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xml" ContentType="application/vnd.openxmlformats-officedocument.presentationml.tags+xml"/>
  <Override PartName="/ppt/notesSlides/notesSlide30.xml" ContentType="application/vnd.openxmlformats-officedocument.presentationml.notesSlide+xml"/>
  <Override PartName="/ppt/tags/tag3.xml" ContentType="application/vnd.openxmlformats-officedocument.presentationml.tags+xml"/>
  <Override PartName="/ppt/notesSlides/notesSlide31.xml" ContentType="application/vnd.openxmlformats-officedocument.presentationml.notesSlide+xml"/>
  <Override PartName="/ppt/tags/tag4.xml" ContentType="application/vnd.openxmlformats-officedocument.presentationml.tags+xml"/>
  <Override PartName="/ppt/notesSlides/notesSlide32.xml" ContentType="application/vnd.openxmlformats-officedocument.presentationml.notesSlide+xml"/>
  <Override PartName="/ppt/tags/tag5.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6.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1.xml" ContentType="application/vnd.openxmlformats-officedocument.themeOverride+xml"/>
  <Override PartName="/ppt/tags/tag7.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8.xml" ContentType="application/vnd.openxmlformats-officedocument.presentationml.tags+xml"/>
  <Override PartName="/ppt/notesSlides/notesSlide46.xml" ContentType="application/vnd.openxmlformats-officedocument.presentationml.notesSlide+xml"/>
  <Override PartName="/ppt/tags/tag9.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2.xml" ContentType="application/vnd.openxmlformats-officedocument.themeOverride+xml"/>
  <Override PartName="/ppt/notesSlides/notesSlide59.xml" ContentType="application/vnd.openxmlformats-officedocument.presentationml.notesSlide+xml"/>
  <Override PartName="/ppt/tags/tag10.xml" ContentType="application/vnd.openxmlformats-officedocument.presentationml.tags+xml"/>
  <Override PartName="/ppt/notesSlides/notesSlide60.xml" ContentType="application/vnd.openxmlformats-officedocument.presentationml.notesSlide+xml"/>
  <Override PartName="/ppt/tags/tag11.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12.xml" ContentType="application/vnd.openxmlformats-officedocument.presentationml.tags+xml"/>
  <Override PartName="/ppt/notesSlides/notesSlide72.xml" ContentType="application/vnd.openxmlformats-officedocument.presentationml.notesSlide+xml"/>
  <Override PartName="/ppt/tags/tag13.xml" ContentType="application/vnd.openxmlformats-officedocument.presentationml.tag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ags/tag14.xml" ContentType="application/vnd.openxmlformats-officedocument.presentationml.tags+xml"/>
  <Override PartName="/ppt/notesSlides/notesSlide88.xml" ContentType="application/vnd.openxmlformats-officedocument.presentationml.notesSlide+xml"/>
  <Override PartName="/ppt/tags/tag15.xml" ContentType="application/vnd.openxmlformats-officedocument.presentationml.tags+xml"/>
  <Override PartName="/ppt/notesSlides/notesSlide89.xml" ContentType="application/vnd.openxmlformats-officedocument.presentationml.notesSlide+xml"/>
  <Override PartName="/ppt/tags/tag16.xml" ContentType="application/vnd.openxmlformats-officedocument.presentationml.tags+xml"/>
  <Override PartName="/ppt/notesSlides/notesSlide90.xml" ContentType="application/vnd.openxmlformats-officedocument.presentationml.notesSlide+xml"/>
  <Override PartName="/ppt/tags/tag17.xml" ContentType="application/vnd.openxmlformats-officedocument.presentationml.tags+xml"/>
  <Override PartName="/ppt/notesSlides/notesSlide91.xml" ContentType="application/vnd.openxmlformats-officedocument.presentationml.notesSlide+xml"/>
  <Override PartName="/ppt/tags/tag18.xml" ContentType="application/vnd.openxmlformats-officedocument.presentationml.tags+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tags/tag19.xml" ContentType="application/vnd.openxmlformats-officedocument.presentationml.tags+xml"/>
  <Override PartName="/ppt/notesSlides/notesSlide104.xml" ContentType="application/vnd.openxmlformats-officedocument.presentationml.notesSlide+xml"/>
  <Override PartName="/ppt/tags/tag20.xml" ContentType="application/vnd.openxmlformats-officedocument.presentationml.tags+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tags/tag21.xml" ContentType="application/vnd.openxmlformats-officedocument.presentationml.tags+xml"/>
  <Override PartName="/ppt/notesSlides/notesSlide156.xml" ContentType="application/vnd.openxmlformats-officedocument.presentationml.notesSlide+xml"/>
  <Override PartName="/ppt/tags/tag22.xml" ContentType="application/vnd.openxmlformats-officedocument.presentationml.tags+xml"/>
  <Override PartName="/ppt/notesSlides/notesSlide157.xml" ContentType="application/vnd.openxmlformats-officedocument.presentationml.notesSlide+xml"/>
  <Override PartName="/ppt/tags/tag23.xml" ContentType="application/vnd.openxmlformats-officedocument.presentationml.tags+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theme/themeOverride3.xml" ContentType="application/vnd.openxmlformats-officedocument.themeOverr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70" r:id="rId2"/>
    <p:sldMasterId id="2147483683" r:id="rId3"/>
  </p:sldMasterIdLst>
  <p:notesMasterIdLst>
    <p:notesMasterId r:id="rId210"/>
  </p:notesMasterIdLst>
  <p:sldIdLst>
    <p:sldId id="473" r:id="rId4"/>
    <p:sldId id="333" r:id="rId5"/>
    <p:sldId id="740" r:id="rId6"/>
    <p:sldId id="363" r:id="rId7"/>
    <p:sldId id="364" r:id="rId8"/>
    <p:sldId id="632" r:id="rId9"/>
    <p:sldId id="293" r:id="rId10"/>
    <p:sldId id="633" r:id="rId11"/>
    <p:sldId id="362" r:id="rId12"/>
    <p:sldId id="351" r:id="rId13"/>
    <p:sldId id="616" r:id="rId14"/>
    <p:sldId id="775" r:id="rId15"/>
    <p:sldId id="634" r:id="rId16"/>
    <p:sldId id="505" r:id="rId17"/>
    <p:sldId id="360" r:id="rId18"/>
    <p:sldId id="413" r:id="rId19"/>
    <p:sldId id="761" r:id="rId20"/>
    <p:sldId id="259" r:id="rId21"/>
    <p:sldId id="762" r:id="rId22"/>
    <p:sldId id="331" r:id="rId23"/>
    <p:sldId id="776" r:id="rId24"/>
    <p:sldId id="419" r:id="rId25"/>
    <p:sldId id="276" r:id="rId26"/>
    <p:sldId id="604" r:id="rId27"/>
    <p:sldId id="605" r:id="rId28"/>
    <p:sldId id="600" r:id="rId29"/>
    <p:sldId id="574" r:id="rId30"/>
    <p:sldId id="316" r:id="rId31"/>
    <p:sldId id="268" r:id="rId32"/>
    <p:sldId id="377" r:id="rId33"/>
    <p:sldId id="378" r:id="rId34"/>
    <p:sldId id="427" r:id="rId35"/>
    <p:sldId id="425" r:id="rId36"/>
    <p:sldId id="685" r:id="rId37"/>
    <p:sldId id="456" r:id="rId38"/>
    <p:sldId id="376" r:id="rId39"/>
    <p:sldId id="310" r:id="rId40"/>
    <p:sldId id="462" r:id="rId41"/>
    <p:sldId id="631" r:id="rId42"/>
    <p:sldId id="692" r:id="rId43"/>
    <p:sldId id="696" r:id="rId44"/>
    <p:sldId id="695" r:id="rId45"/>
    <p:sldId id="773" r:id="rId46"/>
    <p:sldId id="777" r:id="rId47"/>
    <p:sldId id="387" r:id="rId48"/>
    <p:sldId id="317" r:id="rId49"/>
    <p:sldId id="318" r:id="rId50"/>
    <p:sldId id="278" r:id="rId51"/>
    <p:sldId id="647" r:id="rId52"/>
    <p:sldId id="648" r:id="rId53"/>
    <p:sldId id="689" r:id="rId54"/>
    <p:sldId id="649" r:id="rId55"/>
    <p:sldId id="650" r:id="rId56"/>
    <p:sldId id="670" r:id="rId57"/>
    <p:sldId id="426" r:id="rId58"/>
    <p:sldId id="721" r:id="rId59"/>
    <p:sldId id="277" r:id="rId60"/>
    <p:sldId id="452" r:id="rId61"/>
    <p:sldId id="502" r:id="rId62"/>
    <p:sldId id="778" r:id="rId63"/>
    <p:sldId id="779" r:id="rId64"/>
    <p:sldId id="780" r:id="rId65"/>
    <p:sldId id="781" r:id="rId66"/>
    <p:sldId id="782" r:id="rId67"/>
    <p:sldId id="783" r:id="rId68"/>
    <p:sldId id="784" r:id="rId69"/>
    <p:sldId id="785" r:id="rId70"/>
    <p:sldId id="786" r:id="rId71"/>
    <p:sldId id="787" r:id="rId72"/>
    <p:sldId id="788" r:id="rId73"/>
    <p:sldId id="789" r:id="rId74"/>
    <p:sldId id="790" r:id="rId75"/>
    <p:sldId id="791" r:id="rId76"/>
    <p:sldId id="792" r:id="rId77"/>
    <p:sldId id="793" r:id="rId78"/>
    <p:sldId id="794" r:id="rId79"/>
    <p:sldId id="795" r:id="rId80"/>
    <p:sldId id="796" r:id="rId81"/>
    <p:sldId id="797" r:id="rId82"/>
    <p:sldId id="798" r:id="rId83"/>
    <p:sldId id="799" r:id="rId84"/>
    <p:sldId id="800" r:id="rId85"/>
    <p:sldId id="801" r:id="rId86"/>
    <p:sldId id="802" r:id="rId87"/>
    <p:sldId id="803" r:id="rId88"/>
    <p:sldId id="804" r:id="rId89"/>
    <p:sldId id="805" r:id="rId90"/>
    <p:sldId id="806" r:id="rId91"/>
    <p:sldId id="807" r:id="rId92"/>
    <p:sldId id="808" r:id="rId93"/>
    <p:sldId id="809" r:id="rId94"/>
    <p:sldId id="810" r:id="rId95"/>
    <p:sldId id="811" r:id="rId96"/>
    <p:sldId id="812" r:id="rId97"/>
    <p:sldId id="813" r:id="rId98"/>
    <p:sldId id="814" r:id="rId99"/>
    <p:sldId id="815" r:id="rId100"/>
    <p:sldId id="816" r:id="rId101"/>
    <p:sldId id="817" r:id="rId102"/>
    <p:sldId id="818" r:id="rId103"/>
    <p:sldId id="819" r:id="rId104"/>
    <p:sldId id="820" r:id="rId105"/>
    <p:sldId id="821" r:id="rId106"/>
    <p:sldId id="822" r:id="rId107"/>
    <p:sldId id="823" r:id="rId108"/>
    <p:sldId id="824" r:id="rId109"/>
    <p:sldId id="825" r:id="rId110"/>
    <p:sldId id="826" r:id="rId111"/>
    <p:sldId id="827" r:id="rId112"/>
    <p:sldId id="828" r:id="rId113"/>
    <p:sldId id="829" r:id="rId114"/>
    <p:sldId id="830" r:id="rId115"/>
    <p:sldId id="831" r:id="rId116"/>
    <p:sldId id="832" r:id="rId117"/>
    <p:sldId id="833" r:id="rId118"/>
    <p:sldId id="834" r:id="rId119"/>
    <p:sldId id="835" r:id="rId120"/>
    <p:sldId id="836" r:id="rId121"/>
    <p:sldId id="837" r:id="rId122"/>
    <p:sldId id="838" r:id="rId123"/>
    <p:sldId id="839" r:id="rId124"/>
    <p:sldId id="840" r:id="rId125"/>
    <p:sldId id="841" r:id="rId126"/>
    <p:sldId id="842" r:id="rId127"/>
    <p:sldId id="843" r:id="rId128"/>
    <p:sldId id="844" r:id="rId129"/>
    <p:sldId id="845" r:id="rId130"/>
    <p:sldId id="846" r:id="rId131"/>
    <p:sldId id="847" r:id="rId132"/>
    <p:sldId id="848" r:id="rId133"/>
    <p:sldId id="849" r:id="rId134"/>
    <p:sldId id="850" r:id="rId135"/>
    <p:sldId id="851" r:id="rId136"/>
    <p:sldId id="852" r:id="rId137"/>
    <p:sldId id="853" r:id="rId138"/>
    <p:sldId id="854" r:id="rId139"/>
    <p:sldId id="855" r:id="rId140"/>
    <p:sldId id="856" r:id="rId141"/>
    <p:sldId id="857" r:id="rId142"/>
    <p:sldId id="858" r:id="rId143"/>
    <p:sldId id="859" r:id="rId144"/>
    <p:sldId id="860" r:id="rId145"/>
    <p:sldId id="861" r:id="rId146"/>
    <p:sldId id="862" r:id="rId147"/>
    <p:sldId id="863" r:id="rId148"/>
    <p:sldId id="864" r:id="rId149"/>
    <p:sldId id="865" r:id="rId150"/>
    <p:sldId id="866" r:id="rId151"/>
    <p:sldId id="867" r:id="rId152"/>
    <p:sldId id="868" r:id="rId153"/>
    <p:sldId id="869" r:id="rId154"/>
    <p:sldId id="870" r:id="rId155"/>
    <p:sldId id="871" r:id="rId156"/>
    <p:sldId id="872" r:id="rId157"/>
    <p:sldId id="873" r:id="rId158"/>
    <p:sldId id="874" r:id="rId159"/>
    <p:sldId id="875" r:id="rId160"/>
    <p:sldId id="876" r:id="rId161"/>
    <p:sldId id="877" r:id="rId162"/>
    <p:sldId id="878" r:id="rId163"/>
    <p:sldId id="879" r:id="rId164"/>
    <p:sldId id="880" r:id="rId165"/>
    <p:sldId id="881" r:id="rId166"/>
    <p:sldId id="882" r:id="rId167"/>
    <p:sldId id="883" r:id="rId168"/>
    <p:sldId id="884" r:id="rId169"/>
    <p:sldId id="885" r:id="rId170"/>
    <p:sldId id="886" r:id="rId171"/>
    <p:sldId id="887" r:id="rId172"/>
    <p:sldId id="888" r:id="rId173"/>
    <p:sldId id="889" r:id="rId174"/>
    <p:sldId id="890" r:id="rId175"/>
    <p:sldId id="891" r:id="rId176"/>
    <p:sldId id="892" r:id="rId177"/>
    <p:sldId id="893" r:id="rId178"/>
    <p:sldId id="894" r:id="rId179"/>
    <p:sldId id="895" r:id="rId180"/>
    <p:sldId id="896" r:id="rId181"/>
    <p:sldId id="897" r:id="rId182"/>
    <p:sldId id="898" r:id="rId183"/>
    <p:sldId id="899" r:id="rId184"/>
    <p:sldId id="900" r:id="rId185"/>
    <p:sldId id="901" r:id="rId186"/>
    <p:sldId id="902" r:id="rId187"/>
    <p:sldId id="903" r:id="rId188"/>
    <p:sldId id="904" r:id="rId189"/>
    <p:sldId id="905" r:id="rId190"/>
    <p:sldId id="906" r:id="rId191"/>
    <p:sldId id="907" r:id="rId192"/>
    <p:sldId id="908" r:id="rId193"/>
    <p:sldId id="909" r:id="rId194"/>
    <p:sldId id="910" r:id="rId195"/>
    <p:sldId id="911" r:id="rId196"/>
    <p:sldId id="912" r:id="rId197"/>
    <p:sldId id="913" r:id="rId198"/>
    <p:sldId id="914" r:id="rId199"/>
    <p:sldId id="915" r:id="rId200"/>
    <p:sldId id="916" r:id="rId201"/>
    <p:sldId id="917" r:id="rId202"/>
    <p:sldId id="918" r:id="rId203"/>
    <p:sldId id="919" r:id="rId204"/>
    <p:sldId id="920" r:id="rId205"/>
    <p:sldId id="921" r:id="rId206"/>
    <p:sldId id="922" r:id="rId207"/>
    <p:sldId id="923" r:id="rId208"/>
    <p:sldId id="924" r:id="rId209"/>
  </p:sldIdLst>
  <p:sldSz cx="9144000" cy="6858000" type="screen4x3"/>
  <p:notesSz cx="6858000" cy="9144000"/>
  <p:custShowLst>
    <p:custShow name="Greenhouse Effect" id="0">
      <p:sldLst>
        <p:sld r:id="rId5"/>
        <p:sld r:id="rId7"/>
        <p:sld r:id="rId8"/>
      </p:sldLst>
    </p:custShow>
    <p:custShow name="Ozone" id="1">
      <p:sldLst>
        <p:sld r:id="rId10"/>
        <p:sld r:id="rId12"/>
        <p:sld r:id="rId13"/>
      </p:sldLst>
    </p:custShow>
    <p:custShow name="Kinetic Molecular Theory" id="2">
      <p:sldLst>
        <p:sld r:id="rId18"/>
        <p:sld r:id="rId21"/>
        <p:sld r:id="rId23"/>
      </p:sldLst>
    </p:custShow>
    <p:custShow name="Boyle's Law" id="3">
      <p:sldLst/>
    </p:custShow>
    <p:custShow name="Breathing" id="4">
      <p:sldLst/>
    </p:custShow>
    <p:custShow name="Graham's Law of Diffusion" id="5">
      <p:sldLst/>
    </p:custShow>
    <p:custShow name="Charles's Law" id="6">
      <p:sldLst/>
    </p:custShow>
    <p:custShow name="Combined Gas Law" id="7">
      <p:sldLst/>
    </p:custShow>
    <p:custShow name="Bernoulli's Principle" id="8">
      <p:sldLst/>
    </p:custShow>
    <p:custShow name="Space Shuttle" id="9">
      <p:sldLst/>
    </p:custShow>
    <p:custShow name="Dalton's Partial Pressures" id="10">
      <p:sldLst>
        <p:sld r:id="rId26"/>
      </p:sldLst>
    </p:custShow>
    <p:custShow name="Ideal vs. Real Gases" id="11">
      <p:sldLst>
        <p:sld r:id="rId60"/>
      </p:sldLst>
    </p:custShow>
    <p:custShow name="Air Pressure" id="12">
      <p:sldLst/>
    </p:custShow>
    <p:custShow name="Barometer" id="13">
      <p:sldLst>
        <p:sld r:id="rId31"/>
        <p:sld r:id="rId32"/>
        <p:sld r:id="rId33"/>
        <p:sld r:id="rId34"/>
      </p:sldLst>
    </p:custShow>
    <p:custShow name="Diffusion" id="14">
      <p:sldLst/>
    </p:custShow>
    <p:custShow name="Manometer" id="15">
      <p:sldLst>
        <p:sld r:id="rId39"/>
        <p:sld r:id="rId40"/>
      </p:sldLst>
    </p:custShow>
    <p:custShow name="Vapor Pressure" id="16">
      <p:sldLst>
        <p:sld r:id="rId48"/>
        <p:sld r:id="rId49"/>
        <p:sld r:id="rId50"/>
        <p:sld r:id="rId51"/>
      </p:sldLst>
    </p:custShow>
    <p:custShow name="Self Cooling Can" id="17">
      <p:sldLst/>
    </p:custShow>
    <p:custShow name="Liquid Nitrogen Tank" id="18">
      <p:sldLst/>
    </p:custShow>
  </p:custShowLst>
  <p:defaultTextStyle>
    <a:defPPr>
      <a:defRPr lang="en-US"/>
    </a:defPPr>
    <a:lvl1pPr algn="ctr" rtl="0" fontAlgn="base">
      <a:spcBef>
        <a:spcPct val="0"/>
      </a:spcBef>
      <a:spcAft>
        <a:spcPct val="0"/>
      </a:spcAft>
      <a:defRPr sz="1200" kern="1200">
        <a:solidFill>
          <a:schemeClr val="tx1"/>
        </a:solidFill>
        <a:latin typeface="Arial" charset="0"/>
        <a:ea typeface="+mn-ea"/>
        <a:cs typeface="+mn-cs"/>
      </a:defRPr>
    </a:lvl1pPr>
    <a:lvl2pPr marL="457200" algn="ctr" rtl="0" fontAlgn="base">
      <a:spcBef>
        <a:spcPct val="0"/>
      </a:spcBef>
      <a:spcAft>
        <a:spcPct val="0"/>
      </a:spcAft>
      <a:defRPr sz="1200" kern="1200">
        <a:solidFill>
          <a:schemeClr val="tx1"/>
        </a:solidFill>
        <a:latin typeface="Arial" charset="0"/>
        <a:ea typeface="+mn-ea"/>
        <a:cs typeface="+mn-cs"/>
      </a:defRPr>
    </a:lvl2pPr>
    <a:lvl3pPr marL="914400" algn="ctr" rtl="0" fontAlgn="base">
      <a:spcBef>
        <a:spcPct val="0"/>
      </a:spcBef>
      <a:spcAft>
        <a:spcPct val="0"/>
      </a:spcAft>
      <a:defRPr sz="1200" kern="1200">
        <a:solidFill>
          <a:schemeClr val="tx1"/>
        </a:solidFill>
        <a:latin typeface="Arial" charset="0"/>
        <a:ea typeface="+mn-ea"/>
        <a:cs typeface="+mn-cs"/>
      </a:defRPr>
    </a:lvl3pPr>
    <a:lvl4pPr marL="1371600" algn="ctr" rtl="0" fontAlgn="base">
      <a:spcBef>
        <a:spcPct val="0"/>
      </a:spcBef>
      <a:spcAft>
        <a:spcPct val="0"/>
      </a:spcAft>
      <a:defRPr sz="1200" kern="1200">
        <a:solidFill>
          <a:schemeClr val="tx1"/>
        </a:solidFill>
        <a:latin typeface="Arial" charset="0"/>
        <a:ea typeface="+mn-ea"/>
        <a:cs typeface="+mn-cs"/>
      </a:defRPr>
    </a:lvl4pPr>
    <a:lvl5pPr marL="1828800" algn="ctr"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FFCC"/>
    <a:srgbClr val="969696"/>
    <a:srgbClr val="B2B2B2"/>
    <a:srgbClr val="E4E5E8"/>
    <a:srgbClr val="333333"/>
    <a:srgbClr val="1C1C1C"/>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17231" autoAdjust="0"/>
    <p:restoredTop sz="96954" autoAdjust="0"/>
  </p:normalViewPr>
  <p:slideViewPr>
    <p:cSldViewPr snapToGrid="0">
      <p:cViewPr varScale="1">
        <p:scale>
          <a:sx n="104" d="100"/>
          <a:sy n="104" d="100"/>
        </p:scale>
        <p:origin x="-588" y="-8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00" d="100"/>
        <a:sy n="100" d="100"/>
      </p:scale>
      <p:origin x="0" y="0"/>
    </p:cViewPr>
  </p:notesTextViewPr>
  <p:sorterViewPr>
    <p:cViewPr>
      <p:scale>
        <a:sx n="100" d="100"/>
        <a:sy n="100" d="100"/>
      </p:scale>
      <p:origin x="0" y="18174"/>
    </p:cViewPr>
  </p:sorterViewPr>
  <p:gridSpacing cx="38405" cy="38405"/>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181" Type="http://schemas.openxmlformats.org/officeDocument/2006/relationships/slide" Target="slides/slide178.xml"/><Relationship Id="rId186" Type="http://schemas.openxmlformats.org/officeDocument/2006/relationships/slide" Target="slides/slide183.xml"/><Relationship Id="rId211" Type="http://schemas.openxmlformats.org/officeDocument/2006/relationships/presProps" Target="pres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92" Type="http://schemas.openxmlformats.org/officeDocument/2006/relationships/slide" Target="slides/slide189.xml"/><Relationship Id="rId197" Type="http://schemas.openxmlformats.org/officeDocument/2006/relationships/slide" Target="slides/slide194.xml"/><Relationship Id="rId206" Type="http://schemas.openxmlformats.org/officeDocument/2006/relationships/slide" Target="slides/slide203.xml"/><Relationship Id="rId201" Type="http://schemas.openxmlformats.org/officeDocument/2006/relationships/slide" Target="slides/slide198.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slide" Target="slides/slide184.xml"/><Relationship Id="rId1" Type="http://schemas.openxmlformats.org/officeDocument/2006/relationships/slideMaster" Target="slideMasters/slideMaster1.xml"/><Relationship Id="rId6" Type="http://schemas.openxmlformats.org/officeDocument/2006/relationships/slide" Target="slides/slide3.xml"/><Relationship Id="rId212" Type="http://schemas.openxmlformats.org/officeDocument/2006/relationships/viewProps" Target="viewProps.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slide" Target="slides/slide199.xml"/><Relationship Id="rId207" Type="http://schemas.openxmlformats.org/officeDocument/2006/relationships/slide" Target="slides/slide204.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13"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slide" Target="slides/slide200.xml"/><Relationship Id="rId208" Type="http://schemas.openxmlformats.org/officeDocument/2006/relationships/slide" Target="slides/slide205.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3" Type="http://schemas.openxmlformats.org/officeDocument/2006/relationships/slideMaster" Target="slideMasters/slideMaster3.xml"/><Relationship Id="rId214" Type="http://schemas.openxmlformats.org/officeDocument/2006/relationships/tableStyles" Target="tableStyles.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slide" Target="slides/slide206.xml"/><Relationship Id="rId190" Type="http://schemas.openxmlformats.org/officeDocument/2006/relationships/slide" Target="slides/slide187.xml"/><Relationship Id="rId204" Type="http://schemas.openxmlformats.org/officeDocument/2006/relationships/slide" Target="slides/slide20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notesMaster" Target="notesMasters/notesMaster1.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s>
</file>

<file path=ppt/_rels/viewProps.xml.rels><?xml version="1.0" encoding="UTF-8" standalone="yes"?>
<Relationships xmlns="http://schemas.openxmlformats.org/package/2006/relationships"><Relationship Id="rId3" Type="http://schemas.openxmlformats.org/officeDocument/2006/relationships/slide" Target="slides/slide91.xml"/><Relationship Id="rId2" Type="http://schemas.openxmlformats.org/officeDocument/2006/relationships/slide" Target="slides/slide35.xml"/><Relationship Id="rId1" Type="http://schemas.openxmlformats.org/officeDocument/2006/relationships/slide" Target="slides/slide11.xml"/><Relationship Id="rId4" Type="http://schemas.openxmlformats.org/officeDocument/2006/relationships/slide" Target="slides/slide15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image" Target="../media/image91.wmf"/><Relationship Id="rId1" Type="http://schemas.openxmlformats.org/officeDocument/2006/relationships/image" Target="../media/image90.wmf"/><Relationship Id="rId4" Type="http://schemas.openxmlformats.org/officeDocument/2006/relationships/image" Target="../media/image93.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95.wmf"/><Relationship Id="rId1" Type="http://schemas.openxmlformats.org/officeDocument/2006/relationships/image" Target="../media/image94.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97.wmf"/><Relationship Id="rId1" Type="http://schemas.openxmlformats.org/officeDocument/2006/relationships/image" Target="../media/image96.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00.wmf"/><Relationship Id="rId1" Type="http://schemas.openxmlformats.org/officeDocument/2006/relationships/image" Target="../media/image99.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01.wmf"/><Relationship Id="rId7" Type="http://schemas.openxmlformats.org/officeDocument/2006/relationships/image" Target="../media/image105.wmf"/><Relationship Id="rId2" Type="http://schemas.openxmlformats.org/officeDocument/2006/relationships/image" Target="../media/image100.wmf"/><Relationship Id="rId1" Type="http://schemas.openxmlformats.org/officeDocument/2006/relationships/image" Target="../media/image99.wmf"/><Relationship Id="rId6" Type="http://schemas.openxmlformats.org/officeDocument/2006/relationships/image" Target="../media/image104.wmf"/><Relationship Id="rId5" Type="http://schemas.openxmlformats.org/officeDocument/2006/relationships/image" Target="../media/image103.wmf"/><Relationship Id="rId4" Type="http://schemas.openxmlformats.org/officeDocument/2006/relationships/image" Target="../media/image102.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107.wmf"/><Relationship Id="rId1" Type="http://schemas.openxmlformats.org/officeDocument/2006/relationships/image" Target="../media/image106.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09.wmf"/><Relationship Id="rId1" Type="http://schemas.openxmlformats.org/officeDocument/2006/relationships/image" Target="../media/image10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15.wmf"/><Relationship Id="rId1" Type="http://schemas.openxmlformats.org/officeDocument/2006/relationships/image" Target="../media/image114.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117.wmf"/><Relationship Id="rId1" Type="http://schemas.openxmlformats.org/officeDocument/2006/relationships/image" Target="../media/image116.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119.wmf"/><Relationship Id="rId1" Type="http://schemas.openxmlformats.org/officeDocument/2006/relationships/image" Target="../media/image118.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121.wmf"/><Relationship Id="rId1" Type="http://schemas.openxmlformats.org/officeDocument/2006/relationships/image" Target="../media/image120.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image" Target="../media/image123.wmf"/><Relationship Id="rId1" Type="http://schemas.openxmlformats.org/officeDocument/2006/relationships/image" Target="../media/image122.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image" Target="../media/image126.wmf"/><Relationship Id="rId1" Type="http://schemas.openxmlformats.org/officeDocument/2006/relationships/image" Target="../media/image125.wmf"/><Relationship Id="rId4" Type="http://schemas.openxmlformats.org/officeDocument/2006/relationships/image" Target="../media/image128.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117.wmf"/><Relationship Id="rId1" Type="http://schemas.openxmlformats.org/officeDocument/2006/relationships/image" Target="../media/image116.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32.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34.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3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141.wmf"/><Relationship Id="rId2" Type="http://schemas.openxmlformats.org/officeDocument/2006/relationships/image" Target="../media/image140.wmf"/><Relationship Id="rId1" Type="http://schemas.openxmlformats.org/officeDocument/2006/relationships/image" Target="../media/image139.w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145.wmf"/><Relationship Id="rId2" Type="http://schemas.openxmlformats.org/officeDocument/2006/relationships/image" Target="../media/image144.wmf"/><Relationship Id="rId1" Type="http://schemas.openxmlformats.org/officeDocument/2006/relationships/image" Target="../media/image143.wmf"/><Relationship Id="rId4" Type="http://schemas.openxmlformats.org/officeDocument/2006/relationships/image" Target="../media/image146.w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149.wmf"/><Relationship Id="rId2" Type="http://schemas.openxmlformats.org/officeDocument/2006/relationships/image" Target="../media/image148.wmf"/><Relationship Id="rId1" Type="http://schemas.openxmlformats.org/officeDocument/2006/relationships/image" Target="../media/image147.wmf"/><Relationship Id="rId5" Type="http://schemas.openxmlformats.org/officeDocument/2006/relationships/image" Target="../media/image151.wmf"/><Relationship Id="rId4" Type="http://schemas.openxmlformats.org/officeDocument/2006/relationships/image" Target="../media/image150.w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153.wmf"/><Relationship Id="rId7" Type="http://schemas.openxmlformats.org/officeDocument/2006/relationships/image" Target="../media/image157.wmf"/><Relationship Id="rId2" Type="http://schemas.openxmlformats.org/officeDocument/2006/relationships/image" Target="../media/image147.wmf"/><Relationship Id="rId1" Type="http://schemas.openxmlformats.org/officeDocument/2006/relationships/image" Target="../media/image152.wmf"/><Relationship Id="rId6" Type="http://schemas.openxmlformats.org/officeDocument/2006/relationships/image" Target="../media/image156.wmf"/><Relationship Id="rId5" Type="http://schemas.openxmlformats.org/officeDocument/2006/relationships/image" Target="../media/image155.wmf"/><Relationship Id="rId4" Type="http://schemas.openxmlformats.org/officeDocument/2006/relationships/image" Target="../media/image15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a:latin typeface="Times New Roman" pitchFamily="18" charset="0"/>
              </a:defRPr>
            </a:lvl1pPr>
          </a:lstStyle>
          <a:p>
            <a:pPr>
              <a:defRPr/>
            </a:pPr>
            <a:endParaRPr lang="en-US"/>
          </a:p>
        </p:txBody>
      </p:sp>
      <p:sp>
        <p:nvSpPr>
          <p:cNvPr id="4301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atin typeface="Times New Roman" pitchFamily="18" charset="0"/>
              </a:defRPr>
            </a:lvl1pPr>
          </a:lstStyle>
          <a:p>
            <a:pPr>
              <a:defRPr/>
            </a:pPr>
            <a:endParaRPr lang="en-US"/>
          </a:p>
        </p:txBody>
      </p:sp>
      <p:sp>
        <p:nvSpPr>
          <p:cNvPr id="2027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301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301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a:latin typeface="Times New Roman" pitchFamily="18" charset="0"/>
              </a:defRPr>
            </a:lvl1pPr>
          </a:lstStyle>
          <a:p>
            <a:pPr>
              <a:defRPr/>
            </a:pPr>
            <a:endParaRPr lang="en-US"/>
          </a:p>
        </p:txBody>
      </p:sp>
      <p:sp>
        <p:nvSpPr>
          <p:cNvPr id="4301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latin typeface="Times New Roman" pitchFamily="18" charset="0"/>
              </a:defRPr>
            </a:lvl1pPr>
          </a:lstStyle>
          <a:p>
            <a:pPr>
              <a:defRPr/>
            </a:pPr>
            <a:fld id="{A79C383C-A5D3-4EC7-B363-63D065A597EC}" type="slidenum">
              <a:rPr lang="en-US"/>
              <a:pPr>
                <a:defRPr/>
              </a:pPr>
              <a:t>‹#›</a:t>
            </a:fld>
            <a:endParaRPr lang="en-US"/>
          </a:p>
        </p:txBody>
      </p:sp>
    </p:spTree>
    <p:extLst>
      <p:ext uri="{BB962C8B-B14F-4D97-AF65-F5344CB8AC3E}">
        <p14:creationId xmlns:p14="http://schemas.microsoft.com/office/powerpoint/2010/main" val="33485410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8B8163CF-7FA9-4687-B138-44C082C724D4}" type="slidenum">
              <a:rPr lang="en-US" smtClean="0"/>
              <a:pPr/>
              <a:t>1</a:t>
            </a:fld>
            <a:endParaRPr lang="en-US" smtClean="0"/>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p:spPr>
        <p:txBody>
          <a:bodyPr/>
          <a:lstStyle/>
          <a:p>
            <a:pPr eaLnBrk="1" hangingPunct="1"/>
            <a:r>
              <a:rPr lang="en-US" sz="1400" b="1" i="1" smtClean="0"/>
              <a:t>The atmospheric greenhouse effect</a:t>
            </a:r>
          </a:p>
          <a:p>
            <a:pPr eaLnBrk="1" hangingPunct="1"/>
            <a:endParaRPr lang="en-US" sz="500" b="1" i="1" smtClean="0"/>
          </a:p>
          <a:p>
            <a:pPr lvl="1" eaLnBrk="1" hangingPunct="1"/>
            <a:r>
              <a:rPr lang="en-US" sz="1400" smtClean="0"/>
              <a:t>   </a:t>
            </a:r>
            <a:r>
              <a:rPr lang="en-US" smtClean="0"/>
              <a:t>– CO</a:t>
            </a:r>
            <a:r>
              <a:rPr lang="en-US" baseline="-25000" smtClean="0"/>
              <a:t>2 </a:t>
            </a:r>
            <a:r>
              <a:rPr lang="en-US" smtClean="0"/>
              <a:t>is a </a:t>
            </a:r>
            <a:r>
              <a:rPr lang="en-US" b="1" smtClean="0"/>
              <a:t>greenhouse gas</a:t>
            </a:r>
            <a:r>
              <a:rPr lang="en-US" smtClean="0"/>
              <a:t> that absorbs heat before it can be radiated from the earth into space</a:t>
            </a:r>
            <a:endParaRPr lang="en-US" sz="500" smtClean="0"/>
          </a:p>
          <a:p>
            <a:pPr lvl="1" eaLnBrk="1" hangingPunct="1"/>
            <a:r>
              <a:rPr lang="en-US" smtClean="0"/>
              <a:t>   – CO</a:t>
            </a:r>
            <a:r>
              <a:rPr lang="en-US" baseline="-25000" smtClean="0"/>
              <a:t>2 </a:t>
            </a:r>
            <a:r>
              <a:rPr lang="en-US" smtClean="0"/>
              <a:t>in the atmosphere can result in increased surface temperatures (</a:t>
            </a:r>
            <a:r>
              <a:rPr lang="en-US" b="1" smtClean="0"/>
              <a:t>the</a:t>
            </a:r>
            <a:r>
              <a:rPr lang="en-US" smtClean="0"/>
              <a:t> </a:t>
            </a:r>
            <a:r>
              <a:rPr lang="en-US" b="1" smtClean="0"/>
              <a:t>greenhouse effect</a:t>
            </a:r>
            <a:r>
              <a:rPr lang="en-US" smtClean="0"/>
              <a:t>)</a:t>
            </a:r>
            <a:endParaRPr lang="en-US" sz="500" smtClean="0"/>
          </a:p>
          <a:p>
            <a:pPr lvl="1" eaLnBrk="1" hangingPunct="1"/>
            <a:r>
              <a:rPr lang="en-US" smtClean="0"/>
              <a:t>   – Temperature increases caused by increased CO</a:t>
            </a:r>
            <a:r>
              <a:rPr lang="en-US" baseline="-25000" smtClean="0"/>
              <a:t>2 	</a:t>
            </a:r>
            <a:r>
              <a:rPr lang="en-US" smtClean="0"/>
              <a:t>levels are superimposed upon much larger 	variations in the earth’s temperature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p>
            <a:fld id="{CE4A6FBA-9709-40E4-990D-43F818496459}" type="slidenum">
              <a:rPr lang="en-US" smtClean="0"/>
              <a:pPr/>
              <a:t>10</a:t>
            </a:fld>
            <a:endParaRPr lang="en-US" smtClean="0"/>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p:spPr>
        <p:txBody>
          <a:bodyPr/>
          <a:lstStyle/>
          <a:p>
            <a:fld id="{83563A63-28CB-42D9-BFC3-ABED82E9F50B}" type="slidenum">
              <a:rPr lang="en-US" smtClean="0">
                <a:solidFill>
                  <a:prstClr val="black"/>
                </a:solidFill>
              </a:rPr>
              <a:pPr/>
              <a:t>100</a:t>
            </a:fld>
            <a:endParaRPr lang="en-US" smtClean="0">
              <a:solidFill>
                <a:prstClr val="black"/>
              </a:solidFill>
            </a:endParaRPr>
          </a:p>
        </p:txBody>
      </p:sp>
      <p:sp>
        <p:nvSpPr>
          <p:cNvPr id="335875" name="Rectangle 2"/>
          <p:cNvSpPr>
            <a:spLocks noGrp="1" noRot="1" noChangeAspect="1" noChangeArrowheads="1" noTextEdit="1"/>
          </p:cNvSpPr>
          <p:nvPr>
            <p:ph type="sldImg"/>
          </p:nvPr>
        </p:nvSpPr>
        <p:spPr>
          <a:ln/>
        </p:spPr>
      </p:sp>
      <p:sp>
        <p:nvSpPr>
          <p:cNvPr id="335876" name="Rectangle 3"/>
          <p:cNvSpPr>
            <a:spLocks noGrp="1" noChangeArrowheads="1"/>
          </p:cNvSpPr>
          <p:nvPr>
            <p:ph type="body" idx="1"/>
          </p:nvPr>
        </p:nvSpPr>
        <p:spPr>
          <a:noFill/>
          <a:ln/>
        </p:spPr>
        <p:txBody>
          <a:bodyPr/>
          <a:lstStyle/>
          <a:p>
            <a:pPr algn="ctr" eaLnBrk="1" hangingPunct="1"/>
            <a:r>
              <a:rPr lang="en-US" smtClean="0"/>
              <a:t>PARTIAL PRESSURES</a:t>
            </a:r>
          </a:p>
          <a:p>
            <a:pPr algn="ctr" eaLnBrk="1" hangingPunct="1"/>
            <a:endParaRPr lang="en-US" smtClean="0"/>
          </a:p>
          <a:p>
            <a:pPr eaLnBrk="1" hangingPunct="1"/>
            <a:r>
              <a:rPr lang="en-US" smtClean="0"/>
              <a:t>Dalton’s law of partial pressures states that the sum of the partial pressures of gases sum to the total pressure of the gases when combined.</a:t>
            </a:r>
          </a:p>
          <a:p>
            <a:pPr eaLnBrk="1" hangingPunct="1"/>
            <a:endParaRPr lang="en-US" smtClean="0"/>
          </a:p>
          <a:p>
            <a:pPr eaLnBrk="1" hangingPunct="1"/>
            <a:r>
              <a:rPr lang="en-US" smtClean="0"/>
              <a:t>The ideal gas law assumes that all gases behave identically and that their behavior is independent of attractive and repulsive forces.</a:t>
            </a:r>
          </a:p>
          <a:p>
            <a:pPr eaLnBrk="1" hangingPunct="1"/>
            <a:endParaRPr lang="en-US" sz="600" smtClean="0"/>
          </a:p>
          <a:p>
            <a:pPr eaLnBrk="1" hangingPunct="1"/>
            <a:r>
              <a:rPr lang="en-US" smtClean="0"/>
              <a:t>If the volume and temperature are held constant, the ideal gas equation can be arranged to show that the pressure of a sample of gas is directly proportional to the number of moles of gas present:</a:t>
            </a:r>
          </a:p>
          <a:p>
            <a:pPr eaLnBrk="1" hangingPunct="1"/>
            <a:r>
              <a:rPr lang="en-US" smtClean="0"/>
              <a:t>                </a:t>
            </a:r>
            <a:r>
              <a:rPr lang="en-US" i="1" smtClean="0"/>
              <a:t>P  =  n(RT/V)</a:t>
            </a:r>
            <a:r>
              <a:rPr lang="en-US" smtClean="0"/>
              <a:t>  =  </a:t>
            </a:r>
            <a:r>
              <a:rPr lang="en-US" i="1" smtClean="0"/>
              <a:t>n</a:t>
            </a:r>
            <a:r>
              <a:rPr lang="en-US" smtClean="0"/>
              <a:t>(constant)</a:t>
            </a:r>
          </a:p>
          <a:p>
            <a:pPr eaLnBrk="1" hangingPunct="1"/>
            <a:endParaRPr lang="en-US" sz="600" smtClean="0"/>
          </a:p>
          <a:p>
            <a:pPr eaLnBrk="1" hangingPunct="1"/>
            <a:r>
              <a:rPr lang="en-US" smtClean="0"/>
              <a:t>Nothing in the equation depends on the nature of the gas, only on the quantity.</a:t>
            </a:r>
          </a:p>
          <a:p>
            <a:pPr eaLnBrk="1" hangingPunct="1"/>
            <a:endParaRPr lang="en-US" sz="600" smtClean="0"/>
          </a:p>
          <a:p>
            <a:pPr eaLnBrk="1" hangingPunct="1"/>
            <a:r>
              <a:rPr lang="en-US" smtClean="0"/>
              <a:t>The total pressure exerted by a mixture of gases at a given temperature and volume is the sum of the pressures exerted by each of the gases alone.</a:t>
            </a:r>
          </a:p>
          <a:p>
            <a:pPr eaLnBrk="1" hangingPunct="1"/>
            <a:r>
              <a:rPr lang="en-US" smtClean="0"/>
              <a:t>If the volume, temperature, and number of moles of each gas in a mixture is known, then the pressure exerted by each gas individually, which is its </a:t>
            </a:r>
            <a:r>
              <a:rPr lang="en-US" b="1" smtClean="0"/>
              <a:t>partial pressure</a:t>
            </a:r>
            <a:r>
              <a:rPr lang="en-US" smtClean="0"/>
              <a:t>, can be calculated.</a:t>
            </a:r>
          </a:p>
          <a:p>
            <a:pPr eaLnBrk="1" hangingPunct="1"/>
            <a:endParaRPr lang="en-US" sz="500" smtClean="0"/>
          </a:p>
          <a:p>
            <a:pPr eaLnBrk="1" hangingPunct="1"/>
            <a:r>
              <a:rPr lang="en-US" b="1" smtClean="0"/>
              <a:t>Partial pressure</a:t>
            </a:r>
            <a:r>
              <a:rPr lang="en-US" smtClean="0"/>
              <a:t> is the pressure the gas would exert if it were the only one present (at the same temperature and volume).</a:t>
            </a:r>
          </a:p>
          <a:p>
            <a:pPr eaLnBrk="1" hangingPunct="1"/>
            <a:endParaRPr lang="en-US" sz="600" smtClean="0"/>
          </a:p>
          <a:p>
            <a:pPr eaLnBrk="1" hangingPunct="1"/>
            <a:r>
              <a:rPr lang="en-US" i="1" smtClean="0"/>
              <a:t>The total pressure exerted by a mixture of gases is the sum of the partial pressures of component gases.</a:t>
            </a:r>
            <a:r>
              <a:rPr lang="en-US" smtClean="0"/>
              <a:t> </a:t>
            </a:r>
          </a:p>
          <a:p>
            <a:pPr eaLnBrk="1" hangingPunct="1"/>
            <a:endParaRPr lang="en-US" sz="600" smtClean="0"/>
          </a:p>
          <a:p>
            <a:pPr eaLnBrk="1" hangingPunct="1"/>
            <a:r>
              <a:rPr lang="en-US" smtClean="0"/>
              <a:t>This law is known as </a:t>
            </a:r>
            <a:r>
              <a:rPr lang="en-US" i="1" smtClean="0"/>
              <a:t>Dalton’s law of partial pressures </a:t>
            </a:r>
            <a:r>
              <a:rPr lang="en-US" smtClean="0"/>
              <a:t>and can be written mathematically as</a:t>
            </a:r>
          </a:p>
          <a:p>
            <a:pPr eaLnBrk="1" hangingPunct="1"/>
            <a:r>
              <a:rPr lang="en-US" smtClean="0"/>
              <a:t>                        </a:t>
            </a:r>
            <a:r>
              <a:rPr lang="en-US" i="1" smtClean="0"/>
              <a:t>P</a:t>
            </a:r>
            <a:r>
              <a:rPr lang="en-US" baseline="-25000" smtClean="0"/>
              <a:t>t</a:t>
            </a:r>
            <a:r>
              <a:rPr lang="en-US" i="1" baseline="-25000" smtClean="0"/>
              <a:t> </a:t>
            </a:r>
            <a:r>
              <a:rPr lang="en-US" smtClean="0"/>
              <a:t>=</a:t>
            </a:r>
            <a:r>
              <a:rPr lang="en-US" i="1" smtClean="0"/>
              <a:t>  P</a:t>
            </a:r>
            <a:r>
              <a:rPr lang="en-US" baseline="-25000" smtClean="0"/>
              <a:t>1</a:t>
            </a:r>
            <a:r>
              <a:rPr lang="en-US" i="1" baseline="-25000" smtClean="0"/>
              <a:t> </a:t>
            </a:r>
            <a:r>
              <a:rPr lang="en-US" smtClean="0"/>
              <a:t>+</a:t>
            </a:r>
            <a:r>
              <a:rPr lang="en-US" i="1" smtClean="0"/>
              <a:t> P</a:t>
            </a:r>
            <a:r>
              <a:rPr lang="en-US" baseline="-25000" smtClean="0"/>
              <a:t>2</a:t>
            </a:r>
            <a:r>
              <a:rPr lang="en-US" i="1" baseline="-25000" smtClean="0"/>
              <a:t> </a:t>
            </a:r>
            <a:r>
              <a:rPr lang="en-US" smtClean="0"/>
              <a:t>+</a:t>
            </a:r>
            <a:r>
              <a:rPr lang="en-US" i="1" smtClean="0"/>
              <a:t> P</a:t>
            </a:r>
            <a:r>
              <a:rPr lang="en-US" baseline="-25000" smtClean="0"/>
              <a:t>3</a:t>
            </a:r>
            <a:r>
              <a:rPr lang="en-US" i="1" baseline="-25000" smtClean="0"/>
              <a:t> </a:t>
            </a:r>
            <a:r>
              <a:rPr lang="en-US" i="1" smtClean="0"/>
              <a:t>- - - </a:t>
            </a:r>
            <a:r>
              <a:rPr lang="en-US" smtClean="0"/>
              <a:t>+</a:t>
            </a:r>
            <a:r>
              <a:rPr lang="en-US" i="1" smtClean="0"/>
              <a:t> P</a:t>
            </a:r>
            <a:r>
              <a:rPr lang="en-US" baseline="-25000" smtClean="0"/>
              <a:t>i</a:t>
            </a:r>
          </a:p>
          <a:p>
            <a:pPr eaLnBrk="1" hangingPunct="1"/>
            <a:endParaRPr lang="en-US" sz="600" baseline="-25000" smtClean="0"/>
          </a:p>
          <a:p>
            <a:pPr eaLnBrk="1" hangingPunct="1"/>
            <a:r>
              <a:rPr lang="en-US" smtClean="0"/>
              <a:t>	where </a:t>
            </a:r>
            <a:r>
              <a:rPr lang="en-US" i="1" smtClean="0"/>
              <a:t>P</a:t>
            </a:r>
            <a:r>
              <a:rPr lang="en-US" baseline="-25000" smtClean="0"/>
              <a:t>t</a:t>
            </a:r>
            <a:r>
              <a:rPr lang="en-US" smtClean="0"/>
              <a:t> is the total pressure and the other terms are the partial pressures of the individual gases.</a:t>
            </a:r>
          </a:p>
          <a:p>
            <a:pPr eaLnBrk="1" hangingPunct="1"/>
            <a:r>
              <a:rPr lang="en-US" smtClean="0"/>
              <a:t>For a mixture of two ideal gases, A and B, the expression for the total pressure can be written as</a:t>
            </a:r>
          </a:p>
          <a:p>
            <a:pPr eaLnBrk="1" hangingPunct="1"/>
            <a:r>
              <a:rPr lang="en-US" smtClean="0"/>
              <a:t>     </a:t>
            </a:r>
            <a:r>
              <a:rPr lang="en-US" i="1" smtClean="0"/>
              <a:t> P</a:t>
            </a:r>
            <a:r>
              <a:rPr lang="en-US" baseline="-25000" smtClean="0"/>
              <a:t>t  </a:t>
            </a:r>
            <a:r>
              <a:rPr lang="en-US" smtClean="0"/>
              <a:t>= </a:t>
            </a:r>
            <a:r>
              <a:rPr lang="en-US" i="1" smtClean="0"/>
              <a:t> P</a:t>
            </a:r>
            <a:r>
              <a:rPr lang="en-US" baseline="-25000" smtClean="0"/>
              <a:t>A  </a:t>
            </a:r>
            <a:r>
              <a:rPr lang="en-US" smtClean="0"/>
              <a:t>+  </a:t>
            </a:r>
            <a:r>
              <a:rPr lang="en-US" i="1" smtClean="0"/>
              <a:t>P</a:t>
            </a:r>
            <a:r>
              <a:rPr lang="en-US" baseline="-25000" smtClean="0"/>
              <a:t>B  </a:t>
            </a:r>
            <a:r>
              <a:rPr lang="en-US" smtClean="0"/>
              <a:t>=  </a:t>
            </a:r>
            <a:r>
              <a:rPr lang="en-US" i="1" smtClean="0"/>
              <a:t>n</a:t>
            </a:r>
            <a:r>
              <a:rPr lang="en-US" baseline="-25000" smtClean="0"/>
              <a:t>A</a:t>
            </a:r>
            <a:r>
              <a:rPr lang="en-US" smtClean="0"/>
              <a:t>(</a:t>
            </a:r>
            <a:r>
              <a:rPr lang="en-US" i="1" smtClean="0"/>
              <a:t>RT/V</a:t>
            </a:r>
            <a:r>
              <a:rPr lang="en-US" smtClean="0"/>
              <a:t>) +</a:t>
            </a:r>
            <a:r>
              <a:rPr lang="en-US" i="1" smtClean="0"/>
              <a:t> n</a:t>
            </a:r>
            <a:r>
              <a:rPr lang="en-US" baseline="-25000" smtClean="0"/>
              <a:t>B</a:t>
            </a:r>
            <a:r>
              <a:rPr lang="en-US" smtClean="0"/>
              <a:t>(</a:t>
            </a:r>
            <a:r>
              <a:rPr lang="en-US" i="1" smtClean="0"/>
              <a:t>RT/V</a:t>
            </a:r>
            <a:r>
              <a:rPr lang="en-US" smtClean="0"/>
              <a:t>) = (</a:t>
            </a:r>
            <a:r>
              <a:rPr lang="en-US" i="1" smtClean="0"/>
              <a:t>n</a:t>
            </a:r>
            <a:r>
              <a:rPr lang="en-US" baseline="-25000" smtClean="0"/>
              <a:t>A </a:t>
            </a:r>
            <a:r>
              <a:rPr lang="en-US" smtClean="0"/>
              <a:t>+ </a:t>
            </a:r>
            <a:r>
              <a:rPr lang="en-US" i="1" smtClean="0"/>
              <a:t>n</a:t>
            </a:r>
            <a:r>
              <a:rPr lang="en-US" baseline="-25000" smtClean="0"/>
              <a:t>B</a:t>
            </a:r>
            <a:r>
              <a:rPr lang="en-US" smtClean="0"/>
              <a:t>) (</a:t>
            </a:r>
            <a:r>
              <a:rPr lang="en-US" i="1" smtClean="0"/>
              <a:t>RT/V).</a:t>
            </a:r>
          </a:p>
          <a:p>
            <a:pPr eaLnBrk="1" hangingPunct="1"/>
            <a:endParaRPr lang="en-US" sz="600" i="1" smtClean="0"/>
          </a:p>
          <a:p>
            <a:pPr eaLnBrk="1" hangingPunct="1"/>
            <a:r>
              <a:rPr lang="en-US" smtClean="0"/>
              <a:t>•</a:t>
            </a:r>
            <a:r>
              <a:rPr lang="en-US" i="1" smtClean="0"/>
              <a:t>   </a:t>
            </a:r>
            <a:r>
              <a:rPr lang="en-US" smtClean="0"/>
              <a:t>More generally, for a mixture of</a:t>
            </a:r>
            <a:r>
              <a:rPr lang="en-US" i="1" smtClean="0"/>
              <a:t> i </a:t>
            </a:r>
            <a:r>
              <a:rPr lang="en-US" smtClean="0"/>
              <a:t>components, the total pressure is given by</a:t>
            </a:r>
          </a:p>
          <a:p>
            <a:pPr eaLnBrk="1" hangingPunct="1"/>
            <a:r>
              <a:rPr lang="en-US" i="1" smtClean="0"/>
              <a:t>                 P</a:t>
            </a:r>
            <a:r>
              <a:rPr lang="en-US" baseline="-25000" smtClean="0"/>
              <a:t>t  </a:t>
            </a:r>
            <a:r>
              <a:rPr lang="en-US" smtClean="0"/>
              <a:t>=  (</a:t>
            </a:r>
            <a:r>
              <a:rPr lang="en-US" i="1" smtClean="0"/>
              <a:t>n</a:t>
            </a:r>
            <a:r>
              <a:rPr lang="en-US" baseline="-25000" smtClean="0"/>
              <a:t>1 </a:t>
            </a:r>
            <a:r>
              <a:rPr lang="en-US" smtClean="0"/>
              <a:t>+ </a:t>
            </a:r>
            <a:r>
              <a:rPr lang="en-US" i="1" smtClean="0"/>
              <a:t>n</a:t>
            </a:r>
            <a:r>
              <a:rPr lang="en-US" baseline="-25000" smtClean="0"/>
              <a:t>2 </a:t>
            </a:r>
            <a:r>
              <a:rPr lang="en-US" smtClean="0"/>
              <a:t>+ </a:t>
            </a:r>
            <a:r>
              <a:rPr lang="en-US" i="1" smtClean="0"/>
              <a:t>n</a:t>
            </a:r>
            <a:r>
              <a:rPr lang="en-US" baseline="-25000" smtClean="0"/>
              <a:t>3 </a:t>
            </a:r>
            <a:r>
              <a:rPr lang="en-US" smtClean="0"/>
              <a:t>+ - - - +</a:t>
            </a:r>
            <a:r>
              <a:rPr lang="en-US" i="1" smtClean="0"/>
              <a:t>n</a:t>
            </a:r>
            <a:r>
              <a:rPr lang="en-US" baseline="-25000" smtClean="0"/>
              <a:t>i</a:t>
            </a:r>
            <a:r>
              <a:rPr lang="en-US" smtClean="0"/>
              <a:t>) (</a:t>
            </a:r>
            <a:r>
              <a:rPr lang="en-US" i="1" smtClean="0"/>
              <a:t>RT/V).</a:t>
            </a:r>
          </a:p>
          <a:p>
            <a:pPr eaLnBrk="1" hangingPunct="1"/>
            <a:endParaRPr lang="en-US" sz="600" i="1" smtClean="0"/>
          </a:p>
          <a:p>
            <a:pPr eaLnBrk="1" hangingPunct="1"/>
            <a:r>
              <a:rPr lang="en-US" smtClean="0"/>
              <a:t>•</a:t>
            </a:r>
            <a:r>
              <a:rPr lang="en-US" i="1" smtClean="0"/>
              <a:t>   </a:t>
            </a:r>
            <a:r>
              <a:rPr lang="en-US" smtClean="0"/>
              <a:t>The above equation makes it clear that, at constant temperature and volume, the pressure exerted by a gas depends on only the total number of moles of gas present, whether the gas is a single chemical species or a mixture of gaseous species.</a:t>
            </a:r>
          </a:p>
          <a:p>
            <a:pPr eaLnBrk="1" hangingPunct="1"/>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p:spPr>
        <p:txBody>
          <a:bodyPr/>
          <a:lstStyle/>
          <a:p>
            <a:fld id="{9612DC0D-EF74-4F0E-B482-CD996E4036DA}" type="slidenum">
              <a:rPr lang="en-US" smtClean="0">
                <a:solidFill>
                  <a:prstClr val="black"/>
                </a:solidFill>
              </a:rPr>
              <a:pPr/>
              <a:t>101</a:t>
            </a:fld>
            <a:endParaRPr lang="en-US" smtClean="0">
              <a:solidFill>
                <a:prstClr val="black"/>
              </a:solidFill>
            </a:endParaRPr>
          </a:p>
        </p:txBody>
      </p:sp>
      <p:sp>
        <p:nvSpPr>
          <p:cNvPr id="336899" name="Rectangle 2"/>
          <p:cNvSpPr>
            <a:spLocks noGrp="1" noRot="1" noChangeAspect="1" noChangeArrowheads="1" noTextEdit="1"/>
          </p:cNvSpPr>
          <p:nvPr>
            <p:ph type="sldImg"/>
          </p:nvPr>
        </p:nvSpPr>
        <p:spPr>
          <a:ln/>
        </p:spPr>
      </p:sp>
      <p:sp>
        <p:nvSpPr>
          <p:cNvPr id="3369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noFill/>
        </p:spPr>
        <p:txBody>
          <a:bodyPr/>
          <a:lstStyle/>
          <a:p>
            <a:fld id="{A838997D-0EC3-411E-8B2E-5973B9B2DF66}" type="slidenum">
              <a:rPr lang="en-US" smtClean="0">
                <a:solidFill>
                  <a:prstClr val="black"/>
                </a:solidFill>
              </a:rPr>
              <a:pPr/>
              <a:t>102</a:t>
            </a:fld>
            <a:endParaRPr lang="en-US" smtClean="0">
              <a:solidFill>
                <a:prstClr val="black"/>
              </a:solidFill>
            </a:endParaRPr>
          </a:p>
        </p:txBody>
      </p:sp>
      <p:sp>
        <p:nvSpPr>
          <p:cNvPr id="337923" name="Rectangle 2"/>
          <p:cNvSpPr>
            <a:spLocks noGrp="1" noRot="1" noChangeAspect="1" noChangeArrowheads="1" noTextEdit="1"/>
          </p:cNvSpPr>
          <p:nvPr>
            <p:ph type="sldImg"/>
          </p:nvPr>
        </p:nvSpPr>
        <p:spPr>
          <a:ln/>
        </p:spPr>
      </p:sp>
      <p:sp>
        <p:nvSpPr>
          <p:cNvPr id="337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p:spPr>
        <p:txBody>
          <a:bodyPr/>
          <a:lstStyle/>
          <a:p>
            <a:fld id="{0AED066D-4D40-4829-B988-FB367BF762CF}" type="slidenum">
              <a:rPr lang="en-US" smtClean="0">
                <a:solidFill>
                  <a:prstClr val="black"/>
                </a:solidFill>
              </a:rPr>
              <a:pPr/>
              <a:t>103</a:t>
            </a:fld>
            <a:endParaRPr lang="en-US" smtClean="0">
              <a:solidFill>
                <a:prstClr val="black"/>
              </a:solidFill>
            </a:endParaRPr>
          </a:p>
        </p:txBody>
      </p:sp>
      <p:sp>
        <p:nvSpPr>
          <p:cNvPr id="338947" name="Rectangle 2"/>
          <p:cNvSpPr>
            <a:spLocks noGrp="1" noRot="1" noChangeAspect="1" noChangeArrowheads="1" noTextEdit="1"/>
          </p:cNvSpPr>
          <p:nvPr>
            <p:ph type="sldImg"/>
          </p:nvPr>
        </p:nvSpPr>
        <p:spPr>
          <a:ln/>
        </p:spPr>
      </p:sp>
      <p:sp>
        <p:nvSpPr>
          <p:cNvPr id="338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p:spPr>
        <p:txBody>
          <a:bodyPr/>
          <a:lstStyle/>
          <a:p>
            <a:fld id="{D0AAC466-44E9-4179-830B-775363BE822F}" type="slidenum">
              <a:rPr lang="en-US" smtClean="0">
                <a:solidFill>
                  <a:prstClr val="black"/>
                </a:solidFill>
              </a:rPr>
              <a:pPr/>
              <a:t>104</a:t>
            </a:fld>
            <a:endParaRPr lang="en-US" smtClean="0">
              <a:solidFill>
                <a:prstClr val="black"/>
              </a:solidFill>
            </a:endParaRPr>
          </a:p>
        </p:txBody>
      </p:sp>
      <p:sp>
        <p:nvSpPr>
          <p:cNvPr id="339971" name="Rectangle 2"/>
          <p:cNvSpPr>
            <a:spLocks noGrp="1" noRot="1" noChangeAspect="1" noChangeArrowheads="1" noTextEdit="1"/>
          </p:cNvSpPr>
          <p:nvPr>
            <p:ph type="sldImg"/>
          </p:nvPr>
        </p:nvSpPr>
        <p:spPr>
          <a:ln/>
        </p:spPr>
      </p:sp>
      <p:sp>
        <p:nvSpPr>
          <p:cNvPr id="339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p:spPr>
        <p:txBody>
          <a:bodyPr/>
          <a:lstStyle/>
          <a:p>
            <a:fld id="{001BADBF-FE7A-493F-9D9E-D675C6C31C4E}" type="slidenum">
              <a:rPr lang="en-US" smtClean="0">
                <a:solidFill>
                  <a:prstClr val="black"/>
                </a:solidFill>
              </a:rPr>
              <a:pPr/>
              <a:t>105</a:t>
            </a:fld>
            <a:endParaRPr lang="en-US" smtClean="0">
              <a:solidFill>
                <a:prstClr val="black"/>
              </a:solidFill>
            </a:endParaRPr>
          </a:p>
        </p:txBody>
      </p:sp>
      <p:sp>
        <p:nvSpPr>
          <p:cNvPr id="340995" name="Rectangle 2"/>
          <p:cNvSpPr>
            <a:spLocks noGrp="1" noRot="1" noChangeAspect="1" noChangeArrowheads="1" noTextEdit="1"/>
          </p:cNvSpPr>
          <p:nvPr>
            <p:ph type="sldImg"/>
          </p:nvPr>
        </p:nvSpPr>
        <p:spPr>
          <a:ln/>
        </p:spPr>
      </p:sp>
      <p:sp>
        <p:nvSpPr>
          <p:cNvPr id="3409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p:spPr>
        <p:txBody>
          <a:bodyPr/>
          <a:lstStyle/>
          <a:p>
            <a:fld id="{50825666-DAFE-465B-A6D2-7F15556335B9}" type="slidenum">
              <a:rPr lang="en-US" smtClean="0">
                <a:solidFill>
                  <a:prstClr val="black"/>
                </a:solidFill>
              </a:rPr>
              <a:pPr/>
              <a:t>106</a:t>
            </a:fld>
            <a:endParaRPr lang="en-US" smtClean="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p:spPr>
        <p:txBody>
          <a:bodyPr/>
          <a:lstStyle/>
          <a:p>
            <a:fld id="{C788FF52-1C08-4F20-A73F-7CF5641B6AC0}" type="slidenum">
              <a:rPr lang="en-US" smtClean="0">
                <a:solidFill>
                  <a:prstClr val="black"/>
                </a:solidFill>
              </a:rPr>
              <a:pPr/>
              <a:t>107</a:t>
            </a:fld>
            <a:endParaRPr lang="en-US" smtClean="0">
              <a:solidFill>
                <a:prstClr val="black"/>
              </a:solidFill>
            </a:endParaRPr>
          </a:p>
        </p:txBody>
      </p:sp>
      <p:sp>
        <p:nvSpPr>
          <p:cNvPr id="344067" name="Rectangle 2"/>
          <p:cNvSpPr>
            <a:spLocks noGrp="1" noRot="1" noChangeAspect="1" noChangeArrowheads="1" noTextEdit="1"/>
          </p:cNvSpPr>
          <p:nvPr>
            <p:ph type="sldImg"/>
          </p:nvPr>
        </p:nvSpPr>
        <p:spPr>
          <a:ln/>
        </p:spPr>
      </p:sp>
      <p:sp>
        <p:nvSpPr>
          <p:cNvPr id="3440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p:spPr>
        <p:txBody>
          <a:bodyPr/>
          <a:lstStyle/>
          <a:p>
            <a:fld id="{E59D5B07-1256-4632-ABD1-3FCF7984C46B}" type="slidenum">
              <a:rPr lang="en-US" smtClean="0">
                <a:solidFill>
                  <a:prstClr val="black"/>
                </a:solidFill>
              </a:rPr>
              <a:pPr/>
              <a:t>108</a:t>
            </a:fld>
            <a:endParaRPr lang="en-US" smtClean="0">
              <a:solidFill>
                <a:prstClr val="black"/>
              </a:solidFill>
            </a:endParaRPr>
          </a:p>
        </p:txBody>
      </p:sp>
      <p:sp>
        <p:nvSpPr>
          <p:cNvPr id="345091" name="Rectangle 2"/>
          <p:cNvSpPr>
            <a:spLocks noGrp="1" noRot="1" noChangeAspect="1" noChangeArrowheads="1" noTextEdit="1"/>
          </p:cNvSpPr>
          <p:nvPr>
            <p:ph type="sldImg"/>
          </p:nvPr>
        </p:nvSpPr>
        <p:spPr>
          <a:ln/>
        </p:spPr>
      </p:sp>
      <p:sp>
        <p:nvSpPr>
          <p:cNvPr id="3450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E6D80032-988F-4503-9A09-A1D3B3D3C1E2}" type="slidenum">
              <a:rPr lang="en-US" smtClean="0">
                <a:solidFill>
                  <a:prstClr val="black"/>
                </a:solidFill>
              </a:rPr>
              <a:pPr/>
              <a:t>109</a:t>
            </a:fld>
            <a:endParaRPr lang="en-US" smtClean="0">
              <a:solidFill>
                <a:prstClr val="black"/>
              </a:solidFill>
            </a:endParaRPr>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C64356C2-DD8F-4100-9E7E-2441AFBCD128}" type="slidenum">
              <a:rPr lang="en-US" smtClean="0"/>
              <a:pPr/>
              <a:t>11</a:t>
            </a:fld>
            <a:endParaRPr lang="en-US" smtClean="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pPr eaLnBrk="1" hangingPunct="1"/>
            <a:r>
              <a:rPr lang="en-US" smtClean="0">
                <a:latin typeface="Arial" charset="0"/>
              </a:rPr>
              <a:t>The environmental issues of global warming, caused from buildup of carbon dioxide in Earth's atmosphere, is a separate issue from ozone depletion.  </a:t>
            </a:r>
          </a:p>
          <a:p>
            <a:pPr eaLnBrk="1" hangingPunct="1"/>
            <a:endParaRPr lang="en-US" smtClean="0">
              <a:latin typeface="Arial" charset="0"/>
            </a:endParaRPr>
          </a:p>
          <a:p>
            <a:pPr eaLnBrk="1" hangingPunct="1"/>
            <a:r>
              <a:rPr lang="en-US" smtClean="0">
                <a:latin typeface="Arial" charset="0"/>
              </a:rPr>
              <a:t>The greenhouse effect has had no major improvements and has failed international negotiations.  </a:t>
            </a:r>
          </a:p>
          <a:p>
            <a:pPr eaLnBrk="1" hangingPunct="1"/>
            <a:r>
              <a:rPr lang="en-US" smtClean="0">
                <a:latin typeface="Arial" charset="0"/>
              </a:rPr>
              <a:t>The ozone hole has largely been resolved by international cooperation.  Improvement in ozone concentration is occurring.  </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p:spPr>
        <p:txBody>
          <a:bodyPr/>
          <a:lstStyle/>
          <a:p>
            <a:fld id="{47EFF9E7-11FA-4764-B113-C167762D9609}" type="slidenum">
              <a:rPr lang="en-US" smtClean="0">
                <a:solidFill>
                  <a:prstClr val="black"/>
                </a:solidFill>
              </a:rPr>
              <a:pPr/>
              <a:t>110</a:t>
            </a:fld>
            <a:endParaRPr lang="en-US" smtClean="0">
              <a:solidFill>
                <a:prstClr val="black"/>
              </a:solidFill>
            </a:endParaRPr>
          </a:p>
        </p:txBody>
      </p:sp>
      <p:sp>
        <p:nvSpPr>
          <p:cNvPr id="347139" name="Rectangle 2"/>
          <p:cNvSpPr>
            <a:spLocks noGrp="1" noRot="1" noChangeAspect="1" noChangeArrowheads="1" noTextEdit="1"/>
          </p:cNvSpPr>
          <p:nvPr>
            <p:ph type="sldImg"/>
          </p:nvPr>
        </p:nvSpPr>
        <p:spPr>
          <a:ln/>
        </p:spPr>
      </p:sp>
      <p:sp>
        <p:nvSpPr>
          <p:cNvPr id="347140" name="Rectangle 3"/>
          <p:cNvSpPr>
            <a:spLocks noGrp="1" noChangeArrowheads="1"/>
          </p:cNvSpPr>
          <p:nvPr>
            <p:ph type="body" idx="1"/>
          </p:nvPr>
        </p:nvSpPr>
        <p:spPr>
          <a:noFill/>
          <a:ln/>
        </p:spPr>
        <p:txBody>
          <a:bodyPr/>
          <a:lstStyle/>
          <a:p>
            <a:pPr eaLnBrk="1" hangingPunct="1"/>
            <a:r>
              <a:rPr lang="en-US" smtClean="0"/>
              <a:t>Example of Dalton’s law of partial pressures.  Must use Boyle’s law to account for new volume each gas is contained in.</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p:spPr>
        <p:txBody>
          <a:bodyPr/>
          <a:lstStyle/>
          <a:p>
            <a:fld id="{3EEFCC7E-C9A5-4572-8282-D6C34956C675}" type="slidenum">
              <a:rPr lang="en-US" smtClean="0">
                <a:solidFill>
                  <a:prstClr val="black"/>
                </a:solidFill>
              </a:rPr>
              <a:pPr/>
              <a:t>111</a:t>
            </a:fld>
            <a:endParaRPr lang="en-US" smtClean="0">
              <a:solidFill>
                <a:prstClr val="black"/>
              </a:solidFill>
            </a:endParaRPr>
          </a:p>
        </p:txBody>
      </p:sp>
      <p:sp>
        <p:nvSpPr>
          <p:cNvPr id="349187" name="Rectangle 2"/>
          <p:cNvSpPr>
            <a:spLocks noGrp="1" noRot="1" noChangeAspect="1" noChangeArrowheads="1" noTextEdit="1"/>
          </p:cNvSpPr>
          <p:nvPr>
            <p:ph type="sldImg"/>
          </p:nvPr>
        </p:nvSpPr>
        <p:spPr>
          <a:ln/>
        </p:spPr>
      </p:sp>
      <p:sp>
        <p:nvSpPr>
          <p:cNvPr id="3491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p>
            <a:fld id="{95F58A40-E352-4832-8764-3EECA9DC7D5E}" type="slidenum">
              <a:rPr lang="en-US" smtClean="0">
                <a:solidFill>
                  <a:prstClr val="black"/>
                </a:solidFill>
              </a:rPr>
              <a:pPr/>
              <a:t>112</a:t>
            </a:fld>
            <a:endParaRPr lang="en-US" smtClean="0">
              <a:solidFill>
                <a:prstClr val="black"/>
              </a:solidFill>
            </a:endParaRPr>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p:spPr>
        <p:txBody>
          <a:bodyPr/>
          <a:lstStyle/>
          <a:p>
            <a:fld id="{A8CA1A6D-D146-4CCC-8291-0BF1E38FCFD9}" type="slidenum">
              <a:rPr lang="en-US" smtClean="0">
                <a:solidFill>
                  <a:prstClr val="black"/>
                </a:solidFill>
              </a:rPr>
              <a:pPr/>
              <a:t>113</a:t>
            </a:fld>
            <a:endParaRPr lang="en-US" smtClean="0">
              <a:solidFill>
                <a:prstClr val="black"/>
              </a:solidFill>
            </a:endParaRPr>
          </a:p>
        </p:txBody>
      </p:sp>
      <p:sp>
        <p:nvSpPr>
          <p:cNvPr id="352259" name="Rectangle 2"/>
          <p:cNvSpPr>
            <a:spLocks noGrp="1" noRot="1" noChangeAspect="1" noChangeArrowheads="1" noTextEdit="1"/>
          </p:cNvSpPr>
          <p:nvPr>
            <p:ph type="sldImg"/>
          </p:nvPr>
        </p:nvSpPr>
        <p:spPr>
          <a:ln/>
        </p:spPr>
      </p:sp>
      <p:sp>
        <p:nvSpPr>
          <p:cNvPr id="3522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p:spPr>
        <p:txBody>
          <a:bodyPr/>
          <a:lstStyle/>
          <a:p>
            <a:fld id="{40193AFD-DA5C-4831-B1C6-9826D6F0A1A9}" type="slidenum">
              <a:rPr lang="en-US" smtClean="0">
                <a:solidFill>
                  <a:prstClr val="black"/>
                </a:solidFill>
              </a:rPr>
              <a:pPr/>
              <a:t>114</a:t>
            </a:fld>
            <a:endParaRPr lang="en-US" smtClean="0">
              <a:solidFill>
                <a:prstClr val="black"/>
              </a:solidFill>
            </a:endParaRPr>
          </a:p>
        </p:txBody>
      </p:sp>
      <p:sp>
        <p:nvSpPr>
          <p:cNvPr id="353283" name="Rectangle 2"/>
          <p:cNvSpPr>
            <a:spLocks noGrp="1" noRot="1" noChangeAspect="1" noChangeArrowheads="1" noTextEdit="1"/>
          </p:cNvSpPr>
          <p:nvPr>
            <p:ph type="sldImg"/>
          </p:nvPr>
        </p:nvSpPr>
        <p:spPr>
          <a:ln/>
        </p:spPr>
      </p:sp>
      <p:sp>
        <p:nvSpPr>
          <p:cNvPr id="353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noFill/>
        </p:spPr>
        <p:txBody>
          <a:bodyPr/>
          <a:lstStyle/>
          <a:p>
            <a:fld id="{01E3B9C5-0628-4BEB-BE8B-8914276A764D}" type="slidenum">
              <a:rPr lang="en-US" smtClean="0">
                <a:solidFill>
                  <a:prstClr val="black"/>
                </a:solidFill>
              </a:rPr>
              <a:pPr/>
              <a:t>115</a:t>
            </a:fld>
            <a:endParaRPr lang="en-US" smtClean="0">
              <a:solidFill>
                <a:prstClr val="black"/>
              </a:solidFill>
            </a:endParaRPr>
          </a:p>
        </p:txBody>
      </p:sp>
      <p:sp>
        <p:nvSpPr>
          <p:cNvPr id="354307" name="Rectangle 2"/>
          <p:cNvSpPr>
            <a:spLocks noGrp="1" noRot="1" noChangeAspect="1" noChangeArrowheads="1" noTextEdit="1"/>
          </p:cNvSpPr>
          <p:nvPr>
            <p:ph type="sldImg"/>
          </p:nvPr>
        </p:nvSpPr>
        <p:spPr>
          <a:ln/>
        </p:spPr>
      </p:sp>
      <p:sp>
        <p:nvSpPr>
          <p:cNvPr id="3543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noFill/>
        </p:spPr>
        <p:txBody>
          <a:bodyPr/>
          <a:lstStyle/>
          <a:p>
            <a:fld id="{80E88E28-444A-4399-82F3-30B7C2079432}" type="slidenum">
              <a:rPr lang="en-US" smtClean="0">
                <a:solidFill>
                  <a:prstClr val="black"/>
                </a:solidFill>
              </a:rPr>
              <a:pPr/>
              <a:t>116</a:t>
            </a:fld>
            <a:endParaRPr lang="en-US" smtClean="0">
              <a:solidFill>
                <a:prstClr val="black"/>
              </a:solidFill>
            </a:endParaRPr>
          </a:p>
        </p:txBody>
      </p:sp>
      <p:sp>
        <p:nvSpPr>
          <p:cNvPr id="356355" name="Rectangle 2"/>
          <p:cNvSpPr>
            <a:spLocks noGrp="1" noRot="1" noChangeAspect="1" noChangeArrowheads="1" noTextEdit="1"/>
          </p:cNvSpPr>
          <p:nvPr>
            <p:ph type="sldImg"/>
          </p:nvPr>
        </p:nvSpPr>
        <p:spPr>
          <a:ln/>
        </p:spPr>
      </p:sp>
      <p:sp>
        <p:nvSpPr>
          <p:cNvPr id="3563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p:spPr>
        <p:txBody>
          <a:bodyPr/>
          <a:lstStyle/>
          <a:p>
            <a:fld id="{DE34DAF5-8F38-4FDC-9006-FB1575B8D08B}" type="slidenum">
              <a:rPr lang="en-US" smtClean="0">
                <a:solidFill>
                  <a:prstClr val="black"/>
                </a:solidFill>
              </a:rPr>
              <a:pPr/>
              <a:t>117</a:t>
            </a:fld>
            <a:endParaRPr lang="en-US" smtClean="0">
              <a:solidFill>
                <a:prstClr val="black"/>
              </a:solidFill>
            </a:endParaRPr>
          </a:p>
        </p:txBody>
      </p:sp>
      <p:sp>
        <p:nvSpPr>
          <p:cNvPr id="357379" name="Rectangle 2"/>
          <p:cNvSpPr>
            <a:spLocks noGrp="1" noRot="1" noChangeAspect="1" noChangeArrowheads="1" noTextEdit="1"/>
          </p:cNvSpPr>
          <p:nvPr>
            <p:ph type="sldImg"/>
          </p:nvPr>
        </p:nvSpPr>
        <p:spPr>
          <a:ln/>
        </p:spPr>
      </p:sp>
      <p:sp>
        <p:nvSpPr>
          <p:cNvPr id="3573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noFill/>
        </p:spPr>
        <p:txBody>
          <a:bodyPr/>
          <a:lstStyle/>
          <a:p>
            <a:fld id="{9FBF95B8-E64E-4817-B15C-701FD495649F}" type="slidenum">
              <a:rPr lang="en-US" smtClean="0">
                <a:solidFill>
                  <a:prstClr val="black"/>
                </a:solidFill>
              </a:rPr>
              <a:pPr/>
              <a:t>118</a:t>
            </a:fld>
            <a:endParaRPr lang="en-US" smtClean="0">
              <a:solidFill>
                <a:prstClr val="black"/>
              </a:solidFill>
            </a:endParaRPr>
          </a:p>
        </p:txBody>
      </p:sp>
      <p:sp>
        <p:nvSpPr>
          <p:cNvPr id="358403" name="Rectangle 2"/>
          <p:cNvSpPr>
            <a:spLocks noGrp="1" noRot="1" noChangeAspect="1" noChangeArrowheads="1" noTextEdit="1"/>
          </p:cNvSpPr>
          <p:nvPr>
            <p:ph type="sldImg"/>
          </p:nvPr>
        </p:nvSpPr>
        <p:spPr>
          <a:ln/>
        </p:spPr>
      </p:sp>
      <p:sp>
        <p:nvSpPr>
          <p:cNvPr id="3584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noFill/>
        </p:spPr>
        <p:txBody>
          <a:bodyPr/>
          <a:lstStyle/>
          <a:p>
            <a:fld id="{1CEBFCAE-0A28-4527-BA3A-660BB6ECF21A}" type="slidenum">
              <a:rPr lang="en-US" smtClean="0">
                <a:solidFill>
                  <a:prstClr val="black"/>
                </a:solidFill>
              </a:rPr>
              <a:pPr/>
              <a:t>119</a:t>
            </a:fld>
            <a:endParaRPr lang="en-US" smtClean="0">
              <a:solidFill>
                <a:prstClr val="black"/>
              </a:solidFill>
            </a:endParaRPr>
          </a:p>
        </p:txBody>
      </p:sp>
      <p:sp>
        <p:nvSpPr>
          <p:cNvPr id="361475" name="Rectangle 2"/>
          <p:cNvSpPr>
            <a:spLocks noGrp="1" noRot="1" noChangeAspect="1" noChangeArrowheads="1" noTextEdit="1"/>
          </p:cNvSpPr>
          <p:nvPr>
            <p:ph type="sldImg"/>
          </p:nvPr>
        </p:nvSpPr>
        <p:spPr>
          <a:ln/>
        </p:spPr>
      </p:sp>
      <p:sp>
        <p:nvSpPr>
          <p:cNvPr id="361476" name="Rectangle 3"/>
          <p:cNvSpPr>
            <a:spLocks noGrp="1" noChangeArrowheads="1"/>
          </p:cNvSpPr>
          <p:nvPr>
            <p:ph type="body" idx="1"/>
          </p:nvPr>
        </p:nvSpPr>
        <p:spPr>
          <a:noFill/>
          <a:ln/>
        </p:spPr>
        <p:txBody>
          <a:bodyPr/>
          <a:lstStyle/>
          <a:p>
            <a:pPr eaLnBrk="1" hangingPunct="1"/>
            <a:r>
              <a:rPr lang="en-US" smtClean="0"/>
              <a:t>Any set of relationships between a single quantity (such</a:t>
            </a:r>
            <a:r>
              <a:rPr lang="en-US" sz="1400" smtClean="0"/>
              <a:t> </a:t>
            </a:r>
            <a:r>
              <a:rPr lang="en-US" smtClean="0"/>
              <a:t>as</a:t>
            </a:r>
            <a:r>
              <a:rPr lang="en-US" i="1" smtClean="0"/>
              <a:t> V</a:t>
            </a:r>
            <a:r>
              <a:rPr lang="en-US" smtClean="0"/>
              <a:t>) and several other variables (</a:t>
            </a:r>
            <a:r>
              <a:rPr lang="en-US" i="1" smtClean="0"/>
              <a:t>P, T, n</a:t>
            </a:r>
            <a:r>
              <a:rPr lang="en-US" smtClean="0"/>
              <a:t>) can be combined into a single expression that describes all the relationships simultaneously.</a:t>
            </a:r>
          </a:p>
          <a:p>
            <a:pPr eaLnBrk="1" hangingPunct="1"/>
            <a:endParaRPr lang="en-US" sz="500" smtClean="0"/>
          </a:p>
          <a:p>
            <a:pPr eaLnBrk="1" hangingPunct="1"/>
            <a:r>
              <a:rPr lang="en-US" smtClean="0"/>
              <a:t>The following three expressions</a:t>
            </a:r>
          </a:p>
          <a:p>
            <a:pPr eaLnBrk="1" hangingPunct="1"/>
            <a:r>
              <a:rPr lang="en-US" smtClean="0"/>
              <a:t>       	</a:t>
            </a:r>
            <a:r>
              <a:rPr lang="en-US" i="1" smtClean="0"/>
              <a:t>V</a:t>
            </a:r>
            <a:r>
              <a:rPr lang="en-US" smtClean="0"/>
              <a:t> </a:t>
            </a:r>
            <a:r>
              <a:rPr lang="en-US" smtClean="0">
                <a:sym typeface="Symbol" pitchFamily="18" charset="2"/>
              </a:rPr>
              <a:t> 1/</a:t>
            </a:r>
            <a:r>
              <a:rPr lang="en-US" i="1" smtClean="0">
                <a:sym typeface="Symbol" pitchFamily="18" charset="2"/>
              </a:rPr>
              <a:t>P</a:t>
            </a:r>
            <a:r>
              <a:rPr lang="en-US" smtClean="0">
                <a:sym typeface="Symbol" pitchFamily="18" charset="2"/>
              </a:rPr>
              <a:t> (at constant </a:t>
            </a:r>
            <a:r>
              <a:rPr lang="en-US" i="1" smtClean="0">
                <a:sym typeface="Symbol" pitchFamily="18" charset="2"/>
              </a:rPr>
              <a:t>n, T</a:t>
            </a:r>
            <a:r>
              <a:rPr lang="en-US" smtClean="0">
                <a:sym typeface="Symbol" pitchFamily="18" charset="2"/>
              </a:rPr>
              <a:t>)</a:t>
            </a:r>
          </a:p>
          <a:p>
            <a:pPr eaLnBrk="1" hangingPunct="1"/>
            <a:r>
              <a:rPr lang="en-US" smtClean="0">
                <a:sym typeface="Symbol" pitchFamily="18" charset="2"/>
              </a:rPr>
              <a:t>        	</a:t>
            </a:r>
            <a:r>
              <a:rPr lang="en-US" i="1" smtClean="0">
                <a:sym typeface="Symbol" pitchFamily="18" charset="2"/>
              </a:rPr>
              <a:t>V</a:t>
            </a:r>
            <a:r>
              <a:rPr lang="en-US" smtClean="0">
                <a:sym typeface="Symbol" pitchFamily="18" charset="2"/>
              </a:rPr>
              <a:t>  </a:t>
            </a:r>
            <a:r>
              <a:rPr lang="en-US" i="1" smtClean="0">
                <a:sym typeface="Symbol" pitchFamily="18" charset="2"/>
              </a:rPr>
              <a:t>T</a:t>
            </a:r>
            <a:r>
              <a:rPr lang="en-US" smtClean="0">
                <a:sym typeface="Symbol" pitchFamily="18" charset="2"/>
              </a:rPr>
              <a:t> ( at constant </a:t>
            </a:r>
            <a:r>
              <a:rPr lang="en-US" i="1" smtClean="0">
                <a:sym typeface="Symbol" pitchFamily="18" charset="2"/>
              </a:rPr>
              <a:t>n, P</a:t>
            </a:r>
            <a:r>
              <a:rPr lang="en-US" smtClean="0">
                <a:sym typeface="Symbol" pitchFamily="18" charset="2"/>
              </a:rPr>
              <a:t>)</a:t>
            </a:r>
          </a:p>
          <a:p>
            <a:pPr eaLnBrk="1" hangingPunct="1"/>
            <a:r>
              <a:rPr lang="en-US" smtClean="0">
                <a:sym typeface="Symbol" pitchFamily="18" charset="2"/>
              </a:rPr>
              <a:t>       </a:t>
            </a:r>
            <a:r>
              <a:rPr lang="en-US" i="1" smtClean="0">
                <a:sym typeface="Symbol" pitchFamily="18" charset="2"/>
              </a:rPr>
              <a:t> 	V </a:t>
            </a:r>
            <a:r>
              <a:rPr lang="en-US" smtClean="0">
                <a:sym typeface="Symbol" pitchFamily="18" charset="2"/>
              </a:rPr>
              <a:t></a:t>
            </a:r>
            <a:r>
              <a:rPr lang="en-US" i="1" smtClean="0">
                <a:sym typeface="Symbol" pitchFamily="18" charset="2"/>
              </a:rPr>
              <a:t> n </a:t>
            </a:r>
            <a:r>
              <a:rPr lang="en-US" smtClean="0">
                <a:sym typeface="Symbol" pitchFamily="18" charset="2"/>
              </a:rPr>
              <a:t>(at constant </a:t>
            </a:r>
            <a:r>
              <a:rPr lang="en-US" i="1" smtClean="0">
                <a:sym typeface="Symbol" pitchFamily="18" charset="2"/>
              </a:rPr>
              <a:t>T, P</a:t>
            </a:r>
            <a:r>
              <a:rPr lang="en-US" smtClean="0">
                <a:sym typeface="Symbol" pitchFamily="18" charset="2"/>
              </a:rPr>
              <a:t>)</a:t>
            </a:r>
          </a:p>
          <a:p>
            <a:pPr eaLnBrk="1" hangingPunct="1"/>
            <a:r>
              <a:rPr lang="en-US" smtClean="0">
                <a:sym typeface="Symbol" pitchFamily="18" charset="2"/>
              </a:rPr>
              <a:t>     can be combined to give</a:t>
            </a:r>
          </a:p>
          <a:p>
            <a:pPr eaLnBrk="1" hangingPunct="1"/>
            <a:r>
              <a:rPr lang="en-US" smtClean="0">
                <a:sym typeface="Symbol" pitchFamily="18" charset="2"/>
              </a:rPr>
              <a:t>    		</a:t>
            </a:r>
            <a:r>
              <a:rPr lang="en-US" i="1" smtClean="0">
                <a:sym typeface="Symbol" pitchFamily="18" charset="2"/>
              </a:rPr>
              <a:t>V</a:t>
            </a:r>
            <a:r>
              <a:rPr lang="en-US" smtClean="0">
                <a:sym typeface="Symbol" pitchFamily="18" charset="2"/>
              </a:rPr>
              <a:t>  </a:t>
            </a:r>
            <a:r>
              <a:rPr lang="en-US" i="1" smtClean="0">
                <a:sym typeface="Symbol" pitchFamily="18" charset="2"/>
              </a:rPr>
              <a:t>nT </a:t>
            </a:r>
            <a:r>
              <a:rPr lang="en-US" smtClean="0">
                <a:sym typeface="Symbol" pitchFamily="18" charset="2"/>
              </a:rPr>
              <a:t>    or  </a:t>
            </a:r>
            <a:r>
              <a:rPr lang="en-US" i="1" smtClean="0">
                <a:sym typeface="Symbol" pitchFamily="18" charset="2"/>
              </a:rPr>
              <a:t> V</a:t>
            </a:r>
            <a:r>
              <a:rPr lang="en-US" smtClean="0">
                <a:sym typeface="Symbol" pitchFamily="18" charset="2"/>
              </a:rPr>
              <a:t> = constant (</a:t>
            </a:r>
            <a:r>
              <a:rPr lang="en-US" i="1" smtClean="0">
                <a:sym typeface="Symbol" pitchFamily="18" charset="2"/>
              </a:rPr>
              <a:t>nT/P</a:t>
            </a:r>
            <a:r>
              <a:rPr lang="en-US" smtClean="0">
                <a:sym typeface="Symbol" pitchFamily="18" charset="2"/>
              </a:rPr>
              <a:t>)</a:t>
            </a:r>
          </a:p>
          <a:p>
            <a:pPr eaLnBrk="1" hangingPunct="1"/>
            <a:endParaRPr lang="en-US" sz="500" smtClean="0">
              <a:sym typeface="Symbol" pitchFamily="18" charset="2"/>
            </a:endParaRPr>
          </a:p>
          <a:p>
            <a:pPr eaLnBrk="1" hangingPunct="1"/>
            <a:r>
              <a:rPr lang="en-US" smtClean="0">
                <a:sym typeface="Symbol" pitchFamily="18" charset="2"/>
              </a:rPr>
              <a:t>•   The proportionality constant is called the </a:t>
            </a:r>
            <a:r>
              <a:rPr lang="en-US" b="1" smtClean="0">
                <a:sym typeface="Symbol" pitchFamily="18" charset="2"/>
              </a:rPr>
              <a:t>gas constant, </a:t>
            </a:r>
            <a:r>
              <a:rPr lang="en-US" smtClean="0">
                <a:sym typeface="Symbol" pitchFamily="18" charset="2"/>
              </a:rPr>
              <a:t>represented by the letter </a:t>
            </a:r>
            <a:r>
              <a:rPr lang="en-US" i="1" smtClean="0">
                <a:sym typeface="Symbol" pitchFamily="18" charset="2"/>
              </a:rPr>
              <a:t>R.</a:t>
            </a:r>
          </a:p>
          <a:p>
            <a:pPr eaLnBrk="1" hangingPunct="1"/>
            <a:endParaRPr lang="en-US" sz="500" i="1" smtClean="0">
              <a:sym typeface="Symbol" pitchFamily="18" charset="2"/>
            </a:endParaRPr>
          </a:p>
          <a:p>
            <a:pPr eaLnBrk="1" hangingPunct="1"/>
            <a:r>
              <a:rPr lang="en-US" smtClean="0">
                <a:sym typeface="Symbol" pitchFamily="18" charset="2"/>
              </a:rPr>
              <a:t>• </a:t>
            </a:r>
            <a:r>
              <a:rPr lang="en-US" i="1" smtClean="0">
                <a:sym typeface="Symbol" pitchFamily="18" charset="2"/>
              </a:rPr>
              <a:t>  </a:t>
            </a:r>
            <a:r>
              <a:rPr lang="en-US" smtClean="0">
                <a:sym typeface="Symbol" pitchFamily="18" charset="2"/>
              </a:rPr>
              <a:t>Inserting </a:t>
            </a:r>
            <a:r>
              <a:rPr lang="en-US" i="1" smtClean="0">
                <a:sym typeface="Symbol" pitchFamily="18" charset="2"/>
              </a:rPr>
              <a:t>R</a:t>
            </a:r>
            <a:r>
              <a:rPr lang="en-US" smtClean="0">
                <a:sym typeface="Symbol" pitchFamily="18" charset="2"/>
              </a:rPr>
              <a:t> into an equation gives </a:t>
            </a:r>
            <a:r>
              <a:rPr lang="en-US" i="1" smtClean="0">
                <a:sym typeface="Symbol" pitchFamily="18" charset="2"/>
              </a:rPr>
              <a:t>  </a:t>
            </a:r>
            <a:r>
              <a:rPr lang="en-US" sz="1000" i="1" smtClean="0">
                <a:sym typeface="Symbol" pitchFamily="18" charset="2"/>
              </a:rPr>
              <a:t>V = </a:t>
            </a:r>
            <a:r>
              <a:rPr lang="en-US" sz="1000" i="1" u="sng" smtClean="0">
                <a:sym typeface="Symbol" pitchFamily="18" charset="2"/>
              </a:rPr>
              <a:t>RnT </a:t>
            </a:r>
            <a:r>
              <a:rPr lang="en-US" sz="1000" i="1" smtClean="0">
                <a:sym typeface="Symbol" pitchFamily="18" charset="2"/>
              </a:rPr>
              <a:t> =  </a:t>
            </a:r>
            <a:r>
              <a:rPr lang="en-US" sz="1000" i="1" u="sng" smtClean="0">
                <a:sym typeface="Symbol" pitchFamily="18" charset="2"/>
              </a:rPr>
              <a:t>nRT </a:t>
            </a:r>
          </a:p>
          <a:p>
            <a:pPr eaLnBrk="1" hangingPunct="1"/>
            <a:r>
              <a:rPr lang="en-US" sz="1000" i="1" smtClean="0">
                <a:sym typeface="Symbol" pitchFamily="18" charset="2"/>
              </a:rPr>
              <a:t>                                                               P           P</a:t>
            </a:r>
            <a:r>
              <a:rPr lang="en-US" i="1" smtClean="0">
                <a:sym typeface="Symbol" pitchFamily="18" charset="2"/>
              </a:rPr>
              <a:t>  </a:t>
            </a:r>
          </a:p>
          <a:p>
            <a:pPr eaLnBrk="1" hangingPunct="1"/>
            <a:r>
              <a:rPr lang="en-US" smtClean="0">
                <a:sym typeface="Symbol" pitchFamily="18" charset="2"/>
              </a:rPr>
              <a:t>Multiplying both sides by</a:t>
            </a:r>
            <a:r>
              <a:rPr lang="en-US" i="1" smtClean="0">
                <a:sym typeface="Symbol" pitchFamily="18" charset="2"/>
              </a:rPr>
              <a:t> P </a:t>
            </a:r>
            <a:r>
              <a:rPr lang="en-US" smtClean="0">
                <a:sym typeface="Symbol" pitchFamily="18" charset="2"/>
              </a:rPr>
              <a:t>gives the following equation, which is known as the </a:t>
            </a:r>
            <a:r>
              <a:rPr lang="en-US" b="1" i="1" smtClean="0">
                <a:sym typeface="Symbol" pitchFamily="18" charset="2"/>
              </a:rPr>
              <a:t>ideal gas law:</a:t>
            </a:r>
          </a:p>
          <a:p>
            <a:pPr eaLnBrk="1" hangingPunct="1"/>
            <a:r>
              <a:rPr lang="en-US" b="1" smtClean="0">
                <a:sym typeface="Symbol" pitchFamily="18" charset="2"/>
              </a:rPr>
              <a:t>                                </a:t>
            </a:r>
            <a:r>
              <a:rPr lang="en-US" i="1" smtClean="0">
                <a:sym typeface="Symbol" pitchFamily="18" charset="2"/>
              </a:rPr>
              <a:t>PV  =  nRT</a:t>
            </a:r>
          </a:p>
          <a:p>
            <a:pPr eaLnBrk="1" hangingPunct="1"/>
            <a:endParaRPr lang="en-US" sz="600" i="1" smtClean="0">
              <a:sym typeface="Symbol" pitchFamily="18" charset="2"/>
            </a:endParaRPr>
          </a:p>
          <a:p>
            <a:pPr eaLnBrk="1" hangingPunct="1"/>
            <a:r>
              <a:rPr lang="en-US" smtClean="0">
                <a:sym typeface="Symbol" pitchFamily="18" charset="2"/>
              </a:rPr>
              <a:t>•</a:t>
            </a:r>
            <a:r>
              <a:rPr lang="en-US" i="1" smtClean="0">
                <a:sym typeface="Symbol" pitchFamily="18" charset="2"/>
              </a:rPr>
              <a:t>   </a:t>
            </a:r>
            <a:r>
              <a:rPr lang="en-US" smtClean="0">
                <a:sym typeface="Symbol" pitchFamily="18" charset="2"/>
              </a:rPr>
              <a:t>An ideal gas is defined as a hypothetical gaseous substance whose behavior is independent of attractive and repulsive forces and can be completely described by the ideal gas law.</a:t>
            </a:r>
          </a:p>
          <a:p>
            <a:pPr eaLnBrk="1" hangingPunct="1"/>
            <a:r>
              <a:rPr lang="en-US" smtClean="0">
                <a:sym typeface="Symbol" pitchFamily="18" charset="2"/>
              </a:rPr>
              <a:t>•   The form of the gas constant depends on the units used for the other quantities in the expression — if </a:t>
            </a:r>
            <a:r>
              <a:rPr lang="en-US" i="1" smtClean="0">
                <a:sym typeface="Symbol" pitchFamily="18" charset="2"/>
              </a:rPr>
              <a:t>V</a:t>
            </a:r>
            <a:r>
              <a:rPr lang="en-US" smtClean="0">
                <a:sym typeface="Symbol" pitchFamily="18" charset="2"/>
              </a:rPr>
              <a:t> is expressed in liters (L), </a:t>
            </a:r>
            <a:r>
              <a:rPr lang="en-US" i="1" smtClean="0">
                <a:sym typeface="Symbol" pitchFamily="18" charset="2"/>
              </a:rPr>
              <a:t>P</a:t>
            </a:r>
            <a:r>
              <a:rPr lang="en-US" smtClean="0">
                <a:sym typeface="Symbol" pitchFamily="18" charset="2"/>
              </a:rPr>
              <a:t> in atmospheres (atm), </a:t>
            </a:r>
            <a:r>
              <a:rPr lang="en-US" i="1" smtClean="0">
                <a:sym typeface="Symbol" pitchFamily="18" charset="2"/>
              </a:rPr>
              <a:t>T</a:t>
            </a:r>
            <a:r>
              <a:rPr lang="en-US" b="1" smtClean="0">
                <a:sym typeface="Symbol" pitchFamily="18" charset="2"/>
              </a:rPr>
              <a:t> </a:t>
            </a:r>
            <a:r>
              <a:rPr lang="en-US" smtClean="0">
                <a:sym typeface="Symbol" pitchFamily="18" charset="2"/>
              </a:rPr>
              <a:t>in kelvins (K), and</a:t>
            </a:r>
            <a:r>
              <a:rPr lang="en-US" i="1" smtClean="0">
                <a:sym typeface="Symbol" pitchFamily="18" charset="2"/>
              </a:rPr>
              <a:t> n </a:t>
            </a:r>
            <a:r>
              <a:rPr lang="en-US" smtClean="0">
                <a:sym typeface="Symbol" pitchFamily="18" charset="2"/>
              </a:rPr>
              <a:t>in moles (mol), then</a:t>
            </a:r>
          </a:p>
          <a:p>
            <a:pPr eaLnBrk="1" hangingPunct="1"/>
            <a:r>
              <a:rPr lang="en-US" smtClean="0">
                <a:sym typeface="Symbol" pitchFamily="18" charset="2"/>
              </a:rPr>
              <a:t>                   </a:t>
            </a:r>
            <a:r>
              <a:rPr lang="en-US" i="1" smtClean="0">
                <a:sym typeface="Symbol" pitchFamily="18" charset="2"/>
              </a:rPr>
              <a:t>R</a:t>
            </a:r>
            <a:r>
              <a:rPr lang="en-US" smtClean="0">
                <a:sym typeface="Symbol" pitchFamily="18" charset="2"/>
              </a:rPr>
              <a:t> = 0.082057 (L•atm)/(K•mol).</a:t>
            </a:r>
          </a:p>
          <a:p>
            <a:pPr eaLnBrk="1" hangingPunct="1"/>
            <a:r>
              <a:rPr lang="en-US" smtClean="0">
                <a:sym typeface="Symbol" pitchFamily="18" charset="2"/>
              </a:rPr>
              <a:t>•  </a:t>
            </a:r>
            <a:r>
              <a:rPr lang="en-US" i="1" smtClean="0">
                <a:sym typeface="Symbol" pitchFamily="18" charset="2"/>
              </a:rPr>
              <a:t> R</a:t>
            </a:r>
            <a:r>
              <a:rPr lang="en-US" smtClean="0">
                <a:sym typeface="Symbol" pitchFamily="18" charset="2"/>
              </a:rPr>
              <a:t> can also have units of J/(K•mol) or cal/(K•mol).</a:t>
            </a:r>
          </a:p>
          <a:p>
            <a:pPr eaLnBrk="1" hangingPunct="1"/>
            <a:r>
              <a:rPr lang="en-US" smtClean="0">
                <a:sym typeface="Symbol" pitchFamily="18" charset="2"/>
              </a:rPr>
              <a:t>A particular set of conditions were chosen to use as a reference; 0ºC (273.15 K) and 1 atm pressure are referred to as </a:t>
            </a:r>
            <a:r>
              <a:rPr lang="en-US" b="1" i="1" smtClean="0">
                <a:sym typeface="Symbol" pitchFamily="18" charset="2"/>
              </a:rPr>
              <a:t>standard</a:t>
            </a:r>
            <a:r>
              <a:rPr lang="en-US" b="1" smtClean="0">
                <a:sym typeface="Symbol" pitchFamily="18" charset="2"/>
              </a:rPr>
              <a:t> </a:t>
            </a:r>
            <a:r>
              <a:rPr lang="en-US" b="1" i="1" smtClean="0">
                <a:sym typeface="Symbol" pitchFamily="18" charset="2"/>
              </a:rPr>
              <a:t>temperature and pressure</a:t>
            </a:r>
            <a:r>
              <a:rPr lang="en-US" b="1" smtClean="0">
                <a:sym typeface="Symbol" pitchFamily="18" charset="2"/>
              </a:rPr>
              <a:t> (STP).</a:t>
            </a:r>
          </a:p>
          <a:p>
            <a:pPr eaLnBrk="1" hangingPunct="1"/>
            <a:endParaRPr lang="en-US" sz="600" b="1" smtClean="0">
              <a:sym typeface="Symbol" pitchFamily="18" charset="2"/>
            </a:endParaRPr>
          </a:p>
          <a:p>
            <a:pPr eaLnBrk="1" hangingPunct="1"/>
            <a:r>
              <a:rPr lang="en-US" smtClean="0">
                <a:sym typeface="Symbol" pitchFamily="18" charset="2"/>
              </a:rPr>
              <a:t>The volume of 1 mol of an ideal gas under standard conditions can be calculated using the variant of the ideal gas law:</a:t>
            </a:r>
          </a:p>
          <a:p>
            <a:pPr eaLnBrk="1" hangingPunct="1"/>
            <a:r>
              <a:rPr lang="en-US" smtClean="0">
                <a:sym typeface="Symbol" pitchFamily="18" charset="2"/>
              </a:rPr>
              <a:t>    </a:t>
            </a:r>
            <a:r>
              <a:rPr lang="en-US" sz="900" b="1" i="1" smtClean="0">
                <a:sym typeface="Symbol" pitchFamily="18" charset="2"/>
              </a:rPr>
              <a:t>V = nRT</a:t>
            </a:r>
            <a:r>
              <a:rPr lang="en-US" sz="900" b="1" smtClean="0">
                <a:sym typeface="Symbol" pitchFamily="18" charset="2"/>
              </a:rPr>
              <a:t> =  </a:t>
            </a:r>
            <a:r>
              <a:rPr lang="en-US" sz="900" b="1" u="sng" smtClean="0">
                <a:sym typeface="Symbol" pitchFamily="18" charset="2"/>
              </a:rPr>
              <a:t>(1 mol) [0.082057 (L•atm)/(K•mol)] (273.15 K) </a:t>
            </a:r>
            <a:r>
              <a:rPr lang="en-US" sz="900" b="1" smtClean="0">
                <a:sym typeface="Symbol" pitchFamily="18" charset="2"/>
              </a:rPr>
              <a:t> = 22.41 L</a:t>
            </a:r>
            <a:endParaRPr lang="en-US" sz="900" b="1" u="sng" smtClean="0">
              <a:sym typeface="Symbol" pitchFamily="18" charset="2"/>
            </a:endParaRPr>
          </a:p>
          <a:p>
            <a:pPr eaLnBrk="1" hangingPunct="1"/>
            <a:r>
              <a:rPr lang="en-US" sz="900" b="1" smtClean="0">
                <a:sym typeface="Symbol" pitchFamily="18" charset="2"/>
              </a:rPr>
              <a:t>            </a:t>
            </a:r>
            <a:r>
              <a:rPr lang="en-US" sz="900" i="1" smtClean="0">
                <a:sym typeface="Symbol" pitchFamily="18" charset="2"/>
              </a:rPr>
              <a:t> </a:t>
            </a:r>
            <a:r>
              <a:rPr lang="en-US" sz="900" b="1" i="1" smtClean="0">
                <a:sym typeface="Symbol" pitchFamily="18" charset="2"/>
              </a:rPr>
              <a:t>P </a:t>
            </a:r>
            <a:r>
              <a:rPr lang="en-US" sz="900" b="1" smtClean="0">
                <a:sym typeface="Symbol" pitchFamily="18" charset="2"/>
              </a:rPr>
              <a:t>                                    1 atm</a:t>
            </a:r>
          </a:p>
          <a:p>
            <a:pPr eaLnBrk="1" hangingPunct="1"/>
            <a:endParaRPr lang="en-US" sz="600" b="1" smtClean="0">
              <a:sym typeface="Symbol" pitchFamily="18" charset="2"/>
            </a:endParaRPr>
          </a:p>
          <a:p>
            <a:pPr eaLnBrk="1" hangingPunct="1"/>
            <a:r>
              <a:rPr lang="en-US" b="1" smtClean="0">
                <a:sym typeface="Symbol" pitchFamily="18" charset="2"/>
              </a:rPr>
              <a:t>•   </a:t>
            </a:r>
            <a:r>
              <a:rPr lang="en-US" smtClean="0">
                <a:sym typeface="Symbol" pitchFamily="18" charset="2"/>
              </a:rPr>
              <a:t>The volume of 1 mol of an ideal gas at 0ºC and 1 atm pressure is 22.41 L, called the </a:t>
            </a:r>
            <a:r>
              <a:rPr lang="en-US" b="1" i="1" smtClean="0">
                <a:sym typeface="Symbol" pitchFamily="18" charset="2"/>
              </a:rPr>
              <a:t>standard molar volume</a:t>
            </a:r>
            <a:r>
              <a:rPr lang="en-US" smtClean="0">
                <a:sym typeface="Symbol" pitchFamily="18" charset="2"/>
              </a:rPr>
              <a:t> of an ideal gas.</a:t>
            </a:r>
          </a:p>
          <a:p>
            <a:pPr eaLnBrk="1" hangingPunct="1"/>
            <a:r>
              <a:rPr lang="en-US" smtClean="0">
                <a:sym typeface="Symbol" pitchFamily="18" charset="2"/>
              </a:rPr>
              <a:t>•   The relationships described as Boyle’s, Charles’s, and Avogadro’s laws are simply special cases of the ideal gas law in which two of the four parameters (</a:t>
            </a:r>
            <a:r>
              <a:rPr lang="en-US" i="1" smtClean="0">
                <a:sym typeface="Symbol" pitchFamily="18" charset="2"/>
              </a:rPr>
              <a:t>P</a:t>
            </a:r>
            <a:r>
              <a:rPr lang="en-US" smtClean="0">
                <a:sym typeface="Symbol" pitchFamily="18" charset="2"/>
              </a:rPr>
              <a:t>, </a:t>
            </a:r>
            <a:r>
              <a:rPr lang="en-US" i="1" smtClean="0">
                <a:sym typeface="Symbol" pitchFamily="18" charset="2"/>
              </a:rPr>
              <a:t>V</a:t>
            </a:r>
            <a:r>
              <a:rPr lang="en-US" smtClean="0">
                <a:sym typeface="Symbol" pitchFamily="18" charset="2"/>
              </a:rPr>
              <a:t>, </a:t>
            </a:r>
            <a:r>
              <a:rPr lang="en-US" i="1" smtClean="0">
                <a:sym typeface="Symbol" pitchFamily="18" charset="2"/>
              </a:rPr>
              <a:t>T</a:t>
            </a:r>
            <a:r>
              <a:rPr lang="en-US" smtClean="0">
                <a:sym typeface="Symbol" pitchFamily="18" charset="2"/>
              </a:rPr>
              <a:t>, </a:t>
            </a:r>
            <a:r>
              <a:rPr lang="en-US" i="1" smtClean="0">
                <a:sym typeface="Symbol" pitchFamily="18" charset="2"/>
              </a:rPr>
              <a:t>n</a:t>
            </a:r>
            <a:r>
              <a:rPr lang="en-US" smtClean="0">
                <a:sym typeface="Symbol" pitchFamily="18" charset="2"/>
              </a:rPr>
              <a:t>) are held fixed.</a:t>
            </a:r>
          </a:p>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08C58E9B-4366-4F49-9EDA-D99A00585C02}" type="slidenum">
              <a:rPr lang="en-US" smtClean="0"/>
              <a:pPr/>
              <a:t>12</a:t>
            </a:fld>
            <a:endParaRPr lang="en-US" smtClean="0"/>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p:spPr>
        <p:txBody>
          <a:bodyPr/>
          <a:lstStyle/>
          <a:p>
            <a:pPr lvl="2" eaLnBrk="1" hangingPunct="1"/>
            <a:r>
              <a:rPr lang="en-US" b="1" smtClean="0"/>
              <a:t>The kinetic molecular theory of gases</a:t>
            </a:r>
            <a:r>
              <a:rPr lang="en-US" smtClean="0"/>
              <a:t> explains the laws that describe the behavior of gases and it was developed during the nineteenth century by Boltzmann, Clausius, and Maxwell</a:t>
            </a:r>
          </a:p>
          <a:p>
            <a:pPr eaLnBrk="1" hangingPunct="1"/>
            <a:endParaRPr lang="en-US" sz="500" smtClean="0"/>
          </a:p>
          <a:p>
            <a:pPr eaLnBrk="1" hangingPunct="1"/>
            <a:r>
              <a:rPr lang="en-US" smtClean="0"/>
              <a:t>Kinetic molecular theory of gases provides a molecular explanation for the observations that led to the development of the ideal gas law</a:t>
            </a:r>
          </a:p>
          <a:p>
            <a:pPr eaLnBrk="1" hangingPunct="1"/>
            <a:r>
              <a:rPr lang="en-US" sz="1400" b="1" smtClean="0"/>
              <a:t>The kinetic molecular theory of gases is based on the following postulates:</a:t>
            </a:r>
          </a:p>
          <a:p>
            <a:pPr eaLnBrk="1" hangingPunct="1"/>
            <a:endParaRPr lang="en-US" sz="500" b="1" smtClean="0"/>
          </a:p>
          <a:p>
            <a:pPr lvl="2" eaLnBrk="1" hangingPunct="1"/>
            <a:r>
              <a:rPr lang="en-US" smtClean="0"/>
              <a:t>    1. A gas is composed of a large number of particles called molecules (whether monatomic or polyatomic) that are in constant random motion.</a:t>
            </a:r>
          </a:p>
          <a:p>
            <a:pPr lvl="2" eaLnBrk="1" hangingPunct="1"/>
            <a:r>
              <a:rPr lang="en-US" smtClean="0"/>
              <a:t>    2. Because the distance between gas molecules is much greater than the size of the molecules, the volume of the molecules is negligible.</a:t>
            </a:r>
          </a:p>
          <a:p>
            <a:pPr lvl="2" eaLnBrk="1" hangingPunct="1"/>
            <a:r>
              <a:rPr lang="en-US" smtClean="0"/>
              <a:t>	  3. Intermolecular interactions, whether repulsive or attractive, are so weak that they are also negligible.</a:t>
            </a:r>
          </a:p>
          <a:p>
            <a:pPr eaLnBrk="1" hangingPunct="1"/>
            <a:r>
              <a:rPr lang="en-US" smtClean="0"/>
              <a:t>           4. Gas molecules collide with one another and with the walls of the container, but collisions are perfectly elastic; they do not change the average kinetic energy of the molecules.</a:t>
            </a:r>
          </a:p>
          <a:p>
            <a:pPr lvl="2" eaLnBrk="1" hangingPunct="1"/>
            <a:r>
              <a:rPr lang="en-US" smtClean="0"/>
              <a:t>    5. The average kinetic energy of the molecules of any gas depends 	on only the temperature, and at a given temperature, all gaseous molecules have exactly the same average kinetic energy.</a:t>
            </a:r>
          </a:p>
          <a:p>
            <a:pPr eaLnBrk="1" hangingPunct="1"/>
            <a:endParaRPr lang="en-US" smtClean="0">
              <a:sym typeface="MS Reference 2" pitchFamily="2" charset="2"/>
            </a:endParaRPr>
          </a:p>
          <a:p>
            <a:pPr eaLnBrk="1" hangingPunct="1"/>
            <a:r>
              <a:rPr lang="en-US" smtClean="0">
                <a:sym typeface="MS Reference 2" pitchFamily="2" charset="2"/>
              </a:rPr>
              <a:t>Postulates 1 and 4 state that molecules are in constant motion and collide frequently with the walls of their container and are an explanation for pressure</a:t>
            </a:r>
          </a:p>
          <a:p>
            <a:pPr lvl="2" eaLnBrk="1" hangingPunct="1"/>
            <a:r>
              <a:rPr lang="en-US" smtClean="0">
                <a:sym typeface="MT Symbol" pitchFamily="82" charset="2"/>
              </a:rPr>
              <a:t>    1. Anything that increases the frequency with which the molecules strike the walls or increases the momentum of the gas molecules increases the pressure.</a:t>
            </a:r>
          </a:p>
          <a:p>
            <a:pPr lvl="2" eaLnBrk="1" hangingPunct="1"/>
            <a:r>
              <a:rPr lang="en-US" smtClean="0">
                <a:sym typeface="MT Symbol" pitchFamily="82" charset="2"/>
              </a:rPr>
              <a:t>    2. Anything that decreases that frequency or the momentum of the 	molecules decreases the pressure. </a:t>
            </a:r>
          </a:p>
          <a:p>
            <a:pPr lvl="2" eaLnBrk="1" hangingPunct="1"/>
            <a:endParaRPr lang="en-US" sz="800" smtClean="0">
              <a:sym typeface="MT Symbol" pitchFamily="82" charset="2"/>
            </a:endParaRPr>
          </a:p>
          <a:p>
            <a:pPr eaLnBrk="1" hangingPunct="1"/>
            <a:r>
              <a:rPr lang="en-US" smtClean="0">
                <a:sym typeface="MT Symbol" pitchFamily="82" charset="2"/>
              </a:rPr>
              <a:t>•   Postulates 2 and 3 state that all gaseous particles behave  identically, regardless of the chemical nature of their component molecules — this is the essence of the ideal gas law.</a:t>
            </a:r>
          </a:p>
          <a:p>
            <a:pPr eaLnBrk="1" hangingPunct="1"/>
            <a:r>
              <a:rPr lang="en-US" smtClean="0">
                <a:sym typeface="MT Symbol" pitchFamily="82" charset="2"/>
              </a:rPr>
              <a:t>•   Postulate 2 explains how to compress a gas — simply decrease the distance between the gas molecules.</a:t>
            </a:r>
          </a:p>
          <a:p>
            <a:pPr eaLnBrk="1" hangingPunct="1"/>
            <a:endParaRPr lang="en-US"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p>
            <a:fld id="{A7892817-36AB-44F4-BC0F-82E031746DA2}" type="slidenum">
              <a:rPr lang="en-US" smtClean="0">
                <a:solidFill>
                  <a:prstClr val="black"/>
                </a:solidFill>
              </a:rPr>
              <a:pPr/>
              <a:t>120</a:t>
            </a:fld>
            <a:endParaRPr lang="en-US" smtClean="0">
              <a:solidFill>
                <a:prstClr val="black"/>
              </a:solidFill>
            </a:endParaRPr>
          </a:p>
        </p:txBody>
      </p:sp>
      <p:sp>
        <p:nvSpPr>
          <p:cNvPr id="363523" name="Rectangle 2"/>
          <p:cNvSpPr>
            <a:spLocks noGrp="1" noRot="1" noChangeAspect="1" noChangeArrowheads="1" noTextEdit="1"/>
          </p:cNvSpPr>
          <p:nvPr>
            <p:ph type="sldImg"/>
          </p:nvPr>
        </p:nvSpPr>
        <p:spPr>
          <a:ln/>
        </p:spPr>
      </p:sp>
      <p:sp>
        <p:nvSpPr>
          <p:cNvPr id="3635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p:cNvSpPr>
            <a:spLocks noGrp="1" noChangeArrowheads="1"/>
          </p:cNvSpPr>
          <p:nvPr>
            <p:ph type="sldNum" sz="quarter" idx="5"/>
          </p:nvPr>
        </p:nvSpPr>
        <p:spPr>
          <a:noFill/>
        </p:spPr>
        <p:txBody>
          <a:bodyPr/>
          <a:lstStyle/>
          <a:p>
            <a:fld id="{4A5B2172-22EF-4F19-8122-5D6490881429}" type="slidenum">
              <a:rPr lang="en-US" smtClean="0">
                <a:solidFill>
                  <a:prstClr val="black"/>
                </a:solidFill>
              </a:rPr>
              <a:pPr/>
              <a:t>121</a:t>
            </a:fld>
            <a:endParaRPr lang="en-US" smtClean="0">
              <a:solidFill>
                <a:prstClr val="black"/>
              </a:solidFill>
            </a:endParaRPr>
          </a:p>
        </p:txBody>
      </p:sp>
      <p:sp>
        <p:nvSpPr>
          <p:cNvPr id="364547" name="Rectangle 2"/>
          <p:cNvSpPr>
            <a:spLocks noGrp="1" noRot="1" noChangeAspect="1" noChangeArrowheads="1" noTextEdit="1"/>
          </p:cNvSpPr>
          <p:nvPr>
            <p:ph type="sldImg"/>
          </p:nvPr>
        </p:nvSpPr>
        <p:spPr>
          <a:ln/>
        </p:spPr>
      </p:sp>
      <p:sp>
        <p:nvSpPr>
          <p:cNvPr id="3645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p:cNvSpPr>
            <a:spLocks noGrp="1" noChangeArrowheads="1"/>
          </p:cNvSpPr>
          <p:nvPr>
            <p:ph type="sldNum" sz="quarter" idx="5"/>
          </p:nvPr>
        </p:nvSpPr>
        <p:spPr>
          <a:noFill/>
        </p:spPr>
        <p:txBody>
          <a:bodyPr/>
          <a:lstStyle/>
          <a:p>
            <a:fld id="{57118F7B-B5D7-43F6-86A6-E6319796C5D1}" type="slidenum">
              <a:rPr lang="en-US" smtClean="0">
                <a:solidFill>
                  <a:prstClr val="black"/>
                </a:solidFill>
              </a:rPr>
              <a:pPr/>
              <a:t>122</a:t>
            </a:fld>
            <a:endParaRPr lang="en-US" smtClean="0">
              <a:solidFill>
                <a:prstClr val="black"/>
              </a:solidFill>
            </a:endParaRPr>
          </a:p>
        </p:txBody>
      </p:sp>
      <p:sp>
        <p:nvSpPr>
          <p:cNvPr id="365571" name="Rectangle 2"/>
          <p:cNvSpPr>
            <a:spLocks noGrp="1" noRot="1" noChangeAspect="1" noChangeArrowheads="1" noTextEdit="1"/>
          </p:cNvSpPr>
          <p:nvPr>
            <p:ph type="sldImg"/>
          </p:nvPr>
        </p:nvSpPr>
        <p:spPr>
          <a:ln/>
        </p:spPr>
      </p:sp>
      <p:sp>
        <p:nvSpPr>
          <p:cNvPr id="3655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p:spPr>
        <p:txBody>
          <a:bodyPr/>
          <a:lstStyle/>
          <a:p>
            <a:fld id="{0835E3AB-9F9F-418F-B08F-656B44416D58}" type="slidenum">
              <a:rPr lang="en-US" smtClean="0">
                <a:solidFill>
                  <a:prstClr val="black"/>
                </a:solidFill>
              </a:rPr>
              <a:pPr/>
              <a:t>123</a:t>
            </a:fld>
            <a:endParaRPr lang="en-US" smtClean="0">
              <a:solidFill>
                <a:prstClr val="black"/>
              </a:solidFill>
            </a:endParaRPr>
          </a:p>
        </p:txBody>
      </p:sp>
      <p:sp>
        <p:nvSpPr>
          <p:cNvPr id="366595" name="Rectangle 2"/>
          <p:cNvSpPr>
            <a:spLocks noGrp="1" noRot="1" noChangeAspect="1" noChangeArrowheads="1" noTextEdit="1"/>
          </p:cNvSpPr>
          <p:nvPr>
            <p:ph type="sldImg"/>
          </p:nvPr>
        </p:nvSpPr>
        <p:spPr>
          <a:ln/>
        </p:spPr>
      </p:sp>
      <p:sp>
        <p:nvSpPr>
          <p:cNvPr id="3665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a:spLocks noGrp="1" noChangeArrowheads="1"/>
          </p:cNvSpPr>
          <p:nvPr>
            <p:ph type="sldNum" sz="quarter" idx="5"/>
          </p:nvPr>
        </p:nvSpPr>
        <p:spPr>
          <a:noFill/>
        </p:spPr>
        <p:txBody>
          <a:bodyPr/>
          <a:lstStyle/>
          <a:p>
            <a:fld id="{5AA5B501-D64A-4252-ACDC-D80B30CEA6D7}" type="slidenum">
              <a:rPr lang="en-US" smtClean="0">
                <a:solidFill>
                  <a:prstClr val="black"/>
                </a:solidFill>
              </a:rPr>
              <a:pPr/>
              <a:t>124</a:t>
            </a:fld>
            <a:endParaRPr lang="en-US" smtClean="0">
              <a:solidFill>
                <a:prstClr val="black"/>
              </a:solidFill>
            </a:endParaRPr>
          </a:p>
        </p:txBody>
      </p:sp>
      <p:sp>
        <p:nvSpPr>
          <p:cNvPr id="367619" name="Rectangle 2"/>
          <p:cNvSpPr>
            <a:spLocks noGrp="1" noRot="1" noChangeAspect="1" noChangeArrowheads="1" noTextEdit="1"/>
          </p:cNvSpPr>
          <p:nvPr>
            <p:ph type="sldImg"/>
          </p:nvPr>
        </p:nvSpPr>
        <p:spPr>
          <a:ln/>
        </p:spPr>
      </p:sp>
      <p:sp>
        <p:nvSpPr>
          <p:cNvPr id="367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noFill/>
        </p:spPr>
        <p:txBody>
          <a:bodyPr/>
          <a:lstStyle/>
          <a:p>
            <a:fld id="{F15B02E5-A1FF-4852-AF35-656D0C5E5932}" type="slidenum">
              <a:rPr lang="en-US" smtClean="0">
                <a:solidFill>
                  <a:prstClr val="black"/>
                </a:solidFill>
              </a:rPr>
              <a:pPr/>
              <a:t>125</a:t>
            </a:fld>
            <a:endParaRPr lang="en-US" smtClean="0">
              <a:solidFill>
                <a:prstClr val="black"/>
              </a:solidFill>
            </a:endParaRPr>
          </a:p>
        </p:txBody>
      </p:sp>
      <p:sp>
        <p:nvSpPr>
          <p:cNvPr id="368643" name="Rectangle 2"/>
          <p:cNvSpPr>
            <a:spLocks noGrp="1" noRot="1" noChangeAspect="1" noChangeArrowheads="1" noTextEdit="1"/>
          </p:cNvSpPr>
          <p:nvPr>
            <p:ph type="sldImg"/>
          </p:nvPr>
        </p:nvSpPr>
        <p:spPr>
          <a:ln/>
        </p:spPr>
      </p:sp>
      <p:sp>
        <p:nvSpPr>
          <p:cNvPr id="3686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p:spPr>
        <p:txBody>
          <a:bodyPr/>
          <a:lstStyle/>
          <a:p>
            <a:fld id="{E81614E7-FD69-461A-A1EF-2E863C8AD380}" type="slidenum">
              <a:rPr lang="en-US" smtClean="0">
                <a:solidFill>
                  <a:prstClr val="black"/>
                </a:solidFill>
              </a:rPr>
              <a:pPr/>
              <a:t>126</a:t>
            </a:fld>
            <a:endParaRPr lang="en-US" smtClean="0">
              <a:solidFill>
                <a:prstClr val="black"/>
              </a:solidFill>
            </a:endParaRPr>
          </a:p>
        </p:txBody>
      </p:sp>
      <p:sp>
        <p:nvSpPr>
          <p:cNvPr id="369667" name="Rectangle 2"/>
          <p:cNvSpPr>
            <a:spLocks noGrp="1" noRot="1" noChangeAspect="1" noChangeArrowheads="1" noTextEdit="1"/>
          </p:cNvSpPr>
          <p:nvPr>
            <p:ph type="sldImg"/>
          </p:nvPr>
        </p:nvSpPr>
        <p:spPr>
          <a:ln/>
        </p:spPr>
      </p:sp>
      <p:sp>
        <p:nvSpPr>
          <p:cNvPr id="3696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p:spPr>
        <p:txBody>
          <a:bodyPr/>
          <a:lstStyle/>
          <a:p>
            <a:fld id="{39D94384-4E8C-458E-B16D-45DD1BED9D85}" type="slidenum">
              <a:rPr lang="en-US" smtClean="0">
                <a:solidFill>
                  <a:prstClr val="black"/>
                </a:solidFill>
              </a:rPr>
              <a:pPr/>
              <a:t>127</a:t>
            </a:fld>
            <a:endParaRPr lang="en-US" smtClean="0">
              <a:solidFill>
                <a:prstClr val="black"/>
              </a:solidFill>
            </a:endParaRPr>
          </a:p>
        </p:txBody>
      </p:sp>
      <p:sp>
        <p:nvSpPr>
          <p:cNvPr id="370691" name="Rectangle 2"/>
          <p:cNvSpPr>
            <a:spLocks noGrp="1" noRot="1" noChangeAspect="1" noChangeArrowheads="1" noTextEdit="1"/>
          </p:cNvSpPr>
          <p:nvPr>
            <p:ph type="sldImg"/>
          </p:nvPr>
        </p:nvSpPr>
        <p:spPr>
          <a:ln/>
        </p:spPr>
      </p:sp>
      <p:sp>
        <p:nvSpPr>
          <p:cNvPr id="3706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p:spPr>
        <p:txBody>
          <a:bodyPr/>
          <a:lstStyle/>
          <a:p>
            <a:fld id="{C7014C20-131A-46A7-B51F-A7C91D6373C2}" type="slidenum">
              <a:rPr lang="en-US" smtClean="0">
                <a:solidFill>
                  <a:prstClr val="black"/>
                </a:solidFill>
              </a:rPr>
              <a:pPr/>
              <a:t>128</a:t>
            </a:fld>
            <a:endParaRPr lang="en-US" smtClean="0">
              <a:solidFill>
                <a:prstClr val="black"/>
              </a:solidFill>
            </a:endParaRPr>
          </a:p>
        </p:txBody>
      </p:sp>
      <p:sp>
        <p:nvSpPr>
          <p:cNvPr id="371715" name="Rectangle 2"/>
          <p:cNvSpPr>
            <a:spLocks noGrp="1" noRot="1" noChangeAspect="1" noChangeArrowheads="1" noTextEdit="1"/>
          </p:cNvSpPr>
          <p:nvPr>
            <p:ph type="sldImg"/>
          </p:nvPr>
        </p:nvSpPr>
        <p:spPr>
          <a:ln/>
        </p:spPr>
      </p:sp>
      <p:sp>
        <p:nvSpPr>
          <p:cNvPr id="3717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noFill/>
        </p:spPr>
        <p:txBody>
          <a:bodyPr/>
          <a:lstStyle/>
          <a:p>
            <a:fld id="{D8906862-0829-4882-A171-4FC2F4A16C94}" type="slidenum">
              <a:rPr lang="en-US" smtClean="0">
                <a:solidFill>
                  <a:prstClr val="black"/>
                </a:solidFill>
              </a:rPr>
              <a:pPr/>
              <a:t>129</a:t>
            </a:fld>
            <a:endParaRPr lang="en-US" smtClean="0">
              <a:solidFill>
                <a:prstClr val="black"/>
              </a:solidFill>
            </a:endParaRPr>
          </a:p>
        </p:txBody>
      </p:sp>
      <p:sp>
        <p:nvSpPr>
          <p:cNvPr id="372739" name="Rectangle 2"/>
          <p:cNvSpPr>
            <a:spLocks noGrp="1" noRot="1" noChangeAspect="1" noChangeArrowheads="1" noTextEdit="1"/>
          </p:cNvSpPr>
          <p:nvPr>
            <p:ph type="sldImg"/>
          </p:nvPr>
        </p:nvSpPr>
        <p:spPr>
          <a:ln/>
        </p:spPr>
      </p:sp>
      <p:sp>
        <p:nvSpPr>
          <p:cNvPr id="3727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fld id="{978150C2-CBAF-4163-9A85-F09B3E0F1F50}" type="slidenum">
              <a:rPr lang="en-US" smtClean="0"/>
              <a:pPr/>
              <a:t>13</a:t>
            </a:fld>
            <a:endParaRPr lang="en-US" smtClean="0"/>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noFill/>
        </p:spPr>
        <p:txBody>
          <a:bodyPr/>
          <a:lstStyle/>
          <a:p>
            <a:fld id="{054CC464-D196-4D30-93A6-2E943E3049A5}" type="slidenum">
              <a:rPr lang="en-US" smtClean="0">
                <a:solidFill>
                  <a:prstClr val="black"/>
                </a:solidFill>
              </a:rPr>
              <a:pPr/>
              <a:t>130</a:t>
            </a:fld>
            <a:endParaRPr lang="en-US" smtClean="0">
              <a:solidFill>
                <a:prstClr val="black"/>
              </a:solidFill>
            </a:endParaRPr>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noFill/>
          <a:ln/>
        </p:spPr>
        <p:txBody>
          <a:bodyPr/>
          <a:lstStyle/>
          <a:p>
            <a:pPr eaLnBrk="1" hangingPunct="1">
              <a:lnSpc>
                <a:spcPct val="90000"/>
              </a:lnSpc>
            </a:pPr>
            <a:r>
              <a:rPr lang="en-US" sz="1000" smtClean="0"/>
              <a:t>The ideal gas law can be used to calculate molar masses of gases from experimentally measured gas densities.</a:t>
            </a:r>
          </a:p>
          <a:p>
            <a:pPr eaLnBrk="1" hangingPunct="1">
              <a:lnSpc>
                <a:spcPct val="90000"/>
              </a:lnSpc>
            </a:pPr>
            <a:endParaRPr lang="en-US" sz="500" smtClean="0"/>
          </a:p>
          <a:p>
            <a:pPr eaLnBrk="1" hangingPunct="1">
              <a:lnSpc>
                <a:spcPct val="90000"/>
              </a:lnSpc>
            </a:pPr>
            <a:r>
              <a:rPr lang="en-US" sz="1000" smtClean="0"/>
              <a:t>Rearrange the ideal gas law to obtain</a:t>
            </a:r>
          </a:p>
          <a:p>
            <a:pPr eaLnBrk="1" hangingPunct="1">
              <a:lnSpc>
                <a:spcPct val="90000"/>
              </a:lnSpc>
            </a:pPr>
            <a:r>
              <a:rPr lang="en-US" sz="1000" smtClean="0"/>
              <a:t>                          </a:t>
            </a:r>
            <a:r>
              <a:rPr lang="en-US" sz="1000" u="sng" smtClean="0"/>
              <a:t> </a:t>
            </a:r>
            <a:r>
              <a:rPr lang="en-US" sz="800" b="1" i="1" u="sng" smtClean="0"/>
              <a:t>n</a:t>
            </a:r>
            <a:r>
              <a:rPr lang="en-US" sz="800" b="1" i="1" smtClean="0"/>
              <a:t>  =   </a:t>
            </a:r>
            <a:r>
              <a:rPr lang="en-US" sz="800" b="1" i="1" u="sng" smtClean="0"/>
              <a:t>P</a:t>
            </a:r>
          </a:p>
          <a:p>
            <a:pPr eaLnBrk="1" hangingPunct="1">
              <a:lnSpc>
                <a:spcPct val="90000"/>
              </a:lnSpc>
            </a:pPr>
            <a:r>
              <a:rPr lang="en-US" sz="800" b="1" i="1" smtClean="0"/>
              <a:t>                          V      RT </a:t>
            </a:r>
          </a:p>
          <a:p>
            <a:pPr eaLnBrk="1" hangingPunct="1">
              <a:lnSpc>
                <a:spcPct val="90000"/>
              </a:lnSpc>
            </a:pPr>
            <a:endParaRPr lang="en-US" sz="500" b="1" i="1" smtClean="0"/>
          </a:p>
          <a:p>
            <a:pPr eaLnBrk="1" hangingPunct="1">
              <a:lnSpc>
                <a:spcPct val="90000"/>
              </a:lnSpc>
            </a:pPr>
            <a:r>
              <a:rPr lang="en-US" sz="1000" smtClean="0"/>
              <a:t>The left side has the units of moles per unit volume, mol/L.</a:t>
            </a:r>
          </a:p>
          <a:p>
            <a:pPr eaLnBrk="1" hangingPunct="1">
              <a:lnSpc>
                <a:spcPct val="90000"/>
              </a:lnSpc>
            </a:pPr>
            <a:endParaRPr lang="en-US" sz="500" smtClean="0"/>
          </a:p>
          <a:p>
            <a:pPr eaLnBrk="1" hangingPunct="1">
              <a:lnSpc>
                <a:spcPct val="90000"/>
              </a:lnSpc>
            </a:pPr>
            <a:r>
              <a:rPr lang="en-US" sz="1000" smtClean="0"/>
              <a:t>The number of moles of a substance equals its mass (in grams) divided by its molar mass (</a:t>
            </a:r>
            <a:r>
              <a:rPr lang="en-US" sz="1000" i="1" smtClean="0"/>
              <a:t>M</a:t>
            </a:r>
            <a:r>
              <a:rPr lang="en-US" sz="1000" smtClean="0"/>
              <a:t>, in grams per mole):</a:t>
            </a:r>
          </a:p>
          <a:p>
            <a:pPr eaLnBrk="1" hangingPunct="1">
              <a:lnSpc>
                <a:spcPct val="90000"/>
              </a:lnSpc>
            </a:pPr>
            <a:r>
              <a:rPr lang="en-US" sz="1000" smtClean="0"/>
              <a:t>                        </a:t>
            </a:r>
            <a:r>
              <a:rPr lang="en-US" sz="800" b="1" i="1" smtClean="0"/>
              <a:t>n (in moles) =     </a:t>
            </a:r>
            <a:r>
              <a:rPr lang="en-US" sz="800" b="1" i="1" u="sng" smtClean="0"/>
              <a:t>m (in grams)</a:t>
            </a:r>
          </a:p>
          <a:p>
            <a:pPr eaLnBrk="1" hangingPunct="1">
              <a:lnSpc>
                <a:spcPct val="90000"/>
              </a:lnSpc>
            </a:pPr>
            <a:r>
              <a:rPr lang="en-US" sz="800" b="1" i="1" smtClean="0"/>
              <a:t>                                                   M (in grams/mole)</a:t>
            </a:r>
          </a:p>
          <a:p>
            <a:pPr eaLnBrk="1" hangingPunct="1">
              <a:lnSpc>
                <a:spcPct val="90000"/>
              </a:lnSpc>
            </a:pPr>
            <a:endParaRPr lang="en-US" sz="500" b="1" i="1" smtClean="0"/>
          </a:p>
          <a:p>
            <a:pPr eaLnBrk="1" hangingPunct="1">
              <a:lnSpc>
                <a:spcPct val="90000"/>
              </a:lnSpc>
            </a:pPr>
            <a:r>
              <a:rPr lang="en-US" sz="1000" smtClean="0"/>
              <a:t>Substituting this expression for</a:t>
            </a:r>
            <a:r>
              <a:rPr lang="en-US" sz="1000" i="1" smtClean="0"/>
              <a:t> n </a:t>
            </a:r>
            <a:r>
              <a:rPr lang="en-US" sz="1000" smtClean="0"/>
              <a:t>in the preceding equation gives</a:t>
            </a:r>
          </a:p>
          <a:p>
            <a:pPr eaLnBrk="1" hangingPunct="1">
              <a:lnSpc>
                <a:spcPct val="90000"/>
              </a:lnSpc>
            </a:pPr>
            <a:r>
              <a:rPr lang="en-US" sz="1000" smtClean="0"/>
              <a:t>                                  </a:t>
            </a:r>
            <a:r>
              <a:rPr lang="en-US" sz="800" b="1" i="1" u="sng" smtClean="0"/>
              <a:t>m</a:t>
            </a:r>
            <a:r>
              <a:rPr lang="en-US" sz="800" b="1" i="1" smtClean="0"/>
              <a:t>  =   </a:t>
            </a:r>
            <a:r>
              <a:rPr lang="en-US" sz="800" b="1" i="1" u="sng" smtClean="0"/>
              <a:t>P</a:t>
            </a:r>
          </a:p>
          <a:p>
            <a:pPr eaLnBrk="1" hangingPunct="1">
              <a:lnSpc>
                <a:spcPct val="90000"/>
              </a:lnSpc>
            </a:pPr>
            <a:r>
              <a:rPr lang="en-US" sz="800" b="1" i="1" smtClean="0"/>
              <a:t>                                 MV     RT</a:t>
            </a:r>
          </a:p>
          <a:p>
            <a:pPr eaLnBrk="1" hangingPunct="1">
              <a:lnSpc>
                <a:spcPct val="90000"/>
              </a:lnSpc>
            </a:pPr>
            <a:r>
              <a:rPr lang="en-US" sz="900" smtClean="0"/>
              <a:t>Because </a:t>
            </a:r>
            <a:r>
              <a:rPr lang="en-US" sz="900" i="1" smtClean="0"/>
              <a:t>m/V </a:t>
            </a:r>
            <a:r>
              <a:rPr lang="en-US" sz="900" smtClean="0"/>
              <a:t>is the density </a:t>
            </a:r>
            <a:r>
              <a:rPr lang="en-US" sz="900" i="1" smtClean="0"/>
              <a:t>d </a:t>
            </a:r>
            <a:r>
              <a:rPr lang="en-US" sz="900" smtClean="0"/>
              <a:t>of a substance, </a:t>
            </a:r>
            <a:r>
              <a:rPr lang="en-US" sz="900" i="1" smtClean="0"/>
              <a:t>m/V </a:t>
            </a:r>
            <a:r>
              <a:rPr lang="en-US" sz="900" smtClean="0"/>
              <a:t>can be replaced by </a:t>
            </a:r>
            <a:r>
              <a:rPr lang="en-US" sz="900" i="1" smtClean="0"/>
              <a:t>d </a:t>
            </a:r>
            <a:r>
              <a:rPr lang="en-US" sz="900" smtClean="0"/>
              <a:t>and the equation rearranged to give</a:t>
            </a:r>
          </a:p>
          <a:p>
            <a:pPr eaLnBrk="1" hangingPunct="1">
              <a:lnSpc>
                <a:spcPct val="90000"/>
              </a:lnSpc>
            </a:pPr>
            <a:r>
              <a:rPr lang="en-US" sz="900" smtClean="0"/>
              <a:t>                                 </a:t>
            </a:r>
            <a:r>
              <a:rPr lang="en-US" sz="700" b="1" i="1" smtClean="0"/>
              <a:t>d  =  </a:t>
            </a:r>
            <a:r>
              <a:rPr lang="en-US" sz="700" b="1" i="1" u="sng" smtClean="0"/>
              <a:t>PM</a:t>
            </a:r>
          </a:p>
          <a:p>
            <a:pPr eaLnBrk="1" hangingPunct="1">
              <a:lnSpc>
                <a:spcPct val="90000"/>
              </a:lnSpc>
            </a:pPr>
            <a:r>
              <a:rPr lang="en-US" sz="700" b="1" i="1" smtClean="0"/>
              <a:t>                                          RT</a:t>
            </a:r>
          </a:p>
          <a:p>
            <a:pPr eaLnBrk="1" hangingPunct="1">
              <a:lnSpc>
                <a:spcPct val="90000"/>
              </a:lnSpc>
            </a:pPr>
            <a:endParaRPr lang="en-US" sz="500" b="1" i="1" smtClean="0"/>
          </a:p>
          <a:p>
            <a:pPr eaLnBrk="1" hangingPunct="1">
              <a:lnSpc>
                <a:spcPct val="90000"/>
              </a:lnSpc>
            </a:pPr>
            <a:r>
              <a:rPr lang="en-US" sz="900" smtClean="0"/>
              <a:t>The distance between molecules in gases is large compared to the size of the molecules, so their densities are much lower than the densities of liquids and solids.</a:t>
            </a:r>
          </a:p>
          <a:p>
            <a:pPr eaLnBrk="1" hangingPunct="1">
              <a:lnSpc>
                <a:spcPct val="90000"/>
              </a:lnSpc>
            </a:pPr>
            <a:endParaRPr lang="en-US" sz="500" smtClean="0"/>
          </a:p>
          <a:p>
            <a:pPr eaLnBrk="1" hangingPunct="1">
              <a:lnSpc>
                <a:spcPct val="90000"/>
              </a:lnSpc>
            </a:pPr>
            <a:r>
              <a:rPr lang="en-US" sz="900" smtClean="0"/>
              <a:t>Gas density is usually measured in grams per liter (g/L) rather than grams per milliliter (g/mL).</a:t>
            </a:r>
          </a:p>
          <a:p>
            <a:pPr eaLnBrk="1" hangingPunct="1">
              <a:lnSpc>
                <a:spcPct val="90000"/>
              </a:lnSpc>
            </a:pPr>
            <a:endParaRPr lang="en-US" sz="900"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p:spPr>
        <p:txBody>
          <a:bodyPr/>
          <a:lstStyle/>
          <a:p>
            <a:fld id="{0DB9D5F0-E01A-4FA9-912A-01076696CBB9}" type="slidenum">
              <a:rPr lang="en-US" smtClean="0">
                <a:solidFill>
                  <a:prstClr val="black"/>
                </a:solidFill>
              </a:rPr>
              <a:pPr/>
              <a:t>131</a:t>
            </a:fld>
            <a:endParaRPr lang="en-US" smtClean="0">
              <a:solidFill>
                <a:prstClr val="black"/>
              </a:solidFill>
            </a:endParaRPr>
          </a:p>
        </p:txBody>
      </p:sp>
      <p:sp>
        <p:nvSpPr>
          <p:cNvPr id="374787" name="Rectangle 2"/>
          <p:cNvSpPr>
            <a:spLocks noGrp="1" noRot="1" noChangeAspect="1" noChangeArrowheads="1" noTextEdit="1"/>
          </p:cNvSpPr>
          <p:nvPr>
            <p:ph type="sldImg"/>
          </p:nvPr>
        </p:nvSpPr>
        <p:spPr>
          <a:ln/>
        </p:spPr>
      </p:sp>
      <p:sp>
        <p:nvSpPr>
          <p:cNvPr id="374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p:spPr>
        <p:txBody>
          <a:bodyPr/>
          <a:lstStyle/>
          <a:p>
            <a:fld id="{EC76BFE9-8FF6-4175-BA65-0B1822814E8C}" type="slidenum">
              <a:rPr lang="en-US" smtClean="0">
                <a:solidFill>
                  <a:prstClr val="black"/>
                </a:solidFill>
              </a:rPr>
              <a:pPr/>
              <a:t>132</a:t>
            </a:fld>
            <a:endParaRPr lang="en-US" smtClean="0">
              <a:solidFill>
                <a:prstClr val="black"/>
              </a:solidFill>
            </a:endParaRPr>
          </a:p>
        </p:txBody>
      </p:sp>
      <p:sp>
        <p:nvSpPr>
          <p:cNvPr id="375811" name="Rectangle 2"/>
          <p:cNvSpPr>
            <a:spLocks noGrp="1" noRot="1" noChangeAspect="1" noChangeArrowheads="1" noTextEdit="1"/>
          </p:cNvSpPr>
          <p:nvPr>
            <p:ph type="sldImg"/>
          </p:nvPr>
        </p:nvSpPr>
        <p:spPr>
          <a:ln/>
        </p:spPr>
      </p:sp>
      <p:sp>
        <p:nvSpPr>
          <p:cNvPr id="3758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noFill/>
        </p:spPr>
        <p:txBody>
          <a:bodyPr/>
          <a:lstStyle/>
          <a:p>
            <a:fld id="{102C21B0-4B70-4B9E-A30E-8827D10C5285}" type="slidenum">
              <a:rPr lang="en-US" smtClean="0">
                <a:solidFill>
                  <a:prstClr val="black"/>
                </a:solidFill>
              </a:rPr>
              <a:pPr/>
              <a:t>133</a:t>
            </a:fld>
            <a:endParaRPr lang="en-US" smtClean="0">
              <a:solidFill>
                <a:prstClr val="black"/>
              </a:solidFill>
            </a:endParaRPr>
          </a:p>
        </p:txBody>
      </p:sp>
      <p:sp>
        <p:nvSpPr>
          <p:cNvPr id="376835" name="Rectangle 2"/>
          <p:cNvSpPr>
            <a:spLocks noGrp="1" noRot="1" noChangeAspect="1" noChangeArrowheads="1" noTextEdit="1"/>
          </p:cNvSpPr>
          <p:nvPr>
            <p:ph type="sldImg"/>
          </p:nvPr>
        </p:nvSpPr>
        <p:spPr>
          <a:ln/>
        </p:spPr>
      </p:sp>
      <p:sp>
        <p:nvSpPr>
          <p:cNvPr id="3768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p:spPr>
        <p:txBody>
          <a:bodyPr/>
          <a:lstStyle/>
          <a:p>
            <a:fld id="{83DCE9EE-3434-46E4-BC12-C20831422DD2}" type="slidenum">
              <a:rPr lang="en-US" smtClean="0">
                <a:solidFill>
                  <a:prstClr val="black"/>
                </a:solidFill>
              </a:rPr>
              <a:pPr/>
              <a:t>134</a:t>
            </a:fld>
            <a:endParaRPr lang="en-US" smtClean="0">
              <a:solidFill>
                <a:prstClr val="black"/>
              </a:solidFill>
            </a:endParaRPr>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p:spPr>
        <p:txBody>
          <a:bodyPr/>
          <a:lstStyle/>
          <a:p>
            <a:fld id="{6301DDCF-CD15-45E7-A681-0E89E5123799}" type="slidenum">
              <a:rPr lang="en-US" smtClean="0">
                <a:solidFill>
                  <a:prstClr val="black"/>
                </a:solidFill>
              </a:rPr>
              <a:pPr/>
              <a:t>135</a:t>
            </a:fld>
            <a:endParaRPr lang="en-US" smtClean="0">
              <a:solidFill>
                <a:prstClr val="black"/>
              </a:solidFill>
            </a:endParaRPr>
          </a:p>
        </p:txBody>
      </p:sp>
      <p:sp>
        <p:nvSpPr>
          <p:cNvPr id="378883" name="Rectangle 2"/>
          <p:cNvSpPr>
            <a:spLocks noGrp="1" noRot="1" noChangeAspect="1" noChangeArrowheads="1" noTextEdit="1"/>
          </p:cNvSpPr>
          <p:nvPr>
            <p:ph type="sldImg"/>
          </p:nvPr>
        </p:nvSpPr>
        <p:spPr>
          <a:ln/>
        </p:spPr>
      </p:sp>
      <p:sp>
        <p:nvSpPr>
          <p:cNvPr id="3788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p:spPr>
        <p:txBody>
          <a:bodyPr/>
          <a:lstStyle/>
          <a:p>
            <a:fld id="{8670527E-359B-4FC8-8E56-9ABC98621AF7}" type="slidenum">
              <a:rPr lang="en-US" smtClean="0">
                <a:solidFill>
                  <a:prstClr val="black"/>
                </a:solidFill>
              </a:rPr>
              <a:pPr/>
              <a:t>136</a:t>
            </a:fld>
            <a:endParaRPr lang="en-US" smtClean="0">
              <a:solidFill>
                <a:prstClr val="black"/>
              </a:solidFill>
            </a:endParaRPr>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a:noFill/>
        </p:spPr>
        <p:txBody>
          <a:bodyPr/>
          <a:lstStyle/>
          <a:p>
            <a:fld id="{A982D9AB-CCB4-4B42-9B22-6C94A2A8FEE0}" type="slidenum">
              <a:rPr lang="en-US" smtClean="0">
                <a:solidFill>
                  <a:prstClr val="black"/>
                </a:solidFill>
              </a:rPr>
              <a:pPr/>
              <a:t>137</a:t>
            </a:fld>
            <a:endParaRPr lang="en-US" smtClean="0">
              <a:solidFill>
                <a:prstClr val="black"/>
              </a:solidFill>
            </a:endParaRPr>
          </a:p>
        </p:txBody>
      </p:sp>
      <p:sp>
        <p:nvSpPr>
          <p:cNvPr id="386051" name="Rectangle 2"/>
          <p:cNvSpPr>
            <a:spLocks noGrp="1" noRot="1" noChangeAspect="1" noChangeArrowheads="1" noTextEdit="1"/>
          </p:cNvSpPr>
          <p:nvPr>
            <p:ph type="sldImg"/>
          </p:nvPr>
        </p:nvSpPr>
        <p:spPr>
          <a:ln/>
        </p:spPr>
      </p:sp>
      <p:sp>
        <p:nvSpPr>
          <p:cNvPr id="386052" name="Rectangle 3"/>
          <p:cNvSpPr>
            <a:spLocks noGrp="1" noChangeArrowheads="1"/>
          </p:cNvSpPr>
          <p:nvPr>
            <p:ph type="body" idx="1"/>
          </p:nvPr>
        </p:nvSpPr>
        <p:spPr>
          <a:noFill/>
          <a:ln/>
        </p:spPr>
        <p:txBody>
          <a:bodyPr/>
          <a:lstStyle/>
          <a:p>
            <a:pPr eaLnBrk="1" hangingPunct="1"/>
            <a:r>
              <a:rPr lang="en-US" b="1" smtClean="0"/>
              <a:t>Diffusion </a:t>
            </a:r>
            <a:r>
              <a:rPr lang="en-US" smtClean="0"/>
              <a:t>is the gradual mixing of gases due to the motion of their component particles even in the absence of mechanical agitation such as stirring.</a:t>
            </a:r>
          </a:p>
          <a:p>
            <a:pPr lvl="1" eaLnBrk="1" hangingPunct="1"/>
            <a:r>
              <a:rPr lang="en-US" smtClean="0"/>
              <a:t>Result is a gas mixture with uniform composition</a:t>
            </a:r>
          </a:p>
          <a:p>
            <a:pPr eaLnBrk="1" hangingPunct="1"/>
            <a:endParaRPr lang="en-US" sz="600" smtClean="0"/>
          </a:p>
          <a:p>
            <a:pPr eaLnBrk="1" hangingPunct="1"/>
            <a:r>
              <a:rPr lang="en-US" smtClean="0"/>
              <a:t>The rate of diffusion of a gaseous substance is inversely proportional to the square root of its molar mass (rate </a:t>
            </a:r>
            <a:r>
              <a:rPr lang="en-US" smtClean="0">
                <a:sym typeface="Symbol" pitchFamily="18" charset="2"/>
              </a:rPr>
              <a:t> 1/ </a:t>
            </a:r>
            <a:r>
              <a:rPr lang="en-US" i="1" smtClean="0">
                <a:sym typeface="MS Reference 2" pitchFamily="2" charset="2"/>
              </a:rPr>
              <a:t>M) </a:t>
            </a:r>
            <a:r>
              <a:rPr lang="en-US" smtClean="0">
                <a:sym typeface="MS Reference 2" pitchFamily="2" charset="2"/>
              </a:rPr>
              <a:t>and is referred to as</a:t>
            </a:r>
            <a:r>
              <a:rPr lang="en-US" i="1" smtClean="0">
                <a:sym typeface="MS Reference 2" pitchFamily="2" charset="2"/>
              </a:rPr>
              <a:t> </a:t>
            </a:r>
            <a:r>
              <a:rPr lang="en-US" b="1" i="1" smtClean="0">
                <a:sym typeface="MS Reference 2" pitchFamily="2" charset="2"/>
              </a:rPr>
              <a:t>Graham’s law.</a:t>
            </a:r>
          </a:p>
          <a:p>
            <a:pPr eaLnBrk="1" hangingPunct="1"/>
            <a:endParaRPr lang="en-US" sz="600" b="1" i="1" smtClean="0">
              <a:sym typeface="MS Reference 2" pitchFamily="2" charset="2"/>
            </a:endParaRPr>
          </a:p>
          <a:p>
            <a:pPr eaLnBrk="1" hangingPunct="1"/>
            <a:r>
              <a:rPr lang="en-US" b="1" i="1" smtClean="0">
                <a:sym typeface="MS Reference 2" pitchFamily="2" charset="2"/>
              </a:rPr>
              <a:t>•   </a:t>
            </a:r>
            <a:r>
              <a:rPr lang="en-US" smtClean="0">
                <a:sym typeface="MS Reference 2" pitchFamily="2" charset="2"/>
              </a:rPr>
              <a:t>The ratio of the diffusion rates of two gases is the square root of the inverse ratio of their molar masses.</a:t>
            </a:r>
          </a:p>
          <a:p>
            <a:pPr lvl="1" eaLnBrk="1" hangingPunct="1"/>
            <a:r>
              <a:rPr lang="en-US" smtClean="0">
                <a:sym typeface="MS Reference 2" pitchFamily="2" charset="2"/>
              </a:rPr>
              <a:t>If </a:t>
            </a:r>
            <a:r>
              <a:rPr lang="en-US" i="1" smtClean="0">
                <a:sym typeface="MS Reference 2" pitchFamily="2" charset="2"/>
              </a:rPr>
              <a:t>r </a:t>
            </a:r>
            <a:r>
              <a:rPr lang="en-US" smtClean="0">
                <a:sym typeface="MS Reference 2" pitchFamily="2" charset="2"/>
              </a:rPr>
              <a:t>is the diffusion rate and </a:t>
            </a:r>
            <a:r>
              <a:rPr lang="en-US" i="1" smtClean="0">
                <a:sym typeface="MS Reference 2" pitchFamily="2" charset="2"/>
              </a:rPr>
              <a:t>M</a:t>
            </a:r>
            <a:r>
              <a:rPr lang="en-US" smtClean="0">
                <a:sym typeface="MS Reference 2" pitchFamily="2" charset="2"/>
              </a:rPr>
              <a:t> is the molar mass, then   </a:t>
            </a:r>
          </a:p>
          <a:p>
            <a:pPr eaLnBrk="1" hangingPunct="1"/>
            <a:r>
              <a:rPr lang="en-US" b="1" smtClean="0">
                <a:sym typeface="MS Reference 2" pitchFamily="2" charset="2"/>
              </a:rPr>
              <a:t>                       </a:t>
            </a:r>
            <a:r>
              <a:rPr lang="en-US" i="1" smtClean="0">
                <a:sym typeface="MS Reference 2" pitchFamily="2" charset="2"/>
              </a:rPr>
              <a:t>r</a:t>
            </a:r>
            <a:r>
              <a:rPr lang="en-US" baseline="-25000" smtClean="0">
                <a:sym typeface="MS Reference 2" pitchFamily="2" charset="2"/>
              </a:rPr>
              <a:t>1</a:t>
            </a:r>
            <a:r>
              <a:rPr lang="en-US" smtClean="0">
                <a:sym typeface="MS Reference 2" pitchFamily="2" charset="2"/>
              </a:rPr>
              <a:t>/</a:t>
            </a:r>
            <a:r>
              <a:rPr lang="en-US" i="1" smtClean="0">
                <a:sym typeface="MS Reference 2" pitchFamily="2" charset="2"/>
              </a:rPr>
              <a:t>r</a:t>
            </a:r>
            <a:r>
              <a:rPr lang="en-US" baseline="-25000" smtClean="0">
                <a:sym typeface="MS Reference 2" pitchFamily="2" charset="2"/>
              </a:rPr>
              <a:t>2   </a:t>
            </a:r>
            <a:r>
              <a:rPr lang="en-US" smtClean="0">
                <a:sym typeface="MS Reference 2" pitchFamily="2" charset="2"/>
              </a:rPr>
              <a:t>=  </a:t>
            </a:r>
            <a:r>
              <a:rPr lang="en-US" smtClean="0">
                <a:sym typeface="Symbol" pitchFamily="18" charset="2"/>
              </a:rPr>
              <a:t></a:t>
            </a:r>
            <a:r>
              <a:rPr lang="en-US" smtClean="0">
                <a:sym typeface="MS Reference 2" pitchFamily="2" charset="2"/>
              </a:rPr>
              <a:t> </a:t>
            </a:r>
            <a:r>
              <a:rPr lang="en-US" i="1" smtClean="0">
                <a:sym typeface="MS Reference 2" pitchFamily="2" charset="2"/>
              </a:rPr>
              <a:t>M</a:t>
            </a:r>
            <a:r>
              <a:rPr lang="en-US" baseline="-25000" smtClean="0">
                <a:sym typeface="MS Reference 2" pitchFamily="2" charset="2"/>
              </a:rPr>
              <a:t>2</a:t>
            </a:r>
            <a:r>
              <a:rPr lang="en-US" smtClean="0">
                <a:sym typeface="MS Reference 2" pitchFamily="2" charset="2"/>
              </a:rPr>
              <a:t>/</a:t>
            </a:r>
            <a:r>
              <a:rPr lang="en-US" i="1" smtClean="0">
                <a:sym typeface="MS Reference 2" pitchFamily="2" charset="2"/>
              </a:rPr>
              <a:t>M</a:t>
            </a:r>
            <a:r>
              <a:rPr lang="en-US" baseline="-25000" smtClean="0">
                <a:sym typeface="MS Reference 2" pitchFamily="2" charset="2"/>
              </a:rPr>
              <a:t>1</a:t>
            </a:r>
          </a:p>
          <a:p>
            <a:pPr eaLnBrk="1" hangingPunct="1"/>
            <a:endParaRPr lang="en-US" sz="600" i="1" baseline="-25000" smtClean="0">
              <a:sym typeface="MS Reference 2" pitchFamily="2" charset="2"/>
            </a:endParaRPr>
          </a:p>
          <a:p>
            <a:pPr eaLnBrk="1" hangingPunct="1"/>
            <a:r>
              <a:rPr lang="en-US" b="1" smtClean="0"/>
              <a:t>•   </a:t>
            </a:r>
            <a:r>
              <a:rPr lang="en-US" smtClean="0"/>
              <a:t>If </a:t>
            </a:r>
            <a:r>
              <a:rPr lang="en-US" i="1" smtClean="0"/>
              <a:t>M</a:t>
            </a:r>
            <a:r>
              <a:rPr lang="en-US" baseline="-25000" smtClean="0"/>
              <a:t>1 </a:t>
            </a:r>
            <a:r>
              <a:rPr lang="en-US" smtClean="0">
                <a:sym typeface="Symbol" pitchFamily="18" charset="2"/>
              </a:rPr>
              <a:t> </a:t>
            </a:r>
            <a:r>
              <a:rPr lang="en-US" i="1" smtClean="0">
                <a:sym typeface="Symbol" pitchFamily="18" charset="2"/>
              </a:rPr>
              <a:t>M</a:t>
            </a:r>
            <a:r>
              <a:rPr lang="en-US" baseline="-25000" smtClean="0">
                <a:sym typeface="Symbol" pitchFamily="18" charset="2"/>
              </a:rPr>
              <a:t>2</a:t>
            </a:r>
            <a:r>
              <a:rPr lang="en-US" smtClean="0">
                <a:sym typeface="Symbol" pitchFamily="18" charset="2"/>
              </a:rPr>
              <a:t>, then gas #1 will diffuse more rapidly than gas #2.</a:t>
            </a:r>
            <a:r>
              <a:rPr lang="en-US" b="1" smtClean="0"/>
              <a:t> </a:t>
            </a:r>
          </a:p>
          <a:p>
            <a:pPr eaLnBrk="1" hangingPunct="1"/>
            <a:endParaRPr lang="en-US" b="1" smtClean="0"/>
          </a:p>
          <a:p>
            <a:pPr eaLnBrk="1" hangingPunct="1"/>
            <a:r>
              <a:rPr lang="en-US" b="1" smtClean="0"/>
              <a:t>Effusion </a:t>
            </a:r>
            <a:r>
              <a:rPr lang="en-US" smtClean="0"/>
              <a:t>is the escape of a gas through a small (usually microscopic) opening into an evacuated space. </a:t>
            </a:r>
          </a:p>
          <a:p>
            <a:pPr eaLnBrk="1" hangingPunct="1"/>
            <a:r>
              <a:rPr lang="en-US" smtClean="0"/>
              <a:t>•  Rates of effusion of gases are inversely proportional to the square root of their molar masses.</a:t>
            </a:r>
          </a:p>
          <a:p>
            <a:pPr eaLnBrk="1" hangingPunct="1"/>
            <a:r>
              <a:rPr lang="en-US" smtClean="0"/>
              <a:t>•  Heavy molecules effuse through a porous material more slowly than light molecules.</a:t>
            </a:r>
            <a:r>
              <a:rPr lang="en-US" sz="1400" smtClean="0"/>
              <a:t>  </a:t>
            </a:r>
          </a:p>
          <a:p>
            <a:pPr eaLnBrk="1" hangingPunct="1"/>
            <a:endParaRPr lang="en-US"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noFill/>
        </p:spPr>
        <p:txBody>
          <a:bodyPr/>
          <a:lstStyle/>
          <a:p>
            <a:fld id="{B1BBDE55-37AC-4A13-B744-DD1EA731C3FD}" type="slidenum">
              <a:rPr lang="en-US" smtClean="0">
                <a:solidFill>
                  <a:prstClr val="black"/>
                </a:solidFill>
              </a:rPr>
              <a:pPr/>
              <a:t>138</a:t>
            </a:fld>
            <a:endParaRPr lang="en-US" smtClean="0">
              <a:solidFill>
                <a:prstClr val="black"/>
              </a:solidFill>
            </a:endParaRPr>
          </a:p>
        </p:txBody>
      </p:sp>
      <p:sp>
        <p:nvSpPr>
          <p:cNvPr id="387075" name="Rectangle 2"/>
          <p:cNvSpPr>
            <a:spLocks noGrp="1" noRot="1" noChangeAspect="1" noChangeArrowheads="1" noTextEdit="1"/>
          </p:cNvSpPr>
          <p:nvPr>
            <p:ph type="sldImg"/>
          </p:nvPr>
        </p:nvSpPr>
        <p:spPr>
          <a:ln/>
        </p:spPr>
      </p:sp>
      <p:sp>
        <p:nvSpPr>
          <p:cNvPr id="3870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p:spPr>
        <p:txBody>
          <a:bodyPr/>
          <a:lstStyle/>
          <a:p>
            <a:fld id="{E6EBBA6D-1690-4554-8A3F-1A5F4398594A}" type="slidenum">
              <a:rPr lang="en-US" smtClean="0">
                <a:solidFill>
                  <a:prstClr val="black"/>
                </a:solidFill>
              </a:rPr>
              <a:pPr/>
              <a:t>139</a:t>
            </a:fld>
            <a:endParaRPr lang="en-US" smtClean="0">
              <a:solidFill>
                <a:prstClr val="black"/>
              </a:solidFill>
            </a:endParaRPr>
          </a:p>
        </p:txBody>
      </p:sp>
      <p:sp>
        <p:nvSpPr>
          <p:cNvPr id="388099" name="Rectangle 2"/>
          <p:cNvSpPr>
            <a:spLocks noGrp="1" noRot="1" noChangeAspect="1" noChangeArrowheads="1" noTextEdit="1"/>
          </p:cNvSpPr>
          <p:nvPr>
            <p:ph type="sldImg"/>
          </p:nvPr>
        </p:nvSpPr>
        <p:spPr>
          <a:ln/>
        </p:spPr>
      </p:sp>
      <p:sp>
        <p:nvSpPr>
          <p:cNvPr id="3881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p>
            <a:fld id="{E23321FF-5112-4A29-970D-7A0337132AD8}" type="slidenum">
              <a:rPr lang="en-US" smtClean="0"/>
              <a:pPr/>
              <a:t>14</a:t>
            </a:fld>
            <a:endParaRPr lang="en-US" smtClean="0"/>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noFill/>
        </p:spPr>
        <p:txBody>
          <a:bodyPr/>
          <a:lstStyle/>
          <a:p>
            <a:fld id="{37530D74-7B88-448B-B610-248032E65E0C}" type="slidenum">
              <a:rPr lang="en-US" smtClean="0">
                <a:solidFill>
                  <a:prstClr val="black"/>
                </a:solidFill>
              </a:rPr>
              <a:pPr/>
              <a:t>140</a:t>
            </a:fld>
            <a:endParaRPr lang="en-US" smtClean="0">
              <a:solidFill>
                <a:prstClr val="black"/>
              </a:solidFill>
            </a:endParaRPr>
          </a:p>
        </p:txBody>
      </p:sp>
      <p:sp>
        <p:nvSpPr>
          <p:cNvPr id="393219" name="Rectangle 2"/>
          <p:cNvSpPr>
            <a:spLocks noGrp="1" noRot="1" noChangeAspect="1" noChangeArrowheads="1" noTextEdit="1"/>
          </p:cNvSpPr>
          <p:nvPr>
            <p:ph type="sldImg"/>
          </p:nvPr>
        </p:nvSpPr>
        <p:spPr>
          <a:ln/>
        </p:spPr>
      </p:sp>
      <p:sp>
        <p:nvSpPr>
          <p:cNvPr id="393220" name="Rectangle 3"/>
          <p:cNvSpPr>
            <a:spLocks noGrp="1" noChangeArrowheads="1"/>
          </p:cNvSpPr>
          <p:nvPr>
            <p:ph type="body" idx="1"/>
          </p:nvPr>
        </p:nvSpPr>
        <p:spPr>
          <a:noFill/>
          <a:ln/>
        </p:spPr>
        <p:txBody>
          <a:bodyPr/>
          <a:lstStyle/>
          <a:p>
            <a:pPr eaLnBrk="1" hangingPunct="1"/>
            <a:r>
              <a:rPr lang="en-US" smtClean="0"/>
              <a:t>http://images.google.com/imgres?imgurl=http://www.indiana.edu/~phys215/lecture/lecnotes/lecgraphics/diffusion2.gif&amp;imgrefurl=http://www.indiana.edu/~phys215/lecture/lecnotes/diff.html&amp;h=480&amp;w=640&amp;sz=622&amp;hl=en&amp;start=1&amp;tbnid=-d6cgg2umyDy0M:&amp;tbnh=103&amp;tbnw=137&amp;prev=/images%3Fq%3Ddiffusion%26gbv%3D2%26hl%3Den</a:t>
            </a: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p:spPr>
        <p:txBody>
          <a:bodyPr/>
          <a:lstStyle/>
          <a:p>
            <a:fld id="{35CF0EF4-9393-464B-A2D1-D997C577FF85}" type="slidenum">
              <a:rPr lang="en-US" smtClean="0">
                <a:solidFill>
                  <a:prstClr val="black"/>
                </a:solidFill>
              </a:rPr>
              <a:pPr/>
              <a:t>141</a:t>
            </a:fld>
            <a:endParaRPr lang="en-US" smtClean="0">
              <a:solidFill>
                <a:prstClr val="black"/>
              </a:solidFill>
            </a:endParaRPr>
          </a:p>
        </p:txBody>
      </p:sp>
      <p:sp>
        <p:nvSpPr>
          <p:cNvPr id="396291" name="Rectangle 2"/>
          <p:cNvSpPr>
            <a:spLocks noGrp="1" noRot="1" noChangeAspect="1" noChangeArrowheads="1" noTextEdit="1"/>
          </p:cNvSpPr>
          <p:nvPr>
            <p:ph type="sldImg"/>
          </p:nvPr>
        </p:nvSpPr>
        <p:spPr>
          <a:ln/>
        </p:spPr>
      </p:sp>
      <p:sp>
        <p:nvSpPr>
          <p:cNvPr id="3962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p:cNvSpPr>
            <a:spLocks noGrp="1" noChangeArrowheads="1"/>
          </p:cNvSpPr>
          <p:nvPr>
            <p:ph type="sldNum" sz="quarter" idx="5"/>
          </p:nvPr>
        </p:nvSpPr>
        <p:spPr>
          <a:noFill/>
        </p:spPr>
        <p:txBody>
          <a:bodyPr/>
          <a:lstStyle/>
          <a:p>
            <a:fld id="{289E2AFE-D711-4E7B-9397-19294B16B75E}" type="slidenum">
              <a:rPr lang="en-US" smtClean="0">
                <a:solidFill>
                  <a:prstClr val="black"/>
                </a:solidFill>
              </a:rPr>
              <a:pPr/>
              <a:t>142</a:t>
            </a:fld>
            <a:endParaRPr lang="en-US" smtClean="0">
              <a:solidFill>
                <a:prstClr val="black"/>
              </a:solidFill>
            </a:endParaRPr>
          </a:p>
        </p:txBody>
      </p:sp>
      <p:sp>
        <p:nvSpPr>
          <p:cNvPr id="397315" name="Rectangle 2"/>
          <p:cNvSpPr>
            <a:spLocks noGrp="1" noRot="1" noChangeAspect="1" noChangeArrowheads="1" noTextEdit="1"/>
          </p:cNvSpPr>
          <p:nvPr>
            <p:ph type="sldImg"/>
          </p:nvPr>
        </p:nvSpPr>
        <p:spPr>
          <a:ln/>
        </p:spPr>
      </p:sp>
      <p:sp>
        <p:nvSpPr>
          <p:cNvPr id="3973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a:noFill/>
        </p:spPr>
        <p:txBody>
          <a:bodyPr/>
          <a:lstStyle/>
          <a:p>
            <a:fld id="{4E428CA3-1710-4E87-A51D-788695C73D7B}" type="slidenum">
              <a:rPr lang="en-US" smtClean="0">
                <a:solidFill>
                  <a:prstClr val="black"/>
                </a:solidFill>
              </a:rPr>
              <a:pPr/>
              <a:t>143</a:t>
            </a:fld>
            <a:endParaRPr lang="en-US" smtClean="0">
              <a:solidFill>
                <a:prstClr val="black"/>
              </a:solidFill>
            </a:endParaRPr>
          </a:p>
        </p:txBody>
      </p:sp>
      <p:sp>
        <p:nvSpPr>
          <p:cNvPr id="398339" name="Rectangle 2"/>
          <p:cNvSpPr>
            <a:spLocks noGrp="1" noRot="1" noChangeAspect="1" noChangeArrowheads="1" noTextEdit="1"/>
          </p:cNvSpPr>
          <p:nvPr>
            <p:ph type="sldImg"/>
          </p:nvPr>
        </p:nvSpPr>
        <p:spPr>
          <a:ln/>
        </p:spPr>
      </p:sp>
      <p:sp>
        <p:nvSpPr>
          <p:cNvPr id="398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p:spPr>
        <p:txBody>
          <a:bodyPr/>
          <a:lstStyle/>
          <a:p>
            <a:fld id="{BFF56A46-4BD7-4386-AFE5-E28405BE07C3}" type="slidenum">
              <a:rPr lang="en-US" smtClean="0">
                <a:solidFill>
                  <a:prstClr val="black"/>
                </a:solidFill>
              </a:rPr>
              <a:pPr/>
              <a:t>144</a:t>
            </a:fld>
            <a:endParaRPr lang="en-US" smtClean="0">
              <a:solidFill>
                <a:prstClr val="black"/>
              </a:solidFill>
            </a:endParaRPr>
          </a:p>
        </p:txBody>
      </p:sp>
      <p:sp>
        <p:nvSpPr>
          <p:cNvPr id="399363" name="Rectangle 2"/>
          <p:cNvSpPr>
            <a:spLocks noGrp="1" noRot="1" noChangeAspect="1" noChangeArrowheads="1" noTextEdit="1"/>
          </p:cNvSpPr>
          <p:nvPr>
            <p:ph type="sldImg"/>
          </p:nvPr>
        </p:nvSpPr>
        <p:spPr>
          <a:ln/>
        </p:spPr>
      </p:sp>
      <p:sp>
        <p:nvSpPr>
          <p:cNvPr id="3993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a:noFill/>
        </p:spPr>
        <p:txBody>
          <a:bodyPr/>
          <a:lstStyle/>
          <a:p>
            <a:fld id="{BF3D4B3B-38A6-497B-98BF-FE43CE86DBA9}" type="slidenum">
              <a:rPr lang="en-US" smtClean="0">
                <a:solidFill>
                  <a:prstClr val="black"/>
                </a:solidFill>
              </a:rPr>
              <a:pPr/>
              <a:t>145</a:t>
            </a:fld>
            <a:endParaRPr lang="en-US" smtClean="0">
              <a:solidFill>
                <a:prstClr val="black"/>
              </a:solidFill>
            </a:endParaRPr>
          </a:p>
        </p:txBody>
      </p:sp>
      <p:sp>
        <p:nvSpPr>
          <p:cNvPr id="400387" name="Rectangle 2"/>
          <p:cNvSpPr>
            <a:spLocks noGrp="1" noRot="1" noChangeAspect="1" noChangeArrowheads="1" noTextEdit="1"/>
          </p:cNvSpPr>
          <p:nvPr>
            <p:ph type="sldImg"/>
          </p:nvPr>
        </p:nvSpPr>
        <p:spPr>
          <a:ln/>
        </p:spPr>
      </p:sp>
      <p:sp>
        <p:nvSpPr>
          <p:cNvPr id="400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noFill/>
        </p:spPr>
        <p:txBody>
          <a:bodyPr/>
          <a:lstStyle/>
          <a:p>
            <a:fld id="{BB7F91F5-BAD1-40C6-88CD-0C718E1D285E}" type="slidenum">
              <a:rPr lang="en-US" smtClean="0">
                <a:solidFill>
                  <a:prstClr val="black"/>
                </a:solidFill>
              </a:rPr>
              <a:pPr/>
              <a:t>146</a:t>
            </a:fld>
            <a:endParaRPr lang="en-US" smtClean="0">
              <a:solidFill>
                <a:prstClr val="black"/>
              </a:solidFill>
            </a:endParaRPr>
          </a:p>
        </p:txBody>
      </p:sp>
      <p:sp>
        <p:nvSpPr>
          <p:cNvPr id="401411" name="Rectangle 2"/>
          <p:cNvSpPr>
            <a:spLocks noGrp="1" noRot="1" noChangeAspect="1" noChangeArrowheads="1" noTextEdit="1"/>
          </p:cNvSpPr>
          <p:nvPr>
            <p:ph type="sldImg"/>
          </p:nvPr>
        </p:nvSpPr>
        <p:spPr>
          <a:ln/>
        </p:spPr>
      </p:sp>
      <p:sp>
        <p:nvSpPr>
          <p:cNvPr id="4014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7"/>
          <p:cNvSpPr>
            <a:spLocks noGrp="1" noChangeArrowheads="1"/>
          </p:cNvSpPr>
          <p:nvPr>
            <p:ph type="sldNum" sz="quarter" idx="5"/>
          </p:nvPr>
        </p:nvSpPr>
        <p:spPr>
          <a:noFill/>
        </p:spPr>
        <p:txBody>
          <a:bodyPr/>
          <a:lstStyle/>
          <a:p>
            <a:fld id="{FA17D014-4AAF-4D38-B2C0-A7B39B18D223}" type="slidenum">
              <a:rPr lang="en-US" smtClean="0">
                <a:solidFill>
                  <a:prstClr val="black"/>
                </a:solidFill>
              </a:rPr>
              <a:pPr/>
              <a:t>147</a:t>
            </a:fld>
            <a:endParaRPr lang="en-US" smtClean="0">
              <a:solidFill>
                <a:prstClr val="black"/>
              </a:solidFill>
            </a:endParaRPr>
          </a:p>
        </p:txBody>
      </p:sp>
      <p:sp>
        <p:nvSpPr>
          <p:cNvPr id="402435" name="Rectangle 2"/>
          <p:cNvSpPr>
            <a:spLocks noGrp="1" noRot="1" noChangeAspect="1" noChangeArrowheads="1" noTextEdit="1"/>
          </p:cNvSpPr>
          <p:nvPr>
            <p:ph type="sldImg"/>
          </p:nvPr>
        </p:nvSpPr>
        <p:spPr>
          <a:ln/>
        </p:spPr>
      </p:sp>
      <p:sp>
        <p:nvSpPr>
          <p:cNvPr id="4024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p:spPr>
        <p:txBody>
          <a:bodyPr/>
          <a:lstStyle/>
          <a:p>
            <a:fld id="{5BF7DCAB-8390-4CCE-B7FF-F03EE78A48ED}" type="slidenum">
              <a:rPr lang="en-US" smtClean="0">
                <a:solidFill>
                  <a:prstClr val="black"/>
                </a:solidFill>
              </a:rPr>
              <a:pPr/>
              <a:t>148</a:t>
            </a:fld>
            <a:endParaRPr lang="en-US" smtClean="0">
              <a:solidFill>
                <a:prstClr val="black"/>
              </a:solidFill>
            </a:endParaRPr>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noFill/>
          <a:ln/>
        </p:spPr>
        <p:txBody>
          <a:bodyPr/>
          <a:lstStyle/>
          <a:p>
            <a:pPr marL="228600" indent="-228600" eaLnBrk="1" hangingPunct="1"/>
            <a:r>
              <a:rPr lang="en-US" b="1" smtClean="0"/>
              <a:t>THOMAS GRAHAM</a:t>
            </a:r>
          </a:p>
          <a:p>
            <a:pPr marL="228600" indent="-228600" eaLnBrk="1" hangingPunct="1"/>
            <a:r>
              <a:rPr lang="en-US" smtClean="0"/>
              <a:t>Thomas Graham was born in Glasgow, Scotland, on December 21, 1805. His father was a prosperous manufacturer who wanted his son to become a minister of the Church of Scotland. Graham entered the University of Glasgow in 1819 at the age of 14. While there, he was strongly influenced by the chemistry lectures of Thomas Thomson to enter the field. After receiving his M.A. at Glasgow in 1826, he worked for two years with Thomas Charles Hope at the University of Edinburgh. He then returned to Glasgow, where he privately taught mathematics and chemistry for one year. In 1829, he became an assistant at a school to teach workingmen science and then in 1830 he became a professor of chemistry at Anderson's College (later the Royal College of Science and Technology) in Glasgow. </a:t>
            </a:r>
          </a:p>
          <a:p>
            <a:pPr marL="228600" indent="-228600" eaLnBrk="1" hangingPunct="1"/>
            <a:r>
              <a:rPr lang="en-US" smtClean="0"/>
              <a:t>In 1834 Graham became a fellow of the Royal Society and three years later moved to London to become professor of chemistry at the recently founded University College (now a part the University of London). In 1841 he helped to found the Chemical Society of London, which was the first national chemistry society setting an example for the formation of similar societies in France (1857), Germany (1867), and the United States (1876). Graham became the first president of the Chemical Society of London. In 1844 with the death of Dalton, Graham was generally acnowledged to be the leading chemist in England. He remained at the University College for 20 years until 1854, when he was appointed master of the mint (a post that Newton had occupied and that ceased to exist at Graham's death.) He remained there until his death on September 16, 1869. </a:t>
            </a:r>
          </a:p>
          <a:p>
            <a:pPr marL="228600" indent="-228600" eaLnBrk="1" hangingPunct="1"/>
            <a:r>
              <a:rPr lang="en-US" smtClean="0"/>
              <a:t>Graham never really overcame a certain nervousness and hesitancy. However, this did not seem to affect his ability as a teacher since he made up for these deficiencies by being conscientious, organized, logical, and accurate. When he became master of the mint, it was generally expected that he would treat the position as a sinecure, but Graham took the position so seriously that he stopped all his research for several years while he organized the operation of the mint. For his work Graham received several awards including the Royal Medal of the Royal Society twice (1837 and 1863), the Copley Medal of the Royal Society (1862), and the Prix Jecker of the Paris Academy of Sciences (1862). In addition his textbook, </a:t>
            </a:r>
            <a:r>
              <a:rPr lang="en-US" i="1" smtClean="0"/>
              <a:t>Elements of Chemistry</a:t>
            </a:r>
            <a:r>
              <a:rPr lang="en-US" smtClean="0"/>
              <a:t>, was widely used in both England and in Europe. </a:t>
            </a:r>
            <a:endParaRPr lang="en-US" b="1" smtClean="0"/>
          </a:p>
          <a:p>
            <a:pPr marL="228600" indent="-228600" eaLnBrk="1" hangingPunct="1"/>
            <a:r>
              <a:rPr lang="en-US" b="1" smtClean="0"/>
              <a:t>Scientific Work</a:t>
            </a:r>
          </a:p>
          <a:p>
            <a:pPr marL="228600" indent="-228600" eaLnBrk="1" hangingPunct="1"/>
            <a:r>
              <a:rPr lang="en-US" smtClean="0"/>
              <a:t>Graham's work mainly can be described now as being physical chemistry. However, his interests were extremely varied and included the following: </a:t>
            </a:r>
          </a:p>
          <a:p>
            <a:pPr marL="228600" indent="-228600" eaLnBrk="1" hangingPunct="1"/>
            <a:r>
              <a:rPr lang="en-US" smtClean="0"/>
              <a:t>diffusion of gases (Graham's law) </a:t>
            </a:r>
          </a:p>
          <a:p>
            <a:pPr marL="228600" indent="-228600" eaLnBrk="1" hangingPunct="1"/>
            <a:r>
              <a:rPr lang="en-US" smtClean="0"/>
              <a:t>the absorption of gases by charcoal </a:t>
            </a:r>
          </a:p>
          <a:p>
            <a:pPr marL="228600" indent="-228600" eaLnBrk="1" hangingPunct="1"/>
            <a:r>
              <a:rPr lang="en-US" smtClean="0"/>
              <a:t>solubility of gases </a:t>
            </a:r>
          </a:p>
          <a:p>
            <a:pPr marL="228600" indent="-228600" eaLnBrk="1" hangingPunct="1"/>
            <a:r>
              <a:rPr lang="en-US" smtClean="0"/>
              <a:t>colloids and emulsions </a:t>
            </a:r>
          </a:p>
          <a:p>
            <a:pPr marL="228600" indent="-228600" eaLnBrk="1" hangingPunct="1"/>
            <a:r>
              <a:rPr lang="en-US" smtClean="0"/>
              <a:t>phosphorus compounds including phosphine and inorganic phosphates </a:t>
            </a:r>
          </a:p>
          <a:p>
            <a:pPr marL="228600" indent="-228600" eaLnBrk="1" hangingPunct="1"/>
            <a:r>
              <a:rPr lang="en-US" smtClean="0"/>
              <a:t>the aurora borealis </a:t>
            </a:r>
          </a:p>
          <a:p>
            <a:pPr marL="228600" indent="-228600" eaLnBrk="1" hangingPunct="1"/>
            <a:r>
              <a:rPr lang="en-US" smtClean="0"/>
              <a:t>the absorption of hydrogen gas by palladium metal </a:t>
            </a:r>
          </a:p>
          <a:p>
            <a:pPr marL="228600" indent="-228600" eaLnBrk="1" hangingPunct="1"/>
            <a:r>
              <a:rPr lang="en-US" smtClean="0"/>
              <a:t>the determination of the formulas of the three phosphoric acids </a:t>
            </a:r>
          </a:p>
          <a:p>
            <a:pPr marL="228600" indent="-228600" eaLnBrk="1" hangingPunct="1"/>
            <a:r>
              <a:rPr lang="en-US" smtClean="0"/>
              <a:t>the adulteration of coffee (in an article in the </a:t>
            </a:r>
            <a:r>
              <a:rPr lang="en-US" i="1" smtClean="0"/>
              <a:t>Journal of the Chemical Society of London</a:t>
            </a:r>
            <a:r>
              <a:rPr lang="en-US" smtClean="0"/>
              <a:t> in 1857 titled " Report on the Mode of Detecting Vegetable Substances mixed with coffee for the Purpose of Adulteration" </a:t>
            </a:r>
          </a:p>
          <a:p>
            <a:pPr marL="228600" indent="-228600" eaLnBrk="1" hangingPunct="1"/>
            <a:r>
              <a:rPr lang="en-US" smtClean="0"/>
              <a:t>the production of alcohol during bread-making (enough for Graham to burn and ignite gunpowder.) </a:t>
            </a:r>
          </a:p>
          <a:p>
            <a:pPr marL="228600" indent="-228600" eaLnBrk="1" hangingPunct="1"/>
            <a:r>
              <a:rPr lang="en-US" smtClean="0"/>
              <a:t>His three major areas of contribution are in the diffusion of gases, colloid chemistry (Graham is often considered the father of colloid chemistry), and the determination of the formulas of the PxOy polyatomic ions. In addition, Graham's work with the absorption of hydrogen gas by palladium metal has taken on more significance in light of the cold fusion controversy. </a:t>
            </a:r>
          </a:p>
          <a:p>
            <a:pPr marL="228600" indent="-228600" eaLnBrk="1" hangingPunct="1"/>
            <a:r>
              <a:rPr lang="en-US" smtClean="0"/>
              <a:t>Graham's interest in gases developed at a very early age and continued throughout his life. As a university student of fourteen, he once asked his professor Thomas Thomson, " Don't you think, Doctor, that when liquids absorb gases the gases themselves become liquids?" It was suggested by colleagues of Graham that this remark so impressed the usually irascible Thomson that he was very solicitous of Graham for the rest of his life. </a:t>
            </a:r>
          </a:p>
          <a:p>
            <a:pPr marL="228600" indent="-228600" eaLnBrk="1" hangingPunct="1"/>
            <a:r>
              <a:rPr lang="en-US" smtClean="0"/>
              <a:t>Graham's first experiment with gases dealt with the diffusion of different gases into the atmosphere. Gases were arranged separately in a cylindrical container with a tube opening to the atmosphere. The tube was bent in a right angle, with the tip pointing up or down depending on whether the gas was more or less dense than air. After several hours to allow for diffusion, the cylinder was placed in a pneumatic trough and water was allowed to enter to replace the gas that had diffused out. In this way Graham could measure how much of a particular gas diffused out of the tube in a given amount of time by how much water replaced the gas. In 1833 Graham published an article, " On the Law of the Diffusion of Gases," in which he explicitly stated what we now call Graham's Law: </a:t>
            </a:r>
            <a:endParaRPr lang="en-US" i="1" smtClean="0"/>
          </a:p>
          <a:p>
            <a:pPr marL="228600" indent="-228600" eaLnBrk="1" hangingPunct="1"/>
            <a:r>
              <a:rPr lang="en-US" i="1" smtClean="0"/>
              <a:t>The diffusion or spontaneous intermixture of two gases in contact is effected by an interchange in position of indefinitely minute volumes of the gases, which volumes are not necessarily of equal magnitude, being, in the case of each gas, inversely proportional to the square root of the density of that gas.</a:t>
            </a:r>
            <a:r>
              <a:rPr lang="en-US" smtClean="0"/>
              <a:t> Graham also worked on the diffusion of gases into gases other than air. In addition, he replaced the tube opening with a porous plate made of graphite or unglazed porcelain. Prior to 1833 when Graham published his work on phosphate compounds, it was thought that there were two forms of phosphoric acid which produced a variety of salts. The common form, what we now know is Na2HPO4, (for clarity, the modern formula of the salt will be given in parentheses) gave a yellow precipitate with silver nitrate and left the solution acidic. The second form resulted from heating the phosphate salt (Na2HPO4) above 350 degrees C. This form gave a white precipitate with silver nitrate and a neutral solution. Unfortunately, at the time the dualistic formalism for writing salts tended to confuse the understanding of these and other phosphorus compounds. For example, potassium sulfate was written as KO*SO3 and the potassium acid sulfate compound (which we know as KHSO4) was written as KO*2SO3 and the hydrogen was believed to be similar to the water of hydration. Similarly the formula for potassium carbonate was written KO*2CO2 and potassium bichromate was thought to be KO*2CrO3. The phosphate compounds were more complicated because pyrophosphate (Na4P2O7) and the neutral phosphate (Na2HPO4) both appeared to be 2NaO*P2O5. However, Graham found that when crystals of the neutral phosphate were heated, all but one of the water molecules in the crystal were readily lost (these were the water of hydration) and the last unit of water was not lost until the temperature was much higher. The salt that was formed from the pyrophosphate gave the white precipitate with silver nitrate. The difference between the two phosphate salts was the one water molecule. Graham then concluded that the water might play the role of a base in a salt. Continuing in this way Graham determined that there were really three phosphate salts of sodium (Na3PO4, Na2HPO4, NaH2PO4) as well as sodium pyrophosphate (Na4P2O7) and sodium metaphosphate (NaPO3). </a:t>
            </a:r>
          </a:p>
          <a:p>
            <a:pPr marL="228600" indent="-228600" eaLnBrk="1" hangingPunct="1"/>
            <a:r>
              <a:rPr lang="en-US" smtClean="0"/>
              <a:t>Graham's work on colloids was largely overlooked when it was first published mainly because he introduced a vocabulary that was different from his colleagues. Colloids are solutions in which the dispersed particles are between 10-7 and 10-4 cm in diameter and cannot be separated by filtration or gravity alone. (Graham was the first to use terms gel, sol, and colloid). He also used a "dialyzer" which he developed to separate colloids (which dialyzed slowly) from crystalloids (which dialyzed rapidly). He prepared colloids of silicic acid, ferric oxide, and other hydrous metal oxides. He stated that colloids and crystalloids "appear like different worlds of matter". However, he also he recognized that "in nature there are no abrupt transitions, and the distinctions of class are never absolute." </a:t>
            </a:r>
          </a:p>
          <a:p>
            <a:pPr marL="228600" indent="-228600" eaLnBrk="1" hangingPunct="1"/>
            <a:r>
              <a:rPr lang="en-US" smtClean="0"/>
              <a:t>Graham was also the first to observe that palladium metal is able to absorb large amounts of hydrogen gas, especially at lower temperatures. In addition he observed that when the palladium with hydrogen dissolved in it is exposed to the atmosphere, then the metal is likely to become hot and suddenly discharge the gas. This mechanism was offered as a possible explanation for the energy released during the "cold fusion" controversy several years ago. </a:t>
            </a:r>
            <a:endParaRPr lang="en-US" b="1" smtClean="0"/>
          </a:p>
          <a:p>
            <a:pPr marL="228600" indent="-228600" eaLnBrk="1" hangingPunct="1"/>
            <a:r>
              <a:rPr lang="en-US" b="1" smtClean="0"/>
              <a:t>Bibliography</a:t>
            </a:r>
          </a:p>
          <a:p>
            <a:pPr marL="228600" indent="-228600" eaLnBrk="1" hangingPunct="1"/>
            <a:r>
              <a:rPr lang="en-US" smtClean="0"/>
              <a:t>R.A.Gortner, Colloids in Chemistry, </a:t>
            </a:r>
            <a:r>
              <a:rPr lang="en-US" i="1" smtClean="0"/>
              <a:t>Journal of Chemical Education</a:t>
            </a:r>
            <a:r>
              <a:rPr lang="en-US" smtClean="0"/>
              <a:t>, </a:t>
            </a:r>
            <a:r>
              <a:rPr lang="en-US" b="1" smtClean="0"/>
              <a:t>1934</a:t>
            </a:r>
            <a:r>
              <a:rPr lang="en-US" smtClean="0"/>
              <a:t>, 29, 279-283. </a:t>
            </a:r>
          </a:p>
          <a:p>
            <a:pPr marL="228600" indent="-228600" eaLnBrk="1" hangingPunct="1"/>
            <a:r>
              <a:rPr lang="en-US" smtClean="0"/>
              <a:t>A. Ruckstuhl, </a:t>
            </a:r>
            <a:r>
              <a:rPr lang="en-US" i="1" smtClean="0"/>
              <a:t>Thomas Graham's Study of the Diffusion of Gases</a:t>
            </a:r>
            <a:r>
              <a:rPr lang="en-US" smtClean="0"/>
              <a:t>, 1951, 34, 594-596. </a:t>
            </a:r>
          </a:p>
          <a:p>
            <a:pPr marL="228600" indent="-228600" eaLnBrk="1" hangingPunct="1"/>
            <a:r>
              <a:rPr lang="en-US" smtClean="0"/>
              <a:t>T. Graham, On the Molecular Mobility of Gases, </a:t>
            </a:r>
            <a:r>
              <a:rPr lang="en-US" i="1" smtClean="0"/>
              <a:t>Journal of the Chemical Society of London</a:t>
            </a:r>
            <a:r>
              <a:rPr lang="en-US" smtClean="0"/>
              <a:t>, </a:t>
            </a:r>
            <a:r>
              <a:rPr lang="en-US" b="1" smtClean="0"/>
              <a:t>1864</a:t>
            </a:r>
            <a:r>
              <a:rPr lang="en-US" smtClean="0"/>
              <a:t>, 17, 334-339. </a:t>
            </a:r>
          </a:p>
          <a:p>
            <a:pPr marL="228600" indent="-228600" eaLnBrk="1" hangingPunct="1"/>
            <a:r>
              <a:rPr lang="en-US" smtClean="0"/>
              <a:t>T. Graham, Chemical Report on the Mode of Detecting Vegetable Substances Mixed with Coffee for the Purpose of Adulteration, </a:t>
            </a:r>
            <a:r>
              <a:rPr lang="en-US" i="1" smtClean="0"/>
              <a:t>Journal of the Chemical Society of London</a:t>
            </a:r>
            <a:r>
              <a:rPr lang="en-US" smtClean="0"/>
              <a:t>, </a:t>
            </a:r>
            <a:r>
              <a:rPr lang="en-US" b="1" smtClean="0"/>
              <a:t>1857</a:t>
            </a:r>
            <a:r>
              <a:rPr lang="en-US" smtClean="0"/>
              <a:t>, 9, 33-51. </a:t>
            </a:r>
          </a:p>
          <a:p>
            <a:pPr marL="228600" indent="-228600" eaLnBrk="1" hangingPunct="1"/>
            <a:r>
              <a:rPr lang="en-US" smtClean="0"/>
              <a:t>T. Graham, On the Properties of Silicic Acid and Other Analogous Colloidal Substances, </a:t>
            </a:r>
            <a:r>
              <a:rPr lang="en-US" i="1" smtClean="0"/>
              <a:t>Journal of the Chemical Society of London</a:t>
            </a:r>
            <a:r>
              <a:rPr lang="en-US" smtClean="0"/>
              <a:t>, </a:t>
            </a:r>
            <a:r>
              <a:rPr lang="en-US" b="1" smtClean="0"/>
              <a:t>1864</a:t>
            </a:r>
            <a:r>
              <a:rPr lang="en-US" smtClean="0"/>
              <a:t>, 17, 318-323. </a:t>
            </a:r>
          </a:p>
          <a:p>
            <a:pPr marL="228600" indent="-228600" eaLnBrk="1" hangingPunct="1"/>
            <a:r>
              <a:rPr lang="en-US" smtClean="0"/>
              <a:t>G. Kauffman in C.C.Gillispie, </a:t>
            </a:r>
            <a:r>
              <a:rPr lang="en-US" i="1" smtClean="0"/>
              <a:t>Dictionary of Scientific Biography</a:t>
            </a:r>
            <a:r>
              <a:rPr lang="en-US" smtClean="0"/>
              <a:t>, Charles Scribner's Sons (1972), 492-494. </a:t>
            </a:r>
          </a:p>
          <a:p>
            <a:pPr marL="228600" indent="-228600" eaLnBrk="1" hangingPunct="1"/>
            <a:r>
              <a:rPr lang="en-US" smtClean="0"/>
              <a:t>T.E.Thorpe, </a:t>
            </a:r>
            <a:r>
              <a:rPr lang="en-US" i="1" smtClean="0"/>
              <a:t>Essays in Historical Chemistry</a:t>
            </a:r>
            <a:r>
              <a:rPr lang="en-US" smtClean="0"/>
              <a:t>, MacMillan, 1894, 206-293. </a:t>
            </a:r>
          </a:p>
          <a:p>
            <a:pPr marL="228600" indent="-228600" eaLnBrk="1" hangingPunct="1"/>
            <a:r>
              <a:rPr lang="en-US" smtClean="0"/>
              <a:t>A. Ihde, </a:t>
            </a:r>
            <a:r>
              <a:rPr lang="en-US" i="1" smtClean="0"/>
              <a:t>The Development of Modern Chemistry</a:t>
            </a:r>
            <a:r>
              <a:rPr lang="en-US" smtClean="0"/>
              <a:t>, 2nd Edition, Dover Publications, 1964, 199-200. </a:t>
            </a:r>
          </a:p>
          <a:p>
            <a:pPr marL="228600" indent="-228600" eaLnBrk="1" hangingPunct="1"/>
            <a:endParaRPr lang="en-US" smtClean="0"/>
          </a:p>
          <a:p>
            <a:pPr marL="228600" indent="-228600" eaLnBrk="1" hangingPunct="1"/>
            <a:r>
              <a:rPr lang="en-US" smtClean="0"/>
              <a:t>http://www.woodrow.org/teachers/chemistry/institutes/1992/Graham.html</a:t>
            </a: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a:spLocks noGrp="1" noChangeArrowheads="1"/>
          </p:cNvSpPr>
          <p:nvPr>
            <p:ph type="sldNum" sz="quarter" idx="5"/>
          </p:nvPr>
        </p:nvSpPr>
        <p:spPr>
          <a:noFill/>
        </p:spPr>
        <p:txBody>
          <a:bodyPr/>
          <a:lstStyle/>
          <a:p>
            <a:fld id="{AD83614A-F94D-496D-9B80-5E25BCC384C9}" type="slidenum">
              <a:rPr lang="en-US" smtClean="0">
                <a:solidFill>
                  <a:prstClr val="black"/>
                </a:solidFill>
              </a:rPr>
              <a:pPr/>
              <a:t>149</a:t>
            </a:fld>
            <a:endParaRPr lang="en-US" smtClean="0">
              <a:solidFill>
                <a:prstClr val="black"/>
              </a:solidFill>
            </a:endParaRPr>
          </a:p>
        </p:txBody>
      </p:sp>
      <p:sp>
        <p:nvSpPr>
          <p:cNvPr id="404483" name="Rectangle 2"/>
          <p:cNvSpPr>
            <a:spLocks noGrp="1" noRot="1" noChangeAspect="1" noChangeArrowheads="1" noTextEdit="1"/>
          </p:cNvSpPr>
          <p:nvPr>
            <p:ph type="sldImg"/>
          </p:nvPr>
        </p:nvSpPr>
        <p:spPr>
          <a:ln/>
        </p:spPr>
      </p:sp>
      <p:sp>
        <p:nvSpPr>
          <p:cNvPr id="4044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7EA1FAE5-028B-420C-B66F-64F7D771EA06}" type="slidenum">
              <a:rPr lang="en-US" smtClean="0"/>
              <a:pPr/>
              <a:t>15</a:t>
            </a:fld>
            <a:endParaRPr lang="en-US" smtClean="0"/>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r>
              <a:rPr lang="en-US" sz="1400" b="1" i="1" smtClean="0"/>
              <a:t>Pressure versus volume</a:t>
            </a:r>
            <a:endParaRPr lang="en-US" sz="600" b="1" i="1" smtClean="0"/>
          </a:p>
          <a:p>
            <a:pPr lvl="1" eaLnBrk="1" hangingPunct="1"/>
            <a:r>
              <a:rPr lang="en-US" b="1" smtClean="0"/>
              <a:t>    </a:t>
            </a:r>
            <a:r>
              <a:rPr lang="en-US" smtClean="0"/>
              <a:t>– At constant temperature, the kinetic energy of the molecules of a gas and the root mean square speed remain unchanged.</a:t>
            </a:r>
            <a:endParaRPr lang="en-US" sz="700" smtClean="0"/>
          </a:p>
          <a:p>
            <a:pPr lvl="1" eaLnBrk="1" hangingPunct="1"/>
            <a:r>
              <a:rPr lang="en-US" smtClean="0"/>
              <a:t>    – If a given gas sample is allowed to occupy a larger volume, the speed of the molecules doesn’t change, but the density of the gas decreases and the average distance between the molecules increases: they 	collide with one another and with the walls of the container less often, leading to a decrease in pressure.</a:t>
            </a:r>
            <a:endParaRPr lang="en-US" sz="700" smtClean="0"/>
          </a:p>
          <a:p>
            <a:pPr lvl="1" eaLnBrk="1" hangingPunct="1"/>
            <a:r>
              <a:rPr lang="en-US" smtClean="0"/>
              <a:t>    – Increasing the pressure forces the molecules closer together and increases the density, until the collective impact of the collisions of the molecules with the walls of the container balances the applied pressure.</a:t>
            </a:r>
          </a:p>
          <a:p>
            <a:pPr lvl="1" eaLnBrk="1" hangingPunct="1"/>
            <a:endParaRPr lang="en-US" smtClean="0"/>
          </a:p>
          <a:p>
            <a:pPr eaLnBrk="1" hangingPunct="1"/>
            <a:r>
              <a:rPr lang="en-US" sz="1400" b="1" i="1" smtClean="0"/>
              <a:t>Volume versus temperature</a:t>
            </a:r>
          </a:p>
          <a:p>
            <a:pPr eaLnBrk="1" hangingPunct="1"/>
            <a:r>
              <a:rPr lang="en-US" sz="1400" b="1" i="1" smtClean="0"/>
              <a:t>       </a:t>
            </a:r>
            <a:r>
              <a:rPr lang="en-US" smtClean="0"/>
              <a:t>– Raising the temperature of a gas increases the average kinetic energy and the root mean square speed (and the average speed) of the gas molecules.</a:t>
            </a:r>
            <a:endParaRPr lang="en-US" sz="600" smtClean="0"/>
          </a:p>
          <a:p>
            <a:pPr lvl="1" eaLnBrk="1" hangingPunct="1"/>
            <a:r>
              <a:rPr lang="en-US" smtClean="0"/>
              <a:t>    – As the temperature increases, the molecules collide with the walls of the container more frequently and with greater force, thereby increasing the pressure unless the volume increases to reduce the pressure</a:t>
            </a:r>
            <a:endParaRPr lang="en-US" sz="600" smtClean="0"/>
          </a:p>
          <a:p>
            <a:pPr lvl="1" eaLnBrk="1" hangingPunct="1"/>
            <a:r>
              <a:rPr lang="en-US" smtClean="0"/>
              <a:t>    – An increase in temperature must be offset by an increase in volume for the net impact (pressure) of the gas molecules on the container walls to remain unchanged.</a:t>
            </a:r>
          </a:p>
          <a:p>
            <a:pPr eaLnBrk="1" hangingPunct="1"/>
            <a:endParaRPr lang="en-US" sz="600" smtClean="0"/>
          </a:p>
          <a:p>
            <a:pPr eaLnBrk="1" hangingPunct="1"/>
            <a:r>
              <a:rPr lang="en-US" sz="1400" b="1" smtClean="0"/>
              <a:t>Pressure of gas mixtures</a:t>
            </a:r>
            <a:endParaRPr lang="en-US" sz="600" b="1" i="1" smtClean="0"/>
          </a:p>
          <a:p>
            <a:pPr lvl="1" eaLnBrk="1" hangingPunct="1"/>
            <a:r>
              <a:rPr lang="en-US" smtClean="0"/>
              <a:t>    – If gaseous molecules do not interact, then the  presence of one gas in a gas mixture will have no effect on the pressure exerted by another, and Dalton’s law of partial pressures holds.</a:t>
            </a:r>
            <a:endParaRPr lang="en-US" sz="1400" b="1" i="1" smtClean="0"/>
          </a:p>
          <a:p>
            <a:pPr lvl="1" eaLnBrk="1" hangingPunct="1"/>
            <a:endParaRPr lang="en-US" b="1" smtClean="0"/>
          </a:p>
          <a:p>
            <a:pPr eaLnBrk="1" hangingPunct="1"/>
            <a:endParaRPr lang="en-US"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p:spPr>
        <p:txBody>
          <a:bodyPr/>
          <a:lstStyle/>
          <a:p>
            <a:fld id="{A7E1D491-8CD7-494E-BB09-769A554A1EEF}" type="slidenum">
              <a:rPr lang="en-US" smtClean="0">
                <a:solidFill>
                  <a:prstClr val="black"/>
                </a:solidFill>
              </a:rPr>
              <a:pPr/>
              <a:t>150</a:t>
            </a:fld>
            <a:endParaRPr lang="en-US" smtClean="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a:spLocks noGrp="1" noChangeArrowheads="1"/>
          </p:cNvSpPr>
          <p:nvPr>
            <p:ph type="sldNum" sz="quarter" idx="5"/>
          </p:nvPr>
        </p:nvSpPr>
        <p:spPr>
          <a:noFill/>
        </p:spPr>
        <p:txBody>
          <a:bodyPr/>
          <a:lstStyle/>
          <a:p>
            <a:fld id="{690C1F94-0265-4BE8-A6BD-D55DDCEDC10A}" type="slidenum">
              <a:rPr lang="en-US" smtClean="0">
                <a:solidFill>
                  <a:prstClr val="black"/>
                </a:solidFill>
              </a:rPr>
              <a:pPr/>
              <a:t>151</a:t>
            </a:fld>
            <a:endParaRPr lang="en-US" smtClean="0">
              <a:solidFill>
                <a:prstClr val="black"/>
              </a:solidFill>
            </a:endParaRPr>
          </a:p>
        </p:txBody>
      </p:sp>
      <p:sp>
        <p:nvSpPr>
          <p:cNvPr id="406531" name="Rectangle 2"/>
          <p:cNvSpPr>
            <a:spLocks noGrp="1" noRot="1" noChangeAspect="1" noChangeArrowheads="1" noTextEdit="1"/>
          </p:cNvSpPr>
          <p:nvPr>
            <p:ph type="sldImg"/>
          </p:nvPr>
        </p:nvSpPr>
        <p:spPr>
          <a:ln/>
        </p:spPr>
      </p:sp>
      <p:sp>
        <p:nvSpPr>
          <p:cNvPr id="4065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noFill/>
        </p:spPr>
        <p:txBody>
          <a:bodyPr/>
          <a:lstStyle/>
          <a:p>
            <a:fld id="{6F82451D-8607-46EF-B1E8-17171CA00166}" type="slidenum">
              <a:rPr lang="en-US" smtClean="0">
                <a:solidFill>
                  <a:prstClr val="black"/>
                </a:solidFill>
              </a:rPr>
              <a:pPr/>
              <a:t>152</a:t>
            </a:fld>
            <a:endParaRPr lang="en-US" smtClean="0">
              <a:solidFill>
                <a:prstClr val="black"/>
              </a:solidFill>
            </a:endParaRPr>
          </a:p>
        </p:txBody>
      </p:sp>
      <p:sp>
        <p:nvSpPr>
          <p:cNvPr id="407555" name="Rectangle 2"/>
          <p:cNvSpPr>
            <a:spLocks noGrp="1" noRot="1" noChangeAspect="1" noChangeArrowheads="1" noTextEdit="1"/>
          </p:cNvSpPr>
          <p:nvPr>
            <p:ph type="sldImg"/>
          </p:nvPr>
        </p:nvSpPr>
        <p:spPr>
          <a:ln/>
        </p:spPr>
      </p:sp>
      <p:sp>
        <p:nvSpPr>
          <p:cNvPr id="4075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noFill/>
        </p:spPr>
        <p:txBody>
          <a:bodyPr/>
          <a:lstStyle/>
          <a:p>
            <a:fld id="{E37CE05C-FAD4-4134-86E8-8BA77B8A0D91}" type="slidenum">
              <a:rPr lang="en-US" smtClean="0">
                <a:solidFill>
                  <a:prstClr val="black"/>
                </a:solidFill>
              </a:rPr>
              <a:pPr/>
              <a:t>153</a:t>
            </a:fld>
            <a:endParaRPr lang="en-US" smtClean="0">
              <a:solidFill>
                <a:prstClr val="black"/>
              </a:solidFill>
            </a:endParaRPr>
          </a:p>
        </p:txBody>
      </p:sp>
      <p:sp>
        <p:nvSpPr>
          <p:cNvPr id="408579" name="Rectangle 2"/>
          <p:cNvSpPr>
            <a:spLocks noGrp="1" noRot="1" noChangeAspect="1" noChangeArrowheads="1" noTextEdit="1"/>
          </p:cNvSpPr>
          <p:nvPr>
            <p:ph type="sldImg"/>
          </p:nvPr>
        </p:nvSpPr>
        <p:spPr>
          <a:ln/>
        </p:spPr>
      </p:sp>
      <p:sp>
        <p:nvSpPr>
          <p:cNvPr id="4085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a:spLocks noGrp="1" noChangeArrowheads="1"/>
          </p:cNvSpPr>
          <p:nvPr>
            <p:ph type="sldNum" sz="quarter" idx="5"/>
          </p:nvPr>
        </p:nvSpPr>
        <p:spPr>
          <a:noFill/>
        </p:spPr>
        <p:txBody>
          <a:bodyPr/>
          <a:lstStyle/>
          <a:p>
            <a:fld id="{7FBD7A79-41FB-43E1-80E9-359D6D91BA68}" type="slidenum">
              <a:rPr lang="en-US" smtClean="0">
                <a:solidFill>
                  <a:prstClr val="black"/>
                </a:solidFill>
              </a:rPr>
              <a:pPr/>
              <a:t>154</a:t>
            </a:fld>
            <a:endParaRPr lang="en-US" smtClean="0">
              <a:solidFill>
                <a:prstClr val="black"/>
              </a:solidFill>
            </a:endParaRPr>
          </a:p>
        </p:txBody>
      </p:sp>
      <p:sp>
        <p:nvSpPr>
          <p:cNvPr id="409603" name="Rectangle 2"/>
          <p:cNvSpPr>
            <a:spLocks noGrp="1" noRot="1" noChangeAspect="1" noChangeArrowheads="1" noTextEdit="1"/>
          </p:cNvSpPr>
          <p:nvPr>
            <p:ph type="sldImg"/>
          </p:nvPr>
        </p:nvSpPr>
        <p:spPr>
          <a:ln/>
        </p:spPr>
      </p:sp>
      <p:sp>
        <p:nvSpPr>
          <p:cNvPr id="409604" name="Rectangle 3"/>
          <p:cNvSpPr>
            <a:spLocks noGrp="1" noChangeArrowheads="1"/>
          </p:cNvSpPr>
          <p:nvPr>
            <p:ph type="body" idx="1"/>
          </p:nvPr>
        </p:nvSpPr>
        <p:spPr>
          <a:noFill/>
          <a:ln/>
        </p:spPr>
        <p:txBody>
          <a:bodyPr/>
          <a:lstStyle/>
          <a:p>
            <a:pPr eaLnBrk="1" hangingPunct="1"/>
            <a:r>
              <a:rPr lang="en-US" smtClean="0"/>
              <a:t>Image (upper right) Copyright © 2007 Pearson Benjamin Cummings.  All rights reserved</a:t>
            </a: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fld id="{B89AB219-3D88-4D27-AF98-466179E01E47}" type="slidenum">
              <a:rPr lang="en-US" smtClean="0">
                <a:solidFill>
                  <a:prstClr val="black"/>
                </a:solidFill>
              </a:rPr>
              <a:pPr/>
              <a:t>155</a:t>
            </a:fld>
            <a:endParaRPr lang="en-US" smtClean="0">
              <a:solidFill>
                <a:prstClr val="black"/>
              </a:solidFill>
            </a:endParaRPr>
          </a:p>
        </p:txBody>
      </p:sp>
      <p:sp>
        <p:nvSpPr>
          <p:cNvPr id="410627" name="Rectangle 2"/>
          <p:cNvSpPr>
            <a:spLocks noGrp="1" noRot="1" noChangeAspect="1" noChangeArrowheads="1" noTextEdit="1"/>
          </p:cNvSpPr>
          <p:nvPr>
            <p:ph type="sldImg"/>
          </p:nvPr>
        </p:nvSpPr>
        <p:spPr>
          <a:ln/>
        </p:spPr>
      </p:sp>
      <p:sp>
        <p:nvSpPr>
          <p:cNvPr id="4106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p:spPr>
        <p:txBody>
          <a:bodyPr/>
          <a:lstStyle/>
          <a:p>
            <a:fld id="{EE2C2EA1-40BE-4328-829B-8DB01BE1501A}" type="slidenum">
              <a:rPr lang="en-US" smtClean="0">
                <a:solidFill>
                  <a:prstClr val="black"/>
                </a:solidFill>
              </a:rPr>
              <a:pPr/>
              <a:t>156</a:t>
            </a:fld>
            <a:endParaRPr lang="en-US" smtClean="0">
              <a:solidFill>
                <a:prstClr val="black"/>
              </a:solidFill>
            </a:endParaRPr>
          </a:p>
        </p:txBody>
      </p:sp>
      <p:sp>
        <p:nvSpPr>
          <p:cNvPr id="411651" name="Rectangle 2"/>
          <p:cNvSpPr>
            <a:spLocks noGrp="1" noRot="1" noChangeAspect="1" noChangeArrowheads="1" noTextEdit="1"/>
          </p:cNvSpPr>
          <p:nvPr>
            <p:ph type="sldImg"/>
          </p:nvPr>
        </p:nvSpPr>
        <p:spPr>
          <a:ln/>
        </p:spPr>
      </p:sp>
      <p:sp>
        <p:nvSpPr>
          <p:cNvPr id="4116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noFill/>
        </p:spPr>
        <p:txBody>
          <a:bodyPr/>
          <a:lstStyle/>
          <a:p>
            <a:fld id="{AAC86B0F-FC57-4D1F-965A-C4EA07B63AF8}" type="slidenum">
              <a:rPr lang="en-US" smtClean="0">
                <a:solidFill>
                  <a:prstClr val="black"/>
                </a:solidFill>
              </a:rPr>
              <a:pPr/>
              <a:t>157</a:t>
            </a:fld>
            <a:endParaRPr lang="en-US" smtClean="0">
              <a:solidFill>
                <a:prstClr val="black"/>
              </a:solidFill>
            </a:endParaRPr>
          </a:p>
        </p:txBody>
      </p:sp>
      <p:sp>
        <p:nvSpPr>
          <p:cNvPr id="412675" name="Rectangle 2"/>
          <p:cNvSpPr>
            <a:spLocks noGrp="1" noRot="1" noChangeAspect="1" noChangeArrowheads="1" noTextEdit="1"/>
          </p:cNvSpPr>
          <p:nvPr>
            <p:ph type="sldImg"/>
          </p:nvPr>
        </p:nvSpPr>
        <p:spPr>
          <a:ln/>
        </p:spPr>
      </p:sp>
      <p:sp>
        <p:nvSpPr>
          <p:cNvPr id="412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p:spPr>
        <p:txBody>
          <a:bodyPr/>
          <a:lstStyle/>
          <a:p>
            <a:fld id="{28AF559C-DF13-4B01-9797-DAB0D790A34E}" type="slidenum">
              <a:rPr lang="en-US" smtClean="0">
                <a:solidFill>
                  <a:prstClr val="black"/>
                </a:solidFill>
              </a:rPr>
              <a:pPr/>
              <a:t>158</a:t>
            </a:fld>
            <a:endParaRPr lang="en-US" smtClean="0">
              <a:solidFill>
                <a:prstClr val="black"/>
              </a:solidFill>
            </a:endParaRPr>
          </a:p>
        </p:txBody>
      </p:sp>
      <p:sp>
        <p:nvSpPr>
          <p:cNvPr id="413699" name="Rectangle 2"/>
          <p:cNvSpPr>
            <a:spLocks noGrp="1" noRot="1" noChangeAspect="1" noChangeArrowheads="1" noTextEdit="1"/>
          </p:cNvSpPr>
          <p:nvPr>
            <p:ph type="sldImg"/>
          </p:nvPr>
        </p:nvSpPr>
        <p:spPr>
          <a:ln/>
        </p:spPr>
      </p:sp>
      <p:sp>
        <p:nvSpPr>
          <p:cNvPr id="413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p:cNvSpPr>
            <a:spLocks noGrp="1" noChangeArrowheads="1"/>
          </p:cNvSpPr>
          <p:nvPr>
            <p:ph type="sldNum" sz="quarter" idx="5"/>
          </p:nvPr>
        </p:nvSpPr>
        <p:spPr>
          <a:noFill/>
        </p:spPr>
        <p:txBody>
          <a:bodyPr/>
          <a:lstStyle/>
          <a:p>
            <a:fld id="{EBD45915-4842-422C-A65F-72101D89572A}" type="slidenum">
              <a:rPr lang="en-US" smtClean="0">
                <a:solidFill>
                  <a:prstClr val="black"/>
                </a:solidFill>
              </a:rPr>
              <a:pPr/>
              <a:t>159</a:t>
            </a:fld>
            <a:endParaRPr lang="en-US" smtClean="0">
              <a:solidFill>
                <a:prstClr val="black"/>
              </a:solidFill>
            </a:endParaRPr>
          </a:p>
        </p:txBody>
      </p:sp>
      <p:sp>
        <p:nvSpPr>
          <p:cNvPr id="414723" name="Rectangle 2"/>
          <p:cNvSpPr>
            <a:spLocks noGrp="1" noRot="1" noChangeAspect="1" noChangeArrowheads="1" noTextEdit="1"/>
          </p:cNvSpPr>
          <p:nvPr>
            <p:ph type="sldImg"/>
          </p:nvPr>
        </p:nvSpPr>
        <p:spPr>
          <a:ln/>
        </p:spPr>
      </p:sp>
      <p:sp>
        <p:nvSpPr>
          <p:cNvPr id="414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F3961D07-3BE8-422E-8B7D-B75E62339D2A}" type="slidenum">
              <a:rPr lang="en-US" smtClean="0"/>
              <a:pPr/>
              <a:t>16</a:t>
            </a:fld>
            <a:endParaRPr lang="en-US" smtClean="0"/>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noFill/>
        </p:spPr>
        <p:txBody>
          <a:bodyPr/>
          <a:lstStyle/>
          <a:p>
            <a:fld id="{6B7BE5BE-33E8-4B33-8DF0-47BB350E638F}" type="slidenum">
              <a:rPr lang="en-US" smtClean="0">
                <a:solidFill>
                  <a:prstClr val="black"/>
                </a:solidFill>
              </a:rPr>
              <a:pPr/>
              <a:t>160</a:t>
            </a:fld>
            <a:endParaRPr lang="en-US" smtClean="0">
              <a:solidFill>
                <a:prstClr val="black"/>
              </a:solidFill>
            </a:endParaRPr>
          </a:p>
        </p:txBody>
      </p:sp>
      <p:sp>
        <p:nvSpPr>
          <p:cNvPr id="415747" name="Rectangle 2"/>
          <p:cNvSpPr>
            <a:spLocks noGrp="1" noRot="1" noChangeAspect="1" noChangeArrowheads="1" noTextEdit="1"/>
          </p:cNvSpPr>
          <p:nvPr>
            <p:ph type="sldImg"/>
          </p:nvPr>
        </p:nvSpPr>
        <p:spPr>
          <a:ln/>
        </p:spPr>
      </p:sp>
      <p:sp>
        <p:nvSpPr>
          <p:cNvPr id="4157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p:cNvSpPr>
            <a:spLocks noGrp="1" noChangeArrowheads="1"/>
          </p:cNvSpPr>
          <p:nvPr>
            <p:ph type="sldNum" sz="quarter" idx="5"/>
          </p:nvPr>
        </p:nvSpPr>
        <p:spPr>
          <a:noFill/>
        </p:spPr>
        <p:txBody>
          <a:bodyPr/>
          <a:lstStyle/>
          <a:p>
            <a:fld id="{BC6770CE-403E-406A-B418-11BC5F7B6EDB}" type="slidenum">
              <a:rPr lang="en-US" smtClean="0">
                <a:solidFill>
                  <a:prstClr val="black"/>
                </a:solidFill>
              </a:rPr>
              <a:pPr/>
              <a:t>161</a:t>
            </a:fld>
            <a:endParaRPr lang="en-US" smtClean="0">
              <a:solidFill>
                <a:prstClr val="black"/>
              </a:solidFill>
            </a:endParaRPr>
          </a:p>
        </p:txBody>
      </p:sp>
      <p:sp>
        <p:nvSpPr>
          <p:cNvPr id="416771" name="Rectangle 2"/>
          <p:cNvSpPr>
            <a:spLocks noGrp="1" noRot="1" noChangeAspect="1" noChangeArrowheads="1" noTextEdit="1"/>
          </p:cNvSpPr>
          <p:nvPr>
            <p:ph type="sldImg"/>
          </p:nvPr>
        </p:nvSpPr>
        <p:spPr>
          <a:ln/>
        </p:spPr>
      </p:sp>
      <p:sp>
        <p:nvSpPr>
          <p:cNvPr id="416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fld id="{BF0A27CF-E709-4208-A9B2-2117E5DD242E}" type="slidenum">
              <a:rPr lang="en-US" smtClean="0">
                <a:solidFill>
                  <a:prstClr val="black"/>
                </a:solidFill>
              </a:rPr>
              <a:pPr/>
              <a:t>162</a:t>
            </a:fld>
            <a:endParaRPr lang="en-US" smtClean="0">
              <a:solidFill>
                <a:prstClr val="black"/>
              </a:solidFill>
            </a:endParaRPr>
          </a:p>
        </p:txBody>
      </p:sp>
      <p:sp>
        <p:nvSpPr>
          <p:cNvPr id="417795" name="Rectangle 2"/>
          <p:cNvSpPr>
            <a:spLocks noGrp="1" noRot="1" noChangeAspect="1" noChangeArrowheads="1" noTextEdit="1"/>
          </p:cNvSpPr>
          <p:nvPr>
            <p:ph type="sldImg"/>
          </p:nvPr>
        </p:nvSpPr>
        <p:spPr>
          <a:ln/>
        </p:spPr>
      </p:sp>
      <p:sp>
        <p:nvSpPr>
          <p:cNvPr id="4177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noFill/>
        </p:spPr>
        <p:txBody>
          <a:bodyPr/>
          <a:lstStyle/>
          <a:p>
            <a:fld id="{8752F8F1-1A2A-4174-9FFE-793C93DB4D29}" type="slidenum">
              <a:rPr lang="en-US" smtClean="0">
                <a:solidFill>
                  <a:prstClr val="black"/>
                </a:solidFill>
              </a:rPr>
              <a:pPr/>
              <a:t>163</a:t>
            </a:fld>
            <a:endParaRPr lang="en-US" smtClean="0">
              <a:solidFill>
                <a:prstClr val="black"/>
              </a:solidFill>
            </a:endParaRPr>
          </a:p>
        </p:txBody>
      </p:sp>
      <p:sp>
        <p:nvSpPr>
          <p:cNvPr id="421891" name="Rectangle 2"/>
          <p:cNvSpPr>
            <a:spLocks noGrp="1" noRot="1" noChangeAspect="1" noChangeArrowheads="1" noTextEdit="1"/>
          </p:cNvSpPr>
          <p:nvPr>
            <p:ph type="sldImg"/>
          </p:nvPr>
        </p:nvSpPr>
        <p:spPr>
          <a:ln/>
        </p:spPr>
      </p:sp>
      <p:sp>
        <p:nvSpPr>
          <p:cNvPr id="421892"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p:cNvSpPr>
            <a:spLocks noGrp="1" noChangeArrowheads="1"/>
          </p:cNvSpPr>
          <p:nvPr>
            <p:ph type="sldNum" sz="quarter" idx="5"/>
          </p:nvPr>
        </p:nvSpPr>
        <p:spPr>
          <a:noFill/>
        </p:spPr>
        <p:txBody>
          <a:bodyPr/>
          <a:lstStyle/>
          <a:p>
            <a:fld id="{37CA4ACF-1DD5-41BC-84E5-2BD4143F0299}" type="slidenum">
              <a:rPr lang="en-US" smtClean="0">
                <a:solidFill>
                  <a:prstClr val="black"/>
                </a:solidFill>
              </a:rPr>
              <a:pPr/>
              <a:t>164</a:t>
            </a:fld>
            <a:endParaRPr lang="en-US" smtClean="0">
              <a:solidFill>
                <a:prstClr val="black"/>
              </a:solidFill>
            </a:endParaRPr>
          </a:p>
        </p:txBody>
      </p:sp>
      <p:sp>
        <p:nvSpPr>
          <p:cNvPr id="422915" name="Rectangle 2"/>
          <p:cNvSpPr>
            <a:spLocks noGrp="1" noRot="1" noChangeAspect="1" noChangeArrowheads="1" noTextEdit="1"/>
          </p:cNvSpPr>
          <p:nvPr>
            <p:ph type="sldImg"/>
          </p:nvPr>
        </p:nvSpPr>
        <p:spPr>
          <a:ln/>
        </p:spPr>
      </p:sp>
      <p:sp>
        <p:nvSpPr>
          <p:cNvPr id="422916"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noFill/>
        </p:spPr>
        <p:txBody>
          <a:bodyPr/>
          <a:lstStyle/>
          <a:p>
            <a:fld id="{9C8E9289-46C1-4BE7-A203-C9426A915E7D}" type="slidenum">
              <a:rPr lang="en-US" smtClean="0">
                <a:solidFill>
                  <a:prstClr val="black"/>
                </a:solidFill>
              </a:rPr>
              <a:pPr/>
              <a:t>165</a:t>
            </a:fld>
            <a:endParaRPr lang="en-US" smtClean="0">
              <a:solidFill>
                <a:prstClr val="black"/>
              </a:solidFill>
            </a:endParaRPr>
          </a:p>
        </p:txBody>
      </p:sp>
      <p:sp>
        <p:nvSpPr>
          <p:cNvPr id="423939" name="Rectangle 2"/>
          <p:cNvSpPr>
            <a:spLocks noGrp="1" noRot="1" noChangeAspect="1" noChangeArrowheads="1" noTextEdit="1"/>
          </p:cNvSpPr>
          <p:nvPr>
            <p:ph type="sldImg"/>
          </p:nvPr>
        </p:nvSpPr>
        <p:spPr>
          <a:ln/>
        </p:spPr>
      </p:sp>
      <p:sp>
        <p:nvSpPr>
          <p:cNvPr id="423940"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a:spLocks noGrp="1" noChangeArrowheads="1"/>
          </p:cNvSpPr>
          <p:nvPr>
            <p:ph type="sldNum" sz="quarter" idx="5"/>
          </p:nvPr>
        </p:nvSpPr>
        <p:spPr>
          <a:noFill/>
        </p:spPr>
        <p:txBody>
          <a:bodyPr/>
          <a:lstStyle/>
          <a:p>
            <a:fld id="{B0F0074E-4C37-4BEC-9572-FD21F91B8BA3}" type="slidenum">
              <a:rPr lang="en-US" smtClean="0">
                <a:solidFill>
                  <a:prstClr val="black"/>
                </a:solidFill>
              </a:rPr>
              <a:pPr/>
              <a:t>166</a:t>
            </a:fld>
            <a:endParaRPr lang="en-US" smtClean="0">
              <a:solidFill>
                <a:prstClr val="black"/>
              </a:solidFill>
            </a:endParaRPr>
          </a:p>
        </p:txBody>
      </p:sp>
      <p:sp>
        <p:nvSpPr>
          <p:cNvPr id="424963" name="Rectangle 2"/>
          <p:cNvSpPr>
            <a:spLocks noGrp="1" noRot="1" noChangeAspect="1" noChangeArrowheads="1" noTextEdit="1"/>
          </p:cNvSpPr>
          <p:nvPr>
            <p:ph type="sldImg"/>
          </p:nvPr>
        </p:nvSpPr>
        <p:spPr>
          <a:ln/>
        </p:spPr>
      </p:sp>
      <p:sp>
        <p:nvSpPr>
          <p:cNvPr id="424964"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a:spLocks noGrp="1" noChangeArrowheads="1"/>
          </p:cNvSpPr>
          <p:nvPr>
            <p:ph type="sldNum" sz="quarter" idx="5"/>
          </p:nvPr>
        </p:nvSpPr>
        <p:spPr>
          <a:noFill/>
        </p:spPr>
        <p:txBody>
          <a:bodyPr/>
          <a:lstStyle/>
          <a:p>
            <a:fld id="{75E13637-6CE4-46AE-9061-D49DB9EA6972}" type="slidenum">
              <a:rPr lang="en-US" smtClean="0">
                <a:solidFill>
                  <a:prstClr val="black"/>
                </a:solidFill>
              </a:rPr>
              <a:pPr/>
              <a:t>167</a:t>
            </a:fld>
            <a:endParaRPr lang="en-US" smtClean="0">
              <a:solidFill>
                <a:prstClr val="black"/>
              </a:solidFill>
            </a:endParaRPr>
          </a:p>
        </p:txBody>
      </p:sp>
      <p:sp>
        <p:nvSpPr>
          <p:cNvPr id="425987" name="Rectangle 2"/>
          <p:cNvSpPr>
            <a:spLocks noGrp="1" noRot="1" noChangeAspect="1" noChangeArrowheads="1" noTextEdit="1"/>
          </p:cNvSpPr>
          <p:nvPr>
            <p:ph type="sldImg"/>
          </p:nvPr>
        </p:nvSpPr>
        <p:spPr>
          <a:ln/>
        </p:spPr>
      </p:sp>
      <p:sp>
        <p:nvSpPr>
          <p:cNvPr id="425988"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7"/>
          <p:cNvSpPr>
            <a:spLocks noGrp="1" noChangeArrowheads="1"/>
          </p:cNvSpPr>
          <p:nvPr>
            <p:ph type="sldNum" sz="quarter" idx="5"/>
          </p:nvPr>
        </p:nvSpPr>
        <p:spPr>
          <a:noFill/>
        </p:spPr>
        <p:txBody>
          <a:bodyPr/>
          <a:lstStyle/>
          <a:p>
            <a:fld id="{AA14768A-27DB-403E-95BD-FD617EBBF3B1}" type="slidenum">
              <a:rPr lang="en-US" smtClean="0">
                <a:solidFill>
                  <a:prstClr val="black"/>
                </a:solidFill>
              </a:rPr>
              <a:pPr/>
              <a:t>168</a:t>
            </a:fld>
            <a:endParaRPr lang="en-US" smtClean="0">
              <a:solidFill>
                <a:prstClr val="black"/>
              </a:solidFill>
            </a:endParaRPr>
          </a:p>
        </p:txBody>
      </p:sp>
      <p:sp>
        <p:nvSpPr>
          <p:cNvPr id="427011" name="Rectangle 2"/>
          <p:cNvSpPr>
            <a:spLocks noGrp="1" noRot="1" noChangeAspect="1" noChangeArrowheads="1" noTextEdit="1"/>
          </p:cNvSpPr>
          <p:nvPr>
            <p:ph type="sldImg"/>
          </p:nvPr>
        </p:nvSpPr>
        <p:spPr>
          <a:ln/>
        </p:spPr>
      </p:sp>
      <p:sp>
        <p:nvSpPr>
          <p:cNvPr id="427012"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7"/>
          <p:cNvSpPr>
            <a:spLocks noGrp="1" noChangeArrowheads="1"/>
          </p:cNvSpPr>
          <p:nvPr>
            <p:ph type="sldNum" sz="quarter" idx="5"/>
          </p:nvPr>
        </p:nvSpPr>
        <p:spPr>
          <a:noFill/>
        </p:spPr>
        <p:txBody>
          <a:bodyPr/>
          <a:lstStyle/>
          <a:p>
            <a:fld id="{2F3F9A1D-316C-492F-808F-1840E87A3D6F}" type="slidenum">
              <a:rPr lang="en-US" smtClean="0">
                <a:solidFill>
                  <a:prstClr val="black"/>
                </a:solidFill>
              </a:rPr>
              <a:pPr/>
              <a:t>169</a:t>
            </a:fld>
            <a:endParaRPr lang="en-US" smtClean="0">
              <a:solidFill>
                <a:prstClr val="black"/>
              </a:solidFill>
            </a:endParaRPr>
          </a:p>
        </p:txBody>
      </p:sp>
      <p:sp>
        <p:nvSpPr>
          <p:cNvPr id="428035" name="Rectangle 2"/>
          <p:cNvSpPr>
            <a:spLocks noGrp="1" noRot="1" noChangeAspect="1" noChangeArrowheads="1" noTextEdit="1"/>
          </p:cNvSpPr>
          <p:nvPr>
            <p:ph type="sldImg"/>
          </p:nvPr>
        </p:nvSpPr>
        <p:spPr>
          <a:ln/>
        </p:spPr>
      </p:sp>
      <p:sp>
        <p:nvSpPr>
          <p:cNvPr id="428036"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p:spPr>
        <p:txBody>
          <a:bodyPr/>
          <a:lstStyle/>
          <a:p>
            <a:fld id="{F5DDC28D-AD2E-4865-B346-5CA3D5C78429}" type="slidenum">
              <a:rPr lang="en-US" smtClean="0"/>
              <a:pPr/>
              <a:t>17</a:t>
            </a:fld>
            <a:endParaRPr lang="en-US" smtClean="0"/>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r>
              <a:rPr lang="en-US" smtClean="0">
                <a:latin typeface="Arial" charset="0"/>
                <a:cs typeface="Arial" charset="0"/>
              </a:rPr>
              <a:t>“Kinetic Theory and the Gas Laws”</a:t>
            </a:r>
            <a:endParaRPr lang="en-US" smtClean="0">
              <a:cs typeface="Times New Roman" pitchFamily="18" charset="0"/>
            </a:endParaRPr>
          </a:p>
          <a:p>
            <a:pPr eaLnBrk="1" hangingPunct="1"/>
            <a:r>
              <a:rPr lang="en-US" smtClean="0">
                <a:latin typeface="Arial" charset="0"/>
                <a:cs typeface="Arial" charset="0"/>
              </a:rPr>
              <a:t> </a:t>
            </a:r>
            <a:endParaRPr lang="en-US" smtClean="0">
              <a:cs typeface="Times New Roman" pitchFamily="18" charset="0"/>
            </a:endParaRPr>
          </a:p>
          <a:p>
            <a:pPr eaLnBrk="1" hangingPunct="1"/>
            <a:r>
              <a:rPr lang="en-US" b="1" smtClean="0">
                <a:latin typeface="Arial" charset="0"/>
                <a:cs typeface="Arial" charset="0"/>
              </a:rPr>
              <a:t>Description</a:t>
            </a:r>
            <a:r>
              <a:rPr lang="en-US" smtClean="0">
                <a:latin typeface="Arial" charset="0"/>
                <a:cs typeface="Arial" charset="0"/>
              </a:rPr>
              <a:t>:  This slide shows three cylinders filled with equal masses of the same gas under different conditions.  In cylinder (b), the pressure and temperature both have doubled from their values in cylinder (a).  In cylinder (c), only the temperature has been doubled.  The velocities of the gas particles are represented graphically to help students interpret the macroscopic changes in terms of the kinetic theory.</a:t>
            </a:r>
            <a:endParaRPr lang="en-US" smtClean="0">
              <a:cs typeface="Times New Roman" pitchFamily="18" charset="0"/>
            </a:endParaRPr>
          </a:p>
          <a:p>
            <a:pPr eaLnBrk="1" hangingPunct="1"/>
            <a:r>
              <a:rPr lang="en-US" smtClean="0">
                <a:latin typeface="Arial" charset="0"/>
                <a:cs typeface="Arial" charset="0"/>
              </a:rPr>
              <a:t> </a:t>
            </a:r>
            <a:endParaRPr lang="en-US" smtClean="0">
              <a:cs typeface="Times New Roman" pitchFamily="18" charset="0"/>
            </a:endParaRPr>
          </a:p>
          <a:p>
            <a:pPr eaLnBrk="1" hangingPunct="1"/>
            <a:r>
              <a:rPr lang="en-US" b="1" smtClean="0">
                <a:latin typeface="Arial" charset="0"/>
                <a:cs typeface="Arial" charset="0"/>
              </a:rPr>
              <a:t>Basic Concepts</a:t>
            </a:r>
            <a:endParaRPr lang="en-US" b="1" smtClean="0">
              <a:cs typeface="Times New Roman" pitchFamily="18" charset="0"/>
            </a:endParaRPr>
          </a:p>
          <a:p>
            <a:pPr eaLnBrk="1" hangingPunct="1">
              <a:buFontTx/>
              <a:buChar char="•"/>
            </a:pPr>
            <a:r>
              <a:rPr lang="en-US" smtClean="0">
                <a:latin typeface="Arial" charset="0"/>
                <a:cs typeface="Arial" charset="0"/>
              </a:rPr>
              <a:t>The kinetic theory can explain the combined gas law relationships of an ideal gas.</a:t>
            </a:r>
            <a:endParaRPr lang="en-US" smtClean="0"/>
          </a:p>
          <a:p>
            <a:pPr eaLnBrk="1" hangingPunct="1">
              <a:buFontTx/>
              <a:buChar char="•"/>
            </a:pPr>
            <a:r>
              <a:rPr lang="en-US" smtClean="0">
                <a:latin typeface="Arial" charset="0"/>
                <a:cs typeface="Arial" charset="0"/>
              </a:rPr>
              <a:t>The pressure of a confined gas increases when the particles of the gas collide with the container walls more frequently or with greater force.</a:t>
            </a:r>
            <a:endParaRPr lang="en-US" smtClean="0"/>
          </a:p>
          <a:p>
            <a:pPr eaLnBrk="1" hangingPunct="1"/>
            <a:r>
              <a:rPr lang="en-US" smtClean="0">
                <a:latin typeface="Arial" charset="0"/>
                <a:cs typeface="Arial" charset="0"/>
              </a:rPr>
              <a:t> </a:t>
            </a:r>
            <a:endParaRPr lang="en-US" smtClean="0">
              <a:cs typeface="Times New Roman" pitchFamily="18" charset="0"/>
            </a:endParaRPr>
          </a:p>
          <a:p>
            <a:pPr eaLnBrk="1" hangingPunct="1"/>
            <a:r>
              <a:rPr lang="en-US" b="1" smtClean="0">
                <a:latin typeface="Arial" charset="0"/>
                <a:cs typeface="Arial" charset="0"/>
              </a:rPr>
              <a:t>Teaching Suggestions</a:t>
            </a:r>
            <a:endParaRPr lang="en-US" b="1" smtClean="0">
              <a:cs typeface="Times New Roman" pitchFamily="18" charset="0"/>
            </a:endParaRPr>
          </a:p>
          <a:p>
            <a:pPr eaLnBrk="1" hangingPunct="1"/>
            <a:r>
              <a:rPr lang="en-US" smtClean="0">
                <a:latin typeface="Arial" charset="0"/>
                <a:cs typeface="Arial" charset="0"/>
              </a:rPr>
              <a:t>     Use this slide to review the kinetic theory as it applies to the temperature, volume, and pressure of gases.  Ask students whether the velocities of the gas particles would be the same for all gases at the same temperature.  Point out that the average kinetic energy would be the same for all gases, but more massive gas particles would have slower velocities because mass and velocity are inversely proportional in the formula for kinetic energy:  ½ </a:t>
            </a:r>
            <a:r>
              <a:rPr lang="en-US" i="1" smtClean="0">
                <a:latin typeface="Arial" charset="0"/>
                <a:cs typeface="Arial" charset="0"/>
              </a:rPr>
              <a:t>mv</a:t>
            </a:r>
            <a:r>
              <a:rPr lang="en-US" i="1" baseline="30000" smtClean="0">
                <a:latin typeface="Arial" charset="0"/>
                <a:cs typeface="Arial" charset="0"/>
              </a:rPr>
              <a:t>2</a:t>
            </a:r>
            <a:r>
              <a:rPr lang="en-US" smtClean="0">
                <a:latin typeface="Arial" charset="0"/>
                <a:cs typeface="Arial" charset="0"/>
              </a:rPr>
              <a:t>.</a:t>
            </a:r>
            <a:endParaRPr lang="en-US" smtClean="0">
              <a:cs typeface="Times New Roman" pitchFamily="18" charset="0"/>
            </a:endParaRPr>
          </a:p>
          <a:p>
            <a:pPr eaLnBrk="1" hangingPunct="1"/>
            <a:r>
              <a:rPr lang="en-US" smtClean="0">
                <a:latin typeface="Arial" charset="0"/>
                <a:cs typeface="Arial" charset="0"/>
              </a:rPr>
              <a:t> </a:t>
            </a:r>
            <a:endParaRPr lang="en-US" smtClean="0">
              <a:cs typeface="Times New Roman" pitchFamily="18" charset="0"/>
            </a:endParaRPr>
          </a:p>
          <a:p>
            <a:pPr eaLnBrk="1" hangingPunct="1"/>
            <a:r>
              <a:rPr lang="en-US" b="1" smtClean="0">
                <a:latin typeface="Arial" charset="0"/>
                <a:cs typeface="Arial" charset="0"/>
              </a:rPr>
              <a:t>Questions</a:t>
            </a:r>
            <a:endParaRPr lang="en-US" b="1" smtClean="0">
              <a:cs typeface="Times New Roman" pitchFamily="18" charset="0"/>
            </a:endParaRPr>
          </a:p>
          <a:p>
            <a:pPr eaLnBrk="1" hangingPunct="1">
              <a:buFontTx/>
              <a:buAutoNum type="arabicPeriod"/>
            </a:pPr>
            <a:r>
              <a:rPr lang="en-US" smtClean="0">
                <a:latin typeface="Arial" charset="0"/>
                <a:cs typeface="Arial" charset="0"/>
              </a:rPr>
              <a:t>The three cylinders in the diagram contain equal masses of the same gas under different conditions.  Compare and contrast the conditions of the gas in each of the cylinders with respect to the pressure, volume, and temperature of the gas.  </a:t>
            </a:r>
            <a:endParaRPr lang="en-US" smtClean="0"/>
          </a:p>
          <a:p>
            <a:pPr eaLnBrk="1" hangingPunct="1">
              <a:buFontTx/>
              <a:buAutoNum type="arabicPeriod"/>
            </a:pPr>
            <a:r>
              <a:rPr lang="en-US" smtClean="0">
                <a:latin typeface="Arial" charset="0"/>
                <a:cs typeface="Arial" charset="0"/>
              </a:rPr>
              <a:t>Cylinder (b) illustrates what happens when the gas in cylinder (a) is heated at constant volume.  What happens to the average kinetic energy of the gas particles?  How does this affect the velocity of the particles?</a:t>
            </a:r>
            <a:endParaRPr lang="en-US" smtClean="0"/>
          </a:p>
          <a:p>
            <a:pPr eaLnBrk="1" hangingPunct="1">
              <a:buFontTx/>
              <a:buAutoNum type="arabicPeriod"/>
            </a:pPr>
            <a:r>
              <a:rPr lang="en-US" smtClean="0">
                <a:latin typeface="Arial" charset="0"/>
                <a:cs typeface="Arial" charset="0"/>
              </a:rPr>
              <a:t>Use the kinetic theory to explain why the internal gas pressure in cylinder (b) is greater than the internal gas pressure in cylinder (a).  What has been done to cylinder (b) to keep the gas volume the same as in cylinder (a)?  Explain in terms of the equilibrium between internal and external pressure.</a:t>
            </a:r>
            <a:endParaRPr lang="en-US" smtClean="0"/>
          </a:p>
          <a:p>
            <a:pPr eaLnBrk="1" hangingPunct="1">
              <a:buFontTx/>
              <a:buAutoNum type="arabicPeriod"/>
            </a:pPr>
            <a:r>
              <a:rPr lang="en-US" smtClean="0">
                <a:latin typeface="Arial" charset="0"/>
                <a:cs typeface="Arial" charset="0"/>
              </a:rPr>
              <a:t>Suppose you are given the information that the temperature in both cylinder (b) and cylinder c) is double the temperature in cylinder (a).  Compared with cylinder (a), how much greater is the volume in cylinder (c)?  Explain how your answers illustrate the combined gas law (</a:t>
            </a:r>
            <a:r>
              <a:rPr lang="en-US" i="1" smtClean="0">
                <a:latin typeface="Arial" charset="0"/>
                <a:cs typeface="Arial" charset="0"/>
              </a:rPr>
              <a:t>PV/T</a:t>
            </a:r>
            <a:r>
              <a:rPr lang="en-US" smtClean="0">
                <a:latin typeface="Arial" charset="0"/>
                <a:cs typeface="Arial" charset="0"/>
              </a:rPr>
              <a:t> = constant).</a:t>
            </a:r>
            <a:endParaRPr lang="en-US" smtClean="0"/>
          </a:p>
          <a:p>
            <a:pPr eaLnBrk="1" hangingPunct="1">
              <a:buFontTx/>
              <a:buAutoNum type="arabicPeriod"/>
            </a:pPr>
            <a:r>
              <a:rPr lang="en-US" smtClean="0">
                <a:latin typeface="Arial" charset="0"/>
                <a:cs typeface="Arial" charset="0"/>
              </a:rPr>
              <a:t>Predict what would happen if you doubled the mass on top of the piston in cylinder (a), with the temperature constant.  Use the kinetic theory to describe how this change would affect each of the following:  volume, density, temperature, average velocity of the particles, rate of collision of the particles with the container wall, energy of these collisions, and internal pressure.</a:t>
            </a:r>
            <a:endParaRPr lang="en-US" smtClean="0"/>
          </a:p>
          <a:p>
            <a:pPr eaLnBrk="1" hangingPunct="1">
              <a:buFontTx/>
              <a:buAutoNum type="arabicPeriod"/>
            </a:pPr>
            <a:r>
              <a:rPr lang="en-US" smtClean="0">
                <a:latin typeface="Arial" charset="0"/>
                <a:cs typeface="Arial" charset="0"/>
              </a:rPr>
              <a:t>Suppose you take a basketball outside on a cold winter day.  At first the basketball bounces normally, but then you notice that it starts to lose some of its bounce.  Use the kinetic theory of gases to explain what is happening.  Think of a few explanations.  How could you determine which explanation is the best one?</a:t>
            </a:r>
            <a:endParaRPr lang="en-US" smtClean="0"/>
          </a:p>
          <a:p>
            <a:pPr eaLnBrk="1" hangingPunct="1"/>
            <a:r>
              <a:rPr lang="en-US" smtClean="0">
                <a:latin typeface="Arial" charset="0"/>
                <a:cs typeface="Arial" charset="0"/>
              </a:rPr>
              <a:t> </a:t>
            </a:r>
            <a:endParaRPr lang="en-US" smtClean="0">
              <a:cs typeface="Times New Roman" pitchFamily="18" charset="0"/>
            </a:endParaRPr>
          </a:p>
          <a:p>
            <a:pPr eaLnBrk="1" hangingPunct="1"/>
            <a:r>
              <a:rPr lang="en-US" smtClean="0">
                <a:latin typeface="Arial" charset="0"/>
                <a:cs typeface="Arial" charset="0"/>
              </a:rPr>
              <a:t/>
            </a:r>
            <a:br>
              <a:rPr lang="en-US" smtClean="0">
                <a:latin typeface="Arial" charset="0"/>
                <a:cs typeface="Arial" charset="0"/>
              </a:rPr>
            </a:br>
            <a:endParaRPr lang="en-US" smtClean="0">
              <a:latin typeface="Arial" charset="0"/>
              <a:cs typeface="Arial"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7"/>
          <p:cNvSpPr>
            <a:spLocks noGrp="1" noChangeArrowheads="1"/>
          </p:cNvSpPr>
          <p:nvPr>
            <p:ph type="sldNum" sz="quarter" idx="5"/>
          </p:nvPr>
        </p:nvSpPr>
        <p:spPr>
          <a:noFill/>
        </p:spPr>
        <p:txBody>
          <a:bodyPr/>
          <a:lstStyle/>
          <a:p>
            <a:fld id="{4B62F836-45C2-4DBB-8729-E5F6D069E6EA}" type="slidenum">
              <a:rPr lang="en-US" smtClean="0">
                <a:solidFill>
                  <a:prstClr val="black"/>
                </a:solidFill>
              </a:rPr>
              <a:pPr/>
              <a:t>170</a:t>
            </a:fld>
            <a:endParaRPr lang="en-US" smtClean="0">
              <a:solidFill>
                <a:prstClr val="black"/>
              </a:solidFill>
            </a:endParaRPr>
          </a:p>
        </p:txBody>
      </p:sp>
      <p:sp>
        <p:nvSpPr>
          <p:cNvPr id="429059" name="Rectangle 2"/>
          <p:cNvSpPr>
            <a:spLocks noGrp="1" noRot="1" noChangeAspect="1" noChangeArrowheads="1" noTextEdit="1"/>
          </p:cNvSpPr>
          <p:nvPr>
            <p:ph type="sldImg"/>
          </p:nvPr>
        </p:nvSpPr>
        <p:spPr>
          <a:ln/>
        </p:spPr>
      </p:sp>
      <p:sp>
        <p:nvSpPr>
          <p:cNvPr id="429060"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a:spLocks noGrp="1" noChangeArrowheads="1"/>
          </p:cNvSpPr>
          <p:nvPr>
            <p:ph type="sldNum" sz="quarter" idx="5"/>
          </p:nvPr>
        </p:nvSpPr>
        <p:spPr>
          <a:noFill/>
        </p:spPr>
        <p:txBody>
          <a:bodyPr/>
          <a:lstStyle/>
          <a:p>
            <a:fld id="{0ADBF44D-5192-486A-9CAB-727F35C12A61}" type="slidenum">
              <a:rPr lang="en-US" smtClean="0">
                <a:solidFill>
                  <a:prstClr val="black"/>
                </a:solidFill>
              </a:rPr>
              <a:pPr/>
              <a:t>171</a:t>
            </a:fld>
            <a:endParaRPr lang="en-US" smtClean="0">
              <a:solidFill>
                <a:prstClr val="black"/>
              </a:solidFill>
            </a:endParaRPr>
          </a:p>
        </p:txBody>
      </p:sp>
      <p:sp>
        <p:nvSpPr>
          <p:cNvPr id="430083" name="Rectangle 2"/>
          <p:cNvSpPr>
            <a:spLocks noGrp="1" noRot="1" noChangeAspect="1" noChangeArrowheads="1" noTextEdit="1"/>
          </p:cNvSpPr>
          <p:nvPr>
            <p:ph type="sldImg"/>
          </p:nvPr>
        </p:nvSpPr>
        <p:spPr>
          <a:ln/>
        </p:spPr>
      </p:sp>
      <p:sp>
        <p:nvSpPr>
          <p:cNvPr id="430084"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7"/>
          <p:cNvSpPr>
            <a:spLocks noGrp="1" noChangeArrowheads="1"/>
          </p:cNvSpPr>
          <p:nvPr>
            <p:ph type="sldNum" sz="quarter" idx="5"/>
          </p:nvPr>
        </p:nvSpPr>
        <p:spPr>
          <a:noFill/>
        </p:spPr>
        <p:txBody>
          <a:bodyPr/>
          <a:lstStyle/>
          <a:p>
            <a:fld id="{F99884A8-559F-47FD-93DC-8A4B3CE7700F}" type="slidenum">
              <a:rPr lang="en-US" smtClean="0">
                <a:solidFill>
                  <a:prstClr val="black"/>
                </a:solidFill>
              </a:rPr>
              <a:pPr/>
              <a:t>172</a:t>
            </a:fld>
            <a:endParaRPr lang="en-US" smtClean="0">
              <a:solidFill>
                <a:prstClr val="black"/>
              </a:solidFill>
            </a:endParaRPr>
          </a:p>
        </p:txBody>
      </p:sp>
      <p:sp>
        <p:nvSpPr>
          <p:cNvPr id="431107" name="Rectangle 2"/>
          <p:cNvSpPr>
            <a:spLocks noGrp="1" noRot="1" noChangeAspect="1" noChangeArrowheads="1" noTextEdit="1"/>
          </p:cNvSpPr>
          <p:nvPr>
            <p:ph type="sldImg"/>
          </p:nvPr>
        </p:nvSpPr>
        <p:spPr>
          <a:ln/>
        </p:spPr>
      </p:sp>
      <p:sp>
        <p:nvSpPr>
          <p:cNvPr id="431108"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fld id="{0FBE0514-1091-4003-A52B-218009743161}" type="slidenum">
              <a:rPr lang="en-US" smtClean="0">
                <a:solidFill>
                  <a:prstClr val="black"/>
                </a:solidFill>
              </a:rPr>
              <a:pPr/>
              <a:t>173</a:t>
            </a:fld>
            <a:endParaRPr lang="en-US" smtClean="0">
              <a:solidFill>
                <a:prstClr val="black"/>
              </a:solidFill>
            </a:endParaRPr>
          </a:p>
        </p:txBody>
      </p:sp>
      <p:sp>
        <p:nvSpPr>
          <p:cNvPr id="432131" name="Rectangle 2"/>
          <p:cNvSpPr>
            <a:spLocks noGrp="1" noRot="1" noChangeAspect="1" noChangeArrowheads="1" noTextEdit="1"/>
          </p:cNvSpPr>
          <p:nvPr>
            <p:ph type="sldImg"/>
          </p:nvPr>
        </p:nvSpPr>
        <p:spPr>
          <a:ln/>
        </p:spPr>
      </p:sp>
      <p:sp>
        <p:nvSpPr>
          <p:cNvPr id="432132"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noFill/>
        </p:spPr>
        <p:txBody>
          <a:bodyPr/>
          <a:lstStyle/>
          <a:p>
            <a:fld id="{4DF1C543-022E-4717-A508-21E19C73BA00}" type="slidenum">
              <a:rPr lang="en-US" smtClean="0">
                <a:solidFill>
                  <a:prstClr val="black"/>
                </a:solidFill>
              </a:rPr>
              <a:pPr/>
              <a:t>174</a:t>
            </a:fld>
            <a:endParaRPr lang="en-US" smtClean="0">
              <a:solidFill>
                <a:prstClr val="black"/>
              </a:solidFill>
            </a:endParaRPr>
          </a:p>
        </p:txBody>
      </p:sp>
      <p:sp>
        <p:nvSpPr>
          <p:cNvPr id="433155" name="Rectangle 2"/>
          <p:cNvSpPr>
            <a:spLocks noGrp="1" noRot="1" noChangeAspect="1" noChangeArrowheads="1" noTextEdit="1"/>
          </p:cNvSpPr>
          <p:nvPr>
            <p:ph type="sldImg"/>
          </p:nvPr>
        </p:nvSpPr>
        <p:spPr>
          <a:ln/>
        </p:spPr>
      </p:sp>
      <p:sp>
        <p:nvSpPr>
          <p:cNvPr id="433156"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noFill/>
        </p:spPr>
        <p:txBody>
          <a:bodyPr/>
          <a:lstStyle/>
          <a:p>
            <a:fld id="{14332910-0D70-40F4-B712-34B88FE24A17}" type="slidenum">
              <a:rPr lang="en-US" smtClean="0">
                <a:solidFill>
                  <a:prstClr val="black"/>
                </a:solidFill>
              </a:rPr>
              <a:pPr/>
              <a:t>175</a:t>
            </a:fld>
            <a:endParaRPr lang="en-US" smtClean="0">
              <a:solidFill>
                <a:prstClr val="black"/>
              </a:solidFill>
            </a:endParaRPr>
          </a:p>
        </p:txBody>
      </p:sp>
      <p:sp>
        <p:nvSpPr>
          <p:cNvPr id="434179" name="Rectangle 2"/>
          <p:cNvSpPr>
            <a:spLocks noGrp="1" noRot="1" noChangeAspect="1" noChangeArrowheads="1" noTextEdit="1"/>
          </p:cNvSpPr>
          <p:nvPr>
            <p:ph type="sldImg"/>
          </p:nvPr>
        </p:nvSpPr>
        <p:spPr>
          <a:ln/>
        </p:spPr>
      </p:sp>
      <p:sp>
        <p:nvSpPr>
          <p:cNvPr id="434180"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7"/>
          <p:cNvSpPr>
            <a:spLocks noGrp="1" noChangeArrowheads="1"/>
          </p:cNvSpPr>
          <p:nvPr>
            <p:ph type="sldNum" sz="quarter" idx="5"/>
          </p:nvPr>
        </p:nvSpPr>
        <p:spPr>
          <a:noFill/>
        </p:spPr>
        <p:txBody>
          <a:bodyPr/>
          <a:lstStyle/>
          <a:p>
            <a:fld id="{3EB31C47-9B37-477C-BB6F-B356C272BCB9}" type="slidenum">
              <a:rPr lang="en-US" smtClean="0">
                <a:solidFill>
                  <a:prstClr val="black"/>
                </a:solidFill>
              </a:rPr>
              <a:pPr/>
              <a:t>176</a:t>
            </a:fld>
            <a:endParaRPr lang="en-US" smtClean="0">
              <a:solidFill>
                <a:prstClr val="black"/>
              </a:solidFill>
            </a:endParaRPr>
          </a:p>
        </p:txBody>
      </p:sp>
      <p:sp>
        <p:nvSpPr>
          <p:cNvPr id="435203" name="Rectangle 2"/>
          <p:cNvSpPr>
            <a:spLocks noGrp="1" noRot="1" noChangeAspect="1" noChangeArrowheads="1" noTextEdit="1"/>
          </p:cNvSpPr>
          <p:nvPr>
            <p:ph type="sldImg"/>
          </p:nvPr>
        </p:nvSpPr>
        <p:spPr>
          <a:ln/>
        </p:spPr>
      </p:sp>
      <p:sp>
        <p:nvSpPr>
          <p:cNvPr id="435204"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7"/>
          <p:cNvSpPr>
            <a:spLocks noGrp="1" noChangeArrowheads="1"/>
          </p:cNvSpPr>
          <p:nvPr>
            <p:ph type="sldNum" sz="quarter" idx="5"/>
          </p:nvPr>
        </p:nvSpPr>
        <p:spPr>
          <a:noFill/>
        </p:spPr>
        <p:txBody>
          <a:bodyPr/>
          <a:lstStyle/>
          <a:p>
            <a:fld id="{FFCF4198-B71B-4BD0-B2B9-EF04FBF1E565}" type="slidenum">
              <a:rPr lang="en-US" smtClean="0">
                <a:solidFill>
                  <a:prstClr val="black"/>
                </a:solidFill>
              </a:rPr>
              <a:pPr/>
              <a:t>177</a:t>
            </a:fld>
            <a:endParaRPr lang="en-US" smtClean="0">
              <a:solidFill>
                <a:prstClr val="black"/>
              </a:solidFill>
            </a:endParaRPr>
          </a:p>
        </p:txBody>
      </p:sp>
      <p:sp>
        <p:nvSpPr>
          <p:cNvPr id="436227" name="Rectangle 2"/>
          <p:cNvSpPr>
            <a:spLocks noGrp="1" noRot="1" noChangeAspect="1" noChangeArrowheads="1" noTextEdit="1"/>
          </p:cNvSpPr>
          <p:nvPr>
            <p:ph type="sldImg"/>
          </p:nvPr>
        </p:nvSpPr>
        <p:spPr>
          <a:ln/>
        </p:spPr>
      </p:sp>
      <p:sp>
        <p:nvSpPr>
          <p:cNvPr id="436228"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p:cNvSpPr>
            <a:spLocks noGrp="1" noChangeArrowheads="1"/>
          </p:cNvSpPr>
          <p:nvPr>
            <p:ph type="sldNum" sz="quarter" idx="5"/>
          </p:nvPr>
        </p:nvSpPr>
        <p:spPr>
          <a:noFill/>
        </p:spPr>
        <p:txBody>
          <a:bodyPr/>
          <a:lstStyle/>
          <a:p>
            <a:fld id="{58AA0774-227B-40B6-B506-2B0CCE61E58B}" type="slidenum">
              <a:rPr lang="en-US" smtClean="0">
                <a:solidFill>
                  <a:prstClr val="black"/>
                </a:solidFill>
              </a:rPr>
              <a:pPr/>
              <a:t>178</a:t>
            </a:fld>
            <a:endParaRPr lang="en-US" smtClean="0">
              <a:solidFill>
                <a:prstClr val="black"/>
              </a:solidFill>
            </a:endParaRPr>
          </a:p>
        </p:txBody>
      </p:sp>
      <p:sp>
        <p:nvSpPr>
          <p:cNvPr id="437251" name="Rectangle 2"/>
          <p:cNvSpPr>
            <a:spLocks noGrp="1" noRot="1" noChangeAspect="1" noChangeArrowheads="1" noTextEdit="1"/>
          </p:cNvSpPr>
          <p:nvPr>
            <p:ph type="sldImg"/>
          </p:nvPr>
        </p:nvSpPr>
        <p:spPr>
          <a:ln/>
        </p:spPr>
      </p:sp>
      <p:sp>
        <p:nvSpPr>
          <p:cNvPr id="437252"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7"/>
          <p:cNvSpPr>
            <a:spLocks noGrp="1" noChangeArrowheads="1"/>
          </p:cNvSpPr>
          <p:nvPr>
            <p:ph type="sldNum" sz="quarter" idx="5"/>
          </p:nvPr>
        </p:nvSpPr>
        <p:spPr>
          <a:noFill/>
        </p:spPr>
        <p:txBody>
          <a:bodyPr/>
          <a:lstStyle/>
          <a:p>
            <a:fld id="{0452B1E7-8807-45CF-8835-5898277254A4}" type="slidenum">
              <a:rPr lang="en-US" smtClean="0">
                <a:solidFill>
                  <a:prstClr val="black"/>
                </a:solidFill>
              </a:rPr>
              <a:pPr/>
              <a:t>179</a:t>
            </a:fld>
            <a:endParaRPr lang="en-US" smtClean="0">
              <a:solidFill>
                <a:prstClr val="black"/>
              </a:solidFill>
            </a:endParaRPr>
          </a:p>
        </p:txBody>
      </p:sp>
      <p:sp>
        <p:nvSpPr>
          <p:cNvPr id="438275" name="Rectangle 2"/>
          <p:cNvSpPr>
            <a:spLocks noGrp="1" noRot="1" noChangeAspect="1" noChangeArrowheads="1" noTextEdit="1"/>
          </p:cNvSpPr>
          <p:nvPr>
            <p:ph type="sldImg"/>
          </p:nvPr>
        </p:nvSpPr>
        <p:spPr>
          <a:ln/>
        </p:spPr>
      </p:sp>
      <p:sp>
        <p:nvSpPr>
          <p:cNvPr id="438276"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p>
            <a:fld id="{B6EDC3E0-8538-4737-92E1-6CF014EB9E28}" type="slidenum">
              <a:rPr lang="en-US" smtClean="0"/>
              <a:pPr/>
              <a:t>18</a:t>
            </a:fld>
            <a:endParaRPr lang="en-US" smtClean="0"/>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p:spPr>
        <p:txBody>
          <a:bodyPr/>
          <a:lstStyle/>
          <a:p>
            <a:pPr eaLnBrk="1" hangingPunct="1"/>
            <a:r>
              <a:rPr lang="en-US" smtClean="0">
                <a:latin typeface="Arial" charset="0"/>
              </a:rPr>
              <a:t>MOLAR VOLUME</a:t>
            </a:r>
          </a:p>
          <a:p>
            <a:pPr algn="ctr" eaLnBrk="1" hangingPunct="1"/>
            <a:endParaRPr lang="en-US" smtClean="0">
              <a:latin typeface="Arial" charset="0"/>
            </a:endParaRPr>
          </a:p>
          <a:p>
            <a:pPr eaLnBrk="1" hangingPunct="1"/>
            <a:r>
              <a:rPr lang="en-US" smtClean="0">
                <a:latin typeface="Arial" charset="0"/>
              </a:rPr>
              <a:t>One mole of any gas occupies 22.4 liters at standard temperature and pressure (STP).</a:t>
            </a: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p:cNvSpPr>
            <a:spLocks noGrp="1" noChangeArrowheads="1"/>
          </p:cNvSpPr>
          <p:nvPr>
            <p:ph type="sldNum" sz="quarter" idx="5"/>
          </p:nvPr>
        </p:nvSpPr>
        <p:spPr>
          <a:noFill/>
        </p:spPr>
        <p:txBody>
          <a:bodyPr/>
          <a:lstStyle/>
          <a:p>
            <a:fld id="{A42486AB-2141-439B-8839-E37D12EDFEA7}" type="slidenum">
              <a:rPr lang="en-US" smtClean="0">
                <a:solidFill>
                  <a:prstClr val="black"/>
                </a:solidFill>
              </a:rPr>
              <a:pPr/>
              <a:t>180</a:t>
            </a:fld>
            <a:endParaRPr lang="en-US" smtClean="0">
              <a:solidFill>
                <a:prstClr val="black"/>
              </a:solidFill>
            </a:endParaRPr>
          </a:p>
        </p:txBody>
      </p:sp>
      <p:sp>
        <p:nvSpPr>
          <p:cNvPr id="439299" name="Rectangle 2"/>
          <p:cNvSpPr>
            <a:spLocks noGrp="1" noRot="1" noChangeAspect="1" noChangeArrowheads="1" noTextEdit="1"/>
          </p:cNvSpPr>
          <p:nvPr>
            <p:ph type="sldImg"/>
          </p:nvPr>
        </p:nvSpPr>
        <p:spPr>
          <a:ln/>
        </p:spPr>
      </p:sp>
      <p:sp>
        <p:nvSpPr>
          <p:cNvPr id="439300"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a:spLocks noGrp="1" noChangeArrowheads="1"/>
          </p:cNvSpPr>
          <p:nvPr>
            <p:ph type="sldNum" sz="quarter" idx="5"/>
          </p:nvPr>
        </p:nvSpPr>
        <p:spPr>
          <a:noFill/>
        </p:spPr>
        <p:txBody>
          <a:bodyPr/>
          <a:lstStyle/>
          <a:p>
            <a:fld id="{458C6167-9739-4A68-AFF2-060BC6D561FC}" type="slidenum">
              <a:rPr lang="en-US" smtClean="0">
                <a:solidFill>
                  <a:prstClr val="black"/>
                </a:solidFill>
              </a:rPr>
              <a:pPr/>
              <a:t>181</a:t>
            </a:fld>
            <a:endParaRPr lang="en-US" smtClean="0">
              <a:solidFill>
                <a:prstClr val="black"/>
              </a:solidFill>
            </a:endParaRPr>
          </a:p>
        </p:txBody>
      </p:sp>
      <p:sp>
        <p:nvSpPr>
          <p:cNvPr id="440323" name="Rectangle 2"/>
          <p:cNvSpPr>
            <a:spLocks noGrp="1" noRot="1" noChangeAspect="1" noChangeArrowheads="1" noTextEdit="1"/>
          </p:cNvSpPr>
          <p:nvPr>
            <p:ph type="sldImg"/>
          </p:nvPr>
        </p:nvSpPr>
        <p:spPr>
          <a:ln/>
        </p:spPr>
      </p:sp>
      <p:sp>
        <p:nvSpPr>
          <p:cNvPr id="440324"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a:spLocks noGrp="1" noChangeArrowheads="1"/>
          </p:cNvSpPr>
          <p:nvPr>
            <p:ph type="sldNum" sz="quarter" idx="5"/>
          </p:nvPr>
        </p:nvSpPr>
        <p:spPr>
          <a:noFill/>
        </p:spPr>
        <p:txBody>
          <a:bodyPr/>
          <a:lstStyle/>
          <a:p>
            <a:fld id="{94AE057B-C7C3-4D89-BE3E-86EAF697D28E}" type="slidenum">
              <a:rPr lang="en-US" smtClean="0">
                <a:solidFill>
                  <a:prstClr val="black"/>
                </a:solidFill>
              </a:rPr>
              <a:pPr/>
              <a:t>182</a:t>
            </a:fld>
            <a:endParaRPr lang="en-US" smtClean="0">
              <a:solidFill>
                <a:prstClr val="black"/>
              </a:solidFill>
            </a:endParaRPr>
          </a:p>
        </p:txBody>
      </p:sp>
      <p:sp>
        <p:nvSpPr>
          <p:cNvPr id="441347" name="Rectangle 2"/>
          <p:cNvSpPr>
            <a:spLocks noGrp="1" noRot="1" noChangeAspect="1" noChangeArrowheads="1" noTextEdit="1"/>
          </p:cNvSpPr>
          <p:nvPr>
            <p:ph type="sldImg"/>
          </p:nvPr>
        </p:nvSpPr>
        <p:spPr>
          <a:ln/>
        </p:spPr>
      </p:sp>
      <p:sp>
        <p:nvSpPr>
          <p:cNvPr id="441348"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7"/>
          <p:cNvSpPr>
            <a:spLocks noGrp="1" noChangeArrowheads="1"/>
          </p:cNvSpPr>
          <p:nvPr>
            <p:ph type="sldNum" sz="quarter" idx="5"/>
          </p:nvPr>
        </p:nvSpPr>
        <p:spPr>
          <a:noFill/>
        </p:spPr>
        <p:txBody>
          <a:bodyPr/>
          <a:lstStyle/>
          <a:p>
            <a:fld id="{FE0A0E61-0F25-4A10-A9D9-35FA7E4F1C3A}" type="slidenum">
              <a:rPr lang="en-US" smtClean="0">
                <a:solidFill>
                  <a:prstClr val="black"/>
                </a:solidFill>
              </a:rPr>
              <a:pPr/>
              <a:t>183</a:t>
            </a:fld>
            <a:endParaRPr lang="en-US" smtClean="0">
              <a:solidFill>
                <a:prstClr val="black"/>
              </a:solidFill>
            </a:endParaRPr>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7"/>
          <p:cNvSpPr>
            <a:spLocks noGrp="1" noChangeArrowheads="1"/>
          </p:cNvSpPr>
          <p:nvPr>
            <p:ph type="sldNum" sz="quarter" idx="5"/>
          </p:nvPr>
        </p:nvSpPr>
        <p:spPr>
          <a:noFill/>
        </p:spPr>
        <p:txBody>
          <a:bodyPr/>
          <a:lstStyle/>
          <a:p>
            <a:fld id="{2C1CCCC3-8526-40D3-95DC-A3A0A00DA456}" type="slidenum">
              <a:rPr lang="en-US" smtClean="0">
                <a:solidFill>
                  <a:prstClr val="black"/>
                </a:solidFill>
              </a:rPr>
              <a:pPr/>
              <a:t>184</a:t>
            </a:fld>
            <a:endParaRPr lang="en-US" smtClean="0">
              <a:solidFill>
                <a:prstClr val="black"/>
              </a:solidFill>
            </a:endParaRPr>
          </a:p>
        </p:txBody>
      </p:sp>
      <p:sp>
        <p:nvSpPr>
          <p:cNvPr id="444419" name="Rectangle 2"/>
          <p:cNvSpPr>
            <a:spLocks noGrp="1" noRot="1" noChangeAspect="1" noChangeArrowheads="1" noTextEdit="1"/>
          </p:cNvSpPr>
          <p:nvPr>
            <p:ph type="sldImg"/>
          </p:nvPr>
        </p:nvSpPr>
        <p:spPr>
          <a:ln/>
        </p:spPr>
      </p:sp>
      <p:sp>
        <p:nvSpPr>
          <p:cNvPr id="4444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7"/>
          <p:cNvSpPr>
            <a:spLocks noGrp="1" noChangeArrowheads="1"/>
          </p:cNvSpPr>
          <p:nvPr>
            <p:ph type="sldNum" sz="quarter" idx="5"/>
          </p:nvPr>
        </p:nvSpPr>
        <p:spPr>
          <a:noFill/>
        </p:spPr>
        <p:txBody>
          <a:bodyPr/>
          <a:lstStyle/>
          <a:p>
            <a:fld id="{4C50A9FC-7F21-4390-B7BB-B39B1901EAEE}" type="slidenum">
              <a:rPr lang="en-US" smtClean="0">
                <a:solidFill>
                  <a:prstClr val="black"/>
                </a:solidFill>
              </a:rPr>
              <a:pPr/>
              <a:t>185</a:t>
            </a:fld>
            <a:endParaRPr lang="en-US" smtClean="0">
              <a:solidFill>
                <a:prstClr val="black"/>
              </a:solidFill>
            </a:endParaRPr>
          </a:p>
        </p:txBody>
      </p:sp>
      <p:sp>
        <p:nvSpPr>
          <p:cNvPr id="445443" name="Rectangle 2"/>
          <p:cNvSpPr>
            <a:spLocks noGrp="1" noRot="1" noChangeAspect="1" noChangeArrowheads="1" noTextEdit="1"/>
          </p:cNvSpPr>
          <p:nvPr>
            <p:ph type="sldImg"/>
          </p:nvPr>
        </p:nvSpPr>
        <p:spPr>
          <a:ln/>
        </p:spPr>
      </p:sp>
      <p:sp>
        <p:nvSpPr>
          <p:cNvPr id="445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7"/>
          <p:cNvSpPr>
            <a:spLocks noGrp="1" noChangeArrowheads="1"/>
          </p:cNvSpPr>
          <p:nvPr>
            <p:ph type="sldNum" sz="quarter" idx="5"/>
          </p:nvPr>
        </p:nvSpPr>
        <p:spPr>
          <a:noFill/>
        </p:spPr>
        <p:txBody>
          <a:bodyPr/>
          <a:lstStyle/>
          <a:p>
            <a:fld id="{E07F9511-918F-4490-8E32-5240DC135354}" type="slidenum">
              <a:rPr lang="en-US" smtClean="0">
                <a:solidFill>
                  <a:prstClr val="black"/>
                </a:solidFill>
              </a:rPr>
              <a:pPr/>
              <a:t>186</a:t>
            </a:fld>
            <a:endParaRPr lang="en-US" smtClean="0">
              <a:solidFill>
                <a:prstClr val="black"/>
              </a:solidFill>
            </a:endParaRPr>
          </a:p>
        </p:txBody>
      </p:sp>
      <p:sp>
        <p:nvSpPr>
          <p:cNvPr id="446467" name="Rectangle 2"/>
          <p:cNvSpPr>
            <a:spLocks noGrp="1" noRot="1" noChangeAspect="1" noChangeArrowheads="1" noTextEdit="1"/>
          </p:cNvSpPr>
          <p:nvPr>
            <p:ph type="sldImg"/>
          </p:nvPr>
        </p:nvSpPr>
        <p:spPr>
          <a:ln/>
        </p:spPr>
      </p:sp>
      <p:sp>
        <p:nvSpPr>
          <p:cNvPr id="4464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7"/>
          <p:cNvSpPr>
            <a:spLocks noGrp="1" noChangeArrowheads="1"/>
          </p:cNvSpPr>
          <p:nvPr>
            <p:ph type="sldNum" sz="quarter" idx="5"/>
          </p:nvPr>
        </p:nvSpPr>
        <p:spPr>
          <a:noFill/>
        </p:spPr>
        <p:txBody>
          <a:bodyPr/>
          <a:lstStyle/>
          <a:p>
            <a:fld id="{B8F0EEA5-64BE-4DE5-9EDA-046DB6C466C4}" type="slidenum">
              <a:rPr lang="en-US" smtClean="0">
                <a:solidFill>
                  <a:prstClr val="black"/>
                </a:solidFill>
              </a:rPr>
              <a:pPr/>
              <a:t>187</a:t>
            </a:fld>
            <a:endParaRPr lang="en-US" smtClean="0">
              <a:solidFill>
                <a:prstClr val="black"/>
              </a:solidFill>
            </a:endParaRPr>
          </a:p>
        </p:txBody>
      </p:sp>
      <p:sp>
        <p:nvSpPr>
          <p:cNvPr id="447491" name="Rectangle 2"/>
          <p:cNvSpPr>
            <a:spLocks noGrp="1" noRot="1" noChangeAspect="1" noChangeArrowheads="1" noTextEdit="1"/>
          </p:cNvSpPr>
          <p:nvPr>
            <p:ph type="sldImg"/>
          </p:nvPr>
        </p:nvSpPr>
        <p:spPr>
          <a:ln/>
        </p:spPr>
      </p:sp>
      <p:sp>
        <p:nvSpPr>
          <p:cNvPr id="447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7"/>
          <p:cNvSpPr>
            <a:spLocks noGrp="1" noChangeArrowheads="1"/>
          </p:cNvSpPr>
          <p:nvPr>
            <p:ph type="sldNum" sz="quarter" idx="5"/>
          </p:nvPr>
        </p:nvSpPr>
        <p:spPr>
          <a:noFill/>
        </p:spPr>
        <p:txBody>
          <a:bodyPr/>
          <a:lstStyle/>
          <a:p>
            <a:fld id="{D9C42EE3-5344-4AD8-A6C1-7623815D19ED}" type="slidenum">
              <a:rPr lang="en-US" smtClean="0">
                <a:solidFill>
                  <a:prstClr val="black"/>
                </a:solidFill>
              </a:rPr>
              <a:pPr/>
              <a:t>188</a:t>
            </a:fld>
            <a:endParaRPr lang="en-US" smtClean="0">
              <a:solidFill>
                <a:prstClr val="black"/>
              </a:solidFill>
            </a:endParaRPr>
          </a:p>
        </p:txBody>
      </p:sp>
      <p:sp>
        <p:nvSpPr>
          <p:cNvPr id="448515" name="Rectangle 2"/>
          <p:cNvSpPr>
            <a:spLocks noGrp="1" noRot="1" noChangeAspect="1" noChangeArrowheads="1" noTextEdit="1"/>
          </p:cNvSpPr>
          <p:nvPr>
            <p:ph type="sldImg"/>
          </p:nvPr>
        </p:nvSpPr>
        <p:spPr>
          <a:ln/>
        </p:spPr>
      </p:sp>
      <p:sp>
        <p:nvSpPr>
          <p:cNvPr id="4485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7"/>
          <p:cNvSpPr>
            <a:spLocks noGrp="1" noChangeArrowheads="1"/>
          </p:cNvSpPr>
          <p:nvPr>
            <p:ph type="sldNum" sz="quarter" idx="5"/>
          </p:nvPr>
        </p:nvSpPr>
        <p:spPr>
          <a:noFill/>
        </p:spPr>
        <p:txBody>
          <a:bodyPr/>
          <a:lstStyle/>
          <a:p>
            <a:fld id="{4D374546-A443-4F7D-B57E-374BF6A3DCC7}" type="slidenum">
              <a:rPr lang="en-US" smtClean="0">
                <a:solidFill>
                  <a:prstClr val="black"/>
                </a:solidFill>
              </a:rPr>
              <a:pPr/>
              <a:t>189</a:t>
            </a:fld>
            <a:endParaRPr lang="en-US" smtClean="0">
              <a:solidFill>
                <a:prstClr val="black"/>
              </a:solidFill>
            </a:endParaRPr>
          </a:p>
        </p:txBody>
      </p:sp>
      <p:sp>
        <p:nvSpPr>
          <p:cNvPr id="449539" name="Rectangle 2"/>
          <p:cNvSpPr>
            <a:spLocks noGrp="1" noRot="1" noChangeAspect="1" noChangeArrowheads="1" noTextEdit="1"/>
          </p:cNvSpPr>
          <p:nvPr>
            <p:ph type="sldImg"/>
          </p:nvPr>
        </p:nvSpPr>
        <p:spPr>
          <a:ln/>
        </p:spPr>
      </p:sp>
      <p:sp>
        <p:nvSpPr>
          <p:cNvPr id="449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p>
            <a:fld id="{0654C6AD-8060-4543-9D5C-6130EE19CBB9}" type="slidenum">
              <a:rPr lang="en-US" smtClean="0"/>
              <a:pPr/>
              <a:t>19</a:t>
            </a:fld>
            <a:endParaRPr lang="en-US" smtClean="0"/>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42B5C0FA-0072-4748-A892-4B1C2F14B973}" type="slidenum">
              <a:rPr lang="en-US" smtClean="0">
                <a:solidFill>
                  <a:prstClr val="black"/>
                </a:solidFill>
              </a:rPr>
              <a:pPr/>
              <a:t>190</a:t>
            </a:fld>
            <a:endParaRPr lang="en-US" smtClean="0">
              <a:solidFill>
                <a:prstClr val="black"/>
              </a:solidFill>
            </a:endParaRPr>
          </a:p>
        </p:txBody>
      </p:sp>
      <p:sp>
        <p:nvSpPr>
          <p:cNvPr id="450563" name="Rectangle 2"/>
          <p:cNvSpPr>
            <a:spLocks noGrp="1" noRot="1" noChangeAspect="1" noChangeArrowheads="1" noTextEdit="1"/>
          </p:cNvSpPr>
          <p:nvPr>
            <p:ph type="sldImg"/>
          </p:nvPr>
        </p:nvSpPr>
        <p:spPr>
          <a:ln/>
        </p:spPr>
      </p:sp>
      <p:sp>
        <p:nvSpPr>
          <p:cNvPr id="450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noFill/>
        </p:spPr>
        <p:txBody>
          <a:bodyPr/>
          <a:lstStyle/>
          <a:p>
            <a:fld id="{C918FBB7-3A60-48BF-89BB-25052539802A}" type="slidenum">
              <a:rPr lang="en-US" smtClean="0">
                <a:solidFill>
                  <a:prstClr val="black"/>
                </a:solidFill>
              </a:rPr>
              <a:pPr/>
              <a:t>191</a:t>
            </a:fld>
            <a:endParaRPr lang="en-US" smtClean="0">
              <a:solidFill>
                <a:prstClr val="black"/>
              </a:solidFill>
            </a:endParaRPr>
          </a:p>
        </p:txBody>
      </p:sp>
      <p:sp>
        <p:nvSpPr>
          <p:cNvPr id="451587" name="Rectangle 2"/>
          <p:cNvSpPr>
            <a:spLocks noGrp="1" noRot="1" noChangeAspect="1" noChangeArrowheads="1" noTextEdit="1"/>
          </p:cNvSpPr>
          <p:nvPr>
            <p:ph type="sldImg"/>
          </p:nvPr>
        </p:nvSpPr>
        <p:spPr>
          <a:ln/>
        </p:spPr>
      </p:sp>
      <p:sp>
        <p:nvSpPr>
          <p:cNvPr id="451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7"/>
          <p:cNvSpPr>
            <a:spLocks noGrp="1" noChangeArrowheads="1"/>
          </p:cNvSpPr>
          <p:nvPr>
            <p:ph type="sldNum" sz="quarter" idx="5"/>
          </p:nvPr>
        </p:nvSpPr>
        <p:spPr>
          <a:noFill/>
        </p:spPr>
        <p:txBody>
          <a:bodyPr/>
          <a:lstStyle/>
          <a:p>
            <a:fld id="{6B530F9D-7BE6-4A88-ACDC-673F2DBB55E9}" type="slidenum">
              <a:rPr lang="en-US" smtClean="0">
                <a:solidFill>
                  <a:prstClr val="black"/>
                </a:solidFill>
              </a:rPr>
              <a:pPr/>
              <a:t>192</a:t>
            </a:fld>
            <a:endParaRPr lang="en-US" smtClean="0">
              <a:solidFill>
                <a:prstClr val="black"/>
              </a:solidFill>
            </a:endParaRPr>
          </a:p>
        </p:txBody>
      </p:sp>
      <p:sp>
        <p:nvSpPr>
          <p:cNvPr id="452611" name="Rectangle 2"/>
          <p:cNvSpPr>
            <a:spLocks noGrp="1" noRot="1" noChangeAspect="1" noChangeArrowheads="1" noTextEdit="1"/>
          </p:cNvSpPr>
          <p:nvPr>
            <p:ph type="sldImg"/>
          </p:nvPr>
        </p:nvSpPr>
        <p:spPr>
          <a:ln/>
        </p:spPr>
      </p:sp>
      <p:sp>
        <p:nvSpPr>
          <p:cNvPr id="452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7"/>
          <p:cNvSpPr>
            <a:spLocks noGrp="1" noChangeArrowheads="1"/>
          </p:cNvSpPr>
          <p:nvPr>
            <p:ph type="sldNum" sz="quarter" idx="5"/>
          </p:nvPr>
        </p:nvSpPr>
        <p:spPr>
          <a:noFill/>
        </p:spPr>
        <p:txBody>
          <a:bodyPr/>
          <a:lstStyle/>
          <a:p>
            <a:fld id="{3FBEE995-264F-4303-8120-17A2F4BE1D1F}" type="slidenum">
              <a:rPr lang="en-US" smtClean="0">
                <a:solidFill>
                  <a:prstClr val="black"/>
                </a:solidFill>
              </a:rPr>
              <a:pPr/>
              <a:t>193</a:t>
            </a:fld>
            <a:endParaRPr lang="en-US" smtClean="0">
              <a:solidFill>
                <a:prstClr val="black"/>
              </a:solidFill>
            </a:endParaRPr>
          </a:p>
        </p:txBody>
      </p:sp>
      <p:sp>
        <p:nvSpPr>
          <p:cNvPr id="453635" name="Rectangle 2"/>
          <p:cNvSpPr>
            <a:spLocks noGrp="1" noRot="1" noChangeAspect="1" noChangeArrowheads="1" noTextEdit="1"/>
          </p:cNvSpPr>
          <p:nvPr>
            <p:ph type="sldImg"/>
          </p:nvPr>
        </p:nvSpPr>
        <p:spPr>
          <a:ln/>
        </p:spPr>
      </p:sp>
      <p:sp>
        <p:nvSpPr>
          <p:cNvPr id="453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7"/>
          <p:cNvSpPr>
            <a:spLocks noGrp="1" noChangeArrowheads="1"/>
          </p:cNvSpPr>
          <p:nvPr>
            <p:ph type="sldNum" sz="quarter" idx="5"/>
          </p:nvPr>
        </p:nvSpPr>
        <p:spPr>
          <a:noFill/>
        </p:spPr>
        <p:txBody>
          <a:bodyPr/>
          <a:lstStyle/>
          <a:p>
            <a:fld id="{ABF0F92F-4D26-4D97-9F95-277299019146}" type="slidenum">
              <a:rPr lang="en-US" smtClean="0">
                <a:solidFill>
                  <a:prstClr val="black"/>
                </a:solidFill>
              </a:rPr>
              <a:pPr/>
              <a:t>194</a:t>
            </a:fld>
            <a:endParaRPr lang="en-US" smtClean="0">
              <a:solidFill>
                <a:prstClr val="black"/>
              </a:solidFill>
            </a:endParaRPr>
          </a:p>
        </p:txBody>
      </p:sp>
      <p:sp>
        <p:nvSpPr>
          <p:cNvPr id="454659" name="Rectangle 2"/>
          <p:cNvSpPr>
            <a:spLocks noGrp="1" noRot="1" noChangeAspect="1" noChangeArrowheads="1" noTextEdit="1"/>
          </p:cNvSpPr>
          <p:nvPr>
            <p:ph type="sldImg"/>
          </p:nvPr>
        </p:nvSpPr>
        <p:spPr>
          <a:ln/>
        </p:spPr>
      </p:sp>
      <p:sp>
        <p:nvSpPr>
          <p:cNvPr id="454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a:noFill/>
        </p:spPr>
        <p:txBody>
          <a:bodyPr/>
          <a:lstStyle/>
          <a:p>
            <a:fld id="{EDBD40CB-ACBA-4E6D-AF09-78D391FD28D5}" type="slidenum">
              <a:rPr lang="en-US" smtClean="0">
                <a:solidFill>
                  <a:prstClr val="black"/>
                </a:solidFill>
              </a:rPr>
              <a:pPr/>
              <a:t>195</a:t>
            </a:fld>
            <a:endParaRPr lang="en-US" smtClean="0">
              <a:solidFill>
                <a:prstClr val="black"/>
              </a:solidFill>
            </a:endParaRPr>
          </a:p>
        </p:txBody>
      </p:sp>
      <p:sp>
        <p:nvSpPr>
          <p:cNvPr id="456707" name="Rectangle 2"/>
          <p:cNvSpPr>
            <a:spLocks noGrp="1" noRot="1" noChangeAspect="1" noChangeArrowheads="1" noTextEdit="1"/>
          </p:cNvSpPr>
          <p:nvPr>
            <p:ph type="sldImg"/>
          </p:nvPr>
        </p:nvSpPr>
        <p:spPr>
          <a:ln/>
        </p:spPr>
      </p:sp>
      <p:sp>
        <p:nvSpPr>
          <p:cNvPr id="4567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p:cNvSpPr>
            <a:spLocks noGrp="1" noChangeArrowheads="1"/>
          </p:cNvSpPr>
          <p:nvPr>
            <p:ph type="sldNum" sz="quarter" idx="5"/>
          </p:nvPr>
        </p:nvSpPr>
        <p:spPr>
          <a:noFill/>
        </p:spPr>
        <p:txBody>
          <a:bodyPr/>
          <a:lstStyle/>
          <a:p>
            <a:fld id="{3783BF91-982D-400F-B732-ED387A958C17}" type="slidenum">
              <a:rPr lang="en-US" smtClean="0">
                <a:solidFill>
                  <a:prstClr val="black"/>
                </a:solidFill>
              </a:rPr>
              <a:pPr/>
              <a:t>196</a:t>
            </a:fld>
            <a:endParaRPr lang="en-US" smtClean="0">
              <a:solidFill>
                <a:prstClr val="black"/>
              </a:solidFill>
            </a:endParaRPr>
          </a:p>
        </p:txBody>
      </p:sp>
      <p:sp>
        <p:nvSpPr>
          <p:cNvPr id="457731" name="Rectangle 2"/>
          <p:cNvSpPr>
            <a:spLocks noGrp="1" noRot="1" noChangeAspect="1" noChangeArrowheads="1" noTextEdit="1"/>
          </p:cNvSpPr>
          <p:nvPr>
            <p:ph type="sldImg"/>
          </p:nvPr>
        </p:nvSpPr>
        <p:spPr>
          <a:ln/>
        </p:spPr>
      </p:sp>
      <p:sp>
        <p:nvSpPr>
          <p:cNvPr id="457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p:cNvSpPr>
            <a:spLocks noGrp="1" noChangeArrowheads="1"/>
          </p:cNvSpPr>
          <p:nvPr>
            <p:ph type="sldNum" sz="quarter" idx="5"/>
          </p:nvPr>
        </p:nvSpPr>
        <p:spPr>
          <a:noFill/>
        </p:spPr>
        <p:txBody>
          <a:bodyPr/>
          <a:lstStyle/>
          <a:p>
            <a:fld id="{71D67AAD-BBD6-4ADF-A4B3-0DDC72E931D8}" type="slidenum">
              <a:rPr lang="en-US" smtClean="0">
                <a:solidFill>
                  <a:prstClr val="black"/>
                </a:solidFill>
              </a:rPr>
              <a:pPr/>
              <a:t>197</a:t>
            </a:fld>
            <a:endParaRPr lang="en-US" smtClean="0">
              <a:solidFill>
                <a:prstClr val="black"/>
              </a:solidFill>
            </a:endParaRPr>
          </a:p>
        </p:txBody>
      </p:sp>
      <p:sp>
        <p:nvSpPr>
          <p:cNvPr id="458755" name="Rectangle 2"/>
          <p:cNvSpPr>
            <a:spLocks noGrp="1" noRot="1" noChangeAspect="1" noChangeArrowheads="1" noTextEdit="1"/>
          </p:cNvSpPr>
          <p:nvPr>
            <p:ph type="sldImg"/>
          </p:nvPr>
        </p:nvSpPr>
        <p:spPr>
          <a:ln/>
        </p:spPr>
      </p:sp>
      <p:sp>
        <p:nvSpPr>
          <p:cNvPr id="458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a:noFill/>
        </p:spPr>
        <p:txBody>
          <a:bodyPr/>
          <a:lstStyle/>
          <a:p>
            <a:fld id="{8E2C57A7-8923-4507-8572-F3BED31120E0}" type="slidenum">
              <a:rPr lang="en-US" smtClean="0">
                <a:solidFill>
                  <a:prstClr val="black"/>
                </a:solidFill>
              </a:rPr>
              <a:pPr/>
              <a:t>198</a:t>
            </a:fld>
            <a:endParaRPr lang="en-US" smtClean="0">
              <a:solidFill>
                <a:prstClr val="black"/>
              </a:solidFill>
            </a:endParaRPr>
          </a:p>
        </p:txBody>
      </p:sp>
      <p:sp>
        <p:nvSpPr>
          <p:cNvPr id="459779" name="Rectangle 2"/>
          <p:cNvSpPr>
            <a:spLocks noGrp="1" noRot="1" noChangeAspect="1" noChangeArrowheads="1" noTextEdit="1"/>
          </p:cNvSpPr>
          <p:nvPr>
            <p:ph type="sldImg"/>
          </p:nvPr>
        </p:nvSpPr>
        <p:spPr>
          <a:ln/>
        </p:spPr>
      </p:sp>
      <p:sp>
        <p:nvSpPr>
          <p:cNvPr id="459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7"/>
          <p:cNvSpPr>
            <a:spLocks noGrp="1" noChangeArrowheads="1"/>
          </p:cNvSpPr>
          <p:nvPr>
            <p:ph type="sldNum" sz="quarter" idx="5"/>
          </p:nvPr>
        </p:nvSpPr>
        <p:spPr>
          <a:noFill/>
        </p:spPr>
        <p:txBody>
          <a:bodyPr/>
          <a:lstStyle/>
          <a:p>
            <a:fld id="{B012751A-5894-4A97-AEE8-1A66DA060DA8}" type="slidenum">
              <a:rPr lang="en-US" smtClean="0">
                <a:solidFill>
                  <a:prstClr val="black"/>
                </a:solidFill>
              </a:rPr>
              <a:pPr/>
              <a:t>199</a:t>
            </a:fld>
            <a:endParaRPr lang="en-US" smtClean="0">
              <a:solidFill>
                <a:prstClr val="black"/>
              </a:solidFill>
            </a:endParaRPr>
          </a:p>
        </p:txBody>
      </p:sp>
      <p:sp>
        <p:nvSpPr>
          <p:cNvPr id="460803" name="Rectangle 2"/>
          <p:cNvSpPr>
            <a:spLocks noGrp="1" noRot="1" noChangeAspect="1" noChangeArrowheads="1" noTextEdit="1"/>
          </p:cNvSpPr>
          <p:nvPr>
            <p:ph type="sldImg"/>
          </p:nvPr>
        </p:nvSpPr>
        <p:spPr>
          <a:ln/>
        </p:spPr>
      </p:sp>
      <p:sp>
        <p:nvSpPr>
          <p:cNvPr id="460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297FF958-CF18-42C9-A76E-08BB7E0C5702}" type="slidenum">
              <a:rPr lang="en-US" smtClean="0"/>
              <a:pPr/>
              <a:t>2</a:t>
            </a:fld>
            <a:endParaRPr lang="en-US" smtClean="0"/>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p:spPr>
        <p:txBody>
          <a:bodyPr/>
          <a:lstStyle/>
          <a:p>
            <a:pPr eaLnBrk="1" hangingPunct="1"/>
            <a:r>
              <a:rPr lang="en-US" smtClean="0"/>
              <a:t>Earth’s atmosphere at sea level is an approximately 80:20 solution of nitrogen and oxygen gases with small amounts of carbon dioxide, water vapor, the noble gases, and trace amounts of a variety of other compounds.</a:t>
            </a:r>
          </a:p>
          <a:p>
            <a:pPr eaLnBrk="1" hangingPunct="1"/>
            <a:endParaRPr lang="en-US" sz="500" smtClean="0"/>
          </a:p>
          <a:p>
            <a:pPr eaLnBrk="1" hangingPunct="1"/>
            <a:r>
              <a:rPr lang="en-US" smtClean="0"/>
              <a:t>Composition, temperature, and pressure of the atmosphere vary dramatically with altitude, so it is divided into layers that interact differently with the continuous flux of solar radiation from the top and the land and ocean masses at the bottom.</a:t>
            </a:r>
          </a:p>
          <a:p>
            <a:pPr eaLnBrk="1" hangingPunct="1"/>
            <a:endParaRPr lang="en-US" sz="500" smtClean="0"/>
          </a:p>
          <a:p>
            <a:pPr eaLnBrk="1" hangingPunct="1"/>
            <a:r>
              <a:rPr lang="en-US" smtClean="0"/>
              <a:t>Layers do not mix readily with one another, and each layer has its own distinctive chemistry.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p>
            <a:fld id="{51F1D9FF-C2F3-4EFF-A042-ABF1F5C633D4}" type="slidenum">
              <a:rPr lang="en-US" smtClean="0"/>
              <a:pPr/>
              <a:t>20</a:t>
            </a:fld>
            <a:endParaRPr lang="en-US" smtClean="0"/>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noFill/>
        </p:spPr>
        <p:txBody>
          <a:bodyPr/>
          <a:lstStyle/>
          <a:p>
            <a:fld id="{E07E606A-B2D4-4879-907D-F3EF7E15D8C2}" type="slidenum">
              <a:rPr lang="en-US" smtClean="0">
                <a:solidFill>
                  <a:prstClr val="black"/>
                </a:solidFill>
              </a:rPr>
              <a:pPr/>
              <a:t>200</a:t>
            </a:fld>
            <a:endParaRPr lang="en-US" smtClean="0">
              <a:solidFill>
                <a:prstClr val="black"/>
              </a:solidFill>
            </a:endParaRPr>
          </a:p>
        </p:txBody>
      </p:sp>
      <p:sp>
        <p:nvSpPr>
          <p:cNvPr id="461827" name="Rectangle 2"/>
          <p:cNvSpPr>
            <a:spLocks noGrp="1" noRot="1" noChangeAspect="1" noChangeArrowheads="1" noTextEdit="1"/>
          </p:cNvSpPr>
          <p:nvPr>
            <p:ph type="sldImg"/>
          </p:nvPr>
        </p:nvSpPr>
        <p:spPr>
          <a:ln/>
        </p:spPr>
      </p:sp>
      <p:sp>
        <p:nvSpPr>
          <p:cNvPr id="461828" name="Rectangle 3"/>
          <p:cNvSpPr>
            <a:spLocks noGrp="1" noChangeArrowheads="1"/>
          </p:cNvSpPr>
          <p:nvPr>
            <p:ph type="body" idx="1"/>
          </p:nvPr>
        </p:nvSpPr>
        <p:spPr>
          <a:noFill/>
          <a:ln/>
        </p:spPr>
        <p:txBody>
          <a:bodyPr/>
          <a:lstStyle/>
          <a:p>
            <a:pPr eaLnBrk="1" hangingPunct="1"/>
            <a:r>
              <a:rPr lang="en-US" smtClean="0"/>
              <a:t>The relationship between the amounts of gases (in moles) and their volumes (in liters) in the ideal gas law is used to calculate the stoichiometry of reactions involving gases, if the pressure and temperature are known.</a:t>
            </a:r>
          </a:p>
          <a:p>
            <a:pPr eaLnBrk="1" hangingPunct="1"/>
            <a:endParaRPr lang="en-US" sz="600" smtClean="0"/>
          </a:p>
          <a:p>
            <a:pPr eaLnBrk="1" hangingPunct="1"/>
            <a:r>
              <a:rPr lang="en-US" smtClean="0"/>
              <a:t>•   Relationship between the amounts of products and reactants in a chemical reaction can be expressed in units of moles or masses of pure substances, of volumes of solutions, or of volumes of gaseous substances.</a:t>
            </a:r>
          </a:p>
          <a:p>
            <a:pPr eaLnBrk="1" hangingPunct="1"/>
            <a:r>
              <a:rPr lang="en-US" smtClean="0"/>
              <a:t>•   The ideal gas law can be used to calculate the volume of gaseous products or reactants as needed.</a:t>
            </a:r>
          </a:p>
          <a:p>
            <a:pPr eaLnBrk="1" hangingPunct="1"/>
            <a:r>
              <a:rPr lang="en-US" smtClean="0"/>
              <a:t>•   In the lab, gases produced in a reaction are collected by the displacement of water from filled vessels — the amount of gas can be calculated from the volume of water displaced and the atmospheric pressure.</a:t>
            </a:r>
          </a:p>
          <a:p>
            <a:pPr eaLnBrk="1" hangingPunct="1"/>
            <a:endParaRPr lang="en-US" smtClean="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p:cNvSpPr>
            <a:spLocks noGrp="1" noChangeArrowheads="1"/>
          </p:cNvSpPr>
          <p:nvPr>
            <p:ph type="sldNum" sz="quarter" idx="5"/>
          </p:nvPr>
        </p:nvSpPr>
        <p:spPr>
          <a:noFill/>
        </p:spPr>
        <p:txBody>
          <a:bodyPr/>
          <a:lstStyle/>
          <a:p>
            <a:fld id="{7E4A5C99-F48C-453A-B64C-D67894224D67}" type="slidenum">
              <a:rPr lang="en-US" smtClean="0">
                <a:solidFill>
                  <a:prstClr val="black"/>
                </a:solidFill>
              </a:rPr>
              <a:pPr/>
              <a:t>201</a:t>
            </a:fld>
            <a:endParaRPr lang="en-US" smtClean="0">
              <a:solidFill>
                <a:prstClr val="black"/>
              </a:solidFill>
            </a:endParaRPr>
          </a:p>
        </p:txBody>
      </p:sp>
      <p:sp>
        <p:nvSpPr>
          <p:cNvPr id="462851" name="Rectangle 2"/>
          <p:cNvSpPr>
            <a:spLocks noGrp="1" noRot="1" noChangeAspect="1" noChangeArrowheads="1" noTextEdit="1"/>
          </p:cNvSpPr>
          <p:nvPr>
            <p:ph type="sldImg"/>
          </p:nvPr>
        </p:nvSpPr>
        <p:spPr>
          <a:ln/>
        </p:spPr>
      </p:sp>
      <p:sp>
        <p:nvSpPr>
          <p:cNvPr id="462852" name="Rectangle 3"/>
          <p:cNvSpPr>
            <a:spLocks noGrp="1" noChangeArrowheads="1"/>
          </p:cNvSpPr>
          <p:nvPr>
            <p:ph type="body" idx="1"/>
          </p:nvPr>
        </p:nvSpPr>
        <p:spPr>
          <a:noFill/>
          <a:ln/>
        </p:spPr>
        <p:txBody>
          <a:bodyPr/>
          <a:lstStyle/>
          <a:p>
            <a:pPr eaLnBrk="1" hangingPunct="1"/>
            <a:r>
              <a:rPr lang="en-US" smtClean="0"/>
              <a:t>The relationship between the amounts of gases (in moles) and their volumes (in liters) in the ideal gas law is used to calculate the stoichiometry of reactions involving gases, if the pressure and temperature are known.</a:t>
            </a:r>
          </a:p>
          <a:p>
            <a:pPr eaLnBrk="1" hangingPunct="1"/>
            <a:endParaRPr lang="en-US" sz="600" smtClean="0"/>
          </a:p>
          <a:p>
            <a:pPr eaLnBrk="1" hangingPunct="1"/>
            <a:r>
              <a:rPr lang="en-US" smtClean="0"/>
              <a:t>•   Relationship between the amounts of products and reactants in a chemical reaction can be expressed in units of moles or masses of pure substances, of volumes of solutions, or of volumes of gaseous substances.</a:t>
            </a:r>
          </a:p>
          <a:p>
            <a:pPr eaLnBrk="1" hangingPunct="1"/>
            <a:r>
              <a:rPr lang="en-US" smtClean="0"/>
              <a:t>•   The ideal gas law can be used to calculate the volume of gaseous products or reactants as needed.</a:t>
            </a:r>
          </a:p>
          <a:p>
            <a:pPr eaLnBrk="1" hangingPunct="1"/>
            <a:r>
              <a:rPr lang="en-US" smtClean="0"/>
              <a:t>•   In the lab, gases produced in a reaction are collected by the displacement of water from filled vessels — the amount of gas can be calculated from the volume of water displaced and the atmospheric pressure.</a:t>
            </a:r>
          </a:p>
          <a:p>
            <a:pPr eaLnBrk="1" hangingPunct="1"/>
            <a:endParaRPr lang="en-US" smtClean="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idx="5"/>
          </p:nvPr>
        </p:nvSpPr>
        <p:spPr>
          <a:noFill/>
        </p:spPr>
        <p:txBody>
          <a:bodyPr/>
          <a:lstStyle/>
          <a:p>
            <a:fld id="{B0D62BE6-DE78-4C07-80A1-6D0D24C8D296}" type="slidenum">
              <a:rPr lang="en-US" smtClean="0">
                <a:solidFill>
                  <a:prstClr val="black"/>
                </a:solidFill>
              </a:rPr>
              <a:pPr/>
              <a:t>202</a:t>
            </a:fld>
            <a:endParaRPr lang="en-US" smtClean="0">
              <a:solidFill>
                <a:prstClr val="black"/>
              </a:solidFill>
            </a:endParaRPr>
          </a:p>
        </p:txBody>
      </p:sp>
      <p:sp>
        <p:nvSpPr>
          <p:cNvPr id="463875" name="Rectangle 2"/>
          <p:cNvSpPr>
            <a:spLocks noGrp="1" noRot="1" noChangeAspect="1" noChangeArrowheads="1" noTextEdit="1"/>
          </p:cNvSpPr>
          <p:nvPr>
            <p:ph type="sldImg"/>
          </p:nvPr>
        </p:nvSpPr>
        <p:spPr>
          <a:ln/>
        </p:spPr>
      </p:sp>
      <p:sp>
        <p:nvSpPr>
          <p:cNvPr id="463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7"/>
          <p:cNvSpPr>
            <a:spLocks noGrp="1" noChangeArrowheads="1"/>
          </p:cNvSpPr>
          <p:nvPr>
            <p:ph type="sldNum" sz="quarter" idx="5"/>
          </p:nvPr>
        </p:nvSpPr>
        <p:spPr>
          <a:noFill/>
        </p:spPr>
        <p:txBody>
          <a:bodyPr/>
          <a:lstStyle/>
          <a:p>
            <a:fld id="{551B60F1-3B3A-446C-91DD-3E4F3533A357}" type="slidenum">
              <a:rPr lang="en-US" smtClean="0">
                <a:solidFill>
                  <a:prstClr val="black"/>
                </a:solidFill>
              </a:rPr>
              <a:pPr/>
              <a:t>203</a:t>
            </a:fld>
            <a:endParaRPr lang="en-US" smtClean="0">
              <a:solidFill>
                <a:prstClr val="black"/>
              </a:solidFill>
            </a:endParaRPr>
          </a:p>
        </p:txBody>
      </p:sp>
      <p:sp>
        <p:nvSpPr>
          <p:cNvPr id="464899" name="Rectangle 2"/>
          <p:cNvSpPr>
            <a:spLocks noGrp="1" noRot="1" noChangeAspect="1" noChangeArrowheads="1" noTextEdit="1"/>
          </p:cNvSpPr>
          <p:nvPr>
            <p:ph type="sldImg"/>
          </p:nvPr>
        </p:nvSpPr>
        <p:spPr>
          <a:ln/>
        </p:spPr>
      </p:sp>
      <p:sp>
        <p:nvSpPr>
          <p:cNvPr id="464900"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7"/>
          <p:cNvSpPr>
            <a:spLocks noGrp="1" noChangeArrowheads="1"/>
          </p:cNvSpPr>
          <p:nvPr>
            <p:ph type="sldNum" sz="quarter" idx="5"/>
          </p:nvPr>
        </p:nvSpPr>
        <p:spPr>
          <a:noFill/>
        </p:spPr>
        <p:txBody>
          <a:bodyPr/>
          <a:lstStyle/>
          <a:p>
            <a:fld id="{B6EC0C1F-13EA-4B44-9500-37AA893588AE}" type="slidenum">
              <a:rPr lang="en-US" smtClean="0">
                <a:solidFill>
                  <a:prstClr val="black"/>
                </a:solidFill>
              </a:rPr>
              <a:pPr/>
              <a:t>204</a:t>
            </a:fld>
            <a:endParaRPr lang="en-US" smtClean="0">
              <a:solidFill>
                <a:prstClr val="black"/>
              </a:solidFill>
            </a:endParaRPr>
          </a:p>
        </p:txBody>
      </p:sp>
      <p:sp>
        <p:nvSpPr>
          <p:cNvPr id="465923" name="Rectangle 2"/>
          <p:cNvSpPr>
            <a:spLocks noGrp="1" noRot="1" noChangeAspect="1" noChangeArrowheads="1" noTextEdit="1"/>
          </p:cNvSpPr>
          <p:nvPr>
            <p:ph type="sldImg"/>
          </p:nvPr>
        </p:nvSpPr>
        <p:spPr>
          <a:ln/>
        </p:spPr>
      </p:sp>
      <p:sp>
        <p:nvSpPr>
          <p:cNvPr id="465924"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7"/>
          <p:cNvSpPr>
            <a:spLocks noGrp="1" noChangeArrowheads="1"/>
          </p:cNvSpPr>
          <p:nvPr>
            <p:ph type="sldNum" sz="quarter" idx="5"/>
          </p:nvPr>
        </p:nvSpPr>
        <p:spPr>
          <a:noFill/>
        </p:spPr>
        <p:txBody>
          <a:bodyPr/>
          <a:lstStyle/>
          <a:p>
            <a:fld id="{27697639-CDF8-4044-863C-E9ECA7D01B4D}" type="slidenum">
              <a:rPr lang="en-US" smtClean="0">
                <a:solidFill>
                  <a:prstClr val="black"/>
                </a:solidFill>
              </a:rPr>
              <a:pPr/>
              <a:t>205</a:t>
            </a:fld>
            <a:endParaRPr lang="en-US" smtClean="0">
              <a:solidFill>
                <a:prstClr val="black"/>
              </a:solidFill>
            </a:endParaRPr>
          </a:p>
        </p:txBody>
      </p:sp>
      <p:sp>
        <p:nvSpPr>
          <p:cNvPr id="467971" name="Rectangle 2"/>
          <p:cNvSpPr>
            <a:spLocks noGrp="1" noRot="1" noChangeAspect="1" noChangeArrowheads="1" noTextEdit="1"/>
          </p:cNvSpPr>
          <p:nvPr>
            <p:ph type="sldImg"/>
          </p:nvPr>
        </p:nvSpPr>
        <p:spPr>
          <a:ln/>
        </p:spPr>
      </p:sp>
      <p:sp>
        <p:nvSpPr>
          <p:cNvPr id="467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7"/>
          <p:cNvSpPr>
            <a:spLocks noGrp="1" noChangeArrowheads="1"/>
          </p:cNvSpPr>
          <p:nvPr>
            <p:ph type="sldNum" sz="quarter" idx="5"/>
          </p:nvPr>
        </p:nvSpPr>
        <p:spPr>
          <a:noFill/>
        </p:spPr>
        <p:txBody>
          <a:bodyPr/>
          <a:lstStyle/>
          <a:p>
            <a:fld id="{13A7147C-6BAE-4718-889A-F61928184620}" type="slidenum">
              <a:rPr lang="en-US" smtClean="0">
                <a:solidFill>
                  <a:prstClr val="black"/>
                </a:solidFill>
              </a:rPr>
              <a:pPr/>
              <a:t>206</a:t>
            </a:fld>
            <a:endParaRPr lang="en-US" smtClean="0">
              <a:solidFill>
                <a:prstClr val="black"/>
              </a:solidFill>
            </a:endParaRPr>
          </a:p>
        </p:txBody>
      </p:sp>
      <p:sp>
        <p:nvSpPr>
          <p:cNvPr id="471043" name="Rectangle 2"/>
          <p:cNvSpPr>
            <a:spLocks noGrp="1" noRot="1" noChangeAspect="1" noChangeArrowheads="1" noTextEdit="1"/>
          </p:cNvSpPr>
          <p:nvPr>
            <p:ph type="sldImg"/>
          </p:nvPr>
        </p:nvSpPr>
        <p:spPr>
          <a:ln/>
        </p:spPr>
      </p:sp>
      <p:sp>
        <p:nvSpPr>
          <p:cNvPr id="4710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p:spPr>
        <p:txBody>
          <a:bodyPr/>
          <a:lstStyle/>
          <a:p>
            <a:fld id="{FD4BC88D-1952-457F-99D3-B18838DA8F48}" type="slidenum">
              <a:rPr lang="en-US" smtClean="0"/>
              <a:pPr/>
              <a:t>21</a:t>
            </a:fld>
            <a:endParaRPr lang="en-US" smtClean="0"/>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3F6596F7-B286-4026-8A08-DFA3CA9C1D09}" type="slidenum">
              <a:rPr lang="en-US" smtClean="0"/>
              <a:pPr/>
              <a:t>22</a:t>
            </a:fld>
            <a:endParaRPr lang="en-US" smtClean="0"/>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p:spPr>
        <p:txBody>
          <a:bodyPr/>
          <a:lstStyle/>
          <a:p>
            <a:pPr eaLnBrk="1" hangingPunct="1"/>
            <a:r>
              <a:rPr lang="en-US" smtClean="0"/>
              <a:t>The pressure for this data was NOT at 1 atm.  </a:t>
            </a:r>
          </a:p>
          <a:p>
            <a:pPr eaLnBrk="1" hangingPunct="1"/>
            <a:endParaRPr lang="en-US" smtClean="0"/>
          </a:p>
          <a:p>
            <a:pPr eaLnBrk="1" hangingPunct="1"/>
            <a:r>
              <a:rPr lang="en-US" smtClean="0"/>
              <a:t>Practice with this data: (where Pressure = 1 atmosphere)</a:t>
            </a:r>
          </a:p>
          <a:p>
            <a:pPr eaLnBrk="1" hangingPunct="1"/>
            <a:r>
              <a:rPr lang="en-US" smtClean="0"/>
              <a:t>	</a:t>
            </a:r>
            <a:r>
              <a:rPr lang="en-US" b="1" smtClean="0"/>
              <a:t>Volume	Temp (</a:t>
            </a:r>
            <a:r>
              <a:rPr lang="en-US" b="1" baseline="30000" smtClean="0"/>
              <a:t>o</a:t>
            </a:r>
            <a:r>
              <a:rPr lang="en-US" b="1" smtClean="0"/>
              <a:t>C)    (K)		V/T</a:t>
            </a:r>
          </a:p>
          <a:p>
            <a:pPr eaLnBrk="1" hangingPunct="1"/>
            <a:r>
              <a:rPr lang="en-US" b="1" smtClean="0"/>
              <a:t>	63.4 L	500		773		0.0821</a:t>
            </a:r>
          </a:p>
          <a:p>
            <a:pPr eaLnBrk="1" hangingPunct="1"/>
            <a:r>
              <a:rPr lang="en-US" b="1" smtClean="0"/>
              <a:t>	55.2		400		673		0.0821</a:t>
            </a:r>
          </a:p>
          <a:p>
            <a:pPr eaLnBrk="1" hangingPunct="1"/>
            <a:r>
              <a:rPr lang="en-US" b="1" smtClean="0"/>
              <a:t>	47.0		300		573		0.0821</a:t>
            </a:r>
          </a:p>
          <a:p>
            <a:pPr eaLnBrk="1" hangingPunct="1"/>
            <a:r>
              <a:rPr lang="en-US" b="1" smtClean="0"/>
              <a:t>	38.8		200		473		0.0821</a:t>
            </a:r>
          </a:p>
          <a:p>
            <a:pPr eaLnBrk="1" hangingPunct="1"/>
            <a:endParaRPr lang="en-US" b="1" smtClean="0"/>
          </a:p>
          <a:p>
            <a:pPr eaLnBrk="1" hangingPunct="1"/>
            <a:r>
              <a:rPr lang="en-US" smtClean="0">
                <a:sym typeface="Symbol" pitchFamily="18" charset="2"/>
              </a:rPr>
              <a:t>Avogadro postulated that, at the same temperature and pressure, equal volumes of gases contain the same number of gaseous particles.</a:t>
            </a:r>
          </a:p>
          <a:p>
            <a:pPr eaLnBrk="1" hangingPunct="1"/>
            <a:endParaRPr lang="en-US" sz="500" smtClean="0">
              <a:sym typeface="Symbol" pitchFamily="18" charset="2"/>
            </a:endParaRPr>
          </a:p>
          <a:p>
            <a:pPr eaLnBrk="1" hangingPunct="1"/>
            <a:r>
              <a:rPr lang="en-US" i="1" smtClean="0">
                <a:sym typeface="Symbol" pitchFamily="18" charset="2"/>
              </a:rPr>
              <a:t>Avogadro</a:t>
            </a:r>
            <a:r>
              <a:rPr lang="en-US" i="1" smtClean="0">
                <a:latin typeface="Arial" charset="0"/>
                <a:sym typeface="Symbol" pitchFamily="18" charset="2"/>
              </a:rPr>
              <a:t>’</a:t>
            </a:r>
            <a:r>
              <a:rPr lang="en-US" i="1" smtClean="0">
                <a:sym typeface="Symbol" pitchFamily="18" charset="2"/>
              </a:rPr>
              <a:t>s law</a:t>
            </a:r>
            <a:r>
              <a:rPr lang="en-US" smtClean="0">
                <a:sym typeface="Symbol" pitchFamily="18" charset="2"/>
              </a:rPr>
              <a:t> describes the relationship between volume and amount of gas:  </a:t>
            </a:r>
            <a:r>
              <a:rPr lang="en-US" i="1" smtClean="0">
                <a:sym typeface="Symbol" pitchFamily="18" charset="2"/>
              </a:rPr>
              <a:t>At constant temperature and pressure, the volume of a sample of gas is directly proportional to the number of moles of gas in the sample.</a:t>
            </a:r>
          </a:p>
          <a:p>
            <a:pPr eaLnBrk="1" hangingPunct="1"/>
            <a:endParaRPr lang="en-US" sz="500" i="1" smtClean="0">
              <a:sym typeface="Symbol" pitchFamily="18" charset="2"/>
            </a:endParaRPr>
          </a:p>
          <a:p>
            <a:pPr eaLnBrk="1" hangingPunct="1"/>
            <a:r>
              <a:rPr lang="en-US" smtClean="0">
                <a:sym typeface="Symbol" pitchFamily="18" charset="2"/>
              </a:rPr>
              <a:t>Stated mathematically:</a:t>
            </a:r>
          </a:p>
          <a:p>
            <a:pPr eaLnBrk="1" hangingPunct="1"/>
            <a:r>
              <a:rPr lang="en-US" smtClean="0">
                <a:sym typeface="Symbol" pitchFamily="18" charset="2"/>
              </a:rPr>
              <a:t>       </a:t>
            </a:r>
            <a:r>
              <a:rPr lang="en-US" i="1" smtClean="0">
                <a:sym typeface="Symbol" pitchFamily="18" charset="2"/>
              </a:rPr>
              <a:t> V </a:t>
            </a:r>
            <a:r>
              <a:rPr lang="en-US" smtClean="0">
                <a:sym typeface="Symbol" pitchFamily="18" charset="2"/>
              </a:rPr>
              <a:t>= (constant) (</a:t>
            </a:r>
            <a:r>
              <a:rPr lang="en-US" i="1" smtClean="0">
                <a:sym typeface="Symbol" pitchFamily="18" charset="2"/>
              </a:rPr>
              <a:t>n</a:t>
            </a:r>
            <a:r>
              <a:rPr lang="en-US" smtClean="0">
                <a:sym typeface="Symbol" pitchFamily="18" charset="2"/>
              </a:rPr>
              <a:t>)  or  </a:t>
            </a:r>
            <a:r>
              <a:rPr lang="en-US" i="1" smtClean="0">
                <a:sym typeface="Symbol" pitchFamily="18" charset="2"/>
              </a:rPr>
              <a:t>V</a:t>
            </a:r>
            <a:r>
              <a:rPr lang="en-US" smtClean="0">
                <a:sym typeface="Symbol" pitchFamily="18" charset="2"/>
              </a:rPr>
              <a:t>  </a:t>
            </a:r>
            <a:r>
              <a:rPr lang="en-US" i="1" smtClean="0">
                <a:sym typeface="Symbol" pitchFamily="18" charset="2"/>
              </a:rPr>
              <a:t>n </a:t>
            </a:r>
            <a:r>
              <a:rPr lang="en-US" smtClean="0">
                <a:sym typeface="Symbol" pitchFamily="18" charset="2"/>
              </a:rPr>
              <a:t>(at constant </a:t>
            </a:r>
            <a:r>
              <a:rPr lang="en-US" i="1" smtClean="0">
                <a:sym typeface="Symbol" pitchFamily="18" charset="2"/>
              </a:rPr>
              <a:t>T </a:t>
            </a:r>
            <a:r>
              <a:rPr lang="en-US" smtClean="0">
                <a:sym typeface="Symbol" pitchFamily="18" charset="2"/>
              </a:rPr>
              <a:t>and </a:t>
            </a:r>
            <a:r>
              <a:rPr lang="en-US" i="1" smtClean="0">
                <a:sym typeface="Symbol" pitchFamily="18" charset="2"/>
              </a:rPr>
              <a:t>P</a:t>
            </a:r>
            <a:r>
              <a:rPr lang="en-US" smtClean="0">
                <a:sym typeface="Symbol" pitchFamily="18" charset="2"/>
              </a:rPr>
              <a:t>) The relationships between the volume of a gas and its pressure, temperature, and amount are summarized in the figure below.</a:t>
            </a:r>
          </a:p>
          <a:p>
            <a:pPr eaLnBrk="1" hangingPunct="1"/>
            <a:endParaRPr lang="en-US" sz="500" smtClean="0">
              <a:sym typeface="Symbol" pitchFamily="18" charset="2"/>
            </a:endParaRPr>
          </a:p>
          <a:p>
            <a:pPr eaLnBrk="1" hangingPunct="1"/>
            <a:r>
              <a:rPr lang="en-US" smtClean="0">
                <a:latin typeface="Arial" charset="0"/>
                <a:sym typeface="Symbol" pitchFamily="18" charset="2"/>
              </a:rPr>
              <a:t>•</a:t>
            </a:r>
            <a:r>
              <a:rPr lang="en-US" smtClean="0">
                <a:sym typeface="Symbol" pitchFamily="18" charset="2"/>
              </a:rPr>
              <a:t>   The volume </a:t>
            </a:r>
            <a:r>
              <a:rPr lang="en-US" i="1" smtClean="0">
                <a:sym typeface="Symbol" pitchFamily="18" charset="2"/>
              </a:rPr>
              <a:t>increases</a:t>
            </a:r>
            <a:r>
              <a:rPr lang="en-US" smtClean="0">
                <a:sym typeface="Symbol" pitchFamily="18" charset="2"/>
              </a:rPr>
              <a:t> with increasing temperature or amount but </a:t>
            </a:r>
            <a:r>
              <a:rPr lang="en-US" i="1" smtClean="0">
                <a:sym typeface="Symbol" pitchFamily="18" charset="2"/>
              </a:rPr>
              <a:t>decreases </a:t>
            </a:r>
            <a:r>
              <a:rPr lang="en-US" smtClean="0">
                <a:sym typeface="Symbol" pitchFamily="18" charset="2"/>
              </a:rPr>
              <a:t>with increasing pressure.</a:t>
            </a:r>
          </a:p>
          <a:p>
            <a:pPr eaLnBrk="1" hangingPunct="1"/>
            <a:endParaRPr lang="en-US" b="1"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2C7BCE7C-ACB6-464E-9819-CC199B72A724}" type="slidenum">
              <a:rPr lang="en-US" smtClean="0"/>
              <a:pPr/>
              <a:t>23</a:t>
            </a:fld>
            <a:endParaRPr lang="en-US" smtClean="0"/>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2FE8C523-7482-4984-829D-4608E839D74A}" type="slidenum">
              <a:rPr lang="en-US" smtClean="0"/>
              <a:pPr/>
              <a:t>24</a:t>
            </a:fld>
            <a:endParaRPr lang="en-US" smtClean="0"/>
          </a:p>
        </p:txBody>
      </p:sp>
      <p:sp>
        <p:nvSpPr>
          <p:cNvPr id="287747" name="Rectangle 2"/>
          <p:cNvSpPr>
            <a:spLocks noGrp="1" noRot="1" noChangeAspect="1" noChangeArrowheads="1" noTextEdit="1"/>
          </p:cNvSpPr>
          <p:nvPr>
            <p:ph type="sldImg"/>
          </p:nvPr>
        </p:nvSpPr>
        <p:spPr>
          <a:ln/>
        </p:spPr>
      </p:sp>
      <p:sp>
        <p:nvSpPr>
          <p:cNvPr id="287748" name="Rectangle 3"/>
          <p:cNvSpPr>
            <a:spLocks noGrp="1" noChangeArrowheads="1"/>
          </p:cNvSpPr>
          <p:nvPr>
            <p:ph type="body" idx="1"/>
          </p:nvPr>
        </p:nvSpPr>
        <p:spPr>
          <a:noFill/>
          <a:ln/>
        </p:spPr>
        <p:txBody>
          <a:bodyPr/>
          <a:lstStyle/>
          <a:p>
            <a:pPr eaLnBrk="1" hangingPunct="1"/>
            <a:r>
              <a:rPr lang="en-US" b="1" smtClean="0"/>
              <a:t>Fahrenheit</a:t>
            </a:r>
          </a:p>
          <a:p>
            <a:pPr eaLnBrk="1" hangingPunct="1"/>
            <a:r>
              <a:rPr lang="en-US" smtClean="0"/>
              <a:t>Developed by the German physicist Gabriel Daniel Fahrenheit in 1724, the Fahrenheit scale sets zero as the temperature of a mixture of equal amounts of water, salt, and ice. On this scale, the freezing point of water is 32 degrees, and he named the boiling point of water at 212 degrees. (Fahrenheit also invented the mercury thermometer in 1714.) The Fahrenheit scale is the scale most commonly used in the U.S. </a:t>
            </a:r>
          </a:p>
          <a:p>
            <a:pPr eaLnBrk="1" hangingPunct="1"/>
            <a:endParaRPr lang="en-US" smtClean="0"/>
          </a:p>
          <a:p>
            <a:pPr eaLnBrk="1" hangingPunct="1"/>
            <a:r>
              <a:rPr lang="en-US" b="1" smtClean="0"/>
              <a:t>Celsius</a:t>
            </a:r>
            <a:endParaRPr lang="en-US" smtClean="0"/>
          </a:p>
          <a:p>
            <a:pPr eaLnBrk="1" hangingPunct="1"/>
            <a:r>
              <a:rPr lang="en-US" smtClean="0"/>
              <a:t>The Celsius scale is named after the Swedish astronomer Anders Celsius who developed an early version of the scale -- originally called the centigrade scale ("centi" because the scale was divided into 100 degrees). The Celsius scale names the freezing point of water as 0 and the boiling point of water as 100. The Celsius scale is the scale most commonly used everywhere in the world except in the U.S..</a:t>
            </a:r>
          </a:p>
          <a:p>
            <a:pPr eaLnBrk="1" hangingPunct="1"/>
            <a:endParaRPr lang="en-US" smtClean="0"/>
          </a:p>
          <a:p>
            <a:pPr eaLnBrk="1" hangingPunct="1"/>
            <a:r>
              <a:rPr lang="en-US" b="1" smtClean="0"/>
              <a:t>Kelvin</a:t>
            </a:r>
            <a:r>
              <a:rPr lang="en-US" smtClean="0"/>
              <a:t/>
            </a:r>
            <a:br>
              <a:rPr lang="en-US" smtClean="0"/>
            </a:br>
            <a:r>
              <a:rPr lang="en-US" smtClean="0"/>
              <a:t>The Kelvin scale was invented by Lord Kelvin, a Scottish physicist, in 1848. He set as zero on his scale the coldest any material could possibly get, a point now known as </a:t>
            </a:r>
            <a:r>
              <a:rPr lang="en-US" i="1" smtClean="0"/>
              <a:t>absolute zero</a:t>
            </a:r>
            <a:r>
              <a:rPr lang="en-US" smtClean="0"/>
              <a:t>. Nothing can ever be colder than absolute zero -- the temperature can only go up from there. That zero point corresponds to -273.15 </a:t>
            </a:r>
            <a:r>
              <a:rPr lang="en-US" baseline="30000" smtClean="0"/>
              <a:t>o</a:t>
            </a:r>
            <a:r>
              <a:rPr lang="en-US" smtClean="0"/>
              <a:t>C and -459.67 </a:t>
            </a:r>
            <a:r>
              <a:rPr lang="en-US" baseline="30000" smtClean="0"/>
              <a:t>o</a:t>
            </a:r>
            <a:r>
              <a:rPr lang="en-US" smtClean="0"/>
              <a:t>F. The Kelvin scale is the one most often used by scientists who study extremely cold temperatures.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p>
            <a:fld id="{7B2728A8-FC22-4B1A-8BC2-CB1E90778B63}" type="slidenum">
              <a:rPr lang="en-US" smtClean="0"/>
              <a:pPr/>
              <a:t>25</a:t>
            </a:fld>
            <a:endParaRPr lang="en-US" smtClean="0"/>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p:spPr>
        <p:txBody>
          <a:bodyPr/>
          <a:lstStyle/>
          <a:p>
            <a:fld id="{7FC5BF9D-3C4B-4076-9A60-5115854387D7}" type="slidenum">
              <a:rPr lang="en-US" smtClean="0"/>
              <a:pPr/>
              <a:t>26</a:t>
            </a:fld>
            <a:endParaRPr lang="en-US" smtClean="0"/>
          </a:p>
        </p:txBody>
      </p:sp>
      <p:sp>
        <p:nvSpPr>
          <p:cNvPr id="300035" name="Rectangle 2"/>
          <p:cNvSpPr>
            <a:spLocks noGrp="1" noRot="1" noChangeAspect="1" noChangeArrowheads="1" noTextEdit="1"/>
          </p:cNvSpPr>
          <p:nvPr>
            <p:ph type="sldImg"/>
          </p:nvPr>
        </p:nvSpPr>
        <p:spPr>
          <a:ln/>
        </p:spPr>
      </p:sp>
      <p:sp>
        <p:nvSpPr>
          <p:cNvPr id="300036" name="Rectangle 3"/>
          <p:cNvSpPr>
            <a:spLocks noGrp="1" noChangeArrowheads="1"/>
          </p:cNvSpPr>
          <p:nvPr>
            <p:ph type="body" idx="1"/>
          </p:nvPr>
        </p:nvSpPr>
        <p:spPr>
          <a:noFill/>
          <a:ln/>
        </p:spPr>
        <p:txBody>
          <a:bodyPr/>
          <a:lstStyle/>
          <a:p>
            <a:pPr eaLnBrk="1" hangingPunct="1"/>
            <a:r>
              <a:rPr lang="en-US" smtClean="0"/>
              <a:t>Any object exerts a force on any surface with which it comes in contact.</a:t>
            </a:r>
          </a:p>
          <a:p>
            <a:pPr eaLnBrk="1" hangingPunct="1"/>
            <a:endParaRPr lang="en-US" sz="500" smtClean="0"/>
          </a:p>
          <a:p>
            <a:pPr eaLnBrk="1" hangingPunct="1"/>
            <a:r>
              <a:rPr lang="en-US" smtClean="0">
                <a:latin typeface="Arial" charset="0"/>
              </a:rPr>
              <a:t>•</a:t>
            </a:r>
            <a:r>
              <a:rPr lang="en-US" smtClean="0"/>
              <a:t>   Pressure is dependent on both the force exerted and the size of the area to which the force is applied:</a:t>
            </a:r>
          </a:p>
          <a:p>
            <a:pPr eaLnBrk="1" hangingPunct="1"/>
            <a:r>
              <a:rPr lang="en-US" smtClean="0"/>
              <a:t>                                     </a:t>
            </a:r>
            <a:r>
              <a:rPr lang="en-US" sz="900" b="1" i="1" smtClean="0"/>
              <a:t>P  =  </a:t>
            </a:r>
            <a:r>
              <a:rPr lang="en-US" sz="900" b="1" i="1" u="sng" smtClean="0"/>
              <a:t>F</a:t>
            </a:r>
          </a:p>
          <a:p>
            <a:pPr eaLnBrk="1" hangingPunct="1"/>
            <a:r>
              <a:rPr lang="en-US" sz="900" b="1" i="1" smtClean="0"/>
              <a:t>                                             A</a:t>
            </a:r>
          </a:p>
          <a:p>
            <a:pPr eaLnBrk="1" hangingPunct="1"/>
            <a:endParaRPr lang="en-US" sz="500" b="1" i="1" smtClean="0"/>
          </a:p>
          <a:p>
            <a:pPr eaLnBrk="1" hangingPunct="1"/>
            <a:r>
              <a:rPr lang="en-US" smtClean="0">
                <a:latin typeface="Arial" charset="0"/>
              </a:rPr>
              <a:t>•</a:t>
            </a:r>
            <a:r>
              <a:rPr lang="en-US" smtClean="0"/>
              <a:t>   Units of pressure are derived from the units used to measure force and area</a:t>
            </a:r>
          </a:p>
          <a:p>
            <a:pPr lvl="2" eaLnBrk="1" hangingPunct="1"/>
            <a:r>
              <a:rPr lang="en-US" smtClean="0"/>
              <a:t>    1. In the English system, the units of force are pounds and the units of area are square inches, so pressure is expressed in pounds per square inch, lb/in</a:t>
            </a:r>
            <a:r>
              <a:rPr lang="en-US" baseline="30000" smtClean="0"/>
              <a:t>2  </a:t>
            </a:r>
            <a:r>
              <a:rPr lang="en-US" smtClean="0"/>
              <a:t>(or psi).</a:t>
            </a:r>
          </a:p>
          <a:p>
            <a:pPr lvl="2" eaLnBrk="1" hangingPunct="1"/>
            <a:r>
              <a:rPr lang="en-US" smtClean="0"/>
              <a:t>    2. For scientific measurements, the S</a:t>
            </a:r>
            <a:r>
              <a:rPr lang="en-US" smtClean="0">
                <a:sym typeface="Symbol" pitchFamily="18" charset="2"/>
              </a:rPr>
              <a:t></a:t>
            </a:r>
            <a:r>
              <a:rPr lang="en-US" smtClean="0"/>
              <a:t> unit for pressure, derived from the S</a:t>
            </a:r>
            <a:r>
              <a:rPr lang="en-US" smtClean="0">
                <a:sym typeface="Symbol" pitchFamily="18" charset="2"/>
              </a:rPr>
              <a:t> </a:t>
            </a:r>
            <a:r>
              <a:rPr lang="en-US" smtClean="0"/>
              <a:t> units for force (newtons) and area (square meters), is the newton per square meter, N/m</a:t>
            </a:r>
            <a:r>
              <a:rPr lang="en-US" baseline="30000" smtClean="0"/>
              <a:t>2</a:t>
            </a:r>
            <a:r>
              <a:rPr lang="en-US" smtClean="0"/>
              <a:t>, called the </a:t>
            </a:r>
            <a:r>
              <a:rPr lang="en-US" b="1" i="1" smtClean="0"/>
              <a:t>paschal </a:t>
            </a:r>
            <a:r>
              <a:rPr lang="en-US" b="1" smtClean="0"/>
              <a:t>(Pa):</a:t>
            </a:r>
          </a:p>
          <a:p>
            <a:pPr lvl="2" eaLnBrk="1" hangingPunct="1"/>
            <a:endParaRPr lang="en-US" sz="700" b="1" smtClean="0"/>
          </a:p>
          <a:p>
            <a:pPr eaLnBrk="1" hangingPunct="1"/>
            <a:r>
              <a:rPr lang="en-US" b="1" smtClean="0"/>
              <a:t>           </a:t>
            </a:r>
            <a:r>
              <a:rPr lang="en-US" smtClean="0"/>
              <a:t>1 pascal (Pa) = 1 newton/meter</a:t>
            </a:r>
            <a:r>
              <a:rPr lang="en-US" baseline="30000" smtClean="0"/>
              <a:t>2  </a:t>
            </a:r>
            <a:r>
              <a:rPr lang="en-US" smtClean="0"/>
              <a:t>(N/m</a:t>
            </a:r>
            <a:r>
              <a:rPr lang="en-US" baseline="30000" smtClean="0"/>
              <a:t>2</a:t>
            </a:r>
            <a:r>
              <a:rPr lang="en-US" smtClean="0"/>
              <a:t>)</a:t>
            </a:r>
          </a:p>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fld id="{29C32E8E-3C72-4D94-85FE-BA450A49B91F}" type="slidenum">
              <a:rPr lang="en-US" smtClean="0"/>
              <a:pPr/>
              <a:t>27</a:t>
            </a:fld>
            <a:endParaRPr lang="en-US" smtClean="0"/>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F5CDA756-7740-428D-AC0F-D7E15889B51F}" type="slidenum">
              <a:rPr lang="en-US" smtClean="0"/>
              <a:pPr/>
              <a:t>28</a:t>
            </a:fld>
            <a:endParaRPr lang="en-US" smtClean="0"/>
          </a:p>
        </p:txBody>
      </p:sp>
      <p:sp>
        <p:nvSpPr>
          <p:cNvPr id="30617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fld id="{14203F2D-EC81-4918-BAA3-A4BFB11C1F56}" type="slidenum">
              <a:rPr lang="en-US" smtClean="0"/>
              <a:pPr/>
              <a:t>29</a:t>
            </a:fld>
            <a:endParaRPr lang="en-US" smtClean="0"/>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noFill/>
          <a:ln/>
        </p:spPr>
        <p:txBody>
          <a:bodyPr/>
          <a:lstStyle/>
          <a:p>
            <a:pPr eaLnBrk="1" hangingPunct="1">
              <a:lnSpc>
                <a:spcPct val="90000"/>
              </a:lnSpc>
            </a:pPr>
            <a:r>
              <a:rPr lang="en-US" sz="1000" smtClean="0"/>
              <a:t>Every point on Earth</a:t>
            </a:r>
            <a:r>
              <a:rPr lang="en-US" sz="1000" smtClean="0">
                <a:latin typeface="Arial" charset="0"/>
              </a:rPr>
              <a:t>’</a:t>
            </a:r>
            <a:r>
              <a:rPr lang="en-US" sz="1000" smtClean="0"/>
              <a:t>s surface experiences a net pressure called </a:t>
            </a:r>
            <a:r>
              <a:rPr lang="en-US" sz="1000" b="1" i="1" smtClean="0"/>
              <a:t>atmospheric pressure.</a:t>
            </a:r>
          </a:p>
          <a:p>
            <a:pPr eaLnBrk="1" hangingPunct="1">
              <a:lnSpc>
                <a:spcPct val="90000"/>
              </a:lnSpc>
            </a:pPr>
            <a:endParaRPr lang="en-US" sz="300" b="1" smtClean="0"/>
          </a:p>
          <a:p>
            <a:pPr eaLnBrk="1" hangingPunct="1">
              <a:lnSpc>
                <a:spcPct val="90000"/>
              </a:lnSpc>
            </a:pPr>
            <a:r>
              <a:rPr lang="en-US" sz="1000" smtClean="0">
                <a:latin typeface="Arial" charset="0"/>
              </a:rPr>
              <a:t>•</a:t>
            </a:r>
            <a:r>
              <a:rPr lang="en-US" sz="1000" smtClean="0"/>
              <a:t>   Pressure exerted by the atmosphere is considerable.</a:t>
            </a:r>
          </a:p>
          <a:p>
            <a:pPr eaLnBrk="1" hangingPunct="1">
              <a:lnSpc>
                <a:spcPct val="90000"/>
              </a:lnSpc>
            </a:pPr>
            <a:endParaRPr lang="en-US" sz="300" smtClean="0"/>
          </a:p>
          <a:p>
            <a:pPr eaLnBrk="1" hangingPunct="1">
              <a:lnSpc>
                <a:spcPct val="90000"/>
              </a:lnSpc>
            </a:pPr>
            <a:r>
              <a:rPr lang="en-US" sz="1000" smtClean="0">
                <a:latin typeface="Arial" charset="0"/>
              </a:rPr>
              <a:t>•</a:t>
            </a:r>
            <a:r>
              <a:rPr lang="en-US" sz="1000" smtClean="0"/>
              <a:t>   A 1.0-m</a:t>
            </a:r>
            <a:r>
              <a:rPr lang="en-US" sz="1000" baseline="30000" smtClean="0"/>
              <a:t>2 </a:t>
            </a:r>
            <a:r>
              <a:rPr lang="en-US" sz="1000" smtClean="0"/>
              <a:t>column, measured from sea level to the top of the atmosphere, has a mass of about 10,000 kg, which gives a pressure of 100 kPa:</a:t>
            </a:r>
          </a:p>
          <a:p>
            <a:pPr eaLnBrk="1" hangingPunct="1">
              <a:lnSpc>
                <a:spcPct val="90000"/>
              </a:lnSpc>
            </a:pPr>
            <a:endParaRPr lang="en-US" sz="300" smtClean="0"/>
          </a:p>
          <a:p>
            <a:pPr eaLnBrk="1" hangingPunct="1">
              <a:lnSpc>
                <a:spcPct val="90000"/>
              </a:lnSpc>
            </a:pPr>
            <a:r>
              <a:rPr lang="en-US" sz="1000" smtClean="0"/>
              <a:t>      </a:t>
            </a:r>
            <a:r>
              <a:rPr lang="en-US" sz="900" smtClean="0"/>
              <a:t>pressure = </a:t>
            </a:r>
            <a:r>
              <a:rPr lang="en-US" sz="900" u="sng" smtClean="0"/>
              <a:t>(1.0 x 10</a:t>
            </a:r>
            <a:r>
              <a:rPr lang="en-US" sz="900" u="sng" baseline="30000" smtClean="0"/>
              <a:t>4</a:t>
            </a:r>
            <a:r>
              <a:rPr lang="en-US" sz="900" u="sng" smtClean="0"/>
              <a:t>kg) (9.807 m/s</a:t>
            </a:r>
            <a:r>
              <a:rPr lang="en-US" sz="900" u="sng" baseline="30000" smtClean="0"/>
              <a:t>2</a:t>
            </a:r>
            <a:r>
              <a:rPr lang="en-US" sz="900" u="sng" smtClean="0"/>
              <a:t>)</a:t>
            </a:r>
            <a:r>
              <a:rPr lang="en-US" sz="900" smtClean="0"/>
              <a:t> = 1.0 x10</a:t>
            </a:r>
            <a:r>
              <a:rPr lang="en-US" sz="900" baseline="30000" smtClean="0"/>
              <a:t>5 </a:t>
            </a:r>
            <a:r>
              <a:rPr lang="en-US" sz="900" smtClean="0"/>
              <a:t>Pa  = 100 kPa                               </a:t>
            </a:r>
          </a:p>
          <a:p>
            <a:pPr eaLnBrk="1" hangingPunct="1">
              <a:lnSpc>
                <a:spcPct val="90000"/>
              </a:lnSpc>
            </a:pPr>
            <a:r>
              <a:rPr lang="en-US" sz="900" smtClean="0"/>
              <a:t>                                          1.0 m</a:t>
            </a:r>
            <a:r>
              <a:rPr lang="en-US" sz="900" baseline="30000" smtClean="0"/>
              <a:t>2</a:t>
            </a:r>
            <a:r>
              <a:rPr lang="en-US" sz="900" smtClean="0"/>
              <a:t>  </a:t>
            </a:r>
          </a:p>
          <a:p>
            <a:pPr eaLnBrk="1" hangingPunct="1">
              <a:lnSpc>
                <a:spcPct val="90000"/>
              </a:lnSpc>
            </a:pPr>
            <a:endParaRPr lang="en-US" sz="300" smtClean="0"/>
          </a:p>
          <a:p>
            <a:pPr eaLnBrk="1" hangingPunct="1">
              <a:lnSpc>
                <a:spcPct val="90000"/>
              </a:lnSpc>
            </a:pPr>
            <a:r>
              <a:rPr lang="en-US" sz="1000" smtClean="0">
                <a:latin typeface="Arial" charset="0"/>
              </a:rPr>
              <a:t>•</a:t>
            </a:r>
            <a:r>
              <a:rPr lang="en-US" sz="1000" smtClean="0"/>
              <a:t>   In English units, this is 15 lb/in</a:t>
            </a:r>
            <a:r>
              <a:rPr lang="en-US" sz="1000" baseline="30000" smtClean="0"/>
              <a:t>2.</a:t>
            </a:r>
            <a:endParaRPr lang="en-US" sz="1000" smtClean="0"/>
          </a:p>
          <a:p>
            <a:pPr eaLnBrk="1" hangingPunct="1">
              <a:lnSpc>
                <a:spcPct val="90000"/>
              </a:lnSpc>
            </a:pPr>
            <a:r>
              <a:rPr lang="en-US" sz="1000" smtClean="0"/>
              <a:t>Atmospheric pressure can be measured using a </a:t>
            </a:r>
            <a:r>
              <a:rPr lang="en-US" sz="1000" b="1" smtClean="0"/>
              <a:t>barometer</a:t>
            </a:r>
            <a:r>
              <a:rPr lang="en-US" sz="1000" smtClean="0"/>
              <a:t>, a closed, inverted tube filled with mercury.</a:t>
            </a:r>
          </a:p>
          <a:p>
            <a:pPr eaLnBrk="1" hangingPunct="1">
              <a:lnSpc>
                <a:spcPct val="90000"/>
              </a:lnSpc>
            </a:pPr>
            <a:endParaRPr lang="en-US" sz="300" smtClean="0"/>
          </a:p>
          <a:p>
            <a:pPr eaLnBrk="1" hangingPunct="1">
              <a:lnSpc>
                <a:spcPct val="90000"/>
              </a:lnSpc>
            </a:pPr>
            <a:r>
              <a:rPr lang="en-US" sz="1000" smtClean="0">
                <a:latin typeface="Arial" charset="0"/>
              </a:rPr>
              <a:t>•</a:t>
            </a:r>
            <a:r>
              <a:rPr lang="en-US" sz="1000" smtClean="0"/>
              <a:t>   The height of the mercury column is proportional to the atmospheric pressure, which is reported in units of millimeters of mercury (mmHg), also called </a:t>
            </a:r>
            <a:r>
              <a:rPr lang="en-US" sz="1000" b="1" i="1" smtClean="0"/>
              <a:t>torr.</a:t>
            </a:r>
            <a:r>
              <a:rPr lang="en-US" sz="1000" b="1" smtClean="0"/>
              <a:t> </a:t>
            </a:r>
          </a:p>
          <a:p>
            <a:pPr eaLnBrk="1" hangingPunct="1">
              <a:lnSpc>
                <a:spcPct val="90000"/>
              </a:lnSpc>
            </a:pPr>
            <a:r>
              <a:rPr lang="en-US" sz="1000" b="1" smtClean="0"/>
              <a:t>Standard atmospheric pressure </a:t>
            </a:r>
            <a:r>
              <a:rPr lang="en-US" sz="1000" smtClean="0"/>
              <a:t>is the atmospheric pressure required to support a column of mercury exactly 760 mm tall; this pressure is also referred to as 1 </a:t>
            </a:r>
            <a:r>
              <a:rPr lang="en-US" sz="1000" i="1" smtClean="0"/>
              <a:t>atmosphere</a:t>
            </a:r>
            <a:r>
              <a:rPr lang="en-US" sz="1000" smtClean="0"/>
              <a:t> (atm).</a:t>
            </a:r>
          </a:p>
          <a:p>
            <a:pPr eaLnBrk="1" hangingPunct="1">
              <a:lnSpc>
                <a:spcPct val="90000"/>
              </a:lnSpc>
            </a:pPr>
            <a:endParaRPr lang="en-US" sz="300" smtClean="0"/>
          </a:p>
          <a:p>
            <a:pPr eaLnBrk="1" hangingPunct="1">
              <a:lnSpc>
                <a:spcPct val="90000"/>
              </a:lnSpc>
            </a:pPr>
            <a:r>
              <a:rPr lang="en-US" sz="1000" smtClean="0">
                <a:latin typeface="Arial" charset="0"/>
              </a:rPr>
              <a:t>•</a:t>
            </a:r>
            <a:r>
              <a:rPr lang="en-US" sz="1000" smtClean="0"/>
              <a:t>   A pressure of 1 atm equals 760 mmHg exactly and is approximately equal to 100 kPa:</a:t>
            </a:r>
            <a:r>
              <a:rPr lang="en-US" sz="1000" b="1" smtClean="0"/>
              <a:t> </a:t>
            </a:r>
          </a:p>
          <a:p>
            <a:pPr eaLnBrk="1" hangingPunct="1">
              <a:lnSpc>
                <a:spcPct val="90000"/>
              </a:lnSpc>
            </a:pPr>
            <a:r>
              <a:rPr lang="en-US" sz="1000" b="1" smtClean="0"/>
              <a:t>    </a:t>
            </a:r>
            <a:r>
              <a:rPr lang="en-US" sz="900" b="1" smtClean="0"/>
              <a:t>1 atm = 760 mmHg = 760 torr = 1.01325 x 10</a:t>
            </a:r>
            <a:r>
              <a:rPr lang="en-US" sz="900" b="1" baseline="30000" smtClean="0"/>
              <a:t>5</a:t>
            </a:r>
            <a:r>
              <a:rPr lang="en-US" sz="900" b="1" smtClean="0"/>
              <a:t>Pa = 101.325 kPa</a:t>
            </a:r>
            <a:r>
              <a:rPr lang="en-US" sz="1000" smtClean="0"/>
              <a:t>                                         </a:t>
            </a:r>
          </a:p>
          <a:p>
            <a:pPr eaLnBrk="1" hangingPunct="1">
              <a:lnSpc>
                <a:spcPct val="90000"/>
              </a:lnSpc>
            </a:pPr>
            <a:endParaRPr lang="en-US" sz="1000" smtClean="0"/>
          </a:p>
          <a:p>
            <a:pPr eaLnBrk="1" hangingPunct="1">
              <a:lnSpc>
                <a:spcPct val="90000"/>
              </a:lnSpc>
            </a:pPr>
            <a:r>
              <a:rPr lang="en-US" smtClean="0"/>
              <a:t>Pressure varies smoothly from the earth's surface to the top of the mesosphere.  Although the pressure changes with the weather, NASA has averaged the conditions for all parts of the earth year-round. The following is a list of air pressures (as a fraction of one atmosphere) with the corresponding average altitudes. The table gives a rough idea of air pressure at various altitudes.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p>
            <a:fld id="{0C2C0EF8-6AA7-4AB5-9443-1AD456315AA3}" type="slidenum">
              <a:rPr lang="en-US" smtClean="0"/>
              <a:pPr/>
              <a:t>3</a:t>
            </a:fld>
            <a:endParaRPr lang="en-US" smtClean="0"/>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p:spPr>
        <p:txBody>
          <a:bodyPr/>
          <a:lstStyle/>
          <a:p>
            <a:pPr eaLnBrk="1" hangingPunct="1"/>
            <a:r>
              <a:rPr lang="en-US" smtClean="0"/>
              <a:t>http://blog.wired.com/wiredscience/images/2007/08/07/exxonscientist.jpg</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p>
            <a:fld id="{2808C277-6471-4799-B023-9F610F4326A6}" type="slidenum">
              <a:rPr lang="en-US" smtClean="0"/>
              <a:pPr/>
              <a:t>30</a:t>
            </a:fld>
            <a:endParaRPr lang="en-US" smtClean="0"/>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p>
            <a:fld id="{6FDC1A2D-28C9-44E2-A0AA-C93DC9B7004C}" type="slidenum">
              <a:rPr lang="en-US" smtClean="0"/>
              <a:pPr/>
              <a:t>31</a:t>
            </a:fld>
            <a:endParaRPr lang="en-US" smtClean="0"/>
          </a:p>
        </p:txBody>
      </p:sp>
      <p:sp>
        <p:nvSpPr>
          <p:cNvPr id="310275" name="Rectangle 2"/>
          <p:cNvSpPr>
            <a:spLocks noGrp="1" noRot="1" noChangeAspect="1" noChangeArrowheads="1" noTextEdit="1"/>
          </p:cNvSpPr>
          <p:nvPr>
            <p:ph type="sldImg"/>
          </p:nvPr>
        </p:nvSpPr>
        <p:spPr>
          <a:ln/>
        </p:spPr>
      </p:sp>
      <p:sp>
        <p:nvSpPr>
          <p:cNvPr id="310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E293E625-F65A-4678-A8B2-B5637C0FBF87}" type="slidenum">
              <a:rPr lang="en-US" smtClean="0"/>
              <a:pPr/>
              <a:t>32</a:t>
            </a:fld>
            <a:endParaRPr lang="en-US" smtClean="0"/>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p:spPr>
        <p:txBody>
          <a:bodyPr/>
          <a:lstStyle/>
          <a:p>
            <a:fld id="{EF481123-0696-43EC-B013-8CC8A7A0D2D6}" type="slidenum">
              <a:rPr lang="en-US" smtClean="0"/>
              <a:pPr/>
              <a:t>33</a:t>
            </a:fld>
            <a:endParaRPr lang="en-US" smtClean="0"/>
          </a:p>
        </p:txBody>
      </p:sp>
      <p:sp>
        <p:nvSpPr>
          <p:cNvPr id="312323" name="Rectangle 2"/>
          <p:cNvSpPr>
            <a:spLocks noGrp="1" noRot="1" noChangeAspect="1" noChangeArrowheads="1" noTextEdit="1"/>
          </p:cNvSpPr>
          <p:nvPr>
            <p:ph type="sldImg"/>
          </p:nvPr>
        </p:nvSpPr>
        <p:spPr>
          <a:ln/>
        </p:spPr>
      </p:sp>
      <p:sp>
        <p:nvSpPr>
          <p:cNvPr id="312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p:spPr>
        <p:txBody>
          <a:bodyPr/>
          <a:lstStyle/>
          <a:p>
            <a:fld id="{38059DA4-B1A9-46D3-B770-54E143A9344A}" type="slidenum">
              <a:rPr lang="en-US" smtClean="0"/>
              <a:pPr/>
              <a:t>34</a:t>
            </a:fld>
            <a:endParaRPr lang="en-US" smtClean="0"/>
          </a:p>
        </p:txBody>
      </p:sp>
      <p:sp>
        <p:nvSpPr>
          <p:cNvPr id="325635" name="Rectangle 2"/>
          <p:cNvSpPr>
            <a:spLocks noGrp="1" noRot="1" noChangeAspect="1" noChangeArrowheads="1" noTextEdit="1"/>
          </p:cNvSpPr>
          <p:nvPr>
            <p:ph type="sldImg"/>
          </p:nvPr>
        </p:nvSpPr>
        <p:spPr>
          <a:ln/>
        </p:spPr>
      </p:sp>
      <p:sp>
        <p:nvSpPr>
          <p:cNvPr id="325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p:spPr>
        <p:txBody>
          <a:bodyPr/>
          <a:lstStyle/>
          <a:p>
            <a:fld id="{FB202BD3-F608-4809-9097-DE837749914F}" type="slidenum">
              <a:rPr lang="en-US" smtClean="0"/>
              <a:pPr/>
              <a:t>35</a:t>
            </a:fld>
            <a:endParaRPr lang="en-US" smtClean="0"/>
          </a:p>
        </p:txBody>
      </p:sp>
      <p:sp>
        <p:nvSpPr>
          <p:cNvPr id="326659" name="Rectangle 2"/>
          <p:cNvSpPr>
            <a:spLocks noGrp="1" noRot="1" noChangeAspect="1" noChangeArrowheads="1" noTextEdit="1"/>
          </p:cNvSpPr>
          <p:nvPr>
            <p:ph type="sldImg"/>
          </p:nvPr>
        </p:nvSpPr>
        <p:spPr>
          <a:ln/>
        </p:spPr>
      </p:sp>
      <p:sp>
        <p:nvSpPr>
          <p:cNvPr id="326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p:spPr>
        <p:txBody>
          <a:bodyPr/>
          <a:lstStyle/>
          <a:p>
            <a:fld id="{5159A21E-A845-41A5-A26C-4C5D0D1EF7CF}" type="slidenum">
              <a:rPr lang="en-US" smtClean="0"/>
              <a:pPr/>
              <a:t>36</a:t>
            </a:fld>
            <a:endParaRPr lang="en-US" smtClean="0"/>
          </a:p>
        </p:txBody>
      </p:sp>
      <p:sp>
        <p:nvSpPr>
          <p:cNvPr id="327683" name="Rectangle 2"/>
          <p:cNvSpPr>
            <a:spLocks noGrp="1" noRot="1" noChangeAspect="1" noChangeArrowheads="1" noTextEdit="1"/>
          </p:cNvSpPr>
          <p:nvPr>
            <p:ph type="sldImg"/>
          </p:nvPr>
        </p:nvSpPr>
        <p:spPr>
          <a:ln/>
        </p:spPr>
      </p:sp>
      <p:sp>
        <p:nvSpPr>
          <p:cNvPr id="327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p:spPr>
        <p:txBody>
          <a:bodyPr/>
          <a:lstStyle/>
          <a:p>
            <a:fld id="{F110F687-84A3-4C03-92E7-F12A2FE88588}" type="slidenum">
              <a:rPr lang="en-US" smtClean="0"/>
              <a:pPr/>
              <a:t>37</a:t>
            </a:fld>
            <a:endParaRPr lang="en-US" smtClean="0"/>
          </a:p>
        </p:txBody>
      </p:sp>
      <p:sp>
        <p:nvSpPr>
          <p:cNvPr id="328707" name="Rectangle 2"/>
          <p:cNvSpPr>
            <a:spLocks noGrp="1" noRot="1" noChangeAspect="1" noChangeArrowheads="1" noTextEdit="1"/>
          </p:cNvSpPr>
          <p:nvPr>
            <p:ph type="sldImg"/>
          </p:nvPr>
        </p:nvSpPr>
        <p:spPr>
          <a:ln/>
        </p:spPr>
      </p:sp>
      <p:sp>
        <p:nvSpPr>
          <p:cNvPr id="3287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p:spPr>
        <p:txBody>
          <a:bodyPr/>
          <a:lstStyle/>
          <a:p>
            <a:fld id="{364A3ABA-E692-4A6F-BEFB-982EED06CE99}" type="slidenum">
              <a:rPr lang="en-US" smtClean="0"/>
              <a:pPr/>
              <a:t>38</a:t>
            </a:fld>
            <a:endParaRPr lang="en-US" smtClean="0"/>
          </a:p>
        </p:txBody>
      </p:sp>
      <p:sp>
        <p:nvSpPr>
          <p:cNvPr id="333827" name="Rectangle 2"/>
          <p:cNvSpPr>
            <a:spLocks noGrp="1" noRot="1" noChangeAspect="1" noChangeArrowheads="1" noTextEdit="1"/>
          </p:cNvSpPr>
          <p:nvPr>
            <p:ph type="sldImg"/>
          </p:nvPr>
        </p:nvSpPr>
        <p:spPr>
          <a:ln/>
        </p:spPr>
      </p:sp>
      <p:sp>
        <p:nvSpPr>
          <p:cNvPr id="333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p:spPr>
        <p:txBody>
          <a:bodyPr/>
          <a:lstStyle/>
          <a:p>
            <a:fld id="{3ADB07BE-B9A6-4C3A-93CF-310233CBB7B2}" type="slidenum">
              <a:rPr lang="en-US" smtClean="0"/>
              <a:pPr/>
              <a:t>39</a:t>
            </a:fld>
            <a:endParaRPr lang="en-US" smtClean="0"/>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5B2AED14-778A-4109-9508-1F60072D7D5A}" type="slidenum">
              <a:rPr lang="en-US" smtClean="0"/>
              <a:pPr/>
              <a:t>4</a:t>
            </a:fld>
            <a:endParaRPr lang="en-US" smtClean="0"/>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p:spPr>
        <p:txBody>
          <a:bodyPr/>
          <a:lstStyle/>
          <a:p>
            <a:pPr eaLnBrk="1" hangingPunct="1"/>
            <a:r>
              <a:rPr lang="en-US" smtClean="0"/>
              <a:t>Some teachers choose to show the movie </a:t>
            </a:r>
            <a:r>
              <a:rPr lang="en-US" u="sng" smtClean="0"/>
              <a:t>Day After Tomorrow</a:t>
            </a:r>
            <a:r>
              <a:rPr lang="en-US" smtClean="0"/>
              <a:t> </a:t>
            </a:r>
          </a:p>
          <a:p>
            <a:pPr eaLnBrk="1" hangingPunct="1"/>
            <a:endParaRPr lang="en-US" smtClean="0"/>
          </a:p>
          <a:p>
            <a:pPr eaLnBrk="1" hangingPunct="1"/>
            <a:r>
              <a:rPr lang="en-US" smtClean="0"/>
              <a:t>http://www.lisamoscatiello.com/blogtest/uploaded_images/meltingglaciers-786472.jpg</a:t>
            </a:r>
          </a:p>
          <a:p>
            <a:pPr eaLnBrk="1" hangingPunct="1"/>
            <a:r>
              <a:rPr lang="en-US" smtClean="0"/>
              <a:t>http://images.google.com/imgres?imgurl=http://sitemaker.umich.edu/section2group4/files/hurricane-katrina_damage.jpg&amp;imgrefurl=http://sitemaker.umich.edu/section2group4/indroduction_and_hypothesis__why_tropical_storms_&amp;h=311&amp;w=400&amp;sz=47&amp;hl=en&amp;start=19&amp;tbnid=BZz_iqNfb803hM:&amp;tbnh=96&amp;tbnw=124&amp;prev=/images%3Fq%3Dtropical%2Bstorms%26gbv%3D2%26hl%3Den</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p:spPr>
        <p:txBody>
          <a:bodyPr/>
          <a:lstStyle/>
          <a:p>
            <a:fld id="{64EB2C24-6FEA-40FF-B8C4-98258AFE7AB8}" type="slidenum">
              <a:rPr lang="en-US" smtClean="0"/>
              <a:pPr/>
              <a:t>40</a:t>
            </a:fld>
            <a:endParaRPr lang="en-US" smtClean="0"/>
          </a:p>
        </p:txBody>
      </p:sp>
      <p:sp>
        <p:nvSpPr>
          <p:cNvPr id="336899" name="Rectangle 2"/>
          <p:cNvSpPr>
            <a:spLocks noGrp="1" noRot="1" noChangeAspect="1" noChangeArrowheads="1" noTextEdit="1"/>
          </p:cNvSpPr>
          <p:nvPr>
            <p:ph type="sldImg"/>
          </p:nvPr>
        </p:nvSpPr>
        <p:spPr>
          <a:ln/>
        </p:spPr>
      </p:sp>
      <p:sp>
        <p:nvSpPr>
          <p:cNvPr id="3369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noFill/>
        </p:spPr>
        <p:txBody>
          <a:bodyPr/>
          <a:lstStyle/>
          <a:p>
            <a:fld id="{358EAF80-6C8A-452B-BC0D-22ED8B3DC92F}" type="slidenum">
              <a:rPr lang="en-US" smtClean="0"/>
              <a:pPr/>
              <a:t>41</a:t>
            </a:fld>
            <a:endParaRPr lang="en-US" smtClean="0"/>
          </a:p>
        </p:txBody>
      </p:sp>
      <p:sp>
        <p:nvSpPr>
          <p:cNvPr id="337923" name="Rectangle 2"/>
          <p:cNvSpPr>
            <a:spLocks noGrp="1" noRot="1" noChangeAspect="1" noChangeArrowheads="1" noTextEdit="1"/>
          </p:cNvSpPr>
          <p:nvPr>
            <p:ph type="sldImg"/>
          </p:nvPr>
        </p:nvSpPr>
        <p:spPr>
          <a:ln/>
        </p:spPr>
      </p:sp>
      <p:sp>
        <p:nvSpPr>
          <p:cNvPr id="337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p:spPr>
        <p:txBody>
          <a:bodyPr/>
          <a:lstStyle/>
          <a:p>
            <a:fld id="{AF7BC40A-3536-4B61-94DA-CC4E51738151}" type="slidenum">
              <a:rPr lang="en-US" smtClean="0"/>
              <a:pPr/>
              <a:t>42</a:t>
            </a:fld>
            <a:endParaRPr lang="en-US" smtClean="0"/>
          </a:p>
        </p:txBody>
      </p:sp>
      <p:sp>
        <p:nvSpPr>
          <p:cNvPr id="338947" name="Rectangle 2"/>
          <p:cNvSpPr>
            <a:spLocks noGrp="1" noRot="1" noChangeAspect="1" noChangeArrowheads="1" noTextEdit="1"/>
          </p:cNvSpPr>
          <p:nvPr>
            <p:ph type="sldImg"/>
          </p:nvPr>
        </p:nvSpPr>
        <p:spPr>
          <a:ln/>
        </p:spPr>
      </p:sp>
      <p:sp>
        <p:nvSpPr>
          <p:cNvPr id="338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p:spPr>
        <p:txBody>
          <a:bodyPr/>
          <a:lstStyle/>
          <a:p>
            <a:fld id="{C93CADEB-637B-4302-B866-4164ABC94C95}" type="slidenum">
              <a:rPr lang="en-US" smtClean="0"/>
              <a:pPr/>
              <a:t>43</a:t>
            </a:fld>
            <a:endParaRPr lang="en-US" smtClean="0"/>
          </a:p>
        </p:txBody>
      </p:sp>
      <p:sp>
        <p:nvSpPr>
          <p:cNvPr id="344067" name="Rectangle 2"/>
          <p:cNvSpPr>
            <a:spLocks noGrp="1" noRot="1" noChangeAspect="1" noChangeArrowheads="1" noTextEdit="1"/>
          </p:cNvSpPr>
          <p:nvPr>
            <p:ph type="sldImg"/>
          </p:nvPr>
        </p:nvSpPr>
        <p:spPr>
          <a:ln/>
        </p:spPr>
      </p:sp>
      <p:sp>
        <p:nvSpPr>
          <p:cNvPr id="3440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p:spPr>
        <p:txBody>
          <a:bodyPr/>
          <a:lstStyle/>
          <a:p>
            <a:fld id="{3A452E4F-9E39-45F9-A240-5135AEF85C8F}" type="slidenum">
              <a:rPr lang="en-US" smtClean="0"/>
              <a:pPr/>
              <a:t>44</a:t>
            </a:fld>
            <a:endParaRPr lang="en-US" smtClean="0"/>
          </a:p>
        </p:txBody>
      </p:sp>
      <p:sp>
        <p:nvSpPr>
          <p:cNvPr id="345091" name="Rectangle 2"/>
          <p:cNvSpPr>
            <a:spLocks noGrp="1" noRot="1" noChangeAspect="1" noChangeArrowheads="1" noTextEdit="1"/>
          </p:cNvSpPr>
          <p:nvPr>
            <p:ph type="sldImg"/>
          </p:nvPr>
        </p:nvSpPr>
        <p:spPr>
          <a:ln/>
        </p:spPr>
      </p:sp>
      <p:sp>
        <p:nvSpPr>
          <p:cNvPr id="3450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A1FC4D21-D0F1-442A-925E-4C50BF7161CE}" type="slidenum">
              <a:rPr lang="en-US" smtClean="0"/>
              <a:pPr/>
              <a:t>45</a:t>
            </a:fld>
            <a:endParaRPr lang="en-US" smtClean="0"/>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p:spPr>
        <p:txBody>
          <a:bodyPr/>
          <a:lstStyle/>
          <a:p>
            <a:fld id="{B8687C5F-7C2C-4C43-8759-1352353CED9D}" type="slidenum">
              <a:rPr lang="en-US" smtClean="0"/>
              <a:pPr/>
              <a:t>46</a:t>
            </a:fld>
            <a:endParaRPr lang="en-US" smtClean="0"/>
          </a:p>
        </p:txBody>
      </p:sp>
      <p:sp>
        <p:nvSpPr>
          <p:cNvPr id="347139" name="Rectangle 2"/>
          <p:cNvSpPr>
            <a:spLocks noGrp="1" noRot="1" noChangeAspect="1" noChangeArrowheads="1" noTextEdit="1"/>
          </p:cNvSpPr>
          <p:nvPr>
            <p:ph type="sldImg"/>
          </p:nvPr>
        </p:nvSpPr>
        <p:spPr>
          <a:ln/>
        </p:spPr>
      </p:sp>
      <p:sp>
        <p:nvSpPr>
          <p:cNvPr id="3471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p:spPr>
        <p:txBody>
          <a:bodyPr/>
          <a:lstStyle/>
          <a:p>
            <a:fld id="{64F348D8-F23B-4655-8B85-FD900EB3ECD6}" type="slidenum">
              <a:rPr lang="en-US" smtClean="0"/>
              <a:pPr/>
              <a:t>47</a:t>
            </a:fld>
            <a:endParaRPr lang="en-US" smtClean="0"/>
          </a:p>
        </p:txBody>
      </p:sp>
      <p:sp>
        <p:nvSpPr>
          <p:cNvPr id="348163" name="Rectangle 2"/>
          <p:cNvSpPr>
            <a:spLocks noGrp="1" noRot="1" noChangeAspect="1" noChangeArrowheads="1" noTextEdit="1"/>
          </p:cNvSpPr>
          <p:nvPr>
            <p:ph type="sldImg"/>
          </p:nvPr>
        </p:nvSpPr>
        <p:spPr>
          <a:ln/>
        </p:spPr>
      </p:sp>
      <p:sp>
        <p:nvSpPr>
          <p:cNvPr id="3481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p>
            <a:fld id="{14B878BB-B63B-4815-9F47-C9E18B9726DA}" type="slidenum">
              <a:rPr lang="en-US" smtClean="0"/>
              <a:pPr/>
              <a:t>48</a:t>
            </a:fld>
            <a:endParaRPr lang="en-US" smtClean="0"/>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D89E48CF-7692-40B3-BF08-8C9AC106910A}" type="slidenum">
              <a:rPr lang="en-US" smtClean="0"/>
              <a:pPr/>
              <a:t>49</a:t>
            </a:fld>
            <a:endParaRPr lang="en-US" smtClean="0"/>
          </a:p>
        </p:txBody>
      </p:sp>
      <p:sp>
        <p:nvSpPr>
          <p:cNvPr id="351235" name="Rectangle 2"/>
          <p:cNvSpPr>
            <a:spLocks noGrp="1" noRot="1" noChangeAspect="1" noChangeArrowheads="1" noTextEdit="1"/>
          </p:cNvSpPr>
          <p:nvPr>
            <p:ph type="sldImg"/>
          </p:nvPr>
        </p:nvSpPr>
        <p:spPr>
          <a:ln/>
        </p:spPr>
      </p:sp>
      <p:sp>
        <p:nvSpPr>
          <p:cNvPr id="3512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D6507EFC-86E4-4EEA-8A93-6A72AF6FD25A}" type="slidenum">
              <a:rPr lang="en-US" smtClean="0"/>
              <a:pPr/>
              <a:t>5</a:t>
            </a:fld>
            <a:endParaRPr lang="en-US" smtClean="0"/>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p:spPr>
        <p:txBody>
          <a:bodyPr/>
          <a:lstStyle/>
          <a:p>
            <a:fld id="{62B4CB78-D154-4C21-9FD1-D9AB63B1A2C7}" type="slidenum">
              <a:rPr lang="en-US" smtClean="0"/>
              <a:pPr/>
              <a:t>50</a:t>
            </a:fld>
            <a:endParaRPr lang="en-US" smtClean="0"/>
          </a:p>
        </p:txBody>
      </p:sp>
      <p:sp>
        <p:nvSpPr>
          <p:cNvPr id="352259" name="Rectangle 2"/>
          <p:cNvSpPr>
            <a:spLocks noGrp="1" noRot="1" noChangeAspect="1" noChangeArrowheads="1" noTextEdit="1"/>
          </p:cNvSpPr>
          <p:nvPr>
            <p:ph type="sldImg"/>
          </p:nvPr>
        </p:nvSpPr>
        <p:spPr>
          <a:ln/>
        </p:spPr>
      </p:sp>
      <p:sp>
        <p:nvSpPr>
          <p:cNvPr id="3522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p:spPr>
        <p:txBody>
          <a:bodyPr/>
          <a:lstStyle/>
          <a:p>
            <a:fld id="{AE73222A-D589-4A6F-BD0E-F8BFB05F1792}" type="slidenum">
              <a:rPr lang="en-US" smtClean="0"/>
              <a:pPr/>
              <a:t>51</a:t>
            </a:fld>
            <a:endParaRPr lang="en-US" smtClean="0"/>
          </a:p>
        </p:txBody>
      </p:sp>
      <p:sp>
        <p:nvSpPr>
          <p:cNvPr id="353283" name="Rectangle 2"/>
          <p:cNvSpPr>
            <a:spLocks noGrp="1" noRot="1" noChangeAspect="1" noChangeArrowheads="1" noTextEdit="1"/>
          </p:cNvSpPr>
          <p:nvPr>
            <p:ph type="sldImg"/>
          </p:nvPr>
        </p:nvSpPr>
        <p:spPr>
          <a:ln/>
        </p:spPr>
      </p:sp>
      <p:sp>
        <p:nvSpPr>
          <p:cNvPr id="353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noFill/>
        </p:spPr>
        <p:txBody>
          <a:bodyPr/>
          <a:lstStyle/>
          <a:p>
            <a:fld id="{8240843A-ECBF-40A8-9C08-EFBCE3415444}" type="slidenum">
              <a:rPr lang="en-US" smtClean="0"/>
              <a:pPr/>
              <a:t>52</a:t>
            </a:fld>
            <a:endParaRPr lang="en-US" smtClean="0"/>
          </a:p>
        </p:txBody>
      </p:sp>
      <p:sp>
        <p:nvSpPr>
          <p:cNvPr id="354307" name="Rectangle 2"/>
          <p:cNvSpPr>
            <a:spLocks noGrp="1" noRot="1" noChangeAspect="1" noChangeArrowheads="1" noTextEdit="1"/>
          </p:cNvSpPr>
          <p:nvPr>
            <p:ph type="sldImg"/>
          </p:nvPr>
        </p:nvSpPr>
        <p:spPr>
          <a:ln/>
        </p:spPr>
      </p:sp>
      <p:sp>
        <p:nvSpPr>
          <p:cNvPr id="3543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noFill/>
        </p:spPr>
        <p:txBody>
          <a:bodyPr/>
          <a:lstStyle/>
          <a:p>
            <a:fld id="{B52FDBEC-E690-482F-8C13-43DEE01A30CA}" type="slidenum">
              <a:rPr lang="en-US" smtClean="0"/>
              <a:pPr/>
              <a:t>53</a:t>
            </a:fld>
            <a:endParaRPr lang="en-US" smtClean="0"/>
          </a:p>
        </p:txBody>
      </p:sp>
      <p:sp>
        <p:nvSpPr>
          <p:cNvPr id="355331" name="Rectangle 2"/>
          <p:cNvSpPr>
            <a:spLocks noGrp="1" noRot="1" noChangeAspect="1" noChangeArrowheads="1" noTextEdit="1"/>
          </p:cNvSpPr>
          <p:nvPr>
            <p:ph type="sldImg"/>
          </p:nvPr>
        </p:nvSpPr>
        <p:spPr>
          <a:ln/>
        </p:spPr>
      </p:sp>
      <p:sp>
        <p:nvSpPr>
          <p:cNvPr id="3553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p:spPr>
        <p:txBody>
          <a:bodyPr/>
          <a:lstStyle/>
          <a:p>
            <a:fld id="{5F8C8363-7F38-4EC1-863C-887C6AABA9CA}" type="slidenum">
              <a:rPr lang="en-US" smtClean="0"/>
              <a:pPr/>
              <a:t>54</a:t>
            </a:fld>
            <a:endParaRPr lang="en-US" smtClean="0"/>
          </a:p>
        </p:txBody>
      </p:sp>
      <p:sp>
        <p:nvSpPr>
          <p:cNvPr id="357379" name="Rectangle 2"/>
          <p:cNvSpPr>
            <a:spLocks noGrp="1" noRot="1" noChangeAspect="1" noChangeArrowheads="1" noTextEdit="1"/>
          </p:cNvSpPr>
          <p:nvPr>
            <p:ph type="sldImg"/>
          </p:nvPr>
        </p:nvSpPr>
        <p:spPr>
          <a:ln/>
        </p:spPr>
      </p:sp>
      <p:sp>
        <p:nvSpPr>
          <p:cNvPr id="3573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p:cNvSpPr>
            <a:spLocks noGrp="1" noChangeArrowheads="1"/>
          </p:cNvSpPr>
          <p:nvPr>
            <p:ph type="sldNum" sz="quarter" idx="5"/>
          </p:nvPr>
        </p:nvSpPr>
        <p:spPr>
          <a:noFill/>
        </p:spPr>
        <p:txBody>
          <a:bodyPr/>
          <a:lstStyle/>
          <a:p>
            <a:fld id="{C0BFC568-8CEC-4F2F-80C3-BB11AC02B719}" type="slidenum">
              <a:rPr lang="en-US" smtClean="0"/>
              <a:pPr/>
              <a:t>55</a:t>
            </a:fld>
            <a:endParaRPr lang="en-US" smtClean="0"/>
          </a:p>
        </p:txBody>
      </p:sp>
      <p:sp>
        <p:nvSpPr>
          <p:cNvPr id="365571" name="Rectangle 2"/>
          <p:cNvSpPr>
            <a:spLocks noGrp="1" noRot="1" noChangeAspect="1" noChangeArrowheads="1" noTextEdit="1"/>
          </p:cNvSpPr>
          <p:nvPr>
            <p:ph type="sldImg"/>
          </p:nvPr>
        </p:nvSpPr>
        <p:spPr>
          <a:ln/>
        </p:spPr>
      </p:sp>
      <p:sp>
        <p:nvSpPr>
          <p:cNvPr id="3655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p:spPr>
        <p:txBody>
          <a:bodyPr/>
          <a:lstStyle/>
          <a:p>
            <a:fld id="{106962A8-8CAE-4540-A582-0203893B421C}" type="slidenum">
              <a:rPr lang="en-US" smtClean="0"/>
              <a:pPr/>
              <a:t>56</a:t>
            </a:fld>
            <a:endParaRPr lang="en-US" smtClean="0"/>
          </a:p>
        </p:txBody>
      </p:sp>
      <p:sp>
        <p:nvSpPr>
          <p:cNvPr id="370691" name="Rectangle 2"/>
          <p:cNvSpPr>
            <a:spLocks noGrp="1" noRot="1" noChangeAspect="1" noChangeArrowheads="1" noTextEdit="1"/>
          </p:cNvSpPr>
          <p:nvPr>
            <p:ph type="sldImg"/>
          </p:nvPr>
        </p:nvSpPr>
        <p:spPr>
          <a:ln/>
        </p:spPr>
      </p:sp>
      <p:sp>
        <p:nvSpPr>
          <p:cNvPr id="3706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noFill/>
        </p:spPr>
        <p:txBody>
          <a:bodyPr/>
          <a:lstStyle/>
          <a:p>
            <a:fld id="{5B7ED2CE-8445-46DB-A4D4-E35E294EEDBE}" type="slidenum">
              <a:rPr lang="en-US" smtClean="0"/>
              <a:pPr/>
              <a:t>57</a:t>
            </a:fld>
            <a:endParaRPr lang="en-US" smtClean="0"/>
          </a:p>
        </p:txBody>
      </p:sp>
      <p:sp>
        <p:nvSpPr>
          <p:cNvPr id="372739" name="Rectangle 2"/>
          <p:cNvSpPr>
            <a:spLocks noGrp="1" noRot="1" noChangeAspect="1" noChangeArrowheads="1" noTextEdit="1"/>
          </p:cNvSpPr>
          <p:nvPr>
            <p:ph type="sldImg"/>
          </p:nvPr>
        </p:nvSpPr>
        <p:spPr>
          <a:ln/>
        </p:spPr>
      </p:sp>
      <p:sp>
        <p:nvSpPr>
          <p:cNvPr id="372740" name="Rectangle 3"/>
          <p:cNvSpPr>
            <a:spLocks noGrp="1" noChangeArrowheads="1"/>
          </p:cNvSpPr>
          <p:nvPr>
            <p:ph type="body" idx="1"/>
          </p:nvPr>
        </p:nvSpPr>
        <p:spPr>
          <a:noFill/>
          <a:ln/>
        </p:spPr>
        <p:txBody>
          <a:bodyPr/>
          <a:lstStyle/>
          <a:p>
            <a:pPr eaLnBrk="1" hangingPunct="1"/>
            <a:r>
              <a:rPr lang="en-US" smtClean="0"/>
              <a:t>Any set of relationships between a single quantity (such</a:t>
            </a:r>
            <a:r>
              <a:rPr lang="en-US" sz="1400" smtClean="0"/>
              <a:t> </a:t>
            </a:r>
            <a:r>
              <a:rPr lang="en-US" smtClean="0"/>
              <a:t>as</a:t>
            </a:r>
            <a:r>
              <a:rPr lang="en-US" i="1" smtClean="0"/>
              <a:t> V</a:t>
            </a:r>
            <a:r>
              <a:rPr lang="en-US" smtClean="0"/>
              <a:t>) and several other variables (</a:t>
            </a:r>
            <a:r>
              <a:rPr lang="en-US" i="1" smtClean="0"/>
              <a:t>P, T, n</a:t>
            </a:r>
            <a:r>
              <a:rPr lang="en-US" smtClean="0"/>
              <a:t>) can be combined into a single expression that describes all the relationships simultaneously.</a:t>
            </a:r>
          </a:p>
          <a:p>
            <a:pPr eaLnBrk="1" hangingPunct="1"/>
            <a:endParaRPr lang="en-US" sz="500" smtClean="0"/>
          </a:p>
          <a:p>
            <a:pPr eaLnBrk="1" hangingPunct="1"/>
            <a:r>
              <a:rPr lang="en-US" smtClean="0"/>
              <a:t>The following three expressions</a:t>
            </a:r>
          </a:p>
          <a:p>
            <a:pPr eaLnBrk="1" hangingPunct="1"/>
            <a:r>
              <a:rPr lang="en-US" smtClean="0"/>
              <a:t>       	</a:t>
            </a:r>
            <a:r>
              <a:rPr lang="en-US" i="1" smtClean="0"/>
              <a:t>V</a:t>
            </a:r>
            <a:r>
              <a:rPr lang="en-US" smtClean="0"/>
              <a:t> </a:t>
            </a:r>
            <a:r>
              <a:rPr lang="en-US" smtClean="0">
                <a:sym typeface="Symbol" pitchFamily="18" charset="2"/>
              </a:rPr>
              <a:t> 1/</a:t>
            </a:r>
            <a:r>
              <a:rPr lang="en-US" i="1" smtClean="0">
                <a:sym typeface="Symbol" pitchFamily="18" charset="2"/>
              </a:rPr>
              <a:t>P</a:t>
            </a:r>
            <a:r>
              <a:rPr lang="en-US" smtClean="0">
                <a:sym typeface="Symbol" pitchFamily="18" charset="2"/>
              </a:rPr>
              <a:t> (at constant </a:t>
            </a:r>
            <a:r>
              <a:rPr lang="en-US" i="1" smtClean="0">
                <a:sym typeface="Symbol" pitchFamily="18" charset="2"/>
              </a:rPr>
              <a:t>n, T</a:t>
            </a:r>
            <a:r>
              <a:rPr lang="en-US" smtClean="0">
                <a:sym typeface="Symbol" pitchFamily="18" charset="2"/>
              </a:rPr>
              <a:t>)</a:t>
            </a:r>
          </a:p>
          <a:p>
            <a:pPr eaLnBrk="1" hangingPunct="1"/>
            <a:r>
              <a:rPr lang="en-US" smtClean="0">
                <a:sym typeface="Symbol" pitchFamily="18" charset="2"/>
              </a:rPr>
              <a:t>        	</a:t>
            </a:r>
            <a:r>
              <a:rPr lang="en-US" i="1" smtClean="0">
                <a:sym typeface="Symbol" pitchFamily="18" charset="2"/>
              </a:rPr>
              <a:t>V</a:t>
            </a:r>
            <a:r>
              <a:rPr lang="en-US" smtClean="0">
                <a:sym typeface="Symbol" pitchFamily="18" charset="2"/>
              </a:rPr>
              <a:t>  </a:t>
            </a:r>
            <a:r>
              <a:rPr lang="en-US" i="1" smtClean="0">
                <a:sym typeface="Symbol" pitchFamily="18" charset="2"/>
              </a:rPr>
              <a:t>T</a:t>
            </a:r>
            <a:r>
              <a:rPr lang="en-US" smtClean="0">
                <a:sym typeface="Symbol" pitchFamily="18" charset="2"/>
              </a:rPr>
              <a:t> ( at constant </a:t>
            </a:r>
            <a:r>
              <a:rPr lang="en-US" i="1" smtClean="0">
                <a:sym typeface="Symbol" pitchFamily="18" charset="2"/>
              </a:rPr>
              <a:t>n, P</a:t>
            </a:r>
            <a:r>
              <a:rPr lang="en-US" smtClean="0">
                <a:sym typeface="Symbol" pitchFamily="18" charset="2"/>
              </a:rPr>
              <a:t>)</a:t>
            </a:r>
          </a:p>
          <a:p>
            <a:pPr eaLnBrk="1" hangingPunct="1"/>
            <a:r>
              <a:rPr lang="en-US" smtClean="0">
                <a:sym typeface="Symbol" pitchFamily="18" charset="2"/>
              </a:rPr>
              <a:t>       </a:t>
            </a:r>
            <a:r>
              <a:rPr lang="en-US" i="1" smtClean="0">
                <a:sym typeface="Symbol" pitchFamily="18" charset="2"/>
              </a:rPr>
              <a:t> 	V </a:t>
            </a:r>
            <a:r>
              <a:rPr lang="en-US" smtClean="0">
                <a:sym typeface="Symbol" pitchFamily="18" charset="2"/>
              </a:rPr>
              <a:t></a:t>
            </a:r>
            <a:r>
              <a:rPr lang="en-US" i="1" smtClean="0">
                <a:sym typeface="Symbol" pitchFamily="18" charset="2"/>
              </a:rPr>
              <a:t> n </a:t>
            </a:r>
            <a:r>
              <a:rPr lang="en-US" smtClean="0">
                <a:sym typeface="Symbol" pitchFamily="18" charset="2"/>
              </a:rPr>
              <a:t>(at constant </a:t>
            </a:r>
            <a:r>
              <a:rPr lang="en-US" i="1" smtClean="0">
                <a:sym typeface="Symbol" pitchFamily="18" charset="2"/>
              </a:rPr>
              <a:t>T, P</a:t>
            </a:r>
            <a:r>
              <a:rPr lang="en-US" smtClean="0">
                <a:sym typeface="Symbol" pitchFamily="18" charset="2"/>
              </a:rPr>
              <a:t>)</a:t>
            </a:r>
          </a:p>
          <a:p>
            <a:pPr eaLnBrk="1" hangingPunct="1"/>
            <a:r>
              <a:rPr lang="en-US" smtClean="0">
                <a:sym typeface="Symbol" pitchFamily="18" charset="2"/>
              </a:rPr>
              <a:t>     can be combined to give</a:t>
            </a:r>
          </a:p>
          <a:p>
            <a:pPr eaLnBrk="1" hangingPunct="1"/>
            <a:r>
              <a:rPr lang="en-US" smtClean="0">
                <a:sym typeface="Symbol" pitchFamily="18" charset="2"/>
              </a:rPr>
              <a:t>    		</a:t>
            </a:r>
            <a:r>
              <a:rPr lang="en-US" i="1" smtClean="0">
                <a:sym typeface="Symbol" pitchFamily="18" charset="2"/>
              </a:rPr>
              <a:t>V</a:t>
            </a:r>
            <a:r>
              <a:rPr lang="en-US" smtClean="0">
                <a:sym typeface="Symbol" pitchFamily="18" charset="2"/>
              </a:rPr>
              <a:t>  </a:t>
            </a:r>
            <a:r>
              <a:rPr lang="en-US" i="1" smtClean="0">
                <a:sym typeface="Symbol" pitchFamily="18" charset="2"/>
              </a:rPr>
              <a:t>nT </a:t>
            </a:r>
            <a:r>
              <a:rPr lang="en-US" smtClean="0">
                <a:sym typeface="Symbol" pitchFamily="18" charset="2"/>
              </a:rPr>
              <a:t>    or  </a:t>
            </a:r>
            <a:r>
              <a:rPr lang="en-US" i="1" smtClean="0">
                <a:sym typeface="Symbol" pitchFamily="18" charset="2"/>
              </a:rPr>
              <a:t> V</a:t>
            </a:r>
            <a:r>
              <a:rPr lang="en-US" smtClean="0">
                <a:sym typeface="Symbol" pitchFamily="18" charset="2"/>
              </a:rPr>
              <a:t> = constant (</a:t>
            </a:r>
            <a:r>
              <a:rPr lang="en-US" i="1" smtClean="0">
                <a:sym typeface="Symbol" pitchFamily="18" charset="2"/>
              </a:rPr>
              <a:t>nT/P</a:t>
            </a:r>
            <a:r>
              <a:rPr lang="en-US" smtClean="0">
                <a:sym typeface="Symbol" pitchFamily="18" charset="2"/>
              </a:rPr>
              <a:t>)</a:t>
            </a:r>
          </a:p>
          <a:p>
            <a:pPr eaLnBrk="1" hangingPunct="1"/>
            <a:endParaRPr lang="en-US" sz="500" smtClean="0">
              <a:sym typeface="Symbol" pitchFamily="18" charset="2"/>
            </a:endParaRPr>
          </a:p>
          <a:p>
            <a:pPr eaLnBrk="1" hangingPunct="1"/>
            <a:r>
              <a:rPr lang="en-US" smtClean="0">
                <a:sym typeface="Symbol" pitchFamily="18" charset="2"/>
              </a:rPr>
              <a:t>•   The proportionality constant is called the </a:t>
            </a:r>
            <a:r>
              <a:rPr lang="en-US" b="1" smtClean="0">
                <a:sym typeface="Symbol" pitchFamily="18" charset="2"/>
              </a:rPr>
              <a:t>gas constant, </a:t>
            </a:r>
            <a:r>
              <a:rPr lang="en-US" smtClean="0">
                <a:sym typeface="Symbol" pitchFamily="18" charset="2"/>
              </a:rPr>
              <a:t>represented by the letter </a:t>
            </a:r>
            <a:r>
              <a:rPr lang="en-US" i="1" smtClean="0">
                <a:sym typeface="Symbol" pitchFamily="18" charset="2"/>
              </a:rPr>
              <a:t>R.</a:t>
            </a:r>
          </a:p>
          <a:p>
            <a:pPr eaLnBrk="1" hangingPunct="1"/>
            <a:endParaRPr lang="en-US" sz="500" i="1" smtClean="0">
              <a:sym typeface="Symbol" pitchFamily="18" charset="2"/>
            </a:endParaRPr>
          </a:p>
          <a:p>
            <a:pPr eaLnBrk="1" hangingPunct="1"/>
            <a:r>
              <a:rPr lang="en-US" smtClean="0">
                <a:sym typeface="Symbol" pitchFamily="18" charset="2"/>
              </a:rPr>
              <a:t>• </a:t>
            </a:r>
            <a:r>
              <a:rPr lang="en-US" i="1" smtClean="0">
                <a:sym typeface="Symbol" pitchFamily="18" charset="2"/>
              </a:rPr>
              <a:t>  </a:t>
            </a:r>
            <a:r>
              <a:rPr lang="en-US" smtClean="0">
                <a:sym typeface="Symbol" pitchFamily="18" charset="2"/>
              </a:rPr>
              <a:t>Inserting </a:t>
            </a:r>
            <a:r>
              <a:rPr lang="en-US" i="1" smtClean="0">
                <a:sym typeface="Symbol" pitchFamily="18" charset="2"/>
              </a:rPr>
              <a:t>R</a:t>
            </a:r>
            <a:r>
              <a:rPr lang="en-US" smtClean="0">
                <a:sym typeface="Symbol" pitchFamily="18" charset="2"/>
              </a:rPr>
              <a:t> into an equation gives </a:t>
            </a:r>
            <a:r>
              <a:rPr lang="en-US" i="1" smtClean="0">
                <a:sym typeface="Symbol" pitchFamily="18" charset="2"/>
              </a:rPr>
              <a:t>  </a:t>
            </a:r>
            <a:r>
              <a:rPr lang="en-US" sz="1000" i="1" smtClean="0">
                <a:sym typeface="Symbol" pitchFamily="18" charset="2"/>
              </a:rPr>
              <a:t>V = </a:t>
            </a:r>
            <a:r>
              <a:rPr lang="en-US" sz="1000" i="1" u="sng" smtClean="0">
                <a:sym typeface="Symbol" pitchFamily="18" charset="2"/>
              </a:rPr>
              <a:t>RnT </a:t>
            </a:r>
            <a:r>
              <a:rPr lang="en-US" sz="1000" i="1" smtClean="0">
                <a:sym typeface="Symbol" pitchFamily="18" charset="2"/>
              </a:rPr>
              <a:t> =  </a:t>
            </a:r>
            <a:r>
              <a:rPr lang="en-US" sz="1000" i="1" u="sng" smtClean="0">
                <a:sym typeface="Symbol" pitchFamily="18" charset="2"/>
              </a:rPr>
              <a:t>nRT </a:t>
            </a:r>
          </a:p>
          <a:p>
            <a:pPr eaLnBrk="1" hangingPunct="1"/>
            <a:r>
              <a:rPr lang="en-US" sz="1000" i="1" smtClean="0">
                <a:sym typeface="Symbol" pitchFamily="18" charset="2"/>
              </a:rPr>
              <a:t>                                                               P           P</a:t>
            </a:r>
            <a:r>
              <a:rPr lang="en-US" i="1" smtClean="0">
                <a:sym typeface="Symbol" pitchFamily="18" charset="2"/>
              </a:rPr>
              <a:t>  </a:t>
            </a:r>
          </a:p>
          <a:p>
            <a:pPr eaLnBrk="1" hangingPunct="1"/>
            <a:r>
              <a:rPr lang="en-US" smtClean="0">
                <a:sym typeface="Symbol" pitchFamily="18" charset="2"/>
              </a:rPr>
              <a:t>Multiplying both sides by</a:t>
            </a:r>
            <a:r>
              <a:rPr lang="en-US" i="1" smtClean="0">
                <a:sym typeface="Symbol" pitchFamily="18" charset="2"/>
              </a:rPr>
              <a:t> P </a:t>
            </a:r>
            <a:r>
              <a:rPr lang="en-US" smtClean="0">
                <a:sym typeface="Symbol" pitchFamily="18" charset="2"/>
              </a:rPr>
              <a:t>gives the following equation, which is known as the </a:t>
            </a:r>
            <a:r>
              <a:rPr lang="en-US" b="1" i="1" smtClean="0">
                <a:sym typeface="Symbol" pitchFamily="18" charset="2"/>
              </a:rPr>
              <a:t>ideal gas law:</a:t>
            </a:r>
          </a:p>
          <a:p>
            <a:pPr eaLnBrk="1" hangingPunct="1"/>
            <a:r>
              <a:rPr lang="en-US" b="1" smtClean="0">
                <a:sym typeface="Symbol" pitchFamily="18" charset="2"/>
              </a:rPr>
              <a:t>                                </a:t>
            </a:r>
            <a:r>
              <a:rPr lang="en-US" i="1" smtClean="0">
                <a:sym typeface="Symbol" pitchFamily="18" charset="2"/>
              </a:rPr>
              <a:t>PV  =  nRT</a:t>
            </a:r>
          </a:p>
          <a:p>
            <a:pPr eaLnBrk="1" hangingPunct="1"/>
            <a:endParaRPr lang="en-US" sz="600" i="1" smtClean="0">
              <a:sym typeface="Symbol" pitchFamily="18" charset="2"/>
            </a:endParaRPr>
          </a:p>
          <a:p>
            <a:pPr eaLnBrk="1" hangingPunct="1"/>
            <a:r>
              <a:rPr lang="en-US" smtClean="0">
                <a:sym typeface="Symbol" pitchFamily="18" charset="2"/>
              </a:rPr>
              <a:t>•</a:t>
            </a:r>
            <a:r>
              <a:rPr lang="en-US" i="1" smtClean="0">
                <a:sym typeface="Symbol" pitchFamily="18" charset="2"/>
              </a:rPr>
              <a:t>   </a:t>
            </a:r>
            <a:r>
              <a:rPr lang="en-US" smtClean="0">
                <a:sym typeface="Symbol" pitchFamily="18" charset="2"/>
              </a:rPr>
              <a:t>An ideal gas is defined as a hypothetical gaseous substance whose behavior is independent of attractive and repulsive forces and can be completely described by the ideal gas law.</a:t>
            </a:r>
          </a:p>
          <a:p>
            <a:pPr eaLnBrk="1" hangingPunct="1"/>
            <a:r>
              <a:rPr lang="en-US" smtClean="0">
                <a:sym typeface="Symbol" pitchFamily="18" charset="2"/>
              </a:rPr>
              <a:t>•   The form of the gas constant depends on the units used for the other quantities in the expression — if </a:t>
            </a:r>
            <a:r>
              <a:rPr lang="en-US" i="1" smtClean="0">
                <a:sym typeface="Symbol" pitchFamily="18" charset="2"/>
              </a:rPr>
              <a:t>V</a:t>
            </a:r>
            <a:r>
              <a:rPr lang="en-US" smtClean="0">
                <a:sym typeface="Symbol" pitchFamily="18" charset="2"/>
              </a:rPr>
              <a:t> is expressed in liters (L), </a:t>
            </a:r>
            <a:r>
              <a:rPr lang="en-US" i="1" smtClean="0">
                <a:sym typeface="Symbol" pitchFamily="18" charset="2"/>
              </a:rPr>
              <a:t>P</a:t>
            </a:r>
            <a:r>
              <a:rPr lang="en-US" smtClean="0">
                <a:sym typeface="Symbol" pitchFamily="18" charset="2"/>
              </a:rPr>
              <a:t> in atmospheres (atm), </a:t>
            </a:r>
            <a:r>
              <a:rPr lang="en-US" i="1" smtClean="0">
                <a:sym typeface="Symbol" pitchFamily="18" charset="2"/>
              </a:rPr>
              <a:t>T</a:t>
            </a:r>
            <a:r>
              <a:rPr lang="en-US" b="1" smtClean="0">
                <a:sym typeface="Symbol" pitchFamily="18" charset="2"/>
              </a:rPr>
              <a:t> </a:t>
            </a:r>
            <a:r>
              <a:rPr lang="en-US" smtClean="0">
                <a:sym typeface="Symbol" pitchFamily="18" charset="2"/>
              </a:rPr>
              <a:t>in kelvins (K), and</a:t>
            </a:r>
            <a:r>
              <a:rPr lang="en-US" i="1" smtClean="0">
                <a:sym typeface="Symbol" pitchFamily="18" charset="2"/>
              </a:rPr>
              <a:t> n </a:t>
            </a:r>
            <a:r>
              <a:rPr lang="en-US" smtClean="0">
                <a:sym typeface="Symbol" pitchFamily="18" charset="2"/>
              </a:rPr>
              <a:t>in moles (mol), then</a:t>
            </a:r>
          </a:p>
          <a:p>
            <a:pPr eaLnBrk="1" hangingPunct="1"/>
            <a:r>
              <a:rPr lang="en-US" smtClean="0">
                <a:sym typeface="Symbol" pitchFamily="18" charset="2"/>
              </a:rPr>
              <a:t>                   </a:t>
            </a:r>
            <a:r>
              <a:rPr lang="en-US" i="1" smtClean="0">
                <a:sym typeface="Symbol" pitchFamily="18" charset="2"/>
              </a:rPr>
              <a:t>R</a:t>
            </a:r>
            <a:r>
              <a:rPr lang="en-US" smtClean="0">
                <a:sym typeface="Symbol" pitchFamily="18" charset="2"/>
              </a:rPr>
              <a:t> = 0.082057 (L•atm)/(K•mol).</a:t>
            </a:r>
          </a:p>
          <a:p>
            <a:pPr eaLnBrk="1" hangingPunct="1"/>
            <a:r>
              <a:rPr lang="en-US" smtClean="0">
                <a:sym typeface="Symbol" pitchFamily="18" charset="2"/>
              </a:rPr>
              <a:t>•  </a:t>
            </a:r>
            <a:r>
              <a:rPr lang="en-US" i="1" smtClean="0">
                <a:sym typeface="Symbol" pitchFamily="18" charset="2"/>
              </a:rPr>
              <a:t> R</a:t>
            </a:r>
            <a:r>
              <a:rPr lang="en-US" smtClean="0">
                <a:sym typeface="Symbol" pitchFamily="18" charset="2"/>
              </a:rPr>
              <a:t> can also have units of J/(K•mol) or cal/(K•mol).</a:t>
            </a:r>
          </a:p>
          <a:p>
            <a:pPr eaLnBrk="1" hangingPunct="1"/>
            <a:r>
              <a:rPr lang="en-US" smtClean="0">
                <a:sym typeface="Symbol" pitchFamily="18" charset="2"/>
              </a:rPr>
              <a:t>A particular set of conditions were chosen to use as a reference; 0ºC (273.15 K) and 1 atm pressure are referred to as </a:t>
            </a:r>
            <a:r>
              <a:rPr lang="en-US" b="1" i="1" smtClean="0">
                <a:sym typeface="Symbol" pitchFamily="18" charset="2"/>
              </a:rPr>
              <a:t>standard</a:t>
            </a:r>
            <a:r>
              <a:rPr lang="en-US" b="1" smtClean="0">
                <a:sym typeface="Symbol" pitchFamily="18" charset="2"/>
              </a:rPr>
              <a:t> </a:t>
            </a:r>
            <a:r>
              <a:rPr lang="en-US" b="1" i="1" smtClean="0">
                <a:sym typeface="Symbol" pitchFamily="18" charset="2"/>
              </a:rPr>
              <a:t>temperature and pressure</a:t>
            </a:r>
            <a:r>
              <a:rPr lang="en-US" b="1" smtClean="0">
                <a:sym typeface="Symbol" pitchFamily="18" charset="2"/>
              </a:rPr>
              <a:t> (STP).</a:t>
            </a:r>
          </a:p>
          <a:p>
            <a:pPr eaLnBrk="1" hangingPunct="1"/>
            <a:endParaRPr lang="en-US" sz="600" b="1" smtClean="0">
              <a:sym typeface="Symbol" pitchFamily="18" charset="2"/>
            </a:endParaRPr>
          </a:p>
          <a:p>
            <a:pPr eaLnBrk="1" hangingPunct="1"/>
            <a:r>
              <a:rPr lang="en-US" smtClean="0">
                <a:sym typeface="Symbol" pitchFamily="18" charset="2"/>
              </a:rPr>
              <a:t>The volume of 1 mol of an ideal gas under standard conditions can be calculated using the variant of the ideal gas law:</a:t>
            </a:r>
          </a:p>
          <a:p>
            <a:pPr eaLnBrk="1" hangingPunct="1"/>
            <a:r>
              <a:rPr lang="en-US" smtClean="0">
                <a:sym typeface="Symbol" pitchFamily="18" charset="2"/>
              </a:rPr>
              <a:t>    </a:t>
            </a:r>
            <a:r>
              <a:rPr lang="en-US" sz="900" b="1" i="1" smtClean="0">
                <a:sym typeface="Symbol" pitchFamily="18" charset="2"/>
              </a:rPr>
              <a:t>V = nRT</a:t>
            </a:r>
            <a:r>
              <a:rPr lang="en-US" sz="900" b="1" smtClean="0">
                <a:sym typeface="Symbol" pitchFamily="18" charset="2"/>
              </a:rPr>
              <a:t> =  </a:t>
            </a:r>
            <a:r>
              <a:rPr lang="en-US" sz="900" b="1" u="sng" smtClean="0">
                <a:sym typeface="Symbol" pitchFamily="18" charset="2"/>
              </a:rPr>
              <a:t>(1 mol) [0.082057 (L•atm)/(K•mol)] (273.15 K) </a:t>
            </a:r>
            <a:r>
              <a:rPr lang="en-US" sz="900" b="1" smtClean="0">
                <a:sym typeface="Symbol" pitchFamily="18" charset="2"/>
              </a:rPr>
              <a:t> = 22.41 L</a:t>
            </a:r>
            <a:endParaRPr lang="en-US" sz="900" b="1" u="sng" smtClean="0">
              <a:sym typeface="Symbol" pitchFamily="18" charset="2"/>
            </a:endParaRPr>
          </a:p>
          <a:p>
            <a:pPr eaLnBrk="1" hangingPunct="1"/>
            <a:r>
              <a:rPr lang="en-US" sz="900" b="1" smtClean="0">
                <a:sym typeface="Symbol" pitchFamily="18" charset="2"/>
              </a:rPr>
              <a:t>            </a:t>
            </a:r>
            <a:r>
              <a:rPr lang="en-US" sz="900" i="1" smtClean="0">
                <a:sym typeface="Symbol" pitchFamily="18" charset="2"/>
              </a:rPr>
              <a:t> </a:t>
            </a:r>
            <a:r>
              <a:rPr lang="en-US" sz="900" b="1" i="1" smtClean="0">
                <a:sym typeface="Symbol" pitchFamily="18" charset="2"/>
              </a:rPr>
              <a:t>P </a:t>
            </a:r>
            <a:r>
              <a:rPr lang="en-US" sz="900" b="1" smtClean="0">
                <a:sym typeface="Symbol" pitchFamily="18" charset="2"/>
              </a:rPr>
              <a:t>                                    1 atm</a:t>
            </a:r>
          </a:p>
          <a:p>
            <a:pPr eaLnBrk="1" hangingPunct="1"/>
            <a:endParaRPr lang="en-US" sz="600" b="1" smtClean="0">
              <a:sym typeface="Symbol" pitchFamily="18" charset="2"/>
            </a:endParaRPr>
          </a:p>
          <a:p>
            <a:pPr eaLnBrk="1" hangingPunct="1"/>
            <a:r>
              <a:rPr lang="en-US" b="1" smtClean="0">
                <a:sym typeface="Symbol" pitchFamily="18" charset="2"/>
              </a:rPr>
              <a:t>•   </a:t>
            </a:r>
            <a:r>
              <a:rPr lang="en-US" smtClean="0">
                <a:sym typeface="Symbol" pitchFamily="18" charset="2"/>
              </a:rPr>
              <a:t>The volume of 1 mol of an ideal gas at 0ºC and 1 atm pressure is 22.41 L, called the </a:t>
            </a:r>
            <a:r>
              <a:rPr lang="en-US" b="1" i="1" smtClean="0">
                <a:sym typeface="Symbol" pitchFamily="18" charset="2"/>
              </a:rPr>
              <a:t>standard molar volume</a:t>
            </a:r>
            <a:r>
              <a:rPr lang="en-US" smtClean="0">
                <a:sym typeface="Symbol" pitchFamily="18" charset="2"/>
              </a:rPr>
              <a:t> of an ideal gas.</a:t>
            </a:r>
          </a:p>
          <a:p>
            <a:pPr eaLnBrk="1" hangingPunct="1"/>
            <a:r>
              <a:rPr lang="en-US" smtClean="0">
                <a:sym typeface="Symbol" pitchFamily="18" charset="2"/>
              </a:rPr>
              <a:t>•   The relationships described as Boyle’s, Charles’s, and Avogadro’s laws are simply special cases of the ideal gas law in which two of the four parameters (</a:t>
            </a:r>
            <a:r>
              <a:rPr lang="en-US" i="1" smtClean="0">
                <a:sym typeface="Symbol" pitchFamily="18" charset="2"/>
              </a:rPr>
              <a:t>P</a:t>
            </a:r>
            <a:r>
              <a:rPr lang="en-US" smtClean="0">
                <a:sym typeface="Symbol" pitchFamily="18" charset="2"/>
              </a:rPr>
              <a:t>, </a:t>
            </a:r>
            <a:r>
              <a:rPr lang="en-US" i="1" smtClean="0">
                <a:sym typeface="Symbol" pitchFamily="18" charset="2"/>
              </a:rPr>
              <a:t>V</a:t>
            </a:r>
            <a:r>
              <a:rPr lang="en-US" smtClean="0">
                <a:sym typeface="Symbol" pitchFamily="18" charset="2"/>
              </a:rPr>
              <a:t>, </a:t>
            </a:r>
            <a:r>
              <a:rPr lang="en-US" i="1" smtClean="0">
                <a:sym typeface="Symbol" pitchFamily="18" charset="2"/>
              </a:rPr>
              <a:t>T</a:t>
            </a:r>
            <a:r>
              <a:rPr lang="en-US" smtClean="0">
                <a:sym typeface="Symbol" pitchFamily="18" charset="2"/>
              </a:rPr>
              <a:t>, </a:t>
            </a:r>
            <a:r>
              <a:rPr lang="en-US" i="1" smtClean="0">
                <a:sym typeface="Symbol" pitchFamily="18" charset="2"/>
              </a:rPr>
              <a:t>n</a:t>
            </a:r>
            <a:r>
              <a:rPr lang="en-US" smtClean="0">
                <a:sym typeface="Symbol" pitchFamily="18" charset="2"/>
              </a:rPr>
              <a:t>) are held fixed.</a:t>
            </a:r>
          </a:p>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p:spPr>
        <p:txBody>
          <a:bodyPr/>
          <a:lstStyle/>
          <a:p>
            <a:fld id="{0C4D32C0-5D6E-435F-9B23-A01265036BEE}" type="slidenum">
              <a:rPr lang="en-US" smtClean="0"/>
              <a:pPr/>
              <a:t>58</a:t>
            </a:fld>
            <a:endParaRPr lang="en-US" smtClean="0"/>
          </a:p>
        </p:txBody>
      </p:sp>
      <p:sp>
        <p:nvSpPr>
          <p:cNvPr id="374787" name="Rectangle 2"/>
          <p:cNvSpPr>
            <a:spLocks noGrp="1" noRot="1" noChangeAspect="1" noChangeArrowheads="1" noTextEdit="1"/>
          </p:cNvSpPr>
          <p:nvPr>
            <p:ph type="sldImg"/>
          </p:nvPr>
        </p:nvSpPr>
        <p:spPr>
          <a:ln/>
        </p:spPr>
      </p:sp>
      <p:sp>
        <p:nvSpPr>
          <p:cNvPr id="374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p:spPr>
        <p:txBody>
          <a:bodyPr/>
          <a:lstStyle/>
          <a:p>
            <a:fld id="{7AA6A2BB-EB8B-4556-9B2E-E4ABFBB37D79}" type="slidenum">
              <a:rPr lang="en-US" smtClean="0"/>
              <a:pPr/>
              <a:t>59</a:t>
            </a:fld>
            <a:endParaRPr lang="en-US" smtClean="0"/>
          </a:p>
        </p:txBody>
      </p:sp>
      <p:sp>
        <p:nvSpPr>
          <p:cNvPr id="375811" name="Rectangle 2"/>
          <p:cNvSpPr>
            <a:spLocks noGrp="1" noRot="1" noChangeAspect="1" noChangeArrowheads="1" noTextEdit="1"/>
          </p:cNvSpPr>
          <p:nvPr>
            <p:ph type="sldImg"/>
          </p:nvPr>
        </p:nvSpPr>
        <p:spPr>
          <a:ln/>
        </p:spPr>
      </p:sp>
      <p:sp>
        <p:nvSpPr>
          <p:cNvPr id="3758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D02E4FBA-02CD-4A6F-8809-64750C9892C9}" type="slidenum">
              <a:rPr lang="en-US" smtClean="0"/>
              <a:pPr/>
              <a:t>6</a:t>
            </a:fld>
            <a:endParaRPr lang="en-US" smtClean="0"/>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fld id="{1977FEBA-E015-4954-8F83-8E526A34DBB8}" type="slidenum">
              <a:rPr lang="en-US" smtClean="0">
                <a:solidFill>
                  <a:prstClr val="black"/>
                </a:solidFill>
              </a:rPr>
              <a:pPr/>
              <a:t>60</a:t>
            </a:fld>
            <a:endParaRPr lang="en-US" smtClean="0">
              <a:solidFill>
                <a:prstClr val="black"/>
              </a:solidFill>
            </a:endParaRPr>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p:spPr>
        <p:txBody>
          <a:bodyPr/>
          <a:lstStyle/>
          <a:p>
            <a:pPr lvl="1" eaLnBrk="1" hangingPunct="1"/>
            <a:r>
              <a:rPr lang="en-US" smtClean="0"/>
              <a:t>The ideal gas law allows the calculation of the fourth variable for a gaseous sample if the values of any three of the four variables (</a:t>
            </a:r>
            <a:r>
              <a:rPr lang="en-US" i="1" smtClean="0"/>
              <a:t>P, V, T, n</a:t>
            </a:r>
            <a:r>
              <a:rPr lang="en-US" smtClean="0"/>
              <a:t>) are known.</a:t>
            </a:r>
          </a:p>
          <a:p>
            <a:pPr lvl="1" eaLnBrk="1" hangingPunct="1"/>
            <a:endParaRPr lang="en-US" sz="600" smtClean="0"/>
          </a:p>
          <a:p>
            <a:pPr lvl="1" eaLnBrk="1" hangingPunct="1"/>
            <a:r>
              <a:rPr lang="en-US" smtClean="0"/>
              <a:t>•  The ideal gas law predicts the</a:t>
            </a:r>
            <a:r>
              <a:rPr lang="en-US" i="1" smtClean="0"/>
              <a:t> final</a:t>
            </a:r>
            <a:r>
              <a:rPr lang="en-US" smtClean="0"/>
              <a:t> state of a sample of  a gas (that is, its final temperature, pressure, volume, and quantity) following any changes in conditions if the parameters (</a:t>
            </a:r>
            <a:r>
              <a:rPr lang="en-US" i="1" smtClean="0"/>
              <a:t>P, V, T, n</a:t>
            </a:r>
            <a:r>
              <a:rPr lang="en-US" smtClean="0"/>
              <a:t>) are specified for an </a:t>
            </a:r>
            <a:r>
              <a:rPr lang="en-US" i="1" smtClean="0"/>
              <a:t>initial state.</a:t>
            </a:r>
          </a:p>
          <a:p>
            <a:pPr lvl="1" eaLnBrk="1" hangingPunct="1"/>
            <a:r>
              <a:rPr lang="en-US" smtClean="0"/>
              <a:t>•</a:t>
            </a:r>
            <a:r>
              <a:rPr lang="en-US" i="1" smtClean="0"/>
              <a:t>  </a:t>
            </a:r>
            <a:r>
              <a:rPr lang="en-US" smtClean="0"/>
              <a:t>In cases where two of the variables </a:t>
            </a:r>
            <a:r>
              <a:rPr lang="en-US" i="1" smtClean="0"/>
              <a:t>P, V</a:t>
            </a:r>
            <a:r>
              <a:rPr lang="en-US" smtClean="0"/>
              <a:t>, and </a:t>
            </a:r>
            <a:r>
              <a:rPr lang="en-US" i="1" smtClean="0"/>
              <a:t>T</a:t>
            </a:r>
            <a:r>
              <a:rPr lang="en-US" smtClean="0"/>
              <a:t> are allowed to vary for a given sample of gas (</a:t>
            </a:r>
            <a:r>
              <a:rPr lang="en-US" i="1" smtClean="0"/>
              <a:t>n</a:t>
            </a:r>
            <a:r>
              <a:rPr lang="en-US" smtClean="0"/>
              <a:t> is constant) and the change in the value of the third variable under the new conditions needs to be calculated, the ideal gas needs to be arranged. The ideal gas law is rearranged so that </a:t>
            </a:r>
            <a:r>
              <a:rPr lang="en-US" i="1" smtClean="0"/>
              <a:t>P, V,</a:t>
            </a:r>
            <a:r>
              <a:rPr lang="en-US" smtClean="0"/>
              <a:t> and </a:t>
            </a:r>
            <a:r>
              <a:rPr lang="en-US" i="1" smtClean="0"/>
              <a:t>T</a:t>
            </a:r>
            <a:r>
              <a:rPr lang="en-US" smtClean="0"/>
              <a:t>, the quantities that change, are on one side and the constant terms (</a:t>
            </a:r>
            <a:r>
              <a:rPr lang="en-US" i="1" smtClean="0"/>
              <a:t>R</a:t>
            </a:r>
            <a:r>
              <a:rPr lang="en-US" smtClean="0"/>
              <a:t> and </a:t>
            </a:r>
            <a:r>
              <a:rPr lang="en-US" i="1" smtClean="0"/>
              <a:t>n</a:t>
            </a:r>
            <a:r>
              <a:rPr lang="en-US" smtClean="0"/>
              <a:t> for a given sample of gas) are on the other:                     </a:t>
            </a:r>
          </a:p>
          <a:p>
            <a:pPr lvl="1" eaLnBrk="1" hangingPunct="1"/>
            <a:r>
              <a:rPr lang="en-US" smtClean="0"/>
              <a:t>                          </a:t>
            </a:r>
            <a:r>
              <a:rPr lang="en-US" i="1" u="sng" smtClean="0"/>
              <a:t> </a:t>
            </a:r>
            <a:r>
              <a:rPr lang="en-US" sz="900" b="1" i="1" u="sng" smtClean="0"/>
              <a:t>PV</a:t>
            </a:r>
            <a:r>
              <a:rPr lang="en-US" sz="900" b="1" smtClean="0"/>
              <a:t>  = </a:t>
            </a:r>
            <a:r>
              <a:rPr lang="en-US" sz="900" b="1" i="1" smtClean="0"/>
              <a:t> nR </a:t>
            </a:r>
            <a:r>
              <a:rPr lang="en-US" sz="900" b="1" smtClean="0"/>
              <a:t> = constant  </a:t>
            </a:r>
          </a:p>
          <a:p>
            <a:pPr lvl="1" eaLnBrk="1" hangingPunct="1"/>
            <a:r>
              <a:rPr lang="en-US" sz="900" b="1" smtClean="0"/>
              <a:t>			    </a:t>
            </a:r>
            <a:r>
              <a:rPr lang="en-US" sz="900" b="1" i="1" smtClean="0"/>
              <a:t>T</a:t>
            </a:r>
            <a:r>
              <a:rPr lang="en-US" smtClean="0"/>
              <a:t> </a:t>
            </a:r>
          </a:p>
          <a:p>
            <a:pPr lvl="1" eaLnBrk="1" hangingPunct="1"/>
            <a:r>
              <a:rPr lang="en-US" smtClean="0"/>
              <a:t>•  The quantity </a:t>
            </a:r>
            <a:r>
              <a:rPr lang="en-US" i="1" smtClean="0"/>
              <a:t>PV/T </a:t>
            </a:r>
            <a:r>
              <a:rPr lang="en-US" smtClean="0"/>
              <a:t>is constant if the total amount of gas is constant.</a:t>
            </a:r>
          </a:p>
          <a:p>
            <a:pPr lvl="1" eaLnBrk="1" hangingPunct="1"/>
            <a:r>
              <a:rPr lang="en-US" smtClean="0"/>
              <a:t>•  The relationship between any two sets of parameters for a sample of gas can be written as</a:t>
            </a:r>
          </a:p>
          <a:p>
            <a:pPr lvl="1" eaLnBrk="1" hangingPunct="1"/>
            <a:r>
              <a:rPr lang="en-US" smtClean="0"/>
              <a:t>                          </a:t>
            </a:r>
            <a:r>
              <a:rPr lang="en-US" u="sng" smtClean="0"/>
              <a:t> </a:t>
            </a:r>
            <a:r>
              <a:rPr lang="en-US" sz="900" b="1" i="1" u="sng" smtClean="0"/>
              <a:t>P</a:t>
            </a:r>
            <a:r>
              <a:rPr lang="en-US" sz="900" u="sng" baseline="-25000" smtClean="0"/>
              <a:t>1</a:t>
            </a:r>
            <a:r>
              <a:rPr lang="en-US" sz="900" b="1" i="1" u="sng" smtClean="0"/>
              <a:t>V</a:t>
            </a:r>
            <a:r>
              <a:rPr lang="en-US" sz="900" u="sng" baseline="-25000" smtClean="0"/>
              <a:t>1</a:t>
            </a:r>
            <a:r>
              <a:rPr lang="en-US" sz="900" b="1" i="1" u="sng" baseline="-25000" smtClean="0"/>
              <a:t> </a:t>
            </a:r>
            <a:r>
              <a:rPr lang="en-US" sz="900" b="1" i="1" baseline="-25000" smtClean="0"/>
              <a:t> </a:t>
            </a:r>
            <a:r>
              <a:rPr lang="en-US" sz="900" b="1" i="1" smtClean="0"/>
              <a:t>=  </a:t>
            </a:r>
            <a:r>
              <a:rPr lang="en-US" sz="900" b="1" i="1" u="sng" smtClean="0"/>
              <a:t>P</a:t>
            </a:r>
            <a:r>
              <a:rPr lang="en-US" sz="900" u="sng" baseline="-25000" smtClean="0"/>
              <a:t>2</a:t>
            </a:r>
            <a:r>
              <a:rPr lang="en-US" sz="900" b="1" i="1" u="sng" smtClean="0"/>
              <a:t>V</a:t>
            </a:r>
            <a:r>
              <a:rPr lang="en-US" sz="900" u="sng" baseline="-25000" smtClean="0"/>
              <a:t>2.</a:t>
            </a:r>
          </a:p>
          <a:p>
            <a:pPr lvl="1" eaLnBrk="1" hangingPunct="1"/>
            <a:r>
              <a:rPr lang="en-US" sz="900" b="1" i="1" baseline="-25000" smtClean="0"/>
              <a:t>                                      </a:t>
            </a:r>
            <a:r>
              <a:rPr lang="en-US" sz="900" b="1" i="1" smtClean="0"/>
              <a:t>T</a:t>
            </a:r>
            <a:r>
              <a:rPr lang="en-US" sz="900" b="1" baseline="-25000" smtClean="0"/>
              <a:t>1</a:t>
            </a:r>
            <a:r>
              <a:rPr lang="en-US" sz="900" b="1" i="1" smtClean="0"/>
              <a:t>         T</a:t>
            </a:r>
            <a:r>
              <a:rPr lang="en-US" sz="900" b="1" baseline="-25000" smtClean="0"/>
              <a:t>2</a:t>
            </a:r>
          </a:p>
          <a:p>
            <a:pPr lvl="1" eaLnBrk="1" hangingPunct="1"/>
            <a:r>
              <a:rPr lang="en-US" smtClean="0"/>
              <a:t>•  An equation can be solved for any of the quantities </a:t>
            </a:r>
            <a:r>
              <a:rPr lang="en-US" i="1" smtClean="0"/>
              <a:t>P</a:t>
            </a:r>
            <a:r>
              <a:rPr lang="en-US" baseline="-25000" smtClean="0"/>
              <a:t>2</a:t>
            </a:r>
            <a:r>
              <a:rPr lang="en-US" i="1" smtClean="0"/>
              <a:t>,</a:t>
            </a:r>
            <a:r>
              <a:rPr lang="en-US" smtClean="0"/>
              <a:t> </a:t>
            </a:r>
            <a:r>
              <a:rPr lang="en-US" i="1" smtClean="0"/>
              <a:t>V</a:t>
            </a:r>
            <a:r>
              <a:rPr lang="en-US" baseline="-25000" smtClean="0"/>
              <a:t>2</a:t>
            </a:r>
            <a:r>
              <a:rPr lang="en-US" i="1" smtClean="0"/>
              <a:t>,</a:t>
            </a:r>
            <a:r>
              <a:rPr lang="en-US" smtClean="0"/>
              <a:t> or </a:t>
            </a:r>
            <a:r>
              <a:rPr lang="en-US" i="1" smtClean="0"/>
              <a:t>T</a:t>
            </a:r>
            <a:r>
              <a:rPr lang="en-US" baseline="-25000" smtClean="0"/>
              <a:t>2</a:t>
            </a:r>
            <a:r>
              <a:rPr lang="en-US" i="1" baseline="-25000" smtClean="0"/>
              <a:t> </a:t>
            </a:r>
            <a:r>
              <a:rPr lang="en-US" smtClean="0"/>
              <a:t> if the initial conditions are known.</a:t>
            </a:r>
          </a:p>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p>
            <a:fld id="{021CF53C-CEFF-4390-AC66-8ED0EF619496}" type="slidenum">
              <a:rPr lang="en-US" smtClean="0">
                <a:solidFill>
                  <a:prstClr val="black"/>
                </a:solidFill>
              </a:rPr>
              <a:pPr/>
              <a:t>61</a:t>
            </a:fld>
            <a:endParaRPr lang="en-US" smtClean="0">
              <a:solidFill>
                <a:prstClr val="black"/>
              </a:solidFill>
            </a:endParaRPr>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r>
              <a:rPr lang="en-US" smtClean="0"/>
              <a:t>Any set of relationships between a single quantity (such</a:t>
            </a:r>
            <a:r>
              <a:rPr lang="en-US" sz="1400" smtClean="0"/>
              <a:t> </a:t>
            </a:r>
            <a:r>
              <a:rPr lang="en-US" smtClean="0"/>
              <a:t>as</a:t>
            </a:r>
            <a:r>
              <a:rPr lang="en-US" i="1" smtClean="0"/>
              <a:t> V</a:t>
            </a:r>
            <a:r>
              <a:rPr lang="en-US" smtClean="0"/>
              <a:t>) and several other variables (</a:t>
            </a:r>
            <a:r>
              <a:rPr lang="en-US" i="1" smtClean="0"/>
              <a:t>P, T, n</a:t>
            </a:r>
            <a:r>
              <a:rPr lang="en-US" smtClean="0"/>
              <a:t>) can be combined into a single expression that describes all the relationships simultaneously.</a:t>
            </a:r>
          </a:p>
          <a:p>
            <a:pPr eaLnBrk="1" hangingPunct="1"/>
            <a:endParaRPr lang="en-US" sz="500" smtClean="0"/>
          </a:p>
          <a:p>
            <a:pPr eaLnBrk="1" hangingPunct="1"/>
            <a:r>
              <a:rPr lang="en-US" smtClean="0"/>
              <a:t>The following three expressions</a:t>
            </a:r>
          </a:p>
          <a:p>
            <a:pPr eaLnBrk="1" hangingPunct="1"/>
            <a:r>
              <a:rPr lang="en-US" smtClean="0"/>
              <a:t>       	</a:t>
            </a:r>
            <a:r>
              <a:rPr lang="en-US" i="1" smtClean="0"/>
              <a:t>V</a:t>
            </a:r>
            <a:r>
              <a:rPr lang="en-US" smtClean="0"/>
              <a:t> </a:t>
            </a:r>
            <a:r>
              <a:rPr lang="en-US" smtClean="0">
                <a:sym typeface="Symbol" pitchFamily="18" charset="2"/>
              </a:rPr>
              <a:t> 1/</a:t>
            </a:r>
            <a:r>
              <a:rPr lang="en-US" i="1" smtClean="0">
                <a:sym typeface="Symbol" pitchFamily="18" charset="2"/>
              </a:rPr>
              <a:t>P</a:t>
            </a:r>
            <a:r>
              <a:rPr lang="en-US" smtClean="0">
                <a:sym typeface="Symbol" pitchFamily="18" charset="2"/>
              </a:rPr>
              <a:t> (at constant </a:t>
            </a:r>
            <a:r>
              <a:rPr lang="en-US" i="1" smtClean="0">
                <a:sym typeface="Symbol" pitchFamily="18" charset="2"/>
              </a:rPr>
              <a:t>n, T</a:t>
            </a:r>
            <a:r>
              <a:rPr lang="en-US" smtClean="0">
                <a:sym typeface="Symbol" pitchFamily="18" charset="2"/>
              </a:rPr>
              <a:t>)</a:t>
            </a:r>
          </a:p>
          <a:p>
            <a:pPr eaLnBrk="1" hangingPunct="1"/>
            <a:r>
              <a:rPr lang="en-US" smtClean="0">
                <a:sym typeface="Symbol" pitchFamily="18" charset="2"/>
              </a:rPr>
              <a:t>        	</a:t>
            </a:r>
            <a:r>
              <a:rPr lang="en-US" i="1" smtClean="0">
                <a:sym typeface="Symbol" pitchFamily="18" charset="2"/>
              </a:rPr>
              <a:t>V</a:t>
            </a:r>
            <a:r>
              <a:rPr lang="en-US" smtClean="0">
                <a:sym typeface="Symbol" pitchFamily="18" charset="2"/>
              </a:rPr>
              <a:t>  </a:t>
            </a:r>
            <a:r>
              <a:rPr lang="en-US" i="1" smtClean="0">
                <a:sym typeface="Symbol" pitchFamily="18" charset="2"/>
              </a:rPr>
              <a:t>T</a:t>
            </a:r>
            <a:r>
              <a:rPr lang="en-US" smtClean="0">
                <a:sym typeface="Symbol" pitchFamily="18" charset="2"/>
              </a:rPr>
              <a:t> ( at constant </a:t>
            </a:r>
            <a:r>
              <a:rPr lang="en-US" i="1" smtClean="0">
                <a:sym typeface="Symbol" pitchFamily="18" charset="2"/>
              </a:rPr>
              <a:t>n, P</a:t>
            </a:r>
            <a:r>
              <a:rPr lang="en-US" smtClean="0">
                <a:sym typeface="Symbol" pitchFamily="18" charset="2"/>
              </a:rPr>
              <a:t>)</a:t>
            </a:r>
          </a:p>
          <a:p>
            <a:pPr eaLnBrk="1" hangingPunct="1"/>
            <a:r>
              <a:rPr lang="en-US" smtClean="0">
                <a:sym typeface="Symbol" pitchFamily="18" charset="2"/>
              </a:rPr>
              <a:t>       </a:t>
            </a:r>
            <a:r>
              <a:rPr lang="en-US" i="1" smtClean="0">
                <a:sym typeface="Symbol" pitchFamily="18" charset="2"/>
              </a:rPr>
              <a:t> 	V </a:t>
            </a:r>
            <a:r>
              <a:rPr lang="en-US" smtClean="0">
                <a:sym typeface="Symbol" pitchFamily="18" charset="2"/>
              </a:rPr>
              <a:t></a:t>
            </a:r>
            <a:r>
              <a:rPr lang="en-US" i="1" smtClean="0">
                <a:sym typeface="Symbol" pitchFamily="18" charset="2"/>
              </a:rPr>
              <a:t> n </a:t>
            </a:r>
            <a:r>
              <a:rPr lang="en-US" smtClean="0">
                <a:sym typeface="Symbol" pitchFamily="18" charset="2"/>
              </a:rPr>
              <a:t>(at constant </a:t>
            </a:r>
            <a:r>
              <a:rPr lang="en-US" i="1" smtClean="0">
                <a:sym typeface="Symbol" pitchFamily="18" charset="2"/>
              </a:rPr>
              <a:t>T, P</a:t>
            </a:r>
            <a:r>
              <a:rPr lang="en-US" smtClean="0">
                <a:sym typeface="Symbol" pitchFamily="18" charset="2"/>
              </a:rPr>
              <a:t>)</a:t>
            </a:r>
          </a:p>
          <a:p>
            <a:pPr eaLnBrk="1" hangingPunct="1"/>
            <a:r>
              <a:rPr lang="en-US" smtClean="0">
                <a:sym typeface="Symbol" pitchFamily="18" charset="2"/>
              </a:rPr>
              <a:t>     can be combined to give</a:t>
            </a:r>
          </a:p>
          <a:p>
            <a:pPr eaLnBrk="1" hangingPunct="1"/>
            <a:r>
              <a:rPr lang="en-US" smtClean="0">
                <a:sym typeface="Symbol" pitchFamily="18" charset="2"/>
              </a:rPr>
              <a:t>    	</a:t>
            </a:r>
            <a:r>
              <a:rPr lang="en-US" i="1" smtClean="0">
                <a:sym typeface="Symbol" pitchFamily="18" charset="2"/>
              </a:rPr>
              <a:t>V</a:t>
            </a:r>
            <a:r>
              <a:rPr lang="en-US" smtClean="0">
                <a:sym typeface="Symbol" pitchFamily="18" charset="2"/>
              </a:rPr>
              <a:t>  </a:t>
            </a:r>
            <a:r>
              <a:rPr lang="en-US" i="1" smtClean="0">
                <a:sym typeface="Symbol" pitchFamily="18" charset="2"/>
              </a:rPr>
              <a:t>nT </a:t>
            </a:r>
            <a:r>
              <a:rPr lang="en-US" smtClean="0">
                <a:sym typeface="Symbol" pitchFamily="18" charset="2"/>
              </a:rPr>
              <a:t>    or  </a:t>
            </a:r>
            <a:r>
              <a:rPr lang="en-US" i="1" smtClean="0">
                <a:sym typeface="Symbol" pitchFamily="18" charset="2"/>
              </a:rPr>
              <a:t> V</a:t>
            </a:r>
            <a:r>
              <a:rPr lang="en-US" smtClean="0">
                <a:sym typeface="Symbol" pitchFamily="18" charset="2"/>
              </a:rPr>
              <a:t> = constant (</a:t>
            </a:r>
            <a:r>
              <a:rPr lang="en-US" i="1" smtClean="0">
                <a:sym typeface="Symbol" pitchFamily="18" charset="2"/>
              </a:rPr>
              <a:t>nT/P</a:t>
            </a:r>
            <a:r>
              <a:rPr lang="en-US" smtClean="0">
                <a:sym typeface="Symbol" pitchFamily="18" charset="2"/>
              </a:rPr>
              <a:t>)</a:t>
            </a:r>
          </a:p>
          <a:p>
            <a:pPr eaLnBrk="1" hangingPunct="1"/>
            <a:endParaRPr lang="en-US" sz="500" smtClean="0">
              <a:sym typeface="Symbol" pitchFamily="18" charset="2"/>
            </a:endParaRPr>
          </a:p>
          <a:p>
            <a:pPr eaLnBrk="1" hangingPunct="1"/>
            <a:r>
              <a:rPr lang="en-US" smtClean="0">
                <a:sym typeface="Symbol" pitchFamily="18" charset="2"/>
              </a:rPr>
              <a:t>•   The proportionality constant is called the </a:t>
            </a:r>
            <a:r>
              <a:rPr lang="en-US" b="1" smtClean="0">
                <a:sym typeface="Symbol" pitchFamily="18" charset="2"/>
              </a:rPr>
              <a:t>gas constant, </a:t>
            </a:r>
            <a:r>
              <a:rPr lang="en-US" smtClean="0">
                <a:sym typeface="Symbol" pitchFamily="18" charset="2"/>
              </a:rPr>
              <a:t>represented by the letter </a:t>
            </a:r>
            <a:r>
              <a:rPr lang="en-US" i="1" smtClean="0">
                <a:sym typeface="Symbol" pitchFamily="18" charset="2"/>
              </a:rPr>
              <a:t>R.</a:t>
            </a:r>
          </a:p>
          <a:p>
            <a:pPr eaLnBrk="1" hangingPunct="1"/>
            <a:endParaRPr lang="en-US" sz="500" i="1" smtClean="0">
              <a:sym typeface="Symbol" pitchFamily="18" charset="2"/>
            </a:endParaRPr>
          </a:p>
          <a:p>
            <a:pPr eaLnBrk="1" hangingPunct="1"/>
            <a:r>
              <a:rPr lang="en-US" smtClean="0">
                <a:sym typeface="Symbol" pitchFamily="18" charset="2"/>
              </a:rPr>
              <a:t>• </a:t>
            </a:r>
            <a:r>
              <a:rPr lang="en-US" i="1" smtClean="0">
                <a:sym typeface="Symbol" pitchFamily="18" charset="2"/>
              </a:rPr>
              <a:t>  </a:t>
            </a:r>
            <a:r>
              <a:rPr lang="en-US" smtClean="0">
                <a:sym typeface="Symbol" pitchFamily="18" charset="2"/>
              </a:rPr>
              <a:t>Inserting </a:t>
            </a:r>
            <a:r>
              <a:rPr lang="en-US" i="1" smtClean="0">
                <a:sym typeface="Symbol" pitchFamily="18" charset="2"/>
              </a:rPr>
              <a:t>R</a:t>
            </a:r>
            <a:r>
              <a:rPr lang="en-US" smtClean="0">
                <a:sym typeface="Symbol" pitchFamily="18" charset="2"/>
              </a:rPr>
              <a:t> into an equation gives </a:t>
            </a:r>
            <a:r>
              <a:rPr lang="en-US" i="1" smtClean="0">
                <a:sym typeface="Symbol" pitchFamily="18" charset="2"/>
              </a:rPr>
              <a:t>  </a:t>
            </a:r>
            <a:r>
              <a:rPr lang="en-US" sz="1000" i="1" smtClean="0">
                <a:sym typeface="Symbol" pitchFamily="18" charset="2"/>
              </a:rPr>
              <a:t>V = </a:t>
            </a:r>
            <a:r>
              <a:rPr lang="en-US" sz="1000" i="1" u="sng" smtClean="0">
                <a:sym typeface="Symbol" pitchFamily="18" charset="2"/>
              </a:rPr>
              <a:t>RnT </a:t>
            </a:r>
            <a:r>
              <a:rPr lang="en-US" sz="1000" i="1" smtClean="0">
                <a:sym typeface="Symbol" pitchFamily="18" charset="2"/>
              </a:rPr>
              <a:t> =  </a:t>
            </a:r>
            <a:r>
              <a:rPr lang="en-US" sz="1000" i="1" u="sng" smtClean="0">
                <a:sym typeface="Symbol" pitchFamily="18" charset="2"/>
              </a:rPr>
              <a:t>nRT </a:t>
            </a:r>
          </a:p>
          <a:p>
            <a:pPr eaLnBrk="1" hangingPunct="1"/>
            <a:r>
              <a:rPr lang="en-US" sz="1000" i="1" smtClean="0">
                <a:sym typeface="Symbol" pitchFamily="18" charset="2"/>
              </a:rPr>
              <a:t>                                                              P           P</a:t>
            </a:r>
            <a:r>
              <a:rPr lang="en-US" i="1" smtClean="0">
                <a:sym typeface="Symbol" pitchFamily="18" charset="2"/>
              </a:rPr>
              <a:t>  </a:t>
            </a:r>
          </a:p>
          <a:p>
            <a:pPr eaLnBrk="1" hangingPunct="1"/>
            <a:r>
              <a:rPr lang="en-US" smtClean="0">
                <a:sym typeface="Symbol" pitchFamily="18" charset="2"/>
              </a:rPr>
              <a:t>Multiplying both sides by</a:t>
            </a:r>
            <a:r>
              <a:rPr lang="en-US" i="1" smtClean="0">
                <a:sym typeface="Symbol" pitchFamily="18" charset="2"/>
              </a:rPr>
              <a:t> P </a:t>
            </a:r>
            <a:r>
              <a:rPr lang="en-US" smtClean="0">
                <a:sym typeface="Symbol" pitchFamily="18" charset="2"/>
              </a:rPr>
              <a:t>gives the following equation, which is known as the </a:t>
            </a:r>
            <a:r>
              <a:rPr lang="en-US" b="1" i="1" smtClean="0">
                <a:sym typeface="Symbol" pitchFamily="18" charset="2"/>
              </a:rPr>
              <a:t>ideal gas law:</a:t>
            </a:r>
          </a:p>
          <a:p>
            <a:pPr eaLnBrk="1" hangingPunct="1"/>
            <a:r>
              <a:rPr lang="en-US" b="1" smtClean="0">
                <a:sym typeface="Symbol" pitchFamily="18" charset="2"/>
              </a:rPr>
              <a:t>                                </a:t>
            </a:r>
            <a:r>
              <a:rPr lang="en-US" i="1" smtClean="0">
                <a:sym typeface="Symbol" pitchFamily="18" charset="2"/>
              </a:rPr>
              <a:t>PV  =  nRT</a:t>
            </a:r>
          </a:p>
          <a:p>
            <a:pPr eaLnBrk="1" hangingPunct="1"/>
            <a:endParaRPr lang="en-US" sz="600" i="1" smtClean="0">
              <a:sym typeface="Symbol" pitchFamily="18" charset="2"/>
            </a:endParaRPr>
          </a:p>
          <a:p>
            <a:pPr eaLnBrk="1" hangingPunct="1"/>
            <a:r>
              <a:rPr lang="en-US" smtClean="0">
                <a:sym typeface="Symbol" pitchFamily="18" charset="2"/>
              </a:rPr>
              <a:t>•</a:t>
            </a:r>
            <a:r>
              <a:rPr lang="en-US" i="1" smtClean="0">
                <a:sym typeface="Symbol" pitchFamily="18" charset="2"/>
              </a:rPr>
              <a:t>   </a:t>
            </a:r>
            <a:r>
              <a:rPr lang="en-US" smtClean="0">
                <a:sym typeface="Symbol" pitchFamily="18" charset="2"/>
              </a:rPr>
              <a:t>An ideal gas is defined as a hypothetical gaseous substance whose behavior is independent of attractive and repulsive forces and can be completely described by the ideal gas law.</a:t>
            </a:r>
            <a:endParaRPr lang="en-US" sz="600" smtClean="0">
              <a:sym typeface="Symbol" pitchFamily="18" charset="2"/>
            </a:endParaRPr>
          </a:p>
          <a:p>
            <a:pPr eaLnBrk="1" hangingPunct="1"/>
            <a:r>
              <a:rPr lang="en-US" smtClean="0">
                <a:sym typeface="Symbol" pitchFamily="18" charset="2"/>
              </a:rPr>
              <a:t>•   The form of the gas constant depends on the units used for the other quantities in the expression — if </a:t>
            </a:r>
            <a:r>
              <a:rPr lang="en-US" i="1" smtClean="0">
                <a:sym typeface="Symbol" pitchFamily="18" charset="2"/>
              </a:rPr>
              <a:t>V</a:t>
            </a:r>
            <a:r>
              <a:rPr lang="en-US" smtClean="0">
                <a:sym typeface="Symbol" pitchFamily="18" charset="2"/>
              </a:rPr>
              <a:t> is expressed in liters (L), </a:t>
            </a:r>
            <a:r>
              <a:rPr lang="en-US" i="1" smtClean="0">
                <a:sym typeface="Symbol" pitchFamily="18" charset="2"/>
              </a:rPr>
              <a:t>P</a:t>
            </a:r>
            <a:r>
              <a:rPr lang="en-US" smtClean="0">
                <a:sym typeface="Symbol" pitchFamily="18" charset="2"/>
              </a:rPr>
              <a:t> in atmospheres (atm), </a:t>
            </a:r>
            <a:r>
              <a:rPr lang="en-US" i="1" smtClean="0">
                <a:sym typeface="Symbol" pitchFamily="18" charset="2"/>
              </a:rPr>
              <a:t>T</a:t>
            </a:r>
            <a:r>
              <a:rPr lang="en-US" b="1" smtClean="0">
                <a:sym typeface="Symbol" pitchFamily="18" charset="2"/>
              </a:rPr>
              <a:t> </a:t>
            </a:r>
            <a:r>
              <a:rPr lang="en-US" smtClean="0">
                <a:sym typeface="Symbol" pitchFamily="18" charset="2"/>
              </a:rPr>
              <a:t>in kelvins (K), and</a:t>
            </a:r>
            <a:r>
              <a:rPr lang="en-US" i="1" smtClean="0">
                <a:sym typeface="Symbol" pitchFamily="18" charset="2"/>
              </a:rPr>
              <a:t> n </a:t>
            </a:r>
            <a:r>
              <a:rPr lang="en-US" smtClean="0">
                <a:sym typeface="Symbol" pitchFamily="18" charset="2"/>
              </a:rPr>
              <a:t>in moles (mol), then</a:t>
            </a:r>
          </a:p>
          <a:p>
            <a:pPr eaLnBrk="1" hangingPunct="1"/>
            <a:r>
              <a:rPr lang="en-US" smtClean="0">
                <a:sym typeface="Symbol" pitchFamily="18" charset="2"/>
              </a:rPr>
              <a:t>                   </a:t>
            </a:r>
            <a:r>
              <a:rPr lang="en-US" i="1" smtClean="0">
                <a:sym typeface="Symbol" pitchFamily="18" charset="2"/>
              </a:rPr>
              <a:t>R</a:t>
            </a:r>
            <a:r>
              <a:rPr lang="en-US" smtClean="0">
                <a:sym typeface="Symbol" pitchFamily="18" charset="2"/>
              </a:rPr>
              <a:t> = 0.082057 (L•atm)/(K•mol).</a:t>
            </a:r>
          </a:p>
          <a:p>
            <a:pPr eaLnBrk="1" hangingPunct="1"/>
            <a:r>
              <a:rPr lang="en-US" smtClean="0">
                <a:sym typeface="Symbol" pitchFamily="18" charset="2"/>
              </a:rPr>
              <a:t>•  </a:t>
            </a:r>
            <a:r>
              <a:rPr lang="en-US" i="1" smtClean="0">
                <a:sym typeface="Symbol" pitchFamily="18" charset="2"/>
              </a:rPr>
              <a:t> R</a:t>
            </a:r>
            <a:r>
              <a:rPr lang="en-US" smtClean="0">
                <a:sym typeface="Symbol" pitchFamily="18" charset="2"/>
              </a:rPr>
              <a:t> can also have units of J/(K•mol) or cal/(K•mol).</a:t>
            </a:r>
          </a:p>
          <a:p>
            <a:pPr eaLnBrk="1" hangingPunct="1"/>
            <a:endParaRPr lang="en-US" smtClean="0">
              <a:sym typeface="Symbol" pitchFamily="18" charset="2"/>
            </a:endParaRPr>
          </a:p>
          <a:p>
            <a:pPr eaLnBrk="1" hangingPunct="1"/>
            <a:r>
              <a:rPr lang="en-US" smtClean="0">
                <a:sym typeface="Symbol" pitchFamily="18" charset="2"/>
              </a:rPr>
              <a:t>A particular set of conditions were chosen to use as a reference; 0ºC (273.15 K) and 1 atm pressure are referred to as </a:t>
            </a:r>
            <a:r>
              <a:rPr lang="en-US" b="1" i="1" smtClean="0">
                <a:sym typeface="Symbol" pitchFamily="18" charset="2"/>
              </a:rPr>
              <a:t>standard</a:t>
            </a:r>
            <a:r>
              <a:rPr lang="en-US" b="1" smtClean="0">
                <a:sym typeface="Symbol" pitchFamily="18" charset="2"/>
              </a:rPr>
              <a:t> </a:t>
            </a:r>
            <a:r>
              <a:rPr lang="en-US" b="1" i="1" smtClean="0">
                <a:sym typeface="Symbol" pitchFamily="18" charset="2"/>
              </a:rPr>
              <a:t>temperature and pressure</a:t>
            </a:r>
            <a:r>
              <a:rPr lang="en-US" b="1" smtClean="0">
                <a:sym typeface="Symbol" pitchFamily="18" charset="2"/>
              </a:rPr>
              <a:t> (STP).</a:t>
            </a:r>
          </a:p>
          <a:p>
            <a:pPr eaLnBrk="1" hangingPunct="1"/>
            <a:endParaRPr lang="en-US" sz="600" b="1" smtClean="0">
              <a:sym typeface="Symbol" pitchFamily="18" charset="2"/>
            </a:endParaRPr>
          </a:p>
          <a:p>
            <a:pPr eaLnBrk="1" hangingPunct="1"/>
            <a:r>
              <a:rPr lang="en-US" smtClean="0">
                <a:sym typeface="Symbol" pitchFamily="18" charset="2"/>
              </a:rPr>
              <a:t>The volume of 1 mol of an ideal gas under standard conditions can be calculated using the variant of the ideal gas law:</a:t>
            </a:r>
          </a:p>
          <a:p>
            <a:pPr eaLnBrk="1" hangingPunct="1"/>
            <a:r>
              <a:rPr lang="en-US" smtClean="0">
                <a:sym typeface="Symbol" pitchFamily="18" charset="2"/>
              </a:rPr>
              <a:t>    </a:t>
            </a:r>
            <a:r>
              <a:rPr lang="en-US" sz="900" b="1" i="1" smtClean="0">
                <a:sym typeface="Symbol" pitchFamily="18" charset="2"/>
              </a:rPr>
              <a:t>V = nRT</a:t>
            </a:r>
            <a:r>
              <a:rPr lang="en-US" sz="900" b="1" smtClean="0">
                <a:sym typeface="Symbol" pitchFamily="18" charset="2"/>
              </a:rPr>
              <a:t> =  </a:t>
            </a:r>
            <a:r>
              <a:rPr lang="en-US" sz="900" b="1" u="sng" smtClean="0">
                <a:sym typeface="Symbol" pitchFamily="18" charset="2"/>
              </a:rPr>
              <a:t>(1 mol) [0.082057 (L•atm)/(K•mol)] (273.15 K) </a:t>
            </a:r>
            <a:r>
              <a:rPr lang="en-US" sz="900" b="1" smtClean="0">
                <a:sym typeface="Symbol" pitchFamily="18" charset="2"/>
              </a:rPr>
              <a:t> = 22.41 L</a:t>
            </a:r>
            <a:endParaRPr lang="en-US" sz="900" b="1" u="sng" smtClean="0">
              <a:sym typeface="Symbol" pitchFamily="18" charset="2"/>
            </a:endParaRPr>
          </a:p>
          <a:p>
            <a:pPr eaLnBrk="1" hangingPunct="1"/>
            <a:r>
              <a:rPr lang="en-US" sz="900" b="1" smtClean="0">
                <a:sym typeface="Symbol" pitchFamily="18" charset="2"/>
              </a:rPr>
              <a:t>            </a:t>
            </a:r>
            <a:r>
              <a:rPr lang="en-US" sz="900" i="1" smtClean="0">
                <a:sym typeface="Symbol" pitchFamily="18" charset="2"/>
              </a:rPr>
              <a:t> </a:t>
            </a:r>
            <a:r>
              <a:rPr lang="en-US" sz="900" b="1" i="1" smtClean="0">
                <a:sym typeface="Symbol" pitchFamily="18" charset="2"/>
              </a:rPr>
              <a:t>P </a:t>
            </a:r>
            <a:r>
              <a:rPr lang="en-US" sz="900" b="1" smtClean="0">
                <a:sym typeface="Symbol" pitchFamily="18" charset="2"/>
              </a:rPr>
              <a:t>                                    1 atm</a:t>
            </a:r>
          </a:p>
          <a:p>
            <a:pPr eaLnBrk="1" hangingPunct="1"/>
            <a:endParaRPr lang="en-US" sz="600" b="1" smtClean="0">
              <a:sym typeface="Symbol" pitchFamily="18" charset="2"/>
            </a:endParaRPr>
          </a:p>
          <a:p>
            <a:pPr eaLnBrk="1" hangingPunct="1"/>
            <a:r>
              <a:rPr lang="en-US" b="1" smtClean="0">
                <a:sym typeface="Symbol" pitchFamily="18" charset="2"/>
              </a:rPr>
              <a:t>•   </a:t>
            </a:r>
            <a:r>
              <a:rPr lang="en-US" smtClean="0">
                <a:sym typeface="Symbol" pitchFamily="18" charset="2"/>
              </a:rPr>
              <a:t>The volume of 1 mol of an ideal gas at 0ºC and 1 atm pressure is 22.41 L, called the </a:t>
            </a:r>
            <a:r>
              <a:rPr lang="en-US" b="1" i="1" smtClean="0">
                <a:sym typeface="Symbol" pitchFamily="18" charset="2"/>
              </a:rPr>
              <a:t>standard molar volume</a:t>
            </a:r>
            <a:r>
              <a:rPr lang="en-US" smtClean="0">
                <a:sym typeface="Symbol" pitchFamily="18" charset="2"/>
              </a:rPr>
              <a:t> of an ideal gas.</a:t>
            </a:r>
          </a:p>
          <a:p>
            <a:pPr eaLnBrk="1" hangingPunct="1"/>
            <a:r>
              <a:rPr lang="en-US" smtClean="0">
                <a:sym typeface="Symbol" pitchFamily="18" charset="2"/>
              </a:rPr>
              <a:t>•   The relationships described as Boyle’s, Charles’s, and Avogadro’s laws are simply special cases of the ideal gas law in which two of the four parameters (</a:t>
            </a:r>
            <a:r>
              <a:rPr lang="en-US" i="1" smtClean="0">
                <a:sym typeface="Symbol" pitchFamily="18" charset="2"/>
              </a:rPr>
              <a:t>P</a:t>
            </a:r>
            <a:r>
              <a:rPr lang="en-US" smtClean="0">
                <a:sym typeface="Symbol" pitchFamily="18" charset="2"/>
              </a:rPr>
              <a:t>, </a:t>
            </a:r>
            <a:r>
              <a:rPr lang="en-US" i="1" smtClean="0">
                <a:sym typeface="Symbol" pitchFamily="18" charset="2"/>
              </a:rPr>
              <a:t>V</a:t>
            </a:r>
            <a:r>
              <a:rPr lang="en-US" smtClean="0">
                <a:sym typeface="Symbol" pitchFamily="18" charset="2"/>
              </a:rPr>
              <a:t>, </a:t>
            </a:r>
            <a:r>
              <a:rPr lang="en-US" i="1" smtClean="0">
                <a:sym typeface="Symbol" pitchFamily="18" charset="2"/>
              </a:rPr>
              <a:t>T</a:t>
            </a:r>
            <a:r>
              <a:rPr lang="en-US" smtClean="0">
                <a:sym typeface="Symbol" pitchFamily="18" charset="2"/>
              </a:rPr>
              <a:t>, </a:t>
            </a:r>
            <a:r>
              <a:rPr lang="en-US" i="1" smtClean="0">
                <a:sym typeface="Symbol" pitchFamily="18" charset="2"/>
              </a:rPr>
              <a:t>n</a:t>
            </a:r>
            <a:r>
              <a:rPr lang="en-US" smtClean="0">
                <a:sym typeface="Symbol" pitchFamily="18" charset="2"/>
              </a:rPr>
              <a:t>) are held fixed.</a:t>
            </a:r>
          </a:p>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69A6E9CF-AFF3-499D-A1AA-A6B9F9F2C624}" type="slidenum">
              <a:rPr lang="en-US" smtClean="0">
                <a:solidFill>
                  <a:prstClr val="black"/>
                </a:solidFill>
              </a:rPr>
              <a:pPr/>
              <a:t>62</a:t>
            </a:fld>
            <a:endParaRPr lang="en-US" smtClean="0">
              <a:solidFill>
                <a:prstClr val="black"/>
              </a:solidFill>
            </a:endParaRPr>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p>
            <a:fld id="{83D115F3-6F71-4564-8899-815795CAD671}" type="slidenum">
              <a:rPr lang="en-US" smtClean="0">
                <a:solidFill>
                  <a:prstClr val="black"/>
                </a:solidFill>
              </a:rPr>
              <a:pPr/>
              <a:t>63</a:t>
            </a:fld>
            <a:endParaRPr lang="en-US" smtClean="0">
              <a:solidFill>
                <a:prstClr val="black"/>
              </a:solidFill>
            </a:endParaRPr>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36AC6A4C-D8F9-45A4-8482-4701A8A4B4C7}" type="slidenum">
              <a:rPr lang="en-US" smtClean="0">
                <a:solidFill>
                  <a:prstClr val="black"/>
                </a:solidFill>
              </a:rPr>
              <a:pPr/>
              <a:t>64</a:t>
            </a:fld>
            <a:endParaRPr lang="en-US" smtClean="0">
              <a:solidFill>
                <a:prstClr val="black"/>
              </a:solidFill>
            </a:endParaRPr>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7178D2E9-1B8C-44D2-97E9-C913A54D9F7C}" type="slidenum">
              <a:rPr lang="en-US" smtClean="0">
                <a:solidFill>
                  <a:prstClr val="black"/>
                </a:solidFill>
              </a:rPr>
              <a:pPr/>
              <a:t>65</a:t>
            </a:fld>
            <a:endParaRPr lang="en-US" smtClean="0">
              <a:solidFill>
                <a:prstClr val="black"/>
              </a:solidFill>
            </a:endParaRPr>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p>
            <a:fld id="{569D1F5A-D829-41C9-A5D8-ECDFC88941BF}" type="slidenum">
              <a:rPr lang="en-US" smtClean="0">
                <a:solidFill>
                  <a:prstClr val="black"/>
                </a:solidFill>
              </a:rPr>
              <a:pPr/>
              <a:t>66</a:t>
            </a:fld>
            <a:endParaRPr lang="en-US" smtClean="0">
              <a:solidFill>
                <a:prstClr val="black"/>
              </a:solidFill>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r>
              <a:rPr lang="en-US" smtClean="0">
                <a:latin typeface="Arial" charset="0"/>
              </a:rPr>
              <a:t>When the volume of a gas decreases, its pressure increases as long as there is no change in the temperature or the amount of the gas</a:t>
            </a:r>
            <a:r>
              <a:rPr lang="en-US" smtClean="0"/>
              <a:t>.</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B3A43A9E-5870-4177-8505-64FDAE6DFD2D}" type="slidenum">
              <a:rPr lang="en-US" smtClean="0">
                <a:solidFill>
                  <a:prstClr val="black"/>
                </a:solidFill>
              </a:rPr>
              <a:pPr/>
              <a:t>67</a:t>
            </a:fld>
            <a:endParaRPr lang="en-US" smtClean="0">
              <a:solidFill>
                <a:prstClr val="black"/>
              </a:solidFill>
            </a:endParaRPr>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r>
              <a:rPr lang="en-US" smtClean="0"/>
              <a:t>As the pressure on a gas increases, the volume of the gas decreases because the gas particles are forced closer together.</a:t>
            </a:r>
          </a:p>
          <a:p>
            <a:pPr eaLnBrk="1" hangingPunct="1"/>
            <a:endParaRPr lang="en-US" sz="500" smtClean="0"/>
          </a:p>
          <a:p>
            <a:pPr eaLnBrk="1" hangingPunct="1"/>
            <a:r>
              <a:rPr lang="en-US" smtClean="0"/>
              <a:t>As the pressure on a gas decreases, the gas volume increases because the gas particles can now move farther apart.</a:t>
            </a:r>
          </a:p>
          <a:p>
            <a:pPr eaLnBrk="1" hangingPunct="1"/>
            <a:endParaRPr lang="en-US" sz="500" smtClean="0"/>
          </a:p>
          <a:p>
            <a:pPr eaLnBrk="1" hangingPunct="1"/>
            <a:r>
              <a:rPr lang="en-US" smtClean="0"/>
              <a:t>Boyle carried out some experiments that determined the quantitative relationship between the pressure and volume of a gas.</a:t>
            </a:r>
          </a:p>
          <a:p>
            <a:pPr eaLnBrk="1" hangingPunct="1"/>
            <a:endParaRPr lang="en-US" sz="500" smtClean="0"/>
          </a:p>
          <a:p>
            <a:pPr eaLnBrk="1" hangingPunct="1"/>
            <a:r>
              <a:rPr lang="en-US" smtClean="0"/>
              <a:t>Plots of Boyle</a:t>
            </a:r>
            <a:r>
              <a:rPr lang="en-US" smtClean="0">
                <a:latin typeface="Arial" charset="0"/>
              </a:rPr>
              <a:t>’</a:t>
            </a:r>
            <a:r>
              <a:rPr lang="en-US" smtClean="0"/>
              <a:t>s data showed that a simple plot of </a:t>
            </a:r>
            <a:r>
              <a:rPr lang="en-US" i="1" smtClean="0"/>
              <a:t>V </a:t>
            </a:r>
            <a:r>
              <a:rPr lang="en-US" smtClean="0"/>
              <a:t>versus </a:t>
            </a:r>
            <a:r>
              <a:rPr lang="en-US" i="1" smtClean="0"/>
              <a:t>P</a:t>
            </a:r>
            <a:r>
              <a:rPr lang="en-US" smtClean="0"/>
              <a:t> is a hyperbola and reveals an inverse relationship between pressure and volume; as the pressure is doubled, the volume decreases by a factor of two.</a:t>
            </a:r>
          </a:p>
          <a:p>
            <a:pPr eaLnBrk="1" hangingPunct="1"/>
            <a:r>
              <a:rPr lang="en-US" smtClean="0"/>
              <a:t>Relationship between the two quantities is described by the equation   </a:t>
            </a:r>
            <a:r>
              <a:rPr lang="en-US" i="1" smtClean="0"/>
              <a:t>PV</a:t>
            </a:r>
            <a:r>
              <a:rPr lang="en-US" smtClean="0"/>
              <a:t> = constant.</a:t>
            </a:r>
          </a:p>
          <a:p>
            <a:pPr eaLnBrk="1" hangingPunct="1"/>
            <a:endParaRPr lang="en-US" sz="600" smtClean="0"/>
          </a:p>
          <a:p>
            <a:pPr eaLnBrk="1" hangingPunct="1"/>
            <a:r>
              <a:rPr lang="en-US" smtClean="0"/>
              <a:t>Dividing both sides by </a:t>
            </a:r>
            <a:r>
              <a:rPr lang="en-US" i="1" smtClean="0"/>
              <a:t>P</a:t>
            </a:r>
            <a:r>
              <a:rPr lang="en-US" smtClean="0"/>
              <a:t> gives an equation that illustrates the inverse relationship between </a:t>
            </a:r>
            <a:r>
              <a:rPr lang="en-US" i="1" smtClean="0"/>
              <a:t>P</a:t>
            </a:r>
            <a:r>
              <a:rPr lang="en-US" smtClean="0"/>
              <a:t> and </a:t>
            </a:r>
            <a:r>
              <a:rPr lang="en-US" i="1" smtClean="0"/>
              <a:t>V:</a:t>
            </a:r>
          </a:p>
          <a:p>
            <a:pPr eaLnBrk="1" hangingPunct="1"/>
            <a:r>
              <a:rPr lang="en-US" sz="1400" smtClean="0"/>
              <a:t>                  </a:t>
            </a:r>
            <a:r>
              <a:rPr lang="en-US" b="1" smtClean="0"/>
              <a:t>V = </a:t>
            </a:r>
            <a:r>
              <a:rPr lang="en-US" b="1" u="sng" smtClean="0"/>
              <a:t>constant </a:t>
            </a:r>
            <a:r>
              <a:rPr lang="en-US" b="1" smtClean="0"/>
              <a:t> = constant(1/P) or V </a:t>
            </a:r>
            <a:r>
              <a:rPr lang="en-US" b="1" smtClean="0">
                <a:sym typeface="Symbol" pitchFamily="18" charset="2"/>
              </a:rPr>
              <a:t> 1/P</a:t>
            </a:r>
          </a:p>
          <a:p>
            <a:pPr eaLnBrk="1" hangingPunct="1"/>
            <a:r>
              <a:rPr lang="en-US" b="1" smtClean="0">
                <a:sym typeface="Symbol" pitchFamily="18" charset="2"/>
              </a:rPr>
              <a:t>                                  P</a:t>
            </a:r>
          </a:p>
          <a:p>
            <a:pPr eaLnBrk="1" hangingPunct="1"/>
            <a:endParaRPr lang="en-US" sz="600" smtClean="0">
              <a:sym typeface="Symbol" pitchFamily="18" charset="2"/>
            </a:endParaRPr>
          </a:p>
          <a:p>
            <a:pPr eaLnBrk="1" hangingPunct="1"/>
            <a:r>
              <a:rPr lang="en-US" smtClean="0">
                <a:latin typeface="Arial" charset="0"/>
                <a:sym typeface="Symbol" pitchFamily="18" charset="2"/>
              </a:rPr>
              <a:t>•</a:t>
            </a:r>
            <a:r>
              <a:rPr lang="en-US" smtClean="0">
                <a:sym typeface="Symbol" pitchFamily="18" charset="2"/>
              </a:rPr>
              <a:t>   A plot of </a:t>
            </a:r>
            <a:r>
              <a:rPr lang="en-US" i="1" smtClean="0">
                <a:sym typeface="Symbol" pitchFamily="18" charset="2"/>
              </a:rPr>
              <a:t>V </a:t>
            </a:r>
            <a:r>
              <a:rPr lang="en-US" smtClean="0">
                <a:sym typeface="Symbol" pitchFamily="18" charset="2"/>
              </a:rPr>
              <a:t>versus 1/</a:t>
            </a:r>
            <a:r>
              <a:rPr lang="en-US" i="1" smtClean="0">
                <a:sym typeface="Symbol" pitchFamily="18" charset="2"/>
              </a:rPr>
              <a:t>P</a:t>
            </a:r>
            <a:r>
              <a:rPr lang="en-US" smtClean="0">
                <a:sym typeface="Symbol" pitchFamily="18" charset="2"/>
              </a:rPr>
              <a:t> is a straight line whose slope is equal to the constant.</a:t>
            </a:r>
          </a:p>
          <a:p>
            <a:pPr eaLnBrk="1" hangingPunct="1"/>
            <a:r>
              <a:rPr lang="en-US" smtClean="0">
                <a:latin typeface="Arial" charset="0"/>
                <a:sym typeface="Symbol" pitchFamily="18" charset="2"/>
              </a:rPr>
              <a:t>•</a:t>
            </a:r>
            <a:r>
              <a:rPr lang="en-US" smtClean="0">
                <a:sym typeface="Symbol" pitchFamily="18" charset="2"/>
              </a:rPr>
              <a:t>   Numerical value of the constant depends on the amount of gas used in the experiment and on the temperature at which the experiments are carried out.</a:t>
            </a:r>
          </a:p>
          <a:p>
            <a:pPr eaLnBrk="1" hangingPunct="1"/>
            <a:r>
              <a:rPr lang="en-US" smtClean="0">
                <a:latin typeface="Arial" charset="0"/>
                <a:sym typeface="Symbol" pitchFamily="18" charset="2"/>
              </a:rPr>
              <a:t>•</a:t>
            </a:r>
            <a:r>
              <a:rPr lang="en-US" smtClean="0">
                <a:sym typeface="Symbol" pitchFamily="18" charset="2"/>
              </a:rPr>
              <a:t>   This relationship between pressure and volume is known as </a:t>
            </a:r>
            <a:r>
              <a:rPr lang="en-US" b="1" i="1" smtClean="0">
                <a:sym typeface="Symbol" pitchFamily="18" charset="2"/>
              </a:rPr>
              <a:t>Boyle</a:t>
            </a:r>
            <a:r>
              <a:rPr lang="en-US" b="1" i="1" smtClean="0">
                <a:latin typeface="Arial" charset="0"/>
                <a:sym typeface="Symbol" pitchFamily="18" charset="2"/>
              </a:rPr>
              <a:t>’</a:t>
            </a:r>
            <a:r>
              <a:rPr lang="en-US" b="1" i="1" smtClean="0">
                <a:sym typeface="Symbol" pitchFamily="18" charset="2"/>
              </a:rPr>
              <a:t>s</a:t>
            </a:r>
            <a:r>
              <a:rPr lang="en-US" b="1" smtClean="0">
                <a:sym typeface="Symbol" pitchFamily="18" charset="2"/>
              </a:rPr>
              <a:t> </a:t>
            </a:r>
            <a:r>
              <a:rPr lang="en-US" b="1" i="1" smtClean="0">
                <a:sym typeface="Symbol" pitchFamily="18" charset="2"/>
              </a:rPr>
              <a:t>law</a:t>
            </a:r>
            <a:r>
              <a:rPr lang="en-US" smtClean="0">
                <a:sym typeface="Symbol" pitchFamily="18" charset="2"/>
              </a:rPr>
              <a:t> which states that </a:t>
            </a:r>
            <a:r>
              <a:rPr lang="en-US" i="1" smtClean="0">
                <a:sym typeface="Symbol" pitchFamily="18" charset="2"/>
              </a:rPr>
              <a:t>at constant temperature, the volume of a fixed amount of a gas is inversely proportional to its pressure.</a:t>
            </a:r>
          </a:p>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3F309273-589F-4EB1-806A-DE0B2B561461}" type="slidenum">
              <a:rPr lang="en-US" smtClean="0">
                <a:solidFill>
                  <a:prstClr val="black"/>
                </a:solidFill>
              </a:rPr>
              <a:pPr/>
              <a:t>68</a:t>
            </a:fld>
            <a:endParaRPr lang="en-US" smtClean="0">
              <a:solidFill>
                <a:prstClr val="black"/>
              </a:solidFill>
            </a:endParaRPr>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p:spPr>
        <p:txBody>
          <a:bodyPr/>
          <a:lstStyle/>
          <a:p>
            <a:pPr eaLnBrk="1" hangingPunct="1"/>
            <a:r>
              <a:rPr lang="en-US" smtClean="0"/>
              <a:t>The pressure for this data was NOT at 1 atm.  </a:t>
            </a:r>
          </a:p>
          <a:p>
            <a:pPr eaLnBrk="1" hangingPunct="1"/>
            <a:endParaRPr lang="en-US" smtClean="0"/>
          </a:p>
          <a:p>
            <a:pPr eaLnBrk="1" hangingPunct="1"/>
            <a:r>
              <a:rPr lang="en-US" smtClean="0"/>
              <a:t>Practice with this data: (where Pressure = 1 atmosphere)</a:t>
            </a:r>
          </a:p>
          <a:p>
            <a:pPr eaLnBrk="1" hangingPunct="1"/>
            <a:r>
              <a:rPr lang="en-US" smtClean="0"/>
              <a:t>	</a:t>
            </a:r>
            <a:r>
              <a:rPr lang="en-US" b="1" smtClean="0"/>
              <a:t>Volume	Temp (</a:t>
            </a:r>
            <a:r>
              <a:rPr lang="en-US" b="1" baseline="30000" smtClean="0"/>
              <a:t>o</a:t>
            </a:r>
            <a:r>
              <a:rPr lang="en-US" b="1" smtClean="0"/>
              <a:t>C)    (K)		V/T</a:t>
            </a:r>
          </a:p>
          <a:p>
            <a:pPr eaLnBrk="1" hangingPunct="1"/>
            <a:r>
              <a:rPr lang="en-US" b="1" smtClean="0"/>
              <a:t>	63.4 L	500		773		0.0821</a:t>
            </a:r>
          </a:p>
          <a:p>
            <a:pPr eaLnBrk="1" hangingPunct="1"/>
            <a:r>
              <a:rPr lang="en-US" b="1" smtClean="0"/>
              <a:t>	55.2		400		673		0.0821</a:t>
            </a:r>
          </a:p>
          <a:p>
            <a:pPr eaLnBrk="1" hangingPunct="1"/>
            <a:r>
              <a:rPr lang="en-US" b="1" smtClean="0"/>
              <a:t>	47.0		300		573		0.0821</a:t>
            </a:r>
          </a:p>
          <a:p>
            <a:pPr eaLnBrk="1" hangingPunct="1"/>
            <a:r>
              <a:rPr lang="en-US" b="1" smtClean="0"/>
              <a:t>	38.8		200		473		0.0821</a:t>
            </a:r>
          </a:p>
          <a:p>
            <a:pPr eaLnBrk="1" hangingPunct="1"/>
            <a:endParaRPr lang="en-US" b="1" smtClean="0"/>
          </a:p>
          <a:p>
            <a:pPr eaLnBrk="1" hangingPunct="1"/>
            <a:r>
              <a:rPr lang="en-US" smtClean="0"/>
              <a:t>As the pressure on a gas increases, the volume of the gas decreases because the gas particles are forced closer together.</a:t>
            </a:r>
          </a:p>
          <a:p>
            <a:pPr eaLnBrk="1" hangingPunct="1"/>
            <a:endParaRPr lang="en-US" sz="500" smtClean="0"/>
          </a:p>
          <a:p>
            <a:pPr eaLnBrk="1" hangingPunct="1"/>
            <a:r>
              <a:rPr lang="en-US" smtClean="0"/>
              <a:t>As the pressure on a gas decreases, the gas volume increases because the gas particles can now move farther apart.</a:t>
            </a:r>
          </a:p>
          <a:p>
            <a:pPr eaLnBrk="1" hangingPunct="1"/>
            <a:endParaRPr lang="en-US" sz="500" smtClean="0"/>
          </a:p>
          <a:p>
            <a:pPr eaLnBrk="1" hangingPunct="1"/>
            <a:r>
              <a:rPr lang="en-US" smtClean="0"/>
              <a:t>Boyle carried out some experiments that determined the quantitative relationship between the pressure and volume of a gas.</a:t>
            </a:r>
          </a:p>
          <a:p>
            <a:pPr eaLnBrk="1" hangingPunct="1"/>
            <a:endParaRPr lang="en-US" sz="500" smtClean="0"/>
          </a:p>
          <a:p>
            <a:pPr eaLnBrk="1" hangingPunct="1"/>
            <a:r>
              <a:rPr lang="en-US" smtClean="0"/>
              <a:t>Plots of Boyle</a:t>
            </a:r>
            <a:r>
              <a:rPr lang="en-US" smtClean="0">
                <a:latin typeface="Arial" charset="0"/>
              </a:rPr>
              <a:t>’</a:t>
            </a:r>
            <a:r>
              <a:rPr lang="en-US" smtClean="0"/>
              <a:t>s data showed that a simple plot of </a:t>
            </a:r>
            <a:r>
              <a:rPr lang="en-US" i="1" smtClean="0"/>
              <a:t>V </a:t>
            </a:r>
            <a:r>
              <a:rPr lang="en-US" smtClean="0"/>
              <a:t>versus </a:t>
            </a:r>
            <a:r>
              <a:rPr lang="en-US" i="1" smtClean="0"/>
              <a:t>P</a:t>
            </a:r>
            <a:r>
              <a:rPr lang="en-US" smtClean="0"/>
              <a:t> is a hyperbola and reveals an inverse relationship between pressure and volume; as the pressure is doubled, the volume decreases by a factor of two.</a:t>
            </a:r>
          </a:p>
          <a:p>
            <a:pPr eaLnBrk="1" hangingPunct="1"/>
            <a:r>
              <a:rPr lang="en-US" smtClean="0"/>
              <a:t>Relationship between the two quantities is described by the equation   </a:t>
            </a:r>
            <a:r>
              <a:rPr lang="en-US" i="1" smtClean="0"/>
              <a:t>PV</a:t>
            </a:r>
            <a:r>
              <a:rPr lang="en-US" smtClean="0"/>
              <a:t> = constant.</a:t>
            </a:r>
          </a:p>
          <a:p>
            <a:pPr eaLnBrk="1" hangingPunct="1"/>
            <a:endParaRPr lang="en-US" sz="600" smtClean="0"/>
          </a:p>
          <a:p>
            <a:pPr eaLnBrk="1" hangingPunct="1"/>
            <a:r>
              <a:rPr lang="en-US" smtClean="0"/>
              <a:t>Dividing both sides by </a:t>
            </a:r>
            <a:r>
              <a:rPr lang="en-US" i="1" smtClean="0"/>
              <a:t>P</a:t>
            </a:r>
            <a:r>
              <a:rPr lang="en-US" smtClean="0"/>
              <a:t> gives an equation that illustrates the inverse relationship between </a:t>
            </a:r>
            <a:r>
              <a:rPr lang="en-US" i="1" smtClean="0"/>
              <a:t>P</a:t>
            </a:r>
            <a:r>
              <a:rPr lang="en-US" smtClean="0"/>
              <a:t> and </a:t>
            </a:r>
            <a:r>
              <a:rPr lang="en-US" i="1" smtClean="0"/>
              <a:t>V:</a:t>
            </a:r>
          </a:p>
          <a:p>
            <a:pPr eaLnBrk="1" hangingPunct="1"/>
            <a:r>
              <a:rPr lang="en-US" sz="1400" smtClean="0"/>
              <a:t>                  </a:t>
            </a:r>
            <a:r>
              <a:rPr lang="en-US" b="1" smtClean="0"/>
              <a:t>V = </a:t>
            </a:r>
            <a:r>
              <a:rPr lang="en-US" b="1" u="sng" smtClean="0"/>
              <a:t>constant </a:t>
            </a:r>
            <a:r>
              <a:rPr lang="en-US" b="1" smtClean="0"/>
              <a:t> = constant(1/P) or V </a:t>
            </a:r>
            <a:r>
              <a:rPr lang="en-US" b="1" smtClean="0">
                <a:sym typeface="Symbol" pitchFamily="18" charset="2"/>
              </a:rPr>
              <a:t> 1/P</a:t>
            </a:r>
          </a:p>
          <a:p>
            <a:pPr eaLnBrk="1" hangingPunct="1"/>
            <a:r>
              <a:rPr lang="en-US" b="1" smtClean="0">
                <a:sym typeface="Symbol" pitchFamily="18" charset="2"/>
              </a:rPr>
              <a:t>                                  P</a:t>
            </a:r>
          </a:p>
          <a:p>
            <a:pPr eaLnBrk="1" hangingPunct="1"/>
            <a:endParaRPr lang="en-US" sz="600" smtClean="0">
              <a:sym typeface="Symbol" pitchFamily="18" charset="2"/>
            </a:endParaRPr>
          </a:p>
          <a:p>
            <a:pPr eaLnBrk="1" hangingPunct="1"/>
            <a:r>
              <a:rPr lang="en-US" smtClean="0">
                <a:latin typeface="Arial" charset="0"/>
                <a:sym typeface="Symbol" pitchFamily="18" charset="2"/>
              </a:rPr>
              <a:t>•</a:t>
            </a:r>
            <a:r>
              <a:rPr lang="en-US" smtClean="0">
                <a:sym typeface="Symbol" pitchFamily="18" charset="2"/>
              </a:rPr>
              <a:t>   A plot of </a:t>
            </a:r>
            <a:r>
              <a:rPr lang="en-US" i="1" smtClean="0">
                <a:sym typeface="Symbol" pitchFamily="18" charset="2"/>
              </a:rPr>
              <a:t>V </a:t>
            </a:r>
            <a:r>
              <a:rPr lang="en-US" smtClean="0">
                <a:sym typeface="Symbol" pitchFamily="18" charset="2"/>
              </a:rPr>
              <a:t>versus 1/</a:t>
            </a:r>
            <a:r>
              <a:rPr lang="en-US" i="1" smtClean="0">
                <a:sym typeface="Symbol" pitchFamily="18" charset="2"/>
              </a:rPr>
              <a:t>P</a:t>
            </a:r>
            <a:r>
              <a:rPr lang="en-US" smtClean="0">
                <a:sym typeface="Symbol" pitchFamily="18" charset="2"/>
              </a:rPr>
              <a:t> is a straight line whose slope is equal to the constant.</a:t>
            </a:r>
          </a:p>
          <a:p>
            <a:pPr eaLnBrk="1" hangingPunct="1"/>
            <a:r>
              <a:rPr lang="en-US" smtClean="0">
                <a:latin typeface="Arial" charset="0"/>
                <a:sym typeface="Symbol" pitchFamily="18" charset="2"/>
              </a:rPr>
              <a:t>•</a:t>
            </a:r>
            <a:r>
              <a:rPr lang="en-US" smtClean="0">
                <a:sym typeface="Symbol" pitchFamily="18" charset="2"/>
              </a:rPr>
              <a:t>   Numerical value of the constant depends on the amount of gas used in the experiment and on the temperature at which the experiments are carried out.</a:t>
            </a:r>
          </a:p>
          <a:p>
            <a:pPr eaLnBrk="1" hangingPunct="1"/>
            <a:r>
              <a:rPr lang="en-US" smtClean="0">
                <a:latin typeface="Arial" charset="0"/>
                <a:sym typeface="Symbol" pitchFamily="18" charset="2"/>
              </a:rPr>
              <a:t>•</a:t>
            </a:r>
            <a:r>
              <a:rPr lang="en-US" smtClean="0">
                <a:sym typeface="Symbol" pitchFamily="18" charset="2"/>
              </a:rPr>
              <a:t>   This relationship between pressure and volume is known as </a:t>
            </a:r>
            <a:r>
              <a:rPr lang="en-US" b="1" i="1" smtClean="0">
                <a:sym typeface="Symbol" pitchFamily="18" charset="2"/>
              </a:rPr>
              <a:t>Boyle</a:t>
            </a:r>
            <a:r>
              <a:rPr lang="en-US" b="1" i="1" smtClean="0">
                <a:latin typeface="Arial" charset="0"/>
                <a:sym typeface="Symbol" pitchFamily="18" charset="2"/>
              </a:rPr>
              <a:t>’</a:t>
            </a:r>
            <a:r>
              <a:rPr lang="en-US" b="1" i="1" smtClean="0">
                <a:sym typeface="Symbol" pitchFamily="18" charset="2"/>
              </a:rPr>
              <a:t>s</a:t>
            </a:r>
            <a:r>
              <a:rPr lang="en-US" b="1" smtClean="0">
                <a:sym typeface="Symbol" pitchFamily="18" charset="2"/>
              </a:rPr>
              <a:t> </a:t>
            </a:r>
            <a:r>
              <a:rPr lang="en-US" b="1" i="1" smtClean="0">
                <a:sym typeface="Symbol" pitchFamily="18" charset="2"/>
              </a:rPr>
              <a:t>law</a:t>
            </a:r>
            <a:r>
              <a:rPr lang="en-US" smtClean="0">
                <a:sym typeface="Symbol" pitchFamily="18" charset="2"/>
              </a:rPr>
              <a:t> which states that </a:t>
            </a:r>
            <a:r>
              <a:rPr lang="en-US" i="1" smtClean="0">
                <a:sym typeface="Symbol" pitchFamily="18" charset="2"/>
              </a:rPr>
              <a:t>at constant temperature, the volume of a fixed amount of a gas is inversely proportional to its pressure.</a:t>
            </a:r>
          </a:p>
          <a:p>
            <a:pPr eaLnBrk="1" hangingPunct="1"/>
            <a:endParaRPr lang="en-US" b="1"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p>
            <a:fld id="{6E19C710-C95E-4B34-9EA1-8D187831D909}" type="slidenum">
              <a:rPr lang="en-US" smtClean="0">
                <a:solidFill>
                  <a:prstClr val="black"/>
                </a:solidFill>
              </a:rPr>
              <a:pPr/>
              <a:t>69</a:t>
            </a:fld>
            <a:endParaRPr lang="en-US" smtClean="0">
              <a:solidFill>
                <a:prstClr val="black"/>
              </a:solidFill>
            </a:endParaRPr>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a:ln/>
        </p:spPr>
        <p:txBody>
          <a:bodyPr/>
          <a:lstStyle/>
          <a:p>
            <a:pPr eaLnBrk="1" hangingPunct="1"/>
            <a:r>
              <a:rPr lang="en-US" smtClean="0"/>
              <a:t>The pressure for this data was NOT at 1 atm.  </a:t>
            </a:r>
          </a:p>
          <a:p>
            <a:pPr eaLnBrk="1" hangingPunct="1"/>
            <a:endParaRPr lang="en-US" smtClean="0"/>
          </a:p>
          <a:p>
            <a:pPr eaLnBrk="1" hangingPunct="1"/>
            <a:r>
              <a:rPr lang="en-US" smtClean="0"/>
              <a:t>Practice with this data: (where Pressure = 1 atmosphere)</a:t>
            </a:r>
          </a:p>
          <a:p>
            <a:pPr eaLnBrk="1" hangingPunct="1"/>
            <a:r>
              <a:rPr lang="en-US" smtClean="0"/>
              <a:t>	</a:t>
            </a:r>
            <a:r>
              <a:rPr lang="en-US" b="1" smtClean="0"/>
              <a:t>Volume	Temp (</a:t>
            </a:r>
            <a:r>
              <a:rPr lang="en-US" b="1" baseline="30000" smtClean="0"/>
              <a:t>o</a:t>
            </a:r>
            <a:r>
              <a:rPr lang="en-US" b="1" smtClean="0"/>
              <a:t>C)    (K)		V/T</a:t>
            </a:r>
          </a:p>
          <a:p>
            <a:pPr eaLnBrk="1" hangingPunct="1"/>
            <a:r>
              <a:rPr lang="en-US" b="1" smtClean="0"/>
              <a:t>	63.4 L	500		773		0.0821</a:t>
            </a:r>
          </a:p>
          <a:p>
            <a:pPr eaLnBrk="1" hangingPunct="1"/>
            <a:r>
              <a:rPr lang="en-US" b="1" smtClean="0"/>
              <a:t>	55.2		400		673		0.0821</a:t>
            </a:r>
          </a:p>
          <a:p>
            <a:pPr eaLnBrk="1" hangingPunct="1"/>
            <a:r>
              <a:rPr lang="en-US" b="1" smtClean="0"/>
              <a:t>	47.0		300		573		0.0821</a:t>
            </a:r>
          </a:p>
          <a:p>
            <a:pPr eaLnBrk="1" hangingPunct="1"/>
            <a:r>
              <a:rPr lang="en-US" b="1" smtClean="0"/>
              <a:t>	38.8		200		473		0.0821</a:t>
            </a:r>
          </a:p>
          <a:p>
            <a:pPr eaLnBrk="1" hangingPunct="1"/>
            <a:endParaRPr lang="en-US" b="1" smtClean="0"/>
          </a:p>
          <a:p>
            <a:pPr eaLnBrk="1" hangingPunct="1"/>
            <a:r>
              <a:rPr lang="en-US" smtClean="0"/>
              <a:t>As the pressure on a gas increases, the volume of the gas decreases because the gas particles are forced closer together.</a:t>
            </a:r>
          </a:p>
          <a:p>
            <a:pPr eaLnBrk="1" hangingPunct="1"/>
            <a:endParaRPr lang="en-US" sz="500" smtClean="0"/>
          </a:p>
          <a:p>
            <a:pPr eaLnBrk="1" hangingPunct="1"/>
            <a:r>
              <a:rPr lang="en-US" smtClean="0"/>
              <a:t>As the pressure on a gas decreases, the gas volume increases because the gas particles can now move farther apart.</a:t>
            </a:r>
          </a:p>
          <a:p>
            <a:pPr eaLnBrk="1" hangingPunct="1"/>
            <a:endParaRPr lang="en-US" sz="500" smtClean="0"/>
          </a:p>
          <a:p>
            <a:pPr eaLnBrk="1" hangingPunct="1"/>
            <a:r>
              <a:rPr lang="en-US" smtClean="0"/>
              <a:t>Boyle carried out some experiments that determined the quantitative relationship between the pressure and volume of a gas.</a:t>
            </a:r>
          </a:p>
          <a:p>
            <a:pPr eaLnBrk="1" hangingPunct="1"/>
            <a:endParaRPr lang="en-US" sz="500" smtClean="0"/>
          </a:p>
          <a:p>
            <a:pPr eaLnBrk="1" hangingPunct="1"/>
            <a:r>
              <a:rPr lang="en-US" smtClean="0"/>
              <a:t>Plots of Boyle</a:t>
            </a:r>
            <a:r>
              <a:rPr lang="en-US" smtClean="0">
                <a:latin typeface="Arial" charset="0"/>
              </a:rPr>
              <a:t>’</a:t>
            </a:r>
            <a:r>
              <a:rPr lang="en-US" smtClean="0"/>
              <a:t>s data showed that a simple plot of </a:t>
            </a:r>
            <a:r>
              <a:rPr lang="en-US" i="1" smtClean="0"/>
              <a:t>V </a:t>
            </a:r>
            <a:r>
              <a:rPr lang="en-US" smtClean="0"/>
              <a:t>versus </a:t>
            </a:r>
            <a:r>
              <a:rPr lang="en-US" i="1" smtClean="0"/>
              <a:t>P</a:t>
            </a:r>
            <a:r>
              <a:rPr lang="en-US" smtClean="0"/>
              <a:t> is a hyperbola and reveals an inverse relationship between pressure and volume; as the pressure is doubled, the volume decreases by a factor of two.</a:t>
            </a:r>
          </a:p>
          <a:p>
            <a:pPr eaLnBrk="1" hangingPunct="1"/>
            <a:r>
              <a:rPr lang="en-US" smtClean="0"/>
              <a:t>Relationship between the two quantities is described by the equation   </a:t>
            </a:r>
            <a:r>
              <a:rPr lang="en-US" i="1" smtClean="0"/>
              <a:t>PV</a:t>
            </a:r>
            <a:r>
              <a:rPr lang="en-US" smtClean="0"/>
              <a:t> = constant.</a:t>
            </a:r>
          </a:p>
          <a:p>
            <a:pPr eaLnBrk="1" hangingPunct="1"/>
            <a:endParaRPr lang="en-US" sz="600" smtClean="0"/>
          </a:p>
          <a:p>
            <a:pPr eaLnBrk="1" hangingPunct="1"/>
            <a:r>
              <a:rPr lang="en-US" smtClean="0"/>
              <a:t>Dividing both sides by </a:t>
            </a:r>
            <a:r>
              <a:rPr lang="en-US" i="1" smtClean="0"/>
              <a:t>P</a:t>
            </a:r>
            <a:r>
              <a:rPr lang="en-US" smtClean="0"/>
              <a:t> gives an equation that illustrates the inverse relationship between </a:t>
            </a:r>
            <a:r>
              <a:rPr lang="en-US" i="1" smtClean="0"/>
              <a:t>P</a:t>
            </a:r>
            <a:r>
              <a:rPr lang="en-US" smtClean="0"/>
              <a:t> and </a:t>
            </a:r>
            <a:r>
              <a:rPr lang="en-US" i="1" smtClean="0"/>
              <a:t>V:</a:t>
            </a:r>
          </a:p>
          <a:p>
            <a:pPr eaLnBrk="1" hangingPunct="1"/>
            <a:r>
              <a:rPr lang="en-US" sz="1400" smtClean="0"/>
              <a:t>                  </a:t>
            </a:r>
            <a:r>
              <a:rPr lang="en-US" b="1" smtClean="0"/>
              <a:t>V = </a:t>
            </a:r>
            <a:r>
              <a:rPr lang="en-US" b="1" u="sng" smtClean="0"/>
              <a:t>constant </a:t>
            </a:r>
            <a:r>
              <a:rPr lang="en-US" b="1" smtClean="0"/>
              <a:t> = constant(1/P) or V </a:t>
            </a:r>
            <a:r>
              <a:rPr lang="en-US" b="1" smtClean="0">
                <a:sym typeface="Symbol" pitchFamily="18" charset="2"/>
              </a:rPr>
              <a:t> 1/P</a:t>
            </a:r>
          </a:p>
          <a:p>
            <a:pPr eaLnBrk="1" hangingPunct="1"/>
            <a:r>
              <a:rPr lang="en-US" b="1" smtClean="0">
                <a:sym typeface="Symbol" pitchFamily="18" charset="2"/>
              </a:rPr>
              <a:t>                                  P</a:t>
            </a:r>
          </a:p>
          <a:p>
            <a:pPr eaLnBrk="1" hangingPunct="1"/>
            <a:endParaRPr lang="en-US" sz="600" smtClean="0">
              <a:sym typeface="Symbol" pitchFamily="18" charset="2"/>
            </a:endParaRPr>
          </a:p>
          <a:p>
            <a:pPr eaLnBrk="1" hangingPunct="1"/>
            <a:r>
              <a:rPr lang="en-US" smtClean="0">
                <a:latin typeface="Arial" charset="0"/>
                <a:sym typeface="Symbol" pitchFamily="18" charset="2"/>
              </a:rPr>
              <a:t>•</a:t>
            </a:r>
            <a:r>
              <a:rPr lang="en-US" smtClean="0">
                <a:sym typeface="Symbol" pitchFamily="18" charset="2"/>
              </a:rPr>
              <a:t>   A plot of </a:t>
            </a:r>
            <a:r>
              <a:rPr lang="en-US" i="1" smtClean="0">
                <a:sym typeface="Symbol" pitchFamily="18" charset="2"/>
              </a:rPr>
              <a:t>V </a:t>
            </a:r>
            <a:r>
              <a:rPr lang="en-US" smtClean="0">
                <a:sym typeface="Symbol" pitchFamily="18" charset="2"/>
              </a:rPr>
              <a:t>versus 1/</a:t>
            </a:r>
            <a:r>
              <a:rPr lang="en-US" i="1" smtClean="0">
                <a:sym typeface="Symbol" pitchFamily="18" charset="2"/>
              </a:rPr>
              <a:t>P</a:t>
            </a:r>
            <a:r>
              <a:rPr lang="en-US" smtClean="0">
                <a:sym typeface="Symbol" pitchFamily="18" charset="2"/>
              </a:rPr>
              <a:t> is a straight line whose slope is equal to the constant.</a:t>
            </a:r>
          </a:p>
          <a:p>
            <a:pPr eaLnBrk="1" hangingPunct="1"/>
            <a:r>
              <a:rPr lang="en-US" smtClean="0">
                <a:latin typeface="Arial" charset="0"/>
                <a:sym typeface="Symbol" pitchFamily="18" charset="2"/>
              </a:rPr>
              <a:t>•</a:t>
            </a:r>
            <a:r>
              <a:rPr lang="en-US" smtClean="0">
                <a:sym typeface="Symbol" pitchFamily="18" charset="2"/>
              </a:rPr>
              <a:t>   Numerical value of the constant depends on the amount of gas used in the experiment and on the temperature at which the experiments are carried out.</a:t>
            </a:r>
          </a:p>
          <a:p>
            <a:pPr eaLnBrk="1" hangingPunct="1"/>
            <a:r>
              <a:rPr lang="en-US" smtClean="0">
                <a:latin typeface="Arial" charset="0"/>
                <a:sym typeface="Symbol" pitchFamily="18" charset="2"/>
              </a:rPr>
              <a:t>•</a:t>
            </a:r>
            <a:r>
              <a:rPr lang="en-US" smtClean="0">
                <a:sym typeface="Symbol" pitchFamily="18" charset="2"/>
              </a:rPr>
              <a:t>   This relationship between pressure and volume is known as </a:t>
            </a:r>
            <a:r>
              <a:rPr lang="en-US" b="1" i="1" smtClean="0">
                <a:sym typeface="Symbol" pitchFamily="18" charset="2"/>
              </a:rPr>
              <a:t>Boyle</a:t>
            </a:r>
            <a:r>
              <a:rPr lang="en-US" b="1" i="1" smtClean="0">
                <a:latin typeface="Arial" charset="0"/>
                <a:sym typeface="Symbol" pitchFamily="18" charset="2"/>
              </a:rPr>
              <a:t>’</a:t>
            </a:r>
            <a:r>
              <a:rPr lang="en-US" b="1" i="1" smtClean="0">
                <a:sym typeface="Symbol" pitchFamily="18" charset="2"/>
              </a:rPr>
              <a:t>s</a:t>
            </a:r>
            <a:r>
              <a:rPr lang="en-US" b="1" smtClean="0">
                <a:sym typeface="Symbol" pitchFamily="18" charset="2"/>
              </a:rPr>
              <a:t> </a:t>
            </a:r>
            <a:r>
              <a:rPr lang="en-US" b="1" i="1" smtClean="0">
                <a:sym typeface="Symbol" pitchFamily="18" charset="2"/>
              </a:rPr>
              <a:t>law</a:t>
            </a:r>
            <a:r>
              <a:rPr lang="en-US" smtClean="0">
                <a:sym typeface="Symbol" pitchFamily="18" charset="2"/>
              </a:rPr>
              <a:t> which states that </a:t>
            </a:r>
            <a:r>
              <a:rPr lang="en-US" i="1" smtClean="0">
                <a:sym typeface="Symbol" pitchFamily="18" charset="2"/>
              </a:rPr>
              <a:t>at constant temperature, the volume of a fixed amount of a gas is inversely proportional to its pressure.</a:t>
            </a:r>
          </a:p>
          <a:p>
            <a:pPr eaLnBrk="1" hangingPunct="1"/>
            <a:endParaRPr lang="en-US" b="1"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1AFC9700-80D7-4752-8A35-1DFF019704FF}" type="slidenum">
              <a:rPr lang="en-US" smtClean="0"/>
              <a:pPr/>
              <a:t>7</a:t>
            </a:fld>
            <a:endParaRPr lang="en-US" smtClean="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algn="ctr" eaLnBrk="1" hangingPunct="1"/>
            <a:r>
              <a:rPr lang="en-US" smtClean="0">
                <a:latin typeface="Arial" charset="0"/>
              </a:rPr>
              <a:t>OZONE DEPLETION</a:t>
            </a:r>
          </a:p>
          <a:p>
            <a:pPr algn="ctr" eaLnBrk="1" hangingPunct="1"/>
            <a:endParaRPr lang="en-US" smtClean="0">
              <a:latin typeface="Arial" charset="0"/>
            </a:endParaRPr>
          </a:p>
          <a:p>
            <a:pPr eaLnBrk="1" hangingPunct="1"/>
            <a:r>
              <a:rPr lang="en-US" smtClean="0">
                <a:latin typeface="Arial" charset="0"/>
              </a:rPr>
              <a:t>Ozone is an allotropic form of oxygen.  Ozone is made naturally during lightning storms.  Ozone protects us from ultra violet radiation from the sun.  The ozone layer is being depleted by chlorofluorocarbons (CFC’s).</a:t>
            </a:r>
          </a:p>
          <a:p>
            <a:pPr eaLnBrk="1" hangingPunct="1"/>
            <a:endParaRPr lang="en-US" smtClean="0">
              <a:latin typeface="Arial" charset="0"/>
            </a:endParaRPr>
          </a:p>
          <a:p>
            <a:pPr eaLnBrk="1" hangingPunct="1"/>
            <a:r>
              <a:rPr lang="en-US" smtClean="0">
                <a:latin typeface="Arial" charset="0"/>
              </a:rPr>
              <a:t>“THE OZONE LAYER</a:t>
            </a:r>
          </a:p>
          <a:p>
            <a:pPr eaLnBrk="1" hangingPunct="1"/>
            <a:endParaRPr lang="en-US" smtClean="0">
              <a:latin typeface="Arial" charset="0"/>
            </a:endParaRPr>
          </a:p>
          <a:p>
            <a:pPr eaLnBrk="1" hangingPunct="1"/>
            <a:r>
              <a:rPr lang="en-US" i="1" smtClean="0">
                <a:latin typeface="Arial" charset="0"/>
              </a:rPr>
              <a:t>Ozone is a reactive gas that contributes to pollution when it builds up in the atmosphere over cities.  However, ozone in the stratosphere does the useful task of absorbing damaging ultraviolet (UV) light from the Sun, screening it from the Earth.  Some synthetic chemicals, especially, chlorofluorocarbons (CFCs), react with ozone, creating holes in the ozone layer.  These holes allow more UV light through, tending to cause an increase in skin cancer.”</a:t>
            </a:r>
          </a:p>
          <a:p>
            <a:pPr eaLnBrk="1" hangingPunct="1"/>
            <a:endParaRPr lang="en-US" i="1" smtClean="0">
              <a:latin typeface="Arial" charset="0"/>
            </a:endParaRPr>
          </a:p>
          <a:p>
            <a:pPr eaLnBrk="1" hangingPunct="1"/>
            <a:r>
              <a:rPr lang="en-US" smtClean="0"/>
              <a:t>		Eyewitness Science “Chemistry” , Dr. Ann Newmark, DK Publishing, Inc., 1993, pg 34</a:t>
            </a:r>
          </a:p>
          <a:p>
            <a:pPr eaLnBrk="1" hangingPunct="1"/>
            <a:endParaRPr lang="en-US" smtClean="0">
              <a:latin typeface="Arial"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388AC5E6-D6EB-4200-A794-3B50480807BC}" type="slidenum">
              <a:rPr lang="en-US" smtClean="0">
                <a:solidFill>
                  <a:prstClr val="black"/>
                </a:solidFill>
              </a:rPr>
              <a:pPr/>
              <a:t>70</a:t>
            </a:fld>
            <a:endParaRPr lang="en-US" smtClean="0">
              <a:solidFill>
                <a:prstClr val="black"/>
              </a:solidFill>
            </a:endParaRPr>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p:spPr>
        <p:txBody>
          <a:bodyPr/>
          <a:lstStyle/>
          <a:p>
            <a:pPr eaLnBrk="1" hangingPunct="1"/>
            <a:r>
              <a:rPr lang="en-US" smtClean="0"/>
              <a:t>http://images.jupiterimages.com/common/detail/56/84/23298456.jpg</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0A124E38-D111-44F7-A5C9-B7CB66B8AEC1}" type="slidenum">
              <a:rPr lang="en-US" smtClean="0">
                <a:solidFill>
                  <a:prstClr val="black"/>
                </a:solidFill>
              </a:rPr>
              <a:pPr/>
              <a:t>71</a:t>
            </a:fld>
            <a:endParaRPr lang="en-US" smtClean="0">
              <a:solidFill>
                <a:prstClr val="black"/>
              </a:solidFill>
            </a:endParaRPr>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p:spPr>
        <p:txBody>
          <a:bodyPr/>
          <a:lstStyle/>
          <a:p>
            <a:pPr eaLnBrk="1" hangingPunct="1"/>
            <a:r>
              <a:rPr lang="en-US" smtClean="0"/>
              <a:t>As the pressure on a gas increases, the volume of the gas decreases because the gas particles are forced closer together.</a:t>
            </a:r>
          </a:p>
          <a:p>
            <a:pPr eaLnBrk="1" hangingPunct="1"/>
            <a:endParaRPr lang="en-US" sz="500" smtClean="0"/>
          </a:p>
          <a:p>
            <a:pPr eaLnBrk="1" hangingPunct="1"/>
            <a:r>
              <a:rPr lang="en-US" smtClean="0"/>
              <a:t>As the pressure on a gas decreases, the gas volume increases because the gas particles can now move farther apart.</a:t>
            </a:r>
          </a:p>
          <a:p>
            <a:pPr eaLnBrk="1" hangingPunct="1"/>
            <a:endParaRPr lang="en-US" sz="500" smtClean="0"/>
          </a:p>
          <a:p>
            <a:pPr eaLnBrk="1" hangingPunct="1"/>
            <a:r>
              <a:rPr lang="en-US" smtClean="0"/>
              <a:t>Boyle carried out some experiments that determined the quantitative relationship between the pressure and volume of a gas.</a:t>
            </a:r>
          </a:p>
          <a:p>
            <a:pPr eaLnBrk="1" hangingPunct="1"/>
            <a:endParaRPr lang="en-US" sz="500" smtClean="0"/>
          </a:p>
          <a:p>
            <a:pPr eaLnBrk="1" hangingPunct="1"/>
            <a:r>
              <a:rPr lang="en-US" smtClean="0"/>
              <a:t>Plots of Boyle</a:t>
            </a:r>
            <a:r>
              <a:rPr lang="en-US" smtClean="0">
                <a:latin typeface="Arial" charset="0"/>
              </a:rPr>
              <a:t>’</a:t>
            </a:r>
            <a:r>
              <a:rPr lang="en-US" smtClean="0"/>
              <a:t>s data showed that a simple plot of </a:t>
            </a:r>
            <a:r>
              <a:rPr lang="en-US" i="1" smtClean="0"/>
              <a:t>V </a:t>
            </a:r>
            <a:r>
              <a:rPr lang="en-US" smtClean="0"/>
              <a:t>versus </a:t>
            </a:r>
            <a:r>
              <a:rPr lang="en-US" i="1" smtClean="0"/>
              <a:t>P</a:t>
            </a:r>
            <a:r>
              <a:rPr lang="en-US" smtClean="0"/>
              <a:t> is a hyperbola and reveals an inverse relationship between pressure and volume; as the pressure is doubled, the volume decreases by a factor of two.</a:t>
            </a:r>
          </a:p>
          <a:p>
            <a:pPr eaLnBrk="1" hangingPunct="1"/>
            <a:r>
              <a:rPr lang="en-US" smtClean="0"/>
              <a:t>Relationship between the two quantities is described by the equation   </a:t>
            </a:r>
            <a:r>
              <a:rPr lang="en-US" i="1" smtClean="0"/>
              <a:t>PV</a:t>
            </a:r>
            <a:r>
              <a:rPr lang="en-US" smtClean="0"/>
              <a:t> = constant.</a:t>
            </a:r>
          </a:p>
          <a:p>
            <a:pPr eaLnBrk="1" hangingPunct="1"/>
            <a:endParaRPr lang="en-US" sz="600" smtClean="0"/>
          </a:p>
          <a:p>
            <a:pPr eaLnBrk="1" hangingPunct="1"/>
            <a:r>
              <a:rPr lang="en-US" smtClean="0"/>
              <a:t>Dividing both sides by </a:t>
            </a:r>
            <a:r>
              <a:rPr lang="en-US" i="1" smtClean="0"/>
              <a:t>P</a:t>
            </a:r>
            <a:r>
              <a:rPr lang="en-US" smtClean="0"/>
              <a:t> gives an equation that illustrates the inverse relationship between </a:t>
            </a:r>
            <a:r>
              <a:rPr lang="en-US" i="1" smtClean="0"/>
              <a:t>P</a:t>
            </a:r>
            <a:r>
              <a:rPr lang="en-US" smtClean="0"/>
              <a:t> and </a:t>
            </a:r>
            <a:r>
              <a:rPr lang="en-US" i="1" smtClean="0"/>
              <a:t>V:</a:t>
            </a:r>
          </a:p>
          <a:p>
            <a:pPr eaLnBrk="1" hangingPunct="1"/>
            <a:r>
              <a:rPr lang="en-US" sz="1400" smtClean="0"/>
              <a:t>                  </a:t>
            </a:r>
            <a:r>
              <a:rPr lang="en-US" b="1" smtClean="0"/>
              <a:t>V = </a:t>
            </a:r>
            <a:r>
              <a:rPr lang="en-US" b="1" u="sng" smtClean="0"/>
              <a:t>constant </a:t>
            </a:r>
            <a:r>
              <a:rPr lang="en-US" b="1" smtClean="0"/>
              <a:t> = constant(1/P) or V </a:t>
            </a:r>
            <a:r>
              <a:rPr lang="en-US" b="1" smtClean="0">
                <a:sym typeface="Symbol" pitchFamily="18" charset="2"/>
              </a:rPr>
              <a:t> 1/P</a:t>
            </a:r>
          </a:p>
          <a:p>
            <a:pPr eaLnBrk="1" hangingPunct="1"/>
            <a:r>
              <a:rPr lang="en-US" b="1" smtClean="0">
                <a:sym typeface="Symbol" pitchFamily="18" charset="2"/>
              </a:rPr>
              <a:t>                                  P</a:t>
            </a:r>
          </a:p>
          <a:p>
            <a:pPr eaLnBrk="1" hangingPunct="1"/>
            <a:endParaRPr lang="en-US" sz="600" smtClean="0">
              <a:sym typeface="Symbol" pitchFamily="18" charset="2"/>
            </a:endParaRPr>
          </a:p>
          <a:p>
            <a:pPr eaLnBrk="1" hangingPunct="1"/>
            <a:r>
              <a:rPr lang="en-US" smtClean="0">
                <a:latin typeface="Arial" charset="0"/>
                <a:sym typeface="Symbol" pitchFamily="18" charset="2"/>
              </a:rPr>
              <a:t>•</a:t>
            </a:r>
            <a:r>
              <a:rPr lang="en-US" smtClean="0">
                <a:sym typeface="Symbol" pitchFamily="18" charset="2"/>
              </a:rPr>
              <a:t>   A plot of </a:t>
            </a:r>
            <a:r>
              <a:rPr lang="en-US" i="1" smtClean="0">
                <a:sym typeface="Symbol" pitchFamily="18" charset="2"/>
              </a:rPr>
              <a:t>V </a:t>
            </a:r>
            <a:r>
              <a:rPr lang="en-US" smtClean="0">
                <a:sym typeface="Symbol" pitchFamily="18" charset="2"/>
              </a:rPr>
              <a:t>versus 1/</a:t>
            </a:r>
            <a:r>
              <a:rPr lang="en-US" i="1" smtClean="0">
                <a:sym typeface="Symbol" pitchFamily="18" charset="2"/>
              </a:rPr>
              <a:t>P</a:t>
            </a:r>
            <a:r>
              <a:rPr lang="en-US" smtClean="0">
                <a:sym typeface="Symbol" pitchFamily="18" charset="2"/>
              </a:rPr>
              <a:t> is a straight line whose slope is equal to the constant.</a:t>
            </a:r>
          </a:p>
          <a:p>
            <a:pPr eaLnBrk="1" hangingPunct="1"/>
            <a:r>
              <a:rPr lang="en-US" smtClean="0">
                <a:latin typeface="Arial" charset="0"/>
                <a:sym typeface="Symbol" pitchFamily="18" charset="2"/>
              </a:rPr>
              <a:t>•</a:t>
            </a:r>
            <a:r>
              <a:rPr lang="en-US" smtClean="0">
                <a:sym typeface="Symbol" pitchFamily="18" charset="2"/>
              </a:rPr>
              <a:t>   Numerical value of the constant depends on the amount of gas used in the experiment and on the temperature at which the experiments are carried out.</a:t>
            </a:r>
          </a:p>
          <a:p>
            <a:pPr eaLnBrk="1" hangingPunct="1"/>
            <a:r>
              <a:rPr lang="en-US" smtClean="0">
                <a:latin typeface="Arial" charset="0"/>
                <a:sym typeface="Symbol" pitchFamily="18" charset="2"/>
              </a:rPr>
              <a:t>•</a:t>
            </a:r>
            <a:r>
              <a:rPr lang="en-US" smtClean="0">
                <a:sym typeface="Symbol" pitchFamily="18" charset="2"/>
              </a:rPr>
              <a:t>   This relationship between pressure and volume is known as </a:t>
            </a:r>
            <a:r>
              <a:rPr lang="en-US" b="1" i="1" smtClean="0">
                <a:sym typeface="Symbol" pitchFamily="18" charset="2"/>
              </a:rPr>
              <a:t>Boyle</a:t>
            </a:r>
            <a:r>
              <a:rPr lang="en-US" b="1" i="1" smtClean="0">
                <a:latin typeface="Arial" charset="0"/>
                <a:sym typeface="Symbol" pitchFamily="18" charset="2"/>
              </a:rPr>
              <a:t>’</a:t>
            </a:r>
            <a:r>
              <a:rPr lang="en-US" b="1" i="1" smtClean="0">
                <a:sym typeface="Symbol" pitchFamily="18" charset="2"/>
              </a:rPr>
              <a:t>s</a:t>
            </a:r>
            <a:r>
              <a:rPr lang="en-US" b="1" smtClean="0">
                <a:sym typeface="Symbol" pitchFamily="18" charset="2"/>
              </a:rPr>
              <a:t> </a:t>
            </a:r>
            <a:r>
              <a:rPr lang="en-US" b="1" i="1" smtClean="0">
                <a:sym typeface="Symbol" pitchFamily="18" charset="2"/>
              </a:rPr>
              <a:t>law</a:t>
            </a:r>
            <a:r>
              <a:rPr lang="en-US" smtClean="0">
                <a:sym typeface="Symbol" pitchFamily="18" charset="2"/>
              </a:rPr>
              <a:t> which states that </a:t>
            </a:r>
            <a:r>
              <a:rPr lang="en-US" i="1" smtClean="0">
                <a:sym typeface="Symbol" pitchFamily="18" charset="2"/>
              </a:rPr>
              <a:t>at constant temperature, the volume of a fixed amount of a gas is inversely proportional to its pressure.</a:t>
            </a:r>
          </a:p>
          <a:p>
            <a:pPr eaLnBrk="1" hangingPunct="1"/>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069A6C76-C039-41D1-9111-B0D35F608E01}" type="slidenum">
              <a:rPr lang="en-US" smtClean="0">
                <a:solidFill>
                  <a:prstClr val="black"/>
                </a:solidFill>
              </a:rPr>
              <a:pPr/>
              <a:t>72</a:t>
            </a:fld>
            <a:endParaRPr lang="en-US" smtClean="0">
              <a:solidFill>
                <a:prstClr val="black"/>
              </a:solidFill>
            </a:endParaRPr>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p:spPr>
        <p:txBody>
          <a:bodyPr/>
          <a:lstStyle/>
          <a:p>
            <a:fld id="{45D7F6F3-3FC2-4B76-B71C-74C806491DE9}" type="slidenum">
              <a:rPr lang="en-US" smtClean="0">
                <a:solidFill>
                  <a:prstClr val="black"/>
                </a:solidFill>
              </a:rPr>
              <a:pPr/>
              <a:t>73</a:t>
            </a:fld>
            <a:endParaRPr lang="en-US" smtClean="0">
              <a:solidFill>
                <a:prstClr val="black"/>
              </a:solidFill>
            </a:endParaRPr>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p>
            <a:fld id="{3C1F639C-DE41-45E3-A704-A6B9840A0D14}" type="slidenum">
              <a:rPr lang="en-US" smtClean="0">
                <a:solidFill>
                  <a:prstClr val="black"/>
                </a:solidFill>
              </a:rPr>
              <a:pPr/>
              <a:t>74</a:t>
            </a:fld>
            <a:endParaRPr lang="en-US" smtClean="0">
              <a:solidFill>
                <a:prstClr val="black"/>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p>
            <a:fld id="{B58BB87B-DD2A-4030-812C-9F8BA20699CE}" type="slidenum">
              <a:rPr lang="en-US" smtClean="0">
                <a:solidFill>
                  <a:prstClr val="black"/>
                </a:solidFill>
              </a:rPr>
              <a:pPr/>
              <a:t>75</a:t>
            </a:fld>
            <a:endParaRPr lang="en-US" smtClean="0">
              <a:solidFill>
                <a:prstClr val="black"/>
              </a:solidFill>
            </a:endParaRPr>
          </a:p>
        </p:txBody>
      </p:sp>
      <p:sp>
        <p:nvSpPr>
          <p:cNvPr id="292867" name="Rectangle 2"/>
          <p:cNvSpPr>
            <a:spLocks noGrp="1" noRot="1" noChangeAspect="1" noChangeArrowheads="1" noTextEdit="1"/>
          </p:cNvSpPr>
          <p:nvPr>
            <p:ph type="sldImg"/>
          </p:nvPr>
        </p:nvSpPr>
        <p:spPr>
          <a:ln/>
        </p:spPr>
      </p:sp>
      <p:sp>
        <p:nvSpPr>
          <p:cNvPr id="292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5CDE30A0-C8BB-410B-8A80-E2473C04F8C8}" type="slidenum">
              <a:rPr lang="en-US" smtClean="0">
                <a:solidFill>
                  <a:prstClr val="black"/>
                </a:solidFill>
              </a:rPr>
              <a:pPr/>
              <a:t>76</a:t>
            </a:fld>
            <a:endParaRPr lang="en-US" smtClean="0">
              <a:solidFill>
                <a:prstClr val="black"/>
              </a:solidFill>
            </a:endParaRPr>
          </a:p>
        </p:txBody>
      </p:sp>
      <p:sp>
        <p:nvSpPr>
          <p:cNvPr id="299011" name="Rectangle 2"/>
          <p:cNvSpPr>
            <a:spLocks noGrp="1" noRot="1" noChangeAspect="1" noChangeArrowheads="1" noTextEdit="1"/>
          </p:cNvSpPr>
          <p:nvPr>
            <p:ph type="sldImg"/>
          </p:nvPr>
        </p:nvSpPr>
        <p:spPr>
          <a:ln/>
        </p:spPr>
      </p:sp>
      <p:sp>
        <p:nvSpPr>
          <p:cNvPr id="299012" name="Rectangle 3"/>
          <p:cNvSpPr>
            <a:spLocks noGrp="1" noChangeArrowheads="1"/>
          </p:cNvSpPr>
          <p:nvPr>
            <p:ph type="body" idx="1"/>
          </p:nvPr>
        </p:nvSpPr>
        <p:spPr>
          <a:noFill/>
          <a:ln/>
        </p:spPr>
        <p:txBody>
          <a:bodyPr/>
          <a:lstStyle/>
          <a:p>
            <a:pPr eaLnBrk="1" hangingPunct="1"/>
            <a:r>
              <a:rPr lang="en-US" smtClean="0"/>
              <a:t>http://www.balloon-rides-ny.com/DylanBalloon.jpg</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p:spPr>
        <p:txBody>
          <a:bodyPr/>
          <a:lstStyle/>
          <a:p>
            <a:fld id="{5F7EDA78-DED9-42B7-A349-78E131A7B336}" type="slidenum">
              <a:rPr lang="en-US" smtClean="0">
                <a:solidFill>
                  <a:prstClr val="black"/>
                </a:solidFill>
              </a:rPr>
              <a:pPr/>
              <a:t>77</a:t>
            </a:fld>
            <a:endParaRPr lang="en-US" smtClean="0">
              <a:solidFill>
                <a:prstClr val="black"/>
              </a:solidFill>
            </a:endParaRPr>
          </a:p>
        </p:txBody>
      </p:sp>
      <p:sp>
        <p:nvSpPr>
          <p:cNvPr id="300035" name="Rectangle 2"/>
          <p:cNvSpPr>
            <a:spLocks noGrp="1" noRot="1" noChangeAspect="1" noChangeArrowheads="1" noTextEdit="1"/>
          </p:cNvSpPr>
          <p:nvPr>
            <p:ph type="sldImg"/>
          </p:nvPr>
        </p:nvSpPr>
        <p:spPr>
          <a:xfrm>
            <a:off x="1150938" y="692150"/>
            <a:ext cx="4556125" cy="3416300"/>
          </a:xfrm>
          <a:ln w="12699" cap="flat">
            <a:solidFill>
              <a:schemeClr val="tx1"/>
            </a:solidFill>
          </a:ln>
        </p:spPr>
      </p:sp>
      <p:sp>
        <p:nvSpPr>
          <p:cNvPr id="300036" name="Rectangle 3"/>
          <p:cNvSpPr>
            <a:spLocks noGrp="1" noChangeArrowheads="1"/>
          </p:cNvSpPr>
          <p:nvPr>
            <p:ph type="body" idx="1"/>
          </p:nvPr>
        </p:nvSpPr>
        <p:spPr>
          <a:noFill/>
          <a:ln/>
        </p:spPr>
        <p:txBody>
          <a:bodyPr lIns="92075" tIns="46038" rIns="92075" bIns="46038"/>
          <a:lstStyle/>
          <a:p>
            <a:pPr eaLnBrk="1" hangingPunct="1"/>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p>
            <a:fld id="{A3182CAF-C178-4CF3-9F25-F39F5E68DB9A}" type="slidenum">
              <a:rPr lang="en-US" smtClean="0">
                <a:solidFill>
                  <a:prstClr val="black"/>
                </a:solidFill>
              </a:rPr>
              <a:pPr/>
              <a:t>78</a:t>
            </a:fld>
            <a:endParaRPr lang="en-US" smtClean="0">
              <a:solidFill>
                <a:prstClr val="black"/>
              </a:solidFill>
            </a:endParaRPr>
          </a:p>
        </p:txBody>
      </p:sp>
      <p:sp>
        <p:nvSpPr>
          <p:cNvPr id="301059" name="Rectangle 2"/>
          <p:cNvSpPr>
            <a:spLocks noGrp="1" noRot="1" noChangeAspect="1" noChangeArrowheads="1" noTextEdit="1"/>
          </p:cNvSpPr>
          <p:nvPr>
            <p:ph type="sldImg"/>
          </p:nvPr>
        </p:nvSpPr>
        <p:spPr>
          <a:xfrm>
            <a:off x="1150938" y="692150"/>
            <a:ext cx="4556125" cy="3416300"/>
          </a:xfrm>
          <a:ln w="12699" cap="flat">
            <a:solidFill>
              <a:schemeClr val="tx1"/>
            </a:solidFill>
          </a:ln>
        </p:spPr>
      </p:sp>
      <p:sp>
        <p:nvSpPr>
          <p:cNvPr id="301060" name="Rectangle 3"/>
          <p:cNvSpPr>
            <a:spLocks noGrp="1" noChangeArrowheads="1"/>
          </p:cNvSpPr>
          <p:nvPr>
            <p:ph type="body" idx="1"/>
          </p:nvPr>
        </p:nvSpPr>
        <p:spPr>
          <a:noFill/>
          <a:ln/>
        </p:spPr>
        <p:txBody>
          <a:bodyPr lIns="92075" tIns="46038" rIns="92075" bIns="46038"/>
          <a:lstStyle/>
          <a:p>
            <a:pPr eaLnBrk="1" hangingPunct="1"/>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p>
            <a:fld id="{C71A6E2B-F0C5-4B16-8FC6-80281D9E2763}" type="slidenum">
              <a:rPr lang="en-US" smtClean="0">
                <a:solidFill>
                  <a:prstClr val="black"/>
                </a:solidFill>
              </a:rPr>
              <a:pPr/>
              <a:t>79</a:t>
            </a:fld>
            <a:endParaRPr lang="en-US" smtClean="0">
              <a:solidFill>
                <a:prstClr val="black"/>
              </a:solidFill>
            </a:endParaRPr>
          </a:p>
        </p:txBody>
      </p:sp>
      <p:sp>
        <p:nvSpPr>
          <p:cNvPr id="302083" name="Rectangle 2"/>
          <p:cNvSpPr>
            <a:spLocks noGrp="1" noRot="1" noChangeAspect="1" noChangeArrowheads="1" noTextEdit="1"/>
          </p:cNvSpPr>
          <p:nvPr>
            <p:ph type="sldImg"/>
          </p:nvPr>
        </p:nvSpPr>
        <p:spPr>
          <a:xfrm>
            <a:off x="1150938" y="692150"/>
            <a:ext cx="4556125" cy="3416300"/>
          </a:xfrm>
          <a:ln w="12699" cap="flat">
            <a:solidFill>
              <a:schemeClr val="tx1"/>
            </a:solidFill>
          </a:ln>
        </p:spPr>
      </p:sp>
      <p:sp>
        <p:nvSpPr>
          <p:cNvPr id="302084" name="Rectangle 3"/>
          <p:cNvSpPr>
            <a:spLocks noGrp="1" noChangeArrowheads="1"/>
          </p:cNvSpPr>
          <p:nvPr>
            <p:ph type="body" idx="1"/>
          </p:nvPr>
        </p:nvSpPr>
        <p:spPr>
          <a:noFill/>
          <a:ln/>
        </p:spPr>
        <p:txBody>
          <a:bodyPr lIns="92075" tIns="46038" rIns="92075" bIns="46038"/>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6EBD4CC6-4B03-476C-A56D-6EB1FAA17B84}" type="slidenum">
              <a:rPr lang="en-US" smtClean="0"/>
              <a:pPr/>
              <a:t>8</a:t>
            </a:fld>
            <a:endParaRPr lang="en-US" smtClean="0"/>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fld id="{4E1C2D12-8D56-4B16-964A-0ADCCA2FD1B3}" type="slidenum">
              <a:rPr lang="en-US" smtClean="0">
                <a:solidFill>
                  <a:prstClr val="black"/>
                </a:solidFill>
              </a:rPr>
              <a:pPr/>
              <a:t>80</a:t>
            </a:fld>
            <a:endParaRPr lang="en-US" smtClean="0">
              <a:solidFill>
                <a:prstClr val="black"/>
              </a:solidFill>
            </a:endParaRPr>
          </a:p>
        </p:txBody>
      </p:sp>
      <p:sp>
        <p:nvSpPr>
          <p:cNvPr id="303107" name="Rectangle 2"/>
          <p:cNvSpPr>
            <a:spLocks noGrp="1" noRot="1" noChangeAspect="1" noChangeArrowheads="1" noTextEdit="1"/>
          </p:cNvSpPr>
          <p:nvPr>
            <p:ph type="sldImg"/>
          </p:nvPr>
        </p:nvSpPr>
        <p:spPr>
          <a:xfrm>
            <a:off x="1150938" y="692150"/>
            <a:ext cx="4556125" cy="3416300"/>
          </a:xfrm>
          <a:ln w="12699" cap="flat">
            <a:solidFill>
              <a:schemeClr val="tx1"/>
            </a:solidFill>
          </a:ln>
        </p:spPr>
      </p:sp>
      <p:sp>
        <p:nvSpPr>
          <p:cNvPr id="303108" name="Rectangle 3"/>
          <p:cNvSpPr>
            <a:spLocks noGrp="1" noChangeArrowheads="1"/>
          </p:cNvSpPr>
          <p:nvPr>
            <p:ph type="body" idx="1"/>
          </p:nvPr>
        </p:nvSpPr>
        <p:spPr>
          <a:noFill/>
          <a:ln/>
        </p:spPr>
        <p:txBody>
          <a:bodyPr lIns="92075" tIns="46038" rIns="92075" bIns="46038"/>
          <a:lstStyle/>
          <a:p>
            <a:pPr eaLnBrk="1" hangingPunct="1"/>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fld id="{6FEC1120-1323-45B6-9C68-5CA53CCCD7AF}" type="slidenum">
              <a:rPr lang="en-US" smtClean="0">
                <a:solidFill>
                  <a:prstClr val="black"/>
                </a:solidFill>
              </a:rPr>
              <a:pPr/>
              <a:t>81</a:t>
            </a:fld>
            <a:endParaRPr lang="en-US" smtClean="0">
              <a:solidFill>
                <a:prstClr val="black"/>
              </a:solidFill>
            </a:endParaRPr>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noFill/>
          <a:ln/>
        </p:spPr>
        <p:txBody>
          <a:bodyPr/>
          <a:lstStyle/>
          <a:p>
            <a:pPr eaLnBrk="1" hangingPunct="1"/>
            <a:r>
              <a:rPr lang="en-US" smtClean="0">
                <a:latin typeface="Arial" charset="0"/>
              </a:rPr>
              <a:t>The Kelvin temperature of a gas is directly related to the volume of the gas when there is no change in pressure or amount.</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fld id="{B77D6CEE-FCED-4EC2-B749-36A4CC1AFE24}" type="slidenum">
              <a:rPr lang="en-US" smtClean="0">
                <a:solidFill>
                  <a:prstClr val="black"/>
                </a:solidFill>
              </a:rPr>
              <a:pPr/>
              <a:t>82</a:t>
            </a:fld>
            <a:endParaRPr lang="en-US" smtClean="0">
              <a:solidFill>
                <a:prstClr val="black"/>
              </a:solidFill>
            </a:endParaRPr>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p>
            <a:fld id="{69887445-1305-475D-969E-316DAF875C4C}" type="slidenum">
              <a:rPr lang="en-US" smtClean="0">
                <a:solidFill>
                  <a:prstClr val="black"/>
                </a:solidFill>
              </a:rPr>
              <a:pPr/>
              <a:t>83</a:t>
            </a:fld>
            <a:endParaRPr lang="en-US" smtClean="0">
              <a:solidFill>
                <a:prstClr val="black"/>
              </a:solidFill>
            </a:endParaRPr>
          </a:p>
        </p:txBody>
      </p:sp>
      <p:sp>
        <p:nvSpPr>
          <p:cNvPr id="310275" name="Rectangle 2"/>
          <p:cNvSpPr>
            <a:spLocks noGrp="1" noRot="1" noChangeAspect="1" noChangeArrowheads="1" noTextEdit="1"/>
          </p:cNvSpPr>
          <p:nvPr>
            <p:ph type="sldImg"/>
          </p:nvPr>
        </p:nvSpPr>
        <p:spPr>
          <a:ln/>
        </p:spPr>
      </p:sp>
      <p:sp>
        <p:nvSpPr>
          <p:cNvPr id="310276" name="Rectangle 3"/>
          <p:cNvSpPr>
            <a:spLocks noGrp="1" noChangeArrowheads="1"/>
          </p:cNvSpPr>
          <p:nvPr>
            <p:ph type="body" idx="1"/>
          </p:nvPr>
        </p:nvSpPr>
        <p:spPr>
          <a:noFill/>
          <a:ln/>
        </p:spPr>
        <p:txBody>
          <a:bodyPr/>
          <a:lstStyle/>
          <a:p>
            <a:pPr eaLnBrk="1" hangingPunct="1"/>
            <a:r>
              <a:rPr lang="en-US" smtClean="0"/>
              <a:t>The pressure for this data was NOT at 1 atm.  </a:t>
            </a:r>
          </a:p>
          <a:p>
            <a:pPr eaLnBrk="1" hangingPunct="1"/>
            <a:endParaRPr lang="en-US" smtClean="0"/>
          </a:p>
          <a:p>
            <a:pPr eaLnBrk="1" hangingPunct="1"/>
            <a:r>
              <a:rPr lang="en-US" smtClean="0"/>
              <a:t>Practice with this data: (where Pressure = 1 atmosphere)</a:t>
            </a:r>
          </a:p>
          <a:p>
            <a:pPr eaLnBrk="1" hangingPunct="1"/>
            <a:r>
              <a:rPr lang="en-US" smtClean="0"/>
              <a:t>	</a:t>
            </a:r>
            <a:r>
              <a:rPr lang="en-US" b="1" smtClean="0"/>
              <a:t>Volume	Temp (</a:t>
            </a:r>
            <a:r>
              <a:rPr lang="en-US" b="1" baseline="30000" smtClean="0"/>
              <a:t>o</a:t>
            </a:r>
            <a:r>
              <a:rPr lang="en-US" b="1" smtClean="0"/>
              <a:t>C)    (K)		V/T</a:t>
            </a:r>
          </a:p>
          <a:p>
            <a:pPr eaLnBrk="1" hangingPunct="1"/>
            <a:r>
              <a:rPr lang="en-US" b="1" smtClean="0"/>
              <a:t>	63.4 L	500		773		0.0821</a:t>
            </a:r>
          </a:p>
          <a:p>
            <a:pPr eaLnBrk="1" hangingPunct="1"/>
            <a:r>
              <a:rPr lang="en-US" b="1" smtClean="0"/>
              <a:t>	55.2		400		673		0.0821</a:t>
            </a:r>
          </a:p>
          <a:p>
            <a:pPr eaLnBrk="1" hangingPunct="1"/>
            <a:r>
              <a:rPr lang="en-US" b="1" smtClean="0"/>
              <a:t>	47.0		300		573		0.0821</a:t>
            </a:r>
          </a:p>
          <a:p>
            <a:pPr eaLnBrk="1" hangingPunct="1"/>
            <a:r>
              <a:rPr lang="en-US" b="1" smtClean="0"/>
              <a:t>	38.8		200		473		0.0821</a:t>
            </a:r>
          </a:p>
          <a:p>
            <a:pPr eaLnBrk="1" hangingPunct="1"/>
            <a:endParaRPr lang="en-US" b="1" smtClean="0"/>
          </a:p>
          <a:p>
            <a:pPr eaLnBrk="1" hangingPunct="1"/>
            <a:r>
              <a:rPr lang="en-US" smtClean="0">
                <a:sym typeface="Symbol" pitchFamily="18" charset="2"/>
              </a:rPr>
              <a:t>Hot air rises and gases expand when heated.</a:t>
            </a:r>
          </a:p>
          <a:p>
            <a:pPr eaLnBrk="1" hangingPunct="1"/>
            <a:endParaRPr lang="en-US" sz="600" smtClean="0">
              <a:sym typeface="Symbol" pitchFamily="18" charset="2"/>
            </a:endParaRPr>
          </a:p>
          <a:p>
            <a:pPr eaLnBrk="1" hangingPunct="1"/>
            <a:r>
              <a:rPr lang="en-US" smtClean="0">
                <a:sym typeface="Symbol" pitchFamily="18" charset="2"/>
              </a:rPr>
              <a:t>Charles carried out experiments to quantify the relationship between the temperature and volume of a  gas and showed that a plot of the volume of a given sample of gas versus temperature (in </a:t>
            </a:r>
            <a:r>
              <a:rPr lang="en-US" smtClean="0">
                <a:latin typeface="Arial" charset="0"/>
                <a:sym typeface="Symbol" pitchFamily="18" charset="2"/>
              </a:rPr>
              <a:t>º</a:t>
            </a:r>
            <a:r>
              <a:rPr lang="en-US" smtClean="0">
                <a:sym typeface="Symbol" pitchFamily="18" charset="2"/>
              </a:rPr>
              <a:t>C) at constant pressure is a straight line.</a:t>
            </a:r>
          </a:p>
          <a:p>
            <a:pPr eaLnBrk="1" hangingPunct="1"/>
            <a:endParaRPr lang="en-US" sz="600" smtClean="0">
              <a:sym typeface="Symbol" pitchFamily="18" charset="2"/>
            </a:endParaRPr>
          </a:p>
          <a:p>
            <a:pPr eaLnBrk="1" hangingPunct="1"/>
            <a:r>
              <a:rPr lang="en-US" smtClean="0">
                <a:sym typeface="Symbol" pitchFamily="18" charset="2"/>
              </a:rPr>
              <a:t>Gay-Lussac showed that a plot of </a:t>
            </a:r>
            <a:r>
              <a:rPr lang="en-US" i="1" smtClean="0">
                <a:sym typeface="Symbol" pitchFamily="18" charset="2"/>
              </a:rPr>
              <a:t>V </a:t>
            </a:r>
            <a:r>
              <a:rPr lang="en-US" smtClean="0">
                <a:sym typeface="Symbol" pitchFamily="18" charset="2"/>
              </a:rPr>
              <a:t>versus</a:t>
            </a:r>
            <a:r>
              <a:rPr lang="en-US" i="1" smtClean="0">
                <a:sym typeface="Symbol" pitchFamily="18" charset="2"/>
              </a:rPr>
              <a:t> T </a:t>
            </a:r>
            <a:r>
              <a:rPr lang="en-US" smtClean="0">
                <a:sym typeface="Symbol" pitchFamily="18" charset="2"/>
              </a:rPr>
              <a:t>was a straight line that could be extrapolated to </a:t>
            </a:r>
            <a:r>
              <a:rPr lang="en-US" smtClean="0">
                <a:latin typeface="Arial" charset="0"/>
                <a:sym typeface="Symbol" pitchFamily="18" charset="2"/>
              </a:rPr>
              <a:t>–</a:t>
            </a:r>
            <a:r>
              <a:rPr lang="en-US" smtClean="0">
                <a:sym typeface="Symbol" pitchFamily="18" charset="2"/>
              </a:rPr>
              <a:t>273.15</a:t>
            </a:r>
            <a:r>
              <a:rPr lang="en-US" smtClean="0">
                <a:latin typeface="Arial" charset="0"/>
                <a:sym typeface="Symbol" pitchFamily="18" charset="2"/>
              </a:rPr>
              <a:t>º</a:t>
            </a:r>
            <a:r>
              <a:rPr lang="en-US" smtClean="0">
                <a:sym typeface="Symbol" pitchFamily="18" charset="2"/>
              </a:rPr>
              <a:t>C at zero volume, a theoretical state.</a:t>
            </a:r>
          </a:p>
          <a:p>
            <a:pPr eaLnBrk="1" hangingPunct="1"/>
            <a:endParaRPr lang="en-US" sz="600" smtClean="0">
              <a:sym typeface="Symbol" pitchFamily="18" charset="2"/>
            </a:endParaRPr>
          </a:p>
          <a:p>
            <a:pPr eaLnBrk="1" hangingPunct="1"/>
            <a:r>
              <a:rPr lang="en-US" smtClean="0">
                <a:sym typeface="Symbol" pitchFamily="18" charset="2"/>
              </a:rPr>
              <a:t>The slope of the plot of </a:t>
            </a:r>
            <a:r>
              <a:rPr lang="en-US" i="1" smtClean="0">
                <a:sym typeface="Symbol" pitchFamily="18" charset="2"/>
              </a:rPr>
              <a:t>V</a:t>
            </a:r>
            <a:r>
              <a:rPr lang="en-US" smtClean="0">
                <a:sym typeface="Symbol" pitchFamily="18" charset="2"/>
              </a:rPr>
              <a:t> versus </a:t>
            </a:r>
            <a:r>
              <a:rPr lang="en-US" i="1" smtClean="0">
                <a:sym typeface="Symbol" pitchFamily="18" charset="2"/>
              </a:rPr>
              <a:t>T</a:t>
            </a:r>
            <a:r>
              <a:rPr lang="en-US" smtClean="0">
                <a:sym typeface="Symbol" pitchFamily="18" charset="2"/>
              </a:rPr>
              <a:t> varies for the same gas at different pressures, but the intercept remains constant at </a:t>
            </a:r>
            <a:r>
              <a:rPr lang="en-US" smtClean="0">
                <a:latin typeface="Arial" charset="0"/>
                <a:sym typeface="Symbol" pitchFamily="18" charset="2"/>
              </a:rPr>
              <a:t>–</a:t>
            </a:r>
            <a:r>
              <a:rPr lang="en-US" smtClean="0">
                <a:sym typeface="Symbol" pitchFamily="18" charset="2"/>
              </a:rPr>
              <a:t>273.15</a:t>
            </a:r>
            <a:r>
              <a:rPr lang="en-US" smtClean="0">
                <a:latin typeface="Arial" charset="0"/>
                <a:sym typeface="Symbol" pitchFamily="18" charset="2"/>
              </a:rPr>
              <a:t>º</a:t>
            </a:r>
            <a:r>
              <a:rPr lang="en-US" smtClean="0">
                <a:sym typeface="Symbol" pitchFamily="18" charset="2"/>
              </a:rPr>
              <a:t>C.</a:t>
            </a:r>
          </a:p>
          <a:p>
            <a:pPr eaLnBrk="1" hangingPunct="1"/>
            <a:endParaRPr lang="en-US" sz="600" smtClean="0">
              <a:sym typeface="Symbol" pitchFamily="18" charset="2"/>
            </a:endParaRPr>
          </a:p>
          <a:p>
            <a:pPr eaLnBrk="1" hangingPunct="1"/>
            <a:r>
              <a:rPr lang="en-US" smtClean="0">
                <a:sym typeface="Symbol" pitchFamily="18" charset="2"/>
              </a:rPr>
              <a:t>Plots of </a:t>
            </a:r>
            <a:r>
              <a:rPr lang="en-US" i="1" smtClean="0">
                <a:sym typeface="Symbol" pitchFamily="18" charset="2"/>
              </a:rPr>
              <a:t>V</a:t>
            </a:r>
            <a:r>
              <a:rPr lang="en-US" smtClean="0">
                <a:sym typeface="Symbol" pitchFamily="18" charset="2"/>
              </a:rPr>
              <a:t> versus </a:t>
            </a:r>
            <a:r>
              <a:rPr lang="en-US" i="1" smtClean="0">
                <a:sym typeface="Symbol" pitchFamily="18" charset="2"/>
              </a:rPr>
              <a:t>T</a:t>
            </a:r>
            <a:r>
              <a:rPr lang="en-US" smtClean="0">
                <a:sym typeface="Symbol" pitchFamily="18" charset="2"/>
              </a:rPr>
              <a:t> for different amounts of varied gases are straight lines with different slopes but the same intercept on the </a:t>
            </a:r>
            <a:r>
              <a:rPr lang="en-US" i="1" smtClean="0">
                <a:sym typeface="Symbol" pitchFamily="18" charset="2"/>
              </a:rPr>
              <a:t>T</a:t>
            </a:r>
            <a:r>
              <a:rPr lang="en-US" smtClean="0">
                <a:sym typeface="Symbol" pitchFamily="18" charset="2"/>
              </a:rPr>
              <a:t> axis.</a:t>
            </a:r>
          </a:p>
          <a:p>
            <a:pPr eaLnBrk="1" hangingPunct="1"/>
            <a:r>
              <a:rPr lang="en-US" smtClean="0">
                <a:sym typeface="Symbol" pitchFamily="18" charset="2"/>
              </a:rPr>
              <a:t>Significance of the invariant </a:t>
            </a:r>
            <a:r>
              <a:rPr lang="en-US" i="1" smtClean="0">
                <a:sym typeface="Symbol" pitchFamily="18" charset="2"/>
              </a:rPr>
              <a:t>T</a:t>
            </a:r>
            <a:r>
              <a:rPr lang="en-US" smtClean="0">
                <a:sym typeface="Symbol" pitchFamily="18" charset="2"/>
              </a:rPr>
              <a:t> intercept in plots of </a:t>
            </a:r>
            <a:r>
              <a:rPr lang="en-US" i="1" smtClean="0">
                <a:sym typeface="Symbol" pitchFamily="18" charset="2"/>
              </a:rPr>
              <a:t>V</a:t>
            </a:r>
            <a:r>
              <a:rPr lang="en-US" smtClean="0">
                <a:sym typeface="Symbol" pitchFamily="18" charset="2"/>
              </a:rPr>
              <a:t> versus </a:t>
            </a:r>
            <a:r>
              <a:rPr lang="en-US" i="1" smtClean="0">
                <a:sym typeface="Symbol" pitchFamily="18" charset="2"/>
              </a:rPr>
              <a:t>T</a:t>
            </a:r>
            <a:r>
              <a:rPr lang="en-US" smtClean="0">
                <a:sym typeface="Symbol" pitchFamily="18" charset="2"/>
              </a:rPr>
              <a:t> was recognized by Thomson (Lord Kelvin), who postulated that </a:t>
            </a:r>
            <a:r>
              <a:rPr lang="en-US" smtClean="0">
                <a:latin typeface="Arial" charset="0"/>
                <a:sym typeface="Symbol" pitchFamily="18" charset="2"/>
              </a:rPr>
              <a:t>–</a:t>
            </a:r>
            <a:r>
              <a:rPr lang="en-US" smtClean="0">
                <a:sym typeface="Symbol" pitchFamily="18" charset="2"/>
              </a:rPr>
              <a:t>273.15</a:t>
            </a:r>
            <a:r>
              <a:rPr lang="en-US" smtClean="0">
                <a:latin typeface="Arial" charset="0"/>
                <a:sym typeface="Symbol" pitchFamily="18" charset="2"/>
              </a:rPr>
              <a:t>º</a:t>
            </a:r>
            <a:r>
              <a:rPr lang="en-US" smtClean="0">
                <a:sym typeface="Symbol" pitchFamily="18" charset="2"/>
              </a:rPr>
              <a:t>C was the </a:t>
            </a:r>
            <a:r>
              <a:rPr lang="en-US" i="1" smtClean="0">
                <a:sym typeface="Symbol" pitchFamily="18" charset="2"/>
              </a:rPr>
              <a:t>lowest possible</a:t>
            </a:r>
            <a:r>
              <a:rPr lang="en-US" smtClean="0">
                <a:sym typeface="Symbol" pitchFamily="18" charset="2"/>
              </a:rPr>
              <a:t> </a:t>
            </a:r>
            <a:r>
              <a:rPr lang="en-US" i="1" smtClean="0">
                <a:sym typeface="Symbol" pitchFamily="18" charset="2"/>
              </a:rPr>
              <a:t>temperature</a:t>
            </a:r>
            <a:r>
              <a:rPr lang="en-US" smtClean="0">
                <a:sym typeface="Symbol" pitchFamily="18" charset="2"/>
              </a:rPr>
              <a:t> that could theoretically be achieved, and he called it </a:t>
            </a:r>
            <a:r>
              <a:rPr lang="en-US" b="1" i="1" smtClean="0">
                <a:sym typeface="Symbol" pitchFamily="18" charset="2"/>
              </a:rPr>
              <a:t>absolute zero</a:t>
            </a:r>
            <a:r>
              <a:rPr lang="en-US" b="1" smtClean="0">
                <a:sym typeface="Symbol" pitchFamily="18" charset="2"/>
              </a:rPr>
              <a:t> (0 K).</a:t>
            </a:r>
          </a:p>
          <a:p>
            <a:pPr eaLnBrk="1" hangingPunct="1"/>
            <a:endParaRPr lang="en-US" sz="600" b="1" smtClean="0">
              <a:sym typeface="Symbol" pitchFamily="18" charset="2"/>
            </a:endParaRPr>
          </a:p>
          <a:p>
            <a:pPr eaLnBrk="1" hangingPunct="1"/>
            <a:r>
              <a:rPr lang="en-US" smtClean="0">
                <a:sym typeface="Symbol" pitchFamily="18" charset="2"/>
              </a:rPr>
              <a:t>Charles</a:t>
            </a:r>
            <a:r>
              <a:rPr lang="en-US" smtClean="0">
                <a:latin typeface="Arial" charset="0"/>
                <a:sym typeface="Symbol" pitchFamily="18" charset="2"/>
              </a:rPr>
              <a:t>’</a:t>
            </a:r>
            <a:r>
              <a:rPr lang="en-US" smtClean="0">
                <a:sym typeface="Symbol" pitchFamily="18" charset="2"/>
              </a:rPr>
              <a:t>s and Gay-Lussac</a:t>
            </a:r>
            <a:r>
              <a:rPr lang="en-US" smtClean="0">
                <a:latin typeface="Arial" charset="0"/>
                <a:sym typeface="Symbol" pitchFamily="18" charset="2"/>
              </a:rPr>
              <a:t>’</a:t>
            </a:r>
            <a:r>
              <a:rPr lang="en-US" smtClean="0">
                <a:sym typeface="Symbol" pitchFamily="18" charset="2"/>
              </a:rPr>
              <a:t>s findings can be stated as:  </a:t>
            </a:r>
            <a:r>
              <a:rPr lang="en-US" i="1" smtClean="0">
                <a:sym typeface="Symbol" pitchFamily="18" charset="2"/>
              </a:rPr>
              <a:t>At constant pressure, the volume of a fixed amount of a gas is directly proportional to its absolute temperature </a:t>
            </a:r>
          </a:p>
          <a:p>
            <a:pPr eaLnBrk="1" hangingPunct="1"/>
            <a:r>
              <a:rPr lang="en-US" i="1" smtClean="0">
                <a:sym typeface="Symbol" pitchFamily="18" charset="2"/>
              </a:rPr>
              <a:t>	(in K). </a:t>
            </a:r>
          </a:p>
          <a:p>
            <a:pPr eaLnBrk="1" hangingPunct="1"/>
            <a:endParaRPr lang="en-US" sz="500" i="1" smtClean="0">
              <a:sym typeface="Symbol" pitchFamily="18" charset="2"/>
            </a:endParaRPr>
          </a:p>
          <a:p>
            <a:pPr eaLnBrk="1" hangingPunct="1"/>
            <a:r>
              <a:rPr lang="en-US" smtClean="0">
                <a:sym typeface="Symbol" pitchFamily="18" charset="2"/>
              </a:rPr>
              <a:t>This relationship is referred to as </a:t>
            </a:r>
            <a:r>
              <a:rPr lang="en-US" i="1" smtClean="0">
                <a:sym typeface="Symbol" pitchFamily="18" charset="2"/>
              </a:rPr>
              <a:t>Charles</a:t>
            </a:r>
            <a:r>
              <a:rPr lang="en-US" i="1" smtClean="0">
                <a:latin typeface="Arial" charset="0"/>
                <a:sym typeface="Symbol" pitchFamily="18" charset="2"/>
              </a:rPr>
              <a:t>’</a:t>
            </a:r>
            <a:r>
              <a:rPr lang="en-US" i="1" smtClean="0">
                <a:sym typeface="Symbol" pitchFamily="18" charset="2"/>
              </a:rPr>
              <a:t>s law</a:t>
            </a:r>
            <a:r>
              <a:rPr lang="en-US" smtClean="0">
                <a:sym typeface="Symbol" pitchFamily="18" charset="2"/>
              </a:rPr>
              <a:t> and is stated mathematically as</a:t>
            </a:r>
          </a:p>
          <a:p>
            <a:pPr eaLnBrk="1" hangingPunct="1"/>
            <a:endParaRPr lang="en-US" sz="500" smtClean="0">
              <a:sym typeface="Symbol" pitchFamily="18" charset="2"/>
            </a:endParaRPr>
          </a:p>
          <a:p>
            <a:pPr eaLnBrk="1" hangingPunct="1"/>
            <a:r>
              <a:rPr lang="en-US" smtClean="0">
                <a:sym typeface="Symbol" pitchFamily="18" charset="2"/>
              </a:rPr>
              <a:t>     </a:t>
            </a:r>
            <a:r>
              <a:rPr lang="en-US" i="1" smtClean="0">
                <a:sym typeface="Symbol" pitchFamily="18" charset="2"/>
              </a:rPr>
              <a:t>V</a:t>
            </a:r>
            <a:r>
              <a:rPr lang="en-US" smtClean="0">
                <a:sym typeface="Symbol" pitchFamily="18" charset="2"/>
              </a:rPr>
              <a:t> = (constant) [</a:t>
            </a:r>
            <a:r>
              <a:rPr lang="en-US" i="1" smtClean="0">
                <a:sym typeface="Symbol" pitchFamily="18" charset="2"/>
              </a:rPr>
              <a:t>T </a:t>
            </a:r>
            <a:r>
              <a:rPr lang="en-US" smtClean="0">
                <a:sym typeface="Symbol" pitchFamily="18" charset="2"/>
              </a:rPr>
              <a:t>(in K)] or </a:t>
            </a:r>
            <a:r>
              <a:rPr lang="en-US" i="1" smtClean="0">
                <a:sym typeface="Symbol" pitchFamily="18" charset="2"/>
              </a:rPr>
              <a:t>V</a:t>
            </a:r>
            <a:r>
              <a:rPr lang="en-US" smtClean="0">
                <a:sym typeface="Symbol" pitchFamily="18" charset="2"/>
              </a:rPr>
              <a:t>  </a:t>
            </a:r>
            <a:r>
              <a:rPr lang="en-US" i="1" smtClean="0">
                <a:sym typeface="Symbol" pitchFamily="18" charset="2"/>
              </a:rPr>
              <a:t>T</a:t>
            </a:r>
            <a:r>
              <a:rPr lang="en-US" smtClean="0">
                <a:sym typeface="Symbol" pitchFamily="18" charset="2"/>
              </a:rPr>
              <a:t> (in K, at constant </a:t>
            </a:r>
            <a:r>
              <a:rPr lang="en-US" i="1" smtClean="0">
                <a:sym typeface="Symbol" pitchFamily="18" charset="2"/>
              </a:rPr>
              <a:t>P</a:t>
            </a:r>
            <a:r>
              <a:rPr lang="en-US" smtClean="0">
                <a:sym typeface="Symbol" pitchFamily="18" charset="2"/>
              </a:rPr>
              <a:t>).</a:t>
            </a:r>
          </a:p>
          <a:p>
            <a:pPr eaLnBrk="1" hangingPunct="1"/>
            <a:endParaRPr lang="en-US" b="1"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FD453720-9AA5-4FB3-84C2-A47CD262E5A4}" type="slidenum">
              <a:rPr lang="en-US" smtClean="0">
                <a:solidFill>
                  <a:prstClr val="black"/>
                </a:solidFill>
              </a:rPr>
              <a:pPr/>
              <a:t>84</a:t>
            </a:fld>
            <a:endParaRPr lang="en-US" smtClean="0">
              <a:solidFill>
                <a:prstClr val="black"/>
              </a:solidFill>
            </a:endParaRPr>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noFill/>
          <a:ln/>
        </p:spPr>
        <p:txBody>
          <a:bodyPr/>
          <a:lstStyle/>
          <a:p>
            <a:pPr eaLnBrk="1" hangingPunct="1"/>
            <a:r>
              <a:rPr lang="en-US" smtClean="0"/>
              <a:t>The pressure for this data was NOT at 1 atm.  </a:t>
            </a:r>
          </a:p>
          <a:p>
            <a:pPr eaLnBrk="1" hangingPunct="1"/>
            <a:endParaRPr lang="en-US" smtClean="0"/>
          </a:p>
          <a:p>
            <a:pPr eaLnBrk="1" hangingPunct="1"/>
            <a:r>
              <a:rPr lang="en-US" smtClean="0"/>
              <a:t>Practice with this data: (where Pressure = 1 atmosphere)</a:t>
            </a:r>
          </a:p>
          <a:p>
            <a:pPr eaLnBrk="1" hangingPunct="1"/>
            <a:r>
              <a:rPr lang="en-US" smtClean="0"/>
              <a:t>	</a:t>
            </a:r>
            <a:r>
              <a:rPr lang="en-US" b="1" smtClean="0"/>
              <a:t>Volume	Temp (</a:t>
            </a:r>
            <a:r>
              <a:rPr lang="en-US" b="1" baseline="30000" smtClean="0"/>
              <a:t>o</a:t>
            </a:r>
            <a:r>
              <a:rPr lang="en-US" b="1" smtClean="0"/>
              <a:t>C)    (K)		V/T</a:t>
            </a:r>
          </a:p>
          <a:p>
            <a:pPr eaLnBrk="1" hangingPunct="1"/>
            <a:r>
              <a:rPr lang="en-US" b="1" smtClean="0"/>
              <a:t>	63.4 L	500		773		0.0821</a:t>
            </a:r>
          </a:p>
          <a:p>
            <a:pPr eaLnBrk="1" hangingPunct="1"/>
            <a:r>
              <a:rPr lang="en-US" b="1" smtClean="0"/>
              <a:t>	55.2		400		673		0.0821</a:t>
            </a:r>
          </a:p>
          <a:p>
            <a:pPr eaLnBrk="1" hangingPunct="1"/>
            <a:r>
              <a:rPr lang="en-US" b="1" smtClean="0"/>
              <a:t>	47.0		300		573		0.0821</a:t>
            </a:r>
          </a:p>
          <a:p>
            <a:pPr eaLnBrk="1" hangingPunct="1"/>
            <a:r>
              <a:rPr lang="en-US" b="1" smtClean="0"/>
              <a:t>	38.8		200		473		0.0821</a:t>
            </a:r>
          </a:p>
          <a:p>
            <a:pPr eaLnBrk="1" hangingPunct="1"/>
            <a:endParaRPr lang="en-US" b="1" smtClean="0"/>
          </a:p>
          <a:p>
            <a:pPr eaLnBrk="1" hangingPunct="1"/>
            <a:r>
              <a:rPr lang="en-US" smtClean="0">
                <a:sym typeface="Symbol" pitchFamily="18" charset="2"/>
              </a:rPr>
              <a:t>Hot air rises and gases expand when heated.</a:t>
            </a:r>
          </a:p>
          <a:p>
            <a:pPr eaLnBrk="1" hangingPunct="1"/>
            <a:endParaRPr lang="en-US" sz="600" smtClean="0">
              <a:sym typeface="Symbol" pitchFamily="18" charset="2"/>
            </a:endParaRPr>
          </a:p>
          <a:p>
            <a:pPr eaLnBrk="1" hangingPunct="1"/>
            <a:r>
              <a:rPr lang="en-US" smtClean="0">
                <a:sym typeface="Symbol" pitchFamily="18" charset="2"/>
              </a:rPr>
              <a:t>Charles carried out experiments to quantify the relationship between the temperature and volume of a  gas and showed that a plot of the volume of a given sample of gas versus temperature (in </a:t>
            </a:r>
            <a:r>
              <a:rPr lang="en-US" smtClean="0">
                <a:latin typeface="Arial" charset="0"/>
                <a:sym typeface="Symbol" pitchFamily="18" charset="2"/>
              </a:rPr>
              <a:t>º</a:t>
            </a:r>
            <a:r>
              <a:rPr lang="en-US" smtClean="0">
                <a:sym typeface="Symbol" pitchFamily="18" charset="2"/>
              </a:rPr>
              <a:t>C) at constant pressure is a straight line.</a:t>
            </a:r>
          </a:p>
          <a:p>
            <a:pPr eaLnBrk="1" hangingPunct="1"/>
            <a:endParaRPr lang="en-US" sz="600" smtClean="0">
              <a:sym typeface="Symbol" pitchFamily="18" charset="2"/>
            </a:endParaRPr>
          </a:p>
          <a:p>
            <a:pPr eaLnBrk="1" hangingPunct="1"/>
            <a:r>
              <a:rPr lang="en-US" smtClean="0">
                <a:sym typeface="Symbol" pitchFamily="18" charset="2"/>
              </a:rPr>
              <a:t>Gay-Lussac showed that a plot of </a:t>
            </a:r>
            <a:r>
              <a:rPr lang="en-US" i="1" smtClean="0">
                <a:sym typeface="Symbol" pitchFamily="18" charset="2"/>
              </a:rPr>
              <a:t>V </a:t>
            </a:r>
            <a:r>
              <a:rPr lang="en-US" smtClean="0">
                <a:sym typeface="Symbol" pitchFamily="18" charset="2"/>
              </a:rPr>
              <a:t>versus</a:t>
            </a:r>
            <a:r>
              <a:rPr lang="en-US" i="1" smtClean="0">
                <a:sym typeface="Symbol" pitchFamily="18" charset="2"/>
              </a:rPr>
              <a:t> T </a:t>
            </a:r>
            <a:r>
              <a:rPr lang="en-US" smtClean="0">
                <a:sym typeface="Symbol" pitchFamily="18" charset="2"/>
              </a:rPr>
              <a:t>was a straight line that could be extrapolated to </a:t>
            </a:r>
            <a:r>
              <a:rPr lang="en-US" smtClean="0">
                <a:latin typeface="Arial" charset="0"/>
                <a:sym typeface="Symbol" pitchFamily="18" charset="2"/>
              </a:rPr>
              <a:t>–</a:t>
            </a:r>
            <a:r>
              <a:rPr lang="en-US" smtClean="0">
                <a:sym typeface="Symbol" pitchFamily="18" charset="2"/>
              </a:rPr>
              <a:t>273.15</a:t>
            </a:r>
            <a:r>
              <a:rPr lang="en-US" smtClean="0">
                <a:latin typeface="Arial" charset="0"/>
                <a:sym typeface="Symbol" pitchFamily="18" charset="2"/>
              </a:rPr>
              <a:t>º</a:t>
            </a:r>
            <a:r>
              <a:rPr lang="en-US" smtClean="0">
                <a:sym typeface="Symbol" pitchFamily="18" charset="2"/>
              </a:rPr>
              <a:t>C at zero volume, a theoretical state.</a:t>
            </a:r>
          </a:p>
          <a:p>
            <a:pPr eaLnBrk="1" hangingPunct="1"/>
            <a:endParaRPr lang="en-US" sz="600" smtClean="0">
              <a:sym typeface="Symbol" pitchFamily="18" charset="2"/>
            </a:endParaRPr>
          </a:p>
          <a:p>
            <a:pPr eaLnBrk="1" hangingPunct="1"/>
            <a:r>
              <a:rPr lang="en-US" smtClean="0">
                <a:sym typeface="Symbol" pitchFamily="18" charset="2"/>
              </a:rPr>
              <a:t>The slope of the plot of </a:t>
            </a:r>
            <a:r>
              <a:rPr lang="en-US" i="1" smtClean="0">
                <a:sym typeface="Symbol" pitchFamily="18" charset="2"/>
              </a:rPr>
              <a:t>V</a:t>
            </a:r>
            <a:r>
              <a:rPr lang="en-US" smtClean="0">
                <a:sym typeface="Symbol" pitchFamily="18" charset="2"/>
              </a:rPr>
              <a:t> versus </a:t>
            </a:r>
            <a:r>
              <a:rPr lang="en-US" i="1" smtClean="0">
                <a:sym typeface="Symbol" pitchFamily="18" charset="2"/>
              </a:rPr>
              <a:t>T</a:t>
            </a:r>
            <a:r>
              <a:rPr lang="en-US" smtClean="0">
                <a:sym typeface="Symbol" pitchFamily="18" charset="2"/>
              </a:rPr>
              <a:t> varies for the same gas at different pressures, but the intercept remains constant at </a:t>
            </a:r>
            <a:r>
              <a:rPr lang="en-US" smtClean="0">
                <a:latin typeface="Arial" charset="0"/>
                <a:sym typeface="Symbol" pitchFamily="18" charset="2"/>
              </a:rPr>
              <a:t>–</a:t>
            </a:r>
            <a:r>
              <a:rPr lang="en-US" smtClean="0">
                <a:sym typeface="Symbol" pitchFamily="18" charset="2"/>
              </a:rPr>
              <a:t>273.15</a:t>
            </a:r>
            <a:r>
              <a:rPr lang="en-US" smtClean="0">
                <a:latin typeface="Arial" charset="0"/>
                <a:sym typeface="Symbol" pitchFamily="18" charset="2"/>
              </a:rPr>
              <a:t>º</a:t>
            </a:r>
            <a:r>
              <a:rPr lang="en-US" smtClean="0">
                <a:sym typeface="Symbol" pitchFamily="18" charset="2"/>
              </a:rPr>
              <a:t>C.</a:t>
            </a:r>
          </a:p>
          <a:p>
            <a:pPr eaLnBrk="1" hangingPunct="1"/>
            <a:endParaRPr lang="en-US" sz="600" smtClean="0">
              <a:sym typeface="Symbol" pitchFamily="18" charset="2"/>
            </a:endParaRPr>
          </a:p>
          <a:p>
            <a:pPr eaLnBrk="1" hangingPunct="1"/>
            <a:r>
              <a:rPr lang="en-US" smtClean="0">
                <a:sym typeface="Symbol" pitchFamily="18" charset="2"/>
              </a:rPr>
              <a:t>Plots of </a:t>
            </a:r>
            <a:r>
              <a:rPr lang="en-US" i="1" smtClean="0">
                <a:sym typeface="Symbol" pitchFamily="18" charset="2"/>
              </a:rPr>
              <a:t>V</a:t>
            </a:r>
            <a:r>
              <a:rPr lang="en-US" smtClean="0">
                <a:sym typeface="Symbol" pitchFamily="18" charset="2"/>
              </a:rPr>
              <a:t> versus </a:t>
            </a:r>
            <a:r>
              <a:rPr lang="en-US" i="1" smtClean="0">
                <a:sym typeface="Symbol" pitchFamily="18" charset="2"/>
              </a:rPr>
              <a:t>T</a:t>
            </a:r>
            <a:r>
              <a:rPr lang="en-US" smtClean="0">
                <a:sym typeface="Symbol" pitchFamily="18" charset="2"/>
              </a:rPr>
              <a:t> for different amounts of varied gases are straight lines with different slopes but the same intercept on the </a:t>
            </a:r>
            <a:r>
              <a:rPr lang="en-US" i="1" smtClean="0">
                <a:sym typeface="Symbol" pitchFamily="18" charset="2"/>
              </a:rPr>
              <a:t>T</a:t>
            </a:r>
            <a:r>
              <a:rPr lang="en-US" smtClean="0">
                <a:sym typeface="Symbol" pitchFamily="18" charset="2"/>
              </a:rPr>
              <a:t> axis.</a:t>
            </a:r>
          </a:p>
          <a:p>
            <a:pPr eaLnBrk="1" hangingPunct="1"/>
            <a:r>
              <a:rPr lang="en-US" smtClean="0">
                <a:sym typeface="Symbol" pitchFamily="18" charset="2"/>
              </a:rPr>
              <a:t>Significance of the invariant </a:t>
            </a:r>
            <a:r>
              <a:rPr lang="en-US" i="1" smtClean="0">
                <a:sym typeface="Symbol" pitchFamily="18" charset="2"/>
              </a:rPr>
              <a:t>T</a:t>
            </a:r>
            <a:r>
              <a:rPr lang="en-US" smtClean="0">
                <a:sym typeface="Symbol" pitchFamily="18" charset="2"/>
              </a:rPr>
              <a:t> intercept in plots of </a:t>
            </a:r>
            <a:r>
              <a:rPr lang="en-US" i="1" smtClean="0">
                <a:sym typeface="Symbol" pitchFamily="18" charset="2"/>
              </a:rPr>
              <a:t>V</a:t>
            </a:r>
            <a:r>
              <a:rPr lang="en-US" smtClean="0">
                <a:sym typeface="Symbol" pitchFamily="18" charset="2"/>
              </a:rPr>
              <a:t> versus </a:t>
            </a:r>
            <a:r>
              <a:rPr lang="en-US" i="1" smtClean="0">
                <a:sym typeface="Symbol" pitchFamily="18" charset="2"/>
              </a:rPr>
              <a:t>T</a:t>
            </a:r>
            <a:r>
              <a:rPr lang="en-US" smtClean="0">
                <a:sym typeface="Symbol" pitchFamily="18" charset="2"/>
              </a:rPr>
              <a:t> was recognized by Thomson (Lord Kelvin), who postulated that </a:t>
            </a:r>
            <a:r>
              <a:rPr lang="en-US" smtClean="0">
                <a:latin typeface="Arial" charset="0"/>
                <a:sym typeface="Symbol" pitchFamily="18" charset="2"/>
              </a:rPr>
              <a:t>–</a:t>
            </a:r>
            <a:r>
              <a:rPr lang="en-US" smtClean="0">
                <a:sym typeface="Symbol" pitchFamily="18" charset="2"/>
              </a:rPr>
              <a:t>273.15</a:t>
            </a:r>
            <a:r>
              <a:rPr lang="en-US" smtClean="0">
                <a:latin typeface="Arial" charset="0"/>
                <a:sym typeface="Symbol" pitchFamily="18" charset="2"/>
              </a:rPr>
              <a:t>º</a:t>
            </a:r>
            <a:r>
              <a:rPr lang="en-US" smtClean="0">
                <a:sym typeface="Symbol" pitchFamily="18" charset="2"/>
              </a:rPr>
              <a:t>C was the </a:t>
            </a:r>
            <a:r>
              <a:rPr lang="en-US" i="1" smtClean="0">
                <a:sym typeface="Symbol" pitchFamily="18" charset="2"/>
              </a:rPr>
              <a:t>lowest possible</a:t>
            </a:r>
            <a:r>
              <a:rPr lang="en-US" smtClean="0">
                <a:sym typeface="Symbol" pitchFamily="18" charset="2"/>
              </a:rPr>
              <a:t> </a:t>
            </a:r>
            <a:r>
              <a:rPr lang="en-US" i="1" smtClean="0">
                <a:sym typeface="Symbol" pitchFamily="18" charset="2"/>
              </a:rPr>
              <a:t>temperature</a:t>
            </a:r>
            <a:r>
              <a:rPr lang="en-US" smtClean="0">
                <a:sym typeface="Symbol" pitchFamily="18" charset="2"/>
              </a:rPr>
              <a:t> that could theoretically be achieved, and he called it </a:t>
            </a:r>
            <a:r>
              <a:rPr lang="en-US" b="1" i="1" smtClean="0">
                <a:sym typeface="Symbol" pitchFamily="18" charset="2"/>
              </a:rPr>
              <a:t>absolute zero</a:t>
            </a:r>
            <a:r>
              <a:rPr lang="en-US" b="1" smtClean="0">
                <a:sym typeface="Symbol" pitchFamily="18" charset="2"/>
              </a:rPr>
              <a:t> (0 K).</a:t>
            </a:r>
          </a:p>
          <a:p>
            <a:pPr eaLnBrk="1" hangingPunct="1"/>
            <a:endParaRPr lang="en-US" sz="600" b="1" smtClean="0">
              <a:sym typeface="Symbol" pitchFamily="18" charset="2"/>
            </a:endParaRPr>
          </a:p>
          <a:p>
            <a:pPr eaLnBrk="1" hangingPunct="1"/>
            <a:r>
              <a:rPr lang="en-US" smtClean="0">
                <a:sym typeface="Symbol" pitchFamily="18" charset="2"/>
              </a:rPr>
              <a:t>Charles</a:t>
            </a:r>
            <a:r>
              <a:rPr lang="en-US" smtClean="0">
                <a:latin typeface="Arial" charset="0"/>
                <a:sym typeface="Symbol" pitchFamily="18" charset="2"/>
              </a:rPr>
              <a:t>’</a:t>
            </a:r>
            <a:r>
              <a:rPr lang="en-US" smtClean="0">
                <a:sym typeface="Symbol" pitchFamily="18" charset="2"/>
              </a:rPr>
              <a:t>s and Gay-Lussac</a:t>
            </a:r>
            <a:r>
              <a:rPr lang="en-US" smtClean="0">
                <a:latin typeface="Arial" charset="0"/>
                <a:sym typeface="Symbol" pitchFamily="18" charset="2"/>
              </a:rPr>
              <a:t>’</a:t>
            </a:r>
            <a:r>
              <a:rPr lang="en-US" smtClean="0">
                <a:sym typeface="Symbol" pitchFamily="18" charset="2"/>
              </a:rPr>
              <a:t>s findings can be stated as:  </a:t>
            </a:r>
            <a:r>
              <a:rPr lang="en-US" i="1" smtClean="0">
                <a:sym typeface="Symbol" pitchFamily="18" charset="2"/>
              </a:rPr>
              <a:t>At constant pressure, the volume of a fixed amount of a gas is directly proportional to its absolute temperature </a:t>
            </a:r>
          </a:p>
          <a:p>
            <a:pPr eaLnBrk="1" hangingPunct="1"/>
            <a:r>
              <a:rPr lang="en-US" i="1" smtClean="0">
                <a:sym typeface="Symbol" pitchFamily="18" charset="2"/>
              </a:rPr>
              <a:t>	(in K). </a:t>
            </a:r>
          </a:p>
          <a:p>
            <a:pPr eaLnBrk="1" hangingPunct="1"/>
            <a:endParaRPr lang="en-US" sz="500" i="1" smtClean="0">
              <a:sym typeface="Symbol" pitchFamily="18" charset="2"/>
            </a:endParaRPr>
          </a:p>
          <a:p>
            <a:pPr eaLnBrk="1" hangingPunct="1"/>
            <a:r>
              <a:rPr lang="en-US" smtClean="0">
                <a:sym typeface="Symbol" pitchFamily="18" charset="2"/>
              </a:rPr>
              <a:t>This relationship is referred to as </a:t>
            </a:r>
            <a:r>
              <a:rPr lang="en-US" i="1" smtClean="0">
                <a:sym typeface="Symbol" pitchFamily="18" charset="2"/>
              </a:rPr>
              <a:t>Charles</a:t>
            </a:r>
            <a:r>
              <a:rPr lang="en-US" i="1" smtClean="0">
                <a:latin typeface="Arial" charset="0"/>
                <a:sym typeface="Symbol" pitchFamily="18" charset="2"/>
              </a:rPr>
              <a:t>’</a:t>
            </a:r>
            <a:r>
              <a:rPr lang="en-US" i="1" smtClean="0">
                <a:sym typeface="Symbol" pitchFamily="18" charset="2"/>
              </a:rPr>
              <a:t>s law</a:t>
            </a:r>
            <a:r>
              <a:rPr lang="en-US" smtClean="0">
                <a:sym typeface="Symbol" pitchFamily="18" charset="2"/>
              </a:rPr>
              <a:t> and is stated mathematically as</a:t>
            </a:r>
          </a:p>
          <a:p>
            <a:pPr eaLnBrk="1" hangingPunct="1"/>
            <a:endParaRPr lang="en-US" sz="500" smtClean="0">
              <a:sym typeface="Symbol" pitchFamily="18" charset="2"/>
            </a:endParaRPr>
          </a:p>
          <a:p>
            <a:pPr eaLnBrk="1" hangingPunct="1"/>
            <a:r>
              <a:rPr lang="en-US" smtClean="0">
                <a:sym typeface="Symbol" pitchFamily="18" charset="2"/>
              </a:rPr>
              <a:t>     </a:t>
            </a:r>
            <a:r>
              <a:rPr lang="en-US" i="1" smtClean="0">
                <a:sym typeface="Symbol" pitchFamily="18" charset="2"/>
              </a:rPr>
              <a:t>V</a:t>
            </a:r>
            <a:r>
              <a:rPr lang="en-US" smtClean="0">
                <a:sym typeface="Symbol" pitchFamily="18" charset="2"/>
              </a:rPr>
              <a:t> = (constant) [</a:t>
            </a:r>
            <a:r>
              <a:rPr lang="en-US" i="1" smtClean="0">
                <a:sym typeface="Symbol" pitchFamily="18" charset="2"/>
              </a:rPr>
              <a:t>T </a:t>
            </a:r>
            <a:r>
              <a:rPr lang="en-US" smtClean="0">
                <a:sym typeface="Symbol" pitchFamily="18" charset="2"/>
              </a:rPr>
              <a:t>(in K)] or </a:t>
            </a:r>
            <a:r>
              <a:rPr lang="en-US" i="1" smtClean="0">
                <a:sym typeface="Symbol" pitchFamily="18" charset="2"/>
              </a:rPr>
              <a:t>V</a:t>
            </a:r>
            <a:r>
              <a:rPr lang="en-US" smtClean="0">
                <a:sym typeface="Symbol" pitchFamily="18" charset="2"/>
              </a:rPr>
              <a:t>  </a:t>
            </a:r>
            <a:r>
              <a:rPr lang="en-US" i="1" smtClean="0">
                <a:sym typeface="Symbol" pitchFamily="18" charset="2"/>
              </a:rPr>
              <a:t>T</a:t>
            </a:r>
            <a:r>
              <a:rPr lang="en-US" smtClean="0">
                <a:sym typeface="Symbol" pitchFamily="18" charset="2"/>
              </a:rPr>
              <a:t> (in K, at constant </a:t>
            </a:r>
            <a:r>
              <a:rPr lang="en-US" i="1" smtClean="0">
                <a:sym typeface="Symbol" pitchFamily="18" charset="2"/>
              </a:rPr>
              <a:t>P</a:t>
            </a:r>
            <a:r>
              <a:rPr lang="en-US" smtClean="0">
                <a:sym typeface="Symbol" pitchFamily="18" charset="2"/>
              </a:rPr>
              <a:t>).</a:t>
            </a:r>
          </a:p>
          <a:p>
            <a:pPr eaLnBrk="1" hangingPunct="1"/>
            <a:endParaRPr lang="en-US" b="1"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p:spPr>
        <p:txBody>
          <a:bodyPr/>
          <a:lstStyle/>
          <a:p>
            <a:fld id="{84179C47-EEC1-487A-9CCF-AB2AFB1C0B60}" type="slidenum">
              <a:rPr lang="en-US" smtClean="0">
                <a:solidFill>
                  <a:prstClr val="black"/>
                </a:solidFill>
              </a:rPr>
              <a:pPr/>
              <a:t>85</a:t>
            </a:fld>
            <a:endParaRPr lang="en-US" smtClean="0">
              <a:solidFill>
                <a:prstClr val="black"/>
              </a:solidFill>
            </a:endParaRPr>
          </a:p>
        </p:txBody>
      </p:sp>
      <p:sp>
        <p:nvSpPr>
          <p:cNvPr id="312323" name="Rectangle 2"/>
          <p:cNvSpPr>
            <a:spLocks noGrp="1" noRot="1" noChangeAspect="1" noChangeArrowheads="1" noTextEdit="1"/>
          </p:cNvSpPr>
          <p:nvPr>
            <p:ph type="sldImg"/>
          </p:nvPr>
        </p:nvSpPr>
        <p:spPr>
          <a:ln/>
        </p:spPr>
      </p:sp>
      <p:sp>
        <p:nvSpPr>
          <p:cNvPr id="312324" name="Rectangle 3"/>
          <p:cNvSpPr>
            <a:spLocks noGrp="1" noChangeArrowheads="1"/>
          </p:cNvSpPr>
          <p:nvPr>
            <p:ph type="body" idx="1"/>
          </p:nvPr>
        </p:nvSpPr>
        <p:spPr>
          <a:noFill/>
          <a:ln/>
        </p:spPr>
        <p:txBody>
          <a:bodyPr/>
          <a:lstStyle/>
          <a:p>
            <a:pPr eaLnBrk="1" hangingPunct="1"/>
            <a:r>
              <a:rPr lang="en-US" smtClean="0"/>
              <a:t>The pressure for this data was NOT at 1 atm.  </a:t>
            </a:r>
          </a:p>
          <a:p>
            <a:pPr eaLnBrk="1" hangingPunct="1"/>
            <a:endParaRPr lang="en-US" smtClean="0"/>
          </a:p>
          <a:p>
            <a:pPr eaLnBrk="1" hangingPunct="1"/>
            <a:r>
              <a:rPr lang="en-US" smtClean="0"/>
              <a:t>Practice with this data: (where Pressure = 1 atmosphere and n = 1 mole)</a:t>
            </a:r>
          </a:p>
          <a:p>
            <a:pPr eaLnBrk="1" hangingPunct="1"/>
            <a:r>
              <a:rPr lang="en-US" smtClean="0"/>
              <a:t>	</a:t>
            </a:r>
            <a:r>
              <a:rPr lang="en-US" b="1" smtClean="0"/>
              <a:t>Volume	Temp (</a:t>
            </a:r>
            <a:r>
              <a:rPr lang="en-US" b="1" baseline="30000" smtClean="0"/>
              <a:t>o</a:t>
            </a:r>
            <a:r>
              <a:rPr lang="en-US" b="1" smtClean="0"/>
              <a:t>C)    (K)		V/T</a:t>
            </a:r>
          </a:p>
          <a:p>
            <a:pPr eaLnBrk="1" hangingPunct="1"/>
            <a:r>
              <a:rPr lang="en-US" b="1" smtClean="0"/>
              <a:t>	63.4 L	500		773		0.0821</a:t>
            </a:r>
          </a:p>
          <a:p>
            <a:pPr eaLnBrk="1" hangingPunct="1"/>
            <a:r>
              <a:rPr lang="en-US" b="1" smtClean="0"/>
              <a:t>	55.2		400		673		0.0821</a:t>
            </a:r>
          </a:p>
          <a:p>
            <a:pPr eaLnBrk="1" hangingPunct="1"/>
            <a:r>
              <a:rPr lang="en-US" b="1" smtClean="0"/>
              <a:t>	47.0		300		573		0.0821</a:t>
            </a:r>
          </a:p>
          <a:p>
            <a:pPr eaLnBrk="1" hangingPunct="1"/>
            <a:r>
              <a:rPr lang="en-US" b="1" smtClean="0"/>
              <a:t>	38.8		200		473		0.0821</a:t>
            </a:r>
          </a:p>
          <a:p>
            <a:pPr eaLnBrk="1" hangingPunct="1"/>
            <a:endParaRPr lang="en-US" b="1" smtClean="0"/>
          </a:p>
          <a:p>
            <a:pPr eaLnBrk="1" hangingPunct="1"/>
            <a:r>
              <a:rPr lang="en-US" b="1" smtClean="0"/>
              <a:t>Data Set 2:  Volume-Temperature Data for a Gas at a Constant Pressure</a:t>
            </a:r>
          </a:p>
          <a:p>
            <a:pPr eaLnBrk="1" hangingPunct="1"/>
            <a:r>
              <a:rPr lang="en-US" b="1" smtClean="0"/>
              <a:t>	Volume	Temp (</a:t>
            </a:r>
            <a:r>
              <a:rPr lang="en-US" b="1" baseline="30000" smtClean="0"/>
              <a:t>o</a:t>
            </a:r>
            <a:r>
              <a:rPr lang="en-US" b="1" smtClean="0"/>
              <a:t>C)    (K)		V/T</a:t>
            </a:r>
          </a:p>
          <a:p>
            <a:pPr eaLnBrk="1" hangingPunct="1"/>
            <a:r>
              <a:rPr lang="en-US" b="1" smtClean="0"/>
              <a:t>	1094 L	273		546		2.00</a:t>
            </a:r>
          </a:p>
          <a:p>
            <a:pPr eaLnBrk="1" hangingPunct="1"/>
            <a:r>
              <a:rPr lang="en-US" b="1" smtClean="0"/>
              <a:t>	747		100		373		2.01</a:t>
            </a:r>
          </a:p>
          <a:p>
            <a:pPr eaLnBrk="1" hangingPunct="1"/>
            <a:r>
              <a:rPr lang="en-US" b="1" smtClean="0"/>
              <a:t>	568		  10		283		2.01</a:t>
            </a:r>
          </a:p>
          <a:p>
            <a:pPr eaLnBrk="1" hangingPunct="1"/>
            <a:r>
              <a:rPr lang="en-US" b="1" smtClean="0"/>
              <a:t>	545		    1		274		1.99</a:t>
            </a:r>
          </a:p>
          <a:p>
            <a:pPr eaLnBrk="1" hangingPunct="1"/>
            <a:r>
              <a:rPr lang="en-US" b="1" smtClean="0"/>
              <a:t>	545		    0		273		2.00</a:t>
            </a:r>
          </a:p>
          <a:p>
            <a:pPr eaLnBrk="1" hangingPunct="1"/>
            <a:r>
              <a:rPr lang="en-US" b="1" smtClean="0"/>
              <a:t>	546		  -1		272		2.01</a:t>
            </a:r>
          </a:p>
          <a:p>
            <a:pPr eaLnBrk="1" hangingPunct="1"/>
            <a:r>
              <a:rPr lang="en-US" b="1" smtClean="0"/>
              <a:t>	403	         -73		200		2.02</a:t>
            </a:r>
          </a:p>
          <a:p>
            <a:pPr eaLnBrk="1" hangingPunct="1"/>
            <a:r>
              <a:rPr lang="en-US" b="1" smtClean="0"/>
              <a:t>	199          -173		100		1.99</a:t>
            </a:r>
          </a:p>
          <a:p>
            <a:pPr eaLnBrk="1" hangingPunct="1"/>
            <a:r>
              <a:rPr lang="en-US" b="1" smtClean="0"/>
              <a:t>	100          -223		  50		2.00</a:t>
            </a:r>
          </a:p>
          <a:p>
            <a:pPr eaLnBrk="1" hangingPunct="1"/>
            <a:endParaRPr lang="en-US" b="1" smtClean="0"/>
          </a:p>
          <a:p>
            <a:pPr eaLnBrk="1" hangingPunct="1"/>
            <a:r>
              <a:rPr lang="en-US" smtClean="0">
                <a:sym typeface="Symbol" pitchFamily="18" charset="2"/>
              </a:rPr>
              <a:t>Hot air rises and gases expand when heated.</a:t>
            </a:r>
          </a:p>
          <a:p>
            <a:pPr eaLnBrk="1" hangingPunct="1"/>
            <a:endParaRPr lang="en-US" sz="600" smtClean="0">
              <a:sym typeface="Symbol" pitchFamily="18" charset="2"/>
            </a:endParaRPr>
          </a:p>
          <a:p>
            <a:pPr eaLnBrk="1" hangingPunct="1"/>
            <a:r>
              <a:rPr lang="en-US" smtClean="0">
                <a:sym typeface="Symbol" pitchFamily="18" charset="2"/>
              </a:rPr>
              <a:t>Charles carried out experiments to quantify the relationship between the temperature and volume of a  gas and showed that a plot of the volume of a given sample of gas versus temperature (in </a:t>
            </a:r>
            <a:r>
              <a:rPr lang="en-US" smtClean="0">
                <a:latin typeface="Arial" charset="0"/>
                <a:sym typeface="Symbol" pitchFamily="18" charset="2"/>
              </a:rPr>
              <a:t>º</a:t>
            </a:r>
            <a:r>
              <a:rPr lang="en-US" smtClean="0">
                <a:sym typeface="Symbol" pitchFamily="18" charset="2"/>
              </a:rPr>
              <a:t>C) at constant pressure is a straight line.</a:t>
            </a:r>
          </a:p>
          <a:p>
            <a:pPr eaLnBrk="1" hangingPunct="1"/>
            <a:endParaRPr lang="en-US" sz="600" smtClean="0">
              <a:sym typeface="Symbol" pitchFamily="18" charset="2"/>
            </a:endParaRPr>
          </a:p>
          <a:p>
            <a:pPr eaLnBrk="1" hangingPunct="1"/>
            <a:r>
              <a:rPr lang="en-US" smtClean="0">
                <a:sym typeface="Symbol" pitchFamily="18" charset="2"/>
              </a:rPr>
              <a:t>Gay-Lussac showed that a plot of </a:t>
            </a:r>
            <a:r>
              <a:rPr lang="en-US" i="1" smtClean="0">
                <a:sym typeface="Symbol" pitchFamily="18" charset="2"/>
              </a:rPr>
              <a:t>V </a:t>
            </a:r>
            <a:r>
              <a:rPr lang="en-US" smtClean="0">
                <a:sym typeface="Symbol" pitchFamily="18" charset="2"/>
              </a:rPr>
              <a:t>versus</a:t>
            </a:r>
            <a:r>
              <a:rPr lang="en-US" i="1" smtClean="0">
                <a:sym typeface="Symbol" pitchFamily="18" charset="2"/>
              </a:rPr>
              <a:t> T </a:t>
            </a:r>
            <a:r>
              <a:rPr lang="en-US" smtClean="0">
                <a:sym typeface="Symbol" pitchFamily="18" charset="2"/>
              </a:rPr>
              <a:t>was a straight line that could be extrapolated to </a:t>
            </a:r>
            <a:r>
              <a:rPr lang="en-US" smtClean="0">
                <a:latin typeface="Arial" charset="0"/>
                <a:sym typeface="Symbol" pitchFamily="18" charset="2"/>
              </a:rPr>
              <a:t>–</a:t>
            </a:r>
            <a:r>
              <a:rPr lang="en-US" smtClean="0">
                <a:sym typeface="Symbol" pitchFamily="18" charset="2"/>
              </a:rPr>
              <a:t>273.15</a:t>
            </a:r>
            <a:r>
              <a:rPr lang="en-US" smtClean="0">
                <a:latin typeface="Arial" charset="0"/>
                <a:sym typeface="Symbol" pitchFamily="18" charset="2"/>
              </a:rPr>
              <a:t>º</a:t>
            </a:r>
            <a:r>
              <a:rPr lang="en-US" smtClean="0">
                <a:sym typeface="Symbol" pitchFamily="18" charset="2"/>
              </a:rPr>
              <a:t>C at zero volume, a theoretical state.</a:t>
            </a:r>
          </a:p>
          <a:p>
            <a:pPr eaLnBrk="1" hangingPunct="1"/>
            <a:endParaRPr lang="en-US" sz="600" smtClean="0">
              <a:sym typeface="Symbol" pitchFamily="18" charset="2"/>
            </a:endParaRPr>
          </a:p>
          <a:p>
            <a:pPr eaLnBrk="1" hangingPunct="1"/>
            <a:r>
              <a:rPr lang="en-US" smtClean="0">
                <a:sym typeface="Symbol" pitchFamily="18" charset="2"/>
              </a:rPr>
              <a:t>The slope of the plot of </a:t>
            </a:r>
            <a:r>
              <a:rPr lang="en-US" i="1" smtClean="0">
                <a:sym typeface="Symbol" pitchFamily="18" charset="2"/>
              </a:rPr>
              <a:t>V</a:t>
            </a:r>
            <a:r>
              <a:rPr lang="en-US" smtClean="0">
                <a:sym typeface="Symbol" pitchFamily="18" charset="2"/>
              </a:rPr>
              <a:t> versus </a:t>
            </a:r>
            <a:r>
              <a:rPr lang="en-US" i="1" smtClean="0">
                <a:sym typeface="Symbol" pitchFamily="18" charset="2"/>
              </a:rPr>
              <a:t>T</a:t>
            </a:r>
            <a:r>
              <a:rPr lang="en-US" smtClean="0">
                <a:sym typeface="Symbol" pitchFamily="18" charset="2"/>
              </a:rPr>
              <a:t> varies for the same gas at different pressures, but the intercept remains constant at </a:t>
            </a:r>
            <a:r>
              <a:rPr lang="en-US" smtClean="0">
                <a:latin typeface="Arial" charset="0"/>
                <a:sym typeface="Symbol" pitchFamily="18" charset="2"/>
              </a:rPr>
              <a:t>–</a:t>
            </a:r>
            <a:r>
              <a:rPr lang="en-US" smtClean="0">
                <a:sym typeface="Symbol" pitchFamily="18" charset="2"/>
              </a:rPr>
              <a:t>273.15</a:t>
            </a:r>
            <a:r>
              <a:rPr lang="en-US" smtClean="0">
                <a:latin typeface="Arial" charset="0"/>
                <a:sym typeface="Symbol" pitchFamily="18" charset="2"/>
              </a:rPr>
              <a:t>º</a:t>
            </a:r>
            <a:r>
              <a:rPr lang="en-US" smtClean="0">
                <a:sym typeface="Symbol" pitchFamily="18" charset="2"/>
              </a:rPr>
              <a:t>C.</a:t>
            </a:r>
          </a:p>
          <a:p>
            <a:pPr eaLnBrk="1" hangingPunct="1"/>
            <a:endParaRPr lang="en-US" sz="600" smtClean="0">
              <a:sym typeface="Symbol" pitchFamily="18" charset="2"/>
            </a:endParaRPr>
          </a:p>
          <a:p>
            <a:pPr eaLnBrk="1" hangingPunct="1"/>
            <a:r>
              <a:rPr lang="en-US" smtClean="0">
                <a:sym typeface="Symbol" pitchFamily="18" charset="2"/>
              </a:rPr>
              <a:t>Plots of </a:t>
            </a:r>
            <a:r>
              <a:rPr lang="en-US" i="1" smtClean="0">
                <a:sym typeface="Symbol" pitchFamily="18" charset="2"/>
              </a:rPr>
              <a:t>V</a:t>
            </a:r>
            <a:r>
              <a:rPr lang="en-US" smtClean="0">
                <a:sym typeface="Symbol" pitchFamily="18" charset="2"/>
              </a:rPr>
              <a:t> versus </a:t>
            </a:r>
            <a:r>
              <a:rPr lang="en-US" i="1" smtClean="0">
                <a:sym typeface="Symbol" pitchFamily="18" charset="2"/>
              </a:rPr>
              <a:t>T</a:t>
            </a:r>
            <a:r>
              <a:rPr lang="en-US" smtClean="0">
                <a:sym typeface="Symbol" pitchFamily="18" charset="2"/>
              </a:rPr>
              <a:t> for different amounts of varied gases are straight lines with different slopes but the same intercept on the </a:t>
            </a:r>
            <a:r>
              <a:rPr lang="en-US" i="1" smtClean="0">
                <a:sym typeface="Symbol" pitchFamily="18" charset="2"/>
              </a:rPr>
              <a:t>T</a:t>
            </a:r>
            <a:r>
              <a:rPr lang="en-US" smtClean="0">
                <a:sym typeface="Symbol" pitchFamily="18" charset="2"/>
              </a:rPr>
              <a:t> axis.</a:t>
            </a:r>
          </a:p>
          <a:p>
            <a:pPr eaLnBrk="1" hangingPunct="1"/>
            <a:r>
              <a:rPr lang="en-US" smtClean="0">
                <a:sym typeface="Symbol" pitchFamily="18" charset="2"/>
              </a:rPr>
              <a:t>Significance of the invariant </a:t>
            </a:r>
            <a:r>
              <a:rPr lang="en-US" i="1" smtClean="0">
                <a:sym typeface="Symbol" pitchFamily="18" charset="2"/>
              </a:rPr>
              <a:t>T</a:t>
            </a:r>
            <a:r>
              <a:rPr lang="en-US" smtClean="0">
                <a:sym typeface="Symbol" pitchFamily="18" charset="2"/>
              </a:rPr>
              <a:t> intercept in plots of </a:t>
            </a:r>
            <a:r>
              <a:rPr lang="en-US" i="1" smtClean="0">
                <a:sym typeface="Symbol" pitchFamily="18" charset="2"/>
              </a:rPr>
              <a:t>V</a:t>
            </a:r>
            <a:r>
              <a:rPr lang="en-US" smtClean="0">
                <a:sym typeface="Symbol" pitchFamily="18" charset="2"/>
              </a:rPr>
              <a:t> versus </a:t>
            </a:r>
            <a:r>
              <a:rPr lang="en-US" i="1" smtClean="0">
                <a:sym typeface="Symbol" pitchFamily="18" charset="2"/>
              </a:rPr>
              <a:t>T</a:t>
            </a:r>
            <a:r>
              <a:rPr lang="en-US" smtClean="0">
                <a:sym typeface="Symbol" pitchFamily="18" charset="2"/>
              </a:rPr>
              <a:t> was recognized by Thomson (Lord Kelvin), who postulated that </a:t>
            </a:r>
            <a:r>
              <a:rPr lang="en-US" smtClean="0">
                <a:latin typeface="Arial" charset="0"/>
                <a:sym typeface="Symbol" pitchFamily="18" charset="2"/>
              </a:rPr>
              <a:t>–</a:t>
            </a:r>
            <a:r>
              <a:rPr lang="en-US" smtClean="0">
                <a:sym typeface="Symbol" pitchFamily="18" charset="2"/>
              </a:rPr>
              <a:t>273.15</a:t>
            </a:r>
            <a:r>
              <a:rPr lang="en-US" smtClean="0">
                <a:latin typeface="Arial" charset="0"/>
                <a:sym typeface="Symbol" pitchFamily="18" charset="2"/>
              </a:rPr>
              <a:t>º</a:t>
            </a:r>
            <a:r>
              <a:rPr lang="en-US" smtClean="0">
                <a:sym typeface="Symbol" pitchFamily="18" charset="2"/>
              </a:rPr>
              <a:t>C was the </a:t>
            </a:r>
            <a:r>
              <a:rPr lang="en-US" i="1" smtClean="0">
                <a:sym typeface="Symbol" pitchFamily="18" charset="2"/>
              </a:rPr>
              <a:t>lowest possible</a:t>
            </a:r>
            <a:r>
              <a:rPr lang="en-US" smtClean="0">
                <a:sym typeface="Symbol" pitchFamily="18" charset="2"/>
              </a:rPr>
              <a:t> </a:t>
            </a:r>
            <a:r>
              <a:rPr lang="en-US" i="1" smtClean="0">
                <a:sym typeface="Symbol" pitchFamily="18" charset="2"/>
              </a:rPr>
              <a:t>temperature</a:t>
            </a:r>
            <a:r>
              <a:rPr lang="en-US" smtClean="0">
                <a:sym typeface="Symbol" pitchFamily="18" charset="2"/>
              </a:rPr>
              <a:t> that could theoretically be achieved, and he called it </a:t>
            </a:r>
            <a:r>
              <a:rPr lang="en-US" b="1" i="1" smtClean="0">
                <a:sym typeface="Symbol" pitchFamily="18" charset="2"/>
              </a:rPr>
              <a:t>absolute zero</a:t>
            </a:r>
            <a:r>
              <a:rPr lang="en-US" b="1" smtClean="0">
                <a:sym typeface="Symbol" pitchFamily="18" charset="2"/>
              </a:rPr>
              <a:t> (0 K).</a:t>
            </a:r>
          </a:p>
          <a:p>
            <a:pPr eaLnBrk="1" hangingPunct="1"/>
            <a:endParaRPr lang="en-US" sz="600" b="1" smtClean="0">
              <a:sym typeface="Symbol" pitchFamily="18" charset="2"/>
            </a:endParaRPr>
          </a:p>
          <a:p>
            <a:pPr eaLnBrk="1" hangingPunct="1"/>
            <a:r>
              <a:rPr lang="en-US" smtClean="0">
                <a:sym typeface="Symbol" pitchFamily="18" charset="2"/>
              </a:rPr>
              <a:t>Charles</a:t>
            </a:r>
            <a:r>
              <a:rPr lang="en-US" smtClean="0">
                <a:latin typeface="Arial" charset="0"/>
                <a:sym typeface="Symbol" pitchFamily="18" charset="2"/>
              </a:rPr>
              <a:t>’</a:t>
            </a:r>
            <a:r>
              <a:rPr lang="en-US" smtClean="0">
                <a:sym typeface="Symbol" pitchFamily="18" charset="2"/>
              </a:rPr>
              <a:t>s and Gay-Lussac</a:t>
            </a:r>
            <a:r>
              <a:rPr lang="en-US" smtClean="0">
                <a:latin typeface="Arial" charset="0"/>
                <a:sym typeface="Symbol" pitchFamily="18" charset="2"/>
              </a:rPr>
              <a:t>’</a:t>
            </a:r>
            <a:r>
              <a:rPr lang="en-US" smtClean="0">
                <a:sym typeface="Symbol" pitchFamily="18" charset="2"/>
              </a:rPr>
              <a:t>s findings can be stated as:  </a:t>
            </a:r>
            <a:r>
              <a:rPr lang="en-US" i="1" smtClean="0">
                <a:sym typeface="Symbol" pitchFamily="18" charset="2"/>
              </a:rPr>
              <a:t>At constant pressure, the volume of a fixed amount of a gas is directly proportional to its absolute temperature </a:t>
            </a:r>
          </a:p>
          <a:p>
            <a:pPr eaLnBrk="1" hangingPunct="1"/>
            <a:r>
              <a:rPr lang="en-US" i="1" smtClean="0">
                <a:sym typeface="Symbol" pitchFamily="18" charset="2"/>
              </a:rPr>
              <a:t>	(in K). </a:t>
            </a:r>
          </a:p>
          <a:p>
            <a:pPr eaLnBrk="1" hangingPunct="1"/>
            <a:endParaRPr lang="en-US" sz="500" i="1" smtClean="0">
              <a:sym typeface="Symbol" pitchFamily="18" charset="2"/>
            </a:endParaRPr>
          </a:p>
          <a:p>
            <a:pPr eaLnBrk="1" hangingPunct="1"/>
            <a:r>
              <a:rPr lang="en-US" smtClean="0">
                <a:sym typeface="Symbol" pitchFamily="18" charset="2"/>
              </a:rPr>
              <a:t>This relationship is referred to as </a:t>
            </a:r>
            <a:r>
              <a:rPr lang="en-US" i="1" smtClean="0">
                <a:sym typeface="Symbol" pitchFamily="18" charset="2"/>
              </a:rPr>
              <a:t>Charles</a:t>
            </a:r>
            <a:r>
              <a:rPr lang="en-US" i="1" smtClean="0">
                <a:latin typeface="Arial" charset="0"/>
                <a:sym typeface="Symbol" pitchFamily="18" charset="2"/>
              </a:rPr>
              <a:t>’</a:t>
            </a:r>
            <a:r>
              <a:rPr lang="en-US" i="1" smtClean="0">
                <a:sym typeface="Symbol" pitchFamily="18" charset="2"/>
              </a:rPr>
              <a:t>s law</a:t>
            </a:r>
            <a:r>
              <a:rPr lang="en-US" smtClean="0">
                <a:sym typeface="Symbol" pitchFamily="18" charset="2"/>
              </a:rPr>
              <a:t> and is stated mathematically as</a:t>
            </a:r>
          </a:p>
          <a:p>
            <a:pPr eaLnBrk="1" hangingPunct="1"/>
            <a:endParaRPr lang="en-US" sz="500" smtClean="0">
              <a:sym typeface="Symbol" pitchFamily="18" charset="2"/>
            </a:endParaRPr>
          </a:p>
          <a:p>
            <a:pPr eaLnBrk="1" hangingPunct="1"/>
            <a:r>
              <a:rPr lang="en-US" smtClean="0">
                <a:sym typeface="Symbol" pitchFamily="18" charset="2"/>
              </a:rPr>
              <a:t>     </a:t>
            </a:r>
            <a:r>
              <a:rPr lang="en-US" i="1" smtClean="0">
                <a:sym typeface="Symbol" pitchFamily="18" charset="2"/>
              </a:rPr>
              <a:t>V</a:t>
            </a:r>
            <a:r>
              <a:rPr lang="en-US" smtClean="0">
                <a:sym typeface="Symbol" pitchFamily="18" charset="2"/>
              </a:rPr>
              <a:t> = (constant) [</a:t>
            </a:r>
            <a:r>
              <a:rPr lang="en-US" i="1" smtClean="0">
                <a:sym typeface="Symbol" pitchFamily="18" charset="2"/>
              </a:rPr>
              <a:t>T </a:t>
            </a:r>
            <a:r>
              <a:rPr lang="en-US" smtClean="0">
                <a:sym typeface="Symbol" pitchFamily="18" charset="2"/>
              </a:rPr>
              <a:t>(in K)] or </a:t>
            </a:r>
            <a:r>
              <a:rPr lang="en-US" i="1" smtClean="0">
                <a:sym typeface="Symbol" pitchFamily="18" charset="2"/>
              </a:rPr>
              <a:t>V</a:t>
            </a:r>
            <a:r>
              <a:rPr lang="en-US" smtClean="0">
                <a:sym typeface="Symbol" pitchFamily="18" charset="2"/>
              </a:rPr>
              <a:t>  </a:t>
            </a:r>
            <a:r>
              <a:rPr lang="en-US" i="1" smtClean="0">
                <a:sym typeface="Symbol" pitchFamily="18" charset="2"/>
              </a:rPr>
              <a:t>T</a:t>
            </a:r>
            <a:r>
              <a:rPr lang="en-US" smtClean="0">
                <a:sym typeface="Symbol" pitchFamily="18" charset="2"/>
              </a:rPr>
              <a:t> (in K, at constant </a:t>
            </a:r>
            <a:r>
              <a:rPr lang="en-US" i="1" smtClean="0">
                <a:sym typeface="Symbol" pitchFamily="18" charset="2"/>
              </a:rPr>
              <a:t>P</a:t>
            </a:r>
            <a:r>
              <a:rPr lang="en-US" smtClean="0">
                <a:sym typeface="Symbol" pitchFamily="18" charset="2"/>
              </a:rPr>
              <a:t>).</a:t>
            </a:r>
          </a:p>
          <a:p>
            <a:pPr eaLnBrk="1" hangingPunct="1"/>
            <a:endParaRPr lang="en-US" b="1" smtClean="0"/>
          </a:p>
          <a:p>
            <a:pPr eaLnBrk="1" hangingPunct="1"/>
            <a:endParaRPr lang="en-US" b="1"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p>
            <a:fld id="{CBC2B182-776B-426A-A082-79D0486AD819}" type="slidenum">
              <a:rPr lang="en-US" smtClean="0">
                <a:solidFill>
                  <a:prstClr val="black"/>
                </a:solidFill>
              </a:rPr>
              <a:pPr/>
              <a:t>86</a:t>
            </a:fld>
            <a:endParaRPr lang="en-US" smtClean="0">
              <a:solidFill>
                <a:prstClr val="black"/>
              </a:solidFill>
            </a:endParaRPr>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p:spPr>
        <p:txBody>
          <a:bodyPr/>
          <a:lstStyle/>
          <a:p>
            <a:fld id="{CBA40D70-6B2A-4264-BF72-37451D554884}" type="slidenum">
              <a:rPr lang="en-US" smtClean="0">
                <a:solidFill>
                  <a:prstClr val="black"/>
                </a:solidFill>
              </a:rPr>
              <a:pPr/>
              <a:t>87</a:t>
            </a:fld>
            <a:endParaRPr lang="en-US" smtClean="0">
              <a:solidFill>
                <a:prstClr val="black"/>
              </a:solidFill>
            </a:endParaRPr>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p>
            <a:fld id="{5B5D1812-05A9-4252-8F6B-99CD85D73F99}" type="slidenum">
              <a:rPr lang="en-US" smtClean="0">
                <a:solidFill>
                  <a:prstClr val="black"/>
                </a:solidFill>
              </a:rPr>
              <a:pPr/>
              <a:t>88</a:t>
            </a:fld>
            <a:endParaRPr lang="en-US" smtClean="0">
              <a:solidFill>
                <a:prstClr val="black"/>
              </a:solidFill>
            </a:endParaRPr>
          </a:p>
        </p:txBody>
      </p:sp>
      <p:sp>
        <p:nvSpPr>
          <p:cNvPr id="316419" name="Rectangle 2"/>
          <p:cNvSpPr>
            <a:spLocks noGrp="1" noRot="1" noChangeAspect="1" noChangeArrowheads="1" noTextEdit="1"/>
          </p:cNvSpPr>
          <p:nvPr>
            <p:ph type="sldImg"/>
          </p:nvPr>
        </p:nvSpPr>
        <p:spPr>
          <a:ln/>
        </p:spPr>
      </p:sp>
      <p:sp>
        <p:nvSpPr>
          <p:cNvPr id="3164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p:spPr>
        <p:txBody>
          <a:bodyPr/>
          <a:lstStyle/>
          <a:p>
            <a:fld id="{20FD1FF0-B490-4E56-A2FB-0F175EC6C2FE}" type="slidenum">
              <a:rPr lang="en-US" smtClean="0">
                <a:solidFill>
                  <a:prstClr val="black"/>
                </a:solidFill>
              </a:rPr>
              <a:pPr/>
              <a:t>89</a:t>
            </a:fld>
            <a:endParaRPr lang="en-US" smtClean="0">
              <a:solidFill>
                <a:prstClr val="black"/>
              </a:solidFill>
            </a:endParaRPr>
          </a:p>
        </p:txBody>
      </p:sp>
      <p:sp>
        <p:nvSpPr>
          <p:cNvPr id="317443" name="Rectangle 2"/>
          <p:cNvSpPr>
            <a:spLocks noGrp="1" noRot="1" noChangeAspect="1" noChangeArrowheads="1" noTextEdit="1"/>
          </p:cNvSpPr>
          <p:nvPr>
            <p:ph type="sldImg"/>
          </p:nvPr>
        </p:nvSpPr>
        <p:spPr>
          <a:ln/>
        </p:spPr>
      </p:sp>
      <p:sp>
        <p:nvSpPr>
          <p:cNvPr id="317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5C5F172E-E58B-45D7-B6EF-280CBA4FA319}" type="slidenum">
              <a:rPr lang="en-US" smtClean="0"/>
              <a:pPr/>
              <a:t>9</a:t>
            </a:fld>
            <a:endParaRPr lang="en-US" smtClean="0"/>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p:spPr>
        <p:txBody>
          <a:bodyPr/>
          <a:lstStyle/>
          <a:p>
            <a:fld id="{88DD5BA9-F9B3-4C7D-8D96-71DADB588FF0}" type="slidenum">
              <a:rPr lang="en-US" smtClean="0">
                <a:solidFill>
                  <a:prstClr val="black"/>
                </a:solidFill>
              </a:rPr>
              <a:pPr/>
              <a:t>90</a:t>
            </a:fld>
            <a:endParaRPr lang="en-US" smtClean="0">
              <a:solidFill>
                <a:prstClr val="black"/>
              </a:solidFill>
            </a:endParaRPr>
          </a:p>
        </p:txBody>
      </p:sp>
      <p:sp>
        <p:nvSpPr>
          <p:cNvPr id="318467" name="Rectangle 2"/>
          <p:cNvSpPr>
            <a:spLocks noGrp="1" noRot="1" noChangeAspect="1" noChangeArrowheads="1" noTextEdit="1"/>
          </p:cNvSpPr>
          <p:nvPr>
            <p:ph type="sldImg"/>
          </p:nvPr>
        </p:nvSpPr>
        <p:spPr>
          <a:ln/>
        </p:spPr>
      </p:sp>
      <p:sp>
        <p:nvSpPr>
          <p:cNvPr id="318468" name="Rectangle 3"/>
          <p:cNvSpPr>
            <a:spLocks noGrp="1" noChangeArrowheads="1"/>
          </p:cNvSpPr>
          <p:nvPr>
            <p:ph type="body" idx="1"/>
          </p:nvPr>
        </p:nvSpPr>
        <p:spPr>
          <a:noFill/>
          <a:ln/>
        </p:spPr>
        <p:txBody>
          <a:bodyPr/>
          <a:lstStyle/>
          <a:p>
            <a:pPr eaLnBrk="1" hangingPunct="1"/>
            <a:r>
              <a:rPr lang="en-US" smtClean="0"/>
              <a:t>Image of tire:  http://media.canada.com/6c8714d8-471c-4ede-8876-90dda09eae8f/increasepressuretrips.jpg  Photograph by : CanWest News Service </a:t>
            </a:r>
          </a:p>
          <a:p>
            <a:pPr eaLnBrk="1" hangingPunct="1"/>
            <a:endParaRPr lang="en-US" smtClean="0"/>
          </a:p>
          <a:p>
            <a:pPr eaLnBrk="1" hangingPunct="1"/>
            <a:r>
              <a:rPr lang="en-US" smtClean="0"/>
              <a:t>Density of nitrogen gas = 1.251 g/L</a:t>
            </a:r>
          </a:p>
          <a:p>
            <a:pPr eaLnBrk="1" hangingPunct="1"/>
            <a:r>
              <a:rPr lang="en-US" smtClean="0"/>
              <a:t>Air’s density = 1.2 g/L</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p:spPr>
        <p:txBody>
          <a:bodyPr/>
          <a:lstStyle/>
          <a:p>
            <a:fld id="{5BC91376-5EE2-4B00-A749-F55A61A0BC94}" type="slidenum">
              <a:rPr lang="en-US" smtClean="0">
                <a:solidFill>
                  <a:prstClr val="black"/>
                </a:solidFill>
              </a:rPr>
              <a:pPr/>
              <a:t>91</a:t>
            </a:fld>
            <a:endParaRPr lang="en-US" smtClean="0">
              <a:solidFill>
                <a:prstClr val="black"/>
              </a:solidFill>
            </a:endParaRPr>
          </a:p>
        </p:txBody>
      </p:sp>
      <p:sp>
        <p:nvSpPr>
          <p:cNvPr id="321539" name="Rectangle 2"/>
          <p:cNvSpPr>
            <a:spLocks noGrp="1" noRot="1" noChangeAspect="1" noChangeArrowheads="1" noTextEdit="1"/>
          </p:cNvSpPr>
          <p:nvPr>
            <p:ph type="sldImg"/>
          </p:nvPr>
        </p:nvSpPr>
        <p:spPr>
          <a:ln/>
        </p:spPr>
      </p:sp>
      <p:sp>
        <p:nvSpPr>
          <p:cNvPr id="321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p:spPr>
        <p:txBody>
          <a:bodyPr/>
          <a:lstStyle/>
          <a:p>
            <a:fld id="{DBF5AE5C-B342-4C2C-85E9-C005209923EF}" type="slidenum">
              <a:rPr lang="en-US" smtClean="0">
                <a:solidFill>
                  <a:prstClr val="black"/>
                </a:solidFill>
              </a:rPr>
              <a:pPr/>
              <a:t>92</a:t>
            </a:fld>
            <a:endParaRPr lang="en-US" smtClean="0">
              <a:solidFill>
                <a:prstClr val="black"/>
              </a:solidFill>
            </a:endParaRPr>
          </a:p>
        </p:txBody>
      </p:sp>
      <p:sp>
        <p:nvSpPr>
          <p:cNvPr id="322563" name="Rectangle 2"/>
          <p:cNvSpPr>
            <a:spLocks noGrp="1" noRot="1" noChangeAspect="1" noChangeArrowheads="1" noTextEdit="1"/>
          </p:cNvSpPr>
          <p:nvPr>
            <p:ph type="sldImg"/>
          </p:nvPr>
        </p:nvSpPr>
        <p:spPr>
          <a:ln/>
        </p:spPr>
      </p:sp>
      <p:sp>
        <p:nvSpPr>
          <p:cNvPr id="322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4B3F2DC8-DC2F-4501-8142-F6C937D49E32}" type="slidenum">
              <a:rPr lang="en-US" smtClean="0">
                <a:solidFill>
                  <a:prstClr val="black"/>
                </a:solidFill>
              </a:rPr>
              <a:pPr/>
              <a:t>93</a:t>
            </a:fld>
            <a:endParaRPr lang="en-US" smtClean="0">
              <a:solidFill>
                <a:prstClr val="black"/>
              </a:solidFill>
            </a:endParaRPr>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r>
              <a:rPr lang="en-US" smtClean="0"/>
              <a:t>Joseph Louis Gay-Lussac (1788-1850, France)  His experiments led him to propose in 1808 the Law of Combining Volumes, which states that the volume of gases involved in a chemical reaction are in a small whole number ratio.</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8ECC6D77-E8CC-49D0-88CC-C071CAE073C4}" type="slidenum">
              <a:rPr lang="en-US" smtClean="0">
                <a:solidFill>
                  <a:prstClr val="black"/>
                </a:solidFill>
              </a:rPr>
              <a:pPr/>
              <a:t>94</a:t>
            </a:fld>
            <a:endParaRPr lang="en-US" smtClean="0">
              <a:solidFill>
                <a:prstClr val="black"/>
              </a:solidFill>
            </a:endParaRPr>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p:spPr>
        <p:txBody>
          <a:bodyPr/>
          <a:lstStyle/>
          <a:p>
            <a:fld id="{A282FC72-9530-489F-B041-F0C1655265C3}" type="slidenum">
              <a:rPr lang="en-US" smtClean="0">
                <a:solidFill>
                  <a:prstClr val="black"/>
                </a:solidFill>
              </a:rPr>
              <a:pPr/>
              <a:t>95</a:t>
            </a:fld>
            <a:endParaRPr lang="en-US" smtClean="0">
              <a:solidFill>
                <a:prstClr val="black"/>
              </a:solidFill>
            </a:endParaRPr>
          </a:p>
        </p:txBody>
      </p:sp>
      <p:sp>
        <p:nvSpPr>
          <p:cNvPr id="327683" name="Rectangle 2"/>
          <p:cNvSpPr>
            <a:spLocks noGrp="1" noRot="1" noChangeAspect="1" noChangeArrowheads="1" noTextEdit="1"/>
          </p:cNvSpPr>
          <p:nvPr>
            <p:ph type="sldImg"/>
          </p:nvPr>
        </p:nvSpPr>
        <p:spPr>
          <a:ln/>
        </p:spPr>
      </p:sp>
      <p:sp>
        <p:nvSpPr>
          <p:cNvPr id="327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p:spPr>
        <p:txBody>
          <a:bodyPr/>
          <a:lstStyle/>
          <a:p>
            <a:fld id="{FE3CC356-A321-4F9C-B9E9-306BCAC3B7FE}" type="slidenum">
              <a:rPr lang="en-US" smtClean="0">
                <a:solidFill>
                  <a:prstClr val="black"/>
                </a:solidFill>
              </a:rPr>
              <a:pPr/>
              <a:t>96</a:t>
            </a:fld>
            <a:endParaRPr lang="en-US" smtClean="0">
              <a:solidFill>
                <a:prstClr val="black"/>
              </a:solidFill>
            </a:endParaRPr>
          </a:p>
        </p:txBody>
      </p:sp>
      <p:sp>
        <p:nvSpPr>
          <p:cNvPr id="329731" name="Rectangle 2"/>
          <p:cNvSpPr>
            <a:spLocks noGrp="1" noRot="1" noChangeAspect="1" noChangeArrowheads="1" noTextEdit="1"/>
          </p:cNvSpPr>
          <p:nvPr>
            <p:ph type="sldImg"/>
          </p:nvPr>
        </p:nvSpPr>
        <p:spPr>
          <a:xfrm>
            <a:off x="1150938" y="692150"/>
            <a:ext cx="4556125" cy="3416300"/>
          </a:xfrm>
          <a:ln/>
        </p:spPr>
      </p:sp>
      <p:sp>
        <p:nvSpPr>
          <p:cNvPr id="329732" name="Rectangle 3"/>
          <p:cNvSpPr>
            <a:spLocks noGrp="1" noChangeArrowheads="1"/>
          </p:cNvSpPr>
          <p:nvPr>
            <p:ph type="body" idx="1"/>
          </p:nvPr>
        </p:nvSpPr>
        <p:spPr>
          <a:noFill/>
          <a:ln/>
        </p:spPr>
        <p:txBody>
          <a:bodyPr/>
          <a:lstStyle/>
          <a:p>
            <a:pPr eaLnBrk="1" hangingPunct="1"/>
            <a:r>
              <a:rPr lang="en-US" smtClean="0"/>
              <a:t>Postulates of the kinetic molecular theory of gases ignore both the volume occupied by the molecules of a gas and all interactions between molecules, whether attractive or repulsive.</a:t>
            </a:r>
          </a:p>
          <a:p>
            <a:pPr eaLnBrk="1" hangingPunct="1"/>
            <a:endParaRPr lang="en-US" sz="500" smtClean="0"/>
          </a:p>
          <a:p>
            <a:pPr eaLnBrk="1" hangingPunct="1"/>
            <a:r>
              <a:rPr lang="en-US" smtClean="0"/>
              <a:t>•   In reality, all gases have nonzero molecular volumes and the molecules of real gases interact with one another in ways that depend on the structure of the molecules and differ for each gaseous substance.</a:t>
            </a:r>
          </a:p>
          <a:p>
            <a:pPr eaLnBrk="1" hangingPunct="1"/>
            <a:r>
              <a:rPr lang="en-US" smtClean="0"/>
              <a:t>For an ideal gas, a plot of </a:t>
            </a:r>
            <a:r>
              <a:rPr lang="en-US" i="1" smtClean="0"/>
              <a:t>PV</a:t>
            </a:r>
            <a:r>
              <a:rPr lang="en-US" smtClean="0"/>
              <a:t>/</a:t>
            </a:r>
            <a:r>
              <a:rPr lang="en-US" i="1" smtClean="0"/>
              <a:t>nRT</a:t>
            </a:r>
            <a:r>
              <a:rPr lang="en-US" smtClean="0"/>
              <a:t> versus </a:t>
            </a:r>
            <a:r>
              <a:rPr lang="en-US" i="1" smtClean="0"/>
              <a:t>P</a:t>
            </a:r>
            <a:r>
              <a:rPr lang="en-US" smtClean="0"/>
              <a:t> gives a horizontal line with an intercept of 1 on the </a:t>
            </a:r>
            <a:r>
              <a:rPr lang="en-US" i="1" smtClean="0"/>
              <a:t>PV</a:t>
            </a:r>
            <a:r>
              <a:rPr lang="en-US" smtClean="0"/>
              <a:t>/</a:t>
            </a:r>
            <a:r>
              <a:rPr lang="en-US" i="1" smtClean="0"/>
              <a:t>nRT</a:t>
            </a:r>
            <a:r>
              <a:rPr lang="en-US" smtClean="0"/>
              <a:t> axis.</a:t>
            </a:r>
          </a:p>
          <a:p>
            <a:pPr eaLnBrk="1" hangingPunct="1"/>
            <a:r>
              <a:rPr lang="en-US" smtClean="0"/>
              <a:t>•   Real gases show significant deviations from the behavior expected for an ideal gas, particularly at high pressures, but at low pressures (less than 1 atm) and at higher temperatures, real gases approximate ideal gas behavior.</a:t>
            </a:r>
          </a:p>
          <a:p>
            <a:pPr eaLnBrk="1" hangingPunct="1"/>
            <a:endParaRPr lang="en-US" smtClean="0"/>
          </a:p>
          <a:p>
            <a:pPr eaLnBrk="1" hangingPunct="1"/>
            <a:r>
              <a:rPr lang="en-US" smtClean="0"/>
              <a:t>Real gases behave differently from ideal gases at high pressures and low temperatures because the basic assumptions behind the ideal gas law — that gas molecules have negative volume and that intermolecular interactions are negligible — are no longer valid.</a:t>
            </a:r>
            <a:r>
              <a:rPr lang="en-US" b="1" smtClean="0"/>
              <a:t> </a:t>
            </a:r>
            <a:endParaRPr lang="en-US" sz="600" b="1" smtClean="0"/>
          </a:p>
          <a:p>
            <a:pPr eaLnBrk="1" hangingPunct="1"/>
            <a:r>
              <a:rPr lang="en-US" b="1" smtClean="0"/>
              <a:t>•   </a:t>
            </a:r>
            <a:r>
              <a:rPr lang="en-US" smtClean="0"/>
              <a:t>Molecules of an ideal gas are assumed to have zero volume; volume available to them for motion is the same as the volume of the container.</a:t>
            </a:r>
          </a:p>
          <a:p>
            <a:pPr eaLnBrk="1" hangingPunct="1"/>
            <a:r>
              <a:rPr lang="en-US" smtClean="0"/>
              <a:t>Molecules of a real gas have small but measurable volumes.</a:t>
            </a:r>
          </a:p>
          <a:p>
            <a:pPr lvl="2" eaLnBrk="1" hangingPunct="1"/>
            <a:r>
              <a:rPr lang="en-US" smtClean="0"/>
              <a:t>    – At low pressures, gaseous molecules are far apart.</a:t>
            </a:r>
          </a:p>
          <a:p>
            <a:pPr lvl="2" eaLnBrk="1" hangingPunct="1"/>
            <a:r>
              <a:rPr lang="en-US" smtClean="0"/>
              <a:t>    – As pressure increases, intermolecular distances become smaller and smaller and the volume occupied by the molecules becomes significant compared with the volume of the container. </a:t>
            </a:r>
          </a:p>
          <a:p>
            <a:pPr lvl="2" eaLnBrk="1" hangingPunct="1"/>
            <a:r>
              <a:rPr lang="en-US" smtClean="0"/>
              <a:t>    – Total volume occupied by gas is greater than the volume predicted by the ideal gas law, and at very high pressures, the experimentally measured value of </a:t>
            </a:r>
            <a:r>
              <a:rPr lang="en-US" i="1" smtClean="0"/>
              <a:t>PV</a:t>
            </a:r>
            <a:r>
              <a:rPr lang="en-US" smtClean="0"/>
              <a:t>/</a:t>
            </a:r>
            <a:r>
              <a:rPr lang="en-US" i="1" smtClean="0"/>
              <a:t>nRT </a:t>
            </a:r>
            <a:r>
              <a:rPr lang="en-US" smtClean="0"/>
              <a:t>is greater than 	the value predicted by the ideal gas law.</a:t>
            </a:r>
          </a:p>
          <a:p>
            <a:pPr eaLnBrk="1" hangingPunct="1"/>
            <a:endParaRPr lang="en-US" smtClean="0"/>
          </a:p>
          <a:p>
            <a:pPr eaLnBrk="1" hangingPunct="1"/>
            <a:r>
              <a:rPr lang="en-US" sz="1000" smtClean="0"/>
              <a:t>Molecules are attracted to one another by a combination of forces that are important for gases at low temperatures and high pressures where intermolecular distances are shorter.</a:t>
            </a:r>
          </a:p>
          <a:p>
            <a:pPr lvl="2" eaLnBrk="1" hangingPunct="1"/>
            <a:r>
              <a:rPr lang="en-US" smtClean="0"/>
              <a:t>    – As the intermolecular distances decrease, the pressure exerted by the gas on the container wall decreases and the observed pressure is less than expected.</a:t>
            </a:r>
          </a:p>
          <a:p>
            <a:pPr lvl="2" eaLnBrk="1" hangingPunct="1"/>
            <a:r>
              <a:rPr lang="en-US" smtClean="0"/>
              <a:t>    – At low temperatures, the ratio of </a:t>
            </a:r>
            <a:r>
              <a:rPr lang="en-US" i="1" smtClean="0"/>
              <a:t>PV</a:t>
            </a:r>
            <a:r>
              <a:rPr lang="en-US" smtClean="0"/>
              <a:t>/</a:t>
            </a:r>
            <a:r>
              <a:rPr lang="en-US" i="1" smtClean="0"/>
              <a:t>nRT</a:t>
            </a:r>
            <a:r>
              <a:rPr lang="en-US" smtClean="0"/>
              <a:t> is lower than predicted 	for an ideal gas.</a:t>
            </a:r>
          </a:p>
          <a:p>
            <a:pPr lvl="2" eaLnBrk="1" hangingPunct="1"/>
            <a:r>
              <a:rPr lang="en-US" smtClean="0"/>
              <a:t>    – At high pressures, the effect of nonzero molecular volume 	predominates.</a:t>
            </a:r>
          </a:p>
          <a:p>
            <a:pPr lvl="2" eaLnBrk="1" hangingPunct="1"/>
            <a:r>
              <a:rPr lang="en-US" smtClean="0"/>
              <a:t>    – At high temperatures, molecules have sufficient kinetic energy to overcome intermolecular attractive forces and the effects of nonzero molecular volume predominates.</a:t>
            </a:r>
          </a:p>
          <a:p>
            <a:pPr eaLnBrk="1" hangingPunct="1"/>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p:spPr>
        <p:txBody>
          <a:bodyPr/>
          <a:lstStyle/>
          <a:p>
            <a:fld id="{31EDBB69-1FDD-4ACA-9CB0-79CDD5C2F289}" type="slidenum">
              <a:rPr lang="en-US" smtClean="0">
                <a:solidFill>
                  <a:prstClr val="black"/>
                </a:solidFill>
              </a:rPr>
              <a:pPr/>
              <a:t>97</a:t>
            </a:fld>
            <a:endParaRPr lang="en-US" smtClean="0">
              <a:solidFill>
                <a:prstClr val="black"/>
              </a:solidFill>
            </a:endParaRPr>
          </a:p>
        </p:txBody>
      </p:sp>
      <p:sp>
        <p:nvSpPr>
          <p:cNvPr id="330755" name="Rectangle 2"/>
          <p:cNvSpPr>
            <a:spLocks noGrp="1" noRot="1" noChangeAspect="1" noChangeArrowheads="1" noTextEdit="1"/>
          </p:cNvSpPr>
          <p:nvPr>
            <p:ph type="sldImg"/>
          </p:nvPr>
        </p:nvSpPr>
        <p:spPr>
          <a:ln/>
        </p:spPr>
      </p:sp>
      <p:sp>
        <p:nvSpPr>
          <p:cNvPr id="330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D9C7EA5E-D23E-49C3-954D-C4EFA4B21D01}" type="slidenum">
              <a:rPr lang="en-US" smtClean="0">
                <a:solidFill>
                  <a:prstClr val="black"/>
                </a:solidFill>
              </a:rPr>
              <a:pPr/>
              <a:t>98</a:t>
            </a:fld>
            <a:endParaRPr lang="en-US" smtClean="0">
              <a:solidFill>
                <a:prstClr val="black"/>
              </a:solidFill>
            </a:endParaRPr>
          </a:p>
        </p:txBody>
      </p:sp>
      <p:sp>
        <p:nvSpPr>
          <p:cNvPr id="331779" name="Rectangle 2"/>
          <p:cNvSpPr>
            <a:spLocks noGrp="1" noRot="1" noChangeAspect="1" noChangeArrowheads="1" noTextEdit="1"/>
          </p:cNvSpPr>
          <p:nvPr>
            <p:ph type="sldImg"/>
          </p:nvPr>
        </p:nvSpPr>
        <p:spPr>
          <a:ln/>
        </p:spPr>
      </p:sp>
      <p:sp>
        <p:nvSpPr>
          <p:cNvPr id="331780" name="Rectangle 3"/>
          <p:cNvSpPr>
            <a:spLocks noGrp="1" noChangeArrowheads="1"/>
          </p:cNvSpPr>
          <p:nvPr>
            <p:ph type="body" idx="1"/>
          </p:nvPr>
        </p:nvSpPr>
        <p:spPr>
          <a:noFill/>
          <a:ln/>
        </p:spPr>
        <p:txBody>
          <a:bodyPr/>
          <a:lstStyle/>
          <a:p>
            <a:pPr eaLnBrk="1" hangingPunct="1">
              <a:lnSpc>
                <a:spcPct val="80000"/>
              </a:lnSpc>
            </a:pPr>
            <a:r>
              <a:rPr lang="en-US" sz="800" b="1" smtClean="0"/>
              <a:t>GAY-LUSSAC -- SCIENTIST</a:t>
            </a:r>
          </a:p>
          <a:p>
            <a:pPr eaLnBrk="1" hangingPunct="1">
              <a:lnSpc>
                <a:spcPct val="80000"/>
              </a:lnSpc>
            </a:pPr>
            <a:r>
              <a:rPr lang="en-US" sz="800" smtClean="0"/>
              <a:t>Joseph Louis Gay-Lussac, by virtue of his skill and diligence as an experimentalist, and by his demonstration of the power of the scientific method, deserves recognition as a great scientist. Born on December 6, 1778, Joseph was the eldest of five children. His father, Antoine Gay, was a lawyer who, to distinguish himself from other people in the Limoges region with the last name of Gay, used the surname Gay-Lussac from the name of some family property near St Leonard</a:t>
            </a:r>
            <a:r>
              <a:rPr lang="en-US" sz="800" i="1" smtClean="0"/>
              <a:t>(4)</a:t>
            </a:r>
            <a:r>
              <a:rPr lang="en-US" sz="800" smtClean="0"/>
              <a:t> The French Revolution affected many of what were to become the French scientific elite. Gay-Lussac was sent to Paris at the age of fourteen when his father was arrested. After having had private lessons and attending a boarding school, the Ecole Polytechnique and the civil engineering school, Gay-Lussac became an assistant to Berthollet who was himself a co-worker of Lavoisier. Gay-Lussac thus got the chance to become part of the group of famous men who spent time at Berthollet's country house near Arcueil. Here among the Arcueil Society he received his training in chemical research</a:t>
            </a:r>
            <a:r>
              <a:rPr lang="en-US" sz="800" i="1" smtClean="0"/>
              <a:t>(4)</a:t>
            </a:r>
            <a:r>
              <a:rPr lang="en-US" sz="800" smtClean="0"/>
              <a:t>. </a:t>
            </a:r>
          </a:p>
          <a:p>
            <a:pPr eaLnBrk="1" hangingPunct="1">
              <a:lnSpc>
                <a:spcPct val="80000"/>
              </a:lnSpc>
            </a:pPr>
            <a:r>
              <a:rPr lang="en-US" sz="800" smtClean="0"/>
              <a:t>With the encouragement of Berthollet and LaPlace, Gay-Lussac at the age of 24 conducted his first major research in the winter of 1801-1802. He settled some conflicting evidence about the expansion properties of different gases. By excluding water vapor from the apparatus and by making sure that the gases themselves were free of moisture, he obtained results that were more accurate than had been obtained previously by others. He concluded that equal volumes of all gases expand equally with the same increase in temperature. While Jacques Charles discovered this volume-temperature relationship fifteen years earlier, he had not published it. Unlike Gay-Lussac, Charles did not measure the coefficient of expansion. Also, because of the presence of water in the apparatus and the gases themselves, Charles obtained results that indicated unequal expansion for the gases that were water soluble</a:t>
            </a:r>
            <a:r>
              <a:rPr lang="en-US" sz="800" i="1" smtClean="0"/>
              <a:t>(16,19)</a:t>
            </a:r>
            <a:r>
              <a:rPr lang="en-US" sz="800" smtClean="0"/>
              <a:t>. </a:t>
            </a:r>
          </a:p>
          <a:p>
            <a:pPr eaLnBrk="1" hangingPunct="1">
              <a:lnSpc>
                <a:spcPct val="80000"/>
              </a:lnSpc>
            </a:pPr>
            <a:r>
              <a:rPr lang="en-US" sz="800" smtClean="0"/>
              <a:t>Gay-Lussac, like his mentor Berthollet, was interested in how chemical reactions take place. Working with the mathematical physicist, LaPlace, Gay-Lussac made quantitative measurements on capillary action. The goal was to support LaPlace 's belief in his Newtonian theory of chemical affinity. In 1814 this theoretical bent continued as Gay-Lussac and LaPlace sought to determine if chemistry could be reduced to applied mathematics. The approach was to ask whether the conditions of chemical reactions could be reduced simply to, as LaPlace had suggested, considerations of heat</a:t>
            </a:r>
            <a:r>
              <a:rPr lang="en-US" sz="800" i="1" smtClean="0"/>
              <a:t>(4)</a:t>
            </a:r>
            <a:r>
              <a:rPr lang="en-US" sz="800" smtClean="0"/>
              <a:t>. </a:t>
            </a:r>
          </a:p>
          <a:p>
            <a:pPr eaLnBrk="1" hangingPunct="1">
              <a:lnSpc>
                <a:spcPct val="80000"/>
              </a:lnSpc>
            </a:pPr>
            <a:r>
              <a:rPr lang="en-US" sz="800" smtClean="0"/>
              <a:t>As with his mentor before him, Gay-Lussac was consulted by industry and supported by the government. "Napoleonic science sharpened the appetites of young men by holding up the prospects of recognition and reward"</a:t>
            </a:r>
            <a:r>
              <a:rPr lang="en-US" sz="800" i="1" smtClean="0"/>
              <a:t>(5)</a:t>
            </a:r>
            <a:r>
              <a:rPr lang="en-US" sz="800" smtClean="0"/>
              <a:t>. Gay-Lussac and Thenard, the laboratory boy turned professor, isolated the element boron nine days before Davy's group did (but Davy was the first to publish</a:t>
            </a:r>
            <a:r>
              <a:rPr lang="en-US" sz="800" i="1" smtClean="0"/>
              <a:t>(1)</a:t>
            </a:r>
            <a:r>
              <a:rPr lang="en-US" sz="800" smtClean="0"/>
              <a:t>.) Gay-Lussac led his group into the isolation of plant alkaloids for potential medical use </a:t>
            </a:r>
            <a:r>
              <a:rPr lang="en-US" sz="800" i="1" smtClean="0"/>
              <a:t>(8)</a:t>
            </a:r>
            <a:r>
              <a:rPr lang="en-US" sz="800" smtClean="0"/>
              <a:t> and he was instrumental in developing the industrial production of oxalic acid from the fusion of sawdust with alkali.(17) His most important contribution to industry was, in 1827, the refinement of the lead chamber process for the production of sulfuric acid, the industrial chemical produced in largest volume in the world. The tall absorbtion towers were known as Gay-Lussac Towers. The process is: </a:t>
            </a:r>
          </a:p>
          <a:p>
            <a:pPr eaLnBrk="1" hangingPunct="1">
              <a:lnSpc>
                <a:spcPct val="80000"/>
              </a:lnSpc>
            </a:pPr>
            <a:r>
              <a:rPr lang="en-US" sz="800" smtClean="0"/>
              <a:t>SO2 (g) + NO2 (g) -------&gt; SO3 (g) + NO (g) This reaction was carried out in a lead-lined chamber in which the sulfur trioxide was then dissolved in water to produce sulfuric acid. Gay-Lussac's contribution was a process for recycling the nitrogen monoxide after oxidizing it to NO2. Sulfuric acid was produced this way well into the twentieth century, when it was replaced by catalytic oxidation of SO2 in the "Contact Process".</a:t>
            </a:r>
            <a:r>
              <a:rPr lang="en-US" sz="800" i="1" smtClean="0"/>
              <a:t>(13)</a:t>
            </a:r>
            <a:r>
              <a:rPr lang="en-US" sz="800" smtClean="0"/>
              <a:t> While Gay-Lussac was a great theoretical scientist, he was also respected by his colleagues for his careful, elegant, experimental work. Wanting to know why and how something happened was important to Gay-Lussac, but he preferred knowing much about a limited subject rather than proposing broad new theories which might be wrong . He devised many new types of apparatus such as the portable barometer, an improved pipette and burette and, when working at the Mint, a new apparatus for quickly and accurately estimating the purity of silver which was the only legal measure in France until 1881</a:t>
            </a:r>
            <a:r>
              <a:rPr lang="en-US" sz="800" i="1" smtClean="0"/>
              <a:t>(5)</a:t>
            </a:r>
            <a:r>
              <a:rPr lang="en-US" sz="800" smtClean="0"/>
              <a:t>. His work on iodine is considered a model of chemical research</a:t>
            </a:r>
            <a:r>
              <a:rPr lang="en-US" sz="800" i="1" smtClean="0"/>
              <a:t>(16)</a:t>
            </a:r>
            <a:r>
              <a:rPr lang="en-US" sz="800" smtClean="0"/>
              <a:t>. His precise measurement of the thermal expansion of gases mentioned above was used by Lord Kelvin in the development of the absolute temperature scale and Third Law of Thermodynamics and by Clausius in the development of the Second Law</a:t>
            </a:r>
            <a:r>
              <a:rPr lang="en-US" sz="800" i="1" smtClean="0"/>
              <a:t>(9)</a:t>
            </a:r>
            <a:r>
              <a:rPr lang="en-US" sz="800" smtClean="0"/>
              <a:t>. He and Thenard improved existing methods of elemental analysis and developed volumetric procedures for measuring acids and alkalis</a:t>
            </a:r>
            <a:r>
              <a:rPr lang="en-US" sz="800" i="1" smtClean="0"/>
              <a:t>(16)</a:t>
            </a:r>
            <a:r>
              <a:rPr lang="en-US" sz="800" smtClean="0"/>
              <a:t>. His quantification of the effect of light on the reaction of chlorine with hydrogen elevated photochemistry from mere artifice into a theoretical science which culminated, fifty years after his death, in the quantum theory</a:t>
            </a:r>
            <a:r>
              <a:rPr lang="en-US" sz="800" i="1" smtClean="0"/>
              <a:t>(10)</a:t>
            </a:r>
            <a:r>
              <a:rPr lang="en-US" sz="800" smtClean="0"/>
              <a:t>. An example of his dedication to meticulous experimenting is his decision to undertake a balloon flight to a record setting height of 23,000 feet to test an hypotheses on earth's magnetic field and the composition of the air</a:t>
            </a:r>
            <a:r>
              <a:rPr lang="en-US" sz="800" i="1" smtClean="0"/>
              <a:t>(20)</a:t>
            </a:r>
            <a:r>
              <a:rPr lang="en-US" sz="800" smtClean="0"/>
              <a:t>. </a:t>
            </a:r>
          </a:p>
          <a:p>
            <a:pPr eaLnBrk="1" hangingPunct="1">
              <a:lnSpc>
                <a:spcPct val="80000"/>
              </a:lnSpc>
            </a:pPr>
            <a:r>
              <a:rPr lang="en-US" sz="800" smtClean="0"/>
              <a:t>The work for which Gay-Lussac is most remembered in high school and university courses of general chemistry is his Law of Combining Volumes: "The compounds of gaseous substances with each other are always formed in very simple ratios by volume"</a:t>
            </a:r>
            <a:r>
              <a:rPr lang="en-US" sz="800" i="1" smtClean="0"/>
              <a:t>(11)</a:t>
            </a:r>
            <a:r>
              <a:rPr lang="en-US" sz="800" smtClean="0"/>
              <a:t>. If we follow the development of this law we can see the scientific method at work, in all its beauty and nobility, and with its pitfalls, resting as it does on the frailty of human nature. </a:t>
            </a:r>
          </a:p>
          <a:p>
            <a:pPr eaLnBrk="1" hangingPunct="1">
              <a:lnSpc>
                <a:spcPct val="80000"/>
              </a:lnSpc>
            </a:pPr>
            <a:r>
              <a:rPr lang="en-US" sz="800" smtClean="0"/>
              <a:t>Gay-Lussac began with a statement of intent: "I hope by this means to give proof of an idea advanced by several distinguished chemists--that we are perhaps not far removed from the time when we shall be able to submit the bulk of chemical formula to calculation"</a:t>
            </a:r>
            <a:r>
              <a:rPr lang="en-US" sz="800" i="1" smtClean="0"/>
              <a:t>(11)</a:t>
            </a:r>
            <a:r>
              <a:rPr lang="en-US" sz="800" smtClean="0"/>
              <a:t>. </a:t>
            </a:r>
          </a:p>
          <a:p>
            <a:pPr eaLnBrk="1" hangingPunct="1">
              <a:lnSpc>
                <a:spcPct val="80000"/>
              </a:lnSpc>
            </a:pPr>
            <a:r>
              <a:rPr lang="en-US" sz="800" smtClean="0"/>
              <a:t>The events that culminated in the presentation of his memoir at Arcueil began with his balloon flight and measurements of the composition of the air. These studies led him to criticize a man ten years his elder--the scientist-explorer Alexander von Humbolt, who had also published measurements on the composition of the air. But in an illustration of the nobility of science, Humbolt, far from becoming angry with Gay-Lussac, saw that he had something to learn about precision in scientific research. The two became collaborators and friends and, in fact, eventually traveled together throughout Europe for a year in 1805, going to Rome, Switzerland and Berlin</a:t>
            </a:r>
            <a:r>
              <a:rPr lang="en-US" sz="800" i="1" smtClean="0"/>
              <a:t>(3)</a:t>
            </a:r>
            <a:r>
              <a:rPr lang="en-US" sz="800" smtClean="0"/>
              <a:t>. Before that trip they worked on finding the ratio in which hydrogen and oxygen combine to form water. They needed this fact in order to find the percent of oxygen in the air. They came up with the remarkably accurate results of a volume ratio of 100 of oxygen to 200 of hydrogen. </a:t>
            </a:r>
          </a:p>
          <a:p>
            <a:pPr eaLnBrk="1" hangingPunct="1">
              <a:lnSpc>
                <a:spcPct val="80000"/>
              </a:lnSpc>
            </a:pPr>
            <a:r>
              <a:rPr lang="en-US" sz="800" smtClean="0"/>
              <a:t>What is surprising is that four years passed before Gay-Lussac published his now famous results. In the interim, during their trip together, he worked with Humbolt on measuring the earth's magnetic intensity. In 1807 he worked on a series of experiments to find out if there is a general relationship between the specific heats of gases and their densities</a:t>
            </a:r>
            <a:r>
              <a:rPr lang="en-US" sz="800" i="1" smtClean="0"/>
              <a:t>(3)</a:t>
            </a:r>
            <a:r>
              <a:rPr lang="en-US" sz="800" smtClean="0"/>
              <a:t>. </a:t>
            </a:r>
          </a:p>
          <a:p>
            <a:pPr eaLnBrk="1" hangingPunct="1">
              <a:lnSpc>
                <a:spcPct val="80000"/>
              </a:lnSpc>
            </a:pPr>
            <a:r>
              <a:rPr lang="en-US" sz="800" smtClean="0"/>
              <a:t>Gay-Lussac looked at some previous data collected by Davy. This consisted of analysis of the proportions by weight of elements in three different oxides of nitrogen, as follows: </a:t>
            </a:r>
            <a:endParaRPr lang="en-US" sz="800" b="1" smtClean="0"/>
          </a:p>
          <a:p>
            <a:pPr eaLnBrk="1" hangingPunct="1">
              <a:lnSpc>
                <a:spcPct val="80000"/>
              </a:lnSpc>
            </a:pPr>
            <a:r>
              <a:rPr lang="en-US" sz="800" b="1" smtClean="0"/>
              <a:t>Proportions by WeightNitrogenOxygen</a:t>
            </a:r>
            <a:r>
              <a:rPr lang="en-US" sz="800" smtClean="0"/>
              <a:t>Nitrous oxide63.3036.70Nitrous gas44.0555.95Nitric Acid29.5070.50</a:t>
            </a:r>
            <a:br>
              <a:rPr lang="en-US" sz="800" smtClean="0"/>
            </a:br>
            <a:r>
              <a:rPr lang="en-US" sz="800" smtClean="0"/>
              <a:t>Next Gay-Lussac "reduces these proportions to volumes", using the specific gravities of the gases relative to hydrogen: </a:t>
            </a:r>
            <a:endParaRPr lang="en-US" sz="800" b="1" smtClean="0"/>
          </a:p>
          <a:p>
            <a:pPr eaLnBrk="1" hangingPunct="1">
              <a:lnSpc>
                <a:spcPct val="80000"/>
              </a:lnSpc>
            </a:pPr>
            <a:r>
              <a:rPr lang="en-US" sz="800" b="1" smtClean="0"/>
              <a:t>Proportions by VolumeNitrogenOxygen</a:t>
            </a:r>
            <a:r>
              <a:rPr lang="en-US" sz="800" smtClean="0"/>
              <a:t>Nitrous oxide10049.5Nitrous gas100108.9Nitric acid100204.7</a:t>
            </a:r>
            <a:br>
              <a:rPr lang="en-US" sz="800" smtClean="0"/>
            </a:br>
            <a:r>
              <a:rPr lang="en-US" sz="800" smtClean="0"/>
              <a:t>Now he can accept (by what today we call the 5% rule) that "the first and last of these proportions differ only slightly from 100:50 and 100:200" </a:t>
            </a:r>
            <a:r>
              <a:rPr lang="en-US" sz="800" i="1" smtClean="0"/>
              <a:t>(11)</a:t>
            </a:r>
            <a:r>
              <a:rPr lang="en-US" sz="800" smtClean="0"/>
              <a:t>, but he recognizes that the second is significantly different from 100:100. He also knew that Berthollet had obtained the proportions by volume of H and N in ammonia, while Gay-Lussac, himself, had obtained those of sulfurous gas and oxygen in sulfuric acid and that these are indeed simple whole numbers. So he does an analytical experiment. He reacts 100 volumes of nitrous gas with "the new combustible substance from potash"</a:t>
            </a:r>
            <a:r>
              <a:rPr lang="en-US" sz="800" i="1" smtClean="0"/>
              <a:t>(11)</a:t>
            </a:r>
            <a:r>
              <a:rPr lang="en-US" sz="800" smtClean="0"/>
              <a:t> (presumably potassium) and he finds that the volume of the gas decreases by 50% and the remnant is all nitrogen. The reaction presumably is: </a:t>
            </a:r>
          </a:p>
          <a:p>
            <a:pPr eaLnBrk="1" hangingPunct="1">
              <a:lnSpc>
                <a:spcPct val="80000"/>
              </a:lnSpc>
            </a:pPr>
            <a:r>
              <a:rPr lang="en-US" sz="800" smtClean="0"/>
              <a:t>4K (s) + 2NO (g) -------&gt; 2K2O + N2 He can now write: </a:t>
            </a:r>
            <a:r>
              <a:rPr lang="en-US" sz="800" b="1" smtClean="0"/>
              <a:t>Proportions by VolumeNitrogenOxygen</a:t>
            </a:r>
            <a:r>
              <a:rPr lang="en-US" sz="800" smtClean="0"/>
              <a:t>Nitrous oxide10050Nitrous gas100100Nitric acid100200</a:t>
            </a:r>
            <a:br>
              <a:rPr lang="en-US" sz="800" smtClean="0"/>
            </a:br>
            <a:r>
              <a:rPr lang="en-US" sz="800" smtClean="0"/>
              <a:t>In modern terms these three compounds are N2O, NO, and NO2. So Gay-Lussac has used the scientific method: Question, Hypothesis, Experiment (including careful measurement, reproducibility, independent observations in other laboratories) to devise an explanation of how gases combine--the resulting Law of Combining Volumes was announced at a meeting of the Societe Philomatique in Paris on December 31, 1808. As Crosland writes in his article in the </a:t>
            </a:r>
            <a:r>
              <a:rPr lang="en-US" sz="800" i="1" smtClean="0"/>
              <a:t>Dictionary of Scientific Biography</a:t>
            </a:r>
            <a:r>
              <a:rPr lang="en-US" sz="800" smtClean="0"/>
              <a:t>, "For Gay-Lussac, himself, the law provided a vindication of his belief in regularities in the physical world, which it was the business of the scientist to discover". Crosland adds that "These neat ratios do not, however, correspond exactly to his experimental results. He deduced his law from a few fairly clear cases... and glossed over discrepancies in some of the others. The simple reaction between hydrogen and chlorine, which is often used today as an elementary illustration of the law, was not discovered until 1809 and was included only as a footnote when this memoir was printed". Now comes the pitfall; not Gay-Lussac's at first but John Dalton's. In the second part of his "New System of Chemical Philosophy" Dalton criticized the accuracy of Gay-Lussac's measurements, experiments and generalizations. This was ironic since Dalton was more speculator than experimentalist, sometimes accepting large standard deviations, as in the case of the atomic weight of sulfur, for which he accepted values ranging from 12 to 22 based on his own experiments. Nevertheless, he had the gall to claim that the ratio of volumes of H and O in water was 1:1.97 which, he said, was not a simple whole number ratio, thereby invalidating Gay-Lussac's Law. Thus he was unable to "admit the French doctrine" as he called it</a:t>
            </a:r>
            <a:r>
              <a:rPr lang="en-US" sz="800" i="1" smtClean="0"/>
              <a:t>(7)</a:t>
            </a:r>
            <a:r>
              <a:rPr lang="en-US" sz="800" smtClean="0"/>
              <a:t>. </a:t>
            </a:r>
          </a:p>
          <a:p>
            <a:pPr eaLnBrk="1" hangingPunct="1">
              <a:lnSpc>
                <a:spcPct val="80000"/>
              </a:lnSpc>
            </a:pPr>
            <a:r>
              <a:rPr lang="en-US" sz="800" smtClean="0"/>
              <a:t>It is instructive to trace Dalton's thought processes. In a paper read before the Literary and Philosophical Society in Manchester in 1802 (before the Law of Combining Volumes) Dalton stated that: "The particles of one gas are not elastic or repulsive to the particles of another gas but only to the particles of their own kind." In his </a:t>
            </a:r>
            <a:r>
              <a:rPr lang="en-US" sz="800" i="1" smtClean="0"/>
              <a:t>New System of Chemical Philosophy, Part I</a:t>
            </a:r>
            <a:r>
              <a:rPr lang="en-US" sz="800" smtClean="0"/>
              <a:t> (in 1808 after Gay-Lussac's Law), he set out a number of rules for combinations of atoms: "When only one combination of two bodies can be obtained, it must be presumed to be a binary one, unless some cause appear to the contrary" </a:t>
            </a:r>
            <a:r>
              <a:rPr lang="en-US" sz="800" i="1" smtClean="0"/>
              <a:t>(6)</a:t>
            </a:r>
            <a:r>
              <a:rPr lang="en-US" sz="800" smtClean="0"/>
              <a:t>. Consequently, hydrogen peroxide not yet having been discovered (it was isolated by Thenard in 1818</a:t>
            </a:r>
            <a:r>
              <a:rPr lang="en-US" sz="800" i="1" smtClean="0"/>
              <a:t>(16)</a:t>
            </a:r>
            <a:r>
              <a:rPr lang="en-US" sz="800" smtClean="0"/>
              <a:t>), Dalton was forced to conclude that the formula of water was HO. Although others of his contemporaries, including Berzelius and Avogadro were quite comfortable with Gay-Lussac's Law and used it to their advantage, Dalton stubbornly rejected it. Like atoms could not stick together. They would repel each other as like charges do. Furthermore, atoms combined in simple proportions by weight according to Dalton's Law of Multiple Proportions, and Dalton could not see how the same proportions could apply to combining volumes</a:t>
            </a:r>
            <a:r>
              <a:rPr lang="en-US" sz="800" i="1" smtClean="0"/>
              <a:t>(12)</a:t>
            </a:r>
            <a:r>
              <a:rPr lang="en-US" sz="800" smtClean="0"/>
              <a:t>. Avogadro had the answer: equal volumes of gases at the same temperature and pressure contain the same number of particles. To the latter, who had used electricity extensively in his studies of the halogens, it must have seemed preposterous to believe that gases such as oxygen, hydrogen and chlorine could be diatomic in nature. Two like atoms and two like charges were bound to repel each other; even though a cornerstone of Avogadro's work was the production of two volumes of HCl from one each of hydrogen and chlorine. So Avogadro's work was consigned to obscurity for fifty years, until his compatriot, Cannizzaro brought it to light in a pamphlet distributed at the end of the Karlsruhe Conference in December 1860</a:t>
            </a:r>
            <a:r>
              <a:rPr lang="en-US" sz="800" i="1" smtClean="0"/>
              <a:t>(7)</a:t>
            </a:r>
            <a:r>
              <a:rPr lang="en-US" sz="800" smtClean="0"/>
              <a:t> after Gay-Lussac, Berzelius and Dalton were dead. </a:t>
            </a:r>
          </a:p>
          <a:p>
            <a:pPr eaLnBrk="1" hangingPunct="1">
              <a:lnSpc>
                <a:spcPct val="80000"/>
              </a:lnSpc>
            </a:pPr>
            <a:r>
              <a:rPr lang="en-US" sz="800" smtClean="0"/>
              <a:t>In the end Dalton did bow under the weight of the evidence and accept the Law of Combining Volumes. But neither he nor Gay-Lussac nor Berzelius ever accepted Avogadro's Law; not even when Gaudin in 1833 clearly showed how it could be applied to explain the formation of water</a:t>
            </a:r>
            <a:r>
              <a:rPr lang="en-US" sz="800" i="1" smtClean="0"/>
              <a:t>(15)</a:t>
            </a:r>
            <a:r>
              <a:rPr lang="en-US" sz="800" smtClean="0"/>
              <a:t>, not even with the background of Cavendish eudiometer experiments</a:t>
            </a:r>
            <a:r>
              <a:rPr lang="en-US" sz="800" i="1" smtClean="0"/>
              <a:t>(14)</a:t>
            </a:r>
            <a:r>
              <a:rPr lang="en-US" sz="800" smtClean="0"/>
              <a:t>. </a:t>
            </a:r>
          </a:p>
          <a:p>
            <a:pPr eaLnBrk="1" hangingPunct="1">
              <a:lnSpc>
                <a:spcPct val="80000"/>
              </a:lnSpc>
            </a:pPr>
            <a:r>
              <a:rPr lang="en-US" sz="800" smtClean="0"/>
              <a:t>The stubborn blindness of Dalton and Berzelius and Gay-Lussac is a clear example of a common pitfall in the practice of science. Roger Bacon might have recognized it as the third "Cause of Error": popular prejudice</a:t>
            </a:r>
            <a:r>
              <a:rPr lang="en-US" sz="800" i="1" smtClean="0"/>
              <a:t>(2)</a:t>
            </a:r>
            <a:r>
              <a:rPr lang="en-US" sz="800" smtClean="0"/>
              <a:t>, but it also has elements of Bacon's first cause of error, namely, submission to faulty and unworthy authority. We see that science has the pitfalls of human frailty as well as beauty and nobility. </a:t>
            </a:r>
            <a:endParaRPr lang="en-US" sz="800" b="1" smtClean="0"/>
          </a:p>
          <a:p>
            <a:pPr eaLnBrk="1" hangingPunct="1">
              <a:lnSpc>
                <a:spcPct val="80000"/>
              </a:lnSpc>
            </a:pPr>
            <a:r>
              <a:rPr lang="en-US" sz="800" b="1" smtClean="0"/>
              <a:t>References</a:t>
            </a:r>
          </a:p>
          <a:p>
            <a:pPr eaLnBrk="1" hangingPunct="1">
              <a:lnSpc>
                <a:spcPct val="80000"/>
              </a:lnSpc>
            </a:pPr>
            <a:r>
              <a:rPr lang="en-US" sz="800" smtClean="0"/>
              <a:t>1. Asimov, I., </a:t>
            </a:r>
            <a:r>
              <a:rPr lang="en-US" sz="800" i="1" smtClean="0"/>
              <a:t>The Search for the Elements</a:t>
            </a:r>
            <a:r>
              <a:rPr lang="en-US" sz="800" smtClean="0"/>
              <a:t>, Fawcett World Library, N.Y. 1962, pp.64 -- 65. 2. Bacon, R., </a:t>
            </a:r>
            <a:r>
              <a:rPr lang="en-US" sz="800" i="1" smtClean="0"/>
              <a:t>Opus Majus</a:t>
            </a:r>
            <a:r>
              <a:rPr lang="en-US" sz="800" smtClean="0"/>
              <a:t>, 1266, trans. Burke, R.B., Univ. Pennsylvania Press, Philadelphia, PA , 1928, p.4. </a:t>
            </a:r>
          </a:p>
          <a:p>
            <a:pPr eaLnBrk="1" hangingPunct="1">
              <a:lnSpc>
                <a:spcPct val="80000"/>
              </a:lnSpc>
            </a:pPr>
            <a:r>
              <a:rPr lang="en-US" sz="800" smtClean="0"/>
              <a:t>3. Crosland, M.P., Gay-Lussac, Gillispie, C.C., ed., </a:t>
            </a:r>
            <a:r>
              <a:rPr lang="en-US" sz="800" i="1" smtClean="0"/>
              <a:t>Dictionary of Scientific Biography</a:t>
            </a:r>
            <a:r>
              <a:rPr lang="en-US" sz="800" smtClean="0"/>
              <a:t>, Scribner, N.Y.,N.Y., 1972, p. 319. </a:t>
            </a:r>
          </a:p>
          <a:p>
            <a:pPr eaLnBrk="1" hangingPunct="1">
              <a:lnSpc>
                <a:spcPct val="80000"/>
              </a:lnSpc>
            </a:pPr>
            <a:r>
              <a:rPr lang="en-US" sz="800" smtClean="0"/>
              <a:t>4. Crosland, M. P. , </a:t>
            </a:r>
            <a:r>
              <a:rPr lang="en-US" sz="800" i="1" smtClean="0"/>
              <a:t>Gay - Lussac: Scientist and Bourgeois</a:t>
            </a:r>
            <a:r>
              <a:rPr lang="en-US" sz="800" smtClean="0"/>
              <a:t>. Cambridge University Press, Cambridge, England, 1978, p. 48 -- 50. </a:t>
            </a:r>
          </a:p>
          <a:p>
            <a:pPr eaLnBrk="1" hangingPunct="1">
              <a:lnSpc>
                <a:spcPct val="80000"/>
              </a:lnSpc>
            </a:pPr>
            <a:r>
              <a:rPr lang="en-US" sz="800" smtClean="0"/>
              <a:t>5. </a:t>
            </a:r>
            <a:r>
              <a:rPr lang="en-US" sz="800" i="1" smtClean="0"/>
              <a:t>Ibid...</a:t>
            </a:r>
            <a:r>
              <a:rPr lang="en-US" sz="800" smtClean="0"/>
              <a:t> p. 258 -- 260. </a:t>
            </a:r>
          </a:p>
          <a:p>
            <a:pPr eaLnBrk="1" hangingPunct="1">
              <a:lnSpc>
                <a:spcPct val="80000"/>
              </a:lnSpc>
            </a:pPr>
            <a:r>
              <a:rPr lang="en-US" sz="800" smtClean="0"/>
              <a:t>6. Dalton, John., </a:t>
            </a:r>
            <a:r>
              <a:rPr lang="en-US" sz="800" i="1" smtClean="0"/>
              <a:t>A New System of Chemical Philosophy, Part 1</a:t>
            </a:r>
            <a:r>
              <a:rPr lang="en-US" sz="800" smtClean="0"/>
              <a:t>, Bickerstaff, London, England, excerpted in ref.18 , pp. 768 -- 780. </a:t>
            </a:r>
          </a:p>
          <a:p>
            <a:pPr eaLnBrk="1" hangingPunct="1">
              <a:lnSpc>
                <a:spcPct val="80000"/>
              </a:lnSpc>
            </a:pPr>
            <a:r>
              <a:rPr lang="en-US" sz="800" smtClean="0"/>
              <a:t>7. Farber, E., </a:t>
            </a:r>
            <a:r>
              <a:rPr lang="en-US" sz="800" i="1" smtClean="0"/>
              <a:t>The Evolution of Chemistry</a:t>
            </a:r>
            <a:r>
              <a:rPr lang="en-US" sz="800" smtClean="0"/>
              <a:t>, Ronald Press, N.Y. 1952, pp. 130 -- 133. </a:t>
            </a:r>
          </a:p>
          <a:p>
            <a:pPr eaLnBrk="1" hangingPunct="1">
              <a:lnSpc>
                <a:spcPct val="80000"/>
              </a:lnSpc>
            </a:pPr>
            <a:r>
              <a:rPr lang="en-US" sz="800" smtClean="0"/>
              <a:t>8. </a:t>
            </a:r>
            <a:r>
              <a:rPr lang="en-US" sz="800" i="1" smtClean="0"/>
              <a:t>Ibid ...</a:t>
            </a:r>
            <a:r>
              <a:rPr lang="en-US" sz="800" smtClean="0"/>
              <a:t> p.162. </a:t>
            </a:r>
          </a:p>
          <a:p>
            <a:pPr eaLnBrk="1" hangingPunct="1">
              <a:lnSpc>
                <a:spcPct val="80000"/>
              </a:lnSpc>
            </a:pPr>
            <a:r>
              <a:rPr lang="en-US" sz="800" smtClean="0"/>
              <a:t>9. </a:t>
            </a:r>
            <a:r>
              <a:rPr lang="en-US" sz="800" i="1" smtClean="0"/>
              <a:t>Ibid ... </a:t>
            </a:r>
            <a:r>
              <a:rPr lang="en-US" sz="800" smtClean="0"/>
              <a:t>p. 206 &amp; p. 222. </a:t>
            </a:r>
          </a:p>
          <a:p>
            <a:pPr eaLnBrk="1" hangingPunct="1">
              <a:lnSpc>
                <a:spcPct val="80000"/>
              </a:lnSpc>
            </a:pPr>
            <a:r>
              <a:rPr lang="en-US" sz="800" smtClean="0"/>
              <a:t>10. </a:t>
            </a:r>
            <a:r>
              <a:rPr lang="en-US" sz="800" i="1" smtClean="0"/>
              <a:t>Ibid ...</a:t>
            </a:r>
            <a:r>
              <a:rPr lang="en-US" sz="800" smtClean="0"/>
              <a:t> p. 227. </a:t>
            </a:r>
          </a:p>
          <a:p>
            <a:pPr eaLnBrk="1" hangingPunct="1">
              <a:lnSpc>
                <a:spcPct val="80000"/>
              </a:lnSpc>
            </a:pPr>
            <a:r>
              <a:rPr lang="en-US" sz="800" smtClean="0"/>
              <a:t>11. Gay Lussac, J.L., </a:t>
            </a:r>
            <a:r>
              <a:rPr lang="en-US" sz="800" i="1" smtClean="0"/>
              <a:t>Mem. de la Soc. d'Arcuel</a:t>
            </a:r>
            <a:r>
              <a:rPr lang="en-US" sz="800" smtClean="0"/>
              <a:t>, 1809, translation reprinted in ref. 19, pp. 804 -- 818. </a:t>
            </a:r>
          </a:p>
          <a:p>
            <a:pPr eaLnBrk="1" hangingPunct="1">
              <a:lnSpc>
                <a:spcPct val="80000"/>
              </a:lnSpc>
            </a:pPr>
            <a:r>
              <a:rPr lang="en-US" sz="800" smtClean="0"/>
              <a:t>12. Mason, S.F., </a:t>
            </a:r>
            <a:r>
              <a:rPr lang="en-US" sz="800" i="1" smtClean="0"/>
              <a:t>A Short History of the Sciences</a:t>
            </a:r>
            <a:r>
              <a:rPr lang="en-US" sz="800" smtClean="0"/>
              <a:t>, Macmillan, N.Y., N.Y., 1956, pp. 453 -- 454. </a:t>
            </a:r>
          </a:p>
          <a:p>
            <a:pPr eaLnBrk="1" hangingPunct="1">
              <a:lnSpc>
                <a:spcPct val="80000"/>
              </a:lnSpc>
            </a:pPr>
            <a:r>
              <a:rPr lang="en-US" sz="800" smtClean="0"/>
              <a:t>13. Oxtoby, D.W. and Nachtrieb, N.H., </a:t>
            </a:r>
            <a:r>
              <a:rPr lang="en-US" sz="800" i="1" smtClean="0"/>
              <a:t>Principles of Modern Chemistry</a:t>
            </a:r>
            <a:r>
              <a:rPr lang="en-US" sz="800" smtClean="0"/>
              <a:t>, Saunders, N.Y., 1986, p. 697. </a:t>
            </a:r>
          </a:p>
          <a:p>
            <a:pPr eaLnBrk="1" hangingPunct="1">
              <a:lnSpc>
                <a:spcPct val="80000"/>
              </a:lnSpc>
            </a:pPr>
            <a:r>
              <a:rPr lang="en-US" sz="800" smtClean="0"/>
              <a:t>14. Partington, J.R., </a:t>
            </a:r>
            <a:r>
              <a:rPr lang="en-US" sz="800" i="1" smtClean="0"/>
              <a:t>A Short History of Chemistry</a:t>
            </a:r>
            <a:r>
              <a:rPr lang="en-US" sz="800" smtClean="0"/>
              <a:t>, Dover, N.Y., N.Y., 1989,. pp. 138 -- 139. </a:t>
            </a:r>
          </a:p>
          <a:p>
            <a:pPr eaLnBrk="1" hangingPunct="1">
              <a:lnSpc>
                <a:spcPct val="80000"/>
              </a:lnSpc>
            </a:pPr>
            <a:r>
              <a:rPr lang="en-US" sz="800" smtClean="0"/>
              <a:t>15. </a:t>
            </a:r>
            <a:r>
              <a:rPr lang="en-US" sz="800" i="1" smtClean="0"/>
              <a:t>Ibid...</a:t>
            </a:r>
            <a:r>
              <a:rPr lang="en-US" sz="800" smtClean="0"/>
              <a:t> p. 210. </a:t>
            </a:r>
          </a:p>
          <a:p>
            <a:pPr eaLnBrk="1" hangingPunct="1">
              <a:lnSpc>
                <a:spcPct val="80000"/>
              </a:lnSpc>
            </a:pPr>
            <a:r>
              <a:rPr lang="en-US" sz="800" smtClean="0"/>
              <a:t>16. </a:t>
            </a:r>
            <a:r>
              <a:rPr lang="en-US" sz="800" i="1" smtClean="0"/>
              <a:t>Ibid ... </a:t>
            </a:r>
            <a:r>
              <a:rPr lang="en-US" sz="800" smtClean="0"/>
              <a:t>p. 223. </a:t>
            </a:r>
          </a:p>
          <a:p>
            <a:pPr eaLnBrk="1" hangingPunct="1">
              <a:lnSpc>
                <a:spcPct val="80000"/>
              </a:lnSpc>
            </a:pPr>
            <a:r>
              <a:rPr lang="en-US" sz="800" smtClean="0"/>
              <a:t>17. </a:t>
            </a:r>
            <a:r>
              <a:rPr lang="en-US" sz="800" i="1" smtClean="0"/>
              <a:t>Ibid ...</a:t>
            </a:r>
            <a:r>
              <a:rPr lang="en-US" sz="800" smtClean="0"/>
              <a:t> 226. </a:t>
            </a:r>
          </a:p>
          <a:p>
            <a:pPr eaLnBrk="1" hangingPunct="1">
              <a:lnSpc>
                <a:spcPct val="80000"/>
              </a:lnSpc>
            </a:pPr>
            <a:r>
              <a:rPr lang="en-US" sz="800" smtClean="0"/>
              <a:t>18. Schwartz, G. and Bishop, P.W., (ed.) </a:t>
            </a:r>
            <a:r>
              <a:rPr lang="en-US" sz="800" i="1" smtClean="0"/>
              <a:t>The Development of Modern Science, Vol. 1</a:t>
            </a:r>
            <a:r>
              <a:rPr lang="en-US" sz="800" smtClean="0"/>
              <a:t>, Basic Books, N.Y., N.Y., 1958. </a:t>
            </a:r>
          </a:p>
          <a:p>
            <a:pPr eaLnBrk="1" hangingPunct="1">
              <a:lnSpc>
                <a:spcPct val="80000"/>
              </a:lnSpc>
            </a:pPr>
            <a:r>
              <a:rPr lang="en-US" sz="800" smtClean="0"/>
              <a:t>19. Schwartz, G. and Bishop, P.W., (ed.) </a:t>
            </a:r>
            <a:r>
              <a:rPr lang="en-US" sz="800" i="1" smtClean="0"/>
              <a:t>The Development of Modern Science, Vol. 2</a:t>
            </a:r>
            <a:r>
              <a:rPr lang="en-US" sz="800" smtClean="0"/>
              <a:t>, Basic Books, N.Y., N.Y., 1958. </a:t>
            </a:r>
          </a:p>
          <a:p>
            <a:pPr eaLnBrk="1" hangingPunct="1">
              <a:lnSpc>
                <a:spcPct val="80000"/>
              </a:lnSpc>
            </a:pPr>
            <a:r>
              <a:rPr lang="en-US" sz="800" smtClean="0"/>
              <a:t>20. </a:t>
            </a:r>
            <a:r>
              <a:rPr lang="en-US" sz="800" i="1" smtClean="0"/>
              <a:t>Ibid ...</a:t>
            </a:r>
            <a:r>
              <a:rPr lang="en-US" sz="800" smtClean="0"/>
              <a:t> p. 22.</a:t>
            </a:r>
          </a:p>
          <a:p>
            <a:pPr eaLnBrk="1" hangingPunct="1">
              <a:lnSpc>
                <a:spcPct val="80000"/>
              </a:lnSpc>
            </a:pPr>
            <a:endParaRPr lang="en-US" sz="800" smtClean="0"/>
          </a:p>
          <a:p>
            <a:pPr eaLnBrk="1" hangingPunct="1">
              <a:lnSpc>
                <a:spcPct val="80000"/>
              </a:lnSpc>
            </a:pPr>
            <a:r>
              <a:rPr lang="en-US" sz="800" smtClean="0"/>
              <a:t>http://www.woodrow.org/teachers/chemistry/institutes/1992/Gay-Lussac.html</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p:spPr>
        <p:txBody>
          <a:bodyPr/>
          <a:lstStyle/>
          <a:p>
            <a:fld id="{AD00886C-AB26-48FC-87B4-747BFE5C9168}" type="slidenum">
              <a:rPr lang="en-US" smtClean="0">
                <a:solidFill>
                  <a:prstClr val="black"/>
                </a:solidFill>
              </a:rPr>
              <a:pPr/>
              <a:t>99</a:t>
            </a:fld>
            <a:endParaRPr lang="en-US" smtClean="0">
              <a:solidFill>
                <a:prstClr val="black"/>
              </a:solidFill>
            </a:endParaRPr>
          </a:p>
        </p:txBody>
      </p:sp>
      <p:sp>
        <p:nvSpPr>
          <p:cNvPr id="333827" name="Rectangle 2"/>
          <p:cNvSpPr>
            <a:spLocks noGrp="1" noRot="1" noChangeAspect="1" noChangeArrowheads="1" noTextEdit="1"/>
          </p:cNvSpPr>
          <p:nvPr>
            <p:ph type="sldImg"/>
          </p:nvPr>
        </p:nvSpPr>
        <p:spPr>
          <a:ln/>
        </p:spPr>
      </p:sp>
      <p:sp>
        <p:nvSpPr>
          <p:cNvPr id="333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F0EC42-2CD0-49C5-A710-9F9CCB2748E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7F1EED-046C-4E1D-9F94-643C722D17F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1D85A5-F6C9-4965-8539-14F8608E95C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92449C-BADB-44CE-B830-7F96D2FBE451}"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BF5DB7-956D-42CD-ABDC-1F5D6DABF1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7220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C3B9EE-E40D-4CC5-8ACC-556F6A8CA9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6627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A0567B-19FC-490E-9255-94556F31F2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268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F98D08-CB36-4BA1-A3EF-9C02A65F31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3867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222155D-EBDA-4536-ADA1-ED10E356D8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54088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BC23BC-7B62-4AEB-864E-596A8A04CA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81985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A30A95-ED48-4563-9227-BEAF61868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4167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D44051-81B0-415B-AAC4-21F3DB2CED86}"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123A55-76CF-4C47-9412-1F3762A54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5339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BB4E2F-F242-4E86-955F-FFCA088A52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5761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2A183-EA1B-4445-8D2A-780008D205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1313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5512F4-F376-472A-A366-490B696739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49348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F9CCA3-8A3F-4438-82EA-5A72F4E875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89363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w="9525">
              <a:noFill/>
              <a:miter lim="800000"/>
              <a:headEnd/>
              <a:tailEnd/>
            </a:ln>
            <a:effectLst/>
          </p:spPr>
          <p:txBody>
            <a:bodyPr/>
            <a:lstStyle/>
            <a:p>
              <a:pPr>
                <a:defRPr/>
              </a:pPr>
              <a:endParaRPr lang="en-US">
                <a:solidFill>
                  <a:srgbClr val="FFFFFF"/>
                </a:solidFill>
              </a:endParaRPr>
            </a:p>
          </p:txBody>
        </p:sp>
        <p:sp>
          <p:nvSpPr>
            <p:cNvPr id="6" name="Rectangle 4"/>
            <p:cNvSpPr>
              <a:spLocks noChangeArrowheads="1"/>
            </p:cNvSpPr>
            <p:nvPr/>
          </p:nvSpPr>
          <p:spPr bwMode="invGray">
            <a:xfrm>
              <a:off x="432" y="1536"/>
              <a:ext cx="5327" cy="480"/>
            </a:xfrm>
            <a:prstGeom prst="rect">
              <a:avLst/>
            </a:prstGeom>
            <a:solidFill>
              <a:schemeClr val="hlink"/>
            </a:solidFill>
            <a:ln w="9525">
              <a:noFill/>
              <a:miter lim="800000"/>
              <a:headEnd/>
              <a:tailEnd/>
            </a:ln>
            <a:effectLst/>
          </p:spPr>
          <p:txBody>
            <a:bodyPr/>
            <a:lstStyle/>
            <a:p>
              <a:pPr>
                <a:defRPr/>
              </a:pPr>
              <a:endParaRPr lang="en-US">
                <a:solidFill>
                  <a:srgbClr val="FFFFFF"/>
                </a:solidFill>
              </a:endParaRPr>
            </a:p>
          </p:txBody>
        </p:sp>
        <p:sp>
          <p:nvSpPr>
            <p:cNvPr id="7" name="Oval 5"/>
            <p:cNvSpPr>
              <a:spLocks noChangeArrowheads="1"/>
            </p:cNvSpPr>
            <p:nvPr/>
          </p:nvSpPr>
          <p:spPr bwMode="invGray">
            <a:xfrm>
              <a:off x="555" y="74"/>
              <a:ext cx="42" cy="42"/>
            </a:xfrm>
            <a:prstGeom prst="ellipse">
              <a:avLst/>
            </a:prstGeom>
            <a:solidFill>
              <a:schemeClr val="tx2"/>
            </a:solidFill>
            <a:ln w="9525">
              <a:noFill/>
              <a:round/>
              <a:headEnd/>
              <a:tailEnd/>
            </a:ln>
            <a:effectLst/>
          </p:spPr>
          <p:txBody>
            <a:bodyPr/>
            <a:lstStyle/>
            <a:p>
              <a:pPr>
                <a:defRPr/>
              </a:pPr>
              <a:endParaRPr lang="en-US">
                <a:solidFill>
                  <a:srgbClr val="FFFFFF"/>
                </a:solidFill>
              </a:endParaRPr>
            </a:p>
          </p:txBody>
        </p:sp>
        <p:sp>
          <p:nvSpPr>
            <p:cNvPr id="8" name="Oval 6"/>
            <p:cNvSpPr>
              <a:spLocks noChangeArrowheads="1"/>
            </p:cNvSpPr>
            <p:nvPr/>
          </p:nvSpPr>
          <p:spPr bwMode="invGray">
            <a:xfrm>
              <a:off x="555" y="219"/>
              <a:ext cx="42" cy="41"/>
            </a:xfrm>
            <a:prstGeom prst="ellipse">
              <a:avLst/>
            </a:prstGeom>
            <a:solidFill>
              <a:schemeClr val="tx2"/>
            </a:solidFill>
            <a:ln w="9525">
              <a:noFill/>
              <a:round/>
              <a:headEnd/>
              <a:tailEnd/>
            </a:ln>
            <a:effectLst/>
          </p:spPr>
          <p:txBody>
            <a:bodyPr/>
            <a:lstStyle/>
            <a:p>
              <a:pPr>
                <a:defRPr/>
              </a:pPr>
              <a:endParaRPr lang="en-US">
                <a:solidFill>
                  <a:srgbClr val="FFFFFF"/>
                </a:solidFill>
              </a:endParaRPr>
            </a:p>
          </p:txBody>
        </p:sp>
        <p:sp>
          <p:nvSpPr>
            <p:cNvPr id="9" name="Oval 7"/>
            <p:cNvSpPr>
              <a:spLocks noChangeArrowheads="1"/>
            </p:cNvSpPr>
            <p:nvPr/>
          </p:nvSpPr>
          <p:spPr bwMode="invGray">
            <a:xfrm>
              <a:off x="555" y="362"/>
              <a:ext cx="42" cy="41"/>
            </a:xfrm>
            <a:prstGeom prst="ellipse">
              <a:avLst/>
            </a:prstGeom>
            <a:solidFill>
              <a:schemeClr val="tx2"/>
            </a:solidFill>
            <a:ln w="9525">
              <a:noFill/>
              <a:round/>
              <a:headEnd/>
              <a:tailEnd/>
            </a:ln>
            <a:effectLst/>
          </p:spPr>
          <p:txBody>
            <a:bodyPr/>
            <a:lstStyle/>
            <a:p>
              <a:pPr>
                <a:defRPr/>
              </a:pPr>
              <a:endParaRPr lang="en-US">
                <a:solidFill>
                  <a:srgbClr val="FFFFFF"/>
                </a:solidFill>
              </a:endParaRPr>
            </a:p>
          </p:txBody>
        </p:sp>
        <p:sp>
          <p:nvSpPr>
            <p:cNvPr id="10" name="Oval 8"/>
            <p:cNvSpPr>
              <a:spLocks noChangeArrowheads="1"/>
            </p:cNvSpPr>
            <p:nvPr/>
          </p:nvSpPr>
          <p:spPr bwMode="invGray">
            <a:xfrm>
              <a:off x="555" y="651"/>
              <a:ext cx="42" cy="41"/>
            </a:xfrm>
            <a:prstGeom prst="ellipse">
              <a:avLst/>
            </a:prstGeom>
            <a:solidFill>
              <a:schemeClr val="tx2"/>
            </a:solidFill>
            <a:ln w="9525">
              <a:noFill/>
              <a:round/>
              <a:headEnd/>
              <a:tailEnd/>
            </a:ln>
            <a:effectLst/>
          </p:spPr>
          <p:txBody>
            <a:bodyPr/>
            <a:lstStyle/>
            <a:p>
              <a:pPr>
                <a:defRPr/>
              </a:pPr>
              <a:endParaRPr lang="en-US">
                <a:solidFill>
                  <a:srgbClr val="FFFFFF"/>
                </a:solidFill>
              </a:endParaRPr>
            </a:p>
          </p:txBody>
        </p:sp>
        <p:sp>
          <p:nvSpPr>
            <p:cNvPr id="11" name="Oval 9"/>
            <p:cNvSpPr>
              <a:spLocks noChangeArrowheads="1"/>
            </p:cNvSpPr>
            <p:nvPr/>
          </p:nvSpPr>
          <p:spPr bwMode="invGray">
            <a:xfrm>
              <a:off x="555" y="794"/>
              <a:ext cx="42" cy="42"/>
            </a:xfrm>
            <a:prstGeom prst="ellipse">
              <a:avLst/>
            </a:prstGeom>
            <a:solidFill>
              <a:schemeClr val="tx2"/>
            </a:solidFill>
            <a:ln w="9525">
              <a:noFill/>
              <a:round/>
              <a:headEnd/>
              <a:tailEnd/>
            </a:ln>
            <a:effectLst/>
          </p:spPr>
          <p:txBody>
            <a:bodyPr/>
            <a:lstStyle/>
            <a:p>
              <a:pPr>
                <a:defRPr/>
              </a:pPr>
              <a:endParaRPr lang="en-US">
                <a:solidFill>
                  <a:srgbClr val="FFFFFF"/>
                </a:solidFill>
              </a:endParaRPr>
            </a:p>
          </p:txBody>
        </p:sp>
        <p:sp>
          <p:nvSpPr>
            <p:cNvPr id="12" name="Oval 10"/>
            <p:cNvSpPr>
              <a:spLocks noChangeArrowheads="1"/>
            </p:cNvSpPr>
            <p:nvPr/>
          </p:nvSpPr>
          <p:spPr bwMode="invGray">
            <a:xfrm>
              <a:off x="555" y="939"/>
              <a:ext cx="42" cy="41"/>
            </a:xfrm>
            <a:prstGeom prst="ellipse">
              <a:avLst/>
            </a:prstGeom>
            <a:solidFill>
              <a:schemeClr val="tx2"/>
            </a:solidFill>
            <a:ln w="9525">
              <a:noFill/>
              <a:round/>
              <a:headEnd/>
              <a:tailEnd/>
            </a:ln>
            <a:effectLst/>
          </p:spPr>
          <p:txBody>
            <a:bodyPr/>
            <a:lstStyle/>
            <a:p>
              <a:pPr>
                <a:defRPr/>
              </a:pPr>
              <a:endParaRPr lang="en-US">
                <a:solidFill>
                  <a:srgbClr val="FFFFFF"/>
                </a:solidFill>
              </a:endParaRPr>
            </a:p>
          </p:txBody>
        </p:sp>
        <p:sp>
          <p:nvSpPr>
            <p:cNvPr id="13" name="Oval 11"/>
            <p:cNvSpPr>
              <a:spLocks noChangeArrowheads="1"/>
            </p:cNvSpPr>
            <p:nvPr/>
          </p:nvSpPr>
          <p:spPr bwMode="invGray">
            <a:xfrm>
              <a:off x="555" y="1082"/>
              <a:ext cx="42" cy="41"/>
            </a:xfrm>
            <a:prstGeom prst="ellipse">
              <a:avLst/>
            </a:prstGeom>
            <a:solidFill>
              <a:schemeClr val="tx2"/>
            </a:solidFill>
            <a:ln w="9525">
              <a:noFill/>
              <a:round/>
              <a:headEnd/>
              <a:tailEnd/>
            </a:ln>
            <a:effectLst/>
          </p:spPr>
          <p:txBody>
            <a:bodyPr/>
            <a:lstStyle/>
            <a:p>
              <a:pPr>
                <a:defRPr/>
              </a:pPr>
              <a:endParaRPr lang="en-US">
                <a:solidFill>
                  <a:srgbClr val="FFFFFF"/>
                </a:solidFill>
              </a:endParaRPr>
            </a:p>
          </p:txBody>
        </p:sp>
        <p:sp>
          <p:nvSpPr>
            <p:cNvPr id="14" name="Oval 12"/>
            <p:cNvSpPr>
              <a:spLocks noChangeArrowheads="1"/>
            </p:cNvSpPr>
            <p:nvPr/>
          </p:nvSpPr>
          <p:spPr bwMode="invGray">
            <a:xfrm>
              <a:off x="555" y="1227"/>
              <a:ext cx="42" cy="40"/>
            </a:xfrm>
            <a:prstGeom prst="ellipse">
              <a:avLst/>
            </a:prstGeom>
            <a:solidFill>
              <a:schemeClr val="tx2"/>
            </a:solidFill>
            <a:ln w="9525">
              <a:noFill/>
              <a:round/>
              <a:headEnd/>
              <a:tailEnd/>
            </a:ln>
            <a:effectLst/>
          </p:spPr>
          <p:txBody>
            <a:bodyPr/>
            <a:lstStyle/>
            <a:p>
              <a:pPr>
                <a:defRPr/>
              </a:pPr>
              <a:endParaRPr lang="en-US">
                <a:solidFill>
                  <a:srgbClr val="FFFFFF"/>
                </a:solidFill>
              </a:endParaRPr>
            </a:p>
          </p:txBody>
        </p:sp>
        <p:sp>
          <p:nvSpPr>
            <p:cNvPr id="15" name="Oval 13"/>
            <p:cNvSpPr>
              <a:spLocks noChangeArrowheads="1"/>
            </p:cNvSpPr>
            <p:nvPr/>
          </p:nvSpPr>
          <p:spPr bwMode="invGray">
            <a:xfrm>
              <a:off x="555" y="1371"/>
              <a:ext cx="42" cy="41"/>
            </a:xfrm>
            <a:prstGeom prst="ellipse">
              <a:avLst/>
            </a:prstGeom>
            <a:solidFill>
              <a:schemeClr val="tx2"/>
            </a:solidFill>
            <a:ln w="9525">
              <a:noFill/>
              <a:round/>
              <a:headEnd/>
              <a:tailEnd/>
            </a:ln>
            <a:effectLst/>
          </p:spPr>
          <p:txBody>
            <a:bodyPr/>
            <a:lstStyle/>
            <a:p>
              <a:pPr>
                <a:defRPr/>
              </a:pPr>
              <a:endParaRPr lang="en-US">
                <a:solidFill>
                  <a:srgbClr val="FFFFFF"/>
                </a:solidFill>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w="9525">
                <a:noFill/>
                <a:round/>
                <a:headEnd/>
                <a:tailEnd/>
              </a:ln>
              <a:effectLst/>
            </p:spPr>
            <p:txBody>
              <a:bodyPr/>
              <a:lstStyle/>
              <a:p>
                <a:pPr>
                  <a:defRPr/>
                </a:pPr>
                <a:endParaRPr lang="en-US">
                  <a:solidFill>
                    <a:srgbClr val="FFFFFF"/>
                  </a:solidFill>
                </a:endParaRPr>
              </a:p>
            </p:txBody>
          </p:sp>
          <p:sp>
            <p:nvSpPr>
              <p:cNvPr id="23" name="Oval 16"/>
              <p:cNvSpPr>
                <a:spLocks noChangeArrowheads="1"/>
              </p:cNvSpPr>
              <p:nvPr/>
            </p:nvSpPr>
            <p:spPr bwMode="invGray">
              <a:xfrm>
                <a:off x="3243" y="4202"/>
                <a:ext cx="42" cy="41"/>
              </a:xfrm>
              <a:prstGeom prst="ellipse">
                <a:avLst/>
              </a:prstGeom>
              <a:solidFill>
                <a:schemeClr val="tx2"/>
              </a:solidFill>
              <a:ln w="9525">
                <a:noFill/>
                <a:round/>
                <a:headEnd/>
                <a:tailEnd/>
              </a:ln>
              <a:effectLst/>
            </p:spPr>
            <p:txBody>
              <a:bodyPr/>
              <a:lstStyle/>
              <a:p>
                <a:pPr>
                  <a:defRPr/>
                </a:pPr>
                <a:endParaRPr lang="en-US">
                  <a:solidFill>
                    <a:srgbClr val="FFFFFF"/>
                  </a:solidFill>
                </a:endParaRPr>
              </a:p>
            </p:txBody>
          </p:sp>
          <p:sp>
            <p:nvSpPr>
              <p:cNvPr id="24" name="Oval 17"/>
              <p:cNvSpPr>
                <a:spLocks noChangeArrowheads="1"/>
              </p:cNvSpPr>
              <p:nvPr/>
            </p:nvSpPr>
            <p:spPr bwMode="invGray">
              <a:xfrm>
                <a:off x="3627" y="4202"/>
                <a:ext cx="41" cy="41"/>
              </a:xfrm>
              <a:prstGeom prst="ellipse">
                <a:avLst/>
              </a:prstGeom>
              <a:solidFill>
                <a:schemeClr val="tx2"/>
              </a:solidFill>
              <a:ln w="9525">
                <a:noFill/>
                <a:round/>
                <a:headEnd/>
                <a:tailEnd/>
              </a:ln>
              <a:effectLst/>
            </p:spPr>
            <p:txBody>
              <a:bodyPr/>
              <a:lstStyle/>
              <a:p>
                <a:pPr>
                  <a:defRPr/>
                </a:pPr>
                <a:endParaRPr lang="en-US">
                  <a:solidFill>
                    <a:srgbClr val="FFFFFF"/>
                  </a:solidFill>
                </a:endParaRPr>
              </a:p>
            </p:txBody>
          </p:sp>
          <p:sp>
            <p:nvSpPr>
              <p:cNvPr id="25" name="Oval 18"/>
              <p:cNvSpPr>
                <a:spLocks noChangeArrowheads="1"/>
              </p:cNvSpPr>
              <p:nvPr/>
            </p:nvSpPr>
            <p:spPr bwMode="invGray">
              <a:xfrm>
                <a:off x="4011" y="4202"/>
                <a:ext cx="41" cy="41"/>
              </a:xfrm>
              <a:prstGeom prst="ellipse">
                <a:avLst/>
              </a:prstGeom>
              <a:solidFill>
                <a:schemeClr val="tx2"/>
              </a:solidFill>
              <a:ln w="9525">
                <a:noFill/>
                <a:round/>
                <a:headEnd/>
                <a:tailEnd/>
              </a:ln>
              <a:effectLst/>
            </p:spPr>
            <p:txBody>
              <a:bodyPr/>
              <a:lstStyle/>
              <a:p>
                <a:pPr>
                  <a:defRPr/>
                </a:pPr>
                <a:endParaRPr lang="en-US">
                  <a:solidFill>
                    <a:srgbClr val="FFFFFF"/>
                  </a:solidFill>
                </a:endParaRPr>
              </a:p>
            </p:txBody>
          </p:sp>
          <p:sp>
            <p:nvSpPr>
              <p:cNvPr id="26" name="Oval 19"/>
              <p:cNvSpPr>
                <a:spLocks noChangeArrowheads="1"/>
              </p:cNvSpPr>
              <p:nvPr/>
            </p:nvSpPr>
            <p:spPr bwMode="invGray">
              <a:xfrm>
                <a:off x="4395" y="4202"/>
                <a:ext cx="42" cy="41"/>
              </a:xfrm>
              <a:prstGeom prst="ellipse">
                <a:avLst/>
              </a:prstGeom>
              <a:solidFill>
                <a:schemeClr val="tx2"/>
              </a:solidFill>
              <a:ln w="9525">
                <a:noFill/>
                <a:round/>
                <a:headEnd/>
                <a:tailEnd/>
              </a:ln>
              <a:effectLst/>
            </p:spPr>
            <p:txBody>
              <a:bodyPr/>
              <a:lstStyle/>
              <a:p>
                <a:pPr>
                  <a:defRPr/>
                </a:pPr>
                <a:endParaRPr lang="en-US">
                  <a:solidFill>
                    <a:srgbClr val="FFFFFF"/>
                  </a:solidFill>
                </a:endParaRPr>
              </a:p>
            </p:txBody>
          </p:sp>
          <p:sp>
            <p:nvSpPr>
              <p:cNvPr id="27" name="Oval 20"/>
              <p:cNvSpPr>
                <a:spLocks noChangeArrowheads="1"/>
              </p:cNvSpPr>
              <p:nvPr/>
            </p:nvSpPr>
            <p:spPr bwMode="invGray">
              <a:xfrm>
                <a:off x="4779" y="4202"/>
                <a:ext cx="42" cy="41"/>
              </a:xfrm>
              <a:prstGeom prst="ellipse">
                <a:avLst/>
              </a:prstGeom>
              <a:solidFill>
                <a:schemeClr val="tx2"/>
              </a:solidFill>
              <a:ln w="9525">
                <a:noFill/>
                <a:round/>
                <a:headEnd/>
                <a:tailEnd/>
              </a:ln>
              <a:effectLst/>
            </p:spPr>
            <p:txBody>
              <a:bodyPr/>
              <a:lstStyle/>
              <a:p>
                <a:pPr>
                  <a:defRPr/>
                </a:pPr>
                <a:endParaRPr lang="en-US">
                  <a:solidFill>
                    <a:srgbClr val="FFFFFF"/>
                  </a:solidFill>
                </a:endParaRPr>
              </a:p>
            </p:txBody>
          </p:sp>
          <p:sp>
            <p:nvSpPr>
              <p:cNvPr id="28" name="Oval 21"/>
              <p:cNvSpPr>
                <a:spLocks noChangeArrowheads="1"/>
              </p:cNvSpPr>
              <p:nvPr/>
            </p:nvSpPr>
            <p:spPr bwMode="invGray">
              <a:xfrm>
                <a:off x="5163" y="4202"/>
                <a:ext cx="42" cy="41"/>
              </a:xfrm>
              <a:prstGeom prst="ellipse">
                <a:avLst/>
              </a:prstGeom>
              <a:solidFill>
                <a:schemeClr val="tx2"/>
              </a:solidFill>
              <a:ln w="9525">
                <a:noFill/>
                <a:round/>
                <a:headEnd/>
                <a:tailEnd/>
              </a:ln>
              <a:effectLst/>
            </p:spPr>
            <p:txBody>
              <a:bodyPr/>
              <a:lstStyle/>
              <a:p>
                <a:pPr>
                  <a:defRPr/>
                </a:pPr>
                <a:endParaRPr lang="en-US">
                  <a:solidFill>
                    <a:srgbClr val="FFFFFF"/>
                  </a:solidFill>
                </a:endParaRPr>
              </a:p>
            </p:txBody>
          </p:sp>
          <p:sp>
            <p:nvSpPr>
              <p:cNvPr id="29" name="Oval 22"/>
              <p:cNvSpPr>
                <a:spLocks noChangeArrowheads="1"/>
              </p:cNvSpPr>
              <p:nvPr/>
            </p:nvSpPr>
            <p:spPr bwMode="invGray">
              <a:xfrm>
                <a:off x="5547" y="4202"/>
                <a:ext cx="41" cy="41"/>
              </a:xfrm>
              <a:prstGeom prst="ellipse">
                <a:avLst/>
              </a:prstGeom>
              <a:solidFill>
                <a:schemeClr val="tx2"/>
              </a:solidFill>
              <a:ln w="9525">
                <a:noFill/>
                <a:round/>
                <a:headEnd/>
                <a:tailEnd/>
              </a:ln>
              <a:effectLst/>
            </p:spPr>
            <p:txBody>
              <a:bodyPr/>
              <a:lstStyle/>
              <a:p>
                <a:pPr>
                  <a:defRPr/>
                </a:pPr>
                <a:endParaRPr lang="en-US">
                  <a:solidFill>
                    <a:srgbClr val="FFFFFF"/>
                  </a:solidFill>
                </a:endParaRPr>
              </a:p>
            </p:txBody>
          </p:sp>
        </p:grpSp>
        <p:sp>
          <p:nvSpPr>
            <p:cNvPr id="17" name="Oval 23"/>
            <p:cNvSpPr>
              <a:spLocks noChangeArrowheads="1"/>
            </p:cNvSpPr>
            <p:nvPr/>
          </p:nvSpPr>
          <p:spPr bwMode="invGray">
            <a:xfrm>
              <a:off x="555" y="507"/>
              <a:ext cx="42" cy="40"/>
            </a:xfrm>
            <a:prstGeom prst="ellipse">
              <a:avLst/>
            </a:prstGeom>
            <a:solidFill>
              <a:schemeClr val="tx2"/>
            </a:solidFill>
            <a:ln w="9525">
              <a:noFill/>
              <a:round/>
              <a:headEnd/>
              <a:tailEnd/>
            </a:ln>
            <a:effectLst/>
          </p:spPr>
          <p:txBody>
            <a:bodyPr/>
            <a:lstStyle/>
            <a:p>
              <a:pPr>
                <a:defRPr/>
              </a:pPr>
              <a:endParaRPr lang="en-US">
                <a:solidFill>
                  <a:srgbClr val="FFFFFF"/>
                </a:solidFill>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ahLst/>
                <a:cxnLst>
                  <a:cxn ang="0">
                    <a:pos x="290" y="1016"/>
                  </a:cxn>
                  <a:cxn ang="0">
                    <a:pos x="316" y="974"/>
                  </a:cxn>
                  <a:cxn ang="0">
                    <a:pos x="354" y="920"/>
                  </a:cxn>
                  <a:cxn ang="0">
                    <a:pos x="384" y="884"/>
                  </a:cxn>
                  <a:cxn ang="0">
                    <a:pos x="381" y="832"/>
                  </a:cxn>
                  <a:cxn ang="0">
                    <a:pos x="370" y="794"/>
                  </a:cxn>
                  <a:cxn ang="0">
                    <a:pos x="361" y="760"/>
                  </a:cxn>
                  <a:cxn ang="0">
                    <a:pos x="361" y="734"/>
                  </a:cxn>
                  <a:cxn ang="0">
                    <a:pos x="359" y="707"/>
                  </a:cxn>
                  <a:cxn ang="0">
                    <a:pos x="373" y="691"/>
                  </a:cxn>
                  <a:cxn ang="0">
                    <a:pos x="391" y="686"/>
                  </a:cxn>
                  <a:cxn ang="0">
                    <a:pos x="395" y="680"/>
                  </a:cxn>
                  <a:cxn ang="0">
                    <a:pos x="390" y="671"/>
                  </a:cxn>
                  <a:cxn ang="0">
                    <a:pos x="386" y="660"/>
                  </a:cxn>
                  <a:cxn ang="0">
                    <a:pos x="437" y="635"/>
                  </a:cxn>
                  <a:cxn ang="0">
                    <a:pos x="442" y="619"/>
                  </a:cxn>
                  <a:cxn ang="0">
                    <a:pos x="438" y="604"/>
                  </a:cxn>
                  <a:cxn ang="0">
                    <a:pos x="400" y="543"/>
                  </a:cxn>
                  <a:cxn ang="0">
                    <a:pos x="384" y="474"/>
                  </a:cxn>
                  <a:cxn ang="0">
                    <a:pos x="354" y="455"/>
                  </a:cxn>
                  <a:cxn ang="0">
                    <a:pos x="326" y="433"/>
                  </a:cxn>
                  <a:cxn ang="0">
                    <a:pos x="312" y="411"/>
                  </a:cxn>
                  <a:cxn ang="0">
                    <a:pos x="307" y="391"/>
                  </a:cxn>
                  <a:cxn ang="0">
                    <a:pos x="290" y="339"/>
                  </a:cxn>
                  <a:cxn ang="0">
                    <a:pos x="308" y="289"/>
                  </a:cxn>
                  <a:cxn ang="0">
                    <a:pos x="298" y="278"/>
                  </a:cxn>
                  <a:cxn ang="0">
                    <a:pos x="280" y="307"/>
                  </a:cxn>
                  <a:cxn ang="0">
                    <a:pos x="269" y="283"/>
                  </a:cxn>
                  <a:cxn ang="0">
                    <a:pos x="272" y="224"/>
                  </a:cxn>
                  <a:cxn ang="0">
                    <a:pos x="280" y="177"/>
                  </a:cxn>
                  <a:cxn ang="0">
                    <a:pos x="280" y="146"/>
                  </a:cxn>
                  <a:cxn ang="0">
                    <a:pos x="281" y="123"/>
                  </a:cxn>
                  <a:cxn ang="0">
                    <a:pos x="290" y="104"/>
                  </a:cxn>
                  <a:cxn ang="0">
                    <a:pos x="296" y="97"/>
                  </a:cxn>
                  <a:cxn ang="0">
                    <a:pos x="298" y="94"/>
                  </a:cxn>
                  <a:cxn ang="0">
                    <a:pos x="301" y="92"/>
                  </a:cxn>
                  <a:cxn ang="0">
                    <a:pos x="307" y="83"/>
                  </a:cxn>
                  <a:cxn ang="0">
                    <a:pos x="317" y="79"/>
                  </a:cxn>
                  <a:cxn ang="0">
                    <a:pos x="328" y="77"/>
                  </a:cxn>
                  <a:cxn ang="0">
                    <a:pos x="337" y="74"/>
                  </a:cxn>
                  <a:cxn ang="0">
                    <a:pos x="345" y="67"/>
                  </a:cxn>
                  <a:cxn ang="0">
                    <a:pos x="337" y="50"/>
                  </a:cxn>
                  <a:cxn ang="0">
                    <a:pos x="337" y="47"/>
                  </a:cxn>
                  <a:cxn ang="0">
                    <a:pos x="337" y="43"/>
                  </a:cxn>
                  <a:cxn ang="0">
                    <a:pos x="337" y="41"/>
                  </a:cxn>
                  <a:cxn ang="0">
                    <a:pos x="334" y="38"/>
                  </a:cxn>
                  <a:cxn ang="0">
                    <a:pos x="321" y="21"/>
                  </a:cxn>
                  <a:cxn ang="0">
                    <a:pos x="316" y="0"/>
                  </a:cxn>
                  <a:cxn ang="0">
                    <a:pos x="188" y="94"/>
                  </a:cxn>
                  <a:cxn ang="0">
                    <a:pos x="88" y="218"/>
                  </a:cxn>
                  <a:cxn ang="0">
                    <a:pos x="21" y="366"/>
                  </a:cxn>
                  <a:cxn ang="0">
                    <a:pos x="0" y="530"/>
                  </a:cxn>
                  <a:cxn ang="0">
                    <a:pos x="20" y="680"/>
                  </a:cxn>
                  <a:cxn ang="0">
                    <a:pos x="74" y="819"/>
                  </a:cxn>
                  <a:cxn ang="0">
                    <a:pos x="160" y="938"/>
                  </a:cxn>
                  <a:cxn ang="0">
                    <a:pos x="272" y="1032"/>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6" y="97"/>
                    </a:lnTo>
                    <a:lnTo>
                      <a:pt x="298" y="94"/>
                    </a:lnTo>
                    <a:lnTo>
                      <a:pt x="298" y="94"/>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50"/>
                    </a:lnTo>
                    <a:lnTo>
                      <a:pt x="337" y="47"/>
                    </a:lnTo>
                    <a:lnTo>
                      <a:pt x="337" y="47"/>
                    </a:lnTo>
                    <a:lnTo>
                      <a:pt x="337" y="43"/>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w="9525">
                <a:noFill/>
                <a:round/>
                <a:headEnd type="none" w="sm" len="sm"/>
                <a:tailEnd type="none" w="sm" len="sm"/>
              </a:ln>
              <a:effectLst/>
            </p:spPr>
            <p:txBody>
              <a:bodyPr/>
              <a:lstStyle/>
              <a:p>
                <a:pPr>
                  <a:defRPr/>
                </a:pPr>
                <a:endParaRPr lang="en-US">
                  <a:solidFill>
                    <a:srgbClr val="FFFFFF"/>
                  </a:solidFill>
                </a:endParaRPr>
              </a:p>
            </p:txBody>
          </p:sp>
          <p:sp>
            <p:nvSpPr>
              <p:cNvPr id="20" name="Freeform 26"/>
              <p:cNvSpPr>
                <a:spLocks/>
              </p:cNvSpPr>
              <p:nvPr/>
            </p:nvSpPr>
            <p:spPr bwMode="invGray">
              <a:xfrm>
                <a:off x="379" y="2327"/>
                <a:ext cx="824" cy="1203"/>
              </a:xfrm>
              <a:custGeom>
                <a:avLst/>
                <a:gdLst/>
                <a:ahLst/>
                <a:cxnLst>
                  <a:cxn ang="0">
                    <a:pos x="796" y="688"/>
                  </a:cxn>
                  <a:cxn ang="0">
                    <a:pos x="756" y="641"/>
                  </a:cxn>
                  <a:cxn ang="0">
                    <a:pos x="812" y="615"/>
                  </a:cxn>
                  <a:cxn ang="0">
                    <a:pos x="814" y="502"/>
                  </a:cxn>
                  <a:cxn ang="0">
                    <a:pos x="705" y="247"/>
                  </a:cxn>
                  <a:cxn ang="0">
                    <a:pos x="651" y="262"/>
                  </a:cxn>
                  <a:cxn ang="0">
                    <a:pos x="574" y="289"/>
                  </a:cxn>
                  <a:cxn ang="0">
                    <a:pos x="536" y="258"/>
                  </a:cxn>
                  <a:cxn ang="0">
                    <a:pos x="563" y="170"/>
                  </a:cxn>
                  <a:cxn ang="0">
                    <a:pos x="532" y="81"/>
                  </a:cxn>
                  <a:cxn ang="0">
                    <a:pos x="455" y="56"/>
                  </a:cxn>
                  <a:cxn ang="0">
                    <a:pos x="484" y="150"/>
                  </a:cxn>
                  <a:cxn ang="0">
                    <a:pos x="465" y="190"/>
                  </a:cxn>
                  <a:cxn ang="0">
                    <a:pos x="442" y="200"/>
                  </a:cxn>
                  <a:cxn ang="0">
                    <a:pos x="419" y="164"/>
                  </a:cxn>
                  <a:cxn ang="0">
                    <a:pos x="381" y="108"/>
                  </a:cxn>
                  <a:cxn ang="0">
                    <a:pos x="406" y="108"/>
                  </a:cxn>
                  <a:cxn ang="0">
                    <a:pos x="424" y="72"/>
                  </a:cxn>
                  <a:cxn ang="0">
                    <a:pos x="325" y="0"/>
                  </a:cxn>
                  <a:cxn ang="0">
                    <a:pos x="281" y="27"/>
                  </a:cxn>
                  <a:cxn ang="0">
                    <a:pos x="240" y="72"/>
                  </a:cxn>
                  <a:cxn ang="0">
                    <a:pos x="209" y="114"/>
                  </a:cxn>
                  <a:cxn ang="0">
                    <a:pos x="209" y="150"/>
                  </a:cxn>
                  <a:cxn ang="0">
                    <a:pos x="240" y="164"/>
                  </a:cxn>
                  <a:cxn ang="0">
                    <a:pos x="209" y="222"/>
                  </a:cxn>
                  <a:cxn ang="0">
                    <a:pos x="213" y="242"/>
                  </a:cxn>
                  <a:cxn ang="0">
                    <a:pos x="267" y="222"/>
                  </a:cxn>
                  <a:cxn ang="0">
                    <a:pos x="303" y="170"/>
                  </a:cxn>
                  <a:cxn ang="0">
                    <a:pos x="354" y="231"/>
                  </a:cxn>
                  <a:cxn ang="0">
                    <a:pos x="372" y="291"/>
                  </a:cxn>
                  <a:cxn ang="0">
                    <a:pos x="348" y="294"/>
                  </a:cxn>
                  <a:cxn ang="0">
                    <a:pos x="298" y="309"/>
                  </a:cxn>
                  <a:cxn ang="0">
                    <a:pos x="323" y="330"/>
                  </a:cxn>
                  <a:cxn ang="0">
                    <a:pos x="260" y="339"/>
                  </a:cxn>
                  <a:cxn ang="0">
                    <a:pos x="189" y="411"/>
                  </a:cxn>
                  <a:cxn ang="0">
                    <a:pos x="184" y="469"/>
                  </a:cxn>
                  <a:cxn ang="0">
                    <a:pos x="148" y="435"/>
                  </a:cxn>
                  <a:cxn ang="0">
                    <a:pos x="83" y="402"/>
                  </a:cxn>
                  <a:cxn ang="0">
                    <a:pos x="0" y="455"/>
                  </a:cxn>
                  <a:cxn ang="0">
                    <a:pos x="54" y="496"/>
                  </a:cxn>
                  <a:cxn ang="0">
                    <a:pos x="74" y="485"/>
                  </a:cxn>
                  <a:cxn ang="0">
                    <a:pos x="54" y="608"/>
                  </a:cxn>
                  <a:cxn ang="0">
                    <a:pos x="132" y="641"/>
                  </a:cxn>
                  <a:cxn ang="0">
                    <a:pos x="195" y="661"/>
                  </a:cxn>
                  <a:cxn ang="0">
                    <a:pos x="249" y="744"/>
                  </a:cxn>
                  <a:cxn ang="0">
                    <a:pos x="334" y="886"/>
                  </a:cxn>
                  <a:cxn ang="0">
                    <a:pos x="391" y="1007"/>
                  </a:cxn>
                  <a:cxn ang="0">
                    <a:pos x="292" y="1052"/>
                  </a:cxn>
                  <a:cxn ang="0">
                    <a:pos x="182" y="1105"/>
                  </a:cxn>
                  <a:cxn ang="0">
                    <a:pos x="68" y="1180"/>
                  </a:cxn>
                  <a:cxn ang="0">
                    <a:pos x="200" y="1202"/>
                  </a:cxn>
                  <a:cxn ang="0">
                    <a:pos x="417" y="1168"/>
                  </a:cxn>
                  <a:cxn ang="0">
                    <a:pos x="613" y="1052"/>
                  </a:cxn>
                  <a:cxn ang="0">
                    <a:pos x="610" y="929"/>
                  </a:cxn>
                  <a:cxn ang="0">
                    <a:pos x="543" y="888"/>
                  </a:cxn>
                  <a:cxn ang="0">
                    <a:pos x="567" y="791"/>
                  </a:cxn>
                  <a:cxn ang="0">
                    <a:pos x="655" y="738"/>
                  </a:cxn>
                  <a:cxn ang="0">
                    <a:pos x="725" y="713"/>
                  </a:cxn>
                  <a:cxn ang="0">
                    <a:pos x="792" y="729"/>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108"/>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0"/>
                    </a:lnTo>
                    <a:lnTo>
                      <a:pt x="209" y="110"/>
                    </a:lnTo>
                    <a:lnTo>
                      <a:pt x="209" y="114"/>
                    </a:lnTo>
                    <a:lnTo>
                      <a:pt x="184" y="139"/>
                    </a:lnTo>
                    <a:lnTo>
                      <a:pt x="184" y="139"/>
                    </a:lnTo>
                    <a:lnTo>
                      <a:pt x="184" y="139"/>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09" y="238"/>
                    </a:lnTo>
                    <a:lnTo>
                      <a:pt x="213" y="242"/>
                    </a:lnTo>
                    <a:lnTo>
                      <a:pt x="213" y="242"/>
                    </a:lnTo>
                    <a:lnTo>
                      <a:pt x="215" y="244"/>
                    </a:lnTo>
                    <a:lnTo>
                      <a:pt x="231" y="233"/>
                    </a:lnTo>
                    <a:lnTo>
                      <a:pt x="260" y="231"/>
                    </a:lnTo>
                    <a:lnTo>
                      <a:pt x="260" y="227"/>
                    </a:lnTo>
                    <a:lnTo>
                      <a:pt x="262" y="226"/>
                    </a:lnTo>
                    <a:lnTo>
                      <a:pt x="265" y="226"/>
                    </a:lnTo>
                    <a:lnTo>
                      <a:pt x="267" y="222"/>
                    </a:lnTo>
                    <a:lnTo>
                      <a:pt x="267" y="200"/>
                    </a:lnTo>
                    <a:lnTo>
                      <a:pt x="289" y="155"/>
                    </a:lnTo>
                    <a:lnTo>
                      <a:pt x="289" y="155"/>
                    </a:lnTo>
                    <a:lnTo>
                      <a:pt x="292" y="155"/>
                    </a:lnTo>
                    <a:lnTo>
                      <a:pt x="292"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23" y="330"/>
                    </a:lnTo>
                    <a:lnTo>
                      <a:pt x="319" y="334"/>
                    </a:lnTo>
                    <a:lnTo>
                      <a:pt x="317" y="339"/>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w="9525">
                <a:noFill/>
                <a:round/>
                <a:headEnd type="none" w="sm" len="sm"/>
                <a:tailEnd type="none" w="sm" len="sm"/>
              </a:ln>
              <a:effectLst/>
            </p:spPr>
            <p:txBody>
              <a:bodyPr/>
              <a:lstStyle/>
              <a:p>
                <a:pPr>
                  <a:defRPr/>
                </a:pPr>
                <a:endParaRPr lang="en-US">
                  <a:solidFill>
                    <a:srgbClr val="FFFFFF"/>
                  </a:solidFill>
                </a:endParaRPr>
              </a:p>
            </p:txBody>
          </p:sp>
          <p:sp>
            <p:nvSpPr>
              <p:cNvPr id="21" name="Freeform 27"/>
              <p:cNvSpPr>
                <a:spLocks/>
              </p:cNvSpPr>
              <p:nvPr/>
            </p:nvSpPr>
            <p:spPr bwMode="invGray">
              <a:xfrm>
                <a:off x="530" y="2834"/>
                <a:ext cx="63" cy="73"/>
              </a:xfrm>
              <a:custGeom>
                <a:avLst/>
                <a:gdLst/>
                <a:ahLst/>
                <a:cxnLst>
                  <a:cxn ang="0">
                    <a:pos x="42" y="65"/>
                  </a:cxn>
                  <a:cxn ang="0">
                    <a:pos x="58" y="72"/>
                  </a:cxn>
                  <a:cxn ang="0">
                    <a:pos x="62" y="72"/>
                  </a:cxn>
                  <a:cxn ang="0">
                    <a:pos x="62" y="67"/>
                  </a:cxn>
                  <a:cxn ang="0">
                    <a:pos x="58" y="65"/>
                  </a:cxn>
                  <a:cxn ang="0">
                    <a:pos x="58" y="62"/>
                  </a:cxn>
                  <a:cxn ang="0">
                    <a:pos x="44" y="56"/>
                  </a:cxn>
                  <a:cxn ang="0">
                    <a:pos x="37" y="45"/>
                  </a:cxn>
                  <a:cxn ang="0">
                    <a:pos x="31" y="34"/>
                  </a:cxn>
                  <a:cxn ang="0">
                    <a:pos x="26" y="20"/>
                  </a:cxn>
                  <a:cxn ang="0">
                    <a:pos x="9" y="0"/>
                  </a:cxn>
                  <a:cxn ang="0">
                    <a:pos x="6" y="4"/>
                  </a:cxn>
                  <a:cxn ang="0">
                    <a:pos x="2" y="9"/>
                  </a:cxn>
                  <a:cxn ang="0">
                    <a:pos x="0" y="11"/>
                  </a:cxn>
                  <a:cxn ang="0">
                    <a:pos x="0" y="18"/>
                  </a:cxn>
                  <a:cxn ang="0">
                    <a:pos x="0" y="20"/>
                  </a:cxn>
                  <a:cxn ang="0">
                    <a:pos x="0" y="20"/>
                  </a:cxn>
                  <a:cxn ang="0">
                    <a:pos x="0" y="20"/>
                  </a:cxn>
                  <a:cxn ang="0">
                    <a:pos x="0" y="20"/>
                  </a:cxn>
                  <a:cxn ang="0">
                    <a:pos x="9" y="31"/>
                  </a:cxn>
                  <a:cxn ang="0">
                    <a:pos x="20" y="45"/>
                  </a:cxn>
                  <a:cxn ang="0">
                    <a:pos x="31" y="56"/>
                  </a:cxn>
                  <a:cxn ang="0">
                    <a:pos x="42" y="6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0" y="20"/>
                    </a:lnTo>
                    <a:lnTo>
                      <a:pt x="0" y="20"/>
                    </a:lnTo>
                    <a:lnTo>
                      <a:pt x="0" y="20"/>
                    </a:lnTo>
                    <a:lnTo>
                      <a:pt x="9" y="31"/>
                    </a:lnTo>
                    <a:lnTo>
                      <a:pt x="20" y="45"/>
                    </a:lnTo>
                    <a:lnTo>
                      <a:pt x="31" y="56"/>
                    </a:lnTo>
                    <a:lnTo>
                      <a:pt x="42" y="65"/>
                    </a:lnTo>
                  </a:path>
                </a:pathLst>
              </a:custGeom>
              <a:solidFill>
                <a:schemeClr val="folHlink"/>
              </a:solidFill>
              <a:ln w="9525">
                <a:noFill/>
                <a:round/>
                <a:headEnd type="none" w="sm" len="sm"/>
                <a:tailEnd type="none" w="sm" len="sm"/>
              </a:ln>
              <a:effectLst/>
            </p:spPr>
            <p:txBody>
              <a:bodyPr/>
              <a:lstStyle/>
              <a:p>
                <a:pPr>
                  <a:defRPr/>
                </a:pPr>
                <a:endParaRPr lang="en-US">
                  <a:solidFill>
                    <a:srgbClr val="FFFFFF"/>
                  </a:solidFill>
                </a:endParaRPr>
              </a:p>
            </p:txBody>
          </p:sp>
        </p:grpSp>
      </p:grpSp>
      <p:sp>
        <p:nvSpPr>
          <p:cNvPr id="609308"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609309" name="Rectangle 29"/>
          <p:cNvSpPr>
            <a:spLocks noGrp="1" noChangeArrowheads="1"/>
          </p:cNvSpPr>
          <p:nvPr>
            <p:ph type="subTitle" sz="quarter" idx="1"/>
          </p:nvPr>
        </p:nvSpPr>
        <p:spPr>
          <a:xfrm>
            <a:off x="2057400" y="4114800"/>
            <a:ext cx="6400800" cy="1752600"/>
          </a:xfrm>
        </p:spPr>
        <p:txBody>
          <a:bodyPr/>
          <a:lstStyle>
            <a:lvl1pPr algn="ctr">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407CF0FD-CE71-4A02-9AA1-7ADBE3766553}" type="slidenum">
              <a:rPr lang="en-US"/>
              <a:pPr>
                <a:defRPr/>
              </a:pPr>
              <a:t>‹#›</a:t>
            </a:fld>
            <a:endParaRPr lang="en-US"/>
          </a:p>
        </p:txBody>
      </p:sp>
    </p:spTree>
    <p:extLst>
      <p:ext uri="{BB962C8B-B14F-4D97-AF65-F5344CB8AC3E}">
        <p14:creationId xmlns:p14="http://schemas.microsoft.com/office/powerpoint/2010/main" val="2375537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E14224C7-EFCD-4865-8419-38514D93C9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730258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45900219-BDB2-48BC-B43A-F2A36A51AC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37555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6CDB25EA-7A49-4FAD-9CB7-93887AE4FF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020232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63381A17-499C-4654-9B9D-64B30F39C91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2515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B11EB8-617F-4E1F-8B42-F165EB127F46}"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37C43973-B009-4F3A-AAAA-046D650FC8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67001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C337F595-7980-485B-917B-D9DA86CA75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748531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4B417AB5-8C55-4093-A906-1130CEBCD9F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956429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D0FF0355-8651-4203-97B0-FE65054732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887931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27F2B12E-78A1-4FE6-BAD4-A3B9C000F8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27423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19812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791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BFB6EA2-B3FA-432F-AC86-3EF5F81E60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9540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2DD3D7-9A72-4E6E-9D90-5AB55B69650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CBEBC21-0032-4E39-A6DD-BF64DBF025F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62AF67-C82E-402F-9B70-E7FC071DD41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A43EC0E-EA36-4068-9291-41ACAE75C22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519BB5C-F3B4-4326-BC0E-C804E102184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3B9AD3-C634-4DAA-A20A-AD855728026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 Target="../slides/slide105.xml"/><Relationship Id="rId18" Type="http://schemas.openxmlformats.org/officeDocument/2006/relationships/slide" Target="../slides/slide115.xml"/><Relationship Id="rId3" Type="http://schemas.openxmlformats.org/officeDocument/2006/relationships/slideLayout" Target="../slideLayouts/slideLayout27.xml"/><Relationship Id="rId21" Type="http://schemas.openxmlformats.org/officeDocument/2006/relationships/slide" Target="../slides/slide122.xml"/><Relationship Id="rId7" Type="http://schemas.openxmlformats.org/officeDocument/2006/relationships/slideLayout" Target="../slideLayouts/slideLayout31.xml"/><Relationship Id="rId12" Type="http://schemas.openxmlformats.org/officeDocument/2006/relationships/theme" Target="../theme/theme3.xml"/><Relationship Id="rId17" Type="http://schemas.openxmlformats.org/officeDocument/2006/relationships/slide" Target="../slides/slide113.xml"/><Relationship Id="rId2" Type="http://schemas.openxmlformats.org/officeDocument/2006/relationships/slideLayout" Target="../slideLayouts/slideLayout26.xml"/><Relationship Id="rId16" Type="http://schemas.openxmlformats.org/officeDocument/2006/relationships/slide" Target="../slides/slide111.xml"/><Relationship Id="rId20" Type="http://schemas.openxmlformats.org/officeDocument/2006/relationships/slide" Target="../slides/slide119.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 Target="../slides/slide109.xml"/><Relationship Id="rId10" Type="http://schemas.openxmlformats.org/officeDocument/2006/relationships/slideLayout" Target="../slideLayouts/slideLayout34.xml"/><Relationship Id="rId19" Type="http://schemas.openxmlformats.org/officeDocument/2006/relationships/slide" Target="../slides/slide11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 Target="../slides/slide107.xml"/><Relationship Id="rId22" Type="http://schemas.openxmlformats.org/officeDocument/2006/relationships/slide" Target="../slides/slide1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50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9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US"/>
          </a:p>
        </p:txBody>
      </p:sp>
      <p:sp>
        <p:nvSpPr>
          <p:cNvPr id="259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259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A336C6D-F633-4CA5-9A89-F4591DF853C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301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9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US">
              <a:solidFill>
                <a:srgbClr val="000000"/>
              </a:solidFill>
            </a:endParaRPr>
          </a:p>
        </p:txBody>
      </p:sp>
      <p:sp>
        <p:nvSpPr>
          <p:cNvPr id="259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59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25591DC-F1DD-45B4-922F-EC4FF18D2F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68781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034" name="Group 2"/>
          <p:cNvGrpSpPr>
            <a:grpSpLocks/>
          </p:cNvGrpSpPr>
          <p:nvPr/>
        </p:nvGrpSpPr>
        <p:grpSpPr bwMode="auto">
          <a:xfrm>
            <a:off x="685800" y="117475"/>
            <a:ext cx="8456613" cy="6738938"/>
            <a:chOff x="432" y="74"/>
            <a:chExt cx="5327" cy="4245"/>
          </a:xfrm>
        </p:grpSpPr>
        <p:sp>
          <p:nvSpPr>
            <p:cNvPr id="608259" name="Rectangle 3"/>
            <p:cNvSpPr>
              <a:spLocks noChangeArrowheads="1"/>
            </p:cNvSpPr>
            <p:nvPr/>
          </p:nvSpPr>
          <p:spPr bwMode="invGray">
            <a:xfrm>
              <a:off x="432" y="4176"/>
              <a:ext cx="2208" cy="143"/>
            </a:xfrm>
            <a:prstGeom prst="rect">
              <a:avLst/>
            </a:prstGeom>
            <a:solidFill>
              <a:schemeClr val="hlink"/>
            </a:solidFill>
            <a:ln w="9525">
              <a:noFill/>
              <a:miter lim="800000"/>
              <a:headEnd/>
              <a:tailEnd/>
            </a:ln>
            <a:effectLst/>
          </p:spPr>
          <p:txBody>
            <a:bodyPr/>
            <a:lstStyle/>
            <a:p>
              <a:pPr>
                <a:defRPr/>
              </a:pPr>
              <a:endParaRPr lang="en-US">
                <a:solidFill>
                  <a:srgbClr val="FFFFFF"/>
                </a:solidFill>
              </a:endParaRPr>
            </a:p>
          </p:txBody>
        </p:sp>
        <p:grpSp>
          <p:nvGrpSpPr>
            <p:cNvPr id="44052" name="Group 4"/>
            <p:cNvGrpSpPr>
              <a:grpSpLocks/>
            </p:cNvGrpSpPr>
            <p:nvPr/>
          </p:nvGrpSpPr>
          <p:grpSpPr bwMode="auto">
            <a:xfrm>
              <a:off x="2859" y="4250"/>
              <a:ext cx="2729" cy="41"/>
              <a:chOff x="2859" y="4250"/>
              <a:chExt cx="2729" cy="41"/>
            </a:xfrm>
          </p:grpSpPr>
          <p:sp>
            <p:nvSpPr>
              <p:cNvPr id="608261" name="Oval 5"/>
              <p:cNvSpPr>
                <a:spLocks noChangeArrowheads="1"/>
              </p:cNvSpPr>
              <p:nvPr/>
            </p:nvSpPr>
            <p:spPr bwMode="invGray">
              <a:xfrm>
                <a:off x="2859" y="4250"/>
                <a:ext cx="42" cy="41"/>
              </a:xfrm>
              <a:prstGeom prst="ellipse">
                <a:avLst/>
              </a:prstGeom>
              <a:solidFill>
                <a:schemeClr val="tx2"/>
              </a:solidFill>
              <a:ln w="9525">
                <a:noFill/>
                <a:round/>
                <a:headEnd/>
                <a:tailEnd/>
              </a:ln>
              <a:effectLst/>
            </p:spPr>
            <p:txBody>
              <a:bodyPr/>
              <a:lstStyle/>
              <a:p>
                <a:pPr>
                  <a:defRPr/>
                </a:pPr>
                <a:endParaRPr lang="en-US">
                  <a:solidFill>
                    <a:srgbClr val="FFFFFF"/>
                  </a:solidFill>
                </a:endParaRPr>
              </a:p>
            </p:txBody>
          </p:sp>
          <p:sp>
            <p:nvSpPr>
              <p:cNvPr id="608262" name="Oval 6"/>
              <p:cNvSpPr>
                <a:spLocks noChangeArrowheads="1"/>
              </p:cNvSpPr>
              <p:nvPr/>
            </p:nvSpPr>
            <p:spPr bwMode="invGray">
              <a:xfrm>
                <a:off x="3243" y="4250"/>
                <a:ext cx="42" cy="41"/>
              </a:xfrm>
              <a:prstGeom prst="ellipse">
                <a:avLst/>
              </a:prstGeom>
              <a:solidFill>
                <a:schemeClr val="tx2"/>
              </a:solidFill>
              <a:ln w="9525">
                <a:noFill/>
                <a:round/>
                <a:headEnd/>
                <a:tailEnd/>
              </a:ln>
              <a:effectLst/>
            </p:spPr>
            <p:txBody>
              <a:bodyPr/>
              <a:lstStyle/>
              <a:p>
                <a:pPr>
                  <a:defRPr/>
                </a:pPr>
                <a:endParaRPr lang="en-US">
                  <a:solidFill>
                    <a:srgbClr val="FFFFFF"/>
                  </a:solidFill>
                </a:endParaRPr>
              </a:p>
            </p:txBody>
          </p:sp>
          <p:sp>
            <p:nvSpPr>
              <p:cNvPr id="608263" name="Oval 7"/>
              <p:cNvSpPr>
                <a:spLocks noChangeArrowheads="1"/>
              </p:cNvSpPr>
              <p:nvPr/>
            </p:nvSpPr>
            <p:spPr bwMode="invGray">
              <a:xfrm>
                <a:off x="3627" y="4250"/>
                <a:ext cx="41" cy="41"/>
              </a:xfrm>
              <a:prstGeom prst="ellipse">
                <a:avLst/>
              </a:prstGeom>
              <a:solidFill>
                <a:schemeClr val="tx2"/>
              </a:solidFill>
              <a:ln w="9525">
                <a:noFill/>
                <a:round/>
                <a:headEnd/>
                <a:tailEnd/>
              </a:ln>
              <a:effectLst/>
            </p:spPr>
            <p:txBody>
              <a:bodyPr/>
              <a:lstStyle/>
              <a:p>
                <a:pPr>
                  <a:defRPr/>
                </a:pPr>
                <a:endParaRPr lang="en-US">
                  <a:solidFill>
                    <a:srgbClr val="FFFFFF"/>
                  </a:solidFill>
                </a:endParaRPr>
              </a:p>
            </p:txBody>
          </p:sp>
          <p:sp>
            <p:nvSpPr>
              <p:cNvPr id="608264" name="Oval 8"/>
              <p:cNvSpPr>
                <a:spLocks noChangeArrowheads="1"/>
              </p:cNvSpPr>
              <p:nvPr/>
            </p:nvSpPr>
            <p:spPr bwMode="invGray">
              <a:xfrm>
                <a:off x="4011" y="4250"/>
                <a:ext cx="41" cy="41"/>
              </a:xfrm>
              <a:prstGeom prst="ellipse">
                <a:avLst/>
              </a:prstGeom>
              <a:solidFill>
                <a:schemeClr val="tx2"/>
              </a:solidFill>
              <a:ln w="9525">
                <a:noFill/>
                <a:round/>
                <a:headEnd/>
                <a:tailEnd/>
              </a:ln>
              <a:effectLst/>
            </p:spPr>
            <p:txBody>
              <a:bodyPr/>
              <a:lstStyle/>
              <a:p>
                <a:pPr>
                  <a:defRPr/>
                </a:pPr>
                <a:endParaRPr lang="en-US">
                  <a:solidFill>
                    <a:srgbClr val="FFFFFF"/>
                  </a:solidFill>
                </a:endParaRPr>
              </a:p>
            </p:txBody>
          </p:sp>
          <p:sp>
            <p:nvSpPr>
              <p:cNvPr id="608265" name="Oval 9"/>
              <p:cNvSpPr>
                <a:spLocks noChangeArrowheads="1"/>
              </p:cNvSpPr>
              <p:nvPr/>
            </p:nvSpPr>
            <p:spPr bwMode="invGray">
              <a:xfrm>
                <a:off x="4395" y="4250"/>
                <a:ext cx="42" cy="41"/>
              </a:xfrm>
              <a:prstGeom prst="ellipse">
                <a:avLst/>
              </a:prstGeom>
              <a:solidFill>
                <a:schemeClr val="tx2"/>
              </a:solidFill>
              <a:ln w="9525">
                <a:noFill/>
                <a:round/>
                <a:headEnd/>
                <a:tailEnd/>
              </a:ln>
              <a:effectLst/>
            </p:spPr>
            <p:txBody>
              <a:bodyPr/>
              <a:lstStyle/>
              <a:p>
                <a:pPr>
                  <a:defRPr/>
                </a:pPr>
                <a:endParaRPr lang="en-US">
                  <a:solidFill>
                    <a:srgbClr val="FFFFFF"/>
                  </a:solidFill>
                </a:endParaRPr>
              </a:p>
            </p:txBody>
          </p:sp>
          <p:sp>
            <p:nvSpPr>
              <p:cNvPr id="608266" name="Oval 10"/>
              <p:cNvSpPr>
                <a:spLocks noChangeArrowheads="1"/>
              </p:cNvSpPr>
              <p:nvPr/>
            </p:nvSpPr>
            <p:spPr bwMode="invGray">
              <a:xfrm>
                <a:off x="4779" y="4250"/>
                <a:ext cx="42" cy="41"/>
              </a:xfrm>
              <a:prstGeom prst="ellipse">
                <a:avLst/>
              </a:prstGeom>
              <a:solidFill>
                <a:schemeClr val="tx2"/>
              </a:solidFill>
              <a:ln w="9525">
                <a:noFill/>
                <a:round/>
                <a:headEnd/>
                <a:tailEnd/>
              </a:ln>
              <a:effectLst/>
            </p:spPr>
            <p:txBody>
              <a:bodyPr/>
              <a:lstStyle/>
              <a:p>
                <a:pPr>
                  <a:defRPr/>
                </a:pPr>
                <a:endParaRPr lang="en-US">
                  <a:solidFill>
                    <a:srgbClr val="FFFFFF"/>
                  </a:solidFill>
                </a:endParaRPr>
              </a:p>
            </p:txBody>
          </p:sp>
          <p:sp>
            <p:nvSpPr>
              <p:cNvPr id="608267" name="Oval 11"/>
              <p:cNvSpPr>
                <a:spLocks noChangeArrowheads="1"/>
              </p:cNvSpPr>
              <p:nvPr/>
            </p:nvSpPr>
            <p:spPr bwMode="invGray">
              <a:xfrm>
                <a:off x="5163" y="4250"/>
                <a:ext cx="42" cy="41"/>
              </a:xfrm>
              <a:prstGeom prst="ellipse">
                <a:avLst/>
              </a:prstGeom>
              <a:solidFill>
                <a:schemeClr val="tx2"/>
              </a:solidFill>
              <a:ln w="9525">
                <a:noFill/>
                <a:round/>
                <a:headEnd/>
                <a:tailEnd/>
              </a:ln>
              <a:effectLst/>
            </p:spPr>
            <p:txBody>
              <a:bodyPr/>
              <a:lstStyle/>
              <a:p>
                <a:pPr>
                  <a:defRPr/>
                </a:pPr>
                <a:endParaRPr lang="en-US">
                  <a:solidFill>
                    <a:srgbClr val="FFFFFF"/>
                  </a:solidFill>
                </a:endParaRPr>
              </a:p>
            </p:txBody>
          </p:sp>
          <p:sp>
            <p:nvSpPr>
              <p:cNvPr id="608268" name="Oval 12"/>
              <p:cNvSpPr>
                <a:spLocks noChangeArrowheads="1"/>
              </p:cNvSpPr>
              <p:nvPr/>
            </p:nvSpPr>
            <p:spPr bwMode="invGray">
              <a:xfrm>
                <a:off x="5547" y="4250"/>
                <a:ext cx="41" cy="41"/>
              </a:xfrm>
              <a:prstGeom prst="ellipse">
                <a:avLst/>
              </a:prstGeom>
              <a:solidFill>
                <a:schemeClr val="tx2"/>
              </a:solidFill>
              <a:ln w="9525">
                <a:noFill/>
                <a:round/>
                <a:headEnd/>
                <a:tailEnd/>
              </a:ln>
              <a:effectLst/>
            </p:spPr>
            <p:txBody>
              <a:bodyPr/>
              <a:lstStyle/>
              <a:p>
                <a:pPr>
                  <a:defRPr/>
                </a:pPr>
                <a:endParaRPr lang="en-US">
                  <a:solidFill>
                    <a:srgbClr val="FFFFFF"/>
                  </a:solidFill>
                </a:endParaRPr>
              </a:p>
            </p:txBody>
          </p:sp>
        </p:grpSp>
        <p:sp>
          <p:nvSpPr>
            <p:cNvPr id="608269" name="Rectangle 13"/>
            <p:cNvSpPr>
              <a:spLocks noChangeArrowheads="1"/>
            </p:cNvSpPr>
            <p:nvPr/>
          </p:nvSpPr>
          <p:spPr bwMode="invGray">
            <a:xfrm>
              <a:off x="480" y="480"/>
              <a:ext cx="5279" cy="480"/>
            </a:xfrm>
            <a:prstGeom prst="rect">
              <a:avLst/>
            </a:prstGeom>
            <a:solidFill>
              <a:schemeClr val="hlink"/>
            </a:solidFill>
            <a:ln w="9525">
              <a:noFill/>
              <a:miter lim="800000"/>
              <a:headEnd/>
              <a:tailEnd/>
            </a:ln>
            <a:effectLst/>
          </p:spPr>
          <p:txBody>
            <a:bodyPr/>
            <a:lstStyle/>
            <a:p>
              <a:pPr>
                <a:defRPr/>
              </a:pPr>
              <a:endParaRPr lang="en-US">
                <a:solidFill>
                  <a:srgbClr val="FFFFFF"/>
                </a:solidFill>
              </a:endParaRPr>
            </a:p>
          </p:txBody>
        </p:sp>
        <p:sp>
          <p:nvSpPr>
            <p:cNvPr id="608270" name="Oval 14"/>
            <p:cNvSpPr>
              <a:spLocks noChangeArrowheads="1"/>
            </p:cNvSpPr>
            <p:nvPr/>
          </p:nvSpPr>
          <p:spPr bwMode="invGray">
            <a:xfrm>
              <a:off x="507" y="74"/>
              <a:ext cx="42" cy="42"/>
            </a:xfrm>
            <a:prstGeom prst="ellipse">
              <a:avLst/>
            </a:prstGeom>
            <a:solidFill>
              <a:schemeClr val="tx2"/>
            </a:solidFill>
            <a:ln w="9525">
              <a:noFill/>
              <a:round/>
              <a:headEnd/>
              <a:tailEnd/>
            </a:ln>
            <a:effectLst/>
          </p:spPr>
          <p:txBody>
            <a:bodyPr/>
            <a:lstStyle/>
            <a:p>
              <a:pPr>
                <a:defRPr/>
              </a:pPr>
              <a:endParaRPr lang="en-US">
                <a:solidFill>
                  <a:srgbClr val="FFFFFF"/>
                </a:solidFill>
              </a:endParaRPr>
            </a:p>
          </p:txBody>
        </p:sp>
        <p:sp>
          <p:nvSpPr>
            <p:cNvPr id="608271" name="Oval 15"/>
            <p:cNvSpPr>
              <a:spLocks noChangeArrowheads="1"/>
            </p:cNvSpPr>
            <p:nvPr/>
          </p:nvSpPr>
          <p:spPr bwMode="invGray">
            <a:xfrm>
              <a:off x="507" y="219"/>
              <a:ext cx="42" cy="41"/>
            </a:xfrm>
            <a:prstGeom prst="ellipse">
              <a:avLst/>
            </a:prstGeom>
            <a:solidFill>
              <a:schemeClr val="tx2"/>
            </a:solidFill>
            <a:ln w="9525">
              <a:noFill/>
              <a:round/>
              <a:headEnd/>
              <a:tailEnd/>
            </a:ln>
            <a:effectLst/>
          </p:spPr>
          <p:txBody>
            <a:bodyPr/>
            <a:lstStyle/>
            <a:p>
              <a:pPr>
                <a:defRPr/>
              </a:pPr>
              <a:endParaRPr lang="en-US">
                <a:solidFill>
                  <a:srgbClr val="FFFFFF"/>
                </a:solidFill>
              </a:endParaRPr>
            </a:p>
          </p:txBody>
        </p:sp>
        <p:sp>
          <p:nvSpPr>
            <p:cNvPr id="608272" name="Oval 16"/>
            <p:cNvSpPr>
              <a:spLocks noChangeArrowheads="1"/>
            </p:cNvSpPr>
            <p:nvPr/>
          </p:nvSpPr>
          <p:spPr bwMode="invGray">
            <a:xfrm>
              <a:off x="507" y="362"/>
              <a:ext cx="42" cy="41"/>
            </a:xfrm>
            <a:prstGeom prst="ellipse">
              <a:avLst/>
            </a:prstGeom>
            <a:solidFill>
              <a:schemeClr val="tx2"/>
            </a:solidFill>
            <a:ln w="9525">
              <a:noFill/>
              <a:round/>
              <a:headEnd/>
              <a:tailEnd/>
            </a:ln>
            <a:effectLst/>
          </p:spPr>
          <p:txBody>
            <a:bodyPr/>
            <a:lstStyle/>
            <a:p>
              <a:pPr>
                <a:defRPr/>
              </a:pPr>
              <a:endParaRPr lang="en-US">
                <a:solidFill>
                  <a:srgbClr val="FFFFFF"/>
                </a:solidFill>
              </a:endParaRPr>
            </a:p>
          </p:txBody>
        </p:sp>
      </p:grpSp>
      <p:sp>
        <p:nvSpPr>
          <p:cNvPr id="44035" name="Rectangle 17"/>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44036" name="Rectangle 18"/>
          <p:cNvSpPr>
            <a:spLocks noGrp="1" noChangeArrowheads="1"/>
          </p:cNvSpPr>
          <p:nvPr>
            <p:ph type="body" idx="1"/>
          </p:nvPr>
        </p:nvSpPr>
        <p:spPr bwMode="auto">
          <a:xfrm>
            <a:off x="8382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08275"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0" hangingPunct="0">
              <a:spcBef>
                <a:spcPct val="50000"/>
              </a:spcBef>
              <a:defRPr sz="1400">
                <a:latin typeface="+mn-lt"/>
              </a:defRPr>
            </a:lvl1pPr>
          </a:lstStyle>
          <a:p>
            <a:pPr>
              <a:defRPr/>
            </a:pPr>
            <a:endParaRPr lang="en-US">
              <a:solidFill>
                <a:srgbClr val="FFFFFF"/>
              </a:solidFill>
            </a:endParaRPr>
          </a:p>
        </p:txBody>
      </p:sp>
      <p:sp>
        <p:nvSpPr>
          <p:cNvPr id="608276"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mn-lt"/>
              </a:defRPr>
            </a:lvl1pPr>
          </a:lstStyle>
          <a:p>
            <a:pPr>
              <a:defRPr/>
            </a:pPr>
            <a:endParaRPr lang="en-US">
              <a:solidFill>
                <a:srgbClr val="FFFFFF"/>
              </a:solidFill>
            </a:endParaRPr>
          </a:p>
        </p:txBody>
      </p:sp>
      <p:sp>
        <p:nvSpPr>
          <p:cNvPr id="608277"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latin typeface="+mn-lt"/>
              </a:defRPr>
            </a:lvl1pPr>
          </a:lstStyle>
          <a:p>
            <a:pPr>
              <a:defRPr/>
            </a:pPr>
            <a:fld id="{BD2ED121-2466-419E-A43B-1D9AE147D3C1}" type="slidenum">
              <a:rPr lang="en-US">
                <a:solidFill>
                  <a:srgbClr val="FFFFFF"/>
                </a:solidFill>
              </a:rPr>
              <a:pPr>
                <a:defRPr/>
              </a:pPr>
              <a:t>‹#›</a:t>
            </a:fld>
            <a:endParaRPr lang="en-US">
              <a:solidFill>
                <a:srgbClr val="FFFFFF"/>
              </a:solidFill>
            </a:endParaRPr>
          </a:p>
        </p:txBody>
      </p:sp>
      <p:sp>
        <p:nvSpPr>
          <p:cNvPr id="608278" name="AutoShape 22">
            <a:hlinkClick r:id="rId13" action="ppaction://hlinksldjump" highlightClick="1"/>
          </p:cNvPr>
          <p:cNvSpPr>
            <a:spLocks noChangeArrowheads="1"/>
          </p:cNvSpPr>
          <p:nvPr/>
        </p:nvSpPr>
        <p:spPr bwMode="auto">
          <a:xfrm>
            <a:off x="152400" y="266700"/>
            <a:ext cx="304800" cy="304800"/>
          </a:xfrm>
          <a:prstGeom prst="actionButtonBlank">
            <a:avLst/>
          </a:prstGeom>
          <a:solidFill>
            <a:schemeClr val="accent1"/>
          </a:solidFill>
          <a:ln w="12700" cap="sq">
            <a:solidFill>
              <a:schemeClr val="hlink"/>
            </a:solidFill>
            <a:miter lim="800000"/>
            <a:headEnd type="none" w="sm" len="sm"/>
            <a:tailEnd type="none" w="sm" len="sm"/>
          </a:ln>
          <a:effectLst/>
        </p:spPr>
        <p:txBody>
          <a:bodyPr wrap="none" anchor="ctr"/>
          <a:lstStyle/>
          <a:p>
            <a:pPr eaLnBrk="0" hangingPunct="0">
              <a:defRPr/>
            </a:pPr>
            <a:r>
              <a:rPr lang="en-US" sz="2400">
                <a:solidFill>
                  <a:srgbClr val="330099"/>
                </a:solidFill>
                <a:latin typeface="DomCasual BT" pitchFamily="66" charset="0"/>
              </a:rPr>
              <a:t>1</a:t>
            </a:r>
            <a:endParaRPr lang="en-US" sz="2400">
              <a:solidFill>
                <a:srgbClr val="330099"/>
              </a:solidFill>
              <a:latin typeface="Times New Roman" pitchFamily="18" charset="0"/>
            </a:endParaRPr>
          </a:p>
        </p:txBody>
      </p:sp>
      <p:sp>
        <p:nvSpPr>
          <p:cNvPr id="608279" name="AutoShape 23">
            <a:hlinkClick r:id="rId14" action="ppaction://hlinksldjump" highlightClick="1"/>
          </p:cNvPr>
          <p:cNvSpPr>
            <a:spLocks noChangeArrowheads="1"/>
          </p:cNvSpPr>
          <p:nvPr/>
        </p:nvSpPr>
        <p:spPr bwMode="auto">
          <a:xfrm>
            <a:off x="152400" y="863600"/>
            <a:ext cx="304800" cy="304800"/>
          </a:xfrm>
          <a:prstGeom prst="actionButtonBlank">
            <a:avLst/>
          </a:prstGeom>
          <a:solidFill>
            <a:schemeClr val="accent1"/>
          </a:solidFill>
          <a:ln w="12700" cap="sq">
            <a:solidFill>
              <a:schemeClr val="hlink"/>
            </a:solidFill>
            <a:miter lim="800000"/>
            <a:headEnd type="none" w="sm" len="sm"/>
            <a:tailEnd type="none" w="sm" len="sm"/>
          </a:ln>
          <a:effectLst/>
        </p:spPr>
        <p:txBody>
          <a:bodyPr wrap="none" anchor="ctr"/>
          <a:lstStyle/>
          <a:p>
            <a:pPr eaLnBrk="0" hangingPunct="0">
              <a:defRPr/>
            </a:pPr>
            <a:r>
              <a:rPr lang="en-US" sz="2400">
                <a:solidFill>
                  <a:srgbClr val="330099"/>
                </a:solidFill>
                <a:latin typeface="DomCasual BT" pitchFamily="66" charset="0"/>
              </a:rPr>
              <a:t>2</a:t>
            </a:r>
            <a:endParaRPr lang="en-US" sz="2400">
              <a:solidFill>
                <a:srgbClr val="330099"/>
              </a:solidFill>
              <a:latin typeface="Times New Roman" pitchFamily="18" charset="0"/>
            </a:endParaRPr>
          </a:p>
        </p:txBody>
      </p:sp>
      <p:sp>
        <p:nvSpPr>
          <p:cNvPr id="608280" name="AutoShape 24">
            <a:hlinkClick r:id="rId15" action="ppaction://hlinksldjump" highlightClick="1"/>
          </p:cNvPr>
          <p:cNvSpPr>
            <a:spLocks noChangeArrowheads="1"/>
          </p:cNvSpPr>
          <p:nvPr/>
        </p:nvSpPr>
        <p:spPr bwMode="auto">
          <a:xfrm>
            <a:off x="152400" y="1460500"/>
            <a:ext cx="304800" cy="304800"/>
          </a:xfrm>
          <a:prstGeom prst="actionButtonBlank">
            <a:avLst/>
          </a:prstGeom>
          <a:solidFill>
            <a:schemeClr val="accent1"/>
          </a:solidFill>
          <a:ln w="12700" cap="sq">
            <a:solidFill>
              <a:schemeClr val="hlink"/>
            </a:solidFill>
            <a:miter lim="800000"/>
            <a:headEnd type="none" w="sm" len="sm"/>
            <a:tailEnd type="none" w="sm" len="sm"/>
          </a:ln>
          <a:effectLst/>
        </p:spPr>
        <p:txBody>
          <a:bodyPr wrap="none" anchor="ctr"/>
          <a:lstStyle/>
          <a:p>
            <a:pPr eaLnBrk="0" hangingPunct="0">
              <a:defRPr/>
            </a:pPr>
            <a:r>
              <a:rPr lang="en-US" sz="2400">
                <a:solidFill>
                  <a:srgbClr val="330099"/>
                </a:solidFill>
                <a:latin typeface="DomCasual BT" pitchFamily="66" charset="0"/>
              </a:rPr>
              <a:t>3</a:t>
            </a:r>
            <a:endParaRPr lang="en-US" sz="2400">
              <a:solidFill>
                <a:srgbClr val="330099"/>
              </a:solidFill>
              <a:latin typeface="Times New Roman" pitchFamily="18" charset="0"/>
            </a:endParaRPr>
          </a:p>
        </p:txBody>
      </p:sp>
      <p:sp>
        <p:nvSpPr>
          <p:cNvPr id="608281" name="AutoShape 25">
            <a:hlinkClick r:id="rId16" action="ppaction://hlinksldjump" highlightClick="1"/>
          </p:cNvPr>
          <p:cNvSpPr>
            <a:spLocks noChangeArrowheads="1"/>
          </p:cNvSpPr>
          <p:nvPr/>
        </p:nvSpPr>
        <p:spPr bwMode="auto">
          <a:xfrm>
            <a:off x="152400" y="2057400"/>
            <a:ext cx="304800" cy="304800"/>
          </a:xfrm>
          <a:prstGeom prst="actionButtonBlank">
            <a:avLst/>
          </a:prstGeom>
          <a:solidFill>
            <a:schemeClr val="accent1"/>
          </a:solidFill>
          <a:ln w="12700" cap="sq">
            <a:solidFill>
              <a:schemeClr val="hlink"/>
            </a:solidFill>
            <a:miter lim="800000"/>
            <a:headEnd type="none" w="sm" len="sm"/>
            <a:tailEnd type="none" w="sm" len="sm"/>
          </a:ln>
          <a:effectLst/>
        </p:spPr>
        <p:txBody>
          <a:bodyPr wrap="none" anchor="ctr"/>
          <a:lstStyle/>
          <a:p>
            <a:pPr eaLnBrk="0" hangingPunct="0">
              <a:defRPr/>
            </a:pPr>
            <a:r>
              <a:rPr lang="en-US" sz="2400">
                <a:solidFill>
                  <a:srgbClr val="330099"/>
                </a:solidFill>
                <a:latin typeface="DomCasual BT" pitchFamily="66" charset="0"/>
              </a:rPr>
              <a:t>4</a:t>
            </a:r>
            <a:endParaRPr lang="en-US" sz="2400">
              <a:solidFill>
                <a:srgbClr val="330099"/>
              </a:solidFill>
              <a:latin typeface="Times New Roman" pitchFamily="18" charset="0"/>
            </a:endParaRPr>
          </a:p>
        </p:txBody>
      </p:sp>
      <p:sp>
        <p:nvSpPr>
          <p:cNvPr id="608282" name="AutoShape 26">
            <a:hlinkClick r:id="rId17" action="ppaction://hlinksldjump" highlightClick="1"/>
          </p:cNvPr>
          <p:cNvSpPr>
            <a:spLocks noChangeArrowheads="1"/>
          </p:cNvSpPr>
          <p:nvPr/>
        </p:nvSpPr>
        <p:spPr bwMode="auto">
          <a:xfrm>
            <a:off x="152400" y="2654300"/>
            <a:ext cx="304800" cy="304800"/>
          </a:xfrm>
          <a:prstGeom prst="actionButtonBlank">
            <a:avLst/>
          </a:prstGeom>
          <a:solidFill>
            <a:schemeClr val="accent1"/>
          </a:solidFill>
          <a:ln w="12700" cap="sq">
            <a:solidFill>
              <a:schemeClr val="hlink"/>
            </a:solidFill>
            <a:miter lim="800000"/>
            <a:headEnd type="none" w="sm" len="sm"/>
            <a:tailEnd type="none" w="sm" len="sm"/>
          </a:ln>
          <a:effectLst/>
        </p:spPr>
        <p:txBody>
          <a:bodyPr wrap="none" anchor="ctr"/>
          <a:lstStyle/>
          <a:p>
            <a:pPr eaLnBrk="0" hangingPunct="0">
              <a:defRPr/>
            </a:pPr>
            <a:r>
              <a:rPr lang="en-US" sz="2400">
                <a:solidFill>
                  <a:srgbClr val="330099"/>
                </a:solidFill>
                <a:latin typeface="DomCasual BT" pitchFamily="66" charset="0"/>
              </a:rPr>
              <a:t>5</a:t>
            </a:r>
            <a:endParaRPr lang="en-US" sz="2400">
              <a:solidFill>
                <a:srgbClr val="330099"/>
              </a:solidFill>
              <a:latin typeface="Times New Roman" pitchFamily="18" charset="0"/>
            </a:endParaRPr>
          </a:p>
        </p:txBody>
      </p:sp>
      <p:sp>
        <p:nvSpPr>
          <p:cNvPr id="608283" name="AutoShape 27">
            <a:hlinkClick r:id="rId18" action="ppaction://hlinksldjump" highlightClick="1"/>
          </p:cNvPr>
          <p:cNvSpPr>
            <a:spLocks noChangeArrowheads="1"/>
          </p:cNvSpPr>
          <p:nvPr/>
        </p:nvSpPr>
        <p:spPr bwMode="auto">
          <a:xfrm>
            <a:off x="152400" y="3251200"/>
            <a:ext cx="304800" cy="304800"/>
          </a:xfrm>
          <a:prstGeom prst="actionButtonBlank">
            <a:avLst/>
          </a:prstGeom>
          <a:solidFill>
            <a:schemeClr val="accent1"/>
          </a:solidFill>
          <a:ln w="12700" cap="sq">
            <a:solidFill>
              <a:schemeClr val="hlink"/>
            </a:solidFill>
            <a:miter lim="800000"/>
            <a:headEnd type="none" w="sm" len="sm"/>
            <a:tailEnd type="none" w="sm" len="sm"/>
          </a:ln>
          <a:effectLst/>
        </p:spPr>
        <p:txBody>
          <a:bodyPr wrap="none" anchor="ctr"/>
          <a:lstStyle/>
          <a:p>
            <a:pPr eaLnBrk="0" hangingPunct="0">
              <a:defRPr/>
            </a:pPr>
            <a:r>
              <a:rPr lang="en-US" sz="2400">
                <a:solidFill>
                  <a:srgbClr val="330099"/>
                </a:solidFill>
                <a:latin typeface="DomCasual BT" pitchFamily="66" charset="0"/>
              </a:rPr>
              <a:t>6</a:t>
            </a:r>
            <a:endParaRPr lang="en-US" sz="2400">
              <a:solidFill>
                <a:srgbClr val="330099"/>
              </a:solidFill>
              <a:latin typeface="Times New Roman" pitchFamily="18" charset="0"/>
            </a:endParaRPr>
          </a:p>
        </p:txBody>
      </p:sp>
      <p:sp>
        <p:nvSpPr>
          <p:cNvPr id="608284" name="AutoShape 28">
            <a:hlinkClick r:id="rId19" action="ppaction://hlinksldjump" highlightClick="1"/>
          </p:cNvPr>
          <p:cNvSpPr>
            <a:spLocks noChangeArrowheads="1"/>
          </p:cNvSpPr>
          <p:nvPr/>
        </p:nvSpPr>
        <p:spPr bwMode="auto">
          <a:xfrm>
            <a:off x="152400" y="3848100"/>
            <a:ext cx="304800" cy="304800"/>
          </a:xfrm>
          <a:prstGeom prst="actionButtonBlank">
            <a:avLst/>
          </a:prstGeom>
          <a:solidFill>
            <a:schemeClr val="accent1"/>
          </a:solidFill>
          <a:ln w="12700" cap="sq">
            <a:solidFill>
              <a:schemeClr val="hlink"/>
            </a:solidFill>
            <a:miter lim="800000"/>
            <a:headEnd type="none" w="sm" len="sm"/>
            <a:tailEnd type="none" w="sm" len="sm"/>
          </a:ln>
          <a:effectLst/>
        </p:spPr>
        <p:txBody>
          <a:bodyPr wrap="none" anchor="ctr"/>
          <a:lstStyle/>
          <a:p>
            <a:pPr eaLnBrk="0" hangingPunct="0">
              <a:defRPr/>
            </a:pPr>
            <a:r>
              <a:rPr lang="en-US" sz="2400">
                <a:solidFill>
                  <a:srgbClr val="330099"/>
                </a:solidFill>
                <a:latin typeface="DomCasual BT" pitchFamily="66" charset="0"/>
              </a:rPr>
              <a:t>7</a:t>
            </a:r>
            <a:endParaRPr lang="en-US" sz="2400">
              <a:solidFill>
                <a:srgbClr val="330099"/>
              </a:solidFill>
              <a:latin typeface="Times New Roman" pitchFamily="18" charset="0"/>
            </a:endParaRPr>
          </a:p>
        </p:txBody>
      </p:sp>
      <p:sp>
        <p:nvSpPr>
          <p:cNvPr id="608285" name="AutoShape 29">
            <a:hlinkClick r:id="rId20" action="ppaction://hlinksldjump" highlightClick="1"/>
          </p:cNvPr>
          <p:cNvSpPr>
            <a:spLocks noChangeArrowheads="1"/>
          </p:cNvSpPr>
          <p:nvPr/>
        </p:nvSpPr>
        <p:spPr bwMode="auto">
          <a:xfrm>
            <a:off x="152400" y="4445000"/>
            <a:ext cx="304800" cy="304800"/>
          </a:xfrm>
          <a:prstGeom prst="actionButtonBlank">
            <a:avLst/>
          </a:prstGeom>
          <a:solidFill>
            <a:schemeClr val="accent1"/>
          </a:solidFill>
          <a:ln w="12700" cap="sq">
            <a:solidFill>
              <a:schemeClr val="hlink"/>
            </a:solidFill>
            <a:miter lim="800000"/>
            <a:headEnd type="none" w="sm" len="sm"/>
            <a:tailEnd type="none" w="sm" len="sm"/>
          </a:ln>
          <a:effectLst/>
        </p:spPr>
        <p:txBody>
          <a:bodyPr wrap="none" anchor="ctr"/>
          <a:lstStyle/>
          <a:p>
            <a:pPr eaLnBrk="0" hangingPunct="0">
              <a:defRPr/>
            </a:pPr>
            <a:r>
              <a:rPr lang="en-US" sz="2400">
                <a:solidFill>
                  <a:srgbClr val="330099"/>
                </a:solidFill>
                <a:latin typeface="DomCasual BT" pitchFamily="66" charset="0"/>
              </a:rPr>
              <a:t>8</a:t>
            </a:r>
            <a:endParaRPr lang="en-US" sz="2400">
              <a:solidFill>
                <a:srgbClr val="330099"/>
              </a:solidFill>
              <a:latin typeface="Times New Roman" pitchFamily="18" charset="0"/>
            </a:endParaRPr>
          </a:p>
        </p:txBody>
      </p:sp>
      <p:sp>
        <p:nvSpPr>
          <p:cNvPr id="608286" name="AutoShape 30">
            <a:hlinkClick r:id="rId21" action="ppaction://hlinksldjump" highlightClick="1"/>
          </p:cNvPr>
          <p:cNvSpPr>
            <a:spLocks noChangeArrowheads="1"/>
          </p:cNvSpPr>
          <p:nvPr/>
        </p:nvSpPr>
        <p:spPr bwMode="auto">
          <a:xfrm>
            <a:off x="152400" y="5041900"/>
            <a:ext cx="304800" cy="304800"/>
          </a:xfrm>
          <a:prstGeom prst="actionButtonBlank">
            <a:avLst/>
          </a:prstGeom>
          <a:solidFill>
            <a:schemeClr val="accent1"/>
          </a:solidFill>
          <a:ln w="12700" cap="sq">
            <a:solidFill>
              <a:schemeClr val="hlink"/>
            </a:solidFill>
            <a:miter lim="800000"/>
            <a:headEnd type="none" w="sm" len="sm"/>
            <a:tailEnd type="none" w="sm" len="sm"/>
          </a:ln>
          <a:effectLst/>
        </p:spPr>
        <p:txBody>
          <a:bodyPr wrap="none" anchor="ctr"/>
          <a:lstStyle/>
          <a:p>
            <a:pPr eaLnBrk="0" hangingPunct="0">
              <a:defRPr/>
            </a:pPr>
            <a:r>
              <a:rPr lang="en-US" sz="2400">
                <a:solidFill>
                  <a:srgbClr val="330099"/>
                </a:solidFill>
                <a:latin typeface="DomCasual BT" pitchFamily="66" charset="0"/>
              </a:rPr>
              <a:t>9</a:t>
            </a:r>
            <a:endParaRPr lang="en-US" sz="2400">
              <a:solidFill>
                <a:srgbClr val="330099"/>
              </a:solidFill>
              <a:latin typeface="Times New Roman" pitchFamily="18" charset="0"/>
            </a:endParaRPr>
          </a:p>
        </p:txBody>
      </p:sp>
      <p:sp>
        <p:nvSpPr>
          <p:cNvPr id="608287" name="AutoShape 31">
            <a:hlinkClick r:id="rId22" action="ppaction://hlinksldjump" highlightClick="1"/>
          </p:cNvPr>
          <p:cNvSpPr>
            <a:spLocks noChangeArrowheads="1"/>
          </p:cNvSpPr>
          <p:nvPr/>
        </p:nvSpPr>
        <p:spPr bwMode="auto">
          <a:xfrm>
            <a:off x="152400" y="5638800"/>
            <a:ext cx="304800" cy="304800"/>
          </a:xfrm>
          <a:prstGeom prst="actionButtonBlank">
            <a:avLst/>
          </a:prstGeom>
          <a:solidFill>
            <a:schemeClr val="accent1"/>
          </a:solidFill>
          <a:ln w="12700" cap="sq">
            <a:solidFill>
              <a:schemeClr val="hlink"/>
            </a:solidFill>
            <a:miter lim="800000"/>
            <a:headEnd type="none" w="sm" len="sm"/>
            <a:tailEnd type="none" w="sm" len="sm"/>
          </a:ln>
          <a:effectLst/>
        </p:spPr>
        <p:txBody>
          <a:bodyPr wrap="none" anchor="ctr"/>
          <a:lstStyle/>
          <a:p>
            <a:pPr eaLnBrk="0" hangingPunct="0">
              <a:defRPr/>
            </a:pPr>
            <a:r>
              <a:rPr lang="en-US" sz="2400">
                <a:solidFill>
                  <a:srgbClr val="330099"/>
                </a:solidFill>
                <a:latin typeface="DomCasual BT" pitchFamily="66" charset="0"/>
              </a:rPr>
              <a:t>10</a:t>
            </a:r>
            <a:endParaRPr lang="en-US" sz="2400">
              <a:solidFill>
                <a:srgbClr val="330099"/>
              </a:solidFill>
              <a:latin typeface="Times New Roman" pitchFamily="18" charset="0"/>
            </a:endParaRPr>
          </a:p>
        </p:txBody>
      </p:sp>
      <p:sp>
        <p:nvSpPr>
          <p:cNvPr id="608288" name="AutoShape 32">
            <a:hlinkClick r:id="" action="ppaction://hlinkshowjump?jump=firstslide" highlightClick="1"/>
          </p:cNvPr>
          <p:cNvSpPr>
            <a:spLocks noChangeArrowheads="1"/>
          </p:cNvSpPr>
          <p:nvPr/>
        </p:nvSpPr>
        <p:spPr bwMode="auto">
          <a:xfrm>
            <a:off x="152400" y="6235700"/>
            <a:ext cx="304800" cy="304800"/>
          </a:xfrm>
          <a:prstGeom prst="actionButtonHome">
            <a:avLst/>
          </a:prstGeom>
          <a:solidFill>
            <a:schemeClr val="accent1"/>
          </a:solidFill>
          <a:ln w="12700" cap="sq">
            <a:solidFill>
              <a:schemeClr val="hlink"/>
            </a:solidFill>
            <a:miter lim="800000"/>
            <a:headEnd type="none" w="sm" len="sm"/>
            <a:tailEnd type="none" w="sm" len="sm"/>
          </a:ln>
          <a:effectLst/>
        </p:spPr>
        <p:txBody>
          <a:bodyPr wrap="none" anchor="ctr"/>
          <a:lstStyle/>
          <a:p>
            <a:pPr>
              <a:defRPr/>
            </a:pPr>
            <a:endParaRPr lang="en-US">
              <a:solidFill>
                <a:srgbClr val="FFFFFF"/>
              </a:solidFill>
            </a:endParaRPr>
          </a:p>
        </p:txBody>
      </p:sp>
    </p:spTree>
    <p:extLst>
      <p:ext uri="{BB962C8B-B14F-4D97-AF65-F5344CB8AC3E}">
        <p14:creationId xmlns:p14="http://schemas.microsoft.com/office/powerpoint/2010/main" val="3584406257"/>
      </p:ext>
    </p:extLst>
  </p:cSld>
  <p:clrMap bg1="dk2" tx1="lt1" bg2="dk1"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defRPr>
      </a:lvl2pPr>
      <a:lvl3pPr algn="ctr" rtl="0" eaLnBrk="0" fontAlgn="base" hangingPunct="0">
        <a:spcBef>
          <a:spcPct val="0"/>
        </a:spcBef>
        <a:spcAft>
          <a:spcPct val="0"/>
        </a:spcAft>
        <a:defRPr kumimoji="1" sz="4400">
          <a:solidFill>
            <a:schemeClr val="tx2"/>
          </a:solidFill>
          <a:latin typeface="Arial" charset="0"/>
        </a:defRPr>
      </a:lvl3pPr>
      <a:lvl4pPr algn="ctr" rtl="0" eaLnBrk="0" fontAlgn="base" hangingPunct="0">
        <a:spcBef>
          <a:spcPct val="0"/>
        </a:spcBef>
        <a:spcAft>
          <a:spcPct val="0"/>
        </a:spcAft>
        <a:defRPr kumimoji="1" sz="4400">
          <a:solidFill>
            <a:schemeClr val="tx2"/>
          </a:solidFill>
          <a:latin typeface="Arial" charset="0"/>
        </a:defRPr>
      </a:lvl4pPr>
      <a:lvl5pPr algn="ctr" rtl="0" eaLnBrk="0" fontAlgn="base" hangingPunct="0">
        <a:spcBef>
          <a:spcPct val="0"/>
        </a:spcBef>
        <a:spcAft>
          <a:spcPct val="0"/>
        </a:spcAft>
        <a:defRPr kumimoji="1" sz="4400">
          <a:solidFill>
            <a:schemeClr val="tx2"/>
          </a:solidFill>
          <a:latin typeface="Arial" charset="0"/>
        </a:defRPr>
      </a:lvl5pPr>
      <a:lvl6pPr marL="457200" algn="ctr" rtl="0" fontAlgn="base">
        <a:spcBef>
          <a:spcPct val="0"/>
        </a:spcBef>
        <a:spcAft>
          <a:spcPct val="0"/>
        </a:spcAft>
        <a:defRPr kumimoji="1" sz="4400">
          <a:solidFill>
            <a:schemeClr val="tx2"/>
          </a:solidFill>
          <a:latin typeface="Arial" charset="0"/>
        </a:defRPr>
      </a:lvl6pPr>
      <a:lvl7pPr marL="914400" algn="ctr" rtl="0" fontAlgn="base">
        <a:spcBef>
          <a:spcPct val="0"/>
        </a:spcBef>
        <a:spcAft>
          <a:spcPct val="0"/>
        </a:spcAft>
        <a:defRPr kumimoji="1" sz="4400">
          <a:solidFill>
            <a:schemeClr val="tx2"/>
          </a:solidFill>
          <a:latin typeface="Arial" charset="0"/>
        </a:defRPr>
      </a:lvl7pPr>
      <a:lvl8pPr marL="1371600" algn="ctr" rtl="0" fontAlgn="base">
        <a:spcBef>
          <a:spcPct val="0"/>
        </a:spcBef>
        <a:spcAft>
          <a:spcPct val="0"/>
        </a:spcAft>
        <a:defRPr kumimoji="1" sz="4400">
          <a:solidFill>
            <a:schemeClr val="tx2"/>
          </a:solidFill>
          <a:latin typeface="Arial" charset="0"/>
        </a:defRPr>
      </a:lvl8pPr>
      <a:lvl9pPr marL="1828800" algn="ctr" rtl="0" fontAlgn="base">
        <a:spcBef>
          <a:spcPct val="0"/>
        </a:spcBef>
        <a:spcAft>
          <a:spcPct val="0"/>
        </a:spcAft>
        <a:defRPr kumimoji="1"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kumimoji="1" sz="40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4000">
          <a:solidFill>
            <a:schemeClr val="tx1"/>
          </a:solidFill>
          <a:latin typeface="+mn-lt"/>
        </a:defRPr>
      </a:lvl2pPr>
      <a:lvl3pPr marL="1143000" indent="-228600" algn="l" rtl="0" eaLnBrk="0" fontAlgn="base" hangingPunct="0">
        <a:spcBef>
          <a:spcPct val="20000"/>
        </a:spcBef>
        <a:spcAft>
          <a:spcPct val="0"/>
        </a:spcAft>
        <a:buChar char="•"/>
        <a:defRPr kumimoji="1" sz="4000">
          <a:solidFill>
            <a:schemeClr val="tx1"/>
          </a:solidFill>
          <a:latin typeface="+mn-lt"/>
        </a:defRPr>
      </a:lvl3pPr>
      <a:lvl4pPr marL="1600200" indent="-228600" algn="l" rtl="0" eaLnBrk="0" fontAlgn="base" hangingPunct="0">
        <a:spcBef>
          <a:spcPct val="20000"/>
        </a:spcBef>
        <a:spcAft>
          <a:spcPct val="0"/>
        </a:spcAft>
        <a:buChar char="–"/>
        <a:defRPr kumimoji="1" sz="4000">
          <a:solidFill>
            <a:schemeClr val="tx1"/>
          </a:solidFill>
          <a:latin typeface="+mn-lt"/>
        </a:defRPr>
      </a:lvl4pPr>
      <a:lvl5pPr marL="2057400" indent="-228600" algn="l" rtl="0" eaLnBrk="0" fontAlgn="base" hangingPunct="0">
        <a:spcBef>
          <a:spcPct val="20000"/>
        </a:spcBef>
        <a:spcAft>
          <a:spcPct val="0"/>
        </a:spcAft>
        <a:buChar char="•"/>
        <a:defRPr kumimoji="1" sz="4000">
          <a:solidFill>
            <a:schemeClr val="tx1"/>
          </a:solidFill>
          <a:latin typeface="+mn-lt"/>
        </a:defRPr>
      </a:lvl5pPr>
      <a:lvl6pPr marL="2514600" indent="-228600" algn="l" rtl="0" fontAlgn="base">
        <a:spcBef>
          <a:spcPct val="20000"/>
        </a:spcBef>
        <a:spcAft>
          <a:spcPct val="0"/>
        </a:spcAft>
        <a:buChar char="•"/>
        <a:defRPr kumimoji="1" sz="4000">
          <a:solidFill>
            <a:schemeClr val="tx1"/>
          </a:solidFill>
          <a:latin typeface="+mn-lt"/>
        </a:defRPr>
      </a:lvl6pPr>
      <a:lvl7pPr marL="2971800" indent="-228600" algn="l" rtl="0" fontAlgn="base">
        <a:spcBef>
          <a:spcPct val="20000"/>
        </a:spcBef>
        <a:spcAft>
          <a:spcPct val="0"/>
        </a:spcAft>
        <a:buChar char="•"/>
        <a:defRPr kumimoji="1" sz="4000">
          <a:solidFill>
            <a:schemeClr val="tx1"/>
          </a:solidFill>
          <a:latin typeface="+mn-lt"/>
        </a:defRPr>
      </a:lvl7pPr>
      <a:lvl8pPr marL="3429000" indent="-228600" algn="l" rtl="0" fontAlgn="base">
        <a:spcBef>
          <a:spcPct val="20000"/>
        </a:spcBef>
        <a:spcAft>
          <a:spcPct val="0"/>
        </a:spcAft>
        <a:buChar char="•"/>
        <a:defRPr kumimoji="1" sz="4000">
          <a:solidFill>
            <a:schemeClr val="tx1"/>
          </a:solidFill>
          <a:latin typeface="+mn-lt"/>
        </a:defRPr>
      </a:lvl8pPr>
      <a:lvl9pPr marL="3886200" indent="-228600" algn="l" rtl="0" fontAlgn="base">
        <a:spcBef>
          <a:spcPct val="20000"/>
        </a:spcBef>
        <a:spcAft>
          <a:spcPct val="0"/>
        </a:spcAft>
        <a:buChar char="•"/>
        <a:defRPr kumimoji="1" sz="4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video" Target="file:///L:\CHEMISTRY\PowerPoint%202006\Gas%20PP\Greenhouse%20effect%200_32.wmv" TargetMode="External"/><Relationship Id="rId6" Type="http://schemas.openxmlformats.org/officeDocument/2006/relationships/hyperlink" Target="http://en.wikipedia.org/wiki/Greenhouse_effect" TargetMode="External"/><Relationship Id="rId5" Type="http://schemas.openxmlformats.org/officeDocument/2006/relationships/image" Target="../media/image2.png"/><Relationship Id="rId4" Type="http://schemas.openxmlformats.org/officeDocument/2006/relationships/image" Target="../media/image1.w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7.jpeg"/><Relationship Id="rId2" Type="http://schemas.openxmlformats.org/officeDocument/2006/relationships/slideLayout" Target="../slideLayouts/slideLayout6.xml"/><Relationship Id="rId1" Type="http://schemas.openxmlformats.org/officeDocument/2006/relationships/audio" Target="../media/audio7.wav"/><Relationship Id="rId6" Type="http://schemas.openxmlformats.org/officeDocument/2006/relationships/slide" Target="slide2.xml"/><Relationship Id="rId5" Type="http://schemas.openxmlformats.org/officeDocument/2006/relationships/image" Target="../media/image4.png"/><Relationship Id="rId4" Type="http://schemas.openxmlformats.org/officeDocument/2006/relationships/image" Target="../media/image26.jpe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7" Type="http://schemas.openxmlformats.org/officeDocument/2006/relationships/image" Target="../media/image20.png"/><Relationship Id="rId2" Type="http://schemas.openxmlformats.org/officeDocument/2006/relationships/slideLayout" Target="../slideLayouts/slideLayout14.xml"/><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slide" Target="slide2.xml"/><Relationship Id="rId4" Type="http://schemas.openxmlformats.org/officeDocument/2006/relationships/image" Target="../media/image85.jpe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7" Type="http://schemas.openxmlformats.org/officeDocument/2006/relationships/slide" Target="slide2.xml"/><Relationship Id="rId2" Type="http://schemas.openxmlformats.org/officeDocument/2006/relationships/slideLayout" Target="../slideLayouts/slideLayout18.xml"/><Relationship Id="rId1" Type="http://schemas.openxmlformats.org/officeDocument/2006/relationships/audio" Target="../media/audio20.wav"/><Relationship Id="rId6" Type="http://schemas.openxmlformats.org/officeDocument/2006/relationships/image" Target="../media/image4.png"/><Relationship Id="rId5" Type="http://schemas.openxmlformats.org/officeDocument/2006/relationships/image" Target="../media/image87.jpeg"/><Relationship Id="rId4" Type="http://schemas.openxmlformats.org/officeDocument/2006/relationships/image" Target="../media/image86.png"/></Relationships>
</file>

<file path=ppt/slides/_rels/slide10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2.xml"/><Relationship Id="rId1" Type="http://schemas.openxmlformats.org/officeDocument/2006/relationships/slideLayout" Target="../slideLayouts/slideLayout14.xml"/><Relationship Id="rId4" Type="http://schemas.openxmlformats.org/officeDocument/2006/relationships/slide" Target="slide2.xml"/></Relationships>
</file>

<file path=ppt/slides/_rels/slide10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3.xml"/><Relationship Id="rId1" Type="http://schemas.openxmlformats.org/officeDocument/2006/relationships/slideLayout" Target="../slideLayouts/slideLayout14.xml"/><Relationship Id="rId4" Type="http://schemas.openxmlformats.org/officeDocument/2006/relationships/slide" Target="slide2.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18.xml"/><Relationship Id="rId1" Type="http://schemas.openxmlformats.org/officeDocument/2006/relationships/tags" Target="../tags/tag19.xml"/><Relationship Id="rId4" Type="http://schemas.openxmlformats.org/officeDocument/2006/relationships/slide" Target="slide2.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18.xml"/><Relationship Id="rId1" Type="http://schemas.openxmlformats.org/officeDocument/2006/relationships/tags" Target="../tags/tag20.xml"/><Relationship Id="rId5" Type="http://schemas.openxmlformats.org/officeDocument/2006/relationships/slide" Target="slide2.xml"/><Relationship Id="rId4" Type="http://schemas.openxmlformats.org/officeDocument/2006/relationships/audio" Target="../media/audio18.wav"/></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107.xml"/><Relationship Id="rId7" Type="http://schemas.openxmlformats.org/officeDocument/2006/relationships/image" Target="../media/image91.wmf"/><Relationship Id="rId2" Type="http://schemas.openxmlformats.org/officeDocument/2006/relationships/slideLayout" Target="../slideLayouts/slideLayout18.xml"/><Relationship Id="rId1" Type="http://schemas.openxmlformats.org/officeDocument/2006/relationships/vmlDrawing" Target="../drawings/vmlDrawing11.vml"/><Relationship Id="rId6" Type="http://schemas.openxmlformats.org/officeDocument/2006/relationships/oleObject" Target="../embeddings/oleObject12.bin"/><Relationship Id="rId11" Type="http://schemas.openxmlformats.org/officeDocument/2006/relationships/image" Target="../media/image93.wmf"/><Relationship Id="rId5" Type="http://schemas.openxmlformats.org/officeDocument/2006/relationships/image" Target="../media/image90.wmf"/><Relationship Id="rId10" Type="http://schemas.openxmlformats.org/officeDocument/2006/relationships/oleObject" Target="../embeddings/oleObject14.bin"/><Relationship Id="rId4" Type="http://schemas.openxmlformats.org/officeDocument/2006/relationships/oleObject" Target="../embeddings/oleObject11.bin"/><Relationship Id="rId9" Type="http://schemas.openxmlformats.org/officeDocument/2006/relationships/image" Target="../media/image92.wmf"/></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7" Type="http://schemas.openxmlformats.org/officeDocument/2006/relationships/image" Target="../media/image95.wmf"/><Relationship Id="rId2" Type="http://schemas.openxmlformats.org/officeDocument/2006/relationships/slideLayout" Target="../slideLayouts/slideLayout18.xml"/><Relationship Id="rId1" Type="http://schemas.openxmlformats.org/officeDocument/2006/relationships/vmlDrawing" Target="../drawings/vmlDrawing12.vml"/><Relationship Id="rId6" Type="http://schemas.openxmlformats.org/officeDocument/2006/relationships/oleObject" Target="../embeddings/oleObject16.bin"/><Relationship Id="rId5" Type="http://schemas.openxmlformats.org/officeDocument/2006/relationships/image" Target="../media/image94.wmf"/><Relationship Id="rId4" Type="http://schemas.openxmlformats.org/officeDocument/2006/relationships/oleObject" Target="../embeddings/oleObject15.bin"/></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7" Type="http://schemas.openxmlformats.org/officeDocument/2006/relationships/image" Target="../media/image97.wmf"/><Relationship Id="rId2" Type="http://schemas.openxmlformats.org/officeDocument/2006/relationships/slideLayout" Target="../slideLayouts/slideLayout18.xml"/><Relationship Id="rId1" Type="http://schemas.openxmlformats.org/officeDocument/2006/relationships/vmlDrawing" Target="../drawings/vmlDrawing13.vml"/><Relationship Id="rId6" Type="http://schemas.openxmlformats.org/officeDocument/2006/relationships/oleObject" Target="../embeddings/oleObject18.bin"/><Relationship Id="rId5" Type="http://schemas.openxmlformats.org/officeDocument/2006/relationships/image" Target="../media/image96.wmf"/><Relationship Id="rId4" Type="http://schemas.openxmlformats.org/officeDocument/2006/relationships/oleObject" Target="../embeddings/oleObject17.bin"/></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14.xml"/><Relationship Id="rId1" Type="http://schemas.openxmlformats.org/officeDocument/2006/relationships/vmlDrawing" Target="../drawings/vmlDrawing14.vml"/><Relationship Id="rId6" Type="http://schemas.openxmlformats.org/officeDocument/2006/relationships/image" Target="../media/image53.wmf"/><Relationship Id="rId5" Type="http://schemas.openxmlformats.org/officeDocument/2006/relationships/oleObject" Target="../embeddings/oleObject19.bin"/><Relationship Id="rId4" Type="http://schemas.openxmlformats.org/officeDocument/2006/relationships/slide" Target="slide2.xml"/></Relationships>
</file>

<file path=ppt/slides/_rels/slide12.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slide" Target="slide2.xml"/></Relationships>
</file>

<file path=ppt/slides/_rels/slide120.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7.jpeg"/><Relationship Id="rId2" Type="http://schemas.openxmlformats.org/officeDocument/2006/relationships/notesSlide" Target="../notesSlides/notesSlide120.xml"/><Relationship Id="rId1" Type="http://schemas.openxmlformats.org/officeDocument/2006/relationships/slideLayout" Target="../slideLayouts/slideLayout14.xml"/><Relationship Id="rId6" Type="http://schemas.openxmlformats.org/officeDocument/2006/relationships/hyperlink" Target="http://en.wikipedia.org/wiki/Evangelista_Torricelli" TargetMode="External"/><Relationship Id="rId5" Type="http://schemas.openxmlformats.org/officeDocument/2006/relationships/image" Target="../media/image56.jpeg"/><Relationship Id="rId4" Type="http://schemas.openxmlformats.org/officeDocument/2006/relationships/image" Target="../media/image55.jpe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18.xml"/><Relationship Id="rId1" Type="http://schemas.openxmlformats.org/officeDocument/2006/relationships/vmlDrawing" Target="../drawings/vmlDrawing15.vml"/><Relationship Id="rId5" Type="http://schemas.openxmlformats.org/officeDocument/2006/relationships/image" Target="../media/image98.wmf"/><Relationship Id="rId4" Type="http://schemas.openxmlformats.org/officeDocument/2006/relationships/oleObject" Target="../embeddings/oleObject20.bin"/></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7" Type="http://schemas.openxmlformats.org/officeDocument/2006/relationships/image" Target="../media/image100.wmf"/><Relationship Id="rId2" Type="http://schemas.openxmlformats.org/officeDocument/2006/relationships/slideLayout" Target="../slideLayouts/slideLayout18.xml"/><Relationship Id="rId1" Type="http://schemas.openxmlformats.org/officeDocument/2006/relationships/vmlDrawing" Target="../drawings/vmlDrawing16.vml"/><Relationship Id="rId6" Type="http://schemas.openxmlformats.org/officeDocument/2006/relationships/oleObject" Target="../embeddings/oleObject22.bin"/><Relationship Id="rId5" Type="http://schemas.openxmlformats.org/officeDocument/2006/relationships/image" Target="../media/image99.wmf"/><Relationship Id="rId4" Type="http://schemas.openxmlformats.org/officeDocument/2006/relationships/oleObject" Target="../embeddings/oleObject21.bin"/></Relationships>
</file>

<file path=ppt/slides/_rels/slide131.xml.rels><?xml version="1.0" encoding="UTF-8" standalone="yes"?>
<Relationships xmlns="http://schemas.openxmlformats.org/package/2006/relationships"><Relationship Id="rId8" Type="http://schemas.openxmlformats.org/officeDocument/2006/relationships/oleObject" Target="../embeddings/oleObject25.bin"/><Relationship Id="rId13" Type="http://schemas.openxmlformats.org/officeDocument/2006/relationships/oleObject" Target="../embeddings/oleObject28.bin"/><Relationship Id="rId18" Type="http://schemas.openxmlformats.org/officeDocument/2006/relationships/image" Target="../media/image105.wmf"/><Relationship Id="rId3" Type="http://schemas.openxmlformats.org/officeDocument/2006/relationships/notesSlide" Target="../notesSlides/notesSlide131.xml"/><Relationship Id="rId7" Type="http://schemas.openxmlformats.org/officeDocument/2006/relationships/image" Target="../media/image100.wmf"/><Relationship Id="rId12" Type="http://schemas.openxmlformats.org/officeDocument/2006/relationships/image" Target="../media/image102.wmf"/><Relationship Id="rId17" Type="http://schemas.openxmlformats.org/officeDocument/2006/relationships/oleObject" Target="../embeddings/oleObject30.bin"/><Relationship Id="rId2" Type="http://schemas.openxmlformats.org/officeDocument/2006/relationships/slideLayout" Target="../slideLayouts/slideLayout18.xml"/><Relationship Id="rId16" Type="http://schemas.openxmlformats.org/officeDocument/2006/relationships/image" Target="../media/image104.wmf"/><Relationship Id="rId1" Type="http://schemas.openxmlformats.org/officeDocument/2006/relationships/vmlDrawing" Target="../drawings/vmlDrawing17.vml"/><Relationship Id="rId6" Type="http://schemas.openxmlformats.org/officeDocument/2006/relationships/oleObject" Target="../embeddings/oleObject24.bin"/><Relationship Id="rId11" Type="http://schemas.openxmlformats.org/officeDocument/2006/relationships/oleObject" Target="../embeddings/oleObject27.bin"/><Relationship Id="rId5" Type="http://schemas.openxmlformats.org/officeDocument/2006/relationships/image" Target="../media/image99.wmf"/><Relationship Id="rId15" Type="http://schemas.openxmlformats.org/officeDocument/2006/relationships/oleObject" Target="../embeddings/oleObject29.bin"/><Relationship Id="rId10" Type="http://schemas.openxmlformats.org/officeDocument/2006/relationships/image" Target="../media/image101.wmf"/><Relationship Id="rId4" Type="http://schemas.openxmlformats.org/officeDocument/2006/relationships/oleObject" Target="../embeddings/oleObject23.bin"/><Relationship Id="rId9" Type="http://schemas.openxmlformats.org/officeDocument/2006/relationships/oleObject" Target="../embeddings/oleObject26.bin"/><Relationship Id="rId14" Type="http://schemas.openxmlformats.org/officeDocument/2006/relationships/image" Target="../media/image103.wmf"/></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5.xml"/><Relationship Id="rId7" Type="http://schemas.openxmlformats.org/officeDocument/2006/relationships/image" Target="../media/image107.wmf"/><Relationship Id="rId2" Type="http://schemas.openxmlformats.org/officeDocument/2006/relationships/slideLayout" Target="../slideLayouts/slideLayout18.xml"/><Relationship Id="rId1" Type="http://schemas.openxmlformats.org/officeDocument/2006/relationships/vmlDrawing" Target="../drawings/vmlDrawing18.vml"/><Relationship Id="rId6" Type="http://schemas.openxmlformats.org/officeDocument/2006/relationships/oleObject" Target="../embeddings/oleObject32.bin"/><Relationship Id="rId5" Type="http://schemas.openxmlformats.org/officeDocument/2006/relationships/image" Target="../media/image106.wmf"/><Relationship Id="rId4" Type="http://schemas.openxmlformats.org/officeDocument/2006/relationships/oleObject" Target="../embeddings/oleObject31.bin"/></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6.xml"/><Relationship Id="rId7" Type="http://schemas.openxmlformats.org/officeDocument/2006/relationships/image" Target="../media/image109.wmf"/><Relationship Id="rId2" Type="http://schemas.openxmlformats.org/officeDocument/2006/relationships/slideLayout" Target="../slideLayouts/slideLayout18.xml"/><Relationship Id="rId1" Type="http://schemas.openxmlformats.org/officeDocument/2006/relationships/vmlDrawing" Target="../drawings/vmlDrawing19.vml"/><Relationship Id="rId6" Type="http://schemas.openxmlformats.org/officeDocument/2006/relationships/oleObject" Target="../embeddings/oleObject34.bin"/><Relationship Id="rId5" Type="http://schemas.openxmlformats.org/officeDocument/2006/relationships/image" Target="../media/image108.wmf"/><Relationship Id="rId4" Type="http://schemas.openxmlformats.org/officeDocument/2006/relationships/oleObject" Target="../embeddings/oleObject33.bin"/></Relationships>
</file>

<file path=ppt/slides/_rels/slide13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37.xml"/><Relationship Id="rId1" Type="http://schemas.openxmlformats.org/officeDocument/2006/relationships/slideLayout" Target="../slideLayouts/slideLayout14.xml"/><Relationship Id="rId4" Type="http://schemas.openxmlformats.org/officeDocument/2006/relationships/image" Target="../media/image111.jpe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39.xml"/><Relationship Id="rId1" Type="http://schemas.openxmlformats.org/officeDocument/2006/relationships/slideLayout" Target="../slideLayouts/slideLayout18.xml"/><Relationship Id="rId4" Type="http://schemas.openxmlformats.org/officeDocument/2006/relationships/slide" Target="slide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hyperlink" Target="http://www.indiana.edu/~phys215/lecture/lecnotes/lecgraphics/diffusion.gif" TargetMode="External"/><Relationship Id="rId2" Type="http://schemas.openxmlformats.org/officeDocument/2006/relationships/notesSlide" Target="../notesSlides/notesSlide140.xml"/><Relationship Id="rId1" Type="http://schemas.openxmlformats.org/officeDocument/2006/relationships/slideLayout" Target="../slideLayouts/slideLayout18.xml"/><Relationship Id="rId4" Type="http://schemas.openxmlformats.org/officeDocument/2006/relationships/image" Target="../media/image113.pn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1.xml"/><Relationship Id="rId7" Type="http://schemas.openxmlformats.org/officeDocument/2006/relationships/image" Target="../media/image115.wmf"/><Relationship Id="rId2" Type="http://schemas.openxmlformats.org/officeDocument/2006/relationships/slideLayout" Target="../slideLayouts/slideLayout14.xml"/><Relationship Id="rId1" Type="http://schemas.openxmlformats.org/officeDocument/2006/relationships/vmlDrawing" Target="../drawings/vmlDrawing20.vml"/><Relationship Id="rId6" Type="http://schemas.openxmlformats.org/officeDocument/2006/relationships/oleObject" Target="../embeddings/oleObject36.bin"/><Relationship Id="rId5" Type="http://schemas.openxmlformats.org/officeDocument/2006/relationships/image" Target="../media/image114.wmf"/><Relationship Id="rId4" Type="http://schemas.openxmlformats.org/officeDocument/2006/relationships/oleObject" Target="../embeddings/oleObject35.bin"/></Relationships>
</file>

<file path=ppt/slides/_rels/slide142.xml.rels><?xml version="1.0" encoding="UTF-8" standalone="yes"?>
<Relationships xmlns="http://schemas.openxmlformats.org/package/2006/relationships"><Relationship Id="rId8" Type="http://schemas.openxmlformats.org/officeDocument/2006/relationships/oleObject" Target="../embeddings/oleObject39.bin"/><Relationship Id="rId3" Type="http://schemas.openxmlformats.org/officeDocument/2006/relationships/notesSlide" Target="../notesSlides/notesSlide142.xml"/><Relationship Id="rId7" Type="http://schemas.openxmlformats.org/officeDocument/2006/relationships/image" Target="../media/image117.wmf"/><Relationship Id="rId2" Type="http://schemas.openxmlformats.org/officeDocument/2006/relationships/slideLayout" Target="../slideLayouts/slideLayout18.xml"/><Relationship Id="rId1" Type="http://schemas.openxmlformats.org/officeDocument/2006/relationships/vmlDrawing" Target="../drawings/vmlDrawing21.vml"/><Relationship Id="rId6" Type="http://schemas.openxmlformats.org/officeDocument/2006/relationships/oleObject" Target="../embeddings/oleObject38.bin"/><Relationship Id="rId5" Type="http://schemas.openxmlformats.org/officeDocument/2006/relationships/image" Target="../media/image116.wmf"/><Relationship Id="rId4" Type="http://schemas.openxmlformats.org/officeDocument/2006/relationships/oleObject" Target="../embeddings/oleObject37.bin"/><Relationship Id="rId9" Type="http://schemas.openxmlformats.org/officeDocument/2006/relationships/image" Target="../media/image53.wmf"/></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3.xml"/><Relationship Id="rId7" Type="http://schemas.openxmlformats.org/officeDocument/2006/relationships/image" Target="../media/image119.wmf"/><Relationship Id="rId2" Type="http://schemas.openxmlformats.org/officeDocument/2006/relationships/slideLayout" Target="../slideLayouts/slideLayout18.xml"/><Relationship Id="rId1" Type="http://schemas.openxmlformats.org/officeDocument/2006/relationships/vmlDrawing" Target="../drawings/vmlDrawing22.vml"/><Relationship Id="rId6" Type="http://schemas.openxmlformats.org/officeDocument/2006/relationships/oleObject" Target="../embeddings/oleObject41.bin"/><Relationship Id="rId5" Type="http://schemas.openxmlformats.org/officeDocument/2006/relationships/image" Target="../media/image118.wmf"/><Relationship Id="rId4" Type="http://schemas.openxmlformats.org/officeDocument/2006/relationships/oleObject" Target="../embeddings/oleObject40.bin"/></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4.xml"/><Relationship Id="rId7" Type="http://schemas.openxmlformats.org/officeDocument/2006/relationships/image" Target="../media/image121.wmf"/><Relationship Id="rId2" Type="http://schemas.openxmlformats.org/officeDocument/2006/relationships/slideLayout" Target="../slideLayouts/slideLayout18.xml"/><Relationship Id="rId1" Type="http://schemas.openxmlformats.org/officeDocument/2006/relationships/vmlDrawing" Target="../drawings/vmlDrawing23.vml"/><Relationship Id="rId6" Type="http://schemas.openxmlformats.org/officeDocument/2006/relationships/oleObject" Target="../embeddings/oleObject43.bin"/><Relationship Id="rId5" Type="http://schemas.openxmlformats.org/officeDocument/2006/relationships/image" Target="../media/image120.wmf"/><Relationship Id="rId4" Type="http://schemas.openxmlformats.org/officeDocument/2006/relationships/oleObject" Target="../embeddings/oleObject42.bin"/></Relationships>
</file>

<file path=ppt/slides/_rels/slide145.xml.rels><?xml version="1.0" encoding="UTF-8" standalone="yes"?>
<Relationships xmlns="http://schemas.openxmlformats.org/package/2006/relationships"><Relationship Id="rId8" Type="http://schemas.openxmlformats.org/officeDocument/2006/relationships/oleObject" Target="../embeddings/oleObject46.bin"/><Relationship Id="rId3" Type="http://schemas.openxmlformats.org/officeDocument/2006/relationships/notesSlide" Target="../notesSlides/notesSlide145.xml"/><Relationship Id="rId7" Type="http://schemas.openxmlformats.org/officeDocument/2006/relationships/image" Target="../media/image123.wmf"/><Relationship Id="rId2" Type="http://schemas.openxmlformats.org/officeDocument/2006/relationships/slideLayout" Target="../slideLayouts/slideLayout18.xml"/><Relationship Id="rId1" Type="http://schemas.openxmlformats.org/officeDocument/2006/relationships/vmlDrawing" Target="../drawings/vmlDrawing24.vml"/><Relationship Id="rId6" Type="http://schemas.openxmlformats.org/officeDocument/2006/relationships/oleObject" Target="../embeddings/oleObject45.bin"/><Relationship Id="rId5" Type="http://schemas.openxmlformats.org/officeDocument/2006/relationships/image" Target="../media/image122.wmf"/><Relationship Id="rId4" Type="http://schemas.openxmlformats.org/officeDocument/2006/relationships/oleObject" Target="../embeddings/oleObject44.bin"/><Relationship Id="rId9" Type="http://schemas.openxmlformats.org/officeDocument/2006/relationships/image" Target="../media/image124.wmf"/></Relationships>
</file>

<file path=ppt/slides/_rels/slide146.xml.rels><?xml version="1.0" encoding="UTF-8" standalone="yes"?>
<Relationships xmlns="http://schemas.openxmlformats.org/package/2006/relationships"><Relationship Id="rId8" Type="http://schemas.openxmlformats.org/officeDocument/2006/relationships/oleObject" Target="../embeddings/oleObject49.bin"/><Relationship Id="rId3" Type="http://schemas.openxmlformats.org/officeDocument/2006/relationships/notesSlide" Target="../notesSlides/notesSlide146.xml"/><Relationship Id="rId7" Type="http://schemas.openxmlformats.org/officeDocument/2006/relationships/image" Target="../media/image126.wmf"/><Relationship Id="rId2" Type="http://schemas.openxmlformats.org/officeDocument/2006/relationships/slideLayout" Target="../slideLayouts/slideLayout18.xml"/><Relationship Id="rId1" Type="http://schemas.openxmlformats.org/officeDocument/2006/relationships/vmlDrawing" Target="../drawings/vmlDrawing25.vml"/><Relationship Id="rId6" Type="http://schemas.openxmlformats.org/officeDocument/2006/relationships/oleObject" Target="../embeddings/oleObject48.bin"/><Relationship Id="rId11" Type="http://schemas.openxmlformats.org/officeDocument/2006/relationships/image" Target="../media/image128.wmf"/><Relationship Id="rId5" Type="http://schemas.openxmlformats.org/officeDocument/2006/relationships/image" Target="../media/image125.wmf"/><Relationship Id="rId10" Type="http://schemas.openxmlformats.org/officeDocument/2006/relationships/oleObject" Target="../embeddings/oleObject50.bin"/><Relationship Id="rId4" Type="http://schemas.openxmlformats.org/officeDocument/2006/relationships/oleObject" Target="../embeddings/oleObject47.bin"/><Relationship Id="rId9" Type="http://schemas.openxmlformats.org/officeDocument/2006/relationships/image" Target="../media/image127.wmf"/></Relationships>
</file>

<file path=ppt/slides/_rels/slide147.xml.rels><?xml version="1.0" encoding="UTF-8" standalone="yes"?>
<Relationships xmlns="http://schemas.openxmlformats.org/package/2006/relationships"><Relationship Id="rId8" Type="http://schemas.openxmlformats.org/officeDocument/2006/relationships/image" Target="../media/image117.wmf"/><Relationship Id="rId3" Type="http://schemas.openxmlformats.org/officeDocument/2006/relationships/notesSlide" Target="../notesSlides/notesSlide147.xml"/><Relationship Id="rId7" Type="http://schemas.openxmlformats.org/officeDocument/2006/relationships/oleObject" Target="../embeddings/oleObject52.bin"/><Relationship Id="rId12" Type="http://schemas.openxmlformats.org/officeDocument/2006/relationships/image" Target="../media/image131.jpeg"/><Relationship Id="rId2" Type="http://schemas.openxmlformats.org/officeDocument/2006/relationships/slideLayout" Target="../slideLayouts/slideLayout18.xml"/><Relationship Id="rId1" Type="http://schemas.openxmlformats.org/officeDocument/2006/relationships/vmlDrawing" Target="../drawings/vmlDrawing26.vml"/><Relationship Id="rId6" Type="http://schemas.openxmlformats.org/officeDocument/2006/relationships/image" Target="../media/image116.wmf"/><Relationship Id="rId11" Type="http://schemas.openxmlformats.org/officeDocument/2006/relationships/image" Target="../media/image130.wmf"/><Relationship Id="rId5" Type="http://schemas.openxmlformats.org/officeDocument/2006/relationships/oleObject" Target="../embeddings/oleObject51.bin"/><Relationship Id="rId10" Type="http://schemas.openxmlformats.org/officeDocument/2006/relationships/image" Target="../media/image53.wmf"/><Relationship Id="rId4" Type="http://schemas.openxmlformats.org/officeDocument/2006/relationships/image" Target="../media/image129.wmf"/><Relationship Id="rId9" Type="http://schemas.openxmlformats.org/officeDocument/2006/relationships/oleObject" Target="../embeddings/oleObject53.bin"/></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8.xml"/><Relationship Id="rId7" Type="http://schemas.openxmlformats.org/officeDocument/2006/relationships/image" Target="../media/image133.jpeg"/><Relationship Id="rId2" Type="http://schemas.openxmlformats.org/officeDocument/2006/relationships/slideLayout" Target="../slideLayouts/slideLayout18.xml"/><Relationship Id="rId1" Type="http://schemas.openxmlformats.org/officeDocument/2006/relationships/vmlDrawing" Target="../drawings/vmlDrawing27.vml"/><Relationship Id="rId6" Type="http://schemas.openxmlformats.org/officeDocument/2006/relationships/hyperlink" Target="http://en.wikipedia.org/wiki/Thomas_Graham_(chemist)" TargetMode="External"/><Relationship Id="rId5" Type="http://schemas.openxmlformats.org/officeDocument/2006/relationships/image" Target="../media/image132.wmf"/><Relationship Id="rId4" Type="http://schemas.openxmlformats.org/officeDocument/2006/relationships/oleObject" Target="../embeddings/oleObject54.bin"/></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14.xml"/><Relationship Id="rId1" Type="http://schemas.openxmlformats.org/officeDocument/2006/relationships/vmlDrawing" Target="../drawings/vmlDrawing28.vml"/><Relationship Id="rId5" Type="http://schemas.openxmlformats.org/officeDocument/2006/relationships/image" Target="../media/image134.wmf"/><Relationship Id="rId4" Type="http://schemas.openxmlformats.org/officeDocument/2006/relationships/oleObject" Target="../embeddings/oleObject55.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audio" Target="../media/audio8.wav"/><Relationship Id="rId5" Type="http://schemas.openxmlformats.org/officeDocument/2006/relationships/slide" Target="slide2.xml"/><Relationship Id="rId4" Type="http://schemas.openxmlformats.org/officeDocument/2006/relationships/image" Target="../media/image4.png"/></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14.xml"/><Relationship Id="rId1" Type="http://schemas.openxmlformats.org/officeDocument/2006/relationships/vmlDrawing" Target="../drawings/vmlDrawing29.vml"/><Relationship Id="rId6" Type="http://schemas.openxmlformats.org/officeDocument/2006/relationships/image" Target="../media/image136.png"/><Relationship Id="rId5" Type="http://schemas.openxmlformats.org/officeDocument/2006/relationships/image" Target="../media/image135.wmf"/><Relationship Id="rId4" Type="http://schemas.openxmlformats.org/officeDocument/2006/relationships/oleObject" Target="../embeddings/oleObject56.bin"/></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24.xml"/><Relationship Id="rId1" Type="http://schemas.openxmlformats.org/officeDocument/2006/relationships/vmlDrawing" Target="../drawings/vmlDrawing30.vml"/><Relationship Id="rId5" Type="http://schemas.openxmlformats.org/officeDocument/2006/relationships/image" Target="../media/image53.wmf"/><Relationship Id="rId4" Type="http://schemas.openxmlformats.org/officeDocument/2006/relationships/oleObject" Target="../embeddings/oleObject57.bin"/></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14.xml"/><Relationship Id="rId1" Type="http://schemas.openxmlformats.org/officeDocument/2006/relationships/vmlDrawing" Target="../drawings/vmlDrawing31.vml"/><Relationship Id="rId5" Type="http://schemas.openxmlformats.org/officeDocument/2006/relationships/image" Target="../media/image53.wmf"/><Relationship Id="rId4" Type="http://schemas.openxmlformats.org/officeDocument/2006/relationships/oleObject" Target="../embeddings/oleObject58.bin"/></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14.xml"/><Relationship Id="rId1" Type="http://schemas.openxmlformats.org/officeDocument/2006/relationships/vmlDrawing" Target="../drawings/vmlDrawing32.vml"/><Relationship Id="rId5" Type="http://schemas.openxmlformats.org/officeDocument/2006/relationships/image" Target="../media/image53.wmf"/><Relationship Id="rId4" Type="http://schemas.openxmlformats.org/officeDocument/2006/relationships/oleObject" Target="../embeddings/oleObject59.bin"/></Relationships>
</file>

<file path=ppt/slides/_rels/slide15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54.xml"/><Relationship Id="rId1" Type="http://schemas.openxmlformats.org/officeDocument/2006/relationships/slideLayout" Target="../slideLayouts/slideLayout14.xml"/><Relationship Id="rId4" Type="http://schemas.openxmlformats.org/officeDocument/2006/relationships/image" Target="../media/image138.jpeg"/></Relationships>
</file>

<file path=ppt/slides/_rels/slide155.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notesSlide" Target="../notesSlides/notesSlide155.xml"/><Relationship Id="rId1" Type="http://schemas.openxmlformats.org/officeDocument/2006/relationships/slideLayout" Target="../slideLayouts/slideLayout14.xml"/><Relationship Id="rId5" Type="http://schemas.openxmlformats.org/officeDocument/2006/relationships/slide" Target="slide2.xml"/><Relationship Id="rId4" Type="http://schemas.openxmlformats.org/officeDocument/2006/relationships/audio" Target="../media/audio19.wav"/></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14.xml"/><Relationship Id="rId1" Type="http://schemas.openxmlformats.org/officeDocument/2006/relationships/tags" Target="../tags/tag21.xml"/><Relationship Id="rId5" Type="http://schemas.openxmlformats.org/officeDocument/2006/relationships/slide" Target="slide2.xml"/><Relationship Id="rId4" Type="http://schemas.openxmlformats.org/officeDocument/2006/relationships/audio" Target="../media/audio18.wav"/></Relationships>
</file>

<file path=ppt/slides/_rels/slide157.xml.rels><?xml version="1.0" encoding="UTF-8" standalone="yes"?>
<Relationships xmlns="http://schemas.openxmlformats.org/package/2006/relationships"><Relationship Id="rId8" Type="http://schemas.openxmlformats.org/officeDocument/2006/relationships/oleObject" Target="../embeddings/oleObject61.bin"/><Relationship Id="rId3" Type="http://schemas.openxmlformats.org/officeDocument/2006/relationships/slideLayout" Target="../slideLayouts/slideLayout19.xml"/><Relationship Id="rId7" Type="http://schemas.openxmlformats.org/officeDocument/2006/relationships/image" Target="../media/image139.wmf"/><Relationship Id="rId12" Type="http://schemas.openxmlformats.org/officeDocument/2006/relationships/slide" Target="slide2.xml"/><Relationship Id="rId2" Type="http://schemas.openxmlformats.org/officeDocument/2006/relationships/tags" Target="../tags/tag22.xml"/><Relationship Id="rId1" Type="http://schemas.openxmlformats.org/officeDocument/2006/relationships/vmlDrawing" Target="../drawings/vmlDrawing33.vml"/><Relationship Id="rId6" Type="http://schemas.openxmlformats.org/officeDocument/2006/relationships/oleObject" Target="../embeddings/oleObject60.bin"/><Relationship Id="rId11" Type="http://schemas.openxmlformats.org/officeDocument/2006/relationships/image" Target="../media/image141.wmf"/><Relationship Id="rId5" Type="http://schemas.openxmlformats.org/officeDocument/2006/relationships/audio" Target="../media/audio21.wav"/><Relationship Id="rId10" Type="http://schemas.openxmlformats.org/officeDocument/2006/relationships/oleObject" Target="../embeddings/oleObject62.bin"/><Relationship Id="rId4" Type="http://schemas.openxmlformats.org/officeDocument/2006/relationships/notesSlide" Target="../notesSlides/notesSlide157.xml"/><Relationship Id="rId9" Type="http://schemas.openxmlformats.org/officeDocument/2006/relationships/image" Target="../media/image140.wmf"/></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14.xml"/><Relationship Id="rId1" Type="http://schemas.openxmlformats.org/officeDocument/2006/relationships/tags" Target="../tags/tag23.xml"/><Relationship Id="rId5" Type="http://schemas.openxmlformats.org/officeDocument/2006/relationships/slide" Target="slide2.xml"/><Relationship Id="rId4" Type="http://schemas.openxmlformats.org/officeDocument/2006/relationships/audio" Target="../media/audio21.wav"/></Relationships>
</file>

<file path=ppt/slides/_rels/slide15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59.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audio" Target="../media/audio8.wav"/><Relationship Id="rId5" Type="http://schemas.openxmlformats.org/officeDocument/2006/relationships/slide" Target="slide2.xml"/><Relationship Id="rId4" Type="http://schemas.openxmlformats.org/officeDocument/2006/relationships/image" Target="../media/image4.png"/></Relationships>
</file>

<file path=ppt/slides/_rels/slide160.xml.rels><?xml version="1.0" encoding="UTF-8" standalone="yes"?>
<Relationships xmlns="http://schemas.openxmlformats.org/package/2006/relationships"><Relationship Id="rId8" Type="http://schemas.openxmlformats.org/officeDocument/2006/relationships/oleObject" Target="../embeddings/oleObject65.bin"/><Relationship Id="rId3" Type="http://schemas.openxmlformats.org/officeDocument/2006/relationships/notesSlide" Target="../notesSlides/notesSlide160.xml"/><Relationship Id="rId7" Type="http://schemas.openxmlformats.org/officeDocument/2006/relationships/image" Target="../media/image144.wmf"/><Relationship Id="rId2" Type="http://schemas.openxmlformats.org/officeDocument/2006/relationships/slideLayout" Target="../slideLayouts/slideLayout14.xml"/><Relationship Id="rId1" Type="http://schemas.openxmlformats.org/officeDocument/2006/relationships/vmlDrawing" Target="../drawings/vmlDrawing34.vml"/><Relationship Id="rId6" Type="http://schemas.openxmlformats.org/officeDocument/2006/relationships/oleObject" Target="../embeddings/oleObject64.bin"/><Relationship Id="rId11" Type="http://schemas.openxmlformats.org/officeDocument/2006/relationships/image" Target="../media/image146.wmf"/><Relationship Id="rId5" Type="http://schemas.openxmlformats.org/officeDocument/2006/relationships/image" Target="../media/image143.wmf"/><Relationship Id="rId10" Type="http://schemas.openxmlformats.org/officeDocument/2006/relationships/oleObject" Target="../embeddings/oleObject66.bin"/><Relationship Id="rId4" Type="http://schemas.openxmlformats.org/officeDocument/2006/relationships/oleObject" Target="../embeddings/oleObject63.bin"/><Relationship Id="rId9" Type="http://schemas.openxmlformats.org/officeDocument/2006/relationships/image" Target="../media/image145.wmf"/></Relationships>
</file>

<file path=ppt/slides/_rels/slide161.xml.rels><?xml version="1.0" encoding="UTF-8" standalone="yes"?>
<Relationships xmlns="http://schemas.openxmlformats.org/package/2006/relationships"><Relationship Id="rId8" Type="http://schemas.openxmlformats.org/officeDocument/2006/relationships/oleObject" Target="../embeddings/oleObject69.bin"/><Relationship Id="rId13" Type="http://schemas.openxmlformats.org/officeDocument/2006/relationships/image" Target="../media/image151.wmf"/><Relationship Id="rId3" Type="http://schemas.openxmlformats.org/officeDocument/2006/relationships/notesSlide" Target="../notesSlides/notesSlide161.xml"/><Relationship Id="rId7" Type="http://schemas.openxmlformats.org/officeDocument/2006/relationships/image" Target="../media/image148.wmf"/><Relationship Id="rId12" Type="http://schemas.openxmlformats.org/officeDocument/2006/relationships/oleObject" Target="../embeddings/oleObject71.bin"/><Relationship Id="rId2" Type="http://schemas.openxmlformats.org/officeDocument/2006/relationships/slideLayout" Target="../slideLayouts/slideLayout14.xml"/><Relationship Id="rId1" Type="http://schemas.openxmlformats.org/officeDocument/2006/relationships/vmlDrawing" Target="../drawings/vmlDrawing35.vml"/><Relationship Id="rId6" Type="http://schemas.openxmlformats.org/officeDocument/2006/relationships/oleObject" Target="../embeddings/oleObject68.bin"/><Relationship Id="rId11" Type="http://schemas.openxmlformats.org/officeDocument/2006/relationships/image" Target="../media/image150.wmf"/><Relationship Id="rId5" Type="http://schemas.openxmlformats.org/officeDocument/2006/relationships/image" Target="../media/image147.wmf"/><Relationship Id="rId10" Type="http://schemas.openxmlformats.org/officeDocument/2006/relationships/oleObject" Target="../embeddings/oleObject70.bin"/><Relationship Id="rId4" Type="http://schemas.openxmlformats.org/officeDocument/2006/relationships/oleObject" Target="../embeddings/oleObject67.bin"/><Relationship Id="rId9" Type="http://schemas.openxmlformats.org/officeDocument/2006/relationships/image" Target="../media/image149.wmf"/></Relationships>
</file>

<file path=ppt/slides/_rels/slide162.xml.rels><?xml version="1.0" encoding="UTF-8" standalone="yes"?>
<Relationships xmlns="http://schemas.openxmlformats.org/package/2006/relationships"><Relationship Id="rId8" Type="http://schemas.openxmlformats.org/officeDocument/2006/relationships/oleObject" Target="../embeddings/oleObject74.bin"/><Relationship Id="rId13" Type="http://schemas.openxmlformats.org/officeDocument/2006/relationships/image" Target="../media/image155.wmf"/><Relationship Id="rId3" Type="http://schemas.openxmlformats.org/officeDocument/2006/relationships/notesSlide" Target="../notesSlides/notesSlide162.xml"/><Relationship Id="rId7" Type="http://schemas.openxmlformats.org/officeDocument/2006/relationships/image" Target="../media/image147.wmf"/><Relationship Id="rId12" Type="http://schemas.openxmlformats.org/officeDocument/2006/relationships/oleObject" Target="../embeddings/oleObject76.bin"/><Relationship Id="rId17" Type="http://schemas.openxmlformats.org/officeDocument/2006/relationships/image" Target="../media/image157.wmf"/><Relationship Id="rId2" Type="http://schemas.openxmlformats.org/officeDocument/2006/relationships/slideLayout" Target="../slideLayouts/slideLayout14.xml"/><Relationship Id="rId16" Type="http://schemas.openxmlformats.org/officeDocument/2006/relationships/oleObject" Target="../embeddings/oleObject78.bin"/><Relationship Id="rId1" Type="http://schemas.openxmlformats.org/officeDocument/2006/relationships/vmlDrawing" Target="../drawings/vmlDrawing36.vml"/><Relationship Id="rId6" Type="http://schemas.openxmlformats.org/officeDocument/2006/relationships/oleObject" Target="../embeddings/oleObject73.bin"/><Relationship Id="rId11" Type="http://schemas.openxmlformats.org/officeDocument/2006/relationships/image" Target="../media/image154.wmf"/><Relationship Id="rId5" Type="http://schemas.openxmlformats.org/officeDocument/2006/relationships/image" Target="../media/image152.wmf"/><Relationship Id="rId15" Type="http://schemas.openxmlformats.org/officeDocument/2006/relationships/image" Target="../media/image156.wmf"/><Relationship Id="rId10" Type="http://schemas.openxmlformats.org/officeDocument/2006/relationships/oleObject" Target="../embeddings/oleObject75.bin"/><Relationship Id="rId4" Type="http://schemas.openxmlformats.org/officeDocument/2006/relationships/oleObject" Target="../embeddings/oleObject72.bin"/><Relationship Id="rId9" Type="http://schemas.openxmlformats.org/officeDocument/2006/relationships/image" Target="../media/image153.wmf"/><Relationship Id="rId14" Type="http://schemas.openxmlformats.org/officeDocument/2006/relationships/oleObject" Target="../embeddings/oleObject77.bin"/></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5.xml"/></Relationships>
</file>

<file path=ppt/slides/_rels/slide164.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notesSlide" Target="../notesSlides/notesSlide164.xml"/><Relationship Id="rId1" Type="http://schemas.openxmlformats.org/officeDocument/2006/relationships/slideLayout" Target="../slideLayouts/slideLayout26.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6.xml"/></Relationships>
</file>

<file path=ppt/slides/_rels/slide166.xml.rels><?xml version="1.0" encoding="UTF-8" standalone="yes"?>
<Relationships xmlns="http://schemas.openxmlformats.org/package/2006/relationships"><Relationship Id="rId3" Type="http://schemas.openxmlformats.org/officeDocument/2006/relationships/slide" Target="slide108.xml"/><Relationship Id="rId2" Type="http://schemas.openxmlformats.org/officeDocument/2006/relationships/notesSlide" Target="../notesSlides/notesSlide166.xml"/><Relationship Id="rId1" Type="http://schemas.openxmlformats.org/officeDocument/2006/relationships/slideLayout" Target="../slideLayouts/slideLayout26.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6.xml"/></Relationships>
</file>

<file path=ppt/slides/_rels/slide168.xml.rels><?xml version="1.0" encoding="UTF-8" standalone="yes"?>
<Relationships xmlns="http://schemas.openxmlformats.org/package/2006/relationships"><Relationship Id="rId3" Type="http://schemas.openxmlformats.org/officeDocument/2006/relationships/slide" Target="slide110.xml"/><Relationship Id="rId2" Type="http://schemas.openxmlformats.org/officeDocument/2006/relationships/notesSlide" Target="../notesSlides/notesSlide168.xml"/><Relationship Id="rId1" Type="http://schemas.openxmlformats.org/officeDocument/2006/relationships/slideLayout" Target="../slideLayouts/slideLayout26.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slide" Target="slide112.xml"/><Relationship Id="rId2" Type="http://schemas.openxmlformats.org/officeDocument/2006/relationships/notesSlide" Target="../notesSlides/notesSlide170.xml"/><Relationship Id="rId1" Type="http://schemas.openxmlformats.org/officeDocument/2006/relationships/slideLayout" Target="../slideLayouts/slideLayout26.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6.xml"/></Relationships>
</file>

<file path=ppt/slides/_rels/slide172.xml.rels><?xml version="1.0" encoding="UTF-8" standalone="yes"?>
<Relationships xmlns="http://schemas.openxmlformats.org/package/2006/relationships"><Relationship Id="rId3" Type="http://schemas.openxmlformats.org/officeDocument/2006/relationships/slide" Target="slide114.xml"/><Relationship Id="rId2" Type="http://schemas.openxmlformats.org/officeDocument/2006/relationships/notesSlide" Target="../notesSlides/notesSlide172.xml"/><Relationship Id="rId1" Type="http://schemas.openxmlformats.org/officeDocument/2006/relationships/slideLayout" Target="../slideLayouts/slideLayout26.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6.xml"/></Relationships>
</file>

<file path=ppt/slides/_rels/slide174.xml.rels><?xml version="1.0" encoding="UTF-8" standalone="yes"?>
<Relationships xmlns="http://schemas.openxmlformats.org/package/2006/relationships"><Relationship Id="rId3" Type="http://schemas.openxmlformats.org/officeDocument/2006/relationships/slide" Target="slide116.xml"/><Relationship Id="rId2" Type="http://schemas.openxmlformats.org/officeDocument/2006/relationships/notesSlide" Target="../notesSlides/notesSlide174.xml"/><Relationship Id="rId1" Type="http://schemas.openxmlformats.org/officeDocument/2006/relationships/slideLayout" Target="../slideLayouts/slideLayout26.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6.xml"/></Relationships>
</file>

<file path=ppt/slides/_rels/slide176.xml.rels><?xml version="1.0" encoding="UTF-8" standalone="yes"?>
<Relationships xmlns="http://schemas.openxmlformats.org/package/2006/relationships"><Relationship Id="rId3" Type="http://schemas.openxmlformats.org/officeDocument/2006/relationships/slide" Target="slide118.xml"/><Relationship Id="rId2" Type="http://schemas.openxmlformats.org/officeDocument/2006/relationships/notesSlide" Target="../notesSlides/notesSlide176.xml"/><Relationship Id="rId1" Type="http://schemas.openxmlformats.org/officeDocument/2006/relationships/slideLayout" Target="../slideLayouts/slideLayout26.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6.xml"/></Relationships>
</file>

<file path=ppt/slides/_rels/slide178.xml.rels><?xml version="1.0" encoding="UTF-8" standalone="yes"?>
<Relationships xmlns="http://schemas.openxmlformats.org/package/2006/relationships"><Relationship Id="rId3" Type="http://schemas.openxmlformats.org/officeDocument/2006/relationships/slide" Target="slide120.xml"/><Relationship Id="rId2" Type="http://schemas.openxmlformats.org/officeDocument/2006/relationships/notesSlide" Target="../notesSlides/notesSlide178.xml"/><Relationship Id="rId1" Type="http://schemas.openxmlformats.org/officeDocument/2006/relationships/slideLayout" Target="../slideLayouts/slideLayout26.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slide" Target="slide122.xml"/><Relationship Id="rId2" Type="http://schemas.openxmlformats.org/officeDocument/2006/relationships/notesSlide" Target="../notesSlides/notesSlide180.xml"/><Relationship Id="rId1" Type="http://schemas.openxmlformats.org/officeDocument/2006/relationships/slideLayout" Target="../slideLayouts/slideLayout26.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6.xml"/></Relationships>
</file>

<file path=ppt/slides/_rels/slide182.xml.rels><?xml version="1.0" encoding="UTF-8" standalone="yes"?>
<Relationships xmlns="http://schemas.openxmlformats.org/package/2006/relationships"><Relationship Id="rId3" Type="http://schemas.openxmlformats.org/officeDocument/2006/relationships/slide" Target="slide124.xml"/><Relationship Id="rId2" Type="http://schemas.openxmlformats.org/officeDocument/2006/relationships/notesSlide" Target="../notesSlides/notesSlide182.xml"/><Relationship Id="rId1" Type="http://schemas.openxmlformats.org/officeDocument/2006/relationships/slideLayout" Target="../slideLayouts/slideLayout26.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6.xml"/></Relationships>
</file>

<file path=ppt/slides/_rels/slide184.xml.rels><?xml version="1.0" encoding="UTF-8" standalone="yes"?>
<Relationships xmlns="http://schemas.openxmlformats.org/package/2006/relationships"><Relationship Id="rId8" Type="http://schemas.openxmlformats.org/officeDocument/2006/relationships/slide" Target="slide130.xml"/><Relationship Id="rId3" Type="http://schemas.openxmlformats.org/officeDocument/2006/relationships/notesSlide" Target="../notesSlides/notesSlide184.xml"/><Relationship Id="rId7" Type="http://schemas.openxmlformats.org/officeDocument/2006/relationships/slide" Target="slide128.xml"/><Relationship Id="rId12" Type="http://schemas.openxmlformats.org/officeDocument/2006/relationships/slide" Target="slide134.xml"/><Relationship Id="rId2" Type="http://schemas.openxmlformats.org/officeDocument/2006/relationships/slideLayout" Target="../slideLayouts/slideLayout13.xml"/><Relationship Id="rId1" Type="http://schemas.openxmlformats.org/officeDocument/2006/relationships/themeOverride" Target="../theme/themeOverride3.xml"/><Relationship Id="rId6" Type="http://schemas.openxmlformats.org/officeDocument/2006/relationships/hyperlink" Target="http://www.unit5.org/christjs/Gas%20Review%203.htm" TargetMode="External"/><Relationship Id="rId11" Type="http://schemas.openxmlformats.org/officeDocument/2006/relationships/slide" Target="slide133.xml"/><Relationship Id="rId5" Type="http://schemas.openxmlformats.org/officeDocument/2006/relationships/slide" Target="slide127.xml"/><Relationship Id="rId10" Type="http://schemas.openxmlformats.org/officeDocument/2006/relationships/slide" Target="slide132.xml"/><Relationship Id="rId4" Type="http://schemas.openxmlformats.org/officeDocument/2006/relationships/slide" Target="slide126.xml"/><Relationship Id="rId9" Type="http://schemas.openxmlformats.org/officeDocument/2006/relationships/slide" Target="slide131.xml"/></Relationships>
</file>

<file path=ppt/slides/_rels/slide185.xml.rels><?xml version="1.0" encoding="UTF-8" standalone="yes"?>
<Relationships xmlns="http://schemas.openxmlformats.org/package/2006/relationships"><Relationship Id="rId3" Type="http://schemas.openxmlformats.org/officeDocument/2006/relationships/slide" Target="slide125.xml"/><Relationship Id="rId2" Type="http://schemas.openxmlformats.org/officeDocument/2006/relationships/notesSlide" Target="../notesSlides/notesSlide185.xml"/><Relationship Id="rId1" Type="http://schemas.openxmlformats.org/officeDocument/2006/relationships/slideLayout" Target="../slideLayouts/slideLayout19.xml"/></Relationships>
</file>

<file path=ppt/slides/_rels/slide186.xml.rels><?xml version="1.0" encoding="UTF-8" standalone="yes"?>
<Relationships xmlns="http://schemas.openxmlformats.org/package/2006/relationships"><Relationship Id="rId3" Type="http://schemas.openxmlformats.org/officeDocument/2006/relationships/slide" Target="slide125.xml"/><Relationship Id="rId2" Type="http://schemas.openxmlformats.org/officeDocument/2006/relationships/notesSlide" Target="../notesSlides/notesSlide186.xml"/><Relationship Id="rId1" Type="http://schemas.openxmlformats.org/officeDocument/2006/relationships/slideLayout" Target="../slideLayouts/slideLayout19.xml"/></Relationships>
</file>

<file path=ppt/slides/_rels/slide187.xml.rels><?xml version="1.0" encoding="UTF-8" standalone="yes"?>
<Relationships xmlns="http://schemas.openxmlformats.org/package/2006/relationships"><Relationship Id="rId3" Type="http://schemas.openxmlformats.org/officeDocument/2006/relationships/slide" Target="slide125.xml"/><Relationship Id="rId2" Type="http://schemas.openxmlformats.org/officeDocument/2006/relationships/notesSlide" Target="../notesSlides/notesSlide187.xml"/><Relationship Id="rId1" Type="http://schemas.openxmlformats.org/officeDocument/2006/relationships/slideLayout" Target="../slideLayouts/slideLayout19.xml"/></Relationships>
</file>

<file path=ppt/slides/_rels/slide18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88.xml"/><Relationship Id="rId1" Type="http://schemas.openxmlformats.org/officeDocument/2006/relationships/slideLayout" Target="../slideLayouts/slideLayout19.xml"/><Relationship Id="rId4" Type="http://schemas.openxmlformats.org/officeDocument/2006/relationships/slide" Target="slide125.xml"/></Relationships>
</file>

<file path=ppt/slides/_rels/slide18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89.xml"/><Relationship Id="rId1" Type="http://schemas.openxmlformats.org/officeDocument/2006/relationships/slideLayout" Target="../slideLayouts/slideLayout19.xml"/><Relationship Id="rId6" Type="http://schemas.openxmlformats.org/officeDocument/2006/relationships/slide" Target="slide125.xml"/><Relationship Id="rId5" Type="http://schemas.openxmlformats.org/officeDocument/2006/relationships/image" Target="../media/image161.png"/><Relationship Id="rId4" Type="http://schemas.openxmlformats.org/officeDocument/2006/relationships/image" Target="../media/image16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audio" Target="../media/audio9.wav"/><Relationship Id="rId5" Type="http://schemas.openxmlformats.org/officeDocument/2006/relationships/slide" Target="slide2.xml"/><Relationship Id="rId4" Type="http://schemas.openxmlformats.org/officeDocument/2006/relationships/image" Target="../media/image4.png"/></Relationships>
</file>

<file path=ppt/slides/_rels/slide190.xml.rels><?xml version="1.0" encoding="UTF-8" standalone="yes"?>
<Relationships xmlns="http://schemas.openxmlformats.org/package/2006/relationships"><Relationship Id="rId3" Type="http://schemas.openxmlformats.org/officeDocument/2006/relationships/slide" Target="slide125.xml"/><Relationship Id="rId2" Type="http://schemas.openxmlformats.org/officeDocument/2006/relationships/notesSlide" Target="../notesSlides/notesSlide190.xml"/><Relationship Id="rId1" Type="http://schemas.openxmlformats.org/officeDocument/2006/relationships/slideLayout" Target="../slideLayouts/slideLayout19.xml"/></Relationships>
</file>

<file path=ppt/slides/_rels/slide191.xml.rels><?xml version="1.0" encoding="UTF-8" standalone="yes"?>
<Relationships xmlns="http://schemas.openxmlformats.org/package/2006/relationships"><Relationship Id="rId8" Type="http://schemas.openxmlformats.org/officeDocument/2006/relationships/slide" Target="slide125.xml"/><Relationship Id="rId3" Type="http://schemas.openxmlformats.org/officeDocument/2006/relationships/image" Target="../media/image162.png"/><Relationship Id="rId7" Type="http://schemas.openxmlformats.org/officeDocument/2006/relationships/image" Target="../media/image164.png"/><Relationship Id="rId2" Type="http://schemas.openxmlformats.org/officeDocument/2006/relationships/notesSlide" Target="../notesSlides/notesSlide191.xml"/><Relationship Id="rId1" Type="http://schemas.openxmlformats.org/officeDocument/2006/relationships/slideLayout" Target="../slideLayouts/slideLayout19.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63.png"/></Relationships>
</file>

<file path=ppt/slides/_rels/slide192.xml.rels><?xml version="1.0" encoding="UTF-8" standalone="yes"?>
<Relationships xmlns="http://schemas.openxmlformats.org/package/2006/relationships"><Relationship Id="rId3" Type="http://schemas.openxmlformats.org/officeDocument/2006/relationships/image" Target="../media/image165.png"/><Relationship Id="rId7" Type="http://schemas.openxmlformats.org/officeDocument/2006/relationships/slide" Target="slide125.xml"/><Relationship Id="rId2" Type="http://schemas.openxmlformats.org/officeDocument/2006/relationships/notesSlide" Target="../notesSlides/notesSlide192.xml"/><Relationship Id="rId1" Type="http://schemas.openxmlformats.org/officeDocument/2006/relationships/slideLayout" Target="../slideLayouts/slideLayout19.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19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93.xml"/><Relationship Id="rId1" Type="http://schemas.openxmlformats.org/officeDocument/2006/relationships/slideLayout" Target="../slideLayouts/slideLayout19.xml"/><Relationship Id="rId6" Type="http://schemas.openxmlformats.org/officeDocument/2006/relationships/slide" Target="slide125.xml"/><Relationship Id="rId5" Type="http://schemas.openxmlformats.org/officeDocument/2006/relationships/image" Target="../media/image171.png"/><Relationship Id="rId4" Type="http://schemas.openxmlformats.org/officeDocument/2006/relationships/image" Target="../media/image170.png"/></Relationships>
</file>

<file path=ppt/slides/_rels/slide19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94.xml"/><Relationship Id="rId1" Type="http://schemas.openxmlformats.org/officeDocument/2006/relationships/slideLayout" Target="../slideLayouts/slideLayout19.xml"/><Relationship Id="rId6" Type="http://schemas.openxmlformats.org/officeDocument/2006/relationships/slide" Target="slide125.xml"/><Relationship Id="rId5" Type="http://schemas.openxmlformats.org/officeDocument/2006/relationships/image" Target="../media/image171.png"/><Relationship Id="rId4" Type="http://schemas.openxmlformats.org/officeDocument/2006/relationships/image" Target="../media/image170.png"/></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14.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14.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14.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14.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1.wav"/><Relationship Id="rId6" Type="http://schemas.openxmlformats.org/officeDocument/2006/relationships/slide" Target="slide2.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audio" Target="../media/audio10.wav"/><Relationship Id="rId6" Type="http://schemas.openxmlformats.org/officeDocument/2006/relationships/slide" Target="slide2.xml"/><Relationship Id="rId5" Type="http://schemas.openxmlformats.org/officeDocument/2006/relationships/image" Target="../media/image4.png"/><Relationship Id="rId4" Type="http://schemas.openxmlformats.org/officeDocument/2006/relationships/image" Target="../media/image29.jpeg"/></Relationships>
</file>

<file path=ppt/slides/_rels/slide200.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200.xml"/><Relationship Id="rId1" Type="http://schemas.openxmlformats.org/officeDocument/2006/relationships/slideLayout" Target="../slideLayouts/slideLayout18.xml"/></Relationships>
</file>

<file path=ppt/slides/_rels/slide201.xml.rels><?xml version="1.0" encoding="UTF-8" standalone="yes"?>
<Relationships xmlns="http://schemas.openxmlformats.org/package/2006/relationships"><Relationship Id="rId3" Type="http://schemas.openxmlformats.org/officeDocument/2006/relationships/slide" Target="slide141.xml"/><Relationship Id="rId2" Type="http://schemas.openxmlformats.org/officeDocument/2006/relationships/notesSlide" Target="../notesSlides/notesSlide201.xml"/><Relationship Id="rId1" Type="http://schemas.openxmlformats.org/officeDocument/2006/relationships/slideLayout" Target="../slideLayouts/slideLayout18.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18.xml"/></Relationships>
</file>

<file path=ppt/slides/_rels/slide203.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203.xml"/><Relationship Id="rId1" Type="http://schemas.openxmlformats.org/officeDocument/2006/relationships/slideLayout" Target="../slideLayouts/slideLayout18.xml"/><Relationship Id="rId4" Type="http://schemas.openxmlformats.org/officeDocument/2006/relationships/slide" Target="slide145.xml"/></Relationships>
</file>

<file path=ppt/slides/_rels/slide204.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204.xml"/><Relationship Id="rId1" Type="http://schemas.openxmlformats.org/officeDocument/2006/relationships/slideLayout" Target="../slideLayouts/slideLayout18.xml"/><Relationship Id="rId4" Type="http://schemas.openxmlformats.org/officeDocument/2006/relationships/slide" Target="slide144.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18.xml"/></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18.xml"/><Relationship Id="rId1" Type="http://schemas.openxmlformats.org/officeDocument/2006/relationships/audio" Target="../media/audio22.wav"/><Relationship Id="rId6" Type="http://schemas.openxmlformats.org/officeDocument/2006/relationships/slide" Target="slide2.xml"/><Relationship Id="rId5" Type="http://schemas.openxmlformats.org/officeDocument/2006/relationships/image" Target="../media/image4.png"/><Relationship Id="rId4" Type="http://schemas.openxmlformats.org/officeDocument/2006/relationships/image" Target="../media/image86.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slide" Target="slide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6.wmf"/><Relationship Id="rId4" Type="http://schemas.openxmlformats.org/officeDocument/2006/relationships/oleObject" Target="../embeddings/oleObject2.bin"/></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8.png"/><Relationship Id="rId5" Type="http://schemas.openxmlformats.org/officeDocument/2006/relationships/image" Target="../media/image37.wmf"/><Relationship Id="rId4" Type="http://schemas.openxmlformats.org/officeDocument/2006/relationships/oleObject" Target="../embeddings/oleObject3.bin"/></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hyperlink" Target="http://en.wikipedia.org/wiki/Barometer" TargetMode="External"/></Relationships>
</file>

<file path=ppt/slides/_rels/slide2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38.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tags" Target="../tags/tag2.xml"/><Relationship Id="rId5" Type="http://schemas.openxmlformats.org/officeDocument/2006/relationships/slide" Target="slide2.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slide" Target="slide2.xml"/><Relationship Id="rId5" Type="http://schemas.openxmlformats.org/officeDocument/2006/relationships/image" Target="../media/image41.jpeg"/><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image" Target="../media/image41.jpeg"/><Relationship Id="rId4" Type="http://schemas.openxmlformats.org/officeDocument/2006/relationships/slide" Target="slide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ags" Target="../tags/tag5.xml"/><Relationship Id="rId5" Type="http://schemas.openxmlformats.org/officeDocument/2006/relationships/slide" Target="slide2.xml"/><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slide" Target="slide2.xml"/></Relationships>
</file>

<file path=ppt/slides/_rels/slide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audio2.wav"/><Relationship Id="rId1" Type="http://schemas.openxmlformats.org/officeDocument/2006/relationships/tags" Target="../tags/tag1.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0.jpeg"/><Relationship Id="rId4" Type="http://schemas.openxmlformats.org/officeDocument/2006/relationships/notesSlide" Target="../notesSlides/notesSlide4.xml"/><Relationship Id="rId9"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hemeOverride" Target="../theme/themeOverride1.xml"/><Relationship Id="rId6" Type="http://schemas.openxmlformats.org/officeDocument/2006/relationships/hyperlink" Target="http://www.mhhe.com/physsci/chemistry/essentialchemistry/flash/vaporv3.swf" TargetMode="External"/><Relationship Id="rId5" Type="http://schemas.openxmlformats.org/officeDocument/2006/relationships/slide" Target="slide2.xml"/><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slide" Target="slide2.xml"/><Relationship Id="rId5" Type="http://schemas.openxmlformats.org/officeDocument/2006/relationships/image" Target="../media/image49.jpeg"/><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slide" Target="slide2.xml"/><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slide" Target="slide2.xml"/><Relationship Id="rId4" Type="http://schemas.openxmlformats.org/officeDocument/2006/relationships/image" Target="../media/image48.jpeg"/></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notesSlide" Target="../notesSlides/notesSlide5.xml"/><Relationship Id="rId7"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audio" Target="../media/audio3.wav"/><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hyperlink" Target="http://upload.wikimedia.org/wikipedia/commons/2/2f/Red_pog2.svg" TargetMode="External"/><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hyperlink" Target="http://upload.wikimedia.org/wikipedia/commons/2/2f/Red_pog2.svg" TargetMode="External"/></Relationships>
</file>

<file path=ppt/slides/_rels/slide5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53.wmf"/><Relationship Id="rId5" Type="http://schemas.openxmlformats.org/officeDocument/2006/relationships/oleObject" Target="../embeddings/oleObject4.bin"/><Relationship Id="rId4" Type="http://schemas.openxmlformats.org/officeDocument/2006/relationships/slide" Target="slide2.xml"/></Relationships>
</file>

<file path=ppt/slides/_rels/slide58.xml.rels><?xml version="1.0" encoding="UTF-8" standalone="yes"?>
<Relationships xmlns="http://schemas.openxmlformats.org/package/2006/relationships"><Relationship Id="rId3" Type="http://schemas.openxmlformats.org/officeDocument/2006/relationships/hyperlink" Target="http://en.wikipedia.org/wiki/Evangelista_Torricelli" TargetMode="External"/><Relationship Id="rId7"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59.xml.rels><?xml version="1.0" encoding="UTF-8" standalone="yes"?>
<Relationships xmlns="http://schemas.openxmlformats.org/package/2006/relationships"><Relationship Id="rId8" Type="http://schemas.openxmlformats.org/officeDocument/2006/relationships/notesSlide" Target="../notesSlides/notesSlide59.xml"/><Relationship Id="rId13" Type="http://schemas.openxmlformats.org/officeDocument/2006/relationships/image" Target="../media/image59.png"/><Relationship Id="rId3" Type="http://schemas.openxmlformats.org/officeDocument/2006/relationships/video" Target="file:///L:\CHEMISTRY\PowerPoint%202006\Gas%20PP\balloon%20pop.wmv" TargetMode="External"/><Relationship Id="rId7" Type="http://schemas.openxmlformats.org/officeDocument/2006/relationships/slideLayout" Target="../slideLayouts/slideLayout6.xml"/><Relationship Id="rId12" Type="http://schemas.openxmlformats.org/officeDocument/2006/relationships/image" Target="../media/image58.png"/><Relationship Id="rId2" Type="http://schemas.openxmlformats.org/officeDocument/2006/relationships/video" Target="file:///L:\CHEMISTRY\PowerPoint%202006\Gas%20PP\ballon4.wmv" TargetMode="External"/><Relationship Id="rId16" Type="http://schemas.openxmlformats.org/officeDocument/2006/relationships/image" Target="../media/image62.jpeg"/><Relationship Id="rId1" Type="http://schemas.openxmlformats.org/officeDocument/2006/relationships/themeOverride" Target="../theme/themeOverride2.xml"/><Relationship Id="rId6" Type="http://schemas.openxmlformats.org/officeDocument/2006/relationships/video" Target="file:///L:\CHEMISTRY\PowerPoint%202006\Gas%20PP\eggslpode.wmv" TargetMode="External"/><Relationship Id="rId11" Type="http://schemas.openxmlformats.org/officeDocument/2006/relationships/hyperlink" Target="http://www.unit5.org/christjs/7Gas%20%20Demos.doc" TargetMode="External"/><Relationship Id="rId5" Type="http://schemas.openxmlformats.org/officeDocument/2006/relationships/video" Target="file:///L:\CHEMISTRY\PowerPoint%202006\Gas%20PP\Bell%20jar%20creme.wmv" TargetMode="External"/><Relationship Id="rId15" Type="http://schemas.openxmlformats.org/officeDocument/2006/relationships/image" Target="../media/image61.png"/><Relationship Id="rId10" Type="http://schemas.openxmlformats.org/officeDocument/2006/relationships/hyperlink" Target="../Gas%20Word/7Gas%20%20Demos.doc" TargetMode="External"/><Relationship Id="rId4" Type="http://schemas.openxmlformats.org/officeDocument/2006/relationships/video" Target="file:///L:\CHEMISTRY\PowerPoint%202006\Gas%20PP\Popcan.wmv" TargetMode="External"/><Relationship Id="rId9" Type="http://schemas.openxmlformats.org/officeDocument/2006/relationships/hyperlink" Target="Gas%20Word/7Gas%20%20Demos.doc" TargetMode="External"/><Relationship Id="rId14" Type="http://schemas.openxmlformats.org/officeDocument/2006/relationships/image" Target="../media/image60.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6.xml"/><Relationship Id="rId7" Type="http://schemas.openxmlformats.org/officeDocument/2006/relationships/image" Target="../media/image17.wmf"/><Relationship Id="rId2" Type="http://schemas.openxmlformats.org/officeDocument/2006/relationships/slideLayout" Target="../slideLayouts/slideLayout6.xml"/><Relationship Id="rId1" Type="http://schemas.openxmlformats.org/officeDocument/2006/relationships/audio" Target="../media/audio4.wav"/><Relationship Id="rId6" Type="http://schemas.openxmlformats.org/officeDocument/2006/relationships/image" Target="../media/image16.wmf"/><Relationship Id="rId5" Type="http://schemas.openxmlformats.org/officeDocument/2006/relationships/image" Target="../media/image15.wmf"/><Relationship Id="rId10" Type="http://schemas.openxmlformats.org/officeDocument/2006/relationships/image" Target="../media/image19.jpeg"/><Relationship Id="rId4" Type="http://schemas.openxmlformats.org/officeDocument/2006/relationships/image" Target="../media/image14.png"/><Relationship Id="rId9" Type="http://schemas.openxmlformats.org/officeDocument/2006/relationships/image" Target="../media/image18.jpe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slide" Target="slide2.xml"/><Relationship Id="rId2" Type="http://schemas.openxmlformats.org/officeDocument/2006/relationships/audio" Target="../media/audio13.wav"/><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image" Target="../media/image63.jpe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8.xml"/><Relationship Id="rId1" Type="http://schemas.openxmlformats.org/officeDocument/2006/relationships/tags" Target="../tags/tag11.xml"/><Relationship Id="rId5" Type="http://schemas.openxmlformats.org/officeDocument/2006/relationships/image" Target="../media/image64.gif"/><Relationship Id="rId4" Type="http://schemas.openxmlformats.org/officeDocument/2006/relationships/slide" Target="slide2.xml"/></Relationships>
</file>

<file path=ppt/slides/_rels/slide6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2.xml"/><Relationship Id="rId1" Type="http://schemas.openxmlformats.org/officeDocument/2006/relationships/slideLayout" Target="../slideLayouts/slideLayout18.xml"/><Relationship Id="rId4" Type="http://schemas.openxmlformats.org/officeDocument/2006/relationships/image" Target="../media/image65.gif"/></Relationships>
</file>

<file path=ppt/slides/_rels/slide6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4.xml"/><Relationship Id="rId1" Type="http://schemas.openxmlformats.org/officeDocument/2006/relationships/audio" Target="../media/audio14.wav"/><Relationship Id="rId6" Type="http://schemas.openxmlformats.org/officeDocument/2006/relationships/slide" Target="slide2.xml"/><Relationship Id="rId5" Type="http://schemas.openxmlformats.org/officeDocument/2006/relationships/image" Target="../media/image4.png"/><Relationship Id="rId4" Type="http://schemas.openxmlformats.org/officeDocument/2006/relationships/image" Target="../media/image66.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4.xml"/><Relationship Id="rId1" Type="http://schemas.openxmlformats.org/officeDocument/2006/relationships/audio" Target="../media/audio15.wav"/><Relationship Id="rId6" Type="http://schemas.openxmlformats.org/officeDocument/2006/relationships/slide" Target="slide2.xml"/><Relationship Id="rId5" Type="http://schemas.openxmlformats.org/officeDocument/2006/relationships/image" Target="../media/image4.png"/><Relationship Id="rId4" Type="http://schemas.openxmlformats.org/officeDocument/2006/relationships/image" Target="../media/image67.jpeg"/></Relationships>
</file>

<file path=ppt/slides/_rels/slide6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hyperlink" Target="http://en.wikipedia.org/wiki/Haloalkane" TargetMode="External"/><Relationship Id="rId3" Type="http://schemas.openxmlformats.org/officeDocument/2006/relationships/slideLayout" Target="../slideLayouts/slideLayout2.xml"/><Relationship Id="rId7" Type="http://schemas.openxmlformats.org/officeDocument/2006/relationships/slide" Target="slide2.xml"/><Relationship Id="rId12" Type="http://schemas.openxmlformats.org/officeDocument/2006/relationships/hyperlink" Target="http://en.wikipedia.org/wiki/Ozone" TargetMode="External"/><Relationship Id="rId2" Type="http://schemas.openxmlformats.org/officeDocument/2006/relationships/audio" Target="../media/audio5.wav"/><Relationship Id="rId1" Type="http://schemas.openxmlformats.org/officeDocument/2006/relationships/vmlDrawing" Target="../drawings/vmlDrawing1.vml"/><Relationship Id="rId6" Type="http://schemas.openxmlformats.org/officeDocument/2006/relationships/image" Target="../media/image22.jpeg"/><Relationship Id="rId11" Type="http://schemas.openxmlformats.org/officeDocument/2006/relationships/image" Target="../media/image24.png"/><Relationship Id="rId5" Type="http://schemas.openxmlformats.org/officeDocument/2006/relationships/image" Target="../media/image21.png"/><Relationship Id="rId10" Type="http://schemas.openxmlformats.org/officeDocument/2006/relationships/image" Target="../media/image23.jpeg"/><Relationship Id="rId4" Type="http://schemas.openxmlformats.org/officeDocument/2006/relationships/notesSlide" Target="../notesSlides/notesSlide7.xml"/><Relationship Id="rId9" Type="http://schemas.openxmlformats.org/officeDocument/2006/relationships/image" Target="../media/image20.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7" Type="http://schemas.openxmlformats.org/officeDocument/2006/relationships/image" Target="../media/image69.jpeg"/><Relationship Id="rId2" Type="http://schemas.openxmlformats.org/officeDocument/2006/relationships/slideLayout" Target="../slideLayouts/slideLayout14.xml"/><Relationship Id="rId1" Type="http://schemas.openxmlformats.org/officeDocument/2006/relationships/audio" Target="../media/audio16.wav"/><Relationship Id="rId6" Type="http://schemas.openxmlformats.org/officeDocument/2006/relationships/slide" Target="slide2.xml"/><Relationship Id="rId5" Type="http://schemas.openxmlformats.org/officeDocument/2006/relationships/image" Target="../media/image4.png"/><Relationship Id="rId4" Type="http://schemas.openxmlformats.org/officeDocument/2006/relationships/image" Target="../media/image68.jpeg"/></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8.xml"/><Relationship Id="rId1" Type="http://schemas.openxmlformats.org/officeDocument/2006/relationships/tags" Target="../tags/tag12.xml"/><Relationship Id="rId4" Type="http://schemas.openxmlformats.org/officeDocument/2006/relationships/slide" Target="slide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8.xml"/><Relationship Id="rId1" Type="http://schemas.openxmlformats.org/officeDocument/2006/relationships/tags" Target="../tags/tag13.xml"/><Relationship Id="rId4" Type="http://schemas.openxmlformats.org/officeDocument/2006/relationships/slide" Target="slide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76.xml"/><Relationship Id="rId1" Type="http://schemas.openxmlformats.org/officeDocument/2006/relationships/slideLayout" Target="../slideLayouts/slideLayout18.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hyperlink" Target="http://en.wikipedia.org/wiki/Jacques_Charles" TargetMode="External"/></Relationships>
</file>

<file path=ppt/slides/_rels/slide7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77.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4.xml"/><Relationship Id="rId1" Type="http://schemas.openxmlformats.org/officeDocument/2006/relationships/vmlDrawing" Target="../drawings/vmlDrawing5.vml"/><Relationship Id="rId6" Type="http://schemas.openxmlformats.org/officeDocument/2006/relationships/slide" Target="slide2.xml"/><Relationship Id="rId5" Type="http://schemas.openxmlformats.org/officeDocument/2006/relationships/image" Target="../media/image74.wmf"/><Relationship Id="rId4" Type="http://schemas.openxmlformats.org/officeDocument/2006/relationships/oleObject" Target="../embeddings/oleObject5.bin"/></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4.xml"/><Relationship Id="rId1" Type="http://schemas.openxmlformats.org/officeDocument/2006/relationships/vmlDrawing" Target="../drawings/vmlDrawing6.vml"/><Relationship Id="rId6" Type="http://schemas.openxmlformats.org/officeDocument/2006/relationships/slide" Target="slide2.xml"/><Relationship Id="rId5" Type="http://schemas.openxmlformats.org/officeDocument/2006/relationships/image" Target="../media/image74.wmf"/><Relationship Id="rId4" Type="http://schemas.openxmlformats.org/officeDocument/2006/relationships/oleObject" Target="../embeddings/oleObject6.bin"/></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4.xml"/><Relationship Id="rId1" Type="http://schemas.openxmlformats.org/officeDocument/2006/relationships/audio" Target="../media/audio17.wav"/><Relationship Id="rId6" Type="http://schemas.openxmlformats.org/officeDocument/2006/relationships/slide" Target="slide2.xml"/><Relationship Id="rId5" Type="http://schemas.openxmlformats.org/officeDocument/2006/relationships/image" Target="../media/image4.png"/><Relationship Id="rId4" Type="http://schemas.openxmlformats.org/officeDocument/2006/relationships/image" Target="../media/image75.jpeg"/></Relationships>
</file>

<file path=ppt/slides/_rels/slide8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2.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83.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84.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85.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86.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7.xml"/><Relationship Id="rId1" Type="http://schemas.openxmlformats.org/officeDocument/2006/relationships/slideLayout" Target="../slideLayouts/slideLayout18.xml"/><Relationship Id="rId4" Type="http://schemas.openxmlformats.org/officeDocument/2006/relationships/slide" Target="slide2.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8.xml"/><Relationship Id="rId1" Type="http://schemas.openxmlformats.org/officeDocument/2006/relationships/tags" Target="../tags/tag14.xml"/><Relationship Id="rId5" Type="http://schemas.openxmlformats.org/officeDocument/2006/relationships/slide" Target="slide2.xml"/><Relationship Id="rId4" Type="http://schemas.openxmlformats.org/officeDocument/2006/relationships/audio" Target="../media/audio18.wav"/></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8.xml"/><Relationship Id="rId1" Type="http://schemas.openxmlformats.org/officeDocument/2006/relationships/tags" Target="../tags/tag15.xml"/><Relationship Id="rId5" Type="http://schemas.openxmlformats.org/officeDocument/2006/relationships/slide" Target="slide2.xml"/><Relationship Id="rId4" Type="http://schemas.openxmlformats.org/officeDocument/2006/relationships/audio" Target="../media/audio18.wav"/></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6.wav"/><Relationship Id="rId6" Type="http://schemas.openxmlformats.org/officeDocument/2006/relationships/slide" Target="slide2.xml"/><Relationship Id="rId5" Type="http://schemas.openxmlformats.org/officeDocument/2006/relationships/image" Target="../media/image4.png"/><Relationship Id="rId4" Type="http://schemas.openxmlformats.org/officeDocument/2006/relationships/image" Target="../media/image25.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8.xml"/><Relationship Id="rId1" Type="http://schemas.openxmlformats.org/officeDocument/2006/relationships/tags" Target="../tags/tag16.xml"/><Relationship Id="rId6" Type="http://schemas.openxmlformats.org/officeDocument/2006/relationships/slide" Target="slide2.xml"/><Relationship Id="rId5" Type="http://schemas.openxmlformats.org/officeDocument/2006/relationships/image" Target="../media/image78.jpeg"/><Relationship Id="rId4" Type="http://schemas.openxmlformats.org/officeDocument/2006/relationships/audio" Target="../media/audio18.wav"/></Relationships>
</file>

<file path=ppt/slides/_rels/slide91.xml.rels><?xml version="1.0" encoding="UTF-8" standalone="yes"?>
<Relationships xmlns="http://schemas.openxmlformats.org/package/2006/relationships"><Relationship Id="rId8" Type="http://schemas.openxmlformats.org/officeDocument/2006/relationships/image" Target="../media/image79.wmf"/><Relationship Id="rId3" Type="http://schemas.openxmlformats.org/officeDocument/2006/relationships/slideLayout" Target="../slideLayouts/slideLayout19.xml"/><Relationship Id="rId7" Type="http://schemas.openxmlformats.org/officeDocument/2006/relationships/oleObject" Target="../embeddings/oleObject7.bin"/><Relationship Id="rId2" Type="http://schemas.openxmlformats.org/officeDocument/2006/relationships/tags" Target="../tags/tag17.xml"/><Relationship Id="rId1" Type="http://schemas.openxmlformats.org/officeDocument/2006/relationships/vmlDrawing" Target="../drawings/vmlDrawing7.vml"/><Relationship Id="rId6" Type="http://schemas.openxmlformats.org/officeDocument/2006/relationships/audio" Target="../media/audio18.wav"/><Relationship Id="rId5" Type="http://schemas.openxmlformats.org/officeDocument/2006/relationships/audio" Target="../media/audio19.wav"/><Relationship Id="rId4" Type="http://schemas.openxmlformats.org/officeDocument/2006/relationships/notesSlide" Target="../notesSlides/notesSlide91.xml"/><Relationship Id="rId9" Type="http://schemas.openxmlformats.org/officeDocument/2006/relationships/slide" Target="slide2.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8.xml"/><Relationship Id="rId1" Type="http://schemas.openxmlformats.org/officeDocument/2006/relationships/tags" Target="../tags/tag18.xml"/><Relationship Id="rId6" Type="http://schemas.openxmlformats.org/officeDocument/2006/relationships/slide" Target="slide2.xml"/><Relationship Id="rId5" Type="http://schemas.openxmlformats.org/officeDocument/2006/relationships/audio" Target="../media/audio18.wav"/><Relationship Id="rId4" Type="http://schemas.openxmlformats.org/officeDocument/2006/relationships/audio" Target="../media/audio19.wav"/></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7" Type="http://schemas.openxmlformats.org/officeDocument/2006/relationships/image" Target="../media/image81.jpeg"/><Relationship Id="rId2" Type="http://schemas.openxmlformats.org/officeDocument/2006/relationships/slideLayout" Target="../slideLayouts/slideLayout14.xml"/><Relationship Id="rId1" Type="http://schemas.openxmlformats.org/officeDocument/2006/relationships/vmlDrawing" Target="../drawings/vmlDrawing8.vml"/><Relationship Id="rId6" Type="http://schemas.openxmlformats.org/officeDocument/2006/relationships/hyperlink" Target="http://en.wikipedia.org/wiki/Gay-Lussac" TargetMode="External"/><Relationship Id="rId5" Type="http://schemas.openxmlformats.org/officeDocument/2006/relationships/image" Target="../media/image80.wmf"/><Relationship Id="rId4" Type="http://schemas.openxmlformats.org/officeDocument/2006/relationships/oleObject" Target="../embeddings/oleObject8.bin"/></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4.xml"/><Relationship Id="rId1" Type="http://schemas.openxmlformats.org/officeDocument/2006/relationships/vmlDrawing" Target="../drawings/vmlDrawing9.vml"/><Relationship Id="rId6" Type="http://schemas.openxmlformats.org/officeDocument/2006/relationships/image" Target="../media/image82.jpeg"/><Relationship Id="rId5" Type="http://schemas.openxmlformats.org/officeDocument/2006/relationships/image" Target="../media/image80.wmf"/><Relationship Id="rId4" Type="http://schemas.openxmlformats.org/officeDocument/2006/relationships/oleObject" Target="../embeddings/oleObject9.bin"/></Relationships>
</file>

<file path=ppt/slides/_rels/slide9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95.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97.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8.xml"/><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9.xml"/><Relationship Id="rId1" Type="http://schemas.openxmlformats.org/officeDocument/2006/relationships/slideLayout" Target="../slideLayouts/slideLayout14.xml"/><Relationship Id="rId5" Type="http://schemas.openxmlformats.org/officeDocument/2006/relationships/image" Target="../media/image84.jpeg"/><Relationship Id="rId4"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Oval 2"/>
          <p:cNvSpPr>
            <a:spLocks noChangeArrowheads="1"/>
          </p:cNvSpPr>
          <p:nvPr/>
        </p:nvSpPr>
        <p:spPr bwMode="auto">
          <a:xfrm>
            <a:off x="3810000" y="2192338"/>
            <a:ext cx="4114800" cy="4114800"/>
          </a:xfrm>
          <a:prstGeom prst="ellipse">
            <a:avLst/>
          </a:prstGeom>
          <a:gradFill rotWithShape="1">
            <a:gsLst>
              <a:gs pos="0">
                <a:srgbClr val="BEDFFF"/>
              </a:gs>
              <a:gs pos="100000">
                <a:srgbClr val="99CCFF">
                  <a:alpha val="6000"/>
                </a:srgbClr>
              </a:gs>
            </a:gsLst>
            <a:path path="shape">
              <a:fillToRect l="50000" t="50000" r="50000" b="50000"/>
            </a:path>
          </a:gradFill>
          <a:ln w="15875" cap="rnd">
            <a:solidFill>
              <a:srgbClr val="BDDEFF"/>
            </a:solidFill>
            <a:prstDash val="sysDot"/>
            <a:round/>
            <a:headEnd/>
            <a:tailEnd/>
          </a:ln>
        </p:spPr>
        <p:txBody>
          <a:bodyPr/>
          <a:lstStyle/>
          <a:p>
            <a:endParaRPr lang="en-US"/>
          </a:p>
        </p:txBody>
      </p:sp>
      <p:sp>
        <p:nvSpPr>
          <p:cNvPr id="35843" name="Oval 3"/>
          <p:cNvSpPr>
            <a:spLocks noChangeArrowheads="1"/>
          </p:cNvSpPr>
          <p:nvPr/>
        </p:nvSpPr>
        <p:spPr bwMode="auto">
          <a:xfrm>
            <a:off x="1828800" y="685800"/>
            <a:ext cx="533400" cy="533400"/>
          </a:xfrm>
          <a:prstGeom prst="ellipse">
            <a:avLst/>
          </a:prstGeom>
          <a:solidFill>
            <a:srgbClr val="FFFF99"/>
          </a:solidFill>
          <a:ln w="9525">
            <a:noFill/>
            <a:round/>
            <a:headEnd/>
            <a:tailEnd/>
          </a:ln>
        </p:spPr>
        <p:txBody>
          <a:bodyPr wrap="none" anchor="ctr"/>
          <a:lstStyle/>
          <a:p>
            <a:endParaRPr lang="en-US"/>
          </a:p>
        </p:txBody>
      </p:sp>
      <p:pic>
        <p:nvPicPr>
          <p:cNvPr id="35844" name="Picture 4"/>
          <p:cNvPicPr>
            <a:picLocks noChangeAspect="1" noChangeArrowheads="1"/>
          </p:cNvPicPr>
          <p:nvPr/>
        </p:nvPicPr>
        <p:blipFill>
          <a:blip r:embed="rId4" cstate="print"/>
          <a:srcRect/>
          <a:stretch>
            <a:fillRect/>
          </a:stretch>
        </p:blipFill>
        <p:spPr bwMode="auto">
          <a:xfrm>
            <a:off x="1524000" y="466725"/>
            <a:ext cx="1028700" cy="933450"/>
          </a:xfrm>
          <a:prstGeom prst="rect">
            <a:avLst/>
          </a:prstGeom>
          <a:noFill/>
          <a:ln w="9525">
            <a:noFill/>
            <a:miter lim="800000"/>
            <a:headEnd/>
            <a:tailEnd/>
          </a:ln>
        </p:spPr>
      </p:pic>
      <p:grpSp>
        <p:nvGrpSpPr>
          <p:cNvPr id="35845" name="Group 5"/>
          <p:cNvGrpSpPr>
            <a:grpSpLocks/>
          </p:cNvGrpSpPr>
          <p:nvPr/>
        </p:nvGrpSpPr>
        <p:grpSpPr bwMode="auto">
          <a:xfrm>
            <a:off x="5297488" y="3692525"/>
            <a:ext cx="1141412" cy="1114425"/>
            <a:chOff x="3337" y="2326"/>
            <a:chExt cx="719" cy="702"/>
          </a:xfrm>
        </p:grpSpPr>
        <p:sp>
          <p:nvSpPr>
            <p:cNvPr id="35896" name="Freeform 6"/>
            <p:cNvSpPr>
              <a:spLocks/>
            </p:cNvSpPr>
            <p:nvPr/>
          </p:nvSpPr>
          <p:spPr bwMode="auto">
            <a:xfrm>
              <a:off x="3337" y="2326"/>
              <a:ext cx="714" cy="702"/>
            </a:xfrm>
            <a:custGeom>
              <a:avLst/>
              <a:gdLst>
                <a:gd name="T0" fmla="*/ 503 w 3260"/>
                <a:gd name="T1" fmla="*/ 672 h 3206"/>
                <a:gd name="T2" fmla="*/ 565 w 3260"/>
                <a:gd name="T3" fmla="*/ 637 h 3206"/>
                <a:gd name="T4" fmla="*/ 617 w 3260"/>
                <a:gd name="T5" fmla="*/ 592 h 3206"/>
                <a:gd name="T6" fmla="*/ 659 w 3260"/>
                <a:gd name="T7" fmla="*/ 538 h 3206"/>
                <a:gd name="T8" fmla="*/ 690 w 3260"/>
                <a:gd name="T9" fmla="*/ 478 h 3206"/>
                <a:gd name="T10" fmla="*/ 709 w 3260"/>
                <a:gd name="T11" fmla="*/ 413 h 3206"/>
                <a:gd name="T12" fmla="*/ 714 w 3260"/>
                <a:gd name="T13" fmla="*/ 345 h 3206"/>
                <a:gd name="T14" fmla="*/ 706 w 3260"/>
                <a:gd name="T15" fmla="*/ 276 h 3206"/>
                <a:gd name="T16" fmla="*/ 683 w 3260"/>
                <a:gd name="T17" fmla="*/ 207 h 3206"/>
                <a:gd name="T18" fmla="*/ 648 w 3260"/>
                <a:gd name="T19" fmla="*/ 147 h 3206"/>
                <a:gd name="T20" fmla="*/ 602 w 3260"/>
                <a:gd name="T21" fmla="*/ 96 h 3206"/>
                <a:gd name="T22" fmla="*/ 548 w 3260"/>
                <a:gd name="T23" fmla="*/ 54 h 3206"/>
                <a:gd name="T24" fmla="*/ 486 w 3260"/>
                <a:gd name="T25" fmla="*/ 24 h 3206"/>
                <a:gd name="T26" fmla="*/ 420 w 3260"/>
                <a:gd name="T27" fmla="*/ 5 h 3206"/>
                <a:gd name="T28" fmla="*/ 351 w 3260"/>
                <a:gd name="T29" fmla="*/ 0 h 3206"/>
                <a:gd name="T30" fmla="*/ 280 w 3260"/>
                <a:gd name="T31" fmla="*/ 8 h 3206"/>
                <a:gd name="T32" fmla="*/ 211 w 3260"/>
                <a:gd name="T33" fmla="*/ 31 h 3206"/>
                <a:gd name="T34" fmla="*/ 149 w 3260"/>
                <a:gd name="T35" fmla="*/ 65 h 3206"/>
                <a:gd name="T36" fmla="*/ 97 w 3260"/>
                <a:gd name="T37" fmla="*/ 110 h 3206"/>
                <a:gd name="T38" fmla="*/ 55 w 3260"/>
                <a:gd name="T39" fmla="*/ 164 h 3206"/>
                <a:gd name="T40" fmla="*/ 24 w 3260"/>
                <a:gd name="T41" fmla="*/ 224 h 3206"/>
                <a:gd name="T42" fmla="*/ 5 w 3260"/>
                <a:gd name="T43" fmla="*/ 289 h 3206"/>
                <a:gd name="T44" fmla="*/ 0 w 3260"/>
                <a:gd name="T45" fmla="*/ 357 h 3206"/>
                <a:gd name="T46" fmla="*/ 8 w 3260"/>
                <a:gd name="T47" fmla="*/ 426 h 3206"/>
                <a:gd name="T48" fmla="*/ 30 w 3260"/>
                <a:gd name="T49" fmla="*/ 494 h 3206"/>
                <a:gd name="T50" fmla="*/ 66 w 3260"/>
                <a:gd name="T51" fmla="*/ 556 h 3206"/>
                <a:gd name="T52" fmla="*/ 112 w 3260"/>
                <a:gd name="T53" fmla="*/ 607 h 3206"/>
                <a:gd name="T54" fmla="*/ 166 w 3260"/>
                <a:gd name="T55" fmla="*/ 648 h 3206"/>
                <a:gd name="T56" fmla="*/ 228 w 3260"/>
                <a:gd name="T57" fmla="*/ 678 h 3206"/>
                <a:gd name="T58" fmla="*/ 293 w 3260"/>
                <a:gd name="T59" fmla="*/ 697 h 3206"/>
                <a:gd name="T60" fmla="*/ 363 w 3260"/>
                <a:gd name="T61" fmla="*/ 702 h 3206"/>
                <a:gd name="T62" fmla="*/ 434 w 3260"/>
                <a:gd name="T63" fmla="*/ 694 h 320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60"/>
                <a:gd name="T97" fmla="*/ 0 h 3206"/>
                <a:gd name="T98" fmla="*/ 3260 w 3260"/>
                <a:gd name="T99" fmla="*/ 3206 h 320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60" h="3206">
                  <a:moveTo>
                    <a:pt x="2141" y="3127"/>
                  </a:moveTo>
                  <a:lnTo>
                    <a:pt x="2296" y="3067"/>
                  </a:lnTo>
                  <a:lnTo>
                    <a:pt x="2441" y="2994"/>
                  </a:lnTo>
                  <a:lnTo>
                    <a:pt x="2579" y="2909"/>
                  </a:lnTo>
                  <a:lnTo>
                    <a:pt x="2703" y="2812"/>
                  </a:lnTo>
                  <a:lnTo>
                    <a:pt x="2818" y="2703"/>
                  </a:lnTo>
                  <a:lnTo>
                    <a:pt x="2919" y="2586"/>
                  </a:lnTo>
                  <a:lnTo>
                    <a:pt x="3009" y="2459"/>
                  </a:lnTo>
                  <a:lnTo>
                    <a:pt x="3086" y="2324"/>
                  </a:lnTo>
                  <a:lnTo>
                    <a:pt x="3149" y="2184"/>
                  </a:lnTo>
                  <a:lnTo>
                    <a:pt x="3199" y="2038"/>
                  </a:lnTo>
                  <a:lnTo>
                    <a:pt x="3235" y="1887"/>
                  </a:lnTo>
                  <a:lnTo>
                    <a:pt x="3255" y="1734"/>
                  </a:lnTo>
                  <a:lnTo>
                    <a:pt x="3260" y="1577"/>
                  </a:lnTo>
                  <a:lnTo>
                    <a:pt x="3249" y="1419"/>
                  </a:lnTo>
                  <a:lnTo>
                    <a:pt x="3222" y="1259"/>
                  </a:lnTo>
                  <a:lnTo>
                    <a:pt x="3179" y="1102"/>
                  </a:lnTo>
                  <a:lnTo>
                    <a:pt x="3118" y="947"/>
                  </a:lnTo>
                  <a:lnTo>
                    <a:pt x="3043" y="803"/>
                  </a:lnTo>
                  <a:lnTo>
                    <a:pt x="2958" y="672"/>
                  </a:lnTo>
                  <a:lnTo>
                    <a:pt x="2858" y="548"/>
                  </a:lnTo>
                  <a:lnTo>
                    <a:pt x="2748" y="437"/>
                  </a:lnTo>
                  <a:lnTo>
                    <a:pt x="2628" y="335"/>
                  </a:lnTo>
                  <a:lnTo>
                    <a:pt x="2500" y="248"/>
                  </a:lnTo>
                  <a:lnTo>
                    <a:pt x="2362" y="173"/>
                  </a:lnTo>
                  <a:lnTo>
                    <a:pt x="2220" y="109"/>
                  </a:lnTo>
                  <a:lnTo>
                    <a:pt x="2073" y="60"/>
                  </a:lnTo>
                  <a:lnTo>
                    <a:pt x="1917" y="24"/>
                  </a:lnTo>
                  <a:lnTo>
                    <a:pt x="1762" y="4"/>
                  </a:lnTo>
                  <a:lnTo>
                    <a:pt x="1604" y="0"/>
                  </a:lnTo>
                  <a:lnTo>
                    <a:pt x="1441" y="11"/>
                  </a:lnTo>
                  <a:lnTo>
                    <a:pt x="1279" y="38"/>
                  </a:lnTo>
                  <a:lnTo>
                    <a:pt x="1119" y="82"/>
                  </a:lnTo>
                  <a:lnTo>
                    <a:pt x="963" y="140"/>
                  </a:lnTo>
                  <a:lnTo>
                    <a:pt x="816" y="213"/>
                  </a:lnTo>
                  <a:lnTo>
                    <a:pt x="681" y="299"/>
                  </a:lnTo>
                  <a:lnTo>
                    <a:pt x="555" y="397"/>
                  </a:lnTo>
                  <a:lnTo>
                    <a:pt x="442" y="503"/>
                  </a:lnTo>
                  <a:lnTo>
                    <a:pt x="340" y="621"/>
                  </a:lnTo>
                  <a:lnTo>
                    <a:pt x="250" y="747"/>
                  </a:lnTo>
                  <a:lnTo>
                    <a:pt x="173" y="880"/>
                  </a:lnTo>
                  <a:lnTo>
                    <a:pt x="108" y="1022"/>
                  </a:lnTo>
                  <a:lnTo>
                    <a:pt x="58" y="1169"/>
                  </a:lnTo>
                  <a:lnTo>
                    <a:pt x="24" y="1319"/>
                  </a:lnTo>
                  <a:lnTo>
                    <a:pt x="4" y="1475"/>
                  </a:lnTo>
                  <a:lnTo>
                    <a:pt x="0" y="1630"/>
                  </a:lnTo>
                  <a:lnTo>
                    <a:pt x="11" y="1789"/>
                  </a:lnTo>
                  <a:lnTo>
                    <a:pt x="36" y="1947"/>
                  </a:lnTo>
                  <a:lnTo>
                    <a:pt x="81" y="2104"/>
                  </a:lnTo>
                  <a:lnTo>
                    <a:pt x="139" y="2257"/>
                  </a:lnTo>
                  <a:lnTo>
                    <a:pt x="216" y="2401"/>
                  </a:lnTo>
                  <a:lnTo>
                    <a:pt x="302" y="2537"/>
                  </a:lnTo>
                  <a:lnTo>
                    <a:pt x="401" y="2659"/>
                  </a:lnTo>
                  <a:lnTo>
                    <a:pt x="512" y="2772"/>
                  </a:lnTo>
                  <a:lnTo>
                    <a:pt x="631" y="2872"/>
                  </a:lnTo>
                  <a:lnTo>
                    <a:pt x="760" y="2960"/>
                  </a:lnTo>
                  <a:lnTo>
                    <a:pt x="895" y="3036"/>
                  </a:lnTo>
                  <a:lnTo>
                    <a:pt x="1040" y="3098"/>
                  </a:lnTo>
                  <a:lnTo>
                    <a:pt x="1186" y="3147"/>
                  </a:lnTo>
                  <a:lnTo>
                    <a:pt x="1340" y="3182"/>
                  </a:lnTo>
                  <a:lnTo>
                    <a:pt x="1498" y="3202"/>
                  </a:lnTo>
                  <a:lnTo>
                    <a:pt x="1656" y="3206"/>
                  </a:lnTo>
                  <a:lnTo>
                    <a:pt x="1818" y="3195"/>
                  </a:lnTo>
                  <a:lnTo>
                    <a:pt x="1981" y="3169"/>
                  </a:lnTo>
                  <a:lnTo>
                    <a:pt x="2141" y="3127"/>
                  </a:lnTo>
                  <a:close/>
                </a:path>
              </a:pathLst>
            </a:custGeom>
            <a:solidFill>
              <a:srgbClr val="99CCFF"/>
            </a:solidFill>
            <a:ln w="9525">
              <a:solidFill>
                <a:srgbClr val="3366FF"/>
              </a:solidFill>
              <a:round/>
              <a:headEnd/>
              <a:tailEnd/>
            </a:ln>
          </p:spPr>
          <p:txBody>
            <a:bodyPr/>
            <a:lstStyle/>
            <a:p>
              <a:endParaRPr lang="en-US"/>
            </a:p>
          </p:txBody>
        </p:sp>
        <p:sp>
          <p:nvSpPr>
            <p:cNvPr id="35897" name="Freeform 7"/>
            <p:cNvSpPr>
              <a:spLocks/>
            </p:cNvSpPr>
            <p:nvPr/>
          </p:nvSpPr>
          <p:spPr bwMode="auto">
            <a:xfrm>
              <a:off x="3440" y="2444"/>
              <a:ext cx="613" cy="476"/>
            </a:xfrm>
            <a:custGeom>
              <a:avLst/>
              <a:gdLst>
                <a:gd name="T0" fmla="*/ 254 w 2800"/>
                <a:gd name="T1" fmla="*/ 0 h 2175"/>
                <a:gd name="T2" fmla="*/ 127 w 2800"/>
                <a:gd name="T3" fmla="*/ 21 h 2175"/>
                <a:gd name="T4" fmla="*/ 81 w 2800"/>
                <a:gd name="T5" fmla="*/ 3 h 2175"/>
                <a:gd name="T6" fmla="*/ 35 w 2800"/>
                <a:gd name="T7" fmla="*/ 43 h 2175"/>
                <a:gd name="T8" fmla="*/ 18 w 2800"/>
                <a:gd name="T9" fmla="*/ 59 h 2175"/>
                <a:gd name="T10" fmla="*/ 0 w 2800"/>
                <a:gd name="T11" fmla="*/ 103 h 2175"/>
                <a:gd name="T12" fmla="*/ 76 w 2800"/>
                <a:gd name="T13" fmla="*/ 79 h 2175"/>
                <a:gd name="T14" fmla="*/ 111 w 2800"/>
                <a:gd name="T15" fmla="*/ 139 h 2175"/>
                <a:gd name="T16" fmla="*/ 131 w 2800"/>
                <a:gd name="T17" fmla="*/ 171 h 2175"/>
                <a:gd name="T18" fmla="*/ 134 w 2800"/>
                <a:gd name="T19" fmla="*/ 228 h 2175"/>
                <a:gd name="T20" fmla="*/ 177 w 2800"/>
                <a:gd name="T21" fmla="*/ 292 h 2175"/>
                <a:gd name="T22" fmla="*/ 245 w 2800"/>
                <a:gd name="T23" fmla="*/ 354 h 2175"/>
                <a:gd name="T24" fmla="*/ 215 w 2800"/>
                <a:gd name="T25" fmla="*/ 311 h 2175"/>
                <a:gd name="T26" fmla="*/ 275 w 2800"/>
                <a:gd name="T27" fmla="*/ 351 h 2175"/>
                <a:gd name="T28" fmla="*/ 301 w 2800"/>
                <a:gd name="T29" fmla="*/ 377 h 2175"/>
                <a:gd name="T30" fmla="*/ 384 w 2800"/>
                <a:gd name="T31" fmla="*/ 366 h 2175"/>
                <a:gd name="T32" fmla="*/ 424 w 2800"/>
                <a:gd name="T33" fmla="*/ 366 h 2175"/>
                <a:gd name="T34" fmla="*/ 471 w 2800"/>
                <a:gd name="T35" fmla="*/ 378 h 2175"/>
                <a:gd name="T36" fmla="*/ 493 w 2800"/>
                <a:gd name="T37" fmla="*/ 388 h 2175"/>
                <a:gd name="T38" fmla="*/ 499 w 2800"/>
                <a:gd name="T39" fmla="*/ 444 h 2175"/>
                <a:gd name="T40" fmla="*/ 506 w 2800"/>
                <a:gd name="T41" fmla="*/ 476 h 2175"/>
                <a:gd name="T42" fmla="*/ 514 w 2800"/>
                <a:gd name="T43" fmla="*/ 472 h 2175"/>
                <a:gd name="T44" fmla="*/ 526 w 2800"/>
                <a:gd name="T45" fmla="*/ 464 h 2175"/>
                <a:gd name="T46" fmla="*/ 541 w 2800"/>
                <a:gd name="T47" fmla="*/ 450 h 2175"/>
                <a:gd name="T48" fmla="*/ 559 w 2800"/>
                <a:gd name="T49" fmla="*/ 428 h 2175"/>
                <a:gd name="T50" fmla="*/ 578 w 2800"/>
                <a:gd name="T51" fmla="*/ 396 h 2175"/>
                <a:gd name="T52" fmla="*/ 594 w 2800"/>
                <a:gd name="T53" fmla="*/ 353 h 2175"/>
                <a:gd name="T54" fmla="*/ 608 w 2800"/>
                <a:gd name="T55" fmla="*/ 297 h 2175"/>
                <a:gd name="T56" fmla="*/ 565 w 2800"/>
                <a:gd name="T57" fmla="*/ 264 h 2175"/>
                <a:gd name="T58" fmla="*/ 492 w 2800"/>
                <a:gd name="T59" fmla="*/ 331 h 2175"/>
                <a:gd name="T60" fmla="*/ 454 w 2800"/>
                <a:gd name="T61" fmla="*/ 363 h 2175"/>
                <a:gd name="T62" fmla="*/ 416 w 2800"/>
                <a:gd name="T63" fmla="*/ 345 h 2175"/>
                <a:gd name="T64" fmla="*/ 416 w 2800"/>
                <a:gd name="T65" fmla="*/ 309 h 2175"/>
                <a:gd name="T66" fmla="*/ 378 w 2800"/>
                <a:gd name="T67" fmla="*/ 344 h 2175"/>
                <a:gd name="T68" fmla="*/ 333 w 2800"/>
                <a:gd name="T69" fmla="*/ 315 h 2175"/>
                <a:gd name="T70" fmla="*/ 403 w 2800"/>
                <a:gd name="T71" fmla="*/ 242 h 2175"/>
                <a:gd name="T72" fmla="*/ 437 w 2800"/>
                <a:gd name="T73" fmla="*/ 266 h 2175"/>
                <a:gd name="T74" fmla="*/ 416 w 2800"/>
                <a:gd name="T75" fmla="*/ 204 h 2175"/>
                <a:gd name="T76" fmla="*/ 419 w 2800"/>
                <a:gd name="T77" fmla="*/ 148 h 2175"/>
                <a:gd name="T78" fmla="*/ 418 w 2800"/>
                <a:gd name="T79" fmla="*/ 96 h 2175"/>
                <a:gd name="T80" fmla="*/ 438 w 2800"/>
                <a:gd name="T81" fmla="*/ 62 h 2175"/>
                <a:gd name="T82" fmla="*/ 416 w 2800"/>
                <a:gd name="T83" fmla="*/ 82 h 2175"/>
                <a:gd name="T84" fmla="*/ 408 w 2800"/>
                <a:gd name="T85" fmla="*/ 54 h 2175"/>
                <a:gd name="T86" fmla="*/ 377 w 2800"/>
                <a:gd name="T87" fmla="*/ 13 h 2175"/>
                <a:gd name="T88" fmla="*/ 337 w 2800"/>
                <a:gd name="T89" fmla="*/ 17 h 2175"/>
                <a:gd name="T90" fmla="*/ 302 w 2800"/>
                <a:gd name="T91" fmla="*/ 25 h 2175"/>
                <a:gd name="T92" fmla="*/ 339 w 2800"/>
                <a:gd name="T93" fmla="*/ 86 h 2175"/>
                <a:gd name="T94" fmla="*/ 312 w 2800"/>
                <a:gd name="T95" fmla="*/ 71 h 2175"/>
                <a:gd name="T96" fmla="*/ 258 w 2800"/>
                <a:gd name="T97" fmla="*/ 69 h 2175"/>
                <a:gd name="T98" fmla="*/ 274 w 2800"/>
                <a:gd name="T99" fmla="*/ 24 h 21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800"/>
                <a:gd name="T151" fmla="*/ 0 h 2175"/>
                <a:gd name="T152" fmla="*/ 2800 w 2800"/>
                <a:gd name="T153" fmla="*/ 2175 h 217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800" h="2175">
                  <a:moveTo>
                    <a:pt x="1250" y="110"/>
                  </a:moveTo>
                  <a:lnTo>
                    <a:pt x="1162" y="0"/>
                  </a:lnTo>
                  <a:lnTo>
                    <a:pt x="918" y="104"/>
                  </a:lnTo>
                  <a:lnTo>
                    <a:pt x="578" y="95"/>
                  </a:lnTo>
                  <a:lnTo>
                    <a:pt x="506" y="102"/>
                  </a:lnTo>
                  <a:lnTo>
                    <a:pt x="372" y="15"/>
                  </a:lnTo>
                  <a:lnTo>
                    <a:pt x="230" y="164"/>
                  </a:lnTo>
                  <a:lnTo>
                    <a:pt x="160" y="195"/>
                  </a:lnTo>
                  <a:lnTo>
                    <a:pt x="144" y="241"/>
                  </a:lnTo>
                  <a:lnTo>
                    <a:pt x="81" y="268"/>
                  </a:lnTo>
                  <a:lnTo>
                    <a:pt x="81" y="363"/>
                  </a:lnTo>
                  <a:lnTo>
                    <a:pt x="0" y="472"/>
                  </a:lnTo>
                  <a:lnTo>
                    <a:pt x="68" y="483"/>
                  </a:lnTo>
                  <a:lnTo>
                    <a:pt x="345" y="363"/>
                  </a:lnTo>
                  <a:lnTo>
                    <a:pt x="454" y="481"/>
                  </a:lnTo>
                  <a:lnTo>
                    <a:pt x="506" y="636"/>
                  </a:lnTo>
                  <a:lnTo>
                    <a:pt x="625" y="754"/>
                  </a:lnTo>
                  <a:lnTo>
                    <a:pt x="600" y="780"/>
                  </a:lnTo>
                  <a:lnTo>
                    <a:pt x="557" y="780"/>
                  </a:lnTo>
                  <a:lnTo>
                    <a:pt x="612" y="1044"/>
                  </a:lnTo>
                  <a:lnTo>
                    <a:pt x="612" y="1135"/>
                  </a:lnTo>
                  <a:lnTo>
                    <a:pt x="810" y="1332"/>
                  </a:lnTo>
                  <a:lnTo>
                    <a:pt x="950" y="1499"/>
                  </a:lnTo>
                  <a:lnTo>
                    <a:pt x="1119" y="1618"/>
                  </a:lnTo>
                  <a:lnTo>
                    <a:pt x="1110" y="1561"/>
                  </a:lnTo>
                  <a:lnTo>
                    <a:pt x="982" y="1421"/>
                  </a:lnTo>
                  <a:lnTo>
                    <a:pt x="1022" y="1412"/>
                  </a:lnTo>
                  <a:lnTo>
                    <a:pt x="1257" y="1605"/>
                  </a:lnTo>
                  <a:lnTo>
                    <a:pt x="1288" y="1669"/>
                  </a:lnTo>
                  <a:lnTo>
                    <a:pt x="1374" y="1723"/>
                  </a:lnTo>
                  <a:lnTo>
                    <a:pt x="1627" y="1727"/>
                  </a:lnTo>
                  <a:lnTo>
                    <a:pt x="1756" y="1674"/>
                  </a:lnTo>
                  <a:lnTo>
                    <a:pt x="1821" y="1709"/>
                  </a:lnTo>
                  <a:lnTo>
                    <a:pt x="1938" y="1674"/>
                  </a:lnTo>
                  <a:lnTo>
                    <a:pt x="2074" y="1740"/>
                  </a:lnTo>
                  <a:lnTo>
                    <a:pt x="2153" y="1729"/>
                  </a:lnTo>
                  <a:lnTo>
                    <a:pt x="2254" y="1680"/>
                  </a:lnTo>
                  <a:lnTo>
                    <a:pt x="2254" y="1774"/>
                  </a:lnTo>
                  <a:lnTo>
                    <a:pt x="2227" y="1966"/>
                  </a:lnTo>
                  <a:lnTo>
                    <a:pt x="2279" y="2031"/>
                  </a:lnTo>
                  <a:lnTo>
                    <a:pt x="2311" y="2175"/>
                  </a:lnTo>
                  <a:lnTo>
                    <a:pt x="2313" y="2173"/>
                  </a:lnTo>
                  <a:lnTo>
                    <a:pt x="2326" y="2168"/>
                  </a:lnTo>
                  <a:lnTo>
                    <a:pt x="2347" y="2157"/>
                  </a:lnTo>
                  <a:lnTo>
                    <a:pt x="2372" y="2142"/>
                  </a:lnTo>
                  <a:lnTo>
                    <a:pt x="2401" y="2122"/>
                  </a:lnTo>
                  <a:lnTo>
                    <a:pt x="2435" y="2093"/>
                  </a:lnTo>
                  <a:lnTo>
                    <a:pt x="2473" y="2055"/>
                  </a:lnTo>
                  <a:lnTo>
                    <a:pt x="2514" y="2011"/>
                  </a:lnTo>
                  <a:lnTo>
                    <a:pt x="2554" y="1955"/>
                  </a:lnTo>
                  <a:lnTo>
                    <a:pt x="2597" y="1889"/>
                  </a:lnTo>
                  <a:lnTo>
                    <a:pt x="2638" y="1809"/>
                  </a:lnTo>
                  <a:lnTo>
                    <a:pt x="2678" y="1718"/>
                  </a:lnTo>
                  <a:lnTo>
                    <a:pt x="2714" y="1614"/>
                  </a:lnTo>
                  <a:lnTo>
                    <a:pt x="2748" y="1494"/>
                  </a:lnTo>
                  <a:lnTo>
                    <a:pt x="2775" y="1359"/>
                  </a:lnTo>
                  <a:lnTo>
                    <a:pt x="2800" y="1208"/>
                  </a:lnTo>
                  <a:lnTo>
                    <a:pt x="2579" y="1206"/>
                  </a:lnTo>
                  <a:lnTo>
                    <a:pt x="2392" y="1368"/>
                  </a:lnTo>
                  <a:lnTo>
                    <a:pt x="2247" y="1512"/>
                  </a:lnTo>
                  <a:lnTo>
                    <a:pt x="2214" y="1596"/>
                  </a:lnTo>
                  <a:lnTo>
                    <a:pt x="2076" y="1660"/>
                  </a:lnTo>
                  <a:lnTo>
                    <a:pt x="2067" y="1527"/>
                  </a:lnTo>
                  <a:lnTo>
                    <a:pt x="1902" y="1576"/>
                  </a:lnTo>
                  <a:lnTo>
                    <a:pt x="1882" y="1510"/>
                  </a:lnTo>
                  <a:lnTo>
                    <a:pt x="1898" y="1412"/>
                  </a:lnTo>
                  <a:lnTo>
                    <a:pt x="1756" y="1470"/>
                  </a:lnTo>
                  <a:lnTo>
                    <a:pt x="1726" y="1574"/>
                  </a:lnTo>
                  <a:lnTo>
                    <a:pt x="1593" y="1552"/>
                  </a:lnTo>
                  <a:lnTo>
                    <a:pt x="1523" y="1439"/>
                  </a:lnTo>
                  <a:lnTo>
                    <a:pt x="1555" y="1272"/>
                  </a:lnTo>
                  <a:lnTo>
                    <a:pt x="1841" y="1106"/>
                  </a:lnTo>
                  <a:lnTo>
                    <a:pt x="1943" y="1219"/>
                  </a:lnTo>
                  <a:lnTo>
                    <a:pt x="1995" y="1215"/>
                  </a:lnTo>
                  <a:lnTo>
                    <a:pt x="1925" y="1053"/>
                  </a:lnTo>
                  <a:lnTo>
                    <a:pt x="1900" y="933"/>
                  </a:lnTo>
                  <a:lnTo>
                    <a:pt x="1988" y="802"/>
                  </a:lnTo>
                  <a:lnTo>
                    <a:pt x="1913" y="676"/>
                  </a:lnTo>
                  <a:lnTo>
                    <a:pt x="1927" y="561"/>
                  </a:lnTo>
                  <a:lnTo>
                    <a:pt x="1909" y="439"/>
                  </a:lnTo>
                  <a:lnTo>
                    <a:pt x="1972" y="439"/>
                  </a:lnTo>
                  <a:lnTo>
                    <a:pt x="2001" y="283"/>
                  </a:lnTo>
                  <a:lnTo>
                    <a:pt x="1943" y="292"/>
                  </a:lnTo>
                  <a:lnTo>
                    <a:pt x="1902" y="374"/>
                  </a:lnTo>
                  <a:lnTo>
                    <a:pt x="1814" y="339"/>
                  </a:lnTo>
                  <a:lnTo>
                    <a:pt x="1862" y="246"/>
                  </a:lnTo>
                  <a:lnTo>
                    <a:pt x="1875" y="93"/>
                  </a:lnTo>
                  <a:lnTo>
                    <a:pt x="1722" y="59"/>
                  </a:lnTo>
                  <a:lnTo>
                    <a:pt x="1591" y="26"/>
                  </a:lnTo>
                  <a:lnTo>
                    <a:pt x="1539" y="79"/>
                  </a:lnTo>
                  <a:lnTo>
                    <a:pt x="1446" y="64"/>
                  </a:lnTo>
                  <a:lnTo>
                    <a:pt x="1379" y="113"/>
                  </a:lnTo>
                  <a:lnTo>
                    <a:pt x="1320" y="115"/>
                  </a:lnTo>
                  <a:lnTo>
                    <a:pt x="1548" y="394"/>
                  </a:lnTo>
                  <a:lnTo>
                    <a:pt x="1483" y="394"/>
                  </a:lnTo>
                  <a:lnTo>
                    <a:pt x="1426" y="326"/>
                  </a:lnTo>
                  <a:lnTo>
                    <a:pt x="1250" y="297"/>
                  </a:lnTo>
                  <a:lnTo>
                    <a:pt x="1178" y="314"/>
                  </a:lnTo>
                  <a:lnTo>
                    <a:pt x="1160" y="168"/>
                  </a:lnTo>
                  <a:lnTo>
                    <a:pt x="1250" y="110"/>
                  </a:lnTo>
                  <a:close/>
                </a:path>
              </a:pathLst>
            </a:custGeom>
            <a:solidFill>
              <a:srgbClr val="339966"/>
            </a:solidFill>
            <a:ln w="9525">
              <a:solidFill>
                <a:srgbClr val="3366FF"/>
              </a:solidFill>
              <a:round/>
              <a:headEnd/>
              <a:tailEnd/>
            </a:ln>
          </p:spPr>
          <p:txBody>
            <a:bodyPr/>
            <a:lstStyle/>
            <a:p>
              <a:endParaRPr lang="en-US"/>
            </a:p>
          </p:txBody>
        </p:sp>
        <p:sp>
          <p:nvSpPr>
            <p:cNvPr id="35898" name="Freeform 8"/>
            <p:cNvSpPr>
              <a:spLocks/>
            </p:cNvSpPr>
            <p:nvPr/>
          </p:nvSpPr>
          <p:spPr bwMode="auto">
            <a:xfrm>
              <a:off x="3692" y="2441"/>
              <a:ext cx="24" cy="28"/>
            </a:xfrm>
            <a:custGeom>
              <a:avLst/>
              <a:gdLst>
                <a:gd name="T0" fmla="*/ 3 w 106"/>
                <a:gd name="T1" fmla="*/ 5 h 131"/>
                <a:gd name="T2" fmla="*/ 0 w 106"/>
                <a:gd name="T3" fmla="*/ 4 h 131"/>
                <a:gd name="T4" fmla="*/ 20 w 106"/>
                <a:gd name="T5" fmla="*/ 28 h 131"/>
                <a:gd name="T6" fmla="*/ 24 w 106"/>
                <a:gd name="T7" fmla="*/ 25 h 131"/>
                <a:gd name="T8" fmla="*/ 4 w 106"/>
                <a:gd name="T9" fmla="*/ 1 h 131"/>
                <a:gd name="T10" fmla="*/ 1 w 106"/>
                <a:gd name="T11" fmla="*/ 0 h 131"/>
                <a:gd name="T12" fmla="*/ 4 w 106"/>
                <a:gd name="T13" fmla="*/ 1 h 131"/>
                <a:gd name="T14" fmla="*/ 2 w 106"/>
                <a:gd name="T15" fmla="*/ 0 h 131"/>
                <a:gd name="T16" fmla="*/ 1 w 106"/>
                <a:gd name="T17" fmla="*/ 0 h 131"/>
                <a:gd name="T18" fmla="*/ 3 w 106"/>
                <a:gd name="T19" fmla="*/ 5 h 1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131"/>
                <a:gd name="T32" fmla="*/ 106 w 106"/>
                <a:gd name="T33" fmla="*/ 131 h 1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131">
                  <a:moveTo>
                    <a:pt x="14" y="25"/>
                  </a:moveTo>
                  <a:lnTo>
                    <a:pt x="0" y="20"/>
                  </a:lnTo>
                  <a:lnTo>
                    <a:pt x="88" y="131"/>
                  </a:lnTo>
                  <a:lnTo>
                    <a:pt x="106" y="118"/>
                  </a:lnTo>
                  <a:lnTo>
                    <a:pt x="18" y="7"/>
                  </a:lnTo>
                  <a:lnTo>
                    <a:pt x="5" y="2"/>
                  </a:lnTo>
                  <a:lnTo>
                    <a:pt x="18" y="7"/>
                  </a:lnTo>
                  <a:lnTo>
                    <a:pt x="11" y="0"/>
                  </a:lnTo>
                  <a:lnTo>
                    <a:pt x="5" y="2"/>
                  </a:lnTo>
                  <a:lnTo>
                    <a:pt x="14" y="25"/>
                  </a:lnTo>
                  <a:close/>
                </a:path>
              </a:pathLst>
            </a:custGeom>
            <a:solidFill>
              <a:srgbClr val="333333"/>
            </a:solidFill>
            <a:ln w="9525">
              <a:solidFill>
                <a:srgbClr val="3366FF"/>
              </a:solidFill>
              <a:round/>
              <a:headEnd/>
              <a:tailEnd/>
            </a:ln>
          </p:spPr>
          <p:txBody>
            <a:bodyPr/>
            <a:lstStyle/>
            <a:p>
              <a:endParaRPr lang="en-US"/>
            </a:p>
          </p:txBody>
        </p:sp>
        <p:sp>
          <p:nvSpPr>
            <p:cNvPr id="35899" name="Freeform 9"/>
            <p:cNvSpPr>
              <a:spLocks/>
            </p:cNvSpPr>
            <p:nvPr/>
          </p:nvSpPr>
          <p:spPr bwMode="auto">
            <a:xfrm>
              <a:off x="3640" y="2441"/>
              <a:ext cx="56" cy="28"/>
            </a:xfrm>
            <a:custGeom>
              <a:avLst/>
              <a:gdLst>
                <a:gd name="T0" fmla="*/ 1 w 253"/>
                <a:gd name="T1" fmla="*/ 28 h 127"/>
                <a:gd name="T2" fmla="*/ 2 w 253"/>
                <a:gd name="T3" fmla="*/ 28 h 127"/>
                <a:gd name="T4" fmla="*/ 56 w 253"/>
                <a:gd name="T5" fmla="*/ 5 h 127"/>
                <a:gd name="T6" fmla="*/ 54 w 253"/>
                <a:gd name="T7" fmla="*/ 0 h 127"/>
                <a:gd name="T8" fmla="*/ 0 w 253"/>
                <a:gd name="T9" fmla="*/ 23 h 127"/>
                <a:gd name="T10" fmla="*/ 1 w 253"/>
                <a:gd name="T11" fmla="*/ 23 h 127"/>
                <a:gd name="T12" fmla="*/ 1 w 253"/>
                <a:gd name="T13" fmla="*/ 28 h 127"/>
                <a:gd name="T14" fmla="*/ 2 w 253"/>
                <a:gd name="T15" fmla="*/ 28 h 127"/>
                <a:gd name="T16" fmla="*/ 2 w 253"/>
                <a:gd name="T17" fmla="*/ 28 h 127"/>
                <a:gd name="T18" fmla="*/ 1 w 253"/>
                <a:gd name="T19" fmla="*/ 28 h 1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127"/>
                <a:gd name="T32" fmla="*/ 253 w 253"/>
                <a:gd name="T33" fmla="*/ 127 h 1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127">
                  <a:moveTo>
                    <a:pt x="4" y="127"/>
                  </a:moveTo>
                  <a:lnTo>
                    <a:pt x="9" y="127"/>
                  </a:lnTo>
                  <a:lnTo>
                    <a:pt x="253" y="23"/>
                  </a:lnTo>
                  <a:lnTo>
                    <a:pt x="244" y="0"/>
                  </a:lnTo>
                  <a:lnTo>
                    <a:pt x="0" y="105"/>
                  </a:lnTo>
                  <a:lnTo>
                    <a:pt x="4" y="105"/>
                  </a:lnTo>
                  <a:lnTo>
                    <a:pt x="4" y="127"/>
                  </a:lnTo>
                  <a:lnTo>
                    <a:pt x="7" y="127"/>
                  </a:lnTo>
                  <a:lnTo>
                    <a:pt x="9" y="127"/>
                  </a:lnTo>
                  <a:lnTo>
                    <a:pt x="4" y="127"/>
                  </a:lnTo>
                  <a:close/>
                </a:path>
              </a:pathLst>
            </a:custGeom>
            <a:solidFill>
              <a:srgbClr val="333333"/>
            </a:solidFill>
            <a:ln w="9525">
              <a:solidFill>
                <a:srgbClr val="3366FF"/>
              </a:solidFill>
              <a:round/>
              <a:headEnd/>
              <a:tailEnd/>
            </a:ln>
          </p:spPr>
          <p:txBody>
            <a:bodyPr/>
            <a:lstStyle/>
            <a:p>
              <a:endParaRPr lang="en-US"/>
            </a:p>
          </p:txBody>
        </p:sp>
        <p:sp>
          <p:nvSpPr>
            <p:cNvPr id="35900" name="Freeform 10"/>
            <p:cNvSpPr>
              <a:spLocks/>
            </p:cNvSpPr>
            <p:nvPr/>
          </p:nvSpPr>
          <p:spPr bwMode="auto">
            <a:xfrm>
              <a:off x="3567" y="2462"/>
              <a:ext cx="74" cy="7"/>
            </a:xfrm>
            <a:custGeom>
              <a:avLst/>
              <a:gdLst>
                <a:gd name="T0" fmla="*/ 0 w 340"/>
                <a:gd name="T1" fmla="*/ 5 h 31"/>
                <a:gd name="T2" fmla="*/ 0 w 340"/>
                <a:gd name="T3" fmla="*/ 5 h 31"/>
                <a:gd name="T4" fmla="*/ 74 w 340"/>
                <a:gd name="T5" fmla="*/ 7 h 31"/>
                <a:gd name="T6" fmla="*/ 74 w 340"/>
                <a:gd name="T7" fmla="*/ 2 h 31"/>
                <a:gd name="T8" fmla="*/ 0 w 340"/>
                <a:gd name="T9" fmla="*/ 0 h 31"/>
                <a:gd name="T10" fmla="*/ 0 w 340"/>
                <a:gd name="T11" fmla="*/ 0 h 31"/>
                <a:gd name="T12" fmla="*/ 0 w 340"/>
                <a:gd name="T13" fmla="*/ 5 h 31"/>
                <a:gd name="T14" fmla="*/ 0 60000 65536"/>
                <a:gd name="T15" fmla="*/ 0 60000 65536"/>
                <a:gd name="T16" fmla="*/ 0 60000 65536"/>
                <a:gd name="T17" fmla="*/ 0 60000 65536"/>
                <a:gd name="T18" fmla="*/ 0 60000 65536"/>
                <a:gd name="T19" fmla="*/ 0 60000 65536"/>
                <a:gd name="T20" fmla="*/ 0 60000 65536"/>
                <a:gd name="T21" fmla="*/ 0 w 340"/>
                <a:gd name="T22" fmla="*/ 0 h 31"/>
                <a:gd name="T23" fmla="*/ 340 w 340"/>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0" h="31">
                  <a:moveTo>
                    <a:pt x="0" y="22"/>
                  </a:moveTo>
                  <a:lnTo>
                    <a:pt x="0" y="22"/>
                  </a:lnTo>
                  <a:lnTo>
                    <a:pt x="340" y="31"/>
                  </a:lnTo>
                  <a:lnTo>
                    <a:pt x="340" y="9"/>
                  </a:lnTo>
                  <a:lnTo>
                    <a:pt x="0" y="0"/>
                  </a:lnTo>
                  <a:lnTo>
                    <a:pt x="0" y="22"/>
                  </a:lnTo>
                  <a:close/>
                </a:path>
              </a:pathLst>
            </a:custGeom>
            <a:solidFill>
              <a:srgbClr val="333333"/>
            </a:solidFill>
            <a:ln w="9525">
              <a:solidFill>
                <a:srgbClr val="3366FF"/>
              </a:solidFill>
              <a:round/>
              <a:headEnd/>
              <a:tailEnd/>
            </a:ln>
          </p:spPr>
          <p:txBody>
            <a:bodyPr/>
            <a:lstStyle/>
            <a:p>
              <a:endParaRPr lang="en-US"/>
            </a:p>
          </p:txBody>
        </p:sp>
        <p:sp>
          <p:nvSpPr>
            <p:cNvPr id="35901" name="Freeform 11"/>
            <p:cNvSpPr>
              <a:spLocks/>
            </p:cNvSpPr>
            <p:nvPr/>
          </p:nvSpPr>
          <p:spPr bwMode="auto">
            <a:xfrm>
              <a:off x="3549" y="2462"/>
              <a:ext cx="18" cy="6"/>
            </a:xfrm>
            <a:custGeom>
              <a:avLst/>
              <a:gdLst>
                <a:gd name="T0" fmla="*/ 0 w 79"/>
                <a:gd name="T1" fmla="*/ 5 h 29"/>
                <a:gd name="T2" fmla="*/ 2 w 79"/>
                <a:gd name="T3" fmla="*/ 6 h 29"/>
                <a:gd name="T4" fmla="*/ 18 w 79"/>
                <a:gd name="T5" fmla="*/ 5 h 29"/>
                <a:gd name="T6" fmla="*/ 18 w 79"/>
                <a:gd name="T7" fmla="*/ 0 h 29"/>
                <a:gd name="T8" fmla="*/ 2 w 79"/>
                <a:gd name="T9" fmla="*/ 1 h 29"/>
                <a:gd name="T10" fmla="*/ 3 w 79"/>
                <a:gd name="T11" fmla="*/ 2 h 29"/>
                <a:gd name="T12" fmla="*/ 0 w 79"/>
                <a:gd name="T13" fmla="*/ 5 h 29"/>
                <a:gd name="T14" fmla="*/ 1 w 79"/>
                <a:gd name="T15" fmla="*/ 6 h 29"/>
                <a:gd name="T16" fmla="*/ 2 w 79"/>
                <a:gd name="T17" fmla="*/ 6 h 29"/>
                <a:gd name="T18" fmla="*/ 0 w 79"/>
                <a:gd name="T19" fmla="*/ 5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9"/>
                <a:gd name="T31" fmla="*/ 0 h 29"/>
                <a:gd name="T32" fmla="*/ 79 w 79"/>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9" h="29">
                  <a:moveTo>
                    <a:pt x="0" y="26"/>
                  </a:moveTo>
                  <a:lnTo>
                    <a:pt x="7" y="29"/>
                  </a:lnTo>
                  <a:lnTo>
                    <a:pt x="79" y="22"/>
                  </a:lnTo>
                  <a:lnTo>
                    <a:pt x="79" y="0"/>
                  </a:lnTo>
                  <a:lnTo>
                    <a:pt x="7" y="6"/>
                  </a:lnTo>
                  <a:lnTo>
                    <a:pt x="13" y="9"/>
                  </a:lnTo>
                  <a:lnTo>
                    <a:pt x="0" y="26"/>
                  </a:lnTo>
                  <a:lnTo>
                    <a:pt x="4" y="29"/>
                  </a:lnTo>
                  <a:lnTo>
                    <a:pt x="7" y="29"/>
                  </a:lnTo>
                  <a:lnTo>
                    <a:pt x="0" y="26"/>
                  </a:lnTo>
                  <a:close/>
                </a:path>
              </a:pathLst>
            </a:custGeom>
            <a:solidFill>
              <a:srgbClr val="333333"/>
            </a:solidFill>
            <a:ln w="9525">
              <a:solidFill>
                <a:srgbClr val="3366FF"/>
              </a:solidFill>
              <a:round/>
              <a:headEnd/>
              <a:tailEnd/>
            </a:ln>
          </p:spPr>
          <p:txBody>
            <a:bodyPr/>
            <a:lstStyle/>
            <a:p>
              <a:endParaRPr lang="en-US"/>
            </a:p>
          </p:txBody>
        </p:sp>
        <p:sp>
          <p:nvSpPr>
            <p:cNvPr id="35902" name="Freeform 12"/>
            <p:cNvSpPr>
              <a:spLocks/>
            </p:cNvSpPr>
            <p:nvPr/>
          </p:nvSpPr>
          <p:spPr bwMode="auto">
            <a:xfrm>
              <a:off x="3520" y="2444"/>
              <a:ext cx="32" cy="24"/>
            </a:xfrm>
            <a:custGeom>
              <a:avLst/>
              <a:gdLst>
                <a:gd name="T0" fmla="*/ 4 w 149"/>
                <a:gd name="T1" fmla="*/ 5 h 110"/>
                <a:gd name="T2" fmla="*/ 1 w 149"/>
                <a:gd name="T3" fmla="*/ 5 h 110"/>
                <a:gd name="T4" fmla="*/ 29 w 149"/>
                <a:gd name="T5" fmla="*/ 24 h 110"/>
                <a:gd name="T6" fmla="*/ 32 w 149"/>
                <a:gd name="T7" fmla="*/ 20 h 110"/>
                <a:gd name="T8" fmla="*/ 3 w 149"/>
                <a:gd name="T9" fmla="*/ 1 h 110"/>
                <a:gd name="T10" fmla="*/ 0 w 149"/>
                <a:gd name="T11" fmla="*/ 2 h 110"/>
                <a:gd name="T12" fmla="*/ 3 w 149"/>
                <a:gd name="T13" fmla="*/ 1 h 110"/>
                <a:gd name="T14" fmla="*/ 2 w 149"/>
                <a:gd name="T15" fmla="*/ 0 h 110"/>
                <a:gd name="T16" fmla="*/ 0 w 149"/>
                <a:gd name="T17" fmla="*/ 2 h 110"/>
                <a:gd name="T18" fmla="*/ 4 w 149"/>
                <a:gd name="T19" fmla="*/ 5 h 1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9"/>
                <a:gd name="T31" fmla="*/ 0 h 110"/>
                <a:gd name="T32" fmla="*/ 149 w 149"/>
                <a:gd name="T33" fmla="*/ 110 h 1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9" h="110">
                  <a:moveTo>
                    <a:pt x="18" y="22"/>
                  </a:moveTo>
                  <a:lnTo>
                    <a:pt x="3" y="24"/>
                  </a:lnTo>
                  <a:lnTo>
                    <a:pt x="136" y="110"/>
                  </a:lnTo>
                  <a:lnTo>
                    <a:pt x="149" y="93"/>
                  </a:lnTo>
                  <a:lnTo>
                    <a:pt x="16" y="6"/>
                  </a:lnTo>
                  <a:lnTo>
                    <a:pt x="0" y="8"/>
                  </a:lnTo>
                  <a:lnTo>
                    <a:pt x="16" y="6"/>
                  </a:lnTo>
                  <a:lnTo>
                    <a:pt x="9" y="0"/>
                  </a:lnTo>
                  <a:lnTo>
                    <a:pt x="0" y="8"/>
                  </a:lnTo>
                  <a:lnTo>
                    <a:pt x="18" y="22"/>
                  </a:lnTo>
                  <a:close/>
                </a:path>
              </a:pathLst>
            </a:custGeom>
            <a:solidFill>
              <a:srgbClr val="333333"/>
            </a:solidFill>
            <a:ln w="9525">
              <a:solidFill>
                <a:srgbClr val="3366FF"/>
              </a:solidFill>
              <a:round/>
              <a:headEnd/>
              <a:tailEnd/>
            </a:ln>
          </p:spPr>
          <p:txBody>
            <a:bodyPr/>
            <a:lstStyle/>
            <a:p>
              <a:endParaRPr lang="en-US"/>
            </a:p>
          </p:txBody>
        </p:sp>
        <p:sp>
          <p:nvSpPr>
            <p:cNvPr id="35903" name="Freeform 13"/>
            <p:cNvSpPr>
              <a:spLocks/>
            </p:cNvSpPr>
            <p:nvPr/>
          </p:nvSpPr>
          <p:spPr bwMode="auto">
            <a:xfrm>
              <a:off x="3488" y="2445"/>
              <a:ext cx="35" cy="37"/>
            </a:xfrm>
            <a:custGeom>
              <a:avLst/>
              <a:gdLst>
                <a:gd name="T0" fmla="*/ 3 w 160"/>
                <a:gd name="T1" fmla="*/ 37 h 167"/>
                <a:gd name="T2" fmla="*/ 4 w 160"/>
                <a:gd name="T3" fmla="*/ 36 h 167"/>
                <a:gd name="T4" fmla="*/ 35 w 160"/>
                <a:gd name="T5" fmla="*/ 3 h 167"/>
                <a:gd name="T6" fmla="*/ 31 w 160"/>
                <a:gd name="T7" fmla="*/ 0 h 167"/>
                <a:gd name="T8" fmla="*/ 0 w 160"/>
                <a:gd name="T9" fmla="*/ 33 h 167"/>
                <a:gd name="T10" fmla="*/ 1 w 160"/>
                <a:gd name="T11" fmla="*/ 32 h 167"/>
                <a:gd name="T12" fmla="*/ 3 w 160"/>
                <a:gd name="T13" fmla="*/ 37 h 167"/>
                <a:gd name="T14" fmla="*/ 4 w 160"/>
                <a:gd name="T15" fmla="*/ 37 h 167"/>
                <a:gd name="T16" fmla="*/ 4 w 160"/>
                <a:gd name="T17" fmla="*/ 36 h 167"/>
                <a:gd name="T18" fmla="*/ 3 w 160"/>
                <a:gd name="T19" fmla="*/ 37 h 1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0"/>
                <a:gd name="T31" fmla="*/ 0 h 167"/>
                <a:gd name="T32" fmla="*/ 160 w 160"/>
                <a:gd name="T33" fmla="*/ 167 h 1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0" h="167">
                  <a:moveTo>
                    <a:pt x="14" y="167"/>
                  </a:moveTo>
                  <a:lnTo>
                    <a:pt x="18" y="162"/>
                  </a:lnTo>
                  <a:lnTo>
                    <a:pt x="160" y="14"/>
                  </a:lnTo>
                  <a:lnTo>
                    <a:pt x="142" y="0"/>
                  </a:lnTo>
                  <a:lnTo>
                    <a:pt x="0" y="149"/>
                  </a:lnTo>
                  <a:lnTo>
                    <a:pt x="5" y="145"/>
                  </a:lnTo>
                  <a:lnTo>
                    <a:pt x="14" y="167"/>
                  </a:lnTo>
                  <a:lnTo>
                    <a:pt x="16" y="165"/>
                  </a:lnTo>
                  <a:lnTo>
                    <a:pt x="18" y="162"/>
                  </a:lnTo>
                  <a:lnTo>
                    <a:pt x="14" y="167"/>
                  </a:lnTo>
                  <a:close/>
                </a:path>
              </a:pathLst>
            </a:custGeom>
            <a:solidFill>
              <a:srgbClr val="333333"/>
            </a:solidFill>
            <a:ln w="9525">
              <a:solidFill>
                <a:srgbClr val="3366FF"/>
              </a:solidFill>
              <a:round/>
              <a:headEnd/>
              <a:tailEnd/>
            </a:ln>
          </p:spPr>
          <p:txBody>
            <a:bodyPr/>
            <a:lstStyle/>
            <a:p>
              <a:endParaRPr lang="en-US"/>
            </a:p>
          </p:txBody>
        </p:sp>
        <p:sp>
          <p:nvSpPr>
            <p:cNvPr id="35904" name="Freeform 14"/>
            <p:cNvSpPr>
              <a:spLocks/>
            </p:cNvSpPr>
            <p:nvPr/>
          </p:nvSpPr>
          <p:spPr bwMode="auto">
            <a:xfrm>
              <a:off x="3473" y="2477"/>
              <a:ext cx="19" cy="12"/>
            </a:xfrm>
            <a:custGeom>
              <a:avLst/>
              <a:gdLst>
                <a:gd name="T0" fmla="*/ 5 w 86"/>
                <a:gd name="T1" fmla="*/ 10 h 53"/>
                <a:gd name="T2" fmla="*/ 4 w 86"/>
                <a:gd name="T3" fmla="*/ 12 h 53"/>
                <a:gd name="T4" fmla="*/ 19 w 86"/>
                <a:gd name="T5" fmla="*/ 5 h 53"/>
                <a:gd name="T6" fmla="*/ 17 w 86"/>
                <a:gd name="T7" fmla="*/ 0 h 53"/>
                <a:gd name="T8" fmla="*/ 2 w 86"/>
                <a:gd name="T9" fmla="*/ 7 h 53"/>
                <a:gd name="T10" fmla="*/ 0 w 86"/>
                <a:gd name="T11" fmla="*/ 9 h 53"/>
                <a:gd name="T12" fmla="*/ 2 w 86"/>
                <a:gd name="T13" fmla="*/ 7 h 53"/>
                <a:gd name="T14" fmla="*/ 0 w 86"/>
                <a:gd name="T15" fmla="*/ 7 h 53"/>
                <a:gd name="T16" fmla="*/ 0 w 86"/>
                <a:gd name="T17" fmla="*/ 9 h 53"/>
                <a:gd name="T18" fmla="*/ 5 w 86"/>
                <a:gd name="T19" fmla="*/ 10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
                <a:gd name="T31" fmla="*/ 0 h 53"/>
                <a:gd name="T32" fmla="*/ 86 w 86"/>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 h="53">
                  <a:moveTo>
                    <a:pt x="23" y="44"/>
                  </a:moveTo>
                  <a:lnTo>
                    <a:pt x="16" y="53"/>
                  </a:lnTo>
                  <a:lnTo>
                    <a:pt x="86" y="22"/>
                  </a:lnTo>
                  <a:lnTo>
                    <a:pt x="77" y="0"/>
                  </a:lnTo>
                  <a:lnTo>
                    <a:pt x="7" y="31"/>
                  </a:lnTo>
                  <a:lnTo>
                    <a:pt x="0" y="39"/>
                  </a:lnTo>
                  <a:lnTo>
                    <a:pt x="7" y="31"/>
                  </a:lnTo>
                  <a:lnTo>
                    <a:pt x="2" y="33"/>
                  </a:lnTo>
                  <a:lnTo>
                    <a:pt x="0" y="39"/>
                  </a:lnTo>
                  <a:lnTo>
                    <a:pt x="23" y="44"/>
                  </a:lnTo>
                  <a:close/>
                </a:path>
              </a:pathLst>
            </a:custGeom>
            <a:solidFill>
              <a:srgbClr val="333333"/>
            </a:solidFill>
            <a:ln w="9525">
              <a:solidFill>
                <a:srgbClr val="3366FF"/>
              </a:solidFill>
              <a:round/>
              <a:headEnd/>
              <a:tailEnd/>
            </a:ln>
          </p:spPr>
          <p:txBody>
            <a:bodyPr/>
            <a:lstStyle/>
            <a:p>
              <a:endParaRPr lang="en-US"/>
            </a:p>
          </p:txBody>
        </p:sp>
        <p:sp>
          <p:nvSpPr>
            <p:cNvPr id="35905" name="Freeform 15"/>
            <p:cNvSpPr>
              <a:spLocks/>
            </p:cNvSpPr>
            <p:nvPr/>
          </p:nvSpPr>
          <p:spPr bwMode="auto">
            <a:xfrm>
              <a:off x="3469" y="2486"/>
              <a:ext cx="9" cy="13"/>
            </a:xfrm>
            <a:custGeom>
              <a:avLst/>
              <a:gdLst>
                <a:gd name="T0" fmla="*/ 4 w 39"/>
                <a:gd name="T1" fmla="*/ 13 h 60"/>
                <a:gd name="T2" fmla="*/ 5 w 39"/>
                <a:gd name="T3" fmla="*/ 11 h 60"/>
                <a:gd name="T4" fmla="*/ 9 w 39"/>
                <a:gd name="T5" fmla="*/ 1 h 60"/>
                <a:gd name="T6" fmla="*/ 4 w 39"/>
                <a:gd name="T7" fmla="*/ 0 h 60"/>
                <a:gd name="T8" fmla="*/ 0 w 39"/>
                <a:gd name="T9" fmla="*/ 10 h 60"/>
                <a:gd name="T10" fmla="*/ 2 w 39"/>
                <a:gd name="T11" fmla="*/ 8 h 60"/>
                <a:gd name="T12" fmla="*/ 4 w 39"/>
                <a:gd name="T13" fmla="*/ 13 h 60"/>
                <a:gd name="T14" fmla="*/ 5 w 39"/>
                <a:gd name="T15" fmla="*/ 13 h 60"/>
                <a:gd name="T16" fmla="*/ 5 w 39"/>
                <a:gd name="T17" fmla="*/ 11 h 60"/>
                <a:gd name="T18" fmla="*/ 4 w 39"/>
                <a:gd name="T19" fmla="*/ 13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60"/>
                <a:gd name="T32" fmla="*/ 39 w 39"/>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60">
                  <a:moveTo>
                    <a:pt x="16" y="60"/>
                  </a:moveTo>
                  <a:lnTo>
                    <a:pt x="23" y="51"/>
                  </a:lnTo>
                  <a:lnTo>
                    <a:pt x="39" y="5"/>
                  </a:lnTo>
                  <a:lnTo>
                    <a:pt x="16" y="0"/>
                  </a:lnTo>
                  <a:lnTo>
                    <a:pt x="0" y="47"/>
                  </a:lnTo>
                  <a:lnTo>
                    <a:pt x="7" y="38"/>
                  </a:lnTo>
                  <a:lnTo>
                    <a:pt x="16" y="60"/>
                  </a:lnTo>
                  <a:lnTo>
                    <a:pt x="21" y="58"/>
                  </a:lnTo>
                  <a:lnTo>
                    <a:pt x="23" y="51"/>
                  </a:lnTo>
                  <a:lnTo>
                    <a:pt x="16" y="60"/>
                  </a:lnTo>
                  <a:close/>
                </a:path>
              </a:pathLst>
            </a:custGeom>
            <a:solidFill>
              <a:srgbClr val="333333"/>
            </a:solidFill>
            <a:ln w="9525">
              <a:solidFill>
                <a:srgbClr val="3366FF"/>
              </a:solidFill>
              <a:round/>
              <a:headEnd/>
              <a:tailEnd/>
            </a:ln>
          </p:spPr>
          <p:txBody>
            <a:bodyPr/>
            <a:lstStyle/>
            <a:p>
              <a:endParaRPr lang="en-US"/>
            </a:p>
          </p:txBody>
        </p:sp>
        <p:sp>
          <p:nvSpPr>
            <p:cNvPr id="35906" name="Freeform 16"/>
            <p:cNvSpPr>
              <a:spLocks/>
            </p:cNvSpPr>
            <p:nvPr/>
          </p:nvSpPr>
          <p:spPr bwMode="auto">
            <a:xfrm>
              <a:off x="3455" y="2494"/>
              <a:ext cx="18" cy="11"/>
            </a:xfrm>
            <a:custGeom>
              <a:avLst/>
              <a:gdLst>
                <a:gd name="T0" fmla="*/ 5 w 79"/>
                <a:gd name="T1" fmla="*/ 9 h 49"/>
                <a:gd name="T2" fmla="*/ 4 w 79"/>
                <a:gd name="T3" fmla="*/ 11 h 49"/>
                <a:gd name="T4" fmla="*/ 18 w 79"/>
                <a:gd name="T5" fmla="*/ 5 h 49"/>
                <a:gd name="T6" fmla="*/ 16 w 79"/>
                <a:gd name="T7" fmla="*/ 0 h 49"/>
                <a:gd name="T8" fmla="*/ 2 w 79"/>
                <a:gd name="T9" fmla="*/ 6 h 49"/>
                <a:gd name="T10" fmla="*/ 0 w 79"/>
                <a:gd name="T11" fmla="*/ 9 h 49"/>
                <a:gd name="T12" fmla="*/ 2 w 79"/>
                <a:gd name="T13" fmla="*/ 6 h 49"/>
                <a:gd name="T14" fmla="*/ 0 w 79"/>
                <a:gd name="T15" fmla="*/ 7 h 49"/>
                <a:gd name="T16" fmla="*/ 0 w 79"/>
                <a:gd name="T17" fmla="*/ 9 h 49"/>
                <a:gd name="T18" fmla="*/ 5 w 79"/>
                <a:gd name="T19" fmla="*/ 9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9"/>
                <a:gd name="T31" fmla="*/ 0 h 49"/>
                <a:gd name="T32" fmla="*/ 79 w 79"/>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9" h="49">
                  <a:moveTo>
                    <a:pt x="23" y="38"/>
                  </a:moveTo>
                  <a:lnTo>
                    <a:pt x="16" y="49"/>
                  </a:lnTo>
                  <a:lnTo>
                    <a:pt x="79" y="22"/>
                  </a:lnTo>
                  <a:lnTo>
                    <a:pt x="70" y="0"/>
                  </a:lnTo>
                  <a:lnTo>
                    <a:pt x="7" y="27"/>
                  </a:lnTo>
                  <a:lnTo>
                    <a:pt x="0" y="38"/>
                  </a:lnTo>
                  <a:lnTo>
                    <a:pt x="7" y="27"/>
                  </a:lnTo>
                  <a:lnTo>
                    <a:pt x="0" y="31"/>
                  </a:lnTo>
                  <a:lnTo>
                    <a:pt x="0" y="38"/>
                  </a:lnTo>
                  <a:lnTo>
                    <a:pt x="23" y="38"/>
                  </a:lnTo>
                  <a:close/>
                </a:path>
              </a:pathLst>
            </a:custGeom>
            <a:solidFill>
              <a:srgbClr val="333333"/>
            </a:solidFill>
            <a:ln w="9525">
              <a:solidFill>
                <a:srgbClr val="3366FF"/>
              </a:solidFill>
              <a:round/>
              <a:headEnd/>
              <a:tailEnd/>
            </a:ln>
          </p:spPr>
          <p:txBody>
            <a:bodyPr/>
            <a:lstStyle/>
            <a:p>
              <a:endParaRPr lang="en-US"/>
            </a:p>
          </p:txBody>
        </p:sp>
        <p:sp>
          <p:nvSpPr>
            <p:cNvPr id="35907" name="Freeform 17"/>
            <p:cNvSpPr>
              <a:spLocks/>
            </p:cNvSpPr>
            <p:nvPr/>
          </p:nvSpPr>
          <p:spPr bwMode="auto">
            <a:xfrm>
              <a:off x="3455" y="2502"/>
              <a:ext cx="5" cy="23"/>
            </a:xfrm>
            <a:custGeom>
              <a:avLst/>
              <a:gdLst>
                <a:gd name="T0" fmla="*/ 4 w 23"/>
                <a:gd name="T1" fmla="*/ 23 h 102"/>
                <a:gd name="T2" fmla="*/ 5 w 23"/>
                <a:gd name="T3" fmla="*/ 21 h 102"/>
                <a:gd name="T4" fmla="*/ 5 w 23"/>
                <a:gd name="T5" fmla="*/ 0 h 102"/>
                <a:gd name="T6" fmla="*/ 0 w 23"/>
                <a:gd name="T7" fmla="*/ 0 h 102"/>
                <a:gd name="T8" fmla="*/ 0 w 23"/>
                <a:gd name="T9" fmla="*/ 21 h 102"/>
                <a:gd name="T10" fmla="*/ 0 w 23"/>
                <a:gd name="T11" fmla="*/ 20 h 102"/>
                <a:gd name="T12" fmla="*/ 4 w 23"/>
                <a:gd name="T13" fmla="*/ 23 h 102"/>
                <a:gd name="T14" fmla="*/ 5 w 23"/>
                <a:gd name="T15" fmla="*/ 22 h 102"/>
                <a:gd name="T16" fmla="*/ 5 w 23"/>
                <a:gd name="T17" fmla="*/ 21 h 102"/>
                <a:gd name="T18" fmla="*/ 4 w 23"/>
                <a:gd name="T19" fmla="*/ 23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102"/>
                <a:gd name="T32" fmla="*/ 23 w 23"/>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102">
                  <a:moveTo>
                    <a:pt x="20" y="102"/>
                  </a:moveTo>
                  <a:lnTo>
                    <a:pt x="23" y="95"/>
                  </a:lnTo>
                  <a:lnTo>
                    <a:pt x="23" y="0"/>
                  </a:lnTo>
                  <a:lnTo>
                    <a:pt x="0" y="0"/>
                  </a:lnTo>
                  <a:lnTo>
                    <a:pt x="0" y="95"/>
                  </a:lnTo>
                  <a:lnTo>
                    <a:pt x="2" y="89"/>
                  </a:lnTo>
                  <a:lnTo>
                    <a:pt x="20" y="102"/>
                  </a:lnTo>
                  <a:lnTo>
                    <a:pt x="23" y="97"/>
                  </a:lnTo>
                  <a:lnTo>
                    <a:pt x="23" y="95"/>
                  </a:lnTo>
                  <a:lnTo>
                    <a:pt x="20" y="102"/>
                  </a:lnTo>
                  <a:close/>
                </a:path>
              </a:pathLst>
            </a:custGeom>
            <a:solidFill>
              <a:srgbClr val="333333"/>
            </a:solidFill>
            <a:ln w="9525">
              <a:solidFill>
                <a:srgbClr val="3366FF"/>
              </a:solidFill>
              <a:round/>
              <a:headEnd/>
              <a:tailEnd/>
            </a:ln>
          </p:spPr>
          <p:txBody>
            <a:bodyPr/>
            <a:lstStyle/>
            <a:p>
              <a:endParaRPr lang="en-US"/>
            </a:p>
          </p:txBody>
        </p:sp>
        <p:sp>
          <p:nvSpPr>
            <p:cNvPr id="35908" name="Freeform 18"/>
            <p:cNvSpPr>
              <a:spLocks/>
            </p:cNvSpPr>
            <p:nvPr/>
          </p:nvSpPr>
          <p:spPr bwMode="auto">
            <a:xfrm>
              <a:off x="3436" y="2522"/>
              <a:ext cx="24" cy="27"/>
            </a:xfrm>
            <a:custGeom>
              <a:avLst/>
              <a:gdLst>
                <a:gd name="T0" fmla="*/ 4 w 110"/>
                <a:gd name="T1" fmla="*/ 22 h 126"/>
                <a:gd name="T2" fmla="*/ 6 w 110"/>
                <a:gd name="T3" fmla="*/ 26 h 126"/>
                <a:gd name="T4" fmla="*/ 24 w 110"/>
                <a:gd name="T5" fmla="*/ 3 h 126"/>
                <a:gd name="T6" fmla="*/ 20 w 110"/>
                <a:gd name="T7" fmla="*/ 0 h 126"/>
                <a:gd name="T8" fmla="*/ 2 w 110"/>
                <a:gd name="T9" fmla="*/ 23 h 126"/>
                <a:gd name="T10" fmla="*/ 4 w 110"/>
                <a:gd name="T11" fmla="*/ 27 h 126"/>
                <a:gd name="T12" fmla="*/ 2 w 110"/>
                <a:gd name="T13" fmla="*/ 23 h 126"/>
                <a:gd name="T14" fmla="*/ 0 w 110"/>
                <a:gd name="T15" fmla="*/ 27 h 126"/>
                <a:gd name="T16" fmla="*/ 4 w 110"/>
                <a:gd name="T17" fmla="*/ 27 h 126"/>
                <a:gd name="T18" fmla="*/ 4 w 110"/>
                <a:gd name="T19" fmla="*/ 22 h 1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0"/>
                <a:gd name="T31" fmla="*/ 0 h 126"/>
                <a:gd name="T32" fmla="*/ 110 w 110"/>
                <a:gd name="T33" fmla="*/ 126 h 1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0" h="126">
                  <a:moveTo>
                    <a:pt x="20" y="104"/>
                  </a:moveTo>
                  <a:lnTo>
                    <a:pt x="29" y="122"/>
                  </a:lnTo>
                  <a:lnTo>
                    <a:pt x="110" y="13"/>
                  </a:lnTo>
                  <a:lnTo>
                    <a:pt x="92" y="0"/>
                  </a:lnTo>
                  <a:lnTo>
                    <a:pt x="11" y="108"/>
                  </a:lnTo>
                  <a:lnTo>
                    <a:pt x="20" y="126"/>
                  </a:lnTo>
                  <a:lnTo>
                    <a:pt x="11" y="108"/>
                  </a:lnTo>
                  <a:lnTo>
                    <a:pt x="0" y="124"/>
                  </a:lnTo>
                  <a:lnTo>
                    <a:pt x="20" y="126"/>
                  </a:lnTo>
                  <a:lnTo>
                    <a:pt x="20" y="104"/>
                  </a:lnTo>
                  <a:close/>
                </a:path>
              </a:pathLst>
            </a:custGeom>
            <a:solidFill>
              <a:srgbClr val="333333"/>
            </a:solidFill>
            <a:ln w="9525">
              <a:solidFill>
                <a:srgbClr val="3366FF"/>
              </a:solidFill>
              <a:round/>
              <a:headEnd/>
              <a:tailEnd/>
            </a:ln>
          </p:spPr>
          <p:txBody>
            <a:bodyPr/>
            <a:lstStyle/>
            <a:p>
              <a:endParaRPr lang="en-US"/>
            </a:p>
          </p:txBody>
        </p:sp>
        <p:sp>
          <p:nvSpPr>
            <p:cNvPr id="35909" name="Freeform 19"/>
            <p:cNvSpPr>
              <a:spLocks/>
            </p:cNvSpPr>
            <p:nvPr/>
          </p:nvSpPr>
          <p:spPr bwMode="auto">
            <a:xfrm>
              <a:off x="3440" y="2545"/>
              <a:ext cx="16" cy="7"/>
            </a:xfrm>
            <a:custGeom>
              <a:avLst/>
              <a:gdLst>
                <a:gd name="T0" fmla="*/ 14 w 72"/>
                <a:gd name="T1" fmla="*/ 2 h 33"/>
                <a:gd name="T2" fmla="*/ 15 w 72"/>
                <a:gd name="T3" fmla="*/ 2 h 33"/>
                <a:gd name="T4" fmla="*/ 0 w 72"/>
                <a:gd name="T5" fmla="*/ 0 h 33"/>
                <a:gd name="T6" fmla="*/ 0 w 72"/>
                <a:gd name="T7" fmla="*/ 5 h 33"/>
                <a:gd name="T8" fmla="*/ 15 w 72"/>
                <a:gd name="T9" fmla="*/ 7 h 33"/>
                <a:gd name="T10" fmla="*/ 16 w 72"/>
                <a:gd name="T11" fmla="*/ 7 h 33"/>
                <a:gd name="T12" fmla="*/ 15 w 72"/>
                <a:gd name="T13" fmla="*/ 7 h 33"/>
                <a:gd name="T14" fmla="*/ 15 w 72"/>
                <a:gd name="T15" fmla="*/ 7 h 33"/>
                <a:gd name="T16" fmla="*/ 16 w 72"/>
                <a:gd name="T17" fmla="*/ 7 h 33"/>
                <a:gd name="T18" fmla="*/ 14 w 72"/>
                <a:gd name="T19" fmla="*/ 2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2"/>
                <a:gd name="T31" fmla="*/ 0 h 33"/>
                <a:gd name="T32" fmla="*/ 72 w 72"/>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2" h="33">
                  <a:moveTo>
                    <a:pt x="63" y="11"/>
                  </a:moveTo>
                  <a:lnTo>
                    <a:pt x="68" y="11"/>
                  </a:lnTo>
                  <a:lnTo>
                    <a:pt x="0" y="0"/>
                  </a:lnTo>
                  <a:lnTo>
                    <a:pt x="0" y="22"/>
                  </a:lnTo>
                  <a:lnTo>
                    <a:pt x="68" y="33"/>
                  </a:lnTo>
                  <a:lnTo>
                    <a:pt x="72" y="33"/>
                  </a:lnTo>
                  <a:lnTo>
                    <a:pt x="68" y="33"/>
                  </a:lnTo>
                  <a:lnTo>
                    <a:pt x="72" y="33"/>
                  </a:lnTo>
                  <a:lnTo>
                    <a:pt x="63" y="11"/>
                  </a:lnTo>
                  <a:close/>
                </a:path>
              </a:pathLst>
            </a:custGeom>
            <a:solidFill>
              <a:srgbClr val="333333"/>
            </a:solidFill>
            <a:ln w="9525">
              <a:solidFill>
                <a:srgbClr val="3366FF"/>
              </a:solidFill>
              <a:round/>
              <a:headEnd/>
              <a:tailEnd/>
            </a:ln>
          </p:spPr>
          <p:txBody>
            <a:bodyPr/>
            <a:lstStyle/>
            <a:p>
              <a:endParaRPr lang="en-US"/>
            </a:p>
          </p:txBody>
        </p:sp>
        <p:sp>
          <p:nvSpPr>
            <p:cNvPr id="35910" name="Freeform 20"/>
            <p:cNvSpPr>
              <a:spLocks/>
            </p:cNvSpPr>
            <p:nvPr/>
          </p:nvSpPr>
          <p:spPr bwMode="auto">
            <a:xfrm>
              <a:off x="3454" y="2520"/>
              <a:ext cx="64" cy="32"/>
            </a:xfrm>
            <a:custGeom>
              <a:avLst/>
              <a:gdLst>
                <a:gd name="T0" fmla="*/ 64 w 291"/>
                <a:gd name="T1" fmla="*/ 2 h 144"/>
                <a:gd name="T2" fmla="*/ 61 w 291"/>
                <a:gd name="T3" fmla="*/ 0 h 144"/>
                <a:gd name="T4" fmla="*/ 0 w 291"/>
                <a:gd name="T5" fmla="*/ 27 h 144"/>
                <a:gd name="T6" fmla="*/ 2 w 291"/>
                <a:gd name="T7" fmla="*/ 32 h 144"/>
                <a:gd name="T8" fmla="*/ 63 w 291"/>
                <a:gd name="T9" fmla="*/ 5 h 144"/>
                <a:gd name="T10" fmla="*/ 60 w 291"/>
                <a:gd name="T11" fmla="*/ 4 h 144"/>
                <a:gd name="T12" fmla="*/ 64 w 291"/>
                <a:gd name="T13" fmla="*/ 2 h 144"/>
                <a:gd name="T14" fmla="*/ 63 w 291"/>
                <a:gd name="T15" fmla="*/ 0 h 144"/>
                <a:gd name="T16" fmla="*/ 61 w 291"/>
                <a:gd name="T17" fmla="*/ 0 h 144"/>
                <a:gd name="T18" fmla="*/ 64 w 291"/>
                <a:gd name="T19" fmla="*/ 2 h 1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1"/>
                <a:gd name="T31" fmla="*/ 0 h 144"/>
                <a:gd name="T32" fmla="*/ 291 w 291"/>
                <a:gd name="T33" fmla="*/ 144 h 1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1" h="144">
                  <a:moveTo>
                    <a:pt x="291" y="7"/>
                  </a:moveTo>
                  <a:lnTo>
                    <a:pt x="278" y="2"/>
                  </a:lnTo>
                  <a:lnTo>
                    <a:pt x="0" y="122"/>
                  </a:lnTo>
                  <a:lnTo>
                    <a:pt x="9" y="144"/>
                  </a:lnTo>
                  <a:lnTo>
                    <a:pt x="287" y="24"/>
                  </a:lnTo>
                  <a:lnTo>
                    <a:pt x="273" y="20"/>
                  </a:lnTo>
                  <a:lnTo>
                    <a:pt x="291" y="7"/>
                  </a:lnTo>
                  <a:lnTo>
                    <a:pt x="285" y="0"/>
                  </a:lnTo>
                  <a:lnTo>
                    <a:pt x="278" y="2"/>
                  </a:lnTo>
                  <a:lnTo>
                    <a:pt x="291" y="7"/>
                  </a:lnTo>
                  <a:close/>
                </a:path>
              </a:pathLst>
            </a:custGeom>
            <a:solidFill>
              <a:srgbClr val="333333"/>
            </a:solidFill>
            <a:ln w="9525">
              <a:solidFill>
                <a:srgbClr val="3366FF"/>
              </a:solidFill>
              <a:round/>
              <a:headEnd/>
              <a:tailEnd/>
            </a:ln>
          </p:spPr>
          <p:txBody>
            <a:bodyPr/>
            <a:lstStyle/>
            <a:p>
              <a:endParaRPr lang="en-US"/>
            </a:p>
          </p:txBody>
        </p:sp>
        <p:sp>
          <p:nvSpPr>
            <p:cNvPr id="35911" name="Freeform 21"/>
            <p:cNvSpPr>
              <a:spLocks/>
            </p:cNvSpPr>
            <p:nvPr/>
          </p:nvSpPr>
          <p:spPr bwMode="auto">
            <a:xfrm>
              <a:off x="3514" y="2522"/>
              <a:ext cx="28" cy="28"/>
            </a:xfrm>
            <a:custGeom>
              <a:avLst/>
              <a:gdLst>
                <a:gd name="T0" fmla="*/ 28 w 129"/>
                <a:gd name="T1" fmla="*/ 26 h 130"/>
                <a:gd name="T2" fmla="*/ 28 w 129"/>
                <a:gd name="T3" fmla="*/ 25 h 130"/>
                <a:gd name="T4" fmla="*/ 4 w 129"/>
                <a:gd name="T5" fmla="*/ 0 h 130"/>
                <a:gd name="T6" fmla="*/ 0 w 129"/>
                <a:gd name="T7" fmla="*/ 3 h 130"/>
                <a:gd name="T8" fmla="*/ 24 w 129"/>
                <a:gd name="T9" fmla="*/ 28 h 130"/>
                <a:gd name="T10" fmla="*/ 23 w 129"/>
                <a:gd name="T11" fmla="*/ 27 h 130"/>
                <a:gd name="T12" fmla="*/ 28 w 129"/>
                <a:gd name="T13" fmla="*/ 26 h 130"/>
                <a:gd name="T14" fmla="*/ 28 w 129"/>
                <a:gd name="T15" fmla="*/ 26 h 130"/>
                <a:gd name="T16" fmla="*/ 28 w 129"/>
                <a:gd name="T17" fmla="*/ 25 h 130"/>
                <a:gd name="T18" fmla="*/ 28 w 129"/>
                <a:gd name="T19" fmla="*/ 26 h 1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
                <a:gd name="T31" fmla="*/ 0 h 130"/>
                <a:gd name="T32" fmla="*/ 129 w 129"/>
                <a:gd name="T33" fmla="*/ 130 h 1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9" h="130">
                  <a:moveTo>
                    <a:pt x="129" y="122"/>
                  </a:moveTo>
                  <a:lnTo>
                    <a:pt x="127" y="117"/>
                  </a:lnTo>
                  <a:lnTo>
                    <a:pt x="18" y="0"/>
                  </a:lnTo>
                  <a:lnTo>
                    <a:pt x="0" y="13"/>
                  </a:lnTo>
                  <a:lnTo>
                    <a:pt x="109" y="130"/>
                  </a:lnTo>
                  <a:lnTo>
                    <a:pt x="106" y="126"/>
                  </a:lnTo>
                  <a:lnTo>
                    <a:pt x="129" y="122"/>
                  </a:lnTo>
                  <a:lnTo>
                    <a:pt x="127" y="119"/>
                  </a:lnTo>
                  <a:lnTo>
                    <a:pt x="127" y="117"/>
                  </a:lnTo>
                  <a:lnTo>
                    <a:pt x="129" y="122"/>
                  </a:lnTo>
                  <a:close/>
                </a:path>
              </a:pathLst>
            </a:custGeom>
            <a:solidFill>
              <a:srgbClr val="333333"/>
            </a:solidFill>
            <a:ln w="9525">
              <a:solidFill>
                <a:srgbClr val="3366FF"/>
              </a:solidFill>
              <a:round/>
              <a:headEnd/>
              <a:tailEnd/>
            </a:ln>
          </p:spPr>
          <p:txBody>
            <a:bodyPr/>
            <a:lstStyle/>
            <a:p>
              <a:endParaRPr lang="en-US"/>
            </a:p>
          </p:txBody>
        </p:sp>
        <p:sp>
          <p:nvSpPr>
            <p:cNvPr id="35912" name="Freeform 22"/>
            <p:cNvSpPr>
              <a:spLocks/>
            </p:cNvSpPr>
            <p:nvPr/>
          </p:nvSpPr>
          <p:spPr bwMode="auto">
            <a:xfrm>
              <a:off x="3537" y="2548"/>
              <a:ext cx="16" cy="36"/>
            </a:xfrm>
            <a:custGeom>
              <a:avLst/>
              <a:gdLst>
                <a:gd name="T0" fmla="*/ 15 w 75"/>
                <a:gd name="T1" fmla="*/ 33 h 164"/>
                <a:gd name="T2" fmla="*/ 16 w 75"/>
                <a:gd name="T3" fmla="*/ 34 h 164"/>
                <a:gd name="T4" fmla="*/ 5 w 75"/>
                <a:gd name="T5" fmla="*/ 0 h 164"/>
                <a:gd name="T6" fmla="*/ 0 w 75"/>
                <a:gd name="T7" fmla="*/ 1 h 164"/>
                <a:gd name="T8" fmla="*/ 11 w 75"/>
                <a:gd name="T9" fmla="*/ 35 h 164"/>
                <a:gd name="T10" fmla="*/ 12 w 75"/>
                <a:gd name="T11" fmla="*/ 36 h 164"/>
                <a:gd name="T12" fmla="*/ 11 w 75"/>
                <a:gd name="T13" fmla="*/ 35 h 164"/>
                <a:gd name="T14" fmla="*/ 12 w 75"/>
                <a:gd name="T15" fmla="*/ 35 h 164"/>
                <a:gd name="T16" fmla="*/ 12 w 75"/>
                <a:gd name="T17" fmla="*/ 36 h 164"/>
                <a:gd name="T18" fmla="*/ 15 w 75"/>
                <a:gd name="T19" fmla="*/ 33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164"/>
                <a:gd name="T32" fmla="*/ 75 w 75"/>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164">
                  <a:moveTo>
                    <a:pt x="70" y="150"/>
                  </a:moveTo>
                  <a:lnTo>
                    <a:pt x="75" y="155"/>
                  </a:lnTo>
                  <a:lnTo>
                    <a:pt x="23" y="0"/>
                  </a:lnTo>
                  <a:lnTo>
                    <a:pt x="0" y="4"/>
                  </a:lnTo>
                  <a:lnTo>
                    <a:pt x="52" y="159"/>
                  </a:lnTo>
                  <a:lnTo>
                    <a:pt x="57" y="164"/>
                  </a:lnTo>
                  <a:lnTo>
                    <a:pt x="52" y="159"/>
                  </a:lnTo>
                  <a:lnTo>
                    <a:pt x="54" y="161"/>
                  </a:lnTo>
                  <a:lnTo>
                    <a:pt x="57" y="164"/>
                  </a:lnTo>
                  <a:lnTo>
                    <a:pt x="70" y="150"/>
                  </a:lnTo>
                  <a:close/>
                </a:path>
              </a:pathLst>
            </a:custGeom>
            <a:solidFill>
              <a:srgbClr val="333333"/>
            </a:solidFill>
            <a:ln w="9525">
              <a:solidFill>
                <a:srgbClr val="3366FF"/>
              </a:solidFill>
              <a:round/>
              <a:headEnd/>
              <a:tailEnd/>
            </a:ln>
          </p:spPr>
          <p:txBody>
            <a:bodyPr/>
            <a:lstStyle/>
            <a:p>
              <a:endParaRPr lang="en-US"/>
            </a:p>
          </p:txBody>
        </p:sp>
        <p:sp>
          <p:nvSpPr>
            <p:cNvPr id="35913" name="Freeform 23"/>
            <p:cNvSpPr>
              <a:spLocks/>
            </p:cNvSpPr>
            <p:nvPr/>
          </p:nvSpPr>
          <p:spPr bwMode="auto">
            <a:xfrm>
              <a:off x="3549" y="2581"/>
              <a:ext cx="31" cy="29"/>
            </a:xfrm>
            <a:custGeom>
              <a:avLst/>
              <a:gdLst>
                <a:gd name="T0" fmla="*/ 29 w 142"/>
                <a:gd name="T1" fmla="*/ 29 h 131"/>
                <a:gd name="T2" fmla="*/ 29 w 142"/>
                <a:gd name="T3" fmla="*/ 26 h 131"/>
                <a:gd name="T4" fmla="*/ 3 w 142"/>
                <a:gd name="T5" fmla="*/ 0 h 131"/>
                <a:gd name="T6" fmla="*/ 0 w 142"/>
                <a:gd name="T7" fmla="*/ 3 h 131"/>
                <a:gd name="T8" fmla="*/ 26 w 142"/>
                <a:gd name="T9" fmla="*/ 29 h 131"/>
                <a:gd name="T10" fmla="*/ 26 w 142"/>
                <a:gd name="T11" fmla="*/ 26 h 131"/>
                <a:gd name="T12" fmla="*/ 29 w 142"/>
                <a:gd name="T13" fmla="*/ 29 h 131"/>
                <a:gd name="T14" fmla="*/ 31 w 142"/>
                <a:gd name="T15" fmla="*/ 28 h 131"/>
                <a:gd name="T16" fmla="*/ 29 w 142"/>
                <a:gd name="T17" fmla="*/ 26 h 131"/>
                <a:gd name="T18" fmla="*/ 29 w 142"/>
                <a:gd name="T19" fmla="*/ 29 h 1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31"/>
                <a:gd name="T32" fmla="*/ 142 w 142"/>
                <a:gd name="T33" fmla="*/ 131 h 1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31">
                  <a:moveTo>
                    <a:pt x="135" y="131"/>
                  </a:moveTo>
                  <a:lnTo>
                    <a:pt x="133" y="118"/>
                  </a:lnTo>
                  <a:lnTo>
                    <a:pt x="13" y="0"/>
                  </a:lnTo>
                  <a:lnTo>
                    <a:pt x="0" y="14"/>
                  </a:lnTo>
                  <a:lnTo>
                    <a:pt x="119" y="131"/>
                  </a:lnTo>
                  <a:lnTo>
                    <a:pt x="117" y="118"/>
                  </a:lnTo>
                  <a:lnTo>
                    <a:pt x="135" y="131"/>
                  </a:lnTo>
                  <a:lnTo>
                    <a:pt x="142" y="125"/>
                  </a:lnTo>
                  <a:lnTo>
                    <a:pt x="133" y="118"/>
                  </a:lnTo>
                  <a:lnTo>
                    <a:pt x="135" y="131"/>
                  </a:lnTo>
                  <a:close/>
                </a:path>
              </a:pathLst>
            </a:custGeom>
            <a:solidFill>
              <a:srgbClr val="333333"/>
            </a:solidFill>
            <a:ln w="9525">
              <a:solidFill>
                <a:srgbClr val="3366FF"/>
              </a:solidFill>
              <a:round/>
              <a:headEnd/>
              <a:tailEnd/>
            </a:ln>
          </p:spPr>
          <p:txBody>
            <a:bodyPr/>
            <a:lstStyle/>
            <a:p>
              <a:endParaRPr lang="en-US"/>
            </a:p>
          </p:txBody>
        </p:sp>
        <p:sp>
          <p:nvSpPr>
            <p:cNvPr id="35914" name="Freeform 24"/>
            <p:cNvSpPr>
              <a:spLocks/>
            </p:cNvSpPr>
            <p:nvPr/>
          </p:nvSpPr>
          <p:spPr bwMode="auto">
            <a:xfrm>
              <a:off x="3569" y="2607"/>
              <a:ext cx="10" cy="10"/>
            </a:xfrm>
            <a:custGeom>
              <a:avLst/>
              <a:gdLst>
                <a:gd name="T0" fmla="*/ 2 w 43"/>
                <a:gd name="T1" fmla="*/ 10 h 44"/>
                <a:gd name="T2" fmla="*/ 4 w 43"/>
                <a:gd name="T3" fmla="*/ 9 h 44"/>
                <a:gd name="T4" fmla="*/ 10 w 43"/>
                <a:gd name="T5" fmla="*/ 3 h 44"/>
                <a:gd name="T6" fmla="*/ 6 w 43"/>
                <a:gd name="T7" fmla="*/ 0 h 44"/>
                <a:gd name="T8" fmla="*/ 0 w 43"/>
                <a:gd name="T9" fmla="*/ 6 h 44"/>
                <a:gd name="T10" fmla="*/ 2 w 43"/>
                <a:gd name="T11" fmla="*/ 5 h 44"/>
                <a:gd name="T12" fmla="*/ 2 w 43"/>
                <a:gd name="T13" fmla="*/ 10 h 44"/>
                <a:gd name="T14" fmla="*/ 3 w 43"/>
                <a:gd name="T15" fmla="*/ 10 h 44"/>
                <a:gd name="T16" fmla="*/ 4 w 43"/>
                <a:gd name="T17" fmla="*/ 9 h 44"/>
                <a:gd name="T18" fmla="*/ 2 w 43"/>
                <a:gd name="T19" fmla="*/ 1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44"/>
                <a:gd name="T32" fmla="*/ 43 w 43"/>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44">
                  <a:moveTo>
                    <a:pt x="9" y="44"/>
                  </a:moveTo>
                  <a:lnTo>
                    <a:pt x="18" y="40"/>
                  </a:lnTo>
                  <a:lnTo>
                    <a:pt x="43" y="13"/>
                  </a:lnTo>
                  <a:lnTo>
                    <a:pt x="25" y="0"/>
                  </a:lnTo>
                  <a:lnTo>
                    <a:pt x="0" y="26"/>
                  </a:lnTo>
                  <a:lnTo>
                    <a:pt x="9" y="22"/>
                  </a:lnTo>
                  <a:lnTo>
                    <a:pt x="9" y="44"/>
                  </a:lnTo>
                  <a:lnTo>
                    <a:pt x="14" y="44"/>
                  </a:lnTo>
                  <a:lnTo>
                    <a:pt x="18" y="40"/>
                  </a:lnTo>
                  <a:lnTo>
                    <a:pt x="9" y="44"/>
                  </a:lnTo>
                  <a:close/>
                </a:path>
              </a:pathLst>
            </a:custGeom>
            <a:solidFill>
              <a:srgbClr val="333333"/>
            </a:solidFill>
            <a:ln w="9525">
              <a:solidFill>
                <a:srgbClr val="3366FF"/>
              </a:solidFill>
              <a:round/>
              <a:headEnd/>
              <a:tailEnd/>
            </a:ln>
          </p:spPr>
          <p:txBody>
            <a:bodyPr/>
            <a:lstStyle/>
            <a:p>
              <a:endParaRPr lang="en-US"/>
            </a:p>
          </p:txBody>
        </p:sp>
        <p:sp>
          <p:nvSpPr>
            <p:cNvPr id="35915" name="Freeform 25"/>
            <p:cNvSpPr>
              <a:spLocks/>
            </p:cNvSpPr>
            <p:nvPr/>
          </p:nvSpPr>
          <p:spPr bwMode="auto">
            <a:xfrm>
              <a:off x="3559" y="2612"/>
              <a:ext cx="12" cy="5"/>
            </a:xfrm>
            <a:custGeom>
              <a:avLst/>
              <a:gdLst>
                <a:gd name="T0" fmla="*/ 5 w 56"/>
                <a:gd name="T1" fmla="*/ 2 h 22"/>
                <a:gd name="T2" fmla="*/ 3 w 56"/>
                <a:gd name="T3" fmla="*/ 5 h 22"/>
                <a:gd name="T4" fmla="*/ 12 w 56"/>
                <a:gd name="T5" fmla="*/ 5 h 22"/>
                <a:gd name="T6" fmla="*/ 12 w 56"/>
                <a:gd name="T7" fmla="*/ 0 h 22"/>
                <a:gd name="T8" fmla="*/ 3 w 56"/>
                <a:gd name="T9" fmla="*/ 0 h 22"/>
                <a:gd name="T10" fmla="*/ 0 w 56"/>
                <a:gd name="T11" fmla="*/ 3 h 22"/>
                <a:gd name="T12" fmla="*/ 3 w 56"/>
                <a:gd name="T13" fmla="*/ 0 h 22"/>
                <a:gd name="T14" fmla="*/ 0 w 56"/>
                <a:gd name="T15" fmla="*/ 0 h 22"/>
                <a:gd name="T16" fmla="*/ 0 w 56"/>
                <a:gd name="T17" fmla="*/ 3 h 22"/>
                <a:gd name="T18" fmla="*/ 5 w 56"/>
                <a:gd name="T19" fmla="*/ 2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
                <a:gd name="T31" fmla="*/ 0 h 22"/>
                <a:gd name="T32" fmla="*/ 56 w 56"/>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 h="22">
                  <a:moveTo>
                    <a:pt x="25" y="9"/>
                  </a:moveTo>
                  <a:lnTo>
                    <a:pt x="13" y="22"/>
                  </a:lnTo>
                  <a:lnTo>
                    <a:pt x="56" y="22"/>
                  </a:lnTo>
                  <a:lnTo>
                    <a:pt x="56" y="0"/>
                  </a:lnTo>
                  <a:lnTo>
                    <a:pt x="13" y="0"/>
                  </a:lnTo>
                  <a:lnTo>
                    <a:pt x="2" y="13"/>
                  </a:lnTo>
                  <a:lnTo>
                    <a:pt x="13" y="0"/>
                  </a:lnTo>
                  <a:lnTo>
                    <a:pt x="0" y="0"/>
                  </a:lnTo>
                  <a:lnTo>
                    <a:pt x="2" y="13"/>
                  </a:lnTo>
                  <a:lnTo>
                    <a:pt x="25" y="9"/>
                  </a:lnTo>
                  <a:close/>
                </a:path>
              </a:pathLst>
            </a:custGeom>
            <a:solidFill>
              <a:srgbClr val="333333"/>
            </a:solidFill>
            <a:ln w="9525">
              <a:solidFill>
                <a:srgbClr val="3366FF"/>
              </a:solidFill>
              <a:round/>
              <a:headEnd/>
              <a:tailEnd/>
            </a:ln>
          </p:spPr>
          <p:txBody>
            <a:bodyPr/>
            <a:lstStyle/>
            <a:p>
              <a:endParaRPr lang="en-US"/>
            </a:p>
          </p:txBody>
        </p:sp>
        <p:sp>
          <p:nvSpPr>
            <p:cNvPr id="35916" name="Freeform 26"/>
            <p:cNvSpPr>
              <a:spLocks/>
            </p:cNvSpPr>
            <p:nvPr/>
          </p:nvSpPr>
          <p:spPr bwMode="auto">
            <a:xfrm>
              <a:off x="3560" y="2614"/>
              <a:ext cx="16" cy="59"/>
            </a:xfrm>
            <a:custGeom>
              <a:avLst/>
              <a:gdLst>
                <a:gd name="T0" fmla="*/ 16 w 77"/>
                <a:gd name="T1" fmla="*/ 59 h 268"/>
                <a:gd name="T2" fmla="*/ 16 w 77"/>
                <a:gd name="T3" fmla="*/ 58 h 268"/>
                <a:gd name="T4" fmla="*/ 5 w 77"/>
                <a:gd name="T5" fmla="*/ 0 h 268"/>
                <a:gd name="T6" fmla="*/ 0 w 77"/>
                <a:gd name="T7" fmla="*/ 1 h 268"/>
                <a:gd name="T8" fmla="*/ 11 w 77"/>
                <a:gd name="T9" fmla="*/ 59 h 268"/>
                <a:gd name="T10" fmla="*/ 11 w 77"/>
                <a:gd name="T11" fmla="*/ 59 h 268"/>
                <a:gd name="T12" fmla="*/ 16 w 77"/>
                <a:gd name="T13" fmla="*/ 59 h 268"/>
                <a:gd name="T14" fmla="*/ 16 w 77"/>
                <a:gd name="T15" fmla="*/ 59 h 268"/>
                <a:gd name="T16" fmla="*/ 16 w 77"/>
                <a:gd name="T17" fmla="*/ 58 h 268"/>
                <a:gd name="T18" fmla="*/ 16 w 77"/>
                <a:gd name="T19" fmla="*/ 59 h 2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7"/>
                <a:gd name="T31" fmla="*/ 0 h 268"/>
                <a:gd name="T32" fmla="*/ 77 w 77"/>
                <a:gd name="T33" fmla="*/ 268 h 2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7" h="268">
                  <a:moveTo>
                    <a:pt x="77" y="266"/>
                  </a:moveTo>
                  <a:lnTo>
                    <a:pt x="77" y="264"/>
                  </a:lnTo>
                  <a:lnTo>
                    <a:pt x="23" y="0"/>
                  </a:lnTo>
                  <a:lnTo>
                    <a:pt x="0" y="4"/>
                  </a:lnTo>
                  <a:lnTo>
                    <a:pt x="54" y="268"/>
                  </a:lnTo>
                  <a:lnTo>
                    <a:pt x="54" y="266"/>
                  </a:lnTo>
                  <a:lnTo>
                    <a:pt x="77" y="266"/>
                  </a:lnTo>
                  <a:lnTo>
                    <a:pt x="77" y="264"/>
                  </a:lnTo>
                  <a:lnTo>
                    <a:pt x="77" y="266"/>
                  </a:lnTo>
                  <a:close/>
                </a:path>
              </a:pathLst>
            </a:custGeom>
            <a:solidFill>
              <a:srgbClr val="333333"/>
            </a:solidFill>
            <a:ln w="9525">
              <a:solidFill>
                <a:srgbClr val="3366FF"/>
              </a:solidFill>
              <a:round/>
              <a:headEnd/>
              <a:tailEnd/>
            </a:ln>
          </p:spPr>
          <p:txBody>
            <a:bodyPr/>
            <a:lstStyle/>
            <a:p>
              <a:endParaRPr lang="en-US"/>
            </a:p>
          </p:txBody>
        </p:sp>
        <p:sp>
          <p:nvSpPr>
            <p:cNvPr id="35917" name="Freeform 27"/>
            <p:cNvSpPr>
              <a:spLocks/>
            </p:cNvSpPr>
            <p:nvPr/>
          </p:nvSpPr>
          <p:spPr bwMode="auto">
            <a:xfrm>
              <a:off x="3571" y="2672"/>
              <a:ext cx="5" cy="22"/>
            </a:xfrm>
            <a:custGeom>
              <a:avLst/>
              <a:gdLst>
                <a:gd name="T0" fmla="*/ 4 w 23"/>
                <a:gd name="T1" fmla="*/ 19 h 98"/>
                <a:gd name="T2" fmla="*/ 5 w 23"/>
                <a:gd name="T3" fmla="*/ 20 h 98"/>
                <a:gd name="T4" fmla="*/ 5 w 23"/>
                <a:gd name="T5" fmla="*/ 0 h 98"/>
                <a:gd name="T6" fmla="*/ 0 w 23"/>
                <a:gd name="T7" fmla="*/ 0 h 98"/>
                <a:gd name="T8" fmla="*/ 0 w 23"/>
                <a:gd name="T9" fmla="*/ 20 h 98"/>
                <a:gd name="T10" fmla="*/ 1 w 23"/>
                <a:gd name="T11" fmla="*/ 22 h 98"/>
                <a:gd name="T12" fmla="*/ 0 w 23"/>
                <a:gd name="T13" fmla="*/ 20 h 98"/>
                <a:gd name="T14" fmla="*/ 0 w 23"/>
                <a:gd name="T15" fmla="*/ 21 h 98"/>
                <a:gd name="T16" fmla="*/ 1 w 23"/>
                <a:gd name="T17" fmla="*/ 22 h 98"/>
                <a:gd name="T18" fmla="*/ 4 w 23"/>
                <a:gd name="T19" fmla="*/ 19 h 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98"/>
                <a:gd name="T32" fmla="*/ 23 w 23"/>
                <a:gd name="T33" fmla="*/ 98 h 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98">
                  <a:moveTo>
                    <a:pt x="18" y="84"/>
                  </a:moveTo>
                  <a:lnTo>
                    <a:pt x="23" y="91"/>
                  </a:lnTo>
                  <a:lnTo>
                    <a:pt x="23" y="0"/>
                  </a:lnTo>
                  <a:lnTo>
                    <a:pt x="0" y="0"/>
                  </a:lnTo>
                  <a:lnTo>
                    <a:pt x="0" y="91"/>
                  </a:lnTo>
                  <a:lnTo>
                    <a:pt x="5" y="98"/>
                  </a:lnTo>
                  <a:lnTo>
                    <a:pt x="0" y="91"/>
                  </a:lnTo>
                  <a:lnTo>
                    <a:pt x="0" y="95"/>
                  </a:lnTo>
                  <a:lnTo>
                    <a:pt x="5" y="98"/>
                  </a:lnTo>
                  <a:lnTo>
                    <a:pt x="18" y="84"/>
                  </a:lnTo>
                  <a:close/>
                </a:path>
              </a:pathLst>
            </a:custGeom>
            <a:solidFill>
              <a:srgbClr val="333333"/>
            </a:solidFill>
            <a:ln w="9525">
              <a:solidFill>
                <a:srgbClr val="3366FF"/>
              </a:solidFill>
              <a:round/>
              <a:headEnd/>
              <a:tailEnd/>
            </a:ln>
          </p:spPr>
          <p:txBody>
            <a:bodyPr/>
            <a:lstStyle/>
            <a:p>
              <a:endParaRPr lang="en-US"/>
            </a:p>
          </p:txBody>
        </p:sp>
        <p:sp>
          <p:nvSpPr>
            <p:cNvPr id="35918" name="Freeform 28"/>
            <p:cNvSpPr>
              <a:spLocks/>
            </p:cNvSpPr>
            <p:nvPr/>
          </p:nvSpPr>
          <p:spPr bwMode="auto">
            <a:xfrm>
              <a:off x="3573" y="2691"/>
              <a:ext cx="46" cy="46"/>
            </a:xfrm>
            <a:custGeom>
              <a:avLst/>
              <a:gdLst>
                <a:gd name="T0" fmla="*/ 46 w 214"/>
                <a:gd name="T1" fmla="*/ 43 h 211"/>
                <a:gd name="T2" fmla="*/ 46 w 214"/>
                <a:gd name="T3" fmla="*/ 43 h 211"/>
                <a:gd name="T4" fmla="*/ 3 w 214"/>
                <a:gd name="T5" fmla="*/ 0 h 211"/>
                <a:gd name="T6" fmla="*/ 0 w 214"/>
                <a:gd name="T7" fmla="*/ 3 h 211"/>
                <a:gd name="T8" fmla="*/ 43 w 214"/>
                <a:gd name="T9" fmla="*/ 46 h 211"/>
                <a:gd name="T10" fmla="*/ 42 w 214"/>
                <a:gd name="T11" fmla="*/ 46 h 211"/>
                <a:gd name="T12" fmla="*/ 46 w 214"/>
                <a:gd name="T13" fmla="*/ 43 h 211"/>
                <a:gd name="T14" fmla="*/ 0 60000 65536"/>
                <a:gd name="T15" fmla="*/ 0 60000 65536"/>
                <a:gd name="T16" fmla="*/ 0 60000 65536"/>
                <a:gd name="T17" fmla="*/ 0 60000 65536"/>
                <a:gd name="T18" fmla="*/ 0 60000 65536"/>
                <a:gd name="T19" fmla="*/ 0 60000 65536"/>
                <a:gd name="T20" fmla="*/ 0 60000 65536"/>
                <a:gd name="T21" fmla="*/ 0 w 214"/>
                <a:gd name="T22" fmla="*/ 0 h 211"/>
                <a:gd name="T23" fmla="*/ 214 w 214"/>
                <a:gd name="T24" fmla="*/ 211 h 2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4" h="211">
                  <a:moveTo>
                    <a:pt x="214" y="198"/>
                  </a:moveTo>
                  <a:lnTo>
                    <a:pt x="212" y="198"/>
                  </a:lnTo>
                  <a:lnTo>
                    <a:pt x="13" y="0"/>
                  </a:lnTo>
                  <a:lnTo>
                    <a:pt x="0" y="14"/>
                  </a:lnTo>
                  <a:lnTo>
                    <a:pt x="198" y="211"/>
                  </a:lnTo>
                  <a:lnTo>
                    <a:pt x="196" y="211"/>
                  </a:lnTo>
                  <a:lnTo>
                    <a:pt x="214" y="198"/>
                  </a:lnTo>
                  <a:close/>
                </a:path>
              </a:pathLst>
            </a:custGeom>
            <a:solidFill>
              <a:srgbClr val="333333"/>
            </a:solidFill>
            <a:ln w="9525">
              <a:solidFill>
                <a:srgbClr val="3366FF"/>
              </a:solidFill>
              <a:round/>
              <a:headEnd/>
              <a:tailEnd/>
            </a:ln>
          </p:spPr>
          <p:txBody>
            <a:bodyPr/>
            <a:lstStyle/>
            <a:p>
              <a:endParaRPr lang="en-US"/>
            </a:p>
          </p:txBody>
        </p:sp>
        <p:sp>
          <p:nvSpPr>
            <p:cNvPr id="35919" name="Freeform 29"/>
            <p:cNvSpPr>
              <a:spLocks/>
            </p:cNvSpPr>
            <p:nvPr/>
          </p:nvSpPr>
          <p:spPr bwMode="auto">
            <a:xfrm>
              <a:off x="3615" y="2734"/>
              <a:ext cx="35" cy="40"/>
            </a:xfrm>
            <a:custGeom>
              <a:avLst/>
              <a:gdLst>
                <a:gd name="T0" fmla="*/ 35 w 158"/>
                <a:gd name="T1" fmla="*/ 36 h 181"/>
                <a:gd name="T2" fmla="*/ 35 w 158"/>
                <a:gd name="T3" fmla="*/ 37 h 181"/>
                <a:gd name="T4" fmla="*/ 4 w 158"/>
                <a:gd name="T5" fmla="*/ 0 h 181"/>
                <a:gd name="T6" fmla="*/ 0 w 158"/>
                <a:gd name="T7" fmla="*/ 3 h 181"/>
                <a:gd name="T8" fmla="*/ 31 w 158"/>
                <a:gd name="T9" fmla="*/ 40 h 181"/>
                <a:gd name="T10" fmla="*/ 31 w 158"/>
                <a:gd name="T11" fmla="*/ 40 h 181"/>
                <a:gd name="T12" fmla="*/ 31 w 158"/>
                <a:gd name="T13" fmla="*/ 40 h 181"/>
                <a:gd name="T14" fmla="*/ 31 w 158"/>
                <a:gd name="T15" fmla="*/ 40 h 181"/>
                <a:gd name="T16" fmla="*/ 31 w 158"/>
                <a:gd name="T17" fmla="*/ 40 h 181"/>
                <a:gd name="T18" fmla="*/ 35 w 158"/>
                <a:gd name="T19" fmla="*/ 36 h 1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8"/>
                <a:gd name="T31" fmla="*/ 0 h 181"/>
                <a:gd name="T32" fmla="*/ 158 w 158"/>
                <a:gd name="T33" fmla="*/ 181 h 18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8" h="181">
                  <a:moveTo>
                    <a:pt x="156" y="164"/>
                  </a:moveTo>
                  <a:lnTo>
                    <a:pt x="158" y="166"/>
                  </a:lnTo>
                  <a:lnTo>
                    <a:pt x="18" y="0"/>
                  </a:lnTo>
                  <a:lnTo>
                    <a:pt x="0" y="13"/>
                  </a:lnTo>
                  <a:lnTo>
                    <a:pt x="140" y="179"/>
                  </a:lnTo>
                  <a:lnTo>
                    <a:pt x="142" y="181"/>
                  </a:lnTo>
                  <a:lnTo>
                    <a:pt x="140" y="179"/>
                  </a:lnTo>
                  <a:lnTo>
                    <a:pt x="142" y="181"/>
                  </a:lnTo>
                  <a:lnTo>
                    <a:pt x="156" y="164"/>
                  </a:lnTo>
                  <a:close/>
                </a:path>
              </a:pathLst>
            </a:custGeom>
            <a:solidFill>
              <a:srgbClr val="333333"/>
            </a:solidFill>
            <a:ln w="9525">
              <a:solidFill>
                <a:srgbClr val="3366FF"/>
              </a:solidFill>
              <a:round/>
              <a:headEnd/>
              <a:tailEnd/>
            </a:ln>
          </p:spPr>
          <p:txBody>
            <a:bodyPr/>
            <a:lstStyle/>
            <a:p>
              <a:endParaRPr lang="en-US"/>
            </a:p>
          </p:txBody>
        </p:sp>
        <p:sp>
          <p:nvSpPr>
            <p:cNvPr id="35920" name="Freeform 30"/>
            <p:cNvSpPr>
              <a:spLocks/>
            </p:cNvSpPr>
            <p:nvPr/>
          </p:nvSpPr>
          <p:spPr bwMode="auto">
            <a:xfrm>
              <a:off x="3646" y="2770"/>
              <a:ext cx="43" cy="33"/>
            </a:xfrm>
            <a:custGeom>
              <a:avLst/>
              <a:gdLst>
                <a:gd name="T0" fmla="*/ 37 w 192"/>
                <a:gd name="T1" fmla="*/ 28 h 153"/>
                <a:gd name="T2" fmla="*/ 41 w 192"/>
                <a:gd name="T3" fmla="*/ 26 h 153"/>
                <a:gd name="T4" fmla="*/ 3 w 192"/>
                <a:gd name="T5" fmla="*/ 0 h 153"/>
                <a:gd name="T6" fmla="*/ 0 w 192"/>
                <a:gd name="T7" fmla="*/ 4 h 153"/>
                <a:gd name="T8" fmla="*/ 38 w 192"/>
                <a:gd name="T9" fmla="*/ 30 h 153"/>
                <a:gd name="T10" fmla="*/ 42 w 192"/>
                <a:gd name="T11" fmla="*/ 28 h 153"/>
                <a:gd name="T12" fmla="*/ 38 w 192"/>
                <a:gd name="T13" fmla="*/ 30 h 153"/>
                <a:gd name="T14" fmla="*/ 43 w 192"/>
                <a:gd name="T15" fmla="*/ 33 h 153"/>
                <a:gd name="T16" fmla="*/ 42 w 192"/>
                <a:gd name="T17" fmla="*/ 28 h 153"/>
                <a:gd name="T18" fmla="*/ 37 w 192"/>
                <a:gd name="T19" fmla="*/ 28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2"/>
                <a:gd name="T31" fmla="*/ 0 h 153"/>
                <a:gd name="T32" fmla="*/ 192 w 192"/>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2" h="153">
                  <a:moveTo>
                    <a:pt x="165" y="128"/>
                  </a:moveTo>
                  <a:lnTo>
                    <a:pt x="183" y="119"/>
                  </a:lnTo>
                  <a:lnTo>
                    <a:pt x="14" y="0"/>
                  </a:lnTo>
                  <a:lnTo>
                    <a:pt x="0" y="17"/>
                  </a:lnTo>
                  <a:lnTo>
                    <a:pt x="169" y="137"/>
                  </a:lnTo>
                  <a:lnTo>
                    <a:pt x="188" y="128"/>
                  </a:lnTo>
                  <a:lnTo>
                    <a:pt x="169" y="137"/>
                  </a:lnTo>
                  <a:lnTo>
                    <a:pt x="192" y="153"/>
                  </a:lnTo>
                  <a:lnTo>
                    <a:pt x="188" y="128"/>
                  </a:lnTo>
                  <a:lnTo>
                    <a:pt x="165" y="128"/>
                  </a:lnTo>
                  <a:close/>
                </a:path>
              </a:pathLst>
            </a:custGeom>
            <a:solidFill>
              <a:srgbClr val="333333"/>
            </a:solidFill>
            <a:ln w="9525">
              <a:solidFill>
                <a:srgbClr val="3366FF"/>
              </a:solidFill>
              <a:round/>
              <a:headEnd/>
              <a:tailEnd/>
            </a:ln>
          </p:spPr>
          <p:txBody>
            <a:bodyPr/>
            <a:lstStyle/>
            <a:p>
              <a:endParaRPr lang="en-US"/>
            </a:p>
          </p:txBody>
        </p:sp>
        <p:sp>
          <p:nvSpPr>
            <p:cNvPr id="35921" name="Freeform 31"/>
            <p:cNvSpPr>
              <a:spLocks/>
            </p:cNvSpPr>
            <p:nvPr/>
          </p:nvSpPr>
          <p:spPr bwMode="auto">
            <a:xfrm>
              <a:off x="3681" y="2784"/>
              <a:ext cx="7" cy="14"/>
            </a:xfrm>
            <a:custGeom>
              <a:avLst/>
              <a:gdLst>
                <a:gd name="T0" fmla="*/ 0 w 32"/>
                <a:gd name="T1" fmla="*/ 3 h 64"/>
                <a:gd name="T2" fmla="*/ 0 w 32"/>
                <a:gd name="T3" fmla="*/ 2 h 64"/>
                <a:gd name="T4" fmla="*/ 2 w 32"/>
                <a:gd name="T5" fmla="*/ 14 h 64"/>
                <a:gd name="T6" fmla="*/ 7 w 32"/>
                <a:gd name="T7" fmla="*/ 14 h 64"/>
                <a:gd name="T8" fmla="*/ 5 w 32"/>
                <a:gd name="T9" fmla="*/ 2 h 64"/>
                <a:gd name="T10" fmla="*/ 4 w 32"/>
                <a:gd name="T11" fmla="*/ 0 h 64"/>
                <a:gd name="T12" fmla="*/ 5 w 32"/>
                <a:gd name="T13" fmla="*/ 2 h 64"/>
                <a:gd name="T14" fmla="*/ 5 w 32"/>
                <a:gd name="T15" fmla="*/ 0 h 64"/>
                <a:gd name="T16" fmla="*/ 4 w 32"/>
                <a:gd name="T17" fmla="*/ 0 h 64"/>
                <a:gd name="T18" fmla="*/ 0 w 32"/>
                <a:gd name="T19" fmla="*/ 3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64"/>
                <a:gd name="T32" fmla="*/ 32 w 32"/>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64">
                  <a:moveTo>
                    <a:pt x="2" y="13"/>
                  </a:moveTo>
                  <a:lnTo>
                    <a:pt x="0" y="7"/>
                  </a:lnTo>
                  <a:lnTo>
                    <a:pt x="9" y="64"/>
                  </a:lnTo>
                  <a:lnTo>
                    <a:pt x="32" y="64"/>
                  </a:lnTo>
                  <a:lnTo>
                    <a:pt x="22" y="7"/>
                  </a:lnTo>
                  <a:lnTo>
                    <a:pt x="20" y="0"/>
                  </a:lnTo>
                  <a:lnTo>
                    <a:pt x="22" y="7"/>
                  </a:lnTo>
                  <a:lnTo>
                    <a:pt x="22" y="2"/>
                  </a:lnTo>
                  <a:lnTo>
                    <a:pt x="20" y="0"/>
                  </a:lnTo>
                  <a:lnTo>
                    <a:pt x="2" y="13"/>
                  </a:lnTo>
                  <a:close/>
                </a:path>
              </a:pathLst>
            </a:custGeom>
            <a:solidFill>
              <a:srgbClr val="333333"/>
            </a:solidFill>
            <a:ln w="9525">
              <a:solidFill>
                <a:srgbClr val="3366FF"/>
              </a:solidFill>
              <a:round/>
              <a:headEnd/>
              <a:tailEnd/>
            </a:ln>
          </p:spPr>
          <p:txBody>
            <a:bodyPr/>
            <a:lstStyle/>
            <a:p>
              <a:endParaRPr lang="en-US"/>
            </a:p>
          </p:txBody>
        </p:sp>
        <p:sp>
          <p:nvSpPr>
            <p:cNvPr id="35922" name="Freeform 32"/>
            <p:cNvSpPr>
              <a:spLocks/>
            </p:cNvSpPr>
            <p:nvPr/>
          </p:nvSpPr>
          <p:spPr bwMode="auto">
            <a:xfrm>
              <a:off x="3650" y="2752"/>
              <a:ext cx="35" cy="35"/>
            </a:xfrm>
            <a:custGeom>
              <a:avLst/>
              <a:gdLst>
                <a:gd name="T0" fmla="*/ 4 w 160"/>
                <a:gd name="T1" fmla="*/ 0 h 157"/>
                <a:gd name="T2" fmla="*/ 3 w 160"/>
                <a:gd name="T3" fmla="*/ 4 h 157"/>
                <a:gd name="T4" fmla="*/ 31 w 160"/>
                <a:gd name="T5" fmla="*/ 35 h 157"/>
                <a:gd name="T6" fmla="*/ 35 w 160"/>
                <a:gd name="T7" fmla="*/ 32 h 157"/>
                <a:gd name="T8" fmla="*/ 7 w 160"/>
                <a:gd name="T9" fmla="*/ 1 h 157"/>
                <a:gd name="T10" fmla="*/ 5 w 160"/>
                <a:gd name="T11" fmla="*/ 5 h 157"/>
                <a:gd name="T12" fmla="*/ 4 w 160"/>
                <a:gd name="T13" fmla="*/ 0 h 157"/>
                <a:gd name="T14" fmla="*/ 0 w 160"/>
                <a:gd name="T15" fmla="*/ 1 h 157"/>
                <a:gd name="T16" fmla="*/ 3 w 160"/>
                <a:gd name="T17" fmla="*/ 4 h 157"/>
                <a:gd name="T18" fmla="*/ 4 w 160"/>
                <a:gd name="T19" fmla="*/ 0 h 1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0"/>
                <a:gd name="T31" fmla="*/ 0 h 157"/>
                <a:gd name="T32" fmla="*/ 160 w 160"/>
                <a:gd name="T33" fmla="*/ 157 h 1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0" h="157">
                  <a:moveTo>
                    <a:pt x="20" y="0"/>
                  </a:moveTo>
                  <a:lnTo>
                    <a:pt x="14" y="18"/>
                  </a:lnTo>
                  <a:lnTo>
                    <a:pt x="142" y="157"/>
                  </a:lnTo>
                  <a:lnTo>
                    <a:pt x="160" y="144"/>
                  </a:lnTo>
                  <a:lnTo>
                    <a:pt x="32" y="4"/>
                  </a:lnTo>
                  <a:lnTo>
                    <a:pt x="25" y="22"/>
                  </a:lnTo>
                  <a:lnTo>
                    <a:pt x="20" y="0"/>
                  </a:lnTo>
                  <a:lnTo>
                    <a:pt x="0" y="4"/>
                  </a:lnTo>
                  <a:lnTo>
                    <a:pt x="14" y="18"/>
                  </a:lnTo>
                  <a:lnTo>
                    <a:pt x="20" y="0"/>
                  </a:lnTo>
                  <a:close/>
                </a:path>
              </a:pathLst>
            </a:custGeom>
            <a:solidFill>
              <a:srgbClr val="333333"/>
            </a:solidFill>
            <a:ln w="9525">
              <a:solidFill>
                <a:srgbClr val="3366FF"/>
              </a:solidFill>
              <a:round/>
              <a:headEnd/>
              <a:tailEnd/>
            </a:ln>
          </p:spPr>
          <p:txBody>
            <a:bodyPr/>
            <a:lstStyle/>
            <a:p>
              <a:endParaRPr lang="en-US"/>
            </a:p>
          </p:txBody>
        </p:sp>
        <p:sp>
          <p:nvSpPr>
            <p:cNvPr id="35923" name="Freeform 33"/>
            <p:cNvSpPr>
              <a:spLocks/>
            </p:cNvSpPr>
            <p:nvPr/>
          </p:nvSpPr>
          <p:spPr bwMode="auto">
            <a:xfrm>
              <a:off x="3654" y="2750"/>
              <a:ext cx="11" cy="7"/>
            </a:xfrm>
            <a:custGeom>
              <a:avLst/>
              <a:gdLst>
                <a:gd name="T0" fmla="*/ 11 w 50"/>
                <a:gd name="T1" fmla="*/ 0 h 31"/>
                <a:gd name="T2" fmla="*/ 9 w 50"/>
                <a:gd name="T3" fmla="*/ 0 h 31"/>
                <a:gd name="T4" fmla="*/ 0 w 50"/>
                <a:gd name="T5" fmla="*/ 2 h 31"/>
                <a:gd name="T6" fmla="*/ 1 w 50"/>
                <a:gd name="T7" fmla="*/ 7 h 31"/>
                <a:gd name="T8" fmla="*/ 10 w 50"/>
                <a:gd name="T9" fmla="*/ 5 h 31"/>
                <a:gd name="T10" fmla="*/ 8 w 50"/>
                <a:gd name="T11" fmla="*/ 5 h 31"/>
                <a:gd name="T12" fmla="*/ 11 w 50"/>
                <a:gd name="T13" fmla="*/ 0 h 31"/>
                <a:gd name="T14" fmla="*/ 10 w 50"/>
                <a:gd name="T15" fmla="*/ 0 h 31"/>
                <a:gd name="T16" fmla="*/ 9 w 50"/>
                <a:gd name="T17" fmla="*/ 0 h 31"/>
                <a:gd name="T18" fmla="*/ 11 w 50"/>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31"/>
                <a:gd name="T32" fmla="*/ 50 w 50"/>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31">
                  <a:moveTo>
                    <a:pt x="50" y="2"/>
                  </a:moveTo>
                  <a:lnTo>
                    <a:pt x="41" y="0"/>
                  </a:lnTo>
                  <a:lnTo>
                    <a:pt x="0" y="9"/>
                  </a:lnTo>
                  <a:lnTo>
                    <a:pt x="5" y="31"/>
                  </a:lnTo>
                  <a:lnTo>
                    <a:pt x="45" y="22"/>
                  </a:lnTo>
                  <a:lnTo>
                    <a:pt x="36" y="20"/>
                  </a:lnTo>
                  <a:lnTo>
                    <a:pt x="50" y="2"/>
                  </a:lnTo>
                  <a:lnTo>
                    <a:pt x="45" y="0"/>
                  </a:lnTo>
                  <a:lnTo>
                    <a:pt x="41" y="0"/>
                  </a:lnTo>
                  <a:lnTo>
                    <a:pt x="50" y="2"/>
                  </a:lnTo>
                  <a:close/>
                </a:path>
              </a:pathLst>
            </a:custGeom>
            <a:solidFill>
              <a:srgbClr val="333333"/>
            </a:solidFill>
            <a:ln w="9525">
              <a:solidFill>
                <a:srgbClr val="3366FF"/>
              </a:solidFill>
              <a:round/>
              <a:headEnd/>
              <a:tailEnd/>
            </a:ln>
          </p:spPr>
          <p:txBody>
            <a:bodyPr/>
            <a:lstStyle/>
            <a:p>
              <a:endParaRPr lang="en-US"/>
            </a:p>
          </p:txBody>
        </p:sp>
        <p:sp>
          <p:nvSpPr>
            <p:cNvPr id="35924" name="Freeform 34"/>
            <p:cNvSpPr>
              <a:spLocks/>
            </p:cNvSpPr>
            <p:nvPr/>
          </p:nvSpPr>
          <p:spPr bwMode="auto">
            <a:xfrm>
              <a:off x="3662" y="2751"/>
              <a:ext cx="56" cy="46"/>
            </a:xfrm>
            <a:custGeom>
              <a:avLst/>
              <a:gdLst>
                <a:gd name="T0" fmla="*/ 56 w 253"/>
                <a:gd name="T1" fmla="*/ 43 h 211"/>
                <a:gd name="T2" fmla="*/ 55 w 253"/>
                <a:gd name="T3" fmla="*/ 42 h 211"/>
                <a:gd name="T4" fmla="*/ 3 w 253"/>
                <a:gd name="T5" fmla="*/ 0 h 211"/>
                <a:gd name="T6" fmla="*/ 0 w 253"/>
                <a:gd name="T7" fmla="*/ 4 h 211"/>
                <a:gd name="T8" fmla="*/ 52 w 253"/>
                <a:gd name="T9" fmla="*/ 46 h 211"/>
                <a:gd name="T10" fmla="*/ 51 w 253"/>
                <a:gd name="T11" fmla="*/ 45 h 211"/>
                <a:gd name="T12" fmla="*/ 56 w 253"/>
                <a:gd name="T13" fmla="*/ 43 h 211"/>
                <a:gd name="T14" fmla="*/ 56 w 253"/>
                <a:gd name="T15" fmla="*/ 43 h 211"/>
                <a:gd name="T16" fmla="*/ 55 w 253"/>
                <a:gd name="T17" fmla="*/ 42 h 211"/>
                <a:gd name="T18" fmla="*/ 56 w 253"/>
                <a:gd name="T19" fmla="*/ 43 h 2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11"/>
                <a:gd name="T32" fmla="*/ 253 w 253"/>
                <a:gd name="T33" fmla="*/ 211 h 2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11">
                  <a:moveTo>
                    <a:pt x="253" y="198"/>
                  </a:moveTo>
                  <a:lnTo>
                    <a:pt x="249" y="193"/>
                  </a:lnTo>
                  <a:lnTo>
                    <a:pt x="14" y="0"/>
                  </a:lnTo>
                  <a:lnTo>
                    <a:pt x="0" y="18"/>
                  </a:lnTo>
                  <a:lnTo>
                    <a:pt x="235" y="211"/>
                  </a:lnTo>
                  <a:lnTo>
                    <a:pt x="231" y="206"/>
                  </a:lnTo>
                  <a:lnTo>
                    <a:pt x="253" y="198"/>
                  </a:lnTo>
                  <a:lnTo>
                    <a:pt x="251" y="195"/>
                  </a:lnTo>
                  <a:lnTo>
                    <a:pt x="249" y="193"/>
                  </a:lnTo>
                  <a:lnTo>
                    <a:pt x="253" y="198"/>
                  </a:lnTo>
                  <a:close/>
                </a:path>
              </a:pathLst>
            </a:custGeom>
            <a:solidFill>
              <a:srgbClr val="333333"/>
            </a:solidFill>
            <a:ln w="9525">
              <a:solidFill>
                <a:srgbClr val="3366FF"/>
              </a:solidFill>
              <a:round/>
              <a:headEnd/>
              <a:tailEnd/>
            </a:ln>
          </p:spPr>
          <p:txBody>
            <a:bodyPr/>
            <a:lstStyle/>
            <a:p>
              <a:endParaRPr lang="en-US"/>
            </a:p>
          </p:txBody>
        </p:sp>
        <p:sp>
          <p:nvSpPr>
            <p:cNvPr id="35925" name="Freeform 35"/>
            <p:cNvSpPr>
              <a:spLocks/>
            </p:cNvSpPr>
            <p:nvPr/>
          </p:nvSpPr>
          <p:spPr bwMode="auto">
            <a:xfrm>
              <a:off x="3713" y="2794"/>
              <a:ext cx="12" cy="17"/>
            </a:xfrm>
            <a:custGeom>
              <a:avLst/>
              <a:gdLst>
                <a:gd name="T0" fmla="*/ 10 w 54"/>
                <a:gd name="T1" fmla="*/ 13 h 77"/>
                <a:gd name="T2" fmla="*/ 12 w 54"/>
                <a:gd name="T3" fmla="*/ 14 h 77"/>
                <a:gd name="T4" fmla="*/ 5 w 54"/>
                <a:gd name="T5" fmla="*/ 0 h 77"/>
                <a:gd name="T6" fmla="*/ 0 w 54"/>
                <a:gd name="T7" fmla="*/ 2 h 77"/>
                <a:gd name="T8" fmla="*/ 7 w 54"/>
                <a:gd name="T9" fmla="*/ 16 h 77"/>
                <a:gd name="T10" fmla="*/ 8 w 54"/>
                <a:gd name="T11" fmla="*/ 17 h 77"/>
                <a:gd name="T12" fmla="*/ 7 w 54"/>
                <a:gd name="T13" fmla="*/ 16 h 77"/>
                <a:gd name="T14" fmla="*/ 7 w 54"/>
                <a:gd name="T15" fmla="*/ 17 h 77"/>
                <a:gd name="T16" fmla="*/ 8 w 54"/>
                <a:gd name="T17" fmla="*/ 17 h 77"/>
                <a:gd name="T18" fmla="*/ 10 w 54"/>
                <a:gd name="T19" fmla="*/ 13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77"/>
                <a:gd name="T32" fmla="*/ 54 w 54"/>
                <a:gd name="T33" fmla="*/ 77 h 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77">
                  <a:moveTo>
                    <a:pt x="47" y="59"/>
                  </a:moveTo>
                  <a:lnTo>
                    <a:pt x="54" y="64"/>
                  </a:lnTo>
                  <a:lnTo>
                    <a:pt x="22" y="0"/>
                  </a:lnTo>
                  <a:lnTo>
                    <a:pt x="0" y="8"/>
                  </a:lnTo>
                  <a:lnTo>
                    <a:pt x="31" y="73"/>
                  </a:lnTo>
                  <a:lnTo>
                    <a:pt x="38" y="77"/>
                  </a:lnTo>
                  <a:lnTo>
                    <a:pt x="31" y="73"/>
                  </a:lnTo>
                  <a:lnTo>
                    <a:pt x="33" y="75"/>
                  </a:lnTo>
                  <a:lnTo>
                    <a:pt x="38" y="77"/>
                  </a:lnTo>
                  <a:lnTo>
                    <a:pt x="47" y="59"/>
                  </a:lnTo>
                  <a:close/>
                </a:path>
              </a:pathLst>
            </a:custGeom>
            <a:solidFill>
              <a:srgbClr val="333333"/>
            </a:solidFill>
            <a:ln w="9525">
              <a:solidFill>
                <a:srgbClr val="3366FF"/>
              </a:solidFill>
              <a:round/>
              <a:headEnd/>
              <a:tailEnd/>
            </a:ln>
          </p:spPr>
          <p:txBody>
            <a:bodyPr/>
            <a:lstStyle/>
            <a:p>
              <a:endParaRPr lang="en-US"/>
            </a:p>
          </p:txBody>
        </p:sp>
        <p:sp>
          <p:nvSpPr>
            <p:cNvPr id="35926" name="Freeform 36"/>
            <p:cNvSpPr>
              <a:spLocks/>
            </p:cNvSpPr>
            <p:nvPr/>
          </p:nvSpPr>
          <p:spPr bwMode="auto">
            <a:xfrm>
              <a:off x="3721" y="2807"/>
              <a:ext cx="21" cy="16"/>
            </a:xfrm>
            <a:custGeom>
              <a:avLst/>
              <a:gdLst>
                <a:gd name="T0" fmla="*/ 20 w 95"/>
                <a:gd name="T1" fmla="*/ 11 h 74"/>
                <a:gd name="T2" fmla="*/ 21 w 95"/>
                <a:gd name="T3" fmla="*/ 12 h 74"/>
                <a:gd name="T4" fmla="*/ 2 w 95"/>
                <a:gd name="T5" fmla="*/ 0 h 74"/>
                <a:gd name="T6" fmla="*/ 0 w 95"/>
                <a:gd name="T7" fmla="*/ 4 h 74"/>
                <a:gd name="T8" fmla="*/ 19 w 95"/>
                <a:gd name="T9" fmla="*/ 15 h 74"/>
                <a:gd name="T10" fmla="*/ 20 w 95"/>
                <a:gd name="T11" fmla="*/ 16 h 74"/>
                <a:gd name="T12" fmla="*/ 19 w 95"/>
                <a:gd name="T13" fmla="*/ 15 h 74"/>
                <a:gd name="T14" fmla="*/ 19 w 95"/>
                <a:gd name="T15" fmla="*/ 16 h 74"/>
                <a:gd name="T16" fmla="*/ 20 w 95"/>
                <a:gd name="T17" fmla="*/ 16 h 74"/>
                <a:gd name="T18" fmla="*/ 20 w 95"/>
                <a:gd name="T19" fmla="*/ 11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5"/>
                <a:gd name="T31" fmla="*/ 0 h 74"/>
                <a:gd name="T32" fmla="*/ 95 w 95"/>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5" h="74">
                  <a:moveTo>
                    <a:pt x="90" y="51"/>
                  </a:moveTo>
                  <a:lnTo>
                    <a:pt x="95" y="54"/>
                  </a:lnTo>
                  <a:lnTo>
                    <a:pt x="9" y="0"/>
                  </a:lnTo>
                  <a:lnTo>
                    <a:pt x="0" y="18"/>
                  </a:lnTo>
                  <a:lnTo>
                    <a:pt x="86" y="71"/>
                  </a:lnTo>
                  <a:lnTo>
                    <a:pt x="90" y="74"/>
                  </a:lnTo>
                  <a:lnTo>
                    <a:pt x="86" y="71"/>
                  </a:lnTo>
                  <a:lnTo>
                    <a:pt x="88" y="74"/>
                  </a:lnTo>
                  <a:lnTo>
                    <a:pt x="90" y="74"/>
                  </a:lnTo>
                  <a:lnTo>
                    <a:pt x="90" y="51"/>
                  </a:lnTo>
                  <a:close/>
                </a:path>
              </a:pathLst>
            </a:custGeom>
            <a:solidFill>
              <a:srgbClr val="333333"/>
            </a:solidFill>
            <a:ln w="9525">
              <a:solidFill>
                <a:srgbClr val="3366FF"/>
              </a:solidFill>
              <a:round/>
              <a:headEnd/>
              <a:tailEnd/>
            </a:ln>
          </p:spPr>
          <p:txBody>
            <a:bodyPr/>
            <a:lstStyle/>
            <a:p>
              <a:endParaRPr lang="en-US"/>
            </a:p>
          </p:txBody>
        </p:sp>
        <p:sp>
          <p:nvSpPr>
            <p:cNvPr id="35927" name="Freeform 37"/>
            <p:cNvSpPr>
              <a:spLocks/>
            </p:cNvSpPr>
            <p:nvPr/>
          </p:nvSpPr>
          <p:spPr bwMode="auto">
            <a:xfrm>
              <a:off x="3741" y="2818"/>
              <a:ext cx="56" cy="6"/>
            </a:xfrm>
            <a:custGeom>
              <a:avLst/>
              <a:gdLst>
                <a:gd name="T0" fmla="*/ 54 w 257"/>
                <a:gd name="T1" fmla="*/ 1 h 27"/>
                <a:gd name="T2" fmla="*/ 55 w 257"/>
                <a:gd name="T3" fmla="*/ 1 h 27"/>
                <a:gd name="T4" fmla="*/ 0 w 257"/>
                <a:gd name="T5" fmla="*/ 0 h 27"/>
                <a:gd name="T6" fmla="*/ 0 w 257"/>
                <a:gd name="T7" fmla="*/ 5 h 27"/>
                <a:gd name="T8" fmla="*/ 55 w 257"/>
                <a:gd name="T9" fmla="*/ 6 h 27"/>
                <a:gd name="T10" fmla="*/ 56 w 257"/>
                <a:gd name="T11" fmla="*/ 6 h 27"/>
                <a:gd name="T12" fmla="*/ 55 w 257"/>
                <a:gd name="T13" fmla="*/ 6 h 27"/>
                <a:gd name="T14" fmla="*/ 56 w 257"/>
                <a:gd name="T15" fmla="*/ 6 h 27"/>
                <a:gd name="T16" fmla="*/ 56 w 257"/>
                <a:gd name="T17" fmla="*/ 6 h 27"/>
                <a:gd name="T18" fmla="*/ 54 w 257"/>
                <a:gd name="T19" fmla="*/ 1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7"/>
                <a:gd name="T31" fmla="*/ 0 h 27"/>
                <a:gd name="T32" fmla="*/ 257 w 257"/>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7" h="27">
                  <a:moveTo>
                    <a:pt x="248" y="5"/>
                  </a:moveTo>
                  <a:lnTo>
                    <a:pt x="253" y="5"/>
                  </a:lnTo>
                  <a:lnTo>
                    <a:pt x="0" y="0"/>
                  </a:lnTo>
                  <a:lnTo>
                    <a:pt x="0" y="23"/>
                  </a:lnTo>
                  <a:lnTo>
                    <a:pt x="253" y="27"/>
                  </a:lnTo>
                  <a:lnTo>
                    <a:pt x="257" y="27"/>
                  </a:lnTo>
                  <a:lnTo>
                    <a:pt x="253" y="27"/>
                  </a:lnTo>
                  <a:lnTo>
                    <a:pt x="255" y="27"/>
                  </a:lnTo>
                  <a:lnTo>
                    <a:pt x="257" y="27"/>
                  </a:lnTo>
                  <a:lnTo>
                    <a:pt x="248" y="5"/>
                  </a:lnTo>
                  <a:close/>
                </a:path>
              </a:pathLst>
            </a:custGeom>
            <a:solidFill>
              <a:srgbClr val="333333"/>
            </a:solidFill>
            <a:ln w="9525">
              <a:solidFill>
                <a:srgbClr val="3366FF"/>
              </a:solidFill>
              <a:round/>
              <a:headEnd/>
              <a:tailEnd/>
            </a:ln>
          </p:spPr>
          <p:txBody>
            <a:bodyPr/>
            <a:lstStyle/>
            <a:p>
              <a:endParaRPr lang="en-US"/>
            </a:p>
          </p:txBody>
        </p:sp>
        <p:sp>
          <p:nvSpPr>
            <p:cNvPr id="35928" name="Freeform 38"/>
            <p:cNvSpPr>
              <a:spLocks/>
            </p:cNvSpPr>
            <p:nvPr/>
          </p:nvSpPr>
          <p:spPr bwMode="auto">
            <a:xfrm>
              <a:off x="3795" y="2807"/>
              <a:ext cx="30" cy="17"/>
            </a:xfrm>
            <a:custGeom>
              <a:avLst/>
              <a:gdLst>
                <a:gd name="T0" fmla="*/ 30 w 138"/>
                <a:gd name="T1" fmla="*/ 1 h 78"/>
                <a:gd name="T2" fmla="*/ 28 w 138"/>
                <a:gd name="T3" fmla="*/ 1 h 78"/>
                <a:gd name="T4" fmla="*/ 0 w 138"/>
                <a:gd name="T5" fmla="*/ 12 h 78"/>
                <a:gd name="T6" fmla="*/ 2 w 138"/>
                <a:gd name="T7" fmla="*/ 17 h 78"/>
                <a:gd name="T8" fmla="*/ 30 w 138"/>
                <a:gd name="T9" fmla="*/ 5 h 78"/>
                <a:gd name="T10" fmla="*/ 28 w 138"/>
                <a:gd name="T11" fmla="*/ 5 h 78"/>
                <a:gd name="T12" fmla="*/ 30 w 138"/>
                <a:gd name="T13" fmla="*/ 1 h 78"/>
                <a:gd name="T14" fmla="*/ 29 w 138"/>
                <a:gd name="T15" fmla="*/ 0 h 78"/>
                <a:gd name="T16" fmla="*/ 28 w 138"/>
                <a:gd name="T17" fmla="*/ 1 h 78"/>
                <a:gd name="T18" fmla="*/ 30 w 138"/>
                <a:gd name="T19" fmla="*/ 1 h 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8"/>
                <a:gd name="T31" fmla="*/ 0 h 78"/>
                <a:gd name="T32" fmla="*/ 138 w 138"/>
                <a:gd name="T33" fmla="*/ 78 h 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8" h="78">
                  <a:moveTo>
                    <a:pt x="138" y="5"/>
                  </a:moveTo>
                  <a:lnTo>
                    <a:pt x="129" y="3"/>
                  </a:lnTo>
                  <a:lnTo>
                    <a:pt x="0" y="56"/>
                  </a:lnTo>
                  <a:lnTo>
                    <a:pt x="9" y="78"/>
                  </a:lnTo>
                  <a:lnTo>
                    <a:pt x="138" y="25"/>
                  </a:lnTo>
                  <a:lnTo>
                    <a:pt x="129" y="23"/>
                  </a:lnTo>
                  <a:lnTo>
                    <a:pt x="138" y="5"/>
                  </a:lnTo>
                  <a:lnTo>
                    <a:pt x="134" y="0"/>
                  </a:lnTo>
                  <a:lnTo>
                    <a:pt x="129" y="3"/>
                  </a:lnTo>
                  <a:lnTo>
                    <a:pt x="138" y="5"/>
                  </a:lnTo>
                  <a:close/>
                </a:path>
              </a:pathLst>
            </a:custGeom>
            <a:solidFill>
              <a:srgbClr val="333333"/>
            </a:solidFill>
            <a:ln w="9525">
              <a:solidFill>
                <a:srgbClr val="3366FF"/>
              </a:solidFill>
              <a:round/>
              <a:headEnd/>
              <a:tailEnd/>
            </a:ln>
          </p:spPr>
          <p:txBody>
            <a:bodyPr/>
            <a:lstStyle/>
            <a:p>
              <a:endParaRPr lang="en-US"/>
            </a:p>
          </p:txBody>
        </p:sp>
        <p:sp>
          <p:nvSpPr>
            <p:cNvPr id="35929" name="Freeform 39"/>
            <p:cNvSpPr>
              <a:spLocks/>
            </p:cNvSpPr>
            <p:nvPr/>
          </p:nvSpPr>
          <p:spPr bwMode="auto">
            <a:xfrm>
              <a:off x="3823" y="2808"/>
              <a:ext cx="17" cy="12"/>
            </a:xfrm>
            <a:custGeom>
              <a:avLst/>
              <a:gdLst>
                <a:gd name="T0" fmla="*/ 16 w 74"/>
                <a:gd name="T1" fmla="*/ 7 h 55"/>
                <a:gd name="T2" fmla="*/ 17 w 74"/>
                <a:gd name="T3" fmla="*/ 8 h 55"/>
                <a:gd name="T4" fmla="*/ 2 w 74"/>
                <a:gd name="T5" fmla="*/ 0 h 55"/>
                <a:gd name="T6" fmla="*/ 0 w 74"/>
                <a:gd name="T7" fmla="*/ 4 h 55"/>
                <a:gd name="T8" fmla="*/ 15 w 74"/>
                <a:gd name="T9" fmla="*/ 12 h 55"/>
                <a:gd name="T10" fmla="*/ 17 w 74"/>
                <a:gd name="T11" fmla="*/ 12 h 55"/>
                <a:gd name="T12" fmla="*/ 15 w 74"/>
                <a:gd name="T13" fmla="*/ 12 h 55"/>
                <a:gd name="T14" fmla="*/ 16 w 74"/>
                <a:gd name="T15" fmla="*/ 12 h 55"/>
                <a:gd name="T16" fmla="*/ 17 w 74"/>
                <a:gd name="T17" fmla="*/ 12 h 55"/>
                <a:gd name="T18" fmla="*/ 16 w 74"/>
                <a:gd name="T19" fmla="*/ 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4"/>
                <a:gd name="T31" fmla="*/ 0 h 55"/>
                <a:gd name="T32" fmla="*/ 74 w 74"/>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4" h="55">
                  <a:moveTo>
                    <a:pt x="68" y="33"/>
                  </a:moveTo>
                  <a:lnTo>
                    <a:pt x="74" y="35"/>
                  </a:lnTo>
                  <a:lnTo>
                    <a:pt x="9" y="0"/>
                  </a:lnTo>
                  <a:lnTo>
                    <a:pt x="0" y="18"/>
                  </a:lnTo>
                  <a:lnTo>
                    <a:pt x="65" y="53"/>
                  </a:lnTo>
                  <a:lnTo>
                    <a:pt x="72" y="55"/>
                  </a:lnTo>
                  <a:lnTo>
                    <a:pt x="65" y="53"/>
                  </a:lnTo>
                  <a:lnTo>
                    <a:pt x="70" y="55"/>
                  </a:lnTo>
                  <a:lnTo>
                    <a:pt x="72" y="55"/>
                  </a:lnTo>
                  <a:lnTo>
                    <a:pt x="68" y="33"/>
                  </a:lnTo>
                  <a:close/>
                </a:path>
              </a:pathLst>
            </a:custGeom>
            <a:solidFill>
              <a:srgbClr val="333333"/>
            </a:solidFill>
            <a:ln w="9525">
              <a:solidFill>
                <a:srgbClr val="3366FF"/>
              </a:solidFill>
              <a:round/>
              <a:headEnd/>
              <a:tailEnd/>
            </a:ln>
          </p:spPr>
          <p:txBody>
            <a:bodyPr/>
            <a:lstStyle/>
            <a:p>
              <a:endParaRPr lang="en-US"/>
            </a:p>
          </p:txBody>
        </p:sp>
        <p:sp>
          <p:nvSpPr>
            <p:cNvPr id="35930" name="Freeform 40"/>
            <p:cNvSpPr>
              <a:spLocks/>
            </p:cNvSpPr>
            <p:nvPr/>
          </p:nvSpPr>
          <p:spPr bwMode="auto">
            <a:xfrm>
              <a:off x="3838" y="2808"/>
              <a:ext cx="27" cy="12"/>
            </a:xfrm>
            <a:custGeom>
              <a:avLst/>
              <a:gdLst>
                <a:gd name="T0" fmla="*/ 27 w 124"/>
                <a:gd name="T1" fmla="*/ 0 h 57"/>
                <a:gd name="T2" fmla="*/ 25 w 124"/>
                <a:gd name="T3" fmla="*/ 0 h 57"/>
                <a:gd name="T4" fmla="*/ 0 w 124"/>
                <a:gd name="T5" fmla="*/ 7 h 57"/>
                <a:gd name="T6" fmla="*/ 1 w 124"/>
                <a:gd name="T7" fmla="*/ 12 h 57"/>
                <a:gd name="T8" fmla="*/ 27 w 124"/>
                <a:gd name="T9" fmla="*/ 5 h 57"/>
                <a:gd name="T10" fmla="*/ 25 w 124"/>
                <a:gd name="T11" fmla="*/ 4 h 57"/>
                <a:gd name="T12" fmla="*/ 27 w 124"/>
                <a:gd name="T13" fmla="*/ 0 h 57"/>
                <a:gd name="T14" fmla="*/ 26 w 124"/>
                <a:gd name="T15" fmla="*/ 0 h 57"/>
                <a:gd name="T16" fmla="*/ 25 w 124"/>
                <a:gd name="T17" fmla="*/ 0 h 57"/>
                <a:gd name="T18" fmla="*/ 27 w 124"/>
                <a:gd name="T19" fmla="*/ 0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4"/>
                <a:gd name="T31" fmla="*/ 0 h 57"/>
                <a:gd name="T32" fmla="*/ 124 w 124"/>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4" h="57">
                  <a:moveTo>
                    <a:pt x="124" y="2"/>
                  </a:moveTo>
                  <a:lnTo>
                    <a:pt x="117" y="0"/>
                  </a:lnTo>
                  <a:lnTo>
                    <a:pt x="0" y="35"/>
                  </a:lnTo>
                  <a:lnTo>
                    <a:pt x="4" y="57"/>
                  </a:lnTo>
                  <a:lnTo>
                    <a:pt x="122" y="22"/>
                  </a:lnTo>
                  <a:lnTo>
                    <a:pt x="115" y="20"/>
                  </a:lnTo>
                  <a:lnTo>
                    <a:pt x="124" y="2"/>
                  </a:lnTo>
                  <a:lnTo>
                    <a:pt x="119" y="0"/>
                  </a:lnTo>
                  <a:lnTo>
                    <a:pt x="117" y="0"/>
                  </a:lnTo>
                  <a:lnTo>
                    <a:pt x="124" y="2"/>
                  </a:lnTo>
                  <a:close/>
                </a:path>
              </a:pathLst>
            </a:custGeom>
            <a:solidFill>
              <a:srgbClr val="333333"/>
            </a:solidFill>
            <a:ln w="9525">
              <a:solidFill>
                <a:srgbClr val="3366FF"/>
              </a:solidFill>
              <a:round/>
              <a:headEnd/>
              <a:tailEnd/>
            </a:ln>
          </p:spPr>
          <p:txBody>
            <a:bodyPr/>
            <a:lstStyle/>
            <a:p>
              <a:endParaRPr lang="en-US"/>
            </a:p>
          </p:txBody>
        </p:sp>
        <p:sp>
          <p:nvSpPr>
            <p:cNvPr id="35931" name="Freeform 41"/>
            <p:cNvSpPr>
              <a:spLocks/>
            </p:cNvSpPr>
            <p:nvPr/>
          </p:nvSpPr>
          <p:spPr bwMode="auto">
            <a:xfrm>
              <a:off x="3863" y="2808"/>
              <a:ext cx="32" cy="19"/>
            </a:xfrm>
            <a:custGeom>
              <a:avLst/>
              <a:gdLst>
                <a:gd name="T0" fmla="*/ 31 w 144"/>
                <a:gd name="T1" fmla="*/ 14 h 86"/>
                <a:gd name="T2" fmla="*/ 32 w 144"/>
                <a:gd name="T3" fmla="*/ 15 h 86"/>
                <a:gd name="T4" fmla="*/ 2 w 144"/>
                <a:gd name="T5" fmla="*/ 0 h 86"/>
                <a:gd name="T6" fmla="*/ 0 w 144"/>
                <a:gd name="T7" fmla="*/ 4 h 86"/>
                <a:gd name="T8" fmla="*/ 30 w 144"/>
                <a:gd name="T9" fmla="*/ 19 h 86"/>
                <a:gd name="T10" fmla="*/ 31 w 144"/>
                <a:gd name="T11" fmla="*/ 19 h 86"/>
                <a:gd name="T12" fmla="*/ 30 w 144"/>
                <a:gd name="T13" fmla="*/ 19 h 86"/>
                <a:gd name="T14" fmla="*/ 31 w 144"/>
                <a:gd name="T15" fmla="*/ 19 h 86"/>
                <a:gd name="T16" fmla="*/ 31 w 144"/>
                <a:gd name="T17" fmla="*/ 19 h 86"/>
                <a:gd name="T18" fmla="*/ 31 w 144"/>
                <a:gd name="T19" fmla="*/ 14 h 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4"/>
                <a:gd name="T31" fmla="*/ 0 h 86"/>
                <a:gd name="T32" fmla="*/ 144 w 144"/>
                <a:gd name="T33" fmla="*/ 86 h 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4" h="86">
                  <a:moveTo>
                    <a:pt x="140" y="64"/>
                  </a:moveTo>
                  <a:lnTo>
                    <a:pt x="144" y="66"/>
                  </a:lnTo>
                  <a:lnTo>
                    <a:pt x="9" y="0"/>
                  </a:lnTo>
                  <a:lnTo>
                    <a:pt x="0" y="18"/>
                  </a:lnTo>
                  <a:lnTo>
                    <a:pt x="135" y="84"/>
                  </a:lnTo>
                  <a:lnTo>
                    <a:pt x="140" y="86"/>
                  </a:lnTo>
                  <a:lnTo>
                    <a:pt x="135" y="84"/>
                  </a:lnTo>
                  <a:lnTo>
                    <a:pt x="140" y="86"/>
                  </a:lnTo>
                  <a:lnTo>
                    <a:pt x="140" y="64"/>
                  </a:lnTo>
                  <a:close/>
                </a:path>
              </a:pathLst>
            </a:custGeom>
            <a:solidFill>
              <a:srgbClr val="333333"/>
            </a:solidFill>
            <a:ln w="9525">
              <a:solidFill>
                <a:srgbClr val="3366FF"/>
              </a:solidFill>
              <a:round/>
              <a:headEnd/>
              <a:tailEnd/>
            </a:ln>
          </p:spPr>
          <p:txBody>
            <a:bodyPr/>
            <a:lstStyle/>
            <a:p>
              <a:endParaRPr lang="en-US"/>
            </a:p>
          </p:txBody>
        </p:sp>
        <p:sp>
          <p:nvSpPr>
            <p:cNvPr id="35932" name="Freeform 42"/>
            <p:cNvSpPr>
              <a:spLocks/>
            </p:cNvSpPr>
            <p:nvPr/>
          </p:nvSpPr>
          <p:spPr bwMode="auto">
            <a:xfrm>
              <a:off x="3894" y="2820"/>
              <a:ext cx="18" cy="7"/>
            </a:xfrm>
            <a:custGeom>
              <a:avLst/>
              <a:gdLst>
                <a:gd name="T0" fmla="*/ 16 w 83"/>
                <a:gd name="T1" fmla="*/ 0 h 33"/>
                <a:gd name="T2" fmla="*/ 17 w 83"/>
                <a:gd name="T3" fmla="*/ 0 h 33"/>
                <a:gd name="T4" fmla="*/ 0 w 83"/>
                <a:gd name="T5" fmla="*/ 2 h 33"/>
                <a:gd name="T6" fmla="*/ 0 w 83"/>
                <a:gd name="T7" fmla="*/ 7 h 33"/>
                <a:gd name="T8" fmla="*/ 17 w 83"/>
                <a:gd name="T9" fmla="*/ 5 h 33"/>
                <a:gd name="T10" fmla="*/ 18 w 83"/>
                <a:gd name="T11" fmla="*/ 5 h 33"/>
                <a:gd name="T12" fmla="*/ 17 w 83"/>
                <a:gd name="T13" fmla="*/ 5 h 33"/>
                <a:gd name="T14" fmla="*/ 18 w 83"/>
                <a:gd name="T15" fmla="*/ 5 h 33"/>
                <a:gd name="T16" fmla="*/ 18 w 83"/>
                <a:gd name="T17" fmla="*/ 5 h 33"/>
                <a:gd name="T18" fmla="*/ 16 w 83"/>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3"/>
                <a:gd name="T31" fmla="*/ 0 h 33"/>
                <a:gd name="T32" fmla="*/ 83 w 83"/>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3" h="33">
                  <a:moveTo>
                    <a:pt x="74" y="0"/>
                  </a:moveTo>
                  <a:lnTo>
                    <a:pt x="79" y="0"/>
                  </a:lnTo>
                  <a:lnTo>
                    <a:pt x="0" y="11"/>
                  </a:lnTo>
                  <a:lnTo>
                    <a:pt x="0" y="33"/>
                  </a:lnTo>
                  <a:lnTo>
                    <a:pt x="79" y="22"/>
                  </a:lnTo>
                  <a:lnTo>
                    <a:pt x="83" y="22"/>
                  </a:lnTo>
                  <a:lnTo>
                    <a:pt x="79" y="22"/>
                  </a:lnTo>
                  <a:lnTo>
                    <a:pt x="81" y="22"/>
                  </a:lnTo>
                  <a:lnTo>
                    <a:pt x="83" y="22"/>
                  </a:lnTo>
                  <a:lnTo>
                    <a:pt x="74" y="0"/>
                  </a:lnTo>
                  <a:close/>
                </a:path>
              </a:pathLst>
            </a:custGeom>
            <a:solidFill>
              <a:srgbClr val="333333"/>
            </a:solidFill>
            <a:ln w="9525">
              <a:solidFill>
                <a:srgbClr val="3366FF"/>
              </a:solidFill>
              <a:round/>
              <a:headEnd/>
              <a:tailEnd/>
            </a:ln>
          </p:spPr>
          <p:txBody>
            <a:bodyPr/>
            <a:lstStyle/>
            <a:p>
              <a:endParaRPr lang="en-US"/>
            </a:p>
          </p:txBody>
        </p:sp>
        <p:sp>
          <p:nvSpPr>
            <p:cNvPr id="35933" name="Freeform 43"/>
            <p:cNvSpPr>
              <a:spLocks/>
            </p:cNvSpPr>
            <p:nvPr/>
          </p:nvSpPr>
          <p:spPr bwMode="auto">
            <a:xfrm>
              <a:off x="3910" y="2808"/>
              <a:ext cx="26" cy="17"/>
            </a:xfrm>
            <a:custGeom>
              <a:avLst/>
              <a:gdLst>
                <a:gd name="T0" fmla="*/ 26 w 117"/>
                <a:gd name="T1" fmla="*/ 4 h 77"/>
                <a:gd name="T2" fmla="*/ 23 w 117"/>
                <a:gd name="T3" fmla="*/ 1 h 77"/>
                <a:gd name="T4" fmla="*/ 0 w 117"/>
                <a:gd name="T5" fmla="*/ 12 h 77"/>
                <a:gd name="T6" fmla="*/ 2 w 117"/>
                <a:gd name="T7" fmla="*/ 17 h 77"/>
                <a:gd name="T8" fmla="*/ 25 w 117"/>
                <a:gd name="T9" fmla="*/ 6 h 77"/>
                <a:gd name="T10" fmla="*/ 21 w 117"/>
                <a:gd name="T11" fmla="*/ 4 h 77"/>
                <a:gd name="T12" fmla="*/ 26 w 117"/>
                <a:gd name="T13" fmla="*/ 4 h 77"/>
                <a:gd name="T14" fmla="*/ 26 w 117"/>
                <a:gd name="T15" fmla="*/ 0 h 77"/>
                <a:gd name="T16" fmla="*/ 23 w 117"/>
                <a:gd name="T17" fmla="*/ 1 h 77"/>
                <a:gd name="T18" fmla="*/ 26 w 117"/>
                <a:gd name="T19" fmla="*/ 4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7"/>
                <a:gd name="T31" fmla="*/ 0 h 77"/>
                <a:gd name="T32" fmla="*/ 117 w 117"/>
                <a:gd name="T33" fmla="*/ 77 h 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7" h="77">
                  <a:moveTo>
                    <a:pt x="117" y="17"/>
                  </a:moveTo>
                  <a:lnTo>
                    <a:pt x="102" y="6"/>
                  </a:lnTo>
                  <a:lnTo>
                    <a:pt x="0" y="55"/>
                  </a:lnTo>
                  <a:lnTo>
                    <a:pt x="9" y="77"/>
                  </a:lnTo>
                  <a:lnTo>
                    <a:pt x="111" y="28"/>
                  </a:lnTo>
                  <a:lnTo>
                    <a:pt x="95" y="17"/>
                  </a:lnTo>
                  <a:lnTo>
                    <a:pt x="117" y="17"/>
                  </a:lnTo>
                  <a:lnTo>
                    <a:pt x="117" y="0"/>
                  </a:lnTo>
                  <a:lnTo>
                    <a:pt x="102" y="6"/>
                  </a:lnTo>
                  <a:lnTo>
                    <a:pt x="117" y="17"/>
                  </a:lnTo>
                  <a:close/>
                </a:path>
              </a:pathLst>
            </a:custGeom>
            <a:solidFill>
              <a:srgbClr val="333333"/>
            </a:solidFill>
            <a:ln w="9525">
              <a:solidFill>
                <a:srgbClr val="3366FF"/>
              </a:solidFill>
              <a:round/>
              <a:headEnd/>
              <a:tailEnd/>
            </a:ln>
          </p:spPr>
          <p:txBody>
            <a:bodyPr/>
            <a:lstStyle/>
            <a:p>
              <a:endParaRPr lang="en-US"/>
            </a:p>
          </p:txBody>
        </p:sp>
        <p:sp>
          <p:nvSpPr>
            <p:cNvPr id="35934" name="Freeform 44"/>
            <p:cNvSpPr>
              <a:spLocks/>
            </p:cNvSpPr>
            <p:nvPr/>
          </p:nvSpPr>
          <p:spPr bwMode="auto">
            <a:xfrm>
              <a:off x="3931" y="2811"/>
              <a:ext cx="5" cy="21"/>
            </a:xfrm>
            <a:custGeom>
              <a:avLst/>
              <a:gdLst>
                <a:gd name="T0" fmla="*/ 5 w 22"/>
                <a:gd name="T1" fmla="*/ 21 h 94"/>
                <a:gd name="T2" fmla="*/ 5 w 22"/>
                <a:gd name="T3" fmla="*/ 21 h 94"/>
                <a:gd name="T4" fmla="*/ 5 w 22"/>
                <a:gd name="T5" fmla="*/ 0 h 94"/>
                <a:gd name="T6" fmla="*/ 0 w 22"/>
                <a:gd name="T7" fmla="*/ 0 h 94"/>
                <a:gd name="T8" fmla="*/ 0 w 22"/>
                <a:gd name="T9" fmla="*/ 21 h 94"/>
                <a:gd name="T10" fmla="*/ 0 w 22"/>
                <a:gd name="T11" fmla="*/ 21 h 94"/>
                <a:gd name="T12" fmla="*/ 5 w 22"/>
                <a:gd name="T13" fmla="*/ 21 h 94"/>
                <a:gd name="T14" fmla="*/ 0 60000 65536"/>
                <a:gd name="T15" fmla="*/ 0 60000 65536"/>
                <a:gd name="T16" fmla="*/ 0 60000 65536"/>
                <a:gd name="T17" fmla="*/ 0 60000 65536"/>
                <a:gd name="T18" fmla="*/ 0 60000 65536"/>
                <a:gd name="T19" fmla="*/ 0 60000 65536"/>
                <a:gd name="T20" fmla="*/ 0 60000 65536"/>
                <a:gd name="T21" fmla="*/ 0 w 22"/>
                <a:gd name="T22" fmla="*/ 0 h 94"/>
                <a:gd name="T23" fmla="*/ 22 w 22"/>
                <a:gd name="T24" fmla="*/ 94 h 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94">
                  <a:moveTo>
                    <a:pt x="22" y="94"/>
                  </a:moveTo>
                  <a:lnTo>
                    <a:pt x="22" y="94"/>
                  </a:lnTo>
                  <a:lnTo>
                    <a:pt x="22" y="0"/>
                  </a:lnTo>
                  <a:lnTo>
                    <a:pt x="0" y="0"/>
                  </a:lnTo>
                  <a:lnTo>
                    <a:pt x="0" y="94"/>
                  </a:lnTo>
                  <a:lnTo>
                    <a:pt x="22" y="94"/>
                  </a:lnTo>
                  <a:close/>
                </a:path>
              </a:pathLst>
            </a:custGeom>
            <a:solidFill>
              <a:srgbClr val="333333"/>
            </a:solidFill>
            <a:ln w="9525">
              <a:solidFill>
                <a:srgbClr val="3366FF"/>
              </a:solidFill>
              <a:round/>
              <a:headEnd/>
              <a:tailEnd/>
            </a:ln>
          </p:spPr>
          <p:txBody>
            <a:bodyPr/>
            <a:lstStyle/>
            <a:p>
              <a:endParaRPr lang="en-US"/>
            </a:p>
          </p:txBody>
        </p:sp>
        <p:sp>
          <p:nvSpPr>
            <p:cNvPr id="35935" name="Freeform 45"/>
            <p:cNvSpPr>
              <a:spLocks/>
            </p:cNvSpPr>
            <p:nvPr/>
          </p:nvSpPr>
          <p:spPr bwMode="auto">
            <a:xfrm>
              <a:off x="3925" y="2832"/>
              <a:ext cx="11" cy="44"/>
            </a:xfrm>
            <a:custGeom>
              <a:avLst/>
              <a:gdLst>
                <a:gd name="T0" fmla="*/ 4 w 49"/>
                <a:gd name="T1" fmla="*/ 41 h 199"/>
                <a:gd name="T2" fmla="*/ 5 w 49"/>
                <a:gd name="T3" fmla="*/ 42 h 199"/>
                <a:gd name="T4" fmla="*/ 11 w 49"/>
                <a:gd name="T5" fmla="*/ 0 h 199"/>
                <a:gd name="T6" fmla="*/ 6 w 49"/>
                <a:gd name="T7" fmla="*/ 0 h 199"/>
                <a:gd name="T8" fmla="*/ 0 w 49"/>
                <a:gd name="T9" fmla="*/ 42 h 199"/>
                <a:gd name="T10" fmla="*/ 0 w 49"/>
                <a:gd name="T11" fmla="*/ 44 h 199"/>
                <a:gd name="T12" fmla="*/ 0 w 49"/>
                <a:gd name="T13" fmla="*/ 42 h 199"/>
                <a:gd name="T14" fmla="*/ 0 w 49"/>
                <a:gd name="T15" fmla="*/ 43 h 199"/>
                <a:gd name="T16" fmla="*/ 0 w 49"/>
                <a:gd name="T17" fmla="*/ 44 h 199"/>
                <a:gd name="T18" fmla="*/ 4 w 49"/>
                <a:gd name="T19" fmla="*/ 41 h 1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199"/>
                <a:gd name="T32" fmla="*/ 49 w 49"/>
                <a:gd name="T33" fmla="*/ 199 h 19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199">
                  <a:moveTo>
                    <a:pt x="20" y="186"/>
                  </a:moveTo>
                  <a:lnTo>
                    <a:pt x="22" y="192"/>
                  </a:lnTo>
                  <a:lnTo>
                    <a:pt x="49" y="0"/>
                  </a:lnTo>
                  <a:lnTo>
                    <a:pt x="27" y="0"/>
                  </a:lnTo>
                  <a:lnTo>
                    <a:pt x="0" y="192"/>
                  </a:lnTo>
                  <a:lnTo>
                    <a:pt x="2" y="199"/>
                  </a:lnTo>
                  <a:lnTo>
                    <a:pt x="0" y="192"/>
                  </a:lnTo>
                  <a:lnTo>
                    <a:pt x="0" y="195"/>
                  </a:lnTo>
                  <a:lnTo>
                    <a:pt x="2" y="199"/>
                  </a:lnTo>
                  <a:lnTo>
                    <a:pt x="20" y="186"/>
                  </a:lnTo>
                  <a:close/>
                </a:path>
              </a:pathLst>
            </a:custGeom>
            <a:solidFill>
              <a:srgbClr val="333333"/>
            </a:solidFill>
            <a:ln w="9525">
              <a:solidFill>
                <a:srgbClr val="3366FF"/>
              </a:solidFill>
              <a:round/>
              <a:headEnd/>
              <a:tailEnd/>
            </a:ln>
          </p:spPr>
          <p:txBody>
            <a:bodyPr/>
            <a:lstStyle/>
            <a:p>
              <a:endParaRPr lang="en-US"/>
            </a:p>
          </p:txBody>
        </p:sp>
        <p:sp>
          <p:nvSpPr>
            <p:cNvPr id="35936" name="Freeform 46"/>
            <p:cNvSpPr>
              <a:spLocks/>
            </p:cNvSpPr>
            <p:nvPr/>
          </p:nvSpPr>
          <p:spPr bwMode="auto">
            <a:xfrm>
              <a:off x="3926" y="2873"/>
              <a:ext cx="15" cy="17"/>
            </a:xfrm>
            <a:custGeom>
              <a:avLst/>
              <a:gdLst>
                <a:gd name="T0" fmla="*/ 15 w 72"/>
                <a:gd name="T1" fmla="*/ 15 h 77"/>
                <a:gd name="T2" fmla="*/ 15 w 72"/>
                <a:gd name="T3" fmla="*/ 14 h 77"/>
                <a:gd name="T4" fmla="*/ 4 w 72"/>
                <a:gd name="T5" fmla="*/ 0 h 77"/>
                <a:gd name="T6" fmla="*/ 0 w 72"/>
                <a:gd name="T7" fmla="*/ 3 h 77"/>
                <a:gd name="T8" fmla="*/ 11 w 72"/>
                <a:gd name="T9" fmla="*/ 17 h 77"/>
                <a:gd name="T10" fmla="*/ 10 w 72"/>
                <a:gd name="T11" fmla="*/ 16 h 77"/>
                <a:gd name="T12" fmla="*/ 15 w 72"/>
                <a:gd name="T13" fmla="*/ 15 h 77"/>
                <a:gd name="T14" fmla="*/ 15 w 72"/>
                <a:gd name="T15" fmla="*/ 15 h 77"/>
                <a:gd name="T16" fmla="*/ 15 w 72"/>
                <a:gd name="T17" fmla="*/ 14 h 77"/>
                <a:gd name="T18" fmla="*/ 15 w 72"/>
                <a:gd name="T19" fmla="*/ 15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2"/>
                <a:gd name="T31" fmla="*/ 0 h 77"/>
                <a:gd name="T32" fmla="*/ 72 w 72"/>
                <a:gd name="T33" fmla="*/ 77 h 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2" h="77">
                  <a:moveTo>
                    <a:pt x="72" y="69"/>
                  </a:moveTo>
                  <a:lnTo>
                    <a:pt x="70" y="64"/>
                  </a:lnTo>
                  <a:lnTo>
                    <a:pt x="18" y="0"/>
                  </a:lnTo>
                  <a:lnTo>
                    <a:pt x="0" y="13"/>
                  </a:lnTo>
                  <a:lnTo>
                    <a:pt x="52" y="77"/>
                  </a:lnTo>
                  <a:lnTo>
                    <a:pt x="50" y="73"/>
                  </a:lnTo>
                  <a:lnTo>
                    <a:pt x="72" y="69"/>
                  </a:lnTo>
                  <a:lnTo>
                    <a:pt x="72" y="66"/>
                  </a:lnTo>
                  <a:lnTo>
                    <a:pt x="70" y="64"/>
                  </a:lnTo>
                  <a:lnTo>
                    <a:pt x="72" y="69"/>
                  </a:lnTo>
                  <a:close/>
                </a:path>
              </a:pathLst>
            </a:custGeom>
            <a:solidFill>
              <a:srgbClr val="333333"/>
            </a:solidFill>
            <a:ln w="9525">
              <a:solidFill>
                <a:srgbClr val="3366FF"/>
              </a:solidFill>
              <a:round/>
              <a:headEnd/>
              <a:tailEnd/>
            </a:ln>
          </p:spPr>
          <p:txBody>
            <a:bodyPr/>
            <a:lstStyle/>
            <a:p>
              <a:endParaRPr lang="en-US"/>
            </a:p>
          </p:txBody>
        </p:sp>
        <p:sp>
          <p:nvSpPr>
            <p:cNvPr id="35937" name="Freeform 47"/>
            <p:cNvSpPr>
              <a:spLocks/>
            </p:cNvSpPr>
            <p:nvPr/>
          </p:nvSpPr>
          <p:spPr bwMode="auto">
            <a:xfrm>
              <a:off x="3936" y="2888"/>
              <a:ext cx="12" cy="37"/>
            </a:xfrm>
            <a:custGeom>
              <a:avLst/>
              <a:gdLst>
                <a:gd name="T0" fmla="*/ 8 w 54"/>
                <a:gd name="T1" fmla="*/ 31 h 168"/>
                <a:gd name="T2" fmla="*/ 12 w 54"/>
                <a:gd name="T3" fmla="*/ 32 h 168"/>
                <a:gd name="T4" fmla="*/ 5 w 54"/>
                <a:gd name="T5" fmla="*/ 0 h 168"/>
                <a:gd name="T6" fmla="*/ 0 w 54"/>
                <a:gd name="T7" fmla="*/ 1 h 168"/>
                <a:gd name="T8" fmla="*/ 7 w 54"/>
                <a:gd name="T9" fmla="*/ 33 h 168"/>
                <a:gd name="T10" fmla="*/ 11 w 54"/>
                <a:gd name="T11" fmla="*/ 34 h 168"/>
                <a:gd name="T12" fmla="*/ 7 w 54"/>
                <a:gd name="T13" fmla="*/ 33 h 168"/>
                <a:gd name="T14" fmla="*/ 8 w 54"/>
                <a:gd name="T15" fmla="*/ 37 h 168"/>
                <a:gd name="T16" fmla="*/ 11 w 54"/>
                <a:gd name="T17" fmla="*/ 34 h 168"/>
                <a:gd name="T18" fmla="*/ 8 w 54"/>
                <a:gd name="T19" fmla="*/ 31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168"/>
                <a:gd name="T32" fmla="*/ 54 w 54"/>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168">
                  <a:moveTo>
                    <a:pt x="36" y="139"/>
                  </a:moveTo>
                  <a:lnTo>
                    <a:pt x="54" y="144"/>
                  </a:lnTo>
                  <a:lnTo>
                    <a:pt x="22" y="0"/>
                  </a:lnTo>
                  <a:lnTo>
                    <a:pt x="0" y="4"/>
                  </a:lnTo>
                  <a:lnTo>
                    <a:pt x="31" y="148"/>
                  </a:lnTo>
                  <a:lnTo>
                    <a:pt x="49" y="153"/>
                  </a:lnTo>
                  <a:lnTo>
                    <a:pt x="31" y="148"/>
                  </a:lnTo>
                  <a:lnTo>
                    <a:pt x="36" y="168"/>
                  </a:lnTo>
                  <a:lnTo>
                    <a:pt x="49" y="153"/>
                  </a:lnTo>
                  <a:lnTo>
                    <a:pt x="36" y="139"/>
                  </a:lnTo>
                  <a:close/>
                </a:path>
              </a:pathLst>
            </a:custGeom>
            <a:solidFill>
              <a:srgbClr val="333333"/>
            </a:solidFill>
            <a:ln w="9525">
              <a:solidFill>
                <a:srgbClr val="3366FF"/>
              </a:solidFill>
              <a:round/>
              <a:headEnd/>
              <a:tailEnd/>
            </a:ln>
          </p:spPr>
          <p:txBody>
            <a:bodyPr/>
            <a:lstStyle/>
            <a:p>
              <a:endParaRPr lang="en-US"/>
            </a:p>
          </p:txBody>
        </p:sp>
        <p:sp>
          <p:nvSpPr>
            <p:cNvPr id="35938" name="Freeform 48"/>
            <p:cNvSpPr>
              <a:spLocks/>
            </p:cNvSpPr>
            <p:nvPr/>
          </p:nvSpPr>
          <p:spPr bwMode="auto">
            <a:xfrm>
              <a:off x="3944" y="2917"/>
              <a:ext cx="4" cy="5"/>
            </a:xfrm>
            <a:custGeom>
              <a:avLst/>
              <a:gdLst>
                <a:gd name="T0" fmla="*/ 2 w 16"/>
                <a:gd name="T1" fmla="*/ 0 h 22"/>
                <a:gd name="T2" fmla="*/ 1 w 16"/>
                <a:gd name="T3" fmla="*/ 1 h 22"/>
                <a:gd name="T4" fmla="*/ 0 w 16"/>
                <a:gd name="T5" fmla="*/ 1 h 22"/>
                <a:gd name="T6" fmla="*/ 3 w 16"/>
                <a:gd name="T7" fmla="*/ 5 h 22"/>
                <a:gd name="T8" fmla="*/ 4 w 16"/>
                <a:gd name="T9" fmla="*/ 4 h 22"/>
                <a:gd name="T10" fmla="*/ 3 w 16"/>
                <a:gd name="T11" fmla="*/ 5 h 22"/>
                <a:gd name="T12" fmla="*/ 2 w 16"/>
                <a:gd name="T13" fmla="*/ 0 h 22"/>
                <a:gd name="T14" fmla="*/ 1 w 16"/>
                <a:gd name="T15" fmla="*/ 0 h 22"/>
                <a:gd name="T16" fmla="*/ 1 w 16"/>
                <a:gd name="T17" fmla="*/ 1 h 22"/>
                <a:gd name="T18" fmla="*/ 2 w 16"/>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22"/>
                <a:gd name="T32" fmla="*/ 16 w 16"/>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22">
                  <a:moveTo>
                    <a:pt x="7" y="0"/>
                  </a:moveTo>
                  <a:lnTo>
                    <a:pt x="2" y="4"/>
                  </a:lnTo>
                  <a:lnTo>
                    <a:pt x="0" y="6"/>
                  </a:lnTo>
                  <a:lnTo>
                    <a:pt x="13" y="20"/>
                  </a:lnTo>
                  <a:lnTo>
                    <a:pt x="16" y="17"/>
                  </a:lnTo>
                  <a:lnTo>
                    <a:pt x="11" y="22"/>
                  </a:lnTo>
                  <a:lnTo>
                    <a:pt x="7" y="0"/>
                  </a:lnTo>
                  <a:lnTo>
                    <a:pt x="4" y="0"/>
                  </a:lnTo>
                  <a:lnTo>
                    <a:pt x="2" y="4"/>
                  </a:lnTo>
                  <a:lnTo>
                    <a:pt x="7" y="0"/>
                  </a:lnTo>
                  <a:close/>
                </a:path>
              </a:pathLst>
            </a:custGeom>
            <a:solidFill>
              <a:srgbClr val="333333"/>
            </a:solidFill>
            <a:ln w="9525">
              <a:solidFill>
                <a:srgbClr val="3366FF"/>
              </a:solidFill>
              <a:round/>
              <a:headEnd/>
              <a:tailEnd/>
            </a:ln>
          </p:spPr>
          <p:txBody>
            <a:bodyPr/>
            <a:lstStyle/>
            <a:p>
              <a:endParaRPr lang="en-US"/>
            </a:p>
          </p:txBody>
        </p:sp>
        <p:sp>
          <p:nvSpPr>
            <p:cNvPr id="35939" name="Freeform 49"/>
            <p:cNvSpPr>
              <a:spLocks/>
            </p:cNvSpPr>
            <p:nvPr/>
          </p:nvSpPr>
          <p:spPr bwMode="auto">
            <a:xfrm>
              <a:off x="3946" y="2916"/>
              <a:ext cx="4" cy="6"/>
            </a:xfrm>
            <a:custGeom>
              <a:avLst/>
              <a:gdLst>
                <a:gd name="T0" fmla="*/ 2 w 20"/>
                <a:gd name="T1" fmla="*/ 0 h 27"/>
                <a:gd name="T2" fmla="*/ 3 w 20"/>
                <a:gd name="T3" fmla="*/ 0 h 27"/>
                <a:gd name="T4" fmla="*/ 0 w 20"/>
                <a:gd name="T5" fmla="*/ 1 h 27"/>
                <a:gd name="T6" fmla="*/ 1 w 20"/>
                <a:gd name="T7" fmla="*/ 6 h 27"/>
                <a:gd name="T8" fmla="*/ 4 w 20"/>
                <a:gd name="T9" fmla="*/ 5 h 27"/>
                <a:gd name="T10" fmla="*/ 4 w 20"/>
                <a:gd name="T11" fmla="*/ 4 h 27"/>
                <a:gd name="T12" fmla="*/ 4 w 20"/>
                <a:gd name="T13" fmla="*/ 5 h 27"/>
                <a:gd name="T14" fmla="*/ 4 w 20"/>
                <a:gd name="T15" fmla="*/ 5 h 27"/>
                <a:gd name="T16" fmla="*/ 4 w 20"/>
                <a:gd name="T17" fmla="*/ 4 h 27"/>
                <a:gd name="T18" fmla="*/ 2 w 20"/>
                <a:gd name="T19" fmla="*/ 0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27"/>
                <a:gd name="T32" fmla="*/ 20 w 20"/>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27">
                  <a:moveTo>
                    <a:pt x="11" y="2"/>
                  </a:moveTo>
                  <a:lnTo>
                    <a:pt x="13" y="0"/>
                  </a:lnTo>
                  <a:lnTo>
                    <a:pt x="0" y="5"/>
                  </a:lnTo>
                  <a:lnTo>
                    <a:pt x="4" y="27"/>
                  </a:lnTo>
                  <a:lnTo>
                    <a:pt x="18" y="22"/>
                  </a:lnTo>
                  <a:lnTo>
                    <a:pt x="20" y="20"/>
                  </a:lnTo>
                  <a:lnTo>
                    <a:pt x="18" y="22"/>
                  </a:lnTo>
                  <a:lnTo>
                    <a:pt x="20" y="22"/>
                  </a:lnTo>
                  <a:lnTo>
                    <a:pt x="20" y="20"/>
                  </a:lnTo>
                  <a:lnTo>
                    <a:pt x="11" y="2"/>
                  </a:lnTo>
                  <a:close/>
                </a:path>
              </a:pathLst>
            </a:custGeom>
            <a:solidFill>
              <a:srgbClr val="333333"/>
            </a:solidFill>
            <a:ln w="9525">
              <a:solidFill>
                <a:srgbClr val="3366FF"/>
              </a:solidFill>
              <a:round/>
              <a:headEnd/>
              <a:tailEnd/>
            </a:ln>
          </p:spPr>
          <p:txBody>
            <a:bodyPr/>
            <a:lstStyle/>
            <a:p>
              <a:endParaRPr lang="en-US"/>
            </a:p>
          </p:txBody>
        </p:sp>
        <p:sp>
          <p:nvSpPr>
            <p:cNvPr id="35940" name="Freeform 50"/>
            <p:cNvSpPr>
              <a:spLocks/>
            </p:cNvSpPr>
            <p:nvPr/>
          </p:nvSpPr>
          <p:spPr bwMode="auto">
            <a:xfrm>
              <a:off x="3948" y="2914"/>
              <a:ext cx="7" cy="6"/>
            </a:xfrm>
            <a:custGeom>
              <a:avLst/>
              <a:gdLst>
                <a:gd name="T0" fmla="*/ 5 w 29"/>
                <a:gd name="T1" fmla="*/ 0 h 29"/>
                <a:gd name="T2" fmla="*/ 5 w 29"/>
                <a:gd name="T3" fmla="*/ 0 h 29"/>
                <a:gd name="T4" fmla="*/ 0 w 29"/>
                <a:gd name="T5" fmla="*/ 2 h 29"/>
                <a:gd name="T6" fmla="*/ 2 w 29"/>
                <a:gd name="T7" fmla="*/ 6 h 29"/>
                <a:gd name="T8" fmla="*/ 7 w 29"/>
                <a:gd name="T9" fmla="*/ 4 h 29"/>
                <a:gd name="T10" fmla="*/ 7 w 29"/>
                <a:gd name="T11" fmla="*/ 4 h 29"/>
                <a:gd name="T12" fmla="*/ 5 w 29"/>
                <a:gd name="T13" fmla="*/ 0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20" y="0"/>
                  </a:moveTo>
                  <a:lnTo>
                    <a:pt x="20" y="0"/>
                  </a:lnTo>
                  <a:lnTo>
                    <a:pt x="0" y="11"/>
                  </a:lnTo>
                  <a:lnTo>
                    <a:pt x="9" y="29"/>
                  </a:lnTo>
                  <a:lnTo>
                    <a:pt x="29" y="18"/>
                  </a:lnTo>
                  <a:lnTo>
                    <a:pt x="20" y="0"/>
                  </a:lnTo>
                  <a:close/>
                </a:path>
              </a:pathLst>
            </a:custGeom>
            <a:solidFill>
              <a:srgbClr val="333333"/>
            </a:solidFill>
            <a:ln w="9525">
              <a:solidFill>
                <a:srgbClr val="3366FF"/>
              </a:solidFill>
              <a:round/>
              <a:headEnd/>
              <a:tailEnd/>
            </a:ln>
          </p:spPr>
          <p:txBody>
            <a:bodyPr/>
            <a:lstStyle/>
            <a:p>
              <a:endParaRPr lang="en-US"/>
            </a:p>
          </p:txBody>
        </p:sp>
        <p:sp>
          <p:nvSpPr>
            <p:cNvPr id="35941" name="Freeform 51"/>
            <p:cNvSpPr>
              <a:spLocks/>
            </p:cNvSpPr>
            <p:nvPr/>
          </p:nvSpPr>
          <p:spPr bwMode="auto">
            <a:xfrm>
              <a:off x="3953" y="2911"/>
              <a:ext cx="8" cy="7"/>
            </a:xfrm>
            <a:custGeom>
              <a:avLst/>
              <a:gdLst>
                <a:gd name="T0" fmla="*/ 5 w 36"/>
                <a:gd name="T1" fmla="*/ 0 h 33"/>
                <a:gd name="T2" fmla="*/ 6 w 36"/>
                <a:gd name="T3" fmla="*/ 0 h 33"/>
                <a:gd name="T4" fmla="*/ 0 w 36"/>
                <a:gd name="T5" fmla="*/ 3 h 33"/>
                <a:gd name="T6" fmla="*/ 2 w 36"/>
                <a:gd name="T7" fmla="*/ 7 h 33"/>
                <a:gd name="T8" fmla="*/ 8 w 36"/>
                <a:gd name="T9" fmla="*/ 4 h 33"/>
                <a:gd name="T10" fmla="*/ 8 w 36"/>
                <a:gd name="T11" fmla="*/ 4 h 33"/>
                <a:gd name="T12" fmla="*/ 5 w 36"/>
                <a:gd name="T13" fmla="*/ 0 h 33"/>
                <a:gd name="T14" fmla="*/ 0 60000 65536"/>
                <a:gd name="T15" fmla="*/ 0 60000 65536"/>
                <a:gd name="T16" fmla="*/ 0 60000 65536"/>
                <a:gd name="T17" fmla="*/ 0 60000 65536"/>
                <a:gd name="T18" fmla="*/ 0 60000 65536"/>
                <a:gd name="T19" fmla="*/ 0 60000 65536"/>
                <a:gd name="T20" fmla="*/ 0 60000 65536"/>
                <a:gd name="T21" fmla="*/ 0 w 36"/>
                <a:gd name="T22" fmla="*/ 0 h 33"/>
                <a:gd name="T23" fmla="*/ 36 w 3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3">
                  <a:moveTo>
                    <a:pt x="23" y="0"/>
                  </a:moveTo>
                  <a:lnTo>
                    <a:pt x="25" y="0"/>
                  </a:lnTo>
                  <a:lnTo>
                    <a:pt x="0" y="15"/>
                  </a:lnTo>
                  <a:lnTo>
                    <a:pt x="9" y="33"/>
                  </a:lnTo>
                  <a:lnTo>
                    <a:pt x="34" y="18"/>
                  </a:lnTo>
                  <a:lnTo>
                    <a:pt x="36" y="18"/>
                  </a:lnTo>
                  <a:lnTo>
                    <a:pt x="23" y="0"/>
                  </a:lnTo>
                  <a:close/>
                </a:path>
              </a:pathLst>
            </a:custGeom>
            <a:solidFill>
              <a:srgbClr val="333333"/>
            </a:solidFill>
            <a:ln w="9525">
              <a:solidFill>
                <a:srgbClr val="3366FF"/>
              </a:solidFill>
              <a:round/>
              <a:headEnd/>
              <a:tailEnd/>
            </a:ln>
          </p:spPr>
          <p:txBody>
            <a:bodyPr/>
            <a:lstStyle/>
            <a:p>
              <a:endParaRPr lang="en-US"/>
            </a:p>
          </p:txBody>
        </p:sp>
        <p:sp>
          <p:nvSpPr>
            <p:cNvPr id="35942" name="Freeform 52"/>
            <p:cNvSpPr>
              <a:spLocks/>
            </p:cNvSpPr>
            <p:nvPr/>
          </p:nvSpPr>
          <p:spPr bwMode="auto">
            <a:xfrm>
              <a:off x="3958" y="2906"/>
              <a:ext cx="9" cy="9"/>
            </a:xfrm>
            <a:custGeom>
              <a:avLst/>
              <a:gdLst>
                <a:gd name="T0" fmla="*/ 6 w 43"/>
                <a:gd name="T1" fmla="*/ 0 h 38"/>
                <a:gd name="T2" fmla="*/ 6 w 43"/>
                <a:gd name="T3" fmla="*/ 0 h 38"/>
                <a:gd name="T4" fmla="*/ 0 w 43"/>
                <a:gd name="T5" fmla="*/ 5 h 38"/>
                <a:gd name="T6" fmla="*/ 3 w 43"/>
                <a:gd name="T7" fmla="*/ 9 h 38"/>
                <a:gd name="T8" fmla="*/ 9 w 43"/>
                <a:gd name="T9" fmla="*/ 4 h 38"/>
                <a:gd name="T10" fmla="*/ 9 w 43"/>
                <a:gd name="T11" fmla="*/ 4 h 38"/>
                <a:gd name="T12" fmla="*/ 6 w 43"/>
                <a:gd name="T13" fmla="*/ 0 h 38"/>
                <a:gd name="T14" fmla="*/ 0 60000 65536"/>
                <a:gd name="T15" fmla="*/ 0 60000 65536"/>
                <a:gd name="T16" fmla="*/ 0 60000 65536"/>
                <a:gd name="T17" fmla="*/ 0 60000 65536"/>
                <a:gd name="T18" fmla="*/ 0 60000 65536"/>
                <a:gd name="T19" fmla="*/ 0 60000 65536"/>
                <a:gd name="T20" fmla="*/ 0 60000 65536"/>
                <a:gd name="T21" fmla="*/ 0 w 43"/>
                <a:gd name="T22" fmla="*/ 0 h 38"/>
                <a:gd name="T23" fmla="*/ 43 w 4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38">
                  <a:moveTo>
                    <a:pt x="29" y="0"/>
                  </a:moveTo>
                  <a:lnTo>
                    <a:pt x="29" y="0"/>
                  </a:lnTo>
                  <a:lnTo>
                    <a:pt x="0" y="20"/>
                  </a:lnTo>
                  <a:lnTo>
                    <a:pt x="13" y="38"/>
                  </a:lnTo>
                  <a:lnTo>
                    <a:pt x="43" y="18"/>
                  </a:lnTo>
                  <a:lnTo>
                    <a:pt x="29" y="0"/>
                  </a:lnTo>
                  <a:close/>
                </a:path>
              </a:pathLst>
            </a:custGeom>
            <a:solidFill>
              <a:srgbClr val="333333"/>
            </a:solidFill>
            <a:ln w="9525">
              <a:solidFill>
                <a:srgbClr val="3366FF"/>
              </a:solidFill>
              <a:round/>
              <a:headEnd/>
              <a:tailEnd/>
            </a:ln>
          </p:spPr>
          <p:txBody>
            <a:bodyPr/>
            <a:lstStyle/>
            <a:p>
              <a:endParaRPr lang="en-US"/>
            </a:p>
          </p:txBody>
        </p:sp>
        <p:sp>
          <p:nvSpPr>
            <p:cNvPr id="35943" name="Freeform 53"/>
            <p:cNvSpPr>
              <a:spLocks/>
            </p:cNvSpPr>
            <p:nvPr/>
          </p:nvSpPr>
          <p:spPr bwMode="auto">
            <a:xfrm>
              <a:off x="3964" y="2900"/>
              <a:ext cx="10" cy="10"/>
            </a:xfrm>
            <a:custGeom>
              <a:avLst/>
              <a:gdLst>
                <a:gd name="T0" fmla="*/ 7 w 47"/>
                <a:gd name="T1" fmla="*/ 0 h 47"/>
                <a:gd name="T2" fmla="*/ 7 w 47"/>
                <a:gd name="T3" fmla="*/ 0 h 47"/>
                <a:gd name="T4" fmla="*/ 0 w 47"/>
                <a:gd name="T5" fmla="*/ 6 h 47"/>
                <a:gd name="T6" fmla="*/ 3 w 47"/>
                <a:gd name="T7" fmla="*/ 10 h 47"/>
                <a:gd name="T8" fmla="*/ 10 w 47"/>
                <a:gd name="T9" fmla="*/ 4 h 47"/>
                <a:gd name="T10" fmla="*/ 10 w 47"/>
                <a:gd name="T11" fmla="*/ 3 h 47"/>
                <a:gd name="T12" fmla="*/ 7 w 47"/>
                <a:gd name="T13" fmla="*/ 0 h 47"/>
                <a:gd name="T14" fmla="*/ 0 60000 65536"/>
                <a:gd name="T15" fmla="*/ 0 60000 65536"/>
                <a:gd name="T16" fmla="*/ 0 60000 65536"/>
                <a:gd name="T17" fmla="*/ 0 60000 65536"/>
                <a:gd name="T18" fmla="*/ 0 60000 65536"/>
                <a:gd name="T19" fmla="*/ 0 60000 65536"/>
                <a:gd name="T20" fmla="*/ 0 60000 65536"/>
                <a:gd name="T21" fmla="*/ 0 w 47"/>
                <a:gd name="T22" fmla="*/ 0 h 47"/>
                <a:gd name="T23" fmla="*/ 47 w 47"/>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47">
                  <a:moveTo>
                    <a:pt x="34" y="2"/>
                  </a:moveTo>
                  <a:lnTo>
                    <a:pt x="34" y="0"/>
                  </a:lnTo>
                  <a:lnTo>
                    <a:pt x="0" y="29"/>
                  </a:lnTo>
                  <a:lnTo>
                    <a:pt x="14" y="47"/>
                  </a:lnTo>
                  <a:lnTo>
                    <a:pt x="47" y="18"/>
                  </a:lnTo>
                  <a:lnTo>
                    <a:pt x="47" y="16"/>
                  </a:lnTo>
                  <a:lnTo>
                    <a:pt x="34" y="2"/>
                  </a:lnTo>
                  <a:close/>
                </a:path>
              </a:pathLst>
            </a:custGeom>
            <a:solidFill>
              <a:srgbClr val="333333"/>
            </a:solidFill>
            <a:ln w="9525">
              <a:solidFill>
                <a:srgbClr val="3366FF"/>
              </a:solidFill>
              <a:round/>
              <a:headEnd/>
              <a:tailEnd/>
            </a:ln>
          </p:spPr>
          <p:txBody>
            <a:bodyPr/>
            <a:lstStyle/>
            <a:p>
              <a:endParaRPr lang="en-US"/>
            </a:p>
          </p:txBody>
        </p:sp>
        <p:sp>
          <p:nvSpPr>
            <p:cNvPr id="35944" name="Freeform 54"/>
            <p:cNvSpPr>
              <a:spLocks/>
            </p:cNvSpPr>
            <p:nvPr/>
          </p:nvSpPr>
          <p:spPr bwMode="auto">
            <a:xfrm>
              <a:off x="3972" y="2892"/>
              <a:ext cx="11" cy="11"/>
            </a:xfrm>
            <a:custGeom>
              <a:avLst/>
              <a:gdLst>
                <a:gd name="T0" fmla="*/ 7 w 54"/>
                <a:gd name="T1" fmla="*/ 0 h 51"/>
                <a:gd name="T2" fmla="*/ 8 w 54"/>
                <a:gd name="T3" fmla="*/ 0 h 51"/>
                <a:gd name="T4" fmla="*/ 0 w 54"/>
                <a:gd name="T5" fmla="*/ 8 h 51"/>
                <a:gd name="T6" fmla="*/ 3 w 54"/>
                <a:gd name="T7" fmla="*/ 11 h 51"/>
                <a:gd name="T8" fmla="*/ 11 w 54"/>
                <a:gd name="T9" fmla="*/ 3 h 51"/>
                <a:gd name="T10" fmla="*/ 11 w 54"/>
                <a:gd name="T11" fmla="*/ 3 h 51"/>
                <a:gd name="T12" fmla="*/ 7 w 54"/>
                <a:gd name="T13" fmla="*/ 0 h 51"/>
                <a:gd name="T14" fmla="*/ 0 60000 65536"/>
                <a:gd name="T15" fmla="*/ 0 60000 65536"/>
                <a:gd name="T16" fmla="*/ 0 60000 65536"/>
                <a:gd name="T17" fmla="*/ 0 60000 65536"/>
                <a:gd name="T18" fmla="*/ 0 60000 65536"/>
                <a:gd name="T19" fmla="*/ 0 60000 65536"/>
                <a:gd name="T20" fmla="*/ 0 60000 65536"/>
                <a:gd name="T21" fmla="*/ 0 w 54"/>
                <a:gd name="T22" fmla="*/ 0 h 51"/>
                <a:gd name="T23" fmla="*/ 54 w 54"/>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51">
                  <a:moveTo>
                    <a:pt x="36" y="0"/>
                  </a:moveTo>
                  <a:lnTo>
                    <a:pt x="38" y="0"/>
                  </a:lnTo>
                  <a:lnTo>
                    <a:pt x="0" y="37"/>
                  </a:lnTo>
                  <a:lnTo>
                    <a:pt x="13" y="51"/>
                  </a:lnTo>
                  <a:lnTo>
                    <a:pt x="52" y="13"/>
                  </a:lnTo>
                  <a:lnTo>
                    <a:pt x="54" y="13"/>
                  </a:lnTo>
                  <a:lnTo>
                    <a:pt x="36" y="0"/>
                  </a:lnTo>
                  <a:close/>
                </a:path>
              </a:pathLst>
            </a:custGeom>
            <a:solidFill>
              <a:srgbClr val="333333"/>
            </a:solidFill>
            <a:ln w="9525">
              <a:solidFill>
                <a:srgbClr val="3366FF"/>
              </a:solidFill>
              <a:round/>
              <a:headEnd/>
              <a:tailEnd/>
            </a:ln>
          </p:spPr>
          <p:txBody>
            <a:bodyPr/>
            <a:lstStyle/>
            <a:p>
              <a:endParaRPr lang="en-US"/>
            </a:p>
          </p:txBody>
        </p:sp>
        <p:sp>
          <p:nvSpPr>
            <p:cNvPr id="35945" name="Freeform 55"/>
            <p:cNvSpPr>
              <a:spLocks/>
            </p:cNvSpPr>
            <p:nvPr/>
          </p:nvSpPr>
          <p:spPr bwMode="auto">
            <a:xfrm>
              <a:off x="3979" y="2882"/>
              <a:ext cx="13" cy="13"/>
            </a:xfrm>
            <a:custGeom>
              <a:avLst/>
              <a:gdLst>
                <a:gd name="T0" fmla="*/ 9 w 59"/>
                <a:gd name="T1" fmla="*/ 0 h 58"/>
                <a:gd name="T2" fmla="*/ 9 w 59"/>
                <a:gd name="T3" fmla="*/ 0 h 58"/>
                <a:gd name="T4" fmla="*/ 0 w 59"/>
                <a:gd name="T5" fmla="*/ 10 h 58"/>
                <a:gd name="T6" fmla="*/ 4 w 59"/>
                <a:gd name="T7" fmla="*/ 13 h 58"/>
                <a:gd name="T8" fmla="*/ 13 w 59"/>
                <a:gd name="T9" fmla="*/ 3 h 58"/>
                <a:gd name="T10" fmla="*/ 13 w 59"/>
                <a:gd name="T11" fmla="*/ 3 h 58"/>
                <a:gd name="T12" fmla="*/ 9 w 59"/>
                <a:gd name="T13" fmla="*/ 0 h 58"/>
                <a:gd name="T14" fmla="*/ 0 60000 65536"/>
                <a:gd name="T15" fmla="*/ 0 60000 65536"/>
                <a:gd name="T16" fmla="*/ 0 60000 65536"/>
                <a:gd name="T17" fmla="*/ 0 60000 65536"/>
                <a:gd name="T18" fmla="*/ 0 60000 65536"/>
                <a:gd name="T19" fmla="*/ 0 60000 65536"/>
                <a:gd name="T20" fmla="*/ 0 60000 65536"/>
                <a:gd name="T21" fmla="*/ 0 w 59"/>
                <a:gd name="T22" fmla="*/ 0 h 58"/>
                <a:gd name="T23" fmla="*/ 59 w 59"/>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58">
                  <a:moveTo>
                    <a:pt x="41" y="0"/>
                  </a:moveTo>
                  <a:lnTo>
                    <a:pt x="41" y="0"/>
                  </a:lnTo>
                  <a:lnTo>
                    <a:pt x="0" y="45"/>
                  </a:lnTo>
                  <a:lnTo>
                    <a:pt x="18" y="58"/>
                  </a:lnTo>
                  <a:lnTo>
                    <a:pt x="59" y="13"/>
                  </a:lnTo>
                  <a:lnTo>
                    <a:pt x="41" y="0"/>
                  </a:lnTo>
                  <a:close/>
                </a:path>
              </a:pathLst>
            </a:custGeom>
            <a:solidFill>
              <a:srgbClr val="333333"/>
            </a:solidFill>
            <a:ln w="9525">
              <a:solidFill>
                <a:srgbClr val="3366FF"/>
              </a:solidFill>
              <a:round/>
              <a:headEnd/>
              <a:tailEnd/>
            </a:ln>
          </p:spPr>
          <p:txBody>
            <a:bodyPr/>
            <a:lstStyle/>
            <a:p>
              <a:endParaRPr lang="en-US"/>
            </a:p>
          </p:txBody>
        </p:sp>
        <p:sp>
          <p:nvSpPr>
            <p:cNvPr id="35946" name="Freeform 56"/>
            <p:cNvSpPr>
              <a:spLocks/>
            </p:cNvSpPr>
            <p:nvPr/>
          </p:nvSpPr>
          <p:spPr bwMode="auto">
            <a:xfrm>
              <a:off x="3988" y="2870"/>
              <a:ext cx="13" cy="15"/>
            </a:xfrm>
            <a:custGeom>
              <a:avLst/>
              <a:gdLst>
                <a:gd name="T0" fmla="*/ 9 w 58"/>
                <a:gd name="T1" fmla="*/ 0 h 68"/>
                <a:gd name="T2" fmla="*/ 9 w 58"/>
                <a:gd name="T3" fmla="*/ 0 h 68"/>
                <a:gd name="T4" fmla="*/ 0 w 58"/>
                <a:gd name="T5" fmla="*/ 12 h 68"/>
                <a:gd name="T6" fmla="*/ 4 w 58"/>
                <a:gd name="T7" fmla="*/ 15 h 68"/>
                <a:gd name="T8" fmla="*/ 13 w 58"/>
                <a:gd name="T9" fmla="*/ 3 h 68"/>
                <a:gd name="T10" fmla="*/ 13 w 58"/>
                <a:gd name="T11" fmla="*/ 2 h 68"/>
                <a:gd name="T12" fmla="*/ 9 w 58"/>
                <a:gd name="T13" fmla="*/ 0 h 68"/>
                <a:gd name="T14" fmla="*/ 0 60000 65536"/>
                <a:gd name="T15" fmla="*/ 0 60000 65536"/>
                <a:gd name="T16" fmla="*/ 0 60000 65536"/>
                <a:gd name="T17" fmla="*/ 0 60000 65536"/>
                <a:gd name="T18" fmla="*/ 0 60000 65536"/>
                <a:gd name="T19" fmla="*/ 0 60000 65536"/>
                <a:gd name="T20" fmla="*/ 0 60000 65536"/>
                <a:gd name="T21" fmla="*/ 0 w 58"/>
                <a:gd name="T22" fmla="*/ 0 h 68"/>
                <a:gd name="T23" fmla="*/ 58 w 58"/>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68">
                  <a:moveTo>
                    <a:pt x="40" y="2"/>
                  </a:moveTo>
                  <a:lnTo>
                    <a:pt x="40" y="0"/>
                  </a:lnTo>
                  <a:lnTo>
                    <a:pt x="0" y="55"/>
                  </a:lnTo>
                  <a:lnTo>
                    <a:pt x="18" y="68"/>
                  </a:lnTo>
                  <a:lnTo>
                    <a:pt x="58" y="13"/>
                  </a:lnTo>
                  <a:lnTo>
                    <a:pt x="58" y="11"/>
                  </a:lnTo>
                  <a:lnTo>
                    <a:pt x="40" y="2"/>
                  </a:lnTo>
                  <a:close/>
                </a:path>
              </a:pathLst>
            </a:custGeom>
            <a:solidFill>
              <a:srgbClr val="333333"/>
            </a:solidFill>
            <a:ln w="9525">
              <a:solidFill>
                <a:srgbClr val="3366FF"/>
              </a:solidFill>
              <a:round/>
              <a:headEnd/>
              <a:tailEnd/>
            </a:ln>
          </p:spPr>
          <p:txBody>
            <a:bodyPr/>
            <a:lstStyle/>
            <a:p>
              <a:endParaRPr lang="en-US"/>
            </a:p>
          </p:txBody>
        </p:sp>
        <p:sp>
          <p:nvSpPr>
            <p:cNvPr id="35947" name="Freeform 57"/>
            <p:cNvSpPr>
              <a:spLocks/>
            </p:cNvSpPr>
            <p:nvPr/>
          </p:nvSpPr>
          <p:spPr bwMode="auto">
            <a:xfrm>
              <a:off x="3997" y="2856"/>
              <a:ext cx="13" cy="17"/>
            </a:xfrm>
            <a:custGeom>
              <a:avLst/>
              <a:gdLst>
                <a:gd name="T0" fmla="*/ 9 w 61"/>
                <a:gd name="T1" fmla="*/ 0 h 76"/>
                <a:gd name="T2" fmla="*/ 9 w 61"/>
                <a:gd name="T3" fmla="*/ 0 h 76"/>
                <a:gd name="T4" fmla="*/ 0 w 61"/>
                <a:gd name="T5" fmla="*/ 15 h 76"/>
                <a:gd name="T6" fmla="*/ 4 w 61"/>
                <a:gd name="T7" fmla="*/ 17 h 76"/>
                <a:gd name="T8" fmla="*/ 13 w 61"/>
                <a:gd name="T9" fmla="*/ 2 h 76"/>
                <a:gd name="T10" fmla="*/ 13 w 61"/>
                <a:gd name="T11" fmla="*/ 2 h 76"/>
                <a:gd name="T12" fmla="*/ 9 w 61"/>
                <a:gd name="T13" fmla="*/ 0 h 76"/>
                <a:gd name="T14" fmla="*/ 0 60000 65536"/>
                <a:gd name="T15" fmla="*/ 0 60000 65536"/>
                <a:gd name="T16" fmla="*/ 0 60000 65536"/>
                <a:gd name="T17" fmla="*/ 0 60000 65536"/>
                <a:gd name="T18" fmla="*/ 0 60000 65536"/>
                <a:gd name="T19" fmla="*/ 0 60000 65536"/>
                <a:gd name="T20" fmla="*/ 0 60000 65536"/>
                <a:gd name="T21" fmla="*/ 0 w 61"/>
                <a:gd name="T22" fmla="*/ 0 h 76"/>
                <a:gd name="T23" fmla="*/ 61 w 61"/>
                <a:gd name="T24" fmla="*/ 76 h 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76">
                  <a:moveTo>
                    <a:pt x="43" y="0"/>
                  </a:moveTo>
                  <a:lnTo>
                    <a:pt x="43" y="0"/>
                  </a:lnTo>
                  <a:lnTo>
                    <a:pt x="0" y="67"/>
                  </a:lnTo>
                  <a:lnTo>
                    <a:pt x="18" y="76"/>
                  </a:lnTo>
                  <a:lnTo>
                    <a:pt x="61" y="9"/>
                  </a:lnTo>
                  <a:lnTo>
                    <a:pt x="43" y="0"/>
                  </a:lnTo>
                  <a:close/>
                </a:path>
              </a:pathLst>
            </a:custGeom>
            <a:solidFill>
              <a:srgbClr val="333333"/>
            </a:solidFill>
            <a:ln w="9525">
              <a:solidFill>
                <a:srgbClr val="3366FF"/>
              </a:solidFill>
              <a:round/>
              <a:headEnd/>
              <a:tailEnd/>
            </a:ln>
          </p:spPr>
          <p:txBody>
            <a:bodyPr/>
            <a:lstStyle/>
            <a:p>
              <a:endParaRPr lang="en-US"/>
            </a:p>
          </p:txBody>
        </p:sp>
        <p:sp>
          <p:nvSpPr>
            <p:cNvPr id="35948" name="Freeform 58"/>
            <p:cNvSpPr>
              <a:spLocks/>
            </p:cNvSpPr>
            <p:nvPr/>
          </p:nvSpPr>
          <p:spPr bwMode="auto">
            <a:xfrm>
              <a:off x="4007" y="2839"/>
              <a:ext cx="13" cy="19"/>
            </a:xfrm>
            <a:custGeom>
              <a:avLst/>
              <a:gdLst>
                <a:gd name="T0" fmla="*/ 8 w 61"/>
                <a:gd name="T1" fmla="*/ 0 h 88"/>
                <a:gd name="T2" fmla="*/ 9 w 61"/>
                <a:gd name="T3" fmla="*/ 0 h 88"/>
                <a:gd name="T4" fmla="*/ 0 w 61"/>
                <a:gd name="T5" fmla="*/ 17 h 88"/>
                <a:gd name="T6" fmla="*/ 4 w 61"/>
                <a:gd name="T7" fmla="*/ 19 h 88"/>
                <a:gd name="T8" fmla="*/ 13 w 61"/>
                <a:gd name="T9" fmla="*/ 2 h 88"/>
                <a:gd name="T10" fmla="*/ 13 w 61"/>
                <a:gd name="T11" fmla="*/ 2 h 88"/>
                <a:gd name="T12" fmla="*/ 8 w 61"/>
                <a:gd name="T13" fmla="*/ 0 h 88"/>
                <a:gd name="T14" fmla="*/ 0 60000 65536"/>
                <a:gd name="T15" fmla="*/ 0 60000 65536"/>
                <a:gd name="T16" fmla="*/ 0 60000 65536"/>
                <a:gd name="T17" fmla="*/ 0 60000 65536"/>
                <a:gd name="T18" fmla="*/ 0 60000 65536"/>
                <a:gd name="T19" fmla="*/ 0 60000 65536"/>
                <a:gd name="T20" fmla="*/ 0 60000 65536"/>
                <a:gd name="T21" fmla="*/ 0 w 61"/>
                <a:gd name="T22" fmla="*/ 0 h 88"/>
                <a:gd name="T23" fmla="*/ 61 w 61"/>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88">
                  <a:moveTo>
                    <a:pt x="38" y="0"/>
                  </a:moveTo>
                  <a:lnTo>
                    <a:pt x="41" y="0"/>
                  </a:lnTo>
                  <a:lnTo>
                    <a:pt x="0" y="79"/>
                  </a:lnTo>
                  <a:lnTo>
                    <a:pt x="18" y="88"/>
                  </a:lnTo>
                  <a:lnTo>
                    <a:pt x="59" y="8"/>
                  </a:lnTo>
                  <a:lnTo>
                    <a:pt x="61" y="8"/>
                  </a:lnTo>
                  <a:lnTo>
                    <a:pt x="38" y="0"/>
                  </a:lnTo>
                  <a:close/>
                </a:path>
              </a:pathLst>
            </a:custGeom>
            <a:solidFill>
              <a:srgbClr val="333333"/>
            </a:solidFill>
            <a:ln w="9525">
              <a:solidFill>
                <a:srgbClr val="3366FF"/>
              </a:solidFill>
              <a:round/>
              <a:headEnd/>
              <a:tailEnd/>
            </a:ln>
          </p:spPr>
          <p:txBody>
            <a:bodyPr/>
            <a:lstStyle/>
            <a:p>
              <a:endParaRPr lang="en-US"/>
            </a:p>
          </p:txBody>
        </p:sp>
        <p:sp>
          <p:nvSpPr>
            <p:cNvPr id="35949" name="Freeform 59"/>
            <p:cNvSpPr>
              <a:spLocks/>
            </p:cNvSpPr>
            <p:nvPr/>
          </p:nvSpPr>
          <p:spPr bwMode="auto">
            <a:xfrm>
              <a:off x="4015" y="2819"/>
              <a:ext cx="14" cy="22"/>
            </a:xfrm>
            <a:custGeom>
              <a:avLst/>
              <a:gdLst>
                <a:gd name="T0" fmla="*/ 9 w 64"/>
                <a:gd name="T1" fmla="*/ 0 h 99"/>
                <a:gd name="T2" fmla="*/ 9 w 64"/>
                <a:gd name="T3" fmla="*/ 0 h 99"/>
                <a:gd name="T4" fmla="*/ 0 w 64"/>
                <a:gd name="T5" fmla="*/ 20 h 99"/>
                <a:gd name="T6" fmla="*/ 5 w 64"/>
                <a:gd name="T7" fmla="*/ 22 h 99"/>
                <a:gd name="T8" fmla="*/ 14 w 64"/>
                <a:gd name="T9" fmla="*/ 2 h 99"/>
                <a:gd name="T10" fmla="*/ 14 w 64"/>
                <a:gd name="T11" fmla="*/ 1 h 99"/>
                <a:gd name="T12" fmla="*/ 9 w 64"/>
                <a:gd name="T13" fmla="*/ 0 h 99"/>
                <a:gd name="T14" fmla="*/ 0 60000 65536"/>
                <a:gd name="T15" fmla="*/ 0 60000 65536"/>
                <a:gd name="T16" fmla="*/ 0 60000 65536"/>
                <a:gd name="T17" fmla="*/ 0 60000 65536"/>
                <a:gd name="T18" fmla="*/ 0 60000 65536"/>
                <a:gd name="T19" fmla="*/ 0 60000 65536"/>
                <a:gd name="T20" fmla="*/ 0 60000 65536"/>
                <a:gd name="T21" fmla="*/ 0 w 64"/>
                <a:gd name="T22" fmla="*/ 0 h 99"/>
                <a:gd name="T23" fmla="*/ 64 w 64"/>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99">
                  <a:moveTo>
                    <a:pt x="41" y="2"/>
                  </a:moveTo>
                  <a:lnTo>
                    <a:pt x="41" y="0"/>
                  </a:lnTo>
                  <a:lnTo>
                    <a:pt x="0" y="91"/>
                  </a:lnTo>
                  <a:lnTo>
                    <a:pt x="23" y="99"/>
                  </a:lnTo>
                  <a:lnTo>
                    <a:pt x="64" y="9"/>
                  </a:lnTo>
                  <a:lnTo>
                    <a:pt x="64" y="6"/>
                  </a:lnTo>
                  <a:lnTo>
                    <a:pt x="41" y="2"/>
                  </a:lnTo>
                  <a:close/>
                </a:path>
              </a:pathLst>
            </a:custGeom>
            <a:solidFill>
              <a:srgbClr val="333333"/>
            </a:solidFill>
            <a:ln w="9525">
              <a:solidFill>
                <a:srgbClr val="3366FF"/>
              </a:solidFill>
              <a:round/>
              <a:headEnd/>
              <a:tailEnd/>
            </a:ln>
          </p:spPr>
          <p:txBody>
            <a:bodyPr/>
            <a:lstStyle/>
            <a:p>
              <a:endParaRPr lang="en-US"/>
            </a:p>
          </p:txBody>
        </p:sp>
        <p:sp>
          <p:nvSpPr>
            <p:cNvPr id="35950" name="Freeform 60"/>
            <p:cNvSpPr>
              <a:spLocks/>
            </p:cNvSpPr>
            <p:nvPr/>
          </p:nvSpPr>
          <p:spPr bwMode="auto">
            <a:xfrm>
              <a:off x="4024" y="2797"/>
              <a:ext cx="13" cy="23"/>
            </a:xfrm>
            <a:custGeom>
              <a:avLst/>
              <a:gdLst>
                <a:gd name="T0" fmla="*/ 8 w 59"/>
                <a:gd name="T1" fmla="*/ 0 h 108"/>
                <a:gd name="T2" fmla="*/ 8 w 59"/>
                <a:gd name="T3" fmla="*/ 0 h 108"/>
                <a:gd name="T4" fmla="*/ 0 w 59"/>
                <a:gd name="T5" fmla="*/ 22 h 108"/>
                <a:gd name="T6" fmla="*/ 5 w 59"/>
                <a:gd name="T7" fmla="*/ 23 h 108"/>
                <a:gd name="T8" fmla="*/ 13 w 59"/>
                <a:gd name="T9" fmla="*/ 1 h 108"/>
                <a:gd name="T10" fmla="*/ 13 w 59"/>
                <a:gd name="T11" fmla="*/ 1 h 108"/>
                <a:gd name="T12" fmla="*/ 8 w 59"/>
                <a:gd name="T13" fmla="*/ 0 h 108"/>
                <a:gd name="T14" fmla="*/ 0 60000 65536"/>
                <a:gd name="T15" fmla="*/ 0 60000 65536"/>
                <a:gd name="T16" fmla="*/ 0 60000 65536"/>
                <a:gd name="T17" fmla="*/ 0 60000 65536"/>
                <a:gd name="T18" fmla="*/ 0 60000 65536"/>
                <a:gd name="T19" fmla="*/ 0 60000 65536"/>
                <a:gd name="T20" fmla="*/ 0 60000 65536"/>
                <a:gd name="T21" fmla="*/ 0 w 59"/>
                <a:gd name="T22" fmla="*/ 0 h 108"/>
                <a:gd name="T23" fmla="*/ 59 w 59"/>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108">
                  <a:moveTo>
                    <a:pt x="36" y="0"/>
                  </a:moveTo>
                  <a:lnTo>
                    <a:pt x="36" y="0"/>
                  </a:lnTo>
                  <a:lnTo>
                    <a:pt x="0" y="104"/>
                  </a:lnTo>
                  <a:lnTo>
                    <a:pt x="23" y="108"/>
                  </a:lnTo>
                  <a:lnTo>
                    <a:pt x="59" y="4"/>
                  </a:lnTo>
                  <a:lnTo>
                    <a:pt x="36" y="0"/>
                  </a:lnTo>
                  <a:close/>
                </a:path>
              </a:pathLst>
            </a:custGeom>
            <a:solidFill>
              <a:srgbClr val="333333"/>
            </a:solidFill>
            <a:ln w="9525">
              <a:solidFill>
                <a:srgbClr val="3366FF"/>
              </a:solidFill>
              <a:round/>
              <a:headEnd/>
              <a:tailEnd/>
            </a:ln>
          </p:spPr>
          <p:txBody>
            <a:bodyPr/>
            <a:lstStyle/>
            <a:p>
              <a:endParaRPr lang="en-US"/>
            </a:p>
          </p:txBody>
        </p:sp>
        <p:sp>
          <p:nvSpPr>
            <p:cNvPr id="35951" name="Freeform 61"/>
            <p:cNvSpPr>
              <a:spLocks/>
            </p:cNvSpPr>
            <p:nvPr/>
          </p:nvSpPr>
          <p:spPr bwMode="auto">
            <a:xfrm>
              <a:off x="4032" y="2770"/>
              <a:ext cx="12" cy="27"/>
            </a:xfrm>
            <a:custGeom>
              <a:avLst/>
              <a:gdLst>
                <a:gd name="T0" fmla="*/ 7 w 57"/>
                <a:gd name="T1" fmla="*/ 0 h 124"/>
                <a:gd name="T2" fmla="*/ 7 w 57"/>
                <a:gd name="T3" fmla="*/ 0 h 124"/>
                <a:gd name="T4" fmla="*/ 0 w 57"/>
                <a:gd name="T5" fmla="*/ 26 h 124"/>
                <a:gd name="T6" fmla="*/ 5 w 57"/>
                <a:gd name="T7" fmla="*/ 27 h 124"/>
                <a:gd name="T8" fmla="*/ 12 w 57"/>
                <a:gd name="T9" fmla="*/ 1 h 124"/>
                <a:gd name="T10" fmla="*/ 12 w 57"/>
                <a:gd name="T11" fmla="*/ 1 h 124"/>
                <a:gd name="T12" fmla="*/ 7 w 57"/>
                <a:gd name="T13" fmla="*/ 0 h 124"/>
                <a:gd name="T14" fmla="*/ 0 60000 65536"/>
                <a:gd name="T15" fmla="*/ 0 60000 65536"/>
                <a:gd name="T16" fmla="*/ 0 60000 65536"/>
                <a:gd name="T17" fmla="*/ 0 60000 65536"/>
                <a:gd name="T18" fmla="*/ 0 60000 65536"/>
                <a:gd name="T19" fmla="*/ 0 60000 65536"/>
                <a:gd name="T20" fmla="*/ 0 60000 65536"/>
                <a:gd name="T21" fmla="*/ 0 w 57"/>
                <a:gd name="T22" fmla="*/ 0 h 124"/>
                <a:gd name="T23" fmla="*/ 57 w 57"/>
                <a:gd name="T24" fmla="*/ 124 h 1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124">
                  <a:moveTo>
                    <a:pt x="34" y="0"/>
                  </a:moveTo>
                  <a:lnTo>
                    <a:pt x="34" y="0"/>
                  </a:lnTo>
                  <a:lnTo>
                    <a:pt x="0" y="120"/>
                  </a:lnTo>
                  <a:lnTo>
                    <a:pt x="23" y="124"/>
                  </a:lnTo>
                  <a:lnTo>
                    <a:pt x="57" y="4"/>
                  </a:lnTo>
                  <a:lnTo>
                    <a:pt x="34" y="0"/>
                  </a:lnTo>
                  <a:close/>
                </a:path>
              </a:pathLst>
            </a:custGeom>
            <a:solidFill>
              <a:srgbClr val="333333"/>
            </a:solidFill>
            <a:ln w="9525">
              <a:solidFill>
                <a:srgbClr val="3366FF"/>
              </a:solidFill>
              <a:round/>
              <a:headEnd/>
              <a:tailEnd/>
            </a:ln>
          </p:spPr>
          <p:txBody>
            <a:bodyPr/>
            <a:lstStyle/>
            <a:p>
              <a:endParaRPr lang="en-US"/>
            </a:p>
          </p:txBody>
        </p:sp>
        <p:sp>
          <p:nvSpPr>
            <p:cNvPr id="35952" name="Freeform 62"/>
            <p:cNvSpPr>
              <a:spLocks/>
            </p:cNvSpPr>
            <p:nvPr/>
          </p:nvSpPr>
          <p:spPr bwMode="auto">
            <a:xfrm>
              <a:off x="4039" y="2741"/>
              <a:ext cx="11" cy="30"/>
            </a:xfrm>
            <a:custGeom>
              <a:avLst/>
              <a:gdLst>
                <a:gd name="T0" fmla="*/ 6 w 50"/>
                <a:gd name="T1" fmla="*/ 0 h 139"/>
                <a:gd name="T2" fmla="*/ 6 w 50"/>
                <a:gd name="T3" fmla="*/ 0 h 139"/>
                <a:gd name="T4" fmla="*/ 0 w 50"/>
                <a:gd name="T5" fmla="*/ 29 h 139"/>
                <a:gd name="T6" fmla="*/ 5 w 50"/>
                <a:gd name="T7" fmla="*/ 30 h 139"/>
                <a:gd name="T8" fmla="*/ 11 w 50"/>
                <a:gd name="T9" fmla="*/ 1 h 139"/>
                <a:gd name="T10" fmla="*/ 11 w 50"/>
                <a:gd name="T11" fmla="*/ 0 h 139"/>
                <a:gd name="T12" fmla="*/ 6 w 50"/>
                <a:gd name="T13" fmla="*/ 0 h 139"/>
                <a:gd name="T14" fmla="*/ 0 60000 65536"/>
                <a:gd name="T15" fmla="*/ 0 60000 65536"/>
                <a:gd name="T16" fmla="*/ 0 60000 65536"/>
                <a:gd name="T17" fmla="*/ 0 60000 65536"/>
                <a:gd name="T18" fmla="*/ 0 60000 65536"/>
                <a:gd name="T19" fmla="*/ 0 60000 65536"/>
                <a:gd name="T20" fmla="*/ 0 60000 65536"/>
                <a:gd name="T21" fmla="*/ 0 w 50"/>
                <a:gd name="T22" fmla="*/ 0 h 139"/>
                <a:gd name="T23" fmla="*/ 50 w 50"/>
                <a:gd name="T24" fmla="*/ 139 h 1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139">
                  <a:moveTo>
                    <a:pt x="27" y="2"/>
                  </a:moveTo>
                  <a:lnTo>
                    <a:pt x="27" y="0"/>
                  </a:lnTo>
                  <a:lnTo>
                    <a:pt x="0" y="135"/>
                  </a:lnTo>
                  <a:lnTo>
                    <a:pt x="23" y="139"/>
                  </a:lnTo>
                  <a:lnTo>
                    <a:pt x="50" y="4"/>
                  </a:lnTo>
                  <a:lnTo>
                    <a:pt x="50" y="2"/>
                  </a:lnTo>
                  <a:lnTo>
                    <a:pt x="27" y="2"/>
                  </a:lnTo>
                  <a:close/>
                </a:path>
              </a:pathLst>
            </a:custGeom>
            <a:solidFill>
              <a:srgbClr val="333333"/>
            </a:solidFill>
            <a:ln w="9525">
              <a:solidFill>
                <a:srgbClr val="3366FF"/>
              </a:solidFill>
              <a:round/>
              <a:headEnd/>
              <a:tailEnd/>
            </a:ln>
          </p:spPr>
          <p:txBody>
            <a:bodyPr/>
            <a:lstStyle/>
            <a:p>
              <a:endParaRPr lang="en-US"/>
            </a:p>
          </p:txBody>
        </p:sp>
        <p:sp>
          <p:nvSpPr>
            <p:cNvPr id="35953" name="Freeform 63"/>
            <p:cNvSpPr>
              <a:spLocks/>
            </p:cNvSpPr>
            <p:nvPr/>
          </p:nvSpPr>
          <p:spPr bwMode="auto">
            <a:xfrm>
              <a:off x="4045" y="2706"/>
              <a:ext cx="11" cy="35"/>
            </a:xfrm>
            <a:custGeom>
              <a:avLst/>
              <a:gdLst>
                <a:gd name="T0" fmla="*/ 8 w 50"/>
                <a:gd name="T1" fmla="*/ 5 h 162"/>
                <a:gd name="T2" fmla="*/ 6 w 50"/>
                <a:gd name="T3" fmla="*/ 2 h 162"/>
                <a:gd name="T4" fmla="*/ 0 w 50"/>
                <a:gd name="T5" fmla="*/ 35 h 162"/>
                <a:gd name="T6" fmla="*/ 5 w 50"/>
                <a:gd name="T7" fmla="*/ 35 h 162"/>
                <a:gd name="T8" fmla="*/ 10 w 50"/>
                <a:gd name="T9" fmla="*/ 2 h 162"/>
                <a:gd name="T10" fmla="*/ 8 w 50"/>
                <a:gd name="T11" fmla="*/ 0 h 162"/>
                <a:gd name="T12" fmla="*/ 10 w 50"/>
                <a:gd name="T13" fmla="*/ 2 h 162"/>
                <a:gd name="T14" fmla="*/ 11 w 50"/>
                <a:gd name="T15" fmla="*/ 0 h 162"/>
                <a:gd name="T16" fmla="*/ 8 w 50"/>
                <a:gd name="T17" fmla="*/ 0 h 162"/>
                <a:gd name="T18" fmla="*/ 8 w 50"/>
                <a:gd name="T19" fmla="*/ 5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162"/>
                <a:gd name="T32" fmla="*/ 50 w 5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162">
                  <a:moveTo>
                    <a:pt x="36" y="22"/>
                  </a:moveTo>
                  <a:lnTo>
                    <a:pt x="25" y="11"/>
                  </a:lnTo>
                  <a:lnTo>
                    <a:pt x="0" y="162"/>
                  </a:lnTo>
                  <a:lnTo>
                    <a:pt x="23" y="162"/>
                  </a:lnTo>
                  <a:lnTo>
                    <a:pt x="47" y="11"/>
                  </a:lnTo>
                  <a:lnTo>
                    <a:pt x="36" y="0"/>
                  </a:lnTo>
                  <a:lnTo>
                    <a:pt x="47" y="11"/>
                  </a:lnTo>
                  <a:lnTo>
                    <a:pt x="50" y="0"/>
                  </a:lnTo>
                  <a:lnTo>
                    <a:pt x="36" y="0"/>
                  </a:lnTo>
                  <a:lnTo>
                    <a:pt x="36" y="22"/>
                  </a:lnTo>
                  <a:close/>
                </a:path>
              </a:pathLst>
            </a:custGeom>
            <a:solidFill>
              <a:srgbClr val="333333"/>
            </a:solidFill>
            <a:ln w="9525">
              <a:solidFill>
                <a:srgbClr val="3366FF"/>
              </a:solidFill>
              <a:round/>
              <a:headEnd/>
              <a:tailEnd/>
            </a:ln>
          </p:spPr>
          <p:txBody>
            <a:bodyPr/>
            <a:lstStyle/>
            <a:p>
              <a:endParaRPr lang="en-US"/>
            </a:p>
          </p:txBody>
        </p:sp>
        <p:sp>
          <p:nvSpPr>
            <p:cNvPr id="35954" name="Freeform 64"/>
            <p:cNvSpPr>
              <a:spLocks/>
            </p:cNvSpPr>
            <p:nvPr/>
          </p:nvSpPr>
          <p:spPr bwMode="auto">
            <a:xfrm>
              <a:off x="4003" y="2705"/>
              <a:ext cx="50" cy="6"/>
            </a:xfrm>
            <a:custGeom>
              <a:avLst/>
              <a:gdLst>
                <a:gd name="T0" fmla="*/ 3 w 228"/>
                <a:gd name="T1" fmla="*/ 5 h 24"/>
                <a:gd name="T2" fmla="*/ 2 w 228"/>
                <a:gd name="T3" fmla="*/ 6 h 24"/>
                <a:gd name="T4" fmla="*/ 50 w 228"/>
                <a:gd name="T5" fmla="*/ 6 h 24"/>
                <a:gd name="T6" fmla="*/ 50 w 228"/>
                <a:gd name="T7" fmla="*/ 1 h 24"/>
                <a:gd name="T8" fmla="*/ 2 w 228"/>
                <a:gd name="T9" fmla="*/ 0 h 24"/>
                <a:gd name="T10" fmla="*/ 0 w 228"/>
                <a:gd name="T11" fmla="*/ 1 h 24"/>
                <a:gd name="T12" fmla="*/ 2 w 228"/>
                <a:gd name="T13" fmla="*/ 0 h 24"/>
                <a:gd name="T14" fmla="*/ 1 w 228"/>
                <a:gd name="T15" fmla="*/ 0 h 24"/>
                <a:gd name="T16" fmla="*/ 0 w 228"/>
                <a:gd name="T17" fmla="*/ 1 h 24"/>
                <a:gd name="T18" fmla="*/ 3 w 228"/>
                <a:gd name="T19" fmla="*/ 5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8"/>
                <a:gd name="T31" fmla="*/ 0 h 24"/>
                <a:gd name="T32" fmla="*/ 228 w 228"/>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8" h="24">
                  <a:moveTo>
                    <a:pt x="14" y="20"/>
                  </a:moveTo>
                  <a:lnTo>
                    <a:pt x="7" y="22"/>
                  </a:lnTo>
                  <a:lnTo>
                    <a:pt x="228" y="24"/>
                  </a:lnTo>
                  <a:lnTo>
                    <a:pt x="228" y="2"/>
                  </a:lnTo>
                  <a:lnTo>
                    <a:pt x="7" y="0"/>
                  </a:lnTo>
                  <a:lnTo>
                    <a:pt x="0" y="2"/>
                  </a:lnTo>
                  <a:lnTo>
                    <a:pt x="7" y="0"/>
                  </a:lnTo>
                  <a:lnTo>
                    <a:pt x="3" y="0"/>
                  </a:lnTo>
                  <a:lnTo>
                    <a:pt x="0" y="2"/>
                  </a:lnTo>
                  <a:lnTo>
                    <a:pt x="14" y="20"/>
                  </a:lnTo>
                  <a:close/>
                </a:path>
              </a:pathLst>
            </a:custGeom>
            <a:solidFill>
              <a:srgbClr val="333333"/>
            </a:solidFill>
            <a:ln w="9525">
              <a:solidFill>
                <a:srgbClr val="3366FF"/>
              </a:solidFill>
              <a:round/>
              <a:headEnd/>
              <a:tailEnd/>
            </a:ln>
          </p:spPr>
          <p:txBody>
            <a:bodyPr/>
            <a:lstStyle/>
            <a:p>
              <a:endParaRPr lang="en-US"/>
            </a:p>
          </p:txBody>
        </p:sp>
        <p:sp>
          <p:nvSpPr>
            <p:cNvPr id="35955" name="Freeform 65"/>
            <p:cNvSpPr>
              <a:spLocks/>
            </p:cNvSpPr>
            <p:nvPr/>
          </p:nvSpPr>
          <p:spPr bwMode="auto">
            <a:xfrm>
              <a:off x="3962" y="2706"/>
              <a:ext cx="44" cy="39"/>
            </a:xfrm>
            <a:custGeom>
              <a:avLst/>
              <a:gdLst>
                <a:gd name="T0" fmla="*/ 3 w 201"/>
                <a:gd name="T1" fmla="*/ 38 h 180"/>
                <a:gd name="T2" fmla="*/ 3 w 201"/>
                <a:gd name="T3" fmla="*/ 39 h 180"/>
                <a:gd name="T4" fmla="*/ 44 w 201"/>
                <a:gd name="T5" fmla="*/ 4 h 180"/>
                <a:gd name="T6" fmla="*/ 41 w 201"/>
                <a:gd name="T7" fmla="*/ 0 h 180"/>
                <a:gd name="T8" fmla="*/ 0 w 201"/>
                <a:gd name="T9" fmla="*/ 35 h 180"/>
                <a:gd name="T10" fmla="*/ 0 w 201"/>
                <a:gd name="T11" fmla="*/ 36 h 180"/>
                <a:gd name="T12" fmla="*/ 3 w 201"/>
                <a:gd name="T13" fmla="*/ 38 h 180"/>
                <a:gd name="T14" fmla="*/ 0 60000 65536"/>
                <a:gd name="T15" fmla="*/ 0 60000 65536"/>
                <a:gd name="T16" fmla="*/ 0 60000 65536"/>
                <a:gd name="T17" fmla="*/ 0 60000 65536"/>
                <a:gd name="T18" fmla="*/ 0 60000 65536"/>
                <a:gd name="T19" fmla="*/ 0 60000 65536"/>
                <a:gd name="T20" fmla="*/ 0 60000 65536"/>
                <a:gd name="T21" fmla="*/ 0 w 201"/>
                <a:gd name="T22" fmla="*/ 0 h 180"/>
                <a:gd name="T23" fmla="*/ 201 w 201"/>
                <a:gd name="T24" fmla="*/ 180 h 1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1" h="180">
                  <a:moveTo>
                    <a:pt x="14" y="177"/>
                  </a:moveTo>
                  <a:lnTo>
                    <a:pt x="14" y="180"/>
                  </a:lnTo>
                  <a:lnTo>
                    <a:pt x="201" y="18"/>
                  </a:lnTo>
                  <a:lnTo>
                    <a:pt x="187" y="0"/>
                  </a:lnTo>
                  <a:lnTo>
                    <a:pt x="0" y="162"/>
                  </a:lnTo>
                  <a:lnTo>
                    <a:pt x="0" y="164"/>
                  </a:lnTo>
                  <a:lnTo>
                    <a:pt x="14" y="177"/>
                  </a:lnTo>
                  <a:close/>
                </a:path>
              </a:pathLst>
            </a:custGeom>
            <a:solidFill>
              <a:srgbClr val="333333"/>
            </a:solidFill>
            <a:ln w="9525">
              <a:solidFill>
                <a:srgbClr val="3366FF"/>
              </a:solidFill>
              <a:round/>
              <a:headEnd/>
              <a:tailEnd/>
            </a:ln>
          </p:spPr>
          <p:txBody>
            <a:bodyPr/>
            <a:lstStyle/>
            <a:p>
              <a:endParaRPr lang="en-US"/>
            </a:p>
          </p:txBody>
        </p:sp>
        <p:sp>
          <p:nvSpPr>
            <p:cNvPr id="35956" name="Freeform 66"/>
            <p:cNvSpPr>
              <a:spLocks/>
            </p:cNvSpPr>
            <p:nvPr/>
          </p:nvSpPr>
          <p:spPr bwMode="auto">
            <a:xfrm>
              <a:off x="3929" y="2742"/>
              <a:ext cx="36" cy="34"/>
            </a:xfrm>
            <a:custGeom>
              <a:avLst/>
              <a:gdLst>
                <a:gd name="T0" fmla="*/ 5 w 163"/>
                <a:gd name="T1" fmla="*/ 33 h 158"/>
                <a:gd name="T2" fmla="*/ 4 w 163"/>
                <a:gd name="T3" fmla="*/ 34 h 158"/>
                <a:gd name="T4" fmla="*/ 36 w 163"/>
                <a:gd name="T5" fmla="*/ 3 h 158"/>
                <a:gd name="T6" fmla="*/ 33 w 163"/>
                <a:gd name="T7" fmla="*/ 0 h 158"/>
                <a:gd name="T8" fmla="*/ 1 w 163"/>
                <a:gd name="T9" fmla="*/ 31 h 158"/>
                <a:gd name="T10" fmla="*/ 0 w 163"/>
                <a:gd name="T11" fmla="*/ 31 h 158"/>
                <a:gd name="T12" fmla="*/ 1 w 163"/>
                <a:gd name="T13" fmla="*/ 31 h 158"/>
                <a:gd name="T14" fmla="*/ 0 w 163"/>
                <a:gd name="T15" fmla="*/ 31 h 158"/>
                <a:gd name="T16" fmla="*/ 0 w 163"/>
                <a:gd name="T17" fmla="*/ 31 h 158"/>
                <a:gd name="T18" fmla="*/ 5 w 163"/>
                <a:gd name="T19" fmla="*/ 33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3"/>
                <a:gd name="T31" fmla="*/ 0 h 158"/>
                <a:gd name="T32" fmla="*/ 163 w 163"/>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3" h="158">
                  <a:moveTo>
                    <a:pt x="23" y="155"/>
                  </a:moveTo>
                  <a:lnTo>
                    <a:pt x="18" y="158"/>
                  </a:lnTo>
                  <a:lnTo>
                    <a:pt x="163" y="13"/>
                  </a:lnTo>
                  <a:lnTo>
                    <a:pt x="149" y="0"/>
                  </a:lnTo>
                  <a:lnTo>
                    <a:pt x="5" y="144"/>
                  </a:lnTo>
                  <a:lnTo>
                    <a:pt x="0" y="146"/>
                  </a:lnTo>
                  <a:lnTo>
                    <a:pt x="5" y="144"/>
                  </a:lnTo>
                  <a:lnTo>
                    <a:pt x="2" y="144"/>
                  </a:lnTo>
                  <a:lnTo>
                    <a:pt x="0" y="146"/>
                  </a:lnTo>
                  <a:lnTo>
                    <a:pt x="23" y="155"/>
                  </a:lnTo>
                  <a:close/>
                </a:path>
              </a:pathLst>
            </a:custGeom>
            <a:solidFill>
              <a:srgbClr val="333333"/>
            </a:solidFill>
            <a:ln w="9525">
              <a:solidFill>
                <a:srgbClr val="3366FF"/>
              </a:solidFill>
              <a:round/>
              <a:headEnd/>
              <a:tailEnd/>
            </a:ln>
          </p:spPr>
          <p:txBody>
            <a:bodyPr/>
            <a:lstStyle/>
            <a:p>
              <a:endParaRPr lang="en-US"/>
            </a:p>
          </p:txBody>
        </p:sp>
        <p:sp>
          <p:nvSpPr>
            <p:cNvPr id="35957" name="Freeform 67"/>
            <p:cNvSpPr>
              <a:spLocks/>
            </p:cNvSpPr>
            <p:nvPr/>
          </p:nvSpPr>
          <p:spPr bwMode="auto">
            <a:xfrm>
              <a:off x="3922" y="2774"/>
              <a:ext cx="13" cy="21"/>
            </a:xfrm>
            <a:custGeom>
              <a:avLst/>
              <a:gdLst>
                <a:gd name="T0" fmla="*/ 4 w 57"/>
                <a:gd name="T1" fmla="*/ 21 h 100"/>
                <a:gd name="T2" fmla="*/ 5 w 57"/>
                <a:gd name="T3" fmla="*/ 20 h 100"/>
                <a:gd name="T4" fmla="*/ 13 w 57"/>
                <a:gd name="T5" fmla="*/ 2 h 100"/>
                <a:gd name="T6" fmla="*/ 8 w 57"/>
                <a:gd name="T7" fmla="*/ 0 h 100"/>
                <a:gd name="T8" fmla="*/ 0 w 57"/>
                <a:gd name="T9" fmla="*/ 18 h 100"/>
                <a:gd name="T10" fmla="*/ 2 w 57"/>
                <a:gd name="T11" fmla="*/ 16 h 100"/>
                <a:gd name="T12" fmla="*/ 4 w 57"/>
                <a:gd name="T13" fmla="*/ 21 h 100"/>
                <a:gd name="T14" fmla="*/ 5 w 57"/>
                <a:gd name="T15" fmla="*/ 21 h 100"/>
                <a:gd name="T16" fmla="*/ 5 w 57"/>
                <a:gd name="T17" fmla="*/ 20 h 100"/>
                <a:gd name="T18" fmla="*/ 4 w 57"/>
                <a:gd name="T19" fmla="*/ 21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100"/>
                <a:gd name="T32" fmla="*/ 57 w 57"/>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100">
                  <a:moveTo>
                    <a:pt x="16" y="100"/>
                  </a:moveTo>
                  <a:lnTo>
                    <a:pt x="23" y="94"/>
                  </a:lnTo>
                  <a:lnTo>
                    <a:pt x="57" y="9"/>
                  </a:lnTo>
                  <a:lnTo>
                    <a:pt x="34" y="0"/>
                  </a:lnTo>
                  <a:lnTo>
                    <a:pt x="0" y="85"/>
                  </a:lnTo>
                  <a:lnTo>
                    <a:pt x="7" y="78"/>
                  </a:lnTo>
                  <a:lnTo>
                    <a:pt x="16" y="100"/>
                  </a:lnTo>
                  <a:lnTo>
                    <a:pt x="21" y="98"/>
                  </a:lnTo>
                  <a:lnTo>
                    <a:pt x="23" y="94"/>
                  </a:lnTo>
                  <a:lnTo>
                    <a:pt x="16" y="100"/>
                  </a:lnTo>
                  <a:close/>
                </a:path>
              </a:pathLst>
            </a:custGeom>
            <a:solidFill>
              <a:srgbClr val="333333"/>
            </a:solidFill>
            <a:ln w="9525">
              <a:solidFill>
                <a:srgbClr val="3366FF"/>
              </a:solidFill>
              <a:round/>
              <a:headEnd/>
              <a:tailEnd/>
            </a:ln>
          </p:spPr>
          <p:txBody>
            <a:bodyPr/>
            <a:lstStyle/>
            <a:p>
              <a:endParaRPr lang="en-US"/>
            </a:p>
          </p:txBody>
        </p:sp>
        <p:sp>
          <p:nvSpPr>
            <p:cNvPr id="35958" name="Freeform 68"/>
            <p:cNvSpPr>
              <a:spLocks/>
            </p:cNvSpPr>
            <p:nvPr/>
          </p:nvSpPr>
          <p:spPr bwMode="auto">
            <a:xfrm>
              <a:off x="3892" y="2791"/>
              <a:ext cx="34" cy="20"/>
            </a:xfrm>
            <a:custGeom>
              <a:avLst/>
              <a:gdLst>
                <a:gd name="T0" fmla="*/ 0 w 153"/>
                <a:gd name="T1" fmla="*/ 16 h 93"/>
                <a:gd name="T2" fmla="*/ 3 w 153"/>
                <a:gd name="T3" fmla="*/ 19 h 93"/>
                <a:gd name="T4" fmla="*/ 34 w 153"/>
                <a:gd name="T5" fmla="*/ 5 h 93"/>
                <a:gd name="T6" fmla="*/ 32 w 153"/>
                <a:gd name="T7" fmla="*/ 0 h 93"/>
                <a:gd name="T8" fmla="*/ 1 w 153"/>
                <a:gd name="T9" fmla="*/ 14 h 93"/>
                <a:gd name="T10" fmla="*/ 5 w 153"/>
                <a:gd name="T11" fmla="*/ 16 h 93"/>
                <a:gd name="T12" fmla="*/ 0 w 153"/>
                <a:gd name="T13" fmla="*/ 16 h 93"/>
                <a:gd name="T14" fmla="*/ 0 w 153"/>
                <a:gd name="T15" fmla="*/ 20 h 93"/>
                <a:gd name="T16" fmla="*/ 3 w 153"/>
                <a:gd name="T17" fmla="*/ 19 h 93"/>
                <a:gd name="T18" fmla="*/ 0 w 153"/>
                <a:gd name="T19" fmla="*/ 16 h 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3"/>
                <a:gd name="T31" fmla="*/ 0 h 93"/>
                <a:gd name="T32" fmla="*/ 153 w 153"/>
                <a:gd name="T33" fmla="*/ 93 h 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3" h="93">
                  <a:moveTo>
                    <a:pt x="0" y="75"/>
                  </a:moveTo>
                  <a:lnTo>
                    <a:pt x="15" y="87"/>
                  </a:lnTo>
                  <a:lnTo>
                    <a:pt x="153" y="22"/>
                  </a:lnTo>
                  <a:lnTo>
                    <a:pt x="144" y="0"/>
                  </a:lnTo>
                  <a:lnTo>
                    <a:pt x="6" y="64"/>
                  </a:lnTo>
                  <a:lnTo>
                    <a:pt x="22" y="75"/>
                  </a:lnTo>
                  <a:lnTo>
                    <a:pt x="0" y="75"/>
                  </a:lnTo>
                  <a:lnTo>
                    <a:pt x="0" y="93"/>
                  </a:lnTo>
                  <a:lnTo>
                    <a:pt x="15" y="87"/>
                  </a:lnTo>
                  <a:lnTo>
                    <a:pt x="0" y="75"/>
                  </a:lnTo>
                  <a:close/>
                </a:path>
              </a:pathLst>
            </a:custGeom>
            <a:solidFill>
              <a:srgbClr val="333333"/>
            </a:solidFill>
            <a:ln w="9525">
              <a:solidFill>
                <a:srgbClr val="3366FF"/>
              </a:solidFill>
              <a:round/>
              <a:headEnd/>
              <a:tailEnd/>
            </a:ln>
          </p:spPr>
          <p:txBody>
            <a:bodyPr/>
            <a:lstStyle/>
            <a:p>
              <a:endParaRPr lang="en-US"/>
            </a:p>
          </p:txBody>
        </p:sp>
        <p:sp>
          <p:nvSpPr>
            <p:cNvPr id="35959" name="Freeform 69"/>
            <p:cNvSpPr>
              <a:spLocks/>
            </p:cNvSpPr>
            <p:nvPr/>
          </p:nvSpPr>
          <p:spPr bwMode="auto">
            <a:xfrm>
              <a:off x="3890" y="2775"/>
              <a:ext cx="7" cy="32"/>
            </a:xfrm>
            <a:custGeom>
              <a:avLst/>
              <a:gdLst>
                <a:gd name="T0" fmla="*/ 3 w 31"/>
                <a:gd name="T1" fmla="*/ 6 h 148"/>
                <a:gd name="T2" fmla="*/ 0 w 31"/>
                <a:gd name="T3" fmla="*/ 3 h 148"/>
                <a:gd name="T4" fmla="*/ 2 w 31"/>
                <a:gd name="T5" fmla="*/ 32 h 148"/>
                <a:gd name="T6" fmla="*/ 7 w 31"/>
                <a:gd name="T7" fmla="*/ 32 h 148"/>
                <a:gd name="T8" fmla="*/ 5 w 31"/>
                <a:gd name="T9" fmla="*/ 3 h 148"/>
                <a:gd name="T10" fmla="*/ 2 w 31"/>
                <a:gd name="T11" fmla="*/ 1 h 148"/>
                <a:gd name="T12" fmla="*/ 5 w 31"/>
                <a:gd name="T13" fmla="*/ 3 h 148"/>
                <a:gd name="T14" fmla="*/ 5 w 31"/>
                <a:gd name="T15" fmla="*/ 0 h 148"/>
                <a:gd name="T16" fmla="*/ 2 w 31"/>
                <a:gd name="T17" fmla="*/ 1 h 148"/>
                <a:gd name="T18" fmla="*/ 3 w 31"/>
                <a:gd name="T19" fmla="*/ 6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48"/>
                <a:gd name="T32" fmla="*/ 31 w 31"/>
                <a:gd name="T33" fmla="*/ 148 h 1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48">
                  <a:moveTo>
                    <a:pt x="13" y="26"/>
                  </a:moveTo>
                  <a:lnTo>
                    <a:pt x="0" y="15"/>
                  </a:lnTo>
                  <a:lnTo>
                    <a:pt x="9" y="148"/>
                  </a:lnTo>
                  <a:lnTo>
                    <a:pt x="31" y="148"/>
                  </a:lnTo>
                  <a:lnTo>
                    <a:pt x="22" y="15"/>
                  </a:lnTo>
                  <a:lnTo>
                    <a:pt x="9" y="4"/>
                  </a:lnTo>
                  <a:lnTo>
                    <a:pt x="22" y="15"/>
                  </a:lnTo>
                  <a:lnTo>
                    <a:pt x="22" y="0"/>
                  </a:lnTo>
                  <a:lnTo>
                    <a:pt x="9" y="4"/>
                  </a:lnTo>
                  <a:lnTo>
                    <a:pt x="13" y="26"/>
                  </a:lnTo>
                  <a:close/>
                </a:path>
              </a:pathLst>
            </a:custGeom>
            <a:solidFill>
              <a:srgbClr val="333333"/>
            </a:solidFill>
            <a:ln w="9525">
              <a:solidFill>
                <a:srgbClr val="3366FF"/>
              </a:solidFill>
              <a:round/>
              <a:headEnd/>
              <a:tailEnd/>
            </a:ln>
          </p:spPr>
          <p:txBody>
            <a:bodyPr/>
            <a:lstStyle/>
            <a:p>
              <a:endParaRPr lang="en-US"/>
            </a:p>
          </p:txBody>
        </p:sp>
        <p:sp>
          <p:nvSpPr>
            <p:cNvPr id="35960" name="Freeform 70"/>
            <p:cNvSpPr>
              <a:spLocks/>
            </p:cNvSpPr>
            <p:nvPr/>
          </p:nvSpPr>
          <p:spPr bwMode="auto">
            <a:xfrm>
              <a:off x="3854" y="2776"/>
              <a:ext cx="39" cy="16"/>
            </a:xfrm>
            <a:custGeom>
              <a:avLst/>
              <a:gdLst>
                <a:gd name="T0" fmla="*/ 0 w 178"/>
                <a:gd name="T1" fmla="*/ 14 h 73"/>
                <a:gd name="T2" fmla="*/ 3 w 178"/>
                <a:gd name="T3" fmla="*/ 16 h 73"/>
                <a:gd name="T4" fmla="*/ 39 w 178"/>
                <a:gd name="T5" fmla="*/ 5 h 73"/>
                <a:gd name="T6" fmla="*/ 38 w 178"/>
                <a:gd name="T7" fmla="*/ 0 h 73"/>
                <a:gd name="T8" fmla="*/ 2 w 178"/>
                <a:gd name="T9" fmla="*/ 11 h 73"/>
                <a:gd name="T10" fmla="*/ 5 w 178"/>
                <a:gd name="T11" fmla="*/ 13 h 73"/>
                <a:gd name="T12" fmla="*/ 0 w 178"/>
                <a:gd name="T13" fmla="*/ 14 h 73"/>
                <a:gd name="T14" fmla="*/ 1 w 178"/>
                <a:gd name="T15" fmla="*/ 16 h 73"/>
                <a:gd name="T16" fmla="*/ 3 w 178"/>
                <a:gd name="T17" fmla="*/ 16 h 73"/>
                <a:gd name="T18" fmla="*/ 0 w 178"/>
                <a:gd name="T19" fmla="*/ 14 h 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73"/>
                <a:gd name="T32" fmla="*/ 178 w 178"/>
                <a:gd name="T33" fmla="*/ 73 h 7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73">
                  <a:moveTo>
                    <a:pt x="0" y="62"/>
                  </a:moveTo>
                  <a:lnTo>
                    <a:pt x="13" y="71"/>
                  </a:lnTo>
                  <a:lnTo>
                    <a:pt x="178" y="22"/>
                  </a:lnTo>
                  <a:lnTo>
                    <a:pt x="174" y="0"/>
                  </a:lnTo>
                  <a:lnTo>
                    <a:pt x="9" y="49"/>
                  </a:lnTo>
                  <a:lnTo>
                    <a:pt x="22" y="58"/>
                  </a:lnTo>
                  <a:lnTo>
                    <a:pt x="0" y="62"/>
                  </a:lnTo>
                  <a:lnTo>
                    <a:pt x="4" y="73"/>
                  </a:lnTo>
                  <a:lnTo>
                    <a:pt x="13" y="71"/>
                  </a:lnTo>
                  <a:lnTo>
                    <a:pt x="0" y="62"/>
                  </a:lnTo>
                  <a:close/>
                </a:path>
              </a:pathLst>
            </a:custGeom>
            <a:solidFill>
              <a:srgbClr val="333333"/>
            </a:solidFill>
            <a:ln w="9525">
              <a:solidFill>
                <a:srgbClr val="3366FF"/>
              </a:solidFill>
              <a:round/>
              <a:headEnd/>
              <a:tailEnd/>
            </a:ln>
          </p:spPr>
          <p:txBody>
            <a:bodyPr/>
            <a:lstStyle/>
            <a:p>
              <a:endParaRPr lang="en-US"/>
            </a:p>
          </p:txBody>
        </p:sp>
        <p:sp>
          <p:nvSpPr>
            <p:cNvPr id="35961" name="Freeform 71"/>
            <p:cNvSpPr>
              <a:spLocks/>
            </p:cNvSpPr>
            <p:nvPr/>
          </p:nvSpPr>
          <p:spPr bwMode="auto">
            <a:xfrm>
              <a:off x="3850" y="2774"/>
              <a:ext cx="9" cy="15"/>
            </a:xfrm>
            <a:custGeom>
              <a:avLst/>
              <a:gdLst>
                <a:gd name="T0" fmla="*/ 0 w 42"/>
                <a:gd name="T1" fmla="*/ 1 h 71"/>
                <a:gd name="T2" fmla="*/ 0 w 42"/>
                <a:gd name="T3" fmla="*/ 1 h 71"/>
                <a:gd name="T4" fmla="*/ 4 w 42"/>
                <a:gd name="T5" fmla="*/ 15 h 71"/>
                <a:gd name="T6" fmla="*/ 9 w 42"/>
                <a:gd name="T7" fmla="*/ 14 h 71"/>
                <a:gd name="T8" fmla="*/ 5 w 42"/>
                <a:gd name="T9" fmla="*/ 0 h 71"/>
                <a:gd name="T10" fmla="*/ 5 w 42"/>
                <a:gd name="T11" fmla="*/ 1 h 71"/>
                <a:gd name="T12" fmla="*/ 0 w 42"/>
                <a:gd name="T13" fmla="*/ 1 h 71"/>
                <a:gd name="T14" fmla="*/ 0 w 42"/>
                <a:gd name="T15" fmla="*/ 1 h 71"/>
                <a:gd name="T16" fmla="*/ 0 w 42"/>
                <a:gd name="T17" fmla="*/ 1 h 71"/>
                <a:gd name="T18" fmla="*/ 0 w 42"/>
                <a:gd name="T19" fmla="*/ 1 h 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71"/>
                <a:gd name="T32" fmla="*/ 42 w 42"/>
                <a:gd name="T33" fmla="*/ 71 h 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71">
                  <a:moveTo>
                    <a:pt x="0" y="3"/>
                  </a:moveTo>
                  <a:lnTo>
                    <a:pt x="0" y="5"/>
                  </a:lnTo>
                  <a:lnTo>
                    <a:pt x="20" y="71"/>
                  </a:lnTo>
                  <a:lnTo>
                    <a:pt x="42" y="67"/>
                  </a:lnTo>
                  <a:lnTo>
                    <a:pt x="22" y="0"/>
                  </a:lnTo>
                  <a:lnTo>
                    <a:pt x="22" y="3"/>
                  </a:lnTo>
                  <a:lnTo>
                    <a:pt x="0" y="3"/>
                  </a:lnTo>
                  <a:lnTo>
                    <a:pt x="0" y="5"/>
                  </a:lnTo>
                  <a:lnTo>
                    <a:pt x="0" y="3"/>
                  </a:lnTo>
                  <a:close/>
                </a:path>
              </a:pathLst>
            </a:custGeom>
            <a:solidFill>
              <a:srgbClr val="333333"/>
            </a:solidFill>
            <a:ln w="9525">
              <a:solidFill>
                <a:srgbClr val="3366FF"/>
              </a:solidFill>
              <a:round/>
              <a:headEnd/>
              <a:tailEnd/>
            </a:ln>
          </p:spPr>
          <p:txBody>
            <a:bodyPr/>
            <a:lstStyle/>
            <a:p>
              <a:endParaRPr lang="en-US"/>
            </a:p>
          </p:txBody>
        </p:sp>
        <p:sp>
          <p:nvSpPr>
            <p:cNvPr id="35962" name="Freeform 72"/>
            <p:cNvSpPr>
              <a:spLocks/>
            </p:cNvSpPr>
            <p:nvPr/>
          </p:nvSpPr>
          <p:spPr bwMode="auto">
            <a:xfrm>
              <a:off x="3850" y="2749"/>
              <a:ext cx="8" cy="25"/>
            </a:xfrm>
            <a:custGeom>
              <a:avLst/>
              <a:gdLst>
                <a:gd name="T0" fmla="*/ 6 w 40"/>
                <a:gd name="T1" fmla="*/ 6 h 116"/>
                <a:gd name="T2" fmla="*/ 3 w 40"/>
                <a:gd name="T3" fmla="*/ 4 h 116"/>
                <a:gd name="T4" fmla="*/ 0 w 40"/>
                <a:gd name="T5" fmla="*/ 25 h 116"/>
                <a:gd name="T6" fmla="*/ 4 w 40"/>
                <a:gd name="T7" fmla="*/ 25 h 116"/>
                <a:gd name="T8" fmla="*/ 8 w 40"/>
                <a:gd name="T9" fmla="*/ 4 h 116"/>
                <a:gd name="T10" fmla="*/ 4 w 40"/>
                <a:gd name="T11" fmla="*/ 2 h 116"/>
                <a:gd name="T12" fmla="*/ 8 w 40"/>
                <a:gd name="T13" fmla="*/ 4 h 116"/>
                <a:gd name="T14" fmla="*/ 8 w 40"/>
                <a:gd name="T15" fmla="*/ 0 h 116"/>
                <a:gd name="T16" fmla="*/ 4 w 40"/>
                <a:gd name="T17" fmla="*/ 2 h 116"/>
                <a:gd name="T18" fmla="*/ 6 w 40"/>
                <a:gd name="T19" fmla="*/ 6 h 1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116"/>
                <a:gd name="T32" fmla="*/ 40 w 40"/>
                <a:gd name="T33" fmla="*/ 116 h 1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116">
                  <a:moveTo>
                    <a:pt x="31" y="29"/>
                  </a:moveTo>
                  <a:lnTo>
                    <a:pt x="15" y="18"/>
                  </a:lnTo>
                  <a:lnTo>
                    <a:pt x="0" y="116"/>
                  </a:lnTo>
                  <a:lnTo>
                    <a:pt x="22" y="116"/>
                  </a:lnTo>
                  <a:lnTo>
                    <a:pt x="38" y="18"/>
                  </a:lnTo>
                  <a:lnTo>
                    <a:pt x="22" y="7"/>
                  </a:lnTo>
                  <a:lnTo>
                    <a:pt x="38" y="18"/>
                  </a:lnTo>
                  <a:lnTo>
                    <a:pt x="40" y="0"/>
                  </a:lnTo>
                  <a:lnTo>
                    <a:pt x="22" y="7"/>
                  </a:lnTo>
                  <a:lnTo>
                    <a:pt x="31" y="29"/>
                  </a:lnTo>
                  <a:close/>
                </a:path>
              </a:pathLst>
            </a:custGeom>
            <a:solidFill>
              <a:srgbClr val="333333"/>
            </a:solidFill>
            <a:ln w="9525">
              <a:solidFill>
                <a:srgbClr val="3366FF"/>
              </a:solidFill>
              <a:round/>
              <a:headEnd/>
              <a:tailEnd/>
            </a:ln>
          </p:spPr>
          <p:txBody>
            <a:bodyPr/>
            <a:lstStyle/>
            <a:p>
              <a:endParaRPr lang="en-US"/>
            </a:p>
          </p:txBody>
        </p:sp>
        <p:sp>
          <p:nvSpPr>
            <p:cNvPr id="35963" name="Freeform 73"/>
            <p:cNvSpPr>
              <a:spLocks/>
            </p:cNvSpPr>
            <p:nvPr/>
          </p:nvSpPr>
          <p:spPr bwMode="auto">
            <a:xfrm>
              <a:off x="3822" y="2750"/>
              <a:ext cx="34" cy="18"/>
            </a:xfrm>
            <a:custGeom>
              <a:avLst/>
              <a:gdLst>
                <a:gd name="T0" fmla="*/ 5 w 158"/>
                <a:gd name="T1" fmla="*/ 16 h 80"/>
                <a:gd name="T2" fmla="*/ 3 w 158"/>
                <a:gd name="T3" fmla="*/ 18 h 80"/>
                <a:gd name="T4" fmla="*/ 34 w 158"/>
                <a:gd name="T5" fmla="*/ 5 h 80"/>
                <a:gd name="T6" fmla="*/ 32 w 158"/>
                <a:gd name="T7" fmla="*/ 0 h 80"/>
                <a:gd name="T8" fmla="*/ 2 w 158"/>
                <a:gd name="T9" fmla="*/ 13 h 80"/>
                <a:gd name="T10" fmla="*/ 0 w 158"/>
                <a:gd name="T11" fmla="*/ 15 h 80"/>
                <a:gd name="T12" fmla="*/ 2 w 158"/>
                <a:gd name="T13" fmla="*/ 13 h 80"/>
                <a:gd name="T14" fmla="*/ 0 w 158"/>
                <a:gd name="T15" fmla="*/ 13 h 80"/>
                <a:gd name="T16" fmla="*/ 0 w 158"/>
                <a:gd name="T17" fmla="*/ 15 h 80"/>
                <a:gd name="T18" fmla="*/ 5 w 158"/>
                <a:gd name="T19" fmla="*/ 16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8"/>
                <a:gd name="T31" fmla="*/ 0 h 80"/>
                <a:gd name="T32" fmla="*/ 158 w 158"/>
                <a:gd name="T33" fmla="*/ 80 h 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8" h="80">
                  <a:moveTo>
                    <a:pt x="23" y="71"/>
                  </a:moveTo>
                  <a:lnTo>
                    <a:pt x="16" y="80"/>
                  </a:lnTo>
                  <a:lnTo>
                    <a:pt x="158" y="22"/>
                  </a:lnTo>
                  <a:lnTo>
                    <a:pt x="149" y="0"/>
                  </a:lnTo>
                  <a:lnTo>
                    <a:pt x="7" y="58"/>
                  </a:lnTo>
                  <a:lnTo>
                    <a:pt x="0" y="67"/>
                  </a:lnTo>
                  <a:lnTo>
                    <a:pt x="7" y="58"/>
                  </a:lnTo>
                  <a:lnTo>
                    <a:pt x="2" y="60"/>
                  </a:lnTo>
                  <a:lnTo>
                    <a:pt x="0" y="67"/>
                  </a:lnTo>
                  <a:lnTo>
                    <a:pt x="23" y="71"/>
                  </a:lnTo>
                  <a:close/>
                </a:path>
              </a:pathLst>
            </a:custGeom>
            <a:solidFill>
              <a:srgbClr val="333333"/>
            </a:solidFill>
            <a:ln w="9525">
              <a:solidFill>
                <a:srgbClr val="3366FF"/>
              </a:solidFill>
              <a:round/>
              <a:headEnd/>
              <a:tailEnd/>
            </a:ln>
          </p:spPr>
          <p:txBody>
            <a:bodyPr/>
            <a:lstStyle/>
            <a:p>
              <a:endParaRPr lang="en-US"/>
            </a:p>
          </p:txBody>
        </p:sp>
        <p:sp>
          <p:nvSpPr>
            <p:cNvPr id="35964" name="Freeform 74"/>
            <p:cNvSpPr>
              <a:spLocks/>
            </p:cNvSpPr>
            <p:nvPr/>
          </p:nvSpPr>
          <p:spPr bwMode="auto">
            <a:xfrm>
              <a:off x="3815" y="2765"/>
              <a:ext cx="12" cy="26"/>
            </a:xfrm>
            <a:custGeom>
              <a:avLst/>
              <a:gdLst>
                <a:gd name="T0" fmla="*/ 3 w 52"/>
                <a:gd name="T1" fmla="*/ 26 h 119"/>
                <a:gd name="T2" fmla="*/ 5 w 52"/>
                <a:gd name="T3" fmla="*/ 24 h 119"/>
                <a:gd name="T4" fmla="*/ 12 w 52"/>
                <a:gd name="T5" fmla="*/ 1 h 119"/>
                <a:gd name="T6" fmla="*/ 7 w 52"/>
                <a:gd name="T7" fmla="*/ 0 h 119"/>
                <a:gd name="T8" fmla="*/ 0 w 52"/>
                <a:gd name="T9" fmla="*/ 23 h 119"/>
                <a:gd name="T10" fmla="*/ 3 w 52"/>
                <a:gd name="T11" fmla="*/ 21 h 119"/>
                <a:gd name="T12" fmla="*/ 3 w 52"/>
                <a:gd name="T13" fmla="*/ 26 h 119"/>
                <a:gd name="T14" fmla="*/ 5 w 52"/>
                <a:gd name="T15" fmla="*/ 26 h 119"/>
                <a:gd name="T16" fmla="*/ 5 w 52"/>
                <a:gd name="T17" fmla="*/ 24 h 119"/>
                <a:gd name="T18" fmla="*/ 3 w 52"/>
                <a:gd name="T19" fmla="*/ 26 h 1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119"/>
                <a:gd name="T32" fmla="*/ 52 w 52"/>
                <a:gd name="T33" fmla="*/ 119 h 1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119">
                  <a:moveTo>
                    <a:pt x="11" y="117"/>
                  </a:moveTo>
                  <a:lnTo>
                    <a:pt x="22" y="108"/>
                  </a:lnTo>
                  <a:lnTo>
                    <a:pt x="52" y="4"/>
                  </a:lnTo>
                  <a:lnTo>
                    <a:pt x="29" y="0"/>
                  </a:lnTo>
                  <a:lnTo>
                    <a:pt x="0" y="104"/>
                  </a:lnTo>
                  <a:lnTo>
                    <a:pt x="11" y="95"/>
                  </a:lnTo>
                  <a:lnTo>
                    <a:pt x="11" y="117"/>
                  </a:lnTo>
                  <a:lnTo>
                    <a:pt x="20" y="119"/>
                  </a:lnTo>
                  <a:lnTo>
                    <a:pt x="22" y="108"/>
                  </a:lnTo>
                  <a:lnTo>
                    <a:pt x="11" y="117"/>
                  </a:lnTo>
                  <a:close/>
                </a:path>
              </a:pathLst>
            </a:custGeom>
            <a:solidFill>
              <a:srgbClr val="333333"/>
            </a:solidFill>
            <a:ln w="9525">
              <a:solidFill>
                <a:srgbClr val="3366FF"/>
              </a:solidFill>
              <a:round/>
              <a:headEnd/>
              <a:tailEnd/>
            </a:ln>
          </p:spPr>
          <p:txBody>
            <a:bodyPr/>
            <a:lstStyle/>
            <a:p>
              <a:endParaRPr lang="en-US"/>
            </a:p>
          </p:txBody>
        </p:sp>
        <p:sp>
          <p:nvSpPr>
            <p:cNvPr id="35965" name="Freeform 75"/>
            <p:cNvSpPr>
              <a:spLocks/>
            </p:cNvSpPr>
            <p:nvPr/>
          </p:nvSpPr>
          <p:spPr bwMode="auto">
            <a:xfrm>
              <a:off x="3787" y="2781"/>
              <a:ext cx="31" cy="10"/>
            </a:xfrm>
            <a:custGeom>
              <a:avLst/>
              <a:gdLst>
                <a:gd name="T0" fmla="*/ 0 w 142"/>
                <a:gd name="T1" fmla="*/ 3 h 44"/>
                <a:gd name="T2" fmla="*/ 2 w 142"/>
                <a:gd name="T3" fmla="*/ 5 h 44"/>
                <a:gd name="T4" fmla="*/ 31 w 142"/>
                <a:gd name="T5" fmla="*/ 10 h 44"/>
                <a:gd name="T6" fmla="*/ 31 w 142"/>
                <a:gd name="T7" fmla="*/ 5 h 44"/>
                <a:gd name="T8" fmla="*/ 2 w 142"/>
                <a:gd name="T9" fmla="*/ 0 h 44"/>
                <a:gd name="T10" fmla="*/ 4 w 142"/>
                <a:gd name="T11" fmla="*/ 1 h 44"/>
                <a:gd name="T12" fmla="*/ 0 w 142"/>
                <a:gd name="T13" fmla="*/ 3 h 44"/>
                <a:gd name="T14" fmla="*/ 0 w 142"/>
                <a:gd name="T15" fmla="*/ 5 h 44"/>
                <a:gd name="T16" fmla="*/ 2 w 142"/>
                <a:gd name="T17" fmla="*/ 5 h 44"/>
                <a:gd name="T18" fmla="*/ 0 w 142"/>
                <a:gd name="T19" fmla="*/ 3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44"/>
                <a:gd name="T32" fmla="*/ 142 w 142"/>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44">
                  <a:moveTo>
                    <a:pt x="0" y="15"/>
                  </a:moveTo>
                  <a:lnTo>
                    <a:pt x="9" y="22"/>
                  </a:lnTo>
                  <a:lnTo>
                    <a:pt x="142" y="44"/>
                  </a:lnTo>
                  <a:lnTo>
                    <a:pt x="142" y="22"/>
                  </a:lnTo>
                  <a:lnTo>
                    <a:pt x="9" y="0"/>
                  </a:lnTo>
                  <a:lnTo>
                    <a:pt x="18" y="6"/>
                  </a:lnTo>
                  <a:lnTo>
                    <a:pt x="0" y="15"/>
                  </a:lnTo>
                  <a:lnTo>
                    <a:pt x="2" y="22"/>
                  </a:lnTo>
                  <a:lnTo>
                    <a:pt x="9" y="22"/>
                  </a:lnTo>
                  <a:lnTo>
                    <a:pt x="0" y="15"/>
                  </a:lnTo>
                  <a:close/>
                </a:path>
              </a:pathLst>
            </a:custGeom>
            <a:solidFill>
              <a:srgbClr val="333333"/>
            </a:solidFill>
            <a:ln w="9525">
              <a:solidFill>
                <a:srgbClr val="3366FF"/>
              </a:solidFill>
              <a:round/>
              <a:headEnd/>
              <a:tailEnd/>
            </a:ln>
          </p:spPr>
          <p:txBody>
            <a:bodyPr/>
            <a:lstStyle/>
            <a:p>
              <a:endParaRPr lang="en-US"/>
            </a:p>
          </p:txBody>
        </p:sp>
        <p:sp>
          <p:nvSpPr>
            <p:cNvPr id="35966" name="Freeform 76"/>
            <p:cNvSpPr>
              <a:spLocks/>
            </p:cNvSpPr>
            <p:nvPr/>
          </p:nvSpPr>
          <p:spPr bwMode="auto">
            <a:xfrm>
              <a:off x="3771" y="2758"/>
              <a:ext cx="20" cy="26"/>
            </a:xfrm>
            <a:custGeom>
              <a:avLst/>
              <a:gdLst>
                <a:gd name="T0" fmla="*/ 0 w 90"/>
                <a:gd name="T1" fmla="*/ 0 h 122"/>
                <a:gd name="T2" fmla="*/ 0 w 90"/>
                <a:gd name="T3" fmla="*/ 2 h 122"/>
                <a:gd name="T4" fmla="*/ 16 w 90"/>
                <a:gd name="T5" fmla="*/ 26 h 122"/>
                <a:gd name="T6" fmla="*/ 20 w 90"/>
                <a:gd name="T7" fmla="*/ 24 h 122"/>
                <a:gd name="T8" fmla="*/ 4 w 90"/>
                <a:gd name="T9" fmla="*/ 0 h 122"/>
                <a:gd name="T10" fmla="*/ 5 w 90"/>
                <a:gd name="T11" fmla="*/ 1 h 122"/>
                <a:gd name="T12" fmla="*/ 0 w 90"/>
                <a:gd name="T13" fmla="*/ 0 h 122"/>
                <a:gd name="T14" fmla="*/ 0 w 90"/>
                <a:gd name="T15" fmla="*/ 1 h 122"/>
                <a:gd name="T16" fmla="*/ 0 w 90"/>
                <a:gd name="T17" fmla="*/ 2 h 122"/>
                <a:gd name="T18" fmla="*/ 0 w 90"/>
                <a:gd name="T19" fmla="*/ 0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122"/>
                <a:gd name="T32" fmla="*/ 90 w 90"/>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122">
                  <a:moveTo>
                    <a:pt x="0" y="2"/>
                  </a:moveTo>
                  <a:lnTo>
                    <a:pt x="2" y="9"/>
                  </a:lnTo>
                  <a:lnTo>
                    <a:pt x="72" y="122"/>
                  </a:lnTo>
                  <a:lnTo>
                    <a:pt x="90" y="113"/>
                  </a:lnTo>
                  <a:lnTo>
                    <a:pt x="20" y="0"/>
                  </a:lnTo>
                  <a:lnTo>
                    <a:pt x="22" y="7"/>
                  </a:lnTo>
                  <a:lnTo>
                    <a:pt x="0" y="2"/>
                  </a:lnTo>
                  <a:lnTo>
                    <a:pt x="0" y="7"/>
                  </a:lnTo>
                  <a:lnTo>
                    <a:pt x="2" y="9"/>
                  </a:lnTo>
                  <a:lnTo>
                    <a:pt x="0" y="2"/>
                  </a:lnTo>
                  <a:close/>
                </a:path>
              </a:pathLst>
            </a:custGeom>
            <a:solidFill>
              <a:srgbClr val="333333"/>
            </a:solidFill>
            <a:ln w="9525">
              <a:solidFill>
                <a:srgbClr val="3366FF"/>
              </a:solidFill>
              <a:round/>
              <a:headEnd/>
              <a:tailEnd/>
            </a:ln>
          </p:spPr>
          <p:txBody>
            <a:bodyPr/>
            <a:lstStyle/>
            <a:p>
              <a:endParaRPr lang="en-US"/>
            </a:p>
          </p:txBody>
        </p:sp>
        <p:sp>
          <p:nvSpPr>
            <p:cNvPr id="35967" name="Freeform 77"/>
            <p:cNvSpPr>
              <a:spLocks/>
            </p:cNvSpPr>
            <p:nvPr/>
          </p:nvSpPr>
          <p:spPr bwMode="auto">
            <a:xfrm>
              <a:off x="3771" y="2720"/>
              <a:ext cx="12" cy="39"/>
            </a:xfrm>
            <a:custGeom>
              <a:avLst/>
              <a:gdLst>
                <a:gd name="T0" fmla="*/ 8 w 54"/>
                <a:gd name="T1" fmla="*/ 0 h 177"/>
                <a:gd name="T2" fmla="*/ 7 w 54"/>
                <a:gd name="T3" fmla="*/ 1 h 177"/>
                <a:gd name="T4" fmla="*/ 0 w 54"/>
                <a:gd name="T5" fmla="*/ 38 h 177"/>
                <a:gd name="T6" fmla="*/ 5 w 54"/>
                <a:gd name="T7" fmla="*/ 39 h 177"/>
                <a:gd name="T8" fmla="*/ 12 w 54"/>
                <a:gd name="T9" fmla="*/ 2 h 177"/>
                <a:gd name="T10" fmla="*/ 10 w 54"/>
                <a:gd name="T11" fmla="*/ 4 h 177"/>
                <a:gd name="T12" fmla="*/ 8 w 54"/>
                <a:gd name="T13" fmla="*/ 0 h 177"/>
                <a:gd name="T14" fmla="*/ 7 w 54"/>
                <a:gd name="T15" fmla="*/ 0 h 177"/>
                <a:gd name="T16" fmla="*/ 7 w 54"/>
                <a:gd name="T17" fmla="*/ 1 h 177"/>
                <a:gd name="T18" fmla="*/ 8 w 54"/>
                <a:gd name="T19" fmla="*/ 0 h 1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177"/>
                <a:gd name="T32" fmla="*/ 54 w 54"/>
                <a:gd name="T33" fmla="*/ 177 h 1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177">
                  <a:moveTo>
                    <a:pt x="38" y="0"/>
                  </a:moveTo>
                  <a:lnTo>
                    <a:pt x="31" y="6"/>
                  </a:lnTo>
                  <a:lnTo>
                    <a:pt x="0" y="172"/>
                  </a:lnTo>
                  <a:lnTo>
                    <a:pt x="22" y="177"/>
                  </a:lnTo>
                  <a:lnTo>
                    <a:pt x="54" y="11"/>
                  </a:lnTo>
                  <a:lnTo>
                    <a:pt x="47" y="17"/>
                  </a:lnTo>
                  <a:lnTo>
                    <a:pt x="38" y="0"/>
                  </a:lnTo>
                  <a:lnTo>
                    <a:pt x="31" y="2"/>
                  </a:lnTo>
                  <a:lnTo>
                    <a:pt x="31" y="6"/>
                  </a:lnTo>
                  <a:lnTo>
                    <a:pt x="38" y="0"/>
                  </a:lnTo>
                  <a:close/>
                </a:path>
              </a:pathLst>
            </a:custGeom>
            <a:solidFill>
              <a:srgbClr val="333333"/>
            </a:solidFill>
            <a:ln w="9525">
              <a:solidFill>
                <a:srgbClr val="3366FF"/>
              </a:solidFill>
              <a:round/>
              <a:headEnd/>
              <a:tailEnd/>
            </a:ln>
          </p:spPr>
          <p:txBody>
            <a:bodyPr/>
            <a:lstStyle/>
            <a:p>
              <a:endParaRPr lang="en-US"/>
            </a:p>
          </p:txBody>
        </p:sp>
        <p:sp>
          <p:nvSpPr>
            <p:cNvPr id="35968" name="Freeform 78"/>
            <p:cNvSpPr>
              <a:spLocks/>
            </p:cNvSpPr>
            <p:nvPr/>
          </p:nvSpPr>
          <p:spPr bwMode="auto">
            <a:xfrm>
              <a:off x="3779" y="2682"/>
              <a:ext cx="66" cy="42"/>
            </a:xfrm>
            <a:custGeom>
              <a:avLst/>
              <a:gdLst>
                <a:gd name="T0" fmla="*/ 66 w 300"/>
                <a:gd name="T1" fmla="*/ 2 h 190"/>
                <a:gd name="T2" fmla="*/ 63 w 300"/>
                <a:gd name="T3" fmla="*/ 1 h 190"/>
                <a:gd name="T4" fmla="*/ 0 w 300"/>
                <a:gd name="T5" fmla="*/ 38 h 190"/>
                <a:gd name="T6" fmla="*/ 2 w 300"/>
                <a:gd name="T7" fmla="*/ 42 h 190"/>
                <a:gd name="T8" fmla="*/ 65 w 300"/>
                <a:gd name="T9" fmla="*/ 5 h 190"/>
                <a:gd name="T10" fmla="*/ 62 w 300"/>
                <a:gd name="T11" fmla="*/ 5 h 190"/>
                <a:gd name="T12" fmla="*/ 66 w 300"/>
                <a:gd name="T13" fmla="*/ 2 h 190"/>
                <a:gd name="T14" fmla="*/ 65 w 300"/>
                <a:gd name="T15" fmla="*/ 0 h 190"/>
                <a:gd name="T16" fmla="*/ 63 w 300"/>
                <a:gd name="T17" fmla="*/ 1 h 190"/>
                <a:gd name="T18" fmla="*/ 66 w 300"/>
                <a:gd name="T19" fmla="*/ 2 h 1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0"/>
                <a:gd name="T31" fmla="*/ 0 h 190"/>
                <a:gd name="T32" fmla="*/ 300 w 300"/>
                <a:gd name="T33" fmla="*/ 190 h 1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0" h="190">
                  <a:moveTo>
                    <a:pt x="300" y="8"/>
                  </a:moveTo>
                  <a:lnTo>
                    <a:pt x="287" y="6"/>
                  </a:lnTo>
                  <a:lnTo>
                    <a:pt x="0" y="173"/>
                  </a:lnTo>
                  <a:lnTo>
                    <a:pt x="9" y="190"/>
                  </a:lnTo>
                  <a:lnTo>
                    <a:pt x="296" y="24"/>
                  </a:lnTo>
                  <a:lnTo>
                    <a:pt x="282" y="22"/>
                  </a:lnTo>
                  <a:lnTo>
                    <a:pt x="300" y="8"/>
                  </a:lnTo>
                  <a:lnTo>
                    <a:pt x="294" y="0"/>
                  </a:lnTo>
                  <a:lnTo>
                    <a:pt x="287" y="6"/>
                  </a:lnTo>
                  <a:lnTo>
                    <a:pt x="300" y="8"/>
                  </a:lnTo>
                  <a:close/>
                </a:path>
              </a:pathLst>
            </a:custGeom>
            <a:solidFill>
              <a:srgbClr val="333333"/>
            </a:solidFill>
            <a:ln w="9525">
              <a:solidFill>
                <a:srgbClr val="3366FF"/>
              </a:solidFill>
              <a:round/>
              <a:headEnd/>
              <a:tailEnd/>
            </a:ln>
          </p:spPr>
          <p:txBody>
            <a:bodyPr/>
            <a:lstStyle/>
            <a:p>
              <a:endParaRPr lang="en-US"/>
            </a:p>
          </p:txBody>
        </p:sp>
        <p:sp>
          <p:nvSpPr>
            <p:cNvPr id="35969" name="Freeform 79"/>
            <p:cNvSpPr>
              <a:spLocks/>
            </p:cNvSpPr>
            <p:nvPr/>
          </p:nvSpPr>
          <p:spPr bwMode="auto">
            <a:xfrm>
              <a:off x="3841" y="2684"/>
              <a:ext cx="26" cy="29"/>
            </a:xfrm>
            <a:custGeom>
              <a:avLst/>
              <a:gdLst>
                <a:gd name="T0" fmla="*/ 24 w 120"/>
                <a:gd name="T1" fmla="*/ 24 h 131"/>
                <a:gd name="T2" fmla="*/ 26 w 120"/>
                <a:gd name="T3" fmla="*/ 25 h 131"/>
                <a:gd name="T4" fmla="*/ 4 w 120"/>
                <a:gd name="T5" fmla="*/ 0 h 131"/>
                <a:gd name="T6" fmla="*/ 0 w 120"/>
                <a:gd name="T7" fmla="*/ 3 h 131"/>
                <a:gd name="T8" fmla="*/ 22 w 120"/>
                <a:gd name="T9" fmla="*/ 28 h 131"/>
                <a:gd name="T10" fmla="*/ 24 w 120"/>
                <a:gd name="T11" fmla="*/ 29 h 131"/>
                <a:gd name="T12" fmla="*/ 22 w 120"/>
                <a:gd name="T13" fmla="*/ 28 h 131"/>
                <a:gd name="T14" fmla="*/ 23 w 120"/>
                <a:gd name="T15" fmla="*/ 29 h 131"/>
                <a:gd name="T16" fmla="*/ 24 w 120"/>
                <a:gd name="T17" fmla="*/ 29 h 131"/>
                <a:gd name="T18" fmla="*/ 24 w 120"/>
                <a:gd name="T19" fmla="*/ 24 h 1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0"/>
                <a:gd name="T31" fmla="*/ 0 h 131"/>
                <a:gd name="T32" fmla="*/ 120 w 120"/>
                <a:gd name="T33" fmla="*/ 131 h 1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0" h="131">
                  <a:moveTo>
                    <a:pt x="111" y="109"/>
                  </a:moveTo>
                  <a:lnTo>
                    <a:pt x="120" y="114"/>
                  </a:lnTo>
                  <a:lnTo>
                    <a:pt x="18" y="0"/>
                  </a:lnTo>
                  <a:lnTo>
                    <a:pt x="0" y="14"/>
                  </a:lnTo>
                  <a:lnTo>
                    <a:pt x="102" y="127"/>
                  </a:lnTo>
                  <a:lnTo>
                    <a:pt x="111" y="131"/>
                  </a:lnTo>
                  <a:lnTo>
                    <a:pt x="102" y="127"/>
                  </a:lnTo>
                  <a:lnTo>
                    <a:pt x="106" y="131"/>
                  </a:lnTo>
                  <a:lnTo>
                    <a:pt x="111" y="131"/>
                  </a:lnTo>
                  <a:lnTo>
                    <a:pt x="111" y="109"/>
                  </a:lnTo>
                  <a:close/>
                </a:path>
              </a:pathLst>
            </a:custGeom>
            <a:solidFill>
              <a:srgbClr val="333333"/>
            </a:solidFill>
            <a:ln w="9525">
              <a:solidFill>
                <a:srgbClr val="3366FF"/>
              </a:solidFill>
              <a:round/>
              <a:headEnd/>
              <a:tailEnd/>
            </a:ln>
          </p:spPr>
          <p:txBody>
            <a:bodyPr/>
            <a:lstStyle/>
            <a:p>
              <a:endParaRPr lang="en-US"/>
            </a:p>
          </p:txBody>
        </p:sp>
        <p:sp>
          <p:nvSpPr>
            <p:cNvPr id="35970" name="Freeform 80"/>
            <p:cNvSpPr>
              <a:spLocks/>
            </p:cNvSpPr>
            <p:nvPr/>
          </p:nvSpPr>
          <p:spPr bwMode="auto">
            <a:xfrm>
              <a:off x="3865" y="2707"/>
              <a:ext cx="16" cy="6"/>
            </a:xfrm>
            <a:custGeom>
              <a:avLst/>
              <a:gdLst>
                <a:gd name="T0" fmla="*/ 9 w 70"/>
                <a:gd name="T1" fmla="*/ 3 h 26"/>
                <a:gd name="T2" fmla="*/ 12 w 70"/>
                <a:gd name="T3" fmla="*/ 0 h 26"/>
                <a:gd name="T4" fmla="*/ 0 w 70"/>
                <a:gd name="T5" fmla="*/ 1 h 26"/>
                <a:gd name="T6" fmla="*/ 0 w 70"/>
                <a:gd name="T7" fmla="*/ 6 h 26"/>
                <a:gd name="T8" fmla="*/ 12 w 70"/>
                <a:gd name="T9" fmla="*/ 5 h 26"/>
                <a:gd name="T10" fmla="*/ 14 w 70"/>
                <a:gd name="T11" fmla="*/ 1 h 26"/>
                <a:gd name="T12" fmla="*/ 12 w 70"/>
                <a:gd name="T13" fmla="*/ 5 h 26"/>
                <a:gd name="T14" fmla="*/ 16 w 70"/>
                <a:gd name="T15" fmla="*/ 5 h 26"/>
                <a:gd name="T16" fmla="*/ 14 w 70"/>
                <a:gd name="T17" fmla="*/ 1 h 26"/>
                <a:gd name="T18" fmla="*/ 9 w 70"/>
                <a:gd name="T19" fmla="*/ 3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0"/>
                <a:gd name="T31" fmla="*/ 0 h 26"/>
                <a:gd name="T32" fmla="*/ 70 w 70"/>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0" h="26">
                  <a:moveTo>
                    <a:pt x="40" y="15"/>
                  </a:moveTo>
                  <a:lnTo>
                    <a:pt x="52" y="0"/>
                  </a:lnTo>
                  <a:lnTo>
                    <a:pt x="0" y="4"/>
                  </a:lnTo>
                  <a:lnTo>
                    <a:pt x="0" y="26"/>
                  </a:lnTo>
                  <a:lnTo>
                    <a:pt x="52" y="22"/>
                  </a:lnTo>
                  <a:lnTo>
                    <a:pt x="63" y="6"/>
                  </a:lnTo>
                  <a:lnTo>
                    <a:pt x="52" y="22"/>
                  </a:lnTo>
                  <a:lnTo>
                    <a:pt x="70" y="22"/>
                  </a:lnTo>
                  <a:lnTo>
                    <a:pt x="63" y="6"/>
                  </a:lnTo>
                  <a:lnTo>
                    <a:pt x="40" y="15"/>
                  </a:lnTo>
                  <a:close/>
                </a:path>
              </a:pathLst>
            </a:custGeom>
            <a:solidFill>
              <a:srgbClr val="333333"/>
            </a:solidFill>
            <a:ln w="9525">
              <a:solidFill>
                <a:srgbClr val="3366FF"/>
              </a:solidFill>
              <a:round/>
              <a:headEnd/>
              <a:tailEnd/>
            </a:ln>
          </p:spPr>
          <p:txBody>
            <a:bodyPr/>
            <a:lstStyle/>
            <a:p>
              <a:endParaRPr lang="en-US"/>
            </a:p>
          </p:txBody>
        </p:sp>
        <p:sp>
          <p:nvSpPr>
            <p:cNvPr id="35971" name="Freeform 81"/>
            <p:cNvSpPr>
              <a:spLocks/>
            </p:cNvSpPr>
            <p:nvPr/>
          </p:nvSpPr>
          <p:spPr bwMode="auto">
            <a:xfrm>
              <a:off x="3859" y="2673"/>
              <a:ext cx="20" cy="38"/>
            </a:xfrm>
            <a:custGeom>
              <a:avLst/>
              <a:gdLst>
                <a:gd name="T0" fmla="*/ 0 w 93"/>
                <a:gd name="T1" fmla="*/ 2 h 171"/>
                <a:gd name="T2" fmla="*/ 0 w 93"/>
                <a:gd name="T3" fmla="*/ 2 h 171"/>
                <a:gd name="T4" fmla="*/ 15 w 93"/>
                <a:gd name="T5" fmla="*/ 38 h 171"/>
                <a:gd name="T6" fmla="*/ 20 w 93"/>
                <a:gd name="T7" fmla="*/ 36 h 171"/>
                <a:gd name="T8" fmla="*/ 5 w 93"/>
                <a:gd name="T9" fmla="*/ 0 h 171"/>
                <a:gd name="T10" fmla="*/ 5 w 93"/>
                <a:gd name="T11" fmla="*/ 1 h 171"/>
                <a:gd name="T12" fmla="*/ 0 w 93"/>
                <a:gd name="T13" fmla="*/ 2 h 171"/>
                <a:gd name="T14" fmla="*/ 0 w 93"/>
                <a:gd name="T15" fmla="*/ 2 h 171"/>
                <a:gd name="T16" fmla="*/ 0 w 93"/>
                <a:gd name="T17" fmla="*/ 2 h 171"/>
                <a:gd name="T18" fmla="*/ 0 w 93"/>
                <a:gd name="T19" fmla="*/ 2 h 1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3"/>
                <a:gd name="T31" fmla="*/ 0 h 171"/>
                <a:gd name="T32" fmla="*/ 93 w 93"/>
                <a:gd name="T33" fmla="*/ 171 h 1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3" h="171">
                  <a:moveTo>
                    <a:pt x="0" y="7"/>
                  </a:moveTo>
                  <a:lnTo>
                    <a:pt x="0" y="9"/>
                  </a:lnTo>
                  <a:lnTo>
                    <a:pt x="70" y="171"/>
                  </a:lnTo>
                  <a:lnTo>
                    <a:pt x="93" y="162"/>
                  </a:lnTo>
                  <a:lnTo>
                    <a:pt x="23" y="0"/>
                  </a:lnTo>
                  <a:lnTo>
                    <a:pt x="23" y="3"/>
                  </a:lnTo>
                  <a:lnTo>
                    <a:pt x="0" y="7"/>
                  </a:lnTo>
                  <a:lnTo>
                    <a:pt x="0" y="9"/>
                  </a:lnTo>
                  <a:lnTo>
                    <a:pt x="0" y="7"/>
                  </a:lnTo>
                  <a:close/>
                </a:path>
              </a:pathLst>
            </a:custGeom>
            <a:solidFill>
              <a:srgbClr val="333333"/>
            </a:solidFill>
            <a:ln w="9525">
              <a:solidFill>
                <a:srgbClr val="3366FF"/>
              </a:solidFill>
              <a:round/>
              <a:headEnd/>
              <a:tailEnd/>
            </a:ln>
          </p:spPr>
          <p:txBody>
            <a:bodyPr/>
            <a:lstStyle/>
            <a:p>
              <a:endParaRPr lang="en-US"/>
            </a:p>
          </p:txBody>
        </p:sp>
        <p:sp>
          <p:nvSpPr>
            <p:cNvPr id="35972" name="Freeform 82"/>
            <p:cNvSpPr>
              <a:spLocks/>
            </p:cNvSpPr>
            <p:nvPr/>
          </p:nvSpPr>
          <p:spPr bwMode="auto">
            <a:xfrm>
              <a:off x="3854" y="2646"/>
              <a:ext cx="10" cy="29"/>
            </a:xfrm>
            <a:custGeom>
              <a:avLst/>
              <a:gdLst>
                <a:gd name="T0" fmla="*/ 0 w 47"/>
                <a:gd name="T1" fmla="*/ 0 h 129"/>
                <a:gd name="T2" fmla="*/ 0 w 47"/>
                <a:gd name="T3" fmla="*/ 2 h 129"/>
                <a:gd name="T4" fmla="*/ 5 w 47"/>
                <a:gd name="T5" fmla="*/ 29 h 129"/>
                <a:gd name="T6" fmla="*/ 10 w 47"/>
                <a:gd name="T7" fmla="*/ 28 h 129"/>
                <a:gd name="T8" fmla="*/ 5 w 47"/>
                <a:gd name="T9" fmla="*/ 1 h 129"/>
                <a:gd name="T10" fmla="*/ 4 w 47"/>
                <a:gd name="T11" fmla="*/ 3 h 129"/>
                <a:gd name="T12" fmla="*/ 0 w 47"/>
                <a:gd name="T13" fmla="*/ 0 h 129"/>
                <a:gd name="T14" fmla="*/ 0 w 47"/>
                <a:gd name="T15" fmla="*/ 1 h 129"/>
                <a:gd name="T16" fmla="*/ 0 w 47"/>
                <a:gd name="T17" fmla="*/ 2 h 129"/>
                <a:gd name="T18" fmla="*/ 0 w 47"/>
                <a:gd name="T19" fmla="*/ 0 h 1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129"/>
                <a:gd name="T32" fmla="*/ 47 w 47"/>
                <a:gd name="T33" fmla="*/ 129 h 1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129">
                  <a:moveTo>
                    <a:pt x="2" y="0"/>
                  </a:moveTo>
                  <a:lnTo>
                    <a:pt x="0" y="9"/>
                  </a:lnTo>
                  <a:lnTo>
                    <a:pt x="24" y="129"/>
                  </a:lnTo>
                  <a:lnTo>
                    <a:pt x="47" y="125"/>
                  </a:lnTo>
                  <a:lnTo>
                    <a:pt x="22" y="5"/>
                  </a:lnTo>
                  <a:lnTo>
                    <a:pt x="20" y="14"/>
                  </a:lnTo>
                  <a:lnTo>
                    <a:pt x="2" y="0"/>
                  </a:lnTo>
                  <a:lnTo>
                    <a:pt x="0" y="5"/>
                  </a:lnTo>
                  <a:lnTo>
                    <a:pt x="0" y="9"/>
                  </a:lnTo>
                  <a:lnTo>
                    <a:pt x="2" y="0"/>
                  </a:lnTo>
                  <a:close/>
                </a:path>
              </a:pathLst>
            </a:custGeom>
            <a:solidFill>
              <a:srgbClr val="333333"/>
            </a:solidFill>
            <a:ln w="9525">
              <a:solidFill>
                <a:srgbClr val="3366FF"/>
              </a:solidFill>
              <a:round/>
              <a:headEnd/>
              <a:tailEnd/>
            </a:ln>
          </p:spPr>
          <p:txBody>
            <a:bodyPr/>
            <a:lstStyle/>
            <a:p>
              <a:endParaRPr lang="en-US"/>
            </a:p>
          </p:txBody>
        </p:sp>
        <p:sp>
          <p:nvSpPr>
            <p:cNvPr id="35973" name="Freeform 83"/>
            <p:cNvSpPr>
              <a:spLocks/>
            </p:cNvSpPr>
            <p:nvPr/>
          </p:nvSpPr>
          <p:spPr bwMode="auto">
            <a:xfrm>
              <a:off x="3854" y="2618"/>
              <a:ext cx="24" cy="31"/>
            </a:xfrm>
            <a:custGeom>
              <a:avLst/>
              <a:gdLst>
                <a:gd name="T0" fmla="*/ 19 w 110"/>
                <a:gd name="T1" fmla="*/ 2 h 144"/>
                <a:gd name="T2" fmla="*/ 19 w 110"/>
                <a:gd name="T3" fmla="*/ 0 h 144"/>
                <a:gd name="T4" fmla="*/ 0 w 110"/>
                <a:gd name="T5" fmla="*/ 28 h 144"/>
                <a:gd name="T6" fmla="*/ 4 w 110"/>
                <a:gd name="T7" fmla="*/ 31 h 144"/>
                <a:gd name="T8" fmla="*/ 23 w 110"/>
                <a:gd name="T9" fmla="*/ 3 h 144"/>
                <a:gd name="T10" fmla="*/ 23 w 110"/>
                <a:gd name="T11" fmla="*/ 0 h 144"/>
                <a:gd name="T12" fmla="*/ 23 w 110"/>
                <a:gd name="T13" fmla="*/ 3 h 144"/>
                <a:gd name="T14" fmla="*/ 24 w 110"/>
                <a:gd name="T15" fmla="*/ 1 h 144"/>
                <a:gd name="T16" fmla="*/ 23 w 110"/>
                <a:gd name="T17" fmla="*/ 0 h 144"/>
                <a:gd name="T18" fmla="*/ 19 w 110"/>
                <a:gd name="T19" fmla="*/ 2 h 1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0"/>
                <a:gd name="T31" fmla="*/ 0 h 144"/>
                <a:gd name="T32" fmla="*/ 110 w 110"/>
                <a:gd name="T33" fmla="*/ 144 h 1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0" h="144">
                  <a:moveTo>
                    <a:pt x="88" y="11"/>
                  </a:moveTo>
                  <a:lnTo>
                    <a:pt x="88" y="0"/>
                  </a:lnTo>
                  <a:lnTo>
                    <a:pt x="0" y="130"/>
                  </a:lnTo>
                  <a:lnTo>
                    <a:pt x="18" y="144"/>
                  </a:lnTo>
                  <a:lnTo>
                    <a:pt x="106" y="13"/>
                  </a:lnTo>
                  <a:lnTo>
                    <a:pt x="106" y="2"/>
                  </a:lnTo>
                  <a:lnTo>
                    <a:pt x="106" y="13"/>
                  </a:lnTo>
                  <a:lnTo>
                    <a:pt x="110" y="6"/>
                  </a:lnTo>
                  <a:lnTo>
                    <a:pt x="106" y="2"/>
                  </a:lnTo>
                  <a:lnTo>
                    <a:pt x="88" y="11"/>
                  </a:lnTo>
                  <a:close/>
                </a:path>
              </a:pathLst>
            </a:custGeom>
            <a:solidFill>
              <a:srgbClr val="333333"/>
            </a:solidFill>
            <a:ln w="9525">
              <a:solidFill>
                <a:srgbClr val="3366FF"/>
              </a:solidFill>
              <a:round/>
              <a:headEnd/>
              <a:tailEnd/>
            </a:ln>
          </p:spPr>
          <p:txBody>
            <a:bodyPr/>
            <a:lstStyle/>
            <a:p>
              <a:endParaRPr lang="en-US"/>
            </a:p>
          </p:txBody>
        </p:sp>
        <p:sp>
          <p:nvSpPr>
            <p:cNvPr id="35974" name="Freeform 84"/>
            <p:cNvSpPr>
              <a:spLocks/>
            </p:cNvSpPr>
            <p:nvPr/>
          </p:nvSpPr>
          <p:spPr bwMode="auto">
            <a:xfrm>
              <a:off x="3856" y="2591"/>
              <a:ext cx="21" cy="29"/>
            </a:xfrm>
            <a:custGeom>
              <a:avLst/>
              <a:gdLst>
                <a:gd name="T0" fmla="*/ 0 w 95"/>
                <a:gd name="T1" fmla="*/ 1 h 136"/>
                <a:gd name="T2" fmla="*/ 0 w 95"/>
                <a:gd name="T3" fmla="*/ 2 h 136"/>
                <a:gd name="T4" fmla="*/ 17 w 95"/>
                <a:gd name="T5" fmla="*/ 29 h 136"/>
                <a:gd name="T6" fmla="*/ 21 w 95"/>
                <a:gd name="T7" fmla="*/ 27 h 136"/>
                <a:gd name="T8" fmla="*/ 4 w 95"/>
                <a:gd name="T9" fmla="*/ 0 h 136"/>
                <a:gd name="T10" fmla="*/ 5 w 95"/>
                <a:gd name="T11" fmla="*/ 1 h 136"/>
                <a:gd name="T12" fmla="*/ 0 w 95"/>
                <a:gd name="T13" fmla="*/ 1 h 136"/>
                <a:gd name="T14" fmla="*/ 0 w 95"/>
                <a:gd name="T15" fmla="*/ 1 h 136"/>
                <a:gd name="T16" fmla="*/ 0 w 95"/>
                <a:gd name="T17" fmla="*/ 2 h 136"/>
                <a:gd name="T18" fmla="*/ 0 w 95"/>
                <a:gd name="T19" fmla="*/ 1 h 1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5"/>
                <a:gd name="T31" fmla="*/ 0 h 136"/>
                <a:gd name="T32" fmla="*/ 95 w 95"/>
                <a:gd name="T33" fmla="*/ 136 h 1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5" h="136">
                  <a:moveTo>
                    <a:pt x="0" y="5"/>
                  </a:moveTo>
                  <a:lnTo>
                    <a:pt x="2" y="9"/>
                  </a:lnTo>
                  <a:lnTo>
                    <a:pt x="77" y="136"/>
                  </a:lnTo>
                  <a:lnTo>
                    <a:pt x="95" y="127"/>
                  </a:lnTo>
                  <a:lnTo>
                    <a:pt x="20" y="0"/>
                  </a:lnTo>
                  <a:lnTo>
                    <a:pt x="23" y="5"/>
                  </a:lnTo>
                  <a:lnTo>
                    <a:pt x="0" y="5"/>
                  </a:lnTo>
                  <a:lnTo>
                    <a:pt x="0" y="7"/>
                  </a:lnTo>
                  <a:lnTo>
                    <a:pt x="2" y="9"/>
                  </a:lnTo>
                  <a:lnTo>
                    <a:pt x="0" y="5"/>
                  </a:lnTo>
                  <a:close/>
                </a:path>
              </a:pathLst>
            </a:custGeom>
            <a:solidFill>
              <a:srgbClr val="333333"/>
            </a:solidFill>
            <a:ln w="9525">
              <a:solidFill>
                <a:srgbClr val="3366FF"/>
              </a:solidFill>
              <a:round/>
              <a:headEnd/>
              <a:tailEnd/>
            </a:ln>
          </p:spPr>
          <p:txBody>
            <a:bodyPr/>
            <a:lstStyle/>
            <a:p>
              <a:endParaRPr lang="en-US"/>
            </a:p>
          </p:txBody>
        </p:sp>
        <p:sp>
          <p:nvSpPr>
            <p:cNvPr id="35975" name="Freeform 85"/>
            <p:cNvSpPr>
              <a:spLocks/>
            </p:cNvSpPr>
            <p:nvPr/>
          </p:nvSpPr>
          <p:spPr bwMode="auto">
            <a:xfrm>
              <a:off x="3856" y="2566"/>
              <a:ext cx="8" cy="26"/>
            </a:xfrm>
            <a:custGeom>
              <a:avLst/>
              <a:gdLst>
                <a:gd name="T0" fmla="*/ 3 w 36"/>
                <a:gd name="T1" fmla="*/ 0 h 115"/>
                <a:gd name="T2" fmla="*/ 3 w 36"/>
                <a:gd name="T3" fmla="*/ 0 h 115"/>
                <a:gd name="T4" fmla="*/ 0 w 36"/>
                <a:gd name="T5" fmla="*/ 26 h 115"/>
                <a:gd name="T6" fmla="*/ 5 w 36"/>
                <a:gd name="T7" fmla="*/ 26 h 115"/>
                <a:gd name="T8" fmla="*/ 8 w 36"/>
                <a:gd name="T9" fmla="*/ 0 h 115"/>
                <a:gd name="T10" fmla="*/ 8 w 36"/>
                <a:gd name="T11" fmla="*/ 0 h 115"/>
                <a:gd name="T12" fmla="*/ 8 w 36"/>
                <a:gd name="T13" fmla="*/ 0 h 115"/>
                <a:gd name="T14" fmla="*/ 8 w 36"/>
                <a:gd name="T15" fmla="*/ 0 h 115"/>
                <a:gd name="T16" fmla="*/ 8 w 36"/>
                <a:gd name="T17" fmla="*/ 0 h 115"/>
                <a:gd name="T18" fmla="*/ 3 w 36"/>
                <a:gd name="T19" fmla="*/ 0 h 1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115"/>
                <a:gd name="T32" fmla="*/ 36 w 36"/>
                <a:gd name="T33" fmla="*/ 115 h 1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115">
                  <a:moveTo>
                    <a:pt x="14" y="0"/>
                  </a:moveTo>
                  <a:lnTo>
                    <a:pt x="14" y="0"/>
                  </a:lnTo>
                  <a:lnTo>
                    <a:pt x="0" y="115"/>
                  </a:lnTo>
                  <a:lnTo>
                    <a:pt x="23" y="115"/>
                  </a:lnTo>
                  <a:lnTo>
                    <a:pt x="36" y="0"/>
                  </a:lnTo>
                  <a:lnTo>
                    <a:pt x="14" y="0"/>
                  </a:lnTo>
                  <a:close/>
                </a:path>
              </a:pathLst>
            </a:custGeom>
            <a:solidFill>
              <a:srgbClr val="333333"/>
            </a:solidFill>
            <a:ln w="9525">
              <a:solidFill>
                <a:srgbClr val="3366FF"/>
              </a:solidFill>
              <a:round/>
              <a:headEnd/>
              <a:tailEnd/>
            </a:ln>
          </p:spPr>
          <p:txBody>
            <a:bodyPr/>
            <a:lstStyle/>
            <a:p>
              <a:endParaRPr lang="en-US"/>
            </a:p>
          </p:txBody>
        </p:sp>
        <p:sp>
          <p:nvSpPr>
            <p:cNvPr id="35976" name="Freeform 86"/>
            <p:cNvSpPr>
              <a:spLocks/>
            </p:cNvSpPr>
            <p:nvPr/>
          </p:nvSpPr>
          <p:spPr bwMode="auto">
            <a:xfrm>
              <a:off x="3855" y="2537"/>
              <a:ext cx="9" cy="29"/>
            </a:xfrm>
            <a:custGeom>
              <a:avLst/>
              <a:gdLst>
                <a:gd name="T0" fmla="*/ 3 w 43"/>
                <a:gd name="T1" fmla="*/ 0 h 133"/>
                <a:gd name="T2" fmla="*/ 1 w 43"/>
                <a:gd name="T3" fmla="*/ 2 h 133"/>
                <a:gd name="T4" fmla="*/ 4 w 43"/>
                <a:gd name="T5" fmla="*/ 29 h 133"/>
                <a:gd name="T6" fmla="*/ 9 w 43"/>
                <a:gd name="T7" fmla="*/ 29 h 133"/>
                <a:gd name="T8" fmla="*/ 5 w 43"/>
                <a:gd name="T9" fmla="*/ 2 h 133"/>
                <a:gd name="T10" fmla="*/ 3 w 43"/>
                <a:gd name="T11" fmla="*/ 5 h 133"/>
                <a:gd name="T12" fmla="*/ 3 w 43"/>
                <a:gd name="T13" fmla="*/ 0 h 133"/>
                <a:gd name="T14" fmla="*/ 0 w 43"/>
                <a:gd name="T15" fmla="*/ 0 h 133"/>
                <a:gd name="T16" fmla="*/ 1 w 43"/>
                <a:gd name="T17" fmla="*/ 2 h 133"/>
                <a:gd name="T18" fmla="*/ 3 w 43"/>
                <a:gd name="T19" fmla="*/ 0 h 1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133"/>
                <a:gd name="T32" fmla="*/ 43 w 43"/>
                <a:gd name="T33" fmla="*/ 133 h 1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133">
                  <a:moveTo>
                    <a:pt x="14" y="0"/>
                  </a:moveTo>
                  <a:lnTo>
                    <a:pt x="3" y="11"/>
                  </a:lnTo>
                  <a:lnTo>
                    <a:pt x="21" y="133"/>
                  </a:lnTo>
                  <a:lnTo>
                    <a:pt x="43" y="133"/>
                  </a:lnTo>
                  <a:lnTo>
                    <a:pt x="25" y="11"/>
                  </a:lnTo>
                  <a:lnTo>
                    <a:pt x="14" y="22"/>
                  </a:lnTo>
                  <a:lnTo>
                    <a:pt x="14" y="0"/>
                  </a:lnTo>
                  <a:lnTo>
                    <a:pt x="0" y="0"/>
                  </a:lnTo>
                  <a:lnTo>
                    <a:pt x="3" y="11"/>
                  </a:lnTo>
                  <a:lnTo>
                    <a:pt x="14" y="0"/>
                  </a:lnTo>
                  <a:close/>
                </a:path>
              </a:pathLst>
            </a:custGeom>
            <a:solidFill>
              <a:srgbClr val="333333"/>
            </a:solidFill>
            <a:ln w="9525">
              <a:solidFill>
                <a:srgbClr val="3366FF"/>
              </a:solidFill>
              <a:round/>
              <a:headEnd/>
              <a:tailEnd/>
            </a:ln>
          </p:spPr>
          <p:txBody>
            <a:bodyPr/>
            <a:lstStyle/>
            <a:p>
              <a:endParaRPr lang="en-US"/>
            </a:p>
          </p:txBody>
        </p:sp>
        <p:sp>
          <p:nvSpPr>
            <p:cNvPr id="35977" name="Freeform 87"/>
            <p:cNvSpPr>
              <a:spLocks/>
            </p:cNvSpPr>
            <p:nvPr/>
          </p:nvSpPr>
          <p:spPr bwMode="auto">
            <a:xfrm>
              <a:off x="3858" y="2537"/>
              <a:ext cx="16" cy="5"/>
            </a:xfrm>
            <a:custGeom>
              <a:avLst/>
              <a:gdLst>
                <a:gd name="T0" fmla="*/ 11 w 74"/>
                <a:gd name="T1" fmla="*/ 2 h 22"/>
                <a:gd name="T2" fmla="*/ 14 w 74"/>
                <a:gd name="T3" fmla="*/ 0 h 22"/>
                <a:gd name="T4" fmla="*/ 0 w 74"/>
                <a:gd name="T5" fmla="*/ 0 h 22"/>
                <a:gd name="T6" fmla="*/ 0 w 74"/>
                <a:gd name="T7" fmla="*/ 5 h 22"/>
                <a:gd name="T8" fmla="*/ 14 w 74"/>
                <a:gd name="T9" fmla="*/ 5 h 22"/>
                <a:gd name="T10" fmla="*/ 16 w 74"/>
                <a:gd name="T11" fmla="*/ 3 h 22"/>
                <a:gd name="T12" fmla="*/ 14 w 74"/>
                <a:gd name="T13" fmla="*/ 5 h 22"/>
                <a:gd name="T14" fmla="*/ 16 w 74"/>
                <a:gd name="T15" fmla="*/ 5 h 22"/>
                <a:gd name="T16" fmla="*/ 16 w 74"/>
                <a:gd name="T17" fmla="*/ 3 h 22"/>
                <a:gd name="T18" fmla="*/ 11 w 74"/>
                <a:gd name="T19" fmla="*/ 2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4"/>
                <a:gd name="T31" fmla="*/ 0 h 22"/>
                <a:gd name="T32" fmla="*/ 74 w 74"/>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4" h="22">
                  <a:moveTo>
                    <a:pt x="52" y="8"/>
                  </a:moveTo>
                  <a:lnTo>
                    <a:pt x="63" y="0"/>
                  </a:lnTo>
                  <a:lnTo>
                    <a:pt x="0" y="0"/>
                  </a:lnTo>
                  <a:lnTo>
                    <a:pt x="0" y="22"/>
                  </a:lnTo>
                  <a:lnTo>
                    <a:pt x="63" y="22"/>
                  </a:lnTo>
                  <a:lnTo>
                    <a:pt x="74" y="13"/>
                  </a:lnTo>
                  <a:lnTo>
                    <a:pt x="63" y="22"/>
                  </a:lnTo>
                  <a:lnTo>
                    <a:pt x="72" y="22"/>
                  </a:lnTo>
                  <a:lnTo>
                    <a:pt x="74" y="11"/>
                  </a:lnTo>
                  <a:lnTo>
                    <a:pt x="52" y="8"/>
                  </a:lnTo>
                  <a:close/>
                </a:path>
              </a:pathLst>
            </a:custGeom>
            <a:solidFill>
              <a:srgbClr val="333333"/>
            </a:solidFill>
            <a:ln w="9525">
              <a:solidFill>
                <a:srgbClr val="3366FF"/>
              </a:solidFill>
              <a:round/>
              <a:headEnd/>
              <a:tailEnd/>
            </a:ln>
          </p:spPr>
          <p:txBody>
            <a:bodyPr/>
            <a:lstStyle/>
            <a:p>
              <a:endParaRPr lang="en-US"/>
            </a:p>
          </p:txBody>
        </p:sp>
        <p:sp>
          <p:nvSpPr>
            <p:cNvPr id="35978" name="Freeform 88"/>
            <p:cNvSpPr>
              <a:spLocks/>
            </p:cNvSpPr>
            <p:nvPr/>
          </p:nvSpPr>
          <p:spPr bwMode="auto">
            <a:xfrm>
              <a:off x="3869" y="2503"/>
              <a:ext cx="12" cy="37"/>
            </a:xfrm>
            <a:custGeom>
              <a:avLst/>
              <a:gdLst>
                <a:gd name="T0" fmla="*/ 9 w 54"/>
                <a:gd name="T1" fmla="*/ 5 h 171"/>
                <a:gd name="T2" fmla="*/ 6 w 54"/>
                <a:gd name="T3" fmla="*/ 2 h 171"/>
                <a:gd name="T4" fmla="*/ 0 w 54"/>
                <a:gd name="T5" fmla="*/ 36 h 171"/>
                <a:gd name="T6" fmla="*/ 5 w 54"/>
                <a:gd name="T7" fmla="*/ 37 h 171"/>
                <a:gd name="T8" fmla="*/ 12 w 54"/>
                <a:gd name="T9" fmla="*/ 3 h 171"/>
                <a:gd name="T10" fmla="*/ 9 w 54"/>
                <a:gd name="T11" fmla="*/ 0 h 171"/>
                <a:gd name="T12" fmla="*/ 12 w 54"/>
                <a:gd name="T13" fmla="*/ 3 h 171"/>
                <a:gd name="T14" fmla="*/ 12 w 54"/>
                <a:gd name="T15" fmla="*/ 0 h 171"/>
                <a:gd name="T16" fmla="*/ 9 w 54"/>
                <a:gd name="T17" fmla="*/ 0 h 171"/>
                <a:gd name="T18" fmla="*/ 9 w 54"/>
                <a:gd name="T19" fmla="*/ 5 h 1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171"/>
                <a:gd name="T32" fmla="*/ 54 w 54"/>
                <a:gd name="T33" fmla="*/ 171 h 1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171">
                  <a:moveTo>
                    <a:pt x="40" y="24"/>
                  </a:moveTo>
                  <a:lnTo>
                    <a:pt x="29" y="11"/>
                  </a:lnTo>
                  <a:lnTo>
                    <a:pt x="0" y="166"/>
                  </a:lnTo>
                  <a:lnTo>
                    <a:pt x="22" y="171"/>
                  </a:lnTo>
                  <a:lnTo>
                    <a:pt x="52" y="16"/>
                  </a:lnTo>
                  <a:lnTo>
                    <a:pt x="40" y="2"/>
                  </a:lnTo>
                  <a:lnTo>
                    <a:pt x="52" y="13"/>
                  </a:lnTo>
                  <a:lnTo>
                    <a:pt x="54" y="0"/>
                  </a:lnTo>
                  <a:lnTo>
                    <a:pt x="40" y="2"/>
                  </a:lnTo>
                  <a:lnTo>
                    <a:pt x="40" y="24"/>
                  </a:lnTo>
                  <a:close/>
                </a:path>
              </a:pathLst>
            </a:custGeom>
            <a:solidFill>
              <a:srgbClr val="333333"/>
            </a:solidFill>
            <a:ln w="9525">
              <a:solidFill>
                <a:srgbClr val="3366FF"/>
              </a:solidFill>
              <a:round/>
              <a:headEnd/>
              <a:tailEnd/>
            </a:ln>
          </p:spPr>
          <p:txBody>
            <a:bodyPr/>
            <a:lstStyle/>
            <a:p>
              <a:endParaRPr lang="en-US"/>
            </a:p>
          </p:txBody>
        </p:sp>
        <p:sp>
          <p:nvSpPr>
            <p:cNvPr id="35979" name="Freeform 89"/>
            <p:cNvSpPr>
              <a:spLocks/>
            </p:cNvSpPr>
            <p:nvPr/>
          </p:nvSpPr>
          <p:spPr bwMode="auto">
            <a:xfrm>
              <a:off x="3863" y="2503"/>
              <a:ext cx="15" cy="7"/>
            </a:xfrm>
            <a:custGeom>
              <a:avLst/>
              <a:gdLst>
                <a:gd name="T0" fmla="*/ 5 w 69"/>
                <a:gd name="T1" fmla="*/ 6 h 31"/>
                <a:gd name="T2" fmla="*/ 2 w 69"/>
                <a:gd name="T3" fmla="*/ 7 h 31"/>
                <a:gd name="T4" fmla="*/ 15 w 69"/>
                <a:gd name="T5" fmla="*/ 5 h 31"/>
                <a:gd name="T6" fmla="*/ 15 w 69"/>
                <a:gd name="T7" fmla="*/ 0 h 31"/>
                <a:gd name="T8" fmla="*/ 2 w 69"/>
                <a:gd name="T9" fmla="*/ 2 h 31"/>
                <a:gd name="T10" fmla="*/ 0 w 69"/>
                <a:gd name="T11" fmla="*/ 4 h 31"/>
                <a:gd name="T12" fmla="*/ 2 w 69"/>
                <a:gd name="T13" fmla="*/ 2 h 31"/>
                <a:gd name="T14" fmla="*/ 1 w 69"/>
                <a:gd name="T15" fmla="*/ 2 h 31"/>
                <a:gd name="T16" fmla="*/ 0 w 69"/>
                <a:gd name="T17" fmla="*/ 4 h 31"/>
                <a:gd name="T18" fmla="*/ 5 w 69"/>
                <a:gd name="T19" fmla="*/ 6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9"/>
                <a:gd name="T31" fmla="*/ 0 h 31"/>
                <a:gd name="T32" fmla="*/ 69 w 69"/>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9" h="31">
                  <a:moveTo>
                    <a:pt x="22" y="25"/>
                  </a:moveTo>
                  <a:lnTo>
                    <a:pt x="11" y="31"/>
                  </a:lnTo>
                  <a:lnTo>
                    <a:pt x="69" y="22"/>
                  </a:lnTo>
                  <a:lnTo>
                    <a:pt x="69" y="0"/>
                  </a:lnTo>
                  <a:lnTo>
                    <a:pt x="11" y="9"/>
                  </a:lnTo>
                  <a:lnTo>
                    <a:pt x="0" y="16"/>
                  </a:lnTo>
                  <a:lnTo>
                    <a:pt x="11" y="9"/>
                  </a:lnTo>
                  <a:lnTo>
                    <a:pt x="4" y="9"/>
                  </a:lnTo>
                  <a:lnTo>
                    <a:pt x="0" y="16"/>
                  </a:lnTo>
                  <a:lnTo>
                    <a:pt x="22" y="25"/>
                  </a:lnTo>
                  <a:close/>
                </a:path>
              </a:pathLst>
            </a:custGeom>
            <a:solidFill>
              <a:srgbClr val="333333"/>
            </a:solidFill>
            <a:ln w="9525">
              <a:solidFill>
                <a:srgbClr val="3366FF"/>
              </a:solidFill>
              <a:round/>
              <a:headEnd/>
              <a:tailEnd/>
            </a:ln>
          </p:spPr>
          <p:txBody>
            <a:bodyPr/>
            <a:lstStyle/>
            <a:p>
              <a:endParaRPr lang="en-US"/>
            </a:p>
          </p:txBody>
        </p:sp>
        <p:sp>
          <p:nvSpPr>
            <p:cNvPr id="35980" name="Freeform 90"/>
            <p:cNvSpPr>
              <a:spLocks/>
            </p:cNvSpPr>
            <p:nvPr/>
          </p:nvSpPr>
          <p:spPr bwMode="auto">
            <a:xfrm>
              <a:off x="3854" y="2507"/>
              <a:ext cx="14" cy="22"/>
            </a:xfrm>
            <a:custGeom>
              <a:avLst/>
              <a:gdLst>
                <a:gd name="T0" fmla="*/ 2 w 63"/>
                <a:gd name="T1" fmla="*/ 21 h 102"/>
                <a:gd name="T2" fmla="*/ 5 w 63"/>
                <a:gd name="T3" fmla="*/ 20 h 102"/>
                <a:gd name="T4" fmla="*/ 14 w 63"/>
                <a:gd name="T5" fmla="*/ 2 h 102"/>
                <a:gd name="T6" fmla="*/ 9 w 63"/>
                <a:gd name="T7" fmla="*/ 0 h 102"/>
                <a:gd name="T8" fmla="*/ 0 w 63"/>
                <a:gd name="T9" fmla="*/ 18 h 102"/>
                <a:gd name="T10" fmla="*/ 4 w 63"/>
                <a:gd name="T11" fmla="*/ 16 h 102"/>
                <a:gd name="T12" fmla="*/ 2 w 63"/>
                <a:gd name="T13" fmla="*/ 21 h 102"/>
                <a:gd name="T14" fmla="*/ 4 w 63"/>
                <a:gd name="T15" fmla="*/ 22 h 102"/>
                <a:gd name="T16" fmla="*/ 5 w 63"/>
                <a:gd name="T17" fmla="*/ 20 h 102"/>
                <a:gd name="T18" fmla="*/ 2 w 63"/>
                <a:gd name="T19" fmla="*/ 21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
                <a:gd name="T31" fmla="*/ 0 h 102"/>
                <a:gd name="T32" fmla="*/ 63 w 63"/>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 h="102">
                  <a:moveTo>
                    <a:pt x="7" y="97"/>
                  </a:moveTo>
                  <a:lnTo>
                    <a:pt x="22" y="91"/>
                  </a:lnTo>
                  <a:lnTo>
                    <a:pt x="63" y="9"/>
                  </a:lnTo>
                  <a:lnTo>
                    <a:pt x="41" y="0"/>
                  </a:lnTo>
                  <a:lnTo>
                    <a:pt x="0" y="82"/>
                  </a:lnTo>
                  <a:lnTo>
                    <a:pt x="16" y="75"/>
                  </a:lnTo>
                  <a:lnTo>
                    <a:pt x="7" y="97"/>
                  </a:lnTo>
                  <a:lnTo>
                    <a:pt x="16" y="102"/>
                  </a:lnTo>
                  <a:lnTo>
                    <a:pt x="22" y="91"/>
                  </a:lnTo>
                  <a:lnTo>
                    <a:pt x="7" y="97"/>
                  </a:lnTo>
                  <a:close/>
                </a:path>
              </a:pathLst>
            </a:custGeom>
            <a:solidFill>
              <a:srgbClr val="333333"/>
            </a:solidFill>
            <a:ln w="9525">
              <a:solidFill>
                <a:srgbClr val="3366FF"/>
              </a:solidFill>
              <a:round/>
              <a:headEnd/>
              <a:tailEnd/>
            </a:ln>
          </p:spPr>
          <p:txBody>
            <a:bodyPr/>
            <a:lstStyle/>
            <a:p>
              <a:endParaRPr lang="en-US"/>
            </a:p>
          </p:txBody>
        </p:sp>
        <p:sp>
          <p:nvSpPr>
            <p:cNvPr id="35981" name="Freeform 91"/>
            <p:cNvSpPr>
              <a:spLocks/>
            </p:cNvSpPr>
            <p:nvPr/>
          </p:nvSpPr>
          <p:spPr bwMode="auto">
            <a:xfrm>
              <a:off x="3834" y="2515"/>
              <a:ext cx="23" cy="13"/>
            </a:xfrm>
            <a:custGeom>
              <a:avLst/>
              <a:gdLst>
                <a:gd name="T0" fmla="*/ 1 w 109"/>
                <a:gd name="T1" fmla="*/ 1 h 57"/>
                <a:gd name="T2" fmla="*/ 3 w 109"/>
                <a:gd name="T3" fmla="*/ 5 h 57"/>
                <a:gd name="T4" fmla="*/ 21 w 109"/>
                <a:gd name="T5" fmla="*/ 13 h 57"/>
                <a:gd name="T6" fmla="*/ 23 w 109"/>
                <a:gd name="T7" fmla="*/ 8 h 57"/>
                <a:gd name="T8" fmla="*/ 4 w 109"/>
                <a:gd name="T9" fmla="*/ 0 h 57"/>
                <a:gd name="T10" fmla="*/ 5 w 109"/>
                <a:gd name="T11" fmla="*/ 3 h 57"/>
                <a:gd name="T12" fmla="*/ 1 w 109"/>
                <a:gd name="T13" fmla="*/ 1 h 57"/>
                <a:gd name="T14" fmla="*/ 0 w 109"/>
                <a:gd name="T15" fmla="*/ 3 h 57"/>
                <a:gd name="T16" fmla="*/ 3 w 109"/>
                <a:gd name="T17" fmla="*/ 5 h 57"/>
                <a:gd name="T18" fmla="*/ 1 w 109"/>
                <a:gd name="T19" fmla="*/ 1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9"/>
                <a:gd name="T31" fmla="*/ 0 h 57"/>
                <a:gd name="T32" fmla="*/ 109 w 109"/>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9" h="57">
                  <a:moveTo>
                    <a:pt x="7" y="6"/>
                  </a:moveTo>
                  <a:lnTo>
                    <a:pt x="12" y="22"/>
                  </a:lnTo>
                  <a:lnTo>
                    <a:pt x="100" y="57"/>
                  </a:lnTo>
                  <a:lnTo>
                    <a:pt x="109" y="35"/>
                  </a:lnTo>
                  <a:lnTo>
                    <a:pt x="21" y="0"/>
                  </a:lnTo>
                  <a:lnTo>
                    <a:pt x="25" y="15"/>
                  </a:lnTo>
                  <a:lnTo>
                    <a:pt x="7" y="6"/>
                  </a:lnTo>
                  <a:lnTo>
                    <a:pt x="0" y="15"/>
                  </a:lnTo>
                  <a:lnTo>
                    <a:pt x="12" y="22"/>
                  </a:lnTo>
                  <a:lnTo>
                    <a:pt x="7" y="6"/>
                  </a:lnTo>
                  <a:close/>
                </a:path>
              </a:pathLst>
            </a:custGeom>
            <a:solidFill>
              <a:srgbClr val="333333"/>
            </a:solidFill>
            <a:ln w="9525">
              <a:solidFill>
                <a:srgbClr val="3366FF"/>
              </a:solidFill>
              <a:round/>
              <a:headEnd/>
              <a:tailEnd/>
            </a:ln>
          </p:spPr>
          <p:txBody>
            <a:bodyPr/>
            <a:lstStyle/>
            <a:p>
              <a:endParaRPr lang="en-US"/>
            </a:p>
          </p:txBody>
        </p:sp>
        <p:sp>
          <p:nvSpPr>
            <p:cNvPr id="35982" name="Freeform 92"/>
            <p:cNvSpPr>
              <a:spLocks/>
            </p:cNvSpPr>
            <p:nvPr/>
          </p:nvSpPr>
          <p:spPr bwMode="auto">
            <a:xfrm>
              <a:off x="3835" y="2496"/>
              <a:ext cx="15" cy="23"/>
            </a:xfrm>
            <a:custGeom>
              <a:avLst/>
              <a:gdLst>
                <a:gd name="T0" fmla="*/ 10 w 68"/>
                <a:gd name="T1" fmla="*/ 1 h 102"/>
                <a:gd name="T2" fmla="*/ 11 w 68"/>
                <a:gd name="T3" fmla="*/ 0 h 102"/>
                <a:gd name="T4" fmla="*/ 0 w 68"/>
                <a:gd name="T5" fmla="*/ 21 h 102"/>
                <a:gd name="T6" fmla="*/ 4 w 68"/>
                <a:gd name="T7" fmla="*/ 23 h 102"/>
                <a:gd name="T8" fmla="*/ 15 w 68"/>
                <a:gd name="T9" fmla="*/ 2 h 102"/>
                <a:gd name="T10" fmla="*/ 15 w 68"/>
                <a:gd name="T11" fmla="*/ 1 h 102"/>
                <a:gd name="T12" fmla="*/ 15 w 68"/>
                <a:gd name="T13" fmla="*/ 2 h 102"/>
                <a:gd name="T14" fmla="*/ 15 w 68"/>
                <a:gd name="T15" fmla="*/ 2 h 102"/>
                <a:gd name="T16" fmla="*/ 15 w 68"/>
                <a:gd name="T17" fmla="*/ 1 h 102"/>
                <a:gd name="T18" fmla="*/ 10 w 68"/>
                <a:gd name="T19" fmla="*/ 1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
                <a:gd name="T31" fmla="*/ 0 h 102"/>
                <a:gd name="T32" fmla="*/ 68 w 6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 h="102">
                  <a:moveTo>
                    <a:pt x="45" y="5"/>
                  </a:moveTo>
                  <a:lnTo>
                    <a:pt x="48" y="0"/>
                  </a:lnTo>
                  <a:lnTo>
                    <a:pt x="0" y="93"/>
                  </a:lnTo>
                  <a:lnTo>
                    <a:pt x="18" y="102"/>
                  </a:lnTo>
                  <a:lnTo>
                    <a:pt x="66" y="9"/>
                  </a:lnTo>
                  <a:lnTo>
                    <a:pt x="68" y="5"/>
                  </a:lnTo>
                  <a:lnTo>
                    <a:pt x="66" y="9"/>
                  </a:lnTo>
                  <a:lnTo>
                    <a:pt x="68" y="7"/>
                  </a:lnTo>
                  <a:lnTo>
                    <a:pt x="68" y="5"/>
                  </a:lnTo>
                  <a:lnTo>
                    <a:pt x="45" y="5"/>
                  </a:lnTo>
                  <a:close/>
                </a:path>
              </a:pathLst>
            </a:custGeom>
            <a:solidFill>
              <a:srgbClr val="333333"/>
            </a:solidFill>
            <a:ln w="9525">
              <a:solidFill>
                <a:srgbClr val="3366FF"/>
              </a:solidFill>
              <a:round/>
              <a:headEnd/>
              <a:tailEnd/>
            </a:ln>
          </p:spPr>
          <p:txBody>
            <a:bodyPr/>
            <a:lstStyle/>
            <a:p>
              <a:endParaRPr lang="en-US"/>
            </a:p>
          </p:txBody>
        </p:sp>
        <p:sp>
          <p:nvSpPr>
            <p:cNvPr id="35983" name="Freeform 93"/>
            <p:cNvSpPr>
              <a:spLocks/>
            </p:cNvSpPr>
            <p:nvPr/>
          </p:nvSpPr>
          <p:spPr bwMode="auto">
            <a:xfrm>
              <a:off x="3845" y="2462"/>
              <a:ext cx="8" cy="35"/>
            </a:xfrm>
            <a:custGeom>
              <a:avLst/>
              <a:gdLst>
                <a:gd name="T0" fmla="*/ 5 w 36"/>
                <a:gd name="T1" fmla="*/ 5 h 164"/>
                <a:gd name="T2" fmla="*/ 3 w 36"/>
                <a:gd name="T3" fmla="*/ 2 h 164"/>
                <a:gd name="T4" fmla="*/ 0 w 36"/>
                <a:gd name="T5" fmla="*/ 35 h 164"/>
                <a:gd name="T6" fmla="*/ 5 w 36"/>
                <a:gd name="T7" fmla="*/ 35 h 164"/>
                <a:gd name="T8" fmla="*/ 8 w 36"/>
                <a:gd name="T9" fmla="*/ 2 h 164"/>
                <a:gd name="T10" fmla="*/ 6 w 36"/>
                <a:gd name="T11" fmla="*/ 0 h 164"/>
                <a:gd name="T12" fmla="*/ 8 w 36"/>
                <a:gd name="T13" fmla="*/ 2 h 164"/>
                <a:gd name="T14" fmla="*/ 8 w 36"/>
                <a:gd name="T15" fmla="*/ 0 h 164"/>
                <a:gd name="T16" fmla="*/ 6 w 36"/>
                <a:gd name="T17" fmla="*/ 0 h 164"/>
                <a:gd name="T18" fmla="*/ 5 w 36"/>
                <a:gd name="T19" fmla="*/ 5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164"/>
                <a:gd name="T32" fmla="*/ 36 w 36"/>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164">
                  <a:moveTo>
                    <a:pt x="23" y="22"/>
                  </a:moveTo>
                  <a:lnTo>
                    <a:pt x="14" y="11"/>
                  </a:lnTo>
                  <a:lnTo>
                    <a:pt x="0" y="164"/>
                  </a:lnTo>
                  <a:lnTo>
                    <a:pt x="23" y="164"/>
                  </a:lnTo>
                  <a:lnTo>
                    <a:pt x="36" y="11"/>
                  </a:lnTo>
                  <a:lnTo>
                    <a:pt x="27" y="0"/>
                  </a:lnTo>
                  <a:lnTo>
                    <a:pt x="36" y="11"/>
                  </a:lnTo>
                  <a:lnTo>
                    <a:pt x="36" y="2"/>
                  </a:lnTo>
                  <a:lnTo>
                    <a:pt x="27" y="0"/>
                  </a:lnTo>
                  <a:lnTo>
                    <a:pt x="23" y="22"/>
                  </a:lnTo>
                  <a:close/>
                </a:path>
              </a:pathLst>
            </a:custGeom>
            <a:solidFill>
              <a:srgbClr val="333333"/>
            </a:solidFill>
            <a:ln w="9525">
              <a:solidFill>
                <a:srgbClr val="3366FF"/>
              </a:solidFill>
              <a:round/>
              <a:headEnd/>
              <a:tailEnd/>
            </a:ln>
          </p:spPr>
          <p:txBody>
            <a:bodyPr/>
            <a:lstStyle/>
            <a:p>
              <a:endParaRPr lang="en-US"/>
            </a:p>
          </p:txBody>
        </p:sp>
        <p:sp>
          <p:nvSpPr>
            <p:cNvPr id="35984" name="Freeform 94"/>
            <p:cNvSpPr>
              <a:spLocks/>
            </p:cNvSpPr>
            <p:nvPr/>
          </p:nvSpPr>
          <p:spPr bwMode="auto">
            <a:xfrm>
              <a:off x="3816" y="2454"/>
              <a:ext cx="35" cy="12"/>
            </a:xfrm>
            <a:custGeom>
              <a:avLst/>
              <a:gdLst>
                <a:gd name="T0" fmla="*/ 0 w 158"/>
                <a:gd name="T1" fmla="*/ 5 h 56"/>
                <a:gd name="T2" fmla="*/ 0 w 158"/>
                <a:gd name="T3" fmla="*/ 5 h 56"/>
                <a:gd name="T4" fmla="*/ 34 w 158"/>
                <a:gd name="T5" fmla="*/ 12 h 56"/>
                <a:gd name="T6" fmla="*/ 35 w 158"/>
                <a:gd name="T7" fmla="*/ 7 h 56"/>
                <a:gd name="T8" fmla="*/ 1 w 158"/>
                <a:gd name="T9" fmla="*/ 0 h 56"/>
                <a:gd name="T10" fmla="*/ 1 w 158"/>
                <a:gd name="T11" fmla="*/ 0 h 56"/>
                <a:gd name="T12" fmla="*/ 0 w 158"/>
                <a:gd name="T13" fmla="*/ 5 h 56"/>
                <a:gd name="T14" fmla="*/ 0 60000 65536"/>
                <a:gd name="T15" fmla="*/ 0 60000 65536"/>
                <a:gd name="T16" fmla="*/ 0 60000 65536"/>
                <a:gd name="T17" fmla="*/ 0 60000 65536"/>
                <a:gd name="T18" fmla="*/ 0 60000 65536"/>
                <a:gd name="T19" fmla="*/ 0 60000 65536"/>
                <a:gd name="T20" fmla="*/ 0 60000 65536"/>
                <a:gd name="T21" fmla="*/ 0 w 158"/>
                <a:gd name="T22" fmla="*/ 0 h 56"/>
                <a:gd name="T23" fmla="*/ 158 w 158"/>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56">
                  <a:moveTo>
                    <a:pt x="0" y="23"/>
                  </a:moveTo>
                  <a:lnTo>
                    <a:pt x="0" y="23"/>
                  </a:lnTo>
                  <a:lnTo>
                    <a:pt x="154" y="56"/>
                  </a:lnTo>
                  <a:lnTo>
                    <a:pt x="158" y="34"/>
                  </a:lnTo>
                  <a:lnTo>
                    <a:pt x="5" y="0"/>
                  </a:lnTo>
                  <a:lnTo>
                    <a:pt x="0" y="23"/>
                  </a:lnTo>
                  <a:close/>
                </a:path>
              </a:pathLst>
            </a:custGeom>
            <a:solidFill>
              <a:srgbClr val="333333"/>
            </a:solidFill>
            <a:ln w="9525">
              <a:solidFill>
                <a:srgbClr val="3366FF"/>
              </a:solidFill>
              <a:round/>
              <a:headEnd/>
              <a:tailEnd/>
            </a:ln>
          </p:spPr>
          <p:txBody>
            <a:bodyPr/>
            <a:lstStyle/>
            <a:p>
              <a:endParaRPr lang="en-US"/>
            </a:p>
          </p:txBody>
        </p:sp>
        <p:sp>
          <p:nvSpPr>
            <p:cNvPr id="35985" name="Freeform 95"/>
            <p:cNvSpPr>
              <a:spLocks/>
            </p:cNvSpPr>
            <p:nvPr/>
          </p:nvSpPr>
          <p:spPr bwMode="auto">
            <a:xfrm>
              <a:off x="3786" y="2446"/>
              <a:ext cx="31" cy="13"/>
            </a:xfrm>
            <a:custGeom>
              <a:avLst/>
              <a:gdLst>
                <a:gd name="T0" fmla="*/ 4 w 142"/>
                <a:gd name="T1" fmla="*/ 4 h 58"/>
                <a:gd name="T2" fmla="*/ 2 w 142"/>
                <a:gd name="T3" fmla="*/ 5 h 58"/>
                <a:gd name="T4" fmla="*/ 30 w 142"/>
                <a:gd name="T5" fmla="*/ 13 h 58"/>
                <a:gd name="T6" fmla="*/ 31 w 142"/>
                <a:gd name="T7" fmla="*/ 8 h 58"/>
                <a:gd name="T8" fmla="*/ 2 w 142"/>
                <a:gd name="T9" fmla="*/ 0 h 58"/>
                <a:gd name="T10" fmla="*/ 0 w 142"/>
                <a:gd name="T11" fmla="*/ 2 h 58"/>
                <a:gd name="T12" fmla="*/ 2 w 142"/>
                <a:gd name="T13" fmla="*/ 0 h 58"/>
                <a:gd name="T14" fmla="*/ 2 w 142"/>
                <a:gd name="T15" fmla="*/ 0 h 58"/>
                <a:gd name="T16" fmla="*/ 0 w 142"/>
                <a:gd name="T17" fmla="*/ 2 h 58"/>
                <a:gd name="T18" fmla="*/ 4 w 142"/>
                <a:gd name="T19" fmla="*/ 4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58"/>
                <a:gd name="T32" fmla="*/ 142 w 142"/>
                <a:gd name="T33" fmla="*/ 58 h 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58">
                  <a:moveTo>
                    <a:pt x="18" y="20"/>
                  </a:moveTo>
                  <a:lnTo>
                    <a:pt x="7" y="24"/>
                  </a:lnTo>
                  <a:lnTo>
                    <a:pt x="137" y="58"/>
                  </a:lnTo>
                  <a:lnTo>
                    <a:pt x="142" y="35"/>
                  </a:lnTo>
                  <a:lnTo>
                    <a:pt x="11" y="2"/>
                  </a:lnTo>
                  <a:lnTo>
                    <a:pt x="0" y="7"/>
                  </a:lnTo>
                  <a:lnTo>
                    <a:pt x="11" y="2"/>
                  </a:lnTo>
                  <a:lnTo>
                    <a:pt x="7" y="0"/>
                  </a:lnTo>
                  <a:lnTo>
                    <a:pt x="2" y="7"/>
                  </a:lnTo>
                  <a:lnTo>
                    <a:pt x="18" y="20"/>
                  </a:lnTo>
                  <a:close/>
                </a:path>
              </a:pathLst>
            </a:custGeom>
            <a:solidFill>
              <a:srgbClr val="333333"/>
            </a:solidFill>
            <a:ln w="9525">
              <a:solidFill>
                <a:srgbClr val="3366FF"/>
              </a:solidFill>
              <a:round/>
              <a:headEnd/>
              <a:tailEnd/>
            </a:ln>
          </p:spPr>
          <p:txBody>
            <a:bodyPr/>
            <a:lstStyle/>
            <a:p>
              <a:endParaRPr lang="en-US"/>
            </a:p>
          </p:txBody>
        </p:sp>
        <p:sp>
          <p:nvSpPr>
            <p:cNvPr id="35986" name="Freeform 96"/>
            <p:cNvSpPr>
              <a:spLocks/>
            </p:cNvSpPr>
            <p:nvPr/>
          </p:nvSpPr>
          <p:spPr bwMode="auto">
            <a:xfrm>
              <a:off x="3775" y="2448"/>
              <a:ext cx="15" cy="15"/>
            </a:xfrm>
            <a:custGeom>
              <a:avLst/>
              <a:gdLst>
                <a:gd name="T0" fmla="*/ 2 w 70"/>
                <a:gd name="T1" fmla="*/ 15 h 70"/>
                <a:gd name="T2" fmla="*/ 4 w 70"/>
                <a:gd name="T3" fmla="*/ 14 h 70"/>
                <a:gd name="T4" fmla="*/ 15 w 70"/>
                <a:gd name="T5" fmla="*/ 3 h 70"/>
                <a:gd name="T6" fmla="*/ 11 w 70"/>
                <a:gd name="T7" fmla="*/ 0 h 70"/>
                <a:gd name="T8" fmla="*/ 0 w 70"/>
                <a:gd name="T9" fmla="*/ 11 h 70"/>
                <a:gd name="T10" fmla="*/ 2 w 70"/>
                <a:gd name="T11" fmla="*/ 10 h 70"/>
                <a:gd name="T12" fmla="*/ 2 w 70"/>
                <a:gd name="T13" fmla="*/ 15 h 70"/>
                <a:gd name="T14" fmla="*/ 2 w 70"/>
                <a:gd name="T15" fmla="*/ 15 h 70"/>
                <a:gd name="T16" fmla="*/ 3 w 70"/>
                <a:gd name="T17" fmla="*/ 14 h 70"/>
                <a:gd name="T18" fmla="*/ 2 w 70"/>
                <a:gd name="T19" fmla="*/ 15 h 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0"/>
                <a:gd name="T31" fmla="*/ 0 h 70"/>
                <a:gd name="T32" fmla="*/ 70 w 70"/>
                <a:gd name="T33" fmla="*/ 70 h 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0" h="70">
                  <a:moveTo>
                    <a:pt x="9" y="70"/>
                  </a:moveTo>
                  <a:lnTo>
                    <a:pt x="18" y="66"/>
                  </a:lnTo>
                  <a:lnTo>
                    <a:pt x="70" y="13"/>
                  </a:lnTo>
                  <a:lnTo>
                    <a:pt x="52" y="0"/>
                  </a:lnTo>
                  <a:lnTo>
                    <a:pt x="0" y="53"/>
                  </a:lnTo>
                  <a:lnTo>
                    <a:pt x="9" y="48"/>
                  </a:lnTo>
                  <a:lnTo>
                    <a:pt x="9" y="70"/>
                  </a:lnTo>
                  <a:lnTo>
                    <a:pt x="11" y="70"/>
                  </a:lnTo>
                  <a:lnTo>
                    <a:pt x="16" y="66"/>
                  </a:lnTo>
                  <a:lnTo>
                    <a:pt x="9" y="70"/>
                  </a:lnTo>
                  <a:close/>
                </a:path>
              </a:pathLst>
            </a:custGeom>
            <a:solidFill>
              <a:srgbClr val="333333"/>
            </a:solidFill>
            <a:ln w="9525">
              <a:solidFill>
                <a:srgbClr val="3366FF"/>
              </a:solidFill>
              <a:round/>
              <a:headEnd/>
              <a:tailEnd/>
            </a:ln>
          </p:spPr>
          <p:txBody>
            <a:bodyPr/>
            <a:lstStyle/>
            <a:p>
              <a:endParaRPr lang="en-US"/>
            </a:p>
          </p:txBody>
        </p:sp>
        <p:sp>
          <p:nvSpPr>
            <p:cNvPr id="35987" name="Freeform 97"/>
            <p:cNvSpPr>
              <a:spLocks/>
            </p:cNvSpPr>
            <p:nvPr/>
          </p:nvSpPr>
          <p:spPr bwMode="auto">
            <a:xfrm>
              <a:off x="3755" y="2455"/>
              <a:ext cx="22" cy="8"/>
            </a:xfrm>
            <a:custGeom>
              <a:avLst/>
              <a:gdLst>
                <a:gd name="T0" fmla="*/ 3 w 99"/>
                <a:gd name="T1" fmla="*/ 4 h 37"/>
                <a:gd name="T2" fmla="*/ 1 w 99"/>
                <a:gd name="T3" fmla="*/ 5 h 37"/>
                <a:gd name="T4" fmla="*/ 22 w 99"/>
                <a:gd name="T5" fmla="*/ 8 h 37"/>
                <a:gd name="T6" fmla="*/ 22 w 99"/>
                <a:gd name="T7" fmla="*/ 3 h 37"/>
                <a:gd name="T8" fmla="*/ 1 w 99"/>
                <a:gd name="T9" fmla="*/ 0 h 37"/>
                <a:gd name="T10" fmla="*/ 0 w 99"/>
                <a:gd name="T11" fmla="*/ 0 h 37"/>
                <a:gd name="T12" fmla="*/ 1 w 99"/>
                <a:gd name="T13" fmla="*/ 0 h 37"/>
                <a:gd name="T14" fmla="*/ 1 w 99"/>
                <a:gd name="T15" fmla="*/ 0 h 37"/>
                <a:gd name="T16" fmla="*/ 0 w 99"/>
                <a:gd name="T17" fmla="*/ 0 h 37"/>
                <a:gd name="T18" fmla="*/ 3 w 99"/>
                <a:gd name="T19" fmla="*/ 4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9"/>
                <a:gd name="T31" fmla="*/ 0 h 37"/>
                <a:gd name="T32" fmla="*/ 99 w 99"/>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9" h="37">
                  <a:moveTo>
                    <a:pt x="13" y="20"/>
                  </a:moveTo>
                  <a:lnTo>
                    <a:pt x="6" y="22"/>
                  </a:lnTo>
                  <a:lnTo>
                    <a:pt x="99" y="37"/>
                  </a:lnTo>
                  <a:lnTo>
                    <a:pt x="99" y="15"/>
                  </a:lnTo>
                  <a:lnTo>
                    <a:pt x="6" y="0"/>
                  </a:lnTo>
                  <a:lnTo>
                    <a:pt x="0" y="2"/>
                  </a:lnTo>
                  <a:lnTo>
                    <a:pt x="6" y="0"/>
                  </a:lnTo>
                  <a:lnTo>
                    <a:pt x="4" y="0"/>
                  </a:lnTo>
                  <a:lnTo>
                    <a:pt x="0" y="2"/>
                  </a:lnTo>
                  <a:lnTo>
                    <a:pt x="13" y="20"/>
                  </a:lnTo>
                  <a:close/>
                </a:path>
              </a:pathLst>
            </a:custGeom>
            <a:solidFill>
              <a:srgbClr val="333333"/>
            </a:solidFill>
            <a:ln w="9525">
              <a:solidFill>
                <a:srgbClr val="3366FF"/>
              </a:solidFill>
              <a:round/>
              <a:headEnd/>
              <a:tailEnd/>
            </a:ln>
          </p:spPr>
          <p:txBody>
            <a:bodyPr/>
            <a:lstStyle/>
            <a:p>
              <a:endParaRPr lang="en-US"/>
            </a:p>
          </p:txBody>
        </p:sp>
        <p:sp>
          <p:nvSpPr>
            <p:cNvPr id="35988" name="Freeform 98"/>
            <p:cNvSpPr>
              <a:spLocks/>
            </p:cNvSpPr>
            <p:nvPr/>
          </p:nvSpPr>
          <p:spPr bwMode="auto">
            <a:xfrm>
              <a:off x="3740" y="2456"/>
              <a:ext cx="18" cy="15"/>
            </a:xfrm>
            <a:custGeom>
              <a:avLst/>
              <a:gdLst>
                <a:gd name="T0" fmla="*/ 2 w 81"/>
                <a:gd name="T1" fmla="*/ 15 h 69"/>
                <a:gd name="T2" fmla="*/ 3 w 81"/>
                <a:gd name="T3" fmla="*/ 15 h 69"/>
                <a:gd name="T4" fmla="*/ 18 w 81"/>
                <a:gd name="T5" fmla="*/ 4 h 69"/>
                <a:gd name="T6" fmla="*/ 15 w 81"/>
                <a:gd name="T7" fmla="*/ 0 h 69"/>
                <a:gd name="T8" fmla="*/ 0 w 81"/>
                <a:gd name="T9" fmla="*/ 11 h 69"/>
                <a:gd name="T10" fmla="*/ 2 w 81"/>
                <a:gd name="T11" fmla="*/ 10 h 69"/>
                <a:gd name="T12" fmla="*/ 2 w 81"/>
                <a:gd name="T13" fmla="*/ 15 h 69"/>
                <a:gd name="T14" fmla="*/ 2 w 81"/>
                <a:gd name="T15" fmla="*/ 15 h 69"/>
                <a:gd name="T16" fmla="*/ 3 w 81"/>
                <a:gd name="T17" fmla="*/ 15 h 69"/>
                <a:gd name="T18" fmla="*/ 2 w 81"/>
                <a:gd name="T19" fmla="*/ 15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
                <a:gd name="T31" fmla="*/ 0 h 69"/>
                <a:gd name="T32" fmla="*/ 81 w 81"/>
                <a:gd name="T33" fmla="*/ 69 h 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 h="69">
                  <a:moveTo>
                    <a:pt x="7" y="69"/>
                  </a:moveTo>
                  <a:lnTo>
                    <a:pt x="13" y="67"/>
                  </a:lnTo>
                  <a:lnTo>
                    <a:pt x="81" y="18"/>
                  </a:lnTo>
                  <a:lnTo>
                    <a:pt x="68" y="0"/>
                  </a:lnTo>
                  <a:lnTo>
                    <a:pt x="0" y="49"/>
                  </a:lnTo>
                  <a:lnTo>
                    <a:pt x="7" y="47"/>
                  </a:lnTo>
                  <a:lnTo>
                    <a:pt x="7" y="69"/>
                  </a:lnTo>
                  <a:lnTo>
                    <a:pt x="9" y="69"/>
                  </a:lnTo>
                  <a:lnTo>
                    <a:pt x="13" y="67"/>
                  </a:lnTo>
                  <a:lnTo>
                    <a:pt x="7" y="69"/>
                  </a:lnTo>
                  <a:close/>
                </a:path>
              </a:pathLst>
            </a:custGeom>
            <a:solidFill>
              <a:srgbClr val="333333"/>
            </a:solidFill>
            <a:ln w="9525">
              <a:solidFill>
                <a:srgbClr val="3366FF"/>
              </a:solidFill>
              <a:round/>
              <a:headEnd/>
              <a:tailEnd/>
            </a:ln>
          </p:spPr>
          <p:txBody>
            <a:bodyPr/>
            <a:lstStyle/>
            <a:p>
              <a:endParaRPr lang="en-US"/>
            </a:p>
          </p:txBody>
        </p:sp>
        <p:sp>
          <p:nvSpPr>
            <p:cNvPr id="35989" name="Freeform 99"/>
            <p:cNvSpPr>
              <a:spLocks/>
            </p:cNvSpPr>
            <p:nvPr/>
          </p:nvSpPr>
          <p:spPr bwMode="auto">
            <a:xfrm>
              <a:off x="3724" y="2466"/>
              <a:ext cx="18" cy="5"/>
            </a:xfrm>
            <a:custGeom>
              <a:avLst/>
              <a:gdLst>
                <a:gd name="T0" fmla="*/ 7 w 84"/>
                <a:gd name="T1" fmla="*/ 1 h 24"/>
                <a:gd name="T2" fmla="*/ 5 w 84"/>
                <a:gd name="T3" fmla="*/ 5 h 24"/>
                <a:gd name="T4" fmla="*/ 18 w 84"/>
                <a:gd name="T5" fmla="*/ 5 h 24"/>
                <a:gd name="T6" fmla="*/ 18 w 84"/>
                <a:gd name="T7" fmla="*/ 0 h 24"/>
                <a:gd name="T8" fmla="*/ 5 w 84"/>
                <a:gd name="T9" fmla="*/ 0 h 24"/>
                <a:gd name="T10" fmla="*/ 3 w 84"/>
                <a:gd name="T11" fmla="*/ 4 h 24"/>
                <a:gd name="T12" fmla="*/ 5 w 84"/>
                <a:gd name="T13" fmla="*/ 0 h 24"/>
                <a:gd name="T14" fmla="*/ 0 w 84"/>
                <a:gd name="T15" fmla="*/ 0 h 24"/>
                <a:gd name="T16" fmla="*/ 3 w 84"/>
                <a:gd name="T17" fmla="*/ 4 h 24"/>
                <a:gd name="T18" fmla="*/ 7 w 84"/>
                <a:gd name="T19" fmla="*/ 1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4"/>
                <a:gd name="T31" fmla="*/ 0 h 24"/>
                <a:gd name="T32" fmla="*/ 84 w 84"/>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4" h="24">
                  <a:moveTo>
                    <a:pt x="34" y="6"/>
                  </a:moveTo>
                  <a:lnTo>
                    <a:pt x="25" y="24"/>
                  </a:lnTo>
                  <a:lnTo>
                    <a:pt x="84" y="22"/>
                  </a:lnTo>
                  <a:lnTo>
                    <a:pt x="84" y="0"/>
                  </a:lnTo>
                  <a:lnTo>
                    <a:pt x="25" y="2"/>
                  </a:lnTo>
                  <a:lnTo>
                    <a:pt x="16" y="20"/>
                  </a:lnTo>
                  <a:lnTo>
                    <a:pt x="25" y="2"/>
                  </a:lnTo>
                  <a:lnTo>
                    <a:pt x="0" y="2"/>
                  </a:lnTo>
                  <a:lnTo>
                    <a:pt x="16" y="20"/>
                  </a:lnTo>
                  <a:lnTo>
                    <a:pt x="34" y="6"/>
                  </a:lnTo>
                  <a:close/>
                </a:path>
              </a:pathLst>
            </a:custGeom>
            <a:solidFill>
              <a:srgbClr val="333333"/>
            </a:solidFill>
            <a:ln w="9525">
              <a:solidFill>
                <a:srgbClr val="3366FF"/>
              </a:solidFill>
              <a:round/>
              <a:headEnd/>
              <a:tailEnd/>
            </a:ln>
          </p:spPr>
          <p:txBody>
            <a:bodyPr/>
            <a:lstStyle/>
            <a:p>
              <a:endParaRPr lang="en-US"/>
            </a:p>
          </p:txBody>
        </p:sp>
        <p:sp>
          <p:nvSpPr>
            <p:cNvPr id="35990" name="Freeform 100"/>
            <p:cNvSpPr>
              <a:spLocks/>
            </p:cNvSpPr>
            <p:nvPr/>
          </p:nvSpPr>
          <p:spPr bwMode="auto">
            <a:xfrm>
              <a:off x="3727" y="2467"/>
              <a:ext cx="57" cy="65"/>
            </a:xfrm>
            <a:custGeom>
              <a:avLst/>
              <a:gdLst>
                <a:gd name="T0" fmla="*/ 52 w 262"/>
                <a:gd name="T1" fmla="*/ 65 h 297"/>
                <a:gd name="T2" fmla="*/ 54 w 262"/>
                <a:gd name="T3" fmla="*/ 61 h 297"/>
                <a:gd name="T4" fmla="*/ 4 w 262"/>
                <a:gd name="T5" fmla="*/ 0 h 297"/>
                <a:gd name="T6" fmla="*/ 0 w 262"/>
                <a:gd name="T7" fmla="*/ 3 h 297"/>
                <a:gd name="T8" fmla="*/ 50 w 262"/>
                <a:gd name="T9" fmla="*/ 64 h 297"/>
                <a:gd name="T10" fmla="*/ 52 w 262"/>
                <a:gd name="T11" fmla="*/ 60 h 297"/>
                <a:gd name="T12" fmla="*/ 52 w 262"/>
                <a:gd name="T13" fmla="*/ 65 h 297"/>
                <a:gd name="T14" fmla="*/ 57 w 262"/>
                <a:gd name="T15" fmla="*/ 65 h 297"/>
                <a:gd name="T16" fmla="*/ 54 w 262"/>
                <a:gd name="T17" fmla="*/ 61 h 297"/>
                <a:gd name="T18" fmla="*/ 52 w 262"/>
                <a:gd name="T19" fmla="*/ 65 h 2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2"/>
                <a:gd name="T31" fmla="*/ 0 h 297"/>
                <a:gd name="T32" fmla="*/ 262 w 262"/>
                <a:gd name="T33" fmla="*/ 297 h 2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2" h="297">
                  <a:moveTo>
                    <a:pt x="237" y="297"/>
                  </a:moveTo>
                  <a:lnTo>
                    <a:pt x="246" y="280"/>
                  </a:lnTo>
                  <a:lnTo>
                    <a:pt x="18" y="0"/>
                  </a:lnTo>
                  <a:lnTo>
                    <a:pt x="0" y="14"/>
                  </a:lnTo>
                  <a:lnTo>
                    <a:pt x="228" y="293"/>
                  </a:lnTo>
                  <a:lnTo>
                    <a:pt x="237" y="275"/>
                  </a:lnTo>
                  <a:lnTo>
                    <a:pt x="237" y="297"/>
                  </a:lnTo>
                  <a:lnTo>
                    <a:pt x="262" y="297"/>
                  </a:lnTo>
                  <a:lnTo>
                    <a:pt x="246" y="280"/>
                  </a:lnTo>
                  <a:lnTo>
                    <a:pt x="237" y="297"/>
                  </a:lnTo>
                  <a:close/>
                </a:path>
              </a:pathLst>
            </a:custGeom>
            <a:solidFill>
              <a:srgbClr val="333333"/>
            </a:solidFill>
            <a:ln w="9525">
              <a:solidFill>
                <a:srgbClr val="3366FF"/>
              </a:solidFill>
              <a:round/>
              <a:headEnd/>
              <a:tailEnd/>
            </a:ln>
          </p:spPr>
          <p:txBody>
            <a:bodyPr/>
            <a:lstStyle/>
            <a:p>
              <a:endParaRPr lang="en-US"/>
            </a:p>
          </p:txBody>
        </p:sp>
        <p:sp>
          <p:nvSpPr>
            <p:cNvPr id="35991" name="Freeform 101"/>
            <p:cNvSpPr>
              <a:spLocks/>
            </p:cNvSpPr>
            <p:nvPr/>
          </p:nvSpPr>
          <p:spPr bwMode="auto">
            <a:xfrm>
              <a:off x="3762" y="2527"/>
              <a:ext cx="17" cy="5"/>
            </a:xfrm>
            <a:custGeom>
              <a:avLst/>
              <a:gdLst>
                <a:gd name="T0" fmla="*/ 0 w 75"/>
                <a:gd name="T1" fmla="*/ 4 h 22"/>
                <a:gd name="T2" fmla="*/ 2 w 75"/>
                <a:gd name="T3" fmla="*/ 5 h 22"/>
                <a:gd name="T4" fmla="*/ 17 w 75"/>
                <a:gd name="T5" fmla="*/ 5 h 22"/>
                <a:gd name="T6" fmla="*/ 17 w 75"/>
                <a:gd name="T7" fmla="*/ 0 h 22"/>
                <a:gd name="T8" fmla="*/ 2 w 75"/>
                <a:gd name="T9" fmla="*/ 0 h 22"/>
                <a:gd name="T10" fmla="*/ 4 w 75"/>
                <a:gd name="T11" fmla="*/ 1 h 22"/>
                <a:gd name="T12" fmla="*/ 0 w 75"/>
                <a:gd name="T13" fmla="*/ 4 h 22"/>
                <a:gd name="T14" fmla="*/ 1 w 75"/>
                <a:gd name="T15" fmla="*/ 5 h 22"/>
                <a:gd name="T16" fmla="*/ 2 w 75"/>
                <a:gd name="T17" fmla="*/ 5 h 22"/>
                <a:gd name="T18" fmla="*/ 0 w 75"/>
                <a:gd name="T19" fmla="*/ 4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22"/>
                <a:gd name="T32" fmla="*/ 75 w 75"/>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22">
                  <a:moveTo>
                    <a:pt x="0" y="18"/>
                  </a:moveTo>
                  <a:lnTo>
                    <a:pt x="10" y="22"/>
                  </a:lnTo>
                  <a:lnTo>
                    <a:pt x="75" y="22"/>
                  </a:lnTo>
                  <a:lnTo>
                    <a:pt x="75" y="0"/>
                  </a:lnTo>
                  <a:lnTo>
                    <a:pt x="10" y="0"/>
                  </a:lnTo>
                  <a:lnTo>
                    <a:pt x="19" y="5"/>
                  </a:lnTo>
                  <a:lnTo>
                    <a:pt x="0" y="18"/>
                  </a:lnTo>
                  <a:lnTo>
                    <a:pt x="5" y="22"/>
                  </a:lnTo>
                  <a:lnTo>
                    <a:pt x="10" y="22"/>
                  </a:lnTo>
                  <a:lnTo>
                    <a:pt x="0" y="18"/>
                  </a:lnTo>
                  <a:close/>
                </a:path>
              </a:pathLst>
            </a:custGeom>
            <a:solidFill>
              <a:srgbClr val="333333"/>
            </a:solidFill>
            <a:ln w="9525">
              <a:solidFill>
                <a:srgbClr val="3366FF"/>
              </a:solidFill>
              <a:round/>
              <a:headEnd/>
              <a:tailEnd/>
            </a:ln>
          </p:spPr>
          <p:txBody>
            <a:bodyPr/>
            <a:lstStyle/>
            <a:p>
              <a:endParaRPr lang="en-US"/>
            </a:p>
          </p:txBody>
        </p:sp>
        <p:sp>
          <p:nvSpPr>
            <p:cNvPr id="35992" name="Freeform 102"/>
            <p:cNvSpPr>
              <a:spLocks/>
            </p:cNvSpPr>
            <p:nvPr/>
          </p:nvSpPr>
          <p:spPr bwMode="auto">
            <a:xfrm>
              <a:off x="3750" y="2512"/>
              <a:ext cx="17" cy="19"/>
            </a:xfrm>
            <a:custGeom>
              <a:avLst/>
              <a:gdLst>
                <a:gd name="T0" fmla="*/ 2 w 75"/>
                <a:gd name="T1" fmla="*/ 5 h 87"/>
                <a:gd name="T2" fmla="*/ 0 w 75"/>
                <a:gd name="T3" fmla="*/ 4 h 87"/>
                <a:gd name="T4" fmla="*/ 13 w 75"/>
                <a:gd name="T5" fmla="*/ 19 h 87"/>
                <a:gd name="T6" fmla="*/ 17 w 75"/>
                <a:gd name="T7" fmla="*/ 16 h 87"/>
                <a:gd name="T8" fmla="*/ 4 w 75"/>
                <a:gd name="T9" fmla="*/ 1 h 87"/>
                <a:gd name="T10" fmla="*/ 2 w 75"/>
                <a:gd name="T11" fmla="*/ 0 h 87"/>
                <a:gd name="T12" fmla="*/ 4 w 75"/>
                <a:gd name="T13" fmla="*/ 1 h 87"/>
                <a:gd name="T14" fmla="*/ 4 w 75"/>
                <a:gd name="T15" fmla="*/ 0 h 87"/>
                <a:gd name="T16" fmla="*/ 2 w 75"/>
                <a:gd name="T17" fmla="*/ 0 h 87"/>
                <a:gd name="T18" fmla="*/ 2 w 75"/>
                <a:gd name="T19" fmla="*/ 5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87"/>
                <a:gd name="T32" fmla="*/ 75 w 75"/>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87">
                  <a:moveTo>
                    <a:pt x="9" y="23"/>
                  </a:moveTo>
                  <a:lnTo>
                    <a:pt x="0" y="18"/>
                  </a:lnTo>
                  <a:lnTo>
                    <a:pt x="56" y="87"/>
                  </a:lnTo>
                  <a:lnTo>
                    <a:pt x="75" y="74"/>
                  </a:lnTo>
                  <a:lnTo>
                    <a:pt x="18" y="5"/>
                  </a:lnTo>
                  <a:lnTo>
                    <a:pt x="9" y="0"/>
                  </a:lnTo>
                  <a:lnTo>
                    <a:pt x="18" y="5"/>
                  </a:lnTo>
                  <a:lnTo>
                    <a:pt x="16" y="0"/>
                  </a:lnTo>
                  <a:lnTo>
                    <a:pt x="9" y="0"/>
                  </a:lnTo>
                  <a:lnTo>
                    <a:pt x="9" y="23"/>
                  </a:lnTo>
                  <a:close/>
                </a:path>
              </a:pathLst>
            </a:custGeom>
            <a:solidFill>
              <a:srgbClr val="333333"/>
            </a:solidFill>
            <a:ln w="9525">
              <a:solidFill>
                <a:srgbClr val="3366FF"/>
              </a:solidFill>
              <a:round/>
              <a:headEnd/>
              <a:tailEnd/>
            </a:ln>
          </p:spPr>
          <p:txBody>
            <a:bodyPr/>
            <a:lstStyle/>
            <a:p>
              <a:endParaRPr lang="en-US"/>
            </a:p>
          </p:txBody>
        </p:sp>
        <p:sp>
          <p:nvSpPr>
            <p:cNvPr id="35993" name="Freeform 103"/>
            <p:cNvSpPr>
              <a:spLocks/>
            </p:cNvSpPr>
            <p:nvPr/>
          </p:nvSpPr>
          <p:spPr bwMode="auto">
            <a:xfrm>
              <a:off x="3713" y="2506"/>
              <a:ext cx="39" cy="11"/>
            </a:xfrm>
            <a:custGeom>
              <a:avLst/>
              <a:gdLst>
                <a:gd name="T0" fmla="*/ 1 w 178"/>
                <a:gd name="T1" fmla="*/ 5 h 51"/>
                <a:gd name="T2" fmla="*/ 0 w 178"/>
                <a:gd name="T3" fmla="*/ 5 h 51"/>
                <a:gd name="T4" fmla="*/ 39 w 178"/>
                <a:gd name="T5" fmla="*/ 11 h 51"/>
                <a:gd name="T6" fmla="*/ 39 w 178"/>
                <a:gd name="T7" fmla="*/ 6 h 51"/>
                <a:gd name="T8" fmla="*/ 0 w 178"/>
                <a:gd name="T9" fmla="*/ 0 h 51"/>
                <a:gd name="T10" fmla="*/ 0 w 178"/>
                <a:gd name="T11" fmla="*/ 0 h 51"/>
                <a:gd name="T12" fmla="*/ 0 w 178"/>
                <a:gd name="T13" fmla="*/ 0 h 51"/>
                <a:gd name="T14" fmla="*/ 0 w 178"/>
                <a:gd name="T15" fmla="*/ 0 h 51"/>
                <a:gd name="T16" fmla="*/ 0 w 178"/>
                <a:gd name="T17" fmla="*/ 0 h 51"/>
                <a:gd name="T18" fmla="*/ 1 w 178"/>
                <a:gd name="T19" fmla="*/ 5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51"/>
                <a:gd name="T32" fmla="*/ 178 w 178"/>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51">
                  <a:moveTo>
                    <a:pt x="4" y="22"/>
                  </a:moveTo>
                  <a:lnTo>
                    <a:pt x="2" y="22"/>
                  </a:lnTo>
                  <a:lnTo>
                    <a:pt x="178" y="51"/>
                  </a:lnTo>
                  <a:lnTo>
                    <a:pt x="178" y="28"/>
                  </a:lnTo>
                  <a:lnTo>
                    <a:pt x="2" y="0"/>
                  </a:lnTo>
                  <a:lnTo>
                    <a:pt x="0" y="0"/>
                  </a:lnTo>
                  <a:lnTo>
                    <a:pt x="2" y="0"/>
                  </a:lnTo>
                  <a:lnTo>
                    <a:pt x="0" y="0"/>
                  </a:lnTo>
                  <a:lnTo>
                    <a:pt x="4" y="22"/>
                  </a:lnTo>
                  <a:close/>
                </a:path>
              </a:pathLst>
            </a:custGeom>
            <a:solidFill>
              <a:srgbClr val="333333"/>
            </a:solidFill>
            <a:ln w="9525">
              <a:solidFill>
                <a:srgbClr val="3366FF"/>
              </a:solidFill>
              <a:round/>
              <a:headEnd/>
              <a:tailEnd/>
            </a:ln>
          </p:spPr>
          <p:txBody>
            <a:bodyPr/>
            <a:lstStyle/>
            <a:p>
              <a:endParaRPr lang="en-US"/>
            </a:p>
          </p:txBody>
        </p:sp>
        <p:sp>
          <p:nvSpPr>
            <p:cNvPr id="35994" name="Freeform 104"/>
            <p:cNvSpPr>
              <a:spLocks/>
            </p:cNvSpPr>
            <p:nvPr/>
          </p:nvSpPr>
          <p:spPr bwMode="auto">
            <a:xfrm>
              <a:off x="3696" y="2506"/>
              <a:ext cx="18" cy="9"/>
            </a:xfrm>
            <a:custGeom>
              <a:avLst/>
              <a:gdLst>
                <a:gd name="T0" fmla="*/ 0 w 85"/>
                <a:gd name="T1" fmla="*/ 6 h 42"/>
                <a:gd name="T2" fmla="*/ 3 w 85"/>
                <a:gd name="T3" fmla="*/ 9 h 42"/>
                <a:gd name="T4" fmla="*/ 18 w 85"/>
                <a:gd name="T5" fmla="*/ 5 h 42"/>
                <a:gd name="T6" fmla="*/ 17 w 85"/>
                <a:gd name="T7" fmla="*/ 0 h 42"/>
                <a:gd name="T8" fmla="*/ 2 w 85"/>
                <a:gd name="T9" fmla="*/ 4 h 42"/>
                <a:gd name="T10" fmla="*/ 5 w 85"/>
                <a:gd name="T11" fmla="*/ 6 h 42"/>
                <a:gd name="T12" fmla="*/ 0 w 85"/>
                <a:gd name="T13" fmla="*/ 6 h 42"/>
                <a:gd name="T14" fmla="*/ 0 w 85"/>
                <a:gd name="T15" fmla="*/ 9 h 42"/>
                <a:gd name="T16" fmla="*/ 3 w 85"/>
                <a:gd name="T17" fmla="*/ 9 h 42"/>
                <a:gd name="T18" fmla="*/ 0 w 85"/>
                <a:gd name="T19" fmla="*/ 6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42"/>
                <a:gd name="T32" fmla="*/ 85 w 85"/>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42">
                  <a:moveTo>
                    <a:pt x="0" y="28"/>
                  </a:moveTo>
                  <a:lnTo>
                    <a:pt x="13" y="40"/>
                  </a:lnTo>
                  <a:lnTo>
                    <a:pt x="85" y="22"/>
                  </a:lnTo>
                  <a:lnTo>
                    <a:pt x="81" y="0"/>
                  </a:lnTo>
                  <a:lnTo>
                    <a:pt x="9" y="17"/>
                  </a:lnTo>
                  <a:lnTo>
                    <a:pt x="22" y="28"/>
                  </a:lnTo>
                  <a:lnTo>
                    <a:pt x="0" y="28"/>
                  </a:lnTo>
                  <a:lnTo>
                    <a:pt x="2" y="42"/>
                  </a:lnTo>
                  <a:lnTo>
                    <a:pt x="13" y="40"/>
                  </a:lnTo>
                  <a:lnTo>
                    <a:pt x="0" y="28"/>
                  </a:lnTo>
                  <a:close/>
                </a:path>
              </a:pathLst>
            </a:custGeom>
            <a:solidFill>
              <a:srgbClr val="333333"/>
            </a:solidFill>
            <a:ln w="9525">
              <a:solidFill>
                <a:srgbClr val="3366FF"/>
              </a:solidFill>
              <a:round/>
              <a:headEnd/>
              <a:tailEnd/>
            </a:ln>
          </p:spPr>
          <p:txBody>
            <a:bodyPr/>
            <a:lstStyle/>
            <a:p>
              <a:endParaRPr lang="en-US"/>
            </a:p>
          </p:txBody>
        </p:sp>
        <p:sp>
          <p:nvSpPr>
            <p:cNvPr id="35995" name="Freeform 105"/>
            <p:cNvSpPr>
              <a:spLocks/>
            </p:cNvSpPr>
            <p:nvPr/>
          </p:nvSpPr>
          <p:spPr bwMode="auto">
            <a:xfrm>
              <a:off x="3692" y="2478"/>
              <a:ext cx="8" cy="34"/>
            </a:xfrm>
            <a:custGeom>
              <a:avLst/>
              <a:gdLst>
                <a:gd name="T0" fmla="*/ 1 w 40"/>
                <a:gd name="T1" fmla="*/ 0 h 155"/>
                <a:gd name="T2" fmla="*/ 0 w 40"/>
                <a:gd name="T3" fmla="*/ 2 h 155"/>
                <a:gd name="T4" fmla="*/ 4 w 40"/>
                <a:gd name="T5" fmla="*/ 34 h 155"/>
                <a:gd name="T6" fmla="*/ 8 w 40"/>
                <a:gd name="T7" fmla="*/ 34 h 155"/>
                <a:gd name="T8" fmla="*/ 4 w 40"/>
                <a:gd name="T9" fmla="*/ 2 h 155"/>
                <a:gd name="T10" fmla="*/ 4 w 40"/>
                <a:gd name="T11" fmla="*/ 4 h 155"/>
                <a:gd name="T12" fmla="*/ 1 w 40"/>
                <a:gd name="T13" fmla="*/ 0 h 155"/>
                <a:gd name="T14" fmla="*/ 0 w 40"/>
                <a:gd name="T15" fmla="*/ 1 h 155"/>
                <a:gd name="T16" fmla="*/ 0 w 40"/>
                <a:gd name="T17" fmla="*/ 2 h 155"/>
                <a:gd name="T18" fmla="*/ 1 w 40"/>
                <a:gd name="T19" fmla="*/ 0 h 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155"/>
                <a:gd name="T32" fmla="*/ 40 w 40"/>
                <a:gd name="T33" fmla="*/ 155 h 1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155">
                  <a:moveTo>
                    <a:pt x="4" y="0"/>
                  </a:moveTo>
                  <a:lnTo>
                    <a:pt x="0" y="9"/>
                  </a:lnTo>
                  <a:lnTo>
                    <a:pt x="18" y="155"/>
                  </a:lnTo>
                  <a:lnTo>
                    <a:pt x="40" y="155"/>
                  </a:lnTo>
                  <a:lnTo>
                    <a:pt x="22" y="9"/>
                  </a:lnTo>
                  <a:lnTo>
                    <a:pt x="18" y="18"/>
                  </a:lnTo>
                  <a:lnTo>
                    <a:pt x="4" y="0"/>
                  </a:lnTo>
                  <a:lnTo>
                    <a:pt x="0" y="5"/>
                  </a:lnTo>
                  <a:lnTo>
                    <a:pt x="0" y="9"/>
                  </a:lnTo>
                  <a:lnTo>
                    <a:pt x="4" y="0"/>
                  </a:lnTo>
                  <a:close/>
                </a:path>
              </a:pathLst>
            </a:custGeom>
            <a:solidFill>
              <a:srgbClr val="333333"/>
            </a:solidFill>
            <a:ln w="9525">
              <a:solidFill>
                <a:srgbClr val="3366FF"/>
              </a:solidFill>
              <a:round/>
              <a:headEnd/>
              <a:tailEnd/>
            </a:ln>
          </p:spPr>
          <p:txBody>
            <a:bodyPr/>
            <a:lstStyle/>
            <a:p>
              <a:endParaRPr lang="en-US"/>
            </a:p>
          </p:txBody>
        </p:sp>
        <p:sp>
          <p:nvSpPr>
            <p:cNvPr id="35996" name="Freeform 106"/>
            <p:cNvSpPr>
              <a:spLocks/>
            </p:cNvSpPr>
            <p:nvPr/>
          </p:nvSpPr>
          <p:spPr bwMode="auto">
            <a:xfrm>
              <a:off x="3692" y="2466"/>
              <a:ext cx="26" cy="16"/>
            </a:xfrm>
            <a:custGeom>
              <a:avLst/>
              <a:gdLst>
                <a:gd name="T0" fmla="*/ 20 w 115"/>
                <a:gd name="T1" fmla="*/ 3 h 75"/>
                <a:gd name="T2" fmla="*/ 20 w 115"/>
                <a:gd name="T3" fmla="*/ 0 h 75"/>
                <a:gd name="T4" fmla="*/ 0 w 115"/>
                <a:gd name="T5" fmla="*/ 12 h 75"/>
                <a:gd name="T6" fmla="*/ 3 w 115"/>
                <a:gd name="T7" fmla="*/ 16 h 75"/>
                <a:gd name="T8" fmla="*/ 24 w 115"/>
                <a:gd name="T9" fmla="*/ 4 h 75"/>
                <a:gd name="T10" fmla="*/ 24 w 115"/>
                <a:gd name="T11" fmla="*/ 0 h 75"/>
                <a:gd name="T12" fmla="*/ 24 w 115"/>
                <a:gd name="T13" fmla="*/ 4 h 75"/>
                <a:gd name="T14" fmla="*/ 26 w 115"/>
                <a:gd name="T15" fmla="*/ 2 h 75"/>
                <a:gd name="T16" fmla="*/ 24 w 115"/>
                <a:gd name="T17" fmla="*/ 0 h 75"/>
                <a:gd name="T18" fmla="*/ 20 w 115"/>
                <a:gd name="T19" fmla="*/ 3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5"/>
                <a:gd name="T31" fmla="*/ 0 h 75"/>
                <a:gd name="T32" fmla="*/ 115 w 115"/>
                <a:gd name="T33" fmla="*/ 75 h 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5" h="75">
                  <a:moveTo>
                    <a:pt x="88" y="15"/>
                  </a:moveTo>
                  <a:lnTo>
                    <a:pt x="90" y="0"/>
                  </a:lnTo>
                  <a:lnTo>
                    <a:pt x="0" y="57"/>
                  </a:lnTo>
                  <a:lnTo>
                    <a:pt x="14" y="75"/>
                  </a:lnTo>
                  <a:lnTo>
                    <a:pt x="104" y="17"/>
                  </a:lnTo>
                  <a:lnTo>
                    <a:pt x="106" y="2"/>
                  </a:lnTo>
                  <a:lnTo>
                    <a:pt x="104" y="17"/>
                  </a:lnTo>
                  <a:lnTo>
                    <a:pt x="115" y="11"/>
                  </a:lnTo>
                  <a:lnTo>
                    <a:pt x="106" y="2"/>
                  </a:lnTo>
                  <a:lnTo>
                    <a:pt x="88" y="15"/>
                  </a:lnTo>
                  <a:close/>
                </a:path>
              </a:pathLst>
            </a:custGeom>
            <a:solidFill>
              <a:srgbClr val="333333"/>
            </a:solidFill>
            <a:ln w="9525">
              <a:solidFill>
                <a:srgbClr val="3366FF"/>
              </a:solidFill>
              <a:round/>
              <a:headEnd/>
              <a:tailEnd/>
            </a:ln>
          </p:spPr>
          <p:txBody>
            <a:bodyPr/>
            <a:lstStyle/>
            <a:p>
              <a:endParaRPr lang="en-US"/>
            </a:p>
          </p:txBody>
        </p:sp>
        <p:sp>
          <p:nvSpPr>
            <p:cNvPr id="35997" name="Freeform 107"/>
            <p:cNvSpPr>
              <a:spLocks/>
            </p:cNvSpPr>
            <p:nvPr/>
          </p:nvSpPr>
          <p:spPr bwMode="auto">
            <a:xfrm>
              <a:off x="3670" y="2344"/>
              <a:ext cx="147" cy="84"/>
            </a:xfrm>
            <a:custGeom>
              <a:avLst/>
              <a:gdLst>
                <a:gd name="T0" fmla="*/ 0 w 670"/>
                <a:gd name="T1" fmla="*/ 5 h 386"/>
                <a:gd name="T2" fmla="*/ 9 w 670"/>
                <a:gd name="T3" fmla="*/ 54 h 386"/>
                <a:gd name="T4" fmla="*/ 52 w 670"/>
                <a:gd name="T5" fmla="*/ 52 h 386"/>
                <a:gd name="T6" fmla="*/ 108 w 670"/>
                <a:gd name="T7" fmla="*/ 70 h 386"/>
                <a:gd name="T8" fmla="*/ 125 w 670"/>
                <a:gd name="T9" fmla="*/ 84 h 386"/>
                <a:gd name="T10" fmla="*/ 130 w 670"/>
                <a:gd name="T11" fmla="*/ 73 h 386"/>
                <a:gd name="T12" fmla="*/ 147 w 670"/>
                <a:gd name="T13" fmla="*/ 72 h 386"/>
                <a:gd name="T14" fmla="*/ 140 w 670"/>
                <a:gd name="T15" fmla="*/ 56 h 386"/>
                <a:gd name="T16" fmla="*/ 86 w 670"/>
                <a:gd name="T17" fmla="*/ 12 h 386"/>
                <a:gd name="T18" fmla="*/ 38 w 670"/>
                <a:gd name="T19" fmla="*/ 0 h 386"/>
                <a:gd name="T20" fmla="*/ 0 w 670"/>
                <a:gd name="T21" fmla="*/ 5 h 3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0"/>
                <a:gd name="T34" fmla="*/ 0 h 386"/>
                <a:gd name="T35" fmla="*/ 670 w 670"/>
                <a:gd name="T36" fmla="*/ 386 h 3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0" h="386">
                  <a:moveTo>
                    <a:pt x="0" y="22"/>
                  </a:moveTo>
                  <a:lnTo>
                    <a:pt x="40" y="246"/>
                  </a:lnTo>
                  <a:lnTo>
                    <a:pt x="239" y="241"/>
                  </a:lnTo>
                  <a:lnTo>
                    <a:pt x="494" y="321"/>
                  </a:lnTo>
                  <a:lnTo>
                    <a:pt x="570" y="386"/>
                  </a:lnTo>
                  <a:lnTo>
                    <a:pt x="591" y="335"/>
                  </a:lnTo>
                  <a:lnTo>
                    <a:pt x="670" y="330"/>
                  </a:lnTo>
                  <a:lnTo>
                    <a:pt x="638" y="259"/>
                  </a:lnTo>
                  <a:lnTo>
                    <a:pt x="390" y="53"/>
                  </a:lnTo>
                  <a:lnTo>
                    <a:pt x="171" y="0"/>
                  </a:lnTo>
                  <a:lnTo>
                    <a:pt x="0" y="22"/>
                  </a:lnTo>
                  <a:close/>
                </a:path>
              </a:pathLst>
            </a:custGeom>
            <a:solidFill>
              <a:srgbClr val="C0C0C0"/>
            </a:solidFill>
            <a:ln w="9525">
              <a:solidFill>
                <a:srgbClr val="3366FF"/>
              </a:solidFill>
              <a:round/>
              <a:headEnd/>
              <a:tailEnd/>
            </a:ln>
          </p:spPr>
          <p:txBody>
            <a:bodyPr/>
            <a:lstStyle/>
            <a:p>
              <a:endParaRPr lang="en-US"/>
            </a:p>
          </p:txBody>
        </p:sp>
        <p:sp>
          <p:nvSpPr>
            <p:cNvPr id="35998" name="Freeform 108"/>
            <p:cNvSpPr>
              <a:spLocks/>
            </p:cNvSpPr>
            <p:nvPr/>
          </p:nvSpPr>
          <p:spPr bwMode="auto">
            <a:xfrm>
              <a:off x="3668" y="2348"/>
              <a:ext cx="14" cy="52"/>
            </a:xfrm>
            <a:custGeom>
              <a:avLst/>
              <a:gdLst>
                <a:gd name="T0" fmla="*/ 12 w 63"/>
                <a:gd name="T1" fmla="*/ 47 h 235"/>
                <a:gd name="T2" fmla="*/ 14 w 63"/>
                <a:gd name="T3" fmla="*/ 50 h 235"/>
                <a:gd name="T4" fmla="*/ 5 w 63"/>
                <a:gd name="T5" fmla="*/ 0 h 235"/>
                <a:gd name="T6" fmla="*/ 0 w 63"/>
                <a:gd name="T7" fmla="*/ 0 h 235"/>
                <a:gd name="T8" fmla="*/ 9 w 63"/>
                <a:gd name="T9" fmla="*/ 50 h 235"/>
                <a:gd name="T10" fmla="*/ 12 w 63"/>
                <a:gd name="T11" fmla="*/ 52 h 235"/>
                <a:gd name="T12" fmla="*/ 9 w 63"/>
                <a:gd name="T13" fmla="*/ 50 h 235"/>
                <a:gd name="T14" fmla="*/ 10 w 63"/>
                <a:gd name="T15" fmla="*/ 52 h 235"/>
                <a:gd name="T16" fmla="*/ 12 w 63"/>
                <a:gd name="T17" fmla="*/ 52 h 235"/>
                <a:gd name="T18" fmla="*/ 12 w 63"/>
                <a:gd name="T19" fmla="*/ 47 h 2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
                <a:gd name="T31" fmla="*/ 0 h 235"/>
                <a:gd name="T32" fmla="*/ 63 w 63"/>
                <a:gd name="T33" fmla="*/ 235 h 2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 h="235">
                  <a:moveTo>
                    <a:pt x="52" y="213"/>
                  </a:moveTo>
                  <a:lnTo>
                    <a:pt x="63" y="224"/>
                  </a:lnTo>
                  <a:lnTo>
                    <a:pt x="23" y="0"/>
                  </a:lnTo>
                  <a:lnTo>
                    <a:pt x="0" y="0"/>
                  </a:lnTo>
                  <a:lnTo>
                    <a:pt x="41" y="224"/>
                  </a:lnTo>
                  <a:lnTo>
                    <a:pt x="52" y="235"/>
                  </a:lnTo>
                  <a:lnTo>
                    <a:pt x="41" y="224"/>
                  </a:lnTo>
                  <a:lnTo>
                    <a:pt x="43" y="235"/>
                  </a:lnTo>
                  <a:lnTo>
                    <a:pt x="52" y="235"/>
                  </a:lnTo>
                  <a:lnTo>
                    <a:pt x="52" y="213"/>
                  </a:lnTo>
                  <a:close/>
                </a:path>
              </a:pathLst>
            </a:custGeom>
            <a:solidFill>
              <a:srgbClr val="333333"/>
            </a:solidFill>
            <a:ln w="9525">
              <a:solidFill>
                <a:srgbClr val="3366FF"/>
              </a:solidFill>
              <a:round/>
              <a:headEnd/>
              <a:tailEnd/>
            </a:ln>
          </p:spPr>
          <p:txBody>
            <a:bodyPr/>
            <a:lstStyle/>
            <a:p>
              <a:endParaRPr lang="en-US"/>
            </a:p>
          </p:txBody>
        </p:sp>
        <p:sp>
          <p:nvSpPr>
            <p:cNvPr id="35999" name="Freeform 109"/>
            <p:cNvSpPr>
              <a:spLocks/>
            </p:cNvSpPr>
            <p:nvPr/>
          </p:nvSpPr>
          <p:spPr bwMode="auto">
            <a:xfrm>
              <a:off x="3679" y="2394"/>
              <a:ext cx="44" cy="6"/>
            </a:xfrm>
            <a:custGeom>
              <a:avLst/>
              <a:gdLst>
                <a:gd name="T0" fmla="*/ 44 w 201"/>
                <a:gd name="T1" fmla="*/ 0 h 27"/>
                <a:gd name="T2" fmla="*/ 44 w 201"/>
                <a:gd name="T3" fmla="*/ 0 h 27"/>
                <a:gd name="T4" fmla="*/ 0 w 201"/>
                <a:gd name="T5" fmla="*/ 1 h 27"/>
                <a:gd name="T6" fmla="*/ 0 w 201"/>
                <a:gd name="T7" fmla="*/ 6 h 27"/>
                <a:gd name="T8" fmla="*/ 44 w 201"/>
                <a:gd name="T9" fmla="*/ 5 h 27"/>
                <a:gd name="T10" fmla="*/ 43 w 201"/>
                <a:gd name="T11" fmla="*/ 5 h 27"/>
                <a:gd name="T12" fmla="*/ 44 w 201"/>
                <a:gd name="T13" fmla="*/ 0 h 27"/>
                <a:gd name="T14" fmla="*/ 44 w 201"/>
                <a:gd name="T15" fmla="*/ 0 h 27"/>
                <a:gd name="T16" fmla="*/ 44 w 201"/>
                <a:gd name="T17" fmla="*/ 0 h 27"/>
                <a:gd name="T18" fmla="*/ 44 w 201"/>
                <a:gd name="T19" fmla="*/ 0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1"/>
                <a:gd name="T31" fmla="*/ 0 h 27"/>
                <a:gd name="T32" fmla="*/ 201 w 201"/>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1" h="27">
                  <a:moveTo>
                    <a:pt x="201" y="0"/>
                  </a:moveTo>
                  <a:lnTo>
                    <a:pt x="199" y="0"/>
                  </a:lnTo>
                  <a:lnTo>
                    <a:pt x="0" y="5"/>
                  </a:lnTo>
                  <a:lnTo>
                    <a:pt x="0" y="27"/>
                  </a:lnTo>
                  <a:lnTo>
                    <a:pt x="199" y="23"/>
                  </a:lnTo>
                  <a:lnTo>
                    <a:pt x="196" y="23"/>
                  </a:lnTo>
                  <a:lnTo>
                    <a:pt x="201" y="0"/>
                  </a:lnTo>
                  <a:lnTo>
                    <a:pt x="199" y="0"/>
                  </a:lnTo>
                  <a:lnTo>
                    <a:pt x="201" y="0"/>
                  </a:lnTo>
                  <a:close/>
                </a:path>
              </a:pathLst>
            </a:custGeom>
            <a:solidFill>
              <a:srgbClr val="333333"/>
            </a:solidFill>
            <a:ln w="9525">
              <a:solidFill>
                <a:srgbClr val="3366FF"/>
              </a:solidFill>
              <a:round/>
              <a:headEnd/>
              <a:tailEnd/>
            </a:ln>
          </p:spPr>
          <p:txBody>
            <a:bodyPr/>
            <a:lstStyle/>
            <a:p>
              <a:endParaRPr lang="en-US"/>
            </a:p>
          </p:txBody>
        </p:sp>
        <p:sp>
          <p:nvSpPr>
            <p:cNvPr id="36000" name="Freeform 110"/>
            <p:cNvSpPr>
              <a:spLocks/>
            </p:cNvSpPr>
            <p:nvPr/>
          </p:nvSpPr>
          <p:spPr bwMode="auto">
            <a:xfrm>
              <a:off x="3722" y="2394"/>
              <a:ext cx="58" cy="22"/>
            </a:xfrm>
            <a:custGeom>
              <a:avLst/>
              <a:gdLst>
                <a:gd name="T0" fmla="*/ 58 w 264"/>
                <a:gd name="T1" fmla="*/ 18 h 102"/>
                <a:gd name="T2" fmla="*/ 57 w 264"/>
                <a:gd name="T3" fmla="*/ 17 h 102"/>
                <a:gd name="T4" fmla="*/ 1 w 264"/>
                <a:gd name="T5" fmla="*/ 0 h 102"/>
                <a:gd name="T6" fmla="*/ 0 w 264"/>
                <a:gd name="T7" fmla="*/ 5 h 102"/>
                <a:gd name="T8" fmla="*/ 56 w 264"/>
                <a:gd name="T9" fmla="*/ 22 h 102"/>
                <a:gd name="T10" fmla="*/ 55 w 264"/>
                <a:gd name="T11" fmla="*/ 22 h 102"/>
                <a:gd name="T12" fmla="*/ 58 w 264"/>
                <a:gd name="T13" fmla="*/ 18 h 102"/>
                <a:gd name="T14" fmla="*/ 58 w 264"/>
                <a:gd name="T15" fmla="*/ 18 h 102"/>
                <a:gd name="T16" fmla="*/ 57 w 264"/>
                <a:gd name="T17" fmla="*/ 17 h 102"/>
                <a:gd name="T18" fmla="*/ 58 w 264"/>
                <a:gd name="T19" fmla="*/ 18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4"/>
                <a:gd name="T31" fmla="*/ 0 h 102"/>
                <a:gd name="T32" fmla="*/ 264 w 264"/>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4" h="102">
                  <a:moveTo>
                    <a:pt x="264" y="82"/>
                  </a:moveTo>
                  <a:lnTo>
                    <a:pt x="260" y="80"/>
                  </a:lnTo>
                  <a:lnTo>
                    <a:pt x="5" y="0"/>
                  </a:lnTo>
                  <a:lnTo>
                    <a:pt x="0" y="23"/>
                  </a:lnTo>
                  <a:lnTo>
                    <a:pt x="255" y="102"/>
                  </a:lnTo>
                  <a:lnTo>
                    <a:pt x="251" y="100"/>
                  </a:lnTo>
                  <a:lnTo>
                    <a:pt x="264" y="82"/>
                  </a:lnTo>
                  <a:lnTo>
                    <a:pt x="262" y="82"/>
                  </a:lnTo>
                  <a:lnTo>
                    <a:pt x="260" y="80"/>
                  </a:lnTo>
                  <a:lnTo>
                    <a:pt x="264" y="82"/>
                  </a:lnTo>
                  <a:close/>
                </a:path>
              </a:pathLst>
            </a:custGeom>
            <a:solidFill>
              <a:srgbClr val="3366FF"/>
            </a:solidFill>
            <a:ln w="9525">
              <a:solidFill>
                <a:srgbClr val="3366FF"/>
              </a:solidFill>
              <a:round/>
              <a:headEnd/>
              <a:tailEnd/>
            </a:ln>
          </p:spPr>
          <p:txBody>
            <a:bodyPr/>
            <a:lstStyle/>
            <a:p>
              <a:endParaRPr lang="en-US"/>
            </a:p>
          </p:txBody>
        </p:sp>
        <p:sp>
          <p:nvSpPr>
            <p:cNvPr id="36001" name="Freeform 111"/>
            <p:cNvSpPr>
              <a:spLocks/>
            </p:cNvSpPr>
            <p:nvPr/>
          </p:nvSpPr>
          <p:spPr bwMode="auto">
            <a:xfrm>
              <a:off x="3777" y="2412"/>
              <a:ext cx="21" cy="20"/>
            </a:xfrm>
            <a:custGeom>
              <a:avLst/>
              <a:gdLst>
                <a:gd name="T0" fmla="*/ 16 w 95"/>
                <a:gd name="T1" fmla="*/ 15 h 94"/>
                <a:gd name="T2" fmla="*/ 20 w 95"/>
                <a:gd name="T3" fmla="*/ 14 h 94"/>
                <a:gd name="T4" fmla="*/ 3 w 95"/>
                <a:gd name="T5" fmla="*/ 0 h 94"/>
                <a:gd name="T6" fmla="*/ 0 w 95"/>
                <a:gd name="T7" fmla="*/ 4 h 94"/>
                <a:gd name="T8" fmla="*/ 17 w 95"/>
                <a:gd name="T9" fmla="*/ 17 h 94"/>
                <a:gd name="T10" fmla="*/ 21 w 95"/>
                <a:gd name="T11" fmla="*/ 17 h 94"/>
                <a:gd name="T12" fmla="*/ 17 w 95"/>
                <a:gd name="T13" fmla="*/ 17 h 94"/>
                <a:gd name="T14" fmla="*/ 19 w 95"/>
                <a:gd name="T15" fmla="*/ 20 h 94"/>
                <a:gd name="T16" fmla="*/ 21 w 95"/>
                <a:gd name="T17" fmla="*/ 16 h 94"/>
                <a:gd name="T18" fmla="*/ 16 w 95"/>
                <a:gd name="T19" fmla="*/ 15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5"/>
                <a:gd name="T31" fmla="*/ 0 h 94"/>
                <a:gd name="T32" fmla="*/ 95 w 95"/>
                <a:gd name="T33" fmla="*/ 94 h 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5" h="94">
                  <a:moveTo>
                    <a:pt x="72" y="69"/>
                  </a:moveTo>
                  <a:lnTo>
                    <a:pt x="90" y="65"/>
                  </a:lnTo>
                  <a:lnTo>
                    <a:pt x="13" y="0"/>
                  </a:lnTo>
                  <a:lnTo>
                    <a:pt x="0" y="18"/>
                  </a:lnTo>
                  <a:lnTo>
                    <a:pt x="77" y="82"/>
                  </a:lnTo>
                  <a:lnTo>
                    <a:pt x="95" y="78"/>
                  </a:lnTo>
                  <a:lnTo>
                    <a:pt x="77" y="82"/>
                  </a:lnTo>
                  <a:lnTo>
                    <a:pt x="88" y="94"/>
                  </a:lnTo>
                  <a:lnTo>
                    <a:pt x="95" y="76"/>
                  </a:lnTo>
                  <a:lnTo>
                    <a:pt x="72" y="69"/>
                  </a:lnTo>
                  <a:close/>
                </a:path>
              </a:pathLst>
            </a:custGeom>
            <a:solidFill>
              <a:srgbClr val="333333"/>
            </a:solidFill>
            <a:ln w="9525">
              <a:solidFill>
                <a:srgbClr val="3366FF"/>
              </a:solidFill>
              <a:round/>
              <a:headEnd/>
              <a:tailEnd/>
            </a:ln>
          </p:spPr>
          <p:txBody>
            <a:bodyPr/>
            <a:lstStyle/>
            <a:p>
              <a:endParaRPr lang="en-US"/>
            </a:p>
          </p:txBody>
        </p:sp>
        <p:sp>
          <p:nvSpPr>
            <p:cNvPr id="36002" name="Freeform 112"/>
            <p:cNvSpPr>
              <a:spLocks/>
            </p:cNvSpPr>
            <p:nvPr/>
          </p:nvSpPr>
          <p:spPr bwMode="auto">
            <a:xfrm>
              <a:off x="3793" y="2414"/>
              <a:ext cx="9" cy="15"/>
            </a:xfrm>
            <a:custGeom>
              <a:avLst/>
              <a:gdLst>
                <a:gd name="T0" fmla="*/ 7 w 43"/>
                <a:gd name="T1" fmla="*/ 0 h 66"/>
                <a:gd name="T2" fmla="*/ 4 w 43"/>
                <a:gd name="T3" fmla="*/ 1 h 66"/>
                <a:gd name="T4" fmla="*/ 0 w 43"/>
                <a:gd name="T5" fmla="*/ 13 h 66"/>
                <a:gd name="T6" fmla="*/ 5 w 43"/>
                <a:gd name="T7" fmla="*/ 15 h 66"/>
                <a:gd name="T8" fmla="*/ 9 w 43"/>
                <a:gd name="T9" fmla="*/ 3 h 66"/>
                <a:gd name="T10" fmla="*/ 7 w 43"/>
                <a:gd name="T11" fmla="*/ 5 h 66"/>
                <a:gd name="T12" fmla="*/ 7 w 43"/>
                <a:gd name="T13" fmla="*/ 0 h 66"/>
                <a:gd name="T14" fmla="*/ 5 w 43"/>
                <a:gd name="T15" fmla="*/ 0 h 66"/>
                <a:gd name="T16" fmla="*/ 4 w 43"/>
                <a:gd name="T17" fmla="*/ 2 h 66"/>
                <a:gd name="T18" fmla="*/ 7 w 43"/>
                <a:gd name="T19" fmla="*/ 0 h 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66"/>
                <a:gd name="T32" fmla="*/ 43 w 43"/>
                <a:gd name="T33" fmla="*/ 66 h 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66">
                  <a:moveTo>
                    <a:pt x="32" y="0"/>
                  </a:moveTo>
                  <a:lnTo>
                    <a:pt x="20" y="6"/>
                  </a:lnTo>
                  <a:lnTo>
                    <a:pt x="0" y="57"/>
                  </a:lnTo>
                  <a:lnTo>
                    <a:pt x="23" y="66"/>
                  </a:lnTo>
                  <a:lnTo>
                    <a:pt x="43" y="15"/>
                  </a:lnTo>
                  <a:lnTo>
                    <a:pt x="32" y="22"/>
                  </a:lnTo>
                  <a:lnTo>
                    <a:pt x="32" y="0"/>
                  </a:lnTo>
                  <a:lnTo>
                    <a:pt x="25" y="0"/>
                  </a:lnTo>
                  <a:lnTo>
                    <a:pt x="20" y="8"/>
                  </a:lnTo>
                  <a:lnTo>
                    <a:pt x="32" y="0"/>
                  </a:lnTo>
                  <a:close/>
                </a:path>
              </a:pathLst>
            </a:custGeom>
            <a:solidFill>
              <a:srgbClr val="333333"/>
            </a:solidFill>
            <a:ln w="9525">
              <a:solidFill>
                <a:srgbClr val="3366FF"/>
              </a:solidFill>
              <a:round/>
              <a:headEnd/>
              <a:tailEnd/>
            </a:ln>
          </p:spPr>
          <p:txBody>
            <a:bodyPr/>
            <a:lstStyle/>
            <a:p>
              <a:endParaRPr lang="en-US"/>
            </a:p>
          </p:txBody>
        </p:sp>
        <p:sp>
          <p:nvSpPr>
            <p:cNvPr id="36003" name="Freeform 113"/>
            <p:cNvSpPr>
              <a:spLocks/>
            </p:cNvSpPr>
            <p:nvPr/>
          </p:nvSpPr>
          <p:spPr bwMode="auto">
            <a:xfrm>
              <a:off x="3800" y="2413"/>
              <a:ext cx="21" cy="6"/>
            </a:xfrm>
            <a:custGeom>
              <a:avLst/>
              <a:gdLst>
                <a:gd name="T0" fmla="*/ 15 w 97"/>
                <a:gd name="T1" fmla="*/ 4 h 27"/>
                <a:gd name="T2" fmla="*/ 17 w 97"/>
                <a:gd name="T3" fmla="*/ 0 h 27"/>
                <a:gd name="T4" fmla="*/ 0 w 97"/>
                <a:gd name="T5" fmla="*/ 1 h 27"/>
                <a:gd name="T6" fmla="*/ 0 w 97"/>
                <a:gd name="T7" fmla="*/ 6 h 27"/>
                <a:gd name="T8" fmla="*/ 17 w 97"/>
                <a:gd name="T9" fmla="*/ 5 h 27"/>
                <a:gd name="T10" fmla="*/ 19 w 97"/>
                <a:gd name="T11" fmla="*/ 2 h 27"/>
                <a:gd name="T12" fmla="*/ 17 w 97"/>
                <a:gd name="T13" fmla="*/ 5 h 27"/>
                <a:gd name="T14" fmla="*/ 21 w 97"/>
                <a:gd name="T15" fmla="*/ 5 h 27"/>
                <a:gd name="T16" fmla="*/ 19 w 97"/>
                <a:gd name="T17" fmla="*/ 2 h 27"/>
                <a:gd name="T18" fmla="*/ 15 w 97"/>
                <a:gd name="T19" fmla="*/ 4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7"/>
                <a:gd name="T31" fmla="*/ 0 h 27"/>
                <a:gd name="T32" fmla="*/ 97 w 97"/>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7" h="27">
                  <a:moveTo>
                    <a:pt x="67" y="16"/>
                  </a:moveTo>
                  <a:lnTo>
                    <a:pt x="79" y="0"/>
                  </a:lnTo>
                  <a:lnTo>
                    <a:pt x="0" y="5"/>
                  </a:lnTo>
                  <a:lnTo>
                    <a:pt x="0" y="27"/>
                  </a:lnTo>
                  <a:lnTo>
                    <a:pt x="79" y="22"/>
                  </a:lnTo>
                  <a:lnTo>
                    <a:pt x="90" y="7"/>
                  </a:lnTo>
                  <a:lnTo>
                    <a:pt x="79" y="22"/>
                  </a:lnTo>
                  <a:lnTo>
                    <a:pt x="97" y="22"/>
                  </a:lnTo>
                  <a:lnTo>
                    <a:pt x="90" y="7"/>
                  </a:lnTo>
                  <a:lnTo>
                    <a:pt x="67" y="16"/>
                  </a:lnTo>
                  <a:close/>
                </a:path>
              </a:pathLst>
            </a:custGeom>
            <a:solidFill>
              <a:srgbClr val="333333"/>
            </a:solidFill>
            <a:ln w="9525">
              <a:solidFill>
                <a:srgbClr val="3366FF"/>
              </a:solidFill>
              <a:round/>
              <a:headEnd/>
              <a:tailEnd/>
            </a:ln>
          </p:spPr>
          <p:txBody>
            <a:bodyPr/>
            <a:lstStyle/>
            <a:p>
              <a:endParaRPr lang="en-US"/>
            </a:p>
          </p:txBody>
        </p:sp>
        <p:sp>
          <p:nvSpPr>
            <p:cNvPr id="36004" name="Freeform 114"/>
            <p:cNvSpPr>
              <a:spLocks/>
            </p:cNvSpPr>
            <p:nvPr/>
          </p:nvSpPr>
          <p:spPr bwMode="auto">
            <a:xfrm>
              <a:off x="3808" y="2398"/>
              <a:ext cx="11" cy="19"/>
            </a:xfrm>
            <a:custGeom>
              <a:avLst/>
              <a:gdLst>
                <a:gd name="T0" fmla="*/ 1 w 54"/>
                <a:gd name="T1" fmla="*/ 4 h 85"/>
                <a:gd name="T2" fmla="*/ 0 w 54"/>
                <a:gd name="T3" fmla="*/ 3 h 85"/>
                <a:gd name="T4" fmla="*/ 6 w 54"/>
                <a:gd name="T5" fmla="*/ 19 h 85"/>
                <a:gd name="T6" fmla="*/ 11 w 54"/>
                <a:gd name="T7" fmla="*/ 17 h 85"/>
                <a:gd name="T8" fmla="*/ 4 w 54"/>
                <a:gd name="T9" fmla="*/ 1 h 85"/>
                <a:gd name="T10" fmla="*/ 4 w 54"/>
                <a:gd name="T11" fmla="*/ 0 h 85"/>
                <a:gd name="T12" fmla="*/ 4 w 54"/>
                <a:gd name="T13" fmla="*/ 1 h 85"/>
                <a:gd name="T14" fmla="*/ 4 w 54"/>
                <a:gd name="T15" fmla="*/ 1 h 85"/>
                <a:gd name="T16" fmla="*/ 4 w 54"/>
                <a:gd name="T17" fmla="*/ 0 h 85"/>
                <a:gd name="T18" fmla="*/ 1 w 54"/>
                <a:gd name="T19" fmla="*/ 4 h 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85"/>
                <a:gd name="T32" fmla="*/ 54 w 54"/>
                <a:gd name="T33" fmla="*/ 85 h 8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85">
                  <a:moveTo>
                    <a:pt x="4" y="18"/>
                  </a:moveTo>
                  <a:lnTo>
                    <a:pt x="0" y="14"/>
                  </a:lnTo>
                  <a:lnTo>
                    <a:pt x="31" y="85"/>
                  </a:lnTo>
                  <a:lnTo>
                    <a:pt x="54" y="76"/>
                  </a:lnTo>
                  <a:lnTo>
                    <a:pt x="22" y="5"/>
                  </a:lnTo>
                  <a:lnTo>
                    <a:pt x="18" y="0"/>
                  </a:lnTo>
                  <a:lnTo>
                    <a:pt x="22" y="5"/>
                  </a:lnTo>
                  <a:lnTo>
                    <a:pt x="20" y="3"/>
                  </a:lnTo>
                  <a:lnTo>
                    <a:pt x="18" y="0"/>
                  </a:lnTo>
                  <a:lnTo>
                    <a:pt x="4" y="18"/>
                  </a:lnTo>
                  <a:close/>
                </a:path>
              </a:pathLst>
            </a:custGeom>
            <a:solidFill>
              <a:srgbClr val="333333"/>
            </a:solidFill>
            <a:ln w="9525">
              <a:solidFill>
                <a:srgbClr val="3366FF"/>
              </a:solidFill>
              <a:round/>
              <a:headEnd/>
              <a:tailEnd/>
            </a:ln>
          </p:spPr>
          <p:txBody>
            <a:bodyPr/>
            <a:lstStyle/>
            <a:p>
              <a:endParaRPr lang="en-US"/>
            </a:p>
          </p:txBody>
        </p:sp>
        <p:sp>
          <p:nvSpPr>
            <p:cNvPr id="36005" name="Freeform 115"/>
            <p:cNvSpPr>
              <a:spLocks/>
            </p:cNvSpPr>
            <p:nvPr/>
          </p:nvSpPr>
          <p:spPr bwMode="auto">
            <a:xfrm>
              <a:off x="3754" y="2353"/>
              <a:ext cx="58" cy="49"/>
            </a:xfrm>
            <a:custGeom>
              <a:avLst/>
              <a:gdLst>
                <a:gd name="T0" fmla="*/ 1 w 262"/>
                <a:gd name="T1" fmla="*/ 5 h 226"/>
                <a:gd name="T2" fmla="*/ 0 w 262"/>
                <a:gd name="T3" fmla="*/ 4 h 226"/>
                <a:gd name="T4" fmla="*/ 55 w 262"/>
                <a:gd name="T5" fmla="*/ 49 h 226"/>
                <a:gd name="T6" fmla="*/ 58 w 262"/>
                <a:gd name="T7" fmla="*/ 45 h 226"/>
                <a:gd name="T8" fmla="*/ 3 w 262"/>
                <a:gd name="T9" fmla="*/ 0 h 226"/>
                <a:gd name="T10" fmla="*/ 2 w 262"/>
                <a:gd name="T11" fmla="*/ 0 h 226"/>
                <a:gd name="T12" fmla="*/ 3 w 262"/>
                <a:gd name="T13" fmla="*/ 0 h 226"/>
                <a:gd name="T14" fmla="*/ 2 w 262"/>
                <a:gd name="T15" fmla="*/ 0 h 226"/>
                <a:gd name="T16" fmla="*/ 2 w 262"/>
                <a:gd name="T17" fmla="*/ 0 h 226"/>
                <a:gd name="T18" fmla="*/ 1 w 262"/>
                <a:gd name="T19" fmla="*/ 5 h 2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2"/>
                <a:gd name="T31" fmla="*/ 0 h 226"/>
                <a:gd name="T32" fmla="*/ 262 w 262"/>
                <a:gd name="T33" fmla="*/ 226 h 2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2" h="226">
                  <a:moveTo>
                    <a:pt x="5" y="22"/>
                  </a:moveTo>
                  <a:lnTo>
                    <a:pt x="0" y="20"/>
                  </a:lnTo>
                  <a:lnTo>
                    <a:pt x="248" y="226"/>
                  </a:lnTo>
                  <a:lnTo>
                    <a:pt x="262" y="208"/>
                  </a:lnTo>
                  <a:lnTo>
                    <a:pt x="14" y="2"/>
                  </a:lnTo>
                  <a:lnTo>
                    <a:pt x="9" y="0"/>
                  </a:lnTo>
                  <a:lnTo>
                    <a:pt x="14" y="2"/>
                  </a:lnTo>
                  <a:lnTo>
                    <a:pt x="11" y="0"/>
                  </a:lnTo>
                  <a:lnTo>
                    <a:pt x="9" y="0"/>
                  </a:lnTo>
                  <a:lnTo>
                    <a:pt x="5" y="22"/>
                  </a:lnTo>
                  <a:close/>
                </a:path>
              </a:pathLst>
            </a:custGeom>
            <a:solidFill>
              <a:srgbClr val="333333"/>
            </a:solidFill>
            <a:ln w="9525">
              <a:solidFill>
                <a:srgbClr val="3366FF"/>
              </a:solidFill>
              <a:round/>
              <a:headEnd/>
              <a:tailEnd/>
            </a:ln>
          </p:spPr>
          <p:txBody>
            <a:bodyPr/>
            <a:lstStyle/>
            <a:p>
              <a:endParaRPr lang="en-US"/>
            </a:p>
          </p:txBody>
        </p:sp>
        <p:sp>
          <p:nvSpPr>
            <p:cNvPr id="36006" name="Freeform 116"/>
            <p:cNvSpPr>
              <a:spLocks/>
            </p:cNvSpPr>
            <p:nvPr/>
          </p:nvSpPr>
          <p:spPr bwMode="auto">
            <a:xfrm>
              <a:off x="3707" y="2341"/>
              <a:ext cx="49" cy="17"/>
            </a:xfrm>
            <a:custGeom>
              <a:avLst/>
              <a:gdLst>
                <a:gd name="T0" fmla="*/ 0 w 223"/>
                <a:gd name="T1" fmla="*/ 5 h 75"/>
                <a:gd name="T2" fmla="*/ 0 w 223"/>
                <a:gd name="T3" fmla="*/ 5 h 75"/>
                <a:gd name="T4" fmla="*/ 48 w 223"/>
                <a:gd name="T5" fmla="*/ 17 h 75"/>
                <a:gd name="T6" fmla="*/ 49 w 223"/>
                <a:gd name="T7" fmla="*/ 12 h 75"/>
                <a:gd name="T8" fmla="*/ 1 w 223"/>
                <a:gd name="T9" fmla="*/ 0 h 75"/>
                <a:gd name="T10" fmla="*/ 0 w 223"/>
                <a:gd name="T11" fmla="*/ 0 h 75"/>
                <a:gd name="T12" fmla="*/ 1 w 223"/>
                <a:gd name="T13" fmla="*/ 0 h 75"/>
                <a:gd name="T14" fmla="*/ 0 w 223"/>
                <a:gd name="T15" fmla="*/ 0 h 75"/>
                <a:gd name="T16" fmla="*/ 0 w 223"/>
                <a:gd name="T17" fmla="*/ 0 h 75"/>
                <a:gd name="T18" fmla="*/ 0 w 223"/>
                <a:gd name="T19" fmla="*/ 5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3"/>
                <a:gd name="T31" fmla="*/ 0 h 75"/>
                <a:gd name="T32" fmla="*/ 223 w 223"/>
                <a:gd name="T33" fmla="*/ 75 h 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3" h="75">
                  <a:moveTo>
                    <a:pt x="2" y="22"/>
                  </a:moveTo>
                  <a:lnTo>
                    <a:pt x="0" y="22"/>
                  </a:lnTo>
                  <a:lnTo>
                    <a:pt x="219" y="75"/>
                  </a:lnTo>
                  <a:lnTo>
                    <a:pt x="223" y="53"/>
                  </a:lnTo>
                  <a:lnTo>
                    <a:pt x="4" y="0"/>
                  </a:lnTo>
                  <a:lnTo>
                    <a:pt x="2" y="0"/>
                  </a:lnTo>
                  <a:lnTo>
                    <a:pt x="4" y="0"/>
                  </a:lnTo>
                  <a:lnTo>
                    <a:pt x="2" y="0"/>
                  </a:lnTo>
                  <a:lnTo>
                    <a:pt x="2" y="22"/>
                  </a:lnTo>
                  <a:close/>
                </a:path>
              </a:pathLst>
            </a:custGeom>
            <a:solidFill>
              <a:srgbClr val="333333"/>
            </a:solidFill>
            <a:ln w="9525">
              <a:solidFill>
                <a:srgbClr val="3366FF"/>
              </a:solidFill>
              <a:round/>
              <a:headEnd/>
              <a:tailEnd/>
            </a:ln>
          </p:spPr>
          <p:txBody>
            <a:bodyPr/>
            <a:lstStyle/>
            <a:p>
              <a:endParaRPr lang="en-US"/>
            </a:p>
          </p:txBody>
        </p:sp>
        <p:sp>
          <p:nvSpPr>
            <p:cNvPr id="36007" name="Freeform 117"/>
            <p:cNvSpPr>
              <a:spLocks/>
            </p:cNvSpPr>
            <p:nvPr/>
          </p:nvSpPr>
          <p:spPr bwMode="auto">
            <a:xfrm>
              <a:off x="3667" y="2341"/>
              <a:ext cx="41" cy="10"/>
            </a:xfrm>
            <a:custGeom>
              <a:avLst/>
              <a:gdLst>
                <a:gd name="T0" fmla="*/ 6 w 185"/>
                <a:gd name="T1" fmla="*/ 8 h 44"/>
                <a:gd name="T2" fmla="*/ 3 w 185"/>
                <a:gd name="T3" fmla="*/ 10 h 44"/>
                <a:gd name="T4" fmla="*/ 41 w 185"/>
                <a:gd name="T5" fmla="*/ 5 h 44"/>
                <a:gd name="T6" fmla="*/ 41 w 185"/>
                <a:gd name="T7" fmla="*/ 0 h 44"/>
                <a:gd name="T8" fmla="*/ 3 w 185"/>
                <a:gd name="T9" fmla="*/ 5 h 44"/>
                <a:gd name="T10" fmla="*/ 0 w 185"/>
                <a:gd name="T11" fmla="*/ 8 h 44"/>
                <a:gd name="T12" fmla="*/ 3 w 185"/>
                <a:gd name="T13" fmla="*/ 5 h 44"/>
                <a:gd name="T14" fmla="*/ 0 w 185"/>
                <a:gd name="T15" fmla="*/ 5 h 44"/>
                <a:gd name="T16" fmla="*/ 0 w 185"/>
                <a:gd name="T17" fmla="*/ 8 h 44"/>
                <a:gd name="T18" fmla="*/ 6 w 185"/>
                <a:gd name="T19" fmla="*/ 8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5"/>
                <a:gd name="T31" fmla="*/ 0 h 44"/>
                <a:gd name="T32" fmla="*/ 185 w 185"/>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5" h="44">
                  <a:moveTo>
                    <a:pt x="25" y="33"/>
                  </a:moveTo>
                  <a:lnTo>
                    <a:pt x="14" y="44"/>
                  </a:lnTo>
                  <a:lnTo>
                    <a:pt x="185" y="22"/>
                  </a:lnTo>
                  <a:lnTo>
                    <a:pt x="185" y="0"/>
                  </a:lnTo>
                  <a:lnTo>
                    <a:pt x="14" y="22"/>
                  </a:lnTo>
                  <a:lnTo>
                    <a:pt x="2" y="33"/>
                  </a:lnTo>
                  <a:lnTo>
                    <a:pt x="14" y="22"/>
                  </a:lnTo>
                  <a:lnTo>
                    <a:pt x="0" y="24"/>
                  </a:lnTo>
                  <a:lnTo>
                    <a:pt x="2" y="33"/>
                  </a:lnTo>
                  <a:lnTo>
                    <a:pt x="25" y="33"/>
                  </a:lnTo>
                  <a:close/>
                </a:path>
              </a:pathLst>
            </a:custGeom>
            <a:solidFill>
              <a:srgbClr val="333333"/>
            </a:solidFill>
            <a:ln w="9525">
              <a:solidFill>
                <a:srgbClr val="3366FF"/>
              </a:solidFill>
              <a:round/>
              <a:headEnd/>
              <a:tailEnd/>
            </a:ln>
          </p:spPr>
          <p:txBody>
            <a:bodyPr/>
            <a:lstStyle/>
            <a:p>
              <a:endParaRPr lang="en-US"/>
            </a:p>
          </p:txBody>
        </p:sp>
        <p:sp>
          <p:nvSpPr>
            <p:cNvPr id="36008" name="Freeform 118"/>
            <p:cNvSpPr>
              <a:spLocks/>
            </p:cNvSpPr>
            <p:nvPr/>
          </p:nvSpPr>
          <p:spPr bwMode="auto">
            <a:xfrm>
              <a:off x="3402" y="2341"/>
              <a:ext cx="183" cy="144"/>
            </a:xfrm>
            <a:custGeom>
              <a:avLst/>
              <a:gdLst>
                <a:gd name="T0" fmla="*/ 172 w 839"/>
                <a:gd name="T1" fmla="*/ 0 h 656"/>
                <a:gd name="T2" fmla="*/ 183 w 839"/>
                <a:gd name="T3" fmla="*/ 14 h 656"/>
                <a:gd name="T4" fmla="*/ 114 w 839"/>
                <a:gd name="T5" fmla="*/ 46 h 656"/>
                <a:gd name="T6" fmla="*/ 106 w 839"/>
                <a:gd name="T7" fmla="*/ 71 h 656"/>
                <a:gd name="T8" fmla="*/ 83 w 839"/>
                <a:gd name="T9" fmla="*/ 88 h 656"/>
                <a:gd name="T10" fmla="*/ 86 w 839"/>
                <a:gd name="T11" fmla="*/ 122 h 656"/>
                <a:gd name="T12" fmla="*/ 63 w 839"/>
                <a:gd name="T13" fmla="*/ 135 h 656"/>
                <a:gd name="T14" fmla="*/ 57 w 839"/>
                <a:gd name="T15" fmla="*/ 118 h 656"/>
                <a:gd name="T16" fmla="*/ 0 w 839"/>
                <a:gd name="T17" fmla="*/ 144 h 656"/>
                <a:gd name="T18" fmla="*/ 0 w 839"/>
                <a:gd name="T19" fmla="*/ 124 h 656"/>
                <a:gd name="T20" fmla="*/ 1 w 839"/>
                <a:gd name="T21" fmla="*/ 122 h 656"/>
                <a:gd name="T22" fmla="*/ 3 w 839"/>
                <a:gd name="T23" fmla="*/ 120 h 656"/>
                <a:gd name="T24" fmla="*/ 6 w 839"/>
                <a:gd name="T25" fmla="*/ 115 h 656"/>
                <a:gd name="T26" fmla="*/ 11 w 839"/>
                <a:gd name="T27" fmla="*/ 110 h 656"/>
                <a:gd name="T28" fmla="*/ 17 w 839"/>
                <a:gd name="T29" fmla="*/ 103 h 656"/>
                <a:gd name="T30" fmla="*/ 24 w 839"/>
                <a:gd name="T31" fmla="*/ 95 h 656"/>
                <a:gd name="T32" fmla="*/ 32 w 839"/>
                <a:gd name="T33" fmla="*/ 86 h 656"/>
                <a:gd name="T34" fmla="*/ 43 w 839"/>
                <a:gd name="T35" fmla="*/ 76 h 656"/>
                <a:gd name="T36" fmla="*/ 54 w 839"/>
                <a:gd name="T37" fmla="*/ 66 h 656"/>
                <a:gd name="T38" fmla="*/ 67 w 839"/>
                <a:gd name="T39" fmla="*/ 56 h 656"/>
                <a:gd name="T40" fmla="*/ 81 w 839"/>
                <a:gd name="T41" fmla="*/ 46 h 656"/>
                <a:gd name="T42" fmla="*/ 96 w 839"/>
                <a:gd name="T43" fmla="*/ 36 h 656"/>
                <a:gd name="T44" fmla="*/ 113 w 839"/>
                <a:gd name="T45" fmla="*/ 26 h 656"/>
                <a:gd name="T46" fmla="*/ 132 w 839"/>
                <a:gd name="T47" fmla="*/ 16 h 656"/>
                <a:gd name="T48" fmla="*/ 151 w 839"/>
                <a:gd name="T49" fmla="*/ 8 h 656"/>
                <a:gd name="T50" fmla="*/ 172 w 839"/>
                <a:gd name="T51" fmla="*/ 0 h 6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39"/>
                <a:gd name="T79" fmla="*/ 0 h 656"/>
                <a:gd name="T80" fmla="*/ 839 w 839"/>
                <a:gd name="T81" fmla="*/ 656 h 6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39" h="656">
                  <a:moveTo>
                    <a:pt x="788" y="0"/>
                  </a:moveTo>
                  <a:lnTo>
                    <a:pt x="839" y="64"/>
                  </a:lnTo>
                  <a:lnTo>
                    <a:pt x="521" y="210"/>
                  </a:lnTo>
                  <a:lnTo>
                    <a:pt x="485" y="323"/>
                  </a:lnTo>
                  <a:lnTo>
                    <a:pt x="381" y="403"/>
                  </a:lnTo>
                  <a:lnTo>
                    <a:pt x="395" y="556"/>
                  </a:lnTo>
                  <a:lnTo>
                    <a:pt x="291" y="616"/>
                  </a:lnTo>
                  <a:lnTo>
                    <a:pt x="262" y="539"/>
                  </a:lnTo>
                  <a:lnTo>
                    <a:pt x="0" y="656"/>
                  </a:lnTo>
                  <a:lnTo>
                    <a:pt x="0" y="563"/>
                  </a:lnTo>
                  <a:lnTo>
                    <a:pt x="5" y="558"/>
                  </a:lnTo>
                  <a:lnTo>
                    <a:pt x="14" y="545"/>
                  </a:lnTo>
                  <a:lnTo>
                    <a:pt x="27" y="525"/>
                  </a:lnTo>
                  <a:lnTo>
                    <a:pt x="50" y="501"/>
                  </a:lnTo>
                  <a:lnTo>
                    <a:pt x="77" y="470"/>
                  </a:lnTo>
                  <a:lnTo>
                    <a:pt x="108" y="432"/>
                  </a:lnTo>
                  <a:lnTo>
                    <a:pt x="149" y="392"/>
                  </a:lnTo>
                  <a:lnTo>
                    <a:pt x="196" y="348"/>
                  </a:lnTo>
                  <a:lnTo>
                    <a:pt x="248" y="301"/>
                  </a:lnTo>
                  <a:lnTo>
                    <a:pt x="305" y="257"/>
                  </a:lnTo>
                  <a:lnTo>
                    <a:pt x="370" y="208"/>
                  </a:lnTo>
                  <a:lnTo>
                    <a:pt x="442" y="162"/>
                  </a:lnTo>
                  <a:lnTo>
                    <a:pt x="519" y="117"/>
                  </a:lnTo>
                  <a:lnTo>
                    <a:pt x="603" y="73"/>
                  </a:lnTo>
                  <a:lnTo>
                    <a:pt x="693" y="35"/>
                  </a:lnTo>
                  <a:lnTo>
                    <a:pt x="788" y="0"/>
                  </a:lnTo>
                  <a:close/>
                </a:path>
              </a:pathLst>
            </a:custGeom>
            <a:solidFill>
              <a:srgbClr val="333333"/>
            </a:solidFill>
            <a:ln w="9525">
              <a:solidFill>
                <a:srgbClr val="3366FF"/>
              </a:solidFill>
              <a:round/>
              <a:headEnd/>
              <a:tailEnd/>
            </a:ln>
          </p:spPr>
          <p:txBody>
            <a:bodyPr/>
            <a:lstStyle/>
            <a:p>
              <a:endParaRPr lang="en-US"/>
            </a:p>
          </p:txBody>
        </p:sp>
        <p:sp>
          <p:nvSpPr>
            <p:cNvPr id="36009" name="Freeform 119"/>
            <p:cNvSpPr>
              <a:spLocks/>
            </p:cNvSpPr>
            <p:nvPr/>
          </p:nvSpPr>
          <p:spPr bwMode="auto">
            <a:xfrm>
              <a:off x="3572" y="2340"/>
              <a:ext cx="17" cy="18"/>
            </a:xfrm>
            <a:custGeom>
              <a:avLst/>
              <a:gdLst>
                <a:gd name="T0" fmla="*/ 14 w 79"/>
                <a:gd name="T1" fmla="*/ 18 h 82"/>
                <a:gd name="T2" fmla="*/ 15 w 79"/>
                <a:gd name="T3" fmla="*/ 14 h 82"/>
                <a:gd name="T4" fmla="*/ 4 w 79"/>
                <a:gd name="T5" fmla="*/ 0 h 82"/>
                <a:gd name="T6" fmla="*/ 0 w 79"/>
                <a:gd name="T7" fmla="*/ 3 h 82"/>
                <a:gd name="T8" fmla="*/ 11 w 79"/>
                <a:gd name="T9" fmla="*/ 17 h 82"/>
                <a:gd name="T10" fmla="*/ 12 w 79"/>
                <a:gd name="T11" fmla="*/ 13 h 82"/>
                <a:gd name="T12" fmla="*/ 14 w 79"/>
                <a:gd name="T13" fmla="*/ 18 h 82"/>
                <a:gd name="T14" fmla="*/ 17 w 79"/>
                <a:gd name="T15" fmla="*/ 16 h 82"/>
                <a:gd name="T16" fmla="*/ 15 w 79"/>
                <a:gd name="T17" fmla="*/ 14 h 82"/>
                <a:gd name="T18" fmla="*/ 14 w 79"/>
                <a:gd name="T19" fmla="*/ 18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9"/>
                <a:gd name="T31" fmla="*/ 0 h 82"/>
                <a:gd name="T32" fmla="*/ 79 w 79"/>
                <a:gd name="T33" fmla="*/ 82 h 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9" h="82">
                  <a:moveTo>
                    <a:pt x="65" y="82"/>
                  </a:moveTo>
                  <a:lnTo>
                    <a:pt x="69" y="64"/>
                  </a:lnTo>
                  <a:lnTo>
                    <a:pt x="18" y="0"/>
                  </a:lnTo>
                  <a:lnTo>
                    <a:pt x="0" y="13"/>
                  </a:lnTo>
                  <a:lnTo>
                    <a:pt x="51" y="78"/>
                  </a:lnTo>
                  <a:lnTo>
                    <a:pt x="56" y="60"/>
                  </a:lnTo>
                  <a:lnTo>
                    <a:pt x="65" y="82"/>
                  </a:lnTo>
                  <a:lnTo>
                    <a:pt x="79" y="75"/>
                  </a:lnTo>
                  <a:lnTo>
                    <a:pt x="69" y="64"/>
                  </a:lnTo>
                  <a:lnTo>
                    <a:pt x="65" y="82"/>
                  </a:lnTo>
                  <a:close/>
                </a:path>
              </a:pathLst>
            </a:custGeom>
            <a:solidFill>
              <a:srgbClr val="333333"/>
            </a:solidFill>
            <a:ln w="9525">
              <a:solidFill>
                <a:srgbClr val="3366FF"/>
              </a:solidFill>
              <a:round/>
              <a:headEnd/>
              <a:tailEnd/>
            </a:ln>
          </p:spPr>
          <p:txBody>
            <a:bodyPr/>
            <a:lstStyle/>
            <a:p>
              <a:endParaRPr lang="en-US"/>
            </a:p>
          </p:txBody>
        </p:sp>
        <p:sp>
          <p:nvSpPr>
            <p:cNvPr id="36010" name="Freeform 120"/>
            <p:cNvSpPr>
              <a:spLocks/>
            </p:cNvSpPr>
            <p:nvPr/>
          </p:nvSpPr>
          <p:spPr bwMode="auto">
            <a:xfrm>
              <a:off x="3513" y="2353"/>
              <a:ext cx="73" cy="36"/>
            </a:xfrm>
            <a:custGeom>
              <a:avLst/>
              <a:gdLst>
                <a:gd name="T0" fmla="*/ 5 w 334"/>
                <a:gd name="T1" fmla="*/ 34 h 168"/>
                <a:gd name="T2" fmla="*/ 3 w 334"/>
                <a:gd name="T3" fmla="*/ 36 h 168"/>
                <a:gd name="T4" fmla="*/ 73 w 334"/>
                <a:gd name="T5" fmla="*/ 5 h 168"/>
                <a:gd name="T6" fmla="*/ 71 w 334"/>
                <a:gd name="T7" fmla="*/ 0 h 168"/>
                <a:gd name="T8" fmla="*/ 2 w 334"/>
                <a:gd name="T9" fmla="*/ 31 h 168"/>
                <a:gd name="T10" fmla="*/ 0 w 334"/>
                <a:gd name="T11" fmla="*/ 33 h 168"/>
                <a:gd name="T12" fmla="*/ 2 w 334"/>
                <a:gd name="T13" fmla="*/ 31 h 168"/>
                <a:gd name="T14" fmla="*/ 0 w 334"/>
                <a:gd name="T15" fmla="*/ 32 h 168"/>
                <a:gd name="T16" fmla="*/ 0 w 334"/>
                <a:gd name="T17" fmla="*/ 33 h 168"/>
                <a:gd name="T18" fmla="*/ 5 w 334"/>
                <a:gd name="T19" fmla="*/ 34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4"/>
                <a:gd name="T31" fmla="*/ 0 h 168"/>
                <a:gd name="T32" fmla="*/ 334 w 334"/>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4" h="168">
                  <a:moveTo>
                    <a:pt x="23" y="160"/>
                  </a:moveTo>
                  <a:lnTo>
                    <a:pt x="16" y="168"/>
                  </a:lnTo>
                  <a:lnTo>
                    <a:pt x="334" y="22"/>
                  </a:lnTo>
                  <a:lnTo>
                    <a:pt x="325" y="0"/>
                  </a:lnTo>
                  <a:lnTo>
                    <a:pt x="7" y="146"/>
                  </a:lnTo>
                  <a:lnTo>
                    <a:pt x="0" y="155"/>
                  </a:lnTo>
                  <a:lnTo>
                    <a:pt x="7" y="146"/>
                  </a:lnTo>
                  <a:lnTo>
                    <a:pt x="2" y="151"/>
                  </a:lnTo>
                  <a:lnTo>
                    <a:pt x="0" y="155"/>
                  </a:lnTo>
                  <a:lnTo>
                    <a:pt x="23" y="160"/>
                  </a:lnTo>
                  <a:close/>
                </a:path>
              </a:pathLst>
            </a:custGeom>
            <a:solidFill>
              <a:srgbClr val="333333"/>
            </a:solidFill>
            <a:ln w="9525">
              <a:solidFill>
                <a:srgbClr val="3366FF"/>
              </a:solidFill>
              <a:round/>
              <a:headEnd/>
              <a:tailEnd/>
            </a:ln>
          </p:spPr>
          <p:txBody>
            <a:bodyPr/>
            <a:lstStyle/>
            <a:p>
              <a:endParaRPr lang="en-US"/>
            </a:p>
          </p:txBody>
        </p:sp>
        <p:sp>
          <p:nvSpPr>
            <p:cNvPr id="36011" name="Freeform 121"/>
            <p:cNvSpPr>
              <a:spLocks/>
            </p:cNvSpPr>
            <p:nvPr/>
          </p:nvSpPr>
          <p:spPr bwMode="auto">
            <a:xfrm>
              <a:off x="3505" y="2387"/>
              <a:ext cx="13" cy="27"/>
            </a:xfrm>
            <a:custGeom>
              <a:avLst/>
              <a:gdLst>
                <a:gd name="T0" fmla="*/ 4 w 59"/>
                <a:gd name="T1" fmla="*/ 27 h 124"/>
                <a:gd name="T2" fmla="*/ 5 w 59"/>
                <a:gd name="T3" fmla="*/ 26 h 124"/>
                <a:gd name="T4" fmla="*/ 13 w 59"/>
                <a:gd name="T5" fmla="*/ 1 h 124"/>
                <a:gd name="T6" fmla="*/ 8 w 59"/>
                <a:gd name="T7" fmla="*/ 0 h 124"/>
                <a:gd name="T8" fmla="*/ 0 w 59"/>
                <a:gd name="T9" fmla="*/ 25 h 124"/>
                <a:gd name="T10" fmla="*/ 1 w 59"/>
                <a:gd name="T11" fmla="*/ 23 h 124"/>
                <a:gd name="T12" fmla="*/ 4 w 59"/>
                <a:gd name="T13" fmla="*/ 27 h 124"/>
                <a:gd name="T14" fmla="*/ 4 w 59"/>
                <a:gd name="T15" fmla="*/ 27 h 124"/>
                <a:gd name="T16" fmla="*/ 5 w 59"/>
                <a:gd name="T17" fmla="*/ 26 h 124"/>
                <a:gd name="T18" fmla="*/ 4 w 59"/>
                <a:gd name="T19" fmla="*/ 27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124"/>
                <a:gd name="T32" fmla="*/ 59 w 59"/>
                <a:gd name="T33" fmla="*/ 124 h 1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124">
                  <a:moveTo>
                    <a:pt x="18" y="124"/>
                  </a:moveTo>
                  <a:lnTo>
                    <a:pt x="22" y="118"/>
                  </a:lnTo>
                  <a:lnTo>
                    <a:pt x="59" y="5"/>
                  </a:lnTo>
                  <a:lnTo>
                    <a:pt x="36" y="0"/>
                  </a:lnTo>
                  <a:lnTo>
                    <a:pt x="0" y="113"/>
                  </a:lnTo>
                  <a:lnTo>
                    <a:pt x="4" y="107"/>
                  </a:lnTo>
                  <a:lnTo>
                    <a:pt x="18" y="124"/>
                  </a:lnTo>
                  <a:lnTo>
                    <a:pt x="20" y="122"/>
                  </a:lnTo>
                  <a:lnTo>
                    <a:pt x="22" y="118"/>
                  </a:lnTo>
                  <a:lnTo>
                    <a:pt x="18" y="124"/>
                  </a:lnTo>
                  <a:close/>
                </a:path>
              </a:pathLst>
            </a:custGeom>
            <a:solidFill>
              <a:srgbClr val="333333"/>
            </a:solidFill>
            <a:ln w="9525">
              <a:solidFill>
                <a:srgbClr val="3366FF"/>
              </a:solidFill>
              <a:round/>
              <a:headEnd/>
              <a:tailEnd/>
            </a:ln>
          </p:spPr>
          <p:txBody>
            <a:bodyPr/>
            <a:lstStyle/>
            <a:p>
              <a:endParaRPr lang="en-US"/>
            </a:p>
          </p:txBody>
        </p:sp>
        <p:sp>
          <p:nvSpPr>
            <p:cNvPr id="36012" name="Freeform 122"/>
            <p:cNvSpPr>
              <a:spLocks/>
            </p:cNvSpPr>
            <p:nvPr/>
          </p:nvSpPr>
          <p:spPr bwMode="auto">
            <a:xfrm>
              <a:off x="3483" y="2410"/>
              <a:ext cx="26" cy="21"/>
            </a:xfrm>
            <a:custGeom>
              <a:avLst/>
              <a:gdLst>
                <a:gd name="T0" fmla="*/ 5 w 122"/>
                <a:gd name="T1" fmla="*/ 19 h 97"/>
                <a:gd name="T2" fmla="*/ 4 w 122"/>
                <a:gd name="T3" fmla="*/ 21 h 97"/>
                <a:gd name="T4" fmla="*/ 26 w 122"/>
                <a:gd name="T5" fmla="*/ 4 h 97"/>
                <a:gd name="T6" fmla="*/ 23 w 122"/>
                <a:gd name="T7" fmla="*/ 0 h 97"/>
                <a:gd name="T8" fmla="*/ 1 w 122"/>
                <a:gd name="T9" fmla="*/ 17 h 97"/>
                <a:gd name="T10" fmla="*/ 0 w 122"/>
                <a:gd name="T11" fmla="*/ 19 h 97"/>
                <a:gd name="T12" fmla="*/ 1 w 122"/>
                <a:gd name="T13" fmla="*/ 17 h 97"/>
                <a:gd name="T14" fmla="*/ 0 w 122"/>
                <a:gd name="T15" fmla="*/ 18 h 97"/>
                <a:gd name="T16" fmla="*/ 0 w 122"/>
                <a:gd name="T17" fmla="*/ 19 h 97"/>
                <a:gd name="T18" fmla="*/ 5 w 122"/>
                <a:gd name="T19" fmla="*/ 19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2"/>
                <a:gd name="T31" fmla="*/ 0 h 97"/>
                <a:gd name="T32" fmla="*/ 122 w 12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2" h="97">
                  <a:moveTo>
                    <a:pt x="23" y="88"/>
                  </a:moveTo>
                  <a:lnTo>
                    <a:pt x="18" y="97"/>
                  </a:lnTo>
                  <a:lnTo>
                    <a:pt x="122" y="17"/>
                  </a:lnTo>
                  <a:lnTo>
                    <a:pt x="108" y="0"/>
                  </a:lnTo>
                  <a:lnTo>
                    <a:pt x="5" y="79"/>
                  </a:lnTo>
                  <a:lnTo>
                    <a:pt x="0" y="88"/>
                  </a:lnTo>
                  <a:lnTo>
                    <a:pt x="5" y="79"/>
                  </a:lnTo>
                  <a:lnTo>
                    <a:pt x="0" y="84"/>
                  </a:lnTo>
                  <a:lnTo>
                    <a:pt x="0" y="88"/>
                  </a:lnTo>
                  <a:lnTo>
                    <a:pt x="23" y="88"/>
                  </a:lnTo>
                  <a:close/>
                </a:path>
              </a:pathLst>
            </a:custGeom>
            <a:solidFill>
              <a:srgbClr val="333333"/>
            </a:solidFill>
            <a:ln w="9525">
              <a:solidFill>
                <a:srgbClr val="3366FF"/>
              </a:solidFill>
              <a:round/>
              <a:headEnd/>
              <a:tailEnd/>
            </a:ln>
          </p:spPr>
          <p:txBody>
            <a:bodyPr/>
            <a:lstStyle/>
            <a:p>
              <a:endParaRPr lang="en-US"/>
            </a:p>
          </p:txBody>
        </p:sp>
        <p:sp>
          <p:nvSpPr>
            <p:cNvPr id="36013" name="Freeform 123"/>
            <p:cNvSpPr>
              <a:spLocks/>
            </p:cNvSpPr>
            <p:nvPr/>
          </p:nvSpPr>
          <p:spPr bwMode="auto">
            <a:xfrm>
              <a:off x="3483" y="2429"/>
              <a:ext cx="7" cy="36"/>
            </a:xfrm>
            <a:custGeom>
              <a:avLst/>
              <a:gdLst>
                <a:gd name="T0" fmla="*/ 6 w 36"/>
                <a:gd name="T1" fmla="*/ 36 h 162"/>
                <a:gd name="T2" fmla="*/ 7 w 36"/>
                <a:gd name="T3" fmla="*/ 34 h 162"/>
                <a:gd name="T4" fmla="*/ 4 w 36"/>
                <a:gd name="T5" fmla="*/ 0 h 162"/>
                <a:gd name="T6" fmla="*/ 0 w 36"/>
                <a:gd name="T7" fmla="*/ 0 h 162"/>
                <a:gd name="T8" fmla="*/ 3 w 36"/>
                <a:gd name="T9" fmla="*/ 34 h 162"/>
                <a:gd name="T10" fmla="*/ 4 w 36"/>
                <a:gd name="T11" fmla="*/ 32 h 162"/>
                <a:gd name="T12" fmla="*/ 6 w 36"/>
                <a:gd name="T13" fmla="*/ 36 h 162"/>
                <a:gd name="T14" fmla="*/ 7 w 36"/>
                <a:gd name="T15" fmla="*/ 36 h 162"/>
                <a:gd name="T16" fmla="*/ 7 w 36"/>
                <a:gd name="T17" fmla="*/ 34 h 162"/>
                <a:gd name="T18" fmla="*/ 6 w 36"/>
                <a:gd name="T19" fmla="*/ 36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162"/>
                <a:gd name="T32" fmla="*/ 36 w 36"/>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162">
                  <a:moveTo>
                    <a:pt x="29" y="162"/>
                  </a:moveTo>
                  <a:lnTo>
                    <a:pt x="36" y="153"/>
                  </a:lnTo>
                  <a:lnTo>
                    <a:pt x="23" y="0"/>
                  </a:lnTo>
                  <a:lnTo>
                    <a:pt x="0" y="0"/>
                  </a:lnTo>
                  <a:lnTo>
                    <a:pt x="14" y="153"/>
                  </a:lnTo>
                  <a:lnTo>
                    <a:pt x="20" y="144"/>
                  </a:lnTo>
                  <a:lnTo>
                    <a:pt x="29" y="162"/>
                  </a:lnTo>
                  <a:lnTo>
                    <a:pt x="36" y="160"/>
                  </a:lnTo>
                  <a:lnTo>
                    <a:pt x="36" y="153"/>
                  </a:lnTo>
                  <a:lnTo>
                    <a:pt x="29" y="162"/>
                  </a:lnTo>
                  <a:close/>
                </a:path>
              </a:pathLst>
            </a:custGeom>
            <a:solidFill>
              <a:srgbClr val="333333"/>
            </a:solidFill>
            <a:ln w="9525">
              <a:solidFill>
                <a:srgbClr val="3366FF"/>
              </a:solidFill>
              <a:round/>
              <a:headEnd/>
              <a:tailEnd/>
            </a:ln>
          </p:spPr>
          <p:txBody>
            <a:bodyPr/>
            <a:lstStyle/>
            <a:p>
              <a:endParaRPr lang="en-US"/>
            </a:p>
          </p:txBody>
        </p:sp>
        <p:sp>
          <p:nvSpPr>
            <p:cNvPr id="36014" name="Freeform 124"/>
            <p:cNvSpPr>
              <a:spLocks/>
            </p:cNvSpPr>
            <p:nvPr/>
          </p:nvSpPr>
          <p:spPr bwMode="auto">
            <a:xfrm>
              <a:off x="3463" y="2461"/>
              <a:ext cx="26" cy="19"/>
            </a:xfrm>
            <a:custGeom>
              <a:avLst/>
              <a:gdLst>
                <a:gd name="T0" fmla="*/ 0 w 119"/>
                <a:gd name="T1" fmla="*/ 16 h 87"/>
                <a:gd name="T2" fmla="*/ 3 w 119"/>
                <a:gd name="T3" fmla="*/ 17 h 87"/>
                <a:gd name="T4" fmla="*/ 26 w 119"/>
                <a:gd name="T5" fmla="*/ 4 h 87"/>
                <a:gd name="T6" fmla="*/ 24 w 119"/>
                <a:gd name="T7" fmla="*/ 0 h 87"/>
                <a:gd name="T8" fmla="*/ 2 w 119"/>
                <a:gd name="T9" fmla="*/ 13 h 87"/>
                <a:gd name="T10" fmla="*/ 5 w 119"/>
                <a:gd name="T11" fmla="*/ 15 h 87"/>
                <a:gd name="T12" fmla="*/ 0 w 119"/>
                <a:gd name="T13" fmla="*/ 16 h 87"/>
                <a:gd name="T14" fmla="*/ 2 w 119"/>
                <a:gd name="T15" fmla="*/ 19 h 87"/>
                <a:gd name="T16" fmla="*/ 3 w 119"/>
                <a:gd name="T17" fmla="*/ 17 h 87"/>
                <a:gd name="T18" fmla="*/ 0 w 119"/>
                <a:gd name="T19" fmla="*/ 16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9"/>
                <a:gd name="T31" fmla="*/ 0 h 87"/>
                <a:gd name="T32" fmla="*/ 119 w 119"/>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9" h="87">
                  <a:moveTo>
                    <a:pt x="0" y="71"/>
                  </a:moveTo>
                  <a:lnTo>
                    <a:pt x="16" y="78"/>
                  </a:lnTo>
                  <a:lnTo>
                    <a:pt x="119" y="18"/>
                  </a:lnTo>
                  <a:lnTo>
                    <a:pt x="110" y="0"/>
                  </a:lnTo>
                  <a:lnTo>
                    <a:pt x="7" y="60"/>
                  </a:lnTo>
                  <a:lnTo>
                    <a:pt x="22" y="67"/>
                  </a:lnTo>
                  <a:lnTo>
                    <a:pt x="0" y="71"/>
                  </a:lnTo>
                  <a:lnTo>
                    <a:pt x="7" y="87"/>
                  </a:lnTo>
                  <a:lnTo>
                    <a:pt x="16" y="78"/>
                  </a:lnTo>
                  <a:lnTo>
                    <a:pt x="0" y="71"/>
                  </a:lnTo>
                  <a:close/>
                </a:path>
              </a:pathLst>
            </a:custGeom>
            <a:solidFill>
              <a:srgbClr val="333333"/>
            </a:solidFill>
            <a:ln w="9525">
              <a:solidFill>
                <a:srgbClr val="3366FF"/>
              </a:solidFill>
              <a:round/>
              <a:headEnd/>
              <a:tailEnd/>
            </a:ln>
          </p:spPr>
          <p:txBody>
            <a:bodyPr/>
            <a:lstStyle/>
            <a:p>
              <a:endParaRPr lang="en-US"/>
            </a:p>
          </p:txBody>
        </p:sp>
        <p:sp>
          <p:nvSpPr>
            <p:cNvPr id="36015" name="Freeform 125"/>
            <p:cNvSpPr>
              <a:spLocks/>
            </p:cNvSpPr>
            <p:nvPr/>
          </p:nvSpPr>
          <p:spPr bwMode="auto">
            <a:xfrm>
              <a:off x="3457" y="2456"/>
              <a:ext cx="11" cy="20"/>
            </a:xfrm>
            <a:custGeom>
              <a:avLst/>
              <a:gdLst>
                <a:gd name="T0" fmla="*/ 3 w 51"/>
                <a:gd name="T1" fmla="*/ 6 h 95"/>
                <a:gd name="T2" fmla="*/ 0 w 51"/>
                <a:gd name="T3" fmla="*/ 4 h 95"/>
                <a:gd name="T4" fmla="*/ 6 w 51"/>
                <a:gd name="T5" fmla="*/ 20 h 95"/>
                <a:gd name="T6" fmla="*/ 11 w 51"/>
                <a:gd name="T7" fmla="*/ 19 h 95"/>
                <a:gd name="T8" fmla="*/ 5 w 51"/>
                <a:gd name="T9" fmla="*/ 3 h 95"/>
                <a:gd name="T10" fmla="*/ 1 w 51"/>
                <a:gd name="T11" fmla="*/ 1 h 95"/>
                <a:gd name="T12" fmla="*/ 5 w 51"/>
                <a:gd name="T13" fmla="*/ 3 h 95"/>
                <a:gd name="T14" fmla="*/ 4 w 51"/>
                <a:gd name="T15" fmla="*/ 0 h 95"/>
                <a:gd name="T16" fmla="*/ 1 w 51"/>
                <a:gd name="T17" fmla="*/ 1 h 95"/>
                <a:gd name="T18" fmla="*/ 3 w 51"/>
                <a:gd name="T19" fmla="*/ 6 h 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95"/>
                <a:gd name="T32" fmla="*/ 51 w 51"/>
                <a:gd name="T33" fmla="*/ 95 h 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95">
                  <a:moveTo>
                    <a:pt x="15" y="27"/>
                  </a:moveTo>
                  <a:lnTo>
                    <a:pt x="0" y="18"/>
                  </a:lnTo>
                  <a:lnTo>
                    <a:pt x="29" y="95"/>
                  </a:lnTo>
                  <a:lnTo>
                    <a:pt x="51" y="91"/>
                  </a:lnTo>
                  <a:lnTo>
                    <a:pt x="22" y="13"/>
                  </a:lnTo>
                  <a:lnTo>
                    <a:pt x="6" y="4"/>
                  </a:lnTo>
                  <a:lnTo>
                    <a:pt x="22" y="13"/>
                  </a:lnTo>
                  <a:lnTo>
                    <a:pt x="18" y="0"/>
                  </a:lnTo>
                  <a:lnTo>
                    <a:pt x="6" y="4"/>
                  </a:lnTo>
                  <a:lnTo>
                    <a:pt x="15" y="27"/>
                  </a:lnTo>
                  <a:close/>
                </a:path>
              </a:pathLst>
            </a:custGeom>
            <a:solidFill>
              <a:srgbClr val="333333"/>
            </a:solidFill>
            <a:ln w="9525">
              <a:solidFill>
                <a:srgbClr val="3366FF"/>
              </a:solidFill>
              <a:round/>
              <a:headEnd/>
              <a:tailEnd/>
            </a:ln>
          </p:spPr>
          <p:txBody>
            <a:bodyPr/>
            <a:lstStyle/>
            <a:p>
              <a:endParaRPr lang="en-US"/>
            </a:p>
          </p:txBody>
        </p:sp>
        <p:sp>
          <p:nvSpPr>
            <p:cNvPr id="36016" name="Freeform 126"/>
            <p:cNvSpPr>
              <a:spLocks/>
            </p:cNvSpPr>
            <p:nvPr/>
          </p:nvSpPr>
          <p:spPr bwMode="auto">
            <a:xfrm>
              <a:off x="3399" y="2457"/>
              <a:ext cx="61" cy="32"/>
            </a:xfrm>
            <a:custGeom>
              <a:avLst/>
              <a:gdLst>
                <a:gd name="T0" fmla="*/ 0 w 277"/>
                <a:gd name="T1" fmla="*/ 28 h 147"/>
                <a:gd name="T2" fmla="*/ 4 w 277"/>
                <a:gd name="T3" fmla="*/ 30 h 147"/>
                <a:gd name="T4" fmla="*/ 61 w 277"/>
                <a:gd name="T5" fmla="*/ 5 h 147"/>
                <a:gd name="T6" fmla="*/ 59 w 277"/>
                <a:gd name="T7" fmla="*/ 0 h 147"/>
                <a:gd name="T8" fmla="*/ 2 w 277"/>
                <a:gd name="T9" fmla="*/ 26 h 147"/>
                <a:gd name="T10" fmla="*/ 5 w 277"/>
                <a:gd name="T11" fmla="*/ 28 h 147"/>
                <a:gd name="T12" fmla="*/ 0 w 277"/>
                <a:gd name="T13" fmla="*/ 28 h 147"/>
                <a:gd name="T14" fmla="*/ 0 w 277"/>
                <a:gd name="T15" fmla="*/ 32 h 147"/>
                <a:gd name="T16" fmla="*/ 4 w 277"/>
                <a:gd name="T17" fmla="*/ 30 h 147"/>
                <a:gd name="T18" fmla="*/ 0 w 277"/>
                <a:gd name="T19" fmla="*/ 28 h 1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7"/>
                <a:gd name="T31" fmla="*/ 0 h 147"/>
                <a:gd name="T32" fmla="*/ 277 w 277"/>
                <a:gd name="T33" fmla="*/ 147 h 1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7" h="147">
                  <a:moveTo>
                    <a:pt x="0" y="129"/>
                  </a:moveTo>
                  <a:lnTo>
                    <a:pt x="16" y="140"/>
                  </a:lnTo>
                  <a:lnTo>
                    <a:pt x="277" y="23"/>
                  </a:lnTo>
                  <a:lnTo>
                    <a:pt x="268" y="0"/>
                  </a:lnTo>
                  <a:lnTo>
                    <a:pt x="7" y="118"/>
                  </a:lnTo>
                  <a:lnTo>
                    <a:pt x="22" y="129"/>
                  </a:lnTo>
                  <a:lnTo>
                    <a:pt x="0" y="129"/>
                  </a:lnTo>
                  <a:lnTo>
                    <a:pt x="0" y="147"/>
                  </a:lnTo>
                  <a:lnTo>
                    <a:pt x="16" y="140"/>
                  </a:lnTo>
                  <a:lnTo>
                    <a:pt x="0" y="129"/>
                  </a:lnTo>
                  <a:close/>
                </a:path>
              </a:pathLst>
            </a:custGeom>
            <a:solidFill>
              <a:srgbClr val="333333"/>
            </a:solidFill>
            <a:ln w="9525">
              <a:solidFill>
                <a:srgbClr val="3366FF"/>
              </a:solidFill>
              <a:round/>
              <a:headEnd/>
              <a:tailEnd/>
            </a:ln>
          </p:spPr>
          <p:txBody>
            <a:bodyPr/>
            <a:lstStyle/>
            <a:p>
              <a:endParaRPr lang="en-US"/>
            </a:p>
          </p:txBody>
        </p:sp>
        <p:sp>
          <p:nvSpPr>
            <p:cNvPr id="36017" name="Freeform 127"/>
            <p:cNvSpPr>
              <a:spLocks/>
            </p:cNvSpPr>
            <p:nvPr/>
          </p:nvSpPr>
          <p:spPr bwMode="auto">
            <a:xfrm>
              <a:off x="3399" y="2463"/>
              <a:ext cx="5" cy="22"/>
            </a:xfrm>
            <a:custGeom>
              <a:avLst/>
              <a:gdLst>
                <a:gd name="T0" fmla="*/ 1 w 22"/>
                <a:gd name="T1" fmla="*/ 0 h 100"/>
                <a:gd name="T2" fmla="*/ 0 w 22"/>
                <a:gd name="T3" fmla="*/ 2 h 100"/>
                <a:gd name="T4" fmla="*/ 0 w 22"/>
                <a:gd name="T5" fmla="*/ 22 h 100"/>
                <a:gd name="T6" fmla="*/ 5 w 22"/>
                <a:gd name="T7" fmla="*/ 22 h 100"/>
                <a:gd name="T8" fmla="*/ 5 w 22"/>
                <a:gd name="T9" fmla="*/ 2 h 100"/>
                <a:gd name="T10" fmla="*/ 4 w 22"/>
                <a:gd name="T11" fmla="*/ 3 h 100"/>
                <a:gd name="T12" fmla="*/ 1 w 22"/>
                <a:gd name="T13" fmla="*/ 0 h 100"/>
                <a:gd name="T14" fmla="*/ 0 w 22"/>
                <a:gd name="T15" fmla="*/ 0 h 100"/>
                <a:gd name="T16" fmla="*/ 0 w 22"/>
                <a:gd name="T17" fmla="*/ 2 h 100"/>
                <a:gd name="T18" fmla="*/ 1 w 22"/>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100"/>
                <a:gd name="T32" fmla="*/ 22 w 22"/>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100">
                  <a:moveTo>
                    <a:pt x="4" y="0"/>
                  </a:moveTo>
                  <a:lnTo>
                    <a:pt x="0" y="7"/>
                  </a:lnTo>
                  <a:lnTo>
                    <a:pt x="0" y="100"/>
                  </a:lnTo>
                  <a:lnTo>
                    <a:pt x="22" y="100"/>
                  </a:lnTo>
                  <a:lnTo>
                    <a:pt x="22" y="7"/>
                  </a:lnTo>
                  <a:lnTo>
                    <a:pt x="18" y="14"/>
                  </a:lnTo>
                  <a:lnTo>
                    <a:pt x="4" y="0"/>
                  </a:lnTo>
                  <a:lnTo>
                    <a:pt x="0" y="2"/>
                  </a:lnTo>
                  <a:lnTo>
                    <a:pt x="0" y="7"/>
                  </a:lnTo>
                  <a:lnTo>
                    <a:pt x="4" y="0"/>
                  </a:lnTo>
                  <a:close/>
                </a:path>
              </a:pathLst>
            </a:custGeom>
            <a:solidFill>
              <a:srgbClr val="333333"/>
            </a:solidFill>
            <a:ln w="9525">
              <a:solidFill>
                <a:srgbClr val="3366FF"/>
              </a:solidFill>
              <a:round/>
              <a:headEnd/>
              <a:tailEnd/>
            </a:ln>
          </p:spPr>
          <p:txBody>
            <a:bodyPr/>
            <a:lstStyle/>
            <a:p>
              <a:endParaRPr lang="en-US"/>
            </a:p>
          </p:txBody>
        </p:sp>
        <p:sp>
          <p:nvSpPr>
            <p:cNvPr id="36018" name="Freeform 128"/>
            <p:cNvSpPr>
              <a:spLocks/>
            </p:cNvSpPr>
            <p:nvPr/>
          </p:nvSpPr>
          <p:spPr bwMode="auto">
            <a:xfrm>
              <a:off x="3400" y="2462"/>
              <a:ext cx="5" cy="4"/>
            </a:xfrm>
            <a:custGeom>
              <a:avLst/>
              <a:gdLst>
                <a:gd name="T0" fmla="*/ 1 w 21"/>
                <a:gd name="T1" fmla="*/ 0 h 18"/>
                <a:gd name="T2" fmla="*/ 1 w 21"/>
                <a:gd name="T3" fmla="*/ 0 h 18"/>
                <a:gd name="T4" fmla="*/ 0 w 21"/>
                <a:gd name="T5" fmla="*/ 1 h 18"/>
                <a:gd name="T6" fmla="*/ 3 w 21"/>
                <a:gd name="T7" fmla="*/ 4 h 18"/>
                <a:gd name="T8" fmla="*/ 4 w 21"/>
                <a:gd name="T9" fmla="*/ 3 h 18"/>
                <a:gd name="T10" fmla="*/ 5 w 21"/>
                <a:gd name="T11" fmla="*/ 3 h 18"/>
                <a:gd name="T12" fmla="*/ 4 w 21"/>
                <a:gd name="T13" fmla="*/ 3 h 18"/>
                <a:gd name="T14" fmla="*/ 5 w 21"/>
                <a:gd name="T15" fmla="*/ 3 h 18"/>
                <a:gd name="T16" fmla="*/ 5 w 21"/>
                <a:gd name="T17" fmla="*/ 2 h 18"/>
                <a:gd name="T18" fmla="*/ 1 w 21"/>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18"/>
                <a:gd name="T32" fmla="*/ 21 w 21"/>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18">
                  <a:moveTo>
                    <a:pt x="3" y="0"/>
                  </a:moveTo>
                  <a:lnTo>
                    <a:pt x="5" y="0"/>
                  </a:lnTo>
                  <a:lnTo>
                    <a:pt x="0" y="4"/>
                  </a:lnTo>
                  <a:lnTo>
                    <a:pt x="14" y="18"/>
                  </a:lnTo>
                  <a:lnTo>
                    <a:pt x="18" y="13"/>
                  </a:lnTo>
                  <a:lnTo>
                    <a:pt x="21" y="13"/>
                  </a:lnTo>
                  <a:lnTo>
                    <a:pt x="18" y="13"/>
                  </a:lnTo>
                  <a:lnTo>
                    <a:pt x="21" y="13"/>
                  </a:lnTo>
                  <a:lnTo>
                    <a:pt x="21" y="11"/>
                  </a:lnTo>
                  <a:lnTo>
                    <a:pt x="3" y="0"/>
                  </a:lnTo>
                  <a:close/>
                </a:path>
              </a:pathLst>
            </a:custGeom>
            <a:solidFill>
              <a:srgbClr val="333333"/>
            </a:solidFill>
            <a:ln w="9525">
              <a:solidFill>
                <a:srgbClr val="3366FF"/>
              </a:solidFill>
              <a:round/>
              <a:headEnd/>
              <a:tailEnd/>
            </a:ln>
          </p:spPr>
          <p:txBody>
            <a:bodyPr/>
            <a:lstStyle/>
            <a:p>
              <a:endParaRPr lang="en-US"/>
            </a:p>
          </p:txBody>
        </p:sp>
        <p:sp>
          <p:nvSpPr>
            <p:cNvPr id="36019" name="Freeform 129"/>
            <p:cNvSpPr>
              <a:spLocks/>
            </p:cNvSpPr>
            <p:nvPr/>
          </p:nvSpPr>
          <p:spPr bwMode="auto">
            <a:xfrm>
              <a:off x="3401" y="2459"/>
              <a:ext cx="6" cy="6"/>
            </a:xfrm>
            <a:custGeom>
              <a:avLst/>
              <a:gdLst>
                <a:gd name="T0" fmla="*/ 2 w 27"/>
                <a:gd name="T1" fmla="*/ 0 h 26"/>
                <a:gd name="T2" fmla="*/ 2 w 27"/>
                <a:gd name="T3" fmla="*/ 0 h 26"/>
                <a:gd name="T4" fmla="*/ 0 w 27"/>
                <a:gd name="T5" fmla="*/ 3 h 26"/>
                <a:gd name="T6" fmla="*/ 4 w 27"/>
                <a:gd name="T7" fmla="*/ 6 h 26"/>
                <a:gd name="T8" fmla="*/ 6 w 27"/>
                <a:gd name="T9" fmla="*/ 3 h 26"/>
                <a:gd name="T10" fmla="*/ 6 w 27"/>
                <a:gd name="T11" fmla="*/ 3 h 26"/>
                <a:gd name="T12" fmla="*/ 2 w 27"/>
                <a:gd name="T13" fmla="*/ 0 h 26"/>
                <a:gd name="T14" fmla="*/ 0 60000 65536"/>
                <a:gd name="T15" fmla="*/ 0 60000 65536"/>
                <a:gd name="T16" fmla="*/ 0 60000 65536"/>
                <a:gd name="T17" fmla="*/ 0 60000 65536"/>
                <a:gd name="T18" fmla="*/ 0 60000 65536"/>
                <a:gd name="T19" fmla="*/ 0 60000 65536"/>
                <a:gd name="T20" fmla="*/ 0 60000 65536"/>
                <a:gd name="T21" fmla="*/ 0 w 27"/>
                <a:gd name="T22" fmla="*/ 0 h 26"/>
                <a:gd name="T23" fmla="*/ 27 w 27"/>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26">
                  <a:moveTo>
                    <a:pt x="9" y="0"/>
                  </a:moveTo>
                  <a:lnTo>
                    <a:pt x="9" y="0"/>
                  </a:lnTo>
                  <a:lnTo>
                    <a:pt x="0" y="13"/>
                  </a:lnTo>
                  <a:lnTo>
                    <a:pt x="18" y="26"/>
                  </a:lnTo>
                  <a:lnTo>
                    <a:pt x="27" y="13"/>
                  </a:lnTo>
                  <a:lnTo>
                    <a:pt x="9" y="0"/>
                  </a:lnTo>
                  <a:close/>
                </a:path>
              </a:pathLst>
            </a:custGeom>
            <a:solidFill>
              <a:srgbClr val="333333"/>
            </a:solidFill>
            <a:ln w="9525">
              <a:solidFill>
                <a:srgbClr val="3366FF"/>
              </a:solidFill>
              <a:round/>
              <a:headEnd/>
              <a:tailEnd/>
            </a:ln>
          </p:spPr>
          <p:txBody>
            <a:bodyPr/>
            <a:lstStyle/>
            <a:p>
              <a:endParaRPr lang="en-US"/>
            </a:p>
          </p:txBody>
        </p:sp>
        <p:sp>
          <p:nvSpPr>
            <p:cNvPr id="36020" name="Freeform 130"/>
            <p:cNvSpPr>
              <a:spLocks/>
            </p:cNvSpPr>
            <p:nvPr/>
          </p:nvSpPr>
          <p:spPr bwMode="auto">
            <a:xfrm>
              <a:off x="3403" y="2455"/>
              <a:ext cx="6" cy="7"/>
            </a:xfrm>
            <a:custGeom>
              <a:avLst/>
              <a:gdLst>
                <a:gd name="T0" fmla="*/ 3 w 31"/>
                <a:gd name="T1" fmla="*/ 0 h 33"/>
                <a:gd name="T2" fmla="*/ 3 w 31"/>
                <a:gd name="T3" fmla="*/ 0 h 33"/>
                <a:gd name="T4" fmla="*/ 0 w 31"/>
                <a:gd name="T5" fmla="*/ 4 h 33"/>
                <a:gd name="T6" fmla="*/ 3 w 31"/>
                <a:gd name="T7" fmla="*/ 7 h 33"/>
                <a:gd name="T8" fmla="*/ 6 w 31"/>
                <a:gd name="T9" fmla="*/ 3 h 33"/>
                <a:gd name="T10" fmla="*/ 6 w 31"/>
                <a:gd name="T11" fmla="*/ 3 h 33"/>
                <a:gd name="T12" fmla="*/ 3 w 31"/>
                <a:gd name="T13" fmla="*/ 0 h 33"/>
                <a:gd name="T14" fmla="*/ 0 60000 65536"/>
                <a:gd name="T15" fmla="*/ 0 60000 65536"/>
                <a:gd name="T16" fmla="*/ 0 60000 65536"/>
                <a:gd name="T17" fmla="*/ 0 60000 65536"/>
                <a:gd name="T18" fmla="*/ 0 60000 65536"/>
                <a:gd name="T19" fmla="*/ 0 60000 65536"/>
                <a:gd name="T20" fmla="*/ 0 60000 65536"/>
                <a:gd name="T21" fmla="*/ 0 w 31"/>
                <a:gd name="T22" fmla="*/ 0 h 33"/>
                <a:gd name="T23" fmla="*/ 31 w 31"/>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3">
                  <a:moveTo>
                    <a:pt x="13" y="0"/>
                  </a:moveTo>
                  <a:lnTo>
                    <a:pt x="13" y="0"/>
                  </a:lnTo>
                  <a:lnTo>
                    <a:pt x="0" y="20"/>
                  </a:lnTo>
                  <a:lnTo>
                    <a:pt x="18" y="33"/>
                  </a:lnTo>
                  <a:lnTo>
                    <a:pt x="31" y="13"/>
                  </a:lnTo>
                  <a:lnTo>
                    <a:pt x="13" y="0"/>
                  </a:lnTo>
                  <a:close/>
                </a:path>
              </a:pathLst>
            </a:custGeom>
            <a:solidFill>
              <a:srgbClr val="333333"/>
            </a:solidFill>
            <a:ln w="9525">
              <a:solidFill>
                <a:srgbClr val="3366FF"/>
              </a:solidFill>
              <a:round/>
              <a:headEnd/>
              <a:tailEnd/>
            </a:ln>
          </p:spPr>
          <p:txBody>
            <a:bodyPr/>
            <a:lstStyle/>
            <a:p>
              <a:endParaRPr lang="en-US"/>
            </a:p>
          </p:txBody>
        </p:sp>
        <p:sp>
          <p:nvSpPr>
            <p:cNvPr id="36021" name="Freeform 131"/>
            <p:cNvSpPr>
              <a:spLocks/>
            </p:cNvSpPr>
            <p:nvPr/>
          </p:nvSpPr>
          <p:spPr bwMode="auto">
            <a:xfrm>
              <a:off x="3406" y="2449"/>
              <a:ext cx="8" cy="9"/>
            </a:xfrm>
            <a:custGeom>
              <a:avLst/>
              <a:gdLst>
                <a:gd name="T0" fmla="*/ 4 w 41"/>
                <a:gd name="T1" fmla="*/ 0 h 38"/>
                <a:gd name="T2" fmla="*/ 4 w 41"/>
                <a:gd name="T3" fmla="*/ 0 h 38"/>
                <a:gd name="T4" fmla="*/ 0 w 41"/>
                <a:gd name="T5" fmla="*/ 6 h 38"/>
                <a:gd name="T6" fmla="*/ 4 w 41"/>
                <a:gd name="T7" fmla="*/ 9 h 38"/>
                <a:gd name="T8" fmla="*/ 8 w 41"/>
                <a:gd name="T9" fmla="*/ 3 h 38"/>
                <a:gd name="T10" fmla="*/ 8 w 41"/>
                <a:gd name="T11" fmla="*/ 3 h 38"/>
                <a:gd name="T12" fmla="*/ 4 w 41"/>
                <a:gd name="T13" fmla="*/ 0 h 38"/>
                <a:gd name="T14" fmla="*/ 0 60000 65536"/>
                <a:gd name="T15" fmla="*/ 0 60000 65536"/>
                <a:gd name="T16" fmla="*/ 0 60000 65536"/>
                <a:gd name="T17" fmla="*/ 0 60000 65536"/>
                <a:gd name="T18" fmla="*/ 0 60000 65536"/>
                <a:gd name="T19" fmla="*/ 0 60000 65536"/>
                <a:gd name="T20" fmla="*/ 0 60000 65536"/>
                <a:gd name="T21" fmla="*/ 0 w 41"/>
                <a:gd name="T22" fmla="*/ 0 h 38"/>
                <a:gd name="T23" fmla="*/ 41 w 41"/>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38">
                  <a:moveTo>
                    <a:pt x="23" y="0"/>
                  </a:moveTo>
                  <a:lnTo>
                    <a:pt x="23" y="0"/>
                  </a:lnTo>
                  <a:lnTo>
                    <a:pt x="0" y="25"/>
                  </a:lnTo>
                  <a:lnTo>
                    <a:pt x="18" y="38"/>
                  </a:lnTo>
                  <a:lnTo>
                    <a:pt x="41" y="13"/>
                  </a:lnTo>
                  <a:lnTo>
                    <a:pt x="23" y="0"/>
                  </a:lnTo>
                  <a:close/>
                </a:path>
              </a:pathLst>
            </a:custGeom>
            <a:solidFill>
              <a:srgbClr val="333333"/>
            </a:solidFill>
            <a:ln w="9525">
              <a:solidFill>
                <a:srgbClr val="3366FF"/>
              </a:solidFill>
              <a:round/>
              <a:headEnd/>
              <a:tailEnd/>
            </a:ln>
          </p:spPr>
          <p:txBody>
            <a:bodyPr/>
            <a:lstStyle/>
            <a:p>
              <a:endParaRPr lang="en-US"/>
            </a:p>
          </p:txBody>
        </p:sp>
        <p:sp>
          <p:nvSpPr>
            <p:cNvPr id="36022" name="Freeform 132"/>
            <p:cNvSpPr>
              <a:spLocks/>
            </p:cNvSpPr>
            <p:nvPr/>
          </p:nvSpPr>
          <p:spPr bwMode="auto">
            <a:xfrm>
              <a:off x="3411" y="2442"/>
              <a:ext cx="9" cy="10"/>
            </a:xfrm>
            <a:custGeom>
              <a:avLst/>
              <a:gdLst>
                <a:gd name="T0" fmla="*/ 5 w 45"/>
                <a:gd name="T1" fmla="*/ 0 h 44"/>
                <a:gd name="T2" fmla="*/ 5 w 45"/>
                <a:gd name="T3" fmla="*/ 0 h 44"/>
                <a:gd name="T4" fmla="*/ 0 w 45"/>
                <a:gd name="T5" fmla="*/ 7 h 44"/>
                <a:gd name="T6" fmla="*/ 4 w 45"/>
                <a:gd name="T7" fmla="*/ 10 h 44"/>
                <a:gd name="T8" fmla="*/ 9 w 45"/>
                <a:gd name="T9" fmla="*/ 3 h 44"/>
                <a:gd name="T10" fmla="*/ 9 w 45"/>
                <a:gd name="T11" fmla="*/ 3 h 44"/>
                <a:gd name="T12" fmla="*/ 5 w 45"/>
                <a:gd name="T13" fmla="*/ 0 h 44"/>
                <a:gd name="T14" fmla="*/ 0 60000 65536"/>
                <a:gd name="T15" fmla="*/ 0 60000 65536"/>
                <a:gd name="T16" fmla="*/ 0 60000 65536"/>
                <a:gd name="T17" fmla="*/ 0 60000 65536"/>
                <a:gd name="T18" fmla="*/ 0 60000 65536"/>
                <a:gd name="T19" fmla="*/ 0 60000 65536"/>
                <a:gd name="T20" fmla="*/ 0 60000 65536"/>
                <a:gd name="T21" fmla="*/ 0 w 45"/>
                <a:gd name="T22" fmla="*/ 0 h 44"/>
                <a:gd name="T23" fmla="*/ 45 w 45"/>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44">
                  <a:moveTo>
                    <a:pt x="27" y="0"/>
                  </a:moveTo>
                  <a:lnTo>
                    <a:pt x="27" y="0"/>
                  </a:lnTo>
                  <a:lnTo>
                    <a:pt x="0" y="31"/>
                  </a:lnTo>
                  <a:lnTo>
                    <a:pt x="18" y="44"/>
                  </a:lnTo>
                  <a:lnTo>
                    <a:pt x="45" y="13"/>
                  </a:lnTo>
                  <a:lnTo>
                    <a:pt x="27" y="0"/>
                  </a:lnTo>
                  <a:close/>
                </a:path>
              </a:pathLst>
            </a:custGeom>
            <a:solidFill>
              <a:srgbClr val="333333"/>
            </a:solidFill>
            <a:ln w="9525">
              <a:solidFill>
                <a:srgbClr val="3366FF"/>
              </a:solidFill>
              <a:round/>
              <a:headEnd/>
              <a:tailEnd/>
            </a:ln>
          </p:spPr>
          <p:txBody>
            <a:bodyPr/>
            <a:lstStyle/>
            <a:p>
              <a:endParaRPr lang="en-US"/>
            </a:p>
          </p:txBody>
        </p:sp>
        <p:sp>
          <p:nvSpPr>
            <p:cNvPr id="36023" name="Freeform 133"/>
            <p:cNvSpPr>
              <a:spLocks/>
            </p:cNvSpPr>
            <p:nvPr/>
          </p:nvSpPr>
          <p:spPr bwMode="auto">
            <a:xfrm>
              <a:off x="3416" y="2434"/>
              <a:ext cx="11" cy="11"/>
            </a:xfrm>
            <a:custGeom>
              <a:avLst/>
              <a:gdLst>
                <a:gd name="T0" fmla="*/ 8 w 49"/>
                <a:gd name="T1" fmla="*/ 0 h 51"/>
                <a:gd name="T2" fmla="*/ 7 w 49"/>
                <a:gd name="T3" fmla="*/ 0 h 51"/>
                <a:gd name="T4" fmla="*/ 0 w 49"/>
                <a:gd name="T5" fmla="*/ 8 h 51"/>
                <a:gd name="T6" fmla="*/ 4 w 49"/>
                <a:gd name="T7" fmla="*/ 11 h 51"/>
                <a:gd name="T8" fmla="*/ 11 w 49"/>
                <a:gd name="T9" fmla="*/ 3 h 51"/>
                <a:gd name="T10" fmla="*/ 11 w 49"/>
                <a:gd name="T11" fmla="*/ 3 h 51"/>
                <a:gd name="T12" fmla="*/ 8 w 49"/>
                <a:gd name="T13" fmla="*/ 0 h 51"/>
                <a:gd name="T14" fmla="*/ 0 60000 65536"/>
                <a:gd name="T15" fmla="*/ 0 60000 65536"/>
                <a:gd name="T16" fmla="*/ 0 60000 65536"/>
                <a:gd name="T17" fmla="*/ 0 60000 65536"/>
                <a:gd name="T18" fmla="*/ 0 60000 65536"/>
                <a:gd name="T19" fmla="*/ 0 60000 65536"/>
                <a:gd name="T20" fmla="*/ 0 60000 65536"/>
                <a:gd name="T21" fmla="*/ 0 w 49"/>
                <a:gd name="T22" fmla="*/ 0 h 51"/>
                <a:gd name="T23" fmla="*/ 49 w 49"/>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51">
                  <a:moveTo>
                    <a:pt x="34" y="0"/>
                  </a:moveTo>
                  <a:lnTo>
                    <a:pt x="31" y="0"/>
                  </a:lnTo>
                  <a:lnTo>
                    <a:pt x="0" y="38"/>
                  </a:lnTo>
                  <a:lnTo>
                    <a:pt x="18" y="51"/>
                  </a:lnTo>
                  <a:lnTo>
                    <a:pt x="49" y="14"/>
                  </a:lnTo>
                  <a:lnTo>
                    <a:pt x="47" y="14"/>
                  </a:lnTo>
                  <a:lnTo>
                    <a:pt x="34" y="0"/>
                  </a:lnTo>
                  <a:close/>
                </a:path>
              </a:pathLst>
            </a:custGeom>
            <a:solidFill>
              <a:srgbClr val="333333"/>
            </a:solidFill>
            <a:ln w="9525">
              <a:solidFill>
                <a:srgbClr val="3366FF"/>
              </a:solidFill>
              <a:round/>
              <a:headEnd/>
              <a:tailEnd/>
            </a:ln>
          </p:spPr>
          <p:txBody>
            <a:bodyPr/>
            <a:lstStyle/>
            <a:p>
              <a:endParaRPr lang="en-US"/>
            </a:p>
          </p:txBody>
        </p:sp>
        <p:sp>
          <p:nvSpPr>
            <p:cNvPr id="36024" name="Freeform 134"/>
            <p:cNvSpPr>
              <a:spLocks/>
            </p:cNvSpPr>
            <p:nvPr/>
          </p:nvSpPr>
          <p:spPr bwMode="auto">
            <a:xfrm>
              <a:off x="3424" y="2425"/>
              <a:ext cx="12" cy="12"/>
            </a:xfrm>
            <a:custGeom>
              <a:avLst/>
              <a:gdLst>
                <a:gd name="T0" fmla="*/ 9 w 54"/>
                <a:gd name="T1" fmla="*/ 0 h 56"/>
                <a:gd name="T2" fmla="*/ 9 w 54"/>
                <a:gd name="T3" fmla="*/ 1 h 56"/>
                <a:gd name="T4" fmla="*/ 0 w 54"/>
                <a:gd name="T5" fmla="*/ 9 h 56"/>
                <a:gd name="T6" fmla="*/ 3 w 54"/>
                <a:gd name="T7" fmla="*/ 12 h 56"/>
                <a:gd name="T8" fmla="*/ 12 w 54"/>
                <a:gd name="T9" fmla="*/ 3 h 56"/>
                <a:gd name="T10" fmla="*/ 12 w 54"/>
                <a:gd name="T11" fmla="*/ 4 h 56"/>
                <a:gd name="T12" fmla="*/ 9 w 54"/>
                <a:gd name="T13" fmla="*/ 0 h 56"/>
                <a:gd name="T14" fmla="*/ 0 60000 65536"/>
                <a:gd name="T15" fmla="*/ 0 60000 65536"/>
                <a:gd name="T16" fmla="*/ 0 60000 65536"/>
                <a:gd name="T17" fmla="*/ 0 60000 65536"/>
                <a:gd name="T18" fmla="*/ 0 60000 65536"/>
                <a:gd name="T19" fmla="*/ 0 60000 65536"/>
                <a:gd name="T20" fmla="*/ 0 60000 65536"/>
                <a:gd name="T21" fmla="*/ 0 w 54"/>
                <a:gd name="T22" fmla="*/ 0 h 56"/>
                <a:gd name="T23" fmla="*/ 54 w 54"/>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56">
                  <a:moveTo>
                    <a:pt x="40" y="0"/>
                  </a:moveTo>
                  <a:lnTo>
                    <a:pt x="40" y="3"/>
                  </a:lnTo>
                  <a:lnTo>
                    <a:pt x="0" y="42"/>
                  </a:lnTo>
                  <a:lnTo>
                    <a:pt x="13" y="56"/>
                  </a:lnTo>
                  <a:lnTo>
                    <a:pt x="54" y="16"/>
                  </a:lnTo>
                  <a:lnTo>
                    <a:pt x="54" y="18"/>
                  </a:lnTo>
                  <a:lnTo>
                    <a:pt x="40" y="0"/>
                  </a:lnTo>
                  <a:close/>
                </a:path>
              </a:pathLst>
            </a:custGeom>
            <a:solidFill>
              <a:srgbClr val="333333"/>
            </a:solidFill>
            <a:ln w="9525">
              <a:solidFill>
                <a:srgbClr val="3366FF"/>
              </a:solidFill>
              <a:round/>
              <a:headEnd/>
              <a:tailEnd/>
            </a:ln>
          </p:spPr>
          <p:txBody>
            <a:bodyPr/>
            <a:lstStyle/>
            <a:p>
              <a:endParaRPr lang="en-US"/>
            </a:p>
          </p:txBody>
        </p:sp>
        <p:sp>
          <p:nvSpPr>
            <p:cNvPr id="36025" name="Freeform 135"/>
            <p:cNvSpPr>
              <a:spLocks/>
            </p:cNvSpPr>
            <p:nvPr/>
          </p:nvSpPr>
          <p:spPr bwMode="auto">
            <a:xfrm>
              <a:off x="3433" y="2415"/>
              <a:ext cx="13" cy="14"/>
            </a:xfrm>
            <a:custGeom>
              <a:avLst/>
              <a:gdLst>
                <a:gd name="T0" fmla="*/ 10 w 61"/>
                <a:gd name="T1" fmla="*/ 0 h 62"/>
                <a:gd name="T2" fmla="*/ 10 w 61"/>
                <a:gd name="T3" fmla="*/ 0 h 62"/>
                <a:gd name="T4" fmla="*/ 0 w 61"/>
                <a:gd name="T5" fmla="*/ 10 h 62"/>
                <a:gd name="T6" fmla="*/ 3 w 61"/>
                <a:gd name="T7" fmla="*/ 14 h 62"/>
                <a:gd name="T8" fmla="*/ 13 w 61"/>
                <a:gd name="T9" fmla="*/ 4 h 62"/>
                <a:gd name="T10" fmla="*/ 13 w 61"/>
                <a:gd name="T11" fmla="*/ 4 h 62"/>
                <a:gd name="T12" fmla="*/ 10 w 61"/>
                <a:gd name="T13" fmla="*/ 0 h 62"/>
                <a:gd name="T14" fmla="*/ 0 60000 65536"/>
                <a:gd name="T15" fmla="*/ 0 60000 65536"/>
                <a:gd name="T16" fmla="*/ 0 60000 65536"/>
                <a:gd name="T17" fmla="*/ 0 60000 65536"/>
                <a:gd name="T18" fmla="*/ 0 60000 65536"/>
                <a:gd name="T19" fmla="*/ 0 60000 65536"/>
                <a:gd name="T20" fmla="*/ 0 60000 65536"/>
                <a:gd name="T21" fmla="*/ 0 w 61"/>
                <a:gd name="T22" fmla="*/ 0 h 62"/>
                <a:gd name="T23" fmla="*/ 61 w 61"/>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62">
                  <a:moveTo>
                    <a:pt x="48" y="0"/>
                  </a:moveTo>
                  <a:lnTo>
                    <a:pt x="48" y="0"/>
                  </a:lnTo>
                  <a:lnTo>
                    <a:pt x="0" y="44"/>
                  </a:lnTo>
                  <a:lnTo>
                    <a:pt x="14" y="62"/>
                  </a:lnTo>
                  <a:lnTo>
                    <a:pt x="61" y="18"/>
                  </a:lnTo>
                  <a:lnTo>
                    <a:pt x="48" y="0"/>
                  </a:lnTo>
                  <a:close/>
                </a:path>
              </a:pathLst>
            </a:custGeom>
            <a:solidFill>
              <a:srgbClr val="333333"/>
            </a:solidFill>
            <a:ln w="9525">
              <a:solidFill>
                <a:srgbClr val="3366FF"/>
              </a:solidFill>
              <a:round/>
              <a:headEnd/>
              <a:tailEnd/>
            </a:ln>
          </p:spPr>
          <p:txBody>
            <a:bodyPr/>
            <a:lstStyle/>
            <a:p>
              <a:endParaRPr lang="en-US"/>
            </a:p>
          </p:txBody>
        </p:sp>
        <p:sp>
          <p:nvSpPr>
            <p:cNvPr id="36026" name="Freeform 136"/>
            <p:cNvSpPr>
              <a:spLocks/>
            </p:cNvSpPr>
            <p:nvPr/>
          </p:nvSpPr>
          <p:spPr bwMode="auto">
            <a:xfrm>
              <a:off x="3443" y="2405"/>
              <a:ext cx="14" cy="14"/>
            </a:xfrm>
            <a:custGeom>
              <a:avLst/>
              <a:gdLst>
                <a:gd name="T0" fmla="*/ 11 w 65"/>
                <a:gd name="T1" fmla="*/ 0 h 65"/>
                <a:gd name="T2" fmla="*/ 11 w 65"/>
                <a:gd name="T3" fmla="*/ 0 h 65"/>
                <a:gd name="T4" fmla="*/ 0 w 65"/>
                <a:gd name="T5" fmla="*/ 10 h 65"/>
                <a:gd name="T6" fmla="*/ 3 w 65"/>
                <a:gd name="T7" fmla="*/ 14 h 65"/>
                <a:gd name="T8" fmla="*/ 14 w 65"/>
                <a:gd name="T9" fmla="*/ 4 h 65"/>
                <a:gd name="T10" fmla="*/ 14 w 65"/>
                <a:gd name="T11" fmla="*/ 4 h 65"/>
                <a:gd name="T12" fmla="*/ 11 w 65"/>
                <a:gd name="T13" fmla="*/ 0 h 65"/>
                <a:gd name="T14" fmla="*/ 0 60000 65536"/>
                <a:gd name="T15" fmla="*/ 0 60000 65536"/>
                <a:gd name="T16" fmla="*/ 0 60000 65536"/>
                <a:gd name="T17" fmla="*/ 0 60000 65536"/>
                <a:gd name="T18" fmla="*/ 0 60000 65536"/>
                <a:gd name="T19" fmla="*/ 0 60000 65536"/>
                <a:gd name="T20" fmla="*/ 0 60000 65536"/>
                <a:gd name="T21" fmla="*/ 0 w 65"/>
                <a:gd name="T22" fmla="*/ 0 h 65"/>
                <a:gd name="T23" fmla="*/ 65 w 65"/>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65">
                  <a:moveTo>
                    <a:pt x="52" y="0"/>
                  </a:moveTo>
                  <a:lnTo>
                    <a:pt x="52" y="0"/>
                  </a:lnTo>
                  <a:lnTo>
                    <a:pt x="0" y="47"/>
                  </a:lnTo>
                  <a:lnTo>
                    <a:pt x="13" y="65"/>
                  </a:lnTo>
                  <a:lnTo>
                    <a:pt x="65" y="18"/>
                  </a:lnTo>
                  <a:lnTo>
                    <a:pt x="52" y="0"/>
                  </a:lnTo>
                  <a:close/>
                </a:path>
              </a:pathLst>
            </a:custGeom>
            <a:solidFill>
              <a:srgbClr val="333333"/>
            </a:solidFill>
            <a:ln w="9525">
              <a:solidFill>
                <a:srgbClr val="3366FF"/>
              </a:solidFill>
              <a:round/>
              <a:headEnd/>
              <a:tailEnd/>
            </a:ln>
          </p:spPr>
          <p:txBody>
            <a:bodyPr/>
            <a:lstStyle/>
            <a:p>
              <a:endParaRPr lang="en-US"/>
            </a:p>
          </p:txBody>
        </p:sp>
        <p:sp>
          <p:nvSpPr>
            <p:cNvPr id="36027" name="Freeform 137"/>
            <p:cNvSpPr>
              <a:spLocks/>
            </p:cNvSpPr>
            <p:nvPr/>
          </p:nvSpPr>
          <p:spPr bwMode="auto">
            <a:xfrm>
              <a:off x="3455" y="2395"/>
              <a:ext cx="15" cy="14"/>
            </a:xfrm>
            <a:custGeom>
              <a:avLst/>
              <a:gdLst>
                <a:gd name="T0" fmla="*/ 12 w 69"/>
                <a:gd name="T1" fmla="*/ 0 h 62"/>
                <a:gd name="T2" fmla="*/ 12 w 69"/>
                <a:gd name="T3" fmla="*/ 0 h 62"/>
                <a:gd name="T4" fmla="*/ 0 w 69"/>
                <a:gd name="T5" fmla="*/ 10 h 62"/>
                <a:gd name="T6" fmla="*/ 3 w 69"/>
                <a:gd name="T7" fmla="*/ 14 h 62"/>
                <a:gd name="T8" fmla="*/ 15 w 69"/>
                <a:gd name="T9" fmla="*/ 4 h 62"/>
                <a:gd name="T10" fmla="*/ 15 w 69"/>
                <a:gd name="T11" fmla="*/ 4 h 62"/>
                <a:gd name="T12" fmla="*/ 12 w 69"/>
                <a:gd name="T13" fmla="*/ 0 h 62"/>
                <a:gd name="T14" fmla="*/ 0 60000 65536"/>
                <a:gd name="T15" fmla="*/ 0 60000 65536"/>
                <a:gd name="T16" fmla="*/ 0 60000 65536"/>
                <a:gd name="T17" fmla="*/ 0 60000 65536"/>
                <a:gd name="T18" fmla="*/ 0 60000 65536"/>
                <a:gd name="T19" fmla="*/ 0 60000 65536"/>
                <a:gd name="T20" fmla="*/ 0 60000 65536"/>
                <a:gd name="T21" fmla="*/ 0 w 69"/>
                <a:gd name="T22" fmla="*/ 0 h 62"/>
                <a:gd name="T23" fmla="*/ 69 w 69"/>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2">
                  <a:moveTo>
                    <a:pt x="56" y="0"/>
                  </a:moveTo>
                  <a:lnTo>
                    <a:pt x="56" y="0"/>
                  </a:lnTo>
                  <a:lnTo>
                    <a:pt x="0" y="44"/>
                  </a:lnTo>
                  <a:lnTo>
                    <a:pt x="13" y="62"/>
                  </a:lnTo>
                  <a:lnTo>
                    <a:pt x="69" y="18"/>
                  </a:lnTo>
                  <a:lnTo>
                    <a:pt x="56" y="0"/>
                  </a:lnTo>
                  <a:close/>
                </a:path>
              </a:pathLst>
            </a:custGeom>
            <a:solidFill>
              <a:srgbClr val="333333"/>
            </a:solidFill>
            <a:ln w="9525">
              <a:solidFill>
                <a:srgbClr val="3366FF"/>
              </a:solidFill>
              <a:round/>
              <a:headEnd/>
              <a:tailEnd/>
            </a:ln>
          </p:spPr>
          <p:txBody>
            <a:bodyPr/>
            <a:lstStyle/>
            <a:p>
              <a:endParaRPr lang="en-US"/>
            </a:p>
          </p:txBody>
        </p:sp>
        <p:sp>
          <p:nvSpPr>
            <p:cNvPr id="36028" name="Freeform 138"/>
            <p:cNvSpPr>
              <a:spLocks/>
            </p:cNvSpPr>
            <p:nvPr/>
          </p:nvSpPr>
          <p:spPr bwMode="auto">
            <a:xfrm>
              <a:off x="3467" y="2385"/>
              <a:ext cx="17" cy="14"/>
            </a:xfrm>
            <a:custGeom>
              <a:avLst/>
              <a:gdLst>
                <a:gd name="T0" fmla="*/ 14 w 79"/>
                <a:gd name="T1" fmla="*/ 0 h 67"/>
                <a:gd name="T2" fmla="*/ 14 w 79"/>
                <a:gd name="T3" fmla="*/ 0 h 67"/>
                <a:gd name="T4" fmla="*/ 0 w 79"/>
                <a:gd name="T5" fmla="*/ 10 h 67"/>
                <a:gd name="T6" fmla="*/ 3 w 79"/>
                <a:gd name="T7" fmla="*/ 14 h 67"/>
                <a:gd name="T8" fmla="*/ 17 w 79"/>
                <a:gd name="T9" fmla="*/ 4 h 67"/>
                <a:gd name="T10" fmla="*/ 17 w 79"/>
                <a:gd name="T11" fmla="*/ 4 h 67"/>
                <a:gd name="T12" fmla="*/ 14 w 79"/>
                <a:gd name="T13" fmla="*/ 0 h 67"/>
                <a:gd name="T14" fmla="*/ 0 60000 65536"/>
                <a:gd name="T15" fmla="*/ 0 60000 65536"/>
                <a:gd name="T16" fmla="*/ 0 60000 65536"/>
                <a:gd name="T17" fmla="*/ 0 60000 65536"/>
                <a:gd name="T18" fmla="*/ 0 60000 65536"/>
                <a:gd name="T19" fmla="*/ 0 60000 65536"/>
                <a:gd name="T20" fmla="*/ 0 60000 65536"/>
                <a:gd name="T21" fmla="*/ 0 w 79"/>
                <a:gd name="T22" fmla="*/ 0 h 67"/>
                <a:gd name="T23" fmla="*/ 79 w 79"/>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67">
                  <a:moveTo>
                    <a:pt x="65" y="0"/>
                  </a:moveTo>
                  <a:lnTo>
                    <a:pt x="65" y="0"/>
                  </a:lnTo>
                  <a:lnTo>
                    <a:pt x="0" y="49"/>
                  </a:lnTo>
                  <a:lnTo>
                    <a:pt x="13" y="67"/>
                  </a:lnTo>
                  <a:lnTo>
                    <a:pt x="79" y="18"/>
                  </a:lnTo>
                  <a:lnTo>
                    <a:pt x="65" y="0"/>
                  </a:lnTo>
                  <a:close/>
                </a:path>
              </a:pathLst>
            </a:custGeom>
            <a:solidFill>
              <a:srgbClr val="333333"/>
            </a:solidFill>
            <a:ln w="9525">
              <a:solidFill>
                <a:srgbClr val="3366FF"/>
              </a:solidFill>
              <a:round/>
              <a:headEnd/>
              <a:tailEnd/>
            </a:ln>
          </p:spPr>
          <p:txBody>
            <a:bodyPr/>
            <a:lstStyle/>
            <a:p>
              <a:endParaRPr lang="en-US"/>
            </a:p>
          </p:txBody>
        </p:sp>
        <p:sp>
          <p:nvSpPr>
            <p:cNvPr id="36029" name="Freeform 139"/>
            <p:cNvSpPr>
              <a:spLocks/>
            </p:cNvSpPr>
            <p:nvPr/>
          </p:nvSpPr>
          <p:spPr bwMode="auto">
            <a:xfrm>
              <a:off x="3481" y="2375"/>
              <a:ext cx="19" cy="14"/>
            </a:xfrm>
            <a:custGeom>
              <a:avLst/>
              <a:gdLst>
                <a:gd name="T0" fmla="*/ 17 w 86"/>
                <a:gd name="T1" fmla="*/ 0 h 64"/>
                <a:gd name="T2" fmla="*/ 16 w 86"/>
                <a:gd name="T3" fmla="*/ 0 h 64"/>
                <a:gd name="T4" fmla="*/ 0 w 86"/>
                <a:gd name="T5" fmla="*/ 10 h 64"/>
                <a:gd name="T6" fmla="*/ 3 w 86"/>
                <a:gd name="T7" fmla="*/ 14 h 64"/>
                <a:gd name="T8" fmla="*/ 19 w 86"/>
                <a:gd name="T9" fmla="*/ 4 h 64"/>
                <a:gd name="T10" fmla="*/ 19 w 86"/>
                <a:gd name="T11" fmla="*/ 4 h 64"/>
                <a:gd name="T12" fmla="*/ 17 w 86"/>
                <a:gd name="T13" fmla="*/ 0 h 64"/>
                <a:gd name="T14" fmla="*/ 0 60000 65536"/>
                <a:gd name="T15" fmla="*/ 0 60000 65536"/>
                <a:gd name="T16" fmla="*/ 0 60000 65536"/>
                <a:gd name="T17" fmla="*/ 0 60000 65536"/>
                <a:gd name="T18" fmla="*/ 0 60000 65536"/>
                <a:gd name="T19" fmla="*/ 0 60000 65536"/>
                <a:gd name="T20" fmla="*/ 0 60000 65536"/>
                <a:gd name="T21" fmla="*/ 0 w 86"/>
                <a:gd name="T22" fmla="*/ 0 h 64"/>
                <a:gd name="T23" fmla="*/ 86 w 86"/>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64">
                  <a:moveTo>
                    <a:pt x="75" y="0"/>
                  </a:moveTo>
                  <a:lnTo>
                    <a:pt x="73" y="0"/>
                  </a:lnTo>
                  <a:lnTo>
                    <a:pt x="0" y="46"/>
                  </a:lnTo>
                  <a:lnTo>
                    <a:pt x="14" y="64"/>
                  </a:lnTo>
                  <a:lnTo>
                    <a:pt x="86" y="17"/>
                  </a:lnTo>
                  <a:lnTo>
                    <a:pt x="84" y="17"/>
                  </a:lnTo>
                  <a:lnTo>
                    <a:pt x="75" y="0"/>
                  </a:lnTo>
                  <a:close/>
                </a:path>
              </a:pathLst>
            </a:custGeom>
            <a:solidFill>
              <a:srgbClr val="333333"/>
            </a:solidFill>
            <a:ln w="9525">
              <a:solidFill>
                <a:srgbClr val="3366FF"/>
              </a:solidFill>
              <a:round/>
              <a:headEnd/>
              <a:tailEnd/>
            </a:ln>
          </p:spPr>
          <p:txBody>
            <a:bodyPr/>
            <a:lstStyle/>
            <a:p>
              <a:endParaRPr lang="en-US"/>
            </a:p>
          </p:txBody>
        </p:sp>
        <p:sp>
          <p:nvSpPr>
            <p:cNvPr id="36030" name="Freeform 140"/>
            <p:cNvSpPr>
              <a:spLocks/>
            </p:cNvSpPr>
            <p:nvPr/>
          </p:nvSpPr>
          <p:spPr bwMode="auto">
            <a:xfrm>
              <a:off x="3497" y="2365"/>
              <a:ext cx="19" cy="13"/>
            </a:xfrm>
            <a:custGeom>
              <a:avLst/>
              <a:gdLst>
                <a:gd name="T0" fmla="*/ 17 w 86"/>
                <a:gd name="T1" fmla="*/ 0 h 62"/>
                <a:gd name="T2" fmla="*/ 17 w 86"/>
                <a:gd name="T3" fmla="*/ 0 h 62"/>
                <a:gd name="T4" fmla="*/ 0 w 86"/>
                <a:gd name="T5" fmla="*/ 9 h 62"/>
                <a:gd name="T6" fmla="*/ 2 w 86"/>
                <a:gd name="T7" fmla="*/ 13 h 62"/>
                <a:gd name="T8" fmla="*/ 19 w 86"/>
                <a:gd name="T9" fmla="*/ 4 h 62"/>
                <a:gd name="T10" fmla="*/ 19 w 86"/>
                <a:gd name="T11" fmla="*/ 4 h 62"/>
                <a:gd name="T12" fmla="*/ 17 w 86"/>
                <a:gd name="T13" fmla="*/ 0 h 62"/>
                <a:gd name="T14" fmla="*/ 0 60000 65536"/>
                <a:gd name="T15" fmla="*/ 0 60000 65536"/>
                <a:gd name="T16" fmla="*/ 0 60000 65536"/>
                <a:gd name="T17" fmla="*/ 0 60000 65536"/>
                <a:gd name="T18" fmla="*/ 0 60000 65536"/>
                <a:gd name="T19" fmla="*/ 0 60000 65536"/>
                <a:gd name="T20" fmla="*/ 0 60000 65536"/>
                <a:gd name="T21" fmla="*/ 0 w 86"/>
                <a:gd name="T22" fmla="*/ 0 h 62"/>
                <a:gd name="T23" fmla="*/ 86 w 86"/>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62">
                  <a:moveTo>
                    <a:pt x="77" y="0"/>
                  </a:moveTo>
                  <a:lnTo>
                    <a:pt x="77" y="0"/>
                  </a:lnTo>
                  <a:lnTo>
                    <a:pt x="0" y="45"/>
                  </a:lnTo>
                  <a:lnTo>
                    <a:pt x="9" y="62"/>
                  </a:lnTo>
                  <a:lnTo>
                    <a:pt x="86" y="18"/>
                  </a:lnTo>
                  <a:lnTo>
                    <a:pt x="77" y="0"/>
                  </a:lnTo>
                  <a:close/>
                </a:path>
              </a:pathLst>
            </a:custGeom>
            <a:solidFill>
              <a:srgbClr val="333333"/>
            </a:solidFill>
            <a:ln w="9525">
              <a:solidFill>
                <a:srgbClr val="3366FF"/>
              </a:solidFill>
              <a:round/>
              <a:headEnd/>
              <a:tailEnd/>
            </a:ln>
          </p:spPr>
          <p:txBody>
            <a:bodyPr/>
            <a:lstStyle/>
            <a:p>
              <a:endParaRPr lang="en-US"/>
            </a:p>
          </p:txBody>
        </p:sp>
        <p:sp>
          <p:nvSpPr>
            <p:cNvPr id="36031" name="Freeform 141"/>
            <p:cNvSpPr>
              <a:spLocks/>
            </p:cNvSpPr>
            <p:nvPr/>
          </p:nvSpPr>
          <p:spPr bwMode="auto">
            <a:xfrm>
              <a:off x="3514" y="2355"/>
              <a:ext cx="20" cy="14"/>
            </a:xfrm>
            <a:custGeom>
              <a:avLst/>
              <a:gdLst>
                <a:gd name="T0" fmla="*/ 18 w 92"/>
                <a:gd name="T1" fmla="*/ 0 h 64"/>
                <a:gd name="T2" fmla="*/ 18 w 92"/>
                <a:gd name="T3" fmla="*/ 0 h 64"/>
                <a:gd name="T4" fmla="*/ 0 w 92"/>
                <a:gd name="T5" fmla="*/ 10 h 64"/>
                <a:gd name="T6" fmla="*/ 2 w 92"/>
                <a:gd name="T7" fmla="*/ 14 h 64"/>
                <a:gd name="T8" fmla="*/ 20 w 92"/>
                <a:gd name="T9" fmla="*/ 4 h 64"/>
                <a:gd name="T10" fmla="*/ 20 w 92"/>
                <a:gd name="T11" fmla="*/ 5 h 64"/>
                <a:gd name="T12" fmla="*/ 18 w 92"/>
                <a:gd name="T13" fmla="*/ 0 h 64"/>
                <a:gd name="T14" fmla="*/ 0 60000 65536"/>
                <a:gd name="T15" fmla="*/ 0 60000 65536"/>
                <a:gd name="T16" fmla="*/ 0 60000 65536"/>
                <a:gd name="T17" fmla="*/ 0 60000 65536"/>
                <a:gd name="T18" fmla="*/ 0 60000 65536"/>
                <a:gd name="T19" fmla="*/ 0 60000 65536"/>
                <a:gd name="T20" fmla="*/ 0 60000 65536"/>
                <a:gd name="T21" fmla="*/ 0 w 92"/>
                <a:gd name="T22" fmla="*/ 0 h 64"/>
                <a:gd name="T23" fmla="*/ 92 w 92"/>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2" h="64">
                  <a:moveTo>
                    <a:pt x="83" y="0"/>
                  </a:moveTo>
                  <a:lnTo>
                    <a:pt x="83" y="2"/>
                  </a:lnTo>
                  <a:lnTo>
                    <a:pt x="0" y="46"/>
                  </a:lnTo>
                  <a:lnTo>
                    <a:pt x="9" y="64"/>
                  </a:lnTo>
                  <a:lnTo>
                    <a:pt x="92" y="20"/>
                  </a:lnTo>
                  <a:lnTo>
                    <a:pt x="92" y="22"/>
                  </a:lnTo>
                  <a:lnTo>
                    <a:pt x="83" y="0"/>
                  </a:lnTo>
                  <a:close/>
                </a:path>
              </a:pathLst>
            </a:custGeom>
            <a:solidFill>
              <a:srgbClr val="333333"/>
            </a:solidFill>
            <a:ln w="9525">
              <a:solidFill>
                <a:srgbClr val="3366FF"/>
              </a:solidFill>
              <a:round/>
              <a:headEnd/>
              <a:tailEnd/>
            </a:ln>
          </p:spPr>
          <p:txBody>
            <a:bodyPr/>
            <a:lstStyle/>
            <a:p>
              <a:endParaRPr lang="en-US"/>
            </a:p>
          </p:txBody>
        </p:sp>
        <p:sp>
          <p:nvSpPr>
            <p:cNvPr id="36032" name="Freeform 142"/>
            <p:cNvSpPr>
              <a:spLocks/>
            </p:cNvSpPr>
            <p:nvPr/>
          </p:nvSpPr>
          <p:spPr bwMode="auto">
            <a:xfrm>
              <a:off x="3532" y="2346"/>
              <a:ext cx="22" cy="14"/>
            </a:xfrm>
            <a:custGeom>
              <a:avLst/>
              <a:gdLst>
                <a:gd name="T0" fmla="*/ 21 w 99"/>
                <a:gd name="T1" fmla="*/ 0 h 60"/>
                <a:gd name="T2" fmla="*/ 20 w 99"/>
                <a:gd name="T3" fmla="*/ 0 h 60"/>
                <a:gd name="T4" fmla="*/ 0 w 99"/>
                <a:gd name="T5" fmla="*/ 9 h 60"/>
                <a:gd name="T6" fmla="*/ 2 w 99"/>
                <a:gd name="T7" fmla="*/ 14 h 60"/>
                <a:gd name="T8" fmla="*/ 22 w 99"/>
                <a:gd name="T9" fmla="*/ 5 h 60"/>
                <a:gd name="T10" fmla="*/ 22 w 99"/>
                <a:gd name="T11" fmla="*/ 5 h 60"/>
                <a:gd name="T12" fmla="*/ 21 w 99"/>
                <a:gd name="T13" fmla="*/ 0 h 60"/>
                <a:gd name="T14" fmla="*/ 0 60000 65536"/>
                <a:gd name="T15" fmla="*/ 0 60000 65536"/>
                <a:gd name="T16" fmla="*/ 0 60000 65536"/>
                <a:gd name="T17" fmla="*/ 0 60000 65536"/>
                <a:gd name="T18" fmla="*/ 0 60000 65536"/>
                <a:gd name="T19" fmla="*/ 0 60000 65536"/>
                <a:gd name="T20" fmla="*/ 0 60000 65536"/>
                <a:gd name="T21" fmla="*/ 0 w 99"/>
                <a:gd name="T22" fmla="*/ 0 h 60"/>
                <a:gd name="T23" fmla="*/ 99 w 9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9" h="60">
                  <a:moveTo>
                    <a:pt x="93" y="0"/>
                  </a:moveTo>
                  <a:lnTo>
                    <a:pt x="90" y="0"/>
                  </a:lnTo>
                  <a:lnTo>
                    <a:pt x="0" y="38"/>
                  </a:lnTo>
                  <a:lnTo>
                    <a:pt x="9" y="60"/>
                  </a:lnTo>
                  <a:lnTo>
                    <a:pt x="99" y="22"/>
                  </a:lnTo>
                  <a:lnTo>
                    <a:pt x="97" y="22"/>
                  </a:lnTo>
                  <a:lnTo>
                    <a:pt x="93" y="0"/>
                  </a:lnTo>
                  <a:close/>
                </a:path>
              </a:pathLst>
            </a:custGeom>
            <a:solidFill>
              <a:srgbClr val="333333"/>
            </a:solidFill>
            <a:ln w="9525">
              <a:solidFill>
                <a:srgbClr val="3366FF"/>
              </a:solidFill>
              <a:round/>
              <a:headEnd/>
              <a:tailEnd/>
            </a:ln>
          </p:spPr>
          <p:txBody>
            <a:bodyPr/>
            <a:lstStyle/>
            <a:p>
              <a:endParaRPr lang="en-US"/>
            </a:p>
          </p:txBody>
        </p:sp>
        <p:sp>
          <p:nvSpPr>
            <p:cNvPr id="36033" name="Freeform 143"/>
            <p:cNvSpPr>
              <a:spLocks/>
            </p:cNvSpPr>
            <p:nvPr/>
          </p:nvSpPr>
          <p:spPr bwMode="auto">
            <a:xfrm>
              <a:off x="3553" y="2338"/>
              <a:ext cx="23" cy="13"/>
            </a:xfrm>
            <a:custGeom>
              <a:avLst/>
              <a:gdLst>
                <a:gd name="T0" fmla="*/ 23 w 106"/>
                <a:gd name="T1" fmla="*/ 2 h 60"/>
                <a:gd name="T2" fmla="*/ 20 w 106"/>
                <a:gd name="T3" fmla="*/ 1 h 60"/>
                <a:gd name="T4" fmla="*/ 0 w 106"/>
                <a:gd name="T5" fmla="*/ 8 h 60"/>
                <a:gd name="T6" fmla="*/ 1 w 106"/>
                <a:gd name="T7" fmla="*/ 13 h 60"/>
                <a:gd name="T8" fmla="*/ 21 w 106"/>
                <a:gd name="T9" fmla="*/ 5 h 60"/>
                <a:gd name="T10" fmla="*/ 19 w 106"/>
                <a:gd name="T11" fmla="*/ 4 h 60"/>
                <a:gd name="T12" fmla="*/ 23 w 106"/>
                <a:gd name="T13" fmla="*/ 2 h 60"/>
                <a:gd name="T14" fmla="*/ 21 w 106"/>
                <a:gd name="T15" fmla="*/ 0 h 60"/>
                <a:gd name="T16" fmla="*/ 20 w 106"/>
                <a:gd name="T17" fmla="*/ 1 h 60"/>
                <a:gd name="T18" fmla="*/ 23 w 106"/>
                <a:gd name="T19" fmla="*/ 2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60"/>
                <a:gd name="T32" fmla="*/ 106 w 106"/>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60">
                  <a:moveTo>
                    <a:pt x="106" y="7"/>
                  </a:moveTo>
                  <a:lnTo>
                    <a:pt x="94" y="3"/>
                  </a:lnTo>
                  <a:lnTo>
                    <a:pt x="0" y="38"/>
                  </a:lnTo>
                  <a:lnTo>
                    <a:pt x="4" y="60"/>
                  </a:lnTo>
                  <a:lnTo>
                    <a:pt x="99" y="25"/>
                  </a:lnTo>
                  <a:lnTo>
                    <a:pt x="88" y="20"/>
                  </a:lnTo>
                  <a:lnTo>
                    <a:pt x="106" y="7"/>
                  </a:lnTo>
                  <a:lnTo>
                    <a:pt x="99" y="0"/>
                  </a:lnTo>
                  <a:lnTo>
                    <a:pt x="94" y="3"/>
                  </a:lnTo>
                  <a:lnTo>
                    <a:pt x="106" y="7"/>
                  </a:lnTo>
                  <a:close/>
                </a:path>
              </a:pathLst>
            </a:custGeom>
            <a:solidFill>
              <a:srgbClr val="333333"/>
            </a:solidFill>
            <a:ln w="9525">
              <a:solidFill>
                <a:srgbClr val="3366FF"/>
              </a:solidFill>
              <a:round/>
              <a:headEnd/>
              <a:tailEnd/>
            </a:ln>
          </p:spPr>
          <p:txBody>
            <a:bodyPr/>
            <a:lstStyle/>
            <a:p>
              <a:endParaRPr lang="en-US"/>
            </a:p>
          </p:txBody>
        </p:sp>
      </p:grpSp>
      <p:grpSp>
        <p:nvGrpSpPr>
          <p:cNvPr id="35846" name="Group 144"/>
          <p:cNvGrpSpPr>
            <a:grpSpLocks/>
          </p:cNvGrpSpPr>
          <p:nvPr/>
        </p:nvGrpSpPr>
        <p:grpSpPr bwMode="auto">
          <a:xfrm rot="-3429379">
            <a:off x="3683000" y="2001838"/>
            <a:ext cx="288925" cy="1352550"/>
            <a:chOff x="3420" y="6232"/>
            <a:chExt cx="1353" cy="8160"/>
          </a:xfrm>
        </p:grpSpPr>
        <p:sp>
          <p:nvSpPr>
            <p:cNvPr id="35890" name="Freeform 145"/>
            <p:cNvSpPr>
              <a:spLocks/>
            </p:cNvSpPr>
            <p:nvPr/>
          </p:nvSpPr>
          <p:spPr bwMode="auto">
            <a:xfrm>
              <a:off x="3868" y="8892"/>
              <a:ext cx="632" cy="1580"/>
            </a:xfrm>
            <a:custGeom>
              <a:avLst/>
              <a:gdLst>
                <a:gd name="T0" fmla="*/ 114 w 632"/>
                <a:gd name="T1" fmla="*/ 1021 h 1580"/>
                <a:gd name="T2" fmla="*/ 250 w 632"/>
                <a:gd name="T3" fmla="*/ 843 h 1580"/>
                <a:gd name="T4" fmla="*/ 354 w 632"/>
                <a:gd name="T5" fmla="*/ 701 h 1580"/>
                <a:gd name="T6" fmla="*/ 429 w 632"/>
                <a:gd name="T7" fmla="*/ 579 h 1580"/>
                <a:gd name="T8" fmla="*/ 471 w 632"/>
                <a:gd name="T9" fmla="*/ 474 h 1580"/>
                <a:gd name="T10" fmla="*/ 482 w 632"/>
                <a:gd name="T11" fmla="*/ 373 h 1580"/>
                <a:gd name="T12" fmla="*/ 461 w 632"/>
                <a:gd name="T13" fmla="*/ 267 h 1580"/>
                <a:gd name="T14" fmla="*/ 404 w 632"/>
                <a:gd name="T15" fmla="*/ 146 h 1580"/>
                <a:gd name="T16" fmla="*/ 311 w 632"/>
                <a:gd name="T17" fmla="*/ 0 h 1580"/>
                <a:gd name="T18" fmla="*/ 318 w 632"/>
                <a:gd name="T19" fmla="*/ 4 h 1580"/>
                <a:gd name="T20" fmla="*/ 336 w 632"/>
                <a:gd name="T21" fmla="*/ 16 h 1580"/>
                <a:gd name="T22" fmla="*/ 364 w 632"/>
                <a:gd name="T23" fmla="*/ 37 h 1580"/>
                <a:gd name="T24" fmla="*/ 400 w 632"/>
                <a:gd name="T25" fmla="*/ 65 h 1580"/>
                <a:gd name="T26" fmla="*/ 439 w 632"/>
                <a:gd name="T27" fmla="*/ 97 h 1580"/>
                <a:gd name="T28" fmla="*/ 482 w 632"/>
                <a:gd name="T29" fmla="*/ 138 h 1580"/>
                <a:gd name="T30" fmla="*/ 521 w 632"/>
                <a:gd name="T31" fmla="*/ 186 h 1580"/>
                <a:gd name="T32" fmla="*/ 561 w 632"/>
                <a:gd name="T33" fmla="*/ 243 h 1580"/>
                <a:gd name="T34" fmla="*/ 593 w 632"/>
                <a:gd name="T35" fmla="*/ 304 h 1580"/>
                <a:gd name="T36" fmla="*/ 618 w 632"/>
                <a:gd name="T37" fmla="*/ 373 h 1580"/>
                <a:gd name="T38" fmla="*/ 632 w 632"/>
                <a:gd name="T39" fmla="*/ 450 h 1580"/>
                <a:gd name="T40" fmla="*/ 632 w 632"/>
                <a:gd name="T41" fmla="*/ 527 h 1580"/>
                <a:gd name="T42" fmla="*/ 618 w 632"/>
                <a:gd name="T43" fmla="*/ 616 h 1580"/>
                <a:gd name="T44" fmla="*/ 582 w 632"/>
                <a:gd name="T45" fmla="*/ 705 h 1580"/>
                <a:gd name="T46" fmla="*/ 529 w 632"/>
                <a:gd name="T47" fmla="*/ 802 h 1580"/>
                <a:gd name="T48" fmla="*/ 450 w 632"/>
                <a:gd name="T49" fmla="*/ 903 h 1580"/>
                <a:gd name="T50" fmla="*/ 314 w 632"/>
                <a:gd name="T51" fmla="*/ 1085 h 1580"/>
                <a:gd name="T52" fmla="*/ 253 w 632"/>
                <a:gd name="T53" fmla="*/ 1231 h 1580"/>
                <a:gd name="T54" fmla="*/ 250 w 632"/>
                <a:gd name="T55" fmla="*/ 1349 h 1580"/>
                <a:gd name="T56" fmla="*/ 286 w 632"/>
                <a:gd name="T57" fmla="*/ 1442 h 1580"/>
                <a:gd name="T58" fmla="*/ 343 w 632"/>
                <a:gd name="T59" fmla="*/ 1507 h 1580"/>
                <a:gd name="T60" fmla="*/ 404 w 632"/>
                <a:gd name="T61" fmla="*/ 1547 h 1580"/>
                <a:gd name="T62" fmla="*/ 454 w 632"/>
                <a:gd name="T63" fmla="*/ 1571 h 1580"/>
                <a:gd name="T64" fmla="*/ 475 w 632"/>
                <a:gd name="T65" fmla="*/ 1580 h 1580"/>
                <a:gd name="T66" fmla="*/ 468 w 632"/>
                <a:gd name="T67" fmla="*/ 1580 h 1580"/>
                <a:gd name="T68" fmla="*/ 443 w 632"/>
                <a:gd name="T69" fmla="*/ 1576 h 1580"/>
                <a:gd name="T70" fmla="*/ 407 w 632"/>
                <a:gd name="T71" fmla="*/ 1571 h 1580"/>
                <a:gd name="T72" fmla="*/ 361 w 632"/>
                <a:gd name="T73" fmla="*/ 1563 h 1580"/>
                <a:gd name="T74" fmla="*/ 311 w 632"/>
                <a:gd name="T75" fmla="*/ 1555 h 1580"/>
                <a:gd name="T76" fmla="*/ 257 w 632"/>
                <a:gd name="T77" fmla="*/ 1539 h 1580"/>
                <a:gd name="T78" fmla="*/ 200 w 632"/>
                <a:gd name="T79" fmla="*/ 1519 h 1580"/>
                <a:gd name="T80" fmla="*/ 146 w 632"/>
                <a:gd name="T81" fmla="*/ 1495 h 1580"/>
                <a:gd name="T82" fmla="*/ 96 w 632"/>
                <a:gd name="T83" fmla="*/ 1462 h 1580"/>
                <a:gd name="T84" fmla="*/ 53 w 632"/>
                <a:gd name="T85" fmla="*/ 1426 h 1580"/>
                <a:gd name="T86" fmla="*/ 21 w 632"/>
                <a:gd name="T87" fmla="*/ 1381 h 1580"/>
                <a:gd name="T88" fmla="*/ 3 w 632"/>
                <a:gd name="T89" fmla="*/ 1328 h 1580"/>
                <a:gd name="T90" fmla="*/ 0 w 632"/>
                <a:gd name="T91" fmla="*/ 1264 h 1580"/>
                <a:gd name="T92" fmla="*/ 14 w 632"/>
                <a:gd name="T93" fmla="*/ 1195 h 1580"/>
                <a:gd name="T94" fmla="*/ 53 w 632"/>
                <a:gd name="T95" fmla="*/ 1114 h 1580"/>
                <a:gd name="T96" fmla="*/ 114 w 632"/>
                <a:gd name="T97" fmla="*/ 1021 h 15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2"/>
                <a:gd name="T148" fmla="*/ 0 h 1580"/>
                <a:gd name="T149" fmla="*/ 632 w 632"/>
                <a:gd name="T150" fmla="*/ 1580 h 15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2" h="1580">
                  <a:moveTo>
                    <a:pt x="114" y="1021"/>
                  </a:moveTo>
                  <a:lnTo>
                    <a:pt x="250" y="843"/>
                  </a:lnTo>
                  <a:lnTo>
                    <a:pt x="354" y="701"/>
                  </a:lnTo>
                  <a:lnTo>
                    <a:pt x="429" y="579"/>
                  </a:lnTo>
                  <a:lnTo>
                    <a:pt x="471" y="474"/>
                  </a:lnTo>
                  <a:lnTo>
                    <a:pt x="482" y="373"/>
                  </a:lnTo>
                  <a:lnTo>
                    <a:pt x="461" y="267"/>
                  </a:lnTo>
                  <a:lnTo>
                    <a:pt x="404" y="146"/>
                  </a:lnTo>
                  <a:lnTo>
                    <a:pt x="311" y="0"/>
                  </a:lnTo>
                  <a:lnTo>
                    <a:pt x="318" y="4"/>
                  </a:lnTo>
                  <a:lnTo>
                    <a:pt x="336" y="16"/>
                  </a:lnTo>
                  <a:lnTo>
                    <a:pt x="364" y="37"/>
                  </a:lnTo>
                  <a:lnTo>
                    <a:pt x="400" y="65"/>
                  </a:lnTo>
                  <a:lnTo>
                    <a:pt x="439" y="97"/>
                  </a:lnTo>
                  <a:lnTo>
                    <a:pt x="482" y="138"/>
                  </a:lnTo>
                  <a:lnTo>
                    <a:pt x="521" y="186"/>
                  </a:lnTo>
                  <a:lnTo>
                    <a:pt x="561" y="243"/>
                  </a:lnTo>
                  <a:lnTo>
                    <a:pt x="593" y="304"/>
                  </a:lnTo>
                  <a:lnTo>
                    <a:pt x="618" y="373"/>
                  </a:lnTo>
                  <a:lnTo>
                    <a:pt x="632" y="450"/>
                  </a:lnTo>
                  <a:lnTo>
                    <a:pt x="632" y="527"/>
                  </a:lnTo>
                  <a:lnTo>
                    <a:pt x="618" y="616"/>
                  </a:lnTo>
                  <a:lnTo>
                    <a:pt x="582" y="705"/>
                  </a:lnTo>
                  <a:lnTo>
                    <a:pt x="529" y="802"/>
                  </a:lnTo>
                  <a:lnTo>
                    <a:pt x="450" y="903"/>
                  </a:lnTo>
                  <a:lnTo>
                    <a:pt x="314" y="1085"/>
                  </a:lnTo>
                  <a:lnTo>
                    <a:pt x="253" y="1231"/>
                  </a:lnTo>
                  <a:lnTo>
                    <a:pt x="250" y="1349"/>
                  </a:lnTo>
                  <a:lnTo>
                    <a:pt x="286" y="1442"/>
                  </a:lnTo>
                  <a:lnTo>
                    <a:pt x="343" y="1507"/>
                  </a:lnTo>
                  <a:lnTo>
                    <a:pt x="404" y="1547"/>
                  </a:lnTo>
                  <a:lnTo>
                    <a:pt x="454" y="1571"/>
                  </a:lnTo>
                  <a:lnTo>
                    <a:pt x="475" y="1580"/>
                  </a:lnTo>
                  <a:lnTo>
                    <a:pt x="468" y="1580"/>
                  </a:lnTo>
                  <a:lnTo>
                    <a:pt x="443" y="1576"/>
                  </a:lnTo>
                  <a:lnTo>
                    <a:pt x="407" y="1571"/>
                  </a:lnTo>
                  <a:lnTo>
                    <a:pt x="361" y="1563"/>
                  </a:lnTo>
                  <a:lnTo>
                    <a:pt x="311" y="1555"/>
                  </a:lnTo>
                  <a:lnTo>
                    <a:pt x="257" y="1539"/>
                  </a:lnTo>
                  <a:lnTo>
                    <a:pt x="200" y="1519"/>
                  </a:lnTo>
                  <a:lnTo>
                    <a:pt x="146" y="1495"/>
                  </a:lnTo>
                  <a:lnTo>
                    <a:pt x="96" y="1462"/>
                  </a:lnTo>
                  <a:lnTo>
                    <a:pt x="53" y="1426"/>
                  </a:lnTo>
                  <a:lnTo>
                    <a:pt x="21" y="1381"/>
                  </a:lnTo>
                  <a:lnTo>
                    <a:pt x="3" y="1328"/>
                  </a:lnTo>
                  <a:lnTo>
                    <a:pt x="0" y="1264"/>
                  </a:lnTo>
                  <a:lnTo>
                    <a:pt x="14" y="1195"/>
                  </a:lnTo>
                  <a:lnTo>
                    <a:pt x="53" y="1114"/>
                  </a:lnTo>
                  <a:lnTo>
                    <a:pt x="114" y="1021"/>
                  </a:lnTo>
                  <a:close/>
                </a:path>
              </a:pathLst>
            </a:custGeom>
            <a:solidFill>
              <a:schemeClr val="tx1"/>
            </a:solidFill>
            <a:ln w="9525">
              <a:noFill/>
              <a:round/>
              <a:headEnd/>
              <a:tailEnd/>
            </a:ln>
          </p:spPr>
          <p:txBody>
            <a:bodyPr/>
            <a:lstStyle/>
            <a:p>
              <a:endParaRPr lang="en-US"/>
            </a:p>
          </p:txBody>
        </p:sp>
        <p:sp>
          <p:nvSpPr>
            <p:cNvPr id="35891" name="Freeform 146"/>
            <p:cNvSpPr>
              <a:spLocks/>
            </p:cNvSpPr>
            <p:nvPr/>
          </p:nvSpPr>
          <p:spPr bwMode="auto">
            <a:xfrm>
              <a:off x="4140" y="6232"/>
              <a:ext cx="633" cy="1580"/>
            </a:xfrm>
            <a:custGeom>
              <a:avLst/>
              <a:gdLst>
                <a:gd name="T0" fmla="*/ 115 w 633"/>
                <a:gd name="T1" fmla="*/ 1021 h 1580"/>
                <a:gd name="T2" fmla="*/ 250 w 633"/>
                <a:gd name="T3" fmla="*/ 842 h 1580"/>
                <a:gd name="T4" fmla="*/ 354 w 633"/>
                <a:gd name="T5" fmla="*/ 701 h 1580"/>
                <a:gd name="T6" fmla="*/ 429 w 633"/>
                <a:gd name="T7" fmla="*/ 579 h 1580"/>
                <a:gd name="T8" fmla="*/ 472 w 633"/>
                <a:gd name="T9" fmla="*/ 474 h 1580"/>
                <a:gd name="T10" fmla="*/ 479 w 633"/>
                <a:gd name="T11" fmla="*/ 373 h 1580"/>
                <a:gd name="T12" fmla="*/ 458 w 633"/>
                <a:gd name="T13" fmla="*/ 267 h 1580"/>
                <a:gd name="T14" fmla="*/ 401 w 633"/>
                <a:gd name="T15" fmla="*/ 146 h 1580"/>
                <a:gd name="T16" fmla="*/ 311 w 633"/>
                <a:gd name="T17" fmla="*/ 0 h 1580"/>
                <a:gd name="T18" fmla="*/ 318 w 633"/>
                <a:gd name="T19" fmla="*/ 4 h 1580"/>
                <a:gd name="T20" fmla="*/ 336 w 633"/>
                <a:gd name="T21" fmla="*/ 16 h 1580"/>
                <a:gd name="T22" fmla="*/ 365 w 633"/>
                <a:gd name="T23" fmla="*/ 37 h 1580"/>
                <a:gd name="T24" fmla="*/ 401 w 633"/>
                <a:gd name="T25" fmla="*/ 65 h 1580"/>
                <a:gd name="T26" fmla="*/ 440 w 633"/>
                <a:gd name="T27" fmla="*/ 97 h 1580"/>
                <a:gd name="T28" fmla="*/ 483 w 633"/>
                <a:gd name="T29" fmla="*/ 138 h 1580"/>
                <a:gd name="T30" fmla="*/ 522 w 633"/>
                <a:gd name="T31" fmla="*/ 186 h 1580"/>
                <a:gd name="T32" fmla="*/ 561 w 633"/>
                <a:gd name="T33" fmla="*/ 243 h 1580"/>
                <a:gd name="T34" fmla="*/ 593 w 633"/>
                <a:gd name="T35" fmla="*/ 304 h 1580"/>
                <a:gd name="T36" fmla="*/ 618 w 633"/>
                <a:gd name="T37" fmla="*/ 373 h 1580"/>
                <a:gd name="T38" fmla="*/ 633 w 633"/>
                <a:gd name="T39" fmla="*/ 450 h 1580"/>
                <a:gd name="T40" fmla="*/ 633 w 633"/>
                <a:gd name="T41" fmla="*/ 527 h 1580"/>
                <a:gd name="T42" fmla="*/ 618 w 633"/>
                <a:gd name="T43" fmla="*/ 616 h 1580"/>
                <a:gd name="T44" fmla="*/ 583 w 633"/>
                <a:gd name="T45" fmla="*/ 705 h 1580"/>
                <a:gd name="T46" fmla="*/ 529 w 633"/>
                <a:gd name="T47" fmla="*/ 802 h 1580"/>
                <a:gd name="T48" fmla="*/ 451 w 633"/>
                <a:gd name="T49" fmla="*/ 903 h 1580"/>
                <a:gd name="T50" fmla="*/ 315 w 633"/>
                <a:gd name="T51" fmla="*/ 1085 h 1580"/>
                <a:gd name="T52" fmla="*/ 254 w 633"/>
                <a:gd name="T53" fmla="*/ 1231 h 1580"/>
                <a:gd name="T54" fmla="*/ 250 w 633"/>
                <a:gd name="T55" fmla="*/ 1349 h 1580"/>
                <a:gd name="T56" fmla="*/ 286 w 633"/>
                <a:gd name="T57" fmla="*/ 1442 h 1580"/>
                <a:gd name="T58" fmla="*/ 340 w 633"/>
                <a:gd name="T59" fmla="*/ 1507 h 1580"/>
                <a:gd name="T60" fmla="*/ 404 w 633"/>
                <a:gd name="T61" fmla="*/ 1547 h 1580"/>
                <a:gd name="T62" fmla="*/ 451 w 633"/>
                <a:gd name="T63" fmla="*/ 1571 h 1580"/>
                <a:gd name="T64" fmla="*/ 472 w 633"/>
                <a:gd name="T65" fmla="*/ 1580 h 1580"/>
                <a:gd name="T66" fmla="*/ 465 w 633"/>
                <a:gd name="T67" fmla="*/ 1580 h 1580"/>
                <a:gd name="T68" fmla="*/ 440 w 633"/>
                <a:gd name="T69" fmla="*/ 1575 h 1580"/>
                <a:gd name="T70" fmla="*/ 404 w 633"/>
                <a:gd name="T71" fmla="*/ 1571 h 1580"/>
                <a:gd name="T72" fmla="*/ 361 w 633"/>
                <a:gd name="T73" fmla="*/ 1563 h 1580"/>
                <a:gd name="T74" fmla="*/ 308 w 633"/>
                <a:gd name="T75" fmla="*/ 1555 h 1580"/>
                <a:gd name="T76" fmla="*/ 254 w 633"/>
                <a:gd name="T77" fmla="*/ 1539 h 1580"/>
                <a:gd name="T78" fmla="*/ 197 w 633"/>
                <a:gd name="T79" fmla="*/ 1519 h 1580"/>
                <a:gd name="T80" fmla="*/ 143 w 633"/>
                <a:gd name="T81" fmla="*/ 1494 h 1580"/>
                <a:gd name="T82" fmla="*/ 93 w 633"/>
                <a:gd name="T83" fmla="*/ 1462 h 1580"/>
                <a:gd name="T84" fmla="*/ 50 w 633"/>
                <a:gd name="T85" fmla="*/ 1426 h 1580"/>
                <a:gd name="T86" fmla="*/ 22 w 633"/>
                <a:gd name="T87" fmla="*/ 1381 h 1580"/>
                <a:gd name="T88" fmla="*/ 0 w 633"/>
                <a:gd name="T89" fmla="*/ 1328 h 1580"/>
                <a:gd name="T90" fmla="*/ 0 w 633"/>
                <a:gd name="T91" fmla="*/ 1264 h 1580"/>
                <a:gd name="T92" fmla="*/ 15 w 633"/>
                <a:gd name="T93" fmla="*/ 1195 h 1580"/>
                <a:gd name="T94" fmla="*/ 54 w 633"/>
                <a:gd name="T95" fmla="*/ 1114 h 1580"/>
                <a:gd name="T96" fmla="*/ 115 w 633"/>
                <a:gd name="T97" fmla="*/ 1021 h 15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3"/>
                <a:gd name="T148" fmla="*/ 0 h 1580"/>
                <a:gd name="T149" fmla="*/ 633 w 633"/>
                <a:gd name="T150" fmla="*/ 1580 h 15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3" h="1580">
                  <a:moveTo>
                    <a:pt x="115" y="1021"/>
                  </a:moveTo>
                  <a:lnTo>
                    <a:pt x="250" y="842"/>
                  </a:lnTo>
                  <a:lnTo>
                    <a:pt x="354" y="701"/>
                  </a:lnTo>
                  <a:lnTo>
                    <a:pt x="429" y="579"/>
                  </a:lnTo>
                  <a:lnTo>
                    <a:pt x="472" y="474"/>
                  </a:lnTo>
                  <a:lnTo>
                    <a:pt x="479" y="373"/>
                  </a:lnTo>
                  <a:lnTo>
                    <a:pt x="458" y="267"/>
                  </a:lnTo>
                  <a:lnTo>
                    <a:pt x="401" y="146"/>
                  </a:lnTo>
                  <a:lnTo>
                    <a:pt x="311" y="0"/>
                  </a:lnTo>
                  <a:lnTo>
                    <a:pt x="318" y="4"/>
                  </a:lnTo>
                  <a:lnTo>
                    <a:pt x="336" y="16"/>
                  </a:lnTo>
                  <a:lnTo>
                    <a:pt x="365" y="37"/>
                  </a:lnTo>
                  <a:lnTo>
                    <a:pt x="401" y="65"/>
                  </a:lnTo>
                  <a:lnTo>
                    <a:pt x="440" y="97"/>
                  </a:lnTo>
                  <a:lnTo>
                    <a:pt x="483" y="138"/>
                  </a:lnTo>
                  <a:lnTo>
                    <a:pt x="522" y="186"/>
                  </a:lnTo>
                  <a:lnTo>
                    <a:pt x="561" y="243"/>
                  </a:lnTo>
                  <a:lnTo>
                    <a:pt x="593" y="304"/>
                  </a:lnTo>
                  <a:lnTo>
                    <a:pt x="618" y="373"/>
                  </a:lnTo>
                  <a:lnTo>
                    <a:pt x="633" y="450"/>
                  </a:lnTo>
                  <a:lnTo>
                    <a:pt x="633" y="527"/>
                  </a:lnTo>
                  <a:lnTo>
                    <a:pt x="618" y="616"/>
                  </a:lnTo>
                  <a:lnTo>
                    <a:pt x="583" y="705"/>
                  </a:lnTo>
                  <a:lnTo>
                    <a:pt x="529" y="802"/>
                  </a:lnTo>
                  <a:lnTo>
                    <a:pt x="451" y="903"/>
                  </a:lnTo>
                  <a:lnTo>
                    <a:pt x="315" y="1085"/>
                  </a:lnTo>
                  <a:lnTo>
                    <a:pt x="254" y="1231"/>
                  </a:lnTo>
                  <a:lnTo>
                    <a:pt x="250" y="1349"/>
                  </a:lnTo>
                  <a:lnTo>
                    <a:pt x="286" y="1442"/>
                  </a:lnTo>
                  <a:lnTo>
                    <a:pt x="340" y="1507"/>
                  </a:lnTo>
                  <a:lnTo>
                    <a:pt x="404" y="1547"/>
                  </a:lnTo>
                  <a:lnTo>
                    <a:pt x="451" y="1571"/>
                  </a:lnTo>
                  <a:lnTo>
                    <a:pt x="472" y="1580"/>
                  </a:lnTo>
                  <a:lnTo>
                    <a:pt x="465" y="1580"/>
                  </a:lnTo>
                  <a:lnTo>
                    <a:pt x="440" y="1575"/>
                  </a:lnTo>
                  <a:lnTo>
                    <a:pt x="404" y="1571"/>
                  </a:lnTo>
                  <a:lnTo>
                    <a:pt x="361" y="1563"/>
                  </a:lnTo>
                  <a:lnTo>
                    <a:pt x="308" y="1555"/>
                  </a:lnTo>
                  <a:lnTo>
                    <a:pt x="254" y="1539"/>
                  </a:lnTo>
                  <a:lnTo>
                    <a:pt x="197" y="1519"/>
                  </a:lnTo>
                  <a:lnTo>
                    <a:pt x="143" y="1494"/>
                  </a:lnTo>
                  <a:lnTo>
                    <a:pt x="93" y="1462"/>
                  </a:lnTo>
                  <a:lnTo>
                    <a:pt x="50" y="1426"/>
                  </a:lnTo>
                  <a:lnTo>
                    <a:pt x="22" y="1381"/>
                  </a:lnTo>
                  <a:lnTo>
                    <a:pt x="0" y="1328"/>
                  </a:lnTo>
                  <a:lnTo>
                    <a:pt x="0" y="1264"/>
                  </a:lnTo>
                  <a:lnTo>
                    <a:pt x="15" y="1195"/>
                  </a:lnTo>
                  <a:lnTo>
                    <a:pt x="54" y="1114"/>
                  </a:lnTo>
                  <a:lnTo>
                    <a:pt x="115" y="1021"/>
                  </a:lnTo>
                  <a:close/>
                </a:path>
              </a:pathLst>
            </a:custGeom>
            <a:solidFill>
              <a:schemeClr val="tx1"/>
            </a:solidFill>
            <a:ln w="9525">
              <a:noFill/>
              <a:round/>
              <a:headEnd/>
              <a:tailEnd/>
            </a:ln>
          </p:spPr>
          <p:txBody>
            <a:bodyPr/>
            <a:lstStyle/>
            <a:p>
              <a:endParaRPr lang="en-US"/>
            </a:p>
          </p:txBody>
        </p:sp>
        <p:sp>
          <p:nvSpPr>
            <p:cNvPr id="35892" name="Freeform 147"/>
            <p:cNvSpPr>
              <a:spLocks/>
            </p:cNvSpPr>
            <p:nvPr/>
          </p:nvSpPr>
          <p:spPr bwMode="auto">
            <a:xfrm>
              <a:off x="4048" y="7632"/>
              <a:ext cx="632" cy="1583"/>
            </a:xfrm>
            <a:custGeom>
              <a:avLst/>
              <a:gdLst>
                <a:gd name="T0" fmla="*/ 111 w 632"/>
                <a:gd name="T1" fmla="*/ 1025 h 1583"/>
                <a:gd name="T2" fmla="*/ 246 w 632"/>
                <a:gd name="T3" fmla="*/ 846 h 1583"/>
                <a:gd name="T4" fmla="*/ 354 w 632"/>
                <a:gd name="T5" fmla="*/ 705 h 1583"/>
                <a:gd name="T6" fmla="*/ 429 w 632"/>
                <a:gd name="T7" fmla="*/ 583 h 1583"/>
                <a:gd name="T8" fmla="*/ 471 w 632"/>
                <a:gd name="T9" fmla="*/ 478 h 1583"/>
                <a:gd name="T10" fmla="*/ 482 w 632"/>
                <a:gd name="T11" fmla="*/ 377 h 1583"/>
                <a:gd name="T12" fmla="*/ 461 w 632"/>
                <a:gd name="T13" fmla="*/ 267 h 1583"/>
                <a:gd name="T14" fmla="*/ 404 w 632"/>
                <a:gd name="T15" fmla="*/ 146 h 1583"/>
                <a:gd name="T16" fmla="*/ 311 w 632"/>
                <a:gd name="T17" fmla="*/ 0 h 1583"/>
                <a:gd name="T18" fmla="*/ 318 w 632"/>
                <a:gd name="T19" fmla="*/ 4 h 1583"/>
                <a:gd name="T20" fmla="*/ 336 w 632"/>
                <a:gd name="T21" fmla="*/ 16 h 1583"/>
                <a:gd name="T22" fmla="*/ 364 w 632"/>
                <a:gd name="T23" fmla="*/ 36 h 1583"/>
                <a:gd name="T24" fmla="*/ 400 w 632"/>
                <a:gd name="T25" fmla="*/ 65 h 1583"/>
                <a:gd name="T26" fmla="*/ 439 w 632"/>
                <a:gd name="T27" fmla="*/ 97 h 1583"/>
                <a:gd name="T28" fmla="*/ 482 w 632"/>
                <a:gd name="T29" fmla="*/ 138 h 1583"/>
                <a:gd name="T30" fmla="*/ 525 w 632"/>
                <a:gd name="T31" fmla="*/ 190 h 1583"/>
                <a:gd name="T32" fmla="*/ 561 w 632"/>
                <a:gd name="T33" fmla="*/ 243 h 1583"/>
                <a:gd name="T34" fmla="*/ 593 w 632"/>
                <a:gd name="T35" fmla="*/ 308 h 1583"/>
                <a:gd name="T36" fmla="*/ 618 w 632"/>
                <a:gd name="T37" fmla="*/ 373 h 1583"/>
                <a:gd name="T38" fmla="*/ 632 w 632"/>
                <a:gd name="T39" fmla="*/ 450 h 1583"/>
                <a:gd name="T40" fmla="*/ 632 w 632"/>
                <a:gd name="T41" fmla="*/ 531 h 1583"/>
                <a:gd name="T42" fmla="*/ 614 w 632"/>
                <a:gd name="T43" fmla="*/ 616 h 1583"/>
                <a:gd name="T44" fmla="*/ 582 w 632"/>
                <a:gd name="T45" fmla="*/ 709 h 1583"/>
                <a:gd name="T46" fmla="*/ 525 w 632"/>
                <a:gd name="T47" fmla="*/ 806 h 1583"/>
                <a:gd name="T48" fmla="*/ 446 w 632"/>
                <a:gd name="T49" fmla="*/ 907 h 1583"/>
                <a:gd name="T50" fmla="*/ 314 w 632"/>
                <a:gd name="T51" fmla="*/ 1089 h 1583"/>
                <a:gd name="T52" fmla="*/ 254 w 632"/>
                <a:gd name="T53" fmla="*/ 1235 h 1583"/>
                <a:gd name="T54" fmla="*/ 250 w 632"/>
                <a:gd name="T55" fmla="*/ 1353 h 1583"/>
                <a:gd name="T56" fmla="*/ 286 w 632"/>
                <a:gd name="T57" fmla="*/ 1446 h 1583"/>
                <a:gd name="T58" fmla="*/ 343 w 632"/>
                <a:gd name="T59" fmla="*/ 1511 h 1583"/>
                <a:gd name="T60" fmla="*/ 404 w 632"/>
                <a:gd name="T61" fmla="*/ 1551 h 1583"/>
                <a:gd name="T62" fmla="*/ 454 w 632"/>
                <a:gd name="T63" fmla="*/ 1575 h 1583"/>
                <a:gd name="T64" fmla="*/ 475 w 632"/>
                <a:gd name="T65" fmla="*/ 1583 h 1583"/>
                <a:gd name="T66" fmla="*/ 468 w 632"/>
                <a:gd name="T67" fmla="*/ 1583 h 1583"/>
                <a:gd name="T68" fmla="*/ 443 w 632"/>
                <a:gd name="T69" fmla="*/ 1579 h 1583"/>
                <a:gd name="T70" fmla="*/ 407 w 632"/>
                <a:gd name="T71" fmla="*/ 1575 h 1583"/>
                <a:gd name="T72" fmla="*/ 364 w 632"/>
                <a:gd name="T73" fmla="*/ 1567 h 1583"/>
                <a:gd name="T74" fmla="*/ 311 w 632"/>
                <a:gd name="T75" fmla="*/ 1559 h 1583"/>
                <a:gd name="T76" fmla="*/ 257 w 632"/>
                <a:gd name="T77" fmla="*/ 1543 h 1583"/>
                <a:gd name="T78" fmla="*/ 200 w 632"/>
                <a:gd name="T79" fmla="*/ 1523 h 1583"/>
                <a:gd name="T80" fmla="*/ 146 w 632"/>
                <a:gd name="T81" fmla="*/ 1498 h 1583"/>
                <a:gd name="T82" fmla="*/ 96 w 632"/>
                <a:gd name="T83" fmla="*/ 1466 h 1583"/>
                <a:gd name="T84" fmla="*/ 53 w 632"/>
                <a:gd name="T85" fmla="*/ 1430 h 1583"/>
                <a:gd name="T86" fmla="*/ 21 w 632"/>
                <a:gd name="T87" fmla="*/ 1385 h 1583"/>
                <a:gd name="T88" fmla="*/ 3 w 632"/>
                <a:gd name="T89" fmla="*/ 1332 h 1583"/>
                <a:gd name="T90" fmla="*/ 0 w 632"/>
                <a:gd name="T91" fmla="*/ 1268 h 1583"/>
                <a:gd name="T92" fmla="*/ 14 w 632"/>
                <a:gd name="T93" fmla="*/ 1199 h 1583"/>
                <a:gd name="T94" fmla="*/ 50 w 632"/>
                <a:gd name="T95" fmla="*/ 1118 h 1583"/>
                <a:gd name="T96" fmla="*/ 111 w 632"/>
                <a:gd name="T97" fmla="*/ 1025 h 15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2"/>
                <a:gd name="T148" fmla="*/ 0 h 1583"/>
                <a:gd name="T149" fmla="*/ 632 w 632"/>
                <a:gd name="T150" fmla="*/ 1583 h 158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2" h="1583">
                  <a:moveTo>
                    <a:pt x="111" y="1025"/>
                  </a:moveTo>
                  <a:lnTo>
                    <a:pt x="246" y="846"/>
                  </a:lnTo>
                  <a:lnTo>
                    <a:pt x="354" y="705"/>
                  </a:lnTo>
                  <a:lnTo>
                    <a:pt x="429" y="583"/>
                  </a:lnTo>
                  <a:lnTo>
                    <a:pt x="471" y="478"/>
                  </a:lnTo>
                  <a:lnTo>
                    <a:pt x="482" y="377"/>
                  </a:lnTo>
                  <a:lnTo>
                    <a:pt x="461" y="267"/>
                  </a:lnTo>
                  <a:lnTo>
                    <a:pt x="404" y="146"/>
                  </a:lnTo>
                  <a:lnTo>
                    <a:pt x="311" y="0"/>
                  </a:lnTo>
                  <a:lnTo>
                    <a:pt x="318" y="4"/>
                  </a:lnTo>
                  <a:lnTo>
                    <a:pt x="336" y="16"/>
                  </a:lnTo>
                  <a:lnTo>
                    <a:pt x="364" y="36"/>
                  </a:lnTo>
                  <a:lnTo>
                    <a:pt x="400" y="65"/>
                  </a:lnTo>
                  <a:lnTo>
                    <a:pt x="439" y="97"/>
                  </a:lnTo>
                  <a:lnTo>
                    <a:pt x="482" y="138"/>
                  </a:lnTo>
                  <a:lnTo>
                    <a:pt x="525" y="190"/>
                  </a:lnTo>
                  <a:lnTo>
                    <a:pt x="561" y="243"/>
                  </a:lnTo>
                  <a:lnTo>
                    <a:pt x="593" y="308"/>
                  </a:lnTo>
                  <a:lnTo>
                    <a:pt x="618" y="373"/>
                  </a:lnTo>
                  <a:lnTo>
                    <a:pt x="632" y="450"/>
                  </a:lnTo>
                  <a:lnTo>
                    <a:pt x="632" y="531"/>
                  </a:lnTo>
                  <a:lnTo>
                    <a:pt x="614" y="616"/>
                  </a:lnTo>
                  <a:lnTo>
                    <a:pt x="582" y="709"/>
                  </a:lnTo>
                  <a:lnTo>
                    <a:pt x="525" y="806"/>
                  </a:lnTo>
                  <a:lnTo>
                    <a:pt x="446" y="907"/>
                  </a:lnTo>
                  <a:lnTo>
                    <a:pt x="314" y="1089"/>
                  </a:lnTo>
                  <a:lnTo>
                    <a:pt x="254" y="1235"/>
                  </a:lnTo>
                  <a:lnTo>
                    <a:pt x="250" y="1353"/>
                  </a:lnTo>
                  <a:lnTo>
                    <a:pt x="286" y="1446"/>
                  </a:lnTo>
                  <a:lnTo>
                    <a:pt x="343" y="1511"/>
                  </a:lnTo>
                  <a:lnTo>
                    <a:pt x="404" y="1551"/>
                  </a:lnTo>
                  <a:lnTo>
                    <a:pt x="454" y="1575"/>
                  </a:lnTo>
                  <a:lnTo>
                    <a:pt x="475" y="1583"/>
                  </a:lnTo>
                  <a:lnTo>
                    <a:pt x="468" y="1583"/>
                  </a:lnTo>
                  <a:lnTo>
                    <a:pt x="443" y="1579"/>
                  </a:lnTo>
                  <a:lnTo>
                    <a:pt x="407" y="1575"/>
                  </a:lnTo>
                  <a:lnTo>
                    <a:pt x="364" y="1567"/>
                  </a:lnTo>
                  <a:lnTo>
                    <a:pt x="311" y="1559"/>
                  </a:lnTo>
                  <a:lnTo>
                    <a:pt x="257" y="1543"/>
                  </a:lnTo>
                  <a:lnTo>
                    <a:pt x="200" y="1523"/>
                  </a:lnTo>
                  <a:lnTo>
                    <a:pt x="146" y="1498"/>
                  </a:lnTo>
                  <a:lnTo>
                    <a:pt x="96" y="1466"/>
                  </a:lnTo>
                  <a:lnTo>
                    <a:pt x="53" y="1430"/>
                  </a:lnTo>
                  <a:lnTo>
                    <a:pt x="21" y="1385"/>
                  </a:lnTo>
                  <a:lnTo>
                    <a:pt x="3" y="1332"/>
                  </a:lnTo>
                  <a:lnTo>
                    <a:pt x="0" y="1268"/>
                  </a:lnTo>
                  <a:lnTo>
                    <a:pt x="14" y="1199"/>
                  </a:lnTo>
                  <a:lnTo>
                    <a:pt x="50" y="1118"/>
                  </a:lnTo>
                  <a:lnTo>
                    <a:pt x="111" y="1025"/>
                  </a:lnTo>
                  <a:close/>
                </a:path>
              </a:pathLst>
            </a:custGeom>
            <a:solidFill>
              <a:schemeClr val="tx1"/>
            </a:solidFill>
            <a:ln w="9525">
              <a:noFill/>
              <a:round/>
              <a:headEnd/>
              <a:tailEnd/>
            </a:ln>
          </p:spPr>
          <p:txBody>
            <a:bodyPr/>
            <a:lstStyle/>
            <a:p>
              <a:endParaRPr lang="en-US"/>
            </a:p>
          </p:txBody>
        </p:sp>
        <p:sp>
          <p:nvSpPr>
            <p:cNvPr id="35893" name="Freeform 148"/>
            <p:cNvSpPr>
              <a:spLocks/>
            </p:cNvSpPr>
            <p:nvPr/>
          </p:nvSpPr>
          <p:spPr bwMode="auto">
            <a:xfrm>
              <a:off x="3420" y="12812"/>
              <a:ext cx="632" cy="1580"/>
            </a:xfrm>
            <a:custGeom>
              <a:avLst/>
              <a:gdLst>
                <a:gd name="T0" fmla="*/ 114 w 632"/>
                <a:gd name="T1" fmla="*/ 1021 h 1580"/>
                <a:gd name="T2" fmla="*/ 250 w 632"/>
                <a:gd name="T3" fmla="*/ 843 h 1580"/>
                <a:gd name="T4" fmla="*/ 354 w 632"/>
                <a:gd name="T5" fmla="*/ 701 h 1580"/>
                <a:gd name="T6" fmla="*/ 429 w 632"/>
                <a:gd name="T7" fmla="*/ 579 h 1580"/>
                <a:gd name="T8" fmla="*/ 471 w 632"/>
                <a:gd name="T9" fmla="*/ 474 h 1580"/>
                <a:gd name="T10" fmla="*/ 482 w 632"/>
                <a:gd name="T11" fmla="*/ 373 h 1580"/>
                <a:gd name="T12" fmla="*/ 461 w 632"/>
                <a:gd name="T13" fmla="*/ 267 h 1580"/>
                <a:gd name="T14" fmla="*/ 404 w 632"/>
                <a:gd name="T15" fmla="*/ 146 h 1580"/>
                <a:gd name="T16" fmla="*/ 311 w 632"/>
                <a:gd name="T17" fmla="*/ 0 h 1580"/>
                <a:gd name="T18" fmla="*/ 318 w 632"/>
                <a:gd name="T19" fmla="*/ 4 h 1580"/>
                <a:gd name="T20" fmla="*/ 336 w 632"/>
                <a:gd name="T21" fmla="*/ 16 h 1580"/>
                <a:gd name="T22" fmla="*/ 364 w 632"/>
                <a:gd name="T23" fmla="*/ 37 h 1580"/>
                <a:gd name="T24" fmla="*/ 400 w 632"/>
                <a:gd name="T25" fmla="*/ 65 h 1580"/>
                <a:gd name="T26" fmla="*/ 439 w 632"/>
                <a:gd name="T27" fmla="*/ 97 h 1580"/>
                <a:gd name="T28" fmla="*/ 482 w 632"/>
                <a:gd name="T29" fmla="*/ 138 h 1580"/>
                <a:gd name="T30" fmla="*/ 521 w 632"/>
                <a:gd name="T31" fmla="*/ 186 h 1580"/>
                <a:gd name="T32" fmla="*/ 561 w 632"/>
                <a:gd name="T33" fmla="*/ 243 h 1580"/>
                <a:gd name="T34" fmla="*/ 593 w 632"/>
                <a:gd name="T35" fmla="*/ 304 h 1580"/>
                <a:gd name="T36" fmla="*/ 618 w 632"/>
                <a:gd name="T37" fmla="*/ 373 h 1580"/>
                <a:gd name="T38" fmla="*/ 632 w 632"/>
                <a:gd name="T39" fmla="*/ 450 h 1580"/>
                <a:gd name="T40" fmla="*/ 632 w 632"/>
                <a:gd name="T41" fmla="*/ 527 h 1580"/>
                <a:gd name="T42" fmla="*/ 618 w 632"/>
                <a:gd name="T43" fmla="*/ 616 h 1580"/>
                <a:gd name="T44" fmla="*/ 582 w 632"/>
                <a:gd name="T45" fmla="*/ 705 h 1580"/>
                <a:gd name="T46" fmla="*/ 529 w 632"/>
                <a:gd name="T47" fmla="*/ 802 h 1580"/>
                <a:gd name="T48" fmla="*/ 450 w 632"/>
                <a:gd name="T49" fmla="*/ 903 h 1580"/>
                <a:gd name="T50" fmla="*/ 314 w 632"/>
                <a:gd name="T51" fmla="*/ 1085 h 1580"/>
                <a:gd name="T52" fmla="*/ 253 w 632"/>
                <a:gd name="T53" fmla="*/ 1231 h 1580"/>
                <a:gd name="T54" fmla="*/ 250 w 632"/>
                <a:gd name="T55" fmla="*/ 1349 h 1580"/>
                <a:gd name="T56" fmla="*/ 286 w 632"/>
                <a:gd name="T57" fmla="*/ 1442 h 1580"/>
                <a:gd name="T58" fmla="*/ 343 w 632"/>
                <a:gd name="T59" fmla="*/ 1507 h 1580"/>
                <a:gd name="T60" fmla="*/ 404 w 632"/>
                <a:gd name="T61" fmla="*/ 1547 h 1580"/>
                <a:gd name="T62" fmla="*/ 454 w 632"/>
                <a:gd name="T63" fmla="*/ 1571 h 1580"/>
                <a:gd name="T64" fmla="*/ 475 w 632"/>
                <a:gd name="T65" fmla="*/ 1580 h 1580"/>
                <a:gd name="T66" fmla="*/ 468 w 632"/>
                <a:gd name="T67" fmla="*/ 1580 h 1580"/>
                <a:gd name="T68" fmla="*/ 443 w 632"/>
                <a:gd name="T69" fmla="*/ 1576 h 1580"/>
                <a:gd name="T70" fmla="*/ 407 w 632"/>
                <a:gd name="T71" fmla="*/ 1571 h 1580"/>
                <a:gd name="T72" fmla="*/ 361 w 632"/>
                <a:gd name="T73" fmla="*/ 1563 h 1580"/>
                <a:gd name="T74" fmla="*/ 311 w 632"/>
                <a:gd name="T75" fmla="*/ 1555 h 1580"/>
                <a:gd name="T76" fmla="*/ 257 w 632"/>
                <a:gd name="T77" fmla="*/ 1539 h 1580"/>
                <a:gd name="T78" fmla="*/ 200 w 632"/>
                <a:gd name="T79" fmla="*/ 1519 h 1580"/>
                <a:gd name="T80" fmla="*/ 146 w 632"/>
                <a:gd name="T81" fmla="*/ 1495 h 1580"/>
                <a:gd name="T82" fmla="*/ 96 w 632"/>
                <a:gd name="T83" fmla="*/ 1462 h 1580"/>
                <a:gd name="T84" fmla="*/ 53 w 632"/>
                <a:gd name="T85" fmla="*/ 1426 h 1580"/>
                <a:gd name="T86" fmla="*/ 21 w 632"/>
                <a:gd name="T87" fmla="*/ 1381 h 1580"/>
                <a:gd name="T88" fmla="*/ 3 w 632"/>
                <a:gd name="T89" fmla="*/ 1328 h 1580"/>
                <a:gd name="T90" fmla="*/ 0 w 632"/>
                <a:gd name="T91" fmla="*/ 1264 h 1580"/>
                <a:gd name="T92" fmla="*/ 14 w 632"/>
                <a:gd name="T93" fmla="*/ 1195 h 1580"/>
                <a:gd name="T94" fmla="*/ 53 w 632"/>
                <a:gd name="T95" fmla="*/ 1114 h 1580"/>
                <a:gd name="T96" fmla="*/ 114 w 632"/>
                <a:gd name="T97" fmla="*/ 1021 h 15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2"/>
                <a:gd name="T148" fmla="*/ 0 h 1580"/>
                <a:gd name="T149" fmla="*/ 632 w 632"/>
                <a:gd name="T150" fmla="*/ 1580 h 15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2" h="1580">
                  <a:moveTo>
                    <a:pt x="114" y="1021"/>
                  </a:moveTo>
                  <a:lnTo>
                    <a:pt x="250" y="843"/>
                  </a:lnTo>
                  <a:lnTo>
                    <a:pt x="354" y="701"/>
                  </a:lnTo>
                  <a:lnTo>
                    <a:pt x="429" y="579"/>
                  </a:lnTo>
                  <a:lnTo>
                    <a:pt x="471" y="474"/>
                  </a:lnTo>
                  <a:lnTo>
                    <a:pt x="482" y="373"/>
                  </a:lnTo>
                  <a:lnTo>
                    <a:pt x="461" y="267"/>
                  </a:lnTo>
                  <a:lnTo>
                    <a:pt x="404" y="146"/>
                  </a:lnTo>
                  <a:lnTo>
                    <a:pt x="311" y="0"/>
                  </a:lnTo>
                  <a:lnTo>
                    <a:pt x="318" y="4"/>
                  </a:lnTo>
                  <a:lnTo>
                    <a:pt x="336" y="16"/>
                  </a:lnTo>
                  <a:lnTo>
                    <a:pt x="364" y="37"/>
                  </a:lnTo>
                  <a:lnTo>
                    <a:pt x="400" y="65"/>
                  </a:lnTo>
                  <a:lnTo>
                    <a:pt x="439" y="97"/>
                  </a:lnTo>
                  <a:lnTo>
                    <a:pt x="482" y="138"/>
                  </a:lnTo>
                  <a:lnTo>
                    <a:pt x="521" y="186"/>
                  </a:lnTo>
                  <a:lnTo>
                    <a:pt x="561" y="243"/>
                  </a:lnTo>
                  <a:lnTo>
                    <a:pt x="593" y="304"/>
                  </a:lnTo>
                  <a:lnTo>
                    <a:pt x="618" y="373"/>
                  </a:lnTo>
                  <a:lnTo>
                    <a:pt x="632" y="450"/>
                  </a:lnTo>
                  <a:lnTo>
                    <a:pt x="632" y="527"/>
                  </a:lnTo>
                  <a:lnTo>
                    <a:pt x="618" y="616"/>
                  </a:lnTo>
                  <a:lnTo>
                    <a:pt x="582" y="705"/>
                  </a:lnTo>
                  <a:lnTo>
                    <a:pt x="529" y="802"/>
                  </a:lnTo>
                  <a:lnTo>
                    <a:pt x="450" y="903"/>
                  </a:lnTo>
                  <a:lnTo>
                    <a:pt x="314" y="1085"/>
                  </a:lnTo>
                  <a:lnTo>
                    <a:pt x="253" y="1231"/>
                  </a:lnTo>
                  <a:lnTo>
                    <a:pt x="250" y="1349"/>
                  </a:lnTo>
                  <a:lnTo>
                    <a:pt x="286" y="1442"/>
                  </a:lnTo>
                  <a:lnTo>
                    <a:pt x="343" y="1507"/>
                  </a:lnTo>
                  <a:lnTo>
                    <a:pt x="404" y="1547"/>
                  </a:lnTo>
                  <a:lnTo>
                    <a:pt x="454" y="1571"/>
                  </a:lnTo>
                  <a:lnTo>
                    <a:pt x="475" y="1580"/>
                  </a:lnTo>
                  <a:lnTo>
                    <a:pt x="468" y="1580"/>
                  </a:lnTo>
                  <a:lnTo>
                    <a:pt x="443" y="1576"/>
                  </a:lnTo>
                  <a:lnTo>
                    <a:pt x="407" y="1571"/>
                  </a:lnTo>
                  <a:lnTo>
                    <a:pt x="361" y="1563"/>
                  </a:lnTo>
                  <a:lnTo>
                    <a:pt x="311" y="1555"/>
                  </a:lnTo>
                  <a:lnTo>
                    <a:pt x="257" y="1539"/>
                  </a:lnTo>
                  <a:lnTo>
                    <a:pt x="200" y="1519"/>
                  </a:lnTo>
                  <a:lnTo>
                    <a:pt x="146" y="1495"/>
                  </a:lnTo>
                  <a:lnTo>
                    <a:pt x="96" y="1462"/>
                  </a:lnTo>
                  <a:lnTo>
                    <a:pt x="53" y="1426"/>
                  </a:lnTo>
                  <a:lnTo>
                    <a:pt x="21" y="1381"/>
                  </a:lnTo>
                  <a:lnTo>
                    <a:pt x="3" y="1328"/>
                  </a:lnTo>
                  <a:lnTo>
                    <a:pt x="0" y="1264"/>
                  </a:lnTo>
                  <a:lnTo>
                    <a:pt x="14" y="1195"/>
                  </a:lnTo>
                  <a:lnTo>
                    <a:pt x="53" y="1114"/>
                  </a:lnTo>
                  <a:lnTo>
                    <a:pt x="114" y="1021"/>
                  </a:lnTo>
                  <a:close/>
                </a:path>
              </a:pathLst>
            </a:custGeom>
            <a:solidFill>
              <a:schemeClr val="tx1"/>
            </a:solidFill>
            <a:ln w="9525">
              <a:noFill/>
              <a:round/>
              <a:headEnd/>
              <a:tailEnd/>
            </a:ln>
          </p:spPr>
          <p:txBody>
            <a:bodyPr/>
            <a:lstStyle/>
            <a:p>
              <a:endParaRPr lang="en-US"/>
            </a:p>
          </p:txBody>
        </p:sp>
        <p:sp>
          <p:nvSpPr>
            <p:cNvPr id="35894" name="Freeform 149"/>
            <p:cNvSpPr>
              <a:spLocks/>
            </p:cNvSpPr>
            <p:nvPr/>
          </p:nvSpPr>
          <p:spPr bwMode="auto">
            <a:xfrm>
              <a:off x="3692" y="10152"/>
              <a:ext cx="633" cy="1580"/>
            </a:xfrm>
            <a:custGeom>
              <a:avLst/>
              <a:gdLst>
                <a:gd name="T0" fmla="*/ 115 w 633"/>
                <a:gd name="T1" fmla="*/ 1021 h 1580"/>
                <a:gd name="T2" fmla="*/ 250 w 633"/>
                <a:gd name="T3" fmla="*/ 842 h 1580"/>
                <a:gd name="T4" fmla="*/ 354 w 633"/>
                <a:gd name="T5" fmla="*/ 701 h 1580"/>
                <a:gd name="T6" fmla="*/ 429 w 633"/>
                <a:gd name="T7" fmla="*/ 579 h 1580"/>
                <a:gd name="T8" fmla="*/ 472 w 633"/>
                <a:gd name="T9" fmla="*/ 474 h 1580"/>
                <a:gd name="T10" fmla="*/ 479 w 633"/>
                <a:gd name="T11" fmla="*/ 373 h 1580"/>
                <a:gd name="T12" fmla="*/ 458 w 633"/>
                <a:gd name="T13" fmla="*/ 267 h 1580"/>
                <a:gd name="T14" fmla="*/ 401 w 633"/>
                <a:gd name="T15" fmla="*/ 146 h 1580"/>
                <a:gd name="T16" fmla="*/ 311 w 633"/>
                <a:gd name="T17" fmla="*/ 0 h 1580"/>
                <a:gd name="T18" fmla="*/ 318 w 633"/>
                <a:gd name="T19" fmla="*/ 4 h 1580"/>
                <a:gd name="T20" fmla="*/ 336 w 633"/>
                <a:gd name="T21" fmla="*/ 16 h 1580"/>
                <a:gd name="T22" fmla="*/ 365 w 633"/>
                <a:gd name="T23" fmla="*/ 37 h 1580"/>
                <a:gd name="T24" fmla="*/ 401 w 633"/>
                <a:gd name="T25" fmla="*/ 65 h 1580"/>
                <a:gd name="T26" fmla="*/ 440 w 633"/>
                <a:gd name="T27" fmla="*/ 97 h 1580"/>
                <a:gd name="T28" fmla="*/ 483 w 633"/>
                <a:gd name="T29" fmla="*/ 138 h 1580"/>
                <a:gd name="T30" fmla="*/ 522 w 633"/>
                <a:gd name="T31" fmla="*/ 186 h 1580"/>
                <a:gd name="T32" fmla="*/ 561 w 633"/>
                <a:gd name="T33" fmla="*/ 243 h 1580"/>
                <a:gd name="T34" fmla="*/ 593 w 633"/>
                <a:gd name="T35" fmla="*/ 304 h 1580"/>
                <a:gd name="T36" fmla="*/ 618 w 633"/>
                <a:gd name="T37" fmla="*/ 373 h 1580"/>
                <a:gd name="T38" fmla="*/ 633 w 633"/>
                <a:gd name="T39" fmla="*/ 450 h 1580"/>
                <a:gd name="T40" fmla="*/ 633 w 633"/>
                <a:gd name="T41" fmla="*/ 527 h 1580"/>
                <a:gd name="T42" fmla="*/ 618 w 633"/>
                <a:gd name="T43" fmla="*/ 616 h 1580"/>
                <a:gd name="T44" fmla="*/ 583 w 633"/>
                <a:gd name="T45" fmla="*/ 705 h 1580"/>
                <a:gd name="T46" fmla="*/ 529 w 633"/>
                <a:gd name="T47" fmla="*/ 802 h 1580"/>
                <a:gd name="T48" fmla="*/ 451 w 633"/>
                <a:gd name="T49" fmla="*/ 903 h 1580"/>
                <a:gd name="T50" fmla="*/ 315 w 633"/>
                <a:gd name="T51" fmla="*/ 1085 h 1580"/>
                <a:gd name="T52" fmla="*/ 254 w 633"/>
                <a:gd name="T53" fmla="*/ 1231 h 1580"/>
                <a:gd name="T54" fmla="*/ 250 w 633"/>
                <a:gd name="T55" fmla="*/ 1349 h 1580"/>
                <a:gd name="T56" fmla="*/ 286 w 633"/>
                <a:gd name="T57" fmla="*/ 1442 h 1580"/>
                <a:gd name="T58" fmla="*/ 340 w 633"/>
                <a:gd name="T59" fmla="*/ 1507 h 1580"/>
                <a:gd name="T60" fmla="*/ 404 w 633"/>
                <a:gd name="T61" fmla="*/ 1547 h 1580"/>
                <a:gd name="T62" fmla="*/ 451 w 633"/>
                <a:gd name="T63" fmla="*/ 1571 h 1580"/>
                <a:gd name="T64" fmla="*/ 472 w 633"/>
                <a:gd name="T65" fmla="*/ 1580 h 1580"/>
                <a:gd name="T66" fmla="*/ 465 w 633"/>
                <a:gd name="T67" fmla="*/ 1580 h 1580"/>
                <a:gd name="T68" fmla="*/ 440 w 633"/>
                <a:gd name="T69" fmla="*/ 1575 h 1580"/>
                <a:gd name="T70" fmla="*/ 404 w 633"/>
                <a:gd name="T71" fmla="*/ 1571 h 1580"/>
                <a:gd name="T72" fmla="*/ 361 w 633"/>
                <a:gd name="T73" fmla="*/ 1563 h 1580"/>
                <a:gd name="T74" fmla="*/ 308 w 633"/>
                <a:gd name="T75" fmla="*/ 1555 h 1580"/>
                <a:gd name="T76" fmla="*/ 254 w 633"/>
                <a:gd name="T77" fmla="*/ 1539 h 1580"/>
                <a:gd name="T78" fmla="*/ 197 w 633"/>
                <a:gd name="T79" fmla="*/ 1519 h 1580"/>
                <a:gd name="T80" fmla="*/ 143 w 633"/>
                <a:gd name="T81" fmla="*/ 1494 h 1580"/>
                <a:gd name="T82" fmla="*/ 93 w 633"/>
                <a:gd name="T83" fmla="*/ 1462 h 1580"/>
                <a:gd name="T84" fmla="*/ 50 w 633"/>
                <a:gd name="T85" fmla="*/ 1426 h 1580"/>
                <a:gd name="T86" fmla="*/ 22 w 633"/>
                <a:gd name="T87" fmla="*/ 1381 h 1580"/>
                <a:gd name="T88" fmla="*/ 0 w 633"/>
                <a:gd name="T89" fmla="*/ 1328 h 1580"/>
                <a:gd name="T90" fmla="*/ 0 w 633"/>
                <a:gd name="T91" fmla="*/ 1264 h 1580"/>
                <a:gd name="T92" fmla="*/ 15 w 633"/>
                <a:gd name="T93" fmla="*/ 1195 h 1580"/>
                <a:gd name="T94" fmla="*/ 54 w 633"/>
                <a:gd name="T95" fmla="*/ 1114 h 1580"/>
                <a:gd name="T96" fmla="*/ 115 w 633"/>
                <a:gd name="T97" fmla="*/ 1021 h 15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3"/>
                <a:gd name="T148" fmla="*/ 0 h 1580"/>
                <a:gd name="T149" fmla="*/ 633 w 633"/>
                <a:gd name="T150" fmla="*/ 1580 h 15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3" h="1580">
                  <a:moveTo>
                    <a:pt x="115" y="1021"/>
                  </a:moveTo>
                  <a:lnTo>
                    <a:pt x="250" y="842"/>
                  </a:lnTo>
                  <a:lnTo>
                    <a:pt x="354" y="701"/>
                  </a:lnTo>
                  <a:lnTo>
                    <a:pt x="429" y="579"/>
                  </a:lnTo>
                  <a:lnTo>
                    <a:pt x="472" y="474"/>
                  </a:lnTo>
                  <a:lnTo>
                    <a:pt x="479" y="373"/>
                  </a:lnTo>
                  <a:lnTo>
                    <a:pt x="458" y="267"/>
                  </a:lnTo>
                  <a:lnTo>
                    <a:pt x="401" y="146"/>
                  </a:lnTo>
                  <a:lnTo>
                    <a:pt x="311" y="0"/>
                  </a:lnTo>
                  <a:lnTo>
                    <a:pt x="318" y="4"/>
                  </a:lnTo>
                  <a:lnTo>
                    <a:pt x="336" y="16"/>
                  </a:lnTo>
                  <a:lnTo>
                    <a:pt x="365" y="37"/>
                  </a:lnTo>
                  <a:lnTo>
                    <a:pt x="401" y="65"/>
                  </a:lnTo>
                  <a:lnTo>
                    <a:pt x="440" y="97"/>
                  </a:lnTo>
                  <a:lnTo>
                    <a:pt x="483" y="138"/>
                  </a:lnTo>
                  <a:lnTo>
                    <a:pt x="522" y="186"/>
                  </a:lnTo>
                  <a:lnTo>
                    <a:pt x="561" y="243"/>
                  </a:lnTo>
                  <a:lnTo>
                    <a:pt x="593" y="304"/>
                  </a:lnTo>
                  <a:lnTo>
                    <a:pt x="618" y="373"/>
                  </a:lnTo>
                  <a:lnTo>
                    <a:pt x="633" y="450"/>
                  </a:lnTo>
                  <a:lnTo>
                    <a:pt x="633" y="527"/>
                  </a:lnTo>
                  <a:lnTo>
                    <a:pt x="618" y="616"/>
                  </a:lnTo>
                  <a:lnTo>
                    <a:pt x="583" y="705"/>
                  </a:lnTo>
                  <a:lnTo>
                    <a:pt x="529" y="802"/>
                  </a:lnTo>
                  <a:lnTo>
                    <a:pt x="451" y="903"/>
                  </a:lnTo>
                  <a:lnTo>
                    <a:pt x="315" y="1085"/>
                  </a:lnTo>
                  <a:lnTo>
                    <a:pt x="254" y="1231"/>
                  </a:lnTo>
                  <a:lnTo>
                    <a:pt x="250" y="1349"/>
                  </a:lnTo>
                  <a:lnTo>
                    <a:pt x="286" y="1442"/>
                  </a:lnTo>
                  <a:lnTo>
                    <a:pt x="340" y="1507"/>
                  </a:lnTo>
                  <a:lnTo>
                    <a:pt x="404" y="1547"/>
                  </a:lnTo>
                  <a:lnTo>
                    <a:pt x="451" y="1571"/>
                  </a:lnTo>
                  <a:lnTo>
                    <a:pt x="472" y="1580"/>
                  </a:lnTo>
                  <a:lnTo>
                    <a:pt x="465" y="1580"/>
                  </a:lnTo>
                  <a:lnTo>
                    <a:pt x="440" y="1575"/>
                  </a:lnTo>
                  <a:lnTo>
                    <a:pt x="404" y="1571"/>
                  </a:lnTo>
                  <a:lnTo>
                    <a:pt x="361" y="1563"/>
                  </a:lnTo>
                  <a:lnTo>
                    <a:pt x="308" y="1555"/>
                  </a:lnTo>
                  <a:lnTo>
                    <a:pt x="254" y="1539"/>
                  </a:lnTo>
                  <a:lnTo>
                    <a:pt x="197" y="1519"/>
                  </a:lnTo>
                  <a:lnTo>
                    <a:pt x="143" y="1494"/>
                  </a:lnTo>
                  <a:lnTo>
                    <a:pt x="93" y="1462"/>
                  </a:lnTo>
                  <a:lnTo>
                    <a:pt x="50" y="1426"/>
                  </a:lnTo>
                  <a:lnTo>
                    <a:pt x="22" y="1381"/>
                  </a:lnTo>
                  <a:lnTo>
                    <a:pt x="0" y="1328"/>
                  </a:lnTo>
                  <a:lnTo>
                    <a:pt x="0" y="1264"/>
                  </a:lnTo>
                  <a:lnTo>
                    <a:pt x="15" y="1195"/>
                  </a:lnTo>
                  <a:lnTo>
                    <a:pt x="54" y="1114"/>
                  </a:lnTo>
                  <a:lnTo>
                    <a:pt x="115" y="1021"/>
                  </a:lnTo>
                  <a:close/>
                </a:path>
              </a:pathLst>
            </a:custGeom>
            <a:solidFill>
              <a:schemeClr val="tx1"/>
            </a:solidFill>
            <a:ln w="9525">
              <a:noFill/>
              <a:round/>
              <a:headEnd/>
              <a:tailEnd/>
            </a:ln>
          </p:spPr>
          <p:txBody>
            <a:bodyPr/>
            <a:lstStyle/>
            <a:p>
              <a:endParaRPr lang="en-US"/>
            </a:p>
          </p:txBody>
        </p:sp>
        <p:sp>
          <p:nvSpPr>
            <p:cNvPr id="35895" name="Freeform 150"/>
            <p:cNvSpPr>
              <a:spLocks/>
            </p:cNvSpPr>
            <p:nvPr/>
          </p:nvSpPr>
          <p:spPr bwMode="auto">
            <a:xfrm>
              <a:off x="3600" y="11552"/>
              <a:ext cx="632" cy="1583"/>
            </a:xfrm>
            <a:custGeom>
              <a:avLst/>
              <a:gdLst>
                <a:gd name="T0" fmla="*/ 111 w 632"/>
                <a:gd name="T1" fmla="*/ 1025 h 1583"/>
                <a:gd name="T2" fmla="*/ 246 w 632"/>
                <a:gd name="T3" fmla="*/ 846 h 1583"/>
                <a:gd name="T4" fmla="*/ 354 w 632"/>
                <a:gd name="T5" fmla="*/ 705 h 1583"/>
                <a:gd name="T6" fmla="*/ 429 w 632"/>
                <a:gd name="T7" fmla="*/ 583 h 1583"/>
                <a:gd name="T8" fmla="*/ 471 w 632"/>
                <a:gd name="T9" fmla="*/ 478 h 1583"/>
                <a:gd name="T10" fmla="*/ 482 w 632"/>
                <a:gd name="T11" fmla="*/ 377 h 1583"/>
                <a:gd name="T12" fmla="*/ 461 w 632"/>
                <a:gd name="T13" fmla="*/ 267 h 1583"/>
                <a:gd name="T14" fmla="*/ 404 w 632"/>
                <a:gd name="T15" fmla="*/ 146 h 1583"/>
                <a:gd name="T16" fmla="*/ 311 w 632"/>
                <a:gd name="T17" fmla="*/ 0 h 1583"/>
                <a:gd name="T18" fmla="*/ 318 w 632"/>
                <a:gd name="T19" fmla="*/ 4 h 1583"/>
                <a:gd name="T20" fmla="*/ 336 w 632"/>
                <a:gd name="T21" fmla="*/ 16 h 1583"/>
                <a:gd name="T22" fmla="*/ 364 w 632"/>
                <a:gd name="T23" fmla="*/ 36 h 1583"/>
                <a:gd name="T24" fmla="*/ 400 w 632"/>
                <a:gd name="T25" fmla="*/ 65 h 1583"/>
                <a:gd name="T26" fmla="*/ 439 w 632"/>
                <a:gd name="T27" fmla="*/ 97 h 1583"/>
                <a:gd name="T28" fmla="*/ 482 w 632"/>
                <a:gd name="T29" fmla="*/ 138 h 1583"/>
                <a:gd name="T30" fmla="*/ 525 w 632"/>
                <a:gd name="T31" fmla="*/ 190 h 1583"/>
                <a:gd name="T32" fmla="*/ 561 w 632"/>
                <a:gd name="T33" fmla="*/ 243 h 1583"/>
                <a:gd name="T34" fmla="*/ 593 w 632"/>
                <a:gd name="T35" fmla="*/ 308 h 1583"/>
                <a:gd name="T36" fmla="*/ 618 w 632"/>
                <a:gd name="T37" fmla="*/ 373 h 1583"/>
                <a:gd name="T38" fmla="*/ 632 w 632"/>
                <a:gd name="T39" fmla="*/ 450 h 1583"/>
                <a:gd name="T40" fmla="*/ 632 w 632"/>
                <a:gd name="T41" fmla="*/ 531 h 1583"/>
                <a:gd name="T42" fmla="*/ 614 w 632"/>
                <a:gd name="T43" fmla="*/ 616 h 1583"/>
                <a:gd name="T44" fmla="*/ 582 w 632"/>
                <a:gd name="T45" fmla="*/ 709 h 1583"/>
                <a:gd name="T46" fmla="*/ 525 w 632"/>
                <a:gd name="T47" fmla="*/ 806 h 1583"/>
                <a:gd name="T48" fmla="*/ 446 w 632"/>
                <a:gd name="T49" fmla="*/ 907 h 1583"/>
                <a:gd name="T50" fmla="*/ 314 w 632"/>
                <a:gd name="T51" fmla="*/ 1089 h 1583"/>
                <a:gd name="T52" fmla="*/ 254 w 632"/>
                <a:gd name="T53" fmla="*/ 1235 h 1583"/>
                <a:gd name="T54" fmla="*/ 250 w 632"/>
                <a:gd name="T55" fmla="*/ 1353 h 1583"/>
                <a:gd name="T56" fmla="*/ 286 w 632"/>
                <a:gd name="T57" fmla="*/ 1446 h 1583"/>
                <a:gd name="T58" fmla="*/ 343 w 632"/>
                <a:gd name="T59" fmla="*/ 1511 h 1583"/>
                <a:gd name="T60" fmla="*/ 404 w 632"/>
                <a:gd name="T61" fmla="*/ 1551 h 1583"/>
                <a:gd name="T62" fmla="*/ 454 w 632"/>
                <a:gd name="T63" fmla="*/ 1575 h 1583"/>
                <a:gd name="T64" fmla="*/ 475 w 632"/>
                <a:gd name="T65" fmla="*/ 1583 h 1583"/>
                <a:gd name="T66" fmla="*/ 468 w 632"/>
                <a:gd name="T67" fmla="*/ 1583 h 1583"/>
                <a:gd name="T68" fmla="*/ 443 w 632"/>
                <a:gd name="T69" fmla="*/ 1579 h 1583"/>
                <a:gd name="T70" fmla="*/ 407 w 632"/>
                <a:gd name="T71" fmla="*/ 1575 h 1583"/>
                <a:gd name="T72" fmla="*/ 364 w 632"/>
                <a:gd name="T73" fmla="*/ 1567 h 1583"/>
                <a:gd name="T74" fmla="*/ 311 w 632"/>
                <a:gd name="T75" fmla="*/ 1559 h 1583"/>
                <a:gd name="T76" fmla="*/ 257 w 632"/>
                <a:gd name="T77" fmla="*/ 1543 h 1583"/>
                <a:gd name="T78" fmla="*/ 200 w 632"/>
                <a:gd name="T79" fmla="*/ 1523 h 1583"/>
                <a:gd name="T80" fmla="*/ 146 w 632"/>
                <a:gd name="T81" fmla="*/ 1498 h 1583"/>
                <a:gd name="T82" fmla="*/ 96 w 632"/>
                <a:gd name="T83" fmla="*/ 1466 h 1583"/>
                <a:gd name="T84" fmla="*/ 53 w 632"/>
                <a:gd name="T85" fmla="*/ 1430 h 1583"/>
                <a:gd name="T86" fmla="*/ 21 w 632"/>
                <a:gd name="T87" fmla="*/ 1385 h 1583"/>
                <a:gd name="T88" fmla="*/ 3 w 632"/>
                <a:gd name="T89" fmla="*/ 1332 h 1583"/>
                <a:gd name="T90" fmla="*/ 0 w 632"/>
                <a:gd name="T91" fmla="*/ 1268 h 1583"/>
                <a:gd name="T92" fmla="*/ 14 w 632"/>
                <a:gd name="T93" fmla="*/ 1199 h 1583"/>
                <a:gd name="T94" fmla="*/ 50 w 632"/>
                <a:gd name="T95" fmla="*/ 1118 h 1583"/>
                <a:gd name="T96" fmla="*/ 111 w 632"/>
                <a:gd name="T97" fmla="*/ 1025 h 15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2"/>
                <a:gd name="T148" fmla="*/ 0 h 1583"/>
                <a:gd name="T149" fmla="*/ 632 w 632"/>
                <a:gd name="T150" fmla="*/ 1583 h 158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2" h="1583">
                  <a:moveTo>
                    <a:pt x="111" y="1025"/>
                  </a:moveTo>
                  <a:lnTo>
                    <a:pt x="246" y="846"/>
                  </a:lnTo>
                  <a:lnTo>
                    <a:pt x="354" y="705"/>
                  </a:lnTo>
                  <a:lnTo>
                    <a:pt x="429" y="583"/>
                  </a:lnTo>
                  <a:lnTo>
                    <a:pt x="471" y="478"/>
                  </a:lnTo>
                  <a:lnTo>
                    <a:pt x="482" y="377"/>
                  </a:lnTo>
                  <a:lnTo>
                    <a:pt x="461" y="267"/>
                  </a:lnTo>
                  <a:lnTo>
                    <a:pt x="404" y="146"/>
                  </a:lnTo>
                  <a:lnTo>
                    <a:pt x="311" y="0"/>
                  </a:lnTo>
                  <a:lnTo>
                    <a:pt x="318" y="4"/>
                  </a:lnTo>
                  <a:lnTo>
                    <a:pt x="336" y="16"/>
                  </a:lnTo>
                  <a:lnTo>
                    <a:pt x="364" y="36"/>
                  </a:lnTo>
                  <a:lnTo>
                    <a:pt x="400" y="65"/>
                  </a:lnTo>
                  <a:lnTo>
                    <a:pt x="439" y="97"/>
                  </a:lnTo>
                  <a:lnTo>
                    <a:pt x="482" y="138"/>
                  </a:lnTo>
                  <a:lnTo>
                    <a:pt x="525" y="190"/>
                  </a:lnTo>
                  <a:lnTo>
                    <a:pt x="561" y="243"/>
                  </a:lnTo>
                  <a:lnTo>
                    <a:pt x="593" y="308"/>
                  </a:lnTo>
                  <a:lnTo>
                    <a:pt x="618" y="373"/>
                  </a:lnTo>
                  <a:lnTo>
                    <a:pt x="632" y="450"/>
                  </a:lnTo>
                  <a:lnTo>
                    <a:pt x="632" y="531"/>
                  </a:lnTo>
                  <a:lnTo>
                    <a:pt x="614" y="616"/>
                  </a:lnTo>
                  <a:lnTo>
                    <a:pt x="582" y="709"/>
                  </a:lnTo>
                  <a:lnTo>
                    <a:pt x="525" y="806"/>
                  </a:lnTo>
                  <a:lnTo>
                    <a:pt x="446" y="907"/>
                  </a:lnTo>
                  <a:lnTo>
                    <a:pt x="314" y="1089"/>
                  </a:lnTo>
                  <a:lnTo>
                    <a:pt x="254" y="1235"/>
                  </a:lnTo>
                  <a:lnTo>
                    <a:pt x="250" y="1353"/>
                  </a:lnTo>
                  <a:lnTo>
                    <a:pt x="286" y="1446"/>
                  </a:lnTo>
                  <a:lnTo>
                    <a:pt x="343" y="1511"/>
                  </a:lnTo>
                  <a:lnTo>
                    <a:pt x="404" y="1551"/>
                  </a:lnTo>
                  <a:lnTo>
                    <a:pt x="454" y="1575"/>
                  </a:lnTo>
                  <a:lnTo>
                    <a:pt x="475" y="1583"/>
                  </a:lnTo>
                  <a:lnTo>
                    <a:pt x="468" y="1583"/>
                  </a:lnTo>
                  <a:lnTo>
                    <a:pt x="443" y="1579"/>
                  </a:lnTo>
                  <a:lnTo>
                    <a:pt x="407" y="1575"/>
                  </a:lnTo>
                  <a:lnTo>
                    <a:pt x="364" y="1567"/>
                  </a:lnTo>
                  <a:lnTo>
                    <a:pt x="311" y="1559"/>
                  </a:lnTo>
                  <a:lnTo>
                    <a:pt x="257" y="1543"/>
                  </a:lnTo>
                  <a:lnTo>
                    <a:pt x="200" y="1523"/>
                  </a:lnTo>
                  <a:lnTo>
                    <a:pt x="146" y="1498"/>
                  </a:lnTo>
                  <a:lnTo>
                    <a:pt x="96" y="1466"/>
                  </a:lnTo>
                  <a:lnTo>
                    <a:pt x="53" y="1430"/>
                  </a:lnTo>
                  <a:lnTo>
                    <a:pt x="21" y="1385"/>
                  </a:lnTo>
                  <a:lnTo>
                    <a:pt x="3" y="1332"/>
                  </a:lnTo>
                  <a:lnTo>
                    <a:pt x="0" y="1268"/>
                  </a:lnTo>
                  <a:lnTo>
                    <a:pt x="14" y="1199"/>
                  </a:lnTo>
                  <a:lnTo>
                    <a:pt x="50" y="1118"/>
                  </a:lnTo>
                  <a:lnTo>
                    <a:pt x="111" y="1025"/>
                  </a:lnTo>
                  <a:close/>
                </a:path>
              </a:pathLst>
            </a:custGeom>
            <a:solidFill>
              <a:schemeClr val="tx1"/>
            </a:solidFill>
            <a:ln w="9525">
              <a:noFill/>
              <a:round/>
              <a:headEnd/>
              <a:tailEnd/>
            </a:ln>
          </p:spPr>
          <p:txBody>
            <a:bodyPr/>
            <a:lstStyle/>
            <a:p>
              <a:endParaRPr lang="en-US"/>
            </a:p>
          </p:txBody>
        </p:sp>
      </p:grpSp>
      <p:grpSp>
        <p:nvGrpSpPr>
          <p:cNvPr id="35847" name="Group 151"/>
          <p:cNvGrpSpPr>
            <a:grpSpLocks/>
          </p:cNvGrpSpPr>
          <p:nvPr/>
        </p:nvGrpSpPr>
        <p:grpSpPr bwMode="auto">
          <a:xfrm rot="-3429379">
            <a:off x="2663825" y="1138238"/>
            <a:ext cx="288925" cy="1352550"/>
            <a:chOff x="3420" y="6232"/>
            <a:chExt cx="1353" cy="8160"/>
          </a:xfrm>
        </p:grpSpPr>
        <p:sp>
          <p:nvSpPr>
            <p:cNvPr id="35884" name="Freeform 152"/>
            <p:cNvSpPr>
              <a:spLocks/>
            </p:cNvSpPr>
            <p:nvPr/>
          </p:nvSpPr>
          <p:spPr bwMode="auto">
            <a:xfrm>
              <a:off x="3868" y="8892"/>
              <a:ext cx="632" cy="1580"/>
            </a:xfrm>
            <a:custGeom>
              <a:avLst/>
              <a:gdLst>
                <a:gd name="T0" fmla="*/ 114 w 632"/>
                <a:gd name="T1" fmla="*/ 1021 h 1580"/>
                <a:gd name="T2" fmla="*/ 250 w 632"/>
                <a:gd name="T3" fmla="*/ 843 h 1580"/>
                <a:gd name="T4" fmla="*/ 354 w 632"/>
                <a:gd name="T5" fmla="*/ 701 h 1580"/>
                <a:gd name="T6" fmla="*/ 429 w 632"/>
                <a:gd name="T7" fmla="*/ 579 h 1580"/>
                <a:gd name="T8" fmla="*/ 471 w 632"/>
                <a:gd name="T9" fmla="*/ 474 h 1580"/>
                <a:gd name="T10" fmla="*/ 482 w 632"/>
                <a:gd name="T11" fmla="*/ 373 h 1580"/>
                <a:gd name="T12" fmla="*/ 461 w 632"/>
                <a:gd name="T13" fmla="*/ 267 h 1580"/>
                <a:gd name="T14" fmla="*/ 404 w 632"/>
                <a:gd name="T15" fmla="*/ 146 h 1580"/>
                <a:gd name="T16" fmla="*/ 311 w 632"/>
                <a:gd name="T17" fmla="*/ 0 h 1580"/>
                <a:gd name="T18" fmla="*/ 318 w 632"/>
                <a:gd name="T19" fmla="*/ 4 h 1580"/>
                <a:gd name="T20" fmla="*/ 336 w 632"/>
                <a:gd name="T21" fmla="*/ 16 h 1580"/>
                <a:gd name="T22" fmla="*/ 364 w 632"/>
                <a:gd name="T23" fmla="*/ 37 h 1580"/>
                <a:gd name="T24" fmla="*/ 400 w 632"/>
                <a:gd name="T25" fmla="*/ 65 h 1580"/>
                <a:gd name="T26" fmla="*/ 439 w 632"/>
                <a:gd name="T27" fmla="*/ 97 h 1580"/>
                <a:gd name="T28" fmla="*/ 482 w 632"/>
                <a:gd name="T29" fmla="*/ 138 h 1580"/>
                <a:gd name="T30" fmla="*/ 521 w 632"/>
                <a:gd name="T31" fmla="*/ 186 h 1580"/>
                <a:gd name="T32" fmla="*/ 561 w 632"/>
                <a:gd name="T33" fmla="*/ 243 h 1580"/>
                <a:gd name="T34" fmla="*/ 593 w 632"/>
                <a:gd name="T35" fmla="*/ 304 h 1580"/>
                <a:gd name="T36" fmla="*/ 618 w 632"/>
                <a:gd name="T37" fmla="*/ 373 h 1580"/>
                <a:gd name="T38" fmla="*/ 632 w 632"/>
                <a:gd name="T39" fmla="*/ 450 h 1580"/>
                <a:gd name="T40" fmla="*/ 632 w 632"/>
                <a:gd name="T41" fmla="*/ 527 h 1580"/>
                <a:gd name="T42" fmla="*/ 618 w 632"/>
                <a:gd name="T43" fmla="*/ 616 h 1580"/>
                <a:gd name="T44" fmla="*/ 582 w 632"/>
                <a:gd name="T45" fmla="*/ 705 h 1580"/>
                <a:gd name="T46" fmla="*/ 529 w 632"/>
                <a:gd name="T47" fmla="*/ 802 h 1580"/>
                <a:gd name="T48" fmla="*/ 450 w 632"/>
                <a:gd name="T49" fmla="*/ 903 h 1580"/>
                <a:gd name="T50" fmla="*/ 314 w 632"/>
                <a:gd name="T51" fmla="*/ 1085 h 1580"/>
                <a:gd name="T52" fmla="*/ 253 w 632"/>
                <a:gd name="T53" fmla="*/ 1231 h 1580"/>
                <a:gd name="T54" fmla="*/ 250 w 632"/>
                <a:gd name="T55" fmla="*/ 1349 h 1580"/>
                <a:gd name="T56" fmla="*/ 286 w 632"/>
                <a:gd name="T57" fmla="*/ 1442 h 1580"/>
                <a:gd name="T58" fmla="*/ 343 w 632"/>
                <a:gd name="T59" fmla="*/ 1507 h 1580"/>
                <a:gd name="T60" fmla="*/ 404 w 632"/>
                <a:gd name="T61" fmla="*/ 1547 h 1580"/>
                <a:gd name="T62" fmla="*/ 454 w 632"/>
                <a:gd name="T63" fmla="*/ 1571 h 1580"/>
                <a:gd name="T64" fmla="*/ 475 w 632"/>
                <a:gd name="T65" fmla="*/ 1580 h 1580"/>
                <a:gd name="T66" fmla="*/ 468 w 632"/>
                <a:gd name="T67" fmla="*/ 1580 h 1580"/>
                <a:gd name="T68" fmla="*/ 443 w 632"/>
                <a:gd name="T69" fmla="*/ 1576 h 1580"/>
                <a:gd name="T70" fmla="*/ 407 w 632"/>
                <a:gd name="T71" fmla="*/ 1571 h 1580"/>
                <a:gd name="T72" fmla="*/ 361 w 632"/>
                <a:gd name="T73" fmla="*/ 1563 h 1580"/>
                <a:gd name="T74" fmla="*/ 311 w 632"/>
                <a:gd name="T75" fmla="*/ 1555 h 1580"/>
                <a:gd name="T76" fmla="*/ 257 w 632"/>
                <a:gd name="T77" fmla="*/ 1539 h 1580"/>
                <a:gd name="T78" fmla="*/ 200 w 632"/>
                <a:gd name="T79" fmla="*/ 1519 h 1580"/>
                <a:gd name="T80" fmla="*/ 146 w 632"/>
                <a:gd name="T81" fmla="*/ 1495 h 1580"/>
                <a:gd name="T82" fmla="*/ 96 w 632"/>
                <a:gd name="T83" fmla="*/ 1462 h 1580"/>
                <a:gd name="T84" fmla="*/ 53 w 632"/>
                <a:gd name="T85" fmla="*/ 1426 h 1580"/>
                <a:gd name="T86" fmla="*/ 21 w 632"/>
                <a:gd name="T87" fmla="*/ 1381 h 1580"/>
                <a:gd name="T88" fmla="*/ 3 w 632"/>
                <a:gd name="T89" fmla="*/ 1328 h 1580"/>
                <a:gd name="T90" fmla="*/ 0 w 632"/>
                <a:gd name="T91" fmla="*/ 1264 h 1580"/>
                <a:gd name="T92" fmla="*/ 14 w 632"/>
                <a:gd name="T93" fmla="*/ 1195 h 1580"/>
                <a:gd name="T94" fmla="*/ 53 w 632"/>
                <a:gd name="T95" fmla="*/ 1114 h 1580"/>
                <a:gd name="T96" fmla="*/ 114 w 632"/>
                <a:gd name="T97" fmla="*/ 1021 h 15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2"/>
                <a:gd name="T148" fmla="*/ 0 h 1580"/>
                <a:gd name="T149" fmla="*/ 632 w 632"/>
                <a:gd name="T150" fmla="*/ 1580 h 15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2" h="1580">
                  <a:moveTo>
                    <a:pt x="114" y="1021"/>
                  </a:moveTo>
                  <a:lnTo>
                    <a:pt x="250" y="843"/>
                  </a:lnTo>
                  <a:lnTo>
                    <a:pt x="354" y="701"/>
                  </a:lnTo>
                  <a:lnTo>
                    <a:pt x="429" y="579"/>
                  </a:lnTo>
                  <a:lnTo>
                    <a:pt x="471" y="474"/>
                  </a:lnTo>
                  <a:lnTo>
                    <a:pt x="482" y="373"/>
                  </a:lnTo>
                  <a:lnTo>
                    <a:pt x="461" y="267"/>
                  </a:lnTo>
                  <a:lnTo>
                    <a:pt x="404" y="146"/>
                  </a:lnTo>
                  <a:lnTo>
                    <a:pt x="311" y="0"/>
                  </a:lnTo>
                  <a:lnTo>
                    <a:pt x="318" y="4"/>
                  </a:lnTo>
                  <a:lnTo>
                    <a:pt x="336" y="16"/>
                  </a:lnTo>
                  <a:lnTo>
                    <a:pt x="364" y="37"/>
                  </a:lnTo>
                  <a:lnTo>
                    <a:pt x="400" y="65"/>
                  </a:lnTo>
                  <a:lnTo>
                    <a:pt x="439" y="97"/>
                  </a:lnTo>
                  <a:lnTo>
                    <a:pt x="482" y="138"/>
                  </a:lnTo>
                  <a:lnTo>
                    <a:pt x="521" y="186"/>
                  </a:lnTo>
                  <a:lnTo>
                    <a:pt x="561" y="243"/>
                  </a:lnTo>
                  <a:lnTo>
                    <a:pt x="593" y="304"/>
                  </a:lnTo>
                  <a:lnTo>
                    <a:pt x="618" y="373"/>
                  </a:lnTo>
                  <a:lnTo>
                    <a:pt x="632" y="450"/>
                  </a:lnTo>
                  <a:lnTo>
                    <a:pt x="632" y="527"/>
                  </a:lnTo>
                  <a:lnTo>
                    <a:pt x="618" y="616"/>
                  </a:lnTo>
                  <a:lnTo>
                    <a:pt x="582" y="705"/>
                  </a:lnTo>
                  <a:lnTo>
                    <a:pt x="529" y="802"/>
                  </a:lnTo>
                  <a:lnTo>
                    <a:pt x="450" y="903"/>
                  </a:lnTo>
                  <a:lnTo>
                    <a:pt x="314" y="1085"/>
                  </a:lnTo>
                  <a:lnTo>
                    <a:pt x="253" y="1231"/>
                  </a:lnTo>
                  <a:lnTo>
                    <a:pt x="250" y="1349"/>
                  </a:lnTo>
                  <a:lnTo>
                    <a:pt x="286" y="1442"/>
                  </a:lnTo>
                  <a:lnTo>
                    <a:pt x="343" y="1507"/>
                  </a:lnTo>
                  <a:lnTo>
                    <a:pt x="404" y="1547"/>
                  </a:lnTo>
                  <a:lnTo>
                    <a:pt x="454" y="1571"/>
                  </a:lnTo>
                  <a:lnTo>
                    <a:pt x="475" y="1580"/>
                  </a:lnTo>
                  <a:lnTo>
                    <a:pt x="468" y="1580"/>
                  </a:lnTo>
                  <a:lnTo>
                    <a:pt x="443" y="1576"/>
                  </a:lnTo>
                  <a:lnTo>
                    <a:pt x="407" y="1571"/>
                  </a:lnTo>
                  <a:lnTo>
                    <a:pt x="361" y="1563"/>
                  </a:lnTo>
                  <a:lnTo>
                    <a:pt x="311" y="1555"/>
                  </a:lnTo>
                  <a:lnTo>
                    <a:pt x="257" y="1539"/>
                  </a:lnTo>
                  <a:lnTo>
                    <a:pt x="200" y="1519"/>
                  </a:lnTo>
                  <a:lnTo>
                    <a:pt x="146" y="1495"/>
                  </a:lnTo>
                  <a:lnTo>
                    <a:pt x="96" y="1462"/>
                  </a:lnTo>
                  <a:lnTo>
                    <a:pt x="53" y="1426"/>
                  </a:lnTo>
                  <a:lnTo>
                    <a:pt x="21" y="1381"/>
                  </a:lnTo>
                  <a:lnTo>
                    <a:pt x="3" y="1328"/>
                  </a:lnTo>
                  <a:lnTo>
                    <a:pt x="0" y="1264"/>
                  </a:lnTo>
                  <a:lnTo>
                    <a:pt x="14" y="1195"/>
                  </a:lnTo>
                  <a:lnTo>
                    <a:pt x="53" y="1114"/>
                  </a:lnTo>
                  <a:lnTo>
                    <a:pt x="114" y="1021"/>
                  </a:lnTo>
                  <a:close/>
                </a:path>
              </a:pathLst>
            </a:custGeom>
            <a:solidFill>
              <a:schemeClr val="tx1"/>
            </a:solidFill>
            <a:ln w="9525">
              <a:noFill/>
              <a:round/>
              <a:headEnd/>
              <a:tailEnd/>
            </a:ln>
          </p:spPr>
          <p:txBody>
            <a:bodyPr/>
            <a:lstStyle/>
            <a:p>
              <a:endParaRPr lang="en-US"/>
            </a:p>
          </p:txBody>
        </p:sp>
        <p:sp>
          <p:nvSpPr>
            <p:cNvPr id="35885" name="Freeform 153"/>
            <p:cNvSpPr>
              <a:spLocks/>
            </p:cNvSpPr>
            <p:nvPr/>
          </p:nvSpPr>
          <p:spPr bwMode="auto">
            <a:xfrm>
              <a:off x="4140" y="6232"/>
              <a:ext cx="633" cy="1580"/>
            </a:xfrm>
            <a:custGeom>
              <a:avLst/>
              <a:gdLst>
                <a:gd name="T0" fmla="*/ 115 w 633"/>
                <a:gd name="T1" fmla="*/ 1021 h 1580"/>
                <a:gd name="T2" fmla="*/ 250 w 633"/>
                <a:gd name="T3" fmla="*/ 842 h 1580"/>
                <a:gd name="T4" fmla="*/ 354 w 633"/>
                <a:gd name="T5" fmla="*/ 701 h 1580"/>
                <a:gd name="T6" fmla="*/ 429 w 633"/>
                <a:gd name="T7" fmla="*/ 579 h 1580"/>
                <a:gd name="T8" fmla="*/ 472 w 633"/>
                <a:gd name="T9" fmla="*/ 474 h 1580"/>
                <a:gd name="T10" fmla="*/ 479 w 633"/>
                <a:gd name="T11" fmla="*/ 373 h 1580"/>
                <a:gd name="T12" fmla="*/ 458 w 633"/>
                <a:gd name="T13" fmla="*/ 267 h 1580"/>
                <a:gd name="T14" fmla="*/ 401 w 633"/>
                <a:gd name="T15" fmla="*/ 146 h 1580"/>
                <a:gd name="T16" fmla="*/ 311 w 633"/>
                <a:gd name="T17" fmla="*/ 0 h 1580"/>
                <a:gd name="T18" fmla="*/ 318 w 633"/>
                <a:gd name="T19" fmla="*/ 4 h 1580"/>
                <a:gd name="T20" fmla="*/ 336 w 633"/>
                <a:gd name="T21" fmla="*/ 16 h 1580"/>
                <a:gd name="T22" fmla="*/ 365 w 633"/>
                <a:gd name="T23" fmla="*/ 37 h 1580"/>
                <a:gd name="T24" fmla="*/ 401 w 633"/>
                <a:gd name="T25" fmla="*/ 65 h 1580"/>
                <a:gd name="T26" fmla="*/ 440 w 633"/>
                <a:gd name="T27" fmla="*/ 97 h 1580"/>
                <a:gd name="T28" fmla="*/ 483 w 633"/>
                <a:gd name="T29" fmla="*/ 138 h 1580"/>
                <a:gd name="T30" fmla="*/ 522 w 633"/>
                <a:gd name="T31" fmla="*/ 186 h 1580"/>
                <a:gd name="T32" fmla="*/ 561 w 633"/>
                <a:gd name="T33" fmla="*/ 243 h 1580"/>
                <a:gd name="T34" fmla="*/ 593 w 633"/>
                <a:gd name="T35" fmla="*/ 304 h 1580"/>
                <a:gd name="T36" fmla="*/ 618 w 633"/>
                <a:gd name="T37" fmla="*/ 373 h 1580"/>
                <a:gd name="T38" fmla="*/ 633 w 633"/>
                <a:gd name="T39" fmla="*/ 450 h 1580"/>
                <a:gd name="T40" fmla="*/ 633 w 633"/>
                <a:gd name="T41" fmla="*/ 527 h 1580"/>
                <a:gd name="T42" fmla="*/ 618 w 633"/>
                <a:gd name="T43" fmla="*/ 616 h 1580"/>
                <a:gd name="T44" fmla="*/ 583 w 633"/>
                <a:gd name="T45" fmla="*/ 705 h 1580"/>
                <a:gd name="T46" fmla="*/ 529 w 633"/>
                <a:gd name="T47" fmla="*/ 802 h 1580"/>
                <a:gd name="T48" fmla="*/ 451 w 633"/>
                <a:gd name="T49" fmla="*/ 903 h 1580"/>
                <a:gd name="T50" fmla="*/ 315 w 633"/>
                <a:gd name="T51" fmla="*/ 1085 h 1580"/>
                <a:gd name="T52" fmla="*/ 254 w 633"/>
                <a:gd name="T53" fmla="*/ 1231 h 1580"/>
                <a:gd name="T54" fmla="*/ 250 w 633"/>
                <a:gd name="T55" fmla="*/ 1349 h 1580"/>
                <a:gd name="T56" fmla="*/ 286 w 633"/>
                <a:gd name="T57" fmla="*/ 1442 h 1580"/>
                <a:gd name="T58" fmla="*/ 340 w 633"/>
                <a:gd name="T59" fmla="*/ 1507 h 1580"/>
                <a:gd name="T60" fmla="*/ 404 w 633"/>
                <a:gd name="T61" fmla="*/ 1547 h 1580"/>
                <a:gd name="T62" fmla="*/ 451 w 633"/>
                <a:gd name="T63" fmla="*/ 1571 h 1580"/>
                <a:gd name="T64" fmla="*/ 472 w 633"/>
                <a:gd name="T65" fmla="*/ 1580 h 1580"/>
                <a:gd name="T66" fmla="*/ 465 w 633"/>
                <a:gd name="T67" fmla="*/ 1580 h 1580"/>
                <a:gd name="T68" fmla="*/ 440 w 633"/>
                <a:gd name="T69" fmla="*/ 1575 h 1580"/>
                <a:gd name="T70" fmla="*/ 404 w 633"/>
                <a:gd name="T71" fmla="*/ 1571 h 1580"/>
                <a:gd name="T72" fmla="*/ 361 w 633"/>
                <a:gd name="T73" fmla="*/ 1563 h 1580"/>
                <a:gd name="T74" fmla="*/ 308 w 633"/>
                <a:gd name="T75" fmla="*/ 1555 h 1580"/>
                <a:gd name="T76" fmla="*/ 254 w 633"/>
                <a:gd name="T77" fmla="*/ 1539 h 1580"/>
                <a:gd name="T78" fmla="*/ 197 w 633"/>
                <a:gd name="T79" fmla="*/ 1519 h 1580"/>
                <a:gd name="T80" fmla="*/ 143 w 633"/>
                <a:gd name="T81" fmla="*/ 1494 h 1580"/>
                <a:gd name="T82" fmla="*/ 93 w 633"/>
                <a:gd name="T83" fmla="*/ 1462 h 1580"/>
                <a:gd name="T84" fmla="*/ 50 w 633"/>
                <a:gd name="T85" fmla="*/ 1426 h 1580"/>
                <a:gd name="T86" fmla="*/ 22 w 633"/>
                <a:gd name="T87" fmla="*/ 1381 h 1580"/>
                <a:gd name="T88" fmla="*/ 0 w 633"/>
                <a:gd name="T89" fmla="*/ 1328 h 1580"/>
                <a:gd name="T90" fmla="*/ 0 w 633"/>
                <a:gd name="T91" fmla="*/ 1264 h 1580"/>
                <a:gd name="T92" fmla="*/ 15 w 633"/>
                <a:gd name="T93" fmla="*/ 1195 h 1580"/>
                <a:gd name="T94" fmla="*/ 54 w 633"/>
                <a:gd name="T95" fmla="*/ 1114 h 1580"/>
                <a:gd name="T96" fmla="*/ 115 w 633"/>
                <a:gd name="T97" fmla="*/ 1021 h 15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3"/>
                <a:gd name="T148" fmla="*/ 0 h 1580"/>
                <a:gd name="T149" fmla="*/ 633 w 633"/>
                <a:gd name="T150" fmla="*/ 1580 h 15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3" h="1580">
                  <a:moveTo>
                    <a:pt x="115" y="1021"/>
                  </a:moveTo>
                  <a:lnTo>
                    <a:pt x="250" y="842"/>
                  </a:lnTo>
                  <a:lnTo>
                    <a:pt x="354" y="701"/>
                  </a:lnTo>
                  <a:lnTo>
                    <a:pt x="429" y="579"/>
                  </a:lnTo>
                  <a:lnTo>
                    <a:pt x="472" y="474"/>
                  </a:lnTo>
                  <a:lnTo>
                    <a:pt x="479" y="373"/>
                  </a:lnTo>
                  <a:lnTo>
                    <a:pt x="458" y="267"/>
                  </a:lnTo>
                  <a:lnTo>
                    <a:pt x="401" y="146"/>
                  </a:lnTo>
                  <a:lnTo>
                    <a:pt x="311" y="0"/>
                  </a:lnTo>
                  <a:lnTo>
                    <a:pt x="318" y="4"/>
                  </a:lnTo>
                  <a:lnTo>
                    <a:pt x="336" y="16"/>
                  </a:lnTo>
                  <a:lnTo>
                    <a:pt x="365" y="37"/>
                  </a:lnTo>
                  <a:lnTo>
                    <a:pt x="401" y="65"/>
                  </a:lnTo>
                  <a:lnTo>
                    <a:pt x="440" y="97"/>
                  </a:lnTo>
                  <a:lnTo>
                    <a:pt x="483" y="138"/>
                  </a:lnTo>
                  <a:lnTo>
                    <a:pt x="522" y="186"/>
                  </a:lnTo>
                  <a:lnTo>
                    <a:pt x="561" y="243"/>
                  </a:lnTo>
                  <a:lnTo>
                    <a:pt x="593" y="304"/>
                  </a:lnTo>
                  <a:lnTo>
                    <a:pt x="618" y="373"/>
                  </a:lnTo>
                  <a:lnTo>
                    <a:pt x="633" y="450"/>
                  </a:lnTo>
                  <a:lnTo>
                    <a:pt x="633" y="527"/>
                  </a:lnTo>
                  <a:lnTo>
                    <a:pt x="618" y="616"/>
                  </a:lnTo>
                  <a:lnTo>
                    <a:pt x="583" y="705"/>
                  </a:lnTo>
                  <a:lnTo>
                    <a:pt x="529" y="802"/>
                  </a:lnTo>
                  <a:lnTo>
                    <a:pt x="451" y="903"/>
                  </a:lnTo>
                  <a:lnTo>
                    <a:pt x="315" y="1085"/>
                  </a:lnTo>
                  <a:lnTo>
                    <a:pt x="254" y="1231"/>
                  </a:lnTo>
                  <a:lnTo>
                    <a:pt x="250" y="1349"/>
                  </a:lnTo>
                  <a:lnTo>
                    <a:pt x="286" y="1442"/>
                  </a:lnTo>
                  <a:lnTo>
                    <a:pt x="340" y="1507"/>
                  </a:lnTo>
                  <a:lnTo>
                    <a:pt x="404" y="1547"/>
                  </a:lnTo>
                  <a:lnTo>
                    <a:pt x="451" y="1571"/>
                  </a:lnTo>
                  <a:lnTo>
                    <a:pt x="472" y="1580"/>
                  </a:lnTo>
                  <a:lnTo>
                    <a:pt x="465" y="1580"/>
                  </a:lnTo>
                  <a:lnTo>
                    <a:pt x="440" y="1575"/>
                  </a:lnTo>
                  <a:lnTo>
                    <a:pt x="404" y="1571"/>
                  </a:lnTo>
                  <a:lnTo>
                    <a:pt x="361" y="1563"/>
                  </a:lnTo>
                  <a:lnTo>
                    <a:pt x="308" y="1555"/>
                  </a:lnTo>
                  <a:lnTo>
                    <a:pt x="254" y="1539"/>
                  </a:lnTo>
                  <a:lnTo>
                    <a:pt x="197" y="1519"/>
                  </a:lnTo>
                  <a:lnTo>
                    <a:pt x="143" y="1494"/>
                  </a:lnTo>
                  <a:lnTo>
                    <a:pt x="93" y="1462"/>
                  </a:lnTo>
                  <a:lnTo>
                    <a:pt x="50" y="1426"/>
                  </a:lnTo>
                  <a:lnTo>
                    <a:pt x="22" y="1381"/>
                  </a:lnTo>
                  <a:lnTo>
                    <a:pt x="0" y="1328"/>
                  </a:lnTo>
                  <a:lnTo>
                    <a:pt x="0" y="1264"/>
                  </a:lnTo>
                  <a:lnTo>
                    <a:pt x="15" y="1195"/>
                  </a:lnTo>
                  <a:lnTo>
                    <a:pt x="54" y="1114"/>
                  </a:lnTo>
                  <a:lnTo>
                    <a:pt x="115" y="1021"/>
                  </a:lnTo>
                  <a:close/>
                </a:path>
              </a:pathLst>
            </a:custGeom>
            <a:solidFill>
              <a:schemeClr val="tx1"/>
            </a:solidFill>
            <a:ln w="9525">
              <a:noFill/>
              <a:round/>
              <a:headEnd/>
              <a:tailEnd/>
            </a:ln>
          </p:spPr>
          <p:txBody>
            <a:bodyPr/>
            <a:lstStyle/>
            <a:p>
              <a:endParaRPr lang="en-US"/>
            </a:p>
          </p:txBody>
        </p:sp>
        <p:sp>
          <p:nvSpPr>
            <p:cNvPr id="35886" name="Freeform 154"/>
            <p:cNvSpPr>
              <a:spLocks/>
            </p:cNvSpPr>
            <p:nvPr/>
          </p:nvSpPr>
          <p:spPr bwMode="auto">
            <a:xfrm>
              <a:off x="4048" y="7632"/>
              <a:ext cx="632" cy="1583"/>
            </a:xfrm>
            <a:custGeom>
              <a:avLst/>
              <a:gdLst>
                <a:gd name="T0" fmla="*/ 111 w 632"/>
                <a:gd name="T1" fmla="*/ 1025 h 1583"/>
                <a:gd name="T2" fmla="*/ 246 w 632"/>
                <a:gd name="T3" fmla="*/ 846 h 1583"/>
                <a:gd name="T4" fmla="*/ 354 w 632"/>
                <a:gd name="T5" fmla="*/ 705 h 1583"/>
                <a:gd name="T6" fmla="*/ 429 w 632"/>
                <a:gd name="T7" fmla="*/ 583 h 1583"/>
                <a:gd name="T8" fmla="*/ 471 w 632"/>
                <a:gd name="T9" fmla="*/ 478 h 1583"/>
                <a:gd name="T10" fmla="*/ 482 w 632"/>
                <a:gd name="T11" fmla="*/ 377 h 1583"/>
                <a:gd name="T12" fmla="*/ 461 w 632"/>
                <a:gd name="T13" fmla="*/ 267 h 1583"/>
                <a:gd name="T14" fmla="*/ 404 w 632"/>
                <a:gd name="T15" fmla="*/ 146 h 1583"/>
                <a:gd name="T16" fmla="*/ 311 w 632"/>
                <a:gd name="T17" fmla="*/ 0 h 1583"/>
                <a:gd name="T18" fmla="*/ 318 w 632"/>
                <a:gd name="T19" fmla="*/ 4 h 1583"/>
                <a:gd name="T20" fmla="*/ 336 w 632"/>
                <a:gd name="T21" fmla="*/ 16 h 1583"/>
                <a:gd name="T22" fmla="*/ 364 w 632"/>
                <a:gd name="T23" fmla="*/ 36 h 1583"/>
                <a:gd name="T24" fmla="*/ 400 w 632"/>
                <a:gd name="T25" fmla="*/ 65 h 1583"/>
                <a:gd name="T26" fmla="*/ 439 w 632"/>
                <a:gd name="T27" fmla="*/ 97 h 1583"/>
                <a:gd name="T28" fmla="*/ 482 w 632"/>
                <a:gd name="T29" fmla="*/ 138 h 1583"/>
                <a:gd name="T30" fmla="*/ 525 w 632"/>
                <a:gd name="T31" fmla="*/ 190 h 1583"/>
                <a:gd name="T32" fmla="*/ 561 w 632"/>
                <a:gd name="T33" fmla="*/ 243 h 1583"/>
                <a:gd name="T34" fmla="*/ 593 w 632"/>
                <a:gd name="T35" fmla="*/ 308 h 1583"/>
                <a:gd name="T36" fmla="*/ 618 w 632"/>
                <a:gd name="T37" fmla="*/ 373 h 1583"/>
                <a:gd name="T38" fmla="*/ 632 w 632"/>
                <a:gd name="T39" fmla="*/ 450 h 1583"/>
                <a:gd name="T40" fmla="*/ 632 w 632"/>
                <a:gd name="T41" fmla="*/ 531 h 1583"/>
                <a:gd name="T42" fmla="*/ 614 w 632"/>
                <a:gd name="T43" fmla="*/ 616 h 1583"/>
                <a:gd name="T44" fmla="*/ 582 w 632"/>
                <a:gd name="T45" fmla="*/ 709 h 1583"/>
                <a:gd name="T46" fmla="*/ 525 w 632"/>
                <a:gd name="T47" fmla="*/ 806 h 1583"/>
                <a:gd name="T48" fmla="*/ 446 w 632"/>
                <a:gd name="T49" fmla="*/ 907 h 1583"/>
                <a:gd name="T50" fmla="*/ 314 w 632"/>
                <a:gd name="T51" fmla="*/ 1089 h 1583"/>
                <a:gd name="T52" fmla="*/ 254 w 632"/>
                <a:gd name="T53" fmla="*/ 1235 h 1583"/>
                <a:gd name="T54" fmla="*/ 250 w 632"/>
                <a:gd name="T55" fmla="*/ 1353 h 1583"/>
                <a:gd name="T56" fmla="*/ 286 w 632"/>
                <a:gd name="T57" fmla="*/ 1446 h 1583"/>
                <a:gd name="T58" fmla="*/ 343 w 632"/>
                <a:gd name="T59" fmla="*/ 1511 h 1583"/>
                <a:gd name="T60" fmla="*/ 404 w 632"/>
                <a:gd name="T61" fmla="*/ 1551 h 1583"/>
                <a:gd name="T62" fmla="*/ 454 w 632"/>
                <a:gd name="T63" fmla="*/ 1575 h 1583"/>
                <a:gd name="T64" fmla="*/ 475 w 632"/>
                <a:gd name="T65" fmla="*/ 1583 h 1583"/>
                <a:gd name="T66" fmla="*/ 468 w 632"/>
                <a:gd name="T67" fmla="*/ 1583 h 1583"/>
                <a:gd name="T68" fmla="*/ 443 w 632"/>
                <a:gd name="T69" fmla="*/ 1579 h 1583"/>
                <a:gd name="T70" fmla="*/ 407 w 632"/>
                <a:gd name="T71" fmla="*/ 1575 h 1583"/>
                <a:gd name="T72" fmla="*/ 364 w 632"/>
                <a:gd name="T73" fmla="*/ 1567 h 1583"/>
                <a:gd name="T74" fmla="*/ 311 w 632"/>
                <a:gd name="T75" fmla="*/ 1559 h 1583"/>
                <a:gd name="T76" fmla="*/ 257 w 632"/>
                <a:gd name="T77" fmla="*/ 1543 h 1583"/>
                <a:gd name="T78" fmla="*/ 200 w 632"/>
                <a:gd name="T79" fmla="*/ 1523 h 1583"/>
                <a:gd name="T80" fmla="*/ 146 w 632"/>
                <a:gd name="T81" fmla="*/ 1498 h 1583"/>
                <a:gd name="T82" fmla="*/ 96 w 632"/>
                <a:gd name="T83" fmla="*/ 1466 h 1583"/>
                <a:gd name="T84" fmla="*/ 53 w 632"/>
                <a:gd name="T85" fmla="*/ 1430 h 1583"/>
                <a:gd name="T86" fmla="*/ 21 w 632"/>
                <a:gd name="T87" fmla="*/ 1385 h 1583"/>
                <a:gd name="T88" fmla="*/ 3 w 632"/>
                <a:gd name="T89" fmla="*/ 1332 h 1583"/>
                <a:gd name="T90" fmla="*/ 0 w 632"/>
                <a:gd name="T91" fmla="*/ 1268 h 1583"/>
                <a:gd name="T92" fmla="*/ 14 w 632"/>
                <a:gd name="T93" fmla="*/ 1199 h 1583"/>
                <a:gd name="T94" fmla="*/ 50 w 632"/>
                <a:gd name="T95" fmla="*/ 1118 h 1583"/>
                <a:gd name="T96" fmla="*/ 111 w 632"/>
                <a:gd name="T97" fmla="*/ 1025 h 15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2"/>
                <a:gd name="T148" fmla="*/ 0 h 1583"/>
                <a:gd name="T149" fmla="*/ 632 w 632"/>
                <a:gd name="T150" fmla="*/ 1583 h 158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2" h="1583">
                  <a:moveTo>
                    <a:pt x="111" y="1025"/>
                  </a:moveTo>
                  <a:lnTo>
                    <a:pt x="246" y="846"/>
                  </a:lnTo>
                  <a:lnTo>
                    <a:pt x="354" y="705"/>
                  </a:lnTo>
                  <a:lnTo>
                    <a:pt x="429" y="583"/>
                  </a:lnTo>
                  <a:lnTo>
                    <a:pt x="471" y="478"/>
                  </a:lnTo>
                  <a:lnTo>
                    <a:pt x="482" y="377"/>
                  </a:lnTo>
                  <a:lnTo>
                    <a:pt x="461" y="267"/>
                  </a:lnTo>
                  <a:lnTo>
                    <a:pt x="404" y="146"/>
                  </a:lnTo>
                  <a:lnTo>
                    <a:pt x="311" y="0"/>
                  </a:lnTo>
                  <a:lnTo>
                    <a:pt x="318" y="4"/>
                  </a:lnTo>
                  <a:lnTo>
                    <a:pt x="336" y="16"/>
                  </a:lnTo>
                  <a:lnTo>
                    <a:pt x="364" y="36"/>
                  </a:lnTo>
                  <a:lnTo>
                    <a:pt x="400" y="65"/>
                  </a:lnTo>
                  <a:lnTo>
                    <a:pt x="439" y="97"/>
                  </a:lnTo>
                  <a:lnTo>
                    <a:pt x="482" y="138"/>
                  </a:lnTo>
                  <a:lnTo>
                    <a:pt x="525" y="190"/>
                  </a:lnTo>
                  <a:lnTo>
                    <a:pt x="561" y="243"/>
                  </a:lnTo>
                  <a:lnTo>
                    <a:pt x="593" y="308"/>
                  </a:lnTo>
                  <a:lnTo>
                    <a:pt x="618" y="373"/>
                  </a:lnTo>
                  <a:lnTo>
                    <a:pt x="632" y="450"/>
                  </a:lnTo>
                  <a:lnTo>
                    <a:pt x="632" y="531"/>
                  </a:lnTo>
                  <a:lnTo>
                    <a:pt x="614" y="616"/>
                  </a:lnTo>
                  <a:lnTo>
                    <a:pt x="582" y="709"/>
                  </a:lnTo>
                  <a:lnTo>
                    <a:pt x="525" y="806"/>
                  </a:lnTo>
                  <a:lnTo>
                    <a:pt x="446" y="907"/>
                  </a:lnTo>
                  <a:lnTo>
                    <a:pt x="314" y="1089"/>
                  </a:lnTo>
                  <a:lnTo>
                    <a:pt x="254" y="1235"/>
                  </a:lnTo>
                  <a:lnTo>
                    <a:pt x="250" y="1353"/>
                  </a:lnTo>
                  <a:lnTo>
                    <a:pt x="286" y="1446"/>
                  </a:lnTo>
                  <a:lnTo>
                    <a:pt x="343" y="1511"/>
                  </a:lnTo>
                  <a:lnTo>
                    <a:pt x="404" y="1551"/>
                  </a:lnTo>
                  <a:lnTo>
                    <a:pt x="454" y="1575"/>
                  </a:lnTo>
                  <a:lnTo>
                    <a:pt x="475" y="1583"/>
                  </a:lnTo>
                  <a:lnTo>
                    <a:pt x="468" y="1583"/>
                  </a:lnTo>
                  <a:lnTo>
                    <a:pt x="443" y="1579"/>
                  </a:lnTo>
                  <a:lnTo>
                    <a:pt x="407" y="1575"/>
                  </a:lnTo>
                  <a:lnTo>
                    <a:pt x="364" y="1567"/>
                  </a:lnTo>
                  <a:lnTo>
                    <a:pt x="311" y="1559"/>
                  </a:lnTo>
                  <a:lnTo>
                    <a:pt x="257" y="1543"/>
                  </a:lnTo>
                  <a:lnTo>
                    <a:pt x="200" y="1523"/>
                  </a:lnTo>
                  <a:lnTo>
                    <a:pt x="146" y="1498"/>
                  </a:lnTo>
                  <a:lnTo>
                    <a:pt x="96" y="1466"/>
                  </a:lnTo>
                  <a:lnTo>
                    <a:pt x="53" y="1430"/>
                  </a:lnTo>
                  <a:lnTo>
                    <a:pt x="21" y="1385"/>
                  </a:lnTo>
                  <a:lnTo>
                    <a:pt x="3" y="1332"/>
                  </a:lnTo>
                  <a:lnTo>
                    <a:pt x="0" y="1268"/>
                  </a:lnTo>
                  <a:lnTo>
                    <a:pt x="14" y="1199"/>
                  </a:lnTo>
                  <a:lnTo>
                    <a:pt x="50" y="1118"/>
                  </a:lnTo>
                  <a:lnTo>
                    <a:pt x="111" y="1025"/>
                  </a:lnTo>
                  <a:close/>
                </a:path>
              </a:pathLst>
            </a:custGeom>
            <a:solidFill>
              <a:schemeClr val="tx1"/>
            </a:solidFill>
            <a:ln w="9525">
              <a:noFill/>
              <a:round/>
              <a:headEnd/>
              <a:tailEnd/>
            </a:ln>
          </p:spPr>
          <p:txBody>
            <a:bodyPr/>
            <a:lstStyle/>
            <a:p>
              <a:endParaRPr lang="en-US"/>
            </a:p>
          </p:txBody>
        </p:sp>
        <p:sp>
          <p:nvSpPr>
            <p:cNvPr id="35887" name="Freeform 155"/>
            <p:cNvSpPr>
              <a:spLocks/>
            </p:cNvSpPr>
            <p:nvPr/>
          </p:nvSpPr>
          <p:spPr bwMode="auto">
            <a:xfrm>
              <a:off x="3420" y="12812"/>
              <a:ext cx="632" cy="1580"/>
            </a:xfrm>
            <a:custGeom>
              <a:avLst/>
              <a:gdLst>
                <a:gd name="T0" fmla="*/ 114 w 632"/>
                <a:gd name="T1" fmla="*/ 1021 h 1580"/>
                <a:gd name="T2" fmla="*/ 250 w 632"/>
                <a:gd name="T3" fmla="*/ 843 h 1580"/>
                <a:gd name="T4" fmla="*/ 354 w 632"/>
                <a:gd name="T5" fmla="*/ 701 h 1580"/>
                <a:gd name="T6" fmla="*/ 429 w 632"/>
                <a:gd name="T7" fmla="*/ 579 h 1580"/>
                <a:gd name="T8" fmla="*/ 471 w 632"/>
                <a:gd name="T9" fmla="*/ 474 h 1580"/>
                <a:gd name="T10" fmla="*/ 482 w 632"/>
                <a:gd name="T11" fmla="*/ 373 h 1580"/>
                <a:gd name="T12" fmla="*/ 461 w 632"/>
                <a:gd name="T13" fmla="*/ 267 h 1580"/>
                <a:gd name="T14" fmla="*/ 404 w 632"/>
                <a:gd name="T15" fmla="*/ 146 h 1580"/>
                <a:gd name="T16" fmla="*/ 311 w 632"/>
                <a:gd name="T17" fmla="*/ 0 h 1580"/>
                <a:gd name="T18" fmla="*/ 318 w 632"/>
                <a:gd name="T19" fmla="*/ 4 h 1580"/>
                <a:gd name="T20" fmla="*/ 336 w 632"/>
                <a:gd name="T21" fmla="*/ 16 h 1580"/>
                <a:gd name="T22" fmla="*/ 364 w 632"/>
                <a:gd name="T23" fmla="*/ 37 h 1580"/>
                <a:gd name="T24" fmla="*/ 400 w 632"/>
                <a:gd name="T25" fmla="*/ 65 h 1580"/>
                <a:gd name="T26" fmla="*/ 439 w 632"/>
                <a:gd name="T27" fmla="*/ 97 h 1580"/>
                <a:gd name="T28" fmla="*/ 482 w 632"/>
                <a:gd name="T29" fmla="*/ 138 h 1580"/>
                <a:gd name="T30" fmla="*/ 521 w 632"/>
                <a:gd name="T31" fmla="*/ 186 h 1580"/>
                <a:gd name="T32" fmla="*/ 561 w 632"/>
                <a:gd name="T33" fmla="*/ 243 h 1580"/>
                <a:gd name="T34" fmla="*/ 593 w 632"/>
                <a:gd name="T35" fmla="*/ 304 h 1580"/>
                <a:gd name="T36" fmla="*/ 618 w 632"/>
                <a:gd name="T37" fmla="*/ 373 h 1580"/>
                <a:gd name="T38" fmla="*/ 632 w 632"/>
                <a:gd name="T39" fmla="*/ 450 h 1580"/>
                <a:gd name="T40" fmla="*/ 632 w 632"/>
                <a:gd name="T41" fmla="*/ 527 h 1580"/>
                <a:gd name="T42" fmla="*/ 618 w 632"/>
                <a:gd name="T43" fmla="*/ 616 h 1580"/>
                <a:gd name="T44" fmla="*/ 582 w 632"/>
                <a:gd name="T45" fmla="*/ 705 h 1580"/>
                <a:gd name="T46" fmla="*/ 529 w 632"/>
                <a:gd name="T47" fmla="*/ 802 h 1580"/>
                <a:gd name="T48" fmla="*/ 450 w 632"/>
                <a:gd name="T49" fmla="*/ 903 h 1580"/>
                <a:gd name="T50" fmla="*/ 314 w 632"/>
                <a:gd name="T51" fmla="*/ 1085 h 1580"/>
                <a:gd name="T52" fmla="*/ 253 w 632"/>
                <a:gd name="T53" fmla="*/ 1231 h 1580"/>
                <a:gd name="T54" fmla="*/ 250 w 632"/>
                <a:gd name="T55" fmla="*/ 1349 h 1580"/>
                <a:gd name="T56" fmla="*/ 286 w 632"/>
                <a:gd name="T57" fmla="*/ 1442 h 1580"/>
                <a:gd name="T58" fmla="*/ 343 w 632"/>
                <a:gd name="T59" fmla="*/ 1507 h 1580"/>
                <a:gd name="T60" fmla="*/ 404 w 632"/>
                <a:gd name="T61" fmla="*/ 1547 h 1580"/>
                <a:gd name="T62" fmla="*/ 454 w 632"/>
                <a:gd name="T63" fmla="*/ 1571 h 1580"/>
                <a:gd name="T64" fmla="*/ 475 w 632"/>
                <a:gd name="T65" fmla="*/ 1580 h 1580"/>
                <a:gd name="T66" fmla="*/ 468 w 632"/>
                <a:gd name="T67" fmla="*/ 1580 h 1580"/>
                <a:gd name="T68" fmla="*/ 443 w 632"/>
                <a:gd name="T69" fmla="*/ 1576 h 1580"/>
                <a:gd name="T70" fmla="*/ 407 w 632"/>
                <a:gd name="T71" fmla="*/ 1571 h 1580"/>
                <a:gd name="T72" fmla="*/ 361 w 632"/>
                <a:gd name="T73" fmla="*/ 1563 h 1580"/>
                <a:gd name="T74" fmla="*/ 311 w 632"/>
                <a:gd name="T75" fmla="*/ 1555 h 1580"/>
                <a:gd name="T76" fmla="*/ 257 w 632"/>
                <a:gd name="T77" fmla="*/ 1539 h 1580"/>
                <a:gd name="T78" fmla="*/ 200 w 632"/>
                <a:gd name="T79" fmla="*/ 1519 h 1580"/>
                <a:gd name="T80" fmla="*/ 146 w 632"/>
                <a:gd name="T81" fmla="*/ 1495 h 1580"/>
                <a:gd name="T82" fmla="*/ 96 w 632"/>
                <a:gd name="T83" fmla="*/ 1462 h 1580"/>
                <a:gd name="T84" fmla="*/ 53 w 632"/>
                <a:gd name="T85" fmla="*/ 1426 h 1580"/>
                <a:gd name="T86" fmla="*/ 21 w 632"/>
                <a:gd name="T87" fmla="*/ 1381 h 1580"/>
                <a:gd name="T88" fmla="*/ 3 w 632"/>
                <a:gd name="T89" fmla="*/ 1328 h 1580"/>
                <a:gd name="T90" fmla="*/ 0 w 632"/>
                <a:gd name="T91" fmla="*/ 1264 h 1580"/>
                <a:gd name="T92" fmla="*/ 14 w 632"/>
                <a:gd name="T93" fmla="*/ 1195 h 1580"/>
                <a:gd name="T94" fmla="*/ 53 w 632"/>
                <a:gd name="T95" fmla="*/ 1114 h 1580"/>
                <a:gd name="T96" fmla="*/ 114 w 632"/>
                <a:gd name="T97" fmla="*/ 1021 h 15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2"/>
                <a:gd name="T148" fmla="*/ 0 h 1580"/>
                <a:gd name="T149" fmla="*/ 632 w 632"/>
                <a:gd name="T150" fmla="*/ 1580 h 15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2" h="1580">
                  <a:moveTo>
                    <a:pt x="114" y="1021"/>
                  </a:moveTo>
                  <a:lnTo>
                    <a:pt x="250" y="843"/>
                  </a:lnTo>
                  <a:lnTo>
                    <a:pt x="354" y="701"/>
                  </a:lnTo>
                  <a:lnTo>
                    <a:pt x="429" y="579"/>
                  </a:lnTo>
                  <a:lnTo>
                    <a:pt x="471" y="474"/>
                  </a:lnTo>
                  <a:lnTo>
                    <a:pt x="482" y="373"/>
                  </a:lnTo>
                  <a:lnTo>
                    <a:pt x="461" y="267"/>
                  </a:lnTo>
                  <a:lnTo>
                    <a:pt x="404" y="146"/>
                  </a:lnTo>
                  <a:lnTo>
                    <a:pt x="311" y="0"/>
                  </a:lnTo>
                  <a:lnTo>
                    <a:pt x="318" y="4"/>
                  </a:lnTo>
                  <a:lnTo>
                    <a:pt x="336" y="16"/>
                  </a:lnTo>
                  <a:lnTo>
                    <a:pt x="364" y="37"/>
                  </a:lnTo>
                  <a:lnTo>
                    <a:pt x="400" y="65"/>
                  </a:lnTo>
                  <a:lnTo>
                    <a:pt x="439" y="97"/>
                  </a:lnTo>
                  <a:lnTo>
                    <a:pt x="482" y="138"/>
                  </a:lnTo>
                  <a:lnTo>
                    <a:pt x="521" y="186"/>
                  </a:lnTo>
                  <a:lnTo>
                    <a:pt x="561" y="243"/>
                  </a:lnTo>
                  <a:lnTo>
                    <a:pt x="593" y="304"/>
                  </a:lnTo>
                  <a:lnTo>
                    <a:pt x="618" y="373"/>
                  </a:lnTo>
                  <a:lnTo>
                    <a:pt x="632" y="450"/>
                  </a:lnTo>
                  <a:lnTo>
                    <a:pt x="632" y="527"/>
                  </a:lnTo>
                  <a:lnTo>
                    <a:pt x="618" y="616"/>
                  </a:lnTo>
                  <a:lnTo>
                    <a:pt x="582" y="705"/>
                  </a:lnTo>
                  <a:lnTo>
                    <a:pt x="529" y="802"/>
                  </a:lnTo>
                  <a:lnTo>
                    <a:pt x="450" y="903"/>
                  </a:lnTo>
                  <a:lnTo>
                    <a:pt x="314" y="1085"/>
                  </a:lnTo>
                  <a:lnTo>
                    <a:pt x="253" y="1231"/>
                  </a:lnTo>
                  <a:lnTo>
                    <a:pt x="250" y="1349"/>
                  </a:lnTo>
                  <a:lnTo>
                    <a:pt x="286" y="1442"/>
                  </a:lnTo>
                  <a:lnTo>
                    <a:pt x="343" y="1507"/>
                  </a:lnTo>
                  <a:lnTo>
                    <a:pt x="404" y="1547"/>
                  </a:lnTo>
                  <a:lnTo>
                    <a:pt x="454" y="1571"/>
                  </a:lnTo>
                  <a:lnTo>
                    <a:pt x="475" y="1580"/>
                  </a:lnTo>
                  <a:lnTo>
                    <a:pt x="468" y="1580"/>
                  </a:lnTo>
                  <a:lnTo>
                    <a:pt x="443" y="1576"/>
                  </a:lnTo>
                  <a:lnTo>
                    <a:pt x="407" y="1571"/>
                  </a:lnTo>
                  <a:lnTo>
                    <a:pt x="361" y="1563"/>
                  </a:lnTo>
                  <a:lnTo>
                    <a:pt x="311" y="1555"/>
                  </a:lnTo>
                  <a:lnTo>
                    <a:pt x="257" y="1539"/>
                  </a:lnTo>
                  <a:lnTo>
                    <a:pt x="200" y="1519"/>
                  </a:lnTo>
                  <a:lnTo>
                    <a:pt x="146" y="1495"/>
                  </a:lnTo>
                  <a:lnTo>
                    <a:pt x="96" y="1462"/>
                  </a:lnTo>
                  <a:lnTo>
                    <a:pt x="53" y="1426"/>
                  </a:lnTo>
                  <a:lnTo>
                    <a:pt x="21" y="1381"/>
                  </a:lnTo>
                  <a:lnTo>
                    <a:pt x="3" y="1328"/>
                  </a:lnTo>
                  <a:lnTo>
                    <a:pt x="0" y="1264"/>
                  </a:lnTo>
                  <a:lnTo>
                    <a:pt x="14" y="1195"/>
                  </a:lnTo>
                  <a:lnTo>
                    <a:pt x="53" y="1114"/>
                  </a:lnTo>
                  <a:lnTo>
                    <a:pt x="114" y="1021"/>
                  </a:lnTo>
                  <a:close/>
                </a:path>
              </a:pathLst>
            </a:custGeom>
            <a:solidFill>
              <a:schemeClr val="tx1"/>
            </a:solidFill>
            <a:ln w="9525">
              <a:noFill/>
              <a:round/>
              <a:headEnd/>
              <a:tailEnd/>
            </a:ln>
          </p:spPr>
          <p:txBody>
            <a:bodyPr/>
            <a:lstStyle/>
            <a:p>
              <a:endParaRPr lang="en-US"/>
            </a:p>
          </p:txBody>
        </p:sp>
        <p:sp>
          <p:nvSpPr>
            <p:cNvPr id="35888" name="Freeform 156"/>
            <p:cNvSpPr>
              <a:spLocks/>
            </p:cNvSpPr>
            <p:nvPr/>
          </p:nvSpPr>
          <p:spPr bwMode="auto">
            <a:xfrm>
              <a:off x="3692" y="10152"/>
              <a:ext cx="633" cy="1580"/>
            </a:xfrm>
            <a:custGeom>
              <a:avLst/>
              <a:gdLst>
                <a:gd name="T0" fmla="*/ 115 w 633"/>
                <a:gd name="T1" fmla="*/ 1021 h 1580"/>
                <a:gd name="T2" fmla="*/ 250 w 633"/>
                <a:gd name="T3" fmla="*/ 842 h 1580"/>
                <a:gd name="T4" fmla="*/ 354 w 633"/>
                <a:gd name="T5" fmla="*/ 701 h 1580"/>
                <a:gd name="T6" fmla="*/ 429 w 633"/>
                <a:gd name="T7" fmla="*/ 579 h 1580"/>
                <a:gd name="T8" fmla="*/ 472 w 633"/>
                <a:gd name="T9" fmla="*/ 474 h 1580"/>
                <a:gd name="T10" fmla="*/ 479 w 633"/>
                <a:gd name="T11" fmla="*/ 373 h 1580"/>
                <a:gd name="T12" fmla="*/ 458 w 633"/>
                <a:gd name="T13" fmla="*/ 267 h 1580"/>
                <a:gd name="T14" fmla="*/ 401 w 633"/>
                <a:gd name="T15" fmla="*/ 146 h 1580"/>
                <a:gd name="T16" fmla="*/ 311 w 633"/>
                <a:gd name="T17" fmla="*/ 0 h 1580"/>
                <a:gd name="T18" fmla="*/ 318 w 633"/>
                <a:gd name="T19" fmla="*/ 4 h 1580"/>
                <a:gd name="T20" fmla="*/ 336 w 633"/>
                <a:gd name="T21" fmla="*/ 16 h 1580"/>
                <a:gd name="T22" fmla="*/ 365 w 633"/>
                <a:gd name="T23" fmla="*/ 37 h 1580"/>
                <a:gd name="T24" fmla="*/ 401 w 633"/>
                <a:gd name="T25" fmla="*/ 65 h 1580"/>
                <a:gd name="T26" fmla="*/ 440 w 633"/>
                <a:gd name="T27" fmla="*/ 97 h 1580"/>
                <a:gd name="T28" fmla="*/ 483 w 633"/>
                <a:gd name="T29" fmla="*/ 138 h 1580"/>
                <a:gd name="T30" fmla="*/ 522 w 633"/>
                <a:gd name="T31" fmla="*/ 186 h 1580"/>
                <a:gd name="T32" fmla="*/ 561 w 633"/>
                <a:gd name="T33" fmla="*/ 243 h 1580"/>
                <a:gd name="T34" fmla="*/ 593 w 633"/>
                <a:gd name="T35" fmla="*/ 304 h 1580"/>
                <a:gd name="T36" fmla="*/ 618 w 633"/>
                <a:gd name="T37" fmla="*/ 373 h 1580"/>
                <a:gd name="T38" fmla="*/ 633 w 633"/>
                <a:gd name="T39" fmla="*/ 450 h 1580"/>
                <a:gd name="T40" fmla="*/ 633 w 633"/>
                <a:gd name="T41" fmla="*/ 527 h 1580"/>
                <a:gd name="T42" fmla="*/ 618 w 633"/>
                <a:gd name="T43" fmla="*/ 616 h 1580"/>
                <a:gd name="T44" fmla="*/ 583 w 633"/>
                <a:gd name="T45" fmla="*/ 705 h 1580"/>
                <a:gd name="T46" fmla="*/ 529 w 633"/>
                <a:gd name="T47" fmla="*/ 802 h 1580"/>
                <a:gd name="T48" fmla="*/ 451 w 633"/>
                <a:gd name="T49" fmla="*/ 903 h 1580"/>
                <a:gd name="T50" fmla="*/ 315 w 633"/>
                <a:gd name="T51" fmla="*/ 1085 h 1580"/>
                <a:gd name="T52" fmla="*/ 254 w 633"/>
                <a:gd name="T53" fmla="*/ 1231 h 1580"/>
                <a:gd name="T54" fmla="*/ 250 w 633"/>
                <a:gd name="T55" fmla="*/ 1349 h 1580"/>
                <a:gd name="T56" fmla="*/ 286 w 633"/>
                <a:gd name="T57" fmla="*/ 1442 h 1580"/>
                <a:gd name="T58" fmla="*/ 340 w 633"/>
                <a:gd name="T59" fmla="*/ 1507 h 1580"/>
                <a:gd name="T60" fmla="*/ 404 w 633"/>
                <a:gd name="T61" fmla="*/ 1547 h 1580"/>
                <a:gd name="T62" fmla="*/ 451 w 633"/>
                <a:gd name="T63" fmla="*/ 1571 h 1580"/>
                <a:gd name="T64" fmla="*/ 472 w 633"/>
                <a:gd name="T65" fmla="*/ 1580 h 1580"/>
                <a:gd name="T66" fmla="*/ 465 w 633"/>
                <a:gd name="T67" fmla="*/ 1580 h 1580"/>
                <a:gd name="T68" fmla="*/ 440 w 633"/>
                <a:gd name="T69" fmla="*/ 1575 h 1580"/>
                <a:gd name="T70" fmla="*/ 404 w 633"/>
                <a:gd name="T71" fmla="*/ 1571 h 1580"/>
                <a:gd name="T72" fmla="*/ 361 w 633"/>
                <a:gd name="T73" fmla="*/ 1563 h 1580"/>
                <a:gd name="T74" fmla="*/ 308 w 633"/>
                <a:gd name="T75" fmla="*/ 1555 h 1580"/>
                <a:gd name="T76" fmla="*/ 254 w 633"/>
                <a:gd name="T77" fmla="*/ 1539 h 1580"/>
                <a:gd name="T78" fmla="*/ 197 w 633"/>
                <a:gd name="T79" fmla="*/ 1519 h 1580"/>
                <a:gd name="T80" fmla="*/ 143 w 633"/>
                <a:gd name="T81" fmla="*/ 1494 h 1580"/>
                <a:gd name="T82" fmla="*/ 93 w 633"/>
                <a:gd name="T83" fmla="*/ 1462 h 1580"/>
                <a:gd name="T84" fmla="*/ 50 w 633"/>
                <a:gd name="T85" fmla="*/ 1426 h 1580"/>
                <a:gd name="T86" fmla="*/ 22 w 633"/>
                <a:gd name="T87" fmla="*/ 1381 h 1580"/>
                <a:gd name="T88" fmla="*/ 0 w 633"/>
                <a:gd name="T89" fmla="*/ 1328 h 1580"/>
                <a:gd name="T90" fmla="*/ 0 w 633"/>
                <a:gd name="T91" fmla="*/ 1264 h 1580"/>
                <a:gd name="T92" fmla="*/ 15 w 633"/>
                <a:gd name="T93" fmla="*/ 1195 h 1580"/>
                <a:gd name="T94" fmla="*/ 54 w 633"/>
                <a:gd name="T95" fmla="*/ 1114 h 1580"/>
                <a:gd name="T96" fmla="*/ 115 w 633"/>
                <a:gd name="T97" fmla="*/ 1021 h 15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3"/>
                <a:gd name="T148" fmla="*/ 0 h 1580"/>
                <a:gd name="T149" fmla="*/ 633 w 633"/>
                <a:gd name="T150" fmla="*/ 1580 h 15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3" h="1580">
                  <a:moveTo>
                    <a:pt x="115" y="1021"/>
                  </a:moveTo>
                  <a:lnTo>
                    <a:pt x="250" y="842"/>
                  </a:lnTo>
                  <a:lnTo>
                    <a:pt x="354" y="701"/>
                  </a:lnTo>
                  <a:lnTo>
                    <a:pt x="429" y="579"/>
                  </a:lnTo>
                  <a:lnTo>
                    <a:pt x="472" y="474"/>
                  </a:lnTo>
                  <a:lnTo>
                    <a:pt x="479" y="373"/>
                  </a:lnTo>
                  <a:lnTo>
                    <a:pt x="458" y="267"/>
                  </a:lnTo>
                  <a:lnTo>
                    <a:pt x="401" y="146"/>
                  </a:lnTo>
                  <a:lnTo>
                    <a:pt x="311" y="0"/>
                  </a:lnTo>
                  <a:lnTo>
                    <a:pt x="318" y="4"/>
                  </a:lnTo>
                  <a:lnTo>
                    <a:pt x="336" y="16"/>
                  </a:lnTo>
                  <a:lnTo>
                    <a:pt x="365" y="37"/>
                  </a:lnTo>
                  <a:lnTo>
                    <a:pt x="401" y="65"/>
                  </a:lnTo>
                  <a:lnTo>
                    <a:pt x="440" y="97"/>
                  </a:lnTo>
                  <a:lnTo>
                    <a:pt x="483" y="138"/>
                  </a:lnTo>
                  <a:lnTo>
                    <a:pt x="522" y="186"/>
                  </a:lnTo>
                  <a:lnTo>
                    <a:pt x="561" y="243"/>
                  </a:lnTo>
                  <a:lnTo>
                    <a:pt x="593" y="304"/>
                  </a:lnTo>
                  <a:lnTo>
                    <a:pt x="618" y="373"/>
                  </a:lnTo>
                  <a:lnTo>
                    <a:pt x="633" y="450"/>
                  </a:lnTo>
                  <a:lnTo>
                    <a:pt x="633" y="527"/>
                  </a:lnTo>
                  <a:lnTo>
                    <a:pt x="618" y="616"/>
                  </a:lnTo>
                  <a:lnTo>
                    <a:pt x="583" y="705"/>
                  </a:lnTo>
                  <a:lnTo>
                    <a:pt x="529" y="802"/>
                  </a:lnTo>
                  <a:lnTo>
                    <a:pt x="451" y="903"/>
                  </a:lnTo>
                  <a:lnTo>
                    <a:pt x="315" y="1085"/>
                  </a:lnTo>
                  <a:lnTo>
                    <a:pt x="254" y="1231"/>
                  </a:lnTo>
                  <a:lnTo>
                    <a:pt x="250" y="1349"/>
                  </a:lnTo>
                  <a:lnTo>
                    <a:pt x="286" y="1442"/>
                  </a:lnTo>
                  <a:lnTo>
                    <a:pt x="340" y="1507"/>
                  </a:lnTo>
                  <a:lnTo>
                    <a:pt x="404" y="1547"/>
                  </a:lnTo>
                  <a:lnTo>
                    <a:pt x="451" y="1571"/>
                  </a:lnTo>
                  <a:lnTo>
                    <a:pt x="472" y="1580"/>
                  </a:lnTo>
                  <a:lnTo>
                    <a:pt x="465" y="1580"/>
                  </a:lnTo>
                  <a:lnTo>
                    <a:pt x="440" y="1575"/>
                  </a:lnTo>
                  <a:lnTo>
                    <a:pt x="404" y="1571"/>
                  </a:lnTo>
                  <a:lnTo>
                    <a:pt x="361" y="1563"/>
                  </a:lnTo>
                  <a:lnTo>
                    <a:pt x="308" y="1555"/>
                  </a:lnTo>
                  <a:lnTo>
                    <a:pt x="254" y="1539"/>
                  </a:lnTo>
                  <a:lnTo>
                    <a:pt x="197" y="1519"/>
                  </a:lnTo>
                  <a:lnTo>
                    <a:pt x="143" y="1494"/>
                  </a:lnTo>
                  <a:lnTo>
                    <a:pt x="93" y="1462"/>
                  </a:lnTo>
                  <a:lnTo>
                    <a:pt x="50" y="1426"/>
                  </a:lnTo>
                  <a:lnTo>
                    <a:pt x="22" y="1381"/>
                  </a:lnTo>
                  <a:lnTo>
                    <a:pt x="0" y="1328"/>
                  </a:lnTo>
                  <a:lnTo>
                    <a:pt x="0" y="1264"/>
                  </a:lnTo>
                  <a:lnTo>
                    <a:pt x="15" y="1195"/>
                  </a:lnTo>
                  <a:lnTo>
                    <a:pt x="54" y="1114"/>
                  </a:lnTo>
                  <a:lnTo>
                    <a:pt x="115" y="1021"/>
                  </a:lnTo>
                  <a:close/>
                </a:path>
              </a:pathLst>
            </a:custGeom>
            <a:solidFill>
              <a:schemeClr val="tx1"/>
            </a:solidFill>
            <a:ln w="9525">
              <a:noFill/>
              <a:round/>
              <a:headEnd/>
              <a:tailEnd/>
            </a:ln>
          </p:spPr>
          <p:txBody>
            <a:bodyPr/>
            <a:lstStyle/>
            <a:p>
              <a:endParaRPr lang="en-US"/>
            </a:p>
          </p:txBody>
        </p:sp>
        <p:sp>
          <p:nvSpPr>
            <p:cNvPr id="35889" name="Freeform 157"/>
            <p:cNvSpPr>
              <a:spLocks/>
            </p:cNvSpPr>
            <p:nvPr/>
          </p:nvSpPr>
          <p:spPr bwMode="auto">
            <a:xfrm>
              <a:off x="3600" y="11552"/>
              <a:ext cx="632" cy="1583"/>
            </a:xfrm>
            <a:custGeom>
              <a:avLst/>
              <a:gdLst>
                <a:gd name="T0" fmla="*/ 111 w 632"/>
                <a:gd name="T1" fmla="*/ 1025 h 1583"/>
                <a:gd name="T2" fmla="*/ 246 w 632"/>
                <a:gd name="T3" fmla="*/ 846 h 1583"/>
                <a:gd name="T4" fmla="*/ 354 w 632"/>
                <a:gd name="T5" fmla="*/ 705 h 1583"/>
                <a:gd name="T6" fmla="*/ 429 w 632"/>
                <a:gd name="T7" fmla="*/ 583 h 1583"/>
                <a:gd name="T8" fmla="*/ 471 w 632"/>
                <a:gd name="T9" fmla="*/ 478 h 1583"/>
                <a:gd name="T10" fmla="*/ 482 w 632"/>
                <a:gd name="T11" fmla="*/ 377 h 1583"/>
                <a:gd name="T12" fmla="*/ 461 w 632"/>
                <a:gd name="T13" fmla="*/ 267 h 1583"/>
                <a:gd name="T14" fmla="*/ 404 w 632"/>
                <a:gd name="T15" fmla="*/ 146 h 1583"/>
                <a:gd name="T16" fmla="*/ 311 w 632"/>
                <a:gd name="T17" fmla="*/ 0 h 1583"/>
                <a:gd name="T18" fmla="*/ 318 w 632"/>
                <a:gd name="T19" fmla="*/ 4 h 1583"/>
                <a:gd name="T20" fmla="*/ 336 w 632"/>
                <a:gd name="T21" fmla="*/ 16 h 1583"/>
                <a:gd name="T22" fmla="*/ 364 w 632"/>
                <a:gd name="T23" fmla="*/ 36 h 1583"/>
                <a:gd name="T24" fmla="*/ 400 w 632"/>
                <a:gd name="T25" fmla="*/ 65 h 1583"/>
                <a:gd name="T26" fmla="*/ 439 w 632"/>
                <a:gd name="T27" fmla="*/ 97 h 1583"/>
                <a:gd name="T28" fmla="*/ 482 w 632"/>
                <a:gd name="T29" fmla="*/ 138 h 1583"/>
                <a:gd name="T30" fmla="*/ 525 w 632"/>
                <a:gd name="T31" fmla="*/ 190 h 1583"/>
                <a:gd name="T32" fmla="*/ 561 w 632"/>
                <a:gd name="T33" fmla="*/ 243 h 1583"/>
                <a:gd name="T34" fmla="*/ 593 w 632"/>
                <a:gd name="T35" fmla="*/ 308 h 1583"/>
                <a:gd name="T36" fmla="*/ 618 w 632"/>
                <a:gd name="T37" fmla="*/ 373 h 1583"/>
                <a:gd name="T38" fmla="*/ 632 w 632"/>
                <a:gd name="T39" fmla="*/ 450 h 1583"/>
                <a:gd name="T40" fmla="*/ 632 w 632"/>
                <a:gd name="T41" fmla="*/ 531 h 1583"/>
                <a:gd name="T42" fmla="*/ 614 w 632"/>
                <a:gd name="T43" fmla="*/ 616 h 1583"/>
                <a:gd name="T44" fmla="*/ 582 w 632"/>
                <a:gd name="T45" fmla="*/ 709 h 1583"/>
                <a:gd name="T46" fmla="*/ 525 w 632"/>
                <a:gd name="T47" fmla="*/ 806 h 1583"/>
                <a:gd name="T48" fmla="*/ 446 w 632"/>
                <a:gd name="T49" fmla="*/ 907 h 1583"/>
                <a:gd name="T50" fmla="*/ 314 w 632"/>
                <a:gd name="T51" fmla="*/ 1089 h 1583"/>
                <a:gd name="T52" fmla="*/ 254 w 632"/>
                <a:gd name="T53" fmla="*/ 1235 h 1583"/>
                <a:gd name="T54" fmla="*/ 250 w 632"/>
                <a:gd name="T55" fmla="*/ 1353 h 1583"/>
                <a:gd name="T56" fmla="*/ 286 w 632"/>
                <a:gd name="T57" fmla="*/ 1446 h 1583"/>
                <a:gd name="T58" fmla="*/ 343 w 632"/>
                <a:gd name="T59" fmla="*/ 1511 h 1583"/>
                <a:gd name="T60" fmla="*/ 404 w 632"/>
                <a:gd name="T61" fmla="*/ 1551 h 1583"/>
                <a:gd name="T62" fmla="*/ 454 w 632"/>
                <a:gd name="T63" fmla="*/ 1575 h 1583"/>
                <a:gd name="T64" fmla="*/ 475 w 632"/>
                <a:gd name="T65" fmla="*/ 1583 h 1583"/>
                <a:gd name="T66" fmla="*/ 468 w 632"/>
                <a:gd name="T67" fmla="*/ 1583 h 1583"/>
                <a:gd name="T68" fmla="*/ 443 w 632"/>
                <a:gd name="T69" fmla="*/ 1579 h 1583"/>
                <a:gd name="T70" fmla="*/ 407 w 632"/>
                <a:gd name="T71" fmla="*/ 1575 h 1583"/>
                <a:gd name="T72" fmla="*/ 364 w 632"/>
                <a:gd name="T73" fmla="*/ 1567 h 1583"/>
                <a:gd name="T74" fmla="*/ 311 w 632"/>
                <a:gd name="T75" fmla="*/ 1559 h 1583"/>
                <a:gd name="T76" fmla="*/ 257 w 632"/>
                <a:gd name="T77" fmla="*/ 1543 h 1583"/>
                <a:gd name="T78" fmla="*/ 200 w 632"/>
                <a:gd name="T79" fmla="*/ 1523 h 1583"/>
                <a:gd name="T80" fmla="*/ 146 w 632"/>
                <a:gd name="T81" fmla="*/ 1498 h 1583"/>
                <a:gd name="T82" fmla="*/ 96 w 632"/>
                <a:gd name="T83" fmla="*/ 1466 h 1583"/>
                <a:gd name="T84" fmla="*/ 53 w 632"/>
                <a:gd name="T85" fmla="*/ 1430 h 1583"/>
                <a:gd name="T86" fmla="*/ 21 w 632"/>
                <a:gd name="T87" fmla="*/ 1385 h 1583"/>
                <a:gd name="T88" fmla="*/ 3 w 632"/>
                <a:gd name="T89" fmla="*/ 1332 h 1583"/>
                <a:gd name="T90" fmla="*/ 0 w 632"/>
                <a:gd name="T91" fmla="*/ 1268 h 1583"/>
                <a:gd name="T92" fmla="*/ 14 w 632"/>
                <a:gd name="T93" fmla="*/ 1199 h 1583"/>
                <a:gd name="T94" fmla="*/ 50 w 632"/>
                <a:gd name="T95" fmla="*/ 1118 h 1583"/>
                <a:gd name="T96" fmla="*/ 111 w 632"/>
                <a:gd name="T97" fmla="*/ 1025 h 15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2"/>
                <a:gd name="T148" fmla="*/ 0 h 1583"/>
                <a:gd name="T149" fmla="*/ 632 w 632"/>
                <a:gd name="T150" fmla="*/ 1583 h 158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2" h="1583">
                  <a:moveTo>
                    <a:pt x="111" y="1025"/>
                  </a:moveTo>
                  <a:lnTo>
                    <a:pt x="246" y="846"/>
                  </a:lnTo>
                  <a:lnTo>
                    <a:pt x="354" y="705"/>
                  </a:lnTo>
                  <a:lnTo>
                    <a:pt x="429" y="583"/>
                  </a:lnTo>
                  <a:lnTo>
                    <a:pt x="471" y="478"/>
                  </a:lnTo>
                  <a:lnTo>
                    <a:pt x="482" y="377"/>
                  </a:lnTo>
                  <a:lnTo>
                    <a:pt x="461" y="267"/>
                  </a:lnTo>
                  <a:lnTo>
                    <a:pt x="404" y="146"/>
                  </a:lnTo>
                  <a:lnTo>
                    <a:pt x="311" y="0"/>
                  </a:lnTo>
                  <a:lnTo>
                    <a:pt x="318" y="4"/>
                  </a:lnTo>
                  <a:lnTo>
                    <a:pt x="336" y="16"/>
                  </a:lnTo>
                  <a:lnTo>
                    <a:pt x="364" y="36"/>
                  </a:lnTo>
                  <a:lnTo>
                    <a:pt x="400" y="65"/>
                  </a:lnTo>
                  <a:lnTo>
                    <a:pt x="439" y="97"/>
                  </a:lnTo>
                  <a:lnTo>
                    <a:pt x="482" y="138"/>
                  </a:lnTo>
                  <a:lnTo>
                    <a:pt x="525" y="190"/>
                  </a:lnTo>
                  <a:lnTo>
                    <a:pt x="561" y="243"/>
                  </a:lnTo>
                  <a:lnTo>
                    <a:pt x="593" y="308"/>
                  </a:lnTo>
                  <a:lnTo>
                    <a:pt x="618" y="373"/>
                  </a:lnTo>
                  <a:lnTo>
                    <a:pt x="632" y="450"/>
                  </a:lnTo>
                  <a:lnTo>
                    <a:pt x="632" y="531"/>
                  </a:lnTo>
                  <a:lnTo>
                    <a:pt x="614" y="616"/>
                  </a:lnTo>
                  <a:lnTo>
                    <a:pt x="582" y="709"/>
                  </a:lnTo>
                  <a:lnTo>
                    <a:pt x="525" y="806"/>
                  </a:lnTo>
                  <a:lnTo>
                    <a:pt x="446" y="907"/>
                  </a:lnTo>
                  <a:lnTo>
                    <a:pt x="314" y="1089"/>
                  </a:lnTo>
                  <a:lnTo>
                    <a:pt x="254" y="1235"/>
                  </a:lnTo>
                  <a:lnTo>
                    <a:pt x="250" y="1353"/>
                  </a:lnTo>
                  <a:lnTo>
                    <a:pt x="286" y="1446"/>
                  </a:lnTo>
                  <a:lnTo>
                    <a:pt x="343" y="1511"/>
                  </a:lnTo>
                  <a:lnTo>
                    <a:pt x="404" y="1551"/>
                  </a:lnTo>
                  <a:lnTo>
                    <a:pt x="454" y="1575"/>
                  </a:lnTo>
                  <a:lnTo>
                    <a:pt x="475" y="1583"/>
                  </a:lnTo>
                  <a:lnTo>
                    <a:pt x="468" y="1583"/>
                  </a:lnTo>
                  <a:lnTo>
                    <a:pt x="443" y="1579"/>
                  </a:lnTo>
                  <a:lnTo>
                    <a:pt x="407" y="1575"/>
                  </a:lnTo>
                  <a:lnTo>
                    <a:pt x="364" y="1567"/>
                  </a:lnTo>
                  <a:lnTo>
                    <a:pt x="311" y="1559"/>
                  </a:lnTo>
                  <a:lnTo>
                    <a:pt x="257" y="1543"/>
                  </a:lnTo>
                  <a:lnTo>
                    <a:pt x="200" y="1523"/>
                  </a:lnTo>
                  <a:lnTo>
                    <a:pt x="146" y="1498"/>
                  </a:lnTo>
                  <a:lnTo>
                    <a:pt x="96" y="1466"/>
                  </a:lnTo>
                  <a:lnTo>
                    <a:pt x="53" y="1430"/>
                  </a:lnTo>
                  <a:lnTo>
                    <a:pt x="21" y="1385"/>
                  </a:lnTo>
                  <a:lnTo>
                    <a:pt x="3" y="1332"/>
                  </a:lnTo>
                  <a:lnTo>
                    <a:pt x="0" y="1268"/>
                  </a:lnTo>
                  <a:lnTo>
                    <a:pt x="14" y="1199"/>
                  </a:lnTo>
                  <a:lnTo>
                    <a:pt x="50" y="1118"/>
                  </a:lnTo>
                  <a:lnTo>
                    <a:pt x="111" y="1025"/>
                  </a:lnTo>
                  <a:close/>
                </a:path>
              </a:pathLst>
            </a:custGeom>
            <a:solidFill>
              <a:schemeClr val="tx1"/>
            </a:solidFill>
            <a:ln w="9525">
              <a:noFill/>
              <a:round/>
              <a:headEnd/>
              <a:tailEnd/>
            </a:ln>
          </p:spPr>
          <p:txBody>
            <a:bodyPr/>
            <a:lstStyle/>
            <a:p>
              <a:endParaRPr lang="en-US"/>
            </a:p>
          </p:txBody>
        </p:sp>
      </p:grpSp>
      <p:grpSp>
        <p:nvGrpSpPr>
          <p:cNvPr id="35848" name="Group 158"/>
          <p:cNvGrpSpPr>
            <a:grpSpLocks/>
          </p:cNvGrpSpPr>
          <p:nvPr/>
        </p:nvGrpSpPr>
        <p:grpSpPr bwMode="auto">
          <a:xfrm rot="-3429379">
            <a:off x="4703762" y="2863851"/>
            <a:ext cx="288925" cy="1352550"/>
            <a:chOff x="3420" y="6232"/>
            <a:chExt cx="1353" cy="8160"/>
          </a:xfrm>
        </p:grpSpPr>
        <p:sp>
          <p:nvSpPr>
            <p:cNvPr id="35878" name="Freeform 159"/>
            <p:cNvSpPr>
              <a:spLocks/>
            </p:cNvSpPr>
            <p:nvPr/>
          </p:nvSpPr>
          <p:spPr bwMode="auto">
            <a:xfrm>
              <a:off x="3868" y="8892"/>
              <a:ext cx="632" cy="1580"/>
            </a:xfrm>
            <a:custGeom>
              <a:avLst/>
              <a:gdLst>
                <a:gd name="T0" fmla="*/ 114 w 632"/>
                <a:gd name="T1" fmla="*/ 1021 h 1580"/>
                <a:gd name="T2" fmla="*/ 250 w 632"/>
                <a:gd name="T3" fmla="*/ 843 h 1580"/>
                <a:gd name="T4" fmla="*/ 354 w 632"/>
                <a:gd name="T5" fmla="*/ 701 h 1580"/>
                <a:gd name="T6" fmla="*/ 429 w 632"/>
                <a:gd name="T7" fmla="*/ 579 h 1580"/>
                <a:gd name="T8" fmla="*/ 471 w 632"/>
                <a:gd name="T9" fmla="*/ 474 h 1580"/>
                <a:gd name="T10" fmla="*/ 482 w 632"/>
                <a:gd name="T11" fmla="*/ 373 h 1580"/>
                <a:gd name="T12" fmla="*/ 461 w 632"/>
                <a:gd name="T13" fmla="*/ 267 h 1580"/>
                <a:gd name="T14" fmla="*/ 404 w 632"/>
                <a:gd name="T15" fmla="*/ 146 h 1580"/>
                <a:gd name="T16" fmla="*/ 311 w 632"/>
                <a:gd name="T17" fmla="*/ 0 h 1580"/>
                <a:gd name="T18" fmla="*/ 318 w 632"/>
                <a:gd name="T19" fmla="*/ 4 h 1580"/>
                <a:gd name="T20" fmla="*/ 336 w 632"/>
                <a:gd name="T21" fmla="*/ 16 h 1580"/>
                <a:gd name="T22" fmla="*/ 364 w 632"/>
                <a:gd name="T23" fmla="*/ 37 h 1580"/>
                <a:gd name="T24" fmla="*/ 400 w 632"/>
                <a:gd name="T25" fmla="*/ 65 h 1580"/>
                <a:gd name="T26" fmla="*/ 439 w 632"/>
                <a:gd name="T27" fmla="*/ 97 h 1580"/>
                <a:gd name="T28" fmla="*/ 482 w 632"/>
                <a:gd name="T29" fmla="*/ 138 h 1580"/>
                <a:gd name="T30" fmla="*/ 521 w 632"/>
                <a:gd name="T31" fmla="*/ 186 h 1580"/>
                <a:gd name="T32" fmla="*/ 561 w 632"/>
                <a:gd name="T33" fmla="*/ 243 h 1580"/>
                <a:gd name="T34" fmla="*/ 593 w 632"/>
                <a:gd name="T35" fmla="*/ 304 h 1580"/>
                <a:gd name="T36" fmla="*/ 618 w 632"/>
                <a:gd name="T37" fmla="*/ 373 h 1580"/>
                <a:gd name="T38" fmla="*/ 632 w 632"/>
                <a:gd name="T39" fmla="*/ 450 h 1580"/>
                <a:gd name="T40" fmla="*/ 632 w 632"/>
                <a:gd name="T41" fmla="*/ 527 h 1580"/>
                <a:gd name="T42" fmla="*/ 618 w 632"/>
                <a:gd name="T43" fmla="*/ 616 h 1580"/>
                <a:gd name="T44" fmla="*/ 582 w 632"/>
                <a:gd name="T45" fmla="*/ 705 h 1580"/>
                <a:gd name="T46" fmla="*/ 529 w 632"/>
                <a:gd name="T47" fmla="*/ 802 h 1580"/>
                <a:gd name="T48" fmla="*/ 450 w 632"/>
                <a:gd name="T49" fmla="*/ 903 h 1580"/>
                <a:gd name="T50" fmla="*/ 314 w 632"/>
                <a:gd name="T51" fmla="*/ 1085 h 1580"/>
                <a:gd name="T52" fmla="*/ 253 w 632"/>
                <a:gd name="T53" fmla="*/ 1231 h 1580"/>
                <a:gd name="T54" fmla="*/ 250 w 632"/>
                <a:gd name="T55" fmla="*/ 1349 h 1580"/>
                <a:gd name="T56" fmla="*/ 286 w 632"/>
                <a:gd name="T57" fmla="*/ 1442 h 1580"/>
                <a:gd name="T58" fmla="*/ 343 w 632"/>
                <a:gd name="T59" fmla="*/ 1507 h 1580"/>
                <a:gd name="T60" fmla="*/ 404 w 632"/>
                <a:gd name="T61" fmla="*/ 1547 h 1580"/>
                <a:gd name="T62" fmla="*/ 454 w 632"/>
                <a:gd name="T63" fmla="*/ 1571 h 1580"/>
                <a:gd name="T64" fmla="*/ 475 w 632"/>
                <a:gd name="T65" fmla="*/ 1580 h 1580"/>
                <a:gd name="T66" fmla="*/ 468 w 632"/>
                <a:gd name="T67" fmla="*/ 1580 h 1580"/>
                <a:gd name="T68" fmla="*/ 443 w 632"/>
                <a:gd name="T69" fmla="*/ 1576 h 1580"/>
                <a:gd name="T70" fmla="*/ 407 w 632"/>
                <a:gd name="T71" fmla="*/ 1571 h 1580"/>
                <a:gd name="T72" fmla="*/ 361 w 632"/>
                <a:gd name="T73" fmla="*/ 1563 h 1580"/>
                <a:gd name="T74" fmla="*/ 311 w 632"/>
                <a:gd name="T75" fmla="*/ 1555 h 1580"/>
                <a:gd name="T76" fmla="*/ 257 w 632"/>
                <a:gd name="T77" fmla="*/ 1539 h 1580"/>
                <a:gd name="T78" fmla="*/ 200 w 632"/>
                <a:gd name="T79" fmla="*/ 1519 h 1580"/>
                <a:gd name="T80" fmla="*/ 146 w 632"/>
                <a:gd name="T81" fmla="*/ 1495 h 1580"/>
                <a:gd name="T82" fmla="*/ 96 w 632"/>
                <a:gd name="T83" fmla="*/ 1462 h 1580"/>
                <a:gd name="T84" fmla="*/ 53 w 632"/>
                <a:gd name="T85" fmla="*/ 1426 h 1580"/>
                <a:gd name="T86" fmla="*/ 21 w 632"/>
                <a:gd name="T87" fmla="*/ 1381 h 1580"/>
                <a:gd name="T88" fmla="*/ 3 w 632"/>
                <a:gd name="T89" fmla="*/ 1328 h 1580"/>
                <a:gd name="T90" fmla="*/ 0 w 632"/>
                <a:gd name="T91" fmla="*/ 1264 h 1580"/>
                <a:gd name="T92" fmla="*/ 14 w 632"/>
                <a:gd name="T93" fmla="*/ 1195 h 1580"/>
                <a:gd name="T94" fmla="*/ 53 w 632"/>
                <a:gd name="T95" fmla="*/ 1114 h 1580"/>
                <a:gd name="T96" fmla="*/ 114 w 632"/>
                <a:gd name="T97" fmla="*/ 1021 h 15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2"/>
                <a:gd name="T148" fmla="*/ 0 h 1580"/>
                <a:gd name="T149" fmla="*/ 632 w 632"/>
                <a:gd name="T150" fmla="*/ 1580 h 15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2" h="1580">
                  <a:moveTo>
                    <a:pt x="114" y="1021"/>
                  </a:moveTo>
                  <a:lnTo>
                    <a:pt x="250" y="843"/>
                  </a:lnTo>
                  <a:lnTo>
                    <a:pt x="354" y="701"/>
                  </a:lnTo>
                  <a:lnTo>
                    <a:pt x="429" y="579"/>
                  </a:lnTo>
                  <a:lnTo>
                    <a:pt x="471" y="474"/>
                  </a:lnTo>
                  <a:lnTo>
                    <a:pt x="482" y="373"/>
                  </a:lnTo>
                  <a:lnTo>
                    <a:pt x="461" y="267"/>
                  </a:lnTo>
                  <a:lnTo>
                    <a:pt x="404" y="146"/>
                  </a:lnTo>
                  <a:lnTo>
                    <a:pt x="311" y="0"/>
                  </a:lnTo>
                  <a:lnTo>
                    <a:pt x="318" y="4"/>
                  </a:lnTo>
                  <a:lnTo>
                    <a:pt x="336" y="16"/>
                  </a:lnTo>
                  <a:lnTo>
                    <a:pt x="364" y="37"/>
                  </a:lnTo>
                  <a:lnTo>
                    <a:pt x="400" y="65"/>
                  </a:lnTo>
                  <a:lnTo>
                    <a:pt x="439" y="97"/>
                  </a:lnTo>
                  <a:lnTo>
                    <a:pt x="482" y="138"/>
                  </a:lnTo>
                  <a:lnTo>
                    <a:pt x="521" y="186"/>
                  </a:lnTo>
                  <a:lnTo>
                    <a:pt x="561" y="243"/>
                  </a:lnTo>
                  <a:lnTo>
                    <a:pt x="593" y="304"/>
                  </a:lnTo>
                  <a:lnTo>
                    <a:pt x="618" y="373"/>
                  </a:lnTo>
                  <a:lnTo>
                    <a:pt x="632" y="450"/>
                  </a:lnTo>
                  <a:lnTo>
                    <a:pt x="632" y="527"/>
                  </a:lnTo>
                  <a:lnTo>
                    <a:pt x="618" y="616"/>
                  </a:lnTo>
                  <a:lnTo>
                    <a:pt x="582" y="705"/>
                  </a:lnTo>
                  <a:lnTo>
                    <a:pt x="529" y="802"/>
                  </a:lnTo>
                  <a:lnTo>
                    <a:pt x="450" y="903"/>
                  </a:lnTo>
                  <a:lnTo>
                    <a:pt x="314" y="1085"/>
                  </a:lnTo>
                  <a:lnTo>
                    <a:pt x="253" y="1231"/>
                  </a:lnTo>
                  <a:lnTo>
                    <a:pt x="250" y="1349"/>
                  </a:lnTo>
                  <a:lnTo>
                    <a:pt x="286" y="1442"/>
                  </a:lnTo>
                  <a:lnTo>
                    <a:pt x="343" y="1507"/>
                  </a:lnTo>
                  <a:lnTo>
                    <a:pt x="404" y="1547"/>
                  </a:lnTo>
                  <a:lnTo>
                    <a:pt x="454" y="1571"/>
                  </a:lnTo>
                  <a:lnTo>
                    <a:pt x="475" y="1580"/>
                  </a:lnTo>
                  <a:lnTo>
                    <a:pt x="468" y="1580"/>
                  </a:lnTo>
                  <a:lnTo>
                    <a:pt x="443" y="1576"/>
                  </a:lnTo>
                  <a:lnTo>
                    <a:pt x="407" y="1571"/>
                  </a:lnTo>
                  <a:lnTo>
                    <a:pt x="361" y="1563"/>
                  </a:lnTo>
                  <a:lnTo>
                    <a:pt x="311" y="1555"/>
                  </a:lnTo>
                  <a:lnTo>
                    <a:pt x="257" y="1539"/>
                  </a:lnTo>
                  <a:lnTo>
                    <a:pt x="200" y="1519"/>
                  </a:lnTo>
                  <a:lnTo>
                    <a:pt x="146" y="1495"/>
                  </a:lnTo>
                  <a:lnTo>
                    <a:pt x="96" y="1462"/>
                  </a:lnTo>
                  <a:lnTo>
                    <a:pt x="53" y="1426"/>
                  </a:lnTo>
                  <a:lnTo>
                    <a:pt x="21" y="1381"/>
                  </a:lnTo>
                  <a:lnTo>
                    <a:pt x="3" y="1328"/>
                  </a:lnTo>
                  <a:lnTo>
                    <a:pt x="0" y="1264"/>
                  </a:lnTo>
                  <a:lnTo>
                    <a:pt x="14" y="1195"/>
                  </a:lnTo>
                  <a:lnTo>
                    <a:pt x="53" y="1114"/>
                  </a:lnTo>
                  <a:lnTo>
                    <a:pt x="114" y="1021"/>
                  </a:lnTo>
                  <a:close/>
                </a:path>
              </a:pathLst>
            </a:custGeom>
            <a:solidFill>
              <a:srgbClr val="000000"/>
            </a:solidFill>
            <a:ln w="9525">
              <a:noFill/>
              <a:round/>
              <a:headEnd/>
              <a:tailEnd/>
            </a:ln>
          </p:spPr>
          <p:txBody>
            <a:bodyPr/>
            <a:lstStyle/>
            <a:p>
              <a:endParaRPr lang="en-US"/>
            </a:p>
          </p:txBody>
        </p:sp>
        <p:sp>
          <p:nvSpPr>
            <p:cNvPr id="35879" name="Freeform 160"/>
            <p:cNvSpPr>
              <a:spLocks/>
            </p:cNvSpPr>
            <p:nvPr/>
          </p:nvSpPr>
          <p:spPr bwMode="auto">
            <a:xfrm>
              <a:off x="4140" y="6232"/>
              <a:ext cx="633" cy="1580"/>
            </a:xfrm>
            <a:custGeom>
              <a:avLst/>
              <a:gdLst>
                <a:gd name="T0" fmla="*/ 115 w 633"/>
                <a:gd name="T1" fmla="*/ 1021 h 1580"/>
                <a:gd name="T2" fmla="*/ 250 w 633"/>
                <a:gd name="T3" fmla="*/ 842 h 1580"/>
                <a:gd name="T4" fmla="*/ 354 w 633"/>
                <a:gd name="T5" fmla="*/ 701 h 1580"/>
                <a:gd name="T6" fmla="*/ 429 w 633"/>
                <a:gd name="T7" fmla="*/ 579 h 1580"/>
                <a:gd name="T8" fmla="*/ 472 w 633"/>
                <a:gd name="T9" fmla="*/ 474 h 1580"/>
                <a:gd name="T10" fmla="*/ 479 w 633"/>
                <a:gd name="T11" fmla="*/ 373 h 1580"/>
                <a:gd name="T12" fmla="*/ 458 w 633"/>
                <a:gd name="T13" fmla="*/ 267 h 1580"/>
                <a:gd name="T14" fmla="*/ 401 w 633"/>
                <a:gd name="T15" fmla="*/ 146 h 1580"/>
                <a:gd name="T16" fmla="*/ 311 w 633"/>
                <a:gd name="T17" fmla="*/ 0 h 1580"/>
                <a:gd name="T18" fmla="*/ 318 w 633"/>
                <a:gd name="T19" fmla="*/ 4 h 1580"/>
                <a:gd name="T20" fmla="*/ 336 w 633"/>
                <a:gd name="T21" fmla="*/ 16 h 1580"/>
                <a:gd name="T22" fmla="*/ 365 w 633"/>
                <a:gd name="T23" fmla="*/ 37 h 1580"/>
                <a:gd name="T24" fmla="*/ 401 w 633"/>
                <a:gd name="T25" fmla="*/ 65 h 1580"/>
                <a:gd name="T26" fmla="*/ 440 w 633"/>
                <a:gd name="T27" fmla="*/ 97 h 1580"/>
                <a:gd name="T28" fmla="*/ 483 w 633"/>
                <a:gd name="T29" fmla="*/ 138 h 1580"/>
                <a:gd name="T30" fmla="*/ 522 w 633"/>
                <a:gd name="T31" fmla="*/ 186 h 1580"/>
                <a:gd name="T32" fmla="*/ 561 w 633"/>
                <a:gd name="T33" fmla="*/ 243 h 1580"/>
                <a:gd name="T34" fmla="*/ 593 w 633"/>
                <a:gd name="T35" fmla="*/ 304 h 1580"/>
                <a:gd name="T36" fmla="*/ 618 w 633"/>
                <a:gd name="T37" fmla="*/ 373 h 1580"/>
                <a:gd name="T38" fmla="*/ 633 w 633"/>
                <a:gd name="T39" fmla="*/ 450 h 1580"/>
                <a:gd name="T40" fmla="*/ 633 w 633"/>
                <a:gd name="T41" fmla="*/ 527 h 1580"/>
                <a:gd name="T42" fmla="*/ 618 w 633"/>
                <a:gd name="T43" fmla="*/ 616 h 1580"/>
                <a:gd name="T44" fmla="*/ 583 w 633"/>
                <a:gd name="T45" fmla="*/ 705 h 1580"/>
                <a:gd name="T46" fmla="*/ 529 w 633"/>
                <a:gd name="T47" fmla="*/ 802 h 1580"/>
                <a:gd name="T48" fmla="*/ 451 w 633"/>
                <a:gd name="T49" fmla="*/ 903 h 1580"/>
                <a:gd name="T50" fmla="*/ 315 w 633"/>
                <a:gd name="T51" fmla="*/ 1085 h 1580"/>
                <a:gd name="T52" fmla="*/ 254 w 633"/>
                <a:gd name="T53" fmla="*/ 1231 h 1580"/>
                <a:gd name="T54" fmla="*/ 250 w 633"/>
                <a:gd name="T55" fmla="*/ 1349 h 1580"/>
                <a:gd name="T56" fmla="*/ 286 w 633"/>
                <a:gd name="T57" fmla="*/ 1442 h 1580"/>
                <a:gd name="T58" fmla="*/ 340 w 633"/>
                <a:gd name="T59" fmla="*/ 1507 h 1580"/>
                <a:gd name="T60" fmla="*/ 404 w 633"/>
                <a:gd name="T61" fmla="*/ 1547 h 1580"/>
                <a:gd name="T62" fmla="*/ 451 w 633"/>
                <a:gd name="T63" fmla="*/ 1571 h 1580"/>
                <a:gd name="T64" fmla="*/ 472 w 633"/>
                <a:gd name="T65" fmla="*/ 1580 h 1580"/>
                <a:gd name="T66" fmla="*/ 465 w 633"/>
                <a:gd name="T67" fmla="*/ 1580 h 1580"/>
                <a:gd name="T68" fmla="*/ 440 w 633"/>
                <a:gd name="T69" fmla="*/ 1575 h 1580"/>
                <a:gd name="T70" fmla="*/ 404 w 633"/>
                <a:gd name="T71" fmla="*/ 1571 h 1580"/>
                <a:gd name="T72" fmla="*/ 361 w 633"/>
                <a:gd name="T73" fmla="*/ 1563 h 1580"/>
                <a:gd name="T74" fmla="*/ 308 w 633"/>
                <a:gd name="T75" fmla="*/ 1555 h 1580"/>
                <a:gd name="T76" fmla="*/ 254 w 633"/>
                <a:gd name="T77" fmla="*/ 1539 h 1580"/>
                <a:gd name="T78" fmla="*/ 197 w 633"/>
                <a:gd name="T79" fmla="*/ 1519 h 1580"/>
                <a:gd name="T80" fmla="*/ 143 w 633"/>
                <a:gd name="T81" fmla="*/ 1494 h 1580"/>
                <a:gd name="T82" fmla="*/ 93 w 633"/>
                <a:gd name="T83" fmla="*/ 1462 h 1580"/>
                <a:gd name="T84" fmla="*/ 50 w 633"/>
                <a:gd name="T85" fmla="*/ 1426 h 1580"/>
                <a:gd name="T86" fmla="*/ 22 w 633"/>
                <a:gd name="T87" fmla="*/ 1381 h 1580"/>
                <a:gd name="T88" fmla="*/ 0 w 633"/>
                <a:gd name="T89" fmla="*/ 1328 h 1580"/>
                <a:gd name="T90" fmla="*/ 0 w 633"/>
                <a:gd name="T91" fmla="*/ 1264 h 1580"/>
                <a:gd name="T92" fmla="*/ 15 w 633"/>
                <a:gd name="T93" fmla="*/ 1195 h 1580"/>
                <a:gd name="T94" fmla="*/ 54 w 633"/>
                <a:gd name="T95" fmla="*/ 1114 h 1580"/>
                <a:gd name="T96" fmla="*/ 115 w 633"/>
                <a:gd name="T97" fmla="*/ 1021 h 15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3"/>
                <a:gd name="T148" fmla="*/ 0 h 1580"/>
                <a:gd name="T149" fmla="*/ 633 w 633"/>
                <a:gd name="T150" fmla="*/ 1580 h 15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3" h="1580">
                  <a:moveTo>
                    <a:pt x="115" y="1021"/>
                  </a:moveTo>
                  <a:lnTo>
                    <a:pt x="250" y="842"/>
                  </a:lnTo>
                  <a:lnTo>
                    <a:pt x="354" y="701"/>
                  </a:lnTo>
                  <a:lnTo>
                    <a:pt x="429" y="579"/>
                  </a:lnTo>
                  <a:lnTo>
                    <a:pt x="472" y="474"/>
                  </a:lnTo>
                  <a:lnTo>
                    <a:pt x="479" y="373"/>
                  </a:lnTo>
                  <a:lnTo>
                    <a:pt x="458" y="267"/>
                  </a:lnTo>
                  <a:lnTo>
                    <a:pt x="401" y="146"/>
                  </a:lnTo>
                  <a:lnTo>
                    <a:pt x="311" y="0"/>
                  </a:lnTo>
                  <a:lnTo>
                    <a:pt x="318" y="4"/>
                  </a:lnTo>
                  <a:lnTo>
                    <a:pt x="336" y="16"/>
                  </a:lnTo>
                  <a:lnTo>
                    <a:pt x="365" y="37"/>
                  </a:lnTo>
                  <a:lnTo>
                    <a:pt x="401" y="65"/>
                  </a:lnTo>
                  <a:lnTo>
                    <a:pt x="440" y="97"/>
                  </a:lnTo>
                  <a:lnTo>
                    <a:pt x="483" y="138"/>
                  </a:lnTo>
                  <a:lnTo>
                    <a:pt x="522" y="186"/>
                  </a:lnTo>
                  <a:lnTo>
                    <a:pt x="561" y="243"/>
                  </a:lnTo>
                  <a:lnTo>
                    <a:pt x="593" y="304"/>
                  </a:lnTo>
                  <a:lnTo>
                    <a:pt x="618" y="373"/>
                  </a:lnTo>
                  <a:lnTo>
                    <a:pt x="633" y="450"/>
                  </a:lnTo>
                  <a:lnTo>
                    <a:pt x="633" y="527"/>
                  </a:lnTo>
                  <a:lnTo>
                    <a:pt x="618" y="616"/>
                  </a:lnTo>
                  <a:lnTo>
                    <a:pt x="583" y="705"/>
                  </a:lnTo>
                  <a:lnTo>
                    <a:pt x="529" y="802"/>
                  </a:lnTo>
                  <a:lnTo>
                    <a:pt x="451" y="903"/>
                  </a:lnTo>
                  <a:lnTo>
                    <a:pt x="315" y="1085"/>
                  </a:lnTo>
                  <a:lnTo>
                    <a:pt x="254" y="1231"/>
                  </a:lnTo>
                  <a:lnTo>
                    <a:pt x="250" y="1349"/>
                  </a:lnTo>
                  <a:lnTo>
                    <a:pt x="286" y="1442"/>
                  </a:lnTo>
                  <a:lnTo>
                    <a:pt x="340" y="1507"/>
                  </a:lnTo>
                  <a:lnTo>
                    <a:pt x="404" y="1547"/>
                  </a:lnTo>
                  <a:lnTo>
                    <a:pt x="451" y="1571"/>
                  </a:lnTo>
                  <a:lnTo>
                    <a:pt x="472" y="1580"/>
                  </a:lnTo>
                  <a:lnTo>
                    <a:pt x="465" y="1580"/>
                  </a:lnTo>
                  <a:lnTo>
                    <a:pt x="440" y="1575"/>
                  </a:lnTo>
                  <a:lnTo>
                    <a:pt x="404" y="1571"/>
                  </a:lnTo>
                  <a:lnTo>
                    <a:pt x="361" y="1563"/>
                  </a:lnTo>
                  <a:lnTo>
                    <a:pt x="308" y="1555"/>
                  </a:lnTo>
                  <a:lnTo>
                    <a:pt x="254" y="1539"/>
                  </a:lnTo>
                  <a:lnTo>
                    <a:pt x="197" y="1519"/>
                  </a:lnTo>
                  <a:lnTo>
                    <a:pt x="143" y="1494"/>
                  </a:lnTo>
                  <a:lnTo>
                    <a:pt x="93" y="1462"/>
                  </a:lnTo>
                  <a:lnTo>
                    <a:pt x="50" y="1426"/>
                  </a:lnTo>
                  <a:lnTo>
                    <a:pt x="22" y="1381"/>
                  </a:lnTo>
                  <a:lnTo>
                    <a:pt x="0" y="1328"/>
                  </a:lnTo>
                  <a:lnTo>
                    <a:pt x="0" y="1264"/>
                  </a:lnTo>
                  <a:lnTo>
                    <a:pt x="15" y="1195"/>
                  </a:lnTo>
                  <a:lnTo>
                    <a:pt x="54" y="1114"/>
                  </a:lnTo>
                  <a:lnTo>
                    <a:pt x="115" y="1021"/>
                  </a:lnTo>
                  <a:close/>
                </a:path>
              </a:pathLst>
            </a:custGeom>
            <a:solidFill>
              <a:schemeClr val="tx2"/>
            </a:solidFill>
            <a:ln w="9525">
              <a:noFill/>
              <a:round/>
              <a:headEnd/>
              <a:tailEnd/>
            </a:ln>
          </p:spPr>
          <p:txBody>
            <a:bodyPr/>
            <a:lstStyle/>
            <a:p>
              <a:endParaRPr lang="en-US"/>
            </a:p>
          </p:txBody>
        </p:sp>
        <p:sp>
          <p:nvSpPr>
            <p:cNvPr id="35880" name="Freeform 161"/>
            <p:cNvSpPr>
              <a:spLocks/>
            </p:cNvSpPr>
            <p:nvPr/>
          </p:nvSpPr>
          <p:spPr bwMode="auto">
            <a:xfrm>
              <a:off x="4048" y="7632"/>
              <a:ext cx="632" cy="1583"/>
            </a:xfrm>
            <a:custGeom>
              <a:avLst/>
              <a:gdLst>
                <a:gd name="T0" fmla="*/ 111 w 632"/>
                <a:gd name="T1" fmla="*/ 1025 h 1583"/>
                <a:gd name="T2" fmla="*/ 246 w 632"/>
                <a:gd name="T3" fmla="*/ 846 h 1583"/>
                <a:gd name="T4" fmla="*/ 354 w 632"/>
                <a:gd name="T5" fmla="*/ 705 h 1583"/>
                <a:gd name="T6" fmla="*/ 429 w 632"/>
                <a:gd name="T7" fmla="*/ 583 h 1583"/>
                <a:gd name="T8" fmla="*/ 471 w 632"/>
                <a:gd name="T9" fmla="*/ 478 h 1583"/>
                <a:gd name="T10" fmla="*/ 482 w 632"/>
                <a:gd name="T11" fmla="*/ 377 h 1583"/>
                <a:gd name="T12" fmla="*/ 461 w 632"/>
                <a:gd name="T13" fmla="*/ 267 h 1583"/>
                <a:gd name="T14" fmla="*/ 404 w 632"/>
                <a:gd name="T15" fmla="*/ 146 h 1583"/>
                <a:gd name="T16" fmla="*/ 311 w 632"/>
                <a:gd name="T17" fmla="*/ 0 h 1583"/>
                <a:gd name="T18" fmla="*/ 318 w 632"/>
                <a:gd name="T19" fmla="*/ 4 h 1583"/>
                <a:gd name="T20" fmla="*/ 336 w 632"/>
                <a:gd name="T21" fmla="*/ 16 h 1583"/>
                <a:gd name="T22" fmla="*/ 364 w 632"/>
                <a:gd name="T23" fmla="*/ 36 h 1583"/>
                <a:gd name="T24" fmla="*/ 400 w 632"/>
                <a:gd name="T25" fmla="*/ 65 h 1583"/>
                <a:gd name="T26" fmla="*/ 439 w 632"/>
                <a:gd name="T27" fmla="*/ 97 h 1583"/>
                <a:gd name="T28" fmla="*/ 482 w 632"/>
                <a:gd name="T29" fmla="*/ 138 h 1583"/>
                <a:gd name="T30" fmla="*/ 525 w 632"/>
                <a:gd name="T31" fmla="*/ 190 h 1583"/>
                <a:gd name="T32" fmla="*/ 561 w 632"/>
                <a:gd name="T33" fmla="*/ 243 h 1583"/>
                <a:gd name="T34" fmla="*/ 593 w 632"/>
                <a:gd name="T35" fmla="*/ 308 h 1583"/>
                <a:gd name="T36" fmla="*/ 618 w 632"/>
                <a:gd name="T37" fmla="*/ 373 h 1583"/>
                <a:gd name="T38" fmla="*/ 632 w 632"/>
                <a:gd name="T39" fmla="*/ 450 h 1583"/>
                <a:gd name="T40" fmla="*/ 632 w 632"/>
                <a:gd name="T41" fmla="*/ 531 h 1583"/>
                <a:gd name="T42" fmla="*/ 614 w 632"/>
                <a:gd name="T43" fmla="*/ 616 h 1583"/>
                <a:gd name="T44" fmla="*/ 582 w 632"/>
                <a:gd name="T45" fmla="*/ 709 h 1583"/>
                <a:gd name="T46" fmla="*/ 525 w 632"/>
                <a:gd name="T47" fmla="*/ 806 h 1583"/>
                <a:gd name="T48" fmla="*/ 446 w 632"/>
                <a:gd name="T49" fmla="*/ 907 h 1583"/>
                <a:gd name="T50" fmla="*/ 314 w 632"/>
                <a:gd name="T51" fmla="*/ 1089 h 1583"/>
                <a:gd name="T52" fmla="*/ 254 w 632"/>
                <a:gd name="T53" fmla="*/ 1235 h 1583"/>
                <a:gd name="T54" fmla="*/ 250 w 632"/>
                <a:gd name="T55" fmla="*/ 1353 h 1583"/>
                <a:gd name="T56" fmla="*/ 286 w 632"/>
                <a:gd name="T57" fmla="*/ 1446 h 1583"/>
                <a:gd name="T58" fmla="*/ 343 w 632"/>
                <a:gd name="T59" fmla="*/ 1511 h 1583"/>
                <a:gd name="T60" fmla="*/ 404 w 632"/>
                <a:gd name="T61" fmla="*/ 1551 h 1583"/>
                <a:gd name="T62" fmla="*/ 454 w 632"/>
                <a:gd name="T63" fmla="*/ 1575 h 1583"/>
                <a:gd name="T64" fmla="*/ 475 w 632"/>
                <a:gd name="T65" fmla="*/ 1583 h 1583"/>
                <a:gd name="T66" fmla="*/ 468 w 632"/>
                <a:gd name="T67" fmla="*/ 1583 h 1583"/>
                <a:gd name="T68" fmla="*/ 443 w 632"/>
                <a:gd name="T69" fmla="*/ 1579 h 1583"/>
                <a:gd name="T70" fmla="*/ 407 w 632"/>
                <a:gd name="T71" fmla="*/ 1575 h 1583"/>
                <a:gd name="T72" fmla="*/ 364 w 632"/>
                <a:gd name="T73" fmla="*/ 1567 h 1583"/>
                <a:gd name="T74" fmla="*/ 311 w 632"/>
                <a:gd name="T75" fmla="*/ 1559 h 1583"/>
                <a:gd name="T76" fmla="*/ 257 w 632"/>
                <a:gd name="T77" fmla="*/ 1543 h 1583"/>
                <a:gd name="T78" fmla="*/ 200 w 632"/>
                <a:gd name="T79" fmla="*/ 1523 h 1583"/>
                <a:gd name="T80" fmla="*/ 146 w 632"/>
                <a:gd name="T81" fmla="*/ 1498 h 1583"/>
                <a:gd name="T82" fmla="*/ 96 w 632"/>
                <a:gd name="T83" fmla="*/ 1466 h 1583"/>
                <a:gd name="T84" fmla="*/ 53 w 632"/>
                <a:gd name="T85" fmla="*/ 1430 h 1583"/>
                <a:gd name="T86" fmla="*/ 21 w 632"/>
                <a:gd name="T87" fmla="*/ 1385 h 1583"/>
                <a:gd name="T88" fmla="*/ 3 w 632"/>
                <a:gd name="T89" fmla="*/ 1332 h 1583"/>
                <a:gd name="T90" fmla="*/ 0 w 632"/>
                <a:gd name="T91" fmla="*/ 1268 h 1583"/>
                <a:gd name="T92" fmla="*/ 14 w 632"/>
                <a:gd name="T93" fmla="*/ 1199 h 1583"/>
                <a:gd name="T94" fmla="*/ 50 w 632"/>
                <a:gd name="T95" fmla="*/ 1118 h 1583"/>
                <a:gd name="T96" fmla="*/ 111 w 632"/>
                <a:gd name="T97" fmla="*/ 1025 h 15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2"/>
                <a:gd name="T148" fmla="*/ 0 h 1583"/>
                <a:gd name="T149" fmla="*/ 632 w 632"/>
                <a:gd name="T150" fmla="*/ 1583 h 158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2" h="1583">
                  <a:moveTo>
                    <a:pt x="111" y="1025"/>
                  </a:moveTo>
                  <a:lnTo>
                    <a:pt x="246" y="846"/>
                  </a:lnTo>
                  <a:lnTo>
                    <a:pt x="354" y="705"/>
                  </a:lnTo>
                  <a:lnTo>
                    <a:pt x="429" y="583"/>
                  </a:lnTo>
                  <a:lnTo>
                    <a:pt x="471" y="478"/>
                  </a:lnTo>
                  <a:lnTo>
                    <a:pt x="482" y="377"/>
                  </a:lnTo>
                  <a:lnTo>
                    <a:pt x="461" y="267"/>
                  </a:lnTo>
                  <a:lnTo>
                    <a:pt x="404" y="146"/>
                  </a:lnTo>
                  <a:lnTo>
                    <a:pt x="311" y="0"/>
                  </a:lnTo>
                  <a:lnTo>
                    <a:pt x="318" y="4"/>
                  </a:lnTo>
                  <a:lnTo>
                    <a:pt x="336" y="16"/>
                  </a:lnTo>
                  <a:lnTo>
                    <a:pt x="364" y="36"/>
                  </a:lnTo>
                  <a:lnTo>
                    <a:pt x="400" y="65"/>
                  </a:lnTo>
                  <a:lnTo>
                    <a:pt x="439" y="97"/>
                  </a:lnTo>
                  <a:lnTo>
                    <a:pt x="482" y="138"/>
                  </a:lnTo>
                  <a:lnTo>
                    <a:pt x="525" y="190"/>
                  </a:lnTo>
                  <a:lnTo>
                    <a:pt x="561" y="243"/>
                  </a:lnTo>
                  <a:lnTo>
                    <a:pt x="593" y="308"/>
                  </a:lnTo>
                  <a:lnTo>
                    <a:pt x="618" y="373"/>
                  </a:lnTo>
                  <a:lnTo>
                    <a:pt x="632" y="450"/>
                  </a:lnTo>
                  <a:lnTo>
                    <a:pt x="632" y="531"/>
                  </a:lnTo>
                  <a:lnTo>
                    <a:pt x="614" y="616"/>
                  </a:lnTo>
                  <a:lnTo>
                    <a:pt x="582" y="709"/>
                  </a:lnTo>
                  <a:lnTo>
                    <a:pt x="525" y="806"/>
                  </a:lnTo>
                  <a:lnTo>
                    <a:pt x="446" y="907"/>
                  </a:lnTo>
                  <a:lnTo>
                    <a:pt x="314" y="1089"/>
                  </a:lnTo>
                  <a:lnTo>
                    <a:pt x="254" y="1235"/>
                  </a:lnTo>
                  <a:lnTo>
                    <a:pt x="250" y="1353"/>
                  </a:lnTo>
                  <a:lnTo>
                    <a:pt x="286" y="1446"/>
                  </a:lnTo>
                  <a:lnTo>
                    <a:pt x="343" y="1511"/>
                  </a:lnTo>
                  <a:lnTo>
                    <a:pt x="404" y="1551"/>
                  </a:lnTo>
                  <a:lnTo>
                    <a:pt x="454" y="1575"/>
                  </a:lnTo>
                  <a:lnTo>
                    <a:pt x="475" y="1583"/>
                  </a:lnTo>
                  <a:lnTo>
                    <a:pt x="468" y="1583"/>
                  </a:lnTo>
                  <a:lnTo>
                    <a:pt x="443" y="1579"/>
                  </a:lnTo>
                  <a:lnTo>
                    <a:pt x="407" y="1575"/>
                  </a:lnTo>
                  <a:lnTo>
                    <a:pt x="364" y="1567"/>
                  </a:lnTo>
                  <a:lnTo>
                    <a:pt x="311" y="1559"/>
                  </a:lnTo>
                  <a:lnTo>
                    <a:pt x="257" y="1543"/>
                  </a:lnTo>
                  <a:lnTo>
                    <a:pt x="200" y="1523"/>
                  </a:lnTo>
                  <a:lnTo>
                    <a:pt x="146" y="1498"/>
                  </a:lnTo>
                  <a:lnTo>
                    <a:pt x="96" y="1466"/>
                  </a:lnTo>
                  <a:lnTo>
                    <a:pt x="53" y="1430"/>
                  </a:lnTo>
                  <a:lnTo>
                    <a:pt x="21" y="1385"/>
                  </a:lnTo>
                  <a:lnTo>
                    <a:pt x="3" y="1332"/>
                  </a:lnTo>
                  <a:lnTo>
                    <a:pt x="0" y="1268"/>
                  </a:lnTo>
                  <a:lnTo>
                    <a:pt x="14" y="1199"/>
                  </a:lnTo>
                  <a:lnTo>
                    <a:pt x="50" y="1118"/>
                  </a:lnTo>
                  <a:lnTo>
                    <a:pt x="111" y="1025"/>
                  </a:lnTo>
                  <a:close/>
                </a:path>
              </a:pathLst>
            </a:custGeom>
            <a:solidFill>
              <a:srgbClr val="000000"/>
            </a:solidFill>
            <a:ln w="9525">
              <a:noFill/>
              <a:round/>
              <a:headEnd/>
              <a:tailEnd/>
            </a:ln>
          </p:spPr>
          <p:txBody>
            <a:bodyPr/>
            <a:lstStyle/>
            <a:p>
              <a:endParaRPr lang="en-US"/>
            </a:p>
          </p:txBody>
        </p:sp>
        <p:sp>
          <p:nvSpPr>
            <p:cNvPr id="35881" name="Freeform 162"/>
            <p:cNvSpPr>
              <a:spLocks/>
            </p:cNvSpPr>
            <p:nvPr/>
          </p:nvSpPr>
          <p:spPr bwMode="auto">
            <a:xfrm>
              <a:off x="3420" y="12812"/>
              <a:ext cx="632" cy="1580"/>
            </a:xfrm>
            <a:custGeom>
              <a:avLst/>
              <a:gdLst>
                <a:gd name="T0" fmla="*/ 114 w 632"/>
                <a:gd name="T1" fmla="*/ 1021 h 1580"/>
                <a:gd name="T2" fmla="*/ 250 w 632"/>
                <a:gd name="T3" fmla="*/ 843 h 1580"/>
                <a:gd name="T4" fmla="*/ 354 w 632"/>
                <a:gd name="T5" fmla="*/ 701 h 1580"/>
                <a:gd name="T6" fmla="*/ 429 w 632"/>
                <a:gd name="T7" fmla="*/ 579 h 1580"/>
                <a:gd name="T8" fmla="*/ 471 w 632"/>
                <a:gd name="T9" fmla="*/ 474 h 1580"/>
                <a:gd name="T10" fmla="*/ 482 w 632"/>
                <a:gd name="T11" fmla="*/ 373 h 1580"/>
                <a:gd name="T12" fmla="*/ 461 w 632"/>
                <a:gd name="T13" fmla="*/ 267 h 1580"/>
                <a:gd name="T14" fmla="*/ 404 w 632"/>
                <a:gd name="T15" fmla="*/ 146 h 1580"/>
                <a:gd name="T16" fmla="*/ 311 w 632"/>
                <a:gd name="T17" fmla="*/ 0 h 1580"/>
                <a:gd name="T18" fmla="*/ 318 w 632"/>
                <a:gd name="T19" fmla="*/ 4 h 1580"/>
                <a:gd name="T20" fmla="*/ 336 w 632"/>
                <a:gd name="T21" fmla="*/ 16 h 1580"/>
                <a:gd name="T22" fmla="*/ 364 w 632"/>
                <a:gd name="T23" fmla="*/ 37 h 1580"/>
                <a:gd name="T24" fmla="*/ 400 w 632"/>
                <a:gd name="T25" fmla="*/ 65 h 1580"/>
                <a:gd name="T26" fmla="*/ 439 w 632"/>
                <a:gd name="T27" fmla="*/ 97 h 1580"/>
                <a:gd name="T28" fmla="*/ 482 w 632"/>
                <a:gd name="T29" fmla="*/ 138 h 1580"/>
                <a:gd name="T30" fmla="*/ 521 w 632"/>
                <a:gd name="T31" fmla="*/ 186 h 1580"/>
                <a:gd name="T32" fmla="*/ 561 w 632"/>
                <a:gd name="T33" fmla="*/ 243 h 1580"/>
                <a:gd name="T34" fmla="*/ 593 w 632"/>
                <a:gd name="T35" fmla="*/ 304 h 1580"/>
                <a:gd name="T36" fmla="*/ 618 w 632"/>
                <a:gd name="T37" fmla="*/ 373 h 1580"/>
                <a:gd name="T38" fmla="*/ 632 w 632"/>
                <a:gd name="T39" fmla="*/ 450 h 1580"/>
                <a:gd name="T40" fmla="*/ 632 w 632"/>
                <a:gd name="T41" fmla="*/ 527 h 1580"/>
                <a:gd name="T42" fmla="*/ 618 w 632"/>
                <a:gd name="T43" fmla="*/ 616 h 1580"/>
                <a:gd name="T44" fmla="*/ 582 w 632"/>
                <a:gd name="T45" fmla="*/ 705 h 1580"/>
                <a:gd name="T46" fmla="*/ 529 w 632"/>
                <a:gd name="T47" fmla="*/ 802 h 1580"/>
                <a:gd name="T48" fmla="*/ 450 w 632"/>
                <a:gd name="T49" fmla="*/ 903 h 1580"/>
                <a:gd name="T50" fmla="*/ 314 w 632"/>
                <a:gd name="T51" fmla="*/ 1085 h 1580"/>
                <a:gd name="T52" fmla="*/ 253 w 632"/>
                <a:gd name="T53" fmla="*/ 1231 h 1580"/>
                <a:gd name="T54" fmla="*/ 250 w 632"/>
                <a:gd name="T55" fmla="*/ 1349 h 1580"/>
                <a:gd name="T56" fmla="*/ 286 w 632"/>
                <a:gd name="T57" fmla="*/ 1442 h 1580"/>
                <a:gd name="T58" fmla="*/ 343 w 632"/>
                <a:gd name="T59" fmla="*/ 1507 h 1580"/>
                <a:gd name="T60" fmla="*/ 404 w 632"/>
                <a:gd name="T61" fmla="*/ 1547 h 1580"/>
                <a:gd name="T62" fmla="*/ 454 w 632"/>
                <a:gd name="T63" fmla="*/ 1571 h 1580"/>
                <a:gd name="T64" fmla="*/ 475 w 632"/>
                <a:gd name="T65" fmla="*/ 1580 h 1580"/>
                <a:gd name="T66" fmla="*/ 468 w 632"/>
                <a:gd name="T67" fmla="*/ 1580 h 1580"/>
                <a:gd name="T68" fmla="*/ 443 w 632"/>
                <a:gd name="T69" fmla="*/ 1576 h 1580"/>
                <a:gd name="T70" fmla="*/ 407 w 632"/>
                <a:gd name="T71" fmla="*/ 1571 h 1580"/>
                <a:gd name="T72" fmla="*/ 361 w 632"/>
                <a:gd name="T73" fmla="*/ 1563 h 1580"/>
                <a:gd name="T74" fmla="*/ 311 w 632"/>
                <a:gd name="T75" fmla="*/ 1555 h 1580"/>
                <a:gd name="T76" fmla="*/ 257 w 632"/>
                <a:gd name="T77" fmla="*/ 1539 h 1580"/>
                <a:gd name="T78" fmla="*/ 200 w 632"/>
                <a:gd name="T79" fmla="*/ 1519 h 1580"/>
                <a:gd name="T80" fmla="*/ 146 w 632"/>
                <a:gd name="T81" fmla="*/ 1495 h 1580"/>
                <a:gd name="T82" fmla="*/ 96 w 632"/>
                <a:gd name="T83" fmla="*/ 1462 h 1580"/>
                <a:gd name="T84" fmla="*/ 53 w 632"/>
                <a:gd name="T85" fmla="*/ 1426 h 1580"/>
                <a:gd name="T86" fmla="*/ 21 w 632"/>
                <a:gd name="T87" fmla="*/ 1381 h 1580"/>
                <a:gd name="T88" fmla="*/ 3 w 632"/>
                <a:gd name="T89" fmla="*/ 1328 h 1580"/>
                <a:gd name="T90" fmla="*/ 0 w 632"/>
                <a:gd name="T91" fmla="*/ 1264 h 1580"/>
                <a:gd name="T92" fmla="*/ 14 w 632"/>
                <a:gd name="T93" fmla="*/ 1195 h 1580"/>
                <a:gd name="T94" fmla="*/ 53 w 632"/>
                <a:gd name="T95" fmla="*/ 1114 h 1580"/>
                <a:gd name="T96" fmla="*/ 114 w 632"/>
                <a:gd name="T97" fmla="*/ 1021 h 15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2"/>
                <a:gd name="T148" fmla="*/ 0 h 1580"/>
                <a:gd name="T149" fmla="*/ 632 w 632"/>
                <a:gd name="T150" fmla="*/ 1580 h 15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2" h="1580">
                  <a:moveTo>
                    <a:pt x="114" y="1021"/>
                  </a:moveTo>
                  <a:lnTo>
                    <a:pt x="250" y="843"/>
                  </a:lnTo>
                  <a:lnTo>
                    <a:pt x="354" y="701"/>
                  </a:lnTo>
                  <a:lnTo>
                    <a:pt x="429" y="579"/>
                  </a:lnTo>
                  <a:lnTo>
                    <a:pt x="471" y="474"/>
                  </a:lnTo>
                  <a:lnTo>
                    <a:pt x="482" y="373"/>
                  </a:lnTo>
                  <a:lnTo>
                    <a:pt x="461" y="267"/>
                  </a:lnTo>
                  <a:lnTo>
                    <a:pt x="404" y="146"/>
                  </a:lnTo>
                  <a:lnTo>
                    <a:pt x="311" y="0"/>
                  </a:lnTo>
                  <a:lnTo>
                    <a:pt x="318" y="4"/>
                  </a:lnTo>
                  <a:lnTo>
                    <a:pt x="336" y="16"/>
                  </a:lnTo>
                  <a:lnTo>
                    <a:pt x="364" y="37"/>
                  </a:lnTo>
                  <a:lnTo>
                    <a:pt x="400" y="65"/>
                  </a:lnTo>
                  <a:lnTo>
                    <a:pt x="439" y="97"/>
                  </a:lnTo>
                  <a:lnTo>
                    <a:pt x="482" y="138"/>
                  </a:lnTo>
                  <a:lnTo>
                    <a:pt x="521" y="186"/>
                  </a:lnTo>
                  <a:lnTo>
                    <a:pt x="561" y="243"/>
                  </a:lnTo>
                  <a:lnTo>
                    <a:pt x="593" y="304"/>
                  </a:lnTo>
                  <a:lnTo>
                    <a:pt x="618" y="373"/>
                  </a:lnTo>
                  <a:lnTo>
                    <a:pt x="632" y="450"/>
                  </a:lnTo>
                  <a:lnTo>
                    <a:pt x="632" y="527"/>
                  </a:lnTo>
                  <a:lnTo>
                    <a:pt x="618" y="616"/>
                  </a:lnTo>
                  <a:lnTo>
                    <a:pt x="582" y="705"/>
                  </a:lnTo>
                  <a:lnTo>
                    <a:pt x="529" y="802"/>
                  </a:lnTo>
                  <a:lnTo>
                    <a:pt x="450" y="903"/>
                  </a:lnTo>
                  <a:lnTo>
                    <a:pt x="314" y="1085"/>
                  </a:lnTo>
                  <a:lnTo>
                    <a:pt x="253" y="1231"/>
                  </a:lnTo>
                  <a:lnTo>
                    <a:pt x="250" y="1349"/>
                  </a:lnTo>
                  <a:lnTo>
                    <a:pt x="286" y="1442"/>
                  </a:lnTo>
                  <a:lnTo>
                    <a:pt x="343" y="1507"/>
                  </a:lnTo>
                  <a:lnTo>
                    <a:pt x="404" y="1547"/>
                  </a:lnTo>
                  <a:lnTo>
                    <a:pt x="454" y="1571"/>
                  </a:lnTo>
                  <a:lnTo>
                    <a:pt x="475" y="1580"/>
                  </a:lnTo>
                  <a:lnTo>
                    <a:pt x="468" y="1580"/>
                  </a:lnTo>
                  <a:lnTo>
                    <a:pt x="443" y="1576"/>
                  </a:lnTo>
                  <a:lnTo>
                    <a:pt x="407" y="1571"/>
                  </a:lnTo>
                  <a:lnTo>
                    <a:pt x="361" y="1563"/>
                  </a:lnTo>
                  <a:lnTo>
                    <a:pt x="311" y="1555"/>
                  </a:lnTo>
                  <a:lnTo>
                    <a:pt x="257" y="1539"/>
                  </a:lnTo>
                  <a:lnTo>
                    <a:pt x="200" y="1519"/>
                  </a:lnTo>
                  <a:lnTo>
                    <a:pt x="146" y="1495"/>
                  </a:lnTo>
                  <a:lnTo>
                    <a:pt x="96" y="1462"/>
                  </a:lnTo>
                  <a:lnTo>
                    <a:pt x="53" y="1426"/>
                  </a:lnTo>
                  <a:lnTo>
                    <a:pt x="21" y="1381"/>
                  </a:lnTo>
                  <a:lnTo>
                    <a:pt x="3" y="1328"/>
                  </a:lnTo>
                  <a:lnTo>
                    <a:pt x="0" y="1264"/>
                  </a:lnTo>
                  <a:lnTo>
                    <a:pt x="14" y="1195"/>
                  </a:lnTo>
                  <a:lnTo>
                    <a:pt x="53" y="1114"/>
                  </a:lnTo>
                  <a:lnTo>
                    <a:pt x="114" y="1021"/>
                  </a:lnTo>
                  <a:close/>
                </a:path>
              </a:pathLst>
            </a:custGeom>
            <a:solidFill>
              <a:srgbClr val="000000"/>
            </a:solidFill>
            <a:ln w="9525">
              <a:noFill/>
              <a:round/>
              <a:headEnd/>
              <a:tailEnd/>
            </a:ln>
          </p:spPr>
          <p:txBody>
            <a:bodyPr/>
            <a:lstStyle/>
            <a:p>
              <a:endParaRPr lang="en-US"/>
            </a:p>
          </p:txBody>
        </p:sp>
        <p:sp>
          <p:nvSpPr>
            <p:cNvPr id="35882" name="Freeform 163"/>
            <p:cNvSpPr>
              <a:spLocks/>
            </p:cNvSpPr>
            <p:nvPr/>
          </p:nvSpPr>
          <p:spPr bwMode="auto">
            <a:xfrm>
              <a:off x="3692" y="10152"/>
              <a:ext cx="633" cy="1580"/>
            </a:xfrm>
            <a:custGeom>
              <a:avLst/>
              <a:gdLst>
                <a:gd name="T0" fmla="*/ 115 w 633"/>
                <a:gd name="T1" fmla="*/ 1021 h 1580"/>
                <a:gd name="T2" fmla="*/ 250 w 633"/>
                <a:gd name="T3" fmla="*/ 842 h 1580"/>
                <a:gd name="T4" fmla="*/ 354 w 633"/>
                <a:gd name="T5" fmla="*/ 701 h 1580"/>
                <a:gd name="T6" fmla="*/ 429 w 633"/>
                <a:gd name="T7" fmla="*/ 579 h 1580"/>
                <a:gd name="T8" fmla="*/ 472 w 633"/>
                <a:gd name="T9" fmla="*/ 474 h 1580"/>
                <a:gd name="T10" fmla="*/ 479 w 633"/>
                <a:gd name="T11" fmla="*/ 373 h 1580"/>
                <a:gd name="T12" fmla="*/ 458 w 633"/>
                <a:gd name="T13" fmla="*/ 267 h 1580"/>
                <a:gd name="T14" fmla="*/ 401 w 633"/>
                <a:gd name="T15" fmla="*/ 146 h 1580"/>
                <a:gd name="T16" fmla="*/ 311 w 633"/>
                <a:gd name="T17" fmla="*/ 0 h 1580"/>
                <a:gd name="T18" fmla="*/ 318 w 633"/>
                <a:gd name="T19" fmla="*/ 4 h 1580"/>
                <a:gd name="T20" fmla="*/ 336 w 633"/>
                <a:gd name="T21" fmla="*/ 16 h 1580"/>
                <a:gd name="T22" fmla="*/ 365 w 633"/>
                <a:gd name="T23" fmla="*/ 37 h 1580"/>
                <a:gd name="T24" fmla="*/ 401 w 633"/>
                <a:gd name="T25" fmla="*/ 65 h 1580"/>
                <a:gd name="T26" fmla="*/ 440 w 633"/>
                <a:gd name="T27" fmla="*/ 97 h 1580"/>
                <a:gd name="T28" fmla="*/ 483 w 633"/>
                <a:gd name="T29" fmla="*/ 138 h 1580"/>
                <a:gd name="T30" fmla="*/ 522 w 633"/>
                <a:gd name="T31" fmla="*/ 186 h 1580"/>
                <a:gd name="T32" fmla="*/ 561 w 633"/>
                <a:gd name="T33" fmla="*/ 243 h 1580"/>
                <a:gd name="T34" fmla="*/ 593 w 633"/>
                <a:gd name="T35" fmla="*/ 304 h 1580"/>
                <a:gd name="T36" fmla="*/ 618 w 633"/>
                <a:gd name="T37" fmla="*/ 373 h 1580"/>
                <a:gd name="T38" fmla="*/ 633 w 633"/>
                <a:gd name="T39" fmla="*/ 450 h 1580"/>
                <a:gd name="T40" fmla="*/ 633 w 633"/>
                <a:gd name="T41" fmla="*/ 527 h 1580"/>
                <a:gd name="T42" fmla="*/ 618 w 633"/>
                <a:gd name="T43" fmla="*/ 616 h 1580"/>
                <a:gd name="T44" fmla="*/ 583 w 633"/>
                <a:gd name="T45" fmla="*/ 705 h 1580"/>
                <a:gd name="T46" fmla="*/ 529 w 633"/>
                <a:gd name="T47" fmla="*/ 802 h 1580"/>
                <a:gd name="T48" fmla="*/ 451 w 633"/>
                <a:gd name="T49" fmla="*/ 903 h 1580"/>
                <a:gd name="T50" fmla="*/ 315 w 633"/>
                <a:gd name="T51" fmla="*/ 1085 h 1580"/>
                <a:gd name="T52" fmla="*/ 254 w 633"/>
                <a:gd name="T53" fmla="*/ 1231 h 1580"/>
                <a:gd name="T54" fmla="*/ 250 w 633"/>
                <a:gd name="T55" fmla="*/ 1349 h 1580"/>
                <a:gd name="T56" fmla="*/ 286 w 633"/>
                <a:gd name="T57" fmla="*/ 1442 h 1580"/>
                <a:gd name="T58" fmla="*/ 340 w 633"/>
                <a:gd name="T59" fmla="*/ 1507 h 1580"/>
                <a:gd name="T60" fmla="*/ 404 w 633"/>
                <a:gd name="T61" fmla="*/ 1547 h 1580"/>
                <a:gd name="T62" fmla="*/ 451 w 633"/>
                <a:gd name="T63" fmla="*/ 1571 h 1580"/>
                <a:gd name="T64" fmla="*/ 472 w 633"/>
                <a:gd name="T65" fmla="*/ 1580 h 1580"/>
                <a:gd name="T66" fmla="*/ 465 w 633"/>
                <a:gd name="T67" fmla="*/ 1580 h 1580"/>
                <a:gd name="T68" fmla="*/ 440 w 633"/>
                <a:gd name="T69" fmla="*/ 1575 h 1580"/>
                <a:gd name="T70" fmla="*/ 404 w 633"/>
                <a:gd name="T71" fmla="*/ 1571 h 1580"/>
                <a:gd name="T72" fmla="*/ 361 w 633"/>
                <a:gd name="T73" fmla="*/ 1563 h 1580"/>
                <a:gd name="T74" fmla="*/ 308 w 633"/>
                <a:gd name="T75" fmla="*/ 1555 h 1580"/>
                <a:gd name="T76" fmla="*/ 254 w 633"/>
                <a:gd name="T77" fmla="*/ 1539 h 1580"/>
                <a:gd name="T78" fmla="*/ 197 w 633"/>
                <a:gd name="T79" fmla="*/ 1519 h 1580"/>
                <a:gd name="T80" fmla="*/ 143 w 633"/>
                <a:gd name="T81" fmla="*/ 1494 h 1580"/>
                <a:gd name="T82" fmla="*/ 93 w 633"/>
                <a:gd name="T83" fmla="*/ 1462 h 1580"/>
                <a:gd name="T84" fmla="*/ 50 w 633"/>
                <a:gd name="T85" fmla="*/ 1426 h 1580"/>
                <a:gd name="T86" fmla="*/ 22 w 633"/>
                <a:gd name="T87" fmla="*/ 1381 h 1580"/>
                <a:gd name="T88" fmla="*/ 0 w 633"/>
                <a:gd name="T89" fmla="*/ 1328 h 1580"/>
                <a:gd name="T90" fmla="*/ 0 w 633"/>
                <a:gd name="T91" fmla="*/ 1264 h 1580"/>
                <a:gd name="T92" fmla="*/ 15 w 633"/>
                <a:gd name="T93" fmla="*/ 1195 h 1580"/>
                <a:gd name="T94" fmla="*/ 54 w 633"/>
                <a:gd name="T95" fmla="*/ 1114 h 1580"/>
                <a:gd name="T96" fmla="*/ 115 w 633"/>
                <a:gd name="T97" fmla="*/ 1021 h 15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3"/>
                <a:gd name="T148" fmla="*/ 0 h 1580"/>
                <a:gd name="T149" fmla="*/ 633 w 633"/>
                <a:gd name="T150" fmla="*/ 1580 h 15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3" h="1580">
                  <a:moveTo>
                    <a:pt x="115" y="1021"/>
                  </a:moveTo>
                  <a:lnTo>
                    <a:pt x="250" y="842"/>
                  </a:lnTo>
                  <a:lnTo>
                    <a:pt x="354" y="701"/>
                  </a:lnTo>
                  <a:lnTo>
                    <a:pt x="429" y="579"/>
                  </a:lnTo>
                  <a:lnTo>
                    <a:pt x="472" y="474"/>
                  </a:lnTo>
                  <a:lnTo>
                    <a:pt x="479" y="373"/>
                  </a:lnTo>
                  <a:lnTo>
                    <a:pt x="458" y="267"/>
                  </a:lnTo>
                  <a:lnTo>
                    <a:pt x="401" y="146"/>
                  </a:lnTo>
                  <a:lnTo>
                    <a:pt x="311" y="0"/>
                  </a:lnTo>
                  <a:lnTo>
                    <a:pt x="318" y="4"/>
                  </a:lnTo>
                  <a:lnTo>
                    <a:pt x="336" y="16"/>
                  </a:lnTo>
                  <a:lnTo>
                    <a:pt x="365" y="37"/>
                  </a:lnTo>
                  <a:lnTo>
                    <a:pt x="401" y="65"/>
                  </a:lnTo>
                  <a:lnTo>
                    <a:pt x="440" y="97"/>
                  </a:lnTo>
                  <a:lnTo>
                    <a:pt x="483" y="138"/>
                  </a:lnTo>
                  <a:lnTo>
                    <a:pt x="522" y="186"/>
                  </a:lnTo>
                  <a:lnTo>
                    <a:pt x="561" y="243"/>
                  </a:lnTo>
                  <a:lnTo>
                    <a:pt x="593" y="304"/>
                  </a:lnTo>
                  <a:lnTo>
                    <a:pt x="618" y="373"/>
                  </a:lnTo>
                  <a:lnTo>
                    <a:pt x="633" y="450"/>
                  </a:lnTo>
                  <a:lnTo>
                    <a:pt x="633" y="527"/>
                  </a:lnTo>
                  <a:lnTo>
                    <a:pt x="618" y="616"/>
                  </a:lnTo>
                  <a:lnTo>
                    <a:pt x="583" y="705"/>
                  </a:lnTo>
                  <a:lnTo>
                    <a:pt x="529" y="802"/>
                  </a:lnTo>
                  <a:lnTo>
                    <a:pt x="451" y="903"/>
                  </a:lnTo>
                  <a:lnTo>
                    <a:pt x="315" y="1085"/>
                  </a:lnTo>
                  <a:lnTo>
                    <a:pt x="254" y="1231"/>
                  </a:lnTo>
                  <a:lnTo>
                    <a:pt x="250" y="1349"/>
                  </a:lnTo>
                  <a:lnTo>
                    <a:pt x="286" y="1442"/>
                  </a:lnTo>
                  <a:lnTo>
                    <a:pt x="340" y="1507"/>
                  </a:lnTo>
                  <a:lnTo>
                    <a:pt x="404" y="1547"/>
                  </a:lnTo>
                  <a:lnTo>
                    <a:pt x="451" y="1571"/>
                  </a:lnTo>
                  <a:lnTo>
                    <a:pt x="472" y="1580"/>
                  </a:lnTo>
                  <a:lnTo>
                    <a:pt x="465" y="1580"/>
                  </a:lnTo>
                  <a:lnTo>
                    <a:pt x="440" y="1575"/>
                  </a:lnTo>
                  <a:lnTo>
                    <a:pt x="404" y="1571"/>
                  </a:lnTo>
                  <a:lnTo>
                    <a:pt x="361" y="1563"/>
                  </a:lnTo>
                  <a:lnTo>
                    <a:pt x="308" y="1555"/>
                  </a:lnTo>
                  <a:lnTo>
                    <a:pt x="254" y="1539"/>
                  </a:lnTo>
                  <a:lnTo>
                    <a:pt x="197" y="1519"/>
                  </a:lnTo>
                  <a:lnTo>
                    <a:pt x="143" y="1494"/>
                  </a:lnTo>
                  <a:lnTo>
                    <a:pt x="93" y="1462"/>
                  </a:lnTo>
                  <a:lnTo>
                    <a:pt x="50" y="1426"/>
                  </a:lnTo>
                  <a:lnTo>
                    <a:pt x="22" y="1381"/>
                  </a:lnTo>
                  <a:lnTo>
                    <a:pt x="0" y="1328"/>
                  </a:lnTo>
                  <a:lnTo>
                    <a:pt x="0" y="1264"/>
                  </a:lnTo>
                  <a:lnTo>
                    <a:pt x="15" y="1195"/>
                  </a:lnTo>
                  <a:lnTo>
                    <a:pt x="54" y="1114"/>
                  </a:lnTo>
                  <a:lnTo>
                    <a:pt x="115" y="1021"/>
                  </a:lnTo>
                  <a:close/>
                </a:path>
              </a:pathLst>
            </a:custGeom>
            <a:solidFill>
              <a:srgbClr val="000000"/>
            </a:solidFill>
            <a:ln w="9525">
              <a:noFill/>
              <a:round/>
              <a:headEnd/>
              <a:tailEnd/>
            </a:ln>
          </p:spPr>
          <p:txBody>
            <a:bodyPr/>
            <a:lstStyle/>
            <a:p>
              <a:endParaRPr lang="en-US"/>
            </a:p>
          </p:txBody>
        </p:sp>
        <p:sp>
          <p:nvSpPr>
            <p:cNvPr id="35883" name="Freeform 164"/>
            <p:cNvSpPr>
              <a:spLocks/>
            </p:cNvSpPr>
            <p:nvPr/>
          </p:nvSpPr>
          <p:spPr bwMode="auto">
            <a:xfrm>
              <a:off x="3600" y="11552"/>
              <a:ext cx="632" cy="1583"/>
            </a:xfrm>
            <a:custGeom>
              <a:avLst/>
              <a:gdLst>
                <a:gd name="T0" fmla="*/ 111 w 632"/>
                <a:gd name="T1" fmla="*/ 1025 h 1583"/>
                <a:gd name="T2" fmla="*/ 246 w 632"/>
                <a:gd name="T3" fmla="*/ 846 h 1583"/>
                <a:gd name="T4" fmla="*/ 354 w 632"/>
                <a:gd name="T5" fmla="*/ 705 h 1583"/>
                <a:gd name="T6" fmla="*/ 429 w 632"/>
                <a:gd name="T7" fmla="*/ 583 h 1583"/>
                <a:gd name="T8" fmla="*/ 471 w 632"/>
                <a:gd name="T9" fmla="*/ 478 h 1583"/>
                <a:gd name="T10" fmla="*/ 482 w 632"/>
                <a:gd name="T11" fmla="*/ 377 h 1583"/>
                <a:gd name="T12" fmla="*/ 461 w 632"/>
                <a:gd name="T13" fmla="*/ 267 h 1583"/>
                <a:gd name="T14" fmla="*/ 404 w 632"/>
                <a:gd name="T15" fmla="*/ 146 h 1583"/>
                <a:gd name="T16" fmla="*/ 311 w 632"/>
                <a:gd name="T17" fmla="*/ 0 h 1583"/>
                <a:gd name="T18" fmla="*/ 318 w 632"/>
                <a:gd name="T19" fmla="*/ 4 h 1583"/>
                <a:gd name="T20" fmla="*/ 336 w 632"/>
                <a:gd name="T21" fmla="*/ 16 h 1583"/>
                <a:gd name="T22" fmla="*/ 364 w 632"/>
                <a:gd name="T23" fmla="*/ 36 h 1583"/>
                <a:gd name="T24" fmla="*/ 400 w 632"/>
                <a:gd name="T25" fmla="*/ 65 h 1583"/>
                <a:gd name="T26" fmla="*/ 439 w 632"/>
                <a:gd name="T27" fmla="*/ 97 h 1583"/>
                <a:gd name="T28" fmla="*/ 482 w 632"/>
                <a:gd name="T29" fmla="*/ 138 h 1583"/>
                <a:gd name="T30" fmla="*/ 525 w 632"/>
                <a:gd name="T31" fmla="*/ 190 h 1583"/>
                <a:gd name="T32" fmla="*/ 561 w 632"/>
                <a:gd name="T33" fmla="*/ 243 h 1583"/>
                <a:gd name="T34" fmla="*/ 593 w 632"/>
                <a:gd name="T35" fmla="*/ 308 h 1583"/>
                <a:gd name="T36" fmla="*/ 618 w 632"/>
                <a:gd name="T37" fmla="*/ 373 h 1583"/>
                <a:gd name="T38" fmla="*/ 632 w 632"/>
                <a:gd name="T39" fmla="*/ 450 h 1583"/>
                <a:gd name="T40" fmla="*/ 632 w 632"/>
                <a:gd name="T41" fmla="*/ 531 h 1583"/>
                <a:gd name="T42" fmla="*/ 614 w 632"/>
                <a:gd name="T43" fmla="*/ 616 h 1583"/>
                <a:gd name="T44" fmla="*/ 582 w 632"/>
                <a:gd name="T45" fmla="*/ 709 h 1583"/>
                <a:gd name="T46" fmla="*/ 525 w 632"/>
                <a:gd name="T47" fmla="*/ 806 h 1583"/>
                <a:gd name="T48" fmla="*/ 446 w 632"/>
                <a:gd name="T49" fmla="*/ 907 h 1583"/>
                <a:gd name="T50" fmla="*/ 314 w 632"/>
                <a:gd name="T51" fmla="*/ 1089 h 1583"/>
                <a:gd name="T52" fmla="*/ 254 w 632"/>
                <a:gd name="T53" fmla="*/ 1235 h 1583"/>
                <a:gd name="T54" fmla="*/ 250 w 632"/>
                <a:gd name="T55" fmla="*/ 1353 h 1583"/>
                <a:gd name="T56" fmla="*/ 286 w 632"/>
                <a:gd name="T57" fmla="*/ 1446 h 1583"/>
                <a:gd name="T58" fmla="*/ 343 w 632"/>
                <a:gd name="T59" fmla="*/ 1511 h 1583"/>
                <a:gd name="T60" fmla="*/ 404 w 632"/>
                <a:gd name="T61" fmla="*/ 1551 h 1583"/>
                <a:gd name="T62" fmla="*/ 454 w 632"/>
                <a:gd name="T63" fmla="*/ 1575 h 1583"/>
                <a:gd name="T64" fmla="*/ 475 w 632"/>
                <a:gd name="T65" fmla="*/ 1583 h 1583"/>
                <a:gd name="T66" fmla="*/ 468 w 632"/>
                <a:gd name="T67" fmla="*/ 1583 h 1583"/>
                <a:gd name="T68" fmla="*/ 443 w 632"/>
                <a:gd name="T69" fmla="*/ 1579 h 1583"/>
                <a:gd name="T70" fmla="*/ 407 w 632"/>
                <a:gd name="T71" fmla="*/ 1575 h 1583"/>
                <a:gd name="T72" fmla="*/ 364 w 632"/>
                <a:gd name="T73" fmla="*/ 1567 h 1583"/>
                <a:gd name="T74" fmla="*/ 311 w 632"/>
                <a:gd name="T75" fmla="*/ 1559 h 1583"/>
                <a:gd name="T76" fmla="*/ 257 w 632"/>
                <a:gd name="T77" fmla="*/ 1543 h 1583"/>
                <a:gd name="T78" fmla="*/ 200 w 632"/>
                <a:gd name="T79" fmla="*/ 1523 h 1583"/>
                <a:gd name="T80" fmla="*/ 146 w 632"/>
                <a:gd name="T81" fmla="*/ 1498 h 1583"/>
                <a:gd name="T82" fmla="*/ 96 w 632"/>
                <a:gd name="T83" fmla="*/ 1466 h 1583"/>
                <a:gd name="T84" fmla="*/ 53 w 632"/>
                <a:gd name="T85" fmla="*/ 1430 h 1583"/>
                <a:gd name="T86" fmla="*/ 21 w 632"/>
                <a:gd name="T87" fmla="*/ 1385 h 1583"/>
                <a:gd name="T88" fmla="*/ 3 w 632"/>
                <a:gd name="T89" fmla="*/ 1332 h 1583"/>
                <a:gd name="T90" fmla="*/ 0 w 632"/>
                <a:gd name="T91" fmla="*/ 1268 h 1583"/>
                <a:gd name="T92" fmla="*/ 14 w 632"/>
                <a:gd name="T93" fmla="*/ 1199 h 1583"/>
                <a:gd name="T94" fmla="*/ 50 w 632"/>
                <a:gd name="T95" fmla="*/ 1118 h 1583"/>
                <a:gd name="T96" fmla="*/ 111 w 632"/>
                <a:gd name="T97" fmla="*/ 1025 h 15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2"/>
                <a:gd name="T148" fmla="*/ 0 h 1583"/>
                <a:gd name="T149" fmla="*/ 632 w 632"/>
                <a:gd name="T150" fmla="*/ 1583 h 158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2" h="1583">
                  <a:moveTo>
                    <a:pt x="111" y="1025"/>
                  </a:moveTo>
                  <a:lnTo>
                    <a:pt x="246" y="846"/>
                  </a:lnTo>
                  <a:lnTo>
                    <a:pt x="354" y="705"/>
                  </a:lnTo>
                  <a:lnTo>
                    <a:pt x="429" y="583"/>
                  </a:lnTo>
                  <a:lnTo>
                    <a:pt x="471" y="478"/>
                  </a:lnTo>
                  <a:lnTo>
                    <a:pt x="482" y="377"/>
                  </a:lnTo>
                  <a:lnTo>
                    <a:pt x="461" y="267"/>
                  </a:lnTo>
                  <a:lnTo>
                    <a:pt x="404" y="146"/>
                  </a:lnTo>
                  <a:lnTo>
                    <a:pt x="311" y="0"/>
                  </a:lnTo>
                  <a:lnTo>
                    <a:pt x="318" y="4"/>
                  </a:lnTo>
                  <a:lnTo>
                    <a:pt x="336" y="16"/>
                  </a:lnTo>
                  <a:lnTo>
                    <a:pt x="364" y="36"/>
                  </a:lnTo>
                  <a:lnTo>
                    <a:pt x="400" y="65"/>
                  </a:lnTo>
                  <a:lnTo>
                    <a:pt x="439" y="97"/>
                  </a:lnTo>
                  <a:lnTo>
                    <a:pt x="482" y="138"/>
                  </a:lnTo>
                  <a:lnTo>
                    <a:pt x="525" y="190"/>
                  </a:lnTo>
                  <a:lnTo>
                    <a:pt x="561" y="243"/>
                  </a:lnTo>
                  <a:lnTo>
                    <a:pt x="593" y="308"/>
                  </a:lnTo>
                  <a:lnTo>
                    <a:pt x="618" y="373"/>
                  </a:lnTo>
                  <a:lnTo>
                    <a:pt x="632" y="450"/>
                  </a:lnTo>
                  <a:lnTo>
                    <a:pt x="632" y="531"/>
                  </a:lnTo>
                  <a:lnTo>
                    <a:pt x="614" y="616"/>
                  </a:lnTo>
                  <a:lnTo>
                    <a:pt x="582" y="709"/>
                  </a:lnTo>
                  <a:lnTo>
                    <a:pt x="525" y="806"/>
                  </a:lnTo>
                  <a:lnTo>
                    <a:pt x="446" y="907"/>
                  </a:lnTo>
                  <a:lnTo>
                    <a:pt x="314" y="1089"/>
                  </a:lnTo>
                  <a:lnTo>
                    <a:pt x="254" y="1235"/>
                  </a:lnTo>
                  <a:lnTo>
                    <a:pt x="250" y="1353"/>
                  </a:lnTo>
                  <a:lnTo>
                    <a:pt x="286" y="1446"/>
                  </a:lnTo>
                  <a:lnTo>
                    <a:pt x="343" y="1511"/>
                  </a:lnTo>
                  <a:lnTo>
                    <a:pt x="404" y="1551"/>
                  </a:lnTo>
                  <a:lnTo>
                    <a:pt x="454" y="1575"/>
                  </a:lnTo>
                  <a:lnTo>
                    <a:pt x="475" y="1583"/>
                  </a:lnTo>
                  <a:lnTo>
                    <a:pt x="468" y="1583"/>
                  </a:lnTo>
                  <a:lnTo>
                    <a:pt x="443" y="1579"/>
                  </a:lnTo>
                  <a:lnTo>
                    <a:pt x="407" y="1575"/>
                  </a:lnTo>
                  <a:lnTo>
                    <a:pt x="364" y="1567"/>
                  </a:lnTo>
                  <a:lnTo>
                    <a:pt x="311" y="1559"/>
                  </a:lnTo>
                  <a:lnTo>
                    <a:pt x="257" y="1543"/>
                  </a:lnTo>
                  <a:lnTo>
                    <a:pt x="200" y="1523"/>
                  </a:lnTo>
                  <a:lnTo>
                    <a:pt x="146" y="1498"/>
                  </a:lnTo>
                  <a:lnTo>
                    <a:pt x="96" y="1466"/>
                  </a:lnTo>
                  <a:lnTo>
                    <a:pt x="53" y="1430"/>
                  </a:lnTo>
                  <a:lnTo>
                    <a:pt x="21" y="1385"/>
                  </a:lnTo>
                  <a:lnTo>
                    <a:pt x="3" y="1332"/>
                  </a:lnTo>
                  <a:lnTo>
                    <a:pt x="0" y="1268"/>
                  </a:lnTo>
                  <a:lnTo>
                    <a:pt x="14" y="1199"/>
                  </a:lnTo>
                  <a:lnTo>
                    <a:pt x="50" y="1118"/>
                  </a:lnTo>
                  <a:lnTo>
                    <a:pt x="111" y="1025"/>
                  </a:lnTo>
                  <a:close/>
                </a:path>
              </a:pathLst>
            </a:custGeom>
            <a:solidFill>
              <a:srgbClr val="000000"/>
            </a:solidFill>
            <a:ln w="9525">
              <a:noFill/>
              <a:round/>
              <a:headEnd/>
              <a:tailEnd/>
            </a:ln>
          </p:spPr>
          <p:txBody>
            <a:bodyPr/>
            <a:lstStyle/>
            <a:p>
              <a:endParaRPr lang="en-US"/>
            </a:p>
          </p:txBody>
        </p:sp>
      </p:grpSp>
      <p:grpSp>
        <p:nvGrpSpPr>
          <p:cNvPr id="6" name="Group 165"/>
          <p:cNvGrpSpPr>
            <a:grpSpLocks/>
          </p:cNvGrpSpPr>
          <p:nvPr/>
        </p:nvGrpSpPr>
        <p:grpSpPr bwMode="auto">
          <a:xfrm>
            <a:off x="4152900" y="3941763"/>
            <a:ext cx="1244600" cy="401637"/>
            <a:chOff x="5127" y="6278"/>
            <a:chExt cx="2413" cy="633"/>
          </a:xfrm>
        </p:grpSpPr>
        <p:sp>
          <p:nvSpPr>
            <p:cNvPr id="35876" name="Freeform 166"/>
            <p:cNvSpPr>
              <a:spLocks/>
            </p:cNvSpPr>
            <p:nvPr/>
          </p:nvSpPr>
          <p:spPr bwMode="auto">
            <a:xfrm rot="4689836">
              <a:off x="6705" y="5838"/>
              <a:ext cx="395" cy="1275"/>
            </a:xfrm>
            <a:custGeom>
              <a:avLst/>
              <a:gdLst>
                <a:gd name="T0" fmla="*/ 72 w 633"/>
                <a:gd name="T1" fmla="*/ 824 h 1580"/>
                <a:gd name="T2" fmla="*/ 156 w 633"/>
                <a:gd name="T3" fmla="*/ 679 h 1580"/>
                <a:gd name="T4" fmla="*/ 221 w 633"/>
                <a:gd name="T5" fmla="*/ 566 h 1580"/>
                <a:gd name="T6" fmla="*/ 268 w 633"/>
                <a:gd name="T7" fmla="*/ 467 h 1580"/>
                <a:gd name="T8" fmla="*/ 295 w 633"/>
                <a:gd name="T9" fmla="*/ 382 h 1580"/>
                <a:gd name="T10" fmla="*/ 299 w 633"/>
                <a:gd name="T11" fmla="*/ 301 h 1580"/>
                <a:gd name="T12" fmla="*/ 286 w 633"/>
                <a:gd name="T13" fmla="*/ 215 h 1580"/>
                <a:gd name="T14" fmla="*/ 250 w 633"/>
                <a:gd name="T15" fmla="*/ 118 h 1580"/>
                <a:gd name="T16" fmla="*/ 194 w 633"/>
                <a:gd name="T17" fmla="*/ 0 h 1580"/>
                <a:gd name="T18" fmla="*/ 198 w 633"/>
                <a:gd name="T19" fmla="*/ 3 h 1580"/>
                <a:gd name="T20" fmla="*/ 210 w 633"/>
                <a:gd name="T21" fmla="*/ 13 h 1580"/>
                <a:gd name="T22" fmla="*/ 228 w 633"/>
                <a:gd name="T23" fmla="*/ 30 h 1580"/>
                <a:gd name="T24" fmla="*/ 250 w 633"/>
                <a:gd name="T25" fmla="*/ 52 h 1580"/>
                <a:gd name="T26" fmla="*/ 275 w 633"/>
                <a:gd name="T27" fmla="*/ 78 h 1580"/>
                <a:gd name="T28" fmla="*/ 301 w 633"/>
                <a:gd name="T29" fmla="*/ 111 h 1580"/>
                <a:gd name="T30" fmla="*/ 326 w 633"/>
                <a:gd name="T31" fmla="*/ 150 h 1580"/>
                <a:gd name="T32" fmla="*/ 350 w 633"/>
                <a:gd name="T33" fmla="*/ 196 h 1580"/>
                <a:gd name="T34" fmla="*/ 370 w 633"/>
                <a:gd name="T35" fmla="*/ 245 h 1580"/>
                <a:gd name="T36" fmla="*/ 386 w 633"/>
                <a:gd name="T37" fmla="*/ 301 h 1580"/>
                <a:gd name="T38" fmla="*/ 395 w 633"/>
                <a:gd name="T39" fmla="*/ 363 h 1580"/>
                <a:gd name="T40" fmla="*/ 395 w 633"/>
                <a:gd name="T41" fmla="*/ 425 h 1580"/>
                <a:gd name="T42" fmla="*/ 386 w 633"/>
                <a:gd name="T43" fmla="*/ 497 h 1580"/>
                <a:gd name="T44" fmla="*/ 364 w 633"/>
                <a:gd name="T45" fmla="*/ 569 h 1580"/>
                <a:gd name="T46" fmla="*/ 330 w 633"/>
                <a:gd name="T47" fmla="*/ 647 h 1580"/>
                <a:gd name="T48" fmla="*/ 281 w 633"/>
                <a:gd name="T49" fmla="*/ 729 h 1580"/>
                <a:gd name="T50" fmla="*/ 197 w 633"/>
                <a:gd name="T51" fmla="*/ 876 h 1580"/>
                <a:gd name="T52" fmla="*/ 158 w 633"/>
                <a:gd name="T53" fmla="*/ 993 h 1580"/>
                <a:gd name="T54" fmla="*/ 156 w 633"/>
                <a:gd name="T55" fmla="*/ 1089 h 1580"/>
                <a:gd name="T56" fmla="*/ 178 w 633"/>
                <a:gd name="T57" fmla="*/ 1164 h 1580"/>
                <a:gd name="T58" fmla="*/ 212 w 633"/>
                <a:gd name="T59" fmla="*/ 1216 h 1580"/>
                <a:gd name="T60" fmla="*/ 252 w 633"/>
                <a:gd name="T61" fmla="*/ 1248 h 1580"/>
                <a:gd name="T62" fmla="*/ 281 w 633"/>
                <a:gd name="T63" fmla="*/ 1268 h 1580"/>
                <a:gd name="T64" fmla="*/ 295 w 633"/>
                <a:gd name="T65" fmla="*/ 1275 h 1580"/>
                <a:gd name="T66" fmla="*/ 290 w 633"/>
                <a:gd name="T67" fmla="*/ 1275 h 1580"/>
                <a:gd name="T68" fmla="*/ 275 w 633"/>
                <a:gd name="T69" fmla="*/ 1271 h 1580"/>
                <a:gd name="T70" fmla="*/ 252 w 633"/>
                <a:gd name="T71" fmla="*/ 1268 h 1580"/>
                <a:gd name="T72" fmla="*/ 225 w 633"/>
                <a:gd name="T73" fmla="*/ 1261 h 1580"/>
                <a:gd name="T74" fmla="*/ 192 w 633"/>
                <a:gd name="T75" fmla="*/ 1255 h 1580"/>
                <a:gd name="T76" fmla="*/ 158 w 633"/>
                <a:gd name="T77" fmla="*/ 1242 h 1580"/>
                <a:gd name="T78" fmla="*/ 123 w 633"/>
                <a:gd name="T79" fmla="*/ 1226 h 1580"/>
                <a:gd name="T80" fmla="*/ 89 w 633"/>
                <a:gd name="T81" fmla="*/ 1206 h 1580"/>
                <a:gd name="T82" fmla="*/ 58 w 633"/>
                <a:gd name="T83" fmla="*/ 1180 h 1580"/>
                <a:gd name="T84" fmla="*/ 31 w 633"/>
                <a:gd name="T85" fmla="*/ 1151 h 1580"/>
                <a:gd name="T86" fmla="*/ 14 w 633"/>
                <a:gd name="T87" fmla="*/ 1114 h 1580"/>
                <a:gd name="T88" fmla="*/ 0 w 633"/>
                <a:gd name="T89" fmla="*/ 1072 h 1580"/>
                <a:gd name="T90" fmla="*/ 0 w 633"/>
                <a:gd name="T91" fmla="*/ 1020 h 1580"/>
                <a:gd name="T92" fmla="*/ 9 w 633"/>
                <a:gd name="T93" fmla="*/ 964 h 1580"/>
                <a:gd name="T94" fmla="*/ 34 w 633"/>
                <a:gd name="T95" fmla="*/ 899 h 1580"/>
                <a:gd name="T96" fmla="*/ 72 w 633"/>
                <a:gd name="T97" fmla="*/ 824 h 15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3"/>
                <a:gd name="T148" fmla="*/ 0 h 1580"/>
                <a:gd name="T149" fmla="*/ 633 w 633"/>
                <a:gd name="T150" fmla="*/ 1580 h 15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3" h="1580">
                  <a:moveTo>
                    <a:pt x="115" y="1021"/>
                  </a:moveTo>
                  <a:lnTo>
                    <a:pt x="250" y="842"/>
                  </a:lnTo>
                  <a:lnTo>
                    <a:pt x="354" y="701"/>
                  </a:lnTo>
                  <a:lnTo>
                    <a:pt x="429" y="579"/>
                  </a:lnTo>
                  <a:lnTo>
                    <a:pt x="472" y="474"/>
                  </a:lnTo>
                  <a:lnTo>
                    <a:pt x="479" y="373"/>
                  </a:lnTo>
                  <a:lnTo>
                    <a:pt x="458" y="267"/>
                  </a:lnTo>
                  <a:lnTo>
                    <a:pt x="401" y="146"/>
                  </a:lnTo>
                  <a:lnTo>
                    <a:pt x="311" y="0"/>
                  </a:lnTo>
                  <a:lnTo>
                    <a:pt x="318" y="4"/>
                  </a:lnTo>
                  <a:lnTo>
                    <a:pt x="336" y="16"/>
                  </a:lnTo>
                  <a:lnTo>
                    <a:pt x="365" y="37"/>
                  </a:lnTo>
                  <a:lnTo>
                    <a:pt x="401" y="65"/>
                  </a:lnTo>
                  <a:lnTo>
                    <a:pt x="440" y="97"/>
                  </a:lnTo>
                  <a:lnTo>
                    <a:pt x="483" y="138"/>
                  </a:lnTo>
                  <a:lnTo>
                    <a:pt x="522" y="186"/>
                  </a:lnTo>
                  <a:lnTo>
                    <a:pt x="561" y="243"/>
                  </a:lnTo>
                  <a:lnTo>
                    <a:pt x="593" y="304"/>
                  </a:lnTo>
                  <a:lnTo>
                    <a:pt x="618" y="373"/>
                  </a:lnTo>
                  <a:lnTo>
                    <a:pt x="633" y="450"/>
                  </a:lnTo>
                  <a:lnTo>
                    <a:pt x="633" y="527"/>
                  </a:lnTo>
                  <a:lnTo>
                    <a:pt x="618" y="616"/>
                  </a:lnTo>
                  <a:lnTo>
                    <a:pt x="583" y="705"/>
                  </a:lnTo>
                  <a:lnTo>
                    <a:pt x="529" y="802"/>
                  </a:lnTo>
                  <a:lnTo>
                    <a:pt x="451" y="903"/>
                  </a:lnTo>
                  <a:lnTo>
                    <a:pt x="315" y="1085"/>
                  </a:lnTo>
                  <a:lnTo>
                    <a:pt x="254" y="1231"/>
                  </a:lnTo>
                  <a:lnTo>
                    <a:pt x="250" y="1349"/>
                  </a:lnTo>
                  <a:lnTo>
                    <a:pt x="286" y="1442"/>
                  </a:lnTo>
                  <a:lnTo>
                    <a:pt x="340" y="1507"/>
                  </a:lnTo>
                  <a:lnTo>
                    <a:pt x="404" y="1547"/>
                  </a:lnTo>
                  <a:lnTo>
                    <a:pt x="451" y="1571"/>
                  </a:lnTo>
                  <a:lnTo>
                    <a:pt x="472" y="1580"/>
                  </a:lnTo>
                  <a:lnTo>
                    <a:pt x="465" y="1580"/>
                  </a:lnTo>
                  <a:lnTo>
                    <a:pt x="440" y="1575"/>
                  </a:lnTo>
                  <a:lnTo>
                    <a:pt x="404" y="1571"/>
                  </a:lnTo>
                  <a:lnTo>
                    <a:pt x="361" y="1563"/>
                  </a:lnTo>
                  <a:lnTo>
                    <a:pt x="308" y="1555"/>
                  </a:lnTo>
                  <a:lnTo>
                    <a:pt x="254" y="1539"/>
                  </a:lnTo>
                  <a:lnTo>
                    <a:pt x="197" y="1519"/>
                  </a:lnTo>
                  <a:lnTo>
                    <a:pt x="143" y="1494"/>
                  </a:lnTo>
                  <a:lnTo>
                    <a:pt x="93" y="1462"/>
                  </a:lnTo>
                  <a:lnTo>
                    <a:pt x="50" y="1426"/>
                  </a:lnTo>
                  <a:lnTo>
                    <a:pt x="22" y="1381"/>
                  </a:lnTo>
                  <a:lnTo>
                    <a:pt x="0" y="1328"/>
                  </a:lnTo>
                  <a:lnTo>
                    <a:pt x="0" y="1264"/>
                  </a:lnTo>
                  <a:lnTo>
                    <a:pt x="15" y="1195"/>
                  </a:lnTo>
                  <a:lnTo>
                    <a:pt x="54" y="1114"/>
                  </a:lnTo>
                  <a:lnTo>
                    <a:pt x="115" y="1021"/>
                  </a:lnTo>
                  <a:close/>
                </a:path>
              </a:pathLst>
            </a:custGeom>
            <a:solidFill>
              <a:srgbClr val="FF4747"/>
            </a:solidFill>
            <a:ln w="9525">
              <a:noFill/>
              <a:round/>
              <a:headEnd/>
              <a:tailEnd/>
            </a:ln>
          </p:spPr>
          <p:txBody>
            <a:bodyPr/>
            <a:lstStyle/>
            <a:p>
              <a:endParaRPr lang="en-US"/>
            </a:p>
          </p:txBody>
        </p:sp>
        <p:sp>
          <p:nvSpPr>
            <p:cNvPr id="35877" name="Freeform 167"/>
            <p:cNvSpPr>
              <a:spLocks/>
            </p:cNvSpPr>
            <p:nvPr/>
          </p:nvSpPr>
          <p:spPr bwMode="auto">
            <a:xfrm rot="4689836">
              <a:off x="5567" y="6076"/>
              <a:ext cx="395" cy="1276"/>
            </a:xfrm>
            <a:custGeom>
              <a:avLst/>
              <a:gdLst>
                <a:gd name="T0" fmla="*/ 72 w 633"/>
                <a:gd name="T1" fmla="*/ 825 h 1580"/>
                <a:gd name="T2" fmla="*/ 156 w 633"/>
                <a:gd name="T3" fmla="*/ 680 h 1580"/>
                <a:gd name="T4" fmla="*/ 221 w 633"/>
                <a:gd name="T5" fmla="*/ 566 h 1580"/>
                <a:gd name="T6" fmla="*/ 268 w 633"/>
                <a:gd name="T7" fmla="*/ 468 h 1580"/>
                <a:gd name="T8" fmla="*/ 295 w 633"/>
                <a:gd name="T9" fmla="*/ 383 h 1580"/>
                <a:gd name="T10" fmla="*/ 299 w 633"/>
                <a:gd name="T11" fmla="*/ 301 h 1580"/>
                <a:gd name="T12" fmla="*/ 286 w 633"/>
                <a:gd name="T13" fmla="*/ 216 h 1580"/>
                <a:gd name="T14" fmla="*/ 250 w 633"/>
                <a:gd name="T15" fmla="*/ 118 h 1580"/>
                <a:gd name="T16" fmla="*/ 194 w 633"/>
                <a:gd name="T17" fmla="*/ 0 h 1580"/>
                <a:gd name="T18" fmla="*/ 198 w 633"/>
                <a:gd name="T19" fmla="*/ 3 h 1580"/>
                <a:gd name="T20" fmla="*/ 210 w 633"/>
                <a:gd name="T21" fmla="*/ 13 h 1580"/>
                <a:gd name="T22" fmla="*/ 228 w 633"/>
                <a:gd name="T23" fmla="*/ 30 h 1580"/>
                <a:gd name="T24" fmla="*/ 250 w 633"/>
                <a:gd name="T25" fmla="*/ 52 h 1580"/>
                <a:gd name="T26" fmla="*/ 275 w 633"/>
                <a:gd name="T27" fmla="*/ 78 h 1580"/>
                <a:gd name="T28" fmla="*/ 301 w 633"/>
                <a:gd name="T29" fmla="*/ 111 h 1580"/>
                <a:gd name="T30" fmla="*/ 326 w 633"/>
                <a:gd name="T31" fmla="*/ 150 h 1580"/>
                <a:gd name="T32" fmla="*/ 350 w 633"/>
                <a:gd name="T33" fmla="*/ 196 h 1580"/>
                <a:gd name="T34" fmla="*/ 370 w 633"/>
                <a:gd name="T35" fmla="*/ 246 h 1580"/>
                <a:gd name="T36" fmla="*/ 386 w 633"/>
                <a:gd name="T37" fmla="*/ 301 h 1580"/>
                <a:gd name="T38" fmla="*/ 395 w 633"/>
                <a:gd name="T39" fmla="*/ 363 h 1580"/>
                <a:gd name="T40" fmla="*/ 395 w 633"/>
                <a:gd name="T41" fmla="*/ 426 h 1580"/>
                <a:gd name="T42" fmla="*/ 386 w 633"/>
                <a:gd name="T43" fmla="*/ 497 h 1580"/>
                <a:gd name="T44" fmla="*/ 364 w 633"/>
                <a:gd name="T45" fmla="*/ 569 h 1580"/>
                <a:gd name="T46" fmla="*/ 330 w 633"/>
                <a:gd name="T47" fmla="*/ 648 h 1580"/>
                <a:gd name="T48" fmla="*/ 281 w 633"/>
                <a:gd name="T49" fmla="*/ 729 h 1580"/>
                <a:gd name="T50" fmla="*/ 197 w 633"/>
                <a:gd name="T51" fmla="*/ 876 h 1580"/>
                <a:gd name="T52" fmla="*/ 158 w 633"/>
                <a:gd name="T53" fmla="*/ 994 h 1580"/>
                <a:gd name="T54" fmla="*/ 156 w 633"/>
                <a:gd name="T55" fmla="*/ 1089 h 1580"/>
                <a:gd name="T56" fmla="*/ 178 w 633"/>
                <a:gd name="T57" fmla="*/ 1165 h 1580"/>
                <a:gd name="T58" fmla="*/ 212 w 633"/>
                <a:gd name="T59" fmla="*/ 1217 h 1580"/>
                <a:gd name="T60" fmla="*/ 252 w 633"/>
                <a:gd name="T61" fmla="*/ 1249 h 1580"/>
                <a:gd name="T62" fmla="*/ 281 w 633"/>
                <a:gd name="T63" fmla="*/ 1269 h 1580"/>
                <a:gd name="T64" fmla="*/ 295 w 633"/>
                <a:gd name="T65" fmla="*/ 1276 h 1580"/>
                <a:gd name="T66" fmla="*/ 290 w 633"/>
                <a:gd name="T67" fmla="*/ 1276 h 1580"/>
                <a:gd name="T68" fmla="*/ 275 w 633"/>
                <a:gd name="T69" fmla="*/ 1272 h 1580"/>
                <a:gd name="T70" fmla="*/ 252 w 633"/>
                <a:gd name="T71" fmla="*/ 1269 h 1580"/>
                <a:gd name="T72" fmla="*/ 225 w 633"/>
                <a:gd name="T73" fmla="*/ 1262 h 1580"/>
                <a:gd name="T74" fmla="*/ 192 w 633"/>
                <a:gd name="T75" fmla="*/ 1256 h 1580"/>
                <a:gd name="T76" fmla="*/ 158 w 633"/>
                <a:gd name="T77" fmla="*/ 1243 h 1580"/>
                <a:gd name="T78" fmla="*/ 123 w 633"/>
                <a:gd name="T79" fmla="*/ 1227 h 1580"/>
                <a:gd name="T80" fmla="*/ 89 w 633"/>
                <a:gd name="T81" fmla="*/ 1207 h 1580"/>
                <a:gd name="T82" fmla="*/ 58 w 633"/>
                <a:gd name="T83" fmla="*/ 1181 h 1580"/>
                <a:gd name="T84" fmla="*/ 31 w 633"/>
                <a:gd name="T85" fmla="*/ 1152 h 1580"/>
                <a:gd name="T86" fmla="*/ 14 w 633"/>
                <a:gd name="T87" fmla="*/ 1115 h 1580"/>
                <a:gd name="T88" fmla="*/ 0 w 633"/>
                <a:gd name="T89" fmla="*/ 1072 h 1580"/>
                <a:gd name="T90" fmla="*/ 0 w 633"/>
                <a:gd name="T91" fmla="*/ 1021 h 1580"/>
                <a:gd name="T92" fmla="*/ 9 w 633"/>
                <a:gd name="T93" fmla="*/ 965 h 1580"/>
                <a:gd name="T94" fmla="*/ 34 w 633"/>
                <a:gd name="T95" fmla="*/ 900 h 1580"/>
                <a:gd name="T96" fmla="*/ 72 w 633"/>
                <a:gd name="T97" fmla="*/ 825 h 15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3"/>
                <a:gd name="T148" fmla="*/ 0 h 1580"/>
                <a:gd name="T149" fmla="*/ 633 w 633"/>
                <a:gd name="T150" fmla="*/ 1580 h 15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3" h="1580">
                  <a:moveTo>
                    <a:pt x="115" y="1021"/>
                  </a:moveTo>
                  <a:lnTo>
                    <a:pt x="250" y="842"/>
                  </a:lnTo>
                  <a:lnTo>
                    <a:pt x="354" y="701"/>
                  </a:lnTo>
                  <a:lnTo>
                    <a:pt x="429" y="579"/>
                  </a:lnTo>
                  <a:lnTo>
                    <a:pt x="472" y="474"/>
                  </a:lnTo>
                  <a:lnTo>
                    <a:pt x="479" y="373"/>
                  </a:lnTo>
                  <a:lnTo>
                    <a:pt x="458" y="267"/>
                  </a:lnTo>
                  <a:lnTo>
                    <a:pt x="401" y="146"/>
                  </a:lnTo>
                  <a:lnTo>
                    <a:pt x="311" y="0"/>
                  </a:lnTo>
                  <a:lnTo>
                    <a:pt x="318" y="4"/>
                  </a:lnTo>
                  <a:lnTo>
                    <a:pt x="336" y="16"/>
                  </a:lnTo>
                  <a:lnTo>
                    <a:pt x="365" y="37"/>
                  </a:lnTo>
                  <a:lnTo>
                    <a:pt x="401" y="65"/>
                  </a:lnTo>
                  <a:lnTo>
                    <a:pt x="440" y="97"/>
                  </a:lnTo>
                  <a:lnTo>
                    <a:pt x="483" y="138"/>
                  </a:lnTo>
                  <a:lnTo>
                    <a:pt x="522" y="186"/>
                  </a:lnTo>
                  <a:lnTo>
                    <a:pt x="561" y="243"/>
                  </a:lnTo>
                  <a:lnTo>
                    <a:pt x="593" y="304"/>
                  </a:lnTo>
                  <a:lnTo>
                    <a:pt x="618" y="373"/>
                  </a:lnTo>
                  <a:lnTo>
                    <a:pt x="633" y="450"/>
                  </a:lnTo>
                  <a:lnTo>
                    <a:pt x="633" y="527"/>
                  </a:lnTo>
                  <a:lnTo>
                    <a:pt x="618" y="616"/>
                  </a:lnTo>
                  <a:lnTo>
                    <a:pt x="583" y="705"/>
                  </a:lnTo>
                  <a:lnTo>
                    <a:pt x="529" y="802"/>
                  </a:lnTo>
                  <a:lnTo>
                    <a:pt x="451" y="903"/>
                  </a:lnTo>
                  <a:lnTo>
                    <a:pt x="315" y="1085"/>
                  </a:lnTo>
                  <a:lnTo>
                    <a:pt x="254" y="1231"/>
                  </a:lnTo>
                  <a:lnTo>
                    <a:pt x="250" y="1349"/>
                  </a:lnTo>
                  <a:lnTo>
                    <a:pt x="286" y="1442"/>
                  </a:lnTo>
                  <a:lnTo>
                    <a:pt x="340" y="1507"/>
                  </a:lnTo>
                  <a:lnTo>
                    <a:pt x="404" y="1547"/>
                  </a:lnTo>
                  <a:lnTo>
                    <a:pt x="451" y="1571"/>
                  </a:lnTo>
                  <a:lnTo>
                    <a:pt x="472" y="1580"/>
                  </a:lnTo>
                  <a:lnTo>
                    <a:pt x="465" y="1580"/>
                  </a:lnTo>
                  <a:lnTo>
                    <a:pt x="440" y="1575"/>
                  </a:lnTo>
                  <a:lnTo>
                    <a:pt x="404" y="1571"/>
                  </a:lnTo>
                  <a:lnTo>
                    <a:pt x="361" y="1563"/>
                  </a:lnTo>
                  <a:lnTo>
                    <a:pt x="308" y="1555"/>
                  </a:lnTo>
                  <a:lnTo>
                    <a:pt x="254" y="1539"/>
                  </a:lnTo>
                  <a:lnTo>
                    <a:pt x="197" y="1519"/>
                  </a:lnTo>
                  <a:lnTo>
                    <a:pt x="143" y="1494"/>
                  </a:lnTo>
                  <a:lnTo>
                    <a:pt x="93" y="1462"/>
                  </a:lnTo>
                  <a:lnTo>
                    <a:pt x="50" y="1426"/>
                  </a:lnTo>
                  <a:lnTo>
                    <a:pt x="22" y="1381"/>
                  </a:lnTo>
                  <a:lnTo>
                    <a:pt x="0" y="1328"/>
                  </a:lnTo>
                  <a:lnTo>
                    <a:pt x="0" y="1264"/>
                  </a:lnTo>
                  <a:lnTo>
                    <a:pt x="15" y="1195"/>
                  </a:lnTo>
                  <a:lnTo>
                    <a:pt x="54" y="1114"/>
                  </a:lnTo>
                  <a:lnTo>
                    <a:pt x="115" y="1021"/>
                  </a:lnTo>
                  <a:close/>
                </a:path>
              </a:pathLst>
            </a:custGeom>
            <a:solidFill>
              <a:srgbClr val="FF4747"/>
            </a:solidFill>
            <a:ln w="9525">
              <a:noFill/>
              <a:round/>
              <a:headEnd/>
              <a:tailEnd/>
            </a:ln>
          </p:spPr>
          <p:txBody>
            <a:bodyPr/>
            <a:lstStyle/>
            <a:p>
              <a:endParaRPr lang="en-US"/>
            </a:p>
          </p:txBody>
        </p:sp>
      </p:grpSp>
      <p:grpSp>
        <p:nvGrpSpPr>
          <p:cNvPr id="7" name="Group 184"/>
          <p:cNvGrpSpPr>
            <a:grpSpLocks/>
          </p:cNvGrpSpPr>
          <p:nvPr/>
        </p:nvGrpSpPr>
        <p:grpSpPr bwMode="auto">
          <a:xfrm>
            <a:off x="3352800" y="1285875"/>
            <a:ext cx="4343400" cy="909638"/>
            <a:chOff x="2112" y="810"/>
            <a:chExt cx="2736" cy="573"/>
          </a:xfrm>
        </p:grpSpPr>
        <p:sp>
          <p:nvSpPr>
            <p:cNvPr id="35874" name="Text Box 171"/>
            <p:cNvSpPr txBox="1">
              <a:spLocks noChangeArrowheads="1"/>
            </p:cNvSpPr>
            <p:nvPr/>
          </p:nvSpPr>
          <p:spPr bwMode="auto">
            <a:xfrm>
              <a:off x="2544" y="810"/>
              <a:ext cx="2304" cy="360"/>
            </a:xfrm>
            <a:prstGeom prst="rect">
              <a:avLst/>
            </a:prstGeom>
            <a:noFill/>
            <a:ln w="9525">
              <a:noFill/>
              <a:miter lim="800000"/>
              <a:headEnd/>
              <a:tailEnd/>
            </a:ln>
          </p:spPr>
          <p:txBody>
            <a:bodyPr/>
            <a:lstStyle/>
            <a:p>
              <a:r>
                <a:rPr lang="en-US" sz="1400">
                  <a:ea typeface="Times New Roman" pitchFamily="18" charset="0"/>
                  <a:cs typeface="Arial" charset="0"/>
                </a:rPr>
                <a:t>HIGH ENERGY, SHORT </a:t>
              </a:r>
              <a:r>
                <a:rPr lang="en-US" sz="1400">
                  <a:latin typeface="Symbol" pitchFamily="18" charset="2"/>
                  <a:ea typeface="Times New Roman" pitchFamily="18" charset="0"/>
                  <a:cs typeface="Arial" charset="0"/>
                </a:rPr>
                <a:t>l</a:t>
              </a:r>
              <a:r>
                <a:rPr lang="en-US" sz="1400">
                  <a:ea typeface="Times New Roman" pitchFamily="18" charset="0"/>
                  <a:cs typeface="Arial" charset="0"/>
                </a:rPr>
                <a:t> LIGHT PASSES</a:t>
              </a:r>
              <a:endParaRPr lang="en-US" sz="900">
                <a:ea typeface="Times New Roman" pitchFamily="18" charset="0"/>
                <a:cs typeface="Arial" charset="0"/>
              </a:endParaRPr>
            </a:p>
            <a:p>
              <a:pPr eaLnBrk="0" hangingPunct="0"/>
              <a:r>
                <a:rPr lang="en-US" sz="1400">
                  <a:ea typeface="Times New Roman" pitchFamily="18" charset="0"/>
                  <a:cs typeface="Arial" charset="0"/>
                </a:rPr>
                <a:t>EASILY THROUGH ATMOSPHERE</a:t>
              </a:r>
              <a:endParaRPr lang="en-US" sz="1800">
                <a:ea typeface="Times New Roman" pitchFamily="18" charset="0"/>
                <a:cs typeface="Arial" charset="0"/>
              </a:endParaRPr>
            </a:p>
          </p:txBody>
        </p:sp>
        <p:sp>
          <p:nvSpPr>
            <p:cNvPr id="35875" name="Freeform 172"/>
            <p:cNvSpPr>
              <a:spLocks/>
            </p:cNvSpPr>
            <p:nvPr/>
          </p:nvSpPr>
          <p:spPr bwMode="auto">
            <a:xfrm>
              <a:off x="2112" y="973"/>
              <a:ext cx="486" cy="410"/>
            </a:xfrm>
            <a:custGeom>
              <a:avLst/>
              <a:gdLst>
                <a:gd name="T0" fmla="*/ 486 w 1215"/>
                <a:gd name="T1" fmla="*/ 0 h 1025"/>
                <a:gd name="T2" fmla="*/ 0 w 1215"/>
                <a:gd name="T3" fmla="*/ 410 h 1025"/>
                <a:gd name="T4" fmla="*/ 0 60000 65536"/>
                <a:gd name="T5" fmla="*/ 0 60000 65536"/>
                <a:gd name="T6" fmla="*/ 0 w 1215"/>
                <a:gd name="T7" fmla="*/ 0 h 1025"/>
                <a:gd name="T8" fmla="*/ 1215 w 1215"/>
                <a:gd name="T9" fmla="*/ 1025 h 1025"/>
              </a:gdLst>
              <a:ahLst/>
              <a:cxnLst>
                <a:cxn ang="T4">
                  <a:pos x="T0" y="T1"/>
                </a:cxn>
                <a:cxn ang="T5">
                  <a:pos x="T2" y="T3"/>
                </a:cxn>
              </a:cxnLst>
              <a:rect l="T6" t="T7" r="T8" b="T9"/>
              <a:pathLst>
                <a:path w="1215" h="1025">
                  <a:moveTo>
                    <a:pt x="1215" y="0"/>
                  </a:moveTo>
                  <a:lnTo>
                    <a:pt x="0" y="1025"/>
                  </a:lnTo>
                </a:path>
              </a:pathLst>
            </a:custGeom>
            <a:noFill/>
            <a:ln w="9525">
              <a:solidFill>
                <a:srgbClr val="000000"/>
              </a:solidFill>
              <a:round/>
              <a:headEnd/>
              <a:tailEnd type="triangle" w="med" len="med"/>
            </a:ln>
          </p:spPr>
          <p:txBody>
            <a:bodyPr/>
            <a:lstStyle/>
            <a:p>
              <a:endParaRPr lang="en-US"/>
            </a:p>
          </p:txBody>
        </p:sp>
      </p:grpSp>
      <p:sp>
        <p:nvSpPr>
          <p:cNvPr id="304301" name="Text Box 173"/>
          <p:cNvSpPr txBox="1">
            <a:spLocks noChangeArrowheads="1"/>
          </p:cNvSpPr>
          <p:nvPr/>
        </p:nvSpPr>
        <p:spPr bwMode="auto">
          <a:xfrm>
            <a:off x="4953000" y="3095625"/>
            <a:ext cx="2057400" cy="571500"/>
          </a:xfrm>
          <a:prstGeom prst="rect">
            <a:avLst/>
          </a:prstGeom>
          <a:noFill/>
          <a:ln w="9525">
            <a:noFill/>
            <a:miter lim="800000"/>
            <a:headEnd/>
            <a:tailEnd/>
          </a:ln>
        </p:spPr>
        <p:txBody>
          <a:bodyPr/>
          <a:lstStyle/>
          <a:p>
            <a:r>
              <a:rPr lang="en-US" sz="1400">
                <a:ea typeface="Times New Roman" pitchFamily="18" charset="0"/>
                <a:cs typeface="Arial" charset="0"/>
              </a:rPr>
              <a:t>ENERGY RELEASED</a:t>
            </a:r>
            <a:endParaRPr lang="en-US" sz="900">
              <a:ea typeface="Times New Roman" pitchFamily="18" charset="0"/>
              <a:cs typeface="Arial" charset="0"/>
            </a:endParaRPr>
          </a:p>
          <a:p>
            <a:pPr eaLnBrk="0" hangingPunct="0"/>
            <a:r>
              <a:rPr lang="en-US" sz="1400">
                <a:ea typeface="Times New Roman" pitchFamily="18" charset="0"/>
                <a:cs typeface="Arial" charset="0"/>
              </a:rPr>
              <a:t>AS HEAT</a:t>
            </a:r>
            <a:endParaRPr lang="en-US" sz="1800">
              <a:ea typeface="Times New Roman" pitchFamily="18" charset="0"/>
              <a:cs typeface="Arial" charset="0"/>
            </a:endParaRPr>
          </a:p>
        </p:txBody>
      </p:sp>
      <p:sp>
        <p:nvSpPr>
          <p:cNvPr id="304302" name="Text Box 174"/>
          <p:cNvSpPr txBox="1">
            <a:spLocks noChangeArrowheads="1"/>
          </p:cNvSpPr>
          <p:nvPr/>
        </p:nvSpPr>
        <p:spPr bwMode="auto">
          <a:xfrm>
            <a:off x="1295400" y="5248275"/>
            <a:ext cx="2743200" cy="1143000"/>
          </a:xfrm>
          <a:prstGeom prst="rect">
            <a:avLst/>
          </a:prstGeom>
          <a:noFill/>
          <a:ln w="9525">
            <a:noFill/>
            <a:miter lim="800000"/>
            <a:headEnd/>
            <a:tailEnd/>
          </a:ln>
        </p:spPr>
        <p:txBody>
          <a:bodyPr/>
          <a:lstStyle/>
          <a:p>
            <a:r>
              <a:rPr lang="en-US" sz="1400">
                <a:ea typeface="Times New Roman" pitchFamily="18" charset="0"/>
                <a:cs typeface="Arial" charset="0"/>
              </a:rPr>
              <a:t>LOWER ENERGY, LONGER </a:t>
            </a:r>
            <a:r>
              <a:rPr lang="en-US" sz="1400">
                <a:latin typeface="Symbol" pitchFamily="18" charset="2"/>
                <a:ea typeface="Times New Roman" pitchFamily="18" charset="0"/>
                <a:cs typeface="Arial" charset="0"/>
              </a:rPr>
              <a:t>l</a:t>
            </a:r>
            <a:endParaRPr lang="en-US" sz="900">
              <a:ea typeface="Times New Roman" pitchFamily="18" charset="0"/>
              <a:cs typeface="Arial" charset="0"/>
            </a:endParaRPr>
          </a:p>
          <a:p>
            <a:pPr eaLnBrk="0" hangingPunct="0"/>
            <a:r>
              <a:rPr lang="en-US" sz="1400">
                <a:ea typeface="Times New Roman" pitchFamily="18" charset="0"/>
                <a:cs typeface="Arial" charset="0"/>
              </a:rPr>
              <a:t>LIGHT IS BLOCKED BY CO</a:t>
            </a:r>
            <a:r>
              <a:rPr lang="en-US" sz="1400" baseline="-30000">
                <a:ea typeface="Times New Roman" pitchFamily="18" charset="0"/>
                <a:cs typeface="Arial" charset="0"/>
              </a:rPr>
              <a:t>2</a:t>
            </a:r>
            <a:r>
              <a:rPr lang="en-US" sz="1400">
                <a:ea typeface="Times New Roman" pitchFamily="18" charset="0"/>
                <a:cs typeface="Arial" charset="0"/>
              </a:rPr>
              <a:t> AND CH</a:t>
            </a:r>
            <a:r>
              <a:rPr lang="en-US" sz="1400" baseline="-30000">
                <a:ea typeface="Times New Roman" pitchFamily="18" charset="0"/>
                <a:cs typeface="Arial" charset="0"/>
              </a:rPr>
              <a:t>4</a:t>
            </a:r>
            <a:r>
              <a:rPr lang="en-US" sz="1400">
                <a:ea typeface="Times New Roman" pitchFamily="18" charset="0"/>
                <a:cs typeface="Arial" charset="0"/>
              </a:rPr>
              <a:t>; ENERGY DOESN’T</a:t>
            </a:r>
            <a:endParaRPr lang="en-US" sz="900">
              <a:ea typeface="Times New Roman" pitchFamily="18" charset="0"/>
              <a:cs typeface="Arial" charset="0"/>
            </a:endParaRPr>
          </a:p>
          <a:p>
            <a:pPr eaLnBrk="0" hangingPunct="0"/>
            <a:r>
              <a:rPr lang="en-US" sz="1400">
                <a:ea typeface="Times New Roman" pitchFamily="18" charset="0"/>
                <a:cs typeface="Arial" charset="0"/>
              </a:rPr>
              <a:t>ESCAPE INTO SPACE;</a:t>
            </a:r>
            <a:endParaRPr lang="en-US" sz="900">
              <a:ea typeface="Times New Roman" pitchFamily="18" charset="0"/>
              <a:cs typeface="Arial" charset="0"/>
            </a:endParaRPr>
          </a:p>
          <a:p>
            <a:pPr eaLnBrk="0" hangingPunct="0"/>
            <a:r>
              <a:rPr lang="en-US" sz="1400">
                <a:ea typeface="Times New Roman" pitchFamily="18" charset="0"/>
                <a:cs typeface="Arial" charset="0"/>
              </a:rPr>
              <a:t>ATMOSPHERE HEATS UP</a:t>
            </a:r>
            <a:endParaRPr lang="en-US" sz="1800">
              <a:ea typeface="Times New Roman" pitchFamily="18" charset="0"/>
              <a:cs typeface="Arial" charset="0"/>
            </a:endParaRPr>
          </a:p>
        </p:txBody>
      </p:sp>
      <p:sp>
        <p:nvSpPr>
          <p:cNvPr id="304303" name="Line 175"/>
          <p:cNvSpPr>
            <a:spLocks noChangeShapeType="1"/>
          </p:cNvSpPr>
          <p:nvPr/>
        </p:nvSpPr>
        <p:spPr bwMode="auto">
          <a:xfrm flipV="1">
            <a:off x="3581400" y="4340225"/>
            <a:ext cx="914400" cy="914400"/>
          </a:xfrm>
          <a:prstGeom prst="line">
            <a:avLst/>
          </a:prstGeom>
          <a:noFill/>
          <a:ln w="9525">
            <a:solidFill>
              <a:srgbClr val="000000"/>
            </a:solidFill>
            <a:round/>
            <a:headEnd/>
            <a:tailEnd type="triangle" w="med" len="med"/>
          </a:ln>
        </p:spPr>
        <p:txBody>
          <a:bodyPr/>
          <a:lstStyle/>
          <a:p>
            <a:endParaRPr lang="en-US"/>
          </a:p>
        </p:txBody>
      </p:sp>
      <p:sp>
        <p:nvSpPr>
          <p:cNvPr id="304304" name="Freeform 176"/>
          <p:cNvSpPr>
            <a:spLocks/>
          </p:cNvSpPr>
          <p:nvPr/>
        </p:nvSpPr>
        <p:spPr bwMode="auto">
          <a:xfrm rot="2845612">
            <a:off x="5110957" y="4158456"/>
            <a:ext cx="114300" cy="252413"/>
          </a:xfrm>
          <a:custGeom>
            <a:avLst/>
            <a:gdLst>
              <a:gd name="T0" fmla="*/ 20765 w 633"/>
              <a:gd name="T1" fmla="*/ 163110 h 1580"/>
              <a:gd name="T2" fmla="*/ 45142 w 633"/>
              <a:gd name="T3" fmla="*/ 134514 h 1580"/>
              <a:gd name="T4" fmla="*/ 63921 w 633"/>
              <a:gd name="T5" fmla="*/ 111988 h 1580"/>
              <a:gd name="T6" fmla="*/ 77464 w 633"/>
              <a:gd name="T7" fmla="*/ 92498 h 1580"/>
              <a:gd name="T8" fmla="*/ 85228 w 633"/>
              <a:gd name="T9" fmla="*/ 75724 h 1580"/>
              <a:gd name="T10" fmla="*/ 86492 w 633"/>
              <a:gd name="T11" fmla="*/ 59589 h 1580"/>
              <a:gd name="T12" fmla="*/ 82700 w 633"/>
              <a:gd name="T13" fmla="*/ 42655 h 1580"/>
              <a:gd name="T14" fmla="*/ 72408 w 633"/>
              <a:gd name="T15" fmla="*/ 23324 h 1580"/>
              <a:gd name="T16" fmla="*/ 56157 w 633"/>
              <a:gd name="T17" fmla="*/ 0 h 1580"/>
              <a:gd name="T18" fmla="*/ 57421 w 633"/>
              <a:gd name="T19" fmla="*/ 639 h 1580"/>
              <a:gd name="T20" fmla="*/ 60671 w 633"/>
              <a:gd name="T21" fmla="*/ 2556 h 1580"/>
              <a:gd name="T22" fmla="*/ 65908 w 633"/>
              <a:gd name="T23" fmla="*/ 5911 h 1580"/>
              <a:gd name="T24" fmla="*/ 72408 w 633"/>
              <a:gd name="T25" fmla="*/ 10384 h 1580"/>
              <a:gd name="T26" fmla="*/ 79450 w 633"/>
              <a:gd name="T27" fmla="*/ 15496 h 1580"/>
              <a:gd name="T28" fmla="*/ 87215 w 633"/>
              <a:gd name="T29" fmla="*/ 22046 h 1580"/>
              <a:gd name="T30" fmla="*/ 94257 w 633"/>
              <a:gd name="T31" fmla="*/ 29714 h 1580"/>
              <a:gd name="T32" fmla="*/ 101299 w 633"/>
              <a:gd name="T33" fmla="*/ 38820 h 1580"/>
              <a:gd name="T34" fmla="*/ 107077 w 633"/>
              <a:gd name="T35" fmla="*/ 48566 h 1580"/>
              <a:gd name="T36" fmla="*/ 111591 w 633"/>
              <a:gd name="T37" fmla="*/ 59589 h 1580"/>
              <a:gd name="T38" fmla="*/ 114300 w 633"/>
              <a:gd name="T39" fmla="*/ 71890 h 1580"/>
              <a:gd name="T40" fmla="*/ 114300 w 633"/>
              <a:gd name="T41" fmla="*/ 84191 h 1580"/>
              <a:gd name="T42" fmla="*/ 111591 w 633"/>
              <a:gd name="T43" fmla="*/ 98409 h 1580"/>
              <a:gd name="T44" fmla="*/ 105272 w 633"/>
              <a:gd name="T45" fmla="*/ 112627 h 1580"/>
              <a:gd name="T46" fmla="*/ 95521 w 633"/>
              <a:gd name="T47" fmla="*/ 128124 h 1580"/>
              <a:gd name="T48" fmla="*/ 81436 w 633"/>
              <a:gd name="T49" fmla="*/ 144259 h 1580"/>
              <a:gd name="T50" fmla="*/ 56879 w 633"/>
              <a:gd name="T51" fmla="*/ 173334 h 1580"/>
              <a:gd name="T52" fmla="*/ 45864 w 633"/>
              <a:gd name="T53" fmla="*/ 196659 h 1580"/>
              <a:gd name="T54" fmla="*/ 45142 w 633"/>
              <a:gd name="T55" fmla="*/ 215510 h 1580"/>
              <a:gd name="T56" fmla="*/ 51643 w 633"/>
              <a:gd name="T57" fmla="*/ 230367 h 1580"/>
              <a:gd name="T58" fmla="*/ 61393 w 633"/>
              <a:gd name="T59" fmla="*/ 240751 h 1580"/>
              <a:gd name="T60" fmla="*/ 72950 w 633"/>
              <a:gd name="T61" fmla="*/ 247141 h 1580"/>
              <a:gd name="T62" fmla="*/ 81436 w 633"/>
              <a:gd name="T63" fmla="*/ 250975 h 1580"/>
              <a:gd name="T64" fmla="*/ 85228 w 633"/>
              <a:gd name="T65" fmla="*/ 252413 h 1580"/>
              <a:gd name="T66" fmla="*/ 83964 w 633"/>
              <a:gd name="T67" fmla="*/ 252413 h 1580"/>
              <a:gd name="T68" fmla="*/ 79450 w 633"/>
              <a:gd name="T69" fmla="*/ 251614 h 1580"/>
              <a:gd name="T70" fmla="*/ 72950 w 633"/>
              <a:gd name="T71" fmla="*/ 250975 h 1580"/>
              <a:gd name="T72" fmla="*/ 65185 w 633"/>
              <a:gd name="T73" fmla="*/ 249697 h 1580"/>
              <a:gd name="T74" fmla="*/ 55615 w 633"/>
              <a:gd name="T75" fmla="*/ 248419 h 1580"/>
              <a:gd name="T76" fmla="*/ 45864 w 633"/>
              <a:gd name="T77" fmla="*/ 245863 h 1580"/>
              <a:gd name="T78" fmla="*/ 35572 w 633"/>
              <a:gd name="T79" fmla="*/ 242668 h 1580"/>
              <a:gd name="T80" fmla="*/ 25821 w 633"/>
              <a:gd name="T81" fmla="*/ 238674 h 1580"/>
              <a:gd name="T82" fmla="*/ 16793 w 633"/>
              <a:gd name="T83" fmla="*/ 233562 h 1580"/>
              <a:gd name="T84" fmla="*/ 9028 w 633"/>
              <a:gd name="T85" fmla="*/ 227811 h 1580"/>
              <a:gd name="T86" fmla="*/ 3973 w 633"/>
              <a:gd name="T87" fmla="*/ 220622 h 1580"/>
              <a:gd name="T88" fmla="*/ 0 w 633"/>
              <a:gd name="T89" fmla="*/ 212155 h 1580"/>
              <a:gd name="T90" fmla="*/ 0 w 633"/>
              <a:gd name="T91" fmla="*/ 201930 h 1580"/>
              <a:gd name="T92" fmla="*/ 2709 w 633"/>
              <a:gd name="T93" fmla="*/ 190907 h 1580"/>
              <a:gd name="T94" fmla="*/ 9751 w 633"/>
              <a:gd name="T95" fmla="*/ 177967 h 1580"/>
              <a:gd name="T96" fmla="*/ 20765 w 633"/>
              <a:gd name="T97" fmla="*/ 163110 h 15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3"/>
              <a:gd name="T148" fmla="*/ 0 h 1580"/>
              <a:gd name="T149" fmla="*/ 633 w 633"/>
              <a:gd name="T150" fmla="*/ 1580 h 15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3" h="1580">
                <a:moveTo>
                  <a:pt x="115" y="1021"/>
                </a:moveTo>
                <a:lnTo>
                  <a:pt x="250" y="842"/>
                </a:lnTo>
                <a:lnTo>
                  <a:pt x="354" y="701"/>
                </a:lnTo>
                <a:lnTo>
                  <a:pt x="429" y="579"/>
                </a:lnTo>
                <a:lnTo>
                  <a:pt x="472" y="474"/>
                </a:lnTo>
                <a:lnTo>
                  <a:pt x="479" y="373"/>
                </a:lnTo>
                <a:lnTo>
                  <a:pt x="458" y="267"/>
                </a:lnTo>
                <a:lnTo>
                  <a:pt x="401" y="146"/>
                </a:lnTo>
                <a:lnTo>
                  <a:pt x="311" y="0"/>
                </a:lnTo>
                <a:lnTo>
                  <a:pt x="318" y="4"/>
                </a:lnTo>
                <a:lnTo>
                  <a:pt x="336" y="16"/>
                </a:lnTo>
                <a:lnTo>
                  <a:pt x="365" y="37"/>
                </a:lnTo>
                <a:lnTo>
                  <a:pt x="401" y="65"/>
                </a:lnTo>
                <a:lnTo>
                  <a:pt x="440" y="97"/>
                </a:lnTo>
                <a:lnTo>
                  <a:pt x="483" y="138"/>
                </a:lnTo>
                <a:lnTo>
                  <a:pt x="522" y="186"/>
                </a:lnTo>
                <a:lnTo>
                  <a:pt x="561" y="243"/>
                </a:lnTo>
                <a:lnTo>
                  <a:pt x="593" y="304"/>
                </a:lnTo>
                <a:lnTo>
                  <a:pt x="618" y="373"/>
                </a:lnTo>
                <a:lnTo>
                  <a:pt x="633" y="450"/>
                </a:lnTo>
                <a:lnTo>
                  <a:pt x="633" y="527"/>
                </a:lnTo>
                <a:lnTo>
                  <a:pt x="618" y="616"/>
                </a:lnTo>
                <a:lnTo>
                  <a:pt x="583" y="705"/>
                </a:lnTo>
                <a:lnTo>
                  <a:pt x="529" y="802"/>
                </a:lnTo>
                <a:lnTo>
                  <a:pt x="451" y="903"/>
                </a:lnTo>
                <a:lnTo>
                  <a:pt x="315" y="1085"/>
                </a:lnTo>
                <a:lnTo>
                  <a:pt x="254" y="1231"/>
                </a:lnTo>
                <a:lnTo>
                  <a:pt x="250" y="1349"/>
                </a:lnTo>
                <a:lnTo>
                  <a:pt x="286" y="1442"/>
                </a:lnTo>
                <a:lnTo>
                  <a:pt x="340" y="1507"/>
                </a:lnTo>
                <a:lnTo>
                  <a:pt x="404" y="1547"/>
                </a:lnTo>
                <a:lnTo>
                  <a:pt x="451" y="1571"/>
                </a:lnTo>
                <a:lnTo>
                  <a:pt x="472" y="1580"/>
                </a:lnTo>
                <a:lnTo>
                  <a:pt x="465" y="1580"/>
                </a:lnTo>
                <a:lnTo>
                  <a:pt x="440" y="1575"/>
                </a:lnTo>
                <a:lnTo>
                  <a:pt x="404" y="1571"/>
                </a:lnTo>
                <a:lnTo>
                  <a:pt x="361" y="1563"/>
                </a:lnTo>
                <a:lnTo>
                  <a:pt x="308" y="1555"/>
                </a:lnTo>
                <a:lnTo>
                  <a:pt x="254" y="1539"/>
                </a:lnTo>
                <a:lnTo>
                  <a:pt x="197" y="1519"/>
                </a:lnTo>
                <a:lnTo>
                  <a:pt x="143" y="1494"/>
                </a:lnTo>
                <a:lnTo>
                  <a:pt x="93" y="1462"/>
                </a:lnTo>
                <a:lnTo>
                  <a:pt x="50" y="1426"/>
                </a:lnTo>
                <a:lnTo>
                  <a:pt x="22" y="1381"/>
                </a:lnTo>
                <a:lnTo>
                  <a:pt x="0" y="1328"/>
                </a:lnTo>
                <a:lnTo>
                  <a:pt x="0" y="1264"/>
                </a:lnTo>
                <a:lnTo>
                  <a:pt x="15" y="1195"/>
                </a:lnTo>
                <a:lnTo>
                  <a:pt x="54" y="1114"/>
                </a:lnTo>
                <a:lnTo>
                  <a:pt x="115" y="1021"/>
                </a:lnTo>
                <a:close/>
              </a:path>
            </a:pathLst>
          </a:custGeom>
          <a:solidFill>
            <a:srgbClr val="FF4747"/>
          </a:solidFill>
          <a:ln w="9525">
            <a:noFill/>
            <a:round/>
            <a:headEnd/>
            <a:tailEnd/>
          </a:ln>
        </p:spPr>
        <p:txBody>
          <a:bodyPr/>
          <a:lstStyle/>
          <a:p>
            <a:endParaRPr lang="en-US"/>
          </a:p>
        </p:txBody>
      </p:sp>
      <p:sp>
        <p:nvSpPr>
          <p:cNvPr id="304305" name="Freeform 177"/>
          <p:cNvSpPr>
            <a:spLocks/>
          </p:cNvSpPr>
          <p:nvPr/>
        </p:nvSpPr>
        <p:spPr bwMode="auto">
          <a:xfrm rot="1302203">
            <a:off x="5181600" y="4206875"/>
            <a:ext cx="114300" cy="252413"/>
          </a:xfrm>
          <a:custGeom>
            <a:avLst/>
            <a:gdLst>
              <a:gd name="T0" fmla="*/ 20765 w 633"/>
              <a:gd name="T1" fmla="*/ 163110 h 1580"/>
              <a:gd name="T2" fmla="*/ 45142 w 633"/>
              <a:gd name="T3" fmla="*/ 134514 h 1580"/>
              <a:gd name="T4" fmla="*/ 63921 w 633"/>
              <a:gd name="T5" fmla="*/ 111988 h 1580"/>
              <a:gd name="T6" fmla="*/ 77464 w 633"/>
              <a:gd name="T7" fmla="*/ 92498 h 1580"/>
              <a:gd name="T8" fmla="*/ 85228 w 633"/>
              <a:gd name="T9" fmla="*/ 75724 h 1580"/>
              <a:gd name="T10" fmla="*/ 86492 w 633"/>
              <a:gd name="T11" fmla="*/ 59589 h 1580"/>
              <a:gd name="T12" fmla="*/ 82700 w 633"/>
              <a:gd name="T13" fmla="*/ 42655 h 1580"/>
              <a:gd name="T14" fmla="*/ 72408 w 633"/>
              <a:gd name="T15" fmla="*/ 23324 h 1580"/>
              <a:gd name="T16" fmla="*/ 56157 w 633"/>
              <a:gd name="T17" fmla="*/ 0 h 1580"/>
              <a:gd name="T18" fmla="*/ 57421 w 633"/>
              <a:gd name="T19" fmla="*/ 639 h 1580"/>
              <a:gd name="T20" fmla="*/ 60671 w 633"/>
              <a:gd name="T21" fmla="*/ 2556 h 1580"/>
              <a:gd name="T22" fmla="*/ 65908 w 633"/>
              <a:gd name="T23" fmla="*/ 5911 h 1580"/>
              <a:gd name="T24" fmla="*/ 72408 w 633"/>
              <a:gd name="T25" fmla="*/ 10384 h 1580"/>
              <a:gd name="T26" fmla="*/ 79450 w 633"/>
              <a:gd name="T27" fmla="*/ 15496 h 1580"/>
              <a:gd name="T28" fmla="*/ 87215 w 633"/>
              <a:gd name="T29" fmla="*/ 22046 h 1580"/>
              <a:gd name="T30" fmla="*/ 94257 w 633"/>
              <a:gd name="T31" fmla="*/ 29714 h 1580"/>
              <a:gd name="T32" fmla="*/ 101299 w 633"/>
              <a:gd name="T33" fmla="*/ 38820 h 1580"/>
              <a:gd name="T34" fmla="*/ 107077 w 633"/>
              <a:gd name="T35" fmla="*/ 48566 h 1580"/>
              <a:gd name="T36" fmla="*/ 111591 w 633"/>
              <a:gd name="T37" fmla="*/ 59589 h 1580"/>
              <a:gd name="T38" fmla="*/ 114300 w 633"/>
              <a:gd name="T39" fmla="*/ 71890 h 1580"/>
              <a:gd name="T40" fmla="*/ 114300 w 633"/>
              <a:gd name="T41" fmla="*/ 84191 h 1580"/>
              <a:gd name="T42" fmla="*/ 111591 w 633"/>
              <a:gd name="T43" fmla="*/ 98409 h 1580"/>
              <a:gd name="T44" fmla="*/ 105272 w 633"/>
              <a:gd name="T45" fmla="*/ 112627 h 1580"/>
              <a:gd name="T46" fmla="*/ 95521 w 633"/>
              <a:gd name="T47" fmla="*/ 128124 h 1580"/>
              <a:gd name="T48" fmla="*/ 81436 w 633"/>
              <a:gd name="T49" fmla="*/ 144259 h 1580"/>
              <a:gd name="T50" fmla="*/ 56879 w 633"/>
              <a:gd name="T51" fmla="*/ 173334 h 1580"/>
              <a:gd name="T52" fmla="*/ 45864 w 633"/>
              <a:gd name="T53" fmla="*/ 196659 h 1580"/>
              <a:gd name="T54" fmla="*/ 45142 w 633"/>
              <a:gd name="T55" fmla="*/ 215510 h 1580"/>
              <a:gd name="T56" fmla="*/ 51643 w 633"/>
              <a:gd name="T57" fmla="*/ 230367 h 1580"/>
              <a:gd name="T58" fmla="*/ 61393 w 633"/>
              <a:gd name="T59" fmla="*/ 240751 h 1580"/>
              <a:gd name="T60" fmla="*/ 72950 w 633"/>
              <a:gd name="T61" fmla="*/ 247141 h 1580"/>
              <a:gd name="T62" fmla="*/ 81436 w 633"/>
              <a:gd name="T63" fmla="*/ 250975 h 1580"/>
              <a:gd name="T64" fmla="*/ 85228 w 633"/>
              <a:gd name="T65" fmla="*/ 252413 h 1580"/>
              <a:gd name="T66" fmla="*/ 83964 w 633"/>
              <a:gd name="T67" fmla="*/ 252413 h 1580"/>
              <a:gd name="T68" fmla="*/ 79450 w 633"/>
              <a:gd name="T69" fmla="*/ 251614 h 1580"/>
              <a:gd name="T70" fmla="*/ 72950 w 633"/>
              <a:gd name="T71" fmla="*/ 250975 h 1580"/>
              <a:gd name="T72" fmla="*/ 65185 w 633"/>
              <a:gd name="T73" fmla="*/ 249697 h 1580"/>
              <a:gd name="T74" fmla="*/ 55615 w 633"/>
              <a:gd name="T75" fmla="*/ 248419 h 1580"/>
              <a:gd name="T76" fmla="*/ 45864 w 633"/>
              <a:gd name="T77" fmla="*/ 245863 h 1580"/>
              <a:gd name="T78" fmla="*/ 35572 w 633"/>
              <a:gd name="T79" fmla="*/ 242668 h 1580"/>
              <a:gd name="T80" fmla="*/ 25821 w 633"/>
              <a:gd name="T81" fmla="*/ 238674 h 1580"/>
              <a:gd name="T82" fmla="*/ 16793 w 633"/>
              <a:gd name="T83" fmla="*/ 233562 h 1580"/>
              <a:gd name="T84" fmla="*/ 9028 w 633"/>
              <a:gd name="T85" fmla="*/ 227811 h 1580"/>
              <a:gd name="T86" fmla="*/ 3973 w 633"/>
              <a:gd name="T87" fmla="*/ 220622 h 1580"/>
              <a:gd name="T88" fmla="*/ 0 w 633"/>
              <a:gd name="T89" fmla="*/ 212155 h 1580"/>
              <a:gd name="T90" fmla="*/ 0 w 633"/>
              <a:gd name="T91" fmla="*/ 201930 h 1580"/>
              <a:gd name="T92" fmla="*/ 2709 w 633"/>
              <a:gd name="T93" fmla="*/ 190907 h 1580"/>
              <a:gd name="T94" fmla="*/ 9751 w 633"/>
              <a:gd name="T95" fmla="*/ 177967 h 1580"/>
              <a:gd name="T96" fmla="*/ 20765 w 633"/>
              <a:gd name="T97" fmla="*/ 163110 h 15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3"/>
              <a:gd name="T148" fmla="*/ 0 h 1580"/>
              <a:gd name="T149" fmla="*/ 633 w 633"/>
              <a:gd name="T150" fmla="*/ 1580 h 15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3" h="1580">
                <a:moveTo>
                  <a:pt x="115" y="1021"/>
                </a:moveTo>
                <a:lnTo>
                  <a:pt x="250" y="842"/>
                </a:lnTo>
                <a:lnTo>
                  <a:pt x="354" y="701"/>
                </a:lnTo>
                <a:lnTo>
                  <a:pt x="429" y="579"/>
                </a:lnTo>
                <a:lnTo>
                  <a:pt x="472" y="474"/>
                </a:lnTo>
                <a:lnTo>
                  <a:pt x="479" y="373"/>
                </a:lnTo>
                <a:lnTo>
                  <a:pt x="458" y="267"/>
                </a:lnTo>
                <a:lnTo>
                  <a:pt x="401" y="146"/>
                </a:lnTo>
                <a:lnTo>
                  <a:pt x="311" y="0"/>
                </a:lnTo>
                <a:lnTo>
                  <a:pt x="318" y="4"/>
                </a:lnTo>
                <a:lnTo>
                  <a:pt x="336" y="16"/>
                </a:lnTo>
                <a:lnTo>
                  <a:pt x="365" y="37"/>
                </a:lnTo>
                <a:lnTo>
                  <a:pt x="401" y="65"/>
                </a:lnTo>
                <a:lnTo>
                  <a:pt x="440" y="97"/>
                </a:lnTo>
                <a:lnTo>
                  <a:pt x="483" y="138"/>
                </a:lnTo>
                <a:lnTo>
                  <a:pt x="522" y="186"/>
                </a:lnTo>
                <a:lnTo>
                  <a:pt x="561" y="243"/>
                </a:lnTo>
                <a:lnTo>
                  <a:pt x="593" y="304"/>
                </a:lnTo>
                <a:lnTo>
                  <a:pt x="618" y="373"/>
                </a:lnTo>
                <a:lnTo>
                  <a:pt x="633" y="450"/>
                </a:lnTo>
                <a:lnTo>
                  <a:pt x="633" y="527"/>
                </a:lnTo>
                <a:lnTo>
                  <a:pt x="618" y="616"/>
                </a:lnTo>
                <a:lnTo>
                  <a:pt x="583" y="705"/>
                </a:lnTo>
                <a:lnTo>
                  <a:pt x="529" y="802"/>
                </a:lnTo>
                <a:lnTo>
                  <a:pt x="451" y="903"/>
                </a:lnTo>
                <a:lnTo>
                  <a:pt x="315" y="1085"/>
                </a:lnTo>
                <a:lnTo>
                  <a:pt x="254" y="1231"/>
                </a:lnTo>
                <a:lnTo>
                  <a:pt x="250" y="1349"/>
                </a:lnTo>
                <a:lnTo>
                  <a:pt x="286" y="1442"/>
                </a:lnTo>
                <a:lnTo>
                  <a:pt x="340" y="1507"/>
                </a:lnTo>
                <a:lnTo>
                  <a:pt x="404" y="1547"/>
                </a:lnTo>
                <a:lnTo>
                  <a:pt x="451" y="1571"/>
                </a:lnTo>
                <a:lnTo>
                  <a:pt x="472" y="1580"/>
                </a:lnTo>
                <a:lnTo>
                  <a:pt x="465" y="1580"/>
                </a:lnTo>
                <a:lnTo>
                  <a:pt x="440" y="1575"/>
                </a:lnTo>
                <a:lnTo>
                  <a:pt x="404" y="1571"/>
                </a:lnTo>
                <a:lnTo>
                  <a:pt x="361" y="1563"/>
                </a:lnTo>
                <a:lnTo>
                  <a:pt x="308" y="1555"/>
                </a:lnTo>
                <a:lnTo>
                  <a:pt x="254" y="1539"/>
                </a:lnTo>
                <a:lnTo>
                  <a:pt x="197" y="1519"/>
                </a:lnTo>
                <a:lnTo>
                  <a:pt x="143" y="1494"/>
                </a:lnTo>
                <a:lnTo>
                  <a:pt x="93" y="1462"/>
                </a:lnTo>
                <a:lnTo>
                  <a:pt x="50" y="1426"/>
                </a:lnTo>
                <a:lnTo>
                  <a:pt x="22" y="1381"/>
                </a:lnTo>
                <a:lnTo>
                  <a:pt x="0" y="1328"/>
                </a:lnTo>
                <a:lnTo>
                  <a:pt x="0" y="1264"/>
                </a:lnTo>
                <a:lnTo>
                  <a:pt x="15" y="1195"/>
                </a:lnTo>
                <a:lnTo>
                  <a:pt x="54" y="1114"/>
                </a:lnTo>
                <a:lnTo>
                  <a:pt x="115" y="1021"/>
                </a:lnTo>
                <a:close/>
              </a:path>
            </a:pathLst>
          </a:custGeom>
          <a:solidFill>
            <a:srgbClr val="FF4747"/>
          </a:solidFill>
          <a:ln w="9525">
            <a:noFill/>
            <a:round/>
            <a:headEnd/>
            <a:tailEnd/>
          </a:ln>
        </p:spPr>
        <p:txBody>
          <a:bodyPr/>
          <a:lstStyle/>
          <a:p>
            <a:endParaRPr lang="en-US"/>
          </a:p>
        </p:txBody>
      </p:sp>
      <p:sp>
        <p:nvSpPr>
          <p:cNvPr id="304306" name="Freeform 178"/>
          <p:cNvSpPr>
            <a:spLocks/>
          </p:cNvSpPr>
          <p:nvPr/>
        </p:nvSpPr>
        <p:spPr bwMode="auto">
          <a:xfrm rot="8592890">
            <a:off x="5295900" y="3594100"/>
            <a:ext cx="114300" cy="252413"/>
          </a:xfrm>
          <a:custGeom>
            <a:avLst/>
            <a:gdLst>
              <a:gd name="T0" fmla="*/ 20765 w 633"/>
              <a:gd name="T1" fmla="*/ 163110 h 1580"/>
              <a:gd name="T2" fmla="*/ 45142 w 633"/>
              <a:gd name="T3" fmla="*/ 134514 h 1580"/>
              <a:gd name="T4" fmla="*/ 63921 w 633"/>
              <a:gd name="T5" fmla="*/ 111988 h 1580"/>
              <a:gd name="T6" fmla="*/ 77464 w 633"/>
              <a:gd name="T7" fmla="*/ 92498 h 1580"/>
              <a:gd name="T8" fmla="*/ 85228 w 633"/>
              <a:gd name="T9" fmla="*/ 75724 h 1580"/>
              <a:gd name="T10" fmla="*/ 86492 w 633"/>
              <a:gd name="T11" fmla="*/ 59589 h 1580"/>
              <a:gd name="T12" fmla="*/ 82700 w 633"/>
              <a:gd name="T13" fmla="*/ 42655 h 1580"/>
              <a:gd name="T14" fmla="*/ 72408 w 633"/>
              <a:gd name="T15" fmla="*/ 23324 h 1580"/>
              <a:gd name="T16" fmla="*/ 56157 w 633"/>
              <a:gd name="T17" fmla="*/ 0 h 1580"/>
              <a:gd name="T18" fmla="*/ 57421 w 633"/>
              <a:gd name="T19" fmla="*/ 639 h 1580"/>
              <a:gd name="T20" fmla="*/ 60671 w 633"/>
              <a:gd name="T21" fmla="*/ 2556 h 1580"/>
              <a:gd name="T22" fmla="*/ 65908 w 633"/>
              <a:gd name="T23" fmla="*/ 5911 h 1580"/>
              <a:gd name="T24" fmla="*/ 72408 w 633"/>
              <a:gd name="T25" fmla="*/ 10384 h 1580"/>
              <a:gd name="T26" fmla="*/ 79450 w 633"/>
              <a:gd name="T27" fmla="*/ 15496 h 1580"/>
              <a:gd name="T28" fmla="*/ 87215 w 633"/>
              <a:gd name="T29" fmla="*/ 22046 h 1580"/>
              <a:gd name="T30" fmla="*/ 94257 w 633"/>
              <a:gd name="T31" fmla="*/ 29714 h 1580"/>
              <a:gd name="T32" fmla="*/ 101299 w 633"/>
              <a:gd name="T33" fmla="*/ 38820 h 1580"/>
              <a:gd name="T34" fmla="*/ 107077 w 633"/>
              <a:gd name="T35" fmla="*/ 48566 h 1580"/>
              <a:gd name="T36" fmla="*/ 111591 w 633"/>
              <a:gd name="T37" fmla="*/ 59589 h 1580"/>
              <a:gd name="T38" fmla="*/ 114300 w 633"/>
              <a:gd name="T39" fmla="*/ 71890 h 1580"/>
              <a:gd name="T40" fmla="*/ 114300 w 633"/>
              <a:gd name="T41" fmla="*/ 84191 h 1580"/>
              <a:gd name="T42" fmla="*/ 111591 w 633"/>
              <a:gd name="T43" fmla="*/ 98409 h 1580"/>
              <a:gd name="T44" fmla="*/ 105272 w 633"/>
              <a:gd name="T45" fmla="*/ 112627 h 1580"/>
              <a:gd name="T46" fmla="*/ 95521 w 633"/>
              <a:gd name="T47" fmla="*/ 128124 h 1580"/>
              <a:gd name="T48" fmla="*/ 81436 w 633"/>
              <a:gd name="T49" fmla="*/ 144259 h 1580"/>
              <a:gd name="T50" fmla="*/ 56879 w 633"/>
              <a:gd name="T51" fmla="*/ 173334 h 1580"/>
              <a:gd name="T52" fmla="*/ 45864 w 633"/>
              <a:gd name="T53" fmla="*/ 196659 h 1580"/>
              <a:gd name="T54" fmla="*/ 45142 w 633"/>
              <a:gd name="T55" fmla="*/ 215510 h 1580"/>
              <a:gd name="T56" fmla="*/ 51643 w 633"/>
              <a:gd name="T57" fmla="*/ 230367 h 1580"/>
              <a:gd name="T58" fmla="*/ 61393 w 633"/>
              <a:gd name="T59" fmla="*/ 240751 h 1580"/>
              <a:gd name="T60" fmla="*/ 72950 w 633"/>
              <a:gd name="T61" fmla="*/ 247141 h 1580"/>
              <a:gd name="T62" fmla="*/ 81436 w 633"/>
              <a:gd name="T63" fmla="*/ 250975 h 1580"/>
              <a:gd name="T64" fmla="*/ 85228 w 633"/>
              <a:gd name="T65" fmla="*/ 252413 h 1580"/>
              <a:gd name="T66" fmla="*/ 83964 w 633"/>
              <a:gd name="T67" fmla="*/ 252413 h 1580"/>
              <a:gd name="T68" fmla="*/ 79450 w 633"/>
              <a:gd name="T69" fmla="*/ 251614 h 1580"/>
              <a:gd name="T70" fmla="*/ 72950 w 633"/>
              <a:gd name="T71" fmla="*/ 250975 h 1580"/>
              <a:gd name="T72" fmla="*/ 65185 w 633"/>
              <a:gd name="T73" fmla="*/ 249697 h 1580"/>
              <a:gd name="T74" fmla="*/ 55615 w 633"/>
              <a:gd name="T75" fmla="*/ 248419 h 1580"/>
              <a:gd name="T76" fmla="*/ 45864 w 633"/>
              <a:gd name="T77" fmla="*/ 245863 h 1580"/>
              <a:gd name="T78" fmla="*/ 35572 w 633"/>
              <a:gd name="T79" fmla="*/ 242668 h 1580"/>
              <a:gd name="T80" fmla="*/ 25821 w 633"/>
              <a:gd name="T81" fmla="*/ 238674 h 1580"/>
              <a:gd name="T82" fmla="*/ 16793 w 633"/>
              <a:gd name="T83" fmla="*/ 233562 h 1580"/>
              <a:gd name="T84" fmla="*/ 9028 w 633"/>
              <a:gd name="T85" fmla="*/ 227811 h 1580"/>
              <a:gd name="T86" fmla="*/ 3973 w 633"/>
              <a:gd name="T87" fmla="*/ 220622 h 1580"/>
              <a:gd name="T88" fmla="*/ 0 w 633"/>
              <a:gd name="T89" fmla="*/ 212155 h 1580"/>
              <a:gd name="T90" fmla="*/ 0 w 633"/>
              <a:gd name="T91" fmla="*/ 201930 h 1580"/>
              <a:gd name="T92" fmla="*/ 2709 w 633"/>
              <a:gd name="T93" fmla="*/ 190907 h 1580"/>
              <a:gd name="T94" fmla="*/ 9751 w 633"/>
              <a:gd name="T95" fmla="*/ 177967 h 1580"/>
              <a:gd name="T96" fmla="*/ 20765 w 633"/>
              <a:gd name="T97" fmla="*/ 163110 h 15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3"/>
              <a:gd name="T148" fmla="*/ 0 h 1580"/>
              <a:gd name="T149" fmla="*/ 633 w 633"/>
              <a:gd name="T150" fmla="*/ 1580 h 15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3" h="1580">
                <a:moveTo>
                  <a:pt x="115" y="1021"/>
                </a:moveTo>
                <a:lnTo>
                  <a:pt x="250" y="842"/>
                </a:lnTo>
                <a:lnTo>
                  <a:pt x="354" y="701"/>
                </a:lnTo>
                <a:lnTo>
                  <a:pt x="429" y="579"/>
                </a:lnTo>
                <a:lnTo>
                  <a:pt x="472" y="474"/>
                </a:lnTo>
                <a:lnTo>
                  <a:pt x="479" y="373"/>
                </a:lnTo>
                <a:lnTo>
                  <a:pt x="458" y="267"/>
                </a:lnTo>
                <a:lnTo>
                  <a:pt x="401" y="146"/>
                </a:lnTo>
                <a:lnTo>
                  <a:pt x="311" y="0"/>
                </a:lnTo>
                <a:lnTo>
                  <a:pt x="318" y="4"/>
                </a:lnTo>
                <a:lnTo>
                  <a:pt x="336" y="16"/>
                </a:lnTo>
                <a:lnTo>
                  <a:pt x="365" y="37"/>
                </a:lnTo>
                <a:lnTo>
                  <a:pt x="401" y="65"/>
                </a:lnTo>
                <a:lnTo>
                  <a:pt x="440" y="97"/>
                </a:lnTo>
                <a:lnTo>
                  <a:pt x="483" y="138"/>
                </a:lnTo>
                <a:lnTo>
                  <a:pt x="522" y="186"/>
                </a:lnTo>
                <a:lnTo>
                  <a:pt x="561" y="243"/>
                </a:lnTo>
                <a:lnTo>
                  <a:pt x="593" y="304"/>
                </a:lnTo>
                <a:lnTo>
                  <a:pt x="618" y="373"/>
                </a:lnTo>
                <a:lnTo>
                  <a:pt x="633" y="450"/>
                </a:lnTo>
                <a:lnTo>
                  <a:pt x="633" y="527"/>
                </a:lnTo>
                <a:lnTo>
                  <a:pt x="618" y="616"/>
                </a:lnTo>
                <a:lnTo>
                  <a:pt x="583" y="705"/>
                </a:lnTo>
                <a:lnTo>
                  <a:pt x="529" y="802"/>
                </a:lnTo>
                <a:lnTo>
                  <a:pt x="451" y="903"/>
                </a:lnTo>
                <a:lnTo>
                  <a:pt x="315" y="1085"/>
                </a:lnTo>
                <a:lnTo>
                  <a:pt x="254" y="1231"/>
                </a:lnTo>
                <a:lnTo>
                  <a:pt x="250" y="1349"/>
                </a:lnTo>
                <a:lnTo>
                  <a:pt x="286" y="1442"/>
                </a:lnTo>
                <a:lnTo>
                  <a:pt x="340" y="1507"/>
                </a:lnTo>
                <a:lnTo>
                  <a:pt x="404" y="1547"/>
                </a:lnTo>
                <a:lnTo>
                  <a:pt x="451" y="1571"/>
                </a:lnTo>
                <a:lnTo>
                  <a:pt x="472" y="1580"/>
                </a:lnTo>
                <a:lnTo>
                  <a:pt x="465" y="1580"/>
                </a:lnTo>
                <a:lnTo>
                  <a:pt x="440" y="1575"/>
                </a:lnTo>
                <a:lnTo>
                  <a:pt x="404" y="1571"/>
                </a:lnTo>
                <a:lnTo>
                  <a:pt x="361" y="1563"/>
                </a:lnTo>
                <a:lnTo>
                  <a:pt x="308" y="1555"/>
                </a:lnTo>
                <a:lnTo>
                  <a:pt x="254" y="1539"/>
                </a:lnTo>
                <a:lnTo>
                  <a:pt x="197" y="1519"/>
                </a:lnTo>
                <a:lnTo>
                  <a:pt x="143" y="1494"/>
                </a:lnTo>
                <a:lnTo>
                  <a:pt x="93" y="1462"/>
                </a:lnTo>
                <a:lnTo>
                  <a:pt x="50" y="1426"/>
                </a:lnTo>
                <a:lnTo>
                  <a:pt x="22" y="1381"/>
                </a:lnTo>
                <a:lnTo>
                  <a:pt x="0" y="1328"/>
                </a:lnTo>
                <a:lnTo>
                  <a:pt x="0" y="1264"/>
                </a:lnTo>
                <a:lnTo>
                  <a:pt x="15" y="1195"/>
                </a:lnTo>
                <a:lnTo>
                  <a:pt x="54" y="1114"/>
                </a:lnTo>
                <a:lnTo>
                  <a:pt x="115" y="1021"/>
                </a:lnTo>
                <a:close/>
              </a:path>
            </a:pathLst>
          </a:custGeom>
          <a:solidFill>
            <a:srgbClr val="FF4747"/>
          </a:solidFill>
          <a:ln w="9525">
            <a:noFill/>
            <a:round/>
            <a:headEnd/>
            <a:tailEnd/>
          </a:ln>
        </p:spPr>
        <p:txBody>
          <a:bodyPr/>
          <a:lstStyle/>
          <a:p>
            <a:endParaRPr lang="en-US"/>
          </a:p>
        </p:txBody>
      </p:sp>
      <p:sp>
        <p:nvSpPr>
          <p:cNvPr id="304307" name="Freeform 179"/>
          <p:cNvSpPr>
            <a:spLocks/>
          </p:cNvSpPr>
          <p:nvPr/>
        </p:nvSpPr>
        <p:spPr bwMode="auto">
          <a:xfrm rot="10738377">
            <a:off x="5410200" y="3524250"/>
            <a:ext cx="114300" cy="252413"/>
          </a:xfrm>
          <a:custGeom>
            <a:avLst/>
            <a:gdLst>
              <a:gd name="T0" fmla="*/ 20765 w 633"/>
              <a:gd name="T1" fmla="*/ 163110 h 1580"/>
              <a:gd name="T2" fmla="*/ 45142 w 633"/>
              <a:gd name="T3" fmla="*/ 134514 h 1580"/>
              <a:gd name="T4" fmla="*/ 63921 w 633"/>
              <a:gd name="T5" fmla="*/ 111988 h 1580"/>
              <a:gd name="T6" fmla="*/ 77464 w 633"/>
              <a:gd name="T7" fmla="*/ 92498 h 1580"/>
              <a:gd name="T8" fmla="*/ 85228 w 633"/>
              <a:gd name="T9" fmla="*/ 75724 h 1580"/>
              <a:gd name="T10" fmla="*/ 86492 w 633"/>
              <a:gd name="T11" fmla="*/ 59589 h 1580"/>
              <a:gd name="T12" fmla="*/ 82700 w 633"/>
              <a:gd name="T13" fmla="*/ 42655 h 1580"/>
              <a:gd name="T14" fmla="*/ 72408 w 633"/>
              <a:gd name="T15" fmla="*/ 23324 h 1580"/>
              <a:gd name="T16" fmla="*/ 56157 w 633"/>
              <a:gd name="T17" fmla="*/ 0 h 1580"/>
              <a:gd name="T18" fmla="*/ 57421 w 633"/>
              <a:gd name="T19" fmla="*/ 639 h 1580"/>
              <a:gd name="T20" fmla="*/ 60671 w 633"/>
              <a:gd name="T21" fmla="*/ 2556 h 1580"/>
              <a:gd name="T22" fmla="*/ 65908 w 633"/>
              <a:gd name="T23" fmla="*/ 5911 h 1580"/>
              <a:gd name="T24" fmla="*/ 72408 w 633"/>
              <a:gd name="T25" fmla="*/ 10384 h 1580"/>
              <a:gd name="T26" fmla="*/ 79450 w 633"/>
              <a:gd name="T27" fmla="*/ 15496 h 1580"/>
              <a:gd name="T28" fmla="*/ 87215 w 633"/>
              <a:gd name="T29" fmla="*/ 22046 h 1580"/>
              <a:gd name="T30" fmla="*/ 94257 w 633"/>
              <a:gd name="T31" fmla="*/ 29714 h 1580"/>
              <a:gd name="T32" fmla="*/ 101299 w 633"/>
              <a:gd name="T33" fmla="*/ 38820 h 1580"/>
              <a:gd name="T34" fmla="*/ 107077 w 633"/>
              <a:gd name="T35" fmla="*/ 48566 h 1580"/>
              <a:gd name="T36" fmla="*/ 111591 w 633"/>
              <a:gd name="T37" fmla="*/ 59589 h 1580"/>
              <a:gd name="T38" fmla="*/ 114300 w 633"/>
              <a:gd name="T39" fmla="*/ 71890 h 1580"/>
              <a:gd name="T40" fmla="*/ 114300 w 633"/>
              <a:gd name="T41" fmla="*/ 84191 h 1580"/>
              <a:gd name="T42" fmla="*/ 111591 w 633"/>
              <a:gd name="T43" fmla="*/ 98409 h 1580"/>
              <a:gd name="T44" fmla="*/ 105272 w 633"/>
              <a:gd name="T45" fmla="*/ 112627 h 1580"/>
              <a:gd name="T46" fmla="*/ 95521 w 633"/>
              <a:gd name="T47" fmla="*/ 128124 h 1580"/>
              <a:gd name="T48" fmla="*/ 81436 w 633"/>
              <a:gd name="T49" fmla="*/ 144259 h 1580"/>
              <a:gd name="T50" fmla="*/ 56879 w 633"/>
              <a:gd name="T51" fmla="*/ 173334 h 1580"/>
              <a:gd name="T52" fmla="*/ 45864 w 633"/>
              <a:gd name="T53" fmla="*/ 196659 h 1580"/>
              <a:gd name="T54" fmla="*/ 45142 w 633"/>
              <a:gd name="T55" fmla="*/ 215510 h 1580"/>
              <a:gd name="T56" fmla="*/ 51643 w 633"/>
              <a:gd name="T57" fmla="*/ 230367 h 1580"/>
              <a:gd name="T58" fmla="*/ 61393 w 633"/>
              <a:gd name="T59" fmla="*/ 240751 h 1580"/>
              <a:gd name="T60" fmla="*/ 72950 w 633"/>
              <a:gd name="T61" fmla="*/ 247141 h 1580"/>
              <a:gd name="T62" fmla="*/ 81436 w 633"/>
              <a:gd name="T63" fmla="*/ 250975 h 1580"/>
              <a:gd name="T64" fmla="*/ 85228 w 633"/>
              <a:gd name="T65" fmla="*/ 252413 h 1580"/>
              <a:gd name="T66" fmla="*/ 83964 w 633"/>
              <a:gd name="T67" fmla="*/ 252413 h 1580"/>
              <a:gd name="T68" fmla="*/ 79450 w 633"/>
              <a:gd name="T69" fmla="*/ 251614 h 1580"/>
              <a:gd name="T70" fmla="*/ 72950 w 633"/>
              <a:gd name="T71" fmla="*/ 250975 h 1580"/>
              <a:gd name="T72" fmla="*/ 65185 w 633"/>
              <a:gd name="T73" fmla="*/ 249697 h 1580"/>
              <a:gd name="T74" fmla="*/ 55615 w 633"/>
              <a:gd name="T75" fmla="*/ 248419 h 1580"/>
              <a:gd name="T76" fmla="*/ 45864 w 633"/>
              <a:gd name="T77" fmla="*/ 245863 h 1580"/>
              <a:gd name="T78" fmla="*/ 35572 w 633"/>
              <a:gd name="T79" fmla="*/ 242668 h 1580"/>
              <a:gd name="T80" fmla="*/ 25821 w 633"/>
              <a:gd name="T81" fmla="*/ 238674 h 1580"/>
              <a:gd name="T82" fmla="*/ 16793 w 633"/>
              <a:gd name="T83" fmla="*/ 233562 h 1580"/>
              <a:gd name="T84" fmla="*/ 9028 w 633"/>
              <a:gd name="T85" fmla="*/ 227811 h 1580"/>
              <a:gd name="T86" fmla="*/ 3973 w 633"/>
              <a:gd name="T87" fmla="*/ 220622 h 1580"/>
              <a:gd name="T88" fmla="*/ 0 w 633"/>
              <a:gd name="T89" fmla="*/ 212155 h 1580"/>
              <a:gd name="T90" fmla="*/ 0 w 633"/>
              <a:gd name="T91" fmla="*/ 201930 h 1580"/>
              <a:gd name="T92" fmla="*/ 2709 w 633"/>
              <a:gd name="T93" fmla="*/ 190907 h 1580"/>
              <a:gd name="T94" fmla="*/ 9751 w 633"/>
              <a:gd name="T95" fmla="*/ 177967 h 1580"/>
              <a:gd name="T96" fmla="*/ 20765 w 633"/>
              <a:gd name="T97" fmla="*/ 163110 h 15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3"/>
              <a:gd name="T148" fmla="*/ 0 h 1580"/>
              <a:gd name="T149" fmla="*/ 633 w 633"/>
              <a:gd name="T150" fmla="*/ 1580 h 15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3" h="1580">
                <a:moveTo>
                  <a:pt x="115" y="1021"/>
                </a:moveTo>
                <a:lnTo>
                  <a:pt x="250" y="842"/>
                </a:lnTo>
                <a:lnTo>
                  <a:pt x="354" y="701"/>
                </a:lnTo>
                <a:lnTo>
                  <a:pt x="429" y="579"/>
                </a:lnTo>
                <a:lnTo>
                  <a:pt x="472" y="474"/>
                </a:lnTo>
                <a:lnTo>
                  <a:pt x="479" y="373"/>
                </a:lnTo>
                <a:lnTo>
                  <a:pt x="458" y="267"/>
                </a:lnTo>
                <a:lnTo>
                  <a:pt x="401" y="146"/>
                </a:lnTo>
                <a:lnTo>
                  <a:pt x="311" y="0"/>
                </a:lnTo>
                <a:lnTo>
                  <a:pt x="318" y="4"/>
                </a:lnTo>
                <a:lnTo>
                  <a:pt x="336" y="16"/>
                </a:lnTo>
                <a:lnTo>
                  <a:pt x="365" y="37"/>
                </a:lnTo>
                <a:lnTo>
                  <a:pt x="401" y="65"/>
                </a:lnTo>
                <a:lnTo>
                  <a:pt x="440" y="97"/>
                </a:lnTo>
                <a:lnTo>
                  <a:pt x="483" y="138"/>
                </a:lnTo>
                <a:lnTo>
                  <a:pt x="522" y="186"/>
                </a:lnTo>
                <a:lnTo>
                  <a:pt x="561" y="243"/>
                </a:lnTo>
                <a:lnTo>
                  <a:pt x="593" y="304"/>
                </a:lnTo>
                <a:lnTo>
                  <a:pt x="618" y="373"/>
                </a:lnTo>
                <a:lnTo>
                  <a:pt x="633" y="450"/>
                </a:lnTo>
                <a:lnTo>
                  <a:pt x="633" y="527"/>
                </a:lnTo>
                <a:lnTo>
                  <a:pt x="618" y="616"/>
                </a:lnTo>
                <a:lnTo>
                  <a:pt x="583" y="705"/>
                </a:lnTo>
                <a:lnTo>
                  <a:pt x="529" y="802"/>
                </a:lnTo>
                <a:lnTo>
                  <a:pt x="451" y="903"/>
                </a:lnTo>
                <a:lnTo>
                  <a:pt x="315" y="1085"/>
                </a:lnTo>
                <a:lnTo>
                  <a:pt x="254" y="1231"/>
                </a:lnTo>
                <a:lnTo>
                  <a:pt x="250" y="1349"/>
                </a:lnTo>
                <a:lnTo>
                  <a:pt x="286" y="1442"/>
                </a:lnTo>
                <a:lnTo>
                  <a:pt x="340" y="1507"/>
                </a:lnTo>
                <a:lnTo>
                  <a:pt x="404" y="1547"/>
                </a:lnTo>
                <a:lnTo>
                  <a:pt x="451" y="1571"/>
                </a:lnTo>
                <a:lnTo>
                  <a:pt x="472" y="1580"/>
                </a:lnTo>
                <a:lnTo>
                  <a:pt x="465" y="1580"/>
                </a:lnTo>
                <a:lnTo>
                  <a:pt x="440" y="1575"/>
                </a:lnTo>
                <a:lnTo>
                  <a:pt x="404" y="1571"/>
                </a:lnTo>
                <a:lnTo>
                  <a:pt x="361" y="1563"/>
                </a:lnTo>
                <a:lnTo>
                  <a:pt x="308" y="1555"/>
                </a:lnTo>
                <a:lnTo>
                  <a:pt x="254" y="1539"/>
                </a:lnTo>
                <a:lnTo>
                  <a:pt x="197" y="1519"/>
                </a:lnTo>
                <a:lnTo>
                  <a:pt x="143" y="1494"/>
                </a:lnTo>
                <a:lnTo>
                  <a:pt x="93" y="1462"/>
                </a:lnTo>
                <a:lnTo>
                  <a:pt x="50" y="1426"/>
                </a:lnTo>
                <a:lnTo>
                  <a:pt x="22" y="1381"/>
                </a:lnTo>
                <a:lnTo>
                  <a:pt x="0" y="1328"/>
                </a:lnTo>
                <a:lnTo>
                  <a:pt x="0" y="1264"/>
                </a:lnTo>
                <a:lnTo>
                  <a:pt x="15" y="1195"/>
                </a:lnTo>
                <a:lnTo>
                  <a:pt x="54" y="1114"/>
                </a:lnTo>
                <a:lnTo>
                  <a:pt x="115" y="1021"/>
                </a:lnTo>
                <a:close/>
              </a:path>
            </a:pathLst>
          </a:custGeom>
          <a:solidFill>
            <a:srgbClr val="FF4747"/>
          </a:solidFill>
          <a:ln w="9525">
            <a:noFill/>
            <a:round/>
            <a:headEnd/>
            <a:tailEnd/>
          </a:ln>
        </p:spPr>
        <p:txBody>
          <a:bodyPr/>
          <a:lstStyle/>
          <a:p>
            <a:endParaRPr lang="en-US"/>
          </a:p>
        </p:txBody>
      </p:sp>
      <p:grpSp>
        <p:nvGrpSpPr>
          <p:cNvPr id="8" name="Group 185"/>
          <p:cNvGrpSpPr>
            <a:grpSpLocks/>
          </p:cNvGrpSpPr>
          <p:nvPr/>
        </p:nvGrpSpPr>
        <p:grpSpPr bwMode="auto">
          <a:xfrm>
            <a:off x="1752600" y="3095625"/>
            <a:ext cx="2673350" cy="1177925"/>
            <a:chOff x="1104" y="1950"/>
            <a:chExt cx="1684" cy="742"/>
          </a:xfrm>
        </p:grpSpPr>
        <p:sp>
          <p:nvSpPr>
            <p:cNvPr id="35871" name="Text Box 169"/>
            <p:cNvSpPr txBox="1">
              <a:spLocks noChangeArrowheads="1"/>
            </p:cNvSpPr>
            <p:nvPr/>
          </p:nvSpPr>
          <p:spPr bwMode="auto">
            <a:xfrm>
              <a:off x="1104" y="1950"/>
              <a:ext cx="1152" cy="216"/>
            </a:xfrm>
            <a:prstGeom prst="rect">
              <a:avLst/>
            </a:prstGeom>
            <a:noFill/>
            <a:ln w="9525">
              <a:noFill/>
              <a:miter lim="800000"/>
              <a:headEnd/>
              <a:tailEnd/>
            </a:ln>
          </p:spPr>
          <p:txBody>
            <a:bodyPr/>
            <a:lstStyle/>
            <a:p>
              <a:pPr algn="l"/>
              <a:r>
                <a:rPr lang="en-US" sz="1400">
                  <a:ea typeface="Times New Roman" pitchFamily="18" charset="0"/>
                  <a:cs typeface="Arial" charset="0"/>
                </a:rPr>
                <a:t>CO</a:t>
              </a:r>
              <a:r>
                <a:rPr lang="en-US" sz="1400" baseline="-30000">
                  <a:ea typeface="Times New Roman" pitchFamily="18" charset="0"/>
                  <a:cs typeface="Arial" charset="0"/>
                </a:rPr>
                <a:t>2</a:t>
              </a:r>
              <a:r>
                <a:rPr lang="en-US" sz="1400">
                  <a:ea typeface="Times New Roman" pitchFamily="18" charset="0"/>
                  <a:cs typeface="Arial" charset="0"/>
                </a:rPr>
                <a:t> MOLECULES</a:t>
              </a:r>
              <a:endParaRPr lang="en-US" sz="1800">
                <a:ea typeface="Times New Roman" pitchFamily="18" charset="0"/>
                <a:cs typeface="Arial" charset="0"/>
              </a:endParaRPr>
            </a:p>
          </p:txBody>
        </p:sp>
        <p:sp>
          <p:nvSpPr>
            <p:cNvPr id="35872" name="Freeform 170"/>
            <p:cNvSpPr>
              <a:spLocks/>
            </p:cNvSpPr>
            <p:nvPr/>
          </p:nvSpPr>
          <p:spPr bwMode="auto">
            <a:xfrm>
              <a:off x="2112" y="2094"/>
              <a:ext cx="426" cy="598"/>
            </a:xfrm>
            <a:custGeom>
              <a:avLst/>
              <a:gdLst>
                <a:gd name="T0" fmla="*/ 0 w 1239"/>
                <a:gd name="T1" fmla="*/ 0 h 351"/>
                <a:gd name="T2" fmla="*/ 426 w 1239"/>
                <a:gd name="T3" fmla="*/ 598 h 351"/>
                <a:gd name="T4" fmla="*/ 0 60000 65536"/>
                <a:gd name="T5" fmla="*/ 0 60000 65536"/>
                <a:gd name="T6" fmla="*/ 0 w 1239"/>
                <a:gd name="T7" fmla="*/ 0 h 351"/>
                <a:gd name="T8" fmla="*/ 1239 w 1239"/>
                <a:gd name="T9" fmla="*/ 351 h 351"/>
              </a:gdLst>
              <a:ahLst/>
              <a:cxnLst>
                <a:cxn ang="T4">
                  <a:pos x="T0" y="T1"/>
                </a:cxn>
                <a:cxn ang="T5">
                  <a:pos x="T2" y="T3"/>
                </a:cxn>
              </a:cxnLst>
              <a:rect l="T6" t="T7" r="T8" b="T9"/>
              <a:pathLst>
                <a:path w="1239" h="351">
                  <a:moveTo>
                    <a:pt x="0" y="0"/>
                  </a:moveTo>
                  <a:lnTo>
                    <a:pt x="1239" y="351"/>
                  </a:lnTo>
                </a:path>
              </a:pathLst>
            </a:custGeom>
            <a:noFill/>
            <a:ln w="9525">
              <a:solidFill>
                <a:srgbClr val="000000"/>
              </a:solidFill>
              <a:round/>
              <a:headEnd/>
              <a:tailEnd type="triangle" w="med" len="med"/>
            </a:ln>
          </p:spPr>
          <p:txBody>
            <a:bodyPr/>
            <a:lstStyle/>
            <a:p>
              <a:endParaRPr lang="en-US"/>
            </a:p>
          </p:txBody>
        </p:sp>
        <p:sp>
          <p:nvSpPr>
            <p:cNvPr id="35873" name="Freeform 181"/>
            <p:cNvSpPr>
              <a:spLocks/>
            </p:cNvSpPr>
            <p:nvPr/>
          </p:nvSpPr>
          <p:spPr bwMode="auto">
            <a:xfrm>
              <a:off x="2117" y="2035"/>
              <a:ext cx="671" cy="25"/>
            </a:xfrm>
            <a:custGeom>
              <a:avLst/>
              <a:gdLst>
                <a:gd name="T0" fmla="*/ 0 w 1677"/>
                <a:gd name="T1" fmla="*/ 0 h 63"/>
                <a:gd name="T2" fmla="*/ 671 w 1677"/>
                <a:gd name="T3" fmla="*/ 25 h 63"/>
                <a:gd name="T4" fmla="*/ 0 60000 65536"/>
                <a:gd name="T5" fmla="*/ 0 60000 65536"/>
                <a:gd name="T6" fmla="*/ 0 w 1677"/>
                <a:gd name="T7" fmla="*/ 0 h 63"/>
                <a:gd name="T8" fmla="*/ 1677 w 1677"/>
                <a:gd name="T9" fmla="*/ 63 h 63"/>
              </a:gdLst>
              <a:ahLst/>
              <a:cxnLst>
                <a:cxn ang="T4">
                  <a:pos x="T0" y="T1"/>
                </a:cxn>
                <a:cxn ang="T5">
                  <a:pos x="T2" y="T3"/>
                </a:cxn>
              </a:cxnLst>
              <a:rect l="T6" t="T7" r="T8" b="T9"/>
              <a:pathLst>
                <a:path w="1677" h="63">
                  <a:moveTo>
                    <a:pt x="0" y="0"/>
                  </a:moveTo>
                  <a:lnTo>
                    <a:pt x="1677" y="63"/>
                  </a:lnTo>
                </a:path>
              </a:pathLst>
            </a:custGeom>
            <a:noFill/>
            <a:ln w="9525">
              <a:solidFill>
                <a:srgbClr val="000000"/>
              </a:solidFill>
              <a:round/>
              <a:headEnd/>
              <a:tailEnd type="triangle" w="med" len="med"/>
            </a:ln>
          </p:spPr>
          <p:txBody>
            <a:bodyPr/>
            <a:lstStyle/>
            <a:p>
              <a:endParaRPr lang="en-US"/>
            </a:p>
          </p:txBody>
        </p:sp>
      </p:grpSp>
      <p:sp>
        <p:nvSpPr>
          <p:cNvPr id="35859" name="Rectangle 182"/>
          <p:cNvSpPr>
            <a:spLocks noChangeArrowheads="1"/>
          </p:cNvSpPr>
          <p:nvPr/>
        </p:nvSpPr>
        <p:spPr bwMode="auto">
          <a:xfrm>
            <a:off x="114300" y="466725"/>
            <a:ext cx="9144000" cy="0"/>
          </a:xfrm>
          <a:prstGeom prst="rect">
            <a:avLst/>
          </a:prstGeom>
          <a:noFill/>
          <a:ln w="9525">
            <a:noFill/>
            <a:miter lim="800000"/>
            <a:headEnd/>
            <a:tailEnd/>
          </a:ln>
        </p:spPr>
        <p:txBody>
          <a:bodyPr wrap="none" anchor="ctr">
            <a:spAutoFit/>
          </a:bodyPr>
          <a:lstStyle/>
          <a:p>
            <a:endParaRPr lang="en-US"/>
          </a:p>
        </p:txBody>
      </p:sp>
      <p:sp>
        <p:nvSpPr>
          <p:cNvPr id="35860" name="Rectangle 183"/>
          <p:cNvSpPr>
            <a:spLocks noChangeArrowheads="1"/>
          </p:cNvSpPr>
          <p:nvPr/>
        </p:nvSpPr>
        <p:spPr bwMode="auto">
          <a:xfrm>
            <a:off x="2620963" y="466725"/>
            <a:ext cx="2686050" cy="641350"/>
          </a:xfrm>
          <a:prstGeom prst="rect">
            <a:avLst/>
          </a:prstGeom>
          <a:noFill/>
          <a:ln w="9525">
            <a:noFill/>
            <a:miter lim="800000"/>
            <a:headEnd/>
            <a:tailEnd/>
          </a:ln>
        </p:spPr>
        <p:txBody>
          <a:bodyPr wrap="none" anchor="ctr">
            <a:spAutoFit/>
          </a:bodyPr>
          <a:lstStyle/>
          <a:p>
            <a:pPr algn="l"/>
            <a:r>
              <a:rPr lang="en-US" sz="1800" b="1" i="1">
                <a:cs typeface="Times New Roman" pitchFamily="18" charset="0"/>
              </a:rPr>
              <a:t>The Greenhouse Effect</a:t>
            </a:r>
            <a:endParaRPr lang="en-US" sz="900"/>
          </a:p>
          <a:p>
            <a:pPr algn="l" eaLnBrk="0" hangingPunct="0"/>
            <a:endParaRPr lang="en-US" sz="1800"/>
          </a:p>
        </p:txBody>
      </p:sp>
      <p:grpSp>
        <p:nvGrpSpPr>
          <p:cNvPr id="35861" name="Group 201"/>
          <p:cNvGrpSpPr>
            <a:grpSpLocks/>
          </p:cNvGrpSpPr>
          <p:nvPr/>
        </p:nvGrpSpPr>
        <p:grpSpPr bwMode="auto">
          <a:xfrm>
            <a:off x="4495800" y="3200400"/>
            <a:ext cx="242888" cy="182563"/>
            <a:chOff x="1152" y="2544"/>
            <a:chExt cx="153" cy="115"/>
          </a:xfrm>
        </p:grpSpPr>
        <p:sp>
          <p:nvSpPr>
            <p:cNvPr id="35868" name="Oval 199"/>
            <p:cNvSpPr>
              <a:spLocks noChangeArrowheads="1"/>
            </p:cNvSpPr>
            <p:nvPr/>
          </p:nvSpPr>
          <p:spPr bwMode="auto">
            <a:xfrm rot="6672554">
              <a:off x="1248" y="2544"/>
              <a:ext cx="58" cy="57"/>
            </a:xfrm>
            <a:prstGeom prst="ellipse">
              <a:avLst/>
            </a:prstGeom>
            <a:gradFill rotWithShape="1">
              <a:gsLst>
                <a:gs pos="0">
                  <a:srgbClr val="FFC1C1"/>
                </a:gs>
                <a:gs pos="100000">
                  <a:srgbClr val="FF0000"/>
                </a:gs>
              </a:gsLst>
              <a:lin ang="2700000" scaled="1"/>
            </a:gradFill>
            <a:ln w="9525">
              <a:noFill/>
              <a:round/>
              <a:headEnd/>
              <a:tailEnd/>
            </a:ln>
          </p:spPr>
          <p:txBody>
            <a:bodyPr wrap="none" anchor="ctr"/>
            <a:lstStyle/>
            <a:p>
              <a:endParaRPr lang="en-US"/>
            </a:p>
          </p:txBody>
        </p:sp>
        <p:sp>
          <p:nvSpPr>
            <p:cNvPr id="35869" name="Oval 196"/>
            <p:cNvSpPr>
              <a:spLocks noChangeArrowheads="1"/>
            </p:cNvSpPr>
            <p:nvPr/>
          </p:nvSpPr>
          <p:spPr bwMode="auto">
            <a:xfrm rot="6672554">
              <a:off x="1152" y="2544"/>
              <a:ext cx="115" cy="115"/>
            </a:xfrm>
            <a:prstGeom prst="ellipse">
              <a:avLst/>
            </a:prstGeom>
            <a:solidFill>
              <a:schemeClr val="tx2"/>
            </a:solidFill>
            <a:ln w="9525">
              <a:solidFill>
                <a:schemeClr val="tx1"/>
              </a:solidFill>
              <a:round/>
              <a:headEnd/>
              <a:tailEnd/>
            </a:ln>
          </p:spPr>
          <p:txBody>
            <a:bodyPr wrap="none" anchor="ctr"/>
            <a:lstStyle/>
            <a:p>
              <a:endParaRPr lang="en-US"/>
            </a:p>
          </p:txBody>
        </p:sp>
        <p:sp>
          <p:nvSpPr>
            <p:cNvPr id="35870" name="Oval 198"/>
            <p:cNvSpPr>
              <a:spLocks noChangeArrowheads="1"/>
            </p:cNvSpPr>
            <p:nvPr/>
          </p:nvSpPr>
          <p:spPr bwMode="auto">
            <a:xfrm rot="6672554">
              <a:off x="1152" y="2544"/>
              <a:ext cx="58" cy="57"/>
            </a:xfrm>
            <a:prstGeom prst="ellipse">
              <a:avLst/>
            </a:prstGeom>
            <a:gradFill rotWithShape="1">
              <a:gsLst>
                <a:gs pos="0">
                  <a:srgbClr val="FFC1C1"/>
                </a:gs>
                <a:gs pos="100000">
                  <a:srgbClr val="FF0000"/>
                </a:gs>
              </a:gsLst>
              <a:lin ang="2700000" scaled="1"/>
            </a:gradFill>
            <a:ln w="9525">
              <a:noFill/>
              <a:round/>
              <a:headEnd/>
              <a:tailEnd/>
            </a:ln>
          </p:spPr>
          <p:txBody>
            <a:bodyPr wrap="none" anchor="ctr"/>
            <a:lstStyle/>
            <a:p>
              <a:endParaRPr lang="en-US"/>
            </a:p>
          </p:txBody>
        </p:sp>
      </p:grpSp>
      <p:grpSp>
        <p:nvGrpSpPr>
          <p:cNvPr id="35862" name="Group 202"/>
          <p:cNvGrpSpPr>
            <a:grpSpLocks/>
          </p:cNvGrpSpPr>
          <p:nvPr/>
        </p:nvGrpSpPr>
        <p:grpSpPr bwMode="auto">
          <a:xfrm>
            <a:off x="4038600" y="4191000"/>
            <a:ext cx="242888" cy="182563"/>
            <a:chOff x="1680" y="2784"/>
            <a:chExt cx="153" cy="115"/>
          </a:xfrm>
        </p:grpSpPr>
        <p:sp>
          <p:nvSpPr>
            <p:cNvPr id="35865" name="Oval 200"/>
            <p:cNvSpPr>
              <a:spLocks noChangeArrowheads="1"/>
            </p:cNvSpPr>
            <p:nvPr/>
          </p:nvSpPr>
          <p:spPr bwMode="auto">
            <a:xfrm rot="6672554">
              <a:off x="1680" y="2832"/>
              <a:ext cx="58" cy="57"/>
            </a:xfrm>
            <a:prstGeom prst="ellipse">
              <a:avLst/>
            </a:prstGeom>
            <a:gradFill rotWithShape="1">
              <a:gsLst>
                <a:gs pos="0">
                  <a:srgbClr val="FFC1C1"/>
                </a:gs>
                <a:gs pos="100000">
                  <a:srgbClr val="FF0000"/>
                </a:gs>
              </a:gsLst>
              <a:lin ang="2700000" scaled="1"/>
            </a:gradFill>
            <a:ln w="9525">
              <a:noFill/>
              <a:round/>
              <a:headEnd/>
              <a:tailEnd/>
            </a:ln>
          </p:spPr>
          <p:txBody>
            <a:bodyPr wrap="none" anchor="ctr"/>
            <a:lstStyle/>
            <a:p>
              <a:endParaRPr lang="en-US"/>
            </a:p>
          </p:txBody>
        </p:sp>
        <p:sp>
          <p:nvSpPr>
            <p:cNvPr id="35866" name="Oval 192"/>
            <p:cNvSpPr>
              <a:spLocks noChangeArrowheads="1"/>
            </p:cNvSpPr>
            <p:nvPr/>
          </p:nvSpPr>
          <p:spPr bwMode="auto">
            <a:xfrm>
              <a:off x="1709" y="2784"/>
              <a:ext cx="115" cy="115"/>
            </a:xfrm>
            <a:prstGeom prst="ellipse">
              <a:avLst/>
            </a:prstGeom>
            <a:solidFill>
              <a:schemeClr val="tx2"/>
            </a:solidFill>
            <a:ln w="9525">
              <a:solidFill>
                <a:schemeClr val="tx1"/>
              </a:solidFill>
              <a:round/>
              <a:headEnd/>
              <a:tailEnd/>
            </a:ln>
          </p:spPr>
          <p:txBody>
            <a:bodyPr wrap="none" anchor="ctr"/>
            <a:lstStyle/>
            <a:p>
              <a:endParaRPr lang="en-US"/>
            </a:p>
          </p:txBody>
        </p:sp>
        <p:sp>
          <p:nvSpPr>
            <p:cNvPr id="35867" name="Oval 197"/>
            <p:cNvSpPr>
              <a:spLocks noChangeArrowheads="1"/>
            </p:cNvSpPr>
            <p:nvPr/>
          </p:nvSpPr>
          <p:spPr bwMode="auto">
            <a:xfrm rot="6672554">
              <a:off x="1776" y="2832"/>
              <a:ext cx="58" cy="57"/>
            </a:xfrm>
            <a:prstGeom prst="ellipse">
              <a:avLst/>
            </a:prstGeom>
            <a:gradFill rotWithShape="1">
              <a:gsLst>
                <a:gs pos="0">
                  <a:srgbClr val="FFC1C1"/>
                </a:gs>
                <a:gs pos="100000">
                  <a:srgbClr val="FF0000"/>
                </a:gs>
              </a:gsLst>
              <a:lin ang="2700000" scaled="1"/>
            </a:gradFill>
            <a:ln w="9525">
              <a:noFill/>
              <a:round/>
              <a:headEnd/>
              <a:tailEnd/>
            </a:ln>
          </p:spPr>
          <p:txBody>
            <a:bodyPr wrap="none" anchor="ctr"/>
            <a:lstStyle/>
            <a:p>
              <a:endParaRPr lang="en-US"/>
            </a:p>
          </p:txBody>
        </p:sp>
      </p:grpSp>
      <p:pic>
        <p:nvPicPr>
          <p:cNvPr id="304331" name="Greenhouse effect 0_32.wmv">
            <a:hlinkClick r:id="" action="ppaction://media"/>
          </p:cNvPr>
          <p:cNvPicPr>
            <a:picLocks noRot="1" noChangeAspect="1" noChangeArrowheads="1"/>
          </p:cNvPicPr>
          <p:nvPr>
            <a:videoFile r:link="rId1"/>
          </p:nvPr>
        </p:nvPicPr>
        <p:blipFill>
          <a:blip r:embed="rId5" cstate="print"/>
          <a:srcRect/>
          <a:stretch>
            <a:fillRect/>
          </a:stretch>
        </p:blipFill>
        <p:spPr bwMode="auto">
          <a:xfrm>
            <a:off x="7573963" y="176213"/>
            <a:ext cx="1403350" cy="1052512"/>
          </a:xfrm>
          <a:prstGeom prst="rect">
            <a:avLst/>
          </a:prstGeom>
          <a:noFill/>
          <a:ln w="9525">
            <a:noFill/>
            <a:miter lim="800000"/>
            <a:headEnd/>
            <a:tailEnd/>
          </a:ln>
        </p:spPr>
      </p:pic>
      <p:sp>
        <p:nvSpPr>
          <p:cNvPr id="35864" name="Rectangle 204">
            <a:hlinkClick r:id="rId6" tooltip="Wikipedia - G R E E N H O U S E   E F F E C T"/>
          </p:cNvPr>
          <p:cNvSpPr>
            <a:spLocks noChangeArrowheads="1"/>
          </p:cNvSpPr>
          <p:nvPr/>
        </p:nvSpPr>
        <p:spPr bwMode="auto">
          <a:xfrm>
            <a:off x="2689225" y="500063"/>
            <a:ext cx="2590800" cy="273050"/>
          </a:xfrm>
          <a:prstGeom prst="rect">
            <a:avLst/>
          </a:prstGeom>
          <a:noFill/>
          <a:ln w="9525">
            <a:no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04301"/>
                                        </p:tgtEl>
                                        <p:attrNameLst>
                                          <p:attrName>style.visibility</p:attrName>
                                        </p:attrNameLst>
                                      </p:cBhvr>
                                      <p:to>
                                        <p:strVal val="visible"/>
                                      </p:to>
                                    </p:set>
                                    <p:animEffect transition="in" filter="dissolve">
                                      <p:cBhvr>
                                        <p:cTn id="17" dur="500"/>
                                        <p:tgtEl>
                                          <p:spTgt spid="304301"/>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304306"/>
                                        </p:tgtEl>
                                        <p:attrNameLst>
                                          <p:attrName>style.visibility</p:attrName>
                                        </p:attrNameLst>
                                      </p:cBhvr>
                                      <p:to>
                                        <p:strVal val="visible"/>
                                      </p:to>
                                    </p:set>
                                    <p:animEffect transition="in" filter="blinds(horizontal)">
                                      <p:cBhvr>
                                        <p:cTn id="20" dur="500"/>
                                        <p:tgtEl>
                                          <p:spTgt spid="304306"/>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304307"/>
                                        </p:tgtEl>
                                        <p:attrNameLst>
                                          <p:attrName>style.visibility</p:attrName>
                                        </p:attrNameLst>
                                      </p:cBhvr>
                                      <p:to>
                                        <p:strVal val="visible"/>
                                      </p:to>
                                    </p:set>
                                    <p:animEffect transition="in" filter="blinds(horizontal)">
                                      <p:cBhvr>
                                        <p:cTn id="23" dur="500"/>
                                        <p:tgtEl>
                                          <p:spTgt spid="304307"/>
                                        </p:tgtEl>
                                      </p:cBhvr>
                                    </p:animEffect>
                                  </p:childTnLst>
                                </p:cTn>
                              </p:par>
                              <p:par>
                                <p:cTn id="24" presetID="3" presetClass="entr" presetSubtype="1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linds(horizontal)">
                                      <p:cBhvr>
                                        <p:cTn id="26" dur="500"/>
                                        <p:tgtEl>
                                          <p:spTgt spid="6"/>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304304"/>
                                        </p:tgtEl>
                                        <p:attrNameLst>
                                          <p:attrName>style.visibility</p:attrName>
                                        </p:attrNameLst>
                                      </p:cBhvr>
                                      <p:to>
                                        <p:strVal val="visible"/>
                                      </p:to>
                                    </p:set>
                                    <p:animEffect transition="in" filter="blinds(horizontal)">
                                      <p:cBhvr>
                                        <p:cTn id="29" dur="500"/>
                                        <p:tgtEl>
                                          <p:spTgt spid="304304"/>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304305"/>
                                        </p:tgtEl>
                                        <p:attrNameLst>
                                          <p:attrName>style.visibility</p:attrName>
                                        </p:attrNameLst>
                                      </p:cBhvr>
                                      <p:to>
                                        <p:strVal val="visible"/>
                                      </p:to>
                                    </p:set>
                                    <p:animEffect transition="in" filter="blinds(horizontal)">
                                      <p:cBhvr>
                                        <p:cTn id="32" dur="500"/>
                                        <p:tgtEl>
                                          <p:spTgt spid="30430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04302"/>
                                        </p:tgtEl>
                                        <p:attrNameLst>
                                          <p:attrName>style.visibility</p:attrName>
                                        </p:attrNameLst>
                                      </p:cBhvr>
                                      <p:to>
                                        <p:strVal val="visible"/>
                                      </p:to>
                                    </p:set>
                                    <p:animEffect transition="in" filter="fade">
                                      <p:cBhvr>
                                        <p:cTn id="37" dur="2000"/>
                                        <p:tgtEl>
                                          <p:spTgt spid="30430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04303"/>
                                        </p:tgtEl>
                                        <p:attrNameLst>
                                          <p:attrName>style.visibility</p:attrName>
                                        </p:attrNameLst>
                                      </p:cBhvr>
                                      <p:to>
                                        <p:strVal val="visible"/>
                                      </p:to>
                                    </p:set>
                                    <p:animEffect transition="in" filter="fade">
                                      <p:cBhvr>
                                        <p:cTn id="40" dur="2000"/>
                                        <p:tgtEl>
                                          <p:spTgt spid="30430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0" fill="hold" nodeType="clickEffect">
                                  <p:stCondLst>
                                    <p:cond delay="0"/>
                                  </p:stCondLst>
                                  <p:childTnLst>
                                    <p:set>
                                      <p:cBhvr>
                                        <p:cTn id="44" dur="1" fill="hold">
                                          <p:stCondLst>
                                            <p:cond delay="0"/>
                                          </p:stCondLst>
                                        </p:cTn>
                                        <p:tgtEl>
                                          <p:spTgt spid="304331"/>
                                        </p:tgtEl>
                                        <p:attrNameLst>
                                          <p:attrName>style.visibility</p:attrName>
                                        </p:attrNameLst>
                                      </p:cBhvr>
                                      <p:to>
                                        <p:strVal val="visible"/>
                                      </p:to>
                                    </p:set>
                                    <p:anim calcmode="lin" valueType="num">
                                      <p:cBhvr>
                                        <p:cTn id="45" dur="500" fill="hold"/>
                                        <p:tgtEl>
                                          <p:spTgt spid="304331"/>
                                        </p:tgtEl>
                                        <p:attrNameLst>
                                          <p:attrName>ppt_w</p:attrName>
                                        </p:attrNameLst>
                                      </p:cBhvr>
                                      <p:tavLst>
                                        <p:tav tm="0">
                                          <p:val>
                                            <p:fltVal val="0"/>
                                          </p:val>
                                        </p:tav>
                                        <p:tav tm="100000">
                                          <p:val>
                                            <p:strVal val="#ppt_w"/>
                                          </p:val>
                                        </p:tav>
                                      </p:tavLst>
                                    </p:anim>
                                    <p:anim calcmode="lin" valueType="num">
                                      <p:cBhvr>
                                        <p:cTn id="46" dur="500" fill="hold"/>
                                        <p:tgtEl>
                                          <p:spTgt spid="304331"/>
                                        </p:tgtEl>
                                        <p:attrNameLst>
                                          <p:attrName>ppt_h</p:attrName>
                                        </p:attrNameLst>
                                      </p:cBhvr>
                                      <p:tavLst>
                                        <p:tav tm="0">
                                          <p:val>
                                            <p:fltVal val="0"/>
                                          </p:val>
                                        </p:tav>
                                        <p:tav tm="100000">
                                          <p:val>
                                            <p:strVal val="#ppt_h"/>
                                          </p:val>
                                        </p:tav>
                                      </p:tavLst>
                                    </p:anim>
                                    <p:animEffect transition="in" filter="fade">
                                      <p:cBhvr>
                                        <p:cTn id="47" dur="500"/>
                                        <p:tgtEl>
                                          <p:spTgt spid="3043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304331"/>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304331"/>
                                        </p:tgtEl>
                                      </p:cBhvr>
                                    </p:cmd>
                                  </p:childTnLst>
                                </p:cTn>
                              </p:par>
                            </p:childTnLst>
                          </p:cTn>
                        </p:par>
                      </p:childTnLst>
                    </p:cTn>
                  </p:par>
                </p:childTnLst>
              </p:cTn>
              <p:nextCondLst>
                <p:cond evt="onClick" delay="0">
                  <p:tgtEl>
                    <p:spTgt spid="304331"/>
                  </p:tgtEl>
                </p:cond>
              </p:nextCondLst>
            </p:seq>
            <p:video fullScrn="1">
              <p:cMediaNode showWhenStopped="0">
                <p:cTn id="53" fill="hold" display="0">
                  <p:stCondLst>
                    <p:cond delay="indefinite"/>
                  </p:stCondLst>
                  <p:endCondLst>
                    <p:cond evt="onNext" delay="0">
                      <p:tgtEl>
                        <p:sldTgt/>
                      </p:tgtEl>
                    </p:cond>
                    <p:cond evt="onPrev" delay="0">
                      <p:tgtEl>
                        <p:sldTgt/>
                      </p:tgtEl>
                    </p:cond>
                  </p:endCondLst>
                </p:cTn>
                <p:tgtEl>
                  <p:spTgt spid="304331"/>
                </p:tgtEl>
              </p:cMediaNode>
            </p:video>
          </p:childTnLst>
        </p:cTn>
      </p:par>
    </p:tnLst>
    <p:bldLst>
      <p:bldP spid="304301" grpId="0"/>
      <p:bldP spid="304302" grpId="0"/>
      <p:bldP spid="304303" grpId="0" animBg="1"/>
      <p:bldP spid="304304" grpId="0" animBg="1"/>
      <p:bldP spid="304305" grpId="0" animBg="1"/>
      <p:bldP spid="304306" grpId="0" animBg="1"/>
      <p:bldP spid="30430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0" y="2286000"/>
            <a:ext cx="4038600" cy="1981200"/>
          </a:xfrm>
        </p:spPr>
        <p:txBody>
          <a:bodyPr/>
          <a:lstStyle/>
          <a:p>
            <a:pPr eaLnBrk="1" hangingPunct="1"/>
            <a:r>
              <a:rPr lang="en-US" smtClean="0"/>
              <a:t>Ozone Hole Grows Larger</a:t>
            </a:r>
          </a:p>
        </p:txBody>
      </p:sp>
      <p:pic>
        <p:nvPicPr>
          <p:cNvPr id="53251" name="Picture 3" descr="ozone hole"/>
          <p:cNvPicPr>
            <a:picLocks noChangeAspect="1" noChangeArrowheads="1"/>
          </p:cNvPicPr>
          <p:nvPr/>
        </p:nvPicPr>
        <p:blipFill>
          <a:blip r:embed="rId4" cstate="print"/>
          <a:srcRect/>
          <a:stretch>
            <a:fillRect/>
          </a:stretch>
        </p:blipFill>
        <p:spPr bwMode="auto">
          <a:xfrm>
            <a:off x="3733800" y="304800"/>
            <a:ext cx="5076825" cy="5600700"/>
          </a:xfrm>
          <a:prstGeom prst="rect">
            <a:avLst/>
          </a:prstGeom>
          <a:noFill/>
          <a:ln w="9525">
            <a:noFill/>
            <a:miter lim="800000"/>
            <a:headEnd/>
            <a:tailEnd/>
          </a:ln>
        </p:spPr>
      </p:pic>
      <p:sp>
        <p:nvSpPr>
          <p:cNvPr id="53252" name="Text Box 4"/>
          <p:cNvSpPr txBox="1">
            <a:spLocks noChangeArrowheads="1"/>
          </p:cNvSpPr>
          <p:nvPr/>
        </p:nvSpPr>
        <p:spPr bwMode="auto">
          <a:xfrm>
            <a:off x="1219200" y="6172200"/>
            <a:ext cx="6831013" cy="457200"/>
          </a:xfrm>
          <a:prstGeom prst="rect">
            <a:avLst/>
          </a:prstGeom>
          <a:noFill/>
          <a:ln w="9525">
            <a:noFill/>
            <a:miter lim="800000"/>
            <a:headEnd/>
            <a:tailEnd/>
          </a:ln>
        </p:spPr>
        <p:txBody>
          <a:bodyPr wrap="none">
            <a:spAutoFit/>
          </a:bodyPr>
          <a:lstStyle/>
          <a:p>
            <a:pPr algn="l"/>
            <a:r>
              <a:rPr lang="en-US" sz="2400"/>
              <a:t>Ozone hole has increased 50% from 1975 - 1985</a:t>
            </a:r>
          </a:p>
        </p:txBody>
      </p:sp>
      <p:pic>
        <p:nvPicPr>
          <p:cNvPr id="115719" name="Picture 7">
            <a:hlinkClick r:id="" action="ppaction://media"/>
          </p:cNvPr>
          <p:cNvPicPr>
            <a:picLocks noRot="1" noChangeAspect="1" noChangeArrowheads="1"/>
          </p:cNvPicPr>
          <p:nvPr>
            <a:wavAudioFile r:embed="rId1" name="~PP1275.WAV"/>
          </p:nvPr>
        </p:nvPicPr>
        <p:blipFill>
          <a:blip r:embed="rId5" cstate="print"/>
          <a:srcRect/>
          <a:stretch>
            <a:fillRect/>
          </a:stretch>
        </p:blipFill>
        <p:spPr bwMode="auto">
          <a:xfrm>
            <a:off x="8772525" y="6486525"/>
            <a:ext cx="304800" cy="304800"/>
          </a:xfrm>
          <a:prstGeom prst="rect">
            <a:avLst/>
          </a:prstGeom>
          <a:noFill/>
          <a:ln w="9525">
            <a:noFill/>
            <a:miter lim="800000"/>
            <a:headEnd/>
            <a:tailEnd/>
          </a:ln>
        </p:spPr>
      </p:pic>
      <p:sp>
        <p:nvSpPr>
          <p:cNvPr id="53254" name="AutoShape 8">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pSp>
        <p:nvGrpSpPr>
          <p:cNvPr id="53255" name="Group 11" descr="ozone molecule"/>
          <p:cNvGrpSpPr>
            <a:grpSpLocks/>
          </p:cNvGrpSpPr>
          <p:nvPr/>
        </p:nvGrpSpPr>
        <p:grpSpPr bwMode="auto">
          <a:xfrm>
            <a:off x="234950" y="171450"/>
            <a:ext cx="1682750" cy="1524000"/>
            <a:chOff x="73" y="61"/>
            <a:chExt cx="1060" cy="960"/>
          </a:xfrm>
        </p:grpSpPr>
        <p:pic>
          <p:nvPicPr>
            <p:cNvPr id="53256" name="Picture 9" descr="03-UnFigure-17_ILL.jpg"/>
            <p:cNvPicPr>
              <a:picLocks noChangeAspect="1" noChangeArrowheads="1"/>
            </p:cNvPicPr>
            <p:nvPr/>
          </p:nvPicPr>
          <p:blipFill>
            <a:blip r:embed="rId7" cstate="print"/>
            <a:srcRect b="22760"/>
            <a:stretch>
              <a:fillRect/>
            </a:stretch>
          </p:blipFill>
          <p:spPr bwMode="auto">
            <a:xfrm>
              <a:off x="73" y="61"/>
              <a:ext cx="1060" cy="750"/>
            </a:xfrm>
            <a:prstGeom prst="rect">
              <a:avLst/>
            </a:prstGeom>
            <a:noFill/>
            <a:ln w="9525">
              <a:noFill/>
              <a:miter lim="800000"/>
              <a:headEnd/>
              <a:tailEnd/>
            </a:ln>
          </p:spPr>
        </p:pic>
        <p:sp>
          <p:nvSpPr>
            <p:cNvPr id="53257" name="Text Box 10"/>
            <p:cNvSpPr txBox="1">
              <a:spLocks noChangeArrowheads="1"/>
            </p:cNvSpPr>
            <p:nvPr/>
          </p:nvSpPr>
          <p:spPr bwMode="auto">
            <a:xfrm>
              <a:off x="280" y="829"/>
              <a:ext cx="646" cy="192"/>
            </a:xfrm>
            <a:prstGeom prst="rect">
              <a:avLst/>
            </a:prstGeom>
            <a:noFill/>
            <a:ln w="9525">
              <a:noFill/>
              <a:miter lim="800000"/>
              <a:headEnd/>
              <a:tailEnd/>
            </a:ln>
          </p:spPr>
          <p:txBody>
            <a:bodyPr wrap="none">
              <a:spAutoFit/>
            </a:bodyPr>
            <a:lstStyle/>
            <a:p>
              <a:pPr algn="l"/>
              <a:r>
                <a:rPr lang="en-US" sz="1400" b="1"/>
                <a:t>Ozone, O</a:t>
              </a:r>
              <a:r>
                <a:rPr lang="en-US" sz="1400" b="1" baseline="-25000"/>
                <a:t>3</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57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5719"/>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r>
              <a:rPr lang="en-US" smtClean="0"/>
              <a:t>Partial Pressures</a:t>
            </a:r>
          </a:p>
        </p:txBody>
      </p:sp>
      <p:pic>
        <p:nvPicPr>
          <p:cNvPr id="12292" name="Picture 4" descr="Dalton's law of partial pressures"/>
          <p:cNvPicPr>
            <a:picLocks noChangeAspect="1" noChangeArrowheads="1"/>
          </p:cNvPicPr>
          <p:nvPr/>
        </p:nvPicPr>
        <p:blipFill>
          <a:blip r:embed="rId4" cstate="print">
            <a:lum bright="2000" contrast="12000"/>
          </a:blip>
          <a:srcRect l="8490" t="16843" r="74529" b="10176"/>
          <a:stretch>
            <a:fillRect/>
          </a:stretch>
        </p:blipFill>
        <p:spPr bwMode="auto">
          <a:xfrm>
            <a:off x="1295400" y="2514600"/>
            <a:ext cx="1371600" cy="2971800"/>
          </a:xfrm>
          <a:prstGeom prst="rect">
            <a:avLst/>
          </a:prstGeom>
          <a:noFill/>
          <a:ln w="9525">
            <a:noFill/>
            <a:miter lim="800000"/>
            <a:headEnd/>
            <a:tailEnd/>
          </a:ln>
        </p:spPr>
      </p:pic>
      <p:sp>
        <p:nvSpPr>
          <p:cNvPr id="13317" name="AutoShape 6">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solidFill>
                <a:srgbClr val="000000"/>
              </a:solidFill>
            </a:endParaRPr>
          </a:p>
        </p:txBody>
      </p:sp>
      <p:graphicFrame>
        <p:nvGraphicFramePr>
          <p:cNvPr id="13314" name="Object 7">
            <a:hlinkClick r:id="" action="ppaction://ole?verb=0"/>
          </p:cNvPr>
          <p:cNvGraphicFramePr>
            <a:graphicFrameLocks noChangeAspect="1"/>
          </p:cNvGraphicFramePr>
          <p:nvPr/>
        </p:nvGraphicFramePr>
        <p:xfrm>
          <a:off x="8839200" y="6553200"/>
          <a:ext cx="304800" cy="304800"/>
        </p:xfrm>
        <a:graphic>
          <a:graphicData uri="http://schemas.openxmlformats.org/presentationml/2006/ole">
            <mc:AlternateContent xmlns:mc="http://schemas.openxmlformats.org/markup-compatibility/2006">
              <mc:Choice xmlns:v="urn:schemas-microsoft-com:vml" Requires="v">
                <p:oleObj spid="_x0000_s26626" name="Wave Sound" r:id="rId6" imgW="304520" imgH="304520" progId="SoundRec">
                  <p:embed/>
                </p:oleObj>
              </mc:Choice>
              <mc:Fallback>
                <p:oleObj name="Wave Sound" r:id="rId6" imgW="304520" imgH="304520" progId="SoundRec">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96" name="Text Box 8"/>
          <p:cNvSpPr txBox="1">
            <a:spLocks noChangeArrowheads="1"/>
          </p:cNvSpPr>
          <p:nvPr/>
        </p:nvSpPr>
        <p:spPr bwMode="auto">
          <a:xfrm>
            <a:off x="1600200" y="2178050"/>
            <a:ext cx="928688" cy="336550"/>
          </a:xfrm>
          <a:prstGeom prst="rect">
            <a:avLst/>
          </a:prstGeom>
          <a:noFill/>
          <a:ln w="9525">
            <a:noFill/>
            <a:miter lim="800000"/>
            <a:headEnd/>
            <a:tailEnd/>
          </a:ln>
        </p:spPr>
        <p:txBody>
          <a:bodyPr wrap="none">
            <a:spAutoFit/>
          </a:bodyPr>
          <a:lstStyle/>
          <a:p>
            <a:pPr algn="l"/>
            <a:r>
              <a:rPr lang="en-US" sz="1600">
                <a:solidFill>
                  <a:srgbClr val="000000"/>
                </a:solidFill>
              </a:rPr>
              <a:t>200 kPa</a:t>
            </a:r>
          </a:p>
        </p:txBody>
      </p:sp>
      <p:sp>
        <p:nvSpPr>
          <p:cNvPr id="12297" name="Text Box 9"/>
          <p:cNvSpPr txBox="1">
            <a:spLocks noChangeArrowheads="1"/>
          </p:cNvSpPr>
          <p:nvPr/>
        </p:nvSpPr>
        <p:spPr bwMode="auto">
          <a:xfrm>
            <a:off x="3429000" y="2178050"/>
            <a:ext cx="928688" cy="336550"/>
          </a:xfrm>
          <a:prstGeom prst="rect">
            <a:avLst/>
          </a:prstGeom>
          <a:noFill/>
          <a:ln w="9525">
            <a:noFill/>
            <a:miter lim="800000"/>
            <a:headEnd/>
            <a:tailEnd/>
          </a:ln>
        </p:spPr>
        <p:txBody>
          <a:bodyPr wrap="none">
            <a:spAutoFit/>
          </a:bodyPr>
          <a:lstStyle/>
          <a:p>
            <a:pPr algn="l"/>
            <a:r>
              <a:rPr lang="en-US" sz="1600">
                <a:solidFill>
                  <a:srgbClr val="000000"/>
                </a:solidFill>
              </a:rPr>
              <a:t>500 kPa</a:t>
            </a:r>
          </a:p>
        </p:txBody>
      </p:sp>
      <p:sp>
        <p:nvSpPr>
          <p:cNvPr id="12298" name="Text Box 10"/>
          <p:cNvSpPr txBox="1">
            <a:spLocks noChangeArrowheads="1"/>
          </p:cNvSpPr>
          <p:nvPr/>
        </p:nvSpPr>
        <p:spPr bwMode="auto">
          <a:xfrm>
            <a:off x="5243513" y="2178050"/>
            <a:ext cx="928687" cy="336550"/>
          </a:xfrm>
          <a:prstGeom prst="rect">
            <a:avLst/>
          </a:prstGeom>
          <a:noFill/>
          <a:ln w="9525">
            <a:noFill/>
            <a:miter lim="800000"/>
            <a:headEnd/>
            <a:tailEnd/>
          </a:ln>
        </p:spPr>
        <p:txBody>
          <a:bodyPr wrap="none">
            <a:spAutoFit/>
          </a:bodyPr>
          <a:lstStyle/>
          <a:p>
            <a:pPr algn="l"/>
            <a:r>
              <a:rPr lang="en-US" sz="1600">
                <a:solidFill>
                  <a:srgbClr val="000000"/>
                </a:solidFill>
              </a:rPr>
              <a:t>400 kPa</a:t>
            </a:r>
          </a:p>
        </p:txBody>
      </p:sp>
      <p:sp>
        <p:nvSpPr>
          <p:cNvPr id="12299" name="Text Box 11"/>
          <p:cNvSpPr txBox="1">
            <a:spLocks noChangeArrowheads="1"/>
          </p:cNvSpPr>
          <p:nvPr/>
        </p:nvSpPr>
        <p:spPr bwMode="auto">
          <a:xfrm>
            <a:off x="6934200" y="2178050"/>
            <a:ext cx="1041400" cy="336550"/>
          </a:xfrm>
          <a:prstGeom prst="rect">
            <a:avLst/>
          </a:prstGeom>
          <a:noFill/>
          <a:ln w="9525">
            <a:noFill/>
            <a:miter lim="800000"/>
            <a:headEnd/>
            <a:tailEnd/>
          </a:ln>
        </p:spPr>
        <p:txBody>
          <a:bodyPr wrap="none">
            <a:spAutoFit/>
          </a:bodyPr>
          <a:lstStyle/>
          <a:p>
            <a:pPr algn="l"/>
            <a:r>
              <a:rPr lang="en-US" sz="1600">
                <a:solidFill>
                  <a:srgbClr val="000000"/>
                </a:solidFill>
              </a:rPr>
              <a:t>1100 kPa</a:t>
            </a:r>
          </a:p>
        </p:txBody>
      </p:sp>
      <p:pic>
        <p:nvPicPr>
          <p:cNvPr id="12300" name="Picture 12" descr="Dalton's law of partial pressures"/>
          <p:cNvPicPr>
            <a:picLocks noChangeAspect="1" noChangeArrowheads="1"/>
          </p:cNvPicPr>
          <p:nvPr/>
        </p:nvPicPr>
        <p:blipFill>
          <a:blip r:embed="rId4" cstate="print">
            <a:lum bright="2000" contrast="12000"/>
          </a:blip>
          <a:srcRect l="31131" t="16843" r="51888" b="10176"/>
          <a:stretch>
            <a:fillRect/>
          </a:stretch>
        </p:blipFill>
        <p:spPr bwMode="auto">
          <a:xfrm>
            <a:off x="3124200" y="2514600"/>
            <a:ext cx="1371600" cy="2971800"/>
          </a:xfrm>
          <a:prstGeom prst="rect">
            <a:avLst/>
          </a:prstGeom>
          <a:noFill/>
          <a:ln w="9525">
            <a:noFill/>
            <a:miter lim="800000"/>
            <a:headEnd/>
            <a:tailEnd/>
          </a:ln>
        </p:spPr>
      </p:pic>
      <p:pic>
        <p:nvPicPr>
          <p:cNvPr id="12301" name="Picture 13" descr="Dalton's law of partial pressures"/>
          <p:cNvPicPr>
            <a:picLocks noChangeAspect="1" noChangeArrowheads="1"/>
          </p:cNvPicPr>
          <p:nvPr/>
        </p:nvPicPr>
        <p:blipFill>
          <a:blip r:embed="rId4" cstate="print">
            <a:lum bright="2000" contrast="12000"/>
          </a:blip>
          <a:srcRect l="53773" t="16843" r="30190" b="10176"/>
          <a:stretch>
            <a:fillRect/>
          </a:stretch>
        </p:blipFill>
        <p:spPr bwMode="auto">
          <a:xfrm>
            <a:off x="4953000" y="2514600"/>
            <a:ext cx="1295400" cy="2971800"/>
          </a:xfrm>
          <a:prstGeom prst="rect">
            <a:avLst/>
          </a:prstGeom>
          <a:noFill/>
          <a:ln w="9525">
            <a:noFill/>
            <a:miter lim="800000"/>
            <a:headEnd/>
            <a:tailEnd/>
          </a:ln>
        </p:spPr>
      </p:pic>
      <p:pic>
        <p:nvPicPr>
          <p:cNvPr id="12302" name="Picture 14" descr="Dalton's law of partial pressures"/>
          <p:cNvPicPr>
            <a:picLocks noChangeAspect="1" noChangeArrowheads="1"/>
          </p:cNvPicPr>
          <p:nvPr/>
        </p:nvPicPr>
        <p:blipFill>
          <a:blip r:embed="rId4" cstate="print">
            <a:lum bright="2000" contrast="12000"/>
          </a:blip>
          <a:srcRect l="75471" t="16843" r="7547" b="10176"/>
          <a:stretch>
            <a:fillRect/>
          </a:stretch>
        </p:blipFill>
        <p:spPr bwMode="auto">
          <a:xfrm>
            <a:off x="6705600" y="2514600"/>
            <a:ext cx="1371600" cy="2971800"/>
          </a:xfrm>
          <a:prstGeom prst="rect">
            <a:avLst/>
          </a:prstGeom>
          <a:noFill/>
          <a:ln w="9525">
            <a:noFill/>
            <a:miter lim="800000"/>
            <a:headEnd/>
            <a:tailEnd/>
          </a:ln>
        </p:spPr>
      </p:pic>
      <p:grpSp>
        <p:nvGrpSpPr>
          <p:cNvPr id="2" name="Group 18"/>
          <p:cNvGrpSpPr>
            <a:grpSpLocks/>
          </p:cNvGrpSpPr>
          <p:nvPr/>
        </p:nvGrpSpPr>
        <p:grpSpPr bwMode="auto">
          <a:xfrm>
            <a:off x="2851150" y="2209800"/>
            <a:ext cx="3854450" cy="274638"/>
            <a:chOff x="1796" y="1392"/>
            <a:chExt cx="2428" cy="173"/>
          </a:xfrm>
        </p:grpSpPr>
        <p:sp>
          <p:nvSpPr>
            <p:cNvPr id="13327" name="Text Box 15"/>
            <p:cNvSpPr txBox="1">
              <a:spLocks noChangeArrowheads="1"/>
            </p:cNvSpPr>
            <p:nvPr/>
          </p:nvSpPr>
          <p:spPr bwMode="auto">
            <a:xfrm>
              <a:off x="1796" y="1392"/>
              <a:ext cx="172" cy="173"/>
            </a:xfrm>
            <a:prstGeom prst="rect">
              <a:avLst/>
            </a:prstGeom>
            <a:noFill/>
            <a:ln w="9525">
              <a:noFill/>
              <a:miter lim="800000"/>
              <a:headEnd/>
              <a:tailEnd/>
            </a:ln>
          </p:spPr>
          <p:txBody>
            <a:bodyPr wrap="none">
              <a:spAutoFit/>
            </a:bodyPr>
            <a:lstStyle/>
            <a:p>
              <a:pPr algn="l"/>
              <a:r>
                <a:rPr lang="en-US" b="1">
                  <a:solidFill>
                    <a:srgbClr val="000000"/>
                  </a:solidFill>
                </a:rPr>
                <a:t>+</a:t>
              </a:r>
            </a:p>
          </p:txBody>
        </p:sp>
        <p:sp>
          <p:nvSpPr>
            <p:cNvPr id="13328" name="Text Box 16"/>
            <p:cNvSpPr txBox="1">
              <a:spLocks noChangeArrowheads="1"/>
            </p:cNvSpPr>
            <p:nvPr/>
          </p:nvSpPr>
          <p:spPr bwMode="auto">
            <a:xfrm>
              <a:off x="2948" y="1392"/>
              <a:ext cx="172" cy="173"/>
            </a:xfrm>
            <a:prstGeom prst="rect">
              <a:avLst/>
            </a:prstGeom>
            <a:noFill/>
            <a:ln w="9525">
              <a:noFill/>
              <a:miter lim="800000"/>
              <a:headEnd/>
              <a:tailEnd/>
            </a:ln>
          </p:spPr>
          <p:txBody>
            <a:bodyPr wrap="none">
              <a:spAutoFit/>
            </a:bodyPr>
            <a:lstStyle/>
            <a:p>
              <a:pPr algn="l"/>
              <a:r>
                <a:rPr lang="en-US" b="1">
                  <a:solidFill>
                    <a:srgbClr val="000000"/>
                  </a:solidFill>
                </a:rPr>
                <a:t>+</a:t>
              </a:r>
            </a:p>
          </p:txBody>
        </p:sp>
        <p:sp>
          <p:nvSpPr>
            <p:cNvPr id="13329" name="Text Box 17"/>
            <p:cNvSpPr txBox="1">
              <a:spLocks noChangeArrowheads="1"/>
            </p:cNvSpPr>
            <p:nvPr/>
          </p:nvSpPr>
          <p:spPr bwMode="auto">
            <a:xfrm>
              <a:off x="4052" y="1392"/>
              <a:ext cx="172" cy="173"/>
            </a:xfrm>
            <a:prstGeom prst="rect">
              <a:avLst/>
            </a:prstGeom>
            <a:noFill/>
            <a:ln w="9525">
              <a:noFill/>
              <a:miter lim="800000"/>
              <a:headEnd/>
              <a:tailEnd/>
            </a:ln>
          </p:spPr>
          <p:txBody>
            <a:bodyPr wrap="none">
              <a:spAutoFit/>
            </a:bodyPr>
            <a:lstStyle/>
            <a:p>
              <a:pPr algn="l"/>
              <a:r>
                <a:rPr lang="en-US" b="1">
                  <a:solidFill>
                    <a:srgbClr val="000000"/>
                  </a:solidFill>
                </a:rPr>
                <a:t>=</a:t>
              </a:r>
            </a:p>
          </p:txBody>
        </p:sp>
      </p:grpSp>
      <p:sp>
        <p:nvSpPr>
          <p:cNvPr id="12307" name="Text Box 19"/>
          <p:cNvSpPr txBox="1">
            <a:spLocks noChangeArrowheads="1"/>
          </p:cNvSpPr>
          <p:nvPr/>
        </p:nvSpPr>
        <p:spPr bwMode="auto">
          <a:xfrm>
            <a:off x="7232650" y="2147888"/>
            <a:ext cx="768350" cy="366712"/>
          </a:xfrm>
          <a:prstGeom prst="rect">
            <a:avLst/>
          </a:prstGeom>
          <a:noFill/>
          <a:ln w="9525">
            <a:noFill/>
            <a:miter lim="800000"/>
            <a:headEnd/>
            <a:tailEnd/>
          </a:ln>
        </p:spPr>
        <p:txBody>
          <a:bodyPr wrap="none">
            <a:spAutoFit/>
          </a:bodyPr>
          <a:lstStyle/>
          <a:p>
            <a:pPr algn="l"/>
            <a:r>
              <a:rPr lang="en-US" sz="1800">
                <a:solidFill>
                  <a:srgbClr val="000000"/>
                </a:solidFill>
              </a:rPr>
              <a:t>? kPa</a:t>
            </a:r>
          </a:p>
        </p:txBody>
      </p:sp>
    </p:spTree>
    <p:extLst>
      <p:ext uri="{BB962C8B-B14F-4D97-AF65-F5344CB8AC3E}">
        <p14:creationId xmlns:p14="http://schemas.microsoft.com/office/powerpoint/2010/main" val="326639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2296"/>
                                        </p:tgtEl>
                                        <p:attrNameLst>
                                          <p:attrName>style.visibility</p:attrName>
                                        </p:attrNameLst>
                                      </p:cBhvr>
                                      <p:to>
                                        <p:strVal val="visible"/>
                                      </p:to>
                                    </p:set>
                                    <p:animEffect transition="in" filter="fade">
                                      <p:cBhvr>
                                        <p:cTn id="11" dur="1000"/>
                                        <p:tgtEl>
                                          <p:spTgt spid="12296"/>
                                        </p:tgtEl>
                                      </p:cBhvr>
                                    </p:animEffect>
                                    <p:anim calcmode="lin" valueType="num">
                                      <p:cBhvr>
                                        <p:cTn id="12" dur="1000" fill="hold"/>
                                        <p:tgtEl>
                                          <p:spTgt spid="12296"/>
                                        </p:tgtEl>
                                        <p:attrNameLst>
                                          <p:attrName>ppt_x</p:attrName>
                                        </p:attrNameLst>
                                      </p:cBhvr>
                                      <p:tavLst>
                                        <p:tav tm="0">
                                          <p:val>
                                            <p:strVal val="#ppt_x"/>
                                          </p:val>
                                        </p:tav>
                                        <p:tav tm="100000">
                                          <p:val>
                                            <p:strVal val="#ppt_x"/>
                                          </p:val>
                                        </p:tav>
                                      </p:tavLst>
                                    </p:anim>
                                    <p:anim calcmode="lin" valueType="num">
                                      <p:cBhvr>
                                        <p:cTn id="13" dur="1000" fill="hold"/>
                                        <p:tgtEl>
                                          <p:spTgt spid="1229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2300"/>
                                        </p:tgtEl>
                                        <p:attrNameLst>
                                          <p:attrName>style.visibility</p:attrName>
                                        </p:attrNameLst>
                                      </p:cBhvr>
                                      <p:to>
                                        <p:strVal val="visible"/>
                                      </p:to>
                                    </p:set>
                                    <p:animEffect transition="in" filter="dissolve">
                                      <p:cBhvr>
                                        <p:cTn id="18" dur="500"/>
                                        <p:tgtEl>
                                          <p:spTgt spid="12300"/>
                                        </p:tgtEl>
                                      </p:cBhvr>
                                    </p:animEffect>
                                  </p:childTnLst>
                                </p:cTn>
                              </p:par>
                            </p:childTnLst>
                          </p:cTn>
                        </p:par>
                        <p:par>
                          <p:cTn id="19" fill="hold">
                            <p:stCondLst>
                              <p:cond delay="500"/>
                            </p:stCondLst>
                            <p:childTnLst>
                              <p:par>
                                <p:cTn id="20" presetID="42" presetClass="entr" presetSubtype="0" fill="hold" grpId="0" nodeType="afterEffect">
                                  <p:stCondLst>
                                    <p:cond delay="0"/>
                                  </p:stCondLst>
                                  <p:childTnLst>
                                    <p:set>
                                      <p:cBhvr>
                                        <p:cTn id="21" dur="1" fill="hold">
                                          <p:stCondLst>
                                            <p:cond delay="0"/>
                                          </p:stCondLst>
                                        </p:cTn>
                                        <p:tgtEl>
                                          <p:spTgt spid="12297"/>
                                        </p:tgtEl>
                                        <p:attrNameLst>
                                          <p:attrName>style.visibility</p:attrName>
                                        </p:attrNameLst>
                                      </p:cBhvr>
                                      <p:to>
                                        <p:strVal val="visible"/>
                                      </p:to>
                                    </p:set>
                                    <p:animEffect transition="in" filter="fade">
                                      <p:cBhvr>
                                        <p:cTn id="22" dur="1000"/>
                                        <p:tgtEl>
                                          <p:spTgt spid="12297"/>
                                        </p:tgtEl>
                                      </p:cBhvr>
                                    </p:animEffect>
                                    <p:anim calcmode="lin" valueType="num">
                                      <p:cBhvr>
                                        <p:cTn id="23" dur="1000" fill="hold"/>
                                        <p:tgtEl>
                                          <p:spTgt spid="12297"/>
                                        </p:tgtEl>
                                        <p:attrNameLst>
                                          <p:attrName>ppt_x</p:attrName>
                                        </p:attrNameLst>
                                      </p:cBhvr>
                                      <p:tavLst>
                                        <p:tav tm="0">
                                          <p:val>
                                            <p:strVal val="#ppt_x"/>
                                          </p:val>
                                        </p:tav>
                                        <p:tav tm="100000">
                                          <p:val>
                                            <p:strVal val="#ppt_x"/>
                                          </p:val>
                                        </p:tav>
                                      </p:tavLst>
                                    </p:anim>
                                    <p:anim calcmode="lin" valueType="num">
                                      <p:cBhvr>
                                        <p:cTn id="24" dur="1000" fill="hold"/>
                                        <p:tgtEl>
                                          <p:spTgt spid="1229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2301"/>
                                        </p:tgtEl>
                                        <p:attrNameLst>
                                          <p:attrName>style.visibility</p:attrName>
                                        </p:attrNameLst>
                                      </p:cBhvr>
                                      <p:to>
                                        <p:strVal val="visible"/>
                                      </p:to>
                                    </p:set>
                                    <p:animEffect transition="in" filter="dissolve">
                                      <p:cBhvr>
                                        <p:cTn id="29" dur="500"/>
                                        <p:tgtEl>
                                          <p:spTgt spid="12301"/>
                                        </p:tgtEl>
                                      </p:cBhvr>
                                    </p:animEffect>
                                  </p:childTnLst>
                                </p:cTn>
                              </p:par>
                            </p:childTnLst>
                          </p:cTn>
                        </p:par>
                        <p:par>
                          <p:cTn id="30" fill="hold">
                            <p:stCondLst>
                              <p:cond delay="500"/>
                            </p:stCondLst>
                            <p:childTnLst>
                              <p:par>
                                <p:cTn id="31" presetID="42" presetClass="entr" presetSubtype="0" fill="hold" grpId="0" nodeType="afterEffect">
                                  <p:stCondLst>
                                    <p:cond delay="0"/>
                                  </p:stCondLst>
                                  <p:childTnLst>
                                    <p:set>
                                      <p:cBhvr>
                                        <p:cTn id="32" dur="1" fill="hold">
                                          <p:stCondLst>
                                            <p:cond delay="0"/>
                                          </p:stCondLst>
                                        </p:cTn>
                                        <p:tgtEl>
                                          <p:spTgt spid="12298"/>
                                        </p:tgtEl>
                                        <p:attrNameLst>
                                          <p:attrName>style.visibility</p:attrName>
                                        </p:attrNameLst>
                                      </p:cBhvr>
                                      <p:to>
                                        <p:strVal val="visible"/>
                                      </p:to>
                                    </p:set>
                                    <p:animEffect transition="in" filter="fade">
                                      <p:cBhvr>
                                        <p:cTn id="33" dur="1000"/>
                                        <p:tgtEl>
                                          <p:spTgt spid="12298"/>
                                        </p:tgtEl>
                                      </p:cBhvr>
                                    </p:animEffect>
                                    <p:anim calcmode="lin" valueType="num">
                                      <p:cBhvr>
                                        <p:cTn id="34" dur="1000" fill="hold"/>
                                        <p:tgtEl>
                                          <p:spTgt spid="12298"/>
                                        </p:tgtEl>
                                        <p:attrNameLst>
                                          <p:attrName>ppt_x</p:attrName>
                                        </p:attrNameLst>
                                      </p:cBhvr>
                                      <p:tavLst>
                                        <p:tav tm="0">
                                          <p:val>
                                            <p:strVal val="#ppt_x"/>
                                          </p:val>
                                        </p:tav>
                                        <p:tav tm="100000">
                                          <p:val>
                                            <p:strVal val="#ppt_x"/>
                                          </p:val>
                                        </p:tav>
                                      </p:tavLst>
                                    </p:anim>
                                    <p:anim calcmode="lin" valueType="num">
                                      <p:cBhvr>
                                        <p:cTn id="35" dur="1000" fill="hold"/>
                                        <p:tgtEl>
                                          <p:spTgt spid="1229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302"/>
                                        </p:tgtEl>
                                        <p:attrNameLst>
                                          <p:attrName>style.visibility</p:attrName>
                                        </p:attrNameLst>
                                      </p:cBhvr>
                                      <p:to>
                                        <p:strVal val="visible"/>
                                      </p:to>
                                    </p:set>
                                    <p:animEffect transition="in" filter="fade">
                                      <p:cBhvr>
                                        <p:cTn id="40" dur="2000"/>
                                        <p:tgtEl>
                                          <p:spTgt spid="12302"/>
                                        </p:tgtEl>
                                      </p:cBhvr>
                                    </p:animEffect>
                                  </p:childTnLst>
                                </p:cTn>
                              </p:par>
                            </p:childTnLst>
                          </p:cTn>
                        </p:par>
                        <p:par>
                          <p:cTn id="41" fill="hold">
                            <p:stCondLst>
                              <p:cond delay="2000"/>
                            </p:stCondLst>
                            <p:childTnLst>
                              <p:par>
                                <p:cTn id="42" presetID="53" presetClass="entr" presetSubtype="0" fill="hold" grpId="0" nodeType="afterEffect">
                                  <p:stCondLst>
                                    <p:cond delay="0"/>
                                  </p:stCondLst>
                                  <p:childTnLst>
                                    <p:set>
                                      <p:cBhvr>
                                        <p:cTn id="43" dur="1" fill="hold">
                                          <p:stCondLst>
                                            <p:cond delay="0"/>
                                          </p:stCondLst>
                                        </p:cTn>
                                        <p:tgtEl>
                                          <p:spTgt spid="12307"/>
                                        </p:tgtEl>
                                        <p:attrNameLst>
                                          <p:attrName>style.visibility</p:attrName>
                                        </p:attrNameLst>
                                      </p:cBhvr>
                                      <p:to>
                                        <p:strVal val="visible"/>
                                      </p:to>
                                    </p:set>
                                    <p:anim calcmode="lin" valueType="num">
                                      <p:cBhvr>
                                        <p:cTn id="44" dur="500" fill="hold"/>
                                        <p:tgtEl>
                                          <p:spTgt spid="12307"/>
                                        </p:tgtEl>
                                        <p:attrNameLst>
                                          <p:attrName>ppt_w</p:attrName>
                                        </p:attrNameLst>
                                      </p:cBhvr>
                                      <p:tavLst>
                                        <p:tav tm="0">
                                          <p:val>
                                            <p:fltVal val="0"/>
                                          </p:val>
                                        </p:tav>
                                        <p:tav tm="100000">
                                          <p:val>
                                            <p:strVal val="#ppt_w"/>
                                          </p:val>
                                        </p:tav>
                                      </p:tavLst>
                                    </p:anim>
                                    <p:anim calcmode="lin" valueType="num">
                                      <p:cBhvr>
                                        <p:cTn id="45" dur="500" fill="hold"/>
                                        <p:tgtEl>
                                          <p:spTgt spid="12307"/>
                                        </p:tgtEl>
                                        <p:attrNameLst>
                                          <p:attrName>ppt_h</p:attrName>
                                        </p:attrNameLst>
                                      </p:cBhvr>
                                      <p:tavLst>
                                        <p:tav tm="0">
                                          <p:val>
                                            <p:fltVal val="0"/>
                                          </p:val>
                                        </p:tav>
                                        <p:tav tm="100000">
                                          <p:val>
                                            <p:strVal val="#ppt_h"/>
                                          </p:val>
                                        </p:tav>
                                      </p:tavLst>
                                    </p:anim>
                                    <p:animEffect transition="in" filter="fade">
                                      <p:cBhvr>
                                        <p:cTn id="46" dur="500"/>
                                        <p:tgtEl>
                                          <p:spTgt spid="1230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2000"/>
                                        <p:tgtEl>
                                          <p:spTgt spid="2"/>
                                        </p:tgtEl>
                                      </p:cBhvr>
                                    </p:animEffect>
                                  </p:childTnLst>
                                </p:cTn>
                              </p:par>
                            </p:childTnLst>
                          </p:cTn>
                        </p:par>
                      </p:childTnLst>
                    </p:cTn>
                  </p:par>
                  <p:par>
                    <p:cTn id="52" fill="hold">
                      <p:stCondLst>
                        <p:cond delay="indefinite"/>
                      </p:stCondLst>
                      <p:childTnLst>
                        <p:par>
                          <p:cTn id="53" fill="hold">
                            <p:stCondLst>
                              <p:cond delay="0"/>
                            </p:stCondLst>
                            <p:childTnLst>
                              <p:par>
                                <p:cTn id="54" presetID="17" presetClass="entr" presetSubtype="10" fill="hold" grpId="0" nodeType="clickEffect">
                                  <p:stCondLst>
                                    <p:cond delay="0"/>
                                  </p:stCondLst>
                                  <p:childTnLst>
                                    <p:set>
                                      <p:cBhvr>
                                        <p:cTn id="55" dur="1" fill="hold">
                                          <p:stCondLst>
                                            <p:cond delay="0"/>
                                          </p:stCondLst>
                                        </p:cTn>
                                        <p:tgtEl>
                                          <p:spTgt spid="12299"/>
                                        </p:tgtEl>
                                        <p:attrNameLst>
                                          <p:attrName>style.visibility</p:attrName>
                                        </p:attrNameLst>
                                      </p:cBhvr>
                                      <p:to>
                                        <p:strVal val="visible"/>
                                      </p:to>
                                    </p:set>
                                    <p:anim calcmode="lin" valueType="num">
                                      <p:cBhvr>
                                        <p:cTn id="56" dur="500" fill="hold"/>
                                        <p:tgtEl>
                                          <p:spTgt spid="12299"/>
                                        </p:tgtEl>
                                        <p:attrNameLst>
                                          <p:attrName>ppt_w</p:attrName>
                                        </p:attrNameLst>
                                      </p:cBhvr>
                                      <p:tavLst>
                                        <p:tav tm="0">
                                          <p:val>
                                            <p:fltVal val="0"/>
                                          </p:val>
                                        </p:tav>
                                        <p:tav tm="100000">
                                          <p:val>
                                            <p:strVal val="#ppt_w"/>
                                          </p:val>
                                        </p:tav>
                                      </p:tavLst>
                                    </p:anim>
                                    <p:anim calcmode="lin" valueType="num">
                                      <p:cBhvr>
                                        <p:cTn id="57" dur="500" fill="hold"/>
                                        <p:tgtEl>
                                          <p:spTgt spid="12299"/>
                                        </p:tgtEl>
                                        <p:attrNameLst>
                                          <p:attrName>ppt_h</p:attrName>
                                        </p:attrNameLst>
                                      </p:cBhvr>
                                      <p:tavLst>
                                        <p:tav tm="0">
                                          <p:val>
                                            <p:strVal val="#ppt_h"/>
                                          </p:val>
                                        </p:tav>
                                        <p:tav tm="100000">
                                          <p:val>
                                            <p:strVal val="#ppt_h"/>
                                          </p:val>
                                        </p:tav>
                                      </p:tavLst>
                                    </p:anim>
                                  </p:childTnLst>
                                </p:cTn>
                              </p:par>
                              <p:par>
                                <p:cTn id="58" presetID="17" presetClass="exit" presetSubtype="10" fill="hold" grpId="1" nodeType="withEffect">
                                  <p:stCondLst>
                                    <p:cond delay="0"/>
                                  </p:stCondLst>
                                  <p:childTnLst>
                                    <p:anim calcmode="lin" valueType="num">
                                      <p:cBhvr>
                                        <p:cTn id="59" dur="500"/>
                                        <p:tgtEl>
                                          <p:spTgt spid="12307"/>
                                        </p:tgtEl>
                                        <p:attrNameLst>
                                          <p:attrName>ppt_w</p:attrName>
                                        </p:attrNameLst>
                                      </p:cBhvr>
                                      <p:tavLst>
                                        <p:tav tm="0">
                                          <p:val>
                                            <p:strVal val="ppt_w"/>
                                          </p:val>
                                        </p:tav>
                                        <p:tav tm="100000">
                                          <p:val>
                                            <p:fltVal val="0"/>
                                          </p:val>
                                        </p:tav>
                                      </p:tavLst>
                                    </p:anim>
                                    <p:anim calcmode="lin" valueType="num">
                                      <p:cBhvr>
                                        <p:cTn id="60" dur="500"/>
                                        <p:tgtEl>
                                          <p:spTgt spid="12307"/>
                                        </p:tgtEl>
                                        <p:attrNameLst>
                                          <p:attrName>ppt_h</p:attrName>
                                        </p:attrNameLst>
                                      </p:cBhvr>
                                      <p:tavLst>
                                        <p:tav tm="0">
                                          <p:val>
                                            <p:strVal val="ppt_h"/>
                                          </p:val>
                                        </p:tav>
                                        <p:tav tm="100000">
                                          <p:val>
                                            <p:strVal val="ppt_h"/>
                                          </p:val>
                                        </p:tav>
                                      </p:tavLst>
                                    </p:anim>
                                    <p:set>
                                      <p:cBhvr>
                                        <p:cTn id="61" dur="1" fill="hold">
                                          <p:stCondLst>
                                            <p:cond delay="499"/>
                                          </p:stCondLst>
                                        </p:cTn>
                                        <p:tgtEl>
                                          <p:spTgt spid="123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p:bldP spid="12297" grpId="0"/>
      <p:bldP spid="12298" grpId="0"/>
      <p:bldP spid="12299" grpId="0"/>
      <p:bldP spid="12307" grpId="0"/>
      <p:bldP spid="12307" grpId="1"/>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54660" name="Text Box 36"/>
          <p:cNvSpPr txBox="1">
            <a:spLocks noChangeArrowheads="1"/>
          </p:cNvSpPr>
          <p:nvPr/>
        </p:nvSpPr>
        <p:spPr bwMode="auto">
          <a:xfrm>
            <a:off x="822325" y="2319338"/>
            <a:ext cx="2897188" cy="274637"/>
          </a:xfrm>
          <a:prstGeom prst="rect">
            <a:avLst/>
          </a:prstGeom>
          <a:noFill/>
          <a:ln w="9525">
            <a:noFill/>
            <a:miter lim="800000"/>
            <a:headEnd/>
            <a:tailEnd/>
          </a:ln>
        </p:spPr>
        <p:txBody>
          <a:bodyPr wrap="none">
            <a:spAutoFit/>
          </a:bodyPr>
          <a:lstStyle/>
          <a:p>
            <a:pPr algn="l"/>
            <a:r>
              <a:rPr lang="en-US" b="1">
                <a:solidFill>
                  <a:srgbClr val="000000"/>
                </a:solidFill>
              </a:rPr>
              <a:t>=                   +                 +                   +</a:t>
            </a:r>
          </a:p>
        </p:txBody>
      </p:sp>
      <p:sp>
        <p:nvSpPr>
          <p:cNvPr id="122883" name="Rectangle 2"/>
          <p:cNvSpPr>
            <a:spLocks noGrp="1" noChangeArrowheads="1"/>
          </p:cNvSpPr>
          <p:nvPr>
            <p:ph type="title"/>
          </p:nvPr>
        </p:nvSpPr>
        <p:spPr>
          <a:xfrm>
            <a:off x="533400" y="304800"/>
            <a:ext cx="7772400" cy="1143000"/>
          </a:xfrm>
        </p:spPr>
        <p:txBody>
          <a:bodyPr/>
          <a:lstStyle/>
          <a:p>
            <a:pPr eaLnBrk="1" hangingPunct="1"/>
            <a:r>
              <a:rPr lang="en-US" sz="3600" smtClean="0"/>
              <a:t>Dalton’s Law of Partial Pressures </a:t>
            </a:r>
            <a:br>
              <a:rPr lang="en-US" sz="3600" smtClean="0"/>
            </a:br>
            <a:r>
              <a:rPr lang="en-US" sz="3600" smtClean="0"/>
              <a:t>&amp;  Air Pressure</a:t>
            </a:r>
            <a:r>
              <a:rPr lang="en-US" sz="1200" b="1" smtClean="0">
                <a:solidFill>
                  <a:schemeClr val="tx1"/>
                </a:solidFill>
              </a:rPr>
              <a:t/>
            </a:r>
            <a:br>
              <a:rPr lang="en-US" sz="1200" b="1" smtClean="0">
                <a:solidFill>
                  <a:schemeClr val="tx1"/>
                </a:solidFill>
              </a:rPr>
            </a:br>
            <a:endParaRPr lang="en-US" sz="1200" b="1" smtClean="0">
              <a:solidFill>
                <a:schemeClr val="tx1"/>
              </a:solidFill>
            </a:endParaRPr>
          </a:p>
        </p:txBody>
      </p:sp>
      <p:sp>
        <p:nvSpPr>
          <p:cNvPr id="122884" name="Oval 3" descr="Blue tissue paper"/>
          <p:cNvSpPr>
            <a:spLocks noChangeArrowheads="1"/>
          </p:cNvSpPr>
          <p:nvPr/>
        </p:nvSpPr>
        <p:spPr bwMode="auto">
          <a:xfrm>
            <a:off x="5105400" y="6019800"/>
            <a:ext cx="4267200" cy="3048000"/>
          </a:xfrm>
          <a:prstGeom prst="ellipse">
            <a:avLst/>
          </a:prstGeom>
          <a:blipFill dpi="0" rotWithShape="0">
            <a:blip r:embed="rId5" cstate="print"/>
            <a:srcRect/>
            <a:tile tx="0" ty="0" sx="100000" sy="100000" flip="none" algn="tl"/>
          </a:blipFill>
          <a:ln w="9525">
            <a:solidFill>
              <a:schemeClr val="tx1"/>
            </a:solidFill>
            <a:round/>
            <a:headEnd/>
            <a:tailEnd/>
          </a:ln>
        </p:spPr>
        <p:txBody>
          <a:bodyPr wrap="none" anchor="ctr"/>
          <a:lstStyle/>
          <a:p>
            <a:endParaRPr lang="en-US" b="1">
              <a:solidFill>
                <a:srgbClr val="000000"/>
              </a:solidFill>
            </a:endParaRPr>
          </a:p>
        </p:txBody>
      </p:sp>
      <p:sp>
        <p:nvSpPr>
          <p:cNvPr id="122885" name="Line 6"/>
          <p:cNvSpPr>
            <a:spLocks noChangeShapeType="1"/>
          </p:cNvSpPr>
          <p:nvPr/>
        </p:nvSpPr>
        <p:spPr bwMode="auto">
          <a:xfrm>
            <a:off x="7239000" y="4876800"/>
            <a:ext cx="0" cy="228600"/>
          </a:xfrm>
          <a:prstGeom prst="line">
            <a:avLst/>
          </a:prstGeom>
          <a:noFill/>
          <a:ln w="9525">
            <a:solidFill>
              <a:schemeClr val="tx1"/>
            </a:solidFill>
            <a:round/>
            <a:headEnd/>
            <a:tailEnd/>
          </a:ln>
        </p:spPr>
        <p:txBody>
          <a:bodyPr/>
          <a:lstStyle/>
          <a:p>
            <a:endParaRPr lang="en-US">
              <a:solidFill>
                <a:srgbClr val="000000"/>
              </a:solidFill>
            </a:endParaRPr>
          </a:p>
        </p:txBody>
      </p:sp>
      <p:sp>
        <p:nvSpPr>
          <p:cNvPr id="122886" name="Line 7"/>
          <p:cNvSpPr>
            <a:spLocks noChangeShapeType="1"/>
          </p:cNvSpPr>
          <p:nvPr/>
        </p:nvSpPr>
        <p:spPr bwMode="auto">
          <a:xfrm flipV="1">
            <a:off x="7239000" y="4876800"/>
            <a:ext cx="381000" cy="228600"/>
          </a:xfrm>
          <a:prstGeom prst="line">
            <a:avLst/>
          </a:prstGeom>
          <a:noFill/>
          <a:ln w="9525">
            <a:solidFill>
              <a:schemeClr val="tx1"/>
            </a:solidFill>
            <a:round/>
            <a:headEnd/>
            <a:tailEnd/>
          </a:ln>
        </p:spPr>
        <p:txBody>
          <a:bodyPr/>
          <a:lstStyle/>
          <a:p>
            <a:endParaRPr lang="en-US">
              <a:solidFill>
                <a:srgbClr val="000000"/>
              </a:solidFill>
            </a:endParaRPr>
          </a:p>
        </p:txBody>
      </p:sp>
      <p:sp>
        <p:nvSpPr>
          <p:cNvPr id="122887" name="Line 8"/>
          <p:cNvSpPr>
            <a:spLocks noChangeShapeType="1"/>
          </p:cNvSpPr>
          <p:nvPr/>
        </p:nvSpPr>
        <p:spPr bwMode="auto">
          <a:xfrm flipH="1" flipV="1">
            <a:off x="6781800" y="4953000"/>
            <a:ext cx="457200" cy="152400"/>
          </a:xfrm>
          <a:prstGeom prst="line">
            <a:avLst/>
          </a:prstGeom>
          <a:noFill/>
          <a:ln w="9525">
            <a:solidFill>
              <a:schemeClr val="tx1"/>
            </a:solidFill>
            <a:round/>
            <a:headEnd/>
            <a:tailEnd/>
          </a:ln>
        </p:spPr>
        <p:txBody>
          <a:bodyPr/>
          <a:lstStyle/>
          <a:p>
            <a:endParaRPr lang="en-US">
              <a:solidFill>
                <a:srgbClr val="000000"/>
              </a:solidFill>
            </a:endParaRPr>
          </a:p>
        </p:txBody>
      </p:sp>
      <p:sp>
        <p:nvSpPr>
          <p:cNvPr id="122888" name="Line 9"/>
          <p:cNvSpPr>
            <a:spLocks noChangeShapeType="1"/>
          </p:cNvSpPr>
          <p:nvPr/>
        </p:nvSpPr>
        <p:spPr bwMode="auto">
          <a:xfrm>
            <a:off x="7239000" y="5105400"/>
            <a:ext cx="0" cy="457200"/>
          </a:xfrm>
          <a:prstGeom prst="line">
            <a:avLst/>
          </a:prstGeom>
          <a:noFill/>
          <a:ln w="9525">
            <a:solidFill>
              <a:schemeClr val="tx1"/>
            </a:solidFill>
            <a:round/>
            <a:headEnd/>
            <a:tailEnd/>
          </a:ln>
        </p:spPr>
        <p:txBody>
          <a:bodyPr/>
          <a:lstStyle/>
          <a:p>
            <a:endParaRPr lang="en-US">
              <a:solidFill>
                <a:srgbClr val="000000"/>
              </a:solidFill>
            </a:endParaRPr>
          </a:p>
        </p:txBody>
      </p:sp>
      <p:sp>
        <p:nvSpPr>
          <p:cNvPr id="122889" name="Line 10"/>
          <p:cNvSpPr>
            <a:spLocks noChangeShapeType="1"/>
          </p:cNvSpPr>
          <p:nvPr/>
        </p:nvSpPr>
        <p:spPr bwMode="auto">
          <a:xfrm flipH="1">
            <a:off x="7010400" y="5562600"/>
            <a:ext cx="228600" cy="457200"/>
          </a:xfrm>
          <a:prstGeom prst="line">
            <a:avLst/>
          </a:prstGeom>
          <a:noFill/>
          <a:ln w="9525">
            <a:solidFill>
              <a:schemeClr val="tx1"/>
            </a:solidFill>
            <a:round/>
            <a:headEnd/>
            <a:tailEnd/>
          </a:ln>
        </p:spPr>
        <p:txBody>
          <a:bodyPr/>
          <a:lstStyle/>
          <a:p>
            <a:endParaRPr lang="en-US">
              <a:solidFill>
                <a:srgbClr val="000000"/>
              </a:solidFill>
            </a:endParaRPr>
          </a:p>
        </p:txBody>
      </p:sp>
      <p:sp>
        <p:nvSpPr>
          <p:cNvPr id="122890" name="Line 11"/>
          <p:cNvSpPr>
            <a:spLocks noChangeShapeType="1"/>
          </p:cNvSpPr>
          <p:nvPr/>
        </p:nvSpPr>
        <p:spPr bwMode="auto">
          <a:xfrm>
            <a:off x="7239000" y="5562600"/>
            <a:ext cx="228600" cy="457200"/>
          </a:xfrm>
          <a:prstGeom prst="line">
            <a:avLst/>
          </a:prstGeom>
          <a:noFill/>
          <a:ln w="9525">
            <a:solidFill>
              <a:schemeClr val="tx1"/>
            </a:solidFill>
            <a:round/>
            <a:headEnd/>
            <a:tailEnd/>
          </a:ln>
        </p:spPr>
        <p:txBody>
          <a:bodyPr/>
          <a:lstStyle/>
          <a:p>
            <a:endParaRPr lang="en-US">
              <a:solidFill>
                <a:srgbClr val="000000"/>
              </a:solidFill>
            </a:endParaRPr>
          </a:p>
        </p:txBody>
      </p:sp>
      <p:sp>
        <p:nvSpPr>
          <p:cNvPr id="154636" name="AutoShape 12"/>
          <p:cNvSpPr>
            <a:spLocks noChangeArrowheads="1"/>
          </p:cNvSpPr>
          <p:nvPr/>
        </p:nvSpPr>
        <p:spPr bwMode="auto">
          <a:xfrm>
            <a:off x="7772400" y="3886200"/>
            <a:ext cx="304800" cy="533400"/>
          </a:xfrm>
          <a:prstGeom prst="downArrow">
            <a:avLst>
              <a:gd name="adj1" fmla="val 50000"/>
              <a:gd name="adj2" fmla="val 43750"/>
            </a:avLst>
          </a:prstGeom>
          <a:solidFill>
            <a:srgbClr val="FF0000">
              <a:alpha val="50195"/>
            </a:srgbClr>
          </a:solidFill>
          <a:ln w="9525">
            <a:solidFill>
              <a:schemeClr val="tx1"/>
            </a:solidFill>
            <a:miter lim="800000"/>
            <a:headEnd/>
            <a:tailEnd/>
          </a:ln>
        </p:spPr>
        <p:txBody>
          <a:bodyPr wrap="none" anchor="ctr"/>
          <a:lstStyle/>
          <a:p>
            <a:endParaRPr lang="en-US">
              <a:solidFill>
                <a:srgbClr val="000000"/>
              </a:solidFill>
            </a:endParaRPr>
          </a:p>
        </p:txBody>
      </p:sp>
      <p:sp>
        <p:nvSpPr>
          <p:cNvPr id="154637" name="AutoShape 13"/>
          <p:cNvSpPr>
            <a:spLocks noChangeArrowheads="1"/>
          </p:cNvSpPr>
          <p:nvPr/>
        </p:nvSpPr>
        <p:spPr bwMode="auto">
          <a:xfrm>
            <a:off x="8229600" y="2209800"/>
            <a:ext cx="381000" cy="609600"/>
          </a:xfrm>
          <a:prstGeom prst="downArrow">
            <a:avLst>
              <a:gd name="adj1" fmla="val 50000"/>
              <a:gd name="adj2" fmla="val 40000"/>
            </a:avLst>
          </a:prstGeom>
          <a:solidFill>
            <a:srgbClr val="0000FF">
              <a:alpha val="50195"/>
            </a:srgbClr>
          </a:solidFill>
          <a:ln w="9525">
            <a:solidFill>
              <a:schemeClr val="tx1"/>
            </a:solidFill>
            <a:miter lim="800000"/>
            <a:headEnd/>
            <a:tailEnd/>
          </a:ln>
        </p:spPr>
        <p:txBody>
          <a:bodyPr wrap="none" anchor="ctr"/>
          <a:lstStyle/>
          <a:p>
            <a:endParaRPr lang="en-US">
              <a:solidFill>
                <a:srgbClr val="000000"/>
              </a:solidFill>
            </a:endParaRPr>
          </a:p>
        </p:txBody>
      </p:sp>
      <p:sp>
        <p:nvSpPr>
          <p:cNvPr id="154638" name="AutoShape 14"/>
          <p:cNvSpPr>
            <a:spLocks noChangeArrowheads="1"/>
          </p:cNvSpPr>
          <p:nvPr/>
        </p:nvSpPr>
        <p:spPr bwMode="auto">
          <a:xfrm>
            <a:off x="6248400" y="2590800"/>
            <a:ext cx="1066800" cy="1219200"/>
          </a:xfrm>
          <a:prstGeom prst="downArrow">
            <a:avLst>
              <a:gd name="adj1" fmla="val 50000"/>
              <a:gd name="adj2" fmla="val 28571"/>
            </a:avLst>
          </a:prstGeom>
          <a:solidFill>
            <a:srgbClr val="FFFF00">
              <a:alpha val="50195"/>
            </a:srgbClr>
          </a:solidFill>
          <a:ln w="9525">
            <a:solidFill>
              <a:schemeClr val="tx1"/>
            </a:solidFill>
            <a:miter lim="800000"/>
            <a:headEnd/>
            <a:tailEnd/>
          </a:ln>
        </p:spPr>
        <p:txBody>
          <a:bodyPr wrap="none" anchor="ctr"/>
          <a:lstStyle/>
          <a:p>
            <a:endParaRPr lang="en-US">
              <a:solidFill>
                <a:srgbClr val="000000"/>
              </a:solidFill>
            </a:endParaRPr>
          </a:p>
        </p:txBody>
      </p:sp>
      <p:sp>
        <p:nvSpPr>
          <p:cNvPr id="154639" name="AutoShape 15"/>
          <p:cNvSpPr>
            <a:spLocks noChangeArrowheads="1"/>
          </p:cNvSpPr>
          <p:nvPr/>
        </p:nvSpPr>
        <p:spPr bwMode="auto">
          <a:xfrm>
            <a:off x="5334000" y="3276600"/>
            <a:ext cx="609600" cy="914400"/>
          </a:xfrm>
          <a:prstGeom prst="downArrow">
            <a:avLst>
              <a:gd name="adj1" fmla="val 50000"/>
              <a:gd name="adj2" fmla="val 37500"/>
            </a:avLst>
          </a:prstGeom>
          <a:solidFill>
            <a:srgbClr val="CC99FF">
              <a:alpha val="50195"/>
            </a:srgbClr>
          </a:solidFill>
          <a:ln w="9525">
            <a:solidFill>
              <a:schemeClr val="tx1"/>
            </a:solidFill>
            <a:miter lim="800000"/>
            <a:headEnd/>
            <a:tailEnd/>
          </a:ln>
        </p:spPr>
        <p:txBody>
          <a:bodyPr wrap="none" anchor="ctr"/>
          <a:lstStyle/>
          <a:p>
            <a:endParaRPr lang="en-US">
              <a:solidFill>
                <a:srgbClr val="000000"/>
              </a:solidFill>
            </a:endParaRPr>
          </a:p>
        </p:txBody>
      </p:sp>
      <p:grpSp>
        <p:nvGrpSpPr>
          <p:cNvPr id="2" name="Group 65"/>
          <p:cNvGrpSpPr>
            <a:grpSpLocks/>
          </p:cNvGrpSpPr>
          <p:nvPr/>
        </p:nvGrpSpPr>
        <p:grpSpPr bwMode="auto">
          <a:xfrm>
            <a:off x="5286375" y="2743200"/>
            <a:ext cx="588963" cy="496888"/>
            <a:chOff x="3330" y="1728"/>
            <a:chExt cx="371" cy="313"/>
          </a:xfrm>
        </p:grpSpPr>
        <p:sp>
          <p:nvSpPr>
            <p:cNvPr id="122935" name="Text Box 16"/>
            <p:cNvSpPr txBox="1">
              <a:spLocks noChangeArrowheads="1"/>
            </p:cNvSpPr>
            <p:nvPr/>
          </p:nvSpPr>
          <p:spPr bwMode="auto">
            <a:xfrm>
              <a:off x="3330" y="1728"/>
              <a:ext cx="244" cy="288"/>
            </a:xfrm>
            <a:prstGeom prst="rect">
              <a:avLst/>
            </a:prstGeom>
            <a:noFill/>
            <a:ln w="9525">
              <a:noFill/>
              <a:miter lim="800000"/>
              <a:headEnd/>
              <a:tailEnd/>
            </a:ln>
          </p:spPr>
          <p:txBody>
            <a:bodyPr wrap="none">
              <a:spAutoFit/>
            </a:bodyPr>
            <a:lstStyle/>
            <a:p>
              <a:pPr algn="l"/>
              <a:r>
                <a:rPr lang="en-US" sz="2400" b="1">
                  <a:solidFill>
                    <a:srgbClr val="000000"/>
                  </a:solidFill>
                </a:rPr>
                <a:t>P</a:t>
              </a:r>
            </a:p>
          </p:txBody>
        </p:sp>
        <p:sp>
          <p:nvSpPr>
            <p:cNvPr id="122936" name="Text Box 17"/>
            <p:cNvSpPr txBox="1">
              <a:spLocks noChangeArrowheads="1"/>
            </p:cNvSpPr>
            <p:nvPr/>
          </p:nvSpPr>
          <p:spPr bwMode="auto">
            <a:xfrm>
              <a:off x="3474" y="1868"/>
              <a:ext cx="227" cy="173"/>
            </a:xfrm>
            <a:prstGeom prst="rect">
              <a:avLst/>
            </a:prstGeom>
            <a:noFill/>
            <a:ln w="9525">
              <a:noFill/>
              <a:miter lim="800000"/>
              <a:headEnd/>
              <a:tailEnd/>
            </a:ln>
          </p:spPr>
          <p:txBody>
            <a:bodyPr wrap="none">
              <a:spAutoFit/>
            </a:bodyPr>
            <a:lstStyle/>
            <a:p>
              <a:pPr algn="l"/>
              <a:r>
                <a:rPr lang="en-US" b="1">
                  <a:solidFill>
                    <a:srgbClr val="000000"/>
                  </a:solidFill>
                </a:rPr>
                <a:t>O</a:t>
              </a:r>
              <a:r>
                <a:rPr lang="en-US" b="1" baseline="-25000">
                  <a:solidFill>
                    <a:srgbClr val="000000"/>
                  </a:solidFill>
                </a:rPr>
                <a:t>2</a:t>
              </a:r>
            </a:p>
          </p:txBody>
        </p:sp>
      </p:grpSp>
      <p:grpSp>
        <p:nvGrpSpPr>
          <p:cNvPr id="3" name="Group 64"/>
          <p:cNvGrpSpPr>
            <a:grpSpLocks/>
          </p:cNvGrpSpPr>
          <p:nvPr/>
        </p:nvGrpSpPr>
        <p:grpSpPr bwMode="auto">
          <a:xfrm>
            <a:off x="6429375" y="2017713"/>
            <a:ext cx="579438" cy="496887"/>
            <a:chOff x="4050" y="1271"/>
            <a:chExt cx="365" cy="313"/>
          </a:xfrm>
        </p:grpSpPr>
        <p:sp>
          <p:nvSpPr>
            <p:cNvPr id="122933" name="Text Box 18"/>
            <p:cNvSpPr txBox="1">
              <a:spLocks noChangeArrowheads="1"/>
            </p:cNvSpPr>
            <p:nvPr/>
          </p:nvSpPr>
          <p:spPr bwMode="auto">
            <a:xfrm>
              <a:off x="4050" y="1271"/>
              <a:ext cx="244" cy="288"/>
            </a:xfrm>
            <a:prstGeom prst="rect">
              <a:avLst/>
            </a:prstGeom>
            <a:noFill/>
            <a:ln w="9525">
              <a:noFill/>
              <a:miter lim="800000"/>
              <a:headEnd/>
              <a:tailEnd/>
            </a:ln>
          </p:spPr>
          <p:txBody>
            <a:bodyPr wrap="none">
              <a:spAutoFit/>
            </a:bodyPr>
            <a:lstStyle/>
            <a:p>
              <a:pPr algn="l"/>
              <a:r>
                <a:rPr lang="en-US" sz="2400" b="1">
                  <a:solidFill>
                    <a:srgbClr val="000000"/>
                  </a:solidFill>
                </a:rPr>
                <a:t>P</a:t>
              </a:r>
            </a:p>
          </p:txBody>
        </p:sp>
        <p:sp>
          <p:nvSpPr>
            <p:cNvPr id="122934" name="Text Box 19"/>
            <p:cNvSpPr txBox="1">
              <a:spLocks noChangeArrowheads="1"/>
            </p:cNvSpPr>
            <p:nvPr/>
          </p:nvSpPr>
          <p:spPr bwMode="auto">
            <a:xfrm>
              <a:off x="4194" y="1411"/>
              <a:ext cx="221" cy="173"/>
            </a:xfrm>
            <a:prstGeom prst="rect">
              <a:avLst/>
            </a:prstGeom>
            <a:noFill/>
            <a:ln w="9525">
              <a:noFill/>
              <a:miter lim="800000"/>
              <a:headEnd/>
              <a:tailEnd/>
            </a:ln>
          </p:spPr>
          <p:txBody>
            <a:bodyPr wrap="none">
              <a:spAutoFit/>
            </a:bodyPr>
            <a:lstStyle/>
            <a:p>
              <a:pPr algn="l"/>
              <a:r>
                <a:rPr lang="en-US" b="1">
                  <a:solidFill>
                    <a:srgbClr val="000000"/>
                  </a:solidFill>
                </a:rPr>
                <a:t>N</a:t>
              </a:r>
              <a:r>
                <a:rPr lang="en-US" b="1" baseline="-25000">
                  <a:solidFill>
                    <a:srgbClr val="000000"/>
                  </a:solidFill>
                </a:rPr>
                <a:t>2</a:t>
              </a:r>
            </a:p>
          </p:txBody>
        </p:sp>
      </p:grpSp>
      <p:grpSp>
        <p:nvGrpSpPr>
          <p:cNvPr id="4" name="Group 62"/>
          <p:cNvGrpSpPr>
            <a:grpSpLocks/>
          </p:cNvGrpSpPr>
          <p:nvPr/>
        </p:nvGrpSpPr>
        <p:grpSpPr bwMode="auto">
          <a:xfrm>
            <a:off x="7648575" y="3313113"/>
            <a:ext cx="698500" cy="496887"/>
            <a:chOff x="4818" y="2087"/>
            <a:chExt cx="440" cy="313"/>
          </a:xfrm>
        </p:grpSpPr>
        <p:sp>
          <p:nvSpPr>
            <p:cNvPr id="122931" name="Text Box 20"/>
            <p:cNvSpPr txBox="1">
              <a:spLocks noChangeArrowheads="1"/>
            </p:cNvSpPr>
            <p:nvPr/>
          </p:nvSpPr>
          <p:spPr bwMode="auto">
            <a:xfrm>
              <a:off x="4818" y="2087"/>
              <a:ext cx="244" cy="288"/>
            </a:xfrm>
            <a:prstGeom prst="rect">
              <a:avLst/>
            </a:prstGeom>
            <a:noFill/>
            <a:ln w="9525">
              <a:noFill/>
              <a:miter lim="800000"/>
              <a:headEnd/>
              <a:tailEnd/>
            </a:ln>
          </p:spPr>
          <p:txBody>
            <a:bodyPr wrap="none">
              <a:spAutoFit/>
            </a:bodyPr>
            <a:lstStyle/>
            <a:p>
              <a:pPr algn="l"/>
              <a:r>
                <a:rPr lang="en-US" sz="2400" b="1">
                  <a:solidFill>
                    <a:srgbClr val="000000"/>
                  </a:solidFill>
                </a:rPr>
                <a:t>P</a:t>
              </a:r>
            </a:p>
          </p:txBody>
        </p:sp>
        <p:sp>
          <p:nvSpPr>
            <p:cNvPr id="122932" name="Text Box 21"/>
            <p:cNvSpPr txBox="1">
              <a:spLocks noChangeArrowheads="1"/>
            </p:cNvSpPr>
            <p:nvPr/>
          </p:nvSpPr>
          <p:spPr bwMode="auto">
            <a:xfrm>
              <a:off x="4962" y="2227"/>
              <a:ext cx="296" cy="173"/>
            </a:xfrm>
            <a:prstGeom prst="rect">
              <a:avLst/>
            </a:prstGeom>
            <a:noFill/>
            <a:ln w="9525">
              <a:noFill/>
              <a:miter lim="800000"/>
              <a:headEnd/>
              <a:tailEnd/>
            </a:ln>
          </p:spPr>
          <p:txBody>
            <a:bodyPr wrap="none">
              <a:spAutoFit/>
            </a:bodyPr>
            <a:lstStyle/>
            <a:p>
              <a:pPr algn="l"/>
              <a:r>
                <a:rPr lang="en-US" b="1">
                  <a:solidFill>
                    <a:srgbClr val="000000"/>
                  </a:solidFill>
                </a:rPr>
                <a:t>CO</a:t>
              </a:r>
              <a:r>
                <a:rPr lang="en-US" b="1" baseline="-25000">
                  <a:solidFill>
                    <a:srgbClr val="000000"/>
                  </a:solidFill>
                </a:rPr>
                <a:t>2</a:t>
              </a:r>
            </a:p>
          </p:txBody>
        </p:sp>
      </p:grpSp>
      <p:grpSp>
        <p:nvGrpSpPr>
          <p:cNvPr id="5" name="Group 63"/>
          <p:cNvGrpSpPr>
            <a:grpSpLocks/>
          </p:cNvGrpSpPr>
          <p:nvPr/>
        </p:nvGrpSpPr>
        <p:grpSpPr bwMode="auto">
          <a:xfrm>
            <a:off x="8181975" y="1676400"/>
            <a:ext cx="581025" cy="496888"/>
            <a:chOff x="5154" y="1056"/>
            <a:chExt cx="366" cy="313"/>
          </a:xfrm>
        </p:grpSpPr>
        <p:sp>
          <p:nvSpPr>
            <p:cNvPr id="122929" name="Text Box 22"/>
            <p:cNvSpPr txBox="1">
              <a:spLocks noChangeArrowheads="1"/>
            </p:cNvSpPr>
            <p:nvPr/>
          </p:nvSpPr>
          <p:spPr bwMode="auto">
            <a:xfrm>
              <a:off x="5154" y="1056"/>
              <a:ext cx="244" cy="288"/>
            </a:xfrm>
            <a:prstGeom prst="rect">
              <a:avLst/>
            </a:prstGeom>
            <a:noFill/>
            <a:ln w="9525">
              <a:noFill/>
              <a:miter lim="800000"/>
              <a:headEnd/>
              <a:tailEnd/>
            </a:ln>
          </p:spPr>
          <p:txBody>
            <a:bodyPr wrap="none">
              <a:spAutoFit/>
            </a:bodyPr>
            <a:lstStyle/>
            <a:p>
              <a:pPr algn="l"/>
              <a:r>
                <a:rPr lang="en-US" sz="2400" b="1">
                  <a:solidFill>
                    <a:srgbClr val="000000"/>
                  </a:solidFill>
                </a:rPr>
                <a:t>P</a:t>
              </a:r>
            </a:p>
          </p:txBody>
        </p:sp>
        <p:sp>
          <p:nvSpPr>
            <p:cNvPr id="122930" name="Text Box 23"/>
            <p:cNvSpPr txBox="1">
              <a:spLocks noChangeArrowheads="1"/>
            </p:cNvSpPr>
            <p:nvPr/>
          </p:nvSpPr>
          <p:spPr bwMode="auto">
            <a:xfrm>
              <a:off x="5298" y="1196"/>
              <a:ext cx="222" cy="173"/>
            </a:xfrm>
            <a:prstGeom prst="rect">
              <a:avLst/>
            </a:prstGeom>
            <a:noFill/>
            <a:ln w="9525">
              <a:noFill/>
              <a:miter lim="800000"/>
              <a:headEnd/>
              <a:tailEnd/>
            </a:ln>
          </p:spPr>
          <p:txBody>
            <a:bodyPr wrap="none">
              <a:spAutoFit/>
            </a:bodyPr>
            <a:lstStyle/>
            <a:p>
              <a:pPr algn="l"/>
              <a:r>
                <a:rPr lang="en-US" b="1">
                  <a:solidFill>
                    <a:srgbClr val="000000"/>
                  </a:solidFill>
                </a:rPr>
                <a:t>Ar</a:t>
              </a:r>
            </a:p>
          </p:txBody>
        </p:sp>
      </p:grpSp>
      <p:sp>
        <p:nvSpPr>
          <p:cNvPr id="122899" name="Text Box 25"/>
          <p:cNvSpPr txBox="1">
            <a:spLocks noChangeArrowheads="1"/>
          </p:cNvSpPr>
          <p:nvPr/>
        </p:nvSpPr>
        <p:spPr bwMode="auto">
          <a:xfrm>
            <a:off x="6705600" y="6172200"/>
            <a:ext cx="1062038" cy="396875"/>
          </a:xfrm>
          <a:prstGeom prst="rect">
            <a:avLst/>
          </a:prstGeom>
          <a:noFill/>
          <a:ln w="9525">
            <a:noFill/>
            <a:miter lim="800000"/>
            <a:headEnd/>
            <a:tailEnd/>
          </a:ln>
        </p:spPr>
        <p:txBody>
          <a:bodyPr wrap="none">
            <a:spAutoFit/>
          </a:bodyPr>
          <a:lstStyle/>
          <a:p>
            <a:pPr algn="l"/>
            <a:r>
              <a:rPr lang="en-US" sz="2000" b="1" i="1">
                <a:solidFill>
                  <a:srgbClr val="000000"/>
                </a:solidFill>
              </a:rPr>
              <a:t>EARTH</a:t>
            </a:r>
          </a:p>
        </p:txBody>
      </p:sp>
      <p:grpSp>
        <p:nvGrpSpPr>
          <p:cNvPr id="6" name="Group 57"/>
          <p:cNvGrpSpPr>
            <a:grpSpLocks/>
          </p:cNvGrpSpPr>
          <p:nvPr/>
        </p:nvGrpSpPr>
        <p:grpSpPr bwMode="auto">
          <a:xfrm>
            <a:off x="1095375" y="2209800"/>
            <a:ext cx="588963" cy="496888"/>
            <a:chOff x="690" y="1392"/>
            <a:chExt cx="371" cy="313"/>
          </a:xfrm>
        </p:grpSpPr>
        <p:sp>
          <p:nvSpPr>
            <p:cNvPr id="122927" name="Text Box 26"/>
            <p:cNvSpPr txBox="1">
              <a:spLocks noChangeArrowheads="1"/>
            </p:cNvSpPr>
            <p:nvPr/>
          </p:nvSpPr>
          <p:spPr bwMode="auto">
            <a:xfrm>
              <a:off x="690" y="1392"/>
              <a:ext cx="244" cy="288"/>
            </a:xfrm>
            <a:prstGeom prst="rect">
              <a:avLst/>
            </a:prstGeom>
            <a:noFill/>
            <a:ln w="9525">
              <a:noFill/>
              <a:miter lim="800000"/>
              <a:headEnd/>
              <a:tailEnd/>
            </a:ln>
          </p:spPr>
          <p:txBody>
            <a:bodyPr wrap="none">
              <a:spAutoFit/>
            </a:bodyPr>
            <a:lstStyle/>
            <a:p>
              <a:pPr algn="l"/>
              <a:r>
                <a:rPr lang="en-US" sz="2400" b="1">
                  <a:solidFill>
                    <a:srgbClr val="000000"/>
                  </a:solidFill>
                </a:rPr>
                <a:t>P</a:t>
              </a:r>
            </a:p>
          </p:txBody>
        </p:sp>
        <p:sp>
          <p:nvSpPr>
            <p:cNvPr id="122928" name="Text Box 27"/>
            <p:cNvSpPr txBox="1">
              <a:spLocks noChangeArrowheads="1"/>
            </p:cNvSpPr>
            <p:nvPr/>
          </p:nvSpPr>
          <p:spPr bwMode="auto">
            <a:xfrm>
              <a:off x="834" y="1532"/>
              <a:ext cx="227" cy="173"/>
            </a:xfrm>
            <a:prstGeom prst="rect">
              <a:avLst/>
            </a:prstGeom>
            <a:noFill/>
            <a:ln w="9525">
              <a:noFill/>
              <a:miter lim="800000"/>
              <a:headEnd/>
              <a:tailEnd/>
            </a:ln>
          </p:spPr>
          <p:txBody>
            <a:bodyPr wrap="none">
              <a:spAutoFit/>
            </a:bodyPr>
            <a:lstStyle/>
            <a:p>
              <a:pPr algn="l"/>
              <a:r>
                <a:rPr lang="en-US" b="1">
                  <a:solidFill>
                    <a:srgbClr val="000000"/>
                  </a:solidFill>
                </a:rPr>
                <a:t>O</a:t>
              </a:r>
              <a:r>
                <a:rPr lang="en-US" b="1" baseline="-25000">
                  <a:solidFill>
                    <a:srgbClr val="000000"/>
                  </a:solidFill>
                </a:rPr>
                <a:t>2</a:t>
              </a:r>
            </a:p>
          </p:txBody>
        </p:sp>
      </p:grpSp>
      <p:grpSp>
        <p:nvGrpSpPr>
          <p:cNvPr id="7" name="Group 58"/>
          <p:cNvGrpSpPr>
            <a:grpSpLocks/>
          </p:cNvGrpSpPr>
          <p:nvPr/>
        </p:nvGrpSpPr>
        <p:grpSpPr bwMode="auto">
          <a:xfrm>
            <a:off x="1933575" y="2209800"/>
            <a:ext cx="579438" cy="496888"/>
            <a:chOff x="1218" y="1392"/>
            <a:chExt cx="365" cy="313"/>
          </a:xfrm>
        </p:grpSpPr>
        <p:sp>
          <p:nvSpPr>
            <p:cNvPr id="122925" name="Text Box 28"/>
            <p:cNvSpPr txBox="1">
              <a:spLocks noChangeArrowheads="1"/>
            </p:cNvSpPr>
            <p:nvPr/>
          </p:nvSpPr>
          <p:spPr bwMode="auto">
            <a:xfrm>
              <a:off x="1218" y="1392"/>
              <a:ext cx="244" cy="288"/>
            </a:xfrm>
            <a:prstGeom prst="rect">
              <a:avLst/>
            </a:prstGeom>
            <a:noFill/>
            <a:ln w="9525">
              <a:noFill/>
              <a:miter lim="800000"/>
              <a:headEnd/>
              <a:tailEnd/>
            </a:ln>
          </p:spPr>
          <p:txBody>
            <a:bodyPr wrap="none">
              <a:spAutoFit/>
            </a:bodyPr>
            <a:lstStyle/>
            <a:p>
              <a:pPr algn="l"/>
              <a:r>
                <a:rPr lang="en-US" sz="2400" b="1">
                  <a:solidFill>
                    <a:srgbClr val="000000"/>
                  </a:solidFill>
                </a:rPr>
                <a:t>P</a:t>
              </a:r>
            </a:p>
          </p:txBody>
        </p:sp>
        <p:sp>
          <p:nvSpPr>
            <p:cNvPr id="122926" name="Text Box 29"/>
            <p:cNvSpPr txBox="1">
              <a:spLocks noChangeArrowheads="1"/>
            </p:cNvSpPr>
            <p:nvPr/>
          </p:nvSpPr>
          <p:spPr bwMode="auto">
            <a:xfrm>
              <a:off x="1362" y="1532"/>
              <a:ext cx="221" cy="173"/>
            </a:xfrm>
            <a:prstGeom prst="rect">
              <a:avLst/>
            </a:prstGeom>
            <a:noFill/>
            <a:ln w="9525">
              <a:noFill/>
              <a:miter lim="800000"/>
              <a:headEnd/>
              <a:tailEnd/>
            </a:ln>
          </p:spPr>
          <p:txBody>
            <a:bodyPr wrap="none">
              <a:spAutoFit/>
            </a:bodyPr>
            <a:lstStyle/>
            <a:p>
              <a:pPr algn="l"/>
              <a:r>
                <a:rPr lang="en-US" b="1">
                  <a:solidFill>
                    <a:srgbClr val="000000"/>
                  </a:solidFill>
                </a:rPr>
                <a:t>N</a:t>
              </a:r>
              <a:r>
                <a:rPr lang="en-US" b="1" baseline="-25000">
                  <a:solidFill>
                    <a:srgbClr val="000000"/>
                  </a:solidFill>
                </a:rPr>
                <a:t>2</a:t>
              </a:r>
            </a:p>
          </p:txBody>
        </p:sp>
      </p:grpSp>
      <p:grpSp>
        <p:nvGrpSpPr>
          <p:cNvPr id="8" name="Group 59"/>
          <p:cNvGrpSpPr>
            <a:grpSpLocks/>
          </p:cNvGrpSpPr>
          <p:nvPr/>
        </p:nvGrpSpPr>
        <p:grpSpPr bwMode="auto">
          <a:xfrm>
            <a:off x="2771775" y="2209800"/>
            <a:ext cx="698500" cy="496888"/>
            <a:chOff x="1746" y="1392"/>
            <a:chExt cx="440" cy="313"/>
          </a:xfrm>
        </p:grpSpPr>
        <p:sp>
          <p:nvSpPr>
            <p:cNvPr id="122923" name="Text Box 30"/>
            <p:cNvSpPr txBox="1">
              <a:spLocks noChangeArrowheads="1"/>
            </p:cNvSpPr>
            <p:nvPr/>
          </p:nvSpPr>
          <p:spPr bwMode="auto">
            <a:xfrm>
              <a:off x="1746" y="1392"/>
              <a:ext cx="244" cy="288"/>
            </a:xfrm>
            <a:prstGeom prst="rect">
              <a:avLst/>
            </a:prstGeom>
            <a:noFill/>
            <a:ln w="9525">
              <a:noFill/>
              <a:miter lim="800000"/>
              <a:headEnd/>
              <a:tailEnd/>
            </a:ln>
          </p:spPr>
          <p:txBody>
            <a:bodyPr wrap="none">
              <a:spAutoFit/>
            </a:bodyPr>
            <a:lstStyle/>
            <a:p>
              <a:pPr algn="l"/>
              <a:r>
                <a:rPr lang="en-US" sz="2400" b="1">
                  <a:solidFill>
                    <a:srgbClr val="000000"/>
                  </a:solidFill>
                </a:rPr>
                <a:t>P</a:t>
              </a:r>
            </a:p>
          </p:txBody>
        </p:sp>
        <p:sp>
          <p:nvSpPr>
            <p:cNvPr id="122924" name="Text Box 31"/>
            <p:cNvSpPr txBox="1">
              <a:spLocks noChangeArrowheads="1"/>
            </p:cNvSpPr>
            <p:nvPr/>
          </p:nvSpPr>
          <p:spPr bwMode="auto">
            <a:xfrm>
              <a:off x="1890" y="1532"/>
              <a:ext cx="296" cy="173"/>
            </a:xfrm>
            <a:prstGeom prst="rect">
              <a:avLst/>
            </a:prstGeom>
            <a:noFill/>
            <a:ln w="9525">
              <a:noFill/>
              <a:miter lim="800000"/>
              <a:headEnd/>
              <a:tailEnd/>
            </a:ln>
          </p:spPr>
          <p:txBody>
            <a:bodyPr wrap="none">
              <a:spAutoFit/>
            </a:bodyPr>
            <a:lstStyle/>
            <a:p>
              <a:pPr algn="l"/>
              <a:r>
                <a:rPr lang="en-US" b="1">
                  <a:solidFill>
                    <a:srgbClr val="000000"/>
                  </a:solidFill>
                </a:rPr>
                <a:t>CO</a:t>
              </a:r>
              <a:r>
                <a:rPr lang="en-US" b="1" baseline="-25000">
                  <a:solidFill>
                    <a:srgbClr val="000000"/>
                  </a:solidFill>
                </a:rPr>
                <a:t>2</a:t>
              </a:r>
            </a:p>
          </p:txBody>
        </p:sp>
      </p:grpSp>
      <p:grpSp>
        <p:nvGrpSpPr>
          <p:cNvPr id="9" name="Group 60"/>
          <p:cNvGrpSpPr>
            <a:grpSpLocks/>
          </p:cNvGrpSpPr>
          <p:nvPr/>
        </p:nvGrpSpPr>
        <p:grpSpPr bwMode="auto">
          <a:xfrm>
            <a:off x="3686175" y="2246313"/>
            <a:ext cx="581025" cy="496887"/>
            <a:chOff x="2322" y="1415"/>
            <a:chExt cx="366" cy="313"/>
          </a:xfrm>
        </p:grpSpPr>
        <p:sp>
          <p:nvSpPr>
            <p:cNvPr id="122921" name="Text Box 32"/>
            <p:cNvSpPr txBox="1">
              <a:spLocks noChangeArrowheads="1"/>
            </p:cNvSpPr>
            <p:nvPr/>
          </p:nvSpPr>
          <p:spPr bwMode="auto">
            <a:xfrm>
              <a:off x="2322" y="1415"/>
              <a:ext cx="244" cy="288"/>
            </a:xfrm>
            <a:prstGeom prst="rect">
              <a:avLst/>
            </a:prstGeom>
            <a:noFill/>
            <a:ln w="9525">
              <a:noFill/>
              <a:miter lim="800000"/>
              <a:headEnd/>
              <a:tailEnd/>
            </a:ln>
          </p:spPr>
          <p:txBody>
            <a:bodyPr wrap="none">
              <a:spAutoFit/>
            </a:bodyPr>
            <a:lstStyle/>
            <a:p>
              <a:pPr algn="l"/>
              <a:r>
                <a:rPr lang="en-US" sz="2400" b="1">
                  <a:solidFill>
                    <a:srgbClr val="000000"/>
                  </a:solidFill>
                </a:rPr>
                <a:t>P</a:t>
              </a:r>
            </a:p>
          </p:txBody>
        </p:sp>
        <p:sp>
          <p:nvSpPr>
            <p:cNvPr id="122922" name="Text Box 33"/>
            <p:cNvSpPr txBox="1">
              <a:spLocks noChangeArrowheads="1"/>
            </p:cNvSpPr>
            <p:nvPr/>
          </p:nvSpPr>
          <p:spPr bwMode="auto">
            <a:xfrm>
              <a:off x="2466" y="1555"/>
              <a:ext cx="222" cy="173"/>
            </a:xfrm>
            <a:prstGeom prst="rect">
              <a:avLst/>
            </a:prstGeom>
            <a:noFill/>
            <a:ln w="9525">
              <a:noFill/>
              <a:miter lim="800000"/>
              <a:headEnd/>
              <a:tailEnd/>
            </a:ln>
          </p:spPr>
          <p:txBody>
            <a:bodyPr wrap="none">
              <a:spAutoFit/>
            </a:bodyPr>
            <a:lstStyle/>
            <a:p>
              <a:pPr algn="l"/>
              <a:r>
                <a:rPr lang="en-US" b="1">
                  <a:solidFill>
                    <a:srgbClr val="000000"/>
                  </a:solidFill>
                </a:rPr>
                <a:t>Ar</a:t>
              </a:r>
            </a:p>
          </p:txBody>
        </p:sp>
      </p:grpSp>
      <p:grpSp>
        <p:nvGrpSpPr>
          <p:cNvPr id="10" name="Group 56"/>
          <p:cNvGrpSpPr>
            <a:grpSpLocks/>
          </p:cNvGrpSpPr>
          <p:nvPr/>
        </p:nvGrpSpPr>
        <p:grpSpPr bwMode="auto">
          <a:xfrm>
            <a:off x="152400" y="2209800"/>
            <a:ext cx="777875" cy="496888"/>
            <a:chOff x="96" y="1392"/>
            <a:chExt cx="490" cy="313"/>
          </a:xfrm>
        </p:grpSpPr>
        <p:sp>
          <p:nvSpPr>
            <p:cNvPr id="122919" name="Text Box 34"/>
            <p:cNvSpPr txBox="1">
              <a:spLocks noChangeArrowheads="1"/>
            </p:cNvSpPr>
            <p:nvPr/>
          </p:nvSpPr>
          <p:spPr bwMode="auto">
            <a:xfrm>
              <a:off x="96" y="1392"/>
              <a:ext cx="244" cy="288"/>
            </a:xfrm>
            <a:prstGeom prst="rect">
              <a:avLst/>
            </a:prstGeom>
            <a:noFill/>
            <a:ln w="9525">
              <a:noFill/>
              <a:miter lim="800000"/>
              <a:headEnd/>
              <a:tailEnd/>
            </a:ln>
          </p:spPr>
          <p:txBody>
            <a:bodyPr wrap="none">
              <a:spAutoFit/>
            </a:bodyPr>
            <a:lstStyle/>
            <a:p>
              <a:pPr algn="l"/>
              <a:r>
                <a:rPr lang="en-US" sz="2400" b="1">
                  <a:solidFill>
                    <a:srgbClr val="000000"/>
                  </a:solidFill>
                </a:rPr>
                <a:t>P</a:t>
              </a:r>
            </a:p>
          </p:txBody>
        </p:sp>
        <p:sp>
          <p:nvSpPr>
            <p:cNvPr id="122920" name="Text Box 35"/>
            <p:cNvSpPr txBox="1">
              <a:spLocks noChangeArrowheads="1"/>
            </p:cNvSpPr>
            <p:nvPr/>
          </p:nvSpPr>
          <p:spPr bwMode="auto">
            <a:xfrm>
              <a:off x="240" y="1532"/>
              <a:ext cx="346" cy="173"/>
            </a:xfrm>
            <a:prstGeom prst="rect">
              <a:avLst/>
            </a:prstGeom>
            <a:noFill/>
            <a:ln w="9525">
              <a:noFill/>
              <a:miter lim="800000"/>
              <a:headEnd/>
              <a:tailEnd/>
            </a:ln>
          </p:spPr>
          <p:txBody>
            <a:bodyPr wrap="none">
              <a:spAutoFit/>
            </a:bodyPr>
            <a:lstStyle/>
            <a:p>
              <a:pPr algn="l"/>
              <a:r>
                <a:rPr lang="en-US" b="1">
                  <a:solidFill>
                    <a:srgbClr val="000000"/>
                  </a:solidFill>
                </a:rPr>
                <a:t>Total</a:t>
              </a:r>
            </a:p>
          </p:txBody>
        </p:sp>
      </p:grpSp>
      <p:grpSp>
        <p:nvGrpSpPr>
          <p:cNvPr id="11" name="Group 66"/>
          <p:cNvGrpSpPr>
            <a:grpSpLocks/>
          </p:cNvGrpSpPr>
          <p:nvPr/>
        </p:nvGrpSpPr>
        <p:grpSpPr bwMode="auto">
          <a:xfrm>
            <a:off x="152400" y="2895600"/>
            <a:ext cx="4546600" cy="496888"/>
            <a:chOff x="96" y="1824"/>
            <a:chExt cx="2864" cy="313"/>
          </a:xfrm>
        </p:grpSpPr>
        <p:sp>
          <p:nvSpPr>
            <p:cNvPr id="122914" name="Text Box 37"/>
            <p:cNvSpPr txBox="1">
              <a:spLocks noChangeArrowheads="1"/>
            </p:cNvSpPr>
            <p:nvPr/>
          </p:nvSpPr>
          <p:spPr bwMode="auto">
            <a:xfrm>
              <a:off x="690" y="1885"/>
              <a:ext cx="2270" cy="212"/>
            </a:xfrm>
            <a:prstGeom prst="rect">
              <a:avLst/>
            </a:prstGeom>
            <a:noFill/>
            <a:ln w="9525">
              <a:noFill/>
              <a:miter lim="800000"/>
              <a:headEnd/>
              <a:tailEnd/>
            </a:ln>
          </p:spPr>
          <p:txBody>
            <a:bodyPr wrap="none">
              <a:spAutoFit/>
            </a:bodyPr>
            <a:lstStyle/>
            <a:p>
              <a:pPr algn="l"/>
              <a:r>
                <a:rPr lang="en-US" sz="1600" b="1">
                  <a:solidFill>
                    <a:srgbClr val="000000"/>
                  </a:solidFill>
                </a:rPr>
                <a:t>149          590           3          8 mm Hg</a:t>
              </a:r>
            </a:p>
          </p:txBody>
        </p:sp>
        <p:grpSp>
          <p:nvGrpSpPr>
            <p:cNvPr id="122915" name="Group 61"/>
            <p:cNvGrpSpPr>
              <a:grpSpLocks/>
            </p:cNvGrpSpPr>
            <p:nvPr/>
          </p:nvGrpSpPr>
          <p:grpSpPr bwMode="auto">
            <a:xfrm>
              <a:off x="96" y="1824"/>
              <a:ext cx="490" cy="313"/>
              <a:chOff x="96" y="1824"/>
              <a:chExt cx="490" cy="313"/>
            </a:xfrm>
          </p:grpSpPr>
          <p:sp>
            <p:nvSpPr>
              <p:cNvPr id="122917" name="Text Box 45"/>
              <p:cNvSpPr txBox="1">
                <a:spLocks noChangeArrowheads="1"/>
              </p:cNvSpPr>
              <p:nvPr/>
            </p:nvSpPr>
            <p:spPr bwMode="auto">
              <a:xfrm>
                <a:off x="96" y="1824"/>
                <a:ext cx="244" cy="288"/>
              </a:xfrm>
              <a:prstGeom prst="rect">
                <a:avLst/>
              </a:prstGeom>
              <a:noFill/>
              <a:ln w="9525">
                <a:noFill/>
                <a:miter lim="800000"/>
                <a:headEnd/>
                <a:tailEnd/>
              </a:ln>
            </p:spPr>
            <p:txBody>
              <a:bodyPr wrap="none">
                <a:spAutoFit/>
              </a:bodyPr>
              <a:lstStyle/>
              <a:p>
                <a:pPr algn="l"/>
                <a:r>
                  <a:rPr lang="en-US" sz="2400" b="1">
                    <a:solidFill>
                      <a:srgbClr val="000000"/>
                    </a:solidFill>
                  </a:rPr>
                  <a:t>P</a:t>
                </a:r>
              </a:p>
            </p:txBody>
          </p:sp>
          <p:sp>
            <p:nvSpPr>
              <p:cNvPr id="122918" name="Text Box 46"/>
              <p:cNvSpPr txBox="1">
                <a:spLocks noChangeArrowheads="1"/>
              </p:cNvSpPr>
              <p:nvPr/>
            </p:nvSpPr>
            <p:spPr bwMode="auto">
              <a:xfrm>
                <a:off x="240" y="1964"/>
                <a:ext cx="346" cy="173"/>
              </a:xfrm>
              <a:prstGeom prst="rect">
                <a:avLst/>
              </a:prstGeom>
              <a:noFill/>
              <a:ln w="9525">
                <a:noFill/>
                <a:miter lim="800000"/>
                <a:headEnd/>
                <a:tailEnd/>
              </a:ln>
            </p:spPr>
            <p:txBody>
              <a:bodyPr wrap="none">
                <a:spAutoFit/>
              </a:bodyPr>
              <a:lstStyle/>
              <a:p>
                <a:pPr algn="l"/>
                <a:r>
                  <a:rPr lang="en-US" b="1">
                    <a:solidFill>
                      <a:srgbClr val="000000"/>
                    </a:solidFill>
                  </a:rPr>
                  <a:t>Total</a:t>
                </a:r>
              </a:p>
            </p:txBody>
          </p:sp>
        </p:grpSp>
        <p:sp>
          <p:nvSpPr>
            <p:cNvPr id="122916" name="Text Box 47"/>
            <p:cNvSpPr txBox="1">
              <a:spLocks noChangeArrowheads="1"/>
            </p:cNvSpPr>
            <p:nvPr/>
          </p:nvSpPr>
          <p:spPr bwMode="auto">
            <a:xfrm>
              <a:off x="518" y="1920"/>
              <a:ext cx="1798" cy="173"/>
            </a:xfrm>
            <a:prstGeom prst="rect">
              <a:avLst/>
            </a:prstGeom>
            <a:noFill/>
            <a:ln w="9525">
              <a:noFill/>
              <a:miter lim="800000"/>
              <a:headEnd/>
              <a:tailEnd/>
            </a:ln>
          </p:spPr>
          <p:txBody>
            <a:bodyPr wrap="none">
              <a:spAutoFit/>
            </a:bodyPr>
            <a:lstStyle/>
            <a:p>
              <a:pPr algn="l"/>
              <a:r>
                <a:rPr lang="en-US" b="1">
                  <a:solidFill>
                    <a:srgbClr val="000000"/>
                  </a:solidFill>
                </a:rPr>
                <a:t> =                  +                  +                 +</a:t>
              </a:r>
            </a:p>
          </p:txBody>
        </p:sp>
      </p:grpSp>
      <p:sp>
        <p:nvSpPr>
          <p:cNvPr id="154672" name="Text Box 48"/>
          <p:cNvSpPr txBox="1">
            <a:spLocks noChangeArrowheads="1"/>
          </p:cNvSpPr>
          <p:nvPr/>
        </p:nvSpPr>
        <p:spPr bwMode="auto">
          <a:xfrm>
            <a:off x="5181600" y="2514600"/>
            <a:ext cx="995363" cy="274638"/>
          </a:xfrm>
          <a:prstGeom prst="rect">
            <a:avLst/>
          </a:prstGeom>
          <a:noFill/>
          <a:ln w="9525">
            <a:noFill/>
            <a:miter lim="800000"/>
            <a:headEnd/>
            <a:tailEnd/>
          </a:ln>
        </p:spPr>
        <p:txBody>
          <a:bodyPr wrap="none">
            <a:spAutoFit/>
          </a:bodyPr>
          <a:lstStyle/>
          <a:p>
            <a:pPr algn="l"/>
            <a:r>
              <a:rPr lang="en-US" b="1">
                <a:solidFill>
                  <a:srgbClr val="000000"/>
                </a:solidFill>
              </a:rPr>
              <a:t>149 mm Hg</a:t>
            </a:r>
          </a:p>
        </p:txBody>
      </p:sp>
      <p:sp>
        <p:nvSpPr>
          <p:cNvPr id="154673" name="Rectangle 49"/>
          <p:cNvSpPr>
            <a:spLocks noChangeArrowheads="1"/>
          </p:cNvSpPr>
          <p:nvPr/>
        </p:nvSpPr>
        <p:spPr bwMode="auto">
          <a:xfrm>
            <a:off x="6243638" y="1828800"/>
            <a:ext cx="995362" cy="274638"/>
          </a:xfrm>
          <a:prstGeom prst="rect">
            <a:avLst/>
          </a:prstGeom>
          <a:noFill/>
          <a:ln w="9525">
            <a:noFill/>
            <a:miter lim="800000"/>
            <a:headEnd/>
            <a:tailEnd/>
          </a:ln>
        </p:spPr>
        <p:txBody>
          <a:bodyPr wrap="none">
            <a:spAutoFit/>
          </a:bodyPr>
          <a:lstStyle/>
          <a:p>
            <a:pPr algn="l"/>
            <a:r>
              <a:rPr lang="en-US" b="1">
                <a:solidFill>
                  <a:srgbClr val="000000"/>
                </a:solidFill>
              </a:rPr>
              <a:t>590 mm Hg</a:t>
            </a:r>
          </a:p>
        </p:txBody>
      </p:sp>
      <p:sp>
        <p:nvSpPr>
          <p:cNvPr id="154674" name="Rectangle 50"/>
          <p:cNvSpPr>
            <a:spLocks noChangeArrowheads="1"/>
          </p:cNvSpPr>
          <p:nvPr/>
        </p:nvSpPr>
        <p:spPr bwMode="auto">
          <a:xfrm>
            <a:off x="7470775" y="3124200"/>
            <a:ext cx="827088" cy="274638"/>
          </a:xfrm>
          <a:prstGeom prst="rect">
            <a:avLst/>
          </a:prstGeom>
          <a:noFill/>
          <a:ln w="9525">
            <a:noFill/>
            <a:miter lim="800000"/>
            <a:headEnd/>
            <a:tailEnd/>
          </a:ln>
        </p:spPr>
        <p:txBody>
          <a:bodyPr wrap="none">
            <a:spAutoFit/>
          </a:bodyPr>
          <a:lstStyle/>
          <a:p>
            <a:pPr algn="l"/>
            <a:r>
              <a:rPr lang="en-US" b="1">
                <a:solidFill>
                  <a:srgbClr val="000000"/>
                </a:solidFill>
              </a:rPr>
              <a:t>3 mm Hg</a:t>
            </a:r>
          </a:p>
        </p:txBody>
      </p:sp>
      <p:sp>
        <p:nvSpPr>
          <p:cNvPr id="154675" name="Rectangle 51"/>
          <p:cNvSpPr>
            <a:spLocks noChangeArrowheads="1"/>
          </p:cNvSpPr>
          <p:nvPr/>
        </p:nvSpPr>
        <p:spPr bwMode="auto">
          <a:xfrm>
            <a:off x="8004175" y="1524000"/>
            <a:ext cx="827088" cy="274638"/>
          </a:xfrm>
          <a:prstGeom prst="rect">
            <a:avLst/>
          </a:prstGeom>
          <a:noFill/>
          <a:ln w="9525">
            <a:noFill/>
            <a:miter lim="800000"/>
            <a:headEnd/>
            <a:tailEnd/>
          </a:ln>
        </p:spPr>
        <p:txBody>
          <a:bodyPr wrap="none">
            <a:spAutoFit/>
          </a:bodyPr>
          <a:lstStyle/>
          <a:p>
            <a:pPr algn="l"/>
            <a:r>
              <a:rPr lang="en-US" b="1">
                <a:solidFill>
                  <a:srgbClr val="000000"/>
                </a:solidFill>
              </a:rPr>
              <a:t>8 mm Hg</a:t>
            </a:r>
          </a:p>
        </p:txBody>
      </p:sp>
      <p:sp>
        <p:nvSpPr>
          <p:cNvPr id="154676" name="Text Box 52"/>
          <p:cNvSpPr txBox="1">
            <a:spLocks noChangeArrowheads="1"/>
          </p:cNvSpPr>
          <p:nvPr/>
        </p:nvSpPr>
        <p:spPr bwMode="auto">
          <a:xfrm>
            <a:off x="746125" y="3592513"/>
            <a:ext cx="2484438" cy="396875"/>
          </a:xfrm>
          <a:prstGeom prst="rect">
            <a:avLst/>
          </a:prstGeom>
          <a:noFill/>
          <a:ln w="9525">
            <a:noFill/>
            <a:miter lim="800000"/>
            <a:headEnd/>
            <a:tailEnd/>
          </a:ln>
        </p:spPr>
        <p:txBody>
          <a:bodyPr wrap="none">
            <a:spAutoFit/>
          </a:bodyPr>
          <a:lstStyle/>
          <a:p>
            <a:pPr algn="l"/>
            <a:r>
              <a:rPr lang="en-US" sz="2000" b="1">
                <a:solidFill>
                  <a:srgbClr val="000000"/>
                </a:solidFill>
              </a:rPr>
              <a:t>P</a:t>
            </a:r>
            <a:r>
              <a:rPr lang="en-US" sz="2000" b="1" baseline="-25000">
                <a:solidFill>
                  <a:srgbClr val="000000"/>
                </a:solidFill>
              </a:rPr>
              <a:t>Total  </a:t>
            </a:r>
            <a:r>
              <a:rPr lang="en-US" sz="2000" b="1">
                <a:solidFill>
                  <a:srgbClr val="000000"/>
                </a:solidFill>
              </a:rPr>
              <a:t>=  750 mm Hg</a:t>
            </a:r>
          </a:p>
        </p:txBody>
      </p:sp>
      <p:sp>
        <p:nvSpPr>
          <p:cNvPr id="122911" name="AutoShape 53"/>
          <p:cNvSpPr>
            <a:spLocks noChangeArrowheads="1"/>
          </p:cNvSpPr>
          <p:nvPr/>
        </p:nvSpPr>
        <p:spPr bwMode="auto">
          <a:xfrm>
            <a:off x="7010400" y="4419600"/>
            <a:ext cx="457200" cy="457200"/>
          </a:xfrm>
          <a:prstGeom prst="smileyFace">
            <a:avLst>
              <a:gd name="adj" fmla="val 4653"/>
            </a:avLst>
          </a:prstGeom>
          <a:solidFill>
            <a:srgbClr val="FDF8F1"/>
          </a:solidFill>
          <a:ln w="9525">
            <a:solidFill>
              <a:schemeClr val="tx1"/>
            </a:solidFill>
            <a:round/>
            <a:headEnd/>
            <a:tailEnd/>
          </a:ln>
        </p:spPr>
        <p:txBody>
          <a:bodyPr wrap="none" anchor="ctr"/>
          <a:lstStyle/>
          <a:p>
            <a:endParaRPr lang="en-US">
              <a:solidFill>
                <a:srgbClr val="000000"/>
              </a:solidFill>
            </a:endParaRPr>
          </a:p>
        </p:txBody>
      </p:sp>
      <p:pic>
        <p:nvPicPr>
          <p:cNvPr id="154678" name="Picture 54">
            <a:hlinkClick r:id="" action="ppaction://media"/>
          </p:cNvPr>
          <p:cNvPicPr>
            <a:picLocks noRot="1" noChangeAspect="1" noChangeArrowheads="1"/>
          </p:cNvPicPr>
          <p:nvPr>
            <a:wavAudioFile r:embed="rId1" name="~PP1675.WAV"/>
          </p:nvPr>
        </p:nvPicPr>
        <p:blipFill>
          <a:blip r:embed="rId6" cstate="print"/>
          <a:srcRect/>
          <a:stretch>
            <a:fillRect/>
          </a:stretch>
        </p:blipFill>
        <p:spPr bwMode="auto">
          <a:xfrm>
            <a:off x="8772525" y="6486525"/>
            <a:ext cx="304800" cy="304800"/>
          </a:xfrm>
          <a:prstGeom prst="rect">
            <a:avLst/>
          </a:prstGeom>
          <a:noFill/>
          <a:ln w="9525">
            <a:noFill/>
            <a:miter lim="800000"/>
            <a:headEnd/>
            <a:tailEnd/>
          </a:ln>
        </p:spPr>
      </p:pic>
      <p:sp>
        <p:nvSpPr>
          <p:cNvPr id="122913" name="AutoShape 55">
            <a:hlinkClick r:id="rId7"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solidFill>
                <a:srgbClr val="000000"/>
              </a:solidFill>
            </a:endParaRPr>
          </a:p>
        </p:txBody>
      </p:sp>
    </p:spTree>
    <p:extLst>
      <p:ext uri="{BB962C8B-B14F-4D97-AF65-F5344CB8AC3E}">
        <p14:creationId xmlns:p14="http://schemas.microsoft.com/office/powerpoint/2010/main" val="353191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467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54636"/>
                                        </p:tgtEl>
                                        <p:attrNameLst>
                                          <p:attrName>style.visibility</p:attrName>
                                        </p:attrNameLst>
                                      </p:cBhvr>
                                      <p:to>
                                        <p:strVal val="visible"/>
                                      </p:to>
                                    </p:set>
                                    <p:anim calcmode="lin" valueType="num">
                                      <p:cBhvr additive="base">
                                        <p:cTn id="11" dur="500" fill="hold"/>
                                        <p:tgtEl>
                                          <p:spTgt spid="154636"/>
                                        </p:tgtEl>
                                        <p:attrNameLst>
                                          <p:attrName>ppt_x</p:attrName>
                                        </p:attrNameLst>
                                      </p:cBhvr>
                                      <p:tavLst>
                                        <p:tav tm="0">
                                          <p:val>
                                            <p:strVal val="#ppt_x"/>
                                          </p:val>
                                        </p:tav>
                                        <p:tav tm="100000">
                                          <p:val>
                                            <p:strVal val="#ppt_x"/>
                                          </p:val>
                                        </p:tav>
                                      </p:tavLst>
                                    </p:anim>
                                    <p:anim calcmode="lin" valueType="num">
                                      <p:cBhvr additive="base">
                                        <p:cTn id="12" dur="500" fill="hold"/>
                                        <p:tgtEl>
                                          <p:spTgt spid="15463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3"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47" presetClass="entr" presetSubtype="0" fill="hold" grpId="0" nodeType="withEffect">
                                  <p:stCondLst>
                                    <p:cond delay="0"/>
                                  </p:stCondLst>
                                  <p:childTnLst>
                                    <p:set>
                                      <p:cBhvr>
                                        <p:cTn id="20" dur="1" fill="hold">
                                          <p:stCondLst>
                                            <p:cond delay="0"/>
                                          </p:stCondLst>
                                        </p:cTn>
                                        <p:tgtEl>
                                          <p:spTgt spid="154674"/>
                                        </p:tgtEl>
                                        <p:attrNameLst>
                                          <p:attrName>style.visibility</p:attrName>
                                        </p:attrNameLst>
                                      </p:cBhvr>
                                      <p:to>
                                        <p:strVal val="visible"/>
                                      </p:to>
                                    </p:set>
                                    <p:animEffect transition="in" filter="fade">
                                      <p:cBhvr>
                                        <p:cTn id="21" dur="1000"/>
                                        <p:tgtEl>
                                          <p:spTgt spid="154674"/>
                                        </p:tgtEl>
                                      </p:cBhvr>
                                    </p:animEffect>
                                    <p:anim calcmode="lin" valueType="num">
                                      <p:cBhvr>
                                        <p:cTn id="22" dur="1000" fill="hold"/>
                                        <p:tgtEl>
                                          <p:spTgt spid="154674"/>
                                        </p:tgtEl>
                                        <p:attrNameLst>
                                          <p:attrName>ppt_x</p:attrName>
                                        </p:attrNameLst>
                                      </p:cBhvr>
                                      <p:tavLst>
                                        <p:tav tm="0">
                                          <p:val>
                                            <p:strVal val="#ppt_x"/>
                                          </p:val>
                                        </p:tav>
                                        <p:tav tm="100000">
                                          <p:val>
                                            <p:strVal val="#ppt_x"/>
                                          </p:val>
                                        </p:tav>
                                      </p:tavLst>
                                    </p:anim>
                                    <p:anim calcmode="lin" valueType="num">
                                      <p:cBhvr>
                                        <p:cTn id="23" dur="1000" fill="hold"/>
                                        <p:tgtEl>
                                          <p:spTgt spid="154674"/>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 presetClass="entr" presetSubtype="1" fill="hold" grpId="0" nodeType="afterEffect">
                                  <p:stCondLst>
                                    <p:cond delay="1000"/>
                                  </p:stCondLst>
                                  <p:childTnLst>
                                    <p:set>
                                      <p:cBhvr>
                                        <p:cTn id="26" dur="1" fill="hold">
                                          <p:stCondLst>
                                            <p:cond delay="0"/>
                                          </p:stCondLst>
                                        </p:cTn>
                                        <p:tgtEl>
                                          <p:spTgt spid="154637"/>
                                        </p:tgtEl>
                                        <p:attrNameLst>
                                          <p:attrName>style.visibility</p:attrName>
                                        </p:attrNameLst>
                                      </p:cBhvr>
                                      <p:to>
                                        <p:strVal val="visible"/>
                                      </p:to>
                                    </p:set>
                                    <p:anim calcmode="lin" valueType="num">
                                      <p:cBhvr additive="base">
                                        <p:cTn id="27" dur="500" fill="hold"/>
                                        <p:tgtEl>
                                          <p:spTgt spid="154637"/>
                                        </p:tgtEl>
                                        <p:attrNameLst>
                                          <p:attrName>ppt_x</p:attrName>
                                        </p:attrNameLst>
                                      </p:cBhvr>
                                      <p:tavLst>
                                        <p:tav tm="0">
                                          <p:val>
                                            <p:strVal val="#ppt_x"/>
                                          </p:val>
                                        </p:tav>
                                        <p:tav tm="100000">
                                          <p:val>
                                            <p:strVal val="#ppt_x"/>
                                          </p:val>
                                        </p:tav>
                                      </p:tavLst>
                                    </p:anim>
                                    <p:anim calcmode="lin" valueType="num">
                                      <p:cBhvr additive="base">
                                        <p:cTn id="28" dur="500" fill="hold"/>
                                        <p:tgtEl>
                                          <p:spTgt spid="154637"/>
                                        </p:tgtEl>
                                        <p:attrNameLst>
                                          <p:attrName>ppt_y</p:attrName>
                                        </p:attrNameLst>
                                      </p:cBhvr>
                                      <p:tavLst>
                                        <p:tav tm="0">
                                          <p:val>
                                            <p:strVal val="0-#ppt_h/2"/>
                                          </p:val>
                                        </p:tav>
                                        <p:tav tm="100000">
                                          <p:val>
                                            <p:strVal val="#ppt_y"/>
                                          </p:val>
                                        </p:tav>
                                      </p:tavLst>
                                    </p:anim>
                                  </p:childTnLst>
                                </p:cTn>
                              </p:par>
                              <p:par>
                                <p:cTn id="29" presetID="53"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par>
                                <p:cTn id="34" presetID="47" presetClass="entr" presetSubtype="0" fill="hold" grpId="0" nodeType="withEffect">
                                  <p:stCondLst>
                                    <p:cond delay="0"/>
                                  </p:stCondLst>
                                  <p:childTnLst>
                                    <p:set>
                                      <p:cBhvr>
                                        <p:cTn id="35" dur="1" fill="hold">
                                          <p:stCondLst>
                                            <p:cond delay="0"/>
                                          </p:stCondLst>
                                        </p:cTn>
                                        <p:tgtEl>
                                          <p:spTgt spid="154675"/>
                                        </p:tgtEl>
                                        <p:attrNameLst>
                                          <p:attrName>style.visibility</p:attrName>
                                        </p:attrNameLst>
                                      </p:cBhvr>
                                      <p:to>
                                        <p:strVal val="visible"/>
                                      </p:to>
                                    </p:set>
                                    <p:animEffect transition="in" filter="fade">
                                      <p:cBhvr>
                                        <p:cTn id="36" dur="1000"/>
                                        <p:tgtEl>
                                          <p:spTgt spid="154675"/>
                                        </p:tgtEl>
                                      </p:cBhvr>
                                    </p:animEffect>
                                    <p:anim calcmode="lin" valueType="num">
                                      <p:cBhvr>
                                        <p:cTn id="37" dur="1000" fill="hold"/>
                                        <p:tgtEl>
                                          <p:spTgt spid="154675"/>
                                        </p:tgtEl>
                                        <p:attrNameLst>
                                          <p:attrName>ppt_x</p:attrName>
                                        </p:attrNameLst>
                                      </p:cBhvr>
                                      <p:tavLst>
                                        <p:tav tm="0">
                                          <p:val>
                                            <p:strVal val="#ppt_x"/>
                                          </p:val>
                                        </p:tav>
                                        <p:tav tm="100000">
                                          <p:val>
                                            <p:strVal val="#ppt_x"/>
                                          </p:val>
                                        </p:tav>
                                      </p:tavLst>
                                    </p:anim>
                                    <p:anim calcmode="lin" valueType="num">
                                      <p:cBhvr>
                                        <p:cTn id="38" dur="1000" fill="hold"/>
                                        <p:tgtEl>
                                          <p:spTgt spid="154675"/>
                                        </p:tgtEl>
                                        <p:attrNameLst>
                                          <p:attrName>ppt_y</p:attrName>
                                        </p:attrNameLst>
                                      </p:cBhvr>
                                      <p:tavLst>
                                        <p:tav tm="0">
                                          <p:val>
                                            <p:strVal val="#ppt_y-.1"/>
                                          </p:val>
                                        </p:tav>
                                        <p:tav tm="100000">
                                          <p:val>
                                            <p:strVal val="#ppt_y"/>
                                          </p:val>
                                        </p:tav>
                                      </p:tavLst>
                                    </p:anim>
                                  </p:childTnLst>
                                </p:cTn>
                              </p:par>
                            </p:childTnLst>
                          </p:cTn>
                        </p:par>
                        <p:par>
                          <p:cTn id="39" fill="hold">
                            <p:stCondLst>
                              <p:cond delay="3000"/>
                            </p:stCondLst>
                            <p:childTnLst>
                              <p:par>
                                <p:cTn id="40" presetID="2" presetClass="entr" presetSubtype="1" fill="hold" grpId="0" nodeType="afterEffect">
                                  <p:stCondLst>
                                    <p:cond delay="1000"/>
                                  </p:stCondLst>
                                  <p:childTnLst>
                                    <p:set>
                                      <p:cBhvr>
                                        <p:cTn id="41" dur="1" fill="hold">
                                          <p:stCondLst>
                                            <p:cond delay="0"/>
                                          </p:stCondLst>
                                        </p:cTn>
                                        <p:tgtEl>
                                          <p:spTgt spid="154638"/>
                                        </p:tgtEl>
                                        <p:attrNameLst>
                                          <p:attrName>style.visibility</p:attrName>
                                        </p:attrNameLst>
                                      </p:cBhvr>
                                      <p:to>
                                        <p:strVal val="visible"/>
                                      </p:to>
                                    </p:set>
                                    <p:anim calcmode="lin" valueType="num">
                                      <p:cBhvr additive="base">
                                        <p:cTn id="42" dur="500" fill="hold"/>
                                        <p:tgtEl>
                                          <p:spTgt spid="154638"/>
                                        </p:tgtEl>
                                        <p:attrNameLst>
                                          <p:attrName>ppt_x</p:attrName>
                                        </p:attrNameLst>
                                      </p:cBhvr>
                                      <p:tavLst>
                                        <p:tav tm="0">
                                          <p:val>
                                            <p:strVal val="#ppt_x"/>
                                          </p:val>
                                        </p:tav>
                                        <p:tav tm="100000">
                                          <p:val>
                                            <p:strVal val="#ppt_x"/>
                                          </p:val>
                                        </p:tav>
                                      </p:tavLst>
                                    </p:anim>
                                    <p:anim calcmode="lin" valueType="num">
                                      <p:cBhvr additive="base">
                                        <p:cTn id="43" dur="500" fill="hold"/>
                                        <p:tgtEl>
                                          <p:spTgt spid="154638"/>
                                        </p:tgtEl>
                                        <p:attrNameLst>
                                          <p:attrName>ppt_y</p:attrName>
                                        </p:attrNameLst>
                                      </p:cBhvr>
                                      <p:tavLst>
                                        <p:tav tm="0">
                                          <p:val>
                                            <p:strVal val="0-#ppt_h/2"/>
                                          </p:val>
                                        </p:tav>
                                        <p:tav tm="100000">
                                          <p:val>
                                            <p:strVal val="#ppt_y"/>
                                          </p:val>
                                        </p:tav>
                                      </p:tavLst>
                                    </p:anim>
                                  </p:childTnLst>
                                </p:cTn>
                              </p:par>
                              <p:par>
                                <p:cTn id="44" presetID="53"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p:cTn id="46" dur="500" fill="hold"/>
                                        <p:tgtEl>
                                          <p:spTgt spid="3"/>
                                        </p:tgtEl>
                                        <p:attrNameLst>
                                          <p:attrName>ppt_w</p:attrName>
                                        </p:attrNameLst>
                                      </p:cBhvr>
                                      <p:tavLst>
                                        <p:tav tm="0">
                                          <p:val>
                                            <p:fltVal val="0"/>
                                          </p:val>
                                        </p:tav>
                                        <p:tav tm="100000">
                                          <p:val>
                                            <p:strVal val="#ppt_w"/>
                                          </p:val>
                                        </p:tav>
                                      </p:tavLst>
                                    </p:anim>
                                    <p:anim calcmode="lin" valueType="num">
                                      <p:cBhvr>
                                        <p:cTn id="47" dur="500" fill="hold"/>
                                        <p:tgtEl>
                                          <p:spTgt spid="3"/>
                                        </p:tgtEl>
                                        <p:attrNameLst>
                                          <p:attrName>ppt_h</p:attrName>
                                        </p:attrNameLst>
                                      </p:cBhvr>
                                      <p:tavLst>
                                        <p:tav tm="0">
                                          <p:val>
                                            <p:fltVal val="0"/>
                                          </p:val>
                                        </p:tav>
                                        <p:tav tm="100000">
                                          <p:val>
                                            <p:strVal val="#ppt_h"/>
                                          </p:val>
                                        </p:tav>
                                      </p:tavLst>
                                    </p:anim>
                                    <p:animEffect transition="in" filter="fade">
                                      <p:cBhvr>
                                        <p:cTn id="48" dur="500"/>
                                        <p:tgtEl>
                                          <p:spTgt spid="3"/>
                                        </p:tgtEl>
                                      </p:cBhvr>
                                    </p:animEffect>
                                  </p:childTnLst>
                                </p:cTn>
                              </p:par>
                              <p:par>
                                <p:cTn id="49" presetID="47" presetClass="entr" presetSubtype="0" fill="hold" grpId="0" nodeType="withEffect">
                                  <p:stCondLst>
                                    <p:cond delay="0"/>
                                  </p:stCondLst>
                                  <p:childTnLst>
                                    <p:set>
                                      <p:cBhvr>
                                        <p:cTn id="50" dur="1" fill="hold">
                                          <p:stCondLst>
                                            <p:cond delay="0"/>
                                          </p:stCondLst>
                                        </p:cTn>
                                        <p:tgtEl>
                                          <p:spTgt spid="154673"/>
                                        </p:tgtEl>
                                        <p:attrNameLst>
                                          <p:attrName>style.visibility</p:attrName>
                                        </p:attrNameLst>
                                      </p:cBhvr>
                                      <p:to>
                                        <p:strVal val="visible"/>
                                      </p:to>
                                    </p:set>
                                    <p:animEffect transition="in" filter="fade">
                                      <p:cBhvr>
                                        <p:cTn id="51" dur="1000"/>
                                        <p:tgtEl>
                                          <p:spTgt spid="154673"/>
                                        </p:tgtEl>
                                      </p:cBhvr>
                                    </p:animEffect>
                                    <p:anim calcmode="lin" valueType="num">
                                      <p:cBhvr>
                                        <p:cTn id="52" dur="1000" fill="hold"/>
                                        <p:tgtEl>
                                          <p:spTgt spid="154673"/>
                                        </p:tgtEl>
                                        <p:attrNameLst>
                                          <p:attrName>ppt_x</p:attrName>
                                        </p:attrNameLst>
                                      </p:cBhvr>
                                      <p:tavLst>
                                        <p:tav tm="0">
                                          <p:val>
                                            <p:strVal val="#ppt_x"/>
                                          </p:val>
                                        </p:tav>
                                        <p:tav tm="100000">
                                          <p:val>
                                            <p:strVal val="#ppt_x"/>
                                          </p:val>
                                        </p:tav>
                                      </p:tavLst>
                                    </p:anim>
                                    <p:anim calcmode="lin" valueType="num">
                                      <p:cBhvr>
                                        <p:cTn id="53" dur="1000" fill="hold"/>
                                        <p:tgtEl>
                                          <p:spTgt spid="154673"/>
                                        </p:tgtEl>
                                        <p:attrNameLst>
                                          <p:attrName>ppt_y</p:attrName>
                                        </p:attrNameLst>
                                      </p:cBhvr>
                                      <p:tavLst>
                                        <p:tav tm="0">
                                          <p:val>
                                            <p:strVal val="#ppt_y-.1"/>
                                          </p:val>
                                        </p:tav>
                                        <p:tav tm="100000">
                                          <p:val>
                                            <p:strVal val="#ppt_y"/>
                                          </p:val>
                                        </p:tav>
                                      </p:tavLst>
                                    </p:anim>
                                  </p:childTnLst>
                                </p:cTn>
                              </p:par>
                            </p:childTnLst>
                          </p:cTn>
                        </p:par>
                        <p:par>
                          <p:cTn id="54" fill="hold">
                            <p:stCondLst>
                              <p:cond delay="4500"/>
                            </p:stCondLst>
                            <p:childTnLst>
                              <p:par>
                                <p:cTn id="55" presetID="2" presetClass="entr" presetSubtype="1" fill="hold" grpId="0" nodeType="afterEffect">
                                  <p:stCondLst>
                                    <p:cond delay="1000"/>
                                  </p:stCondLst>
                                  <p:childTnLst>
                                    <p:set>
                                      <p:cBhvr>
                                        <p:cTn id="56" dur="1" fill="hold">
                                          <p:stCondLst>
                                            <p:cond delay="0"/>
                                          </p:stCondLst>
                                        </p:cTn>
                                        <p:tgtEl>
                                          <p:spTgt spid="154639"/>
                                        </p:tgtEl>
                                        <p:attrNameLst>
                                          <p:attrName>style.visibility</p:attrName>
                                        </p:attrNameLst>
                                      </p:cBhvr>
                                      <p:to>
                                        <p:strVal val="visible"/>
                                      </p:to>
                                    </p:set>
                                    <p:anim calcmode="lin" valueType="num">
                                      <p:cBhvr additive="base">
                                        <p:cTn id="57" dur="500" fill="hold"/>
                                        <p:tgtEl>
                                          <p:spTgt spid="154639"/>
                                        </p:tgtEl>
                                        <p:attrNameLst>
                                          <p:attrName>ppt_x</p:attrName>
                                        </p:attrNameLst>
                                      </p:cBhvr>
                                      <p:tavLst>
                                        <p:tav tm="0">
                                          <p:val>
                                            <p:strVal val="#ppt_x"/>
                                          </p:val>
                                        </p:tav>
                                        <p:tav tm="100000">
                                          <p:val>
                                            <p:strVal val="#ppt_x"/>
                                          </p:val>
                                        </p:tav>
                                      </p:tavLst>
                                    </p:anim>
                                    <p:anim calcmode="lin" valueType="num">
                                      <p:cBhvr additive="base">
                                        <p:cTn id="58" dur="500" fill="hold"/>
                                        <p:tgtEl>
                                          <p:spTgt spid="154639"/>
                                        </p:tgtEl>
                                        <p:attrNameLst>
                                          <p:attrName>ppt_y</p:attrName>
                                        </p:attrNameLst>
                                      </p:cBhvr>
                                      <p:tavLst>
                                        <p:tav tm="0">
                                          <p:val>
                                            <p:strVal val="0-#ppt_h/2"/>
                                          </p:val>
                                        </p:tav>
                                        <p:tav tm="100000">
                                          <p:val>
                                            <p:strVal val="#ppt_y"/>
                                          </p:val>
                                        </p:tav>
                                      </p:tavLst>
                                    </p:anim>
                                  </p:childTnLst>
                                </p:cTn>
                              </p:par>
                              <p:par>
                                <p:cTn id="59" presetID="53" presetClass="entr" presetSubtype="0" fill="hold" nodeType="with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p:cTn id="61" dur="500" fill="hold"/>
                                        <p:tgtEl>
                                          <p:spTgt spid="2"/>
                                        </p:tgtEl>
                                        <p:attrNameLst>
                                          <p:attrName>ppt_w</p:attrName>
                                        </p:attrNameLst>
                                      </p:cBhvr>
                                      <p:tavLst>
                                        <p:tav tm="0">
                                          <p:val>
                                            <p:fltVal val="0"/>
                                          </p:val>
                                        </p:tav>
                                        <p:tav tm="100000">
                                          <p:val>
                                            <p:strVal val="#ppt_w"/>
                                          </p:val>
                                        </p:tav>
                                      </p:tavLst>
                                    </p:anim>
                                    <p:anim calcmode="lin" valueType="num">
                                      <p:cBhvr>
                                        <p:cTn id="62" dur="500" fill="hold"/>
                                        <p:tgtEl>
                                          <p:spTgt spid="2"/>
                                        </p:tgtEl>
                                        <p:attrNameLst>
                                          <p:attrName>ppt_h</p:attrName>
                                        </p:attrNameLst>
                                      </p:cBhvr>
                                      <p:tavLst>
                                        <p:tav tm="0">
                                          <p:val>
                                            <p:fltVal val="0"/>
                                          </p:val>
                                        </p:tav>
                                        <p:tav tm="100000">
                                          <p:val>
                                            <p:strVal val="#ppt_h"/>
                                          </p:val>
                                        </p:tav>
                                      </p:tavLst>
                                    </p:anim>
                                    <p:animEffect transition="in" filter="fade">
                                      <p:cBhvr>
                                        <p:cTn id="63" dur="500"/>
                                        <p:tgtEl>
                                          <p:spTgt spid="2"/>
                                        </p:tgtEl>
                                      </p:cBhvr>
                                    </p:animEffect>
                                  </p:childTnLst>
                                </p:cTn>
                              </p:par>
                              <p:par>
                                <p:cTn id="64" presetID="47" presetClass="entr" presetSubtype="0" fill="hold" grpId="0" nodeType="withEffect">
                                  <p:stCondLst>
                                    <p:cond delay="0"/>
                                  </p:stCondLst>
                                  <p:childTnLst>
                                    <p:set>
                                      <p:cBhvr>
                                        <p:cTn id="65" dur="1" fill="hold">
                                          <p:stCondLst>
                                            <p:cond delay="0"/>
                                          </p:stCondLst>
                                        </p:cTn>
                                        <p:tgtEl>
                                          <p:spTgt spid="154672"/>
                                        </p:tgtEl>
                                        <p:attrNameLst>
                                          <p:attrName>style.visibility</p:attrName>
                                        </p:attrNameLst>
                                      </p:cBhvr>
                                      <p:to>
                                        <p:strVal val="visible"/>
                                      </p:to>
                                    </p:set>
                                    <p:animEffect transition="in" filter="fade">
                                      <p:cBhvr>
                                        <p:cTn id="66" dur="1000"/>
                                        <p:tgtEl>
                                          <p:spTgt spid="154672"/>
                                        </p:tgtEl>
                                      </p:cBhvr>
                                    </p:animEffect>
                                    <p:anim calcmode="lin" valueType="num">
                                      <p:cBhvr>
                                        <p:cTn id="67" dur="1000" fill="hold"/>
                                        <p:tgtEl>
                                          <p:spTgt spid="154672"/>
                                        </p:tgtEl>
                                        <p:attrNameLst>
                                          <p:attrName>ppt_x</p:attrName>
                                        </p:attrNameLst>
                                      </p:cBhvr>
                                      <p:tavLst>
                                        <p:tav tm="0">
                                          <p:val>
                                            <p:strVal val="#ppt_x"/>
                                          </p:val>
                                        </p:tav>
                                        <p:tav tm="100000">
                                          <p:val>
                                            <p:strVal val="#ppt_x"/>
                                          </p:val>
                                        </p:tav>
                                      </p:tavLst>
                                    </p:anim>
                                    <p:anim calcmode="lin" valueType="num">
                                      <p:cBhvr>
                                        <p:cTn id="68" dur="1000" fill="hold"/>
                                        <p:tgtEl>
                                          <p:spTgt spid="154672"/>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0" presetClass="entr" presetSubtype="0" fill="hold" grpId="0" nodeType="clickEffect">
                                  <p:stCondLst>
                                    <p:cond delay="0"/>
                                  </p:stCondLst>
                                  <p:iterate type="lt">
                                    <p:tmPct val="10000"/>
                                  </p:iterate>
                                  <p:childTnLst>
                                    <p:set>
                                      <p:cBhvr>
                                        <p:cTn id="72" dur="1" fill="hold">
                                          <p:stCondLst>
                                            <p:cond delay="0"/>
                                          </p:stCondLst>
                                        </p:cTn>
                                        <p:tgtEl>
                                          <p:spTgt spid="154660"/>
                                        </p:tgtEl>
                                        <p:attrNameLst>
                                          <p:attrName>style.visibility</p:attrName>
                                        </p:attrNameLst>
                                      </p:cBhvr>
                                      <p:to>
                                        <p:strVal val="visible"/>
                                      </p:to>
                                    </p:set>
                                    <p:animEffect transition="in" filter="fade">
                                      <p:cBhvr>
                                        <p:cTn id="73" dur="3000"/>
                                        <p:tgtEl>
                                          <p:spTgt spid="154660"/>
                                        </p:tgtEl>
                                      </p:cBhvr>
                                    </p:animEffect>
                                    <p:anim calcmode="lin" valueType="num">
                                      <p:cBhvr>
                                        <p:cTn id="74" dur="3000" fill="hold"/>
                                        <p:tgtEl>
                                          <p:spTgt spid="154660"/>
                                        </p:tgtEl>
                                        <p:attrNameLst>
                                          <p:attrName>ppt_x</p:attrName>
                                        </p:attrNameLst>
                                      </p:cBhvr>
                                      <p:tavLst>
                                        <p:tav tm="0">
                                          <p:val>
                                            <p:strVal val="#ppt_x-.1"/>
                                          </p:val>
                                        </p:tav>
                                        <p:tav tm="100000">
                                          <p:val>
                                            <p:strVal val="#ppt_x"/>
                                          </p:val>
                                        </p:tav>
                                      </p:tavLst>
                                    </p:anim>
                                    <p:anim calcmode="lin" valueType="num">
                                      <p:cBhvr>
                                        <p:cTn id="75" dur="3000" fill="hold"/>
                                        <p:tgtEl>
                                          <p:spTgt spid="154660"/>
                                        </p:tgtEl>
                                        <p:attrNameLst>
                                          <p:attrName>ppt_y</p:attrName>
                                        </p:attrNameLst>
                                      </p:cBhvr>
                                      <p:tavLst>
                                        <p:tav tm="0">
                                          <p:val>
                                            <p:strVal val="#ppt_y"/>
                                          </p:val>
                                        </p:tav>
                                        <p:tav tm="100000">
                                          <p:val>
                                            <p:strVal val="#ppt_y"/>
                                          </p:val>
                                        </p:tav>
                                      </p:tavLst>
                                    </p:anim>
                                  </p:childTnLst>
                                </p:cTn>
                              </p:par>
                              <p:par>
                                <p:cTn id="76" presetID="9" presetClass="entr" presetSubtype="0" fill="hold" nodeType="with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dissolve">
                                      <p:cBhvr>
                                        <p:cTn id="78" dur="500"/>
                                        <p:tgtEl>
                                          <p:spTgt spid="6"/>
                                        </p:tgtEl>
                                      </p:cBhvr>
                                    </p:animEffect>
                                  </p:childTnLst>
                                </p:cTn>
                              </p:par>
                              <p:par>
                                <p:cTn id="79" presetID="9" presetClass="entr" presetSubtype="0" fill="hold" nodeType="withEffect">
                                  <p:stCondLst>
                                    <p:cond delay="500"/>
                                  </p:stCondLst>
                                  <p:childTnLst>
                                    <p:set>
                                      <p:cBhvr>
                                        <p:cTn id="80" dur="1" fill="hold">
                                          <p:stCondLst>
                                            <p:cond delay="0"/>
                                          </p:stCondLst>
                                        </p:cTn>
                                        <p:tgtEl>
                                          <p:spTgt spid="7"/>
                                        </p:tgtEl>
                                        <p:attrNameLst>
                                          <p:attrName>style.visibility</p:attrName>
                                        </p:attrNameLst>
                                      </p:cBhvr>
                                      <p:to>
                                        <p:strVal val="visible"/>
                                      </p:to>
                                    </p:set>
                                    <p:animEffect transition="in" filter="dissolve">
                                      <p:cBhvr>
                                        <p:cTn id="81" dur="500"/>
                                        <p:tgtEl>
                                          <p:spTgt spid="7"/>
                                        </p:tgtEl>
                                      </p:cBhvr>
                                    </p:animEffect>
                                  </p:childTnLst>
                                </p:cTn>
                              </p:par>
                              <p:par>
                                <p:cTn id="82" presetID="9" presetClass="entr" presetSubtype="0" fill="hold" nodeType="withEffect">
                                  <p:stCondLst>
                                    <p:cond delay="1000"/>
                                  </p:stCondLst>
                                  <p:childTnLst>
                                    <p:set>
                                      <p:cBhvr>
                                        <p:cTn id="83" dur="1" fill="hold">
                                          <p:stCondLst>
                                            <p:cond delay="0"/>
                                          </p:stCondLst>
                                        </p:cTn>
                                        <p:tgtEl>
                                          <p:spTgt spid="8"/>
                                        </p:tgtEl>
                                        <p:attrNameLst>
                                          <p:attrName>style.visibility</p:attrName>
                                        </p:attrNameLst>
                                      </p:cBhvr>
                                      <p:to>
                                        <p:strVal val="visible"/>
                                      </p:to>
                                    </p:set>
                                    <p:animEffect transition="in" filter="dissolve">
                                      <p:cBhvr>
                                        <p:cTn id="84" dur="500"/>
                                        <p:tgtEl>
                                          <p:spTgt spid="8"/>
                                        </p:tgtEl>
                                      </p:cBhvr>
                                    </p:animEffect>
                                  </p:childTnLst>
                                </p:cTn>
                              </p:par>
                              <p:par>
                                <p:cTn id="85" presetID="9" presetClass="entr" presetSubtype="0" fill="hold" nodeType="withEffect">
                                  <p:stCondLst>
                                    <p:cond delay="1500"/>
                                  </p:stCondLst>
                                  <p:childTnLst>
                                    <p:set>
                                      <p:cBhvr>
                                        <p:cTn id="86" dur="1" fill="hold">
                                          <p:stCondLst>
                                            <p:cond delay="0"/>
                                          </p:stCondLst>
                                        </p:cTn>
                                        <p:tgtEl>
                                          <p:spTgt spid="9"/>
                                        </p:tgtEl>
                                        <p:attrNameLst>
                                          <p:attrName>style.visibility</p:attrName>
                                        </p:attrNameLst>
                                      </p:cBhvr>
                                      <p:to>
                                        <p:strVal val="visible"/>
                                      </p:to>
                                    </p:set>
                                    <p:animEffect transition="in" filter="dissolve">
                                      <p:cBhvr>
                                        <p:cTn id="87" dur="500"/>
                                        <p:tgtEl>
                                          <p:spTgt spid="9"/>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nodeType="click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dissolve">
                                      <p:cBhvr>
                                        <p:cTn id="92" dur="500"/>
                                        <p:tgtEl>
                                          <p:spTgt spid="10"/>
                                        </p:tgtEl>
                                      </p:cBhvr>
                                    </p:animEffect>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nodeType="clickEffect">
                                  <p:stCondLst>
                                    <p:cond delay="0"/>
                                  </p:stCondLst>
                                  <p:childTnLst>
                                    <p:set>
                                      <p:cBhvr>
                                        <p:cTn id="96" dur="1" fill="hold">
                                          <p:stCondLst>
                                            <p:cond delay="0"/>
                                          </p:stCondLst>
                                        </p:cTn>
                                        <p:tgtEl>
                                          <p:spTgt spid="11"/>
                                        </p:tgtEl>
                                        <p:attrNameLst>
                                          <p:attrName>style.visibility</p:attrName>
                                        </p:attrNameLst>
                                      </p:cBhvr>
                                      <p:to>
                                        <p:strVal val="visible"/>
                                      </p:to>
                                    </p:set>
                                    <p:animEffect transition="in" filter="fade">
                                      <p:cBhvr>
                                        <p:cTn id="97" dur="1000"/>
                                        <p:tgtEl>
                                          <p:spTgt spid="11"/>
                                        </p:tgtEl>
                                      </p:cBhvr>
                                    </p:animEffect>
                                    <p:anim calcmode="lin" valueType="num">
                                      <p:cBhvr>
                                        <p:cTn id="98" dur="1000" fill="hold"/>
                                        <p:tgtEl>
                                          <p:spTgt spid="11"/>
                                        </p:tgtEl>
                                        <p:attrNameLst>
                                          <p:attrName>ppt_x</p:attrName>
                                        </p:attrNameLst>
                                      </p:cBhvr>
                                      <p:tavLst>
                                        <p:tav tm="0">
                                          <p:val>
                                            <p:strVal val="#ppt_x"/>
                                          </p:val>
                                        </p:tav>
                                        <p:tav tm="100000">
                                          <p:val>
                                            <p:strVal val="#ppt_x"/>
                                          </p:val>
                                        </p:tav>
                                      </p:tavLst>
                                    </p:anim>
                                    <p:anim calcmode="lin" valueType="num">
                                      <p:cBhvr>
                                        <p:cTn id="9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17" presetClass="entr" presetSubtype="10" fill="hold" grpId="0" nodeType="clickEffect">
                                  <p:stCondLst>
                                    <p:cond delay="0"/>
                                  </p:stCondLst>
                                  <p:childTnLst>
                                    <p:set>
                                      <p:cBhvr>
                                        <p:cTn id="103" dur="1" fill="hold">
                                          <p:stCondLst>
                                            <p:cond delay="0"/>
                                          </p:stCondLst>
                                        </p:cTn>
                                        <p:tgtEl>
                                          <p:spTgt spid="154676"/>
                                        </p:tgtEl>
                                        <p:attrNameLst>
                                          <p:attrName>style.visibility</p:attrName>
                                        </p:attrNameLst>
                                      </p:cBhvr>
                                      <p:to>
                                        <p:strVal val="visible"/>
                                      </p:to>
                                    </p:set>
                                    <p:anim calcmode="lin" valueType="num">
                                      <p:cBhvr>
                                        <p:cTn id="104" dur="500" fill="hold"/>
                                        <p:tgtEl>
                                          <p:spTgt spid="154676"/>
                                        </p:tgtEl>
                                        <p:attrNameLst>
                                          <p:attrName>ppt_w</p:attrName>
                                        </p:attrNameLst>
                                      </p:cBhvr>
                                      <p:tavLst>
                                        <p:tav tm="0">
                                          <p:val>
                                            <p:fltVal val="0"/>
                                          </p:val>
                                        </p:tav>
                                        <p:tav tm="100000">
                                          <p:val>
                                            <p:strVal val="#ppt_w"/>
                                          </p:val>
                                        </p:tav>
                                      </p:tavLst>
                                    </p:anim>
                                    <p:anim calcmode="lin" valueType="num">
                                      <p:cBhvr>
                                        <p:cTn id="105" dur="500" fill="hold"/>
                                        <p:tgtEl>
                                          <p:spTgt spid="1546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06" fill="hold" display="0">
                  <p:stCondLst>
                    <p:cond delay="indefinite"/>
                  </p:stCondLst>
                  <p:endCondLst>
                    <p:cond evt="onPrev" delay="0">
                      <p:tgtEl>
                        <p:sldTgt/>
                      </p:tgtEl>
                    </p:cond>
                    <p:cond evt="onStopAudio" delay="0">
                      <p:tgtEl>
                        <p:sldTgt/>
                      </p:tgtEl>
                    </p:cond>
                  </p:endCondLst>
                </p:cTn>
                <p:tgtEl>
                  <p:spTgt spid="154678"/>
                </p:tgtEl>
              </p:cMediaNode>
            </p:audio>
          </p:childTnLst>
        </p:cTn>
      </p:par>
    </p:tnLst>
    <p:bldLst>
      <p:bldP spid="154660" grpId="0"/>
      <p:bldP spid="154636" grpId="0" animBg="1"/>
      <p:bldP spid="154637" grpId="0" animBg="1"/>
      <p:bldP spid="154638" grpId="0" animBg="1"/>
      <p:bldP spid="154639" grpId="0" animBg="1"/>
      <p:bldP spid="154672" grpId="0"/>
      <p:bldP spid="154673" grpId="0"/>
      <p:bldP spid="154674" grpId="0"/>
      <p:bldP spid="154675" grpId="0"/>
      <p:bldP spid="154676"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smtClean="0"/>
              <a:t>Dalton’s Partial Pressures</a:t>
            </a:r>
          </a:p>
        </p:txBody>
      </p:sp>
      <p:pic>
        <p:nvPicPr>
          <p:cNvPr id="123907" name="Picture 3" descr="Zumdahl13_10"/>
          <p:cNvPicPr>
            <a:picLocks noChangeAspect="1" noChangeArrowheads="1"/>
          </p:cNvPicPr>
          <p:nvPr/>
        </p:nvPicPr>
        <p:blipFill>
          <a:blip r:embed="rId3" cstate="print"/>
          <a:srcRect/>
          <a:stretch>
            <a:fillRect/>
          </a:stretch>
        </p:blipFill>
        <p:spPr bwMode="auto">
          <a:xfrm>
            <a:off x="304800" y="2263775"/>
            <a:ext cx="8686800" cy="2765425"/>
          </a:xfrm>
          <a:prstGeom prst="rect">
            <a:avLst/>
          </a:prstGeom>
          <a:noFill/>
          <a:ln w="9525">
            <a:noFill/>
            <a:miter lim="800000"/>
            <a:headEnd/>
            <a:tailEnd/>
          </a:ln>
        </p:spPr>
      </p:pic>
      <p:sp>
        <p:nvSpPr>
          <p:cNvPr id="123908" name="Rectangle 5"/>
          <p:cNvSpPr>
            <a:spLocks noChangeArrowheads="1"/>
          </p:cNvSpPr>
          <p:nvPr/>
        </p:nvSpPr>
        <p:spPr bwMode="auto">
          <a:xfrm>
            <a:off x="76200" y="6567488"/>
            <a:ext cx="3179763" cy="214312"/>
          </a:xfrm>
          <a:prstGeom prst="rect">
            <a:avLst/>
          </a:prstGeom>
          <a:noFill/>
          <a:ln w="9525">
            <a:noFill/>
            <a:miter lim="800000"/>
            <a:headEnd/>
            <a:tailEnd/>
          </a:ln>
        </p:spPr>
        <p:txBody>
          <a:bodyPr wrap="none">
            <a:spAutoFit/>
          </a:bodyPr>
          <a:lstStyle/>
          <a:p>
            <a:pPr algn="l"/>
            <a:r>
              <a:rPr lang="en-US" sz="800">
                <a:solidFill>
                  <a:srgbClr val="000000"/>
                </a:solidFill>
              </a:rPr>
              <a:t>Zumdahl, Zumdahl, DeCoste, </a:t>
            </a:r>
            <a:r>
              <a:rPr lang="en-US" sz="800" u="sng">
                <a:solidFill>
                  <a:srgbClr val="000000"/>
                </a:solidFill>
              </a:rPr>
              <a:t>World of Chemistry</a:t>
            </a:r>
            <a:r>
              <a:rPr lang="en-US" sz="800">
                <a:solidFill>
                  <a:srgbClr val="000000"/>
                </a:solidFill>
              </a:rPr>
              <a:t> </a:t>
            </a:r>
            <a:r>
              <a:rPr lang="en-US" sz="800">
                <a:solidFill>
                  <a:srgbClr val="000000"/>
                </a:solidFill>
                <a:latin typeface="Symbol" pitchFamily="18" charset="2"/>
              </a:rPr>
              <a:t> </a:t>
            </a:r>
            <a:r>
              <a:rPr lang="en-US" sz="800">
                <a:solidFill>
                  <a:srgbClr val="000000"/>
                </a:solidFill>
              </a:rPr>
              <a:t>2002, page 421</a:t>
            </a:r>
          </a:p>
        </p:txBody>
      </p:sp>
      <p:sp>
        <p:nvSpPr>
          <p:cNvPr id="123909" name="AutoShape 6">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solidFill>
                <a:srgbClr val="000000"/>
              </a:solidFill>
            </a:endParaRPr>
          </a:p>
        </p:txBody>
      </p:sp>
    </p:spTree>
    <p:extLst>
      <p:ext uri="{BB962C8B-B14F-4D97-AF65-F5344CB8AC3E}">
        <p14:creationId xmlns:p14="http://schemas.microsoft.com/office/powerpoint/2010/main" val="427001574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en-US" smtClean="0"/>
              <a:t>Dalton’s Law</a:t>
            </a:r>
          </a:p>
        </p:txBody>
      </p:sp>
      <p:pic>
        <p:nvPicPr>
          <p:cNvPr id="124931" name="Picture 3" descr="Zumdahl13_11"/>
          <p:cNvPicPr>
            <a:picLocks noChangeAspect="1" noChangeArrowheads="1"/>
          </p:cNvPicPr>
          <p:nvPr/>
        </p:nvPicPr>
        <p:blipFill>
          <a:blip r:embed="rId3" cstate="print"/>
          <a:srcRect r="71930"/>
          <a:stretch>
            <a:fillRect/>
          </a:stretch>
        </p:blipFill>
        <p:spPr bwMode="auto">
          <a:xfrm>
            <a:off x="304800" y="2232025"/>
            <a:ext cx="2438400" cy="2568575"/>
          </a:xfrm>
          <a:prstGeom prst="rect">
            <a:avLst/>
          </a:prstGeom>
          <a:noFill/>
          <a:ln w="9525">
            <a:noFill/>
            <a:miter lim="800000"/>
            <a:headEnd/>
            <a:tailEnd/>
          </a:ln>
        </p:spPr>
      </p:pic>
      <p:sp>
        <p:nvSpPr>
          <p:cNvPr id="124932" name="Rectangle 5"/>
          <p:cNvSpPr>
            <a:spLocks noChangeArrowheads="1"/>
          </p:cNvSpPr>
          <p:nvPr/>
        </p:nvSpPr>
        <p:spPr bwMode="auto">
          <a:xfrm>
            <a:off x="76200" y="6567488"/>
            <a:ext cx="3179763" cy="214312"/>
          </a:xfrm>
          <a:prstGeom prst="rect">
            <a:avLst/>
          </a:prstGeom>
          <a:noFill/>
          <a:ln w="9525">
            <a:noFill/>
            <a:miter lim="800000"/>
            <a:headEnd/>
            <a:tailEnd/>
          </a:ln>
        </p:spPr>
        <p:txBody>
          <a:bodyPr wrap="none">
            <a:spAutoFit/>
          </a:bodyPr>
          <a:lstStyle/>
          <a:p>
            <a:pPr algn="l"/>
            <a:r>
              <a:rPr lang="en-US" sz="800">
                <a:solidFill>
                  <a:srgbClr val="000000"/>
                </a:solidFill>
              </a:rPr>
              <a:t>Zumdahl, Zumdahl, DeCoste, </a:t>
            </a:r>
            <a:r>
              <a:rPr lang="en-US" sz="800" u="sng">
                <a:solidFill>
                  <a:srgbClr val="000000"/>
                </a:solidFill>
              </a:rPr>
              <a:t>World of Chemistry</a:t>
            </a:r>
            <a:r>
              <a:rPr lang="en-US" sz="800">
                <a:solidFill>
                  <a:srgbClr val="000000"/>
                </a:solidFill>
              </a:rPr>
              <a:t> </a:t>
            </a:r>
            <a:r>
              <a:rPr lang="en-US" sz="800">
                <a:solidFill>
                  <a:srgbClr val="000000"/>
                </a:solidFill>
                <a:latin typeface="Symbol" pitchFamily="18" charset="2"/>
              </a:rPr>
              <a:t> </a:t>
            </a:r>
            <a:r>
              <a:rPr lang="en-US" sz="800">
                <a:solidFill>
                  <a:srgbClr val="000000"/>
                </a:solidFill>
              </a:rPr>
              <a:t>2002, page 422</a:t>
            </a:r>
          </a:p>
        </p:txBody>
      </p:sp>
      <p:sp>
        <p:nvSpPr>
          <p:cNvPr id="124933" name="AutoShape 6">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solidFill>
                <a:srgbClr val="000000"/>
              </a:solidFill>
            </a:endParaRPr>
          </a:p>
        </p:txBody>
      </p:sp>
      <p:pic>
        <p:nvPicPr>
          <p:cNvPr id="87047" name="Picture 7" descr="Zumdahl13_11"/>
          <p:cNvPicPr>
            <a:picLocks noChangeAspect="1" noChangeArrowheads="1"/>
          </p:cNvPicPr>
          <p:nvPr/>
        </p:nvPicPr>
        <p:blipFill>
          <a:blip r:embed="rId3" cstate="print"/>
          <a:srcRect l="35965" r="35965"/>
          <a:stretch>
            <a:fillRect/>
          </a:stretch>
        </p:blipFill>
        <p:spPr bwMode="auto">
          <a:xfrm>
            <a:off x="3429000" y="2232025"/>
            <a:ext cx="2438400" cy="2568575"/>
          </a:xfrm>
          <a:prstGeom prst="rect">
            <a:avLst/>
          </a:prstGeom>
          <a:noFill/>
          <a:ln w="9525">
            <a:noFill/>
            <a:miter lim="800000"/>
            <a:headEnd/>
            <a:tailEnd/>
          </a:ln>
        </p:spPr>
      </p:pic>
      <p:pic>
        <p:nvPicPr>
          <p:cNvPr id="87048" name="Picture 8" descr="Zumdahl13_11"/>
          <p:cNvPicPr>
            <a:picLocks noChangeAspect="1" noChangeArrowheads="1"/>
          </p:cNvPicPr>
          <p:nvPr/>
        </p:nvPicPr>
        <p:blipFill>
          <a:blip r:embed="rId3" cstate="print"/>
          <a:srcRect l="71930"/>
          <a:stretch>
            <a:fillRect/>
          </a:stretch>
        </p:blipFill>
        <p:spPr bwMode="auto">
          <a:xfrm>
            <a:off x="6553200" y="2232025"/>
            <a:ext cx="2438400" cy="2568575"/>
          </a:xfrm>
          <a:prstGeom prst="rect">
            <a:avLst/>
          </a:prstGeom>
          <a:noFill/>
          <a:ln w="9525">
            <a:noFill/>
            <a:miter lim="800000"/>
            <a:headEnd/>
            <a:tailEnd/>
          </a:ln>
        </p:spPr>
      </p:pic>
    </p:spTree>
    <p:extLst>
      <p:ext uri="{BB962C8B-B14F-4D97-AF65-F5344CB8AC3E}">
        <p14:creationId xmlns:p14="http://schemas.microsoft.com/office/powerpoint/2010/main" val="251607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87047"/>
                                        </p:tgtEl>
                                        <p:attrNameLst>
                                          <p:attrName>style.visibility</p:attrName>
                                        </p:attrNameLst>
                                      </p:cBhvr>
                                      <p:to>
                                        <p:strVal val="visible"/>
                                      </p:to>
                                    </p:set>
                                    <p:anim calcmode="lin" valueType="num">
                                      <p:cBhvr>
                                        <p:cTn id="7" dur="500" fill="hold"/>
                                        <p:tgtEl>
                                          <p:spTgt spid="87047"/>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87047"/>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87047"/>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87047"/>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87048"/>
                                        </p:tgtEl>
                                        <p:attrNameLst>
                                          <p:attrName>style.visibility</p:attrName>
                                        </p:attrNameLst>
                                      </p:cBhvr>
                                      <p:to>
                                        <p:strVal val="visible"/>
                                      </p:to>
                                    </p:set>
                                    <p:anim calcmode="lin" valueType="num">
                                      <p:cBhvr>
                                        <p:cTn id="15" dur="500" fill="hold"/>
                                        <p:tgtEl>
                                          <p:spTgt spid="87048"/>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87048"/>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87048"/>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870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70" name="AutoShape 6"/>
          <p:cNvSpPr>
            <a:spLocks noChangeArrowheads="1"/>
          </p:cNvSpPr>
          <p:nvPr/>
        </p:nvSpPr>
        <p:spPr bwMode="auto">
          <a:xfrm>
            <a:off x="5057775" y="5391150"/>
            <a:ext cx="838200" cy="762000"/>
          </a:xfrm>
          <a:prstGeom prst="can">
            <a:avLst>
              <a:gd name="adj" fmla="val 25000"/>
            </a:avLst>
          </a:prstGeom>
          <a:solidFill>
            <a:srgbClr val="FFCCFF">
              <a:alpha val="50195"/>
            </a:srgbClr>
          </a:solidFill>
          <a:ln w="9525">
            <a:solidFill>
              <a:schemeClr val="tx1"/>
            </a:solidFill>
            <a:round/>
            <a:headEnd/>
            <a:tailEnd/>
          </a:ln>
        </p:spPr>
        <p:txBody>
          <a:bodyPr wrap="none" anchor="ctr"/>
          <a:lstStyle/>
          <a:p>
            <a:r>
              <a:rPr lang="en-US" sz="1400">
                <a:solidFill>
                  <a:srgbClr val="000000"/>
                </a:solidFill>
              </a:rPr>
              <a:t> </a:t>
            </a:r>
          </a:p>
        </p:txBody>
      </p:sp>
      <p:sp>
        <p:nvSpPr>
          <p:cNvPr id="113690" name="Rectangle 26"/>
          <p:cNvSpPr>
            <a:spLocks noChangeArrowheads="1"/>
          </p:cNvSpPr>
          <p:nvPr/>
        </p:nvSpPr>
        <p:spPr bwMode="auto">
          <a:xfrm>
            <a:off x="3205163" y="5554663"/>
            <a:ext cx="4572000" cy="517525"/>
          </a:xfrm>
          <a:prstGeom prst="rect">
            <a:avLst/>
          </a:prstGeom>
          <a:noFill/>
          <a:ln w="9525">
            <a:noFill/>
            <a:miter lim="800000"/>
            <a:headEnd/>
            <a:tailEnd/>
          </a:ln>
        </p:spPr>
        <p:txBody>
          <a:bodyPr>
            <a:spAutoFit/>
          </a:bodyPr>
          <a:lstStyle/>
          <a:p>
            <a:r>
              <a:rPr lang="en-US" sz="1400">
                <a:solidFill>
                  <a:srgbClr val="000000"/>
                </a:solidFill>
              </a:rPr>
              <a:t>P</a:t>
            </a:r>
            <a:r>
              <a:rPr lang="en-US" sz="1400" baseline="-25000">
                <a:solidFill>
                  <a:srgbClr val="000000"/>
                </a:solidFill>
              </a:rPr>
              <a:t>xe</a:t>
            </a:r>
            <a:r>
              <a:rPr lang="en-US" sz="1400">
                <a:solidFill>
                  <a:srgbClr val="000000"/>
                </a:solidFill>
              </a:rPr>
              <a:t> </a:t>
            </a:r>
          </a:p>
          <a:p>
            <a:r>
              <a:rPr lang="en-US" sz="1400">
                <a:solidFill>
                  <a:srgbClr val="000000"/>
                </a:solidFill>
              </a:rPr>
              <a:t>607.8 kPa</a:t>
            </a:r>
          </a:p>
        </p:txBody>
      </p:sp>
      <p:sp>
        <p:nvSpPr>
          <p:cNvPr id="113671" name="AutoShape 7"/>
          <p:cNvSpPr>
            <a:spLocks noChangeArrowheads="1"/>
          </p:cNvSpPr>
          <p:nvPr/>
        </p:nvSpPr>
        <p:spPr bwMode="auto">
          <a:xfrm>
            <a:off x="2847975" y="4248150"/>
            <a:ext cx="1524000" cy="1905000"/>
          </a:xfrm>
          <a:prstGeom prst="can">
            <a:avLst>
              <a:gd name="adj" fmla="val 31250"/>
            </a:avLst>
          </a:prstGeom>
          <a:solidFill>
            <a:srgbClr val="CCFFCC">
              <a:alpha val="50195"/>
            </a:srgbClr>
          </a:solidFill>
          <a:ln w="9525">
            <a:solidFill>
              <a:schemeClr val="tx1"/>
            </a:solidFill>
            <a:round/>
            <a:headEnd/>
            <a:tailEnd/>
          </a:ln>
        </p:spPr>
        <p:txBody>
          <a:bodyPr wrap="none" anchor="ctr"/>
          <a:lstStyle/>
          <a:p>
            <a:r>
              <a:rPr lang="en-US" sz="1400">
                <a:solidFill>
                  <a:srgbClr val="000000"/>
                </a:solidFill>
              </a:rPr>
              <a:t> </a:t>
            </a:r>
          </a:p>
        </p:txBody>
      </p:sp>
      <p:sp>
        <p:nvSpPr>
          <p:cNvPr id="113688" name="Rectangle 24"/>
          <p:cNvSpPr>
            <a:spLocks noChangeArrowheads="1"/>
          </p:cNvSpPr>
          <p:nvPr/>
        </p:nvSpPr>
        <p:spPr bwMode="auto">
          <a:xfrm>
            <a:off x="2840038" y="5157788"/>
            <a:ext cx="1535112" cy="304800"/>
          </a:xfrm>
          <a:prstGeom prst="rect">
            <a:avLst/>
          </a:prstGeom>
          <a:noFill/>
          <a:ln w="9525">
            <a:noFill/>
            <a:miter lim="800000"/>
            <a:headEnd/>
            <a:tailEnd/>
          </a:ln>
        </p:spPr>
        <p:txBody>
          <a:bodyPr wrap="none">
            <a:spAutoFit/>
          </a:bodyPr>
          <a:lstStyle/>
          <a:p>
            <a:r>
              <a:rPr lang="en-US" sz="1400">
                <a:solidFill>
                  <a:srgbClr val="000000"/>
                </a:solidFill>
              </a:rPr>
              <a:t>P</a:t>
            </a:r>
            <a:r>
              <a:rPr lang="en-US" sz="1400" baseline="-25000">
                <a:solidFill>
                  <a:srgbClr val="000000"/>
                </a:solidFill>
              </a:rPr>
              <a:t>Kr</a:t>
            </a:r>
            <a:r>
              <a:rPr lang="en-US" sz="1400">
                <a:solidFill>
                  <a:srgbClr val="000000"/>
                </a:solidFill>
              </a:rPr>
              <a:t> = 380 mm Hg</a:t>
            </a:r>
          </a:p>
        </p:txBody>
      </p:sp>
      <p:sp>
        <p:nvSpPr>
          <p:cNvPr id="125958" name="Rectangle 2"/>
          <p:cNvSpPr>
            <a:spLocks noGrp="1" noChangeArrowheads="1"/>
          </p:cNvSpPr>
          <p:nvPr>
            <p:ph type="title"/>
          </p:nvPr>
        </p:nvSpPr>
        <p:spPr/>
        <p:txBody>
          <a:bodyPr/>
          <a:lstStyle/>
          <a:p>
            <a:pPr eaLnBrk="1" hangingPunct="1"/>
            <a:r>
              <a:rPr lang="en-US" sz="4000" smtClean="0"/>
              <a:t>Dalton’s Law Applied</a:t>
            </a:r>
          </a:p>
        </p:txBody>
      </p:sp>
      <p:sp>
        <p:nvSpPr>
          <p:cNvPr id="113667" name="Text Box 3"/>
          <p:cNvSpPr txBox="1">
            <a:spLocks noChangeArrowheads="1"/>
          </p:cNvSpPr>
          <p:nvPr/>
        </p:nvSpPr>
        <p:spPr bwMode="auto">
          <a:xfrm>
            <a:off x="317500" y="1373188"/>
            <a:ext cx="8302625" cy="1920875"/>
          </a:xfrm>
          <a:prstGeom prst="rect">
            <a:avLst/>
          </a:prstGeom>
          <a:noFill/>
          <a:ln w="9525">
            <a:noFill/>
            <a:miter lim="800000"/>
            <a:headEnd/>
            <a:tailEnd/>
          </a:ln>
        </p:spPr>
        <p:txBody>
          <a:bodyPr wrap="none">
            <a:spAutoFit/>
          </a:bodyPr>
          <a:lstStyle/>
          <a:p>
            <a:pPr algn="l"/>
            <a:r>
              <a:rPr lang="en-US" sz="2000">
                <a:solidFill>
                  <a:srgbClr val="000000"/>
                </a:solidFill>
              </a:rPr>
              <a:t>   Suppose you are given four containers – three filled with noble gases.</a:t>
            </a:r>
          </a:p>
          <a:p>
            <a:pPr algn="l"/>
            <a:r>
              <a:rPr lang="en-US" sz="2000">
                <a:solidFill>
                  <a:srgbClr val="000000"/>
                </a:solidFill>
              </a:rPr>
              <a:t>The first 1 L container is filled with argon and exerts a pressure of 2 atm.</a:t>
            </a:r>
          </a:p>
          <a:p>
            <a:pPr algn="l"/>
            <a:r>
              <a:rPr lang="en-US" sz="2000">
                <a:solidFill>
                  <a:srgbClr val="000000"/>
                </a:solidFill>
              </a:rPr>
              <a:t>The second 3 liter container is filled with krypton and has a pressure of </a:t>
            </a:r>
          </a:p>
          <a:p>
            <a:pPr algn="l"/>
            <a:r>
              <a:rPr lang="en-US" sz="2000">
                <a:solidFill>
                  <a:srgbClr val="000000"/>
                </a:solidFill>
              </a:rPr>
              <a:t>380 mm Hg.  The third 0.5 L container is filled with xenon and has a </a:t>
            </a:r>
          </a:p>
          <a:p>
            <a:pPr algn="l"/>
            <a:r>
              <a:rPr lang="en-US" sz="2000">
                <a:solidFill>
                  <a:srgbClr val="000000"/>
                </a:solidFill>
              </a:rPr>
              <a:t>pressure of 607.8 kPa.  If all these gases were transferred into an empty</a:t>
            </a:r>
          </a:p>
          <a:p>
            <a:pPr algn="l"/>
            <a:r>
              <a:rPr lang="en-US" sz="2000">
                <a:solidFill>
                  <a:srgbClr val="000000"/>
                </a:solidFill>
              </a:rPr>
              <a:t>2 L container…what would be the pressure in the “new” container?</a:t>
            </a:r>
          </a:p>
        </p:txBody>
      </p:sp>
      <p:sp>
        <p:nvSpPr>
          <p:cNvPr id="113668" name="AutoShape 4"/>
          <p:cNvSpPr>
            <a:spLocks noChangeArrowheads="1"/>
          </p:cNvSpPr>
          <p:nvPr/>
        </p:nvSpPr>
        <p:spPr bwMode="auto">
          <a:xfrm>
            <a:off x="1095375" y="5086350"/>
            <a:ext cx="990600" cy="1066800"/>
          </a:xfrm>
          <a:prstGeom prst="can">
            <a:avLst>
              <a:gd name="adj" fmla="val 26923"/>
            </a:avLst>
          </a:prstGeom>
          <a:solidFill>
            <a:srgbClr val="FFFF99">
              <a:alpha val="50195"/>
            </a:srgbClr>
          </a:solidFill>
          <a:ln w="9525">
            <a:solidFill>
              <a:schemeClr val="tx1"/>
            </a:solidFill>
            <a:round/>
            <a:headEnd/>
            <a:tailEnd/>
          </a:ln>
        </p:spPr>
        <p:txBody>
          <a:bodyPr wrap="none" anchor="ctr"/>
          <a:lstStyle/>
          <a:p>
            <a:r>
              <a:rPr lang="en-US" sz="1400">
                <a:solidFill>
                  <a:srgbClr val="000000"/>
                </a:solidFill>
              </a:rPr>
              <a:t>P</a:t>
            </a:r>
            <a:r>
              <a:rPr lang="en-US" sz="1400" baseline="-25000">
                <a:solidFill>
                  <a:srgbClr val="000000"/>
                </a:solidFill>
              </a:rPr>
              <a:t>Ar</a:t>
            </a:r>
            <a:r>
              <a:rPr lang="en-US" sz="1400">
                <a:solidFill>
                  <a:srgbClr val="000000"/>
                </a:solidFill>
              </a:rPr>
              <a:t> = 2 atm</a:t>
            </a:r>
          </a:p>
        </p:txBody>
      </p:sp>
      <p:sp>
        <p:nvSpPr>
          <p:cNvPr id="113672" name="AutoShape 8"/>
          <p:cNvSpPr>
            <a:spLocks noChangeArrowheads="1"/>
          </p:cNvSpPr>
          <p:nvPr/>
        </p:nvSpPr>
        <p:spPr bwMode="auto">
          <a:xfrm>
            <a:off x="6581775" y="4629150"/>
            <a:ext cx="1524000" cy="1524000"/>
          </a:xfrm>
          <a:prstGeom prst="can">
            <a:avLst>
              <a:gd name="adj" fmla="val 25000"/>
            </a:avLst>
          </a:prstGeom>
          <a:solidFill>
            <a:srgbClr val="DFDFDF">
              <a:alpha val="50195"/>
            </a:srgbClr>
          </a:solidFill>
          <a:ln w="9525">
            <a:solidFill>
              <a:schemeClr val="tx1"/>
            </a:solidFill>
            <a:round/>
            <a:headEnd/>
            <a:tailEnd/>
          </a:ln>
        </p:spPr>
        <p:txBody>
          <a:bodyPr wrap="none" anchor="ctr"/>
          <a:lstStyle/>
          <a:p>
            <a:r>
              <a:rPr lang="en-US" sz="2400">
                <a:solidFill>
                  <a:srgbClr val="000000"/>
                </a:solidFill>
              </a:rPr>
              <a:t>P</a:t>
            </a:r>
            <a:r>
              <a:rPr lang="en-US" sz="2400" baseline="-25000">
                <a:solidFill>
                  <a:srgbClr val="000000"/>
                </a:solidFill>
              </a:rPr>
              <a:t>total</a:t>
            </a:r>
            <a:r>
              <a:rPr lang="en-US" sz="2400">
                <a:solidFill>
                  <a:srgbClr val="000000"/>
                </a:solidFill>
              </a:rPr>
              <a:t> = ?</a:t>
            </a:r>
          </a:p>
        </p:txBody>
      </p:sp>
      <p:sp>
        <p:nvSpPr>
          <p:cNvPr id="113673" name="Text Box 9"/>
          <p:cNvSpPr txBox="1">
            <a:spLocks noChangeArrowheads="1"/>
          </p:cNvSpPr>
          <p:nvPr/>
        </p:nvSpPr>
        <p:spPr bwMode="auto">
          <a:xfrm>
            <a:off x="1003300" y="6164263"/>
            <a:ext cx="7008813" cy="396875"/>
          </a:xfrm>
          <a:prstGeom prst="rect">
            <a:avLst/>
          </a:prstGeom>
          <a:noFill/>
          <a:ln w="9525">
            <a:noFill/>
            <a:miter lim="800000"/>
            <a:headEnd/>
            <a:tailEnd/>
          </a:ln>
        </p:spPr>
        <p:txBody>
          <a:bodyPr wrap="none">
            <a:spAutoFit/>
          </a:bodyPr>
          <a:lstStyle/>
          <a:p>
            <a:pPr algn="l"/>
            <a:r>
              <a:rPr lang="en-US" sz="2000">
                <a:solidFill>
                  <a:srgbClr val="000000"/>
                </a:solidFill>
              </a:rPr>
              <a:t>V = 1 liter	 			               V = 2 liters</a:t>
            </a:r>
          </a:p>
        </p:txBody>
      </p:sp>
      <p:sp>
        <p:nvSpPr>
          <p:cNvPr id="125963" name="AutoShape 15">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solidFill>
                <a:srgbClr val="000000"/>
              </a:solidFill>
            </a:endParaRPr>
          </a:p>
        </p:txBody>
      </p:sp>
      <p:sp>
        <p:nvSpPr>
          <p:cNvPr id="113680" name="Text Box 16"/>
          <p:cNvSpPr txBox="1">
            <a:spLocks noChangeArrowheads="1"/>
          </p:cNvSpPr>
          <p:nvPr/>
        </p:nvSpPr>
        <p:spPr bwMode="auto">
          <a:xfrm>
            <a:off x="1809750" y="3354388"/>
            <a:ext cx="5500688" cy="304800"/>
          </a:xfrm>
          <a:prstGeom prst="rect">
            <a:avLst/>
          </a:prstGeom>
          <a:noFill/>
          <a:ln w="9525">
            <a:noFill/>
            <a:miter lim="800000"/>
            <a:headEnd/>
            <a:tailEnd/>
          </a:ln>
        </p:spPr>
        <p:txBody>
          <a:bodyPr wrap="none">
            <a:spAutoFit/>
          </a:bodyPr>
          <a:lstStyle/>
          <a:p>
            <a:r>
              <a:rPr lang="en-US" sz="1400" i="1">
                <a:solidFill>
                  <a:srgbClr val="333399"/>
                </a:solidFill>
              </a:rPr>
              <a:t>What would the pressure of argon be if transferred to 2 L container?</a:t>
            </a:r>
          </a:p>
        </p:txBody>
      </p:sp>
      <p:sp>
        <p:nvSpPr>
          <p:cNvPr id="113682" name="Rectangle 18"/>
          <p:cNvSpPr>
            <a:spLocks noChangeArrowheads="1"/>
          </p:cNvSpPr>
          <p:nvPr/>
        </p:nvSpPr>
        <p:spPr bwMode="auto">
          <a:xfrm>
            <a:off x="2909888" y="6164263"/>
            <a:ext cx="3306762" cy="396875"/>
          </a:xfrm>
          <a:prstGeom prst="rect">
            <a:avLst/>
          </a:prstGeom>
          <a:noFill/>
          <a:ln w="9525">
            <a:noFill/>
            <a:miter lim="800000"/>
            <a:headEnd/>
            <a:tailEnd/>
          </a:ln>
        </p:spPr>
        <p:txBody>
          <a:bodyPr wrap="none">
            <a:spAutoFit/>
          </a:bodyPr>
          <a:lstStyle/>
          <a:p>
            <a:r>
              <a:rPr lang="en-US" sz="2000">
                <a:solidFill>
                  <a:srgbClr val="000000"/>
                </a:solidFill>
              </a:rPr>
              <a:t>V = 3 liters         V = 0.5 liter</a:t>
            </a:r>
          </a:p>
        </p:txBody>
      </p:sp>
      <p:sp>
        <p:nvSpPr>
          <p:cNvPr id="113684" name="Rectangle 20"/>
          <p:cNvSpPr>
            <a:spLocks noChangeArrowheads="1"/>
          </p:cNvSpPr>
          <p:nvPr/>
        </p:nvSpPr>
        <p:spPr bwMode="auto">
          <a:xfrm>
            <a:off x="6192838" y="3638550"/>
            <a:ext cx="1985962" cy="336550"/>
          </a:xfrm>
          <a:prstGeom prst="rect">
            <a:avLst/>
          </a:prstGeom>
          <a:noFill/>
          <a:ln w="9525">
            <a:noFill/>
            <a:miter lim="800000"/>
            <a:headEnd/>
            <a:tailEnd/>
          </a:ln>
        </p:spPr>
        <p:txBody>
          <a:bodyPr wrap="none">
            <a:spAutoFit/>
          </a:bodyPr>
          <a:lstStyle/>
          <a:p>
            <a:pPr algn="l"/>
            <a:r>
              <a:rPr lang="en-US" sz="1600">
                <a:solidFill>
                  <a:srgbClr val="000000"/>
                </a:solidFill>
              </a:rPr>
              <a:t>P</a:t>
            </a:r>
            <a:r>
              <a:rPr lang="en-US" sz="1600" baseline="-25000">
                <a:solidFill>
                  <a:srgbClr val="000000"/>
                </a:solidFill>
              </a:rPr>
              <a:t>1</a:t>
            </a:r>
            <a:r>
              <a:rPr lang="en-US" sz="1600">
                <a:solidFill>
                  <a:srgbClr val="000000"/>
                </a:solidFill>
              </a:rPr>
              <a:t> x V</a:t>
            </a:r>
            <a:r>
              <a:rPr lang="en-US" sz="1600" baseline="-25000">
                <a:solidFill>
                  <a:srgbClr val="000000"/>
                </a:solidFill>
              </a:rPr>
              <a:t>1</a:t>
            </a:r>
            <a:r>
              <a:rPr lang="en-US" sz="1600">
                <a:solidFill>
                  <a:srgbClr val="000000"/>
                </a:solidFill>
              </a:rPr>
              <a:t>   =    P</a:t>
            </a:r>
            <a:r>
              <a:rPr lang="en-US" sz="1600" baseline="-25000">
                <a:solidFill>
                  <a:srgbClr val="000000"/>
                </a:solidFill>
              </a:rPr>
              <a:t>2</a:t>
            </a:r>
            <a:r>
              <a:rPr lang="en-US" sz="1600">
                <a:solidFill>
                  <a:srgbClr val="000000"/>
                </a:solidFill>
              </a:rPr>
              <a:t> x V</a:t>
            </a:r>
            <a:r>
              <a:rPr lang="en-US" sz="1600" baseline="-25000">
                <a:solidFill>
                  <a:srgbClr val="000000"/>
                </a:solidFill>
              </a:rPr>
              <a:t>2</a:t>
            </a:r>
          </a:p>
        </p:txBody>
      </p:sp>
      <p:sp>
        <p:nvSpPr>
          <p:cNvPr id="113685" name="Rectangle 21"/>
          <p:cNvSpPr>
            <a:spLocks noChangeArrowheads="1"/>
          </p:cNvSpPr>
          <p:nvPr/>
        </p:nvSpPr>
        <p:spPr bwMode="auto">
          <a:xfrm>
            <a:off x="5819775" y="3927475"/>
            <a:ext cx="2684463" cy="336550"/>
          </a:xfrm>
          <a:prstGeom prst="rect">
            <a:avLst/>
          </a:prstGeom>
          <a:noFill/>
          <a:ln w="9525">
            <a:noFill/>
            <a:miter lim="800000"/>
            <a:headEnd/>
            <a:tailEnd/>
          </a:ln>
        </p:spPr>
        <p:txBody>
          <a:bodyPr wrap="none">
            <a:spAutoFit/>
          </a:bodyPr>
          <a:lstStyle/>
          <a:p>
            <a:pPr algn="l"/>
            <a:r>
              <a:rPr lang="en-US" sz="1600">
                <a:solidFill>
                  <a:srgbClr val="000000"/>
                </a:solidFill>
              </a:rPr>
              <a:t>(2 atm) (1L)  =  (X atm) (2L)</a:t>
            </a:r>
          </a:p>
        </p:txBody>
      </p:sp>
      <p:sp>
        <p:nvSpPr>
          <p:cNvPr id="113686" name="Rectangle 22"/>
          <p:cNvSpPr>
            <a:spLocks noChangeArrowheads="1"/>
          </p:cNvSpPr>
          <p:nvPr/>
        </p:nvSpPr>
        <p:spPr bwMode="auto">
          <a:xfrm>
            <a:off x="6618288" y="4210050"/>
            <a:ext cx="1316037" cy="336550"/>
          </a:xfrm>
          <a:prstGeom prst="rect">
            <a:avLst/>
          </a:prstGeom>
          <a:noFill/>
          <a:ln w="9525">
            <a:noFill/>
            <a:miter lim="800000"/>
            <a:headEnd/>
            <a:tailEnd/>
          </a:ln>
        </p:spPr>
        <p:txBody>
          <a:bodyPr wrap="none">
            <a:spAutoFit/>
          </a:bodyPr>
          <a:lstStyle/>
          <a:p>
            <a:pPr algn="l"/>
            <a:r>
              <a:rPr lang="en-US" sz="1600">
                <a:solidFill>
                  <a:srgbClr val="000000"/>
                </a:solidFill>
              </a:rPr>
              <a:t>P</a:t>
            </a:r>
            <a:r>
              <a:rPr lang="en-US" sz="1600" baseline="-25000">
                <a:solidFill>
                  <a:srgbClr val="000000"/>
                </a:solidFill>
              </a:rPr>
              <a:t>Ar</a:t>
            </a:r>
            <a:r>
              <a:rPr lang="en-US" sz="1600">
                <a:solidFill>
                  <a:srgbClr val="000000"/>
                </a:solidFill>
              </a:rPr>
              <a:t>  =  1 atm</a:t>
            </a:r>
          </a:p>
        </p:txBody>
      </p:sp>
      <p:sp>
        <p:nvSpPr>
          <p:cNvPr id="113691" name="Rectangle 27"/>
          <p:cNvSpPr>
            <a:spLocks noChangeArrowheads="1"/>
          </p:cNvSpPr>
          <p:nvPr/>
        </p:nvSpPr>
        <p:spPr bwMode="auto">
          <a:xfrm>
            <a:off x="2897188" y="5160963"/>
            <a:ext cx="1209675" cy="304800"/>
          </a:xfrm>
          <a:prstGeom prst="rect">
            <a:avLst/>
          </a:prstGeom>
          <a:noFill/>
          <a:ln w="9525">
            <a:noFill/>
            <a:miter lim="800000"/>
            <a:headEnd/>
            <a:tailEnd/>
          </a:ln>
        </p:spPr>
        <p:txBody>
          <a:bodyPr wrap="none">
            <a:spAutoFit/>
          </a:bodyPr>
          <a:lstStyle/>
          <a:p>
            <a:r>
              <a:rPr lang="en-US" sz="1400">
                <a:solidFill>
                  <a:srgbClr val="000000"/>
                </a:solidFill>
              </a:rPr>
              <a:t>P</a:t>
            </a:r>
            <a:r>
              <a:rPr lang="en-US" sz="1400" baseline="-25000">
                <a:solidFill>
                  <a:srgbClr val="000000"/>
                </a:solidFill>
              </a:rPr>
              <a:t>Kr</a:t>
            </a:r>
            <a:r>
              <a:rPr lang="en-US" sz="1400">
                <a:solidFill>
                  <a:srgbClr val="000000"/>
                </a:solidFill>
              </a:rPr>
              <a:t> = 0.5 atm</a:t>
            </a:r>
          </a:p>
        </p:txBody>
      </p:sp>
      <p:sp>
        <p:nvSpPr>
          <p:cNvPr id="113692" name="Rectangle 28"/>
          <p:cNvSpPr>
            <a:spLocks noChangeArrowheads="1"/>
          </p:cNvSpPr>
          <p:nvPr/>
        </p:nvSpPr>
        <p:spPr bwMode="auto">
          <a:xfrm>
            <a:off x="3203575" y="5554663"/>
            <a:ext cx="4572000" cy="517525"/>
          </a:xfrm>
          <a:prstGeom prst="rect">
            <a:avLst/>
          </a:prstGeom>
          <a:noFill/>
          <a:ln w="9525">
            <a:noFill/>
            <a:miter lim="800000"/>
            <a:headEnd/>
            <a:tailEnd/>
          </a:ln>
        </p:spPr>
        <p:txBody>
          <a:bodyPr>
            <a:spAutoFit/>
          </a:bodyPr>
          <a:lstStyle/>
          <a:p>
            <a:r>
              <a:rPr lang="en-US" sz="1400">
                <a:solidFill>
                  <a:srgbClr val="000000"/>
                </a:solidFill>
              </a:rPr>
              <a:t>P</a:t>
            </a:r>
            <a:r>
              <a:rPr lang="en-US" sz="1400" baseline="-25000">
                <a:solidFill>
                  <a:srgbClr val="000000"/>
                </a:solidFill>
              </a:rPr>
              <a:t>xe</a:t>
            </a:r>
            <a:r>
              <a:rPr lang="en-US" sz="1400">
                <a:solidFill>
                  <a:srgbClr val="000000"/>
                </a:solidFill>
              </a:rPr>
              <a:t> </a:t>
            </a:r>
          </a:p>
          <a:p>
            <a:r>
              <a:rPr lang="en-US" sz="1400">
                <a:solidFill>
                  <a:srgbClr val="000000"/>
                </a:solidFill>
              </a:rPr>
              <a:t>6 atm</a:t>
            </a:r>
          </a:p>
        </p:txBody>
      </p:sp>
      <p:sp>
        <p:nvSpPr>
          <p:cNvPr id="113693" name="Freeform 29"/>
          <p:cNvSpPr>
            <a:spLocks/>
          </p:cNvSpPr>
          <p:nvPr/>
        </p:nvSpPr>
        <p:spPr bwMode="auto">
          <a:xfrm>
            <a:off x="1557338" y="3689350"/>
            <a:ext cx="5024437" cy="1304925"/>
          </a:xfrm>
          <a:custGeom>
            <a:avLst/>
            <a:gdLst>
              <a:gd name="T0" fmla="*/ 0 w 3165"/>
              <a:gd name="T1" fmla="*/ 2147483647 h 822"/>
              <a:gd name="T2" fmla="*/ 2147483647 w 3165"/>
              <a:gd name="T3" fmla="*/ 2147483647 h 822"/>
              <a:gd name="T4" fmla="*/ 2147483647 w 3165"/>
              <a:gd name="T5" fmla="*/ 2147483647 h 822"/>
              <a:gd name="T6" fmla="*/ 0 60000 65536"/>
              <a:gd name="T7" fmla="*/ 0 60000 65536"/>
              <a:gd name="T8" fmla="*/ 0 60000 65536"/>
              <a:gd name="T9" fmla="*/ 0 w 3165"/>
              <a:gd name="T10" fmla="*/ 0 h 822"/>
              <a:gd name="T11" fmla="*/ 3165 w 3165"/>
              <a:gd name="T12" fmla="*/ 822 h 822"/>
            </a:gdLst>
            <a:ahLst/>
            <a:cxnLst>
              <a:cxn ang="T6">
                <a:pos x="T0" y="T1"/>
              </a:cxn>
              <a:cxn ang="T7">
                <a:pos x="T2" y="T3"/>
              </a:cxn>
              <a:cxn ang="T8">
                <a:pos x="T4" y="T5"/>
              </a:cxn>
            </a:cxnLst>
            <a:rect l="T9" t="T10" r="T11" b="T12"/>
            <a:pathLst>
              <a:path w="3165" h="822">
                <a:moveTo>
                  <a:pt x="0" y="822"/>
                </a:moveTo>
                <a:cubicBezTo>
                  <a:pt x="537" y="448"/>
                  <a:pt x="1075" y="74"/>
                  <a:pt x="1602" y="37"/>
                </a:cubicBezTo>
                <a:cubicBezTo>
                  <a:pt x="2129" y="0"/>
                  <a:pt x="2647" y="300"/>
                  <a:pt x="3165" y="600"/>
                </a:cubicBezTo>
              </a:path>
            </a:pathLst>
          </a:custGeom>
          <a:noFill/>
          <a:ln w="22225">
            <a:solidFill>
              <a:srgbClr val="333333"/>
            </a:solidFill>
            <a:round/>
            <a:headEnd/>
            <a:tailEnd type="stealth" w="med" len="med"/>
          </a:ln>
        </p:spPr>
        <p:txBody>
          <a:bodyPr/>
          <a:lstStyle/>
          <a:p>
            <a:endParaRPr lang="en-US">
              <a:solidFill>
                <a:srgbClr val="000000"/>
              </a:solidFill>
            </a:endParaRPr>
          </a:p>
        </p:txBody>
      </p:sp>
      <p:sp>
        <p:nvSpPr>
          <p:cNvPr id="113694" name="Text Box 30"/>
          <p:cNvSpPr txBox="1">
            <a:spLocks noChangeArrowheads="1"/>
          </p:cNvSpPr>
          <p:nvPr/>
        </p:nvSpPr>
        <p:spPr bwMode="auto">
          <a:xfrm>
            <a:off x="765175" y="3733800"/>
            <a:ext cx="1784350" cy="274638"/>
          </a:xfrm>
          <a:prstGeom prst="rect">
            <a:avLst/>
          </a:prstGeom>
          <a:noFill/>
          <a:ln w="9525">
            <a:noFill/>
            <a:miter lim="800000"/>
            <a:headEnd/>
            <a:tailEnd/>
          </a:ln>
        </p:spPr>
        <p:txBody>
          <a:bodyPr wrap="none">
            <a:spAutoFit/>
          </a:bodyPr>
          <a:lstStyle/>
          <a:p>
            <a:r>
              <a:rPr lang="en-US" b="1">
                <a:solidFill>
                  <a:srgbClr val="000000"/>
                </a:solidFill>
              </a:rPr>
              <a:t>P</a:t>
            </a:r>
            <a:r>
              <a:rPr lang="en-US" b="1" baseline="-25000">
                <a:solidFill>
                  <a:srgbClr val="000000"/>
                </a:solidFill>
              </a:rPr>
              <a:t>T</a:t>
            </a:r>
            <a:r>
              <a:rPr lang="en-US" b="1">
                <a:solidFill>
                  <a:srgbClr val="000000"/>
                </a:solidFill>
              </a:rPr>
              <a:t>  =  P</a:t>
            </a:r>
            <a:r>
              <a:rPr lang="en-US" b="1" baseline="-25000">
                <a:solidFill>
                  <a:srgbClr val="000000"/>
                </a:solidFill>
              </a:rPr>
              <a:t>Ar</a:t>
            </a:r>
            <a:r>
              <a:rPr lang="en-US" b="1">
                <a:solidFill>
                  <a:srgbClr val="000000"/>
                </a:solidFill>
              </a:rPr>
              <a:t>  +  P</a:t>
            </a:r>
            <a:r>
              <a:rPr lang="en-US" b="1" baseline="-25000">
                <a:solidFill>
                  <a:srgbClr val="000000"/>
                </a:solidFill>
              </a:rPr>
              <a:t>Kr</a:t>
            </a:r>
            <a:r>
              <a:rPr lang="en-US" b="1">
                <a:solidFill>
                  <a:srgbClr val="000000"/>
                </a:solidFill>
              </a:rPr>
              <a:t>  +  P</a:t>
            </a:r>
            <a:r>
              <a:rPr lang="en-US" b="1" baseline="-25000">
                <a:solidFill>
                  <a:srgbClr val="000000"/>
                </a:solidFill>
              </a:rPr>
              <a:t>Xe</a:t>
            </a:r>
          </a:p>
        </p:txBody>
      </p:sp>
      <p:sp>
        <p:nvSpPr>
          <p:cNvPr id="113695" name="Text Box 31"/>
          <p:cNvSpPr txBox="1">
            <a:spLocks noChangeArrowheads="1"/>
          </p:cNvSpPr>
          <p:nvPr/>
        </p:nvSpPr>
        <p:spPr bwMode="auto">
          <a:xfrm>
            <a:off x="762000" y="4021138"/>
            <a:ext cx="1844675" cy="274637"/>
          </a:xfrm>
          <a:prstGeom prst="rect">
            <a:avLst/>
          </a:prstGeom>
          <a:noFill/>
          <a:ln w="9525">
            <a:noFill/>
            <a:miter lim="800000"/>
            <a:headEnd/>
            <a:tailEnd/>
          </a:ln>
        </p:spPr>
        <p:txBody>
          <a:bodyPr wrap="none">
            <a:spAutoFit/>
          </a:bodyPr>
          <a:lstStyle/>
          <a:p>
            <a:r>
              <a:rPr lang="en-US" b="1">
                <a:solidFill>
                  <a:srgbClr val="000000"/>
                </a:solidFill>
              </a:rPr>
              <a:t>P</a:t>
            </a:r>
            <a:r>
              <a:rPr lang="en-US" b="1" baseline="-25000">
                <a:solidFill>
                  <a:srgbClr val="000000"/>
                </a:solidFill>
              </a:rPr>
              <a:t>T</a:t>
            </a:r>
            <a:r>
              <a:rPr lang="en-US" b="1">
                <a:solidFill>
                  <a:srgbClr val="000000"/>
                </a:solidFill>
              </a:rPr>
              <a:t>  =  2  +  380  +  607.8</a:t>
            </a:r>
            <a:endParaRPr lang="en-US" b="1" baseline="-25000">
              <a:solidFill>
                <a:srgbClr val="000000"/>
              </a:solidFill>
            </a:endParaRPr>
          </a:p>
        </p:txBody>
      </p:sp>
      <p:sp>
        <p:nvSpPr>
          <p:cNvPr id="113696" name="Text Box 32"/>
          <p:cNvSpPr txBox="1">
            <a:spLocks noChangeArrowheads="1"/>
          </p:cNvSpPr>
          <p:nvPr/>
        </p:nvSpPr>
        <p:spPr bwMode="auto">
          <a:xfrm>
            <a:off x="1033463" y="4294188"/>
            <a:ext cx="987425" cy="274637"/>
          </a:xfrm>
          <a:prstGeom prst="rect">
            <a:avLst/>
          </a:prstGeom>
          <a:noFill/>
          <a:ln w="9525">
            <a:noFill/>
            <a:miter lim="800000"/>
            <a:headEnd/>
            <a:tailEnd/>
          </a:ln>
        </p:spPr>
        <p:txBody>
          <a:bodyPr wrap="none">
            <a:spAutoFit/>
          </a:bodyPr>
          <a:lstStyle/>
          <a:p>
            <a:r>
              <a:rPr lang="en-US" b="1">
                <a:solidFill>
                  <a:srgbClr val="000000"/>
                </a:solidFill>
              </a:rPr>
              <a:t>P</a:t>
            </a:r>
            <a:r>
              <a:rPr lang="en-US" b="1" baseline="-25000">
                <a:solidFill>
                  <a:srgbClr val="000000"/>
                </a:solidFill>
              </a:rPr>
              <a:t>T</a:t>
            </a:r>
            <a:r>
              <a:rPr lang="en-US" b="1">
                <a:solidFill>
                  <a:srgbClr val="000000"/>
                </a:solidFill>
              </a:rPr>
              <a:t>  =  989.8</a:t>
            </a:r>
            <a:endParaRPr lang="en-US" b="1" baseline="-25000">
              <a:solidFill>
                <a:srgbClr val="000000"/>
              </a:solidFill>
            </a:endParaRPr>
          </a:p>
        </p:txBody>
      </p:sp>
      <p:grpSp>
        <p:nvGrpSpPr>
          <p:cNvPr id="2" name="Group 35"/>
          <p:cNvGrpSpPr>
            <a:grpSpLocks/>
          </p:cNvGrpSpPr>
          <p:nvPr/>
        </p:nvGrpSpPr>
        <p:grpSpPr bwMode="auto">
          <a:xfrm>
            <a:off x="609600" y="3524250"/>
            <a:ext cx="2019300" cy="1157288"/>
            <a:chOff x="384" y="2220"/>
            <a:chExt cx="1272" cy="729"/>
          </a:xfrm>
        </p:grpSpPr>
        <p:sp>
          <p:nvSpPr>
            <p:cNvPr id="125982" name="Oval 33"/>
            <p:cNvSpPr>
              <a:spLocks noChangeArrowheads="1"/>
            </p:cNvSpPr>
            <p:nvPr/>
          </p:nvSpPr>
          <p:spPr bwMode="auto">
            <a:xfrm>
              <a:off x="384" y="2220"/>
              <a:ext cx="1272" cy="729"/>
            </a:xfrm>
            <a:prstGeom prst="ellipse">
              <a:avLst/>
            </a:prstGeom>
            <a:noFill/>
            <a:ln w="22225">
              <a:solidFill>
                <a:srgbClr val="FF0000"/>
              </a:solidFill>
              <a:round/>
              <a:headEnd/>
              <a:tailEnd/>
            </a:ln>
          </p:spPr>
          <p:txBody>
            <a:bodyPr wrap="none" anchor="ctr"/>
            <a:lstStyle/>
            <a:p>
              <a:endParaRPr lang="en-US">
                <a:solidFill>
                  <a:srgbClr val="000000"/>
                </a:solidFill>
              </a:endParaRPr>
            </a:p>
          </p:txBody>
        </p:sp>
        <p:sp>
          <p:nvSpPr>
            <p:cNvPr id="125983" name="Line 34"/>
            <p:cNvSpPr>
              <a:spLocks noChangeShapeType="1"/>
            </p:cNvSpPr>
            <p:nvPr/>
          </p:nvSpPr>
          <p:spPr bwMode="auto">
            <a:xfrm>
              <a:off x="629" y="2291"/>
              <a:ext cx="861" cy="549"/>
            </a:xfrm>
            <a:prstGeom prst="line">
              <a:avLst/>
            </a:prstGeom>
            <a:noFill/>
            <a:ln w="22225">
              <a:solidFill>
                <a:srgbClr val="FF0000"/>
              </a:solidFill>
              <a:round/>
              <a:headEnd/>
              <a:tailEnd/>
            </a:ln>
          </p:spPr>
          <p:txBody>
            <a:bodyPr/>
            <a:lstStyle/>
            <a:p>
              <a:endParaRPr lang="en-US">
                <a:solidFill>
                  <a:srgbClr val="000000"/>
                </a:solidFill>
              </a:endParaRPr>
            </a:p>
          </p:txBody>
        </p:sp>
      </p:grpSp>
      <p:sp>
        <p:nvSpPr>
          <p:cNvPr id="113700" name="Text Box 36"/>
          <p:cNvSpPr txBox="1">
            <a:spLocks noChangeArrowheads="1"/>
          </p:cNvSpPr>
          <p:nvPr/>
        </p:nvSpPr>
        <p:spPr bwMode="auto">
          <a:xfrm>
            <a:off x="760413" y="3730625"/>
            <a:ext cx="1784350" cy="274638"/>
          </a:xfrm>
          <a:prstGeom prst="rect">
            <a:avLst/>
          </a:prstGeom>
          <a:noFill/>
          <a:ln w="9525">
            <a:noFill/>
            <a:miter lim="800000"/>
            <a:headEnd/>
            <a:tailEnd/>
          </a:ln>
        </p:spPr>
        <p:txBody>
          <a:bodyPr wrap="none">
            <a:spAutoFit/>
          </a:bodyPr>
          <a:lstStyle/>
          <a:p>
            <a:r>
              <a:rPr lang="en-US" b="1">
                <a:solidFill>
                  <a:srgbClr val="000000"/>
                </a:solidFill>
              </a:rPr>
              <a:t>P</a:t>
            </a:r>
            <a:r>
              <a:rPr lang="en-US" b="1" baseline="-25000">
                <a:solidFill>
                  <a:srgbClr val="000000"/>
                </a:solidFill>
              </a:rPr>
              <a:t>T</a:t>
            </a:r>
            <a:r>
              <a:rPr lang="en-US" b="1">
                <a:solidFill>
                  <a:srgbClr val="000000"/>
                </a:solidFill>
              </a:rPr>
              <a:t>  =  P</a:t>
            </a:r>
            <a:r>
              <a:rPr lang="en-US" b="1" baseline="-25000">
                <a:solidFill>
                  <a:srgbClr val="000000"/>
                </a:solidFill>
              </a:rPr>
              <a:t>Ar</a:t>
            </a:r>
            <a:r>
              <a:rPr lang="en-US" b="1">
                <a:solidFill>
                  <a:srgbClr val="000000"/>
                </a:solidFill>
              </a:rPr>
              <a:t>  +  P</a:t>
            </a:r>
            <a:r>
              <a:rPr lang="en-US" b="1" baseline="-25000">
                <a:solidFill>
                  <a:srgbClr val="000000"/>
                </a:solidFill>
              </a:rPr>
              <a:t>Kr</a:t>
            </a:r>
            <a:r>
              <a:rPr lang="en-US" b="1">
                <a:solidFill>
                  <a:srgbClr val="000000"/>
                </a:solidFill>
              </a:rPr>
              <a:t>  +  P</a:t>
            </a:r>
            <a:r>
              <a:rPr lang="en-US" b="1" baseline="-25000">
                <a:solidFill>
                  <a:srgbClr val="000000"/>
                </a:solidFill>
              </a:rPr>
              <a:t>Xe</a:t>
            </a:r>
          </a:p>
        </p:txBody>
      </p:sp>
      <p:sp>
        <p:nvSpPr>
          <p:cNvPr id="113701" name="Text Box 37"/>
          <p:cNvSpPr txBox="1">
            <a:spLocks noChangeArrowheads="1"/>
          </p:cNvSpPr>
          <p:nvPr/>
        </p:nvSpPr>
        <p:spPr bwMode="auto">
          <a:xfrm>
            <a:off x="927100" y="4017963"/>
            <a:ext cx="1508125" cy="274637"/>
          </a:xfrm>
          <a:prstGeom prst="rect">
            <a:avLst/>
          </a:prstGeom>
          <a:noFill/>
          <a:ln w="9525">
            <a:noFill/>
            <a:miter lim="800000"/>
            <a:headEnd/>
            <a:tailEnd/>
          </a:ln>
        </p:spPr>
        <p:txBody>
          <a:bodyPr wrap="none">
            <a:spAutoFit/>
          </a:bodyPr>
          <a:lstStyle/>
          <a:p>
            <a:r>
              <a:rPr lang="en-US" b="1">
                <a:solidFill>
                  <a:srgbClr val="000000"/>
                </a:solidFill>
              </a:rPr>
              <a:t>P</a:t>
            </a:r>
            <a:r>
              <a:rPr lang="en-US" b="1" baseline="-25000">
                <a:solidFill>
                  <a:srgbClr val="000000"/>
                </a:solidFill>
              </a:rPr>
              <a:t>T</a:t>
            </a:r>
            <a:r>
              <a:rPr lang="en-US" b="1">
                <a:solidFill>
                  <a:srgbClr val="000000"/>
                </a:solidFill>
              </a:rPr>
              <a:t>  =  2  +  0.5  +  6</a:t>
            </a:r>
            <a:endParaRPr lang="en-US" b="1" baseline="-25000">
              <a:solidFill>
                <a:srgbClr val="000000"/>
              </a:solidFill>
            </a:endParaRPr>
          </a:p>
        </p:txBody>
      </p:sp>
      <p:sp>
        <p:nvSpPr>
          <p:cNvPr id="113702" name="Text Box 38"/>
          <p:cNvSpPr txBox="1">
            <a:spLocks noChangeArrowheads="1"/>
          </p:cNvSpPr>
          <p:nvPr/>
        </p:nvSpPr>
        <p:spPr bwMode="auto">
          <a:xfrm>
            <a:off x="960438" y="4291013"/>
            <a:ext cx="1131887" cy="274637"/>
          </a:xfrm>
          <a:prstGeom prst="rect">
            <a:avLst/>
          </a:prstGeom>
          <a:noFill/>
          <a:ln w="9525">
            <a:noFill/>
            <a:miter lim="800000"/>
            <a:headEnd/>
            <a:tailEnd/>
          </a:ln>
        </p:spPr>
        <p:txBody>
          <a:bodyPr wrap="none">
            <a:spAutoFit/>
          </a:bodyPr>
          <a:lstStyle/>
          <a:p>
            <a:r>
              <a:rPr lang="en-US" b="1">
                <a:solidFill>
                  <a:srgbClr val="000000"/>
                </a:solidFill>
              </a:rPr>
              <a:t>P</a:t>
            </a:r>
            <a:r>
              <a:rPr lang="en-US" b="1" baseline="-25000">
                <a:solidFill>
                  <a:srgbClr val="000000"/>
                </a:solidFill>
              </a:rPr>
              <a:t>T</a:t>
            </a:r>
            <a:r>
              <a:rPr lang="en-US" b="1">
                <a:solidFill>
                  <a:srgbClr val="000000"/>
                </a:solidFill>
              </a:rPr>
              <a:t>  =  8.5 atm</a:t>
            </a:r>
            <a:endParaRPr lang="en-US" b="1" baseline="-25000">
              <a:solidFill>
                <a:srgbClr val="000000"/>
              </a:solidFill>
            </a:endParaRPr>
          </a:p>
        </p:txBody>
      </p:sp>
      <p:grpSp>
        <p:nvGrpSpPr>
          <p:cNvPr id="3" name="Group 39"/>
          <p:cNvGrpSpPr>
            <a:grpSpLocks/>
          </p:cNvGrpSpPr>
          <p:nvPr/>
        </p:nvGrpSpPr>
        <p:grpSpPr bwMode="auto">
          <a:xfrm>
            <a:off x="604838" y="3521075"/>
            <a:ext cx="2019300" cy="1157288"/>
            <a:chOff x="384" y="2220"/>
            <a:chExt cx="1272" cy="729"/>
          </a:xfrm>
        </p:grpSpPr>
        <p:sp>
          <p:nvSpPr>
            <p:cNvPr id="125980" name="Oval 40"/>
            <p:cNvSpPr>
              <a:spLocks noChangeArrowheads="1"/>
            </p:cNvSpPr>
            <p:nvPr/>
          </p:nvSpPr>
          <p:spPr bwMode="auto">
            <a:xfrm>
              <a:off x="384" y="2220"/>
              <a:ext cx="1272" cy="729"/>
            </a:xfrm>
            <a:prstGeom prst="ellipse">
              <a:avLst/>
            </a:prstGeom>
            <a:noFill/>
            <a:ln w="22225">
              <a:solidFill>
                <a:srgbClr val="FF0000"/>
              </a:solidFill>
              <a:round/>
              <a:headEnd/>
              <a:tailEnd/>
            </a:ln>
          </p:spPr>
          <p:txBody>
            <a:bodyPr wrap="none" anchor="ctr"/>
            <a:lstStyle/>
            <a:p>
              <a:endParaRPr lang="en-US">
                <a:solidFill>
                  <a:srgbClr val="000000"/>
                </a:solidFill>
              </a:endParaRPr>
            </a:p>
          </p:txBody>
        </p:sp>
        <p:sp>
          <p:nvSpPr>
            <p:cNvPr id="125981" name="Line 41"/>
            <p:cNvSpPr>
              <a:spLocks noChangeShapeType="1"/>
            </p:cNvSpPr>
            <p:nvPr/>
          </p:nvSpPr>
          <p:spPr bwMode="auto">
            <a:xfrm>
              <a:off x="629" y="2291"/>
              <a:ext cx="861" cy="549"/>
            </a:xfrm>
            <a:prstGeom prst="line">
              <a:avLst/>
            </a:prstGeom>
            <a:noFill/>
            <a:ln w="22225">
              <a:solidFill>
                <a:srgbClr val="FF0000"/>
              </a:solidFill>
              <a:round/>
              <a:headEnd/>
              <a:tailEnd/>
            </a:ln>
          </p:spPr>
          <p:txBody>
            <a:bodyPr/>
            <a:lstStyle/>
            <a:p>
              <a:endParaRPr lang="en-US">
                <a:solidFill>
                  <a:srgbClr val="000000"/>
                </a:solidFill>
              </a:endParaRPr>
            </a:p>
          </p:txBody>
        </p:sp>
      </p:grpSp>
    </p:spTree>
    <p:custDataLst>
      <p:tags r:id="rId1"/>
    </p:custDataLst>
    <p:extLst>
      <p:ext uri="{BB962C8B-B14F-4D97-AF65-F5344CB8AC3E}">
        <p14:creationId xmlns:p14="http://schemas.microsoft.com/office/powerpoint/2010/main" val="265376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3667"/>
                                        </p:tgtEl>
                                        <p:attrNameLst>
                                          <p:attrName>style.visibility</p:attrName>
                                        </p:attrNameLst>
                                      </p:cBhvr>
                                      <p:to>
                                        <p:strVal val="visible"/>
                                      </p:to>
                                    </p:set>
                                    <p:animEffect transition="in" filter="box(out)">
                                      <p:cBhvr>
                                        <p:cTn id="7" dur="500"/>
                                        <p:tgtEl>
                                          <p:spTgt spid="11366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3668"/>
                                        </p:tgtEl>
                                        <p:attrNameLst>
                                          <p:attrName>style.visibility</p:attrName>
                                        </p:attrNameLst>
                                      </p:cBhvr>
                                      <p:to>
                                        <p:strVal val="visible"/>
                                      </p:to>
                                    </p:set>
                                    <p:animEffect transition="in" filter="dissolve">
                                      <p:cBhvr>
                                        <p:cTn id="12" dur="500"/>
                                        <p:tgtEl>
                                          <p:spTgt spid="113668"/>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113671"/>
                                        </p:tgtEl>
                                        <p:attrNameLst>
                                          <p:attrName>style.visibility</p:attrName>
                                        </p:attrNameLst>
                                      </p:cBhvr>
                                      <p:to>
                                        <p:strVal val="visible"/>
                                      </p:to>
                                    </p:set>
                                    <p:animEffect transition="in" filter="dissolve">
                                      <p:cBhvr>
                                        <p:cTn id="16" dur="500"/>
                                        <p:tgtEl>
                                          <p:spTgt spid="11367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13688"/>
                                        </p:tgtEl>
                                        <p:attrNameLst>
                                          <p:attrName>style.visibility</p:attrName>
                                        </p:attrNameLst>
                                      </p:cBhvr>
                                      <p:to>
                                        <p:strVal val="visible"/>
                                      </p:to>
                                    </p:set>
                                    <p:animEffect transition="in" filter="dissolve">
                                      <p:cBhvr>
                                        <p:cTn id="19" dur="500"/>
                                        <p:tgtEl>
                                          <p:spTgt spid="113688"/>
                                        </p:tgtEl>
                                      </p:cBhvr>
                                    </p:animEffect>
                                  </p:childTnLst>
                                </p:cTn>
                              </p:par>
                            </p:childTnLst>
                          </p:cTn>
                        </p:par>
                        <p:par>
                          <p:cTn id="20" fill="hold">
                            <p:stCondLst>
                              <p:cond delay="1000"/>
                            </p:stCondLst>
                            <p:childTnLst>
                              <p:par>
                                <p:cTn id="21" presetID="9" presetClass="entr" presetSubtype="0" fill="hold" grpId="0" nodeType="afterEffect">
                                  <p:stCondLst>
                                    <p:cond delay="0"/>
                                  </p:stCondLst>
                                  <p:childTnLst>
                                    <p:set>
                                      <p:cBhvr>
                                        <p:cTn id="22" dur="1" fill="hold">
                                          <p:stCondLst>
                                            <p:cond delay="0"/>
                                          </p:stCondLst>
                                        </p:cTn>
                                        <p:tgtEl>
                                          <p:spTgt spid="113670"/>
                                        </p:tgtEl>
                                        <p:attrNameLst>
                                          <p:attrName>style.visibility</p:attrName>
                                        </p:attrNameLst>
                                      </p:cBhvr>
                                      <p:to>
                                        <p:strVal val="visible"/>
                                      </p:to>
                                    </p:set>
                                    <p:animEffect transition="in" filter="dissolve">
                                      <p:cBhvr>
                                        <p:cTn id="23" dur="500"/>
                                        <p:tgtEl>
                                          <p:spTgt spid="113670"/>
                                        </p:tgtEl>
                                      </p:cBhvr>
                                    </p:animEffect>
                                  </p:childTnLst>
                                </p:cTn>
                              </p:par>
                            </p:childTnLst>
                          </p:cTn>
                        </p:par>
                        <p:par>
                          <p:cTn id="24" fill="hold">
                            <p:stCondLst>
                              <p:cond delay="1500"/>
                            </p:stCondLst>
                            <p:childTnLst>
                              <p:par>
                                <p:cTn id="25" presetID="9" presetClass="entr" presetSubtype="0" fill="hold" grpId="0" nodeType="afterEffect">
                                  <p:stCondLst>
                                    <p:cond delay="0"/>
                                  </p:stCondLst>
                                  <p:childTnLst>
                                    <p:set>
                                      <p:cBhvr>
                                        <p:cTn id="26" dur="1" fill="hold">
                                          <p:stCondLst>
                                            <p:cond delay="0"/>
                                          </p:stCondLst>
                                        </p:cTn>
                                        <p:tgtEl>
                                          <p:spTgt spid="113690"/>
                                        </p:tgtEl>
                                        <p:attrNameLst>
                                          <p:attrName>style.visibility</p:attrName>
                                        </p:attrNameLst>
                                      </p:cBhvr>
                                      <p:to>
                                        <p:strVal val="visible"/>
                                      </p:to>
                                    </p:set>
                                    <p:animEffect transition="in" filter="dissolve">
                                      <p:cBhvr>
                                        <p:cTn id="27" dur="500"/>
                                        <p:tgtEl>
                                          <p:spTgt spid="113690"/>
                                        </p:tgtEl>
                                      </p:cBhvr>
                                    </p:animEffect>
                                  </p:childTnLst>
                                </p:cTn>
                              </p:par>
                            </p:childTnLst>
                          </p:cTn>
                        </p:par>
                        <p:par>
                          <p:cTn id="28" fill="hold">
                            <p:stCondLst>
                              <p:cond delay="2000"/>
                            </p:stCondLst>
                            <p:childTnLst>
                              <p:par>
                                <p:cTn id="29" presetID="9" presetClass="entr" presetSubtype="0" fill="hold" grpId="0" nodeType="afterEffect">
                                  <p:stCondLst>
                                    <p:cond delay="0"/>
                                  </p:stCondLst>
                                  <p:childTnLst>
                                    <p:set>
                                      <p:cBhvr>
                                        <p:cTn id="30" dur="1" fill="hold">
                                          <p:stCondLst>
                                            <p:cond delay="0"/>
                                          </p:stCondLst>
                                        </p:cTn>
                                        <p:tgtEl>
                                          <p:spTgt spid="113672"/>
                                        </p:tgtEl>
                                        <p:attrNameLst>
                                          <p:attrName>style.visibility</p:attrName>
                                        </p:attrNameLst>
                                      </p:cBhvr>
                                      <p:to>
                                        <p:strVal val="visible"/>
                                      </p:to>
                                    </p:set>
                                    <p:animEffect transition="in" filter="dissolve">
                                      <p:cBhvr>
                                        <p:cTn id="31" dur="500"/>
                                        <p:tgtEl>
                                          <p:spTgt spid="113672"/>
                                        </p:tgtEl>
                                      </p:cBhvr>
                                    </p:animEffect>
                                  </p:childTnLst>
                                </p:cTn>
                              </p:par>
                            </p:childTnLst>
                          </p:cTn>
                        </p:par>
                        <p:par>
                          <p:cTn id="32" fill="hold">
                            <p:stCondLst>
                              <p:cond delay="2500"/>
                            </p:stCondLst>
                            <p:childTnLst>
                              <p:par>
                                <p:cTn id="33" presetID="9" presetClass="entr" presetSubtype="0" fill="hold" grpId="0" nodeType="afterEffect">
                                  <p:stCondLst>
                                    <p:cond delay="0"/>
                                  </p:stCondLst>
                                  <p:childTnLst>
                                    <p:set>
                                      <p:cBhvr>
                                        <p:cTn id="34" dur="1" fill="hold">
                                          <p:stCondLst>
                                            <p:cond delay="0"/>
                                          </p:stCondLst>
                                        </p:cTn>
                                        <p:tgtEl>
                                          <p:spTgt spid="113673">
                                            <p:txEl>
                                              <p:pRg st="0" end="0"/>
                                            </p:txEl>
                                          </p:spTgt>
                                        </p:tgtEl>
                                        <p:attrNameLst>
                                          <p:attrName>style.visibility</p:attrName>
                                        </p:attrNameLst>
                                      </p:cBhvr>
                                      <p:to>
                                        <p:strVal val="visible"/>
                                      </p:to>
                                    </p:set>
                                    <p:animEffect transition="in" filter="dissolve">
                                      <p:cBhvr>
                                        <p:cTn id="35" dur="500"/>
                                        <p:tgtEl>
                                          <p:spTgt spid="113673">
                                            <p:txEl>
                                              <p:pRg st="0" end="0"/>
                                            </p:txEl>
                                          </p:spTgt>
                                        </p:tgtEl>
                                      </p:cBhvr>
                                    </p:animEffect>
                                  </p:childTnLst>
                                </p:cTn>
                              </p:par>
                              <p:par>
                                <p:cTn id="36" presetID="9" presetClass="entr" presetSubtype="0" fill="hold" grpId="1" nodeType="withEffect">
                                  <p:stCondLst>
                                    <p:cond delay="0"/>
                                  </p:stCondLst>
                                  <p:childTnLst>
                                    <p:set>
                                      <p:cBhvr>
                                        <p:cTn id="37" dur="1" fill="hold">
                                          <p:stCondLst>
                                            <p:cond delay="0"/>
                                          </p:stCondLst>
                                        </p:cTn>
                                        <p:tgtEl>
                                          <p:spTgt spid="113682"/>
                                        </p:tgtEl>
                                        <p:attrNameLst>
                                          <p:attrName>style.visibility</p:attrName>
                                        </p:attrNameLst>
                                      </p:cBhvr>
                                      <p:to>
                                        <p:strVal val="visible"/>
                                      </p:to>
                                    </p:set>
                                    <p:animEffect transition="in" filter="dissolve">
                                      <p:cBhvr>
                                        <p:cTn id="38" dur="500"/>
                                        <p:tgtEl>
                                          <p:spTgt spid="113682"/>
                                        </p:tgtEl>
                                      </p:cBhvr>
                                    </p:animEffect>
                                  </p:childTnLst>
                                </p:cTn>
                              </p:par>
                            </p:childTnLst>
                          </p:cTn>
                        </p:par>
                      </p:childTnLst>
                    </p:cTn>
                  </p:par>
                  <p:par>
                    <p:cTn id="39" fill="hold">
                      <p:stCondLst>
                        <p:cond delay="indefinite"/>
                      </p:stCondLst>
                      <p:childTnLst>
                        <p:par>
                          <p:cTn id="40" fill="hold">
                            <p:stCondLst>
                              <p:cond delay="0"/>
                            </p:stCondLst>
                            <p:childTnLst>
                              <p:par>
                                <p:cTn id="41" presetID="40" presetClass="entr" presetSubtype="0" fill="hold" nodeType="clickEffect">
                                  <p:stCondLst>
                                    <p:cond delay="0"/>
                                  </p:stCondLst>
                                  <p:iterate type="lt">
                                    <p:tmPct val="10000"/>
                                  </p:iterate>
                                  <p:childTnLst>
                                    <p:set>
                                      <p:cBhvr>
                                        <p:cTn id="42" dur="1" fill="hold">
                                          <p:stCondLst>
                                            <p:cond delay="0"/>
                                          </p:stCondLst>
                                        </p:cTn>
                                        <p:tgtEl>
                                          <p:spTgt spid="113694"/>
                                        </p:tgtEl>
                                        <p:attrNameLst>
                                          <p:attrName>style.visibility</p:attrName>
                                        </p:attrNameLst>
                                      </p:cBhvr>
                                      <p:to>
                                        <p:strVal val="visible"/>
                                      </p:to>
                                    </p:set>
                                    <p:animEffect transition="in" filter="fade">
                                      <p:cBhvr>
                                        <p:cTn id="43" dur="1000"/>
                                        <p:tgtEl>
                                          <p:spTgt spid="113694"/>
                                        </p:tgtEl>
                                      </p:cBhvr>
                                    </p:animEffect>
                                    <p:anim calcmode="lin" valueType="num">
                                      <p:cBhvr>
                                        <p:cTn id="44" dur="1000" fill="hold"/>
                                        <p:tgtEl>
                                          <p:spTgt spid="113694"/>
                                        </p:tgtEl>
                                        <p:attrNameLst>
                                          <p:attrName>ppt_x</p:attrName>
                                        </p:attrNameLst>
                                      </p:cBhvr>
                                      <p:tavLst>
                                        <p:tav tm="0">
                                          <p:val>
                                            <p:strVal val="#ppt_x-.1"/>
                                          </p:val>
                                        </p:tav>
                                        <p:tav tm="100000">
                                          <p:val>
                                            <p:strVal val="#ppt_x"/>
                                          </p:val>
                                        </p:tav>
                                      </p:tavLst>
                                    </p:anim>
                                    <p:anim calcmode="lin" valueType="num">
                                      <p:cBhvr>
                                        <p:cTn id="45" dur="1000" fill="hold"/>
                                        <p:tgtEl>
                                          <p:spTgt spid="113694"/>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13695"/>
                                        </p:tgtEl>
                                        <p:attrNameLst>
                                          <p:attrName>style.visibility</p:attrName>
                                        </p:attrNameLst>
                                      </p:cBhvr>
                                      <p:to>
                                        <p:strVal val="visible"/>
                                      </p:to>
                                    </p:set>
                                    <p:animEffect transition="in" filter="fade">
                                      <p:cBhvr>
                                        <p:cTn id="50" dur="1000"/>
                                        <p:tgtEl>
                                          <p:spTgt spid="113695"/>
                                        </p:tgtEl>
                                      </p:cBhvr>
                                    </p:animEffect>
                                    <p:anim calcmode="lin" valueType="num">
                                      <p:cBhvr>
                                        <p:cTn id="51" dur="1000" fill="hold"/>
                                        <p:tgtEl>
                                          <p:spTgt spid="113695"/>
                                        </p:tgtEl>
                                        <p:attrNameLst>
                                          <p:attrName>ppt_x</p:attrName>
                                        </p:attrNameLst>
                                      </p:cBhvr>
                                      <p:tavLst>
                                        <p:tav tm="0">
                                          <p:val>
                                            <p:strVal val="#ppt_x"/>
                                          </p:val>
                                        </p:tav>
                                        <p:tav tm="100000">
                                          <p:val>
                                            <p:strVal val="#ppt_x"/>
                                          </p:val>
                                        </p:tav>
                                      </p:tavLst>
                                    </p:anim>
                                    <p:anim calcmode="lin" valueType="num">
                                      <p:cBhvr>
                                        <p:cTn id="52" dur="1000" fill="hold"/>
                                        <p:tgtEl>
                                          <p:spTgt spid="113695"/>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113696"/>
                                        </p:tgtEl>
                                        <p:attrNameLst>
                                          <p:attrName>style.visibility</p:attrName>
                                        </p:attrNameLst>
                                      </p:cBhvr>
                                      <p:to>
                                        <p:strVal val="visible"/>
                                      </p:to>
                                    </p:set>
                                    <p:animEffect transition="in" filter="dissolve">
                                      <p:cBhvr>
                                        <p:cTn id="57" dur="500"/>
                                        <p:tgtEl>
                                          <p:spTgt spid="11369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0" fill="hold" nodeType="clickEffect">
                                  <p:stCondLst>
                                    <p:cond delay="0"/>
                                  </p:stCondLst>
                                  <p:childTnLst>
                                    <p:set>
                                      <p:cBhvr>
                                        <p:cTn id="61" dur="1" fill="hold">
                                          <p:stCondLst>
                                            <p:cond delay="0"/>
                                          </p:stCondLst>
                                        </p:cTn>
                                        <p:tgtEl>
                                          <p:spTgt spid="2"/>
                                        </p:tgtEl>
                                        <p:attrNameLst>
                                          <p:attrName>style.visibility</p:attrName>
                                        </p:attrNameLst>
                                      </p:cBhvr>
                                      <p:to>
                                        <p:strVal val="visible"/>
                                      </p:to>
                                    </p:set>
                                    <p:anim calcmode="lin" valueType="num">
                                      <p:cBhvr>
                                        <p:cTn id="62" dur="500" fill="hold"/>
                                        <p:tgtEl>
                                          <p:spTgt spid="2"/>
                                        </p:tgtEl>
                                        <p:attrNameLst>
                                          <p:attrName>ppt_w</p:attrName>
                                        </p:attrNameLst>
                                      </p:cBhvr>
                                      <p:tavLst>
                                        <p:tav tm="0">
                                          <p:val>
                                            <p:fltVal val="0"/>
                                          </p:val>
                                        </p:tav>
                                        <p:tav tm="100000">
                                          <p:val>
                                            <p:strVal val="#ppt_w"/>
                                          </p:val>
                                        </p:tav>
                                      </p:tavLst>
                                    </p:anim>
                                    <p:anim calcmode="lin" valueType="num">
                                      <p:cBhvr>
                                        <p:cTn id="63" dur="500" fill="hold"/>
                                        <p:tgtEl>
                                          <p:spTgt spid="2"/>
                                        </p:tgtEl>
                                        <p:attrNameLst>
                                          <p:attrName>ppt_h</p:attrName>
                                        </p:attrNameLst>
                                      </p:cBhvr>
                                      <p:tavLst>
                                        <p:tav tm="0">
                                          <p:val>
                                            <p:fltVal val="0"/>
                                          </p:val>
                                        </p:tav>
                                        <p:tav tm="100000">
                                          <p:val>
                                            <p:strVal val="#ppt_h"/>
                                          </p:val>
                                        </p:tav>
                                      </p:tavLst>
                                    </p:anim>
                                    <p:animEffect transition="in" filter="fade">
                                      <p:cBhvr>
                                        <p:cTn id="64" dur="500"/>
                                        <p:tgtEl>
                                          <p:spTgt spid="2"/>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mph" presetSubtype="0" nodeType="clickEffect">
                                  <p:stCondLst>
                                    <p:cond delay="0"/>
                                  </p:stCondLst>
                                  <p:iterate type="lt">
                                    <p:tmAbs val="0"/>
                                  </p:iterate>
                                  <p:childTnLst>
                                    <p:set>
                                      <p:cBhvr rctx="PPT">
                                        <p:cTn id="68" dur="indefinite"/>
                                        <p:tgtEl>
                                          <p:spTgt spid="113694"/>
                                        </p:tgtEl>
                                        <p:attrNameLst>
                                          <p:attrName>style.opacity</p:attrName>
                                        </p:attrNameLst>
                                      </p:cBhvr>
                                      <p:to>
                                        <p:strVal val="0.5"/>
                                      </p:to>
                                    </p:set>
                                    <p:animEffect filter="image" prLst="opacity: 0.5">
                                      <p:cBhvr rctx="IE">
                                        <p:cTn id="69" dur="indefinite"/>
                                        <p:tgtEl>
                                          <p:spTgt spid="113694"/>
                                        </p:tgtEl>
                                      </p:cBhvr>
                                    </p:animEffect>
                                  </p:childTnLst>
                                </p:cTn>
                              </p:par>
                              <p:par>
                                <p:cTn id="70" presetID="9" presetClass="emph" presetSubtype="0" grpId="0" nodeType="withEffect">
                                  <p:stCondLst>
                                    <p:cond delay="0"/>
                                  </p:stCondLst>
                                  <p:childTnLst>
                                    <p:set>
                                      <p:cBhvr rctx="PPT">
                                        <p:cTn id="71" dur="indefinite"/>
                                        <p:tgtEl>
                                          <p:spTgt spid="113695"/>
                                        </p:tgtEl>
                                        <p:attrNameLst>
                                          <p:attrName>style.opacity</p:attrName>
                                        </p:attrNameLst>
                                      </p:cBhvr>
                                      <p:to>
                                        <p:strVal val="0.5"/>
                                      </p:to>
                                    </p:set>
                                    <p:animEffect filter="image" prLst="opacity: 0.5">
                                      <p:cBhvr rctx="IE">
                                        <p:cTn id="72" dur="indefinite"/>
                                        <p:tgtEl>
                                          <p:spTgt spid="113695"/>
                                        </p:tgtEl>
                                      </p:cBhvr>
                                    </p:animEffect>
                                  </p:childTnLst>
                                </p:cTn>
                              </p:par>
                              <p:par>
                                <p:cTn id="73" presetID="9" presetClass="emph" presetSubtype="0" grpId="0" nodeType="withEffect">
                                  <p:stCondLst>
                                    <p:cond delay="0"/>
                                  </p:stCondLst>
                                  <p:childTnLst>
                                    <p:set>
                                      <p:cBhvr rctx="PPT">
                                        <p:cTn id="74" dur="indefinite"/>
                                        <p:tgtEl>
                                          <p:spTgt spid="113696"/>
                                        </p:tgtEl>
                                        <p:attrNameLst>
                                          <p:attrName>style.opacity</p:attrName>
                                        </p:attrNameLst>
                                      </p:cBhvr>
                                      <p:to>
                                        <p:strVal val="0.5"/>
                                      </p:to>
                                    </p:set>
                                    <p:animEffect filter="image" prLst="opacity: 0.5">
                                      <p:cBhvr rctx="IE">
                                        <p:cTn id="75" dur="indefinite"/>
                                        <p:tgtEl>
                                          <p:spTgt spid="113696"/>
                                        </p:tgtEl>
                                      </p:cBhvr>
                                    </p:animEffect>
                                  </p:childTnLst>
                                </p:cTn>
                              </p:par>
                              <p:par>
                                <p:cTn id="76" presetID="9" presetClass="emph" presetSubtype="0" nodeType="withEffect">
                                  <p:stCondLst>
                                    <p:cond delay="0"/>
                                  </p:stCondLst>
                                  <p:childTnLst>
                                    <p:set>
                                      <p:cBhvr rctx="PPT">
                                        <p:cTn id="77" dur="indefinite"/>
                                        <p:tgtEl>
                                          <p:spTgt spid="2"/>
                                        </p:tgtEl>
                                        <p:attrNameLst>
                                          <p:attrName>style.opacity</p:attrName>
                                        </p:attrNameLst>
                                      </p:cBhvr>
                                      <p:to>
                                        <p:strVal val="0.5"/>
                                      </p:to>
                                    </p:set>
                                    <p:animEffect filter="image" prLst="opacity: 0.5">
                                      <p:cBhvr rctx="IE">
                                        <p:cTn id="78" dur="indefinite"/>
                                        <p:tgtEl>
                                          <p:spTgt spid="2"/>
                                        </p:tgtEl>
                                      </p:cBhvr>
                                    </p:animEffect>
                                  </p:childTnLst>
                                </p:cTn>
                              </p:par>
                            </p:childTnLst>
                          </p:cTn>
                        </p:par>
                      </p:childTnLst>
                    </p:cTn>
                  </p:par>
                  <p:par>
                    <p:cTn id="79" fill="hold">
                      <p:stCondLst>
                        <p:cond delay="indefinite"/>
                      </p:stCondLst>
                      <p:childTnLst>
                        <p:par>
                          <p:cTn id="80" fill="hold">
                            <p:stCondLst>
                              <p:cond delay="0"/>
                            </p:stCondLst>
                            <p:childTnLst>
                              <p:par>
                                <p:cTn id="81" presetID="9" presetClass="exit" presetSubtype="0" fill="hold" grpId="1" nodeType="clickEffect">
                                  <p:stCondLst>
                                    <p:cond delay="0"/>
                                  </p:stCondLst>
                                  <p:childTnLst>
                                    <p:animEffect transition="out" filter="dissolve">
                                      <p:cBhvr>
                                        <p:cTn id="82" dur="500"/>
                                        <p:tgtEl>
                                          <p:spTgt spid="113688"/>
                                        </p:tgtEl>
                                      </p:cBhvr>
                                    </p:animEffect>
                                    <p:set>
                                      <p:cBhvr>
                                        <p:cTn id="83" dur="1" fill="hold">
                                          <p:stCondLst>
                                            <p:cond delay="499"/>
                                          </p:stCondLst>
                                        </p:cTn>
                                        <p:tgtEl>
                                          <p:spTgt spid="113688"/>
                                        </p:tgtEl>
                                        <p:attrNameLst>
                                          <p:attrName>style.visibility</p:attrName>
                                        </p:attrNameLst>
                                      </p:cBhvr>
                                      <p:to>
                                        <p:strVal val="hidden"/>
                                      </p:to>
                                    </p:set>
                                  </p:childTnLst>
                                </p:cTn>
                              </p:par>
                              <p:par>
                                <p:cTn id="84" presetID="9" presetClass="entr" presetSubtype="0" fill="hold" grpId="0" nodeType="withEffect">
                                  <p:stCondLst>
                                    <p:cond delay="0"/>
                                  </p:stCondLst>
                                  <p:childTnLst>
                                    <p:set>
                                      <p:cBhvr>
                                        <p:cTn id="85" dur="1" fill="hold">
                                          <p:stCondLst>
                                            <p:cond delay="0"/>
                                          </p:stCondLst>
                                        </p:cTn>
                                        <p:tgtEl>
                                          <p:spTgt spid="113691"/>
                                        </p:tgtEl>
                                        <p:attrNameLst>
                                          <p:attrName>style.visibility</p:attrName>
                                        </p:attrNameLst>
                                      </p:cBhvr>
                                      <p:to>
                                        <p:strVal val="visible"/>
                                      </p:to>
                                    </p:set>
                                    <p:animEffect transition="in" filter="dissolve">
                                      <p:cBhvr>
                                        <p:cTn id="86" dur="500"/>
                                        <p:tgtEl>
                                          <p:spTgt spid="113691"/>
                                        </p:tgtEl>
                                      </p:cBhvr>
                                    </p:animEffect>
                                  </p:childTnLst>
                                </p:cTn>
                              </p:par>
                            </p:childTnLst>
                          </p:cTn>
                        </p:par>
                      </p:childTnLst>
                    </p:cTn>
                  </p:par>
                  <p:par>
                    <p:cTn id="87" fill="hold">
                      <p:stCondLst>
                        <p:cond delay="indefinite"/>
                      </p:stCondLst>
                      <p:childTnLst>
                        <p:par>
                          <p:cTn id="88" fill="hold">
                            <p:stCondLst>
                              <p:cond delay="0"/>
                            </p:stCondLst>
                            <p:childTnLst>
                              <p:par>
                                <p:cTn id="89" presetID="9" presetClass="exit" presetSubtype="0" fill="hold" grpId="1" nodeType="clickEffect">
                                  <p:stCondLst>
                                    <p:cond delay="0"/>
                                  </p:stCondLst>
                                  <p:childTnLst>
                                    <p:animEffect transition="out" filter="dissolve">
                                      <p:cBhvr>
                                        <p:cTn id="90" dur="500"/>
                                        <p:tgtEl>
                                          <p:spTgt spid="113690"/>
                                        </p:tgtEl>
                                      </p:cBhvr>
                                    </p:animEffect>
                                    <p:set>
                                      <p:cBhvr>
                                        <p:cTn id="91" dur="1" fill="hold">
                                          <p:stCondLst>
                                            <p:cond delay="499"/>
                                          </p:stCondLst>
                                        </p:cTn>
                                        <p:tgtEl>
                                          <p:spTgt spid="113690"/>
                                        </p:tgtEl>
                                        <p:attrNameLst>
                                          <p:attrName>style.visibility</p:attrName>
                                        </p:attrNameLst>
                                      </p:cBhvr>
                                      <p:to>
                                        <p:strVal val="hidden"/>
                                      </p:to>
                                    </p:set>
                                  </p:childTnLst>
                                </p:cTn>
                              </p:par>
                              <p:par>
                                <p:cTn id="92" presetID="9" presetClass="entr" presetSubtype="0" fill="hold" grpId="0" nodeType="withEffect">
                                  <p:stCondLst>
                                    <p:cond delay="0"/>
                                  </p:stCondLst>
                                  <p:childTnLst>
                                    <p:set>
                                      <p:cBhvr>
                                        <p:cTn id="93" dur="1" fill="hold">
                                          <p:stCondLst>
                                            <p:cond delay="0"/>
                                          </p:stCondLst>
                                        </p:cTn>
                                        <p:tgtEl>
                                          <p:spTgt spid="113692"/>
                                        </p:tgtEl>
                                        <p:attrNameLst>
                                          <p:attrName>style.visibility</p:attrName>
                                        </p:attrNameLst>
                                      </p:cBhvr>
                                      <p:to>
                                        <p:strVal val="visible"/>
                                      </p:to>
                                    </p:set>
                                    <p:animEffect transition="in" filter="dissolve">
                                      <p:cBhvr>
                                        <p:cTn id="94" dur="500"/>
                                        <p:tgtEl>
                                          <p:spTgt spid="113692"/>
                                        </p:tgtEl>
                                      </p:cBhvr>
                                    </p:animEffect>
                                  </p:childTnLst>
                                </p:cTn>
                              </p:par>
                            </p:childTnLst>
                          </p:cTn>
                        </p:par>
                        <p:par>
                          <p:cTn id="95" fill="hold">
                            <p:stCondLst>
                              <p:cond delay="500"/>
                            </p:stCondLst>
                            <p:childTnLst>
                              <p:par>
                                <p:cTn id="96" presetID="55" presetClass="exit" presetSubtype="0" fill="hold" grpId="0" nodeType="afterEffect">
                                  <p:stCondLst>
                                    <p:cond delay="0"/>
                                  </p:stCondLst>
                                  <p:iterate type="lt">
                                    <p:tmPct val="0"/>
                                  </p:iterate>
                                  <p:childTnLst>
                                    <p:anim calcmode="lin" valueType="num">
                                      <p:cBhvr>
                                        <p:cTn id="97" dur="1000"/>
                                        <p:tgtEl>
                                          <p:spTgt spid="113694"/>
                                        </p:tgtEl>
                                        <p:attrNameLst>
                                          <p:attrName>ppt_w</p:attrName>
                                        </p:attrNameLst>
                                      </p:cBhvr>
                                      <p:tavLst>
                                        <p:tav tm="0">
                                          <p:val>
                                            <p:strVal val="ppt_w"/>
                                          </p:val>
                                        </p:tav>
                                        <p:tav tm="100000">
                                          <p:val>
                                            <p:strVal val="ppt_w*0.70"/>
                                          </p:val>
                                        </p:tav>
                                      </p:tavLst>
                                    </p:anim>
                                    <p:anim calcmode="lin" valueType="num">
                                      <p:cBhvr>
                                        <p:cTn id="98" dur="1000"/>
                                        <p:tgtEl>
                                          <p:spTgt spid="113694"/>
                                        </p:tgtEl>
                                        <p:attrNameLst>
                                          <p:attrName>ppt_h</p:attrName>
                                        </p:attrNameLst>
                                      </p:cBhvr>
                                      <p:tavLst>
                                        <p:tav tm="0">
                                          <p:val>
                                            <p:strVal val="ppt_h"/>
                                          </p:val>
                                        </p:tav>
                                        <p:tav tm="100000">
                                          <p:val>
                                            <p:strVal val="ppt_h"/>
                                          </p:val>
                                        </p:tav>
                                      </p:tavLst>
                                    </p:anim>
                                    <p:animEffect transition="out" filter="fade">
                                      <p:cBhvr>
                                        <p:cTn id="99" dur="1000"/>
                                        <p:tgtEl>
                                          <p:spTgt spid="113694"/>
                                        </p:tgtEl>
                                      </p:cBhvr>
                                    </p:animEffect>
                                    <p:set>
                                      <p:cBhvr>
                                        <p:cTn id="100" dur="1" fill="hold">
                                          <p:stCondLst>
                                            <p:cond delay="999"/>
                                          </p:stCondLst>
                                        </p:cTn>
                                        <p:tgtEl>
                                          <p:spTgt spid="113694"/>
                                        </p:tgtEl>
                                        <p:attrNameLst>
                                          <p:attrName>style.visibility</p:attrName>
                                        </p:attrNameLst>
                                      </p:cBhvr>
                                      <p:to>
                                        <p:strVal val="hidden"/>
                                      </p:to>
                                    </p:set>
                                  </p:childTnLst>
                                </p:cTn>
                              </p:par>
                              <p:par>
                                <p:cTn id="101" presetID="55" presetClass="exit" presetSubtype="0" fill="hold" grpId="1" nodeType="withEffect">
                                  <p:stCondLst>
                                    <p:cond delay="0"/>
                                  </p:stCondLst>
                                  <p:childTnLst>
                                    <p:anim calcmode="lin" valueType="num">
                                      <p:cBhvr>
                                        <p:cTn id="102" dur="1000"/>
                                        <p:tgtEl>
                                          <p:spTgt spid="113695"/>
                                        </p:tgtEl>
                                        <p:attrNameLst>
                                          <p:attrName>ppt_w</p:attrName>
                                        </p:attrNameLst>
                                      </p:cBhvr>
                                      <p:tavLst>
                                        <p:tav tm="0">
                                          <p:val>
                                            <p:strVal val="ppt_w"/>
                                          </p:val>
                                        </p:tav>
                                        <p:tav tm="100000">
                                          <p:val>
                                            <p:strVal val="ppt_w*0.70"/>
                                          </p:val>
                                        </p:tav>
                                      </p:tavLst>
                                    </p:anim>
                                    <p:anim calcmode="lin" valueType="num">
                                      <p:cBhvr>
                                        <p:cTn id="103" dur="1000"/>
                                        <p:tgtEl>
                                          <p:spTgt spid="113695"/>
                                        </p:tgtEl>
                                        <p:attrNameLst>
                                          <p:attrName>ppt_h</p:attrName>
                                        </p:attrNameLst>
                                      </p:cBhvr>
                                      <p:tavLst>
                                        <p:tav tm="0">
                                          <p:val>
                                            <p:strVal val="ppt_h"/>
                                          </p:val>
                                        </p:tav>
                                        <p:tav tm="100000">
                                          <p:val>
                                            <p:strVal val="ppt_h"/>
                                          </p:val>
                                        </p:tav>
                                      </p:tavLst>
                                    </p:anim>
                                    <p:animEffect transition="out" filter="fade">
                                      <p:cBhvr>
                                        <p:cTn id="104" dur="1000"/>
                                        <p:tgtEl>
                                          <p:spTgt spid="113695"/>
                                        </p:tgtEl>
                                      </p:cBhvr>
                                    </p:animEffect>
                                    <p:set>
                                      <p:cBhvr>
                                        <p:cTn id="105" dur="1" fill="hold">
                                          <p:stCondLst>
                                            <p:cond delay="999"/>
                                          </p:stCondLst>
                                        </p:cTn>
                                        <p:tgtEl>
                                          <p:spTgt spid="113695"/>
                                        </p:tgtEl>
                                        <p:attrNameLst>
                                          <p:attrName>style.visibility</p:attrName>
                                        </p:attrNameLst>
                                      </p:cBhvr>
                                      <p:to>
                                        <p:strVal val="hidden"/>
                                      </p:to>
                                    </p:set>
                                  </p:childTnLst>
                                </p:cTn>
                              </p:par>
                              <p:par>
                                <p:cTn id="106" presetID="55" presetClass="exit" presetSubtype="0" fill="hold" grpId="1" nodeType="withEffect">
                                  <p:stCondLst>
                                    <p:cond delay="0"/>
                                  </p:stCondLst>
                                  <p:childTnLst>
                                    <p:anim calcmode="lin" valueType="num">
                                      <p:cBhvr>
                                        <p:cTn id="107" dur="1000"/>
                                        <p:tgtEl>
                                          <p:spTgt spid="113696"/>
                                        </p:tgtEl>
                                        <p:attrNameLst>
                                          <p:attrName>ppt_w</p:attrName>
                                        </p:attrNameLst>
                                      </p:cBhvr>
                                      <p:tavLst>
                                        <p:tav tm="0">
                                          <p:val>
                                            <p:strVal val="ppt_w"/>
                                          </p:val>
                                        </p:tav>
                                        <p:tav tm="100000">
                                          <p:val>
                                            <p:strVal val="ppt_w*0.70"/>
                                          </p:val>
                                        </p:tav>
                                      </p:tavLst>
                                    </p:anim>
                                    <p:anim calcmode="lin" valueType="num">
                                      <p:cBhvr>
                                        <p:cTn id="108" dur="1000"/>
                                        <p:tgtEl>
                                          <p:spTgt spid="113696"/>
                                        </p:tgtEl>
                                        <p:attrNameLst>
                                          <p:attrName>ppt_h</p:attrName>
                                        </p:attrNameLst>
                                      </p:cBhvr>
                                      <p:tavLst>
                                        <p:tav tm="0">
                                          <p:val>
                                            <p:strVal val="ppt_h"/>
                                          </p:val>
                                        </p:tav>
                                        <p:tav tm="100000">
                                          <p:val>
                                            <p:strVal val="ppt_h"/>
                                          </p:val>
                                        </p:tav>
                                      </p:tavLst>
                                    </p:anim>
                                    <p:animEffect transition="out" filter="fade">
                                      <p:cBhvr>
                                        <p:cTn id="109" dur="1000"/>
                                        <p:tgtEl>
                                          <p:spTgt spid="113696"/>
                                        </p:tgtEl>
                                      </p:cBhvr>
                                    </p:animEffect>
                                    <p:set>
                                      <p:cBhvr>
                                        <p:cTn id="110" dur="1" fill="hold">
                                          <p:stCondLst>
                                            <p:cond delay="999"/>
                                          </p:stCondLst>
                                        </p:cTn>
                                        <p:tgtEl>
                                          <p:spTgt spid="113696"/>
                                        </p:tgtEl>
                                        <p:attrNameLst>
                                          <p:attrName>style.visibility</p:attrName>
                                        </p:attrNameLst>
                                      </p:cBhvr>
                                      <p:to>
                                        <p:strVal val="hidden"/>
                                      </p:to>
                                    </p:set>
                                  </p:childTnLst>
                                </p:cTn>
                              </p:par>
                              <p:par>
                                <p:cTn id="111" presetID="55" presetClass="exit" presetSubtype="0" fill="hold" nodeType="withEffect">
                                  <p:stCondLst>
                                    <p:cond delay="0"/>
                                  </p:stCondLst>
                                  <p:childTnLst>
                                    <p:anim calcmode="lin" valueType="num">
                                      <p:cBhvr>
                                        <p:cTn id="112" dur="1000"/>
                                        <p:tgtEl>
                                          <p:spTgt spid="2"/>
                                        </p:tgtEl>
                                        <p:attrNameLst>
                                          <p:attrName>ppt_w</p:attrName>
                                        </p:attrNameLst>
                                      </p:cBhvr>
                                      <p:tavLst>
                                        <p:tav tm="0">
                                          <p:val>
                                            <p:strVal val="ppt_w"/>
                                          </p:val>
                                        </p:tav>
                                        <p:tav tm="100000">
                                          <p:val>
                                            <p:strVal val="ppt_w*0.70"/>
                                          </p:val>
                                        </p:tav>
                                      </p:tavLst>
                                    </p:anim>
                                    <p:anim calcmode="lin" valueType="num">
                                      <p:cBhvr>
                                        <p:cTn id="113" dur="1000"/>
                                        <p:tgtEl>
                                          <p:spTgt spid="2"/>
                                        </p:tgtEl>
                                        <p:attrNameLst>
                                          <p:attrName>ppt_h</p:attrName>
                                        </p:attrNameLst>
                                      </p:cBhvr>
                                      <p:tavLst>
                                        <p:tav tm="0">
                                          <p:val>
                                            <p:strVal val="ppt_h"/>
                                          </p:val>
                                        </p:tav>
                                        <p:tav tm="100000">
                                          <p:val>
                                            <p:strVal val="ppt_h"/>
                                          </p:val>
                                        </p:tav>
                                      </p:tavLst>
                                    </p:anim>
                                    <p:animEffect transition="out" filter="fade">
                                      <p:cBhvr>
                                        <p:cTn id="114" dur="1000"/>
                                        <p:tgtEl>
                                          <p:spTgt spid="2"/>
                                        </p:tgtEl>
                                      </p:cBhvr>
                                    </p:animEffect>
                                    <p:set>
                                      <p:cBhvr>
                                        <p:cTn id="115" dur="1" fill="hold">
                                          <p:stCondLst>
                                            <p:cond delay="999"/>
                                          </p:stCondLst>
                                        </p:cTn>
                                        <p:tgtEl>
                                          <p:spTgt spid="2"/>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40" presetClass="entr" presetSubtype="0" fill="hold" nodeType="clickEffect">
                                  <p:stCondLst>
                                    <p:cond delay="0"/>
                                  </p:stCondLst>
                                  <p:iterate type="lt">
                                    <p:tmPct val="10000"/>
                                  </p:iterate>
                                  <p:childTnLst>
                                    <p:set>
                                      <p:cBhvr>
                                        <p:cTn id="119" dur="1" fill="hold">
                                          <p:stCondLst>
                                            <p:cond delay="0"/>
                                          </p:stCondLst>
                                        </p:cTn>
                                        <p:tgtEl>
                                          <p:spTgt spid="113700"/>
                                        </p:tgtEl>
                                        <p:attrNameLst>
                                          <p:attrName>style.visibility</p:attrName>
                                        </p:attrNameLst>
                                      </p:cBhvr>
                                      <p:to>
                                        <p:strVal val="visible"/>
                                      </p:to>
                                    </p:set>
                                    <p:animEffect transition="in" filter="fade">
                                      <p:cBhvr>
                                        <p:cTn id="120" dur="1000"/>
                                        <p:tgtEl>
                                          <p:spTgt spid="113700"/>
                                        </p:tgtEl>
                                      </p:cBhvr>
                                    </p:animEffect>
                                    <p:anim calcmode="lin" valueType="num">
                                      <p:cBhvr>
                                        <p:cTn id="121" dur="1000" fill="hold"/>
                                        <p:tgtEl>
                                          <p:spTgt spid="113700"/>
                                        </p:tgtEl>
                                        <p:attrNameLst>
                                          <p:attrName>ppt_x</p:attrName>
                                        </p:attrNameLst>
                                      </p:cBhvr>
                                      <p:tavLst>
                                        <p:tav tm="0">
                                          <p:val>
                                            <p:strVal val="#ppt_x-.1"/>
                                          </p:val>
                                        </p:tav>
                                        <p:tav tm="100000">
                                          <p:val>
                                            <p:strVal val="#ppt_x"/>
                                          </p:val>
                                        </p:tav>
                                      </p:tavLst>
                                    </p:anim>
                                    <p:anim calcmode="lin" valueType="num">
                                      <p:cBhvr>
                                        <p:cTn id="122" dur="1000" fill="hold"/>
                                        <p:tgtEl>
                                          <p:spTgt spid="113700"/>
                                        </p:tgtEl>
                                        <p:attrNameLst>
                                          <p:attrName>ppt_y</p:attrName>
                                        </p:attrNameLst>
                                      </p:cBhvr>
                                      <p:tavLst>
                                        <p:tav tm="0">
                                          <p:val>
                                            <p:strVal val="#ppt_y"/>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42" presetClass="entr" presetSubtype="0" fill="hold" nodeType="clickEffect">
                                  <p:stCondLst>
                                    <p:cond delay="0"/>
                                  </p:stCondLst>
                                  <p:childTnLst>
                                    <p:set>
                                      <p:cBhvr>
                                        <p:cTn id="126" dur="1" fill="hold">
                                          <p:stCondLst>
                                            <p:cond delay="0"/>
                                          </p:stCondLst>
                                        </p:cTn>
                                        <p:tgtEl>
                                          <p:spTgt spid="113701"/>
                                        </p:tgtEl>
                                        <p:attrNameLst>
                                          <p:attrName>style.visibility</p:attrName>
                                        </p:attrNameLst>
                                      </p:cBhvr>
                                      <p:to>
                                        <p:strVal val="visible"/>
                                      </p:to>
                                    </p:set>
                                    <p:animEffect transition="in" filter="fade">
                                      <p:cBhvr>
                                        <p:cTn id="127" dur="1000"/>
                                        <p:tgtEl>
                                          <p:spTgt spid="113701"/>
                                        </p:tgtEl>
                                      </p:cBhvr>
                                    </p:animEffect>
                                    <p:anim calcmode="lin" valueType="num">
                                      <p:cBhvr>
                                        <p:cTn id="128" dur="1000" fill="hold"/>
                                        <p:tgtEl>
                                          <p:spTgt spid="113701"/>
                                        </p:tgtEl>
                                        <p:attrNameLst>
                                          <p:attrName>ppt_x</p:attrName>
                                        </p:attrNameLst>
                                      </p:cBhvr>
                                      <p:tavLst>
                                        <p:tav tm="0">
                                          <p:val>
                                            <p:strVal val="#ppt_x"/>
                                          </p:val>
                                        </p:tav>
                                        <p:tav tm="100000">
                                          <p:val>
                                            <p:strVal val="#ppt_x"/>
                                          </p:val>
                                        </p:tav>
                                      </p:tavLst>
                                    </p:anim>
                                    <p:anim calcmode="lin" valueType="num">
                                      <p:cBhvr>
                                        <p:cTn id="129" dur="1000" fill="hold"/>
                                        <p:tgtEl>
                                          <p:spTgt spid="113701"/>
                                        </p:tgtEl>
                                        <p:attrNameLst>
                                          <p:attrName>ppt_y</p:attrName>
                                        </p:attrNameLst>
                                      </p:cBhvr>
                                      <p:tavLst>
                                        <p:tav tm="0">
                                          <p:val>
                                            <p:strVal val="#ppt_y+.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9" presetClass="entr" presetSubtype="0" fill="hold" nodeType="clickEffect">
                                  <p:stCondLst>
                                    <p:cond delay="0"/>
                                  </p:stCondLst>
                                  <p:childTnLst>
                                    <p:set>
                                      <p:cBhvr>
                                        <p:cTn id="133" dur="1" fill="hold">
                                          <p:stCondLst>
                                            <p:cond delay="0"/>
                                          </p:stCondLst>
                                        </p:cTn>
                                        <p:tgtEl>
                                          <p:spTgt spid="113702"/>
                                        </p:tgtEl>
                                        <p:attrNameLst>
                                          <p:attrName>style.visibility</p:attrName>
                                        </p:attrNameLst>
                                      </p:cBhvr>
                                      <p:to>
                                        <p:strVal val="visible"/>
                                      </p:to>
                                    </p:set>
                                    <p:animEffect transition="in" filter="dissolve">
                                      <p:cBhvr>
                                        <p:cTn id="134" dur="500"/>
                                        <p:tgtEl>
                                          <p:spTgt spid="113702"/>
                                        </p:tgtEl>
                                      </p:cBhvr>
                                    </p:animEffect>
                                  </p:childTnLst>
                                </p:cTn>
                              </p:par>
                            </p:childTnLst>
                          </p:cTn>
                        </p:par>
                      </p:childTnLst>
                    </p:cTn>
                  </p:par>
                  <p:par>
                    <p:cTn id="135" fill="hold">
                      <p:stCondLst>
                        <p:cond delay="indefinite"/>
                      </p:stCondLst>
                      <p:childTnLst>
                        <p:par>
                          <p:cTn id="136" fill="hold">
                            <p:stCondLst>
                              <p:cond delay="0"/>
                            </p:stCondLst>
                            <p:childTnLst>
                              <p:par>
                                <p:cTn id="137" presetID="53" presetClass="entr" presetSubtype="0" fill="hold" nodeType="clickEffect">
                                  <p:stCondLst>
                                    <p:cond delay="0"/>
                                  </p:stCondLst>
                                  <p:childTnLst>
                                    <p:set>
                                      <p:cBhvr>
                                        <p:cTn id="138" dur="1" fill="hold">
                                          <p:stCondLst>
                                            <p:cond delay="0"/>
                                          </p:stCondLst>
                                        </p:cTn>
                                        <p:tgtEl>
                                          <p:spTgt spid="3"/>
                                        </p:tgtEl>
                                        <p:attrNameLst>
                                          <p:attrName>style.visibility</p:attrName>
                                        </p:attrNameLst>
                                      </p:cBhvr>
                                      <p:to>
                                        <p:strVal val="visible"/>
                                      </p:to>
                                    </p:set>
                                    <p:anim calcmode="lin" valueType="num">
                                      <p:cBhvr>
                                        <p:cTn id="139" dur="500" fill="hold"/>
                                        <p:tgtEl>
                                          <p:spTgt spid="3"/>
                                        </p:tgtEl>
                                        <p:attrNameLst>
                                          <p:attrName>ppt_w</p:attrName>
                                        </p:attrNameLst>
                                      </p:cBhvr>
                                      <p:tavLst>
                                        <p:tav tm="0">
                                          <p:val>
                                            <p:fltVal val="0"/>
                                          </p:val>
                                        </p:tav>
                                        <p:tav tm="100000">
                                          <p:val>
                                            <p:strVal val="#ppt_w"/>
                                          </p:val>
                                        </p:tav>
                                      </p:tavLst>
                                    </p:anim>
                                    <p:anim calcmode="lin" valueType="num">
                                      <p:cBhvr>
                                        <p:cTn id="140" dur="500" fill="hold"/>
                                        <p:tgtEl>
                                          <p:spTgt spid="3"/>
                                        </p:tgtEl>
                                        <p:attrNameLst>
                                          <p:attrName>ppt_h</p:attrName>
                                        </p:attrNameLst>
                                      </p:cBhvr>
                                      <p:tavLst>
                                        <p:tav tm="0">
                                          <p:val>
                                            <p:fltVal val="0"/>
                                          </p:val>
                                        </p:tav>
                                        <p:tav tm="100000">
                                          <p:val>
                                            <p:strVal val="#ppt_h"/>
                                          </p:val>
                                        </p:tav>
                                      </p:tavLst>
                                    </p:anim>
                                    <p:animEffect transition="in" filter="fade">
                                      <p:cBhvr>
                                        <p:cTn id="141" dur="500"/>
                                        <p:tgtEl>
                                          <p:spTgt spid="3"/>
                                        </p:tgtEl>
                                      </p:cBhvr>
                                    </p:animEffect>
                                  </p:childTnLst>
                                </p:cTn>
                              </p:par>
                            </p:childTnLst>
                          </p:cTn>
                        </p:par>
                      </p:childTnLst>
                    </p:cTn>
                  </p:par>
                  <p:par>
                    <p:cTn id="142" fill="hold">
                      <p:stCondLst>
                        <p:cond delay="indefinite"/>
                      </p:stCondLst>
                      <p:childTnLst>
                        <p:par>
                          <p:cTn id="143" fill="hold">
                            <p:stCondLst>
                              <p:cond delay="0"/>
                            </p:stCondLst>
                            <p:childTnLst>
                              <p:par>
                                <p:cTn id="144" presetID="9" presetClass="emph" presetSubtype="0" nodeType="clickEffect">
                                  <p:stCondLst>
                                    <p:cond delay="0"/>
                                  </p:stCondLst>
                                  <p:iterate type="lt">
                                    <p:tmAbs val="0"/>
                                  </p:iterate>
                                  <p:childTnLst>
                                    <p:set>
                                      <p:cBhvr rctx="PPT">
                                        <p:cTn id="145" dur="indefinite"/>
                                        <p:tgtEl>
                                          <p:spTgt spid="113700"/>
                                        </p:tgtEl>
                                        <p:attrNameLst>
                                          <p:attrName>style.opacity</p:attrName>
                                        </p:attrNameLst>
                                      </p:cBhvr>
                                      <p:to>
                                        <p:strVal val="0.5"/>
                                      </p:to>
                                    </p:set>
                                    <p:animEffect filter="image" prLst="opacity: 0.5">
                                      <p:cBhvr rctx="IE">
                                        <p:cTn id="146" dur="indefinite"/>
                                        <p:tgtEl>
                                          <p:spTgt spid="113700"/>
                                        </p:tgtEl>
                                      </p:cBhvr>
                                    </p:animEffect>
                                  </p:childTnLst>
                                </p:cTn>
                              </p:par>
                              <p:par>
                                <p:cTn id="147" presetID="9" presetClass="emph" presetSubtype="0" grpId="0" nodeType="withEffect">
                                  <p:stCondLst>
                                    <p:cond delay="0"/>
                                  </p:stCondLst>
                                  <p:childTnLst>
                                    <p:set>
                                      <p:cBhvr rctx="PPT">
                                        <p:cTn id="148" dur="indefinite"/>
                                        <p:tgtEl>
                                          <p:spTgt spid="113701"/>
                                        </p:tgtEl>
                                        <p:attrNameLst>
                                          <p:attrName>style.opacity</p:attrName>
                                        </p:attrNameLst>
                                      </p:cBhvr>
                                      <p:to>
                                        <p:strVal val="0.5"/>
                                      </p:to>
                                    </p:set>
                                    <p:animEffect filter="image" prLst="opacity: 0.5">
                                      <p:cBhvr rctx="IE">
                                        <p:cTn id="149" dur="indefinite"/>
                                        <p:tgtEl>
                                          <p:spTgt spid="113701"/>
                                        </p:tgtEl>
                                      </p:cBhvr>
                                    </p:animEffect>
                                  </p:childTnLst>
                                </p:cTn>
                              </p:par>
                              <p:par>
                                <p:cTn id="150" presetID="9" presetClass="emph" presetSubtype="0" grpId="0" nodeType="withEffect">
                                  <p:stCondLst>
                                    <p:cond delay="0"/>
                                  </p:stCondLst>
                                  <p:childTnLst>
                                    <p:set>
                                      <p:cBhvr rctx="PPT">
                                        <p:cTn id="151" dur="indefinite"/>
                                        <p:tgtEl>
                                          <p:spTgt spid="113702"/>
                                        </p:tgtEl>
                                        <p:attrNameLst>
                                          <p:attrName>style.opacity</p:attrName>
                                        </p:attrNameLst>
                                      </p:cBhvr>
                                      <p:to>
                                        <p:strVal val="0.5"/>
                                      </p:to>
                                    </p:set>
                                    <p:animEffect filter="image" prLst="opacity: 0.5">
                                      <p:cBhvr rctx="IE">
                                        <p:cTn id="152" dur="indefinite"/>
                                        <p:tgtEl>
                                          <p:spTgt spid="113702"/>
                                        </p:tgtEl>
                                      </p:cBhvr>
                                    </p:animEffect>
                                  </p:childTnLst>
                                </p:cTn>
                              </p:par>
                              <p:par>
                                <p:cTn id="153" presetID="9" presetClass="emph" presetSubtype="0" nodeType="withEffect">
                                  <p:stCondLst>
                                    <p:cond delay="0"/>
                                  </p:stCondLst>
                                  <p:childTnLst>
                                    <p:set>
                                      <p:cBhvr rctx="PPT">
                                        <p:cTn id="154" dur="indefinite"/>
                                        <p:tgtEl>
                                          <p:spTgt spid="3"/>
                                        </p:tgtEl>
                                        <p:attrNameLst>
                                          <p:attrName>style.opacity</p:attrName>
                                        </p:attrNameLst>
                                      </p:cBhvr>
                                      <p:to>
                                        <p:strVal val="0.5"/>
                                      </p:to>
                                    </p:set>
                                    <p:animEffect filter="image" prLst="opacity: 0.5">
                                      <p:cBhvr rctx="IE">
                                        <p:cTn id="155" dur="indefinite"/>
                                        <p:tgtEl>
                                          <p:spTgt spid="3"/>
                                        </p:tgtEl>
                                      </p:cBhvr>
                                    </p:animEffect>
                                  </p:childTnLst>
                                </p:cTn>
                              </p:par>
                            </p:childTnLst>
                          </p:cTn>
                        </p:par>
                        <p:par>
                          <p:cTn id="156" fill="hold">
                            <p:stCondLst>
                              <p:cond delay="0"/>
                            </p:stCondLst>
                            <p:childTnLst>
                              <p:par>
                                <p:cTn id="157" presetID="55" presetClass="exit" presetSubtype="0" fill="hold" grpId="0" nodeType="afterEffect">
                                  <p:stCondLst>
                                    <p:cond delay="0"/>
                                  </p:stCondLst>
                                  <p:iterate type="lt">
                                    <p:tmPct val="0"/>
                                  </p:iterate>
                                  <p:childTnLst>
                                    <p:anim calcmode="lin" valueType="num">
                                      <p:cBhvr>
                                        <p:cTn id="158" dur="1000"/>
                                        <p:tgtEl>
                                          <p:spTgt spid="113700"/>
                                        </p:tgtEl>
                                        <p:attrNameLst>
                                          <p:attrName>ppt_w</p:attrName>
                                        </p:attrNameLst>
                                      </p:cBhvr>
                                      <p:tavLst>
                                        <p:tav tm="0">
                                          <p:val>
                                            <p:strVal val="ppt_w"/>
                                          </p:val>
                                        </p:tav>
                                        <p:tav tm="100000">
                                          <p:val>
                                            <p:strVal val="ppt_w*0.70"/>
                                          </p:val>
                                        </p:tav>
                                      </p:tavLst>
                                    </p:anim>
                                    <p:anim calcmode="lin" valueType="num">
                                      <p:cBhvr>
                                        <p:cTn id="159" dur="1000"/>
                                        <p:tgtEl>
                                          <p:spTgt spid="113700"/>
                                        </p:tgtEl>
                                        <p:attrNameLst>
                                          <p:attrName>ppt_h</p:attrName>
                                        </p:attrNameLst>
                                      </p:cBhvr>
                                      <p:tavLst>
                                        <p:tav tm="0">
                                          <p:val>
                                            <p:strVal val="ppt_h"/>
                                          </p:val>
                                        </p:tav>
                                        <p:tav tm="100000">
                                          <p:val>
                                            <p:strVal val="ppt_h"/>
                                          </p:val>
                                        </p:tav>
                                      </p:tavLst>
                                    </p:anim>
                                    <p:animEffect transition="out" filter="fade">
                                      <p:cBhvr>
                                        <p:cTn id="160" dur="1000"/>
                                        <p:tgtEl>
                                          <p:spTgt spid="113700"/>
                                        </p:tgtEl>
                                      </p:cBhvr>
                                    </p:animEffect>
                                    <p:set>
                                      <p:cBhvr>
                                        <p:cTn id="161" dur="1" fill="hold">
                                          <p:stCondLst>
                                            <p:cond delay="999"/>
                                          </p:stCondLst>
                                        </p:cTn>
                                        <p:tgtEl>
                                          <p:spTgt spid="113700"/>
                                        </p:tgtEl>
                                        <p:attrNameLst>
                                          <p:attrName>style.visibility</p:attrName>
                                        </p:attrNameLst>
                                      </p:cBhvr>
                                      <p:to>
                                        <p:strVal val="hidden"/>
                                      </p:to>
                                    </p:set>
                                  </p:childTnLst>
                                </p:cTn>
                              </p:par>
                              <p:par>
                                <p:cTn id="162" presetID="55" presetClass="exit" presetSubtype="0" fill="hold" grpId="1" nodeType="withEffect">
                                  <p:stCondLst>
                                    <p:cond delay="0"/>
                                  </p:stCondLst>
                                  <p:childTnLst>
                                    <p:anim calcmode="lin" valueType="num">
                                      <p:cBhvr>
                                        <p:cTn id="163" dur="1000"/>
                                        <p:tgtEl>
                                          <p:spTgt spid="113701"/>
                                        </p:tgtEl>
                                        <p:attrNameLst>
                                          <p:attrName>ppt_w</p:attrName>
                                        </p:attrNameLst>
                                      </p:cBhvr>
                                      <p:tavLst>
                                        <p:tav tm="0">
                                          <p:val>
                                            <p:strVal val="ppt_w"/>
                                          </p:val>
                                        </p:tav>
                                        <p:tav tm="100000">
                                          <p:val>
                                            <p:strVal val="ppt_w*0.70"/>
                                          </p:val>
                                        </p:tav>
                                      </p:tavLst>
                                    </p:anim>
                                    <p:anim calcmode="lin" valueType="num">
                                      <p:cBhvr>
                                        <p:cTn id="164" dur="1000"/>
                                        <p:tgtEl>
                                          <p:spTgt spid="113701"/>
                                        </p:tgtEl>
                                        <p:attrNameLst>
                                          <p:attrName>ppt_h</p:attrName>
                                        </p:attrNameLst>
                                      </p:cBhvr>
                                      <p:tavLst>
                                        <p:tav tm="0">
                                          <p:val>
                                            <p:strVal val="ppt_h"/>
                                          </p:val>
                                        </p:tav>
                                        <p:tav tm="100000">
                                          <p:val>
                                            <p:strVal val="ppt_h"/>
                                          </p:val>
                                        </p:tav>
                                      </p:tavLst>
                                    </p:anim>
                                    <p:animEffect transition="out" filter="fade">
                                      <p:cBhvr>
                                        <p:cTn id="165" dur="1000"/>
                                        <p:tgtEl>
                                          <p:spTgt spid="113701"/>
                                        </p:tgtEl>
                                      </p:cBhvr>
                                    </p:animEffect>
                                    <p:set>
                                      <p:cBhvr>
                                        <p:cTn id="166" dur="1" fill="hold">
                                          <p:stCondLst>
                                            <p:cond delay="999"/>
                                          </p:stCondLst>
                                        </p:cTn>
                                        <p:tgtEl>
                                          <p:spTgt spid="113701"/>
                                        </p:tgtEl>
                                        <p:attrNameLst>
                                          <p:attrName>style.visibility</p:attrName>
                                        </p:attrNameLst>
                                      </p:cBhvr>
                                      <p:to>
                                        <p:strVal val="hidden"/>
                                      </p:to>
                                    </p:set>
                                  </p:childTnLst>
                                </p:cTn>
                              </p:par>
                              <p:par>
                                <p:cTn id="167" presetID="55" presetClass="exit" presetSubtype="0" fill="hold" grpId="1" nodeType="withEffect">
                                  <p:stCondLst>
                                    <p:cond delay="0"/>
                                  </p:stCondLst>
                                  <p:childTnLst>
                                    <p:anim calcmode="lin" valueType="num">
                                      <p:cBhvr>
                                        <p:cTn id="168" dur="1000"/>
                                        <p:tgtEl>
                                          <p:spTgt spid="113702"/>
                                        </p:tgtEl>
                                        <p:attrNameLst>
                                          <p:attrName>ppt_w</p:attrName>
                                        </p:attrNameLst>
                                      </p:cBhvr>
                                      <p:tavLst>
                                        <p:tav tm="0">
                                          <p:val>
                                            <p:strVal val="ppt_w"/>
                                          </p:val>
                                        </p:tav>
                                        <p:tav tm="100000">
                                          <p:val>
                                            <p:strVal val="ppt_w*0.70"/>
                                          </p:val>
                                        </p:tav>
                                      </p:tavLst>
                                    </p:anim>
                                    <p:anim calcmode="lin" valueType="num">
                                      <p:cBhvr>
                                        <p:cTn id="169" dur="1000"/>
                                        <p:tgtEl>
                                          <p:spTgt spid="113702"/>
                                        </p:tgtEl>
                                        <p:attrNameLst>
                                          <p:attrName>ppt_h</p:attrName>
                                        </p:attrNameLst>
                                      </p:cBhvr>
                                      <p:tavLst>
                                        <p:tav tm="0">
                                          <p:val>
                                            <p:strVal val="ppt_h"/>
                                          </p:val>
                                        </p:tav>
                                        <p:tav tm="100000">
                                          <p:val>
                                            <p:strVal val="ppt_h"/>
                                          </p:val>
                                        </p:tav>
                                      </p:tavLst>
                                    </p:anim>
                                    <p:animEffect transition="out" filter="fade">
                                      <p:cBhvr>
                                        <p:cTn id="170" dur="1000"/>
                                        <p:tgtEl>
                                          <p:spTgt spid="113702"/>
                                        </p:tgtEl>
                                      </p:cBhvr>
                                    </p:animEffect>
                                    <p:set>
                                      <p:cBhvr>
                                        <p:cTn id="171" dur="1" fill="hold">
                                          <p:stCondLst>
                                            <p:cond delay="999"/>
                                          </p:stCondLst>
                                        </p:cTn>
                                        <p:tgtEl>
                                          <p:spTgt spid="113702"/>
                                        </p:tgtEl>
                                        <p:attrNameLst>
                                          <p:attrName>style.visibility</p:attrName>
                                        </p:attrNameLst>
                                      </p:cBhvr>
                                      <p:to>
                                        <p:strVal val="hidden"/>
                                      </p:to>
                                    </p:set>
                                  </p:childTnLst>
                                </p:cTn>
                              </p:par>
                              <p:par>
                                <p:cTn id="172" presetID="55" presetClass="exit" presetSubtype="0" fill="hold" nodeType="withEffect">
                                  <p:stCondLst>
                                    <p:cond delay="0"/>
                                  </p:stCondLst>
                                  <p:childTnLst>
                                    <p:anim calcmode="lin" valueType="num">
                                      <p:cBhvr>
                                        <p:cTn id="173" dur="1000"/>
                                        <p:tgtEl>
                                          <p:spTgt spid="3"/>
                                        </p:tgtEl>
                                        <p:attrNameLst>
                                          <p:attrName>ppt_w</p:attrName>
                                        </p:attrNameLst>
                                      </p:cBhvr>
                                      <p:tavLst>
                                        <p:tav tm="0">
                                          <p:val>
                                            <p:strVal val="ppt_w"/>
                                          </p:val>
                                        </p:tav>
                                        <p:tav tm="100000">
                                          <p:val>
                                            <p:strVal val="ppt_w*0.70"/>
                                          </p:val>
                                        </p:tav>
                                      </p:tavLst>
                                    </p:anim>
                                    <p:anim calcmode="lin" valueType="num">
                                      <p:cBhvr>
                                        <p:cTn id="174" dur="1000"/>
                                        <p:tgtEl>
                                          <p:spTgt spid="3"/>
                                        </p:tgtEl>
                                        <p:attrNameLst>
                                          <p:attrName>ppt_h</p:attrName>
                                        </p:attrNameLst>
                                      </p:cBhvr>
                                      <p:tavLst>
                                        <p:tav tm="0">
                                          <p:val>
                                            <p:strVal val="ppt_h"/>
                                          </p:val>
                                        </p:tav>
                                        <p:tav tm="100000">
                                          <p:val>
                                            <p:strVal val="ppt_h"/>
                                          </p:val>
                                        </p:tav>
                                      </p:tavLst>
                                    </p:anim>
                                    <p:animEffect transition="out" filter="fade">
                                      <p:cBhvr>
                                        <p:cTn id="175" dur="1000"/>
                                        <p:tgtEl>
                                          <p:spTgt spid="3"/>
                                        </p:tgtEl>
                                      </p:cBhvr>
                                    </p:animEffect>
                                    <p:set>
                                      <p:cBhvr>
                                        <p:cTn id="176" dur="1" fill="hold">
                                          <p:stCondLst>
                                            <p:cond delay="999"/>
                                          </p:stCondLst>
                                        </p:cTn>
                                        <p:tgtEl>
                                          <p:spTgt spid="3"/>
                                        </p:tgtEl>
                                        <p:attrNameLst>
                                          <p:attrName>style.visibility</p:attrName>
                                        </p:attrNameLst>
                                      </p:cBhvr>
                                      <p:to>
                                        <p:strVal val="hidden"/>
                                      </p:to>
                                    </p:set>
                                  </p:childTnLst>
                                </p:cTn>
                              </p:par>
                            </p:childTnLst>
                          </p:cTn>
                        </p:par>
                      </p:childTnLst>
                    </p:cTn>
                  </p:par>
                  <p:par>
                    <p:cTn id="177" fill="hold">
                      <p:stCondLst>
                        <p:cond delay="indefinite"/>
                      </p:stCondLst>
                      <p:childTnLst>
                        <p:par>
                          <p:cTn id="178" fill="hold">
                            <p:stCondLst>
                              <p:cond delay="0"/>
                            </p:stCondLst>
                            <p:childTnLst>
                              <p:par>
                                <p:cTn id="179" presetID="14" presetClass="entr" presetSubtype="10" fill="hold" grpId="0" nodeType="clickEffect">
                                  <p:stCondLst>
                                    <p:cond delay="0"/>
                                  </p:stCondLst>
                                  <p:childTnLst>
                                    <p:set>
                                      <p:cBhvr>
                                        <p:cTn id="180" dur="1" fill="hold">
                                          <p:stCondLst>
                                            <p:cond delay="0"/>
                                          </p:stCondLst>
                                        </p:cTn>
                                        <p:tgtEl>
                                          <p:spTgt spid="113680"/>
                                        </p:tgtEl>
                                        <p:attrNameLst>
                                          <p:attrName>style.visibility</p:attrName>
                                        </p:attrNameLst>
                                      </p:cBhvr>
                                      <p:to>
                                        <p:strVal val="visible"/>
                                      </p:to>
                                    </p:set>
                                    <p:animEffect transition="in" filter="randombar(horizontal)">
                                      <p:cBhvr>
                                        <p:cTn id="181" dur="500"/>
                                        <p:tgtEl>
                                          <p:spTgt spid="113680"/>
                                        </p:tgtEl>
                                      </p:cBhvr>
                                    </p:animEffect>
                                  </p:childTnLst>
                                </p:cTn>
                              </p:par>
                            </p:childTnLst>
                          </p:cTn>
                        </p:par>
                        <p:par>
                          <p:cTn id="182" fill="hold">
                            <p:stCondLst>
                              <p:cond delay="500"/>
                            </p:stCondLst>
                            <p:childTnLst>
                              <p:par>
                                <p:cTn id="183" presetID="9" presetClass="emph" presetSubtype="0" grpId="1" nodeType="afterEffect">
                                  <p:stCondLst>
                                    <p:cond delay="0"/>
                                  </p:stCondLst>
                                  <p:childTnLst>
                                    <p:set>
                                      <p:cBhvr rctx="PPT">
                                        <p:cTn id="184" dur="indefinite"/>
                                        <p:tgtEl>
                                          <p:spTgt spid="113670"/>
                                        </p:tgtEl>
                                        <p:attrNameLst>
                                          <p:attrName>style.opacity</p:attrName>
                                        </p:attrNameLst>
                                      </p:cBhvr>
                                      <p:to>
                                        <p:strVal val="0.5"/>
                                      </p:to>
                                    </p:set>
                                    <p:animEffect filter="image" prLst="opacity: 0.5">
                                      <p:cBhvr rctx="IE">
                                        <p:cTn id="185" dur="indefinite"/>
                                        <p:tgtEl>
                                          <p:spTgt spid="113670"/>
                                        </p:tgtEl>
                                      </p:cBhvr>
                                    </p:animEffect>
                                  </p:childTnLst>
                                </p:cTn>
                              </p:par>
                              <p:par>
                                <p:cTn id="186" presetID="9" presetClass="emph" presetSubtype="0" grpId="1" nodeType="withEffect">
                                  <p:stCondLst>
                                    <p:cond delay="0"/>
                                  </p:stCondLst>
                                  <p:childTnLst>
                                    <p:set>
                                      <p:cBhvr rctx="PPT">
                                        <p:cTn id="187" dur="indefinite"/>
                                        <p:tgtEl>
                                          <p:spTgt spid="113671"/>
                                        </p:tgtEl>
                                        <p:attrNameLst>
                                          <p:attrName>style.opacity</p:attrName>
                                        </p:attrNameLst>
                                      </p:cBhvr>
                                      <p:to>
                                        <p:strVal val="0.5"/>
                                      </p:to>
                                    </p:set>
                                    <p:animEffect filter="image" prLst="opacity: 0.5">
                                      <p:cBhvr rctx="IE">
                                        <p:cTn id="188" dur="indefinite"/>
                                        <p:tgtEl>
                                          <p:spTgt spid="113671"/>
                                        </p:tgtEl>
                                      </p:cBhvr>
                                    </p:animEffect>
                                  </p:childTnLst>
                                </p:cTn>
                              </p:par>
                              <p:par>
                                <p:cTn id="189" presetID="9" presetClass="emph" presetSubtype="0" grpId="1" nodeType="withEffect">
                                  <p:stCondLst>
                                    <p:cond delay="0"/>
                                  </p:stCondLst>
                                  <p:childTnLst>
                                    <p:set>
                                      <p:cBhvr rctx="PPT">
                                        <p:cTn id="190" dur="indefinite"/>
                                        <p:tgtEl>
                                          <p:spTgt spid="113691"/>
                                        </p:tgtEl>
                                        <p:attrNameLst>
                                          <p:attrName>style.opacity</p:attrName>
                                        </p:attrNameLst>
                                      </p:cBhvr>
                                      <p:to>
                                        <p:strVal val="0.5"/>
                                      </p:to>
                                    </p:set>
                                    <p:animEffect filter="image" prLst="opacity: 0.5">
                                      <p:cBhvr rctx="IE">
                                        <p:cTn id="191" dur="indefinite"/>
                                        <p:tgtEl>
                                          <p:spTgt spid="113691"/>
                                        </p:tgtEl>
                                      </p:cBhvr>
                                    </p:animEffect>
                                  </p:childTnLst>
                                </p:cTn>
                              </p:par>
                              <p:par>
                                <p:cTn id="192" presetID="9" presetClass="emph" presetSubtype="0" grpId="1" nodeType="withEffect">
                                  <p:stCondLst>
                                    <p:cond delay="0"/>
                                  </p:stCondLst>
                                  <p:childTnLst>
                                    <p:set>
                                      <p:cBhvr rctx="PPT">
                                        <p:cTn id="193" dur="indefinite"/>
                                        <p:tgtEl>
                                          <p:spTgt spid="113692"/>
                                        </p:tgtEl>
                                        <p:attrNameLst>
                                          <p:attrName>style.opacity</p:attrName>
                                        </p:attrNameLst>
                                      </p:cBhvr>
                                      <p:to>
                                        <p:strVal val="0.5"/>
                                      </p:to>
                                    </p:set>
                                    <p:animEffect filter="image" prLst="opacity: 0.5">
                                      <p:cBhvr rctx="IE">
                                        <p:cTn id="194" dur="indefinite"/>
                                        <p:tgtEl>
                                          <p:spTgt spid="113692"/>
                                        </p:tgtEl>
                                      </p:cBhvr>
                                    </p:animEffect>
                                  </p:childTnLst>
                                </p:cTn>
                              </p:par>
                              <p:par>
                                <p:cTn id="195" presetID="9" presetClass="emph" presetSubtype="0" grpId="0" nodeType="withEffect">
                                  <p:stCondLst>
                                    <p:cond delay="0"/>
                                  </p:stCondLst>
                                  <p:childTnLst>
                                    <p:set>
                                      <p:cBhvr rctx="PPT">
                                        <p:cTn id="196" dur="indefinite"/>
                                        <p:tgtEl>
                                          <p:spTgt spid="113682"/>
                                        </p:tgtEl>
                                        <p:attrNameLst>
                                          <p:attrName>style.opacity</p:attrName>
                                        </p:attrNameLst>
                                      </p:cBhvr>
                                      <p:to>
                                        <p:strVal val="0.5"/>
                                      </p:to>
                                    </p:set>
                                    <p:animEffect filter="image" prLst="opacity: 0.5">
                                      <p:cBhvr rctx="IE">
                                        <p:cTn id="197" dur="indefinite"/>
                                        <p:tgtEl>
                                          <p:spTgt spid="113682"/>
                                        </p:tgtEl>
                                      </p:cBhvr>
                                    </p:animEffect>
                                  </p:childTnLst>
                                </p:cTn>
                              </p:par>
                            </p:childTnLst>
                          </p:cTn>
                        </p:par>
                        <p:par>
                          <p:cTn id="198" fill="hold">
                            <p:stCondLst>
                              <p:cond delay="500"/>
                            </p:stCondLst>
                            <p:childTnLst>
                              <p:par>
                                <p:cTn id="199" presetID="9" presetClass="emph" presetSubtype="0" grpId="1" nodeType="afterEffect">
                                  <p:stCondLst>
                                    <p:cond delay="0"/>
                                  </p:stCondLst>
                                  <p:childTnLst>
                                    <p:set>
                                      <p:cBhvr rctx="PPT">
                                        <p:cTn id="200" dur="indefinite"/>
                                        <p:tgtEl>
                                          <p:spTgt spid="113667"/>
                                        </p:tgtEl>
                                        <p:attrNameLst>
                                          <p:attrName>style.opacity</p:attrName>
                                        </p:attrNameLst>
                                      </p:cBhvr>
                                      <p:to>
                                        <p:strVal val="0.5"/>
                                      </p:to>
                                    </p:set>
                                    <p:animEffect filter="image" prLst="opacity: 0.5">
                                      <p:cBhvr rctx="IE">
                                        <p:cTn id="201" dur="indefinite"/>
                                        <p:tgtEl>
                                          <p:spTgt spid="113667"/>
                                        </p:tgtEl>
                                      </p:cBhvr>
                                    </p:animEffect>
                                  </p:childTnLst>
                                </p:cTn>
                              </p:par>
                            </p:childTnLst>
                          </p:cTn>
                        </p:par>
                      </p:childTnLst>
                    </p:cTn>
                  </p:par>
                  <p:par>
                    <p:cTn id="202" fill="hold">
                      <p:stCondLst>
                        <p:cond delay="indefinite"/>
                      </p:stCondLst>
                      <p:childTnLst>
                        <p:par>
                          <p:cTn id="203" fill="hold">
                            <p:stCondLst>
                              <p:cond delay="0"/>
                            </p:stCondLst>
                            <p:childTnLst>
                              <p:par>
                                <p:cTn id="204" presetID="22" presetClass="entr" presetSubtype="8" fill="hold" grpId="0" nodeType="clickEffect">
                                  <p:stCondLst>
                                    <p:cond delay="0"/>
                                  </p:stCondLst>
                                  <p:childTnLst>
                                    <p:set>
                                      <p:cBhvr>
                                        <p:cTn id="205" dur="1" fill="hold">
                                          <p:stCondLst>
                                            <p:cond delay="0"/>
                                          </p:stCondLst>
                                        </p:cTn>
                                        <p:tgtEl>
                                          <p:spTgt spid="113693"/>
                                        </p:tgtEl>
                                        <p:attrNameLst>
                                          <p:attrName>style.visibility</p:attrName>
                                        </p:attrNameLst>
                                      </p:cBhvr>
                                      <p:to>
                                        <p:strVal val="visible"/>
                                      </p:to>
                                    </p:set>
                                    <p:animEffect transition="in" filter="wipe(left)">
                                      <p:cBhvr>
                                        <p:cTn id="206" dur="2000"/>
                                        <p:tgtEl>
                                          <p:spTgt spid="113693"/>
                                        </p:tgtEl>
                                      </p:cBhvr>
                                    </p:animEffect>
                                  </p:childTnLst>
                                </p:cTn>
                              </p:par>
                            </p:childTnLst>
                          </p:cTn>
                        </p:par>
                        <p:par>
                          <p:cTn id="207" fill="hold">
                            <p:stCondLst>
                              <p:cond delay="2000"/>
                            </p:stCondLst>
                            <p:childTnLst>
                              <p:par>
                                <p:cTn id="208" presetID="1" presetClass="emph" presetSubtype="2" fill="hold" nodeType="afterEffect">
                                  <p:stCondLst>
                                    <p:cond delay="0"/>
                                  </p:stCondLst>
                                  <p:childTnLst>
                                    <p:animClr clrSpc="rgb" dir="cw">
                                      <p:cBhvr>
                                        <p:cTn id="209" dur="2000" fill="hold"/>
                                        <p:tgtEl>
                                          <p:spTgt spid="113672"/>
                                        </p:tgtEl>
                                        <p:attrNameLst>
                                          <p:attrName>fillcolor</p:attrName>
                                        </p:attrNameLst>
                                      </p:cBhvr>
                                      <p:to>
                                        <a:srgbClr val="FFFFB7"/>
                                      </p:to>
                                    </p:animClr>
                                    <p:set>
                                      <p:cBhvr>
                                        <p:cTn id="210" dur="2000" fill="hold"/>
                                        <p:tgtEl>
                                          <p:spTgt spid="113672"/>
                                        </p:tgtEl>
                                        <p:attrNameLst>
                                          <p:attrName>fill.type</p:attrName>
                                        </p:attrNameLst>
                                      </p:cBhvr>
                                      <p:to>
                                        <p:strVal val="solid"/>
                                      </p:to>
                                    </p:set>
                                    <p:set>
                                      <p:cBhvr>
                                        <p:cTn id="211" dur="2000" fill="hold"/>
                                        <p:tgtEl>
                                          <p:spTgt spid="113672"/>
                                        </p:tgtEl>
                                        <p:attrNameLst>
                                          <p:attrName>fill.on</p:attrName>
                                        </p:attrNameLst>
                                      </p:cBhvr>
                                      <p:to>
                                        <p:strVal val="true"/>
                                      </p:to>
                                    </p:set>
                                  </p:childTnLst>
                                </p:cTn>
                              </p:par>
                            </p:childTnLst>
                          </p:cTn>
                        </p:par>
                        <p:par>
                          <p:cTn id="212" fill="hold">
                            <p:stCondLst>
                              <p:cond delay="4000"/>
                            </p:stCondLst>
                            <p:childTnLst>
                              <p:par>
                                <p:cTn id="213" presetID="9" presetClass="emph" presetSubtype="0" grpId="1" nodeType="afterEffect">
                                  <p:stCondLst>
                                    <p:cond delay="0"/>
                                  </p:stCondLst>
                                  <p:childTnLst>
                                    <p:set>
                                      <p:cBhvr rctx="PPT">
                                        <p:cTn id="214" dur="indefinite"/>
                                        <p:tgtEl>
                                          <p:spTgt spid="113668"/>
                                        </p:tgtEl>
                                        <p:attrNameLst>
                                          <p:attrName>style.opacity</p:attrName>
                                        </p:attrNameLst>
                                      </p:cBhvr>
                                      <p:to>
                                        <p:strVal val="0.5"/>
                                      </p:to>
                                    </p:set>
                                    <p:animEffect filter="image" prLst="opacity: 0.5">
                                      <p:cBhvr rctx="IE">
                                        <p:cTn id="215" dur="indefinite"/>
                                        <p:tgtEl>
                                          <p:spTgt spid="113668"/>
                                        </p:tgtEl>
                                      </p:cBhvr>
                                    </p:animEffect>
                                  </p:childTnLst>
                                </p:cTn>
                              </p:par>
                            </p:childTnLst>
                          </p:cTn>
                        </p:par>
                      </p:childTnLst>
                    </p:cTn>
                  </p:par>
                  <p:par>
                    <p:cTn id="216" fill="hold">
                      <p:stCondLst>
                        <p:cond delay="indefinite"/>
                      </p:stCondLst>
                      <p:childTnLst>
                        <p:par>
                          <p:cTn id="217" fill="hold">
                            <p:stCondLst>
                              <p:cond delay="0"/>
                            </p:stCondLst>
                            <p:childTnLst>
                              <p:par>
                                <p:cTn id="218" presetID="22" presetClass="entr" presetSubtype="1" fill="hold" grpId="0" nodeType="clickEffect">
                                  <p:stCondLst>
                                    <p:cond delay="0"/>
                                  </p:stCondLst>
                                  <p:childTnLst>
                                    <p:set>
                                      <p:cBhvr>
                                        <p:cTn id="219" dur="1" fill="hold">
                                          <p:stCondLst>
                                            <p:cond delay="0"/>
                                          </p:stCondLst>
                                        </p:cTn>
                                        <p:tgtEl>
                                          <p:spTgt spid="113684"/>
                                        </p:tgtEl>
                                        <p:attrNameLst>
                                          <p:attrName>style.visibility</p:attrName>
                                        </p:attrNameLst>
                                      </p:cBhvr>
                                      <p:to>
                                        <p:strVal val="visible"/>
                                      </p:to>
                                    </p:set>
                                    <p:animEffect transition="in" filter="wipe(up)">
                                      <p:cBhvr>
                                        <p:cTn id="220" dur="500"/>
                                        <p:tgtEl>
                                          <p:spTgt spid="113684"/>
                                        </p:tgtEl>
                                      </p:cBhvr>
                                    </p:animEffect>
                                  </p:childTnLst>
                                </p:cTn>
                              </p:par>
                            </p:childTnLst>
                          </p:cTn>
                        </p:par>
                      </p:childTnLst>
                    </p:cTn>
                  </p:par>
                  <p:par>
                    <p:cTn id="221" fill="hold">
                      <p:stCondLst>
                        <p:cond delay="indefinite"/>
                      </p:stCondLst>
                      <p:childTnLst>
                        <p:par>
                          <p:cTn id="222" fill="hold">
                            <p:stCondLst>
                              <p:cond delay="0"/>
                            </p:stCondLst>
                            <p:childTnLst>
                              <p:par>
                                <p:cTn id="223" presetID="10" presetClass="entr" presetSubtype="0" fill="hold" grpId="0" nodeType="clickEffect">
                                  <p:stCondLst>
                                    <p:cond delay="0"/>
                                  </p:stCondLst>
                                  <p:childTnLst>
                                    <p:set>
                                      <p:cBhvr>
                                        <p:cTn id="224" dur="1" fill="hold">
                                          <p:stCondLst>
                                            <p:cond delay="0"/>
                                          </p:stCondLst>
                                        </p:cTn>
                                        <p:tgtEl>
                                          <p:spTgt spid="113685"/>
                                        </p:tgtEl>
                                        <p:attrNameLst>
                                          <p:attrName>style.visibility</p:attrName>
                                        </p:attrNameLst>
                                      </p:cBhvr>
                                      <p:to>
                                        <p:strVal val="visible"/>
                                      </p:to>
                                    </p:set>
                                    <p:animEffect transition="in" filter="fade">
                                      <p:cBhvr>
                                        <p:cTn id="225" dur="2000"/>
                                        <p:tgtEl>
                                          <p:spTgt spid="113685"/>
                                        </p:tgtEl>
                                      </p:cBhvr>
                                    </p:animEffect>
                                  </p:childTnLst>
                                </p:cTn>
                              </p:par>
                            </p:childTnLst>
                          </p:cTn>
                        </p:par>
                      </p:childTnLst>
                    </p:cTn>
                  </p:par>
                  <p:par>
                    <p:cTn id="226" fill="hold">
                      <p:stCondLst>
                        <p:cond delay="indefinite"/>
                      </p:stCondLst>
                      <p:childTnLst>
                        <p:par>
                          <p:cTn id="227" fill="hold">
                            <p:stCondLst>
                              <p:cond delay="0"/>
                            </p:stCondLst>
                            <p:childTnLst>
                              <p:par>
                                <p:cTn id="228" presetID="47" presetClass="entr" presetSubtype="0" fill="hold" grpId="0" nodeType="clickEffect">
                                  <p:stCondLst>
                                    <p:cond delay="0"/>
                                  </p:stCondLst>
                                  <p:childTnLst>
                                    <p:set>
                                      <p:cBhvr>
                                        <p:cTn id="229" dur="1" fill="hold">
                                          <p:stCondLst>
                                            <p:cond delay="0"/>
                                          </p:stCondLst>
                                        </p:cTn>
                                        <p:tgtEl>
                                          <p:spTgt spid="113686"/>
                                        </p:tgtEl>
                                        <p:attrNameLst>
                                          <p:attrName>style.visibility</p:attrName>
                                        </p:attrNameLst>
                                      </p:cBhvr>
                                      <p:to>
                                        <p:strVal val="visible"/>
                                      </p:to>
                                    </p:set>
                                    <p:animEffect transition="in" filter="fade">
                                      <p:cBhvr>
                                        <p:cTn id="230" dur="1000"/>
                                        <p:tgtEl>
                                          <p:spTgt spid="113686"/>
                                        </p:tgtEl>
                                      </p:cBhvr>
                                    </p:animEffect>
                                    <p:anim calcmode="lin" valueType="num">
                                      <p:cBhvr>
                                        <p:cTn id="231" dur="1000" fill="hold"/>
                                        <p:tgtEl>
                                          <p:spTgt spid="113686"/>
                                        </p:tgtEl>
                                        <p:attrNameLst>
                                          <p:attrName>ppt_x</p:attrName>
                                        </p:attrNameLst>
                                      </p:cBhvr>
                                      <p:tavLst>
                                        <p:tav tm="0">
                                          <p:val>
                                            <p:strVal val="#ppt_x"/>
                                          </p:val>
                                        </p:tav>
                                        <p:tav tm="100000">
                                          <p:val>
                                            <p:strVal val="#ppt_x"/>
                                          </p:val>
                                        </p:tav>
                                      </p:tavLst>
                                    </p:anim>
                                    <p:anim calcmode="lin" valueType="num">
                                      <p:cBhvr>
                                        <p:cTn id="232" dur="1000" fill="hold"/>
                                        <p:tgtEl>
                                          <p:spTgt spid="1136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0" grpId="0" animBg="1" autoUpdateAnimBg="0"/>
      <p:bldP spid="113670" grpId="1" animBg="1"/>
      <p:bldP spid="113690" grpId="0"/>
      <p:bldP spid="113690" grpId="1"/>
      <p:bldP spid="113671" grpId="0" animBg="1" autoUpdateAnimBg="0"/>
      <p:bldP spid="113671" grpId="1" animBg="1"/>
      <p:bldP spid="113688" grpId="0"/>
      <p:bldP spid="113688" grpId="1"/>
      <p:bldP spid="113667" grpId="0" autoUpdateAnimBg="0"/>
      <p:bldP spid="113667" grpId="1"/>
      <p:bldP spid="113668" grpId="0" animBg="1" autoUpdateAnimBg="0"/>
      <p:bldP spid="113668" grpId="1" animBg="1"/>
      <p:bldP spid="113672" grpId="0" animBg="1" autoUpdateAnimBg="0"/>
      <p:bldP spid="113673" grpId="0" build="p" autoUpdateAnimBg="0" advAuto="0"/>
      <p:bldP spid="113680" grpId="0"/>
      <p:bldP spid="113682" grpId="0"/>
      <p:bldP spid="113682" grpId="1"/>
      <p:bldP spid="113684" grpId="0"/>
      <p:bldP spid="113685" grpId="0"/>
      <p:bldP spid="113686" grpId="0"/>
      <p:bldP spid="113691" grpId="0"/>
      <p:bldP spid="113691" grpId="1"/>
      <p:bldP spid="113692" grpId="0"/>
      <p:bldP spid="113692" grpId="1"/>
      <p:bldP spid="113693" grpId="0" animBg="1"/>
      <p:bldP spid="113694" grpId="0"/>
      <p:bldP spid="113695" grpId="0"/>
      <p:bldP spid="113695" grpId="1"/>
      <p:bldP spid="113696" grpId="0"/>
      <p:bldP spid="113696" grpId="1"/>
      <p:bldP spid="113700" grpId="0"/>
      <p:bldP spid="113701" grpId="0"/>
      <p:bldP spid="113701" grpId="1"/>
      <p:bldP spid="113702" grpId="0"/>
      <p:bldP spid="113702" grpId="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AutoShape 4"/>
          <p:cNvSpPr>
            <a:spLocks noChangeArrowheads="1"/>
          </p:cNvSpPr>
          <p:nvPr/>
        </p:nvSpPr>
        <p:spPr bwMode="auto">
          <a:xfrm>
            <a:off x="5197475" y="1828800"/>
            <a:ext cx="838200" cy="762000"/>
          </a:xfrm>
          <a:prstGeom prst="can">
            <a:avLst>
              <a:gd name="adj" fmla="val 25000"/>
            </a:avLst>
          </a:prstGeom>
          <a:solidFill>
            <a:srgbClr val="FFCCFF">
              <a:alpha val="50195"/>
            </a:srgbClr>
          </a:solidFill>
          <a:ln w="9525">
            <a:solidFill>
              <a:schemeClr val="tx1"/>
            </a:solidFill>
            <a:round/>
            <a:headEnd/>
            <a:tailEnd/>
          </a:ln>
        </p:spPr>
        <p:txBody>
          <a:bodyPr wrap="none" anchor="ctr"/>
          <a:lstStyle/>
          <a:p>
            <a:r>
              <a:rPr lang="en-US" sz="1400">
                <a:solidFill>
                  <a:srgbClr val="000000"/>
                </a:solidFill>
              </a:rPr>
              <a:t> </a:t>
            </a:r>
          </a:p>
        </p:txBody>
      </p:sp>
      <p:sp>
        <p:nvSpPr>
          <p:cNvPr id="114717" name="Rectangle 29"/>
          <p:cNvSpPr>
            <a:spLocks noChangeArrowheads="1"/>
          </p:cNvSpPr>
          <p:nvPr/>
        </p:nvSpPr>
        <p:spPr bwMode="auto">
          <a:xfrm>
            <a:off x="3336925" y="1987550"/>
            <a:ext cx="4572000" cy="517525"/>
          </a:xfrm>
          <a:prstGeom prst="rect">
            <a:avLst/>
          </a:prstGeom>
          <a:noFill/>
          <a:ln w="9525">
            <a:noFill/>
            <a:miter lim="800000"/>
            <a:headEnd/>
            <a:tailEnd/>
          </a:ln>
        </p:spPr>
        <p:txBody>
          <a:bodyPr>
            <a:spAutoFit/>
          </a:bodyPr>
          <a:lstStyle/>
          <a:p>
            <a:r>
              <a:rPr lang="en-US" sz="1400">
                <a:solidFill>
                  <a:srgbClr val="000000"/>
                </a:solidFill>
              </a:rPr>
              <a:t>P</a:t>
            </a:r>
            <a:r>
              <a:rPr lang="en-US" sz="1400" baseline="-25000">
                <a:solidFill>
                  <a:srgbClr val="000000"/>
                </a:solidFill>
              </a:rPr>
              <a:t>xe</a:t>
            </a:r>
            <a:r>
              <a:rPr lang="en-US" sz="1400">
                <a:solidFill>
                  <a:srgbClr val="000000"/>
                </a:solidFill>
              </a:rPr>
              <a:t> </a:t>
            </a:r>
          </a:p>
          <a:p>
            <a:r>
              <a:rPr lang="en-US" sz="1400">
                <a:solidFill>
                  <a:srgbClr val="000000"/>
                </a:solidFill>
              </a:rPr>
              <a:t>6 atm</a:t>
            </a:r>
          </a:p>
        </p:txBody>
      </p:sp>
      <p:sp>
        <p:nvSpPr>
          <p:cNvPr id="114721" name="Rectangle 33"/>
          <p:cNvSpPr>
            <a:spLocks noChangeArrowheads="1"/>
          </p:cNvSpPr>
          <p:nvPr/>
        </p:nvSpPr>
        <p:spPr bwMode="auto">
          <a:xfrm>
            <a:off x="3336925" y="1990725"/>
            <a:ext cx="4572000" cy="517525"/>
          </a:xfrm>
          <a:prstGeom prst="rect">
            <a:avLst/>
          </a:prstGeom>
          <a:noFill/>
          <a:ln w="9525">
            <a:noFill/>
            <a:miter lim="800000"/>
            <a:headEnd/>
            <a:tailEnd/>
          </a:ln>
        </p:spPr>
        <p:txBody>
          <a:bodyPr>
            <a:spAutoFit/>
          </a:bodyPr>
          <a:lstStyle/>
          <a:p>
            <a:r>
              <a:rPr lang="en-US" sz="1400">
                <a:solidFill>
                  <a:srgbClr val="000000"/>
                </a:solidFill>
              </a:rPr>
              <a:t>P</a:t>
            </a:r>
            <a:r>
              <a:rPr lang="en-US" sz="1400" baseline="-25000">
                <a:solidFill>
                  <a:srgbClr val="000000"/>
                </a:solidFill>
              </a:rPr>
              <a:t>xe</a:t>
            </a:r>
            <a:r>
              <a:rPr lang="en-US" sz="1400">
                <a:solidFill>
                  <a:srgbClr val="000000"/>
                </a:solidFill>
              </a:rPr>
              <a:t> </a:t>
            </a:r>
          </a:p>
          <a:p>
            <a:r>
              <a:rPr lang="en-US" sz="1400">
                <a:solidFill>
                  <a:srgbClr val="000000"/>
                </a:solidFill>
              </a:rPr>
              <a:t>607.8 kPa</a:t>
            </a:r>
          </a:p>
        </p:txBody>
      </p:sp>
      <p:sp>
        <p:nvSpPr>
          <p:cNvPr id="126981" name="AutoShape 5"/>
          <p:cNvSpPr>
            <a:spLocks noChangeArrowheads="1"/>
          </p:cNvSpPr>
          <p:nvPr/>
        </p:nvSpPr>
        <p:spPr bwMode="auto">
          <a:xfrm>
            <a:off x="2987675" y="685800"/>
            <a:ext cx="1524000" cy="1905000"/>
          </a:xfrm>
          <a:prstGeom prst="can">
            <a:avLst>
              <a:gd name="adj" fmla="val 31250"/>
            </a:avLst>
          </a:prstGeom>
          <a:solidFill>
            <a:srgbClr val="CCFFCC">
              <a:alpha val="50195"/>
            </a:srgbClr>
          </a:solidFill>
          <a:ln w="9525">
            <a:solidFill>
              <a:schemeClr val="tx1"/>
            </a:solidFill>
            <a:round/>
            <a:headEnd/>
            <a:tailEnd/>
          </a:ln>
        </p:spPr>
        <p:txBody>
          <a:bodyPr wrap="none" anchor="ctr"/>
          <a:lstStyle/>
          <a:p>
            <a:endParaRPr lang="en-US" sz="1400">
              <a:solidFill>
                <a:srgbClr val="000000"/>
              </a:solidFill>
            </a:endParaRPr>
          </a:p>
        </p:txBody>
      </p:sp>
      <p:sp>
        <p:nvSpPr>
          <p:cNvPr id="114716" name="Rectangle 28"/>
          <p:cNvSpPr>
            <a:spLocks noChangeArrowheads="1"/>
          </p:cNvSpPr>
          <p:nvPr/>
        </p:nvSpPr>
        <p:spPr bwMode="auto">
          <a:xfrm>
            <a:off x="3011488" y="1593850"/>
            <a:ext cx="1209675" cy="304800"/>
          </a:xfrm>
          <a:prstGeom prst="rect">
            <a:avLst/>
          </a:prstGeom>
          <a:noFill/>
          <a:ln w="9525">
            <a:noFill/>
            <a:miter lim="800000"/>
            <a:headEnd/>
            <a:tailEnd/>
          </a:ln>
        </p:spPr>
        <p:txBody>
          <a:bodyPr wrap="none">
            <a:spAutoFit/>
          </a:bodyPr>
          <a:lstStyle/>
          <a:p>
            <a:r>
              <a:rPr lang="en-US" sz="1400">
                <a:solidFill>
                  <a:srgbClr val="000000"/>
                </a:solidFill>
              </a:rPr>
              <a:t>P</a:t>
            </a:r>
            <a:r>
              <a:rPr lang="en-US" sz="1400" baseline="-25000">
                <a:solidFill>
                  <a:srgbClr val="000000"/>
                </a:solidFill>
              </a:rPr>
              <a:t>Kr</a:t>
            </a:r>
            <a:r>
              <a:rPr lang="en-US" sz="1400">
                <a:solidFill>
                  <a:srgbClr val="000000"/>
                </a:solidFill>
              </a:rPr>
              <a:t> = 0.5 atm</a:t>
            </a:r>
          </a:p>
        </p:txBody>
      </p:sp>
      <p:sp>
        <p:nvSpPr>
          <p:cNvPr id="114719" name="Rectangle 31"/>
          <p:cNvSpPr>
            <a:spLocks noChangeArrowheads="1"/>
          </p:cNvSpPr>
          <p:nvPr/>
        </p:nvSpPr>
        <p:spPr bwMode="auto">
          <a:xfrm>
            <a:off x="3009900" y="1587500"/>
            <a:ext cx="1535113" cy="304800"/>
          </a:xfrm>
          <a:prstGeom prst="rect">
            <a:avLst/>
          </a:prstGeom>
          <a:noFill/>
          <a:ln w="9525">
            <a:noFill/>
            <a:miter lim="800000"/>
            <a:headEnd/>
            <a:tailEnd/>
          </a:ln>
        </p:spPr>
        <p:txBody>
          <a:bodyPr wrap="none">
            <a:spAutoFit/>
          </a:bodyPr>
          <a:lstStyle/>
          <a:p>
            <a:r>
              <a:rPr lang="en-US" sz="1400">
                <a:solidFill>
                  <a:srgbClr val="000000"/>
                </a:solidFill>
              </a:rPr>
              <a:t>P</a:t>
            </a:r>
            <a:r>
              <a:rPr lang="en-US" sz="1400" baseline="-25000">
                <a:solidFill>
                  <a:srgbClr val="000000"/>
                </a:solidFill>
              </a:rPr>
              <a:t>Kr</a:t>
            </a:r>
            <a:r>
              <a:rPr lang="en-US" sz="1400">
                <a:solidFill>
                  <a:srgbClr val="000000"/>
                </a:solidFill>
              </a:rPr>
              <a:t> = 380 mm Hg</a:t>
            </a:r>
          </a:p>
        </p:txBody>
      </p:sp>
      <p:sp>
        <p:nvSpPr>
          <p:cNvPr id="126984" name="Rectangle 2"/>
          <p:cNvSpPr>
            <a:spLocks noGrp="1" noChangeArrowheads="1"/>
          </p:cNvSpPr>
          <p:nvPr>
            <p:ph type="title"/>
          </p:nvPr>
        </p:nvSpPr>
        <p:spPr>
          <a:xfrm>
            <a:off x="152400" y="304800"/>
            <a:ext cx="2971800" cy="381000"/>
          </a:xfrm>
        </p:spPr>
        <p:txBody>
          <a:bodyPr/>
          <a:lstStyle/>
          <a:p>
            <a:pPr eaLnBrk="1" hangingPunct="1"/>
            <a:r>
              <a:rPr lang="en-US" sz="2000" smtClean="0"/>
              <a:t>…just add them up</a:t>
            </a:r>
          </a:p>
        </p:txBody>
      </p:sp>
      <p:sp>
        <p:nvSpPr>
          <p:cNvPr id="126985" name="AutoShape 3"/>
          <p:cNvSpPr>
            <a:spLocks noChangeArrowheads="1"/>
          </p:cNvSpPr>
          <p:nvPr/>
        </p:nvSpPr>
        <p:spPr bwMode="auto">
          <a:xfrm>
            <a:off x="1235075" y="1524000"/>
            <a:ext cx="990600" cy="1066800"/>
          </a:xfrm>
          <a:prstGeom prst="can">
            <a:avLst>
              <a:gd name="adj" fmla="val 26923"/>
            </a:avLst>
          </a:prstGeom>
          <a:solidFill>
            <a:srgbClr val="FFFF99">
              <a:alpha val="50195"/>
            </a:srgbClr>
          </a:solidFill>
          <a:ln w="9525">
            <a:solidFill>
              <a:schemeClr val="tx1"/>
            </a:solidFill>
            <a:round/>
            <a:headEnd/>
            <a:tailEnd/>
          </a:ln>
        </p:spPr>
        <p:txBody>
          <a:bodyPr wrap="none" anchor="ctr"/>
          <a:lstStyle/>
          <a:p>
            <a:r>
              <a:rPr lang="en-US" sz="1400">
                <a:solidFill>
                  <a:srgbClr val="000000"/>
                </a:solidFill>
              </a:rPr>
              <a:t>P</a:t>
            </a:r>
            <a:r>
              <a:rPr lang="en-US" sz="1400" baseline="-25000">
                <a:solidFill>
                  <a:srgbClr val="000000"/>
                </a:solidFill>
              </a:rPr>
              <a:t>Ar</a:t>
            </a:r>
            <a:r>
              <a:rPr lang="en-US" sz="1400">
                <a:solidFill>
                  <a:srgbClr val="000000"/>
                </a:solidFill>
              </a:rPr>
              <a:t> = 2 atm</a:t>
            </a:r>
          </a:p>
        </p:txBody>
      </p:sp>
      <p:sp>
        <p:nvSpPr>
          <p:cNvPr id="114694" name="AutoShape 6"/>
          <p:cNvSpPr>
            <a:spLocks noChangeArrowheads="1"/>
          </p:cNvSpPr>
          <p:nvPr/>
        </p:nvSpPr>
        <p:spPr bwMode="auto">
          <a:xfrm>
            <a:off x="6721475" y="1066800"/>
            <a:ext cx="1524000" cy="1524000"/>
          </a:xfrm>
          <a:prstGeom prst="can">
            <a:avLst>
              <a:gd name="adj" fmla="val 25000"/>
            </a:avLst>
          </a:prstGeom>
          <a:solidFill>
            <a:srgbClr val="DFDFDF">
              <a:alpha val="50195"/>
            </a:srgbClr>
          </a:solidFill>
          <a:ln w="9525">
            <a:solidFill>
              <a:schemeClr val="tx1"/>
            </a:solidFill>
            <a:round/>
            <a:headEnd/>
            <a:tailEnd/>
          </a:ln>
        </p:spPr>
        <p:txBody>
          <a:bodyPr wrap="none" anchor="ctr"/>
          <a:lstStyle/>
          <a:p>
            <a:r>
              <a:rPr lang="en-US" sz="2400">
                <a:solidFill>
                  <a:srgbClr val="000000"/>
                </a:solidFill>
              </a:rPr>
              <a:t>P</a:t>
            </a:r>
            <a:r>
              <a:rPr lang="en-US" sz="2400" baseline="-25000">
                <a:solidFill>
                  <a:srgbClr val="000000"/>
                </a:solidFill>
              </a:rPr>
              <a:t>total</a:t>
            </a:r>
            <a:r>
              <a:rPr lang="en-US" sz="2400">
                <a:solidFill>
                  <a:srgbClr val="000000"/>
                </a:solidFill>
              </a:rPr>
              <a:t> = ?</a:t>
            </a:r>
          </a:p>
        </p:txBody>
      </p:sp>
      <p:sp>
        <p:nvSpPr>
          <p:cNvPr id="114695" name="Text Box 7"/>
          <p:cNvSpPr txBox="1">
            <a:spLocks noChangeArrowheads="1"/>
          </p:cNvSpPr>
          <p:nvPr/>
        </p:nvSpPr>
        <p:spPr bwMode="auto">
          <a:xfrm>
            <a:off x="1143000" y="2601913"/>
            <a:ext cx="7038975" cy="396875"/>
          </a:xfrm>
          <a:prstGeom prst="rect">
            <a:avLst/>
          </a:prstGeom>
          <a:noFill/>
          <a:ln w="9525">
            <a:noFill/>
            <a:miter lim="800000"/>
            <a:headEnd/>
            <a:tailEnd/>
          </a:ln>
        </p:spPr>
        <p:txBody>
          <a:bodyPr wrap="none">
            <a:spAutoFit/>
          </a:bodyPr>
          <a:lstStyle/>
          <a:p>
            <a:pPr algn="l"/>
            <a:r>
              <a:rPr lang="en-US" sz="2000">
                <a:solidFill>
                  <a:srgbClr val="000000"/>
                </a:solidFill>
              </a:rPr>
              <a:t>V = 1 liter	 V = 3 liters         V = 0.5 liter         V = 2 liters</a:t>
            </a:r>
          </a:p>
        </p:txBody>
      </p:sp>
      <p:sp>
        <p:nvSpPr>
          <p:cNvPr id="114696" name="Text Box 8"/>
          <p:cNvSpPr txBox="1">
            <a:spLocks noChangeArrowheads="1"/>
          </p:cNvSpPr>
          <p:nvPr/>
        </p:nvSpPr>
        <p:spPr bwMode="auto">
          <a:xfrm>
            <a:off x="2146300" y="3198813"/>
            <a:ext cx="4914900" cy="1220787"/>
          </a:xfrm>
          <a:prstGeom prst="rect">
            <a:avLst/>
          </a:prstGeom>
          <a:solidFill>
            <a:srgbClr val="EAEAEA"/>
          </a:solidFill>
          <a:ln w="9525">
            <a:noFill/>
            <a:miter lim="800000"/>
            <a:headEnd/>
            <a:tailEnd/>
          </a:ln>
        </p:spPr>
        <p:txBody>
          <a:bodyPr wrap="none">
            <a:spAutoFit/>
          </a:bodyPr>
          <a:lstStyle/>
          <a:p>
            <a:r>
              <a:rPr lang="en-US" sz="2000">
                <a:solidFill>
                  <a:srgbClr val="000000"/>
                </a:solidFill>
              </a:rPr>
              <a:t>Dalton’s Law of Partial Pressures</a:t>
            </a:r>
          </a:p>
          <a:p>
            <a:endParaRPr lang="en-US" sz="2000" b="1">
              <a:solidFill>
                <a:srgbClr val="000000"/>
              </a:solidFill>
            </a:endParaRPr>
          </a:p>
          <a:p>
            <a:r>
              <a:rPr lang="en-US" sz="1600" b="1">
                <a:solidFill>
                  <a:srgbClr val="000000"/>
                </a:solidFill>
              </a:rPr>
              <a:t>“</a:t>
            </a:r>
            <a:r>
              <a:rPr lang="en-US" sz="1600" b="1">
                <a:solidFill>
                  <a:srgbClr val="FF0000"/>
                </a:solidFill>
              </a:rPr>
              <a:t>Total Pressure  =  Sum of the Partial Pressures</a:t>
            </a:r>
            <a:r>
              <a:rPr lang="en-US" sz="1600" b="1">
                <a:solidFill>
                  <a:srgbClr val="000000"/>
                </a:solidFill>
              </a:rPr>
              <a:t>”</a:t>
            </a:r>
          </a:p>
          <a:p>
            <a:r>
              <a:rPr lang="en-US" sz="1800">
                <a:solidFill>
                  <a:srgbClr val="000000"/>
                </a:solidFill>
              </a:rPr>
              <a:t>P</a:t>
            </a:r>
            <a:r>
              <a:rPr lang="en-US" sz="1800" baseline="-25000">
                <a:solidFill>
                  <a:srgbClr val="000000"/>
                </a:solidFill>
              </a:rPr>
              <a:t>T</a:t>
            </a:r>
            <a:r>
              <a:rPr lang="en-US" sz="1800">
                <a:solidFill>
                  <a:srgbClr val="000000"/>
                </a:solidFill>
              </a:rPr>
              <a:t>  = P</a:t>
            </a:r>
            <a:r>
              <a:rPr lang="en-US" sz="1800" baseline="-25000">
                <a:solidFill>
                  <a:srgbClr val="000000"/>
                </a:solidFill>
              </a:rPr>
              <a:t>Ar</a:t>
            </a:r>
            <a:r>
              <a:rPr lang="en-US" sz="1800">
                <a:solidFill>
                  <a:srgbClr val="000000"/>
                </a:solidFill>
              </a:rPr>
              <a:t>  +  P</a:t>
            </a:r>
            <a:r>
              <a:rPr lang="en-US" sz="1800" b="1" baseline="-25000">
                <a:solidFill>
                  <a:srgbClr val="000000"/>
                </a:solidFill>
              </a:rPr>
              <a:t>Kr</a:t>
            </a:r>
            <a:r>
              <a:rPr lang="en-US" sz="1800">
                <a:solidFill>
                  <a:srgbClr val="000000"/>
                </a:solidFill>
              </a:rPr>
              <a:t>  +  P</a:t>
            </a:r>
            <a:r>
              <a:rPr lang="en-US" sz="1800" baseline="-25000">
                <a:solidFill>
                  <a:srgbClr val="000000"/>
                </a:solidFill>
              </a:rPr>
              <a:t>Xe</a:t>
            </a:r>
            <a:r>
              <a:rPr lang="en-US" sz="1800">
                <a:solidFill>
                  <a:srgbClr val="000000"/>
                </a:solidFill>
              </a:rPr>
              <a:t>  +   …</a:t>
            </a:r>
          </a:p>
        </p:txBody>
      </p:sp>
      <p:sp>
        <p:nvSpPr>
          <p:cNvPr id="114700" name="Text Box 12"/>
          <p:cNvSpPr txBox="1">
            <a:spLocks noChangeArrowheads="1"/>
          </p:cNvSpPr>
          <p:nvPr/>
        </p:nvSpPr>
        <p:spPr bwMode="auto">
          <a:xfrm>
            <a:off x="1077913" y="5943600"/>
            <a:ext cx="5018087" cy="457200"/>
          </a:xfrm>
          <a:prstGeom prst="rect">
            <a:avLst/>
          </a:prstGeom>
          <a:noFill/>
          <a:ln w="9525">
            <a:noFill/>
            <a:miter lim="800000"/>
            <a:headEnd/>
            <a:tailEnd/>
          </a:ln>
        </p:spPr>
        <p:txBody>
          <a:bodyPr wrap="none">
            <a:spAutoFit/>
          </a:bodyPr>
          <a:lstStyle/>
          <a:p>
            <a:pPr algn="l"/>
            <a:r>
              <a:rPr lang="en-US" sz="2400">
                <a:solidFill>
                  <a:srgbClr val="000000"/>
                </a:solidFill>
              </a:rPr>
              <a:t>P</a:t>
            </a:r>
            <a:r>
              <a:rPr lang="en-US" sz="2400" baseline="-25000">
                <a:solidFill>
                  <a:srgbClr val="000000"/>
                </a:solidFill>
              </a:rPr>
              <a:t>T</a:t>
            </a:r>
            <a:r>
              <a:rPr lang="en-US" sz="2400">
                <a:solidFill>
                  <a:srgbClr val="000000"/>
                </a:solidFill>
              </a:rPr>
              <a:t>  =  1 atm  +  0.75 atm  +  1.5 atm</a:t>
            </a:r>
          </a:p>
        </p:txBody>
      </p:sp>
      <p:sp>
        <p:nvSpPr>
          <p:cNvPr id="114701" name="Text Box 13"/>
          <p:cNvSpPr txBox="1">
            <a:spLocks noChangeArrowheads="1"/>
          </p:cNvSpPr>
          <p:nvPr/>
        </p:nvSpPr>
        <p:spPr bwMode="auto">
          <a:xfrm>
            <a:off x="6705600" y="6172200"/>
            <a:ext cx="2211388" cy="457200"/>
          </a:xfrm>
          <a:prstGeom prst="rect">
            <a:avLst/>
          </a:prstGeom>
          <a:noFill/>
          <a:ln w="9525">
            <a:noFill/>
            <a:miter lim="800000"/>
            <a:headEnd/>
            <a:tailEnd/>
          </a:ln>
        </p:spPr>
        <p:txBody>
          <a:bodyPr wrap="none">
            <a:spAutoFit/>
          </a:bodyPr>
          <a:lstStyle/>
          <a:p>
            <a:pPr algn="l"/>
            <a:r>
              <a:rPr lang="en-US" sz="2400">
                <a:solidFill>
                  <a:srgbClr val="000000"/>
                </a:solidFill>
              </a:rPr>
              <a:t>P</a:t>
            </a:r>
            <a:r>
              <a:rPr lang="en-US" sz="2400" baseline="-25000">
                <a:solidFill>
                  <a:srgbClr val="000000"/>
                </a:solidFill>
              </a:rPr>
              <a:t>T</a:t>
            </a:r>
            <a:r>
              <a:rPr lang="en-US" sz="2400">
                <a:solidFill>
                  <a:srgbClr val="000000"/>
                </a:solidFill>
              </a:rPr>
              <a:t>  =  3.25 atm</a:t>
            </a:r>
          </a:p>
        </p:txBody>
      </p:sp>
      <p:sp>
        <p:nvSpPr>
          <p:cNvPr id="126991" name="AutoShape 15">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solidFill>
                <a:srgbClr val="000000"/>
              </a:solidFill>
            </a:endParaRPr>
          </a:p>
        </p:txBody>
      </p:sp>
      <p:sp>
        <p:nvSpPr>
          <p:cNvPr id="114705" name="Rectangle 17"/>
          <p:cNvSpPr>
            <a:spLocks noChangeArrowheads="1"/>
          </p:cNvSpPr>
          <p:nvPr/>
        </p:nvSpPr>
        <p:spPr bwMode="auto">
          <a:xfrm>
            <a:off x="1776413" y="4575175"/>
            <a:ext cx="1985962" cy="336550"/>
          </a:xfrm>
          <a:prstGeom prst="rect">
            <a:avLst/>
          </a:prstGeom>
          <a:noFill/>
          <a:ln w="9525">
            <a:noFill/>
            <a:miter lim="800000"/>
            <a:headEnd/>
            <a:tailEnd/>
          </a:ln>
        </p:spPr>
        <p:txBody>
          <a:bodyPr wrap="none">
            <a:spAutoFit/>
          </a:bodyPr>
          <a:lstStyle/>
          <a:p>
            <a:pPr algn="l"/>
            <a:r>
              <a:rPr lang="en-US" sz="1600">
                <a:solidFill>
                  <a:srgbClr val="000000"/>
                </a:solidFill>
              </a:rPr>
              <a:t>P</a:t>
            </a:r>
            <a:r>
              <a:rPr lang="en-US" sz="1600" baseline="-25000">
                <a:solidFill>
                  <a:srgbClr val="000000"/>
                </a:solidFill>
              </a:rPr>
              <a:t>1</a:t>
            </a:r>
            <a:r>
              <a:rPr lang="en-US" sz="1600">
                <a:solidFill>
                  <a:srgbClr val="000000"/>
                </a:solidFill>
              </a:rPr>
              <a:t> x V</a:t>
            </a:r>
            <a:r>
              <a:rPr lang="en-US" sz="1600" baseline="-25000">
                <a:solidFill>
                  <a:srgbClr val="000000"/>
                </a:solidFill>
              </a:rPr>
              <a:t>1</a:t>
            </a:r>
            <a:r>
              <a:rPr lang="en-US" sz="1600">
                <a:solidFill>
                  <a:srgbClr val="000000"/>
                </a:solidFill>
              </a:rPr>
              <a:t>   =    P</a:t>
            </a:r>
            <a:r>
              <a:rPr lang="en-US" sz="1600" baseline="-25000">
                <a:solidFill>
                  <a:srgbClr val="000000"/>
                </a:solidFill>
              </a:rPr>
              <a:t>2</a:t>
            </a:r>
            <a:r>
              <a:rPr lang="en-US" sz="1600">
                <a:solidFill>
                  <a:srgbClr val="000000"/>
                </a:solidFill>
              </a:rPr>
              <a:t> x V</a:t>
            </a:r>
            <a:r>
              <a:rPr lang="en-US" sz="1600" baseline="-25000">
                <a:solidFill>
                  <a:srgbClr val="000000"/>
                </a:solidFill>
              </a:rPr>
              <a:t>2</a:t>
            </a:r>
          </a:p>
        </p:txBody>
      </p:sp>
      <p:sp>
        <p:nvSpPr>
          <p:cNvPr id="114707" name="Rectangle 19"/>
          <p:cNvSpPr>
            <a:spLocks noChangeArrowheads="1"/>
          </p:cNvSpPr>
          <p:nvPr/>
        </p:nvSpPr>
        <p:spPr bwMode="auto">
          <a:xfrm>
            <a:off x="5080000" y="4573588"/>
            <a:ext cx="1985963" cy="336550"/>
          </a:xfrm>
          <a:prstGeom prst="rect">
            <a:avLst/>
          </a:prstGeom>
          <a:noFill/>
          <a:ln w="9525">
            <a:noFill/>
            <a:miter lim="800000"/>
            <a:headEnd/>
            <a:tailEnd/>
          </a:ln>
        </p:spPr>
        <p:txBody>
          <a:bodyPr wrap="none">
            <a:spAutoFit/>
          </a:bodyPr>
          <a:lstStyle/>
          <a:p>
            <a:pPr algn="l"/>
            <a:r>
              <a:rPr lang="en-US" sz="1600">
                <a:solidFill>
                  <a:srgbClr val="000000"/>
                </a:solidFill>
              </a:rPr>
              <a:t>P</a:t>
            </a:r>
            <a:r>
              <a:rPr lang="en-US" sz="1600" baseline="-25000">
                <a:solidFill>
                  <a:srgbClr val="000000"/>
                </a:solidFill>
              </a:rPr>
              <a:t>1</a:t>
            </a:r>
            <a:r>
              <a:rPr lang="en-US" sz="1600">
                <a:solidFill>
                  <a:srgbClr val="000000"/>
                </a:solidFill>
              </a:rPr>
              <a:t> x V</a:t>
            </a:r>
            <a:r>
              <a:rPr lang="en-US" sz="1600" baseline="-25000">
                <a:solidFill>
                  <a:srgbClr val="000000"/>
                </a:solidFill>
              </a:rPr>
              <a:t>1</a:t>
            </a:r>
            <a:r>
              <a:rPr lang="en-US" sz="1600">
                <a:solidFill>
                  <a:srgbClr val="000000"/>
                </a:solidFill>
              </a:rPr>
              <a:t>   =    P</a:t>
            </a:r>
            <a:r>
              <a:rPr lang="en-US" sz="1600" baseline="-25000">
                <a:solidFill>
                  <a:srgbClr val="000000"/>
                </a:solidFill>
              </a:rPr>
              <a:t>2</a:t>
            </a:r>
            <a:r>
              <a:rPr lang="en-US" sz="1600">
                <a:solidFill>
                  <a:srgbClr val="000000"/>
                </a:solidFill>
              </a:rPr>
              <a:t> x V</a:t>
            </a:r>
            <a:r>
              <a:rPr lang="en-US" sz="1600" baseline="-25000">
                <a:solidFill>
                  <a:srgbClr val="000000"/>
                </a:solidFill>
              </a:rPr>
              <a:t>2</a:t>
            </a:r>
          </a:p>
        </p:txBody>
      </p:sp>
      <p:sp>
        <p:nvSpPr>
          <p:cNvPr id="114709" name="Rectangle 21"/>
          <p:cNvSpPr>
            <a:spLocks noChangeArrowheads="1"/>
          </p:cNvSpPr>
          <p:nvPr/>
        </p:nvSpPr>
        <p:spPr bwMode="auto">
          <a:xfrm>
            <a:off x="1155700" y="4911725"/>
            <a:ext cx="2854325" cy="336550"/>
          </a:xfrm>
          <a:prstGeom prst="rect">
            <a:avLst/>
          </a:prstGeom>
          <a:noFill/>
          <a:ln w="9525">
            <a:noFill/>
            <a:miter lim="800000"/>
            <a:headEnd/>
            <a:tailEnd/>
          </a:ln>
        </p:spPr>
        <p:txBody>
          <a:bodyPr wrap="none">
            <a:spAutoFit/>
          </a:bodyPr>
          <a:lstStyle/>
          <a:p>
            <a:pPr algn="l"/>
            <a:r>
              <a:rPr lang="en-US" sz="1600">
                <a:solidFill>
                  <a:srgbClr val="000000"/>
                </a:solidFill>
              </a:rPr>
              <a:t>(0.5 atm) (3L)  =  (X atm) (2L)</a:t>
            </a:r>
          </a:p>
        </p:txBody>
      </p:sp>
      <p:sp>
        <p:nvSpPr>
          <p:cNvPr id="114711" name="Rectangle 23"/>
          <p:cNvSpPr>
            <a:spLocks noChangeArrowheads="1"/>
          </p:cNvSpPr>
          <p:nvPr/>
        </p:nvSpPr>
        <p:spPr bwMode="auto">
          <a:xfrm>
            <a:off x="4394200" y="4910138"/>
            <a:ext cx="2911475" cy="336550"/>
          </a:xfrm>
          <a:prstGeom prst="rect">
            <a:avLst/>
          </a:prstGeom>
          <a:noFill/>
          <a:ln w="9525">
            <a:noFill/>
            <a:miter lim="800000"/>
            <a:headEnd/>
            <a:tailEnd/>
          </a:ln>
        </p:spPr>
        <p:txBody>
          <a:bodyPr wrap="none">
            <a:spAutoFit/>
          </a:bodyPr>
          <a:lstStyle/>
          <a:p>
            <a:pPr algn="l"/>
            <a:r>
              <a:rPr lang="en-US" sz="1600">
                <a:solidFill>
                  <a:srgbClr val="000000"/>
                </a:solidFill>
              </a:rPr>
              <a:t>(6 atm) (0.5 L)  =  (X atm) (2L)</a:t>
            </a:r>
          </a:p>
        </p:txBody>
      </p:sp>
      <p:sp>
        <p:nvSpPr>
          <p:cNvPr id="114713" name="Rectangle 25"/>
          <p:cNvSpPr>
            <a:spLocks noChangeArrowheads="1"/>
          </p:cNvSpPr>
          <p:nvPr/>
        </p:nvSpPr>
        <p:spPr bwMode="auto">
          <a:xfrm>
            <a:off x="1527175" y="5318125"/>
            <a:ext cx="1931988" cy="396875"/>
          </a:xfrm>
          <a:prstGeom prst="rect">
            <a:avLst/>
          </a:prstGeom>
          <a:noFill/>
          <a:ln w="9525">
            <a:noFill/>
            <a:miter lim="800000"/>
            <a:headEnd/>
            <a:tailEnd/>
          </a:ln>
        </p:spPr>
        <p:txBody>
          <a:bodyPr wrap="none">
            <a:spAutoFit/>
          </a:bodyPr>
          <a:lstStyle/>
          <a:p>
            <a:pPr algn="l"/>
            <a:r>
              <a:rPr lang="en-US" sz="2000">
                <a:solidFill>
                  <a:srgbClr val="000000"/>
                </a:solidFill>
              </a:rPr>
              <a:t>P</a:t>
            </a:r>
            <a:r>
              <a:rPr lang="en-US" sz="2000" baseline="-25000">
                <a:solidFill>
                  <a:srgbClr val="000000"/>
                </a:solidFill>
              </a:rPr>
              <a:t>Kr</a:t>
            </a:r>
            <a:r>
              <a:rPr lang="en-US" sz="2000">
                <a:solidFill>
                  <a:srgbClr val="000000"/>
                </a:solidFill>
              </a:rPr>
              <a:t>  =  0.75 atm</a:t>
            </a:r>
          </a:p>
        </p:txBody>
      </p:sp>
      <p:sp>
        <p:nvSpPr>
          <p:cNvPr id="114715" name="Rectangle 27"/>
          <p:cNvSpPr>
            <a:spLocks noChangeArrowheads="1"/>
          </p:cNvSpPr>
          <p:nvPr/>
        </p:nvSpPr>
        <p:spPr bwMode="auto">
          <a:xfrm>
            <a:off x="5022850" y="5326063"/>
            <a:ext cx="1800225" cy="396875"/>
          </a:xfrm>
          <a:prstGeom prst="rect">
            <a:avLst/>
          </a:prstGeom>
          <a:noFill/>
          <a:ln w="9525">
            <a:noFill/>
            <a:miter lim="800000"/>
            <a:headEnd/>
            <a:tailEnd/>
          </a:ln>
        </p:spPr>
        <p:txBody>
          <a:bodyPr wrap="none">
            <a:spAutoFit/>
          </a:bodyPr>
          <a:lstStyle/>
          <a:p>
            <a:pPr algn="l"/>
            <a:r>
              <a:rPr lang="en-US" sz="2000">
                <a:solidFill>
                  <a:srgbClr val="000000"/>
                </a:solidFill>
              </a:rPr>
              <a:t>P</a:t>
            </a:r>
            <a:r>
              <a:rPr lang="en-US" sz="2000" baseline="-25000">
                <a:solidFill>
                  <a:srgbClr val="000000"/>
                </a:solidFill>
              </a:rPr>
              <a:t>xe</a:t>
            </a:r>
            <a:r>
              <a:rPr lang="en-US" sz="2000">
                <a:solidFill>
                  <a:srgbClr val="000000"/>
                </a:solidFill>
              </a:rPr>
              <a:t>  =  1.5 atm</a:t>
            </a:r>
          </a:p>
        </p:txBody>
      </p:sp>
    </p:spTree>
    <p:custDataLst>
      <p:tags r:id="rId1"/>
    </p:custDataLst>
    <p:extLst>
      <p:ext uri="{BB962C8B-B14F-4D97-AF65-F5344CB8AC3E}">
        <p14:creationId xmlns:p14="http://schemas.microsoft.com/office/powerpoint/2010/main" val="312914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4694"/>
                                        </p:tgtEl>
                                        <p:attrNameLst>
                                          <p:attrName>style.visibility</p:attrName>
                                        </p:attrNameLst>
                                      </p:cBhvr>
                                      <p:to>
                                        <p:strVal val="visible"/>
                                      </p:to>
                                    </p:set>
                                    <p:animEffect transition="in" filter="dissolve">
                                      <p:cBhvr>
                                        <p:cTn id="7" dur="500"/>
                                        <p:tgtEl>
                                          <p:spTgt spid="11469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4695">
                                            <p:txEl>
                                              <p:pRg st="0" end="0"/>
                                            </p:txEl>
                                          </p:spTgt>
                                        </p:tgtEl>
                                        <p:attrNameLst>
                                          <p:attrName>style.visibility</p:attrName>
                                        </p:attrNameLst>
                                      </p:cBhvr>
                                      <p:to>
                                        <p:strVal val="visible"/>
                                      </p:to>
                                    </p:set>
                                    <p:animEffect transition="in" filter="dissolve">
                                      <p:cBhvr>
                                        <p:cTn id="10" dur="500"/>
                                        <p:tgtEl>
                                          <p:spTgt spid="11469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4696">
                                            <p:txEl>
                                              <p:pRg st="0" end="0"/>
                                            </p:txEl>
                                          </p:spTgt>
                                        </p:tgtEl>
                                        <p:attrNameLst>
                                          <p:attrName>style.visibility</p:attrName>
                                        </p:attrNameLst>
                                      </p:cBhvr>
                                      <p:to>
                                        <p:strVal val="visible"/>
                                      </p:to>
                                    </p:set>
                                    <p:animEffect transition="in" filter="dissolve">
                                      <p:cBhvr>
                                        <p:cTn id="15" dur="500"/>
                                        <p:tgtEl>
                                          <p:spTgt spid="11469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14696">
                                            <p:txEl>
                                              <p:pRg st="2" end="2"/>
                                            </p:txEl>
                                          </p:spTgt>
                                        </p:tgtEl>
                                        <p:attrNameLst>
                                          <p:attrName>style.visibility</p:attrName>
                                        </p:attrNameLst>
                                      </p:cBhvr>
                                      <p:to>
                                        <p:strVal val="visible"/>
                                      </p:to>
                                    </p:set>
                                    <p:animEffect transition="in" filter="dissolve">
                                      <p:cBhvr>
                                        <p:cTn id="20" dur="500"/>
                                        <p:tgtEl>
                                          <p:spTgt spid="11469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14696">
                                            <p:txEl>
                                              <p:pRg st="3" end="3"/>
                                            </p:txEl>
                                          </p:spTgt>
                                        </p:tgtEl>
                                        <p:attrNameLst>
                                          <p:attrName>style.visibility</p:attrName>
                                        </p:attrNameLst>
                                      </p:cBhvr>
                                      <p:to>
                                        <p:strVal val="visible"/>
                                      </p:to>
                                    </p:set>
                                    <p:animEffect transition="in" filter="dissolve">
                                      <p:cBhvr>
                                        <p:cTn id="25" dur="500"/>
                                        <p:tgtEl>
                                          <p:spTgt spid="11469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14705"/>
                                        </p:tgtEl>
                                        <p:attrNameLst>
                                          <p:attrName>style.visibility</p:attrName>
                                        </p:attrNameLst>
                                      </p:cBhvr>
                                      <p:to>
                                        <p:strVal val="visible"/>
                                      </p:to>
                                    </p:set>
                                    <p:animEffect transition="in" filter="wipe(up)">
                                      <p:cBhvr>
                                        <p:cTn id="30" dur="500"/>
                                        <p:tgtEl>
                                          <p:spTgt spid="114705"/>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grpId="0" nodeType="clickEffect">
                                  <p:stCondLst>
                                    <p:cond delay="0"/>
                                  </p:stCondLst>
                                  <p:childTnLst>
                                    <p:animEffect transition="out" filter="dissolve">
                                      <p:cBhvr>
                                        <p:cTn id="34" dur="500"/>
                                        <p:tgtEl>
                                          <p:spTgt spid="114719"/>
                                        </p:tgtEl>
                                      </p:cBhvr>
                                    </p:animEffect>
                                    <p:set>
                                      <p:cBhvr>
                                        <p:cTn id="35" dur="1" fill="hold">
                                          <p:stCondLst>
                                            <p:cond delay="499"/>
                                          </p:stCondLst>
                                        </p:cTn>
                                        <p:tgtEl>
                                          <p:spTgt spid="114719"/>
                                        </p:tgtEl>
                                        <p:attrNameLst>
                                          <p:attrName>style.visibility</p:attrName>
                                        </p:attrNameLst>
                                      </p:cBhvr>
                                      <p:to>
                                        <p:strVal val="hidden"/>
                                      </p:to>
                                    </p:set>
                                  </p:childTnLst>
                                </p:cTn>
                              </p:par>
                              <p:par>
                                <p:cTn id="36" presetID="9" presetClass="entr" presetSubtype="0" fill="hold" grpId="0" nodeType="withEffect">
                                  <p:stCondLst>
                                    <p:cond delay="0"/>
                                  </p:stCondLst>
                                  <p:childTnLst>
                                    <p:set>
                                      <p:cBhvr>
                                        <p:cTn id="37" dur="1" fill="hold">
                                          <p:stCondLst>
                                            <p:cond delay="0"/>
                                          </p:stCondLst>
                                        </p:cTn>
                                        <p:tgtEl>
                                          <p:spTgt spid="114716"/>
                                        </p:tgtEl>
                                        <p:attrNameLst>
                                          <p:attrName>style.visibility</p:attrName>
                                        </p:attrNameLst>
                                      </p:cBhvr>
                                      <p:to>
                                        <p:strVal val="visible"/>
                                      </p:to>
                                    </p:set>
                                    <p:animEffect transition="in" filter="dissolve">
                                      <p:cBhvr>
                                        <p:cTn id="38" dur="500"/>
                                        <p:tgtEl>
                                          <p:spTgt spid="1147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4709"/>
                                        </p:tgtEl>
                                        <p:attrNameLst>
                                          <p:attrName>style.visibility</p:attrName>
                                        </p:attrNameLst>
                                      </p:cBhvr>
                                      <p:to>
                                        <p:strVal val="visible"/>
                                      </p:to>
                                    </p:set>
                                    <p:animEffect transition="in" filter="fade">
                                      <p:cBhvr>
                                        <p:cTn id="43" dur="2000"/>
                                        <p:tgtEl>
                                          <p:spTgt spid="114709"/>
                                        </p:tgtEl>
                                      </p:cBhvr>
                                    </p:animEffect>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114713"/>
                                        </p:tgtEl>
                                        <p:attrNameLst>
                                          <p:attrName>style.visibility</p:attrName>
                                        </p:attrNameLst>
                                      </p:cBhvr>
                                      <p:to>
                                        <p:strVal val="visible"/>
                                      </p:to>
                                    </p:set>
                                    <p:animEffect transition="in" filter="fade">
                                      <p:cBhvr>
                                        <p:cTn id="48" dur="1000"/>
                                        <p:tgtEl>
                                          <p:spTgt spid="114713"/>
                                        </p:tgtEl>
                                      </p:cBhvr>
                                    </p:animEffect>
                                    <p:anim calcmode="lin" valueType="num">
                                      <p:cBhvr>
                                        <p:cTn id="49" dur="1000" fill="hold"/>
                                        <p:tgtEl>
                                          <p:spTgt spid="114713"/>
                                        </p:tgtEl>
                                        <p:attrNameLst>
                                          <p:attrName>ppt_x</p:attrName>
                                        </p:attrNameLst>
                                      </p:cBhvr>
                                      <p:tavLst>
                                        <p:tav tm="0">
                                          <p:val>
                                            <p:strVal val="#ppt_x"/>
                                          </p:val>
                                        </p:tav>
                                        <p:tav tm="100000">
                                          <p:val>
                                            <p:strVal val="#ppt_x"/>
                                          </p:val>
                                        </p:tav>
                                      </p:tavLst>
                                    </p:anim>
                                    <p:anim calcmode="lin" valueType="num">
                                      <p:cBhvr>
                                        <p:cTn id="50" dur="1000" fill="hold"/>
                                        <p:tgtEl>
                                          <p:spTgt spid="11471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114707"/>
                                        </p:tgtEl>
                                        <p:attrNameLst>
                                          <p:attrName>style.visibility</p:attrName>
                                        </p:attrNameLst>
                                      </p:cBhvr>
                                      <p:to>
                                        <p:strVal val="visible"/>
                                      </p:to>
                                    </p:set>
                                    <p:animEffect transition="in" filter="wipe(up)">
                                      <p:cBhvr>
                                        <p:cTn id="55" dur="500"/>
                                        <p:tgtEl>
                                          <p:spTgt spid="114707"/>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xit" presetSubtype="0" fill="hold" grpId="0" nodeType="clickEffect">
                                  <p:stCondLst>
                                    <p:cond delay="0"/>
                                  </p:stCondLst>
                                  <p:childTnLst>
                                    <p:animEffect transition="out" filter="dissolve">
                                      <p:cBhvr>
                                        <p:cTn id="59" dur="500"/>
                                        <p:tgtEl>
                                          <p:spTgt spid="114721"/>
                                        </p:tgtEl>
                                      </p:cBhvr>
                                    </p:animEffect>
                                    <p:set>
                                      <p:cBhvr>
                                        <p:cTn id="60" dur="1" fill="hold">
                                          <p:stCondLst>
                                            <p:cond delay="499"/>
                                          </p:stCondLst>
                                        </p:cTn>
                                        <p:tgtEl>
                                          <p:spTgt spid="114721"/>
                                        </p:tgtEl>
                                        <p:attrNameLst>
                                          <p:attrName>style.visibility</p:attrName>
                                        </p:attrNameLst>
                                      </p:cBhvr>
                                      <p:to>
                                        <p:strVal val="hidden"/>
                                      </p:to>
                                    </p:set>
                                  </p:childTnLst>
                                </p:cTn>
                              </p:par>
                              <p:par>
                                <p:cTn id="61" presetID="9" presetClass="entr" presetSubtype="0" fill="hold" grpId="0" nodeType="withEffect">
                                  <p:stCondLst>
                                    <p:cond delay="0"/>
                                  </p:stCondLst>
                                  <p:childTnLst>
                                    <p:set>
                                      <p:cBhvr>
                                        <p:cTn id="62" dur="1" fill="hold">
                                          <p:stCondLst>
                                            <p:cond delay="0"/>
                                          </p:stCondLst>
                                        </p:cTn>
                                        <p:tgtEl>
                                          <p:spTgt spid="114717"/>
                                        </p:tgtEl>
                                        <p:attrNameLst>
                                          <p:attrName>style.visibility</p:attrName>
                                        </p:attrNameLst>
                                      </p:cBhvr>
                                      <p:to>
                                        <p:strVal val="visible"/>
                                      </p:to>
                                    </p:set>
                                    <p:animEffect transition="in" filter="dissolve">
                                      <p:cBhvr>
                                        <p:cTn id="63" dur="500"/>
                                        <p:tgtEl>
                                          <p:spTgt spid="11471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14711"/>
                                        </p:tgtEl>
                                        <p:attrNameLst>
                                          <p:attrName>style.visibility</p:attrName>
                                        </p:attrNameLst>
                                      </p:cBhvr>
                                      <p:to>
                                        <p:strVal val="visible"/>
                                      </p:to>
                                    </p:set>
                                    <p:animEffect transition="in" filter="fade">
                                      <p:cBhvr>
                                        <p:cTn id="68" dur="2000"/>
                                        <p:tgtEl>
                                          <p:spTgt spid="114711"/>
                                        </p:tgtEl>
                                      </p:cBhvr>
                                    </p:animEffect>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114715"/>
                                        </p:tgtEl>
                                        <p:attrNameLst>
                                          <p:attrName>style.visibility</p:attrName>
                                        </p:attrNameLst>
                                      </p:cBhvr>
                                      <p:to>
                                        <p:strVal val="visible"/>
                                      </p:to>
                                    </p:set>
                                    <p:animEffect transition="in" filter="fade">
                                      <p:cBhvr>
                                        <p:cTn id="73" dur="1000"/>
                                        <p:tgtEl>
                                          <p:spTgt spid="114715"/>
                                        </p:tgtEl>
                                      </p:cBhvr>
                                    </p:animEffect>
                                    <p:anim calcmode="lin" valueType="num">
                                      <p:cBhvr>
                                        <p:cTn id="74" dur="1000" fill="hold"/>
                                        <p:tgtEl>
                                          <p:spTgt spid="114715"/>
                                        </p:tgtEl>
                                        <p:attrNameLst>
                                          <p:attrName>ppt_x</p:attrName>
                                        </p:attrNameLst>
                                      </p:cBhvr>
                                      <p:tavLst>
                                        <p:tav tm="0">
                                          <p:val>
                                            <p:strVal val="#ppt_x"/>
                                          </p:val>
                                        </p:tav>
                                        <p:tav tm="100000">
                                          <p:val>
                                            <p:strVal val="#ppt_x"/>
                                          </p:val>
                                        </p:tav>
                                      </p:tavLst>
                                    </p:anim>
                                    <p:anim calcmode="lin" valueType="num">
                                      <p:cBhvr>
                                        <p:cTn id="75" dur="1000" fill="hold"/>
                                        <p:tgtEl>
                                          <p:spTgt spid="114715"/>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grpId="0" nodeType="clickEffect">
                                  <p:stCondLst>
                                    <p:cond delay="0"/>
                                  </p:stCondLst>
                                  <p:childTnLst>
                                    <p:set>
                                      <p:cBhvr>
                                        <p:cTn id="79" dur="1" fill="hold">
                                          <p:stCondLst>
                                            <p:cond delay="0"/>
                                          </p:stCondLst>
                                        </p:cTn>
                                        <p:tgtEl>
                                          <p:spTgt spid="114700">
                                            <p:txEl>
                                              <p:pRg st="0" end="0"/>
                                            </p:txEl>
                                          </p:spTgt>
                                        </p:tgtEl>
                                        <p:attrNameLst>
                                          <p:attrName>style.visibility</p:attrName>
                                        </p:attrNameLst>
                                      </p:cBhvr>
                                      <p:to>
                                        <p:strVal val="visible"/>
                                      </p:to>
                                    </p:set>
                                    <p:animEffect transition="in" filter="dissolve">
                                      <p:cBhvr>
                                        <p:cTn id="80" dur="500"/>
                                        <p:tgtEl>
                                          <p:spTgt spid="114700">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5" presetClass="entr" presetSubtype="0" fill="hold" grpId="0" nodeType="clickEffect">
                                  <p:stCondLst>
                                    <p:cond delay="0"/>
                                  </p:stCondLst>
                                  <p:childTnLst>
                                    <p:set>
                                      <p:cBhvr>
                                        <p:cTn id="84" dur="1" fill="hold">
                                          <p:stCondLst>
                                            <p:cond delay="0"/>
                                          </p:stCondLst>
                                        </p:cTn>
                                        <p:tgtEl>
                                          <p:spTgt spid="114701"/>
                                        </p:tgtEl>
                                        <p:attrNameLst>
                                          <p:attrName>style.visibility</p:attrName>
                                        </p:attrNameLst>
                                      </p:cBhvr>
                                      <p:to>
                                        <p:strVal val="visible"/>
                                      </p:to>
                                    </p:set>
                                    <p:anim calcmode="lin" valueType="num">
                                      <p:cBhvr>
                                        <p:cTn id="85" dur="1000" fill="hold"/>
                                        <p:tgtEl>
                                          <p:spTgt spid="114701"/>
                                        </p:tgtEl>
                                        <p:attrNameLst>
                                          <p:attrName>ppt_w</p:attrName>
                                        </p:attrNameLst>
                                      </p:cBhvr>
                                      <p:tavLst>
                                        <p:tav tm="0">
                                          <p:val>
                                            <p:fltVal val="0"/>
                                          </p:val>
                                        </p:tav>
                                        <p:tav tm="100000">
                                          <p:val>
                                            <p:strVal val="#ppt_w"/>
                                          </p:val>
                                        </p:tav>
                                      </p:tavLst>
                                    </p:anim>
                                    <p:anim calcmode="lin" valueType="num">
                                      <p:cBhvr>
                                        <p:cTn id="86" dur="1000" fill="hold"/>
                                        <p:tgtEl>
                                          <p:spTgt spid="114701"/>
                                        </p:tgtEl>
                                        <p:attrNameLst>
                                          <p:attrName>ppt_h</p:attrName>
                                        </p:attrNameLst>
                                      </p:cBhvr>
                                      <p:tavLst>
                                        <p:tav tm="0">
                                          <p:val>
                                            <p:fltVal val="0"/>
                                          </p:val>
                                        </p:tav>
                                        <p:tav tm="100000">
                                          <p:val>
                                            <p:strVal val="#ppt_h"/>
                                          </p:val>
                                        </p:tav>
                                      </p:tavLst>
                                    </p:anim>
                                    <p:anim calcmode="lin" valueType="num">
                                      <p:cBhvr>
                                        <p:cTn id="87" dur="1000" fill="hold"/>
                                        <p:tgtEl>
                                          <p:spTgt spid="114701"/>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114701"/>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8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17" grpId="0"/>
      <p:bldP spid="114721" grpId="0"/>
      <p:bldP spid="114716" grpId="0"/>
      <p:bldP spid="114719" grpId="0"/>
      <p:bldP spid="114694" grpId="0" animBg="1" autoUpdateAnimBg="0"/>
      <p:bldP spid="114695" grpId="0" build="p" autoUpdateAnimBg="0" advAuto="0"/>
      <p:bldP spid="114696" grpId="0" build="p" autoUpdateAnimBg="0"/>
      <p:bldP spid="114700" grpId="0" build="p" autoUpdateAnimBg="0"/>
      <p:bldP spid="114701" grpId="0" autoUpdateAnimBg="0"/>
      <p:bldP spid="114705" grpId="0"/>
      <p:bldP spid="114707" grpId="0"/>
      <p:bldP spid="114709" grpId="0"/>
      <p:bldP spid="114711" grpId="0"/>
      <p:bldP spid="114713" grpId="0"/>
      <p:bldP spid="114715"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329" name="Text Box 41"/>
          <p:cNvSpPr txBox="1">
            <a:spLocks noChangeArrowheads="1"/>
          </p:cNvSpPr>
          <p:nvPr/>
        </p:nvSpPr>
        <p:spPr bwMode="auto">
          <a:xfrm>
            <a:off x="4703763" y="4667250"/>
            <a:ext cx="1085850" cy="366713"/>
          </a:xfrm>
          <a:prstGeom prst="rect">
            <a:avLst/>
          </a:prstGeom>
          <a:noFill/>
          <a:ln w="9525">
            <a:noFill/>
            <a:miter lim="800000"/>
            <a:headEnd/>
            <a:tailEnd/>
          </a:ln>
        </p:spPr>
        <p:txBody>
          <a:bodyPr wrap="none">
            <a:spAutoFit/>
          </a:bodyPr>
          <a:lstStyle/>
          <a:p>
            <a:pPr algn="l"/>
            <a:r>
              <a:rPr lang="en-US" sz="1800">
                <a:solidFill>
                  <a:srgbClr val="000000"/>
                </a:solidFill>
              </a:rPr>
              <a:t>41.7 kPa</a:t>
            </a:r>
          </a:p>
        </p:txBody>
      </p:sp>
      <p:sp>
        <p:nvSpPr>
          <p:cNvPr id="128003" name="Rectangle 2"/>
          <p:cNvSpPr>
            <a:spLocks noGrp="1" noChangeArrowheads="1"/>
          </p:cNvSpPr>
          <p:nvPr>
            <p:ph type="title"/>
          </p:nvPr>
        </p:nvSpPr>
        <p:spPr/>
        <p:txBody>
          <a:bodyPr/>
          <a:lstStyle/>
          <a:p>
            <a:pPr eaLnBrk="1" hangingPunct="1"/>
            <a:r>
              <a:rPr lang="en-US" sz="4000" i="1" smtClean="0"/>
              <a:t>Dalton’s Law of Partial Pressures</a:t>
            </a:r>
          </a:p>
        </p:txBody>
      </p:sp>
      <p:sp>
        <p:nvSpPr>
          <p:cNvPr id="908291" name="Rectangle 3"/>
          <p:cNvSpPr>
            <a:spLocks noChangeArrowheads="1"/>
          </p:cNvSpPr>
          <p:nvPr/>
        </p:nvSpPr>
        <p:spPr bwMode="auto">
          <a:xfrm>
            <a:off x="762000" y="1309688"/>
            <a:ext cx="8032750" cy="1190625"/>
          </a:xfrm>
          <a:prstGeom prst="rect">
            <a:avLst/>
          </a:prstGeom>
          <a:noFill/>
          <a:ln w="9525">
            <a:noFill/>
            <a:miter lim="800000"/>
            <a:headEnd/>
            <a:tailEnd/>
          </a:ln>
        </p:spPr>
        <p:txBody>
          <a:bodyPr wrap="none" anchor="ctr">
            <a:spAutoFit/>
          </a:bodyPr>
          <a:lstStyle/>
          <a:p>
            <a:pPr algn="l"/>
            <a:r>
              <a:rPr lang="en-US" sz="1800">
                <a:solidFill>
                  <a:srgbClr val="000000"/>
                </a:solidFill>
                <a:cs typeface="Times New Roman" pitchFamily="18" charset="0"/>
              </a:rPr>
              <a:t>In a gaseous mixture, a gas’s </a:t>
            </a:r>
            <a:r>
              <a:rPr lang="en-US" sz="1800" b="1">
                <a:solidFill>
                  <a:srgbClr val="000000"/>
                </a:solidFill>
                <a:cs typeface="Times New Roman" pitchFamily="18" charset="0"/>
              </a:rPr>
              <a:t>partial pressure</a:t>
            </a:r>
            <a:r>
              <a:rPr lang="en-US" sz="1800">
                <a:solidFill>
                  <a:srgbClr val="000000"/>
                </a:solidFill>
                <a:cs typeface="Times New Roman" pitchFamily="18" charset="0"/>
              </a:rPr>
              <a:t> is the one the gas would exert</a:t>
            </a:r>
          </a:p>
          <a:p>
            <a:pPr algn="l"/>
            <a:r>
              <a:rPr lang="en-US" sz="1800">
                <a:solidFill>
                  <a:srgbClr val="000000"/>
                </a:solidFill>
                <a:cs typeface="Times New Roman" pitchFamily="18" charset="0"/>
              </a:rPr>
              <a:t> if it were by itself in the container.</a:t>
            </a:r>
          </a:p>
          <a:p>
            <a:pPr algn="l"/>
            <a:endParaRPr lang="en-US" sz="1800">
              <a:solidFill>
                <a:srgbClr val="000000"/>
              </a:solidFill>
            </a:endParaRPr>
          </a:p>
          <a:p>
            <a:pPr algn="l" eaLnBrk="0" hangingPunct="0"/>
            <a:r>
              <a:rPr lang="en-US" sz="1800">
                <a:solidFill>
                  <a:srgbClr val="000000"/>
                </a:solidFill>
                <a:ea typeface="Times New Roman" pitchFamily="18" charset="0"/>
                <a:cs typeface="Arial" charset="0"/>
              </a:rPr>
              <a:t>The mole ratio in a mixture of gases</a:t>
            </a:r>
            <a:r>
              <a:rPr lang="en-US" sz="1800">
                <a:solidFill>
                  <a:srgbClr val="000000"/>
                </a:solidFill>
              </a:rPr>
              <a:t> </a:t>
            </a:r>
            <a:r>
              <a:rPr lang="en-US" sz="1800">
                <a:solidFill>
                  <a:srgbClr val="000000"/>
                </a:solidFill>
                <a:cs typeface="Times New Roman" pitchFamily="18" charset="0"/>
              </a:rPr>
              <a:t>determines each gas’s partial pressure.</a:t>
            </a:r>
            <a:endParaRPr lang="en-US" sz="1800">
              <a:solidFill>
                <a:srgbClr val="000000"/>
              </a:solidFill>
            </a:endParaRPr>
          </a:p>
        </p:txBody>
      </p:sp>
      <p:grpSp>
        <p:nvGrpSpPr>
          <p:cNvPr id="2" name="Group 32"/>
          <p:cNvGrpSpPr>
            <a:grpSpLocks/>
          </p:cNvGrpSpPr>
          <p:nvPr/>
        </p:nvGrpSpPr>
        <p:grpSpPr bwMode="auto">
          <a:xfrm>
            <a:off x="6667500" y="3395663"/>
            <a:ext cx="914400" cy="685800"/>
            <a:chOff x="3984" y="2139"/>
            <a:chExt cx="576" cy="432"/>
          </a:xfrm>
        </p:grpSpPr>
        <p:sp>
          <p:nvSpPr>
            <p:cNvPr id="128037" name="Rectangle 8"/>
            <p:cNvSpPr>
              <a:spLocks noChangeArrowheads="1"/>
            </p:cNvSpPr>
            <p:nvPr/>
          </p:nvSpPr>
          <p:spPr bwMode="auto">
            <a:xfrm>
              <a:off x="3984" y="2139"/>
              <a:ext cx="576" cy="432"/>
            </a:xfrm>
            <a:prstGeom prst="rect">
              <a:avLst/>
            </a:prstGeom>
            <a:noFill/>
            <a:ln w="15875">
              <a:solidFill>
                <a:srgbClr val="000000"/>
              </a:solidFill>
              <a:miter lim="800000"/>
              <a:headEnd/>
              <a:tailEnd/>
            </a:ln>
          </p:spPr>
          <p:txBody>
            <a:bodyPr/>
            <a:lstStyle/>
            <a:p>
              <a:endParaRPr lang="en-US">
                <a:solidFill>
                  <a:srgbClr val="000000"/>
                </a:solidFill>
              </a:endParaRPr>
            </a:p>
          </p:txBody>
        </p:sp>
        <p:sp>
          <p:nvSpPr>
            <p:cNvPr id="128038" name="Oval 9"/>
            <p:cNvSpPr>
              <a:spLocks noChangeArrowheads="1"/>
            </p:cNvSpPr>
            <p:nvPr/>
          </p:nvSpPr>
          <p:spPr bwMode="auto">
            <a:xfrm>
              <a:off x="4416" y="2418"/>
              <a:ext cx="72" cy="72"/>
            </a:xfrm>
            <a:prstGeom prst="ellipse">
              <a:avLst/>
            </a:prstGeom>
            <a:solidFill>
              <a:srgbClr val="FFFFFF"/>
            </a:solidFill>
            <a:ln w="9525">
              <a:solidFill>
                <a:srgbClr val="000000"/>
              </a:solidFill>
              <a:round/>
              <a:headEnd/>
              <a:tailEnd/>
            </a:ln>
          </p:spPr>
          <p:txBody>
            <a:bodyPr/>
            <a:lstStyle/>
            <a:p>
              <a:endParaRPr lang="en-US">
                <a:solidFill>
                  <a:srgbClr val="000000"/>
                </a:solidFill>
              </a:endParaRPr>
            </a:p>
          </p:txBody>
        </p:sp>
        <p:sp>
          <p:nvSpPr>
            <p:cNvPr id="128039" name="Oval 10"/>
            <p:cNvSpPr>
              <a:spLocks noChangeArrowheads="1"/>
            </p:cNvSpPr>
            <p:nvPr/>
          </p:nvSpPr>
          <p:spPr bwMode="auto">
            <a:xfrm>
              <a:off x="4344" y="2274"/>
              <a:ext cx="72" cy="72"/>
            </a:xfrm>
            <a:prstGeom prst="ellipse">
              <a:avLst/>
            </a:prstGeom>
            <a:solidFill>
              <a:srgbClr val="000000"/>
            </a:solidFill>
            <a:ln w="9525">
              <a:solidFill>
                <a:srgbClr val="000000"/>
              </a:solidFill>
              <a:round/>
              <a:headEnd/>
              <a:tailEnd/>
            </a:ln>
          </p:spPr>
          <p:txBody>
            <a:bodyPr/>
            <a:lstStyle/>
            <a:p>
              <a:endParaRPr lang="en-US">
                <a:solidFill>
                  <a:srgbClr val="000000"/>
                </a:solidFill>
              </a:endParaRPr>
            </a:p>
          </p:txBody>
        </p:sp>
        <p:sp>
          <p:nvSpPr>
            <p:cNvPr id="128040" name="Oval 11"/>
            <p:cNvSpPr>
              <a:spLocks noChangeArrowheads="1"/>
            </p:cNvSpPr>
            <p:nvPr/>
          </p:nvSpPr>
          <p:spPr bwMode="auto">
            <a:xfrm>
              <a:off x="4128" y="2207"/>
              <a:ext cx="72" cy="72"/>
            </a:xfrm>
            <a:prstGeom prst="ellipse">
              <a:avLst/>
            </a:prstGeom>
            <a:solidFill>
              <a:srgbClr val="000000"/>
            </a:solidFill>
            <a:ln w="9525">
              <a:solidFill>
                <a:srgbClr val="000000"/>
              </a:solidFill>
              <a:round/>
              <a:headEnd/>
              <a:tailEnd/>
            </a:ln>
          </p:spPr>
          <p:txBody>
            <a:bodyPr/>
            <a:lstStyle/>
            <a:p>
              <a:endParaRPr lang="en-US">
                <a:solidFill>
                  <a:srgbClr val="000000"/>
                </a:solidFill>
              </a:endParaRPr>
            </a:p>
          </p:txBody>
        </p:sp>
        <p:sp>
          <p:nvSpPr>
            <p:cNvPr id="128041" name="Oval 12"/>
            <p:cNvSpPr>
              <a:spLocks noChangeArrowheads="1"/>
            </p:cNvSpPr>
            <p:nvPr/>
          </p:nvSpPr>
          <p:spPr bwMode="auto">
            <a:xfrm>
              <a:off x="4200" y="2418"/>
              <a:ext cx="72" cy="72"/>
            </a:xfrm>
            <a:prstGeom prst="ellipse">
              <a:avLst/>
            </a:prstGeom>
            <a:solidFill>
              <a:srgbClr val="000000"/>
            </a:solidFill>
            <a:ln w="9525">
              <a:solidFill>
                <a:srgbClr val="000000"/>
              </a:solidFill>
              <a:round/>
              <a:headEnd/>
              <a:tailEnd/>
            </a:ln>
          </p:spPr>
          <p:txBody>
            <a:bodyPr/>
            <a:lstStyle/>
            <a:p>
              <a:endParaRPr lang="en-US">
                <a:solidFill>
                  <a:srgbClr val="000000"/>
                </a:solidFill>
              </a:endParaRPr>
            </a:p>
          </p:txBody>
        </p:sp>
        <p:sp>
          <p:nvSpPr>
            <p:cNvPr id="128042" name="Oval 13"/>
            <p:cNvSpPr>
              <a:spLocks noChangeArrowheads="1"/>
            </p:cNvSpPr>
            <p:nvPr/>
          </p:nvSpPr>
          <p:spPr bwMode="auto">
            <a:xfrm>
              <a:off x="4056" y="2418"/>
              <a:ext cx="72" cy="72"/>
            </a:xfrm>
            <a:prstGeom prst="ellipse">
              <a:avLst/>
            </a:prstGeom>
            <a:solidFill>
              <a:srgbClr val="000000"/>
            </a:solidFill>
            <a:ln w="9525">
              <a:solidFill>
                <a:srgbClr val="000000"/>
              </a:solidFill>
              <a:round/>
              <a:headEnd/>
              <a:tailEnd/>
            </a:ln>
          </p:spPr>
          <p:txBody>
            <a:bodyPr/>
            <a:lstStyle/>
            <a:p>
              <a:endParaRPr lang="en-US">
                <a:solidFill>
                  <a:srgbClr val="000000"/>
                </a:solidFill>
              </a:endParaRPr>
            </a:p>
          </p:txBody>
        </p:sp>
        <p:sp>
          <p:nvSpPr>
            <p:cNvPr id="128043" name="Oval 14"/>
            <p:cNvSpPr>
              <a:spLocks noChangeArrowheads="1"/>
            </p:cNvSpPr>
            <p:nvPr/>
          </p:nvSpPr>
          <p:spPr bwMode="auto">
            <a:xfrm>
              <a:off x="4056" y="2274"/>
              <a:ext cx="72" cy="72"/>
            </a:xfrm>
            <a:prstGeom prst="ellipse">
              <a:avLst/>
            </a:prstGeom>
            <a:solidFill>
              <a:srgbClr val="FFFFFF"/>
            </a:solidFill>
            <a:ln w="9525">
              <a:solidFill>
                <a:srgbClr val="000000"/>
              </a:solidFill>
              <a:round/>
              <a:headEnd/>
              <a:tailEnd/>
            </a:ln>
          </p:spPr>
          <p:txBody>
            <a:bodyPr/>
            <a:lstStyle/>
            <a:p>
              <a:endParaRPr lang="en-US">
                <a:solidFill>
                  <a:srgbClr val="000000"/>
                </a:solidFill>
              </a:endParaRPr>
            </a:p>
          </p:txBody>
        </p:sp>
        <p:sp>
          <p:nvSpPr>
            <p:cNvPr id="128044" name="Oval 15"/>
            <p:cNvSpPr>
              <a:spLocks noChangeArrowheads="1"/>
            </p:cNvSpPr>
            <p:nvPr/>
          </p:nvSpPr>
          <p:spPr bwMode="auto">
            <a:xfrm>
              <a:off x="4200" y="2274"/>
              <a:ext cx="72" cy="72"/>
            </a:xfrm>
            <a:prstGeom prst="ellipse">
              <a:avLst/>
            </a:prstGeom>
            <a:solidFill>
              <a:srgbClr val="FFFFFF"/>
            </a:solidFill>
            <a:ln w="9525">
              <a:solidFill>
                <a:srgbClr val="000000"/>
              </a:solidFill>
              <a:round/>
              <a:headEnd/>
              <a:tailEnd/>
            </a:ln>
          </p:spPr>
          <p:txBody>
            <a:bodyPr/>
            <a:lstStyle/>
            <a:p>
              <a:endParaRPr lang="en-US">
                <a:solidFill>
                  <a:srgbClr val="000000"/>
                </a:solidFill>
              </a:endParaRPr>
            </a:p>
          </p:txBody>
        </p:sp>
      </p:grpSp>
      <p:grpSp>
        <p:nvGrpSpPr>
          <p:cNvPr id="3" name="Group 33"/>
          <p:cNvGrpSpPr>
            <a:grpSpLocks/>
          </p:cNvGrpSpPr>
          <p:nvPr/>
        </p:nvGrpSpPr>
        <p:grpSpPr bwMode="auto">
          <a:xfrm>
            <a:off x="6667500" y="4572000"/>
            <a:ext cx="914400" cy="685800"/>
            <a:chOff x="3984" y="2880"/>
            <a:chExt cx="576" cy="432"/>
          </a:xfrm>
        </p:grpSpPr>
        <p:sp>
          <p:nvSpPr>
            <p:cNvPr id="128033" name="Rectangle 7"/>
            <p:cNvSpPr>
              <a:spLocks noChangeArrowheads="1"/>
            </p:cNvSpPr>
            <p:nvPr/>
          </p:nvSpPr>
          <p:spPr bwMode="auto">
            <a:xfrm>
              <a:off x="3984" y="2880"/>
              <a:ext cx="576" cy="432"/>
            </a:xfrm>
            <a:prstGeom prst="rect">
              <a:avLst/>
            </a:prstGeom>
            <a:noFill/>
            <a:ln w="15875">
              <a:solidFill>
                <a:srgbClr val="000000"/>
              </a:solidFill>
              <a:miter lim="800000"/>
              <a:headEnd/>
              <a:tailEnd/>
            </a:ln>
          </p:spPr>
          <p:txBody>
            <a:bodyPr/>
            <a:lstStyle/>
            <a:p>
              <a:endParaRPr lang="en-US">
                <a:solidFill>
                  <a:srgbClr val="000000"/>
                </a:solidFill>
              </a:endParaRPr>
            </a:p>
          </p:txBody>
        </p:sp>
        <p:sp>
          <p:nvSpPr>
            <p:cNvPr id="128034" name="Oval 16"/>
            <p:cNvSpPr>
              <a:spLocks noChangeArrowheads="1"/>
            </p:cNvSpPr>
            <p:nvPr/>
          </p:nvSpPr>
          <p:spPr bwMode="auto">
            <a:xfrm>
              <a:off x="4344" y="3127"/>
              <a:ext cx="72" cy="72"/>
            </a:xfrm>
            <a:prstGeom prst="ellipse">
              <a:avLst/>
            </a:prstGeom>
            <a:solidFill>
              <a:srgbClr val="FFFFFF"/>
            </a:solidFill>
            <a:ln w="9525">
              <a:solidFill>
                <a:srgbClr val="000000"/>
              </a:solidFill>
              <a:round/>
              <a:headEnd/>
              <a:tailEnd/>
            </a:ln>
          </p:spPr>
          <p:txBody>
            <a:bodyPr/>
            <a:lstStyle/>
            <a:p>
              <a:endParaRPr lang="en-US">
                <a:solidFill>
                  <a:srgbClr val="000000"/>
                </a:solidFill>
              </a:endParaRPr>
            </a:p>
          </p:txBody>
        </p:sp>
        <p:sp>
          <p:nvSpPr>
            <p:cNvPr id="128035" name="Oval 17"/>
            <p:cNvSpPr>
              <a:spLocks noChangeArrowheads="1"/>
            </p:cNvSpPr>
            <p:nvPr/>
          </p:nvSpPr>
          <p:spPr bwMode="auto">
            <a:xfrm>
              <a:off x="4200" y="2943"/>
              <a:ext cx="72" cy="72"/>
            </a:xfrm>
            <a:prstGeom prst="ellipse">
              <a:avLst/>
            </a:prstGeom>
            <a:solidFill>
              <a:srgbClr val="FFFFFF"/>
            </a:solidFill>
            <a:ln w="9525">
              <a:solidFill>
                <a:srgbClr val="000000"/>
              </a:solidFill>
              <a:round/>
              <a:headEnd/>
              <a:tailEnd/>
            </a:ln>
          </p:spPr>
          <p:txBody>
            <a:bodyPr/>
            <a:lstStyle/>
            <a:p>
              <a:endParaRPr lang="en-US">
                <a:solidFill>
                  <a:srgbClr val="000000"/>
                </a:solidFill>
              </a:endParaRPr>
            </a:p>
          </p:txBody>
        </p:sp>
        <p:sp>
          <p:nvSpPr>
            <p:cNvPr id="128036" name="Oval 18"/>
            <p:cNvSpPr>
              <a:spLocks noChangeArrowheads="1"/>
            </p:cNvSpPr>
            <p:nvPr/>
          </p:nvSpPr>
          <p:spPr bwMode="auto">
            <a:xfrm>
              <a:off x="4056" y="3127"/>
              <a:ext cx="72" cy="72"/>
            </a:xfrm>
            <a:prstGeom prst="ellipse">
              <a:avLst/>
            </a:prstGeom>
            <a:solidFill>
              <a:srgbClr val="FFFFFF"/>
            </a:solidFill>
            <a:ln w="9525">
              <a:solidFill>
                <a:srgbClr val="000000"/>
              </a:solidFill>
              <a:round/>
              <a:headEnd/>
              <a:tailEnd/>
            </a:ln>
          </p:spPr>
          <p:txBody>
            <a:bodyPr/>
            <a:lstStyle/>
            <a:p>
              <a:endParaRPr lang="en-US">
                <a:solidFill>
                  <a:srgbClr val="000000"/>
                </a:solidFill>
              </a:endParaRPr>
            </a:p>
          </p:txBody>
        </p:sp>
      </p:grpSp>
      <p:grpSp>
        <p:nvGrpSpPr>
          <p:cNvPr id="4" name="Group 34"/>
          <p:cNvGrpSpPr>
            <a:grpSpLocks/>
          </p:cNvGrpSpPr>
          <p:nvPr/>
        </p:nvGrpSpPr>
        <p:grpSpPr bwMode="auto">
          <a:xfrm>
            <a:off x="6667500" y="5867400"/>
            <a:ext cx="914400" cy="685800"/>
            <a:chOff x="3984" y="3696"/>
            <a:chExt cx="576" cy="432"/>
          </a:xfrm>
        </p:grpSpPr>
        <p:sp>
          <p:nvSpPr>
            <p:cNvPr id="128028" name="Rectangle 6"/>
            <p:cNvSpPr>
              <a:spLocks noChangeArrowheads="1"/>
            </p:cNvSpPr>
            <p:nvPr/>
          </p:nvSpPr>
          <p:spPr bwMode="auto">
            <a:xfrm>
              <a:off x="3984" y="3696"/>
              <a:ext cx="576" cy="432"/>
            </a:xfrm>
            <a:prstGeom prst="rect">
              <a:avLst/>
            </a:prstGeom>
            <a:noFill/>
            <a:ln w="15875">
              <a:solidFill>
                <a:srgbClr val="000000"/>
              </a:solidFill>
              <a:miter lim="800000"/>
              <a:headEnd/>
              <a:tailEnd/>
            </a:ln>
          </p:spPr>
          <p:txBody>
            <a:bodyPr/>
            <a:lstStyle/>
            <a:p>
              <a:endParaRPr lang="en-US">
                <a:solidFill>
                  <a:srgbClr val="000000"/>
                </a:solidFill>
              </a:endParaRPr>
            </a:p>
          </p:txBody>
        </p:sp>
        <p:sp>
          <p:nvSpPr>
            <p:cNvPr id="128029" name="Oval 19"/>
            <p:cNvSpPr>
              <a:spLocks noChangeArrowheads="1"/>
            </p:cNvSpPr>
            <p:nvPr/>
          </p:nvSpPr>
          <p:spPr bwMode="auto">
            <a:xfrm>
              <a:off x="4344" y="3736"/>
              <a:ext cx="72" cy="72"/>
            </a:xfrm>
            <a:prstGeom prst="ellipse">
              <a:avLst/>
            </a:prstGeom>
            <a:solidFill>
              <a:srgbClr val="000000"/>
            </a:solidFill>
            <a:ln w="9525">
              <a:solidFill>
                <a:srgbClr val="000000"/>
              </a:solidFill>
              <a:round/>
              <a:headEnd/>
              <a:tailEnd/>
            </a:ln>
          </p:spPr>
          <p:txBody>
            <a:bodyPr/>
            <a:lstStyle/>
            <a:p>
              <a:endParaRPr lang="en-US">
                <a:solidFill>
                  <a:srgbClr val="000000"/>
                </a:solidFill>
              </a:endParaRPr>
            </a:p>
          </p:txBody>
        </p:sp>
        <p:sp>
          <p:nvSpPr>
            <p:cNvPr id="128030" name="Oval 20"/>
            <p:cNvSpPr>
              <a:spLocks noChangeArrowheads="1"/>
            </p:cNvSpPr>
            <p:nvPr/>
          </p:nvSpPr>
          <p:spPr bwMode="auto">
            <a:xfrm>
              <a:off x="4128" y="3808"/>
              <a:ext cx="72" cy="72"/>
            </a:xfrm>
            <a:prstGeom prst="ellipse">
              <a:avLst/>
            </a:prstGeom>
            <a:solidFill>
              <a:srgbClr val="000000"/>
            </a:solidFill>
            <a:ln w="9525">
              <a:solidFill>
                <a:srgbClr val="000000"/>
              </a:solidFill>
              <a:round/>
              <a:headEnd/>
              <a:tailEnd/>
            </a:ln>
          </p:spPr>
          <p:txBody>
            <a:bodyPr/>
            <a:lstStyle/>
            <a:p>
              <a:endParaRPr lang="en-US">
                <a:solidFill>
                  <a:srgbClr val="000000"/>
                </a:solidFill>
              </a:endParaRPr>
            </a:p>
          </p:txBody>
        </p:sp>
        <p:sp>
          <p:nvSpPr>
            <p:cNvPr id="128031" name="Oval 21"/>
            <p:cNvSpPr>
              <a:spLocks noChangeArrowheads="1"/>
            </p:cNvSpPr>
            <p:nvPr/>
          </p:nvSpPr>
          <p:spPr bwMode="auto">
            <a:xfrm>
              <a:off x="4344" y="3952"/>
              <a:ext cx="72" cy="72"/>
            </a:xfrm>
            <a:prstGeom prst="ellipse">
              <a:avLst/>
            </a:prstGeom>
            <a:solidFill>
              <a:srgbClr val="000000"/>
            </a:solidFill>
            <a:ln w="9525">
              <a:solidFill>
                <a:srgbClr val="000000"/>
              </a:solidFill>
              <a:round/>
              <a:headEnd/>
              <a:tailEnd/>
            </a:ln>
          </p:spPr>
          <p:txBody>
            <a:bodyPr/>
            <a:lstStyle/>
            <a:p>
              <a:endParaRPr lang="en-US">
                <a:solidFill>
                  <a:srgbClr val="000000"/>
                </a:solidFill>
              </a:endParaRPr>
            </a:p>
          </p:txBody>
        </p:sp>
        <p:sp>
          <p:nvSpPr>
            <p:cNvPr id="128032" name="Oval 22"/>
            <p:cNvSpPr>
              <a:spLocks noChangeArrowheads="1"/>
            </p:cNvSpPr>
            <p:nvPr/>
          </p:nvSpPr>
          <p:spPr bwMode="auto">
            <a:xfrm>
              <a:off x="4056" y="3952"/>
              <a:ext cx="72" cy="72"/>
            </a:xfrm>
            <a:prstGeom prst="ellipse">
              <a:avLst/>
            </a:prstGeom>
            <a:solidFill>
              <a:srgbClr val="000000"/>
            </a:solidFill>
            <a:ln w="9525">
              <a:solidFill>
                <a:srgbClr val="000000"/>
              </a:solidFill>
              <a:round/>
              <a:headEnd/>
              <a:tailEnd/>
            </a:ln>
          </p:spPr>
          <p:txBody>
            <a:bodyPr/>
            <a:lstStyle/>
            <a:p>
              <a:endParaRPr lang="en-US">
                <a:solidFill>
                  <a:srgbClr val="000000"/>
                </a:solidFill>
              </a:endParaRPr>
            </a:p>
          </p:txBody>
        </p:sp>
      </p:grpSp>
      <p:sp>
        <p:nvSpPr>
          <p:cNvPr id="908311" name="Rectangle 23"/>
          <p:cNvSpPr>
            <a:spLocks noChangeArrowheads="1"/>
          </p:cNvSpPr>
          <p:nvPr/>
        </p:nvSpPr>
        <p:spPr bwMode="auto">
          <a:xfrm>
            <a:off x="4714875" y="4681538"/>
            <a:ext cx="1077913" cy="342900"/>
          </a:xfrm>
          <a:prstGeom prst="rect">
            <a:avLst/>
          </a:prstGeom>
          <a:noFill/>
          <a:ln w="9525">
            <a:solidFill>
              <a:srgbClr val="000000"/>
            </a:solidFill>
            <a:miter lim="800000"/>
            <a:headEnd/>
            <a:tailEnd/>
          </a:ln>
        </p:spPr>
        <p:txBody>
          <a:bodyPr/>
          <a:lstStyle/>
          <a:p>
            <a:endParaRPr lang="en-US">
              <a:solidFill>
                <a:srgbClr val="000000"/>
              </a:solidFill>
            </a:endParaRPr>
          </a:p>
        </p:txBody>
      </p:sp>
      <p:sp>
        <p:nvSpPr>
          <p:cNvPr id="128009" name="Rectangle 25"/>
          <p:cNvSpPr>
            <a:spLocks noChangeArrowheads="1"/>
          </p:cNvSpPr>
          <p:nvPr/>
        </p:nvSpPr>
        <p:spPr bwMode="auto">
          <a:xfrm>
            <a:off x="0" y="1219200"/>
            <a:ext cx="9144000" cy="0"/>
          </a:xfrm>
          <a:prstGeom prst="rect">
            <a:avLst/>
          </a:prstGeom>
          <a:noFill/>
          <a:ln w="9525">
            <a:noFill/>
            <a:miter lim="800000"/>
            <a:headEnd/>
            <a:tailEnd/>
          </a:ln>
        </p:spPr>
        <p:txBody>
          <a:bodyPr wrap="none" anchor="ctr">
            <a:spAutoFit/>
          </a:bodyPr>
          <a:lstStyle/>
          <a:p>
            <a:endParaRPr lang="en-US">
              <a:solidFill>
                <a:srgbClr val="000000"/>
              </a:solidFill>
            </a:endParaRPr>
          </a:p>
        </p:txBody>
      </p:sp>
      <p:sp>
        <p:nvSpPr>
          <p:cNvPr id="908314" name="Rectangle 26"/>
          <p:cNvSpPr>
            <a:spLocks noChangeArrowheads="1"/>
          </p:cNvSpPr>
          <p:nvPr/>
        </p:nvSpPr>
        <p:spPr bwMode="auto">
          <a:xfrm>
            <a:off x="806450" y="2917825"/>
            <a:ext cx="6965950" cy="915988"/>
          </a:xfrm>
          <a:prstGeom prst="rect">
            <a:avLst/>
          </a:prstGeom>
          <a:noFill/>
          <a:ln w="9525">
            <a:noFill/>
            <a:miter lim="800000"/>
            <a:headEnd/>
            <a:tailEnd/>
          </a:ln>
        </p:spPr>
        <p:txBody>
          <a:bodyPr wrap="none" anchor="ctr">
            <a:spAutoFit/>
          </a:bodyPr>
          <a:lstStyle/>
          <a:p>
            <a:pPr algn="l" eaLnBrk="0" hangingPunct="0"/>
            <a:r>
              <a:rPr lang="en-US" sz="1800">
                <a:solidFill>
                  <a:srgbClr val="000000"/>
                </a:solidFill>
                <a:ea typeface="Times New Roman" pitchFamily="18" charset="0"/>
                <a:cs typeface="Arial" charset="0"/>
              </a:rPr>
              <a:t>Total pressure of mixture (3.0 mol He and 4.0 mol Ne) is 97.4 kPa. </a:t>
            </a:r>
          </a:p>
          <a:p>
            <a:pPr algn="l" eaLnBrk="0" hangingPunct="0"/>
            <a:r>
              <a:rPr lang="en-US" sz="1800">
                <a:solidFill>
                  <a:srgbClr val="000000"/>
                </a:solidFill>
                <a:ea typeface="Times New Roman" pitchFamily="18" charset="0"/>
                <a:cs typeface="Arial" charset="0"/>
              </a:rPr>
              <a:t>	</a:t>
            </a:r>
            <a:endParaRPr lang="en-US" sz="800">
              <a:solidFill>
                <a:srgbClr val="000000"/>
              </a:solidFill>
              <a:ea typeface="Times New Roman" pitchFamily="18" charset="0"/>
              <a:cs typeface="Arial" charset="0"/>
            </a:endParaRPr>
          </a:p>
          <a:p>
            <a:pPr algn="l" eaLnBrk="0" hangingPunct="0"/>
            <a:r>
              <a:rPr lang="en-US" sz="800">
                <a:solidFill>
                  <a:srgbClr val="000000"/>
                </a:solidFill>
                <a:ea typeface="Times New Roman" pitchFamily="18" charset="0"/>
                <a:cs typeface="Arial" charset="0"/>
              </a:rPr>
              <a:t>              </a:t>
            </a:r>
            <a:r>
              <a:rPr lang="en-US" sz="1800">
                <a:solidFill>
                  <a:srgbClr val="000000"/>
                </a:solidFill>
                <a:ea typeface="Times New Roman" pitchFamily="18" charset="0"/>
                <a:cs typeface="Arial" charset="0"/>
              </a:rPr>
              <a:t>Find partial pressure of each gas</a:t>
            </a:r>
          </a:p>
        </p:txBody>
      </p:sp>
      <p:sp>
        <p:nvSpPr>
          <p:cNvPr id="128011" name="Rectangle 29"/>
          <p:cNvSpPr>
            <a:spLocks noChangeArrowheads="1"/>
          </p:cNvSpPr>
          <p:nvPr/>
        </p:nvSpPr>
        <p:spPr bwMode="auto">
          <a:xfrm>
            <a:off x="1524000" y="5216525"/>
            <a:ext cx="184150" cy="641350"/>
          </a:xfrm>
          <a:prstGeom prst="rect">
            <a:avLst/>
          </a:prstGeom>
          <a:noFill/>
          <a:ln w="9525">
            <a:noFill/>
            <a:miter lim="800000"/>
            <a:headEnd/>
            <a:tailEnd/>
          </a:ln>
        </p:spPr>
        <p:txBody>
          <a:bodyPr wrap="none" anchor="ctr">
            <a:spAutoFit/>
          </a:bodyPr>
          <a:lstStyle/>
          <a:p>
            <a:pPr algn="l"/>
            <a:endParaRPr lang="en-US" sz="1800">
              <a:solidFill>
                <a:srgbClr val="000000"/>
              </a:solidFill>
            </a:endParaRPr>
          </a:p>
          <a:p>
            <a:pPr algn="l" eaLnBrk="0" hangingPunct="0"/>
            <a:endParaRPr lang="en-US" sz="1800">
              <a:solidFill>
                <a:srgbClr val="000000"/>
              </a:solidFill>
            </a:endParaRPr>
          </a:p>
        </p:txBody>
      </p:sp>
      <p:sp>
        <p:nvSpPr>
          <p:cNvPr id="908323" name="Text Box 35"/>
          <p:cNvSpPr txBox="1">
            <a:spLocks noChangeArrowheads="1"/>
          </p:cNvSpPr>
          <p:nvPr/>
        </p:nvSpPr>
        <p:spPr bwMode="auto">
          <a:xfrm>
            <a:off x="1228725" y="4670425"/>
            <a:ext cx="790575" cy="366713"/>
          </a:xfrm>
          <a:prstGeom prst="rect">
            <a:avLst/>
          </a:prstGeom>
          <a:noFill/>
          <a:ln w="9525">
            <a:noFill/>
            <a:miter lim="800000"/>
            <a:headEnd/>
            <a:tailEnd/>
          </a:ln>
        </p:spPr>
        <p:txBody>
          <a:bodyPr wrap="none">
            <a:spAutoFit/>
          </a:bodyPr>
          <a:lstStyle/>
          <a:p>
            <a:pPr algn="l"/>
            <a:r>
              <a:rPr lang="en-US" sz="1800">
                <a:solidFill>
                  <a:srgbClr val="000000"/>
                </a:solidFill>
              </a:rPr>
              <a:t>P</a:t>
            </a:r>
            <a:r>
              <a:rPr lang="en-US" sz="1800" baseline="-25000">
                <a:solidFill>
                  <a:srgbClr val="000000"/>
                </a:solidFill>
              </a:rPr>
              <a:t>He</a:t>
            </a:r>
            <a:r>
              <a:rPr lang="en-US" sz="1800">
                <a:solidFill>
                  <a:srgbClr val="000000"/>
                </a:solidFill>
              </a:rPr>
              <a:t>  =</a:t>
            </a:r>
          </a:p>
        </p:txBody>
      </p:sp>
      <p:sp>
        <p:nvSpPr>
          <p:cNvPr id="908324" name="Text Box 36"/>
          <p:cNvSpPr txBox="1">
            <a:spLocks noChangeArrowheads="1"/>
          </p:cNvSpPr>
          <p:nvPr/>
        </p:nvSpPr>
        <p:spPr bwMode="auto">
          <a:xfrm>
            <a:off x="1231900" y="5961063"/>
            <a:ext cx="790575" cy="366712"/>
          </a:xfrm>
          <a:prstGeom prst="rect">
            <a:avLst/>
          </a:prstGeom>
          <a:noFill/>
          <a:ln w="9525">
            <a:noFill/>
            <a:miter lim="800000"/>
            <a:headEnd/>
            <a:tailEnd/>
          </a:ln>
        </p:spPr>
        <p:txBody>
          <a:bodyPr wrap="none">
            <a:spAutoFit/>
          </a:bodyPr>
          <a:lstStyle/>
          <a:p>
            <a:pPr algn="l"/>
            <a:r>
              <a:rPr lang="en-US" sz="1800">
                <a:solidFill>
                  <a:srgbClr val="000000"/>
                </a:solidFill>
              </a:rPr>
              <a:t>P</a:t>
            </a:r>
            <a:r>
              <a:rPr lang="en-US" sz="1800" baseline="-25000">
                <a:solidFill>
                  <a:srgbClr val="000000"/>
                </a:solidFill>
              </a:rPr>
              <a:t>Ne</a:t>
            </a:r>
            <a:r>
              <a:rPr lang="en-US" sz="1800">
                <a:solidFill>
                  <a:srgbClr val="000000"/>
                </a:solidFill>
              </a:rPr>
              <a:t>  =</a:t>
            </a:r>
          </a:p>
        </p:txBody>
      </p:sp>
      <p:grpSp>
        <p:nvGrpSpPr>
          <p:cNvPr id="5" name="Group 48"/>
          <p:cNvGrpSpPr>
            <a:grpSpLocks/>
          </p:cNvGrpSpPr>
          <p:nvPr/>
        </p:nvGrpSpPr>
        <p:grpSpPr bwMode="auto">
          <a:xfrm>
            <a:off x="2008188" y="4540250"/>
            <a:ext cx="1200150" cy="641350"/>
            <a:chOff x="1265" y="2860"/>
            <a:chExt cx="756" cy="404"/>
          </a:xfrm>
        </p:grpSpPr>
        <p:sp>
          <p:nvSpPr>
            <p:cNvPr id="128026" name="Text Box 37"/>
            <p:cNvSpPr txBox="1">
              <a:spLocks noChangeArrowheads="1"/>
            </p:cNvSpPr>
            <p:nvPr/>
          </p:nvSpPr>
          <p:spPr bwMode="auto">
            <a:xfrm>
              <a:off x="1265" y="2860"/>
              <a:ext cx="740" cy="404"/>
            </a:xfrm>
            <a:prstGeom prst="rect">
              <a:avLst/>
            </a:prstGeom>
            <a:noFill/>
            <a:ln w="9525">
              <a:noFill/>
              <a:miter lim="800000"/>
              <a:headEnd/>
              <a:tailEnd/>
            </a:ln>
          </p:spPr>
          <p:txBody>
            <a:bodyPr wrap="none">
              <a:spAutoFit/>
            </a:bodyPr>
            <a:lstStyle/>
            <a:p>
              <a:r>
                <a:rPr lang="en-US" sz="1800">
                  <a:solidFill>
                    <a:srgbClr val="000000"/>
                  </a:solidFill>
                </a:rPr>
                <a:t>3 mol He</a:t>
              </a:r>
            </a:p>
            <a:p>
              <a:r>
                <a:rPr lang="en-US" sz="1800">
                  <a:solidFill>
                    <a:srgbClr val="000000"/>
                  </a:solidFill>
                </a:rPr>
                <a:t>7 mol gas</a:t>
              </a:r>
            </a:p>
          </p:txBody>
        </p:sp>
        <p:sp>
          <p:nvSpPr>
            <p:cNvPr id="128027" name="Line 38"/>
            <p:cNvSpPr>
              <a:spLocks noChangeShapeType="1"/>
            </p:cNvSpPr>
            <p:nvPr/>
          </p:nvSpPr>
          <p:spPr bwMode="auto">
            <a:xfrm>
              <a:off x="1265" y="3063"/>
              <a:ext cx="756" cy="0"/>
            </a:xfrm>
            <a:prstGeom prst="line">
              <a:avLst/>
            </a:prstGeom>
            <a:noFill/>
            <a:ln w="9525">
              <a:solidFill>
                <a:schemeClr val="tx1"/>
              </a:solidFill>
              <a:round/>
              <a:headEnd/>
              <a:tailEnd/>
            </a:ln>
          </p:spPr>
          <p:txBody>
            <a:bodyPr/>
            <a:lstStyle/>
            <a:p>
              <a:endParaRPr lang="en-US">
                <a:solidFill>
                  <a:srgbClr val="000000"/>
                </a:solidFill>
              </a:endParaRPr>
            </a:p>
          </p:txBody>
        </p:sp>
      </p:grpSp>
      <p:sp>
        <p:nvSpPr>
          <p:cNvPr id="908327" name="Text Box 39"/>
          <p:cNvSpPr txBox="1">
            <a:spLocks noChangeArrowheads="1"/>
          </p:cNvSpPr>
          <p:nvPr/>
        </p:nvSpPr>
        <p:spPr bwMode="auto">
          <a:xfrm>
            <a:off x="3217863" y="4670425"/>
            <a:ext cx="1238250" cy="366713"/>
          </a:xfrm>
          <a:prstGeom prst="rect">
            <a:avLst/>
          </a:prstGeom>
          <a:noFill/>
          <a:ln w="9525">
            <a:noFill/>
            <a:miter lim="800000"/>
            <a:headEnd/>
            <a:tailEnd/>
          </a:ln>
        </p:spPr>
        <p:txBody>
          <a:bodyPr wrap="none">
            <a:spAutoFit/>
          </a:bodyPr>
          <a:lstStyle/>
          <a:p>
            <a:pPr algn="l"/>
            <a:r>
              <a:rPr lang="en-US" sz="1800">
                <a:solidFill>
                  <a:srgbClr val="000000"/>
                </a:solidFill>
              </a:rPr>
              <a:t>(97.4 kPa)</a:t>
            </a:r>
          </a:p>
        </p:txBody>
      </p:sp>
      <p:sp>
        <p:nvSpPr>
          <p:cNvPr id="908328" name="Text Box 40"/>
          <p:cNvSpPr txBox="1">
            <a:spLocks noChangeArrowheads="1"/>
          </p:cNvSpPr>
          <p:nvPr/>
        </p:nvSpPr>
        <p:spPr bwMode="auto">
          <a:xfrm>
            <a:off x="4371975" y="4689475"/>
            <a:ext cx="317500" cy="366713"/>
          </a:xfrm>
          <a:prstGeom prst="rect">
            <a:avLst/>
          </a:prstGeom>
          <a:noFill/>
          <a:ln w="9525">
            <a:noFill/>
            <a:miter lim="800000"/>
            <a:headEnd/>
            <a:tailEnd/>
          </a:ln>
        </p:spPr>
        <p:txBody>
          <a:bodyPr wrap="none">
            <a:spAutoFit/>
          </a:bodyPr>
          <a:lstStyle/>
          <a:p>
            <a:pPr algn="l"/>
            <a:r>
              <a:rPr lang="en-US" sz="1800">
                <a:solidFill>
                  <a:srgbClr val="000000"/>
                </a:solidFill>
              </a:rPr>
              <a:t>=</a:t>
            </a:r>
          </a:p>
        </p:txBody>
      </p:sp>
      <p:sp>
        <p:nvSpPr>
          <p:cNvPr id="908330" name="Text Box 42"/>
          <p:cNvSpPr txBox="1">
            <a:spLocks noChangeArrowheads="1"/>
          </p:cNvSpPr>
          <p:nvPr/>
        </p:nvSpPr>
        <p:spPr bwMode="auto">
          <a:xfrm>
            <a:off x="4664075" y="5954713"/>
            <a:ext cx="1085850" cy="366712"/>
          </a:xfrm>
          <a:prstGeom prst="rect">
            <a:avLst/>
          </a:prstGeom>
          <a:noFill/>
          <a:ln w="9525">
            <a:noFill/>
            <a:miter lim="800000"/>
            <a:headEnd/>
            <a:tailEnd/>
          </a:ln>
        </p:spPr>
        <p:txBody>
          <a:bodyPr wrap="none">
            <a:spAutoFit/>
          </a:bodyPr>
          <a:lstStyle/>
          <a:p>
            <a:pPr algn="l"/>
            <a:r>
              <a:rPr lang="en-US" sz="1800">
                <a:solidFill>
                  <a:srgbClr val="000000"/>
                </a:solidFill>
              </a:rPr>
              <a:t>55.7 kPa</a:t>
            </a:r>
          </a:p>
        </p:txBody>
      </p:sp>
      <p:sp>
        <p:nvSpPr>
          <p:cNvPr id="908331" name="Rectangle 43"/>
          <p:cNvSpPr>
            <a:spLocks noChangeArrowheads="1"/>
          </p:cNvSpPr>
          <p:nvPr/>
        </p:nvSpPr>
        <p:spPr bwMode="auto">
          <a:xfrm>
            <a:off x="4675188" y="5969000"/>
            <a:ext cx="1077912" cy="342900"/>
          </a:xfrm>
          <a:prstGeom prst="rect">
            <a:avLst/>
          </a:prstGeom>
          <a:noFill/>
          <a:ln w="9525">
            <a:solidFill>
              <a:srgbClr val="000000"/>
            </a:solidFill>
            <a:miter lim="800000"/>
            <a:headEnd/>
            <a:tailEnd/>
          </a:ln>
        </p:spPr>
        <p:txBody>
          <a:bodyPr/>
          <a:lstStyle/>
          <a:p>
            <a:endParaRPr lang="en-US">
              <a:solidFill>
                <a:srgbClr val="000000"/>
              </a:solidFill>
            </a:endParaRPr>
          </a:p>
        </p:txBody>
      </p:sp>
      <p:grpSp>
        <p:nvGrpSpPr>
          <p:cNvPr id="6" name="Group 49"/>
          <p:cNvGrpSpPr>
            <a:grpSpLocks/>
          </p:cNvGrpSpPr>
          <p:nvPr/>
        </p:nvGrpSpPr>
        <p:grpSpPr bwMode="auto">
          <a:xfrm>
            <a:off x="1987550" y="5827713"/>
            <a:ext cx="1200150" cy="641350"/>
            <a:chOff x="1468" y="3671"/>
            <a:chExt cx="756" cy="404"/>
          </a:xfrm>
        </p:grpSpPr>
        <p:sp>
          <p:nvSpPr>
            <p:cNvPr id="128024" name="Text Box 44"/>
            <p:cNvSpPr txBox="1">
              <a:spLocks noChangeArrowheads="1"/>
            </p:cNvSpPr>
            <p:nvPr/>
          </p:nvSpPr>
          <p:spPr bwMode="auto">
            <a:xfrm>
              <a:off x="1468" y="3671"/>
              <a:ext cx="740" cy="404"/>
            </a:xfrm>
            <a:prstGeom prst="rect">
              <a:avLst/>
            </a:prstGeom>
            <a:noFill/>
            <a:ln w="9525">
              <a:noFill/>
              <a:miter lim="800000"/>
              <a:headEnd/>
              <a:tailEnd/>
            </a:ln>
          </p:spPr>
          <p:txBody>
            <a:bodyPr wrap="none">
              <a:spAutoFit/>
            </a:bodyPr>
            <a:lstStyle/>
            <a:p>
              <a:r>
                <a:rPr lang="en-US" sz="1800">
                  <a:solidFill>
                    <a:srgbClr val="000000"/>
                  </a:solidFill>
                </a:rPr>
                <a:t>4 mol Ne</a:t>
              </a:r>
            </a:p>
            <a:p>
              <a:r>
                <a:rPr lang="en-US" sz="1800">
                  <a:solidFill>
                    <a:srgbClr val="000000"/>
                  </a:solidFill>
                </a:rPr>
                <a:t>7 mol gas</a:t>
              </a:r>
            </a:p>
          </p:txBody>
        </p:sp>
        <p:sp>
          <p:nvSpPr>
            <p:cNvPr id="128025" name="Line 45"/>
            <p:cNvSpPr>
              <a:spLocks noChangeShapeType="1"/>
            </p:cNvSpPr>
            <p:nvPr/>
          </p:nvSpPr>
          <p:spPr bwMode="auto">
            <a:xfrm>
              <a:off x="1468" y="3874"/>
              <a:ext cx="756" cy="0"/>
            </a:xfrm>
            <a:prstGeom prst="line">
              <a:avLst/>
            </a:prstGeom>
            <a:noFill/>
            <a:ln w="9525">
              <a:solidFill>
                <a:schemeClr val="tx1"/>
              </a:solidFill>
              <a:round/>
              <a:headEnd/>
              <a:tailEnd/>
            </a:ln>
          </p:spPr>
          <p:txBody>
            <a:bodyPr/>
            <a:lstStyle/>
            <a:p>
              <a:endParaRPr lang="en-US">
                <a:solidFill>
                  <a:srgbClr val="000000"/>
                </a:solidFill>
              </a:endParaRPr>
            </a:p>
          </p:txBody>
        </p:sp>
      </p:grpSp>
      <p:sp>
        <p:nvSpPr>
          <p:cNvPr id="908334" name="Text Box 46"/>
          <p:cNvSpPr txBox="1">
            <a:spLocks noChangeArrowheads="1"/>
          </p:cNvSpPr>
          <p:nvPr/>
        </p:nvSpPr>
        <p:spPr bwMode="auto">
          <a:xfrm>
            <a:off x="3187700" y="5957888"/>
            <a:ext cx="1238250" cy="366712"/>
          </a:xfrm>
          <a:prstGeom prst="rect">
            <a:avLst/>
          </a:prstGeom>
          <a:noFill/>
          <a:ln w="9525">
            <a:noFill/>
            <a:miter lim="800000"/>
            <a:headEnd/>
            <a:tailEnd/>
          </a:ln>
        </p:spPr>
        <p:txBody>
          <a:bodyPr wrap="none">
            <a:spAutoFit/>
          </a:bodyPr>
          <a:lstStyle/>
          <a:p>
            <a:pPr algn="l"/>
            <a:r>
              <a:rPr lang="en-US" sz="1800">
                <a:solidFill>
                  <a:srgbClr val="000000"/>
                </a:solidFill>
              </a:rPr>
              <a:t>(97.4 kPa)</a:t>
            </a:r>
          </a:p>
        </p:txBody>
      </p:sp>
      <p:sp>
        <p:nvSpPr>
          <p:cNvPr id="908335" name="Text Box 47"/>
          <p:cNvSpPr txBox="1">
            <a:spLocks noChangeArrowheads="1"/>
          </p:cNvSpPr>
          <p:nvPr/>
        </p:nvSpPr>
        <p:spPr bwMode="auto">
          <a:xfrm>
            <a:off x="4332288" y="5976938"/>
            <a:ext cx="317500" cy="366712"/>
          </a:xfrm>
          <a:prstGeom prst="rect">
            <a:avLst/>
          </a:prstGeom>
          <a:noFill/>
          <a:ln w="9525">
            <a:noFill/>
            <a:miter lim="800000"/>
            <a:headEnd/>
            <a:tailEnd/>
          </a:ln>
        </p:spPr>
        <p:txBody>
          <a:bodyPr wrap="none">
            <a:spAutoFit/>
          </a:bodyPr>
          <a:lstStyle/>
          <a:p>
            <a:pPr algn="l"/>
            <a:r>
              <a:rPr lang="en-US" sz="1800">
                <a:solidFill>
                  <a:srgbClr val="000000"/>
                </a:solidFill>
              </a:rPr>
              <a:t>=</a:t>
            </a:r>
          </a:p>
        </p:txBody>
      </p:sp>
      <p:sp>
        <p:nvSpPr>
          <p:cNvPr id="908339" name="Text Box 51"/>
          <p:cNvSpPr txBox="1">
            <a:spLocks noChangeArrowheads="1"/>
          </p:cNvSpPr>
          <p:nvPr/>
        </p:nvSpPr>
        <p:spPr bwMode="auto">
          <a:xfrm>
            <a:off x="2005013" y="4657725"/>
            <a:ext cx="325437" cy="396875"/>
          </a:xfrm>
          <a:prstGeom prst="rect">
            <a:avLst/>
          </a:prstGeom>
          <a:noFill/>
          <a:ln w="9525">
            <a:noFill/>
            <a:miter lim="800000"/>
            <a:headEnd/>
            <a:tailEnd/>
          </a:ln>
        </p:spPr>
        <p:txBody>
          <a:bodyPr wrap="none">
            <a:spAutoFit/>
          </a:bodyPr>
          <a:lstStyle/>
          <a:p>
            <a:pPr algn="l"/>
            <a:r>
              <a:rPr lang="en-US" sz="2000">
                <a:solidFill>
                  <a:srgbClr val="000000"/>
                </a:solidFill>
              </a:rPr>
              <a:t>?</a:t>
            </a:r>
          </a:p>
        </p:txBody>
      </p:sp>
      <p:sp>
        <p:nvSpPr>
          <p:cNvPr id="908340" name="Text Box 52"/>
          <p:cNvSpPr txBox="1">
            <a:spLocks noChangeArrowheads="1"/>
          </p:cNvSpPr>
          <p:nvPr/>
        </p:nvSpPr>
        <p:spPr bwMode="auto">
          <a:xfrm>
            <a:off x="2008188" y="5935663"/>
            <a:ext cx="325437" cy="396875"/>
          </a:xfrm>
          <a:prstGeom prst="rect">
            <a:avLst/>
          </a:prstGeom>
          <a:noFill/>
          <a:ln w="9525">
            <a:noFill/>
            <a:miter lim="800000"/>
            <a:headEnd/>
            <a:tailEnd/>
          </a:ln>
        </p:spPr>
        <p:txBody>
          <a:bodyPr wrap="none">
            <a:spAutoFit/>
          </a:bodyPr>
          <a:lstStyle/>
          <a:p>
            <a:pPr algn="l"/>
            <a:r>
              <a:rPr lang="en-US" sz="2000">
                <a:solidFill>
                  <a:srgbClr val="000000"/>
                </a:solidFill>
              </a:rPr>
              <a:t>?</a:t>
            </a:r>
          </a:p>
        </p:txBody>
      </p:sp>
    </p:spTree>
    <p:extLst>
      <p:ext uri="{BB962C8B-B14F-4D97-AF65-F5344CB8AC3E}">
        <p14:creationId xmlns:p14="http://schemas.microsoft.com/office/powerpoint/2010/main" val="40009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08291">
                                            <p:txEl>
                                              <p:pRg st="0" end="0"/>
                                            </p:txEl>
                                          </p:spTgt>
                                        </p:tgtEl>
                                        <p:attrNameLst>
                                          <p:attrName>style.visibility</p:attrName>
                                        </p:attrNameLst>
                                      </p:cBhvr>
                                      <p:to>
                                        <p:strVal val="visible"/>
                                      </p:to>
                                    </p:set>
                                    <p:animEffect transition="in" filter="randombar(horizontal)">
                                      <p:cBhvr>
                                        <p:cTn id="7" dur="500"/>
                                        <p:tgtEl>
                                          <p:spTgt spid="908291">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908291">
                                            <p:txEl>
                                              <p:pRg st="1" end="1"/>
                                            </p:txEl>
                                          </p:spTgt>
                                        </p:tgtEl>
                                        <p:attrNameLst>
                                          <p:attrName>style.visibility</p:attrName>
                                        </p:attrNameLst>
                                      </p:cBhvr>
                                      <p:to>
                                        <p:strVal val="visible"/>
                                      </p:to>
                                    </p:set>
                                    <p:animEffect transition="in" filter="randombar(horizontal)">
                                      <p:cBhvr>
                                        <p:cTn id="10" dur="500"/>
                                        <p:tgtEl>
                                          <p:spTgt spid="90829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5" fill="hold" nodeType="clickEffect">
                                  <p:stCondLst>
                                    <p:cond delay="0"/>
                                  </p:stCondLst>
                                  <p:childTnLst>
                                    <p:set>
                                      <p:cBhvr>
                                        <p:cTn id="14" dur="1" fill="hold">
                                          <p:stCondLst>
                                            <p:cond delay="0"/>
                                          </p:stCondLst>
                                        </p:cTn>
                                        <p:tgtEl>
                                          <p:spTgt spid="908291">
                                            <p:txEl>
                                              <p:pRg st="3" end="3"/>
                                            </p:txEl>
                                          </p:spTgt>
                                        </p:tgtEl>
                                        <p:attrNameLst>
                                          <p:attrName>style.visibility</p:attrName>
                                        </p:attrNameLst>
                                      </p:cBhvr>
                                      <p:to>
                                        <p:strVal val="visible"/>
                                      </p:to>
                                    </p:set>
                                    <p:animEffect transition="in" filter="randombar(vertical)">
                                      <p:cBhvr>
                                        <p:cTn id="15" dur="500"/>
                                        <p:tgtEl>
                                          <p:spTgt spid="908291">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08314">
                                            <p:txEl>
                                              <p:pRg st="0" end="0"/>
                                            </p:txEl>
                                          </p:spTgt>
                                        </p:tgtEl>
                                        <p:attrNameLst>
                                          <p:attrName>style.visibility</p:attrName>
                                        </p:attrNameLst>
                                      </p:cBhvr>
                                      <p:to>
                                        <p:strVal val="visible"/>
                                      </p:to>
                                    </p:set>
                                    <p:animEffect transition="in" filter="wipe(left)">
                                      <p:cBhvr>
                                        <p:cTn id="20" dur="5000"/>
                                        <p:tgtEl>
                                          <p:spTgt spid="908314">
                                            <p:txEl>
                                              <p:pRg st="0" end="0"/>
                                            </p:txEl>
                                          </p:spTgt>
                                        </p:tgtEl>
                                      </p:cBhvr>
                                    </p:animEffect>
                                  </p:childTnLst>
                                </p:cTn>
                              </p:par>
                            </p:childTnLst>
                          </p:cTn>
                        </p:par>
                        <p:par>
                          <p:cTn id="21" fill="hold">
                            <p:stCondLst>
                              <p:cond delay="5000"/>
                            </p:stCondLst>
                            <p:childTnLst>
                              <p:par>
                                <p:cTn id="22" presetID="9"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dissolv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nodeType="clickEffect">
                                  <p:stCondLst>
                                    <p:cond delay="0"/>
                                  </p:stCondLst>
                                  <p:childTnLst>
                                    <p:set>
                                      <p:cBhvr>
                                        <p:cTn id="28" dur="1" fill="hold">
                                          <p:stCondLst>
                                            <p:cond delay="0"/>
                                          </p:stCondLst>
                                        </p:cTn>
                                        <p:tgtEl>
                                          <p:spTgt spid="908314">
                                            <p:txEl>
                                              <p:pRg st="1" end="1"/>
                                            </p:txEl>
                                          </p:spTgt>
                                        </p:tgtEl>
                                        <p:attrNameLst>
                                          <p:attrName>style.visibility</p:attrName>
                                        </p:attrNameLst>
                                      </p:cBhvr>
                                      <p:to>
                                        <p:strVal val="visible"/>
                                      </p:to>
                                    </p:set>
                                    <p:anim calcmode="lin" valueType="num">
                                      <p:cBhvr>
                                        <p:cTn id="29" dur="500" fill="hold"/>
                                        <p:tgtEl>
                                          <p:spTgt spid="908314">
                                            <p:txEl>
                                              <p:pRg st="1" end="1"/>
                                            </p:txEl>
                                          </p:spTgt>
                                        </p:tgtEl>
                                        <p:attrNameLst>
                                          <p:attrName>ppt_w</p:attrName>
                                        </p:attrNameLst>
                                      </p:cBhvr>
                                      <p:tavLst>
                                        <p:tav tm="0">
                                          <p:val>
                                            <p:fltVal val="0"/>
                                          </p:val>
                                        </p:tav>
                                        <p:tav tm="100000">
                                          <p:val>
                                            <p:strVal val="#ppt_w"/>
                                          </p:val>
                                        </p:tav>
                                      </p:tavLst>
                                    </p:anim>
                                    <p:anim calcmode="lin" valueType="num">
                                      <p:cBhvr>
                                        <p:cTn id="30" dur="500" fill="hold"/>
                                        <p:tgtEl>
                                          <p:spTgt spid="908314">
                                            <p:txEl>
                                              <p:pRg st="1" end="1"/>
                                            </p:txEl>
                                          </p:spTgt>
                                        </p:tgtEl>
                                        <p:attrNameLst>
                                          <p:attrName>ppt_h</p:attrName>
                                        </p:attrNameLst>
                                      </p:cBhvr>
                                      <p:tavLst>
                                        <p:tav tm="0">
                                          <p:val>
                                            <p:fltVal val="0"/>
                                          </p:val>
                                        </p:tav>
                                        <p:tav tm="100000">
                                          <p:val>
                                            <p:strVal val="#ppt_h"/>
                                          </p:val>
                                        </p:tav>
                                      </p:tavLst>
                                    </p:anim>
                                    <p:animEffect transition="in" filter="fade">
                                      <p:cBhvr>
                                        <p:cTn id="31" dur="500"/>
                                        <p:tgtEl>
                                          <p:spTgt spid="90831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nodeType="clickEffect">
                                  <p:stCondLst>
                                    <p:cond delay="0"/>
                                  </p:stCondLst>
                                  <p:childTnLst>
                                    <p:set>
                                      <p:cBhvr>
                                        <p:cTn id="35" dur="1" fill="hold">
                                          <p:stCondLst>
                                            <p:cond delay="0"/>
                                          </p:stCondLst>
                                        </p:cTn>
                                        <p:tgtEl>
                                          <p:spTgt spid="908314">
                                            <p:txEl>
                                              <p:pRg st="2" end="2"/>
                                            </p:txEl>
                                          </p:spTgt>
                                        </p:tgtEl>
                                        <p:attrNameLst>
                                          <p:attrName>style.visibility</p:attrName>
                                        </p:attrNameLst>
                                      </p:cBhvr>
                                      <p:to>
                                        <p:strVal val="visible"/>
                                      </p:to>
                                    </p:set>
                                    <p:anim calcmode="lin" valueType="num">
                                      <p:cBhvr>
                                        <p:cTn id="36" dur="500" fill="hold"/>
                                        <p:tgtEl>
                                          <p:spTgt spid="908314">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908314">
                                            <p:txEl>
                                              <p:pRg st="2" end="2"/>
                                            </p:txEl>
                                          </p:spTgt>
                                        </p:tgtEl>
                                        <p:attrNameLst>
                                          <p:attrName>ppt_h</p:attrName>
                                        </p:attrNameLst>
                                      </p:cBhvr>
                                      <p:tavLst>
                                        <p:tav tm="0">
                                          <p:val>
                                            <p:fltVal val="0"/>
                                          </p:val>
                                        </p:tav>
                                        <p:tav tm="100000">
                                          <p:val>
                                            <p:strVal val="#ppt_h"/>
                                          </p:val>
                                        </p:tav>
                                      </p:tavLst>
                                    </p:anim>
                                    <p:animEffect transition="in" filter="fade">
                                      <p:cBhvr>
                                        <p:cTn id="38" dur="500"/>
                                        <p:tgtEl>
                                          <p:spTgt spid="908314">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908323"/>
                                        </p:tgtEl>
                                        <p:attrNameLst>
                                          <p:attrName>style.visibility</p:attrName>
                                        </p:attrNameLst>
                                      </p:cBhvr>
                                      <p:to>
                                        <p:strVal val="visible"/>
                                      </p:to>
                                    </p:set>
                                    <p:animEffect transition="in" filter="fade">
                                      <p:cBhvr>
                                        <p:cTn id="43" dur="1000"/>
                                        <p:tgtEl>
                                          <p:spTgt spid="908323"/>
                                        </p:tgtEl>
                                      </p:cBhvr>
                                    </p:animEffect>
                                    <p:anim calcmode="lin" valueType="num">
                                      <p:cBhvr>
                                        <p:cTn id="44" dur="1000" fill="hold"/>
                                        <p:tgtEl>
                                          <p:spTgt spid="908323"/>
                                        </p:tgtEl>
                                        <p:attrNameLst>
                                          <p:attrName>ppt_x</p:attrName>
                                        </p:attrNameLst>
                                      </p:cBhvr>
                                      <p:tavLst>
                                        <p:tav tm="0">
                                          <p:val>
                                            <p:strVal val="#ppt_x"/>
                                          </p:val>
                                        </p:tav>
                                        <p:tav tm="100000">
                                          <p:val>
                                            <p:strVal val="#ppt_x"/>
                                          </p:val>
                                        </p:tav>
                                      </p:tavLst>
                                    </p:anim>
                                    <p:anim calcmode="lin" valueType="num">
                                      <p:cBhvr>
                                        <p:cTn id="45" dur="1000" fill="hold"/>
                                        <p:tgtEl>
                                          <p:spTgt spid="908323"/>
                                        </p:tgtEl>
                                        <p:attrNameLst>
                                          <p:attrName>ppt_y</p:attrName>
                                        </p:attrNameLst>
                                      </p:cBhvr>
                                      <p:tavLst>
                                        <p:tav tm="0">
                                          <p:val>
                                            <p:strVal val="#ppt_y-.1"/>
                                          </p:val>
                                        </p:tav>
                                        <p:tav tm="100000">
                                          <p:val>
                                            <p:strVal val="#ppt_y"/>
                                          </p:val>
                                        </p:tav>
                                      </p:tavLst>
                                    </p:anim>
                                  </p:childTnLst>
                                </p:cTn>
                              </p:par>
                              <p:par>
                                <p:cTn id="46" presetID="9" presetClass="entr" presetSubtype="0" fill="hold" grpId="0" nodeType="withEffect">
                                  <p:stCondLst>
                                    <p:cond delay="1000"/>
                                  </p:stCondLst>
                                  <p:childTnLst>
                                    <p:set>
                                      <p:cBhvr>
                                        <p:cTn id="47" dur="1" fill="hold">
                                          <p:stCondLst>
                                            <p:cond delay="0"/>
                                          </p:stCondLst>
                                        </p:cTn>
                                        <p:tgtEl>
                                          <p:spTgt spid="908339"/>
                                        </p:tgtEl>
                                        <p:attrNameLst>
                                          <p:attrName>style.visibility</p:attrName>
                                        </p:attrNameLst>
                                      </p:cBhvr>
                                      <p:to>
                                        <p:strVal val="visible"/>
                                      </p:to>
                                    </p:set>
                                    <p:animEffect transition="in" filter="dissolve">
                                      <p:cBhvr>
                                        <p:cTn id="48" dur="500"/>
                                        <p:tgtEl>
                                          <p:spTgt spid="908339"/>
                                        </p:tgtEl>
                                      </p:cBhvr>
                                    </p:animEffect>
                                  </p:childTnLst>
                                </p:cTn>
                              </p:par>
                              <p:par>
                                <p:cTn id="49" presetID="47" presetClass="entr" presetSubtype="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1000"/>
                                        <p:tgtEl>
                                          <p:spTgt spid="3"/>
                                        </p:tgtEl>
                                      </p:cBhvr>
                                    </p:animEffect>
                                    <p:anim calcmode="lin" valueType="num">
                                      <p:cBhvr>
                                        <p:cTn id="52" dur="1000" fill="hold"/>
                                        <p:tgtEl>
                                          <p:spTgt spid="3"/>
                                        </p:tgtEl>
                                        <p:attrNameLst>
                                          <p:attrName>ppt_x</p:attrName>
                                        </p:attrNameLst>
                                      </p:cBhvr>
                                      <p:tavLst>
                                        <p:tav tm="0">
                                          <p:val>
                                            <p:strVal val="#ppt_x"/>
                                          </p:val>
                                        </p:tav>
                                        <p:tav tm="100000">
                                          <p:val>
                                            <p:strVal val="#ppt_x"/>
                                          </p:val>
                                        </p:tav>
                                      </p:tavLst>
                                    </p:anim>
                                    <p:anim calcmode="lin" valueType="num">
                                      <p:cBhvr>
                                        <p:cTn id="53" dur="1000" fill="hold"/>
                                        <p:tgtEl>
                                          <p:spTgt spid="3"/>
                                        </p:tgtEl>
                                        <p:attrNameLst>
                                          <p:attrName>ppt_y</p:attrName>
                                        </p:attrNameLst>
                                      </p:cBhvr>
                                      <p:tavLst>
                                        <p:tav tm="0">
                                          <p:val>
                                            <p:strVal val="#ppt_y-.1"/>
                                          </p:val>
                                        </p:tav>
                                        <p:tav tm="100000">
                                          <p:val>
                                            <p:strVal val="#ppt_y"/>
                                          </p:val>
                                        </p:tav>
                                      </p:tavLst>
                                    </p:anim>
                                  </p:childTnLst>
                                </p:cTn>
                              </p:par>
                            </p:childTnLst>
                          </p:cTn>
                        </p:par>
                        <p:par>
                          <p:cTn id="54" fill="hold">
                            <p:stCondLst>
                              <p:cond delay="1500"/>
                            </p:stCondLst>
                            <p:childTnLst>
                              <p:par>
                                <p:cTn id="55" presetID="47" presetClass="entr" presetSubtype="0" fill="hold" grpId="0" nodeType="afterEffect">
                                  <p:stCondLst>
                                    <p:cond delay="0"/>
                                  </p:stCondLst>
                                  <p:childTnLst>
                                    <p:set>
                                      <p:cBhvr>
                                        <p:cTn id="56" dur="1" fill="hold">
                                          <p:stCondLst>
                                            <p:cond delay="0"/>
                                          </p:stCondLst>
                                        </p:cTn>
                                        <p:tgtEl>
                                          <p:spTgt spid="908324"/>
                                        </p:tgtEl>
                                        <p:attrNameLst>
                                          <p:attrName>style.visibility</p:attrName>
                                        </p:attrNameLst>
                                      </p:cBhvr>
                                      <p:to>
                                        <p:strVal val="visible"/>
                                      </p:to>
                                    </p:set>
                                    <p:animEffect transition="in" filter="fade">
                                      <p:cBhvr>
                                        <p:cTn id="57" dur="1000"/>
                                        <p:tgtEl>
                                          <p:spTgt spid="908324"/>
                                        </p:tgtEl>
                                      </p:cBhvr>
                                    </p:animEffect>
                                    <p:anim calcmode="lin" valueType="num">
                                      <p:cBhvr>
                                        <p:cTn id="58" dur="1000" fill="hold"/>
                                        <p:tgtEl>
                                          <p:spTgt spid="908324"/>
                                        </p:tgtEl>
                                        <p:attrNameLst>
                                          <p:attrName>ppt_x</p:attrName>
                                        </p:attrNameLst>
                                      </p:cBhvr>
                                      <p:tavLst>
                                        <p:tav tm="0">
                                          <p:val>
                                            <p:strVal val="#ppt_x"/>
                                          </p:val>
                                        </p:tav>
                                        <p:tav tm="100000">
                                          <p:val>
                                            <p:strVal val="#ppt_x"/>
                                          </p:val>
                                        </p:tav>
                                      </p:tavLst>
                                    </p:anim>
                                    <p:anim calcmode="lin" valueType="num">
                                      <p:cBhvr>
                                        <p:cTn id="59" dur="1000" fill="hold"/>
                                        <p:tgtEl>
                                          <p:spTgt spid="908324"/>
                                        </p:tgtEl>
                                        <p:attrNameLst>
                                          <p:attrName>ppt_y</p:attrName>
                                        </p:attrNameLst>
                                      </p:cBhvr>
                                      <p:tavLst>
                                        <p:tav tm="0">
                                          <p:val>
                                            <p:strVal val="#ppt_y-.1"/>
                                          </p:val>
                                        </p:tav>
                                        <p:tav tm="100000">
                                          <p:val>
                                            <p:strVal val="#ppt_y"/>
                                          </p:val>
                                        </p:tav>
                                      </p:tavLst>
                                    </p:anim>
                                  </p:childTnLst>
                                </p:cTn>
                              </p:par>
                              <p:par>
                                <p:cTn id="60" presetID="9" presetClass="entr" presetSubtype="0" fill="hold" grpId="0" nodeType="withEffect">
                                  <p:stCondLst>
                                    <p:cond delay="1000"/>
                                  </p:stCondLst>
                                  <p:childTnLst>
                                    <p:set>
                                      <p:cBhvr>
                                        <p:cTn id="61" dur="1" fill="hold">
                                          <p:stCondLst>
                                            <p:cond delay="0"/>
                                          </p:stCondLst>
                                        </p:cTn>
                                        <p:tgtEl>
                                          <p:spTgt spid="908340"/>
                                        </p:tgtEl>
                                        <p:attrNameLst>
                                          <p:attrName>style.visibility</p:attrName>
                                        </p:attrNameLst>
                                      </p:cBhvr>
                                      <p:to>
                                        <p:strVal val="visible"/>
                                      </p:to>
                                    </p:set>
                                    <p:animEffect transition="in" filter="dissolve">
                                      <p:cBhvr>
                                        <p:cTn id="62" dur="500"/>
                                        <p:tgtEl>
                                          <p:spTgt spid="908340"/>
                                        </p:tgtEl>
                                      </p:cBhvr>
                                    </p:animEffect>
                                  </p:childTnLst>
                                </p:cTn>
                              </p:par>
                            </p:childTnLst>
                          </p:cTn>
                        </p:par>
                        <p:par>
                          <p:cTn id="63" fill="hold">
                            <p:stCondLst>
                              <p:cond delay="3000"/>
                            </p:stCondLst>
                            <p:childTnLst>
                              <p:par>
                                <p:cTn id="64" presetID="47" presetClass="entr" presetSubtype="0" fill="hold" nodeType="after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fade">
                                      <p:cBhvr>
                                        <p:cTn id="66" dur="1000"/>
                                        <p:tgtEl>
                                          <p:spTgt spid="4"/>
                                        </p:tgtEl>
                                      </p:cBhvr>
                                    </p:animEffect>
                                    <p:anim calcmode="lin" valueType="num">
                                      <p:cBhvr>
                                        <p:cTn id="67" dur="1000" fill="hold"/>
                                        <p:tgtEl>
                                          <p:spTgt spid="4"/>
                                        </p:tgtEl>
                                        <p:attrNameLst>
                                          <p:attrName>ppt_x</p:attrName>
                                        </p:attrNameLst>
                                      </p:cBhvr>
                                      <p:tavLst>
                                        <p:tav tm="0">
                                          <p:val>
                                            <p:strVal val="#ppt_x"/>
                                          </p:val>
                                        </p:tav>
                                        <p:tav tm="100000">
                                          <p:val>
                                            <p:strVal val="#ppt_x"/>
                                          </p:val>
                                        </p:tav>
                                      </p:tavLst>
                                    </p:anim>
                                    <p:anim calcmode="lin" valueType="num">
                                      <p:cBhvr>
                                        <p:cTn id="6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53" presetClass="entr" presetSubtype="0" fill="hold" nodeType="clickEffect">
                                  <p:stCondLst>
                                    <p:cond delay="0"/>
                                  </p:stCondLst>
                                  <p:childTnLst>
                                    <p:set>
                                      <p:cBhvr>
                                        <p:cTn id="72" dur="1" fill="hold">
                                          <p:stCondLst>
                                            <p:cond delay="0"/>
                                          </p:stCondLst>
                                        </p:cTn>
                                        <p:tgtEl>
                                          <p:spTgt spid="5"/>
                                        </p:tgtEl>
                                        <p:attrNameLst>
                                          <p:attrName>style.visibility</p:attrName>
                                        </p:attrNameLst>
                                      </p:cBhvr>
                                      <p:to>
                                        <p:strVal val="visible"/>
                                      </p:to>
                                    </p:set>
                                    <p:anim calcmode="lin" valueType="num">
                                      <p:cBhvr>
                                        <p:cTn id="73" dur="500" fill="hold"/>
                                        <p:tgtEl>
                                          <p:spTgt spid="5"/>
                                        </p:tgtEl>
                                        <p:attrNameLst>
                                          <p:attrName>ppt_w</p:attrName>
                                        </p:attrNameLst>
                                      </p:cBhvr>
                                      <p:tavLst>
                                        <p:tav tm="0">
                                          <p:val>
                                            <p:fltVal val="0"/>
                                          </p:val>
                                        </p:tav>
                                        <p:tav tm="100000">
                                          <p:val>
                                            <p:strVal val="#ppt_w"/>
                                          </p:val>
                                        </p:tav>
                                      </p:tavLst>
                                    </p:anim>
                                    <p:anim calcmode="lin" valueType="num">
                                      <p:cBhvr>
                                        <p:cTn id="74" dur="500" fill="hold"/>
                                        <p:tgtEl>
                                          <p:spTgt spid="5"/>
                                        </p:tgtEl>
                                        <p:attrNameLst>
                                          <p:attrName>ppt_h</p:attrName>
                                        </p:attrNameLst>
                                      </p:cBhvr>
                                      <p:tavLst>
                                        <p:tav tm="0">
                                          <p:val>
                                            <p:fltVal val="0"/>
                                          </p:val>
                                        </p:tav>
                                        <p:tav tm="100000">
                                          <p:val>
                                            <p:strVal val="#ppt_h"/>
                                          </p:val>
                                        </p:tav>
                                      </p:tavLst>
                                    </p:anim>
                                    <p:animEffect transition="in" filter="fade">
                                      <p:cBhvr>
                                        <p:cTn id="75" dur="500"/>
                                        <p:tgtEl>
                                          <p:spTgt spid="5"/>
                                        </p:tgtEl>
                                      </p:cBhvr>
                                    </p:animEffect>
                                  </p:childTnLst>
                                </p:cTn>
                              </p:par>
                              <p:par>
                                <p:cTn id="76" presetID="9" presetClass="exit" presetSubtype="0" fill="hold" grpId="1" nodeType="withEffect">
                                  <p:stCondLst>
                                    <p:cond delay="0"/>
                                  </p:stCondLst>
                                  <p:childTnLst>
                                    <p:animEffect transition="out" filter="dissolve">
                                      <p:cBhvr>
                                        <p:cTn id="77" dur="500"/>
                                        <p:tgtEl>
                                          <p:spTgt spid="908339"/>
                                        </p:tgtEl>
                                      </p:cBhvr>
                                    </p:animEffect>
                                    <p:set>
                                      <p:cBhvr>
                                        <p:cTn id="78" dur="1" fill="hold">
                                          <p:stCondLst>
                                            <p:cond delay="499"/>
                                          </p:stCondLst>
                                        </p:cTn>
                                        <p:tgtEl>
                                          <p:spTgt spid="90833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29" presetClass="entr" presetSubtype="0" fill="hold" grpId="0" nodeType="clickEffect">
                                  <p:stCondLst>
                                    <p:cond delay="0"/>
                                  </p:stCondLst>
                                  <p:childTnLst>
                                    <p:set>
                                      <p:cBhvr>
                                        <p:cTn id="82" dur="1" fill="hold">
                                          <p:stCondLst>
                                            <p:cond delay="0"/>
                                          </p:stCondLst>
                                        </p:cTn>
                                        <p:tgtEl>
                                          <p:spTgt spid="908327"/>
                                        </p:tgtEl>
                                        <p:attrNameLst>
                                          <p:attrName>style.visibility</p:attrName>
                                        </p:attrNameLst>
                                      </p:cBhvr>
                                      <p:to>
                                        <p:strVal val="visible"/>
                                      </p:to>
                                    </p:set>
                                    <p:anim calcmode="lin" valueType="num">
                                      <p:cBhvr>
                                        <p:cTn id="83" dur="1000" fill="hold"/>
                                        <p:tgtEl>
                                          <p:spTgt spid="908327"/>
                                        </p:tgtEl>
                                        <p:attrNameLst>
                                          <p:attrName>ppt_x</p:attrName>
                                        </p:attrNameLst>
                                      </p:cBhvr>
                                      <p:tavLst>
                                        <p:tav tm="0">
                                          <p:val>
                                            <p:strVal val="#ppt_x-.2"/>
                                          </p:val>
                                        </p:tav>
                                        <p:tav tm="100000">
                                          <p:val>
                                            <p:strVal val="#ppt_x"/>
                                          </p:val>
                                        </p:tav>
                                      </p:tavLst>
                                    </p:anim>
                                    <p:anim calcmode="lin" valueType="num">
                                      <p:cBhvr>
                                        <p:cTn id="84" dur="1000" fill="hold"/>
                                        <p:tgtEl>
                                          <p:spTgt spid="908327"/>
                                        </p:tgtEl>
                                        <p:attrNameLst>
                                          <p:attrName>ppt_y</p:attrName>
                                        </p:attrNameLst>
                                      </p:cBhvr>
                                      <p:tavLst>
                                        <p:tav tm="0">
                                          <p:val>
                                            <p:strVal val="#ppt_y"/>
                                          </p:val>
                                        </p:tav>
                                        <p:tav tm="100000">
                                          <p:val>
                                            <p:strVal val="#ppt_y"/>
                                          </p:val>
                                        </p:tav>
                                      </p:tavLst>
                                    </p:anim>
                                    <p:animEffect transition="in" filter="wipe(right)" prLst="gradientSize: 0.1">
                                      <p:cBhvr>
                                        <p:cTn id="85" dur="1000"/>
                                        <p:tgtEl>
                                          <p:spTgt spid="908327"/>
                                        </p:tgtEl>
                                      </p:cBhvr>
                                    </p:animEffect>
                                  </p:childTnLst>
                                </p:cTn>
                              </p:par>
                            </p:childTnLst>
                          </p:cTn>
                        </p:par>
                        <p:par>
                          <p:cTn id="86" fill="hold">
                            <p:stCondLst>
                              <p:cond delay="1000"/>
                            </p:stCondLst>
                            <p:childTnLst>
                              <p:par>
                                <p:cTn id="87" presetID="10" presetClass="entr" presetSubtype="0" fill="hold" grpId="0" nodeType="afterEffect">
                                  <p:stCondLst>
                                    <p:cond delay="0"/>
                                  </p:stCondLst>
                                  <p:childTnLst>
                                    <p:set>
                                      <p:cBhvr>
                                        <p:cTn id="88" dur="1" fill="hold">
                                          <p:stCondLst>
                                            <p:cond delay="0"/>
                                          </p:stCondLst>
                                        </p:cTn>
                                        <p:tgtEl>
                                          <p:spTgt spid="908328"/>
                                        </p:tgtEl>
                                        <p:attrNameLst>
                                          <p:attrName>style.visibility</p:attrName>
                                        </p:attrNameLst>
                                      </p:cBhvr>
                                      <p:to>
                                        <p:strVal val="visible"/>
                                      </p:to>
                                    </p:set>
                                    <p:animEffect transition="in" filter="fade">
                                      <p:cBhvr>
                                        <p:cTn id="89" dur="2000"/>
                                        <p:tgtEl>
                                          <p:spTgt spid="908328"/>
                                        </p:tgtEl>
                                      </p:cBhvr>
                                    </p:animEffect>
                                  </p:childTnLst>
                                </p:cTn>
                              </p:par>
                            </p:childTnLst>
                          </p:cTn>
                        </p:par>
                      </p:childTnLst>
                    </p:cTn>
                  </p:par>
                  <p:par>
                    <p:cTn id="90" fill="hold">
                      <p:stCondLst>
                        <p:cond delay="indefinite"/>
                      </p:stCondLst>
                      <p:childTnLst>
                        <p:par>
                          <p:cTn id="91" fill="hold">
                            <p:stCondLst>
                              <p:cond delay="0"/>
                            </p:stCondLst>
                            <p:childTnLst>
                              <p:par>
                                <p:cTn id="92" presetID="9" presetClass="entr" presetSubtype="0" fill="hold" grpId="0" nodeType="clickEffect">
                                  <p:stCondLst>
                                    <p:cond delay="0"/>
                                  </p:stCondLst>
                                  <p:childTnLst>
                                    <p:set>
                                      <p:cBhvr>
                                        <p:cTn id="93" dur="1" fill="hold">
                                          <p:stCondLst>
                                            <p:cond delay="0"/>
                                          </p:stCondLst>
                                        </p:cTn>
                                        <p:tgtEl>
                                          <p:spTgt spid="908329"/>
                                        </p:tgtEl>
                                        <p:attrNameLst>
                                          <p:attrName>style.visibility</p:attrName>
                                        </p:attrNameLst>
                                      </p:cBhvr>
                                      <p:to>
                                        <p:strVal val="visible"/>
                                      </p:to>
                                    </p:set>
                                    <p:animEffect transition="in" filter="dissolve">
                                      <p:cBhvr>
                                        <p:cTn id="94" dur="500"/>
                                        <p:tgtEl>
                                          <p:spTgt spid="908329"/>
                                        </p:tgtEl>
                                      </p:cBhvr>
                                    </p:animEffect>
                                  </p:childTnLst>
                                </p:cTn>
                              </p:par>
                            </p:childTnLst>
                          </p:cTn>
                        </p:par>
                        <p:par>
                          <p:cTn id="95" fill="hold">
                            <p:stCondLst>
                              <p:cond delay="500"/>
                            </p:stCondLst>
                            <p:childTnLst>
                              <p:par>
                                <p:cTn id="96" presetID="10" presetClass="entr" presetSubtype="0" fill="hold" grpId="0" nodeType="afterEffect">
                                  <p:stCondLst>
                                    <p:cond delay="0"/>
                                  </p:stCondLst>
                                  <p:childTnLst>
                                    <p:set>
                                      <p:cBhvr>
                                        <p:cTn id="97" dur="1" fill="hold">
                                          <p:stCondLst>
                                            <p:cond delay="0"/>
                                          </p:stCondLst>
                                        </p:cTn>
                                        <p:tgtEl>
                                          <p:spTgt spid="908311"/>
                                        </p:tgtEl>
                                        <p:attrNameLst>
                                          <p:attrName>style.visibility</p:attrName>
                                        </p:attrNameLst>
                                      </p:cBhvr>
                                      <p:to>
                                        <p:strVal val="visible"/>
                                      </p:to>
                                    </p:set>
                                    <p:animEffect transition="in" filter="fade">
                                      <p:cBhvr>
                                        <p:cTn id="98" dur="2000"/>
                                        <p:tgtEl>
                                          <p:spTgt spid="908311"/>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0" fill="hold" nodeType="clickEffect">
                                  <p:stCondLst>
                                    <p:cond delay="0"/>
                                  </p:stCondLst>
                                  <p:childTnLst>
                                    <p:set>
                                      <p:cBhvr>
                                        <p:cTn id="102" dur="1" fill="hold">
                                          <p:stCondLst>
                                            <p:cond delay="0"/>
                                          </p:stCondLst>
                                        </p:cTn>
                                        <p:tgtEl>
                                          <p:spTgt spid="6"/>
                                        </p:tgtEl>
                                        <p:attrNameLst>
                                          <p:attrName>style.visibility</p:attrName>
                                        </p:attrNameLst>
                                      </p:cBhvr>
                                      <p:to>
                                        <p:strVal val="visible"/>
                                      </p:to>
                                    </p:set>
                                    <p:anim calcmode="lin" valueType="num">
                                      <p:cBhvr>
                                        <p:cTn id="103" dur="500" fill="hold"/>
                                        <p:tgtEl>
                                          <p:spTgt spid="6"/>
                                        </p:tgtEl>
                                        <p:attrNameLst>
                                          <p:attrName>ppt_w</p:attrName>
                                        </p:attrNameLst>
                                      </p:cBhvr>
                                      <p:tavLst>
                                        <p:tav tm="0">
                                          <p:val>
                                            <p:fltVal val="0"/>
                                          </p:val>
                                        </p:tav>
                                        <p:tav tm="100000">
                                          <p:val>
                                            <p:strVal val="#ppt_w"/>
                                          </p:val>
                                        </p:tav>
                                      </p:tavLst>
                                    </p:anim>
                                    <p:anim calcmode="lin" valueType="num">
                                      <p:cBhvr>
                                        <p:cTn id="104" dur="500" fill="hold"/>
                                        <p:tgtEl>
                                          <p:spTgt spid="6"/>
                                        </p:tgtEl>
                                        <p:attrNameLst>
                                          <p:attrName>ppt_h</p:attrName>
                                        </p:attrNameLst>
                                      </p:cBhvr>
                                      <p:tavLst>
                                        <p:tav tm="0">
                                          <p:val>
                                            <p:fltVal val="0"/>
                                          </p:val>
                                        </p:tav>
                                        <p:tav tm="100000">
                                          <p:val>
                                            <p:strVal val="#ppt_h"/>
                                          </p:val>
                                        </p:tav>
                                      </p:tavLst>
                                    </p:anim>
                                    <p:animEffect transition="in" filter="fade">
                                      <p:cBhvr>
                                        <p:cTn id="105" dur="500"/>
                                        <p:tgtEl>
                                          <p:spTgt spid="6"/>
                                        </p:tgtEl>
                                      </p:cBhvr>
                                    </p:animEffect>
                                  </p:childTnLst>
                                </p:cTn>
                              </p:par>
                              <p:par>
                                <p:cTn id="106" presetID="9" presetClass="exit" presetSubtype="0" fill="hold" grpId="1" nodeType="withEffect">
                                  <p:stCondLst>
                                    <p:cond delay="0"/>
                                  </p:stCondLst>
                                  <p:childTnLst>
                                    <p:animEffect transition="out" filter="dissolve">
                                      <p:cBhvr>
                                        <p:cTn id="107" dur="500"/>
                                        <p:tgtEl>
                                          <p:spTgt spid="908340"/>
                                        </p:tgtEl>
                                      </p:cBhvr>
                                    </p:animEffect>
                                    <p:set>
                                      <p:cBhvr>
                                        <p:cTn id="108" dur="1" fill="hold">
                                          <p:stCondLst>
                                            <p:cond delay="499"/>
                                          </p:stCondLst>
                                        </p:cTn>
                                        <p:tgtEl>
                                          <p:spTgt spid="908340"/>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29" presetClass="entr" presetSubtype="0" fill="hold" grpId="0" nodeType="clickEffect">
                                  <p:stCondLst>
                                    <p:cond delay="0"/>
                                  </p:stCondLst>
                                  <p:childTnLst>
                                    <p:set>
                                      <p:cBhvr>
                                        <p:cTn id="112" dur="1" fill="hold">
                                          <p:stCondLst>
                                            <p:cond delay="0"/>
                                          </p:stCondLst>
                                        </p:cTn>
                                        <p:tgtEl>
                                          <p:spTgt spid="908334"/>
                                        </p:tgtEl>
                                        <p:attrNameLst>
                                          <p:attrName>style.visibility</p:attrName>
                                        </p:attrNameLst>
                                      </p:cBhvr>
                                      <p:to>
                                        <p:strVal val="visible"/>
                                      </p:to>
                                    </p:set>
                                    <p:anim calcmode="lin" valueType="num">
                                      <p:cBhvr>
                                        <p:cTn id="113" dur="1000" fill="hold"/>
                                        <p:tgtEl>
                                          <p:spTgt spid="908334"/>
                                        </p:tgtEl>
                                        <p:attrNameLst>
                                          <p:attrName>ppt_x</p:attrName>
                                        </p:attrNameLst>
                                      </p:cBhvr>
                                      <p:tavLst>
                                        <p:tav tm="0">
                                          <p:val>
                                            <p:strVal val="#ppt_x-.2"/>
                                          </p:val>
                                        </p:tav>
                                        <p:tav tm="100000">
                                          <p:val>
                                            <p:strVal val="#ppt_x"/>
                                          </p:val>
                                        </p:tav>
                                      </p:tavLst>
                                    </p:anim>
                                    <p:anim calcmode="lin" valueType="num">
                                      <p:cBhvr>
                                        <p:cTn id="114" dur="1000" fill="hold"/>
                                        <p:tgtEl>
                                          <p:spTgt spid="908334"/>
                                        </p:tgtEl>
                                        <p:attrNameLst>
                                          <p:attrName>ppt_y</p:attrName>
                                        </p:attrNameLst>
                                      </p:cBhvr>
                                      <p:tavLst>
                                        <p:tav tm="0">
                                          <p:val>
                                            <p:strVal val="#ppt_y"/>
                                          </p:val>
                                        </p:tav>
                                        <p:tav tm="100000">
                                          <p:val>
                                            <p:strVal val="#ppt_y"/>
                                          </p:val>
                                        </p:tav>
                                      </p:tavLst>
                                    </p:anim>
                                    <p:animEffect transition="in" filter="wipe(right)" prLst="gradientSize: 0.1">
                                      <p:cBhvr>
                                        <p:cTn id="115" dur="1000"/>
                                        <p:tgtEl>
                                          <p:spTgt spid="908334"/>
                                        </p:tgtEl>
                                      </p:cBhvr>
                                    </p:animEffect>
                                  </p:childTnLst>
                                </p:cTn>
                              </p:par>
                            </p:childTnLst>
                          </p:cTn>
                        </p:par>
                        <p:par>
                          <p:cTn id="116" fill="hold">
                            <p:stCondLst>
                              <p:cond delay="1000"/>
                            </p:stCondLst>
                            <p:childTnLst>
                              <p:par>
                                <p:cTn id="117" presetID="10" presetClass="entr" presetSubtype="0" fill="hold" grpId="0" nodeType="afterEffect">
                                  <p:stCondLst>
                                    <p:cond delay="0"/>
                                  </p:stCondLst>
                                  <p:childTnLst>
                                    <p:set>
                                      <p:cBhvr>
                                        <p:cTn id="118" dur="1" fill="hold">
                                          <p:stCondLst>
                                            <p:cond delay="0"/>
                                          </p:stCondLst>
                                        </p:cTn>
                                        <p:tgtEl>
                                          <p:spTgt spid="908335"/>
                                        </p:tgtEl>
                                        <p:attrNameLst>
                                          <p:attrName>style.visibility</p:attrName>
                                        </p:attrNameLst>
                                      </p:cBhvr>
                                      <p:to>
                                        <p:strVal val="visible"/>
                                      </p:to>
                                    </p:set>
                                    <p:animEffect transition="in" filter="fade">
                                      <p:cBhvr>
                                        <p:cTn id="119" dur="2000"/>
                                        <p:tgtEl>
                                          <p:spTgt spid="908335"/>
                                        </p:tgtEl>
                                      </p:cBhvr>
                                    </p:animEffect>
                                  </p:childTnLst>
                                </p:cTn>
                              </p:par>
                            </p:childTnLst>
                          </p:cTn>
                        </p:par>
                      </p:childTnLst>
                    </p:cTn>
                  </p:par>
                  <p:par>
                    <p:cTn id="120" fill="hold">
                      <p:stCondLst>
                        <p:cond delay="indefinite"/>
                      </p:stCondLst>
                      <p:childTnLst>
                        <p:par>
                          <p:cTn id="121" fill="hold">
                            <p:stCondLst>
                              <p:cond delay="0"/>
                            </p:stCondLst>
                            <p:childTnLst>
                              <p:par>
                                <p:cTn id="122" presetID="9" presetClass="entr" presetSubtype="0" fill="hold" grpId="0" nodeType="clickEffect">
                                  <p:stCondLst>
                                    <p:cond delay="0"/>
                                  </p:stCondLst>
                                  <p:childTnLst>
                                    <p:set>
                                      <p:cBhvr>
                                        <p:cTn id="123" dur="1" fill="hold">
                                          <p:stCondLst>
                                            <p:cond delay="0"/>
                                          </p:stCondLst>
                                        </p:cTn>
                                        <p:tgtEl>
                                          <p:spTgt spid="908330"/>
                                        </p:tgtEl>
                                        <p:attrNameLst>
                                          <p:attrName>style.visibility</p:attrName>
                                        </p:attrNameLst>
                                      </p:cBhvr>
                                      <p:to>
                                        <p:strVal val="visible"/>
                                      </p:to>
                                    </p:set>
                                    <p:animEffect transition="in" filter="dissolve">
                                      <p:cBhvr>
                                        <p:cTn id="124" dur="500"/>
                                        <p:tgtEl>
                                          <p:spTgt spid="908330"/>
                                        </p:tgtEl>
                                      </p:cBhvr>
                                    </p:animEffect>
                                  </p:childTnLst>
                                </p:cTn>
                              </p:par>
                            </p:childTnLst>
                          </p:cTn>
                        </p:par>
                        <p:par>
                          <p:cTn id="125" fill="hold">
                            <p:stCondLst>
                              <p:cond delay="500"/>
                            </p:stCondLst>
                            <p:childTnLst>
                              <p:par>
                                <p:cTn id="126" presetID="10" presetClass="entr" presetSubtype="0" fill="hold" grpId="0" nodeType="afterEffect">
                                  <p:stCondLst>
                                    <p:cond delay="0"/>
                                  </p:stCondLst>
                                  <p:childTnLst>
                                    <p:set>
                                      <p:cBhvr>
                                        <p:cTn id="127" dur="1" fill="hold">
                                          <p:stCondLst>
                                            <p:cond delay="0"/>
                                          </p:stCondLst>
                                        </p:cTn>
                                        <p:tgtEl>
                                          <p:spTgt spid="908331"/>
                                        </p:tgtEl>
                                        <p:attrNameLst>
                                          <p:attrName>style.visibility</p:attrName>
                                        </p:attrNameLst>
                                      </p:cBhvr>
                                      <p:to>
                                        <p:strVal val="visible"/>
                                      </p:to>
                                    </p:set>
                                    <p:animEffect transition="in" filter="fade">
                                      <p:cBhvr>
                                        <p:cTn id="128" dur="2000"/>
                                        <p:tgtEl>
                                          <p:spTgt spid="908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329" grpId="0"/>
      <p:bldP spid="908311" grpId="0" animBg="1"/>
      <p:bldP spid="908323" grpId="0"/>
      <p:bldP spid="908324" grpId="0"/>
      <p:bldP spid="908327" grpId="0"/>
      <p:bldP spid="908328" grpId="0"/>
      <p:bldP spid="908330" grpId="0"/>
      <p:bldP spid="908331" grpId="0" animBg="1"/>
      <p:bldP spid="908334" grpId="0"/>
      <p:bldP spid="908335" grpId="0"/>
      <p:bldP spid="908339" grpId="0"/>
      <p:bldP spid="908339" grpId="1"/>
      <p:bldP spid="908340" grpId="0"/>
      <p:bldP spid="908340" grpId="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3"/>
          <p:cNvGraphicFramePr>
            <a:graphicFrameLocks noChangeAspect="1"/>
          </p:cNvGraphicFramePr>
          <p:nvPr/>
        </p:nvGraphicFramePr>
        <p:xfrm>
          <a:off x="1638300" y="3048000"/>
          <a:ext cx="3048000" cy="647700"/>
        </p:xfrm>
        <a:graphic>
          <a:graphicData uri="http://schemas.openxmlformats.org/presentationml/2006/ole">
            <mc:AlternateContent xmlns:mc="http://schemas.openxmlformats.org/markup-compatibility/2006">
              <mc:Choice xmlns:v="urn:schemas-microsoft-com:vml" Requires="v">
                <p:oleObj spid="_x0000_s27650" name="Equation" r:id="rId4" imgW="3048000" imgH="647700" progId="Equation.3">
                  <p:embed/>
                </p:oleObj>
              </mc:Choice>
              <mc:Fallback>
                <p:oleObj name="Equation" r:id="rId4" imgW="3048000" imgH="647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8300" y="3048000"/>
                        <a:ext cx="3048000"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39" name="Object 4"/>
          <p:cNvGraphicFramePr>
            <a:graphicFrameLocks noChangeAspect="1"/>
          </p:cNvGraphicFramePr>
          <p:nvPr/>
        </p:nvGraphicFramePr>
        <p:xfrm>
          <a:off x="1638300" y="3695700"/>
          <a:ext cx="2924175" cy="647700"/>
        </p:xfrm>
        <a:graphic>
          <a:graphicData uri="http://schemas.openxmlformats.org/presentationml/2006/ole">
            <mc:AlternateContent xmlns:mc="http://schemas.openxmlformats.org/markup-compatibility/2006">
              <mc:Choice xmlns:v="urn:schemas-microsoft-com:vml" Requires="v">
                <p:oleObj spid="_x0000_s27651" name="Equation" r:id="rId6" imgW="2921000" imgH="647700" progId="Equation.3">
                  <p:embed/>
                </p:oleObj>
              </mc:Choice>
              <mc:Fallback>
                <p:oleObj name="Equation" r:id="rId6" imgW="2921000" imgH="6477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8300" y="3695700"/>
                        <a:ext cx="2924175"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0" name="Object 5"/>
          <p:cNvGraphicFramePr>
            <a:graphicFrameLocks noChangeAspect="1"/>
          </p:cNvGraphicFramePr>
          <p:nvPr/>
        </p:nvGraphicFramePr>
        <p:xfrm>
          <a:off x="1638300" y="4343400"/>
          <a:ext cx="2847975" cy="647700"/>
        </p:xfrm>
        <a:graphic>
          <a:graphicData uri="http://schemas.openxmlformats.org/presentationml/2006/ole">
            <mc:AlternateContent xmlns:mc="http://schemas.openxmlformats.org/markup-compatibility/2006">
              <mc:Choice xmlns:v="urn:schemas-microsoft-com:vml" Requires="v">
                <p:oleObj spid="_x0000_s27652" name="Equation" r:id="rId8" imgW="2844800" imgH="647700" progId="Equation.3">
                  <p:embed/>
                </p:oleObj>
              </mc:Choice>
              <mc:Fallback>
                <p:oleObj name="Equation" r:id="rId8" imgW="2844800" imgH="6477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300" y="4343400"/>
                        <a:ext cx="2847975"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1" name="Object 6"/>
          <p:cNvGraphicFramePr>
            <a:graphicFrameLocks noChangeAspect="1"/>
          </p:cNvGraphicFramePr>
          <p:nvPr/>
        </p:nvGraphicFramePr>
        <p:xfrm>
          <a:off x="1638300" y="5334000"/>
          <a:ext cx="5705475" cy="304800"/>
        </p:xfrm>
        <a:graphic>
          <a:graphicData uri="http://schemas.openxmlformats.org/presentationml/2006/ole">
            <mc:AlternateContent xmlns:mc="http://schemas.openxmlformats.org/markup-compatibility/2006">
              <mc:Choice xmlns:v="urn:schemas-microsoft-com:vml" Requires="v">
                <p:oleObj spid="_x0000_s27653" name="Equation" r:id="rId10" imgW="5702300" imgH="304800" progId="Equation.3">
                  <p:embed/>
                </p:oleObj>
              </mc:Choice>
              <mc:Fallback>
                <p:oleObj name="Equation" r:id="rId10" imgW="5702300" imgH="3048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38300" y="5334000"/>
                        <a:ext cx="5705475"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4342" name="Group 7"/>
          <p:cNvGrpSpPr>
            <a:grpSpLocks/>
          </p:cNvGrpSpPr>
          <p:nvPr/>
        </p:nvGrpSpPr>
        <p:grpSpPr bwMode="auto">
          <a:xfrm>
            <a:off x="1638300" y="3124200"/>
            <a:ext cx="6057900" cy="2514600"/>
            <a:chOff x="1440" y="2592"/>
            <a:chExt cx="9540" cy="3960"/>
          </a:xfrm>
        </p:grpSpPr>
        <p:sp>
          <p:nvSpPr>
            <p:cNvPr id="14348" name="AutoShape 8"/>
            <p:cNvSpPr>
              <a:spLocks/>
            </p:cNvSpPr>
            <p:nvPr/>
          </p:nvSpPr>
          <p:spPr bwMode="auto">
            <a:xfrm>
              <a:off x="6120" y="2592"/>
              <a:ext cx="360" cy="3060"/>
            </a:xfrm>
            <a:prstGeom prst="rightBrace">
              <a:avLst>
                <a:gd name="adj1" fmla="val 70833"/>
                <a:gd name="adj2" fmla="val 50000"/>
              </a:avLst>
            </a:prstGeom>
            <a:noFill/>
            <a:ln w="15875">
              <a:solidFill>
                <a:srgbClr val="000000"/>
              </a:solidFill>
              <a:round/>
              <a:headEnd/>
              <a:tailEnd/>
            </a:ln>
          </p:spPr>
          <p:txBody>
            <a:bodyPr/>
            <a:lstStyle/>
            <a:p>
              <a:endParaRPr lang="en-US">
                <a:solidFill>
                  <a:srgbClr val="000000"/>
                </a:solidFill>
              </a:endParaRPr>
            </a:p>
          </p:txBody>
        </p:sp>
        <p:sp>
          <p:nvSpPr>
            <p:cNvPr id="14349" name="Text Box 9"/>
            <p:cNvSpPr txBox="1">
              <a:spLocks noChangeArrowheads="1"/>
            </p:cNvSpPr>
            <p:nvPr/>
          </p:nvSpPr>
          <p:spPr bwMode="auto">
            <a:xfrm>
              <a:off x="6480" y="3672"/>
              <a:ext cx="2160" cy="1080"/>
            </a:xfrm>
            <a:prstGeom prst="rect">
              <a:avLst/>
            </a:prstGeom>
            <a:noFill/>
            <a:ln w="9525">
              <a:noFill/>
              <a:miter lim="800000"/>
              <a:headEnd/>
              <a:tailEnd/>
            </a:ln>
          </p:spPr>
          <p:txBody>
            <a:bodyPr/>
            <a:lstStyle/>
            <a:p>
              <a:r>
                <a:rPr lang="en-US" sz="1800">
                  <a:solidFill>
                    <a:srgbClr val="000000"/>
                  </a:solidFill>
                  <a:ea typeface="Times New Roman" pitchFamily="18" charset="0"/>
                  <a:cs typeface="Arial" charset="0"/>
                </a:rPr>
                <a:t>Total:</a:t>
              </a:r>
              <a:endParaRPr lang="en-US" sz="900">
                <a:solidFill>
                  <a:srgbClr val="000000"/>
                </a:solidFill>
                <a:ea typeface="Times New Roman" pitchFamily="18" charset="0"/>
                <a:cs typeface="Arial" charset="0"/>
              </a:endParaRPr>
            </a:p>
            <a:p>
              <a:pPr eaLnBrk="0" hangingPunct="0"/>
              <a:r>
                <a:rPr lang="en-US" sz="1800">
                  <a:solidFill>
                    <a:srgbClr val="000000"/>
                  </a:solidFill>
                  <a:ea typeface="Times New Roman" pitchFamily="18" charset="0"/>
                  <a:cs typeface="Arial" charset="0"/>
                </a:rPr>
                <a:t>26 mol gas</a:t>
              </a:r>
            </a:p>
          </p:txBody>
        </p:sp>
        <p:sp>
          <p:nvSpPr>
            <p:cNvPr id="14350" name="Text Box 10"/>
            <p:cNvSpPr txBox="1">
              <a:spLocks noChangeArrowheads="1"/>
            </p:cNvSpPr>
            <p:nvPr/>
          </p:nvSpPr>
          <p:spPr bwMode="auto">
            <a:xfrm>
              <a:off x="8820" y="2592"/>
              <a:ext cx="2160" cy="1080"/>
            </a:xfrm>
            <a:prstGeom prst="rect">
              <a:avLst/>
            </a:prstGeom>
            <a:noFill/>
            <a:ln w="9525">
              <a:noFill/>
              <a:miter lim="800000"/>
              <a:headEnd/>
              <a:tailEnd/>
            </a:ln>
          </p:spPr>
          <p:txBody>
            <a:bodyPr/>
            <a:lstStyle/>
            <a:p>
              <a:r>
                <a:rPr lang="en-US" sz="1800">
                  <a:solidFill>
                    <a:srgbClr val="000000"/>
                  </a:solidFill>
                  <a:ea typeface="Times New Roman" pitchFamily="18" charset="0"/>
                  <a:cs typeface="Arial" charset="0"/>
                </a:rPr>
                <a:t>P</a:t>
              </a:r>
              <a:r>
                <a:rPr lang="en-US" sz="1800" baseline="-30000">
                  <a:solidFill>
                    <a:srgbClr val="000000"/>
                  </a:solidFill>
                  <a:ea typeface="Times New Roman" pitchFamily="18" charset="0"/>
                  <a:cs typeface="Arial" charset="0"/>
                </a:rPr>
                <a:t>He</a:t>
              </a:r>
              <a:r>
                <a:rPr lang="en-US" sz="1800">
                  <a:solidFill>
                    <a:srgbClr val="000000"/>
                  </a:solidFill>
                  <a:ea typeface="Times New Roman" pitchFamily="18" charset="0"/>
                  <a:cs typeface="Arial" charset="0"/>
                </a:rPr>
                <a:t> = </a:t>
              </a:r>
              <a:r>
                <a:rPr lang="en-US" sz="1800" baseline="30000">
                  <a:solidFill>
                    <a:srgbClr val="000000"/>
                  </a:solidFill>
                  <a:ea typeface="Times New Roman" pitchFamily="18" charset="0"/>
                  <a:cs typeface="Arial" charset="0"/>
                </a:rPr>
                <a:t>20</a:t>
              </a:r>
              <a:r>
                <a:rPr lang="en-US" sz="1800">
                  <a:solidFill>
                    <a:srgbClr val="000000"/>
                  </a:solidFill>
                  <a:ea typeface="Times New Roman" pitchFamily="18" charset="0"/>
                  <a:cs typeface="Arial" charset="0"/>
                </a:rPr>
                <a:t>/</a:t>
              </a:r>
              <a:r>
                <a:rPr lang="en-US" sz="1800" baseline="-30000">
                  <a:solidFill>
                    <a:srgbClr val="000000"/>
                  </a:solidFill>
                  <a:ea typeface="Times New Roman" pitchFamily="18" charset="0"/>
                  <a:cs typeface="Arial" charset="0"/>
                </a:rPr>
                <a:t>26</a:t>
              </a:r>
              <a:endParaRPr lang="en-US" sz="900">
                <a:solidFill>
                  <a:srgbClr val="000000"/>
                </a:solidFill>
                <a:ea typeface="Times New Roman" pitchFamily="18" charset="0"/>
                <a:cs typeface="Arial" charset="0"/>
              </a:endParaRPr>
            </a:p>
            <a:p>
              <a:pPr eaLnBrk="0" hangingPunct="0"/>
              <a:r>
                <a:rPr lang="en-US" sz="1800">
                  <a:solidFill>
                    <a:srgbClr val="000000"/>
                  </a:solidFill>
                  <a:ea typeface="Times New Roman" pitchFamily="18" charset="0"/>
                  <a:cs typeface="Arial" charset="0"/>
                </a:rPr>
                <a:t>of total</a:t>
              </a:r>
            </a:p>
          </p:txBody>
        </p:sp>
        <p:sp>
          <p:nvSpPr>
            <p:cNvPr id="14351" name="Text Box 11"/>
            <p:cNvSpPr txBox="1">
              <a:spLocks noChangeArrowheads="1"/>
            </p:cNvSpPr>
            <p:nvPr/>
          </p:nvSpPr>
          <p:spPr bwMode="auto">
            <a:xfrm>
              <a:off x="8820" y="3672"/>
              <a:ext cx="2160" cy="1080"/>
            </a:xfrm>
            <a:prstGeom prst="rect">
              <a:avLst/>
            </a:prstGeom>
            <a:noFill/>
            <a:ln w="9525">
              <a:noFill/>
              <a:miter lim="800000"/>
              <a:headEnd/>
              <a:tailEnd/>
            </a:ln>
          </p:spPr>
          <p:txBody>
            <a:bodyPr/>
            <a:lstStyle/>
            <a:p>
              <a:r>
                <a:rPr lang="en-US" sz="1800">
                  <a:solidFill>
                    <a:srgbClr val="000000"/>
                  </a:solidFill>
                  <a:ea typeface="Times New Roman" pitchFamily="18" charset="0"/>
                  <a:cs typeface="Arial" charset="0"/>
                </a:rPr>
                <a:t>P</a:t>
              </a:r>
              <a:r>
                <a:rPr lang="en-US" sz="1800" baseline="-30000">
                  <a:solidFill>
                    <a:srgbClr val="000000"/>
                  </a:solidFill>
                  <a:ea typeface="Times New Roman" pitchFamily="18" charset="0"/>
                  <a:cs typeface="Arial" charset="0"/>
                </a:rPr>
                <a:t>Ne</a:t>
              </a:r>
              <a:r>
                <a:rPr lang="en-US" sz="1800">
                  <a:solidFill>
                    <a:srgbClr val="000000"/>
                  </a:solidFill>
                  <a:ea typeface="Times New Roman" pitchFamily="18" charset="0"/>
                  <a:cs typeface="Arial" charset="0"/>
                </a:rPr>
                <a:t> = </a:t>
              </a:r>
              <a:r>
                <a:rPr lang="en-US" sz="1800" baseline="30000">
                  <a:solidFill>
                    <a:srgbClr val="000000"/>
                  </a:solidFill>
                  <a:ea typeface="Times New Roman" pitchFamily="18" charset="0"/>
                  <a:cs typeface="Arial" charset="0"/>
                </a:rPr>
                <a:t>4</a:t>
              </a:r>
              <a:r>
                <a:rPr lang="en-US" sz="1800">
                  <a:solidFill>
                    <a:srgbClr val="000000"/>
                  </a:solidFill>
                  <a:ea typeface="Times New Roman" pitchFamily="18" charset="0"/>
                  <a:cs typeface="Arial" charset="0"/>
                </a:rPr>
                <a:t>/</a:t>
              </a:r>
              <a:r>
                <a:rPr lang="en-US" sz="1800" baseline="-30000">
                  <a:solidFill>
                    <a:srgbClr val="000000"/>
                  </a:solidFill>
                  <a:ea typeface="Times New Roman" pitchFamily="18" charset="0"/>
                  <a:cs typeface="Arial" charset="0"/>
                </a:rPr>
                <a:t>26</a:t>
              </a:r>
              <a:endParaRPr lang="en-US" sz="900">
                <a:solidFill>
                  <a:srgbClr val="000000"/>
                </a:solidFill>
                <a:ea typeface="Times New Roman" pitchFamily="18" charset="0"/>
                <a:cs typeface="Arial" charset="0"/>
              </a:endParaRPr>
            </a:p>
            <a:p>
              <a:pPr eaLnBrk="0" hangingPunct="0"/>
              <a:r>
                <a:rPr lang="en-US" sz="1800">
                  <a:solidFill>
                    <a:srgbClr val="000000"/>
                  </a:solidFill>
                  <a:ea typeface="Times New Roman" pitchFamily="18" charset="0"/>
                  <a:cs typeface="Arial" charset="0"/>
                </a:rPr>
                <a:t>of total</a:t>
              </a:r>
            </a:p>
          </p:txBody>
        </p:sp>
        <p:sp>
          <p:nvSpPr>
            <p:cNvPr id="14352" name="Text Box 12"/>
            <p:cNvSpPr txBox="1">
              <a:spLocks noChangeArrowheads="1"/>
            </p:cNvSpPr>
            <p:nvPr/>
          </p:nvSpPr>
          <p:spPr bwMode="auto">
            <a:xfrm>
              <a:off x="8820" y="4752"/>
              <a:ext cx="2160" cy="1080"/>
            </a:xfrm>
            <a:prstGeom prst="rect">
              <a:avLst/>
            </a:prstGeom>
            <a:noFill/>
            <a:ln w="9525">
              <a:noFill/>
              <a:miter lim="800000"/>
              <a:headEnd/>
              <a:tailEnd/>
            </a:ln>
          </p:spPr>
          <p:txBody>
            <a:bodyPr/>
            <a:lstStyle/>
            <a:p>
              <a:r>
                <a:rPr lang="en-US" sz="1800">
                  <a:solidFill>
                    <a:srgbClr val="000000"/>
                  </a:solidFill>
                  <a:ea typeface="Times New Roman" pitchFamily="18" charset="0"/>
                  <a:cs typeface="Arial" charset="0"/>
                </a:rPr>
                <a:t>P</a:t>
              </a:r>
              <a:r>
                <a:rPr lang="en-US" sz="1800" baseline="-30000">
                  <a:solidFill>
                    <a:srgbClr val="000000"/>
                  </a:solidFill>
                  <a:ea typeface="Times New Roman" pitchFamily="18" charset="0"/>
                  <a:cs typeface="Arial" charset="0"/>
                </a:rPr>
                <a:t>Ar</a:t>
              </a:r>
              <a:r>
                <a:rPr lang="en-US" sz="1800">
                  <a:solidFill>
                    <a:srgbClr val="000000"/>
                  </a:solidFill>
                  <a:ea typeface="Times New Roman" pitchFamily="18" charset="0"/>
                  <a:cs typeface="Arial" charset="0"/>
                </a:rPr>
                <a:t> = </a:t>
              </a:r>
              <a:r>
                <a:rPr lang="en-US" sz="1800" baseline="30000">
                  <a:solidFill>
                    <a:srgbClr val="000000"/>
                  </a:solidFill>
                  <a:ea typeface="Times New Roman" pitchFamily="18" charset="0"/>
                  <a:cs typeface="Arial" charset="0"/>
                </a:rPr>
                <a:t>2</a:t>
              </a:r>
              <a:r>
                <a:rPr lang="en-US" sz="1800">
                  <a:solidFill>
                    <a:srgbClr val="000000"/>
                  </a:solidFill>
                  <a:ea typeface="Times New Roman" pitchFamily="18" charset="0"/>
                  <a:cs typeface="Arial" charset="0"/>
                </a:rPr>
                <a:t>/</a:t>
              </a:r>
              <a:r>
                <a:rPr lang="en-US" sz="1800" baseline="-30000">
                  <a:solidFill>
                    <a:srgbClr val="000000"/>
                  </a:solidFill>
                  <a:ea typeface="Times New Roman" pitchFamily="18" charset="0"/>
                  <a:cs typeface="Arial" charset="0"/>
                </a:rPr>
                <a:t>26</a:t>
              </a:r>
              <a:endParaRPr lang="en-US" sz="900">
                <a:solidFill>
                  <a:srgbClr val="000000"/>
                </a:solidFill>
                <a:ea typeface="Times New Roman" pitchFamily="18" charset="0"/>
                <a:cs typeface="Arial" charset="0"/>
              </a:endParaRPr>
            </a:p>
            <a:p>
              <a:pPr eaLnBrk="0" hangingPunct="0"/>
              <a:r>
                <a:rPr lang="en-US" sz="1800">
                  <a:solidFill>
                    <a:srgbClr val="000000"/>
                  </a:solidFill>
                  <a:ea typeface="Times New Roman" pitchFamily="18" charset="0"/>
                  <a:cs typeface="Arial" charset="0"/>
                </a:rPr>
                <a:t>of total</a:t>
              </a:r>
            </a:p>
          </p:txBody>
        </p:sp>
        <p:sp>
          <p:nvSpPr>
            <p:cNvPr id="14353" name="Freeform 13"/>
            <p:cNvSpPr>
              <a:spLocks/>
            </p:cNvSpPr>
            <p:nvPr/>
          </p:nvSpPr>
          <p:spPr bwMode="auto">
            <a:xfrm>
              <a:off x="8227" y="3018"/>
              <a:ext cx="776" cy="951"/>
            </a:xfrm>
            <a:custGeom>
              <a:avLst/>
              <a:gdLst>
                <a:gd name="T0" fmla="*/ 0 w 776"/>
                <a:gd name="T1" fmla="*/ 951 h 951"/>
                <a:gd name="T2" fmla="*/ 776 w 776"/>
                <a:gd name="T3" fmla="*/ 0 h 951"/>
                <a:gd name="T4" fmla="*/ 0 60000 65536"/>
                <a:gd name="T5" fmla="*/ 0 60000 65536"/>
                <a:gd name="T6" fmla="*/ 0 w 776"/>
                <a:gd name="T7" fmla="*/ 0 h 951"/>
                <a:gd name="T8" fmla="*/ 776 w 776"/>
                <a:gd name="T9" fmla="*/ 951 h 951"/>
              </a:gdLst>
              <a:ahLst/>
              <a:cxnLst>
                <a:cxn ang="T4">
                  <a:pos x="T0" y="T1"/>
                </a:cxn>
                <a:cxn ang="T5">
                  <a:pos x="T2" y="T3"/>
                </a:cxn>
              </a:cxnLst>
              <a:rect l="T6" t="T7" r="T8" b="T9"/>
              <a:pathLst>
                <a:path w="776" h="951">
                  <a:moveTo>
                    <a:pt x="0" y="951"/>
                  </a:moveTo>
                  <a:lnTo>
                    <a:pt x="776" y="0"/>
                  </a:lnTo>
                </a:path>
              </a:pathLst>
            </a:custGeom>
            <a:noFill/>
            <a:ln w="12700">
              <a:solidFill>
                <a:srgbClr val="000000"/>
              </a:solidFill>
              <a:round/>
              <a:headEnd/>
              <a:tailEnd type="triangle" w="med" len="med"/>
            </a:ln>
          </p:spPr>
          <p:txBody>
            <a:bodyPr/>
            <a:lstStyle/>
            <a:p>
              <a:endParaRPr lang="en-US">
                <a:solidFill>
                  <a:srgbClr val="000000"/>
                </a:solidFill>
              </a:endParaRPr>
            </a:p>
          </p:txBody>
        </p:sp>
        <p:sp>
          <p:nvSpPr>
            <p:cNvPr id="14354" name="Freeform 14"/>
            <p:cNvSpPr>
              <a:spLocks/>
            </p:cNvSpPr>
            <p:nvPr/>
          </p:nvSpPr>
          <p:spPr bwMode="auto">
            <a:xfrm>
              <a:off x="8490" y="4007"/>
              <a:ext cx="538" cy="163"/>
            </a:xfrm>
            <a:custGeom>
              <a:avLst/>
              <a:gdLst>
                <a:gd name="T0" fmla="*/ 0 w 538"/>
                <a:gd name="T1" fmla="*/ 163 h 163"/>
                <a:gd name="T2" fmla="*/ 538 w 538"/>
                <a:gd name="T3" fmla="*/ 0 h 163"/>
                <a:gd name="T4" fmla="*/ 0 60000 65536"/>
                <a:gd name="T5" fmla="*/ 0 60000 65536"/>
                <a:gd name="T6" fmla="*/ 0 w 538"/>
                <a:gd name="T7" fmla="*/ 0 h 163"/>
                <a:gd name="T8" fmla="*/ 538 w 538"/>
                <a:gd name="T9" fmla="*/ 163 h 163"/>
              </a:gdLst>
              <a:ahLst/>
              <a:cxnLst>
                <a:cxn ang="T4">
                  <a:pos x="T0" y="T1"/>
                </a:cxn>
                <a:cxn ang="T5">
                  <a:pos x="T2" y="T3"/>
                </a:cxn>
              </a:cxnLst>
              <a:rect l="T6" t="T7" r="T8" b="T9"/>
              <a:pathLst>
                <a:path w="538" h="163">
                  <a:moveTo>
                    <a:pt x="0" y="163"/>
                  </a:moveTo>
                  <a:lnTo>
                    <a:pt x="538" y="0"/>
                  </a:lnTo>
                </a:path>
              </a:pathLst>
            </a:custGeom>
            <a:noFill/>
            <a:ln w="12700">
              <a:solidFill>
                <a:srgbClr val="000000"/>
              </a:solidFill>
              <a:round/>
              <a:headEnd/>
              <a:tailEnd type="triangle" w="med" len="med"/>
            </a:ln>
          </p:spPr>
          <p:txBody>
            <a:bodyPr/>
            <a:lstStyle/>
            <a:p>
              <a:endParaRPr lang="en-US">
                <a:solidFill>
                  <a:srgbClr val="000000"/>
                </a:solidFill>
              </a:endParaRPr>
            </a:p>
          </p:txBody>
        </p:sp>
        <p:sp>
          <p:nvSpPr>
            <p:cNvPr id="14355" name="Freeform 15"/>
            <p:cNvSpPr>
              <a:spLocks/>
            </p:cNvSpPr>
            <p:nvPr/>
          </p:nvSpPr>
          <p:spPr bwMode="auto">
            <a:xfrm>
              <a:off x="8477" y="4583"/>
              <a:ext cx="589" cy="351"/>
            </a:xfrm>
            <a:custGeom>
              <a:avLst/>
              <a:gdLst>
                <a:gd name="T0" fmla="*/ 0 w 589"/>
                <a:gd name="T1" fmla="*/ 0 h 351"/>
                <a:gd name="T2" fmla="*/ 589 w 589"/>
                <a:gd name="T3" fmla="*/ 351 h 351"/>
                <a:gd name="T4" fmla="*/ 0 60000 65536"/>
                <a:gd name="T5" fmla="*/ 0 60000 65536"/>
                <a:gd name="T6" fmla="*/ 0 w 589"/>
                <a:gd name="T7" fmla="*/ 0 h 351"/>
                <a:gd name="T8" fmla="*/ 589 w 589"/>
                <a:gd name="T9" fmla="*/ 351 h 351"/>
              </a:gdLst>
              <a:ahLst/>
              <a:cxnLst>
                <a:cxn ang="T4">
                  <a:pos x="T0" y="T1"/>
                </a:cxn>
                <a:cxn ang="T5">
                  <a:pos x="T2" y="T3"/>
                </a:cxn>
              </a:cxnLst>
              <a:rect l="T6" t="T7" r="T8" b="T9"/>
              <a:pathLst>
                <a:path w="589" h="351">
                  <a:moveTo>
                    <a:pt x="0" y="0"/>
                  </a:moveTo>
                  <a:lnTo>
                    <a:pt x="589" y="351"/>
                  </a:lnTo>
                </a:path>
              </a:pathLst>
            </a:custGeom>
            <a:noFill/>
            <a:ln w="12700">
              <a:solidFill>
                <a:srgbClr val="000000"/>
              </a:solidFill>
              <a:round/>
              <a:headEnd/>
              <a:tailEnd type="triangle" w="med" len="med"/>
            </a:ln>
          </p:spPr>
          <p:txBody>
            <a:bodyPr/>
            <a:lstStyle/>
            <a:p>
              <a:endParaRPr lang="en-US">
                <a:solidFill>
                  <a:srgbClr val="000000"/>
                </a:solidFill>
              </a:endParaRPr>
            </a:p>
          </p:txBody>
        </p:sp>
        <p:sp>
          <p:nvSpPr>
            <p:cNvPr id="14356" name="Rectangle 16"/>
            <p:cNvSpPr>
              <a:spLocks noChangeArrowheads="1"/>
            </p:cNvSpPr>
            <p:nvPr/>
          </p:nvSpPr>
          <p:spPr bwMode="auto">
            <a:xfrm>
              <a:off x="1440" y="6012"/>
              <a:ext cx="9000" cy="540"/>
            </a:xfrm>
            <a:prstGeom prst="rect">
              <a:avLst/>
            </a:prstGeom>
            <a:noFill/>
            <a:ln w="9525">
              <a:solidFill>
                <a:srgbClr val="000000"/>
              </a:solidFill>
              <a:miter lim="800000"/>
              <a:headEnd/>
              <a:tailEnd/>
            </a:ln>
          </p:spPr>
          <p:txBody>
            <a:bodyPr/>
            <a:lstStyle/>
            <a:p>
              <a:endParaRPr lang="en-US">
                <a:solidFill>
                  <a:srgbClr val="000000"/>
                </a:solidFill>
              </a:endParaRPr>
            </a:p>
          </p:txBody>
        </p:sp>
      </p:grpSp>
      <p:sp>
        <p:nvSpPr>
          <p:cNvPr id="14343" name="Rectangle 17"/>
          <p:cNvSpPr>
            <a:spLocks noChangeArrowheads="1"/>
          </p:cNvSpPr>
          <p:nvPr/>
        </p:nvSpPr>
        <p:spPr bwMode="auto">
          <a:xfrm>
            <a:off x="1638300" y="1652588"/>
            <a:ext cx="5162550" cy="915987"/>
          </a:xfrm>
          <a:prstGeom prst="rect">
            <a:avLst/>
          </a:prstGeom>
          <a:noFill/>
          <a:ln w="9525">
            <a:noFill/>
            <a:miter lim="800000"/>
            <a:headEnd/>
            <a:tailEnd/>
          </a:ln>
        </p:spPr>
        <p:txBody>
          <a:bodyPr wrap="none" anchor="ctr">
            <a:spAutoFit/>
          </a:bodyPr>
          <a:lstStyle/>
          <a:p>
            <a:pPr algn="l"/>
            <a:r>
              <a:rPr lang="en-US" sz="1800">
                <a:solidFill>
                  <a:srgbClr val="333399"/>
                </a:solidFill>
                <a:ea typeface="Times New Roman" pitchFamily="18" charset="0"/>
                <a:cs typeface="Arial" charset="0"/>
              </a:rPr>
              <a:t>80.0 g each of He, Ne, and Ar are in a container. </a:t>
            </a:r>
          </a:p>
          <a:p>
            <a:pPr algn="l"/>
            <a:r>
              <a:rPr lang="en-US" sz="1800">
                <a:solidFill>
                  <a:srgbClr val="333399"/>
                </a:solidFill>
                <a:ea typeface="Times New Roman" pitchFamily="18" charset="0"/>
                <a:cs typeface="Arial" charset="0"/>
              </a:rPr>
              <a:t>The total pressure is 780 mm Hg. </a:t>
            </a:r>
          </a:p>
          <a:p>
            <a:pPr algn="l"/>
            <a:r>
              <a:rPr lang="en-US" sz="1800">
                <a:solidFill>
                  <a:srgbClr val="333399"/>
                </a:solidFill>
                <a:ea typeface="Times New Roman" pitchFamily="18" charset="0"/>
                <a:cs typeface="Arial" charset="0"/>
              </a:rPr>
              <a:t>Find each gas’s partial pressure.</a:t>
            </a:r>
          </a:p>
        </p:txBody>
      </p:sp>
      <p:sp>
        <p:nvSpPr>
          <p:cNvPr id="14344" name="Rectangle 18"/>
          <p:cNvSpPr>
            <a:spLocks noChangeArrowheads="1"/>
          </p:cNvSpPr>
          <p:nvPr/>
        </p:nvSpPr>
        <p:spPr bwMode="auto">
          <a:xfrm>
            <a:off x="-1381125" y="2430463"/>
            <a:ext cx="9144000" cy="0"/>
          </a:xfrm>
          <a:prstGeom prst="rect">
            <a:avLst/>
          </a:prstGeom>
          <a:noFill/>
          <a:ln w="9525">
            <a:noFill/>
            <a:miter lim="800000"/>
            <a:headEnd/>
            <a:tailEnd/>
          </a:ln>
        </p:spPr>
        <p:txBody>
          <a:bodyPr wrap="none" anchor="ctr">
            <a:spAutoFit/>
          </a:bodyPr>
          <a:lstStyle/>
          <a:p>
            <a:endParaRPr lang="en-US">
              <a:solidFill>
                <a:srgbClr val="000000"/>
              </a:solidFill>
            </a:endParaRPr>
          </a:p>
        </p:txBody>
      </p:sp>
      <p:sp>
        <p:nvSpPr>
          <p:cNvPr id="14345" name="Rectangle 19"/>
          <p:cNvSpPr>
            <a:spLocks noChangeArrowheads="1"/>
          </p:cNvSpPr>
          <p:nvPr/>
        </p:nvSpPr>
        <p:spPr bwMode="auto">
          <a:xfrm>
            <a:off x="-1381125" y="3078163"/>
            <a:ext cx="9144000" cy="0"/>
          </a:xfrm>
          <a:prstGeom prst="rect">
            <a:avLst/>
          </a:prstGeom>
          <a:noFill/>
          <a:ln w="9525">
            <a:noFill/>
            <a:miter lim="800000"/>
            <a:headEnd/>
            <a:tailEnd/>
          </a:ln>
        </p:spPr>
        <p:txBody>
          <a:bodyPr wrap="none" anchor="ctr">
            <a:spAutoFit/>
          </a:bodyPr>
          <a:lstStyle/>
          <a:p>
            <a:endParaRPr lang="en-US">
              <a:solidFill>
                <a:srgbClr val="000000"/>
              </a:solidFill>
            </a:endParaRPr>
          </a:p>
        </p:txBody>
      </p:sp>
      <p:sp>
        <p:nvSpPr>
          <p:cNvPr id="14346" name="Rectangle 20"/>
          <p:cNvSpPr>
            <a:spLocks noChangeArrowheads="1"/>
          </p:cNvSpPr>
          <p:nvPr/>
        </p:nvSpPr>
        <p:spPr bwMode="auto">
          <a:xfrm>
            <a:off x="-1381125" y="3725863"/>
            <a:ext cx="9144000" cy="0"/>
          </a:xfrm>
          <a:prstGeom prst="rect">
            <a:avLst/>
          </a:prstGeom>
          <a:noFill/>
          <a:ln w="9525">
            <a:noFill/>
            <a:miter lim="800000"/>
            <a:headEnd/>
            <a:tailEnd/>
          </a:ln>
        </p:spPr>
        <p:txBody>
          <a:bodyPr wrap="none" anchor="ctr">
            <a:spAutoFit/>
          </a:bodyPr>
          <a:lstStyle/>
          <a:p>
            <a:endParaRPr lang="en-US">
              <a:solidFill>
                <a:srgbClr val="000000"/>
              </a:solidFill>
            </a:endParaRPr>
          </a:p>
        </p:txBody>
      </p:sp>
      <p:sp>
        <p:nvSpPr>
          <p:cNvPr id="14347" name="Rectangle 21"/>
          <p:cNvSpPr>
            <a:spLocks noChangeArrowheads="1"/>
          </p:cNvSpPr>
          <p:nvPr/>
        </p:nvSpPr>
        <p:spPr bwMode="auto">
          <a:xfrm>
            <a:off x="-1381125" y="4373563"/>
            <a:ext cx="9144000" cy="0"/>
          </a:xfrm>
          <a:prstGeom prst="rect">
            <a:avLst/>
          </a:prstGeom>
          <a:noFill/>
          <a:ln w="9525">
            <a:noFill/>
            <a:miter lim="800000"/>
            <a:headEnd/>
            <a:tailEnd/>
          </a:ln>
        </p:spPr>
        <p:txBody>
          <a:bodyPr wrap="none" anchor="ctr">
            <a:spAutoFit/>
          </a:bodyPr>
          <a:lstStyle/>
          <a:p>
            <a:endParaRPr lang="en-US">
              <a:solidFill>
                <a:srgbClr val="000000"/>
              </a:solidFill>
            </a:endParaRPr>
          </a:p>
        </p:txBody>
      </p:sp>
    </p:spTree>
    <p:extLst>
      <p:ext uri="{BB962C8B-B14F-4D97-AF65-F5344CB8AC3E}">
        <p14:creationId xmlns:p14="http://schemas.microsoft.com/office/powerpoint/2010/main" val="329607006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3771900" y="3276600"/>
            <a:ext cx="2171700" cy="685800"/>
            <a:chOff x="3600" y="10692"/>
            <a:chExt cx="3420" cy="1080"/>
          </a:xfrm>
        </p:grpSpPr>
        <p:sp>
          <p:nvSpPr>
            <p:cNvPr id="130082" name="AutoShape 4"/>
            <p:cNvSpPr>
              <a:spLocks noChangeArrowheads="1"/>
            </p:cNvSpPr>
            <p:nvPr/>
          </p:nvSpPr>
          <p:spPr bwMode="auto">
            <a:xfrm>
              <a:off x="3600" y="10692"/>
              <a:ext cx="900" cy="1080"/>
            </a:xfrm>
            <a:prstGeom prst="can">
              <a:avLst>
                <a:gd name="adj" fmla="val 30000"/>
              </a:avLst>
            </a:prstGeom>
            <a:noFill/>
            <a:ln w="15875">
              <a:solidFill>
                <a:srgbClr val="000000"/>
              </a:solidFill>
              <a:round/>
              <a:headEnd/>
              <a:tailEnd/>
            </a:ln>
          </p:spPr>
          <p:txBody>
            <a:bodyPr/>
            <a:lstStyle/>
            <a:p>
              <a:endParaRPr lang="en-US">
                <a:solidFill>
                  <a:srgbClr val="000000"/>
                </a:solidFill>
              </a:endParaRPr>
            </a:p>
          </p:txBody>
        </p:sp>
        <p:sp>
          <p:nvSpPr>
            <p:cNvPr id="130083" name="AutoShape 5"/>
            <p:cNvSpPr>
              <a:spLocks noChangeArrowheads="1"/>
            </p:cNvSpPr>
            <p:nvPr/>
          </p:nvSpPr>
          <p:spPr bwMode="auto">
            <a:xfrm>
              <a:off x="6120" y="10692"/>
              <a:ext cx="900" cy="1080"/>
            </a:xfrm>
            <a:prstGeom prst="can">
              <a:avLst>
                <a:gd name="adj" fmla="val 30000"/>
              </a:avLst>
            </a:prstGeom>
            <a:noFill/>
            <a:ln w="15875">
              <a:solidFill>
                <a:srgbClr val="000000"/>
              </a:solidFill>
              <a:round/>
              <a:headEnd/>
              <a:tailEnd/>
            </a:ln>
          </p:spPr>
          <p:txBody>
            <a:bodyPr/>
            <a:lstStyle/>
            <a:p>
              <a:endParaRPr lang="en-US">
                <a:solidFill>
                  <a:srgbClr val="000000"/>
                </a:solidFill>
              </a:endParaRPr>
            </a:p>
          </p:txBody>
        </p:sp>
        <p:sp>
          <p:nvSpPr>
            <p:cNvPr id="130084" name="Text Box 6"/>
            <p:cNvSpPr txBox="1">
              <a:spLocks noChangeArrowheads="1"/>
            </p:cNvSpPr>
            <p:nvPr/>
          </p:nvSpPr>
          <p:spPr bwMode="auto">
            <a:xfrm>
              <a:off x="3600" y="11052"/>
              <a:ext cx="900" cy="720"/>
            </a:xfrm>
            <a:prstGeom prst="rect">
              <a:avLst/>
            </a:prstGeom>
            <a:noFill/>
            <a:ln w="9525">
              <a:noFill/>
              <a:miter lim="800000"/>
              <a:headEnd/>
              <a:tailEnd/>
            </a:ln>
          </p:spPr>
          <p:txBody>
            <a:bodyPr/>
            <a:lstStyle/>
            <a:p>
              <a:r>
                <a:rPr lang="en-US" sz="1800">
                  <a:solidFill>
                    <a:srgbClr val="000000"/>
                  </a:solidFill>
                  <a:ea typeface="Times New Roman" pitchFamily="18" charset="0"/>
                  <a:cs typeface="Arial" charset="0"/>
                </a:rPr>
                <a:t>A</a:t>
              </a:r>
            </a:p>
          </p:txBody>
        </p:sp>
        <p:sp>
          <p:nvSpPr>
            <p:cNvPr id="130085" name="Text Box 7"/>
            <p:cNvSpPr txBox="1">
              <a:spLocks noChangeArrowheads="1"/>
            </p:cNvSpPr>
            <p:nvPr/>
          </p:nvSpPr>
          <p:spPr bwMode="auto">
            <a:xfrm>
              <a:off x="6120" y="11052"/>
              <a:ext cx="900" cy="720"/>
            </a:xfrm>
            <a:prstGeom prst="rect">
              <a:avLst/>
            </a:prstGeom>
            <a:noFill/>
            <a:ln w="9525">
              <a:noFill/>
              <a:miter lim="800000"/>
              <a:headEnd/>
              <a:tailEnd/>
            </a:ln>
          </p:spPr>
          <p:txBody>
            <a:bodyPr/>
            <a:lstStyle/>
            <a:p>
              <a:r>
                <a:rPr lang="en-US" sz="1800">
                  <a:solidFill>
                    <a:srgbClr val="000000"/>
                  </a:solidFill>
                  <a:ea typeface="Times New Roman" pitchFamily="18" charset="0"/>
                  <a:cs typeface="Arial" charset="0"/>
                </a:rPr>
                <a:t>B</a:t>
              </a:r>
            </a:p>
          </p:txBody>
        </p:sp>
      </p:grpSp>
      <p:sp>
        <p:nvSpPr>
          <p:cNvPr id="297992" name="Text Box 8"/>
          <p:cNvSpPr txBox="1">
            <a:spLocks noChangeArrowheads="1"/>
          </p:cNvSpPr>
          <p:nvPr/>
        </p:nvSpPr>
        <p:spPr bwMode="auto">
          <a:xfrm>
            <a:off x="5029200" y="6134100"/>
            <a:ext cx="1943100" cy="342900"/>
          </a:xfrm>
          <a:prstGeom prst="rect">
            <a:avLst/>
          </a:prstGeom>
          <a:noFill/>
          <a:ln w="9525">
            <a:solidFill>
              <a:srgbClr val="000000"/>
            </a:solidFill>
            <a:miter lim="800000"/>
            <a:headEnd/>
            <a:tailEnd/>
          </a:ln>
        </p:spPr>
        <p:txBody>
          <a:bodyPr/>
          <a:lstStyle/>
          <a:p>
            <a:r>
              <a:rPr lang="en-US" sz="1800">
                <a:solidFill>
                  <a:srgbClr val="000000"/>
                </a:solidFill>
                <a:ea typeface="Times New Roman" pitchFamily="18" charset="0"/>
                <a:cs typeface="Arial" charset="0"/>
              </a:rPr>
              <a:t>Total =   6.0 atm</a:t>
            </a:r>
          </a:p>
        </p:txBody>
      </p:sp>
      <p:sp>
        <p:nvSpPr>
          <p:cNvPr id="130052" name="Rectangle 9"/>
          <p:cNvSpPr>
            <a:spLocks noChangeArrowheads="1"/>
          </p:cNvSpPr>
          <p:nvPr/>
        </p:nvSpPr>
        <p:spPr bwMode="auto">
          <a:xfrm>
            <a:off x="450850" y="1752600"/>
            <a:ext cx="4430713" cy="366713"/>
          </a:xfrm>
          <a:prstGeom prst="rect">
            <a:avLst/>
          </a:prstGeom>
          <a:noFill/>
          <a:ln w="9525">
            <a:noFill/>
            <a:miter lim="800000"/>
            <a:headEnd/>
            <a:tailEnd/>
          </a:ln>
        </p:spPr>
        <p:txBody>
          <a:bodyPr wrap="none" anchor="ctr">
            <a:spAutoFit/>
          </a:bodyPr>
          <a:lstStyle/>
          <a:p>
            <a:pPr algn="l"/>
            <a:r>
              <a:rPr lang="en-US" sz="1800">
                <a:solidFill>
                  <a:srgbClr val="000000"/>
                </a:solidFill>
                <a:ea typeface="Times New Roman" pitchFamily="18" charset="0"/>
                <a:cs typeface="Arial" charset="0"/>
              </a:rPr>
              <a:t>Dalton’s Law:	P</a:t>
            </a:r>
            <a:r>
              <a:rPr lang="en-US" sz="1800" baseline="-30000">
                <a:solidFill>
                  <a:srgbClr val="000000"/>
                </a:solidFill>
                <a:ea typeface="Times New Roman" pitchFamily="18" charset="0"/>
                <a:cs typeface="Arial" charset="0"/>
              </a:rPr>
              <a:t>Z</a:t>
            </a:r>
            <a:r>
              <a:rPr lang="en-US" sz="1800">
                <a:solidFill>
                  <a:srgbClr val="000000"/>
                </a:solidFill>
                <a:ea typeface="Times New Roman" pitchFamily="18" charset="0"/>
                <a:cs typeface="Arial" charset="0"/>
              </a:rPr>
              <a:t>  =  P</a:t>
            </a:r>
            <a:r>
              <a:rPr lang="en-US" sz="1800" baseline="-30000">
                <a:solidFill>
                  <a:srgbClr val="000000"/>
                </a:solidFill>
                <a:ea typeface="Times New Roman" pitchFamily="18" charset="0"/>
                <a:cs typeface="Arial" charset="0"/>
              </a:rPr>
              <a:t>A,Z</a:t>
            </a:r>
            <a:r>
              <a:rPr lang="en-US" sz="1800">
                <a:solidFill>
                  <a:srgbClr val="000000"/>
                </a:solidFill>
                <a:ea typeface="Times New Roman" pitchFamily="18" charset="0"/>
                <a:cs typeface="Arial" charset="0"/>
              </a:rPr>
              <a:t>  +  P</a:t>
            </a:r>
            <a:r>
              <a:rPr lang="en-US" sz="1800" baseline="-30000">
                <a:solidFill>
                  <a:srgbClr val="000000"/>
                </a:solidFill>
                <a:ea typeface="Times New Roman" pitchFamily="18" charset="0"/>
                <a:cs typeface="Arial" charset="0"/>
              </a:rPr>
              <a:t>B,Z</a:t>
            </a:r>
            <a:r>
              <a:rPr lang="en-US" sz="1800">
                <a:solidFill>
                  <a:srgbClr val="000000"/>
                </a:solidFill>
                <a:ea typeface="Times New Roman" pitchFamily="18" charset="0"/>
                <a:cs typeface="Arial" charset="0"/>
              </a:rPr>
              <a:t>  +  …</a:t>
            </a:r>
          </a:p>
        </p:txBody>
      </p:sp>
      <p:sp>
        <p:nvSpPr>
          <p:cNvPr id="130053" name="Rectangle 10"/>
          <p:cNvSpPr>
            <a:spLocks noChangeArrowheads="1"/>
          </p:cNvSpPr>
          <p:nvPr/>
        </p:nvSpPr>
        <p:spPr bwMode="auto">
          <a:xfrm>
            <a:off x="-3005138" y="3028950"/>
            <a:ext cx="9144001" cy="0"/>
          </a:xfrm>
          <a:prstGeom prst="rect">
            <a:avLst/>
          </a:prstGeom>
          <a:noFill/>
          <a:ln w="9525">
            <a:noFill/>
            <a:miter lim="800000"/>
            <a:headEnd/>
            <a:tailEnd/>
          </a:ln>
        </p:spPr>
        <p:txBody>
          <a:bodyPr wrap="none" anchor="ctr">
            <a:spAutoFit/>
          </a:bodyPr>
          <a:lstStyle/>
          <a:p>
            <a:pPr algn="l"/>
            <a:endParaRPr lang="en-US" sz="1800">
              <a:solidFill>
                <a:srgbClr val="000000"/>
              </a:solidFill>
            </a:endParaRPr>
          </a:p>
        </p:txBody>
      </p:sp>
      <p:graphicFrame>
        <p:nvGraphicFramePr>
          <p:cNvPr id="298028" name="Group 44"/>
          <p:cNvGraphicFramePr>
            <a:graphicFrameLocks noGrp="1"/>
          </p:cNvGraphicFramePr>
          <p:nvPr/>
        </p:nvGraphicFramePr>
        <p:xfrm>
          <a:off x="2020888" y="4267200"/>
          <a:ext cx="4913312" cy="1413510"/>
        </p:xfrm>
        <a:graphic>
          <a:graphicData uri="http://schemas.openxmlformats.org/drawingml/2006/table">
            <a:tbl>
              <a:tblPr/>
              <a:tblGrid>
                <a:gridCol w="982662"/>
                <a:gridCol w="982663"/>
                <a:gridCol w="982662"/>
                <a:gridCol w="982663"/>
                <a:gridCol w="982662"/>
              </a:tblGrid>
              <a:tr h="461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P</a:t>
                      </a:r>
                      <a:r>
                        <a:rPr kumimoji="0" lang="en-US" sz="1800" b="1" i="0" u="none" strike="noStrike" cap="none" normalizeH="0" baseline="-30000" smtClean="0">
                          <a:ln>
                            <a:noFill/>
                          </a:ln>
                          <a:solidFill>
                            <a:schemeClr val="tx1"/>
                          </a:solidFill>
                          <a:effectLst/>
                          <a:latin typeface="Arial" charset="0"/>
                          <a:ea typeface="Times New Roman" pitchFamily="18" charset="0"/>
                          <a:cs typeface="Arial" charset="0"/>
                        </a:rPr>
                        <a:t>X</a:t>
                      </a:r>
                      <a:endParaRPr kumimoji="0" lang="en-US" sz="10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V</a:t>
                      </a:r>
                      <a:r>
                        <a:rPr kumimoji="0" lang="en-US" sz="1800" b="1" i="0" u="none" strike="noStrike" cap="none" normalizeH="0" baseline="-30000" smtClean="0">
                          <a:ln>
                            <a:noFill/>
                          </a:ln>
                          <a:solidFill>
                            <a:schemeClr val="tx1"/>
                          </a:solidFill>
                          <a:effectLst/>
                          <a:latin typeface="Arial" charset="0"/>
                          <a:ea typeface="Times New Roman" pitchFamily="18" charset="0"/>
                          <a:cs typeface="Arial" charset="0"/>
                        </a:rPr>
                        <a:t>X</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V</a:t>
                      </a:r>
                      <a:r>
                        <a:rPr kumimoji="0" lang="en-US" sz="1800" b="1" i="0" u="none" strike="noStrike" cap="none" normalizeH="0" baseline="-30000" smtClean="0">
                          <a:ln>
                            <a:noFill/>
                          </a:ln>
                          <a:solidFill>
                            <a:schemeClr val="tx1"/>
                          </a:solidFill>
                          <a:effectLst/>
                          <a:latin typeface="Arial" charset="0"/>
                          <a:ea typeface="Times New Roman" pitchFamily="18" charset="0"/>
                          <a:cs typeface="Arial" charset="0"/>
                        </a:rPr>
                        <a:t>Z</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P</a:t>
                      </a:r>
                      <a:r>
                        <a:rPr kumimoji="0" lang="en-US" sz="1800" b="1" i="0" u="none" strike="noStrike" cap="none" normalizeH="0" baseline="-30000" smtClean="0">
                          <a:ln>
                            <a:noFill/>
                          </a:ln>
                          <a:solidFill>
                            <a:schemeClr val="tx1"/>
                          </a:solidFill>
                          <a:effectLst/>
                          <a:latin typeface="Arial" charset="0"/>
                          <a:ea typeface="Times New Roman" pitchFamily="18" charset="0"/>
                          <a:cs typeface="Arial" charset="0"/>
                        </a:rPr>
                        <a:t>X,Z</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08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A</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2.0 atm</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1.0 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2.0 atm</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45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B</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4.0 atm</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1.0 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4.0 atm</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98023" name="Rectangle 39"/>
          <p:cNvSpPr>
            <a:spLocks noChangeArrowheads="1"/>
          </p:cNvSpPr>
          <p:nvPr/>
        </p:nvSpPr>
        <p:spPr bwMode="auto">
          <a:xfrm>
            <a:off x="457200" y="2362200"/>
            <a:ext cx="8534400" cy="641350"/>
          </a:xfrm>
          <a:prstGeom prst="rect">
            <a:avLst/>
          </a:prstGeom>
          <a:noFill/>
          <a:ln w="9525">
            <a:noFill/>
            <a:miter lim="800000"/>
            <a:headEnd/>
            <a:tailEnd/>
          </a:ln>
        </p:spPr>
        <p:txBody>
          <a:bodyPr>
            <a:spAutoFit/>
          </a:bodyPr>
          <a:lstStyle/>
          <a:p>
            <a:pPr algn="l" eaLnBrk="0" hangingPunct="0"/>
            <a:r>
              <a:rPr lang="en-US" sz="1800">
                <a:solidFill>
                  <a:srgbClr val="333399"/>
                </a:solidFill>
                <a:ea typeface="Times New Roman" pitchFamily="18" charset="0"/>
                <a:cs typeface="Arial" charset="0"/>
              </a:rPr>
              <a:t>Two 1.0 L containers, A and B, contain gases under 2.0 and 4.0 atm, respectively. </a:t>
            </a:r>
          </a:p>
          <a:p>
            <a:pPr algn="l" eaLnBrk="0" hangingPunct="0"/>
            <a:r>
              <a:rPr lang="en-US" sz="1800">
                <a:solidFill>
                  <a:srgbClr val="333399"/>
                </a:solidFill>
                <a:ea typeface="Times New Roman" pitchFamily="18" charset="0"/>
                <a:cs typeface="Arial" charset="0"/>
              </a:rPr>
              <a:t>Both gases are forced into Container B. Find total pres. of mixture in B.</a:t>
            </a:r>
          </a:p>
        </p:txBody>
      </p:sp>
      <p:sp>
        <p:nvSpPr>
          <p:cNvPr id="297995" name="Rectangle 11"/>
          <p:cNvSpPr>
            <a:spLocks noChangeArrowheads="1"/>
          </p:cNvSpPr>
          <p:nvPr/>
        </p:nvSpPr>
        <p:spPr bwMode="auto">
          <a:xfrm>
            <a:off x="5143500" y="5334000"/>
            <a:ext cx="692150" cy="641350"/>
          </a:xfrm>
          <a:prstGeom prst="rect">
            <a:avLst/>
          </a:prstGeom>
          <a:noFill/>
          <a:ln w="9525">
            <a:noFill/>
            <a:miter lim="800000"/>
            <a:headEnd/>
            <a:tailEnd/>
          </a:ln>
        </p:spPr>
        <p:txBody>
          <a:bodyPr wrap="none" anchor="ctr">
            <a:spAutoFit/>
          </a:bodyPr>
          <a:lstStyle/>
          <a:p>
            <a:pPr algn="l"/>
            <a:r>
              <a:rPr lang="en-US" sz="1800">
                <a:solidFill>
                  <a:srgbClr val="000000"/>
                </a:solidFill>
                <a:ea typeface="Times New Roman" pitchFamily="18" charset="0"/>
                <a:cs typeface="Arial" charset="0"/>
              </a:rPr>
              <a:t>1.0 L</a:t>
            </a:r>
            <a:endParaRPr lang="en-US" sz="1000">
              <a:solidFill>
                <a:srgbClr val="000000"/>
              </a:solidFill>
              <a:latin typeface="Times New Roman" pitchFamily="18" charset="0"/>
              <a:ea typeface="Times New Roman" pitchFamily="18" charset="0"/>
              <a:cs typeface="Arial" charset="0"/>
            </a:endParaRPr>
          </a:p>
          <a:p>
            <a:pPr algn="l" eaLnBrk="0" hangingPunct="0"/>
            <a:endParaRPr lang="en-US" sz="1800">
              <a:solidFill>
                <a:srgbClr val="000000"/>
              </a:solidFill>
              <a:ea typeface="Times New Roman" pitchFamily="18" charset="0"/>
              <a:cs typeface="Arial" charset="0"/>
            </a:endParaRPr>
          </a:p>
        </p:txBody>
      </p:sp>
    </p:spTree>
    <p:extLst>
      <p:ext uri="{BB962C8B-B14F-4D97-AF65-F5344CB8AC3E}">
        <p14:creationId xmlns:p14="http://schemas.microsoft.com/office/powerpoint/2010/main" val="242211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80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98028"/>
                                        </p:tgtEl>
                                        <p:attrNameLst>
                                          <p:attrName>style.visibility</p:attrName>
                                        </p:attrNameLst>
                                      </p:cBhvr>
                                      <p:to>
                                        <p:strVal val="visible"/>
                                      </p:to>
                                    </p:set>
                                    <p:animEffect transition="in" filter="dissolve">
                                      <p:cBhvr>
                                        <p:cTn id="17" dur="500"/>
                                        <p:tgtEl>
                                          <p:spTgt spid="298028"/>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297995"/>
                                        </p:tgtEl>
                                        <p:attrNameLst>
                                          <p:attrName>style.visibility</p:attrName>
                                        </p:attrNameLst>
                                      </p:cBhvr>
                                      <p:to>
                                        <p:strVal val="visible"/>
                                      </p:to>
                                    </p:set>
                                    <p:animEffect transition="in" filter="dissolve">
                                      <p:cBhvr>
                                        <p:cTn id="20" dur="500"/>
                                        <p:tgtEl>
                                          <p:spTgt spid="297995"/>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297992"/>
                                        </p:tgtEl>
                                        <p:attrNameLst>
                                          <p:attrName>style.visibility</p:attrName>
                                        </p:attrNameLst>
                                      </p:cBhvr>
                                      <p:to>
                                        <p:strVal val="visible"/>
                                      </p:to>
                                    </p:set>
                                    <p:animEffect transition="in" filter="fade">
                                      <p:cBhvr>
                                        <p:cTn id="25" dur="1000"/>
                                        <p:tgtEl>
                                          <p:spTgt spid="297992"/>
                                        </p:tgtEl>
                                      </p:cBhvr>
                                    </p:animEffect>
                                    <p:anim calcmode="lin" valueType="num">
                                      <p:cBhvr>
                                        <p:cTn id="26" dur="1000" fill="hold"/>
                                        <p:tgtEl>
                                          <p:spTgt spid="297992"/>
                                        </p:tgtEl>
                                        <p:attrNameLst>
                                          <p:attrName>ppt_x</p:attrName>
                                        </p:attrNameLst>
                                      </p:cBhvr>
                                      <p:tavLst>
                                        <p:tav tm="0">
                                          <p:val>
                                            <p:strVal val="#ppt_x"/>
                                          </p:val>
                                        </p:tav>
                                        <p:tav tm="100000">
                                          <p:val>
                                            <p:strVal val="#ppt_x"/>
                                          </p:val>
                                        </p:tav>
                                      </p:tavLst>
                                    </p:anim>
                                    <p:anim calcmode="lin" valueType="num">
                                      <p:cBhvr>
                                        <p:cTn id="27" dur="1000" fill="hold"/>
                                        <p:tgtEl>
                                          <p:spTgt spid="2979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92" grpId="0" animBg="1"/>
      <p:bldP spid="298023" grpId="0"/>
      <p:bldP spid="297995"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7"/>
          <p:cNvGrpSpPr>
            <a:grpSpLocks/>
          </p:cNvGrpSpPr>
          <p:nvPr/>
        </p:nvGrpSpPr>
        <p:grpSpPr bwMode="auto">
          <a:xfrm>
            <a:off x="1404938" y="2971800"/>
            <a:ext cx="571500" cy="685800"/>
            <a:chOff x="885" y="1872"/>
            <a:chExt cx="360" cy="432"/>
          </a:xfrm>
        </p:grpSpPr>
        <p:sp>
          <p:nvSpPr>
            <p:cNvPr id="131125" name="AutoShape 4"/>
            <p:cNvSpPr>
              <a:spLocks noChangeArrowheads="1"/>
            </p:cNvSpPr>
            <p:nvPr/>
          </p:nvSpPr>
          <p:spPr bwMode="auto">
            <a:xfrm>
              <a:off x="885" y="1872"/>
              <a:ext cx="360" cy="432"/>
            </a:xfrm>
            <a:prstGeom prst="can">
              <a:avLst>
                <a:gd name="adj" fmla="val 30000"/>
              </a:avLst>
            </a:prstGeom>
            <a:noFill/>
            <a:ln w="15875">
              <a:solidFill>
                <a:srgbClr val="000000"/>
              </a:solidFill>
              <a:round/>
              <a:headEnd/>
              <a:tailEnd/>
            </a:ln>
          </p:spPr>
          <p:txBody>
            <a:bodyPr/>
            <a:lstStyle/>
            <a:p>
              <a:endParaRPr lang="en-US">
                <a:solidFill>
                  <a:srgbClr val="000000"/>
                </a:solidFill>
              </a:endParaRPr>
            </a:p>
          </p:txBody>
        </p:sp>
        <p:sp>
          <p:nvSpPr>
            <p:cNvPr id="131126" name="Text Box 7"/>
            <p:cNvSpPr txBox="1">
              <a:spLocks noChangeArrowheads="1"/>
            </p:cNvSpPr>
            <p:nvPr/>
          </p:nvSpPr>
          <p:spPr bwMode="auto">
            <a:xfrm>
              <a:off x="885" y="2016"/>
              <a:ext cx="360" cy="216"/>
            </a:xfrm>
            <a:prstGeom prst="rect">
              <a:avLst/>
            </a:prstGeom>
            <a:noFill/>
            <a:ln w="9525">
              <a:noFill/>
              <a:miter lim="800000"/>
              <a:headEnd/>
              <a:tailEnd/>
            </a:ln>
          </p:spPr>
          <p:txBody>
            <a:bodyPr/>
            <a:lstStyle/>
            <a:p>
              <a:r>
                <a:rPr lang="en-US" sz="1800">
                  <a:solidFill>
                    <a:srgbClr val="000000"/>
                  </a:solidFill>
                  <a:ea typeface="Times New Roman" pitchFamily="18" charset="0"/>
                  <a:cs typeface="Arial" charset="0"/>
                </a:rPr>
                <a:t>A</a:t>
              </a:r>
            </a:p>
          </p:txBody>
        </p:sp>
      </p:grpSp>
      <p:grpSp>
        <p:nvGrpSpPr>
          <p:cNvPr id="3" name="Group 58"/>
          <p:cNvGrpSpPr>
            <a:grpSpLocks/>
          </p:cNvGrpSpPr>
          <p:nvPr/>
        </p:nvGrpSpPr>
        <p:grpSpPr bwMode="auto">
          <a:xfrm>
            <a:off x="1404938" y="2971800"/>
            <a:ext cx="571500" cy="685800"/>
            <a:chOff x="1749" y="1872"/>
            <a:chExt cx="360" cy="432"/>
          </a:xfrm>
        </p:grpSpPr>
        <p:sp>
          <p:nvSpPr>
            <p:cNvPr id="131123" name="AutoShape 5"/>
            <p:cNvSpPr>
              <a:spLocks noChangeArrowheads="1"/>
            </p:cNvSpPr>
            <p:nvPr/>
          </p:nvSpPr>
          <p:spPr bwMode="auto">
            <a:xfrm>
              <a:off x="1749" y="1872"/>
              <a:ext cx="360" cy="432"/>
            </a:xfrm>
            <a:prstGeom prst="can">
              <a:avLst>
                <a:gd name="adj" fmla="val 30000"/>
              </a:avLst>
            </a:prstGeom>
            <a:noFill/>
            <a:ln w="15875">
              <a:solidFill>
                <a:srgbClr val="000000"/>
              </a:solidFill>
              <a:round/>
              <a:headEnd/>
              <a:tailEnd/>
            </a:ln>
          </p:spPr>
          <p:txBody>
            <a:bodyPr/>
            <a:lstStyle/>
            <a:p>
              <a:endParaRPr lang="en-US">
                <a:solidFill>
                  <a:srgbClr val="000000"/>
                </a:solidFill>
              </a:endParaRPr>
            </a:p>
          </p:txBody>
        </p:sp>
        <p:sp>
          <p:nvSpPr>
            <p:cNvPr id="131124" name="Text Box 8"/>
            <p:cNvSpPr txBox="1">
              <a:spLocks noChangeArrowheads="1"/>
            </p:cNvSpPr>
            <p:nvPr/>
          </p:nvSpPr>
          <p:spPr bwMode="auto">
            <a:xfrm>
              <a:off x="1749" y="2016"/>
              <a:ext cx="360" cy="216"/>
            </a:xfrm>
            <a:prstGeom prst="rect">
              <a:avLst/>
            </a:prstGeom>
            <a:noFill/>
            <a:ln w="9525">
              <a:noFill/>
              <a:miter lim="800000"/>
              <a:headEnd/>
              <a:tailEnd/>
            </a:ln>
          </p:spPr>
          <p:txBody>
            <a:bodyPr/>
            <a:lstStyle/>
            <a:p>
              <a:r>
                <a:rPr lang="en-US" sz="1800">
                  <a:solidFill>
                    <a:srgbClr val="000000"/>
                  </a:solidFill>
                  <a:ea typeface="Times New Roman" pitchFamily="18" charset="0"/>
                  <a:cs typeface="Arial" charset="0"/>
                </a:rPr>
                <a:t>B</a:t>
              </a:r>
            </a:p>
          </p:txBody>
        </p:sp>
      </p:grpSp>
      <p:grpSp>
        <p:nvGrpSpPr>
          <p:cNvPr id="4" name="Group 59"/>
          <p:cNvGrpSpPr>
            <a:grpSpLocks/>
          </p:cNvGrpSpPr>
          <p:nvPr/>
        </p:nvGrpSpPr>
        <p:grpSpPr bwMode="auto">
          <a:xfrm>
            <a:off x="4491038" y="2971800"/>
            <a:ext cx="800100" cy="685800"/>
            <a:chOff x="2829" y="1872"/>
            <a:chExt cx="504" cy="432"/>
          </a:xfrm>
        </p:grpSpPr>
        <p:sp>
          <p:nvSpPr>
            <p:cNvPr id="131121" name="AutoShape 6"/>
            <p:cNvSpPr>
              <a:spLocks noChangeArrowheads="1"/>
            </p:cNvSpPr>
            <p:nvPr/>
          </p:nvSpPr>
          <p:spPr bwMode="auto">
            <a:xfrm>
              <a:off x="2829" y="1872"/>
              <a:ext cx="504" cy="432"/>
            </a:xfrm>
            <a:prstGeom prst="can">
              <a:avLst>
                <a:gd name="adj" fmla="val 25000"/>
              </a:avLst>
            </a:prstGeom>
            <a:noFill/>
            <a:ln w="15875">
              <a:solidFill>
                <a:srgbClr val="000000"/>
              </a:solidFill>
              <a:round/>
              <a:headEnd/>
              <a:tailEnd/>
            </a:ln>
          </p:spPr>
          <p:txBody>
            <a:bodyPr/>
            <a:lstStyle/>
            <a:p>
              <a:endParaRPr lang="en-US">
                <a:solidFill>
                  <a:srgbClr val="000000"/>
                </a:solidFill>
              </a:endParaRPr>
            </a:p>
          </p:txBody>
        </p:sp>
        <p:sp>
          <p:nvSpPr>
            <p:cNvPr id="131122" name="Text Box 9"/>
            <p:cNvSpPr txBox="1">
              <a:spLocks noChangeArrowheads="1"/>
            </p:cNvSpPr>
            <p:nvPr/>
          </p:nvSpPr>
          <p:spPr bwMode="auto">
            <a:xfrm>
              <a:off x="2901" y="2016"/>
              <a:ext cx="360" cy="216"/>
            </a:xfrm>
            <a:prstGeom prst="rect">
              <a:avLst/>
            </a:prstGeom>
            <a:noFill/>
            <a:ln w="9525">
              <a:noFill/>
              <a:miter lim="800000"/>
              <a:headEnd/>
              <a:tailEnd/>
            </a:ln>
          </p:spPr>
          <p:txBody>
            <a:bodyPr/>
            <a:lstStyle/>
            <a:p>
              <a:r>
                <a:rPr lang="en-US" sz="1800">
                  <a:solidFill>
                    <a:srgbClr val="000000"/>
                  </a:solidFill>
                  <a:ea typeface="Times New Roman" pitchFamily="18" charset="0"/>
                  <a:cs typeface="Arial" charset="0"/>
                </a:rPr>
                <a:t>Z</a:t>
              </a:r>
            </a:p>
          </p:txBody>
        </p:sp>
      </p:grpSp>
      <p:sp>
        <p:nvSpPr>
          <p:cNvPr id="299018" name="Freeform 10"/>
          <p:cNvSpPr>
            <a:spLocks/>
          </p:cNvSpPr>
          <p:nvPr/>
        </p:nvSpPr>
        <p:spPr bwMode="auto">
          <a:xfrm>
            <a:off x="3100388" y="2919413"/>
            <a:ext cx="1320800" cy="139700"/>
          </a:xfrm>
          <a:custGeom>
            <a:avLst/>
            <a:gdLst>
              <a:gd name="T0" fmla="*/ 0 w 2079"/>
              <a:gd name="T1" fmla="*/ 2147483647 h 219"/>
              <a:gd name="T2" fmla="*/ 2147483647 w 2079"/>
              <a:gd name="T3" fmla="*/ 2147483647 h 219"/>
              <a:gd name="T4" fmla="*/ 2147483647 w 2079"/>
              <a:gd name="T5" fmla="*/ 2147483647 h 219"/>
              <a:gd name="T6" fmla="*/ 2147483647 w 2079"/>
              <a:gd name="T7" fmla="*/ 2147483647 h 219"/>
              <a:gd name="T8" fmla="*/ 0 60000 65536"/>
              <a:gd name="T9" fmla="*/ 0 60000 65536"/>
              <a:gd name="T10" fmla="*/ 0 60000 65536"/>
              <a:gd name="T11" fmla="*/ 0 60000 65536"/>
              <a:gd name="T12" fmla="*/ 0 w 2079"/>
              <a:gd name="T13" fmla="*/ 0 h 219"/>
              <a:gd name="T14" fmla="*/ 2079 w 2079"/>
              <a:gd name="T15" fmla="*/ 219 h 219"/>
            </a:gdLst>
            <a:ahLst/>
            <a:cxnLst>
              <a:cxn ang="T8">
                <a:pos x="T0" y="T1"/>
              </a:cxn>
              <a:cxn ang="T9">
                <a:pos x="T2" y="T3"/>
              </a:cxn>
              <a:cxn ang="T10">
                <a:pos x="T4" y="T5"/>
              </a:cxn>
              <a:cxn ang="T11">
                <a:pos x="T6" y="T7"/>
              </a:cxn>
            </a:cxnLst>
            <a:rect l="T12" t="T13" r="T14" b="T15"/>
            <a:pathLst>
              <a:path w="2079" h="219">
                <a:moveTo>
                  <a:pt x="0" y="219"/>
                </a:moveTo>
                <a:cubicBezTo>
                  <a:pt x="115" y="186"/>
                  <a:pt x="468" y="62"/>
                  <a:pt x="689" y="31"/>
                </a:cubicBezTo>
                <a:cubicBezTo>
                  <a:pt x="910" y="0"/>
                  <a:pt x="1096" y="12"/>
                  <a:pt x="1328" y="31"/>
                </a:cubicBezTo>
                <a:cubicBezTo>
                  <a:pt x="1560" y="50"/>
                  <a:pt x="1923" y="121"/>
                  <a:pt x="2079" y="144"/>
                </a:cubicBezTo>
              </a:path>
            </a:pathLst>
          </a:custGeom>
          <a:noFill/>
          <a:ln w="9525">
            <a:solidFill>
              <a:srgbClr val="000000"/>
            </a:solidFill>
            <a:round/>
            <a:headEnd/>
            <a:tailEnd type="stealth" w="med" len="med"/>
          </a:ln>
        </p:spPr>
        <p:txBody>
          <a:bodyPr/>
          <a:lstStyle/>
          <a:p>
            <a:endParaRPr lang="en-US">
              <a:solidFill>
                <a:srgbClr val="000000"/>
              </a:solidFill>
            </a:endParaRPr>
          </a:p>
        </p:txBody>
      </p:sp>
      <p:sp>
        <p:nvSpPr>
          <p:cNvPr id="299019" name="Freeform 11"/>
          <p:cNvSpPr>
            <a:spLocks/>
          </p:cNvSpPr>
          <p:nvPr/>
        </p:nvSpPr>
        <p:spPr bwMode="auto">
          <a:xfrm>
            <a:off x="1677988" y="2814638"/>
            <a:ext cx="2846387" cy="244475"/>
          </a:xfrm>
          <a:custGeom>
            <a:avLst/>
            <a:gdLst>
              <a:gd name="T0" fmla="*/ 0 w 4483"/>
              <a:gd name="T1" fmla="*/ 2147483647 h 384"/>
              <a:gd name="T2" fmla="*/ 2147483647 w 4483"/>
              <a:gd name="T3" fmla="*/ 2147483647 h 384"/>
              <a:gd name="T4" fmla="*/ 2147483647 w 4483"/>
              <a:gd name="T5" fmla="*/ 2147483647 h 384"/>
              <a:gd name="T6" fmla="*/ 2147483647 w 4483"/>
              <a:gd name="T7" fmla="*/ 2147483647 h 384"/>
              <a:gd name="T8" fmla="*/ 2147483647 w 4483"/>
              <a:gd name="T9" fmla="*/ 2147483647 h 384"/>
              <a:gd name="T10" fmla="*/ 0 60000 65536"/>
              <a:gd name="T11" fmla="*/ 0 60000 65536"/>
              <a:gd name="T12" fmla="*/ 0 60000 65536"/>
              <a:gd name="T13" fmla="*/ 0 60000 65536"/>
              <a:gd name="T14" fmla="*/ 0 60000 65536"/>
              <a:gd name="T15" fmla="*/ 0 w 4483"/>
              <a:gd name="T16" fmla="*/ 0 h 384"/>
              <a:gd name="T17" fmla="*/ 4483 w 4483"/>
              <a:gd name="T18" fmla="*/ 384 h 384"/>
            </a:gdLst>
            <a:ahLst/>
            <a:cxnLst>
              <a:cxn ang="T10">
                <a:pos x="T0" y="T1"/>
              </a:cxn>
              <a:cxn ang="T11">
                <a:pos x="T2" y="T3"/>
              </a:cxn>
              <a:cxn ang="T12">
                <a:pos x="T4" y="T5"/>
              </a:cxn>
              <a:cxn ang="T13">
                <a:pos x="T6" y="T7"/>
              </a:cxn>
              <a:cxn ang="T14">
                <a:pos x="T8" y="T9"/>
              </a:cxn>
            </a:cxnLst>
            <a:rect l="T15" t="T16" r="T17" b="T18"/>
            <a:pathLst>
              <a:path w="4483" h="384">
                <a:moveTo>
                  <a:pt x="0" y="384"/>
                </a:moveTo>
                <a:cubicBezTo>
                  <a:pt x="81" y="348"/>
                  <a:pt x="194" y="231"/>
                  <a:pt x="488" y="171"/>
                </a:cubicBezTo>
                <a:cubicBezTo>
                  <a:pt x="782" y="111"/>
                  <a:pt x="1222" y="42"/>
                  <a:pt x="1765" y="21"/>
                </a:cubicBezTo>
                <a:cubicBezTo>
                  <a:pt x="2308" y="0"/>
                  <a:pt x="3291" y="15"/>
                  <a:pt x="3744" y="46"/>
                </a:cubicBezTo>
                <a:cubicBezTo>
                  <a:pt x="4197" y="77"/>
                  <a:pt x="4329" y="175"/>
                  <a:pt x="4483" y="209"/>
                </a:cubicBezTo>
              </a:path>
            </a:pathLst>
          </a:custGeom>
          <a:noFill/>
          <a:ln w="9525">
            <a:solidFill>
              <a:srgbClr val="000000"/>
            </a:solidFill>
            <a:round/>
            <a:headEnd/>
            <a:tailEnd type="stealth" w="med" len="med"/>
          </a:ln>
        </p:spPr>
        <p:txBody>
          <a:bodyPr/>
          <a:lstStyle/>
          <a:p>
            <a:endParaRPr lang="en-US">
              <a:solidFill>
                <a:srgbClr val="000000"/>
              </a:solidFill>
            </a:endParaRPr>
          </a:p>
        </p:txBody>
      </p:sp>
      <p:sp>
        <p:nvSpPr>
          <p:cNvPr id="299020" name="Text Box 12"/>
          <p:cNvSpPr txBox="1">
            <a:spLocks noChangeArrowheads="1"/>
          </p:cNvSpPr>
          <p:nvPr/>
        </p:nvSpPr>
        <p:spPr bwMode="auto">
          <a:xfrm>
            <a:off x="3995738" y="5634038"/>
            <a:ext cx="1828800" cy="342900"/>
          </a:xfrm>
          <a:prstGeom prst="rect">
            <a:avLst/>
          </a:prstGeom>
          <a:noFill/>
          <a:ln w="9525">
            <a:solidFill>
              <a:srgbClr val="000000"/>
            </a:solidFill>
            <a:miter lim="800000"/>
            <a:headEnd/>
            <a:tailEnd/>
          </a:ln>
        </p:spPr>
        <p:txBody>
          <a:bodyPr/>
          <a:lstStyle/>
          <a:p>
            <a:r>
              <a:rPr lang="en-US" sz="1800">
                <a:solidFill>
                  <a:srgbClr val="000000"/>
                </a:solidFill>
                <a:ea typeface="Times New Roman" pitchFamily="18" charset="0"/>
                <a:cs typeface="Arial" charset="0"/>
              </a:rPr>
              <a:t>Total =  3.0 atm</a:t>
            </a:r>
          </a:p>
        </p:txBody>
      </p:sp>
      <p:sp>
        <p:nvSpPr>
          <p:cNvPr id="131080" name="Rectangle 13"/>
          <p:cNvSpPr>
            <a:spLocks noChangeArrowheads="1"/>
          </p:cNvSpPr>
          <p:nvPr/>
        </p:nvSpPr>
        <p:spPr bwMode="auto">
          <a:xfrm>
            <a:off x="228600" y="2052638"/>
            <a:ext cx="9144000" cy="0"/>
          </a:xfrm>
          <a:prstGeom prst="rect">
            <a:avLst/>
          </a:prstGeom>
          <a:noFill/>
          <a:ln w="9525">
            <a:noFill/>
            <a:miter lim="800000"/>
            <a:headEnd/>
            <a:tailEnd/>
          </a:ln>
        </p:spPr>
        <p:txBody>
          <a:bodyPr wrap="none" anchor="ctr">
            <a:spAutoFit/>
          </a:bodyPr>
          <a:lstStyle/>
          <a:p>
            <a:endParaRPr lang="en-US">
              <a:solidFill>
                <a:srgbClr val="000000"/>
              </a:solidFill>
            </a:endParaRPr>
          </a:p>
        </p:txBody>
      </p:sp>
      <p:sp>
        <p:nvSpPr>
          <p:cNvPr id="131081" name="Rectangle 14"/>
          <p:cNvSpPr>
            <a:spLocks noChangeArrowheads="1"/>
          </p:cNvSpPr>
          <p:nvPr/>
        </p:nvSpPr>
        <p:spPr bwMode="auto">
          <a:xfrm>
            <a:off x="228600" y="1069975"/>
            <a:ext cx="8637588" cy="641350"/>
          </a:xfrm>
          <a:prstGeom prst="rect">
            <a:avLst/>
          </a:prstGeom>
          <a:noFill/>
          <a:ln w="9525">
            <a:noFill/>
            <a:miter lim="800000"/>
            <a:headEnd/>
            <a:tailEnd/>
          </a:ln>
        </p:spPr>
        <p:txBody>
          <a:bodyPr wrap="none" anchor="ctr">
            <a:spAutoFit/>
          </a:bodyPr>
          <a:lstStyle/>
          <a:p>
            <a:pPr algn="l"/>
            <a:r>
              <a:rPr lang="en-US" sz="1800">
                <a:solidFill>
                  <a:srgbClr val="333399"/>
                </a:solidFill>
                <a:ea typeface="Times New Roman" pitchFamily="18" charset="0"/>
                <a:cs typeface="Arial" charset="0"/>
              </a:rPr>
              <a:t>Two 1.0 L containers, A and B, contain gases under 2.0 and 4.0 atm, respectively. </a:t>
            </a:r>
          </a:p>
          <a:p>
            <a:pPr algn="l" eaLnBrk="0" hangingPunct="0"/>
            <a:r>
              <a:rPr lang="en-US" sz="1800">
                <a:solidFill>
                  <a:srgbClr val="333399"/>
                </a:solidFill>
                <a:ea typeface="Times New Roman" pitchFamily="18" charset="0"/>
                <a:cs typeface="Arial" charset="0"/>
              </a:rPr>
              <a:t>Both gases are forced into Container Z (</a:t>
            </a:r>
            <a:r>
              <a:rPr lang="en-US" sz="1800" baseline="30000">
                <a:solidFill>
                  <a:srgbClr val="333399"/>
                </a:solidFill>
                <a:ea typeface="Times New Roman" pitchFamily="18" charset="0"/>
                <a:cs typeface="Arial" charset="0"/>
              </a:rPr>
              <a:t>w</a:t>
            </a:r>
            <a:r>
              <a:rPr lang="en-US" sz="1800">
                <a:solidFill>
                  <a:srgbClr val="333399"/>
                </a:solidFill>
                <a:ea typeface="Times New Roman" pitchFamily="18" charset="0"/>
                <a:cs typeface="Arial" charset="0"/>
              </a:rPr>
              <a:t>/vol. 2.0 L). Find total pres. of mixture in Z.</a:t>
            </a:r>
            <a:endParaRPr lang="en-US" sz="1800">
              <a:solidFill>
                <a:srgbClr val="000000"/>
              </a:solidFill>
              <a:ea typeface="Times New Roman" pitchFamily="18" charset="0"/>
              <a:cs typeface="Arial" charset="0"/>
            </a:endParaRPr>
          </a:p>
        </p:txBody>
      </p:sp>
      <p:graphicFrame>
        <p:nvGraphicFramePr>
          <p:cNvPr id="299023" name="Group 15"/>
          <p:cNvGraphicFramePr>
            <a:graphicFrameLocks noGrp="1"/>
          </p:cNvGraphicFramePr>
          <p:nvPr/>
        </p:nvGraphicFramePr>
        <p:xfrm>
          <a:off x="911225" y="4033838"/>
          <a:ext cx="4913313" cy="1413510"/>
        </p:xfrm>
        <a:graphic>
          <a:graphicData uri="http://schemas.openxmlformats.org/drawingml/2006/table">
            <a:tbl>
              <a:tblPr/>
              <a:tblGrid>
                <a:gridCol w="982663"/>
                <a:gridCol w="982662"/>
                <a:gridCol w="982663"/>
                <a:gridCol w="982662"/>
                <a:gridCol w="982663"/>
              </a:tblGrid>
              <a:tr h="461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P</a:t>
                      </a:r>
                      <a:r>
                        <a:rPr kumimoji="0" lang="en-US" sz="1800" b="1" i="0" u="none" strike="noStrike" cap="none" normalizeH="0" baseline="-30000" smtClean="0">
                          <a:ln>
                            <a:noFill/>
                          </a:ln>
                          <a:solidFill>
                            <a:schemeClr val="tx1"/>
                          </a:solidFill>
                          <a:effectLst/>
                          <a:latin typeface="Arial" charset="0"/>
                          <a:ea typeface="Times New Roman" pitchFamily="18" charset="0"/>
                          <a:cs typeface="Arial" charset="0"/>
                        </a:rPr>
                        <a:t>X</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V</a:t>
                      </a:r>
                      <a:r>
                        <a:rPr kumimoji="0" lang="en-US" sz="1800" b="1" i="0" u="none" strike="noStrike" cap="none" normalizeH="0" baseline="-30000" smtClean="0">
                          <a:ln>
                            <a:noFill/>
                          </a:ln>
                          <a:solidFill>
                            <a:schemeClr val="tx1"/>
                          </a:solidFill>
                          <a:effectLst/>
                          <a:latin typeface="Arial" charset="0"/>
                          <a:ea typeface="Times New Roman" pitchFamily="18" charset="0"/>
                          <a:cs typeface="Arial" charset="0"/>
                        </a:rPr>
                        <a:t>X</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V</a:t>
                      </a:r>
                      <a:r>
                        <a:rPr kumimoji="0" lang="en-US" sz="1800" b="1" i="0" u="none" strike="noStrike" cap="none" normalizeH="0" baseline="-30000" smtClean="0">
                          <a:ln>
                            <a:noFill/>
                          </a:ln>
                          <a:solidFill>
                            <a:schemeClr val="tx1"/>
                          </a:solidFill>
                          <a:effectLst/>
                          <a:latin typeface="Arial" charset="0"/>
                          <a:ea typeface="Times New Roman" pitchFamily="18" charset="0"/>
                          <a:cs typeface="Arial" charset="0"/>
                        </a:rPr>
                        <a:t>Z</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P</a:t>
                      </a:r>
                      <a:r>
                        <a:rPr kumimoji="0" lang="en-US" sz="1800" b="1" i="0" u="none" strike="noStrike" cap="none" normalizeH="0" baseline="-30000" smtClean="0">
                          <a:ln>
                            <a:noFill/>
                          </a:ln>
                          <a:solidFill>
                            <a:schemeClr val="tx1"/>
                          </a:solidFill>
                          <a:effectLst/>
                          <a:latin typeface="Arial" charset="0"/>
                          <a:ea typeface="Times New Roman" pitchFamily="18" charset="0"/>
                          <a:cs typeface="Arial" charset="0"/>
                        </a:rPr>
                        <a:t>X,Z</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08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A</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45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B</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31108" name="Rectangle 41"/>
          <p:cNvSpPr>
            <a:spLocks noChangeArrowheads="1"/>
          </p:cNvSpPr>
          <p:nvPr/>
        </p:nvSpPr>
        <p:spPr bwMode="auto">
          <a:xfrm>
            <a:off x="228600" y="4381500"/>
            <a:ext cx="9144000" cy="0"/>
          </a:xfrm>
          <a:prstGeom prst="rect">
            <a:avLst/>
          </a:prstGeom>
          <a:noFill/>
          <a:ln w="9525">
            <a:noFill/>
            <a:miter lim="800000"/>
            <a:headEnd/>
            <a:tailEnd/>
          </a:ln>
        </p:spPr>
        <p:txBody>
          <a:bodyPr wrap="none" anchor="ctr">
            <a:spAutoFit/>
          </a:bodyPr>
          <a:lstStyle/>
          <a:p>
            <a:endParaRPr lang="en-US">
              <a:solidFill>
                <a:srgbClr val="000000"/>
              </a:solidFill>
            </a:endParaRPr>
          </a:p>
        </p:txBody>
      </p:sp>
      <p:sp>
        <p:nvSpPr>
          <p:cNvPr id="299052" name="Rectangle 44"/>
          <p:cNvSpPr>
            <a:spLocks noChangeArrowheads="1"/>
          </p:cNvSpPr>
          <p:nvPr/>
        </p:nvSpPr>
        <p:spPr bwMode="auto">
          <a:xfrm>
            <a:off x="1917700" y="4600575"/>
            <a:ext cx="946150" cy="366713"/>
          </a:xfrm>
          <a:prstGeom prst="rect">
            <a:avLst/>
          </a:prstGeom>
          <a:noFill/>
          <a:ln w="9525">
            <a:noFill/>
            <a:miter lim="800000"/>
            <a:headEnd/>
            <a:tailEnd/>
          </a:ln>
        </p:spPr>
        <p:txBody>
          <a:bodyPr wrap="none">
            <a:spAutoFit/>
          </a:bodyPr>
          <a:lstStyle/>
          <a:p>
            <a:pPr algn="l"/>
            <a:r>
              <a:rPr lang="en-US" sz="1800">
                <a:solidFill>
                  <a:srgbClr val="000000"/>
                </a:solidFill>
                <a:ea typeface="Times New Roman" pitchFamily="18" charset="0"/>
                <a:cs typeface="Arial" charset="0"/>
              </a:rPr>
              <a:t>2.0 atm</a:t>
            </a:r>
          </a:p>
        </p:txBody>
      </p:sp>
      <p:sp>
        <p:nvSpPr>
          <p:cNvPr id="299054" name="Rectangle 46"/>
          <p:cNvSpPr>
            <a:spLocks noChangeArrowheads="1"/>
          </p:cNvSpPr>
          <p:nvPr/>
        </p:nvSpPr>
        <p:spPr bwMode="auto">
          <a:xfrm>
            <a:off x="1911350" y="5038725"/>
            <a:ext cx="946150" cy="366713"/>
          </a:xfrm>
          <a:prstGeom prst="rect">
            <a:avLst/>
          </a:prstGeom>
          <a:noFill/>
          <a:ln w="9525">
            <a:noFill/>
            <a:miter lim="800000"/>
            <a:headEnd/>
            <a:tailEnd/>
          </a:ln>
        </p:spPr>
        <p:txBody>
          <a:bodyPr wrap="none">
            <a:spAutoFit/>
          </a:bodyPr>
          <a:lstStyle/>
          <a:p>
            <a:pPr algn="l"/>
            <a:r>
              <a:rPr lang="en-US" sz="1800">
                <a:solidFill>
                  <a:srgbClr val="000000"/>
                </a:solidFill>
                <a:ea typeface="Times New Roman" pitchFamily="18" charset="0"/>
                <a:cs typeface="Arial" charset="0"/>
              </a:rPr>
              <a:t>4.0 atm</a:t>
            </a:r>
          </a:p>
        </p:txBody>
      </p:sp>
      <p:sp>
        <p:nvSpPr>
          <p:cNvPr id="299056" name="Rectangle 48"/>
          <p:cNvSpPr>
            <a:spLocks noChangeArrowheads="1"/>
          </p:cNvSpPr>
          <p:nvPr/>
        </p:nvSpPr>
        <p:spPr bwMode="auto">
          <a:xfrm>
            <a:off x="3011488" y="4592638"/>
            <a:ext cx="692150" cy="366712"/>
          </a:xfrm>
          <a:prstGeom prst="rect">
            <a:avLst/>
          </a:prstGeom>
          <a:noFill/>
          <a:ln w="9525">
            <a:noFill/>
            <a:miter lim="800000"/>
            <a:headEnd/>
            <a:tailEnd/>
          </a:ln>
        </p:spPr>
        <p:txBody>
          <a:bodyPr wrap="none">
            <a:spAutoFit/>
          </a:bodyPr>
          <a:lstStyle/>
          <a:p>
            <a:pPr algn="l"/>
            <a:r>
              <a:rPr lang="en-US" sz="1800">
                <a:solidFill>
                  <a:srgbClr val="000000"/>
                </a:solidFill>
                <a:ea typeface="Times New Roman" pitchFamily="18" charset="0"/>
                <a:cs typeface="Arial" charset="0"/>
              </a:rPr>
              <a:t>1.0 L</a:t>
            </a:r>
          </a:p>
        </p:txBody>
      </p:sp>
      <p:sp>
        <p:nvSpPr>
          <p:cNvPr id="299058" name="Rectangle 50"/>
          <p:cNvSpPr>
            <a:spLocks noChangeArrowheads="1"/>
          </p:cNvSpPr>
          <p:nvPr/>
        </p:nvSpPr>
        <p:spPr bwMode="auto">
          <a:xfrm>
            <a:off x="3011488" y="5038725"/>
            <a:ext cx="692150" cy="366713"/>
          </a:xfrm>
          <a:prstGeom prst="rect">
            <a:avLst/>
          </a:prstGeom>
          <a:noFill/>
          <a:ln w="9525">
            <a:noFill/>
            <a:miter lim="800000"/>
            <a:headEnd/>
            <a:tailEnd/>
          </a:ln>
        </p:spPr>
        <p:txBody>
          <a:bodyPr wrap="none">
            <a:spAutoFit/>
          </a:bodyPr>
          <a:lstStyle/>
          <a:p>
            <a:pPr algn="l"/>
            <a:r>
              <a:rPr lang="en-US" sz="1800">
                <a:solidFill>
                  <a:srgbClr val="000000"/>
                </a:solidFill>
                <a:ea typeface="Times New Roman" pitchFamily="18" charset="0"/>
                <a:cs typeface="Arial" charset="0"/>
              </a:rPr>
              <a:t>1.0 L</a:t>
            </a:r>
          </a:p>
        </p:txBody>
      </p:sp>
      <p:sp>
        <p:nvSpPr>
          <p:cNvPr id="299060" name="Rectangle 52"/>
          <p:cNvSpPr>
            <a:spLocks noChangeArrowheads="1"/>
          </p:cNvSpPr>
          <p:nvPr/>
        </p:nvSpPr>
        <p:spPr bwMode="auto">
          <a:xfrm>
            <a:off x="4000500" y="4814888"/>
            <a:ext cx="692150" cy="366712"/>
          </a:xfrm>
          <a:prstGeom prst="rect">
            <a:avLst/>
          </a:prstGeom>
          <a:noFill/>
          <a:ln w="9525">
            <a:noFill/>
            <a:miter lim="800000"/>
            <a:headEnd/>
            <a:tailEnd/>
          </a:ln>
        </p:spPr>
        <p:txBody>
          <a:bodyPr wrap="none">
            <a:spAutoFit/>
          </a:bodyPr>
          <a:lstStyle/>
          <a:p>
            <a:pPr algn="l"/>
            <a:r>
              <a:rPr lang="en-US" sz="1800">
                <a:solidFill>
                  <a:srgbClr val="000000"/>
                </a:solidFill>
                <a:ea typeface="Times New Roman" pitchFamily="18" charset="0"/>
                <a:cs typeface="Arial" charset="0"/>
              </a:rPr>
              <a:t>2.0 L</a:t>
            </a:r>
          </a:p>
        </p:txBody>
      </p:sp>
      <p:sp>
        <p:nvSpPr>
          <p:cNvPr id="299062" name="Rectangle 54"/>
          <p:cNvSpPr>
            <a:spLocks noChangeArrowheads="1"/>
          </p:cNvSpPr>
          <p:nvPr/>
        </p:nvSpPr>
        <p:spPr bwMode="auto">
          <a:xfrm>
            <a:off x="4859338" y="4595813"/>
            <a:ext cx="946150" cy="366712"/>
          </a:xfrm>
          <a:prstGeom prst="rect">
            <a:avLst/>
          </a:prstGeom>
          <a:noFill/>
          <a:ln w="9525">
            <a:noFill/>
            <a:miter lim="800000"/>
            <a:headEnd/>
            <a:tailEnd/>
          </a:ln>
        </p:spPr>
        <p:txBody>
          <a:bodyPr wrap="none">
            <a:spAutoFit/>
          </a:bodyPr>
          <a:lstStyle/>
          <a:p>
            <a:pPr algn="l"/>
            <a:r>
              <a:rPr lang="en-US" sz="1800">
                <a:solidFill>
                  <a:srgbClr val="000000"/>
                </a:solidFill>
                <a:ea typeface="Times New Roman" pitchFamily="18" charset="0"/>
                <a:cs typeface="Arial" charset="0"/>
              </a:rPr>
              <a:t>1.0 atm</a:t>
            </a:r>
          </a:p>
        </p:txBody>
      </p:sp>
      <p:sp>
        <p:nvSpPr>
          <p:cNvPr id="299064" name="Rectangle 56"/>
          <p:cNvSpPr>
            <a:spLocks noChangeArrowheads="1"/>
          </p:cNvSpPr>
          <p:nvPr/>
        </p:nvSpPr>
        <p:spPr bwMode="auto">
          <a:xfrm>
            <a:off x="4859338" y="5032375"/>
            <a:ext cx="946150" cy="366713"/>
          </a:xfrm>
          <a:prstGeom prst="rect">
            <a:avLst/>
          </a:prstGeom>
          <a:noFill/>
          <a:ln w="9525">
            <a:noFill/>
            <a:miter lim="800000"/>
            <a:headEnd/>
            <a:tailEnd/>
          </a:ln>
        </p:spPr>
        <p:txBody>
          <a:bodyPr wrap="none">
            <a:spAutoFit/>
          </a:bodyPr>
          <a:lstStyle/>
          <a:p>
            <a:pPr algn="l"/>
            <a:r>
              <a:rPr lang="en-US" sz="1800">
                <a:solidFill>
                  <a:srgbClr val="000000"/>
                </a:solidFill>
                <a:ea typeface="Times New Roman" pitchFamily="18" charset="0"/>
                <a:cs typeface="Arial" charset="0"/>
              </a:rPr>
              <a:t>2.0 atm</a:t>
            </a:r>
          </a:p>
        </p:txBody>
      </p:sp>
      <p:sp>
        <p:nvSpPr>
          <p:cNvPr id="299069" name="Text Box 61"/>
          <p:cNvSpPr txBox="1">
            <a:spLocks noChangeArrowheads="1"/>
          </p:cNvSpPr>
          <p:nvPr/>
        </p:nvSpPr>
        <p:spPr bwMode="auto">
          <a:xfrm>
            <a:off x="6662738" y="4130675"/>
            <a:ext cx="1571625" cy="366713"/>
          </a:xfrm>
          <a:prstGeom prst="rect">
            <a:avLst/>
          </a:prstGeom>
          <a:noFill/>
          <a:ln w="9525">
            <a:noFill/>
            <a:miter lim="800000"/>
            <a:headEnd/>
            <a:tailEnd/>
          </a:ln>
        </p:spPr>
        <p:txBody>
          <a:bodyPr wrap="none">
            <a:spAutoFit/>
          </a:bodyPr>
          <a:lstStyle/>
          <a:p>
            <a:pPr algn="l"/>
            <a:r>
              <a:rPr lang="en-US" sz="1800">
                <a:solidFill>
                  <a:srgbClr val="000000"/>
                </a:solidFill>
              </a:rPr>
              <a:t>P</a:t>
            </a:r>
            <a:r>
              <a:rPr lang="en-US" sz="1800" baseline="-25000">
                <a:solidFill>
                  <a:srgbClr val="000000"/>
                </a:solidFill>
              </a:rPr>
              <a:t>A</a:t>
            </a:r>
            <a:r>
              <a:rPr lang="en-US" sz="1800">
                <a:solidFill>
                  <a:srgbClr val="000000"/>
                </a:solidFill>
              </a:rPr>
              <a:t>V</a:t>
            </a:r>
            <a:r>
              <a:rPr lang="en-US" sz="1800" baseline="-25000">
                <a:solidFill>
                  <a:srgbClr val="000000"/>
                </a:solidFill>
              </a:rPr>
              <a:t>A</a:t>
            </a:r>
            <a:r>
              <a:rPr lang="en-US" sz="1800">
                <a:solidFill>
                  <a:srgbClr val="000000"/>
                </a:solidFill>
              </a:rPr>
              <a:t>  =  P</a:t>
            </a:r>
            <a:r>
              <a:rPr lang="en-US" sz="1800" baseline="-25000">
                <a:solidFill>
                  <a:srgbClr val="000000"/>
                </a:solidFill>
              </a:rPr>
              <a:t>Z</a:t>
            </a:r>
            <a:r>
              <a:rPr lang="en-US" sz="1800">
                <a:solidFill>
                  <a:srgbClr val="000000"/>
                </a:solidFill>
              </a:rPr>
              <a:t>V</a:t>
            </a:r>
            <a:r>
              <a:rPr lang="en-US" sz="1800" baseline="-25000">
                <a:solidFill>
                  <a:srgbClr val="000000"/>
                </a:solidFill>
              </a:rPr>
              <a:t>Z</a:t>
            </a:r>
          </a:p>
        </p:txBody>
      </p:sp>
      <p:sp>
        <p:nvSpPr>
          <p:cNvPr id="299070" name="Text Box 62"/>
          <p:cNvSpPr txBox="1">
            <a:spLocks noChangeArrowheads="1"/>
          </p:cNvSpPr>
          <p:nvPr/>
        </p:nvSpPr>
        <p:spPr bwMode="auto">
          <a:xfrm>
            <a:off x="6265863" y="4538663"/>
            <a:ext cx="2316162" cy="274637"/>
          </a:xfrm>
          <a:prstGeom prst="rect">
            <a:avLst/>
          </a:prstGeom>
          <a:noFill/>
          <a:ln w="9525">
            <a:noFill/>
            <a:miter lim="800000"/>
            <a:headEnd/>
            <a:tailEnd/>
          </a:ln>
        </p:spPr>
        <p:txBody>
          <a:bodyPr wrap="none">
            <a:spAutoFit/>
          </a:bodyPr>
          <a:lstStyle/>
          <a:p>
            <a:pPr algn="l"/>
            <a:r>
              <a:rPr lang="en-US">
                <a:solidFill>
                  <a:srgbClr val="000000"/>
                </a:solidFill>
              </a:rPr>
              <a:t>2.0 atm (1.0 L)  =  X atm (2.0 L)</a:t>
            </a:r>
          </a:p>
        </p:txBody>
      </p:sp>
      <p:sp>
        <p:nvSpPr>
          <p:cNvPr id="299071" name="Text Box 63"/>
          <p:cNvSpPr txBox="1">
            <a:spLocks noChangeArrowheads="1"/>
          </p:cNvSpPr>
          <p:nvPr/>
        </p:nvSpPr>
        <p:spPr bwMode="auto">
          <a:xfrm>
            <a:off x="7212013" y="4786313"/>
            <a:ext cx="1011237" cy="274637"/>
          </a:xfrm>
          <a:prstGeom prst="rect">
            <a:avLst/>
          </a:prstGeom>
          <a:noFill/>
          <a:ln w="9525">
            <a:noFill/>
            <a:miter lim="800000"/>
            <a:headEnd/>
            <a:tailEnd/>
          </a:ln>
        </p:spPr>
        <p:txBody>
          <a:bodyPr wrap="none">
            <a:spAutoFit/>
          </a:bodyPr>
          <a:lstStyle/>
          <a:p>
            <a:pPr algn="l"/>
            <a:r>
              <a:rPr lang="en-US">
                <a:solidFill>
                  <a:srgbClr val="000000"/>
                </a:solidFill>
              </a:rPr>
              <a:t>X = 1.0 atm </a:t>
            </a:r>
          </a:p>
        </p:txBody>
      </p:sp>
      <p:sp>
        <p:nvSpPr>
          <p:cNvPr id="299072" name="Text Box 64"/>
          <p:cNvSpPr txBox="1">
            <a:spLocks noChangeArrowheads="1"/>
          </p:cNvSpPr>
          <p:nvPr/>
        </p:nvSpPr>
        <p:spPr bwMode="auto">
          <a:xfrm>
            <a:off x="6267450" y="5326063"/>
            <a:ext cx="2316163" cy="274637"/>
          </a:xfrm>
          <a:prstGeom prst="rect">
            <a:avLst/>
          </a:prstGeom>
          <a:noFill/>
          <a:ln w="9525">
            <a:noFill/>
            <a:miter lim="800000"/>
            <a:headEnd/>
            <a:tailEnd/>
          </a:ln>
        </p:spPr>
        <p:txBody>
          <a:bodyPr wrap="none">
            <a:spAutoFit/>
          </a:bodyPr>
          <a:lstStyle/>
          <a:p>
            <a:pPr algn="l"/>
            <a:r>
              <a:rPr lang="en-US">
                <a:solidFill>
                  <a:srgbClr val="000000"/>
                </a:solidFill>
              </a:rPr>
              <a:t>4.0 atm (1.0 L)  =  X atm (2.0 L)</a:t>
            </a:r>
          </a:p>
        </p:txBody>
      </p:sp>
      <p:sp>
        <p:nvSpPr>
          <p:cNvPr id="299073" name="Text Box 65"/>
          <p:cNvSpPr txBox="1">
            <a:spLocks noChangeArrowheads="1"/>
          </p:cNvSpPr>
          <p:nvPr/>
        </p:nvSpPr>
        <p:spPr bwMode="auto">
          <a:xfrm>
            <a:off x="6672263" y="5013325"/>
            <a:ext cx="1571625" cy="366713"/>
          </a:xfrm>
          <a:prstGeom prst="rect">
            <a:avLst/>
          </a:prstGeom>
          <a:noFill/>
          <a:ln w="9525">
            <a:noFill/>
            <a:miter lim="800000"/>
            <a:headEnd/>
            <a:tailEnd/>
          </a:ln>
        </p:spPr>
        <p:txBody>
          <a:bodyPr wrap="none">
            <a:spAutoFit/>
          </a:bodyPr>
          <a:lstStyle/>
          <a:p>
            <a:pPr algn="l"/>
            <a:r>
              <a:rPr lang="en-US" sz="1800">
                <a:solidFill>
                  <a:srgbClr val="000000"/>
                </a:solidFill>
              </a:rPr>
              <a:t>P</a:t>
            </a:r>
            <a:r>
              <a:rPr lang="en-US" sz="1800" baseline="-25000">
                <a:solidFill>
                  <a:srgbClr val="000000"/>
                </a:solidFill>
              </a:rPr>
              <a:t>B</a:t>
            </a:r>
            <a:r>
              <a:rPr lang="en-US" sz="1800">
                <a:solidFill>
                  <a:srgbClr val="000000"/>
                </a:solidFill>
              </a:rPr>
              <a:t>V</a:t>
            </a:r>
            <a:r>
              <a:rPr lang="en-US" sz="1800" baseline="-25000">
                <a:solidFill>
                  <a:srgbClr val="000000"/>
                </a:solidFill>
              </a:rPr>
              <a:t>B</a:t>
            </a:r>
            <a:r>
              <a:rPr lang="en-US" sz="1800">
                <a:solidFill>
                  <a:srgbClr val="000000"/>
                </a:solidFill>
              </a:rPr>
              <a:t>  =  P</a:t>
            </a:r>
            <a:r>
              <a:rPr lang="en-US" sz="1800" baseline="-25000">
                <a:solidFill>
                  <a:srgbClr val="000000"/>
                </a:solidFill>
              </a:rPr>
              <a:t>Z</a:t>
            </a:r>
            <a:r>
              <a:rPr lang="en-US" sz="1800">
                <a:solidFill>
                  <a:srgbClr val="000000"/>
                </a:solidFill>
              </a:rPr>
              <a:t>V</a:t>
            </a:r>
            <a:r>
              <a:rPr lang="en-US" sz="1800" baseline="-25000">
                <a:solidFill>
                  <a:srgbClr val="000000"/>
                </a:solidFill>
              </a:rPr>
              <a:t>Z</a:t>
            </a:r>
          </a:p>
        </p:txBody>
      </p:sp>
    </p:spTree>
    <p:extLst>
      <p:ext uri="{BB962C8B-B14F-4D97-AF65-F5344CB8AC3E}">
        <p14:creationId xmlns:p14="http://schemas.microsoft.com/office/powerpoint/2010/main" val="333756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500"/>
                            </p:stCondLst>
                            <p:childTnLst>
                              <p:par>
                                <p:cTn id="18" presetID="0" presetClass="path" presetSubtype="0" accel="50000" decel="50000" fill="hold" nodeType="afterEffect">
                                  <p:stCondLst>
                                    <p:cond delay="0"/>
                                  </p:stCondLst>
                                  <p:childTnLst>
                                    <p:animMotion origin="layout" path="M -8.33333E-6 -1.70021E-6 L 0.14444 -1.70021E-6 " pathEditMode="relative" ptsTypes="AA">
                                      <p:cBhvr>
                                        <p:cTn id="19" dur="2000" fill="hold"/>
                                        <p:tgtEl>
                                          <p:spTgt spid="3"/>
                                        </p:tgtEl>
                                        <p:attrNameLst>
                                          <p:attrName>ppt_x</p:attrName>
                                          <p:attrName>ppt_y</p:attrName>
                                        </p:attrNameLst>
                                      </p:cBhvr>
                                    </p:animMotion>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99019"/>
                                        </p:tgtEl>
                                        <p:attrNameLst>
                                          <p:attrName>style.visibility</p:attrName>
                                        </p:attrNameLst>
                                      </p:cBhvr>
                                      <p:to>
                                        <p:strVal val="visible"/>
                                      </p:to>
                                    </p:set>
                                    <p:animEffect transition="in" filter="wipe(left)">
                                      <p:cBhvr>
                                        <p:cTn id="31" dur="500"/>
                                        <p:tgtEl>
                                          <p:spTgt spid="299019"/>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99018"/>
                                        </p:tgtEl>
                                        <p:attrNameLst>
                                          <p:attrName>style.visibility</p:attrName>
                                        </p:attrNameLst>
                                      </p:cBhvr>
                                      <p:to>
                                        <p:strVal val="visible"/>
                                      </p:to>
                                    </p:set>
                                    <p:animEffect transition="in" filter="wipe(left)">
                                      <p:cBhvr>
                                        <p:cTn id="35" dur="500"/>
                                        <p:tgtEl>
                                          <p:spTgt spid="299018"/>
                                        </p:tgtEl>
                                      </p:cBhvr>
                                    </p:animEffect>
                                  </p:childTnLst>
                                </p:cTn>
                              </p:par>
                            </p:childTnLst>
                          </p:cTn>
                        </p:par>
                      </p:childTnLst>
                    </p:cTn>
                  </p:par>
                  <p:par>
                    <p:cTn id="36" fill="hold">
                      <p:stCondLst>
                        <p:cond delay="indefinite"/>
                      </p:stCondLst>
                      <p:childTnLst>
                        <p:par>
                          <p:cTn id="37" fill="hold">
                            <p:stCondLst>
                              <p:cond delay="0"/>
                            </p:stCondLst>
                            <p:childTnLst>
                              <p:par>
                                <p:cTn id="38" presetID="25" presetClass="entr" presetSubtype="0" fill="hold" nodeType="clickEffect">
                                  <p:stCondLst>
                                    <p:cond delay="0"/>
                                  </p:stCondLst>
                                  <p:childTnLst>
                                    <p:set>
                                      <p:cBhvr>
                                        <p:cTn id="39" dur="1" fill="hold">
                                          <p:stCondLst>
                                            <p:cond delay="0"/>
                                          </p:stCondLst>
                                        </p:cTn>
                                        <p:tgtEl>
                                          <p:spTgt spid="299023"/>
                                        </p:tgtEl>
                                        <p:attrNameLst>
                                          <p:attrName>style.visibility</p:attrName>
                                        </p:attrNameLst>
                                      </p:cBhvr>
                                      <p:to>
                                        <p:strVal val="visible"/>
                                      </p:to>
                                    </p:set>
                                    <p:anim calcmode="lin" valueType="num">
                                      <p:cBhvr>
                                        <p:cTn id="40" dur="500" decel="50000" fill="hold">
                                          <p:stCondLst>
                                            <p:cond delay="0"/>
                                          </p:stCondLst>
                                        </p:cTn>
                                        <p:tgtEl>
                                          <p:spTgt spid="299023"/>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299023"/>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299023"/>
                                        </p:tgtEl>
                                        <p:attrNameLst>
                                          <p:attrName>ppt_w</p:attrName>
                                        </p:attrNameLst>
                                      </p:cBhvr>
                                      <p:tavLst>
                                        <p:tav tm="0">
                                          <p:val>
                                            <p:strVal val="#ppt_w*.05"/>
                                          </p:val>
                                        </p:tav>
                                        <p:tav tm="100000">
                                          <p:val>
                                            <p:strVal val="#ppt_w"/>
                                          </p:val>
                                        </p:tav>
                                      </p:tavLst>
                                    </p:anim>
                                    <p:anim calcmode="lin" valueType="num">
                                      <p:cBhvr>
                                        <p:cTn id="43" dur="1000" fill="hold"/>
                                        <p:tgtEl>
                                          <p:spTgt spid="299023"/>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299023"/>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299023"/>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299023"/>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299023"/>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99052"/>
                                        </p:tgtEl>
                                        <p:attrNameLst>
                                          <p:attrName>style.visibility</p:attrName>
                                        </p:attrNameLst>
                                      </p:cBhvr>
                                      <p:to>
                                        <p:strVal val="visible"/>
                                      </p:to>
                                    </p:set>
                                    <p:animEffect transition="in" filter="dissolve">
                                      <p:cBhvr>
                                        <p:cTn id="52" dur="500"/>
                                        <p:tgtEl>
                                          <p:spTgt spid="299052"/>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99056"/>
                                        </p:tgtEl>
                                        <p:attrNameLst>
                                          <p:attrName>style.visibility</p:attrName>
                                        </p:attrNameLst>
                                      </p:cBhvr>
                                      <p:to>
                                        <p:strVal val="visible"/>
                                      </p:to>
                                    </p:set>
                                    <p:animEffect transition="in" filter="dissolve">
                                      <p:cBhvr>
                                        <p:cTn id="57" dur="500"/>
                                        <p:tgtEl>
                                          <p:spTgt spid="299056"/>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299054"/>
                                        </p:tgtEl>
                                        <p:attrNameLst>
                                          <p:attrName>style.visibility</p:attrName>
                                        </p:attrNameLst>
                                      </p:cBhvr>
                                      <p:to>
                                        <p:strVal val="visible"/>
                                      </p:to>
                                    </p:set>
                                    <p:animEffect transition="in" filter="dissolve">
                                      <p:cBhvr>
                                        <p:cTn id="62" dur="500"/>
                                        <p:tgtEl>
                                          <p:spTgt spid="299054"/>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299058"/>
                                        </p:tgtEl>
                                        <p:attrNameLst>
                                          <p:attrName>style.visibility</p:attrName>
                                        </p:attrNameLst>
                                      </p:cBhvr>
                                      <p:to>
                                        <p:strVal val="visible"/>
                                      </p:to>
                                    </p:set>
                                    <p:animEffect transition="in" filter="dissolve">
                                      <p:cBhvr>
                                        <p:cTn id="67" dur="500"/>
                                        <p:tgtEl>
                                          <p:spTgt spid="299058"/>
                                        </p:tgtEl>
                                      </p:cBhvr>
                                    </p:animEffect>
                                  </p:childTnLst>
                                </p:cTn>
                              </p:par>
                            </p:childTnLst>
                          </p:cTn>
                        </p:par>
                      </p:childTnLst>
                    </p:cTn>
                  </p:par>
                  <p:par>
                    <p:cTn id="68" fill="hold">
                      <p:stCondLst>
                        <p:cond delay="indefinite"/>
                      </p:stCondLst>
                      <p:childTnLst>
                        <p:par>
                          <p:cTn id="69" fill="hold">
                            <p:stCondLst>
                              <p:cond delay="0"/>
                            </p:stCondLst>
                            <p:childTnLst>
                              <p:par>
                                <p:cTn id="70" presetID="51" presetClass="entr" presetSubtype="0" fill="hold" grpId="0" nodeType="clickEffect">
                                  <p:stCondLst>
                                    <p:cond delay="0"/>
                                  </p:stCondLst>
                                  <p:childTnLst>
                                    <p:set>
                                      <p:cBhvr>
                                        <p:cTn id="71" dur="1" fill="hold">
                                          <p:stCondLst>
                                            <p:cond delay="0"/>
                                          </p:stCondLst>
                                        </p:cTn>
                                        <p:tgtEl>
                                          <p:spTgt spid="299060"/>
                                        </p:tgtEl>
                                        <p:attrNameLst>
                                          <p:attrName>style.visibility</p:attrName>
                                        </p:attrNameLst>
                                      </p:cBhvr>
                                      <p:to>
                                        <p:strVal val="visible"/>
                                      </p:to>
                                    </p:set>
                                    <p:animEffect transition="in" filter="fade">
                                      <p:cBhvr>
                                        <p:cTn id="72" dur="770" decel="100000"/>
                                        <p:tgtEl>
                                          <p:spTgt spid="299060"/>
                                        </p:tgtEl>
                                      </p:cBhvr>
                                    </p:animEffect>
                                    <p:animScale>
                                      <p:cBhvr>
                                        <p:cTn id="73" dur="770" decel="100000"/>
                                        <p:tgtEl>
                                          <p:spTgt spid="299060"/>
                                        </p:tgtEl>
                                      </p:cBhvr>
                                      <p:from x="10000" y="10000"/>
                                      <p:to x="200000" y="450000"/>
                                    </p:animScale>
                                    <p:animScale>
                                      <p:cBhvr>
                                        <p:cTn id="74" dur="1230" accel="100000" fill="hold">
                                          <p:stCondLst>
                                            <p:cond delay="770"/>
                                          </p:stCondLst>
                                        </p:cTn>
                                        <p:tgtEl>
                                          <p:spTgt spid="299060"/>
                                        </p:tgtEl>
                                      </p:cBhvr>
                                      <p:from x="200000" y="450000"/>
                                      <p:to x="100000" y="100000"/>
                                    </p:animScale>
                                    <p:set>
                                      <p:cBhvr>
                                        <p:cTn id="75" dur="770" fill="hold"/>
                                        <p:tgtEl>
                                          <p:spTgt spid="299060"/>
                                        </p:tgtEl>
                                        <p:attrNameLst>
                                          <p:attrName>ppt_x</p:attrName>
                                        </p:attrNameLst>
                                      </p:cBhvr>
                                      <p:to>
                                        <p:strVal val="(0.5)"/>
                                      </p:to>
                                    </p:set>
                                    <p:anim from="(0.5)" to="(#ppt_x)" calcmode="lin" valueType="num">
                                      <p:cBhvr>
                                        <p:cTn id="76" dur="1230" accel="100000" fill="hold">
                                          <p:stCondLst>
                                            <p:cond delay="770"/>
                                          </p:stCondLst>
                                        </p:cTn>
                                        <p:tgtEl>
                                          <p:spTgt spid="299060"/>
                                        </p:tgtEl>
                                        <p:attrNameLst>
                                          <p:attrName>ppt_x</p:attrName>
                                        </p:attrNameLst>
                                      </p:cBhvr>
                                    </p:anim>
                                    <p:set>
                                      <p:cBhvr>
                                        <p:cTn id="77" dur="770" fill="hold"/>
                                        <p:tgtEl>
                                          <p:spTgt spid="299060"/>
                                        </p:tgtEl>
                                        <p:attrNameLst>
                                          <p:attrName>ppt_y</p:attrName>
                                        </p:attrNameLst>
                                      </p:cBhvr>
                                      <p:to>
                                        <p:strVal val="(#ppt_y+0.4)"/>
                                      </p:to>
                                    </p:set>
                                    <p:anim from="(#ppt_y+0.4)" to="(#ppt_y)" calcmode="lin" valueType="num">
                                      <p:cBhvr>
                                        <p:cTn id="78" dur="1230" accel="100000" fill="hold">
                                          <p:stCondLst>
                                            <p:cond delay="770"/>
                                          </p:stCondLst>
                                        </p:cTn>
                                        <p:tgtEl>
                                          <p:spTgt spid="299060"/>
                                        </p:tgtEl>
                                        <p:attrNameLst>
                                          <p:attrName>ppt_y</p:attrName>
                                        </p:attrNameLst>
                                      </p:cBhvr>
                                    </p:anim>
                                  </p:childTnLst>
                                </p:cTn>
                              </p:par>
                            </p:childTnLst>
                          </p:cTn>
                        </p:par>
                      </p:childTnLst>
                    </p:cTn>
                  </p:par>
                  <p:par>
                    <p:cTn id="79" fill="hold">
                      <p:stCondLst>
                        <p:cond delay="indefinite"/>
                      </p:stCondLst>
                      <p:childTnLst>
                        <p:par>
                          <p:cTn id="80" fill="hold">
                            <p:stCondLst>
                              <p:cond delay="0"/>
                            </p:stCondLst>
                            <p:childTnLst>
                              <p:par>
                                <p:cTn id="81" presetID="29" presetClass="entr" presetSubtype="0" fill="hold" grpId="0" nodeType="clickEffect">
                                  <p:stCondLst>
                                    <p:cond delay="0"/>
                                  </p:stCondLst>
                                  <p:childTnLst>
                                    <p:set>
                                      <p:cBhvr>
                                        <p:cTn id="82" dur="1" fill="hold">
                                          <p:stCondLst>
                                            <p:cond delay="0"/>
                                          </p:stCondLst>
                                        </p:cTn>
                                        <p:tgtEl>
                                          <p:spTgt spid="299069"/>
                                        </p:tgtEl>
                                        <p:attrNameLst>
                                          <p:attrName>style.visibility</p:attrName>
                                        </p:attrNameLst>
                                      </p:cBhvr>
                                      <p:to>
                                        <p:strVal val="visible"/>
                                      </p:to>
                                    </p:set>
                                    <p:anim calcmode="lin" valueType="num">
                                      <p:cBhvr>
                                        <p:cTn id="83" dur="1000" fill="hold"/>
                                        <p:tgtEl>
                                          <p:spTgt spid="299069"/>
                                        </p:tgtEl>
                                        <p:attrNameLst>
                                          <p:attrName>ppt_x</p:attrName>
                                        </p:attrNameLst>
                                      </p:cBhvr>
                                      <p:tavLst>
                                        <p:tav tm="0">
                                          <p:val>
                                            <p:strVal val="#ppt_x-.2"/>
                                          </p:val>
                                        </p:tav>
                                        <p:tav tm="100000">
                                          <p:val>
                                            <p:strVal val="#ppt_x"/>
                                          </p:val>
                                        </p:tav>
                                      </p:tavLst>
                                    </p:anim>
                                    <p:anim calcmode="lin" valueType="num">
                                      <p:cBhvr>
                                        <p:cTn id="84" dur="1000" fill="hold"/>
                                        <p:tgtEl>
                                          <p:spTgt spid="299069"/>
                                        </p:tgtEl>
                                        <p:attrNameLst>
                                          <p:attrName>ppt_y</p:attrName>
                                        </p:attrNameLst>
                                      </p:cBhvr>
                                      <p:tavLst>
                                        <p:tav tm="0">
                                          <p:val>
                                            <p:strVal val="#ppt_y"/>
                                          </p:val>
                                        </p:tav>
                                        <p:tav tm="100000">
                                          <p:val>
                                            <p:strVal val="#ppt_y"/>
                                          </p:val>
                                        </p:tav>
                                      </p:tavLst>
                                    </p:anim>
                                    <p:animEffect transition="in" filter="wipe(right)" prLst="gradientSize: 0.1">
                                      <p:cBhvr>
                                        <p:cTn id="85" dur="1000"/>
                                        <p:tgtEl>
                                          <p:spTgt spid="299069"/>
                                        </p:tgtEl>
                                      </p:cBhvr>
                                    </p:animEffect>
                                  </p:childTnLst>
                                </p:cTn>
                              </p:par>
                            </p:childTnLst>
                          </p:cTn>
                        </p:par>
                      </p:childTnLst>
                    </p:cTn>
                  </p:par>
                  <p:par>
                    <p:cTn id="86" fill="hold">
                      <p:stCondLst>
                        <p:cond delay="indefinite"/>
                      </p:stCondLst>
                      <p:childTnLst>
                        <p:par>
                          <p:cTn id="87" fill="hold">
                            <p:stCondLst>
                              <p:cond delay="0"/>
                            </p:stCondLst>
                            <p:childTnLst>
                              <p:par>
                                <p:cTn id="88" presetID="47" presetClass="entr" presetSubtype="0" fill="hold" grpId="0" nodeType="clickEffect">
                                  <p:stCondLst>
                                    <p:cond delay="0"/>
                                  </p:stCondLst>
                                  <p:childTnLst>
                                    <p:set>
                                      <p:cBhvr>
                                        <p:cTn id="89" dur="1" fill="hold">
                                          <p:stCondLst>
                                            <p:cond delay="0"/>
                                          </p:stCondLst>
                                        </p:cTn>
                                        <p:tgtEl>
                                          <p:spTgt spid="299070"/>
                                        </p:tgtEl>
                                        <p:attrNameLst>
                                          <p:attrName>style.visibility</p:attrName>
                                        </p:attrNameLst>
                                      </p:cBhvr>
                                      <p:to>
                                        <p:strVal val="visible"/>
                                      </p:to>
                                    </p:set>
                                    <p:animEffect transition="in" filter="fade">
                                      <p:cBhvr>
                                        <p:cTn id="90" dur="1000"/>
                                        <p:tgtEl>
                                          <p:spTgt spid="299070"/>
                                        </p:tgtEl>
                                      </p:cBhvr>
                                    </p:animEffect>
                                    <p:anim calcmode="lin" valueType="num">
                                      <p:cBhvr>
                                        <p:cTn id="91" dur="1000" fill="hold"/>
                                        <p:tgtEl>
                                          <p:spTgt spid="299070"/>
                                        </p:tgtEl>
                                        <p:attrNameLst>
                                          <p:attrName>ppt_x</p:attrName>
                                        </p:attrNameLst>
                                      </p:cBhvr>
                                      <p:tavLst>
                                        <p:tav tm="0">
                                          <p:val>
                                            <p:strVal val="#ppt_x"/>
                                          </p:val>
                                        </p:tav>
                                        <p:tav tm="100000">
                                          <p:val>
                                            <p:strVal val="#ppt_x"/>
                                          </p:val>
                                        </p:tav>
                                      </p:tavLst>
                                    </p:anim>
                                    <p:anim calcmode="lin" valueType="num">
                                      <p:cBhvr>
                                        <p:cTn id="92" dur="1000" fill="hold"/>
                                        <p:tgtEl>
                                          <p:spTgt spid="299070"/>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299071"/>
                                        </p:tgtEl>
                                        <p:attrNameLst>
                                          <p:attrName>style.visibility</p:attrName>
                                        </p:attrNameLst>
                                      </p:cBhvr>
                                      <p:to>
                                        <p:strVal val="visible"/>
                                      </p:to>
                                    </p:set>
                                    <p:animEffect transition="in" filter="dissolve">
                                      <p:cBhvr>
                                        <p:cTn id="97" dur="500"/>
                                        <p:tgtEl>
                                          <p:spTgt spid="299071"/>
                                        </p:tgtEl>
                                      </p:cBhvr>
                                    </p:animEffect>
                                  </p:childTnLst>
                                </p:cTn>
                              </p:par>
                            </p:childTnLst>
                          </p:cTn>
                        </p:par>
                      </p:childTnLst>
                    </p:cTn>
                  </p:par>
                  <p:par>
                    <p:cTn id="98" fill="hold">
                      <p:stCondLst>
                        <p:cond delay="indefinite"/>
                      </p:stCondLst>
                      <p:childTnLst>
                        <p:par>
                          <p:cTn id="99" fill="hold">
                            <p:stCondLst>
                              <p:cond delay="0"/>
                            </p:stCondLst>
                            <p:childTnLst>
                              <p:par>
                                <p:cTn id="100" presetID="9" presetClass="emph" presetSubtype="0" grpId="1" nodeType="clickEffect">
                                  <p:stCondLst>
                                    <p:cond delay="0"/>
                                  </p:stCondLst>
                                  <p:childTnLst>
                                    <p:set>
                                      <p:cBhvr rctx="PPT">
                                        <p:cTn id="101" dur="indefinite"/>
                                        <p:tgtEl>
                                          <p:spTgt spid="299069"/>
                                        </p:tgtEl>
                                        <p:attrNameLst>
                                          <p:attrName>style.opacity</p:attrName>
                                        </p:attrNameLst>
                                      </p:cBhvr>
                                      <p:to>
                                        <p:strVal val="0.5"/>
                                      </p:to>
                                    </p:set>
                                    <p:animEffect filter="image" prLst="opacity: 0.5">
                                      <p:cBhvr rctx="IE">
                                        <p:cTn id="102" dur="indefinite"/>
                                        <p:tgtEl>
                                          <p:spTgt spid="299069"/>
                                        </p:tgtEl>
                                      </p:cBhvr>
                                    </p:animEffect>
                                  </p:childTnLst>
                                </p:cTn>
                              </p:par>
                              <p:par>
                                <p:cTn id="103" presetID="9" presetClass="emph" presetSubtype="0" grpId="1" nodeType="withEffect">
                                  <p:stCondLst>
                                    <p:cond delay="0"/>
                                  </p:stCondLst>
                                  <p:childTnLst>
                                    <p:set>
                                      <p:cBhvr rctx="PPT">
                                        <p:cTn id="104" dur="indefinite"/>
                                        <p:tgtEl>
                                          <p:spTgt spid="299070"/>
                                        </p:tgtEl>
                                        <p:attrNameLst>
                                          <p:attrName>style.opacity</p:attrName>
                                        </p:attrNameLst>
                                      </p:cBhvr>
                                      <p:to>
                                        <p:strVal val="0.5"/>
                                      </p:to>
                                    </p:set>
                                    <p:animEffect filter="image" prLst="opacity: 0.5">
                                      <p:cBhvr rctx="IE">
                                        <p:cTn id="105" dur="indefinite"/>
                                        <p:tgtEl>
                                          <p:spTgt spid="299070"/>
                                        </p:tgtEl>
                                      </p:cBhvr>
                                    </p:animEffect>
                                  </p:childTnLst>
                                </p:cTn>
                              </p:par>
                              <p:par>
                                <p:cTn id="106" presetID="9" presetClass="emph" presetSubtype="0" grpId="1" nodeType="withEffect">
                                  <p:stCondLst>
                                    <p:cond delay="0"/>
                                  </p:stCondLst>
                                  <p:childTnLst>
                                    <p:set>
                                      <p:cBhvr rctx="PPT">
                                        <p:cTn id="107" dur="indefinite"/>
                                        <p:tgtEl>
                                          <p:spTgt spid="299071"/>
                                        </p:tgtEl>
                                        <p:attrNameLst>
                                          <p:attrName>style.opacity</p:attrName>
                                        </p:attrNameLst>
                                      </p:cBhvr>
                                      <p:to>
                                        <p:strVal val="0.5"/>
                                      </p:to>
                                    </p:set>
                                    <p:animEffect filter="image" prLst="opacity: 0.5">
                                      <p:cBhvr rctx="IE">
                                        <p:cTn id="108" dur="indefinite"/>
                                        <p:tgtEl>
                                          <p:spTgt spid="299071"/>
                                        </p:tgtEl>
                                      </p:cBhvr>
                                    </p:animEffect>
                                  </p:childTnLst>
                                </p:cTn>
                              </p:par>
                            </p:childTnLst>
                          </p:cTn>
                        </p:par>
                      </p:childTnLst>
                    </p:cTn>
                  </p:par>
                  <p:par>
                    <p:cTn id="109" fill="hold">
                      <p:stCondLst>
                        <p:cond delay="indefinite"/>
                      </p:stCondLst>
                      <p:childTnLst>
                        <p:par>
                          <p:cTn id="110" fill="hold">
                            <p:stCondLst>
                              <p:cond delay="0"/>
                            </p:stCondLst>
                            <p:childTnLst>
                              <p:par>
                                <p:cTn id="111" presetID="9" presetClass="entr" presetSubtype="0" fill="hold" grpId="0" nodeType="clickEffect">
                                  <p:stCondLst>
                                    <p:cond delay="0"/>
                                  </p:stCondLst>
                                  <p:childTnLst>
                                    <p:set>
                                      <p:cBhvr>
                                        <p:cTn id="112" dur="1" fill="hold">
                                          <p:stCondLst>
                                            <p:cond delay="0"/>
                                          </p:stCondLst>
                                        </p:cTn>
                                        <p:tgtEl>
                                          <p:spTgt spid="299062"/>
                                        </p:tgtEl>
                                        <p:attrNameLst>
                                          <p:attrName>style.visibility</p:attrName>
                                        </p:attrNameLst>
                                      </p:cBhvr>
                                      <p:to>
                                        <p:strVal val="visible"/>
                                      </p:to>
                                    </p:set>
                                    <p:animEffect transition="in" filter="dissolve">
                                      <p:cBhvr>
                                        <p:cTn id="113" dur="500"/>
                                        <p:tgtEl>
                                          <p:spTgt spid="299062"/>
                                        </p:tgtEl>
                                      </p:cBhvr>
                                    </p:animEffect>
                                  </p:childTnLst>
                                </p:cTn>
                              </p:par>
                              <p:par>
                                <p:cTn id="114" presetID="40" presetClass="entr" presetSubtype="0" fill="hold" grpId="0" nodeType="withEffect">
                                  <p:stCondLst>
                                    <p:cond delay="0"/>
                                  </p:stCondLst>
                                  <p:iterate type="lt">
                                    <p:tmPct val="10000"/>
                                  </p:iterate>
                                  <p:childTnLst>
                                    <p:set>
                                      <p:cBhvr>
                                        <p:cTn id="115" dur="1" fill="hold">
                                          <p:stCondLst>
                                            <p:cond delay="0"/>
                                          </p:stCondLst>
                                        </p:cTn>
                                        <p:tgtEl>
                                          <p:spTgt spid="299073"/>
                                        </p:tgtEl>
                                        <p:attrNameLst>
                                          <p:attrName>style.visibility</p:attrName>
                                        </p:attrNameLst>
                                      </p:cBhvr>
                                      <p:to>
                                        <p:strVal val="visible"/>
                                      </p:to>
                                    </p:set>
                                    <p:animEffect transition="in" filter="fade">
                                      <p:cBhvr>
                                        <p:cTn id="116" dur="1000"/>
                                        <p:tgtEl>
                                          <p:spTgt spid="299073"/>
                                        </p:tgtEl>
                                      </p:cBhvr>
                                    </p:animEffect>
                                    <p:anim calcmode="lin" valueType="num">
                                      <p:cBhvr>
                                        <p:cTn id="117" dur="1000" fill="hold"/>
                                        <p:tgtEl>
                                          <p:spTgt spid="299073"/>
                                        </p:tgtEl>
                                        <p:attrNameLst>
                                          <p:attrName>ppt_x</p:attrName>
                                        </p:attrNameLst>
                                      </p:cBhvr>
                                      <p:tavLst>
                                        <p:tav tm="0">
                                          <p:val>
                                            <p:strVal val="#ppt_x-.1"/>
                                          </p:val>
                                        </p:tav>
                                        <p:tav tm="100000">
                                          <p:val>
                                            <p:strVal val="#ppt_x"/>
                                          </p:val>
                                        </p:tav>
                                      </p:tavLst>
                                    </p:anim>
                                    <p:anim calcmode="lin" valueType="num">
                                      <p:cBhvr>
                                        <p:cTn id="118" dur="1000" fill="hold"/>
                                        <p:tgtEl>
                                          <p:spTgt spid="299073"/>
                                        </p:tgtEl>
                                        <p:attrNameLst>
                                          <p:attrName>ppt_y</p:attrName>
                                        </p:attrNameLst>
                                      </p:cBhvr>
                                      <p:tavLst>
                                        <p:tav tm="0">
                                          <p:val>
                                            <p:strVal val="#ppt_y"/>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7" presetClass="entr" presetSubtype="0" fill="hold" grpId="0" nodeType="clickEffect">
                                  <p:stCondLst>
                                    <p:cond delay="0"/>
                                  </p:stCondLst>
                                  <p:childTnLst>
                                    <p:set>
                                      <p:cBhvr>
                                        <p:cTn id="122" dur="1" fill="hold">
                                          <p:stCondLst>
                                            <p:cond delay="0"/>
                                          </p:stCondLst>
                                        </p:cTn>
                                        <p:tgtEl>
                                          <p:spTgt spid="299072"/>
                                        </p:tgtEl>
                                        <p:attrNameLst>
                                          <p:attrName>style.visibility</p:attrName>
                                        </p:attrNameLst>
                                      </p:cBhvr>
                                      <p:to>
                                        <p:strVal val="visible"/>
                                      </p:to>
                                    </p:set>
                                    <p:animEffect transition="in" filter="fade">
                                      <p:cBhvr>
                                        <p:cTn id="123" dur="1000"/>
                                        <p:tgtEl>
                                          <p:spTgt spid="299072"/>
                                        </p:tgtEl>
                                      </p:cBhvr>
                                    </p:animEffect>
                                    <p:anim calcmode="lin" valueType="num">
                                      <p:cBhvr>
                                        <p:cTn id="124" dur="1000" fill="hold"/>
                                        <p:tgtEl>
                                          <p:spTgt spid="299072"/>
                                        </p:tgtEl>
                                        <p:attrNameLst>
                                          <p:attrName>ppt_x</p:attrName>
                                        </p:attrNameLst>
                                      </p:cBhvr>
                                      <p:tavLst>
                                        <p:tav tm="0">
                                          <p:val>
                                            <p:strVal val="#ppt_x"/>
                                          </p:val>
                                        </p:tav>
                                        <p:tav tm="100000">
                                          <p:val>
                                            <p:strVal val="#ppt_x"/>
                                          </p:val>
                                        </p:tav>
                                      </p:tavLst>
                                    </p:anim>
                                    <p:anim calcmode="lin" valueType="num">
                                      <p:cBhvr>
                                        <p:cTn id="125" dur="1000" fill="hold"/>
                                        <p:tgtEl>
                                          <p:spTgt spid="299072"/>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9" presetClass="emph" presetSubtype="0" grpId="1" nodeType="clickEffect">
                                  <p:stCondLst>
                                    <p:cond delay="0"/>
                                  </p:stCondLst>
                                  <p:childTnLst>
                                    <p:set>
                                      <p:cBhvr rctx="PPT">
                                        <p:cTn id="129" dur="indefinite"/>
                                        <p:tgtEl>
                                          <p:spTgt spid="299072"/>
                                        </p:tgtEl>
                                        <p:attrNameLst>
                                          <p:attrName>style.opacity</p:attrName>
                                        </p:attrNameLst>
                                      </p:cBhvr>
                                      <p:to>
                                        <p:strVal val="0.5"/>
                                      </p:to>
                                    </p:set>
                                    <p:animEffect filter="image" prLst="opacity: 0.5">
                                      <p:cBhvr rctx="IE">
                                        <p:cTn id="130" dur="indefinite"/>
                                        <p:tgtEl>
                                          <p:spTgt spid="299072"/>
                                        </p:tgtEl>
                                      </p:cBhvr>
                                    </p:animEffect>
                                  </p:childTnLst>
                                </p:cTn>
                              </p:par>
                              <p:par>
                                <p:cTn id="131" presetID="9" presetClass="emph" presetSubtype="0" grpId="1" nodeType="withEffect">
                                  <p:stCondLst>
                                    <p:cond delay="0"/>
                                  </p:stCondLst>
                                  <p:iterate type="lt">
                                    <p:tmAbs val="0"/>
                                  </p:iterate>
                                  <p:childTnLst>
                                    <p:set>
                                      <p:cBhvr rctx="PPT">
                                        <p:cTn id="132" dur="indefinite"/>
                                        <p:tgtEl>
                                          <p:spTgt spid="299073"/>
                                        </p:tgtEl>
                                        <p:attrNameLst>
                                          <p:attrName>style.opacity</p:attrName>
                                        </p:attrNameLst>
                                      </p:cBhvr>
                                      <p:to>
                                        <p:strVal val="0.5"/>
                                      </p:to>
                                    </p:set>
                                    <p:animEffect filter="image" prLst="opacity: 0.5">
                                      <p:cBhvr rctx="IE">
                                        <p:cTn id="133" dur="indefinite"/>
                                        <p:tgtEl>
                                          <p:spTgt spid="299073"/>
                                        </p:tgtEl>
                                      </p:cBhvr>
                                    </p:animEffect>
                                  </p:childTnLst>
                                </p:cTn>
                              </p:par>
                            </p:childTnLst>
                          </p:cTn>
                        </p:par>
                      </p:childTnLst>
                    </p:cTn>
                  </p:par>
                  <p:par>
                    <p:cTn id="134" fill="hold">
                      <p:stCondLst>
                        <p:cond delay="indefinite"/>
                      </p:stCondLst>
                      <p:childTnLst>
                        <p:par>
                          <p:cTn id="135" fill="hold">
                            <p:stCondLst>
                              <p:cond delay="0"/>
                            </p:stCondLst>
                            <p:childTnLst>
                              <p:par>
                                <p:cTn id="136" presetID="9" presetClass="entr" presetSubtype="0" fill="hold" grpId="0" nodeType="clickEffect">
                                  <p:stCondLst>
                                    <p:cond delay="0"/>
                                  </p:stCondLst>
                                  <p:childTnLst>
                                    <p:set>
                                      <p:cBhvr>
                                        <p:cTn id="137" dur="1" fill="hold">
                                          <p:stCondLst>
                                            <p:cond delay="0"/>
                                          </p:stCondLst>
                                        </p:cTn>
                                        <p:tgtEl>
                                          <p:spTgt spid="299064"/>
                                        </p:tgtEl>
                                        <p:attrNameLst>
                                          <p:attrName>style.visibility</p:attrName>
                                        </p:attrNameLst>
                                      </p:cBhvr>
                                      <p:to>
                                        <p:strVal val="visible"/>
                                      </p:to>
                                    </p:set>
                                    <p:animEffect transition="in" filter="dissolve">
                                      <p:cBhvr>
                                        <p:cTn id="138" dur="500"/>
                                        <p:tgtEl>
                                          <p:spTgt spid="299064"/>
                                        </p:tgtEl>
                                      </p:cBhvr>
                                    </p:animEffect>
                                  </p:childTnLst>
                                </p:cTn>
                              </p:par>
                            </p:childTnLst>
                          </p:cTn>
                        </p:par>
                      </p:childTnLst>
                    </p:cTn>
                  </p:par>
                  <p:par>
                    <p:cTn id="139" fill="hold">
                      <p:stCondLst>
                        <p:cond delay="indefinite"/>
                      </p:stCondLst>
                      <p:childTnLst>
                        <p:par>
                          <p:cTn id="140" fill="hold">
                            <p:stCondLst>
                              <p:cond delay="0"/>
                            </p:stCondLst>
                            <p:childTnLst>
                              <p:par>
                                <p:cTn id="141" presetID="47" presetClass="entr" presetSubtype="0" fill="hold" grpId="0" nodeType="clickEffect">
                                  <p:stCondLst>
                                    <p:cond delay="0"/>
                                  </p:stCondLst>
                                  <p:childTnLst>
                                    <p:set>
                                      <p:cBhvr>
                                        <p:cTn id="142" dur="1" fill="hold">
                                          <p:stCondLst>
                                            <p:cond delay="0"/>
                                          </p:stCondLst>
                                        </p:cTn>
                                        <p:tgtEl>
                                          <p:spTgt spid="299020"/>
                                        </p:tgtEl>
                                        <p:attrNameLst>
                                          <p:attrName>style.visibility</p:attrName>
                                        </p:attrNameLst>
                                      </p:cBhvr>
                                      <p:to>
                                        <p:strVal val="visible"/>
                                      </p:to>
                                    </p:set>
                                    <p:animEffect transition="in" filter="fade">
                                      <p:cBhvr>
                                        <p:cTn id="143" dur="1000"/>
                                        <p:tgtEl>
                                          <p:spTgt spid="299020"/>
                                        </p:tgtEl>
                                      </p:cBhvr>
                                    </p:animEffect>
                                    <p:anim calcmode="lin" valueType="num">
                                      <p:cBhvr>
                                        <p:cTn id="144" dur="1000" fill="hold"/>
                                        <p:tgtEl>
                                          <p:spTgt spid="299020"/>
                                        </p:tgtEl>
                                        <p:attrNameLst>
                                          <p:attrName>ppt_x</p:attrName>
                                        </p:attrNameLst>
                                      </p:cBhvr>
                                      <p:tavLst>
                                        <p:tav tm="0">
                                          <p:val>
                                            <p:strVal val="#ppt_x"/>
                                          </p:val>
                                        </p:tav>
                                        <p:tav tm="100000">
                                          <p:val>
                                            <p:strVal val="#ppt_x"/>
                                          </p:val>
                                        </p:tav>
                                      </p:tavLst>
                                    </p:anim>
                                    <p:anim calcmode="lin" valueType="num">
                                      <p:cBhvr>
                                        <p:cTn id="145" dur="1000" fill="hold"/>
                                        <p:tgtEl>
                                          <p:spTgt spid="2990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8" grpId="0" animBg="1"/>
      <p:bldP spid="299019" grpId="0" animBg="1"/>
      <p:bldP spid="299020" grpId="0" animBg="1"/>
      <p:bldP spid="299052" grpId="0"/>
      <p:bldP spid="299054" grpId="0"/>
      <p:bldP spid="299056" grpId="0"/>
      <p:bldP spid="299058" grpId="0"/>
      <p:bldP spid="299060" grpId="0"/>
      <p:bldP spid="299062" grpId="0"/>
      <p:bldP spid="299064" grpId="0"/>
      <p:bldP spid="299069" grpId="0"/>
      <p:bldP spid="299069" grpId="1"/>
      <p:bldP spid="299070" grpId="0"/>
      <p:bldP spid="299070" grpId="1"/>
      <p:bldP spid="299071" grpId="0"/>
      <p:bldP spid="299071" grpId="1"/>
      <p:bldP spid="299072" grpId="0"/>
      <p:bldP spid="299072" grpId="1"/>
      <p:bldP spid="299073" grpId="0"/>
      <p:bldP spid="29907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85800" y="76200"/>
            <a:ext cx="7772400" cy="1143000"/>
          </a:xfrm>
        </p:spPr>
        <p:txBody>
          <a:bodyPr/>
          <a:lstStyle/>
          <a:p>
            <a:pPr eaLnBrk="1" hangingPunct="1"/>
            <a:r>
              <a:rPr lang="en-US" sz="3600" smtClean="0">
                <a:latin typeface="Blackletter686 BT" pitchFamily="66" charset="0"/>
              </a:rPr>
              <a:t>Greenhouse Effect   vs.  </a:t>
            </a:r>
            <a:r>
              <a:rPr lang="en-US" sz="3600" smtClean="0"/>
              <a:t>Ozone Hole</a:t>
            </a:r>
          </a:p>
        </p:txBody>
      </p:sp>
      <p:sp>
        <p:nvSpPr>
          <p:cNvPr id="57347" name="Rectangle 3"/>
          <p:cNvSpPr>
            <a:spLocks noChangeArrowheads="1"/>
          </p:cNvSpPr>
          <p:nvPr/>
        </p:nvSpPr>
        <p:spPr bwMode="auto">
          <a:xfrm>
            <a:off x="2514600" y="3429000"/>
            <a:ext cx="1066800" cy="838200"/>
          </a:xfrm>
          <a:prstGeom prst="rect">
            <a:avLst/>
          </a:prstGeom>
          <a:solidFill>
            <a:srgbClr val="DDDDDD">
              <a:alpha val="50195"/>
            </a:srgbClr>
          </a:solidFill>
          <a:ln w="9525">
            <a:solidFill>
              <a:schemeClr val="tx1"/>
            </a:solidFill>
            <a:miter lim="800000"/>
            <a:headEnd/>
            <a:tailEnd/>
          </a:ln>
        </p:spPr>
        <p:txBody>
          <a:bodyPr wrap="none" anchor="ctr"/>
          <a:lstStyle/>
          <a:p>
            <a:r>
              <a:rPr lang="en-US" sz="2000">
                <a:solidFill>
                  <a:schemeClr val="tx2"/>
                </a:solidFill>
              </a:rPr>
              <a:t> </a:t>
            </a:r>
            <a:r>
              <a:rPr lang="en-US" sz="1400">
                <a:solidFill>
                  <a:schemeClr val="tx2"/>
                </a:solidFill>
              </a:rPr>
              <a:t>Greenhouse </a:t>
            </a:r>
          </a:p>
          <a:p>
            <a:r>
              <a:rPr lang="en-US" sz="1400">
                <a:solidFill>
                  <a:schemeClr val="tx2"/>
                </a:solidFill>
              </a:rPr>
              <a:t>Effect</a:t>
            </a:r>
          </a:p>
        </p:txBody>
      </p:sp>
      <p:sp>
        <p:nvSpPr>
          <p:cNvPr id="57348" name="Oval 4"/>
          <p:cNvSpPr>
            <a:spLocks noChangeArrowheads="1"/>
          </p:cNvSpPr>
          <p:nvPr/>
        </p:nvSpPr>
        <p:spPr bwMode="auto">
          <a:xfrm>
            <a:off x="7086600" y="1828800"/>
            <a:ext cx="1524000" cy="1143000"/>
          </a:xfrm>
          <a:prstGeom prst="ellipse">
            <a:avLst/>
          </a:prstGeom>
          <a:solidFill>
            <a:srgbClr val="99FFCC">
              <a:alpha val="50195"/>
            </a:srgbClr>
          </a:solidFill>
          <a:ln w="9525">
            <a:solidFill>
              <a:schemeClr val="tx1"/>
            </a:solidFill>
            <a:round/>
            <a:headEnd/>
            <a:tailEnd/>
          </a:ln>
        </p:spPr>
        <p:txBody>
          <a:bodyPr wrap="none" anchor="ctr"/>
          <a:lstStyle/>
          <a:p>
            <a:r>
              <a:rPr lang="en-US"/>
              <a:t>Depletion of O</a:t>
            </a:r>
            <a:r>
              <a:rPr lang="en-US" baseline="-25000"/>
              <a:t>3</a:t>
            </a:r>
          </a:p>
          <a:p>
            <a:r>
              <a:rPr lang="en-US"/>
              <a:t>(ozone layer)...</a:t>
            </a:r>
          </a:p>
          <a:p>
            <a:r>
              <a:rPr lang="en-US"/>
              <a:t>causes skin cancer </a:t>
            </a:r>
          </a:p>
          <a:p>
            <a:r>
              <a:rPr lang="en-US"/>
              <a:t>and cataracts</a:t>
            </a:r>
          </a:p>
        </p:txBody>
      </p:sp>
      <p:sp>
        <p:nvSpPr>
          <p:cNvPr id="57349" name="Oval 5"/>
          <p:cNvSpPr>
            <a:spLocks noChangeArrowheads="1"/>
          </p:cNvSpPr>
          <p:nvPr/>
        </p:nvSpPr>
        <p:spPr bwMode="auto">
          <a:xfrm>
            <a:off x="7086600" y="3276600"/>
            <a:ext cx="1524000" cy="1143000"/>
          </a:xfrm>
          <a:prstGeom prst="ellipse">
            <a:avLst/>
          </a:prstGeom>
          <a:solidFill>
            <a:srgbClr val="99FFCC">
              <a:alpha val="50195"/>
            </a:srgbClr>
          </a:solidFill>
          <a:ln w="9525">
            <a:solidFill>
              <a:schemeClr val="tx1"/>
            </a:solidFill>
            <a:round/>
            <a:headEnd/>
            <a:tailEnd/>
          </a:ln>
        </p:spPr>
        <p:txBody>
          <a:bodyPr wrap="none" anchor="ctr"/>
          <a:lstStyle/>
          <a:p>
            <a:endParaRPr lang="en-US" sz="800"/>
          </a:p>
          <a:p>
            <a:r>
              <a:rPr lang="en-US"/>
              <a:t>Caused by CFC's</a:t>
            </a:r>
          </a:p>
          <a:p>
            <a:r>
              <a:rPr lang="en-US"/>
              <a:t>(chlorofluorocarbons)</a:t>
            </a:r>
          </a:p>
          <a:p>
            <a:r>
              <a:rPr lang="en-US"/>
              <a:t>destroying ozone</a:t>
            </a:r>
          </a:p>
          <a:p>
            <a:r>
              <a:rPr lang="en-US"/>
              <a:t>layer</a:t>
            </a:r>
          </a:p>
        </p:txBody>
      </p:sp>
      <p:sp>
        <p:nvSpPr>
          <p:cNvPr id="57350" name="Oval 6"/>
          <p:cNvSpPr>
            <a:spLocks noChangeArrowheads="1"/>
          </p:cNvSpPr>
          <p:nvPr/>
        </p:nvSpPr>
        <p:spPr bwMode="auto">
          <a:xfrm>
            <a:off x="7086600" y="4800600"/>
            <a:ext cx="1524000" cy="1143000"/>
          </a:xfrm>
          <a:prstGeom prst="ellipse">
            <a:avLst/>
          </a:prstGeom>
          <a:solidFill>
            <a:srgbClr val="99FFCC">
              <a:alpha val="50195"/>
            </a:srgbClr>
          </a:solidFill>
          <a:ln w="9525">
            <a:solidFill>
              <a:schemeClr val="tx1"/>
            </a:solidFill>
            <a:round/>
            <a:headEnd/>
            <a:tailEnd/>
          </a:ln>
        </p:spPr>
        <p:txBody>
          <a:bodyPr wrap="none" anchor="ctr"/>
          <a:lstStyle/>
          <a:p>
            <a:r>
              <a:rPr lang="en-US"/>
              <a:t>Replace CFC's in</a:t>
            </a:r>
          </a:p>
          <a:p>
            <a:r>
              <a:rPr lang="en-US"/>
              <a:t>AC &amp; refrigerators</a:t>
            </a:r>
          </a:p>
        </p:txBody>
      </p:sp>
      <p:sp>
        <p:nvSpPr>
          <p:cNvPr id="57351" name="Oval 7"/>
          <p:cNvSpPr>
            <a:spLocks noChangeArrowheads="1"/>
          </p:cNvSpPr>
          <p:nvPr/>
        </p:nvSpPr>
        <p:spPr bwMode="auto">
          <a:xfrm>
            <a:off x="533400" y="1828800"/>
            <a:ext cx="1524000" cy="1143000"/>
          </a:xfrm>
          <a:prstGeom prst="ellipse">
            <a:avLst/>
          </a:prstGeom>
          <a:solidFill>
            <a:srgbClr val="99FFCC">
              <a:alpha val="50195"/>
            </a:srgbClr>
          </a:solidFill>
          <a:ln w="9525">
            <a:solidFill>
              <a:schemeClr val="tx1"/>
            </a:solidFill>
            <a:round/>
            <a:headEnd/>
            <a:tailEnd/>
          </a:ln>
        </p:spPr>
        <p:txBody>
          <a:bodyPr wrap="none" anchor="ctr"/>
          <a:lstStyle/>
          <a:p>
            <a:r>
              <a:rPr lang="en-US"/>
              <a:t>Global Warming</a:t>
            </a:r>
          </a:p>
          <a:p>
            <a:r>
              <a:rPr lang="en-US"/>
              <a:t>by trapping heat</a:t>
            </a:r>
          </a:p>
          <a:p>
            <a:r>
              <a:rPr lang="en-US"/>
              <a:t>on Earth</a:t>
            </a:r>
          </a:p>
        </p:txBody>
      </p:sp>
      <p:sp>
        <p:nvSpPr>
          <p:cNvPr id="57352" name="Oval 8"/>
          <p:cNvSpPr>
            <a:spLocks noChangeArrowheads="1"/>
          </p:cNvSpPr>
          <p:nvPr/>
        </p:nvSpPr>
        <p:spPr bwMode="auto">
          <a:xfrm>
            <a:off x="533400" y="3276600"/>
            <a:ext cx="1524000" cy="1143000"/>
          </a:xfrm>
          <a:prstGeom prst="ellipse">
            <a:avLst/>
          </a:prstGeom>
          <a:solidFill>
            <a:srgbClr val="99FFCC">
              <a:alpha val="50195"/>
            </a:srgbClr>
          </a:solidFill>
          <a:ln w="9525">
            <a:solidFill>
              <a:schemeClr val="tx1"/>
            </a:solidFill>
            <a:round/>
            <a:headEnd/>
            <a:tailEnd/>
          </a:ln>
        </p:spPr>
        <p:txBody>
          <a:bodyPr wrap="none" anchor="ctr"/>
          <a:lstStyle/>
          <a:p>
            <a:r>
              <a:rPr lang="en-US"/>
              <a:t>Caused by </a:t>
            </a:r>
          </a:p>
          <a:p>
            <a:r>
              <a:rPr lang="en-US"/>
              <a:t>buildup of CO</a:t>
            </a:r>
            <a:r>
              <a:rPr lang="en-US" baseline="-25000"/>
              <a:t>2</a:t>
            </a:r>
          </a:p>
          <a:p>
            <a:r>
              <a:rPr lang="en-US"/>
              <a:t>carbon dioxide</a:t>
            </a:r>
          </a:p>
        </p:txBody>
      </p:sp>
      <p:sp>
        <p:nvSpPr>
          <p:cNvPr id="57353" name="Oval 9"/>
          <p:cNvSpPr>
            <a:spLocks noChangeArrowheads="1"/>
          </p:cNvSpPr>
          <p:nvPr/>
        </p:nvSpPr>
        <p:spPr bwMode="auto">
          <a:xfrm>
            <a:off x="533400" y="4800600"/>
            <a:ext cx="1524000" cy="1143000"/>
          </a:xfrm>
          <a:prstGeom prst="ellipse">
            <a:avLst/>
          </a:prstGeom>
          <a:solidFill>
            <a:srgbClr val="99FFCC">
              <a:alpha val="50195"/>
            </a:srgbClr>
          </a:solidFill>
          <a:ln w="9525">
            <a:solidFill>
              <a:schemeClr val="tx1"/>
            </a:solidFill>
            <a:round/>
            <a:headEnd/>
            <a:tailEnd/>
          </a:ln>
        </p:spPr>
        <p:txBody>
          <a:bodyPr wrap="none" anchor="ctr"/>
          <a:lstStyle/>
          <a:p>
            <a:r>
              <a:rPr lang="en-US"/>
              <a:t>Plant trees to</a:t>
            </a:r>
          </a:p>
          <a:p>
            <a:r>
              <a:rPr lang="en-US"/>
              <a:t>slow down and burn </a:t>
            </a:r>
          </a:p>
          <a:p>
            <a:r>
              <a:rPr lang="en-US"/>
              <a:t>less fossil fuels </a:t>
            </a:r>
          </a:p>
          <a:p>
            <a:r>
              <a:rPr lang="en-US"/>
              <a:t>that produce CO</a:t>
            </a:r>
            <a:r>
              <a:rPr lang="en-US" baseline="-25000"/>
              <a:t>2</a:t>
            </a:r>
          </a:p>
        </p:txBody>
      </p:sp>
      <p:sp>
        <p:nvSpPr>
          <p:cNvPr id="57354" name="Text Box 10"/>
          <p:cNvSpPr txBox="1">
            <a:spLocks noChangeArrowheads="1"/>
          </p:cNvSpPr>
          <p:nvPr/>
        </p:nvSpPr>
        <p:spPr bwMode="auto">
          <a:xfrm>
            <a:off x="4292600" y="1219200"/>
            <a:ext cx="736600" cy="396875"/>
          </a:xfrm>
          <a:prstGeom prst="rect">
            <a:avLst/>
          </a:prstGeom>
          <a:noFill/>
          <a:ln w="9525">
            <a:noFill/>
            <a:miter lim="800000"/>
            <a:headEnd/>
            <a:tailEnd/>
          </a:ln>
        </p:spPr>
        <p:txBody>
          <a:bodyPr wrap="none">
            <a:spAutoFit/>
          </a:bodyPr>
          <a:lstStyle/>
          <a:p>
            <a:pPr algn="l"/>
            <a:r>
              <a:rPr lang="en-US" sz="2000"/>
              <a:t>Alike</a:t>
            </a:r>
          </a:p>
        </p:txBody>
      </p:sp>
      <p:sp>
        <p:nvSpPr>
          <p:cNvPr id="57355" name="Text Box 11"/>
          <p:cNvSpPr txBox="1">
            <a:spLocks noChangeArrowheads="1"/>
          </p:cNvSpPr>
          <p:nvPr/>
        </p:nvSpPr>
        <p:spPr bwMode="auto">
          <a:xfrm>
            <a:off x="7391400" y="1273175"/>
            <a:ext cx="1143000" cy="396875"/>
          </a:xfrm>
          <a:prstGeom prst="rect">
            <a:avLst/>
          </a:prstGeom>
          <a:noFill/>
          <a:ln w="9525">
            <a:noFill/>
            <a:miter lim="800000"/>
            <a:headEnd/>
            <a:tailEnd/>
          </a:ln>
        </p:spPr>
        <p:txBody>
          <a:bodyPr wrap="none">
            <a:spAutoFit/>
          </a:bodyPr>
          <a:lstStyle/>
          <a:p>
            <a:pPr algn="l"/>
            <a:r>
              <a:rPr lang="en-US" sz="2000"/>
              <a:t>Different</a:t>
            </a:r>
          </a:p>
        </p:txBody>
      </p:sp>
      <p:sp>
        <p:nvSpPr>
          <p:cNvPr id="57356" name="Oval 12"/>
          <p:cNvSpPr>
            <a:spLocks noChangeArrowheads="1"/>
          </p:cNvSpPr>
          <p:nvPr/>
        </p:nvSpPr>
        <p:spPr bwMode="auto">
          <a:xfrm>
            <a:off x="3962400" y="3276600"/>
            <a:ext cx="1295400" cy="1295400"/>
          </a:xfrm>
          <a:prstGeom prst="ellipse">
            <a:avLst/>
          </a:prstGeom>
          <a:solidFill>
            <a:srgbClr val="CCCCFF">
              <a:alpha val="50195"/>
            </a:srgbClr>
          </a:solidFill>
          <a:ln w="9525">
            <a:solidFill>
              <a:schemeClr val="tx1"/>
            </a:solidFill>
            <a:round/>
            <a:headEnd/>
            <a:tailEnd/>
          </a:ln>
        </p:spPr>
        <p:txBody>
          <a:bodyPr wrap="none" anchor="ctr"/>
          <a:lstStyle/>
          <a:p>
            <a:r>
              <a:rPr lang="en-US"/>
              <a:t>Related to</a:t>
            </a:r>
          </a:p>
          <a:p>
            <a:r>
              <a:rPr lang="en-US"/>
              <a:t>Earth's</a:t>
            </a:r>
          </a:p>
          <a:p>
            <a:r>
              <a:rPr lang="en-US"/>
              <a:t>Atmosphere</a:t>
            </a:r>
          </a:p>
        </p:txBody>
      </p:sp>
      <p:sp>
        <p:nvSpPr>
          <p:cNvPr id="57357" name="Oval 13"/>
          <p:cNvSpPr>
            <a:spLocks noChangeArrowheads="1"/>
          </p:cNvSpPr>
          <p:nvPr/>
        </p:nvSpPr>
        <p:spPr bwMode="auto">
          <a:xfrm>
            <a:off x="3962400" y="4800600"/>
            <a:ext cx="1295400" cy="1295400"/>
          </a:xfrm>
          <a:prstGeom prst="ellipse">
            <a:avLst/>
          </a:prstGeom>
          <a:solidFill>
            <a:srgbClr val="CCCCFF">
              <a:alpha val="50195"/>
            </a:srgbClr>
          </a:solidFill>
          <a:ln w="9525">
            <a:solidFill>
              <a:schemeClr val="tx1"/>
            </a:solidFill>
            <a:round/>
            <a:headEnd/>
            <a:tailEnd/>
          </a:ln>
        </p:spPr>
        <p:txBody>
          <a:bodyPr wrap="none" anchor="ctr"/>
          <a:lstStyle/>
          <a:p>
            <a:r>
              <a:rPr lang="en-US"/>
              <a:t>Man-made </a:t>
            </a:r>
          </a:p>
          <a:p>
            <a:r>
              <a:rPr lang="en-US"/>
              <a:t>problem</a:t>
            </a:r>
          </a:p>
          <a:p>
            <a:endParaRPr lang="en-US"/>
          </a:p>
        </p:txBody>
      </p:sp>
      <p:sp>
        <p:nvSpPr>
          <p:cNvPr id="57358" name="Oval 14"/>
          <p:cNvSpPr>
            <a:spLocks noChangeArrowheads="1"/>
          </p:cNvSpPr>
          <p:nvPr/>
        </p:nvSpPr>
        <p:spPr bwMode="auto">
          <a:xfrm>
            <a:off x="3962400" y="1676400"/>
            <a:ext cx="1295400" cy="1295400"/>
          </a:xfrm>
          <a:prstGeom prst="ellipse">
            <a:avLst/>
          </a:prstGeom>
          <a:solidFill>
            <a:srgbClr val="CCCCFF">
              <a:alpha val="50195"/>
            </a:srgbClr>
          </a:solidFill>
          <a:ln w="9525">
            <a:solidFill>
              <a:schemeClr val="tx1"/>
            </a:solidFill>
            <a:round/>
            <a:headEnd/>
            <a:tailEnd/>
          </a:ln>
        </p:spPr>
        <p:txBody>
          <a:bodyPr wrap="none" anchor="ctr"/>
          <a:lstStyle/>
          <a:p>
            <a:r>
              <a:rPr lang="en-US"/>
              <a:t>Environmental </a:t>
            </a:r>
          </a:p>
          <a:p>
            <a:r>
              <a:rPr lang="en-US"/>
              <a:t>Issues</a:t>
            </a:r>
          </a:p>
        </p:txBody>
      </p:sp>
      <p:sp>
        <p:nvSpPr>
          <p:cNvPr id="57359" name="Rectangle 15"/>
          <p:cNvSpPr>
            <a:spLocks noChangeArrowheads="1"/>
          </p:cNvSpPr>
          <p:nvPr/>
        </p:nvSpPr>
        <p:spPr bwMode="auto">
          <a:xfrm>
            <a:off x="5638800" y="3429000"/>
            <a:ext cx="1066800" cy="838200"/>
          </a:xfrm>
          <a:prstGeom prst="rect">
            <a:avLst/>
          </a:prstGeom>
          <a:solidFill>
            <a:srgbClr val="DDDDDD">
              <a:alpha val="50195"/>
            </a:srgbClr>
          </a:solidFill>
          <a:ln w="9525">
            <a:solidFill>
              <a:schemeClr val="tx1"/>
            </a:solidFill>
            <a:miter lim="800000"/>
            <a:headEnd/>
            <a:tailEnd/>
          </a:ln>
        </p:spPr>
        <p:txBody>
          <a:bodyPr wrap="none" anchor="ctr"/>
          <a:lstStyle/>
          <a:p>
            <a:r>
              <a:rPr lang="en-US" sz="1600">
                <a:solidFill>
                  <a:schemeClr val="tx2"/>
                </a:solidFill>
              </a:rPr>
              <a:t>Ozone</a:t>
            </a:r>
          </a:p>
          <a:p>
            <a:r>
              <a:rPr lang="en-US" sz="1600">
                <a:solidFill>
                  <a:schemeClr val="tx2"/>
                </a:solidFill>
              </a:rPr>
              <a:t>Hole</a:t>
            </a:r>
          </a:p>
        </p:txBody>
      </p:sp>
      <p:sp>
        <p:nvSpPr>
          <p:cNvPr id="57360" name="Text Box 16"/>
          <p:cNvSpPr txBox="1">
            <a:spLocks noChangeArrowheads="1"/>
          </p:cNvSpPr>
          <p:nvPr/>
        </p:nvSpPr>
        <p:spPr bwMode="auto">
          <a:xfrm>
            <a:off x="762000" y="1273175"/>
            <a:ext cx="1143000" cy="396875"/>
          </a:xfrm>
          <a:prstGeom prst="rect">
            <a:avLst/>
          </a:prstGeom>
          <a:noFill/>
          <a:ln w="9525">
            <a:noFill/>
            <a:miter lim="800000"/>
            <a:headEnd/>
            <a:tailEnd/>
          </a:ln>
        </p:spPr>
        <p:txBody>
          <a:bodyPr wrap="none">
            <a:spAutoFit/>
          </a:bodyPr>
          <a:lstStyle/>
          <a:p>
            <a:pPr algn="l"/>
            <a:r>
              <a:rPr lang="en-US" sz="2000"/>
              <a:t>Different</a:t>
            </a:r>
          </a:p>
        </p:txBody>
      </p:sp>
      <p:sp>
        <p:nvSpPr>
          <p:cNvPr id="57361" name="Text Box 17"/>
          <p:cNvSpPr txBox="1">
            <a:spLocks noChangeArrowheads="1"/>
          </p:cNvSpPr>
          <p:nvPr/>
        </p:nvSpPr>
        <p:spPr bwMode="auto">
          <a:xfrm>
            <a:off x="2622550" y="2955925"/>
            <a:ext cx="806450" cy="396875"/>
          </a:xfrm>
          <a:prstGeom prst="rect">
            <a:avLst/>
          </a:prstGeom>
          <a:noFill/>
          <a:ln w="9525">
            <a:noFill/>
            <a:miter lim="800000"/>
            <a:headEnd/>
            <a:tailEnd/>
          </a:ln>
        </p:spPr>
        <p:txBody>
          <a:bodyPr wrap="none">
            <a:spAutoFit/>
          </a:bodyPr>
          <a:lstStyle/>
          <a:p>
            <a:pPr algn="l"/>
            <a:r>
              <a:rPr lang="en-US" sz="2000"/>
              <a:t>Topic</a:t>
            </a:r>
          </a:p>
        </p:txBody>
      </p:sp>
      <p:sp>
        <p:nvSpPr>
          <p:cNvPr id="57362" name="Text Box 18"/>
          <p:cNvSpPr txBox="1">
            <a:spLocks noChangeArrowheads="1"/>
          </p:cNvSpPr>
          <p:nvPr/>
        </p:nvSpPr>
        <p:spPr bwMode="auto">
          <a:xfrm>
            <a:off x="5746750" y="2955925"/>
            <a:ext cx="806450" cy="396875"/>
          </a:xfrm>
          <a:prstGeom prst="rect">
            <a:avLst/>
          </a:prstGeom>
          <a:noFill/>
          <a:ln w="9525">
            <a:noFill/>
            <a:miter lim="800000"/>
            <a:headEnd/>
            <a:tailEnd/>
          </a:ln>
        </p:spPr>
        <p:txBody>
          <a:bodyPr wrap="none">
            <a:spAutoFit/>
          </a:bodyPr>
          <a:lstStyle/>
          <a:p>
            <a:pPr algn="l"/>
            <a:r>
              <a:rPr lang="en-US" sz="2000"/>
              <a:t>Topic</a:t>
            </a:r>
          </a:p>
        </p:txBody>
      </p:sp>
      <p:sp>
        <p:nvSpPr>
          <p:cNvPr id="57363" name="Line 19"/>
          <p:cNvSpPr>
            <a:spLocks noChangeShapeType="1"/>
          </p:cNvSpPr>
          <p:nvPr/>
        </p:nvSpPr>
        <p:spPr bwMode="auto">
          <a:xfrm>
            <a:off x="1905000" y="2743200"/>
            <a:ext cx="609600" cy="685800"/>
          </a:xfrm>
          <a:prstGeom prst="line">
            <a:avLst/>
          </a:prstGeom>
          <a:noFill/>
          <a:ln w="28575">
            <a:solidFill>
              <a:schemeClr val="tx1"/>
            </a:solidFill>
            <a:round/>
            <a:headEnd/>
            <a:tailEnd/>
          </a:ln>
        </p:spPr>
        <p:txBody>
          <a:bodyPr/>
          <a:lstStyle/>
          <a:p>
            <a:endParaRPr lang="en-US"/>
          </a:p>
        </p:txBody>
      </p:sp>
      <p:sp>
        <p:nvSpPr>
          <p:cNvPr id="57364" name="Line 20"/>
          <p:cNvSpPr>
            <a:spLocks noChangeShapeType="1"/>
          </p:cNvSpPr>
          <p:nvPr/>
        </p:nvSpPr>
        <p:spPr bwMode="auto">
          <a:xfrm>
            <a:off x="2057400" y="3886200"/>
            <a:ext cx="457200" cy="0"/>
          </a:xfrm>
          <a:prstGeom prst="line">
            <a:avLst/>
          </a:prstGeom>
          <a:noFill/>
          <a:ln w="28575">
            <a:solidFill>
              <a:schemeClr val="tx1"/>
            </a:solidFill>
            <a:round/>
            <a:headEnd/>
            <a:tailEnd/>
          </a:ln>
        </p:spPr>
        <p:txBody>
          <a:bodyPr/>
          <a:lstStyle/>
          <a:p>
            <a:endParaRPr lang="en-US"/>
          </a:p>
        </p:txBody>
      </p:sp>
      <p:sp>
        <p:nvSpPr>
          <p:cNvPr id="57365" name="Line 21"/>
          <p:cNvSpPr>
            <a:spLocks noChangeShapeType="1"/>
          </p:cNvSpPr>
          <p:nvPr/>
        </p:nvSpPr>
        <p:spPr bwMode="auto">
          <a:xfrm flipV="1">
            <a:off x="1905000" y="4267200"/>
            <a:ext cx="609600" cy="762000"/>
          </a:xfrm>
          <a:prstGeom prst="line">
            <a:avLst/>
          </a:prstGeom>
          <a:noFill/>
          <a:ln w="28575">
            <a:solidFill>
              <a:schemeClr val="tx1"/>
            </a:solidFill>
            <a:round/>
            <a:headEnd/>
            <a:tailEnd/>
          </a:ln>
        </p:spPr>
        <p:txBody>
          <a:bodyPr/>
          <a:lstStyle/>
          <a:p>
            <a:endParaRPr lang="en-US"/>
          </a:p>
        </p:txBody>
      </p:sp>
      <p:sp>
        <p:nvSpPr>
          <p:cNvPr id="57366" name="Line 22"/>
          <p:cNvSpPr>
            <a:spLocks noChangeShapeType="1"/>
          </p:cNvSpPr>
          <p:nvPr/>
        </p:nvSpPr>
        <p:spPr bwMode="auto">
          <a:xfrm flipV="1">
            <a:off x="3581400" y="2819400"/>
            <a:ext cx="609600" cy="609600"/>
          </a:xfrm>
          <a:prstGeom prst="line">
            <a:avLst/>
          </a:prstGeom>
          <a:noFill/>
          <a:ln w="28575">
            <a:solidFill>
              <a:schemeClr val="tx1"/>
            </a:solidFill>
            <a:round/>
            <a:headEnd/>
            <a:tailEnd/>
          </a:ln>
        </p:spPr>
        <p:txBody>
          <a:bodyPr/>
          <a:lstStyle/>
          <a:p>
            <a:endParaRPr lang="en-US"/>
          </a:p>
        </p:txBody>
      </p:sp>
      <p:sp>
        <p:nvSpPr>
          <p:cNvPr id="57367" name="Line 23"/>
          <p:cNvSpPr>
            <a:spLocks noChangeShapeType="1"/>
          </p:cNvSpPr>
          <p:nvPr/>
        </p:nvSpPr>
        <p:spPr bwMode="auto">
          <a:xfrm>
            <a:off x="3581400" y="3886200"/>
            <a:ext cx="381000" cy="0"/>
          </a:xfrm>
          <a:prstGeom prst="line">
            <a:avLst/>
          </a:prstGeom>
          <a:noFill/>
          <a:ln w="28575">
            <a:solidFill>
              <a:schemeClr val="tx1"/>
            </a:solidFill>
            <a:round/>
            <a:headEnd/>
            <a:tailEnd/>
          </a:ln>
        </p:spPr>
        <p:txBody>
          <a:bodyPr/>
          <a:lstStyle/>
          <a:p>
            <a:endParaRPr lang="en-US"/>
          </a:p>
        </p:txBody>
      </p:sp>
      <p:sp>
        <p:nvSpPr>
          <p:cNvPr id="57368" name="Line 24"/>
          <p:cNvSpPr>
            <a:spLocks noChangeShapeType="1"/>
          </p:cNvSpPr>
          <p:nvPr/>
        </p:nvSpPr>
        <p:spPr bwMode="auto">
          <a:xfrm>
            <a:off x="3581400" y="4267200"/>
            <a:ext cx="609600" cy="685800"/>
          </a:xfrm>
          <a:prstGeom prst="line">
            <a:avLst/>
          </a:prstGeom>
          <a:noFill/>
          <a:ln w="28575">
            <a:solidFill>
              <a:schemeClr val="tx1"/>
            </a:solidFill>
            <a:round/>
            <a:headEnd/>
            <a:tailEnd/>
          </a:ln>
        </p:spPr>
        <p:txBody>
          <a:bodyPr/>
          <a:lstStyle/>
          <a:p>
            <a:endParaRPr lang="en-US"/>
          </a:p>
        </p:txBody>
      </p:sp>
      <p:sp>
        <p:nvSpPr>
          <p:cNvPr id="57369" name="Line 25"/>
          <p:cNvSpPr>
            <a:spLocks noChangeShapeType="1"/>
          </p:cNvSpPr>
          <p:nvPr/>
        </p:nvSpPr>
        <p:spPr bwMode="auto">
          <a:xfrm>
            <a:off x="5105400" y="2743200"/>
            <a:ext cx="533400" cy="685800"/>
          </a:xfrm>
          <a:prstGeom prst="line">
            <a:avLst/>
          </a:prstGeom>
          <a:noFill/>
          <a:ln w="28575">
            <a:solidFill>
              <a:schemeClr val="tx1"/>
            </a:solidFill>
            <a:round/>
            <a:headEnd/>
            <a:tailEnd/>
          </a:ln>
        </p:spPr>
        <p:txBody>
          <a:bodyPr/>
          <a:lstStyle/>
          <a:p>
            <a:endParaRPr lang="en-US"/>
          </a:p>
        </p:txBody>
      </p:sp>
      <p:sp>
        <p:nvSpPr>
          <p:cNvPr id="57370" name="Line 26"/>
          <p:cNvSpPr>
            <a:spLocks noChangeShapeType="1"/>
          </p:cNvSpPr>
          <p:nvPr/>
        </p:nvSpPr>
        <p:spPr bwMode="auto">
          <a:xfrm>
            <a:off x="5257800" y="3886200"/>
            <a:ext cx="381000" cy="0"/>
          </a:xfrm>
          <a:prstGeom prst="line">
            <a:avLst/>
          </a:prstGeom>
          <a:noFill/>
          <a:ln w="28575">
            <a:solidFill>
              <a:schemeClr val="tx1"/>
            </a:solidFill>
            <a:round/>
            <a:headEnd/>
            <a:tailEnd/>
          </a:ln>
        </p:spPr>
        <p:txBody>
          <a:bodyPr/>
          <a:lstStyle/>
          <a:p>
            <a:endParaRPr lang="en-US"/>
          </a:p>
        </p:txBody>
      </p:sp>
      <p:sp>
        <p:nvSpPr>
          <p:cNvPr id="57371" name="Line 27"/>
          <p:cNvSpPr>
            <a:spLocks noChangeShapeType="1"/>
          </p:cNvSpPr>
          <p:nvPr/>
        </p:nvSpPr>
        <p:spPr bwMode="auto">
          <a:xfrm flipV="1">
            <a:off x="5105400" y="4267200"/>
            <a:ext cx="533400" cy="762000"/>
          </a:xfrm>
          <a:prstGeom prst="line">
            <a:avLst/>
          </a:prstGeom>
          <a:noFill/>
          <a:ln w="28575">
            <a:solidFill>
              <a:schemeClr val="tx1"/>
            </a:solidFill>
            <a:round/>
            <a:headEnd/>
            <a:tailEnd/>
          </a:ln>
        </p:spPr>
        <p:txBody>
          <a:bodyPr/>
          <a:lstStyle/>
          <a:p>
            <a:endParaRPr lang="en-US"/>
          </a:p>
        </p:txBody>
      </p:sp>
      <p:sp>
        <p:nvSpPr>
          <p:cNvPr id="57372" name="Line 28"/>
          <p:cNvSpPr>
            <a:spLocks noChangeShapeType="1"/>
          </p:cNvSpPr>
          <p:nvPr/>
        </p:nvSpPr>
        <p:spPr bwMode="auto">
          <a:xfrm flipV="1">
            <a:off x="6705600" y="2743200"/>
            <a:ext cx="533400" cy="685800"/>
          </a:xfrm>
          <a:prstGeom prst="line">
            <a:avLst/>
          </a:prstGeom>
          <a:noFill/>
          <a:ln w="28575">
            <a:solidFill>
              <a:schemeClr val="tx1"/>
            </a:solidFill>
            <a:round/>
            <a:headEnd/>
            <a:tailEnd/>
          </a:ln>
        </p:spPr>
        <p:txBody>
          <a:bodyPr/>
          <a:lstStyle/>
          <a:p>
            <a:endParaRPr lang="en-US"/>
          </a:p>
        </p:txBody>
      </p:sp>
      <p:sp>
        <p:nvSpPr>
          <p:cNvPr id="57373" name="Line 29"/>
          <p:cNvSpPr>
            <a:spLocks noChangeShapeType="1"/>
          </p:cNvSpPr>
          <p:nvPr/>
        </p:nvSpPr>
        <p:spPr bwMode="auto">
          <a:xfrm>
            <a:off x="6705600" y="3886200"/>
            <a:ext cx="381000" cy="0"/>
          </a:xfrm>
          <a:prstGeom prst="line">
            <a:avLst/>
          </a:prstGeom>
          <a:noFill/>
          <a:ln w="28575">
            <a:solidFill>
              <a:schemeClr val="tx1"/>
            </a:solidFill>
            <a:round/>
            <a:headEnd/>
            <a:tailEnd/>
          </a:ln>
        </p:spPr>
        <p:txBody>
          <a:bodyPr/>
          <a:lstStyle/>
          <a:p>
            <a:endParaRPr lang="en-US"/>
          </a:p>
        </p:txBody>
      </p:sp>
      <p:sp>
        <p:nvSpPr>
          <p:cNvPr id="57374" name="Line 30"/>
          <p:cNvSpPr>
            <a:spLocks noChangeShapeType="1"/>
          </p:cNvSpPr>
          <p:nvPr/>
        </p:nvSpPr>
        <p:spPr bwMode="auto">
          <a:xfrm>
            <a:off x="6705600" y="4267200"/>
            <a:ext cx="609600" cy="685800"/>
          </a:xfrm>
          <a:prstGeom prst="line">
            <a:avLst/>
          </a:prstGeom>
          <a:noFill/>
          <a:ln w="28575">
            <a:solidFill>
              <a:schemeClr val="tx1"/>
            </a:solidFill>
            <a:round/>
            <a:headEnd/>
            <a:tailEnd/>
          </a:ln>
        </p:spPr>
        <p:txBody>
          <a:bodyPr/>
          <a:lstStyle/>
          <a:p>
            <a:endParaRPr lang="en-US"/>
          </a:p>
        </p:txBody>
      </p:sp>
      <p:sp>
        <p:nvSpPr>
          <p:cNvPr id="57375" name="AutoShape 34">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endParaRPr lang="en-US" smtClean="0"/>
          </a:p>
        </p:txBody>
      </p:sp>
      <p:sp>
        <p:nvSpPr>
          <p:cNvPr id="300036" name="AutoShape 4"/>
          <p:cNvSpPr>
            <a:spLocks noChangeArrowheads="1"/>
          </p:cNvSpPr>
          <p:nvPr/>
        </p:nvSpPr>
        <p:spPr bwMode="auto">
          <a:xfrm>
            <a:off x="1233488" y="2551113"/>
            <a:ext cx="571500" cy="685800"/>
          </a:xfrm>
          <a:prstGeom prst="can">
            <a:avLst>
              <a:gd name="adj" fmla="val 30000"/>
            </a:avLst>
          </a:prstGeom>
          <a:solidFill>
            <a:srgbClr val="990000">
              <a:alpha val="25098"/>
            </a:srgbClr>
          </a:solidFill>
          <a:ln w="15875">
            <a:solidFill>
              <a:srgbClr val="800000"/>
            </a:solidFill>
            <a:round/>
            <a:headEnd/>
            <a:tailEnd/>
          </a:ln>
        </p:spPr>
        <p:txBody>
          <a:bodyPr/>
          <a:lstStyle/>
          <a:p>
            <a:endParaRPr lang="en-US">
              <a:solidFill>
                <a:srgbClr val="000000"/>
              </a:solidFill>
            </a:endParaRPr>
          </a:p>
        </p:txBody>
      </p:sp>
      <p:sp>
        <p:nvSpPr>
          <p:cNvPr id="300037" name="AutoShape 5"/>
          <p:cNvSpPr>
            <a:spLocks noChangeArrowheads="1"/>
          </p:cNvSpPr>
          <p:nvPr/>
        </p:nvSpPr>
        <p:spPr bwMode="auto">
          <a:xfrm>
            <a:off x="2490788" y="2551113"/>
            <a:ext cx="800100" cy="685800"/>
          </a:xfrm>
          <a:prstGeom prst="can">
            <a:avLst>
              <a:gd name="adj" fmla="val 25000"/>
            </a:avLst>
          </a:prstGeom>
          <a:solidFill>
            <a:srgbClr val="800080">
              <a:alpha val="25098"/>
            </a:srgbClr>
          </a:solidFill>
          <a:ln w="15875">
            <a:solidFill>
              <a:srgbClr val="800080"/>
            </a:solidFill>
            <a:round/>
            <a:headEnd/>
            <a:tailEnd/>
          </a:ln>
        </p:spPr>
        <p:txBody>
          <a:bodyPr/>
          <a:lstStyle/>
          <a:p>
            <a:endParaRPr lang="en-US">
              <a:solidFill>
                <a:srgbClr val="000000"/>
              </a:solidFill>
            </a:endParaRPr>
          </a:p>
        </p:txBody>
      </p:sp>
      <p:sp>
        <p:nvSpPr>
          <p:cNvPr id="132101" name="Text Box 6"/>
          <p:cNvSpPr txBox="1">
            <a:spLocks noChangeArrowheads="1"/>
          </p:cNvSpPr>
          <p:nvPr/>
        </p:nvSpPr>
        <p:spPr bwMode="auto">
          <a:xfrm>
            <a:off x="1233488" y="2779713"/>
            <a:ext cx="571500" cy="342900"/>
          </a:xfrm>
          <a:prstGeom prst="rect">
            <a:avLst/>
          </a:prstGeom>
          <a:noFill/>
          <a:ln w="9525">
            <a:noFill/>
            <a:miter lim="800000"/>
            <a:headEnd/>
            <a:tailEnd/>
          </a:ln>
        </p:spPr>
        <p:txBody>
          <a:bodyPr/>
          <a:lstStyle/>
          <a:p>
            <a:r>
              <a:rPr lang="en-US" sz="1800">
                <a:solidFill>
                  <a:srgbClr val="000000"/>
                </a:solidFill>
                <a:ea typeface="Times New Roman" pitchFamily="18" charset="0"/>
                <a:cs typeface="Arial" charset="0"/>
              </a:rPr>
              <a:t>A</a:t>
            </a:r>
          </a:p>
        </p:txBody>
      </p:sp>
      <p:sp>
        <p:nvSpPr>
          <p:cNvPr id="132102" name="Text Box 7"/>
          <p:cNvSpPr txBox="1">
            <a:spLocks noChangeArrowheads="1"/>
          </p:cNvSpPr>
          <p:nvPr/>
        </p:nvSpPr>
        <p:spPr bwMode="auto">
          <a:xfrm>
            <a:off x="2605088" y="2779713"/>
            <a:ext cx="571500" cy="342900"/>
          </a:xfrm>
          <a:prstGeom prst="rect">
            <a:avLst/>
          </a:prstGeom>
          <a:noFill/>
          <a:ln w="9525">
            <a:noFill/>
            <a:miter lim="800000"/>
            <a:headEnd/>
            <a:tailEnd/>
          </a:ln>
        </p:spPr>
        <p:txBody>
          <a:bodyPr/>
          <a:lstStyle/>
          <a:p>
            <a:r>
              <a:rPr lang="en-US" sz="1800">
                <a:solidFill>
                  <a:srgbClr val="000000"/>
                </a:solidFill>
                <a:ea typeface="Times New Roman" pitchFamily="18" charset="0"/>
                <a:cs typeface="Arial" charset="0"/>
              </a:rPr>
              <a:t>B</a:t>
            </a:r>
          </a:p>
        </p:txBody>
      </p:sp>
      <p:sp>
        <p:nvSpPr>
          <p:cNvPr id="132103" name="Text Box 8"/>
          <p:cNvSpPr txBox="1">
            <a:spLocks noChangeArrowheads="1"/>
          </p:cNvSpPr>
          <p:nvPr/>
        </p:nvSpPr>
        <p:spPr bwMode="auto">
          <a:xfrm>
            <a:off x="5348288" y="2779713"/>
            <a:ext cx="571500" cy="342900"/>
          </a:xfrm>
          <a:prstGeom prst="rect">
            <a:avLst/>
          </a:prstGeom>
          <a:noFill/>
          <a:ln w="9525">
            <a:noFill/>
            <a:miter lim="800000"/>
            <a:headEnd/>
            <a:tailEnd/>
          </a:ln>
        </p:spPr>
        <p:txBody>
          <a:bodyPr/>
          <a:lstStyle/>
          <a:p>
            <a:r>
              <a:rPr lang="en-US" sz="1800">
                <a:solidFill>
                  <a:srgbClr val="000000"/>
                </a:solidFill>
                <a:ea typeface="Times New Roman" pitchFamily="18" charset="0"/>
                <a:cs typeface="Arial" charset="0"/>
              </a:rPr>
              <a:t> Z</a:t>
            </a:r>
          </a:p>
        </p:txBody>
      </p:sp>
      <p:sp>
        <p:nvSpPr>
          <p:cNvPr id="300041" name="AutoShape 9"/>
          <p:cNvSpPr>
            <a:spLocks noChangeArrowheads="1"/>
          </p:cNvSpPr>
          <p:nvPr/>
        </p:nvSpPr>
        <p:spPr bwMode="auto">
          <a:xfrm>
            <a:off x="3862388" y="2551113"/>
            <a:ext cx="1028700" cy="685800"/>
          </a:xfrm>
          <a:prstGeom prst="can">
            <a:avLst>
              <a:gd name="adj" fmla="val 25000"/>
            </a:avLst>
          </a:prstGeom>
          <a:solidFill>
            <a:srgbClr val="003300">
              <a:alpha val="25098"/>
            </a:srgbClr>
          </a:solidFill>
          <a:ln w="15875">
            <a:solidFill>
              <a:srgbClr val="003300"/>
            </a:solidFill>
            <a:round/>
            <a:headEnd/>
            <a:tailEnd/>
          </a:ln>
        </p:spPr>
        <p:txBody>
          <a:bodyPr/>
          <a:lstStyle/>
          <a:p>
            <a:endParaRPr lang="en-US">
              <a:solidFill>
                <a:srgbClr val="000000"/>
              </a:solidFill>
            </a:endParaRPr>
          </a:p>
        </p:txBody>
      </p:sp>
      <p:sp>
        <p:nvSpPr>
          <p:cNvPr id="132105" name="AutoShape 10"/>
          <p:cNvSpPr>
            <a:spLocks noChangeArrowheads="1"/>
          </p:cNvSpPr>
          <p:nvPr/>
        </p:nvSpPr>
        <p:spPr bwMode="auto">
          <a:xfrm>
            <a:off x="5348288" y="2551113"/>
            <a:ext cx="685800" cy="685800"/>
          </a:xfrm>
          <a:prstGeom prst="can">
            <a:avLst>
              <a:gd name="adj" fmla="val 25000"/>
            </a:avLst>
          </a:prstGeom>
          <a:noFill/>
          <a:ln w="15875">
            <a:solidFill>
              <a:srgbClr val="333333"/>
            </a:solidFill>
            <a:round/>
            <a:headEnd/>
            <a:tailEnd/>
          </a:ln>
        </p:spPr>
        <p:txBody>
          <a:bodyPr/>
          <a:lstStyle/>
          <a:p>
            <a:endParaRPr lang="en-US">
              <a:solidFill>
                <a:srgbClr val="000000"/>
              </a:solidFill>
            </a:endParaRPr>
          </a:p>
        </p:txBody>
      </p:sp>
      <p:sp>
        <p:nvSpPr>
          <p:cNvPr id="132106" name="Text Box 11"/>
          <p:cNvSpPr txBox="1">
            <a:spLocks noChangeArrowheads="1"/>
          </p:cNvSpPr>
          <p:nvPr/>
        </p:nvSpPr>
        <p:spPr bwMode="auto">
          <a:xfrm>
            <a:off x="4090988" y="2779713"/>
            <a:ext cx="571500" cy="342900"/>
          </a:xfrm>
          <a:prstGeom prst="rect">
            <a:avLst/>
          </a:prstGeom>
          <a:noFill/>
          <a:ln w="9525">
            <a:noFill/>
            <a:miter lim="800000"/>
            <a:headEnd/>
            <a:tailEnd/>
          </a:ln>
        </p:spPr>
        <p:txBody>
          <a:bodyPr/>
          <a:lstStyle/>
          <a:p>
            <a:r>
              <a:rPr lang="en-US" sz="1800">
                <a:solidFill>
                  <a:srgbClr val="000000"/>
                </a:solidFill>
                <a:ea typeface="Times New Roman" pitchFamily="18" charset="0"/>
                <a:cs typeface="Arial" charset="0"/>
              </a:rPr>
              <a:t>C</a:t>
            </a:r>
          </a:p>
        </p:txBody>
      </p:sp>
      <p:sp>
        <p:nvSpPr>
          <p:cNvPr id="300044" name="Freeform 12"/>
          <p:cNvSpPr>
            <a:spLocks/>
          </p:cNvSpPr>
          <p:nvPr/>
        </p:nvSpPr>
        <p:spPr bwMode="auto">
          <a:xfrm>
            <a:off x="4346575" y="2371725"/>
            <a:ext cx="1096963" cy="268288"/>
          </a:xfrm>
          <a:custGeom>
            <a:avLst/>
            <a:gdLst>
              <a:gd name="T0" fmla="*/ 0 w 1728"/>
              <a:gd name="T1" fmla="*/ 2147483647 h 423"/>
              <a:gd name="T2" fmla="*/ 2147483647 w 1728"/>
              <a:gd name="T3" fmla="*/ 2147483647 h 423"/>
              <a:gd name="T4" fmla="*/ 2147483647 w 1728"/>
              <a:gd name="T5" fmla="*/ 2147483647 h 423"/>
              <a:gd name="T6" fmla="*/ 2147483647 w 1728"/>
              <a:gd name="T7" fmla="*/ 2147483647 h 423"/>
              <a:gd name="T8" fmla="*/ 2147483647 w 1728"/>
              <a:gd name="T9" fmla="*/ 2147483647 h 423"/>
              <a:gd name="T10" fmla="*/ 0 60000 65536"/>
              <a:gd name="T11" fmla="*/ 0 60000 65536"/>
              <a:gd name="T12" fmla="*/ 0 60000 65536"/>
              <a:gd name="T13" fmla="*/ 0 60000 65536"/>
              <a:gd name="T14" fmla="*/ 0 60000 65536"/>
              <a:gd name="T15" fmla="*/ 0 w 1728"/>
              <a:gd name="T16" fmla="*/ 0 h 423"/>
              <a:gd name="T17" fmla="*/ 1728 w 1728"/>
              <a:gd name="T18" fmla="*/ 423 h 423"/>
            </a:gdLst>
            <a:ahLst/>
            <a:cxnLst>
              <a:cxn ang="T10">
                <a:pos x="T0" y="T1"/>
              </a:cxn>
              <a:cxn ang="T11">
                <a:pos x="T2" y="T3"/>
              </a:cxn>
              <a:cxn ang="T12">
                <a:pos x="T4" y="T5"/>
              </a:cxn>
              <a:cxn ang="T13">
                <a:pos x="T6" y="T7"/>
              </a:cxn>
              <a:cxn ang="T14">
                <a:pos x="T8" y="T9"/>
              </a:cxn>
            </a:cxnLst>
            <a:rect l="T15" t="T16" r="T17" b="T18"/>
            <a:pathLst>
              <a:path w="1728" h="423">
                <a:moveTo>
                  <a:pt x="0" y="423"/>
                </a:moveTo>
                <a:cubicBezTo>
                  <a:pt x="21" y="400"/>
                  <a:pt x="25" y="347"/>
                  <a:pt x="138" y="282"/>
                </a:cubicBezTo>
                <a:cubicBezTo>
                  <a:pt x="251" y="217"/>
                  <a:pt x="474" y="70"/>
                  <a:pt x="676" y="35"/>
                </a:cubicBezTo>
                <a:cubicBezTo>
                  <a:pt x="878" y="0"/>
                  <a:pt x="1178" y="41"/>
                  <a:pt x="1353" y="72"/>
                </a:cubicBezTo>
                <a:cubicBezTo>
                  <a:pt x="1528" y="103"/>
                  <a:pt x="1650" y="192"/>
                  <a:pt x="1728" y="223"/>
                </a:cubicBezTo>
              </a:path>
            </a:pathLst>
          </a:custGeom>
          <a:noFill/>
          <a:ln w="9525">
            <a:solidFill>
              <a:srgbClr val="000000"/>
            </a:solidFill>
            <a:round/>
            <a:headEnd/>
            <a:tailEnd type="stealth" w="med" len="med"/>
          </a:ln>
        </p:spPr>
        <p:txBody>
          <a:bodyPr/>
          <a:lstStyle/>
          <a:p>
            <a:endParaRPr lang="en-US">
              <a:solidFill>
                <a:srgbClr val="000000"/>
              </a:solidFill>
            </a:endParaRPr>
          </a:p>
        </p:txBody>
      </p:sp>
      <p:sp>
        <p:nvSpPr>
          <p:cNvPr id="300045" name="Freeform 13"/>
          <p:cNvSpPr>
            <a:spLocks/>
          </p:cNvSpPr>
          <p:nvPr/>
        </p:nvSpPr>
        <p:spPr bwMode="auto">
          <a:xfrm>
            <a:off x="2922588" y="2173288"/>
            <a:ext cx="2655887" cy="434975"/>
          </a:xfrm>
          <a:custGeom>
            <a:avLst/>
            <a:gdLst>
              <a:gd name="T0" fmla="*/ 0 w 4182"/>
              <a:gd name="T1" fmla="*/ 2147483647 h 685"/>
              <a:gd name="T2" fmla="*/ 2147483647 w 4182"/>
              <a:gd name="T3" fmla="*/ 2147483647 h 685"/>
              <a:gd name="T4" fmla="*/ 2147483647 w 4182"/>
              <a:gd name="T5" fmla="*/ 2147483647 h 685"/>
              <a:gd name="T6" fmla="*/ 2147483647 w 4182"/>
              <a:gd name="T7" fmla="*/ 2147483647 h 685"/>
              <a:gd name="T8" fmla="*/ 2147483647 w 4182"/>
              <a:gd name="T9" fmla="*/ 2147483647 h 685"/>
              <a:gd name="T10" fmla="*/ 2147483647 w 4182"/>
              <a:gd name="T11" fmla="*/ 2147483647 h 685"/>
              <a:gd name="T12" fmla="*/ 0 60000 65536"/>
              <a:gd name="T13" fmla="*/ 0 60000 65536"/>
              <a:gd name="T14" fmla="*/ 0 60000 65536"/>
              <a:gd name="T15" fmla="*/ 0 60000 65536"/>
              <a:gd name="T16" fmla="*/ 0 60000 65536"/>
              <a:gd name="T17" fmla="*/ 0 60000 65536"/>
              <a:gd name="T18" fmla="*/ 0 w 4182"/>
              <a:gd name="T19" fmla="*/ 0 h 685"/>
              <a:gd name="T20" fmla="*/ 4182 w 4182"/>
              <a:gd name="T21" fmla="*/ 685 h 685"/>
            </a:gdLst>
            <a:ahLst/>
            <a:cxnLst>
              <a:cxn ang="T12">
                <a:pos x="T0" y="T1"/>
              </a:cxn>
              <a:cxn ang="T13">
                <a:pos x="T2" y="T3"/>
              </a:cxn>
              <a:cxn ang="T14">
                <a:pos x="T4" y="T5"/>
              </a:cxn>
              <a:cxn ang="T15">
                <a:pos x="T6" y="T7"/>
              </a:cxn>
              <a:cxn ang="T16">
                <a:pos x="T8" y="T9"/>
              </a:cxn>
              <a:cxn ang="T17">
                <a:pos x="T10" y="T11"/>
              </a:cxn>
            </a:cxnLst>
            <a:rect l="T18" t="T19" r="T20" b="T21"/>
            <a:pathLst>
              <a:path w="4182" h="685">
                <a:moveTo>
                  <a:pt x="0" y="685"/>
                </a:moveTo>
                <a:cubicBezTo>
                  <a:pt x="150" y="599"/>
                  <a:pt x="593" y="282"/>
                  <a:pt x="914" y="171"/>
                </a:cubicBezTo>
                <a:cubicBezTo>
                  <a:pt x="1235" y="60"/>
                  <a:pt x="1569" y="42"/>
                  <a:pt x="1928" y="21"/>
                </a:cubicBezTo>
                <a:cubicBezTo>
                  <a:pt x="2287" y="0"/>
                  <a:pt x="2774" y="15"/>
                  <a:pt x="3068" y="46"/>
                </a:cubicBezTo>
                <a:cubicBezTo>
                  <a:pt x="3362" y="77"/>
                  <a:pt x="3508" y="136"/>
                  <a:pt x="3694" y="209"/>
                </a:cubicBezTo>
                <a:cubicBezTo>
                  <a:pt x="3880" y="282"/>
                  <a:pt x="4080" y="427"/>
                  <a:pt x="4182" y="484"/>
                </a:cubicBezTo>
              </a:path>
            </a:pathLst>
          </a:custGeom>
          <a:noFill/>
          <a:ln w="9525">
            <a:solidFill>
              <a:srgbClr val="000000"/>
            </a:solidFill>
            <a:round/>
            <a:headEnd/>
            <a:tailEnd type="stealth" w="med" len="med"/>
          </a:ln>
        </p:spPr>
        <p:txBody>
          <a:bodyPr/>
          <a:lstStyle/>
          <a:p>
            <a:endParaRPr lang="en-US">
              <a:solidFill>
                <a:srgbClr val="000000"/>
              </a:solidFill>
            </a:endParaRPr>
          </a:p>
        </p:txBody>
      </p:sp>
      <p:sp>
        <p:nvSpPr>
          <p:cNvPr id="300046" name="Freeform 14"/>
          <p:cNvSpPr>
            <a:spLocks/>
          </p:cNvSpPr>
          <p:nvPr/>
        </p:nvSpPr>
        <p:spPr bwMode="auto">
          <a:xfrm>
            <a:off x="1576388" y="1981200"/>
            <a:ext cx="4105275" cy="684213"/>
          </a:xfrm>
          <a:custGeom>
            <a:avLst/>
            <a:gdLst>
              <a:gd name="T0" fmla="*/ 0 w 6466"/>
              <a:gd name="T1" fmla="*/ 2147483647 h 1077"/>
              <a:gd name="T2" fmla="*/ 2147483647 w 6466"/>
              <a:gd name="T3" fmla="*/ 2147483647 h 1077"/>
              <a:gd name="T4" fmla="*/ 2147483647 w 6466"/>
              <a:gd name="T5" fmla="*/ 2147483647 h 1077"/>
              <a:gd name="T6" fmla="*/ 2147483647 w 6466"/>
              <a:gd name="T7" fmla="*/ 2147483647 h 1077"/>
              <a:gd name="T8" fmla="*/ 2147483647 w 6466"/>
              <a:gd name="T9" fmla="*/ 2147483647 h 1077"/>
              <a:gd name="T10" fmla="*/ 0 60000 65536"/>
              <a:gd name="T11" fmla="*/ 0 60000 65536"/>
              <a:gd name="T12" fmla="*/ 0 60000 65536"/>
              <a:gd name="T13" fmla="*/ 0 60000 65536"/>
              <a:gd name="T14" fmla="*/ 0 60000 65536"/>
              <a:gd name="T15" fmla="*/ 0 w 6466"/>
              <a:gd name="T16" fmla="*/ 0 h 1077"/>
              <a:gd name="T17" fmla="*/ 6466 w 6466"/>
              <a:gd name="T18" fmla="*/ 1077 h 1077"/>
            </a:gdLst>
            <a:ahLst/>
            <a:cxnLst>
              <a:cxn ang="T10">
                <a:pos x="T0" y="T1"/>
              </a:cxn>
              <a:cxn ang="T11">
                <a:pos x="T2" y="T3"/>
              </a:cxn>
              <a:cxn ang="T12">
                <a:pos x="T4" y="T5"/>
              </a:cxn>
              <a:cxn ang="T13">
                <a:pos x="T6" y="T7"/>
              </a:cxn>
              <a:cxn ang="T14">
                <a:pos x="T8" y="T9"/>
              </a:cxn>
            </a:cxnLst>
            <a:rect l="T15" t="T16" r="T17" b="T18"/>
            <a:pathLst>
              <a:path w="6466" h="1077">
                <a:moveTo>
                  <a:pt x="0" y="1077"/>
                </a:moveTo>
                <a:cubicBezTo>
                  <a:pt x="570" y="792"/>
                  <a:pt x="1142" y="532"/>
                  <a:pt x="1800" y="357"/>
                </a:cubicBezTo>
                <a:cubicBezTo>
                  <a:pt x="2458" y="182"/>
                  <a:pt x="3303" y="48"/>
                  <a:pt x="3949" y="24"/>
                </a:cubicBezTo>
                <a:cubicBezTo>
                  <a:pt x="4595" y="0"/>
                  <a:pt x="5257" y="88"/>
                  <a:pt x="5677" y="211"/>
                </a:cubicBezTo>
                <a:cubicBezTo>
                  <a:pt x="6097" y="334"/>
                  <a:pt x="6302" y="647"/>
                  <a:pt x="6466" y="762"/>
                </a:cubicBezTo>
              </a:path>
            </a:pathLst>
          </a:custGeom>
          <a:noFill/>
          <a:ln w="9525">
            <a:solidFill>
              <a:srgbClr val="000000"/>
            </a:solidFill>
            <a:round/>
            <a:headEnd/>
            <a:tailEnd type="stealth" w="med" len="med"/>
          </a:ln>
        </p:spPr>
        <p:txBody>
          <a:bodyPr/>
          <a:lstStyle/>
          <a:p>
            <a:endParaRPr lang="en-US">
              <a:solidFill>
                <a:srgbClr val="000000"/>
              </a:solidFill>
            </a:endParaRPr>
          </a:p>
        </p:txBody>
      </p:sp>
      <p:sp>
        <p:nvSpPr>
          <p:cNvPr id="300047" name="Text Box 15"/>
          <p:cNvSpPr txBox="1">
            <a:spLocks noChangeArrowheads="1"/>
          </p:cNvSpPr>
          <p:nvPr/>
        </p:nvSpPr>
        <p:spPr bwMode="auto">
          <a:xfrm>
            <a:off x="4090988" y="6134100"/>
            <a:ext cx="1943100" cy="342900"/>
          </a:xfrm>
          <a:prstGeom prst="rect">
            <a:avLst/>
          </a:prstGeom>
          <a:noFill/>
          <a:ln w="9525">
            <a:solidFill>
              <a:srgbClr val="000000"/>
            </a:solidFill>
            <a:miter lim="800000"/>
            <a:headEnd/>
            <a:tailEnd/>
          </a:ln>
        </p:spPr>
        <p:txBody>
          <a:bodyPr/>
          <a:lstStyle/>
          <a:p>
            <a:r>
              <a:rPr lang="en-US" sz="1800">
                <a:solidFill>
                  <a:srgbClr val="000000"/>
                </a:solidFill>
                <a:ea typeface="Times New Roman" pitchFamily="18" charset="0"/>
                <a:cs typeface="Arial" charset="0"/>
              </a:rPr>
              <a:t>Total =  7.9 atm</a:t>
            </a:r>
          </a:p>
        </p:txBody>
      </p:sp>
      <p:sp>
        <p:nvSpPr>
          <p:cNvPr id="132111" name="Rectangle 16"/>
          <p:cNvSpPr>
            <a:spLocks noChangeArrowheads="1"/>
          </p:cNvSpPr>
          <p:nvPr/>
        </p:nvSpPr>
        <p:spPr bwMode="auto">
          <a:xfrm>
            <a:off x="457200" y="1447800"/>
            <a:ext cx="4768850" cy="366713"/>
          </a:xfrm>
          <a:prstGeom prst="rect">
            <a:avLst/>
          </a:prstGeom>
          <a:noFill/>
          <a:ln w="9525">
            <a:noFill/>
            <a:miter lim="800000"/>
            <a:headEnd/>
            <a:tailEnd/>
          </a:ln>
        </p:spPr>
        <p:txBody>
          <a:bodyPr wrap="none" anchor="ctr">
            <a:spAutoFit/>
          </a:bodyPr>
          <a:lstStyle/>
          <a:p>
            <a:pPr algn="l"/>
            <a:r>
              <a:rPr lang="en-US" sz="1800">
                <a:solidFill>
                  <a:srgbClr val="000000"/>
                </a:solidFill>
                <a:ea typeface="Times New Roman" pitchFamily="18" charset="0"/>
                <a:cs typeface="Arial" charset="0"/>
              </a:rPr>
              <a:t>Find total pressure of mixture in Container Z. </a:t>
            </a:r>
          </a:p>
        </p:txBody>
      </p:sp>
      <p:sp>
        <p:nvSpPr>
          <p:cNvPr id="132112" name="Rectangle 17"/>
          <p:cNvSpPr>
            <a:spLocks noChangeArrowheads="1"/>
          </p:cNvSpPr>
          <p:nvPr/>
        </p:nvSpPr>
        <p:spPr bwMode="auto">
          <a:xfrm>
            <a:off x="1157288" y="3351213"/>
            <a:ext cx="4984750" cy="915987"/>
          </a:xfrm>
          <a:prstGeom prst="rect">
            <a:avLst/>
          </a:prstGeom>
          <a:noFill/>
          <a:ln w="9525">
            <a:noFill/>
            <a:miter lim="800000"/>
            <a:headEnd/>
            <a:tailEnd/>
          </a:ln>
        </p:spPr>
        <p:txBody>
          <a:bodyPr wrap="none" anchor="ctr">
            <a:spAutoFit/>
          </a:bodyPr>
          <a:lstStyle/>
          <a:p>
            <a:pPr algn="l"/>
            <a:r>
              <a:rPr lang="en-US" sz="1800">
                <a:solidFill>
                  <a:srgbClr val="000000"/>
                </a:solidFill>
                <a:ea typeface="Times New Roman" pitchFamily="18" charset="0"/>
                <a:cs typeface="Arial" charset="0"/>
              </a:rPr>
              <a:t>1.3 L	         2.6 L	   3.8 L	          2.3 L</a:t>
            </a:r>
            <a:endParaRPr lang="en-US" sz="900">
              <a:solidFill>
                <a:srgbClr val="000000"/>
              </a:solidFill>
              <a:ea typeface="Times New Roman" pitchFamily="18" charset="0"/>
              <a:cs typeface="Arial" charset="0"/>
            </a:endParaRPr>
          </a:p>
          <a:p>
            <a:pPr algn="l" eaLnBrk="0" hangingPunct="0"/>
            <a:r>
              <a:rPr lang="en-US" sz="1800">
                <a:solidFill>
                  <a:srgbClr val="000000"/>
                </a:solidFill>
                <a:ea typeface="Times New Roman" pitchFamily="18" charset="0"/>
                <a:cs typeface="Arial" charset="0"/>
              </a:rPr>
              <a:t>3.2 atm	       1.4 atm	 2.7 atm	        X atm</a:t>
            </a:r>
            <a:endParaRPr lang="en-US" sz="900">
              <a:solidFill>
                <a:srgbClr val="000000"/>
              </a:solidFill>
              <a:ea typeface="Times New Roman" pitchFamily="18" charset="0"/>
              <a:cs typeface="Arial" charset="0"/>
            </a:endParaRPr>
          </a:p>
          <a:p>
            <a:pPr algn="l" eaLnBrk="0" hangingPunct="0"/>
            <a:endParaRPr lang="en-US" sz="1800">
              <a:solidFill>
                <a:srgbClr val="000000"/>
              </a:solidFill>
              <a:ea typeface="Times New Roman" pitchFamily="18" charset="0"/>
              <a:cs typeface="Arial" charset="0"/>
            </a:endParaRPr>
          </a:p>
        </p:txBody>
      </p:sp>
      <p:graphicFrame>
        <p:nvGraphicFramePr>
          <p:cNvPr id="300050" name="Group 18"/>
          <p:cNvGraphicFramePr>
            <a:graphicFrameLocks noGrp="1"/>
          </p:cNvGraphicFramePr>
          <p:nvPr/>
        </p:nvGraphicFramePr>
        <p:xfrm>
          <a:off x="1157288" y="4191000"/>
          <a:ext cx="4914900" cy="1872298"/>
        </p:xfrm>
        <a:graphic>
          <a:graphicData uri="http://schemas.openxmlformats.org/drawingml/2006/table">
            <a:tbl>
              <a:tblPr/>
              <a:tblGrid>
                <a:gridCol w="571500"/>
                <a:gridCol w="1143000"/>
                <a:gridCol w="1028700"/>
                <a:gridCol w="1028700"/>
                <a:gridCol w="1143000"/>
              </a:tblGrid>
              <a:tr h="393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P</a:t>
                      </a:r>
                      <a:r>
                        <a:rPr kumimoji="0" lang="en-US" sz="1800" b="1" i="0" u="none" strike="noStrike" cap="none" normalizeH="0" baseline="-30000" smtClean="0">
                          <a:ln>
                            <a:noFill/>
                          </a:ln>
                          <a:solidFill>
                            <a:schemeClr val="tx1"/>
                          </a:solidFill>
                          <a:effectLst/>
                          <a:latin typeface="Arial" charset="0"/>
                          <a:ea typeface="Times New Roman" pitchFamily="18" charset="0"/>
                          <a:cs typeface="Arial" charset="0"/>
                        </a:rPr>
                        <a:t>X</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V</a:t>
                      </a:r>
                      <a:r>
                        <a:rPr kumimoji="0" lang="en-US" sz="1800" b="1" i="0" u="none" strike="noStrike" cap="none" normalizeH="0" baseline="-30000" smtClean="0">
                          <a:ln>
                            <a:noFill/>
                          </a:ln>
                          <a:solidFill>
                            <a:schemeClr val="tx1"/>
                          </a:solidFill>
                          <a:effectLst/>
                          <a:latin typeface="Arial" charset="0"/>
                          <a:ea typeface="Times New Roman" pitchFamily="18" charset="0"/>
                          <a:cs typeface="Arial" charset="0"/>
                        </a:rPr>
                        <a:t>X</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V</a:t>
                      </a:r>
                      <a:r>
                        <a:rPr kumimoji="0" lang="en-US" sz="1800" b="1" i="0" u="none" strike="noStrike" cap="none" normalizeH="0" baseline="-30000" smtClean="0">
                          <a:ln>
                            <a:noFill/>
                          </a:ln>
                          <a:solidFill>
                            <a:schemeClr val="tx1"/>
                          </a:solidFill>
                          <a:effectLst/>
                          <a:latin typeface="Arial" charset="0"/>
                          <a:ea typeface="Times New Roman" pitchFamily="18" charset="0"/>
                          <a:cs typeface="Arial" charset="0"/>
                        </a:rPr>
                        <a:t>Z</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P</a:t>
                      </a:r>
                      <a:r>
                        <a:rPr kumimoji="0" lang="en-US" sz="1800" b="1" i="0" u="none" strike="noStrike" cap="none" normalizeH="0" baseline="-30000" smtClean="0">
                          <a:ln>
                            <a:noFill/>
                          </a:ln>
                          <a:solidFill>
                            <a:schemeClr val="tx1"/>
                          </a:solidFill>
                          <a:effectLst/>
                          <a:latin typeface="Arial" charset="0"/>
                          <a:ea typeface="Times New Roman" pitchFamily="18" charset="0"/>
                          <a:cs typeface="Arial" charset="0"/>
                        </a:rPr>
                        <a:t>X,Z</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A</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990000"/>
                          </a:solidFill>
                          <a:effectLst/>
                          <a:latin typeface="Arial" charset="0"/>
                          <a:ea typeface="Times New Roman" pitchFamily="18" charset="0"/>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990000"/>
                          </a:solidFill>
                          <a:effectLst/>
                          <a:latin typeface="Arial" charset="0"/>
                          <a:ea typeface="Times New Roman" pitchFamily="18" charset="0"/>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3300"/>
                          </a:solidFill>
                          <a:effectLst/>
                          <a:latin typeface="Arial" charset="0"/>
                          <a:ea typeface="Times New Roman" pitchFamily="18" charset="0"/>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97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B</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6600FF"/>
                          </a:solidFill>
                          <a:effectLst/>
                          <a:latin typeface="Arial" charset="0"/>
                          <a:ea typeface="Times New Roman" pitchFamily="18" charset="0"/>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6600FF"/>
                          </a:solidFill>
                          <a:effectLst/>
                          <a:latin typeface="Arial" charset="0"/>
                          <a:ea typeface="Times New Roman" pitchFamily="18" charset="0"/>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C</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3300"/>
                          </a:solidFill>
                          <a:effectLst/>
                          <a:latin typeface="Arial" charset="0"/>
                          <a:ea typeface="Times New Roman" pitchFamily="18" charset="0"/>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3300"/>
                          </a:solidFill>
                          <a:effectLst/>
                          <a:latin typeface="Arial" charset="0"/>
                          <a:ea typeface="Times New Roman" pitchFamily="18" charset="0"/>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32145" name="Rectangle 50"/>
          <p:cNvSpPr>
            <a:spLocks noChangeArrowheads="1"/>
          </p:cNvSpPr>
          <p:nvPr/>
        </p:nvSpPr>
        <p:spPr bwMode="auto">
          <a:xfrm>
            <a:off x="-1885950" y="5167313"/>
            <a:ext cx="9144000" cy="0"/>
          </a:xfrm>
          <a:prstGeom prst="rect">
            <a:avLst/>
          </a:prstGeom>
          <a:noFill/>
          <a:ln w="9525">
            <a:noFill/>
            <a:miter lim="800000"/>
            <a:headEnd/>
            <a:tailEnd/>
          </a:ln>
        </p:spPr>
        <p:txBody>
          <a:bodyPr wrap="none" anchor="ctr">
            <a:spAutoFit/>
          </a:bodyPr>
          <a:lstStyle/>
          <a:p>
            <a:endParaRPr lang="en-US">
              <a:solidFill>
                <a:srgbClr val="000000"/>
              </a:solidFill>
            </a:endParaRPr>
          </a:p>
        </p:txBody>
      </p:sp>
      <p:sp>
        <p:nvSpPr>
          <p:cNvPr id="300104" name="Text Box 72"/>
          <p:cNvSpPr txBox="1">
            <a:spLocks noChangeArrowheads="1"/>
          </p:cNvSpPr>
          <p:nvPr/>
        </p:nvSpPr>
        <p:spPr bwMode="auto">
          <a:xfrm>
            <a:off x="6662738" y="4130675"/>
            <a:ext cx="1571625" cy="366713"/>
          </a:xfrm>
          <a:prstGeom prst="rect">
            <a:avLst/>
          </a:prstGeom>
          <a:noFill/>
          <a:ln w="9525">
            <a:noFill/>
            <a:miter lim="800000"/>
            <a:headEnd/>
            <a:tailEnd/>
          </a:ln>
        </p:spPr>
        <p:txBody>
          <a:bodyPr wrap="none">
            <a:spAutoFit/>
          </a:bodyPr>
          <a:lstStyle/>
          <a:p>
            <a:pPr algn="l"/>
            <a:r>
              <a:rPr lang="en-US" sz="1800">
                <a:solidFill>
                  <a:srgbClr val="000000"/>
                </a:solidFill>
              </a:rPr>
              <a:t>P</a:t>
            </a:r>
            <a:r>
              <a:rPr lang="en-US" sz="1800" baseline="-25000">
                <a:solidFill>
                  <a:srgbClr val="000000"/>
                </a:solidFill>
              </a:rPr>
              <a:t>A</a:t>
            </a:r>
            <a:r>
              <a:rPr lang="en-US" sz="1800">
                <a:solidFill>
                  <a:srgbClr val="000000"/>
                </a:solidFill>
              </a:rPr>
              <a:t>V</a:t>
            </a:r>
            <a:r>
              <a:rPr lang="en-US" sz="1800" baseline="-25000">
                <a:solidFill>
                  <a:srgbClr val="000000"/>
                </a:solidFill>
              </a:rPr>
              <a:t>A</a:t>
            </a:r>
            <a:r>
              <a:rPr lang="en-US" sz="1800">
                <a:solidFill>
                  <a:srgbClr val="000000"/>
                </a:solidFill>
              </a:rPr>
              <a:t>  =  P</a:t>
            </a:r>
            <a:r>
              <a:rPr lang="en-US" sz="1800" baseline="-25000">
                <a:solidFill>
                  <a:srgbClr val="000000"/>
                </a:solidFill>
              </a:rPr>
              <a:t>Z</a:t>
            </a:r>
            <a:r>
              <a:rPr lang="en-US" sz="1800">
                <a:solidFill>
                  <a:srgbClr val="000000"/>
                </a:solidFill>
              </a:rPr>
              <a:t>V</a:t>
            </a:r>
            <a:r>
              <a:rPr lang="en-US" sz="1800" baseline="-25000">
                <a:solidFill>
                  <a:srgbClr val="000000"/>
                </a:solidFill>
              </a:rPr>
              <a:t>Z</a:t>
            </a:r>
          </a:p>
        </p:txBody>
      </p:sp>
      <p:sp>
        <p:nvSpPr>
          <p:cNvPr id="300105" name="Text Box 73"/>
          <p:cNvSpPr txBox="1">
            <a:spLocks noChangeArrowheads="1"/>
          </p:cNvSpPr>
          <p:nvPr/>
        </p:nvSpPr>
        <p:spPr bwMode="auto">
          <a:xfrm>
            <a:off x="6265863" y="4538663"/>
            <a:ext cx="2316162" cy="274637"/>
          </a:xfrm>
          <a:prstGeom prst="rect">
            <a:avLst/>
          </a:prstGeom>
          <a:noFill/>
          <a:ln w="9525">
            <a:noFill/>
            <a:miter lim="800000"/>
            <a:headEnd/>
            <a:tailEnd/>
          </a:ln>
        </p:spPr>
        <p:txBody>
          <a:bodyPr wrap="none">
            <a:spAutoFit/>
          </a:bodyPr>
          <a:lstStyle/>
          <a:p>
            <a:pPr algn="l"/>
            <a:r>
              <a:rPr lang="en-US">
                <a:solidFill>
                  <a:srgbClr val="000000"/>
                </a:solidFill>
              </a:rPr>
              <a:t>3.2 atm (1.3 L)  =  X atm (2.3 L)</a:t>
            </a:r>
          </a:p>
        </p:txBody>
      </p:sp>
      <p:sp>
        <p:nvSpPr>
          <p:cNvPr id="300106" name="Text Box 74"/>
          <p:cNvSpPr txBox="1">
            <a:spLocks noChangeArrowheads="1"/>
          </p:cNvSpPr>
          <p:nvPr/>
        </p:nvSpPr>
        <p:spPr bwMode="auto">
          <a:xfrm>
            <a:off x="7212013" y="4786313"/>
            <a:ext cx="1011237" cy="274637"/>
          </a:xfrm>
          <a:prstGeom prst="rect">
            <a:avLst/>
          </a:prstGeom>
          <a:noFill/>
          <a:ln w="9525">
            <a:noFill/>
            <a:miter lim="800000"/>
            <a:headEnd/>
            <a:tailEnd/>
          </a:ln>
        </p:spPr>
        <p:txBody>
          <a:bodyPr wrap="none">
            <a:spAutoFit/>
          </a:bodyPr>
          <a:lstStyle/>
          <a:p>
            <a:pPr algn="l"/>
            <a:r>
              <a:rPr lang="en-US">
                <a:solidFill>
                  <a:srgbClr val="000000"/>
                </a:solidFill>
              </a:rPr>
              <a:t>X = 1.8 atm </a:t>
            </a:r>
          </a:p>
        </p:txBody>
      </p:sp>
      <p:sp>
        <p:nvSpPr>
          <p:cNvPr id="300107" name="Text Box 75"/>
          <p:cNvSpPr txBox="1">
            <a:spLocks noChangeArrowheads="1"/>
          </p:cNvSpPr>
          <p:nvPr/>
        </p:nvSpPr>
        <p:spPr bwMode="auto">
          <a:xfrm>
            <a:off x="6267450" y="5326063"/>
            <a:ext cx="2316163" cy="274637"/>
          </a:xfrm>
          <a:prstGeom prst="rect">
            <a:avLst/>
          </a:prstGeom>
          <a:noFill/>
          <a:ln w="9525">
            <a:noFill/>
            <a:miter lim="800000"/>
            <a:headEnd/>
            <a:tailEnd/>
          </a:ln>
        </p:spPr>
        <p:txBody>
          <a:bodyPr wrap="none">
            <a:spAutoFit/>
          </a:bodyPr>
          <a:lstStyle/>
          <a:p>
            <a:pPr algn="l"/>
            <a:r>
              <a:rPr lang="en-US">
                <a:solidFill>
                  <a:srgbClr val="000000"/>
                </a:solidFill>
              </a:rPr>
              <a:t>1.4 atm (2.6 L)  =  X atm (2.3 L)</a:t>
            </a:r>
          </a:p>
        </p:txBody>
      </p:sp>
      <p:sp>
        <p:nvSpPr>
          <p:cNvPr id="300108" name="Text Box 76"/>
          <p:cNvSpPr txBox="1">
            <a:spLocks noChangeArrowheads="1"/>
          </p:cNvSpPr>
          <p:nvPr/>
        </p:nvSpPr>
        <p:spPr bwMode="auto">
          <a:xfrm>
            <a:off x="6672263" y="5013325"/>
            <a:ext cx="1571625" cy="366713"/>
          </a:xfrm>
          <a:prstGeom prst="rect">
            <a:avLst/>
          </a:prstGeom>
          <a:noFill/>
          <a:ln w="9525">
            <a:noFill/>
            <a:miter lim="800000"/>
            <a:headEnd/>
            <a:tailEnd/>
          </a:ln>
        </p:spPr>
        <p:txBody>
          <a:bodyPr wrap="none">
            <a:spAutoFit/>
          </a:bodyPr>
          <a:lstStyle/>
          <a:p>
            <a:pPr algn="l"/>
            <a:r>
              <a:rPr lang="en-US" sz="1800">
                <a:solidFill>
                  <a:srgbClr val="000000"/>
                </a:solidFill>
              </a:rPr>
              <a:t>P</a:t>
            </a:r>
            <a:r>
              <a:rPr lang="en-US" sz="1800" baseline="-25000">
                <a:solidFill>
                  <a:srgbClr val="000000"/>
                </a:solidFill>
              </a:rPr>
              <a:t>B</a:t>
            </a:r>
            <a:r>
              <a:rPr lang="en-US" sz="1800">
                <a:solidFill>
                  <a:srgbClr val="000000"/>
                </a:solidFill>
              </a:rPr>
              <a:t>V</a:t>
            </a:r>
            <a:r>
              <a:rPr lang="en-US" sz="1800" baseline="-25000">
                <a:solidFill>
                  <a:srgbClr val="000000"/>
                </a:solidFill>
              </a:rPr>
              <a:t>B</a:t>
            </a:r>
            <a:r>
              <a:rPr lang="en-US" sz="1800">
                <a:solidFill>
                  <a:srgbClr val="000000"/>
                </a:solidFill>
              </a:rPr>
              <a:t>  =  P</a:t>
            </a:r>
            <a:r>
              <a:rPr lang="en-US" sz="1800" baseline="-25000">
                <a:solidFill>
                  <a:srgbClr val="000000"/>
                </a:solidFill>
              </a:rPr>
              <a:t>Z</a:t>
            </a:r>
            <a:r>
              <a:rPr lang="en-US" sz="1800">
                <a:solidFill>
                  <a:srgbClr val="000000"/>
                </a:solidFill>
              </a:rPr>
              <a:t>V</a:t>
            </a:r>
            <a:r>
              <a:rPr lang="en-US" sz="1800" baseline="-25000">
                <a:solidFill>
                  <a:srgbClr val="000000"/>
                </a:solidFill>
              </a:rPr>
              <a:t>Z</a:t>
            </a:r>
          </a:p>
        </p:txBody>
      </p:sp>
      <p:sp>
        <p:nvSpPr>
          <p:cNvPr id="300109" name="Text Box 77"/>
          <p:cNvSpPr txBox="1">
            <a:spLocks noChangeArrowheads="1"/>
          </p:cNvSpPr>
          <p:nvPr/>
        </p:nvSpPr>
        <p:spPr bwMode="auto">
          <a:xfrm>
            <a:off x="6269038" y="5867400"/>
            <a:ext cx="2316162" cy="274638"/>
          </a:xfrm>
          <a:prstGeom prst="rect">
            <a:avLst/>
          </a:prstGeom>
          <a:noFill/>
          <a:ln w="9525">
            <a:noFill/>
            <a:miter lim="800000"/>
            <a:headEnd/>
            <a:tailEnd/>
          </a:ln>
        </p:spPr>
        <p:txBody>
          <a:bodyPr wrap="none">
            <a:spAutoFit/>
          </a:bodyPr>
          <a:lstStyle/>
          <a:p>
            <a:pPr algn="l"/>
            <a:r>
              <a:rPr lang="en-US">
                <a:solidFill>
                  <a:srgbClr val="000000"/>
                </a:solidFill>
              </a:rPr>
              <a:t>2.7 atm (3.8 L)  =  X atm (2.3 L)</a:t>
            </a:r>
          </a:p>
        </p:txBody>
      </p:sp>
      <p:sp>
        <p:nvSpPr>
          <p:cNvPr id="300110" name="Text Box 78"/>
          <p:cNvSpPr txBox="1">
            <a:spLocks noChangeArrowheads="1"/>
          </p:cNvSpPr>
          <p:nvPr/>
        </p:nvSpPr>
        <p:spPr bwMode="auto">
          <a:xfrm>
            <a:off x="6673850" y="5554663"/>
            <a:ext cx="1587500" cy="366712"/>
          </a:xfrm>
          <a:prstGeom prst="rect">
            <a:avLst/>
          </a:prstGeom>
          <a:noFill/>
          <a:ln w="9525">
            <a:noFill/>
            <a:miter lim="800000"/>
            <a:headEnd/>
            <a:tailEnd/>
          </a:ln>
        </p:spPr>
        <p:txBody>
          <a:bodyPr wrap="none">
            <a:spAutoFit/>
          </a:bodyPr>
          <a:lstStyle/>
          <a:p>
            <a:pPr algn="l"/>
            <a:r>
              <a:rPr lang="en-US" sz="1800">
                <a:solidFill>
                  <a:srgbClr val="000000"/>
                </a:solidFill>
              </a:rPr>
              <a:t>P</a:t>
            </a:r>
            <a:r>
              <a:rPr lang="en-US" sz="1800" baseline="-25000">
                <a:solidFill>
                  <a:srgbClr val="000000"/>
                </a:solidFill>
              </a:rPr>
              <a:t>C</a:t>
            </a:r>
            <a:r>
              <a:rPr lang="en-US" sz="1800">
                <a:solidFill>
                  <a:srgbClr val="000000"/>
                </a:solidFill>
              </a:rPr>
              <a:t>V</a:t>
            </a:r>
            <a:r>
              <a:rPr lang="en-US" sz="1800" baseline="-25000">
                <a:solidFill>
                  <a:srgbClr val="000000"/>
                </a:solidFill>
              </a:rPr>
              <a:t>C</a:t>
            </a:r>
            <a:r>
              <a:rPr lang="en-US" sz="1800">
                <a:solidFill>
                  <a:srgbClr val="000000"/>
                </a:solidFill>
              </a:rPr>
              <a:t>  =  P</a:t>
            </a:r>
            <a:r>
              <a:rPr lang="en-US" sz="1800" baseline="-25000">
                <a:solidFill>
                  <a:srgbClr val="000000"/>
                </a:solidFill>
              </a:rPr>
              <a:t>Z</a:t>
            </a:r>
            <a:r>
              <a:rPr lang="en-US" sz="1800">
                <a:solidFill>
                  <a:srgbClr val="000000"/>
                </a:solidFill>
              </a:rPr>
              <a:t>V</a:t>
            </a:r>
            <a:r>
              <a:rPr lang="en-US" sz="1800" baseline="-25000">
                <a:solidFill>
                  <a:srgbClr val="000000"/>
                </a:solidFill>
              </a:rPr>
              <a:t>Z</a:t>
            </a:r>
          </a:p>
        </p:txBody>
      </p:sp>
      <p:sp>
        <p:nvSpPr>
          <p:cNvPr id="300085" name="Rectangle 53"/>
          <p:cNvSpPr>
            <a:spLocks noChangeArrowheads="1"/>
          </p:cNvSpPr>
          <p:nvPr/>
        </p:nvSpPr>
        <p:spPr bwMode="auto">
          <a:xfrm>
            <a:off x="1820863" y="4754563"/>
            <a:ext cx="946150" cy="366712"/>
          </a:xfrm>
          <a:prstGeom prst="rect">
            <a:avLst/>
          </a:prstGeom>
          <a:noFill/>
          <a:ln w="9525">
            <a:noFill/>
            <a:miter lim="800000"/>
            <a:headEnd/>
            <a:tailEnd/>
          </a:ln>
        </p:spPr>
        <p:txBody>
          <a:bodyPr wrap="none">
            <a:spAutoFit/>
          </a:bodyPr>
          <a:lstStyle/>
          <a:p>
            <a:pPr algn="l"/>
            <a:r>
              <a:rPr lang="en-US" sz="1800">
                <a:solidFill>
                  <a:srgbClr val="990000"/>
                </a:solidFill>
                <a:ea typeface="Times New Roman" pitchFamily="18" charset="0"/>
                <a:cs typeface="Arial" charset="0"/>
              </a:rPr>
              <a:t>3.2 atm</a:t>
            </a:r>
          </a:p>
        </p:txBody>
      </p:sp>
      <p:sp>
        <p:nvSpPr>
          <p:cNvPr id="300087" name="Rectangle 55"/>
          <p:cNvSpPr>
            <a:spLocks noChangeArrowheads="1"/>
          </p:cNvSpPr>
          <p:nvPr/>
        </p:nvSpPr>
        <p:spPr bwMode="auto">
          <a:xfrm>
            <a:off x="3040063" y="4754563"/>
            <a:ext cx="692150" cy="366712"/>
          </a:xfrm>
          <a:prstGeom prst="rect">
            <a:avLst/>
          </a:prstGeom>
          <a:noFill/>
          <a:ln w="9525">
            <a:noFill/>
            <a:miter lim="800000"/>
            <a:headEnd/>
            <a:tailEnd/>
          </a:ln>
        </p:spPr>
        <p:txBody>
          <a:bodyPr wrap="none">
            <a:spAutoFit/>
          </a:bodyPr>
          <a:lstStyle/>
          <a:p>
            <a:pPr algn="l"/>
            <a:r>
              <a:rPr lang="en-US" sz="1800">
                <a:solidFill>
                  <a:srgbClr val="990000"/>
                </a:solidFill>
                <a:ea typeface="Times New Roman" pitchFamily="18" charset="0"/>
                <a:cs typeface="Arial" charset="0"/>
              </a:rPr>
              <a:t>1.3 L</a:t>
            </a:r>
          </a:p>
        </p:txBody>
      </p:sp>
      <p:sp>
        <p:nvSpPr>
          <p:cNvPr id="300089" name="Rectangle 57"/>
          <p:cNvSpPr>
            <a:spLocks noChangeArrowheads="1"/>
          </p:cNvSpPr>
          <p:nvPr/>
        </p:nvSpPr>
        <p:spPr bwMode="auto">
          <a:xfrm>
            <a:off x="1822450" y="5202238"/>
            <a:ext cx="946150" cy="366712"/>
          </a:xfrm>
          <a:prstGeom prst="rect">
            <a:avLst/>
          </a:prstGeom>
          <a:noFill/>
          <a:ln w="9525">
            <a:noFill/>
            <a:miter lim="800000"/>
            <a:headEnd/>
            <a:tailEnd/>
          </a:ln>
        </p:spPr>
        <p:txBody>
          <a:bodyPr wrap="none">
            <a:spAutoFit/>
          </a:bodyPr>
          <a:lstStyle/>
          <a:p>
            <a:pPr algn="l"/>
            <a:r>
              <a:rPr lang="en-US" sz="1800">
                <a:solidFill>
                  <a:srgbClr val="6600FF"/>
                </a:solidFill>
                <a:ea typeface="Times New Roman" pitchFamily="18" charset="0"/>
                <a:cs typeface="Arial" charset="0"/>
              </a:rPr>
              <a:t>1.4 atm</a:t>
            </a:r>
          </a:p>
        </p:txBody>
      </p:sp>
      <p:sp>
        <p:nvSpPr>
          <p:cNvPr id="300091" name="Rectangle 59"/>
          <p:cNvSpPr>
            <a:spLocks noChangeArrowheads="1"/>
          </p:cNvSpPr>
          <p:nvPr/>
        </p:nvSpPr>
        <p:spPr bwMode="auto">
          <a:xfrm>
            <a:off x="3041650" y="5197475"/>
            <a:ext cx="692150" cy="366713"/>
          </a:xfrm>
          <a:prstGeom prst="rect">
            <a:avLst/>
          </a:prstGeom>
          <a:noFill/>
          <a:ln w="9525">
            <a:noFill/>
            <a:miter lim="800000"/>
            <a:headEnd/>
            <a:tailEnd/>
          </a:ln>
        </p:spPr>
        <p:txBody>
          <a:bodyPr wrap="none">
            <a:spAutoFit/>
          </a:bodyPr>
          <a:lstStyle/>
          <a:p>
            <a:pPr algn="l"/>
            <a:r>
              <a:rPr lang="en-US" sz="1800">
                <a:solidFill>
                  <a:srgbClr val="6600FF"/>
                </a:solidFill>
                <a:ea typeface="Times New Roman" pitchFamily="18" charset="0"/>
                <a:cs typeface="Arial" charset="0"/>
              </a:rPr>
              <a:t>2.6 L</a:t>
            </a:r>
          </a:p>
        </p:txBody>
      </p:sp>
      <p:sp>
        <p:nvSpPr>
          <p:cNvPr id="300093" name="Rectangle 61"/>
          <p:cNvSpPr>
            <a:spLocks noChangeArrowheads="1"/>
          </p:cNvSpPr>
          <p:nvPr/>
        </p:nvSpPr>
        <p:spPr bwMode="auto">
          <a:xfrm>
            <a:off x="1824038" y="5651500"/>
            <a:ext cx="946150" cy="366713"/>
          </a:xfrm>
          <a:prstGeom prst="rect">
            <a:avLst/>
          </a:prstGeom>
          <a:noFill/>
          <a:ln w="9525">
            <a:noFill/>
            <a:miter lim="800000"/>
            <a:headEnd/>
            <a:tailEnd/>
          </a:ln>
        </p:spPr>
        <p:txBody>
          <a:bodyPr wrap="none">
            <a:spAutoFit/>
          </a:bodyPr>
          <a:lstStyle/>
          <a:p>
            <a:pPr algn="l"/>
            <a:r>
              <a:rPr lang="en-US" sz="1800">
                <a:solidFill>
                  <a:srgbClr val="003300"/>
                </a:solidFill>
                <a:ea typeface="Times New Roman" pitchFamily="18" charset="0"/>
                <a:cs typeface="Arial" charset="0"/>
              </a:rPr>
              <a:t>2.7 atm</a:t>
            </a:r>
          </a:p>
        </p:txBody>
      </p:sp>
      <p:sp>
        <p:nvSpPr>
          <p:cNvPr id="300095" name="Rectangle 63"/>
          <p:cNvSpPr>
            <a:spLocks noChangeArrowheads="1"/>
          </p:cNvSpPr>
          <p:nvPr/>
        </p:nvSpPr>
        <p:spPr bwMode="auto">
          <a:xfrm>
            <a:off x="3038475" y="5653088"/>
            <a:ext cx="692150" cy="366712"/>
          </a:xfrm>
          <a:prstGeom prst="rect">
            <a:avLst/>
          </a:prstGeom>
          <a:noFill/>
          <a:ln w="9525">
            <a:noFill/>
            <a:miter lim="800000"/>
            <a:headEnd/>
            <a:tailEnd/>
          </a:ln>
        </p:spPr>
        <p:txBody>
          <a:bodyPr wrap="none">
            <a:spAutoFit/>
          </a:bodyPr>
          <a:lstStyle/>
          <a:p>
            <a:pPr algn="l"/>
            <a:r>
              <a:rPr lang="en-US" sz="1800">
                <a:solidFill>
                  <a:srgbClr val="003300"/>
                </a:solidFill>
                <a:ea typeface="Times New Roman" pitchFamily="18" charset="0"/>
                <a:cs typeface="Arial" charset="0"/>
              </a:rPr>
              <a:t>3.8 L</a:t>
            </a:r>
          </a:p>
        </p:txBody>
      </p:sp>
      <p:sp>
        <p:nvSpPr>
          <p:cNvPr id="300097" name="Rectangle 65"/>
          <p:cNvSpPr>
            <a:spLocks noChangeArrowheads="1"/>
          </p:cNvSpPr>
          <p:nvPr/>
        </p:nvSpPr>
        <p:spPr bwMode="auto">
          <a:xfrm>
            <a:off x="4062413" y="5197475"/>
            <a:ext cx="692150" cy="366713"/>
          </a:xfrm>
          <a:prstGeom prst="rect">
            <a:avLst/>
          </a:prstGeom>
          <a:noFill/>
          <a:ln w="9525">
            <a:noFill/>
            <a:miter lim="800000"/>
            <a:headEnd/>
            <a:tailEnd/>
          </a:ln>
        </p:spPr>
        <p:txBody>
          <a:bodyPr wrap="none">
            <a:spAutoFit/>
          </a:bodyPr>
          <a:lstStyle/>
          <a:p>
            <a:pPr algn="l"/>
            <a:r>
              <a:rPr lang="en-US" sz="1800">
                <a:solidFill>
                  <a:srgbClr val="003300"/>
                </a:solidFill>
                <a:ea typeface="Times New Roman" pitchFamily="18" charset="0"/>
                <a:cs typeface="Arial" charset="0"/>
              </a:rPr>
              <a:t>2.3 L</a:t>
            </a:r>
          </a:p>
        </p:txBody>
      </p:sp>
      <p:sp>
        <p:nvSpPr>
          <p:cNvPr id="300099" name="Rectangle 67"/>
          <p:cNvSpPr>
            <a:spLocks noChangeArrowheads="1"/>
          </p:cNvSpPr>
          <p:nvPr/>
        </p:nvSpPr>
        <p:spPr bwMode="auto">
          <a:xfrm>
            <a:off x="5022850" y="4748213"/>
            <a:ext cx="946150" cy="366712"/>
          </a:xfrm>
          <a:prstGeom prst="rect">
            <a:avLst/>
          </a:prstGeom>
          <a:noFill/>
          <a:ln w="9525">
            <a:noFill/>
            <a:miter lim="800000"/>
            <a:headEnd/>
            <a:tailEnd/>
          </a:ln>
        </p:spPr>
        <p:txBody>
          <a:bodyPr wrap="none">
            <a:spAutoFit/>
          </a:bodyPr>
          <a:lstStyle/>
          <a:p>
            <a:pPr algn="l"/>
            <a:r>
              <a:rPr lang="en-US" sz="1800">
                <a:solidFill>
                  <a:srgbClr val="000000"/>
                </a:solidFill>
                <a:ea typeface="Times New Roman" pitchFamily="18" charset="0"/>
                <a:cs typeface="Arial" charset="0"/>
              </a:rPr>
              <a:t>1.8 atm</a:t>
            </a:r>
          </a:p>
        </p:txBody>
      </p:sp>
      <p:sp>
        <p:nvSpPr>
          <p:cNvPr id="300101" name="Rectangle 69"/>
          <p:cNvSpPr>
            <a:spLocks noChangeArrowheads="1"/>
          </p:cNvSpPr>
          <p:nvPr/>
        </p:nvSpPr>
        <p:spPr bwMode="auto">
          <a:xfrm>
            <a:off x="5021263" y="5202238"/>
            <a:ext cx="946150" cy="366712"/>
          </a:xfrm>
          <a:prstGeom prst="rect">
            <a:avLst/>
          </a:prstGeom>
          <a:noFill/>
          <a:ln w="9525">
            <a:noFill/>
            <a:miter lim="800000"/>
            <a:headEnd/>
            <a:tailEnd/>
          </a:ln>
        </p:spPr>
        <p:txBody>
          <a:bodyPr wrap="none">
            <a:spAutoFit/>
          </a:bodyPr>
          <a:lstStyle/>
          <a:p>
            <a:pPr algn="l"/>
            <a:r>
              <a:rPr lang="en-US" sz="1800">
                <a:solidFill>
                  <a:srgbClr val="000000"/>
                </a:solidFill>
                <a:ea typeface="Times New Roman" pitchFamily="18" charset="0"/>
                <a:cs typeface="Arial" charset="0"/>
              </a:rPr>
              <a:t>1.6 atm</a:t>
            </a:r>
          </a:p>
        </p:txBody>
      </p:sp>
      <p:sp>
        <p:nvSpPr>
          <p:cNvPr id="300103" name="Rectangle 71"/>
          <p:cNvSpPr>
            <a:spLocks noChangeArrowheads="1"/>
          </p:cNvSpPr>
          <p:nvPr/>
        </p:nvSpPr>
        <p:spPr bwMode="auto">
          <a:xfrm>
            <a:off x="5022850" y="5651500"/>
            <a:ext cx="946150" cy="366713"/>
          </a:xfrm>
          <a:prstGeom prst="rect">
            <a:avLst/>
          </a:prstGeom>
          <a:noFill/>
          <a:ln w="9525">
            <a:noFill/>
            <a:miter lim="800000"/>
            <a:headEnd/>
            <a:tailEnd/>
          </a:ln>
        </p:spPr>
        <p:txBody>
          <a:bodyPr wrap="none">
            <a:spAutoFit/>
          </a:bodyPr>
          <a:lstStyle/>
          <a:p>
            <a:pPr algn="l"/>
            <a:r>
              <a:rPr lang="en-US" sz="1800">
                <a:solidFill>
                  <a:srgbClr val="000000"/>
                </a:solidFill>
                <a:ea typeface="Times New Roman" pitchFamily="18" charset="0"/>
                <a:cs typeface="Arial" charset="0"/>
              </a:rPr>
              <a:t>4.5 atm</a:t>
            </a:r>
          </a:p>
        </p:txBody>
      </p:sp>
    </p:spTree>
    <p:extLst>
      <p:ext uri="{BB962C8B-B14F-4D97-AF65-F5344CB8AC3E}">
        <p14:creationId xmlns:p14="http://schemas.microsoft.com/office/powerpoint/2010/main" val="288503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0046"/>
                                        </p:tgtEl>
                                        <p:attrNameLst>
                                          <p:attrName>style.visibility</p:attrName>
                                        </p:attrNameLst>
                                      </p:cBhvr>
                                      <p:to>
                                        <p:strVal val="visible"/>
                                      </p:to>
                                    </p:set>
                                    <p:animEffect transition="in" filter="wipe(left)">
                                      <p:cBhvr>
                                        <p:cTn id="7" dur="500"/>
                                        <p:tgtEl>
                                          <p:spTgt spid="300046"/>
                                        </p:tgtEl>
                                      </p:cBhvr>
                                    </p:animEffect>
                                  </p:childTnLst>
                                </p:cTn>
                              </p:par>
                            </p:childTnLst>
                          </p:cTn>
                        </p:par>
                        <p:par>
                          <p:cTn id="8" fill="hold">
                            <p:stCondLst>
                              <p:cond delay="500"/>
                            </p:stCondLst>
                            <p:childTnLst>
                              <p:par>
                                <p:cTn id="9" presetID="9" presetClass="emph" presetSubtype="0" grpId="0" nodeType="afterEffect">
                                  <p:stCondLst>
                                    <p:cond delay="0"/>
                                  </p:stCondLst>
                                  <p:childTnLst>
                                    <p:set>
                                      <p:cBhvr rctx="PPT">
                                        <p:cTn id="10" dur="indefinite"/>
                                        <p:tgtEl>
                                          <p:spTgt spid="300036"/>
                                        </p:tgtEl>
                                        <p:attrNameLst>
                                          <p:attrName>style.opacity</p:attrName>
                                        </p:attrNameLst>
                                      </p:cBhvr>
                                      <p:to>
                                        <p:strVal val="0.5"/>
                                      </p:to>
                                    </p:set>
                                    <p:animEffect filter="image" prLst="opacity: 0.5">
                                      <p:cBhvr rctx="IE">
                                        <p:cTn id="11" dur="indefinite"/>
                                        <p:tgtEl>
                                          <p:spTgt spid="300036"/>
                                        </p:tgtEl>
                                      </p:cBhvr>
                                    </p:animEffect>
                                  </p:childTnLst>
                                </p:cTn>
                              </p:par>
                            </p:childTnLst>
                          </p:cTn>
                        </p:par>
                      </p:childTnLst>
                    </p:cTn>
                  </p:par>
                  <p:par>
                    <p:cTn id="12" fill="hold">
                      <p:stCondLst>
                        <p:cond delay="indefinite"/>
                      </p:stCondLst>
                      <p:childTnLst>
                        <p:par>
                          <p:cTn id="13" fill="hold">
                            <p:stCondLst>
                              <p:cond delay="0"/>
                            </p:stCondLst>
                            <p:childTnLst>
                              <p:par>
                                <p:cTn id="14" presetID="25" presetClass="entr" presetSubtype="0" fill="hold" nodeType="clickEffect">
                                  <p:stCondLst>
                                    <p:cond delay="0"/>
                                  </p:stCondLst>
                                  <p:childTnLst>
                                    <p:set>
                                      <p:cBhvr>
                                        <p:cTn id="15" dur="1" fill="hold">
                                          <p:stCondLst>
                                            <p:cond delay="0"/>
                                          </p:stCondLst>
                                        </p:cTn>
                                        <p:tgtEl>
                                          <p:spTgt spid="300050"/>
                                        </p:tgtEl>
                                        <p:attrNameLst>
                                          <p:attrName>style.visibility</p:attrName>
                                        </p:attrNameLst>
                                      </p:cBhvr>
                                      <p:to>
                                        <p:strVal val="visible"/>
                                      </p:to>
                                    </p:set>
                                    <p:anim calcmode="lin" valueType="num">
                                      <p:cBhvr>
                                        <p:cTn id="16" dur="500" decel="50000" fill="hold">
                                          <p:stCondLst>
                                            <p:cond delay="0"/>
                                          </p:stCondLst>
                                        </p:cTn>
                                        <p:tgtEl>
                                          <p:spTgt spid="300050"/>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300050"/>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300050"/>
                                        </p:tgtEl>
                                        <p:attrNameLst>
                                          <p:attrName>ppt_w</p:attrName>
                                        </p:attrNameLst>
                                      </p:cBhvr>
                                      <p:tavLst>
                                        <p:tav tm="0">
                                          <p:val>
                                            <p:strVal val="#ppt_w*.05"/>
                                          </p:val>
                                        </p:tav>
                                        <p:tav tm="100000">
                                          <p:val>
                                            <p:strVal val="#ppt_w"/>
                                          </p:val>
                                        </p:tav>
                                      </p:tavLst>
                                    </p:anim>
                                    <p:anim calcmode="lin" valueType="num">
                                      <p:cBhvr>
                                        <p:cTn id="19" dur="1000" fill="hold"/>
                                        <p:tgtEl>
                                          <p:spTgt spid="300050"/>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300050"/>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300050"/>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300050"/>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30005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00045"/>
                                        </p:tgtEl>
                                        <p:attrNameLst>
                                          <p:attrName>style.visibility</p:attrName>
                                        </p:attrNameLst>
                                      </p:cBhvr>
                                      <p:to>
                                        <p:strVal val="visible"/>
                                      </p:to>
                                    </p:set>
                                    <p:animEffect transition="in" filter="wipe(left)">
                                      <p:cBhvr>
                                        <p:cTn id="28" dur="500"/>
                                        <p:tgtEl>
                                          <p:spTgt spid="300045"/>
                                        </p:tgtEl>
                                      </p:cBhvr>
                                    </p:animEffect>
                                  </p:childTnLst>
                                </p:cTn>
                              </p:par>
                            </p:childTnLst>
                          </p:cTn>
                        </p:par>
                        <p:par>
                          <p:cTn id="29" fill="hold">
                            <p:stCondLst>
                              <p:cond delay="500"/>
                            </p:stCondLst>
                            <p:childTnLst>
                              <p:par>
                                <p:cTn id="30" presetID="9" presetClass="emph" presetSubtype="0" grpId="0" nodeType="afterEffect">
                                  <p:stCondLst>
                                    <p:cond delay="0"/>
                                  </p:stCondLst>
                                  <p:childTnLst>
                                    <p:set>
                                      <p:cBhvr rctx="PPT">
                                        <p:cTn id="31" dur="indefinite"/>
                                        <p:tgtEl>
                                          <p:spTgt spid="300037"/>
                                        </p:tgtEl>
                                        <p:attrNameLst>
                                          <p:attrName>style.opacity</p:attrName>
                                        </p:attrNameLst>
                                      </p:cBhvr>
                                      <p:to>
                                        <p:strVal val="0.5"/>
                                      </p:to>
                                    </p:set>
                                    <p:animEffect filter="image" prLst="opacity: 0.5">
                                      <p:cBhvr rctx="IE">
                                        <p:cTn id="32" dur="indefinite"/>
                                        <p:tgtEl>
                                          <p:spTgt spid="30003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00044"/>
                                        </p:tgtEl>
                                        <p:attrNameLst>
                                          <p:attrName>style.visibility</p:attrName>
                                        </p:attrNameLst>
                                      </p:cBhvr>
                                      <p:to>
                                        <p:strVal val="visible"/>
                                      </p:to>
                                    </p:set>
                                    <p:animEffect transition="in" filter="wipe(left)">
                                      <p:cBhvr>
                                        <p:cTn id="37" dur="500"/>
                                        <p:tgtEl>
                                          <p:spTgt spid="300044"/>
                                        </p:tgtEl>
                                      </p:cBhvr>
                                    </p:animEffect>
                                  </p:childTnLst>
                                </p:cTn>
                              </p:par>
                            </p:childTnLst>
                          </p:cTn>
                        </p:par>
                        <p:par>
                          <p:cTn id="38" fill="hold">
                            <p:stCondLst>
                              <p:cond delay="500"/>
                            </p:stCondLst>
                            <p:childTnLst>
                              <p:par>
                                <p:cTn id="39" presetID="9" presetClass="emph" presetSubtype="0" grpId="0" nodeType="afterEffect">
                                  <p:stCondLst>
                                    <p:cond delay="0"/>
                                  </p:stCondLst>
                                  <p:childTnLst>
                                    <p:set>
                                      <p:cBhvr rctx="PPT">
                                        <p:cTn id="40" dur="indefinite"/>
                                        <p:tgtEl>
                                          <p:spTgt spid="300041"/>
                                        </p:tgtEl>
                                        <p:attrNameLst>
                                          <p:attrName>style.opacity</p:attrName>
                                        </p:attrNameLst>
                                      </p:cBhvr>
                                      <p:to>
                                        <p:strVal val="0.5"/>
                                      </p:to>
                                    </p:set>
                                    <p:animEffect filter="image" prLst="opacity: 0.5">
                                      <p:cBhvr rctx="IE">
                                        <p:cTn id="41" dur="indefinite"/>
                                        <p:tgtEl>
                                          <p:spTgt spid="300041"/>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300085"/>
                                        </p:tgtEl>
                                        <p:attrNameLst>
                                          <p:attrName>style.visibility</p:attrName>
                                        </p:attrNameLst>
                                      </p:cBhvr>
                                      <p:to>
                                        <p:strVal val="visible"/>
                                      </p:to>
                                    </p:set>
                                    <p:animEffect transition="in" filter="dissolve">
                                      <p:cBhvr>
                                        <p:cTn id="46" dur="500"/>
                                        <p:tgtEl>
                                          <p:spTgt spid="300085"/>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300087"/>
                                        </p:tgtEl>
                                        <p:attrNameLst>
                                          <p:attrName>style.visibility</p:attrName>
                                        </p:attrNameLst>
                                      </p:cBhvr>
                                      <p:to>
                                        <p:strVal val="visible"/>
                                      </p:to>
                                    </p:set>
                                    <p:animEffect transition="in" filter="dissolve">
                                      <p:cBhvr>
                                        <p:cTn id="51" dur="500"/>
                                        <p:tgtEl>
                                          <p:spTgt spid="300087"/>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300089"/>
                                        </p:tgtEl>
                                        <p:attrNameLst>
                                          <p:attrName>style.visibility</p:attrName>
                                        </p:attrNameLst>
                                      </p:cBhvr>
                                      <p:to>
                                        <p:strVal val="visible"/>
                                      </p:to>
                                    </p:set>
                                    <p:animEffect transition="in" filter="dissolve">
                                      <p:cBhvr>
                                        <p:cTn id="56" dur="500"/>
                                        <p:tgtEl>
                                          <p:spTgt spid="300089"/>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300091"/>
                                        </p:tgtEl>
                                        <p:attrNameLst>
                                          <p:attrName>style.visibility</p:attrName>
                                        </p:attrNameLst>
                                      </p:cBhvr>
                                      <p:to>
                                        <p:strVal val="visible"/>
                                      </p:to>
                                    </p:set>
                                    <p:animEffect transition="in" filter="dissolve">
                                      <p:cBhvr>
                                        <p:cTn id="61" dur="500"/>
                                        <p:tgtEl>
                                          <p:spTgt spid="300091"/>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300093"/>
                                        </p:tgtEl>
                                        <p:attrNameLst>
                                          <p:attrName>style.visibility</p:attrName>
                                        </p:attrNameLst>
                                      </p:cBhvr>
                                      <p:to>
                                        <p:strVal val="visible"/>
                                      </p:to>
                                    </p:set>
                                    <p:animEffect transition="in" filter="dissolve">
                                      <p:cBhvr>
                                        <p:cTn id="66" dur="500"/>
                                        <p:tgtEl>
                                          <p:spTgt spid="300093"/>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300095"/>
                                        </p:tgtEl>
                                        <p:attrNameLst>
                                          <p:attrName>style.visibility</p:attrName>
                                        </p:attrNameLst>
                                      </p:cBhvr>
                                      <p:to>
                                        <p:strVal val="visible"/>
                                      </p:to>
                                    </p:set>
                                    <p:animEffect transition="in" filter="dissolve">
                                      <p:cBhvr>
                                        <p:cTn id="71" dur="500"/>
                                        <p:tgtEl>
                                          <p:spTgt spid="300095"/>
                                        </p:tgtEl>
                                      </p:cBhvr>
                                    </p:animEffect>
                                  </p:childTnLst>
                                </p:cTn>
                              </p:par>
                            </p:childTnLst>
                          </p:cTn>
                        </p:par>
                      </p:childTnLst>
                    </p:cTn>
                  </p:par>
                  <p:par>
                    <p:cTn id="72" fill="hold">
                      <p:stCondLst>
                        <p:cond delay="indefinite"/>
                      </p:stCondLst>
                      <p:childTnLst>
                        <p:par>
                          <p:cTn id="73" fill="hold">
                            <p:stCondLst>
                              <p:cond delay="0"/>
                            </p:stCondLst>
                            <p:childTnLst>
                              <p:par>
                                <p:cTn id="74" presetID="51" presetClass="entr" presetSubtype="0" fill="hold" grpId="0" nodeType="clickEffect">
                                  <p:stCondLst>
                                    <p:cond delay="0"/>
                                  </p:stCondLst>
                                  <p:childTnLst>
                                    <p:set>
                                      <p:cBhvr>
                                        <p:cTn id="75" dur="1" fill="hold">
                                          <p:stCondLst>
                                            <p:cond delay="0"/>
                                          </p:stCondLst>
                                        </p:cTn>
                                        <p:tgtEl>
                                          <p:spTgt spid="300097"/>
                                        </p:tgtEl>
                                        <p:attrNameLst>
                                          <p:attrName>style.visibility</p:attrName>
                                        </p:attrNameLst>
                                      </p:cBhvr>
                                      <p:to>
                                        <p:strVal val="visible"/>
                                      </p:to>
                                    </p:set>
                                    <p:animEffect transition="in" filter="fade">
                                      <p:cBhvr>
                                        <p:cTn id="76" dur="770" decel="100000"/>
                                        <p:tgtEl>
                                          <p:spTgt spid="300097"/>
                                        </p:tgtEl>
                                      </p:cBhvr>
                                    </p:animEffect>
                                    <p:animScale>
                                      <p:cBhvr>
                                        <p:cTn id="77" dur="770" decel="100000"/>
                                        <p:tgtEl>
                                          <p:spTgt spid="300097"/>
                                        </p:tgtEl>
                                      </p:cBhvr>
                                      <p:from x="10000" y="10000"/>
                                      <p:to x="200000" y="450000"/>
                                    </p:animScale>
                                    <p:animScale>
                                      <p:cBhvr>
                                        <p:cTn id="78" dur="1230" accel="100000" fill="hold">
                                          <p:stCondLst>
                                            <p:cond delay="770"/>
                                          </p:stCondLst>
                                        </p:cTn>
                                        <p:tgtEl>
                                          <p:spTgt spid="300097"/>
                                        </p:tgtEl>
                                      </p:cBhvr>
                                      <p:from x="200000" y="450000"/>
                                      <p:to x="100000" y="100000"/>
                                    </p:animScale>
                                    <p:set>
                                      <p:cBhvr>
                                        <p:cTn id="79" dur="770" fill="hold"/>
                                        <p:tgtEl>
                                          <p:spTgt spid="300097"/>
                                        </p:tgtEl>
                                        <p:attrNameLst>
                                          <p:attrName>ppt_x</p:attrName>
                                        </p:attrNameLst>
                                      </p:cBhvr>
                                      <p:to>
                                        <p:strVal val="(0.5)"/>
                                      </p:to>
                                    </p:set>
                                    <p:anim from="(0.5)" to="(#ppt_x)" calcmode="lin" valueType="num">
                                      <p:cBhvr>
                                        <p:cTn id="80" dur="1230" accel="100000" fill="hold">
                                          <p:stCondLst>
                                            <p:cond delay="770"/>
                                          </p:stCondLst>
                                        </p:cTn>
                                        <p:tgtEl>
                                          <p:spTgt spid="300097"/>
                                        </p:tgtEl>
                                        <p:attrNameLst>
                                          <p:attrName>ppt_x</p:attrName>
                                        </p:attrNameLst>
                                      </p:cBhvr>
                                    </p:anim>
                                    <p:set>
                                      <p:cBhvr>
                                        <p:cTn id="81" dur="770" fill="hold"/>
                                        <p:tgtEl>
                                          <p:spTgt spid="300097"/>
                                        </p:tgtEl>
                                        <p:attrNameLst>
                                          <p:attrName>ppt_y</p:attrName>
                                        </p:attrNameLst>
                                      </p:cBhvr>
                                      <p:to>
                                        <p:strVal val="(#ppt_y+0.4)"/>
                                      </p:to>
                                    </p:set>
                                    <p:anim from="(#ppt_y+0.4)" to="(#ppt_y)" calcmode="lin" valueType="num">
                                      <p:cBhvr>
                                        <p:cTn id="82" dur="1230" accel="100000" fill="hold">
                                          <p:stCondLst>
                                            <p:cond delay="770"/>
                                          </p:stCondLst>
                                        </p:cTn>
                                        <p:tgtEl>
                                          <p:spTgt spid="300097"/>
                                        </p:tgtEl>
                                        <p:attrNameLst>
                                          <p:attrName>ppt_y</p:attrName>
                                        </p:attrNameLst>
                                      </p:cBhvr>
                                    </p:anim>
                                  </p:childTnLst>
                                </p:cTn>
                              </p:par>
                            </p:childTnLst>
                          </p:cTn>
                        </p:par>
                      </p:childTnLst>
                    </p:cTn>
                  </p:par>
                  <p:par>
                    <p:cTn id="83" fill="hold">
                      <p:stCondLst>
                        <p:cond delay="indefinite"/>
                      </p:stCondLst>
                      <p:childTnLst>
                        <p:par>
                          <p:cTn id="84" fill="hold">
                            <p:stCondLst>
                              <p:cond delay="0"/>
                            </p:stCondLst>
                            <p:childTnLst>
                              <p:par>
                                <p:cTn id="85" presetID="29" presetClass="entr" presetSubtype="0" fill="hold" grpId="0" nodeType="clickEffect">
                                  <p:stCondLst>
                                    <p:cond delay="0"/>
                                  </p:stCondLst>
                                  <p:childTnLst>
                                    <p:set>
                                      <p:cBhvr>
                                        <p:cTn id="86" dur="1" fill="hold">
                                          <p:stCondLst>
                                            <p:cond delay="0"/>
                                          </p:stCondLst>
                                        </p:cTn>
                                        <p:tgtEl>
                                          <p:spTgt spid="300104"/>
                                        </p:tgtEl>
                                        <p:attrNameLst>
                                          <p:attrName>style.visibility</p:attrName>
                                        </p:attrNameLst>
                                      </p:cBhvr>
                                      <p:to>
                                        <p:strVal val="visible"/>
                                      </p:to>
                                    </p:set>
                                    <p:anim calcmode="lin" valueType="num">
                                      <p:cBhvr>
                                        <p:cTn id="87" dur="1000" fill="hold"/>
                                        <p:tgtEl>
                                          <p:spTgt spid="300104"/>
                                        </p:tgtEl>
                                        <p:attrNameLst>
                                          <p:attrName>ppt_x</p:attrName>
                                        </p:attrNameLst>
                                      </p:cBhvr>
                                      <p:tavLst>
                                        <p:tav tm="0">
                                          <p:val>
                                            <p:strVal val="#ppt_x-.2"/>
                                          </p:val>
                                        </p:tav>
                                        <p:tav tm="100000">
                                          <p:val>
                                            <p:strVal val="#ppt_x"/>
                                          </p:val>
                                        </p:tav>
                                      </p:tavLst>
                                    </p:anim>
                                    <p:anim calcmode="lin" valueType="num">
                                      <p:cBhvr>
                                        <p:cTn id="88" dur="1000" fill="hold"/>
                                        <p:tgtEl>
                                          <p:spTgt spid="300104"/>
                                        </p:tgtEl>
                                        <p:attrNameLst>
                                          <p:attrName>ppt_y</p:attrName>
                                        </p:attrNameLst>
                                      </p:cBhvr>
                                      <p:tavLst>
                                        <p:tav tm="0">
                                          <p:val>
                                            <p:strVal val="#ppt_y"/>
                                          </p:val>
                                        </p:tav>
                                        <p:tav tm="100000">
                                          <p:val>
                                            <p:strVal val="#ppt_y"/>
                                          </p:val>
                                        </p:tav>
                                      </p:tavLst>
                                    </p:anim>
                                    <p:animEffect transition="in" filter="wipe(right)" prLst="gradientSize: 0.1">
                                      <p:cBhvr>
                                        <p:cTn id="89" dur="1000"/>
                                        <p:tgtEl>
                                          <p:spTgt spid="300104"/>
                                        </p:tgtEl>
                                      </p:cBhvr>
                                    </p:animEffect>
                                  </p:childTnLst>
                                </p:cTn>
                              </p:par>
                            </p:childTnLst>
                          </p:cTn>
                        </p:par>
                      </p:childTnLst>
                    </p:cTn>
                  </p:par>
                  <p:par>
                    <p:cTn id="90" fill="hold">
                      <p:stCondLst>
                        <p:cond delay="indefinite"/>
                      </p:stCondLst>
                      <p:childTnLst>
                        <p:par>
                          <p:cTn id="91" fill="hold">
                            <p:stCondLst>
                              <p:cond delay="0"/>
                            </p:stCondLst>
                            <p:childTnLst>
                              <p:par>
                                <p:cTn id="92" presetID="47" presetClass="entr" presetSubtype="0" fill="hold" grpId="0" nodeType="clickEffect">
                                  <p:stCondLst>
                                    <p:cond delay="0"/>
                                  </p:stCondLst>
                                  <p:childTnLst>
                                    <p:set>
                                      <p:cBhvr>
                                        <p:cTn id="93" dur="1" fill="hold">
                                          <p:stCondLst>
                                            <p:cond delay="0"/>
                                          </p:stCondLst>
                                        </p:cTn>
                                        <p:tgtEl>
                                          <p:spTgt spid="300105"/>
                                        </p:tgtEl>
                                        <p:attrNameLst>
                                          <p:attrName>style.visibility</p:attrName>
                                        </p:attrNameLst>
                                      </p:cBhvr>
                                      <p:to>
                                        <p:strVal val="visible"/>
                                      </p:to>
                                    </p:set>
                                    <p:animEffect transition="in" filter="fade">
                                      <p:cBhvr>
                                        <p:cTn id="94" dur="1000"/>
                                        <p:tgtEl>
                                          <p:spTgt spid="300105"/>
                                        </p:tgtEl>
                                      </p:cBhvr>
                                    </p:animEffect>
                                    <p:anim calcmode="lin" valueType="num">
                                      <p:cBhvr>
                                        <p:cTn id="95" dur="1000" fill="hold"/>
                                        <p:tgtEl>
                                          <p:spTgt spid="300105"/>
                                        </p:tgtEl>
                                        <p:attrNameLst>
                                          <p:attrName>ppt_x</p:attrName>
                                        </p:attrNameLst>
                                      </p:cBhvr>
                                      <p:tavLst>
                                        <p:tav tm="0">
                                          <p:val>
                                            <p:strVal val="#ppt_x"/>
                                          </p:val>
                                        </p:tav>
                                        <p:tav tm="100000">
                                          <p:val>
                                            <p:strVal val="#ppt_x"/>
                                          </p:val>
                                        </p:tav>
                                      </p:tavLst>
                                    </p:anim>
                                    <p:anim calcmode="lin" valueType="num">
                                      <p:cBhvr>
                                        <p:cTn id="96" dur="1000" fill="hold"/>
                                        <p:tgtEl>
                                          <p:spTgt spid="300105"/>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9" presetClass="entr" presetSubtype="0" fill="hold" grpId="0" nodeType="clickEffect">
                                  <p:stCondLst>
                                    <p:cond delay="0"/>
                                  </p:stCondLst>
                                  <p:childTnLst>
                                    <p:set>
                                      <p:cBhvr>
                                        <p:cTn id="100" dur="1" fill="hold">
                                          <p:stCondLst>
                                            <p:cond delay="0"/>
                                          </p:stCondLst>
                                        </p:cTn>
                                        <p:tgtEl>
                                          <p:spTgt spid="300106"/>
                                        </p:tgtEl>
                                        <p:attrNameLst>
                                          <p:attrName>style.visibility</p:attrName>
                                        </p:attrNameLst>
                                      </p:cBhvr>
                                      <p:to>
                                        <p:strVal val="visible"/>
                                      </p:to>
                                    </p:set>
                                    <p:animEffect transition="in" filter="dissolve">
                                      <p:cBhvr>
                                        <p:cTn id="101" dur="500"/>
                                        <p:tgtEl>
                                          <p:spTgt spid="300106"/>
                                        </p:tgtEl>
                                      </p:cBhvr>
                                    </p:animEffect>
                                  </p:childTnLst>
                                </p:cTn>
                              </p:par>
                            </p:childTnLst>
                          </p:cTn>
                        </p:par>
                      </p:childTnLst>
                    </p:cTn>
                  </p:par>
                  <p:par>
                    <p:cTn id="102" fill="hold">
                      <p:stCondLst>
                        <p:cond delay="indefinite"/>
                      </p:stCondLst>
                      <p:childTnLst>
                        <p:par>
                          <p:cTn id="103" fill="hold">
                            <p:stCondLst>
                              <p:cond delay="0"/>
                            </p:stCondLst>
                            <p:childTnLst>
                              <p:par>
                                <p:cTn id="104" presetID="9" presetClass="entr" presetSubtype="0" fill="hold" grpId="0" nodeType="clickEffect">
                                  <p:stCondLst>
                                    <p:cond delay="0"/>
                                  </p:stCondLst>
                                  <p:childTnLst>
                                    <p:set>
                                      <p:cBhvr>
                                        <p:cTn id="105" dur="1" fill="hold">
                                          <p:stCondLst>
                                            <p:cond delay="0"/>
                                          </p:stCondLst>
                                        </p:cTn>
                                        <p:tgtEl>
                                          <p:spTgt spid="300099"/>
                                        </p:tgtEl>
                                        <p:attrNameLst>
                                          <p:attrName>style.visibility</p:attrName>
                                        </p:attrNameLst>
                                      </p:cBhvr>
                                      <p:to>
                                        <p:strVal val="visible"/>
                                      </p:to>
                                    </p:set>
                                    <p:animEffect transition="in" filter="dissolve">
                                      <p:cBhvr>
                                        <p:cTn id="106" dur="500"/>
                                        <p:tgtEl>
                                          <p:spTgt spid="300099"/>
                                        </p:tgtEl>
                                      </p:cBhvr>
                                    </p:animEffect>
                                  </p:childTnLst>
                                </p:cTn>
                              </p:par>
                            </p:childTnLst>
                          </p:cTn>
                        </p:par>
                      </p:childTnLst>
                    </p:cTn>
                  </p:par>
                  <p:par>
                    <p:cTn id="107" fill="hold">
                      <p:stCondLst>
                        <p:cond delay="indefinite"/>
                      </p:stCondLst>
                      <p:childTnLst>
                        <p:par>
                          <p:cTn id="108" fill="hold">
                            <p:stCondLst>
                              <p:cond delay="0"/>
                            </p:stCondLst>
                            <p:childTnLst>
                              <p:par>
                                <p:cTn id="109" presetID="9" presetClass="emph" presetSubtype="0" grpId="1" nodeType="clickEffect">
                                  <p:stCondLst>
                                    <p:cond delay="0"/>
                                  </p:stCondLst>
                                  <p:childTnLst>
                                    <p:set>
                                      <p:cBhvr rctx="PPT">
                                        <p:cTn id="110" dur="indefinite"/>
                                        <p:tgtEl>
                                          <p:spTgt spid="300104"/>
                                        </p:tgtEl>
                                        <p:attrNameLst>
                                          <p:attrName>style.opacity</p:attrName>
                                        </p:attrNameLst>
                                      </p:cBhvr>
                                      <p:to>
                                        <p:strVal val="0.5"/>
                                      </p:to>
                                    </p:set>
                                    <p:animEffect filter="image" prLst="opacity: 0.5">
                                      <p:cBhvr rctx="IE">
                                        <p:cTn id="111" dur="indefinite"/>
                                        <p:tgtEl>
                                          <p:spTgt spid="300104"/>
                                        </p:tgtEl>
                                      </p:cBhvr>
                                    </p:animEffect>
                                  </p:childTnLst>
                                </p:cTn>
                              </p:par>
                              <p:par>
                                <p:cTn id="112" presetID="9" presetClass="emph" presetSubtype="0" grpId="1" nodeType="withEffect">
                                  <p:stCondLst>
                                    <p:cond delay="0"/>
                                  </p:stCondLst>
                                  <p:childTnLst>
                                    <p:set>
                                      <p:cBhvr rctx="PPT">
                                        <p:cTn id="113" dur="indefinite"/>
                                        <p:tgtEl>
                                          <p:spTgt spid="300105"/>
                                        </p:tgtEl>
                                        <p:attrNameLst>
                                          <p:attrName>style.opacity</p:attrName>
                                        </p:attrNameLst>
                                      </p:cBhvr>
                                      <p:to>
                                        <p:strVal val="0.5"/>
                                      </p:to>
                                    </p:set>
                                    <p:animEffect filter="image" prLst="opacity: 0.5">
                                      <p:cBhvr rctx="IE">
                                        <p:cTn id="114" dur="indefinite"/>
                                        <p:tgtEl>
                                          <p:spTgt spid="300105"/>
                                        </p:tgtEl>
                                      </p:cBhvr>
                                    </p:animEffect>
                                  </p:childTnLst>
                                </p:cTn>
                              </p:par>
                              <p:par>
                                <p:cTn id="115" presetID="9" presetClass="emph" presetSubtype="0" grpId="1" nodeType="withEffect">
                                  <p:stCondLst>
                                    <p:cond delay="0"/>
                                  </p:stCondLst>
                                  <p:childTnLst>
                                    <p:set>
                                      <p:cBhvr rctx="PPT">
                                        <p:cTn id="116" dur="indefinite"/>
                                        <p:tgtEl>
                                          <p:spTgt spid="300106"/>
                                        </p:tgtEl>
                                        <p:attrNameLst>
                                          <p:attrName>style.opacity</p:attrName>
                                        </p:attrNameLst>
                                      </p:cBhvr>
                                      <p:to>
                                        <p:strVal val="0.5"/>
                                      </p:to>
                                    </p:set>
                                    <p:animEffect filter="image" prLst="opacity: 0.5">
                                      <p:cBhvr rctx="IE">
                                        <p:cTn id="117" dur="indefinite"/>
                                        <p:tgtEl>
                                          <p:spTgt spid="300106"/>
                                        </p:tgtEl>
                                      </p:cBhvr>
                                    </p:animEffect>
                                  </p:childTnLst>
                                </p:cTn>
                              </p:par>
                              <p:par>
                                <p:cTn id="118" presetID="40" presetClass="entr" presetSubtype="0" fill="hold" grpId="0" nodeType="withEffect">
                                  <p:stCondLst>
                                    <p:cond delay="0"/>
                                  </p:stCondLst>
                                  <p:iterate type="lt">
                                    <p:tmPct val="10000"/>
                                  </p:iterate>
                                  <p:childTnLst>
                                    <p:set>
                                      <p:cBhvr>
                                        <p:cTn id="119" dur="1" fill="hold">
                                          <p:stCondLst>
                                            <p:cond delay="0"/>
                                          </p:stCondLst>
                                        </p:cTn>
                                        <p:tgtEl>
                                          <p:spTgt spid="300108"/>
                                        </p:tgtEl>
                                        <p:attrNameLst>
                                          <p:attrName>style.visibility</p:attrName>
                                        </p:attrNameLst>
                                      </p:cBhvr>
                                      <p:to>
                                        <p:strVal val="visible"/>
                                      </p:to>
                                    </p:set>
                                    <p:animEffect transition="in" filter="fade">
                                      <p:cBhvr>
                                        <p:cTn id="120" dur="1000"/>
                                        <p:tgtEl>
                                          <p:spTgt spid="300108"/>
                                        </p:tgtEl>
                                      </p:cBhvr>
                                    </p:animEffect>
                                    <p:anim calcmode="lin" valueType="num">
                                      <p:cBhvr>
                                        <p:cTn id="121" dur="1000" fill="hold"/>
                                        <p:tgtEl>
                                          <p:spTgt spid="300108"/>
                                        </p:tgtEl>
                                        <p:attrNameLst>
                                          <p:attrName>ppt_x</p:attrName>
                                        </p:attrNameLst>
                                      </p:cBhvr>
                                      <p:tavLst>
                                        <p:tav tm="0">
                                          <p:val>
                                            <p:strVal val="#ppt_x-.1"/>
                                          </p:val>
                                        </p:tav>
                                        <p:tav tm="100000">
                                          <p:val>
                                            <p:strVal val="#ppt_x"/>
                                          </p:val>
                                        </p:tav>
                                      </p:tavLst>
                                    </p:anim>
                                    <p:anim calcmode="lin" valueType="num">
                                      <p:cBhvr>
                                        <p:cTn id="122" dur="1000" fill="hold"/>
                                        <p:tgtEl>
                                          <p:spTgt spid="300108"/>
                                        </p:tgtEl>
                                        <p:attrNameLst>
                                          <p:attrName>ppt_y</p:attrName>
                                        </p:attrNameLst>
                                      </p:cBhvr>
                                      <p:tavLst>
                                        <p:tav tm="0">
                                          <p:val>
                                            <p:strVal val="#ppt_y"/>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47" presetClass="entr" presetSubtype="0" fill="hold" grpId="0" nodeType="clickEffect">
                                  <p:stCondLst>
                                    <p:cond delay="0"/>
                                  </p:stCondLst>
                                  <p:childTnLst>
                                    <p:set>
                                      <p:cBhvr>
                                        <p:cTn id="126" dur="1" fill="hold">
                                          <p:stCondLst>
                                            <p:cond delay="0"/>
                                          </p:stCondLst>
                                        </p:cTn>
                                        <p:tgtEl>
                                          <p:spTgt spid="300107"/>
                                        </p:tgtEl>
                                        <p:attrNameLst>
                                          <p:attrName>style.visibility</p:attrName>
                                        </p:attrNameLst>
                                      </p:cBhvr>
                                      <p:to>
                                        <p:strVal val="visible"/>
                                      </p:to>
                                    </p:set>
                                    <p:animEffect transition="in" filter="fade">
                                      <p:cBhvr>
                                        <p:cTn id="127" dur="1000"/>
                                        <p:tgtEl>
                                          <p:spTgt spid="300107"/>
                                        </p:tgtEl>
                                      </p:cBhvr>
                                    </p:animEffect>
                                    <p:anim calcmode="lin" valueType="num">
                                      <p:cBhvr>
                                        <p:cTn id="128" dur="1000" fill="hold"/>
                                        <p:tgtEl>
                                          <p:spTgt spid="300107"/>
                                        </p:tgtEl>
                                        <p:attrNameLst>
                                          <p:attrName>ppt_x</p:attrName>
                                        </p:attrNameLst>
                                      </p:cBhvr>
                                      <p:tavLst>
                                        <p:tav tm="0">
                                          <p:val>
                                            <p:strVal val="#ppt_x"/>
                                          </p:val>
                                        </p:tav>
                                        <p:tav tm="100000">
                                          <p:val>
                                            <p:strVal val="#ppt_x"/>
                                          </p:val>
                                        </p:tav>
                                      </p:tavLst>
                                    </p:anim>
                                    <p:anim calcmode="lin" valueType="num">
                                      <p:cBhvr>
                                        <p:cTn id="129" dur="1000" fill="hold"/>
                                        <p:tgtEl>
                                          <p:spTgt spid="300107"/>
                                        </p:tgtEl>
                                        <p:attrNameLst>
                                          <p:attrName>ppt_y</p:attrName>
                                        </p:attrNameLst>
                                      </p:cBhvr>
                                      <p:tavLst>
                                        <p:tav tm="0">
                                          <p:val>
                                            <p:strVal val="#ppt_y-.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9" presetClass="entr" presetSubtype="0" fill="hold" grpId="0" nodeType="clickEffect">
                                  <p:stCondLst>
                                    <p:cond delay="0"/>
                                  </p:stCondLst>
                                  <p:childTnLst>
                                    <p:set>
                                      <p:cBhvr>
                                        <p:cTn id="133" dur="1" fill="hold">
                                          <p:stCondLst>
                                            <p:cond delay="0"/>
                                          </p:stCondLst>
                                        </p:cTn>
                                        <p:tgtEl>
                                          <p:spTgt spid="300101"/>
                                        </p:tgtEl>
                                        <p:attrNameLst>
                                          <p:attrName>style.visibility</p:attrName>
                                        </p:attrNameLst>
                                      </p:cBhvr>
                                      <p:to>
                                        <p:strVal val="visible"/>
                                      </p:to>
                                    </p:set>
                                    <p:animEffect transition="in" filter="dissolve">
                                      <p:cBhvr>
                                        <p:cTn id="134" dur="500"/>
                                        <p:tgtEl>
                                          <p:spTgt spid="300101"/>
                                        </p:tgtEl>
                                      </p:cBhvr>
                                    </p:animEffect>
                                  </p:childTnLst>
                                </p:cTn>
                              </p:par>
                            </p:childTnLst>
                          </p:cTn>
                        </p:par>
                      </p:childTnLst>
                    </p:cTn>
                  </p:par>
                  <p:par>
                    <p:cTn id="135" fill="hold">
                      <p:stCondLst>
                        <p:cond delay="indefinite"/>
                      </p:stCondLst>
                      <p:childTnLst>
                        <p:par>
                          <p:cTn id="136" fill="hold">
                            <p:stCondLst>
                              <p:cond delay="0"/>
                            </p:stCondLst>
                            <p:childTnLst>
                              <p:par>
                                <p:cTn id="137" presetID="9" presetClass="emph" presetSubtype="0" grpId="1" nodeType="clickEffect">
                                  <p:stCondLst>
                                    <p:cond delay="0"/>
                                  </p:stCondLst>
                                  <p:childTnLst>
                                    <p:set>
                                      <p:cBhvr rctx="PPT">
                                        <p:cTn id="138" dur="indefinite"/>
                                        <p:tgtEl>
                                          <p:spTgt spid="300107"/>
                                        </p:tgtEl>
                                        <p:attrNameLst>
                                          <p:attrName>style.opacity</p:attrName>
                                        </p:attrNameLst>
                                      </p:cBhvr>
                                      <p:to>
                                        <p:strVal val="0.5"/>
                                      </p:to>
                                    </p:set>
                                    <p:animEffect filter="image" prLst="opacity: 0.5">
                                      <p:cBhvr rctx="IE">
                                        <p:cTn id="139" dur="indefinite"/>
                                        <p:tgtEl>
                                          <p:spTgt spid="300107"/>
                                        </p:tgtEl>
                                      </p:cBhvr>
                                    </p:animEffect>
                                  </p:childTnLst>
                                </p:cTn>
                              </p:par>
                              <p:par>
                                <p:cTn id="140" presetID="9" presetClass="emph" presetSubtype="0" grpId="1" nodeType="withEffect">
                                  <p:stCondLst>
                                    <p:cond delay="0"/>
                                  </p:stCondLst>
                                  <p:iterate type="lt">
                                    <p:tmAbs val="0"/>
                                  </p:iterate>
                                  <p:childTnLst>
                                    <p:set>
                                      <p:cBhvr rctx="PPT">
                                        <p:cTn id="141" dur="indefinite"/>
                                        <p:tgtEl>
                                          <p:spTgt spid="300108"/>
                                        </p:tgtEl>
                                        <p:attrNameLst>
                                          <p:attrName>style.opacity</p:attrName>
                                        </p:attrNameLst>
                                      </p:cBhvr>
                                      <p:to>
                                        <p:strVal val="0.5"/>
                                      </p:to>
                                    </p:set>
                                    <p:animEffect filter="image" prLst="opacity: 0.5">
                                      <p:cBhvr rctx="IE">
                                        <p:cTn id="142" dur="indefinite"/>
                                        <p:tgtEl>
                                          <p:spTgt spid="300108"/>
                                        </p:tgtEl>
                                      </p:cBhvr>
                                    </p:animEffect>
                                  </p:childTnLst>
                                </p:cTn>
                              </p:par>
                              <p:par>
                                <p:cTn id="143" presetID="40" presetClass="entr" presetSubtype="0" fill="hold" grpId="0" nodeType="withEffect">
                                  <p:stCondLst>
                                    <p:cond delay="0"/>
                                  </p:stCondLst>
                                  <p:iterate type="lt">
                                    <p:tmPct val="10000"/>
                                  </p:iterate>
                                  <p:childTnLst>
                                    <p:set>
                                      <p:cBhvr>
                                        <p:cTn id="144" dur="1" fill="hold">
                                          <p:stCondLst>
                                            <p:cond delay="0"/>
                                          </p:stCondLst>
                                        </p:cTn>
                                        <p:tgtEl>
                                          <p:spTgt spid="300110"/>
                                        </p:tgtEl>
                                        <p:attrNameLst>
                                          <p:attrName>style.visibility</p:attrName>
                                        </p:attrNameLst>
                                      </p:cBhvr>
                                      <p:to>
                                        <p:strVal val="visible"/>
                                      </p:to>
                                    </p:set>
                                    <p:animEffect transition="in" filter="fade">
                                      <p:cBhvr>
                                        <p:cTn id="145" dur="1000"/>
                                        <p:tgtEl>
                                          <p:spTgt spid="300110"/>
                                        </p:tgtEl>
                                      </p:cBhvr>
                                    </p:animEffect>
                                    <p:anim calcmode="lin" valueType="num">
                                      <p:cBhvr>
                                        <p:cTn id="146" dur="1000" fill="hold"/>
                                        <p:tgtEl>
                                          <p:spTgt spid="300110"/>
                                        </p:tgtEl>
                                        <p:attrNameLst>
                                          <p:attrName>ppt_x</p:attrName>
                                        </p:attrNameLst>
                                      </p:cBhvr>
                                      <p:tavLst>
                                        <p:tav tm="0">
                                          <p:val>
                                            <p:strVal val="#ppt_x-.1"/>
                                          </p:val>
                                        </p:tav>
                                        <p:tav tm="100000">
                                          <p:val>
                                            <p:strVal val="#ppt_x"/>
                                          </p:val>
                                        </p:tav>
                                      </p:tavLst>
                                    </p:anim>
                                    <p:anim calcmode="lin" valueType="num">
                                      <p:cBhvr>
                                        <p:cTn id="147" dur="1000" fill="hold"/>
                                        <p:tgtEl>
                                          <p:spTgt spid="300110"/>
                                        </p:tgtEl>
                                        <p:attrNameLst>
                                          <p:attrName>ppt_y</p:attrName>
                                        </p:attrNameLst>
                                      </p:cBhvr>
                                      <p:tavLst>
                                        <p:tav tm="0">
                                          <p:val>
                                            <p:strVal val="#ppt_y"/>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47" presetClass="entr" presetSubtype="0" fill="hold" grpId="0" nodeType="clickEffect">
                                  <p:stCondLst>
                                    <p:cond delay="0"/>
                                  </p:stCondLst>
                                  <p:childTnLst>
                                    <p:set>
                                      <p:cBhvr>
                                        <p:cTn id="151" dur="1" fill="hold">
                                          <p:stCondLst>
                                            <p:cond delay="0"/>
                                          </p:stCondLst>
                                        </p:cTn>
                                        <p:tgtEl>
                                          <p:spTgt spid="300109"/>
                                        </p:tgtEl>
                                        <p:attrNameLst>
                                          <p:attrName>style.visibility</p:attrName>
                                        </p:attrNameLst>
                                      </p:cBhvr>
                                      <p:to>
                                        <p:strVal val="visible"/>
                                      </p:to>
                                    </p:set>
                                    <p:animEffect transition="in" filter="fade">
                                      <p:cBhvr>
                                        <p:cTn id="152" dur="1000"/>
                                        <p:tgtEl>
                                          <p:spTgt spid="300109"/>
                                        </p:tgtEl>
                                      </p:cBhvr>
                                    </p:animEffect>
                                    <p:anim calcmode="lin" valueType="num">
                                      <p:cBhvr>
                                        <p:cTn id="153" dur="1000" fill="hold"/>
                                        <p:tgtEl>
                                          <p:spTgt spid="300109"/>
                                        </p:tgtEl>
                                        <p:attrNameLst>
                                          <p:attrName>ppt_x</p:attrName>
                                        </p:attrNameLst>
                                      </p:cBhvr>
                                      <p:tavLst>
                                        <p:tav tm="0">
                                          <p:val>
                                            <p:strVal val="#ppt_x"/>
                                          </p:val>
                                        </p:tav>
                                        <p:tav tm="100000">
                                          <p:val>
                                            <p:strVal val="#ppt_x"/>
                                          </p:val>
                                        </p:tav>
                                      </p:tavLst>
                                    </p:anim>
                                    <p:anim calcmode="lin" valueType="num">
                                      <p:cBhvr>
                                        <p:cTn id="154" dur="1000" fill="hold"/>
                                        <p:tgtEl>
                                          <p:spTgt spid="300109"/>
                                        </p:tgtEl>
                                        <p:attrNameLst>
                                          <p:attrName>ppt_y</p:attrName>
                                        </p:attrNameLst>
                                      </p:cBhvr>
                                      <p:tavLst>
                                        <p:tav tm="0">
                                          <p:val>
                                            <p:strVal val="#ppt_y-.1"/>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9" presetClass="entr" presetSubtype="0" fill="hold" grpId="0" nodeType="clickEffect">
                                  <p:stCondLst>
                                    <p:cond delay="0"/>
                                  </p:stCondLst>
                                  <p:childTnLst>
                                    <p:set>
                                      <p:cBhvr>
                                        <p:cTn id="158" dur="1" fill="hold">
                                          <p:stCondLst>
                                            <p:cond delay="0"/>
                                          </p:stCondLst>
                                        </p:cTn>
                                        <p:tgtEl>
                                          <p:spTgt spid="300103"/>
                                        </p:tgtEl>
                                        <p:attrNameLst>
                                          <p:attrName>style.visibility</p:attrName>
                                        </p:attrNameLst>
                                      </p:cBhvr>
                                      <p:to>
                                        <p:strVal val="visible"/>
                                      </p:to>
                                    </p:set>
                                    <p:animEffect transition="in" filter="dissolve">
                                      <p:cBhvr>
                                        <p:cTn id="159" dur="500"/>
                                        <p:tgtEl>
                                          <p:spTgt spid="300103"/>
                                        </p:tgtEl>
                                      </p:cBhvr>
                                    </p:animEffect>
                                  </p:childTnLst>
                                </p:cTn>
                              </p:par>
                            </p:childTnLst>
                          </p:cTn>
                        </p:par>
                      </p:childTnLst>
                    </p:cTn>
                  </p:par>
                  <p:par>
                    <p:cTn id="160" fill="hold">
                      <p:stCondLst>
                        <p:cond delay="indefinite"/>
                      </p:stCondLst>
                      <p:childTnLst>
                        <p:par>
                          <p:cTn id="161" fill="hold">
                            <p:stCondLst>
                              <p:cond delay="0"/>
                            </p:stCondLst>
                            <p:childTnLst>
                              <p:par>
                                <p:cTn id="162" presetID="9" presetClass="emph" presetSubtype="0" grpId="1" nodeType="clickEffect">
                                  <p:stCondLst>
                                    <p:cond delay="0"/>
                                  </p:stCondLst>
                                  <p:childTnLst>
                                    <p:set>
                                      <p:cBhvr rctx="PPT">
                                        <p:cTn id="163" dur="indefinite"/>
                                        <p:tgtEl>
                                          <p:spTgt spid="300109"/>
                                        </p:tgtEl>
                                        <p:attrNameLst>
                                          <p:attrName>style.opacity</p:attrName>
                                        </p:attrNameLst>
                                      </p:cBhvr>
                                      <p:to>
                                        <p:strVal val="0.5"/>
                                      </p:to>
                                    </p:set>
                                    <p:animEffect filter="image" prLst="opacity: 0.5">
                                      <p:cBhvr rctx="IE">
                                        <p:cTn id="164" dur="indefinite"/>
                                        <p:tgtEl>
                                          <p:spTgt spid="300109"/>
                                        </p:tgtEl>
                                      </p:cBhvr>
                                    </p:animEffect>
                                  </p:childTnLst>
                                </p:cTn>
                              </p:par>
                              <p:par>
                                <p:cTn id="165" presetID="9" presetClass="emph" presetSubtype="0" grpId="1" nodeType="withEffect">
                                  <p:stCondLst>
                                    <p:cond delay="0"/>
                                  </p:stCondLst>
                                  <p:iterate type="lt">
                                    <p:tmAbs val="0"/>
                                  </p:iterate>
                                  <p:childTnLst>
                                    <p:set>
                                      <p:cBhvr rctx="PPT">
                                        <p:cTn id="166" dur="indefinite"/>
                                        <p:tgtEl>
                                          <p:spTgt spid="300110"/>
                                        </p:tgtEl>
                                        <p:attrNameLst>
                                          <p:attrName>style.opacity</p:attrName>
                                        </p:attrNameLst>
                                      </p:cBhvr>
                                      <p:to>
                                        <p:strVal val="0.5"/>
                                      </p:to>
                                    </p:set>
                                    <p:animEffect filter="image" prLst="opacity: 0.5">
                                      <p:cBhvr rctx="IE">
                                        <p:cTn id="167" dur="indefinite"/>
                                        <p:tgtEl>
                                          <p:spTgt spid="300110"/>
                                        </p:tgtEl>
                                      </p:cBhvr>
                                    </p:animEffect>
                                  </p:childTnLst>
                                </p:cTn>
                              </p:par>
                            </p:childTnLst>
                          </p:cTn>
                        </p:par>
                        <p:par>
                          <p:cTn id="168" fill="hold">
                            <p:stCondLst>
                              <p:cond delay="0"/>
                            </p:stCondLst>
                            <p:childTnLst>
                              <p:par>
                                <p:cTn id="169" presetID="47" presetClass="entr" presetSubtype="0" fill="hold" grpId="0" nodeType="afterEffect">
                                  <p:stCondLst>
                                    <p:cond delay="0"/>
                                  </p:stCondLst>
                                  <p:childTnLst>
                                    <p:set>
                                      <p:cBhvr>
                                        <p:cTn id="170" dur="1" fill="hold">
                                          <p:stCondLst>
                                            <p:cond delay="0"/>
                                          </p:stCondLst>
                                        </p:cTn>
                                        <p:tgtEl>
                                          <p:spTgt spid="300047"/>
                                        </p:tgtEl>
                                        <p:attrNameLst>
                                          <p:attrName>style.visibility</p:attrName>
                                        </p:attrNameLst>
                                      </p:cBhvr>
                                      <p:to>
                                        <p:strVal val="visible"/>
                                      </p:to>
                                    </p:set>
                                    <p:animEffect transition="in" filter="fade">
                                      <p:cBhvr>
                                        <p:cTn id="171" dur="1000"/>
                                        <p:tgtEl>
                                          <p:spTgt spid="300047"/>
                                        </p:tgtEl>
                                      </p:cBhvr>
                                    </p:animEffect>
                                    <p:anim calcmode="lin" valueType="num">
                                      <p:cBhvr>
                                        <p:cTn id="172" dur="1000" fill="hold"/>
                                        <p:tgtEl>
                                          <p:spTgt spid="300047"/>
                                        </p:tgtEl>
                                        <p:attrNameLst>
                                          <p:attrName>ppt_x</p:attrName>
                                        </p:attrNameLst>
                                      </p:cBhvr>
                                      <p:tavLst>
                                        <p:tav tm="0">
                                          <p:val>
                                            <p:strVal val="#ppt_x"/>
                                          </p:val>
                                        </p:tav>
                                        <p:tav tm="100000">
                                          <p:val>
                                            <p:strVal val="#ppt_x"/>
                                          </p:val>
                                        </p:tav>
                                      </p:tavLst>
                                    </p:anim>
                                    <p:anim calcmode="lin" valueType="num">
                                      <p:cBhvr>
                                        <p:cTn id="173" dur="1000" fill="hold"/>
                                        <p:tgtEl>
                                          <p:spTgt spid="3000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6" grpId="0" animBg="1"/>
      <p:bldP spid="300037" grpId="0" animBg="1"/>
      <p:bldP spid="300041" grpId="0" animBg="1"/>
      <p:bldP spid="300044" grpId="0" animBg="1"/>
      <p:bldP spid="300045" grpId="0" animBg="1"/>
      <p:bldP spid="300046" grpId="0" animBg="1"/>
      <p:bldP spid="300047" grpId="0" animBg="1"/>
      <p:bldP spid="300104" grpId="0"/>
      <p:bldP spid="300104" grpId="1"/>
      <p:bldP spid="300105" grpId="0"/>
      <p:bldP spid="300105" grpId="1"/>
      <p:bldP spid="300106" grpId="0"/>
      <p:bldP spid="300106" grpId="1"/>
      <p:bldP spid="300107" grpId="0"/>
      <p:bldP spid="300107" grpId="1"/>
      <p:bldP spid="300108" grpId="0"/>
      <p:bldP spid="300108" grpId="1"/>
      <p:bldP spid="300109" grpId="0"/>
      <p:bldP spid="300109" grpId="1"/>
      <p:bldP spid="300110" grpId="0"/>
      <p:bldP spid="300110" grpId="1"/>
      <p:bldP spid="300085" grpId="0"/>
      <p:bldP spid="300087" grpId="0"/>
      <p:bldP spid="300089" grpId="0"/>
      <p:bldP spid="300091" grpId="0"/>
      <p:bldP spid="300093" grpId="0"/>
      <p:bldP spid="300095" grpId="0"/>
      <p:bldP spid="300097" grpId="0"/>
      <p:bldP spid="300099" grpId="0"/>
      <p:bldP spid="300101" grpId="0"/>
      <p:bldP spid="300103" grpId="0"/>
    </p:bld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0" y="3333750"/>
            <a:ext cx="9131300" cy="3284538"/>
          </a:xfrm>
          <a:prstGeom prst="rect">
            <a:avLst/>
          </a:prstGeom>
          <a:noFill/>
          <a:ln w="28575">
            <a:solidFill>
              <a:schemeClr val="tx1"/>
            </a:solidFill>
            <a:miter lim="800000"/>
            <a:headEnd/>
            <a:tailEnd/>
          </a:ln>
        </p:spPr>
        <p:txBody>
          <a:bodyPr wrap="none" anchor="ctr"/>
          <a:lstStyle/>
          <a:p>
            <a:endParaRPr lang="en-US">
              <a:solidFill>
                <a:srgbClr val="000000"/>
              </a:solidFill>
            </a:endParaRPr>
          </a:p>
        </p:txBody>
      </p:sp>
      <p:sp>
        <p:nvSpPr>
          <p:cNvPr id="806915" name="Text Box 3"/>
          <p:cNvSpPr txBox="1">
            <a:spLocks noChangeArrowheads="1"/>
          </p:cNvSpPr>
          <p:nvPr/>
        </p:nvSpPr>
        <p:spPr bwMode="auto">
          <a:xfrm>
            <a:off x="0" y="3325813"/>
            <a:ext cx="3773488" cy="3532187"/>
          </a:xfrm>
          <a:prstGeom prst="rect">
            <a:avLst/>
          </a:prstGeom>
          <a:noFill/>
          <a:ln w="9525">
            <a:noFill/>
            <a:miter lim="800000"/>
            <a:headEnd/>
            <a:tailEnd/>
          </a:ln>
        </p:spPr>
        <p:txBody>
          <a:bodyPr/>
          <a:lstStyle/>
          <a:p>
            <a:pPr algn="l" eaLnBrk="0" hangingPunct="0">
              <a:spcBef>
                <a:spcPct val="20000"/>
              </a:spcBef>
            </a:pPr>
            <a:r>
              <a:rPr lang="en-US" sz="3200">
                <a:solidFill>
                  <a:srgbClr val="000000"/>
                </a:solidFill>
              </a:rPr>
              <a:t>GIVEN:</a:t>
            </a:r>
          </a:p>
          <a:p>
            <a:pPr algn="l" eaLnBrk="0" hangingPunct="0">
              <a:spcBef>
                <a:spcPct val="20000"/>
              </a:spcBef>
            </a:pPr>
            <a:r>
              <a:rPr lang="en-US" sz="3200">
                <a:solidFill>
                  <a:srgbClr val="000000"/>
                </a:solidFill>
              </a:rPr>
              <a:t>P</a:t>
            </a:r>
            <a:r>
              <a:rPr lang="en-US" sz="3200" baseline="-25000">
                <a:solidFill>
                  <a:srgbClr val="000000"/>
                </a:solidFill>
              </a:rPr>
              <a:t>H</a:t>
            </a:r>
            <a:r>
              <a:rPr lang="en-US" sz="2400" baseline="-50000">
                <a:solidFill>
                  <a:srgbClr val="000000"/>
                </a:solidFill>
              </a:rPr>
              <a:t>2</a:t>
            </a:r>
            <a:r>
              <a:rPr lang="en-US" sz="3200">
                <a:solidFill>
                  <a:srgbClr val="000000"/>
                </a:solidFill>
              </a:rPr>
              <a:t> = ?</a:t>
            </a:r>
          </a:p>
          <a:p>
            <a:pPr algn="l" eaLnBrk="0" hangingPunct="0">
              <a:spcBef>
                <a:spcPct val="20000"/>
              </a:spcBef>
            </a:pPr>
            <a:r>
              <a:rPr lang="en-US" sz="3200">
                <a:solidFill>
                  <a:srgbClr val="000000"/>
                </a:solidFill>
              </a:rPr>
              <a:t>P</a:t>
            </a:r>
            <a:r>
              <a:rPr lang="en-US" sz="3200" baseline="-25000">
                <a:solidFill>
                  <a:srgbClr val="000000"/>
                </a:solidFill>
              </a:rPr>
              <a:t>total</a:t>
            </a:r>
            <a:r>
              <a:rPr lang="en-US" sz="3200">
                <a:solidFill>
                  <a:srgbClr val="000000"/>
                </a:solidFill>
              </a:rPr>
              <a:t> = 94.4 kPa</a:t>
            </a:r>
          </a:p>
          <a:p>
            <a:pPr algn="l" eaLnBrk="0" hangingPunct="0">
              <a:spcBef>
                <a:spcPct val="20000"/>
              </a:spcBef>
            </a:pPr>
            <a:r>
              <a:rPr lang="en-US" sz="3200">
                <a:solidFill>
                  <a:srgbClr val="000000"/>
                </a:solidFill>
              </a:rPr>
              <a:t>P</a:t>
            </a:r>
            <a:r>
              <a:rPr lang="en-US" sz="3200" baseline="-25000">
                <a:solidFill>
                  <a:srgbClr val="000000"/>
                </a:solidFill>
              </a:rPr>
              <a:t>H</a:t>
            </a:r>
            <a:r>
              <a:rPr lang="en-US" sz="2400" baseline="-50000">
                <a:solidFill>
                  <a:srgbClr val="000000"/>
                </a:solidFill>
              </a:rPr>
              <a:t>2</a:t>
            </a:r>
            <a:r>
              <a:rPr lang="en-US" sz="3200" baseline="-25000">
                <a:solidFill>
                  <a:srgbClr val="000000"/>
                </a:solidFill>
              </a:rPr>
              <a:t>O</a:t>
            </a:r>
            <a:r>
              <a:rPr lang="en-US" sz="3200">
                <a:solidFill>
                  <a:srgbClr val="000000"/>
                </a:solidFill>
              </a:rPr>
              <a:t> = 2.72 kPa</a:t>
            </a:r>
          </a:p>
        </p:txBody>
      </p:sp>
      <p:sp>
        <p:nvSpPr>
          <p:cNvPr id="806916" name="Text Box 4"/>
          <p:cNvSpPr txBox="1">
            <a:spLocks noChangeArrowheads="1"/>
          </p:cNvSpPr>
          <p:nvPr/>
        </p:nvSpPr>
        <p:spPr bwMode="auto">
          <a:xfrm>
            <a:off x="4011613" y="3325813"/>
            <a:ext cx="5132387" cy="3327400"/>
          </a:xfrm>
          <a:prstGeom prst="rect">
            <a:avLst/>
          </a:prstGeom>
          <a:noFill/>
          <a:ln w="9525">
            <a:noFill/>
            <a:miter lim="800000"/>
            <a:headEnd/>
            <a:tailEnd/>
          </a:ln>
        </p:spPr>
        <p:txBody>
          <a:bodyPr/>
          <a:lstStyle/>
          <a:p>
            <a:pPr algn="l" eaLnBrk="0" hangingPunct="0">
              <a:spcBef>
                <a:spcPct val="20000"/>
              </a:spcBef>
            </a:pPr>
            <a:r>
              <a:rPr lang="en-US" sz="3200">
                <a:solidFill>
                  <a:srgbClr val="000000"/>
                </a:solidFill>
              </a:rPr>
              <a:t>WORK:</a:t>
            </a:r>
          </a:p>
          <a:p>
            <a:pPr algn="l" eaLnBrk="0" hangingPunct="0">
              <a:spcBef>
                <a:spcPct val="20000"/>
              </a:spcBef>
            </a:pPr>
            <a:r>
              <a:rPr lang="en-US" sz="3200">
                <a:solidFill>
                  <a:srgbClr val="000000"/>
                </a:solidFill>
              </a:rPr>
              <a:t>P</a:t>
            </a:r>
            <a:r>
              <a:rPr lang="en-US" sz="3200" baseline="-25000">
                <a:solidFill>
                  <a:srgbClr val="000000"/>
                </a:solidFill>
              </a:rPr>
              <a:t>total</a:t>
            </a:r>
            <a:r>
              <a:rPr lang="en-US" sz="3200">
                <a:solidFill>
                  <a:srgbClr val="000000"/>
                </a:solidFill>
              </a:rPr>
              <a:t> = P</a:t>
            </a:r>
            <a:r>
              <a:rPr lang="en-US" sz="3200" baseline="-25000">
                <a:solidFill>
                  <a:srgbClr val="000000"/>
                </a:solidFill>
              </a:rPr>
              <a:t>H</a:t>
            </a:r>
            <a:r>
              <a:rPr lang="en-US" sz="2400" baseline="-50000">
                <a:solidFill>
                  <a:srgbClr val="000000"/>
                </a:solidFill>
              </a:rPr>
              <a:t>2</a:t>
            </a:r>
            <a:r>
              <a:rPr lang="en-US" sz="3200" baseline="-25000">
                <a:solidFill>
                  <a:srgbClr val="000000"/>
                </a:solidFill>
              </a:rPr>
              <a:t> </a:t>
            </a:r>
            <a:r>
              <a:rPr lang="en-US" sz="3200">
                <a:solidFill>
                  <a:srgbClr val="000000"/>
                </a:solidFill>
              </a:rPr>
              <a:t>+ P</a:t>
            </a:r>
            <a:r>
              <a:rPr lang="en-US" sz="3200" baseline="-25000">
                <a:solidFill>
                  <a:srgbClr val="000000"/>
                </a:solidFill>
              </a:rPr>
              <a:t>H</a:t>
            </a:r>
            <a:r>
              <a:rPr lang="en-US" sz="2400" baseline="-50000">
                <a:solidFill>
                  <a:srgbClr val="000000"/>
                </a:solidFill>
              </a:rPr>
              <a:t>2</a:t>
            </a:r>
            <a:r>
              <a:rPr lang="en-US" sz="3200" baseline="-25000">
                <a:solidFill>
                  <a:srgbClr val="000000"/>
                </a:solidFill>
              </a:rPr>
              <a:t>O</a:t>
            </a:r>
            <a:r>
              <a:rPr lang="en-US" sz="3200">
                <a:solidFill>
                  <a:srgbClr val="000000"/>
                </a:solidFill>
              </a:rPr>
              <a:t> </a:t>
            </a:r>
          </a:p>
          <a:p>
            <a:pPr algn="l" eaLnBrk="0" hangingPunct="0">
              <a:spcBef>
                <a:spcPct val="40000"/>
              </a:spcBef>
            </a:pPr>
            <a:r>
              <a:rPr lang="en-US" sz="3200">
                <a:solidFill>
                  <a:srgbClr val="000000"/>
                </a:solidFill>
              </a:rPr>
              <a:t>94.4 kPa = P</a:t>
            </a:r>
            <a:r>
              <a:rPr lang="en-US" sz="3200" baseline="-25000">
                <a:solidFill>
                  <a:srgbClr val="000000"/>
                </a:solidFill>
              </a:rPr>
              <a:t>H</a:t>
            </a:r>
            <a:r>
              <a:rPr lang="en-US" sz="2400" baseline="-50000">
                <a:solidFill>
                  <a:srgbClr val="000000"/>
                </a:solidFill>
              </a:rPr>
              <a:t>2</a:t>
            </a:r>
            <a:r>
              <a:rPr lang="en-US" sz="3200">
                <a:solidFill>
                  <a:srgbClr val="000000"/>
                </a:solidFill>
              </a:rPr>
              <a:t> + 2.72 kPa</a:t>
            </a:r>
          </a:p>
          <a:p>
            <a:pPr algn="l" eaLnBrk="0" hangingPunct="0">
              <a:spcBef>
                <a:spcPct val="40000"/>
              </a:spcBef>
            </a:pPr>
            <a:r>
              <a:rPr lang="en-US" sz="3200">
                <a:solidFill>
                  <a:srgbClr val="000000"/>
                </a:solidFill>
              </a:rPr>
              <a:t>P</a:t>
            </a:r>
            <a:r>
              <a:rPr lang="en-US" sz="3200" baseline="-25000">
                <a:solidFill>
                  <a:srgbClr val="000000"/>
                </a:solidFill>
              </a:rPr>
              <a:t>H</a:t>
            </a:r>
            <a:r>
              <a:rPr lang="en-US" sz="2400" baseline="-50000">
                <a:solidFill>
                  <a:srgbClr val="000000"/>
                </a:solidFill>
              </a:rPr>
              <a:t>2</a:t>
            </a:r>
            <a:r>
              <a:rPr lang="en-US" sz="3200">
                <a:solidFill>
                  <a:srgbClr val="000000"/>
                </a:solidFill>
              </a:rPr>
              <a:t> = 91.7 kPa</a:t>
            </a:r>
          </a:p>
        </p:txBody>
      </p:sp>
      <p:sp>
        <p:nvSpPr>
          <p:cNvPr id="134149" name="Rectangle 5"/>
          <p:cNvSpPr>
            <a:spLocks noGrp="1" noChangeArrowheads="1"/>
          </p:cNvSpPr>
          <p:nvPr>
            <p:ph type="title"/>
          </p:nvPr>
        </p:nvSpPr>
        <p:spPr/>
        <p:txBody>
          <a:bodyPr/>
          <a:lstStyle/>
          <a:p>
            <a:pPr eaLnBrk="1" hangingPunct="1"/>
            <a:r>
              <a:rPr lang="en-US" smtClean="0"/>
              <a:t>Dalton’s Law</a:t>
            </a:r>
          </a:p>
        </p:txBody>
      </p:sp>
      <p:sp>
        <p:nvSpPr>
          <p:cNvPr id="134150" name="Rectangle 6"/>
          <p:cNvSpPr>
            <a:spLocks noGrp="1" noChangeArrowheads="1"/>
          </p:cNvSpPr>
          <p:nvPr>
            <p:ph type="body" idx="1"/>
          </p:nvPr>
        </p:nvSpPr>
        <p:spPr>
          <a:xfrm>
            <a:off x="866775" y="1219200"/>
            <a:ext cx="7896225" cy="1543050"/>
          </a:xfrm>
          <a:noFill/>
        </p:spPr>
        <p:txBody>
          <a:bodyPr/>
          <a:lstStyle/>
          <a:p>
            <a:pPr eaLnBrk="1" hangingPunct="1">
              <a:lnSpc>
                <a:spcPct val="90000"/>
              </a:lnSpc>
              <a:spcBef>
                <a:spcPct val="100000"/>
              </a:spcBef>
              <a:buFontTx/>
              <a:buNone/>
            </a:pPr>
            <a:r>
              <a:rPr lang="en-US" sz="2400" smtClean="0"/>
              <a:t>    Hydrogen gas is collected over water at 22.5°C.     Find the pressure of the dry gas if the atmospheric pressure is 94.4 kPa.</a:t>
            </a:r>
          </a:p>
        </p:txBody>
      </p:sp>
      <p:sp>
        <p:nvSpPr>
          <p:cNvPr id="134151" name="Line 7"/>
          <p:cNvSpPr>
            <a:spLocks noChangeShapeType="1"/>
          </p:cNvSpPr>
          <p:nvPr/>
        </p:nvSpPr>
        <p:spPr bwMode="auto">
          <a:xfrm>
            <a:off x="3786188" y="3333750"/>
            <a:ext cx="0" cy="3284538"/>
          </a:xfrm>
          <a:prstGeom prst="line">
            <a:avLst/>
          </a:prstGeom>
          <a:noFill/>
          <a:ln w="28575">
            <a:solidFill>
              <a:schemeClr val="tx1"/>
            </a:solidFill>
            <a:round/>
            <a:headEnd/>
            <a:tailEnd/>
          </a:ln>
        </p:spPr>
        <p:txBody>
          <a:bodyPr wrap="none" anchor="ctr"/>
          <a:lstStyle/>
          <a:p>
            <a:endParaRPr lang="en-US">
              <a:solidFill>
                <a:srgbClr val="000000"/>
              </a:solidFill>
            </a:endParaRPr>
          </a:p>
        </p:txBody>
      </p:sp>
      <p:sp>
        <p:nvSpPr>
          <p:cNvPr id="134152" name="Line 8"/>
          <p:cNvSpPr>
            <a:spLocks noChangeShapeType="1"/>
          </p:cNvSpPr>
          <p:nvPr/>
        </p:nvSpPr>
        <p:spPr bwMode="auto">
          <a:xfrm>
            <a:off x="0" y="3894138"/>
            <a:ext cx="9144000" cy="0"/>
          </a:xfrm>
          <a:prstGeom prst="line">
            <a:avLst/>
          </a:prstGeom>
          <a:noFill/>
          <a:ln w="28575">
            <a:solidFill>
              <a:schemeClr val="tx1"/>
            </a:solidFill>
            <a:round/>
            <a:headEnd/>
            <a:tailEnd/>
          </a:ln>
        </p:spPr>
        <p:txBody>
          <a:bodyPr wrap="none" anchor="ctr"/>
          <a:lstStyle/>
          <a:p>
            <a:endParaRPr lang="en-US">
              <a:solidFill>
                <a:srgbClr val="000000"/>
              </a:solidFill>
            </a:endParaRPr>
          </a:p>
        </p:txBody>
      </p:sp>
      <p:sp>
        <p:nvSpPr>
          <p:cNvPr id="806921" name="AutoShape 9"/>
          <p:cNvSpPr>
            <a:spLocks noChangeArrowheads="1"/>
          </p:cNvSpPr>
          <p:nvPr/>
        </p:nvSpPr>
        <p:spPr bwMode="auto">
          <a:xfrm>
            <a:off x="195263" y="5940425"/>
            <a:ext cx="3838575" cy="788988"/>
          </a:xfrm>
          <a:prstGeom prst="wedgeRectCallout">
            <a:avLst>
              <a:gd name="adj1" fmla="val -4051"/>
              <a:gd name="adj2" fmla="val -94870"/>
            </a:avLst>
          </a:prstGeom>
          <a:solidFill>
            <a:schemeClr val="accent1"/>
          </a:solidFill>
          <a:ln w="9525">
            <a:solidFill>
              <a:schemeClr val="bg2"/>
            </a:solidFill>
            <a:miter lim="800000"/>
            <a:headEnd/>
            <a:tailEnd/>
          </a:ln>
        </p:spPr>
        <p:txBody>
          <a:bodyPr/>
          <a:lstStyle/>
          <a:p>
            <a:pPr eaLnBrk="0" hangingPunct="0"/>
            <a:r>
              <a:rPr lang="en-US" sz="2000">
                <a:solidFill>
                  <a:srgbClr val="333399"/>
                </a:solidFill>
              </a:rPr>
              <a:t>Look up water-vapor pressure on p.899 for 22.5</a:t>
            </a:r>
            <a:r>
              <a:rPr lang="en-US" sz="2000">
                <a:solidFill>
                  <a:srgbClr val="333399"/>
                </a:solidFill>
                <a:cs typeface="Times New Roman" pitchFamily="18" charset="0"/>
              </a:rPr>
              <a:t>°C.</a:t>
            </a:r>
            <a:endParaRPr lang="en-US" sz="2000">
              <a:solidFill>
                <a:srgbClr val="333399"/>
              </a:solidFill>
            </a:endParaRPr>
          </a:p>
        </p:txBody>
      </p:sp>
      <p:sp>
        <p:nvSpPr>
          <p:cNvPr id="806922" name="AutoShape 10"/>
          <p:cNvSpPr>
            <a:spLocks noChangeArrowheads="1"/>
          </p:cNvSpPr>
          <p:nvPr/>
        </p:nvSpPr>
        <p:spPr bwMode="auto">
          <a:xfrm>
            <a:off x="4892675" y="5940425"/>
            <a:ext cx="3838575" cy="788988"/>
          </a:xfrm>
          <a:prstGeom prst="wedgeRectCallout">
            <a:avLst>
              <a:gd name="adj1" fmla="val -34741"/>
              <a:gd name="adj2" fmla="val -70324"/>
            </a:avLst>
          </a:prstGeom>
          <a:solidFill>
            <a:schemeClr val="accent1"/>
          </a:solidFill>
          <a:ln w="9525">
            <a:solidFill>
              <a:schemeClr val="bg2"/>
            </a:solidFill>
            <a:miter lim="800000"/>
            <a:headEnd/>
            <a:tailEnd/>
          </a:ln>
        </p:spPr>
        <p:txBody>
          <a:bodyPr/>
          <a:lstStyle/>
          <a:p>
            <a:pPr eaLnBrk="0" hangingPunct="0"/>
            <a:r>
              <a:rPr lang="en-US" sz="2000">
                <a:solidFill>
                  <a:srgbClr val="333399"/>
                </a:solidFill>
              </a:rPr>
              <a:t>Sig Figs: Round to least number of decimal places.</a:t>
            </a:r>
          </a:p>
        </p:txBody>
      </p:sp>
      <p:sp>
        <p:nvSpPr>
          <p:cNvPr id="134155" name="AutoShape 11"/>
          <p:cNvSpPr>
            <a:spLocks noChangeArrowheads="1"/>
          </p:cNvSpPr>
          <p:nvPr/>
        </p:nvSpPr>
        <p:spPr bwMode="auto">
          <a:xfrm>
            <a:off x="200025" y="2482850"/>
            <a:ext cx="8729663" cy="788988"/>
          </a:xfrm>
          <a:prstGeom prst="wedgeRectCallout">
            <a:avLst>
              <a:gd name="adj1" fmla="val -32468"/>
              <a:gd name="adj2" fmla="val -47384"/>
            </a:avLst>
          </a:prstGeom>
          <a:solidFill>
            <a:schemeClr val="accent1"/>
          </a:solidFill>
          <a:ln w="9525">
            <a:solidFill>
              <a:schemeClr val="bg2"/>
            </a:solidFill>
            <a:miter lim="800000"/>
            <a:headEnd/>
            <a:tailEnd/>
          </a:ln>
        </p:spPr>
        <p:txBody>
          <a:bodyPr/>
          <a:lstStyle/>
          <a:p>
            <a:pPr eaLnBrk="0" hangingPunct="0"/>
            <a:r>
              <a:rPr lang="en-US" sz="2200">
                <a:solidFill>
                  <a:srgbClr val="333399"/>
                </a:solidFill>
              </a:rPr>
              <a:t>The total pressure in the collection bottle is equal to atmospheric pressure and is a mixture of H</a:t>
            </a:r>
            <a:r>
              <a:rPr lang="en-US" sz="2200" baseline="-25000">
                <a:solidFill>
                  <a:srgbClr val="333399"/>
                </a:solidFill>
              </a:rPr>
              <a:t>2</a:t>
            </a:r>
            <a:r>
              <a:rPr lang="en-US" sz="2200">
                <a:solidFill>
                  <a:srgbClr val="333399"/>
                </a:solidFill>
              </a:rPr>
              <a:t> and water vapor.</a:t>
            </a:r>
          </a:p>
        </p:txBody>
      </p:sp>
      <p:sp>
        <p:nvSpPr>
          <p:cNvPr id="134156" name="Rectangle 12"/>
          <p:cNvSpPr>
            <a:spLocks noChangeArrowheads="1"/>
          </p:cNvSpPr>
          <p:nvPr/>
        </p:nvSpPr>
        <p:spPr bwMode="auto">
          <a:xfrm>
            <a:off x="2698750" y="6673850"/>
            <a:ext cx="3730625" cy="336550"/>
          </a:xfrm>
          <a:prstGeom prst="rect">
            <a:avLst/>
          </a:prstGeom>
          <a:noFill/>
          <a:ln w="9525">
            <a:noFill/>
            <a:miter lim="800000"/>
            <a:headEnd/>
            <a:tailEnd/>
          </a:ln>
        </p:spPr>
        <p:txBody>
          <a:bodyPr wrap="none">
            <a:spAutoFit/>
          </a:bodyPr>
          <a:lstStyle/>
          <a:p>
            <a:pPr algn="l"/>
            <a:r>
              <a:rPr lang="en-US" sz="800">
                <a:solidFill>
                  <a:srgbClr val="000000"/>
                </a:solidFill>
              </a:rPr>
              <a:t>Courtesy Christy Johannesson www.nisd.net/communicationsarts/pages/chem</a:t>
            </a:r>
          </a:p>
          <a:p>
            <a:pPr algn="l"/>
            <a:endParaRPr lang="en-US" sz="800">
              <a:solidFill>
                <a:srgbClr val="000000"/>
              </a:solidFill>
            </a:endParaRPr>
          </a:p>
        </p:txBody>
      </p:sp>
    </p:spTree>
    <p:extLst>
      <p:ext uri="{BB962C8B-B14F-4D97-AF65-F5344CB8AC3E}">
        <p14:creationId xmlns:p14="http://schemas.microsoft.com/office/powerpoint/2010/main" val="3447826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06915"/>
                                        </p:tgtEl>
                                        <p:attrNameLst>
                                          <p:attrName>style.visibility</p:attrName>
                                        </p:attrNameLst>
                                      </p:cBhvr>
                                      <p:to>
                                        <p:strVal val="visible"/>
                                      </p:to>
                                    </p:set>
                                    <p:animEffect transition="in" filter="wipe(up)">
                                      <p:cBhvr>
                                        <p:cTn id="7" dur="500"/>
                                        <p:tgtEl>
                                          <p:spTgt spid="8069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06921"/>
                                        </p:tgtEl>
                                        <p:attrNameLst>
                                          <p:attrName>style.visibility</p:attrName>
                                        </p:attrNameLst>
                                      </p:cBhvr>
                                      <p:to>
                                        <p:strVal val="visible"/>
                                      </p:to>
                                    </p:set>
                                    <p:animEffect transition="in" filter="wipe(up)">
                                      <p:cBhvr>
                                        <p:cTn id="11" dur="500"/>
                                        <p:tgtEl>
                                          <p:spTgt spid="80692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806916"/>
                                        </p:tgtEl>
                                        <p:attrNameLst>
                                          <p:attrName>style.visibility</p:attrName>
                                        </p:attrNameLst>
                                      </p:cBhvr>
                                      <p:to>
                                        <p:strVal val="visible"/>
                                      </p:to>
                                    </p:set>
                                    <p:animEffect transition="in" filter="wipe(up)">
                                      <p:cBhvr>
                                        <p:cTn id="16" dur="500"/>
                                        <p:tgtEl>
                                          <p:spTgt spid="806916"/>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806922"/>
                                        </p:tgtEl>
                                        <p:attrNameLst>
                                          <p:attrName>style.visibility</p:attrName>
                                        </p:attrNameLst>
                                      </p:cBhvr>
                                      <p:to>
                                        <p:strVal val="visible"/>
                                      </p:to>
                                    </p:set>
                                    <p:animEffect transition="in" filter="wipe(up)">
                                      <p:cBhvr>
                                        <p:cTn id="20" dur="500"/>
                                        <p:tgtEl>
                                          <p:spTgt spid="806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6915" grpId="0" autoUpdateAnimBg="0"/>
      <p:bldP spid="806916" grpId="0" autoUpdateAnimBg="0"/>
      <p:bldP spid="806921" grpId="0" animBg="1" autoUpdateAnimBg="0"/>
      <p:bldP spid="806922" grpId="0" animBg="1"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0" y="3333750"/>
            <a:ext cx="9131300" cy="3284538"/>
          </a:xfrm>
          <a:prstGeom prst="rect">
            <a:avLst/>
          </a:prstGeom>
          <a:noFill/>
          <a:ln w="28575">
            <a:solidFill>
              <a:schemeClr val="tx1"/>
            </a:solidFill>
            <a:miter lim="800000"/>
            <a:headEnd/>
            <a:tailEnd/>
          </a:ln>
        </p:spPr>
        <p:txBody>
          <a:bodyPr wrap="none" anchor="ctr"/>
          <a:lstStyle/>
          <a:p>
            <a:endParaRPr lang="en-US">
              <a:solidFill>
                <a:srgbClr val="000000"/>
              </a:solidFill>
            </a:endParaRPr>
          </a:p>
        </p:txBody>
      </p:sp>
      <p:sp>
        <p:nvSpPr>
          <p:cNvPr id="808963" name="Text Box 3"/>
          <p:cNvSpPr txBox="1">
            <a:spLocks noChangeArrowheads="1"/>
          </p:cNvSpPr>
          <p:nvPr/>
        </p:nvSpPr>
        <p:spPr bwMode="auto">
          <a:xfrm>
            <a:off x="0" y="3325813"/>
            <a:ext cx="3773488" cy="3532187"/>
          </a:xfrm>
          <a:prstGeom prst="rect">
            <a:avLst/>
          </a:prstGeom>
          <a:noFill/>
          <a:ln w="9525">
            <a:noFill/>
            <a:miter lim="800000"/>
            <a:headEnd/>
            <a:tailEnd/>
          </a:ln>
        </p:spPr>
        <p:txBody>
          <a:bodyPr/>
          <a:lstStyle/>
          <a:p>
            <a:pPr algn="l" eaLnBrk="0" hangingPunct="0">
              <a:spcBef>
                <a:spcPct val="20000"/>
              </a:spcBef>
            </a:pPr>
            <a:r>
              <a:rPr lang="en-US" sz="3200">
                <a:solidFill>
                  <a:srgbClr val="000000"/>
                </a:solidFill>
              </a:rPr>
              <a:t>GIVEN:</a:t>
            </a:r>
          </a:p>
          <a:p>
            <a:pPr algn="l" eaLnBrk="0" hangingPunct="0">
              <a:spcBef>
                <a:spcPct val="20000"/>
              </a:spcBef>
            </a:pPr>
            <a:r>
              <a:rPr lang="en-US" sz="3200">
                <a:solidFill>
                  <a:srgbClr val="000000"/>
                </a:solidFill>
              </a:rPr>
              <a:t>P</a:t>
            </a:r>
            <a:r>
              <a:rPr lang="en-US" sz="3200" baseline="-25000">
                <a:solidFill>
                  <a:srgbClr val="000000"/>
                </a:solidFill>
              </a:rPr>
              <a:t>gas</a:t>
            </a:r>
            <a:r>
              <a:rPr lang="en-US" sz="3200">
                <a:solidFill>
                  <a:srgbClr val="000000"/>
                </a:solidFill>
              </a:rPr>
              <a:t> = ?</a:t>
            </a:r>
          </a:p>
          <a:p>
            <a:pPr algn="l" eaLnBrk="0" hangingPunct="0">
              <a:spcBef>
                <a:spcPct val="20000"/>
              </a:spcBef>
            </a:pPr>
            <a:r>
              <a:rPr lang="en-US" sz="3200">
                <a:solidFill>
                  <a:srgbClr val="000000"/>
                </a:solidFill>
              </a:rPr>
              <a:t>P</a:t>
            </a:r>
            <a:r>
              <a:rPr lang="en-US" sz="3200" baseline="-25000">
                <a:solidFill>
                  <a:srgbClr val="000000"/>
                </a:solidFill>
              </a:rPr>
              <a:t>total</a:t>
            </a:r>
            <a:r>
              <a:rPr lang="en-US" sz="3200">
                <a:solidFill>
                  <a:srgbClr val="000000"/>
                </a:solidFill>
              </a:rPr>
              <a:t> = 742.0 torr</a:t>
            </a:r>
          </a:p>
          <a:p>
            <a:pPr algn="l" eaLnBrk="0" hangingPunct="0">
              <a:spcBef>
                <a:spcPct val="20000"/>
              </a:spcBef>
            </a:pPr>
            <a:r>
              <a:rPr lang="en-US" sz="3200">
                <a:solidFill>
                  <a:srgbClr val="000000"/>
                </a:solidFill>
              </a:rPr>
              <a:t>P</a:t>
            </a:r>
            <a:r>
              <a:rPr lang="en-US" sz="3200" baseline="-25000">
                <a:solidFill>
                  <a:srgbClr val="000000"/>
                </a:solidFill>
              </a:rPr>
              <a:t>H</a:t>
            </a:r>
            <a:r>
              <a:rPr lang="en-US" sz="2400" baseline="-50000">
                <a:solidFill>
                  <a:srgbClr val="000000"/>
                </a:solidFill>
              </a:rPr>
              <a:t>2</a:t>
            </a:r>
            <a:r>
              <a:rPr lang="en-US" sz="3200" baseline="-25000">
                <a:solidFill>
                  <a:srgbClr val="000000"/>
                </a:solidFill>
              </a:rPr>
              <a:t>O</a:t>
            </a:r>
            <a:r>
              <a:rPr lang="en-US" sz="3200">
                <a:solidFill>
                  <a:srgbClr val="000000"/>
                </a:solidFill>
              </a:rPr>
              <a:t> = 42.2 torr</a:t>
            </a:r>
          </a:p>
        </p:txBody>
      </p:sp>
      <p:sp>
        <p:nvSpPr>
          <p:cNvPr id="808964" name="Text Box 4"/>
          <p:cNvSpPr txBox="1">
            <a:spLocks noChangeArrowheads="1"/>
          </p:cNvSpPr>
          <p:nvPr/>
        </p:nvSpPr>
        <p:spPr bwMode="auto">
          <a:xfrm>
            <a:off x="4011613" y="3325813"/>
            <a:ext cx="5132387" cy="3327400"/>
          </a:xfrm>
          <a:prstGeom prst="rect">
            <a:avLst/>
          </a:prstGeom>
          <a:noFill/>
          <a:ln w="9525">
            <a:noFill/>
            <a:miter lim="800000"/>
            <a:headEnd/>
            <a:tailEnd/>
          </a:ln>
        </p:spPr>
        <p:txBody>
          <a:bodyPr/>
          <a:lstStyle/>
          <a:p>
            <a:pPr algn="l" eaLnBrk="0" hangingPunct="0">
              <a:spcBef>
                <a:spcPct val="20000"/>
              </a:spcBef>
            </a:pPr>
            <a:r>
              <a:rPr lang="en-US" sz="3200">
                <a:solidFill>
                  <a:srgbClr val="000000"/>
                </a:solidFill>
              </a:rPr>
              <a:t>WORK:</a:t>
            </a:r>
          </a:p>
          <a:p>
            <a:pPr algn="l" eaLnBrk="0" hangingPunct="0">
              <a:spcBef>
                <a:spcPct val="20000"/>
              </a:spcBef>
            </a:pPr>
            <a:r>
              <a:rPr lang="en-US" sz="3200">
                <a:solidFill>
                  <a:srgbClr val="000000"/>
                </a:solidFill>
              </a:rPr>
              <a:t>P</a:t>
            </a:r>
            <a:r>
              <a:rPr lang="en-US" sz="3200" baseline="-25000">
                <a:solidFill>
                  <a:srgbClr val="000000"/>
                </a:solidFill>
              </a:rPr>
              <a:t>total</a:t>
            </a:r>
            <a:r>
              <a:rPr lang="en-US" sz="3200">
                <a:solidFill>
                  <a:srgbClr val="000000"/>
                </a:solidFill>
              </a:rPr>
              <a:t> = P</a:t>
            </a:r>
            <a:r>
              <a:rPr lang="en-US" sz="3200" baseline="-25000">
                <a:solidFill>
                  <a:srgbClr val="000000"/>
                </a:solidFill>
              </a:rPr>
              <a:t>gas </a:t>
            </a:r>
            <a:r>
              <a:rPr lang="en-US" sz="3200">
                <a:solidFill>
                  <a:srgbClr val="000000"/>
                </a:solidFill>
              </a:rPr>
              <a:t>+ P</a:t>
            </a:r>
            <a:r>
              <a:rPr lang="en-US" sz="3200" baseline="-25000">
                <a:solidFill>
                  <a:srgbClr val="000000"/>
                </a:solidFill>
              </a:rPr>
              <a:t>H</a:t>
            </a:r>
            <a:r>
              <a:rPr lang="en-US" sz="2400" baseline="-50000">
                <a:solidFill>
                  <a:srgbClr val="000000"/>
                </a:solidFill>
              </a:rPr>
              <a:t>2</a:t>
            </a:r>
            <a:r>
              <a:rPr lang="en-US" sz="3200" baseline="-25000">
                <a:solidFill>
                  <a:srgbClr val="000000"/>
                </a:solidFill>
              </a:rPr>
              <a:t>O</a:t>
            </a:r>
            <a:r>
              <a:rPr lang="en-US" sz="3200">
                <a:solidFill>
                  <a:srgbClr val="000000"/>
                </a:solidFill>
              </a:rPr>
              <a:t> </a:t>
            </a:r>
          </a:p>
          <a:p>
            <a:pPr algn="l" eaLnBrk="0" hangingPunct="0">
              <a:spcBef>
                <a:spcPct val="40000"/>
              </a:spcBef>
            </a:pPr>
            <a:r>
              <a:rPr lang="en-US" sz="3200">
                <a:solidFill>
                  <a:srgbClr val="000000"/>
                </a:solidFill>
              </a:rPr>
              <a:t>742.0 torr = P</a:t>
            </a:r>
            <a:r>
              <a:rPr lang="en-US" sz="3200" baseline="-25000">
                <a:solidFill>
                  <a:srgbClr val="000000"/>
                </a:solidFill>
              </a:rPr>
              <a:t>H</a:t>
            </a:r>
            <a:r>
              <a:rPr lang="en-US" sz="2400" baseline="-50000">
                <a:solidFill>
                  <a:srgbClr val="000000"/>
                </a:solidFill>
              </a:rPr>
              <a:t>2</a:t>
            </a:r>
            <a:r>
              <a:rPr lang="en-US" sz="3200">
                <a:solidFill>
                  <a:srgbClr val="000000"/>
                </a:solidFill>
              </a:rPr>
              <a:t> + 42.2 torr</a:t>
            </a:r>
          </a:p>
          <a:p>
            <a:pPr algn="l" eaLnBrk="0" hangingPunct="0">
              <a:spcBef>
                <a:spcPct val="40000"/>
              </a:spcBef>
            </a:pPr>
            <a:r>
              <a:rPr lang="en-US" sz="3200">
                <a:solidFill>
                  <a:srgbClr val="000000"/>
                </a:solidFill>
              </a:rPr>
              <a:t>P</a:t>
            </a:r>
            <a:r>
              <a:rPr lang="en-US" sz="3200" baseline="-25000">
                <a:solidFill>
                  <a:srgbClr val="000000"/>
                </a:solidFill>
              </a:rPr>
              <a:t>gas</a:t>
            </a:r>
            <a:r>
              <a:rPr lang="en-US" sz="3200">
                <a:solidFill>
                  <a:srgbClr val="000000"/>
                </a:solidFill>
              </a:rPr>
              <a:t> = 699.8 torr</a:t>
            </a:r>
          </a:p>
        </p:txBody>
      </p:sp>
      <p:sp>
        <p:nvSpPr>
          <p:cNvPr id="135173" name="Rectangle 5"/>
          <p:cNvSpPr>
            <a:spLocks noGrp="1" noChangeArrowheads="1"/>
          </p:cNvSpPr>
          <p:nvPr>
            <p:ph type="body" idx="1"/>
          </p:nvPr>
        </p:nvSpPr>
        <p:spPr>
          <a:xfrm>
            <a:off x="887413" y="1200150"/>
            <a:ext cx="8256587" cy="1543050"/>
          </a:xfrm>
          <a:noFill/>
        </p:spPr>
        <p:txBody>
          <a:bodyPr/>
          <a:lstStyle/>
          <a:p>
            <a:pPr eaLnBrk="1" hangingPunct="1">
              <a:spcBef>
                <a:spcPct val="100000"/>
              </a:spcBef>
              <a:buFontTx/>
              <a:buNone/>
            </a:pPr>
            <a:r>
              <a:rPr lang="en-US" sz="2400" smtClean="0"/>
              <a:t>    A gas is collected over water at a temp of 35.0°C     when the barometric pressure is 742.0 torr.  What          is the partial pressure of the dry gas? </a:t>
            </a:r>
          </a:p>
        </p:txBody>
      </p:sp>
      <p:sp>
        <p:nvSpPr>
          <p:cNvPr id="135174" name="Line 6"/>
          <p:cNvSpPr>
            <a:spLocks noChangeShapeType="1"/>
          </p:cNvSpPr>
          <p:nvPr/>
        </p:nvSpPr>
        <p:spPr bwMode="auto">
          <a:xfrm>
            <a:off x="3786188" y="3333750"/>
            <a:ext cx="0" cy="3284538"/>
          </a:xfrm>
          <a:prstGeom prst="line">
            <a:avLst/>
          </a:prstGeom>
          <a:noFill/>
          <a:ln w="28575">
            <a:solidFill>
              <a:schemeClr val="tx1"/>
            </a:solidFill>
            <a:round/>
            <a:headEnd/>
            <a:tailEnd/>
          </a:ln>
        </p:spPr>
        <p:txBody>
          <a:bodyPr wrap="none" anchor="ctr"/>
          <a:lstStyle/>
          <a:p>
            <a:endParaRPr lang="en-US">
              <a:solidFill>
                <a:srgbClr val="000000"/>
              </a:solidFill>
            </a:endParaRPr>
          </a:p>
        </p:txBody>
      </p:sp>
      <p:sp>
        <p:nvSpPr>
          <p:cNvPr id="135175" name="Line 7"/>
          <p:cNvSpPr>
            <a:spLocks noChangeShapeType="1"/>
          </p:cNvSpPr>
          <p:nvPr/>
        </p:nvSpPr>
        <p:spPr bwMode="auto">
          <a:xfrm>
            <a:off x="0" y="3894138"/>
            <a:ext cx="9144000" cy="0"/>
          </a:xfrm>
          <a:prstGeom prst="line">
            <a:avLst/>
          </a:prstGeom>
          <a:noFill/>
          <a:ln w="28575">
            <a:solidFill>
              <a:schemeClr val="tx1"/>
            </a:solidFill>
            <a:round/>
            <a:headEnd/>
            <a:tailEnd/>
          </a:ln>
        </p:spPr>
        <p:txBody>
          <a:bodyPr wrap="none" anchor="ctr"/>
          <a:lstStyle/>
          <a:p>
            <a:endParaRPr lang="en-US">
              <a:solidFill>
                <a:srgbClr val="000000"/>
              </a:solidFill>
            </a:endParaRPr>
          </a:p>
        </p:txBody>
      </p:sp>
      <p:sp>
        <p:nvSpPr>
          <p:cNvPr id="808968" name="AutoShape 8"/>
          <p:cNvSpPr>
            <a:spLocks noChangeArrowheads="1"/>
          </p:cNvSpPr>
          <p:nvPr/>
        </p:nvSpPr>
        <p:spPr bwMode="auto">
          <a:xfrm>
            <a:off x="195263" y="5940425"/>
            <a:ext cx="3838575" cy="788988"/>
          </a:xfrm>
          <a:prstGeom prst="wedgeRectCallout">
            <a:avLst>
              <a:gd name="adj1" fmla="val -4051"/>
              <a:gd name="adj2" fmla="val -94870"/>
            </a:avLst>
          </a:prstGeom>
          <a:solidFill>
            <a:schemeClr val="accent1"/>
          </a:solidFill>
          <a:ln w="9525">
            <a:solidFill>
              <a:schemeClr val="bg2"/>
            </a:solidFill>
            <a:miter lim="800000"/>
            <a:headEnd/>
            <a:tailEnd/>
          </a:ln>
        </p:spPr>
        <p:txBody>
          <a:bodyPr/>
          <a:lstStyle/>
          <a:p>
            <a:pPr eaLnBrk="0" hangingPunct="0"/>
            <a:r>
              <a:rPr lang="en-US" sz="2000">
                <a:solidFill>
                  <a:srgbClr val="333399"/>
                </a:solidFill>
              </a:rPr>
              <a:t>Look up water-vapor pressure on p.899 for 35.0</a:t>
            </a:r>
            <a:r>
              <a:rPr lang="en-US" sz="2000">
                <a:solidFill>
                  <a:srgbClr val="333399"/>
                </a:solidFill>
                <a:cs typeface="Times New Roman" pitchFamily="18" charset="0"/>
              </a:rPr>
              <a:t>°C.</a:t>
            </a:r>
            <a:endParaRPr lang="en-US" sz="2000">
              <a:solidFill>
                <a:srgbClr val="333399"/>
              </a:solidFill>
            </a:endParaRPr>
          </a:p>
        </p:txBody>
      </p:sp>
      <p:sp>
        <p:nvSpPr>
          <p:cNvPr id="808969" name="AutoShape 9"/>
          <p:cNvSpPr>
            <a:spLocks noChangeArrowheads="1"/>
          </p:cNvSpPr>
          <p:nvPr/>
        </p:nvSpPr>
        <p:spPr bwMode="auto">
          <a:xfrm>
            <a:off x="4892675" y="5940425"/>
            <a:ext cx="3838575" cy="788988"/>
          </a:xfrm>
          <a:prstGeom prst="wedgeRectCallout">
            <a:avLst>
              <a:gd name="adj1" fmla="val -34741"/>
              <a:gd name="adj2" fmla="val -70324"/>
            </a:avLst>
          </a:prstGeom>
          <a:solidFill>
            <a:schemeClr val="accent1"/>
          </a:solidFill>
          <a:ln w="9525">
            <a:solidFill>
              <a:schemeClr val="bg2"/>
            </a:solidFill>
            <a:miter lim="800000"/>
            <a:headEnd/>
            <a:tailEnd/>
          </a:ln>
        </p:spPr>
        <p:txBody>
          <a:bodyPr/>
          <a:lstStyle/>
          <a:p>
            <a:pPr eaLnBrk="0" hangingPunct="0"/>
            <a:r>
              <a:rPr lang="en-US" sz="2000">
                <a:solidFill>
                  <a:srgbClr val="333399"/>
                </a:solidFill>
              </a:rPr>
              <a:t>Sig Figs: Round to least number of decimal places.</a:t>
            </a:r>
          </a:p>
        </p:txBody>
      </p:sp>
      <p:sp>
        <p:nvSpPr>
          <p:cNvPr id="135178" name="Rectangle 10"/>
          <p:cNvSpPr>
            <a:spLocks noGrp="1" noChangeArrowheads="1"/>
          </p:cNvSpPr>
          <p:nvPr>
            <p:ph type="title"/>
          </p:nvPr>
        </p:nvSpPr>
        <p:spPr/>
        <p:txBody>
          <a:bodyPr/>
          <a:lstStyle/>
          <a:p>
            <a:pPr eaLnBrk="1" hangingPunct="1"/>
            <a:r>
              <a:rPr lang="en-US" smtClean="0"/>
              <a:t>Dalton’s Law</a:t>
            </a:r>
          </a:p>
        </p:txBody>
      </p:sp>
      <p:sp>
        <p:nvSpPr>
          <p:cNvPr id="135179" name="AutoShape 11"/>
          <p:cNvSpPr>
            <a:spLocks noChangeArrowheads="1"/>
          </p:cNvSpPr>
          <p:nvPr/>
        </p:nvSpPr>
        <p:spPr bwMode="auto">
          <a:xfrm>
            <a:off x="533400" y="2482850"/>
            <a:ext cx="8015288" cy="788988"/>
          </a:xfrm>
          <a:prstGeom prst="wedgeRectCallout">
            <a:avLst>
              <a:gd name="adj1" fmla="val -39819"/>
              <a:gd name="adj2" fmla="val -47384"/>
            </a:avLst>
          </a:prstGeom>
          <a:solidFill>
            <a:schemeClr val="accent1"/>
          </a:solidFill>
          <a:ln w="9525">
            <a:solidFill>
              <a:schemeClr val="bg2"/>
            </a:solidFill>
            <a:miter lim="800000"/>
            <a:headEnd/>
            <a:tailEnd/>
          </a:ln>
        </p:spPr>
        <p:txBody>
          <a:bodyPr/>
          <a:lstStyle/>
          <a:p>
            <a:pPr eaLnBrk="0" hangingPunct="0"/>
            <a:r>
              <a:rPr lang="en-US" sz="2200">
                <a:solidFill>
                  <a:srgbClr val="333399"/>
                </a:solidFill>
              </a:rPr>
              <a:t>The total pressure in the collection bottle is equal to barometric pressure and is a mixture of the “gas” and water vapor.</a:t>
            </a:r>
          </a:p>
        </p:txBody>
      </p:sp>
      <p:sp>
        <p:nvSpPr>
          <p:cNvPr id="135180" name="Rectangle 12"/>
          <p:cNvSpPr>
            <a:spLocks noChangeArrowheads="1"/>
          </p:cNvSpPr>
          <p:nvPr/>
        </p:nvSpPr>
        <p:spPr bwMode="auto">
          <a:xfrm>
            <a:off x="2698750" y="6673850"/>
            <a:ext cx="3730625" cy="336550"/>
          </a:xfrm>
          <a:prstGeom prst="rect">
            <a:avLst/>
          </a:prstGeom>
          <a:noFill/>
          <a:ln w="9525">
            <a:noFill/>
            <a:miter lim="800000"/>
            <a:headEnd/>
            <a:tailEnd/>
          </a:ln>
        </p:spPr>
        <p:txBody>
          <a:bodyPr wrap="none">
            <a:spAutoFit/>
          </a:bodyPr>
          <a:lstStyle/>
          <a:p>
            <a:pPr algn="l"/>
            <a:r>
              <a:rPr lang="en-US" sz="800">
                <a:solidFill>
                  <a:srgbClr val="000000"/>
                </a:solidFill>
              </a:rPr>
              <a:t>Courtesy Christy Johannesson www.nisd.net/communicationsarts/pages/chem</a:t>
            </a:r>
          </a:p>
          <a:p>
            <a:pPr algn="l"/>
            <a:endParaRPr lang="en-US" sz="800">
              <a:solidFill>
                <a:srgbClr val="000000"/>
              </a:solidFill>
            </a:endParaRPr>
          </a:p>
        </p:txBody>
      </p:sp>
    </p:spTree>
    <p:extLst>
      <p:ext uri="{BB962C8B-B14F-4D97-AF65-F5344CB8AC3E}">
        <p14:creationId xmlns:p14="http://schemas.microsoft.com/office/powerpoint/2010/main" val="28406147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08963"/>
                                        </p:tgtEl>
                                        <p:attrNameLst>
                                          <p:attrName>style.visibility</p:attrName>
                                        </p:attrNameLst>
                                      </p:cBhvr>
                                      <p:to>
                                        <p:strVal val="visible"/>
                                      </p:to>
                                    </p:set>
                                    <p:animEffect transition="in" filter="wipe(up)">
                                      <p:cBhvr>
                                        <p:cTn id="7" dur="500"/>
                                        <p:tgtEl>
                                          <p:spTgt spid="80896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08968"/>
                                        </p:tgtEl>
                                        <p:attrNameLst>
                                          <p:attrName>style.visibility</p:attrName>
                                        </p:attrNameLst>
                                      </p:cBhvr>
                                      <p:to>
                                        <p:strVal val="visible"/>
                                      </p:to>
                                    </p:set>
                                    <p:animEffect transition="in" filter="wipe(up)">
                                      <p:cBhvr>
                                        <p:cTn id="11" dur="500"/>
                                        <p:tgtEl>
                                          <p:spTgt spid="80896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808964"/>
                                        </p:tgtEl>
                                        <p:attrNameLst>
                                          <p:attrName>style.visibility</p:attrName>
                                        </p:attrNameLst>
                                      </p:cBhvr>
                                      <p:to>
                                        <p:strVal val="visible"/>
                                      </p:to>
                                    </p:set>
                                    <p:animEffect transition="in" filter="wipe(up)">
                                      <p:cBhvr>
                                        <p:cTn id="16" dur="500"/>
                                        <p:tgtEl>
                                          <p:spTgt spid="808964"/>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808969"/>
                                        </p:tgtEl>
                                        <p:attrNameLst>
                                          <p:attrName>style.visibility</p:attrName>
                                        </p:attrNameLst>
                                      </p:cBhvr>
                                      <p:to>
                                        <p:strVal val="visible"/>
                                      </p:to>
                                    </p:set>
                                    <p:animEffect transition="in" filter="wipe(up)">
                                      <p:cBhvr>
                                        <p:cTn id="20" dur="500"/>
                                        <p:tgtEl>
                                          <p:spTgt spid="8089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63" grpId="0" autoUpdateAnimBg="0"/>
      <p:bldP spid="808964" grpId="0" autoUpdateAnimBg="0"/>
      <p:bldP spid="808968" grpId="0" animBg="1" autoUpdateAnimBg="0"/>
      <p:bldP spid="808969" grpId="0" animBg="1"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138" name="Rectangle 2"/>
          <p:cNvSpPr>
            <a:spLocks noChangeArrowheads="1"/>
          </p:cNvSpPr>
          <p:nvPr/>
        </p:nvSpPr>
        <p:spPr bwMode="auto">
          <a:xfrm>
            <a:off x="4924425" y="2647950"/>
            <a:ext cx="1524000" cy="2286000"/>
          </a:xfrm>
          <a:prstGeom prst="rect">
            <a:avLst/>
          </a:prstGeom>
          <a:solidFill>
            <a:srgbClr val="99CCFF">
              <a:alpha val="41960"/>
            </a:srgbClr>
          </a:solidFill>
          <a:ln w="9525">
            <a:noFill/>
            <a:miter lim="800000"/>
            <a:headEnd/>
            <a:tailEnd/>
          </a:ln>
        </p:spPr>
        <p:txBody>
          <a:bodyPr wrap="none" anchor="ctr"/>
          <a:lstStyle/>
          <a:p>
            <a:endParaRPr lang="en-US">
              <a:solidFill>
                <a:srgbClr val="000000"/>
              </a:solidFill>
            </a:endParaRPr>
          </a:p>
        </p:txBody>
      </p:sp>
      <p:sp>
        <p:nvSpPr>
          <p:cNvPr id="1115139" name="Rectangle 3"/>
          <p:cNvSpPr>
            <a:spLocks noChangeArrowheads="1"/>
          </p:cNvSpPr>
          <p:nvPr/>
        </p:nvSpPr>
        <p:spPr bwMode="auto">
          <a:xfrm>
            <a:off x="1952625" y="4933950"/>
            <a:ext cx="6019800" cy="838200"/>
          </a:xfrm>
          <a:prstGeom prst="rect">
            <a:avLst/>
          </a:prstGeom>
          <a:solidFill>
            <a:srgbClr val="EAEAEA"/>
          </a:solidFill>
          <a:ln w="9525">
            <a:noFill/>
            <a:miter lim="800000"/>
            <a:headEnd/>
            <a:tailEnd/>
          </a:ln>
        </p:spPr>
        <p:txBody>
          <a:bodyPr wrap="none" anchor="ctr"/>
          <a:lstStyle/>
          <a:p>
            <a:endParaRPr lang="en-US">
              <a:solidFill>
                <a:srgbClr val="000000"/>
              </a:solidFill>
            </a:endParaRPr>
          </a:p>
        </p:txBody>
      </p:sp>
      <p:sp>
        <p:nvSpPr>
          <p:cNvPr id="1115140" name="Rectangle 4"/>
          <p:cNvSpPr>
            <a:spLocks noChangeArrowheads="1"/>
          </p:cNvSpPr>
          <p:nvPr/>
        </p:nvSpPr>
        <p:spPr bwMode="auto">
          <a:xfrm>
            <a:off x="4924425" y="4933950"/>
            <a:ext cx="1524000" cy="838200"/>
          </a:xfrm>
          <a:prstGeom prst="rect">
            <a:avLst/>
          </a:prstGeom>
          <a:solidFill>
            <a:srgbClr val="99CCFF"/>
          </a:solidFill>
          <a:ln w="9525">
            <a:noFill/>
            <a:miter lim="800000"/>
            <a:headEnd/>
            <a:tailEnd/>
          </a:ln>
        </p:spPr>
        <p:txBody>
          <a:bodyPr wrap="none" anchor="ctr"/>
          <a:lstStyle/>
          <a:p>
            <a:endParaRPr lang="en-US">
              <a:solidFill>
                <a:srgbClr val="000000"/>
              </a:solidFill>
            </a:endParaRPr>
          </a:p>
        </p:txBody>
      </p:sp>
      <p:grpSp>
        <p:nvGrpSpPr>
          <p:cNvPr id="2" name="Group 38"/>
          <p:cNvGrpSpPr>
            <a:grpSpLocks/>
          </p:cNvGrpSpPr>
          <p:nvPr/>
        </p:nvGrpSpPr>
        <p:grpSpPr bwMode="auto">
          <a:xfrm>
            <a:off x="1952625" y="2647950"/>
            <a:ext cx="6019800" cy="3124200"/>
            <a:chOff x="1230" y="1668"/>
            <a:chExt cx="3792" cy="1968"/>
          </a:xfrm>
        </p:grpSpPr>
        <p:sp>
          <p:nvSpPr>
            <p:cNvPr id="137256" name="Rectangle 6"/>
            <p:cNvSpPr>
              <a:spLocks noChangeArrowheads="1"/>
            </p:cNvSpPr>
            <p:nvPr/>
          </p:nvSpPr>
          <p:spPr bwMode="auto">
            <a:xfrm>
              <a:off x="1230" y="1668"/>
              <a:ext cx="3792" cy="1968"/>
            </a:xfrm>
            <a:prstGeom prst="rect">
              <a:avLst/>
            </a:prstGeom>
            <a:noFill/>
            <a:ln w="15875">
              <a:solidFill>
                <a:schemeClr val="tx1"/>
              </a:solidFill>
              <a:miter lim="800000"/>
              <a:headEnd/>
              <a:tailEnd/>
            </a:ln>
          </p:spPr>
          <p:txBody>
            <a:bodyPr wrap="none" anchor="ctr"/>
            <a:lstStyle/>
            <a:p>
              <a:endParaRPr lang="en-US">
                <a:solidFill>
                  <a:srgbClr val="000000"/>
                </a:solidFill>
              </a:endParaRPr>
            </a:p>
          </p:txBody>
        </p:sp>
        <p:sp>
          <p:nvSpPr>
            <p:cNvPr id="137257" name="Line 7"/>
            <p:cNvSpPr>
              <a:spLocks noChangeShapeType="1"/>
            </p:cNvSpPr>
            <p:nvPr/>
          </p:nvSpPr>
          <p:spPr bwMode="auto">
            <a:xfrm>
              <a:off x="2142" y="1668"/>
              <a:ext cx="0" cy="1968"/>
            </a:xfrm>
            <a:prstGeom prst="line">
              <a:avLst/>
            </a:prstGeom>
            <a:noFill/>
            <a:ln w="9525">
              <a:solidFill>
                <a:schemeClr val="tx1"/>
              </a:solidFill>
              <a:round/>
              <a:headEnd/>
              <a:tailEnd/>
            </a:ln>
          </p:spPr>
          <p:txBody>
            <a:bodyPr/>
            <a:lstStyle/>
            <a:p>
              <a:endParaRPr lang="en-US">
                <a:solidFill>
                  <a:srgbClr val="000000"/>
                </a:solidFill>
              </a:endParaRPr>
            </a:p>
          </p:txBody>
        </p:sp>
        <p:sp>
          <p:nvSpPr>
            <p:cNvPr id="137258" name="Line 8"/>
            <p:cNvSpPr>
              <a:spLocks noChangeShapeType="1"/>
            </p:cNvSpPr>
            <p:nvPr/>
          </p:nvSpPr>
          <p:spPr bwMode="auto">
            <a:xfrm>
              <a:off x="3102" y="1668"/>
              <a:ext cx="0" cy="1968"/>
            </a:xfrm>
            <a:prstGeom prst="line">
              <a:avLst/>
            </a:prstGeom>
            <a:noFill/>
            <a:ln w="9525">
              <a:solidFill>
                <a:schemeClr val="tx1"/>
              </a:solidFill>
              <a:round/>
              <a:headEnd/>
              <a:tailEnd/>
            </a:ln>
          </p:spPr>
          <p:txBody>
            <a:bodyPr/>
            <a:lstStyle/>
            <a:p>
              <a:endParaRPr lang="en-US">
                <a:solidFill>
                  <a:srgbClr val="000000"/>
                </a:solidFill>
              </a:endParaRPr>
            </a:p>
          </p:txBody>
        </p:sp>
        <p:sp>
          <p:nvSpPr>
            <p:cNvPr id="137259" name="Line 9"/>
            <p:cNvSpPr>
              <a:spLocks noChangeShapeType="1"/>
            </p:cNvSpPr>
            <p:nvPr/>
          </p:nvSpPr>
          <p:spPr bwMode="auto">
            <a:xfrm>
              <a:off x="4062" y="1668"/>
              <a:ext cx="0" cy="1968"/>
            </a:xfrm>
            <a:prstGeom prst="line">
              <a:avLst/>
            </a:prstGeom>
            <a:noFill/>
            <a:ln w="9525">
              <a:solidFill>
                <a:schemeClr val="tx1"/>
              </a:solidFill>
              <a:round/>
              <a:headEnd/>
              <a:tailEnd/>
            </a:ln>
          </p:spPr>
          <p:txBody>
            <a:bodyPr/>
            <a:lstStyle/>
            <a:p>
              <a:endParaRPr lang="en-US">
                <a:solidFill>
                  <a:srgbClr val="000000"/>
                </a:solidFill>
              </a:endParaRPr>
            </a:p>
          </p:txBody>
        </p:sp>
        <p:sp>
          <p:nvSpPr>
            <p:cNvPr id="137260" name="Line 10"/>
            <p:cNvSpPr>
              <a:spLocks noChangeShapeType="1"/>
            </p:cNvSpPr>
            <p:nvPr/>
          </p:nvSpPr>
          <p:spPr bwMode="auto">
            <a:xfrm>
              <a:off x="1230" y="2628"/>
              <a:ext cx="3792"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37261" name="Line 11"/>
            <p:cNvSpPr>
              <a:spLocks noChangeShapeType="1"/>
            </p:cNvSpPr>
            <p:nvPr/>
          </p:nvSpPr>
          <p:spPr bwMode="auto">
            <a:xfrm>
              <a:off x="1230" y="3108"/>
              <a:ext cx="3792"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37262" name="Line 12"/>
            <p:cNvSpPr>
              <a:spLocks noChangeShapeType="1"/>
            </p:cNvSpPr>
            <p:nvPr/>
          </p:nvSpPr>
          <p:spPr bwMode="auto">
            <a:xfrm>
              <a:off x="1230" y="2148"/>
              <a:ext cx="3792" cy="0"/>
            </a:xfrm>
            <a:prstGeom prst="line">
              <a:avLst/>
            </a:prstGeom>
            <a:noFill/>
            <a:ln w="9525">
              <a:solidFill>
                <a:schemeClr val="tx1"/>
              </a:solidFill>
              <a:round/>
              <a:headEnd/>
              <a:tailEnd/>
            </a:ln>
          </p:spPr>
          <p:txBody>
            <a:bodyPr/>
            <a:lstStyle/>
            <a:p>
              <a:endParaRPr lang="en-US">
                <a:solidFill>
                  <a:srgbClr val="000000"/>
                </a:solidFill>
              </a:endParaRPr>
            </a:p>
          </p:txBody>
        </p:sp>
      </p:grpSp>
      <p:sp>
        <p:nvSpPr>
          <p:cNvPr id="1115149" name="Text Box 13"/>
          <p:cNvSpPr txBox="1">
            <a:spLocks noChangeArrowheads="1"/>
          </p:cNvSpPr>
          <p:nvPr/>
        </p:nvSpPr>
        <p:spPr bwMode="auto">
          <a:xfrm>
            <a:off x="2105025" y="2876550"/>
            <a:ext cx="1073150" cy="366713"/>
          </a:xfrm>
          <a:prstGeom prst="rect">
            <a:avLst/>
          </a:prstGeom>
          <a:noFill/>
          <a:ln w="9525">
            <a:noFill/>
            <a:miter lim="800000"/>
            <a:headEnd/>
            <a:tailEnd/>
          </a:ln>
        </p:spPr>
        <p:txBody>
          <a:bodyPr wrap="none">
            <a:spAutoFit/>
          </a:bodyPr>
          <a:lstStyle/>
          <a:p>
            <a:pPr algn="l"/>
            <a:r>
              <a:rPr lang="en-US" sz="1800">
                <a:solidFill>
                  <a:srgbClr val="000000"/>
                </a:solidFill>
              </a:rPr>
              <a:t>3.24 atm</a:t>
            </a:r>
            <a:endParaRPr lang="en-US" sz="1800" baseline="-25000">
              <a:solidFill>
                <a:srgbClr val="000000"/>
              </a:solidFill>
            </a:endParaRPr>
          </a:p>
        </p:txBody>
      </p:sp>
      <p:sp>
        <p:nvSpPr>
          <p:cNvPr id="1115150" name="Text Box 14"/>
          <p:cNvSpPr txBox="1">
            <a:spLocks noChangeArrowheads="1"/>
          </p:cNvSpPr>
          <p:nvPr/>
        </p:nvSpPr>
        <p:spPr bwMode="auto">
          <a:xfrm>
            <a:off x="2028825" y="3638550"/>
            <a:ext cx="1073150" cy="366713"/>
          </a:xfrm>
          <a:prstGeom prst="rect">
            <a:avLst/>
          </a:prstGeom>
          <a:noFill/>
          <a:ln w="9525">
            <a:noFill/>
            <a:miter lim="800000"/>
            <a:headEnd/>
            <a:tailEnd/>
          </a:ln>
        </p:spPr>
        <p:txBody>
          <a:bodyPr wrap="none">
            <a:spAutoFit/>
          </a:bodyPr>
          <a:lstStyle/>
          <a:p>
            <a:pPr algn="l"/>
            <a:r>
              <a:rPr lang="en-US" sz="1800">
                <a:solidFill>
                  <a:srgbClr val="000000"/>
                </a:solidFill>
              </a:rPr>
              <a:t>2.82 atm</a:t>
            </a:r>
            <a:endParaRPr lang="en-US" sz="1800" baseline="-25000">
              <a:solidFill>
                <a:srgbClr val="000000"/>
              </a:solidFill>
            </a:endParaRPr>
          </a:p>
        </p:txBody>
      </p:sp>
      <p:sp>
        <p:nvSpPr>
          <p:cNvPr id="1115151" name="Text Box 15"/>
          <p:cNvSpPr txBox="1">
            <a:spLocks noChangeArrowheads="1"/>
          </p:cNvSpPr>
          <p:nvPr/>
        </p:nvSpPr>
        <p:spPr bwMode="auto">
          <a:xfrm>
            <a:off x="2028825" y="4414838"/>
            <a:ext cx="1073150" cy="366712"/>
          </a:xfrm>
          <a:prstGeom prst="rect">
            <a:avLst/>
          </a:prstGeom>
          <a:noFill/>
          <a:ln w="9525">
            <a:noFill/>
            <a:miter lim="800000"/>
            <a:headEnd/>
            <a:tailEnd/>
          </a:ln>
        </p:spPr>
        <p:txBody>
          <a:bodyPr wrap="none">
            <a:spAutoFit/>
          </a:bodyPr>
          <a:lstStyle/>
          <a:p>
            <a:pPr algn="l"/>
            <a:r>
              <a:rPr lang="en-US" sz="1800">
                <a:solidFill>
                  <a:srgbClr val="000000"/>
                </a:solidFill>
              </a:rPr>
              <a:t>1.21 atm</a:t>
            </a:r>
            <a:endParaRPr lang="en-US" sz="1800" baseline="-25000">
              <a:solidFill>
                <a:srgbClr val="000000"/>
              </a:solidFill>
            </a:endParaRPr>
          </a:p>
        </p:txBody>
      </p:sp>
      <p:sp>
        <p:nvSpPr>
          <p:cNvPr id="1115152" name="Text Box 16"/>
          <p:cNvSpPr txBox="1">
            <a:spLocks noChangeArrowheads="1"/>
          </p:cNvSpPr>
          <p:nvPr/>
        </p:nvSpPr>
        <p:spPr bwMode="auto">
          <a:xfrm>
            <a:off x="3673475" y="3638550"/>
            <a:ext cx="1093788" cy="366713"/>
          </a:xfrm>
          <a:prstGeom prst="rect">
            <a:avLst/>
          </a:prstGeom>
          <a:noFill/>
          <a:ln w="9525">
            <a:noFill/>
            <a:miter lim="800000"/>
            <a:headEnd/>
            <a:tailEnd/>
          </a:ln>
        </p:spPr>
        <p:txBody>
          <a:bodyPr wrap="none">
            <a:spAutoFit/>
          </a:bodyPr>
          <a:lstStyle/>
          <a:p>
            <a:pPr algn="l"/>
            <a:r>
              <a:rPr lang="en-US" sz="1800">
                <a:solidFill>
                  <a:srgbClr val="000000"/>
                </a:solidFill>
              </a:rPr>
              <a:t>0.93 dm</a:t>
            </a:r>
            <a:r>
              <a:rPr lang="en-US" sz="1800" baseline="30000">
                <a:solidFill>
                  <a:srgbClr val="000000"/>
                </a:solidFill>
              </a:rPr>
              <a:t>3</a:t>
            </a:r>
          </a:p>
        </p:txBody>
      </p:sp>
      <p:sp>
        <p:nvSpPr>
          <p:cNvPr id="1115153" name="Text Box 17"/>
          <p:cNvSpPr txBox="1">
            <a:spLocks noChangeArrowheads="1"/>
          </p:cNvSpPr>
          <p:nvPr/>
        </p:nvSpPr>
        <p:spPr bwMode="auto">
          <a:xfrm>
            <a:off x="3673475" y="2890838"/>
            <a:ext cx="1093788" cy="366712"/>
          </a:xfrm>
          <a:prstGeom prst="rect">
            <a:avLst/>
          </a:prstGeom>
          <a:noFill/>
          <a:ln w="9525">
            <a:noFill/>
            <a:miter lim="800000"/>
            <a:headEnd/>
            <a:tailEnd/>
          </a:ln>
        </p:spPr>
        <p:txBody>
          <a:bodyPr wrap="none">
            <a:spAutoFit/>
          </a:bodyPr>
          <a:lstStyle/>
          <a:p>
            <a:pPr algn="l"/>
            <a:r>
              <a:rPr lang="en-US" sz="1800">
                <a:solidFill>
                  <a:srgbClr val="000000"/>
                </a:solidFill>
              </a:rPr>
              <a:t>1.23 dm</a:t>
            </a:r>
            <a:r>
              <a:rPr lang="en-US" sz="1800" baseline="30000">
                <a:solidFill>
                  <a:srgbClr val="000000"/>
                </a:solidFill>
              </a:rPr>
              <a:t>3</a:t>
            </a:r>
          </a:p>
        </p:txBody>
      </p:sp>
      <p:sp>
        <p:nvSpPr>
          <p:cNvPr id="1115154" name="Text Box 18"/>
          <p:cNvSpPr txBox="1">
            <a:spLocks noChangeArrowheads="1"/>
          </p:cNvSpPr>
          <p:nvPr/>
        </p:nvSpPr>
        <p:spPr bwMode="auto">
          <a:xfrm>
            <a:off x="3673475" y="4400550"/>
            <a:ext cx="1093788" cy="366713"/>
          </a:xfrm>
          <a:prstGeom prst="rect">
            <a:avLst/>
          </a:prstGeom>
          <a:noFill/>
          <a:ln w="9525">
            <a:noFill/>
            <a:miter lim="800000"/>
            <a:headEnd/>
            <a:tailEnd/>
          </a:ln>
        </p:spPr>
        <p:txBody>
          <a:bodyPr wrap="none">
            <a:spAutoFit/>
          </a:bodyPr>
          <a:lstStyle/>
          <a:p>
            <a:pPr algn="l"/>
            <a:r>
              <a:rPr lang="en-US" sz="1800">
                <a:solidFill>
                  <a:srgbClr val="000000"/>
                </a:solidFill>
              </a:rPr>
              <a:t>1.42 dm</a:t>
            </a:r>
            <a:r>
              <a:rPr lang="en-US" sz="1800" baseline="30000">
                <a:solidFill>
                  <a:srgbClr val="000000"/>
                </a:solidFill>
              </a:rPr>
              <a:t>3</a:t>
            </a:r>
          </a:p>
        </p:txBody>
      </p:sp>
      <p:sp>
        <p:nvSpPr>
          <p:cNvPr id="1115155" name="Text Box 19"/>
          <p:cNvSpPr txBox="1">
            <a:spLocks noChangeArrowheads="1"/>
          </p:cNvSpPr>
          <p:nvPr/>
        </p:nvSpPr>
        <p:spPr bwMode="auto">
          <a:xfrm>
            <a:off x="6721475" y="3624263"/>
            <a:ext cx="1093788" cy="366712"/>
          </a:xfrm>
          <a:prstGeom prst="rect">
            <a:avLst/>
          </a:prstGeom>
          <a:noFill/>
          <a:ln w="9525">
            <a:noFill/>
            <a:miter lim="800000"/>
            <a:headEnd/>
            <a:tailEnd/>
          </a:ln>
        </p:spPr>
        <p:txBody>
          <a:bodyPr wrap="none">
            <a:spAutoFit/>
          </a:bodyPr>
          <a:lstStyle/>
          <a:p>
            <a:pPr algn="l"/>
            <a:r>
              <a:rPr lang="en-US" sz="1800">
                <a:solidFill>
                  <a:srgbClr val="000000"/>
                </a:solidFill>
              </a:rPr>
              <a:t>1.51 dm</a:t>
            </a:r>
            <a:r>
              <a:rPr lang="en-US" sz="1800" baseline="30000">
                <a:solidFill>
                  <a:srgbClr val="000000"/>
                </a:solidFill>
              </a:rPr>
              <a:t>3</a:t>
            </a:r>
          </a:p>
        </p:txBody>
      </p:sp>
      <p:sp>
        <p:nvSpPr>
          <p:cNvPr id="1115156" name="Text Box 20"/>
          <p:cNvSpPr txBox="1">
            <a:spLocks noChangeArrowheads="1"/>
          </p:cNvSpPr>
          <p:nvPr/>
        </p:nvSpPr>
        <p:spPr bwMode="auto">
          <a:xfrm>
            <a:off x="6721475" y="2876550"/>
            <a:ext cx="1093788" cy="366713"/>
          </a:xfrm>
          <a:prstGeom prst="rect">
            <a:avLst/>
          </a:prstGeom>
          <a:noFill/>
          <a:ln w="9525">
            <a:noFill/>
            <a:miter lim="800000"/>
            <a:headEnd/>
            <a:tailEnd/>
          </a:ln>
        </p:spPr>
        <p:txBody>
          <a:bodyPr wrap="none">
            <a:spAutoFit/>
          </a:bodyPr>
          <a:lstStyle/>
          <a:p>
            <a:pPr algn="l"/>
            <a:r>
              <a:rPr lang="en-US" sz="1800">
                <a:solidFill>
                  <a:srgbClr val="000000"/>
                </a:solidFill>
              </a:rPr>
              <a:t>1.51 dm</a:t>
            </a:r>
            <a:r>
              <a:rPr lang="en-US" sz="1800" baseline="30000">
                <a:solidFill>
                  <a:srgbClr val="000000"/>
                </a:solidFill>
              </a:rPr>
              <a:t>3</a:t>
            </a:r>
          </a:p>
        </p:txBody>
      </p:sp>
      <p:sp>
        <p:nvSpPr>
          <p:cNvPr id="1115157" name="Text Box 21"/>
          <p:cNvSpPr txBox="1">
            <a:spLocks noChangeArrowheads="1"/>
          </p:cNvSpPr>
          <p:nvPr/>
        </p:nvSpPr>
        <p:spPr bwMode="auto">
          <a:xfrm>
            <a:off x="6721475" y="4386263"/>
            <a:ext cx="1093788" cy="366712"/>
          </a:xfrm>
          <a:prstGeom prst="rect">
            <a:avLst/>
          </a:prstGeom>
          <a:noFill/>
          <a:ln w="9525">
            <a:noFill/>
            <a:miter lim="800000"/>
            <a:headEnd/>
            <a:tailEnd/>
          </a:ln>
        </p:spPr>
        <p:txBody>
          <a:bodyPr wrap="none">
            <a:spAutoFit/>
          </a:bodyPr>
          <a:lstStyle/>
          <a:p>
            <a:pPr algn="l"/>
            <a:r>
              <a:rPr lang="en-US" sz="1800">
                <a:solidFill>
                  <a:srgbClr val="000000"/>
                </a:solidFill>
              </a:rPr>
              <a:t>1.51 dm</a:t>
            </a:r>
            <a:r>
              <a:rPr lang="en-US" sz="1800" baseline="30000">
                <a:solidFill>
                  <a:srgbClr val="000000"/>
                </a:solidFill>
              </a:rPr>
              <a:t>3</a:t>
            </a:r>
          </a:p>
        </p:txBody>
      </p:sp>
      <p:sp>
        <p:nvSpPr>
          <p:cNvPr id="1115158" name="Text Box 22"/>
          <p:cNvSpPr txBox="1">
            <a:spLocks noChangeArrowheads="1"/>
          </p:cNvSpPr>
          <p:nvPr/>
        </p:nvSpPr>
        <p:spPr bwMode="auto">
          <a:xfrm>
            <a:off x="5140325" y="2876550"/>
            <a:ext cx="1073150" cy="366713"/>
          </a:xfrm>
          <a:prstGeom prst="rect">
            <a:avLst/>
          </a:prstGeom>
          <a:noFill/>
          <a:ln w="9525">
            <a:noFill/>
            <a:miter lim="800000"/>
            <a:headEnd/>
            <a:tailEnd/>
          </a:ln>
        </p:spPr>
        <p:txBody>
          <a:bodyPr wrap="none">
            <a:spAutoFit/>
          </a:bodyPr>
          <a:lstStyle/>
          <a:p>
            <a:pPr algn="l"/>
            <a:r>
              <a:rPr lang="en-US" sz="1800">
                <a:solidFill>
                  <a:srgbClr val="000000"/>
                </a:solidFill>
              </a:rPr>
              <a:t>2.64 atm</a:t>
            </a:r>
            <a:endParaRPr lang="en-US" sz="1800" baseline="-25000">
              <a:solidFill>
                <a:srgbClr val="000000"/>
              </a:solidFill>
            </a:endParaRPr>
          </a:p>
        </p:txBody>
      </p:sp>
      <p:sp>
        <p:nvSpPr>
          <p:cNvPr id="1115159" name="Text Box 23"/>
          <p:cNvSpPr txBox="1">
            <a:spLocks noChangeArrowheads="1"/>
          </p:cNvSpPr>
          <p:nvPr/>
        </p:nvSpPr>
        <p:spPr bwMode="auto">
          <a:xfrm>
            <a:off x="5140325" y="3638550"/>
            <a:ext cx="1073150" cy="366713"/>
          </a:xfrm>
          <a:prstGeom prst="rect">
            <a:avLst/>
          </a:prstGeom>
          <a:noFill/>
          <a:ln w="9525">
            <a:noFill/>
            <a:miter lim="800000"/>
            <a:headEnd/>
            <a:tailEnd/>
          </a:ln>
        </p:spPr>
        <p:txBody>
          <a:bodyPr wrap="none">
            <a:spAutoFit/>
          </a:bodyPr>
          <a:lstStyle/>
          <a:p>
            <a:pPr algn="l"/>
            <a:r>
              <a:rPr lang="en-US" sz="1800">
                <a:solidFill>
                  <a:srgbClr val="000000"/>
                </a:solidFill>
              </a:rPr>
              <a:t>1.74 atm</a:t>
            </a:r>
            <a:endParaRPr lang="en-US" sz="1800" baseline="-25000">
              <a:solidFill>
                <a:srgbClr val="000000"/>
              </a:solidFill>
            </a:endParaRPr>
          </a:p>
        </p:txBody>
      </p:sp>
      <p:sp>
        <p:nvSpPr>
          <p:cNvPr id="1115160" name="Text Box 24"/>
          <p:cNvSpPr txBox="1">
            <a:spLocks noChangeArrowheads="1"/>
          </p:cNvSpPr>
          <p:nvPr/>
        </p:nvSpPr>
        <p:spPr bwMode="auto">
          <a:xfrm>
            <a:off x="5140325" y="4414838"/>
            <a:ext cx="1073150" cy="366712"/>
          </a:xfrm>
          <a:prstGeom prst="rect">
            <a:avLst/>
          </a:prstGeom>
          <a:noFill/>
          <a:ln w="9525">
            <a:noFill/>
            <a:miter lim="800000"/>
            <a:headEnd/>
            <a:tailEnd/>
          </a:ln>
        </p:spPr>
        <p:txBody>
          <a:bodyPr wrap="none">
            <a:spAutoFit/>
          </a:bodyPr>
          <a:lstStyle/>
          <a:p>
            <a:pPr algn="l"/>
            <a:r>
              <a:rPr lang="en-US" sz="1800">
                <a:solidFill>
                  <a:srgbClr val="000000"/>
                </a:solidFill>
              </a:rPr>
              <a:t>1.14 atm</a:t>
            </a:r>
            <a:endParaRPr lang="en-US" sz="1800" baseline="-25000">
              <a:solidFill>
                <a:srgbClr val="000000"/>
              </a:solidFill>
            </a:endParaRPr>
          </a:p>
        </p:txBody>
      </p:sp>
      <p:sp>
        <p:nvSpPr>
          <p:cNvPr id="1115161" name="Text Box 25"/>
          <p:cNvSpPr txBox="1">
            <a:spLocks noChangeArrowheads="1"/>
          </p:cNvSpPr>
          <p:nvPr/>
        </p:nvSpPr>
        <p:spPr bwMode="auto">
          <a:xfrm>
            <a:off x="5122863" y="5256213"/>
            <a:ext cx="1098550" cy="366712"/>
          </a:xfrm>
          <a:prstGeom prst="rect">
            <a:avLst/>
          </a:prstGeom>
          <a:noFill/>
          <a:ln w="9525">
            <a:noFill/>
            <a:miter lim="800000"/>
            <a:headEnd/>
            <a:tailEnd/>
          </a:ln>
        </p:spPr>
        <p:txBody>
          <a:bodyPr wrap="none">
            <a:spAutoFit/>
          </a:bodyPr>
          <a:lstStyle/>
          <a:p>
            <a:pPr algn="l"/>
            <a:r>
              <a:rPr lang="en-US" sz="1800" b="1">
                <a:solidFill>
                  <a:srgbClr val="000000"/>
                </a:solidFill>
              </a:rPr>
              <a:t>5.52 atm</a:t>
            </a:r>
            <a:endParaRPr lang="en-US" sz="1800" b="1" baseline="-25000">
              <a:solidFill>
                <a:srgbClr val="000000"/>
              </a:solidFill>
            </a:endParaRPr>
          </a:p>
        </p:txBody>
      </p:sp>
      <p:sp>
        <p:nvSpPr>
          <p:cNvPr id="1115162" name="Text Box 26"/>
          <p:cNvSpPr txBox="1">
            <a:spLocks noChangeArrowheads="1"/>
          </p:cNvSpPr>
          <p:nvPr/>
        </p:nvSpPr>
        <p:spPr bwMode="auto">
          <a:xfrm>
            <a:off x="879475" y="5162550"/>
            <a:ext cx="946150" cy="366713"/>
          </a:xfrm>
          <a:prstGeom prst="rect">
            <a:avLst/>
          </a:prstGeom>
          <a:noFill/>
          <a:ln w="9525">
            <a:noFill/>
            <a:miter lim="800000"/>
            <a:headEnd/>
            <a:tailEnd/>
          </a:ln>
        </p:spPr>
        <p:txBody>
          <a:bodyPr wrap="none">
            <a:spAutoFit/>
          </a:bodyPr>
          <a:lstStyle/>
          <a:p>
            <a:pPr algn="l"/>
            <a:r>
              <a:rPr lang="en-US" sz="1800" b="1">
                <a:solidFill>
                  <a:srgbClr val="000000"/>
                </a:solidFill>
              </a:rPr>
              <a:t>TOTAL</a:t>
            </a:r>
          </a:p>
        </p:txBody>
      </p:sp>
      <p:sp>
        <p:nvSpPr>
          <p:cNvPr id="1115163" name="Text Box 27"/>
          <p:cNvSpPr txBox="1">
            <a:spLocks noChangeArrowheads="1"/>
          </p:cNvSpPr>
          <p:nvPr/>
        </p:nvSpPr>
        <p:spPr bwMode="auto">
          <a:xfrm>
            <a:off x="1266825" y="2890838"/>
            <a:ext cx="336550" cy="366712"/>
          </a:xfrm>
          <a:prstGeom prst="rect">
            <a:avLst/>
          </a:prstGeom>
          <a:noFill/>
          <a:ln w="9525">
            <a:noFill/>
            <a:miter lim="800000"/>
            <a:headEnd/>
            <a:tailEnd/>
          </a:ln>
        </p:spPr>
        <p:txBody>
          <a:bodyPr wrap="none">
            <a:spAutoFit/>
          </a:bodyPr>
          <a:lstStyle/>
          <a:p>
            <a:pPr algn="l"/>
            <a:r>
              <a:rPr lang="en-US" sz="1800">
                <a:solidFill>
                  <a:srgbClr val="000000"/>
                </a:solidFill>
              </a:rPr>
              <a:t>A</a:t>
            </a:r>
          </a:p>
        </p:txBody>
      </p:sp>
      <p:sp>
        <p:nvSpPr>
          <p:cNvPr id="1115164" name="Text Box 28"/>
          <p:cNvSpPr txBox="1">
            <a:spLocks noChangeArrowheads="1"/>
          </p:cNvSpPr>
          <p:nvPr/>
        </p:nvSpPr>
        <p:spPr bwMode="auto">
          <a:xfrm>
            <a:off x="1266825" y="3576638"/>
            <a:ext cx="336550" cy="366712"/>
          </a:xfrm>
          <a:prstGeom prst="rect">
            <a:avLst/>
          </a:prstGeom>
          <a:noFill/>
          <a:ln w="9525">
            <a:noFill/>
            <a:miter lim="800000"/>
            <a:headEnd/>
            <a:tailEnd/>
          </a:ln>
        </p:spPr>
        <p:txBody>
          <a:bodyPr wrap="none">
            <a:spAutoFit/>
          </a:bodyPr>
          <a:lstStyle/>
          <a:p>
            <a:pPr algn="l"/>
            <a:r>
              <a:rPr lang="en-US" sz="1800">
                <a:solidFill>
                  <a:srgbClr val="000000"/>
                </a:solidFill>
              </a:rPr>
              <a:t>B</a:t>
            </a:r>
          </a:p>
        </p:txBody>
      </p:sp>
      <p:sp>
        <p:nvSpPr>
          <p:cNvPr id="1115165" name="Text Box 29"/>
          <p:cNvSpPr txBox="1">
            <a:spLocks noChangeArrowheads="1"/>
          </p:cNvSpPr>
          <p:nvPr/>
        </p:nvSpPr>
        <p:spPr bwMode="auto">
          <a:xfrm>
            <a:off x="1266825" y="4338638"/>
            <a:ext cx="349250" cy="366712"/>
          </a:xfrm>
          <a:prstGeom prst="rect">
            <a:avLst/>
          </a:prstGeom>
          <a:noFill/>
          <a:ln w="9525">
            <a:noFill/>
            <a:miter lim="800000"/>
            <a:headEnd/>
            <a:tailEnd/>
          </a:ln>
        </p:spPr>
        <p:txBody>
          <a:bodyPr wrap="none">
            <a:spAutoFit/>
          </a:bodyPr>
          <a:lstStyle/>
          <a:p>
            <a:pPr algn="l"/>
            <a:r>
              <a:rPr lang="en-US" sz="1800">
                <a:solidFill>
                  <a:srgbClr val="000000"/>
                </a:solidFill>
              </a:rPr>
              <a:t>C</a:t>
            </a:r>
          </a:p>
        </p:txBody>
      </p:sp>
      <p:sp>
        <p:nvSpPr>
          <p:cNvPr id="1115166" name="Text Box 30"/>
          <p:cNvSpPr txBox="1">
            <a:spLocks noChangeArrowheads="1"/>
          </p:cNvSpPr>
          <p:nvPr/>
        </p:nvSpPr>
        <p:spPr bwMode="auto">
          <a:xfrm>
            <a:off x="2409825" y="2190750"/>
            <a:ext cx="412750" cy="366713"/>
          </a:xfrm>
          <a:prstGeom prst="rect">
            <a:avLst/>
          </a:prstGeom>
          <a:noFill/>
          <a:ln w="9525">
            <a:noFill/>
            <a:miter lim="800000"/>
            <a:headEnd/>
            <a:tailEnd/>
          </a:ln>
        </p:spPr>
        <p:txBody>
          <a:bodyPr wrap="none">
            <a:spAutoFit/>
          </a:bodyPr>
          <a:lstStyle/>
          <a:p>
            <a:pPr algn="l"/>
            <a:r>
              <a:rPr lang="en-US" sz="1800">
                <a:solidFill>
                  <a:srgbClr val="000000"/>
                </a:solidFill>
              </a:rPr>
              <a:t>P</a:t>
            </a:r>
            <a:r>
              <a:rPr lang="en-US" sz="1800" baseline="-25000">
                <a:solidFill>
                  <a:srgbClr val="000000"/>
                </a:solidFill>
              </a:rPr>
              <a:t>x</a:t>
            </a:r>
          </a:p>
        </p:txBody>
      </p:sp>
      <p:sp>
        <p:nvSpPr>
          <p:cNvPr id="1115167" name="Text Box 31"/>
          <p:cNvSpPr txBox="1">
            <a:spLocks noChangeArrowheads="1"/>
          </p:cNvSpPr>
          <p:nvPr/>
        </p:nvSpPr>
        <p:spPr bwMode="auto">
          <a:xfrm>
            <a:off x="3902075" y="2190750"/>
            <a:ext cx="412750" cy="366713"/>
          </a:xfrm>
          <a:prstGeom prst="rect">
            <a:avLst/>
          </a:prstGeom>
          <a:noFill/>
          <a:ln w="9525">
            <a:noFill/>
            <a:miter lim="800000"/>
            <a:headEnd/>
            <a:tailEnd/>
          </a:ln>
        </p:spPr>
        <p:txBody>
          <a:bodyPr wrap="none">
            <a:spAutoFit/>
          </a:bodyPr>
          <a:lstStyle/>
          <a:p>
            <a:pPr algn="l"/>
            <a:r>
              <a:rPr lang="en-US" sz="1800">
                <a:solidFill>
                  <a:srgbClr val="000000"/>
                </a:solidFill>
              </a:rPr>
              <a:t>V</a:t>
            </a:r>
            <a:r>
              <a:rPr lang="en-US" sz="1800" baseline="-25000">
                <a:solidFill>
                  <a:srgbClr val="000000"/>
                </a:solidFill>
              </a:rPr>
              <a:t>x</a:t>
            </a:r>
          </a:p>
        </p:txBody>
      </p:sp>
      <p:sp>
        <p:nvSpPr>
          <p:cNvPr id="1115168" name="Text Box 32"/>
          <p:cNvSpPr txBox="1">
            <a:spLocks noChangeArrowheads="1"/>
          </p:cNvSpPr>
          <p:nvPr/>
        </p:nvSpPr>
        <p:spPr bwMode="auto">
          <a:xfrm>
            <a:off x="5381625" y="2190750"/>
            <a:ext cx="446088" cy="366713"/>
          </a:xfrm>
          <a:prstGeom prst="rect">
            <a:avLst/>
          </a:prstGeom>
          <a:noFill/>
          <a:ln w="9525">
            <a:noFill/>
            <a:miter lim="800000"/>
            <a:headEnd/>
            <a:tailEnd/>
          </a:ln>
        </p:spPr>
        <p:txBody>
          <a:bodyPr wrap="none">
            <a:spAutoFit/>
          </a:bodyPr>
          <a:lstStyle/>
          <a:p>
            <a:pPr algn="l"/>
            <a:r>
              <a:rPr lang="en-US" sz="1800">
                <a:solidFill>
                  <a:srgbClr val="000000"/>
                </a:solidFill>
              </a:rPr>
              <a:t>P</a:t>
            </a:r>
            <a:r>
              <a:rPr lang="en-US" sz="1800" baseline="-25000">
                <a:solidFill>
                  <a:srgbClr val="000000"/>
                </a:solidFill>
              </a:rPr>
              <a:t>D</a:t>
            </a:r>
          </a:p>
        </p:txBody>
      </p:sp>
      <p:sp>
        <p:nvSpPr>
          <p:cNvPr id="1115169" name="Text Box 33"/>
          <p:cNvSpPr txBox="1">
            <a:spLocks noChangeArrowheads="1"/>
          </p:cNvSpPr>
          <p:nvPr/>
        </p:nvSpPr>
        <p:spPr bwMode="auto">
          <a:xfrm>
            <a:off x="6873875" y="2190750"/>
            <a:ext cx="446088" cy="366713"/>
          </a:xfrm>
          <a:prstGeom prst="rect">
            <a:avLst/>
          </a:prstGeom>
          <a:noFill/>
          <a:ln w="9525">
            <a:noFill/>
            <a:miter lim="800000"/>
            <a:headEnd/>
            <a:tailEnd/>
          </a:ln>
        </p:spPr>
        <p:txBody>
          <a:bodyPr wrap="none">
            <a:spAutoFit/>
          </a:bodyPr>
          <a:lstStyle/>
          <a:p>
            <a:pPr algn="l"/>
            <a:r>
              <a:rPr lang="en-US" sz="1800">
                <a:solidFill>
                  <a:srgbClr val="000000"/>
                </a:solidFill>
              </a:rPr>
              <a:t>V</a:t>
            </a:r>
            <a:r>
              <a:rPr lang="en-US" sz="1800" baseline="-25000">
                <a:solidFill>
                  <a:srgbClr val="000000"/>
                </a:solidFill>
              </a:rPr>
              <a:t>D</a:t>
            </a:r>
          </a:p>
        </p:txBody>
      </p:sp>
      <p:sp>
        <p:nvSpPr>
          <p:cNvPr id="137243" name="Rectangle 34"/>
          <p:cNvSpPr>
            <a:spLocks noChangeArrowheads="1"/>
          </p:cNvSpPr>
          <p:nvPr/>
        </p:nvSpPr>
        <p:spPr bwMode="auto">
          <a:xfrm>
            <a:off x="728663" y="1404938"/>
            <a:ext cx="7720012" cy="822325"/>
          </a:xfrm>
          <a:prstGeom prst="rect">
            <a:avLst/>
          </a:prstGeom>
          <a:noFill/>
          <a:ln w="9525">
            <a:noFill/>
            <a:miter lim="800000"/>
            <a:headEnd/>
            <a:tailEnd/>
          </a:ln>
        </p:spPr>
        <p:txBody>
          <a:bodyPr anchor="ctr">
            <a:spAutoFit/>
          </a:bodyPr>
          <a:lstStyle/>
          <a:p>
            <a:pPr marL="457200" indent="-457200" algn="l">
              <a:buFontTx/>
              <a:buAutoNum type="arabicPeriod"/>
            </a:pPr>
            <a:r>
              <a:rPr lang="en-US">
                <a:solidFill>
                  <a:srgbClr val="000000"/>
                </a:solidFill>
              </a:rPr>
              <a:t>Container A (with volume 1.23 dm</a:t>
            </a:r>
            <a:r>
              <a:rPr lang="en-US" baseline="30000">
                <a:solidFill>
                  <a:srgbClr val="000000"/>
                </a:solidFill>
              </a:rPr>
              <a:t>3</a:t>
            </a:r>
            <a:r>
              <a:rPr lang="en-US">
                <a:solidFill>
                  <a:srgbClr val="000000"/>
                </a:solidFill>
              </a:rPr>
              <a:t>) contains a gas under 3.24 atm of pressure.  Container B (with volume 0.93 dm</a:t>
            </a:r>
            <a:r>
              <a:rPr lang="en-US" baseline="30000">
                <a:solidFill>
                  <a:srgbClr val="000000"/>
                </a:solidFill>
              </a:rPr>
              <a:t>3</a:t>
            </a:r>
            <a:r>
              <a:rPr lang="en-US">
                <a:solidFill>
                  <a:srgbClr val="000000"/>
                </a:solidFill>
              </a:rPr>
              <a:t>) contains a gas under 2.82 atm of pressure.  Container C (with volume 1.42 dm</a:t>
            </a:r>
            <a:r>
              <a:rPr lang="en-US" baseline="30000">
                <a:solidFill>
                  <a:srgbClr val="000000"/>
                </a:solidFill>
              </a:rPr>
              <a:t>3</a:t>
            </a:r>
            <a:r>
              <a:rPr lang="en-US">
                <a:solidFill>
                  <a:srgbClr val="000000"/>
                </a:solidFill>
              </a:rPr>
              <a:t>) contains a gas under 1.21 atm of pressure.  If all of these gases are put into Container D (with volume 1.51 dm</a:t>
            </a:r>
            <a:r>
              <a:rPr lang="en-US" baseline="30000">
                <a:solidFill>
                  <a:srgbClr val="000000"/>
                </a:solidFill>
              </a:rPr>
              <a:t>3</a:t>
            </a:r>
            <a:r>
              <a:rPr lang="en-US">
                <a:solidFill>
                  <a:srgbClr val="000000"/>
                </a:solidFill>
              </a:rPr>
              <a:t>), what is the pressure in Container D?</a:t>
            </a:r>
          </a:p>
        </p:txBody>
      </p:sp>
      <p:sp>
        <p:nvSpPr>
          <p:cNvPr id="137244" name="Rectangle 35"/>
          <p:cNvSpPr>
            <a:spLocks noChangeArrowheads="1"/>
          </p:cNvSpPr>
          <p:nvPr/>
        </p:nvSpPr>
        <p:spPr bwMode="auto">
          <a:xfrm>
            <a:off x="609600" y="427038"/>
            <a:ext cx="8229600" cy="1143000"/>
          </a:xfrm>
          <a:prstGeom prst="rect">
            <a:avLst/>
          </a:prstGeom>
          <a:noFill/>
          <a:ln w="9525">
            <a:noFill/>
            <a:miter lim="800000"/>
            <a:headEnd/>
            <a:tailEnd/>
          </a:ln>
        </p:spPr>
        <p:txBody>
          <a:bodyPr anchor="ctr"/>
          <a:lstStyle/>
          <a:p>
            <a:r>
              <a:rPr lang="en-US" sz="3200">
                <a:solidFill>
                  <a:srgbClr val="000000"/>
                </a:solidFill>
              </a:rPr>
              <a:t>Dalton’s Law of Partial Pressures</a:t>
            </a:r>
          </a:p>
        </p:txBody>
      </p:sp>
      <p:sp>
        <p:nvSpPr>
          <p:cNvPr id="1115173" name="Text Box 37"/>
          <p:cNvSpPr txBox="1">
            <a:spLocks noChangeArrowheads="1"/>
          </p:cNvSpPr>
          <p:nvPr/>
        </p:nvSpPr>
        <p:spPr bwMode="auto">
          <a:xfrm>
            <a:off x="4962525" y="4962525"/>
            <a:ext cx="1385888" cy="274638"/>
          </a:xfrm>
          <a:prstGeom prst="rect">
            <a:avLst/>
          </a:prstGeom>
          <a:noFill/>
          <a:ln w="9525">
            <a:noFill/>
            <a:miter lim="800000"/>
            <a:headEnd/>
            <a:tailEnd/>
          </a:ln>
        </p:spPr>
        <p:txBody>
          <a:bodyPr wrap="none">
            <a:spAutoFit/>
          </a:bodyPr>
          <a:lstStyle/>
          <a:p>
            <a:pPr algn="l"/>
            <a:r>
              <a:rPr lang="en-US">
                <a:solidFill>
                  <a:srgbClr val="000000"/>
                </a:solidFill>
              </a:rPr>
              <a:t>P</a:t>
            </a:r>
            <a:r>
              <a:rPr lang="en-US" baseline="-25000">
                <a:solidFill>
                  <a:srgbClr val="000000"/>
                </a:solidFill>
              </a:rPr>
              <a:t>T</a:t>
            </a:r>
            <a:r>
              <a:rPr lang="en-US">
                <a:solidFill>
                  <a:srgbClr val="000000"/>
                </a:solidFill>
              </a:rPr>
              <a:t> = P</a:t>
            </a:r>
            <a:r>
              <a:rPr lang="en-US" baseline="-25000">
                <a:solidFill>
                  <a:srgbClr val="000000"/>
                </a:solidFill>
              </a:rPr>
              <a:t>A</a:t>
            </a:r>
            <a:r>
              <a:rPr lang="en-US">
                <a:solidFill>
                  <a:srgbClr val="000000"/>
                </a:solidFill>
              </a:rPr>
              <a:t> + P</a:t>
            </a:r>
            <a:r>
              <a:rPr lang="en-US" baseline="-25000">
                <a:solidFill>
                  <a:srgbClr val="000000"/>
                </a:solidFill>
              </a:rPr>
              <a:t>B</a:t>
            </a:r>
            <a:r>
              <a:rPr lang="en-US">
                <a:solidFill>
                  <a:srgbClr val="000000"/>
                </a:solidFill>
              </a:rPr>
              <a:t> + P</a:t>
            </a:r>
            <a:r>
              <a:rPr lang="en-US" baseline="-25000">
                <a:solidFill>
                  <a:srgbClr val="000000"/>
                </a:solidFill>
              </a:rPr>
              <a:t>C</a:t>
            </a:r>
          </a:p>
        </p:txBody>
      </p:sp>
      <p:sp>
        <p:nvSpPr>
          <p:cNvPr id="1115175" name="Text Box 39"/>
          <p:cNvSpPr txBox="1">
            <a:spLocks noChangeArrowheads="1"/>
          </p:cNvSpPr>
          <p:nvPr/>
        </p:nvSpPr>
        <p:spPr bwMode="auto">
          <a:xfrm>
            <a:off x="-17463" y="6111875"/>
            <a:ext cx="3028951" cy="274638"/>
          </a:xfrm>
          <a:prstGeom prst="rect">
            <a:avLst/>
          </a:prstGeom>
          <a:noFill/>
          <a:ln w="9525">
            <a:noFill/>
            <a:miter lim="800000"/>
            <a:headEnd/>
            <a:tailEnd/>
          </a:ln>
        </p:spPr>
        <p:txBody>
          <a:bodyPr wrap="none">
            <a:spAutoFit/>
          </a:bodyPr>
          <a:lstStyle/>
          <a:p>
            <a:pPr algn="l"/>
            <a:r>
              <a:rPr lang="en-US">
                <a:solidFill>
                  <a:srgbClr val="000000"/>
                </a:solidFill>
              </a:rPr>
              <a:t>(3.24 atm)(1.23 dm</a:t>
            </a:r>
            <a:r>
              <a:rPr lang="en-US" baseline="30000">
                <a:solidFill>
                  <a:srgbClr val="000000"/>
                </a:solidFill>
              </a:rPr>
              <a:t>3</a:t>
            </a:r>
            <a:r>
              <a:rPr lang="en-US">
                <a:solidFill>
                  <a:srgbClr val="000000"/>
                </a:solidFill>
              </a:rPr>
              <a:t>)  =  (x atm)(1.51 dm</a:t>
            </a:r>
            <a:r>
              <a:rPr lang="en-US" baseline="30000">
                <a:solidFill>
                  <a:srgbClr val="000000"/>
                </a:solidFill>
              </a:rPr>
              <a:t>3</a:t>
            </a:r>
            <a:r>
              <a:rPr lang="en-US">
                <a:solidFill>
                  <a:srgbClr val="000000"/>
                </a:solidFill>
              </a:rPr>
              <a:t>)</a:t>
            </a:r>
          </a:p>
        </p:txBody>
      </p:sp>
      <p:sp>
        <p:nvSpPr>
          <p:cNvPr id="1115176" name="Text Box 40"/>
          <p:cNvSpPr txBox="1">
            <a:spLocks noChangeArrowheads="1"/>
          </p:cNvSpPr>
          <p:nvPr/>
        </p:nvSpPr>
        <p:spPr bwMode="auto">
          <a:xfrm>
            <a:off x="849313" y="5875338"/>
            <a:ext cx="1539875" cy="274637"/>
          </a:xfrm>
          <a:prstGeom prst="rect">
            <a:avLst/>
          </a:prstGeom>
          <a:noFill/>
          <a:ln w="9525">
            <a:noFill/>
            <a:miter lim="800000"/>
            <a:headEnd/>
            <a:tailEnd/>
          </a:ln>
        </p:spPr>
        <p:txBody>
          <a:bodyPr wrap="none">
            <a:spAutoFit/>
          </a:bodyPr>
          <a:lstStyle/>
          <a:p>
            <a:pPr algn="l"/>
            <a:r>
              <a:rPr lang="en-US">
                <a:solidFill>
                  <a:srgbClr val="000000"/>
                </a:solidFill>
              </a:rPr>
              <a:t>(P</a:t>
            </a:r>
            <a:r>
              <a:rPr lang="en-US" baseline="-25000">
                <a:solidFill>
                  <a:srgbClr val="000000"/>
                </a:solidFill>
              </a:rPr>
              <a:t>A</a:t>
            </a:r>
            <a:r>
              <a:rPr lang="en-US">
                <a:solidFill>
                  <a:srgbClr val="000000"/>
                </a:solidFill>
              </a:rPr>
              <a:t>)(V</a:t>
            </a:r>
            <a:r>
              <a:rPr lang="en-US" baseline="-25000">
                <a:solidFill>
                  <a:srgbClr val="000000"/>
                </a:solidFill>
              </a:rPr>
              <a:t>A</a:t>
            </a:r>
            <a:r>
              <a:rPr lang="en-US">
                <a:solidFill>
                  <a:srgbClr val="000000"/>
                </a:solidFill>
              </a:rPr>
              <a:t>)  =  (P</a:t>
            </a:r>
            <a:r>
              <a:rPr lang="en-US" baseline="-25000">
                <a:solidFill>
                  <a:srgbClr val="000000"/>
                </a:solidFill>
              </a:rPr>
              <a:t>D</a:t>
            </a:r>
            <a:r>
              <a:rPr lang="en-US">
                <a:solidFill>
                  <a:srgbClr val="000000"/>
                </a:solidFill>
              </a:rPr>
              <a:t>)(V</a:t>
            </a:r>
            <a:r>
              <a:rPr lang="en-US" baseline="-25000">
                <a:solidFill>
                  <a:srgbClr val="000000"/>
                </a:solidFill>
              </a:rPr>
              <a:t>D</a:t>
            </a:r>
            <a:r>
              <a:rPr lang="en-US">
                <a:solidFill>
                  <a:srgbClr val="000000"/>
                </a:solidFill>
              </a:rPr>
              <a:t>)</a:t>
            </a:r>
          </a:p>
        </p:txBody>
      </p:sp>
      <p:sp>
        <p:nvSpPr>
          <p:cNvPr id="1115177" name="Text Box 41"/>
          <p:cNvSpPr txBox="1">
            <a:spLocks noChangeArrowheads="1"/>
          </p:cNvSpPr>
          <p:nvPr/>
        </p:nvSpPr>
        <p:spPr bwMode="auto">
          <a:xfrm>
            <a:off x="1063625" y="6375400"/>
            <a:ext cx="1350963" cy="274638"/>
          </a:xfrm>
          <a:prstGeom prst="rect">
            <a:avLst/>
          </a:prstGeom>
          <a:noFill/>
          <a:ln w="9525">
            <a:noFill/>
            <a:miter lim="800000"/>
            <a:headEnd/>
            <a:tailEnd/>
          </a:ln>
        </p:spPr>
        <p:txBody>
          <a:bodyPr wrap="none">
            <a:spAutoFit/>
          </a:bodyPr>
          <a:lstStyle/>
          <a:p>
            <a:pPr algn="l"/>
            <a:r>
              <a:rPr lang="en-US">
                <a:solidFill>
                  <a:srgbClr val="000000"/>
                </a:solidFill>
              </a:rPr>
              <a:t>(P</a:t>
            </a:r>
            <a:r>
              <a:rPr lang="en-US" baseline="-25000">
                <a:solidFill>
                  <a:srgbClr val="000000"/>
                </a:solidFill>
              </a:rPr>
              <a:t>A</a:t>
            </a:r>
            <a:r>
              <a:rPr lang="en-US">
                <a:solidFill>
                  <a:srgbClr val="000000"/>
                </a:solidFill>
              </a:rPr>
              <a:t>)   =  2.64 atm</a:t>
            </a:r>
          </a:p>
        </p:txBody>
      </p:sp>
      <p:sp>
        <p:nvSpPr>
          <p:cNvPr id="1115178" name="Text Box 42"/>
          <p:cNvSpPr txBox="1">
            <a:spLocks noChangeArrowheads="1"/>
          </p:cNvSpPr>
          <p:nvPr/>
        </p:nvSpPr>
        <p:spPr bwMode="auto">
          <a:xfrm>
            <a:off x="3125788" y="6111875"/>
            <a:ext cx="3028950" cy="274638"/>
          </a:xfrm>
          <a:prstGeom prst="rect">
            <a:avLst/>
          </a:prstGeom>
          <a:noFill/>
          <a:ln w="9525">
            <a:noFill/>
            <a:miter lim="800000"/>
            <a:headEnd/>
            <a:tailEnd/>
          </a:ln>
        </p:spPr>
        <p:txBody>
          <a:bodyPr wrap="none">
            <a:spAutoFit/>
          </a:bodyPr>
          <a:lstStyle/>
          <a:p>
            <a:pPr algn="l"/>
            <a:r>
              <a:rPr lang="en-US">
                <a:solidFill>
                  <a:srgbClr val="000000"/>
                </a:solidFill>
              </a:rPr>
              <a:t>(2.82 atm)(0.93 dm</a:t>
            </a:r>
            <a:r>
              <a:rPr lang="en-US" baseline="30000">
                <a:solidFill>
                  <a:srgbClr val="000000"/>
                </a:solidFill>
              </a:rPr>
              <a:t>3</a:t>
            </a:r>
            <a:r>
              <a:rPr lang="en-US">
                <a:solidFill>
                  <a:srgbClr val="000000"/>
                </a:solidFill>
              </a:rPr>
              <a:t>)  =  (x atm)(1.51 dm</a:t>
            </a:r>
            <a:r>
              <a:rPr lang="en-US" baseline="30000">
                <a:solidFill>
                  <a:srgbClr val="000000"/>
                </a:solidFill>
              </a:rPr>
              <a:t>3</a:t>
            </a:r>
            <a:r>
              <a:rPr lang="en-US">
                <a:solidFill>
                  <a:srgbClr val="000000"/>
                </a:solidFill>
              </a:rPr>
              <a:t>)</a:t>
            </a:r>
          </a:p>
        </p:txBody>
      </p:sp>
      <p:sp>
        <p:nvSpPr>
          <p:cNvPr id="1115179" name="Text Box 43"/>
          <p:cNvSpPr txBox="1">
            <a:spLocks noChangeArrowheads="1"/>
          </p:cNvSpPr>
          <p:nvPr/>
        </p:nvSpPr>
        <p:spPr bwMode="auto">
          <a:xfrm>
            <a:off x="3992563" y="5875338"/>
            <a:ext cx="1539875" cy="274637"/>
          </a:xfrm>
          <a:prstGeom prst="rect">
            <a:avLst/>
          </a:prstGeom>
          <a:noFill/>
          <a:ln w="9525">
            <a:noFill/>
            <a:miter lim="800000"/>
            <a:headEnd/>
            <a:tailEnd/>
          </a:ln>
        </p:spPr>
        <p:txBody>
          <a:bodyPr wrap="none">
            <a:spAutoFit/>
          </a:bodyPr>
          <a:lstStyle/>
          <a:p>
            <a:pPr algn="l"/>
            <a:r>
              <a:rPr lang="en-US">
                <a:solidFill>
                  <a:srgbClr val="000000"/>
                </a:solidFill>
              </a:rPr>
              <a:t>(P</a:t>
            </a:r>
            <a:r>
              <a:rPr lang="en-US" baseline="-25000">
                <a:solidFill>
                  <a:srgbClr val="000000"/>
                </a:solidFill>
              </a:rPr>
              <a:t>B</a:t>
            </a:r>
            <a:r>
              <a:rPr lang="en-US">
                <a:solidFill>
                  <a:srgbClr val="000000"/>
                </a:solidFill>
              </a:rPr>
              <a:t>)(V</a:t>
            </a:r>
            <a:r>
              <a:rPr lang="en-US" baseline="-25000">
                <a:solidFill>
                  <a:srgbClr val="000000"/>
                </a:solidFill>
              </a:rPr>
              <a:t>B</a:t>
            </a:r>
            <a:r>
              <a:rPr lang="en-US">
                <a:solidFill>
                  <a:srgbClr val="000000"/>
                </a:solidFill>
              </a:rPr>
              <a:t>)  =  (P</a:t>
            </a:r>
            <a:r>
              <a:rPr lang="en-US" baseline="-25000">
                <a:solidFill>
                  <a:srgbClr val="000000"/>
                </a:solidFill>
              </a:rPr>
              <a:t>D</a:t>
            </a:r>
            <a:r>
              <a:rPr lang="en-US">
                <a:solidFill>
                  <a:srgbClr val="000000"/>
                </a:solidFill>
              </a:rPr>
              <a:t>)(V</a:t>
            </a:r>
            <a:r>
              <a:rPr lang="en-US" baseline="-25000">
                <a:solidFill>
                  <a:srgbClr val="000000"/>
                </a:solidFill>
              </a:rPr>
              <a:t>D</a:t>
            </a:r>
            <a:r>
              <a:rPr lang="en-US">
                <a:solidFill>
                  <a:srgbClr val="000000"/>
                </a:solidFill>
              </a:rPr>
              <a:t>)</a:t>
            </a:r>
          </a:p>
        </p:txBody>
      </p:sp>
      <p:sp>
        <p:nvSpPr>
          <p:cNvPr id="1115180" name="Text Box 44"/>
          <p:cNvSpPr txBox="1">
            <a:spLocks noChangeArrowheads="1"/>
          </p:cNvSpPr>
          <p:nvPr/>
        </p:nvSpPr>
        <p:spPr bwMode="auto">
          <a:xfrm>
            <a:off x="4206875" y="6375400"/>
            <a:ext cx="1350963" cy="274638"/>
          </a:xfrm>
          <a:prstGeom prst="rect">
            <a:avLst/>
          </a:prstGeom>
          <a:noFill/>
          <a:ln w="9525">
            <a:noFill/>
            <a:miter lim="800000"/>
            <a:headEnd/>
            <a:tailEnd/>
          </a:ln>
        </p:spPr>
        <p:txBody>
          <a:bodyPr wrap="none">
            <a:spAutoFit/>
          </a:bodyPr>
          <a:lstStyle/>
          <a:p>
            <a:pPr algn="l"/>
            <a:r>
              <a:rPr lang="en-US">
                <a:solidFill>
                  <a:srgbClr val="000000"/>
                </a:solidFill>
              </a:rPr>
              <a:t>(P</a:t>
            </a:r>
            <a:r>
              <a:rPr lang="en-US" baseline="-25000">
                <a:solidFill>
                  <a:srgbClr val="000000"/>
                </a:solidFill>
              </a:rPr>
              <a:t>B</a:t>
            </a:r>
            <a:r>
              <a:rPr lang="en-US">
                <a:solidFill>
                  <a:srgbClr val="000000"/>
                </a:solidFill>
              </a:rPr>
              <a:t>)   =  1.74 atm</a:t>
            </a:r>
          </a:p>
        </p:txBody>
      </p:sp>
      <p:sp>
        <p:nvSpPr>
          <p:cNvPr id="1115181" name="Text Box 45"/>
          <p:cNvSpPr txBox="1">
            <a:spLocks noChangeArrowheads="1"/>
          </p:cNvSpPr>
          <p:nvPr/>
        </p:nvSpPr>
        <p:spPr bwMode="auto">
          <a:xfrm>
            <a:off x="6135688" y="6111875"/>
            <a:ext cx="3028950" cy="274638"/>
          </a:xfrm>
          <a:prstGeom prst="rect">
            <a:avLst/>
          </a:prstGeom>
          <a:noFill/>
          <a:ln w="9525">
            <a:noFill/>
            <a:miter lim="800000"/>
            <a:headEnd/>
            <a:tailEnd/>
          </a:ln>
        </p:spPr>
        <p:txBody>
          <a:bodyPr wrap="none">
            <a:spAutoFit/>
          </a:bodyPr>
          <a:lstStyle/>
          <a:p>
            <a:pPr algn="l"/>
            <a:r>
              <a:rPr lang="en-US">
                <a:solidFill>
                  <a:srgbClr val="000000"/>
                </a:solidFill>
              </a:rPr>
              <a:t>(1.21 atm)(1.42 dm</a:t>
            </a:r>
            <a:r>
              <a:rPr lang="en-US" baseline="30000">
                <a:solidFill>
                  <a:srgbClr val="000000"/>
                </a:solidFill>
              </a:rPr>
              <a:t>3</a:t>
            </a:r>
            <a:r>
              <a:rPr lang="en-US">
                <a:solidFill>
                  <a:srgbClr val="000000"/>
                </a:solidFill>
              </a:rPr>
              <a:t>)  =  (x atm)(1.51 dm</a:t>
            </a:r>
            <a:r>
              <a:rPr lang="en-US" baseline="30000">
                <a:solidFill>
                  <a:srgbClr val="000000"/>
                </a:solidFill>
              </a:rPr>
              <a:t>3</a:t>
            </a:r>
            <a:r>
              <a:rPr lang="en-US">
                <a:solidFill>
                  <a:srgbClr val="000000"/>
                </a:solidFill>
              </a:rPr>
              <a:t>)</a:t>
            </a:r>
          </a:p>
        </p:txBody>
      </p:sp>
      <p:sp>
        <p:nvSpPr>
          <p:cNvPr id="1115182" name="Text Box 46"/>
          <p:cNvSpPr txBox="1">
            <a:spLocks noChangeArrowheads="1"/>
          </p:cNvSpPr>
          <p:nvPr/>
        </p:nvSpPr>
        <p:spPr bwMode="auto">
          <a:xfrm>
            <a:off x="7002463" y="5875338"/>
            <a:ext cx="1544637" cy="274637"/>
          </a:xfrm>
          <a:prstGeom prst="rect">
            <a:avLst/>
          </a:prstGeom>
          <a:noFill/>
          <a:ln w="9525">
            <a:noFill/>
            <a:miter lim="800000"/>
            <a:headEnd/>
            <a:tailEnd/>
          </a:ln>
        </p:spPr>
        <p:txBody>
          <a:bodyPr wrap="none">
            <a:spAutoFit/>
          </a:bodyPr>
          <a:lstStyle/>
          <a:p>
            <a:pPr algn="l"/>
            <a:r>
              <a:rPr lang="en-US">
                <a:solidFill>
                  <a:srgbClr val="000000"/>
                </a:solidFill>
              </a:rPr>
              <a:t>(P</a:t>
            </a:r>
            <a:r>
              <a:rPr lang="en-US" baseline="-25000">
                <a:solidFill>
                  <a:srgbClr val="000000"/>
                </a:solidFill>
              </a:rPr>
              <a:t>C</a:t>
            </a:r>
            <a:r>
              <a:rPr lang="en-US">
                <a:solidFill>
                  <a:srgbClr val="000000"/>
                </a:solidFill>
              </a:rPr>
              <a:t>)(V</a:t>
            </a:r>
            <a:r>
              <a:rPr lang="en-US" baseline="-25000">
                <a:solidFill>
                  <a:srgbClr val="000000"/>
                </a:solidFill>
              </a:rPr>
              <a:t>A</a:t>
            </a:r>
            <a:r>
              <a:rPr lang="en-US">
                <a:solidFill>
                  <a:srgbClr val="000000"/>
                </a:solidFill>
              </a:rPr>
              <a:t>)  =  (P</a:t>
            </a:r>
            <a:r>
              <a:rPr lang="en-US" baseline="-25000">
                <a:solidFill>
                  <a:srgbClr val="000000"/>
                </a:solidFill>
              </a:rPr>
              <a:t>D</a:t>
            </a:r>
            <a:r>
              <a:rPr lang="en-US">
                <a:solidFill>
                  <a:srgbClr val="000000"/>
                </a:solidFill>
              </a:rPr>
              <a:t>)(V</a:t>
            </a:r>
            <a:r>
              <a:rPr lang="en-US" baseline="-25000">
                <a:solidFill>
                  <a:srgbClr val="000000"/>
                </a:solidFill>
              </a:rPr>
              <a:t>D</a:t>
            </a:r>
            <a:r>
              <a:rPr lang="en-US">
                <a:solidFill>
                  <a:srgbClr val="000000"/>
                </a:solidFill>
              </a:rPr>
              <a:t>)</a:t>
            </a:r>
          </a:p>
        </p:txBody>
      </p:sp>
      <p:sp>
        <p:nvSpPr>
          <p:cNvPr id="1115183" name="Text Box 47"/>
          <p:cNvSpPr txBox="1">
            <a:spLocks noChangeArrowheads="1"/>
          </p:cNvSpPr>
          <p:nvPr/>
        </p:nvSpPr>
        <p:spPr bwMode="auto">
          <a:xfrm>
            <a:off x="7216775" y="6375400"/>
            <a:ext cx="1355725" cy="274638"/>
          </a:xfrm>
          <a:prstGeom prst="rect">
            <a:avLst/>
          </a:prstGeom>
          <a:noFill/>
          <a:ln w="9525">
            <a:noFill/>
            <a:miter lim="800000"/>
            <a:headEnd/>
            <a:tailEnd/>
          </a:ln>
        </p:spPr>
        <p:txBody>
          <a:bodyPr wrap="none">
            <a:spAutoFit/>
          </a:bodyPr>
          <a:lstStyle/>
          <a:p>
            <a:pPr algn="l"/>
            <a:r>
              <a:rPr lang="en-US">
                <a:solidFill>
                  <a:srgbClr val="000000"/>
                </a:solidFill>
              </a:rPr>
              <a:t>(P</a:t>
            </a:r>
            <a:r>
              <a:rPr lang="en-US" baseline="-25000">
                <a:solidFill>
                  <a:srgbClr val="000000"/>
                </a:solidFill>
              </a:rPr>
              <a:t>C</a:t>
            </a:r>
            <a:r>
              <a:rPr lang="en-US">
                <a:solidFill>
                  <a:srgbClr val="000000"/>
                </a:solidFill>
              </a:rPr>
              <a:t>)   =  1.14 atm</a:t>
            </a:r>
          </a:p>
        </p:txBody>
      </p:sp>
      <p:sp>
        <p:nvSpPr>
          <p:cNvPr id="1115184" name="Rectangle 48"/>
          <p:cNvSpPr>
            <a:spLocks noChangeArrowheads="1"/>
          </p:cNvSpPr>
          <p:nvPr/>
        </p:nvSpPr>
        <p:spPr bwMode="auto">
          <a:xfrm>
            <a:off x="6461125" y="2665413"/>
            <a:ext cx="1501775" cy="2251075"/>
          </a:xfrm>
          <a:prstGeom prst="rect">
            <a:avLst/>
          </a:prstGeom>
          <a:solidFill>
            <a:schemeClr val="bg1"/>
          </a:solidFill>
          <a:ln w="9525">
            <a:noFill/>
            <a:miter lim="800000"/>
            <a:headEnd/>
            <a:tailEnd/>
          </a:ln>
        </p:spPr>
        <p:txBody>
          <a:bodyPr wrap="none" anchor="ctr"/>
          <a:lstStyle/>
          <a:p>
            <a:r>
              <a:rPr lang="en-US" sz="1800">
                <a:solidFill>
                  <a:srgbClr val="000000"/>
                </a:solidFill>
              </a:rPr>
              <a:t>1.51 dm</a:t>
            </a:r>
            <a:r>
              <a:rPr lang="en-US" sz="1800" baseline="30000">
                <a:solidFill>
                  <a:srgbClr val="000000"/>
                </a:solidFill>
              </a:rPr>
              <a:t>3</a:t>
            </a:r>
          </a:p>
        </p:txBody>
      </p:sp>
    </p:spTree>
    <p:extLst>
      <p:ext uri="{BB962C8B-B14F-4D97-AF65-F5344CB8AC3E}">
        <p14:creationId xmlns:p14="http://schemas.microsoft.com/office/powerpoint/2010/main" val="404178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1115163"/>
                                        </p:tgtEl>
                                        <p:attrNameLst>
                                          <p:attrName>style.visibility</p:attrName>
                                        </p:attrNameLst>
                                      </p:cBhvr>
                                      <p:to>
                                        <p:strVal val="visible"/>
                                      </p:to>
                                    </p:set>
                                    <p:anim calcmode="lin" valueType="num">
                                      <p:cBhvr>
                                        <p:cTn id="12" dur="500" fill="hold"/>
                                        <p:tgtEl>
                                          <p:spTgt spid="1115163"/>
                                        </p:tgtEl>
                                        <p:attrNameLst>
                                          <p:attrName>ppt_w</p:attrName>
                                        </p:attrNameLst>
                                      </p:cBhvr>
                                      <p:tavLst>
                                        <p:tav tm="0">
                                          <p:val>
                                            <p:fltVal val="0"/>
                                          </p:val>
                                        </p:tav>
                                        <p:tav tm="100000">
                                          <p:val>
                                            <p:strVal val="#ppt_w"/>
                                          </p:val>
                                        </p:tav>
                                      </p:tavLst>
                                    </p:anim>
                                    <p:anim calcmode="lin" valueType="num">
                                      <p:cBhvr>
                                        <p:cTn id="13" dur="500" fill="hold"/>
                                        <p:tgtEl>
                                          <p:spTgt spid="1115163"/>
                                        </p:tgtEl>
                                        <p:attrNameLst>
                                          <p:attrName>ppt_h</p:attrName>
                                        </p:attrNameLst>
                                      </p:cBhvr>
                                      <p:tavLst>
                                        <p:tav tm="0">
                                          <p:val>
                                            <p:strVal val="#ppt_h"/>
                                          </p:val>
                                        </p:tav>
                                        <p:tav tm="100000">
                                          <p:val>
                                            <p:strVal val="#ppt_h"/>
                                          </p:val>
                                        </p:tav>
                                      </p:tavLst>
                                    </p:anim>
                                  </p:childTnLst>
                                </p:cTn>
                              </p:par>
                            </p:childTnLst>
                          </p:cTn>
                        </p:par>
                        <p:par>
                          <p:cTn id="14" fill="hold">
                            <p:stCondLst>
                              <p:cond delay="500"/>
                            </p:stCondLst>
                            <p:childTnLst>
                              <p:par>
                                <p:cTn id="15" presetID="17" presetClass="entr" presetSubtype="10" fill="hold" grpId="0" nodeType="afterEffect">
                                  <p:stCondLst>
                                    <p:cond delay="0"/>
                                  </p:stCondLst>
                                  <p:childTnLst>
                                    <p:set>
                                      <p:cBhvr>
                                        <p:cTn id="16" dur="1" fill="hold">
                                          <p:stCondLst>
                                            <p:cond delay="0"/>
                                          </p:stCondLst>
                                        </p:cTn>
                                        <p:tgtEl>
                                          <p:spTgt spid="1115164"/>
                                        </p:tgtEl>
                                        <p:attrNameLst>
                                          <p:attrName>style.visibility</p:attrName>
                                        </p:attrNameLst>
                                      </p:cBhvr>
                                      <p:to>
                                        <p:strVal val="visible"/>
                                      </p:to>
                                    </p:set>
                                    <p:anim calcmode="lin" valueType="num">
                                      <p:cBhvr>
                                        <p:cTn id="17" dur="500" fill="hold"/>
                                        <p:tgtEl>
                                          <p:spTgt spid="1115164"/>
                                        </p:tgtEl>
                                        <p:attrNameLst>
                                          <p:attrName>ppt_w</p:attrName>
                                        </p:attrNameLst>
                                      </p:cBhvr>
                                      <p:tavLst>
                                        <p:tav tm="0">
                                          <p:val>
                                            <p:fltVal val="0"/>
                                          </p:val>
                                        </p:tav>
                                        <p:tav tm="100000">
                                          <p:val>
                                            <p:strVal val="#ppt_w"/>
                                          </p:val>
                                        </p:tav>
                                      </p:tavLst>
                                    </p:anim>
                                    <p:anim calcmode="lin" valueType="num">
                                      <p:cBhvr>
                                        <p:cTn id="18" dur="500" fill="hold"/>
                                        <p:tgtEl>
                                          <p:spTgt spid="1115164"/>
                                        </p:tgtEl>
                                        <p:attrNameLst>
                                          <p:attrName>ppt_h</p:attrName>
                                        </p:attrNameLst>
                                      </p:cBhvr>
                                      <p:tavLst>
                                        <p:tav tm="0">
                                          <p:val>
                                            <p:strVal val="#ppt_h"/>
                                          </p:val>
                                        </p:tav>
                                        <p:tav tm="100000">
                                          <p:val>
                                            <p:strVal val="#ppt_h"/>
                                          </p:val>
                                        </p:tav>
                                      </p:tavLst>
                                    </p:anim>
                                  </p:childTnLst>
                                </p:cTn>
                              </p:par>
                            </p:childTnLst>
                          </p:cTn>
                        </p:par>
                        <p:par>
                          <p:cTn id="19" fill="hold">
                            <p:stCondLst>
                              <p:cond delay="1000"/>
                            </p:stCondLst>
                            <p:childTnLst>
                              <p:par>
                                <p:cTn id="20" presetID="17" presetClass="entr" presetSubtype="10" fill="hold" grpId="0" nodeType="afterEffect">
                                  <p:stCondLst>
                                    <p:cond delay="0"/>
                                  </p:stCondLst>
                                  <p:childTnLst>
                                    <p:set>
                                      <p:cBhvr>
                                        <p:cTn id="21" dur="1" fill="hold">
                                          <p:stCondLst>
                                            <p:cond delay="0"/>
                                          </p:stCondLst>
                                        </p:cTn>
                                        <p:tgtEl>
                                          <p:spTgt spid="1115165"/>
                                        </p:tgtEl>
                                        <p:attrNameLst>
                                          <p:attrName>style.visibility</p:attrName>
                                        </p:attrNameLst>
                                      </p:cBhvr>
                                      <p:to>
                                        <p:strVal val="visible"/>
                                      </p:to>
                                    </p:set>
                                    <p:anim calcmode="lin" valueType="num">
                                      <p:cBhvr>
                                        <p:cTn id="22" dur="500" fill="hold"/>
                                        <p:tgtEl>
                                          <p:spTgt spid="1115165"/>
                                        </p:tgtEl>
                                        <p:attrNameLst>
                                          <p:attrName>ppt_w</p:attrName>
                                        </p:attrNameLst>
                                      </p:cBhvr>
                                      <p:tavLst>
                                        <p:tav tm="0">
                                          <p:val>
                                            <p:fltVal val="0"/>
                                          </p:val>
                                        </p:tav>
                                        <p:tav tm="100000">
                                          <p:val>
                                            <p:strVal val="#ppt_w"/>
                                          </p:val>
                                        </p:tav>
                                      </p:tavLst>
                                    </p:anim>
                                    <p:anim calcmode="lin" valueType="num">
                                      <p:cBhvr>
                                        <p:cTn id="23" dur="500" fill="hold"/>
                                        <p:tgtEl>
                                          <p:spTgt spid="1115165"/>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15166"/>
                                        </p:tgtEl>
                                        <p:attrNameLst>
                                          <p:attrName>style.visibility</p:attrName>
                                        </p:attrNameLst>
                                      </p:cBhvr>
                                      <p:to>
                                        <p:strVal val="visible"/>
                                      </p:to>
                                    </p:set>
                                    <p:animEffect transition="in" filter="fade">
                                      <p:cBhvr>
                                        <p:cTn id="28" dur="1000"/>
                                        <p:tgtEl>
                                          <p:spTgt spid="1115166"/>
                                        </p:tgtEl>
                                      </p:cBhvr>
                                    </p:animEffect>
                                    <p:anim calcmode="lin" valueType="num">
                                      <p:cBhvr>
                                        <p:cTn id="29" dur="1000" fill="hold"/>
                                        <p:tgtEl>
                                          <p:spTgt spid="1115166"/>
                                        </p:tgtEl>
                                        <p:attrNameLst>
                                          <p:attrName>ppt_x</p:attrName>
                                        </p:attrNameLst>
                                      </p:cBhvr>
                                      <p:tavLst>
                                        <p:tav tm="0">
                                          <p:val>
                                            <p:strVal val="#ppt_x"/>
                                          </p:val>
                                        </p:tav>
                                        <p:tav tm="100000">
                                          <p:val>
                                            <p:strVal val="#ppt_x"/>
                                          </p:val>
                                        </p:tav>
                                      </p:tavLst>
                                    </p:anim>
                                    <p:anim calcmode="lin" valueType="num">
                                      <p:cBhvr>
                                        <p:cTn id="30" dur="1000" fill="hold"/>
                                        <p:tgtEl>
                                          <p:spTgt spid="111516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115149"/>
                                        </p:tgtEl>
                                        <p:attrNameLst>
                                          <p:attrName>style.visibility</p:attrName>
                                        </p:attrNameLst>
                                      </p:cBhvr>
                                      <p:to>
                                        <p:strVal val="visible"/>
                                      </p:to>
                                    </p:set>
                                    <p:animEffect transition="in" filter="dissolve">
                                      <p:cBhvr>
                                        <p:cTn id="35" dur="500"/>
                                        <p:tgtEl>
                                          <p:spTgt spid="111514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115167"/>
                                        </p:tgtEl>
                                        <p:attrNameLst>
                                          <p:attrName>style.visibility</p:attrName>
                                        </p:attrNameLst>
                                      </p:cBhvr>
                                      <p:to>
                                        <p:strVal val="visible"/>
                                      </p:to>
                                    </p:set>
                                    <p:animEffect transition="in" filter="fade">
                                      <p:cBhvr>
                                        <p:cTn id="40" dur="1000"/>
                                        <p:tgtEl>
                                          <p:spTgt spid="1115167"/>
                                        </p:tgtEl>
                                      </p:cBhvr>
                                    </p:animEffect>
                                    <p:anim calcmode="lin" valueType="num">
                                      <p:cBhvr>
                                        <p:cTn id="41" dur="1000" fill="hold"/>
                                        <p:tgtEl>
                                          <p:spTgt spid="1115167"/>
                                        </p:tgtEl>
                                        <p:attrNameLst>
                                          <p:attrName>ppt_x</p:attrName>
                                        </p:attrNameLst>
                                      </p:cBhvr>
                                      <p:tavLst>
                                        <p:tav tm="0">
                                          <p:val>
                                            <p:strVal val="#ppt_x"/>
                                          </p:val>
                                        </p:tav>
                                        <p:tav tm="100000">
                                          <p:val>
                                            <p:strVal val="#ppt_x"/>
                                          </p:val>
                                        </p:tav>
                                      </p:tavLst>
                                    </p:anim>
                                    <p:anim calcmode="lin" valueType="num">
                                      <p:cBhvr>
                                        <p:cTn id="42" dur="1000" fill="hold"/>
                                        <p:tgtEl>
                                          <p:spTgt spid="111516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115153"/>
                                        </p:tgtEl>
                                        <p:attrNameLst>
                                          <p:attrName>style.visibility</p:attrName>
                                        </p:attrNameLst>
                                      </p:cBhvr>
                                      <p:to>
                                        <p:strVal val="visible"/>
                                      </p:to>
                                    </p:set>
                                    <p:animEffect transition="in" filter="dissolve">
                                      <p:cBhvr>
                                        <p:cTn id="47" dur="500"/>
                                        <p:tgtEl>
                                          <p:spTgt spid="1115153"/>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115152"/>
                                        </p:tgtEl>
                                        <p:attrNameLst>
                                          <p:attrName>style.visibility</p:attrName>
                                        </p:attrNameLst>
                                      </p:cBhvr>
                                      <p:to>
                                        <p:strVal val="visible"/>
                                      </p:to>
                                    </p:set>
                                    <p:animEffect transition="in" filter="dissolve">
                                      <p:cBhvr>
                                        <p:cTn id="52" dur="500"/>
                                        <p:tgtEl>
                                          <p:spTgt spid="1115152"/>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115150"/>
                                        </p:tgtEl>
                                        <p:attrNameLst>
                                          <p:attrName>style.visibility</p:attrName>
                                        </p:attrNameLst>
                                      </p:cBhvr>
                                      <p:to>
                                        <p:strVal val="visible"/>
                                      </p:to>
                                    </p:set>
                                    <p:animEffect transition="in" filter="dissolve">
                                      <p:cBhvr>
                                        <p:cTn id="57" dur="500"/>
                                        <p:tgtEl>
                                          <p:spTgt spid="1115150"/>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115154"/>
                                        </p:tgtEl>
                                        <p:attrNameLst>
                                          <p:attrName>style.visibility</p:attrName>
                                        </p:attrNameLst>
                                      </p:cBhvr>
                                      <p:to>
                                        <p:strVal val="visible"/>
                                      </p:to>
                                    </p:set>
                                    <p:animEffect transition="in" filter="dissolve">
                                      <p:cBhvr>
                                        <p:cTn id="62" dur="500"/>
                                        <p:tgtEl>
                                          <p:spTgt spid="1115154"/>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1115151"/>
                                        </p:tgtEl>
                                        <p:attrNameLst>
                                          <p:attrName>style.visibility</p:attrName>
                                        </p:attrNameLst>
                                      </p:cBhvr>
                                      <p:to>
                                        <p:strVal val="visible"/>
                                      </p:to>
                                    </p:set>
                                    <p:animEffect transition="in" filter="dissolve">
                                      <p:cBhvr>
                                        <p:cTn id="67" dur="500"/>
                                        <p:tgtEl>
                                          <p:spTgt spid="1115151"/>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1115169"/>
                                        </p:tgtEl>
                                        <p:attrNameLst>
                                          <p:attrName>style.visibility</p:attrName>
                                        </p:attrNameLst>
                                      </p:cBhvr>
                                      <p:to>
                                        <p:strVal val="visible"/>
                                      </p:to>
                                    </p:set>
                                    <p:animEffect transition="in" filter="fade">
                                      <p:cBhvr>
                                        <p:cTn id="72" dur="1000"/>
                                        <p:tgtEl>
                                          <p:spTgt spid="1115169"/>
                                        </p:tgtEl>
                                      </p:cBhvr>
                                    </p:animEffect>
                                    <p:anim calcmode="lin" valueType="num">
                                      <p:cBhvr>
                                        <p:cTn id="73" dur="1000" fill="hold"/>
                                        <p:tgtEl>
                                          <p:spTgt spid="1115169"/>
                                        </p:tgtEl>
                                        <p:attrNameLst>
                                          <p:attrName>ppt_x</p:attrName>
                                        </p:attrNameLst>
                                      </p:cBhvr>
                                      <p:tavLst>
                                        <p:tav tm="0">
                                          <p:val>
                                            <p:strVal val="#ppt_x"/>
                                          </p:val>
                                        </p:tav>
                                        <p:tav tm="100000">
                                          <p:val>
                                            <p:strVal val="#ppt_x"/>
                                          </p:val>
                                        </p:tav>
                                      </p:tavLst>
                                    </p:anim>
                                    <p:anim calcmode="lin" valueType="num">
                                      <p:cBhvr>
                                        <p:cTn id="74" dur="1000" fill="hold"/>
                                        <p:tgtEl>
                                          <p:spTgt spid="1115169"/>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1115156"/>
                                        </p:tgtEl>
                                        <p:attrNameLst>
                                          <p:attrName>style.visibility</p:attrName>
                                        </p:attrNameLst>
                                      </p:cBhvr>
                                      <p:to>
                                        <p:strVal val="visible"/>
                                      </p:to>
                                    </p:set>
                                    <p:animEffect transition="in" filter="dissolve">
                                      <p:cBhvr>
                                        <p:cTn id="79" dur="500"/>
                                        <p:tgtEl>
                                          <p:spTgt spid="1115156"/>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1115155"/>
                                        </p:tgtEl>
                                        <p:attrNameLst>
                                          <p:attrName>style.visibility</p:attrName>
                                        </p:attrNameLst>
                                      </p:cBhvr>
                                      <p:to>
                                        <p:strVal val="visible"/>
                                      </p:to>
                                    </p:set>
                                    <p:animEffect transition="in" filter="dissolve">
                                      <p:cBhvr>
                                        <p:cTn id="82" dur="500"/>
                                        <p:tgtEl>
                                          <p:spTgt spid="1115155"/>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1115157"/>
                                        </p:tgtEl>
                                        <p:attrNameLst>
                                          <p:attrName>style.visibility</p:attrName>
                                        </p:attrNameLst>
                                      </p:cBhvr>
                                      <p:to>
                                        <p:strVal val="visible"/>
                                      </p:to>
                                    </p:set>
                                    <p:animEffect transition="in" filter="dissolve">
                                      <p:cBhvr>
                                        <p:cTn id="85" dur="500"/>
                                        <p:tgtEl>
                                          <p:spTgt spid="1115157"/>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grpId="0" nodeType="clickEffect">
                                  <p:stCondLst>
                                    <p:cond delay="0"/>
                                  </p:stCondLst>
                                  <p:childTnLst>
                                    <p:set>
                                      <p:cBhvr>
                                        <p:cTn id="89" dur="1" fill="hold">
                                          <p:stCondLst>
                                            <p:cond delay="0"/>
                                          </p:stCondLst>
                                        </p:cTn>
                                        <p:tgtEl>
                                          <p:spTgt spid="1115184"/>
                                        </p:tgtEl>
                                        <p:attrNameLst>
                                          <p:attrName>style.visibility</p:attrName>
                                        </p:attrNameLst>
                                      </p:cBhvr>
                                      <p:to>
                                        <p:strVal val="visible"/>
                                      </p:to>
                                    </p:set>
                                    <p:animEffect transition="in" filter="dissolve">
                                      <p:cBhvr>
                                        <p:cTn id="90" dur="500"/>
                                        <p:tgtEl>
                                          <p:spTgt spid="1115184"/>
                                        </p:tgtEl>
                                      </p:cBhvr>
                                    </p:animEffect>
                                  </p:childTnLst>
                                </p:cTn>
                              </p:par>
                            </p:childTnLst>
                          </p:cTn>
                        </p:par>
                      </p:childTnLst>
                    </p:cTn>
                  </p:par>
                  <p:par>
                    <p:cTn id="91" fill="hold">
                      <p:stCondLst>
                        <p:cond delay="indefinite"/>
                      </p:stCondLst>
                      <p:childTnLst>
                        <p:par>
                          <p:cTn id="92" fill="hold">
                            <p:stCondLst>
                              <p:cond delay="0"/>
                            </p:stCondLst>
                            <p:childTnLst>
                              <p:par>
                                <p:cTn id="93" presetID="47" presetClass="entr" presetSubtype="0" fill="hold" grpId="0" nodeType="clickEffect">
                                  <p:stCondLst>
                                    <p:cond delay="0"/>
                                  </p:stCondLst>
                                  <p:childTnLst>
                                    <p:set>
                                      <p:cBhvr>
                                        <p:cTn id="94" dur="1" fill="hold">
                                          <p:stCondLst>
                                            <p:cond delay="0"/>
                                          </p:stCondLst>
                                        </p:cTn>
                                        <p:tgtEl>
                                          <p:spTgt spid="1115168"/>
                                        </p:tgtEl>
                                        <p:attrNameLst>
                                          <p:attrName>style.visibility</p:attrName>
                                        </p:attrNameLst>
                                      </p:cBhvr>
                                      <p:to>
                                        <p:strVal val="visible"/>
                                      </p:to>
                                    </p:set>
                                    <p:animEffect transition="in" filter="fade">
                                      <p:cBhvr>
                                        <p:cTn id="95" dur="1000"/>
                                        <p:tgtEl>
                                          <p:spTgt spid="1115168"/>
                                        </p:tgtEl>
                                      </p:cBhvr>
                                    </p:animEffect>
                                    <p:anim calcmode="lin" valueType="num">
                                      <p:cBhvr>
                                        <p:cTn id="96" dur="1000" fill="hold"/>
                                        <p:tgtEl>
                                          <p:spTgt spid="1115168"/>
                                        </p:tgtEl>
                                        <p:attrNameLst>
                                          <p:attrName>ppt_x</p:attrName>
                                        </p:attrNameLst>
                                      </p:cBhvr>
                                      <p:tavLst>
                                        <p:tav tm="0">
                                          <p:val>
                                            <p:strVal val="#ppt_x"/>
                                          </p:val>
                                        </p:tav>
                                        <p:tav tm="100000">
                                          <p:val>
                                            <p:strVal val="#ppt_x"/>
                                          </p:val>
                                        </p:tav>
                                      </p:tavLst>
                                    </p:anim>
                                    <p:anim calcmode="lin" valueType="num">
                                      <p:cBhvr>
                                        <p:cTn id="97" dur="1000" fill="hold"/>
                                        <p:tgtEl>
                                          <p:spTgt spid="1115168"/>
                                        </p:tgtEl>
                                        <p:attrNameLst>
                                          <p:attrName>ppt_y</p:attrName>
                                        </p:attrNameLst>
                                      </p:cBhvr>
                                      <p:tavLst>
                                        <p:tav tm="0">
                                          <p:val>
                                            <p:strVal val="#ppt_y-.1"/>
                                          </p:val>
                                        </p:tav>
                                        <p:tav tm="100000">
                                          <p:val>
                                            <p:strVal val="#ppt_y"/>
                                          </p:val>
                                        </p:tav>
                                      </p:tavLst>
                                    </p:anim>
                                  </p:childTnLst>
                                </p:cTn>
                              </p:par>
                              <p:par>
                                <p:cTn id="98" presetID="10" presetClass="entr" presetSubtype="0" fill="hold" grpId="0" nodeType="withEffect">
                                  <p:stCondLst>
                                    <p:cond delay="0"/>
                                  </p:stCondLst>
                                  <p:childTnLst>
                                    <p:set>
                                      <p:cBhvr>
                                        <p:cTn id="99" dur="1" fill="hold">
                                          <p:stCondLst>
                                            <p:cond delay="0"/>
                                          </p:stCondLst>
                                        </p:cTn>
                                        <p:tgtEl>
                                          <p:spTgt spid="1115138"/>
                                        </p:tgtEl>
                                        <p:attrNameLst>
                                          <p:attrName>style.visibility</p:attrName>
                                        </p:attrNameLst>
                                      </p:cBhvr>
                                      <p:to>
                                        <p:strVal val="visible"/>
                                      </p:to>
                                    </p:set>
                                    <p:animEffect transition="in" filter="fade">
                                      <p:cBhvr>
                                        <p:cTn id="100" dur="2000"/>
                                        <p:tgtEl>
                                          <p:spTgt spid="1115138"/>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0" fill="hold" grpId="0" nodeType="clickEffect">
                                  <p:stCondLst>
                                    <p:cond delay="0"/>
                                  </p:stCondLst>
                                  <p:childTnLst>
                                    <p:set>
                                      <p:cBhvr>
                                        <p:cTn id="104" dur="1" fill="hold">
                                          <p:stCondLst>
                                            <p:cond delay="0"/>
                                          </p:stCondLst>
                                        </p:cTn>
                                        <p:tgtEl>
                                          <p:spTgt spid="1115162"/>
                                        </p:tgtEl>
                                        <p:attrNameLst>
                                          <p:attrName>style.visibility</p:attrName>
                                        </p:attrNameLst>
                                      </p:cBhvr>
                                      <p:to>
                                        <p:strVal val="visible"/>
                                      </p:to>
                                    </p:set>
                                    <p:anim calcmode="lin" valueType="num">
                                      <p:cBhvr>
                                        <p:cTn id="105" dur="500" fill="hold"/>
                                        <p:tgtEl>
                                          <p:spTgt spid="1115162"/>
                                        </p:tgtEl>
                                        <p:attrNameLst>
                                          <p:attrName>ppt_w</p:attrName>
                                        </p:attrNameLst>
                                      </p:cBhvr>
                                      <p:tavLst>
                                        <p:tav tm="0">
                                          <p:val>
                                            <p:fltVal val="0"/>
                                          </p:val>
                                        </p:tav>
                                        <p:tav tm="100000">
                                          <p:val>
                                            <p:strVal val="#ppt_w"/>
                                          </p:val>
                                        </p:tav>
                                      </p:tavLst>
                                    </p:anim>
                                    <p:anim calcmode="lin" valueType="num">
                                      <p:cBhvr>
                                        <p:cTn id="106" dur="500" fill="hold"/>
                                        <p:tgtEl>
                                          <p:spTgt spid="1115162"/>
                                        </p:tgtEl>
                                        <p:attrNameLst>
                                          <p:attrName>ppt_h</p:attrName>
                                        </p:attrNameLst>
                                      </p:cBhvr>
                                      <p:tavLst>
                                        <p:tav tm="0">
                                          <p:val>
                                            <p:fltVal val="0"/>
                                          </p:val>
                                        </p:tav>
                                        <p:tav tm="100000">
                                          <p:val>
                                            <p:strVal val="#ppt_h"/>
                                          </p:val>
                                        </p:tav>
                                      </p:tavLst>
                                    </p:anim>
                                    <p:animEffect transition="in" filter="fade">
                                      <p:cBhvr>
                                        <p:cTn id="107" dur="500"/>
                                        <p:tgtEl>
                                          <p:spTgt spid="1115162"/>
                                        </p:tgtEl>
                                      </p:cBhvr>
                                    </p:animEffect>
                                  </p:childTnLst>
                                </p:cTn>
                              </p:par>
                            </p:childTnLst>
                          </p:cTn>
                        </p:par>
                      </p:childTnLst>
                    </p:cTn>
                  </p:par>
                  <p:par>
                    <p:cTn id="108" fill="hold">
                      <p:stCondLst>
                        <p:cond delay="indefinite"/>
                      </p:stCondLst>
                      <p:childTnLst>
                        <p:par>
                          <p:cTn id="109" fill="hold">
                            <p:stCondLst>
                              <p:cond delay="0"/>
                            </p:stCondLst>
                            <p:childTnLst>
                              <p:par>
                                <p:cTn id="110" presetID="9" presetClass="entr" presetSubtype="0" fill="hold" grpId="0" nodeType="clickEffect">
                                  <p:stCondLst>
                                    <p:cond delay="0"/>
                                  </p:stCondLst>
                                  <p:childTnLst>
                                    <p:set>
                                      <p:cBhvr>
                                        <p:cTn id="111" dur="1" fill="hold">
                                          <p:stCondLst>
                                            <p:cond delay="0"/>
                                          </p:stCondLst>
                                        </p:cTn>
                                        <p:tgtEl>
                                          <p:spTgt spid="1115140"/>
                                        </p:tgtEl>
                                        <p:attrNameLst>
                                          <p:attrName>style.visibility</p:attrName>
                                        </p:attrNameLst>
                                      </p:cBhvr>
                                      <p:to>
                                        <p:strVal val="visible"/>
                                      </p:to>
                                    </p:set>
                                    <p:animEffect transition="in" filter="dissolve">
                                      <p:cBhvr>
                                        <p:cTn id="112" dur="500"/>
                                        <p:tgtEl>
                                          <p:spTgt spid="1115140"/>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115139"/>
                                        </p:tgtEl>
                                        <p:attrNameLst>
                                          <p:attrName>style.visibility</p:attrName>
                                        </p:attrNameLst>
                                      </p:cBhvr>
                                      <p:to>
                                        <p:strVal val="visible"/>
                                      </p:to>
                                    </p:set>
                                    <p:animEffect transition="in" filter="fade">
                                      <p:cBhvr>
                                        <p:cTn id="115" dur="2000"/>
                                        <p:tgtEl>
                                          <p:spTgt spid="1115139"/>
                                        </p:tgtEl>
                                      </p:cBhvr>
                                    </p:animEffect>
                                  </p:childTnLst>
                                </p:cTn>
                              </p:par>
                            </p:childTnLst>
                          </p:cTn>
                        </p:par>
                      </p:childTnLst>
                    </p:cTn>
                  </p:par>
                  <p:par>
                    <p:cTn id="116" fill="hold">
                      <p:stCondLst>
                        <p:cond delay="indefinite"/>
                      </p:stCondLst>
                      <p:childTnLst>
                        <p:par>
                          <p:cTn id="117" fill="hold">
                            <p:stCondLst>
                              <p:cond delay="0"/>
                            </p:stCondLst>
                            <p:childTnLst>
                              <p:par>
                                <p:cTn id="118" presetID="40" presetClass="entr" presetSubtype="0" fill="hold" grpId="0" nodeType="clickEffect">
                                  <p:stCondLst>
                                    <p:cond delay="0"/>
                                  </p:stCondLst>
                                  <p:iterate type="lt">
                                    <p:tmPct val="10000"/>
                                  </p:iterate>
                                  <p:childTnLst>
                                    <p:set>
                                      <p:cBhvr>
                                        <p:cTn id="119" dur="1" fill="hold">
                                          <p:stCondLst>
                                            <p:cond delay="0"/>
                                          </p:stCondLst>
                                        </p:cTn>
                                        <p:tgtEl>
                                          <p:spTgt spid="1115173"/>
                                        </p:tgtEl>
                                        <p:attrNameLst>
                                          <p:attrName>style.visibility</p:attrName>
                                        </p:attrNameLst>
                                      </p:cBhvr>
                                      <p:to>
                                        <p:strVal val="visible"/>
                                      </p:to>
                                    </p:set>
                                    <p:animEffect transition="in" filter="fade">
                                      <p:cBhvr>
                                        <p:cTn id="120" dur="1000"/>
                                        <p:tgtEl>
                                          <p:spTgt spid="1115173"/>
                                        </p:tgtEl>
                                      </p:cBhvr>
                                    </p:animEffect>
                                    <p:anim calcmode="lin" valueType="num">
                                      <p:cBhvr>
                                        <p:cTn id="121" dur="1000" fill="hold"/>
                                        <p:tgtEl>
                                          <p:spTgt spid="1115173"/>
                                        </p:tgtEl>
                                        <p:attrNameLst>
                                          <p:attrName>ppt_x</p:attrName>
                                        </p:attrNameLst>
                                      </p:cBhvr>
                                      <p:tavLst>
                                        <p:tav tm="0">
                                          <p:val>
                                            <p:strVal val="#ppt_x-.1"/>
                                          </p:val>
                                        </p:tav>
                                        <p:tav tm="100000">
                                          <p:val>
                                            <p:strVal val="#ppt_x"/>
                                          </p:val>
                                        </p:tav>
                                      </p:tavLst>
                                    </p:anim>
                                    <p:anim calcmode="lin" valueType="num">
                                      <p:cBhvr>
                                        <p:cTn id="122" dur="1000" fill="hold"/>
                                        <p:tgtEl>
                                          <p:spTgt spid="1115173"/>
                                        </p:tgtEl>
                                        <p:attrNameLst>
                                          <p:attrName>ppt_y</p:attrName>
                                        </p:attrNameLst>
                                      </p:cBhvr>
                                      <p:tavLst>
                                        <p:tav tm="0">
                                          <p:val>
                                            <p:strVal val="#ppt_y"/>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53" presetClass="entr" presetSubtype="0" fill="hold" grpId="0" nodeType="clickEffect">
                                  <p:stCondLst>
                                    <p:cond delay="0"/>
                                  </p:stCondLst>
                                  <p:childTnLst>
                                    <p:set>
                                      <p:cBhvr>
                                        <p:cTn id="126" dur="1" fill="hold">
                                          <p:stCondLst>
                                            <p:cond delay="0"/>
                                          </p:stCondLst>
                                        </p:cTn>
                                        <p:tgtEl>
                                          <p:spTgt spid="1115176"/>
                                        </p:tgtEl>
                                        <p:attrNameLst>
                                          <p:attrName>style.visibility</p:attrName>
                                        </p:attrNameLst>
                                      </p:cBhvr>
                                      <p:to>
                                        <p:strVal val="visible"/>
                                      </p:to>
                                    </p:set>
                                    <p:anim calcmode="lin" valueType="num">
                                      <p:cBhvr>
                                        <p:cTn id="127" dur="500" fill="hold"/>
                                        <p:tgtEl>
                                          <p:spTgt spid="1115176"/>
                                        </p:tgtEl>
                                        <p:attrNameLst>
                                          <p:attrName>ppt_w</p:attrName>
                                        </p:attrNameLst>
                                      </p:cBhvr>
                                      <p:tavLst>
                                        <p:tav tm="0">
                                          <p:val>
                                            <p:fltVal val="0"/>
                                          </p:val>
                                        </p:tav>
                                        <p:tav tm="100000">
                                          <p:val>
                                            <p:strVal val="#ppt_w"/>
                                          </p:val>
                                        </p:tav>
                                      </p:tavLst>
                                    </p:anim>
                                    <p:anim calcmode="lin" valueType="num">
                                      <p:cBhvr>
                                        <p:cTn id="128" dur="500" fill="hold"/>
                                        <p:tgtEl>
                                          <p:spTgt spid="1115176"/>
                                        </p:tgtEl>
                                        <p:attrNameLst>
                                          <p:attrName>ppt_h</p:attrName>
                                        </p:attrNameLst>
                                      </p:cBhvr>
                                      <p:tavLst>
                                        <p:tav tm="0">
                                          <p:val>
                                            <p:fltVal val="0"/>
                                          </p:val>
                                        </p:tav>
                                        <p:tav tm="100000">
                                          <p:val>
                                            <p:strVal val="#ppt_h"/>
                                          </p:val>
                                        </p:tav>
                                      </p:tavLst>
                                    </p:anim>
                                    <p:animEffect transition="in" filter="fade">
                                      <p:cBhvr>
                                        <p:cTn id="129" dur="500"/>
                                        <p:tgtEl>
                                          <p:spTgt spid="1115176"/>
                                        </p:tgtEl>
                                      </p:cBhvr>
                                    </p:animEffect>
                                  </p:childTnLst>
                                </p:cTn>
                              </p:par>
                            </p:childTnLst>
                          </p:cTn>
                        </p:par>
                      </p:childTnLst>
                    </p:cTn>
                  </p:par>
                  <p:par>
                    <p:cTn id="130" fill="hold">
                      <p:stCondLst>
                        <p:cond delay="indefinite"/>
                      </p:stCondLst>
                      <p:childTnLst>
                        <p:par>
                          <p:cTn id="131" fill="hold">
                            <p:stCondLst>
                              <p:cond delay="0"/>
                            </p:stCondLst>
                            <p:childTnLst>
                              <p:par>
                                <p:cTn id="132" presetID="9" presetClass="entr" presetSubtype="0" fill="hold" grpId="0" nodeType="clickEffect">
                                  <p:stCondLst>
                                    <p:cond delay="0"/>
                                  </p:stCondLst>
                                  <p:childTnLst>
                                    <p:set>
                                      <p:cBhvr>
                                        <p:cTn id="133" dur="1" fill="hold">
                                          <p:stCondLst>
                                            <p:cond delay="0"/>
                                          </p:stCondLst>
                                        </p:cTn>
                                        <p:tgtEl>
                                          <p:spTgt spid="1115175"/>
                                        </p:tgtEl>
                                        <p:attrNameLst>
                                          <p:attrName>style.visibility</p:attrName>
                                        </p:attrNameLst>
                                      </p:cBhvr>
                                      <p:to>
                                        <p:strVal val="visible"/>
                                      </p:to>
                                    </p:set>
                                    <p:animEffect transition="in" filter="dissolve">
                                      <p:cBhvr>
                                        <p:cTn id="134" dur="500"/>
                                        <p:tgtEl>
                                          <p:spTgt spid="1115175"/>
                                        </p:tgtEl>
                                      </p:cBhvr>
                                    </p:animEffect>
                                  </p:childTnLst>
                                </p:cTn>
                              </p:par>
                            </p:childTnLst>
                          </p:cTn>
                        </p:par>
                      </p:childTnLst>
                    </p:cTn>
                  </p:par>
                  <p:par>
                    <p:cTn id="135" fill="hold">
                      <p:stCondLst>
                        <p:cond delay="indefinite"/>
                      </p:stCondLst>
                      <p:childTnLst>
                        <p:par>
                          <p:cTn id="136" fill="hold">
                            <p:stCondLst>
                              <p:cond delay="0"/>
                            </p:stCondLst>
                            <p:childTnLst>
                              <p:par>
                                <p:cTn id="137" presetID="42" presetClass="entr" presetSubtype="0" fill="hold" grpId="0" nodeType="clickEffect">
                                  <p:stCondLst>
                                    <p:cond delay="0"/>
                                  </p:stCondLst>
                                  <p:childTnLst>
                                    <p:set>
                                      <p:cBhvr>
                                        <p:cTn id="138" dur="1" fill="hold">
                                          <p:stCondLst>
                                            <p:cond delay="0"/>
                                          </p:stCondLst>
                                        </p:cTn>
                                        <p:tgtEl>
                                          <p:spTgt spid="1115177"/>
                                        </p:tgtEl>
                                        <p:attrNameLst>
                                          <p:attrName>style.visibility</p:attrName>
                                        </p:attrNameLst>
                                      </p:cBhvr>
                                      <p:to>
                                        <p:strVal val="visible"/>
                                      </p:to>
                                    </p:set>
                                    <p:animEffect transition="in" filter="fade">
                                      <p:cBhvr>
                                        <p:cTn id="139" dur="1000"/>
                                        <p:tgtEl>
                                          <p:spTgt spid="1115177"/>
                                        </p:tgtEl>
                                      </p:cBhvr>
                                    </p:animEffect>
                                    <p:anim calcmode="lin" valueType="num">
                                      <p:cBhvr>
                                        <p:cTn id="140" dur="1000" fill="hold"/>
                                        <p:tgtEl>
                                          <p:spTgt spid="1115177"/>
                                        </p:tgtEl>
                                        <p:attrNameLst>
                                          <p:attrName>ppt_x</p:attrName>
                                        </p:attrNameLst>
                                      </p:cBhvr>
                                      <p:tavLst>
                                        <p:tav tm="0">
                                          <p:val>
                                            <p:strVal val="#ppt_x"/>
                                          </p:val>
                                        </p:tav>
                                        <p:tav tm="100000">
                                          <p:val>
                                            <p:strVal val="#ppt_x"/>
                                          </p:val>
                                        </p:tav>
                                      </p:tavLst>
                                    </p:anim>
                                    <p:anim calcmode="lin" valueType="num">
                                      <p:cBhvr>
                                        <p:cTn id="141" dur="1000" fill="hold"/>
                                        <p:tgtEl>
                                          <p:spTgt spid="1115177"/>
                                        </p:tgtEl>
                                        <p:attrNameLst>
                                          <p:attrName>ppt_y</p:attrName>
                                        </p:attrNameLst>
                                      </p:cBhvr>
                                      <p:tavLst>
                                        <p:tav tm="0">
                                          <p:val>
                                            <p:strVal val="#ppt_y+.1"/>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53" presetClass="entr" presetSubtype="0" fill="hold" grpId="0" nodeType="clickEffect">
                                  <p:stCondLst>
                                    <p:cond delay="0"/>
                                  </p:stCondLst>
                                  <p:childTnLst>
                                    <p:set>
                                      <p:cBhvr>
                                        <p:cTn id="145" dur="1" fill="hold">
                                          <p:stCondLst>
                                            <p:cond delay="0"/>
                                          </p:stCondLst>
                                        </p:cTn>
                                        <p:tgtEl>
                                          <p:spTgt spid="1115158"/>
                                        </p:tgtEl>
                                        <p:attrNameLst>
                                          <p:attrName>style.visibility</p:attrName>
                                        </p:attrNameLst>
                                      </p:cBhvr>
                                      <p:to>
                                        <p:strVal val="visible"/>
                                      </p:to>
                                    </p:set>
                                    <p:anim calcmode="lin" valueType="num">
                                      <p:cBhvr>
                                        <p:cTn id="146" dur="500" fill="hold"/>
                                        <p:tgtEl>
                                          <p:spTgt spid="1115158"/>
                                        </p:tgtEl>
                                        <p:attrNameLst>
                                          <p:attrName>ppt_w</p:attrName>
                                        </p:attrNameLst>
                                      </p:cBhvr>
                                      <p:tavLst>
                                        <p:tav tm="0">
                                          <p:val>
                                            <p:fltVal val="0"/>
                                          </p:val>
                                        </p:tav>
                                        <p:tav tm="100000">
                                          <p:val>
                                            <p:strVal val="#ppt_w"/>
                                          </p:val>
                                        </p:tav>
                                      </p:tavLst>
                                    </p:anim>
                                    <p:anim calcmode="lin" valueType="num">
                                      <p:cBhvr>
                                        <p:cTn id="147" dur="500" fill="hold"/>
                                        <p:tgtEl>
                                          <p:spTgt spid="1115158"/>
                                        </p:tgtEl>
                                        <p:attrNameLst>
                                          <p:attrName>ppt_h</p:attrName>
                                        </p:attrNameLst>
                                      </p:cBhvr>
                                      <p:tavLst>
                                        <p:tav tm="0">
                                          <p:val>
                                            <p:fltVal val="0"/>
                                          </p:val>
                                        </p:tav>
                                        <p:tav tm="100000">
                                          <p:val>
                                            <p:strVal val="#ppt_h"/>
                                          </p:val>
                                        </p:tav>
                                      </p:tavLst>
                                    </p:anim>
                                    <p:animEffect transition="in" filter="fade">
                                      <p:cBhvr>
                                        <p:cTn id="148" dur="500"/>
                                        <p:tgtEl>
                                          <p:spTgt spid="1115158"/>
                                        </p:tgtEl>
                                      </p:cBhvr>
                                    </p:animEffect>
                                  </p:childTnLst>
                                </p:cTn>
                              </p:par>
                            </p:childTnLst>
                          </p:cTn>
                        </p:par>
                      </p:childTnLst>
                    </p:cTn>
                  </p:par>
                  <p:par>
                    <p:cTn id="149" fill="hold">
                      <p:stCondLst>
                        <p:cond delay="indefinite"/>
                      </p:stCondLst>
                      <p:childTnLst>
                        <p:par>
                          <p:cTn id="150" fill="hold">
                            <p:stCondLst>
                              <p:cond delay="0"/>
                            </p:stCondLst>
                            <p:childTnLst>
                              <p:par>
                                <p:cTn id="151" presetID="53" presetClass="entr" presetSubtype="0" fill="hold" grpId="0" nodeType="clickEffect">
                                  <p:stCondLst>
                                    <p:cond delay="0"/>
                                  </p:stCondLst>
                                  <p:childTnLst>
                                    <p:set>
                                      <p:cBhvr>
                                        <p:cTn id="152" dur="1" fill="hold">
                                          <p:stCondLst>
                                            <p:cond delay="0"/>
                                          </p:stCondLst>
                                        </p:cTn>
                                        <p:tgtEl>
                                          <p:spTgt spid="1115179"/>
                                        </p:tgtEl>
                                        <p:attrNameLst>
                                          <p:attrName>style.visibility</p:attrName>
                                        </p:attrNameLst>
                                      </p:cBhvr>
                                      <p:to>
                                        <p:strVal val="visible"/>
                                      </p:to>
                                    </p:set>
                                    <p:anim calcmode="lin" valueType="num">
                                      <p:cBhvr>
                                        <p:cTn id="153" dur="500" fill="hold"/>
                                        <p:tgtEl>
                                          <p:spTgt spid="1115179"/>
                                        </p:tgtEl>
                                        <p:attrNameLst>
                                          <p:attrName>ppt_w</p:attrName>
                                        </p:attrNameLst>
                                      </p:cBhvr>
                                      <p:tavLst>
                                        <p:tav tm="0">
                                          <p:val>
                                            <p:fltVal val="0"/>
                                          </p:val>
                                        </p:tav>
                                        <p:tav tm="100000">
                                          <p:val>
                                            <p:strVal val="#ppt_w"/>
                                          </p:val>
                                        </p:tav>
                                      </p:tavLst>
                                    </p:anim>
                                    <p:anim calcmode="lin" valueType="num">
                                      <p:cBhvr>
                                        <p:cTn id="154" dur="500" fill="hold"/>
                                        <p:tgtEl>
                                          <p:spTgt spid="1115179"/>
                                        </p:tgtEl>
                                        <p:attrNameLst>
                                          <p:attrName>ppt_h</p:attrName>
                                        </p:attrNameLst>
                                      </p:cBhvr>
                                      <p:tavLst>
                                        <p:tav tm="0">
                                          <p:val>
                                            <p:fltVal val="0"/>
                                          </p:val>
                                        </p:tav>
                                        <p:tav tm="100000">
                                          <p:val>
                                            <p:strVal val="#ppt_h"/>
                                          </p:val>
                                        </p:tav>
                                      </p:tavLst>
                                    </p:anim>
                                    <p:animEffect transition="in" filter="fade">
                                      <p:cBhvr>
                                        <p:cTn id="155" dur="500"/>
                                        <p:tgtEl>
                                          <p:spTgt spid="1115179"/>
                                        </p:tgtEl>
                                      </p:cBhvr>
                                    </p:animEffect>
                                  </p:childTnLst>
                                </p:cTn>
                              </p:par>
                            </p:childTnLst>
                          </p:cTn>
                        </p:par>
                      </p:childTnLst>
                    </p:cTn>
                  </p:par>
                  <p:par>
                    <p:cTn id="156" fill="hold">
                      <p:stCondLst>
                        <p:cond delay="indefinite"/>
                      </p:stCondLst>
                      <p:childTnLst>
                        <p:par>
                          <p:cTn id="157" fill="hold">
                            <p:stCondLst>
                              <p:cond delay="0"/>
                            </p:stCondLst>
                            <p:childTnLst>
                              <p:par>
                                <p:cTn id="158" presetID="9" presetClass="entr" presetSubtype="0" fill="hold" grpId="0" nodeType="clickEffect">
                                  <p:stCondLst>
                                    <p:cond delay="0"/>
                                  </p:stCondLst>
                                  <p:childTnLst>
                                    <p:set>
                                      <p:cBhvr>
                                        <p:cTn id="159" dur="1" fill="hold">
                                          <p:stCondLst>
                                            <p:cond delay="0"/>
                                          </p:stCondLst>
                                        </p:cTn>
                                        <p:tgtEl>
                                          <p:spTgt spid="1115178"/>
                                        </p:tgtEl>
                                        <p:attrNameLst>
                                          <p:attrName>style.visibility</p:attrName>
                                        </p:attrNameLst>
                                      </p:cBhvr>
                                      <p:to>
                                        <p:strVal val="visible"/>
                                      </p:to>
                                    </p:set>
                                    <p:animEffect transition="in" filter="dissolve">
                                      <p:cBhvr>
                                        <p:cTn id="160" dur="500"/>
                                        <p:tgtEl>
                                          <p:spTgt spid="1115178"/>
                                        </p:tgtEl>
                                      </p:cBhvr>
                                    </p:animEffect>
                                  </p:childTnLst>
                                </p:cTn>
                              </p:par>
                            </p:childTnLst>
                          </p:cTn>
                        </p:par>
                      </p:childTnLst>
                    </p:cTn>
                  </p:par>
                  <p:par>
                    <p:cTn id="161" fill="hold">
                      <p:stCondLst>
                        <p:cond delay="indefinite"/>
                      </p:stCondLst>
                      <p:childTnLst>
                        <p:par>
                          <p:cTn id="162" fill="hold">
                            <p:stCondLst>
                              <p:cond delay="0"/>
                            </p:stCondLst>
                            <p:childTnLst>
                              <p:par>
                                <p:cTn id="163" presetID="42" presetClass="entr" presetSubtype="0" fill="hold" grpId="0" nodeType="clickEffect">
                                  <p:stCondLst>
                                    <p:cond delay="0"/>
                                  </p:stCondLst>
                                  <p:childTnLst>
                                    <p:set>
                                      <p:cBhvr>
                                        <p:cTn id="164" dur="1" fill="hold">
                                          <p:stCondLst>
                                            <p:cond delay="0"/>
                                          </p:stCondLst>
                                        </p:cTn>
                                        <p:tgtEl>
                                          <p:spTgt spid="1115180"/>
                                        </p:tgtEl>
                                        <p:attrNameLst>
                                          <p:attrName>style.visibility</p:attrName>
                                        </p:attrNameLst>
                                      </p:cBhvr>
                                      <p:to>
                                        <p:strVal val="visible"/>
                                      </p:to>
                                    </p:set>
                                    <p:animEffect transition="in" filter="fade">
                                      <p:cBhvr>
                                        <p:cTn id="165" dur="1000"/>
                                        <p:tgtEl>
                                          <p:spTgt spid="1115180"/>
                                        </p:tgtEl>
                                      </p:cBhvr>
                                    </p:animEffect>
                                    <p:anim calcmode="lin" valueType="num">
                                      <p:cBhvr>
                                        <p:cTn id="166" dur="1000" fill="hold"/>
                                        <p:tgtEl>
                                          <p:spTgt spid="1115180"/>
                                        </p:tgtEl>
                                        <p:attrNameLst>
                                          <p:attrName>ppt_x</p:attrName>
                                        </p:attrNameLst>
                                      </p:cBhvr>
                                      <p:tavLst>
                                        <p:tav tm="0">
                                          <p:val>
                                            <p:strVal val="#ppt_x"/>
                                          </p:val>
                                        </p:tav>
                                        <p:tav tm="100000">
                                          <p:val>
                                            <p:strVal val="#ppt_x"/>
                                          </p:val>
                                        </p:tav>
                                      </p:tavLst>
                                    </p:anim>
                                    <p:anim calcmode="lin" valueType="num">
                                      <p:cBhvr>
                                        <p:cTn id="167" dur="1000" fill="hold"/>
                                        <p:tgtEl>
                                          <p:spTgt spid="1115180"/>
                                        </p:tgtEl>
                                        <p:attrNameLst>
                                          <p:attrName>ppt_y</p:attrName>
                                        </p:attrNameLst>
                                      </p:cBhvr>
                                      <p:tavLst>
                                        <p:tav tm="0">
                                          <p:val>
                                            <p:strVal val="#ppt_y+.1"/>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53" presetClass="entr" presetSubtype="0" fill="hold" grpId="0" nodeType="clickEffect">
                                  <p:stCondLst>
                                    <p:cond delay="0"/>
                                  </p:stCondLst>
                                  <p:childTnLst>
                                    <p:set>
                                      <p:cBhvr>
                                        <p:cTn id="171" dur="1" fill="hold">
                                          <p:stCondLst>
                                            <p:cond delay="0"/>
                                          </p:stCondLst>
                                        </p:cTn>
                                        <p:tgtEl>
                                          <p:spTgt spid="1115159"/>
                                        </p:tgtEl>
                                        <p:attrNameLst>
                                          <p:attrName>style.visibility</p:attrName>
                                        </p:attrNameLst>
                                      </p:cBhvr>
                                      <p:to>
                                        <p:strVal val="visible"/>
                                      </p:to>
                                    </p:set>
                                    <p:anim calcmode="lin" valueType="num">
                                      <p:cBhvr>
                                        <p:cTn id="172" dur="500" fill="hold"/>
                                        <p:tgtEl>
                                          <p:spTgt spid="1115159"/>
                                        </p:tgtEl>
                                        <p:attrNameLst>
                                          <p:attrName>ppt_w</p:attrName>
                                        </p:attrNameLst>
                                      </p:cBhvr>
                                      <p:tavLst>
                                        <p:tav tm="0">
                                          <p:val>
                                            <p:fltVal val="0"/>
                                          </p:val>
                                        </p:tav>
                                        <p:tav tm="100000">
                                          <p:val>
                                            <p:strVal val="#ppt_w"/>
                                          </p:val>
                                        </p:tav>
                                      </p:tavLst>
                                    </p:anim>
                                    <p:anim calcmode="lin" valueType="num">
                                      <p:cBhvr>
                                        <p:cTn id="173" dur="500" fill="hold"/>
                                        <p:tgtEl>
                                          <p:spTgt spid="1115159"/>
                                        </p:tgtEl>
                                        <p:attrNameLst>
                                          <p:attrName>ppt_h</p:attrName>
                                        </p:attrNameLst>
                                      </p:cBhvr>
                                      <p:tavLst>
                                        <p:tav tm="0">
                                          <p:val>
                                            <p:fltVal val="0"/>
                                          </p:val>
                                        </p:tav>
                                        <p:tav tm="100000">
                                          <p:val>
                                            <p:strVal val="#ppt_h"/>
                                          </p:val>
                                        </p:tav>
                                      </p:tavLst>
                                    </p:anim>
                                    <p:animEffect transition="in" filter="fade">
                                      <p:cBhvr>
                                        <p:cTn id="174" dur="500"/>
                                        <p:tgtEl>
                                          <p:spTgt spid="1115159"/>
                                        </p:tgtEl>
                                      </p:cBhvr>
                                    </p:animEffect>
                                  </p:childTnLst>
                                </p:cTn>
                              </p:par>
                            </p:childTnLst>
                          </p:cTn>
                        </p:par>
                      </p:childTnLst>
                    </p:cTn>
                  </p:par>
                  <p:par>
                    <p:cTn id="175" fill="hold">
                      <p:stCondLst>
                        <p:cond delay="indefinite"/>
                      </p:stCondLst>
                      <p:childTnLst>
                        <p:par>
                          <p:cTn id="176" fill="hold">
                            <p:stCondLst>
                              <p:cond delay="0"/>
                            </p:stCondLst>
                            <p:childTnLst>
                              <p:par>
                                <p:cTn id="177" presetID="53" presetClass="entr" presetSubtype="0" fill="hold" grpId="0" nodeType="clickEffect">
                                  <p:stCondLst>
                                    <p:cond delay="0"/>
                                  </p:stCondLst>
                                  <p:childTnLst>
                                    <p:set>
                                      <p:cBhvr>
                                        <p:cTn id="178" dur="1" fill="hold">
                                          <p:stCondLst>
                                            <p:cond delay="0"/>
                                          </p:stCondLst>
                                        </p:cTn>
                                        <p:tgtEl>
                                          <p:spTgt spid="1115182"/>
                                        </p:tgtEl>
                                        <p:attrNameLst>
                                          <p:attrName>style.visibility</p:attrName>
                                        </p:attrNameLst>
                                      </p:cBhvr>
                                      <p:to>
                                        <p:strVal val="visible"/>
                                      </p:to>
                                    </p:set>
                                    <p:anim calcmode="lin" valueType="num">
                                      <p:cBhvr>
                                        <p:cTn id="179" dur="500" fill="hold"/>
                                        <p:tgtEl>
                                          <p:spTgt spid="1115182"/>
                                        </p:tgtEl>
                                        <p:attrNameLst>
                                          <p:attrName>ppt_w</p:attrName>
                                        </p:attrNameLst>
                                      </p:cBhvr>
                                      <p:tavLst>
                                        <p:tav tm="0">
                                          <p:val>
                                            <p:fltVal val="0"/>
                                          </p:val>
                                        </p:tav>
                                        <p:tav tm="100000">
                                          <p:val>
                                            <p:strVal val="#ppt_w"/>
                                          </p:val>
                                        </p:tav>
                                      </p:tavLst>
                                    </p:anim>
                                    <p:anim calcmode="lin" valueType="num">
                                      <p:cBhvr>
                                        <p:cTn id="180" dur="500" fill="hold"/>
                                        <p:tgtEl>
                                          <p:spTgt spid="1115182"/>
                                        </p:tgtEl>
                                        <p:attrNameLst>
                                          <p:attrName>ppt_h</p:attrName>
                                        </p:attrNameLst>
                                      </p:cBhvr>
                                      <p:tavLst>
                                        <p:tav tm="0">
                                          <p:val>
                                            <p:fltVal val="0"/>
                                          </p:val>
                                        </p:tav>
                                        <p:tav tm="100000">
                                          <p:val>
                                            <p:strVal val="#ppt_h"/>
                                          </p:val>
                                        </p:tav>
                                      </p:tavLst>
                                    </p:anim>
                                    <p:animEffect transition="in" filter="fade">
                                      <p:cBhvr>
                                        <p:cTn id="181" dur="500"/>
                                        <p:tgtEl>
                                          <p:spTgt spid="1115182"/>
                                        </p:tgtEl>
                                      </p:cBhvr>
                                    </p:animEffect>
                                  </p:childTnLst>
                                </p:cTn>
                              </p:par>
                            </p:childTnLst>
                          </p:cTn>
                        </p:par>
                      </p:childTnLst>
                    </p:cTn>
                  </p:par>
                  <p:par>
                    <p:cTn id="182" fill="hold">
                      <p:stCondLst>
                        <p:cond delay="indefinite"/>
                      </p:stCondLst>
                      <p:childTnLst>
                        <p:par>
                          <p:cTn id="183" fill="hold">
                            <p:stCondLst>
                              <p:cond delay="0"/>
                            </p:stCondLst>
                            <p:childTnLst>
                              <p:par>
                                <p:cTn id="184" presetID="9" presetClass="entr" presetSubtype="0" fill="hold" grpId="0" nodeType="clickEffect">
                                  <p:stCondLst>
                                    <p:cond delay="0"/>
                                  </p:stCondLst>
                                  <p:childTnLst>
                                    <p:set>
                                      <p:cBhvr>
                                        <p:cTn id="185" dur="1" fill="hold">
                                          <p:stCondLst>
                                            <p:cond delay="0"/>
                                          </p:stCondLst>
                                        </p:cTn>
                                        <p:tgtEl>
                                          <p:spTgt spid="1115181"/>
                                        </p:tgtEl>
                                        <p:attrNameLst>
                                          <p:attrName>style.visibility</p:attrName>
                                        </p:attrNameLst>
                                      </p:cBhvr>
                                      <p:to>
                                        <p:strVal val="visible"/>
                                      </p:to>
                                    </p:set>
                                    <p:animEffect transition="in" filter="dissolve">
                                      <p:cBhvr>
                                        <p:cTn id="186" dur="500"/>
                                        <p:tgtEl>
                                          <p:spTgt spid="1115181"/>
                                        </p:tgtEl>
                                      </p:cBhvr>
                                    </p:animEffect>
                                  </p:childTnLst>
                                </p:cTn>
                              </p:par>
                            </p:childTnLst>
                          </p:cTn>
                        </p:par>
                      </p:childTnLst>
                    </p:cTn>
                  </p:par>
                  <p:par>
                    <p:cTn id="187" fill="hold">
                      <p:stCondLst>
                        <p:cond delay="indefinite"/>
                      </p:stCondLst>
                      <p:childTnLst>
                        <p:par>
                          <p:cTn id="188" fill="hold">
                            <p:stCondLst>
                              <p:cond delay="0"/>
                            </p:stCondLst>
                            <p:childTnLst>
                              <p:par>
                                <p:cTn id="189" presetID="42" presetClass="entr" presetSubtype="0" fill="hold" grpId="0" nodeType="clickEffect">
                                  <p:stCondLst>
                                    <p:cond delay="0"/>
                                  </p:stCondLst>
                                  <p:childTnLst>
                                    <p:set>
                                      <p:cBhvr>
                                        <p:cTn id="190" dur="1" fill="hold">
                                          <p:stCondLst>
                                            <p:cond delay="0"/>
                                          </p:stCondLst>
                                        </p:cTn>
                                        <p:tgtEl>
                                          <p:spTgt spid="1115183"/>
                                        </p:tgtEl>
                                        <p:attrNameLst>
                                          <p:attrName>style.visibility</p:attrName>
                                        </p:attrNameLst>
                                      </p:cBhvr>
                                      <p:to>
                                        <p:strVal val="visible"/>
                                      </p:to>
                                    </p:set>
                                    <p:animEffect transition="in" filter="fade">
                                      <p:cBhvr>
                                        <p:cTn id="191" dur="1000"/>
                                        <p:tgtEl>
                                          <p:spTgt spid="1115183"/>
                                        </p:tgtEl>
                                      </p:cBhvr>
                                    </p:animEffect>
                                    <p:anim calcmode="lin" valueType="num">
                                      <p:cBhvr>
                                        <p:cTn id="192" dur="1000" fill="hold"/>
                                        <p:tgtEl>
                                          <p:spTgt spid="1115183"/>
                                        </p:tgtEl>
                                        <p:attrNameLst>
                                          <p:attrName>ppt_x</p:attrName>
                                        </p:attrNameLst>
                                      </p:cBhvr>
                                      <p:tavLst>
                                        <p:tav tm="0">
                                          <p:val>
                                            <p:strVal val="#ppt_x"/>
                                          </p:val>
                                        </p:tav>
                                        <p:tav tm="100000">
                                          <p:val>
                                            <p:strVal val="#ppt_x"/>
                                          </p:val>
                                        </p:tav>
                                      </p:tavLst>
                                    </p:anim>
                                    <p:anim calcmode="lin" valueType="num">
                                      <p:cBhvr>
                                        <p:cTn id="193" dur="1000" fill="hold"/>
                                        <p:tgtEl>
                                          <p:spTgt spid="1115183"/>
                                        </p:tgtEl>
                                        <p:attrNameLst>
                                          <p:attrName>ppt_y</p:attrName>
                                        </p:attrNameLst>
                                      </p:cBhvr>
                                      <p:tavLst>
                                        <p:tav tm="0">
                                          <p:val>
                                            <p:strVal val="#ppt_y+.1"/>
                                          </p:val>
                                        </p:tav>
                                        <p:tav tm="100000">
                                          <p:val>
                                            <p:strVal val="#ppt_y"/>
                                          </p:val>
                                        </p:tav>
                                      </p:tavLst>
                                    </p:anim>
                                  </p:childTnLst>
                                </p:cTn>
                              </p:par>
                            </p:childTnLst>
                          </p:cTn>
                        </p:par>
                      </p:childTnLst>
                    </p:cTn>
                  </p:par>
                  <p:par>
                    <p:cTn id="194" fill="hold">
                      <p:stCondLst>
                        <p:cond delay="indefinite"/>
                      </p:stCondLst>
                      <p:childTnLst>
                        <p:par>
                          <p:cTn id="195" fill="hold">
                            <p:stCondLst>
                              <p:cond delay="0"/>
                            </p:stCondLst>
                            <p:childTnLst>
                              <p:par>
                                <p:cTn id="196" presetID="53" presetClass="entr" presetSubtype="0" fill="hold" grpId="0" nodeType="clickEffect">
                                  <p:stCondLst>
                                    <p:cond delay="0"/>
                                  </p:stCondLst>
                                  <p:childTnLst>
                                    <p:set>
                                      <p:cBhvr>
                                        <p:cTn id="197" dur="1" fill="hold">
                                          <p:stCondLst>
                                            <p:cond delay="0"/>
                                          </p:stCondLst>
                                        </p:cTn>
                                        <p:tgtEl>
                                          <p:spTgt spid="1115160"/>
                                        </p:tgtEl>
                                        <p:attrNameLst>
                                          <p:attrName>style.visibility</p:attrName>
                                        </p:attrNameLst>
                                      </p:cBhvr>
                                      <p:to>
                                        <p:strVal val="visible"/>
                                      </p:to>
                                    </p:set>
                                    <p:anim calcmode="lin" valueType="num">
                                      <p:cBhvr>
                                        <p:cTn id="198" dur="500" fill="hold"/>
                                        <p:tgtEl>
                                          <p:spTgt spid="1115160"/>
                                        </p:tgtEl>
                                        <p:attrNameLst>
                                          <p:attrName>ppt_w</p:attrName>
                                        </p:attrNameLst>
                                      </p:cBhvr>
                                      <p:tavLst>
                                        <p:tav tm="0">
                                          <p:val>
                                            <p:fltVal val="0"/>
                                          </p:val>
                                        </p:tav>
                                        <p:tav tm="100000">
                                          <p:val>
                                            <p:strVal val="#ppt_w"/>
                                          </p:val>
                                        </p:tav>
                                      </p:tavLst>
                                    </p:anim>
                                    <p:anim calcmode="lin" valueType="num">
                                      <p:cBhvr>
                                        <p:cTn id="199" dur="500" fill="hold"/>
                                        <p:tgtEl>
                                          <p:spTgt spid="1115160"/>
                                        </p:tgtEl>
                                        <p:attrNameLst>
                                          <p:attrName>ppt_h</p:attrName>
                                        </p:attrNameLst>
                                      </p:cBhvr>
                                      <p:tavLst>
                                        <p:tav tm="0">
                                          <p:val>
                                            <p:fltVal val="0"/>
                                          </p:val>
                                        </p:tav>
                                        <p:tav tm="100000">
                                          <p:val>
                                            <p:strVal val="#ppt_h"/>
                                          </p:val>
                                        </p:tav>
                                      </p:tavLst>
                                    </p:anim>
                                    <p:animEffect transition="in" filter="fade">
                                      <p:cBhvr>
                                        <p:cTn id="200" dur="500"/>
                                        <p:tgtEl>
                                          <p:spTgt spid="1115160"/>
                                        </p:tgtEl>
                                      </p:cBhvr>
                                    </p:animEffect>
                                  </p:childTnLst>
                                </p:cTn>
                              </p:par>
                            </p:childTnLst>
                          </p:cTn>
                        </p:par>
                      </p:childTnLst>
                    </p:cTn>
                  </p:par>
                  <p:par>
                    <p:cTn id="201" fill="hold">
                      <p:stCondLst>
                        <p:cond delay="indefinite"/>
                      </p:stCondLst>
                      <p:childTnLst>
                        <p:par>
                          <p:cTn id="202" fill="hold">
                            <p:stCondLst>
                              <p:cond delay="0"/>
                            </p:stCondLst>
                            <p:childTnLst>
                              <p:par>
                                <p:cTn id="203" presetID="47" presetClass="entr" presetSubtype="0" fill="hold" grpId="0" nodeType="clickEffect">
                                  <p:stCondLst>
                                    <p:cond delay="0"/>
                                  </p:stCondLst>
                                  <p:childTnLst>
                                    <p:set>
                                      <p:cBhvr>
                                        <p:cTn id="204" dur="1" fill="hold">
                                          <p:stCondLst>
                                            <p:cond delay="0"/>
                                          </p:stCondLst>
                                        </p:cTn>
                                        <p:tgtEl>
                                          <p:spTgt spid="1115161"/>
                                        </p:tgtEl>
                                        <p:attrNameLst>
                                          <p:attrName>style.visibility</p:attrName>
                                        </p:attrNameLst>
                                      </p:cBhvr>
                                      <p:to>
                                        <p:strVal val="visible"/>
                                      </p:to>
                                    </p:set>
                                    <p:animEffect transition="in" filter="fade">
                                      <p:cBhvr>
                                        <p:cTn id="205" dur="1000"/>
                                        <p:tgtEl>
                                          <p:spTgt spid="1115161"/>
                                        </p:tgtEl>
                                      </p:cBhvr>
                                    </p:animEffect>
                                    <p:anim calcmode="lin" valueType="num">
                                      <p:cBhvr>
                                        <p:cTn id="206" dur="1000" fill="hold"/>
                                        <p:tgtEl>
                                          <p:spTgt spid="1115161"/>
                                        </p:tgtEl>
                                        <p:attrNameLst>
                                          <p:attrName>ppt_x</p:attrName>
                                        </p:attrNameLst>
                                      </p:cBhvr>
                                      <p:tavLst>
                                        <p:tav tm="0">
                                          <p:val>
                                            <p:strVal val="#ppt_x"/>
                                          </p:val>
                                        </p:tav>
                                        <p:tav tm="100000">
                                          <p:val>
                                            <p:strVal val="#ppt_x"/>
                                          </p:val>
                                        </p:tav>
                                      </p:tavLst>
                                    </p:anim>
                                    <p:anim calcmode="lin" valueType="num">
                                      <p:cBhvr>
                                        <p:cTn id="207" dur="1000" fill="hold"/>
                                        <p:tgtEl>
                                          <p:spTgt spid="1115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5138" grpId="0" animBg="1"/>
      <p:bldP spid="1115139" grpId="0" animBg="1"/>
      <p:bldP spid="1115140" grpId="0" animBg="1"/>
      <p:bldP spid="1115149" grpId="0"/>
      <p:bldP spid="1115150" grpId="0"/>
      <p:bldP spid="1115151" grpId="0"/>
      <p:bldP spid="1115152" grpId="0"/>
      <p:bldP spid="1115153" grpId="0"/>
      <p:bldP spid="1115154" grpId="0"/>
      <p:bldP spid="1115155" grpId="0"/>
      <p:bldP spid="1115156" grpId="0"/>
      <p:bldP spid="1115157" grpId="0"/>
      <p:bldP spid="1115158" grpId="0"/>
      <p:bldP spid="1115159" grpId="0"/>
      <p:bldP spid="1115160" grpId="0"/>
      <p:bldP spid="1115161" grpId="0"/>
      <p:bldP spid="1115162" grpId="0"/>
      <p:bldP spid="1115163" grpId="0"/>
      <p:bldP spid="1115164" grpId="0"/>
      <p:bldP spid="1115165" grpId="0"/>
      <p:bldP spid="1115166" grpId="0"/>
      <p:bldP spid="1115167" grpId="0"/>
      <p:bldP spid="1115168" grpId="0"/>
      <p:bldP spid="1115169" grpId="0"/>
      <p:bldP spid="1115173" grpId="0"/>
      <p:bldP spid="1115175" grpId="0"/>
      <p:bldP spid="1115176" grpId="0"/>
      <p:bldP spid="1115177" grpId="0"/>
      <p:bldP spid="1115178" grpId="0"/>
      <p:bldP spid="1115179" grpId="0"/>
      <p:bldP spid="1115180" grpId="0"/>
      <p:bldP spid="1115181" grpId="0"/>
      <p:bldP spid="1115182" grpId="0"/>
      <p:bldP spid="1115183" grpId="0"/>
      <p:bldP spid="1115184"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114" name="Rectangle 2"/>
          <p:cNvSpPr>
            <a:spLocks noChangeArrowheads="1"/>
          </p:cNvSpPr>
          <p:nvPr/>
        </p:nvSpPr>
        <p:spPr bwMode="auto">
          <a:xfrm>
            <a:off x="4919663" y="2649538"/>
            <a:ext cx="1524000" cy="2286000"/>
          </a:xfrm>
          <a:prstGeom prst="rect">
            <a:avLst/>
          </a:prstGeom>
          <a:solidFill>
            <a:srgbClr val="99CCFF">
              <a:alpha val="41960"/>
            </a:srgbClr>
          </a:solidFill>
          <a:ln w="9525">
            <a:noFill/>
            <a:miter lim="800000"/>
            <a:headEnd/>
            <a:tailEnd/>
          </a:ln>
        </p:spPr>
        <p:txBody>
          <a:bodyPr wrap="none" anchor="ctr"/>
          <a:lstStyle/>
          <a:p>
            <a:endParaRPr lang="en-US">
              <a:solidFill>
                <a:srgbClr val="000000"/>
              </a:solidFill>
            </a:endParaRPr>
          </a:p>
        </p:txBody>
      </p:sp>
      <p:sp>
        <p:nvSpPr>
          <p:cNvPr id="1114115" name="Rectangle 3"/>
          <p:cNvSpPr>
            <a:spLocks noChangeArrowheads="1"/>
          </p:cNvSpPr>
          <p:nvPr/>
        </p:nvSpPr>
        <p:spPr bwMode="auto">
          <a:xfrm>
            <a:off x="1947863" y="4935538"/>
            <a:ext cx="6019800" cy="838200"/>
          </a:xfrm>
          <a:prstGeom prst="rect">
            <a:avLst/>
          </a:prstGeom>
          <a:solidFill>
            <a:srgbClr val="EAEAEA"/>
          </a:solidFill>
          <a:ln w="9525">
            <a:noFill/>
            <a:miter lim="800000"/>
            <a:headEnd/>
            <a:tailEnd/>
          </a:ln>
        </p:spPr>
        <p:txBody>
          <a:bodyPr wrap="none" anchor="ctr"/>
          <a:lstStyle/>
          <a:p>
            <a:endParaRPr lang="en-US">
              <a:solidFill>
                <a:srgbClr val="000000"/>
              </a:solidFill>
            </a:endParaRPr>
          </a:p>
        </p:txBody>
      </p:sp>
      <p:sp>
        <p:nvSpPr>
          <p:cNvPr id="1114116" name="Rectangle 4"/>
          <p:cNvSpPr>
            <a:spLocks noChangeArrowheads="1"/>
          </p:cNvSpPr>
          <p:nvPr/>
        </p:nvSpPr>
        <p:spPr bwMode="auto">
          <a:xfrm>
            <a:off x="4919663" y="4935538"/>
            <a:ext cx="1524000" cy="838200"/>
          </a:xfrm>
          <a:prstGeom prst="rect">
            <a:avLst/>
          </a:prstGeom>
          <a:solidFill>
            <a:srgbClr val="99CCFF"/>
          </a:solidFill>
          <a:ln w="9525">
            <a:noFill/>
            <a:miter lim="800000"/>
            <a:headEnd/>
            <a:tailEnd/>
          </a:ln>
        </p:spPr>
        <p:txBody>
          <a:bodyPr wrap="none" anchor="ctr"/>
          <a:lstStyle/>
          <a:p>
            <a:endParaRPr lang="en-US">
              <a:solidFill>
                <a:srgbClr val="000000"/>
              </a:solidFill>
            </a:endParaRPr>
          </a:p>
        </p:txBody>
      </p:sp>
      <p:grpSp>
        <p:nvGrpSpPr>
          <p:cNvPr id="2" name="Group 42"/>
          <p:cNvGrpSpPr>
            <a:grpSpLocks/>
          </p:cNvGrpSpPr>
          <p:nvPr/>
        </p:nvGrpSpPr>
        <p:grpSpPr bwMode="auto">
          <a:xfrm>
            <a:off x="1947863" y="2649538"/>
            <a:ext cx="6019800" cy="3124200"/>
            <a:chOff x="1227" y="1669"/>
            <a:chExt cx="3792" cy="1968"/>
          </a:xfrm>
        </p:grpSpPr>
        <p:sp>
          <p:nvSpPr>
            <p:cNvPr id="138290" name="Rectangle 6"/>
            <p:cNvSpPr>
              <a:spLocks noChangeArrowheads="1"/>
            </p:cNvSpPr>
            <p:nvPr/>
          </p:nvSpPr>
          <p:spPr bwMode="auto">
            <a:xfrm>
              <a:off x="1227" y="1669"/>
              <a:ext cx="3792" cy="1968"/>
            </a:xfrm>
            <a:prstGeom prst="rect">
              <a:avLst/>
            </a:prstGeom>
            <a:noFill/>
            <a:ln w="15875">
              <a:solidFill>
                <a:schemeClr val="tx1"/>
              </a:solidFill>
              <a:miter lim="800000"/>
              <a:headEnd/>
              <a:tailEnd/>
            </a:ln>
          </p:spPr>
          <p:txBody>
            <a:bodyPr wrap="none" anchor="ctr"/>
            <a:lstStyle/>
            <a:p>
              <a:endParaRPr lang="en-US">
                <a:solidFill>
                  <a:srgbClr val="000000"/>
                </a:solidFill>
              </a:endParaRPr>
            </a:p>
          </p:txBody>
        </p:sp>
        <p:sp>
          <p:nvSpPr>
            <p:cNvPr id="138291" name="Line 7"/>
            <p:cNvSpPr>
              <a:spLocks noChangeShapeType="1"/>
            </p:cNvSpPr>
            <p:nvPr/>
          </p:nvSpPr>
          <p:spPr bwMode="auto">
            <a:xfrm>
              <a:off x="2139" y="1669"/>
              <a:ext cx="0" cy="1968"/>
            </a:xfrm>
            <a:prstGeom prst="line">
              <a:avLst/>
            </a:prstGeom>
            <a:noFill/>
            <a:ln w="9525">
              <a:solidFill>
                <a:schemeClr val="tx1"/>
              </a:solidFill>
              <a:round/>
              <a:headEnd/>
              <a:tailEnd/>
            </a:ln>
          </p:spPr>
          <p:txBody>
            <a:bodyPr/>
            <a:lstStyle/>
            <a:p>
              <a:endParaRPr lang="en-US">
                <a:solidFill>
                  <a:srgbClr val="000000"/>
                </a:solidFill>
              </a:endParaRPr>
            </a:p>
          </p:txBody>
        </p:sp>
        <p:sp>
          <p:nvSpPr>
            <p:cNvPr id="138292" name="Line 8"/>
            <p:cNvSpPr>
              <a:spLocks noChangeShapeType="1"/>
            </p:cNvSpPr>
            <p:nvPr/>
          </p:nvSpPr>
          <p:spPr bwMode="auto">
            <a:xfrm>
              <a:off x="3099" y="1669"/>
              <a:ext cx="0" cy="1968"/>
            </a:xfrm>
            <a:prstGeom prst="line">
              <a:avLst/>
            </a:prstGeom>
            <a:noFill/>
            <a:ln w="9525">
              <a:solidFill>
                <a:schemeClr val="tx1"/>
              </a:solidFill>
              <a:round/>
              <a:headEnd/>
              <a:tailEnd/>
            </a:ln>
          </p:spPr>
          <p:txBody>
            <a:bodyPr/>
            <a:lstStyle/>
            <a:p>
              <a:endParaRPr lang="en-US">
                <a:solidFill>
                  <a:srgbClr val="000000"/>
                </a:solidFill>
              </a:endParaRPr>
            </a:p>
          </p:txBody>
        </p:sp>
        <p:sp>
          <p:nvSpPr>
            <p:cNvPr id="138293" name="Line 9"/>
            <p:cNvSpPr>
              <a:spLocks noChangeShapeType="1"/>
            </p:cNvSpPr>
            <p:nvPr/>
          </p:nvSpPr>
          <p:spPr bwMode="auto">
            <a:xfrm>
              <a:off x="4059" y="1669"/>
              <a:ext cx="0" cy="1968"/>
            </a:xfrm>
            <a:prstGeom prst="line">
              <a:avLst/>
            </a:prstGeom>
            <a:noFill/>
            <a:ln w="9525">
              <a:solidFill>
                <a:schemeClr val="tx1"/>
              </a:solidFill>
              <a:round/>
              <a:headEnd/>
              <a:tailEnd/>
            </a:ln>
          </p:spPr>
          <p:txBody>
            <a:bodyPr/>
            <a:lstStyle/>
            <a:p>
              <a:endParaRPr lang="en-US">
                <a:solidFill>
                  <a:srgbClr val="000000"/>
                </a:solidFill>
              </a:endParaRPr>
            </a:p>
          </p:txBody>
        </p:sp>
        <p:sp>
          <p:nvSpPr>
            <p:cNvPr id="138294" name="Line 10"/>
            <p:cNvSpPr>
              <a:spLocks noChangeShapeType="1"/>
            </p:cNvSpPr>
            <p:nvPr/>
          </p:nvSpPr>
          <p:spPr bwMode="auto">
            <a:xfrm>
              <a:off x="1227" y="2629"/>
              <a:ext cx="3792"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38295" name="Line 11"/>
            <p:cNvSpPr>
              <a:spLocks noChangeShapeType="1"/>
            </p:cNvSpPr>
            <p:nvPr/>
          </p:nvSpPr>
          <p:spPr bwMode="auto">
            <a:xfrm>
              <a:off x="1227" y="3109"/>
              <a:ext cx="3792"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38296" name="Line 12"/>
            <p:cNvSpPr>
              <a:spLocks noChangeShapeType="1"/>
            </p:cNvSpPr>
            <p:nvPr/>
          </p:nvSpPr>
          <p:spPr bwMode="auto">
            <a:xfrm>
              <a:off x="1227" y="2149"/>
              <a:ext cx="3792" cy="0"/>
            </a:xfrm>
            <a:prstGeom prst="line">
              <a:avLst/>
            </a:prstGeom>
            <a:noFill/>
            <a:ln w="9525">
              <a:solidFill>
                <a:schemeClr val="tx1"/>
              </a:solidFill>
              <a:round/>
              <a:headEnd/>
              <a:tailEnd/>
            </a:ln>
          </p:spPr>
          <p:txBody>
            <a:bodyPr/>
            <a:lstStyle/>
            <a:p>
              <a:endParaRPr lang="en-US">
                <a:solidFill>
                  <a:srgbClr val="000000"/>
                </a:solidFill>
              </a:endParaRPr>
            </a:p>
          </p:txBody>
        </p:sp>
      </p:grpSp>
      <p:sp>
        <p:nvSpPr>
          <p:cNvPr id="1114125" name="Text Box 13"/>
          <p:cNvSpPr txBox="1">
            <a:spLocks noChangeArrowheads="1"/>
          </p:cNvSpPr>
          <p:nvPr/>
        </p:nvSpPr>
        <p:spPr bwMode="auto">
          <a:xfrm>
            <a:off x="2100263" y="2878138"/>
            <a:ext cx="446087" cy="366712"/>
          </a:xfrm>
          <a:prstGeom prst="rect">
            <a:avLst/>
          </a:prstGeom>
          <a:noFill/>
          <a:ln w="9525">
            <a:noFill/>
            <a:miter lim="800000"/>
            <a:headEnd/>
            <a:tailEnd/>
          </a:ln>
        </p:spPr>
        <p:txBody>
          <a:bodyPr wrap="none">
            <a:spAutoFit/>
          </a:bodyPr>
          <a:lstStyle/>
          <a:p>
            <a:pPr algn="l"/>
            <a:r>
              <a:rPr lang="en-US" sz="1800" b="1">
                <a:solidFill>
                  <a:srgbClr val="000000"/>
                </a:solidFill>
              </a:rPr>
              <a:t>P</a:t>
            </a:r>
            <a:r>
              <a:rPr lang="en-US" sz="1800" b="1" baseline="-25000">
                <a:solidFill>
                  <a:srgbClr val="000000"/>
                </a:solidFill>
              </a:rPr>
              <a:t>A</a:t>
            </a:r>
          </a:p>
        </p:txBody>
      </p:sp>
      <p:sp>
        <p:nvSpPr>
          <p:cNvPr id="1114126" name="Text Box 14"/>
          <p:cNvSpPr txBox="1">
            <a:spLocks noChangeArrowheads="1"/>
          </p:cNvSpPr>
          <p:nvPr/>
        </p:nvSpPr>
        <p:spPr bwMode="auto">
          <a:xfrm>
            <a:off x="2024063" y="3640138"/>
            <a:ext cx="1365250" cy="366712"/>
          </a:xfrm>
          <a:prstGeom prst="rect">
            <a:avLst/>
          </a:prstGeom>
          <a:noFill/>
          <a:ln w="9525">
            <a:noFill/>
            <a:miter lim="800000"/>
            <a:headEnd/>
            <a:tailEnd/>
          </a:ln>
        </p:spPr>
        <p:txBody>
          <a:bodyPr wrap="none">
            <a:spAutoFit/>
          </a:bodyPr>
          <a:lstStyle/>
          <a:p>
            <a:pPr algn="l"/>
            <a:r>
              <a:rPr lang="en-US" sz="1800">
                <a:solidFill>
                  <a:srgbClr val="000000"/>
                </a:solidFill>
              </a:rPr>
              <a:t>628 mm Hg</a:t>
            </a:r>
            <a:endParaRPr lang="en-US" sz="1800" baseline="-25000">
              <a:solidFill>
                <a:srgbClr val="000000"/>
              </a:solidFill>
            </a:endParaRPr>
          </a:p>
        </p:txBody>
      </p:sp>
      <p:sp>
        <p:nvSpPr>
          <p:cNvPr id="1114127" name="Text Box 15"/>
          <p:cNvSpPr txBox="1">
            <a:spLocks noChangeArrowheads="1"/>
          </p:cNvSpPr>
          <p:nvPr/>
        </p:nvSpPr>
        <p:spPr bwMode="auto">
          <a:xfrm>
            <a:off x="2024063" y="4416425"/>
            <a:ext cx="1365250" cy="366713"/>
          </a:xfrm>
          <a:prstGeom prst="rect">
            <a:avLst/>
          </a:prstGeom>
          <a:noFill/>
          <a:ln w="9525">
            <a:noFill/>
            <a:miter lim="800000"/>
            <a:headEnd/>
            <a:tailEnd/>
          </a:ln>
        </p:spPr>
        <p:txBody>
          <a:bodyPr wrap="none">
            <a:spAutoFit/>
          </a:bodyPr>
          <a:lstStyle/>
          <a:p>
            <a:pPr algn="l"/>
            <a:r>
              <a:rPr lang="en-US" sz="1800">
                <a:solidFill>
                  <a:srgbClr val="000000"/>
                </a:solidFill>
              </a:rPr>
              <a:t>437 mm Hg</a:t>
            </a:r>
            <a:endParaRPr lang="en-US" sz="1800" baseline="-25000">
              <a:solidFill>
                <a:srgbClr val="000000"/>
              </a:solidFill>
            </a:endParaRPr>
          </a:p>
        </p:txBody>
      </p:sp>
      <p:sp>
        <p:nvSpPr>
          <p:cNvPr id="1114128" name="Text Box 16"/>
          <p:cNvSpPr txBox="1">
            <a:spLocks noChangeArrowheads="1"/>
          </p:cNvSpPr>
          <p:nvPr/>
        </p:nvSpPr>
        <p:spPr bwMode="auto">
          <a:xfrm>
            <a:off x="3668713" y="3640138"/>
            <a:ext cx="946150" cy="366712"/>
          </a:xfrm>
          <a:prstGeom prst="rect">
            <a:avLst/>
          </a:prstGeom>
          <a:noFill/>
          <a:ln w="9525">
            <a:noFill/>
            <a:miter lim="800000"/>
            <a:headEnd/>
            <a:tailEnd/>
          </a:ln>
        </p:spPr>
        <p:txBody>
          <a:bodyPr wrap="none">
            <a:spAutoFit/>
          </a:bodyPr>
          <a:lstStyle/>
          <a:p>
            <a:pPr algn="l"/>
            <a:r>
              <a:rPr lang="en-US" sz="1800">
                <a:solidFill>
                  <a:srgbClr val="000000"/>
                </a:solidFill>
              </a:rPr>
              <a:t>250 mL</a:t>
            </a:r>
            <a:endParaRPr lang="en-US" sz="1800" baseline="-25000">
              <a:solidFill>
                <a:srgbClr val="000000"/>
              </a:solidFill>
            </a:endParaRPr>
          </a:p>
        </p:txBody>
      </p:sp>
      <p:sp>
        <p:nvSpPr>
          <p:cNvPr id="1114129" name="Text Box 17"/>
          <p:cNvSpPr txBox="1">
            <a:spLocks noChangeArrowheads="1"/>
          </p:cNvSpPr>
          <p:nvPr/>
        </p:nvSpPr>
        <p:spPr bwMode="auto">
          <a:xfrm>
            <a:off x="3668713" y="2892425"/>
            <a:ext cx="946150" cy="366713"/>
          </a:xfrm>
          <a:prstGeom prst="rect">
            <a:avLst/>
          </a:prstGeom>
          <a:noFill/>
          <a:ln w="9525">
            <a:noFill/>
            <a:miter lim="800000"/>
            <a:headEnd/>
            <a:tailEnd/>
          </a:ln>
        </p:spPr>
        <p:txBody>
          <a:bodyPr wrap="none">
            <a:spAutoFit/>
          </a:bodyPr>
          <a:lstStyle/>
          <a:p>
            <a:pPr algn="l"/>
            <a:r>
              <a:rPr lang="en-US" sz="1800">
                <a:solidFill>
                  <a:srgbClr val="000000"/>
                </a:solidFill>
              </a:rPr>
              <a:t>150 mL</a:t>
            </a:r>
            <a:endParaRPr lang="en-US" sz="1800" baseline="-25000">
              <a:solidFill>
                <a:srgbClr val="000000"/>
              </a:solidFill>
            </a:endParaRPr>
          </a:p>
        </p:txBody>
      </p:sp>
      <p:sp>
        <p:nvSpPr>
          <p:cNvPr id="1114130" name="Text Box 18"/>
          <p:cNvSpPr txBox="1">
            <a:spLocks noChangeArrowheads="1"/>
          </p:cNvSpPr>
          <p:nvPr/>
        </p:nvSpPr>
        <p:spPr bwMode="auto">
          <a:xfrm>
            <a:off x="3668713" y="4402138"/>
            <a:ext cx="946150" cy="366712"/>
          </a:xfrm>
          <a:prstGeom prst="rect">
            <a:avLst/>
          </a:prstGeom>
          <a:noFill/>
          <a:ln w="9525">
            <a:noFill/>
            <a:miter lim="800000"/>
            <a:headEnd/>
            <a:tailEnd/>
          </a:ln>
        </p:spPr>
        <p:txBody>
          <a:bodyPr wrap="none">
            <a:spAutoFit/>
          </a:bodyPr>
          <a:lstStyle/>
          <a:p>
            <a:pPr algn="l"/>
            <a:r>
              <a:rPr lang="en-US" sz="1800">
                <a:solidFill>
                  <a:srgbClr val="000000"/>
                </a:solidFill>
              </a:rPr>
              <a:t>350 mL</a:t>
            </a:r>
            <a:endParaRPr lang="en-US" sz="1800" baseline="-25000">
              <a:solidFill>
                <a:srgbClr val="000000"/>
              </a:solidFill>
            </a:endParaRPr>
          </a:p>
        </p:txBody>
      </p:sp>
      <p:sp>
        <p:nvSpPr>
          <p:cNvPr id="1114131" name="Text Box 19"/>
          <p:cNvSpPr txBox="1">
            <a:spLocks noChangeArrowheads="1"/>
          </p:cNvSpPr>
          <p:nvPr/>
        </p:nvSpPr>
        <p:spPr bwMode="auto">
          <a:xfrm>
            <a:off x="6716713" y="3625850"/>
            <a:ext cx="946150" cy="366713"/>
          </a:xfrm>
          <a:prstGeom prst="rect">
            <a:avLst/>
          </a:prstGeom>
          <a:noFill/>
          <a:ln w="9525">
            <a:noFill/>
            <a:miter lim="800000"/>
            <a:headEnd/>
            <a:tailEnd/>
          </a:ln>
        </p:spPr>
        <p:txBody>
          <a:bodyPr wrap="none">
            <a:spAutoFit/>
          </a:bodyPr>
          <a:lstStyle/>
          <a:p>
            <a:pPr algn="l"/>
            <a:r>
              <a:rPr lang="en-US" sz="1800">
                <a:solidFill>
                  <a:srgbClr val="000000"/>
                </a:solidFill>
              </a:rPr>
              <a:t>300 mL</a:t>
            </a:r>
            <a:endParaRPr lang="en-US" sz="1800" baseline="-25000">
              <a:solidFill>
                <a:srgbClr val="000000"/>
              </a:solidFill>
            </a:endParaRPr>
          </a:p>
        </p:txBody>
      </p:sp>
      <p:sp>
        <p:nvSpPr>
          <p:cNvPr id="1114132" name="Text Box 20"/>
          <p:cNvSpPr txBox="1">
            <a:spLocks noChangeArrowheads="1"/>
          </p:cNvSpPr>
          <p:nvPr/>
        </p:nvSpPr>
        <p:spPr bwMode="auto">
          <a:xfrm>
            <a:off x="6716713" y="2878138"/>
            <a:ext cx="946150" cy="366712"/>
          </a:xfrm>
          <a:prstGeom prst="rect">
            <a:avLst/>
          </a:prstGeom>
          <a:noFill/>
          <a:ln w="9525">
            <a:noFill/>
            <a:miter lim="800000"/>
            <a:headEnd/>
            <a:tailEnd/>
          </a:ln>
        </p:spPr>
        <p:txBody>
          <a:bodyPr wrap="none">
            <a:spAutoFit/>
          </a:bodyPr>
          <a:lstStyle/>
          <a:p>
            <a:pPr algn="l"/>
            <a:r>
              <a:rPr lang="en-US" sz="1800">
                <a:solidFill>
                  <a:srgbClr val="000000"/>
                </a:solidFill>
              </a:rPr>
              <a:t>300 mL</a:t>
            </a:r>
            <a:endParaRPr lang="en-US" sz="1800" baseline="-25000">
              <a:solidFill>
                <a:srgbClr val="000000"/>
              </a:solidFill>
            </a:endParaRPr>
          </a:p>
        </p:txBody>
      </p:sp>
      <p:sp>
        <p:nvSpPr>
          <p:cNvPr id="1114133" name="Text Box 21"/>
          <p:cNvSpPr txBox="1">
            <a:spLocks noChangeArrowheads="1"/>
          </p:cNvSpPr>
          <p:nvPr/>
        </p:nvSpPr>
        <p:spPr bwMode="auto">
          <a:xfrm>
            <a:off x="6716713" y="4387850"/>
            <a:ext cx="946150" cy="366713"/>
          </a:xfrm>
          <a:prstGeom prst="rect">
            <a:avLst/>
          </a:prstGeom>
          <a:noFill/>
          <a:ln w="9525">
            <a:noFill/>
            <a:miter lim="800000"/>
            <a:headEnd/>
            <a:tailEnd/>
          </a:ln>
        </p:spPr>
        <p:txBody>
          <a:bodyPr wrap="none">
            <a:spAutoFit/>
          </a:bodyPr>
          <a:lstStyle/>
          <a:p>
            <a:pPr algn="l"/>
            <a:r>
              <a:rPr lang="en-US" sz="1800">
                <a:solidFill>
                  <a:srgbClr val="000000"/>
                </a:solidFill>
              </a:rPr>
              <a:t>300 mL</a:t>
            </a:r>
            <a:endParaRPr lang="en-US" sz="1800" baseline="-25000">
              <a:solidFill>
                <a:srgbClr val="000000"/>
              </a:solidFill>
            </a:endParaRPr>
          </a:p>
        </p:txBody>
      </p:sp>
      <p:sp>
        <p:nvSpPr>
          <p:cNvPr id="1114134" name="Text Box 22"/>
          <p:cNvSpPr txBox="1">
            <a:spLocks noChangeArrowheads="1"/>
          </p:cNvSpPr>
          <p:nvPr/>
        </p:nvSpPr>
        <p:spPr bwMode="auto">
          <a:xfrm>
            <a:off x="5002213" y="2878138"/>
            <a:ext cx="1403350" cy="366712"/>
          </a:xfrm>
          <a:prstGeom prst="rect">
            <a:avLst/>
          </a:prstGeom>
          <a:noFill/>
          <a:ln w="9525">
            <a:noFill/>
            <a:miter lim="800000"/>
            <a:headEnd/>
            <a:tailEnd/>
          </a:ln>
        </p:spPr>
        <p:txBody>
          <a:bodyPr wrap="none">
            <a:spAutoFit/>
          </a:bodyPr>
          <a:lstStyle/>
          <a:p>
            <a:pPr algn="l"/>
            <a:r>
              <a:rPr lang="en-US" sz="1800" b="1">
                <a:solidFill>
                  <a:srgbClr val="000000"/>
                </a:solidFill>
              </a:rPr>
              <a:t>406 mm Hg</a:t>
            </a:r>
            <a:endParaRPr lang="en-US" sz="1800" b="1" baseline="-25000">
              <a:solidFill>
                <a:srgbClr val="000000"/>
              </a:solidFill>
            </a:endParaRPr>
          </a:p>
        </p:txBody>
      </p:sp>
      <p:sp>
        <p:nvSpPr>
          <p:cNvPr id="1114135" name="Text Box 23"/>
          <p:cNvSpPr txBox="1">
            <a:spLocks noChangeArrowheads="1"/>
          </p:cNvSpPr>
          <p:nvPr/>
        </p:nvSpPr>
        <p:spPr bwMode="auto">
          <a:xfrm>
            <a:off x="5002213" y="3640138"/>
            <a:ext cx="1403350" cy="366712"/>
          </a:xfrm>
          <a:prstGeom prst="rect">
            <a:avLst/>
          </a:prstGeom>
          <a:noFill/>
          <a:ln w="9525">
            <a:noFill/>
            <a:miter lim="800000"/>
            <a:headEnd/>
            <a:tailEnd/>
          </a:ln>
        </p:spPr>
        <p:txBody>
          <a:bodyPr wrap="none">
            <a:spAutoFit/>
          </a:bodyPr>
          <a:lstStyle/>
          <a:p>
            <a:pPr algn="l"/>
            <a:r>
              <a:rPr lang="en-US" sz="1800" b="1">
                <a:solidFill>
                  <a:srgbClr val="000000"/>
                </a:solidFill>
              </a:rPr>
              <a:t>523 mm Hg</a:t>
            </a:r>
            <a:endParaRPr lang="en-US" sz="1800" b="1" baseline="-25000">
              <a:solidFill>
                <a:srgbClr val="000000"/>
              </a:solidFill>
            </a:endParaRPr>
          </a:p>
        </p:txBody>
      </p:sp>
      <p:sp>
        <p:nvSpPr>
          <p:cNvPr id="1114136" name="Text Box 24"/>
          <p:cNvSpPr txBox="1">
            <a:spLocks noChangeArrowheads="1"/>
          </p:cNvSpPr>
          <p:nvPr/>
        </p:nvSpPr>
        <p:spPr bwMode="auto">
          <a:xfrm>
            <a:off x="5002213" y="4416425"/>
            <a:ext cx="1403350" cy="366713"/>
          </a:xfrm>
          <a:prstGeom prst="rect">
            <a:avLst/>
          </a:prstGeom>
          <a:noFill/>
          <a:ln w="9525">
            <a:noFill/>
            <a:miter lim="800000"/>
            <a:headEnd/>
            <a:tailEnd/>
          </a:ln>
        </p:spPr>
        <p:txBody>
          <a:bodyPr wrap="none">
            <a:spAutoFit/>
          </a:bodyPr>
          <a:lstStyle/>
          <a:p>
            <a:pPr algn="l"/>
            <a:r>
              <a:rPr lang="en-US" sz="1800" b="1">
                <a:solidFill>
                  <a:srgbClr val="000000"/>
                </a:solidFill>
              </a:rPr>
              <a:t>510 mm Hg</a:t>
            </a:r>
            <a:endParaRPr lang="en-US" sz="1800" b="1" baseline="-25000">
              <a:solidFill>
                <a:srgbClr val="000000"/>
              </a:solidFill>
            </a:endParaRPr>
          </a:p>
        </p:txBody>
      </p:sp>
      <p:sp>
        <p:nvSpPr>
          <p:cNvPr id="1114137" name="Text Box 25"/>
          <p:cNvSpPr txBox="1">
            <a:spLocks noChangeArrowheads="1"/>
          </p:cNvSpPr>
          <p:nvPr/>
        </p:nvSpPr>
        <p:spPr bwMode="auto">
          <a:xfrm>
            <a:off x="4951413" y="5178425"/>
            <a:ext cx="1492250" cy="366713"/>
          </a:xfrm>
          <a:prstGeom prst="rect">
            <a:avLst/>
          </a:prstGeom>
          <a:noFill/>
          <a:ln w="9525">
            <a:noFill/>
            <a:miter lim="800000"/>
            <a:headEnd/>
            <a:tailEnd/>
          </a:ln>
        </p:spPr>
        <p:txBody>
          <a:bodyPr wrap="none">
            <a:spAutoFit/>
          </a:bodyPr>
          <a:lstStyle/>
          <a:p>
            <a:pPr algn="l"/>
            <a:r>
              <a:rPr lang="en-US" sz="1800">
                <a:solidFill>
                  <a:srgbClr val="000000"/>
                </a:solidFill>
              </a:rPr>
              <a:t>1439 mm Hg</a:t>
            </a:r>
            <a:endParaRPr lang="en-US" sz="1800" baseline="-25000">
              <a:solidFill>
                <a:srgbClr val="000000"/>
              </a:solidFill>
            </a:endParaRPr>
          </a:p>
        </p:txBody>
      </p:sp>
      <p:sp>
        <p:nvSpPr>
          <p:cNvPr id="1114138" name="Text Box 26"/>
          <p:cNvSpPr txBox="1">
            <a:spLocks noChangeArrowheads="1"/>
          </p:cNvSpPr>
          <p:nvPr/>
        </p:nvSpPr>
        <p:spPr bwMode="auto">
          <a:xfrm>
            <a:off x="874713" y="5087938"/>
            <a:ext cx="946150" cy="366712"/>
          </a:xfrm>
          <a:prstGeom prst="rect">
            <a:avLst/>
          </a:prstGeom>
          <a:noFill/>
          <a:ln w="9525">
            <a:noFill/>
            <a:miter lim="800000"/>
            <a:headEnd/>
            <a:tailEnd/>
          </a:ln>
        </p:spPr>
        <p:txBody>
          <a:bodyPr wrap="none">
            <a:spAutoFit/>
          </a:bodyPr>
          <a:lstStyle/>
          <a:p>
            <a:pPr algn="l"/>
            <a:r>
              <a:rPr lang="en-US" sz="1800" b="1">
                <a:solidFill>
                  <a:srgbClr val="000000"/>
                </a:solidFill>
              </a:rPr>
              <a:t>TOTAL</a:t>
            </a:r>
          </a:p>
        </p:txBody>
      </p:sp>
      <p:sp>
        <p:nvSpPr>
          <p:cNvPr id="1114139" name="Text Box 27"/>
          <p:cNvSpPr txBox="1">
            <a:spLocks noChangeArrowheads="1"/>
          </p:cNvSpPr>
          <p:nvPr/>
        </p:nvSpPr>
        <p:spPr bwMode="auto">
          <a:xfrm>
            <a:off x="1262063" y="2892425"/>
            <a:ext cx="336550" cy="366713"/>
          </a:xfrm>
          <a:prstGeom prst="rect">
            <a:avLst/>
          </a:prstGeom>
          <a:noFill/>
          <a:ln w="9525">
            <a:noFill/>
            <a:miter lim="800000"/>
            <a:headEnd/>
            <a:tailEnd/>
          </a:ln>
        </p:spPr>
        <p:txBody>
          <a:bodyPr wrap="none">
            <a:spAutoFit/>
          </a:bodyPr>
          <a:lstStyle/>
          <a:p>
            <a:pPr algn="l"/>
            <a:r>
              <a:rPr lang="en-US" sz="1800">
                <a:solidFill>
                  <a:srgbClr val="000000"/>
                </a:solidFill>
              </a:rPr>
              <a:t>A</a:t>
            </a:r>
          </a:p>
        </p:txBody>
      </p:sp>
      <p:sp>
        <p:nvSpPr>
          <p:cNvPr id="1114140" name="Text Box 28"/>
          <p:cNvSpPr txBox="1">
            <a:spLocks noChangeArrowheads="1"/>
          </p:cNvSpPr>
          <p:nvPr/>
        </p:nvSpPr>
        <p:spPr bwMode="auto">
          <a:xfrm>
            <a:off x="1262063" y="3578225"/>
            <a:ext cx="336550" cy="366713"/>
          </a:xfrm>
          <a:prstGeom prst="rect">
            <a:avLst/>
          </a:prstGeom>
          <a:noFill/>
          <a:ln w="9525">
            <a:noFill/>
            <a:miter lim="800000"/>
            <a:headEnd/>
            <a:tailEnd/>
          </a:ln>
        </p:spPr>
        <p:txBody>
          <a:bodyPr wrap="none">
            <a:spAutoFit/>
          </a:bodyPr>
          <a:lstStyle/>
          <a:p>
            <a:pPr algn="l"/>
            <a:r>
              <a:rPr lang="en-US" sz="1800">
                <a:solidFill>
                  <a:srgbClr val="000000"/>
                </a:solidFill>
              </a:rPr>
              <a:t>B</a:t>
            </a:r>
          </a:p>
        </p:txBody>
      </p:sp>
      <p:sp>
        <p:nvSpPr>
          <p:cNvPr id="1114141" name="Text Box 29"/>
          <p:cNvSpPr txBox="1">
            <a:spLocks noChangeArrowheads="1"/>
          </p:cNvSpPr>
          <p:nvPr/>
        </p:nvSpPr>
        <p:spPr bwMode="auto">
          <a:xfrm>
            <a:off x="1262063" y="4340225"/>
            <a:ext cx="349250" cy="366713"/>
          </a:xfrm>
          <a:prstGeom prst="rect">
            <a:avLst/>
          </a:prstGeom>
          <a:noFill/>
          <a:ln w="9525">
            <a:noFill/>
            <a:miter lim="800000"/>
            <a:headEnd/>
            <a:tailEnd/>
          </a:ln>
        </p:spPr>
        <p:txBody>
          <a:bodyPr wrap="none">
            <a:spAutoFit/>
          </a:bodyPr>
          <a:lstStyle/>
          <a:p>
            <a:pPr algn="l"/>
            <a:r>
              <a:rPr lang="en-US" sz="1800">
                <a:solidFill>
                  <a:srgbClr val="000000"/>
                </a:solidFill>
              </a:rPr>
              <a:t>C</a:t>
            </a:r>
          </a:p>
        </p:txBody>
      </p:sp>
      <p:sp>
        <p:nvSpPr>
          <p:cNvPr id="1114142" name="Text Box 30"/>
          <p:cNvSpPr txBox="1">
            <a:spLocks noChangeArrowheads="1"/>
          </p:cNvSpPr>
          <p:nvPr/>
        </p:nvSpPr>
        <p:spPr bwMode="auto">
          <a:xfrm>
            <a:off x="2405063" y="2192338"/>
            <a:ext cx="412750" cy="366712"/>
          </a:xfrm>
          <a:prstGeom prst="rect">
            <a:avLst/>
          </a:prstGeom>
          <a:noFill/>
          <a:ln w="9525">
            <a:noFill/>
            <a:miter lim="800000"/>
            <a:headEnd/>
            <a:tailEnd/>
          </a:ln>
        </p:spPr>
        <p:txBody>
          <a:bodyPr wrap="none">
            <a:spAutoFit/>
          </a:bodyPr>
          <a:lstStyle/>
          <a:p>
            <a:pPr algn="l"/>
            <a:r>
              <a:rPr lang="en-US" sz="1800">
                <a:solidFill>
                  <a:srgbClr val="000000"/>
                </a:solidFill>
              </a:rPr>
              <a:t>P</a:t>
            </a:r>
            <a:r>
              <a:rPr lang="en-US" sz="1800" baseline="-25000">
                <a:solidFill>
                  <a:srgbClr val="000000"/>
                </a:solidFill>
              </a:rPr>
              <a:t>x</a:t>
            </a:r>
          </a:p>
        </p:txBody>
      </p:sp>
      <p:sp>
        <p:nvSpPr>
          <p:cNvPr id="1114143" name="Text Box 31"/>
          <p:cNvSpPr txBox="1">
            <a:spLocks noChangeArrowheads="1"/>
          </p:cNvSpPr>
          <p:nvPr/>
        </p:nvSpPr>
        <p:spPr bwMode="auto">
          <a:xfrm>
            <a:off x="3897313" y="2192338"/>
            <a:ext cx="412750" cy="366712"/>
          </a:xfrm>
          <a:prstGeom prst="rect">
            <a:avLst/>
          </a:prstGeom>
          <a:noFill/>
          <a:ln w="9525">
            <a:noFill/>
            <a:miter lim="800000"/>
            <a:headEnd/>
            <a:tailEnd/>
          </a:ln>
        </p:spPr>
        <p:txBody>
          <a:bodyPr wrap="none">
            <a:spAutoFit/>
          </a:bodyPr>
          <a:lstStyle/>
          <a:p>
            <a:pPr algn="l"/>
            <a:r>
              <a:rPr lang="en-US" sz="1800">
                <a:solidFill>
                  <a:srgbClr val="000000"/>
                </a:solidFill>
              </a:rPr>
              <a:t>V</a:t>
            </a:r>
            <a:r>
              <a:rPr lang="en-US" sz="1800" baseline="-25000">
                <a:solidFill>
                  <a:srgbClr val="000000"/>
                </a:solidFill>
              </a:rPr>
              <a:t>x</a:t>
            </a:r>
          </a:p>
        </p:txBody>
      </p:sp>
      <p:sp>
        <p:nvSpPr>
          <p:cNvPr id="1114144" name="Text Box 32"/>
          <p:cNvSpPr txBox="1">
            <a:spLocks noChangeArrowheads="1"/>
          </p:cNvSpPr>
          <p:nvPr/>
        </p:nvSpPr>
        <p:spPr bwMode="auto">
          <a:xfrm>
            <a:off x="5376863" y="2192338"/>
            <a:ext cx="446087" cy="366712"/>
          </a:xfrm>
          <a:prstGeom prst="rect">
            <a:avLst/>
          </a:prstGeom>
          <a:noFill/>
          <a:ln w="9525">
            <a:noFill/>
            <a:miter lim="800000"/>
            <a:headEnd/>
            <a:tailEnd/>
          </a:ln>
        </p:spPr>
        <p:txBody>
          <a:bodyPr wrap="none">
            <a:spAutoFit/>
          </a:bodyPr>
          <a:lstStyle/>
          <a:p>
            <a:pPr algn="l"/>
            <a:r>
              <a:rPr lang="en-US" sz="1800">
                <a:solidFill>
                  <a:srgbClr val="000000"/>
                </a:solidFill>
              </a:rPr>
              <a:t>P</a:t>
            </a:r>
            <a:r>
              <a:rPr lang="en-US" sz="1800" baseline="-25000">
                <a:solidFill>
                  <a:srgbClr val="000000"/>
                </a:solidFill>
              </a:rPr>
              <a:t>D</a:t>
            </a:r>
          </a:p>
        </p:txBody>
      </p:sp>
      <p:sp>
        <p:nvSpPr>
          <p:cNvPr id="1114145" name="Text Box 33"/>
          <p:cNvSpPr txBox="1">
            <a:spLocks noChangeArrowheads="1"/>
          </p:cNvSpPr>
          <p:nvPr/>
        </p:nvSpPr>
        <p:spPr bwMode="auto">
          <a:xfrm>
            <a:off x="6869113" y="2192338"/>
            <a:ext cx="446087" cy="366712"/>
          </a:xfrm>
          <a:prstGeom prst="rect">
            <a:avLst/>
          </a:prstGeom>
          <a:noFill/>
          <a:ln w="9525">
            <a:noFill/>
            <a:miter lim="800000"/>
            <a:headEnd/>
            <a:tailEnd/>
          </a:ln>
        </p:spPr>
        <p:txBody>
          <a:bodyPr wrap="none">
            <a:spAutoFit/>
          </a:bodyPr>
          <a:lstStyle/>
          <a:p>
            <a:pPr algn="l"/>
            <a:r>
              <a:rPr lang="en-US" sz="1800">
                <a:solidFill>
                  <a:srgbClr val="000000"/>
                </a:solidFill>
              </a:rPr>
              <a:t>V</a:t>
            </a:r>
            <a:r>
              <a:rPr lang="en-US" sz="1800" baseline="-25000">
                <a:solidFill>
                  <a:srgbClr val="000000"/>
                </a:solidFill>
              </a:rPr>
              <a:t>D</a:t>
            </a:r>
          </a:p>
        </p:txBody>
      </p:sp>
      <p:sp>
        <p:nvSpPr>
          <p:cNvPr id="138267" name="Rectangle 37"/>
          <p:cNvSpPr>
            <a:spLocks noGrp="1" noChangeArrowheads="1"/>
          </p:cNvSpPr>
          <p:nvPr>
            <p:ph type="title"/>
          </p:nvPr>
        </p:nvSpPr>
        <p:spPr/>
        <p:txBody>
          <a:bodyPr/>
          <a:lstStyle/>
          <a:p>
            <a:pPr eaLnBrk="1" hangingPunct="1"/>
            <a:r>
              <a:rPr lang="en-US" sz="3200" smtClean="0"/>
              <a:t>Dalton’s Law of Partial Pressures</a:t>
            </a:r>
          </a:p>
        </p:txBody>
      </p:sp>
      <p:sp>
        <p:nvSpPr>
          <p:cNvPr id="138268" name="Rectangle 38"/>
          <p:cNvSpPr>
            <a:spLocks noChangeArrowheads="1"/>
          </p:cNvSpPr>
          <p:nvPr/>
        </p:nvSpPr>
        <p:spPr bwMode="auto">
          <a:xfrm>
            <a:off x="725488" y="1298575"/>
            <a:ext cx="7988300" cy="822325"/>
          </a:xfrm>
          <a:prstGeom prst="rect">
            <a:avLst/>
          </a:prstGeom>
          <a:noFill/>
          <a:ln w="9525">
            <a:noFill/>
            <a:miter lim="800000"/>
            <a:headEnd/>
            <a:tailEnd/>
          </a:ln>
        </p:spPr>
        <p:txBody>
          <a:bodyPr anchor="ctr">
            <a:spAutoFit/>
          </a:bodyPr>
          <a:lstStyle/>
          <a:p>
            <a:pPr marL="457200" indent="-457200" algn="l">
              <a:buFontTx/>
              <a:buAutoNum type="arabicPeriod" startAt="3"/>
            </a:pPr>
            <a:r>
              <a:rPr lang="en-US">
                <a:solidFill>
                  <a:srgbClr val="000000"/>
                </a:solidFill>
              </a:rPr>
              <a:t>Container A (with volume 150 mL) contains a gas under an unknown pressure.  Container B (with volume 250  mL) contains a gas under 628 mm Hg of pressure.  Container C (with volume 350 mL) contains a gas under 437 mm Hg of pressure.  If all of these gases are put into Container D (with volume 300 mL), giving it 1439 mm Hg of pressure, find the original pressure of the gas in Container A.</a:t>
            </a:r>
          </a:p>
        </p:txBody>
      </p:sp>
      <p:sp>
        <p:nvSpPr>
          <p:cNvPr id="1114151" name="Text Box 39"/>
          <p:cNvSpPr txBox="1">
            <a:spLocks noChangeArrowheads="1"/>
          </p:cNvSpPr>
          <p:nvPr/>
        </p:nvSpPr>
        <p:spPr bwMode="auto">
          <a:xfrm>
            <a:off x="6132513" y="6167438"/>
            <a:ext cx="2819400" cy="274637"/>
          </a:xfrm>
          <a:prstGeom prst="rect">
            <a:avLst/>
          </a:prstGeom>
          <a:noFill/>
          <a:ln w="9525">
            <a:noFill/>
            <a:miter lim="800000"/>
            <a:headEnd/>
            <a:tailEnd/>
          </a:ln>
        </p:spPr>
        <p:txBody>
          <a:bodyPr wrap="none">
            <a:spAutoFit/>
          </a:bodyPr>
          <a:lstStyle/>
          <a:p>
            <a:pPr algn="l"/>
            <a:r>
              <a:rPr lang="en-US">
                <a:solidFill>
                  <a:srgbClr val="000000"/>
                </a:solidFill>
              </a:rPr>
              <a:t>(P</a:t>
            </a:r>
            <a:r>
              <a:rPr lang="en-US" baseline="-25000">
                <a:solidFill>
                  <a:srgbClr val="000000"/>
                </a:solidFill>
              </a:rPr>
              <a:t>A</a:t>
            </a:r>
            <a:r>
              <a:rPr lang="en-US">
                <a:solidFill>
                  <a:srgbClr val="000000"/>
                </a:solidFill>
              </a:rPr>
              <a:t>)(150 mL)  =  (406 mm Hg)(300 mL)</a:t>
            </a:r>
          </a:p>
        </p:txBody>
      </p:sp>
      <p:sp>
        <p:nvSpPr>
          <p:cNvPr id="1114152" name="Text Box 40"/>
          <p:cNvSpPr txBox="1">
            <a:spLocks noChangeArrowheads="1"/>
          </p:cNvSpPr>
          <p:nvPr/>
        </p:nvSpPr>
        <p:spPr bwMode="auto">
          <a:xfrm>
            <a:off x="6475413" y="5930900"/>
            <a:ext cx="1539875" cy="274638"/>
          </a:xfrm>
          <a:prstGeom prst="rect">
            <a:avLst/>
          </a:prstGeom>
          <a:noFill/>
          <a:ln w="9525">
            <a:noFill/>
            <a:miter lim="800000"/>
            <a:headEnd/>
            <a:tailEnd/>
          </a:ln>
        </p:spPr>
        <p:txBody>
          <a:bodyPr wrap="none">
            <a:spAutoFit/>
          </a:bodyPr>
          <a:lstStyle/>
          <a:p>
            <a:pPr algn="l"/>
            <a:r>
              <a:rPr lang="en-US">
                <a:solidFill>
                  <a:srgbClr val="000000"/>
                </a:solidFill>
              </a:rPr>
              <a:t>(P</a:t>
            </a:r>
            <a:r>
              <a:rPr lang="en-US" baseline="-25000">
                <a:solidFill>
                  <a:srgbClr val="000000"/>
                </a:solidFill>
              </a:rPr>
              <a:t>A</a:t>
            </a:r>
            <a:r>
              <a:rPr lang="en-US">
                <a:solidFill>
                  <a:srgbClr val="000000"/>
                </a:solidFill>
              </a:rPr>
              <a:t>)(V</a:t>
            </a:r>
            <a:r>
              <a:rPr lang="en-US" baseline="-25000">
                <a:solidFill>
                  <a:srgbClr val="000000"/>
                </a:solidFill>
              </a:rPr>
              <a:t>A</a:t>
            </a:r>
            <a:r>
              <a:rPr lang="en-US">
                <a:solidFill>
                  <a:srgbClr val="000000"/>
                </a:solidFill>
              </a:rPr>
              <a:t>)  =  (P</a:t>
            </a:r>
            <a:r>
              <a:rPr lang="en-US" baseline="-25000">
                <a:solidFill>
                  <a:srgbClr val="000000"/>
                </a:solidFill>
              </a:rPr>
              <a:t>D</a:t>
            </a:r>
            <a:r>
              <a:rPr lang="en-US">
                <a:solidFill>
                  <a:srgbClr val="000000"/>
                </a:solidFill>
              </a:rPr>
              <a:t>)(V</a:t>
            </a:r>
            <a:r>
              <a:rPr lang="en-US" baseline="-25000">
                <a:solidFill>
                  <a:srgbClr val="000000"/>
                </a:solidFill>
              </a:rPr>
              <a:t>D</a:t>
            </a:r>
            <a:r>
              <a:rPr lang="en-US">
                <a:solidFill>
                  <a:srgbClr val="000000"/>
                </a:solidFill>
              </a:rPr>
              <a:t>)</a:t>
            </a:r>
          </a:p>
        </p:txBody>
      </p:sp>
      <p:sp>
        <p:nvSpPr>
          <p:cNvPr id="1114153" name="Text Box 41"/>
          <p:cNvSpPr txBox="1">
            <a:spLocks noChangeArrowheads="1"/>
          </p:cNvSpPr>
          <p:nvPr/>
        </p:nvSpPr>
        <p:spPr bwMode="auto">
          <a:xfrm>
            <a:off x="6689725" y="6430963"/>
            <a:ext cx="1544638" cy="274637"/>
          </a:xfrm>
          <a:prstGeom prst="rect">
            <a:avLst/>
          </a:prstGeom>
          <a:noFill/>
          <a:ln w="9525">
            <a:noFill/>
            <a:miter lim="800000"/>
            <a:headEnd/>
            <a:tailEnd/>
          </a:ln>
        </p:spPr>
        <p:txBody>
          <a:bodyPr wrap="none">
            <a:spAutoFit/>
          </a:bodyPr>
          <a:lstStyle/>
          <a:p>
            <a:pPr algn="l"/>
            <a:r>
              <a:rPr lang="en-US">
                <a:solidFill>
                  <a:srgbClr val="000000"/>
                </a:solidFill>
              </a:rPr>
              <a:t>(P</a:t>
            </a:r>
            <a:r>
              <a:rPr lang="en-US" baseline="-25000">
                <a:solidFill>
                  <a:srgbClr val="000000"/>
                </a:solidFill>
              </a:rPr>
              <a:t>A</a:t>
            </a:r>
            <a:r>
              <a:rPr lang="en-US">
                <a:solidFill>
                  <a:srgbClr val="000000"/>
                </a:solidFill>
              </a:rPr>
              <a:t>)   =  812 mm Hg</a:t>
            </a:r>
          </a:p>
        </p:txBody>
      </p:sp>
      <p:sp>
        <p:nvSpPr>
          <p:cNvPr id="1114156" name="Text Box 44"/>
          <p:cNvSpPr txBox="1">
            <a:spLocks noChangeArrowheads="1"/>
          </p:cNvSpPr>
          <p:nvPr/>
        </p:nvSpPr>
        <p:spPr bwMode="auto">
          <a:xfrm>
            <a:off x="4865688" y="4160838"/>
            <a:ext cx="569912" cy="214312"/>
          </a:xfrm>
          <a:prstGeom prst="rect">
            <a:avLst/>
          </a:prstGeom>
          <a:noFill/>
          <a:ln w="9525">
            <a:noFill/>
            <a:miter lim="800000"/>
            <a:headEnd/>
            <a:tailEnd/>
          </a:ln>
        </p:spPr>
        <p:txBody>
          <a:bodyPr wrap="none">
            <a:spAutoFit/>
          </a:bodyPr>
          <a:lstStyle/>
          <a:p>
            <a:pPr algn="l"/>
            <a:r>
              <a:rPr lang="en-US" sz="800">
                <a:solidFill>
                  <a:srgbClr val="000000"/>
                </a:solidFill>
              </a:rPr>
              <a:t>STEP 1)</a:t>
            </a:r>
          </a:p>
        </p:txBody>
      </p:sp>
      <p:sp>
        <p:nvSpPr>
          <p:cNvPr id="1114157" name="Text Box 45"/>
          <p:cNvSpPr txBox="1">
            <a:spLocks noChangeArrowheads="1"/>
          </p:cNvSpPr>
          <p:nvPr/>
        </p:nvSpPr>
        <p:spPr bwMode="auto">
          <a:xfrm>
            <a:off x="4865688" y="3408363"/>
            <a:ext cx="569912" cy="214312"/>
          </a:xfrm>
          <a:prstGeom prst="rect">
            <a:avLst/>
          </a:prstGeom>
          <a:noFill/>
          <a:ln w="9525">
            <a:noFill/>
            <a:miter lim="800000"/>
            <a:headEnd/>
            <a:tailEnd/>
          </a:ln>
        </p:spPr>
        <p:txBody>
          <a:bodyPr wrap="none">
            <a:spAutoFit/>
          </a:bodyPr>
          <a:lstStyle/>
          <a:p>
            <a:pPr algn="l"/>
            <a:r>
              <a:rPr lang="en-US" sz="800">
                <a:solidFill>
                  <a:srgbClr val="000000"/>
                </a:solidFill>
              </a:rPr>
              <a:t>STEP 2)</a:t>
            </a:r>
          </a:p>
        </p:txBody>
      </p:sp>
      <p:sp>
        <p:nvSpPr>
          <p:cNvPr id="1114158" name="Text Box 46"/>
          <p:cNvSpPr txBox="1">
            <a:spLocks noChangeArrowheads="1"/>
          </p:cNvSpPr>
          <p:nvPr/>
        </p:nvSpPr>
        <p:spPr bwMode="auto">
          <a:xfrm>
            <a:off x="4865688" y="2646363"/>
            <a:ext cx="569912" cy="214312"/>
          </a:xfrm>
          <a:prstGeom prst="rect">
            <a:avLst/>
          </a:prstGeom>
          <a:noFill/>
          <a:ln w="9525">
            <a:noFill/>
            <a:miter lim="800000"/>
            <a:headEnd/>
            <a:tailEnd/>
          </a:ln>
        </p:spPr>
        <p:txBody>
          <a:bodyPr wrap="none">
            <a:spAutoFit/>
          </a:bodyPr>
          <a:lstStyle/>
          <a:p>
            <a:pPr algn="l"/>
            <a:r>
              <a:rPr lang="en-US" sz="800">
                <a:solidFill>
                  <a:srgbClr val="000000"/>
                </a:solidFill>
              </a:rPr>
              <a:t>STEP 3)</a:t>
            </a:r>
          </a:p>
        </p:txBody>
      </p:sp>
      <p:sp>
        <p:nvSpPr>
          <p:cNvPr id="1114159" name="Text Box 47"/>
          <p:cNvSpPr txBox="1">
            <a:spLocks noChangeArrowheads="1"/>
          </p:cNvSpPr>
          <p:nvPr/>
        </p:nvSpPr>
        <p:spPr bwMode="auto">
          <a:xfrm>
            <a:off x="1924050" y="2651125"/>
            <a:ext cx="569913" cy="214313"/>
          </a:xfrm>
          <a:prstGeom prst="rect">
            <a:avLst/>
          </a:prstGeom>
          <a:noFill/>
          <a:ln w="9525">
            <a:noFill/>
            <a:miter lim="800000"/>
            <a:headEnd/>
            <a:tailEnd/>
          </a:ln>
        </p:spPr>
        <p:txBody>
          <a:bodyPr wrap="none">
            <a:spAutoFit/>
          </a:bodyPr>
          <a:lstStyle/>
          <a:p>
            <a:pPr algn="l"/>
            <a:r>
              <a:rPr lang="en-US" sz="800">
                <a:solidFill>
                  <a:srgbClr val="000000"/>
                </a:solidFill>
              </a:rPr>
              <a:t>STEP 4)</a:t>
            </a:r>
          </a:p>
        </p:txBody>
      </p:sp>
      <p:sp>
        <p:nvSpPr>
          <p:cNvPr id="1114160" name="Text Box 48"/>
          <p:cNvSpPr txBox="1">
            <a:spLocks noChangeArrowheads="1"/>
          </p:cNvSpPr>
          <p:nvPr/>
        </p:nvSpPr>
        <p:spPr bwMode="auto">
          <a:xfrm>
            <a:off x="242888" y="6148388"/>
            <a:ext cx="1684337" cy="274637"/>
          </a:xfrm>
          <a:prstGeom prst="rect">
            <a:avLst/>
          </a:prstGeom>
          <a:noFill/>
          <a:ln w="9525">
            <a:noFill/>
            <a:miter lim="800000"/>
            <a:headEnd/>
            <a:tailEnd/>
          </a:ln>
        </p:spPr>
        <p:txBody>
          <a:bodyPr wrap="none">
            <a:spAutoFit/>
          </a:bodyPr>
          <a:lstStyle/>
          <a:p>
            <a:pPr algn="l"/>
            <a:r>
              <a:rPr lang="en-US">
                <a:solidFill>
                  <a:srgbClr val="000000"/>
                </a:solidFill>
              </a:rPr>
              <a:t>(437)(350)  =  (x)(300)</a:t>
            </a:r>
          </a:p>
        </p:txBody>
      </p:sp>
      <p:sp>
        <p:nvSpPr>
          <p:cNvPr id="1114161" name="Text Box 49"/>
          <p:cNvSpPr txBox="1">
            <a:spLocks noChangeArrowheads="1"/>
          </p:cNvSpPr>
          <p:nvPr/>
        </p:nvSpPr>
        <p:spPr bwMode="auto">
          <a:xfrm>
            <a:off x="404813" y="5911850"/>
            <a:ext cx="1549400" cy="274638"/>
          </a:xfrm>
          <a:prstGeom prst="rect">
            <a:avLst/>
          </a:prstGeom>
          <a:noFill/>
          <a:ln w="9525">
            <a:noFill/>
            <a:miter lim="800000"/>
            <a:headEnd/>
            <a:tailEnd/>
          </a:ln>
        </p:spPr>
        <p:txBody>
          <a:bodyPr wrap="none">
            <a:spAutoFit/>
          </a:bodyPr>
          <a:lstStyle/>
          <a:p>
            <a:pPr algn="l"/>
            <a:r>
              <a:rPr lang="en-US">
                <a:solidFill>
                  <a:srgbClr val="000000"/>
                </a:solidFill>
              </a:rPr>
              <a:t>(P</a:t>
            </a:r>
            <a:r>
              <a:rPr lang="en-US" baseline="-25000">
                <a:solidFill>
                  <a:srgbClr val="000000"/>
                </a:solidFill>
              </a:rPr>
              <a:t>C</a:t>
            </a:r>
            <a:r>
              <a:rPr lang="en-US">
                <a:solidFill>
                  <a:srgbClr val="000000"/>
                </a:solidFill>
              </a:rPr>
              <a:t>)(V</a:t>
            </a:r>
            <a:r>
              <a:rPr lang="en-US" baseline="-25000">
                <a:solidFill>
                  <a:srgbClr val="000000"/>
                </a:solidFill>
              </a:rPr>
              <a:t>C</a:t>
            </a:r>
            <a:r>
              <a:rPr lang="en-US">
                <a:solidFill>
                  <a:srgbClr val="000000"/>
                </a:solidFill>
              </a:rPr>
              <a:t>)  =  (P</a:t>
            </a:r>
            <a:r>
              <a:rPr lang="en-US" baseline="-25000">
                <a:solidFill>
                  <a:srgbClr val="000000"/>
                </a:solidFill>
              </a:rPr>
              <a:t>D</a:t>
            </a:r>
            <a:r>
              <a:rPr lang="en-US">
                <a:solidFill>
                  <a:srgbClr val="000000"/>
                </a:solidFill>
              </a:rPr>
              <a:t>)(V</a:t>
            </a:r>
            <a:r>
              <a:rPr lang="en-US" baseline="-25000">
                <a:solidFill>
                  <a:srgbClr val="000000"/>
                </a:solidFill>
              </a:rPr>
              <a:t>D</a:t>
            </a:r>
            <a:r>
              <a:rPr lang="en-US">
                <a:solidFill>
                  <a:srgbClr val="000000"/>
                </a:solidFill>
              </a:rPr>
              <a:t>)</a:t>
            </a:r>
          </a:p>
        </p:txBody>
      </p:sp>
      <p:sp>
        <p:nvSpPr>
          <p:cNvPr id="1114162" name="Text Box 50"/>
          <p:cNvSpPr txBox="1">
            <a:spLocks noChangeArrowheads="1"/>
          </p:cNvSpPr>
          <p:nvPr/>
        </p:nvSpPr>
        <p:spPr bwMode="auto">
          <a:xfrm>
            <a:off x="638175" y="6411913"/>
            <a:ext cx="1549400" cy="274637"/>
          </a:xfrm>
          <a:prstGeom prst="rect">
            <a:avLst/>
          </a:prstGeom>
          <a:noFill/>
          <a:ln w="9525">
            <a:noFill/>
            <a:miter lim="800000"/>
            <a:headEnd/>
            <a:tailEnd/>
          </a:ln>
        </p:spPr>
        <p:txBody>
          <a:bodyPr wrap="none">
            <a:spAutoFit/>
          </a:bodyPr>
          <a:lstStyle/>
          <a:p>
            <a:pPr algn="l"/>
            <a:r>
              <a:rPr lang="en-US">
                <a:solidFill>
                  <a:srgbClr val="000000"/>
                </a:solidFill>
              </a:rPr>
              <a:t>(P</a:t>
            </a:r>
            <a:r>
              <a:rPr lang="en-US" baseline="-25000">
                <a:solidFill>
                  <a:srgbClr val="000000"/>
                </a:solidFill>
              </a:rPr>
              <a:t>C</a:t>
            </a:r>
            <a:r>
              <a:rPr lang="en-US">
                <a:solidFill>
                  <a:srgbClr val="000000"/>
                </a:solidFill>
              </a:rPr>
              <a:t>)   =  510 mm Hg</a:t>
            </a:r>
          </a:p>
        </p:txBody>
      </p:sp>
      <p:sp>
        <p:nvSpPr>
          <p:cNvPr id="1114163" name="Text Box 51"/>
          <p:cNvSpPr txBox="1">
            <a:spLocks noChangeArrowheads="1"/>
          </p:cNvSpPr>
          <p:nvPr/>
        </p:nvSpPr>
        <p:spPr bwMode="auto">
          <a:xfrm>
            <a:off x="2566988" y="6148388"/>
            <a:ext cx="1700212" cy="276225"/>
          </a:xfrm>
          <a:prstGeom prst="rect">
            <a:avLst/>
          </a:prstGeom>
          <a:noFill/>
          <a:ln w="9525">
            <a:noFill/>
            <a:miter lim="800000"/>
            <a:headEnd/>
            <a:tailEnd/>
          </a:ln>
        </p:spPr>
        <p:txBody>
          <a:bodyPr wrap="none">
            <a:spAutoFit/>
          </a:bodyPr>
          <a:lstStyle/>
          <a:p>
            <a:pPr algn="l"/>
            <a:r>
              <a:rPr lang="en-US">
                <a:solidFill>
                  <a:srgbClr val="000000"/>
                </a:solidFill>
              </a:rPr>
              <a:t>(628)(250)  =  (x)(300)</a:t>
            </a:r>
          </a:p>
        </p:txBody>
      </p:sp>
      <p:sp>
        <p:nvSpPr>
          <p:cNvPr id="1114164" name="Text Box 52"/>
          <p:cNvSpPr txBox="1">
            <a:spLocks noChangeArrowheads="1"/>
          </p:cNvSpPr>
          <p:nvPr/>
        </p:nvSpPr>
        <p:spPr bwMode="auto">
          <a:xfrm>
            <a:off x="2728913" y="5911850"/>
            <a:ext cx="1539875" cy="274638"/>
          </a:xfrm>
          <a:prstGeom prst="rect">
            <a:avLst/>
          </a:prstGeom>
          <a:noFill/>
          <a:ln w="9525">
            <a:noFill/>
            <a:miter lim="800000"/>
            <a:headEnd/>
            <a:tailEnd/>
          </a:ln>
        </p:spPr>
        <p:txBody>
          <a:bodyPr wrap="none">
            <a:spAutoFit/>
          </a:bodyPr>
          <a:lstStyle/>
          <a:p>
            <a:pPr algn="l"/>
            <a:r>
              <a:rPr lang="en-US">
                <a:solidFill>
                  <a:srgbClr val="000000"/>
                </a:solidFill>
              </a:rPr>
              <a:t>(P</a:t>
            </a:r>
            <a:r>
              <a:rPr lang="en-US" baseline="-25000">
                <a:solidFill>
                  <a:srgbClr val="000000"/>
                </a:solidFill>
              </a:rPr>
              <a:t>B</a:t>
            </a:r>
            <a:r>
              <a:rPr lang="en-US">
                <a:solidFill>
                  <a:srgbClr val="000000"/>
                </a:solidFill>
              </a:rPr>
              <a:t>)(V</a:t>
            </a:r>
            <a:r>
              <a:rPr lang="en-US" baseline="-25000">
                <a:solidFill>
                  <a:srgbClr val="000000"/>
                </a:solidFill>
              </a:rPr>
              <a:t>B</a:t>
            </a:r>
            <a:r>
              <a:rPr lang="en-US">
                <a:solidFill>
                  <a:srgbClr val="000000"/>
                </a:solidFill>
              </a:rPr>
              <a:t>)  =  (P</a:t>
            </a:r>
            <a:r>
              <a:rPr lang="en-US" baseline="-25000">
                <a:solidFill>
                  <a:srgbClr val="000000"/>
                </a:solidFill>
              </a:rPr>
              <a:t>D</a:t>
            </a:r>
            <a:r>
              <a:rPr lang="en-US">
                <a:solidFill>
                  <a:srgbClr val="000000"/>
                </a:solidFill>
              </a:rPr>
              <a:t>)(V</a:t>
            </a:r>
            <a:r>
              <a:rPr lang="en-US" baseline="-25000">
                <a:solidFill>
                  <a:srgbClr val="000000"/>
                </a:solidFill>
              </a:rPr>
              <a:t>D</a:t>
            </a:r>
            <a:r>
              <a:rPr lang="en-US">
                <a:solidFill>
                  <a:srgbClr val="000000"/>
                </a:solidFill>
              </a:rPr>
              <a:t>)</a:t>
            </a:r>
          </a:p>
        </p:txBody>
      </p:sp>
      <p:sp>
        <p:nvSpPr>
          <p:cNvPr id="1114165" name="Text Box 53"/>
          <p:cNvSpPr txBox="1">
            <a:spLocks noChangeArrowheads="1"/>
          </p:cNvSpPr>
          <p:nvPr/>
        </p:nvSpPr>
        <p:spPr bwMode="auto">
          <a:xfrm>
            <a:off x="2962275" y="6411913"/>
            <a:ext cx="1544638" cy="274637"/>
          </a:xfrm>
          <a:prstGeom prst="rect">
            <a:avLst/>
          </a:prstGeom>
          <a:noFill/>
          <a:ln w="9525">
            <a:noFill/>
            <a:miter lim="800000"/>
            <a:headEnd/>
            <a:tailEnd/>
          </a:ln>
        </p:spPr>
        <p:txBody>
          <a:bodyPr wrap="none">
            <a:spAutoFit/>
          </a:bodyPr>
          <a:lstStyle/>
          <a:p>
            <a:pPr algn="l"/>
            <a:r>
              <a:rPr lang="en-US">
                <a:solidFill>
                  <a:srgbClr val="000000"/>
                </a:solidFill>
              </a:rPr>
              <a:t>(P</a:t>
            </a:r>
            <a:r>
              <a:rPr lang="en-US" baseline="-25000">
                <a:solidFill>
                  <a:srgbClr val="000000"/>
                </a:solidFill>
              </a:rPr>
              <a:t>B</a:t>
            </a:r>
            <a:r>
              <a:rPr lang="en-US">
                <a:solidFill>
                  <a:srgbClr val="000000"/>
                </a:solidFill>
              </a:rPr>
              <a:t>)   =  523 mm Hg</a:t>
            </a:r>
          </a:p>
        </p:txBody>
      </p:sp>
      <p:sp>
        <p:nvSpPr>
          <p:cNvPr id="1114166" name="Text Box 54"/>
          <p:cNvSpPr txBox="1">
            <a:spLocks noChangeArrowheads="1"/>
          </p:cNvSpPr>
          <p:nvPr/>
        </p:nvSpPr>
        <p:spPr bwMode="auto">
          <a:xfrm>
            <a:off x="4962525" y="4962525"/>
            <a:ext cx="1385888" cy="274638"/>
          </a:xfrm>
          <a:prstGeom prst="rect">
            <a:avLst/>
          </a:prstGeom>
          <a:noFill/>
          <a:ln w="9525">
            <a:noFill/>
            <a:miter lim="800000"/>
            <a:headEnd/>
            <a:tailEnd/>
          </a:ln>
        </p:spPr>
        <p:txBody>
          <a:bodyPr wrap="none">
            <a:spAutoFit/>
          </a:bodyPr>
          <a:lstStyle/>
          <a:p>
            <a:pPr algn="l"/>
            <a:r>
              <a:rPr lang="en-US">
                <a:solidFill>
                  <a:srgbClr val="000000"/>
                </a:solidFill>
              </a:rPr>
              <a:t>P</a:t>
            </a:r>
            <a:r>
              <a:rPr lang="en-US" baseline="-25000">
                <a:solidFill>
                  <a:srgbClr val="000000"/>
                </a:solidFill>
              </a:rPr>
              <a:t>T</a:t>
            </a:r>
            <a:r>
              <a:rPr lang="en-US">
                <a:solidFill>
                  <a:srgbClr val="000000"/>
                </a:solidFill>
              </a:rPr>
              <a:t> = P</a:t>
            </a:r>
            <a:r>
              <a:rPr lang="en-US" baseline="-25000">
                <a:solidFill>
                  <a:srgbClr val="000000"/>
                </a:solidFill>
              </a:rPr>
              <a:t>A</a:t>
            </a:r>
            <a:r>
              <a:rPr lang="en-US">
                <a:solidFill>
                  <a:srgbClr val="000000"/>
                </a:solidFill>
              </a:rPr>
              <a:t> + P</a:t>
            </a:r>
            <a:r>
              <a:rPr lang="en-US" baseline="-25000">
                <a:solidFill>
                  <a:srgbClr val="000000"/>
                </a:solidFill>
              </a:rPr>
              <a:t>B</a:t>
            </a:r>
            <a:r>
              <a:rPr lang="en-US">
                <a:solidFill>
                  <a:srgbClr val="000000"/>
                </a:solidFill>
              </a:rPr>
              <a:t> + P</a:t>
            </a:r>
            <a:r>
              <a:rPr lang="en-US" baseline="-25000">
                <a:solidFill>
                  <a:srgbClr val="000000"/>
                </a:solidFill>
              </a:rPr>
              <a:t>C</a:t>
            </a:r>
          </a:p>
        </p:txBody>
      </p:sp>
      <p:sp>
        <p:nvSpPr>
          <p:cNvPr id="1114167" name="Text Box 55"/>
          <p:cNvSpPr txBox="1">
            <a:spLocks noChangeArrowheads="1"/>
          </p:cNvSpPr>
          <p:nvPr/>
        </p:nvSpPr>
        <p:spPr bwMode="auto">
          <a:xfrm>
            <a:off x="4819650" y="5872163"/>
            <a:ext cx="1012825" cy="822325"/>
          </a:xfrm>
          <a:prstGeom prst="rect">
            <a:avLst/>
          </a:prstGeom>
          <a:noFill/>
          <a:ln w="9525">
            <a:noFill/>
            <a:miter lim="800000"/>
            <a:headEnd/>
            <a:tailEnd/>
          </a:ln>
        </p:spPr>
        <p:txBody>
          <a:bodyPr wrap="none">
            <a:spAutoFit/>
          </a:bodyPr>
          <a:lstStyle/>
          <a:p>
            <a:pPr algn="l"/>
            <a:r>
              <a:rPr lang="en-US">
                <a:solidFill>
                  <a:srgbClr val="000000"/>
                </a:solidFill>
              </a:rPr>
              <a:t>1439</a:t>
            </a:r>
          </a:p>
          <a:p>
            <a:pPr algn="l"/>
            <a:r>
              <a:rPr lang="en-US">
                <a:solidFill>
                  <a:srgbClr val="000000"/>
                </a:solidFill>
              </a:rPr>
              <a:t>-510</a:t>
            </a:r>
          </a:p>
          <a:p>
            <a:pPr algn="l"/>
            <a:r>
              <a:rPr lang="en-US" u="sng">
                <a:solidFill>
                  <a:srgbClr val="000000"/>
                </a:solidFill>
              </a:rPr>
              <a:t>-523</a:t>
            </a:r>
          </a:p>
          <a:p>
            <a:pPr algn="l"/>
            <a:r>
              <a:rPr lang="en-US">
                <a:solidFill>
                  <a:srgbClr val="000000"/>
                </a:solidFill>
              </a:rPr>
              <a:t> 406 mm Hg</a:t>
            </a:r>
          </a:p>
        </p:txBody>
      </p:sp>
      <p:sp>
        <p:nvSpPr>
          <p:cNvPr id="1114168" name="Text Box 56"/>
          <p:cNvSpPr txBox="1">
            <a:spLocks noChangeArrowheads="1"/>
          </p:cNvSpPr>
          <p:nvPr/>
        </p:nvSpPr>
        <p:spPr bwMode="auto">
          <a:xfrm>
            <a:off x="0" y="5849938"/>
            <a:ext cx="569913" cy="214312"/>
          </a:xfrm>
          <a:prstGeom prst="rect">
            <a:avLst/>
          </a:prstGeom>
          <a:noFill/>
          <a:ln w="9525">
            <a:noFill/>
            <a:miter lim="800000"/>
            <a:headEnd/>
            <a:tailEnd/>
          </a:ln>
        </p:spPr>
        <p:txBody>
          <a:bodyPr wrap="none">
            <a:spAutoFit/>
          </a:bodyPr>
          <a:lstStyle/>
          <a:p>
            <a:pPr algn="l"/>
            <a:r>
              <a:rPr lang="en-US" sz="800">
                <a:solidFill>
                  <a:srgbClr val="000000"/>
                </a:solidFill>
              </a:rPr>
              <a:t>STEP 1)</a:t>
            </a:r>
          </a:p>
        </p:txBody>
      </p:sp>
      <p:sp>
        <p:nvSpPr>
          <p:cNvPr id="1114169" name="Text Box 57"/>
          <p:cNvSpPr txBox="1">
            <a:spLocks noChangeArrowheads="1"/>
          </p:cNvSpPr>
          <p:nvPr/>
        </p:nvSpPr>
        <p:spPr bwMode="auto">
          <a:xfrm>
            <a:off x="2228850" y="5843588"/>
            <a:ext cx="569913" cy="214312"/>
          </a:xfrm>
          <a:prstGeom prst="rect">
            <a:avLst/>
          </a:prstGeom>
          <a:noFill/>
          <a:ln w="9525">
            <a:noFill/>
            <a:miter lim="800000"/>
            <a:headEnd/>
            <a:tailEnd/>
          </a:ln>
        </p:spPr>
        <p:txBody>
          <a:bodyPr wrap="none">
            <a:spAutoFit/>
          </a:bodyPr>
          <a:lstStyle/>
          <a:p>
            <a:pPr algn="l"/>
            <a:r>
              <a:rPr lang="en-US" sz="800">
                <a:solidFill>
                  <a:srgbClr val="000000"/>
                </a:solidFill>
              </a:rPr>
              <a:t>STEP 2)</a:t>
            </a:r>
          </a:p>
        </p:txBody>
      </p:sp>
      <p:sp>
        <p:nvSpPr>
          <p:cNvPr id="1114170" name="Text Box 58"/>
          <p:cNvSpPr txBox="1">
            <a:spLocks noChangeArrowheads="1"/>
          </p:cNvSpPr>
          <p:nvPr/>
        </p:nvSpPr>
        <p:spPr bwMode="auto">
          <a:xfrm>
            <a:off x="4362450" y="5848350"/>
            <a:ext cx="569913" cy="214313"/>
          </a:xfrm>
          <a:prstGeom prst="rect">
            <a:avLst/>
          </a:prstGeom>
          <a:noFill/>
          <a:ln w="9525">
            <a:noFill/>
            <a:miter lim="800000"/>
            <a:headEnd/>
            <a:tailEnd/>
          </a:ln>
        </p:spPr>
        <p:txBody>
          <a:bodyPr wrap="none">
            <a:spAutoFit/>
          </a:bodyPr>
          <a:lstStyle/>
          <a:p>
            <a:pPr algn="l"/>
            <a:r>
              <a:rPr lang="en-US" sz="800">
                <a:solidFill>
                  <a:srgbClr val="000000"/>
                </a:solidFill>
              </a:rPr>
              <a:t>STEP 3)</a:t>
            </a:r>
          </a:p>
        </p:txBody>
      </p:sp>
      <p:sp>
        <p:nvSpPr>
          <p:cNvPr id="1114171" name="Text Box 59"/>
          <p:cNvSpPr txBox="1">
            <a:spLocks noChangeArrowheads="1"/>
          </p:cNvSpPr>
          <p:nvPr/>
        </p:nvSpPr>
        <p:spPr bwMode="auto">
          <a:xfrm>
            <a:off x="5826125" y="5834063"/>
            <a:ext cx="569913" cy="214312"/>
          </a:xfrm>
          <a:prstGeom prst="rect">
            <a:avLst/>
          </a:prstGeom>
          <a:noFill/>
          <a:ln w="9525">
            <a:noFill/>
            <a:miter lim="800000"/>
            <a:headEnd/>
            <a:tailEnd/>
          </a:ln>
        </p:spPr>
        <p:txBody>
          <a:bodyPr wrap="none">
            <a:spAutoFit/>
          </a:bodyPr>
          <a:lstStyle/>
          <a:p>
            <a:pPr algn="l"/>
            <a:r>
              <a:rPr lang="en-US" sz="800">
                <a:solidFill>
                  <a:srgbClr val="000000"/>
                </a:solidFill>
              </a:rPr>
              <a:t>STEP 4)</a:t>
            </a:r>
          </a:p>
        </p:txBody>
      </p:sp>
      <p:sp>
        <p:nvSpPr>
          <p:cNvPr id="1114173" name="Text Box 61"/>
          <p:cNvSpPr txBox="1">
            <a:spLocks noChangeArrowheads="1"/>
          </p:cNvSpPr>
          <p:nvPr/>
        </p:nvSpPr>
        <p:spPr bwMode="auto">
          <a:xfrm>
            <a:off x="7085013" y="6396038"/>
            <a:ext cx="1365250" cy="366712"/>
          </a:xfrm>
          <a:prstGeom prst="rect">
            <a:avLst/>
          </a:prstGeom>
          <a:noFill/>
          <a:ln w="9525">
            <a:noFill/>
            <a:miter lim="800000"/>
            <a:headEnd/>
            <a:tailEnd/>
          </a:ln>
        </p:spPr>
        <p:txBody>
          <a:bodyPr wrap="none">
            <a:spAutoFit/>
          </a:bodyPr>
          <a:lstStyle/>
          <a:p>
            <a:pPr algn="l"/>
            <a:r>
              <a:rPr lang="en-US" sz="1800">
                <a:solidFill>
                  <a:srgbClr val="000000"/>
                </a:solidFill>
              </a:rPr>
              <a:t>812 mm Hg</a:t>
            </a:r>
          </a:p>
        </p:txBody>
      </p:sp>
      <p:sp>
        <p:nvSpPr>
          <p:cNvPr id="1114174" name="Rectangle 62"/>
          <p:cNvSpPr>
            <a:spLocks noChangeArrowheads="1"/>
          </p:cNvSpPr>
          <p:nvPr/>
        </p:nvSpPr>
        <p:spPr bwMode="auto">
          <a:xfrm>
            <a:off x="6461125" y="2665413"/>
            <a:ext cx="1501775" cy="2251075"/>
          </a:xfrm>
          <a:prstGeom prst="rect">
            <a:avLst/>
          </a:prstGeom>
          <a:solidFill>
            <a:schemeClr val="bg1"/>
          </a:solidFill>
          <a:ln w="9525">
            <a:noFill/>
            <a:miter lim="800000"/>
            <a:headEnd/>
            <a:tailEnd/>
          </a:ln>
        </p:spPr>
        <p:txBody>
          <a:bodyPr wrap="none" anchor="ctr"/>
          <a:lstStyle/>
          <a:p>
            <a:r>
              <a:rPr lang="en-US" sz="1800">
                <a:solidFill>
                  <a:srgbClr val="000000"/>
                </a:solidFill>
              </a:rPr>
              <a:t>300 mL</a:t>
            </a:r>
            <a:endParaRPr lang="en-US" sz="1800" baseline="30000">
              <a:solidFill>
                <a:srgbClr val="000000"/>
              </a:solidFill>
            </a:endParaRPr>
          </a:p>
        </p:txBody>
      </p:sp>
    </p:spTree>
    <p:extLst>
      <p:ext uri="{BB962C8B-B14F-4D97-AF65-F5344CB8AC3E}">
        <p14:creationId xmlns:p14="http://schemas.microsoft.com/office/powerpoint/2010/main" val="108640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1114139"/>
                                        </p:tgtEl>
                                        <p:attrNameLst>
                                          <p:attrName>style.visibility</p:attrName>
                                        </p:attrNameLst>
                                      </p:cBhvr>
                                      <p:to>
                                        <p:strVal val="visible"/>
                                      </p:to>
                                    </p:set>
                                    <p:anim calcmode="lin" valueType="num">
                                      <p:cBhvr>
                                        <p:cTn id="12" dur="500" fill="hold"/>
                                        <p:tgtEl>
                                          <p:spTgt spid="1114139"/>
                                        </p:tgtEl>
                                        <p:attrNameLst>
                                          <p:attrName>ppt_w</p:attrName>
                                        </p:attrNameLst>
                                      </p:cBhvr>
                                      <p:tavLst>
                                        <p:tav tm="0">
                                          <p:val>
                                            <p:fltVal val="0"/>
                                          </p:val>
                                        </p:tav>
                                        <p:tav tm="100000">
                                          <p:val>
                                            <p:strVal val="#ppt_w"/>
                                          </p:val>
                                        </p:tav>
                                      </p:tavLst>
                                    </p:anim>
                                    <p:anim calcmode="lin" valueType="num">
                                      <p:cBhvr>
                                        <p:cTn id="13" dur="500" fill="hold"/>
                                        <p:tgtEl>
                                          <p:spTgt spid="1114139"/>
                                        </p:tgtEl>
                                        <p:attrNameLst>
                                          <p:attrName>ppt_h</p:attrName>
                                        </p:attrNameLst>
                                      </p:cBhvr>
                                      <p:tavLst>
                                        <p:tav tm="0">
                                          <p:val>
                                            <p:strVal val="#ppt_h"/>
                                          </p:val>
                                        </p:tav>
                                        <p:tav tm="100000">
                                          <p:val>
                                            <p:strVal val="#ppt_h"/>
                                          </p:val>
                                        </p:tav>
                                      </p:tavLst>
                                    </p:anim>
                                  </p:childTnLst>
                                </p:cTn>
                              </p:par>
                            </p:childTnLst>
                          </p:cTn>
                        </p:par>
                        <p:par>
                          <p:cTn id="14" fill="hold">
                            <p:stCondLst>
                              <p:cond delay="500"/>
                            </p:stCondLst>
                            <p:childTnLst>
                              <p:par>
                                <p:cTn id="15" presetID="17" presetClass="entr" presetSubtype="10" fill="hold" grpId="0" nodeType="afterEffect">
                                  <p:stCondLst>
                                    <p:cond delay="0"/>
                                  </p:stCondLst>
                                  <p:childTnLst>
                                    <p:set>
                                      <p:cBhvr>
                                        <p:cTn id="16" dur="1" fill="hold">
                                          <p:stCondLst>
                                            <p:cond delay="0"/>
                                          </p:stCondLst>
                                        </p:cTn>
                                        <p:tgtEl>
                                          <p:spTgt spid="1114140"/>
                                        </p:tgtEl>
                                        <p:attrNameLst>
                                          <p:attrName>style.visibility</p:attrName>
                                        </p:attrNameLst>
                                      </p:cBhvr>
                                      <p:to>
                                        <p:strVal val="visible"/>
                                      </p:to>
                                    </p:set>
                                    <p:anim calcmode="lin" valueType="num">
                                      <p:cBhvr>
                                        <p:cTn id="17" dur="500" fill="hold"/>
                                        <p:tgtEl>
                                          <p:spTgt spid="1114140"/>
                                        </p:tgtEl>
                                        <p:attrNameLst>
                                          <p:attrName>ppt_w</p:attrName>
                                        </p:attrNameLst>
                                      </p:cBhvr>
                                      <p:tavLst>
                                        <p:tav tm="0">
                                          <p:val>
                                            <p:fltVal val="0"/>
                                          </p:val>
                                        </p:tav>
                                        <p:tav tm="100000">
                                          <p:val>
                                            <p:strVal val="#ppt_w"/>
                                          </p:val>
                                        </p:tav>
                                      </p:tavLst>
                                    </p:anim>
                                    <p:anim calcmode="lin" valueType="num">
                                      <p:cBhvr>
                                        <p:cTn id="18" dur="500" fill="hold"/>
                                        <p:tgtEl>
                                          <p:spTgt spid="1114140"/>
                                        </p:tgtEl>
                                        <p:attrNameLst>
                                          <p:attrName>ppt_h</p:attrName>
                                        </p:attrNameLst>
                                      </p:cBhvr>
                                      <p:tavLst>
                                        <p:tav tm="0">
                                          <p:val>
                                            <p:strVal val="#ppt_h"/>
                                          </p:val>
                                        </p:tav>
                                        <p:tav tm="100000">
                                          <p:val>
                                            <p:strVal val="#ppt_h"/>
                                          </p:val>
                                        </p:tav>
                                      </p:tavLst>
                                    </p:anim>
                                  </p:childTnLst>
                                </p:cTn>
                              </p:par>
                            </p:childTnLst>
                          </p:cTn>
                        </p:par>
                        <p:par>
                          <p:cTn id="19" fill="hold">
                            <p:stCondLst>
                              <p:cond delay="1000"/>
                            </p:stCondLst>
                            <p:childTnLst>
                              <p:par>
                                <p:cTn id="20" presetID="17" presetClass="entr" presetSubtype="10" fill="hold" grpId="0" nodeType="afterEffect">
                                  <p:stCondLst>
                                    <p:cond delay="0"/>
                                  </p:stCondLst>
                                  <p:childTnLst>
                                    <p:set>
                                      <p:cBhvr>
                                        <p:cTn id="21" dur="1" fill="hold">
                                          <p:stCondLst>
                                            <p:cond delay="0"/>
                                          </p:stCondLst>
                                        </p:cTn>
                                        <p:tgtEl>
                                          <p:spTgt spid="1114141"/>
                                        </p:tgtEl>
                                        <p:attrNameLst>
                                          <p:attrName>style.visibility</p:attrName>
                                        </p:attrNameLst>
                                      </p:cBhvr>
                                      <p:to>
                                        <p:strVal val="visible"/>
                                      </p:to>
                                    </p:set>
                                    <p:anim calcmode="lin" valueType="num">
                                      <p:cBhvr>
                                        <p:cTn id="22" dur="500" fill="hold"/>
                                        <p:tgtEl>
                                          <p:spTgt spid="1114141"/>
                                        </p:tgtEl>
                                        <p:attrNameLst>
                                          <p:attrName>ppt_w</p:attrName>
                                        </p:attrNameLst>
                                      </p:cBhvr>
                                      <p:tavLst>
                                        <p:tav tm="0">
                                          <p:val>
                                            <p:fltVal val="0"/>
                                          </p:val>
                                        </p:tav>
                                        <p:tav tm="100000">
                                          <p:val>
                                            <p:strVal val="#ppt_w"/>
                                          </p:val>
                                        </p:tav>
                                      </p:tavLst>
                                    </p:anim>
                                    <p:anim calcmode="lin" valueType="num">
                                      <p:cBhvr>
                                        <p:cTn id="23" dur="500" fill="hold"/>
                                        <p:tgtEl>
                                          <p:spTgt spid="1114141"/>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14142"/>
                                        </p:tgtEl>
                                        <p:attrNameLst>
                                          <p:attrName>style.visibility</p:attrName>
                                        </p:attrNameLst>
                                      </p:cBhvr>
                                      <p:to>
                                        <p:strVal val="visible"/>
                                      </p:to>
                                    </p:set>
                                    <p:animEffect transition="in" filter="fade">
                                      <p:cBhvr>
                                        <p:cTn id="28" dur="1000"/>
                                        <p:tgtEl>
                                          <p:spTgt spid="1114142"/>
                                        </p:tgtEl>
                                      </p:cBhvr>
                                    </p:animEffect>
                                    <p:anim calcmode="lin" valueType="num">
                                      <p:cBhvr>
                                        <p:cTn id="29" dur="1000" fill="hold"/>
                                        <p:tgtEl>
                                          <p:spTgt spid="1114142"/>
                                        </p:tgtEl>
                                        <p:attrNameLst>
                                          <p:attrName>ppt_x</p:attrName>
                                        </p:attrNameLst>
                                      </p:cBhvr>
                                      <p:tavLst>
                                        <p:tav tm="0">
                                          <p:val>
                                            <p:strVal val="#ppt_x"/>
                                          </p:val>
                                        </p:tav>
                                        <p:tav tm="100000">
                                          <p:val>
                                            <p:strVal val="#ppt_x"/>
                                          </p:val>
                                        </p:tav>
                                      </p:tavLst>
                                    </p:anim>
                                    <p:anim calcmode="lin" valueType="num">
                                      <p:cBhvr>
                                        <p:cTn id="30" dur="1000" fill="hold"/>
                                        <p:tgtEl>
                                          <p:spTgt spid="111414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114125"/>
                                        </p:tgtEl>
                                        <p:attrNameLst>
                                          <p:attrName>style.visibility</p:attrName>
                                        </p:attrNameLst>
                                      </p:cBhvr>
                                      <p:to>
                                        <p:strVal val="visible"/>
                                      </p:to>
                                    </p:set>
                                    <p:animEffect transition="in" filter="dissolve">
                                      <p:cBhvr>
                                        <p:cTn id="35" dur="500"/>
                                        <p:tgtEl>
                                          <p:spTgt spid="1114125"/>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114143"/>
                                        </p:tgtEl>
                                        <p:attrNameLst>
                                          <p:attrName>style.visibility</p:attrName>
                                        </p:attrNameLst>
                                      </p:cBhvr>
                                      <p:to>
                                        <p:strVal val="visible"/>
                                      </p:to>
                                    </p:set>
                                    <p:animEffect transition="in" filter="fade">
                                      <p:cBhvr>
                                        <p:cTn id="40" dur="1000"/>
                                        <p:tgtEl>
                                          <p:spTgt spid="1114143"/>
                                        </p:tgtEl>
                                      </p:cBhvr>
                                    </p:animEffect>
                                    <p:anim calcmode="lin" valueType="num">
                                      <p:cBhvr>
                                        <p:cTn id="41" dur="1000" fill="hold"/>
                                        <p:tgtEl>
                                          <p:spTgt spid="1114143"/>
                                        </p:tgtEl>
                                        <p:attrNameLst>
                                          <p:attrName>ppt_x</p:attrName>
                                        </p:attrNameLst>
                                      </p:cBhvr>
                                      <p:tavLst>
                                        <p:tav tm="0">
                                          <p:val>
                                            <p:strVal val="#ppt_x"/>
                                          </p:val>
                                        </p:tav>
                                        <p:tav tm="100000">
                                          <p:val>
                                            <p:strVal val="#ppt_x"/>
                                          </p:val>
                                        </p:tav>
                                      </p:tavLst>
                                    </p:anim>
                                    <p:anim calcmode="lin" valueType="num">
                                      <p:cBhvr>
                                        <p:cTn id="42" dur="1000" fill="hold"/>
                                        <p:tgtEl>
                                          <p:spTgt spid="111414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114129"/>
                                        </p:tgtEl>
                                        <p:attrNameLst>
                                          <p:attrName>style.visibility</p:attrName>
                                        </p:attrNameLst>
                                      </p:cBhvr>
                                      <p:to>
                                        <p:strVal val="visible"/>
                                      </p:to>
                                    </p:set>
                                    <p:animEffect transition="in" filter="dissolve">
                                      <p:cBhvr>
                                        <p:cTn id="47" dur="500"/>
                                        <p:tgtEl>
                                          <p:spTgt spid="1114129"/>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114128"/>
                                        </p:tgtEl>
                                        <p:attrNameLst>
                                          <p:attrName>style.visibility</p:attrName>
                                        </p:attrNameLst>
                                      </p:cBhvr>
                                      <p:to>
                                        <p:strVal val="visible"/>
                                      </p:to>
                                    </p:set>
                                    <p:animEffect transition="in" filter="dissolve">
                                      <p:cBhvr>
                                        <p:cTn id="52" dur="500"/>
                                        <p:tgtEl>
                                          <p:spTgt spid="1114128"/>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114126"/>
                                        </p:tgtEl>
                                        <p:attrNameLst>
                                          <p:attrName>style.visibility</p:attrName>
                                        </p:attrNameLst>
                                      </p:cBhvr>
                                      <p:to>
                                        <p:strVal val="visible"/>
                                      </p:to>
                                    </p:set>
                                    <p:animEffect transition="in" filter="dissolve">
                                      <p:cBhvr>
                                        <p:cTn id="57" dur="500"/>
                                        <p:tgtEl>
                                          <p:spTgt spid="1114126"/>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114130"/>
                                        </p:tgtEl>
                                        <p:attrNameLst>
                                          <p:attrName>style.visibility</p:attrName>
                                        </p:attrNameLst>
                                      </p:cBhvr>
                                      <p:to>
                                        <p:strVal val="visible"/>
                                      </p:to>
                                    </p:set>
                                    <p:animEffect transition="in" filter="dissolve">
                                      <p:cBhvr>
                                        <p:cTn id="62" dur="500"/>
                                        <p:tgtEl>
                                          <p:spTgt spid="1114130"/>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1114127"/>
                                        </p:tgtEl>
                                        <p:attrNameLst>
                                          <p:attrName>style.visibility</p:attrName>
                                        </p:attrNameLst>
                                      </p:cBhvr>
                                      <p:to>
                                        <p:strVal val="visible"/>
                                      </p:to>
                                    </p:set>
                                    <p:animEffect transition="in" filter="dissolve">
                                      <p:cBhvr>
                                        <p:cTn id="67" dur="500"/>
                                        <p:tgtEl>
                                          <p:spTgt spid="1114127"/>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1114145"/>
                                        </p:tgtEl>
                                        <p:attrNameLst>
                                          <p:attrName>style.visibility</p:attrName>
                                        </p:attrNameLst>
                                      </p:cBhvr>
                                      <p:to>
                                        <p:strVal val="visible"/>
                                      </p:to>
                                    </p:set>
                                    <p:animEffect transition="in" filter="fade">
                                      <p:cBhvr>
                                        <p:cTn id="72" dur="1000"/>
                                        <p:tgtEl>
                                          <p:spTgt spid="1114145"/>
                                        </p:tgtEl>
                                      </p:cBhvr>
                                    </p:animEffect>
                                    <p:anim calcmode="lin" valueType="num">
                                      <p:cBhvr>
                                        <p:cTn id="73" dur="1000" fill="hold"/>
                                        <p:tgtEl>
                                          <p:spTgt spid="1114145"/>
                                        </p:tgtEl>
                                        <p:attrNameLst>
                                          <p:attrName>ppt_x</p:attrName>
                                        </p:attrNameLst>
                                      </p:cBhvr>
                                      <p:tavLst>
                                        <p:tav tm="0">
                                          <p:val>
                                            <p:strVal val="#ppt_x"/>
                                          </p:val>
                                        </p:tav>
                                        <p:tav tm="100000">
                                          <p:val>
                                            <p:strVal val="#ppt_x"/>
                                          </p:val>
                                        </p:tav>
                                      </p:tavLst>
                                    </p:anim>
                                    <p:anim calcmode="lin" valueType="num">
                                      <p:cBhvr>
                                        <p:cTn id="74" dur="1000" fill="hold"/>
                                        <p:tgtEl>
                                          <p:spTgt spid="1114145"/>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1114132"/>
                                        </p:tgtEl>
                                        <p:attrNameLst>
                                          <p:attrName>style.visibility</p:attrName>
                                        </p:attrNameLst>
                                      </p:cBhvr>
                                      <p:to>
                                        <p:strVal val="visible"/>
                                      </p:to>
                                    </p:set>
                                    <p:animEffect transition="in" filter="dissolve">
                                      <p:cBhvr>
                                        <p:cTn id="79" dur="500"/>
                                        <p:tgtEl>
                                          <p:spTgt spid="1114132"/>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1114131"/>
                                        </p:tgtEl>
                                        <p:attrNameLst>
                                          <p:attrName>style.visibility</p:attrName>
                                        </p:attrNameLst>
                                      </p:cBhvr>
                                      <p:to>
                                        <p:strVal val="visible"/>
                                      </p:to>
                                    </p:set>
                                    <p:animEffect transition="in" filter="dissolve">
                                      <p:cBhvr>
                                        <p:cTn id="82" dur="500"/>
                                        <p:tgtEl>
                                          <p:spTgt spid="1114131"/>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1114133"/>
                                        </p:tgtEl>
                                        <p:attrNameLst>
                                          <p:attrName>style.visibility</p:attrName>
                                        </p:attrNameLst>
                                      </p:cBhvr>
                                      <p:to>
                                        <p:strVal val="visible"/>
                                      </p:to>
                                    </p:set>
                                    <p:animEffect transition="in" filter="dissolve">
                                      <p:cBhvr>
                                        <p:cTn id="85" dur="500"/>
                                        <p:tgtEl>
                                          <p:spTgt spid="1114133"/>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grpId="0" nodeType="clickEffect">
                                  <p:stCondLst>
                                    <p:cond delay="0"/>
                                  </p:stCondLst>
                                  <p:childTnLst>
                                    <p:set>
                                      <p:cBhvr>
                                        <p:cTn id="89" dur="1" fill="hold">
                                          <p:stCondLst>
                                            <p:cond delay="0"/>
                                          </p:stCondLst>
                                        </p:cTn>
                                        <p:tgtEl>
                                          <p:spTgt spid="1114174"/>
                                        </p:tgtEl>
                                        <p:attrNameLst>
                                          <p:attrName>style.visibility</p:attrName>
                                        </p:attrNameLst>
                                      </p:cBhvr>
                                      <p:to>
                                        <p:strVal val="visible"/>
                                      </p:to>
                                    </p:set>
                                    <p:animEffect transition="in" filter="dissolve">
                                      <p:cBhvr>
                                        <p:cTn id="90" dur="500"/>
                                        <p:tgtEl>
                                          <p:spTgt spid="1114174"/>
                                        </p:tgtEl>
                                      </p:cBhvr>
                                    </p:animEffect>
                                  </p:childTnLst>
                                </p:cTn>
                              </p:par>
                            </p:childTnLst>
                          </p:cTn>
                        </p:par>
                      </p:childTnLst>
                    </p:cTn>
                  </p:par>
                  <p:par>
                    <p:cTn id="91" fill="hold">
                      <p:stCondLst>
                        <p:cond delay="indefinite"/>
                      </p:stCondLst>
                      <p:childTnLst>
                        <p:par>
                          <p:cTn id="92" fill="hold">
                            <p:stCondLst>
                              <p:cond delay="0"/>
                            </p:stCondLst>
                            <p:childTnLst>
                              <p:par>
                                <p:cTn id="93" presetID="17" presetClass="entr" presetSubtype="10" fill="hold" grpId="0" nodeType="clickEffect">
                                  <p:stCondLst>
                                    <p:cond delay="0"/>
                                  </p:stCondLst>
                                  <p:childTnLst>
                                    <p:set>
                                      <p:cBhvr>
                                        <p:cTn id="94" dur="1" fill="hold">
                                          <p:stCondLst>
                                            <p:cond delay="0"/>
                                          </p:stCondLst>
                                        </p:cTn>
                                        <p:tgtEl>
                                          <p:spTgt spid="1114138"/>
                                        </p:tgtEl>
                                        <p:attrNameLst>
                                          <p:attrName>style.visibility</p:attrName>
                                        </p:attrNameLst>
                                      </p:cBhvr>
                                      <p:to>
                                        <p:strVal val="visible"/>
                                      </p:to>
                                    </p:set>
                                    <p:anim calcmode="lin" valueType="num">
                                      <p:cBhvr>
                                        <p:cTn id="95" dur="500" fill="hold"/>
                                        <p:tgtEl>
                                          <p:spTgt spid="1114138"/>
                                        </p:tgtEl>
                                        <p:attrNameLst>
                                          <p:attrName>ppt_w</p:attrName>
                                        </p:attrNameLst>
                                      </p:cBhvr>
                                      <p:tavLst>
                                        <p:tav tm="0">
                                          <p:val>
                                            <p:fltVal val="0"/>
                                          </p:val>
                                        </p:tav>
                                        <p:tav tm="100000">
                                          <p:val>
                                            <p:strVal val="#ppt_w"/>
                                          </p:val>
                                        </p:tav>
                                      </p:tavLst>
                                    </p:anim>
                                    <p:anim calcmode="lin" valueType="num">
                                      <p:cBhvr>
                                        <p:cTn id="96" dur="500" fill="hold"/>
                                        <p:tgtEl>
                                          <p:spTgt spid="1114138"/>
                                        </p:tgtEl>
                                        <p:attrNameLst>
                                          <p:attrName>ppt_h</p:attrName>
                                        </p:attrNameLst>
                                      </p:cBhvr>
                                      <p:tavLst>
                                        <p:tav tm="0">
                                          <p:val>
                                            <p:strVal val="#ppt_h"/>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1114115"/>
                                        </p:tgtEl>
                                        <p:attrNameLst>
                                          <p:attrName>style.visibility</p:attrName>
                                        </p:attrNameLst>
                                      </p:cBhvr>
                                      <p:to>
                                        <p:strVal val="visible"/>
                                      </p:to>
                                    </p:set>
                                    <p:animEffect transition="in" filter="fade">
                                      <p:cBhvr>
                                        <p:cTn id="101" dur="2000"/>
                                        <p:tgtEl>
                                          <p:spTgt spid="1114115"/>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1114116"/>
                                        </p:tgtEl>
                                        <p:attrNameLst>
                                          <p:attrName>style.visibility</p:attrName>
                                        </p:attrNameLst>
                                      </p:cBhvr>
                                      <p:to>
                                        <p:strVal val="visible"/>
                                      </p:to>
                                    </p:set>
                                    <p:animEffect transition="in" filter="fade">
                                      <p:cBhvr>
                                        <p:cTn id="104" dur="2000"/>
                                        <p:tgtEl>
                                          <p:spTgt spid="1114116"/>
                                        </p:tgtEl>
                                      </p:cBhvr>
                                    </p:animEffect>
                                  </p:childTnLst>
                                </p:cTn>
                              </p:par>
                              <p:par>
                                <p:cTn id="105" presetID="9" presetClass="entr" presetSubtype="0" fill="hold" grpId="0" nodeType="withEffect">
                                  <p:stCondLst>
                                    <p:cond delay="0"/>
                                  </p:stCondLst>
                                  <p:childTnLst>
                                    <p:set>
                                      <p:cBhvr>
                                        <p:cTn id="106" dur="1" fill="hold">
                                          <p:stCondLst>
                                            <p:cond delay="0"/>
                                          </p:stCondLst>
                                        </p:cTn>
                                        <p:tgtEl>
                                          <p:spTgt spid="1114137"/>
                                        </p:tgtEl>
                                        <p:attrNameLst>
                                          <p:attrName>style.visibility</p:attrName>
                                        </p:attrNameLst>
                                      </p:cBhvr>
                                      <p:to>
                                        <p:strVal val="visible"/>
                                      </p:to>
                                    </p:set>
                                    <p:animEffect transition="in" filter="dissolve">
                                      <p:cBhvr>
                                        <p:cTn id="107" dur="500"/>
                                        <p:tgtEl>
                                          <p:spTgt spid="1114137"/>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1114114"/>
                                        </p:tgtEl>
                                        <p:attrNameLst>
                                          <p:attrName>style.visibility</p:attrName>
                                        </p:attrNameLst>
                                      </p:cBhvr>
                                      <p:to>
                                        <p:strVal val="visible"/>
                                      </p:to>
                                    </p:set>
                                    <p:animEffect transition="in" filter="fade">
                                      <p:cBhvr>
                                        <p:cTn id="112" dur="2000"/>
                                        <p:tgtEl>
                                          <p:spTgt spid="1114114"/>
                                        </p:tgtEl>
                                      </p:cBhvr>
                                    </p:animEffect>
                                  </p:childTnLst>
                                </p:cTn>
                              </p:par>
                              <p:par>
                                <p:cTn id="113" presetID="42" presetClass="entr" presetSubtype="0" fill="hold" grpId="0" nodeType="withEffect">
                                  <p:stCondLst>
                                    <p:cond delay="0"/>
                                  </p:stCondLst>
                                  <p:childTnLst>
                                    <p:set>
                                      <p:cBhvr>
                                        <p:cTn id="114" dur="1" fill="hold">
                                          <p:stCondLst>
                                            <p:cond delay="0"/>
                                          </p:stCondLst>
                                        </p:cTn>
                                        <p:tgtEl>
                                          <p:spTgt spid="1114144"/>
                                        </p:tgtEl>
                                        <p:attrNameLst>
                                          <p:attrName>style.visibility</p:attrName>
                                        </p:attrNameLst>
                                      </p:cBhvr>
                                      <p:to>
                                        <p:strVal val="visible"/>
                                      </p:to>
                                    </p:set>
                                    <p:animEffect transition="in" filter="fade">
                                      <p:cBhvr>
                                        <p:cTn id="115" dur="1000"/>
                                        <p:tgtEl>
                                          <p:spTgt spid="1114144"/>
                                        </p:tgtEl>
                                      </p:cBhvr>
                                    </p:animEffect>
                                    <p:anim calcmode="lin" valueType="num">
                                      <p:cBhvr>
                                        <p:cTn id="116" dur="1000" fill="hold"/>
                                        <p:tgtEl>
                                          <p:spTgt spid="1114144"/>
                                        </p:tgtEl>
                                        <p:attrNameLst>
                                          <p:attrName>ppt_x</p:attrName>
                                        </p:attrNameLst>
                                      </p:cBhvr>
                                      <p:tavLst>
                                        <p:tav tm="0">
                                          <p:val>
                                            <p:strVal val="#ppt_x"/>
                                          </p:val>
                                        </p:tav>
                                        <p:tav tm="100000">
                                          <p:val>
                                            <p:strVal val="#ppt_x"/>
                                          </p:val>
                                        </p:tav>
                                      </p:tavLst>
                                    </p:anim>
                                    <p:anim calcmode="lin" valueType="num">
                                      <p:cBhvr>
                                        <p:cTn id="117" dur="1000" fill="hold"/>
                                        <p:tgtEl>
                                          <p:spTgt spid="1114144"/>
                                        </p:tgtEl>
                                        <p:attrNameLst>
                                          <p:attrName>ppt_y</p:attrName>
                                        </p:attrNameLst>
                                      </p:cBhvr>
                                      <p:tavLst>
                                        <p:tav tm="0">
                                          <p:val>
                                            <p:strVal val="#ppt_y+.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9" presetClass="entr" presetSubtype="0" fill="hold" grpId="0" nodeType="clickEffect">
                                  <p:stCondLst>
                                    <p:cond delay="0"/>
                                  </p:stCondLst>
                                  <p:childTnLst>
                                    <p:set>
                                      <p:cBhvr>
                                        <p:cTn id="121" dur="1" fill="hold">
                                          <p:stCondLst>
                                            <p:cond delay="0"/>
                                          </p:stCondLst>
                                        </p:cTn>
                                        <p:tgtEl>
                                          <p:spTgt spid="1114168"/>
                                        </p:tgtEl>
                                        <p:attrNameLst>
                                          <p:attrName>style.visibility</p:attrName>
                                        </p:attrNameLst>
                                      </p:cBhvr>
                                      <p:to>
                                        <p:strVal val="visible"/>
                                      </p:to>
                                    </p:set>
                                    <p:animEffect transition="in" filter="dissolve">
                                      <p:cBhvr>
                                        <p:cTn id="122" dur="500"/>
                                        <p:tgtEl>
                                          <p:spTgt spid="1114168"/>
                                        </p:tgtEl>
                                      </p:cBhvr>
                                    </p:animEffect>
                                  </p:childTnLst>
                                </p:cTn>
                              </p:par>
                              <p:par>
                                <p:cTn id="123" presetID="9" presetClass="entr" presetSubtype="0" fill="hold" grpId="0" nodeType="withEffect">
                                  <p:stCondLst>
                                    <p:cond delay="0"/>
                                  </p:stCondLst>
                                  <p:childTnLst>
                                    <p:set>
                                      <p:cBhvr>
                                        <p:cTn id="124" dur="1" fill="hold">
                                          <p:stCondLst>
                                            <p:cond delay="0"/>
                                          </p:stCondLst>
                                        </p:cTn>
                                        <p:tgtEl>
                                          <p:spTgt spid="1114156"/>
                                        </p:tgtEl>
                                        <p:attrNameLst>
                                          <p:attrName>style.visibility</p:attrName>
                                        </p:attrNameLst>
                                      </p:cBhvr>
                                      <p:to>
                                        <p:strVal val="visible"/>
                                      </p:to>
                                    </p:set>
                                    <p:animEffect transition="in" filter="dissolve">
                                      <p:cBhvr>
                                        <p:cTn id="125" dur="500"/>
                                        <p:tgtEl>
                                          <p:spTgt spid="1114156"/>
                                        </p:tgtEl>
                                      </p:cBhvr>
                                    </p:animEffect>
                                  </p:childTnLst>
                                </p:cTn>
                              </p:par>
                            </p:childTnLst>
                          </p:cTn>
                        </p:par>
                      </p:childTnLst>
                    </p:cTn>
                  </p:par>
                  <p:par>
                    <p:cTn id="126" fill="hold">
                      <p:stCondLst>
                        <p:cond delay="indefinite"/>
                      </p:stCondLst>
                      <p:childTnLst>
                        <p:par>
                          <p:cTn id="127" fill="hold">
                            <p:stCondLst>
                              <p:cond delay="0"/>
                            </p:stCondLst>
                            <p:childTnLst>
                              <p:par>
                                <p:cTn id="128" presetID="53" presetClass="entr" presetSubtype="0" fill="hold" grpId="0" nodeType="clickEffect">
                                  <p:stCondLst>
                                    <p:cond delay="0"/>
                                  </p:stCondLst>
                                  <p:childTnLst>
                                    <p:set>
                                      <p:cBhvr>
                                        <p:cTn id="129" dur="1" fill="hold">
                                          <p:stCondLst>
                                            <p:cond delay="0"/>
                                          </p:stCondLst>
                                        </p:cTn>
                                        <p:tgtEl>
                                          <p:spTgt spid="1114161"/>
                                        </p:tgtEl>
                                        <p:attrNameLst>
                                          <p:attrName>style.visibility</p:attrName>
                                        </p:attrNameLst>
                                      </p:cBhvr>
                                      <p:to>
                                        <p:strVal val="visible"/>
                                      </p:to>
                                    </p:set>
                                    <p:anim calcmode="lin" valueType="num">
                                      <p:cBhvr>
                                        <p:cTn id="130" dur="500" fill="hold"/>
                                        <p:tgtEl>
                                          <p:spTgt spid="1114161"/>
                                        </p:tgtEl>
                                        <p:attrNameLst>
                                          <p:attrName>ppt_w</p:attrName>
                                        </p:attrNameLst>
                                      </p:cBhvr>
                                      <p:tavLst>
                                        <p:tav tm="0">
                                          <p:val>
                                            <p:fltVal val="0"/>
                                          </p:val>
                                        </p:tav>
                                        <p:tav tm="100000">
                                          <p:val>
                                            <p:strVal val="#ppt_w"/>
                                          </p:val>
                                        </p:tav>
                                      </p:tavLst>
                                    </p:anim>
                                    <p:anim calcmode="lin" valueType="num">
                                      <p:cBhvr>
                                        <p:cTn id="131" dur="500" fill="hold"/>
                                        <p:tgtEl>
                                          <p:spTgt spid="1114161"/>
                                        </p:tgtEl>
                                        <p:attrNameLst>
                                          <p:attrName>ppt_h</p:attrName>
                                        </p:attrNameLst>
                                      </p:cBhvr>
                                      <p:tavLst>
                                        <p:tav tm="0">
                                          <p:val>
                                            <p:fltVal val="0"/>
                                          </p:val>
                                        </p:tav>
                                        <p:tav tm="100000">
                                          <p:val>
                                            <p:strVal val="#ppt_h"/>
                                          </p:val>
                                        </p:tav>
                                      </p:tavLst>
                                    </p:anim>
                                    <p:animEffect transition="in" filter="fade">
                                      <p:cBhvr>
                                        <p:cTn id="132" dur="500"/>
                                        <p:tgtEl>
                                          <p:spTgt spid="1114161"/>
                                        </p:tgtEl>
                                      </p:cBhvr>
                                    </p:animEffect>
                                  </p:childTnLst>
                                </p:cTn>
                              </p:par>
                            </p:childTnLst>
                          </p:cTn>
                        </p:par>
                      </p:childTnLst>
                    </p:cTn>
                  </p:par>
                  <p:par>
                    <p:cTn id="133" fill="hold">
                      <p:stCondLst>
                        <p:cond delay="indefinite"/>
                      </p:stCondLst>
                      <p:childTnLst>
                        <p:par>
                          <p:cTn id="134" fill="hold">
                            <p:stCondLst>
                              <p:cond delay="0"/>
                            </p:stCondLst>
                            <p:childTnLst>
                              <p:par>
                                <p:cTn id="135" presetID="9" presetClass="entr" presetSubtype="0" fill="hold" grpId="0" nodeType="clickEffect">
                                  <p:stCondLst>
                                    <p:cond delay="0"/>
                                  </p:stCondLst>
                                  <p:childTnLst>
                                    <p:set>
                                      <p:cBhvr>
                                        <p:cTn id="136" dur="1" fill="hold">
                                          <p:stCondLst>
                                            <p:cond delay="0"/>
                                          </p:stCondLst>
                                        </p:cTn>
                                        <p:tgtEl>
                                          <p:spTgt spid="1114160"/>
                                        </p:tgtEl>
                                        <p:attrNameLst>
                                          <p:attrName>style.visibility</p:attrName>
                                        </p:attrNameLst>
                                      </p:cBhvr>
                                      <p:to>
                                        <p:strVal val="visible"/>
                                      </p:to>
                                    </p:set>
                                    <p:animEffect transition="in" filter="dissolve">
                                      <p:cBhvr>
                                        <p:cTn id="137" dur="500"/>
                                        <p:tgtEl>
                                          <p:spTgt spid="1114160"/>
                                        </p:tgtEl>
                                      </p:cBhvr>
                                    </p:animEffect>
                                  </p:childTnLst>
                                </p:cTn>
                              </p:par>
                            </p:childTnLst>
                          </p:cTn>
                        </p:par>
                      </p:childTnLst>
                    </p:cTn>
                  </p:par>
                  <p:par>
                    <p:cTn id="138" fill="hold">
                      <p:stCondLst>
                        <p:cond delay="indefinite"/>
                      </p:stCondLst>
                      <p:childTnLst>
                        <p:par>
                          <p:cTn id="139" fill="hold">
                            <p:stCondLst>
                              <p:cond delay="0"/>
                            </p:stCondLst>
                            <p:childTnLst>
                              <p:par>
                                <p:cTn id="140" presetID="42" presetClass="entr" presetSubtype="0" fill="hold" grpId="0" nodeType="clickEffect">
                                  <p:stCondLst>
                                    <p:cond delay="0"/>
                                  </p:stCondLst>
                                  <p:childTnLst>
                                    <p:set>
                                      <p:cBhvr>
                                        <p:cTn id="141" dur="1" fill="hold">
                                          <p:stCondLst>
                                            <p:cond delay="0"/>
                                          </p:stCondLst>
                                        </p:cTn>
                                        <p:tgtEl>
                                          <p:spTgt spid="1114162"/>
                                        </p:tgtEl>
                                        <p:attrNameLst>
                                          <p:attrName>style.visibility</p:attrName>
                                        </p:attrNameLst>
                                      </p:cBhvr>
                                      <p:to>
                                        <p:strVal val="visible"/>
                                      </p:to>
                                    </p:set>
                                    <p:animEffect transition="in" filter="fade">
                                      <p:cBhvr>
                                        <p:cTn id="142" dur="1000"/>
                                        <p:tgtEl>
                                          <p:spTgt spid="1114162"/>
                                        </p:tgtEl>
                                      </p:cBhvr>
                                    </p:animEffect>
                                    <p:anim calcmode="lin" valueType="num">
                                      <p:cBhvr>
                                        <p:cTn id="143" dur="1000" fill="hold"/>
                                        <p:tgtEl>
                                          <p:spTgt spid="1114162"/>
                                        </p:tgtEl>
                                        <p:attrNameLst>
                                          <p:attrName>ppt_x</p:attrName>
                                        </p:attrNameLst>
                                      </p:cBhvr>
                                      <p:tavLst>
                                        <p:tav tm="0">
                                          <p:val>
                                            <p:strVal val="#ppt_x"/>
                                          </p:val>
                                        </p:tav>
                                        <p:tav tm="100000">
                                          <p:val>
                                            <p:strVal val="#ppt_x"/>
                                          </p:val>
                                        </p:tav>
                                      </p:tavLst>
                                    </p:anim>
                                    <p:anim calcmode="lin" valueType="num">
                                      <p:cBhvr>
                                        <p:cTn id="144" dur="1000" fill="hold"/>
                                        <p:tgtEl>
                                          <p:spTgt spid="1114162"/>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53" presetClass="entr" presetSubtype="0" fill="hold" grpId="0" nodeType="clickEffect">
                                  <p:stCondLst>
                                    <p:cond delay="0"/>
                                  </p:stCondLst>
                                  <p:childTnLst>
                                    <p:set>
                                      <p:cBhvr>
                                        <p:cTn id="148" dur="1" fill="hold">
                                          <p:stCondLst>
                                            <p:cond delay="0"/>
                                          </p:stCondLst>
                                        </p:cTn>
                                        <p:tgtEl>
                                          <p:spTgt spid="1114136"/>
                                        </p:tgtEl>
                                        <p:attrNameLst>
                                          <p:attrName>style.visibility</p:attrName>
                                        </p:attrNameLst>
                                      </p:cBhvr>
                                      <p:to>
                                        <p:strVal val="visible"/>
                                      </p:to>
                                    </p:set>
                                    <p:anim calcmode="lin" valueType="num">
                                      <p:cBhvr>
                                        <p:cTn id="149" dur="500" fill="hold"/>
                                        <p:tgtEl>
                                          <p:spTgt spid="1114136"/>
                                        </p:tgtEl>
                                        <p:attrNameLst>
                                          <p:attrName>ppt_w</p:attrName>
                                        </p:attrNameLst>
                                      </p:cBhvr>
                                      <p:tavLst>
                                        <p:tav tm="0">
                                          <p:val>
                                            <p:fltVal val="0"/>
                                          </p:val>
                                        </p:tav>
                                        <p:tav tm="100000">
                                          <p:val>
                                            <p:strVal val="#ppt_w"/>
                                          </p:val>
                                        </p:tav>
                                      </p:tavLst>
                                    </p:anim>
                                    <p:anim calcmode="lin" valueType="num">
                                      <p:cBhvr>
                                        <p:cTn id="150" dur="500" fill="hold"/>
                                        <p:tgtEl>
                                          <p:spTgt spid="1114136"/>
                                        </p:tgtEl>
                                        <p:attrNameLst>
                                          <p:attrName>ppt_h</p:attrName>
                                        </p:attrNameLst>
                                      </p:cBhvr>
                                      <p:tavLst>
                                        <p:tav tm="0">
                                          <p:val>
                                            <p:fltVal val="0"/>
                                          </p:val>
                                        </p:tav>
                                        <p:tav tm="100000">
                                          <p:val>
                                            <p:strVal val="#ppt_h"/>
                                          </p:val>
                                        </p:tav>
                                      </p:tavLst>
                                    </p:anim>
                                    <p:animEffect transition="in" filter="fade">
                                      <p:cBhvr>
                                        <p:cTn id="151" dur="500"/>
                                        <p:tgtEl>
                                          <p:spTgt spid="1114136"/>
                                        </p:tgtEl>
                                      </p:cBhvr>
                                    </p:animEffect>
                                  </p:childTnLst>
                                </p:cTn>
                              </p:par>
                            </p:childTnLst>
                          </p:cTn>
                        </p:par>
                      </p:childTnLst>
                    </p:cTn>
                  </p:par>
                  <p:par>
                    <p:cTn id="152" fill="hold">
                      <p:stCondLst>
                        <p:cond delay="indefinite"/>
                      </p:stCondLst>
                      <p:childTnLst>
                        <p:par>
                          <p:cTn id="153" fill="hold">
                            <p:stCondLst>
                              <p:cond delay="0"/>
                            </p:stCondLst>
                            <p:childTnLst>
                              <p:par>
                                <p:cTn id="154" presetID="9" presetClass="entr" presetSubtype="0" fill="hold" grpId="0" nodeType="clickEffect">
                                  <p:stCondLst>
                                    <p:cond delay="0"/>
                                  </p:stCondLst>
                                  <p:childTnLst>
                                    <p:set>
                                      <p:cBhvr>
                                        <p:cTn id="155" dur="1" fill="hold">
                                          <p:stCondLst>
                                            <p:cond delay="0"/>
                                          </p:stCondLst>
                                        </p:cTn>
                                        <p:tgtEl>
                                          <p:spTgt spid="1114169"/>
                                        </p:tgtEl>
                                        <p:attrNameLst>
                                          <p:attrName>style.visibility</p:attrName>
                                        </p:attrNameLst>
                                      </p:cBhvr>
                                      <p:to>
                                        <p:strVal val="visible"/>
                                      </p:to>
                                    </p:set>
                                    <p:animEffect transition="in" filter="dissolve">
                                      <p:cBhvr>
                                        <p:cTn id="156" dur="500"/>
                                        <p:tgtEl>
                                          <p:spTgt spid="1114169"/>
                                        </p:tgtEl>
                                      </p:cBhvr>
                                    </p:animEffect>
                                  </p:childTnLst>
                                </p:cTn>
                              </p:par>
                              <p:par>
                                <p:cTn id="157" presetID="9" presetClass="entr" presetSubtype="0" fill="hold" grpId="0" nodeType="withEffect">
                                  <p:stCondLst>
                                    <p:cond delay="0"/>
                                  </p:stCondLst>
                                  <p:childTnLst>
                                    <p:set>
                                      <p:cBhvr>
                                        <p:cTn id="158" dur="1" fill="hold">
                                          <p:stCondLst>
                                            <p:cond delay="0"/>
                                          </p:stCondLst>
                                        </p:cTn>
                                        <p:tgtEl>
                                          <p:spTgt spid="1114157"/>
                                        </p:tgtEl>
                                        <p:attrNameLst>
                                          <p:attrName>style.visibility</p:attrName>
                                        </p:attrNameLst>
                                      </p:cBhvr>
                                      <p:to>
                                        <p:strVal val="visible"/>
                                      </p:to>
                                    </p:set>
                                    <p:animEffect transition="in" filter="dissolve">
                                      <p:cBhvr>
                                        <p:cTn id="159" dur="500"/>
                                        <p:tgtEl>
                                          <p:spTgt spid="1114157"/>
                                        </p:tgtEl>
                                      </p:cBhvr>
                                    </p:animEffect>
                                  </p:childTnLst>
                                </p:cTn>
                              </p:par>
                            </p:childTnLst>
                          </p:cTn>
                        </p:par>
                      </p:childTnLst>
                    </p:cTn>
                  </p:par>
                  <p:par>
                    <p:cTn id="160" fill="hold">
                      <p:stCondLst>
                        <p:cond delay="indefinite"/>
                      </p:stCondLst>
                      <p:childTnLst>
                        <p:par>
                          <p:cTn id="161" fill="hold">
                            <p:stCondLst>
                              <p:cond delay="0"/>
                            </p:stCondLst>
                            <p:childTnLst>
                              <p:par>
                                <p:cTn id="162" presetID="53" presetClass="entr" presetSubtype="0" fill="hold" grpId="0" nodeType="clickEffect">
                                  <p:stCondLst>
                                    <p:cond delay="0"/>
                                  </p:stCondLst>
                                  <p:childTnLst>
                                    <p:set>
                                      <p:cBhvr>
                                        <p:cTn id="163" dur="1" fill="hold">
                                          <p:stCondLst>
                                            <p:cond delay="0"/>
                                          </p:stCondLst>
                                        </p:cTn>
                                        <p:tgtEl>
                                          <p:spTgt spid="1114164"/>
                                        </p:tgtEl>
                                        <p:attrNameLst>
                                          <p:attrName>style.visibility</p:attrName>
                                        </p:attrNameLst>
                                      </p:cBhvr>
                                      <p:to>
                                        <p:strVal val="visible"/>
                                      </p:to>
                                    </p:set>
                                    <p:anim calcmode="lin" valueType="num">
                                      <p:cBhvr>
                                        <p:cTn id="164" dur="500" fill="hold"/>
                                        <p:tgtEl>
                                          <p:spTgt spid="1114164"/>
                                        </p:tgtEl>
                                        <p:attrNameLst>
                                          <p:attrName>ppt_w</p:attrName>
                                        </p:attrNameLst>
                                      </p:cBhvr>
                                      <p:tavLst>
                                        <p:tav tm="0">
                                          <p:val>
                                            <p:fltVal val="0"/>
                                          </p:val>
                                        </p:tav>
                                        <p:tav tm="100000">
                                          <p:val>
                                            <p:strVal val="#ppt_w"/>
                                          </p:val>
                                        </p:tav>
                                      </p:tavLst>
                                    </p:anim>
                                    <p:anim calcmode="lin" valueType="num">
                                      <p:cBhvr>
                                        <p:cTn id="165" dur="500" fill="hold"/>
                                        <p:tgtEl>
                                          <p:spTgt spid="1114164"/>
                                        </p:tgtEl>
                                        <p:attrNameLst>
                                          <p:attrName>ppt_h</p:attrName>
                                        </p:attrNameLst>
                                      </p:cBhvr>
                                      <p:tavLst>
                                        <p:tav tm="0">
                                          <p:val>
                                            <p:fltVal val="0"/>
                                          </p:val>
                                        </p:tav>
                                        <p:tav tm="100000">
                                          <p:val>
                                            <p:strVal val="#ppt_h"/>
                                          </p:val>
                                        </p:tav>
                                      </p:tavLst>
                                    </p:anim>
                                    <p:animEffect transition="in" filter="fade">
                                      <p:cBhvr>
                                        <p:cTn id="166" dur="500"/>
                                        <p:tgtEl>
                                          <p:spTgt spid="1114164"/>
                                        </p:tgtEl>
                                      </p:cBhvr>
                                    </p:animEffect>
                                  </p:childTnLst>
                                </p:cTn>
                              </p:par>
                            </p:childTnLst>
                          </p:cTn>
                        </p:par>
                      </p:childTnLst>
                    </p:cTn>
                  </p:par>
                  <p:par>
                    <p:cTn id="167" fill="hold">
                      <p:stCondLst>
                        <p:cond delay="indefinite"/>
                      </p:stCondLst>
                      <p:childTnLst>
                        <p:par>
                          <p:cTn id="168" fill="hold">
                            <p:stCondLst>
                              <p:cond delay="0"/>
                            </p:stCondLst>
                            <p:childTnLst>
                              <p:par>
                                <p:cTn id="169" presetID="9" presetClass="entr" presetSubtype="0" fill="hold" grpId="0" nodeType="clickEffect">
                                  <p:stCondLst>
                                    <p:cond delay="0"/>
                                  </p:stCondLst>
                                  <p:childTnLst>
                                    <p:set>
                                      <p:cBhvr>
                                        <p:cTn id="170" dur="1" fill="hold">
                                          <p:stCondLst>
                                            <p:cond delay="0"/>
                                          </p:stCondLst>
                                        </p:cTn>
                                        <p:tgtEl>
                                          <p:spTgt spid="1114163"/>
                                        </p:tgtEl>
                                        <p:attrNameLst>
                                          <p:attrName>style.visibility</p:attrName>
                                        </p:attrNameLst>
                                      </p:cBhvr>
                                      <p:to>
                                        <p:strVal val="visible"/>
                                      </p:to>
                                    </p:set>
                                    <p:animEffect transition="in" filter="dissolve">
                                      <p:cBhvr>
                                        <p:cTn id="171" dur="500"/>
                                        <p:tgtEl>
                                          <p:spTgt spid="1114163"/>
                                        </p:tgtEl>
                                      </p:cBhvr>
                                    </p:animEffect>
                                  </p:childTnLst>
                                </p:cTn>
                              </p:par>
                            </p:childTnLst>
                          </p:cTn>
                        </p:par>
                      </p:childTnLst>
                    </p:cTn>
                  </p:par>
                  <p:par>
                    <p:cTn id="172" fill="hold">
                      <p:stCondLst>
                        <p:cond delay="indefinite"/>
                      </p:stCondLst>
                      <p:childTnLst>
                        <p:par>
                          <p:cTn id="173" fill="hold">
                            <p:stCondLst>
                              <p:cond delay="0"/>
                            </p:stCondLst>
                            <p:childTnLst>
                              <p:par>
                                <p:cTn id="174" presetID="42" presetClass="entr" presetSubtype="0" fill="hold" grpId="0" nodeType="clickEffect">
                                  <p:stCondLst>
                                    <p:cond delay="0"/>
                                  </p:stCondLst>
                                  <p:childTnLst>
                                    <p:set>
                                      <p:cBhvr>
                                        <p:cTn id="175" dur="1" fill="hold">
                                          <p:stCondLst>
                                            <p:cond delay="0"/>
                                          </p:stCondLst>
                                        </p:cTn>
                                        <p:tgtEl>
                                          <p:spTgt spid="1114165"/>
                                        </p:tgtEl>
                                        <p:attrNameLst>
                                          <p:attrName>style.visibility</p:attrName>
                                        </p:attrNameLst>
                                      </p:cBhvr>
                                      <p:to>
                                        <p:strVal val="visible"/>
                                      </p:to>
                                    </p:set>
                                    <p:animEffect transition="in" filter="fade">
                                      <p:cBhvr>
                                        <p:cTn id="176" dur="1000"/>
                                        <p:tgtEl>
                                          <p:spTgt spid="1114165"/>
                                        </p:tgtEl>
                                      </p:cBhvr>
                                    </p:animEffect>
                                    <p:anim calcmode="lin" valueType="num">
                                      <p:cBhvr>
                                        <p:cTn id="177" dur="1000" fill="hold"/>
                                        <p:tgtEl>
                                          <p:spTgt spid="1114165"/>
                                        </p:tgtEl>
                                        <p:attrNameLst>
                                          <p:attrName>ppt_x</p:attrName>
                                        </p:attrNameLst>
                                      </p:cBhvr>
                                      <p:tavLst>
                                        <p:tav tm="0">
                                          <p:val>
                                            <p:strVal val="#ppt_x"/>
                                          </p:val>
                                        </p:tav>
                                        <p:tav tm="100000">
                                          <p:val>
                                            <p:strVal val="#ppt_x"/>
                                          </p:val>
                                        </p:tav>
                                      </p:tavLst>
                                    </p:anim>
                                    <p:anim calcmode="lin" valueType="num">
                                      <p:cBhvr>
                                        <p:cTn id="178" dur="1000" fill="hold"/>
                                        <p:tgtEl>
                                          <p:spTgt spid="1114165"/>
                                        </p:tgtEl>
                                        <p:attrNameLst>
                                          <p:attrName>ppt_y</p:attrName>
                                        </p:attrNameLst>
                                      </p:cBhvr>
                                      <p:tavLst>
                                        <p:tav tm="0">
                                          <p:val>
                                            <p:strVal val="#ppt_y+.1"/>
                                          </p:val>
                                        </p:tav>
                                        <p:tav tm="100000">
                                          <p:val>
                                            <p:strVal val="#ppt_y"/>
                                          </p:val>
                                        </p:tav>
                                      </p:tavLst>
                                    </p:anim>
                                  </p:childTnLst>
                                </p:cTn>
                              </p:par>
                            </p:childTnLst>
                          </p:cTn>
                        </p:par>
                      </p:childTnLst>
                    </p:cTn>
                  </p:par>
                  <p:par>
                    <p:cTn id="179" fill="hold">
                      <p:stCondLst>
                        <p:cond delay="indefinite"/>
                      </p:stCondLst>
                      <p:childTnLst>
                        <p:par>
                          <p:cTn id="180" fill="hold">
                            <p:stCondLst>
                              <p:cond delay="0"/>
                            </p:stCondLst>
                            <p:childTnLst>
                              <p:par>
                                <p:cTn id="181" presetID="53" presetClass="entr" presetSubtype="0" fill="hold" grpId="0" nodeType="clickEffect">
                                  <p:stCondLst>
                                    <p:cond delay="0"/>
                                  </p:stCondLst>
                                  <p:childTnLst>
                                    <p:set>
                                      <p:cBhvr>
                                        <p:cTn id="182" dur="1" fill="hold">
                                          <p:stCondLst>
                                            <p:cond delay="0"/>
                                          </p:stCondLst>
                                        </p:cTn>
                                        <p:tgtEl>
                                          <p:spTgt spid="1114135"/>
                                        </p:tgtEl>
                                        <p:attrNameLst>
                                          <p:attrName>style.visibility</p:attrName>
                                        </p:attrNameLst>
                                      </p:cBhvr>
                                      <p:to>
                                        <p:strVal val="visible"/>
                                      </p:to>
                                    </p:set>
                                    <p:anim calcmode="lin" valueType="num">
                                      <p:cBhvr>
                                        <p:cTn id="183" dur="500" fill="hold"/>
                                        <p:tgtEl>
                                          <p:spTgt spid="1114135"/>
                                        </p:tgtEl>
                                        <p:attrNameLst>
                                          <p:attrName>ppt_w</p:attrName>
                                        </p:attrNameLst>
                                      </p:cBhvr>
                                      <p:tavLst>
                                        <p:tav tm="0">
                                          <p:val>
                                            <p:fltVal val="0"/>
                                          </p:val>
                                        </p:tav>
                                        <p:tav tm="100000">
                                          <p:val>
                                            <p:strVal val="#ppt_w"/>
                                          </p:val>
                                        </p:tav>
                                      </p:tavLst>
                                    </p:anim>
                                    <p:anim calcmode="lin" valueType="num">
                                      <p:cBhvr>
                                        <p:cTn id="184" dur="500" fill="hold"/>
                                        <p:tgtEl>
                                          <p:spTgt spid="1114135"/>
                                        </p:tgtEl>
                                        <p:attrNameLst>
                                          <p:attrName>ppt_h</p:attrName>
                                        </p:attrNameLst>
                                      </p:cBhvr>
                                      <p:tavLst>
                                        <p:tav tm="0">
                                          <p:val>
                                            <p:fltVal val="0"/>
                                          </p:val>
                                        </p:tav>
                                        <p:tav tm="100000">
                                          <p:val>
                                            <p:strVal val="#ppt_h"/>
                                          </p:val>
                                        </p:tav>
                                      </p:tavLst>
                                    </p:anim>
                                    <p:animEffect transition="in" filter="fade">
                                      <p:cBhvr>
                                        <p:cTn id="185" dur="500"/>
                                        <p:tgtEl>
                                          <p:spTgt spid="1114135"/>
                                        </p:tgtEl>
                                      </p:cBhvr>
                                    </p:animEffect>
                                  </p:childTnLst>
                                </p:cTn>
                              </p:par>
                            </p:childTnLst>
                          </p:cTn>
                        </p:par>
                      </p:childTnLst>
                    </p:cTn>
                  </p:par>
                  <p:par>
                    <p:cTn id="186" fill="hold">
                      <p:stCondLst>
                        <p:cond delay="indefinite"/>
                      </p:stCondLst>
                      <p:childTnLst>
                        <p:par>
                          <p:cTn id="187" fill="hold">
                            <p:stCondLst>
                              <p:cond delay="0"/>
                            </p:stCondLst>
                            <p:childTnLst>
                              <p:par>
                                <p:cTn id="188" presetID="40" presetClass="entr" presetSubtype="0" fill="hold" grpId="0" nodeType="clickEffect">
                                  <p:stCondLst>
                                    <p:cond delay="0"/>
                                  </p:stCondLst>
                                  <p:iterate type="lt">
                                    <p:tmPct val="10000"/>
                                  </p:iterate>
                                  <p:childTnLst>
                                    <p:set>
                                      <p:cBhvr>
                                        <p:cTn id="189" dur="1" fill="hold">
                                          <p:stCondLst>
                                            <p:cond delay="0"/>
                                          </p:stCondLst>
                                        </p:cTn>
                                        <p:tgtEl>
                                          <p:spTgt spid="1114166"/>
                                        </p:tgtEl>
                                        <p:attrNameLst>
                                          <p:attrName>style.visibility</p:attrName>
                                        </p:attrNameLst>
                                      </p:cBhvr>
                                      <p:to>
                                        <p:strVal val="visible"/>
                                      </p:to>
                                    </p:set>
                                    <p:animEffect transition="in" filter="fade">
                                      <p:cBhvr>
                                        <p:cTn id="190" dur="1000"/>
                                        <p:tgtEl>
                                          <p:spTgt spid="1114166"/>
                                        </p:tgtEl>
                                      </p:cBhvr>
                                    </p:animEffect>
                                    <p:anim calcmode="lin" valueType="num">
                                      <p:cBhvr>
                                        <p:cTn id="191" dur="1000" fill="hold"/>
                                        <p:tgtEl>
                                          <p:spTgt spid="1114166"/>
                                        </p:tgtEl>
                                        <p:attrNameLst>
                                          <p:attrName>ppt_x</p:attrName>
                                        </p:attrNameLst>
                                      </p:cBhvr>
                                      <p:tavLst>
                                        <p:tav tm="0">
                                          <p:val>
                                            <p:strVal val="#ppt_x-.1"/>
                                          </p:val>
                                        </p:tav>
                                        <p:tav tm="100000">
                                          <p:val>
                                            <p:strVal val="#ppt_x"/>
                                          </p:val>
                                        </p:tav>
                                      </p:tavLst>
                                    </p:anim>
                                    <p:anim calcmode="lin" valueType="num">
                                      <p:cBhvr>
                                        <p:cTn id="192" dur="1000" fill="hold"/>
                                        <p:tgtEl>
                                          <p:spTgt spid="1114166"/>
                                        </p:tgtEl>
                                        <p:attrNameLst>
                                          <p:attrName>ppt_y</p:attrName>
                                        </p:attrNameLst>
                                      </p:cBhvr>
                                      <p:tavLst>
                                        <p:tav tm="0">
                                          <p:val>
                                            <p:strVal val="#ppt_y"/>
                                          </p:val>
                                        </p:tav>
                                        <p:tav tm="100000">
                                          <p:val>
                                            <p:strVal val="#ppt_y"/>
                                          </p:val>
                                        </p:tav>
                                      </p:tavLst>
                                    </p:anim>
                                  </p:childTnLst>
                                </p:cTn>
                              </p:par>
                            </p:childTnLst>
                          </p:cTn>
                        </p:par>
                      </p:childTnLst>
                    </p:cTn>
                  </p:par>
                  <p:par>
                    <p:cTn id="193" fill="hold">
                      <p:stCondLst>
                        <p:cond delay="indefinite"/>
                      </p:stCondLst>
                      <p:childTnLst>
                        <p:par>
                          <p:cTn id="194" fill="hold">
                            <p:stCondLst>
                              <p:cond delay="0"/>
                            </p:stCondLst>
                            <p:childTnLst>
                              <p:par>
                                <p:cTn id="195" presetID="9" presetClass="entr" presetSubtype="0" fill="hold" grpId="0" nodeType="clickEffect">
                                  <p:stCondLst>
                                    <p:cond delay="0"/>
                                  </p:stCondLst>
                                  <p:childTnLst>
                                    <p:set>
                                      <p:cBhvr>
                                        <p:cTn id="196" dur="1" fill="hold">
                                          <p:stCondLst>
                                            <p:cond delay="0"/>
                                          </p:stCondLst>
                                        </p:cTn>
                                        <p:tgtEl>
                                          <p:spTgt spid="1114170"/>
                                        </p:tgtEl>
                                        <p:attrNameLst>
                                          <p:attrName>style.visibility</p:attrName>
                                        </p:attrNameLst>
                                      </p:cBhvr>
                                      <p:to>
                                        <p:strVal val="visible"/>
                                      </p:to>
                                    </p:set>
                                    <p:animEffect transition="in" filter="dissolve">
                                      <p:cBhvr>
                                        <p:cTn id="197" dur="500"/>
                                        <p:tgtEl>
                                          <p:spTgt spid="1114170"/>
                                        </p:tgtEl>
                                      </p:cBhvr>
                                    </p:animEffect>
                                  </p:childTnLst>
                                </p:cTn>
                              </p:par>
                              <p:par>
                                <p:cTn id="198" presetID="9" presetClass="entr" presetSubtype="0" fill="hold" grpId="0" nodeType="withEffect">
                                  <p:stCondLst>
                                    <p:cond delay="0"/>
                                  </p:stCondLst>
                                  <p:childTnLst>
                                    <p:set>
                                      <p:cBhvr>
                                        <p:cTn id="199" dur="1" fill="hold">
                                          <p:stCondLst>
                                            <p:cond delay="0"/>
                                          </p:stCondLst>
                                        </p:cTn>
                                        <p:tgtEl>
                                          <p:spTgt spid="1114158"/>
                                        </p:tgtEl>
                                        <p:attrNameLst>
                                          <p:attrName>style.visibility</p:attrName>
                                        </p:attrNameLst>
                                      </p:cBhvr>
                                      <p:to>
                                        <p:strVal val="visible"/>
                                      </p:to>
                                    </p:set>
                                    <p:animEffect transition="in" filter="dissolve">
                                      <p:cBhvr>
                                        <p:cTn id="200" dur="500"/>
                                        <p:tgtEl>
                                          <p:spTgt spid="1114158"/>
                                        </p:tgtEl>
                                      </p:cBhvr>
                                    </p:animEffect>
                                  </p:childTnLst>
                                </p:cTn>
                              </p:par>
                            </p:childTnLst>
                          </p:cTn>
                        </p:par>
                      </p:childTnLst>
                    </p:cTn>
                  </p:par>
                  <p:par>
                    <p:cTn id="201" fill="hold">
                      <p:stCondLst>
                        <p:cond delay="indefinite"/>
                      </p:stCondLst>
                      <p:childTnLst>
                        <p:par>
                          <p:cTn id="202" fill="hold">
                            <p:stCondLst>
                              <p:cond delay="0"/>
                            </p:stCondLst>
                            <p:childTnLst>
                              <p:par>
                                <p:cTn id="203" presetID="22" presetClass="entr" presetSubtype="1" fill="hold" grpId="0" nodeType="clickEffect">
                                  <p:stCondLst>
                                    <p:cond delay="0"/>
                                  </p:stCondLst>
                                  <p:childTnLst>
                                    <p:set>
                                      <p:cBhvr>
                                        <p:cTn id="204" dur="1" fill="hold">
                                          <p:stCondLst>
                                            <p:cond delay="0"/>
                                          </p:stCondLst>
                                        </p:cTn>
                                        <p:tgtEl>
                                          <p:spTgt spid="1114167"/>
                                        </p:tgtEl>
                                        <p:attrNameLst>
                                          <p:attrName>style.visibility</p:attrName>
                                        </p:attrNameLst>
                                      </p:cBhvr>
                                      <p:to>
                                        <p:strVal val="visible"/>
                                      </p:to>
                                    </p:set>
                                    <p:animEffect transition="in" filter="wipe(up)">
                                      <p:cBhvr>
                                        <p:cTn id="205" dur="5000"/>
                                        <p:tgtEl>
                                          <p:spTgt spid="1114167"/>
                                        </p:tgtEl>
                                      </p:cBhvr>
                                    </p:animEffect>
                                  </p:childTnLst>
                                </p:cTn>
                              </p:par>
                            </p:childTnLst>
                          </p:cTn>
                        </p:par>
                      </p:childTnLst>
                    </p:cTn>
                  </p:par>
                  <p:par>
                    <p:cTn id="206" fill="hold">
                      <p:stCondLst>
                        <p:cond delay="indefinite"/>
                      </p:stCondLst>
                      <p:childTnLst>
                        <p:par>
                          <p:cTn id="207" fill="hold">
                            <p:stCondLst>
                              <p:cond delay="0"/>
                            </p:stCondLst>
                            <p:childTnLst>
                              <p:par>
                                <p:cTn id="208" presetID="53" presetClass="entr" presetSubtype="0" fill="hold" grpId="0" nodeType="clickEffect">
                                  <p:stCondLst>
                                    <p:cond delay="0"/>
                                  </p:stCondLst>
                                  <p:childTnLst>
                                    <p:set>
                                      <p:cBhvr>
                                        <p:cTn id="209" dur="1" fill="hold">
                                          <p:stCondLst>
                                            <p:cond delay="0"/>
                                          </p:stCondLst>
                                        </p:cTn>
                                        <p:tgtEl>
                                          <p:spTgt spid="1114134"/>
                                        </p:tgtEl>
                                        <p:attrNameLst>
                                          <p:attrName>style.visibility</p:attrName>
                                        </p:attrNameLst>
                                      </p:cBhvr>
                                      <p:to>
                                        <p:strVal val="visible"/>
                                      </p:to>
                                    </p:set>
                                    <p:anim calcmode="lin" valueType="num">
                                      <p:cBhvr>
                                        <p:cTn id="210" dur="500" fill="hold"/>
                                        <p:tgtEl>
                                          <p:spTgt spid="1114134"/>
                                        </p:tgtEl>
                                        <p:attrNameLst>
                                          <p:attrName>ppt_w</p:attrName>
                                        </p:attrNameLst>
                                      </p:cBhvr>
                                      <p:tavLst>
                                        <p:tav tm="0">
                                          <p:val>
                                            <p:fltVal val="0"/>
                                          </p:val>
                                        </p:tav>
                                        <p:tav tm="100000">
                                          <p:val>
                                            <p:strVal val="#ppt_w"/>
                                          </p:val>
                                        </p:tav>
                                      </p:tavLst>
                                    </p:anim>
                                    <p:anim calcmode="lin" valueType="num">
                                      <p:cBhvr>
                                        <p:cTn id="211" dur="500" fill="hold"/>
                                        <p:tgtEl>
                                          <p:spTgt spid="1114134"/>
                                        </p:tgtEl>
                                        <p:attrNameLst>
                                          <p:attrName>ppt_h</p:attrName>
                                        </p:attrNameLst>
                                      </p:cBhvr>
                                      <p:tavLst>
                                        <p:tav tm="0">
                                          <p:val>
                                            <p:fltVal val="0"/>
                                          </p:val>
                                        </p:tav>
                                        <p:tav tm="100000">
                                          <p:val>
                                            <p:strVal val="#ppt_h"/>
                                          </p:val>
                                        </p:tav>
                                      </p:tavLst>
                                    </p:anim>
                                    <p:animEffect transition="in" filter="fade">
                                      <p:cBhvr>
                                        <p:cTn id="212" dur="500"/>
                                        <p:tgtEl>
                                          <p:spTgt spid="1114134"/>
                                        </p:tgtEl>
                                      </p:cBhvr>
                                    </p:animEffect>
                                  </p:childTnLst>
                                </p:cTn>
                              </p:par>
                            </p:childTnLst>
                          </p:cTn>
                        </p:par>
                      </p:childTnLst>
                    </p:cTn>
                  </p:par>
                  <p:par>
                    <p:cTn id="213" fill="hold">
                      <p:stCondLst>
                        <p:cond delay="indefinite"/>
                      </p:stCondLst>
                      <p:childTnLst>
                        <p:par>
                          <p:cTn id="214" fill="hold">
                            <p:stCondLst>
                              <p:cond delay="0"/>
                            </p:stCondLst>
                            <p:childTnLst>
                              <p:par>
                                <p:cTn id="215" presetID="9" presetClass="entr" presetSubtype="0" fill="hold" grpId="0" nodeType="clickEffect">
                                  <p:stCondLst>
                                    <p:cond delay="0"/>
                                  </p:stCondLst>
                                  <p:childTnLst>
                                    <p:set>
                                      <p:cBhvr>
                                        <p:cTn id="216" dur="1" fill="hold">
                                          <p:stCondLst>
                                            <p:cond delay="0"/>
                                          </p:stCondLst>
                                        </p:cTn>
                                        <p:tgtEl>
                                          <p:spTgt spid="1114171"/>
                                        </p:tgtEl>
                                        <p:attrNameLst>
                                          <p:attrName>style.visibility</p:attrName>
                                        </p:attrNameLst>
                                      </p:cBhvr>
                                      <p:to>
                                        <p:strVal val="visible"/>
                                      </p:to>
                                    </p:set>
                                    <p:animEffect transition="in" filter="dissolve">
                                      <p:cBhvr>
                                        <p:cTn id="217" dur="500"/>
                                        <p:tgtEl>
                                          <p:spTgt spid="1114171"/>
                                        </p:tgtEl>
                                      </p:cBhvr>
                                    </p:animEffect>
                                  </p:childTnLst>
                                </p:cTn>
                              </p:par>
                              <p:par>
                                <p:cTn id="218" presetID="9" presetClass="entr" presetSubtype="0" fill="hold" grpId="0" nodeType="withEffect">
                                  <p:stCondLst>
                                    <p:cond delay="0"/>
                                  </p:stCondLst>
                                  <p:childTnLst>
                                    <p:set>
                                      <p:cBhvr>
                                        <p:cTn id="219" dur="1" fill="hold">
                                          <p:stCondLst>
                                            <p:cond delay="0"/>
                                          </p:stCondLst>
                                        </p:cTn>
                                        <p:tgtEl>
                                          <p:spTgt spid="1114159"/>
                                        </p:tgtEl>
                                        <p:attrNameLst>
                                          <p:attrName>style.visibility</p:attrName>
                                        </p:attrNameLst>
                                      </p:cBhvr>
                                      <p:to>
                                        <p:strVal val="visible"/>
                                      </p:to>
                                    </p:set>
                                    <p:animEffect transition="in" filter="dissolve">
                                      <p:cBhvr>
                                        <p:cTn id="220" dur="500"/>
                                        <p:tgtEl>
                                          <p:spTgt spid="1114159"/>
                                        </p:tgtEl>
                                      </p:cBhvr>
                                    </p:animEffect>
                                  </p:childTnLst>
                                </p:cTn>
                              </p:par>
                            </p:childTnLst>
                          </p:cTn>
                        </p:par>
                      </p:childTnLst>
                    </p:cTn>
                  </p:par>
                  <p:par>
                    <p:cTn id="221" fill="hold">
                      <p:stCondLst>
                        <p:cond delay="indefinite"/>
                      </p:stCondLst>
                      <p:childTnLst>
                        <p:par>
                          <p:cTn id="222" fill="hold">
                            <p:stCondLst>
                              <p:cond delay="0"/>
                            </p:stCondLst>
                            <p:childTnLst>
                              <p:par>
                                <p:cTn id="223" presetID="17" presetClass="entr" presetSubtype="10" fill="hold" grpId="0" nodeType="clickEffect">
                                  <p:stCondLst>
                                    <p:cond delay="0"/>
                                  </p:stCondLst>
                                  <p:childTnLst>
                                    <p:set>
                                      <p:cBhvr>
                                        <p:cTn id="224" dur="1" fill="hold">
                                          <p:stCondLst>
                                            <p:cond delay="0"/>
                                          </p:stCondLst>
                                        </p:cTn>
                                        <p:tgtEl>
                                          <p:spTgt spid="1114152"/>
                                        </p:tgtEl>
                                        <p:attrNameLst>
                                          <p:attrName>style.visibility</p:attrName>
                                        </p:attrNameLst>
                                      </p:cBhvr>
                                      <p:to>
                                        <p:strVal val="visible"/>
                                      </p:to>
                                    </p:set>
                                    <p:anim calcmode="lin" valueType="num">
                                      <p:cBhvr>
                                        <p:cTn id="225" dur="500" fill="hold"/>
                                        <p:tgtEl>
                                          <p:spTgt spid="1114152"/>
                                        </p:tgtEl>
                                        <p:attrNameLst>
                                          <p:attrName>ppt_w</p:attrName>
                                        </p:attrNameLst>
                                      </p:cBhvr>
                                      <p:tavLst>
                                        <p:tav tm="0">
                                          <p:val>
                                            <p:fltVal val="0"/>
                                          </p:val>
                                        </p:tav>
                                        <p:tav tm="100000">
                                          <p:val>
                                            <p:strVal val="#ppt_w"/>
                                          </p:val>
                                        </p:tav>
                                      </p:tavLst>
                                    </p:anim>
                                    <p:anim calcmode="lin" valueType="num">
                                      <p:cBhvr>
                                        <p:cTn id="226" dur="500" fill="hold"/>
                                        <p:tgtEl>
                                          <p:spTgt spid="1114152"/>
                                        </p:tgtEl>
                                        <p:attrNameLst>
                                          <p:attrName>ppt_h</p:attrName>
                                        </p:attrNameLst>
                                      </p:cBhvr>
                                      <p:tavLst>
                                        <p:tav tm="0">
                                          <p:val>
                                            <p:strVal val="#ppt_h"/>
                                          </p:val>
                                        </p:tav>
                                        <p:tav tm="100000">
                                          <p:val>
                                            <p:strVal val="#ppt_h"/>
                                          </p:val>
                                        </p:tav>
                                      </p:tavLst>
                                    </p:anim>
                                  </p:childTnLst>
                                </p:cTn>
                              </p:par>
                            </p:childTnLst>
                          </p:cTn>
                        </p:par>
                      </p:childTnLst>
                    </p:cTn>
                  </p:par>
                  <p:par>
                    <p:cTn id="227" fill="hold">
                      <p:stCondLst>
                        <p:cond delay="indefinite"/>
                      </p:stCondLst>
                      <p:childTnLst>
                        <p:par>
                          <p:cTn id="228" fill="hold">
                            <p:stCondLst>
                              <p:cond delay="0"/>
                            </p:stCondLst>
                            <p:childTnLst>
                              <p:par>
                                <p:cTn id="229" presetID="9" presetClass="entr" presetSubtype="0" fill="hold" grpId="0" nodeType="clickEffect">
                                  <p:stCondLst>
                                    <p:cond delay="0"/>
                                  </p:stCondLst>
                                  <p:childTnLst>
                                    <p:set>
                                      <p:cBhvr>
                                        <p:cTn id="230" dur="1" fill="hold">
                                          <p:stCondLst>
                                            <p:cond delay="0"/>
                                          </p:stCondLst>
                                        </p:cTn>
                                        <p:tgtEl>
                                          <p:spTgt spid="1114151"/>
                                        </p:tgtEl>
                                        <p:attrNameLst>
                                          <p:attrName>style.visibility</p:attrName>
                                        </p:attrNameLst>
                                      </p:cBhvr>
                                      <p:to>
                                        <p:strVal val="visible"/>
                                      </p:to>
                                    </p:set>
                                    <p:animEffect transition="in" filter="dissolve">
                                      <p:cBhvr>
                                        <p:cTn id="231" dur="500"/>
                                        <p:tgtEl>
                                          <p:spTgt spid="1114151"/>
                                        </p:tgtEl>
                                      </p:cBhvr>
                                    </p:animEffect>
                                  </p:childTnLst>
                                </p:cTn>
                              </p:par>
                            </p:childTnLst>
                          </p:cTn>
                        </p:par>
                      </p:childTnLst>
                    </p:cTn>
                  </p:par>
                  <p:par>
                    <p:cTn id="232" fill="hold">
                      <p:stCondLst>
                        <p:cond delay="indefinite"/>
                      </p:stCondLst>
                      <p:childTnLst>
                        <p:par>
                          <p:cTn id="233" fill="hold">
                            <p:stCondLst>
                              <p:cond delay="0"/>
                            </p:stCondLst>
                            <p:childTnLst>
                              <p:par>
                                <p:cTn id="234" presetID="40" presetClass="entr" presetSubtype="0" fill="hold" grpId="0" nodeType="clickEffect">
                                  <p:stCondLst>
                                    <p:cond delay="0"/>
                                  </p:stCondLst>
                                  <p:iterate type="lt">
                                    <p:tmPct val="10000"/>
                                  </p:iterate>
                                  <p:childTnLst>
                                    <p:set>
                                      <p:cBhvr>
                                        <p:cTn id="235" dur="1" fill="hold">
                                          <p:stCondLst>
                                            <p:cond delay="0"/>
                                          </p:stCondLst>
                                        </p:cTn>
                                        <p:tgtEl>
                                          <p:spTgt spid="1114153"/>
                                        </p:tgtEl>
                                        <p:attrNameLst>
                                          <p:attrName>style.visibility</p:attrName>
                                        </p:attrNameLst>
                                      </p:cBhvr>
                                      <p:to>
                                        <p:strVal val="visible"/>
                                      </p:to>
                                    </p:set>
                                    <p:animEffect transition="in" filter="fade">
                                      <p:cBhvr>
                                        <p:cTn id="236" dur="1000"/>
                                        <p:tgtEl>
                                          <p:spTgt spid="1114153"/>
                                        </p:tgtEl>
                                      </p:cBhvr>
                                    </p:animEffect>
                                    <p:anim calcmode="lin" valueType="num">
                                      <p:cBhvr>
                                        <p:cTn id="237" dur="1000" fill="hold"/>
                                        <p:tgtEl>
                                          <p:spTgt spid="1114153"/>
                                        </p:tgtEl>
                                        <p:attrNameLst>
                                          <p:attrName>ppt_x</p:attrName>
                                        </p:attrNameLst>
                                      </p:cBhvr>
                                      <p:tavLst>
                                        <p:tav tm="0">
                                          <p:val>
                                            <p:strVal val="#ppt_x-.1"/>
                                          </p:val>
                                        </p:tav>
                                        <p:tav tm="100000">
                                          <p:val>
                                            <p:strVal val="#ppt_x"/>
                                          </p:val>
                                        </p:tav>
                                      </p:tavLst>
                                    </p:anim>
                                    <p:anim calcmode="lin" valueType="num">
                                      <p:cBhvr>
                                        <p:cTn id="238" dur="1000" fill="hold"/>
                                        <p:tgtEl>
                                          <p:spTgt spid="1114153"/>
                                        </p:tgtEl>
                                        <p:attrNameLst>
                                          <p:attrName>ppt_y</p:attrName>
                                        </p:attrNameLst>
                                      </p:cBhvr>
                                      <p:tavLst>
                                        <p:tav tm="0">
                                          <p:val>
                                            <p:strVal val="#ppt_y"/>
                                          </p:val>
                                        </p:tav>
                                        <p:tav tm="100000">
                                          <p:val>
                                            <p:strVal val="#ppt_y"/>
                                          </p:val>
                                        </p:tav>
                                      </p:tavLst>
                                    </p:anim>
                                  </p:childTnLst>
                                </p:cTn>
                              </p:par>
                            </p:childTnLst>
                          </p:cTn>
                        </p:par>
                      </p:childTnLst>
                    </p:cTn>
                  </p:par>
                  <p:par>
                    <p:cTn id="239" fill="hold">
                      <p:stCondLst>
                        <p:cond delay="indefinite"/>
                      </p:stCondLst>
                      <p:childTnLst>
                        <p:par>
                          <p:cTn id="240" fill="hold">
                            <p:stCondLst>
                              <p:cond delay="0"/>
                            </p:stCondLst>
                            <p:childTnLst>
                              <p:par>
                                <p:cTn id="241" presetID="53" presetClass="entr" presetSubtype="0" fill="hold" grpId="0" nodeType="clickEffect">
                                  <p:stCondLst>
                                    <p:cond delay="0"/>
                                  </p:stCondLst>
                                  <p:childTnLst>
                                    <p:set>
                                      <p:cBhvr>
                                        <p:cTn id="242" dur="1" fill="hold">
                                          <p:stCondLst>
                                            <p:cond delay="0"/>
                                          </p:stCondLst>
                                        </p:cTn>
                                        <p:tgtEl>
                                          <p:spTgt spid="1114173"/>
                                        </p:tgtEl>
                                        <p:attrNameLst>
                                          <p:attrName>style.visibility</p:attrName>
                                        </p:attrNameLst>
                                      </p:cBhvr>
                                      <p:to>
                                        <p:strVal val="visible"/>
                                      </p:to>
                                    </p:set>
                                    <p:anim calcmode="lin" valueType="num">
                                      <p:cBhvr>
                                        <p:cTn id="243" dur="500" fill="hold"/>
                                        <p:tgtEl>
                                          <p:spTgt spid="1114173"/>
                                        </p:tgtEl>
                                        <p:attrNameLst>
                                          <p:attrName>ppt_w</p:attrName>
                                        </p:attrNameLst>
                                      </p:cBhvr>
                                      <p:tavLst>
                                        <p:tav tm="0">
                                          <p:val>
                                            <p:fltVal val="0"/>
                                          </p:val>
                                        </p:tav>
                                        <p:tav tm="100000">
                                          <p:val>
                                            <p:strVal val="#ppt_w"/>
                                          </p:val>
                                        </p:tav>
                                      </p:tavLst>
                                    </p:anim>
                                    <p:anim calcmode="lin" valueType="num">
                                      <p:cBhvr>
                                        <p:cTn id="244" dur="500" fill="hold"/>
                                        <p:tgtEl>
                                          <p:spTgt spid="1114173"/>
                                        </p:tgtEl>
                                        <p:attrNameLst>
                                          <p:attrName>ppt_h</p:attrName>
                                        </p:attrNameLst>
                                      </p:cBhvr>
                                      <p:tavLst>
                                        <p:tav tm="0">
                                          <p:val>
                                            <p:fltVal val="0"/>
                                          </p:val>
                                        </p:tav>
                                        <p:tav tm="100000">
                                          <p:val>
                                            <p:strVal val="#ppt_h"/>
                                          </p:val>
                                        </p:tav>
                                      </p:tavLst>
                                    </p:anim>
                                    <p:animEffect transition="in" filter="fade">
                                      <p:cBhvr>
                                        <p:cTn id="245" dur="500"/>
                                        <p:tgtEl>
                                          <p:spTgt spid="1114173"/>
                                        </p:tgtEl>
                                      </p:cBhvr>
                                    </p:animEffect>
                                  </p:childTnLst>
                                </p:cTn>
                              </p:par>
                              <p:par>
                                <p:cTn id="246" presetID="0" presetClass="path" presetSubtype="0" accel="50000" decel="50000" fill="hold" grpId="1" nodeType="withEffect">
                                  <p:stCondLst>
                                    <p:cond delay="0"/>
                                  </p:stCondLst>
                                  <p:childTnLst>
                                    <p:animMotion origin="layout" path="M 8.33333E-7 -3.56928E-6 L -0.55243 -0.50751 " pathEditMode="relative" rAng="0" ptsTypes="AA">
                                      <p:cBhvr>
                                        <p:cTn id="247" dur="2000" fill="hold"/>
                                        <p:tgtEl>
                                          <p:spTgt spid="1114173"/>
                                        </p:tgtEl>
                                        <p:attrNameLst>
                                          <p:attrName>ppt_x</p:attrName>
                                          <p:attrName>ppt_y</p:attrName>
                                        </p:attrNameLst>
                                      </p:cBhvr>
                                      <p:rCtr x="-27600" y="-25400"/>
                                    </p:animMotion>
                                  </p:childTnLst>
                                </p:cTn>
                              </p:par>
                              <p:par>
                                <p:cTn id="248" presetID="10" presetClass="exit" presetSubtype="0" fill="hold" grpId="1" nodeType="withEffect">
                                  <p:stCondLst>
                                    <p:cond delay="0"/>
                                  </p:stCondLst>
                                  <p:childTnLst>
                                    <p:animEffect transition="out" filter="fade">
                                      <p:cBhvr>
                                        <p:cTn id="249" dur="2000"/>
                                        <p:tgtEl>
                                          <p:spTgt spid="1114125"/>
                                        </p:tgtEl>
                                      </p:cBhvr>
                                    </p:animEffect>
                                    <p:set>
                                      <p:cBhvr>
                                        <p:cTn id="250" dur="1" fill="hold">
                                          <p:stCondLst>
                                            <p:cond delay="1999"/>
                                          </p:stCondLst>
                                        </p:cTn>
                                        <p:tgtEl>
                                          <p:spTgt spid="11141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4115" grpId="0" animBg="1"/>
      <p:bldP spid="1114116" grpId="0" animBg="1"/>
      <p:bldP spid="1114125" grpId="0"/>
      <p:bldP spid="1114125" grpId="1"/>
      <p:bldP spid="1114126" grpId="0"/>
      <p:bldP spid="1114127" grpId="0"/>
      <p:bldP spid="1114128" grpId="0"/>
      <p:bldP spid="1114129" grpId="0"/>
      <p:bldP spid="1114130" grpId="0"/>
      <p:bldP spid="1114131" grpId="0"/>
      <p:bldP spid="1114132" grpId="0"/>
      <p:bldP spid="1114133" grpId="0"/>
      <p:bldP spid="1114134" grpId="0"/>
      <p:bldP spid="1114135" grpId="0"/>
      <p:bldP spid="1114136" grpId="0"/>
      <p:bldP spid="1114137" grpId="0"/>
      <p:bldP spid="1114138" grpId="0"/>
      <p:bldP spid="1114139" grpId="0"/>
      <p:bldP spid="1114140" grpId="0"/>
      <p:bldP spid="1114141" grpId="0"/>
      <p:bldP spid="1114142" grpId="0"/>
      <p:bldP spid="1114143" grpId="0"/>
      <p:bldP spid="1114144" grpId="0"/>
      <p:bldP spid="1114145" grpId="0"/>
      <p:bldP spid="1114151" grpId="0"/>
      <p:bldP spid="1114152" grpId="0"/>
      <p:bldP spid="1114153" grpId="0"/>
      <p:bldP spid="1114156" grpId="0"/>
      <p:bldP spid="1114157" grpId="0"/>
      <p:bldP spid="1114158" grpId="0"/>
      <p:bldP spid="1114159" grpId="0"/>
      <p:bldP spid="1114160" grpId="0"/>
      <p:bldP spid="1114161" grpId="0"/>
      <p:bldP spid="1114162" grpId="0"/>
      <p:bldP spid="1114163" grpId="0"/>
      <p:bldP spid="1114164" grpId="0"/>
      <p:bldP spid="1114165" grpId="0"/>
      <p:bldP spid="1114166" grpId="0"/>
      <p:bldP spid="1114167" grpId="0"/>
      <p:bldP spid="1114168" grpId="0"/>
      <p:bldP spid="1114169" grpId="0"/>
      <p:bldP spid="1114170" grpId="0"/>
      <p:bldP spid="1114171" grpId="0"/>
      <p:bldP spid="1114173" grpId="0"/>
      <p:bldP spid="1114173" grpId="1"/>
      <p:bldP spid="1114174"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0" y="274638"/>
            <a:ext cx="9144000" cy="1143000"/>
          </a:xfrm>
        </p:spPr>
        <p:txBody>
          <a:bodyPr/>
          <a:lstStyle/>
          <a:p>
            <a:pPr eaLnBrk="1" hangingPunct="1"/>
            <a:r>
              <a:rPr lang="en-US" smtClean="0"/>
              <a:t>Table of Partial Pressures of Water</a:t>
            </a:r>
          </a:p>
        </p:txBody>
      </p:sp>
      <p:sp>
        <p:nvSpPr>
          <p:cNvPr id="139267" name="Rectangle 4"/>
          <p:cNvSpPr>
            <a:spLocks noChangeArrowheads="1"/>
          </p:cNvSpPr>
          <p:nvPr/>
        </p:nvSpPr>
        <p:spPr bwMode="auto">
          <a:xfrm>
            <a:off x="82550" y="2197100"/>
            <a:ext cx="8966200" cy="2894013"/>
          </a:xfrm>
          <a:prstGeom prst="rect">
            <a:avLst/>
          </a:prstGeom>
          <a:noFill/>
          <a:ln w="19050">
            <a:solidFill>
              <a:schemeClr val="tx1"/>
            </a:solidFill>
            <a:miter lim="800000"/>
            <a:headEnd/>
            <a:tailEnd/>
          </a:ln>
        </p:spPr>
        <p:txBody>
          <a:bodyPr wrap="none" anchor="ctr"/>
          <a:lstStyle/>
          <a:p>
            <a:endParaRPr lang="en-US">
              <a:solidFill>
                <a:srgbClr val="000000"/>
              </a:solidFill>
            </a:endParaRPr>
          </a:p>
        </p:txBody>
      </p:sp>
      <p:sp>
        <p:nvSpPr>
          <p:cNvPr id="139268" name="Rectangle 5"/>
          <p:cNvSpPr>
            <a:spLocks noChangeArrowheads="1"/>
          </p:cNvSpPr>
          <p:nvPr/>
        </p:nvSpPr>
        <p:spPr bwMode="auto">
          <a:xfrm>
            <a:off x="87313" y="2198688"/>
            <a:ext cx="8961437" cy="331787"/>
          </a:xfrm>
          <a:prstGeom prst="rect">
            <a:avLst/>
          </a:prstGeom>
          <a:solidFill>
            <a:srgbClr val="FFFF99"/>
          </a:solidFill>
          <a:ln w="15875">
            <a:solidFill>
              <a:schemeClr val="tx1"/>
            </a:solidFill>
            <a:miter lim="800000"/>
            <a:headEnd/>
            <a:tailEnd/>
          </a:ln>
        </p:spPr>
        <p:txBody>
          <a:bodyPr wrap="none" anchor="ctr"/>
          <a:lstStyle/>
          <a:p>
            <a:r>
              <a:rPr lang="en-US" sz="1800" b="1">
                <a:solidFill>
                  <a:srgbClr val="000000"/>
                </a:solidFill>
              </a:rPr>
              <a:t>Vapor Pressure of Water</a:t>
            </a:r>
          </a:p>
        </p:txBody>
      </p:sp>
      <p:sp>
        <p:nvSpPr>
          <p:cNvPr id="139269" name="Text Box 6"/>
          <p:cNvSpPr txBox="1">
            <a:spLocks noChangeArrowheads="1"/>
          </p:cNvSpPr>
          <p:nvPr/>
        </p:nvSpPr>
        <p:spPr bwMode="auto">
          <a:xfrm>
            <a:off x="227013" y="2581275"/>
            <a:ext cx="2659062" cy="304800"/>
          </a:xfrm>
          <a:prstGeom prst="rect">
            <a:avLst/>
          </a:prstGeom>
          <a:noFill/>
          <a:ln w="9525">
            <a:noFill/>
            <a:miter lim="800000"/>
            <a:headEnd/>
            <a:tailEnd/>
          </a:ln>
        </p:spPr>
        <p:txBody>
          <a:bodyPr wrap="none">
            <a:spAutoFit/>
          </a:bodyPr>
          <a:lstStyle/>
          <a:p>
            <a:pPr algn="l"/>
            <a:r>
              <a:rPr lang="en-US" sz="1400" b="1">
                <a:solidFill>
                  <a:srgbClr val="000000"/>
                </a:solidFill>
              </a:rPr>
              <a:t>Temperature             Pressure</a:t>
            </a:r>
          </a:p>
        </p:txBody>
      </p:sp>
      <p:sp>
        <p:nvSpPr>
          <p:cNvPr id="139270" name="Text Box 7"/>
          <p:cNvSpPr txBox="1">
            <a:spLocks noChangeArrowheads="1"/>
          </p:cNvSpPr>
          <p:nvPr/>
        </p:nvSpPr>
        <p:spPr bwMode="auto">
          <a:xfrm>
            <a:off x="3254375" y="2566988"/>
            <a:ext cx="2659063" cy="304800"/>
          </a:xfrm>
          <a:prstGeom prst="rect">
            <a:avLst/>
          </a:prstGeom>
          <a:noFill/>
          <a:ln w="9525">
            <a:noFill/>
            <a:miter lim="800000"/>
            <a:headEnd/>
            <a:tailEnd/>
          </a:ln>
        </p:spPr>
        <p:txBody>
          <a:bodyPr wrap="none">
            <a:spAutoFit/>
          </a:bodyPr>
          <a:lstStyle/>
          <a:p>
            <a:pPr algn="l"/>
            <a:r>
              <a:rPr lang="en-US" sz="1400" b="1">
                <a:solidFill>
                  <a:srgbClr val="000000"/>
                </a:solidFill>
              </a:rPr>
              <a:t>Temperature             Pressure</a:t>
            </a:r>
          </a:p>
        </p:txBody>
      </p:sp>
      <p:sp>
        <p:nvSpPr>
          <p:cNvPr id="139271" name="Text Box 8"/>
          <p:cNvSpPr txBox="1">
            <a:spLocks noChangeArrowheads="1"/>
          </p:cNvSpPr>
          <p:nvPr/>
        </p:nvSpPr>
        <p:spPr bwMode="auto">
          <a:xfrm>
            <a:off x="6275388" y="2557463"/>
            <a:ext cx="2659062" cy="304800"/>
          </a:xfrm>
          <a:prstGeom prst="rect">
            <a:avLst/>
          </a:prstGeom>
          <a:noFill/>
          <a:ln w="9525">
            <a:noFill/>
            <a:miter lim="800000"/>
            <a:headEnd/>
            <a:tailEnd/>
          </a:ln>
        </p:spPr>
        <p:txBody>
          <a:bodyPr wrap="none">
            <a:spAutoFit/>
          </a:bodyPr>
          <a:lstStyle/>
          <a:p>
            <a:pPr algn="l"/>
            <a:r>
              <a:rPr lang="en-US" sz="1400" b="1">
                <a:solidFill>
                  <a:srgbClr val="000000"/>
                </a:solidFill>
              </a:rPr>
              <a:t>Temperature             Pressure</a:t>
            </a:r>
          </a:p>
        </p:txBody>
      </p:sp>
      <p:sp>
        <p:nvSpPr>
          <p:cNvPr id="139272" name="Text Box 9"/>
          <p:cNvSpPr txBox="1">
            <a:spLocks noChangeArrowheads="1"/>
          </p:cNvSpPr>
          <p:nvPr/>
        </p:nvSpPr>
        <p:spPr bwMode="auto">
          <a:xfrm>
            <a:off x="625475" y="2774950"/>
            <a:ext cx="3103563" cy="2432050"/>
          </a:xfrm>
          <a:prstGeom prst="rect">
            <a:avLst/>
          </a:prstGeom>
          <a:noFill/>
          <a:ln w="9525">
            <a:noFill/>
            <a:miter lim="800000"/>
            <a:headEnd/>
            <a:tailEnd/>
          </a:ln>
        </p:spPr>
        <p:txBody>
          <a:bodyPr>
            <a:spAutoFit/>
          </a:bodyPr>
          <a:lstStyle/>
          <a:p>
            <a:pPr marL="457200" indent="-457200" algn="l"/>
            <a:r>
              <a:rPr lang="en-US" sz="1400" b="1">
                <a:solidFill>
                  <a:srgbClr val="000000"/>
                </a:solidFill>
              </a:rPr>
              <a:t>(</a:t>
            </a:r>
            <a:r>
              <a:rPr lang="en-US" sz="1400" b="1" baseline="30000">
                <a:solidFill>
                  <a:srgbClr val="000000"/>
                </a:solidFill>
              </a:rPr>
              <a:t>o</a:t>
            </a:r>
            <a:r>
              <a:rPr lang="en-US" sz="1400" b="1">
                <a:solidFill>
                  <a:srgbClr val="000000"/>
                </a:solidFill>
              </a:rPr>
              <a:t>C)		           (kPa)</a:t>
            </a:r>
          </a:p>
          <a:p>
            <a:pPr marL="457200" indent="-457200" algn="l"/>
            <a:r>
              <a:rPr lang="en-US" sz="1400" b="1">
                <a:solidFill>
                  <a:srgbClr val="000000"/>
                </a:solidFill>
              </a:rPr>
              <a:t>   0		             0.6</a:t>
            </a:r>
          </a:p>
          <a:p>
            <a:pPr marL="457200" indent="-457200" algn="l"/>
            <a:r>
              <a:rPr lang="en-US" sz="1400" b="1">
                <a:solidFill>
                  <a:srgbClr val="000000"/>
                </a:solidFill>
              </a:rPr>
              <a:t>   5		             0.9</a:t>
            </a:r>
          </a:p>
          <a:p>
            <a:pPr marL="457200" indent="-457200" algn="l"/>
            <a:r>
              <a:rPr lang="en-US" sz="1400" b="1">
                <a:solidFill>
                  <a:srgbClr val="000000"/>
                </a:solidFill>
              </a:rPr>
              <a:t>   8		             1.1</a:t>
            </a:r>
          </a:p>
          <a:p>
            <a:pPr marL="457200" indent="-457200" algn="l"/>
            <a:r>
              <a:rPr lang="en-US" sz="1400" b="1">
                <a:solidFill>
                  <a:srgbClr val="000000"/>
                </a:solidFill>
              </a:rPr>
              <a:t> 10		             1.2</a:t>
            </a:r>
          </a:p>
          <a:p>
            <a:pPr marL="457200" indent="-457200" algn="l"/>
            <a:r>
              <a:rPr lang="en-US" sz="1400" b="1">
                <a:solidFill>
                  <a:srgbClr val="000000"/>
                </a:solidFill>
              </a:rPr>
              <a:t> 12		             1.4</a:t>
            </a:r>
          </a:p>
          <a:p>
            <a:pPr marL="457200" indent="-457200" algn="l"/>
            <a:r>
              <a:rPr lang="en-US" sz="1400" b="1">
                <a:solidFill>
                  <a:srgbClr val="000000"/>
                </a:solidFill>
              </a:rPr>
              <a:t> 14		             1.6</a:t>
            </a:r>
          </a:p>
          <a:p>
            <a:pPr marL="457200" indent="-457200" algn="l"/>
            <a:r>
              <a:rPr lang="en-US" sz="1400" b="1">
                <a:solidFill>
                  <a:srgbClr val="000000"/>
                </a:solidFill>
              </a:rPr>
              <a:t> 16		             1.8</a:t>
            </a:r>
          </a:p>
          <a:p>
            <a:pPr marL="457200" indent="-457200" algn="l"/>
            <a:r>
              <a:rPr lang="en-US" sz="1400" b="1">
                <a:solidFill>
                  <a:srgbClr val="000000"/>
                </a:solidFill>
              </a:rPr>
              <a:t> 18		             2.1</a:t>
            </a:r>
          </a:p>
          <a:p>
            <a:pPr marL="457200" indent="-457200" algn="l"/>
            <a:r>
              <a:rPr lang="en-US" sz="1400" b="1">
                <a:solidFill>
                  <a:srgbClr val="000000"/>
                </a:solidFill>
              </a:rPr>
              <a:t> 20		             2.3		</a:t>
            </a:r>
          </a:p>
          <a:p>
            <a:pPr marL="457200" indent="-457200" algn="l"/>
            <a:endParaRPr lang="en-US" sz="1400" b="1">
              <a:solidFill>
                <a:srgbClr val="000000"/>
              </a:solidFill>
            </a:endParaRPr>
          </a:p>
        </p:txBody>
      </p:sp>
      <p:sp>
        <p:nvSpPr>
          <p:cNvPr id="139273" name="Line 10"/>
          <p:cNvSpPr>
            <a:spLocks noChangeShapeType="1"/>
          </p:cNvSpPr>
          <p:nvPr/>
        </p:nvSpPr>
        <p:spPr bwMode="auto">
          <a:xfrm>
            <a:off x="3146425" y="2524125"/>
            <a:ext cx="0" cy="2568575"/>
          </a:xfrm>
          <a:prstGeom prst="line">
            <a:avLst/>
          </a:prstGeom>
          <a:noFill/>
          <a:ln w="15875">
            <a:solidFill>
              <a:schemeClr val="tx1"/>
            </a:solidFill>
            <a:round/>
            <a:headEnd/>
            <a:tailEnd/>
          </a:ln>
        </p:spPr>
        <p:txBody>
          <a:bodyPr/>
          <a:lstStyle/>
          <a:p>
            <a:endParaRPr lang="en-US">
              <a:solidFill>
                <a:srgbClr val="000000"/>
              </a:solidFill>
            </a:endParaRPr>
          </a:p>
        </p:txBody>
      </p:sp>
      <p:sp>
        <p:nvSpPr>
          <p:cNvPr id="139274" name="Line 11"/>
          <p:cNvSpPr>
            <a:spLocks noChangeShapeType="1"/>
          </p:cNvSpPr>
          <p:nvPr/>
        </p:nvSpPr>
        <p:spPr bwMode="auto">
          <a:xfrm>
            <a:off x="6097588" y="2535238"/>
            <a:ext cx="0" cy="2559050"/>
          </a:xfrm>
          <a:prstGeom prst="line">
            <a:avLst/>
          </a:prstGeom>
          <a:noFill/>
          <a:ln w="15875">
            <a:solidFill>
              <a:schemeClr val="tx1"/>
            </a:solidFill>
            <a:round/>
            <a:headEnd/>
            <a:tailEnd/>
          </a:ln>
        </p:spPr>
        <p:txBody>
          <a:bodyPr/>
          <a:lstStyle/>
          <a:p>
            <a:endParaRPr lang="en-US">
              <a:solidFill>
                <a:srgbClr val="000000"/>
              </a:solidFill>
            </a:endParaRPr>
          </a:p>
        </p:txBody>
      </p:sp>
      <p:sp>
        <p:nvSpPr>
          <p:cNvPr id="139275" name="Text Box 12"/>
          <p:cNvSpPr txBox="1">
            <a:spLocks noChangeArrowheads="1"/>
          </p:cNvSpPr>
          <p:nvPr/>
        </p:nvSpPr>
        <p:spPr bwMode="auto">
          <a:xfrm>
            <a:off x="3611563" y="2754313"/>
            <a:ext cx="3103562" cy="2432050"/>
          </a:xfrm>
          <a:prstGeom prst="rect">
            <a:avLst/>
          </a:prstGeom>
          <a:noFill/>
          <a:ln w="9525">
            <a:noFill/>
            <a:miter lim="800000"/>
            <a:headEnd/>
            <a:tailEnd/>
          </a:ln>
        </p:spPr>
        <p:txBody>
          <a:bodyPr>
            <a:spAutoFit/>
          </a:bodyPr>
          <a:lstStyle/>
          <a:p>
            <a:pPr marL="457200" indent="-457200" algn="l"/>
            <a:r>
              <a:rPr lang="en-US" sz="1400" b="1">
                <a:solidFill>
                  <a:srgbClr val="000000"/>
                </a:solidFill>
              </a:rPr>
              <a:t> (</a:t>
            </a:r>
            <a:r>
              <a:rPr lang="en-US" sz="1400" b="1" baseline="30000">
                <a:solidFill>
                  <a:srgbClr val="000000"/>
                </a:solidFill>
              </a:rPr>
              <a:t>o</a:t>
            </a:r>
            <a:r>
              <a:rPr lang="en-US" sz="1400" b="1">
                <a:solidFill>
                  <a:srgbClr val="000000"/>
                </a:solidFill>
              </a:rPr>
              <a:t>C)		           (kPa)</a:t>
            </a:r>
          </a:p>
          <a:p>
            <a:pPr marL="457200" indent="-457200" algn="l"/>
            <a:r>
              <a:rPr lang="en-US" sz="1400" b="1">
                <a:solidFill>
                  <a:srgbClr val="000000"/>
                </a:solidFill>
              </a:rPr>
              <a:t>  21		             2.5</a:t>
            </a:r>
          </a:p>
          <a:p>
            <a:pPr marL="457200" indent="-457200" algn="l"/>
            <a:r>
              <a:rPr lang="en-US" sz="1400" b="1">
                <a:solidFill>
                  <a:srgbClr val="000000"/>
                </a:solidFill>
              </a:rPr>
              <a:t>  22		             2.6</a:t>
            </a:r>
          </a:p>
          <a:p>
            <a:pPr marL="457200" indent="-457200" algn="l"/>
            <a:r>
              <a:rPr lang="en-US" sz="1400" b="1">
                <a:solidFill>
                  <a:srgbClr val="000000"/>
                </a:solidFill>
              </a:rPr>
              <a:t>  23		             2.8</a:t>
            </a:r>
          </a:p>
          <a:p>
            <a:pPr marL="457200" indent="-457200" algn="l"/>
            <a:r>
              <a:rPr lang="en-US" sz="1400" b="1">
                <a:solidFill>
                  <a:srgbClr val="000000"/>
                </a:solidFill>
              </a:rPr>
              <a:t>  24		             3.0</a:t>
            </a:r>
          </a:p>
          <a:p>
            <a:pPr marL="457200" indent="-457200" algn="l"/>
            <a:r>
              <a:rPr lang="en-US" sz="1400" b="1">
                <a:solidFill>
                  <a:srgbClr val="000000"/>
                </a:solidFill>
              </a:rPr>
              <a:t>  25		             3.2</a:t>
            </a:r>
          </a:p>
          <a:p>
            <a:pPr marL="457200" indent="-457200" algn="l"/>
            <a:r>
              <a:rPr lang="en-US" sz="1400" b="1">
                <a:solidFill>
                  <a:srgbClr val="000000"/>
                </a:solidFill>
              </a:rPr>
              <a:t>  26		             3.4</a:t>
            </a:r>
          </a:p>
          <a:p>
            <a:pPr marL="457200" indent="-457200" algn="l"/>
            <a:r>
              <a:rPr lang="en-US" sz="1400" b="1">
                <a:solidFill>
                  <a:srgbClr val="000000"/>
                </a:solidFill>
              </a:rPr>
              <a:t>  27		             3.6</a:t>
            </a:r>
          </a:p>
          <a:p>
            <a:pPr marL="457200" indent="-457200" algn="l"/>
            <a:r>
              <a:rPr lang="en-US" sz="1400" b="1">
                <a:solidFill>
                  <a:srgbClr val="000000"/>
                </a:solidFill>
              </a:rPr>
              <a:t>  28		             3.8</a:t>
            </a:r>
          </a:p>
          <a:p>
            <a:pPr marL="457200" indent="-457200" algn="l"/>
            <a:r>
              <a:rPr lang="en-US" sz="1400" b="1">
                <a:solidFill>
                  <a:srgbClr val="000000"/>
                </a:solidFill>
              </a:rPr>
              <a:t>  29		             4.0	</a:t>
            </a:r>
          </a:p>
          <a:p>
            <a:pPr marL="457200" indent="-457200" algn="l"/>
            <a:endParaRPr lang="en-US" sz="1400" b="1">
              <a:solidFill>
                <a:srgbClr val="000000"/>
              </a:solidFill>
            </a:endParaRPr>
          </a:p>
        </p:txBody>
      </p:sp>
      <p:sp>
        <p:nvSpPr>
          <p:cNvPr id="139276" name="Text Box 13"/>
          <p:cNvSpPr txBox="1">
            <a:spLocks noChangeArrowheads="1"/>
          </p:cNvSpPr>
          <p:nvPr/>
        </p:nvSpPr>
        <p:spPr bwMode="auto">
          <a:xfrm>
            <a:off x="6618288" y="2755900"/>
            <a:ext cx="3103562" cy="2432050"/>
          </a:xfrm>
          <a:prstGeom prst="rect">
            <a:avLst/>
          </a:prstGeom>
          <a:noFill/>
          <a:ln w="9525">
            <a:noFill/>
            <a:miter lim="800000"/>
            <a:headEnd/>
            <a:tailEnd/>
          </a:ln>
        </p:spPr>
        <p:txBody>
          <a:bodyPr>
            <a:spAutoFit/>
          </a:bodyPr>
          <a:lstStyle/>
          <a:p>
            <a:pPr marL="457200" indent="-457200" algn="l"/>
            <a:r>
              <a:rPr lang="en-US" sz="1400" b="1">
                <a:solidFill>
                  <a:srgbClr val="000000"/>
                </a:solidFill>
              </a:rPr>
              <a:t> (</a:t>
            </a:r>
            <a:r>
              <a:rPr lang="en-US" sz="1400" b="1" baseline="30000">
                <a:solidFill>
                  <a:srgbClr val="000000"/>
                </a:solidFill>
              </a:rPr>
              <a:t>o</a:t>
            </a:r>
            <a:r>
              <a:rPr lang="en-US" sz="1400" b="1">
                <a:solidFill>
                  <a:srgbClr val="000000"/>
                </a:solidFill>
              </a:rPr>
              <a:t>C)		           (kPa)</a:t>
            </a:r>
          </a:p>
          <a:p>
            <a:pPr marL="457200" indent="-457200" algn="l"/>
            <a:r>
              <a:rPr lang="en-US" sz="1400" b="1">
                <a:solidFill>
                  <a:srgbClr val="000000"/>
                </a:solidFill>
              </a:rPr>
              <a:t>  30		             4.2</a:t>
            </a:r>
          </a:p>
          <a:p>
            <a:pPr marL="457200" indent="-457200" algn="l"/>
            <a:r>
              <a:rPr lang="en-US" sz="1400" b="1">
                <a:solidFill>
                  <a:srgbClr val="000000"/>
                </a:solidFill>
              </a:rPr>
              <a:t>  35		             5.6</a:t>
            </a:r>
          </a:p>
          <a:p>
            <a:pPr marL="457200" indent="-457200" algn="l"/>
            <a:r>
              <a:rPr lang="en-US" sz="1400" b="1">
                <a:solidFill>
                  <a:srgbClr val="000000"/>
                </a:solidFill>
              </a:rPr>
              <a:t>  40		             7.4</a:t>
            </a:r>
          </a:p>
          <a:p>
            <a:pPr marL="457200" indent="-457200" algn="l"/>
            <a:r>
              <a:rPr lang="en-US" sz="1400" b="1">
                <a:solidFill>
                  <a:srgbClr val="000000"/>
                </a:solidFill>
              </a:rPr>
              <a:t>  50		           12.3</a:t>
            </a:r>
          </a:p>
          <a:p>
            <a:pPr marL="457200" indent="-457200" algn="l"/>
            <a:r>
              <a:rPr lang="en-US" sz="1400" b="1">
                <a:solidFill>
                  <a:srgbClr val="000000"/>
                </a:solidFill>
              </a:rPr>
              <a:t>  60		           19.9</a:t>
            </a:r>
          </a:p>
          <a:p>
            <a:pPr marL="457200" indent="-457200" algn="l"/>
            <a:r>
              <a:rPr lang="en-US" sz="1400" b="1">
                <a:solidFill>
                  <a:srgbClr val="000000"/>
                </a:solidFill>
              </a:rPr>
              <a:t>  70		           31.2</a:t>
            </a:r>
          </a:p>
          <a:p>
            <a:pPr marL="457200" indent="-457200" algn="l"/>
            <a:r>
              <a:rPr lang="en-US" sz="1400" b="1">
                <a:solidFill>
                  <a:srgbClr val="000000"/>
                </a:solidFill>
              </a:rPr>
              <a:t>  80		           47.3</a:t>
            </a:r>
          </a:p>
          <a:p>
            <a:pPr marL="457200" indent="-457200" algn="l"/>
            <a:r>
              <a:rPr lang="en-US" sz="1400" b="1">
                <a:solidFill>
                  <a:srgbClr val="000000"/>
                </a:solidFill>
              </a:rPr>
              <a:t>  90		           70.1</a:t>
            </a:r>
          </a:p>
          <a:p>
            <a:pPr marL="457200" indent="-457200" algn="l"/>
            <a:r>
              <a:rPr lang="en-US" sz="1400" b="1">
                <a:solidFill>
                  <a:srgbClr val="000000"/>
                </a:solidFill>
              </a:rPr>
              <a:t>100		         101.3	</a:t>
            </a:r>
          </a:p>
          <a:p>
            <a:pPr marL="457200" indent="-457200" algn="l"/>
            <a:endParaRPr lang="en-US" sz="1400" b="1">
              <a:solidFill>
                <a:srgbClr val="000000"/>
              </a:solidFill>
            </a:endParaRPr>
          </a:p>
        </p:txBody>
      </p:sp>
    </p:spTree>
    <p:extLst>
      <p:ext uri="{BB962C8B-B14F-4D97-AF65-F5344CB8AC3E}">
        <p14:creationId xmlns:p14="http://schemas.microsoft.com/office/powerpoint/2010/main" val="334129820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ctrTitle"/>
          </p:nvPr>
        </p:nvSpPr>
        <p:spPr>
          <a:xfrm>
            <a:off x="685800" y="2286000"/>
            <a:ext cx="7772400" cy="1143000"/>
          </a:xfrm>
        </p:spPr>
        <p:txBody>
          <a:bodyPr/>
          <a:lstStyle/>
          <a:p>
            <a:pPr eaLnBrk="1" hangingPunct="1"/>
            <a:r>
              <a:rPr lang="en-US" smtClean="0"/>
              <a:t>Mole Fraction</a:t>
            </a:r>
          </a:p>
        </p:txBody>
      </p:sp>
      <p:sp>
        <p:nvSpPr>
          <p:cNvPr id="141315" name="Rectangle 3"/>
          <p:cNvSpPr>
            <a:spLocks noGrp="1" noChangeArrowheads="1"/>
          </p:cNvSpPr>
          <p:nvPr>
            <p:ph type="subTitle" idx="1"/>
          </p:nvPr>
        </p:nvSpPr>
        <p:spPr/>
        <p:txBody>
          <a:bodyPr/>
          <a:lstStyle/>
          <a:p>
            <a:pPr eaLnBrk="1" hangingPunct="1"/>
            <a:r>
              <a:rPr lang="en-US" smtClean="0"/>
              <a:t>The ratio of the number of moles of a given component in a mixture to the total number of moles in the mixture.</a:t>
            </a:r>
          </a:p>
        </p:txBody>
      </p:sp>
      <p:sp>
        <p:nvSpPr>
          <p:cNvPr id="141316" name="Text Box 5"/>
          <p:cNvSpPr txBox="1">
            <a:spLocks noChangeArrowheads="1"/>
          </p:cNvSpPr>
          <p:nvPr/>
        </p:nvSpPr>
        <p:spPr bwMode="auto">
          <a:xfrm>
            <a:off x="3944938" y="720725"/>
            <a:ext cx="1230312" cy="1555750"/>
          </a:xfrm>
          <a:prstGeom prst="rect">
            <a:avLst/>
          </a:prstGeom>
          <a:noFill/>
          <a:ln w="9525">
            <a:noFill/>
            <a:miter lim="800000"/>
            <a:headEnd/>
            <a:tailEnd/>
          </a:ln>
        </p:spPr>
        <p:txBody>
          <a:bodyPr>
            <a:spAutoFit/>
          </a:bodyPr>
          <a:lstStyle/>
          <a:p>
            <a:pPr algn="l"/>
            <a:r>
              <a:rPr lang="en-US" sz="9600">
                <a:solidFill>
                  <a:srgbClr val="000000"/>
                </a:solidFill>
                <a:latin typeface="Symbol" pitchFamily="18" charset="2"/>
              </a:rPr>
              <a:t>c</a:t>
            </a:r>
          </a:p>
        </p:txBody>
      </p:sp>
    </p:spTree>
    <p:extLst>
      <p:ext uri="{BB962C8B-B14F-4D97-AF65-F5344CB8AC3E}">
        <p14:creationId xmlns:p14="http://schemas.microsoft.com/office/powerpoint/2010/main" val="231185840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p:txBody>
          <a:bodyPr/>
          <a:lstStyle/>
          <a:p>
            <a:pPr eaLnBrk="1" hangingPunct="1"/>
            <a:endParaRPr lang="en-US" smtClean="0"/>
          </a:p>
        </p:txBody>
      </p:sp>
      <p:graphicFrame>
        <p:nvGraphicFramePr>
          <p:cNvPr id="1175555" name="Object 3"/>
          <p:cNvGraphicFramePr>
            <a:graphicFrameLocks noChangeAspect="1"/>
          </p:cNvGraphicFramePr>
          <p:nvPr/>
        </p:nvGraphicFramePr>
        <p:xfrm>
          <a:off x="1219200" y="0"/>
          <a:ext cx="6400800" cy="2562225"/>
        </p:xfrm>
        <a:graphic>
          <a:graphicData uri="http://schemas.openxmlformats.org/presentationml/2006/ole">
            <mc:AlternateContent xmlns:mc="http://schemas.openxmlformats.org/markup-compatibility/2006">
              <mc:Choice xmlns:v="urn:schemas-microsoft-com:vml" Requires="v">
                <p:oleObj spid="_x0000_s28674" name="Equation" r:id="rId4" imgW="1079280" imgH="431640" progId="Equation.3">
                  <p:embed/>
                </p:oleObj>
              </mc:Choice>
              <mc:Fallback>
                <p:oleObj name="Equation" r:id="rId4" imgW="1079280" imgH="431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0"/>
                        <a:ext cx="6400800" cy="2562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75556" name="Text Box 4"/>
          <p:cNvSpPr txBox="1">
            <a:spLocks noChangeArrowheads="1"/>
          </p:cNvSpPr>
          <p:nvPr/>
        </p:nvSpPr>
        <p:spPr bwMode="auto">
          <a:xfrm>
            <a:off x="533400" y="2743200"/>
            <a:ext cx="7924800" cy="1187450"/>
          </a:xfrm>
          <a:prstGeom prst="rect">
            <a:avLst/>
          </a:prstGeom>
          <a:noFill/>
          <a:ln w="9525">
            <a:noFill/>
            <a:miter lim="800000"/>
            <a:headEnd/>
            <a:tailEnd/>
          </a:ln>
        </p:spPr>
        <p:txBody>
          <a:bodyPr>
            <a:spAutoFit/>
          </a:bodyPr>
          <a:lstStyle/>
          <a:p>
            <a:pPr algn="l">
              <a:spcBef>
                <a:spcPct val="50000"/>
              </a:spcBef>
            </a:pPr>
            <a:r>
              <a:rPr lang="en-US" sz="2400">
                <a:solidFill>
                  <a:srgbClr val="000000"/>
                </a:solidFill>
              </a:rPr>
              <a:t>The partial pressure of oxygen was observed to be 156 torr in air with total atmospheric pressure of 743 torr.  Calculate the mole fraction of O</a:t>
            </a:r>
            <a:r>
              <a:rPr lang="en-US" sz="2400" baseline="-25000">
                <a:solidFill>
                  <a:srgbClr val="000000"/>
                </a:solidFill>
              </a:rPr>
              <a:t>2</a:t>
            </a:r>
            <a:r>
              <a:rPr lang="en-US" sz="2400">
                <a:solidFill>
                  <a:srgbClr val="000000"/>
                </a:solidFill>
              </a:rPr>
              <a:t> present.</a:t>
            </a:r>
          </a:p>
        </p:txBody>
      </p:sp>
      <p:graphicFrame>
        <p:nvGraphicFramePr>
          <p:cNvPr id="1175557" name="Object 5"/>
          <p:cNvGraphicFramePr>
            <a:graphicFrameLocks noChangeAspect="1"/>
          </p:cNvGraphicFramePr>
          <p:nvPr/>
        </p:nvGraphicFramePr>
        <p:xfrm>
          <a:off x="0" y="4359275"/>
          <a:ext cx="8886825" cy="2178050"/>
        </p:xfrm>
        <a:graphic>
          <a:graphicData uri="http://schemas.openxmlformats.org/presentationml/2006/ole">
            <mc:AlternateContent xmlns:mc="http://schemas.openxmlformats.org/markup-compatibility/2006">
              <mc:Choice xmlns:v="urn:schemas-microsoft-com:vml" Requires="v">
                <p:oleObj spid="_x0000_s28675" name="Equation" r:id="rId6" imgW="1866600" imgH="457200" progId="Equation.3">
                  <p:embed/>
                </p:oleObj>
              </mc:Choice>
              <mc:Fallback>
                <p:oleObj name="Equation" r:id="rId6" imgW="1866600" imgH="457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359275"/>
                        <a:ext cx="8886825" cy="2178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50486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75555"/>
                                        </p:tgtEl>
                                        <p:attrNameLst>
                                          <p:attrName>style.visibility</p:attrName>
                                        </p:attrNameLst>
                                      </p:cBhvr>
                                      <p:to>
                                        <p:strVal val="visible"/>
                                      </p:to>
                                    </p:set>
                                    <p:anim calcmode="lin" valueType="num">
                                      <p:cBhvr additive="base">
                                        <p:cTn id="7" dur="500" fill="hold"/>
                                        <p:tgtEl>
                                          <p:spTgt spid="1175555"/>
                                        </p:tgtEl>
                                        <p:attrNameLst>
                                          <p:attrName>ppt_x</p:attrName>
                                        </p:attrNameLst>
                                      </p:cBhvr>
                                      <p:tavLst>
                                        <p:tav tm="0">
                                          <p:val>
                                            <p:strVal val="0-#ppt_w/2"/>
                                          </p:val>
                                        </p:tav>
                                        <p:tav tm="100000">
                                          <p:val>
                                            <p:strVal val="#ppt_x"/>
                                          </p:val>
                                        </p:tav>
                                      </p:tavLst>
                                    </p:anim>
                                    <p:anim calcmode="lin" valueType="num">
                                      <p:cBhvr additive="base">
                                        <p:cTn id="8" dur="500" fill="hold"/>
                                        <p:tgtEl>
                                          <p:spTgt spid="117555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75556"/>
                                        </p:tgtEl>
                                        <p:attrNameLst>
                                          <p:attrName>style.visibility</p:attrName>
                                        </p:attrNameLst>
                                      </p:cBhvr>
                                      <p:to>
                                        <p:strVal val="visible"/>
                                      </p:to>
                                    </p:set>
                                    <p:anim calcmode="lin" valueType="num">
                                      <p:cBhvr additive="base">
                                        <p:cTn id="13" dur="500" fill="hold"/>
                                        <p:tgtEl>
                                          <p:spTgt spid="1175556"/>
                                        </p:tgtEl>
                                        <p:attrNameLst>
                                          <p:attrName>ppt_x</p:attrName>
                                        </p:attrNameLst>
                                      </p:cBhvr>
                                      <p:tavLst>
                                        <p:tav tm="0">
                                          <p:val>
                                            <p:strVal val="0-#ppt_w/2"/>
                                          </p:val>
                                        </p:tav>
                                        <p:tav tm="100000">
                                          <p:val>
                                            <p:strVal val="#ppt_x"/>
                                          </p:val>
                                        </p:tav>
                                      </p:tavLst>
                                    </p:anim>
                                    <p:anim calcmode="lin" valueType="num">
                                      <p:cBhvr additive="base">
                                        <p:cTn id="14" dur="500" fill="hold"/>
                                        <p:tgtEl>
                                          <p:spTgt spid="117555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175557"/>
                                        </p:tgtEl>
                                        <p:attrNameLst>
                                          <p:attrName>style.visibility</p:attrName>
                                        </p:attrNameLst>
                                      </p:cBhvr>
                                      <p:to>
                                        <p:strVal val="visible"/>
                                      </p:to>
                                    </p:set>
                                    <p:anim calcmode="lin" valueType="num">
                                      <p:cBhvr additive="base">
                                        <p:cTn id="19" dur="500" fill="hold"/>
                                        <p:tgtEl>
                                          <p:spTgt spid="1175557"/>
                                        </p:tgtEl>
                                        <p:attrNameLst>
                                          <p:attrName>ppt_x</p:attrName>
                                        </p:attrNameLst>
                                      </p:cBhvr>
                                      <p:tavLst>
                                        <p:tav tm="0">
                                          <p:val>
                                            <p:strVal val="0-#ppt_w/2"/>
                                          </p:val>
                                        </p:tav>
                                        <p:tav tm="100000">
                                          <p:val>
                                            <p:strVal val="#ppt_x"/>
                                          </p:val>
                                        </p:tav>
                                      </p:tavLst>
                                    </p:anim>
                                    <p:anim calcmode="lin" valueType="num">
                                      <p:cBhvr additive="base">
                                        <p:cTn id="20" dur="500" fill="hold"/>
                                        <p:tgtEl>
                                          <p:spTgt spid="11755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5556" grpId="0"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6578" name="Text Box 2"/>
          <p:cNvSpPr txBox="1">
            <a:spLocks noChangeArrowheads="1"/>
          </p:cNvSpPr>
          <p:nvPr/>
        </p:nvSpPr>
        <p:spPr bwMode="auto">
          <a:xfrm>
            <a:off x="138113" y="2049463"/>
            <a:ext cx="8610600" cy="1187450"/>
          </a:xfrm>
          <a:prstGeom prst="rect">
            <a:avLst/>
          </a:prstGeom>
          <a:noFill/>
          <a:ln w="9525">
            <a:noFill/>
            <a:miter lim="800000"/>
            <a:headEnd/>
            <a:tailEnd/>
          </a:ln>
        </p:spPr>
        <p:txBody>
          <a:bodyPr>
            <a:spAutoFit/>
          </a:bodyPr>
          <a:lstStyle/>
          <a:p>
            <a:pPr>
              <a:spcBef>
                <a:spcPct val="50000"/>
              </a:spcBef>
            </a:pPr>
            <a:r>
              <a:rPr lang="en-US" sz="2400">
                <a:solidFill>
                  <a:srgbClr val="000000"/>
                </a:solidFill>
              </a:rPr>
              <a:t>The mole fraction of nitrogen in the air is 0.7808.  Calculate the partial pressure of N</a:t>
            </a:r>
            <a:r>
              <a:rPr lang="en-US" sz="2400" baseline="-25000">
                <a:solidFill>
                  <a:srgbClr val="000000"/>
                </a:solidFill>
              </a:rPr>
              <a:t>2</a:t>
            </a:r>
            <a:r>
              <a:rPr lang="en-US" sz="2400">
                <a:solidFill>
                  <a:srgbClr val="000000"/>
                </a:solidFill>
              </a:rPr>
              <a:t> in air when the atmospheric pressure is 760. torr.</a:t>
            </a:r>
          </a:p>
        </p:txBody>
      </p:sp>
      <p:graphicFrame>
        <p:nvGraphicFramePr>
          <p:cNvPr id="1176579" name="Object 3"/>
          <p:cNvGraphicFramePr>
            <a:graphicFrameLocks noGrp="1" noChangeAspect="1"/>
          </p:cNvGraphicFramePr>
          <p:nvPr>
            <p:ph type="title"/>
          </p:nvPr>
        </p:nvGraphicFramePr>
        <p:xfrm>
          <a:off x="1905000" y="0"/>
          <a:ext cx="4953000" cy="1981200"/>
        </p:xfrm>
        <a:graphic>
          <a:graphicData uri="http://schemas.openxmlformats.org/presentationml/2006/ole">
            <mc:AlternateContent xmlns:mc="http://schemas.openxmlformats.org/markup-compatibility/2006">
              <mc:Choice xmlns:v="urn:schemas-microsoft-com:vml" Requires="v">
                <p:oleObj spid="_x0000_s29698" name="Equation" r:id="rId4" imgW="1079280" imgH="431640" progId="Equation.3">
                  <p:embed/>
                </p:oleObj>
              </mc:Choice>
              <mc:Fallback>
                <p:oleObj name="Equation" r:id="rId4" imgW="1079280" imgH="431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0"/>
                        <a:ext cx="4953000" cy="1981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76580" name="Object 4"/>
          <p:cNvGraphicFramePr>
            <a:graphicFrameLocks noChangeAspect="1"/>
          </p:cNvGraphicFramePr>
          <p:nvPr/>
        </p:nvGraphicFramePr>
        <p:xfrm>
          <a:off x="1371600" y="3505200"/>
          <a:ext cx="6707188" cy="1614488"/>
        </p:xfrm>
        <a:graphic>
          <a:graphicData uri="http://schemas.openxmlformats.org/presentationml/2006/ole">
            <mc:AlternateContent xmlns:mc="http://schemas.openxmlformats.org/markup-compatibility/2006">
              <mc:Choice xmlns:v="urn:schemas-microsoft-com:vml" Requires="v">
                <p:oleObj spid="_x0000_s29699" name="Equation" r:id="rId6" imgW="1002960" imgH="241200" progId="Equation.3">
                  <p:embed/>
                </p:oleObj>
              </mc:Choice>
              <mc:Fallback>
                <p:oleObj name="Equation" r:id="rId6" imgW="1002960" imgH="241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3505200"/>
                        <a:ext cx="6707188" cy="1614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76581" name="Text Box 5"/>
          <p:cNvSpPr txBox="1">
            <a:spLocks noChangeArrowheads="1"/>
          </p:cNvSpPr>
          <p:nvPr/>
        </p:nvSpPr>
        <p:spPr bwMode="auto">
          <a:xfrm>
            <a:off x="457200" y="5638800"/>
            <a:ext cx="8001000" cy="701675"/>
          </a:xfrm>
          <a:prstGeom prst="rect">
            <a:avLst/>
          </a:prstGeom>
          <a:noFill/>
          <a:ln w="9525">
            <a:noFill/>
            <a:miter lim="800000"/>
            <a:headEnd/>
            <a:tailEnd/>
          </a:ln>
        </p:spPr>
        <p:txBody>
          <a:bodyPr>
            <a:spAutoFit/>
          </a:bodyPr>
          <a:lstStyle/>
          <a:p>
            <a:pPr>
              <a:spcBef>
                <a:spcPct val="50000"/>
              </a:spcBef>
            </a:pPr>
            <a:r>
              <a:rPr lang="en-US" sz="4000">
                <a:solidFill>
                  <a:srgbClr val="333399"/>
                </a:solidFill>
              </a:rPr>
              <a:t>0.7808 X 760. torr = 593 torr</a:t>
            </a:r>
          </a:p>
        </p:txBody>
      </p:sp>
    </p:spTree>
    <p:extLst>
      <p:ext uri="{BB962C8B-B14F-4D97-AF65-F5344CB8AC3E}">
        <p14:creationId xmlns:p14="http://schemas.microsoft.com/office/powerpoint/2010/main" val="217090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76579"/>
                                        </p:tgtEl>
                                        <p:attrNameLst>
                                          <p:attrName>style.visibility</p:attrName>
                                        </p:attrNameLst>
                                      </p:cBhvr>
                                      <p:to>
                                        <p:strVal val="visible"/>
                                      </p:to>
                                    </p:set>
                                    <p:anim calcmode="lin" valueType="num">
                                      <p:cBhvr additive="base">
                                        <p:cTn id="7" dur="500" fill="hold"/>
                                        <p:tgtEl>
                                          <p:spTgt spid="1176579"/>
                                        </p:tgtEl>
                                        <p:attrNameLst>
                                          <p:attrName>ppt_x</p:attrName>
                                        </p:attrNameLst>
                                      </p:cBhvr>
                                      <p:tavLst>
                                        <p:tav tm="0">
                                          <p:val>
                                            <p:strVal val="0-#ppt_w/2"/>
                                          </p:val>
                                        </p:tav>
                                        <p:tav tm="100000">
                                          <p:val>
                                            <p:strVal val="#ppt_x"/>
                                          </p:val>
                                        </p:tav>
                                      </p:tavLst>
                                    </p:anim>
                                    <p:anim calcmode="lin" valueType="num">
                                      <p:cBhvr additive="base">
                                        <p:cTn id="8" dur="500" fill="hold"/>
                                        <p:tgtEl>
                                          <p:spTgt spid="117657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76578"/>
                                        </p:tgtEl>
                                        <p:attrNameLst>
                                          <p:attrName>style.visibility</p:attrName>
                                        </p:attrNameLst>
                                      </p:cBhvr>
                                      <p:to>
                                        <p:strVal val="visible"/>
                                      </p:to>
                                    </p:set>
                                    <p:anim calcmode="lin" valueType="num">
                                      <p:cBhvr additive="base">
                                        <p:cTn id="13" dur="500" fill="hold"/>
                                        <p:tgtEl>
                                          <p:spTgt spid="1176578"/>
                                        </p:tgtEl>
                                        <p:attrNameLst>
                                          <p:attrName>ppt_x</p:attrName>
                                        </p:attrNameLst>
                                      </p:cBhvr>
                                      <p:tavLst>
                                        <p:tav tm="0">
                                          <p:val>
                                            <p:strVal val="0-#ppt_w/2"/>
                                          </p:val>
                                        </p:tav>
                                        <p:tav tm="100000">
                                          <p:val>
                                            <p:strVal val="#ppt_x"/>
                                          </p:val>
                                        </p:tav>
                                      </p:tavLst>
                                    </p:anim>
                                    <p:anim calcmode="lin" valueType="num">
                                      <p:cBhvr additive="base">
                                        <p:cTn id="14" dur="500" fill="hold"/>
                                        <p:tgtEl>
                                          <p:spTgt spid="117657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176580"/>
                                        </p:tgtEl>
                                        <p:attrNameLst>
                                          <p:attrName>style.visibility</p:attrName>
                                        </p:attrNameLst>
                                      </p:cBhvr>
                                      <p:to>
                                        <p:strVal val="visible"/>
                                      </p:to>
                                    </p:set>
                                    <p:anim calcmode="lin" valueType="num">
                                      <p:cBhvr additive="base">
                                        <p:cTn id="19" dur="500" fill="hold"/>
                                        <p:tgtEl>
                                          <p:spTgt spid="1176580"/>
                                        </p:tgtEl>
                                        <p:attrNameLst>
                                          <p:attrName>ppt_x</p:attrName>
                                        </p:attrNameLst>
                                      </p:cBhvr>
                                      <p:tavLst>
                                        <p:tav tm="0">
                                          <p:val>
                                            <p:strVal val="0-#ppt_w/2"/>
                                          </p:val>
                                        </p:tav>
                                        <p:tav tm="100000">
                                          <p:val>
                                            <p:strVal val="#ppt_x"/>
                                          </p:val>
                                        </p:tav>
                                      </p:tavLst>
                                    </p:anim>
                                    <p:anim calcmode="lin" valueType="num">
                                      <p:cBhvr additive="base">
                                        <p:cTn id="20" dur="500" fill="hold"/>
                                        <p:tgtEl>
                                          <p:spTgt spid="117658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76581"/>
                                        </p:tgtEl>
                                        <p:attrNameLst>
                                          <p:attrName>style.visibility</p:attrName>
                                        </p:attrNameLst>
                                      </p:cBhvr>
                                      <p:to>
                                        <p:strVal val="visible"/>
                                      </p:to>
                                    </p:set>
                                    <p:anim calcmode="lin" valueType="num">
                                      <p:cBhvr additive="base">
                                        <p:cTn id="25" dur="500" fill="hold"/>
                                        <p:tgtEl>
                                          <p:spTgt spid="1176581"/>
                                        </p:tgtEl>
                                        <p:attrNameLst>
                                          <p:attrName>ppt_x</p:attrName>
                                        </p:attrNameLst>
                                      </p:cBhvr>
                                      <p:tavLst>
                                        <p:tav tm="0">
                                          <p:val>
                                            <p:strVal val="0-#ppt_w/2"/>
                                          </p:val>
                                        </p:tav>
                                        <p:tav tm="100000">
                                          <p:val>
                                            <p:strVal val="#ppt_x"/>
                                          </p:val>
                                        </p:tav>
                                      </p:tavLst>
                                    </p:anim>
                                    <p:anim calcmode="lin" valueType="num">
                                      <p:cBhvr additive="base">
                                        <p:cTn id="26" dur="500" fill="hold"/>
                                        <p:tgtEl>
                                          <p:spTgt spid="11765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6578" grpId="0" autoUpdateAnimBg="0"/>
      <p:bldP spid="1176581" grpId="0"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E1FF"/>
            </a:gs>
            <a:gs pos="100000">
              <a:srgbClr val="CDFFEE"/>
            </a:gs>
          </a:gsLst>
          <a:lin ang="5400000" scaled="1"/>
        </a:gradFill>
        <a:effectLst/>
      </p:bgPr>
    </p:bg>
    <p:spTree>
      <p:nvGrpSpPr>
        <p:cNvPr id="1" name=""/>
        <p:cNvGrpSpPr/>
        <p:nvPr/>
      </p:nvGrpSpPr>
      <p:grpSpPr>
        <a:xfrm>
          <a:off x="0" y="0"/>
          <a:ext cx="0" cy="0"/>
          <a:chOff x="0" y="0"/>
          <a:chExt cx="0" cy="0"/>
        </a:xfrm>
      </p:grpSpPr>
      <p:sp>
        <p:nvSpPr>
          <p:cNvPr id="17412" name="Rectangle 2"/>
          <p:cNvSpPr>
            <a:spLocks noGrp="1" noChangeArrowheads="1"/>
          </p:cNvSpPr>
          <p:nvPr>
            <p:ph type="title"/>
          </p:nvPr>
        </p:nvSpPr>
        <p:spPr>
          <a:xfrm>
            <a:off x="1609725" y="-71438"/>
            <a:ext cx="5995988" cy="1143001"/>
          </a:xfrm>
        </p:spPr>
        <p:txBody>
          <a:bodyPr/>
          <a:lstStyle/>
          <a:p>
            <a:pPr eaLnBrk="1" hangingPunct="1"/>
            <a:r>
              <a:rPr lang="en-US" sz="4000" smtClean="0"/>
              <a:t>Gas Law Calculations</a:t>
            </a:r>
          </a:p>
        </p:txBody>
      </p:sp>
      <p:sp>
        <p:nvSpPr>
          <p:cNvPr id="23561" name="Rectangle 9"/>
          <p:cNvSpPr>
            <a:spLocks noChangeArrowheads="1"/>
          </p:cNvSpPr>
          <p:nvPr/>
        </p:nvSpPr>
        <p:spPr bwMode="auto">
          <a:xfrm>
            <a:off x="4984750" y="2514600"/>
            <a:ext cx="1524000" cy="1295400"/>
          </a:xfrm>
          <a:prstGeom prst="rect">
            <a:avLst/>
          </a:prstGeom>
          <a:gradFill rotWithShape="0">
            <a:gsLst>
              <a:gs pos="0">
                <a:schemeClr val="bg1"/>
              </a:gs>
              <a:gs pos="100000">
                <a:srgbClr val="FEF2EC"/>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solidFill>
                  <a:srgbClr val="000000"/>
                </a:solidFill>
              </a:rPr>
              <a:t>Ideal </a:t>
            </a:r>
          </a:p>
          <a:p>
            <a:pPr>
              <a:defRPr/>
            </a:pPr>
            <a:r>
              <a:rPr lang="en-US" sz="1600" b="1">
                <a:solidFill>
                  <a:srgbClr val="000000"/>
                </a:solidFill>
              </a:rPr>
              <a:t>Gas Law</a:t>
            </a:r>
          </a:p>
          <a:p>
            <a:pPr>
              <a:defRPr/>
            </a:pPr>
            <a:endParaRPr lang="en-US" sz="1600" b="1">
              <a:solidFill>
                <a:srgbClr val="000000"/>
              </a:solidFill>
            </a:endParaRPr>
          </a:p>
          <a:p>
            <a:pPr>
              <a:defRPr/>
            </a:pPr>
            <a:r>
              <a:rPr lang="en-US" sz="1800" b="1" i="1">
                <a:solidFill>
                  <a:srgbClr val="000000"/>
                </a:solidFill>
              </a:rPr>
              <a:t>PV  =  nRT</a:t>
            </a:r>
          </a:p>
        </p:txBody>
      </p:sp>
      <p:sp>
        <p:nvSpPr>
          <p:cNvPr id="17414" name="AutoShape 23">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solidFill>
                <a:srgbClr val="000000"/>
              </a:solidFill>
            </a:endParaRPr>
          </a:p>
        </p:txBody>
      </p:sp>
      <p:sp>
        <p:nvSpPr>
          <p:cNvPr id="23576" name="Rectangle 24"/>
          <p:cNvSpPr>
            <a:spLocks noChangeArrowheads="1"/>
          </p:cNvSpPr>
          <p:nvPr/>
        </p:nvSpPr>
        <p:spPr bwMode="auto">
          <a:xfrm>
            <a:off x="6808788" y="5253038"/>
            <a:ext cx="1524000" cy="1295400"/>
          </a:xfrm>
          <a:prstGeom prst="rect">
            <a:avLst/>
          </a:prstGeom>
          <a:gradFill rotWithShape="0">
            <a:gsLst>
              <a:gs pos="0">
                <a:srgbClr val="CCFFCC"/>
              </a:gs>
              <a:gs pos="100000">
                <a:srgbClr val="33CC33"/>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solidFill>
                  <a:srgbClr val="000000"/>
                </a:solidFill>
              </a:rPr>
              <a:t>Dalton’s Law</a:t>
            </a:r>
          </a:p>
          <a:p>
            <a:pPr>
              <a:defRPr/>
            </a:pPr>
            <a:r>
              <a:rPr lang="en-US" b="1">
                <a:solidFill>
                  <a:srgbClr val="000000"/>
                </a:solidFill>
              </a:rPr>
              <a:t>Partial Pressures</a:t>
            </a:r>
          </a:p>
          <a:p>
            <a:pPr>
              <a:defRPr/>
            </a:pPr>
            <a:endParaRPr lang="en-US" sz="1600" b="1">
              <a:solidFill>
                <a:srgbClr val="000000"/>
              </a:solidFill>
            </a:endParaRPr>
          </a:p>
          <a:p>
            <a:pPr>
              <a:defRPr/>
            </a:pPr>
            <a:r>
              <a:rPr lang="en-US" sz="1800" b="1" i="1">
                <a:solidFill>
                  <a:srgbClr val="000000"/>
                </a:solidFill>
              </a:rPr>
              <a:t>P</a:t>
            </a:r>
            <a:r>
              <a:rPr lang="en-US" sz="1800" b="1" i="1" baseline="-25000">
                <a:solidFill>
                  <a:srgbClr val="000000"/>
                </a:solidFill>
              </a:rPr>
              <a:t>T</a:t>
            </a:r>
            <a:r>
              <a:rPr lang="en-US" sz="1800" b="1" i="1">
                <a:solidFill>
                  <a:srgbClr val="000000"/>
                </a:solidFill>
              </a:rPr>
              <a:t> = P</a:t>
            </a:r>
            <a:r>
              <a:rPr lang="en-US" sz="1800" b="1" i="1" baseline="-25000">
                <a:solidFill>
                  <a:srgbClr val="000000"/>
                </a:solidFill>
              </a:rPr>
              <a:t>A</a:t>
            </a:r>
            <a:r>
              <a:rPr lang="en-US" sz="1800" b="1" i="1">
                <a:solidFill>
                  <a:srgbClr val="000000"/>
                </a:solidFill>
              </a:rPr>
              <a:t> + P</a:t>
            </a:r>
            <a:r>
              <a:rPr lang="en-US" sz="1800" b="1" i="1" baseline="-25000">
                <a:solidFill>
                  <a:srgbClr val="000000"/>
                </a:solidFill>
              </a:rPr>
              <a:t>B</a:t>
            </a:r>
            <a:r>
              <a:rPr lang="en-US" sz="1800" b="1" i="1">
                <a:solidFill>
                  <a:srgbClr val="000000"/>
                </a:solidFill>
              </a:rPr>
              <a:t> </a:t>
            </a:r>
          </a:p>
        </p:txBody>
      </p:sp>
      <p:grpSp>
        <p:nvGrpSpPr>
          <p:cNvPr id="17416" name="Group 95"/>
          <p:cNvGrpSpPr>
            <a:grpSpLocks/>
          </p:cNvGrpSpPr>
          <p:nvPr/>
        </p:nvGrpSpPr>
        <p:grpSpPr bwMode="auto">
          <a:xfrm>
            <a:off x="720725" y="2384425"/>
            <a:ext cx="1524000" cy="1295400"/>
            <a:chOff x="674" y="1502"/>
            <a:chExt cx="960" cy="816"/>
          </a:xfrm>
        </p:grpSpPr>
        <p:sp>
          <p:nvSpPr>
            <p:cNvPr id="23580" name="Rectangle 28"/>
            <p:cNvSpPr>
              <a:spLocks noChangeArrowheads="1"/>
            </p:cNvSpPr>
            <p:nvPr/>
          </p:nvSpPr>
          <p:spPr bwMode="auto">
            <a:xfrm>
              <a:off x="674" y="1502"/>
              <a:ext cx="960" cy="816"/>
            </a:xfrm>
            <a:prstGeom prst="rect">
              <a:avLst/>
            </a:prstGeom>
            <a:gradFill rotWithShape="0">
              <a:gsLst>
                <a:gs pos="0">
                  <a:srgbClr val="C3EFFF"/>
                </a:gs>
                <a:gs pos="100000">
                  <a:srgbClr val="33CCFF"/>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solidFill>
                    <a:srgbClr val="000000"/>
                  </a:solidFill>
                </a:rPr>
                <a:t>Charles’ Law</a:t>
              </a:r>
            </a:p>
            <a:p>
              <a:pPr>
                <a:defRPr/>
              </a:pPr>
              <a:endParaRPr lang="en-US" b="1">
                <a:solidFill>
                  <a:srgbClr val="000000"/>
                </a:solidFill>
              </a:endParaRPr>
            </a:p>
            <a:p>
              <a:pPr>
                <a:defRPr/>
              </a:pPr>
              <a:endParaRPr lang="en-US" b="1">
                <a:solidFill>
                  <a:srgbClr val="000000"/>
                </a:solidFill>
              </a:endParaRPr>
            </a:p>
            <a:p>
              <a:pPr>
                <a:defRPr/>
              </a:pPr>
              <a:r>
                <a:rPr lang="en-US" b="1">
                  <a:solidFill>
                    <a:srgbClr val="000000"/>
                  </a:solidFill>
                </a:rPr>
                <a:t> </a:t>
              </a:r>
              <a:endParaRPr lang="en-US" sz="1600" b="1">
                <a:solidFill>
                  <a:srgbClr val="000000"/>
                </a:solidFill>
              </a:endParaRPr>
            </a:p>
            <a:p>
              <a:pPr>
                <a:defRPr/>
              </a:pPr>
              <a:r>
                <a:rPr lang="en-US" sz="1800" b="1" i="1">
                  <a:solidFill>
                    <a:srgbClr val="000000"/>
                  </a:solidFill>
                </a:rPr>
                <a:t>    </a:t>
              </a:r>
            </a:p>
          </p:txBody>
        </p:sp>
        <p:sp>
          <p:nvSpPr>
            <p:cNvPr id="17465" name="Line 29"/>
            <p:cNvSpPr>
              <a:spLocks noChangeShapeType="1"/>
            </p:cNvSpPr>
            <p:nvPr/>
          </p:nvSpPr>
          <p:spPr bwMode="auto">
            <a:xfrm>
              <a:off x="850" y="1994"/>
              <a:ext cx="204" cy="0"/>
            </a:xfrm>
            <a:prstGeom prst="line">
              <a:avLst/>
            </a:prstGeom>
            <a:noFill/>
            <a:ln w="15875">
              <a:solidFill>
                <a:schemeClr val="tx1"/>
              </a:solidFill>
              <a:round/>
              <a:headEnd/>
              <a:tailEnd/>
            </a:ln>
          </p:spPr>
          <p:txBody>
            <a:bodyPr/>
            <a:lstStyle/>
            <a:p>
              <a:endParaRPr lang="en-US">
                <a:solidFill>
                  <a:srgbClr val="000000"/>
                </a:solidFill>
              </a:endParaRPr>
            </a:p>
          </p:txBody>
        </p:sp>
        <p:sp>
          <p:nvSpPr>
            <p:cNvPr id="17466" name="Line 30"/>
            <p:cNvSpPr>
              <a:spLocks noChangeShapeType="1"/>
            </p:cNvSpPr>
            <p:nvPr/>
          </p:nvSpPr>
          <p:spPr bwMode="auto">
            <a:xfrm>
              <a:off x="1186" y="1994"/>
              <a:ext cx="204" cy="0"/>
            </a:xfrm>
            <a:prstGeom prst="line">
              <a:avLst/>
            </a:prstGeom>
            <a:noFill/>
            <a:ln w="15875">
              <a:solidFill>
                <a:schemeClr val="tx1"/>
              </a:solidFill>
              <a:round/>
              <a:headEnd/>
              <a:tailEnd/>
            </a:ln>
          </p:spPr>
          <p:txBody>
            <a:bodyPr/>
            <a:lstStyle/>
            <a:p>
              <a:endParaRPr lang="en-US">
                <a:solidFill>
                  <a:srgbClr val="000000"/>
                </a:solidFill>
              </a:endParaRPr>
            </a:p>
          </p:txBody>
        </p:sp>
        <p:sp>
          <p:nvSpPr>
            <p:cNvPr id="17467" name="Rectangle 32"/>
            <p:cNvSpPr>
              <a:spLocks noChangeArrowheads="1"/>
            </p:cNvSpPr>
            <p:nvPr/>
          </p:nvSpPr>
          <p:spPr bwMode="auto">
            <a:xfrm>
              <a:off x="833" y="1989"/>
              <a:ext cx="562" cy="231"/>
            </a:xfrm>
            <a:prstGeom prst="rect">
              <a:avLst/>
            </a:prstGeom>
            <a:noFill/>
            <a:ln w="9525">
              <a:noFill/>
              <a:miter lim="800000"/>
              <a:headEnd/>
              <a:tailEnd/>
            </a:ln>
          </p:spPr>
          <p:txBody>
            <a:bodyPr wrap="none">
              <a:spAutoFit/>
            </a:bodyPr>
            <a:lstStyle/>
            <a:p>
              <a:pPr algn="l"/>
              <a:r>
                <a:rPr lang="en-US" sz="1800" b="1" i="1">
                  <a:solidFill>
                    <a:srgbClr val="000000"/>
                  </a:solidFill>
                </a:rPr>
                <a:t>T</a:t>
              </a:r>
              <a:r>
                <a:rPr lang="en-US" sz="1800" b="1" i="1" baseline="-25000">
                  <a:solidFill>
                    <a:srgbClr val="000000"/>
                  </a:solidFill>
                </a:rPr>
                <a:t>1</a:t>
              </a:r>
              <a:r>
                <a:rPr lang="en-US" sz="1800" b="1" i="1">
                  <a:solidFill>
                    <a:srgbClr val="000000"/>
                  </a:solidFill>
                </a:rPr>
                <a:t> = T</a:t>
              </a:r>
              <a:r>
                <a:rPr lang="en-US" sz="1800" b="1" i="1" baseline="-25000">
                  <a:solidFill>
                    <a:srgbClr val="000000"/>
                  </a:solidFill>
                </a:rPr>
                <a:t>2</a:t>
              </a:r>
            </a:p>
          </p:txBody>
        </p:sp>
        <p:sp>
          <p:nvSpPr>
            <p:cNvPr id="17468" name="Rectangle 34"/>
            <p:cNvSpPr>
              <a:spLocks noChangeArrowheads="1"/>
            </p:cNvSpPr>
            <p:nvPr/>
          </p:nvSpPr>
          <p:spPr bwMode="auto">
            <a:xfrm>
              <a:off x="836" y="1777"/>
              <a:ext cx="578" cy="231"/>
            </a:xfrm>
            <a:prstGeom prst="rect">
              <a:avLst/>
            </a:prstGeom>
            <a:noFill/>
            <a:ln w="9525">
              <a:noFill/>
              <a:miter lim="800000"/>
              <a:headEnd/>
              <a:tailEnd/>
            </a:ln>
          </p:spPr>
          <p:txBody>
            <a:bodyPr wrap="none">
              <a:spAutoFit/>
            </a:bodyPr>
            <a:lstStyle/>
            <a:p>
              <a:pPr algn="l"/>
              <a:r>
                <a:rPr lang="en-US" sz="1800" b="1" i="1">
                  <a:solidFill>
                    <a:srgbClr val="000000"/>
                  </a:solidFill>
                </a:rPr>
                <a:t>V</a:t>
              </a:r>
              <a:r>
                <a:rPr lang="en-US" sz="1800" b="1" i="1" baseline="-25000">
                  <a:solidFill>
                    <a:srgbClr val="000000"/>
                  </a:solidFill>
                </a:rPr>
                <a:t>1</a:t>
              </a:r>
              <a:r>
                <a:rPr lang="en-US" sz="1800" b="1" i="1">
                  <a:solidFill>
                    <a:srgbClr val="000000"/>
                  </a:solidFill>
                </a:rPr>
                <a:t> = V</a:t>
              </a:r>
              <a:r>
                <a:rPr lang="en-US" sz="1800" b="1" i="1" baseline="-25000">
                  <a:solidFill>
                    <a:srgbClr val="000000"/>
                  </a:solidFill>
                </a:rPr>
                <a:t>2</a:t>
              </a:r>
            </a:p>
          </p:txBody>
        </p:sp>
      </p:grpSp>
      <p:grpSp>
        <p:nvGrpSpPr>
          <p:cNvPr id="17417" name="Group 94"/>
          <p:cNvGrpSpPr>
            <a:grpSpLocks/>
          </p:cNvGrpSpPr>
          <p:nvPr/>
        </p:nvGrpSpPr>
        <p:grpSpPr bwMode="auto">
          <a:xfrm>
            <a:off x="742950" y="928688"/>
            <a:ext cx="1524000" cy="1295400"/>
            <a:chOff x="688" y="585"/>
            <a:chExt cx="960" cy="816"/>
          </a:xfrm>
        </p:grpSpPr>
        <p:sp>
          <p:nvSpPr>
            <p:cNvPr id="23587" name="Rectangle 35"/>
            <p:cNvSpPr>
              <a:spLocks noChangeArrowheads="1"/>
            </p:cNvSpPr>
            <p:nvPr/>
          </p:nvSpPr>
          <p:spPr bwMode="auto">
            <a:xfrm>
              <a:off x="688" y="585"/>
              <a:ext cx="960" cy="816"/>
            </a:xfrm>
            <a:prstGeom prst="rect">
              <a:avLst/>
            </a:prstGeom>
            <a:gradFill rotWithShape="0">
              <a:gsLst>
                <a:gs pos="0">
                  <a:srgbClr val="C3EFFF"/>
                </a:gs>
                <a:gs pos="100000">
                  <a:srgbClr val="33CCFF"/>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solidFill>
                    <a:srgbClr val="000000"/>
                  </a:solidFill>
                </a:rPr>
                <a:t>Boyle’s Law</a:t>
              </a:r>
            </a:p>
            <a:p>
              <a:pPr>
                <a:defRPr/>
              </a:pPr>
              <a:endParaRPr lang="en-US" b="1">
                <a:solidFill>
                  <a:srgbClr val="000000"/>
                </a:solidFill>
              </a:endParaRPr>
            </a:p>
            <a:p>
              <a:pPr>
                <a:defRPr/>
              </a:pPr>
              <a:endParaRPr lang="en-US" b="1">
                <a:solidFill>
                  <a:srgbClr val="000000"/>
                </a:solidFill>
              </a:endParaRPr>
            </a:p>
            <a:p>
              <a:pPr>
                <a:defRPr/>
              </a:pPr>
              <a:r>
                <a:rPr lang="en-US" b="1">
                  <a:solidFill>
                    <a:srgbClr val="000000"/>
                  </a:solidFill>
                </a:rPr>
                <a:t> </a:t>
              </a:r>
              <a:endParaRPr lang="en-US" sz="1600" b="1">
                <a:solidFill>
                  <a:srgbClr val="000000"/>
                </a:solidFill>
              </a:endParaRPr>
            </a:p>
            <a:p>
              <a:pPr>
                <a:defRPr/>
              </a:pPr>
              <a:r>
                <a:rPr lang="en-US" sz="1800" b="1" i="1">
                  <a:solidFill>
                    <a:srgbClr val="000000"/>
                  </a:solidFill>
                </a:rPr>
                <a:t>    </a:t>
              </a:r>
            </a:p>
          </p:txBody>
        </p:sp>
        <p:sp>
          <p:nvSpPr>
            <p:cNvPr id="17463" name="Rectangle 39"/>
            <p:cNvSpPr>
              <a:spLocks noChangeArrowheads="1"/>
            </p:cNvSpPr>
            <p:nvPr/>
          </p:nvSpPr>
          <p:spPr bwMode="auto">
            <a:xfrm>
              <a:off x="721" y="923"/>
              <a:ext cx="876" cy="231"/>
            </a:xfrm>
            <a:prstGeom prst="rect">
              <a:avLst/>
            </a:prstGeom>
            <a:noFill/>
            <a:ln w="9525">
              <a:noFill/>
              <a:miter lim="800000"/>
              <a:headEnd/>
              <a:tailEnd/>
            </a:ln>
          </p:spPr>
          <p:txBody>
            <a:bodyPr wrap="none">
              <a:spAutoFit/>
            </a:bodyPr>
            <a:lstStyle/>
            <a:p>
              <a:pPr algn="l"/>
              <a:r>
                <a:rPr lang="en-US" sz="1800" b="1" i="1">
                  <a:solidFill>
                    <a:srgbClr val="000000"/>
                  </a:solidFill>
                </a:rPr>
                <a:t>P</a:t>
              </a:r>
              <a:r>
                <a:rPr lang="en-US" sz="1800" b="1" i="1" baseline="-25000">
                  <a:solidFill>
                    <a:srgbClr val="000000"/>
                  </a:solidFill>
                </a:rPr>
                <a:t>1</a:t>
              </a:r>
              <a:r>
                <a:rPr lang="en-US" sz="1800" b="1" i="1">
                  <a:solidFill>
                    <a:srgbClr val="000000"/>
                  </a:solidFill>
                </a:rPr>
                <a:t>V</a:t>
              </a:r>
              <a:r>
                <a:rPr lang="en-US" sz="1800" b="1" i="1" baseline="-25000">
                  <a:solidFill>
                    <a:srgbClr val="000000"/>
                  </a:solidFill>
                </a:rPr>
                <a:t>1</a:t>
              </a:r>
              <a:r>
                <a:rPr lang="en-US" sz="1800" b="1" i="1">
                  <a:solidFill>
                    <a:srgbClr val="000000"/>
                  </a:solidFill>
                </a:rPr>
                <a:t> = P</a:t>
              </a:r>
              <a:r>
                <a:rPr lang="en-US" sz="1800" b="1" i="1" baseline="-25000">
                  <a:solidFill>
                    <a:srgbClr val="000000"/>
                  </a:solidFill>
                </a:rPr>
                <a:t>2</a:t>
              </a:r>
              <a:r>
                <a:rPr lang="en-US" sz="1800" b="1" i="1">
                  <a:solidFill>
                    <a:srgbClr val="000000"/>
                  </a:solidFill>
                </a:rPr>
                <a:t>V</a:t>
              </a:r>
              <a:r>
                <a:rPr lang="en-US" sz="1800" b="1" i="1" baseline="-25000">
                  <a:solidFill>
                    <a:srgbClr val="000000"/>
                  </a:solidFill>
                </a:rPr>
                <a:t>2</a:t>
              </a:r>
            </a:p>
          </p:txBody>
        </p:sp>
      </p:grpSp>
      <p:grpSp>
        <p:nvGrpSpPr>
          <p:cNvPr id="17418" name="Group 96"/>
          <p:cNvGrpSpPr>
            <a:grpSpLocks/>
          </p:cNvGrpSpPr>
          <p:nvPr/>
        </p:nvGrpSpPr>
        <p:grpSpPr bwMode="auto">
          <a:xfrm>
            <a:off x="687388" y="3859213"/>
            <a:ext cx="1524000" cy="1295400"/>
            <a:chOff x="653" y="2431"/>
            <a:chExt cx="960" cy="816"/>
          </a:xfrm>
        </p:grpSpPr>
        <p:sp>
          <p:nvSpPr>
            <p:cNvPr id="23579" name="Rectangle 27"/>
            <p:cNvSpPr>
              <a:spLocks noChangeArrowheads="1"/>
            </p:cNvSpPr>
            <p:nvPr/>
          </p:nvSpPr>
          <p:spPr bwMode="auto">
            <a:xfrm>
              <a:off x="653" y="2431"/>
              <a:ext cx="960" cy="816"/>
            </a:xfrm>
            <a:prstGeom prst="rect">
              <a:avLst/>
            </a:prstGeom>
            <a:gradFill rotWithShape="0">
              <a:gsLst>
                <a:gs pos="0">
                  <a:srgbClr val="C3EFFF"/>
                </a:gs>
                <a:gs pos="100000">
                  <a:srgbClr val="33CCFF"/>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solidFill>
                    <a:srgbClr val="000000"/>
                  </a:solidFill>
                </a:rPr>
                <a:t>Gay-Lussac</a:t>
              </a:r>
            </a:p>
            <a:p>
              <a:pPr>
                <a:defRPr/>
              </a:pPr>
              <a:endParaRPr lang="en-US" sz="1600" b="1">
                <a:solidFill>
                  <a:srgbClr val="000000"/>
                </a:solidFill>
              </a:endParaRPr>
            </a:p>
            <a:p>
              <a:pPr>
                <a:defRPr/>
              </a:pPr>
              <a:endParaRPr lang="en-US" sz="1800" b="1" i="1">
                <a:solidFill>
                  <a:srgbClr val="000000"/>
                </a:solidFill>
              </a:endParaRPr>
            </a:p>
            <a:p>
              <a:pPr>
                <a:defRPr/>
              </a:pPr>
              <a:endParaRPr lang="en-US" sz="1800" b="1" i="1">
                <a:solidFill>
                  <a:srgbClr val="000000"/>
                </a:solidFill>
              </a:endParaRPr>
            </a:p>
          </p:txBody>
        </p:sp>
        <p:sp>
          <p:nvSpPr>
            <p:cNvPr id="17458" name="Line 40"/>
            <p:cNvSpPr>
              <a:spLocks noChangeShapeType="1"/>
            </p:cNvSpPr>
            <p:nvPr/>
          </p:nvSpPr>
          <p:spPr bwMode="auto">
            <a:xfrm>
              <a:off x="840" y="2941"/>
              <a:ext cx="204" cy="0"/>
            </a:xfrm>
            <a:prstGeom prst="line">
              <a:avLst/>
            </a:prstGeom>
            <a:noFill/>
            <a:ln w="15875">
              <a:solidFill>
                <a:schemeClr val="tx1"/>
              </a:solidFill>
              <a:round/>
              <a:headEnd/>
              <a:tailEnd/>
            </a:ln>
          </p:spPr>
          <p:txBody>
            <a:bodyPr/>
            <a:lstStyle/>
            <a:p>
              <a:endParaRPr lang="en-US">
                <a:solidFill>
                  <a:srgbClr val="000000"/>
                </a:solidFill>
              </a:endParaRPr>
            </a:p>
          </p:txBody>
        </p:sp>
        <p:sp>
          <p:nvSpPr>
            <p:cNvPr id="17459" name="Line 41"/>
            <p:cNvSpPr>
              <a:spLocks noChangeShapeType="1"/>
            </p:cNvSpPr>
            <p:nvPr/>
          </p:nvSpPr>
          <p:spPr bwMode="auto">
            <a:xfrm>
              <a:off x="1176" y="2941"/>
              <a:ext cx="204" cy="0"/>
            </a:xfrm>
            <a:prstGeom prst="line">
              <a:avLst/>
            </a:prstGeom>
            <a:noFill/>
            <a:ln w="15875">
              <a:solidFill>
                <a:schemeClr val="tx1"/>
              </a:solidFill>
              <a:round/>
              <a:headEnd/>
              <a:tailEnd/>
            </a:ln>
          </p:spPr>
          <p:txBody>
            <a:bodyPr/>
            <a:lstStyle/>
            <a:p>
              <a:endParaRPr lang="en-US">
                <a:solidFill>
                  <a:srgbClr val="000000"/>
                </a:solidFill>
              </a:endParaRPr>
            </a:p>
          </p:txBody>
        </p:sp>
        <p:sp>
          <p:nvSpPr>
            <p:cNvPr id="17460" name="Rectangle 42"/>
            <p:cNvSpPr>
              <a:spLocks noChangeArrowheads="1"/>
            </p:cNvSpPr>
            <p:nvPr/>
          </p:nvSpPr>
          <p:spPr bwMode="auto">
            <a:xfrm>
              <a:off x="823" y="2936"/>
              <a:ext cx="562" cy="231"/>
            </a:xfrm>
            <a:prstGeom prst="rect">
              <a:avLst/>
            </a:prstGeom>
            <a:noFill/>
            <a:ln w="9525">
              <a:noFill/>
              <a:miter lim="800000"/>
              <a:headEnd/>
              <a:tailEnd/>
            </a:ln>
          </p:spPr>
          <p:txBody>
            <a:bodyPr wrap="none">
              <a:spAutoFit/>
            </a:bodyPr>
            <a:lstStyle/>
            <a:p>
              <a:pPr algn="l"/>
              <a:r>
                <a:rPr lang="en-US" sz="1800" b="1" i="1">
                  <a:solidFill>
                    <a:srgbClr val="000000"/>
                  </a:solidFill>
                </a:rPr>
                <a:t>T</a:t>
              </a:r>
              <a:r>
                <a:rPr lang="en-US" sz="1800" b="1" i="1" baseline="-25000">
                  <a:solidFill>
                    <a:srgbClr val="000000"/>
                  </a:solidFill>
                </a:rPr>
                <a:t>1</a:t>
              </a:r>
              <a:r>
                <a:rPr lang="en-US" sz="1800" b="1" i="1">
                  <a:solidFill>
                    <a:srgbClr val="000000"/>
                  </a:solidFill>
                </a:rPr>
                <a:t> = T</a:t>
              </a:r>
              <a:r>
                <a:rPr lang="en-US" sz="1800" b="1" i="1" baseline="-25000">
                  <a:solidFill>
                    <a:srgbClr val="000000"/>
                  </a:solidFill>
                </a:rPr>
                <a:t>2</a:t>
              </a:r>
            </a:p>
          </p:txBody>
        </p:sp>
        <p:sp>
          <p:nvSpPr>
            <p:cNvPr id="17461" name="Rectangle 43"/>
            <p:cNvSpPr>
              <a:spLocks noChangeArrowheads="1"/>
            </p:cNvSpPr>
            <p:nvPr/>
          </p:nvSpPr>
          <p:spPr bwMode="auto">
            <a:xfrm>
              <a:off x="826" y="2724"/>
              <a:ext cx="578" cy="231"/>
            </a:xfrm>
            <a:prstGeom prst="rect">
              <a:avLst/>
            </a:prstGeom>
            <a:noFill/>
            <a:ln w="9525">
              <a:noFill/>
              <a:miter lim="800000"/>
              <a:headEnd/>
              <a:tailEnd/>
            </a:ln>
          </p:spPr>
          <p:txBody>
            <a:bodyPr wrap="none">
              <a:spAutoFit/>
            </a:bodyPr>
            <a:lstStyle/>
            <a:p>
              <a:pPr algn="l"/>
              <a:r>
                <a:rPr lang="en-US" sz="1800" b="1" i="1">
                  <a:solidFill>
                    <a:srgbClr val="000000"/>
                  </a:solidFill>
                </a:rPr>
                <a:t>P</a:t>
              </a:r>
              <a:r>
                <a:rPr lang="en-US" sz="1800" b="1" i="1" baseline="-25000">
                  <a:solidFill>
                    <a:srgbClr val="000000"/>
                  </a:solidFill>
                </a:rPr>
                <a:t>1</a:t>
              </a:r>
              <a:r>
                <a:rPr lang="en-US" sz="1800" b="1" i="1">
                  <a:solidFill>
                    <a:srgbClr val="000000"/>
                  </a:solidFill>
                </a:rPr>
                <a:t> = P</a:t>
              </a:r>
              <a:r>
                <a:rPr lang="en-US" sz="1800" b="1" i="1" baseline="-25000">
                  <a:solidFill>
                    <a:srgbClr val="000000"/>
                  </a:solidFill>
                </a:rPr>
                <a:t>2</a:t>
              </a:r>
            </a:p>
          </p:txBody>
        </p:sp>
      </p:grpSp>
      <p:sp>
        <p:nvSpPr>
          <p:cNvPr id="17419" name="AutoShape 52"/>
          <p:cNvSpPr>
            <a:spLocks/>
          </p:cNvSpPr>
          <p:nvPr/>
        </p:nvSpPr>
        <p:spPr bwMode="auto">
          <a:xfrm>
            <a:off x="2314575" y="838200"/>
            <a:ext cx="258763" cy="4425950"/>
          </a:xfrm>
          <a:prstGeom prst="rightBrace">
            <a:avLst>
              <a:gd name="adj1" fmla="val 142536"/>
              <a:gd name="adj2" fmla="val 50000"/>
            </a:avLst>
          </a:prstGeom>
          <a:noFill/>
          <a:ln w="9525">
            <a:solidFill>
              <a:schemeClr val="tx1"/>
            </a:solidFill>
            <a:round/>
            <a:headEnd/>
            <a:tailEnd/>
          </a:ln>
        </p:spPr>
        <p:txBody>
          <a:bodyPr wrap="none" anchor="ctr"/>
          <a:lstStyle/>
          <a:p>
            <a:endParaRPr lang="en-US">
              <a:solidFill>
                <a:srgbClr val="000000"/>
              </a:solidFill>
            </a:endParaRPr>
          </a:p>
        </p:txBody>
      </p:sp>
      <p:grpSp>
        <p:nvGrpSpPr>
          <p:cNvPr id="17420" name="Group 97"/>
          <p:cNvGrpSpPr>
            <a:grpSpLocks/>
          </p:cNvGrpSpPr>
          <p:nvPr/>
        </p:nvGrpSpPr>
        <p:grpSpPr bwMode="auto">
          <a:xfrm>
            <a:off x="2749550" y="2516188"/>
            <a:ext cx="1524000" cy="1295400"/>
            <a:chOff x="1952" y="1685"/>
            <a:chExt cx="960" cy="816"/>
          </a:xfrm>
        </p:grpSpPr>
        <p:sp>
          <p:nvSpPr>
            <p:cNvPr id="23578" name="Rectangle 26"/>
            <p:cNvSpPr>
              <a:spLocks noChangeArrowheads="1"/>
            </p:cNvSpPr>
            <p:nvPr/>
          </p:nvSpPr>
          <p:spPr bwMode="auto">
            <a:xfrm>
              <a:off x="1952" y="1685"/>
              <a:ext cx="960" cy="816"/>
            </a:xfrm>
            <a:prstGeom prst="rect">
              <a:avLst/>
            </a:prstGeom>
            <a:gradFill rotWithShape="0">
              <a:gsLst>
                <a:gs pos="0">
                  <a:srgbClr val="FFCCFF"/>
                </a:gs>
                <a:gs pos="100000">
                  <a:srgbClr val="FF99CC"/>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solidFill>
                    <a:srgbClr val="000000"/>
                  </a:solidFill>
                </a:rPr>
                <a:t>Combined</a:t>
              </a:r>
            </a:p>
            <a:p>
              <a:pPr>
                <a:defRPr/>
              </a:pPr>
              <a:endParaRPr lang="en-US" sz="1600" b="1">
                <a:solidFill>
                  <a:srgbClr val="000000"/>
                </a:solidFill>
              </a:endParaRPr>
            </a:p>
            <a:p>
              <a:pPr>
                <a:defRPr/>
              </a:pPr>
              <a:endParaRPr lang="en-US" sz="1600" b="1">
                <a:solidFill>
                  <a:srgbClr val="000000"/>
                </a:solidFill>
              </a:endParaRPr>
            </a:p>
            <a:p>
              <a:pPr>
                <a:defRPr/>
              </a:pPr>
              <a:r>
                <a:rPr lang="en-US" sz="1800" b="1" i="1">
                  <a:solidFill>
                    <a:srgbClr val="000000"/>
                  </a:solidFill>
                </a:rPr>
                <a:t> </a:t>
              </a:r>
            </a:p>
          </p:txBody>
        </p:sp>
        <p:sp>
          <p:nvSpPr>
            <p:cNvPr id="17453" name="Rectangle 48"/>
            <p:cNvSpPr>
              <a:spLocks noChangeArrowheads="1"/>
            </p:cNvSpPr>
            <p:nvPr/>
          </p:nvSpPr>
          <p:spPr bwMode="auto">
            <a:xfrm>
              <a:off x="2079" y="2204"/>
              <a:ext cx="722" cy="231"/>
            </a:xfrm>
            <a:prstGeom prst="rect">
              <a:avLst/>
            </a:prstGeom>
            <a:noFill/>
            <a:ln w="9525">
              <a:noFill/>
              <a:miter lim="800000"/>
              <a:headEnd/>
              <a:tailEnd/>
            </a:ln>
          </p:spPr>
          <p:txBody>
            <a:bodyPr wrap="none">
              <a:spAutoFit/>
            </a:bodyPr>
            <a:lstStyle/>
            <a:p>
              <a:pPr algn="l"/>
              <a:r>
                <a:rPr lang="en-US" sz="1800" b="1" i="1">
                  <a:solidFill>
                    <a:srgbClr val="000000"/>
                  </a:solidFill>
                </a:rPr>
                <a:t>T</a:t>
              </a:r>
              <a:r>
                <a:rPr lang="en-US" sz="1800" b="1" i="1" baseline="-25000">
                  <a:solidFill>
                    <a:srgbClr val="000000"/>
                  </a:solidFill>
                </a:rPr>
                <a:t>1</a:t>
              </a:r>
              <a:r>
                <a:rPr lang="en-US" sz="1800" b="1" i="1">
                  <a:solidFill>
                    <a:srgbClr val="000000"/>
                  </a:solidFill>
                </a:rPr>
                <a:t>   =   T</a:t>
              </a:r>
              <a:r>
                <a:rPr lang="en-US" sz="1800" b="1" i="1" baseline="-25000">
                  <a:solidFill>
                    <a:srgbClr val="000000"/>
                  </a:solidFill>
                </a:rPr>
                <a:t>2</a:t>
              </a:r>
            </a:p>
          </p:txBody>
        </p:sp>
        <p:sp>
          <p:nvSpPr>
            <p:cNvPr id="17454" name="Line 44"/>
            <p:cNvSpPr>
              <a:spLocks noChangeShapeType="1"/>
            </p:cNvSpPr>
            <p:nvPr/>
          </p:nvSpPr>
          <p:spPr bwMode="auto">
            <a:xfrm>
              <a:off x="2046" y="2222"/>
              <a:ext cx="321" cy="0"/>
            </a:xfrm>
            <a:prstGeom prst="line">
              <a:avLst/>
            </a:prstGeom>
            <a:noFill/>
            <a:ln w="15875">
              <a:solidFill>
                <a:schemeClr val="tx1"/>
              </a:solidFill>
              <a:round/>
              <a:headEnd/>
              <a:tailEnd/>
            </a:ln>
          </p:spPr>
          <p:txBody>
            <a:bodyPr/>
            <a:lstStyle/>
            <a:p>
              <a:endParaRPr lang="en-US">
                <a:solidFill>
                  <a:srgbClr val="000000"/>
                </a:solidFill>
              </a:endParaRPr>
            </a:p>
          </p:txBody>
        </p:sp>
        <p:sp>
          <p:nvSpPr>
            <p:cNvPr id="17455" name="Line 45"/>
            <p:cNvSpPr>
              <a:spLocks noChangeShapeType="1"/>
            </p:cNvSpPr>
            <p:nvPr/>
          </p:nvSpPr>
          <p:spPr bwMode="auto">
            <a:xfrm>
              <a:off x="2508" y="2222"/>
              <a:ext cx="331" cy="0"/>
            </a:xfrm>
            <a:prstGeom prst="line">
              <a:avLst/>
            </a:prstGeom>
            <a:noFill/>
            <a:ln w="15875">
              <a:solidFill>
                <a:schemeClr val="tx1"/>
              </a:solidFill>
              <a:round/>
              <a:headEnd/>
              <a:tailEnd/>
            </a:ln>
          </p:spPr>
          <p:txBody>
            <a:bodyPr/>
            <a:lstStyle/>
            <a:p>
              <a:endParaRPr lang="en-US">
                <a:solidFill>
                  <a:srgbClr val="000000"/>
                </a:solidFill>
              </a:endParaRPr>
            </a:p>
          </p:txBody>
        </p:sp>
        <p:sp>
          <p:nvSpPr>
            <p:cNvPr id="17456" name="Rectangle 47"/>
            <p:cNvSpPr>
              <a:spLocks noChangeArrowheads="1"/>
            </p:cNvSpPr>
            <p:nvPr/>
          </p:nvSpPr>
          <p:spPr bwMode="auto">
            <a:xfrm>
              <a:off x="2002" y="2005"/>
              <a:ext cx="876" cy="231"/>
            </a:xfrm>
            <a:prstGeom prst="rect">
              <a:avLst/>
            </a:prstGeom>
            <a:noFill/>
            <a:ln w="9525">
              <a:noFill/>
              <a:miter lim="800000"/>
              <a:headEnd/>
              <a:tailEnd/>
            </a:ln>
          </p:spPr>
          <p:txBody>
            <a:bodyPr wrap="none">
              <a:spAutoFit/>
            </a:bodyPr>
            <a:lstStyle/>
            <a:p>
              <a:pPr algn="l"/>
              <a:r>
                <a:rPr lang="en-US" sz="1800" b="1" i="1">
                  <a:solidFill>
                    <a:srgbClr val="000000"/>
                  </a:solidFill>
                </a:rPr>
                <a:t>P</a:t>
              </a:r>
              <a:r>
                <a:rPr lang="en-US" sz="1800" b="1" i="1" baseline="-25000">
                  <a:solidFill>
                    <a:srgbClr val="000000"/>
                  </a:solidFill>
                </a:rPr>
                <a:t>1</a:t>
              </a:r>
              <a:r>
                <a:rPr lang="en-US" sz="1800" b="1" i="1">
                  <a:solidFill>
                    <a:srgbClr val="000000"/>
                  </a:solidFill>
                </a:rPr>
                <a:t>V</a:t>
              </a:r>
              <a:r>
                <a:rPr lang="en-US" sz="1800" b="1" i="1" baseline="-25000">
                  <a:solidFill>
                    <a:srgbClr val="000000"/>
                  </a:solidFill>
                </a:rPr>
                <a:t>1</a:t>
              </a:r>
              <a:r>
                <a:rPr lang="en-US" sz="1800" b="1" i="1">
                  <a:solidFill>
                    <a:srgbClr val="000000"/>
                  </a:solidFill>
                </a:rPr>
                <a:t> = P</a:t>
              </a:r>
              <a:r>
                <a:rPr lang="en-US" sz="1800" b="1" i="1" baseline="-25000">
                  <a:solidFill>
                    <a:srgbClr val="000000"/>
                  </a:solidFill>
                </a:rPr>
                <a:t>2</a:t>
              </a:r>
              <a:r>
                <a:rPr lang="en-US" sz="1800" b="1" i="1">
                  <a:solidFill>
                    <a:srgbClr val="000000"/>
                  </a:solidFill>
                </a:rPr>
                <a:t>V</a:t>
              </a:r>
              <a:r>
                <a:rPr lang="en-US" sz="1800" b="1" i="1" baseline="-25000">
                  <a:solidFill>
                    <a:srgbClr val="000000"/>
                  </a:solidFill>
                </a:rPr>
                <a:t>2</a:t>
              </a:r>
            </a:p>
          </p:txBody>
        </p:sp>
      </p:grpSp>
      <p:grpSp>
        <p:nvGrpSpPr>
          <p:cNvPr id="17421" name="Group 100"/>
          <p:cNvGrpSpPr>
            <a:grpSpLocks/>
          </p:cNvGrpSpPr>
          <p:nvPr/>
        </p:nvGrpSpPr>
        <p:grpSpPr bwMode="auto">
          <a:xfrm>
            <a:off x="6851650" y="887413"/>
            <a:ext cx="1689100" cy="941387"/>
            <a:chOff x="4536" y="559"/>
            <a:chExt cx="1064" cy="593"/>
          </a:xfrm>
        </p:grpSpPr>
        <p:sp>
          <p:nvSpPr>
            <p:cNvPr id="23610" name="Rectangle 58"/>
            <p:cNvSpPr>
              <a:spLocks noChangeArrowheads="1"/>
            </p:cNvSpPr>
            <p:nvPr/>
          </p:nvSpPr>
          <p:spPr bwMode="auto">
            <a:xfrm>
              <a:off x="4536" y="559"/>
              <a:ext cx="1064" cy="593"/>
            </a:xfrm>
            <a:prstGeom prst="rect">
              <a:avLst/>
            </a:prstGeom>
            <a:gradFill rotWithShape="0">
              <a:gsLst>
                <a:gs pos="0">
                  <a:srgbClr val="FFFFAB"/>
                </a:gs>
                <a:gs pos="100000">
                  <a:srgbClr val="FFE161"/>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solidFill>
                    <a:srgbClr val="000000"/>
                  </a:solidFill>
                </a:rPr>
                <a:t>Avogadro’s Law</a:t>
              </a:r>
            </a:p>
            <a:p>
              <a:pPr>
                <a:defRPr/>
              </a:pPr>
              <a:endParaRPr lang="en-US" sz="900" b="1">
                <a:solidFill>
                  <a:srgbClr val="000000"/>
                </a:solidFill>
              </a:endParaRPr>
            </a:p>
            <a:p>
              <a:pPr>
                <a:defRPr/>
              </a:pPr>
              <a:r>
                <a:rPr lang="en-US" sz="1800" b="1" i="1">
                  <a:solidFill>
                    <a:srgbClr val="000000"/>
                  </a:solidFill>
                </a:rPr>
                <a:t> </a:t>
              </a:r>
            </a:p>
          </p:txBody>
        </p:sp>
        <p:sp>
          <p:nvSpPr>
            <p:cNvPr id="17451" name="Text Box 60"/>
            <p:cNvSpPr txBox="1">
              <a:spLocks noChangeArrowheads="1"/>
            </p:cNvSpPr>
            <p:nvPr/>
          </p:nvSpPr>
          <p:spPr bwMode="auto">
            <a:xfrm>
              <a:off x="4601" y="888"/>
              <a:ext cx="925" cy="173"/>
            </a:xfrm>
            <a:prstGeom prst="rect">
              <a:avLst/>
            </a:prstGeom>
            <a:noFill/>
            <a:ln w="9525">
              <a:noFill/>
              <a:miter lim="800000"/>
              <a:headEnd/>
              <a:tailEnd/>
            </a:ln>
          </p:spPr>
          <p:txBody>
            <a:bodyPr wrap="none">
              <a:spAutoFit/>
            </a:bodyPr>
            <a:lstStyle/>
            <a:p>
              <a:pPr algn="l"/>
              <a:r>
                <a:rPr lang="en-US">
                  <a:solidFill>
                    <a:srgbClr val="000000"/>
                  </a:solidFill>
                </a:rPr>
                <a:t>Add or remove gas</a:t>
              </a:r>
            </a:p>
          </p:txBody>
        </p:sp>
      </p:grpSp>
      <p:grpSp>
        <p:nvGrpSpPr>
          <p:cNvPr id="17422" name="Group 101"/>
          <p:cNvGrpSpPr>
            <a:grpSpLocks/>
          </p:cNvGrpSpPr>
          <p:nvPr/>
        </p:nvGrpSpPr>
        <p:grpSpPr bwMode="auto">
          <a:xfrm>
            <a:off x="6813550" y="2081213"/>
            <a:ext cx="1689100" cy="1406525"/>
            <a:chOff x="4512" y="1311"/>
            <a:chExt cx="1064" cy="886"/>
          </a:xfrm>
        </p:grpSpPr>
        <p:sp>
          <p:nvSpPr>
            <p:cNvPr id="23615" name="Rectangle 63"/>
            <p:cNvSpPr>
              <a:spLocks noChangeArrowheads="1"/>
            </p:cNvSpPr>
            <p:nvPr/>
          </p:nvSpPr>
          <p:spPr bwMode="auto">
            <a:xfrm>
              <a:off x="4512" y="1311"/>
              <a:ext cx="1064" cy="886"/>
            </a:xfrm>
            <a:prstGeom prst="rect">
              <a:avLst/>
            </a:prstGeom>
            <a:gradFill rotWithShape="0">
              <a:gsLst>
                <a:gs pos="0">
                  <a:srgbClr val="CCFFCC"/>
                </a:gs>
                <a:gs pos="100000">
                  <a:srgbClr val="33CC33"/>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solidFill>
                    <a:srgbClr val="000000"/>
                  </a:solidFill>
                </a:rPr>
                <a:t>Manometer</a:t>
              </a:r>
            </a:p>
            <a:p>
              <a:pPr>
                <a:defRPr/>
              </a:pPr>
              <a:endParaRPr lang="en-US" sz="900" b="1">
                <a:solidFill>
                  <a:srgbClr val="000000"/>
                </a:solidFill>
              </a:endParaRPr>
            </a:p>
            <a:p>
              <a:pPr>
                <a:defRPr/>
              </a:pPr>
              <a:endParaRPr lang="en-US" sz="900" b="1">
                <a:solidFill>
                  <a:srgbClr val="000000"/>
                </a:solidFill>
              </a:endParaRPr>
            </a:p>
            <a:p>
              <a:pPr>
                <a:defRPr/>
              </a:pPr>
              <a:endParaRPr lang="en-US" sz="900" b="1">
                <a:solidFill>
                  <a:srgbClr val="000000"/>
                </a:solidFill>
              </a:endParaRPr>
            </a:p>
            <a:p>
              <a:pPr>
                <a:defRPr/>
              </a:pPr>
              <a:endParaRPr lang="en-US" sz="900" b="1">
                <a:solidFill>
                  <a:srgbClr val="000000"/>
                </a:solidFill>
              </a:endParaRPr>
            </a:p>
            <a:p>
              <a:pPr>
                <a:defRPr/>
              </a:pPr>
              <a:r>
                <a:rPr lang="en-US" sz="1800" b="1" i="1">
                  <a:solidFill>
                    <a:srgbClr val="000000"/>
                  </a:solidFill>
                </a:rPr>
                <a:t> </a:t>
              </a:r>
            </a:p>
          </p:txBody>
        </p:sp>
        <p:sp>
          <p:nvSpPr>
            <p:cNvPr id="17439" name="Text Box 64"/>
            <p:cNvSpPr txBox="1">
              <a:spLocks noChangeArrowheads="1"/>
            </p:cNvSpPr>
            <p:nvPr/>
          </p:nvSpPr>
          <p:spPr bwMode="auto">
            <a:xfrm>
              <a:off x="4575" y="2007"/>
              <a:ext cx="957" cy="173"/>
            </a:xfrm>
            <a:prstGeom prst="rect">
              <a:avLst/>
            </a:prstGeom>
            <a:noFill/>
            <a:ln w="9525">
              <a:noFill/>
              <a:miter lim="800000"/>
              <a:headEnd/>
              <a:tailEnd/>
            </a:ln>
          </p:spPr>
          <p:txBody>
            <a:bodyPr wrap="none">
              <a:spAutoFit/>
            </a:bodyPr>
            <a:lstStyle/>
            <a:p>
              <a:pPr algn="l"/>
              <a:r>
                <a:rPr lang="en-US">
                  <a:solidFill>
                    <a:srgbClr val="000000"/>
                  </a:solidFill>
                </a:rPr>
                <a:t>Big = small + height</a:t>
              </a:r>
            </a:p>
          </p:txBody>
        </p:sp>
        <p:sp>
          <p:nvSpPr>
            <p:cNvPr id="17440" name="Freeform 66"/>
            <p:cNvSpPr>
              <a:spLocks/>
            </p:cNvSpPr>
            <p:nvPr/>
          </p:nvSpPr>
          <p:spPr bwMode="auto">
            <a:xfrm>
              <a:off x="5078" y="1729"/>
              <a:ext cx="74" cy="287"/>
            </a:xfrm>
            <a:custGeom>
              <a:avLst/>
              <a:gdLst>
                <a:gd name="T0" fmla="*/ 1 w 176"/>
                <a:gd name="T1" fmla="*/ 21 h 652"/>
                <a:gd name="T2" fmla="*/ 1 w 176"/>
                <a:gd name="T3" fmla="*/ 37 h 652"/>
                <a:gd name="T4" fmla="*/ 2 w 176"/>
                <a:gd name="T5" fmla="*/ 53 h 652"/>
                <a:gd name="T6" fmla="*/ 11 w 176"/>
                <a:gd name="T7" fmla="*/ 53 h 652"/>
                <a:gd name="T8" fmla="*/ 12 w 176"/>
                <a:gd name="T9" fmla="*/ 37 h 652"/>
                <a:gd name="T10" fmla="*/ 12 w 176"/>
                <a:gd name="T11" fmla="*/ 0 h 652"/>
                <a:gd name="T12" fmla="*/ 0 60000 65536"/>
                <a:gd name="T13" fmla="*/ 0 60000 65536"/>
                <a:gd name="T14" fmla="*/ 0 60000 65536"/>
                <a:gd name="T15" fmla="*/ 0 60000 65536"/>
                <a:gd name="T16" fmla="*/ 0 60000 65536"/>
                <a:gd name="T17" fmla="*/ 0 60000 65536"/>
                <a:gd name="T18" fmla="*/ 0 w 176"/>
                <a:gd name="T19" fmla="*/ 0 h 652"/>
                <a:gd name="T20" fmla="*/ 176 w 176"/>
                <a:gd name="T21" fmla="*/ 652 h 652"/>
              </a:gdLst>
              <a:ahLst/>
              <a:cxnLst>
                <a:cxn ang="T12">
                  <a:pos x="T0" y="T1"/>
                </a:cxn>
                <a:cxn ang="T13">
                  <a:pos x="T2" y="T3"/>
                </a:cxn>
                <a:cxn ang="T14">
                  <a:pos x="T4" y="T5"/>
                </a:cxn>
                <a:cxn ang="T15">
                  <a:pos x="T6" y="T7"/>
                </a:cxn>
                <a:cxn ang="T16">
                  <a:pos x="T8" y="T9"/>
                </a:cxn>
                <a:cxn ang="T17">
                  <a:pos x="T10" y="T11"/>
                </a:cxn>
              </a:cxnLst>
              <a:rect l="T18" t="T19" r="T20" b="T21"/>
              <a:pathLst>
                <a:path w="176" h="652">
                  <a:moveTo>
                    <a:pt x="11" y="249"/>
                  </a:moveTo>
                  <a:cubicBezTo>
                    <a:pt x="11" y="280"/>
                    <a:pt x="8" y="374"/>
                    <a:pt x="10" y="436"/>
                  </a:cubicBezTo>
                  <a:cubicBezTo>
                    <a:pt x="12" y="498"/>
                    <a:pt x="0" y="592"/>
                    <a:pt x="24" y="622"/>
                  </a:cubicBezTo>
                  <a:cubicBezTo>
                    <a:pt x="48" y="652"/>
                    <a:pt x="128" y="648"/>
                    <a:pt x="152" y="618"/>
                  </a:cubicBezTo>
                  <a:cubicBezTo>
                    <a:pt x="176" y="588"/>
                    <a:pt x="165" y="544"/>
                    <a:pt x="167" y="441"/>
                  </a:cubicBezTo>
                  <a:cubicBezTo>
                    <a:pt x="169" y="338"/>
                    <a:pt x="166" y="92"/>
                    <a:pt x="166" y="0"/>
                  </a:cubicBezTo>
                </a:path>
              </a:pathLst>
            </a:custGeom>
            <a:noFill/>
            <a:ln w="53975">
              <a:solidFill>
                <a:srgbClr val="C0C0C0"/>
              </a:solidFill>
              <a:round/>
              <a:headEnd/>
              <a:tailEnd/>
            </a:ln>
          </p:spPr>
          <p:txBody>
            <a:bodyPr/>
            <a:lstStyle/>
            <a:p>
              <a:endParaRPr lang="en-US">
                <a:solidFill>
                  <a:srgbClr val="000000"/>
                </a:solidFill>
              </a:endParaRPr>
            </a:p>
          </p:txBody>
        </p:sp>
        <p:grpSp>
          <p:nvGrpSpPr>
            <p:cNvPr id="17441" name="Group 67"/>
            <p:cNvGrpSpPr>
              <a:grpSpLocks/>
            </p:cNvGrpSpPr>
            <p:nvPr/>
          </p:nvGrpSpPr>
          <p:grpSpPr bwMode="auto">
            <a:xfrm>
              <a:off x="4814" y="1567"/>
              <a:ext cx="340" cy="451"/>
              <a:chOff x="3018" y="1101"/>
              <a:chExt cx="812" cy="1024"/>
            </a:xfrm>
          </p:grpSpPr>
          <p:sp>
            <p:nvSpPr>
              <p:cNvPr id="17445" name="Oval 68"/>
              <p:cNvSpPr>
                <a:spLocks noChangeAspect="1" noChangeArrowheads="1"/>
              </p:cNvSpPr>
              <p:nvPr/>
            </p:nvSpPr>
            <p:spPr bwMode="auto">
              <a:xfrm>
                <a:off x="3018" y="1330"/>
                <a:ext cx="468" cy="469"/>
              </a:xfrm>
              <a:prstGeom prst="ellipse">
                <a:avLst/>
              </a:prstGeom>
              <a:noFill/>
              <a:ln w="15875">
                <a:solidFill>
                  <a:schemeClr val="tx1"/>
                </a:solidFill>
                <a:round/>
                <a:headEnd/>
                <a:tailEnd/>
              </a:ln>
            </p:spPr>
            <p:txBody>
              <a:bodyPr wrap="none" anchor="ctr"/>
              <a:lstStyle/>
              <a:p>
                <a:endParaRPr lang="en-US">
                  <a:solidFill>
                    <a:srgbClr val="000000"/>
                  </a:solidFill>
                </a:endParaRPr>
              </a:p>
            </p:txBody>
          </p:sp>
          <p:sp>
            <p:nvSpPr>
              <p:cNvPr id="17446" name="Freeform 69"/>
              <p:cNvSpPr>
                <a:spLocks noChangeAspect="1"/>
              </p:cNvSpPr>
              <p:nvPr/>
            </p:nvSpPr>
            <p:spPr bwMode="auto">
              <a:xfrm>
                <a:off x="3483" y="1107"/>
                <a:ext cx="347" cy="1018"/>
              </a:xfrm>
              <a:custGeom>
                <a:avLst/>
                <a:gdLst>
                  <a:gd name="T0" fmla="*/ 49 w 924"/>
                  <a:gd name="T1" fmla="*/ 0 h 2714"/>
                  <a:gd name="T2" fmla="*/ 49 w 924"/>
                  <a:gd name="T3" fmla="*/ 133 h 2714"/>
                  <a:gd name="T4" fmla="*/ 49 w 924"/>
                  <a:gd name="T5" fmla="*/ 135 h 2714"/>
                  <a:gd name="T6" fmla="*/ 48 w 924"/>
                  <a:gd name="T7" fmla="*/ 137 h 2714"/>
                  <a:gd name="T8" fmla="*/ 46 w 924"/>
                  <a:gd name="T9" fmla="*/ 139 h 2714"/>
                  <a:gd name="T10" fmla="*/ 45 w 924"/>
                  <a:gd name="T11" fmla="*/ 141 h 2714"/>
                  <a:gd name="T12" fmla="*/ 43 w 924"/>
                  <a:gd name="T13" fmla="*/ 142 h 2714"/>
                  <a:gd name="T14" fmla="*/ 40 w 924"/>
                  <a:gd name="T15" fmla="*/ 143 h 2714"/>
                  <a:gd name="T16" fmla="*/ 36 w 924"/>
                  <a:gd name="T17" fmla="*/ 143 h 2714"/>
                  <a:gd name="T18" fmla="*/ 32 w 924"/>
                  <a:gd name="T19" fmla="*/ 143 h 2714"/>
                  <a:gd name="T20" fmla="*/ 29 w 924"/>
                  <a:gd name="T21" fmla="*/ 143 h 2714"/>
                  <a:gd name="T22" fmla="*/ 27 w 924"/>
                  <a:gd name="T23" fmla="*/ 142 h 2714"/>
                  <a:gd name="T24" fmla="*/ 25 w 924"/>
                  <a:gd name="T25" fmla="*/ 140 h 2714"/>
                  <a:gd name="T26" fmla="*/ 23 w 924"/>
                  <a:gd name="T27" fmla="*/ 138 h 2714"/>
                  <a:gd name="T28" fmla="*/ 23 w 924"/>
                  <a:gd name="T29" fmla="*/ 135 h 2714"/>
                  <a:gd name="T30" fmla="*/ 23 w 924"/>
                  <a:gd name="T31" fmla="*/ 73 h 2714"/>
                  <a:gd name="T32" fmla="*/ 22 w 924"/>
                  <a:gd name="T33" fmla="*/ 72 h 2714"/>
                  <a:gd name="T34" fmla="*/ 22 w 924"/>
                  <a:gd name="T35" fmla="*/ 71 h 2714"/>
                  <a:gd name="T36" fmla="*/ 21 w 924"/>
                  <a:gd name="T37" fmla="*/ 70 h 2714"/>
                  <a:gd name="T38" fmla="*/ 21 w 924"/>
                  <a:gd name="T39" fmla="*/ 68 h 2714"/>
                  <a:gd name="T40" fmla="*/ 20 w 924"/>
                  <a:gd name="T41" fmla="*/ 67 h 2714"/>
                  <a:gd name="T42" fmla="*/ 18 w 924"/>
                  <a:gd name="T43" fmla="*/ 66 h 2714"/>
                  <a:gd name="T44" fmla="*/ 17 w 924"/>
                  <a:gd name="T45" fmla="*/ 65 h 2714"/>
                  <a:gd name="T46" fmla="*/ 15 w 924"/>
                  <a:gd name="T47" fmla="*/ 65 h 2714"/>
                  <a:gd name="T48" fmla="*/ 12 w 924"/>
                  <a:gd name="T49" fmla="*/ 65 h 2714"/>
                  <a:gd name="T50" fmla="*/ 9 w 924"/>
                  <a:gd name="T51" fmla="*/ 65 h 2714"/>
                  <a:gd name="T52" fmla="*/ 6 w 924"/>
                  <a:gd name="T53" fmla="*/ 65 h 2714"/>
                  <a:gd name="T54" fmla="*/ 5 w 924"/>
                  <a:gd name="T55" fmla="*/ 67 h 2714"/>
                  <a:gd name="T56" fmla="*/ 4 w 924"/>
                  <a:gd name="T57" fmla="*/ 68 h 2714"/>
                  <a:gd name="T58" fmla="*/ 2 w 924"/>
                  <a:gd name="T59" fmla="*/ 69 h 2714"/>
                  <a:gd name="T60" fmla="*/ 0 w 924"/>
                  <a:gd name="T61" fmla="*/ 70 h 27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24"/>
                  <a:gd name="T94" fmla="*/ 0 h 2714"/>
                  <a:gd name="T95" fmla="*/ 924 w 924"/>
                  <a:gd name="T96" fmla="*/ 2714 h 27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24" h="2714">
                    <a:moveTo>
                      <a:pt x="924" y="0"/>
                    </a:moveTo>
                    <a:lnTo>
                      <a:pt x="924" y="2524"/>
                    </a:lnTo>
                    <a:lnTo>
                      <a:pt x="918" y="2561"/>
                    </a:lnTo>
                    <a:lnTo>
                      <a:pt x="904" y="2592"/>
                    </a:lnTo>
                    <a:lnTo>
                      <a:pt x="874" y="2632"/>
                    </a:lnTo>
                    <a:lnTo>
                      <a:pt x="847" y="2663"/>
                    </a:lnTo>
                    <a:lnTo>
                      <a:pt x="808" y="2695"/>
                    </a:lnTo>
                    <a:lnTo>
                      <a:pt x="753" y="2711"/>
                    </a:lnTo>
                    <a:lnTo>
                      <a:pt x="687" y="2714"/>
                    </a:lnTo>
                    <a:lnTo>
                      <a:pt x="612" y="2714"/>
                    </a:lnTo>
                    <a:lnTo>
                      <a:pt x="555" y="2708"/>
                    </a:lnTo>
                    <a:lnTo>
                      <a:pt x="516" y="2687"/>
                    </a:lnTo>
                    <a:lnTo>
                      <a:pt x="472" y="2652"/>
                    </a:lnTo>
                    <a:lnTo>
                      <a:pt x="442" y="2608"/>
                    </a:lnTo>
                    <a:lnTo>
                      <a:pt x="424" y="2568"/>
                    </a:lnTo>
                    <a:lnTo>
                      <a:pt x="424" y="1378"/>
                    </a:lnTo>
                    <a:lnTo>
                      <a:pt x="421" y="1357"/>
                    </a:lnTo>
                    <a:lnTo>
                      <a:pt x="412" y="1343"/>
                    </a:lnTo>
                    <a:lnTo>
                      <a:pt x="404" y="1320"/>
                    </a:lnTo>
                    <a:lnTo>
                      <a:pt x="391" y="1294"/>
                    </a:lnTo>
                    <a:lnTo>
                      <a:pt x="372" y="1272"/>
                    </a:lnTo>
                    <a:lnTo>
                      <a:pt x="348" y="1248"/>
                    </a:lnTo>
                    <a:lnTo>
                      <a:pt x="316" y="1235"/>
                    </a:lnTo>
                    <a:lnTo>
                      <a:pt x="280" y="1228"/>
                    </a:lnTo>
                    <a:lnTo>
                      <a:pt x="231" y="1225"/>
                    </a:lnTo>
                    <a:lnTo>
                      <a:pt x="172" y="1228"/>
                    </a:lnTo>
                    <a:lnTo>
                      <a:pt x="123" y="1235"/>
                    </a:lnTo>
                    <a:lnTo>
                      <a:pt x="94" y="1264"/>
                    </a:lnTo>
                    <a:lnTo>
                      <a:pt x="75" y="1292"/>
                    </a:lnTo>
                    <a:lnTo>
                      <a:pt x="34" y="1315"/>
                    </a:lnTo>
                    <a:lnTo>
                      <a:pt x="0" y="1324"/>
                    </a:lnTo>
                  </a:path>
                </a:pathLst>
              </a:custGeom>
              <a:noFill/>
              <a:ln w="15875">
                <a:solidFill>
                  <a:schemeClr val="tx1"/>
                </a:solidFill>
                <a:round/>
                <a:headEnd/>
                <a:tailEnd/>
              </a:ln>
            </p:spPr>
            <p:txBody>
              <a:bodyPr/>
              <a:lstStyle/>
              <a:p>
                <a:endParaRPr lang="en-US">
                  <a:solidFill>
                    <a:srgbClr val="000000"/>
                  </a:solidFill>
                </a:endParaRPr>
              </a:p>
            </p:txBody>
          </p:sp>
          <p:sp>
            <p:nvSpPr>
              <p:cNvPr id="17447" name="Freeform 70"/>
              <p:cNvSpPr>
                <a:spLocks noChangeAspect="1"/>
              </p:cNvSpPr>
              <p:nvPr/>
            </p:nvSpPr>
            <p:spPr bwMode="auto">
              <a:xfrm>
                <a:off x="3481" y="1106"/>
                <a:ext cx="316" cy="989"/>
              </a:xfrm>
              <a:custGeom>
                <a:avLst/>
                <a:gdLst>
                  <a:gd name="T0" fmla="*/ 44 w 843"/>
                  <a:gd name="T1" fmla="*/ 0 h 2638"/>
                  <a:gd name="T2" fmla="*/ 44 w 843"/>
                  <a:gd name="T3" fmla="*/ 134 h 2638"/>
                  <a:gd name="T4" fmla="*/ 44 w 843"/>
                  <a:gd name="T5" fmla="*/ 136 h 2638"/>
                  <a:gd name="T6" fmla="*/ 43 w 843"/>
                  <a:gd name="T7" fmla="*/ 138 h 2638"/>
                  <a:gd name="T8" fmla="*/ 41 w 843"/>
                  <a:gd name="T9" fmla="*/ 138 h 2638"/>
                  <a:gd name="T10" fmla="*/ 39 w 843"/>
                  <a:gd name="T11" fmla="*/ 139 h 2638"/>
                  <a:gd name="T12" fmla="*/ 37 w 843"/>
                  <a:gd name="T13" fmla="*/ 139 h 2638"/>
                  <a:gd name="T14" fmla="*/ 33 w 843"/>
                  <a:gd name="T15" fmla="*/ 139 h 2638"/>
                  <a:gd name="T16" fmla="*/ 31 w 843"/>
                  <a:gd name="T17" fmla="*/ 139 h 2638"/>
                  <a:gd name="T18" fmla="*/ 29 w 843"/>
                  <a:gd name="T19" fmla="*/ 138 h 2638"/>
                  <a:gd name="T20" fmla="*/ 28 w 843"/>
                  <a:gd name="T21" fmla="*/ 136 h 2638"/>
                  <a:gd name="T22" fmla="*/ 27 w 843"/>
                  <a:gd name="T23" fmla="*/ 134 h 2638"/>
                  <a:gd name="T24" fmla="*/ 27 w 843"/>
                  <a:gd name="T25" fmla="*/ 72 h 2638"/>
                  <a:gd name="T26" fmla="*/ 27 w 843"/>
                  <a:gd name="T27" fmla="*/ 70 h 2638"/>
                  <a:gd name="T28" fmla="*/ 27 w 843"/>
                  <a:gd name="T29" fmla="*/ 68 h 2638"/>
                  <a:gd name="T30" fmla="*/ 26 w 843"/>
                  <a:gd name="T31" fmla="*/ 67 h 2638"/>
                  <a:gd name="T32" fmla="*/ 25 w 843"/>
                  <a:gd name="T33" fmla="*/ 65 h 2638"/>
                  <a:gd name="T34" fmla="*/ 23 w 843"/>
                  <a:gd name="T35" fmla="*/ 63 h 2638"/>
                  <a:gd name="T36" fmla="*/ 22 w 843"/>
                  <a:gd name="T37" fmla="*/ 62 h 2638"/>
                  <a:gd name="T38" fmla="*/ 18 w 843"/>
                  <a:gd name="T39" fmla="*/ 61 h 2638"/>
                  <a:gd name="T40" fmla="*/ 15 w 843"/>
                  <a:gd name="T41" fmla="*/ 60 h 2638"/>
                  <a:gd name="T42" fmla="*/ 11 w 843"/>
                  <a:gd name="T43" fmla="*/ 60 h 2638"/>
                  <a:gd name="T44" fmla="*/ 7 w 843"/>
                  <a:gd name="T45" fmla="*/ 60 h 2638"/>
                  <a:gd name="T46" fmla="*/ 6 w 843"/>
                  <a:gd name="T47" fmla="*/ 60 h 2638"/>
                  <a:gd name="T48" fmla="*/ 3 w 843"/>
                  <a:gd name="T49" fmla="*/ 59 h 2638"/>
                  <a:gd name="T50" fmla="*/ 1 w 843"/>
                  <a:gd name="T51" fmla="*/ 58 h 2638"/>
                  <a:gd name="T52" fmla="*/ 0 w 843"/>
                  <a:gd name="T53" fmla="*/ 57 h 26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43"/>
                  <a:gd name="T82" fmla="*/ 0 h 2638"/>
                  <a:gd name="T83" fmla="*/ 843 w 843"/>
                  <a:gd name="T84" fmla="*/ 2638 h 26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43" h="2638">
                    <a:moveTo>
                      <a:pt x="843" y="0"/>
                    </a:moveTo>
                    <a:lnTo>
                      <a:pt x="843" y="2550"/>
                    </a:lnTo>
                    <a:lnTo>
                      <a:pt x="835" y="2578"/>
                    </a:lnTo>
                    <a:lnTo>
                      <a:pt x="809" y="2612"/>
                    </a:lnTo>
                    <a:lnTo>
                      <a:pt x="773" y="2624"/>
                    </a:lnTo>
                    <a:lnTo>
                      <a:pt x="734" y="2633"/>
                    </a:lnTo>
                    <a:lnTo>
                      <a:pt x="695" y="2638"/>
                    </a:lnTo>
                    <a:lnTo>
                      <a:pt x="632" y="2636"/>
                    </a:lnTo>
                    <a:lnTo>
                      <a:pt x="587" y="2632"/>
                    </a:lnTo>
                    <a:lnTo>
                      <a:pt x="548" y="2608"/>
                    </a:lnTo>
                    <a:lnTo>
                      <a:pt x="526" y="2584"/>
                    </a:lnTo>
                    <a:lnTo>
                      <a:pt x="518" y="2551"/>
                    </a:lnTo>
                    <a:lnTo>
                      <a:pt x="517" y="1364"/>
                    </a:lnTo>
                    <a:lnTo>
                      <a:pt x="514" y="1327"/>
                    </a:lnTo>
                    <a:lnTo>
                      <a:pt x="506" y="1297"/>
                    </a:lnTo>
                    <a:lnTo>
                      <a:pt x="488" y="1265"/>
                    </a:lnTo>
                    <a:lnTo>
                      <a:pt x="470" y="1238"/>
                    </a:lnTo>
                    <a:lnTo>
                      <a:pt x="443" y="1202"/>
                    </a:lnTo>
                    <a:lnTo>
                      <a:pt x="410" y="1175"/>
                    </a:lnTo>
                    <a:lnTo>
                      <a:pt x="353" y="1158"/>
                    </a:lnTo>
                    <a:lnTo>
                      <a:pt x="290" y="1148"/>
                    </a:lnTo>
                    <a:lnTo>
                      <a:pt x="212" y="1147"/>
                    </a:lnTo>
                    <a:lnTo>
                      <a:pt x="145" y="1145"/>
                    </a:lnTo>
                    <a:lnTo>
                      <a:pt x="107" y="1138"/>
                    </a:lnTo>
                    <a:lnTo>
                      <a:pt x="65" y="1118"/>
                    </a:lnTo>
                    <a:lnTo>
                      <a:pt x="14" y="1105"/>
                    </a:lnTo>
                    <a:lnTo>
                      <a:pt x="0" y="1092"/>
                    </a:lnTo>
                  </a:path>
                </a:pathLst>
              </a:custGeom>
              <a:noFill/>
              <a:ln w="15875">
                <a:solidFill>
                  <a:schemeClr val="tx1"/>
                </a:solidFill>
                <a:round/>
                <a:headEnd/>
                <a:tailEnd/>
              </a:ln>
            </p:spPr>
            <p:txBody>
              <a:bodyPr/>
              <a:lstStyle/>
              <a:p>
                <a:endParaRPr lang="en-US">
                  <a:solidFill>
                    <a:srgbClr val="000000"/>
                  </a:solidFill>
                </a:endParaRPr>
              </a:p>
            </p:txBody>
          </p:sp>
          <p:sp>
            <p:nvSpPr>
              <p:cNvPr id="17448" name="Freeform 71"/>
              <p:cNvSpPr>
                <a:spLocks noChangeAspect="1"/>
              </p:cNvSpPr>
              <p:nvPr/>
            </p:nvSpPr>
            <p:spPr bwMode="auto">
              <a:xfrm>
                <a:off x="3474" y="1517"/>
                <a:ext cx="20" cy="87"/>
              </a:xfrm>
              <a:custGeom>
                <a:avLst/>
                <a:gdLst>
                  <a:gd name="T0" fmla="*/ 0 w 42"/>
                  <a:gd name="T1" fmla="*/ 0 h 230"/>
                  <a:gd name="T2" fmla="*/ 4 w 42"/>
                  <a:gd name="T3" fmla="*/ 1 h 230"/>
                  <a:gd name="T4" fmla="*/ 5 w 42"/>
                  <a:gd name="T5" fmla="*/ 12 h 230"/>
                  <a:gd name="T6" fmla="*/ 0 w 42"/>
                  <a:gd name="T7" fmla="*/ 12 h 230"/>
                  <a:gd name="T8" fmla="*/ 0 w 42"/>
                  <a:gd name="T9" fmla="*/ 0 h 230"/>
                  <a:gd name="T10" fmla="*/ 0 60000 65536"/>
                  <a:gd name="T11" fmla="*/ 0 60000 65536"/>
                  <a:gd name="T12" fmla="*/ 0 60000 65536"/>
                  <a:gd name="T13" fmla="*/ 0 60000 65536"/>
                  <a:gd name="T14" fmla="*/ 0 60000 65536"/>
                  <a:gd name="T15" fmla="*/ 0 w 42"/>
                  <a:gd name="T16" fmla="*/ 0 h 230"/>
                  <a:gd name="T17" fmla="*/ 42 w 42"/>
                  <a:gd name="T18" fmla="*/ 230 h 230"/>
                </a:gdLst>
                <a:ahLst/>
                <a:cxnLst>
                  <a:cxn ang="T10">
                    <a:pos x="T0" y="T1"/>
                  </a:cxn>
                  <a:cxn ang="T11">
                    <a:pos x="T2" y="T3"/>
                  </a:cxn>
                  <a:cxn ang="T12">
                    <a:pos x="T4" y="T5"/>
                  </a:cxn>
                  <a:cxn ang="T13">
                    <a:pos x="T6" y="T7"/>
                  </a:cxn>
                  <a:cxn ang="T14">
                    <a:pos x="T8" y="T9"/>
                  </a:cxn>
                </a:cxnLst>
                <a:rect l="T15" t="T16" r="T17" b="T18"/>
                <a:pathLst>
                  <a:path w="42" h="230">
                    <a:moveTo>
                      <a:pt x="0" y="0"/>
                    </a:moveTo>
                    <a:lnTo>
                      <a:pt x="37" y="17"/>
                    </a:lnTo>
                    <a:lnTo>
                      <a:pt x="42" y="216"/>
                    </a:lnTo>
                    <a:lnTo>
                      <a:pt x="7" y="230"/>
                    </a:lnTo>
                    <a:lnTo>
                      <a:pt x="0" y="0"/>
                    </a:lnTo>
                    <a:close/>
                  </a:path>
                </a:pathLst>
              </a:custGeom>
              <a:solidFill>
                <a:schemeClr val="accent1"/>
              </a:solidFill>
              <a:ln w="9525">
                <a:noFill/>
                <a:round/>
                <a:headEnd/>
                <a:tailEnd/>
              </a:ln>
            </p:spPr>
            <p:txBody>
              <a:bodyPr/>
              <a:lstStyle/>
              <a:p>
                <a:endParaRPr lang="en-US">
                  <a:solidFill>
                    <a:srgbClr val="000000"/>
                  </a:solidFill>
                </a:endParaRPr>
              </a:p>
            </p:txBody>
          </p:sp>
          <p:sp>
            <p:nvSpPr>
              <p:cNvPr id="17449" name="Oval 72"/>
              <p:cNvSpPr>
                <a:spLocks noChangeAspect="1" noChangeArrowheads="1"/>
              </p:cNvSpPr>
              <p:nvPr/>
            </p:nvSpPr>
            <p:spPr bwMode="auto">
              <a:xfrm>
                <a:off x="3796" y="1101"/>
                <a:ext cx="34" cy="13"/>
              </a:xfrm>
              <a:prstGeom prst="ellipse">
                <a:avLst/>
              </a:prstGeom>
              <a:noFill/>
              <a:ln w="15875">
                <a:solidFill>
                  <a:schemeClr val="tx1"/>
                </a:solidFill>
                <a:round/>
                <a:headEnd/>
                <a:tailEnd/>
              </a:ln>
            </p:spPr>
            <p:txBody>
              <a:bodyPr wrap="none" anchor="ctr"/>
              <a:lstStyle/>
              <a:p>
                <a:endParaRPr lang="en-US">
                  <a:solidFill>
                    <a:srgbClr val="000000"/>
                  </a:solidFill>
                </a:endParaRPr>
              </a:p>
            </p:txBody>
          </p:sp>
        </p:grpSp>
        <p:sp>
          <p:nvSpPr>
            <p:cNvPr id="17442" name="Line 74"/>
            <p:cNvSpPr>
              <a:spLocks noChangeShapeType="1"/>
            </p:cNvSpPr>
            <p:nvPr/>
          </p:nvSpPr>
          <p:spPr bwMode="auto">
            <a:xfrm>
              <a:off x="5164" y="1730"/>
              <a:ext cx="65"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7443" name="Line 76"/>
            <p:cNvSpPr>
              <a:spLocks noChangeShapeType="1"/>
            </p:cNvSpPr>
            <p:nvPr/>
          </p:nvSpPr>
          <p:spPr bwMode="auto">
            <a:xfrm>
              <a:off x="5096" y="1839"/>
              <a:ext cx="131"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7444" name="Line 77"/>
            <p:cNvSpPr>
              <a:spLocks noChangeShapeType="1"/>
            </p:cNvSpPr>
            <p:nvPr/>
          </p:nvSpPr>
          <p:spPr bwMode="auto">
            <a:xfrm>
              <a:off x="5195" y="1730"/>
              <a:ext cx="0" cy="108"/>
            </a:xfrm>
            <a:prstGeom prst="line">
              <a:avLst/>
            </a:prstGeom>
            <a:noFill/>
            <a:ln w="9525">
              <a:solidFill>
                <a:schemeClr val="tx1"/>
              </a:solidFill>
              <a:round/>
              <a:headEnd type="triangle" w="sm" len="sm"/>
              <a:tailEnd type="triangle" w="sm" len="sm"/>
            </a:ln>
          </p:spPr>
          <p:txBody>
            <a:bodyPr/>
            <a:lstStyle/>
            <a:p>
              <a:endParaRPr lang="en-US">
                <a:solidFill>
                  <a:srgbClr val="000000"/>
                </a:solidFill>
              </a:endParaRPr>
            </a:p>
          </p:txBody>
        </p:sp>
      </p:grpSp>
      <p:sp>
        <p:nvSpPr>
          <p:cNvPr id="17423" name="Text Box 80"/>
          <p:cNvSpPr txBox="1">
            <a:spLocks noChangeArrowheads="1"/>
          </p:cNvSpPr>
          <p:nvPr/>
        </p:nvSpPr>
        <p:spPr bwMode="auto">
          <a:xfrm>
            <a:off x="723900" y="6211888"/>
            <a:ext cx="2441575" cy="336550"/>
          </a:xfrm>
          <a:prstGeom prst="rect">
            <a:avLst/>
          </a:prstGeom>
          <a:noFill/>
          <a:ln w="9525">
            <a:noFill/>
            <a:miter lim="800000"/>
            <a:headEnd/>
            <a:tailEnd/>
          </a:ln>
        </p:spPr>
        <p:txBody>
          <a:bodyPr wrap="none">
            <a:spAutoFit/>
          </a:bodyPr>
          <a:lstStyle/>
          <a:p>
            <a:pPr algn="l"/>
            <a:r>
              <a:rPr lang="en-US" sz="1600">
                <a:solidFill>
                  <a:srgbClr val="000000"/>
                </a:solidFill>
              </a:rPr>
              <a:t>R = 0.0821 L atm / mol K</a:t>
            </a:r>
          </a:p>
        </p:txBody>
      </p:sp>
      <p:sp>
        <p:nvSpPr>
          <p:cNvPr id="17424" name="Text Box 81"/>
          <p:cNvSpPr txBox="1">
            <a:spLocks noChangeArrowheads="1"/>
          </p:cNvSpPr>
          <p:nvPr/>
        </p:nvSpPr>
        <p:spPr bwMode="auto">
          <a:xfrm>
            <a:off x="725488" y="5865813"/>
            <a:ext cx="3354387" cy="336550"/>
          </a:xfrm>
          <a:prstGeom prst="rect">
            <a:avLst/>
          </a:prstGeom>
          <a:noFill/>
          <a:ln w="9525">
            <a:noFill/>
            <a:miter lim="800000"/>
            <a:headEnd/>
            <a:tailEnd/>
          </a:ln>
        </p:spPr>
        <p:txBody>
          <a:bodyPr wrap="none">
            <a:spAutoFit/>
          </a:bodyPr>
          <a:lstStyle/>
          <a:p>
            <a:pPr algn="l"/>
            <a:r>
              <a:rPr lang="en-US" sz="1600">
                <a:solidFill>
                  <a:srgbClr val="000000"/>
                </a:solidFill>
              </a:rPr>
              <a:t>1 atm  =  760 mm Hg  =  101.3 kPa</a:t>
            </a:r>
          </a:p>
        </p:txBody>
      </p:sp>
      <p:grpSp>
        <p:nvGrpSpPr>
          <p:cNvPr id="17425" name="Group 99"/>
          <p:cNvGrpSpPr>
            <a:grpSpLocks/>
          </p:cNvGrpSpPr>
          <p:nvPr/>
        </p:nvGrpSpPr>
        <p:grpSpPr bwMode="auto">
          <a:xfrm>
            <a:off x="5011738" y="919163"/>
            <a:ext cx="1689100" cy="979487"/>
            <a:chOff x="3377" y="579"/>
            <a:chExt cx="1064" cy="617"/>
          </a:xfrm>
        </p:grpSpPr>
        <p:sp>
          <p:nvSpPr>
            <p:cNvPr id="23636" name="Rectangle 84"/>
            <p:cNvSpPr>
              <a:spLocks noChangeArrowheads="1"/>
            </p:cNvSpPr>
            <p:nvPr/>
          </p:nvSpPr>
          <p:spPr bwMode="auto">
            <a:xfrm>
              <a:off x="3377" y="579"/>
              <a:ext cx="1064" cy="593"/>
            </a:xfrm>
            <a:prstGeom prst="rect">
              <a:avLst/>
            </a:prstGeom>
            <a:gradFill rotWithShape="0">
              <a:gsLst>
                <a:gs pos="0">
                  <a:srgbClr val="FFFFAB"/>
                </a:gs>
                <a:gs pos="100000">
                  <a:srgbClr val="FFE161"/>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solidFill>
                    <a:srgbClr val="000000"/>
                  </a:solidFill>
                </a:rPr>
                <a:t>Bernoulli’s </a:t>
              </a:r>
            </a:p>
            <a:p>
              <a:pPr>
                <a:defRPr/>
              </a:pPr>
              <a:r>
                <a:rPr lang="en-US" sz="1600" b="1">
                  <a:solidFill>
                    <a:srgbClr val="000000"/>
                  </a:solidFill>
                </a:rPr>
                <a:t>Principle</a:t>
              </a:r>
            </a:p>
            <a:p>
              <a:pPr>
                <a:defRPr/>
              </a:pPr>
              <a:endParaRPr lang="en-US" sz="900" b="1">
                <a:solidFill>
                  <a:srgbClr val="000000"/>
                </a:solidFill>
              </a:endParaRPr>
            </a:p>
            <a:p>
              <a:pPr>
                <a:defRPr/>
              </a:pPr>
              <a:r>
                <a:rPr lang="en-US" sz="1800" b="1" i="1">
                  <a:solidFill>
                    <a:srgbClr val="000000"/>
                  </a:solidFill>
                </a:rPr>
                <a:t> </a:t>
              </a:r>
            </a:p>
          </p:txBody>
        </p:sp>
        <p:sp>
          <p:nvSpPr>
            <p:cNvPr id="17437" name="Text Box 85"/>
            <p:cNvSpPr txBox="1">
              <a:spLocks noChangeArrowheads="1"/>
            </p:cNvSpPr>
            <p:nvPr/>
          </p:nvSpPr>
          <p:spPr bwMode="auto">
            <a:xfrm>
              <a:off x="3442" y="908"/>
              <a:ext cx="984" cy="288"/>
            </a:xfrm>
            <a:prstGeom prst="rect">
              <a:avLst/>
            </a:prstGeom>
            <a:noFill/>
            <a:ln w="9525">
              <a:noFill/>
              <a:miter lim="800000"/>
              <a:headEnd/>
              <a:tailEnd/>
            </a:ln>
          </p:spPr>
          <p:txBody>
            <a:bodyPr wrap="none">
              <a:spAutoFit/>
            </a:bodyPr>
            <a:lstStyle/>
            <a:p>
              <a:pPr algn="l"/>
              <a:r>
                <a:rPr lang="en-US">
                  <a:solidFill>
                    <a:srgbClr val="000000"/>
                  </a:solidFill>
                </a:rPr>
                <a:t>Fast moving fluids…</a:t>
              </a:r>
            </a:p>
            <a:p>
              <a:pPr algn="l"/>
              <a:r>
                <a:rPr lang="en-US">
                  <a:solidFill>
                    <a:srgbClr val="000000"/>
                  </a:solidFill>
                </a:rPr>
                <a:t>create low pressure</a:t>
              </a:r>
            </a:p>
          </p:txBody>
        </p:sp>
      </p:grpSp>
      <p:grpSp>
        <p:nvGrpSpPr>
          <p:cNvPr id="17426" name="Group 98"/>
          <p:cNvGrpSpPr>
            <a:grpSpLocks/>
          </p:cNvGrpSpPr>
          <p:nvPr/>
        </p:nvGrpSpPr>
        <p:grpSpPr bwMode="auto">
          <a:xfrm>
            <a:off x="3660775" y="4286250"/>
            <a:ext cx="1524000" cy="1295400"/>
            <a:chOff x="2526" y="2700"/>
            <a:chExt cx="960" cy="816"/>
          </a:xfrm>
        </p:grpSpPr>
        <p:sp>
          <p:nvSpPr>
            <p:cNvPr id="23639" name="Rectangle 87"/>
            <p:cNvSpPr>
              <a:spLocks noChangeArrowheads="1"/>
            </p:cNvSpPr>
            <p:nvPr/>
          </p:nvSpPr>
          <p:spPr bwMode="auto">
            <a:xfrm>
              <a:off x="2526" y="2700"/>
              <a:ext cx="960" cy="816"/>
            </a:xfrm>
            <a:prstGeom prst="rect">
              <a:avLst/>
            </a:prstGeom>
            <a:gradFill rotWithShape="0">
              <a:gsLst>
                <a:gs pos="0">
                  <a:srgbClr val="FFCCFF"/>
                </a:gs>
                <a:gs pos="100000">
                  <a:srgbClr val="FF99CC"/>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solidFill>
                    <a:srgbClr val="000000"/>
                  </a:solidFill>
                </a:rPr>
                <a:t>Density</a:t>
              </a:r>
            </a:p>
            <a:p>
              <a:pPr>
                <a:defRPr/>
              </a:pPr>
              <a:endParaRPr lang="en-US" sz="1600" b="1">
                <a:solidFill>
                  <a:srgbClr val="000000"/>
                </a:solidFill>
              </a:endParaRPr>
            </a:p>
            <a:p>
              <a:pPr>
                <a:defRPr/>
              </a:pPr>
              <a:endParaRPr lang="en-US" sz="1600" b="1">
                <a:solidFill>
                  <a:srgbClr val="000000"/>
                </a:solidFill>
              </a:endParaRPr>
            </a:p>
            <a:p>
              <a:pPr>
                <a:defRPr/>
              </a:pPr>
              <a:r>
                <a:rPr lang="en-US" sz="1800" b="1" i="1">
                  <a:solidFill>
                    <a:srgbClr val="000000"/>
                  </a:solidFill>
                </a:rPr>
                <a:t> </a:t>
              </a:r>
            </a:p>
          </p:txBody>
        </p:sp>
        <p:sp>
          <p:nvSpPr>
            <p:cNvPr id="17432" name="Rectangle 88"/>
            <p:cNvSpPr>
              <a:spLocks noChangeArrowheads="1"/>
            </p:cNvSpPr>
            <p:nvPr/>
          </p:nvSpPr>
          <p:spPr bwMode="auto">
            <a:xfrm>
              <a:off x="2568" y="3219"/>
              <a:ext cx="876" cy="231"/>
            </a:xfrm>
            <a:prstGeom prst="rect">
              <a:avLst/>
            </a:prstGeom>
            <a:noFill/>
            <a:ln w="9525">
              <a:noFill/>
              <a:miter lim="800000"/>
              <a:headEnd/>
              <a:tailEnd/>
            </a:ln>
          </p:spPr>
          <p:txBody>
            <a:bodyPr wrap="none">
              <a:spAutoFit/>
            </a:bodyPr>
            <a:lstStyle/>
            <a:p>
              <a:pPr algn="l"/>
              <a:r>
                <a:rPr lang="en-US" sz="1800" b="1" i="1">
                  <a:solidFill>
                    <a:srgbClr val="000000"/>
                  </a:solidFill>
                </a:rPr>
                <a:t>T</a:t>
              </a:r>
              <a:r>
                <a:rPr lang="en-US" sz="1800" b="1" i="1" baseline="-25000">
                  <a:solidFill>
                    <a:srgbClr val="000000"/>
                  </a:solidFill>
                </a:rPr>
                <a:t>1</a:t>
              </a:r>
              <a:r>
                <a:rPr lang="en-US" sz="1800" b="1" i="1">
                  <a:solidFill>
                    <a:srgbClr val="000000"/>
                  </a:solidFill>
                </a:rPr>
                <a:t>D</a:t>
              </a:r>
              <a:r>
                <a:rPr lang="en-US" sz="1800" b="1" i="1" baseline="-25000">
                  <a:solidFill>
                    <a:srgbClr val="000000"/>
                  </a:solidFill>
                </a:rPr>
                <a:t>1</a:t>
              </a:r>
              <a:r>
                <a:rPr lang="en-US" sz="1800" b="1" i="1">
                  <a:solidFill>
                    <a:srgbClr val="000000"/>
                  </a:solidFill>
                </a:rPr>
                <a:t> = T</a:t>
              </a:r>
              <a:r>
                <a:rPr lang="en-US" sz="1800" b="1" i="1" baseline="-25000">
                  <a:solidFill>
                    <a:srgbClr val="000000"/>
                  </a:solidFill>
                </a:rPr>
                <a:t>2</a:t>
              </a:r>
              <a:r>
                <a:rPr lang="en-US" sz="1800" b="1" i="1">
                  <a:solidFill>
                    <a:srgbClr val="000000"/>
                  </a:solidFill>
                </a:rPr>
                <a:t>D</a:t>
              </a:r>
              <a:r>
                <a:rPr lang="en-US" sz="1800" b="1" i="1" baseline="-25000">
                  <a:solidFill>
                    <a:srgbClr val="000000"/>
                  </a:solidFill>
                </a:rPr>
                <a:t>2</a:t>
              </a:r>
            </a:p>
          </p:txBody>
        </p:sp>
        <p:sp>
          <p:nvSpPr>
            <p:cNvPr id="17433" name="Line 89"/>
            <p:cNvSpPr>
              <a:spLocks noChangeShapeType="1"/>
            </p:cNvSpPr>
            <p:nvPr/>
          </p:nvSpPr>
          <p:spPr bwMode="auto">
            <a:xfrm>
              <a:off x="2620" y="3237"/>
              <a:ext cx="321" cy="0"/>
            </a:xfrm>
            <a:prstGeom prst="line">
              <a:avLst/>
            </a:prstGeom>
            <a:noFill/>
            <a:ln w="15875">
              <a:solidFill>
                <a:schemeClr val="tx1"/>
              </a:solidFill>
              <a:round/>
              <a:headEnd/>
              <a:tailEnd/>
            </a:ln>
          </p:spPr>
          <p:txBody>
            <a:bodyPr/>
            <a:lstStyle/>
            <a:p>
              <a:endParaRPr lang="en-US">
                <a:solidFill>
                  <a:srgbClr val="000000"/>
                </a:solidFill>
              </a:endParaRPr>
            </a:p>
          </p:txBody>
        </p:sp>
        <p:sp>
          <p:nvSpPr>
            <p:cNvPr id="17434" name="Line 90"/>
            <p:cNvSpPr>
              <a:spLocks noChangeShapeType="1"/>
            </p:cNvSpPr>
            <p:nvPr/>
          </p:nvSpPr>
          <p:spPr bwMode="auto">
            <a:xfrm>
              <a:off x="3082" y="3237"/>
              <a:ext cx="331" cy="0"/>
            </a:xfrm>
            <a:prstGeom prst="line">
              <a:avLst/>
            </a:prstGeom>
            <a:noFill/>
            <a:ln w="15875">
              <a:solidFill>
                <a:schemeClr val="tx1"/>
              </a:solidFill>
              <a:round/>
              <a:headEnd/>
              <a:tailEnd/>
            </a:ln>
          </p:spPr>
          <p:txBody>
            <a:bodyPr/>
            <a:lstStyle/>
            <a:p>
              <a:endParaRPr lang="en-US">
                <a:solidFill>
                  <a:srgbClr val="000000"/>
                </a:solidFill>
              </a:endParaRPr>
            </a:p>
          </p:txBody>
        </p:sp>
        <p:sp>
          <p:nvSpPr>
            <p:cNvPr id="17435" name="Rectangle 91"/>
            <p:cNvSpPr>
              <a:spLocks noChangeArrowheads="1"/>
            </p:cNvSpPr>
            <p:nvPr/>
          </p:nvSpPr>
          <p:spPr bwMode="auto">
            <a:xfrm>
              <a:off x="2636" y="3020"/>
              <a:ext cx="778" cy="231"/>
            </a:xfrm>
            <a:prstGeom prst="rect">
              <a:avLst/>
            </a:prstGeom>
            <a:noFill/>
            <a:ln w="9525">
              <a:noFill/>
              <a:miter lim="800000"/>
              <a:headEnd/>
              <a:tailEnd/>
            </a:ln>
          </p:spPr>
          <p:txBody>
            <a:bodyPr wrap="none">
              <a:spAutoFit/>
            </a:bodyPr>
            <a:lstStyle/>
            <a:p>
              <a:pPr algn="l"/>
              <a:r>
                <a:rPr lang="en-US" sz="1800" b="1" i="1">
                  <a:solidFill>
                    <a:srgbClr val="000000"/>
                  </a:solidFill>
                </a:rPr>
                <a:t>P</a:t>
              </a:r>
              <a:r>
                <a:rPr lang="en-US" sz="1800" b="1" i="1" baseline="-25000">
                  <a:solidFill>
                    <a:srgbClr val="000000"/>
                  </a:solidFill>
                </a:rPr>
                <a:t>1</a:t>
              </a:r>
              <a:r>
                <a:rPr lang="en-US" sz="1800" b="1" i="1">
                  <a:solidFill>
                    <a:srgbClr val="000000"/>
                  </a:solidFill>
                </a:rPr>
                <a:t>   =   P</a:t>
              </a:r>
              <a:r>
                <a:rPr lang="en-US" sz="1800" b="1" i="1" baseline="-25000">
                  <a:solidFill>
                    <a:srgbClr val="000000"/>
                  </a:solidFill>
                </a:rPr>
                <a:t>2</a:t>
              </a:r>
              <a:r>
                <a:rPr lang="en-US" sz="1800" b="1" i="1">
                  <a:solidFill>
                    <a:srgbClr val="000000"/>
                  </a:solidFill>
                </a:rPr>
                <a:t> </a:t>
              </a:r>
              <a:endParaRPr lang="en-US" sz="1800" b="1" i="1" baseline="-25000">
                <a:solidFill>
                  <a:srgbClr val="000000"/>
                </a:solidFill>
              </a:endParaRPr>
            </a:p>
          </p:txBody>
        </p:sp>
      </p:grpSp>
      <p:grpSp>
        <p:nvGrpSpPr>
          <p:cNvPr id="17427" name="Group 102"/>
          <p:cNvGrpSpPr>
            <a:grpSpLocks/>
          </p:cNvGrpSpPr>
          <p:nvPr/>
        </p:nvGrpSpPr>
        <p:grpSpPr bwMode="auto">
          <a:xfrm>
            <a:off x="6837363" y="3779838"/>
            <a:ext cx="1524000" cy="1346200"/>
            <a:chOff x="4527" y="2381"/>
            <a:chExt cx="960" cy="848"/>
          </a:xfrm>
        </p:grpSpPr>
        <p:sp>
          <p:nvSpPr>
            <p:cNvPr id="23577" name="Rectangle 25"/>
            <p:cNvSpPr>
              <a:spLocks noChangeArrowheads="1"/>
            </p:cNvSpPr>
            <p:nvPr/>
          </p:nvSpPr>
          <p:spPr bwMode="auto">
            <a:xfrm>
              <a:off x="4527" y="2381"/>
              <a:ext cx="960" cy="816"/>
            </a:xfrm>
            <a:prstGeom prst="rect">
              <a:avLst/>
            </a:prstGeom>
            <a:gradFill rotWithShape="0">
              <a:gsLst>
                <a:gs pos="0">
                  <a:srgbClr val="FFFFFF"/>
                </a:gs>
                <a:gs pos="100000">
                  <a:srgbClr val="FFFFAB"/>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solidFill>
                    <a:srgbClr val="000000"/>
                  </a:solidFill>
                </a:rPr>
                <a:t>Graham’s Law</a:t>
              </a:r>
            </a:p>
            <a:p>
              <a:pPr>
                <a:defRPr/>
              </a:pPr>
              <a:endParaRPr lang="en-US" sz="1600" b="1">
                <a:solidFill>
                  <a:srgbClr val="000000"/>
                </a:solidFill>
              </a:endParaRPr>
            </a:p>
            <a:p>
              <a:pPr>
                <a:defRPr/>
              </a:pPr>
              <a:endParaRPr lang="en-US" sz="1600" b="1">
                <a:solidFill>
                  <a:srgbClr val="000000"/>
                </a:solidFill>
              </a:endParaRPr>
            </a:p>
            <a:p>
              <a:pPr>
                <a:defRPr/>
              </a:pPr>
              <a:r>
                <a:rPr lang="en-US" sz="1800" b="1" i="1">
                  <a:solidFill>
                    <a:srgbClr val="000000"/>
                  </a:solidFill>
                </a:rPr>
                <a:t> </a:t>
              </a:r>
            </a:p>
          </p:txBody>
        </p:sp>
        <p:graphicFrame>
          <p:nvGraphicFramePr>
            <p:cNvPr id="17410" name="Object 54"/>
            <p:cNvGraphicFramePr>
              <a:graphicFrameLocks noChangeAspect="1"/>
            </p:cNvGraphicFramePr>
            <p:nvPr/>
          </p:nvGraphicFramePr>
          <p:xfrm>
            <a:off x="4667" y="2682"/>
            <a:ext cx="640" cy="416"/>
          </p:xfrm>
          <a:graphic>
            <a:graphicData uri="http://schemas.openxmlformats.org/presentationml/2006/ole">
              <mc:AlternateContent xmlns:mc="http://schemas.openxmlformats.org/markup-compatibility/2006">
                <mc:Choice xmlns:v="urn:schemas-microsoft-com:vml" Requires="v">
                  <p:oleObj spid="_x0000_s30722" name="Equation" r:id="rId5" imgW="1016000" imgH="660400" progId="Equation.3">
                    <p:embed/>
                  </p:oleObj>
                </mc:Choice>
                <mc:Fallback>
                  <p:oleObj name="Equation" r:id="rId5" imgW="1016000" imgH="660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7" y="2682"/>
                          <a:ext cx="640" cy="4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430" name="Text Box 93"/>
            <p:cNvSpPr txBox="1">
              <a:spLocks noChangeArrowheads="1"/>
            </p:cNvSpPr>
            <p:nvPr/>
          </p:nvSpPr>
          <p:spPr bwMode="auto">
            <a:xfrm>
              <a:off x="4658" y="3094"/>
              <a:ext cx="700" cy="135"/>
            </a:xfrm>
            <a:prstGeom prst="rect">
              <a:avLst/>
            </a:prstGeom>
            <a:noFill/>
            <a:ln w="9525">
              <a:noFill/>
              <a:miter lim="800000"/>
              <a:headEnd/>
              <a:tailEnd/>
            </a:ln>
          </p:spPr>
          <p:txBody>
            <a:bodyPr wrap="none">
              <a:spAutoFit/>
            </a:bodyPr>
            <a:lstStyle/>
            <a:p>
              <a:pPr algn="l"/>
              <a:r>
                <a:rPr lang="en-US" sz="800">
                  <a:solidFill>
                    <a:srgbClr val="000000"/>
                  </a:solidFill>
                </a:rPr>
                <a:t>diffusion vs. effusion</a:t>
              </a:r>
            </a:p>
          </p:txBody>
        </p:sp>
      </p:grpSp>
      <p:sp>
        <p:nvSpPr>
          <p:cNvPr id="17428" name="Line 104"/>
          <p:cNvSpPr>
            <a:spLocks noChangeShapeType="1"/>
          </p:cNvSpPr>
          <p:nvPr/>
        </p:nvSpPr>
        <p:spPr bwMode="auto">
          <a:xfrm>
            <a:off x="3403600" y="3717925"/>
            <a:ext cx="500063" cy="647700"/>
          </a:xfrm>
          <a:prstGeom prst="line">
            <a:avLst/>
          </a:prstGeom>
          <a:noFill/>
          <a:ln w="76200">
            <a:solidFill>
              <a:srgbClr val="333333"/>
            </a:solidFill>
            <a:round/>
            <a:headEnd/>
            <a:tailEnd type="stealth" w="med" len="med"/>
          </a:ln>
        </p:spPr>
        <p:txBody>
          <a:bodyPr/>
          <a:lstStyle/>
          <a:p>
            <a:endParaRPr lang="en-US">
              <a:solidFill>
                <a:srgbClr val="000000"/>
              </a:solidFill>
            </a:endParaRPr>
          </a:p>
        </p:txBody>
      </p:sp>
    </p:spTree>
    <p:extLst>
      <p:ext uri="{BB962C8B-B14F-4D97-AF65-F5344CB8AC3E}">
        <p14:creationId xmlns:p14="http://schemas.microsoft.com/office/powerpoint/2010/main" val="18772553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143000" y="609600"/>
            <a:ext cx="7772400" cy="1143000"/>
          </a:xfrm>
        </p:spPr>
        <p:txBody>
          <a:bodyPr/>
          <a:lstStyle/>
          <a:p>
            <a:pPr eaLnBrk="1" hangingPunct="1"/>
            <a:r>
              <a:rPr lang="en-US" smtClean="0"/>
              <a:t>Kinetic Molecular Theory</a:t>
            </a:r>
          </a:p>
        </p:txBody>
      </p:sp>
      <p:sp>
        <p:nvSpPr>
          <p:cNvPr id="63491" name="Text Box 3"/>
          <p:cNvSpPr txBox="1">
            <a:spLocks noChangeArrowheads="1"/>
          </p:cNvSpPr>
          <p:nvPr/>
        </p:nvSpPr>
        <p:spPr bwMode="auto">
          <a:xfrm>
            <a:off x="1127125" y="1676400"/>
            <a:ext cx="1608138" cy="457200"/>
          </a:xfrm>
          <a:prstGeom prst="rect">
            <a:avLst/>
          </a:prstGeom>
          <a:noFill/>
          <a:ln w="9525">
            <a:noFill/>
            <a:miter lim="800000"/>
            <a:headEnd/>
            <a:tailEnd/>
          </a:ln>
        </p:spPr>
        <p:txBody>
          <a:bodyPr wrap="none">
            <a:spAutoFit/>
          </a:bodyPr>
          <a:lstStyle/>
          <a:p>
            <a:pPr algn="l"/>
            <a:r>
              <a:rPr lang="en-US" sz="2400">
                <a:solidFill>
                  <a:srgbClr val="FF0000"/>
                </a:solidFill>
              </a:rPr>
              <a:t>Postulates</a:t>
            </a:r>
          </a:p>
        </p:txBody>
      </p:sp>
      <p:sp>
        <p:nvSpPr>
          <p:cNvPr id="63492" name="Line 4"/>
          <p:cNvSpPr>
            <a:spLocks noChangeShapeType="1"/>
          </p:cNvSpPr>
          <p:nvPr/>
        </p:nvSpPr>
        <p:spPr bwMode="auto">
          <a:xfrm>
            <a:off x="762000" y="2133600"/>
            <a:ext cx="7772400" cy="0"/>
          </a:xfrm>
          <a:prstGeom prst="line">
            <a:avLst/>
          </a:prstGeom>
          <a:noFill/>
          <a:ln w="31750">
            <a:solidFill>
              <a:srgbClr val="FF0000"/>
            </a:solidFill>
            <a:round/>
            <a:headEnd/>
            <a:tailEnd/>
          </a:ln>
        </p:spPr>
        <p:txBody>
          <a:bodyPr/>
          <a:lstStyle/>
          <a:p>
            <a:endParaRPr lang="en-US"/>
          </a:p>
        </p:txBody>
      </p:sp>
      <p:pic>
        <p:nvPicPr>
          <p:cNvPr id="63493" name="Picture 6" descr="PE00898_"/>
          <p:cNvPicPr>
            <a:picLocks noChangeAspect="1" noChangeArrowheads="1"/>
          </p:cNvPicPr>
          <p:nvPr/>
        </p:nvPicPr>
        <p:blipFill>
          <a:blip r:embed="rId3" cstate="print"/>
          <a:srcRect/>
          <a:stretch>
            <a:fillRect/>
          </a:stretch>
        </p:blipFill>
        <p:spPr bwMode="auto">
          <a:xfrm>
            <a:off x="549275" y="381000"/>
            <a:ext cx="1050925" cy="1295400"/>
          </a:xfrm>
          <a:prstGeom prst="rect">
            <a:avLst/>
          </a:prstGeom>
          <a:noFill/>
          <a:ln w="9525">
            <a:noFill/>
            <a:miter lim="800000"/>
            <a:headEnd/>
            <a:tailEnd/>
          </a:ln>
        </p:spPr>
      </p:pic>
      <p:sp>
        <p:nvSpPr>
          <p:cNvPr id="63494" name="AutoShape 7">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63495" name="Text Box 8"/>
          <p:cNvSpPr txBox="1">
            <a:spLocks noChangeArrowheads="1"/>
          </p:cNvSpPr>
          <p:nvPr/>
        </p:nvSpPr>
        <p:spPr bwMode="auto">
          <a:xfrm>
            <a:off x="6570663" y="1674813"/>
            <a:ext cx="1439862" cy="457200"/>
          </a:xfrm>
          <a:prstGeom prst="rect">
            <a:avLst/>
          </a:prstGeom>
          <a:noFill/>
          <a:ln w="9525">
            <a:noFill/>
            <a:miter lim="800000"/>
            <a:headEnd/>
            <a:tailEnd/>
          </a:ln>
        </p:spPr>
        <p:txBody>
          <a:bodyPr wrap="none">
            <a:spAutoFit/>
          </a:bodyPr>
          <a:lstStyle/>
          <a:p>
            <a:pPr algn="l"/>
            <a:r>
              <a:rPr lang="en-US" sz="2400">
                <a:solidFill>
                  <a:srgbClr val="FF0000"/>
                </a:solidFill>
              </a:rPr>
              <a:t>Evidence</a:t>
            </a:r>
          </a:p>
        </p:txBody>
      </p:sp>
      <p:graphicFrame>
        <p:nvGraphicFramePr>
          <p:cNvPr id="1384503" name="Group 55"/>
          <p:cNvGraphicFramePr>
            <a:graphicFrameLocks noGrp="1"/>
          </p:cNvGraphicFramePr>
          <p:nvPr/>
        </p:nvGraphicFramePr>
        <p:xfrm>
          <a:off x="846138" y="2319338"/>
          <a:ext cx="7723187" cy="4165600"/>
        </p:xfrm>
        <a:graphic>
          <a:graphicData uri="http://schemas.openxmlformats.org/drawingml/2006/table">
            <a:tbl>
              <a:tblPr/>
              <a:tblGrid>
                <a:gridCol w="4379912"/>
                <a:gridCol w="3343275"/>
              </a:tblGrid>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  Gases are tiny molecules in mostly empty space</a:t>
                      </a:r>
                      <a:r>
                        <a:rPr kumimoji="0" lang="en-US" sz="1400" b="0" i="0" u="none" strike="noStrike" cap="none" normalizeH="0" baseline="0" smtClean="0">
                          <a:ln>
                            <a:noFill/>
                          </a:ln>
                          <a:solidFill>
                            <a:schemeClr val="tx1"/>
                          </a:solidFill>
                          <a:effectLst/>
                          <a:latin typeface="Arial" charset="0"/>
                        </a:rPr>
                        <a:t>.</a:t>
                      </a:r>
                    </a:p>
                  </a:txBody>
                  <a:tcPr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The compressibility of gases.</a:t>
                      </a:r>
                    </a:p>
                  </a:txBody>
                  <a:tcPr horzOverflow="overflow">
                    <a:lnL>
                      <a:noFill/>
                    </a:lnL>
                    <a:lnR cap="flat">
                      <a:noFill/>
                    </a:lnR>
                    <a:lnT cap="flat">
                      <a:noFill/>
                    </a:lnT>
                    <a:lnB>
                      <a:noFill/>
                    </a:lnB>
                    <a:lnTlToBr>
                      <a:noFill/>
                    </a:lnTlToBr>
                    <a:lnBlToTr>
                      <a:noFill/>
                    </a:lnBlToTr>
                    <a:noFill/>
                  </a:tcPr>
                </a:tc>
              </a:tr>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2.  There are no attractive forces between molecules.</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Gases do not clump.</a:t>
                      </a:r>
                    </a:p>
                  </a:txBody>
                  <a:tcPr horzOverflow="overflow">
                    <a:lnL>
                      <a:noFill/>
                    </a:lnL>
                    <a:lnR cap="flat">
                      <a:noFill/>
                    </a:lnR>
                    <a:lnT>
                      <a:noFill/>
                    </a:lnT>
                    <a:lnB>
                      <a:noFill/>
                    </a:lnB>
                    <a:lnTlToBr>
                      <a:noFill/>
                    </a:lnTlToBr>
                    <a:lnBlToTr>
                      <a:noFill/>
                    </a:lnBlToTr>
                    <a:noFill/>
                  </a:tcPr>
                </a:tc>
              </a:tr>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3.  The molecules move in constant, rapid, random, straight-line motion.</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Gases mix rapidly.</a:t>
                      </a:r>
                    </a:p>
                  </a:txBody>
                  <a:tcPr horzOverflow="overflow">
                    <a:lnL>
                      <a:noFill/>
                    </a:lnL>
                    <a:lnR cap="flat">
                      <a:noFill/>
                    </a:lnR>
                    <a:lnT>
                      <a:noFill/>
                    </a:lnT>
                    <a:lnB>
                      <a:noFill/>
                    </a:lnB>
                    <a:lnTlToBr>
                      <a:noFill/>
                    </a:lnTlToBr>
                    <a:lnBlToTr>
                      <a:noFill/>
                    </a:lnBlToTr>
                    <a:noFill/>
                  </a:tcPr>
                </a:tc>
              </a:tr>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4.  The molecules collide classically   with container walls and one another.</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Gases exert pressure that does not diminish over time.</a:t>
                      </a:r>
                    </a:p>
                  </a:txBody>
                  <a:tcPr horzOverflow="overflow">
                    <a:lnL>
                      <a:noFill/>
                    </a:lnL>
                    <a:lnR cap="flat">
                      <a:noFill/>
                    </a:lnR>
                    <a:lnT>
                      <a:noFill/>
                    </a:lnT>
                    <a:lnB>
                      <a:noFill/>
                    </a:lnB>
                    <a:lnTlToBr>
                      <a:noFill/>
                    </a:lnTlToBr>
                    <a:lnBlToTr>
                      <a:noFill/>
                    </a:lnBlToTr>
                    <a:noFill/>
                  </a:tcPr>
                </a:tc>
              </a:tr>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5.  The average kinetic energy of the molecules is proportional to the Kelvin temperature of the sample.</a:t>
                      </a:r>
                    </a:p>
                  </a:txBody>
                  <a:tcP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Charles’ Law</a:t>
                      </a:r>
                    </a:p>
                  </a:txBody>
                  <a:tcPr horzOverflow="overflow">
                    <a:lnL>
                      <a:noFill/>
                    </a:lnL>
                    <a:lnR cap="flat">
                      <a:noFill/>
                    </a:lnR>
                    <a:lnT>
                      <a:noFill/>
                    </a:lnT>
                    <a:lnB cap="flat">
                      <a:noFill/>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pPr eaLnBrk="1" hangingPunct="1"/>
            <a:r>
              <a:rPr lang="en-US" smtClean="0"/>
              <a:t>Scientists</a:t>
            </a:r>
          </a:p>
        </p:txBody>
      </p:sp>
      <p:sp>
        <p:nvSpPr>
          <p:cNvPr id="262147" name="Rectangle 3"/>
          <p:cNvSpPr>
            <a:spLocks noGrp="1" noChangeArrowheads="1"/>
          </p:cNvSpPr>
          <p:nvPr>
            <p:ph type="body" idx="1"/>
          </p:nvPr>
        </p:nvSpPr>
        <p:spPr>
          <a:xfrm>
            <a:off x="457200" y="1600200"/>
            <a:ext cx="7467600" cy="4525963"/>
          </a:xfrm>
        </p:spPr>
        <p:txBody>
          <a:bodyPr/>
          <a:lstStyle/>
          <a:p>
            <a:pPr eaLnBrk="1" hangingPunct="1">
              <a:lnSpc>
                <a:spcPct val="90000"/>
              </a:lnSpc>
            </a:pPr>
            <a:r>
              <a:rPr lang="en-US" sz="2400" smtClean="0">
                <a:solidFill>
                  <a:srgbClr val="1C1C1C"/>
                </a:solidFill>
              </a:rPr>
              <a:t>Evangelista Torricelli</a:t>
            </a:r>
            <a:r>
              <a:rPr lang="en-US" sz="2400" smtClean="0"/>
              <a:t> </a:t>
            </a:r>
            <a:r>
              <a:rPr lang="en-US" sz="2000" smtClean="0"/>
              <a:t>(1608-1647)</a:t>
            </a:r>
          </a:p>
          <a:p>
            <a:pPr lvl="1" eaLnBrk="1" hangingPunct="1">
              <a:lnSpc>
                <a:spcPct val="90000"/>
              </a:lnSpc>
            </a:pPr>
            <a:r>
              <a:rPr lang="en-US" sz="2000" smtClean="0"/>
              <a:t>Published first scientific explanation of a vacuum.</a:t>
            </a:r>
          </a:p>
          <a:p>
            <a:pPr lvl="1" eaLnBrk="1" hangingPunct="1">
              <a:lnSpc>
                <a:spcPct val="90000"/>
              </a:lnSpc>
            </a:pPr>
            <a:r>
              <a:rPr lang="en-US" sz="2000" smtClean="0"/>
              <a:t>Invented mercury barometer.</a:t>
            </a:r>
          </a:p>
          <a:p>
            <a:pPr lvl="1" eaLnBrk="1" hangingPunct="1">
              <a:lnSpc>
                <a:spcPct val="90000"/>
              </a:lnSpc>
            </a:pPr>
            <a:endParaRPr lang="en-US" sz="800" smtClean="0"/>
          </a:p>
          <a:p>
            <a:pPr eaLnBrk="1" hangingPunct="1">
              <a:lnSpc>
                <a:spcPct val="90000"/>
              </a:lnSpc>
            </a:pPr>
            <a:r>
              <a:rPr lang="en-US" sz="2400" smtClean="0">
                <a:solidFill>
                  <a:srgbClr val="1C1C1C"/>
                </a:solidFill>
              </a:rPr>
              <a:t>Robert Boyle</a:t>
            </a:r>
            <a:r>
              <a:rPr lang="en-US" sz="2400" smtClean="0"/>
              <a:t> </a:t>
            </a:r>
            <a:r>
              <a:rPr lang="en-US" sz="2000" smtClean="0"/>
              <a:t>(1627- 1691)</a:t>
            </a:r>
          </a:p>
          <a:p>
            <a:pPr lvl="1" eaLnBrk="1" hangingPunct="1">
              <a:lnSpc>
                <a:spcPct val="90000"/>
              </a:lnSpc>
            </a:pPr>
            <a:r>
              <a:rPr lang="en-US" sz="2000" smtClean="0"/>
              <a:t>Volume inversely related to pressure                           (temperature remains constant)</a:t>
            </a:r>
          </a:p>
          <a:p>
            <a:pPr lvl="1" eaLnBrk="1" hangingPunct="1">
              <a:lnSpc>
                <a:spcPct val="90000"/>
              </a:lnSpc>
            </a:pPr>
            <a:endParaRPr lang="en-US" sz="800" smtClean="0"/>
          </a:p>
          <a:p>
            <a:pPr eaLnBrk="1" hangingPunct="1">
              <a:lnSpc>
                <a:spcPct val="90000"/>
              </a:lnSpc>
            </a:pPr>
            <a:r>
              <a:rPr lang="en-US" sz="2400" smtClean="0">
                <a:solidFill>
                  <a:srgbClr val="1C1C1C"/>
                </a:solidFill>
              </a:rPr>
              <a:t>Jacques Charles</a:t>
            </a:r>
            <a:r>
              <a:rPr lang="en-US" sz="2400" smtClean="0"/>
              <a:t> </a:t>
            </a:r>
            <a:r>
              <a:rPr lang="en-US" sz="2000" smtClean="0"/>
              <a:t>(1746 -1823)</a:t>
            </a:r>
          </a:p>
          <a:p>
            <a:pPr lvl="1" eaLnBrk="1" hangingPunct="1">
              <a:lnSpc>
                <a:spcPct val="90000"/>
              </a:lnSpc>
            </a:pPr>
            <a:r>
              <a:rPr lang="en-US" sz="2000" smtClean="0"/>
              <a:t>Volume directly related to temperature                       (pressure remains constant)</a:t>
            </a:r>
          </a:p>
          <a:p>
            <a:pPr lvl="1" eaLnBrk="1" hangingPunct="1">
              <a:lnSpc>
                <a:spcPct val="90000"/>
              </a:lnSpc>
            </a:pPr>
            <a:endParaRPr lang="en-US" sz="800" smtClean="0"/>
          </a:p>
          <a:p>
            <a:pPr eaLnBrk="1" hangingPunct="1">
              <a:lnSpc>
                <a:spcPct val="90000"/>
              </a:lnSpc>
            </a:pPr>
            <a:r>
              <a:rPr lang="en-US" sz="2400" smtClean="0">
                <a:solidFill>
                  <a:srgbClr val="1C1C1C"/>
                </a:solidFill>
              </a:rPr>
              <a:t>Joseph Gay-Lussac</a:t>
            </a:r>
            <a:r>
              <a:rPr lang="en-US" sz="2400" smtClean="0"/>
              <a:t> </a:t>
            </a:r>
            <a:r>
              <a:rPr lang="en-US" sz="2000" smtClean="0"/>
              <a:t>(1778-1850)</a:t>
            </a:r>
          </a:p>
          <a:p>
            <a:pPr lvl="1" eaLnBrk="1" hangingPunct="1">
              <a:lnSpc>
                <a:spcPct val="90000"/>
              </a:lnSpc>
            </a:pPr>
            <a:r>
              <a:rPr lang="en-US" sz="2000" smtClean="0"/>
              <a:t>Pressure directly related to temperature                        (volume remains constant)</a:t>
            </a:r>
          </a:p>
        </p:txBody>
      </p:sp>
      <p:sp>
        <p:nvSpPr>
          <p:cNvPr id="262148" name="Oval 4" descr="Evangelista Toricelli"/>
          <p:cNvSpPr>
            <a:spLocks noChangeAspect="1" noChangeArrowheads="1"/>
          </p:cNvSpPr>
          <p:nvPr/>
        </p:nvSpPr>
        <p:spPr bwMode="auto">
          <a:xfrm>
            <a:off x="7188200" y="1393825"/>
            <a:ext cx="1206500" cy="1370013"/>
          </a:xfrm>
          <a:prstGeom prst="ellipse">
            <a:avLst/>
          </a:prstGeom>
          <a:blipFill dpi="0" rotWithShape="1">
            <a:blip r:embed="rId3" cstate="print">
              <a:grayscl/>
            </a:blip>
            <a:srcRect/>
            <a:stretch>
              <a:fillRect/>
            </a:stretch>
          </a:blipFill>
          <a:ln w="3175">
            <a:noFill/>
            <a:round/>
            <a:headEnd/>
            <a:tailEnd/>
          </a:ln>
        </p:spPr>
        <p:txBody>
          <a:bodyPr wrap="none" anchor="ctr"/>
          <a:lstStyle/>
          <a:p>
            <a:endParaRPr lang="en-US">
              <a:solidFill>
                <a:srgbClr val="000000"/>
              </a:solidFill>
            </a:endParaRPr>
          </a:p>
        </p:txBody>
      </p:sp>
      <p:pic>
        <p:nvPicPr>
          <p:cNvPr id="262149" name="Picture 5" descr="Jacques Charles"/>
          <p:cNvPicPr>
            <a:picLocks noChangeAspect="1" noChangeArrowheads="1"/>
          </p:cNvPicPr>
          <p:nvPr/>
        </p:nvPicPr>
        <p:blipFill>
          <a:blip r:embed="rId4" cstate="print">
            <a:lum bright="-12000" contrast="42000"/>
            <a:grayscl/>
          </a:blip>
          <a:srcRect r="51666" b="27499"/>
          <a:stretch>
            <a:fillRect/>
          </a:stretch>
        </p:blipFill>
        <p:spPr bwMode="auto">
          <a:xfrm>
            <a:off x="7104063" y="3633788"/>
            <a:ext cx="1371600" cy="1371600"/>
          </a:xfrm>
          <a:prstGeom prst="rect">
            <a:avLst/>
          </a:prstGeom>
          <a:noFill/>
          <a:ln w="9525">
            <a:noFill/>
            <a:miter lim="800000"/>
            <a:headEnd/>
            <a:tailEnd/>
          </a:ln>
        </p:spPr>
      </p:pic>
      <p:pic>
        <p:nvPicPr>
          <p:cNvPr id="262150" name="Picture 6" descr="Joseph Gay-Lussac"/>
          <p:cNvPicPr>
            <a:picLocks noChangeAspect="1" noChangeArrowheads="1"/>
          </p:cNvPicPr>
          <p:nvPr/>
        </p:nvPicPr>
        <p:blipFill>
          <a:blip r:embed="rId5" cstate="print">
            <a:lum contrast="12000"/>
            <a:grayscl/>
          </a:blip>
          <a:srcRect l="12000" t="14250" r="39000" b="13251"/>
          <a:stretch>
            <a:fillRect/>
          </a:stretch>
        </p:blipFill>
        <p:spPr bwMode="auto">
          <a:xfrm>
            <a:off x="5980113" y="4837113"/>
            <a:ext cx="1389062" cy="1371600"/>
          </a:xfrm>
          <a:prstGeom prst="rect">
            <a:avLst/>
          </a:prstGeom>
          <a:noFill/>
          <a:ln w="9525">
            <a:noFill/>
            <a:miter lim="800000"/>
            <a:headEnd/>
            <a:tailEnd/>
          </a:ln>
        </p:spPr>
      </p:pic>
      <p:sp>
        <p:nvSpPr>
          <p:cNvPr id="262154" name="Oval 10" descr="Robert Boyle">
            <a:hlinkClick r:id="rId6" tooltip="Wikipedia -   T O R R I C E L L I"/>
          </p:cNvPr>
          <p:cNvSpPr>
            <a:spLocks noChangeAspect="1" noChangeArrowheads="1"/>
          </p:cNvSpPr>
          <p:nvPr/>
        </p:nvSpPr>
        <p:spPr bwMode="auto">
          <a:xfrm>
            <a:off x="5592763" y="2663825"/>
            <a:ext cx="1206500" cy="1370013"/>
          </a:xfrm>
          <a:prstGeom prst="ellipse">
            <a:avLst/>
          </a:prstGeom>
          <a:blipFill dpi="0" rotWithShape="1">
            <a:blip r:embed="rId7" cstate="print">
              <a:lum bright="12000" contrast="24000"/>
              <a:grayscl/>
            </a:blip>
            <a:srcRect/>
            <a:stretch>
              <a:fillRect/>
            </a:stretch>
          </a:blipFill>
          <a:ln w="3175">
            <a:noFill/>
            <a:round/>
            <a:headEnd/>
            <a:tailEnd/>
          </a:ln>
        </p:spPr>
        <p:txBody>
          <a:bodyPr wrap="none" anchor="ctr"/>
          <a:lstStyle/>
          <a:p>
            <a:endParaRPr lang="en-US">
              <a:solidFill>
                <a:srgbClr val="000000"/>
              </a:solidFill>
            </a:endParaRPr>
          </a:p>
        </p:txBody>
      </p:sp>
    </p:spTree>
    <p:extLst>
      <p:ext uri="{BB962C8B-B14F-4D97-AF65-F5344CB8AC3E}">
        <p14:creationId xmlns:p14="http://schemas.microsoft.com/office/powerpoint/2010/main" val="115808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2147">
                                            <p:txEl>
                                              <p:pRg st="0" end="0"/>
                                            </p:txEl>
                                          </p:spTgt>
                                        </p:tgtEl>
                                        <p:attrNameLst>
                                          <p:attrName>style.visibility</p:attrName>
                                        </p:attrNameLst>
                                      </p:cBhvr>
                                      <p:to>
                                        <p:strVal val="visible"/>
                                      </p:to>
                                    </p:set>
                                    <p:animEffect transition="in" filter="fade">
                                      <p:cBhvr>
                                        <p:cTn id="7" dur="1000"/>
                                        <p:tgtEl>
                                          <p:spTgt spid="262147">
                                            <p:txEl>
                                              <p:pRg st="0" end="0"/>
                                            </p:txEl>
                                          </p:spTgt>
                                        </p:tgtEl>
                                      </p:cBhvr>
                                    </p:animEffect>
                                    <p:anim calcmode="lin" valueType="num">
                                      <p:cBhvr>
                                        <p:cTn id="8" dur="1000" fill="hold"/>
                                        <p:tgtEl>
                                          <p:spTgt spid="26214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6214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mph" presetSubtype="0" fill="hold" grpId="0" nodeType="afterEffect">
                                  <p:stCondLst>
                                    <p:cond delay="0"/>
                                  </p:stCondLst>
                                  <p:childTnLst>
                                    <p:animEffect transition="out" filter="fade">
                                      <p:cBhvr>
                                        <p:cTn id="12" dur="500" tmFilter="0, 0; .2, .5; .8, .5; 1, 0"/>
                                        <p:tgtEl>
                                          <p:spTgt spid="262148"/>
                                        </p:tgtEl>
                                      </p:cBhvr>
                                    </p:animEffect>
                                    <p:animScale>
                                      <p:cBhvr>
                                        <p:cTn id="13" dur="250" autoRev="1" fill="hold"/>
                                        <p:tgtEl>
                                          <p:spTgt spid="262148"/>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262147">
                                            <p:txEl>
                                              <p:pRg st="1" end="1"/>
                                            </p:txEl>
                                          </p:spTgt>
                                        </p:tgtEl>
                                        <p:attrNameLst>
                                          <p:attrName>style.visibility</p:attrName>
                                        </p:attrNameLst>
                                      </p:cBhvr>
                                      <p:to>
                                        <p:strVal val="visible"/>
                                      </p:to>
                                    </p:set>
                                    <p:animEffect transition="in" filter="fade">
                                      <p:cBhvr>
                                        <p:cTn id="18" dur="1000"/>
                                        <p:tgtEl>
                                          <p:spTgt spid="262147">
                                            <p:txEl>
                                              <p:pRg st="1" end="1"/>
                                            </p:txEl>
                                          </p:spTgt>
                                        </p:tgtEl>
                                      </p:cBhvr>
                                    </p:animEffect>
                                    <p:anim calcmode="lin" valueType="num">
                                      <p:cBhvr>
                                        <p:cTn id="19" dur="1000" fill="hold"/>
                                        <p:tgtEl>
                                          <p:spTgt spid="262147">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26214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262147">
                                            <p:txEl>
                                              <p:pRg st="2" end="2"/>
                                            </p:txEl>
                                          </p:spTgt>
                                        </p:tgtEl>
                                        <p:attrNameLst>
                                          <p:attrName>style.visibility</p:attrName>
                                        </p:attrNameLst>
                                      </p:cBhvr>
                                      <p:to>
                                        <p:strVal val="visible"/>
                                      </p:to>
                                    </p:set>
                                    <p:animEffect transition="in" filter="fade">
                                      <p:cBhvr>
                                        <p:cTn id="25" dur="1000"/>
                                        <p:tgtEl>
                                          <p:spTgt spid="262147">
                                            <p:txEl>
                                              <p:pRg st="2" end="2"/>
                                            </p:txEl>
                                          </p:spTgt>
                                        </p:tgtEl>
                                      </p:cBhvr>
                                    </p:animEffect>
                                    <p:anim calcmode="lin" valueType="num">
                                      <p:cBhvr>
                                        <p:cTn id="26" dur="1000" fill="hold"/>
                                        <p:tgtEl>
                                          <p:spTgt spid="262147">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26214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62147">
                                            <p:txEl>
                                              <p:pRg st="4" end="4"/>
                                            </p:txEl>
                                          </p:spTgt>
                                        </p:tgtEl>
                                        <p:attrNameLst>
                                          <p:attrName>style.visibility</p:attrName>
                                        </p:attrNameLst>
                                      </p:cBhvr>
                                      <p:to>
                                        <p:strVal val="visible"/>
                                      </p:to>
                                    </p:set>
                                    <p:animEffect transition="in" filter="fade">
                                      <p:cBhvr>
                                        <p:cTn id="32" dur="1000"/>
                                        <p:tgtEl>
                                          <p:spTgt spid="262147">
                                            <p:txEl>
                                              <p:pRg st="4" end="4"/>
                                            </p:txEl>
                                          </p:spTgt>
                                        </p:tgtEl>
                                      </p:cBhvr>
                                    </p:animEffect>
                                    <p:anim calcmode="lin" valueType="num">
                                      <p:cBhvr>
                                        <p:cTn id="33" dur="1000" fill="hold"/>
                                        <p:tgtEl>
                                          <p:spTgt spid="262147">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262147">
                                            <p:txEl>
                                              <p:pRg st="4" end="4"/>
                                            </p:txEl>
                                          </p:spTgt>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26" presetClass="emph" presetSubtype="0" fill="hold" grpId="0" nodeType="afterEffect">
                                  <p:stCondLst>
                                    <p:cond delay="0"/>
                                  </p:stCondLst>
                                  <p:childTnLst>
                                    <p:animEffect transition="out" filter="fade">
                                      <p:cBhvr>
                                        <p:cTn id="37" dur="500" tmFilter="0, 0; .2, .5; .8, .5; 1, 0"/>
                                        <p:tgtEl>
                                          <p:spTgt spid="262154"/>
                                        </p:tgtEl>
                                      </p:cBhvr>
                                    </p:animEffect>
                                    <p:animScale>
                                      <p:cBhvr>
                                        <p:cTn id="38" dur="250" autoRev="1" fill="hold"/>
                                        <p:tgtEl>
                                          <p:spTgt spid="262154"/>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262147">
                                            <p:txEl>
                                              <p:pRg st="5" end="5"/>
                                            </p:txEl>
                                          </p:spTgt>
                                        </p:tgtEl>
                                        <p:attrNameLst>
                                          <p:attrName>style.visibility</p:attrName>
                                        </p:attrNameLst>
                                      </p:cBhvr>
                                      <p:to>
                                        <p:strVal val="visible"/>
                                      </p:to>
                                    </p:set>
                                    <p:animEffect transition="in" filter="fade">
                                      <p:cBhvr>
                                        <p:cTn id="43" dur="1000"/>
                                        <p:tgtEl>
                                          <p:spTgt spid="262147">
                                            <p:txEl>
                                              <p:pRg st="5" end="5"/>
                                            </p:txEl>
                                          </p:spTgt>
                                        </p:tgtEl>
                                      </p:cBhvr>
                                    </p:animEffect>
                                    <p:anim calcmode="lin" valueType="num">
                                      <p:cBhvr>
                                        <p:cTn id="44" dur="1000" fill="hold"/>
                                        <p:tgtEl>
                                          <p:spTgt spid="262147">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26214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62147">
                                            <p:txEl>
                                              <p:pRg st="7" end="7"/>
                                            </p:txEl>
                                          </p:spTgt>
                                        </p:tgtEl>
                                        <p:attrNameLst>
                                          <p:attrName>style.visibility</p:attrName>
                                        </p:attrNameLst>
                                      </p:cBhvr>
                                      <p:to>
                                        <p:strVal val="visible"/>
                                      </p:to>
                                    </p:set>
                                    <p:animEffect transition="in" filter="fade">
                                      <p:cBhvr>
                                        <p:cTn id="50" dur="1000"/>
                                        <p:tgtEl>
                                          <p:spTgt spid="262147">
                                            <p:txEl>
                                              <p:pRg st="7" end="7"/>
                                            </p:txEl>
                                          </p:spTgt>
                                        </p:tgtEl>
                                      </p:cBhvr>
                                    </p:animEffect>
                                    <p:anim calcmode="lin" valueType="num">
                                      <p:cBhvr>
                                        <p:cTn id="51" dur="1000" fill="hold"/>
                                        <p:tgtEl>
                                          <p:spTgt spid="262147">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262147">
                                            <p:txEl>
                                              <p:pRg st="7" end="7"/>
                                            </p:txEl>
                                          </p:spTgt>
                                        </p:tgtEl>
                                        <p:attrNameLst>
                                          <p:attrName>ppt_y</p:attrName>
                                        </p:attrNameLst>
                                      </p:cBhvr>
                                      <p:tavLst>
                                        <p:tav tm="0">
                                          <p:val>
                                            <p:strVal val="#ppt_y+.1"/>
                                          </p:val>
                                        </p:tav>
                                        <p:tav tm="100000">
                                          <p:val>
                                            <p:strVal val="#ppt_y"/>
                                          </p:val>
                                        </p:tav>
                                      </p:tavLst>
                                    </p:anim>
                                  </p:childTnLst>
                                </p:cTn>
                              </p:par>
                            </p:childTnLst>
                          </p:cTn>
                        </p:par>
                        <p:par>
                          <p:cTn id="53" fill="hold">
                            <p:stCondLst>
                              <p:cond delay="1000"/>
                            </p:stCondLst>
                            <p:childTnLst>
                              <p:par>
                                <p:cTn id="54" presetID="26" presetClass="emph" presetSubtype="0" fill="hold" nodeType="afterEffect">
                                  <p:stCondLst>
                                    <p:cond delay="0"/>
                                  </p:stCondLst>
                                  <p:childTnLst>
                                    <p:animEffect transition="out" filter="fade">
                                      <p:cBhvr>
                                        <p:cTn id="55" dur="500" tmFilter="0, 0; .2, .5; .8, .5; 1, 0"/>
                                        <p:tgtEl>
                                          <p:spTgt spid="262149"/>
                                        </p:tgtEl>
                                      </p:cBhvr>
                                    </p:animEffect>
                                    <p:animScale>
                                      <p:cBhvr>
                                        <p:cTn id="56" dur="250" autoRev="1" fill="hold"/>
                                        <p:tgtEl>
                                          <p:spTgt spid="262149"/>
                                        </p:tgtEl>
                                      </p:cBhvr>
                                      <p:by x="105000" y="105000"/>
                                    </p:animScale>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nodeType="clickEffect">
                                  <p:stCondLst>
                                    <p:cond delay="0"/>
                                  </p:stCondLst>
                                  <p:childTnLst>
                                    <p:set>
                                      <p:cBhvr>
                                        <p:cTn id="60" dur="1" fill="hold">
                                          <p:stCondLst>
                                            <p:cond delay="0"/>
                                          </p:stCondLst>
                                        </p:cTn>
                                        <p:tgtEl>
                                          <p:spTgt spid="262147">
                                            <p:txEl>
                                              <p:pRg st="8" end="8"/>
                                            </p:txEl>
                                          </p:spTgt>
                                        </p:tgtEl>
                                        <p:attrNameLst>
                                          <p:attrName>style.visibility</p:attrName>
                                        </p:attrNameLst>
                                      </p:cBhvr>
                                      <p:to>
                                        <p:strVal val="visible"/>
                                      </p:to>
                                    </p:set>
                                    <p:animEffect transition="in" filter="fade">
                                      <p:cBhvr>
                                        <p:cTn id="61" dur="1000"/>
                                        <p:tgtEl>
                                          <p:spTgt spid="262147">
                                            <p:txEl>
                                              <p:pRg st="8" end="8"/>
                                            </p:txEl>
                                          </p:spTgt>
                                        </p:tgtEl>
                                      </p:cBhvr>
                                    </p:animEffect>
                                    <p:anim calcmode="lin" valueType="num">
                                      <p:cBhvr>
                                        <p:cTn id="62" dur="1000" fill="hold"/>
                                        <p:tgtEl>
                                          <p:spTgt spid="262147">
                                            <p:txEl>
                                              <p:pRg st="8" end="8"/>
                                            </p:txEl>
                                          </p:spTgt>
                                        </p:tgtEl>
                                        <p:attrNameLst>
                                          <p:attrName>ppt_x</p:attrName>
                                        </p:attrNameLst>
                                      </p:cBhvr>
                                      <p:tavLst>
                                        <p:tav tm="0">
                                          <p:val>
                                            <p:strVal val="#ppt_x"/>
                                          </p:val>
                                        </p:tav>
                                        <p:tav tm="100000">
                                          <p:val>
                                            <p:strVal val="#ppt_x"/>
                                          </p:val>
                                        </p:tav>
                                      </p:tavLst>
                                    </p:anim>
                                    <p:anim calcmode="lin" valueType="num">
                                      <p:cBhvr>
                                        <p:cTn id="63" dur="1000" fill="hold"/>
                                        <p:tgtEl>
                                          <p:spTgt spid="262147">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262147">
                                            <p:txEl>
                                              <p:pRg st="10" end="10"/>
                                            </p:txEl>
                                          </p:spTgt>
                                        </p:tgtEl>
                                        <p:attrNameLst>
                                          <p:attrName>style.visibility</p:attrName>
                                        </p:attrNameLst>
                                      </p:cBhvr>
                                      <p:to>
                                        <p:strVal val="visible"/>
                                      </p:to>
                                    </p:set>
                                    <p:animEffect transition="in" filter="fade">
                                      <p:cBhvr>
                                        <p:cTn id="68" dur="1000"/>
                                        <p:tgtEl>
                                          <p:spTgt spid="262147">
                                            <p:txEl>
                                              <p:pRg st="10" end="10"/>
                                            </p:txEl>
                                          </p:spTgt>
                                        </p:tgtEl>
                                      </p:cBhvr>
                                    </p:animEffect>
                                    <p:anim calcmode="lin" valueType="num">
                                      <p:cBhvr>
                                        <p:cTn id="69" dur="1000" fill="hold"/>
                                        <p:tgtEl>
                                          <p:spTgt spid="262147">
                                            <p:txEl>
                                              <p:pRg st="10" end="10"/>
                                            </p:txEl>
                                          </p:spTgt>
                                        </p:tgtEl>
                                        <p:attrNameLst>
                                          <p:attrName>ppt_x</p:attrName>
                                        </p:attrNameLst>
                                      </p:cBhvr>
                                      <p:tavLst>
                                        <p:tav tm="0">
                                          <p:val>
                                            <p:strVal val="#ppt_x"/>
                                          </p:val>
                                        </p:tav>
                                        <p:tav tm="100000">
                                          <p:val>
                                            <p:strVal val="#ppt_x"/>
                                          </p:val>
                                        </p:tav>
                                      </p:tavLst>
                                    </p:anim>
                                    <p:anim calcmode="lin" valueType="num">
                                      <p:cBhvr>
                                        <p:cTn id="70" dur="1000" fill="hold"/>
                                        <p:tgtEl>
                                          <p:spTgt spid="262147">
                                            <p:txEl>
                                              <p:pRg st="10" end="10"/>
                                            </p:txEl>
                                          </p:spTgt>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26" presetClass="emph" presetSubtype="0" fill="hold" nodeType="afterEffect">
                                  <p:stCondLst>
                                    <p:cond delay="0"/>
                                  </p:stCondLst>
                                  <p:childTnLst>
                                    <p:animEffect transition="out" filter="fade">
                                      <p:cBhvr>
                                        <p:cTn id="73" dur="500" tmFilter="0, 0; .2, .5; .8, .5; 1, 0"/>
                                        <p:tgtEl>
                                          <p:spTgt spid="262150"/>
                                        </p:tgtEl>
                                      </p:cBhvr>
                                    </p:animEffect>
                                    <p:animScale>
                                      <p:cBhvr>
                                        <p:cTn id="74" dur="250" autoRev="1" fill="hold"/>
                                        <p:tgtEl>
                                          <p:spTgt spid="262150"/>
                                        </p:tgtEl>
                                      </p:cBhvr>
                                      <p:by x="105000" y="105000"/>
                                    </p:animScale>
                                  </p:childTnLst>
                                </p:cTn>
                              </p:par>
                            </p:childTnLst>
                          </p:cTn>
                        </p:par>
                      </p:childTnLst>
                    </p:cTn>
                  </p:par>
                  <p:par>
                    <p:cTn id="75" fill="hold">
                      <p:stCondLst>
                        <p:cond delay="indefinite"/>
                      </p:stCondLst>
                      <p:childTnLst>
                        <p:par>
                          <p:cTn id="76" fill="hold">
                            <p:stCondLst>
                              <p:cond delay="0"/>
                            </p:stCondLst>
                            <p:childTnLst>
                              <p:par>
                                <p:cTn id="77" presetID="47" presetClass="entr" presetSubtype="0" fill="hold" nodeType="clickEffect">
                                  <p:stCondLst>
                                    <p:cond delay="0"/>
                                  </p:stCondLst>
                                  <p:childTnLst>
                                    <p:set>
                                      <p:cBhvr>
                                        <p:cTn id="78" dur="1" fill="hold">
                                          <p:stCondLst>
                                            <p:cond delay="0"/>
                                          </p:stCondLst>
                                        </p:cTn>
                                        <p:tgtEl>
                                          <p:spTgt spid="262147">
                                            <p:txEl>
                                              <p:pRg st="11" end="11"/>
                                            </p:txEl>
                                          </p:spTgt>
                                        </p:tgtEl>
                                        <p:attrNameLst>
                                          <p:attrName>style.visibility</p:attrName>
                                        </p:attrNameLst>
                                      </p:cBhvr>
                                      <p:to>
                                        <p:strVal val="visible"/>
                                      </p:to>
                                    </p:set>
                                    <p:animEffect transition="in" filter="fade">
                                      <p:cBhvr>
                                        <p:cTn id="79" dur="1000"/>
                                        <p:tgtEl>
                                          <p:spTgt spid="262147">
                                            <p:txEl>
                                              <p:pRg st="11" end="11"/>
                                            </p:txEl>
                                          </p:spTgt>
                                        </p:tgtEl>
                                      </p:cBhvr>
                                    </p:animEffect>
                                    <p:anim calcmode="lin" valueType="num">
                                      <p:cBhvr>
                                        <p:cTn id="80" dur="1000" fill="hold"/>
                                        <p:tgtEl>
                                          <p:spTgt spid="262147">
                                            <p:txEl>
                                              <p:pRg st="11" end="11"/>
                                            </p:txEl>
                                          </p:spTgt>
                                        </p:tgtEl>
                                        <p:attrNameLst>
                                          <p:attrName>ppt_x</p:attrName>
                                        </p:attrNameLst>
                                      </p:cBhvr>
                                      <p:tavLst>
                                        <p:tav tm="0">
                                          <p:val>
                                            <p:strVal val="#ppt_x"/>
                                          </p:val>
                                        </p:tav>
                                        <p:tav tm="100000">
                                          <p:val>
                                            <p:strVal val="#ppt_x"/>
                                          </p:val>
                                        </p:tav>
                                      </p:tavLst>
                                    </p:anim>
                                    <p:anim calcmode="lin" valueType="num">
                                      <p:cBhvr>
                                        <p:cTn id="81" dur="1000" fill="hold"/>
                                        <p:tgtEl>
                                          <p:spTgt spid="262147">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8" grpId="0" animBg="1"/>
      <p:bldP spid="262154"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eaLnBrk="1" hangingPunct="1"/>
            <a:r>
              <a:rPr lang="en-US" smtClean="0"/>
              <a:t>Apply the Gas Law</a:t>
            </a:r>
          </a:p>
        </p:txBody>
      </p:sp>
      <p:sp>
        <p:nvSpPr>
          <p:cNvPr id="146435" name="Rectangle 3"/>
          <p:cNvSpPr>
            <a:spLocks noGrp="1" noChangeArrowheads="1"/>
          </p:cNvSpPr>
          <p:nvPr>
            <p:ph type="body" idx="1"/>
          </p:nvPr>
        </p:nvSpPr>
        <p:spPr>
          <a:xfrm>
            <a:off x="457200" y="1600200"/>
            <a:ext cx="8229600" cy="5257800"/>
          </a:xfrm>
        </p:spPr>
        <p:txBody>
          <a:bodyPr/>
          <a:lstStyle/>
          <a:p>
            <a:pPr eaLnBrk="1" hangingPunct="1">
              <a:lnSpc>
                <a:spcPct val="80000"/>
              </a:lnSpc>
            </a:pPr>
            <a:r>
              <a:rPr lang="en-US" sz="1600" smtClean="0"/>
              <a:t>The pressure shown on a tire gauge doubles as twice the volume of air is added at the same temperature.  </a:t>
            </a:r>
            <a:endParaRPr lang="en-US" sz="600" smtClean="0"/>
          </a:p>
          <a:p>
            <a:pPr eaLnBrk="1" hangingPunct="1">
              <a:lnSpc>
                <a:spcPct val="80000"/>
              </a:lnSpc>
              <a:buFontTx/>
              <a:buNone/>
            </a:pPr>
            <a:endParaRPr lang="en-US" sz="1600" smtClean="0"/>
          </a:p>
          <a:p>
            <a:pPr eaLnBrk="1" hangingPunct="1">
              <a:lnSpc>
                <a:spcPct val="80000"/>
              </a:lnSpc>
            </a:pPr>
            <a:r>
              <a:rPr lang="en-US" sz="1600" smtClean="0"/>
              <a:t>A balloon over the mouth of a bottle containing air begins to inflate as it stands in the sunlight.</a:t>
            </a:r>
          </a:p>
          <a:p>
            <a:pPr eaLnBrk="1" hangingPunct="1">
              <a:lnSpc>
                <a:spcPct val="80000"/>
              </a:lnSpc>
              <a:buFontTx/>
              <a:buNone/>
            </a:pPr>
            <a:endParaRPr lang="en-US" sz="1600" smtClean="0"/>
          </a:p>
          <a:p>
            <a:pPr eaLnBrk="1" hangingPunct="1">
              <a:lnSpc>
                <a:spcPct val="80000"/>
              </a:lnSpc>
            </a:pPr>
            <a:r>
              <a:rPr lang="en-US" sz="1600" smtClean="0"/>
              <a:t>An automobile piston compresses gases.</a:t>
            </a:r>
            <a:endParaRPr lang="en-US" sz="700" smtClean="0"/>
          </a:p>
          <a:p>
            <a:pPr eaLnBrk="1" hangingPunct="1">
              <a:lnSpc>
                <a:spcPct val="80000"/>
              </a:lnSpc>
              <a:buFontTx/>
              <a:buNone/>
            </a:pPr>
            <a:endParaRPr lang="en-US" sz="1600" smtClean="0"/>
          </a:p>
          <a:p>
            <a:pPr eaLnBrk="1" hangingPunct="1">
              <a:lnSpc>
                <a:spcPct val="80000"/>
              </a:lnSpc>
            </a:pPr>
            <a:r>
              <a:rPr lang="en-US" sz="1600" smtClean="0"/>
              <a:t>An inflated raft gets softer when some of the gas is allowed to escape.</a:t>
            </a:r>
            <a:endParaRPr lang="en-US" sz="700" smtClean="0"/>
          </a:p>
          <a:p>
            <a:pPr eaLnBrk="1" hangingPunct="1">
              <a:lnSpc>
                <a:spcPct val="80000"/>
              </a:lnSpc>
              <a:buFontTx/>
              <a:buNone/>
            </a:pPr>
            <a:endParaRPr lang="en-US" sz="1600" smtClean="0"/>
          </a:p>
          <a:p>
            <a:pPr eaLnBrk="1" hangingPunct="1">
              <a:lnSpc>
                <a:spcPct val="80000"/>
              </a:lnSpc>
            </a:pPr>
            <a:r>
              <a:rPr lang="en-US" sz="1600" smtClean="0"/>
              <a:t>A balloon placed in the freezer decreases in size.</a:t>
            </a:r>
            <a:endParaRPr lang="en-US" sz="700" smtClean="0"/>
          </a:p>
          <a:p>
            <a:pPr eaLnBrk="1" hangingPunct="1">
              <a:lnSpc>
                <a:spcPct val="80000"/>
              </a:lnSpc>
            </a:pPr>
            <a:endParaRPr lang="en-US" sz="1600" smtClean="0"/>
          </a:p>
          <a:p>
            <a:pPr eaLnBrk="1" hangingPunct="1">
              <a:lnSpc>
                <a:spcPct val="80000"/>
              </a:lnSpc>
            </a:pPr>
            <a:r>
              <a:rPr lang="en-US" sz="1600" smtClean="0"/>
              <a:t>A hot air balloon takes off when burners heat the air under its open end.</a:t>
            </a:r>
            <a:endParaRPr lang="en-US" sz="800" smtClean="0"/>
          </a:p>
          <a:p>
            <a:pPr eaLnBrk="1" hangingPunct="1">
              <a:lnSpc>
                <a:spcPct val="80000"/>
              </a:lnSpc>
              <a:buFontTx/>
              <a:buNone/>
            </a:pPr>
            <a:endParaRPr lang="en-US" sz="1600" smtClean="0"/>
          </a:p>
          <a:p>
            <a:pPr eaLnBrk="1" hangingPunct="1">
              <a:lnSpc>
                <a:spcPct val="80000"/>
              </a:lnSpc>
            </a:pPr>
            <a:r>
              <a:rPr lang="en-US" sz="1600" smtClean="0"/>
              <a:t>When you squeeze an inflated balloon, it seems to push back harder.</a:t>
            </a:r>
            <a:endParaRPr lang="en-US" sz="800" smtClean="0"/>
          </a:p>
          <a:p>
            <a:pPr eaLnBrk="1" hangingPunct="1">
              <a:lnSpc>
                <a:spcPct val="80000"/>
              </a:lnSpc>
              <a:buFontTx/>
              <a:buNone/>
            </a:pPr>
            <a:endParaRPr lang="en-US" sz="1600" smtClean="0"/>
          </a:p>
          <a:p>
            <a:pPr eaLnBrk="1" hangingPunct="1">
              <a:lnSpc>
                <a:spcPct val="80000"/>
              </a:lnSpc>
            </a:pPr>
            <a:r>
              <a:rPr lang="en-US" sz="1600" smtClean="0"/>
              <a:t>A tank of helium gas will fill hundreds of balloons.</a:t>
            </a:r>
            <a:endParaRPr lang="en-US" sz="900" smtClean="0"/>
          </a:p>
          <a:p>
            <a:pPr eaLnBrk="1" hangingPunct="1">
              <a:lnSpc>
                <a:spcPct val="80000"/>
              </a:lnSpc>
              <a:buFontTx/>
              <a:buNone/>
            </a:pPr>
            <a:endParaRPr lang="en-US" sz="1600" smtClean="0"/>
          </a:p>
          <a:p>
            <a:pPr eaLnBrk="1" hangingPunct="1">
              <a:lnSpc>
                <a:spcPct val="80000"/>
              </a:lnSpc>
            </a:pPr>
            <a:r>
              <a:rPr lang="en-US" sz="1600" i="1" smtClean="0"/>
              <a:t>Model:</a:t>
            </a:r>
            <a:r>
              <a:rPr lang="en-US" sz="1600" smtClean="0"/>
              <a:t>  When red, blue, and white ping-pong balls are shaken in a box, the effect is the same as if an equal number of red balls were in the box.</a:t>
            </a:r>
          </a:p>
          <a:p>
            <a:pPr eaLnBrk="1" hangingPunct="1">
              <a:lnSpc>
                <a:spcPct val="80000"/>
              </a:lnSpc>
            </a:pPr>
            <a:endParaRPr lang="en-US" sz="1600" smtClean="0"/>
          </a:p>
        </p:txBody>
      </p:sp>
      <p:sp>
        <p:nvSpPr>
          <p:cNvPr id="263172" name="Text Box 4"/>
          <p:cNvSpPr txBox="1">
            <a:spLocks noChangeArrowheads="1"/>
          </p:cNvSpPr>
          <p:nvPr/>
        </p:nvSpPr>
        <p:spPr bwMode="auto">
          <a:xfrm>
            <a:off x="3048000" y="1828800"/>
            <a:ext cx="2205038" cy="336550"/>
          </a:xfrm>
          <a:prstGeom prst="rect">
            <a:avLst/>
          </a:prstGeom>
          <a:noFill/>
          <a:ln w="9525">
            <a:noFill/>
            <a:miter lim="800000"/>
            <a:headEnd/>
            <a:tailEnd/>
          </a:ln>
        </p:spPr>
        <p:txBody>
          <a:bodyPr wrap="none">
            <a:spAutoFit/>
          </a:bodyPr>
          <a:lstStyle/>
          <a:p>
            <a:pPr algn="l"/>
            <a:r>
              <a:rPr lang="en-US" sz="1600" b="1">
                <a:solidFill>
                  <a:srgbClr val="333399"/>
                </a:solidFill>
              </a:rPr>
              <a:t>Avogadro’s principle</a:t>
            </a:r>
          </a:p>
        </p:txBody>
      </p:sp>
      <p:sp>
        <p:nvSpPr>
          <p:cNvPr id="263173" name="Text Box 5"/>
          <p:cNvSpPr txBox="1">
            <a:spLocks noChangeArrowheads="1"/>
          </p:cNvSpPr>
          <p:nvPr/>
        </p:nvSpPr>
        <p:spPr bwMode="auto">
          <a:xfrm>
            <a:off x="1752600" y="2482850"/>
            <a:ext cx="1371600" cy="336550"/>
          </a:xfrm>
          <a:prstGeom prst="rect">
            <a:avLst/>
          </a:prstGeom>
          <a:noFill/>
          <a:ln w="9525">
            <a:noFill/>
            <a:miter lim="800000"/>
            <a:headEnd/>
            <a:tailEnd/>
          </a:ln>
        </p:spPr>
        <p:txBody>
          <a:bodyPr wrap="none">
            <a:spAutoFit/>
          </a:bodyPr>
          <a:lstStyle/>
          <a:p>
            <a:pPr algn="l"/>
            <a:r>
              <a:rPr lang="en-US" sz="1600" b="1">
                <a:solidFill>
                  <a:srgbClr val="333399"/>
                </a:solidFill>
              </a:rPr>
              <a:t>Charles’ law</a:t>
            </a:r>
          </a:p>
        </p:txBody>
      </p:sp>
      <p:sp>
        <p:nvSpPr>
          <p:cNvPr id="263174" name="Text Box 6"/>
          <p:cNvSpPr txBox="1">
            <a:spLocks noChangeArrowheads="1"/>
          </p:cNvSpPr>
          <p:nvPr/>
        </p:nvSpPr>
        <p:spPr bwMode="auto">
          <a:xfrm>
            <a:off x="4724400" y="2971800"/>
            <a:ext cx="1292225" cy="336550"/>
          </a:xfrm>
          <a:prstGeom prst="rect">
            <a:avLst/>
          </a:prstGeom>
          <a:noFill/>
          <a:ln w="9525">
            <a:noFill/>
            <a:miter lim="800000"/>
            <a:headEnd/>
            <a:tailEnd/>
          </a:ln>
        </p:spPr>
        <p:txBody>
          <a:bodyPr wrap="none">
            <a:spAutoFit/>
          </a:bodyPr>
          <a:lstStyle/>
          <a:p>
            <a:pPr algn="l"/>
            <a:r>
              <a:rPr lang="en-US" sz="1600" b="1">
                <a:solidFill>
                  <a:srgbClr val="333399"/>
                </a:solidFill>
              </a:rPr>
              <a:t>Boyle’s law</a:t>
            </a:r>
          </a:p>
        </p:txBody>
      </p:sp>
      <p:sp>
        <p:nvSpPr>
          <p:cNvPr id="263175" name="Text Box 7"/>
          <p:cNvSpPr txBox="1">
            <a:spLocks noChangeArrowheads="1"/>
          </p:cNvSpPr>
          <p:nvPr/>
        </p:nvSpPr>
        <p:spPr bwMode="auto">
          <a:xfrm>
            <a:off x="6873875" y="3657600"/>
            <a:ext cx="2205038" cy="336550"/>
          </a:xfrm>
          <a:prstGeom prst="rect">
            <a:avLst/>
          </a:prstGeom>
          <a:noFill/>
          <a:ln w="9525">
            <a:noFill/>
            <a:miter lim="800000"/>
            <a:headEnd/>
            <a:tailEnd/>
          </a:ln>
        </p:spPr>
        <p:txBody>
          <a:bodyPr wrap="none">
            <a:spAutoFit/>
          </a:bodyPr>
          <a:lstStyle/>
          <a:p>
            <a:pPr algn="l"/>
            <a:r>
              <a:rPr lang="en-US" sz="1600" b="1">
                <a:solidFill>
                  <a:srgbClr val="333399"/>
                </a:solidFill>
              </a:rPr>
              <a:t>Avogadro’s principle</a:t>
            </a:r>
          </a:p>
        </p:txBody>
      </p:sp>
      <p:sp>
        <p:nvSpPr>
          <p:cNvPr id="263176" name="Text Box 8"/>
          <p:cNvSpPr txBox="1">
            <a:spLocks noChangeArrowheads="1"/>
          </p:cNvSpPr>
          <p:nvPr/>
        </p:nvSpPr>
        <p:spPr bwMode="auto">
          <a:xfrm>
            <a:off x="5334000" y="3962400"/>
            <a:ext cx="1371600" cy="336550"/>
          </a:xfrm>
          <a:prstGeom prst="rect">
            <a:avLst/>
          </a:prstGeom>
          <a:noFill/>
          <a:ln w="9525">
            <a:noFill/>
            <a:miter lim="800000"/>
            <a:headEnd/>
            <a:tailEnd/>
          </a:ln>
        </p:spPr>
        <p:txBody>
          <a:bodyPr wrap="none">
            <a:spAutoFit/>
          </a:bodyPr>
          <a:lstStyle/>
          <a:p>
            <a:pPr algn="l"/>
            <a:r>
              <a:rPr lang="en-US" sz="1600" b="1">
                <a:solidFill>
                  <a:srgbClr val="333399"/>
                </a:solidFill>
              </a:rPr>
              <a:t>Charles’ law</a:t>
            </a:r>
          </a:p>
        </p:txBody>
      </p:sp>
      <p:sp>
        <p:nvSpPr>
          <p:cNvPr id="263177" name="Text Box 9"/>
          <p:cNvSpPr txBox="1">
            <a:spLocks noChangeArrowheads="1"/>
          </p:cNvSpPr>
          <p:nvPr/>
        </p:nvSpPr>
        <p:spPr bwMode="auto">
          <a:xfrm>
            <a:off x="7467600" y="4387850"/>
            <a:ext cx="1371600" cy="336550"/>
          </a:xfrm>
          <a:prstGeom prst="rect">
            <a:avLst/>
          </a:prstGeom>
          <a:noFill/>
          <a:ln w="9525">
            <a:noFill/>
            <a:miter lim="800000"/>
            <a:headEnd/>
            <a:tailEnd/>
          </a:ln>
        </p:spPr>
        <p:txBody>
          <a:bodyPr wrap="none">
            <a:spAutoFit/>
          </a:bodyPr>
          <a:lstStyle/>
          <a:p>
            <a:pPr algn="l"/>
            <a:r>
              <a:rPr lang="en-US" sz="1600" b="1">
                <a:solidFill>
                  <a:srgbClr val="333399"/>
                </a:solidFill>
              </a:rPr>
              <a:t>Charles’ law</a:t>
            </a:r>
          </a:p>
        </p:txBody>
      </p:sp>
      <p:sp>
        <p:nvSpPr>
          <p:cNvPr id="263178" name="Text Box 10"/>
          <p:cNvSpPr txBox="1">
            <a:spLocks noChangeArrowheads="1"/>
          </p:cNvSpPr>
          <p:nvPr/>
        </p:nvSpPr>
        <p:spPr bwMode="auto">
          <a:xfrm>
            <a:off x="7162800" y="4876800"/>
            <a:ext cx="1292225" cy="336550"/>
          </a:xfrm>
          <a:prstGeom prst="rect">
            <a:avLst/>
          </a:prstGeom>
          <a:noFill/>
          <a:ln w="9525">
            <a:noFill/>
            <a:miter lim="800000"/>
            <a:headEnd/>
            <a:tailEnd/>
          </a:ln>
        </p:spPr>
        <p:txBody>
          <a:bodyPr wrap="none">
            <a:spAutoFit/>
          </a:bodyPr>
          <a:lstStyle/>
          <a:p>
            <a:pPr algn="l"/>
            <a:r>
              <a:rPr lang="en-US" sz="1600" b="1">
                <a:solidFill>
                  <a:srgbClr val="333399"/>
                </a:solidFill>
              </a:rPr>
              <a:t>Boyle’s law</a:t>
            </a:r>
          </a:p>
        </p:txBody>
      </p:sp>
      <p:sp>
        <p:nvSpPr>
          <p:cNvPr id="263179" name="Text Box 11"/>
          <p:cNvSpPr txBox="1">
            <a:spLocks noChangeArrowheads="1"/>
          </p:cNvSpPr>
          <p:nvPr/>
        </p:nvSpPr>
        <p:spPr bwMode="auto">
          <a:xfrm>
            <a:off x="5334000" y="5410200"/>
            <a:ext cx="1292225" cy="336550"/>
          </a:xfrm>
          <a:prstGeom prst="rect">
            <a:avLst/>
          </a:prstGeom>
          <a:noFill/>
          <a:ln w="9525">
            <a:noFill/>
            <a:miter lim="800000"/>
            <a:headEnd/>
            <a:tailEnd/>
          </a:ln>
        </p:spPr>
        <p:txBody>
          <a:bodyPr wrap="none">
            <a:spAutoFit/>
          </a:bodyPr>
          <a:lstStyle/>
          <a:p>
            <a:pPr algn="l"/>
            <a:r>
              <a:rPr lang="en-US" sz="1600" b="1">
                <a:solidFill>
                  <a:srgbClr val="333399"/>
                </a:solidFill>
              </a:rPr>
              <a:t>Boyle’s law</a:t>
            </a:r>
          </a:p>
        </p:txBody>
      </p:sp>
      <p:sp>
        <p:nvSpPr>
          <p:cNvPr id="263180" name="Text Box 12"/>
          <p:cNvSpPr txBox="1">
            <a:spLocks noChangeArrowheads="1"/>
          </p:cNvSpPr>
          <p:nvPr/>
        </p:nvSpPr>
        <p:spPr bwMode="auto">
          <a:xfrm>
            <a:off x="6477000" y="6172200"/>
            <a:ext cx="1371600" cy="336550"/>
          </a:xfrm>
          <a:prstGeom prst="rect">
            <a:avLst/>
          </a:prstGeom>
          <a:noFill/>
          <a:ln w="9525">
            <a:noFill/>
            <a:miter lim="800000"/>
            <a:headEnd/>
            <a:tailEnd/>
          </a:ln>
        </p:spPr>
        <p:txBody>
          <a:bodyPr wrap="none">
            <a:spAutoFit/>
          </a:bodyPr>
          <a:lstStyle/>
          <a:p>
            <a:pPr algn="l"/>
            <a:r>
              <a:rPr lang="en-US" sz="1600" b="1">
                <a:solidFill>
                  <a:srgbClr val="333399"/>
                </a:solidFill>
              </a:rPr>
              <a:t>Dalton’s law</a:t>
            </a:r>
          </a:p>
        </p:txBody>
      </p:sp>
    </p:spTree>
    <p:extLst>
      <p:ext uri="{BB962C8B-B14F-4D97-AF65-F5344CB8AC3E}">
        <p14:creationId xmlns:p14="http://schemas.microsoft.com/office/powerpoint/2010/main" val="1783364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3172"/>
                                        </p:tgtEl>
                                        <p:attrNameLst>
                                          <p:attrName>style.visibility</p:attrName>
                                        </p:attrNameLst>
                                      </p:cBhvr>
                                      <p:to>
                                        <p:strVal val="visible"/>
                                      </p:to>
                                    </p:set>
                                    <p:animEffect transition="in" filter="wipe(left)">
                                      <p:cBhvr>
                                        <p:cTn id="7" dur="500"/>
                                        <p:tgtEl>
                                          <p:spTgt spid="2631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3173"/>
                                        </p:tgtEl>
                                        <p:attrNameLst>
                                          <p:attrName>style.visibility</p:attrName>
                                        </p:attrNameLst>
                                      </p:cBhvr>
                                      <p:to>
                                        <p:strVal val="visible"/>
                                      </p:to>
                                    </p:set>
                                    <p:animEffect transition="in" filter="wipe(left)">
                                      <p:cBhvr>
                                        <p:cTn id="12" dur="500"/>
                                        <p:tgtEl>
                                          <p:spTgt spid="26317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3174"/>
                                        </p:tgtEl>
                                        <p:attrNameLst>
                                          <p:attrName>style.visibility</p:attrName>
                                        </p:attrNameLst>
                                      </p:cBhvr>
                                      <p:to>
                                        <p:strVal val="visible"/>
                                      </p:to>
                                    </p:set>
                                    <p:animEffect transition="in" filter="wipe(left)">
                                      <p:cBhvr>
                                        <p:cTn id="17" dur="500"/>
                                        <p:tgtEl>
                                          <p:spTgt spid="26317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3175"/>
                                        </p:tgtEl>
                                        <p:attrNameLst>
                                          <p:attrName>style.visibility</p:attrName>
                                        </p:attrNameLst>
                                      </p:cBhvr>
                                      <p:to>
                                        <p:strVal val="visible"/>
                                      </p:to>
                                    </p:set>
                                    <p:animEffect transition="in" filter="wipe(left)">
                                      <p:cBhvr>
                                        <p:cTn id="22" dur="500"/>
                                        <p:tgtEl>
                                          <p:spTgt spid="26317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3176"/>
                                        </p:tgtEl>
                                        <p:attrNameLst>
                                          <p:attrName>style.visibility</p:attrName>
                                        </p:attrNameLst>
                                      </p:cBhvr>
                                      <p:to>
                                        <p:strVal val="visible"/>
                                      </p:to>
                                    </p:set>
                                    <p:animEffect transition="in" filter="wipe(left)">
                                      <p:cBhvr>
                                        <p:cTn id="27" dur="500"/>
                                        <p:tgtEl>
                                          <p:spTgt spid="26317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63177"/>
                                        </p:tgtEl>
                                        <p:attrNameLst>
                                          <p:attrName>style.visibility</p:attrName>
                                        </p:attrNameLst>
                                      </p:cBhvr>
                                      <p:to>
                                        <p:strVal val="visible"/>
                                      </p:to>
                                    </p:set>
                                    <p:animEffect transition="in" filter="wipe(left)">
                                      <p:cBhvr>
                                        <p:cTn id="32" dur="500"/>
                                        <p:tgtEl>
                                          <p:spTgt spid="26317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63178"/>
                                        </p:tgtEl>
                                        <p:attrNameLst>
                                          <p:attrName>style.visibility</p:attrName>
                                        </p:attrNameLst>
                                      </p:cBhvr>
                                      <p:to>
                                        <p:strVal val="visible"/>
                                      </p:to>
                                    </p:set>
                                    <p:animEffect transition="in" filter="wipe(left)">
                                      <p:cBhvr>
                                        <p:cTn id="37" dur="500"/>
                                        <p:tgtEl>
                                          <p:spTgt spid="26317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63179"/>
                                        </p:tgtEl>
                                        <p:attrNameLst>
                                          <p:attrName>style.visibility</p:attrName>
                                        </p:attrNameLst>
                                      </p:cBhvr>
                                      <p:to>
                                        <p:strVal val="visible"/>
                                      </p:to>
                                    </p:set>
                                    <p:animEffect transition="in" filter="wipe(left)">
                                      <p:cBhvr>
                                        <p:cTn id="42" dur="500"/>
                                        <p:tgtEl>
                                          <p:spTgt spid="26317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63180"/>
                                        </p:tgtEl>
                                        <p:attrNameLst>
                                          <p:attrName>style.visibility</p:attrName>
                                        </p:attrNameLst>
                                      </p:cBhvr>
                                      <p:to>
                                        <p:strVal val="visible"/>
                                      </p:to>
                                    </p:set>
                                    <p:animEffect transition="in" filter="wipe(left)">
                                      <p:cBhvr>
                                        <p:cTn id="47" dur="500"/>
                                        <p:tgtEl>
                                          <p:spTgt spid="263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2" grpId="0"/>
      <p:bldP spid="263173" grpId="0"/>
      <p:bldP spid="263174" grpId="0"/>
      <p:bldP spid="263175" grpId="0"/>
      <p:bldP spid="263176" grpId="0"/>
      <p:bldP spid="263177" grpId="0"/>
      <p:bldP spid="263178" grpId="0"/>
      <p:bldP spid="263179" grpId="0"/>
      <p:bldP spid="263180" grpId="0"/>
    </p:bld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7458" name="Rectangle 2"/>
          <p:cNvSpPr>
            <a:spLocks noChangeArrowheads="1"/>
          </p:cNvSpPr>
          <p:nvPr/>
        </p:nvSpPr>
        <p:spPr bwMode="auto">
          <a:xfrm>
            <a:off x="0" y="3333750"/>
            <a:ext cx="9131300" cy="3284538"/>
          </a:xfrm>
          <a:prstGeom prst="rect">
            <a:avLst/>
          </a:prstGeom>
          <a:noFill/>
          <a:ln w="28575">
            <a:solidFill>
              <a:schemeClr val="tx1"/>
            </a:solidFill>
            <a:miter lim="800000"/>
            <a:headEnd/>
            <a:tailEnd/>
          </a:ln>
        </p:spPr>
        <p:txBody>
          <a:bodyPr wrap="none" anchor="ctr"/>
          <a:lstStyle/>
          <a:p>
            <a:endParaRPr lang="en-US">
              <a:solidFill>
                <a:srgbClr val="000000"/>
              </a:solidFill>
            </a:endParaRPr>
          </a:p>
        </p:txBody>
      </p:sp>
      <p:sp>
        <p:nvSpPr>
          <p:cNvPr id="780291" name="Text Box 3"/>
          <p:cNvSpPr txBox="1">
            <a:spLocks noChangeArrowheads="1"/>
          </p:cNvSpPr>
          <p:nvPr/>
        </p:nvSpPr>
        <p:spPr bwMode="auto">
          <a:xfrm>
            <a:off x="0" y="3325813"/>
            <a:ext cx="3773488" cy="3532187"/>
          </a:xfrm>
          <a:prstGeom prst="rect">
            <a:avLst/>
          </a:prstGeom>
          <a:noFill/>
          <a:ln w="9525">
            <a:noFill/>
            <a:miter lim="800000"/>
            <a:headEnd/>
            <a:tailEnd/>
          </a:ln>
        </p:spPr>
        <p:txBody>
          <a:bodyPr/>
          <a:lstStyle/>
          <a:p>
            <a:pPr algn="l" eaLnBrk="0" hangingPunct="0">
              <a:spcBef>
                <a:spcPct val="20000"/>
              </a:spcBef>
            </a:pPr>
            <a:r>
              <a:rPr lang="en-US" sz="3200">
                <a:solidFill>
                  <a:srgbClr val="000000"/>
                </a:solidFill>
              </a:rPr>
              <a:t>GIVEN:</a:t>
            </a:r>
          </a:p>
          <a:p>
            <a:pPr algn="l" eaLnBrk="0" hangingPunct="0">
              <a:spcBef>
                <a:spcPct val="20000"/>
              </a:spcBef>
            </a:pPr>
            <a:endParaRPr lang="en-US" sz="900">
              <a:solidFill>
                <a:srgbClr val="000000"/>
              </a:solidFill>
            </a:endParaRPr>
          </a:p>
          <a:p>
            <a:pPr algn="l" eaLnBrk="0" hangingPunct="0">
              <a:spcBef>
                <a:spcPct val="20000"/>
              </a:spcBef>
            </a:pPr>
            <a:endParaRPr lang="en-US" sz="900">
              <a:solidFill>
                <a:srgbClr val="000000"/>
              </a:solidFill>
            </a:endParaRPr>
          </a:p>
          <a:p>
            <a:pPr algn="l" eaLnBrk="0" hangingPunct="0">
              <a:spcBef>
                <a:spcPct val="20000"/>
              </a:spcBef>
            </a:pPr>
            <a:r>
              <a:rPr lang="en-US" sz="2800">
                <a:solidFill>
                  <a:srgbClr val="000000"/>
                </a:solidFill>
              </a:rPr>
              <a:t>   V</a:t>
            </a:r>
            <a:r>
              <a:rPr lang="en-US" sz="2800" baseline="-25000">
                <a:solidFill>
                  <a:srgbClr val="000000"/>
                </a:solidFill>
              </a:rPr>
              <a:t>1</a:t>
            </a:r>
            <a:r>
              <a:rPr lang="en-US" sz="2800">
                <a:solidFill>
                  <a:srgbClr val="000000"/>
                </a:solidFill>
              </a:rPr>
              <a:t> = 473 cm</a:t>
            </a:r>
            <a:r>
              <a:rPr lang="en-US" sz="2800" baseline="30000">
                <a:solidFill>
                  <a:srgbClr val="000000"/>
                </a:solidFill>
              </a:rPr>
              <a:t>3</a:t>
            </a:r>
            <a:endParaRPr lang="en-US" sz="2800">
              <a:solidFill>
                <a:srgbClr val="000000"/>
              </a:solidFill>
            </a:endParaRPr>
          </a:p>
          <a:p>
            <a:pPr algn="l" eaLnBrk="0" hangingPunct="0">
              <a:spcBef>
                <a:spcPct val="20000"/>
              </a:spcBef>
            </a:pPr>
            <a:r>
              <a:rPr lang="en-US" sz="2800">
                <a:solidFill>
                  <a:srgbClr val="000000"/>
                </a:solidFill>
              </a:rPr>
              <a:t>   T</a:t>
            </a:r>
            <a:r>
              <a:rPr lang="en-US" sz="2800" baseline="-25000">
                <a:solidFill>
                  <a:srgbClr val="000000"/>
                </a:solidFill>
              </a:rPr>
              <a:t>1</a:t>
            </a:r>
            <a:r>
              <a:rPr lang="en-US" sz="2800">
                <a:solidFill>
                  <a:srgbClr val="000000"/>
                </a:solidFill>
              </a:rPr>
              <a:t> = 36°C = 309 K</a:t>
            </a:r>
          </a:p>
          <a:p>
            <a:pPr algn="l" eaLnBrk="0" hangingPunct="0">
              <a:spcBef>
                <a:spcPct val="20000"/>
              </a:spcBef>
            </a:pPr>
            <a:r>
              <a:rPr lang="en-US" sz="2800">
                <a:solidFill>
                  <a:srgbClr val="000000"/>
                </a:solidFill>
              </a:rPr>
              <a:t>   V</a:t>
            </a:r>
            <a:r>
              <a:rPr lang="en-US" sz="2800" baseline="-25000">
                <a:solidFill>
                  <a:srgbClr val="000000"/>
                </a:solidFill>
              </a:rPr>
              <a:t>2</a:t>
            </a:r>
            <a:r>
              <a:rPr lang="en-US" sz="2800">
                <a:solidFill>
                  <a:srgbClr val="000000"/>
                </a:solidFill>
              </a:rPr>
              <a:t> = ?</a:t>
            </a:r>
          </a:p>
          <a:p>
            <a:pPr algn="l" eaLnBrk="0" hangingPunct="0">
              <a:spcBef>
                <a:spcPct val="20000"/>
              </a:spcBef>
            </a:pPr>
            <a:r>
              <a:rPr lang="en-US" sz="2800">
                <a:solidFill>
                  <a:srgbClr val="000000"/>
                </a:solidFill>
              </a:rPr>
              <a:t>   T</a:t>
            </a:r>
            <a:r>
              <a:rPr lang="en-US" sz="2800" baseline="-25000">
                <a:solidFill>
                  <a:srgbClr val="000000"/>
                </a:solidFill>
              </a:rPr>
              <a:t>2</a:t>
            </a:r>
            <a:r>
              <a:rPr lang="en-US" sz="2800">
                <a:solidFill>
                  <a:srgbClr val="000000"/>
                </a:solidFill>
              </a:rPr>
              <a:t> = 94°C = 367 K</a:t>
            </a:r>
          </a:p>
        </p:txBody>
      </p:sp>
      <p:sp>
        <p:nvSpPr>
          <p:cNvPr id="780292" name="Text Box 4"/>
          <p:cNvSpPr txBox="1">
            <a:spLocks noChangeArrowheads="1"/>
          </p:cNvSpPr>
          <p:nvPr/>
        </p:nvSpPr>
        <p:spPr bwMode="auto">
          <a:xfrm>
            <a:off x="3778250" y="3325813"/>
            <a:ext cx="5365750" cy="1397000"/>
          </a:xfrm>
          <a:prstGeom prst="rect">
            <a:avLst/>
          </a:prstGeom>
          <a:noFill/>
          <a:ln w="9525">
            <a:noFill/>
            <a:miter lim="800000"/>
            <a:headEnd/>
            <a:tailEnd/>
          </a:ln>
        </p:spPr>
        <p:txBody>
          <a:bodyPr/>
          <a:lstStyle/>
          <a:p>
            <a:pPr algn="l" eaLnBrk="0" hangingPunct="0">
              <a:spcBef>
                <a:spcPct val="20000"/>
              </a:spcBef>
            </a:pPr>
            <a:r>
              <a:rPr lang="en-US" sz="3200">
                <a:solidFill>
                  <a:srgbClr val="000000"/>
                </a:solidFill>
              </a:rPr>
              <a:t>WORK:</a:t>
            </a:r>
          </a:p>
          <a:p>
            <a:pPr algn="l" eaLnBrk="0" hangingPunct="0">
              <a:spcBef>
                <a:spcPct val="20000"/>
              </a:spcBef>
            </a:pPr>
            <a:r>
              <a:rPr lang="en-US" sz="3200">
                <a:solidFill>
                  <a:srgbClr val="000000"/>
                </a:solidFill>
              </a:rPr>
              <a:t>P</a:t>
            </a:r>
            <a:r>
              <a:rPr lang="en-US" sz="3200" baseline="-25000">
                <a:solidFill>
                  <a:srgbClr val="000000"/>
                </a:solidFill>
              </a:rPr>
              <a:t>1</a:t>
            </a:r>
            <a:r>
              <a:rPr lang="en-US" sz="3200">
                <a:solidFill>
                  <a:srgbClr val="000000"/>
                </a:solidFill>
              </a:rPr>
              <a:t>V</a:t>
            </a:r>
            <a:r>
              <a:rPr lang="en-US" sz="3200" baseline="-25000">
                <a:solidFill>
                  <a:srgbClr val="000000"/>
                </a:solidFill>
              </a:rPr>
              <a:t>1</a:t>
            </a:r>
            <a:r>
              <a:rPr lang="en-US" sz="3200">
                <a:solidFill>
                  <a:srgbClr val="000000"/>
                </a:solidFill>
              </a:rPr>
              <a:t>T</a:t>
            </a:r>
            <a:r>
              <a:rPr lang="en-US" sz="3200" baseline="-25000">
                <a:solidFill>
                  <a:srgbClr val="000000"/>
                </a:solidFill>
              </a:rPr>
              <a:t>2 </a:t>
            </a:r>
            <a:r>
              <a:rPr lang="en-US" sz="3200">
                <a:solidFill>
                  <a:srgbClr val="000000"/>
                </a:solidFill>
              </a:rPr>
              <a:t>= P</a:t>
            </a:r>
            <a:r>
              <a:rPr lang="en-US" sz="3200" baseline="-25000">
                <a:solidFill>
                  <a:srgbClr val="000000"/>
                </a:solidFill>
              </a:rPr>
              <a:t>2</a:t>
            </a:r>
            <a:r>
              <a:rPr lang="en-US" sz="3200">
                <a:solidFill>
                  <a:srgbClr val="000000"/>
                </a:solidFill>
              </a:rPr>
              <a:t>V</a:t>
            </a:r>
            <a:r>
              <a:rPr lang="en-US" sz="3200" baseline="-25000">
                <a:solidFill>
                  <a:srgbClr val="000000"/>
                </a:solidFill>
              </a:rPr>
              <a:t>2</a:t>
            </a:r>
            <a:r>
              <a:rPr lang="en-US" sz="3200">
                <a:solidFill>
                  <a:srgbClr val="000000"/>
                </a:solidFill>
              </a:rPr>
              <a:t>T</a:t>
            </a:r>
            <a:r>
              <a:rPr lang="en-US" sz="3200" baseline="-25000">
                <a:solidFill>
                  <a:srgbClr val="000000"/>
                </a:solidFill>
              </a:rPr>
              <a:t>1</a:t>
            </a:r>
            <a:endParaRPr lang="en-US" sz="3200">
              <a:solidFill>
                <a:srgbClr val="000000"/>
              </a:solidFill>
            </a:endParaRPr>
          </a:p>
        </p:txBody>
      </p:sp>
      <p:sp>
        <p:nvSpPr>
          <p:cNvPr id="147461" name="Rectangle 5"/>
          <p:cNvSpPr>
            <a:spLocks noGrp="1" noChangeArrowheads="1"/>
          </p:cNvSpPr>
          <p:nvPr>
            <p:ph type="title"/>
          </p:nvPr>
        </p:nvSpPr>
        <p:spPr/>
        <p:txBody>
          <a:bodyPr/>
          <a:lstStyle/>
          <a:p>
            <a:pPr eaLnBrk="1" hangingPunct="1"/>
            <a:r>
              <a:rPr lang="en-US" smtClean="0"/>
              <a:t>Gas Law Problems</a:t>
            </a:r>
          </a:p>
        </p:txBody>
      </p:sp>
      <p:sp>
        <p:nvSpPr>
          <p:cNvPr id="147462" name="Rectangle 6"/>
          <p:cNvSpPr>
            <a:spLocks noGrp="1" noChangeArrowheads="1"/>
          </p:cNvSpPr>
          <p:nvPr>
            <p:ph type="body" idx="1"/>
          </p:nvPr>
        </p:nvSpPr>
        <p:spPr>
          <a:xfrm>
            <a:off x="1524000" y="1447800"/>
            <a:ext cx="8229600" cy="2065338"/>
          </a:xfrm>
          <a:noFill/>
        </p:spPr>
        <p:txBody>
          <a:bodyPr/>
          <a:lstStyle/>
          <a:p>
            <a:pPr eaLnBrk="1" hangingPunct="1">
              <a:spcBef>
                <a:spcPct val="100000"/>
              </a:spcBef>
              <a:buFontTx/>
              <a:buNone/>
            </a:pPr>
            <a:r>
              <a:rPr lang="en-US" smtClean="0"/>
              <a:t>A gas occupies 473 cm</a:t>
            </a:r>
            <a:r>
              <a:rPr lang="en-US" baseline="30000" smtClean="0"/>
              <a:t>3</a:t>
            </a:r>
            <a:r>
              <a:rPr lang="en-US" smtClean="0"/>
              <a:t> at 36°C.             Find its volume at 94°C. </a:t>
            </a:r>
          </a:p>
        </p:txBody>
      </p:sp>
      <p:sp>
        <p:nvSpPr>
          <p:cNvPr id="147463" name="Line 7"/>
          <p:cNvSpPr>
            <a:spLocks noChangeShapeType="1"/>
          </p:cNvSpPr>
          <p:nvPr/>
        </p:nvSpPr>
        <p:spPr bwMode="auto">
          <a:xfrm>
            <a:off x="3786188" y="3333750"/>
            <a:ext cx="0" cy="3284538"/>
          </a:xfrm>
          <a:prstGeom prst="line">
            <a:avLst/>
          </a:prstGeom>
          <a:noFill/>
          <a:ln w="28575">
            <a:solidFill>
              <a:schemeClr val="tx1"/>
            </a:solidFill>
            <a:round/>
            <a:headEnd/>
            <a:tailEnd/>
          </a:ln>
        </p:spPr>
        <p:txBody>
          <a:bodyPr wrap="none" anchor="ctr"/>
          <a:lstStyle/>
          <a:p>
            <a:endParaRPr lang="en-US">
              <a:solidFill>
                <a:srgbClr val="000000"/>
              </a:solidFill>
            </a:endParaRPr>
          </a:p>
        </p:txBody>
      </p:sp>
      <p:sp>
        <p:nvSpPr>
          <p:cNvPr id="147464" name="Line 8"/>
          <p:cNvSpPr>
            <a:spLocks noChangeShapeType="1"/>
          </p:cNvSpPr>
          <p:nvPr/>
        </p:nvSpPr>
        <p:spPr bwMode="auto">
          <a:xfrm>
            <a:off x="0" y="3894138"/>
            <a:ext cx="9144000" cy="0"/>
          </a:xfrm>
          <a:prstGeom prst="line">
            <a:avLst/>
          </a:prstGeom>
          <a:noFill/>
          <a:ln w="28575">
            <a:solidFill>
              <a:schemeClr val="tx1"/>
            </a:solidFill>
            <a:round/>
            <a:headEnd/>
            <a:tailEnd/>
          </a:ln>
        </p:spPr>
        <p:txBody>
          <a:bodyPr wrap="none" anchor="ctr"/>
          <a:lstStyle/>
          <a:p>
            <a:endParaRPr lang="en-US">
              <a:solidFill>
                <a:srgbClr val="000000"/>
              </a:solidFill>
            </a:endParaRPr>
          </a:p>
        </p:txBody>
      </p:sp>
      <p:sp>
        <p:nvSpPr>
          <p:cNvPr id="780297" name="Text Box 9"/>
          <p:cNvSpPr txBox="1">
            <a:spLocks noChangeArrowheads="1"/>
          </p:cNvSpPr>
          <p:nvPr/>
        </p:nvSpPr>
        <p:spPr bwMode="auto">
          <a:xfrm>
            <a:off x="1989138" y="2562225"/>
            <a:ext cx="5132387" cy="581025"/>
          </a:xfrm>
          <a:prstGeom prst="rect">
            <a:avLst/>
          </a:prstGeom>
          <a:noFill/>
          <a:ln w="9525">
            <a:noFill/>
            <a:miter lim="800000"/>
            <a:headEnd/>
            <a:tailEnd/>
          </a:ln>
        </p:spPr>
        <p:txBody>
          <a:bodyPr/>
          <a:lstStyle/>
          <a:p>
            <a:pPr eaLnBrk="0" hangingPunct="0">
              <a:spcBef>
                <a:spcPct val="20000"/>
              </a:spcBef>
            </a:pPr>
            <a:r>
              <a:rPr lang="en-US" sz="3600">
                <a:solidFill>
                  <a:srgbClr val="333399"/>
                </a:solidFill>
              </a:rPr>
              <a:t>CHARLES’ LAW</a:t>
            </a:r>
          </a:p>
        </p:txBody>
      </p:sp>
      <p:sp>
        <p:nvSpPr>
          <p:cNvPr id="780298" name="Text Box 10"/>
          <p:cNvSpPr txBox="1">
            <a:spLocks noChangeArrowheads="1"/>
          </p:cNvSpPr>
          <p:nvPr/>
        </p:nvSpPr>
        <p:spPr bwMode="auto">
          <a:xfrm>
            <a:off x="1881188" y="3325813"/>
            <a:ext cx="825500" cy="581025"/>
          </a:xfrm>
          <a:prstGeom prst="rect">
            <a:avLst/>
          </a:prstGeom>
          <a:noFill/>
          <a:ln w="9525">
            <a:noFill/>
            <a:miter lim="800000"/>
            <a:headEnd/>
            <a:tailEnd/>
          </a:ln>
        </p:spPr>
        <p:txBody>
          <a:bodyPr/>
          <a:lstStyle/>
          <a:p>
            <a:pPr algn="l" eaLnBrk="0" hangingPunct="0">
              <a:spcBef>
                <a:spcPct val="20000"/>
              </a:spcBef>
            </a:pPr>
            <a:r>
              <a:rPr lang="en-US" sz="3600" b="1">
                <a:solidFill>
                  <a:srgbClr val="333399"/>
                </a:solidFill>
              </a:rPr>
              <a:t>T</a:t>
            </a:r>
            <a:r>
              <a:rPr lang="en-US" sz="3600" b="1">
                <a:solidFill>
                  <a:srgbClr val="333399"/>
                </a:solidFill>
                <a:sym typeface="Symbol" pitchFamily="18" charset="2"/>
              </a:rPr>
              <a:t></a:t>
            </a:r>
          </a:p>
        </p:txBody>
      </p:sp>
      <p:sp>
        <p:nvSpPr>
          <p:cNvPr id="780299" name="Text Box 11"/>
          <p:cNvSpPr txBox="1">
            <a:spLocks noChangeArrowheads="1"/>
          </p:cNvSpPr>
          <p:nvPr/>
        </p:nvSpPr>
        <p:spPr bwMode="auto">
          <a:xfrm>
            <a:off x="2524125" y="3325813"/>
            <a:ext cx="962025" cy="581025"/>
          </a:xfrm>
          <a:prstGeom prst="rect">
            <a:avLst/>
          </a:prstGeom>
          <a:noFill/>
          <a:ln w="9525">
            <a:noFill/>
            <a:miter lim="800000"/>
            <a:headEnd/>
            <a:tailEnd/>
          </a:ln>
        </p:spPr>
        <p:txBody>
          <a:bodyPr/>
          <a:lstStyle/>
          <a:p>
            <a:pPr eaLnBrk="0" hangingPunct="0">
              <a:spcBef>
                <a:spcPct val="20000"/>
              </a:spcBef>
            </a:pPr>
            <a:r>
              <a:rPr lang="en-US" sz="3600" b="1">
                <a:solidFill>
                  <a:srgbClr val="333399"/>
                </a:solidFill>
              </a:rPr>
              <a:t>V</a:t>
            </a:r>
            <a:r>
              <a:rPr lang="en-US" sz="3600" b="1">
                <a:solidFill>
                  <a:srgbClr val="333399"/>
                </a:solidFill>
                <a:sym typeface="Symbol" pitchFamily="18" charset="2"/>
              </a:rPr>
              <a:t></a:t>
            </a:r>
          </a:p>
        </p:txBody>
      </p:sp>
      <p:grpSp>
        <p:nvGrpSpPr>
          <p:cNvPr id="2" name="Group 12"/>
          <p:cNvGrpSpPr>
            <a:grpSpLocks/>
          </p:cNvGrpSpPr>
          <p:nvPr/>
        </p:nvGrpSpPr>
        <p:grpSpPr bwMode="auto">
          <a:xfrm>
            <a:off x="3873500" y="4029075"/>
            <a:ext cx="1914525" cy="338138"/>
            <a:chOff x="2440" y="2538"/>
            <a:chExt cx="1206" cy="213"/>
          </a:xfrm>
        </p:grpSpPr>
        <p:sp>
          <p:nvSpPr>
            <p:cNvPr id="147471" name="Line 13"/>
            <p:cNvSpPr>
              <a:spLocks noChangeShapeType="1"/>
            </p:cNvSpPr>
            <p:nvPr/>
          </p:nvSpPr>
          <p:spPr bwMode="auto">
            <a:xfrm flipV="1">
              <a:off x="2440" y="2538"/>
              <a:ext cx="165" cy="213"/>
            </a:xfrm>
            <a:prstGeom prst="line">
              <a:avLst/>
            </a:prstGeom>
            <a:noFill/>
            <a:ln w="57150">
              <a:solidFill>
                <a:srgbClr val="FF1313"/>
              </a:solidFill>
              <a:round/>
              <a:headEnd/>
              <a:tailEnd/>
            </a:ln>
          </p:spPr>
          <p:txBody>
            <a:bodyPr wrap="none" anchor="ctr"/>
            <a:lstStyle/>
            <a:p>
              <a:endParaRPr lang="en-US">
                <a:solidFill>
                  <a:srgbClr val="000000"/>
                </a:solidFill>
              </a:endParaRPr>
            </a:p>
          </p:txBody>
        </p:sp>
        <p:sp>
          <p:nvSpPr>
            <p:cNvPr id="147472" name="Line 14"/>
            <p:cNvSpPr>
              <a:spLocks noChangeShapeType="1"/>
            </p:cNvSpPr>
            <p:nvPr/>
          </p:nvSpPr>
          <p:spPr bwMode="auto">
            <a:xfrm flipV="1">
              <a:off x="3481" y="2538"/>
              <a:ext cx="165" cy="213"/>
            </a:xfrm>
            <a:prstGeom prst="line">
              <a:avLst/>
            </a:prstGeom>
            <a:noFill/>
            <a:ln w="57150">
              <a:solidFill>
                <a:srgbClr val="FF1313"/>
              </a:solidFill>
              <a:round/>
              <a:headEnd/>
              <a:tailEnd/>
            </a:ln>
          </p:spPr>
          <p:txBody>
            <a:bodyPr wrap="none" anchor="ctr"/>
            <a:lstStyle/>
            <a:p>
              <a:endParaRPr lang="en-US">
                <a:solidFill>
                  <a:srgbClr val="000000"/>
                </a:solidFill>
              </a:endParaRPr>
            </a:p>
          </p:txBody>
        </p:sp>
      </p:grpSp>
      <p:sp>
        <p:nvSpPr>
          <p:cNvPr id="780303" name="Text Box 15"/>
          <p:cNvSpPr txBox="1">
            <a:spLocks noChangeArrowheads="1"/>
          </p:cNvSpPr>
          <p:nvPr/>
        </p:nvSpPr>
        <p:spPr bwMode="auto">
          <a:xfrm>
            <a:off x="3779838" y="4689475"/>
            <a:ext cx="5365750" cy="1565275"/>
          </a:xfrm>
          <a:prstGeom prst="rect">
            <a:avLst/>
          </a:prstGeom>
          <a:noFill/>
          <a:ln w="9525">
            <a:noFill/>
            <a:miter lim="800000"/>
            <a:headEnd/>
            <a:tailEnd/>
          </a:ln>
        </p:spPr>
        <p:txBody>
          <a:bodyPr/>
          <a:lstStyle/>
          <a:p>
            <a:pPr algn="l" eaLnBrk="0" hangingPunct="0">
              <a:spcBef>
                <a:spcPct val="60000"/>
              </a:spcBef>
            </a:pPr>
            <a:r>
              <a:rPr lang="en-US" sz="3200">
                <a:solidFill>
                  <a:srgbClr val="000000"/>
                </a:solidFill>
              </a:rPr>
              <a:t>(473 cm</a:t>
            </a:r>
            <a:r>
              <a:rPr lang="en-US" sz="3200" baseline="30000">
                <a:solidFill>
                  <a:srgbClr val="000000"/>
                </a:solidFill>
              </a:rPr>
              <a:t>3</a:t>
            </a:r>
            <a:r>
              <a:rPr lang="en-US" sz="3200">
                <a:solidFill>
                  <a:srgbClr val="000000"/>
                </a:solidFill>
              </a:rPr>
              <a:t>)(367 K)=V</a:t>
            </a:r>
            <a:r>
              <a:rPr lang="en-US" sz="3200" baseline="-25000">
                <a:solidFill>
                  <a:srgbClr val="000000"/>
                </a:solidFill>
              </a:rPr>
              <a:t>2</a:t>
            </a:r>
            <a:r>
              <a:rPr lang="en-US" sz="3200">
                <a:solidFill>
                  <a:srgbClr val="000000"/>
                </a:solidFill>
              </a:rPr>
              <a:t>(309 K)</a:t>
            </a:r>
          </a:p>
          <a:p>
            <a:pPr algn="l" eaLnBrk="0" hangingPunct="0">
              <a:spcBef>
                <a:spcPct val="60000"/>
              </a:spcBef>
            </a:pPr>
            <a:r>
              <a:rPr lang="en-US" sz="3200" b="1">
                <a:solidFill>
                  <a:srgbClr val="333399"/>
                </a:solidFill>
              </a:rPr>
              <a:t>V</a:t>
            </a:r>
            <a:r>
              <a:rPr lang="en-US" sz="3200" b="1" baseline="-25000">
                <a:solidFill>
                  <a:srgbClr val="333399"/>
                </a:solidFill>
              </a:rPr>
              <a:t>2</a:t>
            </a:r>
            <a:r>
              <a:rPr lang="en-US" sz="3200" b="1">
                <a:solidFill>
                  <a:srgbClr val="333399"/>
                </a:solidFill>
              </a:rPr>
              <a:t> = 562 cm</a:t>
            </a:r>
            <a:r>
              <a:rPr lang="en-US" sz="3200" b="1" baseline="30000">
                <a:solidFill>
                  <a:srgbClr val="333399"/>
                </a:solidFill>
              </a:rPr>
              <a:t>3</a:t>
            </a:r>
            <a:endParaRPr lang="en-US" sz="3200">
              <a:solidFill>
                <a:srgbClr val="333399"/>
              </a:solidFill>
            </a:endParaRPr>
          </a:p>
        </p:txBody>
      </p:sp>
      <p:sp>
        <p:nvSpPr>
          <p:cNvPr id="147470" name="Rectangle 16"/>
          <p:cNvSpPr>
            <a:spLocks noChangeArrowheads="1"/>
          </p:cNvSpPr>
          <p:nvPr/>
        </p:nvSpPr>
        <p:spPr bwMode="auto">
          <a:xfrm>
            <a:off x="2698750" y="6629400"/>
            <a:ext cx="3730625" cy="336550"/>
          </a:xfrm>
          <a:prstGeom prst="rect">
            <a:avLst/>
          </a:prstGeom>
          <a:noFill/>
          <a:ln w="9525">
            <a:noFill/>
            <a:miter lim="800000"/>
            <a:headEnd/>
            <a:tailEnd/>
          </a:ln>
        </p:spPr>
        <p:txBody>
          <a:bodyPr wrap="none">
            <a:spAutoFit/>
          </a:bodyPr>
          <a:lstStyle/>
          <a:p>
            <a:pPr algn="l"/>
            <a:r>
              <a:rPr lang="en-US" sz="800">
                <a:solidFill>
                  <a:srgbClr val="000000"/>
                </a:solidFill>
              </a:rPr>
              <a:t>Courtesy Christy Johannesson www.nisd.net/communicationsarts/pages/chem</a:t>
            </a:r>
          </a:p>
          <a:p>
            <a:pPr algn="l"/>
            <a:endParaRPr lang="en-US" sz="800">
              <a:solidFill>
                <a:srgbClr val="000000"/>
              </a:solidFill>
            </a:endParaRPr>
          </a:p>
        </p:txBody>
      </p:sp>
    </p:spTree>
    <p:extLst>
      <p:ext uri="{BB962C8B-B14F-4D97-AF65-F5344CB8AC3E}">
        <p14:creationId xmlns:p14="http://schemas.microsoft.com/office/powerpoint/2010/main" val="23286873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80291">
                                            <p:txEl>
                                              <p:pRg st="0" end="0"/>
                                            </p:txEl>
                                          </p:spTgt>
                                        </p:tgtEl>
                                        <p:attrNameLst>
                                          <p:attrName>style.visibility</p:attrName>
                                        </p:attrNameLst>
                                      </p:cBhvr>
                                      <p:to>
                                        <p:strVal val="visible"/>
                                      </p:to>
                                    </p:set>
                                    <p:animEffect transition="in" filter="wipe(up)">
                                      <p:cBhvr>
                                        <p:cTn id="7" dur="500"/>
                                        <p:tgtEl>
                                          <p:spTgt spid="7802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80291">
                                            <p:txEl>
                                              <p:pRg st="3" end="3"/>
                                            </p:txEl>
                                          </p:spTgt>
                                        </p:tgtEl>
                                        <p:attrNameLst>
                                          <p:attrName>style.visibility</p:attrName>
                                        </p:attrNameLst>
                                      </p:cBhvr>
                                      <p:to>
                                        <p:strVal val="visible"/>
                                      </p:to>
                                    </p:set>
                                    <p:animEffect transition="in" filter="wipe(up)">
                                      <p:cBhvr>
                                        <p:cTn id="12" dur="500"/>
                                        <p:tgtEl>
                                          <p:spTgt spid="780291">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80291">
                                            <p:txEl>
                                              <p:pRg st="4" end="4"/>
                                            </p:txEl>
                                          </p:spTgt>
                                        </p:tgtEl>
                                        <p:attrNameLst>
                                          <p:attrName>style.visibility</p:attrName>
                                        </p:attrNameLst>
                                      </p:cBhvr>
                                      <p:to>
                                        <p:strVal val="visible"/>
                                      </p:to>
                                    </p:set>
                                    <p:animEffect transition="in" filter="wipe(up)">
                                      <p:cBhvr>
                                        <p:cTn id="17" dur="500"/>
                                        <p:tgtEl>
                                          <p:spTgt spid="78029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80291">
                                            <p:txEl>
                                              <p:pRg st="5" end="5"/>
                                            </p:txEl>
                                          </p:spTgt>
                                        </p:tgtEl>
                                        <p:attrNameLst>
                                          <p:attrName>style.visibility</p:attrName>
                                        </p:attrNameLst>
                                      </p:cBhvr>
                                      <p:to>
                                        <p:strVal val="visible"/>
                                      </p:to>
                                    </p:set>
                                    <p:animEffect transition="in" filter="wipe(up)">
                                      <p:cBhvr>
                                        <p:cTn id="22" dur="500"/>
                                        <p:tgtEl>
                                          <p:spTgt spid="780291">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80291">
                                            <p:txEl>
                                              <p:pRg st="6" end="6"/>
                                            </p:txEl>
                                          </p:spTgt>
                                        </p:tgtEl>
                                        <p:attrNameLst>
                                          <p:attrName>style.visibility</p:attrName>
                                        </p:attrNameLst>
                                      </p:cBhvr>
                                      <p:to>
                                        <p:strVal val="visible"/>
                                      </p:to>
                                    </p:set>
                                    <p:animEffect transition="in" filter="wipe(up)">
                                      <p:cBhvr>
                                        <p:cTn id="27" dur="500"/>
                                        <p:tgtEl>
                                          <p:spTgt spid="780291">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780297"/>
                                        </p:tgtEl>
                                        <p:attrNameLst>
                                          <p:attrName>style.visibility</p:attrName>
                                        </p:attrNameLst>
                                      </p:cBhvr>
                                      <p:to>
                                        <p:strVal val="visible"/>
                                      </p:to>
                                    </p:set>
                                    <p:animEffect transition="in" filter="barn(outVertical)">
                                      <p:cBhvr>
                                        <p:cTn id="32" dur="500"/>
                                        <p:tgtEl>
                                          <p:spTgt spid="78029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80298"/>
                                        </p:tgtEl>
                                        <p:attrNameLst>
                                          <p:attrName>style.visibility</p:attrName>
                                        </p:attrNameLst>
                                      </p:cBhvr>
                                      <p:to>
                                        <p:strVal val="visible"/>
                                      </p:to>
                                    </p:set>
                                    <p:animEffect transition="in" filter="wipe(left)">
                                      <p:cBhvr>
                                        <p:cTn id="37" dur="500"/>
                                        <p:tgtEl>
                                          <p:spTgt spid="78029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80299"/>
                                        </p:tgtEl>
                                        <p:attrNameLst>
                                          <p:attrName>style.visibility</p:attrName>
                                        </p:attrNameLst>
                                      </p:cBhvr>
                                      <p:to>
                                        <p:strVal val="visible"/>
                                      </p:to>
                                    </p:set>
                                    <p:animEffect transition="in" filter="wipe(left)">
                                      <p:cBhvr>
                                        <p:cTn id="42" dur="500"/>
                                        <p:tgtEl>
                                          <p:spTgt spid="78029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780292"/>
                                        </p:tgtEl>
                                        <p:attrNameLst>
                                          <p:attrName>style.visibility</p:attrName>
                                        </p:attrNameLst>
                                      </p:cBhvr>
                                      <p:to>
                                        <p:strVal val="visible"/>
                                      </p:to>
                                    </p:set>
                                    <p:animEffect transition="in" filter="wipe(up)">
                                      <p:cBhvr>
                                        <p:cTn id="47" dur="500"/>
                                        <p:tgtEl>
                                          <p:spTgt spid="78029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ipe(down)">
                                      <p:cBhvr>
                                        <p:cTn id="52" dur="5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780303">
                                            <p:txEl>
                                              <p:pRg st="0" end="0"/>
                                            </p:txEl>
                                          </p:spTgt>
                                        </p:tgtEl>
                                        <p:attrNameLst>
                                          <p:attrName>style.visibility</p:attrName>
                                        </p:attrNameLst>
                                      </p:cBhvr>
                                      <p:to>
                                        <p:strVal val="visible"/>
                                      </p:to>
                                    </p:set>
                                    <p:animEffect transition="in" filter="wipe(up)">
                                      <p:cBhvr>
                                        <p:cTn id="57" dur="500"/>
                                        <p:tgtEl>
                                          <p:spTgt spid="780303">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780303">
                                            <p:txEl>
                                              <p:pRg st="1" end="1"/>
                                            </p:txEl>
                                          </p:spTgt>
                                        </p:tgtEl>
                                        <p:attrNameLst>
                                          <p:attrName>style.visibility</p:attrName>
                                        </p:attrNameLst>
                                      </p:cBhvr>
                                      <p:to>
                                        <p:strVal val="visible"/>
                                      </p:to>
                                    </p:set>
                                    <p:animEffect transition="in" filter="wipe(up)">
                                      <p:cBhvr>
                                        <p:cTn id="62" dur="500"/>
                                        <p:tgtEl>
                                          <p:spTgt spid="7803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0291" grpId="0" build="p" autoUpdateAnimBg="0"/>
      <p:bldP spid="780292" grpId="0" autoUpdateAnimBg="0"/>
      <p:bldP spid="780297" grpId="0" autoUpdateAnimBg="0"/>
      <p:bldP spid="780298" grpId="0" autoUpdateAnimBg="0"/>
      <p:bldP spid="780299" grpId="0" autoUpdateAnimBg="0"/>
      <p:bldP spid="780303" grpId="0" build="p"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8482" name="Rectangle 2"/>
          <p:cNvSpPr>
            <a:spLocks noChangeArrowheads="1"/>
          </p:cNvSpPr>
          <p:nvPr/>
        </p:nvSpPr>
        <p:spPr bwMode="auto">
          <a:xfrm>
            <a:off x="0" y="3333750"/>
            <a:ext cx="9131300" cy="3284538"/>
          </a:xfrm>
          <a:prstGeom prst="rect">
            <a:avLst/>
          </a:prstGeom>
          <a:noFill/>
          <a:ln w="28575">
            <a:solidFill>
              <a:schemeClr val="tx1"/>
            </a:solidFill>
            <a:miter lim="800000"/>
            <a:headEnd/>
            <a:tailEnd/>
          </a:ln>
        </p:spPr>
        <p:txBody>
          <a:bodyPr wrap="none" anchor="ctr"/>
          <a:lstStyle/>
          <a:p>
            <a:endParaRPr lang="en-US">
              <a:solidFill>
                <a:srgbClr val="000000"/>
              </a:solidFill>
            </a:endParaRPr>
          </a:p>
        </p:txBody>
      </p:sp>
      <p:sp>
        <p:nvSpPr>
          <p:cNvPr id="782339" name="Text Box 3"/>
          <p:cNvSpPr txBox="1">
            <a:spLocks noChangeArrowheads="1"/>
          </p:cNvSpPr>
          <p:nvPr/>
        </p:nvSpPr>
        <p:spPr bwMode="auto">
          <a:xfrm>
            <a:off x="0" y="3325813"/>
            <a:ext cx="3284538" cy="3532187"/>
          </a:xfrm>
          <a:prstGeom prst="rect">
            <a:avLst/>
          </a:prstGeom>
          <a:noFill/>
          <a:ln w="9525">
            <a:noFill/>
            <a:miter lim="800000"/>
            <a:headEnd/>
            <a:tailEnd/>
          </a:ln>
        </p:spPr>
        <p:txBody>
          <a:bodyPr/>
          <a:lstStyle/>
          <a:p>
            <a:pPr algn="l" eaLnBrk="0" hangingPunct="0">
              <a:spcBef>
                <a:spcPct val="20000"/>
              </a:spcBef>
            </a:pPr>
            <a:r>
              <a:rPr lang="en-US" sz="3200">
                <a:solidFill>
                  <a:srgbClr val="000000"/>
                </a:solidFill>
              </a:rPr>
              <a:t>GIVEN:</a:t>
            </a:r>
          </a:p>
          <a:p>
            <a:pPr algn="l" eaLnBrk="0" hangingPunct="0">
              <a:spcBef>
                <a:spcPct val="20000"/>
              </a:spcBef>
            </a:pPr>
            <a:endParaRPr lang="en-US" sz="900">
              <a:solidFill>
                <a:srgbClr val="000000"/>
              </a:solidFill>
            </a:endParaRPr>
          </a:p>
          <a:p>
            <a:pPr algn="l" eaLnBrk="0" hangingPunct="0">
              <a:spcBef>
                <a:spcPct val="20000"/>
              </a:spcBef>
            </a:pPr>
            <a:r>
              <a:rPr lang="en-US" sz="2800">
                <a:solidFill>
                  <a:srgbClr val="000000"/>
                </a:solidFill>
              </a:rPr>
              <a:t>   V</a:t>
            </a:r>
            <a:r>
              <a:rPr lang="en-US" sz="2800" baseline="-25000">
                <a:solidFill>
                  <a:srgbClr val="000000"/>
                </a:solidFill>
              </a:rPr>
              <a:t>1</a:t>
            </a:r>
            <a:r>
              <a:rPr lang="en-US" sz="2800">
                <a:solidFill>
                  <a:srgbClr val="000000"/>
                </a:solidFill>
              </a:rPr>
              <a:t> = 100. mL</a:t>
            </a:r>
          </a:p>
          <a:p>
            <a:pPr algn="l" eaLnBrk="0" hangingPunct="0">
              <a:spcBef>
                <a:spcPct val="20000"/>
              </a:spcBef>
            </a:pPr>
            <a:r>
              <a:rPr lang="en-US" sz="2800">
                <a:solidFill>
                  <a:srgbClr val="000000"/>
                </a:solidFill>
              </a:rPr>
              <a:t>   P</a:t>
            </a:r>
            <a:r>
              <a:rPr lang="en-US" sz="2800" baseline="-25000">
                <a:solidFill>
                  <a:srgbClr val="000000"/>
                </a:solidFill>
              </a:rPr>
              <a:t>1</a:t>
            </a:r>
            <a:r>
              <a:rPr lang="en-US" sz="2800">
                <a:solidFill>
                  <a:srgbClr val="000000"/>
                </a:solidFill>
              </a:rPr>
              <a:t> = 150. kPa</a:t>
            </a:r>
          </a:p>
          <a:p>
            <a:pPr algn="l" eaLnBrk="0" hangingPunct="0">
              <a:spcBef>
                <a:spcPct val="20000"/>
              </a:spcBef>
            </a:pPr>
            <a:r>
              <a:rPr lang="en-US" sz="2800">
                <a:solidFill>
                  <a:srgbClr val="000000"/>
                </a:solidFill>
              </a:rPr>
              <a:t>   V</a:t>
            </a:r>
            <a:r>
              <a:rPr lang="en-US" sz="2800" baseline="-25000">
                <a:solidFill>
                  <a:srgbClr val="000000"/>
                </a:solidFill>
              </a:rPr>
              <a:t>2</a:t>
            </a:r>
            <a:r>
              <a:rPr lang="en-US" sz="2800">
                <a:solidFill>
                  <a:srgbClr val="000000"/>
                </a:solidFill>
              </a:rPr>
              <a:t> = ?</a:t>
            </a:r>
          </a:p>
          <a:p>
            <a:pPr algn="l" eaLnBrk="0" hangingPunct="0">
              <a:spcBef>
                <a:spcPct val="20000"/>
              </a:spcBef>
            </a:pPr>
            <a:r>
              <a:rPr lang="en-US" sz="2800">
                <a:solidFill>
                  <a:srgbClr val="000000"/>
                </a:solidFill>
              </a:rPr>
              <a:t>   P</a:t>
            </a:r>
            <a:r>
              <a:rPr lang="en-US" sz="2800" baseline="-25000">
                <a:solidFill>
                  <a:srgbClr val="000000"/>
                </a:solidFill>
              </a:rPr>
              <a:t>2</a:t>
            </a:r>
            <a:r>
              <a:rPr lang="en-US" sz="2800">
                <a:solidFill>
                  <a:srgbClr val="000000"/>
                </a:solidFill>
              </a:rPr>
              <a:t> = 200. kPa</a:t>
            </a:r>
          </a:p>
        </p:txBody>
      </p:sp>
      <p:sp>
        <p:nvSpPr>
          <p:cNvPr id="782340" name="Text Box 4"/>
          <p:cNvSpPr txBox="1">
            <a:spLocks noChangeArrowheads="1"/>
          </p:cNvSpPr>
          <p:nvPr/>
        </p:nvSpPr>
        <p:spPr bwMode="auto">
          <a:xfrm>
            <a:off x="3119438" y="3325813"/>
            <a:ext cx="6024562" cy="2009775"/>
          </a:xfrm>
          <a:prstGeom prst="rect">
            <a:avLst/>
          </a:prstGeom>
          <a:noFill/>
          <a:ln w="9525">
            <a:noFill/>
            <a:miter lim="800000"/>
            <a:headEnd/>
            <a:tailEnd/>
          </a:ln>
        </p:spPr>
        <p:txBody>
          <a:bodyPr/>
          <a:lstStyle/>
          <a:p>
            <a:pPr algn="l" eaLnBrk="0" hangingPunct="0">
              <a:spcBef>
                <a:spcPct val="20000"/>
              </a:spcBef>
            </a:pPr>
            <a:r>
              <a:rPr lang="en-US" sz="3200">
                <a:solidFill>
                  <a:srgbClr val="000000"/>
                </a:solidFill>
              </a:rPr>
              <a:t>WORK:</a:t>
            </a:r>
          </a:p>
          <a:p>
            <a:pPr algn="l" eaLnBrk="0" hangingPunct="0">
              <a:spcBef>
                <a:spcPct val="20000"/>
              </a:spcBef>
            </a:pPr>
            <a:r>
              <a:rPr lang="en-US" sz="3200">
                <a:solidFill>
                  <a:srgbClr val="000000"/>
                </a:solidFill>
              </a:rPr>
              <a:t>P</a:t>
            </a:r>
            <a:r>
              <a:rPr lang="en-US" sz="3200" baseline="-25000">
                <a:solidFill>
                  <a:srgbClr val="000000"/>
                </a:solidFill>
              </a:rPr>
              <a:t>1</a:t>
            </a:r>
            <a:r>
              <a:rPr lang="en-US" sz="3200">
                <a:solidFill>
                  <a:srgbClr val="000000"/>
                </a:solidFill>
              </a:rPr>
              <a:t>V</a:t>
            </a:r>
            <a:r>
              <a:rPr lang="en-US" sz="3200" baseline="-25000">
                <a:solidFill>
                  <a:srgbClr val="000000"/>
                </a:solidFill>
              </a:rPr>
              <a:t>1</a:t>
            </a:r>
            <a:r>
              <a:rPr lang="en-US" sz="3200">
                <a:solidFill>
                  <a:srgbClr val="000000"/>
                </a:solidFill>
              </a:rPr>
              <a:t>T</a:t>
            </a:r>
            <a:r>
              <a:rPr lang="en-US" sz="3200" baseline="-25000">
                <a:solidFill>
                  <a:srgbClr val="000000"/>
                </a:solidFill>
              </a:rPr>
              <a:t>2 </a:t>
            </a:r>
            <a:r>
              <a:rPr lang="en-US" sz="3200">
                <a:solidFill>
                  <a:srgbClr val="000000"/>
                </a:solidFill>
              </a:rPr>
              <a:t>= P</a:t>
            </a:r>
            <a:r>
              <a:rPr lang="en-US" sz="3200" baseline="-25000">
                <a:solidFill>
                  <a:srgbClr val="000000"/>
                </a:solidFill>
              </a:rPr>
              <a:t>2</a:t>
            </a:r>
            <a:r>
              <a:rPr lang="en-US" sz="3200">
                <a:solidFill>
                  <a:srgbClr val="000000"/>
                </a:solidFill>
              </a:rPr>
              <a:t>V</a:t>
            </a:r>
            <a:r>
              <a:rPr lang="en-US" sz="3200" baseline="-25000">
                <a:solidFill>
                  <a:srgbClr val="000000"/>
                </a:solidFill>
              </a:rPr>
              <a:t>2</a:t>
            </a:r>
            <a:r>
              <a:rPr lang="en-US" sz="3200">
                <a:solidFill>
                  <a:srgbClr val="000000"/>
                </a:solidFill>
              </a:rPr>
              <a:t>T</a:t>
            </a:r>
            <a:r>
              <a:rPr lang="en-US" sz="3200" baseline="-25000">
                <a:solidFill>
                  <a:srgbClr val="000000"/>
                </a:solidFill>
              </a:rPr>
              <a:t>1</a:t>
            </a:r>
            <a:endParaRPr lang="en-US" sz="3200">
              <a:solidFill>
                <a:srgbClr val="000000"/>
              </a:solidFill>
            </a:endParaRPr>
          </a:p>
        </p:txBody>
      </p:sp>
      <p:sp>
        <p:nvSpPr>
          <p:cNvPr id="148485" name="Rectangle 5"/>
          <p:cNvSpPr>
            <a:spLocks noGrp="1" noChangeArrowheads="1"/>
          </p:cNvSpPr>
          <p:nvPr>
            <p:ph type="title"/>
          </p:nvPr>
        </p:nvSpPr>
        <p:spPr/>
        <p:txBody>
          <a:bodyPr/>
          <a:lstStyle/>
          <a:p>
            <a:pPr eaLnBrk="1" hangingPunct="1"/>
            <a:r>
              <a:rPr lang="en-US" smtClean="0"/>
              <a:t>Gas Law Problems</a:t>
            </a:r>
          </a:p>
        </p:txBody>
      </p:sp>
      <p:sp>
        <p:nvSpPr>
          <p:cNvPr id="148486" name="Rectangle 6"/>
          <p:cNvSpPr>
            <a:spLocks noGrp="1" noChangeArrowheads="1"/>
          </p:cNvSpPr>
          <p:nvPr>
            <p:ph type="body" idx="1"/>
          </p:nvPr>
        </p:nvSpPr>
        <p:spPr>
          <a:xfrm>
            <a:off x="1295400" y="1371600"/>
            <a:ext cx="8229600" cy="2065338"/>
          </a:xfrm>
          <a:noFill/>
        </p:spPr>
        <p:txBody>
          <a:bodyPr/>
          <a:lstStyle/>
          <a:p>
            <a:pPr eaLnBrk="1" hangingPunct="1">
              <a:spcBef>
                <a:spcPct val="100000"/>
              </a:spcBef>
              <a:buFontTx/>
              <a:buNone/>
            </a:pPr>
            <a:r>
              <a:rPr lang="en-US" smtClean="0"/>
              <a:t>A gas occupies 100. mL at 150. kPa.               Find its volume at 200. kPa. </a:t>
            </a:r>
          </a:p>
        </p:txBody>
      </p:sp>
      <p:sp>
        <p:nvSpPr>
          <p:cNvPr id="148487" name="Line 7"/>
          <p:cNvSpPr>
            <a:spLocks noChangeShapeType="1"/>
          </p:cNvSpPr>
          <p:nvPr/>
        </p:nvSpPr>
        <p:spPr bwMode="auto">
          <a:xfrm>
            <a:off x="3052763" y="3333750"/>
            <a:ext cx="0" cy="3284538"/>
          </a:xfrm>
          <a:prstGeom prst="line">
            <a:avLst/>
          </a:prstGeom>
          <a:noFill/>
          <a:ln w="28575">
            <a:solidFill>
              <a:schemeClr val="tx1"/>
            </a:solidFill>
            <a:round/>
            <a:headEnd/>
            <a:tailEnd/>
          </a:ln>
        </p:spPr>
        <p:txBody>
          <a:bodyPr wrap="none" anchor="ctr"/>
          <a:lstStyle/>
          <a:p>
            <a:endParaRPr lang="en-US">
              <a:solidFill>
                <a:srgbClr val="000000"/>
              </a:solidFill>
            </a:endParaRPr>
          </a:p>
        </p:txBody>
      </p:sp>
      <p:sp>
        <p:nvSpPr>
          <p:cNvPr id="148488" name="Line 8"/>
          <p:cNvSpPr>
            <a:spLocks noChangeShapeType="1"/>
          </p:cNvSpPr>
          <p:nvPr/>
        </p:nvSpPr>
        <p:spPr bwMode="auto">
          <a:xfrm>
            <a:off x="0" y="3894138"/>
            <a:ext cx="9144000" cy="0"/>
          </a:xfrm>
          <a:prstGeom prst="line">
            <a:avLst/>
          </a:prstGeom>
          <a:noFill/>
          <a:ln w="28575">
            <a:solidFill>
              <a:schemeClr val="tx1"/>
            </a:solidFill>
            <a:round/>
            <a:headEnd/>
            <a:tailEnd/>
          </a:ln>
        </p:spPr>
        <p:txBody>
          <a:bodyPr wrap="none" anchor="ctr"/>
          <a:lstStyle/>
          <a:p>
            <a:endParaRPr lang="en-US">
              <a:solidFill>
                <a:srgbClr val="000000"/>
              </a:solidFill>
            </a:endParaRPr>
          </a:p>
        </p:txBody>
      </p:sp>
      <p:sp>
        <p:nvSpPr>
          <p:cNvPr id="782345" name="Text Box 9"/>
          <p:cNvSpPr txBox="1">
            <a:spLocks noChangeArrowheads="1"/>
          </p:cNvSpPr>
          <p:nvPr/>
        </p:nvSpPr>
        <p:spPr bwMode="auto">
          <a:xfrm>
            <a:off x="1981200" y="2562225"/>
            <a:ext cx="5132388" cy="581025"/>
          </a:xfrm>
          <a:prstGeom prst="rect">
            <a:avLst/>
          </a:prstGeom>
          <a:noFill/>
          <a:ln w="9525">
            <a:noFill/>
            <a:miter lim="800000"/>
            <a:headEnd/>
            <a:tailEnd/>
          </a:ln>
        </p:spPr>
        <p:txBody>
          <a:bodyPr/>
          <a:lstStyle/>
          <a:p>
            <a:pPr eaLnBrk="0" hangingPunct="0">
              <a:spcBef>
                <a:spcPct val="20000"/>
              </a:spcBef>
            </a:pPr>
            <a:r>
              <a:rPr lang="en-US" sz="3600">
                <a:solidFill>
                  <a:srgbClr val="333399"/>
                </a:solidFill>
              </a:rPr>
              <a:t>BOYLE’S LAW</a:t>
            </a:r>
          </a:p>
        </p:txBody>
      </p:sp>
      <p:sp>
        <p:nvSpPr>
          <p:cNvPr id="782346" name="Text Box 10"/>
          <p:cNvSpPr txBox="1">
            <a:spLocks noChangeArrowheads="1"/>
          </p:cNvSpPr>
          <p:nvPr/>
        </p:nvSpPr>
        <p:spPr bwMode="auto">
          <a:xfrm>
            <a:off x="1528763" y="3325813"/>
            <a:ext cx="825500" cy="581025"/>
          </a:xfrm>
          <a:prstGeom prst="rect">
            <a:avLst/>
          </a:prstGeom>
          <a:noFill/>
          <a:ln w="9525">
            <a:noFill/>
            <a:miter lim="800000"/>
            <a:headEnd/>
            <a:tailEnd/>
          </a:ln>
        </p:spPr>
        <p:txBody>
          <a:bodyPr/>
          <a:lstStyle/>
          <a:p>
            <a:pPr algn="l" eaLnBrk="0" hangingPunct="0">
              <a:spcBef>
                <a:spcPct val="20000"/>
              </a:spcBef>
            </a:pPr>
            <a:r>
              <a:rPr lang="en-US" sz="3600" b="1">
                <a:solidFill>
                  <a:srgbClr val="333399"/>
                </a:solidFill>
              </a:rPr>
              <a:t>P</a:t>
            </a:r>
            <a:r>
              <a:rPr lang="en-US" sz="3600" b="1">
                <a:solidFill>
                  <a:srgbClr val="333399"/>
                </a:solidFill>
                <a:sym typeface="Symbol" pitchFamily="18" charset="2"/>
              </a:rPr>
              <a:t></a:t>
            </a:r>
          </a:p>
        </p:txBody>
      </p:sp>
      <p:sp>
        <p:nvSpPr>
          <p:cNvPr id="782347" name="Text Box 11"/>
          <p:cNvSpPr txBox="1">
            <a:spLocks noChangeArrowheads="1"/>
          </p:cNvSpPr>
          <p:nvPr/>
        </p:nvSpPr>
        <p:spPr bwMode="auto">
          <a:xfrm>
            <a:off x="2171700" y="3325813"/>
            <a:ext cx="858838" cy="581025"/>
          </a:xfrm>
          <a:prstGeom prst="rect">
            <a:avLst/>
          </a:prstGeom>
          <a:noFill/>
          <a:ln w="9525">
            <a:noFill/>
            <a:miter lim="800000"/>
            <a:headEnd/>
            <a:tailEnd/>
          </a:ln>
        </p:spPr>
        <p:txBody>
          <a:bodyPr/>
          <a:lstStyle/>
          <a:p>
            <a:pPr eaLnBrk="0" hangingPunct="0">
              <a:spcBef>
                <a:spcPct val="20000"/>
              </a:spcBef>
            </a:pPr>
            <a:r>
              <a:rPr lang="en-US" sz="3600" b="1">
                <a:solidFill>
                  <a:srgbClr val="333399"/>
                </a:solidFill>
              </a:rPr>
              <a:t>V</a:t>
            </a:r>
            <a:r>
              <a:rPr lang="en-US" sz="3600" b="1">
                <a:solidFill>
                  <a:srgbClr val="333399"/>
                </a:solidFill>
                <a:sym typeface="Symbol" pitchFamily="18" charset="2"/>
              </a:rPr>
              <a:t></a:t>
            </a:r>
          </a:p>
        </p:txBody>
      </p:sp>
      <p:grpSp>
        <p:nvGrpSpPr>
          <p:cNvPr id="2" name="Group 12"/>
          <p:cNvGrpSpPr>
            <a:grpSpLocks/>
          </p:cNvGrpSpPr>
          <p:nvPr/>
        </p:nvGrpSpPr>
        <p:grpSpPr bwMode="auto">
          <a:xfrm>
            <a:off x="4054475" y="4041775"/>
            <a:ext cx="1952625" cy="338138"/>
            <a:chOff x="2554" y="2530"/>
            <a:chExt cx="1230" cy="213"/>
          </a:xfrm>
        </p:grpSpPr>
        <p:sp>
          <p:nvSpPr>
            <p:cNvPr id="148495" name="Line 13"/>
            <p:cNvSpPr>
              <a:spLocks noChangeShapeType="1"/>
            </p:cNvSpPr>
            <p:nvPr/>
          </p:nvSpPr>
          <p:spPr bwMode="auto">
            <a:xfrm flipV="1">
              <a:off x="2554" y="2530"/>
              <a:ext cx="165" cy="213"/>
            </a:xfrm>
            <a:prstGeom prst="line">
              <a:avLst/>
            </a:prstGeom>
            <a:noFill/>
            <a:ln w="57150">
              <a:solidFill>
                <a:srgbClr val="FF1313"/>
              </a:solidFill>
              <a:round/>
              <a:headEnd/>
              <a:tailEnd/>
            </a:ln>
          </p:spPr>
          <p:txBody>
            <a:bodyPr wrap="none" anchor="ctr"/>
            <a:lstStyle/>
            <a:p>
              <a:endParaRPr lang="en-US">
                <a:solidFill>
                  <a:srgbClr val="000000"/>
                </a:solidFill>
              </a:endParaRPr>
            </a:p>
          </p:txBody>
        </p:sp>
        <p:sp>
          <p:nvSpPr>
            <p:cNvPr id="148496" name="Line 14"/>
            <p:cNvSpPr>
              <a:spLocks noChangeShapeType="1"/>
            </p:cNvSpPr>
            <p:nvPr/>
          </p:nvSpPr>
          <p:spPr bwMode="auto">
            <a:xfrm flipV="1">
              <a:off x="3619" y="2530"/>
              <a:ext cx="165" cy="213"/>
            </a:xfrm>
            <a:prstGeom prst="line">
              <a:avLst/>
            </a:prstGeom>
            <a:noFill/>
            <a:ln w="57150">
              <a:solidFill>
                <a:srgbClr val="FF1313"/>
              </a:solidFill>
              <a:round/>
              <a:headEnd/>
              <a:tailEnd/>
            </a:ln>
          </p:spPr>
          <p:txBody>
            <a:bodyPr wrap="none" anchor="ctr"/>
            <a:lstStyle/>
            <a:p>
              <a:endParaRPr lang="en-US">
                <a:solidFill>
                  <a:srgbClr val="000000"/>
                </a:solidFill>
              </a:endParaRPr>
            </a:p>
          </p:txBody>
        </p:sp>
      </p:grpSp>
      <p:sp>
        <p:nvSpPr>
          <p:cNvPr id="782351" name="Text Box 15"/>
          <p:cNvSpPr txBox="1">
            <a:spLocks noChangeArrowheads="1"/>
          </p:cNvSpPr>
          <p:nvPr/>
        </p:nvSpPr>
        <p:spPr bwMode="auto">
          <a:xfrm>
            <a:off x="3121025" y="4597400"/>
            <a:ext cx="6024563" cy="1527175"/>
          </a:xfrm>
          <a:prstGeom prst="rect">
            <a:avLst/>
          </a:prstGeom>
          <a:noFill/>
          <a:ln w="9525">
            <a:noFill/>
            <a:miter lim="800000"/>
            <a:headEnd/>
            <a:tailEnd/>
          </a:ln>
        </p:spPr>
        <p:txBody>
          <a:bodyPr/>
          <a:lstStyle/>
          <a:p>
            <a:pPr algn="l" eaLnBrk="0" hangingPunct="0">
              <a:spcBef>
                <a:spcPct val="40000"/>
              </a:spcBef>
            </a:pPr>
            <a:r>
              <a:rPr lang="en-US" sz="2800">
                <a:solidFill>
                  <a:srgbClr val="000000"/>
                </a:solidFill>
              </a:rPr>
              <a:t>(150.kPa)(100.mL)=(200.kPa)V</a:t>
            </a:r>
            <a:r>
              <a:rPr lang="en-US" sz="2800" baseline="-25000">
                <a:solidFill>
                  <a:srgbClr val="000000"/>
                </a:solidFill>
              </a:rPr>
              <a:t>2</a:t>
            </a:r>
          </a:p>
          <a:p>
            <a:pPr algn="l" eaLnBrk="0" hangingPunct="0">
              <a:spcBef>
                <a:spcPct val="50000"/>
              </a:spcBef>
            </a:pPr>
            <a:r>
              <a:rPr lang="en-US" sz="2800" b="1">
                <a:solidFill>
                  <a:srgbClr val="333399"/>
                </a:solidFill>
              </a:rPr>
              <a:t>     V</a:t>
            </a:r>
            <a:r>
              <a:rPr lang="en-US" sz="2800" b="1" baseline="-25000">
                <a:solidFill>
                  <a:srgbClr val="333399"/>
                </a:solidFill>
              </a:rPr>
              <a:t>2</a:t>
            </a:r>
            <a:r>
              <a:rPr lang="en-US" sz="2800" b="1">
                <a:solidFill>
                  <a:srgbClr val="333399"/>
                </a:solidFill>
              </a:rPr>
              <a:t> = 75.0 mL</a:t>
            </a:r>
            <a:endParaRPr lang="en-US" sz="2800">
              <a:solidFill>
                <a:srgbClr val="333399"/>
              </a:solidFill>
            </a:endParaRPr>
          </a:p>
        </p:txBody>
      </p:sp>
      <p:sp>
        <p:nvSpPr>
          <p:cNvPr id="148494" name="Rectangle 16"/>
          <p:cNvSpPr>
            <a:spLocks noChangeArrowheads="1"/>
          </p:cNvSpPr>
          <p:nvPr/>
        </p:nvSpPr>
        <p:spPr bwMode="auto">
          <a:xfrm>
            <a:off x="2698750" y="6629400"/>
            <a:ext cx="3730625" cy="336550"/>
          </a:xfrm>
          <a:prstGeom prst="rect">
            <a:avLst/>
          </a:prstGeom>
          <a:noFill/>
          <a:ln w="9525">
            <a:noFill/>
            <a:miter lim="800000"/>
            <a:headEnd/>
            <a:tailEnd/>
          </a:ln>
        </p:spPr>
        <p:txBody>
          <a:bodyPr wrap="none">
            <a:spAutoFit/>
          </a:bodyPr>
          <a:lstStyle/>
          <a:p>
            <a:pPr algn="l"/>
            <a:r>
              <a:rPr lang="en-US" sz="800">
                <a:solidFill>
                  <a:srgbClr val="000000"/>
                </a:solidFill>
              </a:rPr>
              <a:t>Courtesy Christy Johannesson www.nisd.net/communicationsarts/pages/chem</a:t>
            </a:r>
          </a:p>
          <a:p>
            <a:pPr algn="l"/>
            <a:endParaRPr lang="en-US" sz="800">
              <a:solidFill>
                <a:srgbClr val="000000"/>
              </a:solidFill>
            </a:endParaRPr>
          </a:p>
        </p:txBody>
      </p:sp>
    </p:spTree>
    <p:extLst>
      <p:ext uri="{BB962C8B-B14F-4D97-AF65-F5344CB8AC3E}">
        <p14:creationId xmlns:p14="http://schemas.microsoft.com/office/powerpoint/2010/main" val="17578438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82339">
                                            <p:txEl>
                                              <p:pRg st="0" end="0"/>
                                            </p:txEl>
                                          </p:spTgt>
                                        </p:tgtEl>
                                        <p:attrNameLst>
                                          <p:attrName>style.visibility</p:attrName>
                                        </p:attrNameLst>
                                      </p:cBhvr>
                                      <p:to>
                                        <p:strVal val="visible"/>
                                      </p:to>
                                    </p:set>
                                    <p:animEffect transition="in" filter="wipe(up)">
                                      <p:cBhvr>
                                        <p:cTn id="7" dur="500"/>
                                        <p:tgtEl>
                                          <p:spTgt spid="7823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82339">
                                            <p:txEl>
                                              <p:pRg st="2" end="2"/>
                                            </p:txEl>
                                          </p:spTgt>
                                        </p:tgtEl>
                                        <p:attrNameLst>
                                          <p:attrName>style.visibility</p:attrName>
                                        </p:attrNameLst>
                                      </p:cBhvr>
                                      <p:to>
                                        <p:strVal val="visible"/>
                                      </p:to>
                                    </p:set>
                                    <p:animEffect transition="in" filter="wipe(up)">
                                      <p:cBhvr>
                                        <p:cTn id="12" dur="500"/>
                                        <p:tgtEl>
                                          <p:spTgt spid="78233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82339">
                                            <p:txEl>
                                              <p:pRg st="3" end="3"/>
                                            </p:txEl>
                                          </p:spTgt>
                                        </p:tgtEl>
                                        <p:attrNameLst>
                                          <p:attrName>style.visibility</p:attrName>
                                        </p:attrNameLst>
                                      </p:cBhvr>
                                      <p:to>
                                        <p:strVal val="visible"/>
                                      </p:to>
                                    </p:set>
                                    <p:animEffect transition="in" filter="wipe(up)">
                                      <p:cBhvr>
                                        <p:cTn id="17" dur="500"/>
                                        <p:tgtEl>
                                          <p:spTgt spid="78233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82339">
                                            <p:txEl>
                                              <p:pRg st="4" end="4"/>
                                            </p:txEl>
                                          </p:spTgt>
                                        </p:tgtEl>
                                        <p:attrNameLst>
                                          <p:attrName>style.visibility</p:attrName>
                                        </p:attrNameLst>
                                      </p:cBhvr>
                                      <p:to>
                                        <p:strVal val="visible"/>
                                      </p:to>
                                    </p:set>
                                    <p:animEffect transition="in" filter="wipe(up)">
                                      <p:cBhvr>
                                        <p:cTn id="22" dur="500"/>
                                        <p:tgtEl>
                                          <p:spTgt spid="78233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82339">
                                            <p:txEl>
                                              <p:pRg st="5" end="5"/>
                                            </p:txEl>
                                          </p:spTgt>
                                        </p:tgtEl>
                                        <p:attrNameLst>
                                          <p:attrName>style.visibility</p:attrName>
                                        </p:attrNameLst>
                                      </p:cBhvr>
                                      <p:to>
                                        <p:strVal val="visible"/>
                                      </p:to>
                                    </p:set>
                                    <p:animEffect transition="in" filter="wipe(up)">
                                      <p:cBhvr>
                                        <p:cTn id="27" dur="500"/>
                                        <p:tgtEl>
                                          <p:spTgt spid="78233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782345"/>
                                        </p:tgtEl>
                                        <p:attrNameLst>
                                          <p:attrName>style.visibility</p:attrName>
                                        </p:attrNameLst>
                                      </p:cBhvr>
                                      <p:to>
                                        <p:strVal val="visible"/>
                                      </p:to>
                                    </p:set>
                                    <p:animEffect transition="in" filter="barn(outVertical)">
                                      <p:cBhvr>
                                        <p:cTn id="32" dur="500"/>
                                        <p:tgtEl>
                                          <p:spTgt spid="78234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82346"/>
                                        </p:tgtEl>
                                        <p:attrNameLst>
                                          <p:attrName>style.visibility</p:attrName>
                                        </p:attrNameLst>
                                      </p:cBhvr>
                                      <p:to>
                                        <p:strVal val="visible"/>
                                      </p:to>
                                    </p:set>
                                    <p:animEffect transition="in" filter="wipe(left)">
                                      <p:cBhvr>
                                        <p:cTn id="37" dur="500"/>
                                        <p:tgtEl>
                                          <p:spTgt spid="78234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82347"/>
                                        </p:tgtEl>
                                        <p:attrNameLst>
                                          <p:attrName>style.visibility</p:attrName>
                                        </p:attrNameLst>
                                      </p:cBhvr>
                                      <p:to>
                                        <p:strVal val="visible"/>
                                      </p:to>
                                    </p:set>
                                    <p:animEffect transition="in" filter="wipe(left)">
                                      <p:cBhvr>
                                        <p:cTn id="42" dur="500"/>
                                        <p:tgtEl>
                                          <p:spTgt spid="78234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782340"/>
                                        </p:tgtEl>
                                        <p:attrNameLst>
                                          <p:attrName>style.visibility</p:attrName>
                                        </p:attrNameLst>
                                      </p:cBhvr>
                                      <p:to>
                                        <p:strVal val="visible"/>
                                      </p:to>
                                    </p:set>
                                    <p:animEffect transition="in" filter="wipe(up)">
                                      <p:cBhvr>
                                        <p:cTn id="47" dur="500"/>
                                        <p:tgtEl>
                                          <p:spTgt spid="78234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ipe(down)">
                                      <p:cBhvr>
                                        <p:cTn id="52" dur="5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782351">
                                            <p:txEl>
                                              <p:pRg st="0" end="0"/>
                                            </p:txEl>
                                          </p:spTgt>
                                        </p:tgtEl>
                                        <p:attrNameLst>
                                          <p:attrName>style.visibility</p:attrName>
                                        </p:attrNameLst>
                                      </p:cBhvr>
                                      <p:to>
                                        <p:strVal val="visible"/>
                                      </p:to>
                                    </p:set>
                                    <p:animEffect transition="in" filter="wipe(up)">
                                      <p:cBhvr>
                                        <p:cTn id="57" dur="500"/>
                                        <p:tgtEl>
                                          <p:spTgt spid="782351">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782351">
                                            <p:txEl>
                                              <p:pRg st="1" end="1"/>
                                            </p:txEl>
                                          </p:spTgt>
                                        </p:tgtEl>
                                        <p:attrNameLst>
                                          <p:attrName>style.visibility</p:attrName>
                                        </p:attrNameLst>
                                      </p:cBhvr>
                                      <p:to>
                                        <p:strVal val="visible"/>
                                      </p:to>
                                    </p:set>
                                    <p:animEffect transition="in" filter="wipe(up)">
                                      <p:cBhvr>
                                        <p:cTn id="62" dur="500"/>
                                        <p:tgtEl>
                                          <p:spTgt spid="7823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2339" grpId="0" build="p" autoUpdateAnimBg="0"/>
      <p:bldP spid="782340" grpId="0" autoUpdateAnimBg="0"/>
      <p:bldP spid="782345" grpId="0" autoUpdateAnimBg="0"/>
      <p:bldP spid="782346" grpId="0" autoUpdateAnimBg="0"/>
      <p:bldP spid="782347" grpId="0" autoUpdateAnimBg="0"/>
      <p:bldP spid="782351" grpId="0" build="p"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4393" name="Text Box 9"/>
          <p:cNvSpPr txBox="1">
            <a:spLocks noChangeArrowheads="1"/>
          </p:cNvSpPr>
          <p:nvPr/>
        </p:nvSpPr>
        <p:spPr bwMode="auto">
          <a:xfrm>
            <a:off x="1401763" y="2771775"/>
            <a:ext cx="1738312" cy="581025"/>
          </a:xfrm>
          <a:prstGeom prst="rect">
            <a:avLst/>
          </a:prstGeom>
          <a:noFill/>
          <a:ln w="9525">
            <a:noFill/>
            <a:miter lim="800000"/>
            <a:headEnd/>
            <a:tailEnd/>
          </a:ln>
        </p:spPr>
        <p:txBody>
          <a:bodyPr/>
          <a:lstStyle/>
          <a:p>
            <a:pPr eaLnBrk="0" hangingPunct="0">
              <a:spcBef>
                <a:spcPct val="20000"/>
              </a:spcBef>
            </a:pPr>
            <a:r>
              <a:rPr lang="en-US" sz="3600" b="1">
                <a:solidFill>
                  <a:srgbClr val="333399"/>
                </a:solidFill>
              </a:rPr>
              <a:t>P</a:t>
            </a:r>
            <a:r>
              <a:rPr lang="en-US" sz="3600" b="1">
                <a:solidFill>
                  <a:srgbClr val="333399"/>
                </a:solidFill>
                <a:sym typeface="Symbol" pitchFamily="18" charset="2"/>
              </a:rPr>
              <a:t> T</a:t>
            </a:r>
            <a:r>
              <a:rPr lang="en-US" sz="3600" b="1">
                <a:solidFill>
                  <a:srgbClr val="BBE0E3"/>
                </a:solidFill>
                <a:sym typeface="Symbol" pitchFamily="18" charset="2"/>
              </a:rPr>
              <a:t> </a:t>
            </a:r>
          </a:p>
        </p:txBody>
      </p:sp>
      <p:sp>
        <p:nvSpPr>
          <p:cNvPr id="784388" name="Text Box 4"/>
          <p:cNvSpPr txBox="1">
            <a:spLocks noChangeArrowheads="1"/>
          </p:cNvSpPr>
          <p:nvPr/>
        </p:nvSpPr>
        <p:spPr bwMode="auto">
          <a:xfrm>
            <a:off x="3778250" y="2792413"/>
            <a:ext cx="5365750" cy="3532187"/>
          </a:xfrm>
          <a:prstGeom prst="rect">
            <a:avLst/>
          </a:prstGeom>
          <a:noFill/>
          <a:ln w="9525">
            <a:noFill/>
            <a:miter lim="800000"/>
            <a:headEnd/>
            <a:tailEnd/>
          </a:ln>
        </p:spPr>
        <p:txBody>
          <a:bodyPr/>
          <a:lstStyle/>
          <a:p>
            <a:pPr algn="l" eaLnBrk="0" hangingPunct="0">
              <a:spcBef>
                <a:spcPct val="20000"/>
              </a:spcBef>
            </a:pPr>
            <a:r>
              <a:rPr lang="en-US" sz="3200">
                <a:solidFill>
                  <a:srgbClr val="000000"/>
                </a:solidFill>
              </a:rPr>
              <a:t>WORK:</a:t>
            </a:r>
          </a:p>
          <a:p>
            <a:pPr algn="l" eaLnBrk="0" hangingPunct="0">
              <a:spcBef>
                <a:spcPct val="20000"/>
              </a:spcBef>
            </a:pPr>
            <a:r>
              <a:rPr lang="en-US" sz="3500">
                <a:solidFill>
                  <a:srgbClr val="000000"/>
                </a:solidFill>
              </a:rPr>
              <a:t>    P</a:t>
            </a:r>
            <a:r>
              <a:rPr lang="en-US" sz="3500" baseline="-25000">
                <a:solidFill>
                  <a:srgbClr val="000000"/>
                </a:solidFill>
              </a:rPr>
              <a:t>1</a:t>
            </a:r>
            <a:r>
              <a:rPr lang="en-US" sz="3500">
                <a:solidFill>
                  <a:srgbClr val="000000"/>
                </a:solidFill>
              </a:rPr>
              <a:t>V</a:t>
            </a:r>
            <a:r>
              <a:rPr lang="en-US" sz="3500" baseline="-25000">
                <a:solidFill>
                  <a:srgbClr val="000000"/>
                </a:solidFill>
              </a:rPr>
              <a:t>1</a:t>
            </a:r>
            <a:r>
              <a:rPr lang="en-US" sz="3500">
                <a:solidFill>
                  <a:srgbClr val="000000"/>
                </a:solidFill>
              </a:rPr>
              <a:t>T</a:t>
            </a:r>
            <a:r>
              <a:rPr lang="en-US" sz="3500" baseline="-25000">
                <a:solidFill>
                  <a:srgbClr val="000000"/>
                </a:solidFill>
              </a:rPr>
              <a:t>2</a:t>
            </a:r>
            <a:r>
              <a:rPr lang="en-US" sz="3500">
                <a:solidFill>
                  <a:srgbClr val="000000"/>
                </a:solidFill>
              </a:rPr>
              <a:t> = P</a:t>
            </a:r>
            <a:r>
              <a:rPr lang="en-US" sz="3500" baseline="-25000">
                <a:solidFill>
                  <a:srgbClr val="000000"/>
                </a:solidFill>
              </a:rPr>
              <a:t>2</a:t>
            </a:r>
            <a:r>
              <a:rPr lang="en-US" sz="3500">
                <a:solidFill>
                  <a:srgbClr val="000000"/>
                </a:solidFill>
              </a:rPr>
              <a:t>V</a:t>
            </a:r>
            <a:r>
              <a:rPr lang="en-US" sz="3500" baseline="-25000">
                <a:solidFill>
                  <a:srgbClr val="000000"/>
                </a:solidFill>
              </a:rPr>
              <a:t>2</a:t>
            </a:r>
            <a:r>
              <a:rPr lang="en-US" sz="3500">
                <a:solidFill>
                  <a:srgbClr val="000000"/>
                </a:solidFill>
              </a:rPr>
              <a:t>T</a:t>
            </a:r>
            <a:r>
              <a:rPr lang="en-US" sz="3500" baseline="-25000">
                <a:solidFill>
                  <a:srgbClr val="000000"/>
                </a:solidFill>
              </a:rPr>
              <a:t>1</a:t>
            </a:r>
            <a:endParaRPr lang="en-US" sz="3500">
              <a:solidFill>
                <a:srgbClr val="000000"/>
              </a:solidFill>
            </a:endParaRPr>
          </a:p>
          <a:p>
            <a:pPr algn="l" eaLnBrk="0" hangingPunct="0">
              <a:spcBef>
                <a:spcPct val="80000"/>
              </a:spcBef>
            </a:pPr>
            <a:r>
              <a:rPr lang="en-US" sz="2800">
                <a:solidFill>
                  <a:srgbClr val="000000"/>
                </a:solidFill>
              </a:rPr>
              <a:t>(71.8 kPa)(7.84 cm</a:t>
            </a:r>
            <a:r>
              <a:rPr lang="en-US" sz="2800" baseline="30000">
                <a:solidFill>
                  <a:srgbClr val="000000"/>
                </a:solidFill>
              </a:rPr>
              <a:t>3</a:t>
            </a:r>
            <a:r>
              <a:rPr lang="en-US" sz="2800">
                <a:solidFill>
                  <a:srgbClr val="000000"/>
                </a:solidFill>
              </a:rPr>
              <a:t>)(273 K)</a:t>
            </a:r>
          </a:p>
          <a:p>
            <a:pPr algn="r" eaLnBrk="0" hangingPunct="0">
              <a:spcBef>
                <a:spcPct val="30000"/>
              </a:spcBef>
            </a:pPr>
            <a:r>
              <a:rPr lang="en-US" sz="2800">
                <a:solidFill>
                  <a:srgbClr val="000000"/>
                </a:solidFill>
              </a:rPr>
              <a:t>=(101.325 kPa)</a:t>
            </a:r>
            <a:r>
              <a:rPr lang="en-US" sz="2800" baseline="-25000">
                <a:solidFill>
                  <a:srgbClr val="000000"/>
                </a:solidFill>
              </a:rPr>
              <a:t> </a:t>
            </a:r>
            <a:r>
              <a:rPr lang="en-US" sz="2800">
                <a:solidFill>
                  <a:srgbClr val="000000"/>
                </a:solidFill>
              </a:rPr>
              <a:t>V</a:t>
            </a:r>
            <a:r>
              <a:rPr lang="en-US" sz="2800" baseline="-25000">
                <a:solidFill>
                  <a:srgbClr val="000000"/>
                </a:solidFill>
              </a:rPr>
              <a:t>2 </a:t>
            </a:r>
            <a:r>
              <a:rPr lang="en-US" sz="2800">
                <a:solidFill>
                  <a:srgbClr val="000000"/>
                </a:solidFill>
              </a:rPr>
              <a:t>(298 K)</a:t>
            </a:r>
          </a:p>
          <a:p>
            <a:pPr algn="l" eaLnBrk="0" hangingPunct="0">
              <a:spcBef>
                <a:spcPct val="80000"/>
              </a:spcBef>
            </a:pPr>
            <a:r>
              <a:rPr lang="en-US" sz="3500" b="1">
                <a:solidFill>
                  <a:srgbClr val="333399"/>
                </a:solidFill>
              </a:rPr>
              <a:t>        V</a:t>
            </a:r>
            <a:r>
              <a:rPr lang="en-US" sz="3500" b="1" baseline="-25000">
                <a:solidFill>
                  <a:srgbClr val="333399"/>
                </a:solidFill>
              </a:rPr>
              <a:t>2</a:t>
            </a:r>
            <a:r>
              <a:rPr lang="en-US" sz="3500" b="1">
                <a:solidFill>
                  <a:srgbClr val="333399"/>
                </a:solidFill>
              </a:rPr>
              <a:t> = 5.09 cm</a:t>
            </a:r>
            <a:r>
              <a:rPr lang="en-US" sz="3500" b="1" baseline="30000">
                <a:solidFill>
                  <a:srgbClr val="333399"/>
                </a:solidFill>
              </a:rPr>
              <a:t>3</a:t>
            </a:r>
            <a:endParaRPr lang="en-US" sz="3500">
              <a:solidFill>
                <a:srgbClr val="333399"/>
              </a:solidFill>
            </a:endParaRPr>
          </a:p>
          <a:p>
            <a:pPr algn="l" eaLnBrk="0" hangingPunct="0"/>
            <a:endParaRPr lang="en-US" sz="3500">
              <a:solidFill>
                <a:srgbClr val="000000"/>
              </a:solidFill>
            </a:endParaRPr>
          </a:p>
        </p:txBody>
      </p:sp>
      <p:sp>
        <p:nvSpPr>
          <p:cNvPr id="784387" name="Text Box 3"/>
          <p:cNvSpPr txBox="1">
            <a:spLocks noChangeArrowheads="1"/>
          </p:cNvSpPr>
          <p:nvPr/>
        </p:nvSpPr>
        <p:spPr bwMode="auto">
          <a:xfrm>
            <a:off x="0" y="2792413"/>
            <a:ext cx="3775075" cy="3532187"/>
          </a:xfrm>
          <a:prstGeom prst="rect">
            <a:avLst/>
          </a:prstGeom>
          <a:noFill/>
          <a:ln w="9525">
            <a:noFill/>
            <a:miter lim="800000"/>
            <a:headEnd/>
            <a:tailEnd/>
          </a:ln>
        </p:spPr>
        <p:txBody>
          <a:bodyPr/>
          <a:lstStyle/>
          <a:p>
            <a:pPr algn="l" eaLnBrk="0" hangingPunct="0">
              <a:spcBef>
                <a:spcPct val="20000"/>
              </a:spcBef>
            </a:pPr>
            <a:r>
              <a:rPr lang="en-US" sz="3200">
                <a:solidFill>
                  <a:srgbClr val="000000"/>
                </a:solidFill>
              </a:rPr>
              <a:t>GIVEN:</a:t>
            </a:r>
          </a:p>
          <a:p>
            <a:pPr algn="l" eaLnBrk="0" hangingPunct="0">
              <a:spcBef>
                <a:spcPct val="15000"/>
              </a:spcBef>
            </a:pPr>
            <a:endParaRPr lang="en-US" sz="1000">
              <a:solidFill>
                <a:srgbClr val="000000"/>
              </a:solidFill>
            </a:endParaRPr>
          </a:p>
          <a:p>
            <a:pPr algn="l" eaLnBrk="0" hangingPunct="0">
              <a:spcBef>
                <a:spcPct val="15000"/>
              </a:spcBef>
            </a:pPr>
            <a:r>
              <a:rPr lang="en-US" sz="2800">
                <a:solidFill>
                  <a:srgbClr val="000000"/>
                </a:solidFill>
              </a:rPr>
              <a:t>   V</a:t>
            </a:r>
            <a:r>
              <a:rPr lang="en-US" sz="2800" baseline="-25000">
                <a:solidFill>
                  <a:srgbClr val="000000"/>
                </a:solidFill>
              </a:rPr>
              <a:t>1</a:t>
            </a:r>
            <a:r>
              <a:rPr lang="en-US" sz="2800">
                <a:solidFill>
                  <a:srgbClr val="000000"/>
                </a:solidFill>
              </a:rPr>
              <a:t> = 7.84 cm</a:t>
            </a:r>
            <a:r>
              <a:rPr lang="en-US" sz="2800" baseline="30000">
                <a:solidFill>
                  <a:srgbClr val="000000"/>
                </a:solidFill>
              </a:rPr>
              <a:t>3</a:t>
            </a:r>
            <a:endParaRPr lang="en-US" sz="2800">
              <a:solidFill>
                <a:srgbClr val="000000"/>
              </a:solidFill>
            </a:endParaRPr>
          </a:p>
          <a:p>
            <a:pPr algn="l" eaLnBrk="0" hangingPunct="0">
              <a:spcBef>
                <a:spcPct val="15000"/>
              </a:spcBef>
            </a:pPr>
            <a:r>
              <a:rPr lang="en-US" sz="2800">
                <a:solidFill>
                  <a:srgbClr val="000000"/>
                </a:solidFill>
              </a:rPr>
              <a:t>   P</a:t>
            </a:r>
            <a:r>
              <a:rPr lang="en-US" sz="2800" baseline="-25000">
                <a:solidFill>
                  <a:srgbClr val="000000"/>
                </a:solidFill>
              </a:rPr>
              <a:t>1</a:t>
            </a:r>
            <a:r>
              <a:rPr lang="en-US" sz="2800">
                <a:solidFill>
                  <a:srgbClr val="000000"/>
                </a:solidFill>
              </a:rPr>
              <a:t> = 71.8 kPa</a:t>
            </a:r>
          </a:p>
          <a:p>
            <a:pPr algn="l" eaLnBrk="0" hangingPunct="0">
              <a:spcBef>
                <a:spcPct val="15000"/>
              </a:spcBef>
            </a:pPr>
            <a:r>
              <a:rPr lang="en-US" sz="2800">
                <a:solidFill>
                  <a:srgbClr val="000000"/>
                </a:solidFill>
              </a:rPr>
              <a:t>   T</a:t>
            </a:r>
            <a:r>
              <a:rPr lang="en-US" sz="2800" baseline="-25000">
                <a:solidFill>
                  <a:srgbClr val="000000"/>
                </a:solidFill>
              </a:rPr>
              <a:t>1</a:t>
            </a:r>
            <a:r>
              <a:rPr lang="en-US" sz="2800">
                <a:solidFill>
                  <a:srgbClr val="000000"/>
                </a:solidFill>
              </a:rPr>
              <a:t> = 25°C = 298 K</a:t>
            </a:r>
          </a:p>
          <a:p>
            <a:pPr algn="l" eaLnBrk="0" hangingPunct="0">
              <a:spcBef>
                <a:spcPct val="15000"/>
              </a:spcBef>
            </a:pPr>
            <a:r>
              <a:rPr lang="en-US" sz="2800">
                <a:solidFill>
                  <a:srgbClr val="000000"/>
                </a:solidFill>
              </a:rPr>
              <a:t>   V</a:t>
            </a:r>
            <a:r>
              <a:rPr lang="en-US" sz="2800" baseline="-25000">
                <a:solidFill>
                  <a:srgbClr val="000000"/>
                </a:solidFill>
              </a:rPr>
              <a:t>2</a:t>
            </a:r>
            <a:r>
              <a:rPr lang="en-US" sz="2800">
                <a:solidFill>
                  <a:srgbClr val="000000"/>
                </a:solidFill>
              </a:rPr>
              <a:t> = ?</a:t>
            </a:r>
          </a:p>
          <a:p>
            <a:pPr algn="l" eaLnBrk="0" hangingPunct="0">
              <a:spcBef>
                <a:spcPct val="15000"/>
              </a:spcBef>
            </a:pPr>
            <a:r>
              <a:rPr lang="en-US" sz="2800">
                <a:solidFill>
                  <a:srgbClr val="000000"/>
                </a:solidFill>
              </a:rPr>
              <a:t>   P</a:t>
            </a:r>
            <a:r>
              <a:rPr lang="en-US" sz="2800" baseline="-25000">
                <a:solidFill>
                  <a:srgbClr val="000000"/>
                </a:solidFill>
              </a:rPr>
              <a:t>2</a:t>
            </a:r>
            <a:r>
              <a:rPr lang="en-US" sz="2800">
                <a:solidFill>
                  <a:srgbClr val="000000"/>
                </a:solidFill>
              </a:rPr>
              <a:t> = 101.325 kPa</a:t>
            </a:r>
          </a:p>
          <a:p>
            <a:pPr algn="l" eaLnBrk="0" hangingPunct="0">
              <a:spcBef>
                <a:spcPct val="15000"/>
              </a:spcBef>
            </a:pPr>
            <a:r>
              <a:rPr lang="en-US" sz="2800">
                <a:solidFill>
                  <a:srgbClr val="000000"/>
                </a:solidFill>
              </a:rPr>
              <a:t>   T</a:t>
            </a:r>
            <a:r>
              <a:rPr lang="en-US" sz="2800" baseline="-25000">
                <a:solidFill>
                  <a:srgbClr val="000000"/>
                </a:solidFill>
              </a:rPr>
              <a:t>2</a:t>
            </a:r>
            <a:r>
              <a:rPr lang="en-US" sz="2800">
                <a:solidFill>
                  <a:srgbClr val="000000"/>
                </a:solidFill>
              </a:rPr>
              <a:t> = 273 K</a:t>
            </a:r>
          </a:p>
        </p:txBody>
      </p:sp>
      <p:sp>
        <p:nvSpPr>
          <p:cNvPr id="149509" name="Rectangle 5"/>
          <p:cNvSpPr>
            <a:spLocks noGrp="1" noChangeArrowheads="1"/>
          </p:cNvSpPr>
          <p:nvPr>
            <p:ph type="title"/>
          </p:nvPr>
        </p:nvSpPr>
        <p:spPr/>
        <p:txBody>
          <a:bodyPr/>
          <a:lstStyle/>
          <a:p>
            <a:pPr eaLnBrk="1" hangingPunct="1"/>
            <a:r>
              <a:rPr lang="en-US" smtClean="0"/>
              <a:t>Gas Law Problems</a:t>
            </a:r>
          </a:p>
        </p:txBody>
      </p:sp>
      <p:sp>
        <p:nvSpPr>
          <p:cNvPr id="149510" name="Rectangle 6"/>
          <p:cNvSpPr>
            <a:spLocks noGrp="1" noChangeArrowheads="1"/>
          </p:cNvSpPr>
          <p:nvPr>
            <p:ph type="body" idx="1"/>
          </p:nvPr>
        </p:nvSpPr>
        <p:spPr>
          <a:xfrm>
            <a:off x="762000" y="1163638"/>
            <a:ext cx="8058150" cy="1427162"/>
          </a:xfrm>
          <a:noFill/>
        </p:spPr>
        <p:txBody>
          <a:bodyPr/>
          <a:lstStyle/>
          <a:p>
            <a:pPr eaLnBrk="1" hangingPunct="1">
              <a:spcBef>
                <a:spcPct val="100000"/>
              </a:spcBef>
              <a:buFontTx/>
              <a:buNone/>
            </a:pPr>
            <a:r>
              <a:rPr lang="en-US" sz="3000" smtClean="0"/>
              <a:t>A gas occupies 7.84 cm</a:t>
            </a:r>
            <a:r>
              <a:rPr lang="en-US" sz="3000" baseline="30000" smtClean="0"/>
              <a:t>3</a:t>
            </a:r>
            <a:r>
              <a:rPr lang="en-US" sz="3000" smtClean="0"/>
              <a:t> at 71.8 kPa &amp; 25°C.  Find its volume at STP. </a:t>
            </a:r>
          </a:p>
        </p:txBody>
      </p:sp>
      <p:grpSp>
        <p:nvGrpSpPr>
          <p:cNvPr id="2" name="Group 13"/>
          <p:cNvGrpSpPr>
            <a:grpSpLocks/>
          </p:cNvGrpSpPr>
          <p:nvPr/>
        </p:nvGrpSpPr>
        <p:grpSpPr bwMode="auto">
          <a:xfrm>
            <a:off x="0" y="2735263"/>
            <a:ext cx="9144000" cy="4122737"/>
            <a:chOff x="0" y="1723"/>
            <a:chExt cx="5760" cy="2597"/>
          </a:xfrm>
        </p:grpSpPr>
        <p:sp>
          <p:nvSpPr>
            <p:cNvPr id="149515" name="Rectangle 2"/>
            <p:cNvSpPr>
              <a:spLocks noChangeArrowheads="1"/>
            </p:cNvSpPr>
            <p:nvPr/>
          </p:nvSpPr>
          <p:spPr bwMode="auto">
            <a:xfrm>
              <a:off x="0" y="1728"/>
              <a:ext cx="5752" cy="2592"/>
            </a:xfrm>
            <a:prstGeom prst="rect">
              <a:avLst/>
            </a:prstGeom>
            <a:noFill/>
            <a:ln w="28575">
              <a:solidFill>
                <a:schemeClr val="tx1"/>
              </a:solidFill>
              <a:miter lim="800000"/>
              <a:headEnd/>
              <a:tailEnd/>
            </a:ln>
          </p:spPr>
          <p:txBody>
            <a:bodyPr wrap="none" anchor="ctr"/>
            <a:lstStyle/>
            <a:p>
              <a:endParaRPr lang="en-US">
                <a:solidFill>
                  <a:srgbClr val="000000"/>
                </a:solidFill>
              </a:endParaRPr>
            </a:p>
          </p:txBody>
        </p:sp>
        <p:sp>
          <p:nvSpPr>
            <p:cNvPr id="149516" name="Line 7"/>
            <p:cNvSpPr>
              <a:spLocks noChangeShapeType="1"/>
            </p:cNvSpPr>
            <p:nvPr/>
          </p:nvSpPr>
          <p:spPr bwMode="auto">
            <a:xfrm>
              <a:off x="2385" y="1723"/>
              <a:ext cx="0" cy="2597"/>
            </a:xfrm>
            <a:prstGeom prst="line">
              <a:avLst/>
            </a:prstGeom>
            <a:noFill/>
            <a:ln w="28575">
              <a:solidFill>
                <a:schemeClr val="tx1"/>
              </a:solidFill>
              <a:round/>
              <a:headEnd/>
              <a:tailEnd/>
            </a:ln>
          </p:spPr>
          <p:txBody>
            <a:bodyPr wrap="none" anchor="ctr"/>
            <a:lstStyle/>
            <a:p>
              <a:endParaRPr lang="en-US">
                <a:solidFill>
                  <a:srgbClr val="000000"/>
                </a:solidFill>
              </a:endParaRPr>
            </a:p>
          </p:txBody>
        </p:sp>
        <p:sp>
          <p:nvSpPr>
            <p:cNvPr id="149517" name="Line 8"/>
            <p:cNvSpPr>
              <a:spLocks noChangeShapeType="1"/>
            </p:cNvSpPr>
            <p:nvPr/>
          </p:nvSpPr>
          <p:spPr bwMode="auto">
            <a:xfrm>
              <a:off x="0" y="2112"/>
              <a:ext cx="5760" cy="0"/>
            </a:xfrm>
            <a:prstGeom prst="line">
              <a:avLst/>
            </a:prstGeom>
            <a:noFill/>
            <a:ln w="28575">
              <a:solidFill>
                <a:schemeClr val="tx1"/>
              </a:solidFill>
              <a:round/>
              <a:headEnd/>
              <a:tailEnd/>
            </a:ln>
          </p:spPr>
          <p:txBody>
            <a:bodyPr wrap="none" anchor="ctr"/>
            <a:lstStyle/>
            <a:p>
              <a:endParaRPr lang="en-US">
                <a:solidFill>
                  <a:srgbClr val="000000"/>
                </a:solidFill>
              </a:endParaRPr>
            </a:p>
          </p:txBody>
        </p:sp>
      </p:grpSp>
      <p:sp>
        <p:nvSpPr>
          <p:cNvPr id="784394" name="Text Box 10"/>
          <p:cNvSpPr txBox="1">
            <a:spLocks noChangeArrowheads="1"/>
          </p:cNvSpPr>
          <p:nvPr/>
        </p:nvSpPr>
        <p:spPr bwMode="auto">
          <a:xfrm>
            <a:off x="2927350" y="2771775"/>
            <a:ext cx="858838" cy="581025"/>
          </a:xfrm>
          <a:prstGeom prst="rect">
            <a:avLst/>
          </a:prstGeom>
          <a:noFill/>
          <a:ln w="9525">
            <a:noFill/>
            <a:miter lim="800000"/>
            <a:headEnd/>
            <a:tailEnd/>
          </a:ln>
        </p:spPr>
        <p:txBody>
          <a:bodyPr/>
          <a:lstStyle/>
          <a:p>
            <a:pPr eaLnBrk="0" hangingPunct="0">
              <a:spcBef>
                <a:spcPct val="20000"/>
              </a:spcBef>
            </a:pPr>
            <a:r>
              <a:rPr lang="en-US" sz="3600" b="1">
                <a:solidFill>
                  <a:srgbClr val="333399"/>
                </a:solidFill>
              </a:rPr>
              <a:t>V</a:t>
            </a:r>
            <a:r>
              <a:rPr lang="en-US" sz="3600" b="1">
                <a:solidFill>
                  <a:srgbClr val="333399"/>
                </a:solidFill>
                <a:sym typeface="Symbol" pitchFamily="18" charset="2"/>
              </a:rPr>
              <a:t></a:t>
            </a:r>
          </a:p>
        </p:txBody>
      </p:sp>
      <p:sp>
        <p:nvSpPr>
          <p:cNvPr id="784395" name="Text Box 11"/>
          <p:cNvSpPr txBox="1">
            <a:spLocks noChangeArrowheads="1"/>
          </p:cNvSpPr>
          <p:nvPr/>
        </p:nvSpPr>
        <p:spPr bwMode="auto">
          <a:xfrm>
            <a:off x="1998663" y="2085975"/>
            <a:ext cx="5132387" cy="581025"/>
          </a:xfrm>
          <a:prstGeom prst="rect">
            <a:avLst/>
          </a:prstGeom>
          <a:noFill/>
          <a:ln w="9525">
            <a:noFill/>
            <a:miter lim="800000"/>
            <a:headEnd/>
            <a:tailEnd/>
          </a:ln>
        </p:spPr>
        <p:txBody>
          <a:bodyPr/>
          <a:lstStyle/>
          <a:p>
            <a:pPr eaLnBrk="0" hangingPunct="0">
              <a:spcBef>
                <a:spcPct val="20000"/>
              </a:spcBef>
            </a:pPr>
            <a:r>
              <a:rPr lang="en-US" sz="3600">
                <a:solidFill>
                  <a:srgbClr val="333399"/>
                </a:solidFill>
              </a:rPr>
              <a:t>COMBINED GAS LAW</a:t>
            </a:r>
          </a:p>
        </p:txBody>
      </p:sp>
      <p:sp>
        <p:nvSpPr>
          <p:cNvPr id="149514" name="Rectangle 12"/>
          <p:cNvSpPr>
            <a:spLocks noChangeArrowheads="1"/>
          </p:cNvSpPr>
          <p:nvPr/>
        </p:nvSpPr>
        <p:spPr bwMode="auto">
          <a:xfrm>
            <a:off x="5413375" y="6597650"/>
            <a:ext cx="3730625" cy="336550"/>
          </a:xfrm>
          <a:prstGeom prst="rect">
            <a:avLst/>
          </a:prstGeom>
          <a:noFill/>
          <a:ln w="9525">
            <a:noFill/>
            <a:miter lim="800000"/>
            <a:headEnd/>
            <a:tailEnd/>
          </a:ln>
        </p:spPr>
        <p:txBody>
          <a:bodyPr wrap="none">
            <a:spAutoFit/>
          </a:bodyPr>
          <a:lstStyle/>
          <a:p>
            <a:pPr algn="l"/>
            <a:r>
              <a:rPr lang="en-US" sz="800">
                <a:solidFill>
                  <a:srgbClr val="000000"/>
                </a:solidFill>
              </a:rPr>
              <a:t>Courtesy Christy Johannesson www.nisd.net/communicationsarts/pages/chem</a:t>
            </a:r>
          </a:p>
          <a:p>
            <a:pPr algn="l"/>
            <a:endParaRPr lang="en-US" sz="800">
              <a:solidFill>
                <a:srgbClr val="000000"/>
              </a:solidFill>
            </a:endParaRPr>
          </a:p>
        </p:txBody>
      </p:sp>
    </p:spTree>
    <p:extLst>
      <p:ext uri="{BB962C8B-B14F-4D97-AF65-F5344CB8AC3E}">
        <p14:creationId xmlns:p14="http://schemas.microsoft.com/office/powerpoint/2010/main" val="37447162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84387">
                                            <p:txEl>
                                              <p:pRg st="0" end="0"/>
                                            </p:txEl>
                                          </p:spTgt>
                                        </p:tgtEl>
                                        <p:attrNameLst>
                                          <p:attrName>style.visibility</p:attrName>
                                        </p:attrNameLst>
                                      </p:cBhvr>
                                      <p:to>
                                        <p:strVal val="visible"/>
                                      </p:to>
                                    </p:set>
                                    <p:animEffect transition="in" filter="wipe(up)">
                                      <p:cBhvr>
                                        <p:cTn id="12" dur="500"/>
                                        <p:tgtEl>
                                          <p:spTgt spid="78438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84387">
                                            <p:txEl>
                                              <p:pRg st="2" end="2"/>
                                            </p:txEl>
                                          </p:spTgt>
                                        </p:tgtEl>
                                        <p:attrNameLst>
                                          <p:attrName>style.visibility</p:attrName>
                                        </p:attrNameLst>
                                      </p:cBhvr>
                                      <p:to>
                                        <p:strVal val="visible"/>
                                      </p:to>
                                    </p:set>
                                    <p:animEffect transition="in" filter="wipe(up)">
                                      <p:cBhvr>
                                        <p:cTn id="17" dur="500"/>
                                        <p:tgtEl>
                                          <p:spTgt spid="7843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84387">
                                            <p:txEl>
                                              <p:pRg st="3" end="3"/>
                                            </p:txEl>
                                          </p:spTgt>
                                        </p:tgtEl>
                                        <p:attrNameLst>
                                          <p:attrName>style.visibility</p:attrName>
                                        </p:attrNameLst>
                                      </p:cBhvr>
                                      <p:to>
                                        <p:strVal val="visible"/>
                                      </p:to>
                                    </p:set>
                                    <p:animEffect transition="in" filter="wipe(up)">
                                      <p:cBhvr>
                                        <p:cTn id="22" dur="500"/>
                                        <p:tgtEl>
                                          <p:spTgt spid="78438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84387">
                                            <p:txEl>
                                              <p:pRg st="4" end="4"/>
                                            </p:txEl>
                                          </p:spTgt>
                                        </p:tgtEl>
                                        <p:attrNameLst>
                                          <p:attrName>style.visibility</p:attrName>
                                        </p:attrNameLst>
                                      </p:cBhvr>
                                      <p:to>
                                        <p:strVal val="visible"/>
                                      </p:to>
                                    </p:set>
                                    <p:animEffect transition="in" filter="wipe(up)">
                                      <p:cBhvr>
                                        <p:cTn id="27" dur="500"/>
                                        <p:tgtEl>
                                          <p:spTgt spid="78438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84387">
                                            <p:txEl>
                                              <p:pRg st="5" end="5"/>
                                            </p:txEl>
                                          </p:spTgt>
                                        </p:tgtEl>
                                        <p:attrNameLst>
                                          <p:attrName>style.visibility</p:attrName>
                                        </p:attrNameLst>
                                      </p:cBhvr>
                                      <p:to>
                                        <p:strVal val="visible"/>
                                      </p:to>
                                    </p:set>
                                    <p:animEffect transition="in" filter="wipe(up)">
                                      <p:cBhvr>
                                        <p:cTn id="32" dur="500"/>
                                        <p:tgtEl>
                                          <p:spTgt spid="78438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84387">
                                            <p:txEl>
                                              <p:pRg st="6" end="6"/>
                                            </p:txEl>
                                          </p:spTgt>
                                        </p:tgtEl>
                                        <p:attrNameLst>
                                          <p:attrName>style.visibility</p:attrName>
                                        </p:attrNameLst>
                                      </p:cBhvr>
                                      <p:to>
                                        <p:strVal val="visible"/>
                                      </p:to>
                                    </p:set>
                                    <p:animEffect transition="in" filter="wipe(up)">
                                      <p:cBhvr>
                                        <p:cTn id="37" dur="500"/>
                                        <p:tgtEl>
                                          <p:spTgt spid="78438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784387">
                                            <p:txEl>
                                              <p:pRg st="7" end="7"/>
                                            </p:txEl>
                                          </p:spTgt>
                                        </p:tgtEl>
                                        <p:attrNameLst>
                                          <p:attrName>style.visibility</p:attrName>
                                        </p:attrNameLst>
                                      </p:cBhvr>
                                      <p:to>
                                        <p:strVal val="visible"/>
                                      </p:to>
                                    </p:set>
                                    <p:animEffect transition="in" filter="wipe(up)">
                                      <p:cBhvr>
                                        <p:cTn id="42" dur="500"/>
                                        <p:tgtEl>
                                          <p:spTgt spid="78438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grpId="0" nodeType="clickEffect">
                                  <p:stCondLst>
                                    <p:cond delay="0"/>
                                  </p:stCondLst>
                                  <p:childTnLst>
                                    <p:set>
                                      <p:cBhvr>
                                        <p:cTn id="46" dur="1" fill="hold">
                                          <p:stCondLst>
                                            <p:cond delay="0"/>
                                          </p:stCondLst>
                                        </p:cTn>
                                        <p:tgtEl>
                                          <p:spTgt spid="784395"/>
                                        </p:tgtEl>
                                        <p:attrNameLst>
                                          <p:attrName>style.visibility</p:attrName>
                                        </p:attrNameLst>
                                      </p:cBhvr>
                                      <p:to>
                                        <p:strVal val="visible"/>
                                      </p:to>
                                    </p:set>
                                    <p:animEffect transition="in" filter="barn(outVertical)">
                                      <p:cBhvr>
                                        <p:cTn id="47" dur="500"/>
                                        <p:tgtEl>
                                          <p:spTgt spid="78439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784393"/>
                                        </p:tgtEl>
                                        <p:attrNameLst>
                                          <p:attrName>style.visibility</p:attrName>
                                        </p:attrNameLst>
                                      </p:cBhvr>
                                      <p:to>
                                        <p:strVal val="visible"/>
                                      </p:to>
                                    </p:set>
                                    <p:animEffect transition="in" filter="wipe(left)">
                                      <p:cBhvr>
                                        <p:cTn id="52" dur="500"/>
                                        <p:tgtEl>
                                          <p:spTgt spid="78439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84394"/>
                                        </p:tgtEl>
                                        <p:attrNameLst>
                                          <p:attrName>style.visibility</p:attrName>
                                        </p:attrNameLst>
                                      </p:cBhvr>
                                      <p:to>
                                        <p:strVal val="visible"/>
                                      </p:to>
                                    </p:set>
                                    <p:animEffect transition="in" filter="wipe(left)">
                                      <p:cBhvr>
                                        <p:cTn id="57" dur="500"/>
                                        <p:tgtEl>
                                          <p:spTgt spid="78439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784388">
                                            <p:txEl>
                                              <p:pRg st="0" end="0"/>
                                            </p:txEl>
                                          </p:spTgt>
                                        </p:tgtEl>
                                        <p:attrNameLst>
                                          <p:attrName>style.visibility</p:attrName>
                                        </p:attrNameLst>
                                      </p:cBhvr>
                                      <p:to>
                                        <p:strVal val="visible"/>
                                      </p:to>
                                    </p:set>
                                    <p:animEffect transition="in" filter="wipe(up)">
                                      <p:cBhvr>
                                        <p:cTn id="62" dur="500"/>
                                        <p:tgtEl>
                                          <p:spTgt spid="784388">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784388">
                                            <p:txEl>
                                              <p:pRg st="1" end="1"/>
                                            </p:txEl>
                                          </p:spTgt>
                                        </p:tgtEl>
                                        <p:attrNameLst>
                                          <p:attrName>style.visibility</p:attrName>
                                        </p:attrNameLst>
                                      </p:cBhvr>
                                      <p:to>
                                        <p:strVal val="visible"/>
                                      </p:to>
                                    </p:set>
                                    <p:animEffect transition="in" filter="wipe(up)">
                                      <p:cBhvr>
                                        <p:cTn id="67" dur="500"/>
                                        <p:tgtEl>
                                          <p:spTgt spid="784388">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784388">
                                            <p:txEl>
                                              <p:pRg st="2" end="2"/>
                                            </p:txEl>
                                          </p:spTgt>
                                        </p:tgtEl>
                                        <p:attrNameLst>
                                          <p:attrName>style.visibility</p:attrName>
                                        </p:attrNameLst>
                                      </p:cBhvr>
                                      <p:to>
                                        <p:strVal val="visible"/>
                                      </p:to>
                                    </p:set>
                                    <p:animEffect transition="in" filter="wipe(up)">
                                      <p:cBhvr>
                                        <p:cTn id="72" dur="500"/>
                                        <p:tgtEl>
                                          <p:spTgt spid="784388">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784388">
                                            <p:txEl>
                                              <p:pRg st="3" end="3"/>
                                            </p:txEl>
                                          </p:spTgt>
                                        </p:tgtEl>
                                        <p:attrNameLst>
                                          <p:attrName>style.visibility</p:attrName>
                                        </p:attrNameLst>
                                      </p:cBhvr>
                                      <p:to>
                                        <p:strVal val="visible"/>
                                      </p:to>
                                    </p:set>
                                    <p:animEffect transition="in" filter="wipe(up)">
                                      <p:cBhvr>
                                        <p:cTn id="77" dur="500"/>
                                        <p:tgtEl>
                                          <p:spTgt spid="784388">
                                            <p:txEl>
                                              <p:pRg st="3" end="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784388">
                                            <p:txEl>
                                              <p:pRg st="4" end="4"/>
                                            </p:txEl>
                                          </p:spTgt>
                                        </p:tgtEl>
                                        <p:attrNameLst>
                                          <p:attrName>style.visibility</p:attrName>
                                        </p:attrNameLst>
                                      </p:cBhvr>
                                      <p:to>
                                        <p:strVal val="visible"/>
                                      </p:to>
                                    </p:set>
                                    <p:animEffect transition="in" filter="wipe(up)">
                                      <p:cBhvr>
                                        <p:cTn id="82" dur="500"/>
                                        <p:tgtEl>
                                          <p:spTgt spid="78438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4393" grpId="0" autoUpdateAnimBg="0"/>
      <p:bldP spid="784388" grpId="0" build="p" autoUpdateAnimBg="0"/>
      <p:bldP spid="784387" grpId="0" build="p" autoUpdateAnimBg="0"/>
      <p:bldP spid="784394" grpId="0" autoUpdateAnimBg="0"/>
      <p:bldP spid="784395" grpId="0"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530" name="Rectangle 2"/>
          <p:cNvSpPr>
            <a:spLocks noChangeArrowheads="1"/>
          </p:cNvSpPr>
          <p:nvPr/>
        </p:nvSpPr>
        <p:spPr bwMode="auto">
          <a:xfrm>
            <a:off x="0" y="3333750"/>
            <a:ext cx="9131300" cy="3284538"/>
          </a:xfrm>
          <a:prstGeom prst="rect">
            <a:avLst/>
          </a:prstGeom>
          <a:noFill/>
          <a:ln w="28575">
            <a:solidFill>
              <a:schemeClr val="tx1"/>
            </a:solidFill>
            <a:miter lim="800000"/>
            <a:headEnd/>
            <a:tailEnd/>
          </a:ln>
        </p:spPr>
        <p:txBody>
          <a:bodyPr wrap="none" anchor="ctr"/>
          <a:lstStyle/>
          <a:p>
            <a:endParaRPr lang="en-US">
              <a:solidFill>
                <a:srgbClr val="000000"/>
              </a:solidFill>
            </a:endParaRPr>
          </a:p>
        </p:txBody>
      </p:sp>
      <p:sp>
        <p:nvSpPr>
          <p:cNvPr id="786435" name="Text Box 3"/>
          <p:cNvSpPr txBox="1">
            <a:spLocks noChangeArrowheads="1"/>
          </p:cNvSpPr>
          <p:nvPr/>
        </p:nvSpPr>
        <p:spPr bwMode="auto">
          <a:xfrm>
            <a:off x="0" y="3325813"/>
            <a:ext cx="3773488" cy="3532187"/>
          </a:xfrm>
          <a:prstGeom prst="rect">
            <a:avLst/>
          </a:prstGeom>
          <a:noFill/>
          <a:ln w="9525">
            <a:noFill/>
            <a:miter lim="800000"/>
            <a:headEnd/>
            <a:tailEnd/>
          </a:ln>
        </p:spPr>
        <p:txBody>
          <a:bodyPr/>
          <a:lstStyle/>
          <a:p>
            <a:pPr algn="l" eaLnBrk="0" hangingPunct="0">
              <a:spcBef>
                <a:spcPct val="20000"/>
              </a:spcBef>
            </a:pPr>
            <a:r>
              <a:rPr lang="en-US" sz="3200">
                <a:solidFill>
                  <a:srgbClr val="000000"/>
                </a:solidFill>
              </a:rPr>
              <a:t>GIVEN:</a:t>
            </a:r>
          </a:p>
          <a:p>
            <a:pPr algn="l" eaLnBrk="0" hangingPunct="0">
              <a:spcBef>
                <a:spcPct val="20000"/>
              </a:spcBef>
            </a:pPr>
            <a:r>
              <a:rPr lang="en-US" sz="3200">
                <a:solidFill>
                  <a:srgbClr val="000000"/>
                </a:solidFill>
              </a:rPr>
              <a:t>P</a:t>
            </a:r>
            <a:r>
              <a:rPr lang="en-US" sz="3200" baseline="-25000">
                <a:solidFill>
                  <a:srgbClr val="000000"/>
                </a:solidFill>
              </a:rPr>
              <a:t>1</a:t>
            </a:r>
            <a:r>
              <a:rPr lang="en-US" sz="3200">
                <a:solidFill>
                  <a:srgbClr val="000000"/>
                </a:solidFill>
              </a:rPr>
              <a:t> = 765 torr</a:t>
            </a:r>
          </a:p>
          <a:p>
            <a:pPr algn="l" eaLnBrk="0" hangingPunct="0">
              <a:spcBef>
                <a:spcPct val="20000"/>
              </a:spcBef>
            </a:pPr>
            <a:r>
              <a:rPr lang="en-US" sz="3200">
                <a:solidFill>
                  <a:srgbClr val="000000"/>
                </a:solidFill>
              </a:rPr>
              <a:t>T</a:t>
            </a:r>
            <a:r>
              <a:rPr lang="en-US" sz="3200" baseline="-25000">
                <a:solidFill>
                  <a:srgbClr val="000000"/>
                </a:solidFill>
              </a:rPr>
              <a:t>1</a:t>
            </a:r>
            <a:r>
              <a:rPr lang="en-US" sz="3200">
                <a:solidFill>
                  <a:srgbClr val="000000"/>
                </a:solidFill>
              </a:rPr>
              <a:t> = 23°C = 296K</a:t>
            </a:r>
          </a:p>
          <a:p>
            <a:pPr algn="l" eaLnBrk="0" hangingPunct="0">
              <a:spcBef>
                <a:spcPct val="20000"/>
              </a:spcBef>
            </a:pPr>
            <a:r>
              <a:rPr lang="en-US" sz="3200">
                <a:solidFill>
                  <a:srgbClr val="000000"/>
                </a:solidFill>
              </a:rPr>
              <a:t>P</a:t>
            </a:r>
            <a:r>
              <a:rPr lang="en-US" sz="3200" baseline="-25000">
                <a:solidFill>
                  <a:srgbClr val="000000"/>
                </a:solidFill>
              </a:rPr>
              <a:t>2</a:t>
            </a:r>
            <a:r>
              <a:rPr lang="en-US" sz="3200">
                <a:solidFill>
                  <a:srgbClr val="000000"/>
                </a:solidFill>
              </a:rPr>
              <a:t> = 560. torr</a:t>
            </a:r>
          </a:p>
          <a:p>
            <a:pPr algn="l" eaLnBrk="0" hangingPunct="0">
              <a:spcBef>
                <a:spcPct val="20000"/>
              </a:spcBef>
            </a:pPr>
            <a:r>
              <a:rPr lang="en-US" sz="3200">
                <a:solidFill>
                  <a:srgbClr val="000000"/>
                </a:solidFill>
              </a:rPr>
              <a:t>T</a:t>
            </a:r>
            <a:r>
              <a:rPr lang="en-US" sz="3200" baseline="-25000">
                <a:solidFill>
                  <a:srgbClr val="000000"/>
                </a:solidFill>
              </a:rPr>
              <a:t>2</a:t>
            </a:r>
            <a:r>
              <a:rPr lang="en-US" sz="3200">
                <a:solidFill>
                  <a:srgbClr val="000000"/>
                </a:solidFill>
              </a:rPr>
              <a:t> = ?</a:t>
            </a:r>
          </a:p>
        </p:txBody>
      </p:sp>
      <p:sp>
        <p:nvSpPr>
          <p:cNvPr id="786436" name="Text Box 4"/>
          <p:cNvSpPr txBox="1">
            <a:spLocks noChangeArrowheads="1"/>
          </p:cNvSpPr>
          <p:nvPr/>
        </p:nvSpPr>
        <p:spPr bwMode="auto">
          <a:xfrm>
            <a:off x="3451225" y="3325813"/>
            <a:ext cx="5692775" cy="1304925"/>
          </a:xfrm>
          <a:prstGeom prst="rect">
            <a:avLst/>
          </a:prstGeom>
          <a:noFill/>
          <a:ln w="9525">
            <a:noFill/>
            <a:miter lim="800000"/>
            <a:headEnd/>
            <a:tailEnd/>
          </a:ln>
        </p:spPr>
        <p:txBody>
          <a:bodyPr/>
          <a:lstStyle/>
          <a:p>
            <a:pPr algn="l" eaLnBrk="0" hangingPunct="0">
              <a:spcBef>
                <a:spcPct val="20000"/>
              </a:spcBef>
            </a:pPr>
            <a:r>
              <a:rPr lang="en-US" sz="3200">
                <a:solidFill>
                  <a:srgbClr val="000000"/>
                </a:solidFill>
              </a:rPr>
              <a:t>WORK:</a:t>
            </a:r>
          </a:p>
          <a:p>
            <a:pPr algn="l" eaLnBrk="0" hangingPunct="0">
              <a:spcBef>
                <a:spcPct val="20000"/>
              </a:spcBef>
            </a:pPr>
            <a:r>
              <a:rPr lang="en-US" sz="3200">
                <a:solidFill>
                  <a:srgbClr val="000000"/>
                </a:solidFill>
              </a:rPr>
              <a:t>P</a:t>
            </a:r>
            <a:r>
              <a:rPr lang="en-US" sz="3200" baseline="-25000">
                <a:solidFill>
                  <a:srgbClr val="000000"/>
                </a:solidFill>
              </a:rPr>
              <a:t>1</a:t>
            </a:r>
            <a:r>
              <a:rPr lang="en-US" sz="3200">
                <a:solidFill>
                  <a:srgbClr val="000000"/>
                </a:solidFill>
              </a:rPr>
              <a:t>V</a:t>
            </a:r>
            <a:r>
              <a:rPr lang="en-US" sz="3200" baseline="-25000">
                <a:solidFill>
                  <a:srgbClr val="000000"/>
                </a:solidFill>
              </a:rPr>
              <a:t>1</a:t>
            </a:r>
            <a:r>
              <a:rPr lang="en-US" sz="3200">
                <a:solidFill>
                  <a:srgbClr val="000000"/>
                </a:solidFill>
              </a:rPr>
              <a:t>T</a:t>
            </a:r>
            <a:r>
              <a:rPr lang="en-US" sz="3200" baseline="-25000">
                <a:solidFill>
                  <a:srgbClr val="000000"/>
                </a:solidFill>
              </a:rPr>
              <a:t>2 </a:t>
            </a:r>
            <a:r>
              <a:rPr lang="en-US" sz="3200">
                <a:solidFill>
                  <a:srgbClr val="000000"/>
                </a:solidFill>
              </a:rPr>
              <a:t>= P</a:t>
            </a:r>
            <a:r>
              <a:rPr lang="en-US" sz="3200" baseline="-25000">
                <a:solidFill>
                  <a:srgbClr val="000000"/>
                </a:solidFill>
              </a:rPr>
              <a:t>2</a:t>
            </a:r>
            <a:r>
              <a:rPr lang="en-US" sz="3200">
                <a:solidFill>
                  <a:srgbClr val="000000"/>
                </a:solidFill>
              </a:rPr>
              <a:t>V</a:t>
            </a:r>
            <a:r>
              <a:rPr lang="en-US" sz="3200" baseline="-25000">
                <a:solidFill>
                  <a:srgbClr val="000000"/>
                </a:solidFill>
              </a:rPr>
              <a:t>2</a:t>
            </a:r>
            <a:r>
              <a:rPr lang="en-US" sz="3200">
                <a:solidFill>
                  <a:srgbClr val="000000"/>
                </a:solidFill>
              </a:rPr>
              <a:t>T</a:t>
            </a:r>
            <a:r>
              <a:rPr lang="en-US" sz="3200" baseline="-25000">
                <a:solidFill>
                  <a:srgbClr val="000000"/>
                </a:solidFill>
              </a:rPr>
              <a:t>1</a:t>
            </a:r>
            <a:endParaRPr lang="en-US" sz="3200">
              <a:solidFill>
                <a:srgbClr val="000000"/>
              </a:solidFill>
            </a:endParaRPr>
          </a:p>
        </p:txBody>
      </p:sp>
      <p:sp>
        <p:nvSpPr>
          <p:cNvPr id="150533" name="Rectangle 5"/>
          <p:cNvSpPr>
            <a:spLocks noGrp="1" noChangeArrowheads="1"/>
          </p:cNvSpPr>
          <p:nvPr>
            <p:ph type="title"/>
          </p:nvPr>
        </p:nvSpPr>
        <p:spPr/>
        <p:txBody>
          <a:bodyPr/>
          <a:lstStyle/>
          <a:p>
            <a:pPr eaLnBrk="1" hangingPunct="1"/>
            <a:r>
              <a:rPr lang="en-US" smtClean="0"/>
              <a:t>Gas Law Problems</a:t>
            </a:r>
          </a:p>
        </p:txBody>
      </p:sp>
      <p:sp>
        <p:nvSpPr>
          <p:cNvPr id="150534" name="Rectangle 6"/>
          <p:cNvSpPr>
            <a:spLocks noGrp="1" noChangeArrowheads="1"/>
          </p:cNvSpPr>
          <p:nvPr>
            <p:ph type="body" idx="1"/>
          </p:nvPr>
        </p:nvSpPr>
        <p:spPr>
          <a:xfrm>
            <a:off x="228600" y="1295400"/>
            <a:ext cx="8686800" cy="2065338"/>
          </a:xfrm>
          <a:noFill/>
        </p:spPr>
        <p:txBody>
          <a:bodyPr/>
          <a:lstStyle/>
          <a:p>
            <a:pPr eaLnBrk="1" hangingPunct="1">
              <a:spcBef>
                <a:spcPct val="100000"/>
              </a:spcBef>
              <a:buFontTx/>
              <a:buNone/>
            </a:pPr>
            <a:r>
              <a:rPr lang="en-US" smtClean="0"/>
              <a:t>   A gas’ pressure is 765 torr at 23°C.  At what temperature will the pressure be 560. torr? </a:t>
            </a:r>
          </a:p>
        </p:txBody>
      </p:sp>
      <p:sp>
        <p:nvSpPr>
          <p:cNvPr id="150535" name="Line 7"/>
          <p:cNvSpPr>
            <a:spLocks noChangeShapeType="1"/>
          </p:cNvSpPr>
          <p:nvPr/>
        </p:nvSpPr>
        <p:spPr bwMode="auto">
          <a:xfrm>
            <a:off x="3421063" y="3333750"/>
            <a:ext cx="0" cy="3284538"/>
          </a:xfrm>
          <a:prstGeom prst="line">
            <a:avLst/>
          </a:prstGeom>
          <a:noFill/>
          <a:ln w="28575">
            <a:solidFill>
              <a:schemeClr val="tx1"/>
            </a:solidFill>
            <a:round/>
            <a:headEnd/>
            <a:tailEnd/>
          </a:ln>
        </p:spPr>
        <p:txBody>
          <a:bodyPr wrap="none" anchor="ctr"/>
          <a:lstStyle/>
          <a:p>
            <a:endParaRPr lang="en-US">
              <a:solidFill>
                <a:srgbClr val="000000"/>
              </a:solidFill>
            </a:endParaRPr>
          </a:p>
        </p:txBody>
      </p:sp>
      <p:sp>
        <p:nvSpPr>
          <p:cNvPr id="150536" name="Line 8"/>
          <p:cNvSpPr>
            <a:spLocks noChangeShapeType="1"/>
          </p:cNvSpPr>
          <p:nvPr/>
        </p:nvSpPr>
        <p:spPr bwMode="auto">
          <a:xfrm>
            <a:off x="0" y="3894138"/>
            <a:ext cx="9144000" cy="0"/>
          </a:xfrm>
          <a:prstGeom prst="line">
            <a:avLst/>
          </a:prstGeom>
          <a:noFill/>
          <a:ln w="28575">
            <a:solidFill>
              <a:schemeClr val="tx1"/>
            </a:solidFill>
            <a:round/>
            <a:headEnd/>
            <a:tailEnd/>
          </a:ln>
        </p:spPr>
        <p:txBody>
          <a:bodyPr wrap="none" anchor="ctr"/>
          <a:lstStyle/>
          <a:p>
            <a:endParaRPr lang="en-US">
              <a:solidFill>
                <a:srgbClr val="000000"/>
              </a:solidFill>
            </a:endParaRPr>
          </a:p>
        </p:txBody>
      </p:sp>
      <p:sp>
        <p:nvSpPr>
          <p:cNvPr id="786441" name="Text Box 9"/>
          <p:cNvSpPr txBox="1">
            <a:spLocks noChangeArrowheads="1"/>
          </p:cNvSpPr>
          <p:nvPr/>
        </p:nvSpPr>
        <p:spPr bwMode="auto">
          <a:xfrm>
            <a:off x="1981200" y="2590800"/>
            <a:ext cx="5132388" cy="581025"/>
          </a:xfrm>
          <a:prstGeom prst="rect">
            <a:avLst/>
          </a:prstGeom>
          <a:noFill/>
          <a:ln w="9525">
            <a:noFill/>
            <a:miter lim="800000"/>
            <a:headEnd/>
            <a:tailEnd/>
          </a:ln>
        </p:spPr>
        <p:txBody>
          <a:bodyPr/>
          <a:lstStyle/>
          <a:p>
            <a:pPr eaLnBrk="0" hangingPunct="0">
              <a:spcBef>
                <a:spcPct val="20000"/>
              </a:spcBef>
            </a:pPr>
            <a:r>
              <a:rPr lang="en-US" sz="3600">
                <a:solidFill>
                  <a:srgbClr val="333399"/>
                </a:solidFill>
              </a:rPr>
              <a:t>GAY-LUSSAC’S LAW</a:t>
            </a:r>
          </a:p>
        </p:txBody>
      </p:sp>
      <p:sp>
        <p:nvSpPr>
          <p:cNvPr id="786442" name="Text Box 10"/>
          <p:cNvSpPr txBox="1">
            <a:spLocks noChangeArrowheads="1"/>
          </p:cNvSpPr>
          <p:nvPr/>
        </p:nvSpPr>
        <p:spPr bwMode="auto">
          <a:xfrm>
            <a:off x="1719263" y="3325813"/>
            <a:ext cx="825500" cy="581025"/>
          </a:xfrm>
          <a:prstGeom prst="rect">
            <a:avLst/>
          </a:prstGeom>
          <a:noFill/>
          <a:ln w="9525">
            <a:noFill/>
            <a:miter lim="800000"/>
            <a:headEnd/>
            <a:tailEnd/>
          </a:ln>
        </p:spPr>
        <p:txBody>
          <a:bodyPr/>
          <a:lstStyle/>
          <a:p>
            <a:pPr algn="l" eaLnBrk="0" hangingPunct="0">
              <a:spcBef>
                <a:spcPct val="20000"/>
              </a:spcBef>
            </a:pPr>
            <a:r>
              <a:rPr lang="en-US" sz="3600" b="1">
                <a:solidFill>
                  <a:srgbClr val="333399"/>
                </a:solidFill>
              </a:rPr>
              <a:t>P</a:t>
            </a:r>
            <a:r>
              <a:rPr lang="en-US" sz="3600" b="1">
                <a:solidFill>
                  <a:srgbClr val="333399"/>
                </a:solidFill>
                <a:sym typeface="Symbol" pitchFamily="18" charset="2"/>
              </a:rPr>
              <a:t></a:t>
            </a:r>
          </a:p>
        </p:txBody>
      </p:sp>
      <p:sp>
        <p:nvSpPr>
          <p:cNvPr id="786443" name="Text Box 11"/>
          <p:cNvSpPr txBox="1">
            <a:spLocks noChangeArrowheads="1"/>
          </p:cNvSpPr>
          <p:nvPr/>
        </p:nvSpPr>
        <p:spPr bwMode="auto">
          <a:xfrm>
            <a:off x="2362200" y="3325813"/>
            <a:ext cx="858838" cy="581025"/>
          </a:xfrm>
          <a:prstGeom prst="rect">
            <a:avLst/>
          </a:prstGeom>
          <a:noFill/>
          <a:ln w="9525">
            <a:noFill/>
            <a:miter lim="800000"/>
            <a:headEnd/>
            <a:tailEnd/>
          </a:ln>
        </p:spPr>
        <p:txBody>
          <a:bodyPr/>
          <a:lstStyle/>
          <a:p>
            <a:pPr eaLnBrk="0" hangingPunct="0">
              <a:spcBef>
                <a:spcPct val="20000"/>
              </a:spcBef>
            </a:pPr>
            <a:r>
              <a:rPr lang="en-US" sz="3600" b="1">
                <a:solidFill>
                  <a:srgbClr val="333399"/>
                </a:solidFill>
              </a:rPr>
              <a:t>T</a:t>
            </a:r>
            <a:r>
              <a:rPr lang="en-US" sz="3600" b="1">
                <a:solidFill>
                  <a:srgbClr val="333399"/>
                </a:solidFill>
                <a:sym typeface="Symbol" pitchFamily="18" charset="2"/>
              </a:rPr>
              <a:t></a:t>
            </a:r>
          </a:p>
        </p:txBody>
      </p:sp>
      <p:grpSp>
        <p:nvGrpSpPr>
          <p:cNvPr id="2" name="Group 12"/>
          <p:cNvGrpSpPr>
            <a:grpSpLocks/>
          </p:cNvGrpSpPr>
          <p:nvPr/>
        </p:nvGrpSpPr>
        <p:grpSpPr bwMode="auto">
          <a:xfrm>
            <a:off x="3990975" y="4029075"/>
            <a:ext cx="1914525" cy="338138"/>
            <a:chOff x="2514" y="2538"/>
            <a:chExt cx="1206" cy="213"/>
          </a:xfrm>
        </p:grpSpPr>
        <p:sp>
          <p:nvSpPr>
            <p:cNvPr id="150543" name="Line 13"/>
            <p:cNvSpPr>
              <a:spLocks noChangeShapeType="1"/>
            </p:cNvSpPr>
            <p:nvPr/>
          </p:nvSpPr>
          <p:spPr bwMode="auto">
            <a:xfrm flipV="1">
              <a:off x="2514" y="2538"/>
              <a:ext cx="165" cy="213"/>
            </a:xfrm>
            <a:prstGeom prst="line">
              <a:avLst/>
            </a:prstGeom>
            <a:noFill/>
            <a:ln w="57150">
              <a:solidFill>
                <a:srgbClr val="FF1313"/>
              </a:solidFill>
              <a:round/>
              <a:headEnd/>
              <a:tailEnd/>
            </a:ln>
          </p:spPr>
          <p:txBody>
            <a:bodyPr wrap="none" anchor="ctr"/>
            <a:lstStyle/>
            <a:p>
              <a:endParaRPr lang="en-US">
                <a:solidFill>
                  <a:srgbClr val="000000"/>
                </a:solidFill>
              </a:endParaRPr>
            </a:p>
          </p:txBody>
        </p:sp>
        <p:sp>
          <p:nvSpPr>
            <p:cNvPr id="150544" name="Line 14"/>
            <p:cNvSpPr>
              <a:spLocks noChangeShapeType="1"/>
            </p:cNvSpPr>
            <p:nvPr/>
          </p:nvSpPr>
          <p:spPr bwMode="auto">
            <a:xfrm flipV="1">
              <a:off x="3555" y="2538"/>
              <a:ext cx="165" cy="213"/>
            </a:xfrm>
            <a:prstGeom prst="line">
              <a:avLst/>
            </a:prstGeom>
            <a:noFill/>
            <a:ln w="57150">
              <a:solidFill>
                <a:srgbClr val="FF1313"/>
              </a:solidFill>
              <a:round/>
              <a:headEnd/>
              <a:tailEnd/>
            </a:ln>
          </p:spPr>
          <p:txBody>
            <a:bodyPr wrap="none" anchor="ctr"/>
            <a:lstStyle/>
            <a:p>
              <a:endParaRPr lang="en-US">
                <a:solidFill>
                  <a:srgbClr val="000000"/>
                </a:solidFill>
              </a:endParaRPr>
            </a:p>
          </p:txBody>
        </p:sp>
      </p:grpSp>
      <p:sp>
        <p:nvSpPr>
          <p:cNvPr id="786447" name="Text Box 15"/>
          <p:cNvSpPr txBox="1">
            <a:spLocks noChangeArrowheads="1"/>
          </p:cNvSpPr>
          <p:nvPr/>
        </p:nvSpPr>
        <p:spPr bwMode="auto">
          <a:xfrm>
            <a:off x="3452813" y="4597400"/>
            <a:ext cx="5692775" cy="1436688"/>
          </a:xfrm>
          <a:prstGeom prst="rect">
            <a:avLst/>
          </a:prstGeom>
          <a:noFill/>
          <a:ln w="9525">
            <a:noFill/>
            <a:miter lim="800000"/>
            <a:headEnd/>
            <a:tailEnd/>
          </a:ln>
        </p:spPr>
        <p:txBody>
          <a:bodyPr/>
          <a:lstStyle/>
          <a:p>
            <a:pPr algn="l" eaLnBrk="0" hangingPunct="0">
              <a:spcBef>
                <a:spcPct val="40000"/>
              </a:spcBef>
            </a:pPr>
            <a:r>
              <a:rPr lang="en-US" sz="3200">
                <a:solidFill>
                  <a:srgbClr val="000000"/>
                </a:solidFill>
              </a:rPr>
              <a:t>(765 torr)T</a:t>
            </a:r>
            <a:r>
              <a:rPr lang="en-US" sz="3200" baseline="-25000">
                <a:solidFill>
                  <a:srgbClr val="000000"/>
                </a:solidFill>
              </a:rPr>
              <a:t>2 </a:t>
            </a:r>
            <a:r>
              <a:rPr lang="en-US" sz="3200">
                <a:solidFill>
                  <a:srgbClr val="000000"/>
                </a:solidFill>
              </a:rPr>
              <a:t>= (560. torr)(309K)</a:t>
            </a:r>
          </a:p>
          <a:p>
            <a:pPr algn="l" eaLnBrk="0" hangingPunct="0">
              <a:spcBef>
                <a:spcPct val="50000"/>
              </a:spcBef>
            </a:pPr>
            <a:r>
              <a:rPr lang="en-US" sz="3200" b="1">
                <a:solidFill>
                  <a:srgbClr val="333399"/>
                </a:solidFill>
              </a:rPr>
              <a:t>T</a:t>
            </a:r>
            <a:r>
              <a:rPr lang="en-US" sz="3200" b="1" baseline="-25000">
                <a:solidFill>
                  <a:srgbClr val="333399"/>
                </a:solidFill>
              </a:rPr>
              <a:t>2</a:t>
            </a:r>
            <a:r>
              <a:rPr lang="en-US" sz="3200" b="1">
                <a:solidFill>
                  <a:srgbClr val="333399"/>
                </a:solidFill>
              </a:rPr>
              <a:t> = 226 K = -47°C</a:t>
            </a:r>
            <a:endParaRPr lang="en-US" sz="3200">
              <a:solidFill>
                <a:srgbClr val="333399"/>
              </a:solidFill>
            </a:endParaRPr>
          </a:p>
        </p:txBody>
      </p:sp>
      <p:sp>
        <p:nvSpPr>
          <p:cNvPr id="150542" name="Rectangle 16"/>
          <p:cNvSpPr>
            <a:spLocks noChangeArrowheads="1"/>
          </p:cNvSpPr>
          <p:nvPr/>
        </p:nvSpPr>
        <p:spPr bwMode="auto">
          <a:xfrm>
            <a:off x="2698750" y="6629400"/>
            <a:ext cx="3730625" cy="336550"/>
          </a:xfrm>
          <a:prstGeom prst="rect">
            <a:avLst/>
          </a:prstGeom>
          <a:noFill/>
          <a:ln w="9525">
            <a:noFill/>
            <a:miter lim="800000"/>
            <a:headEnd/>
            <a:tailEnd/>
          </a:ln>
        </p:spPr>
        <p:txBody>
          <a:bodyPr wrap="none">
            <a:spAutoFit/>
          </a:bodyPr>
          <a:lstStyle/>
          <a:p>
            <a:pPr algn="l"/>
            <a:r>
              <a:rPr lang="en-US" sz="800">
                <a:solidFill>
                  <a:srgbClr val="000000"/>
                </a:solidFill>
              </a:rPr>
              <a:t>Courtesy Christy Johannesson www.nisd.net/communicationsarts/pages/chem</a:t>
            </a:r>
          </a:p>
          <a:p>
            <a:pPr algn="l"/>
            <a:endParaRPr lang="en-US" sz="800">
              <a:solidFill>
                <a:srgbClr val="000000"/>
              </a:solidFill>
            </a:endParaRPr>
          </a:p>
        </p:txBody>
      </p:sp>
    </p:spTree>
    <p:extLst>
      <p:ext uri="{BB962C8B-B14F-4D97-AF65-F5344CB8AC3E}">
        <p14:creationId xmlns:p14="http://schemas.microsoft.com/office/powerpoint/2010/main" val="22251395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86435">
                                            <p:txEl>
                                              <p:pRg st="0" end="0"/>
                                            </p:txEl>
                                          </p:spTgt>
                                        </p:tgtEl>
                                        <p:attrNameLst>
                                          <p:attrName>style.visibility</p:attrName>
                                        </p:attrNameLst>
                                      </p:cBhvr>
                                      <p:to>
                                        <p:strVal val="visible"/>
                                      </p:to>
                                    </p:set>
                                    <p:animEffect transition="in" filter="wipe(up)">
                                      <p:cBhvr>
                                        <p:cTn id="7" dur="500"/>
                                        <p:tgtEl>
                                          <p:spTgt spid="7864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86435">
                                            <p:txEl>
                                              <p:pRg st="1" end="1"/>
                                            </p:txEl>
                                          </p:spTgt>
                                        </p:tgtEl>
                                        <p:attrNameLst>
                                          <p:attrName>style.visibility</p:attrName>
                                        </p:attrNameLst>
                                      </p:cBhvr>
                                      <p:to>
                                        <p:strVal val="visible"/>
                                      </p:to>
                                    </p:set>
                                    <p:animEffect transition="in" filter="wipe(up)">
                                      <p:cBhvr>
                                        <p:cTn id="12" dur="500"/>
                                        <p:tgtEl>
                                          <p:spTgt spid="7864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86435">
                                            <p:txEl>
                                              <p:pRg st="2" end="2"/>
                                            </p:txEl>
                                          </p:spTgt>
                                        </p:tgtEl>
                                        <p:attrNameLst>
                                          <p:attrName>style.visibility</p:attrName>
                                        </p:attrNameLst>
                                      </p:cBhvr>
                                      <p:to>
                                        <p:strVal val="visible"/>
                                      </p:to>
                                    </p:set>
                                    <p:animEffect transition="in" filter="wipe(up)">
                                      <p:cBhvr>
                                        <p:cTn id="17" dur="500"/>
                                        <p:tgtEl>
                                          <p:spTgt spid="7864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86435">
                                            <p:txEl>
                                              <p:pRg st="3" end="3"/>
                                            </p:txEl>
                                          </p:spTgt>
                                        </p:tgtEl>
                                        <p:attrNameLst>
                                          <p:attrName>style.visibility</p:attrName>
                                        </p:attrNameLst>
                                      </p:cBhvr>
                                      <p:to>
                                        <p:strVal val="visible"/>
                                      </p:to>
                                    </p:set>
                                    <p:animEffect transition="in" filter="wipe(up)">
                                      <p:cBhvr>
                                        <p:cTn id="22" dur="500"/>
                                        <p:tgtEl>
                                          <p:spTgt spid="78643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86435">
                                            <p:txEl>
                                              <p:pRg st="4" end="4"/>
                                            </p:txEl>
                                          </p:spTgt>
                                        </p:tgtEl>
                                        <p:attrNameLst>
                                          <p:attrName>style.visibility</p:attrName>
                                        </p:attrNameLst>
                                      </p:cBhvr>
                                      <p:to>
                                        <p:strVal val="visible"/>
                                      </p:to>
                                    </p:set>
                                    <p:animEffect transition="in" filter="wipe(up)">
                                      <p:cBhvr>
                                        <p:cTn id="27" dur="500"/>
                                        <p:tgtEl>
                                          <p:spTgt spid="78643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786441"/>
                                        </p:tgtEl>
                                        <p:attrNameLst>
                                          <p:attrName>style.visibility</p:attrName>
                                        </p:attrNameLst>
                                      </p:cBhvr>
                                      <p:to>
                                        <p:strVal val="visible"/>
                                      </p:to>
                                    </p:set>
                                    <p:animEffect transition="in" filter="barn(outVertical)">
                                      <p:cBhvr>
                                        <p:cTn id="32" dur="500"/>
                                        <p:tgtEl>
                                          <p:spTgt spid="78644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86442"/>
                                        </p:tgtEl>
                                        <p:attrNameLst>
                                          <p:attrName>style.visibility</p:attrName>
                                        </p:attrNameLst>
                                      </p:cBhvr>
                                      <p:to>
                                        <p:strVal val="visible"/>
                                      </p:to>
                                    </p:set>
                                    <p:animEffect transition="in" filter="wipe(left)">
                                      <p:cBhvr>
                                        <p:cTn id="37" dur="500"/>
                                        <p:tgtEl>
                                          <p:spTgt spid="78644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86443"/>
                                        </p:tgtEl>
                                        <p:attrNameLst>
                                          <p:attrName>style.visibility</p:attrName>
                                        </p:attrNameLst>
                                      </p:cBhvr>
                                      <p:to>
                                        <p:strVal val="visible"/>
                                      </p:to>
                                    </p:set>
                                    <p:animEffect transition="in" filter="wipe(left)">
                                      <p:cBhvr>
                                        <p:cTn id="42" dur="500"/>
                                        <p:tgtEl>
                                          <p:spTgt spid="78644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786436"/>
                                        </p:tgtEl>
                                        <p:attrNameLst>
                                          <p:attrName>style.visibility</p:attrName>
                                        </p:attrNameLst>
                                      </p:cBhvr>
                                      <p:to>
                                        <p:strVal val="visible"/>
                                      </p:to>
                                    </p:set>
                                    <p:animEffect transition="in" filter="wipe(up)">
                                      <p:cBhvr>
                                        <p:cTn id="47" dur="500"/>
                                        <p:tgtEl>
                                          <p:spTgt spid="78643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ipe(down)">
                                      <p:cBhvr>
                                        <p:cTn id="52" dur="5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786447">
                                            <p:txEl>
                                              <p:pRg st="0" end="0"/>
                                            </p:txEl>
                                          </p:spTgt>
                                        </p:tgtEl>
                                        <p:attrNameLst>
                                          <p:attrName>style.visibility</p:attrName>
                                        </p:attrNameLst>
                                      </p:cBhvr>
                                      <p:to>
                                        <p:strVal val="visible"/>
                                      </p:to>
                                    </p:set>
                                    <p:animEffect transition="in" filter="wipe(up)">
                                      <p:cBhvr>
                                        <p:cTn id="57" dur="500"/>
                                        <p:tgtEl>
                                          <p:spTgt spid="7864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786447">
                                            <p:txEl>
                                              <p:pRg st="1" end="1"/>
                                            </p:txEl>
                                          </p:spTgt>
                                        </p:tgtEl>
                                        <p:attrNameLst>
                                          <p:attrName>style.visibility</p:attrName>
                                        </p:attrNameLst>
                                      </p:cBhvr>
                                      <p:to>
                                        <p:strVal val="visible"/>
                                      </p:to>
                                    </p:set>
                                    <p:animEffect transition="in" filter="wipe(up)">
                                      <p:cBhvr>
                                        <p:cTn id="62" dur="500"/>
                                        <p:tgtEl>
                                          <p:spTgt spid="7864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6435" grpId="0" build="p" autoUpdateAnimBg="0"/>
      <p:bldP spid="786436" grpId="0" autoUpdateAnimBg="0"/>
      <p:bldP spid="786441" grpId="0" autoUpdateAnimBg="0"/>
      <p:bldP spid="786442" grpId="0" autoUpdateAnimBg="0"/>
      <p:bldP spid="786443" grpId="0" autoUpdateAnimBg="0"/>
      <p:bldP spid="786447" grpId="0" build="p"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sz="4000" i="1" smtClean="0">
                <a:solidFill>
                  <a:schemeClr val="tx1"/>
                </a:solidFill>
              </a:rPr>
              <a:t>The Combined Gas Law</a:t>
            </a:r>
          </a:p>
        </p:txBody>
      </p:sp>
      <p:graphicFrame>
        <p:nvGraphicFramePr>
          <p:cNvPr id="18434" name="Object 3"/>
          <p:cNvGraphicFramePr>
            <a:graphicFrameLocks noChangeAspect="1"/>
          </p:cNvGraphicFramePr>
          <p:nvPr/>
        </p:nvGraphicFramePr>
        <p:xfrm>
          <a:off x="5029200" y="2667000"/>
          <a:ext cx="1457325" cy="619125"/>
        </p:xfrm>
        <a:graphic>
          <a:graphicData uri="http://schemas.openxmlformats.org/presentationml/2006/ole">
            <mc:AlternateContent xmlns:mc="http://schemas.openxmlformats.org/markup-compatibility/2006">
              <mc:Choice xmlns:v="urn:schemas-microsoft-com:vml" Requires="v">
                <p:oleObj spid="_x0000_s31746" name="Equation" r:id="rId4" imgW="1459866" imgH="622030" progId="Equation.3">
                  <p:embed/>
                </p:oleObj>
              </mc:Choice>
              <mc:Fallback>
                <p:oleObj name="Equation" r:id="rId4" imgW="1459866" imgH="62203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2667000"/>
                        <a:ext cx="1457325" cy="619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36" name="Rectangle 4"/>
          <p:cNvSpPr>
            <a:spLocks noChangeArrowheads="1"/>
          </p:cNvSpPr>
          <p:nvPr/>
        </p:nvSpPr>
        <p:spPr bwMode="auto">
          <a:xfrm>
            <a:off x="4914900" y="2620963"/>
            <a:ext cx="1714500" cy="685800"/>
          </a:xfrm>
          <a:prstGeom prst="rect">
            <a:avLst/>
          </a:prstGeom>
          <a:noFill/>
          <a:ln w="9525">
            <a:solidFill>
              <a:srgbClr val="000000"/>
            </a:solidFill>
            <a:miter lim="800000"/>
            <a:headEnd/>
            <a:tailEnd/>
          </a:ln>
        </p:spPr>
        <p:txBody>
          <a:bodyPr/>
          <a:lstStyle/>
          <a:p>
            <a:endParaRPr lang="en-US">
              <a:solidFill>
                <a:srgbClr val="000000"/>
              </a:solidFill>
            </a:endParaRPr>
          </a:p>
        </p:txBody>
      </p:sp>
      <p:sp>
        <p:nvSpPr>
          <p:cNvPr id="18437" name="Rectangle 5"/>
          <p:cNvSpPr>
            <a:spLocks noChangeArrowheads="1"/>
          </p:cNvSpPr>
          <p:nvPr/>
        </p:nvSpPr>
        <p:spPr bwMode="auto">
          <a:xfrm>
            <a:off x="0" y="2066925"/>
            <a:ext cx="9144000" cy="0"/>
          </a:xfrm>
          <a:prstGeom prst="rect">
            <a:avLst/>
          </a:prstGeom>
          <a:noFill/>
          <a:ln w="9525">
            <a:noFill/>
            <a:miter lim="800000"/>
            <a:headEnd/>
            <a:tailEnd/>
          </a:ln>
        </p:spPr>
        <p:txBody>
          <a:bodyPr wrap="none" anchor="ctr">
            <a:spAutoFit/>
          </a:bodyPr>
          <a:lstStyle/>
          <a:p>
            <a:pPr algn="l"/>
            <a:endParaRPr lang="en-US" sz="1800">
              <a:solidFill>
                <a:srgbClr val="000000"/>
              </a:solidFill>
            </a:endParaRPr>
          </a:p>
        </p:txBody>
      </p:sp>
      <p:sp>
        <p:nvSpPr>
          <p:cNvPr id="18438" name="Rectangle 6"/>
          <p:cNvSpPr>
            <a:spLocks noChangeArrowheads="1"/>
          </p:cNvSpPr>
          <p:nvPr/>
        </p:nvSpPr>
        <p:spPr bwMode="auto">
          <a:xfrm>
            <a:off x="1485900" y="3487738"/>
            <a:ext cx="3771900" cy="1465262"/>
          </a:xfrm>
          <a:prstGeom prst="rect">
            <a:avLst/>
          </a:prstGeom>
          <a:noFill/>
          <a:ln w="9525">
            <a:noFill/>
            <a:miter lim="800000"/>
            <a:headEnd/>
            <a:tailEnd/>
          </a:ln>
        </p:spPr>
        <p:txBody>
          <a:bodyPr wrap="none" anchor="ctr">
            <a:spAutoFit/>
          </a:bodyPr>
          <a:lstStyle/>
          <a:p>
            <a:pPr algn="l"/>
            <a:r>
              <a:rPr lang="en-US" sz="1800">
                <a:solidFill>
                  <a:srgbClr val="000000"/>
                </a:solidFill>
                <a:ea typeface="Times New Roman" pitchFamily="18" charset="0"/>
                <a:cs typeface="Arial" charset="0"/>
              </a:rPr>
              <a:t>P = pressure (any unit will work)</a:t>
            </a:r>
            <a:endParaRPr lang="en-US" sz="900">
              <a:solidFill>
                <a:srgbClr val="000000"/>
              </a:solidFill>
              <a:ea typeface="Times New Roman" pitchFamily="18" charset="0"/>
              <a:cs typeface="Arial" charset="0"/>
            </a:endParaRPr>
          </a:p>
          <a:p>
            <a:pPr algn="l" eaLnBrk="0" hangingPunct="0"/>
            <a:r>
              <a:rPr lang="en-US" sz="1800">
                <a:solidFill>
                  <a:srgbClr val="000000"/>
                </a:solidFill>
                <a:ea typeface="Times New Roman" pitchFamily="18" charset="0"/>
                <a:cs typeface="Arial" charset="0"/>
              </a:rPr>
              <a:t>V = volume (any unit will work)</a:t>
            </a:r>
            <a:endParaRPr lang="en-US" sz="900">
              <a:solidFill>
                <a:srgbClr val="000000"/>
              </a:solidFill>
              <a:ea typeface="Times New Roman" pitchFamily="18" charset="0"/>
              <a:cs typeface="Arial" charset="0"/>
            </a:endParaRPr>
          </a:p>
          <a:p>
            <a:pPr algn="l" eaLnBrk="0" hangingPunct="0"/>
            <a:r>
              <a:rPr lang="en-US" sz="1800">
                <a:solidFill>
                  <a:srgbClr val="000000"/>
                </a:solidFill>
                <a:ea typeface="Times New Roman" pitchFamily="18" charset="0"/>
                <a:cs typeface="Arial" charset="0"/>
              </a:rPr>
              <a:t>T = temperature (must be in Kelvin)</a:t>
            </a:r>
            <a:endParaRPr lang="en-US" sz="900">
              <a:solidFill>
                <a:srgbClr val="000000"/>
              </a:solidFill>
              <a:ea typeface="Times New Roman" pitchFamily="18" charset="0"/>
              <a:cs typeface="Arial" charset="0"/>
            </a:endParaRPr>
          </a:p>
          <a:p>
            <a:pPr algn="l" eaLnBrk="0" hangingPunct="0"/>
            <a:r>
              <a:rPr lang="en-US" sz="1800">
                <a:solidFill>
                  <a:srgbClr val="000000"/>
                </a:solidFill>
                <a:ea typeface="Times New Roman" pitchFamily="18" charset="0"/>
                <a:cs typeface="Arial" charset="0"/>
              </a:rPr>
              <a:t>1 = initial conditions</a:t>
            </a:r>
            <a:endParaRPr lang="en-US" sz="900">
              <a:solidFill>
                <a:srgbClr val="000000"/>
              </a:solidFill>
              <a:ea typeface="Times New Roman" pitchFamily="18" charset="0"/>
              <a:cs typeface="Arial" charset="0"/>
            </a:endParaRPr>
          </a:p>
          <a:p>
            <a:pPr algn="l" eaLnBrk="0" hangingPunct="0"/>
            <a:r>
              <a:rPr lang="en-US" sz="1800">
                <a:solidFill>
                  <a:srgbClr val="000000"/>
                </a:solidFill>
                <a:ea typeface="Times New Roman" pitchFamily="18" charset="0"/>
                <a:cs typeface="Arial" charset="0"/>
              </a:rPr>
              <a:t>2 = final conditions</a:t>
            </a:r>
          </a:p>
        </p:txBody>
      </p:sp>
      <p:sp>
        <p:nvSpPr>
          <p:cNvPr id="18439" name="Text Box 7"/>
          <p:cNvSpPr txBox="1">
            <a:spLocks noChangeArrowheads="1"/>
          </p:cNvSpPr>
          <p:nvPr/>
        </p:nvSpPr>
        <p:spPr bwMode="auto">
          <a:xfrm>
            <a:off x="1731963" y="1328738"/>
            <a:ext cx="5649912" cy="274637"/>
          </a:xfrm>
          <a:prstGeom prst="rect">
            <a:avLst/>
          </a:prstGeom>
          <a:noFill/>
          <a:ln w="9525">
            <a:noFill/>
            <a:miter lim="800000"/>
            <a:headEnd/>
            <a:tailEnd/>
          </a:ln>
        </p:spPr>
        <p:txBody>
          <a:bodyPr wrap="none">
            <a:spAutoFit/>
          </a:bodyPr>
          <a:lstStyle/>
          <a:p>
            <a:r>
              <a:rPr lang="en-US">
                <a:solidFill>
                  <a:srgbClr val="000000"/>
                </a:solidFill>
              </a:rPr>
              <a:t>(This “gas law” comes from “combining” Boyle’s, Charles’, and Gay-Lussac’s law)</a:t>
            </a:r>
          </a:p>
        </p:txBody>
      </p:sp>
    </p:spTree>
    <p:extLst>
      <p:ext uri="{BB962C8B-B14F-4D97-AF65-F5344CB8AC3E}">
        <p14:creationId xmlns:p14="http://schemas.microsoft.com/office/powerpoint/2010/main" val="202203973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pPr eaLnBrk="1" hangingPunct="1"/>
            <a:endParaRPr lang="en-US" smtClean="0"/>
          </a:p>
        </p:txBody>
      </p:sp>
      <p:sp>
        <p:nvSpPr>
          <p:cNvPr id="899078" name="Rectangle 6"/>
          <p:cNvSpPr>
            <a:spLocks noChangeArrowheads="1"/>
          </p:cNvSpPr>
          <p:nvPr/>
        </p:nvSpPr>
        <p:spPr bwMode="auto">
          <a:xfrm>
            <a:off x="1363663" y="1417638"/>
            <a:ext cx="6157912" cy="1433512"/>
          </a:xfrm>
          <a:prstGeom prst="rect">
            <a:avLst/>
          </a:prstGeom>
          <a:noFill/>
          <a:ln w="9525">
            <a:noFill/>
            <a:miter lim="800000"/>
            <a:headEnd/>
            <a:tailEnd/>
          </a:ln>
        </p:spPr>
        <p:txBody>
          <a:bodyPr wrap="none" anchor="ctr">
            <a:spAutoFit/>
          </a:bodyPr>
          <a:lstStyle/>
          <a:p>
            <a:pPr algn="l"/>
            <a:r>
              <a:rPr lang="en-US" sz="2000">
                <a:solidFill>
                  <a:srgbClr val="0000CC"/>
                </a:solidFill>
                <a:ea typeface="Times New Roman" pitchFamily="18" charset="0"/>
                <a:cs typeface="Arial" charset="0"/>
              </a:rPr>
              <a:t>A gas has volume of 4.2 L at 110 kPa. </a:t>
            </a:r>
            <a:endParaRPr lang="en-US" sz="800">
              <a:solidFill>
                <a:srgbClr val="0000CC"/>
              </a:solidFill>
              <a:ea typeface="Times New Roman" pitchFamily="18" charset="0"/>
              <a:cs typeface="Arial" charset="0"/>
            </a:endParaRPr>
          </a:p>
          <a:p>
            <a:pPr algn="l"/>
            <a:endParaRPr lang="en-US" sz="800">
              <a:solidFill>
                <a:srgbClr val="0000CC"/>
              </a:solidFill>
              <a:ea typeface="Times New Roman" pitchFamily="18" charset="0"/>
              <a:cs typeface="Arial" charset="0"/>
            </a:endParaRPr>
          </a:p>
          <a:p>
            <a:pPr algn="l"/>
            <a:r>
              <a:rPr lang="en-US" sz="2000">
                <a:solidFill>
                  <a:srgbClr val="0000CC"/>
                </a:solidFill>
                <a:ea typeface="Times New Roman" pitchFamily="18" charset="0"/>
                <a:cs typeface="Arial" charset="0"/>
              </a:rPr>
              <a:t>If temperature is constant, find pressure of gas when </a:t>
            </a:r>
          </a:p>
          <a:p>
            <a:pPr algn="l"/>
            <a:r>
              <a:rPr lang="en-US" sz="2000">
                <a:solidFill>
                  <a:srgbClr val="0000CC"/>
                </a:solidFill>
                <a:ea typeface="Times New Roman" pitchFamily="18" charset="0"/>
                <a:cs typeface="Arial" charset="0"/>
              </a:rPr>
              <a:t>the volume changes to 11.3 L.</a:t>
            </a:r>
          </a:p>
          <a:p>
            <a:pPr algn="l" eaLnBrk="0" hangingPunct="0"/>
            <a:endParaRPr lang="en-US" sz="2000">
              <a:solidFill>
                <a:srgbClr val="0000CC"/>
              </a:solidFill>
              <a:ea typeface="Times New Roman" pitchFamily="18" charset="0"/>
              <a:cs typeface="Arial" charset="0"/>
            </a:endParaRPr>
          </a:p>
        </p:txBody>
      </p:sp>
      <p:grpSp>
        <p:nvGrpSpPr>
          <p:cNvPr id="2" name="Group 10"/>
          <p:cNvGrpSpPr>
            <a:grpSpLocks/>
          </p:cNvGrpSpPr>
          <p:nvPr/>
        </p:nvGrpSpPr>
        <p:grpSpPr bwMode="auto">
          <a:xfrm>
            <a:off x="2555875" y="2795588"/>
            <a:ext cx="1511300" cy="711200"/>
            <a:chOff x="2822" y="1597"/>
            <a:chExt cx="952" cy="448"/>
          </a:xfrm>
        </p:grpSpPr>
        <p:sp>
          <p:nvSpPr>
            <p:cNvPr id="151565" name="Text Box 11"/>
            <p:cNvSpPr txBox="1">
              <a:spLocks noChangeArrowheads="1"/>
            </p:cNvSpPr>
            <p:nvPr/>
          </p:nvSpPr>
          <p:spPr bwMode="auto">
            <a:xfrm>
              <a:off x="2822" y="1597"/>
              <a:ext cx="952" cy="231"/>
            </a:xfrm>
            <a:prstGeom prst="rect">
              <a:avLst/>
            </a:prstGeom>
            <a:noFill/>
            <a:ln w="9525">
              <a:noFill/>
              <a:miter lim="800000"/>
              <a:headEnd/>
              <a:tailEnd/>
            </a:ln>
          </p:spPr>
          <p:txBody>
            <a:bodyPr wrap="none">
              <a:spAutoFit/>
            </a:bodyPr>
            <a:lstStyle/>
            <a:p>
              <a:pPr algn="l"/>
              <a:r>
                <a:rPr lang="en-US" sz="1800">
                  <a:solidFill>
                    <a:srgbClr val="000000"/>
                  </a:solidFill>
                </a:rPr>
                <a:t>P</a:t>
              </a:r>
              <a:r>
                <a:rPr lang="en-US" sz="1800" baseline="-25000">
                  <a:solidFill>
                    <a:srgbClr val="000000"/>
                  </a:solidFill>
                </a:rPr>
                <a:t>1</a:t>
              </a:r>
              <a:r>
                <a:rPr lang="en-US" sz="1800">
                  <a:solidFill>
                    <a:srgbClr val="000000"/>
                  </a:solidFill>
                </a:rPr>
                <a:t>V</a:t>
              </a:r>
              <a:r>
                <a:rPr lang="en-US" sz="1800" baseline="-25000">
                  <a:solidFill>
                    <a:srgbClr val="000000"/>
                  </a:solidFill>
                </a:rPr>
                <a:t>1</a:t>
              </a:r>
              <a:r>
                <a:rPr lang="en-US" sz="1800">
                  <a:solidFill>
                    <a:srgbClr val="000000"/>
                  </a:solidFill>
                </a:rPr>
                <a:t>      P</a:t>
              </a:r>
              <a:r>
                <a:rPr lang="en-US" sz="1800" baseline="-25000">
                  <a:solidFill>
                    <a:srgbClr val="000000"/>
                  </a:solidFill>
                </a:rPr>
                <a:t>2</a:t>
              </a:r>
              <a:r>
                <a:rPr lang="en-US" sz="1800">
                  <a:solidFill>
                    <a:srgbClr val="000000"/>
                  </a:solidFill>
                </a:rPr>
                <a:t>V</a:t>
              </a:r>
              <a:r>
                <a:rPr lang="en-US" sz="1800" baseline="-25000">
                  <a:solidFill>
                    <a:srgbClr val="000000"/>
                  </a:solidFill>
                </a:rPr>
                <a:t>2</a:t>
              </a:r>
            </a:p>
          </p:txBody>
        </p:sp>
        <p:sp>
          <p:nvSpPr>
            <p:cNvPr id="151566" name="Line 12"/>
            <p:cNvSpPr>
              <a:spLocks noChangeShapeType="1"/>
            </p:cNvSpPr>
            <p:nvPr/>
          </p:nvSpPr>
          <p:spPr bwMode="auto">
            <a:xfrm>
              <a:off x="2849" y="1829"/>
              <a:ext cx="353"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51567" name="Line 13"/>
            <p:cNvSpPr>
              <a:spLocks noChangeShapeType="1"/>
            </p:cNvSpPr>
            <p:nvPr/>
          </p:nvSpPr>
          <p:spPr bwMode="auto">
            <a:xfrm>
              <a:off x="3390" y="1830"/>
              <a:ext cx="353"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51568" name="Rectangle 14"/>
            <p:cNvSpPr>
              <a:spLocks noChangeArrowheads="1"/>
            </p:cNvSpPr>
            <p:nvPr/>
          </p:nvSpPr>
          <p:spPr bwMode="auto">
            <a:xfrm>
              <a:off x="2909" y="1814"/>
              <a:ext cx="798" cy="231"/>
            </a:xfrm>
            <a:prstGeom prst="rect">
              <a:avLst/>
            </a:prstGeom>
            <a:noFill/>
            <a:ln w="9525">
              <a:noFill/>
              <a:miter lim="800000"/>
              <a:headEnd/>
              <a:tailEnd/>
            </a:ln>
          </p:spPr>
          <p:txBody>
            <a:bodyPr wrap="none">
              <a:spAutoFit/>
            </a:bodyPr>
            <a:lstStyle/>
            <a:p>
              <a:pPr algn="l"/>
              <a:r>
                <a:rPr lang="en-US" sz="1800">
                  <a:solidFill>
                    <a:srgbClr val="000000"/>
                  </a:solidFill>
                </a:rPr>
                <a:t>T</a:t>
              </a:r>
              <a:r>
                <a:rPr lang="en-US" sz="1800" baseline="-25000">
                  <a:solidFill>
                    <a:srgbClr val="000000"/>
                  </a:solidFill>
                </a:rPr>
                <a:t>1</a:t>
              </a:r>
              <a:r>
                <a:rPr lang="en-US" sz="1800">
                  <a:solidFill>
                    <a:srgbClr val="000000"/>
                  </a:solidFill>
                </a:rPr>
                <a:t>          T</a:t>
              </a:r>
              <a:r>
                <a:rPr lang="en-US" sz="1800" baseline="-25000">
                  <a:solidFill>
                    <a:srgbClr val="000000"/>
                  </a:solidFill>
                </a:rPr>
                <a:t>2</a:t>
              </a:r>
            </a:p>
          </p:txBody>
        </p:sp>
        <p:sp>
          <p:nvSpPr>
            <p:cNvPr id="151569" name="Text Box 15"/>
            <p:cNvSpPr txBox="1">
              <a:spLocks noChangeArrowheads="1"/>
            </p:cNvSpPr>
            <p:nvPr/>
          </p:nvSpPr>
          <p:spPr bwMode="auto">
            <a:xfrm>
              <a:off x="3197" y="1712"/>
              <a:ext cx="200" cy="231"/>
            </a:xfrm>
            <a:prstGeom prst="rect">
              <a:avLst/>
            </a:prstGeom>
            <a:noFill/>
            <a:ln w="9525">
              <a:noFill/>
              <a:miter lim="800000"/>
              <a:headEnd/>
              <a:tailEnd/>
            </a:ln>
          </p:spPr>
          <p:txBody>
            <a:bodyPr wrap="none">
              <a:spAutoFit/>
            </a:bodyPr>
            <a:lstStyle/>
            <a:p>
              <a:pPr algn="l"/>
              <a:r>
                <a:rPr lang="en-US" sz="1800">
                  <a:solidFill>
                    <a:srgbClr val="000000"/>
                  </a:solidFill>
                </a:rPr>
                <a:t>=</a:t>
              </a:r>
            </a:p>
          </p:txBody>
        </p:sp>
      </p:grpSp>
      <p:sp>
        <p:nvSpPr>
          <p:cNvPr id="899100" name="Rectangle 28"/>
          <p:cNvSpPr>
            <a:spLocks noChangeArrowheads="1"/>
          </p:cNvSpPr>
          <p:nvPr/>
        </p:nvSpPr>
        <p:spPr bwMode="auto">
          <a:xfrm>
            <a:off x="2768600" y="3970338"/>
            <a:ext cx="3094038" cy="366712"/>
          </a:xfrm>
          <a:prstGeom prst="rect">
            <a:avLst/>
          </a:prstGeom>
          <a:noFill/>
          <a:ln w="9525">
            <a:noFill/>
            <a:miter lim="800000"/>
            <a:headEnd/>
            <a:tailEnd/>
          </a:ln>
        </p:spPr>
        <p:txBody>
          <a:bodyPr wrap="none">
            <a:spAutoFit/>
          </a:bodyPr>
          <a:lstStyle/>
          <a:p>
            <a:pPr algn="l"/>
            <a:r>
              <a:rPr lang="en-US" sz="1800">
                <a:solidFill>
                  <a:srgbClr val="000000"/>
                </a:solidFill>
                <a:ea typeface="Times New Roman" pitchFamily="18" charset="0"/>
                <a:cs typeface="Arial" charset="0"/>
              </a:rPr>
              <a:t>110 kPa (4.2 L) = P</a:t>
            </a:r>
            <a:r>
              <a:rPr lang="en-US" sz="1800" baseline="-25000">
                <a:solidFill>
                  <a:srgbClr val="000000"/>
                </a:solidFill>
                <a:ea typeface="Times New Roman" pitchFamily="18" charset="0"/>
                <a:cs typeface="Arial" charset="0"/>
              </a:rPr>
              <a:t>2</a:t>
            </a:r>
            <a:r>
              <a:rPr lang="en-US" sz="1800">
                <a:solidFill>
                  <a:srgbClr val="000000"/>
                </a:solidFill>
                <a:ea typeface="Times New Roman" pitchFamily="18" charset="0"/>
                <a:cs typeface="Arial" charset="0"/>
              </a:rPr>
              <a:t> (11.3 L)</a:t>
            </a:r>
          </a:p>
        </p:txBody>
      </p:sp>
      <p:sp>
        <p:nvSpPr>
          <p:cNvPr id="899101" name="Line 29"/>
          <p:cNvSpPr>
            <a:spLocks noChangeShapeType="1"/>
          </p:cNvSpPr>
          <p:nvPr/>
        </p:nvSpPr>
        <p:spPr bwMode="auto">
          <a:xfrm>
            <a:off x="4152900" y="3162300"/>
            <a:ext cx="239713"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grpSp>
        <p:nvGrpSpPr>
          <p:cNvPr id="3" name="Group 37"/>
          <p:cNvGrpSpPr>
            <a:grpSpLocks/>
          </p:cNvGrpSpPr>
          <p:nvPr/>
        </p:nvGrpSpPr>
        <p:grpSpPr bwMode="auto">
          <a:xfrm>
            <a:off x="4518025" y="2940050"/>
            <a:ext cx="1511300" cy="374650"/>
            <a:chOff x="1242" y="1901"/>
            <a:chExt cx="952" cy="236"/>
          </a:xfrm>
        </p:grpSpPr>
        <p:sp>
          <p:nvSpPr>
            <p:cNvPr id="151563" name="Text Box 32"/>
            <p:cNvSpPr txBox="1">
              <a:spLocks noChangeArrowheads="1"/>
            </p:cNvSpPr>
            <p:nvPr/>
          </p:nvSpPr>
          <p:spPr bwMode="auto">
            <a:xfrm>
              <a:off x="1242" y="1901"/>
              <a:ext cx="952" cy="231"/>
            </a:xfrm>
            <a:prstGeom prst="rect">
              <a:avLst/>
            </a:prstGeom>
            <a:noFill/>
            <a:ln w="9525">
              <a:noFill/>
              <a:miter lim="800000"/>
              <a:headEnd/>
              <a:tailEnd/>
            </a:ln>
          </p:spPr>
          <p:txBody>
            <a:bodyPr wrap="none">
              <a:spAutoFit/>
            </a:bodyPr>
            <a:lstStyle/>
            <a:p>
              <a:pPr algn="l"/>
              <a:r>
                <a:rPr lang="en-US" sz="1800">
                  <a:solidFill>
                    <a:srgbClr val="000000"/>
                  </a:solidFill>
                </a:rPr>
                <a:t>P</a:t>
              </a:r>
              <a:r>
                <a:rPr lang="en-US" sz="1800" baseline="-25000">
                  <a:solidFill>
                    <a:srgbClr val="000000"/>
                  </a:solidFill>
                </a:rPr>
                <a:t>1</a:t>
              </a:r>
              <a:r>
                <a:rPr lang="en-US" sz="1800">
                  <a:solidFill>
                    <a:srgbClr val="000000"/>
                  </a:solidFill>
                </a:rPr>
                <a:t>V</a:t>
              </a:r>
              <a:r>
                <a:rPr lang="en-US" sz="1800" baseline="-25000">
                  <a:solidFill>
                    <a:srgbClr val="000000"/>
                  </a:solidFill>
                </a:rPr>
                <a:t>1</a:t>
              </a:r>
              <a:r>
                <a:rPr lang="en-US" sz="1800">
                  <a:solidFill>
                    <a:srgbClr val="000000"/>
                  </a:solidFill>
                </a:rPr>
                <a:t>      P</a:t>
              </a:r>
              <a:r>
                <a:rPr lang="en-US" sz="1800" baseline="-25000">
                  <a:solidFill>
                    <a:srgbClr val="000000"/>
                  </a:solidFill>
                </a:rPr>
                <a:t>2</a:t>
              </a:r>
              <a:r>
                <a:rPr lang="en-US" sz="1800">
                  <a:solidFill>
                    <a:srgbClr val="000000"/>
                  </a:solidFill>
                </a:rPr>
                <a:t>V</a:t>
              </a:r>
              <a:r>
                <a:rPr lang="en-US" sz="1800" baseline="-25000">
                  <a:solidFill>
                    <a:srgbClr val="000000"/>
                  </a:solidFill>
                </a:rPr>
                <a:t>2</a:t>
              </a:r>
            </a:p>
          </p:txBody>
        </p:sp>
        <p:sp>
          <p:nvSpPr>
            <p:cNvPr id="151564" name="Text Box 36"/>
            <p:cNvSpPr txBox="1">
              <a:spLocks noChangeArrowheads="1"/>
            </p:cNvSpPr>
            <p:nvPr/>
          </p:nvSpPr>
          <p:spPr bwMode="auto">
            <a:xfrm>
              <a:off x="1617" y="1906"/>
              <a:ext cx="200" cy="231"/>
            </a:xfrm>
            <a:prstGeom prst="rect">
              <a:avLst/>
            </a:prstGeom>
            <a:noFill/>
            <a:ln w="9525">
              <a:noFill/>
              <a:miter lim="800000"/>
              <a:headEnd/>
              <a:tailEnd/>
            </a:ln>
          </p:spPr>
          <p:txBody>
            <a:bodyPr wrap="none">
              <a:spAutoFit/>
            </a:bodyPr>
            <a:lstStyle/>
            <a:p>
              <a:pPr algn="l"/>
              <a:r>
                <a:rPr lang="en-US" sz="1800">
                  <a:solidFill>
                    <a:srgbClr val="000000"/>
                  </a:solidFill>
                </a:rPr>
                <a:t>=</a:t>
              </a:r>
            </a:p>
          </p:txBody>
        </p:sp>
      </p:grpSp>
      <p:sp>
        <p:nvSpPr>
          <p:cNvPr id="899110" name="Rectangle 38"/>
          <p:cNvSpPr>
            <a:spLocks noChangeArrowheads="1"/>
          </p:cNvSpPr>
          <p:nvPr/>
        </p:nvSpPr>
        <p:spPr bwMode="auto">
          <a:xfrm>
            <a:off x="3533775" y="4752975"/>
            <a:ext cx="1592263" cy="376238"/>
          </a:xfrm>
          <a:prstGeom prst="rect">
            <a:avLst/>
          </a:prstGeom>
          <a:noFill/>
          <a:ln w="9525">
            <a:solidFill>
              <a:schemeClr val="tx1"/>
            </a:solidFill>
            <a:miter lim="800000"/>
            <a:headEnd/>
            <a:tailEnd/>
          </a:ln>
        </p:spPr>
        <p:txBody>
          <a:bodyPr wrap="none">
            <a:spAutoFit/>
          </a:bodyPr>
          <a:lstStyle/>
          <a:p>
            <a:pPr algn="l"/>
            <a:r>
              <a:rPr lang="en-US" sz="1800">
                <a:solidFill>
                  <a:srgbClr val="000000"/>
                </a:solidFill>
                <a:ea typeface="Times New Roman" pitchFamily="18" charset="0"/>
                <a:cs typeface="Arial" charset="0"/>
              </a:rPr>
              <a:t>P</a:t>
            </a:r>
            <a:r>
              <a:rPr lang="en-US" sz="1800" baseline="-25000">
                <a:solidFill>
                  <a:srgbClr val="000000"/>
                </a:solidFill>
                <a:ea typeface="Times New Roman" pitchFamily="18" charset="0"/>
                <a:cs typeface="Arial" charset="0"/>
              </a:rPr>
              <a:t>2</a:t>
            </a:r>
            <a:r>
              <a:rPr lang="en-US" sz="1800">
                <a:solidFill>
                  <a:srgbClr val="000000"/>
                </a:solidFill>
                <a:ea typeface="Times New Roman" pitchFamily="18" charset="0"/>
                <a:cs typeface="Arial" charset="0"/>
              </a:rPr>
              <a:t> = 40.9 kPa</a:t>
            </a:r>
          </a:p>
        </p:txBody>
      </p:sp>
      <p:sp>
        <p:nvSpPr>
          <p:cNvPr id="899111" name="Text Box 39"/>
          <p:cNvSpPr txBox="1">
            <a:spLocks noChangeArrowheads="1"/>
          </p:cNvSpPr>
          <p:nvPr/>
        </p:nvSpPr>
        <p:spPr bwMode="auto">
          <a:xfrm>
            <a:off x="6389688" y="2982913"/>
            <a:ext cx="1874837" cy="274637"/>
          </a:xfrm>
          <a:prstGeom prst="rect">
            <a:avLst/>
          </a:prstGeom>
          <a:noFill/>
          <a:ln w="9525">
            <a:noFill/>
            <a:miter lim="800000"/>
            <a:headEnd/>
            <a:tailEnd/>
          </a:ln>
        </p:spPr>
        <p:txBody>
          <a:bodyPr wrap="none">
            <a:spAutoFit/>
          </a:bodyPr>
          <a:lstStyle/>
          <a:p>
            <a:pPr algn="l"/>
            <a:r>
              <a:rPr lang="en-US">
                <a:solidFill>
                  <a:srgbClr val="FF0000"/>
                </a:solidFill>
              </a:rPr>
              <a:t>(temperature is constant)</a:t>
            </a:r>
          </a:p>
        </p:txBody>
      </p:sp>
      <p:sp>
        <p:nvSpPr>
          <p:cNvPr id="899112" name="Text Box 40"/>
          <p:cNvSpPr txBox="1">
            <a:spLocks noChangeArrowheads="1"/>
          </p:cNvSpPr>
          <p:nvPr/>
        </p:nvSpPr>
        <p:spPr bwMode="auto">
          <a:xfrm>
            <a:off x="6399213" y="3992563"/>
            <a:ext cx="1847850" cy="274637"/>
          </a:xfrm>
          <a:prstGeom prst="rect">
            <a:avLst/>
          </a:prstGeom>
          <a:noFill/>
          <a:ln w="9525">
            <a:noFill/>
            <a:miter lim="800000"/>
            <a:headEnd/>
            <a:tailEnd/>
          </a:ln>
        </p:spPr>
        <p:txBody>
          <a:bodyPr wrap="none">
            <a:spAutoFit/>
          </a:bodyPr>
          <a:lstStyle/>
          <a:p>
            <a:pPr algn="l"/>
            <a:r>
              <a:rPr lang="en-US">
                <a:solidFill>
                  <a:srgbClr val="FF0000"/>
                </a:solidFill>
              </a:rPr>
              <a:t>(substitute into equation)</a:t>
            </a:r>
          </a:p>
        </p:txBody>
      </p:sp>
    </p:spTree>
    <p:extLst>
      <p:ext uri="{BB962C8B-B14F-4D97-AF65-F5344CB8AC3E}">
        <p14:creationId xmlns:p14="http://schemas.microsoft.com/office/powerpoint/2010/main" val="160640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899078">
                                            <p:txEl>
                                              <p:pRg st="2" end="2"/>
                                            </p:txEl>
                                          </p:spTgt>
                                        </p:tgtEl>
                                        <p:attrNameLst>
                                          <p:attrName>style.visibility</p:attrName>
                                        </p:attrNameLst>
                                      </p:cBhvr>
                                      <p:to>
                                        <p:strVal val="visible"/>
                                      </p:to>
                                    </p:set>
                                    <p:anim calcmode="lin" valueType="num">
                                      <p:cBhvr>
                                        <p:cTn id="7" dur="500" fill="hold"/>
                                        <p:tgtEl>
                                          <p:spTgt spid="899078">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899078">
                                            <p:txEl>
                                              <p:pRg st="2" end="2"/>
                                            </p:txEl>
                                          </p:spTgt>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899078">
                                            <p:txEl>
                                              <p:pRg st="3" end="3"/>
                                            </p:txEl>
                                          </p:spTgt>
                                        </p:tgtEl>
                                        <p:attrNameLst>
                                          <p:attrName>style.visibility</p:attrName>
                                        </p:attrNameLst>
                                      </p:cBhvr>
                                      <p:to>
                                        <p:strVal val="visible"/>
                                      </p:to>
                                    </p:set>
                                    <p:anim calcmode="lin" valueType="num">
                                      <p:cBhvr>
                                        <p:cTn id="11" dur="500" fill="hold"/>
                                        <p:tgtEl>
                                          <p:spTgt spid="899078">
                                            <p:txEl>
                                              <p:pRg st="3" end="3"/>
                                            </p:txEl>
                                          </p:spTgt>
                                        </p:tgtEl>
                                        <p:attrNameLst>
                                          <p:attrName>ppt_w</p:attrName>
                                        </p:attrNameLst>
                                      </p:cBhvr>
                                      <p:tavLst>
                                        <p:tav tm="0">
                                          <p:val>
                                            <p:fltVal val="0"/>
                                          </p:val>
                                        </p:tav>
                                        <p:tav tm="100000">
                                          <p:val>
                                            <p:strVal val="#ppt_w"/>
                                          </p:val>
                                        </p:tav>
                                      </p:tavLst>
                                    </p:anim>
                                    <p:anim calcmode="lin" valueType="num">
                                      <p:cBhvr>
                                        <p:cTn id="12" dur="500" fill="hold"/>
                                        <p:tgtEl>
                                          <p:spTgt spid="899078">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99101"/>
                                        </p:tgtEl>
                                        <p:attrNameLst>
                                          <p:attrName>style.visibility</p:attrName>
                                        </p:attrNameLst>
                                      </p:cBhvr>
                                      <p:to>
                                        <p:strVal val="visible"/>
                                      </p:to>
                                    </p:set>
                                    <p:animEffect transition="in" filter="wipe(left)">
                                      <p:cBhvr>
                                        <p:cTn id="22" dur="500"/>
                                        <p:tgtEl>
                                          <p:spTgt spid="89910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par>
                          <p:cTn id="30" fill="hold">
                            <p:stCondLst>
                              <p:cond delay="500"/>
                            </p:stCondLst>
                            <p:childTnLst>
                              <p:par>
                                <p:cTn id="31" presetID="9" presetClass="entr" presetSubtype="0" fill="hold" grpId="0" nodeType="afterEffect">
                                  <p:stCondLst>
                                    <p:cond delay="0"/>
                                  </p:stCondLst>
                                  <p:childTnLst>
                                    <p:set>
                                      <p:cBhvr>
                                        <p:cTn id="32" dur="1" fill="hold">
                                          <p:stCondLst>
                                            <p:cond delay="0"/>
                                          </p:stCondLst>
                                        </p:cTn>
                                        <p:tgtEl>
                                          <p:spTgt spid="899111"/>
                                        </p:tgtEl>
                                        <p:attrNameLst>
                                          <p:attrName>style.visibility</p:attrName>
                                        </p:attrNameLst>
                                      </p:cBhvr>
                                      <p:to>
                                        <p:strVal val="visible"/>
                                      </p:to>
                                    </p:set>
                                    <p:animEffect transition="in" filter="dissolve">
                                      <p:cBhvr>
                                        <p:cTn id="33" dur="500"/>
                                        <p:tgtEl>
                                          <p:spTgt spid="899111"/>
                                        </p:tgtEl>
                                      </p:cBhvr>
                                    </p:animEffect>
                                  </p:childTnLst>
                                </p:cTn>
                              </p:par>
                            </p:childTnLst>
                          </p:cTn>
                        </p:par>
                      </p:childTnLst>
                    </p:cTn>
                  </p:par>
                  <p:par>
                    <p:cTn id="34" fill="hold">
                      <p:stCondLst>
                        <p:cond delay="indefinite"/>
                      </p:stCondLst>
                      <p:childTnLst>
                        <p:par>
                          <p:cTn id="35" fill="hold">
                            <p:stCondLst>
                              <p:cond delay="0"/>
                            </p:stCondLst>
                            <p:childTnLst>
                              <p:par>
                                <p:cTn id="36" presetID="17" presetClass="entr" presetSubtype="10" fill="hold" grpId="0" nodeType="clickEffect">
                                  <p:stCondLst>
                                    <p:cond delay="0"/>
                                  </p:stCondLst>
                                  <p:childTnLst>
                                    <p:set>
                                      <p:cBhvr>
                                        <p:cTn id="37" dur="1" fill="hold">
                                          <p:stCondLst>
                                            <p:cond delay="0"/>
                                          </p:stCondLst>
                                        </p:cTn>
                                        <p:tgtEl>
                                          <p:spTgt spid="899100"/>
                                        </p:tgtEl>
                                        <p:attrNameLst>
                                          <p:attrName>style.visibility</p:attrName>
                                        </p:attrNameLst>
                                      </p:cBhvr>
                                      <p:to>
                                        <p:strVal val="visible"/>
                                      </p:to>
                                    </p:set>
                                    <p:anim calcmode="lin" valueType="num">
                                      <p:cBhvr>
                                        <p:cTn id="38" dur="500" fill="hold"/>
                                        <p:tgtEl>
                                          <p:spTgt spid="899100"/>
                                        </p:tgtEl>
                                        <p:attrNameLst>
                                          <p:attrName>ppt_w</p:attrName>
                                        </p:attrNameLst>
                                      </p:cBhvr>
                                      <p:tavLst>
                                        <p:tav tm="0">
                                          <p:val>
                                            <p:fltVal val="0"/>
                                          </p:val>
                                        </p:tav>
                                        <p:tav tm="100000">
                                          <p:val>
                                            <p:strVal val="#ppt_w"/>
                                          </p:val>
                                        </p:tav>
                                      </p:tavLst>
                                    </p:anim>
                                    <p:anim calcmode="lin" valueType="num">
                                      <p:cBhvr>
                                        <p:cTn id="39" dur="500" fill="hold"/>
                                        <p:tgtEl>
                                          <p:spTgt spid="899100"/>
                                        </p:tgtEl>
                                        <p:attrNameLst>
                                          <p:attrName>ppt_h</p:attrName>
                                        </p:attrNameLst>
                                      </p:cBhvr>
                                      <p:tavLst>
                                        <p:tav tm="0">
                                          <p:val>
                                            <p:strVal val="#ppt_h"/>
                                          </p:val>
                                        </p:tav>
                                        <p:tav tm="100000">
                                          <p:val>
                                            <p:strVal val="#ppt_h"/>
                                          </p:val>
                                        </p:tav>
                                      </p:tavLst>
                                    </p:anim>
                                  </p:childTnLst>
                                </p:cTn>
                              </p:par>
                            </p:childTnLst>
                          </p:cTn>
                        </p:par>
                        <p:par>
                          <p:cTn id="40" fill="hold">
                            <p:stCondLst>
                              <p:cond delay="500"/>
                            </p:stCondLst>
                            <p:childTnLst>
                              <p:par>
                                <p:cTn id="41" presetID="9" presetClass="entr" presetSubtype="0" fill="hold" grpId="0" nodeType="afterEffect">
                                  <p:stCondLst>
                                    <p:cond delay="0"/>
                                  </p:stCondLst>
                                  <p:childTnLst>
                                    <p:set>
                                      <p:cBhvr>
                                        <p:cTn id="42" dur="1" fill="hold">
                                          <p:stCondLst>
                                            <p:cond delay="0"/>
                                          </p:stCondLst>
                                        </p:cTn>
                                        <p:tgtEl>
                                          <p:spTgt spid="899112"/>
                                        </p:tgtEl>
                                        <p:attrNameLst>
                                          <p:attrName>style.visibility</p:attrName>
                                        </p:attrNameLst>
                                      </p:cBhvr>
                                      <p:to>
                                        <p:strVal val="visible"/>
                                      </p:to>
                                    </p:set>
                                    <p:animEffect transition="in" filter="dissolve">
                                      <p:cBhvr>
                                        <p:cTn id="43" dur="500"/>
                                        <p:tgtEl>
                                          <p:spTgt spid="899112"/>
                                        </p:tgtEl>
                                      </p:cBhvr>
                                    </p:animEffect>
                                  </p:childTnLst>
                                </p:cTn>
                              </p:par>
                            </p:childTnLst>
                          </p:cTn>
                        </p:par>
                      </p:childTnLst>
                    </p:cTn>
                  </p:par>
                  <p:par>
                    <p:cTn id="44" fill="hold">
                      <p:stCondLst>
                        <p:cond delay="indefinite"/>
                      </p:stCondLst>
                      <p:childTnLst>
                        <p:par>
                          <p:cTn id="45" fill="hold">
                            <p:stCondLst>
                              <p:cond delay="0"/>
                            </p:stCondLst>
                            <p:childTnLst>
                              <p:par>
                                <p:cTn id="46" presetID="17" presetClass="entr" presetSubtype="10" fill="hold" grpId="0" nodeType="clickEffect">
                                  <p:stCondLst>
                                    <p:cond delay="0"/>
                                  </p:stCondLst>
                                  <p:childTnLst>
                                    <p:set>
                                      <p:cBhvr>
                                        <p:cTn id="47" dur="1" fill="hold">
                                          <p:stCondLst>
                                            <p:cond delay="0"/>
                                          </p:stCondLst>
                                        </p:cTn>
                                        <p:tgtEl>
                                          <p:spTgt spid="899110"/>
                                        </p:tgtEl>
                                        <p:attrNameLst>
                                          <p:attrName>style.visibility</p:attrName>
                                        </p:attrNameLst>
                                      </p:cBhvr>
                                      <p:to>
                                        <p:strVal val="visible"/>
                                      </p:to>
                                    </p:set>
                                    <p:anim calcmode="lin" valueType="num">
                                      <p:cBhvr>
                                        <p:cTn id="48" dur="500" fill="hold"/>
                                        <p:tgtEl>
                                          <p:spTgt spid="899110"/>
                                        </p:tgtEl>
                                        <p:attrNameLst>
                                          <p:attrName>ppt_w</p:attrName>
                                        </p:attrNameLst>
                                      </p:cBhvr>
                                      <p:tavLst>
                                        <p:tav tm="0">
                                          <p:val>
                                            <p:fltVal val="0"/>
                                          </p:val>
                                        </p:tav>
                                        <p:tav tm="100000">
                                          <p:val>
                                            <p:strVal val="#ppt_w"/>
                                          </p:val>
                                        </p:tav>
                                      </p:tavLst>
                                    </p:anim>
                                    <p:anim calcmode="lin" valueType="num">
                                      <p:cBhvr>
                                        <p:cTn id="49" dur="500" fill="hold"/>
                                        <p:tgtEl>
                                          <p:spTgt spid="8991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9100" grpId="0"/>
      <p:bldP spid="899101" grpId="0" animBg="1"/>
      <p:bldP spid="899110" grpId="0" animBg="1"/>
      <p:bldP spid="899111" grpId="0"/>
      <p:bldP spid="899112"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endParaRPr lang="en-US" smtClean="0"/>
          </a:p>
        </p:txBody>
      </p:sp>
      <p:sp>
        <p:nvSpPr>
          <p:cNvPr id="926724" name="Rectangle 4"/>
          <p:cNvSpPr>
            <a:spLocks noChangeArrowheads="1"/>
          </p:cNvSpPr>
          <p:nvPr/>
        </p:nvSpPr>
        <p:spPr bwMode="auto">
          <a:xfrm>
            <a:off x="6477000" y="5324475"/>
            <a:ext cx="1028700" cy="457200"/>
          </a:xfrm>
          <a:prstGeom prst="rect">
            <a:avLst/>
          </a:prstGeom>
          <a:noFill/>
          <a:ln w="9525">
            <a:solidFill>
              <a:srgbClr val="000000"/>
            </a:solidFill>
            <a:miter lim="800000"/>
            <a:headEnd/>
            <a:tailEnd/>
          </a:ln>
        </p:spPr>
        <p:txBody>
          <a:bodyPr/>
          <a:lstStyle/>
          <a:p>
            <a:endParaRPr lang="en-US">
              <a:solidFill>
                <a:srgbClr val="000000"/>
              </a:solidFill>
            </a:endParaRPr>
          </a:p>
        </p:txBody>
      </p:sp>
      <p:sp>
        <p:nvSpPr>
          <p:cNvPr id="152580" name="Rectangle 5"/>
          <p:cNvSpPr>
            <a:spLocks noChangeArrowheads="1"/>
          </p:cNvSpPr>
          <p:nvPr/>
        </p:nvSpPr>
        <p:spPr bwMode="auto">
          <a:xfrm>
            <a:off x="457200" y="1828800"/>
            <a:ext cx="8178800" cy="641350"/>
          </a:xfrm>
          <a:prstGeom prst="rect">
            <a:avLst/>
          </a:prstGeom>
          <a:noFill/>
          <a:ln w="9525">
            <a:noFill/>
            <a:miter lim="800000"/>
            <a:headEnd/>
            <a:tailEnd/>
          </a:ln>
        </p:spPr>
        <p:txBody>
          <a:bodyPr wrap="none" anchor="ctr">
            <a:spAutoFit/>
          </a:bodyPr>
          <a:lstStyle/>
          <a:p>
            <a:pPr indent="274638" algn="l"/>
            <a:r>
              <a:rPr lang="en-US" sz="1800">
                <a:solidFill>
                  <a:srgbClr val="333399"/>
                </a:solidFill>
                <a:ea typeface="Times New Roman" pitchFamily="18" charset="0"/>
                <a:cs typeface="Arial" charset="0"/>
              </a:rPr>
              <a:t>Original temp. and vol. of gas are 150</a:t>
            </a:r>
            <a:r>
              <a:rPr lang="en-US" sz="1800" baseline="30000">
                <a:solidFill>
                  <a:srgbClr val="333399"/>
                </a:solidFill>
                <a:ea typeface="Times New Roman" pitchFamily="18" charset="0"/>
                <a:cs typeface="Arial" charset="0"/>
              </a:rPr>
              <a:t>o</a:t>
            </a:r>
            <a:r>
              <a:rPr lang="en-US" sz="1800">
                <a:solidFill>
                  <a:srgbClr val="333399"/>
                </a:solidFill>
                <a:ea typeface="Times New Roman" pitchFamily="18" charset="0"/>
                <a:cs typeface="Arial" charset="0"/>
              </a:rPr>
              <a:t>C and 300 dm</a:t>
            </a:r>
            <a:r>
              <a:rPr lang="en-US" sz="1800" baseline="30000">
                <a:solidFill>
                  <a:srgbClr val="333399"/>
                </a:solidFill>
                <a:ea typeface="Times New Roman" pitchFamily="18" charset="0"/>
                <a:cs typeface="Arial" charset="0"/>
              </a:rPr>
              <a:t>3</a:t>
            </a:r>
            <a:r>
              <a:rPr lang="en-US" sz="1800">
                <a:solidFill>
                  <a:srgbClr val="333399"/>
                </a:solidFill>
                <a:ea typeface="Times New Roman" pitchFamily="18" charset="0"/>
                <a:cs typeface="Arial" charset="0"/>
              </a:rPr>
              <a:t>. Final vol. is 100 dm</a:t>
            </a:r>
            <a:r>
              <a:rPr lang="en-US" sz="1800" baseline="30000">
                <a:solidFill>
                  <a:srgbClr val="333399"/>
                </a:solidFill>
                <a:ea typeface="Times New Roman" pitchFamily="18" charset="0"/>
                <a:cs typeface="Arial" charset="0"/>
              </a:rPr>
              <a:t>3</a:t>
            </a:r>
            <a:r>
              <a:rPr lang="en-US" sz="1800">
                <a:solidFill>
                  <a:srgbClr val="333399"/>
                </a:solidFill>
                <a:ea typeface="Times New Roman" pitchFamily="18" charset="0"/>
                <a:cs typeface="Arial" charset="0"/>
              </a:rPr>
              <a:t>. </a:t>
            </a:r>
          </a:p>
          <a:p>
            <a:pPr indent="274638" algn="l"/>
            <a:r>
              <a:rPr lang="en-US" sz="1800">
                <a:solidFill>
                  <a:srgbClr val="333399"/>
                </a:solidFill>
                <a:ea typeface="Times New Roman" pitchFamily="18" charset="0"/>
                <a:cs typeface="Arial" charset="0"/>
              </a:rPr>
              <a:t>Find final temp. in </a:t>
            </a:r>
            <a:r>
              <a:rPr lang="en-US" sz="1800" baseline="30000">
                <a:solidFill>
                  <a:srgbClr val="333399"/>
                </a:solidFill>
                <a:ea typeface="Times New Roman" pitchFamily="18" charset="0"/>
                <a:cs typeface="Arial" charset="0"/>
              </a:rPr>
              <a:t>o</a:t>
            </a:r>
            <a:r>
              <a:rPr lang="en-US" sz="1800">
                <a:solidFill>
                  <a:srgbClr val="333399"/>
                </a:solidFill>
                <a:ea typeface="Times New Roman" pitchFamily="18" charset="0"/>
                <a:cs typeface="Arial" charset="0"/>
              </a:rPr>
              <a:t>C, assuming constant pressure.</a:t>
            </a:r>
            <a:endParaRPr lang="en-US" sz="1800">
              <a:solidFill>
                <a:srgbClr val="000000"/>
              </a:solidFill>
              <a:ea typeface="Times New Roman" pitchFamily="18" charset="0"/>
              <a:cs typeface="Arial" charset="0"/>
            </a:endParaRPr>
          </a:p>
        </p:txBody>
      </p:sp>
      <p:sp>
        <p:nvSpPr>
          <p:cNvPr id="926726" name="Rectangle 6"/>
          <p:cNvSpPr>
            <a:spLocks noChangeArrowheads="1"/>
          </p:cNvSpPr>
          <p:nvPr/>
        </p:nvSpPr>
        <p:spPr bwMode="auto">
          <a:xfrm>
            <a:off x="762000" y="2651125"/>
            <a:ext cx="1425575" cy="366713"/>
          </a:xfrm>
          <a:prstGeom prst="rect">
            <a:avLst/>
          </a:prstGeom>
          <a:noFill/>
          <a:ln w="9525">
            <a:noFill/>
            <a:miter lim="800000"/>
            <a:headEnd/>
            <a:tailEnd/>
          </a:ln>
        </p:spPr>
        <p:txBody>
          <a:bodyPr wrap="none" anchor="ctr">
            <a:spAutoFit/>
          </a:bodyPr>
          <a:lstStyle/>
          <a:p>
            <a:pPr algn="l" eaLnBrk="0" hangingPunct="0"/>
            <a:r>
              <a:rPr lang="en-US" sz="1800">
                <a:solidFill>
                  <a:srgbClr val="000000"/>
                </a:solidFill>
              </a:rPr>
              <a:t>T</a:t>
            </a:r>
            <a:r>
              <a:rPr lang="en-US" sz="1800" baseline="-25000">
                <a:solidFill>
                  <a:srgbClr val="000000"/>
                </a:solidFill>
              </a:rPr>
              <a:t>1</a:t>
            </a:r>
            <a:r>
              <a:rPr lang="en-US" sz="1800">
                <a:solidFill>
                  <a:srgbClr val="000000"/>
                </a:solidFill>
              </a:rPr>
              <a:t> = 150</a:t>
            </a:r>
            <a:r>
              <a:rPr lang="en-US" sz="1800" baseline="30000">
                <a:solidFill>
                  <a:srgbClr val="000000"/>
                </a:solidFill>
              </a:rPr>
              <a:t>o</a:t>
            </a:r>
            <a:r>
              <a:rPr lang="en-US" sz="1800">
                <a:solidFill>
                  <a:srgbClr val="000000"/>
                </a:solidFill>
              </a:rPr>
              <a:t>C  </a:t>
            </a:r>
          </a:p>
        </p:txBody>
      </p:sp>
      <p:grpSp>
        <p:nvGrpSpPr>
          <p:cNvPr id="2" name="Group 8"/>
          <p:cNvGrpSpPr>
            <a:grpSpLocks/>
          </p:cNvGrpSpPr>
          <p:nvPr/>
        </p:nvGrpSpPr>
        <p:grpSpPr bwMode="auto">
          <a:xfrm>
            <a:off x="1912938" y="3189288"/>
            <a:ext cx="1511300" cy="711200"/>
            <a:chOff x="2822" y="1597"/>
            <a:chExt cx="952" cy="448"/>
          </a:xfrm>
        </p:grpSpPr>
        <p:sp>
          <p:nvSpPr>
            <p:cNvPr id="152603" name="Text Box 9"/>
            <p:cNvSpPr txBox="1">
              <a:spLocks noChangeArrowheads="1"/>
            </p:cNvSpPr>
            <p:nvPr/>
          </p:nvSpPr>
          <p:spPr bwMode="auto">
            <a:xfrm>
              <a:off x="2822" y="1597"/>
              <a:ext cx="952" cy="231"/>
            </a:xfrm>
            <a:prstGeom prst="rect">
              <a:avLst/>
            </a:prstGeom>
            <a:noFill/>
            <a:ln w="9525">
              <a:noFill/>
              <a:miter lim="800000"/>
              <a:headEnd/>
              <a:tailEnd/>
            </a:ln>
          </p:spPr>
          <p:txBody>
            <a:bodyPr wrap="none">
              <a:spAutoFit/>
            </a:bodyPr>
            <a:lstStyle/>
            <a:p>
              <a:pPr algn="l"/>
              <a:r>
                <a:rPr lang="en-US" sz="1800">
                  <a:solidFill>
                    <a:srgbClr val="000000"/>
                  </a:solidFill>
                </a:rPr>
                <a:t>P</a:t>
              </a:r>
              <a:r>
                <a:rPr lang="en-US" sz="1800" baseline="-25000">
                  <a:solidFill>
                    <a:srgbClr val="000000"/>
                  </a:solidFill>
                </a:rPr>
                <a:t>1</a:t>
              </a:r>
              <a:r>
                <a:rPr lang="en-US" sz="1800">
                  <a:solidFill>
                    <a:srgbClr val="000000"/>
                  </a:solidFill>
                </a:rPr>
                <a:t>V</a:t>
              </a:r>
              <a:r>
                <a:rPr lang="en-US" sz="1800" baseline="-25000">
                  <a:solidFill>
                    <a:srgbClr val="000000"/>
                  </a:solidFill>
                </a:rPr>
                <a:t>1</a:t>
              </a:r>
              <a:r>
                <a:rPr lang="en-US" sz="1800">
                  <a:solidFill>
                    <a:srgbClr val="000000"/>
                  </a:solidFill>
                </a:rPr>
                <a:t>      P</a:t>
              </a:r>
              <a:r>
                <a:rPr lang="en-US" sz="1800" baseline="-25000">
                  <a:solidFill>
                    <a:srgbClr val="000000"/>
                  </a:solidFill>
                </a:rPr>
                <a:t>2</a:t>
              </a:r>
              <a:r>
                <a:rPr lang="en-US" sz="1800">
                  <a:solidFill>
                    <a:srgbClr val="000000"/>
                  </a:solidFill>
                </a:rPr>
                <a:t>V</a:t>
              </a:r>
              <a:r>
                <a:rPr lang="en-US" sz="1800" baseline="-25000">
                  <a:solidFill>
                    <a:srgbClr val="000000"/>
                  </a:solidFill>
                </a:rPr>
                <a:t>2</a:t>
              </a:r>
            </a:p>
          </p:txBody>
        </p:sp>
        <p:sp>
          <p:nvSpPr>
            <p:cNvPr id="152604" name="Line 10"/>
            <p:cNvSpPr>
              <a:spLocks noChangeShapeType="1"/>
            </p:cNvSpPr>
            <p:nvPr/>
          </p:nvSpPr>
          <p:spPr bwMode="auto">
            <a:xfrm>
              <a:off x="2849" y="1829"/>
              <a:ext cx="353"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52605" name="Line 11"/>
            <p:cNvSpPr>
              <a:spLocks noChangeShapeType="1"/>
            </p:cNvSpPr>
            <p:nvPr/>
          </p:nvSpPr>
          <p:spPr bwMode="auto">
            <a:xfrm>
              <a:off x="3390" y="1830"/>
              <a:ext cx="353"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52606" name="Rectangle 12"/>
            <p:cNvSpPr>
              <a:spLocks noChangeArrowheads="1"/>
            </p:cNvSpPr>
            <p:nvPr/>
          </p:nvSpPr>
          <p:spPr bwMode="auto">
            <a:xfrm>
              <a:off x="2909" y="1814"/>
              <a:ext cx="798" cy="231"/>
            </a:xfrm>
            <a:prstGeom prst="rect">
              <a:avLst/>
            </a:prstGeom>
            <a:noFill/>
            <a:ln w="9525">
              <a:noFill/>
              <a:miter lim="800000"/>
              <a:headEnd/>
              <a:tailEnd/>
            </a:ln>
          </p:spPr>
          <p:txBody>
            <a:bodyPr wrap="none">
              <a:spAutoFit/>
            </a:bodyPr>
            <a:lstStyle/>
            <a:p>
              <a:pPr algn="l"/>
              <a:r>
                <a:rPr lang="en-US" sz="1800">
                  <a:solidFill>
                    <a:srgbClr val="000000"/>
                  </a:solidFill>
                </a:rPr>
                <a:t>T</a:t>
              </a:r>
              <a:r>
                <a:rPr lang="en-US" sz="1800" baseline="-25000">
                  <a:solidFill>
                    <a:srgbClr val="000000"/>
                  </a:solidFill>
                </a:rPr>
                <a:t>1</a:t>
              </a:r>
              <a:r>
                <a:rPr lang="en-US" sz="1800">
                  <a:solidFill>
                    <a:srgbClr val="000000"/>
                  </a:solidFill>
                </a:rPr>
                <a:t>          T</a:t>
              </a:r>
              <a:r>
                <a:rPr lang="en-US" sz="1800" baseline="-25000">
                  <a:solidFill>
                    <a:srgbClr val="000000"/>
                  </a:solidFill>
                </a:rPr>
                <a:t>2</a:t>
              </a:r>
            </a:p>
          </p:txBody>
        </p:sp>
        <p:sp>
          <p:nvSpPr>
            <p:cNvPr id="152607" name="Text Box 13"/>
            <p:cNvSpPr txBox="1">
              <a:spLocks noChangeArrowheads="1"/>
            </p:cNvSpPr>
            <p:nvPr/>
          </p:nvSpPr>
          <p:spPr bwMode="auto">
            <a:xfrm>
              <a:off x="3197" y="1712"/>
              <a:ext cx="200" cy="231"/>
            </a:xfrm>
            <a:prstGeom prst="rect">
              <a:avLst/>
            </a:prstGeom>
            <a:noFill/>
            <a:ln w="9525">
              <a:noFill/>
              <a:miter lim="800000"/>
              <a:headEnd/>
              <a:tailEnd/>
            </a:ln>
          </p:spPr>
          <p:txBody>
            <a:bodyPr wrap="none">
              <a:spAutoFit/>
            </a:bodyPr>
            <a:lstStyle/>
            <a:p>
              <a:pPr algn="l"/>
              <a:r>
                <a:rPr lang="en-US" sz="1800">
                  <a:solidFill>
                    <a:srgbClr val="000000"/>
                  </a:solidFill>
                </a:rPr>
                <a:t>=</a:t>
              </a:r>
            </a:p>
          </p:txBody>
        </p:sp>
      </p:grpSp>
      <p:grpSp>
        <p:nvGrpSpPr>
          <p:cNvPr id="3" name="Group 14"/>
          <p:cNvGrpSpPr>
            <a:grpSpLocks/>
          </p:cNvGrpSpPr>
          <p:nvPr/>
        </p:nvGrpSpPr>
        <p:grpSpPr bwMode="auto">
          <a:xfrm>
            <a:off x="3903663" y="3189288"/>
            <a:ext cx="1209675" cy="711200"/>
            <a:chOff x="1586" y="3318"/>
            <a:chExt cx="762" cy="448"/>
          </a:xfrm>
        </p:grpSpPr>
        <p:sp>
          <p:nvSpPr>
            <p:cNvPr id="152598" name="Rectangle 15"/>
            <p:cNvSpPr>
              <a:spLocks noChangeArrowheads="1"/>
            </p:cNvSpPr>
            <p:nvPr/>
          </p:nvSpPr>
          <p:spPr bwMode="auto">
            <a:xfrm>
              <a:off x="1606" y="3535"/>
              <a:ext cx="718" cy="231"/>
            </a:xfrm>
            <a:prstGeom prst="rect">
              <a:avLst/>
            </a:prstGeom>
            <a:noFill/>
            <a:ln w="9525">
              <a:noFill/>
              <a:miter lim="800000"/>
              <a:headEnd/>
              <a:tailEnd/>
            </a:ln>
          </p:spPr>
          <p:txBody>
            <a:bodyPr wrap="none">
              <a:spAutoFit/>
            </a:bodyPr>
            <a:lstStyle/>
            <a:p>
              <a:pPr algn="l"/>
              <a:r>
                <a:rPr lang="en-US" sz="1800">
                  <a:solidFill>
                    <a:srgbClr val="000000"/>
                  </a:solidFill>
                </a:rPr>
                <a:t>T</a:t>
              </a:r>
              <a:r>
                <a:rPr lang="en-US" sz="1800" baseline="-25000">
                  <a:solidFill>
                    <a:srgbClr val="000000"/>
                  </a:solidFill>
                </a:rPr>
                <a:t>1</a:t>
              </a:r>
              <a:r>
                <a:rPr lang="en-US" sz="1800">
                  <a:solidFill>
                    <a:srgbClr val="000000"/>
                  </a:solidFill>
                </a:rPr>
                <a:t>        T</a:t>
              </a:r>
              <a:r>
                <a:rPr lang="en-US" sz="1800" baseline="-25000">
                  <a:solidFill>
                    <a:srgbClr val="000000"/>
                  </a:solidFill>
                </a:rPr>
                <a:t>2</a:t>
              </a:r>
            </a:p>
          </p:txBody>
        </p:sp>
        <p:sp>
          <p:nvSpPr>
            <p:cNvPr id="152599" name="Text Box 16"/>
            <p:cNvSpPr txBox="1">
              <a:spLocks noChangeArrowheads="1"/>
            </p:cNvSpPr>
            <p:nvPr/>
          </p:nvSpPr>
          <p:spPr bwMode="auto">
            <a:xfrm>
              <a:off x="1604" y="3318"/>
              <a:ext cx="734" cy="231"/>
            </a:xfrm>
            <a:prstGeom prst="rect">
              <a:avLst/>
            </a:prstGeom>
            <a:noFill/>
            <a:ln w="9525">
              <a:noFill/>
              <a:miter lim="800000"/>
              <a:headEnd/>
              <a:tailEnd/>
            </a:ln>
          </p:spPr>
          <p:txBody>
            <a:bodyPr wrap="none">
              <a:spAutoFit/>
            </a:bodyPr>
            <a:lstStyle/>
            <a:p>
              <a:pPr algn="l"/>
              <a:r>
                <a:rPr lang="en-US" sz="1800">
                  <a:solidFill>
                    <a:srgbClr val="000000"/>
                  </a:solidFill>
                </a:rPr>
                <a:t>V</a:t>
              </a:r>
              <a:r>
                <a:rPr lang="en-US" sz="1800" baseline="-25000">
                  <a:solidFill>
                    <a:srgbClr val="000000"/>
                  </a:solidFill>
                </a:rPr>
                <a:t>1</a:t>
              </a:r>
              <a:r>
                <a:rPr lang="en-US" sz="1800">
                  <a:solidFill>
                    <a:srgbClr val="000000"/>
                  </a:solidFill>
                </a:rPr>
                <a:t>        V</a:t>
              </a:r>
              <a:r>
                <a:rPr lang="en-US" sz="1800" baseline="-25000">
                  <a:solidFill>
                    <a:srgbClr val="000000"/>
                  </a:solidFill>
                </a:rPr>
                <a:t>2</a:t>
              </a:r>
            </a:p>
          </p:txBody>
        </p:sp>
        <p:sp>
          <p:nvSpPr>
            <p:cNvPr id="152600" name="Line 17"/>
            <p:cNvSpPr>
              <a:spLocks noChangeShapeType="1"/>
            </p:cNvSpPr>
            <p:nvPr/>
          </p:nvSpPr>
          <p:spPr bwMode="auto">
            <a:xfrm>
              <a:off x="1586" y="3550"/>
              <a:ext cx="288"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52601" name="Line 18"/>
            <p:cNvSpPr>
              <a:spLocks noChangeShapeType="1"/>
            </p:cNvSpPr>
            <p:nvPr/>
          </p:nvSpPr>
          <p:spPr bwMode="auto">
            <a:xfrm>
              <a:off x="2087" y="3551"/>
              <a:ext cx="261"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52602" name="Text Box 19"/>
            <p:cNvSpPr txBox="1">
              <a:spLocks noChangeArrowheads="1"/>
            </p:cNvSpPr>
            <p:nvPr/>
          </p:nvSpPr>
          <p:spPr bwMode="auto">
            <a:xfrm>
              <a:off x="1879" y="3433"/>
              <a:ext cx="200" cy="231"/>
            </a:xfrm>
            <a:prstGeom prst="rect">
              <a:avLst/>
            </a:prstGeom>
            <a:noFill/>
            <a:ln w="9525">
              <a:noFill/>
              <a:miter lim="800000"/>
              <a:headEnd/>
              <a:tailEnd/>
            </a:ln>
          </p:spPr>
          <p:txBody>
            <a:bodyPr wrap="none">
              <a:spAutoFit/>
            </a:bodyPr>
            <a:lstStyle/>
            <a:p>
              <a:pPr algn="l"/>
              <a:r>
                <a:rPr lang="en-US" sz="1800">
                  <a:solidFill>
                    <a:srgbClr val="000000"/>
                  </a:solidFill>
                </a:rPr>
                <a:t>=</a:t>
              </a:r>
            </a:p>
          </p:txBody>
        </p:sp>
      </p:grpSp>
      <p:grpSp>
        <p:nvGrpSpPr>
          <p:cNvPr id="4" name="Group 20"/>
          <p:cNvGrpSpPr>
            <a:grpSpLocks/>
          </p:cNvGrpSpPr>
          <p:nvPr/>
        </p:nvGrpSpPr>
        <p:grpSpPr bwMode="auto">
          <a:xfrm>
            <a:off x="5567363" y="3187700"/>
            <a:ext cx="2257425" cy="711200"/>
            <a:chOff x="2583" y="3339"/>
            <a:chExt cx="1422" cy="448"/>
          </a:xfrm>
        </p:grpSpPr>
        <p:sp>
          <p:nvSpPr>
            <p:cNvPr id="152593" name="Rectangle 21"/>
            <p:cNvSpPr>
              <a:spLocks noChangeArrowheads="1"/>
            </p:cNvSpPr>
            <p:nvPr/>
          </p:nvSpPr>
          <p:spPr bwMode="auto">
            <a:xfrm>
              <a:off x="2670" y="3556"/>
              <a:ext cx="1153" cy="231"/>
            </a:xfrm>
            <a:prstGeom prst="rect">
              <a:avLst/>
            </a:prstGeom>
            <a:noFill/>
            <a:ln w="9525">
              <a:noFill/>
              <a:miter lim="800000"/>
              <a:headEnd/>
              <a:tailEnd/>
            </a:ln>
          </p:spPr>
          <p:txBody>
            <a:bodyPr wrap="none">
              <a:spAutoFit/>
            </a:bodyPr>
            <a:lstStyle/>
            <a:p>
              <a:pPr algn="l"/>
              <a:r>
                <a:rPr lang="en-US" sz="1800">
                  <a:solidFill>
                    <a:srgbClr val="000000"/>
                  </a:solidFill>
                </a:rPr>
                <a:t>423 K             T</a:t>
              </a:r>
              <a:r>
                <a:rPr lang="en-US" sz="1800" baseline="-25000">
                  <a:solidFill>
                    <a:srgbClr val="000000"/>
                  </a:solidFill>
                </a:rPr>
                <a:t>2</a:t>
              </a:r>
            </a:p>
          </p:txBody>
        </p:sp>
        <p:sp>
          <p:nvSpPr>
            <p:cNvPr id="152594" name="Text Box 22"/>
            <p:cNvSpPr txBox="1">
              <a:spLocks noChangeArrowheads="1"/>
            </p:cNvSpPr>
            <p:nvPr/>
          </p:nvSpPr>
          <p:spPr bwMode="auto">
            <a:xfrm>
              <a:off x="2583" y="3339"/>
              <a:ext cx="1422" cy="231"/>
            </a:xfrm>
            <a:prstGeom prst="rect">
              <a:avLst/>
            </a:prstGeom>
            <a:noFill/>
            <a:ln w="9525">
              <a:noFill/>
              <a:miter lim="800000"/>
              <a:headEnd/>
              <a:tailEnd/>
            </a:ln>
          </p:spPr>
          <p:txBody>
            <a:bodyPr wrap="none">
              <a:spAutoFit/>
            </a:bodyPr>
            <a:lstStyle/>
            <a:p>
              <a:pPr algn="l"/>
              <a:r>
                <a:rPr lang="en-US" sz="1800">
                  <a:solidFill>
                    <a:srgbClr val="000000"/>
                  </a:solidFill>
                </a:rPr>
                <a:t>300 dm</a:t>
              </a:r>
              <a:r>
                <a:rPr lang="en-US" sz="1800" baseline="30000">
                  <a:solidFill>
                    <a:srgbClr val="000000"/>
                  </a:solidFill>
                </a:rPr>
                <a:t>3</a:t>
              </a:r>
              <a:r>
                <a:rPr lang="en-US" sz="1800">
                  <a:solidFill>
                    <a:srgbClr val="000000"/>
                  </a:solidFill>
                </a:rPr>
                <a:t>      100 dm</a:t>
              </a:r>
              <a:r>
                <a:rPr lang="en-US" sz="1800" baseline="30000">
                  <a:solidFill>
                    <a:srgbClr val="000000"/>
                  </a:solidFill>
                </a:rPr>
                <a:t>3</a:t>
              </a:r>
            </a:p>
          </p:txBody>
        </p:sp>
        <p:sp>
          <p:nvSpPr>
            <p:cNvPr id="152595" name="Line 23"/>
            <p:cNvSpPr>
              <a:spLocks noChangeShapeType="1"/>
            </p:cNvSpPr>
            <p:nvPr/>
          </p:nvSpPr>
          <p:spPr bwMode="auto">
            <a:xfrm>
              <a:off x="2610" y="3571"/>
              <a:ext cx="575"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52596" name="Line 24"/>
            <p:cNvSpPr>
              <a:spLocks noChangeShapeType="1"/>
            </p:cNvSpPr>
            <p:nvPr/>
          </p:nvSpPr>
          <p:spPr bwMode="auto">
            <a:xfrm>
              <a:off x="3411" y="3572"/>
              <a:ext cx="543"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52597" name="Text Box 25"/>
            <p:cNvSpPr txBox="1">
              <a:spLocks noChangeArrowheads="1"/>
            </p:cNvSpPr>
            <p:nvPr/>
          </p:nvSpPr>
          <p:spPr bwMode="auto">
            <a:xfrm>
              <a:off x="3198" y="3454"/>
              <a:ext cx="200" cy="231"/>
            </a:xfrm>
            <a:prstGeom prst="rect">
              <a:avLst/>
            </a:prstGeom>
            <a:noFill/>
            <a:ln w="9525">
              <a:noFill/>
              <a:miter lim="800000"/>
              <a:headEnd/>
              <a:tailEnd/>
            </a:ln>
          </p:spPr>
          <p:txBody>
            <a:bodyPr wrap="none">
              <a:spAutoFit/>
            </a:bodyPr>
            <a:lstStyle/>
            <a:p>
              <a:pPr algn="l"/>
              <a:r>
                <a:rPr lang="en-US" sz="1800">
                  <a:solidFill>
                    <a:srgbClr val="000000"/>
                  </a:solidFill>
                </a:rPr>
                <a:t>=</a:t>
              </a:r>
            </a:p>
          </p:txBody>
        </p:sp>
      </p:grpSp>
      <p:sp>
        <p:nvSpPr>
          <p:cNvPr id="926746" name="Rectangle 26"/>
          <p:cNvSpPr>
            <a:spLocks noChangeArrowheads="1"/>
          </p:cNvSpPr>
          <p:nvPr/>
        </p:nvSpPr>
        <p:spPr bwMode="auto">
          <a:xfrm>
            <a:off x="1798638" y="4725988"/>
            <a:ext cx="3389312" cy="366712"/>
          </a:xfrm>
          <a:prstGeom prst="rect">
            <a:avLst/>
          </a:prstGeom>
          <a:noFill/>
          <a:ln w="9525">
            <a:noFill/>
            <a:miter lim="800000"/>
            <a:headEnd/>
            <a:tailEnd/>
          </a:ln>
        </p:spPr>
        <p:txBody>
          <a:bodyPr wrap="none">
            <a:spAutoFit/>
          </a:bodyPr>
          <a:lstStyle/>
          <a:p>
            <a:pPr algn="l"/>
            <a:r>
              <a:rPr lang="en-US" sz="1800">
                <a:solidFill>
                  <a:srgbClr val="000000"/>
                </a:solidFill>
                <a:ea typeface="Times New Roman" pitchFamily="18" charset="0"/>
                <a:cs typeface="Arial" charset="0"/>
              </a:rPr>
              <a:t>300 dm</a:t>
            </a:r>
            <a:r>
              <a:rPr lang="en-US" sz="1800" baseline="30000">
                <a:solidFill>
                  <a:srgbClr val="000000"/>
                </a:solidFill>
                <a:ea typeface="Times New Roman" pitchFamily="18" charset="0"/>
                <a:cs typeface="Arial" charset="0"/>
              </a:rPr>
              <a:t>3</a:t>
            </a:r>
            <a:r>
              <a:rPr lang="en-US" sz="1800">
                <a:solidFill>
                  <a:srgbClr val="000000"/>
                </a:solidFill>
                <a:ea typeface="Times New Roman" pitchFamily="18" charset="0"/>
                <a:cs typeface="Arial" charset="0"/>
              </a:rPr>
              <a:t> (T</a:t>
            </a:r>
            <a:r>
              <a:rPr lang="en-US" sz="1800" baseline="-30000">
                <a:solidFill>
                  <a:srgbClr val="000000"/>
                </a:solidFill>
                <a:ea typeface="Times New Roman" pitchFamily="18" charset="0"/>
                <a:cs typeface="Arial" charset="0"/>
              </a:rPr>
              <a:t>2</a:t>
            </a:r>
            <a:r>
              <a:rPr lang="en-US" sz="1800">
                <a:solidFill>
                  <a:srgbClr val="000000"/>
                </a:solidFill>
                <a:ea typeface="Times New Roman" pitchFamily="18" charset="0"/>
                <a:cs typeface="Arial" charset="0"/>
              </a:rPr>
              <a:t>) = 423 K (100 dm</a:t>
            </a:r>
            <a:r>
              <a:rPr lang="en-US" sz="1800" baseline="30000">
                <a:solidFill>
                  <a:srgbClr val="000000"/>
                </a:solidFill>
                <a:ea typeface="Times New Roman" pitchFamily="18" charset="0"/>
                <a:cs typeface="Arial" charset="0"/>
              </a:rPr>
              <a:t>3</a:t>
            </a:r>
            <a:r>
              <a:rPr lang="en-US" sz="1800">
                <a:solidFill>
                  <a:srgbClr val="000000"/>
                </a:solidFill>
                <a:ea typeface="Times New Roman" pitchFamily="18" charset="0"/>
                <a:cs typeface="Arial" charset="0"/>
              </a:rPr>
              <a:t>)</a:t>
            </a:r>
          </a:p>
        </p:txBody>
      </p:sp>
      <p:sp>
        <p:nvSpPr>
          <p:cNvPr id="926748" name="Rectangle 28"/>
          <p:cNvSpPr>
            <a:spLocks noChangeArrowheads="1"/>
          </p:cNvSpPr>
          <p:nvPr/>
        </p:nvSpPr>
        <p:spPr bwMode="auto">
          <a:xfrm>
            <a:off x="1944688" y="2651125"/>
            <a:ext cx="1619250" cy="366713"/>
          </a:xfrm>
          <a:prstGeom prst="rect">
            <a:avLst/>
          </a:prstGeom>
          <a:noFill/>
          <a:ln w="9525">
            <a:noFill/>
            <a:miter lim="800000"/>
            <a:headEnd/>
            <a:tailEnd/>
          </a:ln>
        </p:spPr>
        <p:txBody>
          <a:bodyPr wrap="none">
            <a:spAutoFit/>
          </a:bodyPr>
          <a:lstStyle/>
          <a:p>
            <a:pPr algn="l" eaLnBrk="0" hangingPunct="0"/>
            <a:r>
              <a:rPr lang="en-US" sz="1800">
                <a:solidFill>
                  <a:srgbClr val="000000"/>
                </a:solidFill>
              </a:rPr>
              <a:t>+ 273 = 423 K</a:t>
            </a:r>
          </a:p>
        </p:txBody>
      </p:sp>
      <p:sp>
        <p:nvSpPr>
          <p:cNvPr id="926749" name="Rectangle 29"/>
          <p:cNvSpPr>
            <a:spLocks noChangeArrowheads="1"/>
          </p:cNvSpPr>
          <p:nvPr/>
        </p:nvSpPr>
        <p:spPr bwMode="auto">
          <a:xfrm>
            <a:off x="2852738" y="5399088"/>
            <a:ext cx="1392237" cy="366712"/>
          </a:xfrm>
          <a:prstGeom prst="rect">
            <a:avLst/>
          </a:prstGeom>
          <a:noFill/>
          <a:ln w="9525">
            <a:noFill/>
            <a:miter lim="800000"/>
            <a:headEnd/>
            <a:tailEnd/>
          </a:ln>
        </p:spPr>
        <p:txBody>
          <a:bodyPr wrap="none">
            <a:spAutoFit/>
          </a:bodyPr>
          <a:lstStyle/>
          <a:p>
            <a:pPr algn="l" eaLnBrk="0" hangingPunct="0"/>
            <a:r>
              <a:rPr lang="en-US" sz="1800">
                <a:solidFill>
                  <a:srgbClr val="000000"/>
                </a:solidFill>
              </a:rPr>
              <a:t>T</a:t>
            </a:r>
            <a:r>
              <a:rPr lang="en-US" sz="1800" baseline="-25000">
                <a:solidFill>
                  <a:srgbClr val="000000"/>
                </a:solidFill>
              </a:rPr>
              <a:t>2</a:t>
            </a:r>
            <a:r>
              <a:rPr lang="en-US" sz="1800">
                <a:solidFill>
                  <a:srgbClr val="000000"/>
                </a:solidFill>
              </a:rPr>
              <a:t>  =  141 K</a:t>
            </a:r>
          </a:p>
        </p:txBody>
      </p:sp>
      <p:sp>
        <p:nvSpPr>
          <p:cNvPr id="926750" name="Rectangle 30"/>
          <p:cNvSpPr>
            <a:spLocks noChangeArrowheads="1"/>
          </p:cNvSpPr>
          <p:nvPr/>
        </p:nvSpPr>
        <p:spPr bwMode="auto">
          <a:xfrm>
            <a:off x="6496050" y="5389563"/>
            <a:ext cx="1017588" cy="366712"/>
          </a:xfrm>
          <a:prstGeom prst="rect">
            <a:avLst/>
          </a:prstGeom>
          <a:noFill/>
          <a:ln w="9525">
            <a:noFill/>
            <a:miter lim="800000"/>
            <a:headEnd/>
            <a:tailEnd/>
          </a:ln>
        </p:spPr>
        <p:txBody>
          <a:bodyPr wrap="none">
            <a:spAutoFit/>
          </a:bodyPr>
          <a:lstStyle/>
          <a:p>
            <a:pPr algn="l" eaLnBrk="0" hangingPunct="0"/>
            <a:r>
              <a:rPr lang="en-US" sz="1800">
                <a:solidFill>
                  <a:srgbClr val="000000"/>
                </a:solidFill>
              </a:rPr>
              <a:t>- 132</a:t>
            </a:r>
            <a:r>
              <a:rPr lang="en-US" sz="1800" baseline="30000">
                <a:solidFill>
                  <a:srgbClr val="000000"/>
                </a:solidFill>
              </a:rPr>
              <a:t>o</a:t>
            </a:r>
            <a:r>
              <a:rPr lang="en-US" sz="1800">
                <a:solidFill>
                  <a:srgbClr val="000000"/>
                </a:solidFill>
              </a:rPr>
              <a:t>C </a:t>
            </a:r>
          </a:p>
        </p:txBody>
      </p:sp>
      <p:sp>
        <p:nvSpPr>
          <p:cNvPr id="926752" name="Line 32"/>
          <p:cNvSpPr>
            <a:spLocks noChangeShapeType="1"/>
          </p:cNvSpPr>
          <p:nvPr/>
        </p:nvSpPr>
        <p:spPr bwMode="auto">
          <a:xfrm>
            <a:off x="3509963" y="3556000"/>
            <a:ext cx="239712"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926753" name="Text Box 33"/>
          <p:cNvSpPr txBox="1">
            <a:spLocks noChangeArrowheads="1"/>
          </p:cNvSpPr>
          <p:nvPr/>
        </p:nvSpPr>
        <p:spPr bwMode="auto">
          <a:xfrm>
            <a:off x="1874838" y="4330700"/>
            <a:ext cx="2049462" cy="274638"/>
          </a:xfrm>
          <a:prstGeom prst="rect">
            <a:avLst/>
          </a:prstGeom>
          <a:noFill/>
          <a:ln w="9525">
            <a:noFill/>
            <a:miter lim="800000"/>
            <a:headEnd/>
            <a:tailEnd/>
          </a:ln>
        </p:spPr>
        <p:txBody>
          <a:bodyPr wrap="none">
            <a:spAutoFit/>
          </a:bodyPr>
          <a:lstStyle/>
          <a:p>
            <a:pPr algn="l"/>
            <a:r>
              <a:rPr lang="en-US" b="1">
                <a:solidFill>
                  <a:srgbClr val="000000"/>
                </a:solidFill>
              </a:rPr>
              <a:t>Cross-multiply and divide</a:t>
            </a:r>
          </a:p>
        </p:txBody>
      </p:sp>
      <p:sp>
        <p:nvSpPr>
          <p:cNvPr id="926755" name="Freeform 35"/>
          <p:cNvSpPr>
            <a:spLocks/>
          </p:cNvSpPr>
          <p:nvPr/>
        </p:nvSpPr>
        <p:spPr bwMode="auto">
          <a:xfrm>
            <a:off x="3879850" y="5745163"/>
            <a:ext cx="2982913" cy="625475"/>
          </a:xfrm>
          <a:custGeom>
            <a:avLst/>
            <a:gdLst>
              <a:gd name="T0" fmla="*/ 0 w 1879"/>
              <a:gd name="T1" fmla="*/ 0 h 394"/>
              <a:gd name="T2" fmla="*/ 2147483647 w 1879"/>
              <a:gd name="T3" fmla="*/ 2147483647 h 394"/>
              <a:gd name="T4" fmla="*/ 2147483647 w 1879"/>
              <a:gd name="T5" fmla="*/ 2147483647 h 394"/>
              <a:gd name="T6" fmla="*/ 0 60000 65536"/>
              <a:gd name="T7" fmla="*/ 0 60000 65536"/>
              <a:gd name="T8" fmla="*/ 0 60000 65536"/>
              <a:gd name="T9" fmla="*/ 0 w 1879"/>
              <a:gd name="T10" fmla="*/ 0 h 394"/>
              <a:gd name="T11" fmla="*/ 1879 w 1879"/>
              <a:gd name="T12" fmla="*/ 394 h 394"/>
            </a:gdLst>
            <a:ahLst/>
            <a:cxnLst>
              <a:cxn ang="T6">
                <a:pos x="T0" y="T1"/>
              </a:cxn>
              <a:cxn ang="T7">
                <a:pos x="T2" y="T3"/>
              </a:cxn>
              <a:cxn ang="T8">
                <a:pos x="T4" y="T5"/>
              </a:cxn>
            </a:cxnLst>
            <a:rect l="T9" t="T10" r="T11" b="T12"/>
            <a:pathLst>
              <a:path w="1879" h="394">
                <a:moveTo>
                  <a:pt x="0" y="0"/>
                </a:moveTo>
                <a:cubicBezTo>
                  <a:pt x="277" y="187"/>
                  <a:pt x="554" y="374"/>
                  <a:pt x="867" y="384"/>
                </a:cubicBezTo>
                <a:cubicBezTo>
                  <a:pt x="1180" y="394"/>
                  <a:pt x="1529" y="226"/>
                  <a:pt x="1879" y="58"/>
                </a:cubicBezTo>
              </a:path>
            </a:pathLst>
          </a:custGeom>
          <a:noFill/>
          <a:ln w="9525">
            <a:solidFill>
              <a:schemeClr val="tx1"/>
            </a:solidFill>
            <a:round/>
            <a:headEnd/>
            <a:tailEnd type="stealth" w="med" len="med"/>
          </a:ln>
        </p:spPr>
        <p:txBody>
          <a:bodyPr/>
          <a:lstStyle/>
          <a:p>
            <a:endParaRPr lang="en-US">
              <a:solidFill>
                <a:srgbClr val="000000"/>
              </a:solidFill>
            </a:endParaRPr>
          </a:p>
        </p:txBody>
      </p:sp>
      <p:sp>
        <p:nvSpPr>
          <p:cNvPr id="926754" name="Text Box 34"/>
          <p:cNvSpPr txBox="1">
            <a:spLocks noChangeArrowheads="1"/>
          </p:cNvSpPr>
          <p:nvPr/>
        </p:nvSpPr>
        <p:spPr bwMode="auto">
          <a:xfrm>
            <a:off x="4598988" y="6107113"/>
            <a:ext cx="1557337" cy="366712"/>
          </a:xfrm>
          <a:prstGeom prst="rect">
            <a:avLst/>
          </a:prstGeom>
          <a:solidFill>
            <a:schemeClr val="bg1"/>
          </a:solidFill>
          <a:ln w="9525">
            <a:noFill/>
            <a:miter lim="800000"/>
            <a:headEnd/>
            <a:tailEnd/>
          </a:ln>
        </p:spPr>
        <p:txBody>
          <a:bodyPr wrap="none">
            <a:spAutoFit/>
          </a:bodyPr>
          <a:lstStyle/>
          <a:p>
            <a:pPr algn="l"/>
            <a:r>
              <a:rPr lang="en-US" sz="1800">
                <a:solidFill>
                  <a:srgbClr val="000000"/>
                </a:solidFill>
              </a:rPr>
              <a:t>K - 273  =  </a:t>
            </a:r>
            <a:r>
              <a:rPr lang="en-US" sz="1800" baseline="30000">
                <a:solidFill>
                  <a:srgbClr val="000000"/>
                </a:solidFill>
              </a:rPr>
              <a:t>o</a:t>
            </a:r>
            <a:r>
              <a:rPr lang="en-US" sz="1800">
                <a:solidFill>
                  <a:srgbClr val="000000"/>
                </a:solidFill>
              </a:rPr>
              <a:t>C</a:t>
            </a:r>
          </a:p>
        </p:txBody>
      </p:sp>
    </p:spTree>
    <p:extLst>
      <p:ext uri="{BB962C8B-B14F-4D97-AF65-F5344CB8AC3E}">
        <p14:creationId xmlns:p14="http://schemas.microsoft.com/office/powerpoint/2010/main" val="229913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26726"/>
                                        </p:tgtEl>
                                        <p:attrNameLst>
                                          <p:attrName>style.visibility</p:attrName>
                                        </p:attrNameLst>
                                      </p:cBhvr>
                                      <p:to>
                                        <p:strVal val="visible"/>
                                      </p:to>
                                    </p:set>
                                    <p:anim calcmode="lin" valueType="num">
                                      <p:cBhvr>
                                        <p:cTn id="7" dur="500" fill="hold"/>
                                        <p:tgtEl>
                                          <p:spTgt spid="926726"/>
                                        </p:tgtEl>
                                        <p:attrNameLst>
                                          <p:attrName>ppt_w</p:attrName>
                                        </p:attrNameLst>
                                      </p:cBhvr>
                                      <p:tavLst>
                                        <p:tav tm="0">
                                          <p:val>
                                            <p:fltVal val="0"/>
                                          </p:val>
                                        </p:tav>
                                        <p:tav tm="100000">
                                          <p:val>
                                            <p:strVal val="#ppt_w"/>
                                          </p:val>
                                        </p:tav>
                                      </p:tavLst>
                                    </p:anim>
                                    <p:anim calcmode="lin" valueType="num">
                                      <p:cBhvr>
                                        <p:cTn id="8" dur="500" fill="hold"/>
                                        <p:tgtEl>
                                          <p:spTgt spid="926726"/>
                                        </p:tgtEl>
                                        <p:attrNameLst>
                                          <p:attrName>ppt_h</p:attrName>
                                        </p:attrNameLst>
                                      </p:cBhvr>
                                      <p:tavLst>
                                        <p:tav tm="0">
                                          <p:val>
                                            <p:fltVal val="0"/>
                                          </p:val>
                                        </p:tav>
                                        <p:tav tm="100000">
                                          <p:val>
                                            <p:strVal val="#ppt_h"/>
                                          </p:val>
                                        </p:tav>
                                      </p:tavLst>
                                    </p:anim>
                                    <p:animEffect transition="in" filter="fade">
                                      <p:cBhvr>
                                        <p:cTn id="9" dur="500"/>
                                        <p:tgtEl>
                                          <p:spTgt spid="926726"/>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926748"/>
                                        </p:tgtEl>
                                        <p:attrNameLst>
                                          <p:attrName>style.visibility</p:attrName>
                                        </p:attrNameLst>
                                      </p:cBhvr>
                                      <p:to>
                                        <p:strVal val="visible"/>
                                      </p:to>
                                    </p:set>
                                    <p:anim calcmode="lin" valueType="num">
                                      <p:cBhvr>
                                        <p:cTn id="14" dur="1000" fill="hold"/>
                                        <p:tgtEl>
                                          <p:spTgt spid="926748"/>
                                        </p:tgtEl>
                                        <p:attrNameLst>
                                          <p:attrName>ppt_x</p:attrName>
                                        </p:attrNameLst>
                                      </p:cBhvr>
                                      <p:tavLst>
                                        <p:tav tm="0">
                                          <p:val>
                                            <p:strVal val="#ppt_x-.2"/>
                                          </p:val>
                                        </p:tav>
                                        <p:tav tm="100000">
                                          <p:val>
                                            <p:strVal val="#ppt_x"/>
                                          </p:val>
                                        </p:tav>
                                      </p:tavLst>
                                    </p:anim>
                                    <p:anim calcmode="lin" valueType="num">
                                      <p:cBhvr>
                                        <p:cTn id="15" dur="1000" fill="hold"/>
                                        <p:tgtEl>
                                          <p:spTgt spid="926748"/>
                                        </p:tgtEl>
                                        <p:attrNameLst>
                                          <p:attrName>ppt_y</p:attrName>
                                        </p:attrNameLst>
                                      </p:cBhvr>
                                      <p:tavLst>
                                        <p:tav tm="0">
                                          <p:val>
                                            <p:strVal val="#ppt_y"/>
                                          </p:val>
                                        </p:tav>
                                        <p:tav tm="100000">
                                          <p:val>
                                            <p:strVal val="#ppt_y"/>
                                          </p:val>
                                        </p:tav>
                                      </p:tavLst>
                                    </p:anim>
                                    <p:animEffect transition="in" filter="wipe(right)" prLst="gradientSize: 0.1">
                                      <p:cBhvr>
                                        <p:cTn id="16" dur="1000"/>
                                        <p:tgtEl>
                                          <p:spTgt spid="92674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dissolv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26752"/>
                                        </p:tgtEl>
                                        <p:attrNameLst>
                                          <p:attrName>style.visibility</p:attrName>
                                        </p:attrNameLst>
                                      </p:cBhvr>
                                      <p:to>
                                        <p:strVal val="visible"/>
                                      </p:to>
                                    </p:set>
                                    <p:animEffect transition="in" filter="wipe(left)">
                                      <p:cBhvr>
                                        <p:cTn id="26" dur="500"/>
                                        <p:tgtEl>
                                          <p:spTgt spid="926752"/>
                                        </p:tgtEl>
                                      </p:cBhvr>
                                    </p:animEffect>
                                  </p:childTnLst>
                                </p:cTn>
                              </p:par>
                            </p:childTnLst>
                          </p:cTn>
                        </p:par>
                      </p:childTnLst>
                    </p:cTn>
                  </p:par>
                  <p:par>
                    <p:cTn id="27" fill="hold">
                      <p:stCondLst>
                        <p:cond delay="indefinite"/>
                      </p:stCondLst>
                      <p:childTnLst>
                        <p:par>
                          <p:cTn id="28" fill="hold">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4"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 from="(-#ppt_w/2)" to="(#ppt_x)" calcmode="lin" valueType="num">
                                      <p:cBhvr>
                                        <p:cTn id="39" dur="600" fill="hold">
                                          <p:stCondLst>
                                            <p:cond delay="0"/>
                                          </p:stCondLst>
                                        </p:cTn>
                                        <p:tgtEl>
                                          <p:spTgt spid="4"/>
                                        </p:tgtEl>
                                        <p:attrNameLst>
                                          <p:attrName>ppt_x</p:attrName>
                                        </p:attrNameLst>
                                      </p:cBhvr>
                                    </p:anim>
                                    <p:anim from="0" to="-1.0" calcmode="lin" valueType="num">
                                      <p:cBhvr>
                                        <p:cTn id="40" dur="200" decel="50000" autoRev="1" fill="hold">
                                          <p:stCondLst>
                                            <p:cond delay="600"/>
                                          </p:stCondLst>
                                        </p:cTn>
                                        <p:tgtEl>
                                          <p:spTgt spid="4"/>
                                        </p:tgtEl>
                                        <p:attrNameLst>
                                          <p:attrName>xshear</p:attrName>
                                        </p:attrNameLst>
                                      </p:cBhvr>
                                    </p:anim>
                                    <p:animScale>
                                      <p:cBhvr>
                                        <p:cTn id="41" dur="200" decel="100000" autoRev="1" fill="hold">
                                          <p:stCondLst>
                                            <p:cond delay="600"/>
                                          </p:stCondLst>
                                        </p:cTn>
                                        <p:tgtEl>
                                          <p:spTgt spid="4"/>
                                        </p:tgtEl>
                                      </p:cBhvr>
                                      <p:from x="100000" y="100000"/>
                                      <p:to x="80000" y="100000"/>
                                    </p:animScale>
                                    <p:anim by="(#ppt_h/3+#ppt_w*0.1)" calcmode="lin" valueType="num">
                                      <p:cBhvr additive="sum">
                                        <p:cTn id="42" dur="200" decel="100000" autoRev="1" fill="hold">
                                          <p:stCondLst>
                                            <p:cond delay="600"/>
                                          </p:stCondLst>
                                        </p:cTn>
                                        <p:tgtEl>
                                          <p:spTgt spid="4"/>
                                        </p:tgtEl>
                                        <p:attrNameLst>
                                          <p:attrName>ppt_x</p:attrName>
                                        </p:attrNameLst>
                                      </p:cBhvr>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926753"/>
                                        </p:tgtEl>
                                        <p:attrNameLst>
                                          <p:attrName>style.visibility</p:attrName>
                                        </p:attrNameLst>
                                      </p:cBhvr>
                                      <p:to>
                                        <p:strVal val="visible"/>
                                      </p:to>
                                    </p:set>
                                    <p:animEffect transition="in" filter="fade">
                                      <p:cBhvr>
                                        <p:cTn id="47" dur="1000"/>
                                        <p:tgtEl>
                                          <p:spTgt spid="926753"/>
                                        </p:tgtEl>
                                      </p:cBhvr>
                                    </p:animEffect>
                                    <p:anim calcmode="lin" valueType="num">
                                      <p:cBhvr>
                                        <p:cTn id="48" dur="1000" fill="hold"/>
                                        <p:tgtEl>
                                          <p:spTgt spid="926753"/>
                                        </p:tgtEl>
                                        <p:attrNameLst>
                                          <p:attrName>ppt_x</p:attrName>
                                        </p:attrNameLst>
                                      </p:cBhvr>
                                      <p:tavLst>
                                        <p:tav tm="0">
                                          <p:val>
                                            <p:strVal val="#ppt_x"/>
                                          </p:val>
                                        </p:tav>
                                        <p:tav tm="100000">
                                          <p:val>
                                            <p:strVal val="#ppt_x"/>
                                          </p:val>
                                        </p:tav>
                                      </p:tavLst>
                                    </p:anim>
                                    <p:anim calcmode="lin" valueType="num">
                                      <p:cBhvr>
                                        <p:cTn id="49" dur="1000" fill="hold"/>
                                        <p:tgtEl>
                                          <p:spTgt spid="92675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7" presetClass="entr" presetSubtype="10" fill="hold" grpId="0" nodeType="clickEffect">
                                  <p:stCondLst>
                                    <p:cond delay="0"/>
                                  </p:stCondLst>
                                  <p:childTnLst>
                                    <p:set>
                                      <p:cBhvr>
                                        <p:cTn id="53" dur="1" fill="hold">
                                          <p:stCondLst>
                                            <p:cond delay="0"/>
                                          </p:stCondLst>
                                        </p:cTn>
                                        <p:tgtEl>
                                          <p:spTgt spid="926746"/>
                                        </p:tgtEl>
                                        <p:attrNameLst>
                                          <p:attrName>style.visibility</p:attrName>
                                        </p:attrNameLst>
                                      </p:cBhvr>
                                      <p:to>
                                        <p:strVal val="visible"/>
                                      </p:to>
                                    </p:set>
                                    <p:anim calcmode="lin" valueType="num">
                                      <p:cBhvr>
                                        <p:cTn id="54" dur="500" fill="hold"/>
                                        <p:tgtEl>
                                          <p:spTgt spid="926746"/>
                                        </p:tgtEl>
                                        <p:attrNameLst>
                                          <p:attrName>ppt_w</p:attrName>
                                        </p:attrNameLst>
                                      </p:cBhvr>
                                      <p:tavLst>
                                        <p:tav tm="0">
                                          <p:val>
                                            <p:fltVal val="0"/>
                                          </p:val>
                                        </p:tav>
                                        <p:tav tm="100000">
                                          <p:val>
                                            <p:strVal val="#ppt_w"/>
                                          </p:val>
                                        </p:tav>
                                      </p:tavLst>
                                    </p:anim>
                                    <p:anim calcmode="lin" valueType="num">
                                      <p:cBhvr>
                                        <p:cTn id="55" dur="500" fill="hold"/>
                                        <p:tgtEl>
                                          <p:spTgt spid="926746"/>
                                        </p:tgtEl>
                                        <p:attrNameLst>
                                          <p:attrName>ppt_h</p:attrName>
                                        </p:attrNameLst>
                                      </p:cBhvr>
                                      <p:tavLst>
                                        <p:tav tm="0">
                                          <p:val>
                                            <p:strVal val="#ppt_h"/>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56" presetClass="entr" presetSubtype="0" fill="hold" grpId="0" nodeType="clickEffect">
                                  <p:stCondLst>
                                    <p:cond delay="0"/>
                                  </p:stCondLst>
                                  <p:iterate type="lt">
                                    <p:tmPct val="10000"/>
                                  </p:iterate>
                                  <p:childTnLst>
                                    <p:set>
                                      <p:cBhvr>
                                        <p:cTn id="59" dur="1" fill="hold">
                                          <p:stCondLst>
                                            <p:cond delay="0"/>
                                          </p:stCondLst>
                                        </p:cTn>
                                        <p:tgtEl>
                                          <p:spTgt spid="926749"/>
                                        </p:tgtEl>
                                        <p:attrNameLst>
                                          <p:attrName>style.visibility</p:attrName>
                                        </p:attrNameLst>
                                      </p:cBhvr>
                                      <p:to>
                                        <p:strVal val="visible"/>
                                      </p:to>
                                    </p:set>
                                    <p:anim by="(-#ppt_w*2)" calcmode="lin" valueType="num">
                                      <p:cBhvr rctx="PPT">
                                        <p:cTn id="60" dur="500" autoRev="1" fill="hold">
                                          <p:stCondLst>
                                            <p:cond delay="0"/>
                                          </p:stCondLst>
                                        </p:cTn>
                                        <p:tgtEl>
                                          <p:spTgt spid="926749"/>
                                        </p:tgtEl>
                                        <p:attrNameLst>
                                          <p:attrName>ppt_w</p:attrName>
                                        </p:attrNameLst>
                                      </p:cBhvr>
                                    </p:anim>
                                    <p:anim by="(#ppt_w*0.50)" calcmode="lin" valueType="num">
                                      <p:cBhvr>
                                        <p:cTn id="61" dur="500" decel="50000" autoRev="1" fill="hold">
                                          <p:stCondLst>
                                            <p:cond delay="0"/>
                                          </p:stCondLst>
                                        </p:cTn>
                                        <p:tgtEl>
                                          <p:spTgt spid="926749"/>
                                        </p:tgtEl>
                                        <p:attrNameLst>
                                          <p:attrName>ppt_x</p:attrName>
                                        </p:attrNameLst>
                                      </p:cBhvr>
                                    </p:anim>
                                    <p:anim from="(-#ppt_h/2)" to="(#ppt_y)" calcmode="lin" valueType="num">
                                      <p:cBhvr>
                                        <p:cTn id="62" dur="1000" fill="hold">
                                          <p:stCondLst>
                                            <p:cond delay="0"/>
                                          </p:stCondLst>
                                        </p:cTn>
                                        <p:tgtEl>
                                          <p:spTgt spid="926749"/>
                                        </p:tgtEl>
                                        <p:attrNameLst>
                                          <p:attrName>ppt_y</p:attrName>
                                        </p:attrNameLst>
                                      </p:cBhvr>
                                    </p:anim>
                                    <p:animRot by="21600000">
                                      <p:cBhvr>
                                        <p:cTn id="63" dur="1000" fill="hold">
                                          <p:stCondLst>
                                            <p:cond delay="0"/>
                                          </p:stCondLst>
                                        </p:cTn>
                                        <p:tgtEl>
                                          <p:spTgt spid="926749"/>
                                        </p:tgtEl>
                                        <p:attrNameLst>
                                          <p:attrName>r</p:attrName>
                                        </p:attrNameLst>
                                      </p:cBhvr>
                                    </p:animRot>
                                  </p:childTnLst>
                                </p:cTn>
                              </p:par>
                            </p:childTnLst>
                          </p:cTn>
                        </p:par>
                      </p:childTnLst>
                    </p:cTn>
                  </p:par>
                  <p:par>
                    <p:cTn id="64" fill="hold">
                      <p:stCondLst>
                        <p:cond delay="indefinite"/>
                      </p:stCondLst>
                      <p:childTnLst>
                        <p:par>
                          <p:cTn id="65" fill="hold">
                            <p:stCondLst>
                              <p:cond delay="0"/>
                            </p:stCondLst>
                            <p:childTnLst>
                              <p:par>
                                <p:cTn id="66" presetID="34" presetClass="entr" presetSubtype="0" fill="hold" grpId="0" nodeType="clickEffect">
                                  <p:stCondLst>
                                    <p:cond delay="0"/>
                                  </p:stCondLst>
                                  <p:childTnLst>
                                    <p:set>
                                      <p:cBhvr>
                                        <p:cTn id="67" dur="1" fill="hold">
                                          <p:stCondLst>
                                            <p:cond delay="0"/>
                                          </p:stCondLst>
                                        </p:cTn>
                                        <p:tgtEl>
                                          <p:spTgt spid="926750"/>
                                        </p:tgtEl>
                                        <p:attrNameLst>
                                          <p:attrName>style.visibility</p:attrName>
                                        </p:attrNameLst>
                                      </p:cBhvr>
                                      <p:to>
                                        <p:strVal val="visible"/>
                                      </p:to>
                                    </p:set>
                                    <p:anim from="(-#ppt_w/2)" to="(#ppt_x)" calcmode="lin" valueType="num">
                                      <p:cBhvr>
                                        <p:cTn id="68" dur="600" fill="hold">
                                          <p:stCondLst>
                                            <p:cond delay="0"/>
                                          </p:stCondLst>
                                        </p:cTn>
                                        <p:tgtEl>
                                          <p:spTgt spid="926750"/>
                                        </p:tgtEl>
                                        <p:attrNameLst>
                                          <p:attrName>ppt_x</p:attrName>
                                        </p:attrNameLst>
                                      </p:cBhvr>
                                    </p:anim>
                                    <p:anim from="0" to="-1.0" calcmode="lin" valueType="num">
                                      <p:cBhvr>
                                        <p:cTn id="69" dur="200" decel="50000" autoRev="1" fill="hold">
                                          <p:stCondLst>
                                            <p:cond delay="600"/>
                                          </p:stCondLst>
                                        </p:cTn>
                                        <p:tgtEl>
                                          <p:spTgt spid="926750"/>
                                        </p:tgtEl>
                                        <p:attrNameLst>
                                          <p:attrName>xshear</p:attrName>
                                        </p:attrNameLst>
                                      </p:cBhvr>
                                    </p:anim>
                                    <p:animScale>
                                      <p:cBhvr>
                                        <p:cTn id="70" dur="200" decel="100000" autoRev="1" fill="hold">
                                          <p:stCondLst>
                                            <p:cond delay="600"/>
                                          </p:stCondLst>
                                        </p:cTn>
                                        <p:tgtEl>
                                          <p:spTgt spid="926750"/>
                                        </p:tgtEl>
                                      </p:cBhvr>
                                      <p:from x="100000" y="100000"/>
                                      <p:to x="80000" y="100000"/>
                                    </p:animScale>
                                    <p:anim by="(#ppt_h/3+#ppt_w*0.1)" calcmode="lin" valueType="num">
                                      <p:cBhvr additive="sum">
                                        <p:cTn id="71" dur="200" decel="100000" autoRev="1" fill="hold">
                                          <p:stCondLst>
                                            <p:cond delay="600"/>
                                          </p:stCondLst>
                                        </p:cTn>
                                        <p:tgtEl>
                                          <p:spTgt spid="926750"/>
                                        </p:tgtEl>
                                        <p:attrNameLst>
                                          <p:attrName>ppt_x</p:attrName>
                                        </p:attrNameLst>
                                      </p:cBhvr>
                                    </p:anim>
                                  </p:childTnLst>
                                </p:cTn>
                              </p:par>
                            </p:childTnLst>
                          </p:cTn>
                        </p:par>
                        <p:par>
                          <p:cTn id="72" fill="hold">
                            <p:stCondLst>
                              <p:cond delay="1000"/>
                            </p:stCondLst>
                            <p:childTnLst>
                              <p:par>
                                <p:cTn id="73" presetID="10" presetClass="entr" presetSubtype="0" fill="hold" grpId="0" nodeType="afterEffect">
                                  <p:stCondLst>
                                    <p:cond delay="0"/>
                                  </p:stCondLst>
                                  <p:childTnLst>
                                    <p:set>
                                      <p:cBhvr>
                                        <p:cTn id="74" dur="1" fill="hold">
                                          <p:stCondLst>
                                            <p:cond delay="0"/>
                                          </p:stCondLst>
                                        </p:cTn>
                                        <p:tgtEl>
                                          <p:spTgt spid="926724"/>
                                        </p:tgtEl>
                                        <p:attrNameLst>
                                          <p:attrName>style.visibility</p:attrName>
                                        </p:attrNameLst>
                                      </p:cBhvr>
                                      <p:to>
                                        <p:strVal val="visible"/>
                                      </p:to>
                                    </p:set>
                                    <p:animEffect transition="in" filter="fade">
                                      <p:cBhvr>
                                        <p:cTn id="75" dur="2000"/>
                                        <p:tgtEl>
                                          <p:spTgt spid="926724"/>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926754"/>
                                        </p:tgtEl>
                                        <p:attrNameLst>
                                          <p:attrName>style.visibility</p:attrName>
                                        </p:attrNameLst>
                                      </p:cBhvr>
                                      <p:to>
                                        <p:strVal val="visible"/>
                                      </p:to>
                                    </p:set>
                                    <p:animEffect transition="in" filter="fade">
                                      <p:cBhvr>
                                        <p:cTn id="80" dur="1000"/>
                                        <p:tgtEl>
                                          <p:spTgt spid="926754"/>
                                        </p:tgtEl>
                                      </p:cBhvr>
                                    </p:animEffect>
                                    <p:anim calcmode="lin" valueType="num">
                                      <p:cBhvr>
                                        <p:cTn id="81" dur="1000" fill="hold"/>
                                        <p:tgtEl>
                                          <p:spTgt spid="926754"/>
                                        </p:tgtEl>
                                        <p:attrNameLst>
                                          <p:attrName>ppt_x</p:attrName>
                                        </p:attrNameLst>
                                      </p:cBhvr>
                                      <p:tavLst>
                                        <p:tav tm="0">
                                          <p:val>
                                            <p:strVal val="#ppt_x"/>
                                          </p:val>
                                        </p:tav>
                                        <p:tav tm="100000">
                                          <p:val>
                                            <p:strVal val="#ppt_x"/>
                                          </p:val>
                                        </p:tav>
                                      </p:tavLst>
                                    </p:anim>
                                    <p:anim calcmode="lin" valueType="num">
                                      <p:cBhvr>
                                        <p:cTn id="82" dur="1000" fill="hold"/>
                                        <p:tgtEl>
                                          <p:spTgt spid="926754"/>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926755"/>
                                        </p:tgtEl>
                                        <p:attrNameLst>
                                          <p:attrName>style.visibility</p:attrName>
                                        </p:attrNameLst>
                                      </p:cBhvr>
                                      <p:to>
                                        <p:strVal val="visible"/>
                                      </p:to>
                                    </p:set>
                                    <p:animEffect transition="in" filter="wipe(left)">
                                      <p:cBhvr>
                                        <p:cTn id="87" dur="500"/>
                                        <p:tgtEl>
                                          <p:spTgt spid="926755"/>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mph" presetSubtype="0" grpId="1" nodeType="clickEffect">
                                  <p:stCondLst>
                                    <p:cond delay="0"/>
                                  </p:stCondLst>
                                  <p:childTnLst>
                                    <p:set>
                                      <p:cBhvr rctx="PPT">
                                        <p:cTn id="91" dur="indefinite"/>
                                        <p:tgtEl>
                                          <p:spTgt spid="926755"/>
                                        </p:tgtEl>
                                        <p:attrNameLst>
                                          <p:attrName>style.opacity</p:attrName>
                                        </p:attrNameLst>
                                      </p:cBhvr>
                                      <p:to>
                                        <p:strVal val="0.5"/>
                                      </p:to>
                                    </p:set>
                                    <p:animEffect filter="image" prLst="opacity: 0.5">
                                      <p:cBhvr rctx="IE">
                                        <p:cTn id="92" dur="indefinite"/>
                                        <p:tgtEl>
                                          <p:spTgt spid="926755"/>
                                        </p:tgtEl>
                                      </p:cBhvr>
                                    </p:animEffect>
                                  </p:childTnLst>
                                </p:cTn>
                              </p:par>
                            </p:childTnLst>
                          </p:cTn>
                        </p:par>
                      </p:childTnLst>
                    </p:cTn>
                  </p:par>
                  <p:par>
                    <p:cTn id="93" fill="hold">
                      <p:stCondLst>
                        <p:cond delay="indefinite"/>
                      </p:stCondLst>
                      <p:childTnLst>
                        <p:par>
                          <p:cTn id="94" fill="hold">
                            <p:stCondLst>
                              <p:cond delay="0"/>
                            </p:stCondLst>
                            <p:childTnLst>
                              <p:par>
                                <p:cTn id="95" presetID="55" presetClass="exit" presetSubtype="0" fill="hold" grpId="1" nodeType="clickEffect">
                                  <p:stCondLst>
                                    <p:cond delay="0"/>
                                  </p:stCondLst>
                                  <p:childTnLst>
                                    <p:anim calcmode="lin" valueType="num">
                                      <p:cBhvr>
                                        <p:cTn id="96" dur="1000"/>
                                        <p:tgtEl>
                                          <p:spTgt spid="926754"/>
                                        </p:tgtEl>
                                        <p:attrNameLst>
                                          <p:attrName>ppt_w</p:attrName>
                                        </p:attrNameLst>
                                      </p:cBhvr>
                                      <p:tavLst>
                                        <p:tav tm="0">
                                          <p:val>
                                            <p:strVal val="ppt_w"/>
                                          </p:val>
                                        </p:tav>
                                        <p:tav tm="100000">
                                          <p:val>
                                            <p:strVal val="ppt_w*0.70"/>
                                          </p:val>
                                        </p:tav>
                                      </p:tavLst>
                                    </p:anim>
                                    <p:anim calcmode="lin" valueType="num">
                                      <p:cBhvr>
                                        <p:cTn id="97" dur="1000"/>
                                        <p:tgtEl>
                                          <p:spTgt spid="926754"/>
                                        </p:tgtEl>
                                        <p:attrNameLst>
                                          <p:attrName>ppt_h</p:attrName>
                                        </p:attrNameLst>
                                      </p:cBhvr>
                                      <p:tavLst>
                                        <p:tav tm="0">
                                          <p:val>
                                            <p:strVal val="ppt_h"/>
                                          </p:val>
                                        </p:tav>
                                        <p:tav tm="100000">
                                          <p:val>
                                            <p:strVal val="ppt_h"/>
                                          </p:val>
                                        </p:tav>
                                      </p:tavLst>
                                    </p:anim>
                                    <p:animEffect transition="out" filter="fade">
                                      <p:cBhvr>
                                        <p:cTn id="98" dur="1000"/>
                                        <p:tgtEl>
                                          <p:spTgt spid="926754"/>
                                        </p:tgtEl>
                                      </p:cBhvr>
                                    </p:animEffect>
                                    <p:set>
                                      <p:cBhvr>
                                        <p:cTn id="99" dur="1" fill="hold">
                                          <p:stCondLst>
                                            <p:cond delay="999"/>
                                          </p:stCondLst>
                                        </p:cTn>
                                        <p:tgtEl>
                                          <p:spTgt spid="926754"/>
                                        </p:tgtEl>
                                        <p:attrNameLst>
                                          <p:attrName>style.visibility</p:attrName>
                                        </p:attrNameLst>
                                      </p:cBhvr>
                                      <p:to>
                                        <p:strVal val="hidden"/>
                                      </p:to>
                                    </p:set>
                                  </p:childTnLst>
                                </p:cTn>
                              </p:par>
                            </p:childTnLst>
                          </p:cTn>
                        </p:par>
                        <p:par>
                          <p:cTn id="100" fill="hold">
                            <p:stCondLst>
                              <p:cond delay="1000"/>
                            </p:stCondLst>
                            <p:childTnLst>
                              <p:par>
                                <p:cTn id="101" presetID="53" presetClass="exit" presetSubtype="0" fill="hold" grpId="2" nodeType="afterEffect">
                                  <p:stCondLst>
                                    <p:cond delay="0"/>
                                  </p:stCondLst>
                                  <p:childTnLst>
                                    <p:anim calcmode="lin" valueType="num">
                                      <p:cBhvr>
                                        <p:cTn id="102" dur="500"/>
                                        <p:tgtEl>
                                          <p:spTgt spid="926755"/>
                                        </p:tgtEl>
                                        <p:attrNameLst>
                                          <p:attrName>ppt_w</p:attrName>
                                        </p:attrNameLst>
                                      </p:cBhvr>
                                      <p:tavLst>
                                        <p:tav tm="0">
                                          <p:val>
                                            <p:strVal val="ppt_w"/>
                                          </p:val>
                                        </p:tav>
                                        <p:tav tm="100000">
                                          <p:val>
                                            <p:fltVal val="0"/>
                                          </p:val>
                                        </p:tav>
                                      </p:tavLst>
                                    </p:anim>
                                    <p:anim calcmode="lin" valueType="num">
                                      <p:cBhvr>
                                        <p:cTn id="103" dur="500"/>
                                        <p:tgtEl>
                                          <p:spTgt spid="926755"/>
                                        </p:tgtEl>
                                        <p:attrNameLst>
                                          <p:attrName>ppt_h</p:attrName>
                                        </p:attrNameLst>
                                      </p:cBhvr>
                                      <p:tavLst>
                                        <p:tav tm="0">
                                          <p:val>
                                            <p:strVal val="ppt_h"/>
                                          </p:val>
                                        </p:tav>
                                        <p:tav tm="100000">
                                          <p:val>
                                            <p:fltVal val="0"/>
                                          </p:val>
                                        </p:tav>
                                      </p:tavLst>
                                    </p:anim>
                                    <p:animEffect transition="out" filter="fade">
                                      <p:cBhvr>
                                        <p:cTn id="104" dur="500"/>
                                        <p:tgtEl>
                                          <p:spTgt spid="926755"/>
                                        </p:tgtEl>
                                      </p:cBhvr>
                                    </p:animEffect>
                                    <p:set>
                                      <p:cBhvr>
                                        <p:cTn id="105" dur="1" fill="hold">
                                          <p:stCondLst>
                                            <p:cond delay="499"/>
                                          </p:stCondLst>
                                        </p:cTn>
                                        <p:tgtEl>
                                          <p:spTgt spid="9267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6724" grpId="0" animBg="1"/>
      <p:bldP spid="926726" grpId="0"/>
      <p:bldP spid="926746" grpId="0"/>
      <p:bldP spid="926748" grpId="0"/>
      <p:bldP spid="926749" grpId="0"/>
      <p:bldP spid="926750" grpId="0"/>
      <p:bldP spid="926752" grpId="0" animBg="1"/>
      <p:bldP spid="926753" grpId="0"/>
      <p:bldP spid="926755" grpId="0" animBg="1"/>
      <p:bldP spid="926755" grpId="1" animBg="1"/>
      <p:bldP spid="926755" grpId="2" animBg="1"/>
      <p:bldP spid="926754" grpId="0" animBg="1"/>
      <p:bldP spid="926754" grpId="1"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eaLnBrk="1" hangingPunct="1"/>
            <a:endParaRPr lang="en-US" smtClean="0"/>
          </a:p>
        </p:txBody>
      </p:sp>
      <p:sp>
        <p:nvSpPr>
          <p:cNvPr id="925700" name="Rectangle 4"/>
          <p:cNvSpPr>
            <a:spLocks noChangeArrowheads="1"/>
          </p:cNvSpPr>
          <p:nvPr/>
        </p:nvSpPr>
        <p:spPr bwMode="auto">
          <a:xfrm>
            <a:off x="6553200" y="5002213"/>
            <a:ext cx="1600200" cy="457200"/>
          </a:xfrm>
          <a:prstGeom prst="rect">
            <a:avLst/>
          </a:prstGeom>
          <a:noFill/>
          <a:ln w="9525">
            <a:solidFill>
              <a:srgbClr val="000000"/>
            </a:solidFill>
            <a:miter lim="800000"/>
            <a:headEnd/>
            <a:tailEnd/>
          </a:ln>
        </p:spPr>
        <p:txBody>
          <a:bodyPr/>
          <a:lstStyle/>
          <a:p>
            <a:endParaRPr lang="en-US">
              <a:solidFill>
                <a:srgbClr val="000000"/>
              </a:solidFill>
            </a:endParaRPr>
          </a:p>
        </p:txBody>
      </p:sp>
      <p:sp>
        <p:nvSpPr>
          <p:cNvPr id="153604" name="Rectangle 5"/>
          <p:cNvSpPr>
            <a:spLocks noChangeArrowheads="1"/>
          </p:cNvSpPr>
          <p:nvPr/>
        </p:nvSpPr>
        <p:spPr bwMode="auto">
          <a:xfrm>
            <a:off x="604838" y="1828800"/>
            <a:ext cx="7192962" cy="641350"/>
          </a:xfrm>
          <a:prstGeom prst="rect">
            <a:avLst/>
          </a:prstGeom>
          <a:noFill/>
          <a:ln w="9525">
            <a:noFill/>
            <a:miter lim="800000"/>
            <a:headEnd/>
            <a:tailEnd/>
          </a:ln>
        </p:spPr>
        <p:txBody>
          <a:bodyPr wrap="none" anchor="ctr">
            <a:spAutoFit/>
          </a:bodyPr>
          <a:lstStyle/>
          <a:p>
            <a:pPr indent="274638" algn="l"/>
            <a:r>
              <a:rPr lang="en-US" sz="1800">
                <a:solidFill>
                  <a:srgbClr val="333399"/>
                </a:solidFill>
                <a:ea typeface="Times New Roman" pitchFamily="18" charset="0"/>
                <a:cs typeface="Arial" charset="0"/>
              </a:rPr>
              <a:t>A sample of methane occupies 126 cm</a:t>
            </a:r>
            <a:r>
              <a:rPr lang="en-US" sz="1800" baseline="30000">
                <a:solidFill>
                  <a:srgbClr val="333399"/>
                </a:solidFill>
                <a:ea typeface="Times New Roman" pitchFamily="18" charset="0"/>
                <a:cs typeface="Arial" charset="0"/>
              </a:rPr>
              <a:t>3</a:t>
            </a:r>
            <a:r>
              <a:rPr lang="en-US" sz="1800">
                <a:solidFill>
                  <a:srgbClr val="333399"/>
                </a:solidFill>
                <a:ea typeface="Times New Roman" pitchFamily="18" charset="0"/>
                <a:cs typeface="Arial" charset="0"/>
              </a:rPr>
              <a:t> at -75</a:t>
            </a:r>
            <a:r>
              <a:rPr lang="en-US" sz="1800" baseline="30000">
                <a:solidFill>
                  <a:srgbClr val="333399"/>
                </a:solidFill>
                <a:ea typeface="Times New Roman" pitchFamily="18" charset="0"/>
                <a:cs typeface="Arial" charset="0"/>
              </a:rPr>
              <a:t>o</a:t>
            </a:r>
            <a:r>
              <a:rPr lang="en-US" sz="1800">
                <a:solidFill>
                  <a:srgbClr val="333399"/>
                </a:solidFill>
                <a:ea typeface="Times New Roman" pitchFamily="18" charset="0"/>
                <a:cs typeface="Arial" charset="0"/>
              </a:rPr>
              <a:t>C and 985 mm Hg. </a:t>
            </a:r>
          </a:p>
          <a:p>
            <a:pPr indent="274638" algn="l"/>
            <a:r>
              <a:rPr lang="en-US" sz="1800">
                <a:solidFill>
                  <a:srgbClr val="333399"/>
                </a:solidFill>
                <a:ea typeface="Times New Roman" pitchFamily="18" charset="0"/>
                <a:cs typeface="Arial" charset="0"/>
              </a:rPr>
              <a:t>Find its volume at STP.</a:t>
            </a:r>
            <a:endParaRPr lang="en-US" sz="1800">
              <a:solidFill>
                <a:srgbClr val="000000"/>
              </a:solidFill>
              <a:ea typeface="Times New Roman" pitchFamily="18" charset="0"/>
              <a:cs typeface="Arial" charset="0"/>
            </a:endParaRPr>
          </a:p>
        </p:txBody>
      </p:sp>
      <p:sp>
        <p:nvSpPr>
          <p:cNvPr id="153605" name="Rectangle 6"/>
          <p:cNvSpPr>
            <a:spLocks noChangeArrowheads="1"/>
          </p:cNvSpPr>
          <p:nvPr/>
        </p:nvSpPr>
        <p:spPr bwMode="auto">
          <a:xfrm>
            <a:off x="-39688" y="3275013"/>
            <a:ext cx="9144001" cy="0"/>
          </a:xfrm>
          <a:prstGeom prst="rect">
            <a:avLst/>
          </a:prstGeom>
          <a:noFill/>
          <a:ln w="9525">
            <a:noFill/>
            <a:miter lim="800000"/>
            <a:headEnd/>
            <a:tailEnd/>
          </a:ln>
        </p:spPr>
        <p:txBody>
          <a:bodyPr wrap="none" anchor="ctr">
            <a:spAutoFit/>
          </a:bodyPr>
          <a:lstStyle/>
          <a:p>
            <a:endParaRPr lang="en-US">
              <a:solidFill>
                <a:srgbClr val="000000"/>
              </a:solidFill>
            </a:endParaRPr>
          </a:p>
        </p:txBody>
      </p:sp>
      <p:sp>
        <p:nvSpPr>
          <p:cNvPr id="925704" name="Rectangle 8"/>
          <p:cNvSpPr>
            <a:spLocks noChangeArrowheads="1"/>
          </p:cNvSpPr>
          <p:nvPr/>
        </p:nvSpPr>
        <p:spPr bwMode="auto">
          <a:xfrm>
            <a:off x="1143000" y="2840038"/>
            <a:ext cx="1374775" cy="366712"/>
          </a:xfrm>
          <a:prstGeom prst="rect">
            <a:avLst/>
          </a:prstGeom>
          <a:noFill/>
          <a:ln w="9525">
            <a:noFill/>
            <a:miter lim="800000"/>
            <a:headEnd/>
            <a:tailEnd/>
          </a:ln>
        </p:spPr>
        <p:txBody>
          <a:bodyPr wrap="none">
            <a:spAutoFit/>
          </a:bodyPr>
          <a:lstStyle/>
          <a:p>
            <a:pPr algn="l" eaLnBrk="0" hangingPunct="0"/>
            <a:r>
              <a:rPr lang="en-US" sz="1800">
                <a:solidFill>
                  <a:srgbClr val="000000"/>
                </a:solidFill>
                <a:ea typeface="Times New Roman" pitchFamily="18" charset="0"/>
                <a:cs typeface="Arial" charset="0"/>
              </a:rPr>
              <a:t>T</a:t>
            </a:r>
            <a:r>
              <a:rPr lang="en-US" sz="1800" baseline="-30000">
                <a:solidFill>
                  <a:srgbClr val="000000"/>
                </a:solidFill>
                <a:ea typeface="Times New Roman" pitchFamily="18" charset="0"/>
                <a:cs typeface="Arial" charset="0"/>
              </a:rPr>
              <a:t>1</a:t>
            </a:r>
            <a:r>
              <a:rPr lang="en-US" sz="1800">
                <a:solidFill>
                  <a:srgbClr val="000000"/>
                </a:solidFill>
                <a:ea typeface="Times New Roman" pitchFamily="18" charset="0"/>
                <a:cs typeface="Arial" charset="0"/>
              </a:rPr>
              <a:t> = -75</a:t>
            </a:r>
            <a:r>
              <a:rPr lang="en-US" sz="1800" baseline="30000">
                <a:solidFill>
                  <a:srgbClr val="000000"/>
                </a:solidFill>
                <a:ea typeface="Times New Roman" pitchFamily="18" charset="0"/>
                <a:cs typeface="Arial" charset="0"/>
              </a:rPr>
              <a:t>o</a:t>
            </a:r>
            <a:r>
              <a:rPr lang="en-US" sz="1800">
                <a:solidFill>
                  <a:srgbClr val="000000"/>
                </a:solidFill>
                <a:ea typeface="Times New Roman" pitchFamily="18" charset="0"/>
                <a:cs typeface="Arial" charset="0"/>
              </a:rPr>
              <a:t>C  </a:t>
            </a:r>
          </a:p>
        </p:txBody>
      </p:sp>
      <p:grpSp>
        <p:nvGrpSpPr>
          <p:cNvPr id="2" name="Group 9"/>
          <p:cNvGrpSpPr>
            <a:grpSpLocks/>
          </p:cNvGrpSpPr>
          <p:nvPr/>
        </p:nvGrpSpPr>
        <p:grpSpPr bwMode="auto">
          <a:xfrm>
            <a:off x="3475038" y="3659188"/>
            <a:ext cx="4365625" cy="711200"/>
            <a:chOff x="2822" y="1597"/>
            <a:chExt cx="2750" cy="448"/>
          </a:xfrm>
        </p:grpSpPr>
        <p:sp>
          <p:nvSpPr>
            <p:cNvPr id="153619" name="Rectangle 10"/>
            <p:cNvSpPr>
              <a:spLocks noChangeArrowheads="1"/>
            </p:cNvSpPr>
            <p:nvPr/>
          </p:nvSpPr>
          <p:spPr bwMode="auto">
            <a:xfrm>
              <a:off x="3304" y="1814"/>
              <a:ext cx="1908" cy="231"/>
            </a:xfrm>
            <a:prstGeom prst="rect">
              <a:avLst/>
            </a:prstGeom>
            <a:noFill/>
            <a:ln w="9525">
              <a:noFill/>
              <a:miter lim="800000"/>
              <a:headEnd/>
              <a:tailEnd/>
            </a:ln>
          </p:spPr>
          <p:txBody>
            <a:bodyPr wrap="none">
              <a:spAutoFit/>
            </a:bodyPr>
            <a:lstStyle/>
            <a:p>
              <a:pPr algn="l"/>
              <a:r>
                <a:rPr lang="en-US" sz="1800">
                  <a:solidFill>
                    <a:srgbClr val="000000"/>
                  </a:solidFill>
                </a:rPr>
                <a:t>198 K                          273 K</a:t>
              </a:r>
              <a:endParaRPr lang="en-US" sz="1800" baseline="-25000">
                <a:solidFill>
                  <a:srgbClr val="000000"/>
                </a:solidFill>
              </a:endParaRPr>
            </a:p>
          </p:txBody>
        </p:sp>
        <p:sp>
          <p:nvSpPr>
            <p:cNvPr id="153620" name="Text Box 11"/>
            <p:cNvSpPr txBox="1">
              <a:spLocks noChangeArrowheads="1"/>
            </p:cNvSpPr>
            <p:nvPr/>
          </p:nvSpPr>
          <p:spPr bwMode="auto">
            <a:xfrm>
              <a:off x="2822" y="1597"/>
              <a:ext cx="2750" cy="231"/>
            </a:xfrm>
            <a:prstGeom prst="rect">
              <a:avLst/>
            </a:prstGeom>
            <a:noFill/>
            <a:ln w="9525">
              <a:noFill/>
              <a:miter lim="800000"/>
              <a:headEnd/>
              <a:tailEnd/>
            </a:ln>
          </p:spPr>
          <p:txBody>
            <a:bodyPr wrap="none">
              <a:spAutoFit/>
            </a:bodyPr>
            <a:lstStyle/>
            <a:p>
              <a:pPr algn="l"/>
              <a:r>
                <a:rPr lang="en-US" sz="1800">
                  <a:solidFill>
                    <a:srgbClr val="000000"/>
                  </a:solidFill>
                </a:rPr>
                <a:t>985 mm Hg (126 cm</a:t>
              </a:r>
              <a:r>
                <a:rPr lang="en-US" sz="1800" baseline="30000">
                  <a:solidFill>
                    <a:srgbClr val="000000"/>
                  </a:solidFill>
                </a:rPr>
                <a:t>3</a:t>
              </a:r>
              <a:r>
                <a:rPr lang="en-US" sz="1800">
                  <a:solidFill>
                    <a:srgbClr val="000000"/>
                  </a:solidFill>
                </a:rPr>
                <a:t>)     760 mm Hg (V</a:t>
              </a:r>
              <a:r>
                <a:rPr lang="en-US" sz="1800" baseline="-25000">
                  <a:solidFill>
                    <a:srgbClr val="000000"/>
                  </a:solidFill>
                </a:rPr>
                <a:t>2</a:t>
              </a:r>
              <a:r>
                <a:rPr lang="en-US" sz="1800">
                  <a:solidFill>
                    <a:srgbClr val="000000"/>
                  </a:solidFill>
                </a:rPr>
                <a:t>)</a:t>
              </a:r>
              <a:endParaRPr lang="en-US" sz="1800" baseline="-25000">
                <a:solidFill>
                  <a:srgbClr val="000000"/>
                </a:solidFill>
              </a:endParaRPr>
            </a:p>
          </p:txBody>
        </p:sp>
        <p:sp>
          <p:nvSpPr>
            <p:cNvPr id="153621" name="Line 12"/>
            <p:cNvSpPr>
              <a:spLocks noChangeShapeType="1"/>
            </p:cNvSpPr>
            <p:nvPr/>
          </p:nvSpPr>
          <p:spPr bwMode="auto">
            <a:xfrm>
              <a:off x="2849" y="1829"/>
              <a:ext cx="1450"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53622" name="Line 13"/>
            <p:cNvSpPr>
              <a:spLocks noChangeShapeType="1"/>
            </p:cNvSpPr>
            <p:nvPr/>
          </p:nvSpPr>
          <p:spPr bwMode="auto">
            <a:xfrm>
              <a:off x="4480" y="1830"/>
              <a:ext cx="1081"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53623" name="Text Box 14"/>
            <p:cNvSpPr txBox="1">
              <a:spLocks noChangeArrowheads="1"/>
            </p:cNvSpPr>
            <p:nvPr/>
          </p:nvSpPr>
          <p:spPr bwMode="auto">
            <a:xfrm>
              <a:off x="4290" y="1708"/>
              <a:ext cx="200" cy="231"/>
            </a:xfrm>
            <a:prstGeom prst="rect">
              <a:avLst/>
            </a:prstGeom>
            <a:noFill/>
            <a:ln w="9525">
              <a:noFill/>
              <a:miter lim="800000"/>
              <a:headEnd/>
              <a:tailEnd/>
            </a:ln>
          </p:spPr>
          <p:txBody>
            <a:bodyPr wrap="none">
              <a:spAutoFit/>
            </a:bodyPr>
            <a:lstStyle/>
            <a:p>
              <a:pPr algn="l"/>
              <a:r>
                <a:rPr lang="en-US" sz="1800">
                  <a:solidFill>
                    <a:srgbClr val="000000"/>
                  </a:solidFill>
                </a:rPr>
                <a:t>=</a:t>
              </a:r>
            </a:p>
          </p:txBody>
        </p:sp>
      </p:grpSp>
      <p:grpSp>
        <p:nvGrpSpPr>
          <p:cNvPr id="3" name="Group 15"/>
          <p:cNvGrpSpPr>
            <a:grpSpLocks/>
          </p:cNvGrpSpPr>
          <p:nvPr/>
        </p:nvGrpSpPr>
        <p:grpSpPr bwMode="auto">
          <a:xfrm>
            <a:off x="1592263" y="3654425"/>
            <a:ext cx="1511300" cy="711200"/>
            <a:chOff x="2822" y="1597"/>
            <a:chExt cx="952" cy="448"/>
          </a:xfrm>
        </p:grpSpPr>
        <p:sp>
          <p:nvSpPr>
            <p:cNvPr id="153614" name="Text Box 16"/>
            <p:cNvSpPr txBox="1">
              <a:spLocks noChangeArrowheads="1"/>
            </p:cNvSpPr>
            <p:nvPr/>
          </p:nvSpPr>
          <p:spPr bwMode="auto">
            <a:xfrm>
              <a:off x="2822" y="1597"/>
              <a:ext cx="952" cy="231"/>
            </a:xfrm>
            <a:prstGeom prst="rect">
              <a:avLst/>
            </a:prstGeom>
            <a:noFill/>
            <a:ln w="9525">
              <a:noFill/>
              <a:miter lim="800000"/>
              <a:headEnd/>
              <a:tailEnd/>
            </a:ln>
          </p:spPr>
          <p:txBody>
            <a:bodyPr wrap="none">
              <a:spAutoFit/>
            </a:bodyPr>
            <a:lstStyle/>
            <a:p>
              <a:pPr algn="l"/>
              <a:r>
                <a:rPr lang="en-US" sz="1800">
                  <a:solidFill>
                    <a:srgbClr val="000000"/>
                  </a:solidFill>
                </a:rPr>
                <a:t>P</a:t>
              </a:r>
              <a:r>
                <a:rPr lang="en-US" sz="1800" baseline="-25000">
                  <a:solidFill>
                    <a:srgbClr val="000000"/>
                  </a:solidFill>
                </a:rPr>
                <a:t>1</a:t>
              </a:r>
              <a:r>
                <a:rPr lang="en-US" sz="1800">
                  <a:solidFill>
                    <a:srgbClr val="000000"/>
                  </a:solidFill>
                </a:rPr>
                <a:t>V</a:t>
              </a:r>
              <a:r>
                <a:rPr lang="en-US" sz="1800" baseline="-25000">
                  <a:solidFill>
                    <a:srgbClr val="000000"/>
                  </a:solidFill>
                </a:rPr>
                <a:t>1</a:t>
              </a:r>
              <a:r>
                <a:rPr lang="en-US" sz="1800">
                  <a:solidFill>
                    <a:srgbClr val="000000"/>
                  </a:solidFill>
                </a:rPr>
                <a:t>      P</a:t>
              </a:r>
              <a:r>
                <a:rPr lang="en-US" sz="1800" baseline="-25000">
                  <a:solidFill>
                    <a:srgbClr val="000000"/>
                  </a:solidFill>
                </a:rPr>
                <a:t>2</a:t>
              </a:r>
              <a:r>
                <a:rPr lang="en-US" sz="1800">
                  <a:solidFill>
                    <a:srgbClr val="000000"/>
                  </a:solidFill>
                </a:rPr>
                <a:t>V</a:t>
              </a:r>
              <a:r>
                <a:rPr lang="en-US" sz="1800" baseline="-25000">
                  <a:solidFill>
                    <a:srgbClr val="000000"/>
                  </a:solidFill>
                </a:rPr>
                <a:t>2</a:t>
              </a:r>
            </a:p>
          </p:txBody>
        </p:sp>
        <p:sp>
          <p:nvSpPr>
            <p:cNvPr id="153615" name="Line 17"/>
            <p:cNvSpPr>
              <a:spLocks noChangeShapeType="1"/>
            </p:cNvSpPr>
            <p:nvPr/>
          </p:nvSpPr>
          <p:spPr bwMode="auto">
            <a:xfrm>
              <a:off x="2849" y="1829"/>
              <a:ext cx="353"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53616" name="Line 18"/>
            <p:cNvSpPr>
              <a:spLocks noChangeShapeType="1"/>
            </p:cNvSpPr>
            <p:nvPr/>
          </p:nvSpPr>
          <p:spPr bwMode="auto">
            <a:xfrm>
              <a:off x="3390" y="1830"/>
              <a:ext cx="353"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53617" name="Rectangle 19"/>
            <p:cNvSpPr>
              <a:spLocks noChangeArrowheads="1"/>
            </p:cNvSpPr>
            <p:nvPr/>
          </p:nvSpPr>
          <p:spPr bwMode="auto">
            <a:xfrm>
              <a:off x="2909" y="1814"/>
              <a:ext cx="798" cy="231"/>
            </a:xfrm>
            <a:prstGeom prst="rect">
              <a:avLst/>
            </a:prstGeom>
            <a:noFill/>
            <a:ln w="9525">
              <a:noFill/>
              <a:miter lim="800000"/>
              <a:headEnd/>
              <a:tailEnd/>
            </a:ln>
          </p:spPr>
          <p:txBody>
            <a:bodyPr wrap="none">
              <a:spAutoFit/>
            </a:bodyPr>
            <a:lstStyle/>
            <a:p>
              <a:pPr algn="l"/>
              <a:r>
                <a:rPr lang="en-US" sz="1800">
                  <a:solidFill>
                    <a:srgbClr val="000000"/>
                  </a:solidFill>
                </a:rPr>
                <a:t>T</a:t>
              </a:r>
              <a:r>
                <a:rPr lang="en-US" sz="1800" baseline="-25000">
                  <a:solidFill>
                    <a:srgbClr val="000000"/>
                  </a:solidFill>
                </a:rPr>
                <a:t>1</a:t>
              </a:r>
              <a:r>
                <a:rPr lang="en-US" sz="1800">
                  <a:solidFill>
                    <a:srgbClr val="000000"/>
                  </a:solidFill>
                </a:rPr>
                <a:t>          T</a:t>
              </a:r>
              <a:r>
                <a:rPr lang="en-US" sz="1800" baseline="-25000">
                  <a:solidFill>
                    <a:srgbClr val="000000"/>
                  </a:solidFill>
                </a:rPr>
                <a:t>2</a:t>
              </a:r>
            </a:p>
          </p:txBody>
        </p:sp>
        <p:sp>
          <p:nvSpPr>
            <p:cNvPr id="153618" name="Text Box 20"/>
            <p:cNvSpPr txBox="1">
              <a:spLocks noChangeArrowheads="1"/>
            </p:cNvSpPr>
            <p:nvPr/>
          </p:nvSpPr>
          <p:spPr bwMode="auto">
            <a:xfrm>
              <a:off x="3197" y="1712"/>
              <a:ext cx="200" cy="231"/>
            </a:xfrm>
            <a:prstGeom prst="rect">
              <a:avLst/>
            </a:prstGeom>
            <a:noFill/>
            <a:ln w="9525">
              <a:noFill/>
              <a:miter lim="800000"/>
              <a:headEnd/>
              <a:tailEnd/>
            </a:ln>
          </p:spPr>
          <p:txBody>
            <a:bodyPr wrap="none">
              <a:spAutoFit/>
            </a:bodyPr>
            <a:lstStyle/>
            <a:p>
              <a:pPr algn="l"/>
              <a:r>
                <a:rPr lang="en-US" sz="1800">
                  <a:solidFill>
                    <a:srgbClr val="000000"/>
                  </a:solidFill>
                </a:rPr>
                <a:t>=</a:t>
              </a:r>
            </a:p>
          </p:txBody>
        </p:sp>
      </p:grpSp>
      <p:sp>
        <p:nvSpPr>
          <p:cNvPr id="925717" name="Line 21"/>
          <p:cNvSpPr>
            <a:spLocks noChangeShapeType="1"/>
          </p:cNvSpPr>
          <p:nvPr/>
        </p:nvSpPr>
        <p:spPr bwMode="auto">
          <a:xfrm>
            <a:off x="3203575" y="4016375"/>
            <a:ext cx="215900"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925718" name="Text Box 22"/>
          <p:cNvSpPr txBox="1">
            <a:spLocks noChangeArrowheads="1"/>
          </p:cNvSpPr>
          <p:nvPr/>
        </p:nvSpPr>
        <p:spPr bwMode="auto">
          <a:xfrm>
            <a:off x="1427163" y="5122863"/>
            <a:ext cx="3424237" cy="366712"/>
          </a:xfrm>
          <a:prstGeom prst="rect">
            <a:avLst/>
          </a:prstGeom>
          <a:noFill/>
          <a:ln w="9525">
            <a:noFill/>
            <a:miter lim="800000"/>
            <a:headEnd/>
            <a:tailEnd/>
          </a:ln>
        </p:spPr>
        <p:txBody>
          <a:bodyPr wrap="none">
            <a:spAutoFit/>
          </a:bodyPr>
          <a:lstStyle/>
          <a:p>
            <a:pPr algn="l"/>
            <a:r>
              <a:rPr lang="en-US" sz="1800">
                <a:solidFill>
                  <a:srgbClr val="000000"/>
                </a:solidFill>
              </a:rPr>
              <a:t>985 (126) (273)  =  198 (760) V</a:t>
            </a:r>
            <a:r>
              <a:rPr lang="en-US" sz="1800" baseline="-25000">
                <a:solidFill>
                  <a:srgbClr val="000000"/>
                </a:solidFill>
              </a:rPr>
              <a:t>2</a:t>
            </a:r>
          </a:p>
        </p:txBody>
      </p:sp>
      <p:sp>
        <p:nvSpPr>
          <p:cNvPr id="925719" name="Rectangle 23"/>
          <p:cNvSpPr>
            <a:spLocks noChangeArrowheads="1"/>
          </p:cNvSpPr>
          <p:nvPr/>
        </p:nvSpPr>
        <p:spPr bwMode="auto">
          <a:xfrm>
            <a:off x="6583363" y="5057775"/>
            <a:ext cx="1514475" cy="366713"/>
          </a:xfrm>
          <a:prstGeom prst="rect">
            <a:avLst/>
          </a:prstGeom>
          <a:noFill/>
          <a:ln w="9525">
            <a:noFill/>
            <a:miter lim="800000"/>
            <a:headEnd/>
            <a:tailEnd/>
          </a:ln>
        </p:spPr>
        <p:txBody>
          <a:bodyPr wrap="none">
            <a:spAutoFit/>
          </a:bodyPr>
          <a:lstStyle/>
          <a:p>
            <a:pPr algn="l"/>
            <a:r>
              <a:rPr lang="en-US" sz="1800">
                <a:solidFill>
                  <a:srgbClr val="000000"/>
                </a:solidFill>
                <a:ea typeface="Times New Roman" pitchFamily="18" charset="0"/>
                <a:cs typeface="Arial" charset="0"/>
              </a:rPr>
              <a:t>V</a:t>
            </a:r>
            <a:r>
              <a:rPr lang="en-US" sz="1800" baseline="-30000">
                <a:solidFill>
                  <a:srgbClr val="000000"/>
                </a:solidFill>
                <a:ea typeface="Times New Roman" pitchFamily="18" charset="0"/>
                <a:cs typeface="Arial" charset="0"/>
              </a:rPr>
              <a:t>2</a:t>
            </a:r>
            <a:r>
              <a:rPr lang="en-US" sz="1800">
                <a:solidFill>
                  <a:srgbClr val="000000"/>
                </a:solidFill>
                <a:ea typeface="Times New Roman" pitchFamily="18" charset="0"/>
                <a:cs typeface="Arial" charset="0"/>
              </a:rPr>
              <a:t> = 225 cm</a:t>
            </a:r>
            <a:r>
              <a:rPr lang="en-US" sz="1800" baseline="30000">
                <a:solidFill>
                  <a:srgbClr val="000000"/>
                </a:solidFill>
                <a:ea typeface="Times New Roman" pitchFamily="18" charset="0"/>
                <a:cs typeface="Arial" charset="0"/>
              </a:rPr>
              <a:t>3</a:t>
            </a:r>
          </a:p>
        </p:txBody>
      </p:sp>
      <p:sp>
        <p:nvSpPr>
          <p:cNvPr id="925721" name="Rectangle 25"/>
          <p:cNvSpPr>
            <a:spLocks noChangeArrowheads="1"/>
          </p:cNvSpPr>
          <p:nvPr/>
        </p:nvSpPr>
        <p:spPr bwMode="auto">
          <a:xfrm>
            <a:off x="2270125" y="2833688"/>
            <a:ext cx="1619250" cy="366712"/>
          </a:xfrm>
          <a:prstGeom prst="rect">
            <a:avLst/>
          </a:prstGeom>
          <a:noFill/>
          <a:ln w="9525">
            <a:noFill/>
            <a:miter lim="800000"/>
            <a:headEnd/>
            <a:tailEnd/>
          </a:ln>
        </p:spPr>
        <p:txBody>
          <a:bodyPr wrap="none">
            <a:spAutoFit/>
          </a:bodyPr>
          <a:lstStyle/>
          <a:p>
            <a:pPr algn="l" eaLnBrk="0" hangingPunct="0"/>
            <a:r>
              <a:rPr lang="en-US" sz="1800">
                <a:solidFill>
                  <a:srgbClr val="000000"/>
                </a:solidFill>
                <a:ea typeface="Times New Roman" pitchFamily="18" charset="0"/>
                <a:cs typeface="Arial" charset="0"/>
              </a:rPr>
              <a:t>+ 273 = 198 K</a:t>
            </a:r>
          </a:p>
        </p:txBody>
      </p:sp>
      <p:sp>
        <p:nvSpPr>
          <p:cNvPr id="925723" name="Text Box 27"/>
          <p:cNvSpPr txBox="1">
            <a:spLocks noChangeArrowheads="1"/>
          </p:cNvSpPr>
          <p:nvPr/>
        </p:nvSpPr>
        <p:spPr bwMode="auto">
          <a:xfrm>
            <a:off x="1293813" y="4746625"/>
            <a:ext cx="2100262" cy="274638"/>
          </a:xfrm>
          <a:prstGeom prst="rect">
            <a:avLst/>
          </a:prstGeom>
          <a:noFill/>
          <a:ln w="9525">
            <a:noFill/>
            <a:miter lim="800000"/>
            <a:headEnd/>
            <a:tailEnd/>
          </a:ln>
        </p:spPr>
        <p:txBody>
          <a:bodyPr wrap="none">
            <a:spAutoFit/>
          </a:bodyPr>
          <a:lstStyle/>
          <a:p>
            <a:pPr algn="l"/>
            <a:r>
              <a:rPr lang="en-US" b="1">
                <a:solidFill>
                  <a:srgbClr val="000000"/>
                </a:solidFill>
              </a:rPr>
              <a:t>Cross-multiply and divide:</a:t>
            </a:r>
          </a:p>
        </p:txBody>
      </p:sp>
    </p:spTree>
    <p:extLst>
      <p:ext uri="{BB962C8B-B14F-4D97-AF65-F5344CB8AC3E}">
        <p14:creationId xmlns:p14="http://schemas.microsoft.com/office/powerpoint/2010/main" val="365822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25704"/>
                                        </p:tgtEl>
                                        <p:attrNameLst>
                                          <p:attrName>style.visibility</p:attrName>
                                        </p:attrNameLst>
                                      </p:cBhvr>
                                      <p:to>
                                        <p:strVal val="visible"/>
                                      </p:to>
                                    </p:set>
                                    <p:anim calcmode="lin" valueType="num">
                                      <p:cBhvr>
                                        <p:cTn id="7" dur="500" fill="hold"/>
                                        <p:tgtEl>
                                          <p:spTgt spid="925704"/>
                                        </p:tgtEl>
                                        <p:attrNameLst>
                                          <p:attrName>ppt_w</p:attrName>
                                        </p:attrNameLst>
                                      </p:cBhvr>
                                      <p:tavLst>
                                        <p:tav tm="0">
                                          <p:val>
                                            <p:fltVal val="0"/>
                                          </p:val>
                                        </p:tav>
                                        <p:tav tm="100000">
                                          <p:val>
                                            <p:strVal val="#ppt_w"/>
                                          </p:val>
                                        </p:tav>
                                      </p:tavLst>
                                    </p:anim>
                                    <p:anim calcmode="lin" valueType="num">
                                      <p:cBhvr>
                                        <p:cTn id="8" dur="500" fill="hold"/>
                                        <p:tgtEl>
                                          <p:spTgt spid="925704"/>
                                        </p:tgtEl>
                                        <p:attrNameLst>
                                          <p:attrName>ppt_h</p:attrName>
                                        </p:attrNameLst>
                                      </p:cBhvr>
                                      <p:tavLst>
                                        <p:tav tm="0">
                                          <p:val>
                                            <p:fltVal val="0"/>
                                          </p:val>
                                        </p:tav>
                                        <p:tav tm="100000">
                                          <p:val>
                                            <p:strVal val="#ppt_h"/>
                                          </p:val>
                                        </p:tav>
                                      </p:tavLst>
                                    </p:anim>
                                    <p:animEffect transition="in" filter="fade">
                                      <p:cBhvr>
                                        <p:cTn id="9" dur="500"/>
                                        <p:tgtEl>
                                          <p:spTgt spid="92570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925721"/>
                                        </p:tgtEl>
                                        <p:attrNameLst>
                                          <p:attrName>style.visibility</p:attrName>
                                        </p:attrNameLst>
                                      </p:cBhvr>
                                      <p:to>
                                        <p:strVal val="visible"/>
                                      </p:to>
                                    </p:set>
                                    <p:anim calcmode="lin" valueType="num">
                                      <p:cBhvr>
                                        <p:cTn id="14" dur="1000" fill="hold"/>
                                        <p:tgtEl>
                                          <p:spTgt spid="925721"/>
                                        </p:tgtEl>
                                        <p:attrNameLst>
                                          <p:attrName>ppt_x</p:attrName>
                                        </p:attrNameLst>
                                      </p:cBhvr>
                                      <p:tavLst>
                                        <p:tav tm="0">
                                          <p:val>
                                            <p:strVal val="#ppt_x-.2"/>
                                          </p:val>
                                        </p:tav>
                                        <p:tav tm="100000">
                                          <p:val>
                                            <p:strVal val="#ppt_x"/>
                                          </p:val>
                                        </p:tav>
                                      </p:tavLst>
                                    </p:anim>
                                    <p:anim calcmode="lin" valueType="num">
                                      <p:cBhvr>
                                        <p:cTn id="15" dur="1000" fill="hold"/>
                                        <p:tgtEl>
                                          <p:spTgt spid="925721"/>
                                        </p:tgtEl>
                                        <p:attrNameLst>
                                          <p:attrName>ppt_y</p:attrName>
                                        </p:attrNameLst>
                                      </p:cBhvr>
                                      <p:tavLst>
                                        <p:tav tm="0">
                                          <p:val>
                                            <p:strVal val="#ppt_y"/>
                                          </p:val>
                                        </p:tav>
                                        <p:tav tm="100000">
                                          <p:val>
                                            <p:strVal val="#ppt_y"/>
                                          </p:val>
                                        </p:tav>
                                      </p:tavLst>
                                    </p:anim>
                                    <p:animEffect transition="in" filter="wipe(right)" prLst="gradientSize: 0.1">
                                      <p:cBhvr>
                                        <p:cTn id="16" dur="1000"/>
                                        <p:tgtEl>
                                          <p:spTgt spid="92572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25717"/>
                                        </p:tgtEl>
                                        <p:attrNameLst>
                                          <p:attrName>style.visibility</p:attrName>
                                        </p:attrNameLst>
                                      </p:cBhvr>
                                      <p:to>
                                        <p:strVal val="visible"/>
                                      </p:to>
                                    </p:set>
                                    <p:animEffect transition="in" filter="wipe(left)">
                                      <p:cBhvr>
                                        <p:cTn id="28" dur="500"/>
                                        <p:tgtEl>
                                          <p:spTgt spid="925717"/>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dissolv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34" presetClass="entr" presetSubtype="0" fill="hold" grpId="0" nodeType="clickEffect">
                                  <p:stCondLst>
                                    <p:cond delay="0"/>
                                  </p:stCondLst>
                                  <p:childTnLst>
                                    <p:set>
                                      <p:cBhvr>
                                        <p:cTn id="37" dur="1" fill="hold">
                                          <p:stCondLst>
                                            <p:cond delay="0"/>
                                          </p:stCondLst>
                                        </p:cTn>
                                        <p:tgtEl>
                                          <p:spTgt spid="925723"/>
                                        </p:tgtEl>
                                        <p:attrNameLst>
                                          <p:attrName>style.visibility</p:attrName>
                                        </p:attrNameLst>
                                      </p:cBhvr>
                                      <p:to>
                                        <p:strVal val="visible"/>
                                      </p:to>
                                    </p:set>
                                    <p:anim from="(-#ppt_w/2)" to="(#ppt_x)" calcmode="lin" valueType="num">
                                      <p:cBhvr>
                                        <p:cTn id="38" dur="600" fill="hold">
                                          <p:stCondLst>
                                            <p:cond delay="0"/>
                                          </p:stCondLst>
                                        </p:cTn>
                                        <p:tgtEl>
                                          <p:spTgt spid="925723"/>
                                        </p:tgtEl>
                                        <p:attrNameLst>
                                          <p:attrName>ppt_x</p:attrName>
                                        </p:attrNameLst>
                                      </p:cBhvr>
                                    </p:anim>
                                    <p:anim from="0" to="-1.0" calcmode="lin" valueType="num">
                                      <p:cBhvr>
                                        <p:cTn id="39" dur="200" decel="50000" autoRev="1" fill="hold">
                                          <p:stCondLst>
                                            <p:cond delay="600"/>
                                          </p:stCondLst>
                                        </p:cTn>
                                        <p:tgtEl>
                                          <p:spTgt spid="925723"/>
                                        </p:tgtEl>
                                        <p:attrNameLst>
                                          <p:attrName>xshear</p:attrName>
                                        </p:attrNameLst>
                                      </p:cBhvr>
                                    </p:anim>
                                    <p:animScale>
                                      <p:cBhvr>
                                        <p:cTn id="40" dur="200" decel="100000" autoRev="1" fill="hold">
                                          <p:stCondLst>
                                            <p:cond delay="600"/>
                                          </p:stCondLst>
                                        </p:cTn>
                                        <p:tgtEl>
                                          <p:spTgt spid="925723"/>
                                        </p:tgtEl>
                                      </p:cBhvr>
                                      <p:from x="100000" y="100000"/>
                                      <p:to x="80000" y="100000"/>
                                    </p:animScale>
                                    <p:anim by="(#ppt_h/3+#ppt_w*0.1)" calcmode="lin" valueType="num">
                                      <p:cBhvr additive="sum">
                                        <p:cTn id="41" dur="200" decel="100000" autoRev="1" fill="hold">
                                          <p:stCondLst>
                                            <p:cond delay="600"/>
                                          </p:stCondLst>
                                        </p:cTn>
                                        <p:tgtEl>
                                          <p:spTgt spid="925723"/>
                                        </p:tgtEl>
                                        <p:attrNameLst>
                                          <p:attrName>ppt_x</p:attrName>
                                        </p:attrNameLst>
                                      </p:cBhvr>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925718"/>
                                        </p:tgtEl>
                                        <p:attrNameLst>
                                          <p:attrName>style.visibility</p:attrName>
                                        </p:attrNameLst>
                                      </p:cBhvr>
                                      <p:to>
                                        <p:strVal val="visible"/>
                                      </p:to>
                                    </p:set>
                                    <p:animEffect transition="in" filter="fade">
                                      <p:cBhvr>
                                        <p:cTn id="46" dur="1000"/>
                                        <p:tgtEl>
                                          <p:spTgt spid="925718"/>
                                        </p:tgtEl>
                                      </p:cBhvr>
                                    </p:animEffect>
                                    <p:anim calcmode="lin" valueType="num">
                                      <p:cBhvr>
                                        <p:cTn id="47" dur="1000" fill="hold"/>
                                        <p:tgtEl>
                                          <p:spTgt spid="925718"/>
                                        </p:tgtEl>
                                        <p:attrNameLst>
                                          <p:attrName>ppt_x</p:attrName>
                                        </p:attrNameLst>
                                      </p:cBhvr>
                                      <p:tavLst>
                                        <p:tav tm="0">
                                          <p:val>
                                            <p:strVal val="#ppt_x"/>
                                          </p:val>
                                        </p:tav>
                                        <p:tav tm="100000">
                                          <p:val>
                                            <p:strVal val="#ppt_x"/>
                                          </p:val>
                                        </p:tav>
                                      </p:tavLst>
                                    </p:anim>
                                    <p:anim calcmode="lin" valueType="num">
                                      <p:cBhvr>
                                        <p:cTn id="48" dur="1000" fill="hold"/>
                                        <p:tgtEl>
                                          <p:spTgt spid="92571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925719"/>
                                        </p:tgtEl>
                                        <p:attrNameLst>
                                          <p:attrName>style.visibility</p:attrName>
                                        </p:attrNameLst>
                                      </p:cBhvr>
                                      <p:to>
                                        <p:strVal val="visible"/>
                                      </p:to>
                                    </p:set>
                                    <p:animEffect transition="in" filter="dissolve">
                                      <p:cBhvr>
                                        <p:cTn id="53" dur="500"/>
                                        <p:tgtEl>
                                          <p:spTgt spid="925719"/>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925700"/>
                                        </p:tgtEl>
                                        <p:attrNameLst>
                                          <p:attrName>style.visibility</p:attrName>
                                        </p:attrNameLst>
                                      </p:cBhvr>
                                      <p:to>
                                        <p:strVal val="visible"/>
                                      </p:to>
                                    </p:set>
                                    <p:animEffect transition="in" filter="fade">
                                      <p:cBhvr>
                                        <p:cTn id="57" dur="2000"/>
                                        <p:tgtEl>
                                          <p:spTgt spid="925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700" grpId="0" animBg="1"/>
      <p:bldP spid="925704" grpId="0"/>
      <p:bldP spid="925717" grpId="0" animBg="1"/>
      <p:bldP spid="925718" grpId="0"/>
      <p:bldP spid="925719" grpId="0"/>
      <p:bldP spid="925721" grpId="0"/>
      <p:bldP spid="9257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sz="4000" smtClean="0"/>
              <a:t>Kinetic Molecular Theory (KMT)</a:t>
            </a:r>
          </a:p>
        </p:txBody>
      </p:sp>
      <p:grpSp>
        <p:nvGrpSpPr>
          <p:cNvPr id="2" name="Group 3"/>
          <p:cNvGrpSpPr>
            <a:grpSpLocks/>
          </p:cNvGrpSpPr>
          <p:nvPr/>
        </p:nvGrpSpPr>
        <p:grpSpPr bwMode="auto">
          <a:xfrm>
            <a:off x="5791200" y="2724150"/>
            <a:ext cx="1485900" cy="1162050"/>
            <a:chOff x="4056" y="1248"/>
            <a:chExt cx="936" cy="732"/>
          </a:xfrm>
        </p:grpSpPr>
        <p:sp>
          <p:nvSpPr>
            <p:cNvPr id="64523" name="Line 4"/>
            <p:cNvSpPr>
              <a:spLocks noChangeShapeType="1"/>
            </p:cNvSpPr>
            <p:nvPr/>
          </p:nvSpPr>
          <p:spPr bwMode="auto">
            <a:xfrm>
              <a:off x="4272" y="1692"/>
              <a:ext cx="288" cy="144"/>
            </a:xfrm>
            <a:prstGeom prst="line">
              <a:avLst/>
            </a:prstGeom>
            <a:noFill/>
            <a:ln w="9525">
              <a:solidFill>
                <a:srgbClr val="000000"/>
              </a:solidFill>
              <a:round/>
              <a:headEnd/>
              <a:tailEnd type="triangle" w="med" len="med"/>
            </a:ln>
          </p:spPr>
          <p:txBody>
            <a:bodyPr/>
            <a:lstStyle/>
            <a:p>
              <a:endParaRPr lang="en-US"/>
            </a:p>
          </p:txBody>
        </p:sp>
        <p:sp>
          <p:nvSpPr>
            <p:cNvPr id="64524" name="Line 5"/>
            <p:cNvSpPr>
              <a:spLocks noChangeShapeType="1"/>
            </p:cNvSpPr>
            <p:nvPr/>
          </p:nvSpPr>
          <p:spPr bwMode="auto">
            <a:xfrm flipV="1">
              <a:off x="4848" y="1248"/>
              <a:ext cx="0" cy="504"/>
            </a:xfrm>
            <a:prstGeom prst="line">
              <a:avLst/>
            </a:prstGeom>
            <a:noFill/>
            <a:ln w="9525">
              <a:solidFill>
                <a:srgbClr val="000000"/>
              </a:solidFill>
              <a:round/>
              <a:headEnd/>
              <a:tailEnd type="triangle" w="med" len="med"/>
            </a:ln>
          </p:spPr>
          <p:txBody>
            <a:bodyPr/>
            <a:lstStyle/>
            <a:p>
              <a:endParaRPr lang="en-US"/>
            </a:p>
          </p:txBody>
        </p:sp>
        <p:sp>
          <p:nvSpPr>
            <p:cNvPr id="64525" name="Line 6"/>
            <p:cNvSpPr>
              <a:spLocks noChangeShapeType="1"/>
            </p:cNvSpPr>
            <p:nvPr/>
          </p:nvSpPr>
          <p:spPr bwMode="auto">
            <a:xfrm>
              <a:off x="4560" y="1392"/>
              <a:ext cx="432" cy="144"/>
            </a:xfrm>
            <a:prstGeom prst="line">
              <a:avLst/>
            </a:prstGeom>
            <a:noFill/>
            <a:ln w="9525">
              <a:solidFill>
                <a:srgbClr val="000000"/>
              </a:solidFill>
              <a:round/>
              <a:headEnd/>
              <a:tailEnd type="triangle" w="med" len="med"/>
            </a:ln>
          </p:spPr>
          <p:txBody>
            <a:bodyPr/>
            <a:lstStyle/>
            <a:p>
              <a:endParaRPr lang="en-US"/>
            </a:p>
          </p:txBody>
        </p:sp>
        <p:sp>
          <p:nvSpPr>
            <p:cNvPr id="64526" name="Line 7"/>
            <p:cNvSpPr>
              <a:spLocks noChangeShapeType="1"/>
            </p:cNvSpPr>
            <p:nvPr/>
          </p:nvSpPr>
          <p:spPr bwMode="auto">
            <a:xfrm flipV="1">
              <a:off x="4704" y="1836"/>
              <a:ext cx="0" cy="144"/>
            </a:xfrm>
            <a:prstGeom prst="line">
              <a:avLst/>
            </a:prstGeom>
            <a:noFill/>
            <a:ln w="9525">
              <a:solidFill>
                <a:srgbClr val="000000"/>
              </a:solidFill>
              <a:round/>
              <a:headEnd/>
              <a:tailEnd type="triangle" w="med" len="med"/>
            </a:ln>
          </p:spPr>
          <p:txBody>
            <a:bodyPr/>
            <a:lstStyle/>
            <a:p>
              <a:endParaRPr lang="en-US"/>
            </a:p>
          </p:txBody>
        </p:sp>
        <p:sp>
          <p:nvSpPr>
            <p:cNvPr id="64527" name="Line 8"/>
            <p:cNvSpPr>
              <a:spLocks noChangeShapeType="1"/>
            </p:cNvSpPr>
            <p:nvPr/>
          </p:nvSpPr>
          <p:spPr bwMode="auto">
            <a:xfrm flipH="1">
              <a:off x="4056" y="1692"/>
              <a:ext cx="432" cy="288"/>
            </a:xfrm>
            <a:prstGeom prst="line">
              <a:avLst/>
            </a:prstGeom>
            <a:noFill/>
            <a:ln w="9525">
              <a:solidFill>
                <a:srgbClr val="000000"/>
              </a:solidFill>
              <a:round/>
              <a:headEnd/>
              <a:tailEnd type="triangle" w="med" len="med"/>
            </a:ln>
          </p:spPr>
          <p:txBody>
            <a:bodyPr/>
            <a:lstStyle/>
            <a:p>
              <a:endParaRPr lang="en-US"/>
            </a:p>
          </p:txBody>
        </p:sp>
        <p:sp>
          <p:nvSpPr>
            <p:cNvPr id="64528" name="Line 9"/>
            <p:cNvSpPr>
              <a:spLocks noChangeShapeType="1"/>
            </p:cNvSpPr>
            <p:nvPr/>
          </p:nvSpPr>
          <p:spPr bwMode="auto">
            <a:xfrm flipH="1" flipV="1">
              <a:off x="4128" y="1320"/>
              <a:ext cx="288" cy="648"/>
            </a:xfrm>
            <a:prstGeom prst="line">
              <a:avLst/>
            </a:prstGeom>
            <a:noFill/>
            <a:ln w="9525">
              <a:solidFill>
                <a:srgbClr val="000000"/>
              </a:solidFill>
              <a:round/>
              <a:headEnd/>
              <a:tailEnd type="triangle" w="med" len="med"/>
            </a:ln>
          </p:spPr>
          <p:txBody>
            <a:bodyPr/>
            <a:lstStyle/>
            <a:p>
              <a:endParaRPr lang="en-US"/>
            </a:p>
          </p:txBody>
        </p:sp>
      </p:grpSp>
      <p:sp>
        <p:nvSpPr>
          <p:cNvPr id="879628" name="Rectangle 12"/>
          <p:cNvSpPr>
            <a:spLocks noChangeArrowheads="1"/>
          </p:cNvSpPr>
          <p:nvPr/>
        </p:nvSpPr>
        <p:spPr bwMode="auto">
          <a:xfrm>
            <a:off x="873125" y="2247900"/>
            <a:ext cx="7004050" cy="366713"/>
          </a:xfrm>
          <a:prstGeom prst="rect">
            <a:avLst/>
          </a:prstGeom>
          <a:noFill/>
          <a:ln w="9525">
            <a:noFill/>
            <a:miter lim="800000"/>
            <a:headEnd/>
            <a:tailEnd/>
          </a:ln>
        </p:spPr>
        <p:txBody>
          <a:bodyPr wrap="none" anchor="ctr">
            <a:spAutoFit/>
          </a:bodyPr>
          <a:lstStyle/>
          <a:p>
            <a:pPr indent="274638" algn="l" eaLnBrk="0" hangingPunct="0"/>
            <a:r>
              <a:rPr lang="en-US" sz="1800">
                <a:ea typeface="Times New Roman" pitchFamily="18" charset="0"/>
                <a:cs typeface="Arial" charset="0"/>
              </a:rPr>
              <a:t>1.	…are so small that they are assumed to have zero volume</a:t>
            </a:r>
          </a:p>
        </p:txBody>
      </p:sp>
      <p:sp>
        <p:nvSpPr>
          <p:cNvPr id="879629" name="Rectangle 13"/>
          <p:cNvSpPr>
            <a:spLocks noChangeArrowheads="1"/>
          </p:cNvSpPr>
          <p:nvPr/>
        </p:nvSpPr>
        <p:spPr bwMode="auto">
          <a:xfrm>
            <a:off x="1146175" y="3522663"/>
            <a:ext cx="7083425" cy="2149475"/>
          </a:xfrm>
          <a:prstGeom prst="rect">
            <a:avLst/>
          </a:prstGeom>
          <a:noFill/>
          <a:ln w="9525">
            <a:noFill/>
            <a:miter lim="800000"/>
            <a:headEnd/>
            <a:tailEnd/>
          </a:ln>
        </p:spPr>
        <p:txBody>
          <a:bodyPr anchor="ctr">
            <a:spAutoFit/>
          </a:bodyPr>
          <a:lstStyle/>
          <a:p>
            <a:pPr indent="274638" algn="l">
              <a:buFontTx/>
              <a:buAutoNum type="arabicPeriod" startAt="2"/>
            </a:pPr>
            <a:r>
              <a:rPr lang="en-US" sz="1800">
                <a:ea typeface="Times New Roman" pitchFamily="18" charset="0"/>
                <a:cs typeface="Arial" charset="0"/>
              </a:rPr>
              <a:t>…are in constant, straight-line motion</a:t>
            </a:r>
          </a:p>
          <a:p>
            <a:pPr indent="274638" algn="l">
              <a:buFontTx/>
              <a:buAutoNum type="arabicPeriod" startAt="2"/>
            </a:pPr>
            <a:endParaRPr lang="en-US" sz="900">
              <a:ea typeface="Times New Roman" pitchFamily="18" charset="0"/>
              <a:cs typeface="Arial" charset="0"/>
            </a:endParaRPr>
          </a:p>
          <a:p>
            <a:pPr indent="274638" algn="l" eaLnBrk="0" hangingPunct="0">
              <a:buFontTx/>
              <a:buAutoNum type="arabicPeriod" startAt="3"/>
            </a:pPr>
            <a:r>
              <a:rPr lang="en-US" sz="1800">
                <a:ea typeface="Times New Roman" pitchFamily="18" charset="0"/>
                <a:cs typeface="Arial" charset="0"/>
              </a:rPr>
              <a:t>…experience </a:t>
            </a:r>
            <a:r>
              <a:rPr lang="en-US" sz="1800" u="sng">
                <a:ea typeface="Times New Roman" pitchFamily="18" charset="0"/>
                <a:cs typeface="Arial" charset="0"/>
              </a:rPr>
              <a:t>elastic collisions</a:t>
            </a:r>
            <a:r>
              <a:rPr lang="en-US" sz="900"/>
              <a:t> </a:t>
            </a:r>
            <a:r>
              <a:rPr lang="en-US" sz="1800">
                <a:cs typeface="Times New Roman" pitchFamily="18" charset="0"/>
              </a:rPr>
              <a:t>in which no energy is lost</a:t>
            </a:r>
          </a:p>
          <a:p>
            <a:pPr indent="274638" algn="l" eaLnBrk="0" hangingPunct="0">
              <a:buFontTx/>
              <a:buAutoNum type="arabicPeriod" startAt="3"/>
            </a:pPr>
            <a:endParaRPr lang="en-US" sz="900"/>
          </a:p>
          <a:p>
            <a:pPr indent="274638" algn="l" eaLnBrk="0" hangingPunct="0">
              <a:buFontTx/>
              <a:buAutoNum type="arabicPeriod" startAt="4"/>
            </a:pPr>
            <a:r>
              <a:rPr lang="en-US" sz="1800">
                <a:cs typeface="Times New Roman" pitchFamily="18" charset="0"/>
              </a:rPr>
              <a:t>…have no attractive or repulsive</a:t>
            </a:r>
            <a:r>
              <a:rPr lang="en-US" sz="900"/>
              <a:t> </a:t>
            </a:r>
            <a:r>
              <a:rPr lang="en-US" sz="1800">
                <a:cs typeface="Times New Roman" pitchFamily="18" charset="0"/>
              </a:rPr>
              <a:t>forces toward each other</a:t>
            </a:r>
          </a:p>
          <a:p>
            <a:pPr indent="274638" algn="l" eaLnBrk="0" hangingPunct="0">
              <a:buFontTx/>
              <a:buAutoNum type="arabicPeriod" startAt="4"/>
            </a:pPr>
            <a:endParaRPr lang="en-US" sz="900"/>
          </a:p>
          <a:p>
            <a:pPr indent="274638" algn="l" eaLnBrk="0" hangingPunct="0">
              <a:buFontTx/>
              <a:buAutoNum type="arabicPeriod" startAt="5"/>
            </a:pPr>
            <a:r>
              <a:rPr lang="en-US" sz="1800">
                <a:cs typeface="Times New Roman" pitchFamily="18" charset="0"/>
              </a:rPr>
              <a:t>…have an average kinetic energy (KE)</a:t>
            </a:r>
            <a:r>
              <a:rPr lang="en-US" sz="900"/>
              <a:t> </a:t>
            </a:r>
            <a:r>
              <a:rPr lang="en-US" sz="1800">
                <a:cs typeface="Times New Roman" pitchFamily="18" charset="0"/>
              </a:rPr>
              <a:t>that is proportional </a:t>
            </a:r>
          </a:p>
          <a:p>
            <a:pPr indent="274638" algn="l" eaLnBrk="0" hangingPunct="0"/>
            <a:r>
              <a:rPr lang="en-US" sz="1800">
                <a:cs typeface="Times New Roman" pitchFamily="18" charset="0"/>
              </a:rPr>
              <a:t>to the</a:t>
            </a:r>
            <a:r>
              <a:rPr lang="en-US" sz="900"/>
              <a:t> </a:t>
            </a:r>
            <a:r>
              <a:rPr lang="en-US" sz="1800" u="sng">
                <a:cs typeface="Times New Roman" pitchFamily="18" charset="0"/>
              </a:rPr>
              <a:t>absolute temp</a:t>
            </a:r>
            <a:r>
              <a:rPr lang="en-US" sz="1800">
                <a:cs typeface="Times New Roman" pitchFamily="18" charset="0"/>
              </a:rPr>
              <a:t>. of gas (i.e., Kelvin temp.)</a:t>
            </a:r>
            <a:endParaRPr lang="en-US" sz="900"/>
          </a:p>
          <a:p>
            <a:pPr indent="274638" algn="l" eaLnBrk="0" hangingPunct="0"/>
            <a:endParaRPr lang="en-US" sz="1800"/>
          </a:p>
        </p:txBody>
      </p:sp>
      <p:grpSp>
        <p:nvGrpSpPr>
          <p:cNvPr id="3" name="Group 18"/>
          <p:cNvGrpSpPr>
            <a:grpSpLocks/>
          </p:cNvGrpSpPr>
          <p:nvPr/>
        </p:nvGrpSpPr>
        <p:grpSpPr bwMode="auto">
          <a:xfrm>
            <a:off x="3124200" y="5881688"/>
            <a:ext cx="2022475" cy="366712"/>
            <a:chOff x="1968" y="3705"/>
            <a:chExt cx="1274" cy="231"/>
          </a:xfrm>
        </p:grpSpPr>
        <p:sp>
          <p:nvSpPr>
            <p:cNvPr id="64520" name="Line 10"/>
            <p:cNvSpPr>
              <a:spLocks noChangeShapeType="1"/>
            </p:cNvSpPr>
            <p:nvPr/>
          </p:nvSpPr>
          <p:spPr bwMode="auto">
            <a:xfrm flipV="1">
              <a:off x="2810" y="3705"/>
              <a:ext cx="0" cy="216"/>
            </a:xfrm>
            <a:prstGeom prst="line">
              <a:avLst/>
            </a:prstGeom>
            <a:noFill/>
            <a:ln w="9525">
              <a:solidFill>
                <a:srgbClr val="000000"/>
              </a:solidFill>
              <a:round/>
              <a:headEnd/>
              <a:tailEnd type="triangle" w="med" len="med"/>
            </a:ln>
          </p:spPr>
          <p:txBody>
            <a:bodyPr/>
            <a:lstStyle/>
            <a:p>
              <a:endParaRPr lang="en-US"/>
            </a:p>
          </p:txBody>
        </p:sp>
        <p:sp>
          <p:nvSpPr>
            <p:cNvPr id="64521" name="Line 11"/>
            <p:cNvSpPr>
              <a:spLocks noChangeShapeType="1"/>
            </p:cNvSpPr>
            <p:nvPr/>
          </p:nvSpPr>
          <p:spPr bwMode="auto">
            <a:xfrm flipV="1">
              <a:off x="3242" y="3705"/>
              <a:ext cx="0" cy="216"/>
            </a:xfrm>
            <a:prstGeom prst="line">
              <a:avLst/>
            </a:prstGeom>
            <a:noFill/>
            <a:ln w="9525">
              <a:solidFill>
                <a:srgbClr val="000000"/>
              </a:solidFill>
              <a:round/>
              <a:headEnd/>
              <a:tailEnd type="triangle" w="med" len="med"/>
            </a:ln>
          </p:spPr>
          <p:txBody>
            <a:bodyPr/>
            <a:lstStyle/>
            <a:p>
              <a:endParaRPr lang="en-US"/>
            </a:p>
          </p:txBody>
        </p:sp>
        <p:sp>
          <p:nvSpPr>
            <p:cNvPr id="64522" name="Rectangle 14"/>
            <p:cNvSpPr>
              <a:spLocks noChangeArrowheads="1"/>
            </p:cNvSpPr>
            <p:nvPr/>
          </p:nvSpPr>
          <p:spPr bwMode="auto">
            <a:xfrm>
              <a:off x="1968" y="3705"/>
              <a:ext cx="1260" cy="231"/>
            </a:xfrm>
            <a:prstGeom prst="rect">
              <a:avLst/>
            </a:prstGeom>
            <a:noFill/>
            <a:ln w="9525">
              <a:noFill/>
              <a:miter lim="800000"/>
              <a:headEnd/>
              <a:tailEnd/>
            </a:ln>
          </p:spPr>
          <p:txBody>
            <a:bodyPr wrap="none" anchor="ctr">
              <a:spAutoFit/>
            </a:bodyPr>
            <a:lstStyle/>
            <a:p>
              <a:r>
                <a:rPr lang="en-US" sz="1800">
                  <a:ea typeface="Times New Roman" pitchFamily="18" charset="0"/>
                  <a:cs typeface="Arial" charset="0"/>
                </a:rPr>
                <a:t>AS TEMP.    , KE </a:t>
              </a:r>
            </a:p>
          </p:txBody>
        </p:sp>
      </p:grpSp>
      <p:sp>
        <p:nvSpPr>
          <p:cNvPr id="879632" name="Rectangle 16"/>
          <p:cNvSpPr>
            <a:spLocks noChangeArrowheads="1"/>
          </p:cNvSpPr>
          <p:nvPr/>
        </p:nvSpPr>
        <p:spPr bwMode="auto">
          <a:xfrm>
            <a:off x="1069975" y="1289050"/>
            <a:ext cx="5848350" cy="777875"/>
          </a:xfrm>
          <a:prstGeom prst="rect">
            <a:avLst/>
          </a:prstGeom>
          <a:noFill/>
          <a:ln w="9525">
            <a:noFill/>
            <a:miter lim="800000"/>
            <a:headEnd/>
            <a:tailEnd/>
          </a:ln>
        </p:spPr>
        <p:txBody>
          <a:bodyPr>
            <a:spAutoFit/>
          </a:bodyPr>
          <a:lstStyle/>
          <a:p>
            <a:pPr algn="l">
              <a:buFont typeface="Wingdings" pitchFamily="2" charset="2"/>
              <a:buChar char="Ø"/>
            </a:pPr>
            <a:r>
              <a:rPr lang="en-US" sz="1800">
                <a:ea typeface="Times New Roman" pitchFamily="18" charset="0"/>
                <a:cs typeface="Arial" charset="0"/>
              </a:rPr>
              <a:t>   explains why gases behave as they do</a:t>
            </a:r>
            <a:endParaRPr lang="en-US" sz="800">
              <a:ea typeface="Times New Roman" pitchFamily="18" charset="0"/>
              <a:cs typeface="Arial" charset="0"/>
            </a:endParaRPr>
          </a:p>
          <a:p>
            <a:pPr algn="l">
              <a:buFont typeface="Wingdings" pitchFamily="2" charset="2"/>
              <a:buChar char="Ø"/>
            </a:pPr>
            <a:endParaRPr lang="en-US" sz="900">
              <a:ea typeface="Times New Roman" pitchFamily="18" charset="0"/>
              <a:cs typeface="Arial" charset="0"/>
            </a:endParaRPr>
          </a:p>
          <a:p>
            <a:pPr algn="l" eaLnBrk="0" hangingPunct="0">
              <a:buFont typeface="Wingdings" pitchFamily="2" charset="2"/>
              <a:buChar char="Ø"/>
            </a:pPr>
            <a:r>
              <a:rPr lang="en-US" sz="1800">
                <a:ea typeface="Times New Roman" pitchFamily="18" charset="0"/>
                <a:cs typeface="Arial" charset="0"/>
              </a:rPr>
              <a:t>   deals </a:t>
            </a:r>
            <a:r>
              <a:rPr lang="en-US" sz="1800" baseline="30000">
                <a:ea typeface="Times New Roman" pitchFamily="18" charset="0"/>
                <a:cs typeface="Arial" charset="0"/>
              </a:rPr>
              <a:t>w</a:t>
            </a:r>
            <a:r>
              <a:rPr lang="en-US" sz="1800">
                <a:ea typeface="Times New Roman" pitchFamily="18" charset="0"/>
                <a:cs typeface="Arial" charset="0"/>
              </a:rPr>
              <a:t>/“ideal” gas particles…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879632">
                                            <p:txEl>
                                              <p:pRg st="0" end="0"/>
                                            </p:txEl>
                                          </p:spTgt>
                                        </p:tgtEl>
                                        <p:attrNameLst>
                                          <p:attrName>style.visibility</p:attrName>
                                        </p:attrNameLst>
                                      </p:cBhvr>
                                      <p:to>
                                        <p:strVal val="visible"/>
                                      </p:to>
                                    </p:set>
                                    <p:anim from="(-#ppt_w/2)" to="(#ppt_x)" calcmode="lin" valueType="num">
                                      <p:cBhvr>
                                        <p:cTn id="7" dur="600" fill="hold">
                                          <p:stCondLst>
                                            <p:cond delay="0"/>
                                          </p:stCondLst>
                                        </p:cTn>
                                        <p:tgtEl>
                                          <p:spTgt spid="879632">
                                            <p:txEl>
                                              <p:pRg st="0" end="0"/>
                                            </p:txEl>
                                          </p:spTgt>
                                        </p:tgtEl>
                                        <p:attrNameLst>
                                          <p:attrName>ppt_x</p:attrName>
                                        </p:attrNameLst>
                                      </p:cBhvr>
                                    </p:anim>
                                    <p:anim from="0" to="-1.0" calcmode="lin" valueType="num">
                                      <p:cBhvr>
                                        <p:cTn id="8" dur="200" decel="50000" autoRev="1" fill="hold">
                                          <p:stCondLst>
                                            <p:cond delay="600"/>
                                          </p:stCondLst>
                                        </p:cTn>
                                        <p:tgtEl>
                                          <p:spTgt spid="879632">
                                            <p:txEl>
                                              <p:pRg st="0" end="0"/>
                                            </p:txEl>
                                          </p:spTgt>
                                        </p:tgtEl>
                                        <p:attrNameLst>
                                          <p:attrName>xshear</p:attrName>
                                        </p:attrNameLst>
                                      </p:cBhvr>
                                    </p:anim>
                                    <p:animScale>
                                      <p:cBhvr>
                                        <p:cTn id="9" dur="200" decel="100000" autoRev="1" fill="hold">
                                          <p:stCondLst>
                                            <p:cond delay="600"/>
                                          </p:stCondLst>
                                        </p:cTn>
                                        <p:tgtEl>
                                          <p:spTgt spid="879632">
                                            <p:txEl>
                                              <p:pRg st="0" end="0"/>
                                            </p:txEl>
                                          </p:spTgt>
                                        </p:tgtEl>
                                      </p:cBhvr>
                                      <p:from x="100000" y="100000"/>
                                      <p:to x="80000" y="100000"/>
                                    </p:animScale>
                                    <p:anim by="(#ppt_h/3+#ppt_w*0.1)" calcmode="lin" valueType="num">
                                      <p:cBhvr additive="sum">
                                        <p:cTn id="10" dur="200" decel="100000" autoRev="1" fill="hold">
                                          <p:stCondLst>
                                            <p:cond delay="600"/>
                                          </p:stCondLst>
                                        </p:cTn>
                                        <p:tgtEl>
                                          <p:spTgt spid="879632">
                                            <p:txEl>
                                              <p:pRg st="0" end="0"/>
                                            </p:txEl>
                                          </p:spTgt>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nodeType="clickEffect">
                                  <p:stCondLst>
                                    <p:cond delay="0"/>
                                  </p:stCondLst>
                                  <p:childTnLst>
                                    <p:set>
                                      <p:cBhvr>
                                        <p:cTn id="14" dur="1" fill="hold">
                                          <p:stCondLst>
                                            <p:cond delay="0"/>
                                          </p:stCondLst>
                                        </p:cTn>
                                        <p:tgtEl>
                                          <p:spTgt spid="879632">
                                            <p:txEl>
                                              <p:pRg st="2" end="2"/>
                                            </p:txEl>
                                          </p:spTgt>
                                        </p:tgtEl>
                                        <p:attrNameLst>
                                          <p:attrName>style.visibility</p:attrName>
                                        </p:attrNameLst>
                                      </p:cBhvr>
                                      <p:to>
                                        <p:strVal val="visible"/>
                                      </p:to>
                                    </p:set>
                                    <p:anim from="(-#ppt_w/2)" to="(#ppt_x)" calcmode="lin" valueType="num">
                                      <p:cBhvr>
                                        <p:cTn id="15" dur="600" fill="hold">
                                          <p:stCondLst>
                                            <p:cond delay="0"/>
                                          </p:stCondLst>
                                        </p:cTn>
                                        <p:tgtEl>
                                          <p:spTgt spid="879632">
                                            <p:txEl>
                                              <p:pRg st="2" end="2"/>
                                            </p:txEl>
                                          </p:spTgt>
                                        </p:tgtEl>
                                        <p:attrNameLst>
                                          <p:attrName>ppt_x</p:attrName>
                                        </p:attrNameLst>
                                      </p:cBhvr>
                                    </p:anim>
                                    <p:anim from="0" to="-1.0" calcmode="lin" valueType="num">
                                      <p:cBhvr>
                                        <p:cTn id="16" dur="200" decel="50000" autoRev="1" fill="hold">
                                          <p:stCondLst>
                                            <p:cond delay="600"/>
                                          </p:stCondLst>
                                        </p:cTn>
                                        <p:tgtEl>
                                          <p:spTgt spid="879632">
                                            <p:txEl>
                                              <p:pRg st="2" end="2"/>
                                            </p:txEl>
                                          </p:spTgt>
                                        </p:tgtEl>
                                        <p:attrNameLst>
                                          <p:attrName>xshear</p:attrName>
                                        </p:attrNameLst>
                                      </p:cBhvr>
                                    </p:anim>
                                    <p:animScale>
                                      <p:cBhvr>
                                        <p:cTn id="17" dur="200" decel="100000" autoRev="1" fill="hold">
                                          <p:stCondLst>
                                            <p:cond delay="600"/>
                                          </p:stCondLst>
                                        </p:cTn>
                                        <p:tgtEl>
                                          <p:spTgt spid="879632">
                                            <p:txEl>
                                              <p:pRg st="2" end="2"/>
                                            </p:txEl>
                                          </p:spTgt>
                                        </p:tgtEl>
                                      </p:cBhvr>
                                      <p:from x="100000" y="100000"/>
                                      <p:to x="80000" y="100000"/>
                                    </p:animScale>
                                    <p:anim by="(#ppt_h/3+#ppt_w*0.1)" calcmode="lin" valueType="num">
                                      <p:cBhvr additive="sum">
                                        <p:cTn id="18" dur="200" decel="100000" autoRev="1" fill="hold">
                                          <p:stCondLst>
                                            <p:cond delay="600"/>
                                          </p:stCondLst>
                                        </p:cTn>
                                        <p:tgtEl>
                                          <p:spTgt spid="879632">
                                            <p:txEl>
                                              <p:pRg st="2" end="2"/>
                                            </p:txEl>
                                          </p:spTgt>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879628"/>
                                        </p:tgtEl>
                                        <p:attrNameLst>
                                          <p:attrName>style.visibility</p:attrName>
                                        </p:attrNameLst>
                                      </p:cBhvr>
                                      <p:to>
                                        <p:strVal val="visible"/>
                                      </p:to>
                                    </p:set>
                                    <p:animEffect transition="in" filter="fade">
                                      <p:cBhvr>
                                        <p:cTn id="23" dur="1000"/>
                                        <p:tgtEl>
                                          <p:spTgt spid="879628"/>
                                        </p:tgtEl>
                                      </p:cBhvr>
                                    </p:animEffect>
                                    <p:anim calcmode="lin" valueType="num">
                                      <p:cBhvr>
                                        <p:cTn id="24" dur="1000" fill="hold"/>
                                        <p:tgtEl>
                                          <p:spTgt spid="879628"/>
                                        </p:tgtEl>
                                        <p:attrNameLst>
                                          <p:attrName>ppt_x</p:attrName>
                                        </p:attrNameLst>
                                      </p:cBhvr>
                                      <p:tavLst>
                                        <p:tav tm="0">
                                          <p:val>
                                            <p:strVal val="#ppt_x"/>
                                          </p:val>
                                        </p:tav>
                                        <p:tav tm="100000">
                                          <p:val>
                                            <p:strVal val="#ppt_x"/>
                                          </p:val>
                                        </p:tav>
                                      </p:tavLst>
                                    </p:anim>
                                    <p:anim calcmode="lin" valueType="num">
                                      <p:cBhvr>
                                        <p:cTn id="25" dur="1000" fill="hold"/>
                                        <p:tgtEl>
                                          <p:spTgt spid="87962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nodeType="clickEffect">
                                  <p:stCondLst>
                                    <p:cond delay="0"/>
                                  </p:stCondLst>
                                  <p:childTnLst>
                                    <p:set>
                                      <p:cBhvr>
                                        <p:cTn id="29" dur="1" fill="hold">
                                          <p:stCondLst>
                                            <p:cond delay="0"/>
                                          </p:stCondLst>
                                        </p:cTn>
                                        <p:tgtEl>
                                          <p:spTgt spid="879629">
                                            <p:txEl>
                                              <p:pRg st="0" end="0"/>
                                            </p:txEl>
                                          </p:spTgt>
                                        </p:tgtEl>
                                        <p:attrNameLst>
                                          <p:attrName>style.visibility</p:attrName>
                                        </p:attrNameLst>
                                      </p:cBhvr>
                                      <p:to>
                                        <p:strVal val="visible"/>
                                      </p:to>
                                    </p:set>
                                    <p:animEffect transition="in" filter="fade">
                                      <p:cBhvr>
                                        <p:cTn id="30" dur="1000"/>
                                        <p:tgtEl>
                                          <p:spTgt spid="879629">
                                            <p:txEl>
                                              <p:pRg st="0" end="0"/>
                                            </p:txEl>
                                          </p:spTgt>
                                        </p:tgtEl>
                                      </p:cBhvr>
                                    </p:animEffect>
                                    <p:anim calcmode="lin" valueType="num">
                                      <p:cBhvr>
                                        <p:cTn id="31" dur="1000" fill="hold"/>
                                        <p:tgtEl>
                                          <p:spTgt spid="879629">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879629">
                                            <p:txEl>
                                              <p:pRg st="0" end="0"/>
                                            </p:txEl>
                                          </p:spTgt>
                                        </p:tgtEl>
                                        <p:attrNameLst>
                                          <p:attrName>ppt_y</p:attrName>
                                        </p:attrNameLst>
                                      </p:cBhvr>
                                      <p:tavLst>
                                        <p:tav tm="0">
                                          <p:val>
                                            <p:strVal val="#ppt_y-.1"/>
                                          </p:val>
                                        </p:tav>
                                        <p:tav tm="100000">
                                          <p:val>
                                            <p:strVal val="#ppt_y"/>
                                          </p:val>
                                        </p:tav>
                                      </p:tavLst>
                                    </p:anim>
                                  </p:childTnLst>
                                </p:cTn>
                              </p:par>
                              <p:par>
                                <p:cTn id="33" presetID="9" presetClass="emph" presetSubtype="0" grpId="1" nodeType="withEffect">
                                  <p:stCondLst>
                                    <p:cond delay="0"/>
                                  </p:stCondLst>
                                  <p:childTnLst>
                                    <p:set>
                                      <p:cBhvr rctx="PPT">
                                        <p:cTn id="34" dur="indefinite"/>
                                        <p:tgtEl>
                                          <p:spTgt spid="879628"/>
                                        </p:tgtEl>
                                        <p:attrNameLst>
                                          <p:attrName>style.opacity</p:attrName>
                                        </p:attrNameLst>
                                      </p:cBhvr>
                                      <p:to>
                                        <p:strVal val="0.75"/>
                                      </p:to>
                                    </p:set>
                                    <p:animEffect filter="image" prLst="opacity: 0.75">
                                      <p:cBhvr rctx="IE">
                                        <p:cTn id="35" dur="indefinite"/>
                                        <p:tgtEl>
                                          <p:spTgt spid="879628"/>
                                        </p:tgtEl>
                                      </p:cBhvr>
                                    </p:animEffect>
                                  </p:childTnLst>
                                </p:cTn>
                              </p:par>
                            </p:childTnLst>
                          </p:cTn>
                        </p:par>
                        <p:par>
                          <p:cTn id="36" fill="hold">
                            <p:stCondLst>
                              <p:cond delay="1000"/>
                            </p:stCondLst>
                            <p:childTnLst>
                              <p:par>
                                <p:cTn id="37" presetID="35" presetClass="entr" presetSubtype="0"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2000"/>
                                        <p:tgtEl>
                                          <p:spTgt spid="2"/>
                                        </p:tgtEl>
                                      </p:cBhvr>
                                    </p:animEffect>
                                    <p:anim calcmode="lin" valueType="num">
                                      <p:cBhvr>
                                        <p:cTn id="40" dur="2000" fill="hold"/>
                                        <p:tgtEl>
                                          <p:spTgt spid="2"/>
                                        </p:tgtEl>
                                        <p:attrNameLst>
                                          <p:attrName>style.rotation</p:attrName>
                                        </p:attrNameLst>
                                      </p:cBhvr>
                                      <p:tavLst>
                                        <p:tav tm="0">
                                          <p:val>
                                            <p:fltVal val="720"/>
                                          </p:val>
                                        </p:tav>
                                        <p:tav tm="100000">
                                          <p:val>
                                            <p:fltVal val="0"/>
                                          </p:val>
                                        </p:tav>
                                      </p:tavLst>
                                    </p:anim>
                                    <p:anim calcmode="lin" valueType="num">
                                      <p:cBhvr>
                                        <p:cTn id="41" dur="2000" fill="hold"/>
                                        <p:tgtEl>
                                          <p:spTgt spid="2"/>
                                        </p:tgtEl>
                                        <p:attrNameLst>
                                          <p:attrName>ppt_h</p:attrName>
                                        </p:attrNameLst>
                                      </p:cBhvr>
                                      <p:tavLst>
                                        <p:tav tm="0">
                                          <p:val>
                                            <p:fltVal val="0"/>
                                          </p:val>
                                        </p:tav>
                                        <p:tav tm="100000">
                                          <p:val>
                                            <p:strVal val="#ppt_h"/>
                                          </p:val>
                                        </p:tav>
                                      </p:tavLst>
                                    </p:anim>
                                    <p:anim calcmode="lin" valueType="num">
                                      <p:cBhvr>
                                        <p:cTn id="42" dur="2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nodeType="clickEffect">
                                  <p:stCondLst>
                                    <p:cond delay="0"/>
                                  </p:stCondLst>
                                  <p:childTnLst>
                                    <p:set>
                                      <p:cBhvr>
                                        <p:cTn id="46" dur="1" fill="hold">
                                          <p:stCondLst>
                                            <p:cond delay="0"/>
                                          </p:stCondLst>
                                        </p:cTn>
                                        <p:tgtEl>
                                          <p:spTgt spid="879629">
                                            <p:txEl>
                                              <p:pRg st="2" end="2"/>
                                            </p:txEl>
                                          </p:spTgt>
                                        </p:tgtEl>
                                        <p:attrNameLst>
                                          <p:attrName>style.visibility</p:attrName>
                                        </p:attrNameLst>
                                      </p:cBhvr>
                                      <p:to>
                                        <p:strVal val="visible"/>
                                      </p:to>
                                    </p:set>
                                    <p:animEffect transition="in" filter="fade">
                                      <p:cBhvr>
                                        <p:cTn id="47" dur="1000"/>
                                        <p:tgtEl>
                                          <p:spTgt spid="879629">
                                            <p:txEl>
                                              <p:pRg st="2" end="2"/>
                                            </p:txEl>
                                          </p:spTgt>
                                        </p:tgtEl>
                                      </p:cBhvr>
                                    </p:animEffect>
                                    <p:anim calcmode="lin" valueType="num">
                                      <p:cBhvr>
                                        <p:cTn id="48" dur="1000" fill="hold"/>
                                        <p:tgtEl>
                                          <p:spTgt spid="879629">
                                            <p:txEl>
                                              <p:pRg st="2" end="2"/>
                                            </p:txEl>
                                          </p:spTgt>
                                        </p:tgtEl>
                                        <p:attrNameLst>
                                          <p:attrName>ppt_x</p:attrName>
                                        </p:attrNameLst>
                                      </p:cBhvr>
                                      <p:tavLst>
                                        <p:tav tm="0">
                                          <p:val>
                                            <p:strVal val="#ppt_x"/>
                                          </p:val>
                                        </p:tav>
                                        <p:tav tm="100000">
                                          <p:val>
                                            <p:strVal val="#ppt_x"/>
                                          </p:val>
                                        </p:tav>
                                      </p:tavLst>
                                    </p:anim>
                                    <p:anim calcmode="lin" valueType="num">
                                      <p:cBhvr>
                                        <p:cTn id="49" dur="1000" fill="hold"/>
                                        <p:tgtEl>
                                          <p:spTgt spid="879629">
                                            <p:txEl>
                                              <p:pRg st="2" end="2"/>
                                            </p:txEl>
                                          </p:spTgt>
                                        </p:tgtEl>
                                        <p:attrNameLst>
                                          <p:attrName>ppt_y</p:attrName>
                                        </p:attrNameLst>
                                      </p:cBhvr>
                                      <p:tavLst>
                                        <p:tav tm="0">
                                          <p:val>
                                            <p:strVal val="#ppt_y-.1"/>
                                          </p:val>
                                        </p:tav>
                                        <p:tav tm="100000">
                                          <p:val>
                                            <p:strVal val="#ppt_y"/>
                                          </p:val>
                                        </p:tav>
                                      </p:tavLst>
                                    </p:anim>
                                  </p:childTnLst>
                                </p:cTn>
                              </p:par>
                              <p:par>
                                <p:cTn id="50" presetID="9" presetClass="emph" presetSubtype="0" nodeType="withEffect">
                                  <p:stCondLst>
                                    <p:cond delay="0"/>
                                  </p:stCondLst>
                                  <p:childTnLst>
                                    <p:set>
                                      <p:cBhvr rctx="PPT">
                                        <p:cTn id="51" dur="indefinite"/>
                                        <p:tgtEl>
                                          <p:spTgt spid="2"/>
                                        </p:tgtEl>
                                        <p:attrNameLst>
                                          <p:attrName>style.opacity</p:attrName>
                                        </p:attrNameLst>
                                      </p:cBhvr>
                                      <p:to>
                                        <p:strVal val="0.75"/>
                                      </p:to>
                                    </p:set>
                                    <p:animEffect filter="image" prLst="opacity: 0.75">
                                      <p:cBhvr rctx="IE">
                                        <p:cTn id="52" dur="indefinite"/>
                                        <p:tgtEl>
                                          <p:spTgt spid="2"/>
                                        </p:tgtEl>
                                      </p:cBhvr>
                                    </p:animEffect>
                                  </p:childTnLst>
                                </p:cTn>
                              </p:par>
                              <p:par>
                                <p:cTn id="53" presetID="9" presetClass="emph" presetSubtype="0" nodeType="withEffect">
                                  <p:stCondLst>
                                    <p:cond delay="0"/>
                                  </p:stCondLst>
                                  <p:childTnLst>
                                    <p:set>
                                      <p:cBhvr rctx="PPT">
                                        <p:cTn id="54" dur="indefinite"/>
                                        <p:tgtEl>
                                          <p:spTgt spid="879629">
                                            <p:txEl>
                                              <p:pRg st="0" end="0"/>
                                            </p:txEl>
                                          </p:spTgt>
                                        </p:tgtEl>
                                        <p:attrNameLst>
                                          <p:attrName>style.opacity</p:attrName>
                                        </p:attrNameLst>
                                      </p:cBhvr>
                                      <p:to>
                                        <p:strVal val="0.75"/>
                                      </p:to>
                                    </p:set>
                                    <p:animEffect filter="image" prLst="opacity: 0.75">
                                      <p:cBhvr rctx="IE">
                                        <p:cTn id="55" dur="indefinite"/>
                                        <p:tgtEl>
                                          <p:spTgt spid="879629">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nodeType="clickEffect">
                                  <p:stCondLst>
                                    <p:cond delay="0"/>
                                  </p:stCondLst>
                                  <p:childTnLst>
                                    <p:set>
                                      <p:cBhvr>
                                        <p:cTn id="59" dur="1" fill="hold">
                                          <p:stCondLst>
                                            <p:cond delay="0"/>
                                          </p:stCondLst>
                                        </p:cTn>
                                        <p:tgtEl>
                                          <p:spTgt spid="879629">
                                            <p:txEl>
                                              <p:pRg st="4" end="4"/>
                                            </p:txEl>
                                          </p:spTgt>
                                        </p:tgtEl>
                                        <p:attrNameLst>
                                          <p:attrName>style.visibility</p:attrName>
                                        </p:attrNameLst>
                                      </p:cBhvr>
                                      <p:to>
                                        <p:strVal val="visible"/>
                                      </p:to>
                                    </p:set>
                                    <p:animEffect transition="in" filter="fade">
                                      <p:cBhvr>
                                        <p:cTn id="60" dur="1000"/>
                                        <p:tgtEl>
                                          <p:spTgt spid="879629">
                                            <p:txEl>
                                              <p:pRg st="4" end="4"/>
                                            </p:txEl>
                                          </p:spTgt>
                                        </p:tgtEl>
                                      </p:cBhvr>
                                    </p:animEffect>
                                    <p:anim calcmode="lin" valueType="num">
                                      <p:cBhvr>
                                        <p:cTn id="61" dur="1000" fill="hold"/>
                                        <p:tgtEl>
                                          <p:spTgt spid="879629">
                                            <p:txEl>
                                              <p:pRg st="4" end="4"/>
                                            </p:txEl>
                                          </p:spTgt>
                                        </p:tgtEl>
                                        <p:attrNameLst>
                                          <p:attrName>ppt_x</p:attrName>
                                        </p:attrNameLst>
                                      </p:cBhvr>
                                      <p:tavLst>
                                        <p:tav tm="0">
                                          <p:val>
                                            <p:strVal val="#ppt_x"/>
                                          </p:val>
                                        </p:tav>
                                        <p:tav tm="100000">
                                          <p:val>
                                            <p:strVal val="#ppt_x"/>
                                          </p:val>
                                        </p:tav>
                                      </p:tavLst>
                                    </p:anim>
                                    <p:anim calcmode="lin" valueType="num">
                                      <p:cBhvr>
                                        <p:cTn id="62" dur="1000" fill="hold"/>
                                        <p:tgtEl>
                                          <p:spTgt spid="879629">
                                            <p:txEl>
                                              <p:pRg st="4" end="4"/>
                                            </p:txEl>
                                          </p:spTgt>
                                        </p:tgtEl>
                                        <p:attrNameLst>
                                          <p:attrName>ppt_y</p:attrName>
                                        </p:attrNameLst>
                                      </p:cBhvr>
                                      <p:tavLst>
                                        <p:tav tm="0">
                                          <p:val>
                                            <p:strVal val="#ppt_y-.1"/>
                                          </p:val>
                                        </p:tav>
                                        <p:tav tm="100000">
                                          <p:val>
                                            <p:strVal val="#ppt_y"/>
                                          </p:val>
                                        </p:tav>
                                      </p:tavLst>
                                    </p:anim>
                                  </p:childTnLst>
                                </p:cTn>
                              </p:par>
                              <p:par>
                                <p:cTn id="63" presetID="9" presetClass="emph" presetSubtype="0" nodeType="withEffect">
                                  <p:stCondLst>
                                    <p:cond delay="0"/>
                                  </p:stCondLst>
                                  <p:childTnLst>
                                    <p:set>
                                      <p:cBhvr rctx="PPT">
                                        <p:cTn id="64" dur="indefinite"/>
                                        <p:tgtEl>
                                          <p:spTgt spid="879629">
                                            <p:txEl>
                                              <p:pRg st="2" end="2"/>
                                            </p:txEl>
                                          </p:spTgt>
                                        </p:tgtEl>
                                        <p:attrNameLst>
                                          <p:attrName>style.opacity</p:attrName>
                                        </p:attrNameLst>
                                      </p:cBhvr>
                                      <p:to>
                                        <p:strVal val="0.75"/>
                                      </p:to>
                                    </p:set>
                                    <p:animEffect filter="image" prLst="opacity: 0.75">
                                      <p:cBhvr rctx="IE">
                                        <p:cTn id="65" dur="indefinite"/>
                                        <p:tgtEl>
                                          <p:spTgt spid="879629">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nodeType="clickEffect">
                                  <p:stCondLst>
                                    <p:cond delay="0"/>
                                  </p:stCondLst>
                                  <p:childTnLst>
                                    <p:set>
                                      <p:cBhvr>
                                        <p:cTn id="69" dur="1" fill="hold">
                                          <p:stCondLst>
                                            <p:cond delay="0"/>
                                          </p:stCondLst>
                                        </p:cTn>
                                        <p:tgtEl>
                                          <p:spTgt spid="879629">
                                            <p:txEl>
                                              <p:pRg st="6" end="6"/>
                                            </p:txEl>
                                          </p:spTgt>
                                        </p:tgtEl>
                                        <p:attrNameLst>
                                          <p:attrName>style.visibility</p:attrName>
                                        </p:attrNameLst>
                                      </p:cBhvr>
                                      <p:to>
                                        <p:strVal val="visible"/>
                                      </p:to>
                                    </p:set>
                                    <p:animEffect transition="in" filter="fade">
                                      <p:cBhvr>
                                        <p:cTn id="70" dur="1000"/>
                                        <p:tgtEl>
                                          <p:spTgt spid="879629">
                                            <p:txEl>
                                              <p:pRg st="6" end="6"/>
                                            </p:txEl>
                                          </p:spTgt>
                                        </p:tgtEl>
                                      </p:cBhvr>
                                    </p:animEffect>
                                    <p:anim calcmode="lin" valueType="num">
                                      <p:cBhvr>
                                        <p:cTn id="71" dur="1000" fill="hold"/>
                                        <p:tgtEl>
                                          <p:spTgt spid="879629">
                                            <p:txEl>
                                              <p:pRg st="6" end="6"/>
                                            </p:txEl>
                                          </p:spTgt>
                                        </p:tgtEl>
                                        <p:attrNameLst>
                                          <p:attrName>ppt_x</p:attrName>
                                        </p:attrNameLst>
                                      </p:cBhvr>
                                      <p:tavLst>
                                        <p:tav tm="0">
                                          <p:val>
                                            <p:strVal val="#ppt_x"/>
                                          </p:val>
                                        </p:tav>
                                        <p:tav tm="100000">
                                          <p:val>
                                            <p:strVal val="#ppt_x"/>
                                          </p:val>
                                        </p:tav>
                                      </p:tavLst>
                                    </p:anim>
                                    <p:anim calcmode="lin" valueType="num">
                                      <p:cBhvr>
                                        <p:cTn id="72" dur="1000" fill="hold"/>
                                        <p:tgtEl>
                                          <p:spTgt spid="879629">
                                            <p:txEl>
                                              <p:pRg st="6" end="6"/>
                                            </p:txEl>
                                          </p:spTgt>
                                        </p:tgtEl>
                                        <p:attrNameLst>
                                          <p:attrName>ppt_y</p:attrName>
                                        </p:attrNameLst>
                                      </p:cBhvr>
                                      <p:tavLst>
                                        <p:tav tm="0">
                                          <p:val>
                                            <p:strVal val="#ppt_y-.1"/>
                                          </p:val>
                                        </p:tav>
                                        <p:tav tm="100000">
                                          <p:val>
                                            <p:strVal val="#ppt_y"/>
                                          </p:val>
                                        </p:tav>
                                      </p:tavLst>
                                    </p:anim>
                                  </p:childTnLst>
                                </p:cTn>
                              </p:par>
                              <p:par>
                                <p:cTn id="73" presetID="47" presetClass="entr" presetSubtype="0" fill="hold" nodeType="withEffect">
                                  <p:stCondLst>
                                    <p:cond delay="0"/>
                                  </p:stCondLst>
                                  <p:childTnLst>
                                    <p:set>
                                      <p:cBhvr>
                                        <p:cTn id="74" dur="1" fill="hold">
                                          <p:stCondLst>
                                            <p:cond delay="0"/>
                                          </p:stCondLst>
                                        </p:cTn>
                                        <p:tgtEl>
                                          <p:spTgt spid="879629">
                                            <p:txEl>
                                              <p:pRg st="7" end="7"/>
                                            </p:txEl>
                                          </p:spTgt>
                                        </p:tgtEl>
                                        <p:attrNameLst>
                                          <p:attrName>style.visibility</p:attrName>
                                        </p:attrNameLst>
                                      </p:cBhvr>
                                      <p:to>
                                        <p:strVal val="visible"/>
                                      </p:to>
                                    </p:set>
                                    <p:animEffect transition="in" filter="fade">
                                      <p:cBhvr>
                                        <p:cTn id="75" dur="1000"/>
                                        <p:tgtEl>
                                          <p:spTgt spid="879629">
                                            <p:txEl>
                                              <p:pRg st="7" end="7"/>
                                            </p:txEl>
                                          </p:spTgt>
                                        </p:tgtEl>
                                      </p:cBhvr>
                                    </p:animEffect>
                                    <p:anim calcmode="lin" valueType="num">
                                      <p:cBhvr>
                                        <p:cTn id="76" dur="1000" fill="hold"/>
                                        <p:tgtEl>
                                          <p:spTgt spid="879629">
                                            <p:txEl>
                                              <p:pRg st="7" end="7"/>
                                            </p:txEl>
                                          </p:spTgt>
                                        </p:tgtEl>
                                        <p:attrNameLst>
                                          <p:attrName>ppt_x</p:attrName>
                                        </p:attrNameLst>
                                      </p:cBhvr>
                                      <p:tavLst>
                                        <p:tav tm="0">
                                          <p:val>
                                            <p:strVal val="#ppt_x"/>
                                          </p:val>
                                        </p:tav>
                                        <p:tav tm="100000">
                                          <p:val>
                                            <p:strVal val="#ppt_x"/>
                                          </p:val>
                                        </p:tav>
                                      </p:tavLst>
                                    </p:anim>
                                    <p:anim calcmode="lin" valueType="num">
                                      <p:cBhvr>
                                        <p:cTn id="77" dur="1000" fill="hold"/>
                                        <p:tgtEl>
                                          <p:spTgt spid="879629">
                                            <p:txEl>
                                              <p:pRg st="7" end="7"/>
                                            </p:txEl>
                                          </p:spTgt>
                                        </p:tgtEl>
                                        <p:attrNameLst>
                                          <p:attrName>ppt_y</p:attrName>
                                        </p:attrNameLst>
                                      </p:cBhvr>
                                      <p:tavLst>
                                        <p:tav tm="0">
                                          <p:val>
                                            <p:strVal val="#ppt_y-.1"/>
                                          </p:val>
                                        </p:tav>
                                        <p:tav tm="100000">
                                          <p:val>
                                            <p:strVal val="#ppt_y"/>
                                          </p:val>
                                        </p:tav>
                                      </p:tavLst>
                                    </p:anim>
                                  </p:childTnLst>
                                </p:cTn>
                              </p:par>
                              <p:par>
                                <p:cTn id="78" presetID="9" presetClass="emph" presetSubtype="0" nodeType="withEffect">
                                  <p:stCondLst>
                                    <p:cond delay="0"/>
                                  </p:stCondLst>
                                  <p:childTnLst>
                                    <p:set>
                                      <p:cBhvr rctx="PPT">
                                        <p:cTn id="79" dur="indefinite"/>
                                        <p:tgtEl>
                                          <p:spTgt spid="879629">
                                            <p:txEl>
                                              <p:pRg st="4" end="4"/>
                                            </p:txEl>
                                          </p:spTgt>
                                        </p:tgtEl>
                                        <p:attrNameLst>
                                          <p:attrName>style.opacity</p:attrName>
                                        </p:attrNameLst>
                                      </p:cBhvr>
                                      <p:to>
                                        <p:strVal val="0.75"/>
                                      </p:to>
                                    </p:set>
                                    <p:animEffect filter="image" prLst="opacity: 0.75">
                                      <p:cBhvr rctx="IE">
                                        <p:cTn id="80" dur="indefinite"/>
                                        <p:tgtEl>
                                          <p:spTgt spid="879629">
                                            <p:txEl>
                                              <p:pRg st="4" end="4"/>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3"/>
                                        </p:tgtEl>
                                        <p:attrNameLst>
                                          <p:attrName>style.visibility</p:attrName>
                                        </p:attrNameLst>
                                      </p:cBhvr>
                                      <p:to>
                                        <p:strVal val="visible"/>
                                      </p:to>
                                    </p:set>
                                    <p:animEffect transition="in" filter="fade">
                                      <p:cBhvr>
                                        <p:cTn id="85" dur="1000"/>
                                        <p:tgtEl>
                                          <p:spTgt spid="3"/>
                                        </p:tgtEl>
                                      </p:cBhvr>
                                    </p:animEffect>
                                    <p:anim calcmode="lin" valueType="num">
                                      <p:cBhvr>
                                        <p:cTn id="86" dur="1000" fill="hold"/>
                                        <p:tgtEl>
                                          <p:spTgt spid="3"/>
                                        </p:tgtEl>
                                        <p:attrNameLst>
                                          <p:attrName>ppt_x</p:attrName>
                                        </p:attrNameLst>
                                      </p:cBhvr>
                                      <p:tavLst>
                                        <p:tav tm="0">
                                          <p:val>
                                            <p:strVal val="#ppt_x"/>
                                          </p:val>
                                        </p:tav>
                                        <p:tav tm="100000">
                                          <p:val>
                                            <p:strVal val="#ppt_x"/>
                                          </p:val>
                                        </p:tav>
                                      </p:tavLst>
                                    </p:anim>
                                    <p:anim calcmode="lin" valueType="num">
                                      <p:cBhvr>
                                        <p:cTn id="87" dur="1000" fill="hold"/>
                                        <p:tgtEl>
                                          <p:spTgt spid="3"/>
                                        </p:tgtEl>
                                        <p:attrNameLst>
                                          <p:attrName>ppt_y</p:attrName>
                                        </p:attrNameLst>
                                      </p:cBhvr>
                                      <p:tavLst>
                                        <p:tav tm="0">
                                          <p:val>
                                            <p:strVal val="#ppt_y+.1"/>
                                          </p:val>
                                        </p:tav>
                                        <p:tav tm="100000">
                                          <p:val>
                                            <p:strVal val="#ppt_y"/>
                                          </p:val>
                                        </p:tav>
                                      </p:tavLst>
                                    </p:anim>
                                  </p:childTnLst>
                                </p:cTn>
                              </p:par>
                              <p:par>
                                <p:cTn id="88" presetID="9" presetClass="emph" presetSubtype="0" nodeType="withEffect">
                                  <p:stCondLst>
                                    <p:cond delay="0"/>
                                  </p:stCondLst>
                                  <p:childTnLst>
                                    <p:set>
                                      <p:cBhvr rctx="PPT">
                                        <p:cTn id="89" dur="indefinite"/>
                                        <p:tgtEl>
                                          <p:spTgt spid="879629">
                                            <p:txEl>
                                              <p:pRg st="6" end="6"/>
                                            </p:txEl>
                                          </p:spTgt>
                                        </p:tgtEl>
                                        <p:attrNameLst>
                                          <p:attrName>style.opacity</p:attrName>
                                        </p:attrNameLst>
                                      </p:cBhvr>
                                      <p:to>
                                        <p:strVal val="0.75"/>
                                      </p:to>
                                    </p:set>
                                    <p:animEffect filter="image" prLst="opacity: 0.75">
                                      <p:cBhvr rctx="IE">
                                        <p:cTn id="90" dur="indefinite"/>
                                        <p:tgtEl>
                                          <p:spTgt spid="879629">
                                            <p:txEl>
                                              <p:pRg st="6" end="6"/>
                                            </p:txEl>
                                          </p:spTgt>
                                        </p:tgtEl>
                                      </p:cBhvr>
                                    </p:animEffect>
                                  </p:childTnLst>
                                </p:cTn>
                              </p:par>
                              <p:par>
                                <p:cTn id="91" presetID="9" presetClass="emph" presetSubtype="0" nodeType="withEffect">
                                  <p:stCondLst>
                                    <p:cond delay="0"/>
                                  </p:stCondLst>
                                  <p:childTnLst>
                                    <p:set>
                                      <p:cBhvr rctx="PPT">
                                        <p:cTn id="92" dur="indefinite"/>
                                        <p:tgtEl>
                                          <p:spTgt spid="879629">
                                            <p:txEl>
                                              <p:pRg st="7" end="7"/>
                                            </p:txEl>
                                          </p:spTgt>
                                        </p:tgtEl>
                                        <p:attrNameLst>
                                          <p:attrName>style.opacity</p:attrName>
                                        </p:attrNameLst>
                                      </p:cBhvr>
                                      <p:to>
                                        <p:strVal val="0.75"/>
                                      </p:to>
                                    </p:set>
                                    <p:animEffect filter="image" prLst="opacity: 0.75">
                                      <p:cBhvr rctx="IE">
                                        <p:cTn id="93" dur="indefinite"/>
                                        <p:tgtEl>
                                          <p:spTgt spid="87962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28" grpId="0"/>
      <p:bldP spid="879628" grpId="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p:txBody>
          <a:bodyPr/>
          <a:lstStyle/>
          <a:p>
            <a:pPr eaLnBrk="1" hangingPunct="1"/>
            <a:r>
              <a:rPr lang="en-US" sz="4000" i="1" smtClean="0"/>
              <a:t>Density of Gases</a:t>
            </a:r>
          </a:p>
        </p:txBody>
      </p:sp>
      <p:grpSp>
        <p:nvGrpSpPr>
          <p:cNvPr id="19461" name="Group 4"/>
          <p:cNvGrpSpPr>
            <a:grpSpLocks/>
          </p:cNvGrpSpPr>
          <p:nvPr/>
        </p:nvGrpSpPr>
        <p:grpSpPr bwMode="auto">
          <a:xfrm>
            <a:off x="762000" y="4953000"/>
            <a:ext cx="3314700" cy="342900"/>
            <a:chOff x="2382" y="2064"/>
            <a:chExt cx="2088" cy="216"/>
          </a:xfrm>
        </p:grpSpPr>
        <p:sp>
          <p:nvSpPr>
            <p:cNvPr id="19524" name="AutoShape 5"/>
            <p:cNvSpPr>
              <a:spLocks noChangeArrowheads="1"/>
            </p:cNvSpPr>
            <p:nvPr/>
          </p:nvSpPr>
          <p:spPr bwMode="auto">
            <a:xfrm>
              <a:off x="3534" y="2064"/>
              <a:ext cx="72" cy="216"/>
            </a:xfrm>
            <a:prstGeom prst="upArrow">
              <a:avLst>
                <a:gd name="adj1" fmla="val 50000"/>
                <a:gd name="adj2" fmla="val 75000"/>
              </a:avLst>
            </a:prstGeom>
            <a:solidFill>
              <a:srgbClr val="FFFFFF"/>
            </a:solidFill>
            <a:ln w="9525">
              <a:solidFill>
                <a:srgbClr val="000000"/>
              </a:solidFill>
              <a:miter lim="800000"/>
              <a:headEnd/>
              <a:tailEnd/>
            </a:ln>
          </p:spPr>
          <p:txBody>
            <a:bodyPr/>
            <a:lstStyle/>
            <a:p>
              <a:endParaRPr lang="en-US">
                <a:solidFill>
                  <a:srgbClr val="000000"/>
                </a:solidFill>
              </a:endParaRPr>
            </a:p>
          </p:txBody>
        </p:sp>
        <p:sp>
          <p:nvSpPr>
            <p:cNvPr id="19525" name="AutoShape 6"/>
            <p:cNvSpPr>
              <a:spLocks noChangeArrowheads="1"/>
            </p:cNvSpPr>
            <p:nvPr/>
          </p:nvSpPr>
          <p:spPr bwMode="auto">
            <a:xfrm rot="10800000">
              <a:off x="3102" y="2064"/>
              <a:ext cx="72" cy="216"/>
            </a:xfrm>
            <a:prstGeom prst="upArrow">
              <a:avLst>
                <a:gd name="adj1" fmla="val 50000"/>
                <a:gd name="adj2" fmla="val 75000"/>
              </a:avLst>
            </a:prstGeom>
            <a:solidFill>
              <a:srgbClr val="FFFFFF"/>
            </a:solidFill>
            <a:ln w="9525">
              <a:solidFill>
                <a:srgbClr val="000000"/>
              </a:solidFill>
              <a:miter lim="800000"/>
              <a:headEnd/>
              <a:tailEnd/>
            </a:ln>
          </p:spPr>
          <p:txBody>
            <a:bodyPr/>
            <a:lstStyle/>
            <a:p>
              <a:endParaRPr lang="en-US">
                <a:solidFill>
                  <a:srgbClr val="000000"/>
                </a:solidFill>
              </a:endParaRPr>
            </a:p>
          </p:txBody>
        </p:sp>
        <p:sp>
          <p:nvSpPr>
            <p:cNvPr id="19526" name="AutoShape 7"/>
            <p:cNvSpPr>
              <a:spLocks noChangeArrowheads="1"/>
            </p:cNvSpPr>
            <p:nvPr/>
          </p:nvSpPr>
          <p:spPr bwMode="auto">
            <a:xfrm>
              <a:off x="2382" y="2064"/>
              <a:ext cx="72" cy="216"/>
            </a:xfrm>
            <a:prstGeom prst="upArrow">
              <a:avLst>
                <a:gd name="adj1" fmla="val 50000"/>
                <a:gd name="adj2" fmla="val 75000"/>
              </a:avLst>
            </a:prstGeom>
            <a:solidFill>
              <a:srgbClr val="FFFFFF"/>
            </a:solidFill>
            <a:ln w="9525">
              <a:solidFill>
                <a:srgbClr val="000000"/>
              </a:solidFill>
              <a:miter lim="800000"/>
              <a:headEnd/>
              <a:tailEnd/>
            </a:ln>
          </p:spPr>
          <p:txBody>
            <a:bodyPr/>
            <a:lstStyle/>
            <a:p>
              <a:endParaRPr lang="en-US">
                <a:solidFill>
                  <a:srgbClr val="000000"/>
                </a:solidFill>
              </a:endParaRPr>
            </a:p>
          </p:txBody>
        </p:sp>
        <p:sp>
          <p:nvSpPr>
            <p:cNvPr id="19527" name="AutoShape 8"/>
            <p:cNvSpPr>
              <a:spLocks noChangeArrowheads="1"/>
            </p:cNvSpPr>
            <p:nvPr/>
          </p:nvSpPr>
          <p:spPr bwMode="auto">
            <a:xfrm rot="10800000">
              <a:off x="4398" y="2064"/>
              <a:ext cx="72" cy="216"/>
            </a:xfrm>
            <a:prstGeom prst="upArrow">
              <a:avLst>
                <a:gd name="adj1" fmla="val 50000"/>
                <a:gd name="adj2" fmla="val 75000"/>
              </a:avLst>
            </a:prstGeom>
            <a:solidFill>
              <a:srgbClr val="FFFFFF"/>
            </a:solidFill>
            <a:ln w="9525">
              <a:solidFill>
                <a:srgbClr val="000000"/>
              </a:solidFill>
              <a:miter lim="800000"/>
              <a:headEnd/>
              <a:tailEnd/>
            </a:ln>
          </p:spPr>
          <p:txBody>
            <a:bodyPr/>
            <a:lstStyle/>
            <a:p>
              <a:endParaRPr lang="en-US">
                <a:solidFill>
                  <a:srgbClr val="000000"/>
                </a:solidFill>
              </a:endParaRPr>
            </a:p>
          </p:txBody>
        </p:sp>
      </p:grpSp>
      <p:grpSp>
        <p:nvGrpSpPr>
          <p:cNvPr id="19462" name="Group 9"/>
          <p:cNvGrpSpPr>
            <a:grpSpLocks/>
          </p:cNvGrpSpPr>
          <p:nvPr/>
        </p:nvGrpSpPr>
        <p:grpSpPr bwMode="auto">
          <a:xfrm>
            <a:off x="5524500" y="4891088"/>
            <a:ext cx="3314700" cy="342900"/>
            <a:chOff x="2382" y="2714"/>
            <a:chExt cx="2088" cy="216"/>
          </a:xfrm>
        </p:grpSpPr>
        <p:sp>
          <p:nvSpPr>
            <p:cNvPr id="19520" name="AutoShape 10"/>
            <p:cNvSpPr>
              <a:spLocks noChangeArrowheads="1"/>
            </p:cNvSpPr>
            <p:nvPr/>
          </p:nvSpPr>
          <p:spPr bwMode="auto">
            <a:xfrm rot="10750291">
              <a:off x="3534" y="2714"/>
              <a:ext cx="72" cy="216"/>
            </a:xfrm>
            <a:prstGeom prst="upArrow">
              <a:avLst>
                <a:gd name="adj1" fmla="val 50000"/>
                <a:gd name="adj2" fmla="val 75000"/>
              </a:avLst>
            </a:prstGeom>
            <a:solidFill>
              <a:srgbClr val="FFFFFF"/>
            </a:solidFill>
            <a:ln w="9525">
              <a:solidFill>
                <a:srgbClr val="000000"/>
              </a:solidFill>
              <a:miter lim="800000"/>
              <a:headEnd/>
              <a:tailEnd/>
            </a:ln>
          </p:spPr>
          <p:txBody>
            <a:bodyPr/>
            <a:lstStyle/>
            <a:p>
              <a:endParaRPr lang="en-US">
                <a:solidFill>
                  <a:srgbClr val="000000"/>
                </a:solidFill>
              </a:endParaRPr>
            </a:p>
          </p:txBody>
        </p:sp>
        <p:sp>
          <p:nvSpPr>
            <p:cNvPr id="19521" name="AutoShape 11"/>
            <p:cNvSpPr>
              <a:spLocks noChangeArrowheads="1"/>
            </p:cNvSpPr>
            <p:nvPr/>
          </p:nvSpPr>
          <p:spPr bwMode="auto">
            <a:xfrm rot="-4211">
              <a:off x="3102" y="2714"/>
              <a:ext cx="72" cy="216"/>
            </a:xfrm>
            <a:prstGeom prst="upArrow">
              <a:avLst>
                <a:gd name="adj1" fmla="val 50000"/>
                <a:gd name="adj2" fmla="val 75000"/>
              </a:avLst>
            </a:prstGeom>
            <a:solidFill>
              <a:srgbClr val="FFFFFF"/>
            </a:solidFill>
            <a:ln w="9525">
              <a:solidFill>
                <a:srgbClr val="000000"/>
              </a:solidFill>
              <a:miter lim="800000"/>
              <a:headEnd/>
              <a:tailEnd/>
            </a:ln>
          </p:spPr>
          <p:txBody>
            <a:bodyPr/>
            <a:lstStyle/>
            <a:p>
              <a:endParaRPr lang="en-US">
                <a:solidFill>
                  <a:srgbClr val="000000"/>
                </a:solidFill>
              </a:endParaRPr>
            </a:p>
          </p:txBody>
        </p:sp>
        <p:sp>
          <p:nvSpPr>
            <p:cNvPr id="19522" name="AutoShape 12"/>
            <p:cNvSpPr>
              <a:spLocks noChangeArrowheads="1"/>
            </p:cNvSpPr>
            <p:nvPr/>
          </p:nvSpPr>
          <p:spPr bwMode="auto">
            <a:xfrm rot="10800000">
              <a:off x="2382" y="2714"/>
              <a:ext cx="72" cy="216"/>
            </a:xfrm>
            <a:prstGeom prst="upArrow">
              <a:avLst>
                <a:gd name="adj1" fmla="val 50000"/>
                <a:gd name="adj2" fmla="val 75000"/>
              </a:avLst>
            </a:prstGeom>
            <a:solidFill>
              <a:srgbClr val="FFFFFF"/>
            </a:solidFill>
            <a:ln w="9525">
              <a:solidFill>
                <a:srgbClr val="000000"/>
              </a:solidFill>
              <a:miter lim="800000"/>
              <a:headEnd/>
              <a:tailEnd/>
            </a:ln>
          </p:spPr>
          <p:txBody>
            <a:bodyPr/>
            <a:lstStyle/>
            <a:p>
              <a:endParaRPr lang="en-US">
                <a:solidFill>
                  <a:srgbClr val="000000"/>
                </a:solidFill>
              </a:endParaRPr>
            </a:p>
          </p:txBody>
        </p:sp>
        <p:sp>
          <p:nvSpPr>
            <p:cNvPr id="19523" name="AutoShape 13"/>
            <p:cNvSpPr>
              <a:spLocks noChangeArrowheads="1"/>
            </p:cNvSpPr>
            <p:nvPr/>
          </p:nvSpPr>
          <p:spPr bwMode="auto">
            <a:xfrm rot="-76485">
              <a:off x="4398" y="2714"/>
              <a:ext cx="72" cy="216"/>
            </a:xfrm>
            <a:prstGeom prst="upArrow">
              <a:avLst>
                <a:gd name="adj1" fmla="val 50000"/>
                <a:gd name="adj2" fmla="val 75000"/>
              </a:avLst>
            </a:prstGeom>
            <a:solidFill>
              <a:srgbClr val="FFFFFF"/>
            </a:solidFill>
            <a:ln w="9525">
              <a:solidFill>
                <a:srgbClr val="000000"/>
              </a:solidFill>
              <a:miter lim="800000"/>
              <a:headEnd/>
              <a:tailEnd/>
            </a:ln>
          </p:spPr>
          <p:txBody>
            <a:bodyPr/>
            <a:lstStyle/>
            <a:p>
              <a:endParaRPr lang="en-US">
                <a:solidFill>
                  <a:srgbClr val="000000"/>
                </a:solidFill>
              </a:endParaRPr>
            </a:p>
          </p:txBody>
        </p:sp>
      </p:grpSp>
      <p:grpSp>
        <p:nvGrpSpPr>
          <p:cNvPr id="19463" name="Group 15"/>
          <p:cNvGrpSpPr>
            <a:grpSpLocks/>
          </p:cNvGrpSpPr>
          <p:nvPr/>
        </p:nvGrpSpPr>
        <p:grpSpPr bwMode="auto">
          <a:xfrm>
            <a:off x="457200" y="3581400"/>
            <a:ext cx="1143000" cy="914400"/>
            <a:chOff x="5760" y="5292"/>
            <a:chExt cx="1800" cy="1440"/>
          </a:xfrm>
        </p:grpSpPr>
        <p:sp>
          <p:nvSpPr>
            <p:cNvPr id="19510" name="Rectangle 16"/>
            <p:cNvSpPr>
              <a:spLocks noChangeArrowheads="1"/>
            </p:cNvSpPr>
            <p:nvPr/>
          </p:nvSpPr>
          <p:spPr bwMode="auto">
            <a:xfrm>
              <a:off x="5760" y="5292"/>
              <a:ext cx="1800" cy="1440"/>
            </a:xfrm>
            <a:prstGeom prst="rect">
              <a:avLst/>
            </a:prstGeom>
            <a:noFill/>
            <a:ln w="19050">
              <a:solidFill>
                <a:srgbClr val="000000"/>
              </a:solidFill>
              <a:miter lim="800000"/>
              <a:headEnd/>
              <a:tailEnd/>
            </a:ln>
          </p:spPr>
          <p:txBody>
            <a:bodyPr/>
            <a:lstStyle/>
            <a:p>
              <a:endParaRPr lang="en-US">
                <a:solidFill>
                  <a:srgbClr val="000000"/>
                </a:solidFill>
              </a:endParaRPr>
            </a:p>
          </p:txBody>
        </p:sp>
        <p:sp>
          <p:nvSpPr>
            <p:cNvPr id="19511" name="Oval 17"/>
            <p:cNvSpPr>
              <a:spLocks noChangeArrowheads="1"/>
            </p:cNvSpPr>
            <p:nvPr/>
          </p:nvSpPr>
          <p:spPr bwMode="auto">
            <a:xfrm>
              <a:off x="6300" y="5472"/>
              <a:ext cx="180" cy="180"/>
            </a:xfrm>
            <a:prstGeom prst="ellipse">
              <a:avLst/>
            </a:prstGeom>
            <a:solidFill>
              <a:srgbClr val="000080"/>
            </a:solidFill>
            <a:ln w="9525">
              <a:solidFill>
                <a:srgbClr val="000000"/>
              </a:solidFill>
              <a:round/>
              <a:headEnd/>
              <a:tailEnd/>
            </a:ln>
          </p:spPr>
          <p:txBody>
            <a:bodyPr/>
            <a:lstStyle/>
            <a:p>
              <a:endParaRPr lang="en-US">
                <a:solidFill>
                  <a:srgbClr val="000000"/>
                </a:solidFill>
              </a:endParaRPr>
            </a:p>
          </p:txBody>
        </p:sp>
        <p:sp>
          <p:nvSpPr>
            <p:cNvPr id="19512" name="Oval 18"/>
            <p:cNvSpPr>
              <a:spLocks noChangeArrowheads="1"/>
            </p:cNvSpPr>
            <p:nvPr/>
          </p:nvSpPr>
          <p:spPr bwMode="auto">
            <a:xfrm>
              <a:off x="7020" y="5832"/>
              <a:ext cx="180" cy="180"/>
            </a:xfrm>
            <a:prstGeom prst="ellipse">
              <a:avLst/>
            </a:prstGeom>
            <a:solidFill>
              <a:srgbClr val="000080"/>
            </a:solidFill>
            <a:ln w="9525">
              <a:solidFill>
                <a:srgbClr val="000000"/>
              </a:solidFill>
              <a:round/>
              <a:headEnd/>
              <a:tailEnd/>
            </a:ln>
          </p:spPr>
          <p:txBody>
            <a:bodyPr/>
            <a:lstStyle/>
            <a:p>
              <a:endParaRPr lang="en-US">
                <a:solidFill>
                  <a:srgbClr val="000000"/>
                </a:solidFill>
              </a:endParaRPr>
            </a:p>
          </p:txBody>
        </p:sp>
        <p:sp>
          <p:nvSpPr>
            <p:cNvPr id="19513" name="Oval 19"/>
            <p:cNvSpPr>
              <a:spLocks noChangeArrowheads="1"/>
            </p:cNvSpPr>
            <p:nvPr/>
          </p:nvSpPr>
          <p:spPr bwMode="auto">
            <a:xfrm>
              <a:off x="6660" y="6192"/>
              <a:ext cx="180" cy="180"/>
            </a:xfrm>
            <a:prstGeom prst="ellipse">
              <a:avLst/>
            </a:prstGeom>
            <a:solidFill>
              <a:srgbClr val="000080"/>
            </a:solidFill>
            <a:ln w="9525">
              <a:solidFill>
                <a:srgbClr val="000000"/>
              </a:solidFill>
              <a:round/>
              <a:headEnd/>
              <a:tailEnd/>
            </a:ln>
          </p:spPr>
          <p:txBody>
            <a:bodyPr/>
            <a:lstStyle/>
            <a:p>
              <a:endParaRPr lang="en-US">
                <a:solidFill>
                  <a:srgbClr val="000000"/>
                </a:solidFill>
              </a:endParaRPr>
            </a:p>
          </p:txBody>
        </p:sp>
        <p:sp>
          <p:nvSpPr>
            <p:cNvPr id="19514" name="Oval 20"/>
            <p:cNvSpPr>
              <a:spLocks noChangeArrowheads="1"/>
            </p:cNvSpPr>
            <p:nvPr/>
          </p:nvSpPr>
          <p:spPr bwMode="auto">
            <a:xfrm>
              <a:off x="6300" y="6012"/>
              <a:ext cx="180" cy="180"/>
            </a:xfrm>
            <a:prstGeom prst="ellipse">
              <a:avLst/>
            </a:prstGeom>
            <a:solidFill>
              <a:srgbClr val="000080"/>
            </a:solidFill>
            <a:ln w="9525">
              <a:solidFill>
                <a:srgbClr val="000000"/>
              </a:solidFill>
              <a:round/>
              <a:headEnd/>
              <a:tailEnd/>
            </a:ln>
          </p:spPr>
          <p:txBody>
            <a:bodyPr/>
            <a:lstStyle/>
            <a:p>
              <a:endParaRPr lang="en-US">
                <a:solidFill>
                  <a:srgbClr val="000000"/>
                </a:solidFill>
              </a:endParaRPr>
            </a:p>
          </p:txBody>
        </p:sp>
        <p:sp>
          <p:nvSpPr>
            <p:cNvPr id="19515" name="Oval 21"/>
            <p:cNvSpPr>
              <a:spLocks noChangeArrowheads="1"/>
            </p:cNvSpPr>
            <p:nvPr/>
          </p:nvSpPr>
          <p:spPr bwMode="auto">
            <a:xfrm>
              <a:off x="5940" y="5832"/>
              <a:ext cx="180" cy="180"/>
            </a:xfrm>
            <a:prstGeom prst="ellipse">
              <a:avLst/>
            </a:prstGeom>
            <a:solidFill>
              <a:srgbClr val="000080"/>
            </a:solidFill>
            <a:ln w="9525">
              <a:solidFill>
                <a:srgbClr val="000000"/>
              </a:solidFill>
              <a:round/>
              <a:headEnd/>
              <a:tailEnd/>
            </a:ln>
          </p:spPr>
          <p:txBody>
            <a:bodyPr/>
            <a:lstStyle/>
            <a:p>
              <a:endParaRPr lang="en-US">
                <a:solidFill>
                  <a:srgbClr val="000000"/>
                </a:solidFill>
              </a:endParaRPr>
            </a:p>
          </p:txBody>
        </p:sp>
        <p:sp>
          <p:nvSpPr>
            <p:cNvPr id="19516" name="Oval 22"/>
            <p:cNvSpPr>
              <a:spLocks noChangeArrowheads="1"/>
            </p:cNvSpPr>
            <p:nvPr/>
          </p:nvSpPr>
          <p:spPr bwMode="auto">
            <a:xfrm>
              <a:off x="7200" y="5472"/>
              <a:ext cx="180" cy="180"/>
            </a:xfrm>
            <a:prstGeom prst="ellipse">
              <a:avLst/>
            </a:prstGeom>
            <a:solidFill>
              <a:srgbClr val="000080"/>
            </a:solidFill>
            <a:ln w="9525">
              <a:solidFill>
                <a:srgbClr val="000000"/>
              </a:solidFill>
              <a:round/>
              <a:headEnd/>
              <a:tailEnd/>
            </a:ln>
          </p:spPr>
          <p:txBody>
            <a:bodyPr/>
            <a:lstStyle/>
            <a:p>
              <a:endParaRPr lang="en-US">
                <a:solidFill>
                  <a:srgbClr val="000000"/>
                </a:solidFill>
              </a:endParaRPr>
            </a:p>
          </p:txBody>
        </p:sp>
        <p:sp>
          <p:nvSpPr>
            <p:cNvPr id="19517" name="Oval 23"/>
            <p:cNvSpPr>
              <a:spLocks noChangeArrowheads="1"/>
            </p:cNvSpPr>
            <p:nvPr/>
          </p:nvSpPr>
          <p:spPr bwMode="auto">
            <a:xfrm>
              <a:off x="6120" y="6372"/>
              <a:ext cx="180" cy="180"/>
            </a:xfrm>
            <a:prstGeom prst="ellipse">
              <a:avLst/>
            </a:prstGeom>
            <a:solidFill>
              <a:srgbClr val="000080"/>
            </a:solidFill>
            <a:ln w="9525">
              <a:solidFill>
                <a:srgbClr val="000000"/>
              </a:solidFill>
              <a:round/>
              <a:headEnd/>
              <a:tailEnd/>
            </a:ln>
          </p:spPr>
          <p:txBody>
            <a:bodyPr/>
            <a:lstStyle/>
            <a:p>
              <a:endParaRPr lang="en-US">
                <a:solidFill>
                  <a:srgbClr val="000000"/>
                </a:solidFill>
              </a:endParaRPr>
            </a:p>
          </p:txBody>
        </p:sp>
        <p:sp>
          <p:nvSpPr>
            <p:cNvPr id="19518" name="Oval 24"/>
            <p:cNvSpPr>
              <a:spLocks noChangeArrowheads="1"/>
            </p:cNvSpPr>
            <p:nvPr/>
          </p:nvSpPr>
          <p:spPr bwMode="auto">
            <a:xfrm>
              <a:off x="7200" y="6372"/>
              <a:ext cx="180" cy="180"/>
            </a:xfrm>
            <a:prstGeom prst="ellipse">
              <a:avLst/>
            </a:prstGeom>
            <a:solidFill>
              <a:srgbClr val="000080"/>
            </a:solidFill>
            <a:ln w="9525">
              <a:solidFill>
                <a:srgbClr val="000000"/>
              </a:solidFill>
              <a:round/>
              <a:headEnd/>
              <a:tailEnd/>
            </a:ln>
          </p:spPr>
          <p:txBody>
            <a:bodyPr/>
            <a:lstStyle/>
            <a:p>
              <a:endParaRPr lang="en-US">
                <a:solidFill>
                  <a:srgbClr val="000000"/>
                </a:solidFill>
              </a:endParaRPr>
            </a:p>
          </p:txBody>
        </p:sp>
        <p:sp>
          <p:nvSpPr>
            <p:cNvPr id="19519" name="Oval 25"/>
            <p:cNvSpPr>
              <a:spLocks noChangeArrowheads="1"/>
            </p:cNvSpPr>
            <p:nvPr/>
          </p:nvSpPr>
          <p:spPr bwMode="auto">
            <a:xfrm>
              <a:off x="6660" y="5652"/>
              <a:ext cx="180" cy="180"/>
            </a:xfrm>
            <a:prstGeom prst="ellipse">
              <a:avLst/>
            </a:prstGeom>
            <a:solidFill>
              <a:srgbClr val="000080"/>
            </a:solidFill>
            <a:ln w="9525">
              <a:solidFill>
                <a:srgbClr val="000000"/>
              </a:solidFill>
              <a:round/>
              <a:headEnd/>
              <a:tailEnd/>
            </a:ln>
          </p:spPr>
          <p:txBody>
            <a:bodyPr/>
            <a:lstStyle/>
            <a:p>
              <a:endParaRPr lang="en-US">
                <a:solidFill>
                  <a:srgbClr val="000000"/>
                </a:solidFill>
              </a:endParaRPr>
            </a:p>
          </p:txBody>
        </p:sp>
      </p:grpSp>
      <p:grpSp>
        <p:nvGrpSpPr>
          <p:cNvPr id="19464" name="Group 26"/>
          <p:cNvGrpSpPr>
            <a:grpSpLocks/>
          </p:cNvGrpSpPr>
          <p:nvPr/>
        </p:nvGrpSpPr>
        <p:grpSpPr bwMode="auto">
          <a:xfrm>
            <a:off x="2514600" y="3467100"/>
            <a:ext cx="1600200" cy="1279525"/>
            <a:chOff x="7740" y="5004"/>
            <a:chExt cx="2520" cy="2016"/>
          </a:xfrm>
        </p:grpSpPr>
        <p:sp>
          <p:nvSpPr>
            <p:cNvPr id="19500" name="Rectangle 27"/>
            <p:cNvSpPr>
              <a:spLocks noChangeArrowheads="1"/>
            </p:cNvSpPr>
            <p:nvPr/>
          </p:nvSpPr>
          <p:spPr bwMode="auto">
            <a:xfrm>
              <a:off x="7740" y="5004"/>
              <a:ext cx="2520" cy="2016"/>
            </a:xfrm>
            <a:prstGeom prst="rect">
              <a:avLst/>
            </a:prstGeom>
            <a:noFill/>
            <a:ln w="19050">
              <a:solidFill>
                <a:srgbClr val="000000"/>
              </a:solidFill>
              <a:miter lim="800000"/>
              <a:headEnd/>
              <a:tailEnd/>
            </a:ln>
          </p:spPr>
          <p:txBody>
            <a:bodyPr/>
            <a:lstStyle/>
            <a:p>
              <a:endParaRPr lang="en-US">
                <a:solidFill>
                  <a:srgbClr val="000000"/>
                </a:solidFill>
              </a:endParaRPr>
            </a:p>
          </p:txBody>
        </p:sp>
        <p:sp>
          <p:nvSpPr>
            <p:cNvPr id="19501" name="Oval 28"/>
            <p:cNvSpPr>
              <a:spLocks noChangeArrowheads="1"/>
            </p:cNvSpPr>
            <p:nvPr/>
          </p:nvSpPr>
          <p:spPr bwMode="auto">
            <a:xfrm>
              <a:off x="8100" y="5292"/>
              <a:ext cx="180" cy="180"/>
            </a:xfrm>
            <a:prstGeom prst="ellipse">
              <a:avLst/>
            </a:prstGeom>
            <a:solidFill>
              <a:srgbClr val="000080"/>
            </a:solidFill>
            <a:ln w="9525">
              <a:solidFill>
                <a:srgbClr val="000000"/>
              </a:solidFill>
              <a:round/>
              <a:headEnd/>
              <a:tailEnd/>
            </a:ln>
          </p:spPr>
          <p:txBody>
            <a:bodyPr/>
            <a:lstStyle/>
            <a:p>
              <a:endParaRPr lang="en-US">
                <a:solidFill>
                  <a:srgbClr val="000000"/>
                </a:solidFill>
              </a:endParaRPr>
            </a:p>
          </p:txBody>
        </p:sp>
        <p:sp>
          <p:nvSpPr>
            <p:cNvPr id="19502" name="Oval 29"/>
            <p:cNvSpPr>
              <a:spLocks noChangeArrowheads="1"/>
            </p:cNvSpPr>
            <p:nvPr/>
          </p:nvSpPr>
          <p:spPr bwMode="auto">
            <a:xfrm>
              <a:off x="9000" y="5472"/>
              <a:ext cx="180" cy="180"/>
            </a:xfrm>
            <a:prstGeom prst="ellipse">
              <a:avLst/>
            </a:prstGeom>
            <a:solidFill>
              <a:srgbClr val="000080"/>
            </a:solidFill>
            <a:ln w="9525">
              <a:solidFill>
                <a:srgbClr val="000000"/>
              </a:solidFill>
              <a:round/>
              <a:headEnd/>
              <a:tailEnd/>
            </a:ln>
          </p:spPr>
          <p:txBody>
            <a:bodyPr/>
            <a:lstStyle/>
            <a:p>
              <a:endParaRPr lang="en-US">
                <a:solidFill>
                  <a:srgbClr val="000000"/>
                </a:solidFill>
              </a:endParaRPr>
            </a:p>
          </p:txBody>
        </p:sp>
        <p:sp>
          <p:nvSpPr>
            <p:cNvPr id="19503" name="Oval 30"/>
            <p:cNvSpPr>
              <a:spLocks noChangeArrowheads="1"/>
            </p:cNvSpPr>
            <p:nvPr/>
          </p:nvSpPr>
          <p:spPr bwMode="auto">
            <a:xfrm>
              <a:off x="9000" y="6552"/>
              <a:ext cx="180" cy="180"/>
            </a:xfrm>
            <a:prstGeom prst="ellipse">
              <a:avLst/>
            </a:prstGeom>
            <a:solidFill>
              <a:srgbClr val="000080"/>
            </a:solidFill>
            <a:ln w="9525">
              <a:solidFill>
                <a:srgbClr val="000000"/>
              </a:solidFill>
              <a:round/>
              <a:headEnd/>
              <a:tailEnd/>
            </a:ln>
          </p:spPr>
          <p:txBody>
            <a:bodyPr/>
            <a:lstStyle/>
            <a:p>
              <a:endParaRPr lang="en-US">
                <a:solidFill>
                  <a:srgbClr val="000000"/>
                </a:solidFill>
              </a:endParaRPr>
            </a:p>
          </p:txBody>
        </p:sp>
        <p:sp>
          <p:nvSpPr>
            <p:cNvPr id="19504" name="Oval 31"/>
            <p:cNvSpPr>
              <a:spLocks noChangeArrowheads="1"/>
            </p:cNvSpPr>
            <p:nvPr/>
          </p:nvSpPr>
          <p:spPr bwMode="auto">
            <a:xfrm>
              <a:off x="7920" y="6732"/>
              <a:ext cx="180" cy="180"/>
            </a:xfrm>
            <a:prstGeom prst="ellipse">
              <a:avLst/>
            </a:prstGeom>
            <a:solidFill>
              <a:srgbClr val="000080"/>
            </a:solidFill>
            <a:ln w="9525">
              <a:solidFill>
                <a:srgbClr val="000000"/>
              </a:solidFill>
              <a:round/>
              <a:headEnd/>
              <a:tailEnd/>
            </a:ln>
          </p:spPr>
          <p:txBody>
            <a:bodyPr/>
            <a:lstStyle/>
            <a:p>
              <a:endParaRPr lang="en-US">
                <a:solidFill>
                  <a:srgbClr val="000000"/>
                </a:solidFill>
              </a:endParaRPr>
            </a:p>
          </p:txBody>
        </p:sp>
        <p:sp>
          <p:nvSpPr>
            <p:cNvPr id="19505" name="Oval 32"/>
            <p:cNvSpPr>
              <a:spLocks noChangeArrowheads="1"/>
            </p:cNvSpPr>
            <p:nvPr/>
          </p:nvSpPr>
          <p:spPr bwMode="auto">
            <a:xfrm>
              <a:off x="8100" y="6012"/>
              <a:ext cx="180" cy="180"/>
            </a:xfrm>
            <a:prstGeom prst="ellipse">
              <a:avLst/>
            </a:prstGeom>
            <a:solidFill>
              <a:srgbClr val="000080"/>
            </a:solidFill>
            <a:ln w="9525">
              <a:solidFill>
                <a:srgbClr val="000000"/>
              </a:solidFill>
              <a:round/>
              <a:headEnd/>
              <a:tailEnd/>
            </a:ln>
          </p:spPr>
          <p:txBody>
            <a:bodyPr/>
            <a:lstStyle/>
            <a:p>
              <a:endParaRPr lang="en-US">
                <a:solidFill>
                  <a:srgbClr val="000000"/>
                </a:solidFill>
              </a:endParaRPr>
            </a:p>
          </p:txBody>
        </p:sp>
        <p:sp>
          <p:nvSpPr>
            <p:cNvPr id="19506" name="Oval 33"/>
            <p:cNvSpPr>
              <a:spLocks noChangeArrowheads="1"/>
            </p:cNvSpPr>
            <p:nvPr/>
          </p:nvSpPr>
          <p:spPr bwMode="auto">
            <a:xfrm>
              <a:off x="9900" y="5292"/>
              <a:ext cx="180" cy="180"/>
            </a:xfrm>
            <a:prstGeom prst="ellipse">
              <a:avLst/>
            </a:prstGeom>
            <a:solidFill>
              <a:srgbClr val="000080"/>
            </a:solidFill>
            <a:ln w="9525">
              <a:solidFill>
                <a:srgbClr val="000000"/>
              </a:solidFill>
              <a:round/>
              <a:headEnd/>
              <a:tailEnd/>
            </a:ln>
          </p:spPr>
          <p:txBody>
            <a:bodyPr/>
            <a:lstStyle/>
            <a:p>
              <a:endParaRPr lang="en-US">
                <a:solidFill>
                  <a:srgbClr val="000000"/>
                </a:solidFill>
              </a:endParaRPr>
            </a:p>
          </p:txBody>
        </p:sp>
        <p:sp>
          <p:nvSpPr>
            <p:cNvPr id="19507" name="Oval 34"/>
            <p:cNvSpPr>
              <a:spLocks noChangeArrowheads="1"/>
            </p:cNvSpPr>
            <p:nvPr/>
          </p:nvSpPr>
          <p:spPr bwMode="auto">
            <a:xfrm>
              <a:off x="8640" y="6012"/>
              <a:ext cx="180" cy="180"/>
            </a:xfrm>
            <a:prstGeom prst="ellipse">
              <a:avLst/>
            </a:prstGeom>
            <a:solidFill>
              <a:srgbClr val="000080"/>
            </a:solidFill>
            <a:ln w="9525">
              <a:solidFill>
                <a:srgbClr val="000000"/>
              </a:solidFill>
              <a:round/>
              <a:headEnd/>
              <a:tailEnd/>
            </a:ln>
          </p:spPr>
          <p:txBody>
            <a:bodyPr/>
            <a:lstStyle/>
            <a:p>
              <a:endParaRPr lang="en-US">
                <a:solidFill>
                  <a:srgbClr val="000000"/>
                </a:solidFill>
              </a:endParaRPr>
            </a:p>
          </p:txBody>
        </p:sp>
        <p:sp>
          <p:nvSpPr>
            <p:cNvPr id="19508" name="Oval 35"/>
            <p:cNvSpPr>
              <a:spLocks noChangeArrowheads="1"/>
            </p:cNvSpPr>
            <p:nvPr/>
          </p:nvSpPr>
          <p:spPr bwMode="auto">
            <a:xfrm>
              <a:off x="9540" y="5832"/>
              <a:ext cx="180" cy="180"/>
            </a:xfrm>
            <a:prstGeom prst="ellipse">
              <a:avLst/>
            </a:prstGeom>
            <a:solidFill>
              <a:srgbClr val="000080"/>
            </a:solidFill>
            <a:ln w="9525">
              <a:solidFill>
                <a:srgbClr val="000000"/>
              </a:solidFill>
              <a:round/>
              <a:headEnd/>
              <a:tailEnd/>
            </a:ln>
          </p:spPr>
          <p:txBody>
            <a:bodyPr/>
            <a:lstStyle/>
            <a:p>
              <a:endParaRPr lang="en-US">
                <a:solidFill>
                  <a:srgbClr val="000000"/>
                </a:solidFill>
              </a:endParaRPr>
            </a:p>
          </p:txBody>
        </p:sp>
        <p:sp>
          <p:nvSpPr>
            <p:cNvPr id="19509" name="Oval 36"/>
            <p:cNvSpPr>
              <a:spLocks noChangeArrowheads="1"/>
            </p:cNvSpPr>
            <p:nvPr/>
          </p:nvSpPr>
          <p:spPr bwMode="auto">
            <a:xfrm>
              <a:off x="9900" y="6552"/>
              <a:ext cx="180" cy="180"/>
            </a:xfrm>
            <a:prstGeom prst="ellipse">
              <a:avLst/>
            </a:prstGeom>
            <a:solidFill>
              <a:srgbClr val="000080"/>
            </a:solidFill>
            <a:ln w="9525">
              <a:solidFill>
                <a:srgbClr val="000000"/>
              </a:solidFill>
              <a:round/>
              <a:headEnd/>
              <a:tailEnd/>
            </a:ln>
          </p:spPr>
          <p:txBody>
            <a:bodyPr/>
            <a:lstStyle/>
            <a:p>
              <a:endParaRPr lang="en-US">
                <a:solidFill>
                  <a:srgbClr val="000000"/>
                </a:solidFill>
              </a:endParaRPr>
            </a:p>
          </p:txBody>
        </p:sp>
      </p:grpSp>
      <p:sp>
        <p:nvSpPr>
          <p:cNvPr id="19465" name="Text Box 37"/>
          <p:cNvSpPr txBox="1">
            <a:spLocks noChangeArrowheads="1"/>
          </p:cNvSpPr>
          <p:nvPr/>
        </p:nvSpPr>
        <p:spPr bwMode="auto">
          <a:xfrm>
            <a:off x="228600" y="3238500"/>
            <a:ext cx="1600200" cy="342900"/>
          </a:xfrm>
          <a:prstGeom prst="rect">
            <a:avLst/>
          </a:prstGeom>
          <a:noFill/>
          <a:ln w="9525">
            <a:noFill/>
            <a:miter lim="800000"/>
            <a:headEnd/>
            <a:tailEnd/>
          </a:ln>
        </p:spPr>
        <p:txBody>
          <a:bodyPr/>
          <a:lstStyle/>
          <a:p>
            <a:r>
              <a:rPr lang="en-US" sz="1400">
                <a:solidFill>
                  <a:srgbClr val="000000"/>
                </a:solidFill>
                <a:ea typeface="Times New Roman" pitchFamily="18" charset="0"/>
                <a:cs typeface="Arial" charset="0"/>
              </a:rPr>
              <a:t>ORIG. VOL.</a:t>
            </a:r>
            <a:endParaRPr lang="en-US" sz="1800">
              <a:solidFill>
                <a:srgbClr val="000000"/>
              </a:solidFill>
              <a:ea typeface="Times New Roman" pitchFamily="18" charset="0"/>
              <a:cs typeface="Arial" charset="0"/>
            </a:endParaRPr>
          </a:p>
        </p:txBody>
      </p:sp>
      <p:sp>
        <p:nvSpPr>
          <p:cNvPr id="19466" name="Text Box 38"/>
          <p:cNvSpPr txBox="1">
            <a:spLocks noChangeArrowheads="1"/>
          </p:cNvSpPr>
          <p:nvPr/>
        </p:nvSpPr>
        <p:spPr bwMode="auto">
          <a:xfrm>
            <a:off x="2514600" y="3124200"/>
            <a:ext cx="1600200" cy="342900"/>
          </a:xfrm>
          <a:prstGeom prst="rect">
            <a:avLst/>
          </a:prstGeom>
          <a:noFill/>
          <a:ln w="9525">
            <a:noFill/>
            <a:miter lim="800000"/>
            <a:headEnd/>
            <a:tailEnd/>
          </a:ln>
        </p:spPr>
        <p:txBody>
          <a:bodyPr/>
          <a:lstStyle/>
          <a:p>
            <a:r>
              <a:rPr lang="en-US" sz="1400">
                <a:solidFill>
                  <a:srgbClr val="000000"/>
                </a:solidFill>
                <a:ea typeface="Times New Roman" pitchFamily="18" charset="0"/>
                <a:cs typeface="Arial" charset="0"/>
              </a:rPr>
              <a:t>NEW VOL.</a:t>
            </a:r>
            <a:endParaRPr lang="en-US" sz="1800">
              <a:solidFill>
                <a:srgbClr val="000000"/>
              </a:solidFill>
              <a:ea typeface="Times New Roman" pitchFamily="18" charset="0"/>
              <a:cs typeface="Arial" charset="0"/>
            </a:endParaRPr>
          </a:p>
        </p:txBody>
      </p:sp>
      <p:grpSp>
        <p:nvGrpSpPr>
          <p:cNvPr id="19467" name="Group 39"/>
          <p:cNvGrpSpPr>
            <a:grpSpLocks/>
          </p:cNvGrpSpPr>
          <p:nvPr/>
        </p:nvGrpSpPr>
        <p:grpSpPr bwMode="auto">
          <a:xfrm>
            <a:off x="5029200" y="3200400"/>
            <a:ext cx="3886200" cy="1257300"/>
            <a:chOff x="2160" y="8253"/>
            <a:chExt cx="6120" cy="1980"/>
          </a:xfrm>
        </p:grpSpPr>
        <p:grpSp>
          <p:nvGrpSpPr>
            <p:cNvPr id="19476" name="Group 40"/>
            <p:cNvGrpSpPr>
              <a:grpSpLocks/>
            </p:cNvGrpSpPr>
            <p:nvPr/>
          </p:nvGrpSpPr>
          <p:grpSpPr bwMode="auto">
            <a:xfrm>
              <a:off x="6300" y="9009"/>
              <a:ext cx="1260" cy="1080"/>
              <a:chOff x="2880" y="5472"/>
              <a:chExt cx="1260" cy="1080"/>
            </a:xfrm>
          </p:grpSpPr>
          <p:sp>
            <p:nvSpPr>
              <p:cNvPr id="19490" name="Rectangle 41"/>
              <p:cNvSpPr>
                <a:spLocks noChangeArrowheads="1"/>
              </p:cNvSpPr>
              <p:nvPr/>
            </p:nvSpPr>
            <p:spPr bwMode="auto">
              <a:xfrm>
                <a:off x="2880" y="5472"/>
                <a:ext cx="1260" cy="1080"/>
              </a:xfrm>
              <a:prstGeom prst="rect">
                <a:avLst/>
              </a:prstGeom>
              <a:noFill/>
              <a:ln w="19050">
                <a:solidFill>
                  <a:srgbClr val="000000"/>
                </a:solidFill>
                <a:miter lim="800000"/>
                <a:headEnd/>
                <a:tailEnd/>
              </a:ln>
            </p:spPr>
            <p:txBody>
              <a:bodyPr/>
              <a:lstStyle/>
              <a:p>
                <a:endParaRPr lang="en-US">
                  <a:solidFill>
                    <a:srgbClr val="000000"/>
                  </a:solidFill>
                </a:endParaRPr>
              </a:p>
            </p:txBody>
          </p:sp>
          <p:sp>
            <p:nvSpPr>
              <p:cNvPr id="19491" name="Oval 42"/>
              <p:cNvSpPr>
                <a:spLocks noChangeArrowheads="1"/>
              </p:cNvSpPr>
              <p:nvPr/>
            </p:nvSpPr>
            <p:spPr bwMode="auto">
              <a:xfrm>
                <a:off x="3240" y="5652"/>
                <a:ext cx="180" cy="180"/>
              </a:xfrm>
              <a:prstGeom prst="ellipse">
                <a:avLst/>
              </a:prstGeom>
              <a:solidFill>
                <a:srgbClr val="800000"/>
              </a:solidFill>
              <a:ln w="9525">
                <a:solidFill>
                  <a:srgbClr val="000000"/>
                </a:solidFill>
                <a:round/>
                <a:headEnd/>
                <a:tailEnd/>
              </a:ln>
            </p:spPr>
            <p:txBody>
              <a:bodyPr/>
              <a:lstStyle/>
              <a:p>
                <a:endParaRPr lang="en-US">
                  <a:solidFill>
                    <a:srgbClr val="000000"/>
                  </a:solidFill>
                </a:endParaRPr>
              </a:p>
            </p:txBody>
          </p:sp>
          <p:sp>
            <p:nvSpPr>
              <p:cNvPr id="19492" name="Oval 43"/>
              <p:cNvSpPr>
                <a:spLocks noChangeArrowheads="1"/>
              </p:cNvSpPr>
              <p:nvPr/>
            </p:nvSpPr>
            <p:spPr bwMode="auto">
              <a:xfrm>
                <a:off x="3480" y="5892"/>
                <a:ext cx="180" cy="180"/>
              </a:xfrm>
              <a:prstGeom prst="ellipse">
                <a:avLst/>
              </a:prstGeom>
              <a:solidFill>
                <a:srgbClr val="800000"/>
              </a:solidFill>
              <a:ln w="9525">
                <a:solidFill>
                  <a:srgbClr val="000000"/>
                </a:solidFill>
                <a:round/>
                <a:headEnd/>
                <a:tailEnd/>
              </a:ln>
            </p:spPr>
            <p:txBody>
              <a:bodyPr/>
              <a:lstStyle/>
              <a:p>
                <a:endParaRPr lang="en-US">
                  <a:solidFill>
                    <a:srgbClr val="000000"/>
                  </a:solidFill>
                </a:endParaRPr>
              </a:p>
            </p:txBody>
          </p:sp>
          <p:sp>
            <p:nvSpPr>
              <p:cNvPr id="19493" name="Oval 44"/>
              <p:cNvSpPr>
                <a:spLocks noChangeArrowheads="1"/>
              </p:cNvSpPr>
              <p:nvPr/>
            </p:nvSpPr>
            <p:spPr bwMode="auto">
              <a:xfrm>
                <a:off x="3420" y="6192"/>
                <a:ext cx="180" cy="180"/>
              </a:xfrm>
              <a:prstGeom prst="ellipse">
                <a:avLst/>
              </a:prstGeom>
              <a:solidFill>
                <a:srgbClr val="800000"/>
              </a:solidFill>
              <a:ln w="9525">
                <a:solidFill>
                  <a:srgbClr val="000000"/>
                </a:solidFill>
                <a:round/>
                <a:headEnd/>
                <a:tailEnd/>
              </a:ln>
            </p:spPr>
            <p:txBody>
              <a:bodyPr/>
              <a:lstStyle/>
              <a:p>
                <a:endParaRPr lang="en-US">
                  <a:solidFill>
                    <a:srgbClr val="000000"/>
                  </a:solidFill>
                </a:endParaRPr>
              </a:p>
            </p:txBody>
          </p:sp>
          <p:sp>
            <p:nvSpPr>
              <p:cNvPr id="19494" name="Oval 45"/>
              <p:cNvSpPr>
                <a:spLocks noChangeArrowheads="1"/>
              </p:cNvSpPr>
              <p:nvPr/>
            </p:nvSpPr>
            <p:spPr bwMode="auto">
              <a:xfrm>
                <a:off x="3240" y="6012"/>
                <a:ext cx="180" cy="180"/>
              </a:xfrm>
              <a:prstGeom prst="ellipse">
                <a:avLst/>
              </a:prstGeom>
              <a:solidFill>
                <a:srgbClr val="800000"/>
              </a:solidFill>
              <a:ln w="9525">
                <a:solidFill>
                  <a:srgbClr val="000000"/>
                </a:solidFill>
                <a:round/>
                <a:headEnd/>
                <a:tailEnd/>
              </a:ln>
            </p:spPr>
            <p:txBody>
              <a:bodyPr/>
              <a:lstStyle/>
              <a:p>
                <a:endParaRPr lang="en-US">
                  <a:solidFill>
                    <a:srgbClr val="000000"/>
                  </a:solidFill>
                </a:endParaRPr>
              </a:p>
            </p:txBody>
          </p:sp>
          <p:sp>
            <p:nvSpPr>
              <p:cNvPr id="19495" name="Oval 46"/>
              <p:cNvSpPr>
                <a:spLocks noChangeArrowheads="1"/>
              </p:cNvSpPr>
              <p:nvPr/>
            </p:nvSpPr>
            <p:spPr bwMode="auto">
              <a:xfrm>
                <a:off x="3060" y="5832"/>
                <a:ext cx="180" cy="180"/>
              </a:xfrm>
              <a:prstGeom prst="ellipse">
                <a:avLst/>
              </a:prstGeom>
              <a:solidFill>
                <a:srgbClr val="800000"/>
              </a:solidFill>
              <a:ln w="9525">
                <a:solidFill>
                  <a:srgbClr val="000000"/>
                </a:solidFill>
                <a:round/>
                <a:headEnd/>
                <a:tailEnd/>
              </a:ln>
            </p:spPr>
            <p:txBody>
              <a:bodyPr/>
              <a:lstStyle/>
              <a:p>
                <a:endParaRPr lang="en-US">
                  <a:solidFill>
                    <a:srgbClr val="000000"/>
                  </a:solidFill>
                </a:endParaRPr>
              </a:p>
            </p:txBody>
          </p:sp>
          <p:sp>
            <p:nvSpPr>
              <p:cNvPr id="19496" name="Oval 47"/>
              <p:cNvSpPr>
                <a:spLocks noChangeArrowheads="1"/>
              </p:cNvSpPr>
              <p:nvPr/>
            </p:nvSpPr>
            <p:spPr bwMode="auto">
              <a:xfrm>
                <a:off x="3600" y="5652"/>
                <a:ext cx="180" cy="180"/>
              </a:xfrm>
              <a:prstGeom prst="ellipse">
                <a:avLst/>
              </a:prstGeom>
              <a:solidFill>
                <a:srgbClr val="800000"/>
              </a:solidFill>
              <a:ln w="9525">
                <a:solidFill>
                  <a:srgbClr val="000000"/>
                </a:solidFill>
                <a:round/>
                <a:headEnd/>
                <a:tailEnd/>
              </a:ln>
            </p:spPr>
            <p:txBody>
              <a:bodyPr/>
              <a:lstStyle/>
              <a:p>
                <a:endParaRPr lang="en-US">
                  <a:solidFill>
                    <a:srgbClr val="000000"/>
                  </a:solidFill>
                </a:endParaRPr>
              </a:p>
            </p:txBody>
          </p:sp>
          <p:sp>
            <p:nvSpPr>
              <p:cNvPr id="19497" name="Oval 48"/>
              <p:cNvSpPr>
                <a:spLocks noChangeArrowheads="1"/>
              </p:cNvSpPr>
              <p:nvPr/>
            </p:nvSpPr>
            <p:spPr bwMode="auto">
              <a:xfrm>
                <a:off x="3060" y="6192"/>
                <a:ext cx="180" cy="180"/>
              </a:xfrm>
              <a:prstGeom prst="ellipse">
                <a:avLst/>
              </a:prstGeom>
              <a:solidFill>
                <a:srgbClr val="800000"/>
              </a:solidFill>
              <a:ln w="9525">
                <a:solidFill>
                  <a:srgbClr val="000000"/>
                </a:solidFill>
                <a:round/>
                <a:headEnd/>
                <a:tailEnd/>
              </a:ln>
            </p:spPr>
            <p:txBody>
              <a:bodyPr/>
              <a:lstStyle/>
              <a:p>
                <a:endParaRPr lang="en-US">
                  <a:solidFill>
                    <a:srgbClr val="000000"/>
                  </a:solidFill>
                </a:endParaRPr>
              </a:p>
            </p:txBody>
          </p:sp>
          <p:sp>
            <p:nvSpPr>
              <p:cNvPr id="19498" name="Oval 49"/>
              <p:cNvSpPr>
                <a:spLocks noChangeArrowheads="1"/>
              </p:cNvSpPr>
              <p:nvPr/>
            </p:nvSpPr>
            <p:spPr bwMode="auto">
              <a:xfrm>
                <a:off x="3780" y="6192"/>
                <a:ext cx="180" cy="180"/>
              </a:xfrm>
              <a:prstGeom prst="ellipse">
                <a:avLst/>
              </a:prstGeom>
              <a:solidFill>
                <a:srgbClr val="800000"/>
              </a:solidFill>
              <a:ln w="9525">
                <a:solidFill>
                  <a:srgbClr val="000000"/>
                </a:solidFill>
                <a:round/>
                <a:headEnd/>
                <a:tailEnd/>
              </a:ln>
            </p:spPr>
            <p:txBody>
              <a:bodyPr/>
              <a:lstStyle/>
              <a:p>
                <a:endParaRPr lang="en-US">
                  <a:solidFill>
                    <a:srgbClr val="000000"/>
                  </a:solidFill>
                </a:endParaRPr>
              </a:p>
            </p:txBody>
          </p:sp>
          <p:sp>
            <p:nvSpPr>
              <p:cNvPr id="19499" name="Oval 50"/>
              <p:cNvSpPr>
                <a:spLocks noChangeArrowheads="1"/>
              </p:cNvSpPr>
              <p:nvPr/>
            </p:nvSpPr>
            <p:spPr bwMode="auto">
              <a:xfrm>
                <a:off x="3780" y="5832"/>
                <a:ext cx="180" cy="180"/>
              </a:xfrm>
              <a:prstGeom prst="ellipse">
                <a:avLst/>
              </a:prstGeom>
              <a:solidFill>
                <a:srgbClr val="800000"/>
              </a:solidFill>
              <a:ln w="9525">
                <a:solidFill>
                  <a:srgbClr val="000000"/>
                </a:solidFill>
                <a:round/>
                <a:headEnd/>
                <a:tailEnd/>
              </a:ln>
            </p:spPr>
            <p:txBody>
              <a:bodyPr/>
              <a:lstStyle/>
              <a:p>
                <a:endParaRPr lang="en-US">
                  <a:solidFill>
                    <a:srgbClr val="000000"/>
                  </a:solidFill>
                </a:endParaRPr>
              </a:p>
            </p:txBody>
          </p:sp>
        </p:grpSp>
        <p:grpSp>
          <p:nvGrpSpPr>
            <p:cNvPr id="19477" name="Group 51"/>
            <p:cNvGrpSpPr>
              <a:grpSpLocks/>
            </p:cNvGrpSpPr>
            <p:nvPr/>
          </p:nvGrpSpPr>
          <p:grpSpPr bwMode="auto">
            <a:xfrm>
              <a:off x="2520" y="8793"/>
              <a:ext cx="1800" cy="1440"/>
              <a:chOff x="5760" y="5292"/>
              <a:chExt cx="1800" cy="1440"/>
            </a:xfrm>
          </p:grpSpPr>
          <p:sp>
            <p:nvSpPr>
              <p:cNvPr id="19480" name="Rectangle 52"/>
              <p:cNvSpPr>
                <a:spLocks noChangeArrowheads="1"/>
              </p:cNvSpPr>
              <p:nvPr/>
            </p:nvSpPr>
            <p:spPr bwMode="auto">
              <a:xfrm>
                <a:off x="5760" y="5292"/>
                <a:ext cx="1800" cy="1440"/>
              </a:xfrm>
              <a:prstGeom prst="rect">
                <a:avLst/>
              </a:prstGeom>
              <a:noFill/>
              <a:ln w="19050">
                <a:solidFill>
                  <a:srgbClr val="000000"/>
                </a:solidFill>
                <a:miter lim="800000"/>
                <a:headEnd/>
                <a:tailEnd/>
              </a:ln>
            </p:spPr>
            <p:txBody>
              <a:bodyPr/>
              <a:lstStyle/>
              <a:p>
                <a:endParaRPr lang="en-US">
                  <a:solidFill>
                    <a:srgbClr val="000000"/>
                  </a:solidFill>
                </a:endParaRPr>
              </a:p>
            </p:txBody>
          </p:sp>
          <p:sp>
            <p:nvSpPr>
              <p:cNvPr id="19481" name="Oval 53"/>
              <p:cNvSpPr>
                <a:spLocks noChangeArrowheads="1"/>
              </p:cNvSpPr>
              <p:nvPr/>
            </p:nvSpPr>
            <p:spPr bwMode="auto">
              <a:xfrm>
                <a:off x="6300" y="5472"/>
                <a:ext cx="180" cy="180"/>
              </a:xfrm>
              <a:prstGeom prst="ellipse">
                <a:avLst/>
              </a:prstGeom>
              <a:solidFill>
                <a:srgbClr val="800000"/>
              </a:solidFill>
              <a:ln w="9525">
                <a:solidFill>
                  <a:srgbClr val="000000"/>
                </a:solidFill>
                <a:round/>
                <a:headEnd/>
                <a:tailEnd/>
              </a:ln>
            </p:spPr>
            <p:txBody>
              <a:bodyPr/>
              <a:lstStyle/>
              <a:p>
                <a:endParaRPr lang="en-US">
                  <a:solidFill>
                    <a:srgbClr val="000000"/>
                  </a:solidFill>
                </a:endParaRPr>
              </a:p>
            </p:txBody>
          </p:sp>
          <p:sp>
            <p:nvSpPr>
              <p:cNvPr id="19482" name="Oval 54"/>
              <p:cNvSpPr>
                <a:spLocks noChangeArrowheads="1"/>
              </p:cNvSpPr>
              <p:nvPr/>
            </p:nvSpPr>
            <p:spPr bwMode="auto">
              <a:xfrm>
                <a:off x="7020" y="5832"/>
                <a:ext cx="180" cy="180"/>
              </a:xfrm>
              <a:prstGeom prst="ellipse">
                <a:avLst/>
              </a:prstGeom>
              <a:solidFill>
                <a:srgbClr val="800000"/>
              </a:solidFill>
              <a:ln w="9525">
                <a:solidFill>
                  <a:srgbClr val="000000"/>
                </a:solidFill>
                <a:round/>
                <a:headEnd/>
                <a:tailEnd/>
              </a:ln>
            </p:spPr>
            <p:txBody>
              <a:bodyPr/>
              <a:lstStyle/>
              <a:p>
                <a:endParaRPr lang="en-US">
                  <a:solidFill>
                    <a:srgbClr val="000000"/>
                  </a:solidFill>
                </a:endParaRPr>
              </a:p>
            </p:txBody>
          </p:sp>
          <p:sp>
            <p:nvSpPr>
              <p:cNvPr id="19483" name="Oval 55"/>
              <p:cNvSpPr>
                <a:spLocks noChangeArrowheads="1"/>
              </p:cNvSpPr>
              <p:nvPr/>
            </p:nvSpPr>
            <p:spPr bwMode="auto">
              <a:xfrm>
                <a:off x="6660" y="6192"/>
                <a:ext cx="180" cy="180"/>
              </a:xfrm>
              <a:prstGeom prst="ellipse">
                <a:avLst/>
              </a:prstGeom>
              <a:solidFill>
                <a:srgbClr val="800000"/>
              </a:solidFill>
              <a:ln w="9525">
                <a:solidFill>
                  <a:srgbClr val="000000"/>
                </a:solidFill>
                <a:round/>
                <a:headEnd/>
                <a:tailEnd/>
              </a:ln>
            </p:spPr>
            <p:txBody>
              <a:bodyPr/>
              <a:lstStyle/>
              <a:p>
                <a:endParaRPr lang="en-US">
                  <a:solidFill>
                    <a:srgbClr val="000000"/>
                  </a:solidFill>
                </a:endParaRPr>
              </a:p>
            </p:txBody>
          </p:sp>
          <p:sp>
            <p:nvSpPr>
              <p:cNvPr id="19484" name="Oval 56"/>
              <p:cNvSpPr>
                <a:spLocks noChangeArrowheads="1"/>
              </p:cNvSpPr>
              <p:nvPr/>
            </p:nvSpPr>
            <p:spPr bwMode="auto">
              <a:xfrm>
                <a:off x="6300" y="6012"/>
                <a:ext cx="180" cy="180"/>
              </a:xfrm>
              <a:prstGeom prst="ellipse">
                <a:avLst/>
              </a:prstGeom>
              <a:solidFill>
                <a:srgbClr val="800000"/>
              </a:solidFill>
              <a:ln w="9525">
                <a:solidFill>
                  <a:srgbClr val="000000"/>
                </a:solidFill>
                <a:round/>
                <a:headEnd/>
                <a:tailEnd/>
              </a:ln>
            </p:spPr>
            <p:txBody>
              <a:bodyPr/>
              <a:lstStyle/>
              <a:p>
                <a:endParaRPr lang="en-US">
                  <a:solidFill>
                    <a:srgbClr val="000000"/>
                  </a:solidFill>
                </a:endParaRPr>
              </a:p>
            </p:txBody>
          </p:sp>
          <p:sp>
            <p:nvSpPr>
              <p:cNvPr id="19485" name="Oval 57"/>
              <p:cNvSpPr>
                <a:spLocks noChangeArrowheads="1"/>
              </p:cNvSpPr>
              <p:nvPr/>
            </p:nvSpPr>
            <p:spPr bwMode="auto">
              <a:xfrm>
                <a:off x="5940" y="5832"/>
                <a:ext cx="180" cy="180"/>
              </a:xfrm>
              <a:prstGeom prst="ellipse">
                <a:avLst/>
              </a:prstGeom>
              <a:solidFill>
                <a:srgbClr val="800000"/>
              </a:solidFill>
              <a:ln w="9525">
                <a:solidFill>
                  <a:srgbClr val="000000"/>
                </a:solidFill>
                <a:round/>
                <a:headEnd/>
                <a:tailEnd/>
              </a:ln>
            </p:spPr>
            <p:txBody>
              <a:bodyPr/>
              <a:lstStyle/>
              <a:p>
                <a:endParaRPr lang="en-US">
                  <a:solidFill>
                    <a:srgbClr val="000000"/>
                  </a:solidFill>
                </a:endParaRPr>
              </a:p>
            </p:txBody>
          </p:sp>
          <p:sp>
            <p:nvSpPr>
              <p:cNvPr id="19486" name="Oval 58"/>
              <p:cNvSpPr>
                <a:spLocks noChangeArrowheads="1"/>
              </p:cNvSpPr>
              <p:nvPr/>
            </p:nvSpPr>
            <p:spPr bwMode="auto">
              <a:xfrm>
                <a:off x="7200" y="5472"/>
                <a:ext cx="180" cy="180"/>
              </a:xfrm>
              <a:prstGeom prst="ellipse">
                <a:avLst/>
              </a:prstGeom>
              <a:solidFill>
                <a:srgbClr val="800000"/>
              </a:solidFill>
              <a:ln w="9525">
                <a:solidFill>
                  <a:srgbClr val="000000"/>
                </a:solidFill>
                <a:round/>
                <a:headEnd/>
                <a:tailEnd/>
              </a:ln>
            </p:spPr>
            <p:txBody>
              <a:bodyPr/>
              <a:lstStyle/>
              <a:p>
                <a:endParaRPr lang="en-US">
                  <a:solidFill>
                    <a:srgbClr val="000000"/>
                  </a:solidFill>
                </a:endParaRPr>
              </a:p>
            </p:txBody>
          </p:sp>
          <p:sp>
            <p:nvSpPr>
              <p:cNvPr id="19487" name="Oval 59"/>
              <p:cNvSpPr>
                <a:spLocks noChangeArrowheads="1"/>
              </p:cNvSpPr>
              <p:nvPr/>
            </p:nvSpPr>
            <p:spPr bwMode="auto">
              <a:xfrm>
                <a:off x="6120" y="6372"/>
                <a:ext cx="180" cy="180"/>
              </a:xfrm>
              <a:prstGeom prst="ellipse">
                <a:avLst/>
              </a:prstGeom>
              <a:solidFill>
                <a:srgbClr val="800000"/>
              </a:solidFill>
              <a:ln w="9525">
                <a:solidFill>
                  <a:srgbClr val="000000"/>
                </a:solidFill>
                <a:round/>
                <a:headEnd/>
                <a:tailEnd/>
              </a:ln>
            </p:spPr>
            <p:txBody>
              <a:bodyPr/>
              <a:lstStyle/>
              <a:p>
                <a:endParaRPr lang="en-US">
                  <a:solidFill>
                    <a:srgbClr val="000000"/>
                  </a:solidFill>
                </a:endParaRPr>
              </a:p>
            </p:txBody>
          </p:sp>
          <p:sp>
            <p:nvSpPr>
              <p:cNvPr id="19488" name="Oval 60"/>
              <p:cNvSpPr>
                <a:spLocks noChangeArrowheads="1"/>
              </p:cNvSpPr>
              <p:nvPr/>
            </p:nvSpPr>
            <p:spPr bwMode="auto">
              <a:xfrm>
                <a:off x="7200" y="6372"/>
                <a:ext cx="180" cy="180"/>
              </a:xfrm>
              <a:prstGeom prst="ellipse">
                <a:avLst/>
              </a:prstGeom>
              <a:solidFill>
                <a:srgbClr val="800000"/>
              </a:solidFill>
              <a:ln w="9525">
                <a:solidFill>
                  <a:srgbClr val="000000"/>
                </a:solidFill>
                <a:round/>
                <a:headEnd/>
                <a:tailEnd/>
              </a:ln>
            </p:spPr>
            <p:txBody>
              <a:bodyPr/>
              <a:lstStyle/>
              <a:p>
                <a:endParaRPr lang="en-US">
                  <a:solidFill>
                    <a:srgbClr val="000000"/>
                  </a:solidFill>
                </a:endParaRPr>
              </a:p>
            </p:txBody>
          </p:sp>
          <p:sp>
            <p:nvSpPr>
              <p:cNvPr id="19489" name="Oval 61"/>
              <p:cNvSpPr>
                <a:spLocks noChangeArrowheads="1"/>
              </p:cNvSpPr>
              <p:nvPr/>
            </p:nvSpPr>
            <p:spPr bwMode="auto">
              <a:xfrm>
                <a:off x="6660" y="5652"/>
                <a:ext cx="180" cy="180"/>
              </a:xfrm>
              <a:prstGeom prst="ellipse">
                <a:avLst/>
              </a:prstGeom>
              <a:solidFill>
                <a:srgbClr val="800000"/>
              </a:solidFill>
              <a:ln w="9525">
                <a:solidFill>
                  <a:srgbClr val="000000"/>
                </a:solidFill>
                <a:round/>
                <a:headEnd/>
                <a:tailEnd/>
              </a:ln>
            </p:spPr>
            <p:txBody>
              <a:bodyPr/>
              <a:lstStyle/>
              <a:p>
                <a:endParaRPr lang="en-US">
                  <a:solidFill>
                    <a:srgbClr val="000000"/>
                  </a:solidFill>
                </a:endParaRPr>
              </a:p>
            </p:txBody>
          </p:sp>
        </p:grpSp>
        <p:sp>
          <p:nvSpPr>
            <p:cNvPr id="19478" name="Text Box 62"/>
            <p:cNvSpPr txBox="1">
              <a:spLocks noChangeArrowheads="1"/>
            </p:cNvSpPr>
            <p:nvPr/>
          </p:nvSpPr>
          <p:spPr bwMode="auto">
            <a:xfrm>
              <a:off x="2160" y="8253"/>
              <a:ext cx="2520" cy="540"/>
            </a:xfrm>
            <a:prstGeom prst="rect">
              <a:avLst/>
            </a:prstGeom>
            <a:noFill/>
            <a:ln w="9525">
              <a:noFill/>
              <a:miter lim="800000"/>
              <a:headEnd/>
              <a:tailEnd/>
            </a:ln>
          </p:spPr>
          <p:txBody>
            <a:bodyPr/>
            <a:lstStyle/>
            <a:p>
              <a:r>
                <a:rPr lang="en-US" sz="1400">
                  <a:solidFill>
                    <a:srgbClr val="000000"/>
                  </a:solidFill>
                  <a:ea typeface="Times New Roman" pitchFamily="18" charset="0"/>
                  <a:cs typeface="Arial" charset="0"/>
                </a:rPr>
                <a:t>ORIG. VOL.</a:t>
              </a:r>
              <a:endParaRPr lang="en-US" sz="1800">
                <a:solidFill>
                  <a:srgbClr val="000000"/>
                </a:solidFill>
                <a:ea typeface="Times New Roman" pitchFamily="18" charset="0"/>
                <a:cs typeface="Arial" charset="0"/>
              </a:endParaRPr>
            </a:p>
          </p:txBody>
        </p:sp>
        <p:sp>
          <p:nvSpPr>
            <p:cNvPr id="19479" name="Text Box 63"/>
            <p:cNvSpPr txBox="1">
              <a:spLocks noChangeArrowheads="1"/>
            </p:cNvSpPr>
            <p:nvPr/>
          </p:nvSpPr>
          <p:spPr bwMode="auto">
            <a:xfrm>
              <a:off x="5760" y="8469"/>
              <a:ext cx="2520" cy="540"/>
            </a:xfrm>
            <a:prstGeom prst="rect">
              <a:avLst/>
            </a:prstGeom>
            <a:noFill/>
            <a:ln w="9525">
              <a:noFill/>
              <a:miter lim="800000"/>
              <a:headEnd/>
              <a:tailEnd/>
            </a:ln>
          </p:spPr>
          <p:txBody>
            <a:bodyPr/>
            <a:lstStyle/>
            <a:p>
              <a:r>
                <a:rPr lang="en-US" sz="1400">
                  <a:solidFill>
                    <a:srgbClr val="000000"/>
                  </a:solidFill>
                  <a:ea typeface="Times New Roman" pitchFamily="18" charset="0"/>
                  <a:cs typeface="Arial" charset="0"/>
                </a:rPr>
                <a:t>NEW VOL.</a:t>
              </a:r>
              <a:endParaRPr lang="en-US" sz="1800">
                <a:solidFill>
                  <a:srgbClr val="000000"/>
                </a:solidFill>
                <a:ea typeface="Times New Roman" pitchFamily="18" charset="0"/>
                <a:cs typeface="Arial" charset="0"/>
              </a:endParaRPr>
            </a:p>
          </p:txBody>
        </p:sp>
      </p:grpSp>
      <p:sp>
        <p:nvSpPr>
          <p:cNvPr id="19468" name="Rectangle 64"/>
          <p:cNvSpPr>
            <a:spLocks noChangeArrowheads="1"/>
          </p:cNvSpPr>
          <p:nvPr/>
        </p:nvSpPr>
        <p:spPr bwMode="auto">
          <a:xfrm>
            <a:off x="609600" y="1371600"/>
            <a:ext cx="6584950" cy="366713"/>
          </a:xfrm>
          <a:prstGeom prst="rect">
            <a:avLst/>
          </a:prstGeom>
          <a:noFill/>
          <a:ln w="9525">
            <a:noFill/>
            <a:miter lim="800000"/>
            <a:headEnd/>
            <a:tailEnd/>
          </a:ln>
        </p:spPr>
        <p:txBody>
          <a:bodyPr wrap="none" anchor="ctr">
            <a:spAutoFit/>
          </a:bodyPr>
          <a:lstStyle/>
          <a:p>
            <a:pPr algn="l"/>
            <a:r>
              <a:rPr lang="en-US" sz="1800">
                <a:solidFill>
                  <a:srgbClr val="000000"/>
                </a:solidFill>
                <a:ea typeface="Times New Roman" pitchFamily="18" charset="0"/>
                <a:cs typeface="Arial" charset="0"/>
              </a:rPr>
              <a:t>Density formula for any substance:			</a:t>
            </a:r>
          </a:p>
        </p:txBody>
      </p:sp>
      <p:sp>
        <p:nvSpPr>
          <p:cNvPr id="19469" name="Rectangle 65"/>
          <p:cNvSpPr>
            <a:spLocks noChangeArrowheads="1"/>
          </p:cNvSpPr>
          <p:nvPr/>
        </p:nvSpPr>
        <p:spPr bwMode="auto">
          <a:xfrm>
            <a:off x="-2206625" y="2360613"/>
            <a:ext cx="9144000" cy="0"/>
          </a:xfrm>
          <a:prstGeom prst="rect">
            <a:avLst/>
          </a:prstGeom>
          <a:noFill/>
          <a:ln w="9525">
            <a:noFill/>
            <a:miter lim="800000"/>
            <a:headEnd/>
            <a:tailEnd/>
          </a:ln>
        </p:spPr>
        <p:txBody>
          <a:bodyPr wrap="none" anchor="ctr">
            <a:spAutoFit/>
          </a:bodyPr>
          <a:lstStyle/>
          <a:p>
            <a:endParaRPr lang="en-US">
              <a:solidFill>
                <a:srgbClr val="000000"/>
              </a:solidFill>
            </a:endParaRPr>
          </a:p>
        </p:txBody>
      </p:sp>
      <p:sp>
        <p:nvSpPr>
          <p:cNvPr id="19470" name="Rectangle 66"/>
          <p:cNvSpPr>
            <a:spLocks noChangeArrowheads="1"/>
          </p:cNvSpPr>
          <p:nvPr/>
        </p:nvSpPr>
        <p:spPr bwMode="auto">
          <a:xfrm>
            <a:off x="914400" y="1828800"/>
            <a:ext cx="7283450" cy="641350"/>
          </a:xfrm>
          <a:prstGeom prst="rect">
            <a:avLst/>
          </a:prstGeom>
          <a:noFill/>
          <a:ln w="9525">
            <a:noFill/>
            <a:miter lim="800000"/>
            <a:headEnd/>
            <a:tailEnd/>
          </a:ln>
        </p:spPr>
        <p:txBody>
          <a:bodyPr wrap="none" anchor="ctr">
            <a:spAutoFit/>
          </a:bodyPr>
          <a:lstStyle/>
          <a:p>
            <a:pPr algn="l"/>
            <a:r>
              <a:rPr lang="en-US" sz="1800">
                <a:solidFill>
                  <a:srgbClr val="000000"/>
                </a:solidFill>
                <a:cs typeface="Times New Roman" pitchFamily="18" charset="0"/>
              </a:rPr>
              <a:t>For a sample of gas, mass is constant, but pres. and/or temp. </a:t>
            </a:r>
          </a:p>
          <a:p>
            <a:pPr algn="l" eaLnBrk="0" hangingPunct="0"/>
            <a:r>
              <a:rPr lang="en-US" sz="1800">
                <a:solidFill>
                  <a:srgbClr val="000000"/>
                </a:solidFill>
                <a:cs typeface="Times New Roman" pitchFamily="18" charset="0"/>
              </a:rPr>
              <a:t>changes cause gas’s vol. to change. Thus, its density will change, too.</a:t>
            </a:r>
            <a:endParaRPr lang="en-US" sz="1800">
              <a:solidFill>
                <a:srgbClr val="000000"/>
              </a:solidFill>
            </a:endParaRPr>
          </a:p>
        </p:txBody>
      </p:sp>
      <p:sp>
        <p:nvSpPr>
          <p:cNvPr id="19471" name="Rectangle 67"/>
          <p:cNvSpPr>
            <a:spLocks noChangeArrowheads="1"/>
          </p:cNvSpPr>
          <p:nvPr/>
        </p:nvSpPr>
        <p:spPr bwMode="auto">
          <a:xfrm>
            <a:off x="228600" y="4953000"/>
            <a:ext cx="3860800" cy="366713"/>
          </a:xfrm>
          <a:prstGeom prst="rect">
            <a:avLst/>
          </a:prstGeom>
          <a:noFill/>
          <a:ln w="9525">
            <a:noFill/>
            <a:miter lim="800000"/>
            <a:headEnd/>
            <a:tailEnd/>
          </a:ln>
        </p:spPr>
        <p:txBody>
          <a:bodyPr wrap="none" anchor="ctr">
            <a:spAutoFit/>
          </a:bodyPr>
          <a:lstStyle/>
          <a:p>
            <a:pPr algn="l"/>
            <a:r>
              <a:rPr lang="en-US" sz="1000">
                <a:solidFill>
                  <a:srgbClr val="000000"/>
                </a:solidFill>
                <a:ea typeface="Times New Roman" pitchFamily="18" charset="0"/>
                <a:cs typeface="Arial" charset="0"/>
              </a:rPr>
              <a:t>  </a:t>
            </a:r>
            <a:r>
              <a:rPr lang="en-US" sz="1800">
                <a:solidFill>
                  <a:srgbClr val="000000"/>
                </a:solidFill>
                <a:ea typeface="Times New Roman" pitchFamily="18" charset="0"/>
                <a:cs typeface="Arial" charset="0"/>
              </a:rPr>
              <a:t>If V    (due to P    or T   ), then…  D </a:t>
            </a:r>
          </a:p>
        </p:txBody>
      </p:sp>
      <p:sp>
        <p:nvSpPr>
          <p:cNvPr id="19472" name="Rectangle 68"/>
          <p:cNvSpPr>
            <a:spLocks noChangeArrowheads="1"/>
          </p:cNvSpPr>
          <p:nvPr/>
        </p:nvSpPr>
        <p:spPr bwMode="auto">
          <a:xfrm>
            <a:off x="5029200" y="4929188"/>
            <a:ext cx="3790950" cy="366712"/>
          </a:xfrm>
          <a:prstGeom prst="rect">
            <a:avLst/>
          </a:prstGeom>
          <a:noFill/>
          <a:ln w="9525">
            <a:noFill/>
            <a:miter lim="800000"/>
            <a:headEnd/>
            <a:tailEnd/>
          </a:ln>
        </p:spPr>
        <p:txBody>
          <a:bodyPr wrap="none" anchor="ctr">
            <a:spAutoFit/>
          </a:bodyPr>
          <a:lstStyle/>
          <a:p>
            <a:pPr algn="l"/>
            <a:r>
              <a:rPr lang="en-US" sz="1800">
                <a:solidFill>
                  <a:srgbClr val="000000"/>
                </a:solidFill>
                <a:ea typeface="Times New Roman" pitchFamily="18" charset="0"/>
                <a:cs typeface="Arial" charset="0"/>
              </a:rPr>
              <a:t>If V    (due to P    or T   ), then…  D </a:t>
            </a:r>
          </a:p>
        </p:txBody>
      </p:sp>
      <p:sp>
        <p:nvSpPr>
          <p:cNvPr id="19473" name="Rectangle 69"/>
          <p:cNvSpPr>
            <a:spLocks noChangeArrowheads="1"/>
          </p:cNvSpPr>
          <p:nvPr/>
        </p:nvSpPr>
        <p:spPr bwMode="auto">
          <a:xfrm>
            <a:off x="381000" y="5953125"/>
            <a:ext cx="4756150" cy="366713"/>
          </a:xfrm>
          <a:prstGeom prst="rect">
            <a:avLst/>
          </a:prstGeom>
          <a:noFill/>
          <a:ln w="9525">
            <a:noFill/>
            <a:miter lim="800000"/>
            <a:headEnd/>
            <a:tailEnd/>
          </a:ln>
        </p:spPr>
        <p:txBody>
          <a:bodyPr wrap="none" anchor="ctr">
            <a:spAutoFit/>
          </a:bodyPr>
          <a:lstStyle/>
          <a:p>
            <a:r>
              <a:rPr lang="en-US" sz="1800">
                <a:solidFill>
                  <a:srgbClr val="000000"/>
                </a:solidFill>
                <a:ea typeface="Times New Roman" pitchFamily="18" charset="0"/>
                <a:cs typeface="Arial" charset="0"/>
              </a:rPr>
              <a:t>Density of Gases Equation:		</a:t>
            </a:r>
          </a:p>
        </p:txBody>
      </p:sp>
      <p:graphicFrame>
        <p:nvGraphicFramePr>
          <p:cNvPr id="19458" name="Object 70"/>
          <p:cNvGraphicFramePr>
            <a:graphicFrameLocks noChangeAspect="1"/>
          </p:cNvGraphicFramePr>
          <p:nvPr/>
        </p:nvGraphicFramePr>
        <p:xfrm>
          <a:off x="3490913" y="5867400"/>
          <a:ext cx="1571625" cy="619125"/>
        </p:xfrm>
        <a:graphic>
          <a:graphicData uri="http://schemas.openxmlformats.org/presentationml/2006/ole">
            <mc:AlternateContent xmlns:mc="http://schemas.openxmlformats.org/markup-compatibility/2006">
              <mc:Choice xmlns:v="urn:schemas-microsoft-com:vml" Requires="v">
                <p:oleObj spid="_x0000_s32770" name="Equation" r:id="rId4" imgW="1574800" imgH="622300" progId="Equation.3">
                  <p:embed/>
                </p:oleObj>
              </mc:Choice>
              <mc:Fallback>
                <p:oleObj name="Equation" r:id="rId4" imgW="1574800" imgH="6223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0913" y="5867400"/>
                        <a:ext cx="1571625" cy="619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474" name="Rectangle 71"/>
          <p:cNvSpPr>
            <a:spLocks noChangeArrowheads="1"/>
          </p:cNvSpPr>
          <p:nvPr/>
        </p:nvSpPr>
        <p:spPr bwMode="auto">
          <a:xfrm>
            <a:off x="5281613" y="6029325"/>
            <a:ext cx="3557587" cy="366713"/>
          </a:xfrm>
          <a:prstGeom prst="rect">
            <a:avLst/>
          </a:prstGeom>
          <a:noFill/>
          <a:ln w="9525">
            <a:noFill/>
            <a:miter lim="800000"/>
            <a:headEnd/>
            <a:tailEnd/>
          </a:ln>
        </p:spPr>
        <p:txBody>
          <a:bodyPr wrap="none" anchor="ctr">
            <a:spAutoFit/>
          </a:bodyPr>
          <a:lstStyle/>
          <a:p>
            <a:pPr algn="l"/>
            <a:r>
              <a:rPr lang="en-US" sz="1800">
                <a:solidFill>
                  <a:srgbClr val="000000"/>
                </a:solidFill>
                <a:ea typeface="Times New Roman" pitchFamily="18" charset="0"/>
                <a:cs typeface="Arial" charset="0"/>
              </a:rPr>
              <a:t>** As always, T’s must be in K.</a:t>
            </a:r>
          </a:p>
        </p:txBody>
      </p:sp>
      <p:sp>
        <p:nvSpPr>
          <p:cNvPr id="19475" name="Rectangle 7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solidFill>
                <a:srgbClr val="000000"/>
              </a:solidFill>
            </a:endParaRPr>
          </a:p>
        </p:txBody>
      </p:sp>
      <p:graphicFrame>
        <p:nvGraphicFramePr>
          <p:cNvPr id="19459" name="Object 73"/>
          <p:cNvGraphicFramePr>
            <a:graphicFrameLocks noChangeAspect="1"/>
          </p:cNvGraphicFramePr>
          <p:nvPr/>
        </p:nvGraphicFramePr>
        <p:xfrm>
          <a:off x="4800600" y="1295400"/>
          <a:ext cx="885825" cy="561975"/>
        </p:xfrm>
        <a:graphic>
          <a:graphicData uri="http://schemas.openxmlformats.org/presentationml/2006/ole">
            <mc:AlternateContent xmlns:mc="http://schemas.openxmlformats.org/markup-compatibility/2006">
              <mc:Choice xmlns:v="urn:schemas-microsoft-com:vml" Requires="v">
                <p:oleObj spid="_x0000_s32771" name="Equation" r:id="rId6" imgW="889000" imgH="558800" progId="Equation.3">
                  <p:embed/>
                </p:oleObj>
              </mc:Choice>
              <mc:Fallback>
                <p:oleObj name="Equation" r:id="rId6" imgW="889000" imgH="558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1295400"/>
                        <a:ext cx="885825" cy="561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49572632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0" name="Rectangle 5"/>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r>
              <a:rPr lang="en-US" sz="4000" i="1">
                <a:solidFill>
                  <a:srgbClr val="000000"/>
                </a:solidFill>
              </a:rPr>
              <a:t>Density of Gases</a:t>
            </a:r>
          </a:p>
        </p:txBody>
      </p:sp>
      <p:graphicFrame>
        <p:nvGraphicFramePr>
          <p:cNvPr id="1057795" name="Object 3"/>
          <p:cNvGraphicFramePr>
            <a:graphicFrameLocks noChangeAspect="1"/>
          </p:cNvGraphicFramePr>
          <p:nvPr/>
        </p:nvGraphicFramePr>
        <p:xfrm>
          <a:off x="6146800" y="5324475"/>
          <a:ext cx="1571625" cy="619125"/>
        </p:xfrm>
        <a:graphic>
          <a:graphicData uri="http://schemas.openxmlformats.org/presentationml/2006/ole">
            <mc:AlternateContent xmlns:mc="http://schemas.openxmlformats.org/markup-compatibility/2006">
              <mc:Choice xmlns:v="urn:schemas-microsoft-com:vml" Requires="v">
                <p:oleObj spid="_x0000_s33794" name="Equation" r:id="rId4" imgW="1574800" imgH="622300" progId="Equation.3">
                  <p:embed/>
                </p:oleObj>
              </mc:Choice>
              <mc:Fallback>
                <p:oleObj name="Equation" r:id="rId4" imgW="1574800" imgH="6223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6800" y="5324475"/>
                        <a:ext cx="1571625" cy="619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491" name="Rectangle 6"/>
          <p:cNvSpPr>
            <a:spLocks noChangeArrowheads="1"/>
          </p:cNvSpPr>
          <p:nvPr/>
        </p:nvSpPr>
        <p:spPr bwMode="auto">
          <a:xfrm>
            <a:off x="609600" y="1371600"/>
            <a:ext cx="6584950" cy="366713"/>
          </a:xfrm>
          <a:prstGeom prst="rect">
            <a:avLst/>
          </a:prstGeom>
          <a:noFill/>
          <a:ln w="9525">
            <a:noFill/>
            <a:miter lim="800000"/>
            <a:headEnd/>
            <a:tailEnd/>
          </a:ln>
        </p:spPr>
        <p:txBody>
          <a:bodyPr wrap="none" anchor="ctr">
            <a:spAutoFit/>
          </a:bodyPr>
          <a:lstStyle/>
          <a:p>
            <a:pPr algn="l"/>
            <a:r>
              <a:rPr lang="en-US" sz="1800">
                <a:solidFill>
                  <a:srgbClr val="000000"/>
                </a:solidFill>
                <a:ea typeface="Times New Roman" pitchFamily="18" charset="0"/>
                <a:cs typeface="Arial" charset="0"/>
              </a:rPr>
              <a:t>Density formula for any substance:			</a:t>
            </a:r>
          </a:p>
        </p:txBody>
      </p:sp>
      <p:sp>
        <p:nvSpPr>
          <p:cNvPr id="1057799" name="Rectangle 7"/>
          <p:cNvSpPr>
            <a:spLocks noChangeArrowheads="1"/>
          </p:cNvSpPr>
          <p:nvPr/>
        </p:nvSpPr>
        <p:spPr bwMode="auto">
          <a:xfrm>
            <a:off x="914400" y="1828800"/>
            <a:ext cx="7283450" cy="641350"/>
          </a:xfrm>
          <a:prstGeom prst="rect">
            <a:avLst/>
          </a:prstGeom>
          <a:noFill/>
          <a:ln w="9525">
            <a:noFill/>
            <a:miter lim="800000"/>
            <a:headEnd/>
            <a:tailEnd/>
          </a:ln>
        </p:spPr>
        <p:txBody>
          <a:bodyPr wrap="none" anchor="ctr">
            <a:spAutoFit/>
          </a:bodyPr>
          <a:lstStyle/>
          <a:p>
            <a:pPr algn="l"/>
            <a:r>
              <a:rPr lang="en-US" sz="1800">
                <a:solidFill>
                  <a:srgbClr val="000000"/>
                </a:solidFill>
                <a:cs typeface="Times New Roman" pitchFamily="18" charset="0"/>
              </a:rPr>
              <a:t>For a sample of gas, mass is constant, but pres. and/or temp. </a:t>
            </a:r>
          </a:p>
          <a:p>
            <a:pPr algn="l" eaLnBrk="0" hangingPunct="0"/>
            <a:r>
              <a:rPr lang="en-US" sz="1800">
                <a:solidFill>
                  <a:srgbClr val="000000"/>
                </a:solidFill>
                <a:cs typeface="Times New Roman" pitchFamily="18" charset="0"/>
              </a:rPr>
              <a:t>changes cause gas’s vol. to change. Thus, its density will change, too.</a:t>
            </a:r>
            <a:endParaRPr lang="en-US" sz="1800">
              <a:solidFill>
                <a:srgbClr val="000000"/>
              </a:solidFill>
            </a:endParaRPr>
          </a:p>
        </p:txBody>
      </p:sp>
      <p:graphicFrame>
        <p:nvGraphicFramePr>
          <p:cNvPr id="1057800" name="Object 8"/>
          <p:cNvGraphicFramePr>
            <a:graphicFrameLocks noChangeAspect="1"/>
          </p:cNvGraphicFramePr>
          <p:nvPr/>
        </p:nvGraphicFramePr>
        <p:xfrm>
          <a:off x="4800600" y="1295400"/>
          <a:ext cx="885825" cy="561975"/>
        </p:xfrm>
        <a:graphic>
          <a:graphicData uri="http://schemas.openxmlformats.org/presentationml/2006/ole">
            <mc:AlternateContent xmlns:mc="http://schemas.openxmlformats.org/markup-compatibility/2006">
              <mc:Choice xmlns:v="urn:schemas-microsoft-com:vml" Requires="v">
                <p:oleObj spid="_x0000_s33795" name="Equation" r:id="rId6" imgW="889000" imgH="558800" progId="Equation.3">
                  <p:embed/>
                </p:oleObj>
              </mc:Choice>
              <mc:Fallback>
                <p:oleObj name="Equation" r:id="rId6" imgW="889000" imgH="558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1295400"/>
                        <a:ext cx="885825" cy="561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57801" name="Object 9"/>
          <p:cNvGraphicFramePr>
            <a:graphicFrameLocks noChangeAspect="1"/>
          </p:cNvGraphicFramePr>
          <p:nvPr/>
        </p:nvGraphicFramePr>
        <p:xfrm>
          <a:off x="1436688" y="2808288"/>
          <a:ext cx="885825" cy="561975"/>
        </p:xfrm>
        <a:graphic>
          <a:graphicData uri="http://schemas.openxmlformats.org/presentationml/2006/ole">
            <mc:AlternateContent xmlns:mc="http://schemas.openxmlformats.org/markup-compatibility/2006">
              <mc:Choice xmlns:v="urn:schemas-microsoft-com:vml" Requires="v">
                <p:oleObj spid="_x0000_s33796" name="Equation" r:id="rId8" imgW="889000" imgH="558800" progId="Equation.3">
                  <p:embed/>
                </p:oleObj>
              </mc:Choice>
              <mc:Fallback>
                <p:oleObj name="Equation" r:id="rId8" imgW="889000" imgH="558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6688" y="2808288"/>
                        <a:ext cx="885825" cy="561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7802" name="Text Box 10"/>
          <p:cNvSpPr txBox="1">
            <a:spLocks noChangeArrowheads="1"/>
          </p:cNvSpPr>
          <p:nvPr/>
        </p:nvSpPr>
        <p:spPr bwMode="auto">
          <a:xfrm>
            <a:off x="2627313" y="2693988"/>
            <a:ext cx="3740150" cy="915987"/>
          </a:xfrm>
          <a:prstGeom prst="rect">
            <a:avLst/>
          </a:prstGeom>
          <a:noFill/>
          <a:ln w="9525">
            <a:noFill/>
            <a:miter lim="800000"/>
            <a:headEnd/>
            <a:tailEnd/>
          </a:ln>
        </p:spPr>
        <p:txBody>
          <a:bodyPr wrap="none">
            <a:spAutoFit/>
          </a:bodyPr>
          <a:lstStyle/>
          <a:p>
            <a:r>
              <a:rPr lang="en-US" sz="1800">
                <a:solidFill>
                  <a:srgbClr val="000000"/>
                </a:solidFill>
              </a:rPr>
              <a:t>Because mass is constant, any </a:t>
            </a:r>
          </a:p>
          <a:p>
            <a:r>
              <a:rPr lang="en-US" sz="1800">
                <a:solidFill>
                  <a:srgbClr val="000000"/>
                </a:solidFill>
              </a:rPr>
              <a:t>value can be put into the equation: </a:t>
            </a:r>
          </a:p>
          <a:p>
            <a:r>
              <a:rPr lang="en-US" sz="1800">
                <a:solidFill>
                  <a:srgbClr val="000000"/>
                </a:solidFill>
              </a:rPr>
              <a:t>lets use 1 g for mass.</a:t>
            </a:r>
          </a:p>
        </p:txBody>
      </p:sp>
      <p:graphicFrame>
        <p:nvGraphicFramePr>
          <p:cNvPr id="1057803" name="Object 11"/>
          <p:cNvGraphicFramePr>
            <a:graphicFrameLocks noChangeAspect="1"/>
          </p:cNvGraphicFramePr>
          <p:nvPr/>
        </p:nvGraphicFramePr>
        <p:xfrm>
          <a:off x="6621463" y="2805113"/>
          <a:ext cx="912812" cy="565150"/>
        </p:xfrm>
        <a:graphic>
          <a:graphicData uri="http://schemas.openxmlformats.org/presentationml/2006/ole">
            <mc:AlternateContent xmlns:mc="http://schemas.openxmlformats.org/markup-compatibility/2006">
              <mc:Choice xmlns:v="urn:schemas-microsoft-com:vml" Requires="v">
                <p:oleObj spid="_x0000_s33797" name="Equation" r:id="rId9" imgW="914400" imgH="558720" progId="Equation.3">
                  <p:embed/>
                </p:oleObj>
              </mc:Choice>
              <mc:Fallback>
                <p:oleObj name="Equation" r:id="rId9" imgW="914400" imgH="55872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21463" y="2805113"/>
                        <a:ext cx="912812" cy="565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57804" name="Object 12"/>
          <p:cNvGraphicFramePr>
            <a:graphicFrameLocks noChangeAspect="1"/>
          </p:cNvGraphicFramePr>
          <p:nvPr/>
        </p:nvGraphicFramePr>
        <p:xfrm>
          <a:off x="1020763" y="4252913"/>
          <a:ext cx="1052512" cy="628650"/>
        </p:xfrm>
        <a:graphic>
          <a:graphicData uri="http://schemas.openxmlformats.org/presentationml/2006/ole">
            <mc:AlternateContent xmlns:mc="http://schemas.openxmlformats.org/markup-compatibility/2006">
              <mc:Choice xmlns:v="urn:schemas-microsoft-com:vml" Requires="v">
                <p:oleObj spid="_x0000_s33798" name="Equation" r:id="rId11" imgW="1054080" imgH="622080" progId="Equation.3">
                  <p:embed/>
                </p:oleObj>
              </mc:Choice>
              <mc:Fallback>
                <p:oleObj name="Equation" r:id="rId11" imgW="1054080" imgH="62208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0763" y="4252913"/>
                        <a:ext cx="1052512" cy="628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57805" name="Object 13"/>
          <p:cNvGraphicFramePr>
            <a:graphicFrameLocks noChangeAspect="1"/>
          </p:cNvGraphicFramePr>
          <p:nvPr/>
        </p:nvGraphicFramePr>
        <p:xfrm>
          <a:off x="3709988" y="4260850"/>
          <a:ext cx="1052512" cy="628650"/>
        </p:xfrm>
        <a:graphic>
          <a:graphicData uri="http://schemas.openxmlformats.org/presentationml/2006/ole">
            <mc:AlternateContent xmlns:mc="http://schemas.openxmlformats.org/markup-compatibility/2006">
              <mc:Choice xmlns:v="urn:schemas-microsoft-com:vml" Requires="v">
                <p:oleObj spid="_x0000_s33799" name="Equation" r:id="rId13" imgW="1054080" imgH="622080" progId="Equation.3">
                  <p:embed/>
                </p:oleObj>
              </mc:Choice>
              <mc:Fallback>
                <p:oleObj name="Equation" r:id="rId13" imgW="1054080" imgH="62208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09988" y="4260850"/>
                        <a:ext cx="1052512" cy="628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7806" name="Text Box 14"/>
          <p:cNvSpPr txBox="1">
            <a:spLocks noChangeArrowheads="1"/>
          </p:cNvSpPr>
          <p:nvPr/>
        </p:nvSpPr>
        <p:spPr bwMode="auto">
          <a:xfrm>
            <a:off x="876300" y="3846513"/>
            <a:ext cx="1339850" cy="366712"/>
          </a:xfrm>
          <a:prstGeom prst="rect">
            <a:avLst/>
          </a:prstGeom>
          <a:noFill/>
          <a:ln w="9525">
            <a:noFill/>
            <a:miter lim="800000"/>
            <a:headEnd/>
            <a:tailEnd/>
          </a:ln>
        </p:spPr>
        <p:txBody>
          <a:bodyPr wrap="none">
            <a:spAutoFit/>
          </a:bodyPr>
          <a:lstStyle/>
          <a:p>
            <a:pPr algn="l"/>
            <a:r>
              <a:rPr lang="en-US" sz="1800">
                <a:solidFill>
                  <a:srgbClr val="000000"/>
                </a:solidFill>
              </a:rPr>
              <a:t>For gas #1:</a:t>
            </a:r>
          </a:p>
        </p:txBody>
      </p:sp>
      <p:sp>
        <p:nvSpPr>
          <p:cNvPr id="1057807" name="Text Box 15"/>
          <p:cNvSpPr txBox="1">
            <a:spLocks noChangeArrowheads="1"/>
          </p:cNvSpPr>
          <p:nvPr/>
        </p:nvSpPr>
        <p:spPr bwMode="auto">
          <a:xfrm>
            <a:off x="2820988" y="3848100"/>
            <a:ext cx="3168650" cy="366713"/>
          </a:xfrm>
          <a:prstGeom prst="rect">
            <a:avLst/>
          </a:prstGeom>
          <a:noFill/>
          <a:ln w="9525">
            <a:noFill/>
            <a:miter lim="800000"/>
            <a:headEnd/>
            <a:tailEnd/>
          </a:ln>
        </p:spPr>
        <p:txBody>
          <a:bodyPr wrap="none">
            <a:spAutoFit/>
          </a:bodyPr>
          <a:lstStyle/>
          <a:p>
            <a:pPr algn="l"/>
            <a:r>
              <a:rPr lang="en-US" sz="1800">
                <a:solidFill>
                  <a:srgbClr val="000000"/>
                </a:solidFill>
              </a:rPr>
              <a:t>Take reciprocal of both sides:</a:t>
            </a:r>
          </a:p>
        </p:txBody>
      </p:sp>
      <p:graphicFrame>
        <p:nvGraphicFramePr>
          <p:cNvPr id="1057808" name="Object 16"/>
          <p:cNvGraphicFramePr>
            <a:graphicFrameLocks noChangeAspect="1"/>
          </p:cNvGraphicFramePr>
          <p:nvPr/>
        </p:nvGraphicFramePr>
        <p:xfrm>
          <a:off x="993775" y="5448300"/>
          <a:ext cx="1128713" cy="628650"/>
        </p:xfrm>
        <a:graphic>
          <a:graphicData uri="http://schemas.openxmlformats.org/presentationml/2006/ole">
            <mc:AlternateContent xmlns:mc="http://schemas.openxmlformats.org/markup-compatibility/2006">
              <mc:Choice xmlns:v="urn:schemas-microsoft-com:vml" Requires="v">
                <p:oleObj spid="_x0000_s33800" name="Equation" r:id="rId15" imgW="1130040" imgH="622080" progId="Equation.3">
                  <p:embed/>
                </p:oleObj>
              </mc:Choice>
              <mc:Fallback>
                <p:oleObj name="Equation" r:id="rId15" imgW="1130040" imgH="62208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93775" y="5448300"/>
                        <a:ext cx="1128713" cy="628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57809" name="Object 17"/>
          <p:cNvGraphicFramePr>
            <a:graphicFrameLocks noChangeAspect="1"/>
          </p:cNvGraphicFramePr>
          <p:nvPr/>
        </p:nvGraphicFramePr>
        <p:xfrm>
          <a:off x="3683000" y="5456238"/>
          <a:ext cx="1128713" cy="628650"/>
        </p:xfrm>
        <a:graphic>
          <a:graphicData uri="http://schemas.openxmlformats.org/presentationml/2006/ole">
            <mc:AlternateContent xmlns:mc="http://schemas.openxmlformats.org/markup-compatibility/2006">
              <mc:Choice xmlns:v="urn:schemas-microsoft-com:vml" Requires="v">
                <p:oleObj spid="_x0000_s33801" name="Equation" r:id="rId17" imgW="1130040" imgH="622080" progId="Equation.3">
                  <p:embed/>
                </p:oleObj>
              </mc:Choice>
              <mc:Fallback>
                <p:oleObj name="Equation" r:id="rId17" imgW="1130040" imgH="62208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683000" y="5456238"/>
                        <a:ext cx="1128713" cy="628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7810" name="Text Box 18"/>
          <p:cNvSpPr txBox="1">
            <a:spLocks noChangeArrowheads="1"/>
          </p:cNvSpPr>
          <p:nvPr/>
        </p:nvSpPr>
        <p:spPr bwMode="auto">
          <a:xfrm>
            <a:off x="887413" y="5041900"/>
            <a:ext cx="1339850" cy="366713"/>
          </a:xfrm>
          <a:prstGeom prst="rect">
            <a:avLst/>
          </a:prstGeom>
          <a:noFill/>
          <a:ln w="9525">
            <a:noFill/>
            <a:miter lim="800000"/>
            <a:headEnd/>
            <a:tailEnd/>
          </a:ln>
        </p:spPr>
        <p:txBody>
          <a:bodyPr wrap="none">
            <a:spAutoFit/>
          </a:bodyPr>
          <a:lstStyle/>
          <a:p>
            <a:pPr algn="l"/>
            <a:r>
              <a:rPr lang="en-US" sz="1800">
                <a:solidFill>
                  <a:srgbClr val="000000"/>
                </a:solidFill>
              </a:rPr>
              <a:t>For gas #2:</a:t>
            </a:r>
          </a:p>
        </p:txBody>
      </p:sp>
      <p:sp>
        <p:nvSpPr>
          <p:cNvPr id="1057811" name="AutoShape 19"/>
          <p:cNvSpPr>
            <a:spLocks/>
          </p:cNvSpPr>
          <p:nvPr/>
        </p:nvSpPr>
        <p:spPr bwMode="auto">
          <a:xfrm>
            <a:off x="4691063" y="4233863"/>
            <a:ext cx="468312" cy="1960562"/>
          </a:xfrm>
          <a:prstGeom prst="rightBrace">
            <a:avLst>
              <a:gd name="adj1" fmla="val 34887"/>
              <a:gd name="adj2" fmla="val 50000"/>
            </a:avLst>
          </a:prstGeom>
          <a:noFill/>
          <a:ln w="9525">
            <a:solidFill>
              <a:schemeClr val="tx1"/>
            </a:solidFill>
            <a:round/>
            <a:headEnd/>
            <a:tailEnd/>
          </a:ln>
        </p:spPr>
        <p:txBody>
          <a:bodyPr wrap="none" anchor="ctr"/>
          <a:lstStyle/>
          <a:p>
            <a:endParaRPr lang="en-US">
              <a:solidFill>
                <a:srgbClr val="000000"/>
              </a:solidFill>
            </a:endParaRPr>
          </a:p>
        </p:txBody>
      </p:sp>
      <p:sp>
        <p:nvSpPr>
          <p:cNvPr id="1057812" name="Text Box 20"/>
          <p:cNvSpPr txBox="1">
            <a:spLocks noChangeArrowheads="1"/>
          </p:cNvSpPr>
          <p:nvPr/>
        </p:nvSpPr>
        <p:spPr bwMode="auto">
          <a:xfrm>
            <a:off x="5427663" y="4467225"/>
            <a:ext cx="2854325" cy="641350"/>
          </a:xfrm>
          <a:prstGeom prst="rect">
            <a:avLst/>
          </a:prstGeom>
          <a:noFill/>
          <a:ln w="9525">
            <a:noFill/>
            <a:miter lim="800000"/>
            <a:headEnd/>
            <a:tailEnd/>
          </a:ln>
        </p:spPr>
        <p:txBody>
          <a:bodyPr wrap="none">
            <a:spAutoFit/>
          </a:bodyPr>
          <a:lstStyle/>
          <a:p>
            <a:r>
              <a:rPr lang="en-US" sz="1800">
                <a:solidFill>
                  <a:srgbClr val="000000"/>
                </a:solidFill>
              </a:rPr>
              <a:t>Substitute into equation </a:t>
            </a:r>
          </a:p>
          <a:p>
            <a:r>
              <a:rPr lang="en-US" sz="1800">
                <a:solidFill>
                  <a:srgbClr val="000000"/>
                </a:solidFill>
              </a:rPr>
              <a:t>“new” values for V</a:t>
            </a:r>
            <a:r>
              <a:rPr lang="en-US" sz="1800" baseline="-25000">
                <a:solidFill>
                  <a:srgbClr val="000000"/>
                </a:solidFill>
              </a:rPr>
              <a:t>1</a:t>
            </a:r>
            <a:r>
              <a:rPr lang="en-US" sz="1800">
                <a:solidFill>
                  <a:srgbClr val="000000"/>
                </a:solidFill>
              </a:rPr>
              <a:t> and V</a:t>
            </a:r>
            <a:r>
              <a:rPr lang="en-US" sz="1800" baseline="-25000">
                <a:solidFill>
                  <a:srgbClr val="000000"/>
                </a:solidFill>
              </a:rPr>
              <a:t>2</a:t>
            </a:r>
          </a:p>
        </p:txBody>
      </p:sp>
      <p:sp>
        <p:nvSpPr>
          <p:cNvPr id="1057813" name="Rectangle 21"/>
          <p:cNvSpPr>
            <a:spLocks noChangeArrowheads="1"/>
          </p:cNvSpPr>
          <p:nvPr/>
        </p:nvSpPr>
        <p:spPr bwMode="auto">
          <a:xfrm>
            <a:off x="6062663" y="5246688"/>
            <a:ext cx="1752600" cy="849312"/>
          </a:xfrm>
          <a:prstGeom prst="rect">
            <a:avLst/>
          </a:prstGeom>
          <a:noFill/>
          <a:ln w="9525">
            <a:solidFill>
              <a:schemeClr val="tx1"/>
            </a:solidFill>
            <a:miter lim="800000"/>
            <a:headEnd/>
            <a:tailEnd/>
          </a:ln>
        </p:spPr>
        <p:txBody>
          <a:bodyPr wrap="none" anchor="ctr"/>
          <a:lstStyle/>
          <a:p>
            <a:endParaRPr lang="en-US">
              <a:solidFill>
                <a:srgbClr val="000000"/>
              </a:solidFill>
            </a:endParaRPr>
          </a:p>
        </p:txBody>
      </p:sp>
    </p:spTree>
    <p:extLst>
      <p:ext uri="{BB962C8B-B14F-4D97-AF65-F5344CB8AC3E}">
        <p14:creationId xmlns:p14="http://schemas.microsoft.com/office/powerpoint/2010/main" val="346059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57800"/>
                                        </p:tgtEl>
                                        <p:attrNameLst>
                                          <p:attrName>style.visibility</p:attrName>
                                        </p:attrNameLst>
                                      </p:cBhvr>
                                      <p:to>
                                        <p:strVal val="visible"/>
                                      </p:to>
                                    </p:set>
                                    <p:anim calcmode="lin" valueType="num">
                                      <p:cBhvr>
                                        <p:cTn id="7" dur="500" fill="hold"/>
                                        <p:tgtEl>
                                          <p:spTgt spid="1057800"/>
                                        </p:tgtEl>
                                        <p:attrNameLst>
                                          <p:attrName>ppt_w</p:attrName>
                                        </p:attrNameLst>
                                      </p:cBhvr>
                                      <p:tavLst>
                                        <p:tav tm="0">
                                          <p:val>
                                            <p:fltVal val="0"/>
                                          </p:val>
                                        </p:tav>
                                        <p:tav tm="100000">
                                          <p:val>
                                            <p:strVal val="#ppt_w"/>
                                          </p:val>
                                        </p:tav>
                                      </p:tavLst>
                                    </p:anim>
                                    <p:anim calcmode="lin" valueType="num">
                                      <p:cBhvr>
                                        <p:cTn id="8" dur="500" fill="hold"/>
                                        <p:tgtEl>
                                          <p:spTgt spid="1057800"/>
                                        </p:tgtEl>
                                        <p:attrNameLst>
                                          <p:attrName>ppt_h</p:attrName>
                                        </p:attrNameLst>
                                      </p:cBhvr>
                                      <p:tavLst>
                                        <p:tav tm="0">
                                          <p:val>
                                            <p:fltVal val="0"/>
                                          </p:val>
                                        </p:tav>
                                        <p:tav tm="100000">
                                          <p:val>
                                            <p:strVal val="#ppt_h"/>
                                          </p:val>
                                        </p:tav>
                                      </p:tavLst>
                                    </p:anim>
                                    <p:animEffect transition="in" filter="fade">
                                      <p:cBhvr>
                                        <p:cTn id="9" dur="500"/>
                                        <p:tgtEl>
                                          <p:spTgt spid="105780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057799"/>
                                        </p:tgtEl>
                                        <p:attrNameLst>
                                          <p:attrName>style.visibility</p:attrName>
                                        </p:attrNameLst>
                                      </p:cBhvr>
                                      <p:to>
                                        <p:strVal val="visible"/>
                                      </p:to>
                                    </p:set>
                                    <p:animEffect transition="in" filter="wipe(up)">
                                      <p:cBhvr>
                                        <p:cTn id="14" dur="1000"/>
                                        <p:tgtEl>
                                          <p:spTgt spid="1057799"/>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057801"/>
                                        </p:tgtEl>
                                        <p:attrNameLst>
                                          <p:attrName>style.visibility</p:attrName>
                                        </p:attrNameLst>
                                      </p:cBhvr>
                                      <p:to>
                                        <p:strVal val="visible"/>
                                      </p:to>
                                    </p:set>
                                    <p:animEffect transition="in" filter="fade">
                                      <p:cBhvr>
                                        <p:cTn id="19" dur="1000"/>
                                        <p:tgtEl>
                                          <p:spTgt spid="1057801"/>
                                        </p:tgtEl>
                                      </p:cBhvr>
                                    </p:animEffect>
                                    <p:anim calcmode="lin" valueType="num">
                                      <p:cBhvr>
                                        <p:cTn id="20" dur="1000" fill="hold"/>
                                        <p:tgtEl>
                                          <p:spTgt spid="1057801"/>
                                        </p:tgtEl>
                                        <p:attrNameLst>
                                          <p:attrName>ppt_x</p:attrName>
                                        </p:attrNameLst>
                                      </p:cBhvr>
                                      <p:tavLst>
                                        <p:tav tm="0">
                                          <p:val>
                                            <p:strVal val="#ppt_x"/>
                                          </p:val>
                                        </p:tav>
                                        <p:tav tm="100000">
                                          <p:val>
                                            <p:strVal val="#ppt_x"/>
                                          </p:val>
                                        </p:tav>
                                      </p:tavLst>
                                    </p:anim>
                                    <p:anim calcmode="lin" valueType="num">
                                      <p:cBhvr>
                                        <p:cTn id="21" dur="1000" fill="hold"/>
                                        <p:tgtEl>
                                          <p:spTgt spid="105780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057802"/>
                                        </p:tgtEl>
                                        <p:attrNameLst>
                                          <p:attrName>style.visibility</p:attrName>
                                        </p:attrNameLst>
                                      </p:cBhvr>
                                      <p:to>
                                        <p:strVal val="visible"/>
                                      </p:to>
                                    </p:set>
                                    <p:animEffect transition="in" filter="dissolve">
                                      <p:cBhvr>
                                        <p:cTn id="26" dur="500"/>
                                        <p:tgtEl>
                                          <p:spTgt spid="1057802"/>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1057803"/>
                                        </p:tgtEl>
                                        <p:attrNameLst>
                                          <p:attrName>style.visibility</p:attrName>
                                        </p:attrNameLst>
                                      </p:cBhvr>
                                      <p:to>
                                        <p:strVal val="visible"/>
                                      </p:to>
                                    </p:set>
                                    <p:anim calcmode="lin" valueType="num">
                                      <p:cBhvr>
                                        <p:cTn id="31" dur="1000" fill="hold"/>
                                        <p:tgtEl>
                                          <p:spTgt spid="1057803"/>
                                        </p:tgtEl>
                                        <p:attrNameLst>
                                          <p:attrName>ppt_x</p:attrName>
                                        </p:attrNameLst>
                                      </p:cBhvr>
                                      <p:tavLst>
                                        <p:tav tm="0">
                                          <p:val>
                                            <p:strVal val="#ppt_x-.2"/>
                                          </p:val>
                                        </p:tav>
                                        <p:tav tm="100000">
                                          <p:val>
                                            <p:strVal val="#ppt_x"/>
                                          </p:val>
                                        </p:tav>
                                      </p:tavLst>
                                    </p:anim>
                                    <p:anim calcmode="lin" valueType="num">
                                      <p:cBhvr>
                                        <p:cTn id="32" dur="1000" fill="hold"/>
                                        <p:tgtEl>
                                          <p:spTgt spid="1057803"/>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057803"/>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grpId="0" nodeType="clickEffect">
                                  <p:stCondLst>
                                    <p:cond delay="0"/>
                                  </p:stCondLst>
                                  <p:childTnLst>
                                    <p:set>
                                      <p:cBhvr>
                                        <p:cTn id="37" dur="1" fill="hold">
                                          <p:stCondLst>
                                            <p:cond delay="0"/>
                                          </p:stCondLst>
                                        </p:cTn>
                                        <p:tgtEl>
                                          <p:spTgt spid="1057806"/>
                                        </p:tgtEl>
                                        <p:attrNameLst>
                                          <p:attrName>style.visibility</p:attrName>
                                        </p:attrNameLst>
                                      </p:cBhvr>
                                      <p:to>
                                        <p:strVal val="visible"/>
                                      </p:to>
                                    </p:set>
                                    <p:anim calcmode="lin" valueType="num">
                                      <p:cBhvr>
                                        <p:cTn id="38" dur="500" fill="hold"/>
                                        <p:tgtEl>
                                          <p:spTgt spid="1057806"/>
                                        </p:tgtEl>
                                        <p:attrNameLst>
                                          <p:attrName>ppt_w</p:attrName>
                                        </p:attrNameLst>
                                      </p:cBhvr>
                                      <p:tavLst>
                                        <p:tav tm="0">
                                          <p:val>
                                            <p:fltVal val="0"/>
                                          </p:val>
                                        </p:tav>
                                        <p:tav tm="100000">
                                          <p:val>
                                            <p:strVal val="#ppt_w"/>
                                          </p:val>
                                        </p:tav>
                                      </p:tavLst>
                                    </p:anim>
                                    <p:anim calcmode="lin" valueType="num">
                                      <p:cBhvr>
                                        <p:cTn id="39" dur="500" fill="hold"/>
                                        <p:tgtEl>
                                          <p:spTgt spid="1057806"/>
                                        </p:tgtEl>
                                        <p:attrNameLst>
                                          <p:attrName>ppt_h</p:attrName>
                                        </p:attrNameLst>
                                      </p:cBhvr>
                                      <p:tavLst>
                                        <p:tav tm="0">
                                          <p:val>
                                            <p:fltVal val="0"/>
                                          </p:val>
                                        </p:tav>
                                        <p:tav tm="100000">
                                          <p:val>
                                            <p:strVal val="#ppt_h"/>
                                          </p:val>
                                        </p:tav>
                                      </p:tavLst>
                                    </p:anim>
                                    <p:anim calcmode="lin" valueType="num">
                                      <p:cBhvr>
                                        <p:cTn id="40" dur="500" fill="hold"/>
                                        <p:tgtEl>
                                          <p:spTgt spid="1057806"/>
                                        </p:tgtEl>
                                        <p:attrNameLst>
                                          <p:attrName>style.rotation</p:attrName>
                                        </p:attrNameLst>
                                      </p:cBhvr>
                                      <p:tavLst>
                                        <p:tav tm="0">
                                          <p:val>
                                            <p:fltVal val="360"/>
                                          </p:val>
                                        </p:tav>
                                        <p:tav tm="100000">
                                          <p:val>
                                            <p:fltVal val="0"/>
                                          </p:val>
                                        </p:tav>
                                      </p:tavLst>
                                    </p:anim>
                                    <p:animEffect transition="in" filter="fade">
                                      <p:cBhvr>
                                        <p:cTn id="41" dur="500"/>
                                        <p:tgtEl>
                                          <p:spTgt spid="1057806"/>
                                        </p:tgtEl>
                                      </p:cBhvr>
                                    </p:animEffect>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nodeType="clickEffect">
                                  <p:stCondLst>
                                    <p:cond delay="0"/>
                                  </p:stCondLst>
                                  <p:childTnLst>
                                    <p:set>
                                      <p:cBhvr>
                                        <p:cTn id="45" dur="1" fill="hold">
                                          <p:stCondLst>
                                            <p:cond delay="0"/>
                                          </p:stCondLst>
                                        </p:cTn>
                                        <p:tgtEl>
                                          <p:spTgt spid="1057804"/>
                                        </p:tgtEl>
                                        <p:attrNameLst>
                                          <p:attrName>style.visibility</p:attrName>
                                        </p:attrNameLst>
                                      </p:cBhvr>
                                      <p:to>
                                        <p:strVal val="visible"/>
                                      </p:to>
                                    </p:set>
                                    <p:animEffect transition="in" filter="fade">
                                      <p:cBhvr>
                                        <p:cTn id="46" dur="1000"/>
                                        <p:tgtEl>
                                          <p:spTgt spid="1057804"/>
                                        </p:tgtEl>
                                      </p:cBhvr>
                                    </p:animEffect>
                                    <p:anim calcmode="lin" valueType="num">
                                      <p:cBhvr>
                                        <p:cTn id="47" dur="1000" fill="hold"/>
                                        <p:tgtEl>
                                          <p:spTgt spid="1057804"/>
                                        </p:tgtEl>
                                        <p:attrNameLst>
                                          <p:attrName>ppt_x</p:attrName>
                                        </p:attrNameLst>
                                      </p:cBhvr>
                                      <p:tavLst>
                                        <p:tav tm="0">
                                          <p:val>
                                            <p:strVal val="#ppt_x"/>
                                          </p:val>
                                        </p:tav>
                                        <p:tav tm="100000">
                                          <p:val>
                                            <p:strVal val="#ppt_x"/>
                                          </p:val>
                                        </p:tav>
                                      </p:tavLst>
                                    </p:anim>
                                    <p:anim calcmode="lin" valueType="num">
                                      <p:cBhvr>
                                        <p:cTn id="48" dur="1000" fill="hold"/>
                                        <p:tgtEl>
                                          <p:spTgt spid="1057804"/>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9" presetClass="entr" presetSubtype="0" decel="100000" fill="hold" grpId="0" nodeType="clickEffect">
                                  <p:stCondLst>
                                    <p:cond delay="0"/>
                                  </p:stCondLst>
                                  <p:childTnLst>
                                    <p:set>
                                      <p:cBhvr>
                                        <p:cTn id="52" dur="1" fill="hold">
                                          <p:stCondLst>
                                            <p:cond delay="0"/>
                                          </p:stCondLst>
                                        </p:cTn>
                                        <p:tgtEl>
                                          <p:spTgt spid="1057810"/>
                                        </p:tgtEl>
                                        <p:attrNameLst>
                                          <p:attrName>style.visibility</p:attrName>
                                        </p:attrNameLst>
                                      </p:cBhvr>
                                      <p:to>
                                        <p:strVal val="visible"/>
                                      </p:to>
                                    </p:set>
                                    <p:anim calcmode="lin" valueType="num">
                                      <p:cBhvr>
                                        <p:cTn id="53" dur="500" fill="hold"/>
                                        <p:tgtEl>
                                          <p:spTgt spid="1057810"/>
                                        </p:tgtEl>
                                        <p:attrNameLst>
                                          <p:attrName>ppt_w</p:attrName>
                                        </p:attrNameLst>
                                      </p:cBhvr>
                                      <p:tavLst>
                                        <p:tav tm="0">
                                          <p:val>
                                            <p:fltVal val="0"/>
                                          </p:val>
                                        </p:tav>
                                        <p:tav tm="100000">
                                          <p:val>
                                            <p:strVal val="#ppt_w"/>
                                          </p:val>
                                        </p:tav>
                                      </p:tavLst>
                                    </p:anim>
                                    <p:anim calcmode="lin" valueType="num">
                                      <p:cBhvr>
                                        <p:cTn id="54" dur="500" fill="hold"/>
                                        <p:tgtEl>
                                          <p:spTgt spid="1057810"/>
                                        </p:tgtEl>
                                        <p:attrNameLst>
                                          <p:attrName>ppt_h</p:attrName>
                                        </p:attrNameLst>
                                      </p:cBhvr>
                                      <p:tavLst>
                                        <p:tav tm="0">
                                          <p:val>
                                            <p:fltVal val="0"/>
                                          </p:val>
                                        </p:tav>
                                        <p:tav tm="100000">
                                          <p:val>
                                            <p:strVal val="#ppt_h"/>
                                          </p:val>
                                        </p:tav>
                                      </p:tavLst>
                                    </p:anim>
                                    <p:anim calcmode="lin" valueType="num">
                                      <p:cBhvr>
                                        <p:cTn id="55" dur="500" fill="hold"/>
                                        <p:tgtEl>
                                          <p:spTgt spid="1057810"/>
                                        </p:tgtEl>
                                        <p:attrNameLst>
                                          <p:attrName>style.rotation</p:attrName>
                                        </p:attrNameLst>
                                      </p:cBhvr>
                                      <p:tavLst>
                                        <p:tav tm="0">
                                          <p:val>
                                            <p:fltVal val="360"/>
                                          </p:val>
                                        </p:tav>
                                        <p:tav tm="100000">
                                          <p:val>
                                            <p:fltVal val="0"/>
                                          </p:val>
                                        </p:tav>
                                      </p:tavLst>
                                    </p:anim>
                                    <p:animEffect transition="in" filter="fade">
                                      <p:cBhvr>
                                        <p:cTn id="56" dur="500"/>
                                        <p:tgtEl>
                                          <p:spTgt spid="1057810"/>
                                        </p:tgtEl>
                                      </p:cBhvr>
                                    </p:animEffect>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nodeType="clickEffect">
                                  <p:stCondLst>
                                    <p:cond delay="0"/>
                                  </p:stCondLst>
                                  <p:childTnLst>
                                    <p:set>
                                      <p:cBhvr>
                                        <p:cTn id="60" dur="1" fill="hold">
                                          <p:stCondLst>
                                            <p:cond delay="0"/>
                                          </p:stCondLst>
                                        </p:cTn>
                                        <p:tgtEl>
                                          <p:spTgt spid="1057808"/>
                                        </p:tgtEl>
                                        <p:attrNameLst>
                                          <p:attrName>style.visibility</p:attrName>
                                        </p:attrNameLst>
                                      </p:cBhvr>
                                      <p:to>
                                        <p:strVal val="visible"/>
                                      </p:to>
                                    </p:set>
                                    <p:animEffect transition="in" filter="fade">
                                      <p:cBhvr>
                                        <p:cTn id="61" dur="1000"/>
                                        <p:tgtEl>
                                          <p:spTgt spid="1057808"/>
                                        </p:tgtEl>
                                      </p:cBhvr>
                                    </p:animEffect>
                                    <p:anim calcmode="lin" valueType="num">
                                      <p:cBhvr>
                                        <p:cTn id="62" dur="1000" fill="hold"/>
                                        <p:tgtEl>
                                          <p:spTgt spid="1057808"/>
                                        </p:tgtEl>
                                        <p:attrNameLst>
                                          <p:attrName>ppt_x</p:attrName>
                                        </p:attrNameLst>
                                      </p:cBhvr>
                                      <p:tavLst>
                                        <p:tav tm="0">
                                          <p:val>
                                            <p:strVal val="#ppt_x"/>
                                          </p:val>
                                        </p:tav>
                                        <p:tav tm="100000">
                                          <p:val>
                                            <p:strVal val="#ppt_x"/>
                                          </p:val>
                                        </p:tav>
                                      </p:tavLst>
                                    </p:anim>
                                    <p:anim calcmode="lin" valueType="num">
                                      <p:cBhvr>
                                        <p:cTn id="63" dur="1000" fill="hold"/>
                                        <p:tgtEl>
                                          <p:spTgt spid="1057808"/>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0" presetClass="entr" presetSubtype="0" fill="hold" grpId="0" nodeType="clickEffect">
                                  <p:stCondLst>
                                    <p:cond delay="0"/>
                                  </p:stCondLst>
                                  <p:iterate type="lt">
                                    <p:tmPct val="10000"/>
                                  </p:iterate>
                                  <p:childTnLst>
                                    <p:set>
                                      <p:cBhvr>
                                        <p:cTn id="67" dur="1" fill="hold">
                                          <p:stCondLst>
                                            <p:cond delay="0"/>
                                          </p:stCondLst>
                                        </p:cTn>
                                        <p:tgtEl>
                                          <p:spTgt spid="1057807"/>
                                        </p:tgtEl>
                                        <p:attrNameLst>
                                          <p:attrName>style.visibility</p:attrName>
                                        </p:attrNameLst>
                                      </p:cBhvr>
                                      <p:to>
                                        <p:strVal val="visible"/>
                                      </p:to>
                                    </p:set>
                                    <p:animEffect transition="in" filter="fade">
                                      <p:cBhvr>
                                        <p:cTn id="68" dur="1000"/>
                                        <p:tgtEl>
                                          <p:spTgt spid="1057807"/>
                                        </p:tgtEl>
                                      </p:cBhvr>
                                    </p:animEffect>
                                    <p:anim calcmode="lin" valueType="num">
                                      <p:cBhvr>
                                        <p:cTn id="69" dur="1000" fill="hold"/>
                                        <p:tgtEl>
                                          <p:spTgt spid="1057807"/>
                                        </p:tgtEl>
                                        <p:attrNameLst>
                                          <p:attrName>ppt_x</p:attrName>
                                        </p:attrNameLst>
                                      </p:cBhvr>
                                      <p:tavLst>
                                        <p:tav tm="0">
                                          <p:val>
                                            <p:strVal val="#ppt_x-.1"/>
                                          </p:val>
                                        </p:tav>
                                        <p:tav tm="100000">
                                          <p:val>
                                            <p:strVal val="#ppt_x"/>
                                          </p:val>
                                        </p:tav>
                                      </p:tavLst>
                                    </p:anim>
                                    <p:anim calcmode="lin" valueType="num">
                                      <p:cBhvr>
                                        <p:cTn id="70" dur="1000" fill="hold"/>
                                        <p:tgtEl>
                                          <p:spTgt spid="1057807"/>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9" presetClass="entr" presetSubtype="0" fill="hold" nodeType="clickEffect">
                                  <p:stCondLst>
                                    <p:cond delay="0"/>
                                  </p:stCondLst>
                                  <p:childTnLst>
                                    <p:set>
                                      <p:cBhvr>
                                        <p:cTn id="74" dur="1" fill="hold">
                                          <p:stCondLst>
                                            <p:cond delay="0"/>
                                          </p:stCondLst>
                                        </p:cTn>
                                        <p:tgtEl>
                                          <p:spTgt spid="1057805"/>
                                        </p:tgtEl>
                                        <p:attrNameLst>
                                          <p:attrName>style.visibility</p:attrName>
                                        </p:attrNameLst>
                                      </p:cBhvr>
                                      <p:to>
                                        <p:strVal val="visible"/>
                                      </p:to>
                                    </p:set>
                                    <p:anim calcmode="lin" valueType="num">
                                      <p:cBhvr>
                                        <p:cTn id="75" dur="1000" fill="hold"/>
                                        <p:tgtEl>
                                          <p:spTgt spid="1057805"/>
                                        </p:tgtEl>
                                        <p:attrNameLst>
                                          <p:attrName>ppt_x</p:attrName>
                                        </p:attrNameLst>
                                      </p:cBhvr>
                                      <p:tavLst>
                                        <p:tav tm="0">
                                          <p:val>
                                            <p:strVal val="#ppt_x-.2"/>
                                          </p:val>
                                        </p:tav>
                                        <p:tav tm="100000">
                                          <p:val>
                                            <p:strVal val="#ppt_x"/>
                                          </p:val>
                                        </p:tav>
                                      </p:tavLst>
                                    </p:anim>
                                    <p:anim calcmode="lin" valueType="num">
                                      <p:cBhvr>
                                        <p:cTn id="76" dur="1000" fill="hold"/>
                                        <p:tgtEl>
                                          <p:spTgt spid="1057805"/>
                                        </p:tgtEl>
                                        <p:attrNameLst>
                                          <p:attrName>ppt_y</p:attrName>
                                        </p:attrNameLst>
                                      </p:cBhvr>
                                      <p:tavLst>
                                        <p:tav tm="0">
                                          <p:val>
                                            <p:strVal val="#ppt_y"/>
                                          </p:val>
                                        </p:tav>
                                        <p:tav tm="100000">
                                          <p:val>
                                            <p:strVal val="#ppt_y"/>
                                          </p:val>
                                        </p:tav>
                                      </p:tavLst>
                                    </p:anim>
                                    <p:animEffect transition="in" filter="wipe(right)" prLst="gradientSize: 0.1">
                                      <p:cBhvr>
                                        <p:cTn id="77" dur="1000"/>
                                        <p:tgtEl>
                                          <p:spTgt spid="1057805"/>
                                        </p:tgtEl>
                                      </p:cBhvr>
                                    </p:animEffect>
                                  </p:childTnLst>
                                </p:cTn>
                              </p:par>
                            </p:childTnLst>
                          </p:cTn>
                        </p:par>
                      </p:childTnLst>
                    </p:cTn>
                  </p:par>
                  <p:par>
                    <p:cTn id="78" fill="hold">
                      <p:stCondLst>
                        <p:cond delay="indefinite"/>
                      </p:stCondLst>
                      <p:childTnLst>
                        <p:par>
                          <p:cTn id="79" fill="hold">
                            <p:stCondLst>
                              <p:cond delay="0"/>
                            </p:stCondLst>
                            <p:childTnLst>
                              <p:par>
                                <p:cTn id="80" presetID="29" presetClass="entr" presetSubtype="0" fill="hold" nodeType="clickEffect">
                                  <p:stCondLst>
                                    <p:cond delay="0"/>
                                  </p:stCondLst>
                                  <p:childTnLst>
                                    <p:set>
                                      <p:cBhvr>
                                        <p:cTn id="81" dur="1" fill="hold">
                                          <p:stCondLst>
                                            <p:cond delay="0"/>
                                          </p:stCondLst>
                                        </p:cTn>
                                        <p:tgtEl>
                                          <p:spTgt spid="1057809"/>
                                        </p:tgtEl>
                                        <p:attrNameLst>
                                          <p:attrName>style.visibility</p:attrName>
                                        </p:attrNameLst>
                                      </p:cBhvr>
                                      <p:to>
                                        <p:strVal val="visible"/>
                                      </p:to>
                                    </p:set>
                                    <p:anim calcmode="lin" valueType="num">
                                      <p:cBhvr>
                                        <p:cTn id="82" dur="1000" fill="hold"/>
                                        <p:tgtEl>
                                          <p:spTgt spid="1057809"/>
                                        </p:tgtEl>
                                        <p:attrNameLst>
                                          <p:attrName>ppt_x</p:attrName>
                                        </p:attrNameLst>
                                      </p:cBhvr>
                                      <p:tavLst>
                                        <p:tav tm="0">
                                          <p:val>
                                            <p:strVal val="#ppt_x-.2"/>
                                          </p:val>
                                        </p:tav>
                                        <p:tav tm="100000">
                                          <p:val>
                                            <p:strVal val="#ppt_x"/>
                                          </p:val>
                                        </p:tav>
                                      </p:tavLst>
                                    </p:anim>
                                    <p:anim calcmode="lin" valueType="num">
                                      <p:cBhvr>
                                        <p:cTn id="83" dur="1000" fill="hold"/>
                                        <p:tgtEl>
                                          <p:spTgt spid="1057809"/>
                                        </p:tgtEl>
                                        <p:attrNameLst>
                                          <p:attrName>ppt_y</p:attrName>
                                        </p:attrNameLst>
                                      </p:cBhvr>
                                      <p:tavLst>
                                        <p:tav tm="0">
                                          <p:val>
                                            <p:strVal val="#ppt_y"/>
                                          </p:val>
                                        </p:tav>
                                        <p:tav tm="100000">
                                          <p:val>
                                            <p:strVal val="#ppt_y"/>
                                          </p:val>
                                        </p:tav>
                                      </p:tavLst>
                                    </p:anim>
                                    <p:animEffect transition="in" filter="wipe(right)" prLst="gradientSize: 0.1">
                                      <p:cBhvr>
                                        <p:cTn id="84" dur="1000"/>
                                        <p:tgtEl>
                                          <p:spTgt spid="1057809"/>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2" fill="hold" grpId="0" nodeType="clickEffect">
                                  <p:stCondLst>
                                    <p:cond delay="0"/>
                                  </p:stCondLst>
                                  <p:childTnLst>
                                    <p:set>
                                      <p:cBhvr>
                                        <p:cTn id="88" dur="1" fill="hold">
                                          <p:stCondLst>
                                            <p:cond delay="0"/>
                                          </p:stCondLst>
                                        </p:cTn>
                                        <p:tgtEl>
                                          <p:spTgt spid="1057811"/>
                                        </p:tgtEl>
                                        <p:attrNameLst>
                                          <p:attrName>style.visibility</p:attrName>
                                        </p:attrNameLst>
                                      </p:cBhvr>
                                      <p:to>
                                        <p:strVal val="visible"/>
                                      </p:to>
                                    </p:set>
                                    <p:animEffect transition="in" filter="wipe(right)">
                                      <p:cBhvr>
                                        <p:cTn id="89" dur="500"/>
                                        <p:tgtEl>
                                          <p:spTgt spid="1057811"/>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0" fill="hold" grpId="0" nodeType="clickEffect">
                                  <p:stCondLst>
                                    <p:cond delay="0"/>
                                  </p:stCondLst>
                                  <p:childTnLst>
                                    <p:set>
                                      <p:cBhvr>
                                        <p:cTn id="93" dur="1" fill="hold">
                                          <p:stCondLst>
                                            <p:cond delay="0"/>
                                          </p:stCondLst>
                                        </p:cTn>
                                        <p:tgtEl>
                                          <p:spTgt spid="1057812"/>
                                        </p:tgtEl>
                                        <p:attrNameLst>
                                          <p:attrName>style.visibility</p:attrName>
                                        </p:attrNameLst>
                                      </p:cBhvr>
                                      <p:to>
                                        <p:strVal val="visible"/>
                                      </p:to>
                                    </p:set>
                                    <p:anim calcmode="lin" valueType="num">
                                      <p:cBhvr>
                                        <p:cTn id="94" dur="500" fill="hold"/>
                                        <p:tgtEl>
                                          <p:spTgt spid="1057812"/>
                                        </p:tgtEl>
                                        <p:attrNameLst>
                                          <p:attrName>ppt_w</p:attrName>
                                        </p:attrNameLst>
                                      </p:cBhvr>
                                      <p:tavLst>
                                        <p:tav tm="0">
                                          <p:val>
                                            <p:fltVal val="0"/>
                                          </p:val>
                                        </p:tav>
                                        <p:tav tm="100000">
                                          <p:val>
                                            <p:strVal val="#ppt_w"/>
                                          </p:val>
                                        </p:tav>
                                      </p:tavLst>
                                    </p:anim>
                                    <p:anim calcmode="lin" valueType="num">
                                      <p:cBhvr>
                                        <p:cTn id="95" dur="500" fill="hold"/>
                                        <p:tgtEl>
                                          <p:spTgt spid="1057812"/>
                                        </p:tgtEl>
                                        <p:attrNameLst>
                                          <p:attrName>ppt_h</p:attrName>
                                        </p:attrNameLst>
                                      </p:cBhvr>
                                      <p:tavLst>
                                        <p:tav tm="0">
                                          <p:val>
                                            <p:fltVal val="0"/>
                                          </p:val>
                                        </p:tav>
                                        <p:tav tm="100000">
                                          <p:val>
                                            <p:strVal val="#ppt_h"/>
                                          </p:val>
                                        </p:tav>
                                      </p:tavLst>
                                    </p:anim>
                                    <p:animEffect transition="in" filter="fade">
                                      <p:cBhvr>
                                        <p:cTn id="96" dur="500"/>
                                        <p:tgtEl>
                                          <p:spTgt spid="1057812"/>
                                        </p:tgtEl>
                                      </p:cBhvr>
                                    </p:animEffect>
                                  </p:childTnLst>
                                </p:cTn>
                              </p:par>
                            </p:childTnLst>
                          </p:cTn>
                        </p:par>
                      </p:childTnLst>
                    </p:cTn>
                  </p:par>
                  <p:par>
                    <p:cTn id="97" fill="hold">
                      <p:stCondLst>
                        <p:cond delay="indefinite"/>
                      </p:stCondLst>
                      <p:childTnLst>
                        <p:par>
                          <p:cTn id="98" fill="hold">
                            <p:stCondLst>
                              <p:cond delay="0"/>
                            </p:stCondLst>
                            <p:childTnLst>
                              <p:par>
                                <p:cTn id="99" presetID="17" presetClass="entr" presetSubtype="10" fill="hold" nodeType="clickEffect">
                                  <p:stCondLst>
                                    <p:cond delay="0"/>
                                  </p:stCondLst>
                                  <p:childTnLst>
                                    <p:set>
                                      <p:cBhvr>
                                        <p:cTn id="100" dur="1" fill="hold">
                                          <p:stCondLst>
                                            <p:cond delay="0"/>
                                          </p:stCondLst>
                                        </p:cTn>
                                        <p:tgtEl>
                                          <p:spTgt spid="1057795"/>
                                        </p:tgtEl>
                                        <p:attrNameLst>
                                          <p:attrName>style.visibility</p:attrName>
                                        </p:attrNameLst>
                                      </p:cBhvr>
                                      <p:to>
                                        <p:strVal val="visible"/>
                                      </p:to>
                                    </p:set>
                                    <p:anim calcmode="lin" valueType="num">
                                      <p:cBhvr>
                                        <p:cTn id="101" dur="500" fill="hold"/>
                                        <p:tgtEl>
                                          <p:spTgt spid="1057795"/>
                                        </p:tgtEl>
                                        <p:attrNameLst>
                                          <p:attrName>ppt_w</p:attrName>
                                        </p:attrNameLst>
                                      </p:cBhvr>
                                      <p:tavLst>
                                        <p:tav tm="0">
                                          <p:val>
                                            <p:fltVal val="0"/>
                                          </p:val>
                                        </p:tav>
                                        <p:tav tm="100000">
                                          <p:val>
                                            <p:strVal val="#ppt_w"/>
                                          </p:val>
                                        </p:tav>
                                      </p:tavLst>
                                    </p:anim>
                                    <p:anim calcmode="lin" valueType="num">
                                      <p:cBhvr>
                                        <p:cTn id="102" dur="500" fill="hold"/>
                                        <p:tgtEl>
                                          <p:spTgt spid="1057795"/>
                                        </p:tgtEl>
                                        <p:attrNameLst>
                                          <p:attrName>ppt_h</p:attrName>
                                        </p:attrNameLst>
                                      </p:cBhvr>
                                      <p:tavLst>
                                        <p:tav tm="0">
                                          <p:val>
                                            <p:strVal val="#ppt_h"/>
                                          </p:val>
                                        </p:tav>
                                        <p:tav tm="100000">
                                          <p:val>
                                            <p:strVal val="#ppt_h"/>
                                          </p:val>
                                        </p:tav>
                                      </p:tavLst>
                                    </p:anim>
                                  </p:childTnLst>
                                </p:cTn>
                              </p:par>
                            </p:childTnLst>
                          </p:cTn>
                        </p:par>
                        <p:par>
                          <p:cTn id="103" fill="hold">
                            <p:stCondLst>
                              <p:cond delay="500"/>
                            </p:stCondLst>
                            <p:childTnLst>
                              <p:par>
                                <p:cTn id="104" presetID="10" presetClass="entr" presetSubtype="0" fill="hold" grpId="0" nodeType="afterEffect">
                                  <p:stCondLst>
                                    <p:cond delay="0"/>
                                  </p:stCondLst>
                                  <p:childTnLst>
                                    <p:set>
                                      <p:cBhvr>
                                        <p:cTn id="105" dur="1" fill="hold">
                                          <p:stCondLst>
                                            <p:cond delay="0"/>
                                          </p:stCondLst>
                                        </p:cTn>
                                        <p:tgtEl>
                                          <p:spTgt spid="1057813"/>
                                        </p:tgtEl>
                                        <p:attrNameLst>
                                          <p:attrName>style.visibility</p:attrName>
                                        </p:attrNameLst>
                                      </p:cBhvr>
                                      <p:to>
                                        <p:strVal val="visible"/>
                                      </p:to>
                                    </p:set>
                                    <p:animEffect transition="in" filter="fade">
                                      <p:cBhvr>
                                        <p:cTn id="106" dur="2000"/>
                                        <p:tgtEl>
                                          <p:spTgt spid="1057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7799" grpId="0"/>
      <p:bldP spid="1057802" grpId="0"/>
      <p:bldP spid="1057806" grpId="0"/>
      <p:bldP spid="1057807" grpId="0"/>
      <p:bldP spid="1057810" grpId="0"/>
      <p:bldP spid="1057811" grpId="0" animBg="1"/>
      <p:bldP spid="1057812" grpId="0"/>
      <p:bldP spid="1057813"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eaLnBrk="1" hangingPunct="1"/>
            <a:endParaRPr lang="en-US" smtClean="0"/>
          </a:p>
        </p:txBody>
      </p:sp>
      <p:sp>
        <p:nvSpPr>
          <p:cNvPr id="154627" name="Rectangle 5"/>
          <p:cNvSpPr>
            <a:spLocks noChangeArrowheads="1"/>
          </p:cNvSpPr>
          <p:nvPr/>
        </p:nvSpPr>
        <p:spPr bwMode="auto">
          <a:xfrm>
            <a:off x="744538" y="1822450"/>
            <a:ext cx="7485062" cy="641350"/>
          </a:xfrm>
          <a:prstGeom prst="rect">
            <a:avLst/>
          </a:prstGeom>
          <a:noFill/>
          <a:ln w="9525">
            <a:noFill/>
            <a:miter lim="800000"/>
            <a:headEnd/>
            <a:tailEnd/>
          </a:ln>
        </p:spPr>
        <p:txBody>
          <a:bodyPr wrap="none" anchor="ctr">
            <a:spAutoFit/>
          </a:bodyPr>
          <a:lstStyle/>
          <a:p>
            <a:pPr indent="274638" algn="l"/>
            <a:r>
              <a:rPr lang="en-US" sz="1800">
                <a:solidFill>
                  <a:srgbClr val="333399"/>
                </a:solidFill>
                <a:ea typeface="Times New Roman" pitchFamily="18" charset="0"/>
                <a:cs typeface="Arial" charset="0"/>
              </a:rPr>
              <a:t>A sample of gas has density 0.0021 g/cm</a:t>
            </a:r>
            <a:r>
              <a:rPr lang="en-US" sz="1800" baseline="30000">
                <a:solidFill>
                  <a:srgbClr val="333399"/>
                </a:solidFill>
                <a:ea typeface="Times New Roman" pitchFamily="18" charset="0"/>
                <a:cs typeface="Arial" charset="0"/>
              </a:rPr>
              <a:t>3</a:t>
            </a:r>
            <a:r>
              <a:rPr lang="en-US" sz="1800">
                <a:solidFill>
                  <a:srgbClr val="333399"/>
                </a:solidFill>
                <a:ea typeface="Times New Roman" pitchFamily="18" charset="0"/>
                <a:cs typeface="Arial" charset="0"/>
              </a:rPr>
              <a:t> at –18</a:t>
            </a:r>
            <a:r>
              <a:rPr lang="en-US" sz="1800" baseline="30000">
                <a:solidFill>
                  <a:srgbClr val="333399"/>
                </a:solidFill>
                <a:ea typeface="Times New Roman" pitchFamily="18" charset="0"/>
                <a:cs typeface="Arial" charset="0"/>
              </a:rPr>
              <a:t>o</a:t>
            </a:r>
            <a:r>
              <a:rPr lang="en-US" sz="1800">
                <a:solidFill>
                  <a:srgbClr val="333399"/>
                </a:solidFill>
                <a:ea typeface="Times New Roman" pitchFamily="18" charset="0"/>
                <a:cs typeface="Arial" charset="0"/>
              </a:rPr>
              <a:t>C and 812 mm Hg. </a:t>
            </a:r>
          </a:p>
          <a:p>
            <a:pPr indent="274638" algn="l"/>
            <a:r>
              <a:rPr lang="en-US" sz="1800">
                <a:solidFill>
                  <a:srgbClr val="333399"/>
                </a:solidFill>
                <a:ea typeface="Times New Roman" pitchFamily="18" charset="0"/>
                <a:cs typeface="Arial" charset="0"/>
              </a:rPr>
              <a:t>Find density at 113</a:t>
            </a:r>
            <a:r>
              <a:rPr lang="en-US" sz="1800" baseline="30000">
                <a:solidFill>
                  <a:srgbClr val="333399"/>
                </a:solidFill>
                <a:ea typeface="Times New Roman" pitchFamily="18" charset="0"/>
                <a:cs typeface="Arial" charset="0"/>
              </a:rPr>
              <a:t>o</a:t>
            </a:r>
            <a:r>
              <a:rPr lang="en-US" sz="1800">
                <a:solidFill>
                  <a:srgbClr val="333399"/>
                </a:solidFill>
                <a:ea typeface="Times New Roman" pitchFamily="18" charset="0"/>
                <a:cs typeface="Arial" charset="0"/>
              </a:rPr>
              <a:t>C and 548 mm Hg.</a:t>
            </a:r>
            <a:r>
              <a:rPr lang="en-US" sz="1800">
                <a:solidFill>
                  <a:srgbClr val="000000"/>
                </a:solidFill>
                <a:ea typeface="Times New Roman" pitchFamily="18" charset="0"/>
                <a:cs typeface="Arial" charset="0"/>
              </a:rPr>
              <a:t> </a:t>
            </a:r>
          </a:p>
        </p:txBody>
      </p:sp>
      <p:sp>
        <p:nvSpPr>
          <p:cNvPr id="154628" name="Rectangle 6"/>
          <p:cNvSpPr>
            <a:spLocks noChangeArrowheads="1"/>
          </p:cNvSpPr>
          <p:nvPr/>
        </p:nvSpPr>
        <p:spPr bwMode="auto">
          <a:xfrm>
            <a:off x="-1168400" y="3602038"/>
            <a:ext cx="9144000" cy="0"/>
          </a:xfrm>
          <a:prstGeom prst="rect">
            <a:avLst/>
          </a:prstGeom>
          <a:noFill/>
          <a:ln w="9525">
            <a:noFill/>
            <a:miter lim="800000"/>
            <a:headEnd/>
            <a:tailEnd/>
          </a:ln>
        </p:spPr>
        <p:txBody>
          <a:bodyPr wrap="none" anchor="ctr">
            <a:spAutoFit/>
          </a:bodyPr>
          <a:lstStyle/>
          <a:p>
            <a:endParaRPr lang="en-US">
              <a:solidFill>
                <a:srgbClr val="000000"/>
              </a:solidFill>
            </a:endParaRPr>
          </a:p>
        </p:txBody>
      </p:sp>
      <p:sp>
        <p:nvSpPr>
          <p:cNvPr id="903178" name="Rectangle 10"/>
          <p:cNvSpPr>
            <a:spLocks noChangeArrowheads="1"/>
          </p:cNvSpPr>
          <p:nvPr/>
        </p:nvSpPr>
        <p:spPr bwMode="auto">
          <a:xfrm>
            <a:off x="1238250" y="3049588"/>
            <a:ext cx="1298575" cy="366712"/>
          </a:xfrm>
          <a:prstGeom prst="rect">
            <a:avLst/>
          </a:prstGeom>
          <a:noFill/>
          <a:ln w="9525">
            <a:noFill/>
            <a:miter lim="800000"/>
            <a:headEnd/>
            <a:tailEnd/>
          </a:ln>
        </p:spPr>
        <p:txBody>
          <a:bodyPr wrap="none">
            <a:spAutoFit/>
          </a:bodyPr>
          <a:lstStyle/>
          <a:p>
            <a:pPr algn="l"/>
            <a:r>
              <a:rPr lang="en-US" sz="1800">
                <a:solidFill>
                  <a:srgbClr val="000000"/>
                </a:solidFill>
                <a:ea typeface="Times New Roman" pitchFamily="18" charset="0"/>
                <a:cs typeface="Arial" charset="0"/>
              </a:rPr>
              <a:t>T</a:t>
            </a:r>
            <a:r>
              <a:rPr lang="en-US" sz="1800" baseline="-30000">
                <a:solidFill>
                  <a:srgbClr val="000000"/>
                </a:solidFill>
                <a:ea typeface="Times New Roman" pitchFamily="18" charset="0"/>
                <a:cs typeface="Arial" charset="0"/>
              </a:rPr>
              <a:t>1</a:t>
            </a:r>
            <a:r>
              <a:rPr lang="en-US" sz="1800">
                <a:solidFill>
                  <a:srgbClr val="000000"/>
                </a:solidFill>
                <a:ea typeface="Times New Roman" pitchFamily="18" charset="0"/>
                <a:cs typeface="Arial" charset="0"/>
              </a:rPr>
              <a:t> = –18</a:t>
            </a:r>
            <a:r>
              <a:rPr lang="en-US" sz="1800" baseline="30000">
                <a:solidFill>
                  <a:srgbClr val="000000"/>
                </a:solidFill>
                <a:ea typeface="Times New Roman" pitchFamily="18" charset="0"/>
                <a:cs typeface="Arial" charset="0"/>
              </a:rPr>
              <a:t>o</a:t>
            </a:r>
            <a:r>
              <a:rPr lang="en-US" sz="1800">
                <a:solidFill>
                  <a:srgbClr val="000000"/>
                </a:solidFill>
                <a:ea typeface="Times New Roman" pitchFamily="18" charset="0"/>
                <a:cs typeface="Arial" charset="0"/>
              </a:rPr>
              <a:t>C</a:t>
            </a:r>
          </a:p>
        </p:txBody>
      </p:sp>
      <p:sp>
        <p:nvSpPr>
          <p:cNvPr id="903180" name="Rectangle 12"/>
          <p:cNvSpPr>
            <a:spLocks noChangeArrowheads="1"/>
          </p:cNvSpPr>
          <p:nvPr/>
        </p:nvSpPr>
        <p:spPr bwMode="auto">
          <a:xfrm>
            <a:off x="2419350" y="3054350"/>
            <a:ext cx="1619250" cy="366713"/>
          </a:xfrm>
          <a:prstGeom prst="rect">
            <a:avLst/>
          </a:prstGeom>
          <a:noFill/>
          <a:ln w="9525">
            <a:noFill/>
            <a:miter lim="800000"/>
            <a:headEnd/>
            <a:tailEnd/>
          </a:ln>
        </p:spPr>
        <p:txBody>
          <a:bodyPr wrap="none">
            <a:spAutoFit/>
          </a:bodyPr>
          <a:lstStyle/>
          <a:p>
            <a:pPr algn="l"/>
            <a:r>
              <a:rPr lang="en-US" sz="1800">
                <a:solidFill>
                  <a:srgbClr val="000000"/>
                </a:solidFill>
                <a:ea typeface="Times New Roman" pitchFamily="18" charset="0"/>
                <a:cs typeface="Arial" charset="0"/>
              </a:rPr>
              <a:t>+ 273 = 255 K</a:t>
            </a:r>
          </a:p>
        </p:txBody>
      </p:sp>
      <p:sp>
        <p:nvSpPr>
          <p:cNvPr id="903182" name="Rectangle 14"/>
          <p:cNvSpPr>
            <a:spLocks noChangeArrowheads="1"/>
          </p:cNvSpPr>
          <p:nvPr/>
        </p:nvSpPr>
        <p:spPr bwMode="auto">
          <a:xfrm>
            <a:off x="4891088" y="3049588"/>
            <a:ext cx="1298575" cy="366712"/>
          </a:xfrm>
          <a:prstGeom prst="rect">
            <a:avLst/>
          </a:prstGeom>
          <a:noFill/>
          <a:ln w="9525">
            <a:noFill/>
            <a:miter lim="800000"/>
            <a:headEnd/>
            <a:tailEnd/>
          </a:ln>
        </p:spPr>
        <p:txBody>
          <a:bodyPr wrap="none">
            <a:spAutoFit/>
          </a:bodyPr>
          <a:lstStyle/>
          <a:p>
            <a:pPr algn="l"/>
            <a:r>
              <a:rPr lang="en-US" sz="1800">
                <a:solidFill>
                  <a:srgbClr val="000000"/>
                </a:solidFill>
                <a:ea typeface="Times New Roman" pitchFamily="18" charset="0"/>
                <a:cs typeface="Arial" charset="0"/>
              </a:rPr>
              <a:t>T</a:t>
            </a:r>
            <a:r>
              <a:rPr lang="en-US" sz="1800" baseline="-30000">
                <a:solidFill>
                  <a:srgbClr val="000000"/>
                </a:solidFill>
                <a:ea typeface="Times New Roman" pitchFamily="18" charset="0"/>
                <a:cs typeface="Arial" charset="0"/>
              </a:rPr>
              <a:t>2</a:t>
            </a:r>
            <a:r>
              <a:rPr lang="en-US" sz="1800">
                <a:solidFill>
                  <a:srgbClr val="000000"/>
                </a:solidFill>
                <a:ea typeface="Times New Roman" pitchFamily="18" charset="0"/>
                <a:cs typeface="Arial" charset="0"/>
              </a:rPr>
              <a:t> = 113</a:t>
            </a:r>
            <a:r>
              <a:rPr lang="en-US" sz="1800" baseline="30000">
                <a:solidFill>
                  <a:srgbClr val="000000"/>
                </a:solidFill>
                <a:ea typeface="Times New Roman" pitchFamily="18" charset="0"/>
                <a:cs typeface="Arial" charset="0"/>
              </a:rPr>
              <a:t>o</a:t>
            </a:r>
            <a:r>
              <a:rPr lang="en-US" sz="1800">
                <a:solidFill>
                  <a:srgbClr val="000000"/>
                </a:solidFill>
                <a:ea typeface="Times New Roman" pitchFamily="18" charset="0"/>
                <a:cs typeface="Arial" charset="0"/>
              </a:rPr>
              <a:t>C</a:t>
            </a:r>
          </a:p>
        </p:txBody>
      </p:sp>
      <p:sp>
        <p:nvSpPr>
          <p:cNvPr id="903184" name="Rectangle 16"/>
          <p:cNvSpPr>
            <a:spLocks noChangeArrowheads="1"/>
          </p:cNvSpPr>
          <p:nvPr/>
        </p:nvSpPr>
        <p:spPr bwMode="auto">
          <a:xfrm>
            <a:off x="6075363" y="3049588"/>
            <a:ext cx="1619250" cy="366712"/>
          </a:xfrm>
          <a:prstGeom prst="rect">
            <a:avLst/>
          </a:prstGeom>
          <a:noFill/>
          <a:ln w="9525">
            <a:noFill/>
            <a:miter lim="800000"/>
            <a:headEnd/>
            <a:tailEnd/>
          </a:ln>
        </p:spPr>
        <p:txBody>
          <a:bodyPr wrap="none">
            <a:spAutoFit/>
          </a:bodyPr>
          <a:lstStyle/>
          <a:p>
            <a:pPr algn="l"/>
            <a:r>
              <a:rPr lang="en-US" sz="1800">
                <a:solidFill>
                  <a:srgbClr val="000000"/>
                </a:solidFill>
                <a:ea typeface="Times New Roman" pitchFamily="18" charset="0"/>
                <a:cs typeface="Arial" charset="0"/>
              </a:rPr>
              <a:t>+ 273 = 386 K</a:t>
            </a:r>
          </a:p>
        </p:txBody>
      </p:sp>
      <p:grpSp>
        <p:nvGrpSpPr>
          <p:cNvPr id="2" name="Group 22"/>
          <p:cNvGrpSpPr>
            <a:grpSpLocks/>
          </p:cNvGrpSpPr>
          <p:nvPr/>
        </p:nvGrpSpPr>
        <p:grpSpPr bwMode="auto">
          <a:xfrm>
            <a:off x="1438275" y="3725863"/>
            <a:ext cx="1511300" cy="703262"/>
            <a:chOff x="1741" y="2347"/>
            <a:chExt cx="952" cy="443"/>
          </a:xfrm>
        </p:grpSpPr>
        <p:sp>
          <p:nvSpPr>
            <p:cNvPr id="154645" name="Text Box 17"/>
            <p:cNvSpPr txBox="1">
              <a:spLocks noChangeArrowheads="1"/>
            </p:cNvSpPr>
            <p:nvPr/>
          </p:nvSpPr>
          <p:spPr bwMode="auto">
            <a:xfrm>
              <a:off x="1828" y="2347"/>
              <a:ext cx="774" cy="231"/>
            </a:xfrm>
            <a:prstGeom prst="rect">
              <a:avLst/>
            </a:prstGeom>
            <a:noFill/>
            <a:ln w="9525">
              <a:noFill/>
              <a:miter lim="800000"/>
              <a:headEnd/>
              <a:tailEnd/>
            </a:ln>
          </p:spPr>
          <p:txBody>
            <a:bodyPr wrap="none">
              <a:spAutoFit/>
            </a:bodyPr>
            <a:lstStyle/>
            <a:p>
              <a:pPr algn="l"/>
              <a:r>
                <a:rPr lang="en-US" sz="1800">
                  <a:solidFill>
                    <a:srgbClr val="000000"/>
                  </a:solidFill>
                </a:rPr>
                <a:t>P</a:t>
              </a:r>
              <a:r>
                <a:rPr lang="en-US" sz="1800" baseline="-25000">
                  <a:solidFill>
                    <a:srgbClr val="000000"/>
                  </a:solidFill>
                </a:rPr>
                <a:t>1</a:t>
              </a:r>
              <a:r>
                <a:rPr lang="en-US" sz="1800">
                  <a:solidFill>
                    <a:srgbClr val="000000"/>
                  </a:solidFill>
                </a:rPr>
                <a:t>         P</a:t>
              </a:r>
              <a:r>
                <a:rPr lang="en-US" sz="1800" baseline="-25000">
                  <a:solidFill>
                    <a:srgbClr val="000000"/>
                  </a:solidFill>
                </a:rPr>
                <a:t>2</a:t>
              </a:r>
            </a:p>
          </p:txBody>
        </p:sp>
        <p:sp>
          <p:nvSpPr>
            <p:cNvPr id="154646" name="Text Box 18"/>
            <p:cNvSpPr txBox="1">
              <a:spLocks noChangeArrowheads="1"/>
            </p:cNvSpPr>
            <p:nvPr/>
          </p:nvSpPr>
          <p:spPr bwMode="auto">
            <a:xfrm>
              <a:off x="1741" y="2559"/>
              <a:ext cx="952" cy="231"/>
            </a:xfrm>
            <a:prstGeom prst="rect">
              <a:avLst/>
            </a:prstGeom>
            <a:noFill/>
            <a:ln w="9525">
              <a:noFill/>
              <a:miter lim="800000"/>
              <a:headEnd/>
              <a:tailEnd/>
            </a:ln>
          </p:spPr>
          <p:txBody>
            <a:bodyPr wrap="none">
              <a:spAutoFit/>
            </a:bodyPr>
            <a:lstStyle/>
            <a:p>
              <a:pPr algn="l"/>
              <a:r>
                <a:rPr lang="en-US" sz="1800">
                  <a:solidFill>
                    <a:srgbClr val="000000"/>
                  </a:solidFill>
                </a:rPr>
                <a:t>T</a:t>
              </a:r>
              <a:r>
                <a:rPr lang="en-US" sz="1800" baseline="-25000">
                  <a:solidFill>
                    <a:srgbClr val="000000"/>
                  </a:solidFill>
                </a:rPr>
                <a:t>1</a:t>
              </a:r>
              <a:r>
                <a:rPr lang="en-US" sz="1800">
                  <a:solidFill>
                    <a:srgbClr val="000000"/>
                  </a:solidFill>
                </a:rPr>
                <a:t>D</a:t>
              </a:r>
              <a:r>
                <a:rPr lang="en-US" sz="1800" baseline="-25000">
                  <a:solidFill>
                    <a:srgbClr val="000000"/>
                  </a:solidFill>
                </a:rPr>
                <a:t>1</a:t>
              </a:r>
              <a:r>
                <a:rPr lang="en-US" sz="1800">
                  <a:solidFill>
                    <a:srgbClr val="000000"/>
                  </a:solidFill>
                </a:rPr>
                <a:t>      T</a:t>
              </a:r>
              <a:r>
                <a:rPr lang="en-US" sz="1800" baseline="-25000">
                  <a:solidFill>
                    <a:srgbClr val="000000"/>
                  </a:solidFill>
                </a:rPr>
                <a:t>2</a:t>
              </a:r>
              <a:r>
                <a:rPr lang="en-US" sz="1800">
                  <a:solidFill>
                    <a:srgbClr val="000000"/>
                  </a:solidFill>
                </a:rPr>
                <a:t>D</a:t>
              </a:r>
              <a:r>
                <a:rPr lang="en-US" sz="1800" baseline="-25000">
                  <a:solidFill>
                    <a:srgbClr val="000000"/>
                  </a:solidFill>
                </a:rPr>
                <a:t>2</a:t>
              </a:r>
            </a:p>
          </p:txBody>
        </p:sp>
        <p:sp>
          <p:nvSpPr>
            <p:cNvPr id="154647" name="Line 19"/>
            <p:cNvSpPr>
              <a:spLocks noChangeShapeType="1"/>
            </p:cNvSpPr>
            <p:nvPr/>
          </p:nvSpPr>
          <p:spPr bwMode="auto">
            <a:xfrm>
              <a:off x="1772" y="2576"/>
              <a:ext cx="359"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54648" name="Line 20"/>
            <p:cNvSpPr>
              <a:spLocks noChangeShapeType="1"/>
            </p:cNvSpPr>
            <p:nvPr/>
          </p:nvSpPr>
          <p:spPr bwMode="auto">
            <a:xfrm>
              <a:off x="2308" y="2577"/>
              <a:ext cx="359"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54649" name="Text Box 21"/>
            <p:cNvSpPr txBox="1">
              <a:spLocks noChangeArrowheads="1"/>
            </p:cNvSpPr>
            <p:nvPr/>
          </p:nvSpPr>
          <p:spPr bwMode="auto">
            <a:xfrm>
              <a:off x="2121" y="2459"/>
              <a:ext cx="200" cy="231"/>
            </a:xfrm>
            <a:prstGeom prst="rect">
              <a:avLst/>
            </a:prstGeom>
            <a:noFill/>
            <a:ln w="9525">
              <a:noFill/>
              <a:miter lim="800000"/>
              <a:headEnd/>
              <a:tailEnd/>
            </a:ln>
          </p:spPr>
          <p:txBody>
            <a:bodyPr wrap="none">
              <a:spAutoFit/>
            </a:bodyPr>
            <a:lstStyle/>
            <a:p>
              <a:pPr algn="l"/>
              <a:r>
                <a:rPr lang="en-US" sz="1800">
                  <a:solidFill>
                    <a:srgbClr val="000000"/>
                  </a:solidFill>
                </a:rPr>
                <a:t>=</a:t>
              </a:r>
            </a:p>
          </p:txBody>
        </p:sp>
      </p:grpSp>
      <p:grpSp>
        <p:nvGrpSpPr>
          <p:cNvPr id="3" name="Group 29"/>
          <p:cNvGrpSpPr>
            <a:grpSpLocks/>
          </p:cNvGrpSpPr>
          <p:nvPr/>
        </p:nvGrpSpPr>
        <p:grpSpPr bwMode="auto">
          <a:xfrm>
            <a:off x="3678238" y="3732213"/>
            <a:ext cx="3871912" cy="703262"/>
            <a:chOff x="1844" y="2383"/>
            <a:chExt cx="2439" cy="443"/>
          </a:xfrm>
        </p:grpSpPr>
        <p:sp>
          <p:nvSpPr>
            <p:cNvPr id="154640" name="Text Box 24"/>
            <p:cNvSpPr txBox="1">
              <a:spLocks noChangeArrowheads="1"/>
            </p:cNvSpPr>
            <p:nvPr/>
          </p:nvSpPr>
          <p:spPr bwMode="auto">
            <a:xfrm>
              <a:off x="2116" y="2383"/>
              <a:ext cx="2164" cy="231"/>
            </a:xfrm>
            <a:prstGeom prst="rect">
              <a:avLst/>
            </a:prstGeom>
            <a:noFill/>
            <a:ln w="9525">
              <a:noFill/>
              <a:miter lim="800000"/>
              <a:headEnd/>
              <a:tailEnd/>
            </a:ln>
          </p:spPr>
          <p:txBody>
            <a:bodyPr wrap="none">
              <a:spAutoFit/>
            </a:bodyPr>
            <a:lstStyle/>
            <a:p>
              <a:pPr algn="l"/>
              <a:r>
                <a:rPr lang="en-US" sz="1800">
                  <a:solidFill>
                    <a:srgbClr val="000000"/>
                  </a:solidFill>
                </a:rPr>
                <a:t>812 mm Hg              548 mm Hg</a:t>
              </a:r>
              <a:endParaRPr lang="en-US" sz="1800" baseline="-25000">
                <a:solidFill>
                  <a:srgbClr val="000000"/>
                </a:solidFill>
              </a:endParaRPr>
            </a:p>
          </p:txBody>
        </p:sp>
        <p:sp>
          <p:nvSpPr>
            <p:cNvPr id="154641" name="Text Box 25"/>
            <p:cNvSpPr txBox="1">
              <a:spLocks noChangeArrowheads="1"/>
            </p:cNvSpPr>
            <p:nvPr/>
          </p:nvSpPr>
          <p:spPr bwMode="auto">
            <a:xfrm>
              <a:off x="1844" y="2595"/>
              <a:ext cx="2382" cy="231"/>
            </a:xfrm>
            <a:prstGeom prst="rect">
              <a:avLst/>
            </a:prstGeom>
            <a:noFill/>
            <a:ln w="9525">
              <a:noFill/>
              <a:miter lim="800000"/>
              <a:headEnd/>
              <a:tailEnd/>
            </a:ln>
          </p:spPr>
          <p:txBody>
            <a:bodyPr wrap="none">
              <a:spAutoFit/>
            </a:bodyPr>
            <a:lstStyle/>
            <a:p>
              <a:pPr algn="l"/>
              <a:r>
                <a:rPr lang="en-US" sz="1800">
                  <a:solidFill>
                    <a:srgbClr val="000000"/>
                  </a:solidFill>
                </a:rPr>
                <a:t>255 K (0.0021 g/cm</a:t>
              </a:r>
              <a:r>
                <a:rPr lang="en-US" sz="1800" baseline="30000">
                  <a:solidFill>
                    <a:srgbClr val="000000"/>
                  </a:solidFill>
                </a:rPr>
                <a:t>3</a:t>
              </a:r>
              <a:r>
                <a:rPr lang="en-US" sz="1800">
                  <a:solidFill>
                    <a:srgbClr val="000000"/>
                  </a:solidFill>
                </a:rPr>
                <a:t>)      386 K (D</a:t>
              </a:r>
              <a:r>
                <a:rPr lang="en-US" sz="1800" baseline="-25000">
                  <a:solidFill>
                    <a:srgbClr val="000000"/>
                  </a:solidFill>
                </a:rPr>
                <a:t>2</a:t>
              </a:r>
              <a:r>
                <a:rPr lang="en-US" sz="1800">
                  <a:solidFill>
                    <a:srgbClr val="000000"/>
                  </a:solidFill>
                </a:rPr>
                <a:t>)</a:t>
              </a:r>
              <a:endParaRPr lang="en-US" sz="1800" baseline="-25000">
                <a:solidFill>
                  <a:srgbClr val="000000"/>
                </a:solidFill>
              </a:endParaRPr>
            </a:p>
          </p:txBody>
        </p:sp>
        <p:sp>
          <p:nvSpPr>
            <p:cNvPr id="154642" name="Line 26"/>
            <p:cNvSpPr>
              <a:spLocks noChangeShapeType="1"/>
            </p:cNvSpPr>
            <p:nvPr/>
          </p:nvSpPr>
          <p:spPr bwMode="auto">
            <a:xfrm>
              <a:off x="1875" y="2612"/>
              <a:ext cx="1380"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54643" name="Line 27"/>
            <p:cNvSpPr>
              <a:spLocks noChangeShapeType="1"/>
            </p:cNvSpPr>
            <p:nvPr/>
          </p:nvSpPr>
          <p:spPr bwMode="auto">
            <a:xfrm>
              <a:off x="3446" y="2613"/>
              <a:ext cx="837"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54644" name="Text Box 28"/>
            <p:cNvSpPr txBox="1">
              <a:spLocks noChangeArrowheads="1"/>
            </p:cNvSpPr>
            <p:nvPr/>
          </p:nvSpPr>
          <p:spPr bwMode="auto">
            <a:xfrm>
              <a:off x="3259" y="2495"/>
              <a:ext cx="200" cy="231"/>
            </a:xfrm>
            <a:prstGeom prst="rect">
              <a:avLst/>
            </a:prstGeom>
            <a:noFill/>
            <a:ln w="9525">
              <a:noFill/>
              <a:miter lim="800000"/>
              <a:headEnd/>
              <a:tailEnd/>
            </a:ln>
          </p:spPr>
          <p:txBody>
            <a:bodyPr wrap="none">
              <a:spAutoFit/>
            </a:bodyPr>
            <a:lstStyle/>
            <a:p>
              <a:pPr algn="l"/>
              <a:r>
                <a:rPr lang="en-US" sz="1800">
                  <a:solidFill>
                    <a:srgbClr val="000000"/>
                  </a:solidFill>
                </a:rPr>
                <a:t>=</a:t>
              </a:r>
            </a:p>
          </p:txBody>
        </p:sp>
      </p:grpSp>
      <p:sp>
        <p:nvSpPr>
          <p:cNvPr id="903198" name="Line 30"/>
          <p:cNvSpPr>
            <a:spLocks noChangeShapeType="1"/>
          </p:cNvSpPr>
          <p:nvPr/>
        </p:nvSpPr>
        <p:spPr bwMode="auto">
          <a:xfrm>
            <a:off x="3059113" y="4089400"/>
            <a:ext cx="534987"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903199" name="Text Box 31"/>
          <p:cNvSpPr txBox="1">
            <a:spLocks noChangeArrowheads="1"/>
          </p:cNvSpPr>
          <p:nvPr/>
        </p:nvSpPr>
        <p:spPr bwMode="auto">
          <a:xfrm>
            <a:off x="1254125" y="4868863"/>
            <a:ext cx="2933700" cy="274637"/>
          </a:xfrm>
          <a:prstGeom prst="rect">
            <a:avLst/>
          </a:prstGeom>
          <a:noFill/>
          <a:ln w="9525">
            <a:noFill/>
            <a:miter lim="800000"/>
            <a:headEnd/>
            <a:tailEnd/>
          </a:ln>
        </p:spPr>
        <p:txBody>
          <a:bodyPr wrap="none">
            <a:spAutoFit/>
          </a:bodyPr>
          <a:lstStyle/>
          <a:p>
            <a:pPr algn="l"/>
            <a:r>
              <a:rPr lang="en-US" b="1">
                <a:solidFill>
                  <a:srgbClr val="000000"/>
                </a:solidFill>
              </a:rPr>
              <a:t>Cross multiply and divide (drop units)</a:t>
            </a:r>
          </a:p>
        </p:txBody>
      </p:sp>
      <p:sp>
        <p:nvSpPr>
          <p:cNvPr id="903201" name="Rectangle 33"/>
          <p:cNvSpPr>
            <a:spLocks noChangeArrowheads="1"/>
          </p:cNvSpPr>
          <p:nvPr/>
        </p:nvSpPr>
        <p:spPr bwMode="auto">
          <a:xfrm>
            <a:off x="1235075" y="5273675"/>
            <a:ext cx="3652838" cy="366713"/>
          </a:xfrm>
          <a:prstGeom prst="rect">
            <a:avLst/>
          </a:prstGeom>
          <a:noFill/>
          <a:ln w="9525">
            <a:noFill/>
            <a:miter lim="800000"/>
            <a:headEnd/>
            <a:tailEnd/>
          </a:ln>
        </p:spPr>
        <p:txBody>
          <a:bodyPr wrap="none">
            <a:spAutoFit/>
          </a:bodyPr>
          <a:lstStyle/>
          <a:p>
            <a:pPr algn="l"/>
            <a:r>
              <a:rPr lang="en-US" sz="1800">
                <a:solidFill>
                  <a:srgbClr val="000000"/>
                </a:solidFill>
                <a:ea typeface="Times New Roman" pitchFamily="18" charset="0"/>
                <a:cs typeface="Arial" charset="0"/>
              </a:rPr>
              <a:t>812 (386)(D</a:t>
            </a:r>
            <a:r>
              <a:rPr lang="en-US" sz="1800" baseline="-30000">
                <a:solidFill>
                  <a:srgbClr val="000000"/>
                </a:solidFill>
                <a:ea typeface="Times New Roman" pitchFamily="18" charset="0"/>
                <a:cs typeface="Arial" charset="0"/>
              </a:rPr>
              <a:t>2</a:t>
            </a:r>
            <a:r>
              <a:rPr lang="en-US" sz="1800">
                <a:solidFill>
                  <a:srgbClr val="000000"/>
                </a:solidFill>
                <a:ea typeface="Times New Roman" pitchFamily="18" charset="0"/>
                <a:cs typeface="Arial" charset="0"/>
              </a:rPr>
              <a:t>) = 255 (0.0021)(548)</a:t>
            </a:r>
          </a:p>
        </p:txBody>
      </p:sp>
      <p:sp>
        <p:nvSpPr>
          <p:cNvPr id="903202" name="Line 34"/>
          <p:cNvSpPr>
            <a:spLocks noChangeShapeType="1"/>
          </p:cNvSpPr>
          <p:nvPr/>
        </p:nvSpPr>
        <p:spPr bwMode="auto">
          <a:xfrm>
            <a:off x="4945063" y="5465763"/>
            <a:ext cx="534987"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903204" name="Rectangle 36"/>
          <p:cNvSpPr>
            <a:spLocks noChangeArrowheads="1"/>
          </p:cNvSpPr>
          <p:nvPr/>
        </p:nvSpPr>
        <p:spPr bwMode="auto">
          <a:xfrm>
            <a:off x="5621338" y="5273675"/>
            <a:ext cx="2327275" cy="376238"/>
          </a:xfrm>
          <a:prstGeom prst="rect">
            <a:avLst/>
          </a:prstGeom>
          <a:noFill/>
          <a:ln w="9525">
            <a:solidFill>
              <a:schemeClr val="tx1"/>
            </a:solidFill>
            <a:miter lim="800000"/>
            <a:headEnd/>
            <a:tailEnd/>
          </a:ln>
        </p:spPr>
        <p:txBody>
          <a:bodyPr wrap="none">
            <a:spAutoFit/>
          </a:bodyPr>
          <a:lstStyle/>
          <a:p>
            <a:pPr algn="l"/>
            <a:r>
              <a:rPr lang="en-US" sz="1800">
                <a:solidFill>
                  <a:srgbClr val="000000"/>
                </a:solidFill>
                <a:ea typeface="Times New Roman" pitchFamily="18" charset="0"/>
                <a:cs typeface="Arial" charset="0"/>
                <a:sym typeface="Wingdings" pitchFamily="2" charset="2"/>
              </a:rPr>
              <a:t>D</a:t>
            </a:r>
            <a:r>
              <a:rPr lang="en-US" sz="1800" baseline="-30000">
                <a:solidFill>
                  <a:srgbClr val="000000"/>
                </a:solidFill>
                <a:ea typeface="Times New Roman" pitchFamily="18" charset="0"/>
                <a:cs typeface="Arial" charset="0"/>
                <a:sym typeface="Wingdings" pitchFamily="2" charset="2"/>
              </a:rPr>
              <a:t>2</a:t>
            </a:r>
            <a:r>
              <a:rPr lang="en-US" sz="1800">
                <a:solidFill>
                  <a:srgbClr val="000000"/>
                </a:solidFill>
                <a:ea typeface="Times New Roman" pitchFamily="18" charset="0"/>
                <a:cs typeface="Arial" charset="0"/>
                <a:sym typeface="Wingdings" pitchFamily="2" charset="2"/>
              </a:rPr>
              <a:t> = 9.4 x 10</a:t>
            </a:r>
            <a:r>
              <a:rPr lang="en-US" sz="1800" baseline="30000">
                <a:solidFill>
                  <a:srgbClr val="000000"/>
                </a:solidFill>
                <a:ea typeface="Times New Roman" pitchFamily="18" charset="0"/>
                <a:cs typeface="Arial" charset="0"/>
                <a:sym typeface="Wingdings" pitchFamily="2" charset="2"/>
              </a:rPr>
              <a:t>–4</a:t>
            </a:r>
            <a:r>
              <a:rPr lang="en-US" sz="1800">
                <a:solidFill>
                  <a:srgbClr val="000000"/>
                </a:solidFill>
                <a:ea typeface="Times New Roman" pitchFamily="18" charset="0"/>
                <a:cs typeface="Arial" charset="0"/>
                <a:sym typeface="Wingdings" pitchFamily="2" charset="2"/>
              </a:rPr>
              <a:t> g/cm</a:t>
            </a:r>
            <a:r>
              <a:rPr lang="en-US" sz="1800" baseline="30000">
                <a:solidFill>
                  <a:srgbClr val="000000"/>
                </a:solidFill>
                <a:ea typeface="Times New Roman" pitchFamily="18" charset="0"/>
                <a:cs typeface="Arial" charset="0"/>
                <a:sym typeface="Wingdings" pitchFamily="2" charset="2"/>
              </a:rPr>
              <a:t>3</a:t>
            </a:r>
          </a:p>
        </p:txBody>
      </p:sp>
    </p:spTree>
    <p:extLst>
      <p:ext uri="{BB962C8B-B14F-4D97-AF65-F5344CB8AC3E}">
        <p14:creationId xmlns:p14="http://schemas.microsoft.com/office/powerpoint/2010/main" val="393218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03178"/>
                                        </p:tgtEl>
                                        <p:attrNameLst>
                                          <p:attrName>style.visibility</p:attrName>
                                        </p:attrNameLst>
                                      </p:cBhvr>
                                      <p:to>
                                        <p:strVal val="visible"/>
                                      </p:to>
                                    </p:set>
                                    <p:anim calcmode="lin" valueType="num">
                                      <p:cBhvr>
                                        <p:cTn id="7" dur="500" fill="hold"/>
                                        <p:tgtEl>
                                          <p:spTgt spid="903178"/>
                                        </p:tgtEl>
                                        <p:attrNameLst>
                                          <p:attrName>ppt_w</p:attrName>
                                        </p:attrNameLst>
                                      </p:cBhvr>
                                      <p:tavLst>
                                        <p:tav tm="0">
                                          <p:val>
                                            <p:fltVal val="0"/>
                                          </p:val>
                                        </p:tav>
                                        <p:tav tm="100000">
                                          <p:val>
                                            <p:strVal val="#ppt_w"/>
                                          </p:val>
                                        </p:tav>
                                      </p:tavLst>
                                    </p:anim>
                                    <p:anim calcmode="lin" valueType="num">
                                      <p:cBhvr>
                                        <p:cTn id="8" dur="500" fill="hold"/>
                                        <p:tgtEl>
                                          <p:spTgt spid="903178"/>
                                        </p:tgtEl>
                                        <p:attrNameLst>
                                          <p:attrName>ppt_h</p:attrName>
                                        </p:attrNameLst>
                                      </p:cBhvr>
                                      <p:tavLst>
                                        <p:tav tm="0">
                                          <p:val>
                                            <p:fltVal val="0"/>
                                          </p:val>
                                        </p:tav>
                                        <p:tav tm="100000">
                                          <p:val>
                                            <p:strVal val="#ppt_h"/>
                                          </p:val>
                                        </p:tav>
                                      </p:tavLst>
                                    </p:anim>
                                    <p:animEffect transition="in" filter="fade">
                                      <p:cBhvr>
                                        <p:cTn id="9" dur="500"/>
                                        <p:tgtEl>
                                          <p:spTgt spid="903178"/>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903180"/>
                                        </p:tgtEl>
                                        <p:attrNameLst>
                                          <p:attrName>style.visibility</p:attrName>
                                        </p:attrNameLst>
                                      </p:cBhvr>
                                      <p:to>
                                        <p:strVal val="visible"/>
                                      </p:to>
                                    </p:set>
                                    <p:anim calcmode="lin" valueType="num">
                                      <p:cBhvr>
                                        <p:cTn id="14" dur="1000" fill="hold"/>
                                        <p:tgtEl>
                                          <p:spTgt spid="903180"/>
                                        </p:tgtEl>
                                        <p:attrNameLst>
                                          <p:attrName>ppt_x</p:attrName>
                                        </p:attrNameLst>
                                      </p:cBhvr>
                                      <p:tavLst>
                                        <p:tav tm="0">
                                          <p:val>
                                            <p:strVal val="#ppt_x-.2"/>
                                          </p:val>
                                        </p:tav>
                                        <p:tav tm="100000">
                                          <p:val>
                                            <p:strVal val="#ppt_x"/>
                                          </p:val>
                                        </p:tav>
                                      </p:tavLst>
                                    </p:anim>
                                    <p:anim calcmode="lin" valueType="num">
                                      <p:cBhvr>
                                        <p:cTn id="15" dur="1000" fill="hold"/>
                                        <p:tgtEl>
                                          <p:spTgt spid="903180"/>
                                        </p:tgtEl>
                                        <p:attrNameLst>
                                          <p:attrName>ppt_y</p:attrName>
                                        </p:attrNameLst>
                                      </p:cBhvr>
                                      <p:tavLst>
                                        <p:tav tm="0">
                                          <p:val>
                                            <p:strVal val="#ppt_y"/>
                                          </p:val>
                                        </p:tav>
                                        <p:tav tm="100000">
                                          <p:val>
                                            <p:strVal val="#ppt_y"/>
                                          </p:val>
                                        </p:tav>
                                      </p:tavLst>
                                    </p:anim>
                                    <p:animEffect transition="in" filter="wipe(right)" prLst="gradientSize: 0.1">
                                      <p:cBhvr>
                                        <p:cTn id="16" dur="1000"/>
                                        <p:tgtEl>
                                          <p:spTgt spid="90318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903182"/>
                                        </p:tgtEl>
                                        <p:attrNameLst>
                                          <p:attrName>style.visibility</p:attrName>
                                        </p:attrNameLst>
                                      </p:cBhvr>
                                      <p:to>
                                        <p:strVal val="visible"/>
                                      </p:to>
                                    </p:set>
                                    <p:anim calcmode="lin" valueType="num">
                                      <p:cBhvr>
                                        <p:cTn id="21" dur="500" fill="hold"/>
                                        <p:tgtEl>
                                          <p:spTgt spid="903182"/>
                                        </p:tgtEl>
                                        <p:attrNameLst>
                                          <p:attrName>ppt_w</p:attrName>
                                        </p:attrNameLst>
                                      </p:cBhvr>
                                      <p:tavLst>
                                        <p:tav tm="0">
                                          <p:val>
                                            <p:fltVal val="0"/>
                                          </p:val>
                                        </p:tav>
                                        <p:tav tm="100000">
                                          <p:val>
                                            <p:strVal val="#ppt_w"/>
                                          </p:val>
                                        </p:tav>
                                      </p:tavLst>
                                    </p:anim>
                                    <p:anim calcmode="lin" valueType="num">
                                      <p:cBhvr>
                                        <p:cTn id="22" dur="500" fill="hold"/>
                                        <p:tgtEl>
                                          <p:spTgt spid="903182"/>
                                        </p:tgtEl>
                                        <p:attrNameLst>
                                          <p:attrName>ppt_h</p:attrName>
                                        </p:attrNameLst>
                                      </p:cBhvr>
                                      <p:tavLst>
                                        <p:tav tm="0">
                                          <p:val>
                                            <p:fltVal val="0"/>
                                          </p:val>
                                        </p:tav>
                                        <p:tav tm="100000">
                                          <p:val>
                                            <p:strVal val="#ppt_h"/>
                                          </p:val>
                                        </p:tav>
                                      </p:tavLst>
                                    </p:anim>
                                    <p:animEffect transition="in" filter="fade">
                                      <p:cBhvr>
                                        <p:cTn id="23" dur="500"/>
                                        <p:tgtEl>
                                          <p:spTgt spid="903182"/>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903184"/>
                                        </p:tgtEl>
                                        <p:attrNameLst>
                                          <p:attrName>style.visibility</p:attrName>
                                        </p:attrNameLst>
                                      </p:cBhvr>
                                      <p:to>
                                        <p:strVal val="visible"/>
                                      </p:to>
                                    </p:set>
                                    <p:anim calcmode="lin" valueType="num">
                                      <p:cBhvr>
                                        <p:cTn id="28" dur="1000" fill="hold"/>
                                        <p:tgtEl>
                                          <p:spTgt spid="903184"/>
                                        </p:tgtEl>
                                        <p:attrNameLst>
                                          <p:attrName>ppt_x</p:attrName>
                                        </p:attrNameLst>
                                      </p:cBhvr>
                                      <p:tavLst>
                                        <p:tav tm="0">
                                          <p:val>
                                            <p:strVal val="#ppt_x-.2"/>
                                          </p:val>
                                        </p:tav>
                                        <p:tav tm="100000">
                                          <p:val>
                                            <p:strVal val="#ppt_x"/>
                                          </p:val>
                                        </p:tav>
                                      </p:tavLst>
                                    </p:anim>
                                    <p:anim calcmode="lin" valueType="num">
                                      <p:cBhvr>
                                        <p:cTn id="29" dur="1000" fill="hold"/>
                                        <p:tgtEl>
                                          <p:spTgt spid="903184"/>
                                        </p:tgtEl>
                                        <p:attrNameLst>
                                          <p:attrName>ppt_y</p:attrName>
                                        </p:attrNameLst>
                                      </p:cBhvr>
                                      <p:tavLst>
                                        <p:tav tm="0">
                                          <p:val>
                                            <p:strVal val="#ppt_y"/>
                                          </p:val>
                                        </p:tav>
                                        <p:tav tm="100000">
                                          <p:val>
                                            <p:strVal val="#ppt_y"/>
                                          </p:val>
                                        </p:tav>
                                      </p:tavLst>
                                    </p:anim>
                                    <p:animEffect transition="in" filter="wipe(right)" prLst="gradientSize: 0.1">
                                      <p:cBhvr>
                                        <p:cTn id="30" dur="1000"/>
                                        <p:tgtEl>
                                          <p:spTgt spid="90318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animEffect transition="in" filter="fade">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03198"/>
                                        </p:tgtEl>
                                        <p:attrNameLst>
                                          <p:attrName>style.visibility</p:attrName>
                                        </p:attrNameLst>
                                      </p:cBhvr>
                                      <p:to>
                                        <p:strVal val="visible"/>
                                      </p:to>
                                    </p:set>
                                    <p:animEffect transition="in" filter="wipe(left)">
                                      <p:cBhvr>
                                        <p:cTn id="42" dur="500"/>
                                        <p:tgtEl>
                                          <p:spTgt spid="903198"/>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dissolve">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903199"/>
                                        </p:tgtEl>
                                        <p:attrNameLst>
                                          <p:attrName>style.visibility</p:attrName>
                                        </p:attrNameLst>
                                      </p:cBhvr>
                                      <p:to>
                                        <p:strVal val="visible"/>
                                      </p:to>
                                    </p:set>
                                    <p:animEffect transition="in" filter="fade">
                                      <p:cBhvr>
                                        <p:cTn id="52" dur="1000"/>
                                        <p:tgtEl>
                                          <p:spTgt spid="903199"/>
                                        </p:tgtEl>
                                      </p:cBhvr>
                                    </p:animEffect>
                                    <p:anim calcmode="lin" valueType="num">
                                      <p:cBhvr>
                                        <p:cTn id="53" dur="1000" fill="hold"/>
                                        <p:tgtEl>
                                          <p:spTgt spid="903199"/>
                                        </p:tgtEl>
                                        <p:attrNameLst>
                                          <p:attrName>ppt_x</p:attrName>
                                        </p:attrNameLst>
                                      </p:cBhvr>
                                      <p:tavLst>
                                        <p:tav tm="0">
                                          <p:val>
                                            <p:strVal val="#ppt_x"/>
                                          </p:val>
                                        </p:tav>
                                        <p:tav tm="100000">
                                          <p:val>
                                            <p:strVal val="#ppt_x"/>
                                          </p:val>
                                        </p:tav>
                                      </p:tavLst>
                                    </p:anim>
                                    <p:anim calcmode="lin" valueType="num">
                                      <p:cBhvr>
                                        <p:cTn id="54" dur="1000" fill="hold"/>
                                        <p:tgtEl>
                                          <p:spTgt spid="903199"/>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903201"/>
                                        </p:tgtEl>
                                        <p:attrNameLst>
                                          <p:attrName>style.visibility</p:attrName>
                                        </p:attrNameLst>
                                      </p:cBhvr>
                                      <p:to>
                                        <p:strVal val="visible"/>
                                      </p:to>
                                    </p:set>
                                    <p:anim calcmode="lin" valueType="num">
                                      <p:cBhvr>
                                        <p:cTn id="59" dur="500" fill="hold"/>
                                        <p:tgtEl>
                                          <p:spTgt spid="903201"/>
                                        </p:tgtEl>
                                        <p:attrNameLst>
                                          <p:attrName>ppt_w</p:attrName>
                                        </p:attrNameLst>
                                      </p:cBhvr>
                                      <p:tavLst>
                                        <p:tav tm="0">
                                          <p:val>
                                            <p:fltVal val="0"/>
                                          </p:val>
                                        </p:tav>
                                        <p:tav tm="100000">
                                          <p:val>
                                            <p:strVal val="#ppt_w"/>
                                          </p:val>
                                        </p:tav>
                                      </p:tavLst>
                                    </p:anim>
                                    <p:anim calcmode="lin" valueType="num">
                                      <p:cBhvr>
                                        <p:cTn id="60" dur="500" fill="hold"/>
                                        <p:tgtEl>
                                          <p:spTgt spid="903201"/>
                                        </p:tgtEl>
                                        <p:attrNameLst>
                                          <p:attrName>ppt_h</p:attrName>
                                        </p:attrNameLst>
                                      </p:cBhvr>
                                      <p:tavLst>
                                        <p:tav tm="0">
                                          <p:val>
                                            <p:strVal val="#ppt_h"/>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903202"/>
                                        </p:tgtEl>
                                        <p:attrNameLst>
                                          <p:attrName>style.visibility</p:attrName>
                                        </p:attrNameLst>
                                      </p:cBhvr>
                                      <p:to>
                                        <p:strVal val="visible"/>
                                      </p:to>
                                    </p:set>
                                    <p:animEffect transition="in" filter="wipe(left)">
                                      <p:cBhvr>
                                        <p:cTn id="65" dur="500"/>
                                        <p:tgtEl>
                                          <p:spTgt spid="903202"/>
                                        </p:tgtEl>
                                      </p:cBhvr>
                                    </p:animEffect>
                                  </p:childTnLst>
                                </p:cTn>
                              </p:par>
                            </p:childTnLst>
                          </p:cTn>
                        </p:par>
                      </p:childTnLst>
                    </p:cTn>
                  </p:par>
                  <p:par>
                    <p:cTn id="66" fill="hold">
                      <p:stCondLst>
                        <p:cond delay="indefinite"/>
                      </p:stCondLst>
                      <p:childTnLst>
                        <p:par>
                          <p:cTn id="67" fill="hold">
                            <p:stCondLst>
                              <p:cond delay="0"/>
                            </p:stCondLst>
                            <p:childTnLst>
                              <p:par>
                                <p:cTn id="68" presetID="34" presetClass="entr" presetSubtype="0" fill="hold" grpId="0" nodeType="clickEffect">
                                  <p:stCondLst>
                                    <p:cond delay="0"/>
                                  </p:stCondLst>
                                  <p:childTnLst>
                                    <p:set>
                                      <p:cBhvr>
                                        <p:cTn id="69" dur="1" fill="hold">
                                          <p:stCondLst>
                                            <p:cond delay="0"/>
                                          </p:stCondLst>
                                        </p:cTn>
                                        <p:tgtEl>
                                          <p:spTgt spid="903204"/>
                                        </p:tgtEl>
                                        <p:attrNameLst>
                                          <p:attrName>style.visibility</p:attrName>
                                        </p:attrNameLst>
                                      </p:cBhvr>
                                      <p:to>
                                        <p:strVal val="visible"/>
                                      </p:to>
                                    </p:set>
                                    <p:anim from="(-#ppt_w/2)" to="(#ppt_x)" calcmode="lin" valueType="num">
                                      <p:cBhvr>
                                        <p:cTn id="70" dur="600" fill="hold">
                                          <p:stCondLst>
                                            <p:cond delay="0"/>
                                          </p:stCondLst>
                                        </p:cTn>
                                        <p:tgtEl>
                                          <p:spTgt spid="903204"/>
                                        </p:tgtEl>
                                        <p:attrNameLst>
                                          <p:attrName>ppt_x</p:attrName>
                                        </p:attrNameLst>
                                      </p:cBhvr>
                                    </p:anim>
                                    <p:anim from="0" to="-1.0" calcmode="lin" valueType="num">
                                      <p:cBhvr>
                                        <p:cTn id="71" dur="200" decel="50000" autoRev="1" fill="hold">
                                          <p:stCondLst>
                                            <p:cond delay="600"/>
                                          </p:stCondLst>
                                        </p:cTn>
                                        <p:tgtEl>
                                          <p:spTgt spid="903204"/>
                                        </p:tgtEl>
                                        <p:attrNameLst>
                                          <p:attrName>xshear</p:attrName>
                                        </p:attrNameLst>
                                      </p:cBhvr>
                                    </p:anim>
                                    <p:animScale>
                                      <p:cBhvr>
                                        <p:cTn id="72" dur="200" decel="100000" autoRev="1" fill="hold">
                                          <p:stCondLst>
                                            <p:cond delay="600"/>
                                          </p:stCondLst>
                                        </p:cTn>
                                        <p:tgtEl>
                                          <p:spTgt spid="903204"/>
                                        </p:tgtEl>
                                      </p:cBhvr>
                                      <p:from x="100000" y="100000"/>
                                      <p:to x="80000" y="100000"/>
                                    </p:animScale>
                                    <p:anim by="(#ppt_h/3+#ppt_w*0.1)" calcmode="lin" valueType="num">
                                      <p:cBhvr additive="sum">
                                        <p:cTn id="73" dur="200" decel="100000" autoRev="1" fill="hold">
                                          <p:stCondLst>
                                            <p:cond delay="600"/>
                                          </p:stCondLst>
                                        </p:cTn>
                                        <p:tgtEl>
                                          <p:spTgt spid="90320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78" grpId="0"/>
      <p:bldP spid="903180" grpId="0"/>
      <p:bldP spid="903182" grpId="0"/>
      <p:bldP spid="903184" grpId="0"/>
      <p:bldP spid="903198" grpId="0" animBg="1"/>
      <p:bldP spid="903199" grpId="0"/>
      <p:bldP spid="903201" grpId="0"/>
      <p:bldP spid="903202" grpId="0" animBg="1"/>
      <p:bldP spid="903204"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pPr eaLnBrk="1" hangingPunct="1"/>
            <a:endParaRPr lang="en-US" smtClean="0"/>
          </a:p>
        </p:txBody>
      </p:sp>
      <p:sp>
        <p:nvSpPr>
          <p:cNvPr id="155651" name="Rectangle 5"/>
          <p:cNvSpPr>
            <a:spLocks noChangeArrowheads="1"/>
          </p:cNvSpPr>
          <p:nvPr/>
        </p:nvSpPr>
        <p:spPr bwMode="auto">
          <a:xfrm>
            <a:off x="841375" y="1708150"/>
            <a:ext cx="5635625" cy="763588"/>
          </a:xfrm>
          <a:prstGeom prst="rect">
            <a:avLst/>
          </a:prstGeom>
          <a:noFill/>
          <a:ln w="9525">
            <a:noFill/>
            <a:miter lim="800000"/>
            <a:headEnd/>
            <a:tailEnd/>
          </a:ln>
        </p:spPr>
        <p:txBody>
          <a:bodyPr wrap="none" anchor="ctr">
            <a:spAutoFit/>
          </a:bodyPr>
          <a:lstStyle/>
          <a:p>
            <a:pPr indent="274638" algn="l"/>
            <a:r>
              <a:rPr lang="en-US" sz="1800">
                <a:solidFill>
                  <a:srgbClr val="333399"/>
                </a:solidFill>
                <a:ea typeface="Times New Roman" pitchFamily="18" charset="0"/>
                <a:cs typeface="Arial" charset="0"/>
              </a:rPr>
              <a:t>A gas has density 0.87 g/L at 30</a:t>
            </a:r>
            <a:r>
              <a:rPr lang="en-US" sz="1800" baseline="30000">
                <a:solidFill>
                  <a:srgbClr val="333399"/>
                </a:solidFill>
                <a:ea typeface="Times New Roman" pitchFamily="18" charset="0"/>
                <a:cs typeface="Arial" charset="0"/>
              </a:rPr>
              <a:t>o</a:t>
            </a:r>
            <a:r>
              <a:rPr lang="en-US" sz="1800">
                <a:solidFill>
                  <a:srgbClr val="333399"/>
                </a:solidFill>
                <a:ea typeface="Times New Roman" pitchFamily="18" charset="0"/>
                <a:cs typeface="Arial" charset="0"/>
              </a:rPr>
              <a:t>C and 131.2 kPa. </a:t>
            </a:r>
          </a:p>
          <a:p>
            <a:pPr indent="274638" algn="l"/>
            <a:endParaRPr lang="en-US" sz="800">
              <a:solidFill>
                <a:srgbClr val="333399"/>
              </a:solidFill>
              <a:ea typeface="Times New Roman" pitchFamily="18" charset="0"/>
              <a:cs typeface="Arial" charset="0"/>
            </a:endParaRPr>
          </a:p>
          <a:p>
            <a:pPr indent="274638" algn="l"/>
            <a:r>
              <a:rPr lang="en-US" sz="1800">
                <a:solidFill>
                  <a:srgbClr val="333399"/>
                </a:solidFill>
                <a:ea typeface="Times New Roman" pitchFamily="18" charset="0"/>
                <a:cs typeface="Arial" charset="0"/>
              </a:rPr>
              <a:t>Find density at STP.</a:t>
            </a:r>
            <a:endParaRPr lang="en-US" sz="1800">
              <a:solidFill>
                <a:srgbClr val="000000"/>
              </a:solidFill>
              <a:ea typeface="Times New Roman" pitchFamily="18" charset="0"/>
              <a:cs typeface="Arial" charset="0"/>
            </a:endParaRPr>
          </a:p>
        </p:txBody>
      </p:sp>
      <p:sp>
        <p:nvSpPr>
          <p:cNvPr id="155652" name="Rectangle 6"/>
          <p:cNvSpPr>
            <a:spLocks noChangeArrowheads="1"/>
          </p:cNvSpPr>
          <p:nvPr/>
        </p:nvSpPr>
        <p:spPr bwMode="auto">
          <a:xfrm>
            <a:off x="0" y="3602038"/>
            <a:ext cx="9144000" cy="0"/>
          </a:xfrm>
          <a:prstGeom prst="rect">
            <a:avLst/>
          </a:prstGeom>
          <a:noFill/>
          <a:ln w="9525">
            <a:noFill/>
            <a:miter lim="800000"/>
            <a:headEnd/>
            <a:tailEnd/>
          </a:ln>
        </p:spPr>
        <p:txBody>
          <a:bodyPr wrap="none" anchor="ctr">
            <a:spAutoFit/>
          </a:bodyPr>
          <a:lstStyle/>
          <a:p>
            <a:endParaRPr lang="en-US">
              <a:solidFill>
                <a:srgbClr val="000000"/>
              </a:solidFill>
            </a:endParaRPr>
          </a:p>
        </p:txBody>
      </p:sp>
      <p:sp>
        <p:nvSpPr>
          <p:cNvPr id="904201" name="Rectangle 9"/>
          <p:cNvSpPr>
            <a:spLocks noChangeArrowheads="1"/>
          </p:cNvSpPr>
          <p:nvPr/>
        </p:nvSpPr>
        <p:spPr bwMode="auto">
          <a:xfrm>
            <a:off x="1238250" y="3049588"/>
            <a:ext cx="1171575" cy="366712"/>
          </a:xfrm>
          <a:prstGeom prst="rect">
            <a:avLst/>
          </a:prstGeom>
          <a:noFill/>
          <a:ln w="9525">
            <a:noFill/>
            <a:miter lim="800000"/>
            <a:headEnd/>
            <a:tailEnd/>
          </a:ln>
        </p:spPr>
        <p:txBody>
          <a:bodyPr wrap="none">
            <a:spAutoFit/>
          </a:bodyPr>
          <a:lstStyle/>
          <a:p>
            <a:pPr algn="l"/>
            <a:r>
              <a:rPr lang="en-US" sz="1800">
                <a:solidFill>
                  <a:srgbClr val="000000"/>
                </a:solidFill>
                <a:ea typeface="Times New Roman" pitchFamily="18" charset="0"/>
                <a:cs typeface="Arial" charset="0"/>
              </a:rPr>
              <a:t>T</a:t>
            </a:r>
            <a:r>
              <a:rPr lang="en-US" sz="1800" baseline="-30000">
                <a:solidFill>
                  <a:srgbClr val="000000"/>
                </a:solidFill>
                <a:ea typeface="Times New Roman" pitchFamily="18" charset="0"/>
                <a:cs typeface="Arial" charset="0"/>
              </a:rPr>
              <a:t>1</a:t>
            </a:r>
            <a:r>
              <a:rPr lang="en-US" sz="1800">
                <a:solidFill>
                  <a:srgbClr val="000000"/>
                </a:solidFill>
                <a:ea typeface="Times New Roman" pitchFamily="18" charset="0"/>
                <a:cs typeface="Arial" charset="0"/>
              </a:rPr>
              <a:t> = 30</a:t>
            </a:r>
            <a:r>
              <a:rPr lang="en-US" sz="1800" baseline="30000">
                <a:solidFill>
                  <a:srgbClr val="000000"/>
                </a:solidFill>
                <a:ea typeface="Times New Roman" pitchFamily="18" charset="0"/>
                <a:cs typeface="Arial" charset="0"/>
              </a:rPr>
              <a:t>o</a:t>
            </a:r>
            <a:r>
              <a:rPr lang="en-US" sz="1800">
                <a:solidFill>
                  <a:srgbClr val="000000"/>
                </a:solidFill>
                <a:ea typeface="Times New Roman" pitchFamily="18" charset="0"/>
                <a:cs typeface="Arial" charset="0"/>
              </a:rPr>
              <a:t>C</a:t>
            </a:r>
          </a:p>
        </p:txBody>
      </p:sp>
      <p:sp>
        <p:nvSpPr>
          <p:cNvPr id="904202" name="Rectangle 10"/>
          <p:cNvSpPr>
            <a:spLocks noChangeArrowheads="1"/>
          </p:cNvSpPr>
          <p:nvPr/>
        </p:nvSpPr>
        <p:spPr bwMode="auto">
          <a:xfrm>
            <a:off x="2339975" y="3054350"/>
            <a:ext cx="1619250" cy="366713"/>
          </a:xfrm>
          <a:prstGeom prst="rect">
            <a:avLst/>
          </a:prstGeom>
          <a:noFill/>
          <a:ln w="9525">
            <a:noFill/>
            <a:miter lim="800000"/>
            <a:headEnd/>
            <a:tailEnd/>
          </a:ln>
        </p:spPr>
        <p:txBody>
          <a:bodyPr wrap="none">
            <a:spAutoFit/>
          </a:bodyPr>
          <a:lstStyle/>
          <a:p>
            <a:pPr algn="l"/>
            <a:r>
              <a:rPr lang="en-US" sz="1800">
                <a:solidFill>
                  <a:srgbClr val="000000"/>
                </a:solidFill>
                <a:ea typeface="Times New Roman" pitchFamily="18" charset="0"/>
                <a:cs typeface="Arial" charset="0"/>
              </a:rPr>
              <a:t>+ 273 = 303 K</a:t>
            </a:r>
          </a:p>
        </p:txBody>
      </p:sp>
      <p:grpSp>
        <p:nvGrpSpPr>
          <p:cNvPr id="2" name="Group 13"/>
          <p:cNvGrpSpPr>
            <a:grpSpLocks/>
          </p:cNvGrpSpPr>
          <p:nvPr/>
        </p:nvGrpSpPr>
        <p:grpSpPr bwMode="auto">
          <a:xfrm>
            <a:off x="1438275" y="3725863"/>
            <a:ext cx="1511300" cy="703262"/>
            <a:chOff x="1741" y="2347"/>
            <a:chExt cx="952" cy="443"/>
          </a:xfrm>
        </p:grpSpPr>
        <p:sp>
          <p:nvSpPr>
            <p:cNvPr id="155667" name="Text Box 14"/>
            <p:cNvSpPr txBox="1">
              <a:spLocks noChangeArrowheads="1"/>
            </p:cNvSpPr>
            <p:nvPr/>
          </p:nvSpPr>
          <p:spPr bwMode="auto">
            <a:xfrm>
              <a:off x="1828" y="2347"/>
              <a:ext cx="774" cy="231"/>
            </a:xfrm>
            <a:prstGeom prst="rect">
              <a:avLst/>
            </a:prstGeom>
            <a:noFill/>
            <a:ln w="9525">
              <a:noFill/>
              <a:miter lim="800000"/>
              <a:headEnd/>
              <a:tailEnd/>
            </a:ln>
          </p:spPr>
          <p:txBody>
            <a:bodyPr wrap="none">
              <a:spAutoFit/>
            </a:bodyPr>
            <a:lstStyle/>
            <a:p>
              <a:pPr algn="l"/>
              <a:r>
                <a:rPr lang="en-US" sz="1800">
                  <a:solidFill>
                    <a:srgbClr val="000000"/>
                  </a:solidFill>
                </a:rPr>
                <a:t>P</a:t>
              </a:r>
              <a:r>
                <a:rPr lang="en-US" sz="1800" baseline="-25000">
                  <a:solidFill>
                    <a:srgbClr val="000000"/>
                  </a:solidFill>
                </a:rPr>
                <a:t>1</a:t>
              </a:r>
              <a:r>
                <a:rPr lang="en-US" sz="1800">
                  <a:solidFill>
                    <a:srgbClr val="000000"/>
                  </a:solidFill>
                </a:rPr>
                <a:t>         P</a:t>
              </a:r>
              <a:r>
                <a:rPr lang="en-US" sz="1800" baseline="-25000">
                  <a:solidFill>
                    <a:srgbClr val="000000"/>
                  </a:solidFill>
                </a:rPr>
                <a:t>2</a:t>
              </a:r>
            </a:p>
          </p:txBody>
        </p:sp>
        <p:sp>
          <p:nvSpPr>
            <p:cNvPr id="155668" name="Text Box 15"/>
            <p:cNvSpPr txBox="1">
              <a:spLocks noChangeArrowheads="1"/>
            </p:cNvSpPr>
            <p:nvPr/>
          </p:nvSpPr>
          <p:spPr bwMode="auto">
            <a:xfrm>
              <a:off x="1741" y="2559"/>
              <a:ext cx="952" cy="231"/>
            </a:xfrm>
            <a:prstGeom prst="rect">
              <a:avLst/>
            </a:prstGeom>
            <a:noFill/>
            <a:ln w="9525">
              <a:noFill/>
              <a:miter lim="800000"/>
              <a:headEnd/>
              <a:tailEnd/>
            </a:ln>
          </p:spPr>
          <p:txBody>
            <a:bodyPr wrap="none">
              <a:spAutoFit/>
            </a:bodyPr>
            <a:lstStyle/>
            <a:p>
              <a:pPr algn="l"/>
              <a:r>
                <a:rPr lang="en-US" sz="1800">
                  <a:solidFill>
                    <a:srgbClr val="000000"/>
                  </a:solidFill>
                </a:rPr>
                <a:t>T</a:t>
              </a:r>
              <a:r>
                <a:rPr lang="en-US" sz="1800" baseline="-25000">
                  <a:solidFill>
                    <a:srgbClr val="000000"/>
                  </a:solidFill>
                </a:rPr>
                <a:t>1</a:t>
              </a:r>
              <a:r>
                <a:rPr lang="en-US" sz="1800">
                  <a:solidFill>
                    <a:srgbClr val="000000"/>
                  </a:solidFill>
                </a:rPr>
                <a:t>D</a:t>
              </a:r>
              <a:r>
                <a:rPr lang="en-US" sz="1800" baseline="-25000">
                  <a:solidFill>
                    <a:srgbClr val="000000"/>
                  </a:solidFill>
                </a:rPr>
                <a:t>1</a:t>
              </a:r>
              <a:r>
                <a:rPr lang="en-US" sz="1800">
                  <a:solidFill>
                    <a:srgbClr val="000000"/>
                  </a:solidFill>
                </a:rPr>
                <a:t>      T</a:t>
              </a:r>
              <a:r>
                <a:rPr lang="en-US" sz="1800" baseline="-25000">
                  <a:solidFill>
                    <a:srgbClr val="000000"/>
                  </a:solidFill>
                </a:rPr>
                <a:t>2</a:t>
              </a:r>
              <a:r>
                <a:rPr lang="en-US" sz="1800">
                  <a:solidFill>
                    <a:srgbClr val="000000"/>
                  </a:solidFill>
                </a:rPr>
                <a:t>D</a:t>
              </a:r>
              <a:r>
                <a:rPr lang="en-US" sz="1800" baseline="-25000">
                  <a:solidFill>
                    <a:srgbClr val="000000"/>
                  </a:solidFill>
                </a:rPr>
                <a:t>2</a:t>
              </a:r>
            </a:p>
          </p:txBody>
        </p:sp>
        <p:sp>
          <p:nvSpPr>
            <p:cNvPr id="155669" name="Line 16"/>
            <p:cNvSpPr>
              <a:spLocks noChangeShapeType="1"/>
            </p:cNvSpPr>
            <p:nvPr/>
          </p:nvSpPr>
          <p:spPr bwMode="auto">
            <a:xfrm>
              <a:off x="1772" y="2576"/>
              <a:ext cx="359"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55670" name="Line 17"/>
            <p:cNvSpPr>
              <a:spLocks noChangeShapeType="1"/>
            </p:cNvSpPr>
            <p:nvPr/>
          </p:nvSpPr>
          <p:spPr bwMode="auto">
            <a:xfrm>
              <a:off x="2308" y="2577"/>
              <a:ext cx="359"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55671" name="Text Box 18"/>
            <p:cNvSpPr txBox="1">
              <a:spLocks noChangeArrowheads="1"/>
            </p:cNvSpPr>
            <p:nvPr/>
          </p:nvSpPr>
          <p:spPr bwMode="auto">
            <a:xfrm>
              <a:off x="2121" y="2459"/>
              <a:ext cx="200" cy="231"/>
            </a:xfrm>
            <a:prstGeom prst="rect">
              <a:avLst/>
            </a:prstGeom>
            <a:noFill/>
            <a:ln w="9525">
              <a:noFill/>
              <a:miter lim="800000"/>
              <a:headEnd/>
              <a:tailEnd/>
            </a:ln>
          </p:spPr>
          <p:txBody>
            <a:bodyPr wrap="none">
              <a:spAutoFit/>
            </a:bodyPr>
            <a:lstStyle/>
            <a:p>
              <a:pPr algn="l"/>
              <a:r>
                <a:rPr lang="en-US" sz="1800">
                  <a:solidFill>
                    <a:srgbClr val="000000"/>
                  </a:solidFill>
                </a:rPr>
                <a:t>=</a:t>
              </a:r>
            </a:p>
          </p:txBody>
        </p:sp>
      </p:grpSp>
      <p:grpSp>
        <p:nvGrpSpPr>
          <p:cNvPr id="3" name="Group 30"/>
          <p:cNvGrpSpPr>
            <a:grpSpLocks/>
          </p:cNvGrpSpPr>
          <p:nvPr/>
        </p:nvGrpSpPr>
        <p:grpSpPr bwMode="auto">
          <a:xfrm>
            <a:off x="3678238" y="3732213"/>
            <a:ext cx="3522662" cy="703262"/>
            <a:chOff x="2317" y="2351"/>
            <a:chExt cx="2219" cy="443"/>
          </a:xfrm>
        </p:grpSpPr>
        <p:sp>
          <p:nvSpPr>
            <p:cNvPr id="155662" name="Text Box 20"/>
            <p:cNvSpPr txBox="1">
              <a:spLocks noChangeArrowheads="1"/>
            </p:cNvSpPr>
            <p:nvPr/>
          </p:nvSpPr>
          <p:spPr bwMode="auto">
            <a:xfrm>
              <a:off x="2529" y="2351"/>
              <a:ext cx="1932" cy="231"/>
            </a:xfrm>
            <a:prstGeom prst="rect">
              <a:avLst/>
            </a:prstGeom>
            <a:noFill/>
            <a:ln w="9525">
              <a:noFill/>
              <a:miter lim="800000"/>
              <a:headEnd/>
              <a:tailEnd/>
            </a:ln>
          </p:spPr>
          <p:txBody>
            <a:bodyPr wrap="none">
              <a:spAutoFit/>
            </a:bodyPr>
            <a:lstStyle/>
            <a:p>
              <a:pPr algn="l"/>
              <a:r>
                <a:rPr lang="en-US" sz="1800">
                  <a:solidFill>
                    <a:srgbClr val="000000"/>
                  </a:solidFill>
                </a:rPr>
                <a:t>131.2 kPa             101.3 kPa</a:t>
              </a:r>
              <a:endParaRPr lang="en-US" sz="1800" baseline="-25000">
                <a:solidFill>
                  <a:srgbClr val="000000"/>
                </a:solidFill>
              </a:endParaRPr>
            </a:p>
          </p:txBody>
        </p:sp>
        <p:sp>
          <p:nvSpPr>
            <p:cNvPr id="155663" name="Text Box 21"/>
            <p:cNvSpPr txBox="1">
              <a:spLocks noChangeArrowheads="1"/>
            </p:cNvSpPr>
            <p:nvPr/>
          </p:nvSpPr>
          <p:spPr bwMode="auto">
            <a:xfrm>
              <a:off x="2317" y="2563"/>
              <a:ext cx="2177" cy="231"/>
            </a:xfrm>
            <a:prstGeom prst="rect">
              <a:avLst/>
            </a:prstGeom>
            <a:noFill/>
            <a:ln w="9525">
              <a:noFill/>
              <a:miter lim="800000"/>
              <a:headEnd/>
              <a:tailEnd/>
            </a:ln>
          </p:spPr>
          <p:txBody>
            <a:bodyPr wrap="none">
              <a:spAutoFit/>
            </a:bodyPr>
            <a:lstStyle/>
            <a:p>
              <a:pPr algn="l"/>
              <a:r>
                <a:rPr lang="en-US" sz="1800">
                  <a:solidFill>
                    <a:srgbClr val="000000"/>
                  </a:solidFill>
                </a:rPr>
                <a:t>303 K (0.87 g/L)         273 K (D</a:t>
              </a:r>
              <a:r>
                <a:rPr lang="en-US" sz="1800" baseline="-25000">
                  <a:solidFill>
                    <a:srgbClr val="000000"/>
                  </a:solidFill>
                </a:rPr>
                <a:t>2</a:t>
              </a:r>
              <a:r>
                <a:rPr lang="en-US" sz="1800">
                  <a:solidFill>
                    <a:srgbClr val="000000"/>
                  </a:solidFill>
                </a:rPr>
                <a:t>)</a:t>
              </a:r>
              <a:endParaRPr lang="en-US" sz="1800" baseline="-25000">
                <a:solidFill>
                  <a:srgbClr val="000000"/>
                </a:solidFill>
              </a:endParaRPr>
            </a:p>
          </p:txBody>
        </p:sp>
        <p:sp>
          <p:nvSpPr>
            <p:cNvPr id="155664" name="Line 22"/>
            <p:cNvSpPr>
              <a:spLocks noChangeShapeType="1"/>
            </p:cNvSpPr>
            <p:nvPr/>
          </p:nvSpPr>
          <p:spPr bwMode="auto">
            <a:xfrm>
              <a:off x="2348" y="2580"/>
              <a:ext cx="1103"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55665" name="Line 23"/>
            <p:cNvSpPr>
              <a:spLocks noChangeShapeType="1"/>
            </p:cNvSpPr>
            <p:nvPr/>
          </p:nvSpPr>
          <p:spPr bwMode="auto">
            <a:xfrm>
              <a:off x="3699" y="2581"/>
              <a:ext cx="837"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55666" name="Text Box 24"/>
            <p:cNvSpPr txBox="1">
              <a:spLocks noChangeArrowheads="1"/>
            </p:cNvSpPr>
            <p:nvPr/>
          </p:nvSpPr>
          <p:spPr bwMode="auto">
            <a:xfrm>
              <a:off x="3462" y="2463"/>
              <a:ext cx="200" cy="231"/>
            </a:xfrm>
            <a:prstGeom prst="rect">
              <a:avLst/>
            </a:prstGeom>
            <a:noFill/>
            <a:ln w="9525">
              <a:noFill/>
              <a:miter lim="800000"/>
              <a:headEnd/>
              <a:tailEnd/>
            </a:ln>
          </p:spPr>
          <p:txBody>
            <a:bodyPr wrap="none">
              <a:spAutoFit/>
            </a:bodyPr>
            <a:lstStyle/>
            <a:p>
              <a:pPr algn="l"/>
              <a:r>
                <a:rPr lang="en-US" sz="1800">
                  <a:solidFill>
                    <a:srgbClr val="000000"/>
                  </a:solidFill>
                </a:rPr>
                <a:t>=</a:t>
              </a:r>
            </a:p>
          </p:txBody>
        </p:sp>
      </p:grpSp>
      <p:sp>
        <p:nvSpPr>
          <p:cNvPr id="904217" name="Line 25"/>
          <p:cNvSpPr>
            <a:spLocks noChangeShapeType="1"/>
          </p:cNvSpPr>
          <p:nvPr/>
        </p:nvSpPr>
        <p:spPr bwMode="auto">
          <a:xfrm>
            <a:off x="3059113" y="4089400"/>
            <a:ext cx="534987"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904218" name="Text Box 26"/>
          <p:cNvSpPr txBox="1">
            <a:spLocks noChangeArrowheads="1"/>
          </p:cNvSpPr>
          <p:nvPr/>
        </p:nvSpPr>
        <p:spPr bwMode="auto">
          <a:xfrm>
            <a:off x="1254125" y="4868863"/>
            <a:ext cx="2933700" cy="274637"/>
          </a:xfrm>
          <a:prstGeom prst="rect">
            <a:avLst/>
          </a:prstGeom>
          <a:noFill/>
          <a:ln w="9525">
            <a:noFill/>
            <a:miter lim="800000"/>
            <a:headEnd/>
            <a:tailEnd/>
          </a:ln>
        </p:spPr>
        <p:txBody>
          <a:bodyPr wrap="none">
            <a:spAutoFit/>
          </a:bodyPr>
          <a:lstStyle/>
          <a:p>
            <a:pPr algn="l"/>
            <a:r>
              <a:rPr lang="en-US" b="1">
                <a:solidFill>
                  <a:srgbClr val="000000"/>
                </a:solidFill>
              </a:rPr>
              <a:t>Cross multiply and divide (drop units)</a:t>
            </a:r>
          </a:p>
        </p:txBody>
      </p:sp>
      <p:sp>
        <p:nvSpPr>
          <p:cNvPr id="904219" name="Rectangle 27"/>
          <p:cNvSpPr>
            <a:spLocks noChangeArrowheads="1"/>
          </p:cNvSpPr>
          <p:nvPr/>
        </p:nvSpPr>
        <p:spPr bwMode="auto">
          <a:xfrm>
            <a:off x="1235075" y="5273675"/>
            <a:ext cx="3779838" cy="366713"/>
          </a:xfrm>
          <a:prstGeom prst="rect">
            <a:avLst/>
          </a:prstGeom>
          <a:noFill/>
          <a:ln w="9525">
            <a:noFill/>
            <a:miter lim="800000"/>
            <a:headEnd/>
            <a:tailEnd/>
          </a:ln>
        </p:spPr>
        <p:txBody>
          <a:bodyPr wrap="none">
            <a:spAutoFit/>
          </a:bodyPr>
          <a:lstStyle/>
          <a:p>
            <a:pPr algn="l"/>
            <a:r>
              <a:rPr lang="en-US" sz="1800">
                <a:solidFill>
                  <a:srgbClr val="000000"/>
                </a:solidFill>
                <a:ea typeface="Times New Roman" pitchFamily="18" charset="0"/>
                <a:cs typeface="Arial" charset="0"/>
              </a:rPr>
              <a:t>131.2 (273)(D</a:t>
            </a:r>
            <a:r>
              <a:rPr lang="en-US" sz="1800" baseline="-30000">
                <a:solidFill>
                  <a:srgbClr val="000000"/>
                </a:solidFill>
                <a:ea typeface="Times New Roman" pitchFamily="18" charset="0"/>
                <a:cs typeface="Arial" charset="0"/>
              </a:rPr>
              <a:t>2</a:t>
            </a:r>
            <a:r>
              <a:rPr lang="en-US" sz="1800">
                <a:solidFill>
                  <a:srgbClr val="000000"/>
                </a:solidFill>
                <a:ea typeface="Times New Roman" pitchFamily="18" charset="0"/>
                <a:cs typeface="Arial" charset="0"/>
              </a:rPr>
              <a:t>) = 303 (0.87)(101.3)</a:t>
            </a:r>
          </a:p>
        </p:txBody>
      </p:sp>
      <p:sp>
        <p:nvSpPr>
          <p:cNvPr id="904220" name="Line 28"/>
          <p:cNvSpPr>
            <a:spLocks noChangeShapeType="1"/>
          </p:cNvSpPr>
          <p:nvPr/>
        </p:nvSpPr>
        <p:spPr bwMode="auto">
          <a:xfrm>
            <a:off x="5040313" y="5465763"/>
            <a:ext cx="534987"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904221" name="Rectangle 29"/>
          <p:cNvSpPr>
            <a:spLocks noChangeArrowheads="1"/>
          </p:cNvSpPr>
          <p:nvPr/>
        </p:nvSpPr>
        <p:spPr bwMode="auto">
          <a:xfrm>
            <a:off x="5716588" y="5273675"/>
            <a:ext cx="1528762" cy="376238"/>
          </a:xfrm>
          <a:prstGeom prst="rect">
            <a:avLst/>
          </a:prstGeom>
          <a:noFill/>
          <a:ln w="9525">
            <a:solidFill>
              <a:schemeClr val="tx1"/>
            </a:solidFill>
            <a:miter lim="800000"/>
            <a:headEnd/>
            <a:tailEnd/>
          </a:ln>
        </p:spPr>
        <p:txBody>
          <a:bodyPr wrap="none">
            <a:spAutoFit/>
          </a:bodyPr>
          <a:lstStyle/>
          <a:p>
            <a:pPr algn="l"/>
            <a:r>
              <a:rPr lang="en-US" sz="1800">
                <a:solidFill>
                  <a:srgbClr val="000000"/>
                </a:solidFill>
                <a:ea typeface="Times New Roman" pitchFamily="18" charset="0"/>
                <a:cs typeface="Arial" charset="0"/>
                <a:sym typeface="Wingdings" pitchFamily="2" charset="2"/>
              </a:rPr>
              <a:t>D</a:t>
            </a:r>
            <a:r>
              <a:rPr lang="en-US" sz="1800" baseline="-30000">
                <a:solidFill>
                  <a:srgbClr val="000000"/>
                </a:solidFill>
                <a:ea typeface="Times New Roman" pitchFamily="18" charset="0"/>
                <a:cs typeface="Arial" charset="0"/>
                <a:sym typeface="Wingdings" pitchFamily="2" charset="2"/>
              </a:rPr>
              <a:t>2</a:t>
            </a:r>
            <a:r>
              <a:rPr lang="en-US" sz="1800">
                <a:solidFill>
                  <a:srgbClr val="000000"/>
                </a:solidFill>
                <a:ea typeface="Times New Roman" pitchFamily="18" charset="0"/>
                <a:cs typeface="Arial" charset="0"/>
                <a:sym typeface="Wingdings" pitchFamily="2" charset="2"/>
              </a:rPr>
              <a:t> = 0.75 g/L</a:t>
            </a:r>
            <a:endParaRPr lang="en-US" sz="1800" baseline="30000">
              <a:solidFill>
                <a:srgbClr val="000000"/>
              </a:solidFill>
              <a:ea typeface="Times New Roman" pitchFamily="18" charset="0"/>
              <a:cs typeface="Arial" charset="0"/>
              <a:sym typeface="Wingdings" pitchFamily="2" charset="2"/>
            </a:endParaRPr>
          </a:p>
        </p:txBody>
      </p:sp>
    </p:spTree>
    <p:extLst>
      <p:ext uri="{BB962C8B-B14F-4D97-AF65-F5344CB8AC3E}">
        <p14:creationId xmlns:p14="http://schemas.microsoft.com/office/powerpoint/2010/main" val="230558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04201"/>
                                        </p:tgtEl>
                                        <p:attrNameLst>
                                          <p:attrName>style.visibility</p:attrName>
                                        </p:attrNameLst>
                                      </p:cBhvr>
                                      <p:to>
                                        <p:strVal val="visible"/>
                                      </p:to>
                                    </p:set>
                                    <p:anim calcmode="lin" valueType="num">
                                      <p:cBhvr>
                                        <p:cTn id="7" dur="500" fill="hold"/>
                                        <p:tgtEl>
                                          <p:spTgt spid="904201"/>
                                        </p:tgtEl>
                                        <p:attrNameLst>
                                          <p:attrName>ppt_w</p:attrName>
                                        </p:attrNameLst>
                                      </p:cBhvr>
                                      <p:tavLst>
                                        <p:tav tm="0">
                                          <p:val>
                                            <p:fltVal val="0"/>
                                          </p:val>
                                        </p:tav>
                                        <p:tav tm="100000">
                                          <p:val>
                                            <p:strVal val="#ppt_w"/>
                                          </p:val>
                                        </p:tav>
                                      </p:tavLst>
                                    </p:anim>
                                    <p:anim calcmode="lin" valueType="num">
                                      <p:cBhvr>
                                        <p:cTn id="8" dur="500" fill="hold"/>
                                        <p:tgtEl>
                                          <p:spTgt spid="904201"/>
                                        </p:tgtEl>
                                        <p:attrNameLst>
                                          <p:attrName>ppt_h</p:attrName>
                                        </p:attrNameLst>
                                      </p:cBhvr>
                                      <p:tavLst>
                                        <p:tav tm="0">
                                          <p:val>
                                            <p:fltVal val="0"/>
                                          </p:val>
                                        </p:tav>
                                        <p:tav tm="100000">
                                          <p:val>
                                            <p:strVal val="#ppt_h"/>
                                          </p:val>
                                        </p:tav>
                                      </p:tavLst>
                                    </p:anim>
                                    <p:animEffect transition="in" filter="fade">
                                      <p:cBhvr>
                                        <p:cTn id="9" dur="500"/>
                                        <p:tgtEl>
                                          <p:spTgt spid="904201"/>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904202"/>
                                        </p:tgtEl>
                                        <p:attrNameLst>
                                          <p:attrName>style.visibility</p:attrName>
                                        </p:attrNameLst>
                                      </p:cBhvr>
                                      <p:to>
                                        <p:strVal val="visible"/>
                                      </p:to>
                                    </p:set>
                                    <p:anim calcmode="lin" valueType="num">
                                      <p:cBhvr>
                                        <p:cTn id="14" dur="1000" fill="hold"/>
                                        <p:tgtEl>
                                          <p:spTgt spid="904202"/>
                                        </p:tgtEl>
                                        <p:attrNameLst>
                                          <p:attrName>ppt_x</p:attrName>
                                        </p:attrNameLst>
                                      </p:cBhvr>
                                      <p:tavLst>
                                        <p:tav tm="0">
                                          <p:val>
                                            <p:strVal val="#ppt_x-.2"/>
                                          </p:val>
                                        </p:tav>
                                        <p:tav tm="100000">
                                          <p:val>
                                            <p:strVal val="#ppt_x"/>
                                          </p:val>
                                        </p:tav>
                                      </p:tavLst>
                                    </p:anim>
                                    <p:anim calcmode="lin" valueType="num">
                                      <p:cBhvr>
                                        <p:cTn id="15" dur="1000" fill="hold"/>
                                        <p:tgtEl>
                                          <p:spTgt spid="90420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90420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04217"/>
                                        </p:tgtEl>
                                        <p:attrNameLst>
                                          <p:attrName>style.visibility</p:attrName>
                                        </p:attrNameLst>
                                      </p:cBhvr>
                                      <p:to>
                                        <p:strVal val="visible"/>
                                      </p:to>
                                    </p:set>
                                    <p:animEffect transition="in" filter="wipe(left)">
                                      <p:cBhvr>
                                        <p:cTn id="28" dur="500"/>
                                        <p:tgtEl>
                                          <p:spTgt spid="904217"/>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dissolv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904218"/>
                                        </p:tgtEl>
                                        <p:attrNameLst>
                                          <p:attrName>style.visibility</p:attrName>
                                        </p:attrNameLst>
                                      </p:cBhvr>
                                      <p:to>
                                        <p:strVal val="visible"/>
                                      </p:to>
                                    </p:set>
                                    <p:animEffect transition="in" filter="fade">
                                      <p:cBhvr>
                                        <p:cTn id="38" dur="1000"/>
                                        <p:tgtEl>
                                          <p:spTgt spid="904218"/>
                                        </p:tgtEl>
                                      </p:cBhvr>
                                    </p:animEffect>
                                    <p:anim calcmode="lin" valueType="num">
                                      <p:cBhvr>
                                        <p:cTn id="39" dur="1000" fill="hold"/>
                                        <p:tgtEl>
                                          <p:spTgt spid="904218"/>
                                        </p:tgtEl>
                                        <p:attrNameLst>
                                          <p:attrName>ppt_x</p:attrName>
                                        </p:attrNameLst>
                                      </p:cBhvr>
                                      <p:tavLst>
                                        <p:tav tm="0">
                                          <p:val>
                                            <p:strVal val="#ppt_x"/>
                                          </p:val>
                                        </p:tav>
                                        <p:tav tm="100000">
                                          <p:val>
                                            <p:strVal val="#ppt_x"/>
                                          </p:val>
                                        </p:tav>
                                      </p:tavLst>
                                    </p:anim>
                                    <p:anim calcmode="lin" valueType="num">
                                      <p:cBhvr>
                                        <p:cTn id="40" dur="1000" fill="hold"/>
                                        <p:tgtEl>
                                          <p:spTgt spid="90421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7" presetClass="entr" presetSubtype="10" fill="hold" grpId="0" nodeType="clickEffect">
                                  <p:stCondLst>
                                    <p:cond delay="0"/>
                                  </p:stCondLst>
                                  <p:childTnLst>
                                    <p:set>
                                      <p:cBhvr>
                                        <p:cTn id="44" dur="1" fill="hold">
                                          <p:stCondLst>
                                            <p:cond delay="0"/>
                                          </p:stCondLst>
                                        </p:cTn>
                                        <p:tgtEl>
                                          <p:spTgt spid="904219"/>
                                        </p:tgtEl>
                                        <p:attrNameLst>
                                          <p:attrName>style.visibility</p:attrName>
                                        </p:attrNameLst>
                                      </p:cBhvr>
                                      <p:to>
                                        <p:strVal val="visible"/>
                                      </p:to>
                                    </p:set>
                                    <p:anim calcmode="lin" valueType="num">
                                      <p:cBhvr>
                                        <p:cTn id="45" dur="500" fill="hold"/>
                                        <p:tgtEl>
                                          <p:spTgt spid="904219"/>
                                        </p:tgtEl>
                                        <p:attrNameLst>
                                          <p:attrName>ppt_w</p:attrName>
                                        </p:attrNameLst>
                                      </p:cBhvr>
                                      <p:tavLst>
                                        <p:tav tm="0">
                                          <p:val>
                                            <p:fltVal val="0"/>
                                          </p:val>
                                        </p:tav>
                                        <p:tav tm="100000">
                                          <p:val>
                                            <p:strVal val="#ppt_w"/>
                                          </p:val>
                                        </p:tav>
                                      </p:tavLst>
                                    </p:anim>
                                    <p:anim calcmode="lin" valueType="num">
                                      <p:cBhvr>
                                        <p:cTn id="46" dur="500" fill="hold"/>
                                        <p:tgtEl>
                                          <p:spTgt spid="904219"/>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904220"/>
                                        </p:tgtEl>
                                        <p:attrNameLst>
                                          <p:attrName>style.visibility</p:attrName>
                                        </p:attrNameLst>
                                      </p:cBhvr>
                                      <p:to>
                                        <p:strVal val="visible"/>
                                      </p:to>
                                    </p:set>
                                    <p:animEffect transition="in" filter="wipe(left)">
                                      <p:cBhvr>
                                        <p:cTn id="51" dur="500"/>
                                        <p:tgtEl>
                                          <p:spTgt spid="904220"/>
                                        </p:tgtEl>
                                      </p:cBhvr>
                                    </p:animEffect>
                                  </p:childTnLst>
                                </p:cTn>
                              </p:par>
                            </p:childTnLst>
                          </p:cTn>
                        </p:par>
                      </p:childTnLst>
                    </p:cTn>
                  </p:par>
                  <p:par>
                    <p:cTn id="52" fill="hold">
                      <p:stCondLst>
                        <p:cond delay="indefinite"/>
                      </p:stCondLst>
                      <p:childTnLst>
                        <p:par>
                          <p:cTn id="53" fill="hold">
                            <p:stCondLst>
                              <p:cond delay="0"/>
                            </p:stCondLst>
                            <p:childTnLst>
                              <p:par>
                                <p:cTn id="54" presetID="34" presetClass="entr" presetSubtype="0" fill="hold" grpId="0" nodeType="clickEffect">
                                  <p:stCondLst>
                                    <p:cond delay="0"/>
                                  </p:stCondLst>
                                  <p:childTnLst>
                                    <p:set>
                                      <p:cBhvr>
                                        <p:cTn id="55" dur="1" fill="hold">
                                          <p:stCondLst>
                                            <p:cond delay="0"/>
                                          </p:stCondLst>
                                        </p:cTn>
                                        <p:tgtEl>
                                          <p:spTgt spid="904221"/>
                                        </p:tgtEl>
                                        <p:attrNameLst>
                                          <p:attrName>style.visibility</p:attrName>
                                        </p:attrNameLst>
                                      </p:cBhvr>
                                      <p:to>
                                        <p:strVal val="visible"/>
                                      </p:to>
                                    </p:set>
                                    <p:anim from="(-#ppt_w/2)" to="(#ppt_x)" calcmode="lin" valueType="num">
                                      <p:cBhvr>
                                        <p:cTn id="56" dur="600" fill="hold">
                                          <p:stCondLst>
                                            <p:cond delay="0"/>
                                          </p:stCondLst>
                                        </p:cTn>
                                        <p:tgtEl>
                                          <p:spTgt spid="904221"/>
                                        </p:tgtEl>
                                        <p:attrNameLst>
                                          <p:attrName>ppt_x</p:attrName>
                                        </p:attrNameLst>
                                      </p:cBhvr>
                                    </p:anim>
                                    <p:anim from="0" to="-1.0" calcmode="lin" valueType="num">
                                      <p:cBhvr>
                                        <p:cTn id="57" dur="200" decel="50000" autoRev="1" fill="hold">
                                          <p:stCondLst>
                                            <p:cond delay="600"/>
                                          </p:stCondLst>
                                        </p:cTn>
                                        <p:tgtEl>
                                          <p:spTgt spid="904221"/>
                                        </p:tgtEl>
                                        <p:attrNameLst>
                                          <p:attrName>xshear</p:attrName>
                                        </p:attrNameLst>
                                      </p:cBhvr>
                                    </p:anim>
                                    <p:animScale>
                                      <p:cBhvr>
                                        <p:cTn id="58" dur="200" decel="100000" autoRev="1" fill="hold">
                                          <p:stCondLst>
                                            <p:cond delay="600"/>
                                          </p:stCondLst>
                                        </p:cTn>
                                        <p:tgtEl>
                                          <p:spTgt spid="904221"/>
                                        </p:tgtEl>
                                      </p:cBhvr>
                                      <p:from x="100000" y="100000"/>
                                      <p:to x="80000" y="100000"/>
                                    </p:animScale>
                                    <p:anim by="(#ppt_h/3+#ppt_w*0.1)" calcmode="lin" valueType="num">
                                      <p:cBhvr additive="sum">
                                        <p:cTn id="59" dur="200" decel="100000" autoRev="1" fill="hold">
                                          <p:stCondLst>
                                            <p:cond delay="600"/>
                                          </p:stCondLst>
                                        </p:cTn>
                                        <p:tgtEl>
                                          <p:spTgt spid="90422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201" grpId="0"/>
      <p:bldP spid="904202" grpId="0"/>
      <p:bldP spid="904217" grpId="0" animBg="1"/>
      <p:bldP spid="904218" grpId="0"/>
      <p:bldP spid="904219" grpId="0"/>
      <p:bldP spid="904220" grpId="0" animBg="1"/>
      <p:bldP spid="904221"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31" name="Text Box 15"/>
          <p:cNvSpPr txBox="1">
            <a:spLocks noChangeArrowheads="1"/>
          </p:cNvSpPr>
          <p:nvPr/>
        </p:nvSpPr>
        <p:spPr bwMode="auto">
          <a:xfrm>
            <a:off x="4408488" y="2951163"/>
            <a:ext cx="1031875" cy="822325"/>
          </a:xfrm>
          <a:prstGeom prst="rect">
            <a:avLst/>
          </a:prstGeom>
          <a:noFill/>
          <a:ln w="9525">
            <a:noFill/>
            <a:miter lim="800000"/>
            <a:headEnd/>
            <a:tailEnd/>
          </a:ln>
        </p:spPr>
        <p:txBody>
          <a:bodyPr wrap="none">
            <a:spAutoFit/>
          </a:bodyPr>
          <a:lstStyle/>
          <a:p>
            <a:r>
              <a:rPr lang="en-US" sz="2400">
                <a:solidFill>
                  <a:srgbClr val="000000"/>
                </a:solidFill>
              </a:rPr>
              <a:t> </a:t>
            </a:r>
          </a:p>
          <a:p>
            <a:r>
              <a:rPr lang="en-US" sz="2400">
                <a:solidFill>
                  <a:srgbClr val="000000"/>
                </a:solidFill>
              </a:rPr>
              <a:t>22.4 L</a:t>
            </a:r>
          </a:p>
        </p:txBody>
      </p:sp>
      <p:sp>
        <p:nvSpPr>
          <p:cNvPr id="905233" name="Text Box 17"/>
          <p:cNvSpPr txBox="1">
            <a:spLocks noChangeArrowheads="1"/>
          </p:cNvSpPr>
          <p:nvPr/>
        </p:nvSpPr>
        <p:spPr bwMode="auto">
          <a:xfrm>
            <a:off x="4291013" y="4097338"/>
            <a:ext cx="1171575" cy="457200"/>
          </a:xfrm>
          <a:prstGeom prst="rect">
            <a:avLst/>
          </a:prstGeom>
          <a:noFill/>
          <a:ln w="9525">
            <a:noFill/>
            <a:miter lim="800000"/>
            <a:headEnd/>
            <a:tailEnd/>
          </a:ln>
        </p:spPr>
        <p:txBody>
          <a:bodyPr wrap="none">
            <a:spAutoFit/>
          </a:bodyPr>
          <a:lstStyle/>
          <a:p>
            <a:pPr algn="l"/>
            <a:r>
              <a:rPr lang="en-US" sz="2400">
                <a:solidFill>
                  <a:srgbClr val="000000"/>
                </a:solidFill>
              </a:rPr>
              <a:t>1.78 </a:t>
            </a:r>
            <a:r>
              <a:rPr lang="en-US" sz="2400" baseline="30000">
                <a:solidFill>
                  <a:srgbClr val="000000"/>
                </a:solidFill>
              </a:rPr>
              <a:t>g</a:t>
            </a:r>
            <a:r>
              <a:rPr lang="en-US" sz="2400">
                <a:solidFill>
                  <a:srgbClr val="000000"/>
                </a:solidFill>
              </a:rPr>
              <a:t>/</a:t>
            </a:r>
            <a:r>
              <a:rPr lang="en-US" sz="2400" baseline="-25000">
                <a:solidFill>
                  <a:srgbClr val="000000"/>
                </a:solidFill>
              </a:rPr>
              <a:t>L</a:t>
            </a:r>
          </a:p>
        </p:txBody>
      </p:sp>
      <p:sp>
        <p:nvSpPr>
          <p:cNvPr id="905240" name="Rectangle 24"/>
          <p:cNvSpPr>
            <a:spLocks noChangeArrowheads="1"/>
          </p:cNvSpPr>
          <p:nvPr/>
        </p:nvSpPr>
        <p:spPr bwMode="auto">
          <a:xfrm>
            <a:off x="4405313" y="2951163"/>
            <a:ext cx="1031875" cy="457200"/>
          </a:xfrm>
          <a:prstGeom prst="rect">
            <a:avLst/>
          </a:prstGeom>
          <a:noFill/>
          <a:ln w="9525">
            <a:noFill/>
            <a:miter lim="800000"/>
            <a:headEnd/>
            <a:tailEnd/>
          </a:ln>
        </p:spPr>
        <p:txBody>
          <a:bodyPr wrap="none">
            <a:spAutoFit/>
          </a:bodyPr>
          <a:lstStyle/>
          <a:p>
            <a:pPr algn="l"/>
            <a:r>
              <a:rPr lang="en-US" sz="2400">
                <a:solidFill>
                  <a:srgbClr val="000000"/>
                </a:solidFill>
              </a:rPr>
              <a:t>39.9 g</a:t>
            </a:r>
          </a:p>
        </p:txBody>
      </p:sp>
      <p:sp>
        <p:nvSpPr>
          <p:cNvPr id="156677" name="Rectangle 2"/>
          <p:cNvSpPr>
            <a:spLocks noGrp="1" noChangeArrowheads="1"/>
          </p:cNvSpPr>
          <p:nvPr>
            <p:ph type="title"/>
          </p:nvPr>
        </p:nvSpPr>
        <p:spPr/>
        <p:txBody>
          <a:bodyPr/>
          <a:lstStyle/>
          <a:p>
            <a:pPr eaLnBrk="1" hangingPunct="1"/>
            <a:endParaRPr lang="en-US" smtClean="0"/>
          </a:p>
        </p:txBody>
      </p:sp>
      <p:sp>
        <p:nvSpPr>
          <p:cNvPr id="905220" name="Rectangle 4"/>
          <p:cNvSpPr>
            <a:spLocks noChangeArrowheads="1"/>
          </p:cNvSpPr>
          <p:nvPr/>
        </p:nvSpPr>
        <p:spPr bwMode="auto">
          <a:xfrm>
            <a:off x="4324350" y="4121150"/>
            <a:ext cx="1139825" cy="461963"/>
          </a:xfrm>
          <a:prstGeom prst="rect">
            <a:avLst/>
          </a:prstGeom>
          <a:noFill/>
          <a:ln w="9525">
            <a:solidFill>
              <a:srgbClr val="000000"/>
            </a:solidFill>
            <a:miter lim="800000"/>
            <a:headEnd/>
            <a:tailEnd/>
          </a:ln>
        </p:spPr>
        <p:txBody>
          <a:bodyPr/>
          <a:lstStyle/>
          <a:p>
            <a:endParaRPr lang="en-US">
              <a:solidFill>
                <a:srgbClr val="000000"/>
              </a:solidFill>
            </a:endParaRPr>
          </a:p>
        </p:txBody>
      </p:sp>
      <p:sp>
        <p:nvSpPr>
          <p:cNvPr id="156679" name="Rectangle 5"/>
          <p:cNvSpPr>
            <a:spLocks noChangeArrowheads="1"/>
          </p:cNvSpPr>
          <p:nvPr/>
        </p:nvSpPr>
        <p:spPr bwMode="auto">
          <a:xfrm>
            <a:off x="1847850" y="1454150"/>
            <a:ext cx="5438775" cy="579438"/>
          </a:xfrm>
          <a:prstGeom prst="rect">
            <a:avLst/>
          </a:prstGeom>
          <a:noFill/>
          <a:ln w="9525">
            <a:noFill/>
            <a:miter lim="800000"/>
            <a:headEnd/>
            <a:tailEnd/>
          </a:ln>
        </p:spPr>
        <p:txBody>
          <a:bodyPr wrap="none" anchor="ctr">
            <a:spAutoFit/>
          </a:bodyPr>
          <a:lstStyle/>
          <a:p>
            <a:pPr algn="l"/>
            <a:r>
              <a:rPr lang="en-US" sz="3200">
                <a:solidFill>
                  <a:srgbClr val="333399"/>
                </a:solidFill>
                <a:ea typeface="Times New Roman" pitchFamily="18" charset="0"/>
                <a:cs typeface="Arial" charset="0"/>
              </a:rPr>
              <a:t>Find density of argon at STP.</a:t>
            </a:r>
            <a:endParaRPr lang="en-US" sz="3200">
              <a:solidFill>
                <a:srgbClr val="000000"/>
              </a:solidFill>
              <a:ea typeface="Times New Roman" pitchFamily="18" charset="0"/>
              <a:cs typeface="Arial" charset="0"/>
            </a:endParaRPr>
          </a:p>
        </p:txBody>
      </p:sp>
      <p:sp>
        <p:nvSpPr>
          <p:cNvPr id="156680" name="Rectangle 6"/>
          <p:cNvSpPr>
            <a:spLocks noChangeArrowheads="1"/>
          </p:cNvSpPr>
          <p:nvPr/>
        </p:nvSpPr>
        <p:spPr bwMode="auto">
          <a:xfrm>
            <a:off x="2686050" y="2690813"/>
            <a:ext cx="458788" cy="915987"/>
          </a:xfrm>
          <a:prstGeom prst="rect">
            <a:avLst/>
          </a:prstGeom>
          <a:noFill/>
          <a:ln w="9525">
            <a:noFill/>
            <a:miter lim="800000"/>
            <a:headEnd/>
            <a:tailEnd/>
          </a:ln>
        </p:spPr>
        <p:txBody>
          <a:bodyPr wrap="none" anchor="ctr">
            <a:spAutoFit/>
          </a:bodyPr>
          <a:lstStyle/>
          <a:p>
            <a:pPr indent="274638" algn="l"/>
            <a:r>
              <a:rPr lang="en-US" sz="1800">
                <a:solidFill>
                  <a:srgbClr val="000000"/>
                </a:solidFill>
              </a:rPr>
              <a:t/>
            </a:r>
            <a:br>
              <a:rPr lang="en-US" sz="1800">
                <a:solidFill>
                  <a:srgbClr val="000000"/>
                </a:solidFill>
              </a:rPr>
            </a:br>
            <a:endParaRPr lang="en-US" sz="1800">
              <a:solidFill>
                <a:srgbClr val="000000"/>
              </a:solidFill>
            </a:endParaRPr>
          </a:p>
          <a:p>
            <a:pPr indent="274638" algn="l" eaLnBrk="0" hangingPunct="0"/>
            <a:endParaRPr lang="en-US" sz="1800">
              <a:solidFill>
                <a:srgbClr val="000000"/>
              </a:solidFill>
            </a:endParaRPr>
          </a:p>
        </p:txBody>
      </p:sp>
      <p:sp>
        <p:nvSpPr>
          <p:cNvPr id="156681" name="Rectangle 7"/>
          <p:cNvSpPr>
            <a:spLocks noChangeArrowheads="1"/>
          </p:cNvSpPr>
          <p:nvPr/>
        </p:nvSpPr>
        <p:spPr bwMode="auto">
          <a:xfrm>
            <a:off x="2686050" y="4168775"/>
            <a:ext cx="184150" cy="641350"/>
          </a:xfrm>
          <a:prstGeom prst="rect">
            <a:avLst/>
          </a:prstGeom>
          <a:noFill/>
          <a:ln w="9525">
            <a:noFill/>
            <a:miter lim="800000"/>
            <a:headEnd/>
            <a:tailEnd/>
          </a:ln>
        </p:spPr>
        <p:txBody>
          <a:bodyPr wrap="none" anchor="ctr">
            <a:spAutoFit/>
          </a:bodyPr>
          <a:lstStyle/>
          <a:p>
            <a:pPr algn="l"/>
            <a:endParaRPr lang="en-US" sz="1800">
              <a:solidFill>
                <a:srgbClr val="000000"/>
              </a:solidFill>
            </a:endParaRPr>
          </a:p>
          <a:p>
            <a:pPr algn="l" eaLnBrk="0" hangingPunct="0"/>
            <a:endParaRPr lang="en-US" sz="1800">
              <a:solidFill>
                <a:srgbClr val="000000"/>
              </a:solidFill>
            </a:endParaRPr>
          </a:p>
        </p:txBody>
      </p:sp>
      <p:grpSp>
        <p:nvGrpSpPr>
          <p:cNvPr id="2" name="Group 11"/>
          <p:cNvGrpSpPr>
            <a:grpSpLocks/>
          </p:cNvGrpSpPr>
          <p:nvPr/>
        </p:nvGrpSpPr>
        <p:grpSpPr bwMode="auto">
          <a:xfrm>
            <a:off x="2746375" y="2951163"/>
            <a:ext cx="1201738" cy="822325"/>
            <a:chOff x="1790" y="1582"/>
            <a:chExt cx="757" cy="518"/>
          </a:xfrm>
        </p:grpSpPr>
        <p:sp>
          <p:nvSpPr>
            <p:cNvPr id="156690" name="Text Box 8"/>
            <p:cNvSpPr txBox="1">
              <a:spLocks noChangeArrowheads="1"/>
            </p:cNvSpPr>
            <p:nvPr/>
          </p:nvSpPr>
          <p:spPr bwMode="auto">
            <a:xfrm>
              <a:off x="1790" y="1692"/>
              <a:ext cx="579" cy="288"/>
            </a:xfrm>
            <a:prstGeom prst="rect">
              <a:avLst/>
            </a:prstGeom>
            <a:noFill/>
            <a:ln w="9525">
              <a:noFill/>
              <a:miter lim="800000"/>
              <a:headEnd/>
              <a:tailEnd/>
            </a:ln>
          </p:spPr>
          <p:txBody>
            <a:bodyPr wrap="none">
              <a:spAutoFit/>
            </a:bodyPr>
            <a:lstStyle/>
            <a:p>
              <a:pPr algn="l"/>
              <a:r>
                <a:rPr lang="en-US" sz="2400">
                  <a:solidFill>
                    <a:srgbClr val="000000"/>
                  </a:solidFill>
                </a:rPr>
                <a:t>D  =  </a:t>
              </a:r>
            </a:p>
          </p:txBody>
        </p:sp>
        <p:sp>
          <p:nvSpPr>
            <p:cNvPr id="156691" name="Text Box 9"/>
            <p:cNvSpPr txBox="1">
              <a:spLocks noChangeArrowheads="1"/>
            </p:cNvSpPr>
            <p:nvPr/>
          </p:nvSpPr>
          <p:spPr bwMode="auto">
            <a:xfrm>
              <a:off x="2271" y="1582"/>
              <a:ext cx="276" cy="518"/>
            </a:xfrm>
            <a:prstGeom prst="rect">
              <a:avLst/>
            </a:prstGeom>
            <a:noFill/>
            <a:ln w="9525">
              <a:noFill/>
              <a:miter lim="800000"/>
              <a:headEnd/>
              <a:tailEnd/>
            </a:ln>
          </p:spPr>
          <p:txBody>
            <a:bodyPr wrap="none">
              <a:spAutoFit/>
            </a:bodyPr>
            <a:lstStyle/>
            <a:p>
              <a:r>
                <a:rPr lang="en-US" sz="2400">
                  <a:solidFill>
                    <a:srgbClr val="000000"/>
                  </a:solidFill>
                </a:rPr>
                <a:t>m</a:t>
              </a:r>
            </a:p>
            <a:p>
              <a:r>
                <a:rPr lang="en-US" sz="2400">
                  <a:solidFill>
                    <a:srgbClr val="000000"/>
                  </a:solidFill>
                </a:rPr>
                <a:t>V</a:t>
              </a:r>
            </a:p>
          </p:txBody>
        </p:sp>
        <p:sp>
          <p:nvSpPr>
            <p:cNvPr id="156692" name="Line 10"/>
            <p:cNvSpPr>
              <a:spLocks noChangeShapeType="1"/>
            </p:cNvSpPr>
            <p:nvPr/>
          </p:nvSpPr>
          <p:spPr bwMode="auto">
            <a:xfrm>
              <a:off x="2275" y="1842"/>
              <a:ext cx="271" cy="0"/>
            </a:xfrm>
            <a:prstGeom prst="line">
              <a:avLst/>
            </a:prstGeom>
            <a:noFill/>
            <a:ln w="12700">
              <a:solidFill>
                <a:schemeClr val="tx1"/>
              </a:solidFill>
              <a:round/>
              <a:headEnd/>
              <a:tailEnd/>
            </a:ln>
          </p:spPr>
          <p:txBody>
            <a:bodyPr/>
            <a:lstStyle/>
            <a:p>
              <a:endParaRPr lang="en-US">
                <a:solidFill>
                  <a:srgbClr val="000000"/>
                </a:solidFill>
              </a:endParaRPr>
            </a:p>
          </p:txBody>
        </p:sp>
      </p:grpSp>
      <p:sp>
        <p:nvSpPr>
          <p:cNvPr id="905230" name="Text Box 14"/>
          <p:cNvSpPr txBox="1">
            <a:spLocks noChangeArrowheads="1"/>
          </p:cNvSpPr>
          <p:nvPr/>
        </p:nvSpPr>
        <p:spPr bwMode="auto">
          <a:xfrm>
            <a:off x="4041775" y="3125788"/>
            <a:ext cx="530225" cy="457200"/>
          </a:xfrm>
          <a:prstGeom prst="rect">
            <a:avLst/>
          </a:prstGeom>
          <a:noFill/>
          <a:ln w="9525">
            <a:noFill/>
            <a:miter lim="800000"/>
            <a:headEnd/>
            <a:tailEnd/>
          </a:ln>
        </p:spPr>
        <p:txBody>
          <a:bodyPr wrap="none">
            <a:spAutoFit/>
          </a:bodyPr>
          <a:lstStyle/>
          <a:p>
            <a:pPr algn="l"/>
            <a:r>
              <a:rPr lang="en-US" sz="2400">
                <a:solidFill>
                  <a:srgbClr val="000000"/>
                </a:solidFill>
              </a:rPr>
              <a:t>=  </a:t>
            </a:r>
          </a:p>
        </p:txBody>
      </p:sp>
      <p:sp>
        <p:nvSpPr>
          <p:cNvPr id="905234" name="Text Box 18"/>
          <p:cNvSpPr txBox="1">
            <a:spLocks noChangeArrowheads="1"/>
          </p:cNvSpPr>
          <p:nvPr/>
        </p:nvSpPr>
        <p:spPr bwMode="auto">
          <a:xfrm>
            <a:off x="679450" y="6026150"/>
            <a:ext cx="7769225" cy="396875"/>
          </a:xfrm>
          <a:prstGeom prst="rect">
            <a:avLst/>
          </a:prstGeom>
          <a:noFill/>
          <a:ln w="9525">
            <a:noFill/>
            <a:miter lim="800000"/>
            <a:headEnd/>
            <a:tailEnd/>
          </a:ln>
        </p:spPr>
        <p:txBody>
          <a:bodyPr wrap="none">
            <a:spAutoFit/>
          </a:bodyPr>
          <a:lstStyle/>
          <a:p>
            <a:pPr algn="l"/>
            <a:r>
              <a:rPr lang="en-US" sz="2000">
                <a:solidFill>
                  <a:srgbClr val="000000"/>
                </a:solidFill>
              </a:rPr>
              <a:t>1 mole of Ar  =  39.9 g Ar  =  6.02 x 10</a:t>
            </a:r>
            <a:r>
              <a:rPr lang="en-US" sz="2000" baseline="30000">
                <a:solidFill>
                  <a:srgbClr val="000000"/>
                </a:solidFill>
              </a:rPr>
              <a:t>23</a:t>
            </a:r>
            <a:r>
              <a:rPr lang="en-US" sz="2000">
                <a:solidFill>
                  <a:srgbClr val="000000"/>
                </a:solidFill>
              </a:rPr>
              <a:t> atoms Ar  =  22.4 L @ STP</a:t>
            </a:r>
          </a:p>
        </p:txBody>
      </p:sp>
      <p:grpSp>
        <p:nvGrpSpPr>
          <p:cNvPr id="3" name="Group 22"/>
          <p:cNvGrpSpPr>
            <a:grpSpLocks/>
          </p:cNvGrpSpPr>
          <p:nvPr/>
        </p:nvGrpSpPr>
        <p:grpSpPr bwMode="auto">
          <a:xfrm>
            <a:off x="2863850" y="5810250"/>
            <a:ext cx="4133850" cy="193675"/>
            <a:chOff x="1804" y="3660"/>
            <a:chExt cx="2604" cy="122"/>
          </a:xfrm>
        </p:grpSpPr>
        <p:sp>
          <p:nvSpPr>
            <p:cNvPr id="156687" name="Line 19"/>
            <p:cNvSpPr>
              <a:spLocks noChangeShapeType="1"/>
            </p:cNvSpPr>
            <p:nvPr/>
          </p:nvSpPr>
          <p:spPr bwMode="auto">
            <a:xfrm>
              <a:off x="1804" y="3660"/>
              <a:ext cx="2600"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56688" name="Line 20"/>
            <p:cNvSpPr>
              <a:spLocks noChangeShapeType="1"/>
            </p:cNvSpPr>
            <p:nvPr/>
          </p:nvSpPr>
          <p:spPr bwMode="auto">
            <a:xfrm>
              <a:off x="1804" y="3660"/>
              <a:ext cx="0" cy="122"/>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156689" name="Line 21"/>
            <p:cNvSpPr>
              <a:spLocks noChangeShapeType="1"/>
            </p:cNvSpPr>
            <p:nvPr/>
          </p:nvSpPr>
          <p:spPr bwMode="auto">
            <a:xfrm>
              <a:off x="4408" y="3660"/>
              <a:ext cx="0" cy="122"/>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grpSp>
      <p:sp>
        <p:nvSpPr>
          <p:cNvPr id="905232" name="Line 16"/>
          <p:cNvSpPr>
            <a:spLocks noChangeShapeType="1"/>
          </p:cNvSpPr>
          <p:nvPr/>
        </p:nvSpPr>
        <p:spPr bwMode="auto">
          <a:xfrm>
            <a:off x="4486275" y="3371850"/>
            <a:ext cx="895350" cy="0"/>
          </a:xfrm>
          <a:prstGeom prst="line">
            <a:avLst/>
          </a:prstGeom>
          <a:noFill/>
          <a:ln w="12700">
            <a:solidFill>
              <a:schemeClr val="tx1"/>
            </a:solidFill>
            <a:round/>
            <a:headEnd/>
            <a:tailEnd/>
          </a:ln>
        </p:spPr>
        <p:txBody>
          <a:bodyPr/>
          <a:lstStyle/>
          <a:p>
            <a:endParaRPr lang="en-US">
              <a:solidFill>
                <a:srgbClr val="000000"/>
              </a:solidFill>
            </a:endParaRPr>
          </a:p>
        </p:txBody>
      </p:sp>
    </p:spTree>
    <p:extLst>
      <p:ext uri="{BB962C8B-B14F-4D97-AF65-F5344CB8AC3E}">
        <p14:creationId xmlns:p14="http://schemas.microsoft.com/office/powerpoint/2010/main" val="249626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05230"/>
                                        </p:tgtEl>
                                        <p:attrNameLst>
                                          <p:attrName>style.visibility</p:attrName>
                                        </p:attrNameLst>
                                      </p:cBhvr>
                                      <p:to>
                                        <p:strVal val="visible"/>
                                      </p:to>
                                    </p:set>
                                    <p:animEffect transition="in" filter="wipe(left)">
                                      <p:cBhvr>
                                        <p:cTn id="14" dur="500"/>
                                        <p:tgtEl>
                                          <p:spTgt spid="90523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05234"/>
                                        </p:tgtEl>
                                        <p:attrNameLst>
                                          <p:attrName>style.visibility</p:attrName>
                                        </p:attrNameLst>
                                      </p:cBhvr>
                                      <p:to>
                                        <p:strVal val="visible"/>
                                      </p:to>
                                    </p:set>
                                    <p:animEffect transition="in" filter="fade">
                                      <p:cBhvr>
                                        <p:cTn id="19" dur="1000"/>
                                        <p:tgtEl>
                                          <p:spTgt spid="905234"/>
                                        </p:tgtEl>
                                      </p:cBhvr>
                                    </p:animEffect>
                                    <p:anim calcmode="lin" valueType="num">
                                      <p:cBhvr>
                                        <p:cTn id="20" dur="1000" fill="hold"/>
                                        <p:tgtEl>
                                          <p:spTgt spid="905234"/>
                                        </p:tgtEl>
                                        <p:attrNameLst>
                                          <p:attrName>ppt_x</p:attrName>
                                        </p:attrNameLst>
                                      </p:cBhvr>
                                      <p:tavLst>
                                        <p:tav tm="0">
                                          <p:val>
                                            <p:strVal val="#ppt_x"/>
                                          </p:val>
                                        </p:tav>
                                        <p:tav tm="100000">
                                          <p:val>
                                            <p:strVal val="#ppt_x"/>
                                          </p:val>
                                        </p:tav>
                                      </p:tavLst>
                                    </p:anim>
                                    <p:anim calcmode="lin" valueType="num">
                                      <p:cBhvr>
                                        <p:cTn id="21" dur="1000" fill="hold"/>
                                        <p:tgtEl>
                                          <p:spTgt spid="90523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905232"/>
                                        </p:tgtEl>
                                        <p:attrNameLst>
                                          <p:attrName>style.visibility</p:attrName>
                                        </p:attrNameLst>
                                      </p:cBhvr>
                                      <p:to>
                                        <p:strVal val="visible"/>
                                      </p:to>
                                    </p:set>
                                    <p:anim calcmode="lin" valueType="num">
                                      <p:cBhvr>
                                        <p:cTn id="32" dur="500" fill="hold"/>
                                        <p:tgtEl>
                                          <p:spTgt spid="905232"/>
                                        </p:tgtEl>
                                        <p:attrNameLst>
                                          <p:attrName>ppt_w</p:attrName>
                                        </p:attrNameLst>
                                      </p:cBhvr>
                                      <p:tavLst>
                                        <p:tav tm="0">
                                          <p:val>
                                            <p:fltVal val="0"/>
                                          </p:val>
                                        </p:tav>
                                        <p:tav tm="100000">
                                          <p:val>
                                            <p:strVal val="#ppt_w"/>
                                          </p:val>
                                        </p:tav>
                                      </p:tavLst>
                                    </p:anim>
                                    <p:anim calcmode="lin" valueType="num">
                                      <p:cBhvr>
                                        <p:cTn id="33" dur="500" fill="hold"/>
                                        <p:tgtEl>
                                          <p:spTgt spid="905232"/>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905240"/>
                                        </p:tgtEl>
                                        <p:attrNameLst>
                                          <p:attrName>style.visibility</p:attrName>
                                        </p:attrNameLst>
                                      </p:cBhvr>
                                      <p:to>
                                        <p:strVal val="visible"/>
                                      </p:to>
                                    </p:set>
                                    <p:animEffect transition="in" filter="dissolve">
                                      <p:cBhvr>
                                        <p:cTn id="38" dur="500"/>
                                        <p:tgtEl>
                                          <p:spTgt spid="905240"/>
                                        </p:tgtEl>
                                      </p:cBhvr>
                                    </p:animEffect>
                                  </p:childTnLst>
                                </p:cTn>
                              </p:par>
                              <p:par>
                                <p:cTn id="39" presetID="9" presetClass="entr" presetSubtype="0" fill="hold" grpId="1" nodeType="withEffect">
                                  <p:stCondLst>
                                    <p:cond delay="0"/>
                                  </p:stCondLst>
                                  <p:childTnLst>
                                    <p:set>
                                      <p:cBhvr>
                                        <p:cTn id="40" dur="1" fill="hold">
                                          <p:stCondLst>
                                            <p:cond delay="0"/>
                                          </p:stCondLst>
                                        </p:cTn>
                                        <p:tgtEl>
                                          <p:spTgt spid="905232"/>
                                        </p:tgtEl>
                                        <p:attrNameLst>
                                          <p:attrName>style.visibility</p:attrName>
                                        </p:attrNameLst>
                                      </p:cBhvr>
                                      <p:to>
                                        <p:strVal val="visible"/>
                                      </p:to>
                                    </p:set>
                                    <p:animEffect transition="in" filter="dissolve">
                                      <p:cBhvr>
                                        <p:cTn id="41" dur="500"/>
                                        <p:tgtEl>
                                          <p:spTgt spid="905232"/>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905231"/>
                                        </p:tgtEl>
                                        <p:attrNameLst>
                                          <p:attrName>style.visibility</p:attrName>
                                        </p:attrNameLst>
                                      </p:cBhvr>
                                      <p:to>
                                        <p:strVal val="visible"/>
                                      </p:to>
                                    </p:set>
                                    <p:animEffect transition="in" filter="dissolve">
                                      <p:cBhvr>
                                        <p:cTn id="46" dur="500"/>
                                        <p:tgtEl>
                                          <p:spTgt spid="905231"/>
                                        </p:tgtEl>
                                      </p:cBhvr>
                                    </p:animEffec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905233"/>
                                        </p:tgtEl>
                                        <p:attrNameLst>
                                          <p:attrName>style.visibility</p:attrName>
                                        </p:attrNameLst>
                                      </p:cBhvr>
                                      <p:to>
                                        <p:strVal val="visible"/>
                                      </p:to>
                                    </p:set>
                                    <p:animEffect transition="in" filter="fade">
                                      <p:cBhvr>
                                        <p:cTn id="51" dur="1000"/>
                                        <p:tgtEl>
                                          <p:spTgt spid="905233"/>
                                        </p:tgtEl>
                                      </p:cBhvr>
                                    </p:animEffect>
                                    <p:anim calcmode="lin" valueType="num">
                                      <p:cBhvr>
                                        <p:cTn id="52" dur="1000" fill="hold"/>
                                        <p:tgtEl>
                                          <p:spTgt spid="905233"/>
                                        </p:tgtEl>
                                        <p:attrNameLst>
                                          <p:attrName>ppt_x</p:attrName>
                                        </p:attrNameLst>
                                      </p:cBhvr>
                                      <p:tavLst>
                                        <p:tav tm="0">
                                          <p:val>
                                            <p:strVal val="#ppt_x"/>
                                          </p:val>
                                        </p:tav>
                                        <p:tav tm="100000">
                                          <p:val>
                                            <p:strVal val="#ppt_x"/>
                                          </p:val>
                                        </p:tav>
                                      </p:tavLst>
                                    </p:anim>
                                    <p:anim calcmode="lin" valueType="num">
                                      <p:cBhvr>
                                        <p:cTn id="53" dur="1000" fill="hold"/>
                                        <p:tgtEl>
                                          <p:spTgt spid="905233"/>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905220"/>
                                        </p:tgtEl>
                                        <p:attrNameLst>
                                          <p:attrName>style.visibility</p:attrName>
                                        </p:attrNameLst>
                                      </p:cBhvr>
                                      <p:to>
                                        <p:strVal val="visible"/>
                                      </p:to>
                                    </p:set>
                                    <p:animEffect transition="in" filter="fade">
                                      <p:cBhvr>
                                        <p:cTn id="57" dur="2000"/>
                                        <p:tgtEl>
                                          <p:spTgt spid="905220"/>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nodeType="clickEffect">
                                  <p:stCondLst>
                                    <p:cond delay="0"/>
                                  </p:stCondLst>
                                  <p:childTnLst>
                                    <p:animEffect transition="out" filter="dissolve">
                                      <p:cBhvr>
                                        <p:cTn id="61" dur="500"/>
                                        <p:tgtEl>
                                          <p:spTgt spid="3"/>
                                        </p:tgtEl>
                                      </p:cBhvr>
                                    </p:animEffect>
                                    <p:set>
                                      <p:cBhvr>
                                        <p:cTn id="62" dur="1" fill="hold">
                                          <p:stCondLst>
                                            <p:cond delay="499"/>
                                          </p:stCondLst>
                                        </p:cTn>
                                        <p:tgtEl>
                                          <p:spTgt spid="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mph" presetSubtype="0" grpId="1" nodeType="clickEffect">
                                  <p:stCondLst>
                                    <p:cond delay="0"/>
                                  </p:stCondLst>
                                  <p:childTnLst>
                                    <p:set>
                                      <p:cBhvr rctx="PPT">
                                        <p:cTn id="66" dur="indefinite"/>
                                        <p:tgtEl>
                                          <p:spTgt spid="905234"/>
                                        </p:tgtEl>
                                        <p:attrNameLst>
                                          <p:attrName>style.opacity</p:attrName>
                                        </p:attrNameLst>
                                      </p:cBhvr>
                                      <p:to>
                                        <p:strVal val="0.5"/>
                                      </p:to>
                                    </p:set>
                                    <p:animEffect filter="image" prLst="opacity: 0.5">
                                      <p:cBhvr rctx="IE">
                                        <p:cTn id="67" dur="indefinite"/>
                                        <p:tgtEl>
                                          <p:spTgt spid="905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31" grpId="0"/>
      <p:bldP spid="905233" grpId="0"/>
      <p:bldP spid="905240" grpId="0"/>
      <p:bldP spid="905220" grpId="0" animBg="1"/>
      <p:bldP spid="905230" grpId="0"/>
      <p:bldP spid="905234" grpId="0"/>
      <p:bldP spid="905234" grpId="1"/>
      <p:bldP spid="905232" grpId="0" animBg="1"/>
      <p:bldP spid="905232" grpId="1"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title"/>
          </p:nvPr>
        </p:nvSpPr>
        <p:spPr/>
        <p:txBody>
          <a:bodyPr/>
          <a:lstStyle/>
          <a:p>
            <a:pPr eaLnBrk="1" hangingPunct="1"/>
            <a:endParaRPr lang="en-US" smtClean="0"/>
          </a:p>
        </p:txBody>
      </p:sp>
      <p:graphicFrame>
        <p:nvGraphicFramePr>
          <p:cNvPr id="21506" name="Object 3"/>
          <p:cNvGraphicFramePr>
            <a:graphicFrameLocks noChangeAspect="1"/>
          </p:cNvGraphicFramePr>
          <p:nvPr/>
        </p:nvGraphicFramePr>
        <p:xfrm>
          <a:off x="2895600" y="2438400"/>
          <a:ext cx="3133725" cy="561975"/>
        </p:xfrm>
        <a:graphic>
          <a:graphicData uri="http://schemas.openxmlformats.org/presentationml/2006/ole">
            <mc:AlternateContent xmlns:mc="http://schemas.openxmlformats.org/markup-compatibility/2006">
              <mc:Choice xmlns:v="urn:schemas-microsoft-com:vml" Requires="v">
                <p:oleObj spid="_x0000_s34818" name="Equation" r:id="rId4" imgW="3136900" imgH="558800" progId="Equation.3">
                  <p:embed/>
                </p:oleObj>
              </mc:Choice>
              <mc:Fallback>
                <p:oleObj name="Equation" r:id="rId4" imgW="3136900" imgH="558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2438400"/>
                        <a:ext cx="3133725" cy="561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507" name="Object 4"/>
          <p:cNvGraphicFramePr>
            <a:graphicFrameLocks noChangeAspect="1"/>
          </p:cNvGraphicFramePr>
          <p:nvPr/>
        </p:nvGraphicFramePr>
        <p:xfrm>
          <a:off x="2819400" y="4038600"/>
          <a:ext cx="4076700" cy="619125"/>
        </p:xfrm>
        <a:graphic>
          <a:graphicData uri="http://schemas.openxmlformats.org/presentationml/2006/ole">
            <mc:AlternateContent xmlns:mc="http://schemas.openxmlformats.org/markup-compatibility/2006">
              <mc:Choice xmlns:v="urn:schemas-microsoft-com:vml" Requires="v">
                <p:oleObj spid="_x0000_s34819" name="Equation" r:id="rId6" imgW="4076700" imgH="622300" progId="Equation.3">
                  <p:embed/>
                </p:oleObj>
              </mc:Choice>
              <mc:Fallback>
                <p:oleObj name="Equation" r:id="rId6" imgW="4076700" imgH="6223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400" y="4038600"/>
                        <a:ext cx="4076700" cy="619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509" name="Rectangle 5"/>
          <p:cNvSpPr>
            <a:spLocks noChangeArrowheads="1"/>
          </p:cNvSpPr>
          <p:nvPr/>
        </p:nvSpPr>
        <p:spPr bwMode="auto">
          <a:xfrm>
            <a:off x="5867400" y="5143500"/>
            <a:ext cx="1600200" cy="571500"/>
          </a:xfrm>
          <a:prstGeom prst="rect">
            <a:avLst/>
          </a:prstGeom>
          <a:noFill/>
          <a:ln w="9525">
            <a:solidFill>
              <a:srgbClr val="000000"/>
            </a:solidFill>
            <a:miter lim="800000"/>
            <a:headEnd/>
            <a:tailEnd/>
          </a:ln>
        </p:spPr>
        <p:txBody>
          <a:bodyPr/>
          <a:lstStyle/>
          <a:p>
            <a:endParaRPr lang="en-US">
              <a:solidFill>
                <a:srgbClr val="000000"/>
              </a:solidFill>
            </a:endParaRPr>
          </a:p>
        </p:txBody>
      </p:sp>
      <p:sp>
        <p:nvSpPr>
          <p:cNvPr id="21510" name="Rectangle 6"/>
          <p:cNvSpPr>
            <a:spLocks noChangeArrowheads="1"/>
          </p:cNvSpPr>
          <p:nvPr/>
        </p:nvSpPr>
        <p:spPr bwMode="auto">
          <a:xfrm>
            <a:off x="1684338" y="1601788"/>
            <a:ext cx="5754687" cy="641350"/>
          </a:xfrm>
          <a:prstGeom prst="rect">
            <a:avLst/>
          </a:prstGeom>
          <a:noFill/>
          <a:ln w="9525">
            <a:noFill/>
            <a:miter lim="800000"/>
            <a:headEnd/>
            <a:tailEnd/>
          </a:ln>
        </p:spPr>
        <p:txBody>
          <a:bodyPr wrap="none" anchor="ctr">
            <a:spAutoFit/>
          </a:bodyPr>
          <a:lstStyle/>
          <a:p>
            <a:pPr algn="l"/>
            <a:r>
              <a:rPr lang="en-US" sz="1800">
                <a:solidFill>
                  <a:srgbClr val="333399"/>
                </a:solidFill>
                <a:ea typeface="Times New Roman" pitchFamily="18" charset="0"/>
                <a:cs typeface="Arial" charset="0"/>
              </a:rPr>
              <a:t>Find density of nitrogen dioxide at 75</a:t>
            </a:r>
            <a:r>
              <a:rPr lang="en-US" sz="1800" baseline="30000">
                <a:solidFill>
                  <a:srgbClr val="333399"/>
                </a:solidFill>
                <a:ea typeface="Times New Roman" pitchFamily="18" charset="0"/>
                <a:cs typeface="Arial" charset="0"/>
              </a:rPr>
              <a:t>o</a:t>
            </a:r>
            <a:r>
              <a:rPr lang="en-US" sz="1800">
                <a:solidFill>
                  <a:srgbClr val="333399"/>
                </a:solidFill>
                <a:ea typeface="Times New Roman" pitchFamily="18" charset="0"/>
                <a:cs typeface="Arial" charset="0"/>
              </a:rPr>
              <a:t>C and 0.805 atm.</a:t>
            </a:r>
            <a:endParaRPr lang="en-US" sz="900">
              <a:solidFill>
                <a:srgbClr val="333399"/>
              </a:solidFill>
              <a:ea typeface="Times New Roman" pitchFamily="18" charset="0"/>
              <a:cs typeface="Arial" charset="0"/>
            </a:endParaRPr>
          </a:p>
          <a:p>
            <a:pPr algn="l" eaLnBrk="0" hangingPunct="0"/>
            <a:r>
              <a:rPr lang="en-US" sz="1800">
                <a:solidFill>
                  <a:srgbClr val="333399"/>
                </a:solidFill>
                <a:ea typeface="Times New Roman" pitchFamily="18" charset="0"/>
                <a:cs typeface="Arial" charset="0"/>
              </a:rPr>
              <a:t>	D of NO</a:t>
            </a:r>
            <a:r>
              <a:rPr lang="en-US" sz="1800" baseline="-30000">
                <a:solidFill>
                  <a:srgbClr val="333399"/>
                </a:solidFill>
                <a:ea typeface="Times New Roman" pitchFamily="18" charset="0"/>
                <a:cs typeface="Arial" charset="0"/>
              </a:rPr>
              <a:t>2</a:t>
            </a:r>
            <a:r>
              <a:rPr lang="en-US" sz="1800">
                <a:solidFill>
                  <a:srgbClr val="333399"/>
                </a:solidFill>
                <a:ea typeface="Times New Roman" pitchFamily="18" charset="0"/>
                <a:cs typeface="Arial" charset="0"/>
              </a:rPr>
              <a:t> @ STP…</a:t>
            </a:r>
          </a:p>
        </p:txBody>
      </p:sp>
      <p:sp>
        <p:nvSpPr>
          <p:cNvPr id="21511" name="Rectangle 7"/>
          <p:cNvSpPr>
            <a:spLocks noChangeArrowheads="1"/>
          </p:cNvSpPr>
          <p:nvPr/>
        </p:nvSpPr>
        <p:spPr bwMode="auto">
          <a:xfrm>
            <a:off x="3429000" y="3276600"/>
            <a:ext cx="2944813" cy="366713"/>
          </a:xfrm>
          <a:prstGeom prst="rect">
            <a:avLst/>
          </a:prstGeom>
          <a:noFill/>
          <a:ln w="9525">
            <a:noFill/>
            <a:miter lim="800000"/>
            <a:headEnd/>
            <a:tailEnd/>
          </a:ln>
        </p:spPr>
        <p:txBody>
          <a:bodyPr wrap="none" anchor="ctr">
            <a:spAutoFit/>
          </a:bodyPr>
          <a:lstStyle/>
          <a:p>
            <a:pPr indent="274638" algn="l"/>
            <a:r>
              <a:rPr lang="en-US" sz="1800">
                <a:solidFill>
                  <a:srgbClr val="000000"/>
                </a:solidFill>
                <a:ea typeface="Times New Roman" pitchFamily="18" charset="0"/>
                <a:cs typeface="Arial" charset="0"/>
              </a:rPr>
              <a:t>T</a:t>
            </a:r>
            <a:r>
              <a:rPr lang="en-US" sz="1800" baseline="-30000">
                <a:solidFill>
                  <a:srgbClr val="000000"/>
                </a:solidFill>
                <a:ea typeface="Times New Roman" pitchFamily="18" charset="0"/>
                <a:cs typeface="Arial" charset="0"/>
              </a:rPr>
              <a:t>2</a:t>
            </a:r>
            <a:r>
              <a:rPr lang="en-US" sz="1800">
                <a:solidFill>
                  <a:srgbClr val="000000"/>
                </a:solidFill>
                <a:ea typeface="Times New Roman" pitchFamily="18" charset="0"/>
                <a:cs typeface="Arial" charset="0"/>
              </a:rPr>
              <a:t> = 75</a:t>
            </a:r>
            <a:r>
              <a:rPr lang="en-US" sz="1800" baseline="30000">
                <a:solidFill>
                  <a:srgbClr val="000000"/>
                </a:solidFill>
                <a:ea typeface="Times New Roman" pitchFamily="18" charset="0"/>
                <a:cs typeface="Arial" charset="0"/>
              </a:rPr>
              <a:t>o</a:t>
            </a:r>
            <a:r>
              <a:rPr lang="en-US" sz="1800">
                <a:solidFill>
                  <a:srgbClr val="000000"/>
                </a:solidFill>
                <a:ea typeface="Times New Roman" pitchFamily="18" charset="0"/>
                <a:cs typeface="Arial" charset="0"/>
              </a:rPr>
              <a:t>C + 273 = 348 K</a:t>
            </a:r>
          </a:p>
        </p:txBody>
      </p:sp>
      <p:sp>
        <p:nvSpPr>
          <p:cNvPr id="21512" name="Rectangle 8"/>
          <p:cNvSpPr>
            <a:spLocks noChangeArrowheads="1"/>
          </p:cNvSpPr>
          <p:nvPr/>
        </p:nvSpPr>
        <p:spPr bwMode="auto">
          <a:xfrm>
            <a:off x="0" y="4065588"/>
            <a:ext cx="9144000" cy="0"/>
          </a:xfrm>
          <a:prstGeom prst="rect">
            <a:avLst/>
          </a:prstGeom>
          <a:noFill/>
          <a:ln w="9525">
            <a:noFill/>
            <a:miter lim="800000"/>
            <a:headEnd/>
            <a:tailEnd/>
          </a:ln>
        </p:spPr>
        <p:txBody>
          <a:bodyPr wrap="none" anchor="ctr">
            <a:spAutoFit/>
          </a:bodyPr>
          <a:lstStyle/>
          <a:p>
            <a:endParaRPr lang="en-US">
              <a:solidFill>
                <a:srgbClr val="000000"/>
              </a:solidFill>
            </a:endParaRPr>
          </a:p>
        </p:txBody>
      </p:sp>
      <p:sp>
        <p:nvSpPr>
          <p:cNvPr id="21513" name="Rectangle 9"/>
          <p:cNvSpPr>
            <a:spLocks noChangeArrowheads="1"/>
          </p:cNvSpPr>
          <p:nvPr/>
        </p:nvSpPr>
        <p:spPr bwMode="auto">
          <a:xfrm>
            <a:off x="1684338" y="5238750"/>
            <a:ext cx="5783262" cy="366713"/>
          </a:xfrm>
          <a:prstGeom prst="rect">
            <a:avLst/>
          </a:prstGeom>
          <a:noFill/>
          <a:ln w="9525">
            <a:noFill/>
            <a:miter lim="800000"/>
            <a:headEnd/>
            <a:tailEnd/>
          </a:ln>
        </p:spPr>
        <p:txBody>
          <a:bodyPr wrap="none" anchor="ctr">
            <a:spAutoFit/>
          </a:bodyPr>
          <a:lstStyle/>
          <a:p>
            <a:pPr algn="l"/>
            <a:r>
              <a:rPr lang="en-US" sz="1800">
                <a:solidFill>
                  <a:srgbClr val="000000"/>
                </a:solidFill>
                <a:ea typeface="Times New Roman" pitchFamily="18" charset="0"/>
                <a:cs typeface="Arial" charset="0"/>
              </a:rPr>
              <a:t>1 (348) (D</a:t>
            </a:r>
            <a:r>
              <a:rPr lang="en-US" sz="1800" baseline="-30000">
                <a:solidFill>
                  <a:srgbClr val="000000"/>
                </a:solidFill>
                <a:ea typeface="Times New Roman" pitchFamily="18" charset="0"/>
                <a:cs typeface="Arial" charset="0"/>
              </a:rPr>
              <a:t>2</a:t>
            </a:r>
            <a:r>
              <a:rPr lang="en-US" sz="1800">
                <a:solidFill>
                  <a:srgbClr val="000000"/>
                </a:solidFill>
                <a:ea typeface="Times New Roman" pitchFamily="18" charset="0"/>
                <a:cs typeface="Arial" charset="0"/>
              </a:rPr>
              <a:t>)  =  273 (2.05) (0.805)     </a:t>
            </a:r>
            <a:r>
              <a:rPr lang="en-US" sz="1800">
                <a:solidFill>
                  <a:srgbClr val="000000"/>
                </a:solidFill>
                <a:ea typeface="Times New Roman" pitchFamily="18" charset="0"/>
                <a:cs typeface="Arial" charset="0"/>
                <a:sym typeface="Wingdings" pitchFamily="2" charset="2"/>
              </a:rPr>
              <a:t></a:t>
            </a:r>
            <a:r>
              <a:rPr lang="en-US" sz="1800">
                <a:solidFill>
                  <a:srgbClr val="000000"/>
                </a:solidFill>
                <a:ea typeface="Times New Roman" pitchFamily="18" charset="0"/>
                <a:cs typeface="Arial" charset="0"/>
              </a:rPr>
              <a:t>     </a:t>
            </a:r>
            <a:r>
              <a:rPr lang="en-US" sz="1800">
                <a:solidFill>
                  <a:srgbClr val="000000"/>
                </a:solidFill>
                <a:ea typeface="Times New Roman" pitchFamily="18" charset="0"/>
                <a:cs typeface="Arial" charset="0"/>
                <a:sym typeface="Wingdings" pitchFamily="2" charset="2"/>
              </a:rPr>
              <a:t>D</a:t>
            </a:r>
            <a:r>
              <a:rPr lang="en-US" sz="1800" baseline="-30000">
                <a:solidFill>
                  <a:srgbClr val="000000"/>
                </a:solidFill>
                <a:ea typeface="Times New Roman" pitchFamily="18" charset="0"/>
                <a:cs typeface="Arial" charset="0"/>
                <a:sym typeface="Wingdings" pitchFamily="2" charset="2"/>
              </a:rPr>
              <a:t>2</a:t>
            </a:r>
            <a:r>
              <a:rPr lang="en-US" sz="1800">
                <a:solidFill>
                  <a:srgbClr val="000000"/>
                </a:solidFill>
                <a:ea typeface="Times New Roman" pitchFamily="18" charset="0"/>
                <a:cs typeface="Arial" charset="0"/>
                <a:sym typeface="Wingdings" pitchFamily="2" charset="2"/>
              </a:rPr>
              <a:t> = 1.29 g/L</a:t>
            </a:r>
          </a:p>
        </p:txBody>
      </p:sp>
    </p:spTree>
    <p:extLst>
      <p:ext uri="{BB962C8B-B14F-4D97-AF65-F5344CB8AC3E}">
        <p14:creationId xmlns:p14="http://schemas.microsoft.com/office/powerpoint/2010/main" val="179681400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Grp="1" noChangeArrowheads="1"/>
          </p:cNvSpPr>
          <p:nvPr>
            <p:ph type="title"/>
          </p:nvPr>
        </p:nvSpPr>
        <p:spPr/>
        <p:txBody>
          <a:bodyPr/>
          <a:lstStyle/>
          <a:p>
            <a:pPr eaLnBrk="1" hangingPunct="1"/>
            <a:endParaRPr lang="en-US" smtClean="0"/>
          </a:p>
        </p:txBody>
      </p:sp>
      <p:graphicFrame>
        <p:nvGraphicFramePr>
          <p:cNvPr id="22530" name="Object 3"/>
          <p:cNvGraphicFramePr>
            <a:graphicFrameLocks noChangeAspect="1"/>
          </p:cNvGraphicFramePr>
          <p:nvPr/>
        </p:nvGraphicFramePr>
        <p:xfrm>
          <a:off x="1638300" y="3200400"/>
          <a:ext cx="4076700" cy="619125"/>
        </p:xfrm>
        <a:graphic>
          <a:graphicData uri="http://schemas.openxmlformats.org/presentationml/2006/ole">
            <mc:AlternateContent xmlns:mc="http://schemas.openxmlformats.org/markup-compatibility/2006">
              <mc:Choice xmlns:v="urn:schemas-microsoft-com:vml" Requires="v">
                <p:oleObj spid="_x0000_s35842" name="Equation" r:id="rId4" imgW="4076700" imgH="622300" progId="Equation.3">
                  <p:embed/>
                </p:oleObj>
              </mc:Choice>
              <mc:Fallback>
                <p:oleObj name="Equation" r:id="rId4" imgW="4076700" imgH="6223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8300" y="3200400"/>
                        <a:ext cx="4076700" cy="619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531" name="Object 4"/>
          <p:cNvGraphicFramePr>
            <a:graphicFrameLocks noChangeAspect="1"/>
          </p:cNvGraphicFramePr>
          <p:nvPr/>
        </p:nvGraphicFramePr>
        <p:xfrm>
          <a:off x="1638300" y="5172075"/>
          <a:ext cx="4838700" cy="619125"/>
        </p:xfrm>
        <a:graphic>
          <a:graphicData uri="http://schemas.openxmlformats.org/presentationml/2006/ole">
            <mc:AlternateContent xmlns:mc="http://schemas.openxmlformats.org/markup-compatibility/2006">
              <mc:Choice xmlns:v="urn:schemas-microsoft-com:vml" Requires="v">
                <p:oleObj spid="_x0000_s35843" name="Equation" r:id="rId6" imgW="4838700" imgH="622300" progId="Equation.3">
                  <p:embed/>
                </p:oleObj>
              </mc:Choice>
              <mc:Fallback>
                <p:oleObj name="Equation" r:id="rId6" imgW="4838700" imgH="6223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8300" y="5172075"/>
                        <a:ext cx="4838700" cy="619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533" name="Rectangle 5"/>
          <p:cNvSpPr>
            <a:spLocks noChangeArrowheads="1"/>
          </p:cNvSpPr>
          <p:nvPr/>
        </p:nvSpPr>
        <p:spPr bwMode="auto">
          <a:xfrm>
            <a:off x="5562600" y="5226050"/>
            <a:ext cx="914400" cy="457200"/>
          </a:xfrm>
          <a:prstGeom prst="rect">
            <a:avLst/>
          </a:prstGeom>
          <a:noFill/>
          <a:ln w="9525">
            <a:solidFill>
              <a:srgbClr val="000000"/>
            </a:solidFill>
            <a:miter lim="800000"/>
            <a:headEnd/>
            <a:tailEnd/>
          </a:ln>
        </p:spPr>
        <p:txBody>
          <a:bodyPr/>
          <a:lstStyle/>
          <a:p>
            <a:endParaRPr lang="en-US">
              <a:solidFill>
                <a:srgbClr val="000000"/>
              </a:solidFill>
            </a:endParaRPr>
          </a:p>
        </p:txBody>
      </p:sp>
      <p:sp>
        <p:nvSpPr>
          <p:cNvPr id="22534" name="Rectangle 6"/>
          <p:cNvSpPr>
            <a:spLocks noChangeArrowheads="1"/>
          </p:cNvSpPr>
          <p:nvPr/>
        </p:nvSpPr>
        <p:spPr bwMode="auto">
          <a:xfrm>
            <a:off x="1063625" y="1752600"/>
            <a:ext cx="7185025" cy="1052513"/>
          </a:xfrm>
          <a:prstGeom prst="rect">
            <a:avLst/>
          </a:prstGeom>
          <a:noFill/>
          <a:ln w="9525">
            <a:noFill/>
            <a:miter lim="800000"/>
            <a:headEnd/>
            <a:tailEnd/>
          </a:ln>
        </p:spPr>
        <p:txBody>
          <a:bodyPr wrap="none" anchor="ctr">
            <a:spAutoFit/>
          </a:bodyPr>
          <a:lstStyle/>
          <a:p>
            <a:pPr indent="274638" algn="l"/>
            <a:r>
              <a:rPr lang="en-US" sz="1800">
                <a:solidFill>
                  <a:srgbClr val="333399"/>
                </a:solidFill>
                <a:ea typeface="Times New Roman" pitchFamily="18" charset="0"/>
                <a:cs typeface="Arial" charset="0"/>
              </a:rPr>
              <a:t>A gas has mass 154 g and density 1.25 g/L at 53</a:t>
            </a:r>
            <a:r>
              <a:rPr lang="en-US" sz="1800" baseline="30000">
                <a:solidFill>
                  <a:srgbClr val="333399"/>
                </a:solidFill>
                <a:ea typeface="Times New Roman" pitchFamily="18" charset="0"/>
                <a:cs typeface="Arial" charset="0"/>
              </a:rPr>
              <a:t>o</a:t>
            </a:r>
            <a:r>
              <a:rPr lang="en-US" sz="1800">
                <a:solidFill>
                  <a:srgbClr val="333399"/>
                </a:solidFill>
                <a:ea typeface="Times New Roman" pitchFamily="18" charset="0"/>
                <a:cs typeface="Arial" charset="0"/>
              </a:rPr>
              <a:t>C and 0.85 atm. </a:t>
            </a:r>
          </a:p>
          <a:p>
            <a:pPr indent="274638" algn="l"/>
            <a:r>
              <a:rPr lang="en-US" sz="1800">
                <a:solidFill>
                  <a:srgbClr val="333399"/>
                </a:solidFill>
                <a:ea typeface="Times New Roman" pitchFamily="18" charset="0"/>
                <a:cs typeface="Arial" charset="0"/>
              </a:rPr>
              <a:t>What vol. does sample occupy at STP?</a:t>
            </a:r>
          </a:p>
          <a:p>
            <a:pPr indent="274638" algn="l"/>
            <a:endParaRPr lang="en-US" sz="900">
              <a:solidFill>
                <a:srgbClr val="333399"/>
              </a:solidFill>
              <a:ea typeface="Times New Roman" pitchFamily="18" charset="0"/>
              <a:cs typeface="Arial" charset="0"/>
            </a:endParaRPr>
          </a:p>
          <a:p>
            <a:pPr indent="274638" algn="l" eaLnBrk="0" hangingPunct="0"/>
            <a:r>
              <a:rPr lang="en-US" sz="1800">
                <a:solidFill>
                  <a:srgbClr val="333399"/>
                </a:solidFill>
                <a:ea typeface="Times New Roman" pitchFamily="18" charset="0"/>
                <a:cs typeface="Arial" charset="0"/>
              </a:rPr>
              <a:t>Find D at STP.	</a:t>
            </a:r>
            <a:r>
              <a:rPr lang="en-US" sz="1800">
                <a:solidFill>
                  <a:srgbClr val="000000"/>
                </a:solidFill>
                <a:ea typeface="Times New Roman" pitchFamily="18" charset="0"/>
                <a:cs typeface="Arial" charset="0"/>
              </a:rPr>
              <a:t>		</a:t>
            </a:r>
          </a:p>
        </p:txBody>
      </p:sp>
      <p:sp>
        <p:nvSpPr>
          <p:cNvPr id="22535" name="Rectangle 7"/>
          <p:cNvSpPr>
            <a:spLocks noChangeArrowheads="1"/>
          </p:cNvSpPr>
          <p:nvPr/>
        </p:nvSpPr>
        <p:spPr bwMode="auto">
          <a:xfrm>
            <a:off x="1447800" y="3902075"/>
            <a:ext cx="6057900" cy="1190625"/>
          </a:xfrm>
          <a:prstGeom prst="rect">
            <a:avLst/>
          </a:prstGeom>
          <a:noFill/>
          <a:ln w="9525">
            <a:noFill/>
            <a:miter lim="800000"/>
            <a:headEnd/>
            <a:tailEnd/>
          </a:ln>
        </p:spPr>
        <p:txBody>
          <a:bodyPr wrap="none" anchor="ctr">
            <a:spAutoFit/>
          </a:bodyPr>
          <a:lstStyle/>
          <a:p>
            <a:pPr indent="274638"/>
            <a:r>
              <a:rPr lang="en-US" sz="1800">
                <a:solidFill>
                  <a:srgbClr val="000000"/>
                </a:solidFill>
                <a:ea typeface="Times New Roman" pitchFamily="18" charset="0"/>
                <a:cs typeface="Arial" charset="0"/>
              </a:rPr>
              <a:t>0.85 (273) (D</a:t>
            </a:r>
            <a:r>
              <a:rPr lang="en-US" sz="1800" baseline="-30000">
                <a:solidFill>
                  <a:srgbClr val="000000"/>
                </a:solidFill>
                <a:ea typeface="Times New Roman" pitchFamily="18" charset="0"/>
                <a:cs typeface="Arial" charset="0"/>
              </a:rPr>
              <a:t>2</a:t>
            </a:r>
            <a:r>
              <a:rPr lang="en-US" sz="1800">
                <a:solidFill>
                  <a:srgbClr val="000000"/>
                </a:solidFill>
                <a:ea typeface="Times New Roman" pitchFamily="18" charset="0"/>
                <a:cs typeface="Arial" charset="0"/>
              </a:rPr>
              <a:t>)  =  326 (1.25) (1)     </a:t>
            </a:r>
            <a:r>
              <a:rPr lang="en-US" sz="1800">
                <a:solidFill>
                  <a:srgbClr val="000000"/>
                </a:solidFill>
                <a:ea typeface="Times New Roman" pitchFamily="18" charset="0"/>
                <a:cs typeface="Arial" charset="0"/>
                <a:sym typeface="Wingdings" pitchFamily="2" charset="2"/>
              </a:rPr>
              <a:t></a:t>
            </a:r>
            <a:r>
              <a:rPr lang="en-US" sz="1800">
                <a:solidFill>
                  <a:srgbClr val="000000"/>
                </a:solidFill>
                <a:ea typeface="Times New Roman" pitchFamily="18" charset="0"/>
                <a:cs typeface="Arial" charset="0"/>
              </a:rPr>
              <a:t>     </a:t>
            </a:r>
            <a:r>
              <a:rPr lang="en-US" sz="1800">
                <a:solidFill>
                  <a:srgbClr val="000000"/>
                </a:solidFill>
                <a:ea typeface="Times New Roman" pitchFamily="18" charset="0"/>
                <a:cs typeface="Arial" charset="0"/>
                <a:sym typeface="Wingdings" pitchFamily="2" charset="2"/>
              </a:rPr>
              <a:t>D</a:t>
            </a:r>
            <a:r>
              <a:rPr lang="en-US" sz="1800" baseline="-30000">
                <a:solidFill>
                  <a:srgbClr val="000000"/>
                </a:solidFill>
                <a:ea typeface="Times New Roman" pitchFamily="18" charset="0"/>
                <a:cs typeface="Arial" charset="0"/>
                <a:sym typeface="Wingdings" pitchFamily="2" charset="2"/>
              </a:rPr>
              <a:t>2</a:t>
            </a:r>
            <a:r>
              <a:rPr lang="en-US" sz="1800">
                <a:solidFill>
                  <a:srgbClr val="000000"/>
                </a:solidFill>
                <a:ea typeface="Times New Roman" pitchFamily="18" charset="0"/>
                <a:cs typeface="Arial" charset="0"/>
                <a:sym typeface="Wingdings" pitchFamily="2" charset="2"/>
              </a:rPr>
              <a:t> = 1.756 g/L</a:t>
            </a:r>
            <a:endParaRPr lang="en-US" sz="900">
              <a:solidFill>
                <a:srgbClr val="000000"/>
              </a:solidFill>
              <a:ea typeface="Times New Roman" pitchFamily="18" charset="0"/>
              <a:cs typeface="Arial" charset="0"/>
              <a:sym typeface="Wingdings" pitchFamily="2" charset="2"/>
            </a:endParaRPr>
          </a:p>
          <a:p>
            <a:pPr indent="274638" eaLnBrk="0" hangingPunct="0"/>
            <a:r>
              <a:rPr lang="en-US" sz="1800">
                <a:solidFill>
                  <a:srgbClr val="000000"/>
                </a:solidFill>
                <a:ea typeface="Times New Roman" pitchFamily="18" charset="0"/>
                <a:cs typeface="Arial" charset="0"/>
                <a:sym typeface="Wingdings" pitchFamily="2" charset="2"/>
              </a:rPr>
              <a:t>	</a:t>
            </a:r>
          </a:p>
          <a:p>
            <a:pPr indent="274638" eaLnBrk="0" hangingPunct="0"/>
            <a:r>
              <a:rPr lang="en-US" sz="1800">
                <a:solidFill>
                  <a:srgbClr val="000000"/>
                </a:solidFill>
                <a:ea typeface="Times New Roman" pitchFamily="18" charset="0"/>
                <a:cs typeface="Arial" charset="0"/>
                <a:sym typeface="Wingdings" pitchFamily="2" charset="2"/>
              </a:rPr>
              <a:t>Find vol. when gas has that density.</a:t>
            </a:r>
            <a:endParaRPr lang="en-US" sz="900">
              <a:solidFill>
                <a:srgbClr val="000000"/>
              </a:solidFill>
              <a:ea typeface="Times New Roman" pitchFamily="18" charset="0"/>
              <a:cs typeface="Arial" charset="0"/>
              <a:sym typeface="Wingdings" pitchFamily="2" charset="2"/>
            </a:endParaRPr>
          </a:p>
          <a:p>
            <a:pPr indent="274638" eaLnBrk="0" hangingPunct="0"/>
            <a:endParaRPr lang="en-US" sz="1800">
              <a:solidFill>
                <a:srgbClr val="000000"/>
              </a:solidFill>
              <a:ea typeface="Times New Roman" pitchFamily="18" charset="0"/>
              <a:cs typeface="Arial" charset="0"/>
              <a:sym typeface="Wingdings" pitchFamily="2" charset="2"/>
            </a:endParaRPr>
          </a:p>
        </p:txBody>
      </p:sp>
      <p:sp>
        <p:nvSpPr>
          <p:cNvPr id="22536" name="Rectangle 8"/>
          <p:cNvSpPr>
            <a:spLocks noChangeArrowheads="1"/>
          </p:cNvSpPr>
          <p:nvPr/>
        </p:nvSpPr>
        <p:spPr bwMode="auto">
          <a:xfrm>
            <a:off x="-739775" y="4343400"/>
            <a:ext cx="9144000" cy="0"/>
          </a:xfrm>
          <a:prstGeom prst="rect">
            <a:avLst/>
          </a:prstGeom>
          <a:noFill/>
          <a:ln w="9525">
            <a:noFill/>
            <a:miter lim="800000"/>
            <a:headEnd/>
            <a:tailEnd/>
          </a:ln>
        </p:spPr>
        <p:txBody>
          <a:bodyPr wrap="none" anchor="ctr">
            <a:spAutoFit/>
          </a:bodyPr>
          <a:lstStyle/>
          <a:p>
            <a:endParaRPr lang="en-US">
              <a:solidFill>
                <a:srgbClr val="000000"/>
              </a:solidFill>
            </a:endParaRPr>
          </a:p>
        </p:txBody>
      </p:sp>
      <p:sp>
        <p:nvSpPr>
          <p:cNvPr id="22537" name="Rectangle 9"/>
          <p:cNvSpPr>
            <a:spLocks noChangeArrowheads="1"/>
          </p:cNvSpPr>
          <p:nvPr/>
        </p:nvSpPr>
        <p:spPr bwMode="auto">
          <a:xfrm>
            <a:off x="4065588" y="2514600"/>
            <a:ext cx="2944812" cy="366713"/>
          </a:xfrm>
          <a:prstGeom prst="rect">
            <a:avLst/>
          </a:prstGeom>
          <a:noFill/>
          <a:ln w="9525">
            <a:noFill/>
            <a:miter lim="800000"/>
            <a:headEnd/>
            <a:tailEnd/>
          </a:ln>
        </p:spPr>
        <p:txBody>
          <a:bodyPr wrap="none">
            <a:spAutoFit/>
          </a:bodyPr>
          <a:lstStyle/>
          <a:p>
            <a:pPr algn="l" eaLnBrk="0" hangingPunct="0"/>
            <a:r>
              <a:rPr lang="en-US" sz="1800">
                <a:solidFill>
                  <a:srgbClr val="000000"/>
                </a:solidFill>
                <a:ea typeface="Times New Roman" pitchFamily="18" charset="0"/>
                <a:cs typeface="Arial" charset="0"/>
              </a:rPr>
              <a:t>T</a:t>
            </a:r>
            <a:r>
              <a:rPr lang="en-US" sz="1800" baseline="-30000">
                <a:solidFill>
                  <a:srgbClr val="000000"/>
                </a:solidFill>
                <a:ea typeface="Times New Roman" pitchFamily="18" charset="0"/>
                <a:cs typeface="Arial" charset="0"/>
              </a:rPr>
              <a:t>1</a:t>
            </a:r>
            <a:r>
              <a:rPr lang="en-US" sz="1800">
                <a:solidFill>
                  <a:srgbClr val="000000"/>
                </a:solidFill>
                <a:ea typeface="Times New Roman" pitchFamily="18" charset="0"/>
                <a:cs typeface="Arial" charset="0"/>
              </a:rPr>
              <a:t> = 53</a:t>
            </a:r>
            <a:r>
              <a:rPr lang="en-US" sz="1800" baseline="30000">
                <a:solidFill>
                  <a:srgbClr val="000000"/>
                </a:solidFill>
                <a:ea typeface="Times New Roman" pitchFamily="18" charset="0"/>
                <a:cs typeface="Arial" charset="0"/>
              </a:rPr>
              <a:t>o</a:t>
            </a:r>
            <a:r>
              <a:rPr lang="en-US" sz="1800">
                <a:solidFill>
                  <a:srgbClr val="000000"/>
                </a:solidFill>
                <a:ea typeface="Times New Roman" pitchFamily="18" charset="0"/>
                <a:cs typeface="Arial" charset="0"/>
              </a:rPr>
              <a:t>C + 273 = 326 K</a:t>
            </a:r>
          </a:p>
        </p:txBody>
      </p:sp>
    </p:spTree>
    <p:extLst>
      <p:ext uri="{BB962C8B-B14F-4D97-AF65-F5344CB8AC3E}">
        <p14:creationId xmlns:p14="http://schemas.microsoft.com/office/powerpoint/2010/main" val="314409414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HOS_045C"/>
          <p:cNvPicPr>
            <a:picLocks noChangeAspect="1" noChangeArrowheads="1"/>
          </p:cNvPicPr>
          <p:nvPr/>
        </p:nvPicPr>
        <p:blipFill>
          <a:blip r:embed="rId3" cstate="print"/>
          <a:srcRect/>
          <a:stretch>
            <a:fillRect/>
          </a:stretch>
        </p:blipFill>
        <p:spPr bwMode="auto">
          <a:xfrm>
            <a:off x="7645400" y="2743200"/>
            <a:ext cx="965200" cy="1524000"/>
          </a:xfrm>
          <a:prstGeom prst="rect">
            <a:avLst/>
          </a:prstGeom>
          <a:noFill/>
          <a:ln w="9525">
            <a:noFill/>
            <a:miter lim="800000"/>
            <a:headEnd/>
            <a:tailEnd/>
          </a:ln>
        </p:spPr>
      </p:pic>
      <p:sp>
        <p:nvSpPr>
          <p:cNvPr id="161795" name="Rectangle 3"/>
          <p:cNvSpPr>
            <a:spLocks noGrp="1" noChangeArrowheads="1"/>
          </p:cNvSpPr>
          <p:nvPr>
            <p:ph type="title"/>
          </p:nvPr>
        </p:nvSpPr>
        <p:spPr>
          <a:xfrm>
            <a:off x="685800" y="381000"/>
            <a:ext cx="7772400" cy="1143000"/>
          </a:xfrm>
        </p:spPr>
        <p:txBody>
          <a:bodyPr/>
          <a:lstStyle/>
          <a:p>
            <a:pPr eaLnBrk="1" hangingPunct="1"/>
            <a:r>
              <a:rPr lang="en-US" smtClean="0"/>
              <a:t>Diffusion vs. Effusion</a:t>
            </a:r>
          </a:p>
        </p:txBody>
      </p:sp>
      <p:sp>
        <p:nvSpPr>
          <p:cNvPr id="1007620" name="Rectangle 4"/>
          <p:cNvSpPr>
            <a:spLocks noGrp="1" noChangeArrowheads="1"/>
          </p:cNvSpPr>
          <p:nvPr>
            <p:ph type="body" idx="1"/>
          </p:nvPr>
        </p:nvSpPr>
        <p:spPr>
          <a:xfrm>
            <a:off x="533400" y="1600200"/>
            <a:ext cx="7924800" cy="4648200"/>
          </a:xfrm>
        </p:spPr>
        <p:txBody>
          <a:bodyPr/>
          <a:lstStyle/>
          <a:p>
            <a:pPr eaLnBrk="1" hangingPunct="1">
              <a:lnSpc>
                <a:spcPct val="90000"/>
              </a:lnSpc>
              <a:buFontTx/>
              <a:buNone/>
            </a:pPr>
            <a:r>
              <a:rPr lang="en-US" sz="2800" b="1" smtClean="0">
                <a:solidFill>
                  <a:schemeClr val="accent2"/>
                </a:solidFill>
              </a:rPr>
              <a:t>	Diffusion</a:t>
            </a:r>
            <a:r>
              <a:rPr lang="en-US" sz="2800" smtClean="0"/>
              <a:t> - The tendency of the molecules of a given substance to move from regions of higher concentration to regions of lower concentration</a:t>
            </a:r>
          </a:p>
          <a:p>
            <a:pPr eaLnBrk="1" hangingPunct="1">
              <a:lnSpc>
                <a:spcPct val="90000"/>
              </a:lnSpc>
              <a:buFontTx/>
              <a:buNone/>
            </a:pPr>
            <a:r>
              <a:rPr lang="en-US" sz="2400" i="1" smtClean="0"/>
              <a:t>	Examples:</a:t>
            </a:r>
            <a:r>
              <a:rPr lang="en-US" sz="2400" smtClean="0"/>
              <a:t> A scent spreading throughout a room </a:t>
            </a:r>
          </a:p>
          <a:p>
            <a:pPr eaLnBrk="1" hangingPunct="1">
              <a:lnSpc>
                <a:spcPct val="90000"/>
              </a:lnSpc>
              <a:buFontTx/>
              <a:buNone/>
            </a:pPr>
            <a:r>
              <a:rPr lang="en-US" sz="2400" smtClean="0"/>
              <a:t>			or people entering a theme park</a:t>
            </a:r>
          </a:p>
          <a:p>
            <a:pPr eaLnBrk="1" hangingPunct="1">
              <a:lnSpc>
                <a:spcPct val="90000"/>
              </a:lnSpc>
              <a:buFontTx/>
              <a:buNone/>
            </a:pPr>
            <a:endParaRPr lang="en-US" sz="2800" smtClean="0"/>
          </a:p>
          <a:p>
            <a:pPr eaLnBrk="1" hangingPunct="1">
              <a:lnSpc>
                <a:spcPct val="90000"/>
              </a:lnSpc>
              <a:buFontTx/>
              <a:buNone/>
            </a:pPr>
            <a:r>
              <a:rPr lang="en-US" sz="2800" b="1" smtClean="0">
                <a:solidFill>
                  <a:schemeClr val="accent2"/>
                </a:solidFill>
              </a:rPr>
              <a:t>	Effusion</a:t>
            </a:r>
            <a:r>
              <a:rPr lang="en-US" sz="2800" smtClean="0"/>
              <a:t> - The process by which gas particles under pressure pass through a tiny hole</a:t>
            </a:r>
          </a:p>
          <a:p>
            <a:pPr eaLnBrk="1" hangingPunct="1">
              <a:lnSpc>
                <a:spcPct val="90000"/>
              </a:lnSpc>
              <a:buFontTx/>
              <a:buNone/>
            </a:pPr>
            <a:r>
              <a:rPr lang="en-US" sz="2800" smtClean="0"/>
              <a:t>	</a:t>
            </a:r>
            <a:r>
              <a:rPr lang="en-US" sz="2400" i="1" smtClean="0"/>
              <a:t>Examples:</a:t>
            </a:r>
            <a:r>
              <a:rPr lang="en-US" sz="2400" smtClean="0"/>
              <a:t> Air slowly leaking out of a tire or </a:t>
            </a:r>
          </a:p>
          <a:p>
            <a:pPr eaLnBrk="1" hangingPunct="1">
              <a:lnSpc>
                <a:spcPct val="90000"/>
              </a:lnSpc>
              <a:buFontTx/>
              <a:buNone/>
            </a:pPr>
            <a:r>
              <a:rPr lang="en-US" sz="2400" smtClean="0"/>
              <a:t>			helium leaking out of a balloon </a:t>
            </a:r>
          </a:p>
        </p:txBody>
      </p:sp>
      <p:pic>
        <p:nvPicPr>
          <p:cNvPr id="161797" name="Picture 5" descr="balloon"/>
          <p:cNvPicPr>
            <a:picLocks noChangeAspect="1" noChangeArrowheads="1"/>
          </p:cNvPicPr>
          <p:nvPr/>
        </p:nvPicPr>
        <p:blipFill>
          <a:blip r:embed="rId4" cstate="print"/>
          <a:srcRect/>
          <a:stretch>
            <a:fillRect/>
          </a:stretch>
        </p:blipFill>
        <p:spPr bwMode="auto">
          <a:xfrm>
            <a:off x="7391400" y="5029200"/>
            <a:ext cx="977900" cy="1371600"/>
          </a:xfrm>
          <a:prstGeom prst="rect">
            <a:avLst/>
          </a:prstGeom>
          <a:noFill/>
          <a:ln w="9525">
            <a:noFill/>
            <a:miter lim="800000"/>
            <a:headEnd/>
            <a:tailEnd/>
          </a:ln>
        </p:spPr>
      </p:pic>
    </p:spTree>
    <p:extLst>
      <p:ext uri="{BB962C8B-B14F-4D97-AF65-F5344CB8AC3E}">
        <p14:creationId xmlns:p14="http://schemas.microsoft.com/office/powerpoint/2010/main" val="178024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76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762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07620">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07620">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07620">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0762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7620" grpId="0" build="p"/>
    </p:bld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pPr eaLnBrk="1" hangingPunct="1"/>
            <a:r>
              <a:rPr lang="en-US" smtClean="0"/>
              <a:t>Graham’s Law</a:t>
            </a:r>
          </a:p>
        </p:txBody>
      </p:sp>
      <p:sp>
        <p:nvSpPr>
          <p:cNvPr id="815107" name="Rectangle 3"/>
          <p:cNvSpPr>
            <a:spLocks noGrp="1" noChangeArrowheads="1"/>
          </p:cNvSpPr>
          <p:nvPr>
            <p:ph type="body" idx="1"/>
          </p:nvPr>
        </p:nvSpPr>
        <p:spPr>
          <a:xfrm>
            <a:off x="762000" y="1576388"/>
            <a:ext cx="7772400" cy="5586412"/>
          </a:xfrm>
        </p:spPr>
        <p:txBody>
          <a:bodyPr/>
          <a:lstStyle/>
          <a:p>
            <a:pPr eaLnBrk="1" hangingPunct="1">
              <a:buFontTx/>
              <a:buNone/>
              <a:defRPr/>
            </a:pPr>
            <a:r>
              <a:rPr lang="en-US" b="1" smtClean="0">
                <a:solidFill>
                  <a:schemeClr val="accent2"/>
                </a:solidFill>
                <a:effectLst>
                  <a:outerShdw blurRad="38100" dist="38100" dir="2700000" algn="tl">
                    <a:srgbClr val="C0C0C0"/>
                  </a:outerShdw>
                </a:effectLst>
              </a:rPr>
              <a:t>Diffusion</a:t>
            </a:r>
            <a:endParaRPr lang="en-US" smtClean="0">
              <a:solidFill>
                <a:schemeClr val="accent2"/>
              </a:solidFill>
            </a:endParaRPr>
          </a:p>
          <a:p>
            <a:pPr lvl="1" eaLnBrk="1" hangingPunct="1">
              <a:spcBef>
                <a:spcPct val="15000"/>
              </a:spcBef>
              <a:defRPr/>
            </a:pPr>
            <a:r>
              <a:rPr lang="en-US" smtClean="0"/>
              <a:t>Spreading of gas molecules throughout     a container until evenly distributed.</a:t>
            </a:r>
          </a:p>
          <a:p>
            <a:pPr lvl="2" eaLnBrk="1" hangingPunct="1">
              <a:spcBef>
                <a:spcPct val="15000"/>
              </a:spcBef>
              <a:defRPr/>
            </a:pPr>
            <a:r>
              <a:rPr lang="en-US" smtClean="0"/>
              <a:t>e.g. perfume bottle spills</a:t>
            </a:r>
          </a:p>
          <a:p>
            <a:pPr eaLnBrk="1" hangingPunct="1">
              <a:spcBef>
                <a:spcPct val="50000"/>
              </a:spcBef>
              <a:buFontTx/>
              <a:buNone/>
              <a:defRPr/>
            </a:pPr>
            <a:r>
              <a:rPr lang="en-US" b="1" smtClean="0">
                <a:solidFill>
                  <a:schemeClr val="accent2"/>
                </a:solidFill>
                <a:effectLst>
                  <a:outerShdw blurRad="38100" dist="38100" dir="2700000" algn="tl">
                    <a:srgbClr val="C0C0C0"/>
                  </a:outerShdw>
                </a:effectLst>
              </a:rPr>
              <a:t>Effusion</a:t>
            </a:r>
          </a:p>
          <a:p>
            <a:pPr lvl="1" eaLnBrk="1" hangingPunct="1">
              <a:defRPr/>
            </a:pPr>
            <a:r>
              <a:rPr lang="en-US" smtClean="0"/>
              <a:t>Passing of gas molecules through a tiny opening in a container</a:t>
            </a:r>
          </a:p>
          <a:p>
            <a:pPr lvl="2" eaLnBrk="1" hangingPunct="1">
              <a:defRPr/>
            </a:pPr>
            <a:r>
              <a:rPr lang="en-US" smtClean="0"/>
              <a:t>e.g. helium gas leaks out of a balloon</a:t>
            </a:r>
          </a:p>
        </p:txBody>
      </p:sp>
      <p:sp>
        <p:nvSpPr>
          <p:cNvPr id="162820" name="Rectangle 4"/>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solidFill>
                  <a:srgbClr val="000000"/>
                </a:solidFill>
              </a:rPr>
              <a:t>Courtesy Christy Johannesson www.nisd.net/communicationsarts/pages/chem</a:t>
            </a:r>
          </a:p>
          <a:p>
            <a:pPr algn="l"/>
            <a:endParaRPr lang="en-US" sz="800">
              <a:solidFill>
                <a:srgbClr val="000000"/>
              </a:solidFill>
            </a:endParaRPr>
          </a:p>
        </p:txBody>
      </p:sp>
    </p:spTree>
    <p:extLst>
      <p:ext uri="{BB962C8B-B14F-4D97-AF65-F5344CB8AC3E}">
        <p14:creationId xmlns:p14="http://schemas.microsoft.com/office/powerpoint/2010/main" val="1208419668"/>
      </p:ext>
    </p:extLst>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r>
              <a:rPr lang="en-US" smtClean="0"/>
              <a:t>Effusion</a:t>
            </a:r>
          </a:p>
        </p:txBody>
      </p:sp>
      <p:pic>
        <p:nvPicPr>
          <p:cNvPr id="163843" name="Picture 3" descr="DIFFUSION"/>
          <p:cNvPicPr>
            <a:picLocks noChangeAspect="1" noChangeArrowheads="1"/>
          </p:cNvPicPr>
          <p:nvPr/>
        </p:nvPicPr>
        <p:blipFill>
          <a:blip r:embed="rId3" cstate="print"/>
          <a:srcRect/>
          <a:stretch>
            <a:fillRect/>
          </a:stretch>
        </p:blipFill>
        <p:spPr bwMode="auto">
          <a:xfrm>
            <a:off x="990600" y="1828800"/>
            <a:ext cx="6858000" cy="4567238"/>
          </a:xfrm>
          <a:prstGeom prst="rect">
            <a:avLst/>
          </a:prstGeom>
          <a:noFill/>
          <a:ln w="9525">
            <a:noFill/>
            <a:miter lim="800000"/>
            <a:headEnd/>
            <a:tailEnd/>
          </a:ln>
        </p:spPr>
      </p:pic>
      <p:sp>
        <p:nvSpPr>
          <p:cNvPr id="163844" name="Rectangle 4"/>
          <p:cNvSpPr>
            <a:spLocks noChangeArrowheads="1"/>
          </p:cNvSpPr>
          <p:nvPr/>
        </p:nvSpPr>
        <p:spPr bwMode="auto">
          <a:xfrm>
            <a:off x="3657600" y="5943600"/>
            <a:ext cx="4038600" cy="838200"/>
          </a:xfrm>
          <a:prstGeom prst="rect">
            <a:avLst/>
          </a:prstGeom>
          <a:solidFill>
            <a:schemeClr val="bg1"/>
          </a:solidFill>
          <a:ln w="9525">
            <a:solidFill>
              <a:schemeClr val="bg1"/>
            </a:solidFill>
            <a:miter lim="800000"/>
            <a:headEnd/>
            <a:tailEnd/>
          </a:ln>
        </p:spPr>
        <p:txBody>
          <a:bodyPr wrap="none" anchor="ctr"/>
          <a:lstStyle/>
          <a:p>
            <a:r>
              <a:rPr lang="en-US" sz="1400" b="1">
                <a:solidFill>
                  <a:srgbClr val="000000"/>
                </a:solidFill>
              </a:rPr>
              <a:t>Particles in regions of high concentration</a:t>
            </a:r>
          </a:p>
          <a:p>
            <a:r>
              <a:rPr lang="en-US" sz="1400" b="1">
                <a:solidFill>
                  <a:srgbClr val="000000"/>
                </a:solidFill>
              </a:rPr>
              <a:t>spread out into regions of low concentration,</a:t>
            </a:r>
          </a:p>
          <a:p>
            <a:r>
              <a:rPr lang="en-US" sz="1400" b="1">
                <a:solidFill>
                  <a:srgbClr val="000000"/>
                </a:solidFill>
              </a:rPr>
              <a:t>filling the space available to them.</a:t>
            </a:r>
          </a:p>
        </p:txBody>
      </p:sp>
      <p:sp>
        <p:nvSpPr>
          <p:cNvPr id="163845" name="Rectangle 5"/>
          <p:cNvSpPr>
            <a:spLocks noChangeArrowheads="1"/>
          </p:cNvSpPr>
          <p:nvPr/>
        </p:nvSpPr>
        <p:spPr bwMode="auto">
          <a:xfrm>
            <a:off x="4419600" y="5638800"/>
            <a:ext cx="1524000" cy="228600"/>
          </a:xfrm>
          <a:prstGeom prst="rect">
            <a:avLst/>
          </a:prstGeom>
          <a:solidFill>
            <a:schemeClr val="bg1"/>
          </a:solidFill>
          <a:ln w="9525">
            <a:solidFill>
              <a:schemeClr val="bg1"/>
            </a:solidFill>
            <a:miter lim="800000"/>
            <a:headEnd/>
            <a:tailEnd/>
          </a:ln>
        </p:spPr>
        <p:txBody>
          <a:bodyPr wrap="none" anchor="ctr"/>
          <a:lstStyle/>
          <a:p>
            <a:endParaRPr lang="en-US">
              <a:solidFill>
                <a:srgbClr val="000000"/>
              </a:solidFill>
            </a:endParaRPr>
          </a:p>
        </p:txBody>
      </p:sp>
      <p:sp>
        <p:nvSpPr>
          <p:cNvPr id="163846" name="AutoShape 6">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solidFill>
                <a:srgbClr val="000000"/>
              </a:solidFill>
            </a:endParaRPr>
          </a:p>
        </p:txBody>
      </p:sp>
    </p:spTree>
    <p:extLst>
      <p:ext uri="{BB962C8B-B14F-4D97-AF65-F5344CB8AC3E}">
        <p14:creationId xmlns:p14="http://schemas.microsoft.com/office/powerpoint/2010/main" val="7539341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p:cNvSpPr>
            <a:spLocks noGrp="1" noChangeArrowheads="1"/>
          </p:cNvSpPr>
          <p:nvPr>
            <p:ph type="title"/>
          </p:nvPr>
        </p:nvSpPr>
        <p:spPr/>
        <p:txBody>
          <a:bodyPr/>
          <a:lstStyle/>
          <a:p>
            <a:pPr eaLnBrk="1" hangingPunct="1"/>
            <a:r>
              <a:rPr lang="en-US" sz="4000" smtClean="0"/>
              <a:t>Properties of Gases</a:t>
            </a:r>
          </a:p>
        </p:txBody>
      </p:sp>
      <p:sp>
        <p:nvSpPr>
          <p:cNvPr id="499718" name="Rectangle 6"/>
          <p:cNvSpPr>
            <a:spLocks noGrp="1" noChangeArrowheads="1"/>
          </p:cNvSpPr>
          <p:nvPr>
            <p:ph type="body" idx="1"/>
          </p:nvPr>
        </p:nvSpPr>
        <p:spPr>
          <a:xfrm>
            <a:off x="1371600" y="2743200"/>
            <a:ext cx="7772400" cy="4114800"/>
          </a:xfrm>
        </p:spPr>
        <p:txBody>
          <a:bodyPr/>
          <a:lstStyle/>
          <a:p>
            <a:pPr eaLnBrk="1" hangingPunct="1">
              <a:buFontTx/>
              <a:buNone/>
            </a:pPr>
            <a:r>
              <a:rPr lang="en-US" smtClean="0">
                <a:solidFill>
                  <a:schemeClr val="accent2"/>
                </a:solidFill>
              </a:rPr>
              <a:t>V  =  volume</a:t>
            </a:r>
            <a:r>
              <a:rPr lang="en-US" smtClean="0"/>
              <a:t> of the gas (liters, L)</a:t>
            </a:r>
          </a:p>
          <a:p>
            <a:pPr eaLnBrk="1" hangingPunct="1">
              <a:buFontTx/>
              <a:buNone/>
            </a:pPr>
            <a:r>
              <a:rPr lang="en-US" smtClean="0">
                <a:solidFill>
                  <a:schemeClr val="accent2"/>
                </a:solidFill>
              </a:rPr>
              <a:t>T  =  temperature</a:t>
            </a:r>
            <a:r>
              <a:rPr lang="en-US" smtClean="0"/>
              <a:t> (Kelvin, K)</a:t>
            </a:r>
          </a:p>
          <a:p>
            <a:pPr eaLnBrk="1" hangingPunct="1">
              <a:buFontTx/>
              <a:buNone/>
            </a:pPr>
            <a:r>
              <a:rPr lang="en-US" smtClean="0">
                <a:solidFill>
                  <a:schemeClr val="accent2"/>
                </a:solidFill>
              </a:rPr>
              <a:t>P  =  pressure</a:t>
            </a:r>
            <a:r>
              <a:rPr lang="en-US" smtClean="0"/>
              <a:t> (atmospheres, atm)</a:t>
            </a:r>
          </a:p>
          <a:p>
            <a:pPr eaLnBrk="1" hangingPunct="1">
              <a:buFontTx/>
              <a:buNone/>
            </a:pPr>
            <a:r>
              <a:rPr lang="en-US" smtClean="0">
                <a:solidFill>
                  <a:schemeClr val="accent2"/>
                </a:solidFill>
              </a:rPr>
              <a:t>n  =  amount</a:t>
            </a:r>
            <a:r>
              <a:rPr lang="en-US" smtClean="0"/>
              <a:t> (moles, mol)</a:t>
            </a:r>
          </a:p>
        </p:txBody>
      </p:sp>
      <p:sp>
        <p:nvSpPr>
          <p:cNvPr id="72708" name="Text Box 5"/>
          <p:cNvSpPr txBox="1">
            <a:spLocks noChangeArrowheads="1"/>
          </p:cNvSpPr>
          <p:nvPr/>
        </p:nvSpPr>
        <p:spPr bwMode="auto">
          <a:xfrm>
            <a:off x="1371600" y="1768475"/>
            <a:ext cx="6100763" cy="822325"/>
          </a:xfrm>
          <a:prstGeom prst="rect">
            <a:avLst/>
          </a:prstGeom>
          <a:noFill/>
          <a:ln w="9525">
            <a:noFill/>
            <a:miter lim="800000"/>
            <a:headEnd/>
            <a:tailEnd/>
          </a:ln>
        </p:spPr>
        <p:txBody>
          <a:bodyPr wrap="none">
            <a:spAutoFit/>
          </a:bodyPr>
          <a:lstStyle/>
          <a:p>
            <a:pPr algn="l"/>
            <a:r>
              <a:rPr lang="en-US" sz="2400"/>
              <a:t>Gas properties can be modeled using math.</a:t>
            </a:r>
          </a:p>
          <a:p>
            <a:pPr algn="l"/>
            <a:r>
              <a:rPr lang="en-US" sz="2400"/>
              <a:t>Model depends 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99718">
                                            <p:txEl>
                                              <p:pRg st="0" end="0"/>
                                            </p:txEl>
                                          </p:spTgt>
                                        </p:tgtEl>
                                        <p:attrNameLst>
                                          <p:attrName>style.visibility</p:attrName>
                                        </p:attrNameLst>
                                      </p:cBhvr>
                                      <p:to>
                                        <p:strVal val="visible"/>
                                      </p:to>
                                    </p:set>
                                    <p:animEffect transition="in" filter="fade">
                                      <p:cBhvr>
                                        <p:cTn id="7" dur="1000"/>
                                        <p:tgtEl>
                                          <p:spTgt spid="499718">
                                            <p:txEl>
                                              <p:pRg st="0" end="0"/>
                                            </p:txEl>
                                          </p:spTgt>
                                        </p:tgtEl>
                                      </p:cBhvr>
                                    </p:animEffect>
                                    <p:anim calcmode="lin" valueType="num">
                                      <p:cBhvr>
                                        <p:cTn id="8" dur="1000" fill="hold"/>
                                        <p:tgtEl>
                                          <p:spTgt spid="4997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997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99718">
                                            <p:txEl>
                                              <p:pRg st="1" end="1"/>
                                            </p:txEl>
                                          </p:spTgt>
                                        </p:tgtEl>
                                        <p:attrNameLst>
                                          <p:attrName>style.visibility</p:attrName>
                                        </p:attrNameLst>
                                      </p:cBhvr>
                                      <p:to>
                                        <p:strVal val="visible"/>
                                      </p:to>
                                    </p:set>
                                    <p:animEffect transition="in" filter="fade">
                                      <p:cBhvr>
                                        <p:cTn id="14" dur="1000"/>
                                        <p:tgtEl>
                                          <p:spTgt spid="499718">
                                            <p:txEl>
                                              <p:pRg st="1" end="1"/>
                                            </p:txEl>
                                          </p:spTgt>
                                        </p:tgtEl>
                                      </p:cBhvr>
                                    </p:animEffect>
                                    <p:anim calcmode="lin" valueType="num">
                                      <p:cBhvr>
                                        <p:cTn id="15" dur="1000" fill="hold"/>
                                        <p:tgtEl>
                                          <p:spTgt spid="49971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997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99718">
                                            <p:txEl>
                                              <p:pRg st="2" end="2"/>
                                            </p:txEl>
                                          </p:spTgt>
                                        </p:tgtEl>
                                        <p:attrNameLst>
                                          <p:attrName>style.visibility</p:attrName>
                                        </p:attrNameLst>
                                      </p:cBhvr>
                                      <p:to>
                                        <p:strVal val="visible"/>
                                      </p:to>
                                    </p:set>
                                    <p:animEffect transition="in" filter="fade">
                                      <p:cBhvr>
                                        <p:cTn id="21" dur="1000"/>
                                        <p:tgtEl>
                                          <p:spTgt spid="499718">
                                            <p:txEl>
                                              <p:pRg st="2" end="2"/>
                                            </p:txEl>
                                          </p:spTgt>
                                        </p:tgtEl>
                                      </p:cBhvr>
                                    </p:animEffect>
                                    <p:anim calcmode="lin" valueType="num">
                                      <p:cBhvr>
                                        <p:cTn id="22" dur="1000" fill="hold"/>
                                        <p:tgtEl>
                                          <p:spTgt spid="49971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997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499718">
                                            <p:txEl>
                                              <p:pRg st="3" end="3"/>
                                            </p:txEl>
                                          </p:spTgt>
                                        </p:tgtEl>
                                        <p:attrNameLst>
                                          <p:attrName>style.visibility</p:attrName>
                                        </p:attrNameLst>
                                      </p:cBhvr>
                                      <p:to>
                                        <p:strVal val="visible"/>
                                      </p:to>
                                    </p:set>
                                    <p:animEffect transition="in" filter="fade">
                                      <p:cBhvr>
                                        <p:cTn id="28" dur="1000"/>
                                        <p:tgtEl>
                                          <p:spTgt spid="499718">
                                            <p:txEl>
                                              <p:pRg st="3" end="3"/>
                                            </p:txEl>
                                          </p:spTgt>
                                        </p:tgtEl>
                                      </p:cBhvr>
                                    </p:animEffect>
                                    <p:anim calcmode="lin" valueType="num">
                                      <p:cBhvr>
                                        <p:cTn id="29" dur="1000" fill="hold"/>
                                        <p:tgtEl>
                                          <p:spTgt spid="49971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9971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18"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pPr eaLnBrk="1" hangingPunct="1"/>
            <a:endParaRPr lang="en-US" smtClean="0"/>
          </a:p>
        </p:txBody>
      </p:sp>
      <p:grpSp>
        <p:nvGrpSpPr>
          <p:cNvPr id="2" name="Group 3"/>
          <p:cNvGrpSpPr>
            <a:grpSpLocks/>
          </p:cNvGrpSpPr>
          <p:nvPr/>
        </p:nvGrpSpPr>
        <p:grpSpPr bwMode="auto">
          <a:xfrm>
            <a:off x="5524500" y="2201863"/>
            <a:ext cx="2171700" cy="1028700"/>
            <a:chOff x="7740" y="2052"/>
            <a:chExt cx="3420" cy="1620"/>
          </a:xfrm>
        </p:grpSpPr>
        <p:sp>
          <p:nvSpPr>
            <p:cNvPr id="169002" name="Oval 4"/>
            <p:cNvSpPr>
              <a:spLocks noChangeArrowheads="1"/>
            </p:cNvSpPr>
            <p:nvPr/>
          </p:nvSpPr>
          <p:spPr bwMode="auto">
            <a:xfrm>
              <a:off x="8190" y="250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9003" name="Oval 5"/>
            <p:cNvSpPr>
              <a:spLocks noChangeArrowheads="1"/>
            </p:cNvSpPr>
            <p:nvPr/>
          </p:nvSpPr>
          <p:spPr bwMode="auto">
            <a:xfrm>
              <a:off x="8430" y="277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9004" name="Oval 6"/>
            <p:cNvSpPr>
              <a:spLocks noChangeArrowheads="1"/>
            </p:cNvSpPr>
            <p:nvPr/>
          </p:nvSpPr>
          <p:spPr bwMode="auto">
            <a:xfrm>
              <a:off x="8430" y="241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9005" name="Oval 7"/>
            <p:cNvSpPr>
              <a:spLocks noChangeArrowheads="1"/>
            </p:cNvSpPr>
            <p:nvPr/>
          </p:nvSpPr>
          <p:spPr bwMode="auto">
            <a:xfrm>
              <a:off x="8640" y="259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9006" name="Oval 8"/>
            <p:cNvSpPr>
              <a:spLocks noChangeArrowheads="1"/>
            </p:cNvSpPr>
            <p:nvPr/>
          </p:nvSpPr>
          <p:spPr bwMode="auto">
            <a:xfrm>
              <a:off x="8640" y="295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9007" name="Oval 9"/>
            <p:cNvSpPr>
              <a:spLocks noChangeArrowheads="1"/>
            </p:cNvSpPr>
            <p:nvPr/>
          </p:nvSpPr>
          <p:spPr bwMode="auto">
            <a:xfrm>
              <a:off x="8100" y="274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9008" name="Oval 10"/>
            <p:cNvSpPr>
              <a:spLocks noChangeArrowheads="1"/>
            </p:cNvSpPr>
            <p:nvPr/>
          </p:nvSpPr>
          <p:spPr bwMode="auto">
            <a:xfrm>
              <a:off x="8280" y="313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9009" name="Oval 11"/>
            <p:cNvSpPr>
              <a:spLocks noChangeArrowheads="1"/>
            </p:cNvSpPr>
            <p:nvPr/>
          </p:nvSpPr>
          <p:spPr bwMode="auto">
            <a:xfrm>
              <a:off x="10800" y="259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9010" name="Oval 12"/>
            <p:cNvSpPr>
              <a:spLocks noChangeArrowheads="1"/>
            </p:cNvSpPr>
            <p:nvPr/>
          </p:nvSpPr>
          <p:spPr bwMode="auto">
            <a:xfrm>
              <a:off x="10260" y="205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9011" name="Oval 13"/>
            <p:cNvSpPr>
              <a:spLocks noChangeArrowheads="1"/>
            </p:cNvSpPr>
            <p:nvPr/>
          </p:nvSpPr>
          <p:spPr bwMode="auto">
            <a:xfrm>
              <a:off x="10980" y="331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9012" name="Oval 14"/>
            <p:cNvSpPr>
              <a:spLocks noChangeArrowheads="1"/>
            </p:cNvSpPr>
            <p:nvPr/>
          </p:nvSpPr>
          <p:spPr bwMode="auto">
            <a:xfrm>
              <a:off x="10260" y="295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9013" name="Oval 15"/>
            <p:cNvSpPr>
              <a:spLocks noChangeArrowheads="1"/>
            </p:cNvSpPr>
            <p:nvPr/>
          </p:nvSpPr>
          <p:spPr bwMode="auto">
            <a:xfrm>
              <a:off x="8820" y="274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9014" name="Oval 16"/>
            <p:cNvSpPr>
              <a:spLocks noChangeArrowheads="1"/>
            </p:cNvSpPr>
            <p:nvPr/>
          </p:nvSpPr>
          <p:spPr bwMode="auto">
            <a:xfrm>
              <a:off x="8640" y="223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9015" name="Oval 17"/>
            <p:cNvSpPr>
              <a:spLocks noChangeArrowheads="1"/>
            </p:cNvSpPr>
            <p:nvPr/>
          </p:nvSpPr>
          <p:spPr bwMode="auto">
            <a:xfrm>
              <a:off x="8100" y="223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9016" name="Oval 18"/>
            <p:cNvSpPr>
              <a:spLocks noChangeArrowheads="1"/>
            </p:cNvSpPr>
            <p:nvPr/>
          </p:nvSpPr>
          <p:spPr bwMode="auto">
            <a:xfrm>
              <a:off x="8280" y="205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9017" name="Oval 19"/>
            <p:cNvSpPr>
              <a:spLocks noChangeArrowheads="1"/>
            </p:cNvSpPr>
            <p:nvPr/>
          </p:nvSpPr>
          <p:spPr bwMode="auto">
            <a:xfrm>
              <a:off x="8820" y="241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9018" name="Oval 20"/>
            <p:cNvSpPr>
              <a:spLocks noChangeArrowheads="1"/>
            </p:cNvSpPr>
            <p:nvPr/>
          </p:nvSpPr>
          <p:spPr bwMode="auto">
            <a:xfrm>
              <a:off x="7920" y="295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9019" name="Oval 21"/>
            <p:cNvSpPr>
              <a:spLocks noChangeArrowheads="1"/>
            </p:cNvSpPr>
            <p:nvPr/>
          </p:nvSpPr>
          <p:spPr bwMode="auto">
            <a:xfrm>
              <a:off x="8640" y="331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9020" name="Oval 22"/>
            <p:cNvSpPr>
              <a:spLocks noChangeArrowheads="1"/>
            </p:cNvSpPr>
            <p:nvPr/>
          </p:nvSpPr>
          <p:spPr bwMode="auto">
            <a:xfrm>
              <a:off x="9360" y="274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9021" name="Oval 23"/>
            <p:cNvSpPr>
              <a:spLocks noChangeArrowheads="1"/>
            </p:cNvSpPr>
            <p:nvPr/>
          </p:nvSpPr>
          <p:spPr bwMode="auto">
            <a:xfrm>
              <a:off x="9900" y="241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9022" name="Oval 24"/>
            <p:cNvSpPr>
              <a:spLocks noChangeArrowheads="1"/>
            </p:cNvSpPr>
            <p:nvPr/>
          </p:nvSpPr>
          <p:spPr bwMode="auto">
            <a:xfrm>
              <a:off x="9900" y="331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9023" name="Oval 25"/>
            <p:cNvSpPr>
              <a:spLocks noChangeArrowheads="1"/>
            </p:cNvSpPr>
            <p:nvPr/>
          </p:nvSpPr>
          <p:spPr bwMode="auto">
            <a:xfrm>
              <a:off x="9000" y="313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9024" name="Oval 26"/>
            <p:cNvSpPr>
              <a:spLocks noChangeArrowheads="1"/>
            </p:cNvSpPr>
            <p:nvPr/>
          </p:nvSpPr>
          <p:spPr bwMode="auto">
            <a:xfrm>
              <a:off x="10980" y="205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9025" name="Oval 27"/>
            <p:cNvSpPr>
              <a:spLocks noChangeArrowheads="1"/>
            </p:cNvSpPr>
            <p:nvPr/>
          </p:nvSpPr>
          <p:spPr bwMode="auto">
            <a:xfrm>
              <a:off x="7920" y="205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9026" name="Oval 28"/>
            <p:cNvSpPr>
              <a:spLocks noChangeArrowheads="1"/>
            </p:cNvSpPr>
            <p:nvPr/>
          </p:nvSpPr>
          <p:spPr bwMode="auto">
            <a:xfrm>
              <a:off x="9360" y="205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9027" name="Oval 29"/>
            <p:cNvSpPr>
              <a:spLocks noChangeArrowheads="1"/>
            </p:cNvSpPr>
            <p:nvPr/>
          </p:nvSpPr>
          <p:spPr bwMode="auto">
            <a:xfrm>
              <a:off x="9000" y="223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9028" name="Oval 30"/>
            <p:cNvSpPr>
              <a:spLocks noChangeArrowheads="1"/>
            </p:cNvSpPr>
            <p:nvPr/>
          </p:nvSpPr>
          <p:spPr bwMode="auto">
            <a:xfrm>
              <a:off x="9360" y="349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9029" name="Oval 31"/>
            <p:cNvSpPr>
              <a:spLocks noChangeArrowheads="1"/>
            </p:cNvSpPr>
            <p:nvPr/>
          </p:nvSpPr>
          <p:spPr bwMode="auto">
            <a:xfrm>
              <a:off x="7740" y="277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9030" name="Oval 32"/>
            <p:cNvSpPr>
              <a:spLocks noChangeArrowheads="1"/>
            </p:cNvSpPr>
            <p:nvPr/>
          </p:nvSpPr>
          <p:spPr bwMode="auto">
            <a:xfrm>
              <a:off x="7740" y="241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9031" name="Oval 33"/>
            <p:cNvSpPr>
              <a:spLocks noChangeArrowheads="1"/>
            </p:cNvSpPr>
            <p:nvPr/>
          </p:nvSpPr>
          <p:spPr bwMode="auto">
            <a:xfrm>
              <a:off x="7740" y="313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grpSp>
      <p:grpSp>
        <p:nvGrpSpPr>
          <p:cNvPr id="3" name="Group 34"/>
          <p:cNvGrpSpPr>
            <a:grpSpLocks/>
          </p:cNvGrpSpPr>
          <p:nvPr/>
        </p:nvGrpSpPr>
        <p:grpSpPr bwMode="auto">
          <a:xfrm>
            <a:off x="5562600" y="3276600"/>
            <a:ext cx="1943100" cy="685800"/>
            <a:chOff x="8100" y="4392"/>
            <a:chExt cx="3060" cy="1080"/>
          </a:xfrm>
        </p:grpSpPr>
        <p:sp>
          <p:nvSpPr>
            <p:cNvPr id="1009699" name="Text Box 35"/>
            <p:cNvSpPr txBox="1">
              <a:spLocks noChangeArrowheads="1"/>
            </p:cNvSpPr>
            <p:nvPr/>
          </p:nvSpPr>
          <p:spPr bwMode="auto">
            <a:xfrm>
              <a:off x="8100" y="4392"/>
              <a:ext cx="3060" cy="1080"/>
            </a:xfrm>
            <a:prstGeom prst="rect">
              <a:avLst/>
            </a:prstGeom>
            <a:noFill/>
            <a:ln w="9525">
              <a:solidFill>
                <a:srgbClr val="000000"/>
              </a:solidFill>
              <a:miter lim="800000"/>
              <a:headEnd/>
              <a:tailEnd/>
            </a:ln>
          </p:spPr>
          <p:txBody>
            <a:bodyPr/>
            <a:lstStyle/>
            <a:p>
              <a:pPr algn="l">
                <a:defRPr/>
              </a:pPr>
              <a:r>
                <a:rPr lang="en-US" sz="1600" i="1">
                  <a:solidFill>
                    <a:srgbClr val="000000"/>
                  </a:solidFill>
                  <a:effectLst>
                    <a:outerShdw blurRad="38100" dist="38100" dir="2700000" algn="tl">
                      <a:srgbClr val="C0C0C0"/>
                    </a:outerShdw>
                  </a:effectLst>
                  <a:ea typeface="Times New Roman" pitchFamily="18" charset="0"/>
                  <a:cs typeface="Arial" charset="0"/>
                </a:rPr>
                <a:t>NET</a:t>
              </a:r>
              <a:r>
                <a:rPr lang="en-US" sz="1600">
                  <a:solidFill>
                    <a:srgbClr val="000000"/>
                  </a:solidFill>
                  <a:ea typeface="Times New Roman" pitchFamily="18" charset="0"/>
                  <a:cs typeface="Arial" charset="0"/>
                </a:rPr>
                <a:t> MOVEMENT</a:t>
              </a:r>
              <a:endParaRPr lang="en-US" sz="1800">
                <a:solidFill>
                  <a:srgbClr val="000000"/>
                </a:solidFill>
                <a:ea typeface="Times New Roman" pitchFamily="18" charset="0"/>
                <a:cs typeface="Arial" charset="0"/>
              </a:endParaRPr>
            </a:p>
          </p:txBody>
        </p:sp>
        <p:sp>
          <p:nvSpPr>
            <p:cNvPr id="169001" name="Line 36"/>
            <p:cNvSpPr>
              <a:spLocks noChangeShapeType="1"/>
            </p:cNvSpPr>
            <p:nvPr/>
          </p:nvSpPr>
          <p:spPr bwMode="auto">
            <a:xfrm>
              <a:off x="8460" y="5112"/>
              <a:ext cx="2340" cy="0"/>
            </a:xfrm>
            <a:prstGeom prst="line">
              <a:avLst/>
            </a:prstGeom>
            <a:noFill/>
            <a:ln w="9525">
              <a:solidFill>
                <a:srgbClr val="000000"/>
              </a:solidFill>
              <a:round/>
              <a:headEnd/>
              <a:tailEnd type="triangle" w="med" len="med"/>
            </a:ln>
          </p:spPr>
          <p:txBody>
            <a:bodyPr/>
            <a:lstStyle/>
            <a:p>
              <a:endParaRPr lang="en-US">
                <a:solidFill>
                  <a:srgbClr val="000000"/>
                </a:solidFill>
              </a:endParaRPr>
            </a:p>
          </p:txBody>
        </p:sp>
      </p:grpSp>
      <p:grpSp>
        <p:nvGrpSpPr>
          <p:cNvPr id="4" name="Group 37"/>
          <p:cNvGrpSpPr>
            <a:grpSpLocks/>
          </p:cNvGrpSpPr>
          <p:nvPr/>
        </p:nvGrpSpPr>
        <p:grpSpPr bwMode="auto">
          <a:xfrm>
            <a:off x="4953000" y="4191000"/>
            <a:ext cx="3429000" cy="1714500"/>
            <a:chOff x="6120" y="6012"/>
            <a:chExt cx="5400" cy="2700"/>
          </a:xfrm>
        </p:grpSpPr>
        <p:sp>
          <p:nvSpPr>
            <p:cNvPr id="168971" name="Rectangle 38"/>
            <p:cNvSpPr>
              <a:spLocks noChangeArrowheads="1"/>
            </p:cNvSpPr>
            <p:nvPr/>
          </p:nvSpPr>
          <p:spPr bwMode="auto">
            <a:xfrm>
              <a:off x="6120" y="6012"/>
              <a:ext cx="5400" cy="2700"/>
            </a:xfrm>
            <a:prstGeom prst="rect">
              <a:avLst/>
            </a:prstGeom>
            <a:noFill/>
            <a:ln w="19050">
              <a:solidFill>
                <a:srgbClr val="000000"/>
              </a:solidFill>
              <a:miter lim="800000"/>
              <a:headEnd/>
              <a:tailEnd/>
            </a:ln>
          </p:spPr>
          <p:txBody>
            <a:bodyPr/>
            <a:lstStyle/>
            <a:p>
              <a:endParaRPr lang="en-US">
                <a:solidFill>
                  <a:srgbClr val="000000"/>
                </a:solidFill>
              </a:endParaRPr>
            </a:p>
          </p:txBody>
        </p:sp>
        <p:sp>
          <p:nvSpPr>
            <p:cNvPr id="168972" name="Line 39"/>
            <p:cNvSpPr>
              <a:spLocks noChangeShapeType="1"/>
            </p:cNvSpPr>
            <p:nvPr/>
          </p:nvSpPr>
          <p:spPr bwMode="auto">
            <a:xfrm>
              <a:off x="8820" y="6012"/>
              <a:ext cx="0" cy="1080"/>
            </a:xfrm>
            <a:prstGeom prst="line">
              <a:avLst/>
            </a:prstGeom>
            <a:noFill/>
            <a:ln w="19050">
              <a:solidFill>
                <a:srgbClr val="000000"/>
              </a:solidFill>
              <a:round/>
              <a:headEnd/>
              <a:tailEnd/>
            </a:ln>
          </p:spPr>
          <p:txBody>
            <a:bodyPr/>
            <a:lstStyle/>
            <a:p>
              <a:endParaRPr lang="en-US">
                <a:solidFill>
                  <a:srgbClr val="000000"/>
                </a:solidFill>
              </a:endParaRPr>
            </a:p>
          </p:txBody>
        </p:sp>
        <p:sp>
          <p:nvSpPr>
            <p:cNvPr id="168973" name="Line 40"/>
            <p:cNvSpPr>
              <a:spLocks noChangeShapeType="1"/>
            </p:cNvSpPr>
            <p:nvPr/>
          </p:nvSpPr>
          <p:spPr bwMode="auto">
            <a:xfrm>
              <a:off x="8820" y="7632"/>
              <a:ext cx="0" cy="1080"/>
            </a:xfrm>
            <a:prstGeom prst="line">
              <a:avLst/>
            </a:prstGeom>
            <a:noFill/>
            <a:ln w="19050">
              <a:solidFill>
                <a:srgbClr val="000000"/>
              </a:solidFill>
              <a:round/>
              <a:headEnd/>
              <a:tailEnd/>
            </a:ln>
          </p:spPr>
          <p:txBody>
            <a:bodyPr/>
            <a:lstStyle/>
            <a:p>
              <a:endParaRPr lang="en-US">
                <a:solidFill>
                  <a:srgbClr val="000000"/>
                </a:solidFill>
              </a:endParaRPr>
            </a:p>
          </p:txBody>
        </p:sp>
        <p:sp>
          <p:nvSpPr>
            <p:cNvPr id="168974" name="Oval 41"/>
            <p:cNvSpPr>
              <a:spLocks noChangeArrowheads="1"/>
            </p:cNvSpPr>
            <p:nvPr/>
          </p:nvSpPr>
          <p:spPr bwMode="auto">
            <a:xfrm>
              <a:off x="6840" y="655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8975" name="Oval 42"/>
            <p:cNvSpPr>
              <a:spLocks noChangeArrowheads="1"/>
            </p:cNvSpPr>
            <p:nvPr/>
          </p:nvSpPr>
          <p:spPr bwMode="auto">
            <a:xfrm>
              <a:off x="7020" y="691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8976" name="Oval 43"/>
            <p:cNvSpPr>
              <a:spLocks noChangeArrowheads="1"/>
            </p:cNvSpPr>
            <p:nvPr/>
          </p:nvSpPr>
          <p:spPr bwMode="auto">
            <a:xfrm>
              <a:off x="6660" y="709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8977" name="Oval 44"/>
            <p:cNvSpPr>
              <a:spLocks noChangeArrowheads="1"/>
            </p:cNvSpPr>
            <p:nvPr/>
          </p:nvSpPr>
          <p:spPr bwMode="auto">
            <a:xfrm>
              <a:off x="7020" y="745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8978" name="Oval 45"/>
            <p:cNvSpPr>
              <a:spLocks noChangeArrowheads="1"/>
            </p:cNvSpPr>
            <p:nvPr/>
          </p:nvSpPr>
          <p:spPr bwMode="auto">
            <a:xfrm>
              <a:off x="7380" y="655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8979" name="Oval 46"/>
            <p:cNvSpPr>
              <a:spLocks noChangeArrowheads="1"/>
            </p:cNvSpPr>
            <p:nvPr/>
          </p:nvSpPr>
          <p:spPr bwMode="auto">
            <a:xfrm>
              <a:off x="7560" y="691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8980" name="Oval 47"/>
            <p:cNvSpPr>
              <a:spLocks noChangeArrowheads="1"/>
            </p:cNvSpPr>
            <p:nvPr/>
          </p:nvSpPr>
          <p:spPr bwMode="auto">
            <a:xfrm>
              <a:off x="7560" y="763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8981" name="Oval 48"/>
            <p:cNvSpPr>
              <a:spLocks noChangeArrowheads="1"/>
            </p:cNvSpPr>
            <p:nvPr/>
          </p:nvSpPr>
          <p:spPr bwMode="auto">
            <a:xfrm>
              <a:off x="6840" y="781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8982" name="Oval 49"/>
            <p:cNvSpPr>
              <a:spLocks noChangeArrowheads="1"/>
            </p:cNvSpPr>
            <p:nvPr/>
          </p:nvSpPr>
          <p:spPr bwMode="auto">
            <a:xfrm>
              <a:off x="7380" y="799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8983" name="Oval 50"/>
            <p:cNvSpPr>
              <a:spLocks noChangeArrowheads="1"/>
            </p:cNvSpPr>
            <p:nvPr/>
          </p:nvSpPr>
          <p:spPr bwMode="auto">
            <a:xfrm>
              <a:off x="7920" y="655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8984" name="Oval 51"/>
            <p:cNvSpPr>
              <a:spLocks noChangeArrowheads="1"/>
            </p:cNvSpPr>
            <p:nvPr/>
          </p:nvSpPr>
          <p:spPr bwMode="auto">
            <a:xfrm>
              <a:off x="8100" y="709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8985" name="Oval 52"/>
            <p:cNvSpPr>
              <a:spLocks noChangeArrowheads="1"/>
            </p:cNvSpPr>
            <p:nvPr/>
          </p:nvSpPr>
          <p:spPr bwMode="auto">
            <a:xfrm>
              <a:off x="8100" y="781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8986" name="Oval 53"/>
            <p:cNvSpPr>
              <a:spLocks noChangeArrowheads="1"/>
            </p:cNvSpPr>
            <p:nvPr/>
          </p:nvSpPr>
          <p:spPr bwMode="auto">
            <a:xfrm>
              <a:off x="6300" y="691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8987" name="Oval 54"/>
            <p:cNvSpPr>
              <a:spLocks noChangeArrowheads="1"/>
            </p:cNvSpPr>
            <p:nvPr/>
          </p:nvSpPr>
          <p:spPr bwMode="auto">
            <a:xfrm>
              <a:off x="6300" y="655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8988" name="Oval 55"/>
            <p:cNvSpPr>
              <a:spLocks noChangeArrowheads="1"/>
            </p:cNvSpPr>
            <p:nvPr/>
          </p:nvSpPr>
          <p:spPr bwMode="auto">
            <a:xfrm>
              <a:off x="6480" y="619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8989" name="Oval 56"/>
            <p:cNvSpPr>
              <a:spLocks noChangeArrowheads="1"/>
            </p:cNvSpPr>
            <p:nvPr/>
          </p:nvSpPr>
          <p:spPr bwMode="auto">
            <a:xfrm>
              <a:off x="7080" y="619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8990" name="Oval 57"/>
            <p:cNvSpPr>
              <a:spLocks noChangeArrowheads="1"/>
            </p:cNvSpPr>
            <p:nvPr/>
          </p:nvSpPr>
          <p:spPr bwMode="auto">
            <a:xfrm>
              <a:off x="7560" y="619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8991" name="Oval 58"/>
            <p:cNvSpPr>
              <a:spLocks noChangeArrowheads="1"/>
            </p:cNvSpPr>
            <p:nvPr/>
          </p:nvSpPr>
          <p:spPr bwMode="auto">
            <a:xfrm>
              <a:off x="8280" y="619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8992" name="Oval 59"/>
            <p:cNvSpPr>
              <a:spLocks noChangeArrowheads="1"/>
            </p:cNvSpPr>
            <p:nvPr/>
          </p:nvSpPr>
          <p:spPr bwMode="auto">
            <a:xfrm>
              <a:off x="7380" y="727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8993" name="Oval 60"/>
            <p:cNvSpPr>
              <a:spLocks noChangeArrowheads="1"/>
            </p:cNvSpPr>
            <p:nvPr/>
          </p:nvSpPr>
          <p:spPr bwMode="auto">
            <a:xfrm>
              <a:off x="6300" y="745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8994" name="Oval 61"/>
            <p:cNvSpPr>
              <a:spLocks noChangeArrowheads="1"/>
            </p:cNvSpPr>
            <p:nvPr/>
          </p:nvSpPr>
          <p:spPr bwMode="auto">
            <a:xfrm>
              <a:off x="6480" y="781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8995" name="Oval 62"/>
            <p:cNvSpPr>
              <a:spLocks noChangeArrowheads="1"/>
            </p:cNvSpPr>
            <p:nvPr/>
          </p:nvSpPr>
          <p:spPr bwMode="auto">
            <a:xfrm>
              <a:off x="6480" y="817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8996" name="Oval 63"/>
            <p:cNvSpPr>
              <a:spLocks noChangeArrowheads="1"/>
            </p:cNvSpPr>
            <p:nvPr/>
          </p:nvSpPr>
          <p:spPr bwMode="auto">
            <a:xfrm>
              <a:off x="6840" y="835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8997" name="Oval 64"/>
            <p:cNvSpPr>
              <a:spLocks noChangeArrowheads="1"/>
            </p:cNvSpPr>
            <p:nvPr/>
          </p:nvSpPr>
          <p:spPr bwMode="auto">
            <a:xfrm>
              <a:off x="7740" y="835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8998" name="Oval 65"/>
            <p:cNvSpPr>
              <a:spLocks noChangeArrowheads="1"/>
            </p:cNvSpPr>
            <p:nvPr/>
          </p:nvSpPr>
          <p:spPr bwMode="auto">
            <a:xfrm>
              <a:off x="8460" y="7272"/>
              <a:ext cx="180" cy="180"/>
            </a:xfrm>
            <a:prstGeom prst="ellipse">
              <a:avLst/>
            </a:prstGeom>
            <a:solidFill>
              <a:srgbClr val="333333"/>
            </a:solidFill>
            <a:ln w="9525">
              <a:solidFill>
                <a:srgbClr val="000000"/>
              </a:solidFill>
              <a:round/>
              <a:headEnd/>
              <a:tailEnd/>
            </a:ln>
          </p:spPr>
          <p:txBody>
            <a:bodyPr/>
            <a:lstStyle/>
            <a:p>
              <a:endParaRPr lang="en-US">
                <a:solidFill>
                  <a:srgbClr val="000000"/>
                </a:solidFill>
              </a:endParaRPr>
            </a:p>
          </p:txBody>
        </p:sp>
        <p:sp>
          <p:nvSpPr>
            <p:cNvPr id="168999" name="Freeform 66"/>
            <p:cNvSpPr>
              <a:spLocks/>
            </p:cNvSpPr>
            <p:nvPr/>
          </p:nvSpPr>
          <p:spPr bwMode="auto">
            <a:xfrm>
              <a:off x="8715" y="6912"/>
              <a:ext cx="1005" cy="388"/>
            </a:xfrm>
            <a:custGeom>
              <a:avLst/>
              <a:gdLst>
                <a:gd name="T0" fmla="*/ 0 w 1005"/>
                <a:gd name="T1" fmla="*/ 388 h 388"/>
                <a:gd name="T2" fmla="*/ 1005 w 1005"/>
                <a:gd name="T3" fmla="*/ 0 h 388"/>
                <a:gd name="T4" fmla="*/ 0 60000 65536"/>
                <a:gd name="T5" fmla="*/ 0 60000 65536"/>
                <a:gd name="T6" fmla="*/ 0 w 1005"/>
                <a:gd name="T7" fmla="*/ 0 h 388"/>
                <a:gd name="T8" fmla="*/ 1005 w 1005"/>
                <a:gd name="T9" fmla="*/ 388 h 388"/>
              </a:gdLst>
              <a:ahLst/>
              <a:cxnLst>
                <a:cxn ang="T4">
                  <a:pos x="T0" y="T1"/>
                </a:cxn>
                <a:cxn ang="T5">
                  <a:pos x="T2" y="T3"/>
                </a:cxn>
              </a:cxnLst>
              <a:rect l="T6" t="T7" r="T8" b="T9"/>
              <a:pathLst>
                <a:path w="1005" h="388">
                  <a:moveTo>
                    <a:pt x="0" y="388"/>
                  </a:moveTo>
                  <a:lnTo>
                    <a:pt x="1005" y="0"/>
                  </a:lnTo>
                </a:path>
              </a:pathLst>
            </a:custGeom>
            <a:noFill/>
            <a:ln w="9525">
              <a:solidFill>
                <a:srgbClr val="000000"/>
              </a:solidFill>
              <a:round/>
              <a:headEnd/>
              <a:tailEnd type="triangle" w="med" len="med"/>
            </a:ln>
          </p:spPr>
          <p:txBody>
            <a:bodyPr/>
            <a:lstStyle/>
            <a:p>
              <a:endParaRPr lang="en-US">
                <a:solidFill>
                  <a:srgbClr val="000000"/>
                </a:solidFill>
              </a:endParaRPr>
            </a:p>
          </p:txBody>
        </p:sp>
      </p:grpSp>
      <p:sp>
        <p:nvSpPr>
          <p:cNvPr id="168966" name="Rectangle 67"/>
          <p:cNvSpPr>
            <a:spLocks noChangeArrowheads="1"/>
          </p:cNvSpPr>
          <p:nvPr/>
        </p:nvSpPr>
        <p:spPr bwMode="auto">
          <a:xfrm>
            <a:off x="912813" y="1497013"/>
            <a:ext cx="6838950" cy="641350"/>
          </a:xfrm>
          <a:prstGeom prst="rect">
            <a:avLst/>
          </a:prstGeom>
          <a:noFill/>
          <a:ln w="9525">
            <a:noFill/>
            <a:miter lim="800000"/>
            <a:headEnd/>
            <a:tailEnd/>
          </a:ln>
        </p:spPr>
        <p:txBody>
          <a:bodyPr wrap="none" anchor="ctr">
            <a:spAutoFit/>
          </a:bodyPr>
          <a:lstStyle/>
          <a:p>
            <a:pPr algn="l"/>
            <a:r>
              <a:rPr lang="en-US" sz="1800">
                <a:solidFill>
                  <a:srgbClr val="000000"/>
                </a:solidFill>
                <a:ea typeface="Times New Roman" pitchFamily="18" charset="0"/>
                <a:cs typeface="Arial" charset="0"/>
              </a:rPr>
              <a:t>To use Graham’s Law, both gases must be at same temperature. </a:t>
            </a:r>
            <a:endParaRPr lang="en-US" sz="900">
              <a:solidFill>
                <a:srgbClr val="000000"/>
              </a:solidFill>
              <a:ea typeface="Times New Roman" pitchFamily="18" charset="0"/>
              <a:cs typeface="Arial" charset="0"/>
            </a:endParaRPr>
          </a:p>
          <a:p>
            <a:pPr algn="l" eaLnBrk="0" hangingPunct="0"/>
            <a:endParaRPr lang="en-US" sz="1800">
              <a:solidFill>
                <a:srgbClr val="000000"/>
              </a:solidFill>
              <a:ea typeface="Times New Roman" pitchFamily="18" charset="0"/>
              <a:cs typeface="Arial" charset="0"/>
            </a:endParaRPr>
          </a:p>
        </p:txBody>
      </p:sp>
      <p:sp>
        <p:nvSpPr>
          <p:cNvPr id="1009732" name="Rectangle 68"/>
          <p:cNvSpPr>
            <a:spLocks noChangeArrowheads="1"/>
          </p:cNvSpPr>
          <p:nvPr/>
        </p:nvSpPr>
        <p:spPr bwMode="auto">
          <a:xfrm>
            <a:off x="912813" y="2286000"/>
            <a:ext cx="3824287" cy="641350"/>
          </a:xfrm>
          <a:prstGeom prst="rect">
            <a:avLst/>
          </a:prstGeom>
          <a:noFill/>
          <a:ln w="9525">
            <a:noFill/>
            <a:miter lim="800000"/>
            <a:headEnd/>
            <a:tailEnd/>
          </a:ln>
          <a:effectLst/>
        </p:spPr>
        <p:txBody>
          <a:bodyPr wrap="none" anchor="ctr">
            <a:spAutoFit/>
          </a:bodyPr>
          <a:lstStyle/>
          <a:p>
            <a:pPr indent="274638" algn="l">
              <a:defRPr/>
            </a:pPr>
            <a:r>
              <a:rPr lang="en-US" sz="1800">
                <a:solidFill>
                  <a:srgbClr val="333399"/>
                </a:solidFill>
                <a:effectLst>
                  <a:outerShdw blurRad="38100" dist="38100" dir="2700000" algn="tl">
                    <a:srgbClr val="C0C0C0"/>
                  </a:outerShdw>
                </a:effectLst>
                <a:ea typeface="Times New Roman" pitchFamily="18" charset="0"/>
                <a:cs typeface="Arial" charset="0"/>
              </a:rPr>
              <a:t>diffusion</a:t>
            </a:r>
            <a:r>
              <a:rPr lang="en-US" sz="1800">
                <a:solidFill>
                  <a:srgbClr val="000000"/>
                </a:solidFill>
                <a:ea typeface="Times New Roman" pitchFamily="18" charset="0"/>
                <a:cs typeface="Arial" charset="0"/>
              </a:rPr>
              <a:t>: particle movement from</a:t>
            </a:r>
            <a:endParaRPr lang="en-US" sz="900">
              <a:solidFill>
                <a:srgbClr val="000000"/>
              </a:solidFill>
              <a:ea typeface="Times New Roman" pitchFamily="18" charset="0"/>
              <a:cs typeface="Arial" charset="0"/>
            </a:endParaRPr>
          </a:p>
          <a:p>
            <a:pPr indent="274638" algn="l" eaLnBrk="0" hangingPunct="0">
              <a:defRPr/>
            </a:pPr>
            <a:r>
              <a:rPr lang="en-US" sz="1800">
                <a:solidFill>
                  <a:srgbClr val="000000"/>
                </a:solidFill>
                <a:ea typeface="Times New Roman" pitchFamily="18" charset="0"/>
                <a:cs typeface="Arial" charset="0"/>
              </a:rPr>
              <a:t>high to low concentration</a:t>
            </a:r>
          </a:p>
        </p:txBody>
      </p:sp>
      <p:sp>
        <p:nvSpPr>
          <p:cNvPr id="1009733" name="Rectangle 69"/>
          <p:cNvSpPr>
            <a:spLocks noChangeArrowheads="1"/>
          </p:cNvSpPr>
          <p:nvPr/>
        </p:nvSpPr>
        <p:spPr bwMode="auto">
          <a:xfrm>
            <a:off x="914400" y="4387850"/>
            <a:ext cx="3900488" cy="641350"/>
          </a:xfrm>
          <a:prstGeom prst="rect">
            <a:avLst/>
          </a:prstGeom>
          <a:noFill/>
          <a:ln w="9525">
            <a:noFill/>
            <a:miter lim="800000"/>
            <a:headEnd/>
            <a:tailEnd/>
          </a:ln>
          <a:effectLst/>
        </p:spPr>
        <p:txBody>
          <a:bodyPr wrap="none" anchor="ctr">
            <a:spAutoFit/>
          </a:bodyPr>
          <a:lstStyle/>
          <a:p>
            <a:pPr indent="274638" algn="l">
              <a:defRPr/>
            </a:pPr>
            <a:r>
              <a:rPr lang="en-US" sz="1800">
                <a:solidFill>
                  <a:srgbClr val="333399"/>
                </a:solidFill>
                <a:effectLst>
                  <a:outerShdw blurRad="38100" dist="38100" dir="2700000" algn="tl">
                    <a:srgbClr val="C0C0C0"/>
                  </a:outerShdw>
                </a:effectLst>
                <a:ea typeface="Times New Roman" pitchFamily="18" charset="0"/>
                <a:cs typeface="Arial" charset="0"/>
              </a:rPr>
              <a:t>effusion</a:t>
            </a:r>
            <a:r>
              <a:rPr lang="en-US" sz="1800">
                <a:solidFill>
                  <a:srgbClr val="000000"/>
                </a:solidFill>
                <a:ea typeface="Times New Roman" pitchFamily="18" charset="0"/>
                <a:cs typeface="Arial" charset="0"/>
              </a:rPr>
              <a:t>: diffusion of gas particles </a:t>
            </a:r>
          </a:p>
          <a:p>
            <a:pPr indent="274638" algn="l" eaLnBrk="0" hangingPunct="0">
              <a:defRPr/>
            </a:pPr>
            <a:r>
              <a:rPr lang="en-US" sz="1800">
                <a:solidFill>
                  <a:srgbClr val="000000"/>
                </a:solidFill>
                <a:ea typeface="Times New Roman" pitchFamily="18" charset="0"/>
                <a:cs typeface="Arial" charset="0"/>
              </a:rPr>
              <a:t>	     through an opening</a:t>
            </a:r>
          </a:p>
        </p:txBody>
      </p:sp>
      <p:sp>
        <p:nvSpPr>
          <p:cNvPr id="1009734" name="Rectangle 70"/>
          <p:cNvSpPr>
            <a:spLocks noChangeArrowheads="1"/>
          </p:cNvSpPr>
          <p:nvPr/>
        </p:nvSpPr>
        <p:spPr bwMode="auto">
          <a:xfrm>
            <a:off x="914400" y="6064250"/>
            <a:ext cx="7543800" cy="641350"/>
          </a:xfrm>
          <a:prstGeom prst="rect">
            <a:avLst/>
          </a:prstGeom>
          <a:noFill/>
          <a:ln w="9525">
            <a:noFill/>
            <a:miter lim="800000"/>
            <a:headEnd/>
            <a:tailEnd/>
          </a:ln>
        </p:spPr>
        <p:txBody>
          <a:bodyPr>
            <a:spAutoFit/>
          </a:bodyPr>
          <a:lstStyle/>
          <a:p>
            <a:pPr eaLnBrk="0" hangingPunct="0"/>
            <a:r>
              <a:rPr lang="en-US" sz="1800">
                <a:solidFill>
                  <a:srgbClr val="000000"/>
                </a:solidFill>
              </a:rPr>
              <a:t>For gases, rates of diffusion &amp; effusion obey Graham’s law:  </a:t>
            </a:r>
          </a:p>
          <a:p>
            <a:pPr eaLnBrk="0" hangingPunct="0"/>
            <a:r>
              <a:rPr lang="en-US" sz="1800">
                <a:solidFill>
                  <a:srgbClr val="000000"/>
                </a:solidFill>
              </a:rPr>
              <a:t>more massive = slow; less massive = fast</a:t>
            </a:r>
          </a:p>
        </p:txBody>
      </p:sp>
      <p:pic>
        <p:nvPicPr>
          <p:cNvPr id="1009736" name="Picture 72" descr="diffusion">
            <a:hlinkClick r:id="rId3" tooltip="diffusion"/>
          </p:cNvPr>
          <p:cNvPicPr>
            <a:picLocks noChangeAspect="1" noChangeArrowheads="1" noCrop="1"/>
          </p:cNvPicPr>
          <p:nvPr/>
        </p:nvPicPr>
        <p:blipFill>
          <a:blip r:embed="rId4" cstate="print"/>
          <a:srcRect/>
          <a:stretch>
            <a:fillRect/>
          </a:stretch>
        </p:blipFill>
        <p:spPr bwMode="auto">
          <a:xfrm>
            <a:off x="5445125" y="2133600"/>
            <a:ext cx="2470150" cy="1852613"/>
          </a:xfrm>
          <a:prstGeom prst="rect">
            <a:avLst/>
          </a:prstGeom>
          <a:noFill/>
          <a:ln w="9525">
            <a:noFill/>
            <a:miter lim="800000"/>
            <a:headEnd/>
            <a:tailEnd/>
          </a:ln>
        </p:spPr>
      </p:pic>
    </p:spTree>
    <p:extLst>
      <p:ext uri="{BB962C8B-B14F-4D97-AF65-F5344CB8AC3E}">
        <p14:creationId xmlns:p14="http://schemas.microsoft.com/office/powerpoint/2010/main" val="242565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09732"/>
                                        </p:tgtEl>
                                        <p:attrNameLst>
                                          <p:attrName>style.visibility</p:attrName>
                                        </p:attrNameLst>
                                      </p:cBhvr>
                                      <p:to>
                                        <p:strVal val="visible"/>
                                      </p:to>
                                    </p:set>
                                    <p:anim calcmode="lin" valueType="num">
                                      <p:cBhvr>
                                        <p:cTn id="7" dur="500" fill="hold"/>
                                        <p:tgtEl>
                                          <p:spTgt spid="1009732"/>
                                        </p:tgtEl>
                                        <p:attrNameLst>
                                          <p:attrName>ppt_w</p:attrName>
                                        </p:attrNameLst>
                                      </p:cBhvr>
                                      <p:tavLst>
                                        <p:tav tm="0">
                                          <p:val>
                                            <p:fltVal val="0"/>
                                          </p:val>
                                        </p:tav>
                                        <p:tav tm="100000">
                                          <p:val>
                                            <p:strVal val="#ppt_w"/>
                                          </p:val>
                                        </p:tav>
                                      </p:tavLst>
                                    </p:anim>
                                    <p:anim calcmode="lin" valueType="num">
                                      <p:cBhvr>
                                        <p:cTn id="8" dur="500" fill="hold"/>
                                        <p:tgtEl>
                                          <p:spTgt spid="100973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1000"/>
                                        <p:tgtEl>
                                          <p:spTgt spid="2"/>
                                        </p:tgtEl>
                                      </p:cBhvr>
                                    </p:animEffect>
                                  </p:childTnLst>
                                </p:cTn>
                              </p:par>
                              <p:par>
                                <p:cTn id="14" presetID="22" presetClass="entr" presetSubtype="8"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1009733"/>
                                        </p:tgtEl>
                                        <p:attrNameLst>
                                          <p:attrName>style.visibility</p:attrName>
                                        </p:attrNameLst>
                                      </p:cBhvr>
                                      <p:to>
                                        <p:strVal val="visible"/>
                                      </p:to>
                                    </p:set>
                                    <p:anim calcmode="lin" valueType="num">
                                      <p:cBhvr>
                                        <p:cTn id="21" dur="500" fill="hold"/>
                                        <p:tgtEl>
                                          <p:spTgt spid="1009733"/>
                                        </p:tgtEl>
                                        <p:attrNameLst>
                                          <p:attrName>ppt_w</p:attrName>
                                        </p:attrNameLst>
                                      </p:cBhvr>
                                      <p:tavLst>
                                        <p:tav tm="0">
                                          <p:val>
                                            <p:fltVal val="0"/>
                                          </p:val>
                                        </p:tav>
                                        <p:tav tm="100000">
                                          <p:val>
                                            <p:strVal val="#ppt_w"/>
                                          </p:val>
                                        </p:tav>
                                      </p:tavLst>
                                    </p:anim>
                                    <p:anim calcmode="lin" valueType="num">
                                      <p:cBhvr>
                                        <p:cTn id="22" dur="500" fill="hold"/>
                                        <p:tgtEl>
                                          <p:spTgt spid="1009733"/>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009734">
                                            <p:txEl>
                                              <p:pRg st="0" end="0"/>
                                            </p:txEl>
                                          </p:spTgt>
                                        </p:tgtEl>
                                        <p:attrNameLst>
                                          <p:attrName>style.visibility</p:attrName>
                                        </p:attrNameLst>
                                      </p:cBhvr>
                                      <p:to>
                                        <p:strVal val="visible"/>
                                      </p:to>
                                    </p:set>
                                    <p:anim calcmode="lin" valueType="num">
                                      <p:cBhvr additive="base">
                                        <p:cTn id="32" dur="500" fill="hold"/>
                                        <p:tgtEl>
                                          <p:spTgt spid="1009734">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09734">
                                            <p:txEl>
                                              <p:pRg st="0" end="0"/>
                                            </p:txEl>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009734">
                                            <p:txEl>
                                              <p:pRg st="1" end="1"/>
                                            </p:txEl>
                                          </p:spTgt>
                                        </p:tgtEl>
                                        <p:attrNameLst>
                                          <p:attrName>style.visibility</p:attrName>
                                        </p:attrNameLst>
                                      </p:cBhvr>
                                      <p:to>
                                        <p:strVal val="visible"/>
                                      </p:to>
                                    </p:set>
                                    <p:anim calcmode="lin" valueType="num">
                                      <p:cBhvr additive="base">
                                        <p:cTn id="36" dur="500" fill="hold"/>
                                        <p:tgtEl>
                                          <p:spTgt spid="1009734">
                                            <p:txEl>
                                              <p:pRg st="1" end="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00973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009736"/>
                                        </p:tgtEl>
                                        <p:attrNameLst>
                                          <p:attrName>style.visibility</p:attrName>
                                        </p:attrNameLst>
                                      </p:cBhvr>
                                      <p:to>
                                        <p:strVal val="visible"/>
                                      </p:to>
                                    </p:set>
                                    <p:animEffect transition="in" filter="dissolve">
                                      <p:cBhvr>
                                        <p:cTn id="42" dur="500"/>
                                        <p:tgtEl>
                                          <p:spTgt spid="10097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9732" grpId="0"/>
      <p:bldP spid="1009733" grpId="0"/>
      <p:bldP spid="1009734" grpId="0" build="allAtOnce"/>
    </p:bld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80" name="Rectangle 2"/>
          <p:cNvSpPr>
            <a:spLocks noGrp="1" noChangeArrowheads="1"/>
          </p:cNvSpPr>
          <p:nvPr>
            <p:ph type="title"/>
          </p:nvPr>
        </p:nvSpPr>
        <p:spPr>
          <a:xfrm>
            <a:off x="685800" y="304800"/>
            <a:ext cx="7772400" cy="1143000"/>
          </a:xfrm>
        </p:spPr>
        <p:txBody>
          <a:bodyPr/>
          <a:lstStyle/>
          <a:p>
            <a:pPr eaLnBrk="1" hangingPunct="1"/>
            <a:r>
              <a:rPr lang="en-US" smtClean="0"/>
              <a:t>Derivation of Graham’s Law</a:t>
            </a:r>
          </a:p>
        </p:txBody>
      </p:sp>
      <p:sp>
        <p:nvSpPr>
          <p:cNvPr id="1015811" name="Rectangle 3"/>
          <p:cNvSpPr>
            <a:spLocks noGrp="1" noChangeArrowheads="1"/>
          </p:cNvSpPr>
          <p:nvPr>
            <p:ph type="body" idx="1"/>
          </p:nvPr>
        </p:nvSpPr>
        <p:spPr>
          <a:xfrm>
            <a:off x="685800" y="1524000"/>
            <a:ext cx="7772400" cy="914400"/>
          </a:xfrm>
        </p:spPr>
        <p:txBody>
          <a:bodyPr/>
          <a:lstStyle/>
          <a:p>
            <a:pPr eaLnBrk="1" hangingPunct="1">
              <a:lnSpc>
                <a:spcPct val="90000"/>
              </a:lnSpc>
            </a:pPr>
            <a:r>
              <a:rPr lang="en-US" sz="3000" smtClean="0"/>
              <a:t>The average kinetic energy of gas molecules depends on the temperature:</a:t>
            </a:r>
            <a:endParaRPr lang="en-US" smtClean="0"/>
          </a:p>
        </p:txBody>
      </p:sp>
      <p:graphicFrame>
        <p:nvGraphicFramePr>
          <p:cNvPr id="1015812" name="Object 4"/>
          <p:cNvGraphicFramePr>
            <a:graphicFrameLocks noChangeAspect="1"/>
          </p:cNvGraphicFramePr>
          <p:nvPr/>
        </p:nvGraphicFramePr>
        <p:xfrm>
          <a:off x="3833813" y="2462213"/>
          <a:ext cx="1500187" cy="738187"/>
        </p:xfrm>
        <a:graphic>
          <a:graphicData uri="http://schemas.openxmlformats.org/presentationml/2006/ole">
            <mc:AlternateContent xmlns:mc="http://schemas.openxmlformats.org/markup-compatibility/2006">
              <mc:Choice xmlns:v="urn:schemas-microsoft-com:vml" Requires="v">
                <p:oleObj spid="_x0000_s36866" name="Equation" r:id="rId4" imgW="749300" imgH="368300" progId="Equation.3">
                  <p:embed/>
                </p:oleObj>
              </mc:Choice>
              <mc:Fallback>
                <p:oleObj name="Equation" r:id="rId4" imgW="749300" imgH="3683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3813" y="2462213"/>
                        <a:ext cx="1500187" cy="738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15813" name="Text Box 5"/>
          <p:cNvSpPr txBox="1">
            <a:spLocks noChangeArrowheads="1"/>
          </p:cNvSpPr>
          <p:nvPr/>
        </p:nvSpPr>
        <p:spPr bwMode="auto">
          <a:xfrm>
            <a:off x="1600200" y="3276600"/>
            <a:ext cx="5943600" cy="457200"/>
          </a:xfrm>
          <a:prstGeom prst="rect">
            <a:avLst/>
          </a:prstGeom>
          <a:noFill/>
          <a:ln w="9525">
            <a:noFill/>
            <a:miter lim="800000"/>
            <a:headEnd/>
            <a:tailEnd/>
          </a:ln>
        </p:spPr>
        <p:txBody>
          <a:bodyPr>
            <a:spAutoFit/>
          </a:bodyPr>
          <a:lstStyle/>
          <a:p>
            <a:pPr eaLnBrk="0" hangingPunct="0">
              <a:spcBef>
                <a:spcPct val="50000"/>
              </a:spcBef>
            </a:pPr>
            <a:r>
              <a:rPr lang="en-US" sz="2400">
                <a:solidFill>
                  <a:srgbClr val="000000"/>
                </a:solidFill>
                <a:ea typeface="ＭＳ Ｐゴシック" pitchFamily="1" charset="-128"/>
              </a:rPr>
              <a:t>where </a:t>
            </a:r>
            <a:r>
              <a:rPr lang="en-US" sz="2400" i="1">
                <a:solidFill>
                  <a:srgbClr val="000000"/>
                </a:solidFill>
                <a:ea typeface="ＭＳ Ｐゴシック" pitchFamily="1" charset="-128"/>
              </a:rPr>
              <a:t>m</a:t>
            </a:r>
            <a:r>
              <a:rPr lang="en-US" sz="2400">
                <a:solidFill>
                  <a:srgbClr val="000000"/>
                </a:solidFill>
                <a:ea typeface="ＭＳ Ｐゴシック" pitchFamily="1" charset="-128"/>
              </a:rPr>
              <a:t> is the mass and </a:t>
            </a:r>
            <a:r>
              <a:rPr lang="en-US" sz="2400" i="1">
                <a:solidFill>
                  <a:srgbClr val="000000"/>
                </a:solidFill>
                <a:ea typeface="ＭＳ Ｐゴシック" pitchFamily="1" charset="-128"/>
              </a:rPr>
              <a:t>v</a:t>
            </a:r>
            <a:r>
              <a:rPr lang="en-US" sz="2400">
                <a:solidFill>
                  <a:srgbClr val="000000"/>
                </a:solidFill>
                <a:ea typeface="ＭＳ Ｐゴシック" pitchFamily="1" charset="-128"/>
              </a:rPr>
              <a:t> is the speed</a:t>
            </a:r>
          </a:p>
        </p:txBody>
      </p:sp>
      <p:sp>
        <p:nvSpPr>
          <p:cNvPr id="1015814" name="Text Box 6"/>
          <p:cNvSpPr txBox="1">
            <a:spLocks noChangeArrowheads="1"/>
          </p:cNvSpPr>
          <p:nvPr/>
        </p:nvSpPr>
        <p:spPr bwMode="auto">
          <a:xfrm>
            <a:off x="762000" y="3886200"/>
            <a:ext cx="5105400" cy="549275"/>
          </a:xfrm>
          <a:prstGeom prst="rect">
            <a:avLst/>
          </a:prstGeom>
          <a:noFill/>
          <a:ln w="9525">
            <a:noFill/>
            <a:miter lim="800000"/>
            <a:headEnd/>
            <a:tailEnd/>
          </a:ln>
        </p:spPr>
        <p:txBody>
          <a:bodyPr>
            <a:spAutoFit/>
          </a:bodyPr>
          <a:lstStyle/>
          <a:p>
            <a:pPr algn="l" eaLnBrk="0" hangingPunct="0">
              <a:spcBef>
                <a:spcPct val="50000"/>
              </a:spcBef>
              <a:buFontTx/>
              <a:buChar char="•"/>
            </a:pPr>
            <a:r>
              <a:rPr lang="en-US" sz="3000">
                <a:solidFill>
                  <a:srgbClr val="000000"/>
                </a:solidFill>
                <a:ea typeface="ＭＳ Ｐゴシック" pitchFamily="1" charset="-128"/>
              </a:rPr>
              <a:t> Consider two gases:</a:t>
            </a:r>
          </a:p>
        </p:txBody>
      </p:sp>
      <p:graphicFrame>
        <p:nvGraphicFramePr>
          <p:cNvPr id="1015815" name="Object 7"/>
          <p:cNvGraphicFramePr>
            <a:graphicFrameLocks noChangeAspect="1"/>
          </p:cNvGraphicFramePr>
          <p:nvPr/>
        </p:nvGraphicFramePr>
        <p:xfrm>
          <a:off x="3675063" y="4495800"/>
          <a:ext cx="1798637" cy="1541463"/>
        </p:xfrm>
        <a:graphic>
          <a:graphicData uri="http://schemas.openxmlformats.org/presentationml/2006/ole">
            <mc:AlternateContent xmlns:mc="http://schemas.openxmlformats.org/markup-compatibility/2006">
              <mc:Choice xmlns:v="urn:schemas-microsoft-com:vml" Requires="v">
                <p:oleObj spid="_x0000_s36867" name="Equation" r:id="rId6" imgW="889000" imgH="762000" progId="Equation.3">
                  <p:embed/>
                </p:oleObj>
              </mc:Choice>
              <mc:Fallback>
                <p:oleObj name="Equation" r:id="rId6" imgW="889000" imgH="762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5063" y="4495800"/>
                        <a:ext cx="1798637" cy="1541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8278644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58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158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158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158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158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5811" grpId="0" build="p"/>
      <p:bldP spid="1015813" grpId="0"/>
      <p:bldP spid="1015814"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5" name="Rectangle 2"/>
          <p:cNvSpPr>
            <a:spLocks noGrp="1" noChangeArrowheads="1"/>
          </p:cNvSpPr>
          <p:nvPr>
            <p:ph type="title"/>
          </p:nvPr>
        </p:nvSpPr>
        <p:spPr/>
        <p:txBody>
          <a:bodyPr/>
          <a:lstStyle/>
          <a:p>
            <a:pPr eaLnBrk="1" hangingPunct="1"/>
            <a:r>
              <a:rPr lang="en-US" sz="4000" smtClean="0"/>
              <a:t>Graham’s Law</a:t>
            </a:r>
            <a:r>
              <a:rPr lang="en-US" smtClean="0"/>
              <a:t> </a:t>
            </a:r>
          </a:p>
        </p:txBody>
      </p:sp>
      <p:graphicFrame>
        <p:nvGraphicFramePr>
          <p:cNvPr id="306179" name="Object 3"/>
          <p:cNvGraphicFramePr>
            <a:graphicFrameLocks noChangeAspect="1"/>
          </p:cNvGraphicFramePr>
          <p:nvPr/>
        </p:nvGraphicFramePr>
        <p:xfrm>
          <a:off x="4029075" y="3800475"/>
          <a:ext cx="3286125" cy="695325"/>
        </p:xfrm>
        <a:graphic>
          <a:graphicData uri="http://schemas.openxmlformats.org/presentationml/2006/ole">
            <mc:AlternateContent xmlns:mc="http://schemas.openxmlformats.org/markup-compatibility/2006">
              <mc:Choice xmlns:v="urn:schemas-microsoft-com:vml" Requires="v">
                <p:oleObj spid="_x0000_s37890" name="Equation" r:id="rId4" imgW="3289300" imgH="698500" progId="Equation.3">
                  <p:embed/>
                </p:oleObj>
              </mc:Choice>
              <mc:Fallback>
                <p:oleObj name="Equation" r:id="rId4" imgW="3289300" imgH="6985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9075" y="3800475"/>
                        <a:ext cx="3286125" cy="695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6180" name="Object 4"/>
          <p:cNvGraphicFramePr>
            <a:graphicFrameLocks noChangeAspect="1"/>
          </p:cNvGraphicFramePr>
          <p:nvPr/>
        </p:nvGraphicFramePr>
        <p:xfrm>
          <a:off x="5105400" y="4572000"/>
          <a:ext cx="923925" cy="685800"/>
        </p:xfrm>
        <a:graphic>
          <a:graphicData uri="http://schemas.openxmlformats.org/presentationml/2006/ole">
            <mc:AlternateContent xmlns:mc="http://schemas.openxmlformats.org/markup-compatibility/2006">
              <mc:Choice xmlns:v="urn:schemas-microsoft-com:vml" Requires="v">
                <p:oleObj spid="_x0000_s37891" name="Equation" r:id="rId6" imgW="927100" imgH="685800" progId="Equation.3">
                  <p:embed/>
                </p:oleObj>
              </mc:Choice>
              <mc:Fallback>
                <p:oleObj name="Equation" r:id="rId6" imgW="927100" imgH="685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4572000"/>
                        <a:ext cx="923925"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6181" name="Object 5"/>
          <p:cNvGraphicFramePr>
            <a:graphicFrameLocks noChangeAspect="1"/>
          </p:cNvGraphicFramePr>
          <p:nvPr/>
        </p:nvGraphicFramePr>
        <p:xfrm>
          <a:off x="6524625" y="5514975"/>
          <a:ext cx="1019175" cy="657225"/>
        </p:xfrm>
        <a:graphic>
          <a:graphicData uri="http://schemas.openxmlformats.org/presentationml/2006/ole">
            <mc:AlternateContent xmlns:mc="http://schemas.openxmlformats.org/markup-compatibility/2006">
              <mc:Choice xmlns:v="urn:schemas-microsoft-com:vml" Requires="v">
                <p:oleObj spid="_x0000_s37892" name="Equation" r:id="rId8" imgW="1016000" imgH="660400" progId="Equation.3">
                  <p:embed/>
                </p:oleObj>
              </mc:Choice>
              <mc:Fallback>
                <p:oleObj name="Equation" r:id="rId8" imgW="1016000" imgH="6604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24625" y="5514975"/>
                        <a:ext cx="1019175" cy="657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6182" name="Rectangle 6"/>
          <p:cNvSpPr>
            <a:spLocks noChangeArrowheads="1"/>
          </p:cNvSpPr>
          <p:nvPr/>
        </p:nvSpPr>
        <p:spPr bwMode="auto">
          <a:xfrm>
            <a:off x="6324600" y="5410200"/>
            <a:ext cx="1371600" cy="914400"/>
          </a:xfrm>
          <a:prstGeom prst="rect">
            <a:avLst/>
          </a:prstGeom>
          <a:noFill/>
          <a:ln w="9525">
            <a:solidFill>
              <a:srgbClr val="000000"/>
            </a:solidFill>
            <a:miter lim="800000"/>
            <a:headEnd/>
            <a:tailEnd/>
          </a:ln>
        </p:spPr>
        <p:txBody>
          <a:bodyPr/>
          <a:lstStyle/>
          <a:p>
            <a:endParaRPr lang="en-US">
              <a:solidFill>
                <a:srgbClr val="000000"/>
              </a:solidFill>
            </a:endParaRPr>
          </a:p>
        </p:txBody>
      </p:sp>
      <p:sp>
        <p:nvSpPr>
          <p:cNvPr id="306183" name="Rectangle 7"/>
          <p:cNvSpPr>
            <a:spLocks noChangeArrowheads="1"/>
          </p:cNvSpPr>
          <p:nvPr/>
        </p:nvSpPr>
        <p:spPr bwMode="auto">
          <a:xfrm>
            <a:off x="685800" y="1404938"/>
            <a:ext cx="5851525" cy="2838450"/>
          </a:xfrm>
          <a:prstGeom prst="rect">
            <a:avLst/>
          </a:prstGeom>
          <a:noFill/>
          <a:ln w="9525">
            <a:noFill/>
            <a:miter lim="800000"/>
            <a:headEnd/>
            <a:tailEnd/>
          </a:ln>
        </p:spPr>
        <p:txBody>
          <a:bodyPr wrap="none" anchor="ctr">
            <a:spAutoFit/>
          </a:bodyPr>
          <a:lstStyle/>
          <a:p>
            <a:pPr algn="l"/>
            <a:r>
              <a:rPr lang="en-US" sz="1800">
                <a:solidFill>
                  <a:srgbClr val="000000"/>
                </a:solidFill>
                <a:ea typeface="Times New Roman" pitchFamily="18" charset="0"/>
                <a:cs typeface="Arial" charset="0"/>
              </a:rPr>
              <a:t>Consider two gases at same temp.</a:t>
            </a:r>
            <a:endParaRPr lang="en-US" sz="900">
              <a:solidFill>
                <a:srgbClr val="000000"/>
              </a:solidFill>
              <a:ea typeface="Times New Roman" pitchFamily="18" charset="0"/>
              <a:cs typeface="Arial" charset="0"/>
            </a:endParaRPr>
          </a:p>
          <a:p>
            <a:pPr algn="l" eaLnBrk="0" hangingPunct="0"/>
            <a:r>
              <a:rPr lang="en-US" sz="1800">
                <a:solidFill>
                  <a:srgbClr val="000000"/>
                </a:solidFill>
                <a:ea typeface="Times New Roman" pitchFamily="18" charset="0"/>
                <a:cs typeface="Arial" charset="0"/>
              </a:rPr>
              <a:t>	Gas 1:		    KE</a:t>
            </a:r>
            <a:r>
              <a:rPr lang="en-US" sz="1800" baseline="-30000">
                <a:solidFill>
                  <a:srgbClr val="000000"/>
                </a:solidFill>
                <a:ea typeface="Times New Roman" pitchFamily="18" charset="0"/>
                <a:cs typeface="Arial" charset="0"/>
              </a:rPr>
              <a:t>1</a:t>
            </a:r>
            <a:r>
              <a:rPr lang="en-US" sz="1800">
                <a:solidFill>
                  <a:srgbClr val="000000"/>
                </a:solidFill>
                <a:ea typeface="Times New Roman" pitchFamily="18" charset="0"/>
                <a:cs typeface="Arial" charset="0"/>
              </a:rPr>
              <a:t> = ½ m</a:t>
            </a:r>
            <a:r>
              <a:rPr lang="en-US" sz="1800" baseline="-30000">
                <a:solidFill>
                  <a:srgbClr val="000000"/>
                </a:solidFill>
                <a:ea typeface="Times New Roman" pitchFamily="18" charset="0"/>
                <a:cs typeface="Arial" charset="0"/>
              </a:rPr>
              <a:t>1</a:t>
            </a:r>
            <a:r>
              <a:rPr lang="en-US" sz="1800">
                <a:solidFill>
                  <a:srgbClr val="000000"/>
                </a:solidFill>
                <a:ea typeface="Times New Roman" pitchFamily="18" charset="0"/>
                <a:cs typeface="Arial" charset="0"/>
              </a:rPr>
              <a:t> v</a:t>
            </a:r>
            <a:r>
              <a:rPr lang="en-US" sz="1800" baseline="-30000">
                <a:solidFill>
                  <a:srgbClr val="000000"/>
                </a:solidFill>
                <a:ea typeface="Times New Roman" pitchFamily="18" charset="0"/>
                <a:cs typeface="Arial" charset="0"/>
              </a:rPr>
              <a:t>1</a:t>
            </a:r>
            <a:r>
              <a:rPr lang="en-US" sz="1800" baseline="30000">
                <a:solidFill>
                  <a:srgbClr val="000000"/>
                </a:solidFill>
                <a:ea typeface="Times New Roman" pitchFamily="18" charset="0"/>
                <a:cs typeface="Arial" charset="0"/>
              </a:rPr>
              <a:t>2</a:t>
            </a:r>
            <a:endParaRPr lang="en-US" sz="900">
              <a:solidFill>
                <a:srgbClr val="000000"/>
              </a:solidFill>
              <a:ea typeface="Times New Roman" pitchFamily="18" charset="0"/>
              <a:cs typeface="Arial" charset="0"/>
            </a:endParaRPr>
          </a:p>
          <a:p>
            <a:pPr algn="l" eaLnBrk="0" hangingPunct="0"/>
            <a:r>
              <a:rPr lang="en-US" sz="1800">
                <a:solidFill>
                  <a:srgbClr val="000000"/>
                </a:solidFill>
                <a:ea typeface="Times New Roman" pitchFamily="18" charset="0"/>
                <a:cs typeface="Arial" charset="0"/>
              </a:rPr>
              <a:t>	Gas 2:		    KE</a:t>
            </a:r>
            <a:r>
              <a:rPr lang="en-US" sz="1800" baseline="-30000">
                <a:solidFill>
                  <a:srgbClr val="000000"/>
                </a:solidFill>
                <a:ea typeface="Times New Roman" pitchFamily="18" charset="0"/>
                <a:cs typeface="Arial" charset="0"/>
              </a:rPr>
              <a:t>2</a:t>
            </a:r>
            <a:r>
              <a:rPr lang="en-US" sz="1800">
                <a:solidFill>
                  <a:srgbClr val="000000"/>
                </a:solidFill>
                <a:ea typeface="Times New Roman" pitchFamily="18" charset="0"/>
                <a:cs typeface="Arial" charset="0"/>
              </a:rPr>
              <a:t> = ½ m</a:t>
            </a:r>
            <a:r>
              <a:rPr lang="en-US" sz="1800" baseline="-30000">
                <a:solidFill>
                  <a:srgbClr val="000000"/>
                </a:solidFill>
                <a:ea typeface="Times New Roman" pitchFamily="18" charset="0"/>
                <a:cs typeface="Arial" charset="0"/>
              </a:rPr>
              <a:t>2</a:t>
            </a:r>
            <a:r>
              <a:rPr lang="en-US" sz="1800">
                <a:solidFill>
                  <a:srgbClr val="000000"/>
                </a:solidFill>
                <a:ea typeface="Times New Roman" pitchFamily="18" charset="0"/>
                <a:cs typeface="Arial" charset="0"/>
              </a:rPr>
              <a:t> v</a:t>
            </a:r>
            <a:r>
              <a:rPr lang="en-US" sz="1800" baseline="-30000">
                <a:solidFill>
                  <a:srgbClr val="000000"/>
                </a:solidFill>
                <a:ea typeface="Times New Roman" pitchFamily="18" charset="0"/>
                <a:cs typeface="Arial" charset="0"/>
              </a:rPr>
              <a:t>2</a:t>
            </a:r>
            <a:r>
              <a:rPr lang="en-US" sz="1800" baseline="30000">
                <a:solidFill>
                  <a:srgbClr val="000000"/>
                </a:solidFill>
                <a:ea typeface="Times New Roman" pitchFamily="18" charset="0"/>
                <a:cs typeface="Arial" charset="0"/>
              </a:rPr>
              <a:t>2</a:t>
            </a:r>
            <a:endParaRPr lang="en-US" sz="900">
              <a:solidFill>
                <a:srgbClr val="000000"/>
              </a:solidFill>
              <a:ea typeface="Times New Roman" pitchFamily="18" charset="0"/>
              <a:cs typeface="Arial" charset="0"/>
            </a:endParaRPr>
          </a:p>
          <a:p>
            <a:pPr algn="l" eaLnBrk="0" hangingPunct="0"/>
            <a:endParaRPr lang="en-US" sz="1800">
              <a:solidFill>
                <a:srgbClr val="000000"/>
              </a:solidFill>
              <a:ea typeface="Times New Roman" pitchFamily="18" charset="0"/>
              <a:cs typeface="Arial" charset="0"/>
            </a:endParaRPr>
          </a:p>
          <a:p>
            <a:pPr algn="l" eaLnBrk="0" hangingPunct="0"/>
            <a:r>
              <a:rPr lang="en-US" sz="1800">
                <a:solidFill>
                  <a:srgbClr val="000000"/>
                </a:solidFill>
                <a:ea typeface="Times New Roman" pitchFamily="18" charset="0"/>
                <a:cs typeface="Arial" charset="0"/>
              </a:rPr>
              <a:t>Since temp. is same, then…</a:t>
            </a:r>
            <a:r>
              <a:rPr lang="en-US" sz="900">
                <a:solidFill>
                  <a:srgbClr val="000000"/>
                </a:solidFill>
                <a:ea typeface="Times New Roman" pitchFamily="18" charset="0"/>
                <a:cs typeface="Arial" charset="0"/>
              </a:rPr>
              <a:t>	               </a:t>
            </a:r>
            <a:r>
              <a:rPr lang="en-US" sz="1800">
                <a:solidFill>
                  <a:srgbClr val="000000"/>
                </a:solidFill>
                <a:ea typeface="Times New Roman" pitchFamily="18" charset="0"/>
                <a:cs typeface="Arial" charset="0"/>
              </a:rPr>
              <a:t>KE</a:t>
            </a:r>
            <a:r>
              <a:rPr lang="en-US" sz="1800" baseline="-30000">
                <a:solidFill>
                  <a:srgbClr val="000000"/>
                </a:solidFill>
                <a:ea typeface="Times New Roman" pitchFamily="18" charset="0"/>
                <a:cs typeface="Arial" charset="0"/>
              </a:rPr>
              <a:t>1</a:t>
            </a:r>
            <a:r>
              <a:rPr lang="en-US" sz="1800">
                <a:solidFill>
                  <a:srgbClr val="000000"/>
                </a:solidFill>
                <a:ea typeface="Times New Roman" pitchFamily="18" charset="0"/>
                <a:cs typeface="Arial" charset="0"/>
              </a:rPr>
              <a:t> = KE</a:t>
            </a:r>
            <a:r>
              <a:rPr lang="en-US" sz="1800" baseline="-30000">
                <a:solidFill>
                  <a:srgbClr val="000000"/>
                </a:solidFill>
                <a:ea typeface="Times New Roman" pitchFamily="18" charset="0"/>
                <a:cs typeface="Arial" charset="0"/>
              </a:rPr>
              <a:t>2</a:t>
            </a:r>
            <a:endParaRPr lang="en-US" sz="900">
              <a:solidFill>
                <a:srgbClr val="000000"/>
              </a:solidFill>
              <a:ea typeface="Times New Roman" pitchFamily="18" charset="0"/>
              <a:cs typeface="Arial" charset="0"/>
            </a:endParaRPr>
          </a:p>
          <a:p>
            <a:pPr algn="l" eaLnBrk="0" hangingPunct="0"/>
            <a:r>
              <a:rPr lang="en-US" sz="1800">
                <a:solidFill>
                  <a:srgbClr val="000000"/>
                </a:solidFill>
                <a:ea typeface="Times New Roman" pitchFamily="18" charset="0"/>
                <a:cs typeface="Arial" charset="0"/>
              </a:rPr>
              <a:t>				½ m</a:t>
            </a:r>
            <a:r>
              <a:rPr lang="en-US" sz="1800" baseline="-30000">
                <a:solidFill>
                  <a:srgbClr val="000000"/>
                </a:solidFill>
                <a:ea typeface="Times New Roman" pitchFamily="18" charset="0"/>
                <a:cs typeface="Arial" charset="0"/>
              </a:rPr>
              <a:t>1</a:t>
            </a:r>
            <a:r>
              <a:rPr lang="en-US" sz="1800">
                <a:solidFill>
                  <a:srgbClr val="000000"/>
                </a:solidFill>
                <a:ea typeface="Times New Roman" pitchFamily="18" charset="0"/>
                <a:cs typeface="Arial" charset="0"/>
              </a:rPr>
              <a:t> v</a:t>
            </a:r>
            <a:r>
              <a:rPr lang="en-US" sz="1800" baseline="-30000">
                <a:solidFill>
                  <a:srgbClr val="000000"/>
                </a:solidFill>
                <a:ea typeface="Times New Roman" pitchFamily="18" charset="0"/>
                <a:cs typeface="Arial" charset="0"/>
              </a:rPr>
              <a:t>1</a:t>
            </a:r>
            <a:r>
              <a:rPr lang="en-US" sz="1800" baseline="30000">
                <a:solidFill>
                  <a:srgbClr val="000000"/>
                </a:solidFill>
                <a:ea typeface="Times New Roman" pitchFamily="18" charset="0"/>
                <a:cs typeface="Arial" charset="0"/>
              </a:rPr>
              <a:t>2</a:t>
            </a:r>
            <a:r>
              <a:rPr lang="en-US" sz="1800">
                <a:solidFill>
                  <a:srgbClr val="000000"/>
                </a:solidFill>
                <a:ea typeface="Times New Roman" pitchFamily="18" charset="0"/>
                <a:cs typeface="Arial" charset="0"/>
              </a:rPr>
              <a:t> = ½ m</a:t>
            </a:r>
            <a:r>
              <a:rPr lang="en-US" sz="1800" baseline="-30000">
                <a:solidFill>
                  <a:srgbClr val="000000"/>
                </a:solidFill>
                <a:ea typeface="Times New Roman" pitchFamily="18" charset="0"/>
                <a:cs typeface="Arial" charset="0"/>
              </a:rPr>
              <a:t>2</a:t>
            </a:r>
            <a:r>
              <a:rPr lang="en-US" sz="1800">
                <a:solidFill>
                  <a:srgbClr val="000000"/>
                </a:solidFill>
                <a:ea typeface="Times New Roman" pitchFamily="18" charset="0"/>
                <a:cs typeface="Arial" charset="0"/>
              </a:rPr>
              <a:t> v</a:t>
            </a:r>
            <a:r>
              <a:rPr lang="en-US" sz="1800" baseline="-30000">
                <a:solidFill>
                  <a:srgbClr val="000000"/>
                </a:solidFill>
                <a:ea typeface="Times New Roman" pitchFamily="18" charset="0"/>
                <a:cs typeface="Arial" charset="0"/>
              </a:rPr>
              <a:t>2</a:t>
            </a:r>
            <a:r>
              <a:rPr lang="en-US" sz="1800" baseline="30000">
                <a:solidFill>
                  <a:srgbClr val="000000"/>
                </a:solidFill>
                <a:ea typeface="Times New Roman" pitchFamily="18" charset="0"/>
                <a:cs typeface="Arial" charset="0"/>
              </a:rPr>
              <a:t>2</a:t>
            </a:r>
            <a:endParaRPr lang="en-US" sz="900">
              <a:solidFill>
                <a:srgbClr val="000000"/>
              </a:solidFill>
              <a:ea typeface="Times New Roman" pitchFamily="18" charset="0"/>
              <a:cs typeface="Arial" charset="0"/>
            </a:endParaRPr>
          </a:p>
          <a:p>
            <a:pPr algn="l" eaLnBrk="0" hangingPunct="0"/>
            <a:r>
              <a:rPr lang="en-US" sz="1800">
                <a:solidFill>
                  <a:srgbClr val="000000"/>
                </a:solidFill>
                <a:ea typeface="Times New Roman" pitchFamily="18" charset="0"/>
                <a:cs typeface="Arial" charset="0"/>
              </a:rPr>
              <a:t>				    m</a:t>
            </a:r>
            <a:r>
              <a:rPr lang="en-US" sz="1800" baseline="-30000">
                <a:solidFill>
                  <a:srgbClr val="000000"/>
                </a:solidFill>
                <a:ea typeface="Times New Roman" pitchFamily="18" charset="0"/>
                <a:cs typeface="Arial" charset="0"/>
              </a:rPr>
              <a:t>1</a:t>
            </a:r>
            <a:r>
              <a:rPr lang="en-US" sz="1800">
                <a:solidFill>
                  <a:srgbClr val="000000"/>
                </a:solidFill>
                <a:ea typeface="Times New Roman" pitchFamily="18" charset="0"/>
                <a:cs typeface="Arial" charset="0"/>
              </a:rPr>
              <a:t> v</a:t>
            </a:r>
            <a:r>
              <a:rPr lang="en-US" sz="1800" baseline="-30000">
                <a:solidFill>
                  <a:srgbClr val="000000"/>
                </a:solidFill>
                <a:ea typeface="Times New Roman" pitchFamily="18" charset="0"/>
                <a:cs typeface="Arial" charset="0"/>
              </a:rPr>
              <a:t>1</a:t>
            </a:r>
            <a:r>
              <a:rPr lang="en-US" sz="1800" baseline="30000">
                <a:solidFill>
                  <a:srgbClr val="000000"/>
                </a:solidFill>
                <a:ea typeface="Times New Roman" pitchFamily="18" charset="0"/>
                <a:cs typeface="Arial" charset="0"/>
              </a:rPr>
              <a:t>2</a:t>
            </a:r>
            <a:r>
              <a:rPr lang="en-US" sz="1800">
                <a:solidFill>
                  <a:srgbClr val="000000"/>
                </a:solidFill>
                <a:ea typeface="Times New Roman" pitchFamily="18" charset="0"/>
                <a:cs typeface="Arial" charset="0"/>
              </a:rPr>
              <a:t> = m</a:t>
            </a:r>
            <a:r>
              <a:rPr lang="en-US" sz="1800" baseline="-30000">
                <a:solidFill>
                  <a:srgbClr val="000000"/>
                </a:solidFill>
                <a:ea typeface="Times New Roman" pitchFamily="18" charset="0"/>
                <a:cs typeface="Arial" charset="0"/>
              </a:rPr>
              <a:t>2</a:t>
            </a:r>
            <a:r>
              <a:rPr lang="en-US" sz="1800">
                <a:solidFill>
                  <a:srgbClr val="000000"/>
                </a:solidFill>
                <a:ea typeface="Times New Roman" pitchFamily="18" charset="0"/>
                <a:cs typeface="Arial" charset="0"/>
              </a:rPr>
              <a:t> v</a:t>
            </a:r>
            <a:r>
              <a:rPr lang="en-US" sz="1800" baseline="-30000">
                <a:solidFill>
                  <a:srgbClr val="000000"/>
                </a:solidFill>
                <a:ea typeface="Times New Roman" pitchFamily="18" charset="0"/>
                <a:cs typeface="Arial" charset="0"/>
              </a:rPr>
              <a:t>2</a:t>
            </a:r>
            <a:r>
              <a:rPr lang="en-US" sz="1800" baseline="30000">
                <a:solidFill>
                  <a:srgbClr val="000000"/>
                </a:solidFill>
                <a:ea typeface="Times New Roman" pitchFamily="18" charset="0"/>
                <a:cs typeface="Arial" charset="0"/>
              </a:rPr>
              <a:t>2</a:t>
            </a:r>
            <a:endParaRPr lang="en-US" sz="900">
              <a:solidFill>
                <a:srgbClr val="000000"/>
              </a:solidFill>
              <a:ea typeface="Times New Roman" pitchFamily="18" charset="0"/>
              <a:cs typeface="Arial" charset="0"/>
            </a:endParaRPr>
          </a:p>
          <a:p>
            <a:pPr algn="l" eaLnBrk="0" hangingPunct="0"/>
            <a:endParaRPr lang="en-US" sz="1800">
              <a:solidFill>
                <a:srgbClr val="000000"/>
              </a:solidFill>
              <a:ea typeface="Times New Roman" pitchFamily="18" charset="0"/>
              <a:cs typeface="Arial" charset="0"/>
            </a:endParaRPr>
          </a:p>
          <a:p>
            <a:pPr algn="l" eaLnBrk="0" hangingPunct="0"/>
            <a:endParaRPr lang="en-US" sz="1800">
              <a:solidFill>
                <a:srgbClr val="000000"/>
              </a:solidFill>
              <a:ea typeface="Times New Roman" pitchFamily="18" charset="0"/>
              <a:cs typeface="Arial" charset="0"/>
            </a:endParaRPr>
          </a:p>
          <a:p>
            <a:pPr algn="l" eaLnBrk="0" hangingPunct="0"/>
            <a:r>
              <a:rPr lang="en-US" sz="1800">
                <a:solidFill>
                  <a:srgbClr val="000000"/>
                </a:solidFill>
                <a:ea typeface="Times New Roman" pitchFamily="18" charset="0"/>
                <a:cs typeface="Arial" charset="0"/>
              </a:rPr>
              <a:t>Divide both sides by m</a:t>
            </a:r>
            <a:r>
              <a:rPr lang="en-US" sz="1800" baseline="-30000">
                <a:solidFill>
                  <a:srgbClr val="000000"/>
                </a:solidFill>
                <a:ea typeface="Times New Roman" pitchFamily="18" charset="0"/>
                <a:cs typeface="Arial" charset="0"/>
              </a:rPr>
              <a:t>1</a:t>
            </a:r>
            <a:r>
              <a:rPr lang="en-US" sz="1800">
                <a:solidFill>
                  <a:srgbClr val="000000"/>
                </a:solidFill>
                <a:ea typeface="Times New Roman" pitchFamily="18" charset="0"/>
                <a:cs typeface="Arial" charset="0"/>
              </a:rPr>
              <a:t> v</a:t>
            </a:r>
            <a:r>
              <a:rPr lang="en-US" sz="1800" baseline="-30000">
                <a:solidFill>
                  <a:srgbClr val="000000"/>
                </a:solidFill>
                <a:ea typeface="Times New Roman" pitchFamily="18" charset="0"/>
                <a:cs typeface="Arial" charset="0"/>
              </a:rPr>
              <a:t>2</a:t>
            </a:r>
            <a:r>
              <a:rPr lang="en-US" sz="1800" baseline="30000">
                <a:solidFill>
                  <a:srgbClr val="000000"/>
                </a:solidFill>
                <a:ea typeface="Times New Roman" pitchFamily="18" charset="0"/>
                <a:cs typeface="Arial" charset="0"/>
              </a:rPr>
              <a:t>2</a:t>
            </a:r>
            <a:r>
              <a:rPr lang="en-US" sz="1800">
                <a:solidFill>
                  <a:srgbClr val="000000"/>
                </a:solidFill>
                <a:ea typeface="Times New Roman" pitchFamily="18" charset="0"/>
                <a:cs typeface="Arial" charset="0"/>
              </a:rPr>
              <a:t>…</a:t>
            </a:r>
          </a:p>
        </p:txBody>
      </p:sp>
      <p:sp>
        <p:nvSpPr>
          <p:cNvPr id="25608" name="Rectangle 8"/>
          <p:cNvSpPr>
            <a:spLocks noChangeArrowheads="1"/>
          </p:cNvSpPr>
          <p:nvPr/>
        </p:nvSpPr>
        <p:spPr bwMode="auto">
          <a:xfrm>
            <a:off x="0" y="3287713"/>
            <a:ext cx="9144000" cy="0"/>
          </a:xfrm>
          <a:prstGeom prst="rect">
            <a:avLst/>
          </a:prstGeom>
          <a:noFill/>
          <a:ln w="9525">
            <a:noFill/>
            <a:miter lim="800000"/>
            <a:headEnd/>
            <a:tailEnd/>
          </a:ln>
        </p:spPr>
        <p:txBody>
          <a:bodyPr wrap="none" anchor="ctr">
            <a:spAutoFit/>
          </a:bodyPr>
          <a:lstStyle/>
          <a:p>
            <a:endParaRPr lang="en-US">
              <a:solidFill>
                <a:srgbClr val="000000"/>
              </a:solidFill>
            </a:endParaRPr>
          </a:p>
        </p:txBody>
      </p:sp>
      <p:sp>
        <p:nvSpPr>
          <p:cNvPr id="306185" name="Rectangle 9"/>
          <p:cNvSpPr>
            <a:spLocks noChangeArrowheads="1"/>
          </p:cNvSpPr>
          <p:nvPr/>
        </p:nvSpPr>
        <p:spPr bwMode="auto">
          <a:xfrm>
            <a:off x="641350" y="5638800"/>
            <a:ext cx="5505450" cy="366713"/>
          </a:xfrm>
          <a:prstGeom prst="rect">
            <a:avLst/>
          </a:prstGeom>
          <a:noFill/>
          <a:ln w="9525">
            <a:noFill/>
            <a:miter lim="800000"/>
            <a:headEnd/>
            <a:tailEnd/>
          </a:ln>
        </p:spPr>
        <p:txBody>
          <a:bodyPr wrap="none" anchor="ctr">
            <a:spAutoFit/>
          </a:bodyPr>
          <a:lstStyle/>
          <a:p>
            <a:pPr algn="l"/>
            <a:r>
              <a:rPr lang="en-US" sz="1800">
                <a:solidFill>
                  <a:srgbClr val="000000"/>
                </a:solidFill>
                <a:ea typeface="Times New Roman" pitchFamily="18" charset="0"/>
                <a:cs typeface="Arial" charset="0"/>
              </a:rPr>
              <a:t>Take square root of both sides to get Graham’s Law:</a:t>
            </a:r>
          </a:p>
        </p:txBody>
      </p:sp>
      <p:sp>
        <p:nvSpPr>
          <p:cNvPr id="25610" name="Rectangle 10"/>
          <p:cNvSpPr>
            <a:spLocks noChangeArrowheads="1"/>
          </p:cNvSpPr>
          <p:nvPr/>
        </p:nvSpPr>
        <p:spPr bwMode="auto">
          <a:xfrm>
            <a:off x="0" y="6188075"/>
            <a:ext cx="184150" cy="641350"/>
          </a:xfrm>
          <a:prstGeom prst="rect">
            <a:avLst/>
          </a:prstGeom>
          <a:noFill/>
          <a:ln w="9525">
            <a:noFill/>
            <a:miter lim="800000"/>
            <a:headEnd/>
            <a:tailEnd/>
          </a:ln>
        </p:spPr>
        <p:txBody>
          <a:bodyPr wrap="none" anchor="ctr">
            <a:spAutoFit/>
          </a:bodyPr>
          <a:lstStyle/>
          <a:p>
            <a:pPr algn="l"/>
            <a:endParaRPr lang="en-US" sz="1800">
              <a:solidFill>
                <a:srgbClr val="000000"/>
              </a:solidFill>
            </a:endParaRPr>
          </a:p>
          <a:p>
            <a:pPr algn="l" eaLnBrk="0" hangingPunct="0"/>
            <a:endParaRPr lang="en-US" sz="1800">
              <a:solidFill>
                <a:srgbClr val="000000"/>
              </a:solidFill>
            </a:endParaRPr>
          </a:p>
        </p:txBody>
      </p:sp>
      <p:grpSp>
        <p:nvGrpSpPr>
          <p:cNvPr id="2" name="Group 11"/>
          <p:cNvGrpSpPr>
            <a:grpSpLocks/>
          </p:cNvGrpSpPr>
          <p:nvPr/>
        </p:nvGrpSpPr>
        <p:grpSpPr bwMode="auto">
          <a:xfrm>
            <a:off x="4191000" y="4038600"/>
            <a:ext cx="2971800" cy="381000"/>
            <a:chOff x="2640" y="2544"/>
            <a:chExt cx="1872" cy="240"/>
          </a:xfrm>
        </p:grpSpPr>
        <p:sp>
          <p:nvSpPr>
            <p:cNvPr id="25612" name="Line 12"/>
            <p:cNvSpPr>
              <a:spLocks noChangeShapeType="1"/>
            </p:cNvSpPr>
            <p:nvPr/>
          </p:nvSpPr>
          <p:spPr bwMode="auto">
            <a:xfrm flipV="1">
              <a:off x="2640" y="2688"/>
              <a:ext cx="144" cy="96"/>
            </a:xfrm>
            <a:prstGeom prst="line">
              <a:avLst/>
            </a:prstGeom>
            <a:noFill/>
            <a:ln w="15875">
              <a:solidFill>
                <a:srgbClr val="FF0000"/>
              </a:solidFill>
              <a:round/>
              <a:headEnd/>
              <a:tailEnd/>
            </a:ln>
          </p:spPr>
          <p:txBody>
            <a:bodyPr/>
            <a:lstStyle/>
            <a:p>
              <a:endParaRPr lang="en-US">
                <a:solidFill>
                  <a:srgbClr val="000000"/>
                </a:solidFill>
              </a:endParaRPr>
            </a:p>
          </p:txBody>
        </p:sp>
        <p:sp>
          <p:nvSpPr>
            <p:cNvPr id="25613" name="Line 13"/>
            <p:cNvSpPr>
              <a:spLocks noChangeShapeType="1"/>
            </p:cNvSpPr>
            <p:nvPr/>
          </p:nvSpPr>
          <p:spPr bwMode="auto">
            <a:xfrm flipV="1">
              <a:off x="3120" y="2544"/>
              <a:ext cx="144" cy="96"/>
            </a:xfrm>
            <a:prstGeom prst="line">
              <a:avLst/>
            </a:prstGeom>
            <a:noFill/>
            <a:ln w="15875">
              <a:solidFill>
                <a:srgbClr val="FF0000"/>
              </a:solidFill>
              <a:round/>
              <a:headEnd/>
              <a:tailEnd/>
            </a:ln>
          </p:spPr>
          <p:txBody>
            <a:bodyPr/>
            <a:lstStyle/>
            <a:p>
              <a:endParaRPr lang="en-US">
                <a:solidFill>
                  <a:srgbClr val="000000"/>
                </a:solidFill>
              </a:endParaRPr>
            </a:p>
          </p:txBody>
        </p:sp>
        <p:sp>
          <p:nvSpPr>
            <p:cNvPr id="25614" name="Freeform 14"/>
            <p:cNvSpPr>
              <a:spLocks/>
            </p:cNvSpPr>
            <p:nvPr/>
          </p:nvSpPr>
          <p:spPr bwMode="auto">
            <a:xfrm>
              <a:off x="3834" y="2544"/>
              <a:ext cx="210" cy="138"/>
            </a:xfrm>
            <a:custGeom>
              <a:avLst/>
              <a:gdLst>
                <a:gd name="T0" fmla="*/ 0 w 210"/>
                <a:gd name="T1" fmla="*/ 138 h 138"/>
                <a:gd name="T2" fmla="*/ 210 w 210"/>
                <a:gd name="T3" fmla="*/ 0 h 138"/>
                <a:gd name="T4" fmla="*/ 0 60000 65536"/>
                <a:gd name="T5" fmla="*/ 0 60000 65536"/>
                <a:gd name="T6" fmla="*/ 0 w 210"/>
                <a:gd name="T7" fmla="*/ 0 h 138"/>
                <a:gd name="T8" fmla="*/ 210 w 210"/>
                <a:gd name="T9" fmla="*/ 138 h 138"/>
              </a:gdLst>
              <a:ahLst/>
              <a:cxnLst>
                <a:cxn ang="T4">
                  <a:pos x="T0" y="T1"/>
                </a:cxn>
                <a:cxn ang="T5">
                  <a:pos x="T2" y="T3"/>
                </a:cxn>
              </a:cxnLst>
              <a:rect l="T6" t="T7" r="T8" b="T9"/>
              <a:pathLst>
                <a:path w="210" h="138">
                  <a:moveTo>
                    <a:pt x="0" y="138"/>
                  </a:moveTo>
                  <a:lnTo>
                    <a:pt x="210" y="0"/>
                  </a:lnTo>
                </a:path>
              </a:pathLst>
            </a:custGeom>
            <a:noFill/>
            <a:ln w="15875">
              <a:solidFill>
                <a:srgbClr val="FF0000"/>
              </a:solidFill>
              <a:round/>
              <a:headEnd/>
              <a:tailEnd/>
            </a:ln>
          </p:spPr>
          <p:txBody>
            <a:bodyPr/>
            <a:lstStyle/>
            <a:p>
              <a:endParaRPr lang="en-US">
                <a:solidFill>
                  <a:srgbClr val="000000"/>
                </a:solidFill>
              </a:endParaRPr>
            </a:p>
          </p:txBody>
        </p:sp>
        <p:sp>
          <p:nvSpPr>
            <p:cNvPr id="25615" name="Freeform 15"/>
            <p:cNvSpPr>
              <a:spLocks/>
            </p:cNvSpPr>
            <p:nvPr/>
          </p:nvSpPr>
          <p:spPr bwMode="auto">
            <a:xfrm>
              <a:off x="4302" y="2640"/>
              <a:ext cx="210" cy="138"/>
            </a:xfrm>
            <a:custGeom>
              <a:avLst/>
              <a:gdLst>
                <a:gd name="T0" fmla="*/ 0 w 210"/>
                <a:gd name="T1" fmla="*/ 138 h 138"/>
                <a:gd name="T2" fmla="*/ 210 w 210"/>
                <a:gd name="T3" fmla="*/ 0 h 138"/>
                <a:gd name="T4" fmla="*/ 0 60000 65536"/>
                <a:gd name="T5" fmla="*/ 0 60000 65536"/>
                <a:gd name="T6" fmla="*/ 0 w 210"/>
                <a:gd name="T7" fmla="*/ 0 h 138"/>
                <a:gd name="T8" fmla="*/ 210 w 210"/>
                <a:gd name="T9" fmla="*/ 138 h 138"/>
              </a:gdLst>
              <a:ahLst/>
              <a:cxnLst>
                <a:cxn ang="T4">
                  <a:pos x="T0" y="T1"/>
                </a:cxn>
                <a:cxn ang="T5">
                  <a:pos x="T2" y="T3"/>
                </a:cxn>
              </a:cxnLst>
              <a:rect l="T6" t="T7" r="T8" b="T9"/>
              <a:pathLst>
                <a:path w="210" h="138">
                  <a:moveTo>
                    <a:pt x="0" y="138"/>
                  </a:moveTo>
                  <a:lnTo>
                    <a:pt x="210" y="0"/>
                  </a:lnTo>
                </a:path>
              </a:pathLst>
            </a:custGeom>
            <a:noFill/>
            <a:ln w="15875">
              <a:solidFill>
                <a:srgbClr val="FF0000"/>
              </a:solidFill>
              <a:round/>
              <a:headEnd/>
              <a:tailEnd/>
            </a:ln>
          </p:spPr>
          <p:txBody>
            <a:bodyPr/>
            <a:lstStyle/>
            <a:p>
              <a:endParaRPr lang="en-US">
                <a:solidFill>
                  <a:srgbClr val="000000"/>
                </a:solidFill>
              </a:endParaRPr>
            </a:p>
          </p:txBody>
        </p:sp>
      </p:grpSp>
    </p:spTree>
    <p:extLst>
      <p:ext uri="{BB962C8B-B14F-4D97-AF65-F5344CB8AC3E}">
        <p14:creationId xmlns:p14="http://schemas.microsoft.com/office/powerpoint/2010/main" val="164780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06183">
                                            <p:txEl>
                                              <p:pRg st="0" end="0"/>
                                            </p:txEl>
                                          </p:spTgt>
                                        </p:tgtEl>
                                        <p:attrNameLst>
                                          <p:attrName>style.visibility</p:attrName>
                                        </p:attrNameLst>
                                      </p:cBhvr>
                                      <p:to>
                                        <p:strVal val="visible"/>
                                      </p:to>
                                    </p:set>
                                    <p:anim calcmode="lin" valueType="num">
                                      <p:cBhvr>
                                        <p:cTn id="7" dur="500" fill="hold"/>
                                        <p:tgtEl>
                                          <p:spTgt spid="3061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618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306183">
                                            <p:txEl>
                                              <p:pRg st="1" end="1"/>
                                            </p:txEl>
                                          </p:spTgt>
                                        </p:tgtEl>
                                        <p:attrNameLst>
                                          <p:attrName>style.visibility</p:attrName>
                                        </p:attrNameLst>
                                      </p:cBhvr>
                                      <p:to>
                                        <p:strVal val="visible"/>
                                      </p:to>
                                    </p:set>
                                    <p:anim calcmode="lin" valueType="num">
                                      <p:cBhvr>
                                        <p:cTn id="13" dur="500" fill="hold"/>
                                        <p:tgtEl>
                                          <p:spTgt spid="30618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0618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0618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061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306183">
                                            <p:txEl>
                                              <p:pRg st="2" end="2"/>
                                            </p:txEl>
                                          </p:spTgt>
                                        </p:tgtEl>
                                        <p:attrNameLst>
                                          <p:attrName>style.visibility</p:attrName>
                                        </p:attrNameLst>
                                      </p:cBhvr>
                                      <p:to>
                                        <p:strVal val="visible"/>
                                      </p:to>
                                    </p:set>
                                    <p:anim calcmode="lin" valueType="num">
                                      <p:cBhvr>
                                        <p:cTn id="21" dur="500" fill="hold"/>
                                        <p:tgtEl>
                                          <p:spTgt spid="30618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0618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0618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061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06183">
                                            <p:txEl>
                                              <p:pRg st="4" end="4"/>
                                            </p:txEl>
                                          </p:spTgt>
                                        </p:tgtEl>
                                        <p:attrNameLst>
                                          <p:attrName>style.visibility</p:attrName>
                                        </p:attrNameLst>
                                      </p:cBhvr>
                                      <p:to>
                                        <p:strVal val="visible"/>
                                      </p:to>
                                    </p:set>
                                    <p:animEffect transition="in" filter="wipe(left)">
                                      <p:cBhvr>
                                        <p:cTn id="29" dur="2000"/>
                                        <p:tgtEl>
                                          <p:spTgt spid="30618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306183">
                                            <p:txEl>
                                              <p:pRg st="5" end="5"/>
                                            </p:txEl>
                                          </p:spTgt>
                                        </p:tgtEl>
                                        <p:attrNameLst>
                                          <p:attrName>style.visibility</p:attrName>
                                        </p:attrNameLst>
                                      </p:cBhvr>
                                      <p:to>
                                        <p:strVal val="visible"/>
                                      </p:to>
                                    </p:set>
                                    <p:animEffect transition="in" filter="fade">
                                      <p:cBhvr>
                                        <p:cTn id="34" dur="1000"/>
                                        <p:tgtEl>
                                          <p:spTgt spid="306183">
                                            <p:txEl>
                                              <p:pRg st="5" end="5"/>
                                            </p:txEl>
                                          </p:spTgt>
                                        </p:tgtEl>
                                      </p:cBhvr>
                                    </p:animEffect>
                                    <p:anim calcmode="lin" valueType="num">
                                      <p:cBhvr>
                                        <p:cTn id="35" dur="1000" fill="hold"/>
                                        <p:tgtEl>
                                          <p:spTgt spid="30618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0618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306183">
                                            <p:txEl>
                                              <p:pRg st="6" end="6"/>
                                            </p:txEl>
                                          </p:spTgt>
                                        </p:tgtEl>
                                        <p:attrNameLst>
                                          <p:attrName>style.visibility</p:attrName>
                                        </p:attrNameLst>
                                      </p:cBhvr>
                                      <p:to>
                                        <p:strVal val="visible"/>
                                      </p:to>
                                    </p:set>
                                    <p:animEffect transition="in" filter="dissolve">
                                      <p:cBhvr>
                                        <p:cTn id="41" dur="500"/>
                                        <p:tgtEl>
                                          <p:spTgt spid="30618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306183">
                                            <p:txEl>
                                              <p:pRg st="9" end="9"/>
                                            </p:txEl>
                                          </p:spTgt>
                                        </p:tgtEl>
                                        <p:attrNameLst>
                                          <p:attrName>style.visibility</p:attrName>
                                        </p:attrNameLst>
                                      </p:cBhvr>
                                      <p:to>
                                        <p:strVal val="visible"/>
                                      </p:to>
                                    </p:set>
                                    <p:anim calcmode="lin" valueType="num">
                                      <p:cBhvr additive="base">
                                        <p:cTn id="46" dur="500" fill="hold"/>
                                        <p:tgtEl>
                                          <p:spTgt spid="306183">
                                            <p:txEl>
                                              <p:pRg st="9" end="9"/>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306183">
                                            <p:txEl>
                                              <p:pRg st="9" end="9"/>
                                            </p:txEl>
                                          </p:spTgt>
                                        </p:tgtEl>
                                        <p:attrNameLst>
                                          <p:attrName>ppt_y</p:attrName>
                                        </p:attrNameLst>
                                      </p:cBhvr>
                                      <p:tavLst>
                                        <p:tav tm="0">
                                          <p:val>
                                            <p:strVal val="#ppt_y"/>
                                          </p:val>
                                        </p:tav>
                                        <p:tav tm="100000">
                                          <p:val>
                                            <p:strVal val="#ppt_y"/>
                                          </p:val>
                                        </p:tav>
                                      </p:tavLst>
                                    </p:anim>
                                  </p:childTnLst>
                                </p:cTn>
                              </p:par>
                            </p:childTnLst>
                          </p:cTn>
                        </p:par>
                        <p:par>
                          <p:cTn id="48" fill="hold">
                            <p:stCondLst>
                              <p:cond delay="500"/>
                            </p:stCondLst>
                            <p:childTnLst>
                              <p:par>
                                <p:cTn id="49" presetID="9" presetClass="entr" presetSubtype="0" fill="hold" nodeType="afterEffect">
                                  <p:stCondLst>
                                    <p:cond delay="0"/>
                                  </p:stCondLst>
                                  <p:childTnLst>
                                    <p:set>
                                      <p:cBhvr>
                                        <p:cTn id="50" dur="1" fill="hold">
                                          <p:stCondLst>
                                            <p:cond delay="0"/>
                                          </p:stCondLst>
                                        </p:cTn>
                                        <p:tgtEl>
                                          <p:spTgt spid="306179"/>
                                        </p:tgtEl>
                                        <p:attrNameLst>
                                          <p:attrName>style.visibility</p:attrName>
                                        </p:attrNameLst>
                                      </p:cBhvr>
                                      <p:to>
                                        <p:strVal val="visible"/>
                                      </p:to>
                                    </p:set>
                                    <p:animEffect transition="in" filter="dissolve">
                                      <p:cBhvr>
                                        <p:cTn id="51" dur="500"/>
                                        <p:tgtEl>
                                          <p:spTgt spid="306179"/>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6"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barn(inHorizontal)">
                                      <p:cBhvr>
                                        <p:cTn id="56" dur="500"/>
                                        <p:tgtEl>
                                          <p:spTgt spid="2"/>
                                        </p:tgtEl>
                                      </p:cBhvr>
                                    </p:animEffect>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nodeType="clickEffect">
                                  <p:stCondLst>
                                    <p:cond delay="0"/>
                                  </p:stCondLst>
                                  <p:childTnLst>
                                    <p:set>
                                      <p:cBhvr>
                                        <p:cTn id="60" dur="1" fill="hold">
                                          <p:stCondLst>
                                            <p:cond delay="0"/>
                                          </p:stCondLst>
                                        </p:cTn>
                                        <p:tgtEl>
                                          <p:spTgt spid="306180"/>
                                        </p:tgtEl>
                                        <p:attrNameLst>
                                          <p:attrName>style.visibility</p:attrName>
                                        </p:attrNameLst>
                                      </p:cBhvr>
                                      <p:to>
                                        <p:strVal val="visible"/>
                                      </p:to>
                                    </p:set>
                                    <p:animEffect transition="in" filter="fade">
                                      <p:cBhvr>
                                        <p:cTn id="61" dur="1000"/>
                                        <p:tgtEl>
                                          <p:spTgt spid="306180"/>
                                        </p:tgtEl>
                                      </p:cBhvr>
                                    </p:animEffect>
                                    <p:anim calcmode="lin" valueType="num">
                                      <p:cBhvr>
                                        <p:cTn id="62" dur="1000" fill="hold"/>
                                        <p:tgtEl>
                                          <p:spTgt spid="306180"/>
                                        </p:tgtEl>
                                        <p:attrNameLst>
                                          <p:attrName>ppt_x</p:attrName>
                                        </p:attrNameLst>
                                      </p:cBhvr>
                                      <p:tavLst>
                                        <p:tav tm="0">
                                          <p:val>
                                            <p:strVal val="#ppt_x"/>
                                          </p:val>
                                        </p:tav>
                                        <p:tav tm="100000">
                                          <p:val>
                                            <p:strVal val="#ppt_x"/>
                                          </p:val>
                                        </p:tav>
                                      </p:tavLst>
                                    </p:anim>
                                    <p:anim calcmode="lin" valueType="num">
                                      <p:cBhvr>
                                        <p:cTn id="63" dur="1000" fill="hold"/>
                                        <p:tgtEl>
                                          <p:spTgt spid="306180"/>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306185"/>
                                        </p:tgtEl>
                                        <p:attrNameLst>
                                          <p:attrName>style.visibility</p:attrName>
                                        </p:attrNameLst>
                                      </p:cBhvr>
                                      <p:to>
                                        <p:strVal val="visible"/>
                                      </p:to>
                                    </p:set>
                                    <p:animEffect transition="in" filter="randombar(horizontal)">
                                      <p:cBhvr>
                                        <p:cTn id="68" dur="500"/>
                                        <p:tgtEl>
                                          <p:spTgt spid="306185"/>
                                        </p:tgtEl>
                                      </p:cBhvr>
                                    </p:animEffect>
                                  </p:childTnLst>
                                </p:cTn>
                              </p:par>
                            </p:childTnLst>
                          </p:cTn>
                        </p:par>
                      </p:childTnLst>
                    </p:cTn>
                  </p:par>
                  <p:par>
                    <p:cTn id="69" fill="hold">
                      <p:stCondLst>
                        <p:cond delay="indefinite"/>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306181"/>
                                        </p:tgtEl>
                                        <p:attrNameLst>
                                          <p:attrName>style.visibility</p:attrName>
                                        </p:attrNameLst>
                                      </p:cBhvr>
                                      <p:to>
                                        <p:strVal val="visible"/>
                                      </p:to>
                                    </p:set>
                                    <p:anim calcmode="lin" valueType="num">
                                      <p:cBhvr>
                                        <p:cTn id="73" dur="500" fill="hold"/>
                                        <p:tgtEl>
                                          <p:spTgt spid="306181"/>
                                        </p:tgtEl>
                                        <p:attrNameLst>
                                          <p:attrName>ppt_w</p:attrName>
                                        </p:attrNameLst>
                                      </p:cBhvr>
                                      <p:tavLst>
                                        <p:tav tm="0">
                                          <p:val>
                                            <p:fltVal val="0"/>
                                          </p:val>
                                        </p:tav>
                                        <p:tav tm="100000">
                                          <p:val>
                                            <p:strVal val="#ppt_w"/>
                                          </p:val>
                                        </p:tav>
                                      </p:tavLst>
                                    </p:anim>
                                    <p:anim calcmode="lin" valueType="num">
                                      <p:cBhvr>
                                        <p:cTn id="74" dur="500" fill="hold"/>
                                        <p:tgtEl>
                                          <p:spTgt spid="306181"/>
                                        </p:tgtEl>
                                        <p:attrNameLst>
                                          <p:attrName>ppt_h</p:attrName>
                                        </p:attrNameLst>
                                      </p:cBhvr>
                                      <p:tavLst>
                                        <p:tav tm="0">
                                          <p:val>
                                            <p:fltVal val="0"/>
                                          </p:val>
                                        </p:tav>
                                        <p:tav tm="100000">
                                          <p:val>
                                            <p:strVal val="#ppt_h"/>
                                          </p:val>
                                        </p:tav>
                                      </p:tavLst>
                                    </p:anim>
                                  </p:childTnLst>
                                </p:cTn>
                              </p:par>
                            </p:childTnLst>
                          </p:cTn>
                        </p:par>
                        <p:par>
                          <p:cTn id="75" fill="hold">
                            <p:stCondLst>
                              <p:cond delay="500"/>
                            </p:stCondLst>
                            <p:childTnLst>
                              <p:par>
                                <p:cTn id="76" presetID="9" presetClass="entr" presetSubtype="0" fill="hold" grpId="0" nodeType="afterEffect">
                                  <p:stCondLst>
                                    <p:cond delay="0"/>
                                  </p:stCondLst>
                                  <p:childTnLst>
                                    <p:set>
                                      <p:cBhvr>
                                        <p:cTn id="77" dur="1" fill="hold">
                                          <p:stCondLst>
                                            <p:cond delay="0"/>
                                          </p:stCondLst>
                                        </p:cTn>
                                        <p:tgtEl>
                                          <p:spTgt spid="306182"/>
                                        </p:tgtEl>
                                        <p:attrNameLst>
                                          <p:attrName>style.visibility</p:attrName>
                                        </p:attrNameLst>
                                      </p:cBhvr>
                                      <p:to>
                                        <p:strVal val="visible"/>
                                      </p:to>
                                    </p:set>
                                    <p:animEffect transition="in" filter="dissolve">
                                      <p:cBhvr>
                                        <p:cTn id="78" dur="500"/>
                                        <p:tgtEl>
                                          <p:spTgt spid="306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82" grpId="0" animBg="1"/>
      <p:bldP spid="306185"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title"/>
          </p:nvPr>
        </p:nvSpPr>
        <p:spPr/>
        <p:txBody>
          <a:bodyPr/>
          <a:lstStyle/>
          <a:p>
            <a:pPr eaLnBrk="1" hangingPunct="1"/>
            <a:endParaRPr lang="en-US" smtClean="0"/>
          </a:p>
        </p:txBody>
      </p:sp>
      <p:graphicFrame>
        <p:nvGraphicFramePr>
          <p:cNvPr id="26626" name="Object 3"/>
          <p:cNvGraphicFramePr>
            <a:graphicFrameLocks noChangeAspect="1"/>
          </p:cNvGraphicFramePr>
          <p:nvPr/>
        </p:nvGraphicFramePr>
        <p:xfrm>
          <a:off x="1895475" y="3067050"/>
          <a:ext cx="5114925" cy="733425"/>
        </p:xfrm>
        <a:graphic>
          <a:graphicData uri="http://schemas.openxmlformats.org/presentationml/2006/ole">
            <mc:AlternateContent xmlns:mc="http://schemas.openxmlformats.org/markup-compatibility/2006">
              <mc:Choice xmlns:v="urn:schemas-microsoft-com:vml" Requires="v">
                <p:oleObj spid="_x0000_s38914" name="Equation" r:id="rId4" imgW="5118100" imgH="736600" progId="Equation.3">
                  <p:embed/>
                </p:oleObj>
              </mc:Choice>
              <mc:Fallback>
                <p:oleObj name="Equation" r:id="rId4" imgW="5118100" imgH="736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5475" y="3067050"/>
                        <a:ext cx="5114925" cy="733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627" name="Object 4"/>
          <p:cNvGraphicFramePr>
            <a:graphicFrameLocks noChangeAspect="1"/>
          </p:cNvGraphicFramePr>
          <p:nvPr/>
        </p:nvGraphicFramePr>
        <p:xfrm>
          <a:off x="2474913" y="4305300"/>
          <a:ext cx="3314700" cy="647700"/>
        </p:xfrm>
        <a:graphic>
          <a:graphicData uri="http://schemas.openxmlformats.org/presentationml/2006/ole">
            <mc:AlternateContent xmlns:mc="http://schemas.openxmlformats.org/markup-compatibility/2006">
              <mc:Choice xmlns:v="urn:schemas-microsoft-com:vml" Requires="v">
                <p:oleObj spid="_x0000_s38915" name="Equation" r:id="rId6" imgW="3314700" imgH="647700" progId="Equation.3">
                  <p:embed/>
                </p:oleObj>
              </mc:Choice>
              <mc:Fallback>
                <p:oleObj name="Equation" r:id="rId6" imgW="3314700" imgH="6477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74913" y="4305300"/>
                        <a:ext cx="3314700"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629" name="Rectangle 5"/>
          <p:cNvSpPr>
            <a:spLocks noChangeArrowheads="1"/>
          </p:cNvSpPr>
          <p:nvPr/>
        </p:nvSpPr>
        <p:spPr bwMode="auto">
          <a:xfrm>
            <a:off x="4838700" y="4381500"/>
            <a:ext cx="1028700" cy="457200"/>
          </a:xfrm>
          <a:prstGeom prst="rect">
            <a:avLst/>
          </a:prstGeom>
          <a:noFill/>
          <a:ln w="9525">
            <a:solidFill>
              <a:srgbClr val="000000"/>
            </a:solidFill>
            <a:miter lim="800000"/>
            <a:headEnd/>
            <a:tailEnd/>
          </a:ln>
        </p:spPr>
        <p:txBody>
          <a:bodyPr/>
          <a:lstStyle/>
          <a:p>
            <a:endParaRPr lang="en-US">
              <a:solidFill>
                <a:srgbClr val="000000"/>
              </a:solidFill>
            </a:endParaRPr>
          </a:p>
        </p:txBody>
      </p:sp>
      <p:sp>
        <p:nvSpPr>
          <p:cNvPr id="26630" name="Rectangle 6"/>
          <p:cNvSpPr>
            <a:spLocks noChangeArrowheads="1"/>
          </p:cNvSpPr>
          <p:nvPr/>
        </p:nvSpPr>
        <p:spPr bwMode="auto">
          <a:xfrm>
            <a:off x="1600200" y="2041525"/>
            <a:ext cx="6080125" cy="641350"/>
          </a:xfrm>
          <a:prstGeom prst="rect">
            <a:avLst/>
          </a:prstGeom>
          <a:noFill/>
          <a:ln w="9525">
            <a:noFill/>
            <a:miter lim="800000"/>
            <a:headEnd/>
            <a:tailEnd/>
          </a:ln>
        </p:spPr>
        <p:txBody>
          <a:bodyPr wrap="none" anchor="ctr">
            <a:spAutoFit/>
          </a:bodyPr>
          <a:lstStyle/>
          <a:p>
            <a:pPr indent="274638" algn="l"/>
            <a:r>
              <a:rPr lang="en-US" sz="1800">
                <a:solidFill>
                  <a:srgbClr val="333399"/>
                </a:solidFill>
                <a:ea typeface="Times New Roman" pitchFamily="18" charset="0"/>
                <a:cs typeface="Arial" charset="0"/>
              </a:rPr>
              <a:t>On average, carbon dioxide travels at 410 m/s at 25</a:t>
            </a:r>
            <a:r>
              <a:rPr lang="en-US" sz="1800" baseline="30000">
                <a:solidFill>
                  <a:srgbClr val="333399"/>
                </a:solidFill>
                <a:ea typeface="Times New Roman" pitchFamily="18" charset="0"/>
                <a:cs typeface="Arial" charset="0"/>
              </a:rPr>
              <a:t>o</a:t>
            </a:r>
            <a:r>
              <a:rPr lang="en-US" sz="1800">
                <a:solidFill>
                  <a:srgbClr val="333399"/>
                </a:solidFill>
                <a:ea typeface="Times New Roman" pitchFamily="18" charset="0"/>
                <a:cs typeface="Arial" charset="0"/>
              </a:rPr>
              <a:t>C. </a:t>
            </a:r>
          </a:p>
          <a:p>
            <a:pPr indent="274638" algn="l"/>
            <a:r>
              <a:rPr lang="en-US" sz="1800">
                <a:solidFill>
                  <a:srgbClr val="333399"/>
                </a:solidFill>
                <a:ea typeface="Times New Roman" pitchFamily="18" charset="0"/>
                <a:cs typeface="Arial" charset="0"/>
              </a:rPr>
              <a:t>Find the average speed of chlorine at 25</a:t>
            </a:r>
            <a:r>
              <a:rPr lang="en-US" sz="1800" baseline="30000">
                <a:solidFill>
                  <a:srgbClr val="333399"/>
                </a:solidFill>
                <a:ea typeface="Times New Roman" pitchFamily="18" charset="0"/>
                <a:cs typeface="Arial" charset="0"/>
              </a:rPr>
              <a:t>o</a:t>
            </a:r>
            <a:r>
              <a:rPr lang="en-US" sz="1800">
                <a:solidFill>
                  <a:srgbClr val="333399"/>
                </a:solidFill>
                <a:ea typeface="Times New Roman" pitchFamily="18" charset="0"/>
                <a:cs typeface="Arial" charset="0"/>
              </a:rPr>
              <a:t>C.</a:t>
            </a:r>
          </a:p>
        </p:txBody>
      </p:sp>
      <p:sp>
        <p:nvSpPr>
          <p:cNvPr id="26631" name="Rectangle 7"/>
          <p:cNvSpPr>
            <a:spLocks noChangeArrowheads="1"/>
          </p:cNvSpPr>
          <p:nvPr/>
        </p:nvSpPr>
        <p:spPr bwMode="auto">
          <a:xfrm>
            <a:off x="-84138" y="3425825"/>
            <a:ext cx="9144001" cy="0"/>
          </a:xfrm>
          <a:prstGeom prst="rect">
            <a:avLst/>
          </a:prstGeom>
          <a:noFill/>
          <a:ln w="9525">
            <a:noFill/>
            <a:miter lim="800000"/>
            <a:headEnd/>
            <a:tailEnd/>
          </a:ln>
        </p:spPr>
        <p:txBody>
          <a:bodyPr wrap="none" anchor="ctr">
            <a:spAutoFit/>
          </a:bodyPr>
          <a:lstStyle/>
          <a:p>
            <a:endParaRPr lang="en-US">
              <a:solidFill>
                <a:srgbClr val="000000"/>
              </a:solidFill>
            </a:endParaRPr>
          </a:p>
        </p:txBody>
      </p:sp>
      <p:sp>
        <p:nvSpPr>
          <p:cNvPr id="26632" name="Rectangle 8"/>
          <p:cNvSpPr>
            <a:spLocks noChangeArrowheads="1"/>
          </p:cNvSpPr>
          <p:nvPr/>
        </p:nvSpPr>
        <p:spPr bwMode="auto">
          <a:xfrm>
            <a:off x="1598613" y="5500688"/>
            <a:ext cx="5822950" cy="366712"/>
          </a:xfrm>
          <a:prstGeom prst="rect">
            <a:avLst/>
          </a:prstGeom>
          <a:noFill/>
          <a:ln w="9525">
            <a:noFill/>
            <a:miter lim="800000"/>
            <a:headEnd/>
            <a:tailEnd/>
          </a:ln>
        </p:spPr>
        <p:txBody>
          <a:bodyPr wrap="none" anchor="ctr">
            <a:spAutoFit/>
          </a:bodyPr>
          <a:lstStyle/>
          <a:p>
            <a:pPr algn="l"/>
            <a:r>
              <a:rPr lang="en-US" sz="1800">
                <a:solidFill>
                  <a:srgbClr val="FF0000"/>
                </a:solidFill>
                <a:ea typeface="Times New Roman" pitchFamily="18" charset="0"/>
                <a:cs typeface="Arial" charset="0"/>
              </a:rPr>
              <a:t>**Hint: Put whatever you’re looking for in the numerator.</a:t>
            </a:r>
          </a:p>
        </p:txBody>
      </p:sp>
    </p:spTree>
    <p:extLst>
      <p:ext uri="{BB962C8B-B14F-4D97-AF65-F5344CB8AC3E}">
        <p14:creationId xmlns:p14="http://schemas.microsoft.com/office/powerpoint/2010/main" val="168568206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2"/>
          <p:cNvSpPr>
            <a:spLocks noGrp="1" noChangeArrowheads="1"/>
          </p:cNvSpPr>
          <p:nvPr>
            <p:ph type="title"/>
          </p:nvPr>
        </p:nvSpPr>
        <p:spPr/>
        <p:txBody>
          <a:bodyPr/>
          <a:lstStyle/>
          <a:p>
            <a:pPr eaLnBrk="1" hangingPunct="1"/>
            <a:endParaRPr lang="en-US" smtClean="0"/>
          </a:p>
        </p:txBody>
      </p:sp>
      <p:graphicFrame>
        <p:nvGraphicFramePr>
          <p:cNvPr id="27650" name="Object 3"/>
          <p:cNvGraphicFramePr>
            <a:graphicFrameLocks noChangeAspect="1"/>
          </p:cNvGraphicFramePr>
          <p:nvPr/>
        </p:nvGraphicFramePr>
        <p:xfrm>
          <a:off x="2124075" y="3419475"/>
          <a:ext cx="4657725" cy="771525"/>
        </p:xfrm>
        <a:graphic>
          <a:graphicData uri="http://schemas.openxmlformats.org/presentationml/2006/ole">
            <mc:AlternateContent xmlns:mc="http://schemas.openxmlformats.org/markup-compatibility/2006">
              <mc:Choice xmlns:v="urn:schemas-microsoft-com:vml" Requires="v">
                <p:oleObj spid="_x0000_s39938" name="Equation" r:id="rId4" imgW="4660900" imgH="774700" progId="Equation.3">
                  <p:embed/>
                </p:oleObj>
              </mc:Choice>
              <mc:Fallback>
                <p:oleObj name="Equation" r:id="rId4" imgW="4660900" imgH="774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4075" y="3419475"/>
                        <a:ext cx="4657725" cy="771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651" name="Object 4"/>
          <p:cNvGraphicFramePr>
            <a:graphicFrameLocks noChangeAspect="1"/>
          </p:cNvGraphicFramePr>
          <p:nvPr/>
        </p:nvGraphicFramePr>
        <p:xfrm>
          <a:off x="1676400" y="4676775"/>
          <a:ext cx="5562600" cy="733425"/>
        </p:xfrm>
        <a:graphic>
          <a:graphicData uri="http://schemas.openxmlformats.org/presentationml/2006/ole">
            <mc:AlternateContent xmlns:mc="http://schemas.openxmlformats.org/markup-compatibility/2006">
              <mc:Choice xmlns:v="urn:schemas-microsoft-com:vml" Requires="v">
                <p:oleObj spid="_x0000_s39939" name="Equation" r:id="rId6" imgW="5562600" imgH="736600" progId="Equation.3">
                  <p:embed/>
                </p:oleObj>
              </mc:Choice>
              <mc:Fallback>
                <p:oleObj name="Equation" r:id="rId6" imgW="5562600" imgH="736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4676775"/>
                        <a:ext cx="5562600" cy="733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653" name="Rectangle 5"/>
          <p:cNvSpPr>
            <a:spLocks noChangeArrowheads="1"/>
          </p:cNvSpPr>
          <p:nvPr/>
        </p:nvSpPr>
        <p:spPr bwMode="auto">
          <a:xfrm>
            <a:off x="6858000" y="4811713"/>
            <a:ext cx="457200" cy="457200"/>
          </a:xfrm>
          <a:prstGeom prst="rect">
            <a:avLst/>
          </a:prstGeom>
          <a:noFill/>
          <a:ln w="9525">
            <a:solidFill>
              <a:srgbClr val="000000"/>
            </a:solidFill>
            <a:miter lim="800000"/>
            <a:headEnd/>
            <a:tailEnd/>
          </a:ln>
        </p:spPr>
        <p:txBody>
          <a:bodyPr/>
          <a:lstStyle/>
          <a:p>
            <a:endParaRPr lang="en-US">
              <a:solidFill>
                <a:srgbClr val="000000"/>
              </a:solidFill>
            </a:endParaRPr>
          </a:p>
        </p:txBody>
      </p:sp>
      <p:sp>
        <p:nvSpPr>
          <p:cNvPr id="886790" name="Rectangle 6"/>
          <p:cNvSpPr>
            <a:spLocks noChangeArrowheads="1"/>
          </p:cNvSpPr>
          <p:nvPr/>
        </p:nvSpPr>
        <p:spPr bwMode="auto">
          <a:xfrm>
            <a:off x="1676400" y="2082800"/>
            <a:ext cx="6084888" cy="1190625"/>
          </a:xfrm>
          <a:prstGeom prst="rect">
            <a:avLst/>
          </a:prstGeom>
          <a:noFill/>
          <a:ln w="9525">
            <a:noFill/>
            <a:miter lim="800000"/>
            <a:headEnd/>
            <a:tailEnd/>
          </a:ln>
          <a:effectLst/>
        </p:spPr>
        <p:txBody>
          <a:bodyPr wrap="none" anchor="ctr">
            <a:spAutoFit/>
          </a:bodyPr>
          <a:lstStyle/>
          <a:p>
            <a:pPr indent="274638" algn="l">
              <a:defRPr/>
            </a:pPr>
            <a:r>
              <a:rPr lang="en-US" sz="1800">
                <a:solidFill>
                  <a:srgbClr val="333399"/>
                </a:solidFill>
                <a:ea typeface="Times New Roman" pitchFamily="18" charset="0"/>
                <a:cs typeface="Arial" charset="0"/>
              </a:rPr>
              <a:t>At a certain temperature fluorine gas travels at 582 m/s </a:t>
            </a:r>
          </a:p>
          <a:p>
            <a:pPr indent="274638" algn="l">
              <a:defRPr/>
            </a:pPr>
            <a:r>
              <a:rPr lang="en-US" sz="1800">
                <a:solidFill>
                  <a:srgbClr val="333399"/>
                </a:solidFill>
                <a:ea typeface="Times New Roman" pitchFamily="18" charset="0"/>
                <a:cs typeface="Arial" charset="0"/>
              </a:rPr>
              <a:t>and a noble gas travels at 394 m/s. </a:t>
            </a:r>
          </a:p>
          <a:p>
            <a:pPr indent="274638" algn="l">
              <a:defRPr/>
            </a:pPr>
            <a:r>
              <a:rPr lang="en-US" sz="1800">
                <a:solidFill>
                  <a:srgbClr val="333399"/>
                </a:solidFill>
                <a:ea typeface="Times New Roman" pitchFamily="18" charset="0"/>
                <a:cs typeface="Arial" charset="0"/>
              </a:rPr>
              <a:t>What is the </a:t>
            </a:r>
            <a:r>
              <a:rPr lang="en-US" sz="1800">
                <a:solidFill>
                  <a:srgbClr val="333399"/>
                </a:solidFill>
                <a:effectLst>
                  <a:outerShdw blurRad="38100" dist="38100" dir="2700000" algn="tl">
                    <a:srgbClr val="C0C0C0"/>
                  </a:outerShdw>
                </a:effectLst>
                <a:ea typeface="Times New Roman" pitchFamily="18" charset="0"/>
                <a:cs typeface="Arial" charset="0"/>
              </a:rPr>
              <a:t>noble gas</a:t>
            </a:r>
            <a:r>
              <a:rPr lang="en-US" sz="1800">
                <a:solidFill>
                  <a:srgbClr val="333399"/>
                </a:solidFill>
                <a:ea typeface="Times New Roman" pitchFamily="18" charset="0"/>
                <a:cs typeface="Arial" charset="0"/>
              </a:rPr>
              <a:t>?</a:t>
            </a:r>
            <a:endParaRPr lang="en-US" sz="900">
              <a:solidFill>
                <a:srgbClr val="333399"/>
              </a:solidFill>
              <a:ea typeface="Times New Roman" pitchFamily="18" charset="0"/>
              <a:cs typeface="Arial" charset="0"/>
            </a:endParaRPr>
          </a:p>
          <a:p>
            <a:pPr indent="274638" algn="l" eaLnBrk="0" hangingPunct="0">
              <a:defRPr/>
            </a:pPr>
            <a:endParaRPr lang="en-US" sz="1800">
              <a:solidFill>
                <a:srgbClr val="333399"/>
              </a:solidFill>
              <a:ea typeface="Times New Roman" pitchFamily="18" charset="0"/>
              <a:cs typeface="Arial" charset="0"/>
            </a:endParaRPr>
          </a:p>
        </p:txBody>
      </p:sp>
      <p:sp>
        <p:nvSpPr>
          <p:cNvPr id="27655" name="Rectangle 7"/>
          <p:cNvSpPr>
            <a:spLocks noChangeArrowheads="1"/>
          </p:cNvSpPr>
          <p:nvPr/>
        </p:nvSpPr>
        <p:spPr bwMode="auto">
          <a:xfrm>
            <a:off x="-1143000" y="3768725"/>
            <a:ext cx="9144000" cy="0"/>
          </a:xfrm>
          <a:prstGeom prst="rect">
            <a:avLst/>
          </a:prstGeom>
          <a:noFill/>
          <a:ln w="9525">
            <a:noFill/>
            <a:miter lim="800000"/>
            <a:headEnd/>
            <a:tailEnd/>
          </a:ln>
        </p:spPr>
        <p:txBody>
          <a:bodyPr wrap="none" anchor="ctr">
            <a:spAutoFit/>
          </a:bodyPr>
          <a:lstStyle/>
          <a:p>
            <a:endParaRPr lang="en-US">
              <a:solidFill>
                <a:srgbClr val="000000"/>
              </a:solidFill>
            </a:endParaRPr>
          </a:p>
        </p:txBody>
      </p:sp>
      <p:sp>
        <p:nvSpPr>
          <p:cNvPr id="27656" name="Rectangle 8"/>
          <p:cNvSpPr>
            <a:spLocks noChangeArrowheads="1"/>
          </p:cNvSpPr>
          <p:nvPr/>
        </p:nvSpPr>
        <p:spPr bwMode="auto">
          <a:xfrm>
            <a:off x="-1143000" y="3768725"/>
            <a:ext cx="9144000" cy="0"/>
          </a:xfrm>
          <a:prstGeom prst="rect">
            <a:avLst/>
          </a:prstGeom>
          <a:noFill/>
          <a:ln w="9525">
            <a:noFill/>
            <a:miter lim="800000"/>
            <a:headEnd/>
            <a:tailEnd/>
          </a:ln>
        </p:spPr>
        <p:txBody>
          <a:bodyPr wrap="none" anchor="ctr">
            <a:spAutoFit/>
          </a:bodyPr>
          <a:lstStyle/>
          <a:p>
            <a:endParaRPr lang="en-US">
              <a:solidFill>
                <a:srgbClr val="000000"/>
              </a:solidFill>
            </a:endParaRPr>
          </a:p>
        </p:txBody>
      </p:sp>
    </p:spTree>
    <p:extLst>
      <p:ext uri="{BB962C8B-B14F-4D97-AF65-F5344CB8AC3E}">
        <p14:creationId xmlns:p14="http://schemas.microsoft.com/office/powerpoint/2010/main" val="278882254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Rectangle 2"/>
          <p:cNvSpPr>
            <a:spLocks noGrp="1" noChangeArrowheads="1"/>
          </p:cNvSpPr>
          <p:nvPr>
            <p:ph type="title"/>
          </p:nvPr>
        </p:nvSpPr>
        <p:spPr/>
        <p:txBody>
          <a:bodyPr/>
          <a:lstStyle/>
          <a:p>
            <a:pPr eaLnBrk="1" hangingPunct="1"/>
            <a:endParaRPr lang="en-US" smtClean="0"/>
          </a:p>
        </p:txBody>
      </p:sp>
      <p:graphicFrame>
        <p:nvGraphicFramePr>
          <p:cNvPr id="28674" name="Object 3"/>
          <p:cNvGraphicFramePr>
            <a:graphicFrameLocks noChangeAspect="1"/>
          </p:cNvGraphicFramePr>
          <p:nvPr/>
        </p:nvGraphicFramePr>
        <p:xfrm>
          <a:off x="1790700" y="3162300"/>
          <a:ext cx="1552575" cy="342900"/>
        </p:xfrm>
        <a:graphic>
          <a:graphicData uri="http://schemas.openxmlformats.org/presentationml/2006/ole">
            <mc:AlternateContent xmlns:mc="http://schemas.openxmlformats.org/markup-compatibility/2006">
              <mc:Choice xmlns:v="urn:schemas-microsoft-com:vml" Requires="v">
                <p:oleObj spid="_x0000_s40962" name="Equation" r:id="rId4" imgW="1548728" imgH="342751" progId="Equation.3">
                  <p:embed/>
                </p:oleObj>
              </mc:Choice>
              <mc:Fallback>
                <p:oleObj name="Equation" r:id="rId4" imgW="1548728" imgH="342751"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0700" y="3162300"/>
                        <a:ext cx="1552575"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675" name="Object 4"/>
          <p:cNvGraphicFramePr>
            <a:graphicFrameLocks noChangeAspect="1"/>
          </p:cNvGraphicFramePr>
          <p:nvPr/>
        </p:nvGraphicFramePr>
        <p:xfrm>
          <a:off x="1790700" y="3876675"/>
          <a:ext cx="5514975" cy="695325"/>
        </p:xfrm>
        <a:graphic>
          <a:graphicData uri="http://schemas.openxmlformats.org/presentationml/2006/ole">
            <mc:AlternateContent xmlns:mc="http://schemas.openxmlformats.org/markup-compatibility/2006">
              <mc:Choice xmlns:v="urn:schemas-microsoft-com:vml" Requires="v">
                <p:oleObj spid="_x0000_s40963" name="Equation" r:id="rId6" imgW="5511800" imgH="698500" progId="Equation.3">
                  <p:embed/>
                </p:oleObj>
              </mc:Choice>
              <mc:Fallback>
                <p:oleObj name="Equation" r:id="rId6" imgW="5511800" imgH="6985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0700" y="3876675"/>
                        <a:ext cx="5514975" cy="695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676" name="Object 5"/>
          <p:cNvGraphicFramePr>
            <a:graphicFrameLocks noChangeAspect="1"/>
          </p:cNvGraphicFramePr>
          <p:nvPr/>
        </p:nvGraphicFramePr>
        <p:xfrm>
          <a:off x="1790700" y="5181600"/>
          <a:ext cx="5753100" cy="371475"/>
        </p:xfrm>
        <a:graphic>
          <a:graphicData uri="http://schemas.openxmlformats.org/presentationml/2006/ole">
            <mc:AlternateContent xmlns:mc="http://schemas.openxmlformats.org/markup-compatibility/2006">
              <mc:Choice xmlns:v="urn:schemas-microsoft-com:vml" Requires="v">
                <p:oleObj spid="_x0000_s40964" name="Equation" r:id="rId8" imgW="5753100" imgH="368300" progId="Equation.3">
                  <p:embed/>
                </p:oleObj>
              </mc:Choice>
              <mc:Fallback>
                <p:oleObj name="Equation" r:id="rId8" imgW="5753100" imgH="3683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0700" y="5181600"/>
                        <a:ext cx="5753100" cy="371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678" name="Rectangle 6"/>
          <p:cNvSpPr>
            <a:spLocks noChangeArrowheads="1"/>
          </p:cNvSpPr>
          <p:nvPr/>
        </p:nvSpPr>
        <p:spPr bwMode="auto">
          <a:xfrm>
            <a:off x="7162800" y="5105400"/>
            <a:ext cx="457200" cy="457200"/>
          </a:xfrm>
          <a:prstGeom prst="rect">
            <a:avLst/>
          </a:prstGeom>
          <a:noFill/>
          <a:ln w="9525">
            <a:solidFill>
              <a:srgbClr val="000000"/>
            </a:solidFill>
            <a:miter lim="800000"/>
            <a:headEnd/>
            <a:tailEnd/>
          </a:ln>
        </p:spPr>
        <p:txBody>
          <a:bodyPr/>
          <a:lstStyle/>
          <a:p>
            <a:endParaRPr lang="en-US">
              <a:solidFill>
                <a:srgbClr val="000000"/>
              </a:solidFill>
            </a:endParaRPr>
          </a:p>
        </p:txBody>
      </p:sp>
      <p:sp>
        <p:nvSpPr>
          <p:cNvPr id="28679" name="Rectangle 7"/>
          <p:cNvSpPr>
            <a:spLocks noChangeArrowheads="1"/>
          </p:cNvSpPr>
          <p:nvPr/>
        </p:nvSpPr>
        <p:spPr bwMode="auto">
          <a:xfrm>
            <a:off x="1676400" y="2057400"/>
            <a:ext cx="5699125" cy="641350"/>
          </a:xfrm>
          <a:prstGeom prst="rect">
            <a:avLst/>
          </a:prstGeom>
          <a:noFill/>
          <a:ln w="9525">
            <a:noFill/>
            <a:miter lim="800000"/>
            <a:headEnd/>
            <a:tailEnd/>
          </a:ln>
        </p:spPr>
        <p:txBody>
          <a:bodyPr wrap="none" anchor="ctr">
            <a:spAutoFit/>
          </a:bodyPr>
          <a:lstStyle/>
          <a:p>
            <a:pPr indent="274638" algn="l"/>
            <a:r>
              <a:rPr lang="en-US" sz="1800">
                <a:solidFill>
                  <a:srgbClr val="333399"/>
                </a:solidFill>
                <a:ea typeface="Times New Roman" pitchFamily="18" charset="0"/>
                <a:cs typeface="Arial" charset="0"/>
              </a:rPr>
              <a:t>CH</a:t>
            </a:r>
            <a:r>
              <a:rPr lang="en-US" sz="1800" baseline="-30000">
                <a:solidFill>
                  <a:srgbClr val="333399"/>
                </a:solidFill>
                <a:ea typeface="Times New Roman" pitchFamily="18" charset="0"/>
                <a:cs typeface="Arial" charset="0"/>
              </a:rPr>
              <a:t>4</a:t>
            </a:r>
            <a:r>
              <a:rPr lang="en-US" sz="1800">
                <a:solidFill>
                  <a:srgbClr val="333399"/>
                </a:solidFill>
                <a:ea typeface="Times New Roman" pitchFamily="18" charset="0"/>
                <a:cs typeface="Arial" charset="0"/>
              </a:rPr>
              <a:t> moves 1.58 times faster than which noble gas?</a:t>
            </a:r>
            <a:endParaRPr lang="en-US" sz="900">
              <a:solidFill>
                <a:srgbClr val="333399"/>
              </a:solidFill>
              <a:ea typeface="Times New Roman" pitchFamily="18" charset="0"/>
              <a:cs typeface="Arial" charset="0"/>
            </a:endParaRPr>
          </a:p>
          <a:p>
            <a:pPr indent="274638" algn="l" eaLnBrk="0" hangingPunct="0"/>
            <a:r>
              <a:rPr lang="en-US" sz="1800">
                <a:solidFill>
                  <a:srgbClr val="333399"/>
                </a:solidFill>
                <a:ea typeface="Times New Roman" pitchFamily="18" charset="0"/>
                <a:cs typeface="Arial" charset="0"/>
              </a:rPr>
              <a:t>Governing relation:</a:t>
            </a:r>
            <a:r>
              <a:rPr lang="en-US" sz="1800">
                <a:solidFill>
                  <a:srgbClr val="000000"/>
                </a:solidFill>
                <a:ea typeface="Times New Roman" pitchFamily="18" charset="0"/>
                <a:cs typeface="Arial" charset="0"/>
              </a:rPr>
              <a:t>	</a:t>
            </a:r>
          </a:p>
        </p:txBody>
      </p:sp>
      <p:sp>
        <p:nvSpPr>
          <p:cNvPr id="28680" name="Rectangle 8"/>
          <p:cNvSpPr>
            <a:spLocks noChangeArrowheads="1"/>
          </p:cNvSpPr>
          <p:nvPr/>
        </p:nvSpPr>
        <p:spPr bwMode="auto">
          <a:xfrm>
            <a:off x="0" y="3319463"/>
            <a:ext cx="9144000" cy="0"/>
          </a:xfrm>
          <a:prstGeom prst="rect">
            <a:avLst/>
          </a:prstGeom>
          <a:noFill/>
          <a:ln w="9525">
            <a:noFill/>
            <a:miter lim="800000"/>
            <a:headEnd/>
            <a:tailEnd/>
          </a:ln>
        </p:spPr>
        <p:txBody>
          <a:bodyPr wrap="none" anchor="ctr">
            <a:spAutoFit/>
          </a:bodyPr>
          <a:lstStyle/>
          <a:p>
            <a:endParaRPr lang="en-US">
              <a:solidFill>
                <a:srgbClr val="000000"/>
              </a:solidFill>
            </a:endParaRPr>
          </a:p>
        </p:txBody>
      </p:sp>
      <p:sp>
        <p:nvSpPr>
          <p:cNvPr id="28681" name="Rectangle 9"/>
          <p:cNvSpPr>
            <a:spLocks noChangeArrowheads="1"/>
          </p:cNvSpPr>
          <p:nvPr/>
        </p:nvSpPr>
        <p:spPr bwMode="auto">
          <a:xfrm>
            <a:off x="0" y="3319463"/>
            <a:ext cx="9144000" cy="0"/>
          </a:xfrm>
          <a:prstGeom prst="rect">
            <a:avLst/>
          </a:prstGeom>
          <a:noFill/>
          <a:ln w="9525">
            <a:noFill/>
            <a:miter lim="800000"/>
            <a:headEnd/>
            <a:tailEnd/>
          </a:ln>
        </p:spPr>
        <p:txBody>
          <a:bodyPr wrap="none" anchor="ctr">
            <a:spAutoFit/>
          </a:bodyPr>
          <a:lstStyle/>
          <a:p>
            <a:endParaRPr lang="en-US">
              <a:solidFill>
                <a:srgbClr val="000000"/>
              </a:solidFill>
            </a:endParaRPr>
          </a:p>
        </p:txBody>
      </p:sp>
      <p:sp>
        <p:nvSpPr>
          <p:cNvPr id="28682" name="Rectangle 10"/>
          <p:cNvSpPr>
            <a:spLocks noChangeArrowheads="1"/>
          </p:cNvSpPr>
          <p:nvPr/>
        </p:nvSpPr>
        <p:spPr bwMode="auto">
          <a:xfrm>
            <a:off x="0" y="4014788"/>
            <a:ext cx="9144000" cy="0"/>
          </a:xfrm>
          <a:prstGeom prst="rect">
            <a:avLst/>
          </a:prstGeom>
          <a:noFill/>
          <a:ln w="9525">
            <a:noFill/>
            <a:miter lim="800000"/>
            <a:headEnd/>
            <a:tailEnd/>
          </a:ln>
        </p:spPr>
        <p:txBody>
          <a:bodyPr wrap="none" anchor="ctr">
            <a:spAutoFit/>
          </a:bodyPr>
          <a:lstStyle/>
          <a:p>
            <a:endParaRPr lang="en-US">
              <a:solidFill>
                <a:srgbClr val="000000"/>
              </a:solidFill>
            </a:endParaRPr>
          </a:p>
        </p:txBody>
      </p:sp>
    </p:spTree>
    <p:extLst>
      <p:ext uri="{BB962C8B-B14F-4D97-AF65-F5344CB8AC3E}">
        <p14:creationId xmlns:p14="http://schemas.microsoft.com/office/powerpoint/2010/main" val="61024470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Rectangle 2"/>
          <p:cNvSpPr>
            <a:spLocks noChangeArrowheads="1"/>
          </p:cNvSpPr>
          <p:nvPr/>
        </p:nvSpPr>
        <p:spPr bwMode="auto">
          <a:xfrm>
            <a:off x="1504950" y="5911850"/>
            <a:ext cx="6724650" cy="641350"/>
          </a:xfrm>
          <a:prstGeom prst="rect">
            <a:avLst/>
          </a:prstGeom>
          <a:noFill/>
          <a:ln w="9525">
            <a:noFill/>
            <a:miter lim="800000"/>
            <a:headEnd/>
            <a:tailEnd/>
          </a:ln>
        </p:spPr>
        <p:txBody>
          <a:bodyPr wrap="none" anchor="ctr">
            <a:spAutoFit/>
          </a:bodyPr>
          <a:lstStyle/>
          <a:p>
            <a:pPr algn="l"/>
            <a:endParaRPr lang="en-US" sz="1800">
              <a:solidFill>
                <a:srgbClr val="000000"/>
              </a:solidFill>
              <a:ea typeface="Times New Roman" pitchFamily="18" charset="0"/>
              <a:cs typeface="Arial" charset="0"/>
            </a:endParaRPr>
          </a:p>
          <a:p>
            <a:pPr algn="l" eaLnBrk="0" hangingPunct="0"/>
            <a:r>
              <a:rPr lang="en-US" sz="1800">
                <a:solidFill>
                  <a:srgbClr val="000000"/>
                </a:solidFill>
                <a:ea typeface="Times New Roman" pitchFamily="18" charset="0"/>
                <a:cs typeface="Arial" charset="0"/>
              </a:rPr>
              <a:t>		So HCl dist. = 1.000 m/s (0.487 s) =    0.487 m</a:t>
            </a:r>
          </a:p>
        </p:txBody>
      </p:sp>
      <p:sp>
        <p:nvSpPr>
          <p:cNvPr id="29703" name="Rectangle 3"/>
          <p:cNvSpPr>
            <a:spLocks noGrp="1" noChangeArrowheads="1"/>
          </p:cNvSpPr>
          <p:nvPr>
            <p:ph type="title"/>
          </p:nvPr>
        </p:nvSpPr>
        <p:spPr/>
        <p:txBody>
          <a:bodyPr/>
          <a:lstStyle/>
          <a:p>
            <a:pPr eaLnBrk="1" hangingPunct="1"/>
            <a:endParaRPr lang="en-US" smtClean="0"/>
          </a:p>
        </p:txBody>
      </p:sp>
      <p:graphicFrame>
        <p:nvGraphicFramePr>
          <p:cNvPr id="29698" name="Object 4"/>
          <p:cNvGraphicFramePr>
            <a:graphicFrameLocks noChangeAspect="1"/>
          </p:cNvGraphicFramePr>
          <p:nvPr/>
        </p:nvGraphicFramePr>
        <p:xfrm>
          <a:off x="1676400" y="3276600"/>
          <a:ext cx="5257800" cy="714375"/>
        </p:xfrm>
        <a:graphic>
          <a:graphicData uri="http://schemas.openxmlformats.org/presentationml/2006/ole">
            <mc:AlternateContent xmlns:mc="http://schemas.openxmlformats.org/markup-compatibility/2006">
              <mc:Choice xmlns:v="urn:schemas-microsoft-com:vml" Requires="v">
                <p:oleObj spid="_x0000_s41986" name="Equation" r:id="rId4" imgW="5257800" imgH="711200" progId="Equation.3">
                  <p:embed/>
                </p:oleObj>
              </mc:Choice>
              <mc:Fallback>
                <p:oleObj name="Equation" r:id="rId4" imgW="5257800" imgH="711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3276600"/>
                        <a:ext cx="5257800"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699" name="Object 5"/>
          <p:cNvGraphicFramePr>
            <a:graphicFrameLocks noChangeAspect="1"/>
          </p:cNvGraphicFramePr>
          <p:nvPr/>
        </p:nvGraphicFramePr>
        <p:xfrm>
          <a:off x="1504950" y="4648200"/>
          <a:ext cx="1628775" cy="304800"/>
        </p:xfrm>
        <a:graphic>
          <a:graphicData uri="http://schemas.openxmlformats.org/presentationml/2006/ole">
            <mc:AlternateContent xmlns:mc="http://schemas.openxmlformats.org/markup-compatibility/2006">
              <mc:Choice xmlns:v="urn:schemas-microsoft-com:vml" Requires="v">
                <p:oleObj spid="_x0000_s41987" name="Equation" r:id="rId6" imgW="1624895" imgH="304668" progId="Equation.3">
                  <p:embed/>
                </p:oleObj>
              </mc:Choice>
              <mc:Fallback>
                <p:oleObj name="Equation" r:id="rId6" imgW="1624895" imgH="304668"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4950" y="4648200"/>
                        <a:ext cx="1628775"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700" name="Object 6"/>
          <p:cNvGraphicFramePr>
            <a:graphicFrameLocks noChangeAspect="1"/>
          </p:cNvGraphicFramePr>
          <p:nvPr/>
        </p:nvGraphicFramePr>
        <p:xfrm>
          <a:off x="1504950" y="4953000"/>
          <a:ext cx="1676400" cy="342900"/>
        </p:xfrm>
        <a:graphic>
          <a:graphicData uri="http://schemas.openxmlformats.org/presentationml/2006/ole">
            <mc:AlternateContent xmlns:mc="http://schemas.openxmlformats.org/markup-compatibility/2006">
              <mc:Choice xmlns:v="urn:schemas-microsoft-com:vml" Requires="v">
                <p:oleObj spid="_x0000_s41988" name="Equation" r:id="rId8" imgW="1676400" imgH="342900" progId="Equation.3">
                  <p:embed/>
                </p:oleObj>
              </mc:Choice>
              <mc:Fallback>
                <p:oleObj name="Equation" r:id="rId8" imgW="1676400" imgH="3429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04950" y="4953000"/>
                        <a:ext cx="1676400"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701" name="Object 7"/>
          <p:cNvGraphicFramePr>
            <a:graphicFrameLocks noChangeAspect="1"/>
          </p:cNvGraphicFramePr>
          <p:nvPr/>
        </p:nvGraphicFramePr>
        <p:xfrm>
          <a:off x="1504950" y="5486400"/>
          <a:ext cx="5934075" cy="304800"/>
        </p:xfrm>
        <a:graphic>
          <a:graphicData uri="http://schemas.openxmlformats.org/presentationml/2006/ole">
            <mc:AlternateContent xmlns:mc="http://schemas.openxmlformats.org/markup-compatibility/2006">
              <mc:Choice xmlns:v="urn:schemas-microsoft-com:vml" Requires="v">
                <p:oleObj spid="_x0000_s41989" name="Equation" r:id="rId10" imgW="5930900" imgH="304800" progId="Equation.3">
                  <p:embed/>
                </p:oleObj>
              </mc:Choice>
              <mc:Fallback>
                <p:oleObj name="Equation" r:id="rId10" imgW="5930900" imgH="3048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04950" y="5486400"/>
                        <a:ext cx="5934075"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704" name="Oval 8"/>
          <p:cNvSpPr>
            <a:spLocks noChangeArrowheads="1"/>
          </p:cNvSpPr>
          <p:nvPr/>
        </p:nvSpPr>
        <p:spPr bwMode="auto">
          <a:xfrm>
            <a:off x="6305550" y="2476500"/>
            <a:ext cx="114300" cy="228600"/>
          </a:xfrm>
          <a:prstGeom prst="ellipse">
            <a:avLst/>
          </a:prstGeom>
          <a:solidFill>
            <a:srgbClr val="FFFFFF"/>
          </a:solidFill>
          <a:ln w="9525">
            <a:solidFill>
              <a:srgbClr val="000000"/>
            </a:solidFill>
            <a:round/>
            <a:headEnd/>
            <a:tailEnd/>
          </a:ln>
        </p:spPr>
        <p:txBody>
          <a:bodyPr/>
          <a:lstStyle/>
          <a:p>
            <a:endParaRPr lang="en-US">
              <a:solidFill>
                <a:srgbClr val="000000"/>
              </a:solidFill>
            </a:endParaRPr>
          </a:p>
        </p:txBody>
      </p:sp>
      <p:sp>
        <p:nvSpPr>
          <p:cNvPr id="29705" name="Oval 9"/>
          <p:cNvSpPr>
            <a:spLocks noChangeArrowheads="1"/>
          </p:cNvSpPr>
          <p:nvPr/>
        </p:nvSpPr>
        <p:spPr bwMode="auto">
          <a:xfrm>
            <a:off x="2876550" y="2476500"/>
            <a:ext cx="114300" cy="228600"/>
          </a:xfrm>
          <a:prstGeom prst="ellipse">
            <a:avLst/>
          </a:prstGeom>
          <a:solidFill>
            <a:srgbClr val="FFFFFF"/>
          </a:solidFill>
          <a:ln w="9525">
            <a:solidFill>
              <a:srgbClr val="000000"/>
            </a:solidFill>
            <a:round/>
            <a:headEnd/>
            <a:tailEnd/>
          </a:ln>
        </p:spPr>
        <p:txBody>
          <a:bodyPr/>
          <a:lstStyle/>
          <a:p>
            <a:endParaRPr lang="en-US">
              <a:solidFill>
                <a:srgbClr val="000000"/>
              </a:solidFill>
            </a:endParaRPr>
          </a:p>
        </p:txBody>
      </p:sp>
      <p:sp>
        <p:nvSpPr>
          <p:cNvPr id="29706" name="Freeform 10"/>
          <p:cNvSpPr>
            <a:spLocks/>
          </p:cNvSpPr>
          <p:nvPr/>
        </p:nvSpPr>
        <p:spPr bwMode="auto">
          <a:xfrm>
            <a:off x="2936875" y="2703513"/>
            <a:ext cx="3422650" cy="0"/>
          </a:xfrm>
          <a:custGeom>
            <a:avLst/>
            <a:gdLst>
              <a:gd name="T0" fmla="*/ 0 w 5390"/>
              <a:gd name="T1" fmla="*/ 0 h 1"/>
              <a:gd name="T2" fmla="*/ 2147483647 w 5390"/>
              <a:gd name="T3" fmla="*/ 0 h 1"/>
              <a:gd name="T4" fmla="*/ 0 60000 65536"/>
              <a:gd name="T5" fmla="*/ 0 60000 65536"/>
              <a:gd name="T6" fmla="*/ 0 w 5390"/>
              <a:gd name="T7" fmla="*/ 0 h 1"/>
              <a:gd name="T8" fmla="*/ 5390 w 5390"/>
              <a:gd name="T9" fmla="*/ 0 h 1"/>
            </a:gdLst>
            <a:ahLst/>
            <a:cxnLst>
              <a:cxn ang="T4">
                <a:pos x="T0" y="T1"/>
              </a:cxn>
              <a:cxn ang="T5">
                <a:pos x="T2" y="T3"/>
              </a:cxn>
            </a:cxnLst>
            <a:rect l="T6" t="T7" r="T8" b="T9"/>
            <a:pathLst>
              <a:path w="5390" h="1">
                <a:moveTo>
                  <a:pt x="0" y="0"/>
                </a:moveTo>
                <a:lnTo>
                  <a:pt x="5390" y="0"/>
                </a:lnTo>
              </a:path>
            </a:pathLst>
          </a:custGeom>
          <a:noFill/>
          <a:ln w="9525">
            <a:solidFill>
              <a:srgbClr val="000000"/>
            </a:solidFill>
            <a:round/>
            <a:headEnd/>
            <a:tailEnd/>
          </a:ln>
        </p:spPr>
        <p:txBody>
          <a:bodyPr/>
          <a:lstStyle/>
          <a:p>
            <a:endParaRPr lang="en-US">
              <a:solidFill>
                <a:srgbClr val="000000"/>
              </a:solidFill>
            </a:endParaRPr>
          </a:p>
        </p:txBody>
      </p:sp>
      <p:sp>
        <p:nvSpPr>
          <p:cNvPr id="29707" name="Freeform 11"/>
          <p:cNvSpPr>
            <a:spLocks/>
          </p:cNvSpPr>
          <p:nvPr/>
        </p:nvSpPr>
        <p:spPr bwMode="auto">
          <a:xfrm>
            <a:off x="2930525" y="2476500"/>
            <a:ext cx="3432175" cy="0"/>
          </a:xfrm>
          <a:custGeom>
            <a:avLst/>
            <a:gdLst>
              <a:gd name="T0" fmla="*/ 0 w 5405"/>
              <a:gd name="T1" fmla="*/ 0 h 1"/>
              <a:gd name="T2" fmla="*/ 2147483647 w 5405"/>
              <a:gd name="T3" fmla="*/ 0 h 1"/>
              <a:gd name="T4" fmla="*/ 0 60000 65536"/>
              <a:gd name="T5" fmla="*/ 0 60000 65536"/>
              <a:gd name="T6" fmla="*/ 0 w 5405"/>
              <a:gd name="T7" fmla="*/ 0 h 1"/>
              <a:gd name="T8" fmla="*/ 5405 w 5405"/>
              <a:gd name="T9" fmla="*/ 0 h 1"/>
            </a:gdLst>
            <a:ahLst/>
            <a:cxnLst>
              <a:cxn ang="T4">
                <a:pos x="T0" y="T1"/>
              </a:cxn>
              <a:cxn ang="T5">
                <a:pos x="T2" y="T3"/>
              </a:cxn>
            </a:cxnLst>
            <a:rect l="T6" t="T7" r="T8" b="T9"/>
            <a:pathLst>
              <a:path w="5405" h="1">
                <a:moveTo>
                  <a:pt x="0" y="0"/>
                </a:moveTo>
                <a:lnTo>
                  <a:pt x="5405" y="0"/>
                </a:lnTo>
              </a:path>
            </a:pathLst>
          </a:custGeom>
          <a:noFill/>
          <a:ln w="9525">
            <a:solidFill>
              <a:srgbClr val="000000"/>
            </a:solidFill>
            <a:round/>
            <a:headEnd/>
            <a:tailEnd/>
          </a:ln>
        </p:spPr>
        <p:txBody>
          <a:bodyPr/>
          <a:lstStyle/>
          <a:p>
            <a:endParaRPr lang="en-US">
              <a:solidFill>
                <a:srgbClr val="000000"/>
              </a:solidFill>
            </a:endParaRPr>
          </a:p>
        </p:txBody>
      </p:sp>
      <p:sp>
        <p:nvSpPr>
          <p:cNvPr id="29708" name="Text Box 12"/>
          <p:cNvSpPr txBox="1">
            <a:spLocks noChangeArrowheads="1"/>
          </p:cNvSpPr>
          <p:nvPr/>
        </p:nvSpPr>
        <p:spPr bwMode="auto">
          <a:xfrm>
            <a:off x="2190750" y="2362200"/>
            <a:ext cx="914400" cy="393700"/>
          </a:xfrm>
          <a:prstGeom prst="rect">
            <a:avLst/>
          </a:prstGeom>
          <a:noFill/>
          <a:ln w="9525">
            <a:noFill/>
            <a:miter lim="800000"/>
            <a:headEnd/>
            <a:tailEnd/>
          </a:ln>
        </p:spPr>
        <p:txBody>
          <a:bodyPr/>
          <a:lstStyle/>
          <a:p>
            <a:pPr algn="l"/>
            <a:r>
              <a:rPr lang="en-US" sz="1800">
                <a:solidFill>
                  <a:srgbClr val="000000"/>
                </a:solidFill>
                <a:ea typeface="Times New Roman" pitchFamily="18" charset="0"/>
                <a:cs typeface="Arial" charset="0"/>
              </a:rPr>
              <a:t>HCl</a:t>
            </a:r>
          </a:p>
        </p:txBody>
      </p:sp>
      <p:sp>
        <p:nvSpPr>
          <p:cNvPr id="29709" name="Text Box 13"/>
          <p:cNvSpPr txBox="1">
            <a:spLocks noChangeArrowheads="1"/>
          </p:cNvSpPr>
          <p:nvPr/>
        </p:nvSpPr>
        <p:spPr bwMode="auto">
          <a:xfrm>
            <a:off x="6477000" y="2362200"/>
            <a:ext cx="914400" cy="393700"/>
          </a:xfrm>
          <a:prstGeom prst="rect">
            <a:avLst/>
          </a:prstGeom>
          <a:noFill/>
          <a:ln w="9525">
            <a:noFill/>
            <a:miter lim="800000"/>
            <a:headEnd/>
            <a:tailEnd/>
          </a:ln>
        </p:spPr>
        <p:txBody>
          <a:bodyPr/>
          <a:lstStyle/>
          <a:p>
            <a:pPr algn="l"/>
            <a:r>
              <a:rPr lang="en-US" sz="1800">
                <a:solidFill>
                  <a:srgbClr val="000000"/>
                </a:solidFill>
                <a:ea typeface="Times New Roman" pitchFamily="18" charset="0"/>
                <a:cs typeface="Arial" charset="0"/>
              </a:rPr>
              <a:t>NH</a:t>
            </a:r>
            <a:r>
              <a:rPr lang="en-US" sz="1800" baseline="-30000">
                <a:solidFill>
                  <a:srgbClr val="000000"/>
                </a:solidFill>
                <a:ea typeface="Times New Roman" pitchFamily="18" charset="0"/>
                <a:cs typeface="Arial" charset="0"/>
              </a:rPr>
              <a:t>3</a:t>
            </a:r>
            <a:endParaRPr lang="en-US" sz="1800">
              <a:solidFill>
                <a:srgbClr val="000000"/>
              </a:solidFill>
              <a:ea typeface="Times New Roman" pitchFamily="18" charset="0"/>
              <a:cs typeface="Arial" charset="0"/>
            </a:endParaRPr>
          </a:p>
        </p:txBody>
      </p:sp>
      <p:sp>
        <p:nvSpPr>
          <p:cNvPr id="29710" name="Text Box 14"/>
          <p:cNvSpPr txBox="1">
            <a:spLocks noChangeArrowheads="1"/>
          </p:cNvSpPr>
          <p:nvPr/>
        </p:nvSpPr>
        <p:spPr bwMode="auto">
          <a:xfrm>
            <a:off x="4248150" y="2705100"/>
            <a:ext cx="1028700" cy="393700"/>
          </a:xfrm>
          <a:prstGeom prst="rect">
            <a:avLst/>
          </a:prstGeom>
          <a:noFill/>
          <a:ln w="9525">
            <a:noFill/>
            <a:miter lim="800000"/>
            <a:headEnd/>
            <a:tailEnd/>
          </a:ln>
        </p:spPr>
        <p:txBody>
          <a:bodyPr/>
          <a:lstStyle/>
          <a:p>
            <a:pPr algn="l"/>
            <a:r>
              <a:rPr lang="en-US" sz="1800">
                <a:solidFill>
                  <a:srgbClr val="000000"/>
                </a:solidFill>
                <a:ea typeface="Times New Roman" pitchFamily="18" charset="0"/>
                <a:cs typeface="Arial" charset="0"/>
              </a:rPr>
              <a:t>1.20 m</a:t>
            </a:r>
          </a:p>
        </p:txBody>
      </p:sp>
      <p:sp>
        <p:nvSpPr>
          <p:cNvPr id="29711" name="Freeform 15"/>
          <p:cNvSpPr>
            <a:spLocks/>
          </p:cNvSpPr>
          <p:nvPr/>
        </p:nvSpPr>
        <p:spPr bwMode="auto">
          <a:xfrm>
            <a:off x="3095625" y="2613025"/>
            <a:ext cx="579438" cy="0"/>
          </a:xfrm>
          <a:custGeom>
            <a:avLst/>
            <a:gdLst>
              <a:gd name="T0" fmla="*/ 0 w 914"/>
              <a:gd name="T1" fmla="*/ 0 h 1"/>
              <a:gd name="T2" fmla="*/ 2147483647 w 914"/>
              <a:gd name="T3" fmla="*/ 0 h 1"/>
              <a:gd name="T4" fmla="*/ 0 60000 65536"/>
              <a:gd name="T5" fmla="*/ 0 60000 65536"/>
              <a:gd name="T6" fmla="*/ 0 w 914"/>
              <a:gd name="T7" fmla="*/ 0 h 1"/>
              <a:gd name="T8" fmla="*/ 914 w 914"/>
              <a:gd name="T9" fmla="*/ 0 h 1"/>
            </a:gdLst>
            <a:ahLst/>
            <a:cxnLst>
              <a:cxn ang="T4">
                <a:pos x="T0" y="T1"/>
              </a:cxn>
              <a:cxn ang="T5">
                <a:pos x="T2" y="T3"/>
              </a:cxn>
            </a:cxnLst>
            <a:rect l="T6" t="T7" r="T8" b="T9"/>
            <a:pathLst>
              <a:path w="914" h="1">
                <a:moveTo>
                  <a:pt x="0" y="0"/>
                </a:moveTo>
                <a:lnTo>
                  <a:pt x="914" y="0"/>
                </a:lnTo>
              </a:path>
            </a:pathLst>
          </a:custGeom>
          <a:noFill/>
          <a:ln w="9525">
            <a:solidFill>
              <a:srgbClr val="000000"/>
            </a:solidFill>
            <a:round/>
            <a:headEnd/>
            <a:tailEnd type="triangle" w="med" len="med"/>
          </a:ln>
        </p:spPr>
        <p:txBody>
          <a:bodyPr/>
          <a:lstStyle/>
          <a:p>
            <a:endParaRPr lang="en-US">
              <a:solidFill>
                <a:srgbClr val="000000"/>
              </a:solidFill>
            </a:endParaRPr>
          </a:p>
        </p:txBody>
      </p:sp>
      <p:sp>
        <p:nvSpPr>
          <p:cNvPr id="29712" name="Freeform 16"/>
          <p:cNvSpPr>
            <a:spLocks/>
          </p:cNvSpPr>
          <p:nvPr/>
        </p:nvSpPr>
        <p:spPr bwMode="auto">
          <a:xfrm>
            <a:off x="5632450" y="2605088"/>
            <a:ext cx="563563" cy="0"/>
          </a:xfrm>
          <a:custGeom>
            <a:avLst/>
            <a:gdLst>
              <a:gd name="T0" fmla="*/ 0 w 889"/>
              <a:gd name="T1" fmla="*/ 0 h 1"/>
              <a:gd name="T2" fmla="*/ 2147483647 w 889"/>
              <a:gd name="T3" fmla="*/ 0 h 1"/>
              <a:gd name="T4" fmla="*/ 0 60000 65536"/>
              <a:gd name="T5" fmla="*/ 0 60000 65536"/>
              <a:gd name="T6" fmla="*/ 0 w 889"/>
              <a:gd name="T7" fmla="*/ 0 h 1"/>
              <a:gd name="T8" fmla="*/ 889 w 889"/>
              <a:gd name="T9" fmla="*/ 0 h 1"/>
            </a:gdLst>
            <a:ahLst/>
            <a:cxnLst>
              <a:cxn ang="T4">
                <a:pos x="T0" y="T1"/>
              </a:cxn>
              <a:cxn ang="T5">
                <a:pos x="T2" y="T3"/>
              </a:cxn>
            </a:cxnLst>
            <a:rect l="T6" t="T7" r="T8" b="T9"/>
            <a:pathLst>
              <a:path w="889" h="1">
                <a:moveTo>
                  <a:pt x="0" y="0"/>
                </a:moveTo>
                <a:lnTo>
                  <a:pt x="889" y="0"/>
                </a:lnTo>
              </a:path>
            </a:pathLst>
          </a:custGeom>
          <a:noFill/>
          <a:ln w="9525">
            <a:solidFill>
              <a:srgbClr val="000000"/>
            </a:solidFill>
            <a:round/>
            <a:headEnd type="triangle" w="med" len="med"/>
            <a:tailEnd/>
          </a:ln>
        </p:spPr>
        <p:txBody>
          <a:bodyPr/>
          <a:lstStyle/>
          <a:p>
            <a:endParaRPr lang="en-US">
              <a:solidFill>
                <a:srgbClr val="000000"/>
              </a:solidFill>
            </a:endParaRPr>
          </a:p>
        </p:txBody>
      </p:sp>
      <p:sp>
        <p:nvSpPr>
          <p:cNvPr id="29713" name="Rectangle 17"/>
          <p:cNvSpPr>
            <a:spLocks noChangeArrowheads="1"/>
          </p:cNvSpPr>
          <p:nvPr/>
        </p:nvSpPr>
        <p:spPr bwMode="auto">
          <a:xfrm>
            <a:off x="7200900" y="6172200"/>
            <a:ext cx="1028700" cy="457200"/>
          </a:xfrm>
          <a:prstGeom prst="rect">
            <a:avLst/>
          </a:prstGeom>
          <a:noFill/>
          <a:ln w="9525">
            <a:solidFill>
              <a:srgbClr val="000000"/>
            </a:solidFill>
            <a:miter lim="800000"/>
            <a:headEnd/>
            <a:tailEnd/>
          </a:ln>
        </p:spPr>
        <p:txBody>
          <a:bodyPr/>
          <a:lstStyle/>
          <a:p>
            <a:endParaRPr lang="en-US">
              <a:solidFill>
                <a:srgbClr val="000000"/>
              </a:solidFill>
            </a:endParaRPr>
          </a:p>
        </p:txBody>
      </p:sp>
      <p:sp>
        <p:nvSpPr>
          <p:cNvPr id="29714" name="Text Box 18"/>
          <p:cNvSpPr txBox="1">
            <a:spLocks noChangeArrowheads="1"/>
          </p:cNvSpPr>
          <p:nvPr/>
        </p:nvSpPr>
        <p:spPr bwMode="auto">
          <a:xfrm>
            <a:off x="4191000" y="5791200"/>
            <a:ext cx="2514600" cy="342900"/>
          </a:xfrm>
          <a:prstGeom prst="rect">
            <a:avLst/>
          </a:prstGeom>
          <a:noFill/>
          <a:ln w="9525">
            <a:solidFill>
              <a:srgbClr val="000000"/>
            </a:solidFill>
            <a:miter lim="800000"/>
            <a:headEnd/>
            <a:tailEnd/>
          </a:ln>
        </p:spPr>
        <p:txBody>
          <a:bodyPr/>
          <a:lstStyle/>
          <a:p>
            <a:r>
              <a:rPr lang="en-US" sz="1400">
                <a:solidFill>
                  <a:srgbClr val="000000"/>
                </a:solidFill>
                <a:ea typeface="Times New Roman" pitchFamily="18" charset="0"/>
                <a:cs typeface="Arial" charset="0"/>
              </a:rPr>
              <a:t>DISTANCE = RATE x TIME</a:t>
            </a:r>
            <a:endParaRPr lang="en-US" sz="1800">
              <a:solidFill>
                <a:srgbClr val="000000"/>
              </a:solidFill>
              <a:ea typeface="Times New Roman" pitchFamily="18" charset="0"/>
              <a:cs typeface="Arial" charset="0"/>
            </a:endParaRPr>
          </a:p>
        </p:txBody>
      </p:sp>
      <p:sp>
        <p:nvSpPr>
          <p:cNvPr id="29715" name="Rectangle 19"/>
          <p:cNvSpPr>
            <a:spLocks noChangeArrowheads="1"/>
          </p:cNvSpPr>
          <p:nvPr/>
        </p:nvSpPr>
        <p:spPr bwMode="auto">
          <a:xfrm>
            <a:off x="-1497013" y="1108075"/>
            <a:ext cx="9144001" cy="0"/>
          </a:xfrm>
          <a:prstGeom prst="rect">
            <a:avLst/>
          </a:prstGeom>
          <a:noFill/>
          <a:ln w="9525">
            <a:noFill/>
            <a:miter lim="800000"/>
            <a:headEnd/>
            <a:tailEnd/>
          </a:ln>
        </p:spPr>
        <p:txBody>
          <a:bodyPr wrap="none" anchor="ctr">
            <a:spAutoFit/>
          </a:bodyPr>
          <a:lstStyle/>
          <a:p>
            <a:endParaRPr lang="en-US">
              <a:solidFill>
                <a:srgbClr val="000000"/>
              </a:solidFill>
            </a:endParaRPr>
          </a:p>
        </p:txBody>
      </p:sp>
      <p:sp>
        <p:nvSpPr>
          <p:cNvPr id="29716" name="Rectangle 20"/>
          <p:cNvSpPr>
            <a:spLocks noChangeArrowheads="1"/>
          </p:cNvSpPr>
          <p:nvPr/>
        </p:nvSpPr>
        <p:spPr bwMode="auto">
          <a:xfrm>
            <a:off x="1600200" y="1524000"/>
            <a:ext cx="6262688" cy="641350"/>
          </a:xfrm>
          <a:prstGeom prst="rect">
            <a:avLst/>
          </a:prstGeom>
          <a:noFill/>
          <a:ln w="9525">
            <a:noFill/>
            <a:miter lim="800000"/>
            <a:headEnd/>
            <a:tailEnd/>
          </a:ln>
        </p:spPr>
        <p:txBody>
          <a:bodyPr wrap="none" anchor="ctr">
            <a:spAutoFit/>
          </a:bodyPr>
          <a:lstStyle/>
          <a:p>
            <a:pPr algn="l"/>
            <a:r>
              <a:rPr lang="en-US" sz="1800">
                <a:solidFill>
                  <a:srgbClr val="333399"/>
                </a:solidFill>
                <a:ea typeface="Times New Roman" pitchFamily="18" charset="0"/>
                <a:cs typeface="Arial" charset="0"/>
              </a:rPr>
              <a:t>HCl and NH</a:t>
            </a:r>
            <a:r>
              <a:rPr lang="en-US" sz="1800" baseline="-30000">
                <a:solidFill>
                  <a:srgbClr val="333399"/>
                </a:solidFill>
                <a:ea typeface="Times New Roman" pitchFamily="18" charset="0"/>
                <a:cs typeface="Arial" charset="0"/>
              </a:rPr>
              <a:t>3</a:t>
            </a:r>
            <a:r>
              <a:rPr lang="en-US" sz="1800">
                <a:solidFill>
                  <a:srgbClr val="333399"/>
                </a:solidFill>
                <a:ea typeface="Times New Roman" pitchFamily="18" charset="0"/>
                <a:cs typeface="Arial" charset="0"/>
              </a:rPr>
              <a:t> are released at same time from opposite ends </a:t>
            </a:r>
          </a:p>
          <a:p>
            <a:pPr algn="l" eaLnBrk="0" hangingPunct="0"/>
            <a:r>
              <a:rPr lang="en-US" sz="1800">
                <a:solidFill>
                  <a:srgbClr val="333399"/>
                </a:solidFill>
                <a:ea typeface="Times New Roman" pitchFamily="18" charset="0"/>
                <a:cs typeface="Arial" charset="0"/>
              </a:rPr>
              <a:t>of 1.20 m horizontal tube. Where do gases meet?</a:t>
            </a:r>
          </a:p>
        </p:txBody>
      </p:sp>
      <p:sp>
        <p:nvSpPr>
          <p:cNvPr id="29717" name="Rectangle 21"/>
          <p:cNvSpPr>
            <a:spLocks noChangeArrowheads="1"/>
          </p:cNvSpPr>
          <p:nvPr/>
        </p:nvSpPr>
        <p:spPr bwMode="auto">
          <a:xfrm>
            <a:off x="1504950" y="2597150"/>
            <a:ext cx="184150" cy="777875"/>
          </a:xfrm>
          <a:prstGeom prst="rect">
            <a:avLst/>
          </a:prstGeom>
          <a:noFill/>
          <a:ln w="9525">
            <a:noFill/>
            <a:miter lim="800000"/>
            <a:headEnd/>
            <a:tailEnd/>
          </a:ln>
        </p:spPr>
        <p:txBody>
          <a:bodyPr wrap="none" anchor="ctr">
            <a:spAutoFit/>
          </a:bodyPr>
          <a:lstStyle/>
          <a:p>
            <a:pPr algn="l"/>
            <a:r>
              <a:rPr lang="en-US" sz="900">
                <a:solidFill>
                  <a:srgbClr val="000000"/>
                </a:solidFill>
              </a:rPr>
              <a:t/>
            </a:r>
            <a:br>
              <a:rPr lang="en-US" sz="900">
                <a:solidFill>
                  <a:srgbClr val="000000"/>
                </a:solidFill>
              </a:rPr>
            </a:br>
            <a:endParaRPr lang="en-US" sz="1800">
              <a:solidFill>
                <a:srgbClr val="000000"/>
              </a:solidFill>
            </a:endParaRPr>
          </a:p>
          <a:p>
            <a:pPr algn="l" eaLnBrk="0" hangingPunct="0"/>
            <a:endParaRPr lang="en-US" sz="1800">
              <a:solidFill>
                <a:srgbClr val="000000"/>
              </a:solidFill>
            </a:endParaRPr>
          </a:p>
        </p:txBody>
      </p:sp>
      <p:sp>
        <p:nvSpPr>
          <p:cNvPr id="29718" name="Rectangle 22"/>
          <p:cNvSpPr>
            <a:spLocks noChangeArrowheads="1"/>
          </p:cNvSpPr>
          <p:nvPr/>
        </p:nvSpPr>
        <p:spPr bwMode="auto">
          <a:xfrm>
            <a:off x="1416050" y="4225925"/>
            <a:ext cx="3841750" cy="366713"/>
          </a:xfrm>
          <a:prstGeom prst="rect">
            <a:avLst/>
          </a:prstGeom>
          <a:noFill/>
          <a:ln w="9525">
            <a:noFill/>
            <a:miter lim="800000"/>
            <a:headEnd/>
            <a:tailEnd/>
          </a:ln>
        </p:spPr>
        <p:txBody>
          <a:bodyPr wrap="none" anchor="ctr">
            <a:spAutoFit/>
          </a:bodyPr>
          <a:lstStyle/>
          <a:p>
            <a:pPr algn="l"/>
            <a:r>
              <a:rPr lang="en-US" sz="1800">
                <a:solidFill>
                  <a:srgbClr val="000000"/>
                </a:solidFill>
                <a:ea typeface="Times New Roman" pitchFamily="18" charset="0"/>
                <a:cs typeface="Arial" charset="0"/>
              </a:rPr>
              <a:t>Velocities are relative; pick easy #s:	</a:t>
            </a:r>
          </a:p>
        </p:txBody>
      </p:sp>
      <p:sp>
        <p:nvSpPr>
          <p:cNvPr id="29719" name="Rectangle 23"/>
          <p:cNvSpPr>
            <a:spLocks noChangeArrowheads="1"/>
          </p:cNvSpPr>
          <p:nvPr/>
        </p:nvSpPr>
        <p:spPr bwMode="auto">
          <a:xfrm>
            <a:off x="-1497013" y="4462463"/>
            <a:ext cx="9144001" cy="0"/>
          </a:xfrm>
          <a:prstGeom prst="rect">
            <a:avLst/>
          </a:prstGeom>
          <a:noFill/>
          <a:ln w="9525">
            <a:noFill/>
            <a:miter lim="800000"/>
            <a:headEnd/>
            <a:tailEnd/>
          </a:ln>
        </p:spPr>
        <p:txBody>
          <a:bodyPr wrap="none" anchor="ctr">
            <a:spAutoFit/>
          </a:bodyPr>
          <a:lstStyle/>
          <a:p>
            <a:endParaRPr lang="en-US">
              <a:solidFill>
                <a:srgbClr val="000000"/>
              </a:solidFill>
            </a:endParaRPr>
          </a:p>
        </p:txBody>
      </p:sp>
      <p:sp>
        <p:nvSpPr>
          <p:cNvPr id="29720" name="Rectangle 24"/>
          <p:cNvSpPr>
            <a:spLocks noChangeArrowheads="1"/>
          </p:cNvSpPr>
          <p:nvPr/>
        </p:nvSpPr>
        <p:spPr bwMode="auto">
          <a:xfrm>
            <a:off x="2068513" y="4462463"/>
            <a:ext cx="9144000" cy="0"/>
          </a:xfrm>
          <a:prstGeom prst="rect">
            <a:avLst/>
          </a:prstGeom>
          <a:noFill/>
          <a:ln w="9525">
            <a:noFill/>
            <a:miter lim="800000"/>
            <a:headEnd/>
            <a:tailEnd/>
          </a:ln>
        </p:spPr>
        <p:txBody>
          <a:bodyPr wrap="none" anchor="ctr">
            <a:spAutoFit/>
          </a:bodyPr>
          <a:lstStyle/>
          <a:p>
            <a:endParaRPr lang="en-US">
              <a:solidFill>
                <a:srgbClr val="000000"/>
              </a:solidFill>
            </a:endParaRPr>
          </a:p>
        </p:txBody>
      </p:sp>
      <p:sp>
        <p:nvSpPr>
          <p:cNvPr id="29721" name="Rectangle 25"/>
          <p:cNvSpPr>
            <a:spLocks noChangeArrowheads="1"/>
          </p:cNvSpPr>
          <p:nvPr/>
        </p:nvSpPr>
        <p:spPr bwMode="auto">
          <a:xfrm>
            <a:off x="-1497013" y="4805363"/>
            <a:ext cx="9144001" cy="0"/>
          </a:xfrm>
          <a:prstGeom prst="rect">
            <a:avLst/>
          </a:prstGeom>
          <a:noFill/>
          <a:ln w="9525">
            <a:noFill/>
            <a:miter lim="800000"/>
            <a:headEnd/>
            <a:tailEnd/>
          </a:ln>
        </p:spPr>
        <p:txBody>
          <a:bodyPr wrap="none" anchor="ctr">
            <a:spAutoFit/>
          </a:bodyPr>
          <a:lstStyle/>
          <a:p>
            <a:endParaRPr lang="en-US">
              <a:solidFill>
                <a:srgbClr val="000000"/>
              </a:solidFill>
            </a:endParaRPr>
          </a:p>
        </p:txBody>
      </p:sp>
      <p:sp>
        <p:nvSpPr>
          <p:cNvPr id="29722" name="Rectangle 26"/>
          <p:cNvSpPr>
            <a:spLocks noChangeArrowheads="1"/>
          </p:cNvSpPr>
          <p:nvPr/>
        </p:nvSpPr>
        <p:spPr bwMode="auto">
          <a:xfrm>
            <a:off x="-1497013" y="4805363"/>
            <a:ext cx="9144001" cy="0"/>
          </a:xfrm>
          <a:prstGeom prst="rect">
            <a:avLst/>
          </a:prstGeom>
          <a:noFill/>
          <a:ln w="9525">
            <a:noFill/>
            <a:miter lim="800000"/>
            <a:headEnd/>
            <a:tailEnd/>
          </a:ln>
        </p:spPr>
        <p:txBody>
          <a:bodyPr wrap="none" anchor="ctr">
            <a:spAutoFit/>
          </a:bodyPr>
          <a:lstStyle/>
          <a:p>
            <a:endParaRPr lang="en-US">
              <a:solidFill>
                <a:srgbClr val="000000"/>
              </a:solidFill>
            </a:endParaRPr>
          </a:p>
        </p:txBody>
      </p:sp>
    </p:spTree>
    <p:extLst>
      <p:ext uri="{BB962C8B-B14F-4D97-AF65-F5344CB8AC3E}">
        <p14:creationId xmlns:p14="http://schemas.microsoft.com/office/powerpoint/2010/main" val="122365992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7858" name="Picture 2" descr="MCj03963540000[1]"/>
          <p:cNvPicPr>
            <a:picLocks noChangeAspect="1" noChangeArrowheads="1"/>
          </p:cNvPicPr>
          <p:nvPr/>
        </p:nvPicPr>
        <p:blipFill>
          <a:blip r:embed="rId4" cstate="print">
            <a:lum bright="70000" contrast="-70000"/>
          </a:blip>
          <a:srcRect/>
          <a:stretch>
            <a:fillRect/>
          </a:stretch>
        </p:blipFill>
        <p:spPr bwMode="auto">
          <a:xfrm>
            <a:off x="6096000" y="-228600"/>
            <a:ext cx="3124200" cy="3124200"/>
          </a:xfrm>
          <a:prstGeom prst="rect">
            <a:avLst/>
          </a:prstGeom>
          <a:noFill/>
          <a:ln w="9525">
            <a:noFill/>
            <a:miter lim="800000"/>
            <a:headEnd/>
            <a:tailEnd/>
          </a:ln>
        </p:spPr>
      </p:pic>
      <p:sp>
        <p:nvSpPr>
          <p:cNvPr id="30726" name="Rectangle 3"/>
          <p:cNvSpPr>
            <a:spLocks noGrp="1" noChangeArrowheads="1"/>
          </p:cNvSpPr>
          <p:nvPr>
            <p:ph type="title"/>
          </p:nvPr>
        </p:nvSpPr>
        <p:spPr/>
        <p:txBody>
          <a:bodyPr/>
          <a:lstStyle/>
          <a:p>
            <a:pPr eaLnBrk="1" hangingPunct="1"/>
            <a:r>
              <a:rPr lang="en-US" sz="4000" smtClean="0"/>
              <a:t>Graham’s Law</a:t>
            </a:r>
            <a:r>
              <a:rPr lang="en-US" smtClean="0"/>
              <a:t> </a:t>
            </a:r>
          </a:p>
        </p:txBody>
      </p:sp>
      <p:graphicFrame>
        <p:nvGraphicFramePr>
          <p:cNvPr id="1017860" name="Object 4"/>
          <p:cNvGraphicFramePr>
            <a:graphicFrameLocks noChangeAspect="1"/>
          </p:cNvGraphicFramePr>
          <p:nvPr/>
        </p:nvGraphicFramePr>
        <p:xfrm>
          <a:off x="4029075" y="3800475"/>
          <a:ext cx="3286125" cy="695325"/>
        </p:xfrm>
        <a:graphic>
          <a:graphicData uri="http://schemas.openxmlformats.org/presentationml/2006/ole">
            <mc:AlternateContent xmlns:mc="http://schemas.openxmlformats.org/markup-compatibility/2006">
              <mc:Choice xmlns:v="urn:schemas-microsoft-com:vml" Requires="v">
                <p:oleObj spid="_x0000_s43010" name="Equation" r:id="rId5" imgW="3289300" imgH="698500" progId="Equation.3">
                  <p:embed/>
                </p:oleObj>
              </mc:Choice>
              <mc:Fallback>
                <p:oleObj name="Equation" r:id="rId5" imgW="3289300" imgH="6985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9075" y="3800475"/>
                        <a:ext cx="3286125" cy="695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17861" name="Object 5"/>
          <p:cNvGraphicFramePr>
            <a:graphicFrameLocks noChangeAspect="1"/>
          </p:cNvGraphicFramePr>
          <p:nvPr/>
        </p:nvGraphicFramePr>
        <p:xfrm>
          <a:off x="5105400" y="4572000"/>
          <a:ext cx="923925" cy="685800"/>
        </p:xfrm>
        <a:graphic>
          <a:graphicData uri="http://schemas.openxmlformats.org/presentationml/2006/ole">
            <mc:AlternateContent xmlns:mc="http://schemas.openxmlformats.org/markup-compatibility/2006">
              <mc:Choice xmlns:v="urn:schemas-microsoft-com:vml" Requires="v">
                <p:oleObj spid="_x0000_s43011" name="Equation" r:id="rId7" imgW="927100" imgH="685800" progId="Equation.3">
                  <p:embed/>
                </p:oleObj>
              </mc:Choice>
              <mc:Fallback>
                <p:oleObj name="Equation" r:id="rId7" imgW="927100" imgH="685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5400" y="4572000"/>
                        <a:ext cx="923925"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17862" name="Object 6"/>
          <p:cNvGraphicFramePr>
            <a:graphicFrameLocks noChangeAspect="1"/>
          </p:cNvGraphicFramePr>
          <p:nvPr/>
        </p:nvGraphicFramePr>
        <p:xfrm>
          <a:off x="6524625" y="5514975"/>
          <a:ext cx="1019175" cy="657225"/>
        </p:xfrm>
        <a:graphic>
          <a:graphicData uri="http://schemas.openxmlformats.org/presentationml/2006/ole">
            <mc:AlternateContent xmlns:mc="http://schemas.openxmlformats.org/markup-compatibility/2006">
              <mc:Choice xmlns:v="urn:schemas-microsoft-com:vml" Requires="v">
                <p:oleObj spid="_x0000_s43012" name="Equation" r:id="rId9" imgW="1016000" imgH="660400" progId="Equation.3">
                  <p:embed/>
                </p:oleObj>
              </mc:Choice>
              <mc:Fallback>
                <p:oleObj name="Equation" r:id="rId9" imgW="1016000" imgH="6604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24625" y="5514975"/>
                        <a:ext cx="1019175" cy="657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17863" name="Rectangle 7"/>
          <p:cNvSpPr>
            <a:spLocks noChangeArrowheads="1"/>
          </p:cNvSpPr>
          <p:nvPr/>
        </p:nvSpPr>
        <p:spPr bwMode="auto">
          <a:xfrm>
            <a:off x="6324600" y="5410200"/>
            <a:ext cx="1371600" cy="914400"/>
          </a:xfrm>
          <a:prstGeom prst="rect">
            <a:avLst/>
          </a:prstGeom>
          <a:noFill/>
          <a:ln w="9525">
            <a:solidFill>
              <a:srgbClr val="000000"/>
            </a:solidFill>
            <a:miter lim="800000"/>
            <a:headEnd/>
            <a:tailEnd/>
          </a:ln>
        </p:spPr>
        <p:txBody>
          <a:bodyPr/>
          <a:lstStyle/>
          <a:p>
            <a:endParaRPr lang="en-US">
              <a:solidFill>
                <a:srgbClr val="000000"/>
              </a:solidFill>
            </a:endParaRPr>
          </a:p>
        </p:txBody>
      </p:sp>
      <p:sp>
        <p:nvSpPr>
          <p:cNvPr id="1017864" name="Rectangle 8"/>
          <p:cNvSpPr>
            <a:spLocks noChangeArrowheads="1"/>
          </p:cNvSpPr>
          <p:nvPr/>
        </p:nvSpPr>
        <p:spPr bwMode="auto">
          <a:xfrm>
            <a:off x="685800" y="1404938"/>
            <a:ext cx="5851525" cy="2838450"/>
          </a:xfrm>
          <a:prstGeom prst="rect">
            <a:avLst/>
          </a:prstGeom>
          <a:noFill/>
          <a:ln w="9525">
            <a:noFill/>
            <a:miter lim="800000"/>
            <a:headEnd/>
            <a:tailEnd/>
          </a:ln>
        </p:spPr>
        <p:txBody>
          <a:bodyPr wrap="none" anchor="ctr">
            <a:spAutoFit/>
          </a:bodyPr>
          <a:lstStyle/>
          <a:p>
            <a:pPr algn="l"/>
            <a:r>
              <a:rPr lang="en-US" sz="1800">
                <a:solidFill>
                  <a:srgbClr val="000000"/>
                </a:solidFill>
                <a:ea typeface="Times New Roman" pitchFamily="18" charset="0"/>
                <a:cs typeface="Arial" charset="0"/>
              </a:rPr>
              <a:t>Consider two gases at same temp.</a:t>
            </a:r>
            <a:endParaRPr lang="en-US" sz="900">
              <a:solidFill>
                <a:srgbClr val="000000"/>
              </a:solidFill>
              <a:ea typeface="Times New Roman" pitchFamily="18" charset="0"/>
              <a:cs typeface="Arial" charset="0"/>
            </a:endParaRPr>
          </a:p>
          <a:p>
            <a:pPr algn="l" eaLnBrk="0" hangingPunct="0"/>
            <a:r>
              <a:rPr lang="en-US" sz="1800">
                <a:solidFill>
                  <a:srgbClr val="000000"/>
                </a:solidFill>
                <a:ea typeface="Times New Roman" pitchFamily="18" charset="0"/>
                <a:cs typeface="Arial" charset="0"/>
              </a:rPr>
              <a:t>	Gas 1:		    KE</a:t>
            </a:r>
            <a:r>
              <a:rPr lang="en-US" sz="1800" baseline="-30000">
                <a:solidFill>
                  <a:srgbClr val="000000"/>
                </a:solidFill>
                <a:ea typeface="Times New Roman" pitchFamily="18" charset="0"/>
                <a:cs typeface="Arial" charset="0"/>
              </a:rPr>
              <a:t>1</a:t>
            </a:r>
            <a:r>
              <a:rPr lang="en-US" sz="1800">
                <a:solidFill>
                  <a:srgbClr val="000000"/>
                </a:solidFill>
                <a:ea typeface="Times New Roman" pitchFamily="18" charset="0"/>
                <a:cs typeface="Arial" charset="0"/>
              </a:rPr>
              <a:t> = ½ m</a:t>
            </a:r>
            <a:r>
              <a:rPr lang="en-US" sz="1800" baseline="-30000">
                <a:solidFill>
                  <a:srgbClr val="000000"/>
                </a:solidFill>
                <a:ea typeface="Times New Roman" pitchFamily="18" charset="0"/>
                <a:cs typeface="Arial" charset="0"/>
              </a:rPr>
              <a:t>1</a:t>
            </a:r>
            <a:r>
              <a:rPr lang="en-US" sz="1800">
                <a:solidFill>
                  <a:srgbClr val="000000"/>
                </a:solidFill>
                <a:ea typeface="Times New Roman" pitchFamily="18" charset="0"/>
                <a:cs typeface="Arial" charset="0"/>
              </a:rPr>
              <a:t> v</a:t>
            </a:r>
            <a:r>
              <a:rPr lang="en-US" sz="1800" baseline="-30000">
                <a:solidFill>
                  <a:srgbClr val="000000"/>
                </a:solidFill>
                <a:ea typeface="Times New Roman" pitchFamily="18" charset="0"/>
                <a:cs typeface="Arial" charset="0"/>
              </a:rPr>
              <a:t>1</a:t>
            </a:r>
            <a:r>
              <a:rPr lang="en-US" sz="1800" baseline="30000">
                <a:solidFill>
                  <a:srgbClr val="000000"/>
                </a:solidFill>
                <a:ea typeface="Times New Roman" pitchFamily="18" charset="0"/>
                <a:cs typeface="Arial" charset="0"/>
              </a:rPr>
              <a:t>2</a:t>
            </a:r>
            <a:endParaRPr lang="en-US" sz="900">
              <a:solidFill>
                <a:srgbClr val="000000"/>
              </a:solidFill>
              <a:ea typeface="Times New Roman" pitchFamily="18" charset="0"/>
              <a:cs typeface="Arial" charset="0"/>
            </a:endParaRPr>
          </a:p>
          <a:p>
            <a:pPr algn="l" eaLnBrk="0" hangingPunct="0"/>
            <a:r>
              <a:rPr lang="en-US" sz="1800">
                <a:solidFill>
                  <a:srgbClr val="000000"/>
                </a:solidFill>
                <a:ea typeface="Times New Roman" pitchFamily="18" charset="0"/>
                <a:cs typeface="Arial" charset="0"/>
              </a:rPr>
              <a:t>	Gas 2:		    KE</a:t>
            </a:r>
            <a:r>
              <a:rPr lang="en-US" sz="1800" baseline="-30000">
                <a:solidFill>
                  <a:srgbClr val="000000"/>
                </a:solidFill>
                <a:ea typeface="Times New Roman" pitchFamily="18" charset="0"/>
                <a:cs typeface="Arial" charset="0"/>
              </a:rPr>
              <a:t>2</a:t>
            </a:r>
            <a:r>
              <a:rPr lang="en-US" sz="1800">
                <a:solidFill>
                  <a:srgbClr val="000000"/>
                </a:solidFill>
                <a:ea typeface="Times New Roman" pitchFamily="18" charset="0"/>
                <a:cs typeface="Arial" charset="0"/>
              </a:rPr>
              <a:t> = ½ m</a:t>
            </a:r>
            <a:r>
              <a:rPr lang="en-US" sz="1800" baseline="-30000">
                <a:solidFill>
                  <a:srgbClr val="000000"/>
                </a:solidFill>
                <a:ea typeface="Times New Roman" pitchFamily="18" charset="0"/>
                <a:cs typeface="Arial" charset="0"/>
              </a:rPr>
              <a:t>2</a:t>
            </a:r>
            <a:r>
              <a:rPr lang="en-US" sz="1800">
                <a:solidFill>
                  <a:srgbClr val="000000"/>
                </a:solidFill>
                <a:ea typeface="Times New Roman" pitchFamily="18" charset="0"/>
                <a:cs typeface="Arial" charset="0"/>
              </a:rPr>
              <a:t> v</a:t>
            </a:r>
            <a:r>
              <a:rPr lang="en-US" sz="1800" baseline="-30000">
                <a:solidFill>
                  <a:srgbClr val="000000"/>
                </a:solidFill>
                <a:ea typeface="Times New Roman" pitchFamily="18" charset="0"/>
                <a:cs typeface="Arial" charset="0"/>
              </a:rPr>
              <a:t>2</a:t>
            </a:r>
            <a:r>
              <a:rPr lang="en-US" sz="1800" baseline="30000">
                <a:solidFill>
                  <a:srgbClr val="000000"/>
                </a:solidFill>
                <a:ea typeface="Times New Roman" pitchFamily="18" charset="0"/>
                <a:cs typeface="Arial" charset="0"/>
              </a:rPr>
              <a:t>2</a:t>
            </a:r>
            <a:endParaRPr lang="en-US" sz="900">
              <a:solidFill>
                <a:srgbClr val="000000"/>
              </a:solidFill>
              <a:ea typeface="Times New Roman" pitchFamily="18" charset="0"/>
              <a:cs typeface="Arial" charset="0"/>
            </a:endParaRPr>
          </a:p>
          <a:p>
            <a:pPr algn="l" eaLnBrk="0" hangingPunct="0"/>
            <a:endParaRPr lang="en-US" sz="1800">
              <a:solidFill>
                <a:srgbClr val="000000"/>
              </a:solidFill>
              <a:ea typeface="Times New Roman" pitchFamily="18" charset="0"/>
              <a:cs typeface="Arial" charset="0"/>
            </a:endParaRPr>
          </a:p>
          <a:p>
            <a:pPr algn="l" eaLnBrk="0" hangingPunct="0"/>
            <a:r>
              <a:rPr lang="en-US" sz="1800">
                <a:solidFill>
                  <a:srgbClr val="000000"/>
                </a:solidFill>
                <a:ea typeface="Times New Roman" pitchFamily="18" charset="0"/>
                <a:cs typeface="Arial" charset="0"/>
              </a:rPr>
              <a:t>Since temp. is same, then…</a:t>
            </a:r>
            <a:r>
              <a:rPr lang="en-US" sz="900">
                <a:solidFill>
                  <a:srgbClr val="000000"/>
                </a:solidFill>
                <a:ea typeface="Times New Roman" pitchFamily="18" charset="0"/>
                <a:cs typeface="Arial" charset="0"/>
              </a:rPr>
              <a:t>	               </a:t>
            </a:r>
            <a:r>
              <a:rPr lang="en-US" sz="1800">
                <a:solidFill>
                  <a:srgbClr val="000000"/>
                </a:solidFill>
                <a:ea typeface="Times New Roman" pitchFamily="18" charset="0"/>
                <a:cs typeface="Arial" charset="0"/>
              </a:rPr>
              <a:t>KE</a:t>
            </a:r>
            <a:r>
              <a:rPr lang="en-US" sz="1800" baseline="-30000">
                <a:solidFill>
                  <a:srgbClr val="000000"/>
                </a:solidFill>
                <a:ea typeface="Times New Roman" pitchFamily="18" charset="0"/>
                <a:cs typeface="Arial" charset="0"/>
              </a:rPr>
              <a:t>1</a:t>
            </a:r>
            <a:r>
              <a:rPr lang="en-US" sz="1800">
                <a:solidFill>
                  <a:srgbClr val="000000"/>
                </a:solidFill>
                <a:ea typeface="Times New Roman" pitchFamily="18" charset="0"/>
                <a:cs typeface="Arial" charset="0"/>
              </a:rPr>
              <a:t> = KE</a:t>
            </a:r>
            <a:r>
              <a:rPr lang="en-US" sz="1800" baseline="-30000">
                <a:solidFill>
                  <a:srgbClr val="000000"/>
                </a:solidFill>
                <a:ea typeface="Times New Roman" pitchFamily="18" charset="0"/>
                <a:cs typeface="Arial" charset="0"/>
              </a:rPr>
              <a:t>2</a:t>
            </a:r>
            <a:endParaRPr lang="en-US" sz="900">
              <a:solidFill>
                <a:srgbClr val="000000"/>
              </a:solidFill>
              <a:ea typeface="Times New Roman" pitchFamily="18" charset="0"/>
              <a:cs typeface="Arial" charset="0"/>
            </a:endParaRPr>
          </a:p>
          <a:p>
            <a:pPr algn="l" eaLnBrk="0" hangingPunct="0"/>
            <a:r>
              <a:rPr lang="en-US" sz="1800">
                <a:solidFill>
                  <a:srgbClr val="000000"/>
                </a:solidFill>
                <a:ea typeface="Times New Roman" pitchFamily="18" charset="0"/>
                <a:cs typeface="Arial" charset="0"/>
              </a:rPr>
              <a:t>				½ m</a:t>
            </a:r>
            <a:r>
              <a:rPr lang="en-US" sz="1800" baseline="-30000">
                <a:solidFill>
                  <a:srgbClr val="000000"/>
                </a:solidFill>
                <a:ea typeface="Times New Roman" pitchFamily="18" charset="0"/>
                <a:cs typeface="Arial" charset="0"/>
              </a:rPr>
              <a:t>1</a:t>
            </a:r>
            <a:r>
              <a:rPr lang="en-US" sz="1800">
                <a:solidFill>
                  <a:srgbClr val="000000"/>
                </a:solidFill>
                <a:ea typeface="Times New Roman" pitchFamily="18" charset="0"/>
                <a:cs typeface="Arial" charset="0"/>
              </a:rPr>
              <a:t> v</a:t>
            </a:r>
            <a:r>
              <a:rPr lang="en-US" sz="1800" baseline="-30000">
                <a:solidFill>
                  <a:srgbClr val="000000"/>
                </a:solidFill>
                <a:ea typeface="Times New Roman" pitchFamily="18" charset="0"/>
                <a:cs typeface="Arial" charset="0"/>
              </a:rPr>
              <a:t>1</a:t>
            </a:r>
            <a:r>
              <a:rPr lang="en-US" sz="1800" baseline="30000">
                <a:solidFill>
                  <a:srgbClr val="000000"/>
                </a:solidFill>
                <a:ea typeface="Times New Roman" pitchFamily="18" charset="0"/>
                <a:cs typeface="Arial" charset="0"/>
              </a:rPr>
              <a:t>2</a:t>
            </a:r>
            <a:r>
              <a:rPr lang="en-US" sz="1800">
                <a:solidFill>
                  <a:srgbClr val="000000"/>
                </a:solidFill>
                <a:ea typeface="Times New Roman" pitchFamily="18" charset="0"/>
                <a:cs typeface="Arial" charset="0"/>
              </a:rPr>
              <a:t> = ½ m</a:t>
            </a:r>
            <a:r>
              <a:rPr lang="en-US" sz="1800" baseline="-30000">
                <a:solidFill>
                  <a:srgbClr val="000000"/>
                </a:solidFill>
                <a:ea typeface="Times New Roman" pitchFamily="18" charset="0"/>
                <a:cs typeface="Arial" charset="0"/>
              </a:rPr>
              <a:t>2</a:t>
            </a:r>
            <a:r>
              <a:rPr lang="en-US" sz="1800">
                <a:solidFill>
                  <a:srgbClr val="000000"/>
                </a:solidFill>
                <a:ea typeface="Times New Roman" pitchFamily="18" charset="0"/>
                <a:cs typeface="Arial" charset="0"/>
              </a:rPr>
              <a:t> v</a:t>
            </a:r>
            <a:r>
              <a:rPr lang="en-US" sz="1800" baseline="-30000">
                <a:solidFill>
                  <a:srgbClr val="000000"/>
                </a:solidFill>
                <a:ea typeface="Times New Roman" pitchFamily="18" charset="0"/>
                <a:cs typeface="Arial" charset="0"/>
              </a:rPr>
              <a:t>2</a:t>
            </a:r>
            <a:r>
              <a:rPr lang="en-US" sz="1800" baseline="30000">
                <a:solidFill>
                  <a:srgbClr val="000000"/>
                </a:solidFill>
                <a:ea typeface="Times New Roman" pitchFamily="18" charset="0"/>
                <a:cs typeface="Arial" charset="0"/>
              </a:rPr>
              <a:t>2</a:t>
            </a:r>
            <a:endParaRPr lang="en-US" sz="900">
              <a:solidFill>
                <a:srgbClr val="000000"/>
              </a:solidFill>
              <a:ea typeface="Times New Roman" pitchFamily="18" charset="0"/>
              <a:cs typeface="Arial" charset="0"/>
            </a:endParaRPr>
          </a:p>
          <a:p>
            <a:pPr algn="l" eaLnBrk="0" hangingPunct="0"/>
            <a:r>
              <a:rPr lang="en-US" sz="1800">
                <a:solidFill>
                  <a:srgbClr val="000000"/>
                </a:solidFill>
                <a:ea typeface="Times New Roman" pitchFamily="18" charset="0"/>
                <a:cs typeface="Arial" charset="0"/>
              </a:rPr>
              <a:t>				    m</a:t>
            </a:r>
            <a:r>
              <a:rPr lang="en-US" sz="1800" baseline="-30000">
                <a:solidFill>
                  <a:srgbClr val="000000"/>
                </a:solidFill>
                <a:ea typeface="Times New Roman" pitchFamily="18" charset="0"/>
                <a:cs typeface="Arial" charset="0"/>
              </a:rPr>
              <a:t>1</a:t>
            </a:r>
            <a:r>
              <a:rPr lang="en-US" sz="1800">
                <a:solidFill>
                  <a:srgbClr val="000000"/>
                </a:solidFill>
                <a:ea typeface="Times New Roman" pitchFamily="18" charset="0"/>
                <a:cs typeface="Arial" charset="0"/>
              </a:rPr>
              <a:t> v</a:t>
            </a:r>
            <a:r>
              <a:rPr lang="en-US" sz="1800" baseline="-30000">
                <a:solidFill>
                  <a:srgbClr val="000000"/>
                </a:solidFill>
                <a:ea typeface="Times New Roman" pitchFamily="18" charset="0"/>
                <a:cs typeface="Arial" charset="0"/>
              </a:rPr>
              <a:t>1</a:t>
            </a:r>
            <a:r>
              <a:rPr lang="en-US" sz="1800" baseline="30000">
                <a:solidFill>
                  <a:srgbClr val="000000"/>
                </a:solidFill>
                <a:ea typeface="Times New Roman" pitchFamily="18" charset="0"/>
                <a:cs typeface="Arial" charset="0"/>
              </a:rPr>
              <a:t>2</a:t>
            </a:r>
            <a:r>
              <a:rPr lang="en-US" sz="1800">
                <a:solidFill>
                  <a:srgbClr val="000000"/>
                </a:solidFill>
                <a:ea typeface="Times New Roman" pitchFamily="18" charset="0"/>
                <a:cs typeface="Arial" charset="0"/>
              </a:rPr>
              <a:t> = m</a:t>
            </a:r>
            <a:r>
              <a:rPr lang="en-US" sz="1800" baseline="-30000">
                <a:solidFill>
                  <a:srgbClr val="000000"/>
                </a:solidFill>
                <a:ea typeface="Times New Roman" pitchFamily="18" charset="0"/>
                <a:cs typeface="Arial" charset="0"/>
              </a:rPr>
              <a:t>2</a:t>
            </a:r>
            <a:r>
              <a:rPr lang="en-US" sz="1800">
                <a:solidFill>
                  <a:srgbClr val="000000"/>
                </a:solidFill>
                <a:ea typeface="Times New Roman" pitchFamily="18" charset="0"/>
                <a:cs typeface="Arial" charset="0"/>
              </a:rPr>
              <a:t> v</a:t>
            </a:r>
            <a:r>
              <a:rPr lang="en-US" sz="1800" baseline="-30000">
                <a:solidFill>
                  <a:srgbClr val="000000"/>
                </a:solidFill>
                <a:ea typeface="Times New Roman" pitchFamily="18" charset="0"/>
                <a:cs typeface="Arial" charset="0"/>
              </a:rPr>
              <a:t>2</a:t>
            </a:r>
            <a:r>
              <a:rPr lang="en-US" sz="1800" baseline="30000">
                <a:solidFill>
                  <a:srgbClr val="000000"/>
                </a:solidFill>
                <a:ea typeface="Times New Roman" pitchFamily="18" charset="0"/>
                <a:cs typeface="Arial" charset="0"/>
              </a:rPr>
              <a:t>2</a:t>
            </a:r>
            <a:endParaRPr lang="en-US" sz="900">
              <a:solidFill>
                <a:srgbClr val="000000"/>
              </a:solidFill>
              <a:ea typeface="Times New Roman" pitchFamily="18" charset="0"/>
              <a:cs typeface="Arial" charset="0"/>
            </a:endParaRPr>
          </a:p>
          <a:p>
            <a:pPr algn="l" eaLnBrk="0" hangingPunct="0"/>
            <a:endParaRPr lang="en-US" sz="1800">
              <a:solidFill>
                <a:srgbClr val="000000"/>
              </a:solidFill>
              <a:ea typeface="Times New Roman" pitchFamily="18" charset="0"/>
              <a:cs typeface="Arial" charset="0"/>
            </a:endParaRPr>
          </a:p>
          <a:p>
            <a:pPr algn="l" eaLnBrk="0" hangingPunct="0"/>
            <a:endParaRPr lang="en-US" sz="1800">
              <a:solidFill>
                <a:srgbClr val="000000"/>
              </a:solidFill>
              <a:ea typeface="Times New Roman" pitchFamily="18" charset="0"/>
              <a:cs typeface="Arial" charset="0"/>
            </a:endParaRPr>
          </a:p>
          <a:p>
            <a:pPr algn="l" eaLnBrk="0" hangingPunct="0"/>
            <a:r>
              <a:rPr lang="en-US" sz="1800">
                <a:solidFill>
                  <a:srgbClr val="000000"/>
                </a:solidFill>
                <a:ea typeface="Times New Roman" pitchFamily="18" charset="0"/>
                <a:cs typeface="Arial" charset="0"/>
              </a:rPr>
              <a:t>Divide both sides by m</a:t>
            </a:r>
            <a:r>
              <a:rPr lang="en-US" sz="1800" baseline="-30000">
                <a:solidFill>
                  <a:srgbClr val="000000"/>
                </a:solidFill>
                <a:ea typeface="Times New Roman" pitchFamily="18" charset="0"/>
                <a:cs typeface="Arial" charset="0"/>
              </a:rPr>
              <a:t>1</a:t>
            </a:r>
            <a:r>
              <a:rPr lang="en-US" sz="1800">
                <a:solidFill>
                  <a:srgbClr val="000000"/>
                </a:solidFill>
                <a:ea typeface="Times New Roman" pitchFamily="18" charset="0"/>
                <a:cs typeface="Arial" charset="0"/>
              </a:rPr>
              <a:t> v</a:t>
            </a:r>
            <a:r>
              <a:rPr lang="en-US" sz="1800" baseline="-30000">
                <a:solidFill>
                  <a:srgbClr val="000000"/>
                </a:solidFill>
                <a:ea typeface="Times New Roman" pitchFamily="18" charset="0"/>
                <a:cs typeface="Arial" charset="0"/>
              </a:rPr>
              <a:t>2</a:t>
            </a:r>
            <a:r>
              <a:rPr lang="en-US" sz="1800" baseline="30000">
                <a:solidFill>
                  <a:srgbClr val="000000"/>
                </a:solidFill>
                <a:ea typeface="Times New Roman" pitchFamily="18" charset="0"/>
                <a:cs typeface="Arial" charset="0"/>
              </a:rPr>
              <a:t>2</a:t>
            </a:r>
            <a:r>
              <a:rPr lang="en-US" sz="1800">
                <a:solidFill>
                  <a:srgbClr val="000000"/>
                </a:solidFill>
                <a:ea typeface="Times New Roman" pitchFamily="18" charset="0"/>
                <a:cs typeface="Arial" charset="0"/>
              </a:rPr>
              <a:t>…</a:t>
            </a:r>
          </a:p>
        </p:txBody>
      </p:sp>
      <p:sp>
        <p:nvSpPr>
          <p:cNvPr id="30729" name="Rectangle 9"/>
          <p:cNvSpPr>
            <a:spLocks noChangeArrowheads="1"/>
          </p:cNvSpPr>
          <p:nvPr/>
        </p:nvSpPr>
        <p:spPr bwMode="auto">
          <a:xfrm>
            <a:off x="0" y="3287713"/>
            <a:ext cx="9144000" cy="0"/>
          </a:xfrm>
          <a:prstGeom prst="rect">
            <a:avLst/>
          </a:prstGeom>
          <a:noFill/>
          <a:ln w="9525">
            <a:noFill/>
            <a:miter lim="800000"/>
            <a:headEnd/>
            <a:tailEnd/>
          </a:ln>
        </p:spPr>
        <p:txBody>
          <a:bodyPr wrap="none" anchor="ctr">
            <a:spAutoFit/>
          </a:bodyPr>
          <a:lstStyle/>
          <a:p>
            <a:endParaRPr lang="en-US">
              <a:solidFill>
                <a:srgbClr val="000000"/>
              </a:solidFill>
            </a:endParaRPr>
          </a:p>
        </p:txBody>
      </p:sp>
      <p:sp>
        <p:nvSpPr>
          <p:cNvPr id="1017866" name="Rectangle 10"/>
          <p:cNvSpPr>
            <a:spLocks noChangeArrowheads="1"/>
          </p:cNvSpPr>
          <p:nvPr/>
        </p:nvSpPr>
        <p:spPr bwMode="auto">
          <a:xfrm>
            <a:off x="641350" y="5638800"/>
            <a:ext cx="5505450" cy="366713"/>
          </a:xfrm>
          <a:prstGeom prst="rect">
            <a:avLst/>
          </a:prstGeom>
          <a:noFill/>
          <a:ln w="9525">
            <a:noFill/>
            <a:miter lim="800000"/>
            <a:headEnd/>
            <a:tailEnd/>
          </a:ln>
        </p:spPr>
        <p:txBody>
          <a:bodyPr wrap="none" anchor="ctr">
            <a:spAutoFit/>
          </a:bodyPr>
          <a:lstStyle/>
          <a:p>
            <a:pPr algn="l"/>
            <a:r>
              <a:rPr lang="en-US" sz="1800">
                <a:solidFill>
                  <a:srgbClr val="000000"/>
                </a:solidFill>
                <a:ea typeface="Times New Roman" pitchFamily="18" charset="0"/>
                <a:cs typeface="Arial" charset="0"/>
              </a:rPr>
              <a:t>Take square root of both sides to get Graham’s Law:</a:t>
            </a:r>
          </a:p>
        </p:txBody>
      </p:sp>
      <p:sp>
        <p:nvSpPr>
          <p:cNvPr id="30731" name="Rectangle 11"/>
          <p:cNvSpPr>
            <a:spLocks noChangeArrowheads="1"/>
          </p:cNvSpPr>
          <p:nvPr/>
        </p:nvSpPr>
        <p:spPr bwMode="auto">
          <a:xfrm>
            <a:off x="0" y="6188075"/>
            <a:ext cx="184150" cy="641350"/>
          </a:xfrm>
          <a:prstGeom prst="rect">
            <a:avLst/>
          </a:prstGeom>
          <a:noFill/>
          <a:ln w="9525">
            <a:noFill/>
            <a:miter lim="800000"/>
            <a:headEnd/>
            <a:tailEnd/>
          </a:ln>
        </p:spPr>
        <p:txBody>
          <a:bodyPr wrap="none" anchor="ctr">
            <a:spAutoFit/>
          </a:bodyPr>
          <a:lstStyle/>
          <a:p>
            <a:pPr algn="l"/>
            <a:endParaRPr lang="en-US" sz="1800">
              <a:solidFill>
                <a:srgbClr val="000000"/>
              </a:solidFill>
            </a:endParaRPr>
          </a:p>
          <a:p>
            <a:pPr algn="l" eaLnBrk="0" hangingPunct="0"/>
            <a:endParaRPr lang="en-US" sz="1800">
              <a:solidFill>
                <a:srgbClr val="000000"/>
              </a:solidFill>
            </a:endParaRPr>
          </a:p>
        </p:txBody>
      </p:sp>
      <p:grpSp>
        <p:nvGrpSpPr>
          <p:cNvPr id="2" name="Group 12"/>
          <p:cNvGrpSpPr>
            <a:grpSpLocks/>
          </p:cNvGrpSpPr>
          <p:nvPr/>
        </p:nvGrpSpPr>
        <p:grpSpPr bwMode="auto">
          <a:xfrm>
            <a:off x="4191000" y="4038600"/>
            <a:ext cx="2971800" cy="381000"/>
            <a:chOff x="2640" y="2544"/>
            <a:chExt cx="1872" cy="240"/>
          </a:xfrm>
        </p:grpSpPr>
        <p:sp>
          <p:nvSpPr>
            <p:cNvPr id="30736" name="Line 13"/>
            <p:cNvSpPr>
              <a:spLocks noChangeShapeType="1"/>
            </p:cNvSpPr>
            <p:nvPr/>
          </p:nvSpPr>
          <p:spPr bwMode="auto">
            <a:xfrm flipV="1">
              <a:off x="2640" y="2688"/>
              <a:ext cx="144" cy="96"/>
            </a:xfrm>
            <a:prstGeom prst="line">
              <a:avLst/>
            </a:prstGeom>
            <a:noFill/>
            <a:ln w="15875">
              <a:solidFill>
                <a:srgbClr val="FF0000"/>
              </a:solidFill>
              <a:round/>
              <a:headEnd/>
              <a:tailEnd/>
            </a:ln>
          </p:spPr>
          <p:txBody>
            <a:bodyPr/>
            <a:lstStyle/>
            <a:p>
              <a:endParaRPr lang="en-US">
                <a:solidFill>
                  <a:srgbClr val="000000"/>
                </a:solidFill>
              </a:endParaRPr>
            </a:p>
          </p:txBody>
        </p:sp>
        <p:sp>
          <p:nvSpPr>
            <p:cNvPr id="30737" name="Line 14"/>
            <p:cNvSpPr>
              <a:spLocks noChangeShapeType="1"/>
            </p:cNvSpPr>
            <p:nvPr/>
          </p:nvSpPr>
          <p:spPr bwMode="auto">
            <a:xfrm flipV="1">
              <a:off x="3120" y="2544"/>
              <a:ext cx="144" cy="96"/>
            </a:xfrm>
            <a:prstGeom prst="line">
              <a:avLst/>
            </a:prstGeom>
            <a:noFill/>
            <a:ln w="15875">
              <a:solidFill>
                <a:srgbClr val="FF0000"/>
              </a:solidFill>
              <a:round/>
              <a:headEnd/>
              <a:tailEnd/>
            </a:ln>
          </p:spPr>
          <p:txBody>
            <a:bodyPr/>
            <a:lstStyle/>
            <a:p>
              <a:endParaRPr lang="en-US">
                <a:solidFill>
                  <a:srgbClr val="000000"/>
                </a:solidFill>
              </a:endParaRPr>
            </a:p>
          </p:txBody>
        </p:sp>
        <p:sp>
          <p:nvSpPr>
            <p:cNvPr id="30738" name="Freeform 15"/>
            <p:cNvSpPr>
              <a:spLocks/>
            </p:cNvSpPr>
            <p:nvPr/>
          </p:nvSpPr>
          <p:spPr bwMode="auto">
            <a:xfrm>
              <a:off x="3834" y="2544"/>
              <a:ext cx="210" cy="138"/>
            </a:xfrm>
            <a:custGeom>
              <a:avLst/>
              <a:gdLst>
                <a:gd name="T0" fmla="*/ 0 w 210"/>
                <a:gd name="T1" fmla="*/ 138 h 138"/>
                <a:gd name="T2" fmla="*/ 210 w 210"/>
                <a:gd name="T3" fmla="*/ 0 h 138"/>
                <a:gd name="T4" fmla="*/ 0 60000 65536"/>
                <a:gd name="T5" fmla="*/ 0 60000 65536"/>
                <a:gd name="T6" fmla="*/ 0 w 210"/>
                <a:gd name="T7" fmla="*/ 0 h 138"/>
                <a:gd name="T8" fmla="*/ 210 w 210"/>
                <a:gd name="T9" fmla="*/ 138 h 138"/>
              </a:gdLst>
              <a:ahLst/>
              <a:cxnLst>
                <a:cxn ang="T4">
                  <a:pos x="T0" y="T1"/>
                </a:cxn>
                <a:cxn ang="T5">
                  <a:pos x="T2" y="T3"/>
                </a:cxn>
              </a:cxnLst>
              <a:rect l="T6" t="T7" r="T8" b="T9"/>
              <a:pathLst>
                <a:path w="210" h="138">
                  <a:moveTo>
                    <a:pt x="0" y="138"/>
                  </a:moveTo>
                  <a:lnTo>
                    <a:pt x="210" y="0"/>
                  </a:lnTo>
                </a:path>
              </a:pathLst>
            </a:custGeom>
            <a:noFill/>
            <a:ln w="15875">
              <a:solidFill>
                <a:srgbClr val="FF0000"/>
              </a:solidFill>
              <a:round/>
              <a:headEnd/>
              <a:tailEnd/>
            </a:ln>
          </p:spPr>
          <p:txBody>
            <a:bodyPr/>
            <a:lstStyle/>
            <a:p>
              <a:endParaRPr lang="en-US">
                <a:solidFill>
                  <a:srgbClr val="000000"/>
                </a:solidFill>
              </a:endParaRPr>
            </a:p>
          </p:txBody>
        </p:sp>
        <p:sp>
          <p:nvSpPr>
            <p:cNvPr id="30739" name="Freeform 16"/>
            <p:cNvSpPr>
              <a:spLocks/>
            </p:cNvSpPr>
            <p:nvPr/>
          </p:nvSpPr>
          <p:spPr bwMode="auto">
            <a:xfrm>
              <a:off x="4302" y="2640"/>
              <a:ext cx="210" cy="138"/>
            </a:xfrm>
            <a:custGeom>
              <a:avLst/>
              <a:gdLst>
                <a:gd name="T0" fmla="*/ 0 w 210"/>
                <a:gd name="T1" fmla="*/ 138 h 138"/>
                <a:gd name="T2" fmla="*/ 210 w 210"/>
                <a:gd name="T3" fmla="*/ 0 h 138"/>
                <a:gd name="T4" fmla="*/ 0 60000 65536"/>
                <a:gd name="T5" fmla="*/ 0 60000 65536"/>
                <a:gd name="T6" fmla="*/ 0 w 210"/>
                <a:gd name="T7" fmla="*/ 0 h 138"/>
                <a:gd name="T8" fmla="*/ 210 w 210"/>
                <a:gd name="T9" fmla="*/ 138 h 138"/>
              </a:gdLst>
              <a:ahLst/>
              <a:cxnLst>
                <a:cxn ang="T4">
                  <a:pos x="T0" y="T1"/>
                </a:cxn>
                <a:cxn ang="T5">
                  <a:pos x="T2" y="T3"/>
                </a:cxn>
              </a:cxnLst>
              <a:rect l="T6" t="T7" r="T8" b="T9"/>
              <a:pathLst>
                <a:path w="210" h="138">
                  <a:moveTo>
                    <a:pt x="0" y="138"/>
                  </a:moveTo>
                  <a:lnTo>
                    <a:pt x="210" y="0"/>
                  </a:lnTo>
                </a:path>
              </a:pathLst>
            </a:custGeom>
            <a:noFill/>
            <a:ln w="15875">
              <a:solidFill>
                <a:srgbClr val="FF0000"/>
              </a:solidFill>
              <a:round/>
              <a:headEnd/>
              <a:tailEnd/>
            </a:ln>
          </p:spPr>
          <p:txBody>
            <a:bodyPr/>
            <a:lstStyle/>
            <a:p>
              <a:endParaRPr lang="en-US">
                <a:solidFill>
                  <a:srgbClr val="000000"/>
                </a:solidFill>
              </a:endParaRPr>
            </a:p>
          </p:txBody>
        </p:sp>
      </p:grpSp>
      <p:pic>
        <p:nvPicPr>
          <p:cNvPr id="1017873" name="Picture 17" descr="MCj01309630000[1]"/>
          <p:cNvPicPr>
            <a:picLocks noChangeAspect="1" noChangeArrowheads="1"/>
          </p:cNvPicPr>
          <p:nvPr/>
        </p:nvPicPr>
        <p:blipFill>
          <a:blip r:embed="rId11" cstate="print"/>
          <a:srcRect/>
          <a:stretch>
            <a:fillRect/>
          </a:stretch>
        </p:blipFill>
        <p:spPr bwMode="auto">
          <a:xfrm>
            <a:off x="7696200" y="5257800"/>
            <a:ext cx="1219200" cy="1103313"/>
          </a:xfrm>
          <a:prstGeom prst="rect">
            <a:avLst/>
          </a:prstGeom>
          <a:noFill/>
          <a:ln w="9525">
            <a:noFill/>
            <a:miter lim="800000"/>
            <a:headEnd/>
            <a:tailEnd/>
          </a:ln>
        </p:spPr>
      </p:pic>
      <p:sp>
        <p:nvSpPr>
          <p:cNvPr id="1017874" name="Text Box 18"/>
          <p:cNvSpPr txBox="1">
            <a:spLocks noChangeArrowheads="1"/>
          </p:cNvSpPr>
          <p:nvPr/>
        </p:nvSpPr>
        <p:spPr bwMode="auto">
          <a:xfrm>
            <a:off x="7318375" y="2703513"/>
            <a:ext cx="1460500" cy="244475"/>
          </a:xfrm>
          <a:prstGeom prst="rect">
            <a:avLst/>
          </a:prstGeom>
          <a:noFill/>
          <a:ln w="9525">
            <a:noFill/>
            <a:miter lim="800000"/>
            <a:headEnd/>
            <a:tailEnd/>
          </a:ln>
        </p:spPr>
        <p:txBody>
          <a:bodyPr wrap="none">
            <a:spAutoFit/>
          </a:bodyPr>
          <a:lstStyle/>
          <a:p>
            <a:pPr algn="l"/>
            <a:r>
              <a:rPr lang="en-US" sz="1000" i="1">
                <a:solidFill>
                  <a:srgbClr val="000000"/>
                </a:solidFill>
              </a:rPr>
              <a:t>“</a:t>
            </a:r>
            <a:r>
              <a:rPr lang="en-US" sz="1000" b="1" i="1">
                <a:solidFill>
                  <a:srgbClr val="000000"/>
                </a:solidFill>
              </a:rPr>
              <a:t>mouse in the house</a:t>
            </a:r>
            <a:r>
              <a:rPr lang="en-US" sz="1000" i="1">
                <a:solidFill>
                  <a:srgbClr val="000000"/>
                </a:solidFill>
              </a:rPr>
              <a:t>”</a:t>
            </a:r>
          </a:p>
        </p:txBody>
      </p:sp>
      <p:pic>
        <p:nvPicPr>
          <p:cNvPr id="1017875" name="Picture 19" descr="graham"/>
          <p:cNvPicPr>
            <a:picLocks noChangeAspect="1" noChangeArrowheads="1"/>
          </p:cNvPicPr>
          <p:nvPr/>
        </p:nvPicPr>
        <p:blipFill>
          <a:blip r:embed="rId12" cstate="print">
            <a:grayscl/>
          </a:blip>
          <a:srcRect/>
          <a:stretch>
            <a:fillRect/>
          </a:stretch>
        </p:blipFill>
        <p:spPr bwMode="auto">
          <a:xfrm>
            <a:off x="7713663" y="5143500"/>
            <a:ext cx="544512" cy="676275"/>
          </a:xfrm>
          <a:prstGeom prst="rect">
            <a:avLst/>
          </a:prstGeom>
          <a:noFill/>
          <a:ln w="9525">
            <a:noFill/>
            <a:miter lim="800000"/>
            <a:headEnd/>
            <a:tailEnd/>
          </a:ln>
        </p:spPr>
      </p:pic>
    </p:spTree>
    <p:extLst>
      <p:ext uri="{BB962C8B-B14F-4D97-AF65-F5344CB8AC3E}">
        <p14:creationId xmlns:p14="http://schemas.microsoft.com/office/powerpoint/2010/main" val="115958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017864">
                                            <p:txEl>
                                              <p:pRg st="0" end="0"/>
                                            </p:txEl>
                                          </p:spTgt>
                                        </p:tgtEl>
                                        <p:attrNameLst>
                                          <p:attrName>style.visibility</p:attrName>
                                        </p:attrNameLst>
                                      </p:cBhvr>
                                      <p:to>
                                        <p:strVal val="visible"/>
                                      </p:to>
                                    </p:set>
                                    <p:anim calcmode="lin" valueType="num">
                                      <p:cBhvr>
                                        <p:cTn id="7" dur="500" fill="hold"/>
                                        <p:tgtEl>
                                          <p:spTgt spid="101786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1786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1017864">
                                            <p:txEl>
                                              <p:pRg st="1" end="1"/>
                                            </p:txEl>
                                          </p:spTgt>
                                        </p:tgtEl>
                                        <p:attrNameLst>
                                          <p:attrName>style.visibility</p:attrName>
                                        </p:attrNameLst>
                                      </p:cBhvr>
                                      <p:to>
                                        <p:strVal val="visible"/>
                                      </p:to>
                                    </p:set>
                                    <p:anim calcmode="lin" valueType="num">
                                      <p:cBhvr>
                                        <p:cTn id="13" dur="500" fill="hold"/>
                                        <p:tgtEl>
                                          <p:spTgt spid="1017864">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1017864">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1017864">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101786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1017864">
                                            <p:txEl>
                                              <p:pRg st="2" end="2"/>
                                            </p:txEl>
                                          </p:spTgt>
                                        </p:tgtEl>
                                        <p:attrNameLst>
                                          <p:attrName>style.visibility</p:attrName>
                                        </p:attrNameLst>
                                      </p:cBhvr>
                                      <p:to>
                                        <p:strVal val="visible"/>
                                      </p:to>
                                    </p:set>
                                    <p:anim calcmode="lin" valueType="num">
                                      <p:cBhvr>
                                        <p:cTn id="21" dur="500" fill="hold"/>
                                        <p:tgtEl>
                                          <p:spTgt spid="1017864">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1017864">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1017864">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101786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17864">
                                            <p:txEl>
                                              <p:pRg st="4" end="4"/>
                                            </p:txEl>
                                          </p:spTgt>
                                        </p:tgtEl>
                                        <p:attrNameLst>
                                          <p:attrName>style.visibility</p:attrName>
                                        </p:attrNameLst>
                                      </p:cBhvr>
                                      <p:to>
                                        <p:strVal val="visible"/>
                                      </p:to>
                                    </p:set>
                                    <p:animEffect transition="in" filter="wipe(left)">
                                      <p:cBhvr>
                                        <p:cTn id="29" dur="2000"/>
                                        <p:tgtEl>
                                          <p:spTgt spid="1017864">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1017864">
                                            <p:txEl>
                                              <p:pRg st="5" end="5"/>
                                            </p:txEl>
                                          </p:spTgt>
                                        </p:tgtEl>
                                        <p:attrNameLst>
                                          <p:attrName>style.visibility</p:attrName>
                                        </p:attrNameLst>
                                      </p:cBhvr>
                                      <p:to>
                                        <p:strVal val="visible"/>
                                      </p:to>
                                    </p:set>
                                    <p:animEffect transition="in" filter="fade">
                                      <p:cBhvr>
                                        <p:cTn id="34" dur="1000"/>
                                        <p:tgtEl>
                                          <p:spTgt spid="1017864">
                                            <p:txEl>
                                              <p:pRg st="5" end="5"/>
                                            </p:txEl>
                                          </p:spTgt>
                                        </p:tgtEl>
                                      </p:cBhvr>
                                    </p:animEffect>
                                    <p:anim calcmode="lin" valueType="num">
                                      <p:cBhvr>
                                        <p:cTn id="35" dur="1000" fill="hold"/>
                                        <p:tgtEl>
                                          <p:spTgt spid="101786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101786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017864">
                                            <p:txEl>
                                              <p:pRg st="6" end="6"/>
                                            </p:txEl>
                                          </p:spTgt>
                                        </p:tgtEl>
                                        <p:attrNameLst>
                                          <p:attrName>style.visibility</p:attrName>
                                        </p:attrNameLst>
                                      </p:cBhvr>
                                      <p:to>
                                        <p:strVal val="visible"/>
                                      </p:to>
                                    </p:set>
                                    <p:animEffect transition="in" filter="dissolve">
                                      <p:cBhvr>
                                        <p:cTn id="41" dur="500"/>
                                        <p:tgtEl>
                                          <p:spTgt spid="1017864">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1017864">
                                            <p:txEl>
                                              <p:pRg st="9" end="9"/>
                                            </p:txEl>
                                          </p:spTgt>
                                        </p:tgtEl>
                                        <p:attrNameLst>
                                          <p:attrName>style.visibility</p:attrName>
                                        </p:attrNameLst>
                                      </p:cBhvr>
                                      <p:to>
                                        <p:strVal val="visible"/>
                                      </p:to>
                                    </p:set>
                                    <p:anim calcmode="lin" valueType="num">
                                      <p:cBhvr additive="base">
                                        <p:cTn id="46" dur="500" fill="hold"/>
                                        <p:tgtEl>
                                          <p:spTgt spid="1017864">
                                            <p:txEl>
                                              <p:pRg st="9" end="9"/>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017864">
                                            <p:txEl>
                                              <p:pRg st="9" end="9"/>
                                            </p:txEl>
                                          </p:spTgt>
                                        </p:tgtEl>
                                        <p:attrNameLst>
                                          <p:attrName>ppt_y</p:attrName>
                                        </p:attrNameLst>
                                      </p:cBhvr>
                                      <p:tavLst>
                                        <p:tav tm="0">
                                          <p:val>
                                            <p:strVal val="#ppt_y"/>
                                          </p:val>
                                        </p:tav>
                                        <p:tav tm="100000">
                                          <p:val>
                                            <p:strVal val="#ppt_y"/>
                                          </p:val>
                                        </p:tav>
                                      </p:tavLst>
                                    </p:anim>
                                  </p:childTnLst>
                                </p:cTn>
                              </p:par>
                            </p:childTnLst>
                          </p:cTn>
                        </p:par>
                        <p:par>
                          <p:cTn id="48" fill="hold">
                            <p:stCondLst>
                              <p:cond delay="500"/>
                            </p:stCondLst>
                            <p:childTnLst>
                              <p:par>
                                <p:cTn id="49" presetID="9" presetClass="entr" presetSubtype="0" fill="hold" nodeType="afterEffect">
                                  <p:stCondLst>
                                    <p:cond delay="0"/>
                                  </p:stCondLst>
                                  <p:childTnLst>
                                    <p:set>
                                      <p:cBhvr>
                                        <p:cTn id="50" dur="1" fill="hold">
                                          <p:stCondLst>
                                            <p:cond delay="0"/>
                                          </p:stCondLst>
                                        </p:cTn>
                                        <p:tgtEl>
                                          <p:spTgt spid="1017860"/>
                                        </p:tgtEl>
                                        <p:attrNameLst>
                                          <p:attrName>style.visibility</p:attrName>
                                        </p:attrNameLst>
                                      </p:cBhvr>
                                      <p:to>
                                        <p:strVal val="visible"/>
                                      </p:to>
                                    </p:set>
                                    <p:animEffect transition="in" filter="dissolve">
                                      <p:cBhvr>
                                        <p:cTn id="51" dur="500"/>
                                        <p:tgtEl>
                                          <p:spTgt spid="101786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6"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barn(inHorizontal)">
                                      <p:cBhvr>
                                        <p:cTn id="56" dur="500"/>
                                        <p:tgtEl>
                                          <p:spTgt spid="2"/>
                                        </p:tgtEl>
                                      </p:cBhvr>
                                    </p:animEffect>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nodeType="clickEffect">
                                  <p:stCondLst>
                                    <p:cond delay="0"/>
                                  </p:stCondLst>
                                  <p:childTnLst>
                                    <p:set>
                                      <p:cBhvr>
                                        <p:cTn id="60" dur="1" fill="hold">
                                          <p:stCondLst>
                                            <p:cond delay="0"/>
                                          </p:stCondLst>
                                        </p:cTn>
                                        <p:tgtEl>
                                          <p:spTgt spid="1017861"/>
                                        </p:tgtEl>
                                        <p:attrNameLst>
                                          <p:attrName>style.visibility</p:attrName>
                                        </p:attrNameLst>
                                      </p:cBhvr>
                                      <p:to>
                                        <p:strVal val="visible"/>
                                      </p:to>
                                    </p:set>
                                    <p:animEffect transition="in" filter="fade">
                                      <p:cBhvr>
                                        <p:cTn id="61" dur="1000"/>
                                        <p:tgtEl>
                                          <p:spTgt spid="1017861"/>
                                        </p:tgtEl>
                                      </p:cBhvr>
                                    </p:animEffect>
                                    <p:anim calcmode="lin" valueType="num">
                                      <p:cBhvr>
                                        <p:cTn id="62" dur="1000" fill="hold"/>
                                        <p:tgtEl>
                                          <p:spTgt spid="1017861"/>
                                        </p:tgtEl>
                                        <p:attrNameLst>
                                          <p:attrName>ppt_x</p:attrName>
                                        </p:attrNameLst>
                                      </p:cBhvr>
                                      <p:tavLst>
                                        <p:tav tm="0">
                                          <p:val>
                                            <p:strVal val="#ppt_x"/>
                                          </p:val>
                                        </p:tav>
                                        <p:tav tm="100000">
                                          <p:val>
                                            <p:strVal val="#ppt_x"/>
                                          </p:val>
                                        </p:tav>
                                      </p:tavLst>
                                    </p:anim>
                                    <p:anim calcmode="lin" valueType="num">
                                      <p:cBhvr>
                                        <p:cTn id="63" dur="1000" fill="hold"/>
                                        <p:tgtEl>
                                          <p:spTgt spid="1017861"/>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1017866"/>
                                        </p:tgtEl>
                                        <p:attrNameLst>
                                          <p:attrName>style.visibility</p:attrName>
                                        </p:attrNameLst>
                                      </p:cBhvr>
                                      <p:to>
                                        <p:strVal val="visible"/>
                                      </p:to>
                                    </p:set>
                                    <p:animEffect transition="in" filter="randombar(horizontal)">
                                      <p:cBhvr>
                                        <p:cTn id="68" dur="500"/>
                                        <p:tgtEl>
                                          <p:spTgt spid="1017866"/>
                                        </p:tgtEl>
                                      </p:cBhvr>
                                    </p:animEffect>
                                  </p:childTnLst>
                                </p:cTn>
                              </p:par>
                            </p:childTnLst>
                          </p:cTn>
                        </p:par>
                      </p:childTnLst>
                    </p:cTn>
                  </p:par>
                  <p:par>
                    <p:cTn id="69" fill="hold">
                      <p:stCondLst>
                        <p:cond delay="indefinite"/>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1017862"/>
                                        </p:tgtEl>
                                        <p:attrNameLst>
                                          <p:attrName>style.visibility</p:attrName>
                                        </p:attrNameLst>
                                      </p:cBhvr>
                                      <p:to>
                                        <p:strVal val="visible"/>
                                      </p:to>
                                    </p:set>
                                    <p:anim calcmode="lin" valueType="num">
                                      <p:cBhvr>
                                        <p:cTn id="73" dur="500" fill="hold"/>
                                        <p:tgtEl>
                                          <p:spTgt spid="1017862"/>
                                        </p:tgtEl>
                                        <p:attrNameLst>
                                          <p:attrName>ppt_w</p:attrName>
                                        </p:attrNameLst>
                                      </p:cBhvr>
                                      <p:tavLst>
                                        <p:tav tm="0">
                                          <p:val>
                                            <p:fltVal val="0"/>
                                          </p:val>
                                        </p:tav>
                                        <p:tav tm="100000">
                                          <p:val>
                                            <p:strVal val="#ppt_w"/>
                                          </p:val>
                                        </p:tav>
                                      </p:tavLst>
                                    </p:anim>
                                    <p:anim calcmode="lin" valueType="num">
                                      <p:cBhvr>
                                        <p:cTn id="74" dur="500" fill="hold"/>
                                        <p:tgtEl>
                                          <p:spTgt spid="1017862"/>
                                        </p:tgtEl>
                                        <p:attrNameLst>
                                          <p:attrName>ppt_h</p:attrName>
                                        </p:attrNameLst>
                                      </p:cBhvr>
                                      <p:tavLst>
                                        <p:tav tm="0">
                                          <p:val>
                                            <p:fltVal val="0"/>
                                          </p:val>
                                        </p:tav>
                                        <p:tav tm="100000">
                                          <p:val>
                                            <p:strVal val="#ppt_h"/>
                                          </p:val>
                                        </p:tav>
                                      </p:tavLst>
                                    </p:anim>
                                  </p:childTnLst>
                                </p:cTn>
                              </p:par>
                            </p:childTnLst>
                          </p:cTn>
                        </p:par>
                        <p:par>
                          <p:cTn id="75" fill="hold">
                            <p:stCondLst>
                              <p:cond delay="500"/>
                            </p:stCondLst>
                            <p:childTnLst>
                              <p:par>
                                <p:cTn id="76" presetID="9" presetClass="entr" presetSubtype="0" fill="hold" grpId="0" nodeType="afterEffect">
                                  <p:stCondLst>
                                    <p:cond delay="0"/>
                                  </p:stCondLst>
                                  <p:childTnLst>
                                    <p:set>
                                      <p:cBhvr>
                                        <p:cTn id="77" dur="1" fill="hold">
                                          <p:stCondLst>
                                            <p:cond delay="0"/>
                                          </p:stCondLst>
                                        </p:cTn>
                                        <p:tgtEl>
                                          <p:spTgt spid="1017863"/>
                                        </p:tgtEl>
                                        <p:attrNameLst>
                                          <p:attrName>style.visibility</p:attrName>
                                        </p:attrNameLst>
                                      </p:cBhvr>
                                      <p:to>
                                        <p:strVal val="visible"/>
                                      </p:to>
                                    </p:set>
                                    <p:animEffect transition="in" filter="dissolve">
                                      <p:cBhvr>
                                        <p:cTn id="78" dur="500"/>
                                        <p:tgtEl>
                                          <p:spTgt spid="1017863"/>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1017873"/>
                                        </p:tgtEl>
                                        <p:attrNameLst>
                                          <p:attrName>style.visibility</p:attrName>
                                        </p:attrNameLst>
                                      </p:cBhvr>
                                      <p:to>
                                        <p:strVal val="visible"/>
                                      </p:to>
                                    </p:set>
                                    <p:animEffect transition="in" filter="fade">
                                      <p:cBhvr>
                                        <p:cTn id="83" dur="2000"/>
                                        <p:tgtEl>
                                          <p:spTgt spid="1017873"/>
                                        </p:tgtEl>
                                      </p:cBhvr>
                                    </p:animEffect>
                                  </p:childTnLst>
                                </p:cTn>
                              </p:par>
                            </p:childTnLst>
                          </p:cTn>
                        </p:par>
                      </p:childTnLst>
                    </p:cTn>
                  </p:par>
                  <p:par>
                    <p:cTn id="84" fill="hold">
                      <p:stCondLst>
                        <p:cond delay="indefinite"/>
                      </p:stCondLst>
                      <p:childTnLst>
                        <p:par>
                          <p:cTn id="85" fill="hold">
                            <p:stCondLst>
                              <p:cond delay="0"/>
                            </p:stCondLst>
                            <p:childTnLst>
                              <p:par>
                                <p:cTn id="86" presetID="9" presetClass="exit" presetSubtype="0" fill="hold" nodeType="clickEffect">
                                  <p:stCondLst>
                                    <p:cond delay="0"/>
                                  </p:stCondLst>
                                  <p:childTnLst>
                                    <p:animEffect transition="out" filter="dissolve">
                                      <p:cBhvr>
                                        <p:cTn id="87" dur="500"/>
                                        <p:tgtEl>
                                          <p:spTgt spid="1017875"/>
                                        </p:tgtEl>
                                      </p:cBhvr>
                                    </p:animEffect>
                                    <p:set>
                                      <p:cBhvr>
                                        <p:cTn id="88" dur="1" fill="hold">
                                          <p:stCondLst>
                                            <p:cond delay="499"/>
                                          </p:stCondLst>
                                        </p:cTn>
                                        <p:tgtEl>
                                          <p:spTgt spid="1017875"/>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1017858"/>
                                        </p:tgtEl>
                                        <p:attrNameLst>
                                          <p:attrName>style.visibility</p:attrName>
                                        </p:attrNameLst>
                                      </p:cBhvr>
                                      <p:to>
                                        <p:strVal val="visible"/>
                                      </p:to>
                                    </p:set>
                                    <p:animEffect transition="in" filter="fade">
                                      <p:cBhvr>
                                        <p:cTn id="93" dur="2000"/>
                                        <p:tgtEl>
                                          <p:spTgt spid="1017858"/>
                                        </p:tgtEl>
                                      </p:cBhvr>
                                    </p:animEffect>
                                  </p:childTnLst>
                                </p:cTn>
                              </p:par>
                            </p:childTnLst>
                          </p:cTn>
                        </p:par>
                        <p:par>
                          <p:cTn id="94" fill="hold">
                            <p:stCondLst>
                              <p:cond delay="2000"/>
                            </p:stCondLst>
                            <p:childTnLst>
                              <p:par>
                                <p:cTn id="95" presetID="0" presetClass="path" presetSubtype="0" accel="50000" decel="50000" fill="hold" nodeType="afterEffect">
                                  <p:stCondLst>
                                    <p:cond delay="0"/>
                                  </p:stCondLst>
                                  <p:childTnLst>
                                    <p:animMotion origin="layout" path="M -3.46945E-18 3.3526E-6 L -0.1 -0.6326 " pathEditMode="relative" rAng="0" ptsTypes="AA">
                                      <p:cBhvr>
                                        <p:cTn id="96" dur="2000" fill="hold"/>
                                        <p:tgtEl>
                                          <p:spTgt spid="1017873"/>
                                        </p:tgtEl>
                                        <p:attrNameLst>
                                          <p:attrName>ppt_x</p:attrName>
                                          <p:attrName>ppt_y</p:attrName>
                                        </p:attrNameLst>
                                      </p:cBhvr>
                                      <p:rCtr x="0" y="0"/>
                                    </p:animMotion>
                                  </p:childTnLst>
                                </p:cTn>
                              </p:par>
                            </p:childTnLst>
                          </p:cTn>
                        </p:par>
                        <p:par>
                          <p:cTn id="97" fill="hold">
                            <p:stCondLst>
                              <p:cond delay="4000"/>
                            </p:stCondLst>
                            <p:childTnLst>
                              <p:par>
                                <p:cTn id="98" presetID="47" presetClass="entr" presetSubtype="0" fill="hold" grpId="0" nodeType="afterEffect">
                                  <p:stCondLst>
                                    <p:cond delay="0"/>
                                  </p:stCondLst>
                                  <p:childTnLst>
                                    <p:set>
                                      <p:cBhvr>
                                        <p:cTn id="99" dur="1" fill="hold">
                                          <p:stCondLst>
                                            <p:cond delay="0"/>
                                          </p:stCondLst>
                                        </p:cTn>
                                        <p:tgtEl>
                                          <p:spTgt spid="1017874"/>
                                        </p:tgtEl>
                                        <p:attrNameLst>
                                          <p:attrName>style.visibility</p:attrName>
                                        </p:attrNameLst>
                                      </p:cBhvr>
                                      <p:to>
                                        <p:strVal val="visible"/>
                                      </p:to>
                                    </p:set>
                                    <p:animEffect transition="in" filter="fade">
                                      <p:cBhvr>
                                        <p:cTn id="100" dur="1000"/>
                                        <p:tgtEl>
                                          <p:spTgt spid="1017874"/>
                                        </p:tgtEl>
                                      </p:cBhvr>
                                    </p:animEffect>
                                    <p:anim calcmode="lin" valueType="num">
                                      <p:cBhvr>
                                        <p:cTn id="101" dur="1000" fill="hold"/>
                                        <p:tgtEl>
                                          <p:spTgt spid="1017874"/>
                                        </p:tgtEl>
                                        <p:attrNameLst>
                                          <p:attrName>ppt_x</p:attrName>
                                        </p:attrNameLst>
                                      </p:cBhvr>
                                      <p:tavLst>
                                        <p:tav tm="0">
                                          <p:val>
                                            <p:strVal val="#ppt_x"/>
                                          </p:val>
                                        </p:tav>
                                        <p:tav tm="100000">
                                          <p:val>
                                            <p:strVal val="#ppt_x"/>
                                          </p:val>
                                        </p:tav>
                                      </p:tavLst>
                                    </p:anim>
                                    <p:anim calcmode="lin" valueType="num">
                                      <p:cBhvr>
                                        <p:cTn id="102" dur="1000" fill="hold"/>
                                        <p:tgtEl>
                                          <p:spTgt spid="10178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7863" grpId="0" animBg="1"/>
      <p:bldP spid="1017866" grpId="0"/>
      <p:bldP spid="1017874"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954" name="Rectangle 2"/>
          <p:cNvSpPr>
            <a:spLocks noChangeArrowheads="1"/>
          </p:cNvSpPr>
          <p:nvPr/>
        </p:nvSpPr>
        <p:spPr bwMode="auto">
          <a:xfrm>
            <a:off x="1143000" y="3200400"/>
            <a:ext cx="4572000" cy="1143000"/>
          </a:xfrm>
          <a:prstGeom prst="rect">
            <a:avLst/>
          </a:prstGeom>
          <a:solidFill>
            <a:srgbClr val="FFFFCC"/>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pPr>
              <a:defRPr/>
            </a:pPr>
            <a:endParaRPr lang="en-US" sz="2400">
              <a:solidFill>
                <a:srgbClr val="000000"/>
              </a:solidFill>
            </a:endParaRPr>
          </a:p>
        </p:txBody>
      </p:sp>
      <p:sp>
        <p:nvSpPr>
          <p:cNvPr id="31748" name="Rectangle 3"/>
          <p:cNvSpPr>
            <a:spLocks noGrp="1" noChangeArrowheads="1"/>
          </p:cNvSpPr>
          <p:nvPr>
            <p:ph type="title"/>
          </p:nvPr>
        </p:nvSpPr>
        <p:spPr/>
        <p:txBody>
          <a:bodyPr/>
          <a:lstStyle/>
          <a:p>
            <a:pPr eaLnBrk="1" hangingPunct="1"/>
            <a:r>
              <a:rPr lang="en-US" sz="4000" smtClean="0"/>
              <a:t>Gas Diffusion and Effusion</a:t>
            </a:r>
          </a:p>
        </p:txBody>
      </p:sp>
      <p:sp>
        <p:nvSpPr>
          <p:cNvPr id="1021956" name="Text Box 4"/>
          <p:cNvSpPr txBox="1">
            <a:spLocks noChangeArrowheads="1"/>
          </p:cNvSpPr>
          <p:nvPr/>
        </p:nvSpPr>
        <p:spPr bwMode="auto">
          <a:xfrm>
            <a:off x="457200" y="1639888"/>
            <a:ext cx="4283075" cy="1187450"/>
          </a:xfrm>
          <a:prstGeom prst="rect">
            <a:avLst/>
          </a:prstGeom>
          <a:noFill/>
          <a:ln w="9525">
            <a:noFill/>
            <a:miter lim="800000"/>
            <a:headEnd/>
            <a:tailEnd/>
          </a:ln>
          <a:effectLst/>
        </p:spPr>
        <p:txBody>
          <a:bodyPr wrap="none">
            <a:spAutoFit/>
          </a:bodyPr>
          <a:lstStyle/>
          <a:p>
            <a:pPr algn="l">
              <a:defRPr/>
            </a:pPr>
            <a:r>
              <a:rPr lang="en-US" sz="2400">
                <a:solidFill>
                  <a:srgbClr val="000000"/>
                </a:solidFill>
              </a:rPr>
              <a:t>Graham's law</a:t>
            </a:r>
          </a:p>
          <a:p>
            <a:pPr algn="l">
              <a:defRPr/>
            </a:pPr>
            <a:r>
              <a:rPr lang="en-US" sz="2400">
                <a:solidFill>
                  <a:srgbClr val="000000"/>
                </a:solidFill>
              </a:rPr>
              <a:t>      governs effusion and</a:t>
            </a:r>
          </a:p>
          <a:p>
            <a:pPr algn="l">
              <a:defRPr/>
            </a:pPr>
            <a:r>
              <a:rPr lang="en-US" sz="2400">
                <a:solidFill>
                  <a:srgbClr val="000000"/>
                </a:solidFill>
              </a:rPr>
              <a:t>      diffusion of gas molecules.</a:t>
            </a:r>
            <a:endParaRPr lang="en-US" sz="3200">
              <a:solidFill>
                <a:srgbClr val="333399"/>
              </a:solidFill>
              <a:effectLst>
                <a:outerShdw blurRad="38100" dist="38100" dir="2700000" algn="tl">
                  <a:srgbClr val="C0C0C0"/>
                </a:outerShdw>
              </a:effectLst>
            </a:endParaRPr>
          </a:p>
        </p:txBody>
      </p:sp>
      <p:sp>
        <p:nvSpPr>
          <p:cNvPr id="31750" name="Text Box 5"/>
          <p:cNvSpPr txBox="1">
            <a:spLocks noChangeArrowheads="1"/>
          </p:cNvSpPr>
          <p:nvPr/>
        </p:nvSpPr>
        <p:spPr bwMode="auto">
          <a:xfrm>
            <a:off x="6846888" y="5214938"/>
            <a:ext cx="1385887" cy="457200"/>
          </a:xfrm>
          <a:prstGeom prst="rect">
            <a:avLst/>
          </a:prstGeom>
          <a:noFill/>
          <a:ln w="9525">
            <a:noFill/>
            <a:miter lim="800000"/>
            <a:headEnd/>
            <a:tailEnd/>
          </a:ln>
        </p:spPr>
        <p:txBody>
          <a:bodyPr wrap="none">
            <a:spAutoFit/>
          </a:bodyPr>
          <a:lstStyle/>
          <a:p>
            <a:r>
              <a:rPr lang="en-US" b="1">
                <a:solidFill>
                  <a:srgbClr val="000000"/>
                </a:solidFill>
              </a:rPr>
              <a:t>Thomas Graham</a:t>
            </a:r>
          </a:p>
          <a:p>
            <a:r>
              <a:rPr lang="en-US">
                <a:solidFill>
                  <a:srgbClr val="000000"/>
                </a:solidFill>
              </a:rPr>
              <a:t>(1805 - 1869)</a:t>
            </a:r>
            <a:endParaRPr lang="en-US" b="1">
              <a:solidFill>
                <a:srgbClr val="000000"/>
              </a:solidFill>
            </a:endParaRPr>
          </a:p>
        </p:txBody>
      </p:sp>
      <p:sp>
        <p:nvSpPr>
          <p:cNvPr id="1021958" name="Rectangle 6"/>
          <p:cNvSpPr>
            <a:spLocks noChangeArrowheads="1"/>
          </p:cNvSpPr>
          <p:nvPr/>
        </p:nvSpPr>
        <p:spPr bwMode="auto">
          <a:xfrm>
            <a:off x="1143000" y="4724400"/>
            <a:ext cx="4572000" cy="1143000"/>
          </a:xfrm>
          <a:prstGeom prst="rect">
            <a:avLst/>
          </a:prstGeom>
          <a:solidFill>
            <a:srgbClr val="FFFFCC"/>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pPr>
              <a:defRPr/>
            </a:pPr>
            <a:r>
              <a:rPr lang="en-US" sz="2400">
                <a:solidFill>
                  <a:srgbClr val="000000"/>
                </a:solidFill>
              </a:rPr>
              <a:t>Rate of effusion is </a:t>
            </a:r>
            <a:r>
              <a:rPr lang="en-US" sz="2400" i="1">
                <a:solidFill>
                  <a:srgbClr val="000000"/>
                </a:solidFill>
              </a:rPr>
              <a:t>inversely</a:t>
            </a:r>
            <a:r>
              <a:rPr lang="en-US" sz="2400">
                <a:solidFill>
                  <a:srgbClr val="000000"/>
                </a:solidFill>
              </a:rPr>
              <a:t> </a:t>
            </a:r>
          </a:p>
          <a:p>
            <a:pPr>
              <a:defRPr/>
            </a:pPr>
            <a:r>
              <a:rPr lang="en-US" sz="2400">
                <a:solidFill>
                  <a:srgbClr val="000000"/>
                </a:solidFill>
              </a:rPr>
              <a:t>proportional to its molar mass.</a:t>
            </a:r>
          </a:p>
        </p:txBody>
      </p:sp>
      <p:graphicFrame>
        <p:nvGraphicFramePr>
          <p:cNvPr id="31746" name="Object 7"/>
          <p:cNvGraphicFramePr>
            <a:graphicFrameLocks noChangeAspect="1"/>
          </p:cNvGraphicFramePr>
          <p:nvPr/>
        </p:nvGraphicFramePr>
        <p:xfrm>
          <a:off x="1295400" y="3276600"/>
          <a:ext cx="4254500" cy="977900"/>
        </p:xfrm>
        <a:graphic>
          <a:graphicData uri="http://schemas.openxmlformats.org/presentationml/2006/ole">
            <mc:AlternateContent xmlns:mc="http://schemas.openxmlformats.org/markup-compatibility/2006">
              <mc:Choice xmlns:v="urn:schemas-microsoft-com:vml" Requires="v">
                <p:oleObj spid="_x0000_s44034" name="Equation" r:id="rId4" imgW="4254480" imgH="977760" progId="Equation.3">
                  <p:embed/>
                </p:oleObj>
              </mc:Choice>
              <mc:Fallback>
                <p:oleObj name="Equation" r:id="rId4" imgW="4254480" imgH="9777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276600"/>
                        <a:ext cx="4254500" cy="977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1752" name="Picture 8" descr="graham">
            <a:hlinkClick r:id="rId6" tooltip="Wikipedia -  THOMAS   G R A H A M"/>
          </p:cNvPr>
          <p:cNvPicPr>
            <a:picLocks noChangeAspect="1" noChangeArrowheads="1"/>
          </p:cNvPicPr>
          <p:nvPr/>
        </p:nvPicPr>
        <p:blipFill>
          <a:blip r:embed="rId7" cstate="print">
            <a:grayscl/>
          </a:blip>
          <a:srcRect/>
          <a:stretch>
            <a:fillRect/>
          </a:stretch>
        </p:blipFill>
        <p:spPr bwMode="auto">
          <a:xfrm>
            <a:off x="6900863" y="3506788"/>
            <a:ext cx="1300162" cy="1617662"/>
          </a:xfrm>
          <a:prstGeom prst="rect">
            <a:avLst/>
          </a:prstGeom>
          <a:noFill/>
          <a:ln w="9525">
            <a:noFill/>
            <a:miter lim="800000"/>
            <a:headEnd/>
            <a:tailEnd/>
          </a:ln>
        </p:spPr>
      </p:pic>
    </p:spTree>
    <p:extLst>
      <p:ext uri="{BB962C8B-B14F-4D97-AF65-F5344CB8AC3E}">
        <p14:creationId xmlns:p14="http://schemas.microsoft.com/office/powerpoint/2010/main" val="251282381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p:txBody>
          <a:bodyPr/>
          <a:lstStyle/>
          <a:p>
            <a:pPr eaLnBrk="1" hangingPunct="1"/>
            <a:r>
              <a:rPr lang="en-US" smtClean="0"/>
              <a:t>Graham’s Law</a:t>
            </a:r>
          </a:p>
        </p:txBody>
      </p:sp>
      <p:sp>
        <p:nvSpPr>
          <p:cNvPr id="819203" name="Rectangle 3"/>
          <p:cNvSpPr>
            <a:spLocks noGrp="1" noChangeArrowheads="1"/>
          </p:cNvSpPr>
          <p:nvPr>
            <p:ph type="body" idx="1"/>
          </p:nvPr>
        </p:nvSpPr>
        <p:spPr>
          <a:xfrm>
            <a:off x="842963" y="1616075"/>
            <a:ext cx="8072437" cy="2117725"/>
          </a:xfrm>
        </p:spPr>
        <p:txBody>
          <a:bodyPr/>
          <a:lstStyle/>
          <a:p>
            <a:pPr eaLnBrk="1" hangingPunct="1">
              <a:lnSpc>
                <a:spcPct val="90000"/>
              </a:lnSpc>
              <a:buFontTx/>
              <a:buNone/>
              <a:defRPr/>
            </a:pPr>
            <a:r>
              <a:rPr lang="en-US" b="1" smtClean="0">
                <a:solidFill>
                  <a:schemeClr val="accent2"/>
                </a:solidFill>
                <a:effectLst>
                  <a:outerShdw blurRad="38100" dist="38100" dir="2700000" algn="tl">
                    <a:srgbClr val="C0C0C0"/>
                  </a:outerShdw>
                </a:effectLst>
              </a:rPr>
              <a:t>Graham’s Law</a:t>
            </a:r>
            <a:endParaRPr lang="en-US" smtClean="0">
              <a:solidFill>
                <a:schemeClr val="accent2"/>
              </a:solidFill>
            </a:endParaRPr>
          </a:p>
          <a:p>
            <a:pPr lvl="1" eaLnBrk="1" hangingPunct="1">
              <a:lnSpc>
                <a:spcPct val="90000"/>
              </a:lnSpc>
              <a:defRPr/>
            </a:pPr>
            <a:r>
              <a:rPr lang="en-US" sz="2400" smtClean="0"/>
              <a:t>Rate of diffusion of a gas is inversely related to the square root of its molar mass.</a:t>
            </a:r>
          </a:p>
          <a:p>
            <a:pPr lvl="1" eaLnBrk="1" hangingPunct="1">
              <a:lnSpc>
                <a:spcPct val="90000"/>
              </a:lnSpc>
              <a:buFontTx/>
              <a:buNone/>
              <a:defRPr/>
            </a:pPr>
            <a:endParaRPr lang="en-US" sz="1000" smtClean="0"/>
          </a:p>
          <a:p>
            <a:pPr lvl="1" eaLnBrk="1" hangingPunct="1">
              <a:lnSpc>
                <a:spcPct val="90000"/>
              </a:lnSpc>
              <a:defRPr/>
            </a:pPr>
            <a:r>
              <a:rPr lang="en-US" sz="2400" smtClean="0"/>
              <a:t>The equation shows the ratio of Gas A’s speed to Gas B’s speed</a:t>
            </a:r>
            <a:r>
              <a:rPr lang="en-US" smtClean="0"/>
              <a:t>.</a:t>
            </a:r>
          </a:p>
        </p:txBody>
      </p:sp>
      <p:grpSp>
        <p:nvGrpSpPr>
          <p:cNvPr id="32773" name="Group 4"/>
          <p:cNvGrpSpPr>
            <a:grpSpLocks/>
          </p:cNvGrpSpPr>
          <p:nvPr/>
        </p:nvGrpSpPr>
        <p:grpSpPr bwMode="auto">
          <a:xfrm>
            <a:off x="2514600" y="4068763"/>
            <a:ext cx="3922713" cy="2179637"/>
            <a:chOff x="1418" y="2377"/>
            <a:chExt cx="3117" cy="1818"/>
          </a:xfrm>
        </p:grpSpPr>
        <p:sp>
          <p:nvSpPr>
            <p:cNvPr id="32775" name="AutoShape 5"/>
            <p:cNvSpPr>
              <a:spLocks noChangeArrowheads="1"/>
            </p:cNvSpPr>
            <p:nvPr/>
          </p:nvSpPr>
          <p:spPr bwMode="auto">
            <a:xfrm>
              <a:off x="1418" y="2377"/>
              <a:ext cx="3117" cy="1818"/>
            </a:xfrm>
            <a:prstGeom prst="bevel">
              <a:avLst>
                <a:gd name="adj" fmla="val 6491"/>
              </a:avLst>
            </a:prstGeom>
            <a:solidFill>
              <a:srgbClr val="E7F4F5"/>
            </a:solidFill>
            <a:ln w="9525">
              <a:solidFill>
                <a:srgbClr val="333300"/>
              </a:solidFill>
              <a:miter lim="800000"/>
              <a:headEnd/>
              <a:tailEnd/>
            </a:ln>
          </p:spPr>
          <p:txBody>
            <a:bodyPr wrap="none" anchor="ctr"/>
            <a:lstStyle/>
            <a:p>
              <a:endParaRPr lang="en-US">
                <a:solidFill>
                  <a:srgbClr val="000000"/>
                </a:solidFill>
              </a:endParaRPr>
            </a:p>
          </p:txBody>
        </p:sp>
        <p:graphicFrame>
          <p:nvGraphicFramePr>
            <p:cNvPr id="32770" name="Object 6"/>
            <p:cNvGraphicFramePr>
              <a:graphicFrameLocks noChangeAspect="1"/>
            </p:cNvGraphicFramePr>
            <p:nvPr/>
          </p:nvGraphicFramePr>
          <p:xfrm>
            <a:off x="1887" y="2582"/>
            <a:ext cx="2179" cy="1408"/>
          </p:xfrm>
          <a:graphic>
            <a:graphicData uri="http://schemas.openxmlformats.org/presentationml/2006/ole">
              <mc:AlternateContent xmlns:mc="http://schemas.openxmlformats.org/markup-compatibility/2006">
                <mc:Choice xmlns:v="urn:schemas-microsoft-com:vml" Requires="v">
                  <p:oleObj spid="_x0000_s45058" name="Equation" r:id="rId4" imgW="723600" imgH="482400" progId="Equation.3">
                    <p:embed/>
                  </p:oleObj>
                </mc:Choice>
                <mc:Fallback>
                  <p:oleObj name="Equation" r:id="rId4" imgW="723600" imgH="482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7" y="2582"/>
                          <a:ext cx="2179" cy="14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2774" name="Rectangle 7"/>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solidFill>
                  <a:srgbClr val="000000"/>
                </a:solidFill>
              </a:rPr>
              <a:t>Courtesy Christy Johannesson www.nisd.net/communicationsarts/pages/chem</a:t>
            </a:r>
          </a:p>
          <a:p>
            <a:pPr algn="l"/>
            <a:endParaRPr lang="en-US" sz="800">
              <a:solidFill>
                <a:srgbClr val="000000"/>
              </a:solidFill>
            </a:endParaRPr>
          </a:p>
        </p:txBody>
      </p:sp>
    </p:spTree>
    <p:extLst>
      <p:ext uri="{BB962C8B-B14F-4D97-AF65-F5344CB8AC3E}">
        <p14:creationId xmlns:p14="http://schemas.microsoft.com/office/powerpoint/2010/main" val="385422799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sz="3200" smtClean="0"/>
              <a:t>Pressure - Temperature - Volume Relationship</a:t>
            </a:r>
          </a:p>
        </p:txBody>
      </p:sp>
      <p:grpSp>
        <p:nvGrpSpPr>
          <p:cNvPr id="2" name="Group 31"/>
          <p:cNvGrpSpPr>
            <a:grpSpLocks/>
          </p:cNvGrpSpPr>
          <p:nvPr/>
        </p:nvGrpSpPr>
        <p:grpSpPr bwMode="auto">
          <a:xfrm>
            <a:off x="1524000" y="2133600"/>
            <a:ext cx="5192713" cy="1574800"/>
            <a:chOff x="1104" y="1344"/>
            <a:chExt cx="3271" cy="992"/>
          </a:xfrm>
        </p:grpSpPr>
        <p:sp>
          <p:nvSpPr>
            <p:cNvPr id="125955" name="Text Box 3"/>
            <p:cNvSpPr txBox="1">
              <a:spLocks noChangeArrowheads="1"/>
            </p:cNvSpPr>
            <p:nvPr/>
          </p:nvSpPr>
          <p:spPr bwMode="auto">
            <a:xfrm>
              <a:off x="1104" y="1344"/>
              <a:ext cx="3271" cy="992"/>
            </a:xfrm>
            <a:prstGeom prst="rect">
              <a:avLst/>
            </a:prstGeom>
            <a:solidFill>
              <a:srgbClr val="FFF0E1"/>
            </a:solidFill>
            <a:ln w="19050">
              <a:solidFill>
                <a:schemeClr val="tx1"/>
              </a:solidFill>
              <a:miter lim="800000"/>
              <a:headEnd/>
              <a:tailEnd/>
            </a:ln>
            <a:effectLst>
              <a:outerShdw dist="107763" dir="8100000" algn="ctr" rotWithShape="0">
                <a:schemeClr val="bg2"/>
              </a:outerShdw>
            </a:effectLst>
          </p:spPr>
          <p:txBody>
            <a:bodyPr>
              <a:spAutoFit/>
            </a:bodyPr>
            <a:lstStyle/>
            <a:p>
              <a:pPr algn="l">
                <a:defRPr/>
              </a:pPr>
              <a:r>
                <a:rPr lang="en-US" sz="9600"/>
                <a:t> P   T   V</a:t>
              </a:r>
            </a:p>
          </p:txBody>
        </p:sp>
        <p:sp>
          <p:nvSpPr>
            <p:cNvPr id="73759" name="Oval 4"/>
            <p:cNvSpPr>
              <a:spLocks noChangeArrowheads="1"/>
            </p:cNvSpPr>
            <p:nvPr/>
          </p:nvSpPr>
          <p:spPr bwMode="auto">
            <a:xfrm>
              <a:off x="1440" y="2208"/>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73760" name="Oval 5"/>
            <p:cNvSpPr>
              <a:spLocks noChangeArrowheads="1"/>
            </p:cNvSpPr>
            <p:nvPr/>
          </p:nvSpPr>
          <p:spPr bwMode="auto">
            <a:xfrm>
              <a:off x="2736" y="2208"/>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73761" name="Oval 6"/>
            <p:cNvSpPr>
              <a:spLocks noChangeArrowheads="1"/>
            </p:cNvSpPr>
            <p:nvPr/>
          </p:nvSpPr>
          <p:spPr bwMode="auto">
            <a:xfrm>
              <a:off x="3888" y="2208"/>
              <a:ext cx="48" cy="48"/>
            </a:xfrm>
            <a:prstGeom prst="ellipse">
              <a:avLst/>
            </a:prstGeom>
            <a:solidFill>
              <a:schemeClr val="tx1"/>
            </a:solidFill>
            <a:ln w="9525">
              <a:solidFill>
                <a:schemeClr val="tx1"/>
              </a:solidFill>
              <a:round/>
              <a:headEnd/>
              <a:tailEnd/>
            </a:ln>
          </p:spPr>
          <p:txBody>
            <a:bodyPr wrap="none" anchor="ctr"/>
            <a:lstStyle/>
            <a:p>
              <a:endParaRPr lang="en-US"/>
            </a:p>
          </p:txBody>
        </p:sp>
      </p:grpSp>
      <p:grpSp>
        <p:nvGrpSpPr>
          <p:cNvPr id="73732" name="Group 49"/>
          <p:cNvGrpSpPr>
            <a:grpSpLocks/>
          </p:cNvGrpSpPr>
          <p:nvPr/>
        </p:nvGrpSpPr>
        <p:grpSpPr bwMode="auto">
          <a:xfrm>
            <a:off x="2209800" y="5943600"/>
            <a:ext cx="3736975" cy="533400"/>
            <a:chOff x="1392" y="3744"/>
            <a:chExt cx="2354" cy="336"/>
          </a:xfrm>
        </p:grpSpPr>
        <p:sp>
          <p:nvSpPr>
            <p:cNvPr id="73756" name="Text Box 21"/>
            <p:cNvSpPr txBox="1">
              <a:spLocks noChangeArrowheads="1"/>
            </p:cNvSpPr>
            <p:nvPr/>
          </p:nvSpPr>
          <p:spPr bwMode="auto">
            <a:xfrm>
              <a:off x="1392" y="3792"/>
              <a:ext cx="2354" cy="288"/>
            </a:xfrm>
            <a:prstGeom prst="rect">
              <a:avLst/>
            </a:prstGeom>
            <a:noFill/>
            <a:ln w="9525">
              <a:noFill/>
              <a:miter lim="800000"/>
              <a:headEnd/>
              <a:tailEnd/>
            </a:ln>
          </p:spPr>
          <p:txBody>
            <a:bodyPr wrap="none">
              <a:spAutoFit/>
            </a:bodyPr>
            <a:lstStyle/>
            <a:p>
              <a:pPr algn="l"/>
              <a:r>
                <a:rPr lang="en-US" sz="2400"/>
                <a:t>Gay-Lussac’s 	P     T</a:t>
              </a:r>
            </a:p>
          </p:txBody>
        </p:sp>
        <p:sp>
          <p:nvSpPr>
            <p:cNvPr id="73757" name="Text Box 23"/>
            <p:cNvSpPr txBox="1">
              <a:spLocks noChangeArrowheads="1"/>
            </p:cNvSpPr>
            <p:nvPr/>
          </p:nvSpPr>
          <p:spPr bwMode="auto">
            <a:xfrm>
              <a:off x="3322" y="3744"/>
              <a:ext cx="237" cy="288"/>
            </a:xfrm>
            <a:prstGeom prst="rect">
              <a:avLst/>
            </a:prstGeom>
            <a:noFill/>
            <a:ln w="9525">
              <a:noFill/>
              <a:miter lim="800000"/>
              <a:headEnd/>
              <a:tailEnd/>
            </a:ln>
          </p:spPr>
          <p:txBody>
            <a:bodyPr wrap="none">
              <a:spAutoFit/>
            </a:bodyPr>
            <a:lstStyle/>
            <a:p>
              <a:pPr algn="l"/>
              <a:r>
                <a:rPr lang="en-US" sz="2400">
                  <a:latin typeface="Symbol" pitchFamily="18" charset="2"/>
                </a:rPr>
                <a:t>a</a:t>
              </a:r>
            </a:p>
          </p:txBody>
        </p:sp>
      </p:grpSp>
      <p:grpSp>
        <p:nvGrpSpPr>
          <p:cNvPr id="73733" name="Group 48"/>
          <p:cNvGrpSpPr>
            <a:grpSpLocks/>
          </p:cNvGrpSpPr>
          <p:nvPr/>
        </p:nvGrpSpPr>
        <p:grpSpPr bwMode="auto">
          <a:xfrm>
            <a:off x="2222500" y="5294313"/>
            <a:ext cx="3736975" cy="496887"/>
            <a:chOff x="1400" y="3312"/>
            <a:chExt cx="2354" cy="313"/>
          </a:xfrm>
        </p:grpSpPr>
        <p:sp>
          <p:nvSpPr>
            <p:cNvPr id="73754" name="Text Box 20"/>
            <p:cNvSpPr txBox="1">
              <a:spLocks noChangeArrowheads="1"/>
            </p:cNvSpPr>
            <p:nvPr/>
          </p:nvSpPr>
          <p:spPr bwMode="auto">
            <a:xfrm>
              <a:off x="1400" y="3337"/>
              <a:ext cx="2354" cy="288"/>
            </a:xfrm>
            <a:prstGeom prst="rect">
              <a:avLst/>
            </a:prstGeom>
            <a:noFill/>
            <a:ln w="9525">
              <a:noFill/>
              <a:miter lim="800000"/>
              <a:headEnd/>
              <a:tailEnd/>
            </a:ln>
          </p:spPr>
          <p:txBody>
            <a:bodyPr wrap="none">
              <a:spAutoFit/>
            </a:bodyPr>
            <a:lstStyle/>
            <a:p>
              <a:pPr algn="l"/>
              <a:r>
                <a:rPr lang="en-US" sz="2400"/>
                <a:t>Charles		V     T</a:t>
              </a:r>
            </a:p>
          </p:txBody>
        </p:sp>
        <p:sp>
          <p:nvSpPr>
            <p:cNvPr id="73755" name="Text Box 24"/>
            <p:cNvSpPr txBox="1">
              <a:spLocks noChangeArrowheads="1"/>
            </p:cNvSpPr>
            <p:nvPr/>
          </p:nvSpPr>
          <p:spPr bwMode="auto">
            <a:xfrm>
              <a:off x="3325" y="3312"/>
              <a:ext cx="237" cy="288"/>
            </a:xfrm>
            <a:prstGeom prst="rect">
              <a:avLst/>
            </a:prstGeom>
            <a:noFill/>
            <a:ln w="9525">
              <a:noFill/>
              <a:miter lim="800000"/>
              <a:headEnd/>
              <a:tailEnd/>
            </a:ln>
          </p:spPr>
          <p:txBody>
            <a:bodyPr wrap="none">
              <a:spAutoFit/>
            </a:bodyPr>
            <a:lstStyle/>
            <a:p>
              <a:pPr algn="l"/>
              <a:r>
                <a:rPr lang="en-US" sz="2400">
                  <a:latin typeface="Symbol" pitchFamily="18" charset="2"/>
                </a:rPr>
                <a:t>a</a:t>
              </a:r>
            </a:p>
          </p:txBody>
        </p:sp>
      </p:grpSp>
      <p:pic>
        <p:nvPicPr>
          <p:cNvPr id="125980" name="Picture 28">
            <a:hlinkClick r:id="" action="ppaction://media"/>
          </p:cNvPr>
          <p:cNvPicPr>
            <a:picLocks noRot="1" noChangeAspect="1" noChangeArrowheads="1"/>
          </p:cNvPicPr>
          <p:nvPr>
            <a:wavAudioFile r:embed="rId1" name="~PP2778.WAV"/>
          </p:nvPr>
        </p:nvPicPr>
        <p:blipFill>
          <a:blip r:embed="rId4" cstate="print"/>
          <a:srcRect/>
          <a:stretch>
            <a:fillRect/>
          </a:stretch>
        </p:blipFill>
        <p:spPr bwMode="auto">
          <a:xfrm>
            <a:off x="8772525" y="6486525"/>
            <a:ext cx="304800" cy="304800"/>
          </a:xfrm>
          <a:prstGeom prst="rect">
            <a:avLst/>
          </a:prstGeom>
          <a:noFill/>
          <a:ln w="9525">
            <a:noFill/>
            <a:miter lim="800000"/>
            <a:headEnd/>
            <a:tailEnd/>
          </a:ln>
        </p:spPr>
      </p:pic>
      <p:sp>
        <p:nvSpPr>
          <p:cNvPr id="73735" name="AutoShape 29">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pSp>
        <p:nvGrpSpPr>
          <p:cNvPr id="5" name="Group 38"/>
          <p:cNvGrpSpPr>
            <a:grpSpLocks/>
          </p:cNvGrpSpPr>
          <p:nvPr/>
        </p:nvGrpSpPr>
        <p:grpSpPr bwMode="auto">
          <a:xfrm>
            <a:off x="1733550" y="2205038"/>
            <a:ext cx="5192713" cy="2366962"/>
            <a:chOff x="1085" y="1341"/>
            <a:chExt cx="3271" cy="1491"/>
          </a:xfrm>
        </p:grpSpPr>
        <p:sp>
          <p:nvSpPr>
            <p:cNvPr id="73749" name="Line 26"/>
            <p:cNvSpPr>
              <a:spLocks noChangeShapeType="1"/>
            </p:cNvSpPr>
            <p:nvPr/>
          </p:nvSpPr>
          <p:spPr bwMode="auto">
            <a:xfrm>
              <a:off x="3744" y="2832"/>
              <a:ext cx="240" cy="0"/>
            </a:xfrm>
            <a:prstGeom prst="line">
              <a:avLst/>
            </a:prstGeom>
            <a:noFill/>
            <a:ln w="28575">
              <a:solidFill>
                <a:schemeClr val="tx1"/>
              </a:solidFill>
              <a:round/>
              <a:headEnd/>
              <a:tailEnd/>
            </a:ln>
          </p:spPr>
          <p:txBody>
            <a:bodyPr/>
            <a:lstStyle/>
            <a:p>
              <a:endParaRPr lang="en-US"/>
            </a:p>
          </p:txBody>
        </p:sp>
        <p:sp>
          <p:nvSpPr>
            <p:cNvPr id="125985" name="Text Box 33"/>
            <p:cNvSpPr txBox="1">
              <a:spLocks noChangeArrowheads="1"/>
            </p:cNvSpPr>
            <p:nvPr/>
          </p:nvSpPr>
          <p:spPr bwMode="auto">
            <a:xfrm rot="1395856">
              <a:off x="1085" y="1341"/>
              <a:ext cx="3271" cy="1049"/>
            </a:xfrm>
            <a:prstGeom prst="rect">
              <a:avLst/>
            </a:prstGeom>
            <a:solidFill>
              <a:srgbClr val="FFF0E1"/>
            </a:solidFill>
            <a:ln w="19050">
              <a:solidFill>
                <a:schemeClr val="tx1"/>
              </a:solidFill>
              <a:miter lim="800000"/>
              <a:headEnd/>
              <a:tailEnd/>
            </a:ln>
            <a:effectLst>
              <a:outerShdw dist="107763" dir="8100000" algn="ctr" rotWithShape="0">
                <a:schemeClr val="bg2"/>
              </a:outerShdw>
            </a:effectLst>
          </p:spPr>
          <p:txBody>
            <a:bodyPr>
              <a:spAutoFit/>
            </a:bodyPr>
            <a:lstStyle/>
            <a:p>
              <a:pPr algn="l">
                <a:defRPr/>
              </a:pPr>
              <a:r>
                <a:rPr lang="en-US" sz="9600"/>
                <a:t> </a:t>
              </a:r>
              <a:r>
                <a:rPr lang="en-US" sz="10200" b="1"/>
                <a:t>P</a:t>
              </a:r>
              <a:r>
                <a:rPr lang="en-US" sz="9600"/>
                <a:t>  </a:t>
              </a:r>
              <a:r>
                <a:rPr lang="en-US" sz="800"/>
                <a:t>          </a:t>
              </a:r>
              <a:r>
                <a:rPr lang="en-US" sz="9600"/>
                <a:t>T  </a:t>
              </a:r>
              <a:r>
                <a:rPr lang="en-US" sz="1000"/>
                <a:t>                 </a:t>
              </a:r>
              <a:r>
                <a:rPr lang="en-US" sz="4400"/>
                <a:t>V</a:t>
              </a:r>
            </a:p>
          </p:txBody>
        </p:sp>
        <p:sp>
          <p:nvSpPr>
            <p:cNvPr id="73751" name="Oval 34"/>
            <p:cNvSpPr>
              <a:spLocks noChangeArrowheads="1"/>
            </p:cNvSpPr>
            <p:nvPr/>
          </p:nvSpPr>
          <p:spPr bwMode="auto">
            <a:xfrm rot="1395856">
              <a:off x="1388" y="1672"/>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73752" name="Oval 35"/>
            <p:cNvSpPr>
              <a:spLocks noChangeArrowheads="1"/>
            </p:cNvSpPr>
            <p:nvPr/>
          </p:nvSpPr>
          <p:spPr bwMode="auto">
            <a:xfrm rot="1395856">
              <a:off x="2579" y="2184"/>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73753" name="Oval 36"/>
            <p:cNvSpPr>
              <a:spLocks noChangeArrowheads="1"/>
            </p:cNvSpPr>
            <p:nvPr/>
          </p:nvSpPr>
          <p:spPr bwMode="auto">
            <a:xfrm rot="1395856">
              <a:off x="3637" y="2639"/>
              <a:ext cx="48" cy="48"/>
            </a:xfrm>
            <a:prstGeom prst="ellipse">
              <a:avLst/>
            </a:prstGeom>
            <a:solidFill>
              <a:schemeClr val="tx1"/>
            </a:solidFill>
            <a:ln w="9525">
              <a:solidFill>
                <a:schemeClr val="tx1"/>
              </a:solidFill>
              <a:round/>
              <a:headEnd/>
              <a:tailEnd/>
            </a:ln>
          </p:spPr>
          <p:txBody>
            <a:bodyPr wrap="none" anchor="ctr"/>
            <a:lstStyle/>
            <a:p>
              <a:endParaRPr lang="en-US"/>
            </a:p>
          </p:txBody>
        </p:sp>
      </p:grpSp>
      <p:grpSp>
        <p:nvGrpSpPr>
          <p:cNvPr id="6" name="Group 39"/>
          <p:cNvGrpSpPr>
            <a:grpSpLocks/>
          </p:cNvGrpSpPr>
          <p:nvPr/>
        </p:nvGrpSpPr>
        <p:grpSpPr bwMode="auto">
          <a:xfrm rot="-1380615">
            <a:off x="1219200" y="2209800"/>
            <a:ext cx="5192713" cy="1574800"/>
            <a:chOff x="1104" y="1344"/>
            <a:chExt cx="3271" cy="992"/>
          </a:xfrm>
        </p:grpSpPr>
        <p:sp>
          <p:nvSpPr>
            <p:cNvPr id="125992" name="Text Box 40"/>
            <p:cNvSpPr txBox="1">
              <a:spLocks noChangeArrowheads="1"/>
            </p:cNvSpPr>
            <p:nvPr/>
          </p:nvSpPr>
          <p:spPr bwMode="auto">
            <a:xfrm>
              <a:off x="1104" y="1344"/>
              <a:ext cx="3271" cy="992"/>
            </a:xfrm>
            <a:prstGeom prst="rect">
              <a:avLst/>
            </a:prstGeom>
            <a:solidFill>
              <a:srgbClr val="FFF0E1"/>
            </a:solidFill>
            <a:ln w="19050">
              <a:solidFill>
                <a:schemeClr val="tx1"/>
              </a:solidFill>
              <a:miter lim="800000"/>
              <a:headEnd/>
              <a:tailEnd/>
            </a:ln>
            <a:effectLst>
              <a:outerShdw dist="107763" dir="8100000" algn="ctr" rotWithShape="0">
                <a:schemeClr val="bg2"/>
              </a:outerShdw>
            </a:effectLst>
          </p:spPr>
          <p:txBody>
            <a:bodyPr>
              <a:spAutoFit/>
            </a:bodyPr>
            <a:lstStyle/>
            <a:p>
              <a:pPr algn="l">
                <a:defRPr/>
              </a:pPr>
              <a:r>
                <a:rPr lang="en-US" sz="9600"/>
                <a:t> </a:t>
              </a:r>
              <a:r>
                <a:rPr lang="en-US" sz="4400"/>
                <a:t>P</a:t>
              </a:r>
              <a:r>
                <a:rPr lang="en-US" sz="9600"/>
                <a:t>    </a:t>
              </a:r>
              <a:r>
                <a:rPr lang="en-US" sz="1600"/>
                <a:t>  </a:t>
              </a:r>
              <a:r>
                <a:rPr lang="en-US" sz="9600"/>
                <a:t>T   </a:t>
              </a:r>
              <a:r>
                <a:rPr lang="en-US" sz="9600" b="1"/>
                <a:t>V</a:t>
              </a:r>
            </a:p>
          </p:txBody>
        </p:sp>
        <p:sp>
          <p:nvSpPr>
            <p:cNvPr id="73746" name="Oval 41"/>
            <p:cNvSpPr>
              <a:spLocks noChangeArrowheads="1"/>
            </p:cNvSpPr>
            <p:nvPr/>
          </p:nvSpPr>
          <p:spPr bwMode="auto">
            <a:xfrm>
              <a:off x="1440" y="2208"/>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73747" name="Oval 42"/>
            <p:cNvSpPr>
              <a:spLocks noChangeArrowheads="1"/>
            </p:cNvSpPr>
            <p:nvPr/>
          </p:nvSpPr>
          <p:spPr bwMode="auto">
            <a:xfrm>
              <a:off x="2736" y="2208"/>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73748" name="Oval 43"/>
            <p:cNvSpPr>
              <a:spLocks noChangeArrowheads="1"/>
            </p:cNvSpPr>
            <p:nvPr/>
          </p:nvSpPr>
          <p:spPr bwMode="auto">
            <a:xfrm>
              <a:off x="3888" y="2208"/>
              <a:ext cx="48" cy="48"/>
            </a:xfrm>
            <a:prstGeom prst="ellipse">
              <a:avLst/>
            </a:prstGeom>
            <a:solidFill>
              <a:schemeClr val="tx1"/>
            </a:solidFill>
            <a:ln w="9525">
              <a:solidFill>
                <a:schemeClr val="tx1"/>
              </a:solidFill>
              <a:round/>
              <a:headEnd/>
              <a:tailEnd/>
            </a:ln>
          </p:spPr>
          <p:txBody>
            <a:bodyPr wrap="none" anchor="ctr"/>
            <a:lstStyle/>
            <a:p>
              <a:endParaRPr lang="en-US"/>
            </a:p>
          </p:txBody>
        </p:sp>
      </p:grpSp>
      <p:sp>
        <p:nvSpPr>
          <p:cNvPr id="125996" name="AutoShape 44"/>
          <p:cNvSpPr>
            <a:spLocks noChangeArrowheads="1"/>
          </p:cNvSpPr>
          <p:nvPr/>
        </p:nvSpPr>
        <p:spPr bwMode="auto">
          <a:xfrm rot="-5400000">
            <a:off x="5448300" y="3238500"/>
            <a:ext cx="838200" cy="304800"/>
          </a:xfrm>
          <a:prstGeom prst="notchedRightArrow">
            <a:avLst>
              <a:gd name="adj1" fmla="val 50000"/>
              <a:gd name="adj2" fmla="val 68750"/>
            </a:avLst>
          </a:prstGeom>
          <a:solidFill>
            <a:srgbClr val="333399"/>
          </a:solidFill>
          <a:ln w="9525">
            <a:noFill/>
            <a:miter lim="800000"/>
            <a:headEnd/>
            <a:tailEnd/>
          </a:ln>
        </p:spPr>
        <p:txBody>
          <a:bodyPr wrap="none" anchor="ctr"/>
          <a:lstStyle/>
          <a:p>
            <a:endParaRPr lang="en-US"/>
          </a:p>
        </p:txBody>
      </p:sp>
      <p:sp>
        <p:nvSpPr>
          <p:cNvPr id="125997" name="AutoShape 45"/>
          <p:cNvSpPr>
            <a:spLocks noChangeArrowheads="1"/>
          </p:cNvSpPr>
          <p:nvPr/>
        </p:nvSpPr>
        <p:spPr bwMode="auto">
          <a:xfrm rot="-5400000">
            <a:off x="1790700" y="3238500"/>
            <a:ext cx="838200" cy="304800"/>
          </a:xfrm>
          <a:prstGeom prst="notchedRightArrow">
            <a:avLst>
              <a:gd name="adj1" fmla="val 50000"/>
              <a:gd name="adj2" fmla="val 68750"/>
            </a:avLst>
          </a:prstGeom>
          <a:solidFill>
            <a:srgbClr val="333399"/>
          </a:solidFill>
          <a:ln w="9525">
            <a:noFill/>
            <a:miter lim="800000"/>
            <a:headEnd/>
            <a:tailEnd/>
          </a:ln>
        </p:spPr>
        <p:txBody>
          <a:bodyPr wrap="none" anchor="ctr"/>
          <a:lstStyle/>
          <a:p>
            <a:endParaRPr lang="en-US"/>
          </a:p>
        </p:txBody>
      </p:sp>
      <p:grpSp>
        <p:nvGrpSpPr>
          <p:cNvPr id="73740" name="Group 47"/>
          <p:cNvGrpSpPr>
            <a:grpSpLocks/>
          </p:cNvGrpSpPr>
          <p:nvPr/>
        </p:nvGrpSpPr>
        <p:grpSpPr bwMode="auto">
          <a:xfrm>
            <a:off x="2225675" y="4511675"/>
            <a:ext cx="3733800" cy="822325"/>
            <a:chOff x="1402" y="2842"/>
            <a:chExt cx="2352" cy="518"/>
          </a:xfrm>
        </p:grpSpPr>
        <p:sp>
          <p:nvSpPr>
            <p:cNvPr id="73741" name="Text Box 18"/>
            <p:cNvSpPr txBox="1">
              <a:spLocks noChangeArrowheads="1"/>
            </p:cNvSpPr>
            <p:nvPr/>
          </p:nvSpPr>
          <p:spPr bwMode="auto">
            <a:xfrm>
              <a:off x="1402" y="2976"/>
              <a:ext cx="2078" cy="288"/>
            </a:xfrm>
            <a:prstGeom prst="rect">
              <a:avLst/>
            </a:prstGeom>
            <a:noFill/>
            <a:ln w="9525">
              <a:noFill/>
              <a:miter lim="800000"/>
              <a:headEnd/>
              <a:tailEnd/>
            </a:ln>
          </p:spPr>
          <p:txBody>
            <a:bodyPr wrap="none">
              <a:spAutoFit/>
            </a:bodyPr>
            <a:lstStyle/>
            <a:p>
              <a:pPr algn="l"/>
              <a:r>
                <a:rPr lang="en-US" sz="2400"/>
                <a:t>Boyle’s 		P  </a:t>
              </a:r>
            </a:p>
          </p:txBody>
        </p:sp>
        <p:sp>
          <p:nvSpPr>
            <p:cNvPr id="73742" name="Text Box 19"/>
            <p:cNvSpPr txBox="1">
              <a:spLocks noChangeArrowheads="1"/>
            </p:cNvSpPr>
            <p:nvPr/>
          </p:nvSpPr>
          <p:spPr bwMode="auto">
            <a:xfrm>
              <a:off x="3510" y="2842"/>
              <a:ext cx="244" cy="518"/>
            </a:xfrm>
            <a:prstGeom prst="rect">
              <a:avLst/>
            </a:prstGeom>
            <a:noFill/>
            <a:ln w="9525">
              <a:noFill/>
              <a:miter lim="800000"/>
              <a:headEnd/>
              <a:tailEnd/>
            </a:ln>
          </p:spPr>
          <p:txBody>
            <a:bodyPr wrap="none">
              <a:spAutoFit/>
            </a:bodyPr>
            <a:lstStyle/>
            <a:p>
              <a:pPr algn="l"/>
              <a:r>
                <a:rPr lang="en-US" sz="2400"/>
                <a:t>1</a:t>
              </a:r>
            </a:p>
            <a:p>
              <a:pPr algn="l"/>
              <a:r>
                <a:rPr lang="en-US" sz="2400"/>
                <a:t>V</a:t>
              </a:r>
            </a:p>
          </p:txBody>
        </p:sp>
        <p:sp>
          <p:nvSpPr>
            <p:cNvPr id="73743" name="Text Box 25"/>
            <p:cNvSpPr txBox="1">
              <a:spLocks noChangeArrowheads="1"/>
            </p:cNvSpPr>
            <p:nvPr/>
          </p:nvSpPr>
          <p:spPr bwMode="auto">
            <a:xfrm>
              <a:off x="3322" y="2976"/>
              <a:ext cx="237" cy="288"/>
            </a:xfrm>
            <a:prstGeom prst="rect">
              <a:avLst/>
            </a:prstGeom>
            <a:noFill/>
            <a:ln w="9525">
              <a:noFill/>
              <a:miter lim="800000"/>
              <a:headEnd/>
              <a:tailEnd/>
            </a:ln>
          </p:spPr>
          <p:txBody>
            <a:bodyPr wrap="none">
              <a:spAutoFit/>
            </a:bodyPr>
            <a:lstStyle/>
            <a:p>
              <a:pPr algn="l"/>
              <a:r>
                <a:rPr lang="en-US" sz="2400">
                  <a:latin typeface="Symbol" pitchFamily="18" charset="2"/>
                </a:rPr>
                <a:t>a</a:t>
              </a:r>
            </a:p>
          </p:txBody>
        </p:sp>
        <p:sp>
          <p:nvSpPr>
            <p:cNvPr id="73744" name="Text Box 46"/>
            <p:cNvSpPr txBox="1">
              <a:spLocks noChangeArrowheads="1"/>
            </p:cNvSpPr>
            <p:nvPr/>
          </p:nvSpPr>
          <p:spPr bwMode="auto">
            <a:xfrm>
              <a:off x="3469" y="2976"/>
              <a:ext cx="275" cy="173"/>
            </a:xfrm>
            <a:prstGeom prst="rect">
              <a:avLst/>
            </a:prstGeom>
            <a:noFill/>
            <a:ln w="9525">
              <a:noFill/>
              <a:miter lim="800000"/>
              <a:headEnd/>
              <a:tailEnd/>
            </a:ln>
          </p:spPr>
          <p:txBody>
            <a:bodyPr wrap="none">
              <a:spAutoFit/>
            </a:bodyPr>
            <a:lstStyle/>
            <a:p>
              <a:pPr algn="l"/>
              <a:r>
                <a:rPr lang="en-US" b="1"/>
                <a:t>___</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25980"/>
                                        </p:tgtEl>
                                      </p:cBhvr>
                                    </p:cmd>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9" presetClass="exit" presetSubtype="0" fill="hold" nodeType="withEffect">
                                  <p:stCondLst>
                                    <p:cond delay="0"/>
                                  </p:stCondLst>
                                  <p:childTnLst>
                                    <p:animEffect transition="out" filter="dissolv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par>
                                <p:cTn id="20" presetID="2" presetClass="entr" presetSubtype="4" fill="hold" grpId="0" nodeType="withEffect">
                                  <p:stCondLst>
                                    <p:cond delay="0"/>
                                  </p:stCondLst>
                                  <p:childTnLst>
                                    <p:set>
                                      <p:cBhvr>
                                        <p:cTn id="21" dur="1" fill="hold">
                                          <p:stCondLst>
                                            <p:cond delay="0"/>
                                          </p:stCondLst>
                                        </p:cTn>
                                        <p:tgtEl>
                                          <p:spTgt spid="125997"/>
                                        </p:tgtEl>
                                        <p:attrNameLst>
                                          <p:attrName>style.visibility</p:attrName>
                                        </p:attrNameLst>
                                      </p:cBhvr>
                                      <p:to>
                                        <p:strVal val="visible"/>
                                      </p:to>
                                    </p:set>
                                    <p:anim calcmode="lin" valueType="num">
                                      <p:cBhvr additive="base">
                                        <p:cTn id="22" dur="1000" fill="hold"/>
                                        <p:tgtEl>
                                          <p:spTgt spid="125997"/>
                                        </p:tgtEl>
                                        <p:attrNameLst>
                                          <p:attrName>ppt_x</p:attrName>
                                        </p:attrNameLst>
                                      </p:cBhvr>
                                      <p:tavLst>
                                        <p:tav tm="0">
                                          <p:val>
                                            <p:strVal val="#ppt_x"/>
                                          </p:val>
                                        </p:tav>
                                        <p:tav tm="100000">
                                          <p:val>
                                            <p:strVal val="#ppt_x"/>
                                          </p:val>
                                        </p:tav>
                                      </p:tavLst>
                                    </p:anim>
                                    <p:anim calcmode="lin" valueType="num">
                                      <p:cBhvr additive="base">
                                        <p:cTn id="23" dur="1000" fill="hold"/>
                                        <p:tgtEl>
                                          <p:spTgt spid="125997"/>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9" presetClass="exit" presetSubtype="0" fill="hold" grpId="1" nodeType="afterEffect">
                                  <p:stCondLst>
                                    <p:cond delay="0"/>
                                  </p:stCondLst>
                                  <p:childTnLst>
                                    <p:animEffect transition="out" filter="dissolve">
                                      <p:cBhvr>
                                        <p:cTn id="26" dur="500"/>
                                        <p:tgtEl>
                                          <p:spTgt spid="125997"/>
                                        </p:tgtEl>
                                      </p:cBhvr>
                                    </p:animEffect>
                                    <p:set>
                                      <p:cBhvr>
                                        <p:cTn id="27" dur="1" fill="hold">
                                          <p:stCondLst>
                                            <p:cond delay="499"/>
                                          </p:stCondLst>
                                        </p:cTn>
                                        <p:tgtEl>
                                          <p:spTgt spid="12599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20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par>
                                <p:cTn id="33" presetID="9" presetClass="exit" presetSubtype="0" fill="hold" nodeType="withEffect">
                                  <p:stCondLst>
                                    <p:cond delay="0"/>
                                  </p:stCondLst>
                                  <p:childTnLst>
                                    <p:animEffect transition="out" filter="dissolv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25996"/>
                                        </p:tgtEl>
                                        <p:attrNameLst>
                                          <p:attrName>style.visibility</p:attrName>
                                        </p:attrNameLst>
                                      </p:cBhvr>
                                      <p:to>
                                        <p:strVal val="visible"/>
                                      </p:to>
                                    </p:set>
                                    <p:anim calcmode="lin" valueType="num">
                                      <p:cBhvr additive="base">
                                        <p:cTn id="40" dur="1000" fill="hold"/>
                                        <p:tgtEl>
                                          <p:spTgt spid="125996"/>
                                        </p:tgtEl>
                                        <p:attrNameLst>
                                          <p:attrName>ppt_x</p:attrName>
                                        </p:attrNameLst>
                                      </p:cBhvr>
                                      <p:tavLst>
                                        <p:tav tm="0">
                                          <p:val>
                                            <p:strVal val="#ppt_x"/>
                                          </p:val>
                                        </p:tav>
                                        <p:tav tm="100000">
                                          <p:val>
                                            <p:strVal val="#ppt_x"/>
                                          </p:val>
                                        </p:tav>
                                      </p:tavLst>
                                    </p:anim>
                                    <p:anim calcmode="lin" valueType="num">
                                      <p:cBhvr additive="base">
                                        <p:cTn id="41" dur="1000" fill="hold"/>
                                        <p:tgtEl>
                                          <p:spTgt spid="125996"/>
                                        </p:tgtEl>
                                        <p:attrNameLst>
                                          <p:attrName>ppt_y</p:attrName>
                                        </p:attrNameLst>
                                      </p:cBhvr>
                                      <p:tavLst>
                                        <p:tav tm="0">
                                          <p:val>
                                            <p:strVal val="1+#ppt_h/2"/>
                                          </p:val>
                                        </p:tav>
                                        <p:tav tm="100000">
                                          <p:val>
                                            <p:strVal val="#ppt_y"/>
                                          </p:val>
                                        </p:tav>
                                      </p:tavLst>
                                    </p:anim>
                                  </p:childTnLst>
                                </p:cTn>
                              </p:par>
                              <p:par>
                                <p:cTn id="42" presetID="53" presetClass="entr" presetSubtype="0"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Effect transition="in" filter="fade">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0"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fltVal val="0"/>
                                          </p:val>
                                        </p:tav>
                                        <p:tav tm="100000">
                                          <p:val>
                                            <p:strVal val="#ppt_w"/>
                                          </p:val>
                                        </p:tav>
                                      </p:tavLst>
                                    </p:anim>
                                    <p:anim calcmode="lin" valueType="num">
                                      <p:cBhvr>
                                        <p:cTn id="52" dur="500" fill="hold"/>
                                        <p:tgtEl>
                                          <p:spTgt spid="2"/>
                                        </p:tgtEl>
                                        <p:attrNameLst>
                                          <p:attrName>ppt_h</p:attrName>
                                        </p:attrNameLst>
                                      </p:cBhvr>
                                      <p:tavLst>
                                        <p:tav tm="0">
                                          <p:val>
                                            <p:fltVal val="0"/>
                                          </p:val>
                                        </p:tav>
                                        <p:tav tm="100000">
                                          <p:val>
                                            <p:strVal val="#ppt_h"/>
                                          </p:val>
                                        </p:tav>
                                      </p:tavLst>
                                    </p:anim>
                                    <p:animEffect transition="in" filter="fade">
                                      <p:cBhvr>
                                        <p:cTn id="53" dur="500"/>
                                        <p:tgtEl>
                                          <p:spTgt spid="2"/>
                                        </p:tgtEl>
                                      </p:cBhvr>
                                    </p:animEffect>
                                  </p:childTnLst>
                                </p:cTn>
                              </p:par>
                              <p:par>
                                <p:cTn id="54" presetID="9" presetClass="exit" presetSubtype="0" fill="hold" grpId="1" nodeType="withEffect">
                                  <p:stCondLst>
                                    <p:cond delay="0"/>
                                  </p:stCondLst>
                                  <p:childTnLst>
                                    <p:animEffect transition="out" filter="dissolve">
                                      <p:cBhvr>
                                        <p:cTn id="55" dur="500"/>
                                        <p:tgtEl>
                                          <p:spTgt spid="125996"/>
                                        </p:tgtEl>
                                      </p:cBhvr>
                                    </p:animEffect>
                                    <p:set>
                                      <p:cBhvr>
                                        <p:cTn id="56" dur="1" fill="hold">
                                          <p:stCondLst>
                                            <p:cond delay="499"/>
                                          </p:stCondLst>
                                        </p:cTn>
                                        <p:tgtEl>
                                          <p:spTgt spid="125996"/>
                                        </p:tgtEl>
                                        <p:attrNameLst>
                                          <p:attrName>style.visibility</p:attrName>
                                        </p:attrNameLst>
                                      </p:cBhvr>
                                      <p:to>
                                        <p:strVal val="hidden"/>
                                      </p:to>
                                    </p:set>
                                  </p:childTnLst>
                                </p:cTn>
                              </p:par>
                              <p:par>
                                <p:cTn id="57" presetID="9" presetClass="exit" presetSubtype="0" fill="hold" nodeType="withEffect">
                                  <p:stCondLst>
                                    <p:cond delay="0"/>
                                  </p:stCondLst>
                                  <p:childTnLst>
                                    <p:animEffect transition="out" filter="dissolve">
                                      <p:cBhvr>
                                        <p:cTn id="58" dur="500"/>
                                        <p:tgtEl>
                                          <p:spTgt spid="6"/>
                                        </p:tgtEl>
                                      </p:cBhvr>
                                    </p:animEffect>
                                    <p:set>
                                      <p:cBhvr>
                                        <p:cTn id="5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60" fill="hold" display="0">
                  <p:stCondLst>
                    <p:cond delay="indefinite"/>
                  </p:stCondLst>
                  <p:endCondLst>
                    <p:cond evt="onPrev" delay="0">
                      <p:tgtEl>
                        <p:sldTgt/>
                      </p:tgtEl>
                    </p:cond>
                    <p:cond evt="onStopAudio" delay="0">
                      <p:tgtEl>
                        <p:sldTgt/>
                      </p:tgtEl>
                    </p:cond>
                  </p:endCondLst>
                </p:cTn>
                <p:tgtEl>
                  <p:spTgt spid="125980"/>
                </p:tgtEl>
              </p:cMediaNode>
            </p:audio>
          </p:childTnLst>
        </p:cTn>
      </p:par>
    </p:tnLst>
    <p:bldLst>
      <p:bldP spid="125996" grpId="0" animBg="1"/>
      <p:bldP spid="125996" grpId="1" animBg="1"/>
      <p:bldP spid="125997" grpId="0" animBg="1"/>
      <p:bldP spid="125997" grpId="1"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a:xfrm>
            <a:off x="685800" y="381000"/>
            <a:ext cx="7772400" cy="1143000"/>
          </a:xfrm>
        </p:spPr>
        <p:txBody>
          <a:bodyPr/>
          <a:lstStyle/>
          <a:p>
            <a:pPr eaLnBrk="1" hangingPunct="1"/>
            <a:r>
              <a:rPr lang="en-US" smtClean="0"/>
              <a:t>Graham’s Law</a:t>
            </a:r>
          </a:p>
        </p:txBody>
      </p:sp>
      <p:sp>
        <p:nvSpPr>
          <p:cNvPr id="1024003" name="Rectangle 3"/>
          <p:cNvSpPr>
            <a:spLocks noGrp="1" noChangeArrowheads="1"/>
          </p:cNvSpPr>
          <p:nvPr>
            <p:ph type="body" idx="1"/>
          </p:nvPr>
        </p:nvSpPr>
        <p:spPr>
          <a:xfrm>
            <a:off x="685800" y="1200150"/>
            <a:ext cx="7772400" cy="4114800"/>
          </a:xfrm>
        </p:spPr>
        <p:txBody>
          <a:bodyPr/>
          <a:lstStyle/>
          <a:p>
            <a:pPr eaLnBrk="1" hangingPunct="1"/>
            <a:r>
              <a:rPr lang="en-US" smtClean="0"/>
              <a:t>The rate of diffusion/effusion is proportional to the mass of the molecules</a:t>
            </a:r>
          </a:p>
          <a:p>
            <a:pPr eaLnBrk="1" hangingPunct="1">
              <a:buFontTx/>
              <a:buNone/>
            </a:pPr>
            <a:endParaRPr lang="en-US" sz="1600" smtClean="0"/>
          </a:p>
          <a:p>
            <a:pPr lvl="1" eaLnBrk="1" hangingPunct="1"/>
            <a:r>
              <a:rPr lang="en-US" sz="2400" smtClean="0"/>
              <a:t>The rate is </a:t>
            </a:r>
            <a:r>
              <a:rPr lang="en-US" sz="2400" b="1" smtClean="0"/>
              <a:t>inversely proportional</a:t>
            </a:r>
            <a:r>
              <a:rPr lang="en-US" sz="2400" smtClean="0"/>
              <a:t> to the square root of the molar mass of the gas</a:t>
            </a:r>
          </a:p>
          <a:p>
            <a:pPr lvl="1" eaLnBrk="1" hangingPunct="1"/>
            <a:endParaRPr lang="en-US" smtClean="0"/>
          </a:p>
          <a:p>
            <a:pPr lvl="1" eaLnBrk="1" hangingPunct="1"/>
            <a:endParaRPr lang="en-US" smtClean="0"/>
          </a:p>
          <a:p>
            <a:pPr lvl="1" eaLnBrk="1" hangingPunct="1"/>
            <a:endParaRPr lang="en-US" smtClean="0"/>
          </a:p>
          <a:p>
            <a:pPr lvl="4" eaLnBrk="1" hangingPunct="1"/>
            <a:endParaRPr lang="en-US" smtClean="0"/>
          </a:p>
        </p:txBody>
      </p:sp>
      <p:graphicFrame>
        <p:nvGraphicFramePr>
          <p:cNvPr id="1024004" name="Object 4"/>
          <p:cNvGraphicFramePr>
            <a:graphicFrameLocks noChangeAspect="1"/>
          </p:cNvGraphicFramePr>
          <p:nvPr/>
        </p:nvGraphicFramePr>
        <p:xfrm>
          <a:off x="3944938" y="3859213"/>
          <a:ext cx="1260475" cy="922337"/>
        </p:xfrm>
        <a:graphic>
          <a:graphicData uri="http://schemas.openxmlformats.org/presentationml/2006/ole">
            <mc:AlternateContent xmlns:mc="http://schemas.openxmlformats.org/markup-compatibility/2006">
              <mc:Choice xmlns:v="urn:schemas-microsoft-com:vml" Requires="v">
                <p:oleObj spid="_x0000_s46082" name="Equation" r:id="rId4" imgW="520700" imgH="381000" progId="Equation.3">
                  <p:embed/>
                </p:oleObj>
              </mc:Choice>
              <mc:Fallback>
                <p:oleObj name="Equation" r:id="rId4" imgW="520700" imgH="381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4938" y="3859213"/>
                        <a:ext cx="1260475" cy="922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24005" name="Oval 5"/>
          <p:cNvSpPr>
            <a:spLocks noChangeArrowheads="1"/>
          </p:cNvSpPr>
          <p:nvPr/>
        </p:nvSpPr>
        <p:spPr bwMode="auto">
          <a:xfrm>
            <a:off x="257175" y="5638800"/>
            <a:ext cx="1066800" cy="1066800"/>
          </a:xfrm>
          <a:prstGeom prst="ellipse">
            <a:avLst/>
          </a:prstGeom>
          <a:solidFill>
            <a:schemeClr val="accent2"/>
          </a:solidFill>
          <a:ln w="9525">
            <a:solidFill>
              <a:schemeClr val="tx1"/>
            </a:solidFill>
            <a:round/>
            <a:headEnd/>
            <a:tailEnd/>
          </a:ln>
        </p:spPr>
        <p:txBody>
          <a:bodyPr wrap="none" anchor="ctr"/>
          <a:lstStyle/>
          <a:p>
            <a:r>
              <a:rPr lang="en-US" sz="900">
                <a:solidFill>
                  <a:srgbClr val="FFFFFF"/>
                </a:solidFill>
              </a:rPr>
              <a:t>250 g</a:t>
            </a:r>
          </a:p>
        </p:txBody>
      </p:sp>
      <p:sp>
        <p:nvSpPr>
          <p:cNvPr id="1024006" name="Oval 6"/>
          <p:cNvSpPr>
            <a:spLocks noChangeArrowheads="1"/>
          </p:cNvSpPr>
          <p:nvPr/>
        </p:nvSpPr>
        <p:spPr bwMode="auto">
          <a:xfrm>
            <a:off x="1009650" y="5095875"/>
            <a:ext cx="314325" cy="314325"/>
          </a:xfrm>
          <a:prstGeom prst="ellipse">
            <a:avLst/>
          </a:prstGeom>
          <a:solidFill>
            <a:srgbClr val="FF0000"/>
          </a:solidFill>
          <a:ln w="9525">
            <a:solidFill>
              <a:schemeClr val="tx1"/>
            </a:solidFill>
            <a:round/>
            <a:headEnd/>
            <a:tailEnd/>
          </a:ln>
        </p:spPr>
        <p:txBody>
          <a:bodyPr wrap="none" anchor="ctr"/>
          <a:lstStyle/>
          <a:p>
            <a:r>
              <a:rPr lang="en-US" sz="900">
                <a:solidFill>
                  <a:srgbClr val="FFFFFF"/>
                </a:solidFill>
              </a:rPr>
              <a:t>80 g</a:t>
            </a:r>
          </a:p>
        </p:txBody>
      </p:sp>
      <p:sp>
        <p:nvSpPr>
          <p:cNvPr id="1024007" name="Line 7"/>
          <p:cNvSpPr>
            <a:spLocks noChangeShapeType="1"/>
          </p:cNvSpPr>
          <p:nvPr/>
        </p:nvSpPr>
        <p:spPr bwMode="auto">
          <a:xfrm>
            <a:off x="1333500" y="4857750"/>
            <a:ext cx="0" cy="2000250"/>
          </a:xfrm>
          <a:prstGeom prst="line">
            <a:avLst/>
          </a:prstGeom>
          <a:noFill/>
          <a:ln w="9525">
            <a:solidFill>
              <a:schemeClr val="tx1"/>
            </a:solidFill>
            <a:round/>
            <a:headEnd/>
            <a:tailEnd/>
          </a:ln>
        </p:spPr>
        <p:txBody>
          <a:bodyPr/>
          <a:lstStyle/>
          <a:p>
            <a:endParaRPr lang="en-US">
              <a:solidFill>
                <a:srgbClr val="000000"/>
              </a:solidFill>
            </a:endParaRPr>
          </a:p>
        </p:txBody>
      </p:sp>
      <p:sp>
        <p:nvSpPr>
          <p:cNvPr id="1024009" name="WordArt 9"/>
          <p:cNvSpPr>
            <a:spLocks noChangeArrowheads="1" noChangeShapeType="1" noTextEdit="1"/>
          </p:cNvSpPr>
          <p:nvPr/>
        </p:nvSpPr>
        <p:spPr bwMode="auto">
          <a:xfrm rot="5400000">
            <a:off x="1044575" y="5653088"/>
            <a:ext cx="1000125" cy="285750"/>
          </a:xfrm>
          <a:prstGeom prst="rect">
            <a:avLst/>
          </a:prstGeom>
        </p:spPr>
        <p:txBody>
          <a:bodyPr wrap="none" fromWordArt="1">
            <a:prstTxWarp prst="textPlain">
              <a:avLst>
                <a:gd name="adj" fmla="val 50000"/>
              </a:avLst>
            </a:prstTxWarp>
          </a:bodyPr>
          <a:lstStyle/>
          <a:p>
            <a:r>
              <a:rPr lang="pt-BR" sz="1600" kern="10">
                <a:ln w="9525">
                  <a:solidFill>
                    <a:srgbClr val="000000"/>
                  </a:solidFill>
                  <a:round/>
                  <a:headEnd/>
                  <a:tailEnd/>
                </a:ln>
                <a:solidFill>
                  <a:srgbClr val="FFFFFF"/>
                </a:solidFill>
                <a:latin typeface="Arial Black"/>
              </a:rPr>
              <a:t>S T A R T</a:t>
            </a:r>
            <a:endParaRPr lang="en-US" sz="1600" kern="10">
              <a:ln w="9525">
                <a:solidFill>
                  <a:srgbClr val="000000"/>
                </a:solidFill>
                <a:round/>
                <a:headEnd/>
                <a:tailEnd/>
              </a:ln>
              <a:solidFill>
                <a:srgbClr val="FFFFFF"/>
              </a:solidFill>
              <a:latin typeface="Arial Black"/>
            </a:endParaRPr>
          </a:p>
        </p:txBody>
      </p:sp>
      <p:sp>
        <p:nvSpPr>
          <p:cNvPr id="1024010" name="Line 10"/>
          <p:cNvSpPr>
            <a:spLocks noChangeShapeType="1"/>
          </p:cNvSpPr>
          <p:nvPr/>
        </p:nvSpPr>
        <p:spPr bwMode="auto">
          <a:xfrm>
            <a:off x="8335963" y="4849813"/>
            <a:ext cx="0" cy="2000250"/>
          </a:xfrm>
          <a:prstGeom prst="line">
            <a:avLst/>
          </a:prstGeom>
          <a:noFill/>
          <a:ln w="9525">
            <a:solidFill>
              <a:schemeClr val="tx1"/>
            </a:solidFill>
            <a:round/>
            <a:headEnd/>
            <a:tailEnd/>
          </a:ln>
        </p:spPr>
        <p:txBody>
          <a:bodyPr/>
          <a:lstStyle/>
          <a:p>
            <a:endParaRPr lang="en-US">
              <a:solidFill>
                <a:srgbClr val="000000"/>
              </a:solidFill>
            </a:endParaRPr>
          </a:p>
        </p:txBody>
      </p:sp>
      <p:sp>
        <p:nvSpPr>
          <p:cNvPr id="1024011" name="WordArt 11"/>
          <p:cNvSpPr>
            <a:spLocks noChangeArrowheads="1" noChangeShapeType="1" noTextEdit="1"/>
          </p:cNvSpPr>
          <p:nvPr/>
        </p:nvSpPr>
        <p:spPr bwMode="auto">
          <a:xfrm rot="5400000">
            <a:off x="7599362" y="5616576"/>
            <a:ext cx="1000125" cy="285750"/>
          </a:xfrm>
          <a:prstGeom prst="rect">
            <a:avLst/>
          </a:prstGeom>
        </p:spPr>
        <p:txBody>
          <a:bodyPr wrap="none" fromWordArt="1">
            <a:prstTxWarp prst="textPlain">
              <a:avLst>
                <a:gd name="adj" fmla="val 50000"/>
              </a:avLst>
            </a:prstTxWarp>
          </a:bodyPr>
          <a:lstStyle/>
          <a:p>
            <a:r>
              <a:rPr lang="pt-BR" sz="1600" kern="10">
                <a:ln w="9525">
                  <a:solidFill>
                    <a:srgbClr val="000000"/>
                  </a:solidFill>
                  <a:round/>
                  <a:headEnd/>
                  <a:tailEnd/>
                </a:ln>
                <a:solidFill>
                  <a:srgbClr val="FFFFFF"/>
                </a:solidFill>
                <a:latin typeface="Arial Black"/>
              </a:rPr>
              <a:t>F I N I S H</a:t>
            </a:r>
            <a:endParaRPr lang="en-US" sz="1600" kern="10">
              <a:ln w="9525">
                <a:solidFill>
                  <a:srgbClr val="000000"/>
                </a:solidFill>
                <a:round/>
                <a:headEnd/>
                <a:tailEnd/>
              </a:ln>
              <a:solidFill>
                <a:srgbClr val="FFFFFF"/>
              </a:solidFill>
              <a:latin typeface="Arial Black"/>
            </a:endParaRPr>
          </a:p>
        </p:txBody>
      </p:sp>
      <p:pic>
        <p:nvPicPr>
          <p:cNvPr id="1024013" name="Picture 13" descr="flags"/>
          <p:cNvPicPr>
            <a:picLocks noChangeAspect="1" noChangeArrowheads="1"/>
          </p:cNvPicPr>
          <p:nvPr/>
        </p:nvPicPr>
        <p:blipFill>
          <a:blip r:embed="rId6" cstate="print"/>
          <a:srcRect/>
          <a:stretch>
            <a:fillRect/>
          </a:stretch>
        </p:blipFill>
        <p:spPr bwMode="auto">
          <a:xfrm>
            <a:off x="7829550" y="4252913"/>
            <a:ext cx="1028700" cy="709612"/>
          </a:xfrm>
          <a:prstGeom prst="rect">
            <a:avLst/>
          </a:prstGeom>
          <a:noFill/>
          <a:ln w="9525">
            <a:noFill/>
            <a:miter lim="800000"/>
            <a:headEnd/>
            <a:tailEnd/>
          </a:ln>
        </p:spPr>
      </p:pic>
      <p:sp>
        <p:nvSpPr>
          <p:cNvPr id="1024015" name="Rectangle 15"/>
          <p:cNvSpPr>
            <a:spLocks noChangeArrowheads="1"/>
          </p:cNvSpPr>
          <p:nvPr/>
        </p:nvSpPr>
        <p:spPr bwMode="auto">
          <a:xfrm>
            <a:off x="2160588" y="6394450"/>
            <a:ext cx="4822825" cy="336550"/>
          </a:xfrm>
          <a:prstGeom prst="rect">
            <a:avLst/>
          </a:prstGeom>
          <a:noFill/>
          <a:ln w="9525">
            <a:noFill/>
            <a:miter lim="800000"/>
            <a:headEnd/>
            <a:tailEnd/>
          </a:ln>
        </p:spPr>
        <p:txBody>
          <a:bodyPr wrap="none">
            <a:spAutoFit/>
          </a:bodyPr>
          <a:lstStyle/>
          <a:p>
            <a:r>
              <a:rPr lang="en-US" sz="1600">
                <a:solidFill>
                  <a:srgbClr val="000000"/>
                </a:solidFill>
              </a:rPr>
              <a:t>Large molecules move slower than small molecules</a:t>
            </a:r>
          </a:p>
        </p:txBody>
      </p:sp>
    </p:spTree>
    <p:extLst>
      <p:ext uri="{BB962C8B-B14F-4D97-AF65-F5344CB8AC3E}">
        <p14:creationId xmlns:p14="http://schemas.microsoft.com/office/powerpoint/2010/main" val="77034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0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00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00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1" nodeType="clickEffect">
                                  <p:stCondLst>
                                    <p:cond delay="0"/>
                                  </p:stCondLst>
                                  <p:childTnLst>
                                    <p:set>
                                      <p:cBhvr>
                                        <p:cTn id="16" dur="1" fill="hold">
                                          <p:stCondLst>
                                            <p:cond delay="0"/>
                                          </p:stCondLst>
                                        </p:cTn>
                                        <p:tgtEl>
                                          <p:spTgt spid="1024005"/>
                                        </p:tgtEl>
                                        <p:attrNameLst>
                                          <p:attrName>style.visibility</p:attrName>
                                        </p:attrNameLst>
                                      </p:cBhvr>
                                      <p:to>
                                        <p:strVal val="visible"/>
                                      </p:to>
                                    </p:set>
                                    <p:animEffect transition="in" filter="dissolve">
                                      <p:cBhvr>
                                        <p:cTn id="17" dur="500"/>
                                        <p:tgtEl>
                                          <p:spTgt spid="102400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1" nodeType="clickEffect">
                                  <p:stCondLst>
                                    <p:cond delay="0"/>
                                  </p:stCondLst>
                                  <p:childTnLst>
                                    <p:set>
                                      <p:cBhvr>
                                        <p:cTn id="21" dur="1" fill="hold">
                                          <p:stCondLst>
                                            <p:cond delay="0"/>
                                          </p:stCondLst>
                                        </p:cTn>
                                        <p:tgtEl>
                                          <p:spTgt spid="1024006"/>
                                        </p:tgtEl>
                                        <p:attrNameLst>
                                          <p:attrName>style.visibility</p:attrName>
                                        </p:attrNameLst>
                                      </p:cBhvr>
                                      <p:to>
                                        <p:strVal val="visible"/>
                                      </p:to>
                                    </p:set>
                                    <p:animEffect transition="in" filter="dissolve">
                                      <p:cBhvr>
                                        <p:cTn id="22" dur="500"/>
                                        <p:tgtEl>
                                          <p:spTgt spid="102400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24007"/>
                                        </p:tgtEl>
                                        <p:attrNameLst>
                                          <p:attrName>style.visibility</p:attrName>
                                        </p:attrNameLst>
                                      </p:cBhvr>
                                      <p:to>
                                        <p:strVal val="visible"/>
                                      </p:to>
                                    </p:set>
                                    <p:animEffect transition="in" filter="wipe(down)">
                                      <p:cBhvr>
                                        <p:cTn id="27" dur="500"/>
                                        <p:tgtEl>
                                          <p:spTgt spid="1024007"/>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024009"/>
                                        </p:tgtEl>
                                        <p:attrNameLst>
                                          <p:attrName>style.visibility</p:attrName>
                                        </p:attrNameLst>
                                      </p:cBhvr>
                                      <p:to>
                                        <p:strVal val="visible"/>
                                      </p:to>
                                    </p:set>
                                    <p:animEffect transition="in" filter="fade">
                                      <p:cBhvr>
                                        <p:cTn id="31" dur="2000"/>
                                        <p:tgtEl>
                                          <p:spTgt spid="102400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024010"/>
                                        </p:tgtEl>
                                        <p:attrNameLst>
                                          <p:attrName>style.visibility</p:attrName>
                                        </p:attrNameLst>
                                      </p:cBhvr>
                                      <p:to>
                                        <p:strVal val="visible"/>
                                      </p:to>
                                    </p:set>
                                    <p:animEffect transition="in" filter="wipe(down)">
                                      <p:cBhvr>
                                        <p:cTn id="36" dur="500"/>
                                        <p:tgtEl>
                                          <p:spTgt spid="1024010"/>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024011"/>
                                        </p:tgtEl>
                                        <p:attrNameLst>
                                          <p:attrName>style.visibility</p:attrName>
                                        </p:attrNameLst>
                                      </p:cBhvr>
                                      <p:to>
                                        <p:strVal val="visible"/>
                                      </p:to>
                                    </p:set>
                                    <p:animEffect transition="in" filter="fade">
                                      <p:cBhvr>
                                        <p:cTn id="40" dur="2000"/>
                                        <p:tgtEl>
                                          <p:spTgt spid="1024011"/>
                                        </p:tgtEl>
                                      </p:cBhvr>
                                    </p:animEffect>
                                  </p:childTnLst>
                                </p:cTn>
                              </p:par>
                            </p:childTnLst>
                          </p:cTn>
                        </p:par>
                      </p:childTnLst>
                    </p:cTn>
                  </p:par>
                  <p:par>
                    <p:cTn id="41" fill="hold">
                      <p:stCondLst>
                        <p:cond delay="indefinite"/>
                      </p:stCondLst>
                      <p:childTnLst>
                        <p:par>
                          <p:cTn id="42" fill="hold">
                            <p:stCondLst>
                              <p:cond delay="0"/>
                            </p:stCondLst>
                            <p:childTnLst>
                              <p:par>
                                <p:cTn id="43" presetID="0" presetClass="path" presetSubtype="0" accel="50000" decel="50000" fill="hold" grpId="0" nodeType="clickEffect">
                                  <p:stCondLst>
                                    <p:cond delay="0"/>
                                  </p:stCondLst>
                                  <p:childTnLst>
                                    <p:animMotion origin="layout" path="M 2.5E-6 5.55556E-6 L 0.8125 5.55556E-6 " pathEditMode="relative" ptsTypes="AA">
                                      <p:cBhvr>
                                        <p:cTn id="44" dur="1000" fill="hold"/>
                                        <p:tgtEl>
                                          <p:spTgt spid="1024006"/>
                                        </p:tgtEl>
                                        <p:attrNameLst>
                                          <p:attrName>ppt_x</p:attrName>
                                          <p:attrName>ppt_y</p:attrName>
                                        </p:attrNameLst>
                                      </p:cBhvr>
                                    </p:animMotion>
                                  </p:childTnLst>
                                </p:cTn>
                              </p:par>
                              <p:par>
                                <p:cTn id="45" presetID="9" presetClass="entr" presetSubtype="0" fill="hold" nodeType="withEffect">
                                  <p:stCondLst>
                                    <p:cond delay="0"/>
                                  </p:stCondLst>
                                  <p:childTnLst>
                                    <p:set>
                                      <p:cBhvr>
                                        <p:cTn id="46" dur="1" fill="hold">
                                          <p:stCondLst>
                                            <p:cond delay="0"/>
                                          </p:stCondLst>
                                        </p:cTn>
                                        <p:tgtEl>
                                          <p:spTgt spid="1024013"/>
                                        </p:tgtEl>
                                        <p:attrNameLst>
                                          <p:attrName>style.visibility</p:attrName>
                                        </p:attrNameLst>
                                      </p:cBhvr>
                                      <p:to>
                                        <p:strVal val="visible"/>
                                      </p:to>
                                    </p:set>
                                    <p:animEffect transition="in" filter="dissolve">
                                      <p:cBhvr>
                                        <p:cTn id="47" dur="500"/>
                                        <p:tgtEl>
                                          <p:spTgt spid="1024013"/>
                                        </p:tgtEl>
                                      </p:cBhvr>
                                    </p:animEffect>
                                  </p:childTnLst>
                                </p:cTn>
                              </p:par>
                              <p:par>
                                <p:cTn id="48" presetID="0" presetClass="path" presetSubtype="0" accel="50000" decel="50000" fill="hold" grpId="0" nodeType="withEffect">
                                  <p:stCondLst>
                                    <p:cond delay="0"/>
                                  </p:stCondLst>
                                  <p:childTnLst>
                                    <p:animMotion origin="layout" path="M 1.66667E-6 0 L 0.85937 0 " pathEditMode="relative" rAng="0" ptsTypes="AA">
                                      <p:cBhvr>
                                        <p:cTn id="49" dur="3000" fill="hold"/>
                                        <p:tgtEl>
                                          <p:spTgt spid="1024005"/>
                                        </p:tgtEl>
                                        <p:attrNameLst>
                                          <p:attrName>ppt_x</p:attrName>
                                          <p:attrName>ppt_y</p:attrName>
                                        </p:attrNameLst>
                                      </p:cBhvr>
                                      <p:rCtr x="430" y="0"/>
                                    </p:animMotion>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024015"/>
                                        </p:tgtEl>
                                        <p:attrNameLst>
                                          <p:attrName>style.visibility</p:attrName>
                                        </p:attrNameLst>
                                      </p:cBhvr>
                                      <p:to>
                                        <p:strVal val="visible"/>
                                      </p:to>
                                    </p:set>
                                    <p:animEffect transition="in" filter="fade">
                                      <p:cBhvr>
                                        <p:cTn id="54" dur="1000"/>
                                        <p:tgtEl>
                                          <p:spTgt spid="1024015"/>
                                        </p:tgtEl>
                                      </p:cBhvr>
                                    </p:animEffect>
                                    <p:anim calcmode="lin" valueType="num">
                                      <p:cBhvr>
                                        <p:cTn id="55" dur="1000" fill="hold"/>
                                        <p:tgtEl>
                                          <p:spTgt spid="1024015"/>
                                        </p:tgtEl>
                                        <p:attrNameLst>
                                          <p:attrName>ppt_x</p:attrName>
                                        </p:attrNameLst>
                                      </p:cBhvr>
                                      <p:tavLst>
                                        <p:tav tm="0">
                                          <p:val>
                                            <p:strVal val="#ppt_x"/>
                                          </p:val>
                                        </p:tav>
                                        <p:tav tm="100000">
                                          <p:val>
                                            <p:strVal val="#ppt_x"/>
                                          </p:val>
                                        </p:tav>
                                      </p:tavLst>
                                    </p:anim>
                                    <p:anim calcmode="lin" valueType="num">
                                      <p:cBhvr>
                                        <p:cTn id="56" dur="1000" fill="hold"/>
                                        <p:tgtEl>
                                          <p:spTgt spid="10240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03" grpId="0" build="p"/>
      <p:bldP spid="1024005" grpId="0" animBg="1"/>
      <p:bldP spid="1024005" grpId="1" animBg="1"/>
      <p:bldP spid="1024006" grpId="0" animBg="1"/>
      <p:bldP spid="1024006" grpId="1" animBg="1"/>
      <p:bldP spid="1024007" grpId="0" animBg="1"/>
      <p:bldP spid="1024009" grpId="0" animBg="1"/>
      <p:bldP spid="1024010" grpId="0" animBg="1"/>
      <p:bldP spid="1024011" grpId="0" animBg="1"/>
      <p:bldP spid="1024015"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050" name="Text Box 2"/>
          <p:cNvSpPr txBox="1">
            <a:spLocks noChangeArrowheads="1"/>
          </p:cNvSpPr>
          <p:nvPr/>
        </p:nvSpPr>
        <p:spPr bwMode="auto">
          <a:xfrm>
            <a:off x="669925" y="2779713"/>
            <a:ext cx="3384550" cy="366712"/>
          </a:xfrm>
          <a:prstGeom prst="rect">
            <a:avLst/>
          </a:prstGeom>
          <a:noFill/>
          <a:ln w="9525">
            <a:noFill/>
            <a:miter lim="800000"/>
            <a:headEnd/>
            <a:tailEnd/>
          </a:ln>
        </p:spPr>
        <p:txBody>
          <a:bodyPr wrap="none">
            <a:spAutoFit/>
          </a:bodyPr>
          <a:lstStyle/>
          <a:p>
            <a:pPr algn="l"/>
            <a:r>
              <a:rPr lang="en-US" sz="1800">
                <a:solidFill>
                  <a:srgbClr val="000000"/>
                </a:solidFill>
              </a:rPr>
              <a:t>Step 1)  Write given information</a:t>
            </a:r>
          </a:p>
        </p:txBody>
      </p:sp>
      <p:sp>
        <p:nvSpPr>
          <p:cNvPr id="1026051" name="Text Box 3"/>
          <p:cNvSpPr txBox="1">
            <a:spLocks noChangeArrowheads="1"/>
          </p:cNvSpPr>
          <p:nvPr/>
        </p:nvSpPr>
        <p:spPr bwMode="auto">
          <a:xfrm>
            <a:off x="1558925" y="3109913"/>
            <a:ext cx="1854200" cy="366712"/>
          </a:xfrm>
          <a:prstGeom prst="rect">
            <a:avLst/>
          </a:prstGeom>
          <a:noFill/>
          <a:ln w="9525">
            <a:noFill/>
            <a:miter lim="800000"/>
            <a:headEnd/>
            <a:tailEnd/>
          </a:ln>
        </p:spPr>
        <p:txBody>
          <a:bodyPr wrap="none">
            <a:spAutoFit/>
          </a:bodyPr>
          <a:lstStyle/>
          <a:p>
            <a:pPr algn="l"/>
            <a:r>
              <a:rPr lang="en-US" sz="1800">
                <a:solidFill>
                  <a:srgbClr val="000000"/>
                </a:solidFill>
              </a:rPr>
              <a:t>GAS 1 =  helium</a:t>
            </a:r>
          </a:p>
        </p:txBody>
      </p:sp>
      <p:sp>
        <p:nvSpPr>
          <p:cNvPr id="1026052" name="Text Box 4"/>
          <p:cNvSpPr txBox="1">
            <a:spLocks noChangeArrowheads="1"/>
          </p:cNvSpPr>
          <p:nvPr/>
        </p:nvSpPr>
        <p:spPr bwMode="auto">
          <a:xfrm>
            <a:off x="2016125" y="3579813"/>
            <a:ext cx="1354138" cy="366712"/>
          </a:xfrm>
          <a:prstGeom prst="rect">
            <a:avLst/>
          </a:prstGeom>
          <a:noFill/>
          <a:ln w="9525">
            <a:noFill/>
            <a:miter lim="800000"/>
            <a:headEnd/>
            <a:tailEnd/>
          </a:ln>
        </p:spPr>
        <p:txBody>
          <a:bodyPr wrap="none">
            <a:spAutoFit/>
          </a:bodyPr>
          <a:lstStyle/>
          <a:p>
            <a:pPr algn="l"/>
            <a:r>
              <a:rPr lang="en-US" sz="1800">
                <a:solidFill>
                  <a:srgbClr val="000000"/>
                </a:solidFill>
              </a:rPr>
              <a:t>M</a:t>
            </a:r>
            <a:r>
              <a:rPr lang="en-US" sz="1800" baseline="-25000">
                <a:solidFill>
                  <a:srgbClr val="000000"/>
                </a:solidFill>
              </a:rPr>
              <a:t>1</a:t>
            </a:r>
            <a:r>
              <a:rPr lang="en-US" sz="1800">
                <a:solidFill>
                  <a:srgbClr val="000000"/>
                </a:solidFill>
              </a:rPr>
              <a:t>  =  4.0 g</a:t>
            </a:r>
          </a:p>
        </p:txBody>
      </p:sp>
      <p:sp>
        <p:nvSpPr>
          <p:cNvPr id="1026053" name="Text Box 5"/>
          <p:cNvSpPr txBox="1">
            <a:spLocks noChangeArrowheads="1"/>
          </p:cNvSpPr>
          <p:nvPr/>
        </p:nvSpPr>
        <p:spPr bwMode="auto">
          <a:xfrm>
            <a:off x="2032000" y="3938588"/>
            <a:ext cx="884238" cy="366712"/>
          </a:xfrm>
          <a:prstGeom prst="rect">
            <a:avLst/>
          </a:prstGeom>
          <a:noFill/>
          <a:ln w="9525">
            <a:noFill/>
            <a:miter lim="800000"/>
            <a:headEnd/>
            <a:tailEnd/>
          </a:ln>
        </p:spPr>
        <p:txBody>
          <a:bodyPr wrap="none">
            <a:spAutoFit/>
          </a:bodyPr>
          <a:lstStyle/>
          <a:p>
            <a:pPr algn="l"/>
            <a:r>
              <a:rPr lang="en-US" sz="1800" i="1">
                <a:solidFill>
                  <a:srgbClr val="000000"/>
                </a:solidFill>
              </a:rPr>
              <a:t>v</a:t>
            </a:r>
            <a:r>
              <a:rPr lang="en-US" sz="1800" baseline="-25000">
                <a:solidFill>
                  <a:srgbClr val="000000"/>
                </a:solidFill>
              </a:rPr>
              <a:t>1</a:t>
            </a:r>
            <a:r>
              <a:rPr lang="en-US" sz="1800">
                <a:solidFill>
                  <a:srgbClr val="000000"/>
                </a:solidFill>
              </a:rPr>
              <a:t>  =  x</a:t>
            </a:r>
          </a:p>
        </p:txBody>
      </p:sp>
      <p:sp>
        <p:nvSpPr>
          <p:cNvPr id="1026054" name="Text Box 6"/>
          <p:cNvSpPr txBox="1">
            <a:spLocks noChangeArrowheads="1"/>
          </p:cNvSpPr>
          <p:nvPr/>
        </p:nvSpPr>
        <p:spPr bwMode="auto">
          <a:xfrm>
            <a:off x="5003800" y="3109913"/>
            <a:ext cx="1981200" cy="366712"/>
          </a:xfrm>
          <a:prstGeom prst="rect">
            <a:avLst/>
          </a:prstGeom>
          <a:noFill/>
          <a:ln w="9525">
            <a:noFill/>
            <a:miter lim="800000"/>
            <a:headEnd/>
            <a:tailEnd/>
          </a:ln>
        </p:spPr>
        <p:txBody>
          <a:bodyPr wrap="none">
            <a:spAutoFit/>
          </a:bodyPr>
          <a:lstStyle/>
          <a:p>
            <a:pPr algn="l"/>
            <a:r>
              <a:rPr lang="en-US" sz="1800">
                <a:solidFill>
                  <a:srgbClr val="000000"/>
                </a:solidFill>
              </a:rPr>
              <a:t>GAS 2 =  chlorine</a:t>
            </a:r>
          </a:p>
        </p:txBody>
      </p:sp>
      <p:sp>
        <p:nvSpPr>
          <p:cNvPr id="1026055" name="Text Box 7"/>
          <p:cNvSpPr txBox="1">
            <a:spLocks noChangeArrowheads="1"/>
          </p:cNvSpPr>
          <p:nvPr/>
        </p:nvSpPr>
        <p:spPr bwMode="auto">
          <a:xfrm>
            <a:off x="5461000" y="3579813"/>
            <a:ext cx="1481138" cy="366712"/>
          </a:xfrm>
          <a:prstGeom prst="rect">
            <a:avLst/>
          </a:prstGeom>
          <a:noFill/>
          <a:ln w="9525">
            <a:noFill/>
            <a:miter lim="800000"/>
            <a:headEnd/>
            <a:tailEnd/>
          </a:ln>
        </p:spPr>
        <p:txBody>
          <a:bodyPr wrap="none">
            <a:spAutoFit/>
          </a:bodyPr>
          <a:lstStyle/>
          <a:p>
            <a:pPr algn="l"/>
            <a:r>
              <a:rPr lang="en-US" sz="1800">
                <a:solidFill>
                  <a:srgbClr val="000000"/>
                </a:solidFill>
              </a:rPr>
              <a:t>M</a:t>
            </a:r>
            <a:r>
              <a:rPr lang="en-US" sz="1800" baseline="-25000">
                <a:solidFill>
                  <a:srgbClr val="000000"/>
                </a:solidFill>
              </a:rPr>
              <a:t>2</a:t>
            </a:r>
            <a:r>
              <a:rPr lang="en-US" sz="1800">
                <a:solidFill>
                  <a:srgbClr val="000000"/>
                </a:solidFill>
              </a:rPr>
              <a:t>  =  71.0 g</a:t>
            </a:r>
          </a:p>
        </p:txBody>
      </p:sp>
      <p:sp>
        <p:nvSpPr>
          <p:cNvPr id="1026056" name="Text Box 8"/>
          <p:cNvSpPr txBox="1">
            <a:spLocks noChangeArrowheads="1"/>
          </p:cNvSpPr>
          <p:nvPr/>
        </p:nvSpPr>
        <p:spPr bwMode="auto">
          <a:xfrm>
            <a:off x="5476875" y="3938588"/>
            <a:ext cx="884238" cy="366712"/>
          </a:xfrm>
          <a:prstGeom prst="rect">
            <a:avLst/>
          </a:prstGeom>
          <a:noFill/>
          <a:ln w="9525">
            <a:noFill/>
            <a:miter lim="800000"/>
            <a:headEnd/>
            <a:tailEnd/>
          </a:ln>
        </p:spPr>
        <p:txBody>
          <a:bodyPr wrap="none">
            <a:spAutoFit/>
          </a:bodyPr>
          <a:lstStyle/>
          <a:p>
            <a:pPr algn="l"/>
            <a:r>
              <a:rPr lang="en-US" sz="1800" i="1">
                <a:solidFill>
                  <a:srgbClr val="000000"/>
                </a:solidFill>
              </a:rPr>
              <a:t>v</a:t>
            </a:r>
            <a:r>
              <a:rPr lang="en-US" sz="1800" baseline="-25000">
                <a:solidFill>
                  <a:srgbClr val="000000"/>
                </a:solidFill>
              </a:rPr>
              <a:t>2</a:t>
            </a:r>
            <a:r>
              <a:rPr lang="en-US" sz="1800">
                <a:solidFill>
                  <a:srgbClr val="000000"/>
                </a:solidFill>
              </a:rPr>
              <a:t>  =  x</a:t>
            </a:r>
          </a:p>
        </p:txBody>
      </p:sp>
      <p:sp>
        <p:nvSpPr>
          <p:cNvPr id="1026057" name="Text Box 9"/>
          <p:cNvSpPr txBox="1">
            <a:spLocks noChangeArrowheads="1"/>
          </p:cNvSpPr>
          <p:nvPr/>
        </p:nvSpPr>
        <p:spPr bwMode="auto">
          <a:xfrm>
            <a:off x="3765550" y="3111500"/>
            <a:ext cx="476250" cy="366713"/>
          </a:xfrm>
          <a:prstGeom prst="rect">
            <a:avLst/>
          </a:prstGeom>
          <a:noFill/>
          <a:ln w="9525">
            <a:noFill/>
            <a:miter lim="800000"/>
            <a:headEnd/>
            <a:tailEnd/>
          </a:ln>
        </p:spPr>
        <p:txBody>
          <a:bodyPr wrap="none">
            <a:spAutoFit/>
          </a:bodyPr>
          <a:lstStyle/>
          <a:p>
            <a:pPr algn="l"/>
            <a:r>
              <a:rPr lang="en-US" sz="1800">
                <a:solidFill>
                  <a:srgbClr val="000000"/>
                </a:solidFill>
              </a:rPr>
              <a:t>He</a:t>
            </a:r>
          </a:p>
        </p:txBody>
      </p:sp>
      <p:sp>
        <p:nvSpPr>
          <p:cNvPr id="1026058" name="Text Box 10"/>
          <p:cNvSpPr txBox="1">
            <a:spLocks noChangeArrowheads="1"/>
          </p:cNvSpPr>
          <p:nvPr/>
        </p:nvSpPr>
        <p:spPr bwMode="auto">
          <a:xfrm>
            <a:off x="7162800" y="3111500"/>
            <a:ext cx="484188" cy="366713"/>
          </a:xfrm>
          <a:prstGeom prst="rect">
            <a:avLst/>
          </a:prstGeom>
          <a:noFill/>
          <a:ln w="9525">
            <a:noFill/>
            <a:miter lim="800000"/>
            <a:headEnd/>
            <a:tailEnd/>
          </a:ln>
        </p:spPr>
        <p:txBody>
          <a:bodyPr wrap="none">
            <a:spAutoFit/>
          </a:bodyPr>
          <a:lstStyle/>
          <a:p>
            <a:pPr algn="l"/>
            <a:r>
              <a:rPr lang="en-US" sz="1800">
                <a:solidFill>
                  <a:srgbClr val="000000"/>
                </a:solidFill>
              </a:rPr>
              <a:t>Cl</a:t>
            </a:r>
            <a:r>
              <a:rPr lang="en-US" sz="1800" baseline="-25000">
                <a:solidFill>
                  <a:srgbClr val="000000"/>
                </a:solidFill>
              </a:rPr>
              <a:t>2</a:t>
            </a:r>
          </a:p>
        </p:txBody>
      </p:sp>
      <p:sp>
        <p:nvSpPr>
          <p:cNvPr id="1026059" name="Text Box 11"/>
          <p:cNvSpPr txBox="1">
            <a:spLocks noChangeArrowheads="1"/>
          </p:cNvSpPr>
          <p:nvPr/>
        </p:nvSpPr>
        <p:spPr bwMode="auto">
          <a:xfrm>
            <a:off x="609600" y="4483100"/>
            <a:ext cx="1949450" cy="366713"/>
          </a:xfrm>
          <a:prstGeom prst="rect">
            <a:avLst/>
          </a:prstGeom>
          <a:noFill/>
          <a:ln w="9525">
            <a:noFill/>
            <a:miter lim="800000"/>
            <a:headEnd/>
            <a:tailEnd/>
          </a:ln>
        </p:spPr>
        <p:txBody>
          <a:bodyPr wrap="none">
            <a:spAutoFit/>
          </a:bodyPr>
          <a:lstStyle/>
          <a:p>
            <a:pPr algn="l"/>
            <a:r>
              <a:rPr lang="en-US" sz="1800">
                <a:solidFill>
                  <a:srgbClr val="000000"/>
                </a:solidFill>
              </a:rPr>
              <a:t>Step 2)  Equation</a:t>
            </a:r>
          </a:p>
        </p:txBody>
      </p:sp>
      <p:graphicFrame>
        <p:nvGraphicFramePr>
          <p:cNvPr id="1026060" name="Object 12"/>
          <p:cNvGraphicFramePr>
            <a:graphicFrameLocks noGrp="1" noChangeAspect="1"/>
          </p:cNvGraphicFramePr>
          <p:nvPr>
            <p:ph sz="half" idx="2"/>
          </p:nvPr>
        </p:nvGraphicFramePr>
        <p:xfrm>
          <a:off x="1676400" y="5003800"/>
          <a:ext cx="1016000" cy="660400"/>
        </p:xfrm>
        <a:graphic>
          <a:graphicData uri="http://schemas.openxmlformats.org/presentationml/2006/ole">
            <mc:AlternateContent xmlns:mc="http://schemas.openxmlformats.org/markup-compatibility/2006">
              <mc:Choice xmlns:v="urn:schemas-microsoft-com:vml" Requires="v">
                <p:oleObj spid="_x0000_s47106" name="Equation" r:id="rId4" imgW="1016000" imgH="660400" progId="Equation.3">
                  <p:embed/>
                </p:oleObj>
              </mc:Choice>
              <mc:Fallback>
                <p:oleObj name="Equation" r:id="rId4" imgW="1016000" imgH="660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5003800"/>
                        <a:ext cx="1016000" cy="66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6061" name="Text Box 13"/>
          <p:cNvSpPr txBox="1">
            <a:spLocks noChangeArrowheads="1"/>
          </p:cNvSpPr>
          <p:nvPr/>
        </p:nvSpPr>
        <p:spPr bwMode="auto">
          <a:xfrm>
            <a:off x="3613150" y="4484688"/>
            <a:ext cx="4476750" cy="366712"/>
          </a:xfrm>
          <a:prstGeom prst="rect">
            <a:avLst/>
          </a:prstGeom>
          <a:noFill/>
          <a:ln w="9525">
            <a:noFill/>
            <a:miter lim="800000"/>
            <a:headEnd/>
            <a:tailEnd/>
          </a:ln>
        </p:spPr>
        <p:txBody>
          <a:bodyPr wrap="none">
            <a:spAutoFit/>
          </a:bodyPr>
          <a:lstStyle/>
          <a:p>
            <a:pPr algn="l"/>
            <a:r>
              <a:rPr lang="en-US" sz="1800">
                <a:solidFill>
                  <a:srgbClr val="000000"/>
                </a:solidFill>
              </a:rPr>
              <a:t>Step 3)  Substitute into equation and solve</a:t>
            </a:r>
          </a:p>
        </p:txBody>
      </p:sp>
      <p:sp>
        <p:nvSpPr>
          <p:cNvPr id="1026062" name="Text Box 14"/>
          <p:cNvSpPr txBox="1">
            <a:spLocks noChangeArrowheads="1"/>
          </p:cNvSpPr>
          <p:nvPr/>
        </p:nvSpPr>
        <p:spPr bwMode="auto">
          <a:xfrm>
            <a:off x="4784725" y="5040313"/>
            <a:ext cx="382588" cy="366712"/>
          </a:xfrm>
          <a:prstGeom prst="rect">
            <a:avLst/>
          </a:prstGeom>
          <a:noFill/>
          <a:ln w="9525">
            <a:noFill/>
            <a:miter lim="800000"/>
            <a:headEnd/>
            <a:tailEnd/>
          </a:ln>
        </p:spPr>
        <p:txBody>
          <a:bodyPr wrap="none">
            <a:spAutoFit/>
          </a:bodyPr>
          <a:lstStyle/>
          <a:p>
            <a:pPr algn="l"/>
            <a:r>
              <a:rPr lang="en-US" sz="1800">
                <a:solidFill>
                  <a:srgbClr val="000000"/>
                </a:solidFill>
              </a:rPr>
              <a:t>v</a:t>
            </a:r>
            <a:r>
              <a:rPr lang="en-US" sz="1800" baseline="-25000">
                <a:solidFill>
                  <a:srgbClr val="000000"/>
                </a:solidFill>
              </a:rPr>
              <a:t>1</a:t>
            </a:r>
          </a:p>
        </p:txBody>
      </p:sp>
      <p:sp>
        <p:nvSpPr>
          <p:cNvPr id="1026063" name="Text Box 15"/>
          <p:cNvSpPr txBox="1">
            <a:spLocks noChangeArrowheads="1"/>
          </p:cNvSpPr>
          <p:nvPr/>
        </p:nvSpPr>
        <p:spPr bwMode="auto">
          <a:xfrm>
            <a:off x="4799013" y="5384800"/>
            <a:ext cx="382587" cy="366713"/>
          </a:xfrm>
          <a:prstGeom prst="rect">
            <a:avLst/>
          </a:prstGeom>
          <a:noFill/>
          <a:ln w="9525">
            <a:noFill/>
            <a:miter lim="800000"/>
            <a:headEnd/>
            <a:tailEnd/>
          </a:ln>
        </p:spPr>
        <p:txBody>
          <a:bodyPr wrap="none">
            <a:spAutoFit/>
          </a:bodyPr>
          <a:lstStyle/>
          <a:p>
            <a:pPr algn="l"/>
            <a:r>
              <a:rPr lang="en-US" sz="1800">
                <a:solidFill>
                  <a:srgbClr val="000000"/>
                </a:solidFill>
              </a:rPr>
              <a:t>v</a:t>
            </a:r>
            <a:r>
              <a:rPr lang="en-US" sz="1800" baseline="-25000">
                <a:solidFill>
                  <a:srgbClr val="000000"/>
                </a:solidFill>
              </a:rPr>
              <a:t>2</a:t>
            </a:r>
          </a:p>
        </p:txBody>
      </p:sp>
      <p:sp>
        <p:nvSpPr>
          <p:cNvPr id="1026064" name="Line 16"/>
          <p:cNvSpPr>
            <a:spLocks noChangeShapeType="1"/>
          </p:cNvSpPr>
          <p:nvPr/>
        </p:nvSpPr>
        <p:spPr bwMode="auto">
          <a:xfrm>
            <a:off x="4762500" y="5422900"/>
            <a:ext cx="381000"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026065" name="Text Box 17"/>
          <p:cNvSpPr txBox="1">
            <a:spLocks noChangeArrowheads="1"/>
          </p:cNvSpPr>
          <p:nvPr/>
        </p:nvSpPr>
        <p:spPr bwMode="auto">
          <a:xfrm>
            <a:off x="5159375" y="5240338"/>
            <a:ext cx="317500" cy="366712"/>
          </a:xfrm>
          <a:prstGeom prst="rect">
            <a:avLst/>
          </a:prstGeom>
          <a:noFill/>
          <a:ln w="9525">
            <a:noFill/>
            <a:miter lim="800000"/>
            <a:headEnd/>
            <a:tailEnd/>
          </a:ln>
        </p:spPr>
        <p:txBody>
          <a:bodyPr wrap="none">
            <a:spAutoFit/>
          </a:bodyPr>
          <a:lstStyle/>
          <a:p>
            <a:pPr algn="l"/>
            <a:r>
              <a:rPr lang="en-US" sz="1800">
                <a:solidFill>
                  <a:srgbClr val="000000"/>
                </a:solidFill>
              </a:rPr>
              <a:t>=</a:t>
            </a:r>
          </a:p>
        </p:txBody>
      </p:sp>
      <p:sp>
        <p:nvSpPr>
          <p:cNvPr id="1026066" name="Text Box 18"/>
          <p:cNvSpPr txBox="1">
            <a:spLocks noChangeArrowheads="1"/>
          </p:cNvSpPr>
          <p:nvPr/>
        </p:nvSpPr>
        <p:spPr bwMode="auto">
          <a:xfrm>
            <a:off x="5610225" y="5040313"/>
            <a:ext cx="819150" cy="366712"/>
          </a:xfrm>
          <a:prstGeom prst="rect">
            <a:avLst/>
          </a:prstGeom>
          <a:noFill/>
          <a:ln w="9525">
            <a:noFill/>
            <a:miter lim="800000"/>
            <a:headEnd/>
            <a:tailEnd/>
          </a:ln>
        </p:spPr>
        <p:txBody>
          <a:bodyPr wrap="none">
            <a:spAutoFit/>
          </a:bodyPr>
          <a:lstStyle/>
          <a:p>
            <a:pPr algn="l"/>
            <a:r>
              <a:rPr lang="en-US" sz="1800">
                <a:solidFill>
                  <a:srgbClr val="000000"/>
                </a:solidFill>
              </a:rPr>
              <a:t>71.0 g</a:t>
            </a:r>
            <a:endParaRPr lang="en-US" sz="1800" baseline="-25000">
              <a:solidFill>
                <a:srgbClr val="000000"/>
              </a:solidFill>
            </a:endParaRPr>
          </a:p>
        </p:txBody>
      </p:sp>
      <p:sp>
        <p:nvSpPr>
          <p:cNvPr id="1026067" name="Text Box 19"/>
          <p:cNvSpPr txBox="1">
            <a:spLocks noChangeArrowheads="1"/>
          </p:cNvSpPr>
          <p:nvPr/>
        </p:nvSpPr>
        <p:spPr bwMode="auto">
          <a:xfrm>
            <a:off x="5599113" y="5384800"/>
            <a:ext cx="692150" cy="366713"/>
          </a:xfrm>
          <a:prstGeom prst="rect">
            <a:avLst/>
          </a:prstGeom>
          <a:noFill/>
          <a:ln w="9525">
            <a:noFill/>
            <a:miter lim="800000"/>
            <a:headEnd/>
            <a:tailEnd/>
          </a:ln>
        </p:spPr>
        <p:txBody>
          <a:bodyPr wrap="none">
            <a:spAutoFit/>
          </a:bodyPr>
          <a:lstStyle/>
          <a:p>
            <a:pPr algn="l"/>
            <a:r>
              <a:rPr lang="en-US" sz="1800">
                <a:solidFill>
                  <a:srgbClr val="000000"/>
                </a:solidFill>
              </a:rPr>
              <a:t>4.0 g</a:t>
            </a:r>
            <a:endParaRPr lang="en-US" sz="1800" baseline="-25000">
              <a:solidFill>
                <a:srgbClr val="000000"/>
              </a:solidFill>
            </a:endParaRPr>
          </a:p>
        </p:txBody>
      </p:sp>
      <p:sp>
        <p:nvSpPr>
          <p:cNvPr id="1026068" name="Line 20"/>
          <p:cNvSpPr>
            <a:spLocks noChangeShapeType="1"/>
          </p:cNvSpPr>
          <p:nvPr/>
        </p:nvSpPr>
        <p:spPr bwMode="auto">
          <a:xfrm>
            <a:off x="5613400" y="5422900"/>
            <a:ext cx="773113"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026069" name="Freeform 21"/>
          <p:cNvSpPr>
            <a:spLocks/>
          </p:cNvSpPr>
          <p:nvPr/>
        </p:nvSpPr>
        <p:spPr bwMode="auto">
          <a:xfrm>
            <a:off x="5459413" y="5054600"/>
            <a:ext cx="998537" cy="587375"/>
          </a:xfrm>
          <a:custGeom>
            <a:avLst/>
            <a:gdLst>
              <a:gd name="T0" fmla="*/ 0 w 629"/>
              <a:gd name="T1" fmla="*/ 2147483647 h 370"/>
              <a:gd name="T2" fmla="*/ 2147483647 w 629"/>
              <a:gd name="T3" fmla="*/ 2147483647 h 370"/>
              <a:gd name="T4" fmla="*/ 2147483647 w 629"/>
              <a:gd name="T5" fmla="*/ 2147483647 h 370"/>
              <a:gd name="T6" fmla="*/ 2147483647 w 629"/>
              <a:gd name="T7" fmla="*/ 2147483647 h 370"/>
              <a:gd name="T8" fmla="*/ 2147483647 w 629"/>
              <a:gd name="T9" fmla="*/ 0 h 370"/>
              <a:gd name="T10" fmla="*/ 0 60000 65536"/>
              <a:gd name="T11" fmla="*/ 0 60000 65536"/>
              <a:gd name="T12" fmla="*/ 0 60000 65536"/>
              <a:gd name="T13" fmla="*/ 0 60000 65536"/>
              <a:gd name="T14" fmla="*/ 0 60000 65536"/>
              <a:gd name="T15" fmla="*/ 0 w 629"/>
              <a:gd name="T16" fmla="*/ 0 h 370"/>
              <a:gd name="T17" fmla="*/ 629 w 629"/>
              <a:gd name="T18" fmla="*/ 370 h 370"/>
            </a:gdLst>
            <a:ahLst/>
            <a:cxnLst>
              <a:cxn ang="T10">
                <a:pos x="T0" y="T1"/>
              </a:cxn>
              <a:cxn ang="T11">
                <a:pos x="T2" y="T3"/>
              </a:cxn>
              <a:cxn ang="T12">
                <a:pos x="T4" y="T5"/>
              </a:cxn>
              <a:cxn ang="T13">
                <a:pos x="T6" y="T7"/>
              </a:cxn>
              <a:cxn ang="T14">
                <a:pos x="T8" y="T9"/>
              </a:cxn>
            </a:cxnLst>
            <a:rect l="T15" t="T16" r="T17" b="T18"/>
            <a:pathLst>
              <a:path w="629" h="370">
                <a:moveTo>
                  <a:pt x="0" y="237"/>
                </a:moveTo>
                <a:lnTo>
                  <a:pt x="16" y="228"/>
                </a:lnTo>
                <a:lnTo>
                  <a:pt x="48" y="370"/>
                </a:lnTo>
                <a:lnTo>
                  <a:pt x="84" y="1"/>
                </a:lnTo>
                <a:lnTo>
                  <a:pt x="629" y="0"/>
                </a:lnTo>
              </a:path>
            </a:pathLst>
          </a:custGeom>
          <a:noFill/>
          <a:ln w="9525">
            <a:solidFill>
              <a:schemeClr val="tx1"/>
            </a:solidFill>
            <a:round/>
            <a:headEnd/>
            <a:tailEnd/>
          </a:ln>
        </p:spPr>
        <p:txBody>
          <a:bodyPr/>
          <a:lstStyle/>
          <a:p>
            <a:endParaRPr lang="en-US">
              <a:solidFill>
                <a:srgbClr val="000000"/>
              </a:solidFill>
            </a:endParaRPr>
          </a:p>
        </p:txBody>
      </p:sp>
      <p:sp>
        <p:nvSpPr>
          <p:cNvPr id="1026070" name="AutoShape 22"/>
          <p:cNvSpPr>
            <a:spLocks noChangeArrowheads="1"/>
          </p:cNvSpPr>
          <p:nvPr/>
        </p:nvSpPr>
        <p:spPr bwMode="auto">
          <a:xfrm>
            <a:off x="6586538" y="5267325"/>
            <a:ext cx="561975" cy="300038"/>
          </a:xfrm>
          <a:prstGeom prst="notchedRightArrow">
            <a:avLst>
              <a:gd name="adj1" fmla="val 50000"/>
              <a:gd name="adj2" fmla="val 46825"/>
            </a:avLst>
          </a:prstGeom>
          <a:gradFill rotWithShape="1">
            <a:gsLst>
              <a:gs pos="0">
                <a:schemeClr val="bg1"/>
              </a:gs>
              <a:gs pos="100000">
                <a:schemeClr val="accent2"/>
              </a:gs>
            </a:gsLst>
            <a:lin ang="0" scaled="1"/>
          </a:gradFill>
          <a:ln w="9525">
            <a:noFill/>
            <a:miter lim="800000"/>
            <a:headEnd/>
            <a:tailEnd/>
          </a:ln>
        </p:spPr>
        <p:txBody>
          <a:bodyPr wrap="none" anchor="ctr"/>
          <a:lstStyle/>
          <a:p>
            <a:endParaRPr lang="en-US">
              <a:solidFill>
                <a:srgbClr val="000000"/>
              </a:solidFill>
            </a:endParaRPr>
          </a:p>
        </p:txBody>
      </p:sp>
      <p:sp>
        <p:nvSpPr>
          <p:cNvPr id="1026071" name="Text Box 23"/>
          <p:cNvSpPr txBox="1">
            <a:spLocks noChangeArrowheads="1"/>
          </p:cNvSpPr>
          <p:nvPr/>
        </p:nvSpPr>
        <p:spPr bwMode="auto">
          <a:xfrm>
            <a:off x="7273925" y="5040313"/>
            <a:ext cx="628650" cy="366712"/>
          </a:xfrm>
          <a:prstGeom prst="rect">
            <a:avLst/>
          </a:prstGeom>
          <a:noFill/>
          <a:ln w="9525">
            <a:noFill/>
            <a:miter lim="800000"/>
            <a:headEnd/>
            <a:tailEnd/>
          </a:ln>
        </p:spPr>
        <p:txBody>
          <a:bodyPr wrap="none">
            <a:spAutoFit/>
          </a:bodyPr>
          <a:lstStyle/>
          <a:p>
            <a:pPr algn="l"/>
            <a:r>
              <a:rPr lang="en-US" sz="1800">
                <a:solidFill>
                  <a:srgbClr val="000000"/>
                </a:solidFill>
              </a:rPr>
              <a:t>4.21</a:t>
            </a:r>
            <a:endParaRPr lang="en-US" sz="1800" baseline="-25000">
              <a:solidFill>
                <a:srgbClr val="000000"/>
              </a:solidFill>
            </a:endParaRPr>
          </a:p>
        </p:txBody>
      </p:sp>
      <p:sp>
        <p:nvSpPr>
          <p:cNvPr id="1026072" name="Text Box 24"/>
          <p:cNvSpPr txBox="1">
            <a:spLocks noChangeArrowheads="1"/>
          </p:cNvSpPr>
          <p:nvPr/>
        </p:nvSpPr>
        <p:spPr bwMode="auto">
          <a:xfrm>
            <a:off x="7389813" y="5384800"/>
            <a:ext cx="311150" cy="366713"/>
          </a:xfrm>
          <a:prstGeom prst="rect">
            <a:avLst/>
          </a:prstGeom>
          <a:noFill/>
          <a:ln w="9525">
            <a:noFill/>
            <a:miter lim="800000"/>
            <a:headEnd/>
            <a:tailEnd/>
          </a:ln>
        </p:spPr>
        <p:txBody>
          <a:bodyPr wrap="none">
            <a:spAutoFit/>
          </a:bodyPr>
          <a:lstStyle/>
          <a:p>
            <a:pPr algn="l"/>
            <a:r>
              <a:rPr lang="en-US" sz="1800">
                <a:solidFill>
                  <a:srgbClr val="000000"/>
                </a:solidFill>
              </a:rPr>
              <a:t>1</a:t>
            </a:r>
            <a:endParaRPr lang="en-US" sz="1800" baseline="-25000">
              <a:solidFill>
                <a:srgbClr val="000000"/>
              </a:solidFill>
            </a:endParaRPr>
          </a:p>
        </p:txBody>
      </p:sp>
      <p:sp>
        <p:nvSpPr>
          <p:cNvPr id="1026073" name="Line 25"/>
          <p:cNvSpPr>
            <a:spLocks noChangeShapeType="1"/>
          </p:cNvSpPr>
          <p:nvPr/>
        </p:nvSpPr>
        <p:spPr bwMode="auto">
          <a:xfrm>
            <a:off x="7277100" y="5422900"/>
            <a:ext cx="590550" cy="0"/>
          </a:xfrm>
          <a:prstGeom prst="line">
            <a:avLst/>
          </a:prstGeom>
          <a:noFill/>
          <a:ln w="9525">
            <a:solidFill>
              <a:schemeClr val="tx1"/>
            </a:solidFill>
            <a:round/>
            <a:headEnd/>
            <a:tailEnd/>
          </a:ln>
        </p:spPr>
        <p:txBody>
          <a:bodyPr/>
          <a:lstStyle/>
          <a:p>
            <a:endParaRPr lang="en-US">
              <a:solidFill>
                <a:srgbClr val="000000"/>
              </a:solidFill>
            </a:endParaRPr>
          </a:p>
        </p:txBody>
      </p:sp>
      <p:sp>
        <p:nvSpPr>
          <p:cNvPr id="34842" name="Rectangle 26"/>
          <p:cNvSpPr>
            <a:spLocks noChangeArrowheads="1"/>
          </p:cNvSpPr>
          <p:nvPr/>
        </p:nvSpPr>
        <p:spPr bwMode="auto">
          <a:xfrm>
            <a:off x="763588" y="1282700"/>
            <a:ext cx="7827962" cy="1066800"/>
          </a:xfrm>
          <a:prstGeom prst="rect">
            <a:avLst/>
          </a:prstGeom>
          <a:noFill/>
          <a:ln w="9525">
            <a:noFill/>
            <a:miter lim="800000"/>
            <a:headEnd/>
            <a:tailEnd/>
          </a:ln>
        </p:spPr>
        <p:txBody>
          <a:bodyPr wrap="none">
            <a:spAutoFit/>
          </a:bodyPr>
          <a:lstStyle/>
          <a:p>
            <a:pPr algn="l"/>
            <a:r>
              <a:rPr lang="en-US" sz="3200">
                <a:solidFill>
                  <a:srgbClr val="000000"/>
                </a:solidFill>
              </a:rPr>
              <a:t>Find the relative rate of diffusion of helium </a:t>
            </a:r>
          </a:p>
          <a:p>
            <a:pPr algn="l"/>
            <a:r>
              <a:rPr lang="en-US" sz="3200">
                <a:solidFill>
                  <a:srgbClr val="000000"/>
                </a:solidFill>
              </a:rPr>
              <a:t>and chlorine gas</a:t>
            </a:r>
          </a:p>
        </p:txBody>
      </p:sp>
      <p:sp>
        <p:nvSpPr>
          <p:cNvPr id="1026075" name="Rectangle 27"/>
          <p:cNvSpPr>
            <a:spLocks noChangeArrowheads="1"/>
          </p:cNvSpPr>
          <p:nvPr/>
        </p:nvSpPr>
        <p:spPr bwMode="auto">
          <a:xfrm>
            <a:off x="2005013" y="6116638"/>
            <a:ext cx="5210175" cy="457200"/>
          </a:xfrm>
          <a:prstGeom prst="rect">
            <a:avLst/>
          </a:prstGeom>
          <a:noFill/>
          <a:ln w="9525">
            <a:noFill/>
            <a:miter lim="800000"/>
            <a:headEnd/>
            <a:tailEnd/>
          </a:ln>
        </p:spPr>
        <p:txBody>
          <a:bodyPr wrap="none">
            <a:spAutoFit/>
          </a:bodyPr>
          <a:lstStyle/>
          <a:p>
            <a:pPr algn="l"/>
            <a:r>
              <a:rPr lang="en-US" sz="2400" i="1">
                <a:solidFill>
                  <a:srgbClr val="000000"/>
                </a:solidFill>
              </a:rPr>
              <a:t>He diffuses 4.21 times faster than Cl</a:t>
            </a:r>
            <a:r>
              <a:rPr lang="en-US" sz="2400" i="1" baseline="-25000">
                <a:solidFill>
                  <a:srgbClr val="000000"/>
                </a:solidFill>
              </a:rPr>
              <a:t>2</a:t>
            </a:r>
          </a:p>
        </p:txBody>
      </p:sp>
      <p:grpSp>
        <p:nvGrpSpPr>
          <p:cNvPr id="34844" name="Group 38"/>
          <p:cNvGrpSpPr>
            <a:grpSpLocks/>
          </p:cNvGrpSpPr>
          <p:nvPr/>
        </p:nvGrpSpPr>
        <p:grpSpPr bwMode="auto">
          <a:xfrm>
            <a:off x="8153400" y="152400"/>
            <a:ext cx="866775" cy="1006475"/>
            <a:chOff x="5136" y="96"/>
            <a:chExt cx="546" cy="634"/>
          </a:xfrm>
        </p:grpSpPr>
        <p:sp>
          <p:nvSpPr>
            <p:cNvPr id="34850" name="Rectangle 29"/>
            <p:cNvSpPr>
              <a:spLocks noChangeArrowheads="1"/>
            </p:cNvSpPr>
            <p:nvPr/>
          </p:nvSpPr>
          <p:spPr bwMode="auto">
            <a:xfrm>
              <a:off x="5136" y="96"/>
              <a:ext cx="528" cy="624"/>
            </a:xfrm>
            <a:prstGeom prst="rect">
              <a:avLst/>
            </a:prstGeom>
            <a:noFill/>
            <a:ln w="9525">
              <a:solidFill>
                <a:schemeClr val="tx1"/>
              </a:solidFill>
              <a:miter lim="800000"/>
              <a:headEnd/>
              <a:tailEnd/>
            </a:ln>
          </p:spPr>
          <p:txBody>
            <a:bodyPr wrap="none" anchor="ctr"/>
            <a:lstStyle/>
            <a:p>
              <a:endParaRPr lang="en-US">
                <a:solidFill>
                  <a:srgbClr val="000000"/>
                </a:solidFill>
              </a:endParaRPr>
            </a:p>
          </p:txBody>
        </p:sp>
        <p:sp>
          <p:nvSpPr>
            <p:cNvPr id="34851" name="Text Box 30"/>
            <p:cNvSpPr txBox="1">
              <a:spLocks noChangeArrowheads="1"/>
            </p:cNvSpPr>
            <p:nvPr/>
          </p:nvSpPr>
          <p:spPr bwMode="auto">
            <a:xfrm>
              <a:off x="5222" y="240"/>
              <a:ext cx="358" cy="365"/>
            </a:xfrm>
            <a:prstGeom prst="rect">
              <a:avLst/>
            </a:prstGeom>
            <a:noFill/>
            <a:ln w="9525">
              <a:noFill/>
              <a:miter lim="800000"/>
              <a:headEnd/>
              <a:tailEnd/>
            </a:ln>
          </p:spPr>
          <p:txBody>
            <a:bodyPr wrap="none">
              <a:spAutoFit/>
            </a:bodyPr>
            <a:lstStyle/>
            <a:p>
              <a:pPr algn="l"/>
              <a:r>
                <a:rPr lang="en-US" sz="3200">
                  <a:solidFill>
                    <a:srgbClr val="000000"/>
                  </a:solidFill>
                </a:rPr>
                <a:t>Cl</a:t>
              </a:r>
            </a:p>
          </p:txBody>
        </p:sp>
        <p:sp>
          <p:nvSpPr>
            <p:cNvPr id="34852" name="Text Box 31"/>
            <p:cNvSpPr txBox="1">
              <a:spLocks noChangeArrowheads="1"/>
            </p:cNvSpPr>
            <p:nvPr/>
          </p:nvSpPr>
          <p:spPr bwMode="auto">
            <a:xfrm>
              <a:off x="5184" y="538"/>
              <a:ext cx="457" cy="192"/>
            </a:xfrm>
            <a:prstGeom prst="rect">
              <a:avLst/>
            </a:prstGeom>
            <a:noFill/>
            <a:ln w="9525">
              <a:noFill/>
              <a:miter lim="800000"/>
              <a:headEnd/>
              <a:tailEnd/>
            </a:ln>
          </p:spPr>
          <p:txBody>
            <a:bodyPr wrap="none">
              <a:spAutoFit/>
            </a:bodyPr>
            <a:lstStyle/>
            <a:p>
              <a:pPr algn="l"/>
              <a:r>
                <a:rPr lang="en-US" sz="1400" b="1">
                  <a:solidFill>
                    <a:srgbClr val="FF0000"/>
                  </a:solidFill>
                </a:rPr>
                <a:t>35.453</a:t>
              </a:r>
            </a:p>
          </p:txBody>
        </p:sp>
        <p:sp>
          <p:nvSpPr>
            <p:cNvPr id="34853" name="Text Box 32"/>
            <p:cNvSpPr txBox="1">
              <a:spLocks noChangeArrowheads="1"/>
            </p:cNvSpPr>
            <p:nvPr/>
          </p:nvSpPr>
          <p:spPr bwMode="auto">
            <a:xfrm>
              <a:off x="5406" y="96"/>
              <a:ext cx="276" cy="231"/>
            </a:xfrm>
            <a:prstGeom prst="rect">
              <a:avLst/>
            </a:prstGeom>
            <a:noFill/>
            <a:ln w="9525">
              <a:noFill/>
              <a:miter lim="800000"/>
              <a:headEnd/>
              <a:tailEnd/>
            </a:ln>
          </p:spPr>
          <p:txBody>
            <a:bodyPr wrap="none">
              <a:spAutoFit/>
            </a:bodyPr>
            <a:lstStyle/>
            <a:p>
              <a:pPr algn="l"/>
              <a:r>
                <a:rPr lang="en-US" sz="1800">
                  <a:solidFill>
                    <a:srgbClr val="333399"/>
                  </a:solidFill>
                </a:rPr>
                <a:t>17</a:t>
              </a:r>
            </a:p>
          </p:txBody>
        </p:sp>
      </p:grpSp>
      <p:grpSp>
        <p:nvGrpSpPr>
          <p:cNvPr id="34845" name="Group 39"/>
          <p:cNvGrpSpPr>
            <a:grpSpLocks/>
          </p:cNvGrpSpPr>
          <p:nvPr/>
        </p:nvGrpSpPr>
        <p:grpSpPr bwMode="auto">
          <a:xfrm>
            <a:off x="200025" y="152400"/>
            <a:ext cx="838200" cy="1006475"/>
            <a:chOff x="126" y="96"/>
            <a:chExt cx="528" cy="634"/>
          </a:xfrm>
        </p:grpSpPr>
        <p:sp>
          <p:nvSpPr>
            <p:cNvPr id="34846" name="Rectangle 34"/>
            <p:cNvSpPr>
              <a:spLocks noChangeArrowheads="1"/>
            </p:cNvSpPr>
            <p:nvPr/>
          </p:nvSpPr>
          <p:spPr bwMode="auto">
            <a:xfrm>
              <a:off x="126" y="96"/>
              <a:ext cx="528" cy="624"/>
            </a:xfrm>
            <a:prstGeom prst="rect">
              <a:avLst/>
            </a:prstGeom>
            <a:noFill/>
            <a:ln w="9525">
              <a:solidFill>
                <a:schemeClr val="tx1"/>
              </a:solidFill>
              <a:miter lim="800000"/>
              <a:headEnd/>
              <a:tailEnd/>
            </a:ln>
          </p:spPr>
          <p:txBody>
            <a:bodyPr wrap="none" anchor="ctr"/>
            <a:lstStyle/>
            <a:p>
              <a:endParaRPr lang="en-US">
                <a:solidFill>
                  <a:srgbClr val="000000"/>
                </a:solidFill>
              </a:endParaRPr>
            </a:p>
          </p:txBody>
        </p:sp>
        <p:sp>
          <p:nvSpPr>
            <p:cNvPr id="34847" name="Text Box 35"/>
            <p:cNvSpPr txBox="1">
              <a:spLocks noChangeArrowheads="1"/>
            </p:cNvSpPr>
            <p:nvPr/>
          </p:nvSpPr>
          <p:spPr bwMode="auto">
            <a:xfrm>
              <a:off x="164" y="240"/>
              <a:ext cx="443" cy="365"/>
            </a:xfrm>
            <a:prstGeom prst="rect">
              <a:avLst/>
            </a:prstGeom>
            <a:noFill/>
            <a:ln w="9525">
              <a:noFill/>
              <a:miter lim="800000"/>
              <a:headEnd/>
              <a:tailEnd/>
            </a:ln>
          </p:spPr>
          <p:txBody>
            <a:bodyPr wrap="none">
              <a:spAutoFit/>
            </a:bodyPr>
            <a:lstStyle/>
            <a:p>
              <a:pPr algn="l"/>
              <a:r>
                <a:rPr lang="en-US" sz="3200">
                  <a:solidFill>
                    <a:srgbClr val="000000"/>
                  </a:solidFill>
                </a:rPr>
                <a:t>He</a:t>
              </a:r>
            </a:p>
          </p:txBody>
        </p:sp>
        <p:sp>
          <p:nvSpPr>
            <p:cNvPr id="34848" name="Text Box 36"/>
            <p:cNvSpPr txBox="1">
              <a:spLocks noChangeArrowheads="1"/>
            </p:cNvSpPr>
            <p:nvPr/>
          </p:nvSpPr>
          <p:spPr bwMode="auto">
            <a:xfrm>
              <a:off x="162" y="538"/>
              <a:ext cx="457" cy="192"/>
            </a:xfrm>
            <a:prstGeom prst="rect">
              <a:avLst/>
            </a:prstGeom>
            <a:noFill/>
            <a:ln w="9525">
              <a:noFill/>
              <a:miter lim="800000"/>
              <a:headEnd/>
              <a:tailEnd/>
            </a:ln>
          </p:spPr>
          <p:txBody>
            <a:bodyPr wrap="none">
              <a:spAutoFit/>
            </a:bodyPr>
            <a:lstStyle/>
            <a:p>
              <a:pPr algn="l"/>
              <a:r>
                <a:rPr lang="en-US" sz="1400" b="1">
                  <a:solidFill>
                    <a:srgbClr val="FF0000"/>
                  </a:solidFill>
                </a:rPr>
                <a:t>4.0026</a:t>
              </a:r>
            </a:p>
          </p:txBody>
        </p:sp>
        <p:sp>
          <p:nvSpPr>
            <p:cNvPr id="34849" name="Text Box 37"/>
            <p:cNvSpPr txBox="1">
              <a:spLocks noChangeArrowheads="1"/>
            </p:cNvSpPr>
            <p:nvPr/>
          </p:nvSpPr>
          <p:spPr bwMode="auto">
            <a:xfrm>
              <a:off x="438" y="96"/>
              <a:ext cx="196" cy="231"/>
            </a:xfrm>
            <a:prstGeom prst="rect">
              <a:avLst/>
            </a:prstGeom>
            <a:noFill/>
            <a:ln w="9525">
              <a:noFill/>
              <a:miter lim="800000"/>
              <a:headEnd/>
              <a:tailEnd/>
            </a:ln>
          </p:spPr>
          <p:txBody>
            <a:bodyPr wrap="none">
              <a:spAutoFit/>
            </a:bodyPr>
            <a:lstStyle/>
            <a:p>
              <a:pPr algn="l"/>
              <a:r>
                <a:rPr lang="en-US" sz="1800">
                  <a:solidFill>
                    <a:srgbClr val="333399"/>
                  </a:solidFill>
                </a:rPr>
                <a:t>2</a:t>
              </a:r>
            </a:p>
          </p:txBody>
        </p:sp>
      </p:grpSp>
    </p:spTree>
    <p:extLst>
      <p:ext uri="{BB962C8B-B14F-4D97-AF65-F5344CB8AC3E}">
        <p14:creationId xmlns:p14="http://schemas.microsoft.com/office/powerpoint/2010/main" val="376285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26050"/>
                                        </p:tgtEl>
                                        <p:attrNameLst>
                                          <p:attrName>style.visibility</p:attrName>
                                        </p:attrNameLst>
                                      </p:cBhvr>
                                      <p:to>
                                        <p:strVal val="visible"/>
                                      </p:to>
                                    </p:set>
                                    <p:anim calcmode="lin" valueType="num">
                                      <p:cBhvr>
                                        <p:cTn id="7" dur="1000" fill="hold"/>
                                        <p:tgtEl>
                                          <p:spTgt spid="1026050"/>
                                        </p:tgtEl>
                                        <p:attrNameLst>
                                          <p:attrName>ppt_x</p:attrName>
                                        </p:attrNameLst>
                                      </p:cBhvr>
                                      <p:tavLst>
                                        <p:tav tm="0">
                                          <p:val>
                                            <p:strVal val="#ppt_x-.2"/>
                                          </p:val>
                                        </p:tav>
                                        <p:tav tm="100000">
                                          <p:val>
                                            <p:strVal val="#ppt_x"/>
                                          </p:val>
                                        </p:tav>
                                      </p:tavLst>
                                    </p:anim>
                                    <p:anim calcmode="lin" valueType="num">
                                      <p:cBhvr>
                                        <p:cTn id="8" dur="1000" fill="hold"/>
                                        <p:tgtEl>
                                          <p:spTgt spid="102605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605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026051"/>
                                        </p:tgtEl>
                                        <p:attrNameLst>
                                          <p:attrName>style.visibility</p:attrName>
                                        </p:attrNameLst>
                                      </p:cBhvr>
                                      <p:to>
                                        <p:strVal val="visible"/>
                                      </p:to>
                                    </p:set>
                                    <p:anim calcmode="lin" valueType="num">
                                      <p:cBhvr>
                                        <p:cTn id="14" dur="500" fill="hold"/>
                                        <p:tgtEl>
                                          <p:spTgt spid="1026051"/>
                                        </p:tgtEl>
                                        <p:attrNameLst>
                                          <p:attrName>ppt_w</p:attrName>
                                        </p:attrNameLst>
                                      </p:cBhvr>
                                      <p:tavLst>
                                        <p:tav tm="0">
                                          <p:val>
                                            <p:fltVal val="0"/>
                                          </p:val>
                                        </p:tav>
                                        <p:tav tm="100000">
                                          <p:val>
                                            <p:strVal val="#ppt_w"/>
                                          </p:val>
                                        </p:tav>
                                      </p:tavLst>
                                    </p:anim>
                                    <p:anim calcmode="lin" valueType="num">
                                      <p:cBhvr>
                                        <p:cTn id="15" dur="500" fill="hold"/>
                                        <p:tgtEl>
                                          <p:spTgt spid="1026051"/>
                                        </p:tgtEl>
                                        <p:attrNameLst>
                                          <p:attrName>ppt_h</p:attrName>
                                        </p:attrNameLst>
                                      </p:cBhvr>
                                      <p:tavLst>
                                        <p:tav tm="0">
                                          <p:val>
                                            <p:fltVal val="0"/>
                                          </p:val>
                                        </p:tav>
                                        <p:tav tm="100000">
                                          <p:val>
                                            <p:strVal val="#ppt_h"/>
                                          </p:val>
                                        </p:tav>
                                      </p:tavLst>
                                    </p:anim>
                                    <p:animEffect transition="in" filter="fade">
                                      <p:cBhvr>
                                        <p:cTn id="16" dur="500"/>
                                        <p:tgtEl>
                                          <p:spTgt spid="1026051"/>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026057"/>
                                        </p:tgtEl>
                                        <p:attrNameLst>
                                          <p:attrName>style.visibility</p:attrName>
                                        </p:attrNameLst>
                                      </p:cBhvr>
                                      <p:to>
                                        <p:strVal val="visible"/>
                                      </p:to>
                                    </p:set>
                                    <p:animEffect transition="in" filter="dissolve">
                                      <p:cBhvr>
                                        <p:cTn id="21" dur="500"/>
                                        <p:tgtEl>
                                          <p:spTgt spid="1026057"/>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026052"/>
                                        </p:tgtEl>
                                        <p:attrNameLst>
                                          <p:attrName>style.visibility</p:attrName>
                                        </p:attrNameLst>
                                      </p:cBhvr>
                                      <p:to>
                                        <p:strVal val="visible"/>
                                      </p:to>
                                    </p:set>
                                    <p:animEffect transition="in" filter="fade">
                                      <p:cBhvr>
                                        <p:cTn id="26" dur="1000"/>
                                        <p:tgtEl>
                                          <p:spTgt spid="1026052"/>
                                        </p:tgtEl>
                                      </p:cBhvr>
                                    </p:animEffect>
                                    <p:anim calcmode="lin" valueType="num">
                                      <p:cBhvr>
                                        <p:cTn id="27" dur="1000" fill="hold"/>
                                        <p:tgtEl>
                                          <p:spTgt spid="1026052"/>
                                        </p:tgtEl>
                                        <p:attrNameLst>
                                          <p:attrName>ppt_x</p:attrName>
                                        </p:attrNameLst>
                                      </p:cBhvr>
                                      <p:tavLst>
                                        <p:tav tm="0">
                                          <p:val>
                                            <p:strVal val="#ppt_x"/>
                                          </p:val>
                                        </p:tav>
                                        <p:tav tm="100000">
                                          <p:val>
                                            <p:strVal val="#ppt_x"/>
                                          </p:val>
                                        </p:tav>
                                      </p:tavLst>
                                    </p:anim>
                                    <p:anim calcmode="lin" valueType="num">
                                      <p:cBhvr>
                                        <p:cTn id="28" dur="1000" fill="hold"/>
                                        <p:tgtEl>
                                          <p:spTgt spid="102605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1026053"/>
                                        </p:tgtEl>
                                        <p:attrNameLst>
                                          <p:attrName>style.visibility</p:attrName>
                                        </p:attrNameLst>
                                      </p:cBhvr>
                                      <p:to>
                                        <p:strVal val="visible"/>
                                      </p:to>
                                    </p:set>
                                    <p:animEffect transition="in" filter="fade">
                                      <p:cBhvr>
                                        <p:cTn id="33" dur="1000"/>
                                        <p:tgtEl>
                                          <p:spTgt spid="1026053"/>
                                        </p:tgtEl>
                                      </p:cBhvr>
                                    </p:animEffect>
                                    <p:anim calcmode="lin" valueType="num">
                                      <p:cBhvr>
                                        <p:cTn id="34" dur="1000" fill="hold"/>
                                        <p:tgtEl>
                                          <p:spTgt spid="1026053"/>
                                        </p:tgtEl>
                                        <p:attrNameLst>
                                          <p:attrName>ppt_x</p:attrName>
                                        </p:attrNameLst>
                                      </p:cBhvr>
                                      <p:tavLst>
                                        <p:tav tm="0">
                                          <p:val>
                                            <p:strVal val="#ppt_x"/>
                                          </p:val>
                                        </p:tav>
                                        <p:tav tm="100000">
                                          <p:val>
                                            <p:strVal val="#ppt_x"/>
                                          </p:val>
                                        </p:tav>
                                      </p:tavLst>
                                    </p:anim>
                                    <p:anim calcmode="lin" valueType="num">
                                      <p:cBhvr>
                                        <p:cTn id="35" dur="1000" fill="hold"/>
                                        <p:tgtEl>
                                          <p:spTgt spid="102605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1026054"/>
                                        </p:tgtEl>
                                        <p:attrNameLst>
                                          <p:attrName>style.visibility</p:attrName>
                                        </p:attrNameLst>
                                      </p:cBhvr>
                                      <p:to>
                                        <p:strVal val="visible"/>
                                      </p:to>
                                    </p:set>
                                    <p:anim calcmode="lin" valueType="num">
                                      <p:cBhvr>
                                        <p:cTn id="40" dur="500" fill="hold"/>
                                        <p:tgtEl>
                                          <p:spTgt spid="1026054"/>
                                        </p:tgtEl>
                                        <p:attrNameLst>
                                          <p:attrName>ppt_w</p:attrName>
                                        </p:attrNameLst>
                                      </p:cBhvr>
                                      <p:tavLst>
                                        <p:tav tm="0">
                                          <p:val>
                                            <p:fltVal val="0"/>
                                          </p:val>
                                        </p:tav>
                                        <p:tav tm="100000">
                                          <p:val>
                                            <p:strVal val="#ppt_w"/>
                                          </p:val>
                                        </p:tav>
                                      </p:tavLst>
                                    </p:anim>
                                    <p:anim calcmode="lin" valueType="num">
                                      <p:cBhvr>
                                        <p:cTn id="41" dur="500" fill="hold"/>
                                        <p:tgtEl>
                                          <p:spTgt spid="1026054"/>
                                        </p:tgtEl>
                                        <p:attrNameLst>
                                          <p:attrName>ppt_h</p:attrName>
                                        </p:attrNameLst>
                                      </p:cBhvr>
                                      <p:tavLst>
                                        <p:tav tm="0">
                                          <p:val>
                                            <p:fltVal val="0"/>
                                          </p:val>
                                        </p:tav>
                                        <p:tav tm="100000">
                                          <p:val>
                                            <p:strVal val="#ppt_h"/>
                                          </p:val>
                                        </p:tav>
                                      </p:tavLst>
                                    </p:anim>
                                    <p:animEffect transition="in" filter="fade">
                                      <p:cBhvr>
                                        <p:cTn id="42" dur="500"/>
                                        <p:tgtEl>
                                          <p:spTgt spid="1026054"/>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026058"/>
                                        </p:tgtEl>
                                        <p:attrNameLst>
                                          <p:attrName>style.visibility</p:attrName>
                                        </p:attrNameLst>
                                      </p:cBhvr>
                                      <p:to>
                                        <p:strVal val="visible"/>
                                      </p:to>
                                    </p:set>
                                    <p:animEffect transition="in" filter="dissolve">
                                      <p:cBhvr>
                                        <p:cTn id="47" dur="500"/>
                                        <p:tgtEl>
                                          <p:spTgt spid="1026058"/>
                                        </p:tgtEl>
                                      </p:cBhvr>
                                    </p:animEffect>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1026055"/>
                                        </p:tgtEl>
                                        <p:attrNameLst>
                                          <p:attrName>style.visibility</p:attrName>
                                        </p:attrNameLst>
                                      </p:cBhvr>
                                      <p:to>
                                        <p:strVal val="visible"/>
                                      </p:to>
                                    </p:set>
                                    <p:animEffect transition="in" filter="fade">
                                      <p:cBhvr>
                                        <p:cTn id="52" dur="1000"/>
                                        <p:tgtEl>
                                          <p:spTgt spid="1026055"/>
                                        </p:tgtEl>
                                      </p:cBhvr>
                                    </p:animEffect>
                                    <p:anim calcmode="lin" valueType="num">
                                      <p:cBhvr>
                                        <p:cTn id="53" dur="1000" fill="hold"/>
                                        <p:tgtEl>
                                          <p:spTgt spid="1026055"/>
                                        </p:tgtEl>
                                        <p:attrNameLst>
                                          <p:attrName>ppt_x</p:attrName>
                                        </p:attrNameLst>
                                      </p:cBhvr>
                                      <p:tavLst>
                                        <p:tav tm="0">
                                          <p:val>
                                            <p:strVal val="#ppt_x"/>
                                          </p:val>
                                        </p:tav>
                                        <p:tav tm="100000">
                                          <p:val>
                                            <p:strVal val="#ppt_x"/>
                                          </p:val>
                                        </p:tav>
                                      </p:tavLst>
                                    </p:anim>
                                    <p:anim calcmode="lin" valueType="num">
                                      <p:cBhvr>
                                        <p:cTn id="54" dur="1000" fill="hold"/>
                                        <p:tgtEl>
                                          <p:spTgt spid="1026055"/>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7" presetClass="entr" presetSubtype="0" fill="hold" grpId="0" nodeType="clickEffect">
                                  <p:stCondLst>
                                    <p:cond delay="0"/>
                                  </p:stCondLst>
                                  <p:childTnLst>
                                    <p:set>
                                      <p:cBhvr>
                                        <p:cTn id="58" dur="1" fill="hold">
                                          <p:stCondLst>
                                            <p:cond delay="0"/>
                                          </p:stCondLst>
                                        </p:cTn>
                                        <p:tgtEl>
                                          <p:spTgt spid="1026056"/>
                                        </p:tgtEl>
                                        <p:attrNameLst>
                                          <p:attrName>style.visibility</p:attrName>
                                        </p:attrNameLst>
                                      </p:cBhvr>
                                      <p:to>
                                        <p:strVal val="visible"/>
                                      </p:to>
                                    </p:set>
                                    <p:animEffect transition="in" filter="fade">
                                      <p:cBhvr>
                                        <p:cTn id="59" dur="1000"/>
                                        <p:tgtEl>
                                          <p:spTgt spid="1026056"/>
                                        </p:tgtEl>
                                      </p:cBhvr>
                                    </p:animEffect>
                                    <p:anim calcmode="lin" valueType="num">
                                      <p:cBhvr>
                                        <p:cTn id="60" dur="1000" fill="hold"/>
                                        <p:tgtEl>
                                          <p:spTgt spid="1026056"/>
                                        </p:tgtEl>
                                        <p:attrNameLst>
                                          <p:attrName>ppt_x</p:attrName>
                                        </p:attrNameLst>
                                      </p:cBhvr>
                                      <p:tavLst>
                                        <p:tav tm="0">
                                          <p:val>
                                            <p:strVal val="#ppt_x"/>
                                          </p:val>
                                        </p:tav>
                                        <p:tav tm="100000">
                                          <p:val>
                                            <p:strVal val="#ppt_x"/>
                                          </p:val>
                                        </p:tav>
                                      </p:tavLst>
                                    </p:anim>
                                    <p:anim calcmode="lin" valueType="num">
                                      <p:cBhvr>
                                        <p:cTn id="61" dur="1000" fill="hold"/>
                                        <p:tgtEl>
                                          <p:spTgt spid="102605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0" presetClass="entr" presetSubtype="0" fill="hold" grpId="0" nodeType="clickEffect">
                                  <p:stCondLst>
                                    <p:cond delay="0"/>
                                  </p:stCondLst>
                                  <p:iterate type="lt">
                                    <p:tmPct val="10000"/>
                                  </p:iterate>
                                  <p:childTnLst>
                                    <p:set>
                                      <p:cBhvr>
                                        <p:cTn id="65" dur="1" fill="hold">
                                          <p:stCondLst>
                                            <p:cond delay="0"/>
                                          </p:stCondLst>
                                        </p:cTn>
                                        <p:tgtEl>
                                          <p:spTgt spid="1026059"/>
                                        </p:tgtEl>
                                        <p:attrNameLst>
                                          <p:attrName>style.visibility</p:attrName>
                                        </p:attrNameLst>
                                      </p:cBhvr>
                                      <p:to>
                                        <p:strVal val="visible"/>
                                      </p:to>
                                    </p:set>
                                    <p:animEffect transition="in" filter="fade">
                                      <p:cBhvr>
                                        <p:cTn id="66" dur="1000"/>
                                        <p:tgtEl>
                                          <p:spTgt spid="1026059"/>
                                        </p:tgtEl>
                                      </p:cBhvr>
                                    </p:animEffect>
                                    <p:anim calcmode="lin" valueType="num">
                                      <p:cBhvr>
                                        <p:cTn id="67" dur="1000" fill="hold"/>
                                        <p:tgtEl>
                                          <p:spTgt spid="1026059"/>
                                        </p:tgtEl>
                                        <p:attrNameLst>
                                          <p:attrName>ppt_x</p:attrName>
                                        </p:attrNameLst>
                                      </p:cBhvr>
                                      <p:tavLst>
                                        <p:tav tm="0">
                                          <p:val>
                                            <p:strVal val="#ppt_x-.1"/>
                                          </p:val>
                                        </p:tav>
                                        <p:tav tm="100000">
                                          <p:val>
                                            <p:strVal val="#ppt_x"/>
                                          </p:val>
                                        </p:tav>
                                      </p:tavLst>
                                    </p:anim>
                                    <p:anim calcmode="lin" valueType="num">
                                      <p:cBhvr>
                                        <p:cTn id="68" dur="1000" fill="hold"/>
                                        <p:tgtEl>
                                          <p:spTgt spid="1026059"/>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1026060"/>
                                        </p:tgtEl>
                                        <p:attrNameLst>
                                          <p:attrName>style.visibility</p:attrName>
                                        </p:attrNameLst>
                                      </p:cBhvr>
                                      <p:to>
                                        <p:strVal val="visible"/>
                                      </p:to>
                                    </p:set>
                                    <p:anim calcmode="lin" valueType="num">
                                      <p:cBhvr>
                                        <p:cTn id="73" dur="500" fill="hold"/>
                                        <p:tgtEl>
                                          <p:spTgt spid="1026060"/>
                                        </p:tgtEl>
                                        <p:attrNameLst>
                                          <p:attrName>ppt_w</p:attrName>
                                        </p:attrNameLst>
                                      </p:cBhvr>
                                      <p:tavLst>
                                        <p:tav tm="0">
                                          <p:val>
                                            <p:fltVal val="0"/>
                                          </p:val>
                                        </p:tav>
                                        <p:tav tm="100000">
                                          <p:val>
                                            <p:strVal val="#ppt_w"/>
                                          </p:val>
                                        </p:tav>
                                      </p:tavLst>
                                    </p:anim>
                                    <p:anim calcmode="lin" valueType="num">
                                      <p:cBhvr>
                                        <p:cTn id="74" dur="500" fill="hold"/>
                                        <p:tgtEl>
                                          <p:spTgt spid="1026060"/>
                                        </p:tgtEl>
                                        <p:attrNameLst>
                                          <p:attrName>ppt_h</p:attrName>
                                        </p:attrNameLst>
                                      </p:cBhvr>
                                      <p:tavLst>
                                        <p:tav tm="0">
                                          <p:val>
                                            <p:fltVal val="0"/>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40" presetClass="entr" presetSubtype="0" fill="hold" grpId="0" nodeType="clickEffect">
                                  <p:stCondLst>
                                    <p:cond delay="0"/>
                                  </p:stCondLst>
                                  <p:iterate type="lt">
                                    <p:tmPct val="10000"/>
                                  </p:iterate>
                                  <p:childTnLst>
                                    <p:set>
                                      <p:cBhvr>
                                        <p:cTn id="78" dur="1" fill="hold">
                                          <p:stCondLst>
                                            <p:cond delay="0"/>
                                          </p:stCondLst>
                                        </p:cTn>
                                        <p:tgtEl>
                                          <p:spTgt spid="1026061"/>
                                        </p:tgtEl>
                                        <p:attrNameLst>
                                          <p:attrName>style.visibility</p:attrName>
                                        </p:attrNameLst>
                                      </p:cBhvr>
                                      <p:to>
                                        <p:strVal val="visible"/>
                                      </p:to>
                                    </p:set>
                                    <p:animEffect transition="in" filter="fade">
                                      <p:cBhvr>
                                        <p:cTn id="79" dur="1000"/>
                                        <p:tgtEl>
                                          <p:spTgt spid="1026061"/>
                                        </p:tgtEl>
                                      </p:cBhvr>
                                    </p:animEffect>
                                    <p:anim calcmode="lin" valueType="num">
                                      <p:cBhvr>
                                        <p:cTn id="80" dur="1000" fill="hold"/>
                                        <p:tgtEl>
                                          <p:spTgt spid="1026061"/>
                                        </p:tgtEl>
                                        <p:attrNameLst>
                                          <p:attrName>ppt_x</p:attrName>
                                        </p:attrNameLst>
                                      </p:cBhvr>
                                      <p:tavLst>
                                        <p:tav tm="0">
                                          <p:val>
                                            <p:strVal val="#ppt_x-.1"/>
                                          </p:val>
                                        </p:tav>
                                        <p:tav tm="100000">
                                          <p:val>
                                            <p:strVal val="#ppt_x"/>
                                          </p:val>
                                        </p:tav>
                                      </p:tavLst>
                                    </p:anim>
                                    <p:anim calcmode="lin" valueType="num">
                                      <p:cBhvr>
                                        <p:cTn id="81" dur="1000" fill="hold"/>
                                        <p:tgtEl>
                                          <p:spTgt spid="1026061"/>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026062"/>
                                        </p:tgtEl>
                                        <p:attrNameLst>
                                          <p:attrName>style.visibility</p:attrName>
                                        </p:attrNameLst>
                                      </p:cBhvr>
                                      <p:to>
                                        <p:strVal val="visible"/>
                                      </p:to>
                                    </p:set>
                                    <p:animEffect transition="in" filter="fade">
                                      <p:cBhvr>
                                        <p:cTn id="86" dur="2000"/>
                                        <p:tgtEl>
                                          <p:spTgt spid="1026062"/>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026063"/>
                                        </p:tgtEl>
                                        <p:attrNameLst>
                                          <p:attrName>style.visibility</p:attrName>
                                        </p:attrNameLst>
                                      </p:cBhvr>
                                      <p:to>
                                        <p:strVal val="visible"/>
                                      </p:to>
                                    </p:set>
                                    <p:animEffect transition="in" filter="fade">
                                      <p:cBhvr>
                                        <p:cTn id="89" dur="2000"/>
                                        <p:tgtEl>
                                          <p:spTgt spid="1026063"/>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026064"/>
                                        </p:tgtEl>
                                        <p:attrNameLst>
                                          <p:attrName>style.visibility</p:attrName>
                                        </p:attrNameLst>
                                      </p:cBhvr>
                                      <p:to>
                                        <p:strVal val="visible"/>
                                      </p:to>
                                    </p:set>
                                    <p:animEffect transition="in" filter="fade">
                                      <p:cBhvr>
                                        <p:cTn id="92" dur="2000"/>
                                        <p:tgtEl>
                                          <p:spTgt spid="1026064"/>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026065"/>
                                        </p:tgtEl>
                                        <p:attrNameLst>
                                          <p:attrName>style.visibility</p:attrName>
                                        </p:attrNameLst>
                                      </p:cBhvr>
                                      <p:to>
                                        <p:strVal val="visible"/>
                                      </p:to>
                                    </p:set>
                                    <p:animEffect transition="in" filter="fade">
                                      <p:cBhvr>
                                        <p:cTn id="95" dur="2000"/>
                                        <p:tgtEl>
                                          <p:spTgt spid="1026065"/>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026068"/>
                                        </p:tgtEl>
                                        <p:attrNameLst>
                                          <p:attrName>style.visibility</p:attrName>
                                        </p:attrNameLst>
                                      </p:cBhvr>
                                      <p:to>
                                        <p:strVal val="visible"/>
                                      </p:to>
                                    </p:set>
                                    <p:animEffect transition="in" filter="fade">
                                      <p:cBhvr>
                                        <p:cTn id="98" dur="2000"/>
                                        <p:tgtEl>
                                          <p:spTgt spid="1026068"/>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026069"/>
                                        </p:tgtEl>
                                        <p:attrNameLst>
                                          <p:attrName>style.visibility</p:attrName>
                                        </p:attrNameLst>
                                      </p:cBhvr>
                                      <p:to>
                                        <p:strVal val="visible"/>
                                      </p:to>
                                    </p:set>
                                    <p:animEffect transition="in" filter="fade">
                                      <p:cBhvr>
                                        <p:cTn id="101" dur="2000"/>
                                        <p:tgtEl>
                                          <p:spTgt spid="1026069"/>
                                        </p:tgtEl>
                                      </p:cBhvr>
                                    </p:animEffect>
                                  </p:childTnLst>
                                </p:cTn>
                              </p:par>
                            </p:childTnLst>
                          </p:cTn>
                        </p:par>
                      </p:childTnLst>
                    </p:cTn>
                  </p:par>
                  <p:par>
                    <p:cTn id="102" fill="hold">
                      <p:stCondLst>
                        <p:cond delay="indefinite"/>
                      </p:stCondLst>
                      <p:childTnLst>
                        <p:par>
                          <p:cTn id="103" fill="hold">
                            <p:stCondLst>
                              <p:cond delay="0"/>
                            </p:stCondLst>
                            <p:childTnLst>
                              <p:par>
                                <p:cTn id="104" presetID="9" presetClass="entr" presetSubtype="0" fill="hold" grpId="0" nodeType="clickEffect">
                                  <p:stCondLst>
                                    <p:cond delay="0"/>
                                  </p:stCondLst>
                                  <p:childTnLst>
                                    <p:set>
                                      <p:cBhvr>
                                        <p:cTn id="105" dur="1" fill="hold">
                                          <p:stCondLst>
                                            <p:cond delay="0"/>
                                          </p:stCondLst>
                                        </p:cTn>
                                        <p:tgtEl>
                                          <p:spTgt spid="1026066"/>
                                        </p:tgtEl>
                                        <p:attrNameLst>
                                          <p:attrName>style.visibility</p:attrName>
                                        </p:attrNameLst>
                                      </p:cBhvr>
                                      <p:to>
                                        <p:strVal val="visible"/>
                                      </p:to>
                                    </p:set>
                                    <p:animEffect transition="in" filter="dissolve">
                                      <p:cBhvr>
                                        <p:cTn id="106" dur="500"/>
                                        <p:tgtEl>
                                          <p:spTgt spid="1026066"/>
                                        </p:tgtEl>
                                      </p:cBhvr>
                                    </p:animEffect>
                                  </p:childTnLst>
                                </p:cTn>
                              </p:par>
                            </p:childTnLst>
                          </p:cTn>
                        </p:par>
                      </p:childTnLst>
                    </p:cTn>
                  </p:par>
                  <p:par>
                    <p:cTn id="107" fill="hold">
                      <p:stCondLst>
                        <p:cond delay="indefinite"/>
                      </p:stCondLst>
                      <p:childTnLst>
                        <p:par>
                          <p:cTn id="108" fill="hold">
                            <p:stCondLst>
                              <p:cond delay="0"/>
                            </p:stCondLst>
                            <p:childTnLst>
                              <p:par>
                                <p:cTn id="109" presetID="9" presetClass="entr" presetSubtype="0" fill="hold" grpId="0" nodeType="clickEffect">
                                  <p:stCondLst>
                                    <p:cond delay="0"/>
                                  </p:stCondLst>
                                  <p:childTnLst>
                                    <p:set>
                                      <p:cBhvr>
                                        <p:cTn id="110" dur="1" fill="hold">
                                          <p:stCondLst>
                                            <p:cond delay="0"/>
                                          </p:stCondLst>
                                        </p:cTn>
                                        <p:tgtEl>
                                          <p:spTgt spid="1026067"/>
                                        </p:tgtEl>
                                        <p:attrNameLst>
                                          <p:attrName>style.visibility</p:attrName>
                                        </p:attrNameLst>
                                      </p:cBhvr>
                                      <p:to>
                                        <p:strVal val="visible"/>
                                      </p:to>
                                    </p:set>
                                    <p:animEffect transition="in" filter="dissolve">
                                      <p:cBhvr>
                                        <p:cTn id="111" dur="500"/>
                                        <p:tgtEl>
                                          <p:spTgt spid="1026067"/>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8" fill="hold" grpId="0" nodeType="clickEffect">
                                  <p:stCondLst>
                                    <p:cond delay="0"/>
                                  </p:stCondLst>
                                  <p:childTnLst>
                                    <p:set>
                                      <p:cBhvr>
                                        <p:cTn id="115" dur="1" fill="hold">
                                          <p:stCondLst>
                                            <p:cond delay="0"/>
                                          </p:stCondLst>
                                        </p:cTn>
                                        <p:tgtEl>
                                          <p:spTgt spid="1026070"/>
                                        </p:tgtEl>
                                        <p:attrNameLst>
                                          <p:attrName>style.visibility</p:attrName>
                                        </p:attrNameLst>
                                      </p:cBhvr>
                                      <p:to>
                                        <p:strVal val="visible"/>
                                      </p:to>
                                    </p:set>
                                    <p:animEffect transition="in" filter="wipe(left)">
                                      <p:cBhvr>
                                        <p:cTn id="116" dur="500"/>
                                        <p:tgtEl>
                                          <p:spTgt spid="1026070"/>
                                        </p:tgtEl>
                                      </p:cBhvr>
                                    </p:animEffect>
                                  </p:childTnLst>
                                </p:cTn>
                              </p:par>
                            </p:childTnLst>
                          </p:cTn>
                        </p:par>
                      </p:childTnLst>
                    </p:cTn>
                  </p:par>
                  <p:par>
                    <p:cTn id="117" fill="hold">
                      <p:stCondLst>
                        <p:cond delay="indefinite"/>
                      </p:stCondLst>
                      <p:childTnLst>
                        <p:par>
                          <p:cTn id="118" fill="hold">
                            <p:stCondLst>
                              <p:cond delay="0"/>
                            </p:stCondLst>
                            <p:childTnLst>
                              <p:par>
                                <p:cTn id="119" presetID="39" presetClass="entr" presetSubtype="0" accel="100000" fill="hold" grpId="0" nodeType="clickEffect">
                                  <p:stCondLst>
                                    <p:cond delay="0"/>
                                  </p:stCondLst>
                                  <p:childTnLst>
                                    <p:set>
                                      <p:cBhvr>
                                        <p:cTn id="120" dur="1" fill="hold">
                                          <p:stCondLst>
                                            <p:cond delay="0"/>
                                          </p:stCondLst>
                                        </p:cTn>
                                        <p:tgtEl>
                                          <p:spTgt spid="1026071"/>
                                        </p:tgtEl>
                                        <p:attrNameLst>
                                          <p:attrName>style.visibility</p:attrName>
                                        </p:attrNameLst>
                                      </p:cBhvr>
                                      <p:to>
                                        <p:strVal val="visible"/>
                                      </p:to>
                                    </p:set>
                                    <p:anim calcmode="lin" valueType="num">
                                      <p:cBhvr>
                                        <p:cTn id="121" dur="500" fill="hold"/>
                                        <p:tgtEl>
                                          <p:spTgt spid="1026071"/>
                                        </p:tgtEl>
                                        <p:attrNameLst>
                                          <p:attrName>ppt_h</p:attrName>
                                        </p:attrNameLst>
                                      </p:cBhvr>
                                      <p:tavLst>
                                        <p:tav tm="0">
                                          <p:val>
                                            <p:strVal val="#ppt_h/20"/>
                                          </p:val>
                                        </p:tav>
                                        <p:tav tm="50000">
                                          <p:val>
                                            <p:strVal val="#ppt_h/20"/>
                                          </p:val>
                                        </p:tav>
                                        <p:tav tm="100000">
                                          <p:val>
                                            <p:strVal val="#ppt_h"/>
                                          </p:val>
                                        </p:tav>
                                      </p:tavLst>
                                    </p:anim>
                                    <p:anim calcmode="lin" valueType="num">
                                      <p:cBhvr>
                                        <p:cTn id="122" dur="500" fill="hold"/>
                                        <p:tgtEl>
                                          <p:spTgt spid="1026071"/>
                                        </p:tgtEl>
                                        <p:attrNameLst>
                                          <p:attrName>ppt_w</p:attrName>
                                        </p:attrNameLst>
                                      </p:cBhvr>
                                      <p:tavLst>
                                        <p:tav tm="0">
                                          <p:val>
                                            <p:strVal val="#ppt_w+.3"/>
                                          </p:val>
                                        </p:tav>
                                        <p:tav tm="50000">
                                          <p:val>
                                            <p:strVal val="#ppt_w+.3"/>
                                          </p:val>
                                        </p:tav>
                                        <p:tav tm="100000">
                                          <p:val>
                                            <p:strVal val="#ppt_w"/>
                                          </p:val>
                                        </p:tav>
                                      </p:tavLst>
                                    </p:anim>
                                    <p:anim calcmode="lin" valueType="num">
                                      <p:cBhvr>
                                        <p:cTn id="123" dur="500" fill="hold"/>
                                        <p:tgtEl>
                                          <p:spTgt spid="1026071"/>
                                        </p:tgtEl>
                                        <p:attrNameLst>
                                          <p:attrName>ppt_x</p:attrName>
                                        </p:attrNameLst>
                                      </p:cBhvr>
                                      <p:tavLst>
                                        <p:tav tm="0">
                                          <p:val>
                                            <p:strVal val="#ppt_x-.3"/>
                                          </p:val>
                                        </p:tav>
                                        <p:tav tm="50000">
                                          <p:val>
                                            <p:strVal val="#ppt_x"/>
                                          </p:val>
                                        </p:tav>
                                        <p:tav tm="100000">
                                          <p:val>
                                            <p:strVal val="#ppt_x"/>
                                          </p:val>
                                        </p:tav>
                                      </p:tavLst>
                                    </p:anim>
                                    <p:anim calcmode="lin" valueType="num">
                                      <p:cBhvr>
                                        <p:cTn id="124" dur="500" fill="hold"/>
                                        <p:tgtEl>
                                          <p:spTgt spid="1026071"/>
                                        </p:tgtEl>
                                        <p:attrNameLst>
                                          <p:attrName>ppt_y</p:attrName>
                                        </p:attrNameLst>
                                      </p:cBhvr>
                                      <p:tavLst>
                                        <p:tav tm="0">
                                          <p:val>
                                            <p:strVal val="#ppt_y"/>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55" presetClass="entr" presetSubtype="0" fill="hold" grpId="0" nodeType="clickEffect">
                                  <p:stCondLst>
                                    <p:cond delay="0"/>
                                  </p:stCondLst>
                                  <p:childTnLst>
                                    <p:set>
                                      <p:cBhvr>
                                        <p:cTn id="128" dur="1" fill="hold">
                                          <p:stCondLst>
                                            <p:cond delay="0"/>
                                          </p:stCondLst>
                                        </p:cTn>
                                        <p:tgtEl>
                                          <p:spTgt spid="1026073"/>
                                        </p:tgtEl>
                                        <p:attrNameLst>
                                          <p:attrName>style.visibility</p:attrName>
                                        </p:attrNameLst>
                                      </p:cBhvr>
                                      <p:to>
                                        <p:strVal val="visible"/>
                                      </p:to>
                                    </p:set>
                                    <p:anim calcmode="lin" valueType="num">
                                      <p:cBhvr>
                                        <p:cTn id="129" dur="1000" fill="hold"/>
                                        <p:tgtEl>
                                          <p:spTgt spid="1026073"/>
                                        </p:tgtEl>
                                        <p:attrNameLst>
                                          <p:attrName>ppt_w</p:attrName>
                                        </p:attrNameLst>
                                      </p:cBhvr>
                                      <p:tavLst>
                                        <p:tav tm="0">
                                          <p:val>
                                            <p:strVal val="#ppt_w*0.70"/>
                                          </p:val>
                                        </p:tav>
                                        <p:tav tm="100000">
                                          <p:val>
                                            <p:strVal val="#ppt_w"/>
                                          </p:val>
                                        </p:tav>
                                      </p:tavLst>
                                    </p:anim>
                                    <p:anim calcmode="lin" valueType="num">
                                      <p:cBhvr>
                                        <p:cTn id="130" dur="1000" fill="hold"/>
                                        <p:tgtEl>
                                          <p:spTgt spid="1026073"/>
                                        </p:tgtEl>
                                        <p:attrNameLst>
                                          <p:attrName>ppt_h</p:attrName>
                                        </p:attrNameLst>
                                      </p:cBhvr>
                                      <p:tavLst>
                                        <p:tav tm="0">
                                          <p:val>
                                            <p:strVal val="#ppt_h"/>
                                          </p:val>
                                        </p:tav>
                                        <p:tav tm="100000">
                                          <p:val>
                                            <p:strVal val="#ppt_h"/>
                                          </p:val>
                                        </p:tav>
                                      </p:tavLst>
                                    </p:anim>
                                    <p:animEffect transition="in" filter="fade">
                                      <p:cBhvr>
                                        <p:cTn id="131" dur="1000"/>
                                        <p:tgtEl>
                                          <p:spTgt spid="1026073"/>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grpId="0" nodeType="clickEffect">
                                  <p:stCondLst>
                                    <p:cond delay="0"/>
                                  </p:stCondLst>
                                  <p:childTnLst>
                                    <p:set>
                                      <p:cBhvr>
                                        <p:cTn id="135" dur="1" fill="hold">
                                          <p:stCondLst>
                                            <p:cond delay="0"/>
                                          </p:stCondLst>
                                        </p:cTn>
                                        <p:tgtEl>
                                          <p:spTgt spid="1026072"/>
                                        </p:tgtEl>
                                        <p:attrNameLst>
                                          <p:attrName>style.visibility</p:attrName>
                                        </p:attrNameLst>
                                      </p:cBhvr>
                                      <p:to>
                                        <p:strVal val="visible"/>
                                      </p:to>
                                    </p:set>
                                    <p:animEffect transition="in" filter="fade">
                                      <p:cBhvr>
                                        <p:cTn id="136" dur="2000"/>
                                        <p:tgtEl>
                                          <p:spTgt spid="1026072"/>
                                        </p:tgtEl>
                                      </p:cBhvr>
                                    </p:animEffect>
                                  </p:childTnLst>
                                </p:cTn>
                              </p:par>
                            </p:childTnLst>
                          </p:cTn>
                        </p:par>
                      </p:childTnLst>
                    </p:cTn>
                  </p:par>
                  <p:par>
                    <p:cTn id="137" fill="hold">
                      <p:stCondLst>
                        <p:cond delay="indefinite"/>
                      </p:stCondLst>
                      <p:childTnLst>
                        <p:par>
                          <p:cTn id="138" fill="hold">
                            <p:stCondLst>
                              <p:cond delay="0"/>
                            </p:stCondLst>
                            <p:childTnLst>
                              <p:par>
                                <p:cTn id="139" presetID="42" presetClass="entr" presetSubtype="0" fill="hold" grpId="0" nodeType="clickEffect">
                                  <p:stCondLst>
                                    <p:cond delay="0"/>
                                  </p:stCondLst>
                                  <p:childTnLst>
                                    <p:set>
                                      <p:cBhvr>
                                        <p:cTn id="140" dur="1" fill="hold">
                                          <p:stCondLst>
                                            <p:cond delay="0"/>
                                          </p:stCondLst>
                                        </p:cTn>
                                        <p:tgtEl>
                                          <p:spTgt spid="1026075"/>
                                        </p:tgtEl>
                                        <p:attrNameLst>
                                          <p:attrName>style.visibility</p:attrName>
                                        </p:attrNameLst>
                                      </p:cBhvr>
                                      <p:to>
                                        <p:strVal val="visible"/>
                                      </p:to>
                                    </p:set>
                                    <p:animEffect transition="in" filter="fade">
                                      <p:cBhvr>
                                        <p:cTn id="141" dur="1000"/>
                                        <p:tgtEl>
                                          <p:spTgt spid="1026075"/>
                                        </p:tgtEl>
                                      </p:cBhvr>
                                    </p:animEffect>
                                    <p:anim calcmode="lin" valueType="num">
                                      <p:cBhvr>
                                        <p:cTn id="142" dur="1000" fill="hold"/>
                                        <p:tgtEl>
                                          <p:spTgt spid="1026075"/>
                                        </p:tgtEl>
                                        <p:attrNameLst>
                                          <p:attrName>ppt_x</p:attrName>
                                        </p:attrNameLst>
                                      </p:cBhvr>
                                      <p:tavLst>
                                        <p:tav tm="0">
                                          <p:val>
                                            <p:strVal val="#ppt_x"/>
                                          </p:val>
                                        </p:tav>
                                        <p:tav tm="100000">
                                          <p:val>
                                            <p:strVal val="#ppt_x"/>
                                          </p:val>
                                        </p:tav>
                                      </p:tavLst>
                                    </p:anim>
                                    <p:anim calcmode="lin" valueType="num">
                                      <p:cBhvr>
                                        <p:cTn id="143" dur="1000" fill="hold"/>
                                        <p:tgtEl>
                                          <p:spTgt spid="10260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050" grpId="0"/>
      <p:bldP spid="1026051" grpId="0"/>
      <p:bldP spid="1026052" grpId="0"/>
      <p:bldP spid="1026053" grpId="0"/>
      <p:bldP spid="1026054" grpId="0"/>
      <p:bldP spid="1026055" grpId="0"/>
      <p:bldP spid="1026056" grpId="0"/>
      <p:bldP spid="1026057" grpId="0"/>
      <p:bldP spid="1026058" grpId="0"/>
      <p:bldP spid="1026059" grpId="0"/>
      <p:bldP spid="1026061" grpId="0"/>
      <p:bldP spid="1026062" grpId="0"/>
      <p:bldP spid="1026063" grpId="0"/>
      <p:bldP spid="1026064" grpId="0" animBg="1"/>
      <p:bldP spid="1026065" grpId="0"/>
      <p:bldP spid="1026066" grpId="0"/>
      <p:bldP spid="1026067" grpId="0"/>
      <p:bldP spid="1026068" grpId="0" animBg="1"/>
      <p:bldP spid="1026069" grpId="0" animBg="1"/>
      <p:bldP spid="1026070" grpId="0" animBg="1"/>
      <p:bldP spid="1026071" grpId="0"/>
      <p:bldP spid="1026072" grpId="0"/>
      <p:bldP spid="1026073" grpId="0" animBg="1"/>
      <p:bldP spid="1026075"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8" name="Rectangle 2"/>
          <p:cNvSpPr>
            <a:spLocks noGrp="1" noChangeArrowheads="1"/>
          </p:cNvSpPr>
          <p:nvPr>
            <p:ph type="body" idx="1"/>
          </p:nvPr>
        </p:nvSpPr>
        <p:spPr>
          <a:xfrm>
            <a:off x="685800" y="1054100"/>
            <a:ext cx="7772400" cy="5903913"/>
          </a:xfrm>
        </p:spPr>
        <p:txBody>
          <a:bodyPr/>
          <a:lstStyle/>
          <a:p>
            <a:pPr eaLnBrk="1" hangingPunct="1">
              <a:buFontTx/>
              <a:buNone/>
            </a:pPr>
            <a:r>
              <a:rPr lang="en-US" smtClean="0"/>
              <a:t>	</a:t>
            </a:r>
            <a:r>
              <a:rPr lang="en-US" sz="2800" smtClean="0"/>
              <a:t>If fluorine gas diffuses at a rate of 363 m/s at a certain temperature, what is the rate of diffusion of neon gas at the same temperature?</a:t>
            </a:r>
          </a:p>
        </p:txBody>
      </p:sp>
      <p:sp>
        <p:nvSpPr>
          <p:cNvPr id="1028099" name="Text Box 3"/>
          <p:cNvSpPr txBox="1">
            <a:spLocks noChangeArrowheads="1"/>
          </p:cNvSpPr>
          <p:nvPr/>
        </p:nvSpPr>
        <p:spPr bwMode="auto">
          <a:xfrm>
            <a:off x="669925" y="3033713"/>
            <a:ext cx="3384550" cy="366712"/>
          </a:xfrm>
          <a:prstGeom prst="rect">
            <a:avLst/>
          </a:prstGeom>
          <a:noFill/>
          <a:ln w="9525">
            <a:noFill/>
            <a:miter lim="800000"/>
            <a:headEnd/>
            <a:tailEnd/>
          </a:ln>
        </p:spPr>
        <p:txBody>
          <a:bodyPr wrap="none">
            <a:spAutoFit/>
          </a:bodyPr>
          <a:lstStyle/>
          <a:p>
            <a:pPr algn="l"/>
            <a:r>
              <a:rPr lang="en-US" sz="1800">
                <a:solidFill>
                  <a:srgbClr val="000000"/>
                </a:solidFill>
              </a:rPr>
              <a:t>Step 1)  Write given information</a:t>
            </a:r>
          </a:p>
        </p:txBody>
      </p:sp>
      <p:sp>
        <p:nvSpPr>
          <p:cNvPr id="1028100" name="Text Box 4"/>
          <p:cNvSpPr txBox="1">
            <a:spLocks noChangeArrowheads="1"/>
          </p:cNvSpPr>
          <p:nvPr/>
        </p:nvSpPr>
        <p:spPr bwMode="auto">
          <a:xfrm>
            <a:off x="1558925" y="3363913"/>
            <a:ext cx="1930400" cy="366712"/>
          </a:xfrm>
          <a:prstGeom prst="rect">
            <a:avLst/>
          </a:prstGeom>
          <a:noFill/>
          <a:ln w="9525">
            <a:noFill/>
            <a:miter lim="800000"/>
            <a:headEnd/>
            <a:tailEnd/>
          </a:ln>
        </p:spPr>
        <p:txBody>
          <a:bodyPr wrap="none">
            <a:spAutoFit/>
          </a:bodyPr>
          <a:lstStyle/>
          <a:p>
            <a:pPr algn="l"/>
            <a:r>
              <a:rPr lang="en-US" sz="1800">
                <a:solidFill>
                  <a:srgbClr val="000000"/>
                </a:solidFill>
              </a:rPr>
              <a:t>GAS 1 =  fluorine</a:t>
            </a:r>
          </a:p>
        </p:txBody>
      </p:sp>
      <p:sp>
        <p:nvSpPr>
          <p:cNvPr id="1028101" name="Text Box 5"/>
          <p:cNvSpPr txBox="1">
            <a:spLocks noChangeArrowheads="1"/>
          </p:cNvSpPr>
          <p:nvPr/>
        </p:nvSpPr>
        <p:spPr bwMode="auto">
          <a:xfrm>
            <a:off x="2016125" y="3833813"/>
            <a:ext cx="1481138" cy="366712"/>
          </a:xfrm>
          <a:prstGeom prst="rect">
            <a:avLst/>
          </a:prstGeom>
          <a:noFill/>
          <a:ln w="9525">
            <a:noFill/>
            <a:miter lim="800000"/>
            <a:headEnd/>
            <a:tailEnd/>
          </a:ln>
        </p:spPr>
        <p:txBody>
          <a:bodyPr wrap="none">
            <a:spAutoFit/>
          </a:bodyPr>
          <a:lstStyle/>
          <a:p>
            <a:pPr algn="l"/>
            <a:r>
              <a:rPr lang="en-US" sz="1800">
                <a:solidFill>
                  <a:srgbClr val="000000"/>
                </a:solidFill>
              </a:rPr>
              <a:t>M</a:t>
            </a:r>
            <a:r>
              <a:rPr lang="en-US" sz="1800" baseline="-25000">
                <a:solidFill>
                  <a:srgbClr val="000000"/>
                </a:solidFill>
              </a:rPr>
              <a:t>1</a:t>
            </a:r>
            <a:r>
              <a:rPr lang="en-US" sz="1800">
                <a:solidFill>
                  <a:srgbClr val="000000"/>
                </a:solidFill>
              </a:rPr>
              <a:t>  =  38.0 g</a:t>
            </a:r>
          </a:p>
        </p:txBody>
      </p:sp>
      <p:sp>
        <p:nvSpPr>
          <p:cNvPr id="1028102" name="Text Box 6"/>
          <p:cNvSpPr txBox="1">
            <a:spLocks noChangeArrowheads="1"/>
          </p:cNvSpPr>
          <p:nvPr/>
        </p:nvSpPr>
        <p:spPr bwMode="auto">
          <a:xfrm>
            <a:off x="2032000" y="4192588"/>
            <a:ext cx="1582738" cy="366712"/>
          </a:xfrm>
          <a:prstGeom prst="rect">
            <a:avLst/>
          </a:prstGeom>
          <a:noFill/>
          <a:ln w="9525">
            <a:noFill/>
            <a:miter lim="800000"/>
            <a:headEnd/>
            <a:tailEnd/>
          </a:ln>
        </p:spPr>
        <p:txBody>
          <a:bodyPr wrap="none">
            <a:spAutoFit/>
          </a:bodyPr>
          <a:lstStyle/>
          <a:p>
            <a:pPr algn="l"/>
            <a:r>
              <a:rPr lang="en-US" sz="1800" i="1">
                <a:solidFill>
                  <a:srgbClr val="000000"/>
                </a:solidFill>
              </a:rPr>
              <a:t>v</a:t>
            </a:r>
            <a:r>
              <a:rPr lang="en-US" sz="1800" baseline="-25000">
                <a:solidFill>
                  <a:srgbClr val="000000"/>
                </a:solidFill>
              </a:rPr>
              <a:t>1</a:t>
            </a:r>
            <a:r>
              <a:rPr lang="en-US" sz="1800">
                <a:solidFill>
                  <a:srgbClr val="000000"/>
                </a:solidFill>
              </a:rPr>
              <a:t>  =  363 m/s</a:t>
            </a:r>
          </a:p>
        </p:txBody>
      </p:sp>
      <p:sp>
        <p:nvSpPr>
          <p:cNvPr id="1028103" name="Text Box 7"/>
          <p:cNvSpPr txBox="1">
            <a:spLocks noChangeArrowheads="1"/>
          </p:cNvSpPr>
          <p:nvPr/>
        </p:nvSpPr>
        <p:spPr bwMode="auto">
          <a:xfrm>
            <a:off x="5003800" y="3363913"/>
            <a:ext cx="1727200" cy="366712"/>
          </a:xfrm>
          <a:prstGeom prst="rect">
            <a:avLst/>
          </a:prstGeom>
          <a:noFill/>
          <a:ln w="9525">
            <a:noFill/>
            <a:miter lim="800000"/>
            <a:headEnd/>
            <a:tailEnd/>
          </a:ln>
        </p:spPr>
        <p:txBody>
          <a:bodyPr wrap="none">
            <a:spAutoFit/>
          </a:bodyPr>
          <a:lstStyle/>
          <a:p>
            <a:pPr algn="l"/>
            <a:r>
              <a:rPr lang="en-US" sz="1800">
                <a:solidFill>
                  <a:srgbClr val="000000"/>
                </a:solidFill>
              </a:rPr>
              <a:t>GAS 2 =  Neon</a:t>
            </a:r>
          </a:p>
        </p:txBody>
      </p:sp>
      <p:sp>
        <p:nvSpPr>
          <p:cNvPr id="1028104" name="Text Box 8"/>
          <p:cNvSpPr txBox="1">
            <a:spLocks noChangeArrowheads="1"/>
          </p:cNvSpPr>
          <p:nvPr/>
        </p:nvSpPr>
        <p:spPr bwMode="auto">
          <a:xfrm>
            <a:off x="5461000" y="3833813"/>
            <a:ext cx="1608138" cy="366712"/>
          </a:xfrm>
          <a:prstGeom prst="rect">
            <a:avLst/>
          </a:prstGeom>
          <a:noFill/>
          <a:ln w="9525">
            <a:noFill/>
            <a:miter lim="800000"/>
            <a:headEnd/>
            <a:tailEnd/>
          </a:ln>
        </p:spPr>
        <p:txBody>
          <a:bodyPr wrap="none">
            <a:spAutoFit/>
          </a:bodyPr>
          <a:lstStyle/>
          <a:p>
            <a:pPr algn="l"/>
            <a:r>
              <a:rPr lang="en-US" sz="1800">
                <a:solidFill>
                  <a:srgbClr val="000000"/>
                </a:solidFill>
              </a:rPr>
              <a:t>M</a:t>
            </a:r>
            <a:r>
              <a:rPr lang="en-US" sz="1800" baseline="-25000">
                <a:solidFill>
                  <a:srgbClr val="000000"/>
                </a:solidFill>
              </a:rPr>
              <a:t>2</a:t>
            </a:r>
            <a:r>
              <a:rPr lang="en-US" sz="1800">
                <a:solidFill>
                  <a:srgbClr val="000000"/>
                </a:solidFill>
              </a:rPr>
              <a:t>  =  20.18 g</a:t>
            </a:r>
          </a:p>
        </p:txBody>
      </p:sp>
      <p:sp>
        <p:nvSpPr>
          <p:cNvPr id="1028105" name="Text Box 9"/>
          <p:cNvSpPr txBox="1">
            <a:spLocks noChangeArrowheads="1"/>
          </p:cNvSpPr>
          <p:nvPr/>
        </p:nvSpPr>
        <p:spPr bwMode="auto">
          <a:xfrm>
            <a:off x="5476875" y="4192588"/>
            <a:ext cx="884238" cy="366712"/>
          </a:xfrm>
          <a:prstGeom prst="rect">
            <a:avLst/>
          </a:prstGeom>
          <a:noFill/>
          <a:ln w="9525">
            <a:noFill/>
            <a:miter lim="800000"/>
            <a:headEnd/>
            <a:tailEnd/>
          </a:ln>
        </p:spPr>
        <p:txBody>
          <a:bodyPr wrap="none">
            <a:spAutoFit/>
          </a:bodyPr>
          <a:lstStyle/>
          <a:p>
            <a:pPr algn="l"/>
            <a:r>
              <a:rPr lang="en-US" sz="1800" i="1">
                <a:solidFill>
                  <a:srgbClr val="000000"/>
                </a:solidFill>
              </a:rPr>
              <a:t>v</a:t>
            </a:r>
            <a:r>
              <a:rPr lang="en-US" sz="1800" baseline="-25000">
                <a:solidFill>
                  <a:srgbClr val="000000"/>
                </a:solidFill>
              </a:rPr>
              <a:t>2</a:t>
            </a:r>
            <a:r>
              <a:rPr lang="en-US" sz="1800">
                <a:solidFill>
                  <a:srgbClr val="000000"/>
                </a:solidFill>
              </a:rPr>
              <a:t>  =  x</a:t>
            </a:r>
          </a:p>
        </p:txBody>
      </p:sp>
      <p:sp>
        <p:nvSpPr>
          <p:cNvPr id="1028106" name="Text Box 10"/>
          <p:cNvSpPr txBox="1">
            <a:spLocks noChangeArrowheads="1"/>
          </p:cNvSpPr>
          <p:nvPr/>
        </p:nvSpPr>
        <p:spPr bwMode="auto">
          <a:xfrm>
            <a:off x="3765550" y="3365500"/>
            <a:ext cx="407988" cy="366713"/>
          </a:xfrm>
          <a:prstGeom prst="rect">
            <a:avLst/>
          </a:prstGeom>
          <a:noFill/>
          <a:ln w="9525">
            <a:noFill/>
            <a:miter lim="800000"/>
            <a:headEnd/>
            <a:tailEnd/>
          </a:ln>
        </p:spPr>
        <p:txBody>
          <a:bodyPr wrap="none">
            <a:spAutoFit/>
          </a:bodyPr>
          <a:lstStyle/>
          <a:p>
            <a:pPr algn="l"/>
            <a:r>
              <a:rPr lang="en-US" sz="1800">
                <a:solidFill>
                  <a:srgbClr val="000000"/>
                </a:solidFill>
              </a:rPr>
              <a:t>F</a:t>
            </a:r>
            <a:r>
              <a:rPr lang="en-US" sz="1800" baseline="-25000">
                <a:solidFill>
                  <a:srgbClr val="000000"/>
                </a:solidFill>
              </a:rPr>
              <a:t>2</a:t>
            </a:r>
          </a:p>
        </p:txBody>
      </p:sp>
      <p:sp>
        <p:nvSpPr>
          <p:cNvPr id="1028107" name="Text Box 11"/>
          <p:cNvSpPr txBox="1">
            <a:spLocks noChangeArrowheads="1"/>
          </p:cNvSpPr>
          <p:nvPr/>
        </p:nvSpPr>
        <p:spPr bwMode="auto">
          <a:xfrm>
            <a:off x="7162800" y="3365500"/>
            <a:ext cx="476250" cy="366713"/>
          </a:xfrm>
          <a:prstGeom prst="rect">
            <a:avLst/>
          </a:prstGeom>
          <a:noFill/>
          <a:ln w="9525">
            <a:noFill/>
            <a:miter lim="800000"/>
            <a:headEnd/>
            <a:tailEnd/>
          </a:ln>
        </p:spPr>
        <p:txBody>
          <a:bodyPr wrap="none">
            <a:spAutoFit/>
          </a:bodyPr>
          <a:lstStyle/>
          <a:p>
            <a:pPr algn="l"/>
            <a:r>
              <a:rPr lang="en-US" sz="1800">
                <a:solidFill>
                  <a:srgbClr val="000000"/>
                </a:solidFill>
              </a:rPr>
              <a:t>Ne</a:t>
            </a:r>
            <a:endParaRPr lang="en-US" sz="1800" baseline="-25000">
              <a:solidFill>
                <a:srgbClr val="000000"/>
              </a:solidFill>
            </a:endParaRPr>
          </a:p>
        </p:txBody>
      </p:sp>
      <p:sp>
        <p:nvSpPr>
          <p:cNvPr id="1028108" name="Text Box 12"/>
          <p:cNvSpPr txBox="1">
            <a:spLocks noChangeArrowheads="1"/>
          </p:cNvSpPr>
          <p:nvPr/>
        </p:nvSpPr>
        <p:spPr bwMode="auto">
          <a:xfrm>
            <a:off x="609600" y="4737100"/>
            <a:ext cx="1949450" cy="366713"/>
          </a:xfrm>
          <a:prstGeom prst="rect">
            <a:avLst/>
          </a:prstGeom>
          <a:noFill/>
          <a:ln w="9525">
            <a:noFill/>
            <a:miter lim="800000"/>
            <a:headEnd/>
            <a:tailEnd/>
          </a:ln>
        </p:spPr>
        <p:txBody>
          <a:bodyPr wrap="none">
            <a:spAutoFit/>
          </a:bodyPr>
          <a:lstStyle/>
          <a:p>
            <a:pPr algn="l"/>
            <a:r>
              <a:rPr lang="en-US" sz="1800">
                <a:solidFill>
                  <a:srgbClr val="000000"/>
                </a:solidFill>
              </a:rPr>
              <a:t>Step 2)  Equation</a:t>
            </a:r>
          </a:p>
        </p:txBody>
      </p:sp>
      <p:graphicFrame>
        <p:nvGraphicFramePr>
          <p:cNvPr id="1028109" name="Object 13"/>
          <p:cNvGraphicFramePr>
            <a:graphicFrameLocks noChangeAspect="1"/>
          </p:cNvGraphicFramePr>
          <p:nvPr/>
        </p:nvGraphicFramePr>
        <p:xfrm>
          <a:off x="1676400" y="5257800"/>
          <a:ext cx="1016000" cy="660400"/>
        </p:xfrm>
        <a:graphic>
          <a:graphicData uri="http://schemas.openxmlformats.org/presentationml/2006/ole">
            <mc:AlternateContent xmlns:mc="http://schemas.openxmlformats.org/markup-compatibility/2006">
              <mc:Choice xmlns:v="urn:schemas-microsoft-com:vml" Requires="v">
                <p:oleObj spid="_x0000_s48130" name="Equation" r:id="rId4" imgW="1016000" imgH="660400" progId="Equation.3">
                  <p:embed/>
                </p:oleObj>
              </mc:Choice>
              <mc:Fallback>
                <p:oleObj name="Equation" r:id="rId4" imgW="1016000" imgH="660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5257800"/>
                        <a:ext cx="1016000" cy="66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110" name="Text Box 14"/>
          <p:cNvSpPr txBox="1">
            <a:spLocks noChangeArrowheads="1"/>
          </p:cNvSpPr>
          <p:nvPr/>
        </p:nvSpPr>
        <p:spPr bwMode="auto">
          <a:xfrm>
            <a:off x="3613150" y="4738688"/>
            <a:ext cx="4476750" cy="366712"/>
          </a:xfrm>
          <a:prstGeom prst="rect">
            <a:avLst/>
          </a:prstGeom>
          <a:noFill/>
          <a:ln w="9525">
            <a:noFill/>
            <a:miter lim="800000"/>
            <a:headEnd/>
            <a:tailEnd/>
          </a:ln>
        </p:spPr>
        <p:txBody>
          <a:bodyPr wrap="none">
            <a:spAutoFit/>
          </a:bodyPr>
          <a:lstStyle/>
          <a:p>
            <a:pPr algn="l"/>
            <a:r>
              <a:rPr lang="en-US" sz="1800">
                <a:solidFill>
                  <a:srgbClr val="000000"/>
                </a:solidFill>
              </a:rPr>
              <a:t>Step 3)  Substitute into equation and solve</a:t>
            </a:r>
          </a:p>
        </p:txBody>
      </p:sp>
      <p:sp>
        <p:nvSpPr>
          <p:cNvPr id="1028111" name="Text Box 15"/>
          <p:cNvSpPr txBox="1">
            <a:spLocks noChangeArrowheads="1"/>
          </p:cNvSpPr>
          <p:nvPr/>
        </p:nvSpPr>
        <p:spPr bwMode="auto">
          <a:xfrm>
            <a:off x="4213225" y="5294313"/>
            <a:ext cx="996950" cy="366712"/>
          </a:xfrm>
          <a:prstGeom prst="rect">
            <a:avLst/>
          </a:prstGeom>
          <a:noFill/>
          <a:ln w="9525">
            <a:noFill/>
            <a:miter lim="800000"/>
            <a:headEnd/>
            <a:tailEnd/>
          </a:ln>
        </p:spPr>
        <p:txBody>
          <a:bodyPr wrap="none">
            <a:spAutoFit/>
          </a:bodyPr>
          <a:lstStyle/>
          <a:p>
            <a:pPr algn="l"/>
            <a:r>
              <a:rPr lang="en-US" sz="1800">
                <a:solidFill>
                  <a:srgbClr val="000000"/>
                </a:solidFill>
              </a:rPr>
              <a:t>363 m/s</a:t>
            </a:r>
            <a:endParaRPr lang="en-US" sz="1800" baseline="-25000">
              <a:solidFill>
                <a:srgbClr val="000000"/>
              </a:solidFill>
            </a:endParaRPr>
          </a:p>
        </p:txBody>
      </p:sp>
      <p:sp>
        <p:nvSpPr>
          <p:cNvPr id="1028112" name="Text Box 16"/>
          <p:cNvSpPr txBox="1">
            <a:spLocks noChangeArrowheads="1"/>
          </p:cNvSpPr>
          <p:nvPr/>
        </p:nvSpPr>
        <p:spPr bwMode="auto">
          <a:xfrm>
            <a:off x="4506913" y="5638800"/>
            <a:ext cx="382587" cy="366713"/>
          </a:xfrm>
          <a:prstGeom prst="rect">
            <a:avLst/>
          </a:prstGeom>
          <a:noFill/>
          <a:ln w="9525">
            <a:noFill/>
            <a:miter lim="800000"/>
            <a:headEnd/>
            <a:tailEnd/>
          </a:ln>
        </p:spPr>
        <p:txBody>
          <a:bodyPr wrap="none">
            <a:spAutoFit/>
          </a:bodyPr>
          <a:lstStyle/>
          <a:p>
            <a:pPr algn="l"/>
            <a:r>
              <a:rPr lang="en-US" sz="1800">
                <a:solidFill>
                  <a:srgbClr val="000000"/>
                </a:solidFill>
              </a:rPr>
              <a:t>v</a:t>
            </a:r>
            <a:r>
              <a:rPr lang="en-US" sz="1800" baseline="-25000">
                <a:solidFill>
                  <a:srgbClr val="000000"/>
                </a:solidFill>
              </a:rPr>
              <a:t>2</a:t>
            </a:r>
          </a:p>
        </p:txBody>
      </p:sp>
      <p:sp>
        <p:nvSpPr>
          <p:cNvPr id="1028113" name="Line 17"/>
          <p:cNvSpPr>
            <a:spLocks noChangeShapeType="1"/>
          </p:cNvSpPr>
          <p:nvPr/>
        </p:nvSpPr>
        <p:spPr bwMode="auto">
          <a:xfrm>
            <a:off x="4267200" y="5676900"/>
            <a:ext cx="876300"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028114" name="Text Box 18"/>
          <p:cNvSpPr txBox="1">
            <a:spLocks noChangeArrowheads="1"/>
          </p:cNvSpPr>
          <p:nvPr/>
        </p:nvSpPr>
        <p:spPr bwMode="auto">
          <a:xfrm>
            <a:off x="5159375" y="5494338"/>
            <a:ext cx="317500" cy="366712"/>
          </a:xfrm>
          <a:prstGeom prst="rect">
            <a:avLst/>
          </a:prstGeom>
          <a:noFill/>
          <a:ln w="9525">
            <a:noFill/>
            <a:miter lim="800000"/>
            <a:headEnd/>
            <a:tailEnd/>
          </a:ln>
        </p:spPr>
        <p:txBody>
          <a:bodyPr wrap="none">
            <a:spAutoFit/>
          </a:bodyPr>
          <a:lstStyle/>
          <a:p>
            <a:pPr algn="l"/>
            <a:r>
              <a:rPr lang="en-US" sz="1800">
                <a:solidFill>
                  <a:srgbClr val="000000"/>
                </a:solidFill>
              </a:rPr>
              <a:t>=</a:t>
            </a:r>
          </a:p>
        </p:txBody>
      </p:sp>
      <p:sp>
        <p:nvSpPr>
          <p:cNvPr id="1028115" name="Text Box 19"/>
          <p:cNvSpPr txBox="1">
            <a:spLocks noChangeArrowheads="1"/>
          </p:cNvSpPr>
          <p:nvPr/>
        </p:nvSpPr>
        <p:spPr bwMode="auto">
          <a:xfrm>
            <a:off x="5610225" y="5294313"/>
            <a:ext cx="946150" cy="366712"/>
          </a:xfrm>
          <a:prstGeom prst="rect">
            <a:avLst/>
          </a:prstGeom>
          <a:noFill/>
          <a:ln w="9525">
            <a:noFill/>
            <a:miter lim="800000"/>
            <a:headEnd/>
            <a:tailEnd/>
          </a:ln>
        </p:spPr>
        <p:txBody>
          <a:bodyPr wrap="none">
            <a:spAutoFit/>
          </a:bodyPr>
          <a:lstStyle/>
          <a:p>
            <a:pPr algn="l"/>
            <a:r>
              <a:rPr lang="en-US" sz="1800">
                <a:solidFill>
                  <a:srgbClr val="000000"/>
                </a:solidFill>
              </a:rPr>
              <a:t>20.18 g</a:t>
            </a:r>
            <a:endParaRPr lang="en-US" sz="1800" baseline="-25000">
              <a:solidFill>
                <a:srgbClr val="000000"/>
              </a:solidFill>
            </a:endParaRPr>
          </a:p>
        </p:txBody>
      </p:sp>
      <p:sp>
        <p:nvSpPr>
          <p:cNvPr id="1028116" name="Text Box 20"/>
          <p:cNvSpPr txBox="1">
            <a:spLocks noChangeArrowheads="1"/>
          </p:cNvSpPr>
          <p:nvPr/>
        </p:nvSpPr>
        <p:spPr bwMode="auto">
          <a:xfrm>
            <a:off x="5599113" y="5638800"/>
            <a:ext cx="819150" cy="366713"/>
          </a:xfrm>
          <a:prstGeom prst="rect">
            <a:avLst/>
          </a:prstGeom>
          <a:noFill/>
          <a:ln w="9525">
            <a:noFill/>
            <a:miter lim="800000"/>
            <a:headEnd/>
            <a:tailEnd/>
          </a:ln>
        </p:spPr>
        <p:txBody>
          <a:bodyPr wrap="none">
            <a:spAutoFit/>
          </a:bodyPr>
          <a:lstStyle/>
          <a:p>
            <a:pPr algn="l"/>
            <a:r>
              <a:rPr lang="en-US" sz="1800">
                <a:solidFill>
                  <a:srgbClr val="000000"/>
                </a:solidFill>
              </a:rPr>
              <a:t>38.0 g</a:t>
            </a:r>
            <a:endParaRPr lang="en-US" sz="1800" baseline="-25000">
              <a:solidFill>
                <a:srgbClr val="000000"/>
              </a:solidFill>
            </a:endParaRPr>
          </a:p>
        </p:txBody>
      </p:sp>
      <p:sp>
        <p:nvSpPr>
          <p:cNvPr id="1028117" name="Line 21"/>
          <p:cNvSpPr>
            <a:spLocks noChangeShapeType="1"/>
          </p:cNvSpPr>
          <p:nvPr/>
        </p:nvSpPr>
        <p:spPr bwMode="auto">
          <a:xfrm>
            <a:off x="5613400" y="5676900"/>
            <a:ext cx="773113"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028118" name="Freeform 22"/>
          <p:cNvSpPr>
            <a:spLocks/>
          </p:cNvSpPr>
          <p:nvPr/>
        </p:nvSpPr>
        <p:spPr bwMode="auto">
          <a:xfrm>
            <a:off x="5459413" y="5308600"/>
            <a:ext cx="998537" cy="587375"/>
          </a:xfrm>
          <a:custGeom>
            <a:avLst/>
            <a:gdLst>
              <a:gd name="T0" fmla="*/ 0 w 629"/>
              <a:gd name="T1" fmla="*/ 2147483647 h 370"/>
              <a:gd name="T2" fmla="*/ 2147483647 w 629"/>
              <a:gd name="T3" fmla="*/ 2147483647 h 370"/>
              <a:gd name="T4" fmla="*/ 2147483647 w 629"/>
              <a:gd name="T5" fmla="*/ 2147483647 h 370"/>
              <a:gd name="T6" fmla="*/ 2147483647 w 629"/>
              <a:gd name="T7" fmla="*/ 2147483647 h 370"/>
              <a:gd name="T8" fmla="*/ 2147483647 w 629"/>
              <a:gd name="T9" fmla="*/ 0 h 370"/>
              <a:gd name="T10" fmla="*/ 0 60000 65536"/>
              <a:gd name="T11" fmla="*/ 0 60000 65536"/>
              <a:gd name="T12" fmla="*/ 0 60000 65536"/>
              <a:gd name="T13" fmla="*/ 0 60000 65536"/>
              <a:gd name="T14" fmla="*/ 0 60000 65536"/>
              <a:gd name="T15" fmla="*/ 0 w 629"/>
              <a:gd name="T16" fmla="*/ 0 h 370"/>
              <a:gd name="T17" fmla="*/ 629 w 629"/>
              <a:gd name="T18" fmla="*/ 370 h 370"/>
            </a:gdLst>
            <a:ahLst/>
            <a:cxnLst>
              <a:cxn ang="T10">
                <a:pos x="T0" y="T1"/>
              </a:cxn>
              <a:cxn ang="T11">
                <a:pos x="T2" y="T3"/>
              </a:cxn>
              <a:cxn ang="T12">
                <a:pos x="T4" y="T5"/>
              </a:cxn>
              <a:cxn ang="T13">
                <a:pos x="T6" y="T7"/>
              </a:cxn>
              <a:cxn ang="T14">
                <a:pos x="T8" y="T9"/>
              </a:cxn>
            </a:cxnLst>
            <a:rect l="T15" t="T16" r="T17" b="T18"/>
            <a:pathLst>
              <a:path w="629" h="370">
                <a:moveTo>
                  <a:pt x="0" y="237"/>
                </a:moveTo>
                <a:lnTo>
                  <a:pt x="16" y="228"/>
                </a:lnTo>
                <a:lnTo>
                  <a:pt x="48" y="370"/>
                </a:lnTo>
                <a:lnTo>
                  <a:pt x="84" y="1"/>
                </a:lnTo>
                <a:lnTo>
                  <a:pt x="629" y="0"/>
                </a:lnTo>
              </a:path>
            </a:pathLst>
          </a:custGeom>
          <a:noFill/>
          <a:ln w="9525">
            <a:solidFill>
              <a:schemeClr val="tx1"/>
            </a:solidFill>
            <a:round/>
            <a:headEnd/>
            <a:tailEnd/>
          </a:ln>
        </p:spPr>
        <p:txBody>
          <a:bodyPr/>
          <a:lstStyle/>
          <a:p>
            <a:endParaRPr lang="en-US">
              <a:solidFill>
                <a:srgbClr val="000000"/>
              </a:solidFill>
            </a:endParaRPr>
          </a:p>
        </p:txBody>
      </p:sp>
      <p:sp>
        <p:nvSpPr>
          <p:cNvPr id="1028119" name="AutoShape 23"/>
          <p:cNvSpPr>
            <a:spLocks noChangeArrowheads="1"/>
          </p:cNvSpPr>
          <p:nvPr/>
        </p:nvSpPr>
        <p:spPr bwMode="auto">
          <a:xfrm>
            <a:off x="6586538" y="5521325"/>
            <a:ext cx="561975" cy="300038"/>
          </a:xfrm>
          <a:prstGeom prst="notchedRightArrow">
            <a:avLst>
              <a:gd name="adj1" fmla="val 50000"/>
              <a:gd name="adj2" fmla="val 46825"/>
            </a:avLst>
          </a:prstGeom>
          <a:gradFill rotWithShape="1">
            <a:gsLst>
              <a:gs pos="0">
                <a:schemeClr val="bg1"/>
              </a:gs>
              <a:gs pos="100000">
                <a:schemeClr val="accent2"/>
              </a:gs>
            </a:gsLst>
            <a:lin ang="0" scaled="1"/>
          </a:gradFill>
          <a:ln w="9525">
            <a:noFill/>
            <a:miter lim="800000"/>
            <a:headEnd/>
            <a:tailEnd/>
          </a:ln>
        </p:spPr>
        <p:txBody>
          <a:bodyPr wrap="none" anchor="ctr"/>
          <a:lstStyle/>
          <a:p>
            <a:endParaRPr lang="en-US">
              <a:solidFill>
                <a:srgbClr val="000000"/>
              </a:solidFill>
            </a:endParaRPr>
          </a:p>
        </p:txBody>
      </p:sp>
      <p:sp>
        <p:nvSpPr>
          <p:cNvPr id="1028120" name="Text Box 24"/>
          <p:cNvSpPr txBox="1">
            <a:spLocks noChangeArrowheads="1"/>
          </p:cNvSpPr>
          <p:nvPr/>
        </p:nvSpPr>
        <p:spPr bwMode="auto">
          <a:xfrm>
            <a:off x="7273925" y="5497513"/>
            <a:ext cx="996950" cy="366712"/>
          </a:xfrm>
          <a:prstGeom prst="rect">
            <a:avLst/>
          </a:prstGeom>
          <a:noFill/>
          <a:ln w="9525">
            <a:noFill/>
            <a:miter lim="800000"/>
            <a:headEnd/>
            <a:tailEnd/>
          </a:ln>
        </p:spPr>
        <p:txBody>
          <a:bodyPr wrap="none">
            <a:spAutoFit/>
          </a:bodyPr>
          <a:lstStyle/>
          <a:p>
            <a:pPr algn="l"/>
            <a:r>
              <a:rPr lang="en-US" sz="1800">
                <a:solidFill>
                  <a:srgbClr val="000000"/>
                </a:solidFill>
              </a:rPr>
              <a:t>498 m/s</a:t>
            </a:r>
            <a:endParaRPr lang="en-US" sz="1800" baseline="-25000">
              <a:solidFill>
                <a:srgbClr val="000000"/>
              </a:solidFill>
            </a:endParaRPr>
          </a:p>
        </p:txBody>
      </p:sp>
      <p:sp>
        <p:nvSpPr>
          <p:cNvPr id="35865" name="Rectangle 25"/>
          <p:cNvSpPr>
            <a:spLocks noChangeArrowheads="1"/>
          </p:cNvSpPr>
          <p:nvPr/>
        </p:nvSpPr>
        <p:spPr bwMode="auto">
          <a:xfrm>
            <a:off x="1790700" y="6030913"/>
            <a:ext cx="5378450" cy="519112"/>
          </a:xfrm>
          <a:prstGeom prst="rect">
            <a:avLst/>
          </a:prstGeom>
          <a:noFill/>
          <a:ln w="9525">
            <a:noFill/>
            <a:miter lim="800000"/>
            <a:headEnd/>
            <a:tailEnd/>
          </a:ln>
        </p:spPr>
        <p:txBody>
          <a:bodyPr wrap="none">
            <a:spAutoFit/>
          </a:bodyPr>
          <a:lstStyle/>
          <a:p>
            <a:pPr algn="l"/>
            <a:r>
              <a:rPr lang="en-US" sz="2800" i="1">
                <a:solidFill>
                  <a:srgbClr val="000000"/>
                </a:solidFill>
              </a:rPr>
              <a:t>Rate of diffusion of Ne = 498 m/s</a:t>
            </a:r>
          </a:p>
        </p:txBody>
      </p:sp>
      <p:grpSp>
        <p:nvGrpSpPr>
          <p:cNvPr id="35866" name="Group 26"/>
          <p:cNvGrpSpPr>
            <a:grpSpLocks/>
          </p:cNvGrpSpPr>
          <p:nvPr/>
        </p:nvGrpSpPr>
        <p:grpSpPr bwMode="auto">
          <a:xfrm>
            <a:off x="8153400" y="152400"/>
            <a:ext cx="838200" cy="1006475"/>
            <a:chOff x="5136" y="96"/>
            <a:chExt cx="528" cy="634"/>
          </a:xfrm>
        </p:grpSpPr>
        <p:sp>
          <p:nvSpPr>
            <p:cNvPr id="35872" name="Rectangle 27"/>
            <p:cNvSpPr>
              <a:spLocks noChangeArrowheads="1"/>
            </p:cNvSpPr>
            <p:nvPr/>
          </p:nvSpPr>
          <p:spPr bwMode="auto">
            <a:xfrm>
              <a:off x="5136" y="96"/>
              <a:ext cx="528" cy="624"/>
            </a:xfrm>
            <a:prstGeom prst="rect">
              <a:avLst/>
            </a:prstGeom>
            <a:noFill/>
            <a:ln w="9525">
              <a:solidFill>
                <a:schemeClr val="tx1"/>
              </a:solidFill>
              <a:miter lim="800000"/>
              <a:headEnd/>
              <a:tailEnd/>
            </a:ln>
          </p:spPr>
          <p:txBody>
            <a:bodyPr wrap="none" anchor="ctr"/>
            <a:lstStyle/>
            <a:p>
              <a:endParaRPr lang="en-US">
                <a:solidFill>
                  <a:srgbClr val="000000"/>
                </a:solidFill>
              </a:endParaRPr>
            </a:p>
          </p:txBody>
        </p:sp>
        <p:sp>
          <p:nvSpPr>
            <p:cNvPr id="35873" name="Text Box 28"/>
            <p:cNvSpPr txBox="1">
              <a:spLocks noChangeArrowheads="1"/>
            </p:cNvSpPr>
            <p:nvPr/>
          </p:nvSpPr>
          <p:spPr bwMode="auto">
            <a:xfrm>
              <a:off x="5180" y="240"/>
              <a:ext cx="443" cy="365"/>
            </a:xfrm>
            <a:prstGeom prst="rect">
              <a:avLst/>
            </a:prstGeom>
            <a:noFill/>
            <a:ln w="9525">
              <a:noFill/>
              <a:miter lim="800000"/>
              <a:headEnd/>
              <a:tailEnd/>
            </a:ln>
          </p:spPr>
          <p:txBody>
            <a:bodyPr wrap="none">
              <a:spAutoFit/>
            </a:bodyPr>
            <a:lstStyle/>
            <a:p>
              <a:pPr algn="l"/>
              <a:r>
                <a:rPr lang="en-US" sz="3200">
                  <a:solidFill>
                    <a:srgbClr val="000000"/>
                  </a:solidFill>
                </a:rPr>
                <a:t>Ne</a:t>
              </a:r>
            </a:p>
          </p:txBody>
        </p:sp>
        <p:sp>
          <p:nvSpPr>
            <p:cNvPr id="35874" name="Text Box 29"/>
            <p:cNvSpPr txBox="1">
              <a:spLocks noChangeArrowheads="1"/>
            </p:cNvSpPr>
            <p:nvPr/>
          </p:nvSpPr>
          <p:spPr bwMode="auto">
            <a:xfrm>
              <a:off x="5140" y="538"/>
              <a:ext cx="519" cy="192"/>
            </a:xfrm>
            <a:prstGeom prst="rect">
              <a:avLst/>
            </a:prstGeom>
            <a:noFill/>
            <a:ln w="9525">
              <a:noFill/>
              <a:miter lim="800000"/>
              <a:headEnd/>
              <a:tailEnd/>
            </a:ln>
          </p:spPr>
          <p:txBody>
            <a:bodyPr wrap="none">
              <a:spAutoFit/>
            </a:bodyPr>
            <a:lstStyle/>
            <a:p>
              <a:pPr algn="l"/>
              <a:r>
                <a:rPr lang="en-US" sz="1400" b="1">
                  <a:solidFill>
                    <a:srgbClr val="FF0000"/>
                  </a:solidFill>
                </a:rPr>
                <a:t>20.1797</a:t>
              </a:r>
            </a:p>
          </p:txBody>
        </p:sp>
        <p:sp>
          <p:nvSpPr>
            <p:cNvPr id="35875" name="Text Box 30"/>
            <p:cNvSpPr txBox="1">
              <a:spLocks noChangeArrowheads="1"/>
            </p:cNvSpPr>
            <p:nvPr/>
          </p:nvSpPr>
          <p:spPr bwMode="auto">
            <a:xfrm>
              <a:off x="5384" y="96"/>
              <a:ext cx="276" cy="231"/>
            </a:xfrm>
            <a:prstGeom prst="rect">
              <a:avLst/>
            </a:prstGeom>
            <a:noFill/>
            <a:ln w="9525">
              <a:noFill/>
              <a:miter lim="800000"/>
              <a:headEnd/>
              <a:tailEnd/>
            </a:ln>
          </p:spPr>
          <p:txBody>
            <a:bodyPr wrap="none">
              <a:spAutoFit/>
            </a:bodyPr>
            <a:lstStyle/>
            <a:p>
              <a:pPr algn="l"/>
              <a:r>
                <a:rPr lang="en-US" sz="1800">
                  <a:solidFill>
                    <a:srgbClr val="333399"/>
                  </a:solidFill>
                </a:rPr>
                <a:t>10</a:t>
              </a:r>
            </a:p>
          </p:txBody>
        </p:sp>
      </p:grpSp>
      <p:grpSp>
        <p:nvGrpSpPr>
          <p:cNvPr id="35867" name="Group 31"/>
          <p:cNvGrpSpPr>
            <a:grpSpLocks/>
          </p:cNvGrpSpPr>
          <p:nvPr/>
        </p:nvGrpSpPr>
        <p:grpSpPr bwMode="auto">
          <a:xfrm>
            <a:off x="200025" y="152400"/>
            <a:ext cx="838200" cy="1006475"/>
            <a:chOff x="126" y="96"/>
            <a:chExt cx="528" cy="634"/>
          </a:xfrm>
        </p:grpSpPr>
        <p:sp>
          <p:nvSpPr>
            <p:cNvPr id="35868" name="Rectangle 32"/>
            <p:cNvSpPr>
              <a:spLocks noChangeArrowheads="1"/>
            </p:cNvSpPr>
            <p:nvPr/>
          </p:nvSpPr>
          <p:spPr bwMode="auto">
            <a:xfrm>
              <a:off x="126" y="96"/>
              <a:ext cx="528" cy="624"/>
            </a:xfrm>
            <a:prstGeom prst="rect">
              <a:avLst/>
            </a:prstGeom>
            <a:noFill/>
            <a:ln w="9525">
              <a:solidFill>
                <a:schemeClr val="tx1"/>
              </a:solidFill>
              <a:miter lim="800000"/>
              <a:headEnd/>
              <a:tailEnd/>
            </a:ln>
          </p:spPr>
          <p:txBody>
            <a:bodyPr wrap="none" anchor="ctr"/>
            <a:lstStyle/>
            <a:p>
              <a:endParaRPr lang="en-US">
                <a:solidFill>
                  <a:srgbClr val="000000"/>
                </a:solidFill>
              </a:endParaRPr>
            </a:p>
          </p:txBody>
        </p:sp>
        <p:sp>
          <p:nvSpPr>
            <p:cNvPr id="35869" name="Text Box 33"/>
            <p:cNvSpPr txBox="1">
              <a:spLocks noChangeArrowheads="1"/>
            </p:cNvSpPr>
            <p:nvPr/>
          </p:nvSpPr>
          <p:spPr bwMode="auto">
            <a:xfrm>
              <a:off x="248" y="240"/>
              <a:ext cx="272" cy="365"/>
            </a:xfrm>
            <a:prstGeom prst="rect">
              <a:avLst/>
            </a:prstGeom>
            <a:noFill/>
            <a:ln w="9525">
              <a:noFill/>
              <a:miter lim="800000"/>
              <a:headEnd/>
              <a:tailEnd/>
            </a:ln>
          </p:spPr>
          <p:txBody>
            <a:bodyPr wrap="none">
              <a:spAutoFit/>
            </a:bodyPr>
            <a:lstStyle/>
            <a:p>
              <a:pPr algn="l"/>
              <a:r>
                <a:rPr lang="en-US" sz="3200">
                  <a:solidFill>
                    <a:srgbClr val="000000"/>
                  </a:solidFill>
                </a:rPr>
                <a:t>F</a:t>
              </a:r>
            </a:p>
          </p:txBody>
        </p:sp>
        <p:sp>
          <p:nvSpPr>
            <p:cNvPr id="35870" name="Text Box 34"/>
            <p:cNvSpPr txBox="1">
              <a:spLocks noChangeArrowheads="1"/>
            </p:cNvSpPr>
            <p:nvPr/>
          </p:nvSpPr>
          <p:spPr bwMode="auto">
            <a:xfrm>
              <a:off x="132" y="538"/>
              <a:ext cx="519" cy="192"/>
            </a:xfrm>
            <a:prstGeom prst="rect">
              <a:avLst/>
            </a:prstGeom>
            <a:noFill/>
            <a:ln w="9525">
              <a:noFill/>
              <a:miter lim="800000"/>
              <a:headEnd/>
              <a:tailEnd/>
            </a:ln>
          </p:spPr>
          <p:txBody>
            <a:bodyPr wrap="none">
              <a:spAutoFit/>
            </a:bodyPr>
            <a:lstStyle/>
            <a:p>
              <a:pPr algn="l"/>
              <a:r>
                <a:rPr lang="en-US" sz="1400" b="1">
                  <a:solidFill>
                    <a:srgbClr val="FF0000"/>
                  </a:solidFill>
                </a:rPr>
                <a:t>18.9984</a:t>
              </a:r>
            </a:p>
          </p:txBody>
        </p:sp>
        <p:sp>
          <p:nvSpPr>
            <p:cNvPr id="35871" name="Text Box 35"/>
            <p:cNvSpPr txBox="1">
              <a:spLocks noChangeArrowheads="1"/>
            </p:cNvSpPr>
            <p:nvPr/>
          </p:nvSpPr>
          <p:spPr bwMode="auto">
            <a:xfrm>
              <a:off x="417" y="96"/>
              <a:ext cx="196" cy="231"/>
            </a:xfrm>
            <a:prstGeom prst="rect">
              <a:avLst/>
            </a:prstGeom>
            <a:noFill/>
            <a:ln w="9525">
              <a:noFill/>
              <a:miter lim="800000"/>
              <a:headEnd/>
              <a:tailEnd/>
            </a:ln>
          </p:spPr>
          <p:txBody>
            <a:bodyPr wrap="none">
              <a:spAutoFit/>
            </a:bodyPr>
            <a:lstStyle/>
            <a:p>
              <a:pPr algn="l"/>
              <a:r>
                <a:rPr lang="en-US" sz="1800">
                  <a:solidFill>
                    <a:srgbClr val="333399"/>
                  </a:solidFill>
                </a:rPr>
                <a:t>9</a:t>
              </a:r>
            </a:p>
          </p:txBody>
        </p:sp>
      </p:grpSp>
    </p:spTree>
    <p:extLst>
      <p:ext uri="{BB962C8B-B14F-4D97-AF65-F5344CB8AC3E}">
        <p14:creationId xmlns:p14="http://schemas.microsoft.com/office/powerpoint/2010/main" val="229646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280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9" presetClass="entr" presetSubtype="0" fill="hold" grpId="0" nodeType="clickEffect">
                                  <p:stCondLst>
                                    <p:cond delay="0"/>
                                  </p:stCondLst>
                                  <p:childTnLst>
                                    <p:set>
                                      <p:cBhvr>
                                        <p:cTn id="10" dur="1" fill="hold">
                                          <p:stCondLst>
                                            <p:cond delay="0"/>
                                          </p:stCondLst>
                                        </p:cTn>
                                        <p:tgtEl>
                                          <p:spTgt spid="1028099"/>
                                        </p:tgtEl>
                                        <p:attrNameLst>
                                          <p:attrName>style.visibility</p:attrName>
                                        </p:attrNameLst>
                                      </p:cBhvr>
                                      <p:to>
                                        <p:strVal val="visible"/>
                                      </p:to>
                                    </p:set>
                                    <p:anim calcmode="lin" valueType="num">
                                      <p:cBhvr>
                                        <p:cTn id="11" dur="1000" fill="hold"/>
                                        <p:tgtEl>
                                          <p:spTgt spid="1028099"/>
                                        </p:tgtEl>
                                        <p:attrNameLst>
                                          <p:attrName>ppt_x</p:attrName>
                                        </p:attrNameLst>
                                      </p:cBhvr>
                                      <p:tavLst>
                                        <p:tav tm="0">
                                          <p:val>
                                            <p:strVal val="#ppt_x-.2"/>
                                          </p:val>
                                        </p:tav>
                                        <p:tav tm="100000">
                                          <p:val>
                                            <p:strVal val="#ppt_x"/>
                                          </p:val>
                                        </p:tav>
                                      </p:tavLst>
                                    </p:anim>
                                    <p:anim calcmode="lin" valueType="num">
                                      <p:cBhvr>
                                        <p:cTn id="12" dur="1000" fill="hold"/>
                                        <p:tgtEl>
                                          <p:spTgt spid="1028099"/>
                                        </p:tgtEl>
                                        <p:attrNameLst>
                                          <p:attrName>ppt_y</p:attrName>
                                        </p:attrNameLst>
                                      </p:cBhvr>
                                      <p:tavLst>
                                        <p:tav tm="0">
                                          <p:val>
                                            <p:strVal val="#ppt_y"/>
                                          </p:val>
                                        </p:tav>
                                        <p:tav tm="100000">
                                          <p:val>
                                            <p:strVal val="#ppt_y"/>
                                          </p:val>
                                        </p:tav>
                                      </p:tavLst>
                                    </p:anim>
                                    <p:animEffect transition="in" filter="wipe(right)" prLst="gradientSize: 0.1">
                                      <p:cBhvr>
                                        <p:cTn id="13" dur="1000"/>
                                        <p:tgtEl>
                                          <p:spTgt spid="102809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1028100"/>
                                        </p:tgtEl>
                                        <p:attrNameLst>
                                          <p:attrName>style.visibility</p:attrName>
                                        </p:attrNameLst>
                                      </p:cBhvr>
                                      <p:to>
                                        <p:strVal val="visible"/>
                                      </p:to>
                                    </p:set>
                                    <p:anim calcmode="lin" valueType="num">
                                      <p:cBhvr>
                                        <p:cTn id="18" dur="500" fill="hold"/>
                                        <p:tgtEl>
                                          <p:spTgt spid="1028100"/>
                                        </p:tgtEl>
                                        <p:attrNameLst>
                                          <p:attrName>ppt_w</p:attrName>
                                        </p:attrNameLst>
                                      </p:cBhvr>
                                      <p:tavLst>
                                        <p:tav tm="0">
                                          <p:val>
                                            <p:fltVal val="0"/>
                                          </p:val>
                                        </p:tav>
                                        <p:tav tm="100000">
                                          <p:val>
                                            <p:strVal val="#ppt_w"/>
                                          </p:val>
                                        </p:tav>
                                      </p:tavLst>
                                    </p:anim>
                                    <p:anim calcmode="lin" valueType="num">
                                      <p:cBhvr>
                                        <p:cTn id="19" dur="500" fill="hold"/>
                                        <p:tgtEl>
                                          <p:spTgt spid="1028100"/>
                                        </p:tgtEl>
                                        <p:attrNameLst>
                                          <p:attrName>ppt_h</p:attrName>
                                        </p:attrNameLst>
                                      </p:cBhvr>
                                      <p:tavLst>
                                        <p:tav tm="0">
                                          <p:val>
                                            <p:fltVal val="0"/>
                                          </p:val>
                                        </p:tav>
                                        <p:tav tm="100000">
                                          <p:val>
                                            <p:strVal val="#ppt_h"/>
                                          </p:val>
                                        </p:tav>
                                      </p:tavLst>
                                    </p:anim>
                                    <p:animEffect transition="in" filter="fade">
                                      <p:cBhvr>
                                        <p:cTn id="20" dur="500"/>
                                        <p:tgtEl>
                                          <p:spTgt spid="1028100"/>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028106"/>
                                        </p:tgtEl>
                                        <p:attrNameLst>
                                          <p:attrName>style.visibility</p:attrName>
                                        </p:attrNameLst>
                                      </p:cBhvr>
                                      <p:to>
                                        <p:strVal val="visible"/>
                                      </p:to>
                                    </p:set>
                                    <p:animEffect transition="in" filter="dissolve">
                                      <p:cBhvr>
                                        <p:cTn id="25" dur="500"/>
                                        <p:tgtEl>
                                          <p:spTgt spid="1028106"/>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1028101"/>
                                        </p:tgtEl>
                                        <p:attrNameLst>
                                          <p:attrName>style.visibility</p:attrName>
                                        </p:attrNameLst>
                                      </p:cBhvr>
                                      <p:to>
                                        <p:strVal val="visible"/>
                                      </p:to>
                                    </p:set>
                                    <p:animEffect transition="in" filter="fade">
                                      <p:cBhvr>
                                        <p:cTn id="30" dur="1000"/>
                                        <p:tgtEl>
                                          <p:spTgt spid="1028101"/>
                                        </p:tgtEl>
                                      </p:cBhvr>
                                    </p:animEffect>
                                    <p:anim calcmode="lin" valueType="num">
                                      <p:cBhvr>
                                        <p:cTn id="31" dur="1000" fill="hold"/>
                                        <p:tgtEl>
                                          <p:spTgt spid="1028101"/>
                                        </p:tgtEl>
                                        <p:attrNameLst>
                                          <p:attrName>ppt_x</p:attrName>
                                        </p:attrNameLst>
                                      </p:cBhvr>
                                      <p:tavLst>
                                        <p:tav tm="0">
                                          <p:val>
                                            <p:strVal val="#ppt_x"/>
                                          </p:val>
                                        </p:tav>
                                        <p:tav tm="100000">
                                          <p:val>
                                            <p:strVal val="#ppt_x"/>
                                          </p:val>
                                        </p:tav>
                                      </p:tavLst>
                                    </p:anim>
                                    <p:anim calcmode="lin" valueType="num">
                                      <p:cBhvr>
                                        <p:cTn id="32" dur="1000" fill="hold"/>
                                        <p:tgtEl>
                                          <p:spTgt spid="102810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1028102"/>
                                        </p:tgtEl>
                                        <p:attrNameLst>
                                          <p:attrName>style.visibility</p:attrName>
                                        </p:attrNameLst>
                                      </p:cBhvr>
                                      <p:to>
                                        <p:strVal val="visible"/>
                                      </p:to>
                                    </p:set>
                                    <p:animEffect transition="in" filter="fade">
                                      <p:cBhvr>
                                        <p:cTn id="37" dur="1000"/>
                                        <p:tgtEl>
                                          <p:spTgt spid="1028102"/>
                                        </p:tgtEl>
                                      </p:cBhvr>
                                    </p:animEffect>
                                    <p:anim calcmode="lin" valueType="num">
                                      <p:cBhvr>
                                        <p:cTn id="38" dur="1000" fill="hold"/>
                                        <p:tgtEl>
                                          <p:spTgt spid="1028102"/>
                                        </p:tgtEl>
                                        <p:attrNameLst>
                                          <p:attrName>ppt_x</p:attrName>
                                        </p:attrNameLst>
                                      </p:cBhvr>
                                      <p:tavLst>
                                        <p:tav tm="0">
                                          <p:val>
                                            <p:strVal val="#ppt_x"/>
                                          </p:val>
                                        </p:tav>
                                        <p:tav tm="100000">
                                          <p:val>
                                            <p:strVal val="#ppt_x"/>
                                          </p:val>
                                        </p:tav>
                                      </p:tavLst>
                                    </p:anim>
                                    <p:anim calcmode="lin" valueType="num">
                                      <p:cBhvr>
                                        <p:cTn id="39" dur="1000" fill="hold"/>
                                        <p:tgtEl>
                                          <p:spTgt spid="102810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0" fill="hold" grpId="0" nodeType="clickEffect">
                                  <p:stCondLst>
                                    <p:cond delay="0"/>
                                  </p:stCondLst>
                                  <p:childTnLst>
                                    <p:set>
                                      <p:cBhvr>
                                        <p:cTn id="43" dur="1" fill="hold">
                                          <p:stCondLst>
                                            <p:cond delay="0"/>
                                          </p:stCondLst>
                                        </p:cTn>
                                        <p:tgtEl>
                                          <p:spTgt spid="1028103"/>
                                        </p:tgtEl>
                                        <p:attrNameLst>
                                          <p:attrName>style.visibility</p:attrName>
                                        </p:attrNameLst>
                                      </p:cBhvr>
                                      <p:to>
                                        <p:strVal val="visible"/>
                                      </p:to>
                                    </p:set>
                                    <p:anim calcmode="lin" valueType="num">
                                      <p:cBhvr>
                                        <p:cTn id="44" dur="500" fill="hold"/>
                                        <p:tgtEl>
                                          <p:spTgt spid="1028103"/>
                                        </p:tgtEl>
                                        <p:attrNameLst>
                                          <p:attrName>ppt_w</p:attrName>
                                        </p:attrNameLst>
                                      </p:cBhvr>
                                      <p:tavLst>
                                        <p:tav tm="0">
                                          <p:val>
                                            <p:fltVal val="0"/>
                                          </p:val>
                                        </p:tav>
                                        <p:tav tm="100000">
                                          <p:val>
                                            <p:strVal val="#ppt_w"/>
                                          </p:val>
                                        </p:tav>
                                      </p:tavLst>
                                    </p:anim>
                                    <p:anim calcmode="lin" valueType="num">
                                      <p:cBhvr>
                                        <p:cTn id="45" dur="500" fill="hold"/>
                                        <p:tgtEl>
                                          <p:spTgt spid="1028103"/>
                                        </p:tgtEl>
                                        <p:attrNameLst>
                                          <p:attrName>ppt_h</p:attrName>
                                        </p:attrNameLst>
                                      </p:cBhvr>
                                      <p:tavLst>
                                        <p:tav tm="0">
                                          <p:val>
                                            <p:fltVal val="0"/>
                                          </p:val>
                                        </p:tav>
                                        <p:tav tm="100000">
                                          <p:val>
                                            <p:strVal val="#ppt_h"/>
                                          </p:val>
                                        </p:tav>
                                      </p:tavLst>
                                    </p:anim>
                                    <p:animEffect transition="in" filter="fade">
                                      <p:cBhvr>
                                        <p:cTn id="46" dur="500"/>
                                        <p:tgtEl>
                                          <p:spTgt spid="1028103"/>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028107"/>
                                        </p:tgtEl>
                                        <p:attrNameLst>
                                          <p:attrName>style.visibility</p:attrName>
                                        </p:attrNameLst>
                                      </p:cBhvr>
                                      <p:to>
                                        <p:strVal val="visible"/>
                                      </p:to>
                                    </p:set>
                                    <p:animEffect transition="in" filter="dissolve">
                                      <p:cBhvr>
                                        <p:cTn id="51" dur="500"/>
                                        <p:tgtEl>
                                          <p:spTgt spid="1028107"/>
                                        </p:tgtEl>
                                      </p:cBhvr>
                                    </p:animEffect>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1028104"/>
                                        </p:tgtEl>
                                        <p:attrNameLst>
                                          <p:attrName>style.visibility</p:attrName>
                                        </p:attrNameLst>
                                      </p:cBhvr>
                                      <p:to>
                                        <p:strVal val="visible"/>
                                      </p:to>
                                    </p:set>
                                    <p:animEffect transition="in" filter="fade">
                                      <p:cBhvr>
                                        <p:cTn id="56" dur="1000"/>
                                        <p:tgtEl>
                                          <p:spTgt spid="1028104"/>
                                        </p:tgtEl>
                                      </p:cBhvr>
                                    </p:animEffect>
                                    <p:anim calcmode="lin" valueType="num">
                                      <p:cBhvr>
                                        <p:cTn id="57" dur="1000" fill="hold"/>
                                        <p:tgtEl>
                                          <p:spTgt spid="1028104"/>
                                        </p:tgtEl>
                                        <p:attrNameLst>
                                          <p:attrName>ppt_x</p:attrName>
                                        </p:attrNameLst>
                                      </p:cBhvr>
                                      <p:tavLst>
                                        <p:tav tm="0">
                                          <p:val>
                                            <p:strVal val="#ppt_x"/>
                                          </p:val>
                                        </p:tav>
                                        <p:tav tm="100000">
                                          <p:val>
                                            <p:strVal val="#ppt_x"/>
                                          </p:val>
                                        </p:tav>
                                      </p:tavLst>
                                    </p:anim>
                                    <p:anim calcmode="lin" valueType="num">
                                      <p:cBhvr>
                                        <p:cTn id="58" dur="1000" fill="hold"/>
                                        <p:tgtEl>
                                          <p:spTgt spid="102810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1028105"/>
                                        </p:tgtEl>
                                        <p:attrNameLst>
                                          <p:attrName>style.visibility</p:attrName>
                                        </p:attrNameLst>
                                      </p:cBhvr>
                                      <p:to>
                                        <p:strVal val="visible"/>
                                      </p:to>
                                    </p:set>
                                    <p:animEffect transition="in" filter="fade">
                                      <p:cBhvr>
                                        <p:cTn id="63" dur="1000"/>
                                        <p:tgtEl>
                                          <p:spTgt spid="1028105"/>
                                        </p:tgtEl>
                                      </p:cBhvr>
                                    </p:animEffect>
                                    <p:anim calcmode="lin" valueType="num">
                                      <p:cBhvr>
                                        <p:cTn id="64" dur="1000" fill="hold"/>
                                        <p:tgtEl>
                                          <p:spTgt spid="1028105"/>
                                        </p:tgtEl>
                                        <p:attrNameLst>
                                          <p:attrName>ppt_x</p:attrName>
                                        </p:attrNameLst>
                                      </p:cBhvr>
                                      <p:tavLst>
                                        <p:tav tm="0">
                                          <p:val>
                                            <p:strVal val="#ppt_x"/>
                                          </p:val>
                                        </p:tav>
                                        <p:tav tm="100000">
                                          <p:val>
                                            <p:strVal val="#ppt_x"/>
                                          </p:val>
                                        </p:tav>
                                      </p:tavLst>
                                    </p:anim>
                                    <p:anim calcmode="lin" valueType="num">
                                      <p:cBhvr>
                                        <p:cTn id="65" dur="1000" fill="hold"/>
                                        <p:tgtEl>
                                          <p:spTgt spid="1028105"/>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0" presetClass="entr" presetSubtype="0" fill="hold" grpId="0" nodeType="clickEffect">
                                  <p:stCondLst>
                                    <p:cond delay="0"/>
                                  </p:stCondLst>
                                  <p:iterate type="lt">
                                    <p:tmPct val="10000"/>
                                  </p:iterate>
                                  <p:childTnLst>
                                    <p:set>
                                      <p:cBhvr>
                                        <p:cTn id="69" dur="1" fill="hold">
                                          <p:stCondLst>
                                            <p:cond delay="0"/>
                                          </p:stCondLst>
                                        </p:cTn>
                                        <p:tgtEl>
                                          <p:spTgt spid="1028108"/>
                                        </p:tgtEl>
                                        <p:attrNameLst>
                                          <p:attrName>style.visibility</p:attrName>
                                        </p:attrNameLst>
                                      </p:cBhvr>
                                      <p:to>
                                        <p:strVal val="visible"/>
                                      </p:to>
                                    </p:set>
                                    <p:animEffect transition="in" filter="fade">
                                      <p:cBhvr>
                                        <p:cTn id="70" dur="1000"/>
                                        <p:tgtEl>
                                          <p:spTgt spid="1028108"/>
                                        </p:tgtEl>
                                      </p:cBhvr>
                                    </p:animEffect>
                                    <p:anim calcmode="lin" valueType="num">
                                      <p:cBhvr>
                                        <p:cTn id="71" dur="1000" fill="hold"/>
                                        <p:tgtEl>
                                          <p:spTgt spid="1028108"/>
                                        </p:tgtEl>
                                        <p:attrNameLst>
                                          <p:attrName>ppt_x</p:attrName>
                                        </p:attrNameLst>
                                      </p:cBhvr>
                                      <p:tavLst>
                                        <p:tav tm="0">
                                          <p:val>
                                            <p:strVal val="#ppt_x-.1"/>
                                          </p:val>
                                        </p:tav>
                                        <p:tav tm="100000">
                                          <p:val>
                                            <p:strVal val="#ppt_x"/>
                                          </p:val>
                                        </p:tav>
                                      </p:tavLst>
                                    </p:anim>
                                    <p:anim calcmode="lin" valueType="num">
                                      <p:cBhvr>
                                        <p:cTn id="72" dur="1000" fill="hold"/>
                                        <p:tgtEl>
                                          <p:spTgt spid="1028108"/>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3" presetClass="entr" presetSubtype="16" fill="hold" nodeType="clickEffect">
                                  <p:stCondLst>
                                    <p:cond delay="0"/>
                                  </p:stCondLst>
                                  <p:childTnLst>
                                    <p:set>
                                      <p:cBhvr>
                                        <p:cTn id="76" dur="1" fill="hold">
                                          <p:stCondLst>
                                            <p:cond delay="0"/>
                                          </p:stCondLst>
                                        </p:cTn>
                                        <p:tgtEl>
                                          <p:spTgt spid="1028109"/>
                                        </p:tgtEl>
                                        <p:attrNameLst>
                                          <p:attrName>style.visibility</p:attrName>
                                        </p:attrNameLst>
                                      </p:cBhvr>
                                      <p:to>
                                        <p:strVal val="visible"/>
                                      </p:to>
                                    </p:set>
                                    <p:anim calcmode="lin" valueType="num">
                                      <p:cBhvr>
                                        <p:cTn id="77" dur="500" fill="hold"/>
                                        <p:tgtEl>
                                          <p:spTgt spid="1028109"/>
                                        </p:tgtEl>
                                        <p:attrNameLst>
                                          <p:attrName>ppt_w</p:attrName>
                                        </p:attrNameLst>
                                      </p:cBhvr>
                                      <p:tavLst>
                                        <p:tav tm="0">
                                          <p:val>
                                            <p:fltVal val="0"/>
                                          </p:val>
                                        </p:tav>
                                        <p:tav tm="100000">
                                          <p:val>
                                            <p:strVal val="#ppt_w"/>
                                          </p:val>
                                        </p:tav>
                                      </p:tavLst>
                                    </p:anim>
                                    <p:anim calcmode="lin" valueType="num">
                                      <p:cBhvr>
                                        <p:cTn id="78" dur="500" fill="hold"/>
                                        <p:tgtEl>
                                          <p:spTgt spid="1028109"/>
                                        </p:tgtEl>
                                        <p:attrNameLst>
                                          <p:attrName>ppt_h</p:attrName>
                                        </p:attrNameLst>
                                      </p:cBhvr>
                                      <p:tavLst>
                                        <p:tav tm="0">
                                          <p:val>
                                            <p:fltVal val="0"/>
                                          </p:val>
                                        </p:tav>
                                        <p:tav tm="100000">
                                          <p:val>
                                            <p:strVal val="#ppt_h"/>
                                          </p:val>
                                        </p:tav>
                                      </p:tavLst>
                                    </p:anim>
                                  </p:childTnLst>
                                </p:cTn>
                              </p:par>
                            </p:childTnLst>
                          </p:cTn>
                        </p:par>
                      </p:childTnLst>
                    </p:cTn>
                  </p:par>
                  <p:par>
                    <p:cTn id="79" fill="hold">
                      <p:stCondLst>
                        <p:cond delay="indefinite"/>
                      </p:stCondLst>
                      <p:childTnLst>
                        <p:par>
                          <p:cTn id="80" fill="hold">
                            <p:stCondLst>
                              <p:cond delay="0"/>
                            </p:stCondLst>
                            <p:childTnLst>
                              <p:par>
                                <p:cTn id="81" presetID="40" presetClass="entr" presetSubtype="0" fill="hold" grpId="0" nodeType="clickEffect">
                                  <p:stCondLst>
                                    <p:cond delay="0"/>
                                  </p:stCondLst>
                                  <p:iterate type="lt">
                                    <p:tmPct val="10000"/>
                                  </p:iterate>
                                  <p:childTnLst>
                                    <p:set>
                                      <p:cBhvr>
                                        <p:cTn id="82" dur="1" fill="hold">
                                          <p:stCondLst>
                                            <p:cond delay="0"/>
                                          </p:stCondLst>
                                        </p:cTn>
                                        <p:tgtEl>
                                          <p:spTgt spid="1028110"/>
                                        </p:tgtEl>
                                        <p:attrNameLst>
                                          <p:attrName>style.visibility</p:attrName>
                                        </p:attrNameLst>
                                      </p:cBhvr>
                                      <p:to>
                                        <p:strVal val="visible"/>
                                      </p:to>
                                    </p:set>
                                    <p:animEffect transition="in" filter="fade">
                                      <p:cBhvr>
                                        <p:cTn id="83" dur="1000"/>
                                        <p:tgtEl>
                                          <p:spTgt spid="1028110"/>
                                        </p:tgtEl>
                                      </p:cBhvr>
                                    </p:animEffect>
                                    <p:anim calcmode="lin" valueType="num">
                                      <p:cBhvr>
                                        <p:cTn id="84" dur="1000" fill="hold"/>
                                        <p:tgtEl>
                                          <p:spTgt spid="1028110"/>
                                        </p:tgtEl>
                                        <p:attrNameLst>
                                          <p:attrName>ppt_x</p:attrName>
                                        </p:attrNameLst>
                                      </p:cBhvr>
                                      <p:tavLst>
                                        <p:tav tm="0">
                                          <p:val>
                                            <p:strVal val="#ppt_x-.1"/>
                                          </p:val>
                                        </p:tav>
                                        <p:tav tm="100000">
                                          <p:val>
                                            <p:strVal val="#ppt_x"/>
                                          </p:val>
                                        </p:tav>
                                      </p:tavLst>
                                    </p:anim>
                                    <p:anim calcmode="lin" valueType="num">
                                      <p:cBhvr>
                                        <p:cTn id="85" dur="1000" fill="hold"/>
                                        <p:tgtEl>
                                          <p:spTgt spid="1028110"/>
                                        </p:tgtEl>
                                        <p:attrNameLst>
                                          <p:attrName>ppt_y</p:attrName>
                                        </p:attrNameLst>
                                      </p:cBhvr>
                                      <p:tavLst>
                                        <p:tav tm="0">
                                          <p:val>
                                            <p:strVal val="#ppt_y"/>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028111"/>
                                        </p:tgtEl>
                                        <p:attrNameLst>
                                          <p:attrName>style.visibility</p:attrName>
                                        </p:attrNameLst>
                                      </p:cBhvr>
                                      <p:to>
                                        <p:strVal val="visible"/>
                                      </p:to>
                                    </p:set>
                                    <p:animEffect transition="in" filter="fade">
                                      <p:cBhvr>
                                        <p:cTn id="90" dur="2000"/>
                                        <p:tgtEl>
                                          <p:spTgt spid="1028111"/>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028112"/>
                                        </p:tgtEl>
                                        <p:attrNameLst>
                                          <p:attrName>style.visibility</p:attrName>
                                        </p:attrNameLst>
                                      </p:cBhvr>
                                      <p:to>
                                        <p:strVal val="visible"/>
                                      </p:to>
                                    </p:set>
                                    <p:animEffect transition="in" filter="fade">
                                      <p:cBhvr>
                                        <p:cTn id="93" dur="2000"/>
                                        <p:tgtEl>
                                          <p:spTgt spid="1028112"/>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028113"/>
                                        </p:tgtEl>
                                        <p:attrNameLst>
                                          <p:attrName>style.visibility</p:attrName>
                                        </p:attrNameLst>
                                      </p:cBhvr>
                                      <p:to>
                                        <p:strVal val="visible"/>
                                      </p:to>
                                    </p:set>
                                    <p:animEffect transition="in" filter="fade">
                                      <p:cBhvr>
                                        <p:cTn id="96" dur="2000"/>
                                        <p:tgtEl>
                                          <p:spTgt spid="1028113"/>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028114"/>
                                        </p:tgtEl>
                                        <p:attrNameLst>
                                          <p:attrName>style.visibility</p:attrName>
                                        </p:attrNameLst>
                                      </p:cBhvr>
                                      <p:to>
                                        <p:strVal val="visible"/>
                                      </p:to>
                                    </p:set>
                                    <p:animEffect transition="in" filter="fade">
                                      <p:cBhvr>
                                        <p:cTn id="99" dur="2000"/>
                                        <p:tgtEl>
                                          <p:spTgt spid="1028114"/>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028117"/>
                                        </p:tgtEl>
                                        <p:attrNameLst>
                                          <p:attrName>style.visibility</p:attrName>
                                        </p:attrNameLst>
                                      </p:cBhvr>
                                      <p:to>
                                        <p:strVal val="visible"/>
                                      </p:to>
                                    </p:set>
                                    <p:animEffect transition="in" filter="fade">
                                      <p:cBhvr>
                                        <p:cTn id="102" dur="2000"/>
                                        <p:tgtEl>
                                          <p:spTgt spid="1028117"/>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028118"/>
                                        </p:tgtEl>
                                        <p:attrNameLst>
                                          <p:attrName>style.visibility</p:attrName>
                                        </p:attrNameLst>
                                      </p:cBhvr>
                                      <p:to>
                                        <p:strVal val="visible"/>
                                      </p:to>
                                    </p:set>
                                    <p:animEffect transition="in" filter="fade">
                                      <p:cBhvr>
                                        <p:cTn id="105" dur="2000"/>
                                        <p:tgtEl>
                                          <p:spTgt spid="1028118"/>
                                        </p:tgtEl>
                                      </p:cBhvr>
                                    </p:animEffect>
                                  </p:childTnLst>
                                </p:cTn>
                              </p:par>
                            </p:childTnLst>
                          </p:cTn>
                        </p:par>
                      </p:childTnLst>
                    </p:cTn>
                  </p:par>
                  <p:par>
                    <p:cTn id="106" fill="hold">
                      <p:stCondLst>
                        <p:cond delay="indefinite"/>
                      </p:stCondLst>
                      <p:childTnLst>
                        <p:par>
                          <p:cTn id="107" fill="hold">
                            <p:stCondLst>
                              <p:cond delay="0"/>
                            </p:stCondLst>
                            <p:childTnLst>
                              <p:par>
                                <p:cTn id="108" presetID="9" presetClass="entr" presetSubtype="0" fill="hold" grpId="0" nodeType="clickEffect">
                                  <p:stCondLst>
                                    <p:cond delay="0"/>
                                  </p:stCondLst>
                                  <p:childTnLst>
                                    <p:set>
                                      <p:cBhvr>
                                        <p:cTn id="109" dur="1" fill="hold">
                                          <p:stCondLst>
                                            <p:cond delay="0"/>
                                          </p:stCondLst>
                                        </p:cTn>
                                        <p:tgtEl>
                                          <p:spTgt spid="1028115"/>
                                        </p:tgtEl>
                                        <p:attrNameLst>
                                          <p:attrName>style.visibility</p:attrName>
                                        </p:attrNameLst>
                                      </p:cBhvr>
                                      <p:to>
                                        <p:strVal val="visible"/>
                                      </p:to>
                                    </p:set>
                                    <p:animEffect transition="in" filter="dissolve">
                                      <p:cBhvr>
                                        <p:cTn id="110" dur="500"/>
                                        <p:tgtEl>
                                          <p:spTgt spid="1028115"/>
                                        </p:tgtEl>
                                      </p:cBhvr>
                                    </p:animEffect>
                                  </p:childTnLst>
                                </p:cTn>
                              </p:par>
                            </p:childTnLst>
                          </p:cTn>
                        </p:par>
                      </p:childTnLst>
                    </p:cTn>
                  </p:par>
                  <p:par>
                    <p:cTn id="111" fill="hold">
                      <p:stCondLst>
                        <p:cond delay="indefinite"/>
                      </p:stCondLst>
                      <p:childTnLst>
                        <p:par>
                          <p:cTn id="112" fill="hold">
                            <p:stCondLst>
                              <p:cond delay="0"/>
                            </p:stCondLst>
                            <p:childTnLst>
                              <p:par>
                                <p:cTn id="113" presetID="9" presetClass="entr" presetSubtype="0" fill="hold" grpId="0" nodeType="clickEffect">
                                  <p:stCondLst>
                                    <p:cond delay="0"/>
                                  </p:stCondLst>
                                  <p:childTnLst>
                                    <p:set>
                                      <p:cBhvr>
                                        <p:cTn id="114" dur="1" fill="hold">
                                          <p:stCondLst>
                                            <p:cond delay="0"/>
                                          </p:stCondLst>
                                        </p:cTn>
                                        <p:tgtEl>
                                          <p:spTgt spid="1028116"/>
                                        </p:tgtEl>
                                        <p:attrNameLst>
                                          <p:attrName>style.visibility</p:attrName>
                                        </p:attrNameLst>
                                      </p:cBhvr>
                                      <p:to>
                                        <p:strVal val="visible"/>
                                      </p:to>
                                    </p:set>
                                    <p:animEffect transition="in" filter="dissolve">
                                      <p:cBhvr>
                                        <p:cTn id="115" dur="500"/>
                                        <p:tgtEl>
                                          <p:spTgt spid="1028116"/>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1028119"/>
                                        </p:tgtEl>
                                        <p:attrNameLst>
                                          <p:attrName>style.visibility</p:attrName>
                                        </p:attrNameLst>
                                      </p:cBhvr>
                                      <p:to>
                                        <p:strVal val="visible"/>
                                      </p:to>
                                    </p:set>
                                    <p:animEffect transition="in" filter="wipe(left)">
                                      <p:cBhvr>
                                        <p:cTn id="120" dur="500"/>
                                        <p:tgtEl>
                                          <p:spTgt spid="1028119"/>
                                        </p:tgtEl>
                                      </p:cBhvr>
                                    </p:animEffect>
                                  </p:childTnLst>
                                </p:cTn>
                              </p:par>
                            </p:childTnLst>
                          </p:cTn>
                        </p:par>
                      </p:childTnLst>
                    </p:cTn>
                  </p:par>
                  <p:par>
                    <p:cTn id="121" fill="hold">
                      <p:stCondLst>
                        <p:cond delay="indefinite"/>
                      </p:stCondLst>
                      <p:childTnLst>
                        <p:par>
                          <p:cTn id="122" fill="hold">
                            <p:stCondLst>
                              <p:cond delay="0"/>
                            </p:stCondLst>
                            <p:childTnLst>
                              <p:par>
                                <p:cTn id="123" presetID="39" presetClass="entr" presetSubtype="0" accel="100000" fill="hold" grpId="0" nodeType="clickEffect">
                                  <p:stCondLst>
                                    <p:cond delay="0"/>
                                  </p:stCondLst>
                                  <p:childTnLst>
                                    <p:set>
                                      <p:cBhvr>
                                        <p:cTn id="124" dur="1" fill="hold">
                                          <p:stCondLst>
                                            <p:cond delay="0"/>
                                          </p:stCondLst>
                                        </p:cTn>
                                        <p:tgtEl>
                                          <p:spTgt spid="1028120"/>
                                        </p:tgtEl>
                                        <p:attrNameLst>
                                          <p:attrName>style.visibility</p:attrName>
                                        </p:attrNameLst>
                                      </p:cBhvr>
                                      <p:to>
                                        <p:strVal val="visible"/>
                                      </p:to>
                                    </p:set>
                                    <p:anim calcmode="lin" valueType="num">
                                      <p:cBhvr>
                                        <p:cTn id="125" dur="500" fill="hold"/>
                                        <p:tgtEl>
                                          <p:spTgt spid="1028120"/>
                                        </p:tgtEl>
                                        <p:attrNameLst>
                                          <p:attrName>ppt_h</p:attrName>
                                        </p:attrNameLst>
                                      </p:cBhvr>
                                      <p:tavLst>
                                        <p:tav tm="0">
                                          <p:val>
                                            <p:strVal val="#ppt_h/20"/>
                                          </p:val>
                                        </p:tav>
                                        <p:tav tm="50000">
                                          <p:val>
                                            <p:strVal val="#ppt_h/20"/>
                                          </p:val>
                                        </p:tav>
                                        <p:tav tm="100000">
                                          <p:val>
                                            <p:strVal val="#ppt_h"/>
                                          </p:val>
                                        </p:tav>
                                      </p:tavLst>
                                    </p:anim>
                                    <p:anim calcmode="lin" valueType="num">
                                      <p:cBhvr>
                                        <p:cTn id="126" dur="500" fill="hold"/>
                                        <p:tgtEl>
                                          <p:spTgt spid="1028120"/>
                                        </p:tgtEl>
                                        <p:attrNameLst>
                                          <p:attrName>ppt_w</p:attrName>
                                        </p:attrNameLst>
                                      </p:cBhvr>
                                      <p:tavLst>
                                        <p:tav tm="0">
                                          <p:val>
                                            <p:strVal val="#ppt_w+.3"/>
                                          </p:val>
                                        </p:tav>
                                        <p:tav tm="50000">
                                          <p:val>
                                            <p:strVal val="#ppt_w+.3"/>
                                          </p:val>
                                        </p:tav>
                                        <p:tav tm="100000">
                                          <p:val>
                                            <p:strVal val="#ppt_w"/>
                                          </p:val>
                                        </p:tav>
                                      </p:tavLst>
                                    </p:anim>
                                    <p:anim calcmode="lin" valueType="num">
                                      <p:cBhvr>
                                        <p:cTn id="127" dur="500" fill="hold"/>
                                        <p:tgtEl>
                                          <p:spTgt spid="1028120"/>
                                        </p:tgtEl>
                                        <p:attrNameLst>
                                          <p:attrName>ppt_x</p:attrName>
                                        </p:attrNameLst>
                                      </p:cBhvr>
                                      <p:tavLst>
                                        <p:tav tm="0">
                                          <p:val>
                                            <p:strVal val="#ppt_x-.3"/>
                                          </p:val>
                                        </p:tav>
                                        <p:tav tm="50000">
                                          <p:val>
                                            <p:strVal val="#ppt_x"/>
                                          </p:val>
                                        </p:tav>
                                        <p:tav tm="100000">
                                          <p:val>
                                            <p:strVal val="#ppt_x"/>
                                          </p:val>
                                        </p:tav>
                                      </p:tavLst>
                                    </p:anim>
                                    <p:anim calcmode="lin" valueType="num">
                                      <p:cBhvr>
                                        <p:cTn id="128" dur="500" fill="hold"/>
                                        <p:tgtEl>
                                          <p:spTgt spid="10281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098" grpId="0" build="p"/>
      <p:bldP spid="1028099" grpId="0"/>
      <p:bldP spid="1028100" grpId="0"/>
      <p:bldP spid="1028101" grpId="0"/>
      <p:bldP spid="1028102" grpId="0"/>
      <p:bldP spid="1028103" grpId="0"/>
      <p:bldP spid="1028104" grpId="0"/>
      <p:bldP spid="1028105" grpId="0"/>
      <p:bldP spid="1028106" grpId="0"/>
      <p:bldP spid="1028107" grpId="0"/>
      <p:bldP spid="1028108" grpId="0"/>
      <p:bldP spid="1028110" grpId="0"/>
      <p:bldP spid="1028111" grpId="0"/>
      <p:bldP spid="1028112" grpId="0"/>
      <p:bldP spid="1028113" grpId="0" animBg="1"/>
      <p:bldP spid="1028114" grpId="0"/>
      <p:bldP spid="1028115" grpId="0"/>
      <p:bldP spid="1028116" grpId="0"/>
      <p:bldP spid="1028117" grpId="0" animBg="1"/>
      <p:bldP spid="1028118" grpId="0" animBg="1"/>
      <p:bldP spid="1028119" grpId="0" animBg="1"/>
      <p:bldP spid="1028120"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146" name="Rectangle 2"/>
          <p:cNvSpPr>
            <a:spLocks noGrp="1" noChangeArrowheads="1"/>
          </p:cNvSpPr>
          <p:nvPr>
            <p:ph type="body" idx="1"/>
          </p:nvPr>
        </p:nvSpPr>
        <p:spPr>
          <a:xfrm>
            <a:off x="685800" y="1047750"/>
            <a:ext cx="7772400" cy="5943600"/>
          </a:xfrm>
        </p:spPr>
        <p:txBody>
          <a:bodyPr/>
          <a:lstStyle/>
          <a:p>
            <a:pPr eaLnBrk="1" hangingPunct="1">
              <a:buFontTx/>
              <a:buNone/>
            </a:pPr>
            <a:r>
              <a:rPr lang="en-US" smtClean="0"/>
              <a:t>Find the molar mass of a gas that diffuses about 4.45 times faster than argon gas.</a:t>
            </a:r>
          </a:p>
          <a:p>
            <a:pPr eaLnBrk="1" hangingPunct="1">
              <a:buFontTx/>
              <a:buNone/>
            </a:pPr>
            <a:endParaRPr lang="en-US" sz="1600" smtClean="0"/>
          </a:p>
          <a:p>
            <a:pPr eaLnBrk="1" hangingPunct="1"/>
            <a:endParaRPr lang="en-US" sz="3600" smtClean="0"/>
          </a:p>
          <a:p>
            <a:pPr eaLnBrk="1" hangingPunct="1"/>
            <a:endParaRPr lang="en-US" sz="1200" smtClean="0"/>
          </a:p>
          <a:p>
            <a:pPr eaLnBrk="1" hangingPunct="1"/>
            <a:endParaRPr lang="en-US" sz="1200" smtClean="0"/>
          </a:p>
          <a:p>
            <a:pPr eaLnBrk="1" hangingPunct="1"/>
            <a:endParaRPr lang="en-US" sz="1200" smtClean="0"/>
          </a:p>
          <a:p>
            <a:pPr eaLnBrk="1" hangingPunct="1"/>
            <a:endParaRPr lang="en-US" sz="1200" smtClean="0"/>
          </a:p>
          <a:p>
            <a:pPr eaLnBrk="1" hangingPunct="1"/>
            <a:endParaRPr lang="en-US" sz="3600" smtClean="0"/>
          </a:p>
          <a:p>
            <a:pPr algn="ctr" eaLnBrk="1" hangingPunct="1">
              <a:buFontTx/>
              <a:buNone/>
            </a:pPr>
            <a:endParaRPr lang="en-US" sz="3600" smtClean="0"/>
          </a:p>
          <a:p>
            <a:pPr eaLnBrk="1" hangingPunct="1">
              <a:buFontTx/>
              <a:buNone/>
            </a:pPr>
            <a:r>
              <a:rPr lang="en-US" smtClean="0"/>
              <a:t>What gas is this?</a:t>
            </a:r>
          </a:p>
          <a:p>
            <a:pPr algn="ctr" eaLnBrk="1" hangingPunct="1">
              <a:buFontTx/>
              <a:buNone/>
            </a:pPr>
            <a:r>
              <a:rPr lang="en-US" sz="3600" smtClean="0"/>
              <a:t>	</a:t>
            </a:r>
            <a:r>
              <a:rPr lang="en-US" sz="2400" i="1" smtClean="0"/>
              <a:t>Hydrogen gas: H</a:t>
            </a:r>
            <a:r>
              <a:rPr lang="en-US" sz="2400" i="1" baseline="-25000" smtClean="0"/>
              <a:t>2</a:t>
            </a:r>
            <a:endParaRPr lang="en-US" sz="2400" smtClean="0"/>
          </a:p>
        </p:txBody>
      </p:sp>
      <p:sp>
        <p:nvSpPr>
          <p:cNvPr id="1030147" name="Text Box 3"/>
          <p:cNvSpPr txBox="1">
            <a:spLocks noChangeArrowheads="1"/>
          </p:cNvSpPr>
          <p:nvPr/>
        </p:nvSpPr>
        <p:spPr bwMode="auto">
          <a:xfrm>
            <a:off x="669925" y="2290763"/>
            <a:ext cx="3384550" cy="366712"/>
          </a:xfrm>
          <a:prstGeom prst="rect">
            <a:avLst/>
          </a:prstGeom>
          <a:noFill/>
          <a:ln w="9525">
            <a:noFill/>
            <a:miter lim="800000"/>
            <a:headEnd/>
            <a:tailEnd/>
          </a:ln>
        </p:spPr>
        <p:txBody>
          <a:bodyPr wrap="none">
            <a:spAutoFit/>
          </a:bodyPr>
          <a:lstStyle/>
          <a:p>
            <a:pPr algn="l"/>
            <a:r>
              <a:rPr lang="en-US" sz="1800">
                <a:solidFill>
                  <a:srgbClr val="000000"/>
                </a:solidFill>
              </a:rPr>
              <a:t>Step 1)  Write given information</a:t>
            </a:r>
          </a:p>
        </p:txBody>
      </p:sp>
      <p:sp>
        <p:nvSpPr>
          <p:cNvPr id="1030148" name="Text Box 4"/>
          <p:cNvSpPr txBox="1">
            <a:spLocks noChangeArrowheads="1"/>
          </p:cNvSpPr>
          <p:nvPr/>
        </p:nvSpPr>
        <p:spPr bwMode="auto">
          <a:xfrm>
            <a:off x="1558925" y="2620963"/>
            <a:ext cx="2095500" cy="366712"/>
          </a:xfrm>
          <a:prstGeom prst="rect">
            <a:avLst/>
          </a:prstGeom>
          <a:noFill/>
          <a:ln w="9525">
            <a:noFill/>
            <a:miter lim="800000"/>
            <a:headEnd/>
            <a:tailEnd/>
          </a:ln>
        </p:spPr>
        <p:txBody>
          <a:bodyPr wrap="none">
            <a:spAutoFit/>
          </a:bodyPr>
          <a:lstStyle/>
          <a:p>
            <a:pPr algn="l"/>
            <a:r>
              <a:rPr lang="en-US" sz="1800">
                <a:solidFill>
                  <a:srgbClr val="000000"/>
                </a:solidFill>
              </a:rPr>
              <a:t>GAS 1 =  unknown</a:t>
            </a:r>
          </a:p>
        </p:txBody>
      </p:sp>
      <p:sp>
        <p:nvSpPr>
          <p:cNvPr id="1030149" name="Text Box 5"/>
          <p:cNvSpPr txBox="1">
            <a:spLocks noChangeArrowheads="1"/>
          </p:cNvSpPr>
          <p:nvPr/>
        </p:nvSpPr>
        <p:spPr bwMode="auto">
          <a:xfrm>
            <a:off x="2016125" y="3090863"/>
            <a:ext cx="1150938" cy="366712"/>
          </a:xfrm>
          <a:prstGeom prst="rect">
            <a:avLst/>
          </a:prstGeom>
          <a:noFill/>
          <a:ln w="9525">
            <a:noFill/>
            <a:miter lim="800000"/>
            <a:headEnd/>
            <a:tailEnd/>
          </a:ln>
        </p:spPr>
        <p:txBody>
          <a:bodyPr wrap="none">
            <a:spAutoFit/>
          </a:bodyPr>
          <a:lstStyle/>
          <a:p>
            <a:pPr algn="l"/>
            <a:r>
              <a:rPr lang="en-US" sz="1800">
                <a:solidFill>
                  <a:srgbClr val="000000"/>
                </a:solidFill>
              </a:rPr>
              <a:t>M</a:t>
            </a:r>
            <a:r>
              <a:rPr lang="en-US" sz="1800" baseline="-25000">
                <a:solidFill>
                  <a:srgbClr val="000000"/>
                </a:solidFill>
              </a:rPr>
              <a:t>1</a:t>
            </a:r>
            <a:r>
              <a:rPr lang="en-US" sz="1800">
                <a:solidFill>
                  <a:srgbClr val="000000"/>
                </a:solidFill>
              </a:rPr>
              <a:t>  =  x g</a:t>
            </a:r>
          </a:p>
        </p:txBody>
      </p:sp>
      <p:sp>
        <p:nvSpPr>
          <p:cNvPr id="1030150" name="Text Box 6"/>
          <p:cNvSpPr txBox="1">
            <a:spLocks noChangeArrowheads="1"/>
          </p:cNvSpPr>
          <p:nvPr/>
        </p:nvSpPr>
        <p:spPr bwMode="auto">
          <a:xfrm>
            <a:off x="2032000" y="3449638"/>
            <a:ext cx="1214438" cy="366712"/>
          </a:xfrm>
          <a:prstGeom prst="rect">
            <a:avLst/>
          </a:prstGeom>
          <a:noFill/>
          <a:ln w="9525">
            <a:noFill/>
            <a:miter lim="800000"/>
            <a:headEnd/>
            <a:tailEnd/>
          </a:ln>
        </p:spPr>
        <p:txBody>
          <a:bodyPr wrap="none">
            <a:spAutoFit/>
          </a:bodyPr>
          <a:lstStyle/>
          <a:p>
            <a:pPr algn="l"/>
            <a:r>
              <a:rPr lang="en-US" sz="1800" i="1">
                <a:solidFill>
                  <a:srgbClr val="000000"/>
                </a:solidFill>
              </a:rPr>
              <a:t>v</a:t>
            </a:r>
            <a:r>
              <a:rPr lang="en-US" sz="1800" baseline="-25000">
                <a:solidFill>
                  <a:srgbClr val="000000"/>
                </a:solidFill>
              </a:rPr>
              <a:t>1</a:t>
            </a:r>
            <a:r>
              <a:rPr lang="en-US" sz="1800">
                <a:solidFill>
                  <a:srgbClr val="000000"/>
                </a:solidFill>
              </a:rPr>
              <a:t>  =  4.45</a:t>
            </a:r>
          </a:p>
        </p:txBody>
      </p:sp>
      <p:sp>
        <p:nvSpPr>
          <p:cNvPr id="1030151" name="Text Box 7"/>
          <p:cNvSpPr txBox="1">
            <a:spLocks noChangeArrowheads="1"/>
          </p:cNvSpPr>
          <p:nvPr/>
        </p:nvSpPr>
        <p:spPr bwMode="auto">
          <a:xfrm>
            <a:off x="5003800" y="2620963"/>
            <a:ext cx="1790700" cy="366712"/>
          </a:xfrm>
          <a:prstGeom prst="rect">
            <a:avLst/>
          </a:prstGeom>
          <a:noFill/>
          <a:ln w="9525">
            <a:noFill/>
            <a:miter lim="800000"/>
            <a:headEnd/>
            <a:tailEnd/>
          </a:ln>
        </p:spPr>
        <p:txBody>
          <a:bodyPr wrap="none">
            <a:spAutoFit/>
          </a:bodyPr>
          <a:lstStyle/>
          <a:p>
            <a:pPr algn="l"/>
            <a:r>
              <a:rPr lang="en-US" sz="1800">
                <a:solidFill>
                  <a:srgbClr val="000000"/>
                </a:solidFill>
              </a:rPr>
              <a:t>GAS 2 =  Argon</a:t>
            </a:r>
          </a:p>
        </p:txBody>
      </p:sp>
      <p:sp>
        <p:nvSpPr>
          <p:cNvPr id="1030152" name="Text Box 8"/>
          <p:cNvSpPr txBox="1">
            <a:spLocks noChangeArrowheads="1"/>
          </p:cNvSpPr>
          <p:nvPr/>
        </p:nvSpPr>
        <p:spPr bwMode="auto">
          <a:xfrm>
            <a:off x="5461000" y="3090863"/>
            <a:ext cx="1608138" cy="366712"/>
          </a:xfrm>
          <a:prstGeom prst="rect">
            <a:avLst/>
          </a:prstGeom>
          <a:noFill/>
          <a:ln w="9525">
            <a:noFill/>
            <a:miter lim="800000"/>
            <a:headEnd/>
            <a:tailEnd/>
          </a:ln>
        </p:spPr>
        <p:txBody>
          <a:bodyPr wrap="none">
            <a:spAutoFit/>
          </a:bodyPr>
          <a:lstStyle/>
          <a:p>
            <a:pPr algn="l"/>
            <a:r>
              <a:rPr lang="en-US" sz="1800">
                <a:solidFill>
                  <a:srgbClr val="000000"/>
                </a:solidFill>
              </a:rPr>
              <a:t>M</a:t>
            </a:r>
            <a:r>
              <a:rPr lang="en-US" sz="1800" baseline="-25000">
                <a:solidFill>
                  <a:srgbClr val="000000"/>
                </a:solidFill>
              </a:rPr>
              <a:t>2</a:t>
            </a:r>
            <a:r>
              <a:rPr lang="en-US" sz="1800">
                <a:solidFill>
                  <a:srgbClr val="000000"/>
                </a:solidFill>
              </a:rPr>
              <a:t>  =  39.95 g</a:t>
            </a:r>
          </a:p>
        </p:txBody>
      </p:sp>
      <p:sp>
        <p:nvSpPr>
          <p:cNvPr id="1030153" name="Text Box 9"/>
          <p:cNvSpPr txBox="1">
            <a:spLocks noChangeArrowheads="1"/>
          </p:cNvSpPr>
          <p:nvPr/>
        </p:nvSpPr>
        <p:spPr bwMode="auto">
          <a:xfrm>
            <a:off x="5476875" y="3449638"/>
            <a:ext cx="896938" cy="366712"/>
          </a:xfrm>
          <a:prstGeom prst="rect">
            <a:avLst/>
          </a:prstGeom>
          <a:noFill/>
          <a:ln w="9525">
            <a:noFill/>
            <a:miter lim="800000"/>
            <a:headEnd/>
            <a:tailEnd/>
          </a:ln>
        </p:spPr>
        <p:txBody>
          <a:bodyPr wrap="none">
            <a:spAutoFit/>
          </a:bodyPr>
          <a:lstStyle/>
          <a:p>
            <a:pPr algn="l"/>
            <a:r>
              <a:rPr lang="en-US" sz="1800" i="1">
                <a:solidFill>
                  <a:srgbClr val="000000"/>
                </a:solidFill>
              </a:rPr>
              <a:t>v</a:t>
            </a:r>
            <a:r>
              <a:rPr lang="en-US" sz="1800" baseline="-25000">
                <a:solidFill>
                  <a:srgbClr val="000000"/>
                </a:solidFill>
              </a:rPr>
              <a:t>2</a:t>
            </a:r>
            <a:r>
              <a:rPr lang="en-US" sz="1800">
                <a:solidFill>
                  <a:srgbClr val="000000"/>
                </a:solidFill>
              </a:rPr>
              <a:t>  =  1</a:t>
            </a:r>
          </a:p>
        </p:txBody>
      </p:sp>
      <p:sp>
        <p:nvSpPr>
          <p:cNvPr id="1030154" name="Text Box 10"/>
          <p:cNvSpPr txBox="1">
            <a:spLocks noChangeArrowheads="1"/>
          </p:cNvSpPr>
          <p:nvPr/>
        </p:nvSpPr>
        <p:spPr bwMode="auto">
          <a:xfrm>
            <a:off x="3765550" y="2622550"/>
            <a:ext cx="311150" cy="366713"/>
          </a:xfrm>
          <a:prstGeom prst="rect">
            <a:avLst/>
          </a:prstGeom>
          <a:noFill/>
          <a:ln w="9525">
            <a:noFill/>
            <a:miter lim="800000"/>
            <a:headEnd/>
            <a:tailEnd/>
          </a:ln>
        </p:spPr>
        <p:txBody>
          <a:bodyPr wrap="none">
            <a:spAutoFit/>
          </a:bodyPr>
          <a:lstStyle/>
          <a:p>
            <a:pPr algn="l"/>
            <a:r>
              <a:rPr lang="en-US" sz="1800">
                <a:solidFill>
                  <a:srgbClr val="000000"/>
                </a:solidFill>
              </a:rPr>
              <a:t>?</a:t>
            </a:r>
            <a:endParaRPr lang="en-US" sz="1800" baseline="-25000">
              <a:solidFill>
                <a:srgbClr val="000000"/>
              </a:solidFill>
            </a:endParaRPr>
          </a:p>
        </p:txBody>
      </p:sp>
      <p:sp>
        <p:nvSpPr>
          <p:cNvPr id="1030155" name="Text Box 11"/>
          <p:cNvSpPr txBox="1">
            <a:spLocks noChangeArrowheads="1"/>
          </p:cNvSpPr>
          <p:nvPr/>
        </p:nvSpPr>
        <p:spPr bwMode="auto">
          <a:xfrm>
            <a:off x="7162800" y="2622550"/>
            <a:ext cx="412750" cy="366713"/>
          </a:xfrm>
          <a:prstGeom prst="rect">
            <a:avLst/>
          </a:prstGeom>
          <a:noFill/>
          <a:ln w="9525">
            <a:noFill/>
            <a:miter lim="800000"/>
            <a:headEnd/>
            <a:tailEnd/>
          </a:ln>
        </p:spPr>
        <p:txBody>
          <a:bodyPr wrap="none">
            <a:spAutoFit/>
          </a:bodyPr>
          <a:lstStyle/>
          <a:p>
            <a:pPr algn="l"/>
            <a:r>
              <a:rPr lang="en-US" sz="1800">
                <a:solidFill>
                  <a:srgbClr val="000000"/>
                </a:solidFill>
              </a:rPr>
              <a:t>Ar</a:t>
            </a:r>
            <a:endParaRPr lang="en-US" sz="1800" baseline="-25000">
              <a:solidFill>
                <a:srgbClr val="000000"/>
              </a:solidFill>
            </a:endParaRPr>
          </a:p>
        </p:txBody>
      </p:sp>
      <p:sp>
        <p:nvSpPr>
          <p:cNvPr id="1030156" name="Text Box 12"/>
          <p:cNvSpPr txBox="1">
            <a:spLocks noChangeArrowheads="1"/>
          </p:cNvSpPr>
          <p:nvPr/>
        </p:nvSpPr>
        <p:spPr bwMode="auto">
          <a:xfrm>
            <a:off x="609600" y="3994150"/>
            <a:ext cx="1949450" cy="366713"/>
          </a:xfrm>
          <a:prstGeom prst="rect">
            <a:avLst/>
          </a:prstGeom>
          <a:noFill/>
          <a:ln w="9525">
            <a:noFill/>
            <a:miter lim="800000"/>
            <a:headEnd/>
            <a:tailEnd/>
          </a:ln>
        </p:spPr>
        <p:txBody>
          <a:bodyPr wrap="none">
            <a:spAutoFit/>
          </a:bodyPr>
          <a:lstStyle/>
          <a:p>
            <a:pPr algn="l"/>
            <a:r>
              <a:rPr lang="en-US" sz="1800">
                <a:solidFill>
                  <a:srgbClr val="000000"/>
                </a:solidFill>
              </a:rPr>
              <a:t>Step 2)  Equation</a:t>
            </a:r>
          </a:p>
        </p:txBody>
      </p:sp>
      <p:graphicFrame>
        <p:nvGraphicFramePr>
          <p:cNvPr id="1030157" name="Object 13"/>
          <p:cNvGraphicFramePr>
            <a:graphicFrameLocks noChangeAspect="1"/>
          </p:cNvGraphicFramePr>
          <p:nvPr/>
        </p:nvGraphicFramePr>
        <p:xfrm>
          <a:off x="1676400" y="4514850"/>
          <a:ext cx="1016000" cy="660400"/>
        </p:xfrm>
        <a:graphic>
          <a:graphicData uri="http://schemas.openxmlformats.org/presentationml/2006/ole">
            <mc:AlternateContent xmlns:mc="http://schemas.openxmlformats.org/markup-compatibility/2006">
              <mc:Choice xmlns:v="urn:schemas-microsoft-com:vml" Requires="v">
                <p:oleObj spid="_x0000_s49154" name="Equation" r:id="rId4" imgW="1016000" imgH="660400" progId="Equation.3">
                  <p:embed/>
                </p:oleObj>
              </mc:Choice>
              <mc:Fallback>
                <p:oleObj name="Equation" r:id="rId4" imgW="1016000" imgH="660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4514850"/>
                        <a:ext cx="1016000" cy="66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0158" name="Text Box 14"/>
          <p:cNvSpPr txBox="1">
            <a:spLocks noChangeArrowheads="1"/>
          </p:cNvSpPr>
          <p:nvPr/>
        </p:nvSpPr>
        <p:spPr bwMode="auto">
          <a:xfrm>
            <a:off x="3613150" y="3995738"/>
            <a:ext cx="4476750" cy="366712"/>
          </a:xfrm>
          <a:prstGeom prst="rect">
            <a:avLst/>
          </a:prstGeom>
          <a:noFill/>
          <a:ln w="9525">
            <a:noFill/>
            <a:miter lim="800000"/>
            <a:headEnd/>
            <a:tailEnd/>
          </a:ln>
        </p:spPr>
        <p:txBody>
          <a:bodyPr wrap="none">
            <a:spAutoFit/>
          </a:bodyPr>
          <a:lstStyle/>
          <a:p>
            <a:pPr algn="l"/>
            <a:r>
              <a:rPr lang="en-US" sz="1800">
                <a:solidFill>
                  <a:srgbClr val="000000"/>
                </a:solidFill>
              </a:rPr>
              <a:t>Step 3)  Substitute into equation and solve</a:t>
            </a:r>
          </a:p>
        </p:txBody>
      </p:sp>
      <p:sp>
        <p:nvSpPr>
          <p:cNvPr id="1030159" name="Text Box 15"/>
          <p:cNvSpPr txBox="1">
            <a:spLocks noChangeArrowheads="1"/>
          </p:cNvSpPr>
          <p:nvPr/>
        </p:nvSpPr>
        <p:spPr bwMode="auto">
          <a:xfrm>
            <a:off x="4518025" y="4551363"/>
            <a:ext cx="628650" cy="366712"/>
          </a:xfrm>
          <a:prstGeom prst="rect">
            <a:avLst/>
          </a:prstGeom>
          <a:noFill/>
          <a:ln w="9525">
            <a:noFill/>
            <a:miter lim="800000"/>
            <a:headEnd/>
            <a:tailEnd/>
          </a:ln>
        </p:spPr>
        <p:txBody>
          <a:bodyPr wrap="none">
            <a:spAutoFit/>
          </a:bodyPr>
          <a:lstStyle/>
          <a:p>
            <a:pPr algn="l"/>
            <a:r>
              <a:rPr lang="en-US" sz="1800">
                <a:solidFill>
                  <a:srgbClr val="000000"/>
                </a:solidFill>
              </a:rPr>
              <a:t>4.45</a:t>
            </a:r>
            <a:endParaRPr lang="en-US" sz="1800" baseline="-25000">
              <a:solidFill>
                <a:srgbClr val="000000"/>
              </a:solidFill>
            </a:endParaRPr>
          </a:p>
        </p:txBody>
      </p:sp>
      <p:sp>
        <p:nvSpPr>
          <p:cNvPr id="1030160" name="Text Box 16"/>
          <p:cNvSpPr txBox="1">
            <a:spLocks noChangeArrowheads="1"/>
          </p:cNvSpPr>
          <p:nvPr/>
        </p:nvSpPr>
        <p:spPr bwMode="auto">
          <a:xfrm>
            <a:off x="4672013" y="4895850"/>
            <a:ext cx="311150" cy="366713"/>
          </a:xfrm>
          <a:prstGeom prst="rect">
            <a:avLst/>
          </a:prstGeom>
          <a:noFill/>
          <a:ln w="9525">
            <a:noFill/>
            <a:miter lim="800000"/>
            <a:headEnd/>
            <a:tailEnd/>
          </a:ln>
        </p:spPr>
        <p:txBody>
          <a:bodyPr wrap="none">
            <a:spAutoFit/>
          </a:bodyPr>
          <a:lstStyle/>
          <a:p>
            <a:pPr algn="l"/>
            <a:r>
              <a:rPr lang="en-US" sz="1800">
                <a:solidFill>
                  <a:srgbClr val="000000"/>
                </a:solidFill>
              </a:rPr>
              <a:t>1</a:t>
            </a:r>
            <a:endParaRPr lang="en-US" sz="1800" baseline="-25000">
              <a:solidFill>
                <a:srgbClr val="000000"/>
              </a:solidFill>
            </a:endParaRPr>
          </a:p>
        </p:txBody>
      </p:sp>
      <p:sp>
        <p:nvSpPr>
          <p:cNvPr id="1030161" name="Line 17"/>
          <p:cNvSpPr>
            <a:spLocks noChangeShapeType="1"/>
          </p:cNvSpPr>
          <p:nvPr/>
        </p:nvSpPr>
        <p:spPr bwMode="auto">
          <a:xfrm>
            <a:off x="4541838" y="4933950"/>
            <a:ext cx="601662"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030162" name="Text Box 18"/>
          <p:cNvSpPr txBox="1">
            <a:spLocks noChangeArrowheads="1"/>
          </p:cNvSpPr>
          <p:nvPr/>
        </p:nvSpPr>
        <p:spPr bwMode="auto">
          <a:xfrm>
            <a:off x="5159375" y="4751388"/>
            <a:ext cx="317500" cy="366712"/>
          </a:xfrm>
          <a:prstGeom prst="rect">
            <a:avLst/>
          </a:prstGeom>
          <a:noFill/>
          <a:ln w="9525">
            <a:noFill/>
            <a:miter lim="800000"/>
            <a:headEnd/>
            <a:tailEnd/>
          </a:ln>
        </p:spPr>
        <p:txBody>
          <a:bodyPr wrap="none">
            <a:spAutoFit/>
          </a:bodyPr>
          <a:lstStyle/>
          <a:p>
            <a:pPr algn="l"/>
            <a:r>
              <a:rPr lang="en-US" sz="1800">
                <a:solidFill>
                  <a:srgbClr val="000000"/>
                </a:solidFill>
              </a:rPr>
              <a:t>=</a:t>
            </a:r>
          </a:p>
        </p:txBody>
      </p:sp>
      <p:sp>
        <p:nvSpPr>
          <p:cNvPr id="1030163" name="Text Box 19"/>
          <p:cNvSpPr txBox="1">
            <a:spLocks noChangeArrowheads="1"/>
          </p:cNvSpPr>
          <p:nvPr/>
        </p:nvSpPr>
        <p:spPr bwMode="auto">
          <a:xfrm>
            <a:off x="5546725" y="4551363"/>
            <a:ext cx="946150" cy="366712"/>
          </a:xfrm>
          <a:prstGeom prst="rect">
            <a:avLst/>
          </a:prstGeom>
          <a:noFill/>
          <a:ln w="9525">
            <a:noFill/>
            <a:miter lim="800000"/>
            <a:headEnd/>
            <a:tailEnd/>
          </a:ln>
        </p:spPr>
        <p:txBody>
          <a:bodyPr wrap="none">
            <a:spAutoFit/>
          </a:bodyPr>
          <a:lstStyle/>
          <a:p>
            <a:pPr algn="l"/>
            <a:r>
              <a:rPr lang="en-US" sz="1800">
                <a:solidFill>
                  <a:srgbClr val="000000"/>
                </a:solidFill>
              </a:rPr>
              <a:t>39.95 g</a:t>
            </a:r>
            <a:endParaRPr lang="en-US" sz="1800" baseline="-25000">
              <a:solidFill>
                <a:srgbClr val="000000"/>
              </a:solidFill>
            </a:endParaRPr>
          </a:p>
        </p:txBody>
      </p:sp>
      <p:sp>
        <p:nvSpPr>
          <p:cNvPr id="1030164" name="Text Box 20"/>
          <p:cNvSpPr txBox="1">
            <a:spLocks noChangeArrowheads="1"/>
          </p:cNvSpPr>
          <p:nvPr/>
        </p:nvSpPr>
        <p:spPr bwMode="auto">
          <a:xfrm>
            <a:off x="5751513" y="4895850"/>
            <a:ext cx="488950" cy="366713"/>
          </a:xfrm>
          <a:prstGeom prst="rect">
            <a:avLst/>
          </a:prstGeom>
          <a:noFill/>
          <a:ln w="9525">
            <a:noFill/>
            <a:miter lim="800000"/>
            <a:headEnd/>
            <a:tailEnd/>
          </a:ln>
        </p:spPr>
        <p:txBody>
          <a:bodyPr wrap="none">
            <a:spAutoFit/>
          </a:bodyPr>
          <a:lstStyle/>
          <a:p>
            <a:pPr algn="l"/>
            <a:r>
              <a:rPr lang="en-US" sz="1800">
                <a:solidFill>
                  <a:srgbClr val="000000"/>
                </a:solidFill>
              </a:rPr>
              <a:t>x g</a:t>
            </a:r>
            <a:endParaRPr lang="en-US" sz="1800" baseline="-25000">
              <a:solidFill>
                <a:srgbClr val="000000"/>
              </a:solidFill>
            </a:endParaRPr>
          </a:p>
        </p:txBody>
      </p:sp>
      <p:sp>
        <p:nvSpPr>
          <p:cNvPr id="1030165" name="Line 21"/>
          <p:cNvSpPr>
            <a:spLocks noChangeShapeType="1"/>
          </p:cNvSpPr>
          <p:nvPr/>
        </p:nvSpPr>
        <p:spPr bwMode="auto">
          <a:xfrm>
            <a:off x="5613400" y="4933950"/>
            <a:ext cx="773113"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030166" name="Freeform 22"/>
          <p:cNvSpPr>
            <a:spLocks/>
          </p:cNvSpPr>
          <p:nvPr/>
        </p:nvSpPr>
        <p:spPr bwMode="auto">
          <a:xfrm>
            <a:off x="5459413" y="4565650"/>
            <a:ext cx="998537" cy="587375"/>
          </a:xfrm>
          <a:custGeom>
            <a:avLst/>
            <a:gdLst>
              <a:gd name="T0" fmla="*/ 0 w 629"/>
              <a:gd name="T1" fmla="*/ 2147483647 h 370"/>
              <a:gd name="T2" fmla="*/ 2147483647 w 629"/>
              <a:gd name="T3" fmla="*/ 2147483647 h 370"/>
              <a:gd name="T4" fmla="*/ 2147483647 w 629"/>
              <a:gd name="T5" fmla="*/ 2147483647 h 370"/>
              <a:gd name="T6" fmla="*/ 2147483647 w 629"/>
              <a:gd name="T7" fmla="*/ 2147483647 h 370"/>
              <a:gd name="T8" fmla="*/ 2147483647 w 629"/>
              <a:gd name="T9" fmla="*/ 0 h 370"/>
              <a:gd name="T10" fmla="*/ 0 60000 65536"/>
              <a:gd name="T11" fmla="*/ 0 60000 65536"/>
              <a:gd name="T12" fmla="*/ 0 60000 65536"/>
              <a:gd name="T13" fmla="*/ 0 60000 65536"/>
              <a:gd name="T14" fmla="*/ 0 60000 65536"/>
              <a:gd name="T15" fmla="*/ 0 w 629"/>
              <a:gd name="T16" fmla="*/ 0 h 370"/>
              <a:gd name="T17" fmla="*/ 629 w 629"/>
              <a:gd name="T18" fmla="*/ 370 h 370"/>
            </a:gdLst>
            <a:ahLst/>
            <a:cxnLst>
              <a:cxn ang="T10">
                <a:pos x="T0" y="T1"/>
              </a:cxn>
              <a:cxn ang="T11">
                <a:pos x="T2" y="T3"/>
              </a:cxn>
              <a:cxn ang="T12">
                <a:pos x="T4" y="T5"/>
              </a:cxn>
              <a:cxn ang="T13">
                <a:pos x="T6" y="T7"/>
              </a:cxn>
              <a:cxn ang="T14">
                <a:pos x="T8" y="T9"/>
              </a:cxn>
            </a:cxnLst>
            <a:rect l="T15" t="T16" r="T17" b="T18"/>
            <a:pathLst>
              <a:path w="629" h="370">
                <a:moveTo>
                  <a:pt x="0" y="237"/>
                </a:moveTo>
                <a:lnTo>
                  <a:pt x="16" y="228"/>
                </a:lnTo>
                <a:lnTo>
                  <a:pt x="48" y="370"/>
                </a:lnTo>
                <a:lnTo>
                  <a:pt x="84" y="1"/>
                </a:lnTo>
                <a:lnTo>
                  <a:pt x="629" y="0"/>
                </a:lnTo>
              </a:path>
            </a:pathLst>
          </a:custGeom>
          <a:noFill/>
          <a:ln w="9525">
            <a:solidFill>
              <a:schemeClr val="tx1"/>
            </a:solidFill>
            <a:round/>
            <a:headEnd/>
            <a:tailEnd/>
          </a:ln>
        </p:spPr>
        <p:txBody>
          <a:bodyPr/>
          <a:lstStyle/>
          <a:p>
            <a:endParaRPr lang="en-US">
              <a:solidFill>
                <a:srgbClr val="000000"/>
              </a:solidFill>
            </a:endParaRPr>
          </a:p>
        </p:txBody>
      </p:sp>
      <p:sp>
        <p:nvSpPr>
          <p:cNvPr id="1030167" name="AutoShape 23"/>
          <p:cNvSpPr>
            <a:spLocks noChangeArrowheads="1"/>
          </p:cNvSpPr>
          <p:nvPr/>
        </p:nvSpPr>
        <p:spPr bwMode="auto">
          <a:xfrm>
            <a:off x="6586538" y="4778375"/>
            <a:ext cx="561975" cy="300038"/>
          </a:xfrm>
          <a:prstGeom prst="notchedRightArrow">
            <a:avLst>
              <a:gd name="adj1" fmla="val 50000"/>
              <a:gd name="adj2" fmla="val 46825"/>
            </a:avLst>
          </a:prstGeom>
          <a:gradFill rotWithShape="1">
            <a:gsLst>
              <a:gs pos="0">
                <a:schemeClr val="bg1"/>
              </a:gs>
              <a:gs pos="100000">
                <a:schemeClr val="accent2"/>
              </a:gs>
            </a:gsLst>
            <a:lin ang="0" scaled="1"/>
          </a:gradFill>
          <a:ln w="9525">
            <a:noFill/>
            <a:miter lim="800000"/>
            <a:headEnd/>
            <a:tailEnd/>
          </a:ln>
        </p:spPr>
        <p:txBody>
          <a:bodyPr wrap="none" anchor="ctr"/>
          <a:lstStyle/>
          <a:p>
            <a:endParaRPr lang="en-US">
              <a:solidFill>
                <a:srgbClr val="000000"/>
              </a:solidFill>
            </a:endParaRPr>
          </a:p>
        </p:txBody>
      </p:sp>
      <p:sp>
        <p:nvSpPr>
          <p:cNvPr id="1030168" name="Text Box 24"/>
          <p:cNvSpPr txBox="1">
            <a:spLocks noChangeArrowheads="1"/>
          </p:cNvSpPr>
          <p:nvPr/>
        </p:nvSpPr>
        <p:spPr bwMode="auto">
          <a:xfrm>
            <a:off x="7273925" y="4754563"/>
            <a:ext cx="1250950" cy="366712"/>
          </a:xfrm>
          <a:prstGeom prst="rect">
            <a:avLst/>
          </a:prstGeom>
          <a:noFill/>
          <a:ln w="9525">
            <a:noFill/>
            <a:miter lim="800000"/>
            <a:headEnd/>
            <a:tailEnd/>
          </a:ln>
        </p:spPr>
        <p:txBody>
          <a:bodyPr wrap="none">
            <a:spAutoFit/>
          </a:bodyPr>
          <a:lstStyle/>
          <a:p>
            <a:pPr algn="l"/>
            <a:r>
              <a:rPr lang="en-US" sz="1800">
                <a:solidFill>
                  <a:srgbClr val="000000"/>
                </a:solidFill>
              </a:rPr>
              <a:t>2.02 g/mol</a:t>
            </a:r>
            <a:endParaRPr lang="en-US" sz="1800" baseline="-25000">
              <a:solidFill>
                <a:srgbClr val="000000"/>
              </a:solidFill>
            </a:endParaRPr>
          </a:p>
        </p:txBody>
      </p:sp>
      <p:grpSp>
        <p:nvGrpSpPr>
          <p:cNvPr id="2" name="Group 25"/>
          <p:cNvGrpSpPr>
            <a:grpSpLocks/>
          </p:cNvGrpSpPr>
          <p:nvPr/>
        </p:nvGrpSpPr>
        <p:grpSpPr bwMode="auto">
          <a:xfrm>
            <a:off x="7415213" y="5462588"/>
            <a:ext cx="838200" cy="1006475"/>
            <a:chOff x="4192" y="3469"/>
            <a:chExt cx="528" cy="634"/>
          </a:xfrm>
        </p:grpSpPr>
        <p:sp>
          <p:nvSpPr>
            <p:cNvPr id="36895" name="Rectangle 26"/>
            <p:cNvSpPr>
              <a:spLocks noChangeArrowheads="1"/>
            </p:cNvSpPr>
            <p:nvPr/>
          </p:nvSpPr>
          <p:spPr bwMode="auto">
            <a:xfrm>
              <a:off x="4192" y="3469"/>
              <a:ext cx="528" cy="624"/>
            </a:xfrm>
            <a:prstGeom prst="rect">
              <a:avLst/>
            </a:prstGeom>
            <a:noFill/>
            <a:ln w="9525">
              <a:solidFill>
                <a:schemeClr val="tx1"/>
              </a:solidFill>
              <a:miter lim="800000"/>
              <a:headEnd/>
              <a:tailEnd/>
            </a:ln>
          </p:spPr>
          <p:txBody>
            <a:bodyPr wrap="none" anchor="ctr"/>
            <a:lstStyle/>
            <a:p>
              <a:endParaRPr lang="en-US">
                <a:solidFill>
                  <a:srgbClr val="000000"/>
                </a:solidFill>
              </a:endParaRPr>
            </a:p>
          </p:txBody>
        </p:sp>
        <p:sp>
          <p:nvSpPr>
            <p:cNvPr id="36896" name="Text Box 27"/>
            <p:cNvSpPr txBox="1">
              <a:spLocks noChangeArrowheads="1"/>
            </p:cNvSpPr>
            <p:nvPr/>
          </p:nvSpPr>
          <p:spPr bwMode="auto">
            <a:xfrm>
              <a:off x="4299" y="3613"/>
              <a:ext cx="301" cy="365"/>
            </a:xfrm>
            <a:prstGeom prst="rect">
              <a:avLst/>
            </a:prstGeom>
            <a:noFill/>
            <a:ln w="9525">
              <a:noFill/>
              <a:miter lim="800000"/>
              <a:headEnd/>
              <a:tailEnd/>
            </a:ln>
          </p:spPr>
          <p:txBody>
            <a:bodyPr wrap="none">
              <a:spAutoFit/>
            </a:bodyPr>
            <a:lstStyle/>
            <a:p>
              <a:pPr algn="l"/>
              <a:r>
                <a:rPr lang="en-US" sz="3200">
                  <a:solidFill>
                    <a:srgbClr val="000000"/>
                  </a:solidFill>
                </a:rPr>
                <a:t>H</a:t>
              </a:r>
            </a:p>
          </p:txBody>
        </p:sp>
        <p:sp>
          <p:nvSpPr>
            <p:cNvPr id="36897" name="Text Box 28"/>
            <p:cNvSpPr txBox="1">
              <a:spLocks noChangeArrowheads="1"/>
            </p:cNvSpPr>
            <p:nvPr/>
          </p:nvSpPr>
          <p:spPr bwMode="auto">
            <a:xfrm>
              <a:off x="4196" y="3911"/>
              <a:ext cx="519" cy="192"/>
            </a:xfrm>
            <a:prstGeom prst="rect">
              <a:avLst/>
            </a:prstGeom>
            <a:noFill/>
            <a:ln w="9525">
              <a:noFill/>
              <a:miter lim="800000"/>
              <a:headEnd/>
              <a:tailEnd/>
            </a:ln>
          </p:spPr>
          <p:txBody>
            <a:bodyPr wrap="none">
              <a:spAutoFit/>
            </a:bodyPr>
            <a:lstStyle/>
            <a:p>
              <a:pPr algn="l"/>
              <a:r>
                <a:rPr lang="en-US" sz="1400" b="1">
                  <a:solidFill>
                    <a:srgbClr val="FF0000"/>
                  </a:solidFill>
                </a:rPr>
                <a:t>1.00794</a:t>
              </a:r>
            </a:p>
          </p:txBody>
        </p:sp>
        <p:sp>
          <p:nvSpPr>
            <p:cNvPr id="36898" name="Text Box 29"/>
            <p:cNvSpPr txBox="1">
              <a:spLocks noChangeArrowheads="1"/>
            </p:cNvSpPr>
            <p:nvPr/>
          </p:nvSpPr>
          <p:spPr bwMode="auto">
            <a:xfrm>
              <a:off x="4496" y="3469"/>
              <a:ext cx="196" cy="231"/>
            </a:xfrm>
            <a:prstGeom prst="rect">
              <a:avLst/>
            </a:prstGeom>
            <a:noFill/>
            <a:ln w="9525">
              <a:noFill/>
              <a:miter lim="800000"/>
              <a:headEnd/>
              <a:tailEnd/>
            </a:ln>
          </p:spPr>
          <p:txBody>
            <a:bodyPr wrap="none">
              <a:spAutoFit/>
            </a:bodyPr>
            <a:lstStyle/>
            <a:p>
              <a:pPr algn="l"/>
              <a:r>
                <a:rPr lang="en-US" sz="1800">
                  <a:solidFill>
                    <a:srgbClr val="333399"/>
                  </a:solidFill>
                </a:rPr>
                <a:t>1</a:t>
              </a:r>
            </a:p>
          </p:txBody>
        </p:sp>
      </p:grpSp>
      <p:grpSp>
        <p:nvGrpSpPr>
          <p:cNvPr id="3" name="Group 36"/>
          <p:cNvGrpSpPr>
            <a:grpSpLocks/>
          </p:cNvGrpSpPr>
          <p:nvPr/>
        </p:nvGrpSpPr>
        <p:grpSpPr bwMode="auto">
          <a:xfrm>
            <a:off x="8153400" y="152400"/>
            <a:ext cx="838200" cy="1006475"/>
            <a:chOff x="5136" y="96"/>
            <a:chExt cx="528" cy="634"/>
          </a:xfrm>
        </p:grpSpPr>
        <p:sp>
          <p:nvSpPr>
            <p:cNvPr id="36891" name="Rectangle 32"/>
            <p:cNvSpPr>
              <a:spLocks noChangeArrowheads="1"/>
            </p:cNvSpPr>
            <p:nvPr/>
          </p:nvSpPr>
          <p:spPr bwMode="auto">
            <a:xfrm>
              <a:off x="5136" y="96"/>
              <a:ext cx="528" cy="624"/>
            </a:xfrm>
            <a:prstGeom prst="rect">
              <a:avLst/>
            </a:prstGeom>
            <a:noFill/>
            <a:ln w="9525">
              <a:solidFill>
                <a:schemeClr val="tx1"/>
              </a:solidFill>
              <a:miter lim="800000"/>
              <a:headEnd/>
              <a:tailEnd/>
            </a:ln>
          </p:spPr>
          <p:txBody>
            <a:bodyPr wrap="none" anchor="ctr"/>
            <a:lstStyle/>
            <a:p>
              <a:endParaRPr lang="en-US">
                <a:solidFill>
                  <a:srgbClr val="000000"/>
                </a:solidFill>
              </a:endParaRPr>
            </a:p>
          </p:txBody>
        </p:sp>
        <p:sp>
          <p:nvSpPr>
            <p:cNvPr id="36892" name="Text Box 33"/>
            <p:cNvSpPr txBox="1">
              <a:spLocks noChangeArrowheads="1"/>
            </p:cNvSpPr>
            <p:nvPr/>
          </p:nvSpPr>
          <p:spPr bwMode="auto">
            <a:xfrm>
              <a:off x="5216" y="240"/>
              <a:ext cx="372" cy="365"/>
            </a:xfrm>
            <a:prstGeom prst="rect">
              <a:avLst/>
            </a:prstGeom>
            <a:noFill/>
            <a:ln w="9525">
              <a:noFill/>
              <a:miter lim="800000"/>
              <a:headEnd/>
              <a:tailEnd/>
            </a:ln>
          </p:spPr>
          <p:txBody>
            <a:bodyPr wrap="none">
              <a:spAutoFit/>
            </a:bodyPr>
            <a:lstStyle/>
            <a:p>
              <a:pPr algn="l"/>
              <a:r>
                <a:rPr lang="en-US" sz="3200">
                  <a:solidFill>
                    <a:srgbClr val="000000"/>
                  </a:solidFill>
                </a:rPr>
                <a:t>Ar</a:t>
              </a:r>
            </a:p>
          </p:txBody>
        </p:sp>
        <p:sp>
          <p:nvSpPr>
            <p:cNvPr id="36893" name="Text Box 34"/>
            <p:cNvSpPr txBox="1">
              <a:spLocks noChangeArrowheads="1"/>
            </p:cNvSpPr>
            <p:nvPr/>
          </p:nvSpPr>
          <p:spPr bwMode="auto">
            <a:xfrm>
              <a:off x="5170" y="538"/>
              <a:ext cx="457" cy="192"/>
            </a:xfrm>
            <a:prstGeom prst="rect">
              <a:avLst/>
            </a:prstGeom>
            <a:noFill/>
            <a:ln w="9525">
              <a:noFill/>
              <a:miter lim="800000"/>
              <a:headEnd/>
              <a:tailEnd/>
            </a:ln>
          </p:spPr>
          <p:txBody>
            <a:bodyPr wrap="none">
              <a:spAutoFit/>
            </a:bodyPr>
            <a:lstStyle/>
            <a:p>
              <a:pPr algn="l"/>
              <a:r>
                <a:rPr lang="en-US" sz="1400" b="1">
                  <a:solidFill>
                    <a:srgbClr val="FF0000"/>
                  </a:solidFill>
                </a:rPr>
                <a:t>39.948</a:t>
              </a:r>
            </a:p>
          </p:txBody>
        </p:sp>
        <p:sp>
          <p:nvSpPr>
            <p:cNvPr id="36894" name="Text Box 35"/>
            <p:cNvSpPr txBox="1">
              <a:spLocks noChangeArrowheads="1"/>
            </p:cNvSpPr>
            <p:nvPr/>
          </p:nvSpPr>
          <p:spPr bwMode="auto">
            <a:xfrm>
              <a:off x="5384" y="96"/>
              <a:ext cx="276" cy="231"/>
            </a:xfrm>
            <a:prstGeom prst="rect">
              <a:avLst/>
            </a:prstGeom>
            <a:noFill/>
            <a:ln w="9525">
              <a:noFill/>
              <a:miter lim="800000"/>
              <a:headEnd/>
              <a:tailEnd/>
            </a:ln>
          </p:spPr>
          <p:txBody>
            <a:bodyPr wrap="none">
              <a:spAutoFit/>
            </a:bodyPr>
            <a:lstStyle/>
            <a:p>
              <a:pPr algn="l"/>
              <a:r>
                <a:rPr lang="en-US" sz="1800">
                  <a:solidFill>
                    <a:srgbClr val="333399"/>
                  </a:solidFill>
                </a:rPr>
                <a:t>18</a:t>
              </a:r>
            </a:p>
          </p:txBody>
        </p:sp>
      </p:grpSp>
    </p:spTree>
    <p:extLst>
      <p:ext uri="{BB962C8B-B14F-4D97-AF65-F5344CB8AC3E}">
        <p14:creationId xmlns:p14="http://schemas.microsoft.com/office/powerpoint/2010/main" val="129290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301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grpId="0" nodeType="clickEffect">
                                  <p:stCondLst>
                                    <p:cond delay="0"/>
                                  </p:stCondLst>
                                  <p:childTnLst>
                                    <p:set>
                                      <p:cBhvr>
                                        <p:cTn id="17" dur="1" fill="hold">
                                          <p:stCondLst>
                                            <p:cond delay="0"/>
                                          </p:stCondLst>
                                        </p:cTn>
                                        <p:tgtEl>
                                          <p:spTgt spid="1030147"/>
                                        </p:tgtEl>
                                        <p:attrNameLst>
                                          <p:attrName>style.visibility</p:attrName>
                                        </p:attrNameLst>
                                      </p:cBhvr>
                                      <p:to>
                                        <p:strVal val="visible"/>
                                      </p:to>
                                    </p:set>
                                    <p:anim calcmode="lin" valueType="num">
                                      <p:cBhvr>
                                        <p:cTn id="18" dur="1000" fill="hold"/>
                                        <p:tgtEl>
                                          <p:spTgt spid="1030147"/>
                                        </p:tgtEl>
                                        <p:attrNameLst>
                                          <p:attrName>ppt_x</p:attrName>
                                        </p:attrNameLst>
                                      </p:cBhvr>
                                      <p:tavLst>
                                        <p:tav tm="0">
                                          <p:val>
                                            <p:strVal val="#ppt_x-.2"/>
                                          </p:val>
                                        </p:tav>
                                        <p:tav tm="100000">
                                          <p:val>
                                            <p:strVal val="#ppt_x"/>
                                          </p:val>
                                        </p:tav>
                                      </p:tavLst>
                                    </p:anim>
                                    <p:anim calcmode="lin" valueType="num">
                                      <p:cBhvr>
                                        <p:cTn id="19" dur="1000" fill="hold"/>
                                        <p:tgtEl>
                                          <p:spTgt spid="1030147"/>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03014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1030148"/>
                                        </p:tgtEl>
                                        <p:attrNameLst>
                                          <p:attrName>style.visibility</p:attrName>
                                        </p:attrNameLst>
                                      </p:cBhvr>
                                      <p:to>
                                        <p:strVal val="visible"/>
                                      </p:to>
                                    </p:set>
                                    <p:anim calcmode="lin" valueType="num">
                                      <p:cBhvr>
                                        <p:cTn id="25" dur="500" fill="hold"/>
                                        <p:tgtEl>
                                          <p:spTgt spid="1030148"/>
                                        </p:tgtEl>
                                        <p:attrNameLst>
                                          <p:attrName>ppt_w</p:attrName>
                                        </p:attrNameLst>
                                      </p:cBhvr>
                                      <p:tavLst>
                                        <p:tav tm="0">
                                          <p:val>
                                            <p:fltVal val="0"/>
                                          </p:val>
                                        </p:tav>
                                        <p:tav tm="100000">
                                          <p:val>
                                            <p:strVal val="#ppt_w"/>
                                          </p:val>
                                        </p:tav>
                                      </p:tavLst>
                                    </p:anim>
                                    <p:anim calcmode="lin" valueType="num">
                                      <p:cBhvr>
                                        <p:cTn id="26" dur="500" fill="hold"/>
                                        <p:tgtEl>
                                          <p:spTgt spid="1030148"/>
                                        </p:tgtEl>
                                        <p:attrNameLst>
                                          <p:attrName>ppt_h</p:attrName>
                                        </p:attrNameLst>
                                      </p:cBhvr>
                                      <p:tavLst>
                                        <p:tav tm="0">
                                          <p:val>
                                            <p:fltVal val="0"/>
                                          </p:val>
                                        </p:tav>
                                        <p:tav tm="100000">
                                          <p:val>
                                            <p:strVal val="#ppt_h"/>
                                          </p:val>
                                        </p:tav>
                                      </p:tavLst>
                                    </p:anim>
                                    <p:animEffect transition="in" filter="fade">
                                      <p:cBhvr>
                                        <p:cTn id="27" dur="500"/>
                                        <p:tgtEl>
                                          <p:spTgt spid="103014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30154"/>
                                        </p:tgtEl>
                                        <p:attrNameLst>
                                          <p:attrName>style.visibility</p:attrName>
                                        </p:attrNameLst>
                                      </p:cBhvr>
                                      <p:to>
                                        <p:strVal val="visible"/>
                                      </p:to>
                                    </p:set>
                                    <p:animEffect transition="in" filter="dissolve">
                                      <p:cBhvr>
                                        <p:cTn id="32" dur="500"/>
                                        <p:tgtEl>
                                          <p:spTgt spid="1030154"/>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1030149"/>
                                        </p:tgtEl>
                                        <p:attrNameLst>
                                          <p:attrName>style.visibility</p:attrName>
                                        </p:attrNameLst>
                                      </p:cBhvr>
                                      <p:to>
                                        <p:strVal val="visible"/>
                                      </p:to>
                                    </p:set>
                                    <p:animEffect transition="in" filter="fade">
                                      <p:cBhvr>
                                        <p:cTn id="37" dur="1000"/>
                                        <p:tgtEl>
                                          <p:spTgt spid="1030149"/>
                                        </p:tgtEl>
                                      </p:cBhvr>
                                    </p:animEffect>
                                    <p:anim calcmode="lin" valueType="num">
                                      <p:cBhvr>
                                        <p:cTn id="38" dur="1000" fill="hold"/>
                                        <p:tgtEl>
                                          <p:spTgt spid="1030149"/>
                                        </p:tgtEl>
                                        <p:attrNameLst>
                                          <p:attrName>ppt_x</p:attrName>
                                        </p:attrNameLst>
                                      </p:cBhvr>
                                      <p:tavLst>
                                        <p:tav tm="0">
                                          <p:val>
                                            <p:strVal val="#ppt_x"/>
                                          </p:val>
                                        </p:tav>
                                        <p:tav tm="100000">
                                          <p:val>
                                            <p:strVal val="#ppt_x"/>
                                          </p:val>
                                        </p:tav>
                                      </p:tavLst>
                                    </p:anim>
                                    <p:anim calcmode="lin" valueType="num">
                                      <p:cBhvr>
                                        <p:cTn id="39" dur="1000" fill="hold"/>
                                        <p:tgtEl>
                                          <p:spTgt spid="103014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1030150"/>
                                        </p:tgtEl>
                                        <p:attrNameLst>
                                          <p:attrName>style.visibility</p:attrName>
                                        </p:attrNameLst>
                                      </p:cBhvr>
                                      <p:to>
                                        <p:strVal val="visible"/>
                                      </p:to>
                                    </p:set>
                                    <p:animEffect transition="in" filter="fade">
                                      <p:cBhvr>
                                        <p:cTn id="44" dur="1000"/>
                                        <p:tgtEl>
                                          <p:spTgt spid="1030150"/>
                                        </p:tgtEl>
                                      </p:cBhvr>
                                    </p:animEffect>
                                    <p:anim calcmode="lin" valueType="num">
                                      <p:cBhvr>
                                        <p:cTn id="45" dur="1000" fill="hold"/>
                                        <p:tgtEl>
                                          <p:spTgt spid="1030150"/>
                                        </p:tgtEl>
                                        <p:attrNameLst>
                                          <p:attrName>ppt_x</p:attrName>
                                        </p:attrNameLst>
                                      </p:cBhvr>
                                      <p:tavLst>
                                        <p:tav tm="0">
                                          <p:val>
                                            <p:strVal val="#ppt_x"/>
                                          </p:val>
                                        </p:tav>
                                        <p:tav tm="100000">
                                          <p:val>
                                            <p:strVal val="#ppt_x"/>
                                          </p:val>
                                        </p:tav>
                                      </p:tavLst>
                                    </p:anim>
                                    <p:anim calcmode="lin" valueType="num">
                                      <p:cBhvr>
                                        <p:cTn id="46" dur="1000" fill="hold"/>
                                        <p:tgtEl>
                                          <p:spTgt spid="103015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0" fill="hold" grpId="0" nodeType="clickEffect">
                                  <p:stCondLst>
                                    <p:cond delay="0"/>
                                  </p:stCondLst>
                                  <p:childTnLst>
                                    <p:set>
                                      <p:cBhvr>
                                        <p:cTn id="50" dur="1" fill="hold">
                                          <p:stCondLst>
                                            <p:cond delay="0"/>
                                          </p:stCondLst>
                                        </p:cTn>
                                        <p:tgtEl>
                                          <p:spTgt spid="1030151"/>
                                        </p:tgtEl>
                                        <p:attrNameLst>
                                          <p:attrName>style.visibility</p:attrName>
                                        </p:attrNameLst>
                                      </p:cBhvr>
                                      <p:to>
                                        <p:strVal val="visible"/>
                                      </p:to>
                                    </p:set>
                                    <p:anim calcmode="lin" valueType="num">
                                      <p:cBhvr>
                                        <p:cTn id="51" dur="500" fill="hold"/>
                                        <p:tgtEl>
                                          <p:spTgt spid="1030151"/>
                                        </p:tgtEl>
                                        <p:attrNameLst>
                                          <p:attrName>ppt_w</p:attrName>
                                        </p:attrNameLst>
                                      </p:cBhvr>
                                      <p:tavLst>
                                        <p:tav tm="0">
                                          <p:val>
                                            <p:fltVal val="0"/>
                                          </p:val>
                                        </p:tav>
                                        <p:tav tm="100000">
                                          <p:val>
                                            <p:strVal val="#ppt_w"/>
                                          </p:val>
                                        </p:tav>
                                      </p:tavLst>
                                    </p:anim>
                                    <p:anim calcmode="lin" valueType="num">
                                      <p:cBhvr>
                                        <p:cTn id="52" dur="500" fill="hold"/>
                                        <p:tgtEl>
                                          <p:spTgt spid="1030151"/>
                                        </p:tgtEl>
                                        <p:attrNameLst>
                                          <p:attrName>ppt_h</p:attrName>
                                        </p:attrNameLst>
                                      </p:cBhvr>
                                      <p:tavLst>
                                        <p:tav tm="0">
                                          <p:val>
                                            <p:fltVal val="0"/>
                                          </p:val>
                                        </p:tav>
                                        <p:tav tm="100000">
                                          <p:val>
                                            <p:strVal val="#ppt_h"/>
                                          </p:val>
                                        </p:tav>
                                      </p:tavLst>
                                    </p:anim>
                                    <p:animEffect transition="in" filter="fade">
                                      <p:cBhvr>
                                        <p:cTn id="53" dur="500"/>
                                        <p:tgtEl>
                                          <p:spTgt spid="1030151"/>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1030155"/>
                                        </p:tgtEl>
                                        <p:attrNameLst>
                                          <p:attrName>style.visibility</p:attrName>
                                        </p:attrNameLst>
                                      </p:cBhvr>
                                      <p:to>
                                        <p:strVal val="visible"/>
                                      </p:to>
                                    </p:set>
                                    <p:animEffect transition="in" filter="dissolve">
                                      <p:cBhvr>
                                        <p:cTn id="58" dur="500"/>
                                        <p:tgtEl>
                                          <p:spTgt spid="1030155"/>
                                        </p:tgtEl>
                                      </p:cBhvr>
                                    </p:animEffect>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1030152"/>
                                        </p:tgtEl>
                                        <p:attrNameLst>
                                          <p:attrName>style.visibility</p:attrName>
                                        </p:attrNameLst>
                                      </p:cBhvr>
                                      <p:to>
                                        <p:strVal val="visible"/>
                                      </p:to>
                                    </p:set>
                                    <p:animEffect transition="in" filter="fade">
                                      <p:cBhvr>
                                        <p:cTn id="63" dur="1000"/>
                                        <p:tgtEl>
                                          <p:spTgt spid="1030152"/>
                                        </p:tgtEl>
                                      </p:cBhvr>
                                    </p:animEffect>
                                    <p:anim calcmode="lin" valueType="num">
                                      <p:cBhvr>
                                        <p:cTn id="64" dur="1000" fill="hold"/>
                                        <p:tgtEl>
                                          <p:spTgt spid="1030152"/>
                                        </p:tgtEl>
                                        <p:attrNameLst>
                                          <p:attrName>ppt_x</p:attrName>
                                        </p:attrNameLst>
                                      </p:cBhvr>
                                      <p:tavLst>
                                        <p:tav tm="0">
                                          <p:val>
                                            <p:strVal val="#ppt_x"/>
                                          </p:val>
                                        </p:tav>
                                        <p:tav tm="100000">
                                          <p:val>
                                            <p:strVal val="#ppt_x"/>
                                          </p:val>
                                        </p:tav>
                                      </p:tavLst>
                                    </p:anim>
                                    <p:anim calcmode="lin" valueType="num">
                                      <p:cBhvr>
                                        <p:cTn id="65" dur="1000" fill="hold"/>
                                        <p:tgtEl>
                                          <p:spTgt spid="103015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1030153"/>
                                        </p:tgtEl>
                                        <p:attrNameLst>
                                          <p:attrName>style.visibility</p:attrName>
                                        </p:attrNameLst>
                                      </p:cBhvr>
                                      <p:to>
                                        <p:strVal val="visible"/>
                                      </p:to>
                                    </p:set>
                                    <p:animEffect transition="in" filter="fade">
                                      <p:cBhvr>
                                        <p:cTn id="70" dur="1000"/>
                                        <p:tgtEl>
                                          <p:spTgt spid="1030153"/>
                                        </p:tgtEl>
                                      </p:cBhvr>
                                    </p:animEffect>
                                    <p:anim calcmode="lin" valueType="num">
                                      <p:cBhvr>
                                        <p:cTn id="71" dur="1000" fill="hold"/>
                                        <p:tgtEl>
                                          <p:spTgt spid="1030153"/>
                                        </p:tgtEl>
                                        <p:attrNameLst>
                                          <p:attrName>ppt_x</p:attrName>
                                        </p:attrNameLst>
                                      </p:cBhvr>
                                      <p:tavLst>
                                        <p:tav tm="0">
                                          <p:val>
                                            <p:strVal val="#ppt_x"/>
                                          </p:val>
                                        </p:tav>
                                        <p:tav tm="100000">
                                          <p:val>
                                            <p:strVal val="#ppt_x"/>
                                          </p:val>
                                        </p:tav>
                                      </p:tavLst>
                                    </p:anim>
                                    <p:anim calcmode="lin" valueType="num">
                                      <p:cBhvr>
                                        <p:cTn id="72" dur="1000" fill="hold"/>
                                        <p:tgtEl>
                                          <p:spTgt spid="103015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0" presetClass="entr" presetSubtype="0" fill="hold" grpId="0" nodeType="clickEffect">
                                  <p:stCondLst>
                                    <p:cond delay="0"/>
                                  </p:stCondLst>
                                  <p:iterate type="lt">
                                    <p:tmPct val="10000"/>
                                  </p:iterate>
                                  <p:childTnLst>
                                    <p:set>
                                      <p:cBhvr>
                                        <p:cTn id="76" dur="1" fill="hold">
                                          <p:stCondLst>
                                            <p:cond delay="0"/>
                                          </p:stCondLst>
                                        </p:cTn>
                                        <p:tgtEl>
                                          <p:spTgt spid="1030156"/>
                                        </p:tgtEl>
                                        <p:attrNameLst>
                                          <p:attrName>style.visibility</p:attrName>
                                        </p:attrNameLst>
                                      </p:cBhvr>
                                      <p:to>
                                        <p:strVal val="visible"/>
                                      </p:to>
                                    </p:set>
                                    <p:animEffect transition="in" filter="fade">
                                      <p:cBhvr>
                                        <p:cTn id="77" dur="1000"/>
                                        <p:tgtEl>
                                          <p:spTgt spid="1030156"/>
                                        </p:tgtEl>
                                      </p:cBhvr>
                                    </p:animEffect>
                                    <p:anim calcmode="lin" valueType="num">
                                      <p:cBhvr>
                                        <p:cTn id="78" dur="1000" fill="hold"/>
                                        <p:tgtEl>
                                          <p:spTgt spid="1030156"/>
                                        </p:tgtEl>
                                        <p:attrNameLst>
                                          <p:attrName>ppt_x</p:attrName>
                                        </p:attrNameLst>
                                      </p:cBhvr>
                                      <p:tavLst>
                                        <p:tav tm="0">
                                          <p:val>
                                            <p:strVal val="#ppt_x-.1"/>
                                          </p:val>
                                        </p:tav>
                                        <p:tav tm="100000">
                                          <p:val>
                                            <p:strVal val="#ppt_x"/>
                                          </p:val>
                                        </p:tav>
                                      </p:tavLst>
                                    </p:anim>
                                    <p:anim calcmode="lin" valueType="num">
                                      <p:cBhvr>
                                        <p:cTn id="79" dur="1000" fill="hold"/>
                                        <p:tgtEl>
                                          <p:spTgt spid="1030156"/>
                                        </p:tgtEl>
                                        <p:attrNameLst>
                                          <p:attrName>ppt_y</p:attrName>
                                        </p:attrNameLst>
                                      </p:cBhvr>
                                      <p:tavLst>
                                        <p:tav tm="0">
                                          <p:val>
                                            <p:strVal val="#ppt_y"/>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3" presetClass="entr" presetSubtype="16" fill="hold" nodeType="clickEffect">
                                  <p:stCondLst>
                                    <p:cond delay="0"/>
                                  </p:stCondLst>
                                  <p:childTnLst>
                                    <p:set>
                                      <p:cBhvr>
                                        <p:cTn id="83" dur="1" fill="hold">
                                          <p:stCondLst>
                                            <p:cond delay="0"/>
                                          </p:stCondLst>
                                        </p:cTn>
                                        <p:tgtEl>
                                          <p:spTgt spid="1030157"/>
                                        </p:tgtEl>
                                        <p:attrNameLst>
                                          <p:attrName>style.visibility</p:attrName>
                                        </p:attrNameLst>
                                      </p:cBhvr>
                                      <p:to>
                                        <p:strVal val="visible"/>
                                      </p:to>
                                    </p:set>
                                    <p:anim calcmode="lin" valueType="num">
                                      <p:cBhvr>
                                        <p:cTn id="84" dur="500" fill="hold"/>
                                        <p:tgtEl>
                                          <p:spTgt spid="1030157"/>
                                        </p:tgtEl>
                                        <p:attrNameLst>
                                          <p:attrName>ppt_w</p:attrName>
                                        </p:attrNameLst>
                                      </p:cBhvr>
                                      <p:tavLst>
                                        <p:tav tm="0">
                                          <p:val>
                                            <p:fltVal val="0"/>
                                          </p:val>
                                        </p:tav>
                                        <p:tav tm="100000">
                                          <p:val>
                                            <p:strVal val="#ppt_w"/>
                                          </p:val>
                                        </p:tav>
                                      </p:tavLst>
                                    </p:anim>
                                    <p:anim calcmode="lin" valueType="num">
                                      <p:cBhvr>
                                        <p:cTn id="85" dur="500" fill="hold"/>
                                        <p:tgtEl>
                                          <p:spTgt spid="1030157"/>
                                        </p:tgtEl>
                                        <p:attrNameLst>
                                          <p:attrName>ppt_h</p:attrName>
                                        </p:attrNameLst>
                                      </p:cBhvr>
                                      <p:tavLst>
                                        <p:tav tm="0">
                                          <p:val>
                                            <p:fltVal val="0"/>
                                          </p:val>
                                        </p:tav>
                                        <p:tav tm="100000">
                                          <p:val>
                                            <p:strVal val="#ppt_h"/>
                                          </p:val>
                                        </p:tav>
                                      </p:tavLst>
                                    </p:anim>
                                  </p:childTnLst>
                                </p:cTn>
                              </p:par>
                            </p:childTnLst>
                          </p:cTn>
                        </p:par>
                      </p:childTnLst>
                    </p:cTn>
                  </p:par>
                  <p:par>
                    <p:cTn id="86" fill="hold">
                      <p:stCondLst>
                        <p:cond delay="indefinite"/>
                      </p:stCondLst>
                      <p:childTnLst>
                        <p:par>
                          <p:cTn id="87" fill="hold">
                            <p:stCondLst>
                              <p:cond delay="0"/>
                            </p:stCondLst>
                            <p:childTnLst>
                              <p:par>
                                <p:cTn id="88" presetID="40" presetClass="entr" presetSubtype="0" fill="hold" grpId="0" nodeType="clickEffect">
                                  <p:stCondLst>
                                    <p:cond delay="0"/>
                                  </p:stCondLst>
                                  <p:iterate type="lt">
                                    <p:tmPct val="10000"/>
                                  </p:iterate>
                                  <p:childTnLst>
                                    <p:set>
                                      <p:cBhvr>
                                        <p:cTn id="89" dur="1" fill="hold">
                                          <p:stCondLst>
                                            <p:cond delay="0"/>
                                          </p:stCondLst>
                                        </p:cTn>
                                        <p:tgtEl>
                                          <p:spTgt spid="1030158"/>
                                        </p:tgtEl>
                                        <p:attrNameLst>
                                          <p:attrName>style.visibility</p:attrName>
                                        </p:attrNameLst>
                                      </p:cBhvr>
                                      <p:to>
                                        <p:strVal val="visible"/>
                                      </p:to>
                                    </p:set>
                                    <p:animEffect transition="in" filter="fade">
                                      <p:cBhvr>
                                        <p:cTn id="90" dur="1000"/>
                                        <p:tgtEl>
                                          <p:spTgt spid="1030158"/>
                                        </p:tgtEl>
                                      </p:cBhvr>
                                    </p:animEffect>
                                    <p:anim calcmode="lin" valueType="num">
                                      <p:cBhvr>
                                        <p:cTn id="91" dur="1000" fill="hold"/>
                                        <p:tgtEl>
                                          <p:spTgt spid="1030158"/>
                                        </p:tgtEl>
                                        <p:attrNameLst>
                                          <p:attrName>ppt_x</p:attrName>
                                        </p:attrNameLst>
                                      </p:cBhvr>
                                      <p:tavLst>
                                        <p:tav tm="0">
                                          <p:val>
                                            <p:strVal val="#ppt_x-.1"/>
                                          </p:val>
                                        </p:tav>
                                        <p:tav tm="100000">
                                          <p:val>
                                            <p:strVal val="#ppt_x"/>
                                          </p:val>
                                        </p:tav>
                                      </p:tavLst>
                                    </p:anim>
                                    <p:anim calcmode="lin" valueType="num">
                                      <p:cBhvr>
                                        <p:cTn id="92" dur="1000" fill="hold"/>
                                        <p:tgtEl>
                                          <p:spTgt spid="1030158"/>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030159"/>
                                        </p:tgtEl>
                                        <p:attrNameLst>
                                          <p:attrName>style.visibility</p:attrName>
                                        </p:attrNameLst>
                                      </p:cBhvr>
                                      <p:to>
                                        <p:strVal val="visible"/>
                                      </p:to>
                                    </p:set>
                                    <p:animEffect transition="in" filter="fade">
                                      <p:cBhvr>
                                        <p:cTn id="97" dur="2000"/>
                                        <p:tgtEl>
                                          <p:spTgt spid="1030159"/>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030160"/>
                                        </p:tgtEl>
                                        <p:attrNameLst>
                                          <p:attrName>style.visibility</p:attrName>
                                        </p:attrNameLst>
                                      </p:cBhvr>
                                      <p:to>
                                        <p:strVal val="visible"/>
                                      </p:to>
                                    </p:set>
                                    <p:animEffect transition="in" filter="fade">
                                      <p:cBhvr>
                                        <p:cTn id="100" dur="2000"/>
                                        <p:tgtEl>
                                          <p:spTgt spid="1030160"/>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030161"/>
                                        </p:tgtEl>
                                        <p:attrNameLst>
                                          <p:attrName>style.visibility</p:attrName>
                                        </p:attrNameLst>
                                      </p:cBhvr>
                                      <p:to>
                                        <p:strVal val="visible"/>
                                      </p:to>
                                    </p:set>
                                    <p:animEffect transition="in" filter="fade">
                                      <p:cBhvr>
                                        <p:cTn id="103" dur="2000"/>
                                        <p:tgtEl>
                                          <p:spTgt spid="1030161"/>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030162"/>
                                        </p:tgtEl>
                                        <p:attrNameLst>
                                          <p:attrName>style.visibility</p:attrName>
                                        </p:attrNameLst>
                                      </p:cBhvr>
                                      <p:to>
                                        <p:strVal val="visible"/>
                                      </p:to>
                                    </p:set>
                                    <p:animEffect transition="in" filter="fade">
                                      <p:cBhvr>
                                        <p:cTn id="106" dur="2000"/>
                                        <p:tgtEl>
                                          <p:spTgt spid="1030162"/>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030165"/>
                                        </p:tgtEl>
                                        <p:attrNameLst>
                                          <p:attrName>style.visibility</p:attrName>
                                        </p:attrNameLst>
                                      </p:cBhvr>
                                      <p:to>
                                        <p:strVal val="visible"/>
                                      </p:to>
                                    </p:set>
                                    <p:animEffect transition="in" filter="fade">
                                      <p:cBhvr>
                                        <p:cTn id="109" dur="2000"/>
                                        <p:tgtEl>
                                          <p:spTgt spid="1030165"/>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030166"/>
                                        </p:tgtEl>
                                        <p:attrNameLst>
                                          <p:attrName>style.visibility</p:attrName>
                                        </p:attrNameLst>
                                      </p:cBhvr>
                                      <p:to>
                                        <p:strVal val="visible"/>
                                      </p:to>
                                    </p:set>
                                    <p:animEffect transition="in" filter="fade">
                                      <p:cBhvr>
                                        <p:cTn id="112" dur="2000"/>
                                        <p:tgtEl>
                                          <p:spTgt spid="1030166"/>
                                        </p:tgtEl>
                                      </p:cBhvr>
                                    </p:animEffect>
                                  </p:childTnLst>
                                </p:cTn>
                              </p:par>
                            </p:childTnLst>
                          </p:cTn>
                        </p:par>
                      </p:childTnLst>
                    </p:cTn>
                  </p:par>
                  <p:par>
                    <p:cTn id="113" fill="hold">
                      <p:stCondLst>
                        <p:cond delay="indefinite"/>
                      </p:stCondLst>
                      <p:childTnLst>
                        <p:par>
                          <p:cTn id="114" fill="hold">
                            <p:stCondLst>
                              <p:cond delay="0"/>
                            </p:stCondLst>
                            <p:childTnLst>
                              <p:par>
                                <p:cTn id="115" presetID="9" presetClass="entr" presetSubtype="0" fill="hold" grpId="0" nodeType="clickEffect">
                                  <p:stCondLst>
                                    <p:cond delay="0"/>
                                  </p:stCondLst>
                                  <p:childTnLst>
                                    <p:set>
                                      <p:cBhvr>
                                        <p:cTn id="116" dur="1" fill="hold">
                                          <p:stCondLst>
                                            <p:cond delay="0"/>
                                          </p:stCondLst>
                                        </p:cTn>
                                        <p:tgtEl>
                                          <p:spTgt spid="1030163"/>
                                        </p:tgtEl>
                                        <p:attrNameLst>
                                          <p:attrName>style.visibility</p:attrName>
                                        </p:attrNameLst>
                                      </p:cBhvr>
                                      <p:to>
                                        <p:strVal val="visible"/>
                                      </p:to>
                                    </p:set>
                                    <p:animEffect transition="in" filter="dissolve">
                                      <p:cBhvr>
                                        <p:cTn id="117" dur="500"/>
                                        <p:tgtEl>
                                          <p:spTgt spid="1030163"/>
                                        </p:tgtEl>
                                      </p:cBhvr>
                                    </p:animEffect>
                                  </p:childTnLst>
                                </p:cTn>
                              </p:par>
                            </p:childTnLst>
                          </p:cTn>
                        </p:par>
                      </p:childTnLst>
                    </p:cTn>
                  </p:par>
                  <p:par>
                    <p:cTn id="118" fill="hold">
                      <p:stCondLst>
                        <p:cond delay="indefinite"/>
                      </p:stCondLst>
                      <p:childTnLst>
                        <p:par>
                          <p:cTn id="119" fill="hold">
                            <p:stCondLst>
                              <p:cond delay="0"/>
                            </p:stCondLst>
                            <p:childTnLst>
                              <p:par>
                                <p:cTn id="120" presetID="9" presetClass="entr" presetSubtype="0" fill="hold" grpId="0" nodeType="clickEffect">
                                  <p:stCondLst>
                                    <p:cond delay="0"/>
                                  </p:stCondLst>
                                  <p:childTnLst>
                                    <p:set>
                                      <p:cBhvr>
                                        <p:cTn id="121" dur="1" fill="hold">
                                          <p:stCondLst>
                                            <p:cond delay="0"/>
                                          </p:stCondLst>
                                        </p:cTn>
                                        <p:tgtEl>
                                          <p:spTgt spid="1030164"/>
                                        </p:tgtEl>
                                        <p:attrNameLst>
                                          <p:attrName>style.visibility</p:attrName>
                                        </p:attrNameLst>
                                      </p:cBhvr>
                                      <p:to>
                                        <p:strVal val="visible"/>
                                      </p:to>
                                    </p:set>
                                    <p:animEffect transition="in" filter="dissolve">
                                      <p:cBhvr>
                                        <p:cTn id="122" dur="500"/>
                                        <p:tgtEl>
                                          <p:spTgt spid="1030164"/>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1030167"/>
                                        </p:tgtEl>
                                        <p:attrNameLst>
                                          <p:attrName>style.visibility</p:attrName>
                                        </p:attrNameLst>
                                      </p:cBhvr>
                                      <p:to>
                                        <p:strVal val="visible"/>
                                      </p:to>
                                    </p:set>
                                    <p:animEffect transition="in" filter="wipe(left)">
                                      <p:cBhvr>
                                        <p:cTn id="127" dur="500"/>
                                        <p:tgtEl>
                                          <p:spTgt spid="1030167"/>
                                        </p:tgtEl>
                                      </p:cBhvr>
                                    </p:animEffect>
                                  </p:childTnLst>
                                </p:cTn>
                              </p:par>
                            </p:childTnLst>
                          </p:cTn>
                        </p:par>
                      </p:childTnLst>
                    </p:cTn>
                  </p:par>
                  <p:par>
                    <p:cTn id="128" fill="hold">
                      <p:stCondLst>
                        <p:cond delay="indefinite"/>
                      </p:stCondLst>
                      <p:childTnLst>
                        <p:par>
                          <p:cTn id="129" fill="hold">
                            <p:stCondLst>
                              <p:cond delay="0"/>
                            </p:stCondLst>
                            <p:childTnLst>
                              <p:par>
                                <p:cTn id="130" presetID="39" presetClass="entr" presetSubtype="0" accel="100000" fill="hold" grpId="0" nodeType="clickEffect">
                                  <p:stCondLst>
                                    <p:cond delay="0"/>
                                  </p:stCondLst>
                                  <p:childTnLst>
                                    <p:set>
                                      <p:cBhvr>
                                        <p:cTn id="131" dur="1" fill="hold">
                                          <p:stCondLst>
                                            <p:cond delay="0"/>
                                          </p:stCondLst>
                                        </p:cTn>
                                        <p:tgtEl>
                                          <p:spTgt spid="1030168"/>
                                        </p:tgtEl>
                                        <p:attrNameLst>
                                          <p:attrName>style.visibility</p:attrName>
                                        </p:attrNameLst>
                                      </p:cBhvr>
                                      <p:to>
                                        <p:strVal val="visible"/>
                                      </p:to>
                                    </p:set>
                                    <p:anim calcmode="lin" valueType="num">
                                      <p:cBhvr>
                                        <p:cTn id="132" dur="500" fill="hold"/>
                                        <p:tgtEl>
                                          <p:spTgt spid="1030168"/>
                                        </p:tgtEl>
                                        <p:attrNameLst>
                                          <p:attrName>ppt_h</p:attrName>
                                        </p:attrNameLst>
                                      </p:cBhvr>
                                      <p:tavLst>
                                        <p:tav tm="0">
                                          <p:val>
                                            <p:strVal val="#ppt_h/20"/>
                                          </p:val>
                                        </p:tav>
                                        <p:tav tm="50000">
                                          <p:val>
                                            <p:strVal val="#ppt_h/20"/>
                                          </p:val>
                                        </p:tav>
                                        <p:tav tm="100000">
                                          <p:val>
                                            <p:strVal val="#ppt_h"/>
                                          </p:val>
                                        </p:tav>
                                      </p:tavLst>
                                    </p:anim>
                                    <p:anim calcmode="lin" valueType="num">
                                      <p:cBhvr>
                                        <p:cTn id="133" dur="500" fill="hold"/>
                                        <p:tgtEl>
                                          <p:spTgt spid="1030168"/>
                                        </p:tgtEl>
                                        <p:attrNameLst>
                                          <p:attrName>ppt_w</p:attrName>
                                        </p:attrNameLst>
                                      </p:cBhvr>
                                      <p:tavLst>
                                        <p:tav tm="0">
                                          <p:val>
                                            <p:strVal val="#ppt_w+.3"/>
                                          </p:val>
                                        </p:tav>
                                        <p:tav tm="50000">
                                          <p:val>
                                            <p:strVal val="#ppt_w+.3"/>
                                          </p:val>
                                        </p:tav>
                                        <p:tav tm="100000">
                                          <p:val>
                                            <p:strVal val="#ppt_w"/>
                                          </p:val>
                                        </p:tav>
                                      </p:tavLst>
                                    </p:anim>
                                    <p:anim calcmode="lin" valueType="num">
                                      <p:cBhvr>
                                        <p:cTn id="134" dur="500" fill="hold"/>
                                        <p:tgtEl>
                                          <p:spTgt spid="1030168"/>
                                        </p:tgtEl>
                                        <p:attrNameLst>
                                          <p:attrName>ppt_x</p:attrName>
                                        </p:attrNameLst>
                                      </p:cBhvr>
                                      <p:tavLst>
                                        <p:tav tm="0">
                                          <p:val>
                                            <p:strVal val="#ppt_x-.3"/>
                                          </p:val>
                                        </p:tav>
                                        <p:tav tm="50000">
                                          <p:val>
                                            <p:strVal val="#ppt_x"/>
                                          </p:val>
                                        </p:tav>
                                        <p:tav tm="100000">
                                          <p:val>
                                            <p:strVal val="#ppt_x"/>
                                          </p:val>
                                        </p:tav>
                                      </p:tavLst>
                                    </p:anim>
                                    <p:anim calcmode="lin" valueType="num">
                                      <p:cBhvr>
                                        <p:cTn id="135" dur="500" fill="hold"/>
                                        <p:tgtEl>
                                          <p:spTgt spid="1030168"/>
                                        </p:tgtEl>
                                        <p:attrNameLst>
                                          <p:attrName>ppt_y</p:attrName>
                                        </p:attrNameLst>
                                      </p:cBhvr>
                                      <p:tavLst>
                                        <p:tav tm="0">
                                          <p:val>
                                            <p:strVal val="#ppt_y"/>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1030146">
                                            <p:txEl>
                                              <p:pRg st="9" end="9"/>
                                            </p:txEl>
                                          </p:spTgt>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1" presetClass="entr" presetSubtype="0" fill="hold" grpId="0" nodeType="clickEffect">
                                  <p:stCondLst>
                                    <p:cond delay="0"/>
                                  </p:stCondLst>
                                  <p:childTnLst>
                                    <p:set>
                                      <p:cBhvr>
                                        <p:cTn id="143" dur="1" fill="hold">
                                          <p:stCondLst>
                                            <p:cond delay="0"/>
                                          </p:stCondLst>
                                        </p:cTn>
                                        <p:tgtEl>
                                          <p:spTgt spid="1030146">
                                            <p:txEl>
                                              <p:pRg st="10" end="10"/>
                                            </p:txEl>
                                          </p:spTgt>
                                        </p:tgtEl>
                                        <p:attrNameLst>
                                          <p:attrName>style.visibility</p:attrName>
                                        </p:attrNameLst>
                                      </p:cBhvr>
                                      <p:to>
                                        <p:strVal val="visible"/>
                                      </p:to>
                                    </p:set>
                                  </p:childTnLst>
                                </p:cTn>
                              </p:par>
                            </p:childTnLst>
                          </p:cTn>
                        </p:par>
                        <p:par>
                          <p:cTn id="144" fill="hold">
                            <p:stCondLst>
                              <p:cond delay="0"/>
                            </p:stCondLst>
                            <p:childTnLst>
                              <p:par>
                                <p:cTn id="145" presetID="53" presetClass="entr" presetSubtype="0" fill="hold" nodeType="afterEffect">
                                  <p:stCondLst>
                                    <p:cond delay="0"/>
                                  </p:stCondLst>
                                  <p:childTnLst>
                                    <p:set>
                                      <p:cBhvr>
                                        <p:cTn id="146" dur="1" fill="hold">
                                          <p:stCondLst>
                                            <p:cond delay="0"/>
                                          </p:stCondLst>
                                        </p:cTn>
                                        <p:tgtEl>
                                          <p:spTgt spid="2"/>
                                        </p:tgtEl>
                                        <p:attrNameLst>
                                          <p:attrName>style.visibility</p:attrName>
                                        </p:attrNameLst>
                                      </p:cBhvr>
                                      <p:to>
                                        <p:strVal val="visible"/>
                                      </p:to>
                                    </p:set>
                                    <p:anim calcmode="lin" valueType="num">
                                      <p:cBhvr>
                                        <p:cTn id="147" dur="500" fill="hold"/>
                                        <p:tgtEl>
                                          <p:spTgt spid="2"/>
                                        </p:tgtEl>
                                        <p:attrNameLst>
                                          <p:attrName>ppt_w</p:attrName>
                                        </p:attrNameLst>
                                      </p:cBhvr>
                                      <p:tavLst>
                                        <p:tav tm="0">
                                          <p:val>
                                            <p:fltVal val="0"/>
                                          </p:val>
                                        </p:tav>
                                        <p:tav tm="100000">
                                          <p:val>
                                            <p:strVal val="#ppt_w"/>
                                          </p:val>
                                        </p:tav>
                                      </p:tavLst>
                                    </p:anim>
                                    <p:anim calcmode="lin" valueType="num">
                                      <p:cBhvr>
                                        <p:cTn id="148" dur="500" fill="hold"/>
                                        <p:tgtEl>
                                          <p:spTgt spid="2"/>
                                        </p:tgtEl>
                                        <p:attrNameLst>
                                          <p:attrName>ppt_h</p:attrName>
                                        </p:attrNameLst>
                                      </p:cBhvr>
                                      <p:tavLst>
                                        <p:tav tm="0">
                                          <p:val>
                                            <p:fltVal val="0"/>
                                          </p:val>
                                        </p:tav>
                                        <p:tav tm="100000">
                                          <p:val>
                                            <p:strVal val="#ppt_h"/>
                                          </p:val>
                                        </p:tav>
                                      </p:tavLst>
                                    </p:anim>
                                    <p:animEffect transition="in" filter="fade">
                                      <p:cBhvr>
                                        <p:cTn id="1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46" grpId="0" build="p"/>
      <p:bldP spid="1030147" grpId="0"/>
      <p:bldP spid="1030148" grpId="0"/>
      <p:bldP spid="1030149" grpId="0"/>
      <p:bldP spid="1030150" grpId="0"/>
      <p:bldP spid="1030151" grpId="0"/>
      <p:bldP spid="1030152" grpId="0"/>
      <p:bldP spid="1030153" grpId="0"/>
      <p:bldP spid="1030154" grpId="0"/>
      <p:bldP spid="1030155" grpId="0"/>
      <p:bldP spid="1030156" grpId="0"/>
      <p:bldP spid="1030158" grpId="0"/>
      <p:bldP spid="1030159" grpId="0"/>
      <p:bldP spid="1030160" grpId="0"/>
      <p:bldP spid="1030161" grpId="0" animBg="1"/>
      <p:bldP spid="1030162" grpId="0"/>
      <p:bldP spid="1030163" grpId="0"/>
      <p:bldP spid="1030164" grpId="0"/>
      <p:bldP spid="1030165" grpId="0" animBg="1"/>
      <p:bldP spid="1030166" grpId="0" animBg="1"/>
      <p:bldP spid="1030167" grpId="0" animBg="1"/>
      <p:bldP spid="1030168"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194" name="Rectangle 2"/>
          <p:cNvSpPr>
            <a:spLocks noGrp="1" noChangeArrowheads="1"/>
          </p:cNvSpPr>
          <p:nvPr>
            <p:ph type="body" idx="1"/>
          </p:nvPr>
        </p:nvSpPr>
        <p:spPr>
          <a:xfrm>
            <a:off x="407988" y="685800"/>
            <a:ext cx="7772400" cy="4114800"/>
          </a:xfrm>
        </p:spPr>
        <p:txBody>
          <a:bodyPr/>
          <a:lstStyle/>
          <a:p>
            <a:pPr eaLnBrk="1" hangingPunct="1">
              <a:buFontTx/>
              <a:buNone/>
            </a:pPr>
            <a:r>
              <a:rPr lang="en-US" smtClean="0"/>
              <a:t>   Where should the NH</a:t>
            </a:r>
            <a:r>
              <a:rPr lang="en-US" baseline="-25000" smtClean="0"/>
              <a:t>3</a:t>
            </a:r>
            <a:r>
              <a:rPr lang="en-US" smtClean="0"/>
              <a:t> and the HCl meet in the tube if it is approximately  70 cm long?</a:t>
            </a:r>
          </a:p>
          <a:p>
            <a:pPr eaLnBrk="1" hangingPunct="1">
              <a:buFontTx/>
              <a:buNone/>
            </a:pPr>
            <a:endParaRPr lang="en-US" sz="1000" i="1" smtClean="0"/>
          </a:p>
          <a:p>
            <a:pPr eaLnBrk="1" hangingPunct="1">
              <a:buFontTx/>
              <a:buNone/>
            </a:pPr>
            <a:r>
              <a:rPr lang="en-US" sz="2800" i="1" smtClean="0"/>
              <a:t>	41.6 cm from NH</a:t>
            </a:r>
            <a:r>
              <a:rPr lang="en-US" sz="2800" i="1" baseline="-25000" smtClean="0"/>
              <a:t>3</a:t>
            </a:r>
            <a:r>
              <a:rPr lang="en-US" sz="2800" i="1" smtClean="0"/>
              <a:t> </a:t>
            </a:r>
          </a:p>
          <a:p>
            <a:pPr eaLnBrk="1" hangingPunct="1">
              <a:buFontTx/>
              <a:buNone/>
            </a:pPr>
            <a:r>
              <a:rPr lang="en-US" sz="2800" i="1" smtClean="0"/>
              <a:t>	28.4 cm from HCl</a:t>
            </a:r>
            <a:endParaRPr lang="en-US" smtClean="0"/>
          </a:p>
        </p:txBody>
      </p:sp>
      <p:sp>
        <p:nvSpPr>
          <p:cNvPr id="1032195" name="Text Box 3"/>
          <p:cNvSpPr txBox="1">
            <a:spLocks noChangeArrowheads="1"/>
          </p:cNvSpPr>
          <p:nvPr/>
        </p:nvSpPr>
        <p:spPr bwMode="auto">
          <a:xfrm>
            <a:off x="708025" y="5143500"/>
            <a:ext cx="7751763" cy="366713"/>
          </a:xfrm>
          <a:prstGeom prst="rect">
            <a:avLst/>
          </a:prstGeom>
          <a:noFill/>
          <a:ln w="9525">
            <a:noFill/>
            <a:miter lim="800000"/>
            <a:headEnd/>
            <a:tailEnd/>
          </a:ln>
        </p:spPr>
        <p:txBody>
          <a:bodyPr wrap="none">
            <a:spAutoFit/>
          </a:bodyPr>
          <a:lstStyle/>
          <a:p>
            <a:pPr algn="l"/>
            <a:r>
              <a:rPr lang="en-US" sz="1800">
                <a:solidFill>
                  <a:srgbClr val="000000"/>
                </a:solidFill>
              </a:rPr>
              <a:t>Ammonium hydroxide (NH</a:t>
            </a:r>
            <a:r>
              <a:rPr lang="en-US" sz="1800" baseline="-25000">
                <a:solidFill>
                  <a:srgbClr val="000000"/>
                </a:solidFill>
              </a:rPr>
              <a:t>4</a:t>
            </a:r>
            <a:r>
              <a:rPr lang="en-US" sz="1800">
                <a:solidFill>
                  <a:srgbClr val="000000"/>
                </a:solidFill>
              </a:rPr>
              <a:t>OH) is ammonia (NH</a:t>
            </a:r>
            <a:r>
              <a:rPr lang="en-US" sz="1800" baseline="-25000">
                <a:solidFill>
                  <a:srgbClr val="000000"/>
                </a:solidFill>
              </a:rPr>
              <a:t>3</a:t>
            </a:r>
            <a:r>
              <a:rPr lang="en-US" sz="1800">
                <a:solidFill>
                  <a:srgbClr val="000000"/>
                </a:solidFill>
              </a:rPr>
              <a:t>) dissolved in water (H</a:t>
            </a:r>
            <a:r>
              <a:rPr lang="en-US" sz="1800" baseline="-25000">
                <a:solidFill>
                  <a:srgbClr val="000000"/>
                </a:solidFill>
              </a:rPr>
              <a:t>2</a:t>
            </a:r>
            <a:r>
              <a:rPr lang="en-US" sz="1800">
                <a:solidFill>
                  <a:srgbClr val="000000"/>
                </a:solidFill>
              </a:rPr>
              <a:t>O)</a:t>
            </a:r>
          </a:p>
        </p:txBody>
      </p:sp>
      <p:sp>
        <p:nvSpPr>
          <p:cNvPr id="1032196" name="Text Box 4"/>
          <p:cNvSpPr txBox="1">
            <a:spLocks noChangeArrowheads="1"/>
          </p:cNvSpPr>
          <p:nvPr/>
        </p:nvSpPr>
        <p:spPr bwMode="auto">
          <a:xfrm>
            <a:off x="1871663" y="5716588"/>
            <a:ext cx="5657850" cy="457200"/>
          </a:xfrm>
          <a:prstGeom prst="rect">
            <a:avLst/>
          </a:prstGeom>
          <a:noFill/>
          <a:ln w="9525">
            <a:noFill/>
            <a:miter lim="800000"/>
            <a:headEnd/>
            <a:tailEnd/>
          </a:ln>
        </p:spPr>
        <p:txBody>
          <a:bodyPr wrap="none">
            <a:spAutoFit/>
          </a:bodyPr>
          <a:lstStyle/>
          <a:p>
            <a:pPr algn="l"/>
            <a:r>
              <a:rPr lang="en-US" sz="2400">
                <a:solidFill>
                  <a:srgbClr val="000000"/>
                </a:solidFill>
              </a:rPr>
              <a:t>NH</a:t>
            </a:r>
            <a:r>
              <a:rPr lang="en-US" sz="2400" baseline="-25000">
                <a:solidFill>
                  <a:srgbClr val="000000"/>
                </a:solidFill>
              </a:rPr>
              <a:t>3</a:t>
            </a:r>
            <a:r>
              <a:rPr lang="en-US" sz="1800">
                <a:solidFill>
                  <a:srgbClr val="000000"/>
                </a:solidFill>
              </a:rPr>
              <a:t>(g)</a:t>
            </a:r>
            <a:r>
              <a:rPr lang="en-US" sz="2400">
                <a:solidFill>
                  <a:srgbClr val="000000"/>
                </a:solidFill>
              </a:rPr>
              <a:t>     +     H</a:t>
            </a:r>
            <a:r>
              <a:rPr lang="en-US" sz="2400" baseline="-25000">
                <a:solidFill>
                  <a:srgbClr val="000000"/>
                </a:solidFill>
              </a:rPr>
              <a:t>2</a:t>
            </a:r>
            <a:r>
              <a:rPr lang="en-US" sz="2400">
                <a:solidFill>
                  <a:srgbClr val="000000"/>
                </a:solidFill>
              </a:rPr>
              <a:t>O</a:t>
            </a:r>
            <a:r>
              <a:rPr lang="en-US" sz="1800">
                <a:solidFill>
                  <a:srgbClr val="000000"/>
                </a:solidFill>
              </a:rPr>
              <a:t>(l)</a:t>
            </a:r>
            <a:r>
              <a:rPr lang="en-US" sz="2400">
                <a:solidFill>
                  <a:srgbClr val="000000"/>
                </a:solidFill>
              </a:rPr>
              <a:t>                 NH</a:t>
            </a:r>
            <a:r>
              <a:rPr lang="en-US" sz="2400" baseline="-25000">
                <a:solidFill>
                  <a:srgbClr val="000000"/>
                </a:solidFill>
              </a:rPr>
              <a:t>4</a:t>
            </a:r>
            <a:r>
              <a:rPr lang="en-US" sz="2400">
                <a:solidFill>
                  <a:srgbClr val="000000"/>
                </a:solidFill>
              </a:rPr>
              <a:t>OH</a:t>
            </a:r>
            <a:r>
              <a:rPr lang="en-US" sz="1800">
                <a:solidFill>
                  <a:srgbClr val="000000"/>
                </a:solidFill>
              </a:rPr>
              <a:t>(aq)</a:t>
            </a:r>
          </a:p>
        </p:txBody>
      </p:sp>
      <p:sp>
        <p:nvSpPr>
          <p:cNvPr id="1032197" name="Line 5"/>
          <p:cNvSpPr>
            <a:spLocks noChangeShapeType="1"/>
          </p:cNvSpPr>
          <p:nvPr/>
        </p:nvSpPr>
        <p:spPr bwMode="auto">
          <a:xfrm>
            <a:off x="4838700" y="5945188"/>
            <a:ext cx="941388"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grpSp>
        <p:nvGrpSpPr>
          <p:cNvPr id="172038" name="Group 14"/>
          <p:cNvGrpSpPr>
            <a:grpSpLocks/>
          </p:cNvGrpSpPr>
          <p:nvPr/>
        </p:nvGrpSpPr>
        <p:grpSpPr bwMode="auto">
          <a:xfrm>
            <a:off x="4257675" y="1862138"/>
            <a:ext cx="4338638" cy="3298825"/>
            <a:chOff x="2682" y="1173"/>
            <a:chExt cx="2733" cy="2078"/>
          </a:xfrm>
        </p:grpSpPr>
        <p:pic>
          <p:nvPicPr>
            <p:cNvPr id="172040" name="Picture 6" descr="graham setup"/>
            <p:cNvPicPr>
              <a:picLocks noChangeAspect="1" noChangeArrowheads="1"/>
            </p:cNvPicPr>
            <p:nvPr/>
          </p:nvPicPr>
          <p:blipFill>
            <a:blip r:embed="rId3" cstate="print">
              <a:lum contrast="12000"/>
            </a:blip>
            <a:srcRect/>
            <a:stretch>
              <a:fillRect/>
            </a:stretch>
          </p:blipFill>
          <p:spPr bwMode="auto">
            <a:xfrm>
              <a:off x="2682" y="1173"/>
              <a:ext cx="2669" cy="2078"/>
            </a:xfrm>
            <a:prstGeom prst="rect">
              <a:avLst/>
            </a:prstGeom>
            <a:noFill/>
            <a:ln w="9525">
              <a:noFill/>
              <a:miter lim="800000"/>
              <a:headEnd/>
              <a:tailEnd/>
            </a:ln>
          </p:spPr>
        </p:pic>
        <p:sp>
          <p:nvSpPr>
            <p:cNvPr id="172041" name="Text Box 7"/>
            <p:cNvSpPr txBox="1">
              <a:spLocks noChangeArrowheads="1"/>
            </p:cNvSpPr>
            <p:nvPr/>
          </p:nvSpPr>
          <p:spPr bwMode="auto">
            <a:xfrm>
              <a:off x="4572" y="1395"/>
              <a:ext cx="342" cy="135"/>
            </a:xfrm>
            <a:prstGeom prst="rect">
              <a:avLst/>
            </a:prstGeom>
            <a:solidFill>
              <a:schemeClr val="bg1"/>
            </a:solidFill>
            <a:ln w="9525">
              <a:noFill/>
              <a:miter lim="800000"/>
              <a:headEnd/>
              <a:tailEnd/>
            </a:ln>
          </p:spPr>
          <p:txBody>
            <a:bodyPr wrap="none">
              <a:spAutoFit/>
            </a:bodyPr>
            <a:lstStyle/>
            <a:p>
              <a:pPr algn="l"/>
              <a:r>
                <a:rPr lang="en-US" sz="800">
                  <a:solidFill>
                    <a:srgbClr val="000000"/>
                  </a:solidFill>
                </a:rPr>
                <a:t>Stopper</a:t>
              </a:r>
            </a:p>
          </p:txBody>
        </p:sp>
        <p:sp>
          <p:nvSpPr>
            <p:cNvPr id="172042" name="Text Box 8"/>
            <p:cNvSpPr txBox="1">
              <a:spLocks noChangeArrowheads="1"/>
            </p:cNvSpPr>
            <p:nvPr/>
          </p:nvSpPr>
          <p:spPr bwMode="auto">
            <a:xfrm>
              <a:off x="4892" y="1670"/>
              <a:ext cx="523" cy="135"/>
            </a:xfrm>
            <a:prstGeom prst="rect">
              <a:avLst/>
            </a:prstGeom>
            <a:solidFill>
              <a:schemeClr val="bg1"/>
            </a:solidFill>
            <a:ln w="9525">
              <a:noFill/>
              <a:miter lim="800000"/>
              <a:headEnd/>
              <a:tailEnd/>
            </a:ln>
          </p:spPr>
          <p:txBody>
            <a:bodyPr wrap="none">
              <a:spAutoFit/>
            </a:bodyPr>
            <a:lstStyle/>
            <a:p>
              <a:pPr algn="l"/>
              <a:r>
                <a:rPr lang="en-US" sz="800">
                  <a:solidFill>
                    <a:srgbClr val="000000"/>
                  </a:solidFill>
                </a:rPr>
                <a:t>1 cm diameter</a:t>
              </a:r>
            </a:p>
          </p:txBody>
        </p:sp>
        <p:sp>
          <p:nvSpPr>
            <p:cNvPr id="172043" name="Text Box 9"/>
            <p:cNvSpPr txBox="1">
              <a:spLocks noChangeArrowheads="1"/>
            </p:cNvSpPr>
            <p:nvPr/>
          </p:nvSpPr>
          <p:spPr bwMode="auto">
            <a:xfrm>
              <a:off x="4420" y="1969"/>
              <a:ext cx="446" cy="135"/>
            </a:xfrm>
            <a:prstGeom prst="rect">
              <a:avLst/>
            </a:prstGeom>
            <a:solidFill>
              <a:schemeClr val="bg1"/>
            </a:solidFill>
            <a:ln w="9525">
              <a:noFill/>
              <a:miter lim="800000"/>
              <a:headEnd/>
              <a:tailEnd/>
            </a:ln>
          </p:spPr>
          <p:txBody>
            <a:bodyPr wrap="none">
              <a:spAutoFit/>
            </a:bodyPr>
            <a:lstStyle/>
            <a:p>
              <a:pPr algn="l"/>
              <a:r>
                <a:rPr lang="en-US" sz="800">
                  <a:solidFill>
                    <a:srgbClr val="000000"/>
                  </a:solidFill>
                </a:rPr>
                <a:t>Cotton plug</a:t>
              </a:r>
            </a:p>
          </p:txBody>
        </p:sp>
        <p:sp>
          <p:nvSpPr>
            <p:cNvPr id="172044" name="Text Box 10"/>
            <p:cNvSpPr txBox="1">
              <a:spLocks noChangeArrowheads="1"/>
            </p:cNvSpPr>
            <p:nvPr/>
          </p:nvSpPr>
          <p:spPr bwMode="auto">
            <a:xfrm>
              <a:off x="2812" y="2326"/>
              <a:ext cx="446" cy="135"/>
            </a:xfrm>
            <a:prstGeom prst="rect">
              <a:avLst/>
            </a:prstGeom>
            <a:solidFill>
              <a:schemeClr val="bg1"/>
            </a:solidFill>
            <a:ln w="9525">
              <a:noFill/>
              <a:miter lim="800000"/>
              <a:headEnd/>
              <a:tailEnd/>
            </a:ln>
          </p:spPr>
          <p:txBody>
            <a:bodyPr wrap="none">
              <a:spAutoFit/>
            </a:bodyPr>
            <a:lstStyle/>
            <a:p>
              <a:pPr algn="l"/>
              <a:r>
                <a:rPr lang="en-US" sz="800">
                  <a:solidFill>
                    <a:srgbClr val="000000"/>
                  </a:solidFill>
                </a:rPr>
                <a:t>Cotton plug</a:t>
              </a:r>
            </a:p>
          </p:txBody>
        </p:sp>
        <p:sp>
          <p:nvSpPr>
            <p:cNvPr id="172045" name="Text Box 11"/>
            <p:cNvSpPr txBox="1">
              <a:spLocks noChangeArrowheads="1"/>
            </p:cNvSpPr>
            <p:nvPr/>
          </p:nvSpPr>
          <p:spPr bwMode="auto">
            <a:xfrm>
              <a:off x="2819" y="1865"/>
              <a:ext cx="342" cy="135"/>
            </a:xfrm>
            <a:prstGeom prst="rect">
              <a:avLst/>
            </a:prstGeom>
            <a:solidFill>
              <a:schemeClr val="bg1"/>
            </a:solidFill>
            <a:ln w="9525">
              <a:noFill/>
              <a:miter lim="800000"/>
              <a:headEnd/>
              <a:tailEnd/>
            </a:ln>
          </p:spPr>
          <p:txBody>
            <a:bodyPr wrap="none">
              <a:spAutoFit/>
            </a:bodyPr>
            <a:lstStyle/>
            <a:p>
              <a:pPr algn="l"/>
              <a:r>
                <a:rPr lang="en-US" sz="800">
                  <a:solidFill>
                    <a:srgbClr val="000000"/>
                  </a:solidFill>
                </a:rPr>
                <a:t>Stopper</a:t>
              </a:r>
            </a:p>
          </p:txBody>
        </p:sp>
        <p:sp>
          <p:nvSpPr>
            <p:cNvPr id="172046" name="Text Box 12"/>
            <p:cNvSpPr txBox="1">
              <a:spLocks noChangeArrowheads="1"/>
            </p:cNvSpPr>
            <p:nvPr/>
          </p:nvSpPr>
          <p:spPr bwMode="auto">
            <a:xfrm>
              <a:off x="3470" y="1623"/>
              <a:ext cx="333" cy="135"/>
            </a:xfrm>
            <a:prstGeom prst="rect">
              <a:avLst/>
            </a:prstGeom>
            <a:solidFill>
              <a:schemeClr val="bg1"/>
            </a:solidFill>
            <a:ln w="9525">
              <a:noFill/>
              <a:miter lim="800000"/>
              <a:headEnd/>
              <a:tailEnd/>
            </a:ln>
          </p:spPr>
          <p:txBody>
            <a:bodyPr wrap="none">
              <a:spAutoFit/>
            </a:bodyPr>
            <a:lstStyle/>
            <a:p>
              <a:pPr algn="l"/>
              <a:r>
                <a:rPr lang="en-US" sz="800">
                  <a:solidFill>
                    <a:srgbClr val="000000"/>
                  </a:solidFill>
                </a:rPr>
                <a:t>Clamps</a:t>
              </a:r>
            </a:p>
          </p:txBody>
        </p:sp>
        <p:sp>
          <p:nvSpPr>
            <p:cNvPr id="172047" name="Text Box 13"/>
            <p:cNvSpPr txBox="1">
              <a:spLocks noChangeArrowheads="1"/>
            </p:cNvSpPr>
            <p:nvPr/>
          </p:nvSpPr>
          <p:spPr bwMode="auto">
            <a:xfrm>
              <a:off x="3389" y="2228"/>
              <a:ext cx="606" cy="135"/>
            </a:xfrm>
            <a:prstGeom prst="rect">
              <a:avLst/>
            </a:prstGeom>
            <a:solidFill>
              <a:schemeClr val="bg1"/>
            </a:solidFill>
            <a:ln w="9525">
              <a:noFill/>
              <a:miter lim="800000"/>
              <a:headEnd/>
              <a:tailEnd/>
            </a:ln>
          </p:spPr>
          <p:txBody>
            <a:bodyPr wrap="none">
              <a:spAutoFit/>
            </a:bodyPr>
            <a:lstStyle/>
            <a:p>
              <a:pPr algn="l"/>
              <a:r>
                <a:rPr lang="en-US" sz="800">
                  <a:solidFill>
                    <a:srgbClr val="000000"/>
                  </a:solidFill>
                </a:rPr>
                <a:t>70-cm glass tube</a:t>
              </a:r>
            </a:p>
          </p:txBody>
        </p:sp>
      </p:grpSp>
      <p:pic>
        <p:nvPicPr>
          <p:cNvPr id="172039" name="Picture 15" descr="10-15Figure_PHO"/>
          <p:cNvPicPr>
            <a:picLocks noChangeAspect="1" noChangeArrowheads="1"/>
          </p:cNvPicPr>
          <p:nvPr/>
        </p:nvPicPr>
        <p:blipFill>
          <a:blip r:embed="rId4" cstate="print"/>
          <a:srcRect b="3096"/>
          <a:stretch>
            <a:fillRect/>
          </a:stretch>
        </p:blipFill>
        <p:spPr bwMode="auto">
          <a:xfrm>
            <a:off x="7605713" y="187325"/>
            <a:ext cx="1354137" cy="1689100"/>
          </a:xfrm>
          <a:prstGeom prst="rect">
            <a:avLst/>
          </a:prstGeom>
          <a:noFill/>
          <a:ln w="9525">
            <a:noFill/>
            <a:miter lim="800000"/>
            <a:headEnd/>
            <a:tailEnd/>
          </a:ln>
        </p:spPr>
      </p:pic>
    </p:spTree>
    <p:extLst>
      <p:ext uri="{BB962C8B-B14F-4D97-AF65-F5344CB8AC3E}">
        <p14:creationId xmlns:p14="http://schemas.microsoft.com/office/powerpoint/2010/main" val="11476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321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0" presetClass="entr" presetSubtype="0" fill="hold" grpId="0" nodeType="clickEffect">
                                  <p:stCondLst>
                                    <p:cond delay="0"/>
                                  </p:stCondLst>
                                  <p:iterate type="lt">
                                    <p:tmPct val="10000"/>
                                  </p:iterate>
                                  <p:childTnLst>
                                    <p:set>
                                      <p:cBhvr>
                                        <p:cTn id="10" dur="1" fill="hold">
                                          <p:stCondLst>
                                            <p:cond delay="0"/>
                                          </p:stCondLst>
                                        </p:cTn>
                                        <p:tgtEl>
                                          <p:spTgt spid="1032195"/>
                                        </p:tgtEl>
                                        <p:attrNameLst>
                                          <p:attrName>style.visibility</p:attrName>
                                        </p:attrNameLst>
                                      </p:cBhvr>
                                      <p:to>
                                        <p:strVal val="visible"/>
                                      </p:to>
                                    </p:set>
                                    <p:animEffect transition="in" filter="fade">
                                      <p:cBhvr>
                                        <p:cTn id="11" dur="1000"/>
                                        <p:tgtEl>
                                          <p:spTgt spid="1032195"/>
                                        </p:tgtEl>
                                      </p:cBhvr>
                                    </p:animEffect>
                                    <p:anim calcmode="lin" valueType="num">
                                      <p:cBhvr>
                                        <p:cTn id="12" dur="1000" fill="hold"/>
                                        <p:tgtEl>
                                          <p:spTgt spid="1032195"/>
                                        </p:tgtEl>
                                        <p:attrNameLst>
                                          <p:attrName>ppt_x</p:attrName>
                                        </p:attrNameLst>
                                      </p:cBhvr>
                                      <p:tavLst>
                                        <p:tav tm="0">
                                          <p:val>
                                            <p:strVal val="#ppt_x-.1"/>
                                          </p:val>
                                        </p:tav>
                                        <p:tav tm="100000">
                                          <p:val>
                                            <p:strVal val="#ppt_x"/>
                                          </p:val>
                                        </p:tav>
                                      </p:tavLst>
                                    </p:anim>
                                    <p:anim calcmode="lin" valueType="num">
                                      <p:cBhvr>
                                        <p:cTn id="13" dur="1000" fill="hold"/>
                                        <p:tgtEl>
                                          <p:spTgt spid="103219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0" presetClass="entr" presetSubtype="0" fill="hold" grpId="0" nodeType="clickEffect">
                                  <p:stCondLst>
                                    <p:cond delay="0"/>
                                  </p:stCondLst>
                                  <p:iterate type="lt">
                                    <p:tmPct val="10000"/>
                                  </p:iterate>
                                  <p:childTnLst>
                                    <p:set>
                                      <p:cBhvr>
                                        <p:cTn id="17" dur="1" fill="hold">
                                          <p:stCondLst>
                                            <p:cond delay="0"/>
                                          </p:stCondLst>
                                        </p:cTn>
                                        <p:tgtEl>
                                          <p:spTgt spid="1032196"/>
                                        </p:tgtEl>
                                        <p:attrNameLst>
                                          <p:attrName>style.visibility</p:attrName>
                                        </p:attrNameLst>
                                      </p:cBhvr>
                                      <p:to>
                                        <p:strVal val="visible"/>
                                      </p:to>
                                    </p:set>
                                    <p:animEffect transition="in" filter="fade">
                                      <p:cBhvr>
                                        <p:cTn id="18" dur="1000"/>
                                        <p:tgtEl>
                                          <p:spTgt spid="1032196"/>
                                        </p:tgtEl>
                                      </p:cBhvr>
                                    </p:animEffect>
                                    <p:anim calcmode="lin" valueType="num">
                                      <p:cBhvr>
                                        <p:cTn id="19" dur="1000" fill="hold"/>
                                        <p:tgtEl>
                                          <p:spTgt spid="1032196"/>
                                        </p:tgtEl>
                                        <p:attrNameLst>
                                          <p:attrName>ppt_x</p:attrName>
                                        </p:attrNameLst>
                                      </p:cBhvr>
                                      <p:tavLst>
                                        <p:tav tm="0">
                                          <p:val>
                                            <p:strVal val="#ppt_x-.1"/>
                                          </p:val>
                                        </p:tav>
                                        <p:tav tm="100000">
                                          <p:val>
                                            <p:strVal val="#ppt_x"/>
                                          </p:val>
                                        </p:tav>
                                      </p:tavLst>
                                    </p:anim>
                                    <p:anim calcmode="lin" valueType="num">
                                      <p:cBhvr>
                                        <p:cTn id="20" dur="1000" fill="hold"/>
                                        <p:tgtEl>
                                          <p:spTgt spid="1032196"/>
                                        </p:tgtEl>
                                        <p:attrNameLst>
                                          <p:attrName>ppt_y</p:attrName>
                                        </p:attrNameLst>
                                      </p:cBhvr>
                                      <p:tavLst>
                                        <p:tav tm="0">
                                          <p:val>
                                            <p:strVal val="#ppt_y"/>
                                          </p:val>
                                        </p:tav>
                                        <p:tav tm="100000">
                                          <p:val>
                                            <p:strVal val="#ppt_y"/>
                                          </p:val>
                                        </p:tav>
                                      </p:tavLst>
                                    </p:anim>
                                  </p:childTnLst>
                                </p:cTn>
                              </p:par>
                              <p:par>
                                <p:cTn id="21" presetID="22" presetClass="entr" presetSubtype="8" fill="hold" grpId="0" nodeType="withEffect">
                                  <p:stCondLst>
                                    <p:cond delay="1500"/>
                                  </p:stCondLst>
                                  <p:childTnLst>
                                    <p:set>
                                      <p:cBhvr>
                                        <p:cTn id="22" dur="1" fill="hold">
                                          <p:stCondLst>
                                            <p:cond delay="0"/>
                                          </p:stCondLst>
                                        </p:cTn>
                                        <p:tgtEl>
                                          <p:spTgt spid="1032197"/>
                                        </p:tgtEl>
                                        <p:attrNameLst>
                                          <p:attrName>style.visibility</p:attrName>
                                        </p:attrNameLst>
                                      </p:cBhvr>
                                      <p:to>
                                        <p:strVal val="visible"/>
                                      </p:to>
                                    </p:set>
                                    <p:animEffect transition="in" filter="wipe(left)">
                                      <p:cBhvr>
                                        <p:cTn id="23" dur="1000"/>
                                        <p:tgtEl>
                                          <p:spTgt spid="103219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32194">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3219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2194" grpId="0" build="p"/>
      <p:bldP spid="1032195" grpId="0"/>
      <p:bldP spid="1032196" grpId="0"/>
      <p:bldP spid="1032197"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eaLnBrk="1" hangingPunct="1"/>
            <a:r>
              <a:rPr lang="en-US" smtClean="0"/>
              <a:t>Graham’s Law of Diffusion</a:t>
            </a:r>
          </a:p>
        </p:txBody>
      </p:sp>
      <p:sp>
        <p:nvSpPr>
          <p:cNvPr id="1034243" name="AutoShape 3"/>
          <p:cNvSpPr>
            <a:spLocks noChangeArrowheads="1"/>
          </p:cNvSpPr>
          <p:nvPr/>
        </p:nvSpPr>
        <p:spPr bwMode="auto">
          <a:xfrm rot="5400000">
            <a:off x="4181475" y="-1371600"/>
            <a:ext cx="685800" cy="7239000"/>
          </a:xfrm>
          <a:prstGeom prst="can">
            <a:avLst>
              <a:gd name="adj" fmla="val 89771"/>
            </a:avLst>
          </a:prstGeom>
          <a:solidFill>
            <a:srgbClr val="F4F4F4">
              <a:alpha val="50195"/>
            </a:srgbClr>
          </a:solidFill>
          <a:ln w="9525">
            <a:solidFill>
              <a:schemeClr val="tx1"/>
            </a:solidFill>
            <a:round/>
            <a:headEnd/>
            <a:tailEnd/>
          </a:ln>
        </p:spPr>
        <p:txBody>
          <a:bodyPr wrap="none" anchor="ctr"/>
          <a:lstStyle/>
          <a:p>
            <a:endParaRPr lang="en-US">
              <a:solidFill>
                <a:srgbClr val="000000"/>
              </a:solidFill>
            </a:endParaRPr>
          </a:p>
        </p:txBody>
      </p:sp>
      <p:sp>
        <p:nvSpPr>
          <p:cNvPr id="1034244" name="Text Box 4"/>
          <p:cNvSpPr txBox="1">
            <a:spLocks noChangeArrowheads="1"/>
          </p:cNvSpPr>
          <p:nvPr/>
        </p:nvSpPr>
        <p:spPr bwMode="auto">
          <a:xfrm>
            <a:off x="889000" y="2041525"/>
            <a:ext cx="7254875" cy="396875"/>
          </a:xfrm>
          <a:prstGeom prst="rect">
            <a:avLst/>
          </a:prstGeom>
          <a:noFill/>
          <a:ln w="9525">
            <a:noFill/>
            <a:miter lim="800000"/>
            <a:headEnd/>
            <a:tailEnd/>
          </a:ln>
        </p:spPr>
        <p:txBody>
          <a:bodyPr wrap="none">
            <a:spAutoFit/>
          </a:bodyPr>
          <a:lstStyle/>
          <a:p>
            <a:pPr algn="l"/>
            <a:r>
              <a:rPr lang="en-US" sz="2000">
                <a:solidFill>
                  <a:srgbClr val="000000"/>
                </a:solidFill>
              </a:rPr>
              <a:t>HCl							   NH</a:t>
            </a:r>
            <a:r>
              <a:rPr lang="en-US" sz="2000" baseline="-25000">
                <a:solidFill>
                  <a:srgbClr val="000000"/>
                </a:solidFill>
              </a:rPr>
              <a:t>3</a:t>
            </a:r>
          </a:p>
        </p:txBody>
      </p:sp>
      <p:sp>
        <p:nvSpPr>
          <p:cNvPr id="1034245" name="AutoShape 5"/>
          <p:cNvSpPr>
            <a:spLocks/>
          </p:cNvSpPr>
          <p:nvPr/>
        </p:nvSpPr>
        <p:spPr bwMode="auto">
          <a:xfrm rot="-5400000">
            <a:off x="1933575" y="1866900"/>
            <a:ext cx="1524000" cy="3276600"/>
          </a:xfrm>
          <a:prstGeom prst="leftBrace">
            <a:avLst>
              <a:gd name="adj1" fmla="val 17917"/>
              <a:gd name="adj2" fmla="val 50000"/>
            </a:avLst>
          </a:prstGeom>
          <a:noFill/>
          <a:ln w="9525">
            <a:solidFill>
              <a:schemeClr val="tx1"/>
            </a:solidFill>
            <a:round/>
            <a:headEnd/>
            <a:tailEnd/>
          </a:ln>
        </p:spPr>
        <p:txBody>
          <a:bodyPr wrap="none" anchor="ctr"/>
          <a:lstStyle/>
          <a:p>
            <a:endParaRPr lang="en-US">
              <a:solidFill>
                <a:srgbClr val="000000"/>
              </a:solidFill>
            </a:endParaRPr>
          </a:p>
        </p:txBody>
      </p:sp>
      <p:sp>
        <p:nvSpPr>
          <p:cNvPr id="1034246" name="AutoShape 6"/>
          <p:cNvSpPr>
            <a:spLocks/>
          </p:cNvSpPr>
          <p:nvPr/>
        </p:nvSpPr>
        <p:spPr bwMode="auto">
          <a:xfrm rot="-5400000">
            <a:off x="5286375" y="1866900"/>
            <a:ext cx="1524000" cy="3276600"/>
          </a:xfrm>
          <a:prstGeom prst="leftBrace">
            <a:avLst>
              <a:gd name="adj1" fmla="val 17917"/>
              <a:gd name="adj2" fmla="val 50000"/>
            </a:avLst>
          </a:prstGeom>
          <a:noFill/>
          <a:ln w="9525">
            <a:solidFill>
              <a:schemeClr val="tx1"/>
            </a:solidFill>
            <a:round/>
            <a:headEnd/>
            <a:tailEnd/>
          </a:ln>
        </p:spPr>
        <p:txBody>
          <a:bodyPr wrap="none" anchor="ctr"/>
          <a:lstStyle/>
          <a:p>
            <a:endParaRPr lang="en-US">
              <a:solidFill>
                <a:srgbClr val="000000"/>
              </a:solidFill>
            </a:endParaRPr>
          </a:p>
        </p:txBody>
      </p:sp>
      <p:sp>
        <p:nvSpPr>
          <p:cNvPr id="1034247" name="Line 7"/>
          <p:cNvSpPr>
            <a:spLocks noChangeShapeType="1"/>
          </p:cNvSpPr>
          <p:nvPr/>
        </p:nvSpPr>
        <p:spPr bwMode="auto">
          <a:xfrm>
            <a:off x="1057275" y="4191000"/>
            <a:ext cx="0" cy="1066800"/>
          </a:xfrm>
          <a:prstGeom prst="line">
            <a:avLst/>
          </a:prstGeom>
          <a:noFill/>
          <a:ln w="9525">
            <a:solidFill>
              <a:schemeClr val="tx1"/>
            </a:solidFill>
            <a:round/>
            <a:headEnd/>
            <a:tailEnd/>
          </a:ln>
        </p:spPr>
        <p:txBody>
          <a:bodyPr/>
          <a:lstStyle/>
          <a:p>
            <a:endParaRPr lang="en-US">
              <a:solidFill>
                <a:srgbClr val="000000"/>
              </a:solidFill>
            </a:endParaRPr>
          </a:p>
        </p:txBody>
      </p:sp>
      <p:sp>
        <p:nvSpPr>
          <p:cNvPr id="1034248" name="Line 8"/>
          <p:cNvSpPr>
            <a:spLocks noChangeShapeType="1"/>
          </p:cNvSpPr>
          <p:nvPr/>
        </p:nvSpPr>
        <p:spPr bwMode="auto">
          <a:xfrm>
            <a:off x="7762875" y="4191000"/>
            <a:ext cx="0" cy="1066800"/>
          </a:xfrm>
          <a:prstGeom prst="line">
            <a:avLst/>
          </a:prstGeom>
          <a:noFill/>
          <a:ln w="9525">
            <a:solidFill>
              <a:schemeClr val="tx1"/>
            </a:solidFill>
            <a:round/>
            <a:headEnd/>
            <a:tailEnd/>
          </a:ln>
        </p:spPr>
        <p:txBody>
          <a:bodyPr/>
          <a:lstStyle/>
          <a:p>
            <a:endParaRPr lang="en-US">
              <a:solidFill>
                <a:srgbClr val="000000"/>
              </a:solidFill>
            </a:endParaRPr>
          </a:p>
        </p:txBody>
      </p:sp>
      <p:sp>
        <p:nvSpPr>
          <p:cNvPr id="1034249" name="Line 9"/>
          <p:cNvSpPr>
            <a:spLocks noChangeShapeType="1"/>
          </p:cNvSpPr>
          <p:nvPr/>
        </p:nvSpPr>
        <p:spPr bwMode="auto">
          <a:xfrm>
            <a:off x="4410075" y="4191000"/>
            <a:ext cx="0" cy="1066800"/>
          </a:xfrm>
          <a:prstGeom prst="line">
            <a:avLst/>
          </a:prstGeom>
          <a:noFill/>
          <a:ln w="9525">
            <a:solidFill>
              <a:schemeClr val="tx1"/>
            </a:solidFill>
            <a:round/>
            <a:headEnd/>
            <a:tailEnd/>
          </a:ln>
        </p:spPr>
        <p:txBody>
          <a:bodyPr/>
          <a:lstStyle/>
          <a:p>
            <a:endParaRPr lang="en-US">
              <a:solidFill>
                <a:srgbClr val="000000"/>
              </a:solidFill>
            </a:endParaRPr>
          </a:p>
        </p:txBody>
      </p:sp>
      <p:sp>
        <p:nvSpPr>
          <p:cNvPr id="1034250" name="Line 10"/>
          <p:cNvSpPr>
            <a:spLocks noChangeShapeType="1"/>
          </p:cNvSpPr>
          <p:nvPr/>
        </p:nvSpPr>
        <p:spPr bwMode="auto">
          <a:xfrm>
            <a:off x="1057275" y="4724400"/>
            <a:ext cx="3352800" cy="0"/>
          </a:xfrm>
          <a:prstGeom prst="line">
            <a:avLst/>
          </a:prstGeom>
          <a:noFill/>
          <a:ln w="9525">
            <a:solidFill>
              <a:schemeClr val="tx1"/>
            </a:solidFill>
            <a:round/>
            <a:headEnd type="triangle" w="med" len="med"/>
            <a:tailEnd type="triangle" w="med" len="med"/>
          </a:ln>
        </p:spPr>
        <p:txBody>
          <a:bodyPr/>
          <a:lstStyle/>
          <a:p>
            <a:endParaRPr lang="en-US">
              <a:solidFill>
                <a:srgbClr val="000000"/>
              </a:solidFill>
            </a:endParaRPr>
          </a:p>
        </p:txBody>
      </p:sp>
      <p:sp>
        <p:nvSpPr>
          <p:cNvPr id="1034251" name="Line 11"/>
          <p:cNvSpPr>
            <a:spLocks noChangeShapeType="1"/>
          </p:cNvSpPr>
          <p:nvPr/>
        </p:nvSpPr>
        <p:spPr bwMode="auto">
          <a:xfrm>
            <a:off x="4410075" y="4724400"/>
            <a:ext cx="3352800" cy="0"/>
          </a:xfrm>
          <a:prstGeom prst="line">
            <a:avLst/>
          </a:prstGeom>
          <a:noFill/>
          <a:ln w="9525">
            <a:solidFill>
              <a:schemeClr val="tx1"/>
            </a:solidFill>
            <a:round/>
            <a:headEnd type="triangle" w="med" len="med"/>
            <a:tailEnd type="triangle" w="med" len="med"/>
          </a:ln>
        </p:spPr>
        <p:txBody>
          <a:bodyPr/>
          <a:lstStyle/>
          <a:p>
            <a:endParaRPr lang="en-US">
              <a:solidFill>
                <a:srgbClr val="000000"/>
              </a:solidFill>
            </a:endParaRPr>
          </a:p>
        </p:txBody>
      </p:sp>
      <p:sp>
        <p:nvSpPr>
          <p:cNvPr id="1034252" name="Text Box 12"/>
          <p:cNvSpPr txBox="1">
            <a:spLocks noChangeArrowheads="1"/>
          </p:cNvSpPr>
          <p:nvPr/>
        </p:nvSpPr>
        <p:spPr bwMode="auto">
          <a:xfrm>
            <a:off x="2174875" y="4267200"/>
            <a:ext cx="1016000" cy="396875"/>
          </a:xfrm>
          <a:prstGeom prst="rect">
            <a:avLst/>
          </a:prstGeom>
          <a:noFill/>
          <a:ln w="9525">
            <a:noFill/>
            <a:miter lim="800000"/>
            <a:headEnd/>
            <a:tailEnd/>
          </a:ln>
        </p:spPr>
        <p:txBody>
          <a:bodyPr wrap="none">
            <a:spAutoFit/>
          </a:bodyPr>
          <a:lstStyle/>
          <a:p>
            <a:pPr algn="l"/>
            <a:r>
              <a:rPr lang="en-US" sz="2000">
                <a:solidFill>
                  <a:srgbClr val="000000"/>
                </a:solidFill>
              </a:rPr>
              <a:t>100 cm</a:t>
            </a:r>
          </a:p>
        </p:txBody>
      </p:sp>
      <p:sp>
        <p:nvSpPr>
          <p:cNvPr id="1034253" name="Rectangle 13"/>
          <p:cNvSpPr>
            <a:spLocks noChangeArrowheads="1"/>
          </p:cNvSpPr>
          <p:nvPr/>
        </p:nvSpPr>
        <p:spPr bwMode="auto">
          <a:xfrm>
            <a:off x="5527675" y="4327525"/>
            <a:ext cx="1016000" cy="396875"/>
          </a:xfrm>
          <a:prstGeom prst="rect">
            <a:avLst/>
          </a:prstGeom>
          <a:noFill/>
          <a:ln w="9525">
            <a:noFill/>
            <a:miter lim="800000"/>
            <a:headEnd/>
            <a:tailEnd/>
          </a:ln>
        </p:spPr>
        <p:txBody>
          <a:bodyPr wrap="none">
            <a:spAutoFit/>
          </a:bodyPr>
          <a:lstStyle/>
          <a:p>
            <a:pPr algn="l"/>
            <a:r>
              <a:rPr lang="en-US" sz="2000">
                <a:solidFill>
                  <a:srgbClr val="000000"/>
                </a:solidFill>
              </a:rPr>
              <a:t>100 cm</a:t>
            </a:r>
          </a:p>
        </p:txBody>
      </p:sp>
      <p:sp>
        <p:nvSpPr>
          <p:cNvPr id="1034254" name="AutoShape 14"/>
          <p:cNvSpPr>
            <a:spLocks noChangeArrowheads="1"/>
          </p:cNvSpPr>
          <p:nvPr/>
        </p:nvSpPr>
        <p:spPr bwMode="auto">
          <a:xfrm>
            <a:off x="4029075" y="1828800"/>
            <a:ext cx="228600" cy="838200"/>
          </a:xfrm>
          <a:prstGeom prst="curvedRightArrow">
            <a:avLst>
              <a:gd name="adj1" fmla="val 73333"/>
              <a:gd name="adj2" fmla="val 146667"/>
              <a:gd name="adj3" fmla="val 33333"/>
            </a:avLst>
          </a:prstGeom>
          <a:solidFill>
            <a:srgbClr val="FF0000"/>
          </a:solidFill>
          <a:ln w="9525">
            <a:solidFill>
              <a:schemeClr val="tx1"/>
            </a:solidFill>
            <a:miter lim="800000"/>
            <a:headEnd/>
            <a:tailEnd/>
          </a:ln>
        </p:spPr>
        <p:txBody>
          <a:bodyPr wrap="none" anchor="ctr"/>
          <a:lstStyle/>
          <a:p>
            <a:endParaRPr lang="en-US">
              <a:solidFill>
                <a:srgbClr val="000000"/>
              </a:solidFill>
            </a:endParaRPr>
          </a:p>
        </p:txBody>
      </p:sp>
      <p:sp>
        <p:nvSpPr>
          <p:cNvPr id="1034255" name="Line 15"/>
          <p:cNvSpPr>
            <a:spLocks noChangeShapeType="1"/>
          </p:cNvSpPr>
          <p:nvPr/>
        </p:nvSpPr>
        <p:spPr bwMode="auto">
          <a:xfrm>
            <a:off x="2352675" y="2209800"/>
            <a:ext cx="381000" cy="0"/>
          </a:xfrm>
          <a:prstGeom prst="line">
            <a:avLst/>
          </a:prstGeom>
          <a:noFill/>
          <a:ln w="9525" cap="rnd">
            <a:solidFill>
              <a:schemeClr val="tx1"/>
            </a:solidFill>
            <a:prstDash val="sysDot"/>
            <a:round/>
            <a:headEnd/>
            <a:tailEnd type="triangle" w="med" len="med"/>
          </a:ln>
        </p:spPr>
        <p:txBody>
          <a:bodyPr/>
          <a:lstStyle/>
          <a:p>
            <a:endParaRPr lang="en-US">
              <a:solidFill>
                <a:srgbClr val="000000"/>
              </a:solidFill>
            </a:endParaRPr>
          </a:p>
        </p:txBody>
      </p:sp>
      <p:sp>
        <p:nvSpPr>
          <p:cNvPr id="1034256" name="Line 16"/>
          <p:cNvSpPr>
            <a:spLocks noChangeShapeType="1"/>
          </p:cNvSpPr>
          <p:nvPr/>
        </p:nvSpPr>
        <p:spPr bwMode="auto">
          <a:xfrm flipH="1">
            <a:off x="6162675" y="2286000"/>
            <a:ext cx="533400" cy="0"/>
          </a:xfrm>
          <a:prstGeom prst="line">
            <a:avLst/>
          </a:prstGeom>
          <a:noFill/>
          <a:ln w="9525" cap="rnd">
            <a:solidFill>
              <a:schemeClr val="tx1"/>
            </a:solidFill>
            <a:prstDash val="sysDot"/>
            <a:round/>
            <a:headEnd/>
            <a:tailEnd type="triangle" w="med" len="med"/>
          </a:ln>
        </p:spPr>
        <p:txBody>
          <a:bodyPr/>
          <a:lstStyle/>
          <a:p>
            <a:endParaRPr lang="en-US">
              <a:solidFill>
                <a:srgbClr val="000000"/>
              </a:solidFill>
            </a:endParaRPr>
          </a:p>
        </p:txBody>
      </p:sp>
      <p:sp>
        <p:nvSpPr>
          <p:cNvPr id="173073" name="Text Box 17"/>
          <p:cNvSpPr txBox="1">
            <a:spLocks noChangeArrowheads="1"/>
          </p:cNvSpPr>
          <p:nvPr/>
        </p:nvSpPr>
        <p:spPr bwMode="auto">
          <a:xfrm>
            <a:off x="1057275" y="5573713"/>
            <a:ext cx="7024688" cy="701675"/>
          </a:xfrm>
          <a:prstGeom prst="rect">
            <a:avLst/>
          </a:prstGeom>
          <a:noFill/>
          <a:ln w="9525">
            <a:noFill/>
            <a:miter lim="800000"/>
            <a:headEnd/>
            <a:tailEnd/>
          </a:ln>
        </p:spPr>
        <p:txBody>
          <a:bodyPr wrap="none">
            <a:spAutoFit/>
          </a:bodyPr>
          <a:lstStyle/>
          <a:p>
            <a:pPr algn="l"/>
            <a:r>
              <a:rPr lang="en-US" sz="2000" b="1">
                <a:solidFill>
                  <a:srgbClr val="000000"/>
                </a:solidFill>
              </a:rPr>
              <a:t>Choice 1:  Both gases move at the same speed and meet</a:t>
            </a:r>
          </a:p>
          <a:p>
            <a:pPr algn="l"/>
            <a:r>
              <a:rPr lang="en-US" sz="2000" b="1">
                <a:solidFill>
                  <a:srgbClr val="000000"/>
                </a:solidFill>
              </a:rPr>
              <a:t>	    in the middle.</a:t>
            </a:r>
            <a:r>
              <a:rPr lang="en-US" sz="2000">
                <a:solidFill>
                  <a:srgbClr val="000000"/>
                </a:solidFill>
              </a:rPr>
              <a:t>  </a:t>
            </a:r>
          </a:p>
        </p:txBody>
      </p:sp>
      <p:sp>
        <p:nvSpPr>
          <p:cNvPr id="1034258" name="Cloud"/>
          <p:cNvSpPr>
            <a:spLocks noChangeAspect="1" noEditPoints="1" noChangeArrowheads="1"/>
          </p:cNvSpPr>
          <p:nvPr/>
        </p:nvSpPr>
        <p:spPr bwMode="auto">
          <a:xfrm>
            <a:off x="1514475" y="1981200"/>
            <a:ext cx="762000" cy="51117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solidFill>
                <a:srgbClr val="000000"/>
              </a:solidFill>
            </a:endParaRPr>
          </a:p>
        </p:txBody>
      </p:sp>
      <p:sp>
        <p:nvSpPr>
          <p:cNvPr id="1034259" name="AutoShape 19"/>
          <p:cNvSpPr>
            <a:spLocks noChangeAspect="1" noEditPoints="1" noChangeArrowheads="1"/>
          </p:cNvSpPr>
          <p:nvPr/>
        </p:nvSpPr>
        <p:spPr bwMode="auto">
          <a:xfrm>
            <a:off x="6696075" y="1981200"/>
            <a:ext cx="762000" cy="51117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solidFill>
                <a:srgbClr val="000000"/>
              </a:solidFill>
            </a:endParaRPr>
          </a:p>
        </p:txBody>
      </p:sp>
      <p:sp>
        <p:nvSpPr>
          <p:cNvPr id="173076" name="AutoShape 20">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solidFill>
                <a:srgbClr val="000000"/>
              </a:solidFill>
            </a:endParaRPr>
          </a:p>
        </p:txBody>
      </p:sp>
      <p:sp>
        <p:nvSpPr>
          <p:cNvPr id="1034261" name="Oval 21"/>
          <p:cNvSpPr>
            <a:spLocks noChangeArrowheads="1"/>
          </p:cNvSpPr>
          <p:nvPr/>
        </p:nvSpPr>
        <p:spPr bwMode="auto">
          <a:xfrm>
            <a:off x="4294188" y="1941513"/>
            <a:ext cx="176212" cy="612775"/>
          </a:xfrm>
          <a:prstGeom prst="ellipse">
            <a:avLst/>
          </a:prstGeom>
          <a:solidFill>
            <a:schemeClr val="bg1">
              <a:alpha val="5098"/>
            </a:schemeClr>
          </a:solidFill>
          <a:ln w="76200">
            <a:solidFill>
              <a:schemeClr val="bg1"/>
            </a:solidFill>
            <a:round/>
            <a:headEnd/>
            <a:tailEnd/>
          </a:ln>
        </p:spPr>
        <p:txBody>
          <a:bodyPr wrap="none" anchor="ctr"/>
          <a:lstStyle/>
          <a:p>
            <a:endParaRPr lang="en-US">
              <a:solidFill>
                <a:srgbClr val="000000"/>
              </a:solidFill>
            </a:endParaRPr>
          </a:p>
        </p:txBody>
      </p:sp>
      <p:sp>
        <p:nvSpPr>
          <p:cNvPr id="1034262" name="Text Box 22"/>
          <p:cNvSpPr txBox="1">
            <a:spLocks noChangeArrowheads="1"/>
          </p:cNvSpPr>
          <p:nvPr/>
        </p:nvSpPr>
        <p:spPr bwMode="auto">
          <a:xfrm>
            <a:off x="4241800" y="1992313"/>
            <a:ext cx="1181100" cy="396875"/>
          </a:xfrm>
          <a:prstGeom prst="rect">
            <a:avLst/>
          </a:prstGeom>
          <a:noFill/>
          <a:ln w="9525">
            <a:noFill/>
            <a:miter lim="800000"/>
            <a:headEnd/>
            <a:tailEnd/>
          </a:ln>
        </p:spPr>
        <p:txBody>
          <a:bodyPr wrap="none">
            <a:spAutoFit/>
          </a:bodyPr>
          <a:lstStyle/>
          <a:p>
            <a:pPr algn="l"/>
            <a:r>
              <a:rPr lang="en-US" sz="2000">
                <a:solidFill>
                  <a:srgbClr val="000000"/>
                </a:solidFill>
              </a:rPr>
              <a:t>NH</a:t>
            </a:r>
            <a:r>
              <a:rPr lang="en-US" sz="2000" baseline="-25000">
                <a:solidFill>
                  <a:srgbClr val="000000"/>
                </a:solidFill>
              </a:rPr>
              <a:t>4</a:t>
            </a:r>
            <a:r>
              <a:rPr lang="en-US" sz="2000">
                <a:solidFill>
                  <a:srgbClr val="000000"/>
                </a:solidFill>
              </a:rPr>
              <a:t>Cl(s)</a:t>
            </a:r>
          </a:p>
        </p:txBody>
      </p:sp>
    </p:spTree>
    <p:extLst>
      <p:ext uri="{BB962C8B-B14F-4D97-AF65-F5344CB8AC3E}">
        <p14:creationId xmlns:p14="http://schemas.microsoft.com/office/powerpoint/2010/main" val="400644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34243"/>
                                        </p:tgtEl>
                                        <p:attrNameLst>
                                          <p:attrName>style.visibility</p:attrName>
                                        </p:attrNameLst>
                                      </p:cBhvr>
                                      <p:to>
                                        <p:strVal val="visible"/>
                                      </p:to>
                                    </p:set>
                                    <p:animEffect transition="in" filter="dissolve">
                                      <p:cBhvr>
                                        <p:cTn id="7" dur="500"/>
                                        <p:tgtEl>
                                          <p:spTgt spid="1034243"/>
                                        </p:tgtEl>
                                      </p:cBhvr>
                                    </p:animEffect>
                                  </p:childTnLst>
                                </p:cTn>
                              </p:par>
                            </p:childTnLst>
                          </p:cTn>
                        </p:par>
                        <p:par>
                          <p:cTn id="8" fill="hold">
                            <p:stCondLst>
                              <p:cond delay="500"/>
                            </p:stCondLst>
                            <p:childTnLst>
                              <p:par>
                                <p:cTn id="9" presetID="2" presetClass="entr" presetSubtype="3" fill="hold" grpId="0" nodeType="afterEffect">
                                  <p:stCondLst>
                                    <p:cond delay="1000"/>
                                  </p:stCondLst>
                                  <p:iterate type="lt">
                                    <p:tmPct val="100000"/>
                                  </p:iterate>
                                  <p:childTnLst>
                                    <p:set>
                                      <p:cBhvr>
                                        <p:cTn id="10" dur="1" fill="hold">
                                          <p:stCondLst>
                                            <p:cond delay="0"/>
                                          </p:stCondLst>
                                        </p:cTn>
                                        <p:tgtEl>
                                          <p:spTgt spid="1034244">
                                            <p:txEl>
                                              <p:pRg st="0" end="0"/>
                                            </p:txEl>
                                          </p:spTgt>
                                        </p:tgtEl>
                                        <p:attrNameLst>
                                          <p:attrName>style.visibility</p:attrName>
                                        </p:attrNameLst>
                                      </p:cBhvr>
                                      <p:to>
                                        <p:strVal val="visible"/>
                                      </p:to>
                                    </p:set>
                                    <p:anim calcmode="lin" valueType="num">
                                      <p:cBhvr additive="base">
                                        <p:cTn id="11" dur="75" fill="hold"/>
                                        <p:tgtEl>
                                          <p:spTgt spid="1034244">
                                            <p:txEl>
                                              <p:pRg st="0" end="0"/>
                                            </p:txEl>
                                          </p:spTgt>
                                        </p:tgtEl>
                                        <p:attrNameLst>
                                          <p:attrName>ppt_x</p:attrName>
                                        </p:attrNameLst>
                                      </p:cBhvr>
                                      <p:tavLst>
                                        <p:tav tm="0">
                                          <p:val>
                                            <p:strVal val="1+#ppt_w/2"/>
                                          </p:val>
                                        </p:tav>
                                        <p:tav tm="100000">
                                          <p:val>
                                            <p:strVal val="#ppt_x"/>
                                          </p:val>
                                        </p:tav>
                                      </p:tavLst>
                                    </p:anim>
                                    <p:anim calcmode="lin" valueType="num">
                                      <p:cBhvr additive="base">
                                        <p:cTn id="12" dur="75" fill="hold"/>
                                        <p:tgtEl>
                                          <p:spTgt spid="1034244">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laser.wav"/>
                                        </p:tgtEl>
                                      </p:cMediaNode>
                                    </p:audio>
                                  </p:subTnLst>
                                </p:cTn>
                              </p:par>
                            </p:childTnLst>
                          </p:cTn>
                        </p:par>
                        <p:par>
                          <p:cTn id="13" fill="hold">
                            <p:stCondLst>
                              <p:cond delay="1950"/>
                            </p:stCondLst>
                            <p:childTnLst>
                              <p:par>
                                <p:cTn id="14" presetID="2" presetClass="entr" presetSubtype="8" fill="hold" grpId="0" nodeType="afterEffect">
                                  <p:stCondLst>
                                    <p:cond delay="1000"/>
                                  </p:stCondLst>
                                  <p:childTnLst>
                                    <p:set>
                                      <p:cBhvr>
                                        <p:cTn id="15" dur="1" fill="hold">
                                          <p:stCondLst>
                                            <p:cond delay="0"/>
                                          </p:stCondLst>
                                        </p:cTn>
                                        <p:tgtEl>
                                          <p:spTgt spid="1034255"/>
                                        </p:tgtEl>
                                        <p:attrNameLst>
                                          <p:attrName>style.visibility</p:attrName>
                                        </p:attrNameLst>
                                      </p:cBhvr>
                                      <p:to>
                                        <p:strVal val="visible"/>
                                      </p:to>
                                    </p:set>
                                    <p:anim calcmode="lin" valueType="num">
                                      <p:cBhvr additive="base">
                                        <p:cTn id="16" dur="500" fill="hold"/>
                                        <p:tgtEl>
                                          <p:spTgt spid="1034255"/>
                                        </p:tgtEl>
                                        <p:attrNameLst>
                                          <p:attrName>ppt_x</p:attrName>
                                        </p:attrNameLst>
                                      </p:cBhvr>
                                      <p:tavLst>
                                        <p:tav tm="0">
                                          <p:val>
                                            <p:strVal val="0-#ppt_w/2"/>
                                          </p:val>
                                        </p:tav>
                                        <p:tav tm="100000">
                                          <p:val>
                                            <p:strVal val="#ppt_x"/>
                                          </p:val>
                                        </p:tav>
                                      </p:tavLst>
                                    </p:anim>
                                    <p:anim calcmode="lin" valueType="num">
                                      <p:cBhvr additive="base">
                                        <p:cTn id="17" dur="500" fill="hold"/>
                                        <p:tgtEl>
                                          <p:spTgt spid="1034255"/>
                                        </p:tgtEl>
                                        <p:attrNameLst>
                                          <p:attrName>ppt_y</p:attrName>
                                        </p:attrNameLst>
                                      </p:cBhvr>
                                      <p:tavLst>
                                        <p:tav tm="0">
                                          <p:val>
                                            <p:strVal val="#ppt_y"/>
                                          </p:val>
                                        </p:tav>
                                        <p:tav tm="100000">
                                          <p:val>
                                            <p:strVal val="#ppt_y"/>
                                          </p:val>
                                        </p:tav>
                                      </p:tavLst>
                                    </p:anim>
                                  </p:childTnLst>
                                </p:cTn>
                              </p:par>
                            </p:childTnLst>
                          </p:cTn>
                        </p:par>
                        <p:par>
                          <p:cTn id="18" fill="hold">
                            <p:stCondLst>
                              <p:cond delay="3450"/>
                            </p:stCondLst>
                            <p:childTnLst>
                              <p:par>
                                <p:cTn id="19" presetID="2" presetClass="entr" presetSubtype="2" fill="hold" grpId="0" nodeType="afterEffect">
                                  <p:stCondLst>
                                    <p:cond delay="0"/>
                                  </p:stCondLst>
                                  <p:childTnLst>
                                    <p:set>
                                      <p:cBhvr>
                                        <p:cTn id="20" dur="1" fill="hold">
                                          <p:stCondLst>
                                            <p:cond delay="0"/>
                                          </p:stCondLst>
                                        </p:cTn>
                                        <p:tgtEl>
                                          <p:spTgt spid="1034256"/>
                                        </p:tgtEl>
                                        <p:attrNameLst>
                                          <p:attrName>style.visibility</p:attrName>
                                        </p:attrNameLst>
                                      </p:cBhvr>
                                      <p:to>
                                        <p:strVal val="visible"/>
                                      </p:to>
                                    </p:set>
                                    <p:anim calcmode="lin" valueType="num">
                                      <p:cBhvr additive="base">
                                        <p:cTn id="21" dur="500" fill="hold"/>
                                        <p:tgtEl>
                                          <p:spTgt spid="1034256"/>
                                        </p:tgtEl>
                                        <p:attrNameLst>
                                          <p:attrName>ppt_x</p:attrName>
                                        </p:attrNameLst>
                                      </p:cBhvr>
                                      <p:tavLst>
                                        <p:tav tm="0">
                                          <p:val>
                                            <p:strVal val="1+#ppt_w/2"/>
                                          </p:val>
                                        </p:tav>
                                        <p:tav tm="100000">
                                          <p:val>
                                            <p:strVal val="#ppt_x"/>
                                          </p:val>
                                        </p:tav>
                                      </p:tavLst>
                                    </p:anim>
                                    <p:anim calcmode="lin" valueType="num">
                                      <p:cBhvr additive="base">
                                        <p:cTn id="22" dur="500" fill="hold"/>
                                        <p:tgtEl>
                                          <p:spTgt spid="1034256"/>
                                        </p:tgtEl>
                                        <p:attrNameLst>
                                          <p:attrName>ppt_y</p:attrName>
                                        </p:attrNameLst>
                                      </p:cBhvr>
                                      <p:tavLst>
                                        <p:tav tm="0">
                                          <p:val>
                                            <p:strVal val="#ppt_y"/>
                                          </p:val>
                                        </p:tav>
                                        <p:tav tm="100000">
                                          <p:val>
                                            <p:strVal val="#ppt_y"/>
                                          </p:val>
                                        </p:tav>
                                      </p:tavLst>
                                    </p:anim>
                                  </p:childTnLst>
                                </p:cTn>
                              </p:par>
                            </p:childTnLst>
                          </p:cTn>
                        </p:par>
                        <p:par>
                          <p:cTn id="23" fill="hold">
                            <p:stCondLst>
                              <p:cond delay="3950"/>
                            </p:stCondLst>
                            <p:childTnLst>
                              <p:par>
                                <p:cTn id="24" presetID="0" presetClass="path" presetSubtype="0" accel="50000" decel="50000" fill="hold" grpId="0" nodeType="afterEffect">
                                  <p:stCondLst>
                                    <p:cond delay="0"/>
                                  </p:stCondLst>
                                  <p:childTnLst>
                                    <p:animMotion origin="layout" path="M 0.00087 -1.06639E-6 L 0.21771 -1.06639E-6 " pathEditMode="relative" ptsTypes="AA">
                                      <p:cBhvr>
                                        <p:cTn id="25" dur="5000" fill="hold"/>
                                        <p:tgtEl>
                                          <p:spTgt spid="1034258"/>
                                        </p:tgtEl>
                                        <p:attrNameLst>
                                          <p:attrName>ppt_x</p:attrName>
                                          <p:attrName>ppt_y</p:attrName>
                                        </p:attrNameLst>
                                      </p:cBhvr>
                                    </p:animMotion>
                                  </p:childTnLst>
                                </p:cTn>
                              </p:par>
                              <p:par>
                                <p:cTn id="26" presetID="0" presetClass="path" presetSubtype="0" accel="50000" decel="50000" fill="hold" grpId="0" nodeType="withEffect">
                                  <p:stCondLst>
                                    <p:cond delay="0"/>
                                  </p:stCondLst>
                                  <p:childTnLst>
                                    <p:animMotion origin="layout" path="M -8.33333E-7 -7.54106E-7 L -0.27344 -7.54106E-7 " pathEditMode="relative" ptsTypes="AA">
                                      <p:cBhvr>
                                        <p:cTn id="27" dur="5000" fill="hold"/>
                                        <p:tgtEl>
                                          <p:spTgt spid="1034259"/>
                                        </p:tgtEl>
                                        <p:attrNameLst>
                                          <p:attrName>ppt_x</p:attrName>
                                          <p:attrName>ppt_y</p:attrName>
                                        </p:attrNameLst>
                                      </p:cBhvr>
                                    </p:animMotion>
                                  </p:childTnLst>
                                </p:cTn>
                              </p:par>
                            </p:childTnLst>
                          </p:cTn>
                        </p:par>
                        <p:par>
                          <p:cTn id="28" fill="hold">
                            <p:stCondLst>
                              <p:cond delay="8950"/>
                            </p:stCondLst>
                            <p:childTnLst>
                              <p:par>
                                <p:cTn id="29" presetID="9" presetClass="exit" presetSubtype="0" fill="hold" grpId="1" nodeType="afterEffect">
                                  <p:stCondLst>
                                    <p:cond delay="0"/>
                                  </p:stCondLst>
                                  <p:childTnLst>
                                    <p:animEffect transition="out" filter="dissolve">
                                      <p:cBhvr>
                                        <p:cTn id="30" dur="500"/>
                                        <p:tgtEl>
                                          <p:spTgt spid="1034256"/>
                                        </p:tgtEl>
                                      </p:cBhvr>
                                    </p:animEffect>
                                    <p:set>
                                      <p:cBhvr>
                                        <p:cTn id="31" dur="1" fill="hold">
                                          <p:stCondLst>
                                            <p:cond delay="499"/>
                                          </p:stCondLst>
                                        </p:cTn>
                                        <p:tgtEl>
                                          <p:spTgt spid="1034256"/>
                                        </p:tgtEl>
                                        <p:attrNameLst>
                                          <p:attrName>style.visibility</p:attrName>
                                        </p:attrNameLst>
                                      </p:cBhvr>
                                      <p:to>
                                        <p:strVal val="hidden"/>
                                      </p:to>
                                    </p:set>
                                  </p:childTnLst>
                                </p:cTn>
                              </p:par>
                              <p:par>
                                <p:cTn id="32" presetID="9" presetClass="exit" presetSubtype="0" fill="hold" grpId="1" nodeType="withEffect">
                                  <p:stCondLst>
                                    <p:cond delay="0"/>
                                  </p:stCondLst>
                                  <p:childTnLst>
                                    <p:animEffect transition="out" filter="dissolve">
                                      <p:cBhvr>
                                        <p:cTn id="33" dur="500"/>
                                        <p:tgtEl>
                                          <p:spTgt spid="1034255"/>
                                        </p:tgtEl>
                                      </p:cBhvr>
                                    </p:animEffect>
                                    <p:set>
                                      <p:cBhvr>
                                        <p:cTn id="34" dur="1" fill="hold">
                                          <p:stCondLst>
                                            <p:cond delay="499"/>
                                          </p:stCondLst>
                                        </p:cTn>
                                        <p:tgtEl>
                                          <p:spTgt spid="1034255"/>
                                        </p:tgtEl>
                                        <p:attrNameLst>
                                          <p:attrName>style.visibility</p:attrName>
                                        </p:attrNameLst>
                                      </p:cBhvr>
                                      <p:to>
                                        <p:strVal val="hidden"/>
                                      </p:to>
                                    </p:set>
                                  </p:childTnLst>
                                </p:cTn>
                              </p:par>
                            </p:childTnLst>
                          </p:cTn>
                        </p:par>
                        <p:par>
                          <p:cTn id="35" fill="hold">
                            <p:stCondLst>
                              <p:cond delay="9450"/>
                            </p:stCondLst>
                            <p:childTnLst>
                              <p:par>
                                <p:cTn id="36" presetID="10" presetClass="exit" presetSubtype="0" fill="hold" grpId="1" nodeType="afterEffect">
                                  <p:stCondLst>
                                    <p:cond delay="0"/>
                                  </p:stCondLst>
                                  <p:childTnLst>
                                    <p:animEffect transition="out" filter="fade">
                                      <p:cBhvr>
                                        <p:cTn id="37" dur="2000"/>
                                        <p:tgtEl>
                                          <p:spTgt spid="1034259"/>
                                        </p:tgtEl>
                                      </p:cBhvr>
                                    </p:animEffect>
                                    <p:set>
                                      <p:cBhvr>
                                        <p:cTn id="38" dur="1" fill="hold">
                                          <p:stCondLst>
                                            <p:cond delay="1999"/>
                                          </p:stCondLst>
                                        </p:cTn>
                                        <p:tgtEl>
                                          <p:spTgt spid="1034259"/>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2000"/>
                                        <p:tgtEl>
                                          <p:spTgt spid="1034258"/>
                                        </p:tgtEl>
                                      </p:cBhvr>
                                    </p:animEffect>
                                    <p:set>
                                      <p:cBhvr>
                                        <p:cTn id="41" dur="1" fill="hold">
                                          <p:stCondLst>
                                            <p:cond delay="1999"/>
                                          </p:stCondLst>
                                        </p:cTn>
                                        <p:tgtEl>
                                          <p:spTgt spid="1034258"/>
                                        </p:tgtEl>
                                        <p:attrNameLst>
                                          <p:attrName>style.visibility</p:attrName>
                                        </p:attrNameLst>
                                      </p:cBhvr>
                                      <p:to>
                                        <p:strVal val="hidden"/>
                                      </p:to>
                                    </p:set>
                                  </p:childTnLst>
                                </p:cTn>
                              </p:par>
                              <p:par>
                                <p:cTn id="42" presetID="4" presetClass="entr" presetSubtype="32" fill="hold" grpId="0" nodeType="withEffect">
                                  <p:stCondLst>
                                    <p:cond delay="0"/>
                                  </p:stCondLst>
                                  <p:childTnLst>
                                    <p:set>
                                      <p:cBhvr>
                                        <p:cTn id="43" dur="1" fill="hold">
                                          <p:stCondLst>
                                            <p:cond delay="0"/>
                                          </p:stCondLst>
                                        </p:cTn>
                                        <p:tgtEl>
                                          <p:spTgt spid="1034254"/>
                                        </p:tgtEl>
                                        <p:attrNameLst>
                                          <p:attrName>style.visibility</p:attrName>
                                        </p:attrNameLst>
                                      </p:cBhvr>
                                      <p:to>
                                        <p:strVal val="visible"/>
                                      </p:to>
                                    </p:set>
                                    <p:animEffect transition="in" filter="box(out)">
                                      <p:cBhvr>
                                        <p:cTn id="44" dur="500"/>
                                        <p:tgtEl>
                                          <p:spTgt spid="1034254"/>
                                        </p:tgtEl>
                                      </p:cBhvr>
                                    </p:animEffect>
                                  </p:childTnLst>
                                  <p:subTnLst>
                                    <p:audio>
                                      <p:cMediaNode>
                                        <p:cTn display="0" masterRel="sameClick">
                                          <p:stCondLst>
                                            <p:cond evt="begin" delay="0">
                                              <p:tn val="42"/>
                                            </p:cond>
                                          </p:stCondLst>
                                          <p:endCondLst>
                                            <p:cond evt="onStopAudio" delay="0">
                                              <p:tgtEl>
                                                <p:sldTgt/>
                                              </p:tgtEl>
                                            </p:cond>
                                          </p:endCondLst>
                                        </p:cTn>
                                        <p:tgtEl>
                                          <p:sndTgt r:embed="rId4" name="camera.wav"/>
                                        </p:tgtEl>
                                      </p:cMediaNode>
                                    </p:audio>
                                  </p:subTnLst>
                                </p:cTn>
                              </p:par>
                            </p:childTnLst>
                          </p:cTn>
                        </p:par>
                        <p:par>
                          <p:cTn id="45" fill="hold">
                            <p:stCondLst>
                              <p:cond delay="11450"/>
                            </p:stCondLst>
                            <p:childTnLst>
                              <p:par>
                                <p:cTn id="46" presetID="4" presetClass="entr" presetSubtype="32" fill="hold" grpId="0" nodeType="afterEffect">
                                  <p:stCondLst>
                                    <p:cond delay="1000"/>
                                  </p:stCondLst>
                                  <p:childTnLst>
                                    <p:set>
                                      <p:cBhvr>
                                        <p:cTn id="47" dur="1" fill="hold">
                                          <p:stCondLst>
                                            <p:cond delay="0"/>
                                          </p:stCondLst>
                                        </p:cTn>
                                        <p:tgtEl>
                                          <p:spTgt spid="1034262">
                                            <p:txEl>
                                              <p:pRg st="0" end="0"/>
                                            </p:txEl>
                                          </p:spTgt>
                                        </p:tgtEl>
                                        <p:attrNameLst>
                                          <p:attrName>style.visibility</p:attrName>
                                        </p:attrNameLst>
                                      </p:cBhvr>
                                      <p:to>
                                        <p:strVal val="visible"/>
                                      </p:to>
                                    </p:set>
                                    <p:animEffect transition="in" filter="box(out)">
                                      <p:cBhvr>
                                        <p:cTn id="48" dur="500"/>
                                        <p:tgtEl>
                                          <p:spTgt spid="1034262">
                                            <p:txEl>
                                              <p:pRg st="0" end="0"/>
                                            </p:txEl>
                                          </p:spTgt>
                                        </p:tgtEl>
                                      </p:cBhvr>
                                    </p:animEffect>
                                  </p:childTnLst>
                                  <p:subTnLst>
                                    <p:audio>
                                      <p:cMediaNode>
                                        <p:cTn display="0" masterRel="sameClick">
                                          <p:stCondLst>
                                            <p:cond evt="begin" delay="0">
                                              <p:tn val="46"/>
                                            </p:cond>
                                          </p:stCondLst>
                                          <p:endCondLst>
                                            <p:cond evt="onStopAudio" delay="0">
                                              <p:tgtEl>
                                                <p:sldTgt/>
                                              </p:tgtEl>
                                            </p:cond>
                                          </p:endCondLst>
                                        </p:cTn>
                                        <p:tgtEl>
                                          <p:sndTgt r:embed="rId4" name="camera.wav"/>
                                        </p:tgtEl>
                                      </p:cMediaNode>
                                    </p:audio>
                                  </p:subTnLst>
                                </p:cTn>
                              </p:par>
                              <p:par>
                                <p:cTn id="49" presetID="10" presetClass="entr" presetSubtype="0" fill="hold" grpId="0" nodeType="withEffect">
                                  <p:stCondLst>
                                    <p:cond delay="1000"/>
                                  </p:stCondLst>
                                  <p:childTnLst>
                                    <p:set>
                                      <p:cBhvr>
                                        <p:cTn id="50" dur="1" fill="hold">
                                          <p:stCondLst>
                                            <p:cond delay="0"/>
                                          </p:stCondLst>
                                        </p:cTn>
                                        <p:tgtEl>
                                          <p:spTgt spid="1034261"/>
                                        </p:tgtEl>
                                        <p:attrNameLst>
                                          <p:attrName>style.visibility</p:attrName>
                                        </p:attrNameLst>
                                      </p:cBhvr>
                                      <p:to>
                                        <p:strVal val="visible"/>
                                      </p:to>
                                    </p:set>
                                    <p:animEffect transition="in" filter="fade">
                                      <p:cBhvr>
                                        <p:cTn id="51" dur="2000"/>
                                        <p:tgtEl>
                                          <p:spTgt spid="1034261"/>
                                        </p:tgtEl>
                                      </p:cBhvr>
                                    </p:animEffect>
                                  </p:childTnLst>
                                </p:cTn>
                              </p:par>
                            </p:childTnLst>
                          </p:cTn>
                        </p:par>
                        <p:par>
                          <p:cTn id="52" fill="hold">
                            <p:stCondLst>
                              <p:cond delay="14450"/>
                            </p:stCondLst>
                            <p:childTnLst>
                              <p:par>
                                <p:cTn id="53" presetID="9" presetClass="entr" presetSubtype="0" fill="hold" grpId="0" nodeType="afterEffect">
                                  <p:stCondLst>
                                    <p:cond delay="1000"/>
                                  </p:stCondLst>
                                  <p:childTnLst>
                                    <p:set>
                                      <p:cBhvr>
                                        <p:cTn id="54" dur="1" fill="hold">
                                          <p:stCondLst>
                                            <p:cond delay="0"/>
                                          </p:stCondLst>
                                        </p:cTn>
                                        <p:tgtEl>
                                          <p:spTgt spid="1034245"/>
                                        </p:tgtEl>
                                        <p:attrNameLst>
                                          <p:attrName>style.visibility</p:attrName>
                                        </p:attrNameLst>
                                      </p:cBhvr>
                                      <p:to>
                                        <p:strVal val="visible"/>
                                      </p:to>
                                    </p:set>
                                    <p:animEffect transition="in" filter="dissolve">
                                      <p:cBhvr>
                                        <p:cTn id="55" dur="500"/>
                                        <p:tgtEl>
                                          <p:spTgt spid="1034245"/>
                                        </p:tgtEl>
                                      </p:cBhvr>
                                    </p:animEffect>
                                  </p:childTnLst>
                                </p:cTn>
                              </p:par>
                            </p:childTnLst>
                          </p:cTn>
                        </p:par>
                        <p:par>
                          <p:cTn id="56" fill="hold">
                            <p:stCondLst>
                              <p:cond delay="15950"/>
                            </p:stCondLst>
                            <p:childTnLst>
                              <p:par>
                                <p:cTn id="57" presetID="9" presetClass="entr" presetSubtype="0" fill="hold" grpId="0" nodeType="afterEffect">
                                  <p:stCondLst>
                                    <p:cond delay="1000"/>
                                  </p:stCondLst>
                                  <p:childTnLst>
                                    <p:set>
                                      <p:cBhvr>
                                        <p:cTn id="58" dur="1" fill="hold">
                                          <p:stCondLst>
                                            <p:cond delay="0"/>
                                          </p:stCondLst>
                                        </p:cTn>
                                        <p:tgtEl>
                                          <p:spTgt spid="1034246"/>
                                        </p:tgtEl>
                                        <p:attrNameLst>
                                          <p:attrName>style.visibility</p:attrName>
                                        </p:attrNameLst>
                                      </p:cBhvr>
                                      <p:to>
                                        <p:strVal val="visible"/>
                                      </p:to>
                                    </p:set>
                                    <p:animEffect transition="in" filter="dissolve">
                                      <p:cBhvr>
                                        <p:cTn id="59" dur="500"/>
                                        <p:tgtEl>
                                          <p:spTgt spid="1034246"/>
                                        </p:tgtEl>
                                      </p:cBhvr>
                                    </p:animEffect>
                                  </p:childTnLst>
                                </p:cTn>
                              </p:par>
                            </p:childTnLst>
                          </p:cTn>
                        </p:par>
                        <p:par>
                          <p:cTn id="60" fill="hold">
                            <p:stCondLst>
                              <p:cond delay="17450"/>
                            </p:stCondLst>
                            <p:childTnLst>
                              <p:par>
                                <p:cTn id="61" presetID="9" presetClass="entr" presetSubtype="0" fill="hold" grpId="0" nodeType="afterEffect">
                                  <p:stCondLst>
                                    <p:cond delay="0"/>
                                  </p:stCondLst>
                                  <p:childTnLst>
                                    <p:set>
                                      <p:cBhvr>
                                        <p:cTn id="62" dur="1" fill="hold">
                                          <p:stCondLst>
                                            <p:cond delay="0"/>
                                          </p:stCondLst>
                                        </p:cTn>
                                        <p:tgtEl>
                                          <p:spTgt spid="1034247"/>
                                        </p:tgtEl>
                                        <p:attrNameLst>
                                          <p:attrName>style.visibility</p:attrName>
                                        </p:attrNameLst>
                                      </p:cBhvr>
                                      <p:to>
                                        <p:strVal val="visible"/>
                                      </p:to>
                                    </p:set>
                                    <p:animEffect transition="in" filter="dissolve">
                                      <p:cBhvr>
                                        <p:cTn id="63" dur="500"/>
                                        <p:tgtEl>
                                          <p:spTgt spid="1034247"/>
                                        </p:tgtEl>
                                      </p:cBhvr>
                                    </p:animEffect>
                                  </p:childTnLst>
                                </p:cTn>
                              </p:par>
                            </p:childTnLst>
                          </p:cTn>
                        </p:par>
                        <p:par>
                          <p:cTn id="64" fill="hold">
                            <p:stCondLst>
                              <p:cond delay="17950"/>
                            </p:stCondLst>
                            <p:childTnLst>
                              <p:par>
                                <p:cTn id="65" presetID="9" presetClass="entr" presetSubtype="0" fill="hold" grpId="0" nodeType="afterEffect">
                                  <p:stCondLst>
                                    <p:cond delay="0"/>
                                  </p:stCondLst>
                                  <p:childTnLst>
                                    <p:set>
                                      <p:cBhvr>
                                        <p:cTn id="66" dur="1" fill="hold">
                                          <p:stCondLst>
                                            <p:cond delay="0"/>
                                          </p:stCondLst>
                                        </p:cTn>
                                        <p:tgtEl>
                                          <p:spTgt spid="1034248"/>
                                        </p:tgtEl>
                                        <p:attrNameLst>
                                          <p:attrName>style.visibility</p:attrName>
                                        </p:attrNameLst>
                                      </p:cBhvr>
                                      <p:to>
                                        <p:strVal val="visible"/>
                                      </p:to>
                                    </p:set>
                                    <p:animEffect transition="in" filter="dissolve">
                                      <p:cBhvr>
                                        <p:cTn id="67" dur="500"/>
                                        <p:tgtEl>
                                          <p:spTgt spid="1034248"/>
                                        </p:tgtEl>
                                      </p:cBhvr>
                                    </p:animEffect>
                                  </p:childTnLst>
                                </p:cTn>
                              </p:par>
                            </p:childTnLst>
                          </p:cTn>
                        </p:par>
                        <p:par>
                          <p:cTn id="68" fill="hold">
                            <p:stCondLst>
                              <p:cond delay="18450"/>
                            </p:stCondLst>
                            <p:childTnLst>
                              <p:par>
                                <p:cTn id="69" presetID="1" presetClass="entr" presetSubtype="0" fill="hold" grpId="0" nodeType="afterEffect">
                                  <p:stCondLst>
                                    <p:cond delay="0"/>
                                  </p:stCondLst>
                                  <p:childTnLst>
                                    <p:set>
                                      <p:cBhvr>
                                        <p:cTn id="70" dur="1" fill="hold">
                                          <p:stCondLst>
                                            <p:cond delay="499"/>
                                          </p:stCondLst>
                                        </p:cTn>
                                        <p:tgtEl>
                                          <p:spTgt spid="1034249"/>
                                        </p:tgtEl>
                                        <p:attrNameLst>
                                          <p:attrName>style.visibility</p:attrName>
                                        </p:attrNameLst>
                                      </p:cBhvr>
                                      <p:to>
                                        <p:strVal val="visible"/>
                                      </p:to>
                                    </p:set>
                                  </p:childTnLst>
                                </p:cTn>
                              </p:par>
                            </p:childTnLst>
                          </p:cTn>
                        </p:par>
                        <p:par>
                          <p:cTn id="71" fill="hold">
                            <p:stCondLst>
                              <p:cond delay="18950"/>
                            </p:stCondLst>
                            <p:childTnLst>
                              <p:par>
                                <p:cTn id="72" presetID="1" presetClass="entr" presetSubtype="0" fill="hold" grpId="0" nodeType="afterEffect">
                                  <p:stCondLst>
                                    <p:cond delay="0"/>
                                  </p:stCondLst>
                                  <p:childTnLst>
                                    <p:set>
                                      <p:cBhvr>
                                        <p:cTn id="73" dur="1" fill="hold">
                                          <p:stCondLst>
                                            <p:cond delay="499"/>
                                          </p:stCondLst>
                                        </p:cTn>
                                        <p:tgtEl>
                                          <p:spTgt spid="1034250"/>
                                        </p:tgtEl>
                                        <p:attrNameLst>
                                          <p:attrName>style.visibility</p:attrName>
                                        </p:attrNameLst>
                                      </p:cBhvr>
                                      <p:to>
                                        <p:strVal val="visible"/>
                                      </p:to>
                                    </p:set>
                                  </p:childTnLst>
                                </p:cTn>
                              </p:par>
                            </p:childTnLst>
                          </p:cTn>
                        </p:par>
                        <p:par>
                          <p:cTn id="74" fill="hold">
                            <p:stCondLst>
                              <p:cond delay="19450"/>
                            </p:stCondLst>
                            <p:childTnLst>
                              <p:par>
                                <p:cTn id="75" presetID="1" presetClass="entr" presetSubtype="0" fill="hold" grpId="0" nodeType="afterEffect">
                                  <p:stCondLst>
                                    <p:cond delay="0"/>
                                  </p:stCondLst>
                                  <p:childTnLst>
                                    <p:set>
                                      <p:cBhvr>
                                        <p:cTn id="76" dur="1" fill="hold">
                                          <p:stCondLst>
                                            <p:cond delay="499"/>
                                          </p:stCondLst>
                                        </p:cTn>
                                        <p:tgtEl>
                                          <p:spTgt spid="1034251"/>
                                        </p:tgtEl>
                                        <p:attrNameLst>
                                          <p:attrName>style.visibility</p:attrName>
                                        </p:attrNameLst>
                                      </p:cBhvr>
                                      <p:to>
                                        <p:strVal val="visible"/>
                                      </p:to>
                                    </p:set>
                                  </p:childTnLst>
                                </p:cTn>
                              </p:par>
                            </p:childTnLst>
                          </p:cTn>
                        </p:par>
                        <p:par>
                          <p:cTn id="77" fill="hold">
                            <p:stCondLst>
                              <p:cond delay="19950"/>
                            </p:stCondLst>
                            <p:childTnLst>
                              <p:par>
                                <p:cTn id="78" presetID="1" presetClass="entr" presetSubtype="0" fill="hold" grpId="0" nodeType="afterEffect">
                                  <p:stCondLst>
                                    <p:cond delay="1000"/>
                                  </p:stCondLst>
                                  <p:childTnLst>
                                    <p:set>
                                      <p:cBhvr>
                                        <p:cTn id="79" dur="1" fill="hold">
                                          <p:stCondLst>
                                            <p:cond delay="499"/>
                                          </p:stCondLst>
                                        </p:cTn>
                                        <p:tgtEl>
                                          <p:spTgt spid="1034252">
                                            <p:txEl>
                                              <p:pRg st="0" end="0"/>
                                            </p:txEl>
                                          </p:spTgt>
                                        </p:tgtEl>
                                        <p:attrNameLst>
                                          <p:attrName>style.visibility</p:attrName>
                                        </p:attrNameLst>
                                      </p:cBhvr>
                                      <p:to>
                                        <p:strVal val="visible"/>
                                      </p:to>
                                    </p:set>
                                  </p:childTnLst>
                                </p:cTn>
                              </p:par>
                            </p:childTnLst>
                          </p:cTn>
                        </p:par>
                        <p:par>
                          <p:cTn id="80" fill="hold">
                            <p:stCondLst>
                              <p:cond delay="21450"/>
                            </p:stCondLst>
                            <p:childTnLst>
                              <p:par>
                                <p:cTn id="81" presetID="1" presetClass="entr" presetSubtype="0" fill="hold" grpId="0" nodeType="afterEffect">
                                  <p:stCondLst>
                                    <p:cond delay="1000"/>
                                  </p:stCondLst>
                                  <p:childTnLst>
                                    <p:set>
                                      <p:cBhvr>
                                        <p:cTn id="82" dur="1" fill="hold">
                                          <p:stCondLst>
                                            <p:cond delay="499"/>
                                          </p:stCondLst>
                                        </p:cTn>
                                        <p:tgtEl>
                                          <p:spTgt spid="103425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43" grpId="0" animBg="1"/>
      <p:bldP spid="1034244" grpId="0" build="p" autoUpdateAnimBg="0" advAuto="1000"/>
      <p:bldP spid="1034245" grpId="0" animBg="1"/>
      <p:bldP spid="1034246" grpId="0" animBg="1"/>
      <p:bldP spid="1034247" grpId="0" animBg="1"/>
      <p:bldP spid="1034248" grpId="0" animBg="1"/>
      <p:bldP spid="1034249" grpId="0" animBg="1"/>
      <p:bldP spid="1034250" grpId="0" animBg="1"/>
      <p:bldP spid="1034251" grpId="0" animBg="1"/>
      <p:bldP spid="1034252" grpId="0" build="p" autoUpdateAnimBg="0" advAuto="1000"/>
      <p:bldP spid="1034253" grpId="0" build="p" autoUpdateAnimBg="0" advAuto="1000"/>
      <p:bldP spid="1034254" grpId="0" animBg="1"/>
      <p:bldP spid="1034255" grpId="0" animBg="1"/>
      <p:bldP spid="1034255" grpId="1" animBg="1"/>
      <p:bldP spid="1034256" grpId="0" animBg="1"/>
      <p:bldP spid="1034256" grpId="1" animBg="1"/>
      <p:bldP spid="1034258" grpId="0" animBg="1"/>
      <p:bldP spid="1034258" grpId="1" animBg="1"/>
      <p:bldP spid="1034259" grpId="0" animBg="1"/>
      <p:bldP spid="1034259" grpId="1" animBg="1"/>
      <p:bldP spid="1034261" grpId="0" animBg="1"/>
      <p:bldP spid="1034262" grpId="0" build="p" autoUpdateAnimBg="0" advAuto="100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pPr eaLnBrk="1" hangingPunct="1"/>
            <a:r>
              <a:rPr lang="en-US" smtClean="0"/>
              <a:t>Diffusion</a:t>
            </a:r>
          </a:p>
        </p:txBody>
      </p:sp>
      <p:sp>
        <p:nvSpPr>
          <p:cNvPr id="1036291" name="AutoShape 3"/>
          <p:cNvSpPr>
            <a:spLocks noChangeArrowheads="1"/>
          </p:cNvSpPr>
          <p:nvPr/>
        </p:nvSpPr>
        <p:spPr bwMode="auto">
          <a:xfrm rot="5400000">
            <a:off x="4467225" y="-1371600"/>
            <a:ext cx="685800" cy="7239000"/>
          </a:xfrm>
          <a:prstGeom prst="can">
            <a:avLst>
              <a:gd name="adj" fmla="val 89771"/>
            </a:avLst>
          </a:prstGeom>
          <a:solidFill>
            <a:srgbClr val="F2F2F2">
              <a:alpha val="50195"/>
            </a:srgbClr>
          </a:solidFill>
          <a:ln w="9525">
            <a:solidFill>
              <a:schemeClr val="tx1"/>
            </a:solidFill>
            <a:round/>
            <a:headEnd/>
            <a:tailEnd/>
          </a:ln>
        </p:spPr>
        <p:txBody>
          <a:bodyPr wrap="none" anchor="ctr"/>
          <a:lstStyle/>
          <a:p>
            <a:endParaRPr lang="en-US">
              <a:solidFill>
                <a:srgbClr val="000000"/>
              </a:solidFill>
            </a:endParaRPr>
          </a:p>
        </p:txBody>
      </p:sp>
      <p:sp>
        <p:nvSpPr>
          <p:cNvPr id="1036292" name="Text Box 4"/>
          <p:cNvSpPr txBox="1">
            <a:spLocks noChangeArrowheads="1"/>
          </p:cNvSpPr>
          <p:nvPr/>
        </p:nvSpPr>
        <p:spPr bwMode="auto">
          <a:xfrm>
            <a:off x="1174750" y="2041525"/>
            <a:ext cx="7254875" cy="396875"/>
          </a:xfrm>
          <a:prstGeom prst="rect">
            <a:avLst/>
          </a:prstGeom>
          <a:noFill/>
          <a:ln w="9525">
            <a:noFill/>
            <a:miter lim="800000"/>
            <a:headEnd/>
            <a:tailEnd/>
          </a:ln>
        </p:spPr>
        <p:txBody>
          <a:bodyPr wrap="none">
            <a:spAutoFit/>
          </a:bodyPr>
          <a:lstStyle/>
          <a:p>
            <a:pPr algn="l"/>
            <a:r>
              <a:rPr lang="en-US" sz="2000">
                <a:solidFill>
                  <a:srgbClr val="000000"/>
                </a:solidFill>
              </a:rPr>
              <a:t>HCl							   NH</a:t>
            </a:r>
            <a:r>
              <a:rPr lang="en-US" sz="2000" baseline="-25000">
                <a:solidFill>
                  <a:srgbClr val="000000"/>
                </a:solidFill>
              </a:rPr>
              <a:t>3</a:t>
            </a:r>
          </a:p>
        </p:txBody>
      </p:sp>
      <p:sp>
        <p:nvSpPr>
          <p:cNvPr id="1036293" name="AutoShape 5"/>
          <p:cNvSpPr>
            <a:spLocks/>
          </p:cNvSpPr>
          <p:nvPr/>
        </p:nvSpPr>
        <p:spPr bwMode="auto">
          <a:xfrm rot="-5400000">
            <a:off x="1685925" y="2400300"/>
            <a:ext cx="1524000" cy="2209800"/>
          </a:xfrm>
          <a:prstGeom prst="leftBrace">
            <a:avLst>
              <a:gd name="adj1" fmla="val 12083"/>
              <a:gd name="adj2" fmla="val 50000"/>
            </a:avLst>
          </a:prstGeom>
          <a:noFill/>
          <a:ln w="9525">
            <a:solidFill>
              <a:schemeClr val="tx1"/>
            </a:solidFill>
            <a:round/>
            <a:headEnd/>
            <a:tailEnd/>
          </a:ln>
        </p:spPr>
        <p:txBody>
          <a:bodyPr wrap="none" anchor="ctr"/>
          <a:lstStyle/>
          <a:p>
            <a:endParaRPr lang="en-US">
              <a:solidFill>
                <a:srgbClr val="000000"/>
              </a:solidFill>
            </a:endParaRPr>
          </a:p>
        </p:txBody>
      </p:sp>
      <p:sp>
        <p:nvSpPr>
          <p:cNvPr id="1036294" name="AutoShape 6"/>
          <p:cNvSpPr>
            <a:spLocks/>
          </p:cNvSpPr>
          <p:nvPr/>
        </p:nvSpPr>
        <p:spPr bwMode="auto">
          <a:xfrm rot="-5400000">
            <a:off x="5038725" y="1333500"/>
            <a:ext cx="1524000" cy="4343400"/>
          </a:xfrm>
          <a:prstGeom prst="leftBrace">
            <a:avLst>
              <a:gd name="adj1" fmla="val 23750"/>
              <a:gd name="adj2" fmla="val 50000"/>
            </a:avLst>
          </a:prstGeom>
          <a:noFill/>
          <a:ln w="9525">
            <a:solidFill>
              <a:schemeClr val="tx1"/>
            </a:solidFill>
            <a:round/>
            <a:headEnd/>
            <a:tailEnd/>
          </a:ln>
        </p:spPr>
        <p:txBody>
          <a:bodyPr wrap="none" anchor="ctr"/>
          <a:lstStyle/>
          <a:p>
            <a:endParaRPr lang="en-US">
              <a:solidFill>
                <a:srgbClr val="000000"/>
              </a:solidFill>
            </a:endParaRPr>
          </a:p>
        </p:txBody>
      </p:sp>
      <p:sp>
        <p:nvSpPr>
          <p:cNvPr id="1036295" name="Line 7"/>
          <p:cNvSpPr>
            <a:spLocks noChangeShapeType="1"/>
          </p:cNvSpPr>
          <p:nvPr/>
        </p:nvSpPr>
        <p:spPr bwMode="auto">
          <a:xfrm>
            <a:off x="1343025" y="4191000"/>
            <a:ext cx="0" cy="1066800"/>
          </a:xfrm>
          <a:prstGeom prst="line">
            <a:avLst/>
          </a:prstGeom>
          <a:noFill/>
          <a:ln w="9525">
            <a:solidFill>
              <a:schemeClr val="tx1"/>
            </a:solidFill>
            <a:round/>
            <a:headEnd/>
            <a:tailEnd/>
          </a:ln>
        </p:spPr>
        <p:txBody>
          <a:bodyPr/>
          <a:lstStyle/>
          <a:p>
            <a:endParaRPr lang="en-US">
              <a:solidFill>
                <a:srgbClr val="000000"/>
              </a:solidFill>
            </a:endParaRPr>
          </a:p>
        </p:txBody>
      </p:sp>
      <p:sp>
        <p:nvSpPr>
          <p:cNvPr id="1036296" name="Line 8"/>
          <p:cNvSpPr>
            <a:spLocks noChangeShapeType="1"/>
          </p:cNvSpPr>
          <p:nvPr/>
        </p:nvSpPr>
        <p:spPr bwMode="auto">
          <a:xfrm>
            <a:off x="8048625" y="4191000"/>
            <a:ext cx="0" cy="1066800"/>
          </a:xfrm>
          <a:prstGeom prst="line">
            <a:avLst/>
          </a:prstGeom>
          <a:noFill/>
          <a:ln w="9525">
            <a:solidFill>
              <a:schemeClr val="tx1"/>
            </a:solidFill>
            <a:round/>
            <a:headEnd/>
            <a:tailEnd/>
          </a:ln>
        </p:spPr>
        <p:txBody>
          <a:bodyPr/>
          <a:lstStyle/>
          <a:p>
            <a:endParaRPr lang="en-US">
              <a:solidFill>
                <a:srgbClr val="000000"/>
              </a:solidFill>
            </a:endParaRPr>
          </a:p>
        </p:txBody>
      </p:sp>
      <p:sp>
        <p:nvSpPr>
          <p:cNvPr id="1036297" name="Line 9"/>
          <p:cNvSpPr>
            <a:spLocks noChangeShapeType="1"/>
          </p:cNvSpPr>
          <p:nvPr/>
        </p:nvSpPr>
        <p:spPr bwMode="auto">
          <a:xfrm>
            <a:off x="3629025" y="4191000"/>
            <a:ext cx="0" cy="1066800"/>
          </a:xfrm>
          <a:prstGeom prst="line">
            <a:avLst/>
          </a:prstGeom>
          <a:noFill/>
          <a:ln w="9525">
            <a:solidFill>
              <a:schemeClr val="tx1"/>
            </a:solidFill>
            <a:round/>
            <a:headEnd/>
            <a:tailEnd/>
          </a:ln>
        </p:spPr>
        <p:txBody>
          <a:bodyPr/>
          <a:lstStyle/>
          <a:p>
            <a:endParaRPr lang="en-US">
              <a:solidFill>
                <a:srgbClr val="000000"/>
              </a:solidFill>
            </a:endParaRPr>
          </a:p>
        </p:txBody>
      </p:sp>
      <p:sp>
        <p:nvSpPr>
          <p:cNvPr id="1036298" name="Line 10"/>
          <p:cNvSpPr>
            <a:spLocks noChangeShapeType="1"/>
          </p:cNvSpPr>
          <p:nvPr/>
        </p:nvSpPr>
        <p:spPr bwMode="auto">
          <a:xfrm>
            <a:off x="1343025" y="4724400"/>
            <a:ext cx="2286000" cy="0"/>
          </a:xfrm>
          <a:prstGeom prst="line">
            <a:avLst/>
          </a:prstGeom>
          <a:noFill/>
          <a:ln w="9525">
            <a:solidFill>
              <a:schemeClr val="tx1"/>
            </a:solidFill>
            <a:round/>
            <a:headEnd type="triangle" w="med" len="med"/>
            <a:tailEnd type="triangle" w="med" len="med"/>
          </a:ln>
        </p:spPr>
        <p:txBody>
          <a:bodyPr/>
          <a:lstStyle/>
          <a:p>
            <a:endParaRPr lang="en-US">
              <a:solidFill>
                <a:srgbClr val="000000"/>
              </a:solidFill>
            </a:endParaRPr>
          </a:p>
        </p:txBody>
      </p:sp>
      <p:sp>
        <p:nvSpPr>
          <p:cNvPr id="1036299" name="Line 11"/>
          <p:cNvSpPr>
            <a:spLocks noChangeShapeType="1"/>
          </p:cNvSpPr>
          <p:nvPr/>
        </p:nvSpPr>
        <p:spPr bwMode="auto">
          <a:xfrm>
            <a:off x="3629025" y="4724400"/>
            <a:ext cx="4419600" cy="0"/>
          </a:xfrm>
          <a:prstGeom prst="line">
            <a:avLst/>
          </a:prstGeom>
          <a:noFill/>
          <a:ln w="9525">
            <a:solidFill>
              <a:schemeClr val="tx1"/>
            </a:solidFill>
            <a:round/>
            <a:headEnd type="triangle" w="med" len="med"/>
            <a:tailEnd type="triangle" w="med" len="med"/>
          </a:ln>
        </p:spPr>
        <p:txBody>
          <a:bodyPr/>
          <a:lstStyle/>
          <a:p>
            <a:endParaRPr lang="en-US">
              <a:solidFill>
                <a:srgbClr val="000000"/>
              </a:solidFill>
            </a:endParaRPr>
          </a:p>
        </p:txBody>
      </p:sp>
      <p:sp>
        <p:nvSpPr>
          <p:cNvPr id="1036300" name="Text Box 12"/>
          <p:cNvSpPr txBox="1">
            <a:spLocks noChangeArrowheads="1"/>
          </p:cNvSpPr>
          <p:nvPr/>
        </p:nvSpPr>
        <p:spPr bwMode="auto">
          <a:xfrm>
            <a:off x="2028825" y="4267200"/>
            <a:ext cx="1085850" cy="396875"/>
          </a:xfrm>
          <a:prstGeom prst="rect">
            <a:avLst/>
          </a:prstGeom>
          <a:noFill/>
          <a:ln w="9525">
            <a:noFill/>
            <a:miter lim="800000"/>
            <a:headEnd/>
            <a:tailEnd/>
          </a:ln>
        </p:spPr>
        <p:txBody>
          <a:bodyPr wrap="none">
            <a:spAutoFit/>
          </a:bodyPr>
          <a:lstStyle/>
          <a:p>
            <a:pPr algn="l"/>
            <a:r>
              <a:rPr lang="en-US" sz="2000">
                <a:solidFill>
                  <a:srgbClr val="000000"/>
                </a:solidFill>
              </a:rPr>
              <a:t>81.1 cm</a:t>
            </a:r>
          </a:p>
        </p:txBody>
      </p:sp>
      <p:sp>
        <p:nvSpPr>
          <p:cNvPr id="1036301" name="Rectangle 13"/>
          <p:cNvSpPr>
            <a:spLocks noChangeArrowheads="1"/>
          </p:cNvSpPr>
          <p:nvPr/>
        </p:nvSpPr>
        <p:spPr bwMode="auto">
          <a:xfrm>
            <a:off x="5305425" y="4327525"/>
            <a:ext cx="1227138" cy="396875"/>
          </a:xfrm>
          <a:prstGeom prst="rect">
            <a:avLst/>
          </a:prstGeom>
          <a:noFill/>
          <a:ln w="9525">
            <a:noFill/>
            <a:miter lim="800000"/>
            <a:headEnd/>
            <a:tailEnd/>
          </a:ln>
        </p:spPr>
        <p:txBody>
          <a:bodyPr wrap="none">
            <a:spAutoFit/>
          </a:bodyPr>
          <a:lstStyle/>
          <a:p>
            <a:pPr algn="l"/>
            <a:r>
              <a:rPr lang="en-US" sz="2000">
                <a:solidFill>
                  <a:srgbClr val="000000"/>
                </a:solidFill>
              </a:rPr>
              <a:t>118.9 cm</a:t>
            </a:r>
          </a:p>
        </p:txBody>
      </p:sp>
      <p:sp>
        <p:nvSpPr>
          <p:cNvPr id="1036302" name="AutoShape 14"/>
          <p:cNvSpPr>
            <a:spLocks noChangeArrowheads="1"/>
          </p:cNvSpPr>
          <p:nvPr/>
        </p:nvSpPr>
        <p:spPr bwMode="auto">
          <a:xfrm>
            <a:off x="3400425" y="1828800"/>
            <a:ext cx="228600" cy="838200"/>
          </a:xfrm>
          <a:prstGeom prst="curvedRightArrow">
            <a:avLst>
              <a:gd name="adj1" fmla="val 73333"/>
              <a:gd name="adj2" fmla="val 146667"/>
              <a:gd name="adj3" fmla="val 33333"/>
            </a:avLst>
          </a:prstGeom>
          <a:solidFill>
            <a:srgbClr val="FF0000"/>
          </a:solidFill>
          <a:ln w="9525">
            <a:solidFill>
              <a:schemeClr val="tx1"/>
            </a:solidFill>
            <a:miter lim="800000"/>
            <a:headEnd/>
            <a:tailEnd/>
          </a:ln>
        </p:spPr>
        <p:txBody>
          <a:bodyPr wrap="none" anchor="ctr"/>
          <a:lstStyle/>
          <a:p>
            <a:endParaRPr lang="en-US">
              <a:solidFill>
                <a:srgbClr val="000000"/>
              </a:solidFill>
            </a:endParaRPr>
          </a:p>
        </p:txBody>
      </p:sp>
      <p:sp>
        <p:nvSpPr>
          <p:cNvPr id="1036303" name="Text Box 15"/>
          <p:cNvSpPr txBox="1">
            <a:spLocks noChangeArrowheads="1"/>
          </p:cNvSpPr>
          <p:nvPr/>
        </p:nvSpPr>
        <p:spPr bwMode="auto">
          <a:xfrm>
            <a:off x="3629025" y="1992313"/>
            <a:ext cx="1181100" cy="396875"/>
          </a:xfrm>
          <a:prstGeom prst="rect">
            <a:avLst/>
          </a:prstGeom>
          <a:noFill/>
          <a:ln w="9525">
            <a:noFill/>
            <a:miter lim="800000"/>
            <a:headEnd/>
            <a:tailEnd/>
          </a:ln>
        </p:spPr>
        <p:txBody>
          <a:bodyPr wrap="none">
            <a:spAutoFit/>
          </a:bodyPr>
          <a:lstStyle/>
          <a:p>
            <a:pPr algn="l"/>
            <a:r>
              <a:rPr lang="en-US" sz="2000">
                <a:solidFill>
                  <a:srgbClr val="000000"/>
                </a:solidFill>
              </a:rPr>
              <a:t>NH</a:t>
            </a:r>
            <a:r>
              <a:rPr lang="en-US" sz="2000" baseline="-25000">
                <a:solidFill>
                  <a:srgbClr val="000000"/>
                </a:solidFill>
              </a:rPr>
              <a:t>4</a:t>
            </a:r>
            <a:r>
              <a:rPr lang="en-US" sz="2000">
                <a:solidFill>
                  <a:srgbClr val="000000"/>
                </a:solidFill>
              </a:rPr>
              <a:t>Cl(s)</a:t>
            </a:r>
          </a:p>
        </p:txBody>
      </p:sp>
      <p:sp>
        <p:nvSpPr>
          <p:cNvPr id="1036304" name="Line 16"/>
          <p:cNvSpPr>
            <a:spLocks noChangeShapeType="1"/>
          </p:cNvSpPr>
          <p:nvPr/>
        </p:nvSpPr>
        <p:spPr bwMode="auto">
          <a:xfrm>
            <a:off x="1800225" y="2286000"/>
            <a:ext cx="381000" cy="0"/>
          </a:xfrm>
          <a:prstGeom prst="line">
            <a:avLst/>
          </a:prstGeom>
          <a:noFill/>
          <a:ln w="9525" cap="rnd">
            <a:solidFill>
              <a:schemeClr val="tx1"/>
            </a:solidFill>
            <a:prstDash val="sysDot"/>
            <a:round/>
            <a:headEnd/>
            <a:tailEnd type="triangle" w="med" len="med"/>
          </a:ln>
        </p:spPr>
        <p:txBody>
          <a:bodyPr/>
          <a:lstStyle/>
          <a:p>
            <a:endParaRPr lang="en-US">
              <a:solidFill>
                <a:srgbClr val="000000"/>
              </a:solidFill>
            </a:endParaRPr>
          </a:p>
        </p:txBody>
      </p:sp>
      <p:sp>
        <p:nvSpPr>
          <p:cNvPr id="1036305" name="Line 17"/>
          <p:cNvSpPr>
            <a:spLocks noChangeShapeType="1"/>
          </p:cNvSpPr>
          <p:nvPr/>
        </p:nvSpPr>
        <p:spPr bwMode="auto">
          <a:xfrm flipH="1">
            <a:off x="7058025" y="2286000"/>
            <a:ext cx="533400" cy="0"/>
          </a:xfrm>
          <a:prstGeom prst="line">
            <a:avLst/>
          </a:prstGeom>
          <a:noFill/>
          <a:ln w="9525" cap="rnd">
            <a:solidFill>
              <a:schemeClr val="tx1"/>
            </a:solidFill>
            <a:prstDash val="sysDot"/>
            <a:round/>
            <a:headEnd/>
            <a:tailEnd type="triangle" w="med" len="med"/>
          </a:ln>
        </p:spPr>
        <p:txBody>
          <a:bodyPr/>
          <a:lstStyle/>
          <a:p>
            <a:endParaRPr lang="en-US">
              <a:solidFill>
                <a:srgbClr val="000000"/>
              </a:solidFill>
            </a:endParaRPr>
          </a:p>
        </p:txBody>
      </p:sp>
      <p:sp>
        <p:nvSpPr>
          <p:cNvPr id="174098" name="Text Box 18"/>
          <p:cNvSpPr txBox="1">
            <a:spLocks noChangeArrowheads="1"/>
          </p:cNvSpPr>
          <p:nvPr/>
        </p:nvSpPr>
        <p:spPr bwMode="auto">
          <a:xfrm>
            <a:off x="1343025" y="5573713"/>
            <a:ext cx="6413500" cy="701675"/>
          </a:xfrm>
          <a:prstGeom prst="rect">
            <a:avLst/>
          </a:prstGeom>
          <a:noFill/>
          <a:ln w="9525">
            <a:noFill/>
            <a:miter lim="800000"/>
            <a:headEnd/>
            <a:tailEnd/>
          </a:ln>
        </p:spPr>
        <p:txBody>
          <a:bodyPr wrap="none">
            <a:spAutoFit/>
          </a:bodyPr>
          <a:lstStyle/>
          <a:p>
            <a:pPr algn="l"/>
            <a:r>
              <a:rPr lang="en-US" sz="2000" b="1">
                <a:solidFill>
                  <a:srgbClr val="000000"/>
                </a:solidFill>
              </a:rPr>
              <a:t>Choice 2:  Lighter gas moves faster; meet closer to </a:t>
            </a:r>
          </a:p>
          <a:p>
            <a:pPr algn="l"/>
            <a:r>
              <a:rPr lang="en-US" sz="2000" b="1">
                <a:solidFill>
                  <a:srgbClr val="000000"/>
                </a:solidFill>
              </a:rPr>
              <a:t>	     heavier gas.</a:t>
            </a:r>
            <a:r>
              <a:rPr lang="en-US" sz="2000">
                <a:solidFill>
                  <a:srgbClr val="000000"/>
                </a:solidFill>
              </a:rPr>
              <a:t>  </a:t>
            </a:r>
          </a:p>
        </p:txBody>
      </p:sp>
      <p:sp>
        <p:nvSpPr>
          <p:cNvPr id="174099" name="AutoShape 19">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solidFill>
                <a:srgbClr val="000000"/>
              </a:solidFill>
            </a:endParaRPr>
          </a:p>
        </p:txBody>
      </p:sp>
    </p:spTree>
    <p:custDataLst>
      <p:tags r:id="rId1"/>
    </p:custDataLst>
    <p:extLst>
      <p:ext uri="{BB962C8B-B14F-4D97-AF65-F5344CB8AC3E}">
        <p14:creationId xmlns:p14="http://schemas.microsoft.com/office/powerpoint/2010/main" val="46603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36291"/>
                                        </p:tgtEl>
                                        <p:attrNameLst>
                                          <p:attrName>style.visibility</p:attrName>
                                        </p:attrNameLst>
                                      </p:cBhvr>
                                      <p:to>
                                        <p:strVal val="visible"/>
                                      </p:to>
                                    </p:set>
                                    <p:animEffect transition="in" filter="dissolve">
                                      <p:cBhvr>
                                        <p:cTn id="7" dur="500"/>
                                        <p:tgtEl>
                                          <p:spTgt spid="1036291"/>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36292">
                                            <p:txEl>
                                              <p:pRg st="0" end="0"/>
                                            </p:txEl>
                                          </p:spTgt>
                                        </p:tgtEl>
                                        <p:attrNameLst>
                                          <p:attrName>style.visibility</p:attrName>
                                        </p:attrNameLst>
                                      </p:cBhvr>
                                      <p:to>
                                        <p:strVal val="visible"/>
                                      </p:to>
                                    </p:set>
                                    <p:animEffect transition="in" filter="dissolve">
                                      <p:cBhvr>
                                        <p:cTn id="12" dur="500"/>
                                        <p:tgtEl>
                                          <p:spTgt spid="103629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par>
                          <p:cTn id="13" fill="hold">
                            <p:stCondLst>
                              <p:cond delay="500"/>
                            </p:stCondLst>
                            <p:childTnLst>
                              <p:par>
                                <p:cTn id="14" presetID="9" presetClass="entr" presetSubtype="0" fill="hold" grpId="0" nodeType="afterEffect">
                                  <p:stCondLst>
                                    <p:cond delay="1000"/>
                                  </p:stCondLst>
                                  <p:childTnLst>
                                    <p:set>
                                      <p:cBhvr>
                                        <p:cTn id="15" dur="1" fill="hold">
                                          <p:stCondLst>
                                            <p:cond delay="0"/>
                                          </p:stCondLst>
                                        </p:cTn>
                                        <p:tgtEl>
                                          <p:spTgt spid="1036304"/>
                                        </p:tgtEl>
                                        <p:attrNameLst>
                                          <p:attrName>style.visibility</p:attrName>
                                        </p:attrNameLst>
                                      </p:cBhvr>
                                      <p:to>
                                        <p:strVal val="visible"/>
                                      </p:to>
                                    </p:set>
                                    <p:animEffect transition="in" filter="dissolve">
                                      <p:cBhvr>
                                        <p:cTn id="16" dur="500"/>
                                        <p:tgtEl>
                                          <p:spTgt spid="1036304"/>
                                        </p:tgtEl>
                                      </p:cBhvr>
                                    </p:animEffect>
                                  </p:childTnLst>
                                </p:cTn>
                              </p:par>
                            </p:childTnLst>
                          </p:cTn>
                        </p:par>
                        <p:par>
                          <p:cTn id="17" fill="hold">
                            <p:stCondLst>
                              <p:cond delay="2000"/>
                            </p:stCondLst>
                            <p:childTnLst>
                              <p:par>
                                <p:cTn id="18" presetID="9" presetClass="entr" presetSubtype="0" fill="hold" grpId="0" nodeType="afterEffect">
                                  <p:stCondLst>
                                    <p:cond delay="1000"/>
                                  </p:stCondLst>
                                  <p:childTnLst>
                                    <p:set>
                                      <p:cBhvr>
                                        <p:cTn id="19" dur="1" fill="hold">
                                          <p:stCondLst>
                                            <p:cond delay="0"/>
                                          </p:stCondLst>
                                        </p:cTn>
                                        <p:tgtEl>
                                          <p:spTgt spid="1036305"/>
                                        </p:tgtEl>
                                        <p:attrNameLst>
                                          <p:attrName>style.visibility</p:attrName>
                                        </p:attrNameLst>
                                      </p:cBhvr>
                                      <p:to>
                                        <p:strVal val="visible"/>
                                      </p:to>
                                    </p:set>
                                    <p:animEffect transition="in" filter="dissolve">
                                      <p:cBhvr>
                                        <p:cTn id="20" dur="500"/>
                                        <p:tgtEl>
                                          <p:spTgt spid="1036305"/>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036293"/>
                                        </p:tgtEl>
                                        <p:attrNameLst>
                                          <p:attrName>style.visibility</p:attrName>
                                        </p:attrNameLst>
                                      </p:cBhvr>
                                      <p:to>
                                        <p:strVal val="visible"/>
                                      </p:to>
                                    </p:set>
                                    <p:animEffect transition="in" filter="dissolve">
                                      <p:cBhvr>
                                        <p:cTn id="25" dur="500"/>
                                        <p:tgtEl>
                                          <p:spTgt spid="1036293"/>
                                        </p:tgtEl>
                                      </p:cBhvr>
                                    </p:animEffect>
                                  </p:childTnLst>
                                </p:cTn>
                              </p:par>
                            </p:childTnLst>
                          </p:cTn>
                        </p:par>
                        <p:par>
                          <p:cTn id="26" fill="hold">
                            <p:stCondLst>
                              <p:cond delay="500"/>
                            </p:stCondLst>
                            <p:childTnLst>
                              <p:par>
                                <p:cTn id="27" presetID="9" presetClass="entr" presetSubtype="0" fill="hold" grpId="0" nodeType="afterEffect">
                                  <p:stCondLst>
                                    <p:cond delay="1000"/>
                                  </p:stCondLst>
                                  <p:childTnLst>
                                    <p:set>
                                      <p:cBhvr>
                                        <p:cTn id="28" dur="1" fill="hold">
                                          <p:stCondLst>
                                            <p:cond delay="0"/>
                                          </p:stCondLst>
                                        </p:cTn>
                                        <p:tgtEl>
                                          <p:spTgt spid="1036294"/>
                                        </p:tgtEl>
                                        <p:attrNameLst>
                                          <p:attrName>style.visibility</p:attrName>
                                        </p:attrNameLst>
                                      </p:cBhvr>
                                      <p:to>
                                        <p:strVal val="visible"/>
                                      </p:to>
                                    </p:set>
                                    <p:animEffect transition="in" filter="dissolve">
                                      <p:cBhvr>
                                        <p:cTn id="29" dur="500"/>
                                        <p:tgtEl>
                                          <p:spTgt spid="1036294"/>
                                        </p:tgtEl>
                                      </p:cBhvr>
                                    </p:animEffect>
                                  </p:childTnLst>
                                </p:cTn>
                              </p:par>
                            </p:childTnLst>
                          </p:cTn>
                        </p:par>
                        <p:par>
                          <p:cTn id="30" fill="hold">
                            <p:stCondLst>
                              <p:cond delay="2000"/>
                            </p:stCondLst>
                            <p:childTnLst>
                              <p:par>
                                <p:cTn id="31" presetID="9" presetClass="entr" presetSubtype="0" fill="hold" grpId="0" nodeType="afterEffect">
                                  <p:stCondLst>
                                    <p:cond delay="0"/>
                                  </p:stCondLst>
                                  <p:childTnLst>
                                    <p:set>
                                      <p:cBhvr>
                                        <p:cTn id="32" dur="1" fill="hold">
                                          <p:stCondLst>
                                            <p:cond delay="0"/>
                                          </p:stCondLst>
                                        </p:cTn>
                                        <p:tgtEl>
                                          <p:spTgt spid="1036295"/>
                                        </p:tgtEl>
                                        <p:attrNameLst>
                                          <p:attrName>style.visibility</p:attrName>
                                        </p:attrNameLst>
                                      </p:cBhvr>
                                      <p:to>
                                        <p:strVal val="visible"/>
                                      </p:to>
                                    </p:set>
                                    <p:animEffect transition="in" filter="dissolve">
                                      <p:cBhvr>
                                        <p:cTn id="33" dur="500"/>
                                        <p:tgtEl>
                                          <p:spTgt spid="1036295"/>
                                        </p:tgtEl>
                                      </p:cBhvr>
                                    </p:animEffect>
                                  </p:childTnLst>
                                </p:cTn>
                              </p:par>
                            </p:childTnLst>
                          </p:cTn>
                        </p:par>
                        <p:par>
                          <p:cTn id="34" fill="hold">
                            <p:stCondLst>
                              <p:cond delay="2500"/>
                            </p:stCondLst>
                            <p:childTnLst>
                              <p:par>
                                <p:cTn id="35" presetID="9" presetClass="entr" presetSubtype="0" fill="hold" grpId="0" nodeType="afterEffect">
                                  <p:stCondLst>
                                    <p:cond delay="0"/>
                                  </p:stCondLst>
                                  <p:childTnLst>
                                    <p:set>
                                      <p:cBhvr>
                                        <p:cTn id="36" dur="1" fill="hold">
                                          <p:stCondLst>
                                            <p:cond delay="0"/>
                                          </p:stCondLst>
                                        </p:cTn>
                                        <p:tgtEl>
                                          <p:spTgt spid="1036296"/>
                                        </p:tgtEl>
                                        <p:attrNameLst>
                                          <p:attrName>style.visibility</p:attrName>
                                        </p:attrNameLst>
                                      </p:cBhvr>
                                      <p:to>
                                        <p:strVal val="visible"/>
                                      </p:to>
                                    </p:set>
                                    <p:animEffect transition="in" filter="dissolve">
                                      <p:cBhvr>
                                        <p:cTn id="37" dur="500"/>
                                        <p:tgtEl>
                                          <p:spTgt spid="1036296"/>
                                        </p:tgtEl>
                                      </p:cBhvr>
                                    </p:animEffect>
                                  </p:childTnLst>
                                </p:cTn>
                              </p:par>
                            </p:childTnLst>
                          </p:cTn>
                        </p:par>
                        <p:par>
                          <p:cTn id="38" fill="hold">
                            <p:stCondLst>
                              <p:cond delay="3000"/>
                            </p:stCondLst>
                            <p:childTnLst>
                              <p:par>
                                <p:cTn id="39" presetID="9" presetClass="entr" presetSubtype="0" fill="hold" grpId="0" nodeType="afterEffect">
                                  <p:stCondLst>
                                    <p:cond delay="0"/>
                                  </p:stCondLst>
                                  <p:childTnLst>
                                    <p:set>
                                      <p:cBhvr>
                                        <p:cTn id="40" dur="1" fill="hold">
                                          <p:stCondLst>
                                            <p:cond delay="0"/>
                                          </p:stCondLst>
                                        </p:cTn>
                                        <p:tgtEl>
                                          <p:spTgt spid="1036297"/>
                                        </p:tgtEl>
                                        <p:attrNameLst>
                                          <p:attrName>style.visibility</p:attrName>
                                        </p:attrNameLst>
                                      </p:cBhvr>
                                      <p:to>
                                        <p:strVal val="visible"/>
                                      </p:to>
                                    </p:set>
                                    <p:animEffect transition="in" filter="dissolve">
                                      <p:cBhvr>
                                        <p:cTn id="41" dur="500"/>
                                        <p:tgtEl>
                                          <p:spTgt spid="1036297"/>
                                        </p:tgtEl>
                                      </p:cBhvr>
                                    </p:animEffect>
                                  </p:childTnLst>
                                </p:cTn>
                              </p:par>
                            </p:childTnLst>
                          </p:cTn>
                        </p:par>
                        <p:par>
                          <p:cTn id="42" fill="hold">
                            <p:stCondLst>
                              <p:cond delay="3500"/>
                            </p:stCondLst>
                            <p:childTnLst>
                              <p:par>
                                <p:cTn id="43" presetID="9" presetClass="entr" presetSubtype="0" fill="hold" grpId="0" nodeType="afterEffect">
                                  <p:stCondLst>
                                    <p:cond delay="0"/>
                                  </p:stCondLst>
                                  <p:childTnLst>
                                    <p:set>
                                      <p:cBhvr>
                                        <p:cTn id="44" dur="1" fill="hold">
                                          <p:stCondLst>
                                            <p:cond delay="0"/>
                                          </p:stCondLst>
                                        </p:cTn>
                                        <p:tgtEl>
                                          <p:spTgt spid="1036298"/>
                                        </p:tgtEl>
                                        <p:attrNameLst>
                                          <p:attrName>style.visibility</p:attrName>
                                        </p:attrNameLst>
                                      </p:cBhvr>
                                      <p:to>
                                        <p:strVal val="visible"/>
                                      </p:to>
                                    </p:set>
                                    <p:animEffect transition="in" filter="dissolve">
                                      <p:cBhvr>
                                        <p:cTn id="45" dur="500"/>
                                        <p:tgtEl>
                                          <p:spTgt spid="1036298"/>
                                        </p:tgtEl>
                                      </p:cBhvr>
                                    </p:animEffect>
                                  </p:childTnLst>
                                </p:cTn>
                              </p:par>
                            </p:childTnLst>
                          </p:cTn>
                        </p:par>
                        <p:par>
                          <p:cTn id="46" fill="hold">
                            <p:stCondLst>
                              <p:cond delay="4000"/>
                            </p:stCondLst>
                            <p:childTnLst>
                              <p:par>
                                <p:cTn id="47" presetID="9" presetClass="entr" presetSubtype="0" fill="hold" grpId="0" nodeType="afterEffect">
                                  <p:stCondLst>
                                    <p:cond delay="0"/>
                                  </p:stCondLst>
                                  <p:childTnLst>
                                    <p:set>
                                      <p:cBhvr>
                                        <p:cTn id="48" dur="1" fill="hold">
                                          <p:stCondLst>
                                            <p:cond delay="0"/>
                                          </p:stCondLst>
                                        </p:cTn>
                                        <p:tgtEl>
                                          <p:spTgt spid="1036299"/>
                                        </p:tgtEl>
                                        <p:attrNameLst>
                                          <p:attrName>style.visibility</p:attrName>
                                        </p:attrNameLst>
                                      </p:cBhvr>
                                      <p:to>
                                        <p:strVal val="visible"/>
                                      </p:to>
                                    </p:set>
                                    <p:animEffect transition="in" filter="dissolve">
                                      <p:cBhvr>
                                        <p:cTn id="49" dur="500"/>
                                        <p:tgtEl>
                                          <p:spTgt spid="1036299"/>
                                        </p:tgtEl>
                                      </p:cBhvr>
                                    </p:animEffect>
                                  </p:childTnLst>
                                </p:cTn>
                              </p:par>
                            </p:childTnLst>
                          </p:cTn>
                        </p:par>
                        <p:par>
                          <p:cTn id="50" fill="hold">
                            <p:stCondLst>
                              <p:cond delay="4500"/>
                            </p:stCondLst>
                            <p:childTnLst>
                              <p:par>
                                <p:cTn id="51" presetID="9" presetClass="entr" presetSubtype="0" fill="hold" grpId="0" nodeType="afterEffect">
                                  <p:stCondLst>
                                    <p:cond delay="0"/>
                                  </p:stCondLst>
                                  <p:childTnLst>
                                    <p:set>
                                      <p:cBhvr>
                                        <p:cTn id="52" dur="1" fill="hold">
                                          <p:stCondLst>
                                            <p:cond delay="0"/>
                                          </p:stCondLst>
                                        </p:cTn>
                                        <p:tgtEl>
                                          <p:spTgt spid="1036300">
                                            <p:txEl>
                                              <p:pRg st="0" end="0"/>
                                            </p:txEl>
                                          </p:spTgt>
                                        </p:tgtEl>
                                        <p:attrNameLst>
                                          <p:attrName>style.visibility</p:attrName>
                                        </p:attrNameLst>
                                      </p:cBhvr>
                                      <p:to>
                                        <p:strVal val="visible"/>
                                      </p:to>
                                    </p:set>
                                    <p:animEffect transition="in" filter="dissolve">
                                      <p:cBhvr>
                                        <p:cTn id="53" dur="500"/>
                                        <p:tgtEl>
                                          <p:spTgt spid="1036300">
                                            <p:txEl>
                                              <p:pRg st="0" end="0"/>
                                            </p:txEl>
                                          </p:spTgt>
                                        </p:tgtEl>
                                      </p:cBhvr>
                                    </p:animEffect>
                                  </p:childTnLst>
                                  <p:subTnLst>
                                    <p:audio>
                                      <p:cMediaNode>
                                        <p:cTn display="0" masterRel="sameClick">
                                          <p:stCondLst>
                                            <p:cond evt="begin" delay="0">
                                              <p:tn val="51"/>
                                            </p:cond>
                                          </p:stCondLst>
                                          <p:endCondLst>
                                            <p:cond evt="onStopAudio" delay="0">
                                              <p:tgtEl>
                                                <p:sldTgt/>
                                              </p:tgtEl>
                                            </p:cond>
                                          </p:endCondLst>
                                        </p:cTn>
                                        <p:tgtEl>
                                          <p:sndTgt r:embed="rId4" name="chimes.wav"/>
                                        </p:tgtEl>
                                      </p:cMediaNode>
                                    </p:audio>
                                  </p:subTnLst>
                                </p:cTn>
                              </p:par>
                            </p:childTnLst>
                          </p:cTn>
                        </p:par>
                        <p:par>
                          <p:cTn id="54" fill="hold">
                            <p:stCondLst>
                              <p:cond delay="5000"/>
                            </p:stCondLst>
                            <p:childTnLst>
                              <p:par>
                                <p:cTn id="55" presetID="9" presetClass="entr" presetSubtype="0" fill="hold" grpId="0" nodeType="afterEffect">
                                  <p:stCondLst>
                                    <p:cond delay="0"/>
                                  </p:stCondLst>
                                  <p:childTnLst>
                                    <p:set>
                                      <p:cBhvr>
                                        <p:cTn id="56" dur="1" fill="hold">
                                          <p:stCondLst>
                                            <p:cond delay="0"/>
                                          </p:stCondLst>
                                        </p:cTn>
                                        <p:tgtEl>
                                          <p:spTgt spid="1036301">
                                            <p:txEl>
                                              <p:pRg st="0" end="0"/>
                                            </p:txEl>
                                          </p:spTgt>
                                        </p:tgtEl>
                                        <p:attrNameLst>
                                          <p:attrName>style.visibility</p:attrName>
                                        </p:attrNameLst>
                                      </p:cBhvr>
                                      <p:to>
                                        <p:strVal val="visible"/>
                                      </p:to>
                                    </p:set>
                                    <p:animEffect transition="in" filter="dissolve">
                                      <p:cBhvr>
                                        <p:cTn id="57" dur="500"/>
                                        <p:tgtEl>
                                          <p:spTgt spid="1036301">
                                            <p:txEl>
                                              <p:pRg st="0" end="0"/>
                                            </p:txEl>
                                          </p:spTgt>
                                        </p:tgtEl>
                                      </p:cBhvr>
                                    </p:animEffect>
                                  </p:childTnLst>
                                  <p:subTnLst>
                                    <p:audio>
                                      <p:cMediaNode>
                                        <p:cTn display="0" masterRel="sameClick">
                                          <p:stCondLst>
                                            <p:cond evt="begin" delay="0">
                                              <p:tn val="55"/>
                                            </p:cond>
                                          </p:stCondLst>
                                          <p:endCondLst>
                                            <p:cond evt="onStopAudio" delay="0">
                                              <p:tgtEl>
                                                <p:sldTgt/>
                                              </p:tgtEl>
                                            </p:cond>
                                          </p:endCondLst>
                                        </p:cTn>
                                        <p:tgtEl>
                                          <p:sndTgt r:embed="rId4" name="chimes.wav"/>
                                        </p:tgtEl>
                                      </p:cMediaNode>
                                    </p:audio>
                                  </p:subTnLst>
                                </p:cTn>
                              </p:par>
                            </p:childTnLst>
                          </p:cTn>
                        </p:par>
                        <p:par>
                          <p:cTn id="58" fill="hold">
                            <p:stCondLst>
                              <p:cond delay="5500"/>
                            </p:stCondLst>
                            <p:childTnLst>
                              <p:par>
                                <p:cTn id="59" presetID="9" presetClass="entr" presetSubtype="0" fill="hold" grpId="0" nodeType="afterEffect">
                                  <p:stCondLst>
                                    <p:cond delay="1000"/>
                                  </p:stCondLst>
                                  <p:childTnLst>
                                    <p:set>
                                      <p:cBhvr>
                                        <p:cTn id="60" dur="1" fill="hold">
                                          <p:stCondLst>
                                            <p:cond delay="0"/>
                                          </p:stCondLst>
                                        </p:cTn>
                                        <p:tgtEl>
                                          <p:spTgt spid="1036302"/>
                                        </p:tgtEl>
                                        <p:attrNameLst>
                                          <p:attrName>style.visibility</p:attrName>
                                        </p:attrNameLst>
                                      </p:cBhvr>
                                      <p:to>
                                        <p:strVal val="visible"/>
                                      </p:to>
                                    </p:set>
                                    <p:animEffect transition="in" filter="dissolve">
                                      <p:cBhvr>
                                        <p:cTn id="61" dur="500"/>
                                        <p:tgtEl>
                                          <p:spTgt spid="1036302"/>
                                        </p:tgtEl>
                                      </p:cBhvr>
                                    </p:animEffect>
                                  </p:childTnLst>
                                  <p:subTnLst>
                                    <p:audio>
                                      <p:cMediaNode>
                                        <p:cTn display="0" masterRel="sameClick">
                                          <p:stCondLst>
                                            <p:cond evt="begin" delay="0">
                                              <p:tn val="59"/>
                                            </p:cond>
                                          </p:stCondLst>
                                          <p:endCondLst>
                                            <p:cond evt="onStopAudio" delay="0">
                                              <p:tgtEl>
                                                <p:sldTgt/>
                                              </p:tgtEl>
                                            </p:cond>
                                          </p:endCondLst>
                                        </p:cTn>
                                        <p:tgtEl>
                                          <p:sndTgt r:embed="rId4" name="chimes.wav"/>
                                        </p:tgtEl>
                                      </p:cMediaNode>
                                    </p:audio>
                                  </p:subTnLst>
                                </p:cTn>
                              </p:par>
                            </p:childTnLst>
                          </p:cTn>
                        </p:par>
                        <p:par>
                          <p:cTn id="62" fill="hold">
                            <p:stCondLst>
                              <p:cond delay="7000"/>
                            </p:stCondLst>
                            <p:childTnLst>
                              <p:par>
                                <p:cTn id="63" presetID="9" presetClass="entr" presetSubtype="0" fill="hold" grpId="0" nodeType="afterEffect">
                                  <p:stCondLst>
                                    <p:cond delay="0"/>
                                  </p:stCondLst>
                                  <p:childTnLst>
                                    <p:set>
                                      <p:cBhvr>
                                        <p:cTn id="64" dur="1" fill="hold">
                                          <p:stCondLst>
                                            <p:cond delay="0"/>
                                          </p:stCondLst>
                                        </p:cTn>
                                        <p:tgtEl>
                                          <p:spTgt spid="1036303">
                                            <p:txEl>
                                              <p:pRg st="0" end="0"/>
                                            </p:txEl>
                                          </p:spTgt>
                                        </p:tgtEl>
                                        <p:attrNameLst>
                                          <p:attrName>style.visibility</p:attrName>
                                        </p:attrNameLst>
                                      </p:cBhvr>
                                      <p:to>
                                        <p:strVal val="visible"/>
                                      </p:to>
                                    </p:set>
                                    <p:animEffect transition="in" filter="dissolve">
                                      <p:cBhvr>
                                        <p:cTn id="65" dur="500"/>
                                        <p:tgtEl>
                                          <p:spTgt spid="10363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6291" grpId="0" animBg="1"/>
      <p:bldP spid="1036292" grpId="0" build="p" autoUpdateAnimBg="0"/>
      <p:bldP spid="1036293" grpId="0" animBg="1"/>
      <p:bldP spid="1036294" grpId="0" animBg="1"/>
      <p:bldP spid="1036295" grpId="0" animBg="1"/>
      <p:bldP spid="1036296" grpId="0" animBg="1"/>
      <p:bldP spid="1036297" grpId="0" animBg="1"/>
      <p:bldP spid="1036298" grpId="0" animBg="1"/>
      <p:bldP spid="1036299" grpId="0" animBg="1"/>
      <p:bldP spid="1036300" grpId="0" build="p" autoUpdateAnimBg="0" advAuto="0"/>
      <p:bldP spid="1036301" grpId="0" build="p" autoUpdateAnimBg="0" advAuto="0"/>
      <p:bldP spid="1036302" grpId="0" animBg="1"/>
      <p:bldP spid="1036303" grpId="0" build="p" autoUpdateAnimBg="0" advAuto="0"/>
      <p:bldP spid="1036304" grpId="0" animBg="1"/>
      <p:bldP spid="1036305"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Rectangle 2"/>
          <p:cNvSpPr>
            <a:spLocks noChangeArrowheads="1"/>
          </p:cNvSpPr>
          <p:nvPr/>
        </p:nvSpPr>
        <p:spPr bwMode="auto">
          <a:xfrm>
            <a:off x="838200" y="533400"/>
            <a:ext cx="7772400" cy="1143000"/>
          </a:xfrm>
          <a:prstGeom prst="rect">
            <a:avLst/>
          </a:prstGeom>
          <a:noFill/>
          <a:ln w="9525">
            <a:noFill/>
            <a:miter lim="800000"/>
            <a:headEnd/>
            <a:tailEnd/>
          </a:ln>
        </p:spPr>
        <p:txBody>
          <a:bodyPr anchor="ctr"/>
          <a:lstStyle/>
          <a:p>
            <a:r>
              <a:rPr lang="en-US" sz="4400">
                <a:solidFill>
                  <a:srgbClr val="000000"/>
                </a:solidFill>
              </a:rPr>
              <a:t>Calculation of Diffusion Rate</a:t>
            </a:r>
          </a:p>
        </p:txBody>
      </p:sp>
      <p:sp>
        <p:nvSpPr>
          <p:cNvPr id="1038339" name="Text Box 3"/>
          <p:cNvSpPr txBox="1">
            <a:spLocks noChangeArrowheads="1"/>
          </p:cNvSpPr>
          <p:nvPr/>
        </p:nvSpPr>
        <p:spPr bwMode="auto">
          <a:xfrm>
            <a:off x="2895600" y="2008188"/>
            <a:ext cx="644525" cy="396875"/>
          </a:xfrm>
          <a:prstGeom prst="rect">
            <a:avLst/>
          </a:prstGeom>
          <a:noFill/>
          <a:ln w="9525">
            <a:noFill/>
            <a:miter lim="800000"/>
            <a:headEnd/>
            <a:tailEnd/>
          </a:ln>
        </p:spPr>
        <p:txBody>
          <a:bodyPr wrap="none">
            <a:spAutoFit/>
          </a:bodyPr>
          <a:lstStyle/>
          <a:p>
            <a:pPr algn="l"/>
            <a:r>
              <a:rPr lang="en-US" sz="2000">
                <a:solidFill>
                  <a:srgbClr val="000000"/>
                </a:solidFill>
              </a:rPr>
              <a:t>NH</a:t>
            </a:r>
            <a:r>
              <a:rPr lang="en-US" sz="2000" baseline="-25000">
                <a:solidFill>
                  <a:srgbClr val="000000"/>
                </a:solidFill>
              </a:rPr>
              <a:t>3</a:t>
            </a:r>
          </a:p>
        </p:txBody>
      </p:sp>
      <p:sp>
        <p:nvSpPr>
          <p:cNvPr id="1038340" name="Text Box 4"/>
          <p:cNvSpPr txBox="1">
            <a:spLocks noChangeArrowheads="1"/>
          </p:cNvSpPr>
          <p:nvPr/>
        </p:nvSpPr>
        <p:spPr bwMode="auto">
          <a:xfrm>
            <a:off x="3733800" y="1905000"/>
            <a:ext cx="1690688" cy="701675"/>
          </a:xfrm>
          <a:prstGeom prst="rect">
            <a:avLst/>
          </a:prstGeom>
          <a:noFill/>
          <a:ln w="9525">
            <a:noFill/>
            <a:miter lim="800000"/>
            <a:headEnd/>
            <a:tailEnd/>
          </a:ln>
        </p:spPr>
        <p:txBody>
          <a:bodyPr wrap="none">
            <a:spAutoFit/>
          </a:bodyPr>
          <a:lstStyle/>
          <a:p>
            <a:pPr algn="l"/>
            <a:r>
              <a:rPr lang="en-US" sz="2000">
                <a:solidFill>
                  <a:srgbClr val="000000"/>
                </a:solidFill>
              </a:rPr>
              <a:t>V</a:t>
            </a:r>
            <a:r>
              <a:rPr lang="en-US" sz="2000" baseline="-25000">
                <a:solidFill>
                  <a:srgbClr val="000000"/>
                </a:solidFill>
              </a:rPr>
              <a:t>1</a:t>
            </a:r>
            <a:r>
              <a:rPr lang="en-US" sz="2000">
                <a:solidFill>
                  <a:srgbClr val="000000"/>
                </a:solidFill>
              </a:rPr>
              <a:t>  =  X</a:t>
            </a:r>
          </a:p>
          <a:p>
            <a:pPr algn="l"/>
            <a:r>
              <a:rPr lang="en-US" sz="2000">
                <a:solidFill>
                  <a:srgbClr val="000000"/>
                </a:solidFill>
              </a:rPr>
              <a:t>M</a:t>
            </a:r>
            <a:r>
              <a:rPr lang="en-US" sz="2000" baseline="-25000">
                <a:solidFill>
                  <a:srgbClr val="000000"/>
                </a:solidFill>
              </a:rPr>
              <a:t>1</a:t>
            </a:r>
            <a:r>
              <a:rPr lang="en-US" sz="2000">
                <a:solidFill>
                  <a:srgbClr val="000000"/>
                </a:solidFill>
              </a:rPr>
              <a:t> =  17 amu</a:t>
            </a:r>
          </a:p>
        </p:txBody>
      </p:sp>
      <p:sp>
        <p:nvSpPr>
          <p:cNvPr id="1038341" name="AutoShape 5"/>
          <p:cNvSpPr>
            <a:spLocks/>
          </p:cNvSpPr>
          <p:nvPr/>
        </p:nvSpPr>
        <p:spPr bwMode="auto">
          <a:xfrm>
            <a:off x="3597275" y="1997075"/>
            <a:ext cx="152400" cy="609600"/>
          </a:xfrm>
          <a:prstGeom prst="leftBrace">
            <a:avLst>
              <a:gd name="adj1" fmla="val 33333"/>
              <a:gd name="adj2" fmla="val 50000"/>
            </a:avLst>
          </a:prstGeom>
          <a:noFill/>
          <a:ln w="9525">
            <a:solidFill>
              <a:schemeClr val="tx1"/>
            </a:solidFill>
            <a:round/>
            <a:headEnd/>
            <a:tailEnd/>
          </a:ln>
        </p:spPr>
        <p:txBody>
          <a:bodyPr wrap="none" anchor="ctr"/>
          <a:lstStyle/>
          <a:p>
            <a:endParaRPr lang="en-US">
              <a:solidFill>
                <a:srgbClr val="000000"/>
              </a:solidFill>
            </a:endParaRPr>
          </a:p>
        </p:txBody>
      </p:sp>
      <p:sp>
        <p:nvSpPr>
          <p:cNvPr id="1038342" name="Text Box 6"/>
          <p:cNvSpPr txBox="1">
            <a:spLocks noChangeArrowheads="1"/>
          </p:cNvSpPr>
          <p:nvPr/>
        </p:nvSpPr>
        <p:spPr bwMode="auto">
          <a:xfrm>
            <a:off x="6019800" y="1992313"/>
            <a:ext cx="609600" cy="396875"/>
          </a:xfrm>
          <a:prstGeom prst="rect">
            <a:avLst/>
          </a:prstGeom>
          <a:noFill/>
          <a:ln w="9525">
            <a:noFill/>
            <a:miter lim="800000"/>
            <a:headEnd/>
            <a:tailEnd/>
          </a:ln>
        </p:spPr>
        <p:txBody>
          <a:bodyPr wrap="none">
            <a:spAutoFit/>
          </a:bodyPr>
          <a:lstStyle/>
          <a:p>
            <a:pPr algn="l"/>
            <a:r>
              <a:rPr lang="en-US" sz="2000">
                <a:solidFill>
                  <a:srgbClr val="000000"/>
                </a:solidFill>
              </a:rPr>
              <a:t>HCl</a:t>
            </a:r>
          </a:p>
        </p:txBody>
      </p:sp>
      <p:sp>
        <p:nvSpPr>
          <p:cNvPr id="1038343" name="Text Box 7"/>
          <p:cNvSpPr txBox="1">
            <a:spLocks noChangeArrowheads="1"/>
          </p:cNvSpPr>
          <p:nvPr/>
        </p:nvSpPr>
        <p:spPr bwMode="auto">
          <a:xfrm>
            <a:off x="6858000" y="1889125"/>
            <a:ext cx="1901825" cy="701675"/>
          </a:xfrm>
          <a:prstGeom prst="rect">
            <a:avLst/>
          </a:prstGeom>
          <a:noFill/>
          <a:ln w="9525">
            <a:noFill/>
            <a:miter lim="800000"/>
            <a:headEnd/>
            <a:tailEnd/>
          </a:ln>
        </p:spPr>
        <p:txBody>
          <a:bodyPr wrap="none">
            <a:spAutoFit/>
          </a:bodyPr>
          <a:lstStyle/>
          <a:p>
            <a:pPr algn="l"/>
            <a:r>
              <a:rPr lang="en-US" sz="2000">
                <a:solidFill>
                  <a:srgbClr val="000000"/>
                </a:solidFill>
              </a:rPr>
              <a:t>V</a:t>
            </a:r>
            <a:r>
              <a:rPr lang="en-US" sz="2000" baseline="-25000">
                <a:solidFill>
                  <a:srgbClr val="000000"/>
                </a:solidFill>
              </a:rPr>
              <a:t>2</a:t>
            </a:r>
            <a:r>
              <a:rPr lang="en-US" sz="2000">
                <a:solidFill>
                  <a:srgbClr val="000000"/>
                </a:solidFill>
              </a:rPr>
              <a:t> =  X</a:t>
            </a:r>
          </a:p>
          <a:p>
            <a:pPr algn="l"/>
            <a:r>
              <a:rPr lang="en-US" sz="2000">
                <a:solidFill>
                  <a:srgbClr val="000000"/>
                </a:solidFill>
              </a:rPr>
              <a:t>M</a:t>
            </a:r>
            <a:r>
              <a:rPr lang="en-US" sz="2000" baseline="-25000">
                <a:solidFill>
                  <a:srgbClr val="000000"/>
                </a:solidFill>
              </a:rPr>
              <a:t>2</a:t>
            </a:r>
            <a:r>
              <a:rPr lang="en-US" sz="2000">
                <a:solidFill>
                  <a:srgbClr val="000000"/>
                </a:solidFill>
              </a:rPr>
              <a:t>  = 36.5 amu</a:t>
            </a:r>
          </a:p>
        </p:txBody>
      </p:sp>
      <p:sp>
        <p:nvSpPr>
          <p:cNvPr id="1038344" name="AutoShape 8"/>
          <p:cNvSpPr>
            <a:spLocks/>
          </p:cNvSpPr>
          <p:nvPr/>
        </p:nvSpPr>
        <p:spPr bwMode="auto">
          <a:xfrm>
            <a:off x="6629400" y="1981200"/>
            <a:ext cx="152400" cy="609600"/>
          </a:xfrm>
          <a:prstGeom prst="leftBrace">
            <a:avLst>
              <a:gd name="adj1" fmla="val 33333"/>
              <a:gd name="adj2" fmla="val 50000"/>
            </a:avLst>
          </a:prstGeom>
          <a:noFill/>
          <a:ln w="9525">
            <a:solidFill>
              <a:schemeClr val="tx1"/>
            </a:solidFill>
            <a:round/>
            <a:headEnd/>
            <a:tailEnd/>
          </a:ln>
        </p:spPr>
        <p:txBody>
          <a:bodyPr wrap="none" anchor="ctr"/>
          <a:lstStyle/>
          <a:p>
            <a:endParaRPr lang="en-US">
              <a:solidFill>
                <a:srgbClr val="000000"/>
              </a:solidFill>
            </a:endParaRPr>
          </a:p>
        </p:txBody>
      </p:sp>
      <p:sp>
        <p:nvSpPr>
          <p:cNvPr id="1038345" name="Text Box 9"/>
          <p:cNvSpPr txBox="1">
            <a:spLocks noChangeArrowheads="1"/>
          </p:cNvSpPr>
          <p:nvPr/>
        </p:nvSpPr>
        <p:spPr bwMode="auto">
          <a:xfrm>
            <a:off x="533400" y="2895600"/>
            <a:ext cx="4338638" cy="457200"/>
          </a:xfrm>
          <a:prstGeom prst="rect">
            <a:avLst/>
          </a:prstGeom>
          <a:noFill/>
          <a:ln w="9525">
            <a:noFill/>
            <a:miter lim="800000"/>
            <a:headEnd/>
            <a:tailEnd/>
          </a:ln>
        </p:spPr>
        <p:txBody>
          <a:bodyPr wrap="none">
            <a:spAutoFit/>
          </a:bodyPr>
          <a:lstStyle/>
          <a:p>
            <a:pPr algn="l"/>
            <a:r>
              <a:rPr lang="en-US" sz="2400">
                <a:solidFill>
                  <a:srgbClr val="000000"/>
                </a:solidFill>
              </a:rPr>
              <a:t>Substitute values into equation</a:t>
            </a:r>
          </a:p>
        </p:txBody>
      </p:sp>
      <p:sp>
        <p:nvSpPr>
          <p:cNvPr id="1038346" name="Text Box 10"/>
          <p:cNvSpPr txBox="1">
            <a:spLocks noChangeArrowheads="1"/>
          </p:cNvSpPr>
          <p:nvPr/>
        </p:nvSpPr>
        <p:spPr bwMode="auto">
          <a:xfrm>
            <a:off x="3565525" y="3744913"/>
            <a:ext cx="4722813" cy="396875"/>
          </a:xfrm>
          <a:prstGeom prst="rect">
            <a:avLst/>
          </a:prstGeom>
          <a:noFill/>
          <a:ln w="9525">
            <a:noFill/>
            <a:miter lim="800000"/>
            <a:headEnd/>
            <a:tailEnd/>
          </a:ln>
        </p:spPr>
        <p:txBody>
          <a:bodyPr wrap="none">
            <a:spAutoFit/>
          </a:bodyPr>
          <a:lstStyle/>
          <a:p>
            <a:pPr algn="l"/>
            <a:r>
              <a:rPr lang="en-US" sz="2000">
                <a:solidFill>
                  <a:srgbClr val="000000"/>
                </a:solidFill>
              </a:rPr>
              <a:t>V</a:t>
            </a:r>
            <a:r>
              <a:rPr lang="en-US" sz="2000" baseline="-25000">
                <a:solidFill>
                  <a:srgbClr val="000000"/>
                </a:solidFill>
              </a:rPr>
              <a:t>1</a:t>
            </a:r>
            <a:r>
              <a:rPr lang="en-US" sz="2000">
                <a:solidFill>
                  <a:srgbClr val="000000"/>
                </a:solidFill>
              </a:rPr>
              <a:t> moves 1.465x for each 1x move of V</a:t>
            </a:r>
            <a:r>
              <a:rPr lang="en-US" sz="2000" baseline="-25000">
                <a:solidFill>
                  <a:srgbClr val="000000"/>
                </a:solidFill>
              </a:rPr>
              <a:t>2</a:t>
            </a:r>
          </a:p>
        </p:txBody>
      </p:sp>
      <p:sp>
        <p:nvSpPr>
          <p:cNvPr id="1038347" name="Text Box 11"/>
          <p:cNvSpPr txBox="1">
            <a:spLocks noChangeArrowheads="1"/>
          </p:cNvSpPr>
          <p:nvPr/>
        </p:nvSpPr>
        <p:spPr bwMode="auto">
          <a:xfrm>
            <a:off x="3565525" y="4202113"/>
            <a:ext cx="4819650" cy="396875"/>
          </a:xfrm>
          <a:prstGeom prst="rect">
            <a:avLst/>
          </a:prstGeom>
          <a:noFill/>
          <a:ln w="9525">
            <a:noFill/>
            <a:miter lim="800000"/>
            <a:headEnd/>
            <a:tailEnd/>
          </a:ln>
        </p:spPr>
        <p:txBody>
          <a:bodyPr wrap="none">
            <a:spAutoFit/>
          </a:bodyPr>
          <a:lstStyle/>
          <a:p>
            <a:pPr algn="l"/>
            <a:r>
              <a:rPr lang="en-US" sz="2000">
                <a:solidFill>
                  <a:srgbClr val="000000"/>
                </a:solidFill>
              </a:rPr>
              <a:t>NH</a:t>
            </a:r>
            <a:r>
              <a:rPr lang="en-US" sz="2000" baseline="-25000">
                <a:solidFill>
                  <a:srgbClr val="000000"/>
                </a:solidFill>
              </a:rPr>
              <a:t>3</a:t>
            </a:r>
            <a:r>
              <a:rPr lang="en-US" sz="2000">
                <a:solidFill>
                  <a:srgbClr val="000000"/>
                </a:solidFill>
              </a:rPr>
              <a:t>			                     HCl</a:t>
            </a:r>
          </a:p>
        </p:txBody>
      </p:sp>
      <p:sp>
        <p:nvSpPr>
          <p:cNvPr id="1038348" name="Text Box 12"/>
          <p:cNvSpPr txBox="1">
            <a:spLocks noChangeArrowheads="1"/>
          </p:cNvSpPr>
          <p:nvPr/>
        </p:nvSpPr>
        <p:spPr bwMode="auto">
          <a:xfrm>
            <a:off x="3717925" y="4964113"/>
            <a:ext cx="2773363" cy="396875"/>
          </a:xfrm>
          <a:prstGeom prst="rect">
            <a:avLst/>
          </a:prstGeom>
          <a:noFill/>
          <a:ln w="9525">
            <a:noFill/>
            <a:miter lim="800000"/>
            <a:headEnd/>
            <a:tailEnd/>
          </a:ln>
        </p:spPr>
        <p:txBody>
          <a:bodyPr wrap="none">
            <a:spAutoFit/>
          </a:bodyPr>
          <a:lstStyle/>
          <a:p>
            <a:pPr algn="l"/>
            <a:r>
              <a:rPr lang="en-US" sz="2000">
                <a:solidFill>
                  <a:srgbClr val="000000"/>
                </a:solidFill>
              </a:rPr>
              <a:t>1.465 x  +  1x  =  2.465</a:t>
            </a:r>
          </a:p>
        </p:txBody>
      </p:sp>
      <p:sp>
        <p:nvSpPr>
          <p:cNvPr id="1038349" name="Text Box 13"/>
          <p:cNvSpPr txBox="1">
            <a:spLocks noChangeArrowheads="1"/>
          </p:cNvSpPr>
          <p:nvPr/>
        </p:nvSpPr>
        <p:spPr bwMode="auto">
          <a:xfrm>
            <a:off x="3870325" y="5802313"/>
            <a:ext cx="3681413" cy="396875"/>
          </a:xfrm>
          <a:prstGeom prst="rect">
            <a:avLst/>
          </a:prstGeom>
          <a:noFill/>
          <a:ln w="9525">
            <a:noFill/>
            <a:miter lim="800000"/>
            <a:headEnd/>
            <a:tailEnd/>
          </a:ln>
        </p:spPr>
        <p:txBody>
          <a:bodyPr wrap="none">
            <a:spAutoFit/>
          </a:bodyPr>
          <a:lstStyle/>
          <a:p>
            <a:pPr algn="l"/>
            <a:r>
              <a:rPr lang="en-US" sz="2000">
                <a:solidFill>
                  <a:srgbClr val="000000"/>
                </a:solidFill>
              </a:rPr>
              <a:t>200 cm / 2.465  = 81.1 cm for x</a:t>
            </a:r>
          </a:p>
        </p:txBody>
      </p:sp>
      <p:sp>
        <p:nvSpPr>
          <p:cNvPr id="37905" name="Rectangle 14"/>
          <p:cNvSpPr>
            <a:spLocks noChangeArrowheads="1"/>
          </p:cNvSpPr>
          <p:nvPr/>
        </p:nvSpPr>
        <p:spPr bwMode="auto">
          <a:xfrm>
            <a:off x="4243388" y="3186113"/>
            <a:ext cx="9144000" cy="0"/>
          </a:xfrm>
          <a:prstGeom prst="rect">
            <a:avLst/>
          </a:prstGeom>
          <a:noFill/>
          <a:ln w="9525">
            <a:noFill/>
            <a:miter lim="800000"/>
            <a:headEnd/>
            <a:tailEnd/>
          </a:ln>
        </p:spPr>
        <p:txBody>
          <a:bodyPr>
            <a:spAutoFit/>
          </a:bodyPr>
          <a:lstStyle/>
          <a:p>
            <a:endParaRPr lang="en-US">
              <a:solidFill>
                <a:srgbClr val="000000"/>
              </a:solidFill>
            </a:endParaRPr>
          </a:p>
        </p:txBody>
      </p:sp>
      <p:graphicFrame>
        <p:nvGraphicFramePr>
          <p:cNvPr id="1038351" name="Object 15"/>
          <p:cNvGraphicFramePr>
            <a:graphicFrameLocks noChangeAspect="1"/>
          </p:cNvGraphicFramePr>
          <p:nvPr/>
        </p:nvGraphicFramePr>
        <p:xfrm>
          <a:off x="914400" y="1676400"/>
          <a:ext cx="1219200" cy="901700"/>
        </p:xfrm>
        <a:graphic>
          <a:graphicData uri="http://schemas.openxmlformats.org/presentationml/2006/ole">
            <mc:AlternateContent xmlns:mc="http://schemas.openxmlformats.org/markup-compatibility/2006">
              <mc:Choice xmlns:v="urn:schemas-microsoft-com:vml" Requires="v">
                <p:oleObj spid="_x0000_s50178" r:id="rId6" imgW="660113" imgH="482391" progId="Equation.ESEE4">
                  <p:embed/>
                </p:oleObj>
              </mc:Choice>
              <mc:Fallback>
                <p:oleObj r:id="rId6" imgW="660113" imgH="482391" progId="Equation.ESEE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1676400"/>
                        <a:ext cx="1219200" cy="901700"/>
                      </a:xfrm>
                      <a:prstGeom prst="rect">
                        <a:avLst/>
                      </a:prstGeom>
                      <a:solidFill>
                        <a:srgbClr val="EBEBFF"/>
                      </a:solidFill>
                    </p:spPr>
                  </p:pic>
                </p:oleObj>
              </mc:Fallback>
            </mc:AlternateContent>
          </a:graphicData>
        </a:graphic>
      </p:graphicFrame>
      <p:graphicFrame>
        <p:nvGraphicFramePr>
          <p:cNvPr id="1038352" name="Object 16"/>
          <p:cNvGraphicFramePr>
            <a:graphicFrameLocks noChangeAspect="1"/>
          </p:cNvGraphicFramePr>
          <p:nvPr/>
        </p:nvGraphicFramePr>
        <p:xfrm>
          <a:off x="914400" y="3768725"/>
          <a:ext cx="1524000" cy="955675"/>
        </p:xfrm>
        <a:graphic>
          <a:graphicData uri="http://schemas.openxmlformats.org/presentationml/2006/ole">
            <mc:AlternateContent xmlns:mc="http://schemas.openxmlformats.org/markup-compatibility/2006">
              <mc:Choice xmlns:v="urn:schemas-microsoft-com:vml" Requires="v">
                <p:oleObj spid="_x0000_s50179" name="Equation" r:id="rId8" imgW="749160" imgH="469800" progId="Equation.ESEE4">
                  <p:embed/>
                </p:oleObj>
              </mc:Choice>
              <mc:Fallback>
                <p:oleObj name="Equation" r:id="rId8" imgW="749160" imgH="469800" progId="Equation.ESEE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4400" y="3768725"/>
                        <a:ext cx="1524000" cy="95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8353" name="Object 17"/>
          <p:cNvGraphicFramePr>
            <a:graphicFrameLocks noChangeAspect="1"/>
          </p:cNvGraphicFramePr>
          <p:nvPr/>
        </p:nvGraphicFramePr>
        <p:xfrm>
          <a:off x="914400" y="4989513"/>
          <a:ext cx="1524000" cy="877887"/>
        </p:xfrm>
        <a:graphic>
          <a:graphicData uri="http://schemas.openxmlformats.org/presentationml/2006/ole">
            <mc:AlternateContent xmlns:mc="http://schemas.openxmlformats.org/markup-compatibility/2006">
              <mc:Choice xmlns:v="urn:schemas-microsoft-com:vml" Requires="v">
                <p:oleObj spid="_x0000_s50180" name="Equation" r:id="rId10" imgW="749160" imgH="431640" progId="Equation.ESEE4">
                  <p:embed/>
                </p:oleObj>
              </mc:Choice>
              <mc:Fallback>
                <p:oleObj name="Equation" r:id="rId10" imgW="749160" imgH="431640" progId="Equation.ESEE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4400" y="4989513"/>
                        <a:ext cx="1524000"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906" name="AutoShape 18">
            <a:hlinkClick r:id="rId12"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solidFill>
                <a:srgbClr val="000000"/>
              </a:solidFill>
            </a:endParaRPr>
          </a:p>
        </p:txBody>
      </p:sp>
    </p:spTree>
    <p:custDataLst>
      <p:tags r:id="rId2"/>
    </p:custDataLst>
    <p:extLst>
      <p:ext uri="{BB962C8B-B14F-4D97-AF65-F5344CB8AC3E}">
        <p14:creationId xmlns:p14="http://schemas.microsoft.com/office/powerpoint/2010/main" val="340078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3000"/>
                                  </p:stCondLst>
                                  <p:childTnLst>
                                    <p:set>
                                      <p:cBhvr>
                                        <p:cTn id="6" dur="1" fill="hold">
                                          <p:stCondLst>
                                            <p:cond delay="499"/>
                                          </p:stCondLst>
                                        </p:cTn>
                                        <p:tgtEl>
                                          <p:spTgt spid="10383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038339">
                                            <p:txEl>
                                              <p:pRg st="0" end="0"/>
                                            </p:txEl>
                                          </p:spTgt>
                                        </p:tgtEl>
                                        <p:attrNameLst>
                                          <p:attrName>style.visibility</p:attrName>
                                        </p:attrNameLst>
                                      </p:cBhvr>
                                      <p:to>
                                        <p:strVal val="visible"/>
                                      </p:to>
                                    </p:set>
                                    <p:animEffect transition="in" filter="dissolve">
                                      <p:cBhvr>
                                        <p:cTn id="11" dur="500"/>
                                        <p:tgtEl>
                                          <p:spTgt spid="1038339">
                                            <p:txEl>
                                              <p:pRg st="0" end="0"/>
                                            </p:txEl>
                                          </p:spTgt>
                                        </p:tgtEl>
                                      </p:cBhvr>
                                    </p:animEffect>
                                  </p:childTnLst>
                                </p:cTn>
                              </p:par>
                            </p:childTnLst>
                          </p:cTn>
                        </p:par>
                        <p:par>
                          <p:cTn id="12" fill="hold">
                            <p:stCondLst>
                              <p:cond delay="500"/>
                            </p:stCondLst>
                            <p:childTnLst>
                              <p:par>
                                <p:cTn id="13" presetID="9" presetClass="entr" presetSubtype="0" fill="hold" grpId="0" nodeType="afterEffect">
                                  <p:stCondLst>
                                    <p:cond delay="0"/>
                                  </p:stCondLst>
                                  <p:childTnLst>
                                    <p:set>
                                      <p:cBhvr>
                                        <p:cTn id="14" dur="1" fill="hold">
                                          <p:stCondLst>
                                            <p:cond delay="0"/>
                                          </p:stCondLst>
                                        </p:cTn>
                                        <p:tgtEl>
                                          <p:spTgt spid="1038341"/>
                                        </p:tgtEl>
                                        <p:attrNameLst>
                                          <p:attrName>style.visibility</p:attrName>
                                        </p:attrNameLst>
                                      </p:cBhvr>
                                      <p:to>
                                        <p:strVal val="visible"/>
                                      </p:to>
                                    </p:set>
                                    <p:animEffect transition="in" filter="dissolve">
                                      <p:cBhvr>
                                        <p:cTn id="15" dur="500"/>
                                        <p:tgtEl>
                                          <p:spTgt spid="1038341"/>
                                        </p:tgtEl>
                                      </p:cBhvr>
                                    </p:animEffect>
                                  </p:childTnLst>
                                </p:cTn>
                              </p:par>
                            </p:childTnLst>
                          </p:cTn>
                        </p:par>
                        <p:par>
                          <p:cTn id="16" fill="hold">
                            <p:stCondLst>
                              <p:cond delay="1000"/>
                            </p:stCondLst>
                            <p:childTnLst>
                              <p:par>
                                <p:cTn id="17" presetID="9" presetClass="entr" presetSubtype="0" fill="hold" grpId="0" nodeType="afterEffect">
                                  <p:stCondLst>
                                    <p:cond delay="0"/>
                                  </p:stCondLst>
                                  <p:childTnLst>
                                    <p:set>
                                      <p:cBhvr>
                                        <p:cTn id="18" dur="1" fill="hold">
                                          <p:stCondLst>
                                            <p:cond delay="0"/>
                                          </p:stCondLst>
                                        </p:cTn>
                                        <p:tgtEl>
                                          <p:spTgt spid="1038340">
                                            <p:txEl>
                                              <p:pRg st="0" end="0"/>
                                            </p:txEl>
                                          </p:spTgt>
                                        </p:tgtEl>
                                        <p:attrNameLst>
                                          <p:attrName>style.visibility</p:attrName>
                                        </p:attrNameLst>
                                      </p:cBhvr>
                                      <p:to>
                                        <p:strVal val="visible"/>
                                      </p:to>
                                    </p:set>
                                    <p:animEffect transition="in" filter="dissolve">
                                      <p:cBhvr>
                                        <p:cTn id="19" dur="500"/>
                                        <p:tgtEl>
                                          <p:spTgt spid="1038340">
                                            <p:txEl>
                                              <p:pRg st="0" end="0"/>
                                            </p:txEl>
                                          </p:spTgt>
                                        </p:tgtEl>
                                      </p:cBhvr>
                                    </p:animEffect>
                                  </p:childTnLst>
                                </p:cTn>
                              </p:par>
                            </p:childTnLst>
                          </p:cTn>
                        </p:par>
                        <p:par>
                          <p:cTn id="20" fill="hold">
                            <p:stCondLst>
                              <p:cond delay="1500"/>
                            </p:stCondLst>
                            <p:childTnLst>
                              <p:par>
                                <p:cTn id="21" presetID="9" presetClass="entr" presetSubtype="0" fill="hold" grpId="0" nodeType="afterEffect">
                                  <p:stCondLst>
                                    <p:cond delay="0"/>
                                  </p:stCondLst>
                                  <p:childTnLst>
                                    <p:set>
                                      <p:cBhvr>
                                        <p:cTn id="22" dur="1" fill="hold">
                                          <p:stCondLst>
                                            <p:cond delay="0"/>
                                          </p:stCondLst>
                                        </p:cTn>
                                        <p:tgtEl>
                                          <p:spTgt spid="1038340">
                                            <p:txEl>
                                              <p:pRg st="1" end="1"/>
                                            </p:txEl>
                                          </p:spTgt>
                                        </p:tgtEl>
                                        <p:attrNameLst>
                                          <p:attrName>style.visibility</p:attrName>
                                        </p:attrNameLst>
                                      </p:cBhvr>
                                      <p:to>
                                        <p:strVal val="visible"/>
                                      </p:to>
                                    </p:set>
                                    <p:animEffect transition="in" filter="dissolve">
                                      <p:cBhvr>
                                        <p:cTn id="23" dur="500"/>
                                        <p:tgtEl>
                                          <p:spTgt spid="1038340">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038342">
                                            <p:txEl>
                                              <p:pRg st="0" end="0"/>
                                            </p:txEl>
                                          </p:spTgt>
                                        </p:tgtEl>
                                        <p:attrNameLst>
                                          <p:attrName>style.visibility</p:attrName>
                                        </p:attrNameLst>
                                      </p:cBhvr>
                                      <p:to>
                                        <p:strVal val="visible"/>
                                      </p:to>
                                    </p:set>
                                    <p:animEffect transition="in" filter="dissolve">
                                      <p:cBhvr>
                                        <p:cTn id="28" dur="500"/>
                                        <p:tgtEl>
                                          <p:spTgt spid="1038342">
                                            <p:txEl>
                                              <p:pRg st="0" end="0"/>
                                            </p:txEl>
                                          </p:spTgt>
                                        </p:tgtEl>
                                      </p:cBhvr>
                                    </p:animEffect>
                                  </p:childTnLst>
                                </p:cTn>
                              </p:par>
                            </p:childTnLst>
                          </p:cTn>
                        </p:par>
                        <p:par>
                          <p:cTn id="29" fill="hold">
                            <p:stCondLst>
                              <p:cond delay="500"/>
                            </p:stCondLst>
                            <p:childTnLst>
                              <p:par>
                                <p:cTn id="30" presetID="9" presetClass="entr" presetSubtype="0" fill="hold" grpId="0" nodeType="afterEffect">
                                  <p:stCondLst>
                                    <p:cond delay="0"/>
                                  </p:stCondLst>
                                  <p:childTnLst>
                                    <p:set>
                                      <p:cBhvr>
                                        <p:cTn id="31" dur="1" fill="hold">
                                          <p:stCondLst>
                                            <p:cond delay="0"/>
                                          </p:stCondLst>
                                        </p:cTn>
                                        <p:tgtEl>
                                          <p:spTgt spid="1038344"/>
                                        </p:tgtEl>
                                        <p:attrNameLst>
                                          <p:attrName>style.visibility</p:attrName>
                                        </p:attrNameLst>
                                      </p:cBhvr>
                                      <p:to>
                                        <p:strVal val="visible"/>
                                      </p:to>
                                    </p:set>
                                    <p:animEffect transition="in" filter="dissolve">
                                      <p:cBhvr>
                                        <p:cTn id="32" dur="500"/>
                                        <p:tgtEl>
                                          <p:spTgt spid="1038344"/>
                                        </p:tgtEl>
                                      </p:cBhvr>
                                    </p:animEffect>
                                  </p:childTnLst>
                                </p:cTn>
                              </p:par>
                            </p:childTnLst>
                          </p:cTn>
                        </p:par>
                        <p:par>
                          <p:cTn id="33" fill="hold">
                            <p:stCondLst>
                              <p:cond delay="1000"/>
                            </p:stCondLst>
                            <p:childTnLst>
                              <p:par>
                                <p:cTn id="34" presetID="9" presetClass="entr" presetSubtype="0" fill="hold" grpId="0" nodeType="afterEffect">
                                  <p:stCondLst>
                                    <p:cond delay="0"/>
                                  </p:stCondLst>
                                  <p:childTnLst>
                                    <p:set>
                                      <p:cBhvr>
                                        <p:cTn id="35" dur="1" fill="hold">
                                          <p:stCondLst>
                                            <p:cond delay="0"/>
                                          </p:stCondLst>
                                        </p:cTn>
                                        <p:tgtEl>
                                          <p:spTgt spid="1038343">
                                            <p:txEl>
                                              <p:pRg st="0" end="0"/>
                                            </p:txEl>
                                          </p:spTgt>
                                        </p:tgtEl>
                                        <p:attrNameLst>
                                          <p:attrName>style.visibility</p:attrName>
                                        </p:attrNameLst>
                                      </p:cBhvr>
                                      <p:to>
                                        <p:strVal val="visible"/>
                                      </p:to>
                                    </p:set>
                                    <p:animEffect transition="in" filter="dissolve">
                                      <p:cBhvr>
                                        <p:cTn id="36" dur="500"/>
                                        <p:tgtEl>
                                          <p:spTgt spid="1038343">
                                            <p:txEl>
                                              <p:pRg st="0" end="0"/>
                                            </p:txEl>
                                          </p:spTgt>
                                        </p:tgtEl>
                                      </p:cBhvr>
                                    </p:animEffect>
                                  </p:childTnLst>
                                </p:cTn>
                              </p:par>
                            </p:childTnLst>
                          </p:cTn>
                        </p:par>
                        <p:par>
                          <p:cTn id="37" fill="hold">
                            <p:stCondLst>
                              <p:cond delay="1500"/>
                            </p:stCondLst>
                            <p:childTnLst>
                              <p:par>
                                <p:cTn id="38" presetID="9" presetClass="entr" presetSubtype="0" fill="hold" grpId="0" nodeType="afterEffect">
                                  <p:stCondLst>
                                    <p:cond delay="0"/>
                                  </p:stCondLst>
                                  <p:childTnLst>
                                    <p:set>
                                      <p:cBhvr>
                                        <p:cTn id="39" dur="1" fill="hold">
                                          <p:stCondLst>
                                            <p:cond delay="0"/>
                                          </p:stCondLst>
                                        </p:cTn>
                                        <p:tgtEl>
                                          <p:spTgt spid="1038343">
                                            <p:txEl>
                                              <p:pRg st="1" end="1"/>
                                            </p:txEl>
                                          </p:spTgt>
                                        </p:tgtEl>
                                        <p:attrNameLst>
                                          <p:attrName>style.visibility</p:attrName>
                                        </p:attrNameLst>
                                      </p:cBhvr>
                                      <p:to>
                                        <p:strVal val="visible"/>
                                      </p:to>
                                    </p:set>
                                    <p:animEffect transition="in" filter="dissolve">
                                      <p:cBhvr>
                                        <p:cTn id="40" dur="500"/>
                                        <p:tgtEl>
                                          <p:spTgt spid="1038343">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3" fill="hold" grpId="0" nodeType="clickEffect">
                                  <p:stCondLst>
                                    <p:cond delay="0"/>
                                  </p:stCondLst>
                                  <p:iterate type="lt">
                                    <p:tmPct val="100000"/>
                                  </p:iterate>
                                  <p:childTnLst>
                                    <p:set>
                                      <p:cBhvr>
                                        <p:cTn id="44" dur="1" fill="hold">
                                          <p:stCondLst>
                                            <p:cond delay="0"/>
                                          </p:stCondLst>
                                        </p:cTn>
                                        <p:tgtEl>
                                          <p:spTgt spid="1038345">
                                            <p:txEl>
                                              <p:pRg st="0" end="0"/>
                                            </p:txEl>
                                          </p:spTgt>
                                        </p:tgtEl>
                                        <p:attrNameLst>
                                          <p:attrName>style.visibility</p:attrName>
                                        </p:attrNameLst>
                                      </p:cBhvr>
                                      <p:to>
                                        <p:strVal val="visible"/>
                                      </p:to>
                                    </p:set>
                                    <p:anim calcmode="lin" valueType="num">
                                      <p:cBhvr additive="base">
                                        <p:cTn id="45" dur="75" fill="hold"/>
                                        <p:tgtEl>
                                          <p:spTgt spid="1038345">
                                            <p:txEl>
                                              <p:pRg st="0" end="0"/>
                                            </p:txEl>
                                          </p:spTgt>
                                        </p:tgtEl>
                                        <p:attrNameLst>
                                          <p:attrName>ppt_x</p:attrName>
                                        </p:attrNameLst>
                                      </p:cBhvr>
                                      <p:tavLst>
                                        <p:tav tm="0">
                                          <p:val>
                                            <p:strVal val="1+#ppt_w/2"/>
                                          </p:val>
                                        </p:tav>
                                        <p:tav tm="100000">
                                          <p:val>
                                            <p:strVal val="#ppt_x"/>
                                          </p:val>
                                        </p:tav>
                                      </p:tavLst>
                                    </p:anim>
                                    <p:anim calcmode="lin" valueType="num">
                                      <p:cBhvr additive="base">
                                        <p:cTn id="46" dur="75" fill="hold"/>
                                        <p:tgtEl>
                                          <p:spTgt spid="1038345">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5" name="laser.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499"/>
                                          </p:stCondLst>
                                        </p:cTn>
                                        <p:tgtEl>
                                          <p:spTgt spid="103835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499"/>
                                          </p:stCondLst>
                                        </p:cTn>
                                        <p:tgtEl>
                                          <p:spTgt spid="103835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1038346">
                                            <p:txEl>
                                              <p:pRg st="0" end="0"/>
                                            </p:txEl>
                                          </p:spTgt>
                                        </p:tgtEl>
                                        <p:attrNameLst>
                                          <p:attrName>style.visibility</p:attrName>
                                        </p:attrNameLst>
                                      </p:cBhvr>
                                      <p:to>
                                        <p:strVal val="visible"/>
                                      </p:to>
                                    </p:set>
                                    <p:animEffect transition="in" filter="dissolve">
                                      <p:cBhvr>
                                        <p:cTn id="59" dur="500"/>
                                        <p:tgtEl>
                                          <p:spTgt spid="1038346">
                                            <p:txEl>
                                              <p:pRg st="0" end="0"/>
                                            </p:txEl>
                                          </p:spTgt>
                                        </p:tgtEl>
                                      </p:cBhvr>
                                    </p:animEffect>
                                  </p:childTnLst>
                                </p:cTn>
                              </p:par>
                            </p:childTnLst>
                          </p:cTn>
                        </p:par>
                        <p:par>
                          <p:cTn id="60" fill="hold">
                            <p:stCondLst>
                              <p:cond delay="500"/>
                            </p:stCondLst>
                            <p:childTnLst>
                              <p:par>
                                <p:cTn id="61" presetID="9" presetClass="entr" presetSubtype="0" fill="hold" grpId="0" nodeType="afterEffect">
                                  <p:stCondLst>
                                    <p:cond delay="0"/>
                                  </p:stCondLst>
                                  <p:childTnLst>
                                    <p:set>
                                      <p:cBhvr>
                                        <p:cTn id="62" dur="1" fill="hold">
                                          <p:stCondLst>
                                            <p:cond delay="0"/>
                                          </p:stCondLst>
                                        </p:cTn>
                                        <p:tgtEl>
                                          <p:spTgt spid="1038347">
                                            <p:txEl>
                                              <p:pRg st="0" end="0"/>
                                            </p:txEl>
                                          </p:spTgt>
                                        </p:tgtEl>
                                        <p:attrNameLst>
                                          <p:attrName>style.visibility</p:attrName>
                                        </p:attrNameLst>
                                      </p:cBhvr>
                                      <p:to>
                                        <p:strVal val="visible"/>
                                      </p:to>
                                    </p:set>
                                    <p:animEffect transition="in" filter="dissolve">
                                      <p:cBhvr>
                                        <p:cTn id="63" dur="500"/>
                                        <p:tgtEl>
                                          <p:spTgt spid="1038347">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1038348">
                                            <p:txEl>
                                              <p:pRg st="0" end="0"/>
                                            </p:txEl>
                                          </p:spTgt>
                                        </p:tgtEl>
                                        <p:attrNameLst>
                                          <p:attrName>style.visibility</p:attrName>
                                        </p:attrNameLst>
                                      </p:cBhvr>
                                      <p:to>
                                        <p:strVal val="visible"/>
                                      </p:to>
                                    </p:set>
                                    <p:animEffect transition="in" filter="dissolve">
                                      <p:cBhvr>
                                        <p:cTn id="68" dur="500"/>
                                        <p:tgtEl>
                                          <p:spTgt spid="1038348">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1038349">
                                            <p:txEl>
                                              <p:pRg st="0" end="0"/>
                                            </p:txEl>
                                          </p:spTgt>
                                        </p:tgtEl>
                                        <p:attrNameLst>
                                          <p:attrName>style.visibility</p:attrName>
                                        </p:attrNameLst>
                                      </p:cBhvr>
                                      <p:to>
                                        <p:strVal val="visible"/>
                                      </p:to>
                                    </p:set>
                                    <p:animEffect transition="in" filter="dissolve">
                                      <p:cBhvr>
                                        <p:cTn id="73" dur="500"/>
                                        <p:tgtEl>
                                          <p:spTgt spid="10383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8339" grpId="0" build="p" autoUpdateAnimBg="0"/>
      <p:bldP spid="1038340" grpId="0" build="p" autoUpdateAnimBg="0" advAuto="0"/>
      <p:bldP spid="1038341" grpId="0" animBg="1"/>
      <p:bldP spid="1038342" grpId="0" build="p" autoUpdateAnimBg="0"/>
      <p:bldP spid="1038343" grpId="0" build="p" autoUpdateAnimBg="0" advAuto="0"/>
      <p:bldP spid="1038344" grpId="0" animBg="1"/>
      <p:bldP spid="1038345" grpId="0" build="p" autoUpdateAnimBg="0"/>
      <p:bldP spid="1038346" grpId="0" build="p" autoUpdateAnimBg="0"/>
      <p:bldP spid="1038347" grpId="0" build="p" autoUpdateAnimBg="0" advAuto="0"/>
      <p:bldP spid="1038348" grpId="0" build="p" autoUpdateAnimBg="0"/>
      <p:bldP spid="1038349" grpId="0" build="p"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838200" y="533400"/>
            <a:ext cx="7772400" cy="1143000"/>
          </a:xfrm>
        </p:spPr>
        <p:txBody>
          <a:bodyPr/>
          <a:lstStyle/>
          <a:p>
            <a:pPr eaLnBrk="1" hangingPunct="1"/>
            <a:r>
              <a:rPr lang="en-US" smtClean="0"/>
              <a:t>Calculation of Diffusion Rate</a:t>
            </a:r>
          </a:p>
        </p:txBody>
      </p:sp>
      <p:sp>
        <p:nvSpPr>
          <p:cNvPr id="1040387" name="Text Box 3"/>
          <p:cNvSpPr txBox="1">
            <a:spLocks noChangeArrowheads="1"/>
          </p:cNvSpPr>
          <p:nvPr/>
        </p:nvSpPr>
        <p:spPr bwMode="auto">
          <a:xfrm>
            <a:off x="669925" y="1916113"/>
            <a:ext cx="1471613" cy="701675"/>
          </a:xfrm>
          <a:prstGeom prst="rect">
            <a:avLst/>
          </a:prstGeom>
          <a:noFill/>
          <a:ln w="9525">
            <a:noFill/>
            <a:miter lim="800000"/>
            <a:headEnd/>
            <a:tailEnd/>
          </a:ln>
        </p:spPr>
        <p:txBody>
          <a:bodyPr wrap="none">
            <a:spAutoFit/>
          </a:bodyPr>
          <a:lstStyle/>
          <a:p>
            <a:pPr algn="l"/>
            <a:r>
              <a:rPr lang="en-US" sz="2000">
                <a:solidFill>
                  <a:srgbClr val="333399"/>
                </a:solidFill>
              </a:rPr>
              <a:t>V</a:t>
            </a:r>
            <a:r>
              <a:rPr lang="en-US" sz="2000" baseline="-25000">
                <a:solidFill>
                  <a:srgbClr val="333399"/>
                </a:solidFill>
              </a:rPr>
              <a:t>1</a:t>
            </a:r>
            <a:r>
              <a:rPr lang="en-US" sz="2000">
                <a:solidFill>
                  <a:srgbClr val="333399"/>
                </a:solidFill>
              </a:rPr>
              <a:t>  	 m</a:t>
            </a:r>
            <a:r>
              <a:rPr lang="en-US" sz="2000" baseline="-25000">
                <a:solidFill>
                  <a:srgbClr val="333399"/>
                </a:solidFill>
              </a:rPr>
              <a:t>2</a:t>
            </a:r>
            <a:endParaRPr lang="en-US" sz="2000">
              <a:solidFill>
                <a:srgbClr val="333399"/>
              </a:solidFill>
            </a:endParaRPr>
          </a:p>
          <a:p>
            <a:pPr algn="l"/>
            <a:r>
              <a:rPr lang="en-US" sz="2000">
                <a:solidFill>
                  <a:srgbClr val="333399"/>
                </a:solidFill>
              </a:rPr>
              <a:t>V</a:t>
            </a:r>
            <a:r>
              <a:rPr lang="en-US" sz="2000" baseline="-25000">
                <a:solidFill>
                  <a:srgbClr val="333399"/>
                </a:solidFill>
              </a:rPr>
              <a:t>2</a:t>
            </a:r>
            <a:r>
              <a:rPr lang="en-US" sz="2000">
                <a:solidFill>
                  <a:srgbClr val="333399"/>
                </a:solidFill>
              </a:rPr>
              <a:t>          m</a:t>
            </a:r>
            <a:r>
              <a:rPr lang="en-US" sz="2000" baseline="-25000">
                <a:solidFill>
                  <a:srgbClr val="333399"/>
                </a:solidFill>
              </a:rPr>
              <a:t>1</a:t>
            </a:r>
          </a:p>
        </p:txBody>
      </p:sp>
      <p:sp>
        <p:nvSpPr>
          <p:cNvPr id="1040388" name="Line 4"/>
          <p:cNvSpPr>
            <a:spLocks noChangeShapeType="1"/>
          </p:cNvSpPr>
          <p:nvPr/>
        </p:nvSpPr>
        <p:spPr bwMode="auto">
          <a:xfrm>
            <a:off x="1447800" y="2362200"/>
            <a:ext cx="76200" cy="152400"/>
          </a:xfrm>
          <a:prstGeom prst="line">
            <a:avLst/>
          </a:prstGeom>
          <a:noFill/>
          <a:ln w="9525">
            <a:solidFill>
              <a:schemeClr val="accent2"/>
            </a:solidFill>
            <a:round/>
            <a:headEnd/>
            <a:tailEnd/>
          </a:ln>
        </p:spPr>
        <p:txBody>
          <a:bodyPr/>
          <a:lstStyle/>
          <a:p>
            <a:endParaRPr lang="en-US">
              <a:solidFill>
                <a:srgbClr val="000000"/>
              </a:solidFill>
            </a:endParaRPr>
          </a:p>
        </p:txBody>
      </p:sp>
      <p:sp>
        <p:nvSpPr>
          <p:cNvPr id="1040389" name="Line 5"/>
          <p:cNvSpPr>
            <a:spLocks noChangeShapeType="1"/>
          </p:cNvSpPr>
          <p:nvPr/>
        </p:nvSpPr>
        <p:spPr bwMode="auto">
          <a:xfrm flipV="1">
            <a:off x="1524000" y="1905000"/>
            <a:ext cx="152400" cy="609600"/>
          </a:xfrm>
          <a:prstGeom prst="line">
            <a:avLst/>
          </a:prstGeom>
          <a:noFill/>
          <a:ln w="9525">
            <a:solidFill>
              <a:schemeClr val="accent2"/>
            </a:solidFill>
            <a:round/>
            <a:headEnd/>
            <a:tailEnd/>
          </a:ln>
        </p:spPr>
        <p:txBody>
          <a:bodyPr/>
          <a:lstStyle/>
          <a:p>
            <a:endParaRPr lang="en-US">
              <a:solidFill>
                <a:srgbClr val="000000"/>
              </a:solidFill>
            </a:endParaRPr>
          </a:p>
        </p:txBody>
      </p:sp>
      <p:sp>
        <p:nvSpPr>
          <p:cNvPr id="1040390" name="Line 6"/>
          <p:cNvSpPr>
            <a:spLocks noChangeShapeType="1"/>
          </p:cNvSpPr>
          <p:nvPr/>
        </p:nvSpPr>
        <p:spPr bwMode="auto">
          <a:xfrm>
            <a:off x="1676400" y="1905000"/>
            <a:ext cx="381000" cy="0"/>
          </a:xfrm>
          <a:prstGeom prst="line">
            <a:avLst/>
          </a:prstGeom>
          <a:noFill/>
          <a:ln w="9525">
            <a:solidFill>
              <a:schemeClr val="accent2"/>
            </a:solidFill>
            <a:round/>
            <a:headEnd/>
            <a:tailEnd/>
          </a:ln>
        </p:spPr>
        <p:txBody>
          <a:bodyPr/>
          <a:lstStyle/>
          <a:p>
            <a:endParaRPr lang="en-US">
              <a:solidFill>
                <a:srgbClr val="000000"/>
              </a:solidFill>
            </a:endParaRPr>
          </a:p>
        </p:txBody>
      </p:sp>
      <p:sp>
        <p:nvSpPr>
          <p:cNvPr id="1040391" name="Line 7"/>
          <p:cNvSpPr>
            <a:spLocks noChangeShapeType="1"/>
          </p:cNvSpPr>
          <p:nvPr/>
        </p:nvSpPr>
        <p:spPr bwMode="auto">
          <a:xfrm>
            <a:off x="1676400" y="2286000"/>
            <a:ext cx="381000" cy="0"/>
          </a:xfrm>
          <a:prstGeom prst="line">
            <a:avLst/>
          </a:prstGeom>
          <a:noFill/>
          <a:ln w="9525">
            <a:solidFill>
              <a:schemeClr val="accent2"/>
            </a:solidFill>
            <a:round/>
            <a:headEnd/>
            <a:tailEnd/>
          </a:ln>
        </p:spPr>
        <p:txBody>
          <a:bodyPr/>
          <a:lstStyle/>
          <a:p>
            <a:endParaRPr lang="en-US">
              <a:solidFill>
                <a:srgbClr val="000000"/>
              </a:solidFill>
            </a:endParaRPr>
          </a:p>
        </p:txBody>
      </p:sp>
      <p:sp>
        <p:nvSpPr>
          <p:cNvPr id="1040392" name="Line 8"/>
          <p:cNvSpPr>
            <a:spLocks noChangeShapeType="1"/>
          </p:cNvSpPr>
          <p:nvPr/>
        </p:nvSpPr>
        <p:spPr bwMode="auto">
          <a:xfrm>
            <a:off x="685800" y="2286000"/>
            <a:ext cx="381000" cy="0"/>
          </a:xfrm>
          <a:prstGeom prst="line">
            <a:avLst/>
          </a:prstGeom>
          <a:noFill/>
          <a:ln w="9525">
            <a:solidFill>
              <a:schemeClr val="accent2"/>
            </a:solidFill>
            <a:round/>
            <a:headEnd/>
            <a:tailEnd/>
          </a:ln>
        </p:spPr>
        <p:txBody>
          <a:bodyPr/>
          <a:lstStyle/>
          <a:p>
            <a:endParaRPr lang="en-US">
              <a:solidFill>
                <a:srgbClr val="000000"/>
              </a:solidFill>
            </a:endParaRPr>
          </a:p>
        </p:txBody>
      </p:sp>
      <p:sp>
        <p:nvSpPr>
          <p:cNvPr id="1040393" name="Text Box 9"/>
          <p:cNvSpPr txBox="1">
            <a:spLocks noChangeArrowheads="1"/>
          </p:cNvSpPr>
          <p:nvPr/>
        </p:nvSpPr>
        <p:spPr bwMode="auto">
          <a:xfrm>
            <a:off x="1143000" y="2057400"/>
            <a:ext cx="331788" cy="396875"/>
          </a:xfrm>
          <a:prstGeom prst="rect">
            <a:avLst/>
          </a:prstGeom>
          <a:noFill/>
          <a:ln w="9525">
            <a:noFill/>
            <a:miter lim="800000"/>
            <a:headEnd/>
            <a:tailEnd/>
          </a:ln>
        </p:spPr>
        <p:txBody>
          <a:bodyPr wrap="none">
            <a:spAutoFit/>
          </a:bodyPr>
          <a:lstStyle/>
          <a:p>
            <a:pPr algn="l"/>
            <a:r>
              <a:rPr lang="en-US" sz="2000">
                <a:solidFill>
                  <a:srgbClr val="333399"/>
                </a:solidFill>
              </a:rPr>
              <a:t>=</a:t>
            </a:r>
          </a:p>
        </p:txBody>
      </p:sp>
      <p:sp>
        <p:nvSpPr>
          <p:cNvPr id="1040394" name="Text Box 10"/>
          <p:cNvSpPr txBox="1">
            <a:spLocks noChangeArrowheads="1"/>
          </p:cNvSpPr>
          <p:nvPr/>
        </p:nvSpPr>
        <p:spPr bwMode="auto">
          <a:xfrm>
            <a:off x="2895600" y="2008188"/>
            <a:ext cx="644525" cy="396875"/>
          </a:xfrm>
          <a:prstGeom prst="rect">
            <a:avLst/>
          </a:prstGeom>
          <a:noFill/>
          <a:ln w="9525">
            <a:noFill/>
            <a:miter lim="800000"/>
            <a:headEnd/>
            <a:tailEnd/>
          </a:ln>
        </p:spPr>
        <p:txBody>
          <a:bodyPr wrap="none">
            <a:spAutoFit/>
          </a:bodyPr>
          <a:lstStyle/>
          <a:p>
            <a:pPr algn="l"/>
            <a:r>
              <a:rPr lang="en-US" sz="2000">
                <a:solidFill>
                  <a:srgbClr val="000000"/>
                </a:solidFill>
              </a:rPr>
              <a:t>NH</a:t>
            </a:r>
            <a:r>
              <a:rPr lang="en-US" sz="2000" baseline="-25000">
                <a:solidFill>
                  <a:srgbClr val="000000"/>
                </a:solidFill>
              </a:rPr>
              <a:t>3</a:t>
            </a:r>
          </a:p>
        </p:txBody>
      </p:sp>
      <p:sp>
        <p:nvSpPr>
          <p:cNvPr id="1040395" name="Text Box 11"/>
          <p:cNvSpPr txBox="1">
            <a:spLocks noChangeArrowheads="1"/>
          </p:cNvSpPr>
          <p:nvPr/>
        </p:nvSpPr>
        <p:spPr bwMode="auto">
          <a:xfrm>
            <a:off x="3733800" y="1905000"/>
            <a:ext cx="1690688" cy="701675"/>
          </a:xfrm>
          <a:prstGeom prst="rect">
            <a:avLst/>
          </a:prstGeom>
          <a:noFill/>
          <a:ln w="9525">
            <a:noFill/>
            <a:miter lim="800000"/>
            <a:headEnd/>
            <a:tailEnd/>
          </a:ln>
        </p:spPr>
        <p:txBody>
          <a:bodyPr wrap="none">
            <a:spAutoFit/>
          </a:bodyPr>
          <a:lstStyle/>
          <a:p>
            <a:pPr algn="l"/>
            <a:r>
              <a:rPr lang="en-US" sz="2000">
                <a:solidFill>
                  <a:srgbClr val="000000"/>
                </a:solidFill>
              </a:rPr>
              <a:t>V</a:t>
            </a:r>
            <a:r>
              <a:rPr lang="en-US" sz="2000" baseline="-25000">
                <a:solidFill>
                  <a:srgbClr val="000000"/>
                </a:solidFill>
              </a:rPr>
              <a:t>1</a:t>
            </a:r>
            <a:r>
              <a:rPr lang="en-US" sz="2000">
                <a:solidFill>
                  <a:srgbClr val="000000"/>
                </a:solidFill>
              </a:rPr>
              <a:t>  =  X</a:t>
            </a:r>
          </a:p>
          <a:p>
            <a:pPr algn="l"/>
            <a:r>
              <a:rPr lang="en-US" sz="2000">
                <a:solidFill>
                  <a:srgbClr val="000000"/>
                </a:solidFill>
              </a:rPr>
              <a:t>M</a:t>
            </a:r>
            <a:r>
              <a:rPr lang="en-US" sz="2000" baseline="-25000">
                <a:solidFill>
                  <a:srgbClr val="000000"/>
                </a:solidFill>
              </a:rPr>
              <a:t>1</a:t>
            </a:r>
            <a:r>
              <a:rPr lang="en-US" sz="2000">
                <a:solidFill>
                  <a:srgbClr val="000000"/>
                </a:solidFill>
              </a:rPr>
              <a:t> =  17 amu</a:t>
            </a:r>
          </a:p>
        </p:txBody>
      </p:sp>
      <p:sp>
        <p:nvSpPr>
          <p:cNvPr id="1040396" name="AutoShape 12"/>
          <p:cNvSpPr>
            <a:spLocks/>
          </p:cNvSpPr>
          <p:nvPr/>
        </p:nvSpPr>
        <p:spPr bwMode="auto">
          <a:xfrm>
            <a:off x="3597275" y="1997075"/>
            <a:ext cx="152400" cy="609600"/>
          </a:xfrm>
          <a:prstGeom prst="leftBrace">
            <a:avLst>
              <a:gd name="adj1" fmla="val 33333"/>
              <a:gd name="adj2" fmla="val 50000"/>
            </a:avLst>
          </a:prstGeom>
          <a:noFill/>
          <a:ln w="9525">
            <a:solidFill>
              <a:schemeClr val="tx1"/>
            </a:solidFill>
            <a:round/>
            <a:headEnd/>
            <a:tailEnd/>
          </a:ln>
        </p:spPr>
        <p:txBody>
          <a:bodyPr wrap="none" anchor="ctr"/>
          <a:lstStyle/>
          <a:p>
            <a:endParaRPr lang="en-US">
              <a:solidFill>
                <a:srgbClr val="000000"/>
              </a:solidFill>
            </a:endParaRPr>
          </a:p>
        </p:txBody>
      </p:sp>
      <p:sp>
        <p:nvSpPr>
          <p:cNvPr id="1040397" name="Text Box 13"/>
          <p:cNvSpPr txBox="1">
            <a:spLocks noChangeArrowheads="1"/>
          </p:cNvSpPr>
          <p:nvPr/>
        </p:nvSpPr>
        <p:spPr bwMode="auto">
          <a:xfrm>
            <a:off x="6019800" y="1992313"/>
            <a:ext cx="609600" cy="396875"/>
          </a:xfrm>
          <a:prstGeom prst="rect">
            <a:avLst/>
          </a:prstGeom>
          <a:noFill/>
          <a:ln w="9525">
            <a:noFill/>
            <a:miter lim="800000"/>
            <a:headEnd/>
            <a:tailEnd/>
          </a:ln>
        </p:spPr>
        <p:txBody>
          <a:bodyPr wrap="none">
            <a:spAutoFit/>
          </a:bodyPr>
          <a:lstStyle/>
          <a:p>
            <a:pPr algn="l"/>
            <a:r>
              <a:rPr lang="en-US" sz="2000">
                <a:solidFill>
                  <a:srgbClr val="000000"/>
                </a:solidFill>
              </a:rPr>
              <a:t>HCl</a:t>
            </a:r>
          </a:p>
        </p:txBody>
      </p:sp>
      <p:sp>
        <p:nvSpPr>
          <p:cNvPr id="1040398" name="Text Box 14"/>
          <p:cNvSpPr txBox="1">
            <a:spLocks noChangeArrowheads="1"/>
          </p:cNvSpPr>
          <p:nvPr/>
        </p:nvSpPr>
        <p:spPr bwMode="auto">
          <a:xfrm>
            <a:off x="6858000" y="1889125"/>
            <a:ext cx="1901825" cy="701675"/>
          </a:xfrm>
          <a:prstGeom prst="rect">
            <a:avLst/>
          </a:prstGeom>
          <a:noFill/>
          <a:ln w="9525">
            <a:noFill/>
            <a:miter lim="800000"/>
            <a:headEnd/>
            <a:tailEnd/>
          </a:ln>
        </p:spPr>
        <p:txBody>
          <a:bodyPr wrap="none">
            <a:spAutoFit/>
          </a:bodyPr>
          <a:lstStyle/>
          <a:p>
            <a:pPr algn="l"/>
            <a:r>
              <a:rPr lang="en-US" sz="2000">
                <a:solidFill>
                  <a:srgbClr val="000000"/>
                </a:solidFill>
              </a:rPr>
              <a:t>V</a:t>
            </a:r>
            <a:r>
              <a:rPr lang="en-US" sz="2000" baseline="-25000">
                <a:solidFill>
                  <a:srgbClr val="000000"/>
                </a:solidFill>
              </a:rPr>
              <a:t>2</a:t>
            </a:r>
            <a:r>
              <a:rPr lang="en-US" sz="2000">
                <a:solidFill>
                  <a:srgbClr val="000000"/>
                </a:solidFill>
              </a:rPr>
              <a:t> =  X</a:t>
            </a:r>
          </a:p>
          <a:p>
            <a:pPr algn="l"/>
            <a:r>
              <a:rPr lang="en-US" sz="2000">
                <a:solidFill>
                  <a:srgbClr val="000000"/>
                </a:solidFill>
              </a:rPr>
              <a:t>M</a:t>
            </a:r>
            <a:r>
              <a:rPr lang="en-US" sz="2000" baseline="-25000">
                <a:solidFill>
                  <a:srgbClr val="000000"/>
                </a:solidFill>
              </a:rPr>
              <a:t>2</a:t>
            </a:r>
            <a:r>
              <a:rPr lang="en-US" sz="2000">
                <a:solidFill>
                  <a:srgbClr val="000000"/>
                </a:solidFill>
              </a:rPr>
              <a:t>  = 36.5 amu</a:t>
            </a:r>
          </a:p>
        </p:txBody>
      </p:sp>
      <p:sp>
        <p:nvSpPr>
          <p:cNvPr id="1040399" name="AutoShape 15"/>
          <p:cNvSpPr>
            <a:spLocks/>
          </p:cNvSpPr>
          <p:nvPr/>
        </p:nvSpPr>
        <p:spPr bwMode="auto">
          <a:xfrm>
            <a:off x="6629400" y="1981200"/>
            <a:ext cx="152400" cy="609600"/>
          </a:xfrm>
          <a:prstGeom prst="leftBrace">
            <a:avLst>
              <a:gd name="adj1" fmla="val 33333"/>
              <a:gd name="adj2" fmla="val 50000"/>
            </a:avLst>
          </a:prstGeom>
          <a:noFill/>
          <a:ln w="9525">
            <a:solidFill>
              <a:schemeClr val="tx1"/>
            </a:solidFill>
            <a:round/>
            <a:headEnd/>
            <a:tailEnd/>
          </a:ln>
        </p:spPr>
        <p:txBody>
          <a:bodyPr wrap="none" anchor="ctr"/>
          <a:lstStyle/>
          <a:p>
            <a:endParaRPr lang="en-US">
              <a:solidFill>
                <a:srgbClr val="000000"/>
              </a:solidFill>
            </a:endParaRPr>
          </a:p>
        </p:txBody>
      </p:sp>
      <p:sp>
        <p:nvSpPr>
          <p:cNvPr id="1040400" name="Text Box 16"/>
          <p:cNvSpPr txBox="1">
            <a:spLocks noChangeArrowheads="1"/>
          </p:cNvSpPr>
          <p:nvPr/>
        </p:nvSpPr>
        <p:spPr bwMode="auto">
          <a:xfrm>
            <a:off x="533400" y="2895600"/>
            <a:ext cx="4338638" cy="457200"/>
          </a:xfrm>
          <a:prstGeom prst="rect">
            <a:avLst/>
          </a:prstGeom>
          <a:noFill/>
          <a:ln w="9525">
            <a:noFill/>
            <a:miter lim="800000"/>
            <a:headEnd/>
            <a:tailEnd/>
          </a:ln>
        </p:spPr>
        <p:txBody>
          <a:bodyPr wrap="none">
            <a:spAutoFit/>
          </a:bodyPr>
          <a:lstStyle/>
          <a:p>
            <a:pPr algn="l"/>
            <a:r>
              <a:rPr lang="en-US" sz="2400">
                <a:solidFill>
                  <a:srgbClr val="000000"/>
                </a:solidFill>
              </a:rPr>
              <a:t>Substitute values into equation</a:t>
            </a:r>
          </a:p>
        </p:txBody>
      </p:sp>
      <p:sp>
        <p:nvSpPr>
          <p:cNvPr id="1040401" name="Text Box 17"/>
          <p:cNvSpPr txBox="1">
            <a:spLocks noChangeArrowheads="1"/>
          </p:cNvSpPr>
          <p:nvPr/>
        </p:nvSpPr>
        <p:spPr bwMode="auto">
          <a:xfrm>
            <a:off x="822325" y="3717925"/>
            <a:ext cx="1662113" cy="701675"/>
          </a:xfrm>
          <a:prstGeom prst="rect">
            <a:avLst/>
          </a:prstGeom>
          <a:noFill/>
          <a:ln w="9525">
            <a:noFill/>
            <a:miter lim="800000"/>
            <a:headEnd/>
            <a:tailEnd/>
          </a:ln>
        </p:spPr>
        <p:txBody>
          <a:bodyPr wrap="none">
            <a:spAutoFit/>
          </a:bodyPr>
          <a:lstStyle/>
          <a:p>
            <a:pPr algn="l"/>
            <a:r>
              <a:rPr lang="en-US" sz="2000">
                <a:solidFill>
                  <a:srgbClr val="000000"/>
                </a:solidFill>
              </a:rPr>
              <a:t>V</a:t>
            </a:r>
            <a:r>
              <a:rPr lang="en-US" sz="2000" baseline="-25000">
                <a:solidFill>
                  <a:srgbClr val="000000"/>
                </a:solidFill>
              </a:rPr>
              <a:t>1</a:t>
            </a:r>
            <a:r>
              <a:rPr lang="en-US" sz="2000">
                <a:solidFill>
                  <a:srgbClr val="000000"/>
                </a:solidFill>
              </a:rPr>
              <a:t>  	 36.5</a:t>
            </a:r>
          </a:p>
          <a:p>
            <a:pPr algn="l"/>
            <a:r>
              <a:rPr lang="en-US" sz="2000">
                <a:solidFill>
                  <a:srgbClr val="000000"/>
                </a:solidFill>
              </a:rPr>
              <a:t>V</a:t>
            </a:r>
            <a:r>
              <a:rPr lang="en-US" sz="2000" baseline="-25000">
                <a:solidFill>
                  <a:srgbClr val="000000"/>
                </a:solidFill>
              </a:rPr>
              <a:t>2</a:t>
            </a:r>
            <a:r>
              <a:rPr lang="en-US" sz="2000">
                <a:solidFill>
                  <a:srgbClr val="000000"/>
                </a:solidFill>
              </a:rPr>
              <a:t>          17</a:t>
            </a:r>
            <a:endParaRPr lang="en-US" sz="2000" baseline="-25000">
              <a:solidFill>
                <a:srgbClr val="000000"/>
              </a:solidFill>
            </a:endParaRPr>
          </a:p>
        </p:txBody>
      </p:sp>
      <p:sp>
        <p:nvSpPr>
          <p:cNvPr id="1040402" name="Line 18"/>
          <p:cNvSpPr>
            <a:spLocks noChangeShapeType="1"/>
          </p:cNvSpPr>
          <p:nvPr/>
        </p:nvSpPr>
        <p:spPr bwMode="auto">
          <a:xfrm>
            <a:off x="1600200" y="4164013"/>
            <a:ext cx="76200" cy="152400"/>
          </a:xfrm>
          <a:prstGeom prst="line">
            <a:avLst/>
          </a:prstGeom>
          <a:noFill/>
          <a:ln w="9525">
            <a:solidFill>
              <a:schemeClr val="tx1"/>
            </a:solidFill>
            <a:round/>
            <a:headEnd/>
            <a:tailEnd/>
          </a:ln>
        </p:spPr>
        <p:txBody>
          <a:bodyPr/>
          <a:lstStyle/>
          <a:p>
            <a:endParaRPr lang="en-US">
              <a:solidFill>
                <a:srgbClr val="000000"/>
              </a:solidFill>
            </a:endParaRPr>
          </a:p>
        </p:txBody>
      </p:sp>
      <p:sp>
        <p:nvSpPr>
          <p:cNvPr id="1040403" name="Line 19"/>
          <p:cNvSpPr>
            <a:spLocks noChangeShapeType="1"/>
          </p:cNvSpPr>
          <p:nvPr/>
        </p:nvSpPr>
        <p:spPr bwMode="auto">
          <a:xfrm flipV="1">
            <a:off x="1676400" y="3706813"/>
            <a:ext cx="152400" cy="609600"/>
          </a:xfrm>
          <a:prstGeom prst="line">
            <a:avLst/>
          </a:prstGeom>
          <a:noFill/>
          <a:ln w="9525">
            <a:solidFill>
              <a:schemeClr val="tx1"/>
            </a:solidFill>
            <a:round/>
            <a:headEnd/>
            <a:tailEnd/>
          </a:ln>
        </p:spPr>
        <p:txBody>
          <a:bodyPr/>
          <a:lstStyle/>
          <a:p>
            <a:endParaRPr lang="en-US">
              <a:solidFill>
                <a:srgbClr val="000000"/>
              </a:solidFill>
            </a:endParaRPr>
          </a:p>
        </p:txBody>
      </p:sp>
      <p:sp>
        <p:nvSpPr>
          <p:cNvPr id="1040404" name="Line 20"/>
          <p:cNvSpPr>
            <a:spLocks noChangeShapeType="1"/>
          </p:cNvSpPr>
          <p:nvPr/>
        </p:nvSpPr>
        <p:spPr bwMode="auto">
          <a:xfrm>
            <a:off x="838200" y="4087813"/>
            <a:ext cx="381000"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040405" name="Text Box 21"/>
          <p:cNvSpPr txBox="1">
            <a:spLocks noChangeArrowheads="1"/>
          </p:cNvSpPr>
          <p:nvPr/>
        </p:nvSpPr>
        <p:spPr bwMode="auto">
          <a:xfrm>
            <a:off x="1295400" y="3859213"/>
            <a:ext cx="331788" cy="396875"/>
          </a:xfrm>
          <a:prstGeom prst="rect">
            <a:avLst/>
          </a:prstGeom>
          <a:noFill/>
          <a:ln w="9525">
            <a:noFill/>
            <a:miter lim="800000"/>
            <a:headEnd/>
            <a:tailEnd/>
          </a:ln>
        </p:spPr>
        <p:txBody>
          <a:bodyPr wrap="none">
            <a:spAutoFit/>
          </a:bodyPr>
          <a:lstStyle/>
          <a:p>
            <a:pPr algn="l"/>
            <a:r>
              <a:rPr lang="en-US" sz="2000">
                <a:solidFill>
                  <a:srgbClr val="000000"/>
                </a:solidFill>
              </a:rPr>
              <a:t>=</a:t>
            </a:r>
          </a:p>
        </p:txBody>
      </p:sp>
      <p:sp>
        <p:nvSpPr>
          <p:cNvPr id="1040406" name="Line 22"/>
          <p:cNvSpPr>
            <a:spLocks noChangeShapeType="1"/>
          </p:cNvSpPr>
          <p:nvPr/>
        </p:nvSpPr>
        <p:spPr bwMode="auto">
          <a:xfrm>
            <a:off x="1828800" y="3733800"/>
            <a:ext cx="609600"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040407" name="Line 23"/>
          <p:cNvSpPr>
            <a:spLocks noChangeShapeType="1"/>
          </p:cNvSpPr>
          <p:nvPr/>
        </p:nvSpPr>
        <p:spPr bwMode="auto">
          <a:xfrm>
            <a:off x="1828800" y="4038600"/>
            <a:ext cx="609600"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040408" name="Text Box 24"/>
          <p:cNvSpPr txBox="1">
            <a:spLocks noChangeArrowheads="1"/>
          </p:cNvSpPr>
          <p:nvPr/>
        </p:nvSpPr>
        <p:spPr bwMode="auto">
          <a:xfrm>
            <a:off x="838200" y="4708525"/>
            <a:ext cx="1144588" cy="701675"/>
          </a:xfrm>
          <a:prstGeom prst="rect">
            <a:avLst/>
          </a:prstGeom>
          <a:noFill/>
          <a:ln w="9525">
            <a:noFill/>
            <a:miter lim="800000"/>
            <a:headEnd/>
            <a:tailEnd/>
          </a:ln>
        </p:spPr>
        <p:txBody>
          <a:bodyPr wrap="none">
            <a:spAutoFit/>
          </a:bodyPr>
          <a:lstStyle/>
          <a:p>
            <a:pPr algn="l"/>
            <a:r>
              <a:rPr lang="en-US" sz="2000">
                <a:solidFill>
                  <a:srgbClr val="000000"/>
                </a:solidFill>
              </a:rPr>
              <a:t>V</a:t>
            </a:r>
            <a:r>
              <a:rPr lang="en-US" sz="2000" baseline="-25000">
                <a:solidFill>
                  <a:srgbClr val="000000"/>
                </a:solidFill>
              </a:rPr>
              <a:t>1</a:t>
            </a:r>
            <a:r>
              <a:rPr lang="en-US" sz="2000">
                <a:solidFill>
                  <a:srgbClr val="000000"/>
                </a:solidFill>
              </a:rPr>
              <a:t>  </a:t>
            </a:r>
          </a:p>
          <a:p>
            <a:pPr algn="l"/>
            <a:r>
              <a:rPr lang="en-US" sz="2000">
                <a:solidFill>
                  <a:srgbClr val="000000"/>
                </a:solidFill>
              </a:rPr>
              <a:t>V</a:t>
            </a:r>
            <a:r>
              <a:rPr lang="en-US" sz="2000" baseline="-25000">
                <a:solidFill>
                  <a:srgbClr val="000000"/>
                </a:solidFill>
              </a:rPr>
              <a:t>2</a:t>
            </a:r>
            <a:r>
              <a:rPr lang="en-US" sz="2000">
                <a:solidFill>
                  <a:srgbClr val="000000"/>
                </a:solidFill>
              </a:rPr>
              <a:t>          </a:t>
            </a:r>
            <a:endParaRPr lang="en-US" sz="2000" baseline="-25000">
              <a:solidFill>
                <a:srgbClr val="000000"/>
              </a:solidFill>
            </a:endParaRPr>
          </a:p>
        </p:txBody>
      </p:sp>
      <p:sp>
        <p:nvSpPr>
          <p:cNvPr id="1040409" name="Line 25"/>
          <p:cNvSpPr>
            <a:spLocks noChangeShapeType="1"/>
          </p:cNvSpPr>
          <p:nvPr/>
        </p:nvSpPr>
        <p:spPr bwMode="auto">
          <a:xfrm>
            <a:off x="854075" y="5078413"/>
            <a:ext cx="381000"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040410" name="Text Box 26"/>
          <p:cNvSpPr txBox="1">
            <a:spLocks noChangeArrowheads="1"/>
          </p:cNvSpPr>
          <p:nvPr/>
        </p:nvSpPr>
        <p:spPr bwMode="auto">
          <a:xfrm>
            <a:off x="1311275" y="4849813"/>
            <a:ext cx="331788" cy="396875"/>
          </a:xfrm>
          <a:prstGeom prst="rect">
            <a:avLst/>
          </a:prstGeom>
          <a:noFill/>
          <a:ln w="9525">
            <a:noFill/>
            <a:miter lim="800000"/>
            <a:headEnd/>
            <a:tailEnd/>
          </a:ln>
        </p:spPr>
        <p:txBody>
          <a:bodyPr wrap="none">
            <a:spAutoFit/>
          </a:bodyPr>
          <a:lstStyle/>
          <a:p>
            <a:pPr algn="l"/>
            <a:r>
              <a:rPr lang="en-US" sz="2000">
                <a:solidFill>
                  <a:srgbClr val="000000"/>
                </a:solidFill>
              </a:rPr>
              <a:t>=</a:t>
            </a:r>
          </a:p>
        </p:txBody>
      </p:sp>
      <p:sp>
        <p:nvSpPr>
          <p:cNvPr id="1040411" name="Text Box 27"/>
          <p:cNvSpPr txBox="1">
            <a:spLocks noChangeArrowheads="1"/>
          </p:cNvSpPr>
          <p:nvPr/>
        </p:nvSpPr>
        <p:spPr bwMode="auto">
          <a:xfrm>
            <a:off x="1736725" y="4811713"/>
            <a:ext cx="819150" cy="396875"/>
          </a:xfrm>
          <a:prstGeom prst="rect">
            <a:avLst/>
          </a:prstGeom>
          <a:noFill/>
          <a:ln w="9525">
            <a:noFill/>
            <a:miter lim="800000"/>
            <a:headEnd/>
            <a:tailEnd/>
          </a:ln>
        </p:spPr>
        <p:txBody>
          <a:bodyPr wrap="none">
            <a:spAutoFit/>
          </a:bodyPr>
          <a:lstStyle/>
          <a:p>
            <a:pPr algn="l"/>
            <a:r>
              <a:rPr lang="en-US" sz="2000">
                <a:solidFill>
                  <a:srgbClr val="000000"/>
                </a:solidFill>
              </a:rPr>
              <a:t>1.465</a:t>
            </a:r>
          </a:p>
        </p:txBody>
      </p:sp>
      <p:sp>
        <p:nvSpPr>
          <p:cNvPr id="1040412" name="Text Box 28"/>
          <p:cNvSpPr txBox="1">
            <a:spLocks noChangeArrowheads="1"/>
          </p:cNvSpPr>
          <p:nvPr/>
        </p:nvSpPr>
        <p:spPr bwMode="auto">
          <a:xfrm>
            <a:off x="3565525" y="3744913"/>
            <a:ext cx="4679950" cy="396875"/>
          </a:xfrm>
          <a:prstGeom prst="rect">
            <a:avLst/>
          </a:prstGeom>
          <a:noFill/>
          <a:ln w="9525">
            <a:noFill/>
            <a:miter lim="800000"/>
            <a:headEnd/>
            <a:tailEnd/>
          </a:ln>
        </p:spPr>
        <p:txBody>
          <a:bodyPr wrap="none">
            <a:spAutoFit/>
          </a:bodyPr>
          <a:lstStyle/>
          <a:p>
            <a:pPr algn="l"/>
            <a:r>
              <a:rPr lang="en-US" sz="2000">
                <a:solidFill>
                  <a:srgbClr val="000000"/>
                </a:solidFill>
              </a:rPr>
              <a:t>V</a:t>
            </a:r>
            <a:r>
              <a:rPr lang="en-US" sz="2000" baseline="-25000">
                <a:solidFill>
                  <a:srgbClr val="000000"/>
                </a:solidFill>
              </a:rPr>
              <a:t>1</a:t>
            </a:r>
            <a:r>
              <a:rPr lang="en-US" sz="2000">
                <a:solidFill>
                  <a:srgbClr val="000000"/>
                </a:solidFill>
              </a:rPr>
              <a:t> moves 1.465x for each 1x move of v</a:t>
            </a:r>
            <a:r>
              <a:rPr lang="en-US" sz="2000" baseline="-25000">
                <a:solidFill>
                  <a:srgbClr val="000000"/>
                </a:solidFill>
              </a:rPr>
              <a:t>2</a:t>
            </a:r>
          </a:p>
        </p:txBody>
      </p:sp>
      <p:sp>
        <p:nvSpPr>
          <p:cNvPr id="1040413" name="Text Box 29"/>
          <p:cNvSpPr txBox="1">
            <a:spLocks noChangeArrowheads="1"/>
          </p:cNvSpPr>
          <p:nvPr/>
        </p:nvSpPr>
        <p:spPr bwMode="auto">
          <a:xfrm>
            <a:off x="3565525" y="4202113"/>
            <a:ext cx="4819650" cy="396875"/>
          </a:xfrm>
          <a:prstGeom prst="rect">
            <a:avLst/>
          </a:prstGeom>
          <a:noFill/>
          <a:ln w="9525">
            <a:noFill/>
            <a:miter lim="800000"/>
            <a:headEnd/>
            <a:tailEnd/>
          </a:ln>
        </p:spPr>
        <p:txBody>
          <a:bodyPr wrap="none">
            <a:spAutoFit/>
          </a:bodyPr>
          <a:lstStyle/>
          <a:p>
            <a:pPr algn="l"/>
            <a:r>
              <a:rPr lang="en-US" sz="2000">
                <a:solidFill>
                  <a:srgbClr val="000000"/>
                </a:solidFill>
              </a:rPr>
              <a:t>NH</a:t>
            </a:r>
            <a:r>
              <a:rPr lang="en-US" sz="2000" baseline="-25000">
                <a:solidFill>
                  <a:srgbClr val="000000"/>
                </a:solidFill>
              </a:rPr>
              <a:t>3</a:t>
            </a:r>
            <a:r>
              <a:rPr lang="en-US" sz="2000">
                <a:solidFill>
                  <a:srgbClr val="000000"/>
                </a:solidFill>
              </a:rPr>
              <a:t>			                     HCl</a:t>
            </a:r>
          </a:p>
        </p:txBody>
      </p:sp>
      <p:sp>
        <p:nvSpPr>
          <p:cNvPr id="1040414" name="Text Box 30"/>
          <p:cNvSpPr txBox="1">
            <a:spLocks noChangeArrowheads="1"/>
          </p:cNvSpPr>
          <p:nvPr/>
        </p:nvSpPr>
        <p:spPr bwMode="auto">
          <a:xfrm>
            <a:off x="3717925" y="4964113"/>
            <a:ext cx="2773363" cy="396875"/>
          </a:xfrm>
          <a:prstGeom prst="rect">
            <a:avLst/>
          </a:prstGeom>
          <a:noFill/>
          <a:ln w="9525">
            <a:noFill/>
            <a:miter lim="800000"/>
            <a:headEnd/>
            <a:tailEnd/>
          </a:ln>
        </p:spPr>
        <p:txBody>
          <a:bodyPr wrap="none">
            <a:spAutoFit/>
          </a:bodyPr>
          <a:lstStyle/>
          <a:p>
            <a:pPr algn="l"/>
            <a:r>
              <a:rPr lang="en-US" sz="2000">
                <a:solidFill>
                  <a:srgbClr val="000000"/>
                </a:solidFill>
              </a:rPr>
              <a:t>1.465 x  +  1x  =  2.465</a:t>
            </a:r>
          </a:p>
        </p:txBody>
      </p:sp>
      <p:sp>
        <p:nvSpPr>
          <p:cNvPr id="1040415" name="Text Box 31"/>
          <p:cNvSpPr txBox="1">
            <a:spLocks noChangeArrowheads="1"/>
          </p:cNvSpPr>
          <p:nvPr/>
        </p:nvSpPr>
        <p:spPr bwMode="auto">
          <a:xfrm>
            <a:off x="3870325" y="5802313"/>
            <a:ext cx="3681413" cy="396875"/>
          </a:xfrm>
          <a:prstGeom prst="rect">
            <a:avLst/>
          </a:prstGeom>
          <a:noFill/>
          <a:ln w="9525">
            <a:noFill/>
            <a:miter lim="800000"/>
            <a:headEnd/>
            <a:tailEnd/>
          </a:ln>
        </p:spPr>
        <p:txBody>
          <a:bodyPr wrap="none">
            <a:spAutoFit/>
          </a:bodyPr>
          <a:lstStyle/>
          <a:p>
            <a:pPr algn="l"/>
            <a:r>
              <a:rPr lang="en-US" sz="2000">
                <a:solidFill>
                  <a:srgbClr val="000000"/>
                </a:solidFill>
              </a:rPr>
              <a:t>200 cm / 2.465  = 81.1 cm for x</a:t>
            </a:r>
          </a:p>
        </p:txBody>
      </p:sp>
      <p:sp>
        <p:nvSpPr>
          <p:cNvPr id="175136" name="Rectangle 32"/>
          <p:cNvSpPr>
            <a:spLocks noChangeArrowheads="1"/>
          </p:cNvSpPr>
          <p:nvPr/>
        </p:nvSpPr>
        <p:spPr bwMode="auto">
          <a:xfrm>
            <a:off x="4243388" y="3186113"/>
            <a:ext cx="9144000" cy="0"/>
          </a:xfrm>
          <a:prstGeom prst="rect">
            <a:avLst/>
          </a:prstGeom>
          <a:noFill/>
          <a:ln w="9525">
            <a:noFill/>
            <a:miter lim="800000"/>
            <a:headEnd/>
            <a:tailEnd/>
          </a:ln>
        </p:spPr>
        <p:txBody>
          <a:bodyPr>
            <a:spAutoFit/>
          </a:bodyPr>
          <a:lstStyle/>
          <a:p>
            <a:endParaRPr lang="en-US">
              <a:solidFill>
                <a:srgbClr val="000000"/>
              </a:solidFill>
            </a:endParaRPr>
          </a:p>
        </p:txBody>
      </p:sp>
      <p:sp>
        <p:nvSpPr>
          <p:cNvPr id="175137" name="AutoShape 33">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solidFill>
                <a:srgbClr val="000000"/>
              </a:solidFill>
            </a:endParaRPr>
          </a:p>
        </p:txBody>
      </p:sp>
    </p:spTree>
    <p:custDataLst>
      <p:tags r:id="rId1"/>
    </p:custDataLst>
    <p:extLst>
      <p:ext uri="{BB962C8B-B14F-4D97-AF65-F5344CB8AC3E}">
        <p14:creationId xmlns:p14="http://schemas.microsoft.com/office/powerpoint/2010/main" val="369021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40387"/>
                                        </p:tgtEl>
                                        <p:attrNameLst>
                                          <p:attrName>style.visibility</p:attrName>
                                        </p:attrNameLst>
                                      </p:cBhvr>
                                      <p:to>
                                        <p:strVal val="visible"/>
                                      </p:to>
                                    </p:set>
                                    <p:animEffect transition="in" filter="dissolve">
                                      <p:cBhvr>
                                        <p:cTn id="7" dur="500"/>
                                        <p:tgtEl>
                                          <p:spTgt spid="1040387"/>
                                        </p:tgtEl>
                                      </p:cBhvr>
                                    </p:animEffect>
                                  </p:childTnLst>
                                </p:cTn>
                              </p:par>
                            </p:childTnLst>
                          </p:cTn>
                        </p:par>
                        <p:par>
                          <p:cTn id="8" fill="hold">
                            <p:stCondLst>
                              <p:cond delay="500"/>
                            </p:stCondLst>
                            <p:childTnLst>
                              <p:par>
                                <p:cTn id="9" presetID="15" presetClass="entr" presetSubtype="0" fill="hold" grpId="0" nodeType="afterEffect">
                                  <p:stCondLst>
                                    <p:cond delay="0"/>
                                  </p:stCondLst>
                                  <p:childTnLst>
                                    <p:set>
                                      <p:cBhvr>
                                        <p:cTn id="10" dur="1" fill="hold">
                                          <p:stCondLst>
                                            <p:cond delay="0"/>
                                          </p:stCondLst>
                                        </p:cTn>
                                        <p:tgtEl>
                                          <p:spTgt spid="1040393"/>
                                        </p:tgtEl>
                                        <p:attrNameLst>
                                          <p:attrName>style.visibility</p:attrName>
                                        </p:attrNameLst>
                                      </p:cBhvr>
                                      <p:to>
                                        <p:strVal val="visible"/>
                                      </p:to>
                                    </p:set>
                                    <p:anim calcmode="lin" valueType="num">
                                      <p:cBhvr>
                                        <p:cTn id="11" dur="1000" fill="hold"/>
                                        <p:tgtEl>
                                          <p:spTgt spid="1040393"/>
                                        </p:tgtEl>
                                        <p:attrNameLst>
                                          <p:attrName>ppt_w</p:attrName>
                                        </p:attrNameLst>
                                      </p:cBhvr>
                                      <p:tavLst>
                                        <p:tav tm="0">
                                          <p:val>
                                            <p:fltVal val="0"/>
                                          </p:val>
                                        </p:tav>
                                        <p:tav tm="100000">
                                          <p:val>
                                            <p:strVal val="#ppt_w"/>
                                          </p:val>
                                        </p:tav>
                                      </p:tavLst>
                                    </p:anim>
                                    <p:anim calcmode="lin" valueType="num">
                                      <p:cBhvr>
                                        <p:cTn id="12" dur="1000" fill="hold"/>
                                        <p:tgtEl>
                                          <p:spTgt spid="1040393"/>
                                        </p:tgtEl>
                                        <p:attrNameLst>
                                          <p:attrName>ppt_h</p:attrName>
                                        </p:attrNameLst>
                                      </p:cBhvr>
                                      <p:tavLst>
                                        <p:tav tm="0">
                                          <p:val>
                                            <p:fltVal val="0"/>
                                          </p:val>
                                        </p:tav>
                                        <p:tav tm="100000">
                                          <p:val>
                                            <p:strVal val="#ppt_h"/>
                                          </p:val>
                                        </p:tav>
                                      </p:tavLst>
                                    </p:anim>
                                    <p:anim calcmode="lin" valueType="num">
                                      <p:cBhvr>
                                        <p:cTn id="13" dur="1000" fill="hold"/>
                                        <p:tgtEl>
                                          <p:spTgt spid="1040393"/>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040393"/>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15" presetClass="entr" presetSubtype="0" fill="hold" grpId="0" nodeType="afterEffect">
                                  <p:stCondLst>
                                    <p:cond delay="0"/>
                                  </p:stCondLst>
                                  <p:childTnLst>
                                    <p:set>
                                      <p:cBhvr>
                                        <p:cTn id="17" dur="1" fill="hold">
                                          <p:stCondLst>
                                            <p:cond delay="0"/>
                                          </p:stCondLst>
                                        </p:cTn>
                                        <p:tgtEl>
                                          <p:spTgt spid="1040388"/>
                                        </p:tgtEl>
                                        <p:attrNameLst>
                                          <p:attrName>style.visibility</p:attrName>
                                        </p:attrNameLst>
                                      </p:cBhvr>
                                      <p:to>
                                        <p:strVal val="visible"/>
                                      </p:to>
                                    </p:set>
                                    <p:anim calcmode="lin" valueType="num">
                                      <p:cBhvr>
                                        <p:cTn id="18" dur="1000" fill="hold"/>
                                        <p:tgtEl>
                                          <p:spTgt spid="1040388"/>
                                        </p:tgtEl>
                                        <p:attrNameLst>
                                          <p:attrName>ppt_w</p:attrName>
                                        </p:attrNameLst>
                                      </p:cBhvr>
                                      <p:tavLst>
                                        <p:tav tm="0">
                                          <p:val>
                                            <p:fltVal val="0"/>
                                          </p:val>
                                        </p:tav>
                                        <p:tav tm="100000">
                                          <p:val>
                                            <p:strVal val="#ppt_w"/>
                                          </p:val>
                                        </p:tav>
                                      </p:tavLst>
                                    </p:anim>
                                    <p:anim calcmode="lin" valueType="num">
                                      <p:cBhvr>
                                        <p:cTn id="19" dur="1000" fill="hold"/>
                                        <p:tgtEl>
                                          <p:spTgt spid="1040388"/>
                                        </p:tgtEl>
                                        <p:attrNameLst>
                                          <p:attrName>ppt_h</p:attrName>
                                        </p:attrNameLst>
                                      </p:cBhvr>
                                      <p:tavLst>
                                        <p:tav tm="0">
                                          <p:val>
                                            <p:fltVal val="0"/>
                                          </p:val>
                                        </p:tav>
                                        <p:tav tm="100000">
                                          <p:val>
                                            <p:strVal val="#ppt_h"/>
                                          </p:val>
                                        </p:tav>
                                      </p:tavLst>
                                    </p:anim>
                                    <p:anim calcmode="lin" valueType="num">
                                      <p:cBhvr>
                                        <p:cTn id="20" dur="1000" fill="hold"/>
                                        <p:tgtEl>
                                          <p:spTgt spid="1040388"/>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040388"/>
                                        </p:tgtEl>
                                        <p:attrNameLst>
                                          <p:attrName>ppt_y</p:attrName>
                                        </p:attrNameLst>
                                      </p:cBhvr>
                                      <p:tavLst>
                                        <p:tav tm="0" fmla="#ppt_y+(sin(-2*pi*(1-$))*-#ppt_x+cos(-2*pi*(1-$))*(1-#ppt_y))*(1-$)">
                                          <p:val>
                                            <p:fltVal val="0"/>
                                          </p:val>
                                        </p:tav>
                                        <p:tav tm="100000">
                                          <p:val>
                                            <p:fltVal val="1"/>
                                          </p:val>
                                        </p:tav>
                                      </p:tavLst>
                                    </p:anim>
                                  </p:childTnLst>
                                </p:cTn>
                              </p:par>
                            </p:childTnLst>
                          </p:cTn>
                        </p:par>
                        <p:par>
                          <p:cTn id="22" fill="hold">
                            <p:stCondLst>
                              <p:cond delay="2500"/>
                            </p:stCondLst>
                            <p:childTnLst>
                              <p:par>
                                <p:cTn id="23" presetID="15" presetClass="entr" presetSubtype="0" fill="hold" grpId="0" nodeType="afterEffect">
                                  <p:stCondLst>
                                    <p:cond delay="0"/>
                                  </p:stCondLst>
                                  <p:childTnLst>
                                    <p:set>
                                      <p:cBhvr>
                                        <p:cTn id="24" dur="1" fill="hold">
                                          <p:stCondLst>
                                            <p:cond delay="0"/>
                                          </p:stCondLst>
                                        </p:cTn>
                                        <p:tgtEl>
                                          <p:spTgt spid="1040389"/>
                                        </p:tgtEl>
                                        <p:attrNameLst>
                                          <p:attrName>style.visibility</p:attrName>
                                        </p:attrNameLst>
                                      </p:cBhvr>
                                      <p:to>
                                        <p:strVal val="visible"/>
                                      </p:to>
                                    </p:set>
                                    <p:anim calcmode="lin" valueType="num">
                                      <p:cBhvr>
                                        <p:cTn id="25" dur="1000" fill="hold"/>
                                        <p:tgtEl>
                                          <p:spTgt spid="1040389"/>
                                        </p:tgtEl>
                                        <p:attrNameLst>
                                          <p:attrName>ppt_w</p:attrName>
                                        </p:attrNameLst>
                                      </p:cBhvr>
                                      <p:tavLst>
                                        <p:tav tm="0">
                                          <p:val>
                                            <p:fltVal val="0"/>
                                          </p:val>
                                        </p:tav>
                                        <p:tav tm="100000">
                                          <p:val>
                                            <p:strVal val="#ppt_w"/>
                                          </p:val>
                                        </p:tav>
                                      </p:tavLst>
                                    </p:anim>
                                    <p:anim calcmode="lin" valueType="num">
                                      <p:cBhvr>
                                        <p:cTn id="26" dur="1000" fill="hold"/>
                                        <p:tgtEl>
                                          <p:spTgt spid="1040389"/>
                                        </p:tgtEl>
                                        <p:attrNameLst>
                                          <p:attrName>ppt_h</p:attrName>
                                        </p:attrNameLst>
                                      </p:cBhvr>
                                      <p:tavLst>
                                        <p:tav tm="0">
                                          <p:val>
                                            <p:fltVal val="0"/>
                                          </p:val>
                                        </p:tav>
                                        <p:tav tm="100000">
                                          <p:val>
                                            <p:strVal val="#ppt_h"/>
                                          </p:val>
                                        </p:tav>
                                      </p:tavLst>
                                    </p:anim>
                                    <p:anim calcmode="lin" valueType="num">
                                      <p:cBhvr>
                                        <p:cTn id="27" dur="1000" fill="hold"/>
                                        <p:tgtEl>
                                          <p:spTgt spid="1040389"/>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040389"/>
                                        </p:tgtEl>
                                        <p:attrNameLst>
                                          <p:attrName>ppt_y</p:attrName>
                                        </p:attrNameLst>
                                      </p:cBhvr>
                                      <p:tavLst>
                                        <p:tav tm="0" fmla="#ppt_y+(sin(-2*pi*(1-$))*-#ppt_x+cos(-2*pi*(1-$))*(1-#ppt_y))*(1-$)">
                                          <p:val>
                                            <p:fltVal val="0"/>
                                          </p:val>
                                        </p:tav>
                                        <p:tav tm="100000">
                                          <p:val>
                                            <p:fltVal val="1"/>
                                          </p:val>
                                        </p:tav>
                                      </p:tavLst>
                                    </p:anim>
                                  </p:childTnLst>
                                </p:cTn>
                              </p:par>
                            </p:childTnLst>
                          </p:cTn>
                        </p:par>
                        <p:par>
                          <p:cTn id="29" fill="hold">
                            <p:stCondLst>
                              <p:cond delay="3500"/>
                            </p:stCondLst>
                            <p:childTnLst>
                              <p:par>
                                <p:cTn id="30" presetID="15" presetClass="entr" presetSubtype="0" fill="hold" grpId="0" nodeType="afterEffect">
                                  <p:stCondLst>
                                    <p:cond delay="0"/>
                                  </p:stCondLst>
                                  <p:childTnLst>
                                    <p:set>
                                      <p:cBhvr>
                                        <p:cTn id="31" dur="1" fill="hold">
                                          <p:stCondLst>
                                            <p:cond delay="0"/>
                                          </p:stCondLst>
                                        </p:cTn>
                                        <p:tgtEl>
                                          <p:spTgt spid="1040390"/>
                                        </p:tgtEl>
                                        <p:attrNameLst>
                                          <p:attrName>style.visibility</p:attrName>
                                        </p:attrNameLst>
                                      </p:cBhvr>
                                      <p:to>
                                        <p:strVal val="visible"/>
                                      </p:to>
                                    </p:set>
                                    <p:anim calcmode="lin" valueType="num">
                                      <p:cBhvr>
                                        <p:cTn id="32" dur="1000" fill="hold"/>
                                        <p:tgtEl>
                                          <p:spTgt spid="1040390"/>
                                        </p:tgtEl>
                                        <p:attrNameLst>
                                          <p:attrName>ppt_w</p:attrName>
                                        </p:attrNameLst>
                                      </p:cBhvr>
                                      <p:tavLst>
                                        <p:tav tm="0">
                                          <p:val>
                                            <p:fltVal val="0"/>
                                          </p:val>
                                        </p:tav>
                                        <p:tav tm="100000">
                                          <p:val>
                                            <p:strVal val="#ppt_w"/>
                                          </p:val>
                                        </p:tav>
                                      </p:tavLst>
                                    </p:anim>
                                    <p:anim calcmode="lin" valueType="num">
                                      <p:cBhvr>
                                        <p:cTn id="33" dur="1000" fill="hold"/>
                                        <p:tgtEl>
                                          <p:spTgt spid="1040390"/>
                                        </p:tgtEl>
                                        <p:attrNameLst>
                                          <p:attrName>ppt_h</p:attrName>
                                        </p:attrNameLst>
                                      </p:cBhvr>
                                      <p:tavLst>
                                        <p:tav tm="0">
                                          <p:val>
                                            <p:fltVal val="0"/>
                                          </p:val>
                                        </p:tav>
                                        <p:tav tm="100000">
                                          <p:val>
                                            <p:strVal val="#ppt_h"/>
                                          </p:val>
                                        </p:tav>
                                      </p:tavLst>
                                    </p:anim>
                                    <p:anim calcmode="lin" valueType="num">
                                      <p:cBhvr>
                                        <p:cTn id="34" dur="1000" fill="hold"/>
                                        <p:tgtEl>
                                          <p:spTgt spid="1040390"/>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1040390"/>
                                        </p:tgtEl>
                                        <p:attrNameLst>
                                          <p:attrName>ppt_y</p:attrName>
                                        </p:attrNameLst>
                                      </p:cBhvr>
                                      <p:tavLst>
                                        <p:tav tm="0" fmla="#ppt_y+(sin(-2*pi*(1-$))*-#ppt_x+cos(-2*pi*(1-$))*(1-#ppt_y))*(1-$)">
                                          <p:val>
                                            <p:fltVal val="0"/>
                                          </p:val>
                                        </p:tav>
                                        <p:tav tm="100000">
                                          <p:val>
                                            <p:fltVal val="1"/>
                                          </p:val>
                                        </p:tav>
                                      </p:tavLst>
                                    </p:anim>
                                  </p:childTnLst>
                                </p:cTn>
                              </p:par>
                            </p:childTnLst>
                          </p:cTn>
                        </p:par>
                        <p:par>
                          <p:cTn id="36" fill="hold">
                            <p:stCondLst>
                              <p:cond delay="4500"/>
                            </p:stCondLst>
                            <p:childTnLst>
                              <p:par>
                                <p:cTn id="37" presetID="15" presetClass="entr" presetSubtype="0" fill="hold" grpId="0" nodeType="afterEffect">
                                  <p:stCondLst>
                                    <p:cond delay="0"/>
                                  </p:stCondLst>
                                  <p:childTnLst>
                                    <p:set>
                                      <p:cBhvr>
                                        <p:cTn id="38" dur="1" fill="hold">
                                          <p:stCondLst>
                                            <p:cond delay="0"/>
                                          </p:stCondLst>
                                        </p:cTn>
                                        <p:tgtEl>
                                          <p:spTgt spid="1040391"/>
                                        </p:tgtEl>
                                        <p:attrNameLst>
                                          <p:attrName>style.visibility</p:attrName>
                                        </p:attrNameLst>
                                      </p:cBhvr>
                                      <p:to>
                                        <p:strVal val="visible"/>
                                      </p:to>
                                    </p:set>
                                    <p:anim calcmode="lin" valueType="num">
                                      <p:cBhvr>
                                        <p:cTn id="39" dur="1000" fill="hold"/>
                                        <p:tgtEl>
                                          <p:spTgt spid="1040391"/>
                                        </p:tgtEl>
                                        <p:attrNameLst>
                                          <p:attrName>ppt_w</p:attrName>
                                        </p:attrNameLst>
                                      </p:cBhvr>
                                      <p:tavLst>
                                        <p:tav tm="0">
                                          <p:val>
                                            <p:fltVal val="0"/>
                                          </p:val>
                                        </p:tav>
                                        <p:tav tm="100000">
                                          <p:val>
                                            <p:strVal val="#ppt_w"/>
                                          </p:val>
                                        </p:tav>
                                      </p:tavLst>
                                    </p:anim>
                                    <p:anim calcmode="lin" valueType="num">
                                      <p:cBhvr>
                                        <p:cTn id="40" dur="1000" fill="hold"/>
                                        <p:tgtEl>
                                          <p:spTgt spid="1040391"/>
                                        </p:tgtEl>
                                        <p:attrNameLst>
                                          <p:attrName>ppt_h</p:attrName>
                                        </p:attrNameLst>
                                      </p:cBhvr>
                                      <p:tavLst>
                                        <p:tav tm="0">
                                          <p:val>
                                            <p:fltVal val="0"/>
                                          </p:val>
                                        </p:tav>
                                        <p:tav tm="100000">
                                          <p:val>
                                            <p:strVal val="#ppt_h"/>
                                          </p:val>
                                        </p:tav>
                                      </p:tavLst>
                                    </p:anim>
                                    <p:anim calcmode="lin" valueType="num">
                                      <p:cBhvr>
                                        <p:cTn id="41" dur="1000" fill="hold"/>
                                        <p:tgtEl>
                                          <p:spTgt spid="1040391"/>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040391"/>
                                        </p:tgtEl>
                                        <p:attrNameLst>
                                          <p:attrName>ppt_y</p:attrName>
                                        </p:attrNameLst>
                                      </p:cBhvr>
                                      <p:tavLst>
                                        <p:tav tm="0" fmla="#ppt_y+(sin(-2*pi*(1-$))*-#ppt_x+cos(-2*pi*(1-$))*(1-#ppt_y))*(1-$)">
                                          <p:val>
                                            <p:fltVal val="0"/>
                                          </p:val>
                                        </p:tav>
                                        <p:tav tm="100000">
                                          <p:val>
                                            <p:fltVal val="1"/>
                                          </p:val>
                                        </p:tav>
                                      </p:tavLst>
                                    </p:anim>
                                  </p:childTnLst>
                                </p:cTn>
                              </p:par>
                            </p:childTnLst>
                          </p:cTn>
                        </p:par>
                        <p:par>
                          <p:cTn id="43" fill="hold">
                            <p:stCondLst>
                              <p:cond delay="5500"/>
                            </p:stCondLst>
                            <p:childTnLst>
                              <p:par>
                                <p:cTn id="44" presetID="15" presetClass="entr" presetSubtype="0" fill="hold" grpId="0" nodeType="afterEffect">
                                  <p:stCondLst>
                                    <p:cond delay="0"/>
                                  </p:stCondLst>
                                  <p:childTnLst>
                                    <p:set>
                                      <p:cBhvr>
                                        <p:cTn id="45" dur="1" fill="hold">
                                          <p:stCondLst>
                                            <p:cond delay="0"/>
                                          </p:stCondLst>
                                        </p:cTn>
                                        <p:tgtEl>
                                          <p:spTgt spid="1040392"/>
                                        </p:tgtEl>
                                        <p:attrNameLst>
                                          <p:attrName>style.visibility</p:attrName>
                                        </p:attrNameLst>
                                      </p:cBhvr>
                                      <p:to>
                                        <p:strVal val="visible"/>
                                      </p:to>
                                    </p:set>
                                    <p:anim calcmode="lin" valueType="num">
                                      <p:cBhvr>
                                        <p:cTn id="46" dur="1000" fill="hold"/>
                                        <p:tgtEl>
                                          <p:spTgt spid="1040392"/>
                                        </p:tgtEl>
                                        <p:attrNameLst>
                                          <p:attrName>ppt_w</p:attrName>
                                        </p:attrNameLst>
                                      </p:cBhvr>
                                      <p:tavLst>
                                        <p:tav tm="0">
                                          <p:val>
                                            <p:fltVal val="0"/>
                                          </p:val>
                                        </p:tav>
                                        <p:tav tm="100000">
                                          <p:val>
                                            <p:strVal val="#ppt_w"/>
                                          </p:val>
                                        </p:tav>
                                      </p:tavLst>
                                    </p:anim>
                                    <p:anim calcmode="lin" valueType="num">
                                      <p:cBhvr>
                                        <p:cTn id="47" dur="1000" fill="hold"/>
                                        <p:tgtEl>
                                          <p:spTgt spid="1040392"/>
                                        </p:tgtEl>
                                        <p:attrNameLst>
                                          <p:attrName>ppt_h</p:attrName>
                                        </p:attrNameLst>
                                      </p:cBhvr>
                                      <p:tavLst>
                                        <p:tav tm="0">
                                          <p:val>
                                            <p:fltVal val="0"/>
                                          </p:val>
                                        </p:tav>
                                        <p:tav tm="100000">
                                          <p:val>
                                            <p:strVal val="#ppt_h"/>
                                          </p:val>
                                        </p:tav>
                                      </p:tavLst>
                                    </p:anim>
                                    <p:anim calcmode="lin" valueType="num">
                                      <p:cBhvr>
                                        <p:cTn id="48" dur="1000" fill="hold"/>
                                        <p:tgtEl>
                                          <p:spTgt spid="1040392"/>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10403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040394">
                                            <p:txEl>
                                              <p:pRg st="0" end="0"/>
                                            </p:txEl>
                                          </p:spTgt>
                                        </p:tgtEl>
                                        <p:attrNameLst>
                                          <p:attrName>style.visibility</p:attrName>
                                        </p:attrNameLst>
                                      </p:cBhvr>
                                      <p:to>
                                        <p:strVal val="visible"/>
                                      </p:to>
                                    </p:set>
                                    <p:animEffect transition="in" filter="dissolve">
                                      <p:cBhvr>
                                        <p:cTn id="54" dur="500"/>
                                        <p:tgtEl>
                                          <p:spTgt spid="1040394">
                                            <p:txEl>
                                              <p:pRg st="0" end="0"/>
                                            </p:txEl>
                                          </p:spTgt>
                                        </p:tgtEl>
                                      </p:cBhvr>
                                    </p:animEffect>
                                  </p:childTnLst>
                                </p:cTn>
                              </p:par>
                            </p:childTnLst>
                          </p:cTn>
                        </p:par>
                        <p:par>
                          <p:cTn id="55" fill="hold">
                            <p:stCondLst>
                              <p:cond delay="500"/>
                            </p:stCondLst>
                            <p:childTnLst>
                              <p:par>
                                <p:cTn id="56" presetID="9" presetClass="entr" presetSubtype="0" fill="hold" grpId="0" nodeType="afterEffect">
                                  <p:stCondLst>
                                    <p:cond delay="0"/>
                                  </p:stCondLst>
                                  <p:childTnLst>
                                    <p:set>
                                      <p:cBhvr>
                                        <p:cTn id="57" dur="1" fill="hold">
                                          <p:stCondLst>
                                            <p:cond delay="0"/>
                                          </p:stCondLst>
                                        </p:cTn>
                                        <p:tgtEl>
                                          <p:spTgt spid="1040396"/>
                                        </p:tgtEl>
                                        <p:attrNameLst>
                                          <p:attrName>style.visibility</p:attrName>
                                        </p:attrNameLst>
                                      </p:cBhvr>
                                      <p:to>
                                        <p:strVal val="visible"/>
                                      </p:to>
                                    </p:set>
                                    <p:animEffect transition="in" filter="dissolve">
                                      <p:cBhvr>
                                        <p:cTn id="58" dur="500"/>
                                        <p:tgtEl>
                                          <p:spTgt spid="1040396"/>
                                        </p:tgtEl>
                                      </p:cBhvr>
                                    </p:animEffect>
                                  </p:childTnLst>
                                </p:cTn>
                              </p:par>
                            </p:childTnLst>
                          </p:cTn>
                        </p:par>
                        <p:par>
                          <p:cTn id="59" fill="hold">
                            <p:stCondLst>
                              <p:cond delay="1000"/>
                            </p:stCondLst>
                            <p:childTnLst>
                              <p:par>
                                <p:cTn id="60" presetID="9" presetClass="entr" presetSubtype="0" fill="hold" grpId="0" nodeType="afterEffect">
                                  <p:stCondLst>
                                    <p:cond delay="0"/>
                                  </p:stCondLst>
                                  <p:childTnLst>
                                    <p:set>
                                      <p:cBhvr>
                                        <p:cTn id="61" dur="1" fill="hold">
                                          <p:stCondLst>
                                            <p:cond delay="0"/>
                                          </p:stCondLst>
                                        </p:cTn>
                                        <p:tgtEl>
                                          <p:spTgt spid="1040395">
                                            <p:txEl>
                                              <p:pRg st="0" end="0"/>
                                            </p:txEl>
                                          </p:spTgt>
                                        </p:tgtEl>
                                        <p:attrNameLst>
                                          <p:attrName>style.visibility</p:attrName>
                                        </p:attrNameLst>
                                      </p:cBhvr>
                                      <p:to>
                                        <p:strVal val="visible"/>
                                      </p:to>
                                    </p:set>
                                    <p:animEffect transition="in" filter="dissolve">
                                      <p:cBhvr>
                                        <p:cTn id="62" dur="500"/>
                                        <p:tgtEl>
                                          <p:spTgt spid="1040395">
                                            <p:txEl>
                                              <p:pRg st="0" end="0"/>
                                            </p:txEl>
                                          </p:spTgt>
                                        </p:tgtEl>
                                      </p:cBhvr>
                                    </p:animEffect>
                                  </p:childTnLst>
                                </p:cTn>
                              </p:par>
                            </p:childTnLst>
                          </p:cTn>
                        </p:par>
                        <p:par>
                          <p:cTn id="63" fill="hold">
                            <p:stCondLst>
                              <p:cond delay="1500"/>
                            </p:stCondLst>
                            <p:childTnLst>
                              <p:par>
                                <p:cTn id="64" presetID="9" presetClass="entr" presetSubtype="0" fill="hold" grpId="0" nodeType="afterEffect">
                                  <p:stCondLst>
                                    <p:cond delay="0"/>
                                  </p:stCondLst>
                                  <p:childTnLst>
                                    <p:set>
                                      <p:cBhvr>
                                        <p:cTn id="65" dur="1" fill="hold">
                                          <p:stCondLst>
                                            <p:cond delay="0"/>
                                          </p:stCondLst>
                                        </p:cTn>
                                        <p:tgtEl>
                                          <p:spTgt spid="1040395">
                                            <p:txEl>
                                              <p:pRg st="1" end="1"/>
                                            </p:txEl>
                                          </p:spTgt>
                                        </p:tgtEl>
                                        <p:attrNameLst>
                                          <p:attrName>style.visibility</p:attrName>
                                        </p:attrNameLst>
                                      </p:cBhvr>
                                      <p:to>
                                        <p:strVal val="visible"/>
                                      </p:to>
                                    </p:set>
                                    <p:animEffect transition="in" filter="dissolve">
                                      <p:cBhvr>
                                        <p:cTn id="66" dur="500"/>
                                        <p:tgtEl>
                                          <p:spTgt spid="1040395">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1040397">
                                            <p:txEl>
                                              <p:pRg st="0" end="0"/>
                                            </p:txEl>
                                          </p:spTgt>
                                        </p:tgtEl>
                                        <p:attrNameLst>
                                          <p:attrName>style.visibility</p:attrName>
                                        </p:attrNameLst>
                                      </p:cBhvr>
                                      <p:to>
                                        <p:strVal val="visible"/>
                                      </p:to>
                                    </p:set>
                                    <p:animEffect transition="in" filter="dissolve">
                                      <p:cBhvr>
                                        <p:cTn id="71" dur="500"/>
                                        <p:tgtEl>
                                          <p:spTgt spid="1040397">
                                            <p:txEl>
                                              <p:pRg st="0" end="0"/>
                                            </p:txEl>
                                          </p:spTgt>
                                        </p:tgtEl>
                                      </p:cBhvr>
                                    </p:animEffect>
                                  </p:childTnLst>
                                </p:cTn>
                              </p:par>
                            </p:childTnLst>
                          </p:cTn>
                        </p:par>
                        <p:par>
                          <p:cTn id="72" fill="hold">
                            <p:stCondLst>
                              <p:cond delay="500"/>
                            </p:stCondLst>
                            <p:childTnLst>
                              <p:par>
                                <p:cTn id="73" presetID="9" presetClass="entr" presetSubtype="0" fill="hold" grpId="0" nodeType="afterEffect">
                                  <p:stCondLst>
                                    <p:cond delay="0"/>
                                  </p:stCondLst>
                                  <p:childTnLst>
                                    <p:set>
                                      <p:cBhvr>
                                        <p:cTn id="74" dur="1" fill="hold">
                                          <p:stCondLst>
                                            <p:cond delay="0"/>
                                          </p:stCondLst>
                                        </p:cTn>
                                        <p:tgtEl>
                                          <p:spTgt spid="1040399"/>
                                        </p:tgtEl>
                                        <p:attrNameLst>
                                          <p:attrName>style.visibility</p:attrName>
                                        </p:attrNameLst>
                                      </p:cBhvr>
                                      <p:to>
                                        <p:strVal val="visible"/>
                                      </p:to>
                                    </p:set>
                                    <p:animEffect transition="in" filter="dissolve">
                                      <p:cBhvr>
                                        <p:cTn id="75" dur="500"/>
                                        <p:tgtEl>
                                          <p:spTgt spid="1040399"/>
                                        </p:tgtEl>
                                      </p:cBhvr>
                                    </p:animEffect>
                                  </p:childTnLst>
                                </p:cTn>
                              </p:par>
                            </p:childTnLst>
                          </p:cTn>
                        </p:par>
                        <p:par>
                          <p:cTn id="76" fill="hold">
                            <p:stCondLst>
                              <p:cond delay="1000"/>
                            </p:stCondLst>
                            <p:childTnLst>
                              <p:par>
                                <p:cTn id="77" presetID="9" presetClass="entr" presetSubtype="0" fill="hold" grpId="0" nodeType="afterEffect">
                                  <p:stCondLst>
                                    <p:cond delay="0"/>
                                  </p:stCondLst>
                                  <p:childTnLst>
                                    <p:set>
                                      <p:cBhvr>
                                        <p:cTn id="78" dur="1" fill="hold">
                                          <p:stCondLst>
                                            <p:cond delay="0"/>
                                          </p:stCondLst>
                                        </p:cTn>
                                        <p:tgtEl>
                                          <p:spTgt spid="1040398">
                                            <p:txEl>
                                              <p:pRg st="0" end="0"/>
                                            </p:txEl>
                                          </p:spTgt>
                                        </p:tgtEl>
                                        <p:attrNameLst>
                                          <p:attrName>style.visibility</p:attrName>
                                        </p:attrNameLst>
                                      </p:cBhvr>
                                      <p:to>
                                        <p:strVal val="visible"/>
                                      </p:to>
                                    </p:set>
                                    <p:animEffect transition="in" filter="dissolve">
                                      <p:cBhvr>
                                        <p:cTn id="79" dur="500"/>
                                        <p:tgtEl>
                                          <p:spTgt spid="1040398">
                                            <p:txEl>
                                              <p:pRg st="0" end="0"/>
                                            </p:txEl>
                                          </p:spTgt>
                                        </p:tgtEl>
                                      </p:cBhvr>
                                    </p:animEffect>
                                  </p:childTnLst>
                                </p:cTn>
                              </p:par>
                            </p:childTnLst>
                          </p:cTn>
                        </p:par>
                        <p:par>
                          <p:cTn id="80" fill="hold">
                            <p:stCondLst>
                              <p:cond delay="1500"/>
                            </p:stCondLst>
                            <p:childTnLst>
                              <p:par>
                                <p:cTn id="81" presetID="9" presetClass="entr" presetSubtype="0" fill="hold" grpId="0" nodeType="afterEffect">
                                  <p:stCondLst>
                                    <p:cond delay="0"/>
                                  </p:stCondLst>
                                  <p:childTnLst>
                                    <p:set>
                                      <p:cBhvr>
                                        <p:cTn id="82" dur="1" fill="hold">
                                          <p:stCondLst>
                                            <p:cond delay="0"/>
                                          </p:stCondLst>
                                        </p:cTn>
                                        <p:tgtEl>
                                          <p:spTgt spid="1040398">
                                            <p:txEl>
                                              <p:pRg st="1" end="1"/>
                                            </p:txEl>
                                          </p:spTgt>
                                        </p:tgtEl>
                                        <p:attrNameLst>
                                          <p:attrName>style.visibility</p:attrName>
                                        </p:attrNameLst>
                                      </p:cBhvr>
                                      <p:to>
                                        <p:strVal val="visible"/>
                                      </p:to>
                                    </p:set>
                                    <p:animEffect transition="in" filter="dissolve">
                                      <p:cBhvr>
                                        <p:cTn id="83" dur="500"/>
                                        <p:tgtEl>
                                          <p:spTgt spid="1040398">
                                            <p:txEl>
                                              <p:pRg st="1" end="1"/>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ntr" presetSubtype="3" fill="hold" grpId="0" nodeType="clickEffect">
                                  <p:stCondLst>
                                    <p:cond delay="0"/>
                                  </p:stCondLst>
                                  <p:iterate type="lt">
                                    <p:tmPct val="100000"/>
                                  </p:iterate>
                                  <p:childTnLst>
                                    <p:set>
                                      <p:cBhvr>
                                        <p:cTn id="87" dur="1" fill="hold">
                                          <p:stCondLst>
                                            <p:cond delay="0"/>
                                          </p:stCondLst>
                                        </p:cTn>
                                        <p:tgtEl>
                                          <p:spTgt spid="1040400">
                                            <p:txEl>
                                              <p:pRg st="0" end="0"/>
                                            </p:txEl>
                                          </p:spTgt>
                                        </p:tgtEl>
                                        <p:attrNameLst>
                                          <p:attrName>style.visibility</p:attrName>
                                        </p:attrNameLst>
                                      </p:cBhvr>
                                      <p:to>
                                        <p:strVal val="visible"/>
                                      </p:to>
                                    </p:set>
                                    <p:anim calcmode="lin" valueType="num">
                                      <p:cBhvr additive="base">
                                        <p:cTn id="88" dur="75" fill="hold"/>
                                        <p:tgtEl>
                                          <p:spTgt spid="1040400">
                                            <p:txEl>
                                              <p:pRg st="0" end="0"/>
                                            </p:txEl>
                                          </p:spTgt>
                                        </p:tgtEl>
                                        <p:attrNameLst>
                                          <p:attrName>ppt_x</p:attrName>
                                        </p:attrNameLst>
                                      </p:cBhvr>
                                      <p:tavLst>
                                        <p:tav tm="0">
                                          <p:val>
                                            <p:strVal val="1+#ppt_w/2"/>
                                          </p:val>
                                        </p:tav>
                                        <p:tav tm="100000">
                                          <p:val>
                                            <p:strVal val="#ppt_x"/>
                                          </p:val>
                                        </p:tav>
                                      </p:tavLst>
                                    </p:anim>
                                    <p:anim calcmode="lin" valueType="num">
                                      <p:cBhvr additive="base">
                                        <p:cTn id="89" dur="75" fill="hold"/>
                                        <p:tgtEl>
                                          <p:spTgt spid="1040400">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6"/>
                                            </p:cond>
                                          </p:stCondLst>
                                          <p:endCondLst>
                                            <p:cond evt="onStopAudio" delay="0">
                                              <p:tgtEl>
                                                <p:sldTgt/>
                                              </p:tgtEl>
                                            </p:cond>
                                          </p:endCondLst>
                                        </p:cTn>
                                        <p:tgtEl>
                                          <p:sndTgt r:embed="rId4" name="laser.wav"/>
                                        </p:tgtEl>
                                      </p:cMediaNode>
                                    </p:audio>
                                  </p:subTnLst>
                                </p:cTn>
                              </p:par>
                            </p:childTnLst>
                          </p:cTn>
                        </p:par>
                        <p:par>
                          <p:cTn id="90" fill="hold">
                            <p:stCondLst>
                              <p:cond delay="2100"/>
                            </p:stCondLst>
                            <p:childTnLst>
                              <p:par>
                                <p:cTn id="91" presetID="9" presetClass="entr" presetSubtype="0" fill="hold" grpId="0" nodeType="afterEffect">
                                  <p:stCondLst>
                                    <p:cond delay="0"/>
                                  </p:stCondLst>
                                  <p:childTnLst>
                                    <p:set>
                                      <p:cBhvr>
                                        <p:cTn id="92" dur="1" fill="hold">
                                          <p:stCondLst>
                                            <p:cond delay="0"/>
                                          </p:stCondLst>
                                        </p:cTn>
                                        <p:tgtEl>
                                          <p:spTgt spid="1040401">
                                            <p:txEl>
                                              <p:pRg st="0" end="0"/>
                                            </p:txEl>
                                          </p:spTgt>
                                        </p:tgtEl>
                                        <p:attrNameLst>
                                          <p:attrName>style.visibility</p:attrName>
                                        </p:attrNameLst>
                                      </p:cBhvr>
                                      <p:to>
                                        <p:strVal val="visible"/>
                                      </p:to>
                                    </p:set>
                                    <p:animEffect transition="in" filter="dissolve">
                                      <p:cBhvr>
                                        <p:cTn id="93" dur="500"/>
                                        <p:tgtEl>
                                          <p:spTgt spid="1040401">
                                            <p:txEl>
                                              <p:pRg st="0" end="0"/>
                                            </p:txEl>
                                          </p:spTgt>
                                        </p:tgtEl>
                                      </p:cBhvr>
                                    </p:animEffect>
                                  </p:childTnLst>
                                </p:cTn>
                              </p:par>
                            </p:childTnLst>
                          </p:cTn>
                        </p:par>
                        <p:par>
                          <p:cTn id="94" fill="hold">
                            <p:stCondLst>
                              <p:cond delay="2600"/>
                            </p:stCondLst>
                            <p:childTnLst>
                              <p:par>
                                <p:cTn id="95" presetID="9" presetClass="entr" presetSubtype="0" fill="hold" grpId="0" nodeType="afterEffect">
                                  <p:stCondLst>
                                    <p:cond delay="0"/>
                                  </p:stCondLst>
                                  <p:childTnLst>
                                    <p:set>
                                      <p:cBhvr>
                                        <p:cTn id="96" dur="1" fill="hold">
                                          <p:stCondLst>
                                            <p:cond delay="0"/>
                                          </p:stCondLst>
                                        </p:cTn>
                                        <p:tgtEl>
                                          <p:spTgt spid="1040401">
                                            <p:txEl>
                                              <p:pRg st="1" end="1"/>
                                            </p:txEl>
                                          </p:spTgt>
                                        </p:tgtEl>
                                        <p:attrNameLst>
                                          <p:attrName>style.visibility</p:attrName>
                                        </p:attrNameLst>
                                      </p:cBhvr>
                                      <p:to>
                                        <p:strVal val="visible"/>
                                      </p:to>
                                    </p:set>
                                    <p:animEffect transition="in" filter="dissolve">
                                      <p:cBhvr>
                                        <p:cTn id="97" dur="500"/>
                                        <p:tgtEl>
                                          <p:spTgt spid="1040401">
                                            <p:txEl>
                                              <p:pRg st="1" end="1"/>
                                            </p:txEl>
                                          </p:spTgt>
                                        </p:tgtEl>
                                      </p:cBhvr>
                                    </p:animEffect>
                                  </p:childTnLst>
                                </p:cTn>
                              </p:par>
                            </p:childTnLst>
                          </p:cTn>
                        </p:par>
                        <p:par>
                          <p:cTn id="98" fill="hold">
                            <p:stCondLst>
                              <p:cond delay="3100"/>
                            </p:stCondLst>
                            <p:childTnLst>
                              <p:par>
                                <p:cTn id="99" presetID="9" presetClass="entr" presetSubtype="0" fill="hold" grpId="0" nodeType="afterEffect">
                                  <p:stCondLst>
                                    <p:cond delay="0"/>
                                  </p:stCondLst>
                                  <p:childTnLst>
                                    <p:set>
                                      <p:cBhvr>
                                        <p:cTn id="100" dur="1" fill="hold">
                                          <p:stCondLst>
                                            <p:cond delay="0"/>
                                          </p:stCondLst>
                                        </p:cTn>
                                        <p:tgtEl>
                                          <p:spTgt spid="1040403"/>
                                        </p:tgtEl>
                                        <p:attrNameLst>
                                          <p:attrName>style.visibility</p:attrName>
                                        </p:attrNameLst>
                                      </p:cBhvr>
                                      <p:to>
                                        <p:strVal val="visible"/>
                                      </p:to>
                                    </p:set>
                                    <p:animEffect transition="in" filter="dissolve">
                                      <p:cBhvr>
                                        <p:cTn id="101" dur="500"/>
                                        <p:tgtEl>
                                          <p:spTgt spid="1040403"/>
                                        </p:tgtEl>
                                      </p:cBhvr>
                                    </p:animEffect>
                                  </p:childTnLst>
                                </p:cTn>
                              </p:par>
                            </p:childTnLst>
                          </p:cTn>
                        </p:par>
                        <p:par>
                          <p:cTn id="102" fill="hold">
                            <p:stCondLst>
                              <p:cond delay="3600"/>
                            </p:stCondLst>
                            <p:childTnLst>
                              <p:par>
                                <p:cTn id="103" presetID="9" presetClass="entr" presetSubtype="0" fill="hold" grpId="0" nodeType="afterEffect">
                                  <p:stCondLst>
                                    <p:cond delay="0"/>
                                  </p:stCondLst>
                                  <p:childTnLst>
                                    <p:set>
                                      <p:cBhvr>
                                        <p:cTn id="104" dur="1" fill="hold">
                                          <p:stCondLst>
                                            <p:cond delay="0"/>
                                          </p:stCondLst>
                                        </p:cTn>
                                        <p:tgtEl>
                                          <p:spTgt spid="1040402"/>
                                        </p:tgtEl>
                                        <p:attrNameLst>
                                          <p:attrName>style.visibility</p:attrName>
                                        </p:attrNameLst>
                                      </p:cBhvr>
                                      <p:to>
                                        <p:strVal val="visible"/>
                                      </p:to>
                                    </p:set>
                                    <p:animEffect transition="in" filter="dissolve">
                                      <p:cBhvr>
                                        <p:cTn id="105" dur="500"/>
                                        <p:tgtEl>
                                          <p:spTgt spid="1040402"/>
                                        </p:tgtEl>
                                      </p:cBhvr>
                                    </p:animEffect>
                                  </p:childTnLst>
                                </p:cTn>
                              </p:par>
                            </p:childTnLst>
                          </p:cTn>
                        </p:par>
                        <p:par>
                          <p:cTn id="106" fill="hold">
                            <p:stCondLst>
                              <p:cond delay="4100"/>
                            </p:stCondLst>
                            <p:childTnLst>
                              <p:par>
                                <p:cTn id="107" presetID="9" presetClass="entr" presetSubtype="0" fill="hold" grpId="0" nodeType="afterEffect">
                                  <p:stCondLst>
                                    <p:cond delay="0"/>
                                  </p:stCondLst>
                                  <p:childTnLst>
                                    <p:set>
                                      <p:cBhvr>
                                        <p:cTn id="108" dur="1" fill="hold">
                                          <p:stCondLst>
                                            <p:cond delay="0"/>
                                          </p:stCondLst>
                                        </p:cTn>
                                        <p:tgtEl>
                                          <p:spTgt spid="1040404"/>
                                        </p:tgtEl>
                                        <p:attrNameLst>
                                          <p:attrName>style.visibility</p:attrName>
                                        </p:attrNameLst>
                                      </p:cBhvr>
                                      <p:to>
                                        <p:strVal val="visible"/>
                                      </p:to>
                                    </p:set>
                                    <p:animEffect transition="in" filter="dissolve">
                                      <p:cBhvr>
                                        <p:cTn id="109" dur="500"/>
                                        <p:tgtEl>
                                          <p:spTgt spid="1040404"/>
                                        </p:tgtEl>
                                      </p:cBhvr>
                                    </p:animEffect>
                                  </p:childTnLst>
                                </p:cTn>
                              </p:par>
                            </p:childTnLst>
                          </p:cTn>
                        </p:par>
                        <p:par>
                          <p:cTn id="110" fill="hold">
                            <p:stCondLst>
                              <p:cond delay="4600"/>
                            </p:stCondLst>
                            <p:childTnLst>
                              <p:par>
                                <p:cTn id="111" presetID="9" presetClass="entr" presetSubtype="0" fill="hold" grpId="0" nodeType="afterEffect">
                                  <p:stCondLst>
                                    <p:cond delay="0"/>
                                  </p:stCondLst>
                                  <p:childTnLst>
                                    <p:set>
                                      <p:cBhvr>
                                        <p:cTn id="112" dur="1" fill="hold">
                                          <p:stCondLst>
                                            <p:cond delay="0"/>
                                          </p:stCondLst>
                                        </p:cTn>
                                        <p:tgtEl>
                                          <p:spTgt spid="1040405">
                                            <p:txEl>
                                              <p:pRg st="0" end="0"/>
                                            </p:txEl>
                                          </p:spTgt>
                                        </p:tgtEl>
                                        <p:attrNameLst>
                                          <p:attrName>style.visibility</p:attrName>
                                        </p:attrNameLst>
                                      </p:cBhvr>
                                      <p:to>
                                        <p:strVal val="visible"/>
                                      </p:to>
                                    </p:set>
                                    <p:animEffect transition="in" filter="dissolve">
                                      <p:cBhvr>
                                        <p:cTn id="113" dur="500"/>
                                        <p:tgtEl>
                                          <p:spTgt spid="1040405">
                                            <p:txEl>
                                              <p:pRg st="0" end="0"/>
                                            </p:txEl>
                                          </p:spTgt>
                                        </p:tgtEl>
                                      </p:cBhvr>
                                    </p:animEffect>
                                  </p:childTnLst>
                                </p:cTn>
                              </p:par>
                            </p:childTnLst>
                          </p:cTn>
                        </p:par>
                        <p:par>
                          <p:cTn id="114" fill="hold">
                            <p:stCondLst>
                              <p:cond delay="5100"/>
                            </p:stCondLst>
                            <p:childTnLst>
                              <p:par>
                                <p:cTn id="115" presetID="9" presetClass="entr" presetSubtype="0" fill="hold" grpId="0" nodeType="afterEffect">
                                  <p:stCondLst>
                                    <p:cond delay="0"/>
                                  </p:stCondLst>
                                  <p:childTnLst>
                                    <p:set>
                                      <p:cBhvr>
                                        <p:cTn id="116" dur="1" fill="hold">
                                          <p:stCondLst>
                                            <p:cond delay="0"/>
                                          </p:stCondLst>
                                        </p:cTn>
                                        <p:tgtEl>
                                          <p:spTgt spid="1040406"/>
                                        </p:tgtEl>
                                        <p:attrNameLst>
                                          <p:attrName>style.visibility</p:attrName>
                                        </p:attrNameLst>
                                      </p:cBhvr>
                                      <p:to>
                                        <p:strVal val="visible"/>
                                      </p:to>
                                    </p:set>
                                    <p:animEffect transition="in" filter="dissolve">
                                      <p:cBhvr>
                                        <p:cTn id="117" dur="500"/>
                                        <p:tgtEl>
                                          <p:spTgt spid="1040406"/>
                                        </p:tgtEl>
                                      </p:cBhvr>
                                    </p:animEffect>
                                  </p:childTnLst>
                                </p:cTn>
                              </p:par>
                            </p:childTnLst>
                          </p:cTn>
                        </p:par>
                        <p:par>
                          <p:cTn id="118" fill="hold">
                            <p:stCondLst>
                              <p:cond delay="5600"/>
                            </p:stCondLst>
                            <p:childTnLst>
                              <p:par>
                                <p:cTn id="119" presetID="9" presetClass="entr" presetSubtype="0" fill="hold" grpId="0" nodeType="afterEffect">
                                  <p:stCondLst>
                                    <p:cond delay="0"/>
                                  </p:stCondLst>
                                  <p:childTnLst>
                                    <p:set>
                                      <p:cBhvr>
                                        <p:cTn id="120" dur="1" fill="hold">
                                          <p:stCondLst>
                                            <p:cond delay="0"/>
                                          </p:stCondLst>
                                        </p:cTn>
                                        <p:tgtEl>
                                          <p:spTgt spid="1040407"/>
                                        </p:tgtEl>
                                        <p:attrNameLst>
                                          <p:attrName>style.visibility</p:attrName>
                                        </p:attrNameLst>
                                      </p:cBhvr>
                                      <p:to>
                                        <p:strVal val="visible"/>
                                      </p:to>
                                    </p:set>
                                    <p:animEffect transition="in" filter="dissolve">
                                      <p:cBhvr>
                                        <p:cTn id="121" dur="500"/>
                                        <p:tgtEl>
                                          <p:spTgt spid="1040407"/>
                                        </p:tgtEl>
                                      </p:cBhvr>
                                    </p:animEffect>
                                  </p:childTnLst>
                                </p:cTn>
                              </p:par>
                            </p:childTnLst>
                          </p:cTn>
                        </p:par>
                      </p:childTnLst>
                    </p:cTn>
                  </p:par>
                  <p:par>
                    <p:cTn id="122" fill="hold">
                      <p:stCondLst>
                        <p:cond delay="indefinite"/>
                      </p:stCondLst>
                      <p:childTnLst>
                        <p:par>
                          <p:cTn id="123" fill="hold">
                            <p:stCondLst>
                              <p:cond delay="0"/>
                            </p:stCondLst>
                            <p:childTnLst>
                              <p:par>
                                <p:cTn id="124" presetID="9" presetClass="entr" presetSubtype="0" fill="hold" grpId="0" nodeType="clickEffect">
                                  <p:stCondLst>
                                    <p:cond delay="0"/>
                                  </p:stCondLst>
                                  <p:childTnLst>
                                    <p:set>
                                      <p:cBhvr>
                                        <p:cTn id="125" dur="1" fill="hold">
                                          <p:stCondLst>
                                            <p:cond delay="0"/>
                                          </p:stCondLst>
                                        </p:cTn>
                                        <p:tgtEl>
                                          <p:spTgt spid="1040408">
                                            <p:txEl>
                                              <p:pRg st="0" end="0"/>
                                            </p:txEl>
                                          </p:spTgt>
                                        </p:tgtEl>
                                        <p:attrNameLst>
                                          <p:attrName>style.visibility</p:attrName>
                                        </p:attrNameLst>
                                      </p:cBhvr>
                                      <p:to>
                                        <p:strVal val="visible"/>
                                      </p:to>
                                    </p:set>
                                    <p:animEffect transition="in" filter="dissolve">
                                      <p:cBhvr>
                                        <p:cTn id="126" dur="500"/>
                                        <p:tgtEl>
                                          <p:spTgt spid="1040408">
                                            <p:txEl>
                                              <p:pRg st="0" end="0"/>
                                            </p:txEl>
                                          </p:spTgt>
                                        </p:tgtEl>
                                      </p:cBhvr>
                                    </p:animEffect>
                                  </p:childTnLst>
                                </p:cTn>
                              </p:par>
                            </p:childTnLst>
                          </p:cTn>
                        </p:par>
                      </p:childTnLst>
                    </p:cTn>
                  </p:par>
                  <p:par>
                    <p:cTn id="127" fill="hold">
                      <p:stCondLst>
                        <p:cond delay="indefinite"/>
                      </p:stCondLst>
                      <p:childTnLst>
                        <p:par>
                          <p:cTn id="128" fill="hold">
                            <p:stCondLst>
                              <p:cond delay="0"/>
                            </p:stCondLst>
                            <p:childTnLst>
                              <p:par>
                                <p:cTn id="129" presetID="9" presetClass="entr" presetSubtype="0" fill="hold" grpId="0" nodeType="clickEffect">
                                  <p:stCondLst>
                                    <p:cond delay="0"/>
                                  </p:stCondLst>
                                  <p:childTnLst>
                                    <p:set>
                                      <p:cBhvr>
                                        <p:cTn id="130" dur="1" fill="hold">
                                          <p:stCondLst>
                                            <p:cond delay="0"/>
                                          </p:stCondLst>
                                        </p:cTn>
                                        <p:tgtEl>
                                          <p:spTgt spid="1040408">
                                            <p:txEl>
                                              <p:pRg st="1" end="1"/>
                                            </p:txEl>
                                          </p:spTgt>
                                        </p:tgtEl>
                                        <p:attrNameLst>
                                          <p:attrName>style.visibility</p:attrName>
                                        </p:attrNameLst>
                                      </p:cBhvr>
                                      <p:to>
                                        <p:strVal val="visible"/>
                                      </p:to>
                                    </p:set>
                                    <p:animEffect transition="in" filter="dissolve">
                                      <p:cBhvr>
                                        <p:cTn id="131" dur="500"/>
                                        <p:tgtEl>
                                          <p:spTgt spid="1040408">
                                            <p:txEl>
                                              <p:pRg st="1" end="1"/>
                                            </p:txEl>
                                          </p:spTgt>
                                        </p:tgtEl>
                                      </p:cBhvr>
                                    </p:animEffect>
                                  </p:childTnLst>
                                </p:cTn>
                              </p:par>
                            </p:childTnLst>
                          </p:cTn>
                        </p:par>
                        <p:par>
                          <p:cTn id="132" fill="hold">
                            <p:stCondLst>
                              <p:cond delay="500"/>
                            </p:stCondLst>
                            <p:childTnLst>
                              <p:par>
                                <p:cTn id="133" presetID="9" presetClass="entr" presetSubtype="0" fill="hold" grpId="0" nodeType="afterEffect">
                                  <p:stCondLst>
                                    <p:cond delay="0"/>
                                  </p:stCondLst>
                                  <p:childTnLst>
                                    <p:set>
                                      <p:cBhvr>
                                        <p:cTn id="134" dur="1" fill="hold">
                                          <p:stCondLst>
                                            <p:cond delay="0"/>
                                          </p:stCondLst>
                                        </p:cTn>
                                        <p:tgtEl>
                                          <p:spTgt spid="1040409"/>
                                        </p:tgtEl>
                                        <p:attrNameLst>
                                          <p:attrName>style.visibility</p:attrName>
                                        </p:attrNameLst>
                                      </p:cBhvr>
                                      <p:to>
                                        <p:strVal val="visible"/>
                                      </p:to>
                                    </p:set>
                                    <p:animEffect transition="in" filter="dissolve">
                                      <p:cBhvr>
                                        <p:cTn id="135" dur="500"/>
                                        <p:tgtEl>
                                          <p:spTgt spid="1040409"/>
                                        </p:tgtEl>
                                      </p:cBhvr>
                                    </p:animEffect>
                                  </p:childTnLst>
                                </p:cTn>
                              </p:par>
                            </p:childTnLst>
                          </p:cTn>
                        </p:par>
                        <p:par>
                          <p:cTn id="136" fill="hold">
                            <p:stCondLst>
                              <p:cond delay="1000"/>
                            </p:stCondLst>
                            <p:childTnLst>
                              <p:par>
                                <p:cTn id="137" presetID="9" presetClass="entr" presetSubtype="0" fill="hold" grpId="0" nodeType="afterEffect">
                                  <p:stCondLst>
                                    <p:cond delay="0"/>
                                  </p:stCondLst>
                                  <p:childTnLst>
                                    <p:set>
                                      <p:cBhvr>
                                        <p:cTn id="138" dur="1" fill="hold">
                                          <p:stCondLst>
                                            <p:cond delay="0"/>
                                          </p:stCondLst>
                                        </p:cTn>
                                        <p:tgtEl>
                                          <p:spTgt spid="1040410">
                                            <p:txEl>
                                              <p:pRg st="0" end="0"/>
                                            </p:txEl>
                                          </p:spTgt>
                                        </p:tgtEl>
                                        <p:attrNameLst>
                                          <p:attrName>style.visibility</p:attrName>
                                        </p:attrNameLst>
                                      </p:cBhvr>
                                      <p:to>
                                        <p:strVal val="visible"/>
                                      </p:to>
                                    </p:set>
                                    <p:animEffect transition="in" filter="dissolve">
                                      <p:cBhvr>
                                        <p:cTn id="139" dur="500"/>
                                        <p:tgtEl>
                                          <p:spTgt spid="1040410">
                                            <p:txEl>
                                              <p:pRg st="0" end="0"/>
                                            </p:txEl>
                                          </p:spTgt>
                                        </p:tgtEl>
                                      </p:cBhvr>
                                    </p:animEffect>
                                  </p:childTnLst>
                                </p:cTn>
                              </p:par>
                            </p:childTnLst>
                          </p:cTn>
                        </p:par>
                        <p:par>
                          <p:cTn id="140" fill="hold">
                            <p:stCondLst>
                              <p:cond delay="1500"/>
                            </p:stCondLst>
                            <p:childTnLst>
                              <p:par>
                                <p:cTn id="141" presetID="9" presetClass="entr" presetSubtype="0" fill="hold" grpId="0" nodeType="afterEffect">
                                  <p:stCondLst>
                                    <p:cond delay="0"/>
                                  </p:stCondLst>
                                  <p:childTnLst>
                                    <p:set>
                                      <p:cBhvr>
                                        <p:cTn id="142" dur="1" fill="hold">
                                          <p:stCondLst>
                                            <p:cond delay="0"/>
                                          </p:stCondLst>
                                        </p:cTn>
                                        <p:tgtEl>
                                          <p:spTgt spid="1040411">
                                            <p:txEl>
                                              <p:pRg st="0" end="0"/>
                                            </p:txEl>
                                          </p:spTgt>
                                        </p:tgtEl>
                                        <p:attrNameLst>
                                          <p:attrName>style.visibility</p:attrName>
                                        </p:attrNameLst>
                                      </p:cBhvr>
                                      <p:to>
                                        <p:strVal val="visible"/>
                                      </p:to>
                                    </p:set>
                                    <p:animEffect transition="in" filter="dissolve">
                                      <p:cBhvr>
                                        <p:cTn id="143" dur="500"/>
                                        <p:tgtEl>
                                          <p:spTgt spid="1040411">
                                            <p:txEl>
                                              <p:pRg st="0" end="0"/>
                                            </p:txEl>
                                          </p:spTgt>
                                        </p:tgtEl>
                                      </p:cBhvr>
                                    </p:animEffect>
                                  </p:childTnLst>
                                </p:cTn>
                              </p:par>
                            </p:childTnLst>
                          </p:cTn>
                        </p:par>
                      </p:childTnLst>
                    </p:cTn>
                  </p:par>
                  <p:par>
                    <p:cTn id="144" fill="hold">
                      <p:stCondLst>
                        <p:cond delay="indefinite"/>
                      </p:stCondLst>
                      <p:childTnLst>
                        <p:par>
                          <p:cTn id="145" fill="hold">
                            <p:stCondLst>
                              <p:cond delay="0"/>
                            </p:stCondLst>
                            <p:childTnLst>
                              <p:par>
                                <p:cTn id="146" presetID="9" presetClass="entr" presetSubtype="0" fill="hold" grpId="0" nodeType="clickEffect">
                                  <p:stCondLst>
                                    <p:cond delay="0"/>
                                  </p:stCondLst>
                                  <p:childTnLst>
                                    <p:set>
                                      <p:cBhvr>
                                        <p:cTn id="147" dur="1" fill="hold">
                                          <p:stCondLst>
                                            <p:cond delay="0"/>
                                          </p:stCondLst>
                                        </p:cTn>
                                        <p:tgtEl>
                                          <p:spTgt spid="1040412">
                                            <p:txEl>
                                              <p:pRg st="0" end="0"/>
                                            </p:txEl>
                                          </p:spTgt>
                                        </p:tgtEl>
                                        <p:attrNameLst>
                                          <p:attrName>style.visibility</p:attrName>
                                        </p:attrNameLst>
                                      </p:cBhvr>
                                      <p:to>
                                        <p:strVal val="visible"/>
                                      </p:to>
                                    </p:set>
                                    <p:animEffect transition="in" filter="dissolve">
                                      <p:cBhvr>
                                        <p:cTn id="148" dur="500"/>
                                        <p:tgtEl>
                                          <p:spTgt spid="1040412">
                                            <p:txEl>
                                              <p:pRg st="0" end="0"/>
                                            </p:txEl>
                                          </p:spTgt>
                                        </p:tgtEl>
                                      </p:cBhvr>
                                    </p:animEffect>
                                  </p:childTnLst>
                                </p:cTn>
                              </p:par>
                            </p:childTnLst>
                          </p:cTn>
                        </p:par>
                        <p:par>
                          <p:cTn id="149" fill="hold">
                            <p:stCondLst>
                              <p:cond delay="500"/>
                            </p:stCondLst>
                            <p:childTnLst>
                              <p:par>
                                <p:cTn id="150" presetID="9" presetClass="entr" presetSubtype="0" fill="hold" grpId="0" nodeType="afterEffect">
                                  <p:stCondLst>
                                    <p:cond delay="0"/>
                                  </p:stCondLst>
                                  <p:childTnLst>
                                    <p:set>
                                      <p:cBhvr>
                                        <p:cTn id="151" dur="1" fill="hold">
                                          <p:stCondLst>
                                            <p:cond delay="0"/>
                                          </p:stCondLst>
                                        </p:cTn>
                                        <p:tgtEl>
                                          <p:spTgt spid="1040413">
                                            <p:txEl>
                                              <p:pRg st="0" end="0"/>
                                            </p:txEl>
                                          </p:spTgt>
                                        </p:tgtEl>
                                        <p:attrNameLst>
                                          <p:attrName>style.visibility</p:attrName>
                                        </p:attrNameLst>
                                      </p:cBhvr>
                                      <p:to>
                                        <p:strVal val="visible"/>
                                      </p:to>
                                    </p:set>
                                    <p:animEffect transition="in" filter="dissolve">
                                      <p:cBhvr>
                                        <p:cTn id="152" dur="500"/>
                                        <p:tgtEl>
                                          <p:spTgt spid="1040413">
                                            <p:txEl>
                                              <p:pRg st="0" end="0"/>
                                            </p:txEl>
                                          </p:spTgt>
                                        </p:tgtEl>
                                      </p:cBhvr>
                                    </p:animEffect>
                                  </p:childTnLst>
                                </p:cTn>
                              </p:par>
                            </p:childTnLst>
                          </p:cTn>
                        </p:par>
                      </p:childTnLst>
                    </p:cTn>
                  </p:par>
                  <p:par>
                    <p:cTn id="153" fill="hold">
                      <p:stCondLst>
                        <p:cond delay="indefinite"/>
                      </p:stCondLst>
                      <p:childTnLst>
                        <p:par>
                          <p:cTn id="154" fill="hold">
                            <p:stCondLst>
                              <p:cond delay="0"/>
                            </p:stCondLst>
                            <p:childTnLst>
                              <p:par>
                                <p:cTn id="155" presetID="9" presetClass="entr" presetSubtype="0" fill="hold" grpId="0" nodeType="clickEffect">
                                  <p:stCondLst>
                                    <p:cond delay="0"/>
                                  </p:stCondLst>
                                  <p:childTnLst>
                                    <p:set>
                                      <p:cBhvr>
                                        <p:cTn id="156" dur="1" fill="hold">
                                          <p:stCondLst>
                                            <p:cond delay="0"/>
                                          </p:stCondLst>
                                        </p:cTn>
                                        <p:tgtEl>
                                          <p:spTgt spid="1040414">
                                            <p:txEl>
                                              <p:pRg st="0" end="0"/>
                                            </p:txEl>
                                          </p:spTgt>
                                        </p:tgtEl>
                                        <p:attrNameLst>
                                          <p:attrName>style.visibility</p:attrName>
                                        </p:attrNameLst>
                                      </p:cBhvr>
                                      <p:to>
                                        <p:strVal val="visible"/>
                                      </p:to>
                                    </p:set>
                                    <p:animEffect transition="in" filter="dissolve">
                                      <p:cBhvr>
                                        <p:cTn id="157" dur="500"/>
                                        <p:tgtEl>
                                          <p:spTgt spid="1040414">
                                            <p:txEl>
                                              <p:pRg st="0" end="0"/>
                                            </p:txEl>
                                          </p:spTgt>
                                        </p:tgtEl>
                                      </p:cBhvr>
                                    </p:animEffect>
                                  </p:childTnLst>
                                </p:cTn>
                              </p:par>
                            </p:childTnLst>
                          </p:cTn>
                        </p:par>
                      </p:childTnLst>
                    </p:cTn>
                  </p:par>
                  <p:par>
                    <p:cTn id="158" fill="hold">
                      <p:stCondLst>
                        <p:cond delay="indefinite"/>
                      </p:stCondLst>
                      <p:childTnLst>
                        <p:par>
                          <p:cTn id="159" fill="hold">
                            <p:stCondLst>
                              <p:cond delay="0"/>
                            </p:stCondLst>
                            <p:childTnLst>
                              <p:par>
                                <p:cTn id="160" presetID="9" presetClass="entr" presetSubtype="0" fill="hold" grpId="0" nodeType="clickEffect">
                                  <p:stCondLst>
                                    <p:cond delay="0"/>
                                  </p:stCondLst>
                                  <p:childTnLst>
                                    <p:set>
                                      <p:cBhvr>
                                        <p:cTn id="161" dur="1" fill="hold">
                                          <p:stCondLst>
                                            <p:cond delay="0"/>
                                          </p:stCondLst>
                                        </p:cTn>
                                        <p:tgtEl>
                                          <p:spTgt spid="1040415">
                                            <p:txEl>
                                              <p:pRg st="0" end="0"/>
                                            </p:txEl>
                                          </p:spTgt>
                                        </p:tgtEl>
                                        <p:attrNameLst>
                                          <p:attrName>style.visibility</p:attrName>
                                        </p:attrNameLst>
                                      </p:cBhvr>
                                      <p:to>
                                        <p:strVal val="visible"/>
                                      </p:to>
                                    </p:set>
                                    <p:animEffect transition="in" filter="dissolve">
                                      <p:cBhvr>
                                        <p:cTn id="162" dur="500"/>
                                        <p:tgtEl>
                                          <p:spTgt spid="10404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387" grpId="0" autoUpdateAnimBg="0"/>
      <p:bldP spid="1040388" grpId="0" animBg="1"/>
      <p:bldP spid="1040389" grpId="0" animBg="1"/>
      <p:bldP spid="1040390" grpId="0" animBg="1"/>
      <p:bldP spid="1040391" grpId="0" animBg="1"/>
      <p:bldP spid="1040392" grpId="0" animBg="1"/>
      <p:bldP spid="1040393" grpId="0" autoUpdateAnimBg="0"/>
      <p:bldP spid="1040394" grpId="0" build="p" autoUpdateAnimBg="0"/>
      <p:bldP spid="1040395" grpId="0" build="p" autoUpdateAnimBg="0" advAuto="0"/>
      <p:bldP spid="1040396" grpId="0" animBg="1"/>
      <p:bldP spid="1040397" grpId="0" build="p" autoUpdateAnimBg="0"/>
      <p:bldP spid="1040398" grpId="0" build="p" autoUpdateAnimBg="0" advAuto="0"/>
      <p:bldP spid="1040399" grpId="0" animBg="1"/>
      <p:bldP spid="1040400" grpId="0" build="p" autoUpdateAnimBg="0"/>
      <p:bldP spid="1040401" grpId="0" build="p" autoUpdateAnimBg="0" advAuto="0"/>
      <p:bldP spid="1040402" grpId="0" animBg="1"/>
      <p:bldP spid="1040403" grpId="0" animBg="1"/>
      <p:bldP spid="1040404" grpId="0" animBg="1"/>
      <p:bldP spid="1040405" grpId="0" build="p" autoUpdateAnimBg="0" advAuto="0"/>
      <p:bldP spid="1040406" grpId="0" animBg="1"/>
      <p:bldP spid="1040407" grpId="0" animBg="1"/>
      <p:bldP spid="1040408" grpId="0" build="p" autoUpdateAnimBg="0"/>
      <p:bldP spid="1040409" grpId="0" animBg="1"/>
      <p:bldP spid="1040410" grpId="0" build="p" autoUpdateAnimBg="0" advAuto="0"/>
      <p:bldP spid="1040411" grpId="0" build="p" autoUpdateAnimBg="0" advAuto="0"/>
      <p:bldP spid="1040412" grpId="0" build="p" autoUpdateAnimBg="0"/>
      <p:bldP spid="1040413" grpId="0" build="p" autoUpdateAnimBg="0" advAuto="0"/>
      <p:bldP spid="1040414" grpId="0" build="p" autoUpdateAnimBg="0"/>
      <p:bldP spid="1040415" grpId="0" build="p"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4" descr="10-16Figure_PHO"/>
          <p:cNvPicPr>
            <a:picLocks noChangeAspect="1" noChangeArrowheads="1"/>
          </p:cNvPicPr>
          <p:nvPr/>
        </p:nvPicPr>
        <p:blipFill>
          <a:blip r:embed="rId3" cstate="print"/>
          <a:srcRect b="3551"/>
          <a:stretch>
            <a:fillRect/>
          </a:stretch>
        </p:blipFill>
        <p:spPr bwMode="auto">
          <a:xfrm>
            <a:off x="-128588" y="-161925"/>
            <a:ext cx="9453563" cy="7169150"/>
          </a:xfrm>
          <a:prstGeom prst="rect">
            <a:avLst/>
          </a:prstGeom>
          <a:noFill/>
          <a:ln w="9525">
            <a:noFill/>
            <a:miter lim="800000"/>
            <a:headEnd/>
            <a:tailEnd/>
          </a:ln>
        </p:spPr>
      </p:pic>
      <p:sp>
        <p:nvSpPr>
          <p:cNvPr id="176131" name="Rectangle 5"/>
          <p:cNvSpPr>
            <a:spLocks noChangeArrowheads="1"/>
          </p:cNvSpPr>
          <p:nvPr/>
        </p:nvSpPr>
        <p:spPr bwMode="auto">
          <a:xfrm>
            <a:off x="2932113" y="6554788"/>
            <a:ext cx="3289300" cy="214312"/>
          </a:xfrm>
          <a:prstGeom prst="rect">
            <a:avLst/>
          </a:prstGeom>
          <a:noFill/>
          <a:ln w="9525">
            <a:noFill/>
            <a:miter lim="800000"/>
            <a:headEnd/>
            <a:tailEnd/>
          </a:ln>
        </p:spPr>
        <p:txBody>
          <a:bodyPr wrap="none">
            <a:spAutoFit/>
          </a:bodyPr>
          <a:lstStyle/>
          <a:p>
            <a:pPr algn="l"/>
            <a:r>
              <a:rPr lang="en-US" sz="800">
                <a:solidFill>
                  <a:srgbClr val="000000"/>
                </a:solidFill>
              </a:rPr>
              <a:t>Copyright © 2007 Pearson Benjamin Cummings.  All rights reserved.</a:t>
            </a:r>
          </a:p>
        </p:txBody>
      </p:sp>
    </p:spTree>
    <p:extLst>
      <p:ext uri="{BB962C8B-B14F-4D97-AF65-F5344CB8AC3E}">
        <p14:creationId xmlns:p14="http://schemas.microsoft.com/office/powerpoint/2010/main" val="38206009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en-US" sz="3200" smtClean="0"/>
              <a:t>Pressure - Temperature - Volume Relationship</a:t>
            </a:r>
          </a:p>
        </p:txBody>
      </p:sp>
      <p:grpSp>
        <p:nvGrpSpPr>
          <p:cNvPr id="74755" name="Group 3"/>
          <p:cNvGrpSpPr>
            <a:grpSpLocks/>
          </p:cNvGrpSpPr>
          <p:nvPr/>
        </p:nvGrpSpPr>
        <p:grpSpPr bwMode="auto">
          <a:xfrm>
            <a:off x="1817688" y="2133600"/>
            <a:ext cx="5192712" cy="1574800"/>
            <a:chOff x="1104" y="1344"/>
            <a:chExt cx="3271" cy="992"/>
          </a:xfrm>
        </p:grpSpPr>
        <p:sp>
          <p:nvSpPr>
            <p:cNvPr id="187396" name="Text Box 4"/>
            <p:cNvSpPr txBox="1">
              <a:spLocks noChangeArrowheads="1"/>
            </p:cNvSpPr>
            <p:nvPr/>
          </p:nvSpPr>
          <p:spPr bwMode="auto">
            <a:xfrm>
              <a:off x="1104" y="1344"/>
              <a:ext cx="3271" cy="992"/>
            </a:xfrm>
            <a:prstGeom prst="rect">
              <a:avLst/>
            </a:prstGeom>
            <a:solidFill>
              <a:srgbClr val="FFF0E1"/>
            </a:solidFill>
            <a:ln w="19050">
              <a:solidFill>
                <a:schemeClr val="tx1"/>
              </a:solidFill>
              <a:miter lim="800000"/>
              <a:headEnd/>
              <a:tailEnd/>
            </a:ln>
            <a:effectLst>
              <a:outerShdw dist="107763" dir="8100000" algn="ctr" rotWithShape="0">
                <a:schemeClr val="bg2"/>
              </a:outerShdw>
            </a:effectLst>
          </p:spPr>
          <p:txBody>
            <a:bodyPr>
              <a:spAutoFit/>
            </a:bodyPr>
            <a:lstStyle/>
            <a:p>
              <a:pPr algn="l">
                <a:defRPr/>
              </a:pPr>
              <a:r>
                <a:rPr lang="en-US" sz="9600"/>
                <a:t> P   T   V</a:t>
              </a:r>
            </a:p>
          </p:txBody>
        </p:sp>
        <p:sp>
          <p:nvSpPr>
            <p:cNvPr id="74775" name="Oval 5"/>
            <p:cNvSpPr>
              <a:spLocks noChangeArrowheads="1"/>
            </p:cNvSpPr>
            <p:nvPr/>
          </p:nvSpPr>
          <p:spPr bwMode="auto">
            <a:xfrm>
              <a:off x="1440" y="2208"/>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74776" name="Oval 6"/>
            <p:cNvSpPr>
              <a:spLocks noChangeArrowheads="1"/>
            </p:cNvSpPr>
            <p:nvPr/>
          </p:nvSpPr>
          <p:spPr bwMode="auto">
            <a:xfrm>
              <a:off x="2736" y="2208"/>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74777" name="Oval 7"/>
            <p:cNvSpPr>
              <a:spLocks noChangeArrowheads="1"/>
            </p:cNvSpPr>
            <p:nvPr/>
          </p:nvSpPr>
          <p:spPr bwMode="auto">
            <a:xfrm>
              <a:off x="3888" y="2208"/>
              <a:ext cx="48" cy="48"/>
            </a:xfrm>
            <a:prstGeom prst="ellipse">
              <a:avLst/>
            </a:prstGeom>
            <a:solidFill>
              <a:schemeClr val="tx1"/>
            </a:solidFill>
            <a:ln w="9525">
              <a:solidFill>
                <a:schemeClr val="tx1"/>
              </a:solidFill>
              <a:round/>
              <a:headEnd/>
              <a:tailEnd/>
            </a:ln>
          </p:spPr>
          <p:txBody>
            <a:bodyPr wrap="none" anchor="ctr"/>
            <a:lstStyle/>
            <a:p>
              <a:endParaRPr lang="en-US"/>
            </a:p>
          </p:txBody>
        </p:sp>
      </p:grpSp>
      <p:grpSp>
        <p:nvGrpSpPr>
          <p:cNvPr id="74756" name="Group 8"/>
          <p:cNvGrpSpPr>
            <a:grpSpLocks/>
          </p:cNvGrpSpPr>
          <p:nvPr/>
        </p:nvGrpSpPr>
        <p:grpSpPr bwMode="auto">
          <a:xfrm>
            <a:off x="2209800" y="5943600"/>
            <a:ext cx="3736975" cy="533400"/>
            <a:chOff x="1392" y="3744"/>
            <a:chExt cx="2354" cy="336"/>
          </a:xfrm>
        </p:grpSpPr>
        <p:sp>
          <p:nvSpPr>
            <p:cNvPr id="74772" name="Text Box 9"/>
            <p:cNvSpPr txBox="1">
              <a:spLocks noChangeArrowheads="1"/>
            </p:cNvSpPr>
            <p:nvPr/>
          </p:nvSpPr>
          <p:spPr bwMode="auto">
            <a:xfrm>
              <a:off x="1392" y="3792"/>
              <a:ext cx="2354" cy="288"/>
            </a:xfrm>
            <a:prstGeom prst="rect">
              <a:avLst/>
            </a:prstGeom>
            <a:noFill/>
            <a:ln w="9525">
              <a:noFill/>
              <a:miter lim="800000"/>
              <a:headEnd/>
              <a:tailEnd/>
            </a:ln>
          </p:spPr>
          <p:txBody>
            <a:bodyPr wrap="none">
              <a:spAutoFit/>
            </a:bodyPr>
            <a:lstStyle/>
            <a:p>
              <a:pPr algn="l"/>
              <a:r>
                <a:rPr lang="en-US" sz="2400"/>
                <a:t>Gay-Lussac’s 	P     T</a:t>
              </a:r>
            </a:p>
          </p:txBody>
        </p:sp>
        <p:sp>
          <p:nvSpPr>
            <p:cNvPr id="74773" name="Text Box 10"/>
            <p:cNvSpPr txBox="1">
              <a:spLocks noChangeArrowheads="1"/>
            </p:cNvSpPr>
            <p:nvPr/>
          </p:nvSpPr>
          <p:spPr bwMode="auto">
            <a:xfrm>
              <a:off x="3322" y="3744"/>
              <a:ext cx="237" cy="288"/>
            </a:xfrm>
            <a:prstGeom prst="rect">
              <a:avLst/>
            </a:prstGeom>
            <a:noFill/>
            <a:ln w="9525">
              <a:noFill/>
              <a:miter lim="800000"/>
              <a:headEnd/>
              <a:tailEnd/>
            </a:ln>
          </p:spPr>
          <p:txBody>
            <a:bodyPr wrap="none">
              <a:spAutoFit/>
            </a:bodyPr>
            <a:lstStyle/>
            <a:p>
              <a:pPr algn="l"/>
              <a:r>
                <a:rPr lang="en-US" sz="2400">
                  <a:latin typeface="Symbol" pitchFamily="18" charset="2"/>
                </a:rPr>
                <a:t>a</a:t>
              </a:r>
            </a:p>
          </p:txBody>
        </p:sp>
      </p:grpSp>
      <p:grpSp>
        <p:nvGrpSpPr>
          <p:cNvPr id="74757" name="Group 11"/>
          <p:cNvGrpSpPr>
            <a:grpSpLocks/>
          </p:cNvGrpSpPr>
          <p:nvPr/>
        </p:nvGrpSpPr>
        <p:grpSpPr bwMode="auto">
          <a:xfrm>
            <a:off x="2222500" y="5294313"/>
            <a:ext cx="3736975" cy="496887"/>
            <a:chOff x="1400" y="3312"/>
            <a:chExt cx="2354" cy="313"/>
          </a:xfrm>
        </p:grpSpPr>
        <p:sp>
          <p:nvSpPr>
            <p:cNvPr id="74770" name="Text Box 12"/>
            <p:cNvSpPr txBox="1">
              <a:spLocks noChangeArrowheads="1"/>
            </p:cNvSpPr>
            <p:nvPr/>
          </p:nvSpPr>
          <p:spPr bwMode="auto">
            <a:xfrm>
              <a:off x="1400" y="3337"/>
              <a:ext cx="2354" cy="288"/>
            </a:xfrm>
            <a:prstGeom prst="rect">
              <a:avLst/>
            </a:prstGeom>
            <a:noFill/>
            <a:ln w="9525">
              <a:noFill/>
              <a:miter lim="800000"/>
              <a:headEnd/>
              <a:tailEnd/>
            </a:ln>
          </p:spPr>
          <p:txBody>
            <a:bodyPr wrap="none">
              <a:spAutoFit/>
            </a:bodyPr>
            <a:lstStyle/>
            <a:p>
              <a:pPr algn="l"/>
              <a:r>
                <a:rPr lang="en-US" sz="2400"/>
                <a:t>Charles		V     T</a:t>
              </a:r>
            </a:p>
          </p:txBody>
        </p:sp>
        <p:sp>
          <p:nvSpPr>
            <p:cNvPr id="74771" name="Text Box 13"/>
            <p:cNvSpPr txBox="1">
              <a:spLocks noChangeArrowheads="1"/>
            </p:cNvSpPr>
            <p:nvPr/>
          </p:nvSpPr>
          <p:spPr bwMode="auto">
            <a:xfrm>
              <a:off x="3325" y="3312"/>
              <a:ext cx="237" cy="288"/>
            </a:xfrm>
            <a:prstGeom prst="rect">
              <a:avLst/>
            </a:prstGeom>
            <a:noFill/>
            <a:ln w="9525">
              <a:noFill/>
              <a:miter lim="800000"/>
              <a:headEnd/>
              <a:tailEnd/>
            </a:ln>
          </p:spPr>
          <p:txBody>
            <a:bodyPr wrap="none">
              <a:spAutoFit/>
            </a:bodyPr>
            <a:lstStyle/>
            <a:p>
              <a:pPr algn="l"/>
              <a:r>
                <a:rPr lang="en-US" sz="2400">
                  <a:latin typeface="Symbol" pitchFamily="18" charset="2"/>
                </a:rPr>
                <a:t>a</a:t>
              </a:r>
            </a:p>
          </p:txBody>
        </p:sp>
      </p:grpSp>
      <p:pic>
        <p:nvPicPr>
          <p:cNvPr id="187406" name="Picture 14">
            <a:hlinkClick r:id="" action="ppaction://media"/>
          </p:cNvPr>
          <p:cNvPicPr>
            <a:picLocks noRot="1" noChangeAspect="1" noChangeArrowheads="1"/>
          </p:cNvPicPr>
          <p:nvPr>
            <a:wavAudioFile r:embed="rId1" name="~PP2778.WAV"/>
          </p:nvPr>
        </p:nvPicPr>
        <p:blipFill>
          <a:blip r:embed="rId4" cstate="print"/>
          <a:srcRect/>
          <a:stretch>
            <a:fillRect/>
          </a:stretch>
        </p:blipFill>
        <p:spPr bwMode="auto">
          <a:xfrm>
            <a:off x="8772525" y="6486525"/>
            <a:ext cx="304800" cy="304800"/>
          </a:xfrm>
          <a:prstGeom prst="rect">
            <a:avLst/>
          </a:prstGeom>
          <a:noFill/>
          <a:ln w="9525">
            <a:noFill/>
            <a:miter lim="800000"/>
            <a:headEnd/>
            <a:tailEnd/>
          </a:ln>
        </p:spPr>
      </p:pic>
      <p:sp>
        <p:nvSpPr>
          <p:cNvPr id="74759" name="AutoShape 15">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pSp>
        <p:nvGrpSpPr>
          <p:cNvPr id="74760" name="Group 29"/>
          <p:cNvGrpSpPr>
            <a:grpSpLocks/>
          </p:cNvGrpSpPr>
          <p:nvPr/>
        </p:nvGrpSpPr>
        <p:grpSpPr bwMode="auto">
          <a:xfrm>
            <a:off x="2225675" y="4419600"/>
            <a:ext cx="3733800" cy="822325"/>
            <a:chOff x="1402" y="2842"/>
            <a:chExt cx="2352" cy="518"/>
          </a:xfrm>
        </p:grpSpPr>
        <p:sp>
          <p:nvSpPr>
            <p:cNvPr id="74766" name="Text Box 30"/>
            <p:cNvSpPr txBox="1">
              <a:spLocks noChangeArrowheads="1"/>
            </p:cNvSpPr>
            <p:nvPr/>
          </p:nvSpPr>
          <p:spPr bwMode="auto">
            <a:xfrm>
              <a:off x="1402" y="2976"/>
              <a:ext cx="2078" cy="288"/>
            </a:xfrm>
            <a:prstGeom prst="rect">
              <a:avLst/>
            </a:prstGeom>
            <a:noFill/>
            <a:ln w="9525">
              <a:noFill/>
              <a:miter lim="800000"/>
              <a:headEnd/>
              <a:tailEnd/>
            </a:ln>
          </p:spPr>
          <p:txBody>
            <a:bodyPr wrap="none">
              <a:spAutoFit/>
            </a:bodyPr>
            <a:lstStyle/>
            <a:p>
              <a:pPr algn="l"/>
              <a:r>
                <a:rPr lang="en-US" sz="2400"/>
                <a:t>Boyle’s 		P  </a:t>
              </a:r>
            </a:p>
          </p:txBody>
        </p:sp>
        <p:sp>
          <p:nvSpPr>
            <p:cNvPr id="74767" name="Text Box 31"/>
            <p:cNvSpPr txBox="1">
              <a:spLocks noChangeArrowheads="1"/>
            </p:cNvSpPr>
            <p:nvPr/>
          </p:nvSpPr>
          <p:spPr bwMode="auto">
            <a:xfrm>
              <a:off x="3510" y="2842"/>
              <a:ext cx="244" cy="518"/>
            </a:xfrm>
            <a:prstGeom prst="rect">
              <a:avLst/>
            </a:prstGeom>
            <a:noFill/>
            <a:ln w="9525">
              <a:noFill/>
              <a:miter lim="800000"/>
              <a:headEnd/>
              <a:tailEnd/>
            </a:ln>
          </p:spPr>
          <p:txBody>
            <a:bodyPr wrap="none">
              <a:spAutoFit/>
            </a:bodyPr>
            <a:lstStyle/>
            <a:p>
              <a:pPr algn="l"/>
              <a:r>
                <a:rPr lang="en-US" sz="2400"/>
                <a:t>1</a:t>
              </a:r>
            </a:p>
            <a:p>
              <a:pPr algn="l"/>
              <a:r>
                <a:rPr lang="en-US" sz="2400"/>
                <a:t>V</a:t>
              </a:r>
            </a:p>
          </p:txBody>
        </p:sp>
        <p:sp>
          <p:nvSpPr>
            <p:cNvPr id="74768" name="Text Box 32"/>
            <p:cNvSpPr txBox="1">
              <a:spLocks noChangeArrowheads="1"/>
            </p:cNvSpPr>
            <p:nvPr/>
          </p:nvSpPr>
          <p:spPr bwMode="auto">
            <a:xfrm>
              <a:off x="3322" y="2976"/>
              <a:ext cx="237" cy="288"/>
            </a:xfrm>
            <a:prstGeom prst="rect">
              <a:avLst/>
            </a:prstGeom>
            <a:noFill/>
            <a:ln w="9525">
              <a:noFill/>
              <a:miter lim="800000"/>
              <a:headEnd/>
              <a:tailEnd/>
            </a:ln>
          </p:spPr>
          <p:txBody>
            <a:bodyPr wrap="none">
              <a:spAutoFit/>
            </a:bodyPr>
            <a:lstStyle/>
            <a:p>
              <a:pPr algn="l"/>
              <a:r>
                <a:rPr lang="en-US" sz="2400">
                  <a:latin typeface="Symbol" pitchFamily="18" charset="2"/>
                </a:rPr>
                <a:t>a</a:t>
              </a:r>
            </a:p>
          </p:txBody>
        </p:sp>
        <p:sp>
          <p:nvSpPr>
            <p:cNvPr id="74769" name="Text Box 33"/>
            <p:cNvSpPr txBox="1">
              <a:spLocks noChangeArrowheads="1"/>
            </p:cNvSpPr>
            <p:nvPr/>
          </p:nvSpPr>
          <p:spPr bwMode="auto">
            <a:xfrm>
              <a:off x="3469" y="2976"/>
              <a:ext cx="275" cy="173"/>
            </a:xfrm>
            <a:prstGeom prst="rect">
              <a:avLst/>
            </a:prstGeom>
            <a:noFill/>
            <a:ln w="9525">
              <a:noFill/>
              <a:miter lim="800000"/>
              <a:headEnd/>
              <a:tailEnd/>
            </a:ln>
          </p:spPr>
          <p:txBody>
            <a:bodyPr wrap="none">
              <a:spAutoFit/>
            </a:bodyPr>
            <a:lstStyle/>
            <a:p>
              <a:pPr algn="l"/>
              <a:r>
                <a:rPr lang="en-US" b="1"/>
                <a:t>___</a:t>
              </a:r>
            </a:p>
          </p:txBody>
        </p:sp>
      </p:grpSp>
      <p:grpSp>
        <p:nvGrpSpPr>
          <p:cNvPr id="6" name="Group 34"/>
          <p:cNvGrpSpPr>
            <a:grpSpLocks/>
          </p:cNvGrpSpPr>
          <p:nvPr/>
        </p:nvGrpSpPr>
        <p:grpSpPr bwMode="auto">
          <a:xfrm>
            <a:off x="1817688" y="2133600"/>
            <a:ext cx="5192712" cy="1574800"/>
            <a:chOff x="1104" y="1344"/>
            <a:chExt cx="3271" cy="992"/>
          </a:xfrm>
        </p:grpSpPr>
        <p:sp>
          <p:nvSpPr>
            <p:cNvPr id="187427" name="Text Box 35"/>
            <p:cNvSpPr txBox="1">
              <a:spLocks noChangeArrowheads="1"/>
            </p:cNvSpPr>
            <p:nvPr/>
          </p:nvSpPr>
          <p:spPr bwMode="auto">
            <a:xfrm>
              <a:off x="1104" y="1344"/>
              <a:ext cx="3271" cy="992"/>
            </a:xfrm>
            <a:prstGeom prst="rect">
              <a:avLst/>
            </a:prstGeom>
            <a:solidFill>
              <a:srgbClr val="FFF0E1"/>
            </a:solidFill>
            <a:ln w="19050">
              <a:solidFill>
                <a:schemeClr val="tx1"/>
              </a:solidFill>
              <a:miter lim="800000"/>
              <a:headEnd/>
              <a:tailEnd/>
            </a:ln>
            <a:effectLst>
              <a:outerShdw dist="107763" dir="8100000" algn="ctr" rotWithShape="0">
                <a:schemeClr val="bg2"/>
              </a:outerShdw>
            </a:effectLst>
          </p:spPr>
          <p:txBody>
            <a:bodyPr>
              <a:spAutoFit/>
            </a:bodyPr>
            <a:lstStyle/>
            <a:p>
              <a:pPr algn="l">
                <a:defRPr/>
              </a:pPr>
              <a:r>
                <a:rPr lang="en-US" sz="9600"/>
                <a:t> P   n  </a:t>
              </a:r>
              <a:r>
                <a:rPr lang="en-US" sz="800"/>
                <a:t> </a:t>
              </a:r>
              <a:r>
                <a:rPr lang="en-US" sz="9600"/>
                <a:t> </a:t>
              </a:r>
              <a:r>
                <a:rPr lang="en-US" sz="800"/>
                <a:t>  </a:t>
              </a:r>
              <a:r>
                <a:rPr lang="en-US" sz="9600"/>
                <a:t>V</a:t>
              </a:r>
            </a:p>
          </p:txBody>
        </p:sp>
        <p:sp>
          <p:nvSpPr>
            <p:cNvPr id="74763" name="Oval 36"/>
            <p:cNvSpPr>
              <a:spLocks noChangeArrowheads="1"/>
            </p:cNvSpPr>
            <p:nvPr/>
          </p:nvSpPr>
          <p:spPr bwMode="auto">
            <a:xfrm>
              <a:off x="1440" y="2208"/>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74764" name="Oval 37"/>
            <p:cNvSpPr>
              <a:spLocks noChangeArrowheads="1"/>
            </p:cNvSpPr>
            <p:nvPr/>
          </p:nvSpPr>
          <p:spPr bwMode="auto">
            <a:xfrm>
              <a:off x="2736" y="2208"/>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74765" name="Oval 38"/>
            <p:cNvSpPr>
              <a:spLocks noChangeArrowheads="1"/>
            </p:cNvSpPr>
            <p:nvPr/>
          </p:nvSpPr>
          <p:spPr bwMode="auto">
            <a:xfrm>
              <a:off x="3888" y="2208"/>
              <a:ext cx="48" cy="48"/>
            </a:xfrm>
            <a:prstGeom prst="ellipse">
              <a:avLst/>
            </a:prstGeom>
            <a:solidFill>
              <a:schemeClr val="tx1"/>
            </a:solidFill>
            <a:ln w="9525">
              <a:solidFill>
                <a:schemeClr val="tx1"/>
              </a:solidFill>
              <a:round/>
              <a:headEnd/>
              <a:tailEnd/>
            </a:ln>
          </p:spPr>
          <p:txBody>
            <a:bodyPr wrap="none" anchor="ct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33698" fill="hold"/>
                                        <p:tgtEl>
                                          <p:spTgt spid="18740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187406"/>
                </p:tgtEl>
              </p:cMediaNode>
            </p:audio>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1250" name="Rectangle 2"/>
          <p:cNvSpPr>
            <a:spLocks noChangeArrowheads="1"/>
          </p:cNvSpPr>
          <p:nvPr/>
        </p:nvSpPr>
        <p:spPr bwMode="auto">
          <a:xfrm>
            <a:off x="609600" y="3106738"/>
            <a:ext cx="8015288" cy="3068637"/>
          </a:xfrm>
          <a:prstGeom prst="rect">
            <a:avLst/>
          </a:prstGeom>
          <a:solidFill>
            <a:srgbClr val="E7F4F5"/>
          </a:solidFill>
          <a:ln w="28575">
            <a:solidFill>
              <a:schemeClr val="bg2"/>
            </a:solidFill>
            <a:miter lim="800000"/>
            <a:headEnd/>
            <a:tailEnd/>
          </a:ln>
        </p:spPr>
        <p:txBody>
          <a:bodyPr wrap="none" anchor="ctr"/>
          <a:lstStyle/>
          <a:p>
            <a:endParaRPr lang="en-US">
              <a:solidFill>
                <a:srgbClr val="000000"/>
              </a:solidFill>
            </a:endParaRPr>
          </a:p>
        </p:txBody>
      </p:sp>
      <p:sp>
        <p:nvSpPr>
          <p:cNvPr id="38919" name="Rectangle 3"/>
          <p:cNvSpPr>
            <a:spLocks noGrp="1" noChangeArrowheads="1"/>
          </p:cNvSpPr>
          <p:nvPr>
            <p:ph type="body" idx="1"/>
          </p:nvPr>
        </p:nvSpPr>
        <p:spPr>
          <a:xfrm>
            <a:off x="962025" y="1163638"/>
            <a:ext cx="8181975" cy="1427162"/>
          </a:xfrm>
          <a:noFill/>
        </p:spPr>
        <p:txBody>
          <a:bodyPr/>
          <a:lstStyle/>
          <a:p>
            <a:pPr eaLnBrk="1" hangingPunct="1">
              <a:spcBef>
                <a:spcPct val="100000"/>
              </a:spcBef>
              <a:buFontTx/>
              <a:buNone/>
            </a:pPr>
            <a:r>
              <a:rPr lang="en-US" sz="3000" smtClean="0"/>
              <a:t>   Determine the relative rate of diffusion        for krypton and bromine.</a:t>
            </a:r>
          </a:p>
        </p:txBody>
      </p:sp>
      <p:graphicFrame>
        <p:nvGraphicFramePr>
          <p:cNvPr id="821252" name="Object 4"/>
          <p:cNvGraphicFramePr>
            <a:graphicFrameLocks noChangeAspect="1"/>
          </p:cNvGraphicFramePr>
          <p:nvPr/>
        </p:nvGraphicFramePr>
        <p:xfrm>
          <a:off x="7010400" y="5029200"/>
          <a:ext cx="1598613" cy="538163"/>
        </p:xfrm>
        <a:graphic>
          <a:graphicData uri="http://schemas.openxmlformats.org/presentationml/2006/ole">
            <mc:AlternateContent xmlns:mc="http://schemas.openxmlformats.org/markup-compatibility/2006">
              <mc:Choice xmlns:v="urn:schemas-microsoft-com:vml" Requires="v">
                <p:oleObj spid="_x0000_s51202" name="Equation" r:id="rId4" imgW="507960" imgH="177480" progId="Equation.3">
                  <p:embed/>
                </p:oleObj>
              </mc:Choice>
              <mc:Fallback>
                <p:oleObj name="Equation" r:id="rId4" imgW="507960" imgH="177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5029200"/>
                        <a:ext cx="1598613" cy="538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00"/>
                            </a:solidFill>
                            <a:miter lim="800000"/>
                            <a:headEnd/>
                            <a:tailEnd/>
                          </a14:hiddenLine>
                        </a:ext>
                      </a:extLst>
                    </p:spPr>
                  </p:pic>
                </p:oleObj>
              </mc:Fallback>
            </mc:AlternateContent>
          </a:graphicData>
        </a:graphic>
      </p:graphicFrame>
      <p:sp>
        <p:nvSpPr>
          <p:cNvPr id="821253" name="Rectangle 5"/>
          <p:cNvSpPr>
            <a:spLocks noChangeArrowheads="1"/>
          </p:cNvSpPr>
          <p:nvPr/>
        </p:nvSpPr>
        <p:spPr bwMode="auto">
          <a:xfrm>
            <a:off x="962025" y="6149975"/>
            <a:ext cx="8181975" cy="708025"/>
          </a:xfrm>
          <a:prstGeom prst="rect">
            <a:avLst/>
          </a:prstGeom>
          <a:noFill/>
          <a:ln w="9525">
            <a:noFill/>
            <a:miter lim="800000"/>
            <a:headEnd/>
            <a:tailEnd/>
          </a:ln>
        </p:spPr>
        <p:txBody>
          <a:bodyPr/>
          <a:lstStyle/>
          <a:p>
            <a:pPr marL="342900" indent="-342900">
              <a:lnSpc>
                <a:spcPct val="120000"/>
              </a:lnSpc>
              <a:spcBef>
                <a:spcPct val="100000"/>
              </a:spcBef>
            </a:pPr>
            <a:r>
              <a:rPr lang="en-US" sz="2800">
                <a:solidFill>
                  <a:srgbClr val="000000"/>
                </a:solidFill>
                <a:sym typeface="Symbol" pitchFamily="18" charset="2"/>
              </a:rPr>
              <a:t>Kr</a:t>
            </a:r>
            <a:r>
              <a:rPr lang="en-US" sz="2800" baseline="30000">
                <a:solidFill>
                  <a:srgbClr val="000000"/>
                </a:solidFill>
                <a:sym typeface="Symbol" pitchFamily="18" charset="2"/>
              </a:rPr>
              <a:t> </a:t>
            </a:r>
            <a:r>
              <a:rPr lang="en-US" sz="2800">
                <a:solidFill>
                  <a:srgbClr val="000000"/>
                </a:solidFill>
                <a:sym typeface="Symbol" pitchFamily="18" charset="2"/>
              </a:rPr>
              <a:t>diffuses 1.381 times faster than Br</a:t>
            </a:r>
            <a:r>
              <a:rPr lang="en-US" sz="2800" baseline="-25000">
                <a:solidFill>
                  <a:srgbClr val="000000"/>
                </a:solidFill>
                <a:sym typeface="Symbol" pitchFamily="18" charset="2"/>
              </a:rPr>
              <a:t>2</a:t>
            </a:r>
            <a:r>
              <a:rPr lang="en-US" sz="2800">
                <a:solidFill>
                  <a:srgbClr val="000000"/>
                </a:solidFill>
                <a:sym typeface="Symbol" pitchFamily="18" charset="2"/>
              </a:rPr>
              <a:t>.</a:t>
            </a:r>
            <a:endParaRPr lang="en-US" sz="2800">
              <a:solidFill>
                <a:srgbClr val="000000"/>
              </a:solidFill>
            </a:endParaRPr>
          </a:p>
        </p:txBody>
      </p:sp>
      <p:graphicFrame>
        <p:nvGraphicFramePr>
          <p:cNvPr id="821254" name="Object 6"/>
          <p:cNvGraphicFramePr>
            <a:graphicFrameLocks noChangeAspect="1"/>
          </p:cNvGraphicFramePr>
          <p:nvPr/>
        </p:nvGraphicFramePr>
        <p:xfrm>
          <a:off x="838200" y="4598988"/>
          <a:ext cx="2757488" cy="1550987"/>
        </p:xfrm>
        <a:graphic>
          <a:graphicData uri="http://schemas.openxmlformats.org/presentationml/2006/ole">
            <mc:AlternateContent xmlns:mc="http://schemas.openxmlformats.org/markup-compatibility/2006">
              <mc:Choice xmlns:v="urn:schemas-microsoft-com:vml" Requires="v">
                <p:oleObj spid="_x0000_s51203" name="Equation" r:id="rId6" imgW="876240" imgH="507960" progId="Equation.3">
                  <p:embed/>
                </p:oleObj>
              </mc:Choice>
              <mc:Fallback>
                <p:oleObj name="Equation" r:id="rId6" imgW="876240" imgH="50796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4598988"/>
                        <a:ext cx="2757488" cy="1550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00"/>
                            </a:solidFill>
                            <a:miter lim="800000"/>
                            <a:headEnd/>
                            <a:tailEnd/>
                          </a14:hiddenLine>
                        </a:ext>
                      </a:extLst>
                    </p:spPr>
                  </p:pic>
                </p:oleObj>
              </mc:Fallback>
            </mc:AlternateContent>
          </a:graphicData>
        </a:graphic>
      </p:graphicFrame>
      <p:graphicFrame>
        <p:nvGraphicFramePr>
          <p:cNvPr id="821255" name="Object 7"/>
          <p:cNvGraphicFramePr>
            <a:graphicFrameLocks noChangeAspect="1"/>
          </p:cNvGraphicFramePr>
          <p:nvPr/>
        </p:nvGraphicFramePr>
        <p:xfrm>
          <a:off x="3276600" y="3133725"/>
          <a:ext cx="2273300" cy="1470025"/>
        </p:xfrm>
        <a:graphic>
          <a:graphicData uri="http://schemas.openxmlformats.org/presentationml/2006/ole">
            <mc:AlternateContent xmlns:mc="http://schemas.openxmlformats.org/markup-compatibility/2006">
              <mc:Choice xmlns:v="urn:schemas-microsoft-com:vml" Requires="v">
                <p:oleObj spid="_x0000_s51204" name="Equation" r:id="rId8" imgW="723600" imgH="482400" progId="Equation.3">
                  <p:embed/>
                </p:oleObj>
              </mc:Choice>
              <mc:Fallback>
                <p:oleObj name="Equation" r:id="rId8" imgW="723600" imgH="4824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6600" y="3133725"/>
                        <a:ext cx="2273300" cy="147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00"/>
                            </a:solidFill>
                            <a:miter lim="800000"/>
                            <a:headEnd/>
                            <a:tailEnd/>
                          </a14:hiddenLine>
                        </a:ext>
                      </a:extLst>
                    </p:spPr>
                  </p:pic>
                </p:oleObj>
              </mc:Fallback>
            </mc:AlternateContent>
          </a:graphicData>
        </a:graphic>
      </p:graphicFrame>
      <p:graphicFrame>
        <p:nvGraphicFramePr>
          <p:cNvPr id="821256" name="Object 8"/>
          <p:cNvGraphicFramePr>
            <a:graphicFrameLocks noChangeAspect="1"/>
          </p:cNvGraphicFramePr>
          <p:nvPr/>
        </p:nvGraphicFramePr>
        <p:xfrm>
          <a:off x="3505200" y="4606925"/>
          <a:ext cx="3598863" cy="1433513"/>
        </p:xfrm>
        <a:graphic>
          <a:graphicData uri="http://schemas.openxmlformats.org/presentationml/2006/ole">
            <mc:AlternateContent xmlns:mc="http://schemas.openxmlformats.org/markup-compatibility/2006">
              <mc:Choice xmlns:v="urn:schemas-microsoft-com:vml" Requires="v">
                <p:oleObj spid="_x0000_s51205" name="Equation" r:id="rId10" imgW="1143000" imgH="469800" progId="Equation.3">
                  <p:embed/>
                </p:oleObj>
              </mc:Choice>
              <mc:Fallback>
                <p:oleObj name="Equation" r:id="rId10" imgW="1143000" imgH="4698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05200" y="4606925"/>
                        <a:ext cx="3598863" cy="1433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00"/>
                            </a:solidFill>
                            <a:miter lim="800000"/>
                            <a:headEnd/>
                            <a:tailEnd/>
                          </a14:hiddenLine>
                        </a:ext>
                      </a:extLst>
                    </p:spPr>
                  </p:pic>
                </p:oleObj>
              </mc:Fallback>
            </mc:AlternateContent>
          </a:graphicData>
        </a:graphic>
      </p:graphicFrame>
      <p:sp>
        <p:nvSpPr>
          <p:cNvPr id="38921" name="Rectangle 9"/>
          <p:cNvSpPr>
            <a:spLocks noGrp="1" noChangeArrowheads="1"/>
          </p:cNvSpPr>
          <p:nvPr>
            <p:ph type="title"/>
          </p:nvPr>
        </p:nvSpPr>
        <p:spPr/>
        <p:txBody>
          <a:bodyPr/>
          <a:lstStyle/>
          <a:p>
            <a:pPr eaLnBrk="1" hangingPunct="1"/>
            <a:r>
              <a:rPr lang="en-US" smtClean="0"/>
              <a:t>Graham’s Law</a:t>
            </a:r>
          </a:p>
        </p:txBody>
      </p:sp>
      <p:sp>
        <p:nvSpPr>
          <p:cNvPr id="38922" name="AutoShape 10"/>
          <p:cNvSpPr>
            <a:spLocks noChangeArrowheads="1"/>
          </p:cNvSpPr>
          <p:nvPr/>
        </p:nvSpPr>
        <p:spPr bwMode="auto">
          <a:xfrm>
            <a:off x="993775" y="2189163"/>
            <a:ext cx="7083425" cy="788987"/>
          </a:xfrm>
          <a:prstGeom prst="wedgeRectCallout">
            <a:avLst>
              <a:gd name="adj1" fmla="val -47579"/>
              <a:gd name="adj2" fmla="val -20421"/>
            </a:avLst>
          </a:prstGeom>
          <a:solidFill>
            <a:srgbClr val="E7F4F5"/>
          </a:solidFill>
          <a:ln w="9525">
            <a:solidFill>
              <a:schemeClr val="bg2"/>
            </a:solidFill>
            <a:miter lim="800000"/>
            <a:headEnd/>
            <a:tailEnd/>
          </a:ln>
        </p:spPr>
        <p:txBody>
          <a:bodyPr/>
          <a:lstStyle/>
          <a:p>
            <a:pPr eaLnBrk="0" hangingPunct="0"/>
            <a:r>
              <a:rPr lang="en-US" sz="2200">
                <a:solidFill>
                  <a:srgbClr val="333399"/>
                </a:solidFill>
              </a:rPr>
              <a:t>The first gas is “Gas A” and the second gas is “Gas B”.  </a:t>
            </a:r>
          </a:p>
          <a:p>
            <a:pPr eaLnBrk="0" hangingPunct="0"/>
            <a:r>
              <a:rPr lang="en-US" sz="2200">
                <a:solidFill>
                  <a:srgbClr val="333399"/>
                </a:solidFill>
              </a:rPr>
              <a:t>Relative rate mean find the ratio “v</a:t>
            </a:r>
            <a:r>
              <a:rPr lang="en-US" sz="2200" baseline="-25000">
                <a:solidFill>
                  <a:srgbClr val="333399"/>
                </a:solidFill>
              </a:rPr>
              <a:t>A</a:t>
            </a:r>
            <a:r>
              <a:rPr lang="en-US" sz="2200">
                <a:solidFill>
                  <a:srgbClr val="333399"/>
                </a:solidFill>
              </a:rPr>
              <a:t>/v</a:t>
            </a:r>
            <a:r>
              <a:rPr lang="en-US" sz="2200" baseline="-25000">
                <a:solidFill>
                  <a:srgbClr val="333399"/>
                </a:solidFill>
              </a:rPr>
              <a:t>B</a:t>
            </a:r>
            <a:r>
              <a:rPr lang="en-US" sz="2200">
                <a:solidFill>
                  <a:srgbClr val="333399"/>
                </a:solidFill>
              </a:rPr>
              <a:t>”.</a:t>
            </a:r>
          </a:p>
        </p:txBody>
      </p:sp>
      <p:sp>
        <p:nvSpPr>
          <p:cNvPr id="38923" name="Rectangle 11"/>
          <p:cNvSpPr>
            <a:spLocks noChangeArrowheads="1"/>
          </p:cNvSpPr>
          <p:nvPr/>
        </p:nvSpPr>
        <p:spPr bwMode="auto">
          <a:xfrm>
            <a:off x="2698750" y="6629400"/>
            <a:ext cx="3730625" cy="336550"/>
          </a:xfrm>
          <a:prstGeom prst="rect">
            <a:avLst/>
          </a:prstGeom>
          <a:noFill/>
          <a:ln w="9525">
            <a:noFill/>
            <a:miter lim="800000"/>
            <a:headEnd/>
            <a:tailEnd/>
          </a:ln>
        </p:spPr>
        <p:txBody>
          <a:bodyPr wrap="none">
            <a:spAutoFit/>
          </a:bodyPr>
          <a:lstStyle/>
          <a:p>
            <a:pPr algn="l"/>
            <a:r>
              <a:rPr lang="en-US" sz="800">
                <a:solidFill>
                  <a:srgbClr val="000000"/>
                </a:solidFill>
              </a:rPr>
              <a:t>Courtesy Christy Johannesson www.nisd.net/communicationsarts/pages/chem</a:t>
            </a:r>
          </a:p>
          <a:p>
            <a:pPr algn="l"/>
            <a:endParaRPr lang="en-US" sz="800">
              <a:solidFill>
                <a:srgbClr val="000000"/>
              </a:solidFill>
            </a:endParaRPr>
          </a:p>
        </p:txBody>
      </p:sp>
      <p:grpSp>
        <p:nvGrpSpPr>
          <p:cNvPr id="2" name="Group 12"/>
          <p:cNvGrpSpPr>
            <a:grpSpLocks/>
          </p:cNvGrpSpPr>
          <p:nvPr/>
        </p:nvGrpSpPr>
        <p:grpSpPr bwMode="auto">
          <a:xfrm>
            <a:off x="8153400" y="152400"/>
            <a:ext cx="895350" cy="1006475"/>
            <a:chOff x="5136" y="96"/>
            <a:chExt cx="564" cy="634"/>
          </a:xfrm>
        </p:grpSpPr>
        <p:sp>
          <p:nvSpPr>
            <p:cNvPr id="38930" name="Rectangle 13"/>
            <p:cNvSpPr>
              <a:spLocks noChangeArrowheads="1"/>
            </p:cNvSpPr>
            <p:nvPr/>
          </p:nvSpPr>
          <p:spPr bwMode="auto">
            <a:xfrm>
              <a:off x="5136" y="96"/>
              <a:ext cx="528" cy="624"/>
            </a:xfrm>
            <a:prstGeom prst="rect">
              <a:avLst/>
            </a:prstGeom>
            <a:noFill/>
            <a:ln w="9525">
              <a:solidFill>
                <a:schemeClr val="tx1"/>
              </a:solidFill>
              <a:miter lim="800000"/>
              <a:headEnd/>
              <a:tailEnd/>
            </a:ln>
          </p:spPr>
          <p:txBody>
            <a:bodyPr wrap="none" anchor="ctr"/>
            <a:lstStyle/>
            <a:p>
              <a:endParaRPr lang="en-US">
                <a:solidFill>
                  <a:srgbClr val="000000"/>
                </a:solidFill>
              </a:endParaRPr>
            </a:p>
          </p:txBody>
        </p:sp>
        <p:sp>
          <p:nvSpPr>
            <p:cNvPr id="38931" name="Text Box 14"/>
            <p:cNvSpPr txBox="1">
              <a:spLocks noChangeArrowheads="1"/>
            </p:cNvSpPr>
            <p:nvPr/>
          </p:nvSpPr>
          <p:spPr bwMode="auto">
            <a:xfrm>
              <a:off x="5210" y="240"/>
              <a:ext cx="372" cy="365"/>
            </a:xfrm>
            <a:prstGeom prst="rect">
              <a:avLst/>
            </a:prstGeom>
            <a:noFill/>
            <a:ln w="9525">
              <a:noFill/>
              <a:miter lim="800000"/>
              <a:headEnd/>
              <a:tailEnd/>
            </a:ln>
          </p:spPr>
          <p:txBody>
            <a:bodyPr wrap="none">
              <a:spAutoFit/>
            </a:bodyPr>
            <a:lstStyle/>
            <a:p>
              <a:pPr algn="l"/>
              <a:r>
                <a:rPr lang="en-US" sz="3200">
                  <a:solidFill>
                    <a:srgbClr val="000000"/>
                  </a:solidFill>
                </a:rPr>
                <a:t>Kr</a:t>
              </a:r>
            </a:p>
          </p:txBody>
        </p:sp>
        <p:sp>
          <p:nvSpPr>
            <p:cNvPr id="38932" name="Text Box 15"/>
            <p:cNvSpPr txBox="1">
              <a:spLocks noChangeArrowheads="1"/>
            </p:cNvSpPr>
            <p:nvPr/>
          </p:nvSpPr>
          <p:spPr bwMode="auto">
            <a:xfrm>
              <a:off x="5166" y="538"/>
              <a:ext cx="395" cy="192"/>
            </a:xfrm>
            <a:prstGeom prst="rect">
              <a:avLst/>
            </a:prstGeom>
            <a:noFill/>
            <a:ln w="9525">
              <a:noFill/>
              <a:miter lim="800000"/>
              <a:headEnd/>
              <a:tailEnd/>
            </a:ln>
          </p:spPr>
          <p:txBody>
            <a:bodyPr wrap="none">
              <a:spAutoFit/>
            </a:bodyPr>
            <a:lstStyle/>
            <a:p>
              <a:pPr algn="l"/>
              <a:r>
                <a:rPr lang="en-US" sz="1400" b="1">
                  <a:solidFill>
                    <a:srgbClr val="FF0000"/>
                  </a:solidFill>
                </a:rPr>
                <a:t>83.80</a:t>
              </a:r>
            </a:p>
          </p:txBody>
        </p:sp>
        <p:sp>
          <p:nvSpPr>
            <p:cNvPr id="38933" name="Text Box 16"/>
            <p:cNvSpPr txBox="1">
              <a:spLocks noChangeArrowheads="1"/>
            </p:cNvSpPr>
            <p:nvPr/>
          </p:nvSpPr>
          <p:spPr bwMode="auto">
            <a:xfrm>
              <a:off x="5424" y="96"/>
              <a:ext cx="276" cy="231"/>
            </a:xfrm>
            <a:prstGeom prst="rect">
              <a:avLst/>
            </a:prstGeom>
            <a:noFill/>
            <a:ln w="9525">
              <a:noFill/>
              <a:miter lim="800000"/>
              <a:headEnd/>
              <a:tailEnd/>
            </a:ln>
          </p:spPr>
          <p:txBody>
            <a:bodyPr wrap="none">
              <a:spAutoFit/>
            </a:bodyPr>
            <a:lstStyle/>
            <a:p>
              <a:pPr algn="l"/>
              <a:r>
                <a:rPr lang="en-US" sz="1800">
                  <a:solidFill>
                    <a:srgbClr val="333399"/>
                  </a:solidFill>
                </a:rPr>
                <a:t>36</a:t>
              </a:r>
            </a:p>
          </p:txBody>
        </p:sp>
      </p:grpSp>
      <p:grpSp>
        <p:nvGrpSpPr>
          <p:cNvPr id="3" name="Group 17"/>
          <p:cNvGrpSpPr>
            <a:grpSpLocks/>
          </p:cNvGrpSpPr>
          <p:nvPr/>
        </p:nvGrpSpPr>
        <p:grpSpPr bwMode="auto">
          <a:xfrm>
            <a:off x="200025" y="152400"/>
            <a:ext cx="895350" cy="1006475"/>
            <a:chOff x="5136" y="96"/>
            <a:chExt cx="564" cy="634"/>
          </a:xfrm>
        </p:grpSpPr>
        <p:sp>
          <p:nvSpPr>
            <p:cNvPr id="38926" name="Rectangle 18"/>
            <p:cNvSpPr>
              <a:spLocks noChangeArrowheads="1"/>
            </p:cNvSpPr>
            <p:nvPr/>
          </p:nvSpPr>
          <p:spPr bwMode="auto">
            <a:xfrm>
              <a:off x="5136" y="96"/>
              <a:ext cx="528" cy="624"/>
            </a:xfrm>
            <a:prstGeom prst="rect">
              <a:avLst/>
            </a:prstGeom>
            <a:noFill/>
            <a:ln w="9525">
              <a:solidFill>
                <a:schemeClr val="tx1"/>
              </a:solidFill>
              <a:miter lim="800000"/>
              <a:headEnd/>
              <a:tailEnd/>
            </a:ln>
          </p:spPr>
          <p:txBody>
            <a:bodyPr wrap="none" anchor="ctr"/>
            <a:lstStyle/>
            <a:p>
              <a:endParaRPr lang="en-US">
                <a:solidFill>
                  <a:srgbClr val="000000"/>
                </a:solidFill>
              </a:endParaRPr>
            </a:p>
          </p:txBody>
        </p:sp>
        <p:sp>
          <p:nvSpPr>
            <p:cNvPr id="38927" name="Text Box 19"/>
            <p:cNvSpPr txBox="1">
              <a:spLocks noChangeArrowheads="1"/>
            </p:cNvSpPr>
            <p:nvPr/>
          </p:nvSpPr>
          <p:spPr bwMode="auto">
            <a:xfrm>
              <a:off x="5210" y="240"/>
              <a:ext cx="372" cy="365"/>
            </a:xfrm>
            <a:prstGeom prst="rect">
              <a:avLst/>
            </a:prstGeom>
            <a:noFill/>
            <a:ln w="9525">
              <a:noFill/>
              <a:miter lim="800000"/>
              <a:headEnd/>
              <a:tailEnd/>
            </a:ln>
          </p:spPr>
          <p:txBody>
            <a:bodyPr wrap="none">
              <a:spAutoFit/>
            </a:bodyPr>
            <a:lstStyle/>
            <a:p>
              <a:pPr algn="l"/>
              <a:r>
                <a:rPr lang="en-US" sz="3200">
                  <a:solidFill>
                    <a:srgbClr val="000000"/>
                  </a:solidFill>
                </a:rPr>
                <a:t>Br</a:t>
              </a:r>
            </a:p>
          </p:txBody>
        </p:sp>
        <p:sp>
          <p:nvSpPr>
            <p:cNvPr id="38928" name="Text Box 20"/>
            <p:cNvSpPr txBox="1">
              <a:spLocks noChangeArrowheads="1"/>
            </p:cNvSpPr>
            <p:nvPr/>
          </p:nvSpPr>
          <p:spPr bwMode="auto">
            <a:xfrm>
              <a:off x="5166" y="538"/>
              <a:ext cx="457" cy="192"/>
            </a:xfrm>
            <a:prstGeom prst="rect">
              <a:avLst/>
            </a:prstGeom>
            <a:noFill/>
            <a:ln w="9525">
              <a:noFill/>
              <a:miter lim="800000"/>
              <a:headEnd/>
              <a:tailEnd/>
            </a:ln>
          </p:spPr>
          <p:txBody>
            <a:bodyPr wrap="none">
              <a:spAutoFit/>
            </a:bodyPr>
            <a:lstStyle/>
            <a:p>
              <a:pPr algn="l"/>
              <a:r>
                <a:rPr lang="en-US" sz="1400" b="1">
                  <a:solidFill>
                    <a:srgbClr val="FF0000"/>
                  </a:solidFill>
                </a:rPr>
                <a:t>79.904</a:t>
              </a:r>
            </a:p>
          </p:txBody>
        </p:sp>
        <p:sp>
          <p:nvSpPr>
            <p:cNvPr id="38929" name="Text Box 21"/>
            <p:cNvSpPr txBox="1">
              <a:spLocks noChangeArrowheads="1"/>
            </p:cNvSpPr>
            <p:nvPr/>
          </p:nvSpPr>
          <p:spPr bwMode="auto">
            <a:xfrm>
              <a:off x="5424" y="96"/>
              <a:ext cx="276" cy="231"/>
            </a:xfrm>
            <a:prstGeom prst="rect">
              <a:avLst/>
            </a:prstGeom>
            <a:noFill/>
            <a:ln w="9525">
              <a:noFill/>
              <a:miter lim="800000"/>
              <a:headEnd/>
              <a:tailEnd/>
            </a:ln>
          </p:spPr>
          <p:txBody>
            <a:bodyPr wrap="none">
              <a:spAutoFit/>
            </a:bodyPr>
            <a:lstStyle/>
            <a:p>
              <a:pPr algn="l"/>
              <a:r>
                <a:rPr lang="en-US" sz="1800">
                  <a:solidFill>
                    <a:srgbClr val="333399"/>
                  </a:solidFill>
                </a:rPr>
                <a:t>35</a:t>
              </a:r>
            </a:p>
          </p:txBody>
        </p:sp>
      </p:grpSp>
    </p:spTree>
    <p:extLst>
      <p:ext uri="{BB962C8B-B14F-4D97-AF65-F5344CB8AC3E}">
        <p14:creationId xmlns:p14="http://schemas.microsoft.com/office/powerpoint/2010/main" val="21994147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821250"/>
                                        </p:tgtEl>
                                        <p:attrNameLst>
                                          <p:attrName>style.visibility</p:attrName>
                                        </p:attrNameLst>
                                      </p:cBhvr>
                                      <p:to>
                                        <p:strVal val="visible"/>
                                      </p:to>
                                    </p:set>
                                    <p:animEffect transition="in" filter="dissolve">
                                      <p:cBhvr>
                                        <p:cTn id="19" dur="500"/>
                                        <p:tgtEl>
                                          <p:spTgt spid="821250"/>
                                        </p:tgtEl>
                                      </p:cBhvr>
                                    </p:animEffect>
                                  </p:child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821255"/>
                                        </p:tgtEl>
                                        <p:attrNameLst>
                                          <p:attrName>style.visibility</p:attrName>
                                        </p:attrNameLst>
                                      </p:cBhvr>
                                      <p:to>
                                        <p:strVal val="visible"/>
                                      </p:to>
                                    </p:set>
                                    <p:animEffect transition="in" filter="wipe(up)">
                                      <p:cBhvr>
                                        <p:cTn id="23" dur="500"/>
                                        <p:tgtEl>
                                          <p:spTgt spid="82125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21254"/>
                                        </p:tgtEl>
                                        <p:attrNameLst>
                                          <p:attrName>style.visibility</p:attrName>
                                        </p:attrNameLst>
                                      </p:cBhvr>
                                      <p:to>
                                        <p:strVal val="visible"/>
                                      </p:to>
                                    </p:set>
                                    <p:animEffect transition="in" filter="wipe(left)">
                                      <p:cBhvr>
                                        <p:cTn id="28" dur="500"/>
                                        <p:tgtEl>
                                          <p:spTgt spid="82125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821256"/>
                                        </p:tgtEl>
                                        <p:attrNameLst>
                                          <p:attrName>style.visibility</p:attrName>
                                        </p:attrNameLst>
                                      </p:cBhvr>
                                      <p:to>
                                        <p:strVal val="visible"/>
                                      </p:to>
                                    </p:set>
                                    <p:animEffect transition="in" filter="wipe(left)">
                                      <p:cBhvr>
                                        <p:cTn id="33" dur="500"/>
                                        <p:tgtEl>
                                          <p:spTgt spid="82125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821252"/>
                                        </p:tgtEl>
                                        <p:attrNameLst>
                                          <p:attrName>style.visibility</p:attrName>
                                        </p:attrNameLst>
                                      </p:cBhvr>
                                      <p:to>
                                        <p:strVal val="visible"/>
                                      </p:to>
                                    </p:set>
                                    <p:animEffect transition="in" filter="wipe(left)">
                                      <p:cBhvr>
                                        <p:cTn id="38" dur="500"/>
                                        <p:tgtEl>
                                          <p:spTgt spid="82125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821253"/>
                                        </p:tgtEl>
                                        <p:attrNameLst>
                                          <p:attrName>style.visibility</p:attrName>
                                        </p:attrNameLst>
                                      </p:cBhvr>
                                      <p:to>
                                        <p:strVal val="visible"/>
                                      </p:to>
                                    </p:set>
                                    <p:animEffect transition="in" filter="wipe(left)">
                                      <p:cBhvr>
                                        <p:cTn id="43" dur="500"/>
                                        <p:tgtEl>
                                          <p:spTgt spid="821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250" grpId="0" animBg="1"/>
      <p:bldP spid="821253" grpId="0"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9943" name="Group 2"/>
          <p:cNvGrpSpPr>
            <a:grpSpLocks/>
          </p:cNvGrpSpPr>
          <p:nvPr/>
        </p:nvGrpSpPr>
        <p:grpSpPr bwMode="auto">
          <a:xfrm>
            <a:off x="0" y="2752725"/>
            <a:ext cx="9144000" cy="4105275"/>
            <a:chOff x="0" y="1734"/>
            <a:chExt cx="5760" cy="2586"/>
          </a:xfrm>
        </p:grpSpPr>
        <p:sp>
          <p:nvSpPr>
            <p:cNvPr id="39959" name="Rectangle 3"/>
            <p:cNvSpPr>
              <a:spLocks noChangeArrowheads="1"/>
            </p:cNvSpPr>
            <p:nvPr/>
          </p:nvSpPr>
          <p:spPr bwMode="auto">
            <a:xfrm>
              <a:off x="0" y="1734"/>
              <a:ext cx="5760" cy="2586"/>
            </a:xfrm>
            <a:prstGeom prst="rect">
              <a:avLst/>
            </a:prstGeom>
            <a:noFill/>
            <a:ln w="28575">
              <a:solidFill>
                <a:schemeClr val="bg2"/>
              </a:solidFill>
              <a:miter lim="800000"/>
              <a:headEnd/>
              <a:tailEnd/>
            </a:ln>
          </p:spPr>
          <p:txBody>
            <a:bodyPr wrap="none" anchor="ctr"/>
            <a:lstStyle/>
            <a:p>
              <a:endParaRPr lang="en-US">
                <a:solidFill>
                  <a:srgbClr val="000000"/>
                </a:solidFill>
              </a:endParaRPr>
            </a:p>
          </p:txBody>
        </p:sp>
        <p:sp>
          <p:nvSpPr>
            <p:cNvPr id="39960" name="Line 4"/>
            <p:cNvSpPr>
              <a:spLocks noChangeShapeType="1"/>
            </p:cNvSpPr>
            <p:nvPr/>
          </p:nvSpPr>
          <p:spPr bwMode="auto">
            <a:xfrm>
              <a:off x="1855" y="1734"/>
              <a:ext cx="0" cy="2586"/>
            </a:xfrm>
            <a:prstGeom prst="line">
              <a:avLst/>
            </a:prstGeom>
            <a:noFill/>
            <a:ln w="28575">
              <a:solidFill>
                <a:schemeClr val="bg2"/>
              </a:solidFill>
              <a:round/>
              <a:headEnd/>
              <a:tailEnd/>
            </a:ln>
          </p:spPr>
          <p:txBody>
            <a:bodyPr wrap="none" anchor="ctr"/>
            <a:lstStyle/>
            <a:p>
              <a:endParaRPr lang="en-US">
                <a:solidFill>
                  <a:srgbClr val="000000"/>
                </a:solidFill>
              </a:endParaRPr>
            </a:p>
          </p:txBody>
        </p:sp>
      </p:grpSp>
      <p:sp>
        <p:nvSpPr>
          <p:cNvPr id="39944" name="Rectangle 5"/>
          <p:cNvSpPr>
            <a:spLocks noGrp="1" noChangeArrowheads="1"/>
          </p:cNvSpPr>
          <p:nvPr>
            <p:ph type="body" idx="1"/>
          </p:nvPr>
        </p:nvSpPr>
        <p:spPr>
          <a:xfrm>
            <a:off x="457200" y="1371600"/>
            <a:ext cx="8181975" cy="1427163"/>
          </a:xfrm>
          <a:noFill/>
        </p:spPr>
        <p:txBody>
          <a:bodyPr/>
          <a:lstStyle/>
          <a:p>
            <a:pPr eaLnBrk="1" hangingPunct="1">
              <a:lnSpc>
                <a:spcPct val="90000"/>
              </a:lnSpc>
              <a:spcBef>
                <a:spcPct val="100000"/>
              </a:spcBef>
              <a:buFontTx/>
              <a:buNone/>
            </a:pPr>
            <a:r>
              <a:rPr lang="en-US" sz="2400" smtClean="0">
                <a:cs typeface="Times New Roman" pitchFamily="18" charset="0"/>
              </a:rPr>
              <a:t>    A molecule of oxygen gas has an average speed of 12.3 m/s at a given temp and pressure.  What is the average speed of hydrogen molecules at the same conditions?</a:t>
            </a:r>
            <a:r>
              <a:rPr lang="en-US" sz="2400" smtClean="0"/>
              <a:t> </a:t>
            </a:r>
          </a:p>
        </p:txBody>
      </p:sp>
      <p:graphicFrame>
        <p:nvGraphicFramePr>
          <p:cNvPr id="823302" name="Object 6"/>
          <p:cNvGraphicFramePr>
            <a:graphicFrameLocks noChangeAspect="1"/>
          </p:cNvGraphicFramePr>
          <p:nvPr/>
        </p:nvGraphicFramePr>
        <p:xfrm>
          <a:off x="242888" y="2927350"/>
          <a:ext cx="2362200" cy="1525588"/>
        </p:xfrm>
        <a:graphic>
          <a:graphicData uri="http://schemas.openxmlformats.org/presentationml/2006/ole">
            <mc:AlternateContent xmlns:mc="http://schemas.openxmlformats.org/markup-compatibility/2006">
              <mc:Choice xmlns:v="urn:schemas-microsoft-com:vml" Requires="v">
                <p:oleObj spid="_x0000_s52226" name="Equation" r:id="rId4" imgW="723600" imgH="482400" progId="Equation.3">
                  <p:embed/>
                </p:oleObj>
              </mc:Choice>
              <mc:Fallback>
                <p:oleObj name="Equation" r:id="rId4" imgW="723600" imgH="482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888" y="2927350"/>
                        <a:ext cx="2362200" cy="1525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00"/>
                            </a:solidFill>
                            <a:miter lim="800000"/>
                            <a:headEnd/>
                            <a:tailEnd/>
                          </a14:hiddenLine>
                        </a:ext>
                      </a:extLst>
                    </p:spPr>
                  </p:pic>
                </p:oleObj>
              </mc:Fallback>
            </mc:AlternateContent>
          </a:graphicData>
        </a:graphic>
      </p:graphicFrame>
      <p:graphicFrame>
        <p:nvGraphicFramePr>
          <p:cNvPr id="823303" name="Object 7"/>
          <p:cNvGraphicFramePr>
            <a:graphicFrameLocks noChangeAspect="1"/>
          </p:cNvGraphicFramePr>
          <p:nvPr/>
        </p:nvGraphicFramePr>
        <p:xfrm>
          <a:off x="131763" y="4927600"/>
          <a:ext cx="2693987" cy="1651000"/>
        </p:xfrm>
        <a:graphic>
          <a:graphicData uri="http://schemas.openxmlformats.org/presentationml/2006/ole">
            <mc:AlternateContent xmlns:mc="http://schemas.openxmlformats.org/markup-compatibility/2006">
              <mc:Choice xmlns:v="urn:schemas-microsoft-com:vml" Requires="v">
                <p:oleObj spid="_x0000_s52227" name="Equation" r:id="rId6" imgW="825480" imgH="520560" progId="Equation.3">
                  <p:embed/>
                </p:oleObj>
              </mc:Choice>
              <mc:Fallback>
                <p:oleObj name="Equation" r:id="rId6" imgW="825480" imgH="52056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763" y="4927600"/>
                        <a:ext cx="2693987" cy="165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00"/>
                            </a:solidFill>
                            <a:miter lim="800000"/>
                            <a:headEnd/>
                            <a:tailEnd/>
                          </a14:hiddenLine>
                        </a:ext>
                      </a:extLst>
                    </p:spPr>
                  </p:pic>
                </p:oleObj>
              </mc:Fallback>
            </mc:AlternateContent>
          </a:graphicData>
        </a:graphic>
      </p:graphicFrame>
      <p:graphicFrame>
        <p:nvGraphicFramePr>
          <p:cNvPr id="823304" name="Object 8"/>
          <p:cNvGraphicFramePr>
            <a:graphicFrameLocks noChangeAspect="1"/>
          </p:cNvGraphicFramePr>
          <p:nvPr/>
        </p:nvGraphicFramePr>
        <p:xfrm>
          <a:off x="3992563" y="2906713"/>
          <a:ext cx="4852987" cy="1336675"/>
        </p:xfrm>
        <a:graphic>
          <a:graphicData uri="http://schemas.openxmlformats.org/presentationml/2006/ole">
            <mc:AlternateContent xmlns:mc="http://schemas.openxmlformats.org/markup-compatibility/2006">
              <mc:Choice xmlns:v="urn:schemas-microsoft-com:vml" Requires="v">
                <p:oleObj spid="_x0000_s52228" name="Equation" r:id="rId8" imgW="1650960" imgH="469800" progId="Equation.3">
                  <p:embed/>
                </p:oleObj>
              </mc:Choice>
              <mc:Fallback>
                <p:oleObj name="Equation" r:id="rId8" imgW="1650960" imgH="4698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2563" y="2906713"/>
                        <a:ext cx="4852987" cy="133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00"/>
                            </a:solidFill>
                            <a:miter lim="800000"/>
                            <a:headEnd/>
                            <a:tailEnd/>
                          </a14:hiddenLine>
                        </a:ext>
                      </a:extLst>
                    </p:spPr>
                  </p:pic>
                </p:oleObj>
              </mc:Fallback>
            </mc:AlternateContent>
          </a:graphicData>
        </a:graphic>
      </p:graphicFrame>
      <p:sp>
        <p:nvSpPr>
          <p:cNvPr id="39945" name="Rectangle 9"/>
          <p:cNvSpPr>
            <a:spLocks noGrp="1" noChangeArrowheads="1"/>
          </p:cNvSpPr>
          <p:nvPr>
            <p:ph type="title"/>
          </p:nvPr>
        </p:nvSpPr>
        <p:spPr/>
        <p:txBody>
          <a:bodyPr/>
          <a:lstStyle/>
          <a:p>
            <a:pPr eaLnBrk="1" hangingPunct="1"/>
            <a:r>
              <a:rPr lang="en-US" smtClean="0"/>
              <a:t>Graham’s Law</a:t>
            </a:r>
          </a:p>
        </p:txBody>
      </p:sp>
      <p:graphicFrame>
        <p:nvGraphicFramePr>
          <p:cNvPr id="823306" name="Object 10"/>
          <p:cNvGraphicFramePr>
            <a:graphicFrameLocks noChangeAspect="1"/>
          </p:cNvGraphicFramePr>
          <p:nvPr/>
        </p:nvGraphicFramePr>
        <p:xfrm>
          <a:off x="5441950" y="4364038"/>
          <a:ext cx="3248025" cy="1192212"/>
        </p:xfrm>
        <a:graphic>
          <a:graphicData uri="http://schemas.openxmlformats.org/presentationml/2006/ole">
            <mc:AlternateContent xmlns:mc="http://schemas.openxmlformats.org/markup-compatibility/2006">
              <mc:Choice xmlns:v="urn:schemas-microsoft-com:vml" Requires="v">
                <p:oleObj spid="_x0000_s52229" name="Equation" r:id="rId10" imgW="1104840" imgH="419040" progId="Equation.3">
                  <p:embed/>
                </p:oleObj>
              </mc:Choice>
              <mc:Fallback>
                <p:oleObj name="Equation" r:id="rId10" imgW="1104840" imgH="4190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41950" y="4364038"/>
                        <a:ext cx="3248025" cy="119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00"/>
                            </a:solidFill>
                            <a:miter lim="800000"/>
                            <a:headEnd/>
                            <a:tailEnd/>
                          </a14:hiddenLine>
                        </a:ext>
                      </a:extLst>
                    </p:spPr>
                  </p:pic>
                </p:oleObj>
              </mc:Fallback>
            </mc:AlternateContent>
          </a:graphicData>
        </a:graphic>
      </p:graphicFrame>
      <p:graphicFrame>
        <p:nvGraphicFramePr>
          <p:cNvPr id="823307" name="Object 11"/>
          <p:cNvGraphicFramePr>
            <a:graphicFrameLocks noChangeAspect="1"/>
          </p:cNvGraphicFramePr>
          <p:nvPr/>
        </p:nvGraphicFramePr>
        <p:xfrm>
          <a:off x="5856288" y="5849938"/>
          <a:ext cx="2724150" cy="685800"/>
        </p:xfrm>
        <a:graphic>
          <a:graphicData uri="http://schemas.openxmlformats.org/presentationml/2006/ole">
            <mc:AlternateContent xmlns:mc="http://schemas.openxmlformats.org/markup-compatibility/2006">
              <mc:Choice xmlns:v="urn:schemas-microsoft-com:vml" Requires="v">
                <p:oleObj spid="_x0000_s52230" name="Equation" r:id="rId12" imgW="927000" imgH="241200" progId="Equation.3">
                  <p:embed/>
                </p:oleObj>
              </mc:Choice>
              <mc:Fallback>
                <p:oleObj name="Equation" r:id="rId12" imgW="927000" imgH="2412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56288" y="5849938"/>
                        <a:ext cx="272415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00"/>
                            </a:solidFill>
                            <a:miter lim="800000"/>
                            <a:headEnd/>
                            <a:tailEnd/>
                          </a14:hiddenLine>
                        </a:ext>
                      </a:extLst>
                    </p:spPr>
                  </p:pic>
                </p:oleObj>
              </mc:Fallback>
            </mc:AlternateContent>
          </a:graphicData>
        </a:graphic>
      </p:graphicFrame>
      <p:sp>
        <p:nvSpPr>
          <p:cNvPr id="823308" name="AutoShape 12"/>
          <p:cNvSpPr>
            <a:spLocks noChangeArrowheads="1"/>
          </p:cNvSpPr>
          <p:nvPr/>
        </p:nvSpPr>
        <p:spPr bwMode="auto">
          <a:xfrm>
            <a:off x="3179763" y="5237163"/>
            <a:ext cx="2079625" cy="1330325"/>
          </a:xfrm>
          <a:prstGeom prst="wedgeRectCallout">
            <a:avLst>
              <a:gd name="adj1" fmla="val 2824"/>
              <a:gd name="adj2" fmla="val -45347"/>
            </a:avLst>
          </a:prstGeom>
          <a:solidFill>
            <a:srgbClr val="E7F4F5"/>
          </a:solidFill>
          <a:ln w="9525">
            <a:solidFill>
              <a:schemeClr val="bg2"/>
            </a:solidFill>
            <a:miter lim="800000"/>
            <a:headEnd/>
            <a:tailEnd/>
          </a:ln>
        </p:spPr>
        <p:txBody>
          <a:bodyPr/>
          <a:lstStyle/>
          <a:p>
            <a:pPr eaLnBrk="0" hangingPunct="0"/>
            <a:r>
              <a:rPr lang="en-US" sz="2000">
                <a:solidFill>
                  <a:srgbClr val="333399"/>
                </a:solidFill>
              </a:rPr>
              <a:t>Put the gas with the unknown speed as </a:t>
            </a:r>
            <a:br>
              <a:rPr lang="en-US" sz="2000">
                <a:solidFill>
                  <a:srgbClr val="333399"/>
                </a:solidFill>
              </a:rPr>
            </a:br>
            <a:r>
              <a:rPr lang="en-US" sz="2000">
                <a:solidFill>
                  <a:srgbClr val="333399"/>
                </a:solidFill>
              </a:rPr>
              <a:t>“Gas A”.</a:t>
            </a:r>
          </a:p>
        </p:txBody>
      </p:sp>
      <p:sp>
        <p:nvSpPr>
          <p:cNvPr id="39947" name="Rectangle 13"/>
          <p:cNvSpPr>
            <a:spLocks noChangeArrowheads="1"/>
          </p:cNvSpPr>
          <p:nvPr/>
        </p:nvSpPr>
        <p:spPr bwMode="auto">
          <a:xfrm>
            <a:off x="5413375" y="6629400"/>
            <a:ext cx="3730625" cy="336550"/>
          </a:xfrm>
          <a:prstGeom prst="rect">
            <a:avLst/>
          </a:prstGeom>
          <a:noFill/>
          <a:ln w="9525">
            <a:noFill/>
            <a:miter lim="800000"/>
            <a:headEnd/>
            <a:tailEnd/>
          </a:ln>
        </p:spPr>
        <p:txBody>
          <a:bodyPr wrap="none">
            <a:spAutoFit/>
          </a:bodyPr>
          <a:lstStyle/>
          <a:p>
            <a:pPr algn="l"/>
            <a:r>
              <a:rPr lang="en-US" sz="800">
                <a:solidFill>
                  <a:srgbClr val="000000"/>
                </a:solidFill>
              </a:rPr>
              <a:t>Courtesy Christy Johannesson www.nisd.net/communicationsarts/pages/chem</a:t>
            </a:r>
          </a:p>
          <a:p>
            <a:pPr algn="l"/>
            <a:endParaRPr lang="en-US" sz="800">
              <a:solidFill>
                <a:srgbClr val="000000"/>
              </a:solidFill>
            </a:endParaRPr>
          </a:p>
        </p:txBody>
      </p:sp>
      <p:grpSp>
        <p:nvGrpSpPr>
          <p:cNvPr id="3" name="Group 26"/>
          <p:cNvGrpSpPr>
            <a:grpSpLocks/>
          </p:cNvGrpSpPr>
          <p:nvPr/>
        </p:nvGrpSpPr>
        <p:grpSpPr bwMode="auto">
          <a:xfrm>
            <a:off x="200025" y="152400"/>
            <a:ext cx="8805863" cy="1006475"/>
            <a:chOff x="126" y="96"/>
            <a:chExt cx="5547" cy="634"/>
          </a:xfrm>
        </p:grpSpPr>
        <p:grpSp>
          <p:nvGrpSpPr>
            <p:cNvPr id="39949" name="Group 25"/>
            <p:cNvGrpSpPr>
              <a:grpSpLocks/>
            </p:cNvGrpSpPr>
            <p:nvPr/>
          </p:nvGrpSpPr>
          <p:grpSpPr bwMode="auto">
            <a:xfrm>
              <a:off x="5136" y="96"/>
              <a:ext cx="537" cy="634"/>
              <a:chOff x="5136" y="96"/>
              <a:chExt cx="537" cy="634"/>
            </a:xfrm>
          </p:grpSpPr>
          <p:sp>
            <p:nvSpPr>
              <p:cNvPr id="39955" name="Rectangle 15"/>
              <p:cNvSpPr>
                <a:spLocks noChangeArrowheads="1"/>
              </p:cNvSpPr>
              <p:nvPr/>
            </p:nvSpPr>
            <p:spPr bwMode="auto">
              <a:xfrm>
                <a:off x="5136" y="96"/>
                <a:ext cx="528" cy="624"/>
              </a:xfrm>
              <a:prstGeom prst="rect">
                <a:avLst/>
              </a:prstGeom>
              <a:noFill/>
              <a:ln w="9525">
                <a:solidFill>
                  <a:schemeClr val="tx1"/>
                </a:solidFill>
                <a:miter lim="800000"/>
                <a:headEnd/>
                <a:tailEnd/>
              </a:ln>
            </p:spPr>
            <p:txBody>
              <a:bodyPr wrap="none" anchor="ctr"/>
              <a:lstStyle/>
              <a:p>
                <a:endParaRPr lang="en-US">
                  <a:solidFill>
                    <a:srgbClr val="000000"/>
                  </a:solidFill>
                </a:endParaRPr>
              </a:p>
            </p:txBody>
          </p:sp>
          <p:sp>
            <p:nvSpPr>
              <p:cNvPr id="39956" name="Text Box 16"/>
              <p:cNvSpPr txBox="1">
                <a:spLocks noChangeArrowheads="1"/>
              </p:cNvSpPr>
              <p:nvPr/>
            </p:nvSpPr>
            <p:spPr bwMode="auto">
              <a:xfrm>
                <a:off x="5246" y="240"/>
                <a:ext cx="315" cy="365"/>
              </a:xfrm>
              <a:prstGeom prst="rect">
                <a:avLst/>
              </a:prstGeom>
              <a:noFill/>
              <a:ln w="9525">
                <a:noFill/>
                <a:miter lim="800000"/>
                <a:headEnd/>
                <a:tailEnd/>
              </a:ln>
            </p:spPr>
            <p:txBody>
              <a:bodyPr wrap="none">
                <a:spAutoFit/>
              </a:bodyPr>
              <a:lstStyle/>
              <a:p>
                <a:pPr algn="l"/>
                <a:r>
                  <a:rPr lang="en-US" sz="3200">
                    <a:solidFill>
                      <a:srgbClr val="000000"/>
                    </a:solidFill>
                  </a:rPr>
                  <a:t>O</a:t>
                </a:r>
              </a:p>
            </p:txBody>
          </p:sp>
          <p:sp>
            <p:nvSpPr>
              <p:cNvPr id="39957" name="Text Box 17"/>
              <p:cNvSpPr txBox="1">
                <a:spLocks noChangeArrowheads="1"/>
              </p:cNvSpPr>
              <p:nvPr/>
            </p:nvSpPr>
            <p:spPr bwMode="auto">
              <a:xfrm>
                <a:off x="5154" y="538"/>
                <a:ext cx="519" cy="192"/>
              </a:xfrm>
              <a:prstGeom prst="rect">
                <a:avLst/>
              </a:prstGeom>
              <a:noFill/>
              <a:ln w="9525">
                <a:noFill/>
                <a:miter lim="800000"/>
                <a:headEnd/>
                <a:tailEnd/>
              </a:ln>
            </p:spPr>
            <p:txBody>
              <a:bodyPr wrap="none">
                <a:spAutoFit/>
              </a:bodyPr>
              <a:lstStyle/>
              <a:p>
                <a:pPr algn="l"/>
                <a:r>
                  <a:rPr lang="en-US" sz="1400" b="1">
                    <a:solidFill>
                      <a:srgbClr val="FF0000"/>
                    </a:solidFill>
                  </a:rPr>
                  <a:t>15.9994</a:t>
                </a:r>
              </a:p>
            </p:txBody>
          </p:sp>
          <p:sp>
            <p:nvSpPr>
              <p:cNvPr id="39958" name="Text Box 18"/>
              <p:cNvSpPr txBox="1">
                <a:spLocks noChangeArrowheads="1"/>
              </p:cNvSpPr>
              <p:nvPr/>
            </p:nvSpPr>
            <p:spPr bwMode="auto">
              <a:xfrm>
                <a:off x="5448" y="96"/>
                <a:ext cx="196" cy="231"/>
              </a:xfrm>
              <a:prstGeom prst="rect">
                <a:avLst/>
              </a:prstGeom>
              <a:noFill/>
              <a:ln w="9525">
                <a:noFill/>
                <a:miter lim="800000"/>
                <a:headEnd/>
                <a:tailEnd/>
              </a:ln>
            </p:spPr>
            <p:txBody>
              <a:bodyPr wrap="none">
                <a:spAutoFit/>
              </a:bodyPr>
              <a:lstStyle/>
              <a:p>
                <a:pPr algn="l"/>
                <a:r>
                  <a:rPr lang="en-US" sz="1800">
                    <a:solidFill>
                      <a:srgbClr val="333399"/>
                    </a:solidFill>
                  </a:rPr>
                  <a:t>8</a:t>
                </a:r>
              </a:p>
            </p:txBody>
          </p:sp>
        </p:grpSp>
        <p:grpSp>
          <p:nvGrpSpPr>
            <p:cNvPr id="39950" name="Group 24"/>
            <p:cNvGrpSpPr>
              <a:grpSpLocks/>
            </p:cNvGrpSpPr>
            <p:nvPr/>
          </p:nvGrpSpPr>
          <p:grpSpPr bwMode="auto">
            <a:xfrm>
              <a:off x="126" y="96"/>
              <a:ext cx="528" cy="634"/>
              <a:chOff x="126" y="96"/>
              <a:chExt cx="528" cy="634"/>
            </a:xfrm>
          </p:grpSpPr>
          <p:sp>
            <p:nvSpPr>
              <p:cNvPr id="39951" name="Rectangle 20"/>
              <p:cNvSpPr>
                <a:spLocks noChangeArrowheads="1"/>
              </p:cNvSpPr>
              <p:nvPr/>
            </p:nvSpPr>
            <p:spPr bwMode="auto">
              <a:xfrm>
                <a:off x="126" y="96"/>
                <a:ext cx="528" cy="624"/>
              </a:xfrm>
              <a:prstGeom prst="rect">
                <a:avLst/>
              </a:prstGeom>
              <a:noFill/>
              <a:ln w="9525">
                <a:solidFill>
                  <a:schemeClr val="tx1"/>
                </a:solidFill>
                <a:miter lim="800000"/>
                <a:headEnd/>
                <a:tailEnd/>
              </a:ln>
            </p:spPr>
            <p:txBody>
              <a:bodyPr wrap="none" anchor="ctr"/>
              <a:lstStyle/>
              <a:p>
                <a:endParaRPr lang="en-US">
                  <a:solidFill>
                    <a:srgbClr val="000000"/>
                  </a:solidFill>
                </a:endParaRPr>
              </a:p>
            </p:txBody>
          </p:sp>
          <p:sp>
            <p:nvSpPr>
              <p:cNvPr id="39952" name="Text Box 21"/>
              <p:cNvSpPr txBox="1">
                <a:spLocks noChangeArrowheads="1"/>
              </p:cNvSpPr>
              <p:nvPr/>
            </p:nvSpPr>
            <p:spPr bwMode="auto">
              <a:xfrm>
                <a:off x="236" y="240"/>
                <a:ext cx="301" cy="365"/>
              </a:xfrm>
              <a:prstGeom prst="rect">
                <a:avLst/>
              </a:prstGeom>
              <a:noFill/>
              <a:ln w="9525">
                <a:noFill/>
                <a:miter lim="800000"/>
                <a:headEnd/>
                <a:tailEnd/>
              </a:ln>
            </p:spPr>
            <p:txBody>
              <a:bodyPr wrap="none">
                <a:spAutoFit/>
              </a:bodyPr>
              <a:lstStyle/>
              <a:p>
                <a:pPr algn="l"/>
                <a:r>
                  <a:rPr lang="en-US" sz="3200">
                    <a:solidFill>
                      <a:srgbClr val="000000"/>
                    </a:solidFill>
                  </a:rPr>
                  <a:t>H</a:t>
                </a:r>
              </a:p>
            </p:txBody>
          </p:sp>
          <p:sp>
            <p:nvSpPr>
              <p:cNvPr id="39953" name="Text Box 22"/>
              <p:cNvSpPr txBox="1">
                <a:spLocks noChangeArrowheads="1"/>
              </p:cNvSpPr>
              <p:nvPr/>
            </p:nvSpPr>
            <p:spPr bwMode="auto">
              <a:xfrm>
                <a:off x="132" y="538"/>
                <a:ext cx="519" cy="192"/>
              </a:xfrm>
              <a:prstGeom prst="rect">
                <a:avLst/>
              </a:prstGeom>
              <a:noFill/>
              <a:ln w="9525">
                <a:noFill/>
                <a:miter lim="800000"/>
                <a:headEnd/>
                <a:tailEnd/>
              </a:ln>
            </p:spPr>
            <p:txBody>
              <a:bodyPr wrap="none">
                <a:spAutoFit/>
              </a:bodyPr>
              <a:lstStyle/>
              <a:p>
                <a:pPr algn="l"/>
                <a:r>
                  <a:rPr lang="en-US" sz="1400" b="1">
                    <a:solidFill>
                      <a:srgbClr val="FF0000"/>
                    </a:solidFill>
                  </a:rPr>
                  <a:t>1.00794</a:t>
                </a:r>
              </a:p>
            </p:txBody>
          </p:sp>
          <p:sp>
            <p:nvSpPr>
              <p:cNvPr id="39954" name="Text Box 23"/>
              <p:cNvSpPr txBox="1">
                <a:spLocks noChangeArrowheads="1"/>
              </p:cNvSpPr>
              <p:nvPr/>
            </p:nvSpPr>
            <p:spPr bwMode="auto">
              <a:xfrm>
                <a:off x="438" y="96"/>
                <a:ext cx="196" cy="231"/>
              </a:xfrm>
              <a:prstGeom prst="rect">
                <a:avLst/>
              </a:prstGeom>
              <a:noFill/>
              <a:ln w="9525">
                <a:noFill/>
                <a:miter lim="800000"/>
                <a:headEnd/>
                <a:tailEnd/>
              </a:ln>
            </p:spPr>
            <p:txBody>
              <a:bodyPr wrap="none">
                <a:spAutoFit/>
              </a:bodyPr>
              <a:lstStyle/>
              <a:p>
                <a:pPr algn="l"/>
                <a:r>
                  <a:rPr lang="en-US" sz="1800">
                    <a:solidFill>
                      <a:srgbClr val="333399"/>
                    </a:solidFill>
                  </a:rPr>
                  <a:t>1</a:t>
                </a:r>
              </a:p>
            </p:txBody>
          </p:sp>
        </p:grpSp>
      </p:grpSp>
    </p:spTree>
    <p:extLst>
      <p:ext uri="{BB962C8B-B14F-4D97-AF65-F5344CB8AC3E}">
        <p14:creationId xmlns:p14="http://schemas.microsoft.com/office/powerpoint/2010/main" val="18102912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23302"/>
                                        </p:tgtEl>
                                        <p:attrNameLst>
                                          <p:attrName>style.visibility</p:attrName>
                                        </p:attrNameLst>
                                      </p:cBhvr>
                                      <p:to>
                                        <p:strVal val="visible"/>
                                      </p:to>
                                    </p:set>
                                    <p:animEffect transition="in" filter="wipe(up)">
                                      <p:cBhvr>
                                        <p:cTn id="7" dur="500"/>
                                        <p:tgtEl>
                                          <p:spTgt spid="82330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23303"/>
                                        </p:tgtEl>
                                        <p:attrNameLst>
                                          <p:attrName>style.visibility</p:attrName>
                                        </p:attrNameLst>
                                      </p:cBhvr>
                                      <p:to>
                                        <p:strVal val="visible"/>
                                      </p:to>
                                    </p:set>
                                    <p:animEffect transition="in" filter="wipe(up)">
                                      <p:cBhvr>
                                        <p:cTn id="11" dur="500"/>
                                        <p:tgtEl>
                                          <p:spTgt spid="823303"/>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823308"/>
                                        </p:tgtEl>
                                        <p:attrNameLst>
                                          <p:attrName>style.visibility</p:attrName>
                                        </p:attrNameLst>
                                      </p:cBhvr>
                                      <p:to>
                                        <p:strVal val="visible"/>
                                      </p:to>
                                    </p:set>
                                    <p:anim calcmode="lin" valueType="num">
                                      <p:cBhvr additive="base">
                                        <p:cTn id="15" dur="500" fill="hold"/>
                                        <p:tgtEl>
                                          <p:spTgt spid="823308"/>
                                        </p:tgtEl>
                                        <p:attrNameLst>
                                          <p:attrName>ppt_x</p:attrName>
                                        </p:attrNameLst>
                                      </p:cBhvr>
                                      <p:tavLst>
                                        <p:tav tm="0">
                                          <p:val>
                                            <p:strVal val="1+#ppt_w/2"/>
                                          </p:val>
                                        </p:tav>
                                        <p:tav tm="100000">
                                          <p:val>
                                            <p:strVal val="#ppt_x"/>
                                          </p:val>
                                        </p:tav>
                                      </p:tavLst>
                                    </p:anim>
                                    <p:anim calcmode="lin" valueType="num">
                                      <p:cBhvr additive="base">
                                        <p:cTn id="16" dur="500" fill="hold"/>
                                        <p:tgtEl>
                                          <p:spTgt spid="82330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823304"/>
                                        </p:tgtEl>
                                        <p:attrNameLst>
                                          <p:attrName>style.visibility</p:attrName>
                                        </p:attrNameLst>
                                      </p:cBhvr>
                                      <p:to>
                                        <p:strVal val="visible"/>
                                      </p:to>
                                    </p:set>
                                    <p:animEffect transition="in" filter="wipe(up)">
                                      <p:cBhvr>
                                        <p:cTn id="28" dur="500"/>
                                        <p:tgtEl>
                                          <p:spTgt spid="82330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823306"/>
                                        </p:tgtEl>
                                        <p:attrNameLst>
                                          <p:attrName>style.visibility</p:attrName>
                                        </p:attrNameLst>
                                      </p:cBhvr>
                                      <p:to>
                                        <p:strVal val="visible"/>
                                      </p:to>
                                    </p:set>
                                    <p:animEffect transition="in" filter="wipe(up)">
                                      <p:cBhvr>
                                        <p:cTn id="33" dur="500"/>
                                        <p:tgtEl>
                                          <p:spTgt spid="82330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823307"/>
                                        </p:tgtEl>
                                        <p:attrNameLst>
                                          <p:attrName>style.visibility</p:attrName>
                                        </p:attrNameLst>
                                      </p:cBhvr>
                                      <p:to>
                                        <p:strVal val="visible"/>
                                      </p:to>
                                    </p:set>
                                    <p:animEffect transition="in" filter="wipe(up)">
                                      <p:cBhvr>
                                        <p:cTn id="38" dur="500"/>
                                        <p:tgtEl>
                                          <p:spTgt spid="823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308" grpId="0" animBg="1"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40969" name="Group 2"/>
          <p:cNvGrpSpPr>
            <a:grpSpLocks/>
          </p:cNvGrpSpPr>
          <p:nvPr/>
        </p:nvGrpSpPr>
        <p:grpSpPr bwMode="auto">
          <a:xfrm>
            <a:off x="0" y="2836863"/>
            <a:ext cx="9144000" cy="4021137"/>
            <a:chOff x="0" y="1734"/>
            <a:chExt cx="5760" cy="2586"/>
          </a:xfrm>
        </p:grpSpPr>
        <p:sp>
          <p:nvSpPr>
            <p:cNvPr id="40985" name="Rectangle 3"/>
            <p:cNvSpPr>
              <a:spLocks noChangeArrowheads="1"/>
            </p:cNvSpPr>
            <p:nvPr/>
          </p:nvSpPr>
          <p:spPr bwMode="auto">
            <a:xfrm>
              <a:off x="0" y="1734"/>
              <a:ext cx="5760" cy="2586"/>
            </a:xfrm>
            <a:prstGeom prst="rect">
              <a:avLst/>
            </a:prstGeom>
            <a:noFill/>
            <a:ln w="28575">
              <a:solidFill>
                <a:schemeClr val="bg2"/>
              </a:solidFill>
              <a:miter lim="800000"/>
              <a:headEnd/>
              <a:tailEnd/>
            </a:ln>
          </p:spPr>
          <p:txBody>
            <a:bodyPr wrap="none" anchor="ctr"/>
            <a:lstStyle/>
            <a:p>
              <a:endParaRPr lang="en-US">
                <a:solidFill>
                  <a:srgbClr val="000000"/>
                </a:solidFill>
              </a:endParaRPr>
            </a:p>
          </p:txBody>
        </p:sp>
        <p:sp>
          <p:nvSpPr>
            <p:cNvPr id="40986" name="Line 4"/>
            <p:cNvSpPr>
              <a:spLocks noChangeShapeType="1"/>
            </p:cNvSpPr>
            <p:nvPr/>
          </p:nvSpPr>
          <p:spPr bwMode="auto">
            <a:xfrm>
              <a:off x="1855" y="1734"/>
              <a:ext cx="0" cy="2586"/>
            </a:xfrm>
            <a:prstGeom prst="line">
              <a:avLst/>
            </a:prstGeom>
            <a:noFill/>
            <a:ln w="28575">
              <a:solidFill>
                <a:schemeClr val="bg2"/>
              </a:solidFill>
              <a:round/>
              <a:headEnd/>
              <a:tailEnd/>
            </a:ln>
          </p:spPr>
          <p:txBody>
            <a:bodyPr wrap="none" anchor="ctr"/>
            <a:lstStyle/>
            <a:p>
              <a:endParaRPr lang="en-US">
                <a:solidFill>
                  <a:srgbClr val="000000"/>
                </a:solidFill>
              </a:endParaRPr>
            </a:p>
          </p:txBody>
        </p:sp>
      </p:grpSp>
      <p:sp>
        <p:nvSpPr>
          <p:cNvPr id="40970" name="Rectangle 5"/>
          <p:cNvSpPr>
            <a:spLocks noGrp="1" noChangeArrowheads="1"/>
          </p:cNvSpPr>
          <p:nvPr>
            <p:ph type="body" idx="1"/>
          </p:nvPr>
        </p:nvSpPr>
        <p:spPr>
          <a:xfrm>
            <a:off x="685800" y="1163638"/>
            <a:ext cx="8181975" cy="1427162"/>
          </a:xfrm>
          <a:noFill/>
        </p:spPr>
        <p:txBody>
          <a:bodyPr/>
          <a:lstStyle/>
          <a:p>
            <a:pPr eaLnBrk="1" hangingPunct="1">
              <a:spcBef>
                <a:spcPct val="100000"/>
              </a:spcBef>
              <a:buFontTx/>
              <a:buNone/>
            </a:pPr>
            <a:r>
              <a:rPr lang="en-US" sz="2400" smtClean="0"/>
              <a:t>    An unknown gas diffuses 4.0 times faster than O</a:t>
            </a:r>
            <a:r>
              <a:rPr lang="en-US" sz="2400" baseline="-25000" smtClean="0"/>
              <a:t>2</a:t>
            </a:r>
            <a:r>
              <a:rPr lang="en-US" sz="2400" smtClean="0"/>
              <a:t>.     Find its molar mass.</a:t>
            </a:r>
          </a:p>
        </p:txBody>
      </p:sp>
      <p:graphicFrame>
        <p:nvGraphicFramePr>
          <p:cNvPr id="825350" name="Object 6"/>
          <p:cNvGraphicFramePr>
            <a:graphicFrameLocks noChangeAspect="1"/>
          </p:cNvGraphicFramePr>
          <p:nvPr/>
        </p:nvGraphicFramePr>
        <p:xfrm>
          <a:off x="4300538" y="4406900"/>
          <a:ext cx="3360737" cy="1225550"/>
        </p:xfrm>
        <a:graphic>
          <a:graphicData uri="http://schemas.openxmlformats.org/presentationml/2006/ole">
            <mc:AlternateContent xmlns:mc="http://schemas.openxmlformats.org/markup-compatibility/2006">
              <mc:Choice xmlns:v="urn:schemas-microsoft-com:vml" Requires="v">
                <p:oleObj spid="_x0000_s53250" name="Equation" r:id="rId4" imgW="1143000" imgH="431640" progId="Equation.3">
                  <p:embed/>
                </p:oleObj>
              </mc:Choice>
              <mc:Fallback>
                <p:oleObj name="Equation" r:id="rId4" imgW="1143000" imgH="431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0538" y="4406900"/>
                        <a:ext cx="3360737" cy="122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00"/>
                            </a:solidFill>
                            <a:miter lim="800000"/>
                            <a:headEnd/>
                            <a:tailEnd/>
                          </a14:hiddenLine>
                        </a:ext>
                      </a:extLst>
                    </p:spPr>
                  </p:pic>
                </p:oleObj>
              </mc:Fallback>
            </mc:AlternateContent>
          </a:graphicData>
        </a:graphic>
      </p:graphicFrame>
      <p:graphicFrame>
        <p:nvGraphicFramePr>
          <p:cNvPr id="825351" name="Object 7"/>
          <p:cNvGraphicFramePr>
            <a:graphicFrameLocks noChangeAspect="1"/>
          </p:cNvGraphicFramePr>
          <p:nvPr/>
        </p:nvGraphicFramePr>
        <p:xfrm>
          <a:off x="242888" y="3011488"/>
          <a:ext cx="2362200" cy="1525587"/>
        </p:xfrm>
        <a:graphic>
          <a:graphicData uri="http://schemas.openxmlformats.org/presentationml/2006/ole">
            <mc:AlternateContent xmlns:mc="http://schemas.openxmlformats.org/markup-compatibility/2006">
              <mc:Choice xmlns:v="urn:schemas-microsoft-com:vml" Requires="v">
                <p:oleObj spid="_x0000_s53251" name="Equation" r:id="rId6" imgW="723600" imgH="482400" progId="Equation.3">
                  <p:embed/>
                </p:oleObj>
              </mc:Choice>
              <mc:Fallback>
                <p:oleObj name="Equation" r:id="rId6" imgW="723600" imgH="4824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888" y="3011488"/>
                        <a:ext cx="2362200" cy="152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00"/>
                            </a:solidFill>
                            <a:miter lim="800000"/>
                            <a:headEnd/>
                            <a:tailEnd/>
                          </a14:hiddenLine>
                        </a:ext>
                      </a:extLst>
                    </p:spPr>
                  </p:pic>
                </p:oleObj>
              </mc:Fallback>
            </mc:AlternateContent>
          </a:graphicData>
        </a:graphic>
      </p:graphicFrame>
      <p:graphicFrame>
        <p:nvGraphicFramePr>
          <p:cNvPr id="825352" name="Object 8"/>
          <p:cNvGraphicFramePr>
            <a:graphicFrameLocks noChangeAspect="1"/>
          </p:cNvGraphicFramePr>
          <p:nvPr/>
        </p:nvGraphicFramePr>
        <p:xfrm>
          <a:off x="152400" y="4752975"/>
          <a:ext cx="2652713" cy="1611313"/>
        </p:xfrm>
        <a:graphic>
          <a:graphicData uri="http://schemas.openxmlformats.org/presentationml/2006/ole">
            <mc:AlternateContent xmlns:mc="http://schemas.openxmlformats.org/markup-compatibility/2006">
              <mc:Choice xmlns:v="urn:schemas-microsoft-com:vml" Requires="v">
                <p:oleObj spid="_x0000_s53252" name="Equation" r:id="rId8" imgW="812520" imgH="507960" progId="Equation.3">
                  <p:embed/>
                </p:oleObj>
              </mc:Choice>
              <mc:Fallback>
                <p:oleObj name="Equation" r:id="rId8" imgW="812520" imgH="50796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4752975"/>
                        <a:ext cx="2652713" cy="1611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00"/>
                            </a:solidFill>
                            <a:miter lim="800000"/>
                            <a:headEnd/>
                            <a:tailEnd/>
                          </a14:hiddenLine>
                        </a:ext>
                      </a:extLst>
                    </p:spPr>
                  </p:pic>
                </p:oleObj>
              </mc:Fallback>
            </mc:AlternateContent>
          </a:graphicData>
        </a:graphic>
      </p:graphicFrame>
      <p:graphicFrame>
        <p:nvGraphicFramePr>
          <p:cNvPr id="825353" name="Object 9"/>
          <p:cNvGraphicFramePr>
            <a:graphicFrameLocks noChangeAspect="1"/>
          </p:cNvGraphicFramePr>
          <p:nvPr/>
        </p:nvGraphicFramePr>
        <p:xfrm>
          <a:off x="4973638" y="2889250"/>
          <a:ext cx="3844925" cy="1371600"/>
        </p:xfrm>
        <a:graphic>
          <a:graphicData uri="http://schemas.openxmlformats.org/presentationml/2006/ole">
            <mc:AlternateContent xmlns:mc="http://schemas.openxmlformats.org/markup-compatibility/2006">
              <mc:Choice xmlns:v="urn:schemas-microsoft-com:vml" Requires="v">
                <p:oleObj spid="_x0000_s53253" name="Equation" r:id="rId10" imgW="1307880" imgH="482400" progId="Equation.3">
                  <p:embed/>
                </p:oleObj>
              </mc:Choice>
              <mc:Fallback>
                <p:oleObj name="Equation" r:id="rId10" imgW="1307880" imgH="4824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73638" y="2889250"/>
                        <a:ext cx="3844925"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00"/>
                            </a:solidFill>
                            <a:miter lim="800000"/>
                            <a:headEnd/>
                            <a:tailEnd/>
                          </a14:hiddenLine>
                        </a:ext>
                      </a:extLst>
                    </p:spPr>
                  </p:pic>
                </p:oleObj>
              </mc:Fallback>
            </mc:AlternateContent>
          </a:graphicData>
        </a:graphic>
      </p:graphicFrame>
      <p:graphicFrame>
        <p:nvGraphicFramePr>
          <p:cNvPr id="825354" name="Object 10"/>
          <p:cNvGraphicFramePr>
            <a:graphicFrameLocks noChangeAspect="1"/>
          </p:cNvGraphicFramePr>
          <p:nvPr/>
        </p:nvGraphicFramePr>
        <p:xfrm>
          <a:off x="3043238" y="5740400"/>
          <a:ext cx="3509962" cy="1117600"/>
        </p:xfrm>
        <a:graphic>
          <a:graphicData uri="http://schemas.openxmlformats.org/presentationml/2006/ole">
            <mc:AlternateContent xmlns:mc="http://schemas.openxmlformats.org/markup-compatibility/2006">
              <mc:Choice xmlns:v="urn:schemas-microsoft-com:vml" Requires="v">
                <p:oleObj spid="_x0000_s53254" name="Equation" r:id="rId12" imgW="1193760" imgH="393480" progId="Equation.3">
                  <p:embed/>
                </p:oleObj>
              </mc:Choice>
              <mc:Fallback>
                <p:oleObj name="Equation" r:id="rId12" imgW="1193760" imgH="39348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43238" y="5740400"/>
                        <a:ext cx="3509962" cy="111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00"/>
                            </a:solidFill>
                            <a:miter lim="800000"/>
                            <a:headEnd/>
                            <a:tailEnd/>
                          </a14:hiddenLine>
                        </a:ext>
                      </a:extLst>
                    </p:spPr>
                  </p:pic>
                </p:oleObj>
              </mc:Fallback>
            </mc:AlternateContent>
          </a:graphicData>
        </a:graphic>
      </p:graphicFrame>
      <p:graphicFrame>
        <p:nvGraphicFramePr>
          <p:cNvPr id="825355" name="Object 11"/>
          <p:cNvGraphicFramePr>
            <a:graphicFrameLocks noChangeAspect="1"/>
          </p:cNvGraphicFramePr>
          <p:nvPr/>
        </p:nvGraphicFramePr>
        <p:xfrm>
          <a:off x="4762500" y="2778125"/>
          <a:ext cx="4405313" cy="1517650"/>
        </p:xfrm>
        <a:graphic>
          <a:graphicData uri="http://schemas.openxmlformats.org/presentationml/2006/ole">
            <mc:AlternateContent xmlns:mc="http://schemas.openxmlformats.org/markup-compatibility/2006">
              <mc:Choice xmlns:v="urn:schemas-microsoft-com:vml" Requires="v">
                <p:oleObj spid="_x0000_s53255" name="Equation" r:id="rId14" imgW="1498320" imgH="533160" progId="Equation.3">
                  <p:embed/>
                </p:oleObj>
              </mc:Choice>
              <mc:Fallback>
                <p:oleObj name="Equation" r:id="rId14" imgW="1498320" imgH="53316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62500" y="2778125"/>
                        <a:ext cx="4405313" cy="151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00"/>
                            </a:solidFill>
                            <a:miter lim="800000"/>
                            <a:headEnd/>
                            <a:tailEnd/>
                          </a14:hiddenLine>
                        </a:ext>
                      </a:extLst>
                    </p:spPr>
                  </p:pic>
                </p:oleObj>
              </mc:Fallback>
            </mc:AlternateContent>
          </a:graphicData>
        </a:graphic>
      </p:graphicFrame>
      <p:graphicFrame>
        <p:nvGraphicFramePr>
          <p:cNvPr id="825356" name="Object 12"/>
          <p:cNvGraphicFramePr>
            <a:graphicFrameLocks noChangeAspect="1"/>
          </p:cNvGraphicFramePr>
          <p:nvPr/>
        </p:nvGraphicFramePr>
        <p:xfrm>
          <a:off x="6619875" y="6027738"/>
          <a:ext cx="2273300" cy="574675"/>
        </p:xfrm>
        <a:graphic>
          <a:graphicData uri="http://schemas.openxmlformats.org/presentationml/2006/ole">
            <mc:AlternateContent xmlns:mc="http://schemas.openxmlformats.org/markup-compatibility/2006">
              <mc:Choice xmlns:v="urn:schemas-microsoft-com:vml" Requires="v">
                <p:oleObj spid="_x0000_s53256" name="Equation" r:id="rId16" imgW="774360" imgH="203040" progId="Equation.3">
                  <p:embed/>
                </p:oleObj>
              </mc:Choice>
              <mc:Fallback>
                <p:oleObj name="Equation" r:id="rId16" imgW="774360" imgH="20304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619875" y="6027738"/>
                        <a:ext cx="2273300" cy="57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00"/>
                            </a:solidFill>
                            <a:miter lim="800000"/>
                            <a:headEnd/>
                            <a:tailEnd/>
                          </a14:hiddenLine>
                        </a:ext>
                      </a:extLst>
                    </p:spPr>
                  </p:pic>
                </p:oleObj>
              </mc:Fallback>
            </mc:AlternateContent>
          </a:graphicData>
        </a:graphic>
      </p:graphicFrame>
      <p:sp>
        <p:nvSpPr>
          <p:cNvPr id="40971" name="Rectangle 13"/>
          <p:cNvSpPr>
            <a:spLocks noGrp="1" noChangeArrowheads="1"/>
          </p:cNvSpPr>
          <p:nvPr>
            <p:ph type="title"/>
          </p:nvPr>
        </p:nvSpPr>
        <p:spPr/>
        <p:txBody>
          <a:bodyPr/>
          <a:lstStyle/>
          <a:p>
            <a:pPr eaLnBrk="1" hangingPunct="1"/>
            <a:r>
              <a:rPr lang="en-US" smtClean="0"/>
              <a:t>Graham’s Law</a:t>
            </a:r>
          </a:p>
        </p:txBody>
      </p:sp>
      <p:sp>
        <p:nvSpPr>
          <p:cNvPr id="825358" name="AutoShape 14"/>
          <p:cNvSpPr>
            <a:spLocks noChangeArrowheads="1"/>
          </p:cNvSpPr>
          <p:nvPr/>
        </p:nvSpPr>
        <p:spPr bwMode="auto">
          <a:xfrm>
            <a:off x="990600" y="1981200"/>
            <a:ext cx="7083425" cy="788988"/>
          </a:xfrm>
          <a:prstGeom prst="wedgeRectCallout">
            <a:avLst>
              <a:gd name="adj1" fmla="val -46995"/>
              <a:gd name="adj2" fmla="val 14787"/>
            </a:avLst>
          </a:prstGeom>
          <a:solidFill>
            <a:srgbClr val="E7F4F5"/>
          </a:solidFill>
          <a:ln w="9525">
            <a:solidFill>
              <a:schemeClr val="bg2"/>
            </a:solidFill>
            <a:miter lim="800000"/>
            <a:headEnd/>
            <a:tailEnd/>
          </a:ln>
        </p:spPr>
        <p:txBody>
          <a:bodyPr/>
          <a:lstStyle/>
          <a:p>
            <a:pPr eaLnBrk="0" hangingPunct="0"/>
            <a:r>
              <a:rPr lang="en-US" sz="2200">
                <a:solidFill>
                  <a:srgbClr val="333399"/>
                </a:solidFill>
              </a:rPr>
              <a:t>The first gas is “Gas A” and the second gas is “Gas B”.  </a:t>
            </a:r>
          </a:p>
          <a:p>
            <a:pPr eaLnBrk="0" hangingPunct="0"/>
            <a:r>
              <a:rPr lang="en-US" sz="2200">
                <a:solidFill>
                  <a:srgbClr val="333399"/>
                </a:solidFill>
              </a:rPr>
              <a:t>The ratio “v</a:t>
            </a:r>
            <a:r>
              <a:rPr lang="en-US" sz="2200" baseline="-25000">
                <a:solidFill>
                  <a:srgbClr val="333399"/>
                </a:solidFill>
              </a:rPr>
              <a:t>A</a:t>
            </a:r>
            <a:r>
              <a:rPr lang="en-US" sz="2200">
                <a:solidFill>
                  <a:srgbClr val="333399"/>
                </a:solidFill>
              </a:rPr>
              <a:t>/v</a:t>
            </a:r>
            <a:r>
              <a:rPr lang="en-US" sz="2200" baseline="-25000">
                <a:solidFill>
                  <a:srgbClr val="333399"/>
                </a:solidFill>
              </a:rPr>
              <a:t>B</a:t>
            </a:r>
            <a:r>
              <a:rPr lang="en-US" sz="2200">
                <a:solidFill>
                  <a:srgbClr val="333399"/>
                </a:solidFill>
              </a:rPr>
              <a:t>” is 4.0.</a:t>
            </a:r>
          </a:p>
        </p:txBody>
      </p:sp>
      <p:sp>
        <p:nvSpPr>
          <p:cNvPr id="825359" name="AutoShape 15"/>
          <p:cNvSpPr>
            <a:spLocks noChangeArrowheads="1"/>
          </p:cNvSpPr>
          <p:nvPr/>
        </p:nvSpPr>
        <p:spPr bwMode="auto">
          <a:xfrm>
            <a:off x="2751138" y="2962275"/>
            <a:ext cx="1900237" cy="1330325"/>
          </a:xfrm>
          <a:prstGeom prst="wedgeRectCallout">
            <a:avLst>
              <a:gd name="adj1" fmla="val 34713"/>
              <a:gd name="adj2" fmla="val 46301"/>
            </a:avLst>
          </a:prstGeom>
          <a:solidFill>
            <a:srgbClr val="E7F4F5"/>
          </a:solidFill>
          <a:ln w="9525">
            <a:solidFill>
              <a:schemeClr val="bg2"/>
            </a:solidFill>
            <a:miter lim="800000"/>
            <a:headEnd/>
            <a:tailEnd/>
          </a:ln>
        </p:spPr>
        <p:txBody>
          <a:bodyPr/>
          <a:lstStyle/>
          <a:p>
            <a:pPr eaLnBrk="0" hangingPunct="0"/>
            <a:r>
              <a:rPr lang="en-US" sz="2000">
                <a:solidFill>
                  <a:srgbClr val="333399"/>
                </a:solidFill>
              </a:rPr>
              <a:t>Square both sides to get rid of the square root sign.</a:t>
            </a:r>
          </a:p>
        </p:txBody>
      </p:sp>
      <p:sp>
        <p:nvSpPr>
          <p:cNvPr id="40974" name="Rectangle 16"/>
          <p:cNvSpPr>
            <a:spLocks noChangeArrowheads="1"/>
          </p:cNvSpPr>
          <p:nvPr/>
        </p:nvSpPr>
        <p:spPr bwMode="auto">
          <a:xfrm>
            <a:off x="5486400" y="6629400"/>
            <a:ext cx="3730625" cy="336550"/>
          </a:xfrm>
          <a:prstGeom prst="rect">
            <a:avLst/>
          </a:prstGeom>
          <a:noFill/>
          <a:ln w="9525">
            <a:noFill/>
            <a:miter lim="800000"/>
            <a:headEnd/>
            <a:tailEnd/>
          </a:ln>
        </p:spPr>
        <p:txBody>
          <a:bodyPr wrap="none">
            <a:spAutoFit/>
          </a:bodyPr>
          <a:lstStyle/>
          <a:p>
            <a:pPr algn="l"/>
            <a:r>
              <a:rPr lang="en-US" sz="800">
                <a:solidFill>
                  <a:srgbClr val="808080"/>
                </a:solidFill>
              </a:rPr>
              <a:t>Courtesy Christy Johannesson www.nisd.net/communicationsarts/pages/chem</a:t>
            </a:r>
          </a:p>
          <a:p>
            <a:pPr algn="l"/>
            <a:endParaRPr lang="en-US" sz="800">
              <a:solidFill>
                <a:srgbClr val="808080"/>
              </a:solidFill>
            </a:endParaRPr>
          </a:p>
        </p:txBody>
      </p:sp>
      <p:grpSp>
        <p:nvGrpSpPr>
          <p:cNvPr id="40975" name="Group 18"/>
          <p:cNvGrpSpPr>
            <a:grpSpLocks/>
          </p:cNvGrpSpPr>
          <p:nvPr/>
        </p:nvGrpSpPr>
        <p:grpSpPr bwMode="auto">
          <a:xfrm>
            <a:off x="8153400" y="152400"/>
            <a:ext cx="852488" cy="1006475"/>
            <a:chOff x="5136" y="96"/>
            <a:chExt cx="537" cy="634"/>
          </a:xfrm>
        </p:grpSpPr>
        <p:sp>
          <p:nvSpPr>
            <p:cNvPr id="40981" name="Rectangle 19"/>
            <p:cNvSpPr>
              <a:spLocks noChangeArrowheads="1"/>
            </p:cNvSpPr>
            <p:nvPr/>
          </p:nvSpPr>
          <p:spPr bwMode="auto">
            <a:xfrm>
              <a:off x="5136" y="96"/>
              <a:ext cx="528" cy="624"/>
            </a:xfrm>
            <a:prstGeom prst="rect">
              <a:avLst/>
            </a:prstGeom>
            <a:noFill/>
            <a:ln w="9525">
              <a:solidFill>
                <a:schemeClr val="tx1"/>
              </a:solidFill>
              <a:miter lim="800000"/>
              <a:headEnd/>
              <a:tailEnd/>
            </a:ln>
          </p:spPr>
          <p:txBody>
            <a:bodyPr wrap="none" anchor="ctr"/>
            <a:lstStyle/>
            <a:p>
              <a:endParaRPr lang="en-US">
                <a:solidFill>
                  <a:srgbClr val="000000"/>
                </a:solidFill>
              </a:endParaRPr>
            </a:p>
          </p:txBody>
        </p:sp>
        <p:sp>
          <p:nvSpPr>
            <p:cNvPr id="40982" name="Text Box 20"/>
            <p:cNvSpPr txBox="1">
              <a:spLocks noChangeArrowheads="1"/>
            </p:cNvSpPr>
            <p:nvPr/>
          </p:nvSpPr>
          <p:spPr bwMode="auto">
            <a:xfrm>
              <a:off x="5246" y="240"/>
              <a:ext cx="315" cy="365"/>
            </a:xfrm>
            <a:prstGeom prst="rect">
              <a:avLst/>
            </a:prstGeom>
            <a:noFill/>
            <a:ln w="9525">
              <a:noFill/>
              <a:miter lim="800000"/>
              <a:headEnd/>
              <a:tailEnd/>
            </a:ln>
          </p:spPr>
          <p:txBody>
            <a:bodyPr wrap="none">
              <a:spAutoFit/>
            </a:bodyPr>
            <a:lstStyle/>
            <a:p>
              <a:pPr algn="l"/>
              <a:r>
                <a:rPr lang="en-US" sz="3200">
                  <a:solidFill>
                    <a:srgbClr val="000000"/>
                  </a:solidFill>
                </a:rPr>
                <a:t>O</a:t>
              </a:r>
            </a:p>
          </p:txBody>
        </p:sp>
        <p:sp>
          <p:nvSpPr>
            <p:cNvPr id="40983" name="Text Box 21"/>
            <p:cNvSpPr txBox="1">
              <a:spLocks noChangeArrowheads="1"/>
            </p:cNvSpPr>
            <p:nvPr/>
          </p:nvSpPr>
          <p:spPr bwMode="auto">
            <a:xfrm>
              <a:off x="5154" y="538"/>
              <a:ext cx="519" cy="192"/>
            </a:xfrm>
            <a:prstGeom prst="rect">
              <a:avLst/>
            </a:prstGeom>
            <a:noFill/>
            <a:ln w="9525">
              <a:noFill/>
              <a:miter lim="800000"/>
              <a:headEnd/>
              <a:tailEnd/>
            </a:ln>
          </p:spPr>
          <p:txBody>
            <a:bodyPr wrap="none">
              <a:spAutoFit/>
            </a:bodyPr>
            <a:lstStyle/>
            <a:p>
              <a:pPr algn="l"/>
              <a:r>
                <a:rPr lang="en-US" sz="1400" b="1">
                  <a:solidFill>
                    <a:srgbClr val="FF0000"/>
                  </a:solidFill>
                </a:rPr>
                <a:t>15.9994</a:t>
              </a:r>
            </a:p>
          </p:txBody>
        </p:sp>
        <p:sp>
          <p:nvSpPr>
            <p:cNvPr id="40984" name="Text Box 22"/>
            <p:cNvSpPr txBox="1">
              <a:spLocks noChangeArrowheads="1"/>
            </p:cNvSpPr>
            <p:nvPr/>
          </p:nvSpPr>
          <p:spPr bwMode="auto">
            <a:xfrm>
              <a:off x="5448" y="96"/>
              <a:ext cx="196" cy="231"/>
            </a:xfrm>
            <a:prstGeom prst="rect">
              <a:avLst/>
            </a:prstGeom>
            <a:noFill/>
            <a:ln w="9525">
              <a:noFill/>
              <a:miter lim="800000"/>
              <a:headEnd/>
              <a:tailEnd/>
            </a:ln>
          </p:spPr>
          <p:txBody>
            <a:bodyPr wrap="none">
              <a:spAutoFit/>
            </a:bodyPr>
            <a:lstStyle/>
            <a:p>
              <a:pPr algn="l"/>
              <a:r>
                <a:rPr lang="en-US" sz="1800">
                  <a:solidFill>
                    <a:srgbClr val="333399"/>
                  </a:solidFill>
                </a:rPr>
                <a:t>8</a:t>
              </a:r>
            </a:p>
          </p:txBody>
        </p:sp>
      </p:grpSp>
      <p:sp>
        <p:nvSpPr>
          <p:cNvPr id="825368" name="Rectangle 24"/>
          <p:cNvSpPr>
            <a:spLocks noChangeArrowheads="1"/>
          </p:cNvSpPr>
          <p:nvPr/>
        </p:nvSpPr>
        <p:spPr bwMode="auto">
          <a:xfrm>
            <a:off x="200025" y="152400"/>
            <a:ext cx="838200" cy="990600"/>
          </a:xfrm>
          <a:prstGeom prst="rect">
            <a:avLst/>
          </a:prstGeom>
          <a:noFill/>
          <a:ln w="9525">
            <a:solidFill>
              <a:schemeClr val="tx1"/>
            </a:solidFill>
            <a:miter lim="800000"/>
            <a:headEnd/>
            <a:tailEnd/>
          </a:ln>
        </p:spPr>
        <p:txBody>
          <a:bodyPr wrap="none" anchor="ctr"/>
          <a:lstStyle/>
          <a:p>
            <a:endParaRPr lang="en-US">
              <a:solidFill>
                <a:srgbClr val="000000"/>
              </a:solidFill>
            </a:endParaRPr>
          </a:p>
        </p:txBody>
      </p:sp>
      <p:sp>
        <p:nvSpPr>
          <p:cNvPr id="825369" name="Text Box 25"/>
          <p:cNvSpPr txBox="1">
            <a:spLocks noChangeArrowheads="1"/>
          </p:cNvSpPr>
          <p:nvPr/>
        </p:nvSpPr>
        <p:spPr bwMode="auto">
          <a:xfrm>
            <a:off x="365125" y="381000"/>
            <a:ext cx="477838" cy="579438"/>
          </a:xfrm>
          <a:prstGeom prst="rect">
            <a:avLst/>
          </a:prstGeom>
          <a:noFill/>
          <a:ln w="9525">
            <a:noFill/>
            <a:miter lim="800000"/>
            <a:headEnd/>
            <a:tailEnd/>
          </a:ln>
        </p:spPr>
        <p:txBody>
          <a:bodyPr wrap="none">
            <a:spAutoFit/>
          </a:bodyPr>
          <a:lstStyle/>
          <a:p>
            <a:pPr algn="l"/>
            <a:r>
              <a:rPr lang="en-US" sz="3200">
                <a:solidFill>
                  <a:srgbClr val="000000"/>
                </a:solidFill>
              </a:rPr>
              <a:t>H</a:t>
            </a:r>
          </a:p>
        </p:txBody>
      </p:sp>
      <p:sp>
        <p:nvSpPr>
          <p:cNvPr id="825370" name="Text Box 26"/>
          <p:cNvSpPr txBox="1">
            <a:spLocks noChangeArrowheads="1"/>
          </p:cNvSpPr>
          <p:nvPr/>
        </p:nvSpPr>
        <p:spPr bwMode="auto">
          <a:xfrm>
            <a:off x="209550" y="854075"/>
            <a:ext cx="430213" cy="304800"/>
          </a:xfrm>
          <a:prstGeom prst="rect">
            <a:avLst/>
          </a:prstGeom>
          <a:noFill/>
          <a:ln w="9525">
            <a:noFill/>
            <a:miter lim="800000"/>
            <a:headEnd/>
            <a:tailEnd/>
          </a:ln>
        </p:spPr>
        <p:txBody>
          <a:bodyPr wrap="none">
            <a:spAutoFit/>
          </a:bodyPr>
          <a:lstStyle/>
          <a:p>
            <a:pPr algn="l"/>
            <a:r>
              <a:rPr lang="en-US" sz="1400" b="1">
                <a:solidFill>
                  <a:srgbClr val="FF0000"/>
                </a:solidFill>
              </a:rPr>
              <a:t>1.0</a:t>
            </a:r>
          </a:p>
        </p:txBody>
      </p:sp>
      <p:sp>
        <p:nvSpPr>
          <p:cNvPr id="825371" name="Text Box 27"/>
          <p:cNvSpPr txBox="1">
            <a:spLocks noChangeArrowheads="1"/>
          </p:cNvSpPr>
          <p:nvPr/>
        </p:nvSpPr>
        <p:spPr bwMode="auto">
          <a:xfrm>
            <a:off x="695325" y="152400"/>
            <a:ext cx="311150" cy="366713"/>
          </a:xfrm>
          <a:prstGeom prst="rect">
            <a:avLst/>
          </a:prstGeom>
          <a:noFill/>
          <a:ln w="9525">
            <a:noFill/>
            <a:miter lim="800000"/>
            <a:headEnd/>
            <a:tailEnd/>
          </a:ln>
        </p:spPr>
        <p:txBody>
          <a:bodyPr wrap="none">
            <a:spAutoFit/>
          </a:bodyPr>
          <a:lstStyle/>
          <a:p>
            <a:pPr algn="l"/>
            <a:r>
              <a:rPr lang="en-US" sz="1800">
                <a:solidFill>
                  <a:srgbClr val="333399"/>
                </a:solidFill>
              </a:rPr>
              <a:t>1</a:t>
            </a:r>
          </a:p>
        </p:txBody>
      </p:sp>
      <p:sp>
        <p:nvSpPr>
          <p:cNvPr id="825373" name="Text Box 29"/>
          <p:cNvSpPr txBox="1">
            <a:spLocks noChangeArrowheads="1"/>
          </p:cNvSpPr>
          <p:nvPr/>
        </p:nvSpPr>
        <p:spPr bwMode="auto">
          <a:xfrm>
            <a:off x="1166813" y="481013"/>
            <a:ext cx="1158875" cy="304800"/>
          </a:xfrm>
          <a:prstGeom prst="rect">
            <a:avLst/>
          </a:prstGeom>
          <a:noFill/>
          <a:ln w="9525">
            <a:noFill/>
            <a:miter lim="800000"/>
            <a:headEnd/>
            <a:tailEnd/>
          </a:ln>
        </p:spPr>
        <p:txBody>
          <a:bodyPr wrap="none">
            <a:spAutoFit/>
          </a:bodyPr>
          <a:lstStyle/>
          <a:p>
            <a:pPr algn="l"/>
            <a:r>
              <a:rPr lang="en-US" sz="1400">
                <a:solidFill>
                  <a:srgbClr val="000000"/>
                </a:solidFill>
              </a:rPr>
              <a:t>H</a:t>
            </a:r>
            <a:r>
              <a:rPr lang="en-US" sz="1400" baseline="-25000">
                <a:solidFill>
                  <a:srgbClr val="000000"/>
                </a:solidFill>
              </a:rPr>
              <a:t>2</a:t>
            </a:r>
            <a:r>
              <a:rPr lang="en-US" sz="1400">
                <a:solidFill>
                  <a:srgbClr val="000000"/>
                </a:solidFill>
              </a:rPr>
              <a:t> = 2 g/mol</a:t>
            </a:r>
          </a:p>
        </p:txBody>
      </p:sp>
    </p:spTree>
    <p:extLst>
      <p:ext uri="{BB962C8B-B14F-4D97-AF65-F5344CB8AC3E}">
        <p14:creationId xmlns:p14="http://schemas.microsoft.com/office/powerpoint/2010/main" val="41897580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25358"/>
                                        </p:tgtEl>
                                        <p:attrNameLst>
                                          <p:attrName>style.visibility</p:attrName>
                                        </p:attrNameLst>
                                      </p:cBhvr>
                                      <p:to>
                                        <p:strVal val="visible"/>
                                      </p:to>
                                    </p:set>
                                    <p:anim calcmode="lin" valueType="num">
                                      <p:cBhvr>
                                        <p:cTn id="7" dur="500" fill="hold"/>
                                        <p:tgtEl>
                                          <p:spTgt spid="825358"/>
                                        </p:tgtEl>
                                        <p:attrNameLst>
                                          <p:attrName>ppt_w</p:attrName>
                                        </p:attrNameLst>
                                      </p:cBhvr>
                                      <p:tavLst>
                                        <p:tav tm="0">
                                          <p:val>
                                            <p:fltVal val="0"/>
                                          </p:val>
                                        </p:tav>
                                        <p:tav tm="100000">
                                          <p:val>
                                            <p:strVal val="#ppt_w"/>
                                          </p:val>
                                        </p:tav>
                                      </p:tavLst>
                                    </p:anim>
                                    <p:anim calcmode="lin" valueType="num">
                                      <p:cBhvr>
                                        <p:cTn id="8" dur="500" fill="hold"/>
                                        <p:tgtEl>
                                          <p:spTgt spid="82535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825351"/>
                                        </p:tgtEl>
                                        <p:attrNameLst>
                                          <p:attrName>style.visibility</p:attrName>
                                        </p:attrNameLst>
                                      </p:cBhvr>
                                      <p:to>
                                        <p:strVal val="visible"/>
                                      </p:to>
                                    </p:set>
                                    <p:animEffect transition="in" filter="wipe(up)">
                                      <p:cBhvr>
                                        <p:cTn id="13" dur="500"/>
                                        <p:tgtEl>
                                          <p:spTgt spid="82535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825352"/>
                                        </p:tgtEl>
                                        <p:attrNameLst>
                                          <p:attrName>style.visibility</p:attrName>
                                        </p:attrNameLst>
                                      </p:cBhvr>
                                      <p:to>
                                        <p:strVal val="visible"/>
                                      </p:to>
                                    </p:set>
                                    <p:animEffect transition="in" filter="wipe(up)">
                                      <p:cBhvr>
                                        <p:cTn id="18" dur="500"/>
                                        <p:tgtEl>
                                          <p:spTgt spid="82535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825353"/>
                                        </p:tgtEl>
                                        <p:attrNameLst>
                                          <p:attrName>style.visibility</p:attrName>
                                        </p:attrNameLst>
                                      </p:cBhvr>
                                      <p:to>
                                        <p:strVal val="visible"/>
                                      </p:to>
                                    </p:set>
                                    <p:animEffect transition="in" filter="wipe(up)">
                                      <p:cBhvr>
                                        <p:cTn id="23" dur="500"/>
                                        <p:tgtEl>
                                          <p:spTgt spid="825353"/>
                                        </p:tgtEl>
                                      </p:cBhvr>
                                    </p:animEffect>
                                  </p:childTnLst>
                                  <p:subTnLst>
                                    <p:set>
                                      <p:cBhvr override="childStyle">
                                        <p:cTn dur="1" fill="hold" display="0" masterRel="nextClick" afterEffect="1"/>
                                        <p:tgtEl>
                                          <p:spTgt spid="825353"/>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12" presetClass="entr" presetSubtype="2" fill="hold" grpId="0" nodeType="clickEffect">
                                  <p:stCondLst>
                                    <p:cond delay="0"/>
                                  </p:stCondLst>
                                  <p:childTnLst>
                                    <p:set>
                                      <p:cBhvr>
                                        <p:cTn id="27" dur="1" fill="hold">
                                          <p:stCondLst>
                                            <p:cond delay="0"/>
                                          </p:stCondLst>
                                        </p:cTn>
                                        <p:tgtEl>
                                          <p:spTgt spid="825359"/>
                                        </p:tgtEl>
                                        <p:attrNameLst>
                                          <p:attrName>style.visibility</p:attrName>
                                        </p:attrNameLst>
                                      </p:cBhvr>
                                      <p:to>
                                        <p:strVal val="visible"/>
                                      </p:to>
                                    </p:set>
                                    <p:animEffect transition="in" filter="slide(fromRight)">
                                      <p:cBhvr>
                                        <p:cTn id="28" dur="500"/>
                                        <p:tgtEl>
                                          <p:spTgt spid="82535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499"/>
                                          </p:stCondLst>
                                        </p:cTn>
                                        <p:tgtEl>
                                          <p:spTgt spid="82535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825350"/>
                                        </p:tgtEl>
                                        <p:attrNameLst>
                                          <p:attrName>style.visibility</p:attrName>
                                        </p:attrNameLst>
                                      </p:cBhvr>
                                      <p:to>
                                        <p:strVal val="visible"/>
                                      </p:to>
                                    </p:set>
                                    <p:animEffect transition="in" filter="wipe(up)">
                                      <p:cBhvr>
                                        <p:cTn id="37" dur="500"/>
                                        <p:tgtEl>
                                          <p:spTgt spid="82535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825354"/>
                                        </p:tgtEl>
                                        <p:attrNameLst>
                                          <p:attrName>style.visibility</p:attrName>
                                        </p:attrNameLst>
                                      </p:cBhvr>
                                      <p:to>
                                        <p:strVal val="visible"/>
                                      </p:to>
                                    </p:set>
                                    <p:animEffect transition="in" filter="wipe(up)">
                                      <p:cBhvr>
                                        <p:cTn id="42" dur="500"/>
                                        <p:tgtEl>
                                          <p:spTgt spid="82535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825356"/>
                                        </p:tgtEl>
                                        <p:attrNameLst>
                                          <p:attrName>style.visibility</p:attrName>
                                        </p:attrNameLst>
                                      </p:cBhvr>
                                      <p:to>
                                        <p:strVal val="visible"/>
                                      </p:to>
                                    </p:set>
                                    <p:animEffect transition="in" filter="wipe(left)">
                                      <p:cBhvr>
                                        <p:cTn id="47" dur="500"/>
                                        <p:tgtEl>
                                          <p:spTgt spid="82535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25368"/>
                                        </p:tgtEl>
                                        <p:attrNameLst>
                                          <p:attrName>style.visibility</p:attrName>
                                        </p:attrNameLst>
                                      </p:cBhvr>
                                      <p:to>
                                        <p:strVal val="visible"/>
                                      </p:to>
                                    </p:set>
                                    <p:animEffect transition="in" filter="fade">
                                      <p:cBhvr>
                                        <p:cTn id="52" dur="2000"/>
                                        <p:tgtEl>
                                          <p:spTgt spid="82536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25370"/>
                                        </p:tgtEl>
                                        <p:attrNameLst>
                                          <p:attrName>style.visibility</p:attrName>
                                        </p:attrNameLst>
                                      </p:cBhvr>
                                      <p:to>
                                        <p:strVal val="visible"/>
                                      </p:to>
                                    </p:set>
                                    <p:animEffect transition="in" filter="fade">
                                      <p:cBhvr>
                                        <p:cTn id="55" dur="2000"/>
                                        <p:tgtEl>
                                          <p:spTgt spid="825370"/>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0" fill="hold" grpId="0" nodeType="clickEffect">
                                  <p:stCondLst>
                                    <p:cond delay="0"/>
                                  </p:stCondLst>
                                  <p:childTnLst>
                                    <p:set>
                                      <p:cBhvr>
                                        <p:cTn id="59" dur="1" fill="hold">
                                          <p:stCondLst>
                                            <p:cond delay="0"/>
                                          </p:stCondLst>
                                        </p:cTn>
                                        <p:tgtEl>
                                          <p:spTgt spid="825369"/>
                                        </p:tgtEl>
                                        <p:attrNameLst>
                                          <p:attrName>style.visibility</p:attrName>
                                        </p:attrNameLst>
                                      </p:cBhvr>
                                      <p:to>
                                        <p:strVal val="visible"/>
                                      </p:to>
                                    </p:set>
                                    <p:anim calcmode="lin" valueType="num">
                                      <p:cBhvr>
                                        <p:cTn id="60" dur="500" fill="hold"/>
                                        <p:tgtEl>
                                          <p:spTgt spid="825369"/>
                                        </p:tgtEl>
                                        <p:attrNameLst>
                                          <p:attrName>ppt_w</p:attrName>
                                        </p:attrNameLst>
                                      </p:cBhvr>
                                      <p:tavLst>
                                        <p:tav tm="0">
                                          <p:val>
                                            <p:fltVal val="0"/>
                                          </p:val>
                                        </p:tav>
                                        <p:tav tm="100000">
                                          <p:val>
                                            <p:strVal val="#ppt_w"/>
                                          </p:val>
                                        </p:tav>
                                      </p:tavLst>
                                    </p:anim>
                                    <p:anim calcmode="lin" valueType="num">
                                      <p:cBhvr>
                                        <p:cTn id="61" dur="500" fill="hold"/>
                                        <p:tgtEl>
                                          <p:spTgt spid="825369"/>
                                        </p:tgtEl>
                                        <p:attrNameLst>
                                          <p:attrName>ppt_h</p:attrName>
                                        </p:attrNameLst>
                                      </p:cBhvr>
                                      <p:tavLst>
                                        <p:tav tm="0">
                                          <p:val>
                                            <p:fltVal val="0"/>
                                          </p:val>
                                        </p:tav>
                                        <p:tav tm="100000">
                                          <p:val>
                                            <p:strVal val="#ppt_h"/>
                                          </p:val>
                                        </p:tav>
                                      </p:tavLst>
                                    </p:anim>
                                    <p:animEffect transition="in" filter="fade">
                                      <p:cBhvr>
                                        <p:cTn id="62" dur="500"/>
                                        <p:tgtEl>
                                          <p:spTgt spid="825369"/>
                                        </p:tgtEl>
                                      </p:cBhvr>
                                    </p:animEffect>
                                  </p:childTnLst>
                                </p:cTn>
                              </p:par>
                            </p:childTnLst>
                          </p:cTn>
                        </p:par>
                        <p:par>
                          <p:cTn id="63" fill="hold">
                            <p:stCondLst>
                              <p:cond delay="500"/>
                            </p:stCondLst>
                            <p:childTnLst>
                              <p:par>
                                <p:cTn id="64" presetID="9" presetClass="entr" presetSubtype="0" fill="hold" grpId="0" nodeType="afterEffect">
                                  <p:stCondLst>
                                    <p:cond delay="0"/>
                                  </p:stCondLst>
                                  <p:childTnLst>
                                    <p:set>
                                      <p:cBhvr>
                                        <p:cTn id="65" dur="1" fill="hold">
                                          <p:stCondLst>
                                            <p:cond delay="0"/>
                                          </p:stCondLst>
                                        </p:cTn>
                                        <p:tgtEl>
                                          <p:spTgt spid="825371"/>
                                        </p:tgtEl>
                                        <p:attrNameLst>
                                          <p:attrName>style.visibility</p:attrName>
                                        </p:attrNameLst>
                                      </p:cBhvr>
                                      <p:to>
                                        <p:strVal val="visible"/>
                                      </p:to>
                                    </p:set>
                                    <p:animEffect transition="in" filter="dissolve">
                                      <p:cBhvr>
                                        <p:cTn id="66" dur="500"/>
                                        <p:tgtEl>
                                          <p:spTgt spid="825371"/>
                                        </p:tgtEl>
                                      </p:cBhvr>
                                    </p:animEffect>
                                  </p:childTnLst>
                                </p:cTn>
                              </p:par>
                            </p:childTnLst>
                          </p:cTn>
                        </p:par>
                      </p:childTnLst>
                    </p:cTn>
                  </p:par>
                  <p:par>
                    <p:cTn id="67" fill="hold">
                      <p:stCondLst>
                        <p:cond delay="indefinite"/>
                      </p:stCondLst>
                      <p:childTnLst>
                        <p:par>
                          <p:cTn id="68" fill="hold">
                            <p:stCondLst>
                              <p:cond delay="0"/>
                            </p:stCondLst>
                            <p:childTnLst>
                              <p:par>
                                <p:cTn id="69" presetID="40" presetClass="entr" presetSubtype="0" fill="hold" grpId="0" nodeType="clickEffect">
                                  <p:stCondLst>
                                    <p:cond delay="0"/>
                                  </p:stCondLst>
                                  <p:iterate type="lt">
                                    <p:tmPct val="10000"/>
                                  </p:iterate>
                                  <p:childTnLst>
                                    <p:set>
                                      <p:cBhvr>
                                        <p:cTn id="70" dur="1" fill="hold">
                                          <p:stCondLst>
                                            <p:cond delay="0"/>
                                          </p:stCondLst>
                                        </p:cTn>
                                        <p:tgtEl>
                                          <p:spTgt spid="825373"/>
                                        </p:tgtEl>
                                        <p:attrNameLst>
                                          <p:attrName>style.visibility</p:attrName>
                                        </p:attrNameLst>
                                      </p:cBhvr>
                                      <p:to>
                                        <p:strVal val="visible"/>
                                      </p:to>
                                    </p:set>
                                    <p:animEffect transition="in" filter="fade">
                                      <p:cBhvr>
                                        <p:cTn id="71" dur="1000"/>
                                        <p:tgtEl>
                                          <p:spTgt spid="825373"/>
                                        </p:tgtEl>
                                      </p:cBhvr>
                                    </p:animEffect>
                                    <p:anim calcmode="lin" valueType="num">
                                      <p:cBhvr>
                                        <p:cTn id="72" dur="1000" fill="hold"/>
                                        <p:tgtEl>
                                          <p:spTgt spid="825373"/>
                                        </p:tgtEl>
                                        <p:attrNameLst>
                                          <p:attrName>ppt_x</p:attrName>
                                        </p:attrNameLst>
                                      </p:cBhvr>
                                      <p:tavLst>
                                        <p:tav tm="0">
                                          <p:val>
                                            <p:strVal val="#ppt_x-.1"/>
                                          </p:val>
                                        </p:tav>
                                        <p:tav tm="100000">
                                          <p:val>
                                            <p:strVal val="#ppt_x"/>
                                          </p:val>
                                        </p:tav>
                                      </p:tavLst>
                                    </p:anim>
                                    <p:anim calcmode="lin" valueType="num">
                                      <p:cBhvr>
                                        <p:cTn id="73" dur="1000" fill="hold"/>
                                        <p:tgtEl>
                                          <p:spTgt spid="8253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5358" grpId="0" animBg="1"/>
      <p:bldP spid="825359" grpId="0" animBg="1" autoUpdateAnimBg="0"/>
      <p:bldP spid="825368" grpId="0" animBg="1"/>
      <p:bldP spid="825369" grpId="0"/>
      <p:bldP spid="825370" grpId="0"/>
      <p:bldP spid="825371" grpId="0"/>
      <p:bldP spid="825373"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ctrTitle"/>
          </p:nvPr>
        </p:nvSpPr>
        <p:spPr>
          <a:xfrm>
            <a:off x="685800" y="2209800"/>
            <a:ext cx="7772400" cy="1143000"/>
          </a:xfrm>
        </p:spPr>
        <p:txBody>
          <a:bodyPr/>
          <a:lstStyle/>
          <a:p>
            <a:pPr eaLnBrk="1" hangingPunct="1"/>
            <a:r>
              <a:rPr lang="en-US" smtClean="0"/>
              <a:t>Gas Laws Practice Problems</a:t>
            </a:r>
          </a:p>
        </p:txBody>
      </p:sp>
      <p:sp>
        <p:nvSpPr>
          <p:cNvPr id="180227" name="Rectangle 4"/>
          <p:cNvSpPr>
            <a:spLocks noChangeArrowheads="1"/>
          </p:cNvSpPr>
          <p:nvPr/>
        </p:nvSpPr>
        <p:spPr bwMode="auto">
          <a:xfrm>
            <a:off x="3048000" y="838200"/>
            <a:ext cx="3886200" cy="990600"/>
          </a:xfrm>
          <a:prstGeom prst="rect">
            <a:avLst/>
          </a:prstGeom>
          <a:solidFill>
            <a:schemeClr val="accent1"/>
          </a:solidFill>
          <a:ln w="12700" cap="sq">
            <a:solidFill>
              <a:schemeClr val="hlink"/>
            </a:solidFill>
            <a:miter lim="800000"/>
            <a:headEnd type="none" w="sm" len="sm"/>
            <a:tailEnd type="none" w="sm" len="sm"/>
          </a:ln>
        </p:spPr>
        <p:txBody>
          <a:bodyPr anchor="ctr"/>
          <a:lstStyle/>
          <a:p>
            <a:pPr eaLnBrk="0" hangingPunct="0"/>
            <a:r>
              <a:rPr lang="en-US" sz="3600" b="1">
                <a:solidFill>
                  <a:srgbClr val="FFFFFF"/>
                </a:solidFill>
              </a:rPr>
              <a:t>P</a:t>
            </a:r>
            <a:r>
              <a:rPr lang="en-US" sz="3600" b="1" baseline="-25000">
                <a:solidFill>
                  <a:srgbClr val="FFFFFF"/>
                </a:solidFill>
              </a:rPr>
              <a:t>1</a:t>
            </a:r>
            <a:r>
              <a:rPr lang="en-US" sz="3600" b="1">
                <a:solidFill>
                  <a:srgbClr val="FFFFFF"/>
                </a:solidFill>
              </a:rPr>
              <a:t>V</a:t>
            </a:r>
            <a:r>
              <a:rPr lang="en-US" sz="3600" b="1" baseline="-25000">
                <a:solidFill>
                  <a:srgbClr val="FFFFFF"/>
                </a:solidFill>
              </a:rPr>
              <a:t>1</a:t>
            </a:r>
            <a:r>
              <a:rPr lang="en-US" sz="3600" b="1">
                <a:solidFill>
                  <a:srgbClr val="FFFFFF"/>
                </a:solidFill>
              </a:rPr>
              <a:t>T</a:t>
            </a:r>
            <a:r>
              <a:rPr lang="en-US" sz="3600" b="1" baseline="-25000">
                <a:solidFill>
                  <a:srgbClr val="FFFFFF"/>
                </a:solidFill>
              </a:rPr>
              <a:t>2</a:t>
            </a:r>
            <a:r>
              <a:rPr lang="en-US" sz="3600" b="1">
                <a:solidFill>
                  <a:srgbClr val="FFFFFF"/>
                </a:solidFill>
              </a:rPr>
              <a:t> = P</a:t>
            </a:r>
            <a:r>
              <a:rPr lang="en-US" sz="3600" b="1" baseline="-25000">
                <a:solidFill>
                  <a:srgbClr val="FFFFFF"/>
                </a:solidFill>
              </a:rPr>
              <a:t>2</a:t>
            </a:r>
            <a:r>
              <a:rPr lang="en-US" sz="3600" b="1">
                <a:solidFill>
                  <a:srgbClr val="FFFFFF"/>
                </a:solidFill>
              </a:rPr>
              <a:t>V</a:t>
            </a:r>
            <a:r>
              <a:rPr lang="en-US" sz="3600" b="1" baseline="-25000">
                <a:solidFill>
                  <a:srgbClr val="FFFFFF"/>
                </a:solidFill>
              </a:rPr>
              <a:t>2</a:t>
            </a:r>
            <a:r>
              <a:rPr lang="en-US" sz="3600" b="1">
                <a:solidFill>
                  <a:srgbClr val="FFFFFF"/>
                </a:solidFill>
              </a:rPr>
              <a:t>T</a:t>
            </a:r>
            <a:r>
              <a:rPr lang="en-US" sz="3600" b="1" baseline="-25000">
                <a:solidFill>
                  <a:srgbClr val="FFFFFF"/>
                </a:solidFill>
              </a:rPr>
              <a:t>1</a:t>
            </a:r>
            <a:endParaRPr lang="en-US" sz="3600" b="1">
              <a:solidFill>
                <a:srgbClr val="FFFFFF"/>
              </a:solidFill>
            </a:endParaRPr>
          </a:p>
        </p:txBody>
      </p:sp>
      <p:sp>
        <p:nvSpPr>
          <p:cNvPr id="610309" name="AutoShape 5">
            <a:hlinkClick r:id="" action="ppaction://hlinkshowjump?jump=nextslide" highlightClick="1"/>
          </p:cNvPr>
          <p:cNvSpPr>
            <a:spLocks noChangeArrowheads="1"/>
          </p:cNvSpPr>
          <p:nvPr/>
        </p:nvSpPr>
        <p:spPr bwMode="auto">
          <a:xfrm>
            <a:off x="5791200" y="5943600"/>
            <a:ext cx="2209800" cy="457200"/>
          </a:xfrm>
          <a:prstGeom prst="actionButtonBlank">
            <a:avLst/>
          </a:prstGeom>
          <a:solidFill>
            <a:schemeClr val="accent1"/>
          </a:solidFill>
          <a:ln w="12700" cap="sq">
            <a:solidFill>
              <a:schemeClr val="tx1"/>
            </a:solidFill>
            <a:miter lim="800000"/>
            <a:headEnd type="none" w="sm" len="sm"/>
            <a:tailEnd type="none" w="sm" len="sm"/>
          </a:ln>
          <a:effectLst/>
        </p:spPr>
        <p:txBody>
          <a:bodyPr wrap="none" anchor="ctr"/>
          <a:lstStyle/>
          <a:p>
            <a:pPr eaLnBrk="0" hangingPunct="0">
              <a:defRPr/>
            </a:pPr>
            <a:r>
              <a:rPr lang="en-US" sz="1600" b="1">
                <a:solidFill>
                  <a:srgbClr val="FFFFFF"/>
                </a:solidFill>
                <a:effectLst>
                  <a:outerShdw blurRad="38100" dist="38100" dir="2700000" algn="tl">
                    <a:srgbClr val="000000"/>
                  </a:outerShdw>
                </a:effectLst>
                <a:latin typeface="DomCasual BT" pitchFamily="66" charset="0"/>
              </a:rPr>
              <a:t>CLICK TO START</a:t>
            </a:r>
            <a:endParaRPr lang="en-US" sz="1600" b="1">
              <a:solidFill>
                <a:srgbClr val="FFFFFF"/>
              </a:solidFill>
              <a:effectLst>
                <a:outerShdw blurRad="38100" dist="38100" dir="2700000" algn="tl">
                  <a:srgbClr val="000000"/>
                </a:outerShdw>
              </a:effectLst>
              <a:latin typeface="Times New Roman" pitchFamily="18" charset="0"/>
            </a:endParaRPr>
          </a:p>
        </p:txBody>
      </p:sp>
      <p:sp>
        <p:nvSpPr>
          <p:cNvPr id="180229" name="Rectangle 7"/>
          <p:cNvSpPr>
            <a:spLocks noChangeArrowheads="1"/>
          </p:cNvSpPr>
          <p:nvPr/>
        </p:nvSpPr>
        <p:spPr bwMode="auto">
          <a:xfrm>
            <a:off x="609600" y="6629400"/>
            <a:ext cx="3730625" cy="336550"/>
          </a:xfrm>
          <a:prstGeom prst="rect">
            <a:avLst/>
          </a:prstGeom>
          <a:noFill/>
          <a:ln w="9525">
            <a:noFill/>
            <a:miter lim="800000"/>
            <a:headEnd/>
            <a:tailEnd/>
          </a:ln>
        </p:spPr>
        <p:txBody>
          <a:bodyPr wrap="none">
            <a:spAutoFit/>
          </a:bodyPr>
          <a:lstStyle/>
          <a:p>
            <a:pPr algn="l"/>
            <a:r>
              <a:rPr lang="en-US" sz="800">
                <a:solidFill>
                  <a:srgbClr val="FFFFFF"/>
                </a:solidFill>
              </a:rPr>
              <a:t>Courtesy Christy Johannesson www.nisd.net/communicationsarts/pages/chem</a:t>
            </a:r>
          </a:p>
          <a:p>
            <a:pPr algn="l"/>
            <a:endParaRPr lang="en-US" sz="800">
              <a:solidFill>
                <a:srgbClr val="FFFFFF"/>
              </a:solidFill>
            </a:endParaRPr>
          </a:p>
        </p:txBody>
      </p:sp>
      <p:sp>
        <p:nvSpPr>
          <p:cNvPr id="180230" name="Rectangle 10"/>
          <p:cNvSpPr>
            <a:spLocks noChangeArrowheads="1"/>
          </p:cNvSpPr>
          <p:nvPr/>
        </p:nvSpPr>
        <p:spPr bwMode="auto">
          <a:xfrm>
            <a:off x="2338388" y="4024313"/>
            <a:ext cx="6511925" cy="1187450"/>
          </a:xfrm>
          <a:prstGeom prst="rect">
            <a:avLst/>
          </a:prstGeom>
          <a:noFill/>
          <a:ln w="9525">
            <a:noFill/>
            <a:miter lim="800000"/>
            <a:headEnd/>
            <a:tailEnd/>
          </a:ln>
        </p:spPr>
        <p:txBody>
          <a:bodyPr>
            <a:spAutoFit/>
          </a:bodyPr>
          <a:lstStyle/>
          <a:p>
            <a:pPr algn="l"/>
            <a:r>
              <a:rPr kumimoji="1" lang="en-US" sz="2400">
                <a:solidFill>
                  <a:srgbClr val="FFFFFF"/>
                </a:solidFill>
              </a:rPr>
              <a:t>1) Work out each problem on scratch paper.</a:t>
            </a:r>
          </a:p>
          <a:p>
            <a:pPr algn="l"/>
            <a:r>
              <a:rPr kumimoji="1" lang="en-US" sz="2400">
                <a:solidFill>
                  <a:srgbClr val="FFFFFF"/>
                </a:solidFill>
              </a:rPr>
              <a:t>2) Click ANSWER to check your answer.</a:t>
            </a:r>
          </a:p>
          <a:p>
            <a:pPr algn="l"/>
            <a:r>
              <a:rPr kumimoji="1" lang="en-US" sz="2400">
                <a:solidFill>
                  <a:srgbClr val="FFFFFF"/>
                </a:solidFill>
              </a:rPr>
              <a:t>3) Click NEXT to go on to the next problem.</a:t>
            </a:r>
          </a:p>
        </p:txBody>
      </p:sp>
    </p:spTree>
    <p:extLst>
      <p:ext uri="{BB962C8B-B14F-4D97-AF65-F5344CB8AC3E}">
        <p14:creationId xmlns:p14="http://schemas.microsoft.com/office/powerpoint/2010/main" val="1277447148"/>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AutoShape 3">
            <a:hlinkClick r:id="" action="ppaction://hlinkshowjump?jump=nextslide" highlightClick="1"/>
          </p:cNvPr>
          <p:cNvSpPr>
            <a:spLocks noChangeArrowheads="1"/>
          </p:cNvSpPr>
          <p:nvPr/>
        </p:nvSpPr>
        <p:spPr bwMode="auto">
          <a:xfrm>
            <a:off x="3784600" y="5707063"/>
            <a:ext cx="1524000" cy="457200"/>
          </a:xfrm>
          <a:prstGeom prst="actionButtonBlank">
            <a:avLst/>
          </a:prstGeom>
          <a:solidFill>
            <a:schemeClr val="accent1"/>
          </a:solidFill>
          <a:ln w="12700" cap="sq">
            <a:solidFill>
              <a:schemeClr val="tx1"/>
            </a:solidFill>
            <a:miter lim="800000"/>
            <a:headEnd type="none" w="sm" len="sm"/>
            <a:tailEnd type="none" w="sm" len="sm"/>
          </a:ln>
        </p:spPr>
        <p:txBody>
          <a:bodyPr wrap="none" anchor="ctr"/>
          <a:lstStyle/>
          <a:p>
            <a:pPr eaLnBrk="0" hangingPunct="0"/>
            <a:r>
              <a:rPr lang="en-US" sz="2400">
                <a:solidFill>
                  <a:srgbClr val="FFFFFF"/>
                </a:solidFill>
                <a:latin typeface="DomCasual BT" pitchFamily="66" charset="0"/>
                <a:hlinkClick r:id="rId3" action="ppaction://hlinksldjump"/>
              </a:rPr>
              <a:t>ANSWER</a:t>
            </a:r>
            <a:endParaRPr lang="en-US" sz="2400">
              <a:solidFill>
                <a:srgbClr val="FFFFFF"/>
              </a:solidFill>
              <a:latin typeface="DomCasual BT" pitchFamily="66" charset="0"/>
            </a:endParaRPr>
          </a:p>
        </p:txBody>
      </p:sp>
      <p:sp>
        <p:nvSpPr>
          <p:cNvPr id="181251" name="Rectangle 4"/>
          <p:cNvSpPr>
            <a:spLocks noGrp="1" noChangeArrowheads="1"/>
          </p:cNvSpPr>
          <p:nvPr>
            <p:ph type="title"/>
          </p:nvPr>
        </p:nvSpPr>
        <p:spPr/>
        <p:txBody>
          <a:bodyPr/>
          <a:lstStyle/>
          <a:p>
            <a:pPr eaLnBrk="1" hangingPunct="1"/>
            <a:r>
              <a:rPr lang="en-US" smtClean="0"/>
              <a:t>QUESTION #1</a:t>
            </a:r>
          </a:p>
        </p:txBody>
      </p:sp>
      <p:sp>
        <p:nvSpPr>
          <p:cNvPr id="181252" name="Rectangle 6"/>
          <p:cNvSpPr>
            <a:spLocks noChangeArrowheads="1"/>
          </p:cNvSpPr>
          <p:nvPr/>
        </p:nvSpPr>
        <p:spPr bwMode="auto">
          <a:xfrm>
            <a:off x="609600" y="6629400"/>
            <a:ext cx="3730625" cy="336550"/>
          </a:xfrm>
          <a:prstGeom prst="rect">
            <a:avLst/>
          </a:prstGeom>
          <a:noFill/>
          <a:ln w="9525">
            <a:noFill/>
            <a:miter lim="800000"/>
            <a:headEnd/>
            <a:tailEnd/>
          </a:ln>
        </p:spPr>
        <p:txBody>
          <a:bodyPr wrap="none">
            <a:spAutoFit/>
          </a:bodyPr>
          <a:lstStyle/>
          <a:p>
            <a:pPr algn="l"/>
            <a:r>
              <a:rPr lang="en-US" sz="800">
                <a:solidFill>
                  <a:srgbClr val="FFFFFF"/>
                </a:solidFill>
              </a:rPr>
              <a:t>Courtesy Christy Johannesson www.nisd.net/communicationsarts/pages/chem</a:t>
            </a:r>
          </a:p>
          <a:p>
            <a:pPr algn="l"/>
            <a:endParaRPr lang="en-US" sz="800">
              <a:solidFill>
                <a:srgbClr val="FFFFFF"/>
              </a:solidFill>
            </a:endParaRPr>
          </a:p>
        </p:txBody>
      </p:sp>
      <p:sp>
        <p:nvSpPr>
          <p:cNvPr id="181253" name="Rectangle 8"/>
          <p:cNvSpPr>
            <a:spLocks noChangeArrowheads="1"/>
          </p:cNvSpPr>
          <p:nvPr/>
        </p:nvSpPr>
        <p:spPr bwMode="auto">
          <a:xfrm>
            <a:off x="815975" y="2093913"/>
            <a:ext cx="7483475" cy="1544637"/>
          </a:xfrm>
          <a:prstGeom prst="rect">
            <a:avLst/>
          </a:prstGeom>
          <a:noFill/>
          <a:ln w="9525">
            <a:noFill/>
            <a:miter lim="800000"/>
            <a:headEnd/>
            <a:tailEnd/>
          </a:ln>
        </p:spPr>
        <p:txBody>
          <a:bodyPr wrap="none">
            <a:spAutoFit/>
          </a:bodyPr>
          <a:lstStyle/>
          <a:p>
            <a:pPr algn="l">
              <a:spcBef>
                <a:spcPct val="20000"/>
              </a:spcBef>
            </a:pPr>
            <a:r>
              <a:rPr kumimoji="1" lang="en-US" sz="2800">
                <a:solidFill>
                  <a:srgbClr val="FFFFFF"/>
                </a:solidFill>
              </a:rPr>
              <a:t>Ammonia gas occupies a volume of 450. mL </a:t>
            </a:r>
          </a:p>
          <a:p>
            <a:pPr algn="l">
              <a:spcBef>
                <a:spcPct val="20000"/>
              </a:spcBef>
            </a:pPr>
            <a:r>
              <a:rPr kumimoji="1" lang="en-US" sz="2800">
                <a:solidFill>
                  <a:srgbClr val="FFFFFF"/>
                </a:solidFill>
              </a:rPr>
              <a:t>at 720. mm Hg.  What volume will it occupy at </a:t>
            </a:r>
          </a:p>
          <a:p>
            <a:pPr algn="l">
              <a:spcBef>
                <a:spcPct val="20000"/>
              </a:spcBef>
            </a:pPr>
            <a:r>
              <a:rPr kumimoji="1" lang="en-US" sz="2800">
                <a:solidFill>
                  <a:srgbClr val="FFFFFF"/>
                </a:solidFill>
              </a:rPr>
              <a:t>standard pressure?</a:t>
            </a:r>
          </a:p>
        </p:txBody>
      </p:sp>
    </p:spTree>
    <p:extLst>
      <p:ext uri="{BB962C8B-B14F-4D97-AF65-F5344CB8AC3E}">
        <p14:creationId xmlns:p14="http://schemas.microsoft.com/office/powerpoint/2010/main" val="2997183389"/>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8511" name="Text Box 15"/>
          <p:cNvSpPr txBox="1">
            <a:spLocks noChangeArrowheads="1"/>
          </p:cNvSpPr>
          <p:nvPr/>
        </p:nvSpPr>
        <p:spPr bwMode="auto">
          <a:xfrm>
            <a:off x="5557838" y="3149600"/>
            <a:ext cx="633412" cy="641350"/>
          </a:xfrm>
          <a:prstGeom prst="rect">
            <a:avLst/>
          </a:prstGeom>
          <a:noFill/>
          <a:ln w="9525">
            <a:noFill/>
            <a:miter lim="800000"/>
            <a:headEnd/>
            <a:tailEnd/>
          </a:ln>
        </p:spPr>
        <p:txBody>
          <a:bodyPr wrap="none">
            <a:spAutoFit/>
          </a:bodyPr>
          <a:lstStyle/>
          <a:p>
            <a:pPr algn="l"/>
            <a:r>
              <a:rPr lang="en-US" sz="3600">
                <a:solidFill>
                  <a:srgbClr val="FFFFFF"/>
                </a:solidFill>
              </a:rPr>
              <a:t>T</a:t>
            </a:r>
            <a:r>
              <a:rPr lang="en-US" sz="3600" baseline="-25000">
                <a:solidFill>
                  <a:srgbClr val="FFFFFF"/>
                </a:solidFill>
              </a:rPr>
              <a:t>1</a:t>
            </a:r>
          </a:p>
        </p:txBody>
      </p:sp>
      <p:sp>
        <p:nvSpPr>
          <p:cNvPr id="618512" name="Text Box 16"/>
          <p:cNvSpPr txBox="1">
            <a:spLocks noChangeArrowheads="1"/>
          </p:cNvSpPr>
          <p:nvPr/>
        </p:nvSpPr>
        <p:spPr bwMode="auto">
          <a:xfrm>
            <a:off x="6980238" y="3151188"/>
            <a:ext cx="633412" cy="641350"/>
          </a:xfrm>
          <a:prstGeom prst="rect">
            <a:avLst/>
          </a:prstGeom>
          <a:noFill/>
          <a:ln w="9525">
            <a:noFill/>
            <a:miter lim="800000"/>
            <a:headEnd/>
            <a:tailEnd/>
          </a:ln>
        </p:spPr>
        <p:txBody>
          <a:bodyPr wrap="none">
            <a:spAutoFit/>
          </a:bodyPr>
          <a:lstStyle/>
          <a:p>
            <a:pPr algn="l"/>
            <a:r>
              <a:rPr lang="en-US" sz="3600">
                <a:solidFill>
                  <a:srgbClr val="FFFFFF"/>
                </a:solidFill>
              </a:rPr>
              <a:t>T</a:t>
            </a:r>
            <a:r>
              <a:rPr lang="en-US" sz="3600" baseline="-25000">
                <a:solidFill>
                  <a:srgbClr val="FFFFFF"/>
                </a:solidFill>
              </a:rPr>
              <a:t>2</a:t>
            </a:r>
          </a:p>
        </p:txBody>
      </p:sp>
      <p:sp>
        <p:nvSpPr>
          <p:cNvPr id="182276" name="Rectangle 2"/>
          <p:cNvSpPr>
            <a:spLocks noGrp="1" noChangeArrowheads="1"/>
          </p:cNvSpPr>
          <p:nvPr>
            <p:ph type="title"/>
          </p:nvPr>
        </p:nvSpPr>
        <p:spPr>
          <a:xfrm>
            <a:off x="685800" y="457200"/>
            <a:ext cx="7772400" cy="1295400"/>
          </a:xfrm>
          <a:noFill/>
        </p:spPr>
        <p:txBody>
          <a:bodyPr/>
          <a:lstStyle/>
          <a:p>
            <a:pPr eaLnBrk="1" hangingPunct="1">
              <a:lnSpc>
                <a:spcPct val="120000"/>
              </a:lnSpc>
              <a:spcBef>
                <a:spcPct val="10000"/>
              </a:spcBef>
            </a:pPr>
            <a:r>
              <a:rPr lang="en-US" noProof="1" smtClean="0"/>
              <a:t>ANSWER #</a:t>
            </a:r>
            <a:r>
              <a:rPr lang="en-US" smtClean="0"/>
              <a:t>1</a:t>
            </a:r>
          </a:p>
        </p:txBody>
      </p:sp>
      <p:sp>
        <p:nvSpPr>
          <p:cNvPr id="182277" name="AutoShape 4">
            <a:hlinkClick r:id="" action="ppaction://hlinkshowjump?jump=nextslide" highlightClick="1"/>
          </p:cNvPr>
          <p:cNvSpPr>
            <a:spLocks noChangeArrowheads="1"/>
          </p:cNvSpPr>
          <p:nvPr/>
        </p:nvSpPr>
        <p:spPr bwMode="auto">
          <a:xfrm>
            <a:off x="5826125" y="5791200"/>
            <a:ext cx="1524000" cy="457200"/>
          </a:xfrm>
          <a:prstGeom prst="actionButtonBlank">
            <a:avLst/>
          </a:prstGeom>
          <a:solidFill>
            <a:schemeClr val="accent1"/>
          </a:solidFill>
          <a:ln w="12700" cap="sq">
            <a:solidFill>
              <a:schemeClr val="tx1"/>
            </a:solidFill>
            <a:miter lim="800000"/>
            <a:headEnd type="none" w="sm" len="sm"/>
            <a:tailEnd type="none" w="sm" len="sm"/>
          </a:ln>
        </p:spPr>
        <p:txBody>
          <a:bodyPr wrap="none" anchor="ctr"/>
          <a:lstStyle/>
          <a:p>
            <a:pPr eaLnBrk="0" hangingPunct="0"/>
            <a:r>
              <a:rPr lang="en-US" sz="2400">
                <a:solidFill>
                  <a:srgbClr val="FFFFFF"/>
                </a:solidFill>
                <a:latin typeface="DomCasual BT" pitchFamily="66" charset="0"/>
              </a:rPr>
              <a:t>NEXT</a:t>
            </a:r>
          </a:p>
        </p:txBody>
      </p:sp>
      <p:sp>
        <p:nvSpPr>
          <p:cNvPr id="182278" name="Rectangle 5"/>
          <p:cNvSpPr>
            <a:spLocks noChangeArrowheads="1"/>
          </p:cNvSpPr>
          <p:nvPr/>
        </p:nvSpPr>
        <p:spPr bwMode="auto">
          <a:xfrm>
            <a:off x="4648200" y="1828800"/>
            <a:ext cx="3810000" cy="4114800"/>
          </a:xfrm>
          <a:prstGeom prst="rect">
            <a:avLst/>
          </a:prstGeom>
          <a:noFill/>
          <a:ln w="9525">
            <a:noFill/>
            <a:miter lim="800000"/>
            <a:headEnd/>
            <a:tailEnd/>
          </a:ln>
        </p:spPr>
        <p:txBody>
          <a:bodyPr lIns="92075" tIns="46038" rIns="92075" bIns="46038"/>
          <a:lstStyle/>
          <a:p>
            <a:pPr>
              <a:spcBef>
                <a:spcPct val="20000"/>
              </a:spcBef>
            </a:pPr>
            <a:r>
              <a:rPr kumimoji="1" lang="en-US" sz="3600" noProof="1">
                <a:solidFill>
                  <a:srgbClr val="FFFFFF"/>
                </a:solidFill>
              </a:rPr>
              <a:t>BOYLE’S LAW</a:t>
            </a:r>
          </a:p>
          <a:p>
            <a:pPr>
              <a:spcBef>
                <a:spcPct val="20000"/>
              </a:spcBef>
            </a:pPr>
            <a:endParaRPr kumimoji="1" lang="en-US" sz="3600" noProof="1">
              <a:solidFill>
                <a:srgbClr val="FFFFFF"/>
              </a:solidFill>
            </a:endParaRPr>
          </a:p>
          <a:p>
            <a:pPr>
              <a:spcBef>
                <a:spcPct val="20000"/>
              </a:spcBef>
            </a:pPr>
            <a:endParaRPr kumimoji="1" lang="en-US" sz="4800" b="1" noProof="1">
              <a:solidFill>
                <a:srgbClr val="FFFF00"/>
              </a:solidFill>
            </a:endParaRPr>
          </a:p>
          <a:p>
            <a:pPr>
              <a:spcBef>
                <a:spcPct val="20000"/>
              </a:spcBef>
            </a:pPr>
            <a:r>
              <a:rPr kumimoji="1" lang="en-US" sz="4800" b="1" noProof="1">
                <a:solidFill>
                  <a:srgbClr val="FFFF00"/>
                </a:solidFill>
              </a:rPr>
              <a:t>V</a:t>
            </a:r>
            <a:r>
              <a:rPr kumimoji="1" lang="en-US" sz="4800" b="1" baseline="-25000" noProof="1">
                <a:solidFill>
                  <a:srgbClr val="FFFF00"/>
                </a:solidFill>
              </a:rPr>
              <a:t>2</a:t>
            </a:r>
            <a:r>
              <a:rPr kumimoji="1" lang="en-US" sz="4800" b="1" noProof="1">
                <a:solidFill>
                  <a:srgbClr val="FFFF00"/>
                </a:solidFill>
              </a:rPr>
              <a:t> = 426 mL</a:t>
            </a:r>
            <a:endParaRPr kumimoji="1" lang="en-US" sz="4800" b="1" baseline="30000">
              <a:solidFill>
                <a:srgbClr val="FFFF00"/>
              </a:solidFill>
            </a:endParaRPr>
          </a:p>
        </p:txBody>
      </p:sp>
      <p:sp>
        <p:nvSpPr>
          <p:cNvPr id="618502" name="AutoShape 6">
            <a:hlinkClick r:id="" action="ppaction://hlinkshowjump?jump=previousslide" highlightClick="1"/>
          </p:cNvPr>
          <p:cNvSpPr>
            <a:spLocks noChangeArrowheads="1"/>
          </p:cNvSpPr>
          <p:nvPr/>
        </p:nvSpPr>
        <p:spPr bwMode="auto">
          <a:xfrm>
            <a:off x="1793875" y="5791200"/>
            <a:ext cx="2235200" cy="457200"/>
          </a:xfrm>
          <a:prstGeom prst="actionButtonBlank">
            <a:avLst/>
          </a:prstGeom>
          <a:solidFill>
            <a:schemeClr val="accent1"/>
          </a:solidFill>
          <a:ln w="12700" cap="sq">
            <a:solidFill>
              <a:schemeClr val="tx1"/>
            </a:solidFill>
            <a:miter lim="800000"/>
            <a:headEnd type="none" w="sm" len="sm"/>
            <a:tailEnd type="none" w="sm" len="sm"/>
          </a:ln>
          <a:effectLst/>
        </p:spPr>
        <p:txBody>
          <a:bodyPr wrap="none" anchor="ctr"/>
          <a:lstStyle/>
          <a:p>
            <a:pPr eaLnBrk="0" hangingPunct="0">
              <a:defRPr/>
            </a:pPr>
            <a:r>
              <a:rPr lang="en-US" sz="1600" b="1">
                <a:solidFill>
                  <a:srgbClr val="FFFFFF"/>
                </a:solidFill>
                <a:effectLst>
                  <a:outerShdw blurRad="38100" dist="38100" dir="2700000" algn="tl">
                    <a:srgbClr val="000000"/>
                  </a:outerShdw>
                </a:effectLst>
                <a:latin typeface="DomCasual BT" pitchFamily="66" charset="0"/>
              </a:rPr>
              <a:t>BACK TO PROBLEM</a:t>
            </a:r>
          </a:p>
        </p:txBody>
      </p:sp>
      <p:sp>
        <p:nvSpPr>
          <p:cNvPr id="618503" name="Line 7"/>
          <p:cNvSpPr>
            <a:spLocks noChangeShapeType="1"/>
          </p:cNvSpPr>
          <p:nvPr/>
        </p:nvSpPr>
        <p:spPr bwMode="auto">
          <a:xfrm flipV="1">
            <a:off x="5711825" y="3321050"/>
            <a:ext cx="304800" cy="304800"/>
          </a:xfrm>
          <a:prstGeom prst="line">
            <a:avLst/>
          </a:prstGeom>
          <a:noFill/>
          <a:ln w="57150" cap="sq">
            <a:solidFill>
              <a:srgbClr val="FF0000"/>
            </a:solidFill>
            <a:round/>
            <a:headEnd type="none" w="sm" len="sm"/>
            <a:tailEnd type="none" w="sm" len="sm"/>
          </a:ln>
        </p:spPr>
        <p:txBody>
          <a:bodyPr wrap="none" anchor="ctr"/>
          <a:lstStyle/>
          <a:p>
            <a:endParaRPr lang="en-US">
              <a:solidFill>
                <a:srgbClr val="FFFFFF"/>
              </a:solidFill>
            </a:endParaRPr>
          </a:p>
        </p:txBody>
      </p:sp>
      <p:sp>
        <p:nvSpPr>
          <p:cNvPr id="618504" name="Line 8"/>
          <p:cNvSpPr>
            <a:spLocks noChangeShapeType="1"/>
          </p:cNvSpPr>
          <p:nvPr/>
        </p:nvSpPr>
        <p:spPr bwMode="auto">
          <a:xfrm flipV="1">
            <a:off x="7115175" y="3319463"/>
            <a:ext cx="304800" cy="304800"/>
          </a:xfrm>
          <a:prstGeom prst="line">
            <a:avLst/>
          </a:prstGeom>
          <a:noFill/>
          <a:ln w="57150" cap="sq">
            <a:solidFill>
              <a:srgbClr val="FF0000"/>
            </a:solidFill>
            <a:round/>
            <a:headEnd type="none" w="sm" len="sm"/>
            <a:tailEnd type="none" w="sm" len="sm"/>
          </a:ln>
        </p:spPr>
        <p:txBody>
          <a:bodyPr wrap="none" anchor="ctr"/>
          <a:lstStyle/>
          <a:p>
            <a:endParaRPr lang="en-US">
              <a:solidFill>
                <a:srgbClr val="FFFFFF"/>
              </a:solidFill>
            </a:endParaRPr>
          </a:p>
        </p:txBody>
      </p:sp>
      <p:sp>
        <p:nvSpPr>
          <p:cNvPr id="182282" name="Rectangle 10"/>
          <p:cNvSpPr>
            <a:spLocks noChangeArrowheads="1"/>
          </p:cNvSpPr>
          <p:nvPr/>
        </p:nvSpPr>
        <p:spPr bwMode="auto">
          <a:xfrm>
            <a:off x="609600" y="6629400"/>
            <a:ext cx="3730625" cy="336550"/>
          </a:xfrm>
          <a:prstGeom prst="rect">
            <a:avLst/>
          </a:prstGeom>
          <a:noFill/>
          <a:ln w="9525">
            <a:noFill/>
            <a:miter lim="800000"/>
            <a:headEnd/>
            <a:tailEnd/>
          </a:ln>
        </p:spPr>
        <p:txBody>
          <a:bodyPr wrap="none">
            <a:spAutoFit/>
          </a:bodyPr>
          <a:lstStyle/>
          <a:p>
            <a:pPr algn="l"/>
            <a:r>
              <a:rPr lang="en-US" sz="800">
                <a:solidFill>
                  <a:srgbClr val="FFFFFF"/>
                </a:solidFill>
              </a:rPr>
              <a:t>Courtesy Christy Johannesson www.nisd.net/communicationsarts/pages/chem</a:t>
            </a:r>
          </a:p>
          <a:p>
            <a:pPr algn="l"/>
            <a:endParaRPr lang="en-US" sz="800">
              <a:solidFill>
                <a:srgbClr val="FFFFFF"/>
              </a:solidFill>
            </a:endParaRPr>
          </a:p>
        </p:txBody>
      </p:sp>
      <p:sp>
        <p:nvSpPr>
          <p:cNvPr id="182283" name="Rectangle 12"/>
          <p:cNvSpPr>
            <a:spLocks noChangeArrowheads="1"/>
          </p:cNvSpPr>
          <p:nvPr/>
        </p:nvSpPr>
        <p:spPr bwMode="auto">
          <a:xfrm>
            <a:off x="5243513" y="2522538"/>
            <a:ext cx="2603500" cy="641350"/>
          </a:xfrm>
          <a:prstGeom prst="rect">
            <a:avLst/>
          </a:prstGeom>
          <a:noFill/>
          <a:ln w="9525">
            <a:noFill/>
            <a:miter lim="800000"/>
            <a:headEnd/>
            <a:tailEnd/>
          </a:ln>
        </p:spPr>
        <p:txBody>
          <a:bodyPr wrap="none">
            <a:spAutoFit/>
          </a:bodyPr>
          <a:lstStyle/>
          <a:p>
            <a:pPr algn="l"/>
            <a:r>
              <a:rPr kumimoji="1" lang="en-US" sz="3600" noProof="1">
                <a:solidFill>
                  <a:srgbClr val="FFFFFF"/>
                </a:solidFill>
              </a:rPr>
              <a:t>P</a:t>
            </a:r>
            <a:r>
              <a:rPr kumimoji="1" lang="en-US" sz="3600" baseline="-25000" noProof="1">
                <a:solidFill>
                  <a:srgbClr val="FFFFFF"/>
                </a:solidFill>
              </a:rPr>
              <a:t>1</a:t>
            </a:r>
            <a:r>
              <a:rPr kumimoji="1" lang="en-US" sz="3600" noProof="1">
                <a:solidFill>
                  <a:srgbClr val="FFFFFF"/>
                </a:solidFill>
              </a:rPr>
              <a:t>V</a:t>
            </a:r>
            <a:r>
              <a:rPr kumimoji="1" lang="en-US" sz="3600" baseline="-25000" noProof="1">
                <a:solidFill>
                  <a:srgbClr val="FFFFFF"/>
                </a:solidFill>
              </a:rPr>
              <a:t>1</a:t>
            </a:r>
            <a:r>
              <a:rPr kumimoji="1" lang="en-US" sz="3600" noProof="1">
                <a:solidFill>
                  <a:srgbClr val="FFFFFF"/>
                </a:solidFill>
              </a:rPr>
              <a:t> = P</a:t>
            </a:r>
            <a:r>
              <a:rPr kumimoji="1" lang="en-US" sz="3600" baseline="-25000" noProof="1">
                <a:solidFill>
                  <a:srgbClr val="FFFFFF"/>
                </a:solidFill>
              </a:rPr>
              <a:t>2</a:t>
            </a:r>
            <a:r>
              <a:rPr kumimoji="1" lang="en-US" sz="3600" noProof="1">
                <a:solidFill>
                  <a:srgbClr val="FFFFFF"/>
                </a:solidFill>
              </a:rPr>
              <a:t>V</a:t>
            </a:r>
            <a:r>
              <a:rPr kumimoji="1" lang="en-US" sz="3600" baseline="-25000" noProof="1">
                <a:solidFill>
                  <a:srgbClr val="FFFFFF"/>
                </a:solidFill>
              </a:rPr>
              <a:t>2</a:t>
            </a:r>
            <a:endParaRPr kumimoji="1" lang="en-US" sz="3600" baseline="-25000">
              <a:solidFill>
                <a:srgbClr val="FFFFFF"/>
              </a:solidFill>
            </a:endParaRPr>
          </a:p>
        </p:txBody>
      </p:sp>
      <p:sp>
        <p:nvSpPr>
          <p:cNvPr id="618509" name="Line 13"/>
          <p:cNvSpPr>
            <a:spLocks noChangeShapeType="1"/>
          </p:cNvSpPr>
          <p:nvPr/>
        </p:nvSpPr>
        <p:spPr bwMode="auto">
          <a:xfrm>
            <a:off x="5262563" y="3154363"/>
            <a:ext cx="1042987" cy="0"/>
          </a:xfrm>
          <a:prstGeom prst="line">
            <a:avLst/>
          </a:prstGeom>
          <a:noFill/>
          <a:ln w="15875">
            <a:solidFill>
              <a:schemeClr val="tx1"/>
            </a:solidFill>
            <a:round/>
            <a:headEnd/>
            <a:tailEnd/>
          </a:ln>
        </p:spPr>
        <p:txBody>
          <a:bodyPr/>
          <a:lstStyle/>
          <a:p>
            <a:endParaRPr lang="en-US">
              <a:solidFill>
                <a:srgbClr val="FFFFFF"/>
              </a:solidFill>
            </a:endParaRPr>
          </a:p>
        </p:txBody>
      </p:sp>
      <p:sp>
        <p:nvSpPr>
          <p:cNvPr id="618510" name="Line 14"/>
          <p:cNvSpPr>
            <a:spLocks noChangeShapeType="1"/>
          </p:cNvSpPr>
          <p:nvPr/>
        </p:nvSpPr>
        <p:spPr bwMode="auto">
          <a:xfrm>
            <a:off x="6772275" y="3155950"/>
            <a:ext cx="1042988" cy="0"/>
          </a:xfrm>
          <a:prstGeom prst="line">
            <a:avLst/>
          </a:prstGeom>
          <a:noFill/>
          <a:ln w="15875">
            <a:solidFill>
              <a:schemeClr val="tx1"/>
            </a:solidFill>
            <a:round/>
            <a:headEnd/>
            <a:tailEnd/>
          </a:ln>
        </p:spPr>
        <p:txBody>
          <a:bodyPr/>
          <a:lstStyle/>
          <a:p>
            <a:endParaRPr lang="en-US">
              <a:solidFill>
                <a:srgbClr val="FFFFFF"/>
              </a:solidFill>
            </a:endParaRPr>
          </a:p>
        </p:txBody>
      </p:sp>
      <p:sp>
        <p:nvSpPr>
          <p:cNvPr id="182286" name="Rectangle 21"/>
          <p:cNvSpPr>
            <a:spLocks noChangeArrowheads="1"/>
          </p:cNvSpPr>
          <p:nvPr/>
        </p:nvSpPr>
        <p:spPr bwMode="auto">
          <a:xfrm>
            <a:off x="782638" y="2098675"/>
            <a:ext cx="4572000" cy="2617788"/>
          </a:xfrm>
          <a:prstGeom prst="rect">
            <a:avLst/>
          </a:prstGeom>
          <a:noFill/>
          <a:ln w="9525">
            <a:noFill/>
            <a:miter lim="800000"/>
            <a:headEnd/>
            <a:tailEnd/>
          </a:ln>
        </p:spPr>
        <p:txBody>
          <a:bodyPr>
            <a:spAutoFit/>
          </a:bodyPr>
          <a:lstStyle/>
          <a:p>
            <a:pPr algn="l">
              <a:spcBef>
                <a:spcPct val="20000"/>
              </a:spcBef>
            </a:pPr>
            <a:r>
              <a:rPr kumimoji="1" lang="en-US" sz="3600">
                <a:solidFill>
                  <a:srgbClr val="FFFFFF"/>
                </a:solidFill>
              </a:rPr>
              <a:t>V</a:t>
            </a:r>
            <a:r>
              <a:rPr kumimoji="1" lang="en-US" sz="3600" baseline="-25000">
                <a:solidFill>
                  <a:srgbClr val="FFFFFF"/>
                </a:solidFill>
              </a:rPr>
              <a:t>1</a:t>
            </a:r>
            <a:r>
              <a:rPr kumimoji="1" lang="en-US" sz="3600">
                <a:solidFill>
                  <a:srgbClr val="FFFFFF"/>
                </a:solidFill>
              </a:rPr>
              <a:t> = 450. mL</a:t>
            </a:r>
          </a:p>
          <a:p>
            <a:pPr algn="l">
              <a:spcBef>
                <a:spcPct val="20000"/>
              </a:spcBef>
            </a:pPr>
            <a:r>
              <a:rPr kumimoji="1" lang="en-US" sz="3600">
                <a:solidFill>
                  <a:srgbClr val="FFFFFF"/>
                </a:solidFill>
              </a:rPr>
              <a:t>P</a:t>
            </a:r>
            <a:r>
              <a:rPr kumimoji="1" lang="en-US" sz="3600" baseline="-25000">
                <a:solidFill>
                  <a:srgbClr val="FFFFFF"/>
                </a:solidFill>
              </a:rPr>
              <a:t>1</a:t>
            </a:r>
            <a:r>
              <a:rPr kumimoji="1" lang="en-US" sz="3600">
                <a:solidFill>
                  <a:srgbClr val="FFFFFF"/>
                </a:solidFill>
              </a:rPr>
              <a:t> = 720. mm Hg</a:t>
            </a:r>
          </a:p>
          <a:p>
            <a:pPr algn="l">
              <a:spcBef>
                <a:spcPct val="20000"/>
              </a:spcBef>
            </a:pPr>
            <a:r>
              <a:rPr kumimoji="1" lang="en-US" sz="3600">
                <a:solidFill>
                  <a:srgbClr val="FFFFFF"/>
                </a:solidFill>
              </a:rPr>
              <a:t>V</a:t>
            </a:r>
            <a:r>
              <a:rPr kumimoji="1" lang="en-US" sz="3600" baseline="-25000">
                <a:solidFill>
                  <a:srgbClr val="FFFFFF"/>
                </a:solidFill>
              </a:rPr>
              <a:t>2</a:t>
            </a:r>
            <a:r>
              <a:rPr kumimoji="1" lang="en-US" sz="3600">
                <a:solidFill>
                  <a:srgbClr val="FFFFFF"/>
                </a:solidFill>
              </a:rPr>
              <a:t> = ?</a:t>
            </a:r>
          </a:p>
          <a:p>
            <a:pPr algn="l">
              <a:spcBef>
                <a:spcPct val="20000"/>
              </a:spcBef>
            </a:pPr>
            <a:r>
              <a:rPr kumimoji="1" lang="en-US" sz="3600">
                <a:solidFill>
                  <a:srgbClr val="FFFFFF"/>
                </a:solidFill>
              </a:rPr>
              <a:t>P</a:t>
            </a:r>
            <a:r>
              <a:rPr kumimoji="1" lang="en-US" sz="3600" baseline="-25000">
                <a:solidFill>
                  <a:srgbClr val="FFFFFF"/>
                </a:solidFill>
              </a:rPr>
              <a:t>2</a:t>
            </a:r>
            <a:r>
              <a:rPr kumimoji="1" lang="en-US" sz="3600">
                <a:solidFill>
                  <a:srgbClr val="FFFFFF"/>
                </a:solidFill>
              </a:rPr>
              <a:t> = 760. mm Hg</a:t>
            </a:r>
          </a:p>
        </p:txBody>
      </p:sp>
    </p:spTree>
    <p:extLst>
      <p:ext uri="{BB962C8B-B14F-4D97-AF65-F5344CB8AC3E}">
        <p14:creationId xmlns:p14="http://schemas.microsoft.com/office/powerpoint/2010/main" val="12977972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8503"/>
                                        </p:tgtEl>
                                        <p:attrNameLst>
                                          <p:attrName>style.visibility</p:attrName>
                                        </p:attrNameLst>
                                      </p:cBhvr>
                                      <p:to>
                                        <p:strVal val="visible"/>
                                      </p:to>
                                    </p:set>
                                    <p:animEffect transition="in" filter="wipe(down)">
                                      <p:cBhvr>
                                        <p:cTn id="7" dur="500"/>
                                        <p:tgtEl>
                                          <p:spTgt spid="61850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18504"/>
                                        </p:tgtEl>
                                        <p:attrNameLst>
                                          <p:attrName>style.visibility</p:attrName>
                                        </p:attrNameLst>
                                      </p:cBhvr>
                                      <p:to>
                                        <p:strVal val="visible"/>
                                      </p:to>
                                    </p:set>
                                    <p:animEffect transition="in" filter="wipe(down)">
                                      <p:cBhvr>
                                        <p:cTn id="10" dur="500"/>
                                        <p:tgtEl>
                                          <p:spTgt spid="61850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618511"/>
                                        </p:tgtEl>
                                      </p:cBhvr>
                                    </p:animEffect>
                                    <p:set>
                                      <p:cBhvr>
                                        <p:cTn id="15" dur="1" fill="hold">
                                          <p:stCondLst>
                                            <p:cond delay="499"/>
                                          </p:stCondLst>
                                        </p:cTn>
                                        <p:tgtEl>
                                          <p:spTgt spid="618511"/>
                                        </p:tgtEl>
                                        <p:attrNameLst>
                                          <p:attrName>style.visibility</p:attrName>
                                        </p:attrNameLst>
                                      </p:cBhvr>
                                      <p:to>
                                        <p:strVal val="hidden"/>
                                      </p:to>
                                    </p:set>
                                  </p:childTnLst>
                                </p:cTn>
                              </p:par>
                              <p:par>
                                <p:cTn id="16" presetID="9" presetClass="exit" presetSubtype="0" fill="hold" grpId="0" nodeType="withEffect">
                                  <p:stCondLst>
                                    <p:cond delay="0"/>
                                  </p:stCondLst>
                                  <p:childTnLst>
                                    <p:animEffect transition="out" filter="dissolve">
                                      <p:cBhvr>
                                        <p:cTn id="17" dur="500"/>
                                        <p:tgtEl>
                                          <p:spTgt spid="618512"/>
                                        </p:tgtEl>
                                      </p:cBhvr>
                                    </p:animEffect>
                                    <p:set>
                                      <p:cBhvr>
                                        <p:cTn id="18" dur="1" fill="hold">
                                          <p:stCondLst>
                                            <p:cond delay="499"/>
                                          </p:stCondLst>
                                        </p:cTn>
                                        <p:tgtEl>
                                          <p:spTgt spid="618512"/>
                                        </p:tgtEl>
                                        <p:attrNameLst>
                                          <p:attrName>style.visibility</p:attrName>
                                        </p:attrNameLst>
                                      </p:cBhvr>
                                      <p:to>
                                        <p:strVal val="hidden"/>
                                      </p:to>
                                    </p:set>
                                  </p:childTnLst>
                                </p:cTn>
                              </p:par>
                              <p:par>
                                <p:cTn id="19" presetID="9" presetClass="exit" presetSubtype="0" fill="hold" grpId="1" nodeType="withEffect">
                                  <p:stCondLst>
                                    <p:cond delay="0"/>
                                  </p:stCondLst>
                                  <p:childTnLst>
                                    <p:animEffect transition="out" filter="dissolve">
                                      <p:cBhvr>
                                        <p:cTn id="20" dur="500"/>
                                        <p:tgtEl>
                                          <p:spTgt spid="618503"/>
                                        </p:tgtEl>
                                      </p:cBhvr>
                                    </p:animEffect>
                                    <p:set>
                                      <p:cBhvr>
                                        <p:cTn id="21" dur="1" fill="hold">
                                          <p:stCondLst>
                                            <p:cond delay="499"/>
                                          </p:stCondLst>
                                        </p:cTn>
                                        <p:tgtEl>
                                          <p:spTgt spid="618503"/>
                                        </p:tgtEl>
                                        <p:attrNameLst>
                                          <p:attrName>style.visibility</p:attrName>
                                        </p:attrNameLst>
                                      </p:cBhvr>
                                      <p:to>
                                        <p:strVal val="hidden"/>
                                      </p:to>
                                    </p:set>
                                  </p:childTnLst>
                                </p:cTn>
                              </p:par>
                              <p:par>
                                <p:cTn id="22" presetID="9" presetClass="exit" presetSubtype="0" fill="hold" grpId="1" nodeType="withEffect">
                                  <p:stCondLst>
                                    <p:cond delay="0"/>
                                  </p:stCondLst>
                                  <p:childTnLst>
                                    <p:animEffect transition="out" filter="dissolve">
                                      <p:cBhvr>
                                        <p:cTn id="23" dur="500"/>
                                        <p:tgtEl>
                                          <p:spTgt spid="618504"/>
                                        </p:tgtEl>
                                      </p:cBhvr>
                                    </p:animEffect>
                                    <p:set>
                                      <p:cBhvr>
                                        <p:cTn id="24" dur="1" fill="hold">
                                          <p:stCondLst>
                                            <p:cond delay="499"/>
                                          </p:stCondLst>
                                        </p:cTn>
                                        <p:tgtEl>
                                          <p:spTgt spid="618504"/>
                                        </p:tgtEl>
                                        <p:attrNameLst>
                                          <p:attrName>style.visibility</p:attrName>
                                        </p:attrNameLst>
                                      </p:cBhvr>
                                      <p:to>
                                        <p:strVal val="hidden"/>
                                      </p:to>
                                    </p:set>
                                  </p:childTnLst>
                                </p:cTn>
                              </p:par>
                              <p:par>
                                <p:cTn id="25" presetID="9" presetClass="exit" presetSubtype="0" fill="hold" grpId="0" nodeType="withEffect">
                                  <p:stCondLst>
                                    <p:cond delay="0"/>
                                  </p:stCondLst>
                                  <p:childTnLst>
                                    <p:animEffect transition="out" filter="dissolve">
                                      <p:cBhvr>
                                        <p:cTn id="26" dur="500"/>
                                        <p:tgtEl>
                                          <p:spTgt spid="618509"/>
                                        </p:tgtEl>
                                      </p:cBhvr>
                                    </p:animEffect>
                                    <p:set>
                                      <p:cBhvr>
                                        <p:cTn id="27" dur="1" fill="hold">
                                          <p:stCondLst>
                                            <p:cond delay="499"/>
                                          </p:stCondLst>
                                        </p:cTn>
                                        <p:tgtEl>
                                          <p:spTgt spid="618509"/>
                                        </p:tgtEl>
                                        <p:attrNameLst>
                                          <p:attrName>style.visibility</p:attrName>
                                        </p:attrNameLst>
                                      </p:cBhvr>
                                      <p:to>
                                        <p:strVal val="hidden"/>
                                      </p:to>
                                    </p:set>
                                  </p:childTnLst>
                                </p:cTn>
                              </p:par>
                              <p:par>
                                <p:cTn id="28" presetID="9" presetClass="exit" presetSubtype="0" fill="hold" grpId="0" nodeType="withEffect">
                                  <p:stCondLst>
                                    <p:cond delay="0"/>
                                  </p:stCondLst>
                                  <p:childTnLst>
                                    <p:animEffect transition="out" filter="dissolve">
                                      <p:cBhvr>
                                        <p:cTn id="29" dur="500"/>
                                        <p:tgtEl>
                                          <p:spTgt spid="618510"/>
                                        </p:tgtEl>
                                      </p:cBhvr>
                                    </p:animEffect>
                                    <p:set>
                                      <p:cBhvr>
                                        <p:cTn id="30" dur="1" fill="hold">
                                          <p:stCondLst>
                                            <p:cond delay="499"/>
                                          </p:stCondLst>
                                        </p:cTn>
                                        <p:tgtEl>
                                          <p:spTgt spid="6185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511" grpId="0"/>
      <p:bldP spid="618512" grpId="0"/>
      <p:bldP spid="618503" grpId="0" animBg="1"/>
      <p:bldP spid="618503" grpId="1" animBg="1"/>
      <p:bldP spid="618504" grpId="0" animBg="1"/>
      <p:bldP spid="618504" grpId="1" animBg="1"/>
      <p:bldP spid="618509" grpId="0" animBg="1"/>
      <p:bldP spid="618510"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AutoShape 3">
            <a:hlinkClick r:id="" action="ppaction://hlinkshowjump?jump=nextslide" highlightClick="1"/>
          </p:cNvPr>
          <p:cNvSpPr>
            <a:spLocks noChangeArrowheads="1"/>
          </p:cNvSpPr>
          <p:nvPr/>
        </p:nvSpPr>
        <p:spPr bwMode="auto">
          <a:xfrm>
            <a:off x="3787775" y="5713413"/>
            <a:ext cx="1524000" cy="457200"/>
          </a:xfrm>
          <a:prstGeom prst="actionButtonBlank">
            <a:avLst/>
          </a:prstGeom>
          <a:solidFill>
            <a:schemeClr val="accent1"/>
          </a:solidFill>
          <a:ln w="12700" cap="sq">
            <a:solidFill>
              <a:schemeClr val="tx1"/>
            </a:solidFill>
            <a:miter lim="800000"/>
            <a:headEnd type="none" w="sm" len="sm"/>
            <a:tailEnd type="none" w="sm" len="sm"/>
          </a:ln>
        </p:spPr>
        <p:txBody>
          <a:bodyPr wrap="none" anchor="ctr"/>
          <a:lstStyle/>
          <a:p>
            <a:pPr eaLnBrk="0" hangingPunct="0"/>
            <a:r>
              <a:rPr lang="en-US" sz="2400">
                <a:solidFill>
                  <a:srgbClr val="FFFFFF"/>
                </a:solidFill>
                <a:latin typeface="DomCasual BT" pitchFamily="66" charset="0"/>
                <a:hlinkClick r:id="rId3" action="ppaction://hlinksldjump"/>
              </a:rPr>
              <a:t>ANSWER</a:t>
            </a:r>
            <a:endParaRPr lang="en-US" sz="2400">
              <a:solidFill>
                <a:srgbClr val="FFFFFF"/>
              </a:solidFill>
              <a:latin typeface="DomCasual BT" pitchFamily="66" charset="0"/>
            </a:endParaRPr>
          </a:p>
        </p:txBody>
      </p:sp>
      <p:sp>
        <p:nvSpPr>
          <p:cNvPr id="183299" name="Rectangle 4"/>
          <p:cNvSpPr>
            <a:spLocks noGrp="1" noChangeArrowheads="1"/>
          </p:cNvSpPr>
          <p:nvPr>
            <p:ph type="title"/>
          </p:nvPr>
        </p:nvSpPr>
        <p:spPr/>
        <p:txBody>
          <a:bodyPr/>
          <a:lstStyle/>
          <a:p>
            <a:pPr eaLnBrk="1" hangingPunct="1"/>
            <a:r>
              <a:rPr lang="en-US" smtClean="0"/>
              <a:t>QUESTION #2</a:t>
            </a:r>
          </a:p>
        </p:txBody>
      </p:sp>
      <p:sp>
        <p:nvSpPr>
          <p:cNvPr id="183300" name="Rectangle 6"/>
          <p:cNvSpPr>
            <a:spLocks noChangeArrowheads="1"/>
          </p:cNvSpPr>
          <p:nvPr/>
        </p:nvSpPr>
        <p:spPr bwMode="auto">
          <a:xfrm>
            <a:off x="609600" y="6629400"/>
            <a:ext cx="3730625" cy="336550"/>
          </a:xfrm>
          <a:prstGeom prst="rect">
            <a:avLst/>
          </a:prstGeom>
          <a:noFill/>
          <a:ln w="9525">
            <a:noFill/>
            <a:miter lim="800000"/>
            <a:headEnd/>
            <a:tailEnd/>
          </a:ln>
        </p:spPr>
        <p:txBody>
          <a:bodyPr wrap="none">
            <a:spAutoFit/>
          </a:bodyPr>
          <a:lstStyle/>
          <a:p>
            <a:pPr algn="l"/>
            <a:r>
              <a:rPr lang="en-US" sz="800">
                <a:solidFill>
                  <a:srgbClr val="FFFFFF"/>
                </a:solidFill>
              </a:rPr>
              <a:t>Courtesy Christy Johannesson www.nisd.net/communicationsarts/pages/chem</a:t>
            </a:r>
          </a:p>
          <a:p>
            <a:pPr algn="l"/>
            <a:endParaRPr lang="en-US" sz="800">
              <a:solidFill>
                <a:srgbClr val="FFFFFF"/>
              </a:solidFill>
            </a:endParaRPr>
          </a:p>
        </p:txBody>
      </p:sp>
      <p:sp>
        <p:nvSpPr>
          <p:cNvPr id="183301" name="Rectangle 8"/>
          <p:cNvSpPr>
            <a:spLocks noChangeArrowheads="1"/>
          </p:cNvSpPr>
          <p:nvPr/>
        </p:nvSpPr>
        <p:spPr bwMode="auto">
          <a:xfrm>
            <a:off x="811213" y="2092325"/>
            <a:ext cx="7513637" cy="1373188"/>
          </a:xfrm>
          <a:prstGeom prst="rect">
            <a:avLst/>
          </a:prstGeom>
          <a:noFill/>
          <a:ln w="9525">
            <a:noFill/>
            <a:miter lim="800000"/>
            <a:headEnd/>
            <a:tailEnd/>
          </a:ln>
        </p:spPr>
        <p:txBody>
          <a:bodyPr>
            <a:spAutoFit/>
          </a:bodyPr>
          <a:lstStyle/>
          <a:p>
            <a:pPr algn="l"/>
            <a:r>
              <a:rPr kumimoji="1" lang="en-US" sz="2800">
                <a:solidFill>
                  <a:srgbClr val="FFFFFF"/>
                </a:solidFill>
              </a:rPr>
              <a:t>A gas at STP is cooled to -185°C.  </a:t>
            </a:r>
          </a:p>
          <a:p>
            <a:pPr algn="l"/>
            <a:r>
              <a:rPr kumimoji="1" lang="en-US" sz="2800">
                <a:solidFill>
                  <a:srgbClr val="FFFFFF"/>
                </a:solidFill>
              </a:rPr>
              <a:t>What pressure in atmospheres will it have at this temperature (volume remains constant)?</a:t>
            </a:r>
          </a:p>
        </p:txBody>
      </p:sp>
    </p:spTree>
    <p:extLst>
      <p:ext uri="{BB962C8B-B14F-4D97-AF65-F5344CB8AC3E}">
        <p14:creationId xmlns:p14="http://schemas.microsoft.com/office/powerpoint/2010/main" val="2612968603"/>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2611" name="Rectangle 19"/>
          <p:cNvSpPr>
            <a:spLocks noChangeArrowheads="1"/>
          </p:cNvSpPr>
          <p:nvPr/>
        </p:nvSpPr>
        <p:spPr bwMode="auto">
          <a:xfrm>
            <a:off x="5716588" y="3008313"/>
            <a:ext cx="658812" cy="641350"/>
          </a:xfrm>
          <a:prstGeom prst="rect">
            <a:avLst/>
          </a:prstGeom>
          <a:noFill/>
          <a:ln w="9525">
            <a:noFill/>
            <a:miter lim="800000"/>
            <a:headEnd/>
            <a:tailEnd/>
          </a:ln>
        </p:spPr>
        <p:txBody>
          <a:bodyPr wrap="none">
            <a:spAutoFit/>
          </a:bodyPr>
          <a:lstStyle/>
          <a:p>
            <a:pPr algn="l"/>
            <a:r>
              <a:rPr kumimoji="1" lang="en-US" sz="3600" noProof="1">
                <a:solidFill>
                  <a:srgbClr val="FFFFFF"/>
                </a:solidFill>
              </a:rPr>
              <a:t>V</a:t>
            </a:r>
            <a:r>
              <a:rPr kumimoji="1" lang="en-US" sz="3600" baseline="-25000" noProof="1">
                <a:solidFill>
                  <a:srgbClr val="FFFFFF"/>
                </a:solidFill>
              </a:rPr>
              <a:t>1</a:t>
            </a:r>
            <a:endParaRPr kumimoji="1" lang="en-US" sz="3600" baseline="-25000">
              <a:solidFill>
                <a:srgbClr val="FFFFFF"/>
              </a:solidFill>
            </a:endParaRPr>
          </a:p>
        </p:txBody>
      </p:sp>
      <p:sp>
        <p:nvSpPr>
          <p:cNvPr id="622612" name="Rectangle 20"/>
          <p:cNvSpPr>
            <a:spLocks noChangeArrowheads="1"/>
          </p:cNvSpPr>
          <p:nvPr/>
        </p:nvSpPr>
        <p:spPr bwMode="auto">
          <a:xfrm>
            <a:off x="7186613" y="3009900"/>
            <a:ext cx="658812" cy="641350"/>
          </a:xfrm>
          <a:prstGeom prst="rect">
            <a:avLst/>
          </a:prstGeom>
          <a:noFill/>
          <a:ln w="9525">
            <a:noFill/>
            <a:miter lim="800000"/>
            <a:headEnd/>
            <a:tailEnd/>
          </a:ln>
        </p:spPr>
        <p:txBody>
          <a:bodyPr wrap="none">
            <a:spAutoFit/>
          </a:bodyPr>
          <a:lstStyle/>
          <a:p>
            <a:pPr algn="l"/>
            <a:r>
              <a:rPr kumimoji="1" lang="en-US" sz="3600" noProof="1">
                <a:solidFill>
                  <a:srgbClr val="FFFFFF"/>
                </a:solidFill>
              </a:rPr>
              <a:t>V</a:t>
            </a:r>
            <a:r>
              <a:rPr kumimoji="1" lang="en-US" sz="3600" baseline="-25000">
                <a:solidFill>
                  <a:srgbClr val="FFFFFF"/>
                </a:solidFill>
              </a:rPr>
              <a:t>2</a:t>
            </a:r>
          </a:p>
        </p:txBody>
      </p:sp>
      <p:sp>
        <p:nvSpPr>
          <p:cNvPr id="184324" name="Rectangle 5"/>
          <p:cNvSpPr>
            <a:spLocks noChangeArrowheads="1"/>
          </p:cNvSpPr>
          <p:nvPr/>
        </p:nvSpPr>
        <p:spPr bwMode="auto">
          <a:xfrm>
            <a:off x="4648200" y="1828800"/>
            <a:ext cx="3810000" cy="4114800"/>
          </a:xfrm>
          <a:prstGeom prst="rect">
            <a:avLst/>
          </a:prstGeom>
          <a:noFill/>
          <a:ln w="9525">
            <a:noFill/>
            <a:miter lim="800000"/>
            <a:headEnd/>
            <a:tailEnd/>
          </a:ln>
        </p:spPr>
        <p:txBody>
          <a:bodyPr lIns="92075" tIns="46038" rIns="92075" bIns="46038"/>
          <a:lstStyle/>
          <a:p>
            <a:pPr>
              <a:spcBef>
                <a:spcPct val="20000"/>
              </a:spcBef>
            </a:pPr>
            <a:r>
              <a:rPr kumimoji="1" lang="en-US" sz="3600" noProof="1">
                <a:solidFill>
                  <a:srgbClr val="FFFFFF"/>
                </a:solidFill>
              </a:rPr>
              <a:t>GAY-LUSSAC’S LAW</a:t>
            </a:r>
          </a:p>
          <a:p>
            <a:pPr>
              <a:spcBef>
                <a:spcPct val="20000"/>
              </a:spcBef>
            </a:pPr>
            <a:endParaRPr kumimoji="1" lang="en-US" sz="3600" noProof="1">
              <a:solidFill>
                <a:srgbClr val="FFFFFF"/>
              </a:solidFill>
            </a:endParaRPr>
          </a:p>
          <a:p>
            <a:pPr>
              <a:spcBef>
                <a:spcPct val="20000"/>
              </a:spcBef>
            </a:pPr>
            <a:endParaRPr kumimoji="1" lang="en-US" sz="3600" b="1" noProof="1">
              <a:solidFill>
                <a:srgbClr val="FFFF00"/>
              </a:solidFill>
            </a:endParaRPr>
          </a:p>
          <a:p>
            <a:pPr>
              <a:spcBef>
                <a:spcPct val="20000"/>
              </a:spcBef>
            </a:pPr>
            <a:r>
              <a:rPr kumimoji="1" lang="en-US" sz="4400" b="1" noProof="1">
                <a:solidFill>
                  <a:srgbClr val="FFFF00"/>
                </a:solidFill>
              </a:rPr>
              <a:t>P</a:t>
            </a:r>
            <a:r>
              <a:rPr kumimoji="1" lang="en-US" sz="4400" b="1" baseline="-25000" noProof="1">
                <a:solidFill>
                  <a:srgbClr val="FFFF00"/>
                </a:solidFill>
              </a:rPr>
              <a:t>2</a:t>
            </a:r>
            <a:r>
              <a:rPr kumimoji="1" lang="en-US" sz="4400" b="1" noProof="1">
                <a:solidFill>
                  <a:srgbClr val="FFFF00"/>
                </a:solidFill>
              </a:rPr>
              <a:t> = 0.32 atm</a:t>
            </a:r>
            <a:endParaRPr kumimoji="1" lang="en-US" sz="4400" baseline="-25000">
              <a:solidFill>
                <a:srgbClr val="FFFFFF"/>
              </a:solidFill>
            </a:endParaRPr>
          </a:p>
        </p:txBody>
      </p:sp>
      <p:sp>
        <p:nvSpPr>
          <p:cNvPr id="184325" name="Rectangle 15"/>
          <p:cNvSpPr>
            <a:spLocks noChangeArrowheads="1"/>
          </p:cNvSpPr>
          <p:nvPr/>
        </p:nvSpPr>
        <p:spPr bwMode="auto">
          <a:xfrm>
            <a:off x="5243513" y="3014663"/>
            <a:ext cx="2289175" cy="641350"/>
          </a:xfrm>
          <a:prstGeom prst="rect">
            <a:avLst/>
          </a:prstGeom>
          <a:noFill/>
          <a:ln w="9525">
            <a:noFill/>
            <a:miter lim="800000"/>
            <a:headEnd/>
            <a:tailEnd/>
          </a:ln>
        </p:spPr>
        <p:txBody>
          <a:bodyPr wrap="none">
            <a:spAutoFit/>
          </a:bodyPr>
          <a:lstStyle/>
          <a:p>
            <a:pPr algn="l"/>
            <a:r>
              <a:rPr kumimoji="1" lang="en-US" sz="3600" noProof="1">
                <a:solidFill>
                  <a:srgbClr val="FFFFFF"/>
                </a:solidFill>
              </a:rPr>
              <a:t>P</a:t>
            </a:r>
            <a:r>
              <a:rPr kumimoji="1" lang="en-US" sz="3600" baseline="-25000" noProof="1">
                <a:solidFill>
                  <a:srgbClr val="FFFFFF"/>
                </a:solidFill>
              </a:rPr>
              <a:t>1</a:t>
            </a:r>
            <a:r>
              <a:rPr kumimoji="1" lang="en-US" sz="3600">
                <a:solidFill>
                  <a:srgbClr val="FFFFFF"/>
                </a:solidFill>
              </a:rPr>
              <a:t>    </a:t>
            </a:r>
            <a:r>
              <a:rPr kumimoji="1" lang="en-US" sz="3600" noProof="1">
                <a:solidFill>
                  <a:srgbClr val="FFFFFF"/>
                </a:solidFill>
              </a:rPr>
              <a:t> = P</a:t>
            </a:r>
            <a:r>
              <a:rPr kumimoji="1" lang="en-US" sz="3600" baseline="-25000" noProof="1">
                <a:solidFill>
                  <a:srgbClr val="FFFFFF"/>
                </a:solidFill>
              </a:rPr>
              <a:t>2</a:t>
            </a:r>
            <a:r>
              <a:rPr kumimoji="1" lang="en-US" sz="3600">
                <a:solidFill>
                  <a:srgbClr val="FFFFFF"/>
                </a:solidFill>
              </a:rPr>
              <a:t> </a:t>
            </a:r>
            <a:endParaRPr kumimoji="1" lang="en-US" sz="3600" baseline="-25000">
              <a:solidFill>
                <a:srgbClr val="FFFFFF"/>
              </a:solidFill>
            </a:endParaRPr>
          </a:p>
        </p:txBody>
      </p:sp>
      <p:sp>
        <p:nvSpPr>
          <p:cNvPr id="184326" name="Rectangle 2"/>
          <p:cNvSpPr>
            <a:spLocks noGrp="1" noChangeArrowheads="1"/>
          </p:cNvSpPr>
          <p:nvPr>
            <p:ph type="title"/>
          </p:nvPr>
        </p:nvSpPr>
        <p:spPr>
          <a:xfrm>
            <a:off x="685800" y="457200"/>
            <a:ext cx="7772400" cy="1295400"/>
          </a:xfrm>
          <a:noFill/>
        </p:spPr>
        <p:txBody>
          <a:bodyPr/>
          <a:lstStyle/>
          <a:p>
            <a:pPr eaLnBrk="1" hangingPunct="1">
              <a:lnSpc>
                <a:spcPct val="120000"/>
              </a:lnSpc>
              <a:spcBef>
                <a:spcPct val="10000"/>
              </a:spcBef>
            </a:pPr>
            <a:r>
              <a:rPr lang="en-US" noProof="1" smtClean="0"/>
              <a:t>ANSWER #</a:t>
            </a:r>
            <a:r>
              <a:rPr lang="en-US" smtClean="0"/>
              <a:t>2</a:t>
            </a:r>
          </a:p>
        </p:txBody>
      </p:sp>
      <p:sp>
        <p:nvSpPr>
          <p:cNvPr id="184327" name="AutoShape 4">
            <a:hlinkClick r:id="" action="ppaction://hlinkshowjump?jump=nextslide" highlightClick="1"/>
          </p:cNvPr>
          <p:cNvSpPr>
            <a:spLocks noChangeArrowheads="1"/>
          </p:cNvSpPr>
          <p:nvPr/>
        </p:nvSpPr>
        <p:spPr bwMode="auto">
          <a:xfrm>
            <a:off x="5826125" y="5791200"/>
            <a:ext cx="1524000" cy="457200"/>
          </a:xfrm>
          <a:prstGeom prst="actionButtonBlank">
            <a:avLst/>
          </a:prstGeom>
          <a:solidFill>
            <a:schemeClr val="accent1"/>
          </a:solidFill>
          <a:ln w="12700" cap="sq">
            <a:solidFill>
              <a:schemeClr val="tx1"/>
            </a:solidFill>
            <a:miter lim="800000"/>
            <a:headEnd type="none" w="sm" len="sm"/>
            <a:tailEnd type="none" w="sm" len="sm"/>
          </a:ln>
        </p:spPr>
        <p:txBody>
          <a:bodyPr wrap="none" anchor="ctr"/>
          <a:lstStyle/>
          <a:p>
            <a:pPr eaLnBrk="0" hangingPunct="0"/>
            <a:r>
              <a:rPr lang="en-US" sz="2400">
                <a:solidFill>
                  <a:srgbClr val="FFFFFF"/>
                </a:solidFill>
                <a:latin typeface="DomCasual BT" pitchFamily="66" charset="0"/>
              </a:rPr>
              <a:t>NEXT</a:t>
            </a:r>
          </a:p>
        </p:txBody>
      </p:sp>
      <p:sp>
        <p:nvSpPr>
          <p:cNvPr id="622598" name="AutoShape 6">
            <a:hlinkClick r:id="" action="ppaction://hlinkshowjump?jump=previousslide" highlightClick="1"/>
          </p:cNvPr>
          <p:cNvSpPr>
            <a:spLocks noChangeArrowheads="1"/>
          </p:cNvSpPr>
          <p:nvPr/>
        </p:nvSpPr>
        <p:spPr bwMode="auto">
          <a:xfrm>
            <a:off x="1793875" y="5791200"/>
            <a:ext cx="2235200" cy="457200"/>
          </a:xfrm>
          <a:prstGeom prst="actionButtonBlank">
            <a:avLst/>
          </a:prstGeom>
          <a:solidFill>
            <a:schemeClr val="accent1"/>
          </a:solidFill>
          <a:ln w="12700" cap="sq">
            <a:solidFill>
              <a:schemeClr val="tx1"/>
            </a:solidFill>
            <a:miter lim="800000"/>
            <a:headEnd type="none" w="sm" len="sm"/>
            <a:tailEnd type="none" w="sm" len="sm"/>
          </a:ln>
          <a:effectLst/>
        </p:spPr>
        <p:txBody>
          <a:bodyPr wrap="none" anchor="ctr"/>
          <a:lstStyle/>
          <a:p>
            <a:pPr eaLnBrk="0" hangingPunct="0">
              <a:defRPr/>
            </a:pPr>
            <a:r>
              <a:rPr lang="en-US" sz="1600" b="1">
                <a:solidFill>
                  <a:srgbClr val="FFFFFF"/>
                </a:solidFill>
                <a:effectLst>
                  <a:outerShdw blurRad="38100" dist="38100" dir="2700000" algn="tl">
                    <a:srgbClr val="000000"/>
                  </a:outerShdw>
                </a:effectLst>
                <a:latin typeface="DomCasual BT" pitchFamily="66" charset="0"/>
              </a:rPr>
              <a:t>BACK TO PROBLEM</a:t>
            </a:r>
          </a:p>
        </p:txBody>
      </p:sp>
      <p:sp>
        <p:nvSpPr>
          <p:cNvPr id="184329" name="Rectangle 10"/>
          <p:cNvSpPr>
            <a:spLocks noChangeArrowheads="1"/>
          </p:cNvSpPr>
          <p:nvPr/>
        </p:nvSpPr>
        <p:spPr bwMode="auto">
          <a:xfrm>
            <a:off x="609600" y="6629400"/>
            <a:ext cx="3730625" cy="336550"/>
          </a:xfrm>
          <a:prstGeom prst="rect">
            <a:avLst/>
          </a:prstGeom>
          <a:noFill/>
          <a:ln w="9525">
            <a:noFill/>
            <a:miter lim="800000"/>
            <a:headEnd/>
            <a:tailEnd/>
          </a:ln>
        </p:spPr>
        <p:txBody>
          <a:bodyPr wrap="none">
            <a:spAutoFit/>
          </a:bodyPr>
          <a:lstStyle/>
          <a:p>
            <a:pPr algn="l"/>
            <a:r>
              <a:rPr lang="en-US" sz="800">
                <a:solidFill>
                  <a:srgbClr val="FFFFFF"/>
                </a:solidFill>
              </a:rPr>
              <a:t>Courtesy Christy Johannesson www.nisd.net/communicationsarts/pages/chem</a:t>
            </a:r>
          </a:p>
          <a:p>
            <a:pPr algn="l"/>
            <a:endParaRPr lang="en-US" sz="800">
              <a:solidFill>
                <a:srgbClr val="FFFFFF"/>
              </a:solidFill>
            </a:endParaRPr>
          </a:p>
        </p:txBody>
      </p:sp>
      <p:sp>
        <p:nvSpPr>
          <p:cNvPr id="184330" name="Text Box 11"/>
          <p:cNvSpPr txBox="1">
            <a:spLocks noChangeArrowheads="1"/>
          </p:cNvSpPr>
          <p:nvPr/>
        </p:nvSpPr>
        <p:spPr bwMode="auto">
          <a:xfrm>
            <a:off x="5557838" y="3641725"/>
            <a:ext cx="633412" cy="641350"/>
          </a:xfrm>
          <a:prstGeom prst="rect">
            <a:avLst/>
          </a:prstGeom>
          <a:noFill/>
          <a:ln w="9525">
            <a:noFill/>
            <a:miter lim="800000"/>
            <a:headEnd/>
            <a:tailEnd/>
          </a:ln>
        </p:spPr>
        <p:txBody>
          <a:bodyPr wrap="none">
            <a:spAutoFit/>
          </a:bodyPr>
          <a:lstStyle/>
          <a:p>
            <a:pPr algn="l"/>
            <a:r>
              <a:rPr lang="en-US" sz="3600">
                <a:solidFill>
                  <a:srgbClr val="FFFFFF"/>
                </a:solidFill>
              </a:rPr>
              <a:t>T</a:t>
            </a:r>
            <a:r>
              <a:rPr lang="en-US" sz="3600" baseline="-25000">
                <a:solidFill>
                  <a:srgbClr val="FFFFFF"/>
                </a:solidFill>
              </a:rPr>
              <a:t>1</a:t>
            </a:r>
          </a:p>
        </p:txBody>
      </p:sp>
      <p:sp>
        <p:nvSpPr>
          <p:cNvPr id="184331" name="Text Box 12"/>
          <p:cNvSpPr txBox="1">
            <a:spLocks noChangeArrowheads="1"/>
          </p:cNvSpPr>
          <p:nvPr/>
        </p:nvSpPr>
        <p:spPr bwMode="auto">
          <a:xfrm>
            <a:off x="6980238" y="3643313"/>
            <a:ext cx="633412" cy="641350"/>
          </a:xfrm>
          <a:prstGeom prst="rect">
            <a:avLst/>
          </a:prstGeom>
          <a:noFill/>
          <a:ln w="9525">
            <a:noFill/>
            <a:miter lim="800000"/>
            <a:headEnd/>
            <a:tailEnd/>
          </a:ln>
        </p:spPr>
        <p:txBody>
          <a:bodyPr wrap="none">
            <a:spAutoFit/>
          </a:bodyPr>
          <a:lstStyle/>
          <a:p>
            <a:pPr algn="l"/>
            <a:r>
              <a:rPr lang="en-US" sz="3600">
                <a:solidFill>
                  <a:srgbClr val="FFFFFF"/>
                </a:solidFill>
              </a:rPr>
              <a:t>T</a:t>
            </a:r>
            <a:r>
              <a:rPr lang="en-US" sz="3600" baseline="-25000">
                <a:solidFill>
                  <a:srgbClr val="FFFFFF"/>
                </a:solidFill>
              </a:rPr>
              <a:t>2</a:t>
            </a:r>
          </a:p>
        </p:txBody>
      </p:sp>
      <p:sp>
        <p:nvSpPr>
          <p:cNvPr id="622605" name="Line 13"/>
          <p:cNvSpPr>
            <a:spLocks noChangeShapeType="1"/>
          </p:cNvSpPr>
          <p:nvPr/>
        </p:nvSpPr>
        <p:spPr bwMode="auto">
          <a:xfrm flipV="1">
            <a:off x="5849938" y="3192463"/>
            <a:ext cx="304800" cy="304800"/>
          </a:xfrm>
          <a:prstGeom prst="line">
            <a:avLst/>
          </a:prstGeom>
          <a:noFill/>
          <a:ln w="57150" cap="sq">
            <a:solidFill>
              <a:srgbClr val="FF0000"/>
            </a:solidFill>
            <a:round/>
            <a:headEnd type="none" w="sm" len="sm"/>
            <a:tailEnd type="none" w="sm" len="sm"/>
          </a:ln>
        </p:spPr>
        <p:txBody>
          <a:bodyPr wrap="none" anchor="ctr"/>
          <a:lstStyle/>
          <a:p>
            <a:endParaRPr lang="en-US">
              <a:solidFill>
                <a:srgbClr val="FFFFFF"/>
              </a:solidFill>
            </a:endParaRPr>
          </a:p>
        </p:txBody>
      </p:sp>
      <p:sp>
        <p:nvSpPr>
          <p:cNvPr id="622606" name="Line 14"/>
          <p:cNvSpPr>
            <a:spLocks noChangeShapeType="1"/>
          </p:cNvSpPr>
          <p:nvPr/>
        </p:nvSpPr>
        <p:spPr bwMode="auto">
          <a:xfrm flipV="1">
            <a:off x="7316788" y="3190875"/>
            <a:ext cx="304800" cy="304800"/>
          </a:xfrm>
          <a:prstGeom prst="line">
            <a:avLst/>
          </a:prstGeom>
          <a:noFill/>
          <a:ln w="57150" cap="sq">
            <a:solidFill>
              <a:srgbClr val="FF0000"/>
            </a:solidFill>
            <a:round/>
            <a:headEnd type="none" w="sm" len="sm"/>
            <a:tailEnd type="none" w="sm" len="sm"/>
          </a:ln>
        </p:spPr>
        <p:txBody>
          <a:bodyPr wrap="none" anchor="ctr"/>
          <a:lstStyle/>
          <a:p>
            <a:endParaRPr lang="en-US">
              <a:solidFill>
                <a:srgbClr val="FFFFFF"/>
              </a:solidFill>
            </a:endParaRPr>
          </a:p>
        </p:txBody>
      </p:sp>
      <p:sp>
        <p:nvSpPr>
          <p:cNvPr id="184334" name="Line 16"/>
          <p:cNvSpPr>
            <a:spLocks noChangeShapeType="1"/>
          </p:cNvSpPr>
          <p:nvPr/>
        </p:nvSpPr>
        <p:spPr bwMode="auto">
          <a:xfrm>
            <a:off x="5262563" y="3646488"/>
            <a:ext cx="1042987" cy="0"/>
          </a:xfrm>
          <a:prstGeom prst="line">
            <a:avLst/>
          </a:prstGeom>
          <a:noFill/>
          <a:ln w="15875">
            <a:solidFill>
              <a:schemeClr val="tx1"/>
            </a:solidFill>
            <a:round/>
            <a:headEnd/>
            <a:tailEnd/>
          </a:ln>
        </p:spPr>
        <p:txBody>
          <a:bodyPr/>
          <a:lstStyle/>
          <a:p>
            <a:endParaRPr lang="en-US">
              <a:solidFill>
                <a:srgbClr val="FFFFFF"/>
              </a:solidFill>
            </a:endParaRPr>
          </a:p>
        </p:txBody>
      </p:sp>
      <p:sp>
        <p:nvSpPr>
          <p:cNvPr id="184335" name="Line 17"/>
          <p:cNvSpPr>
            <a:spLocks noChangeShapeType="1"/>
          </p:cNvSpPr>
          <p:nvPr/>
        </p:nvSpPr>
        <p:spPr bwMode="auto">
          <a:xfrm>
            <a:off x="6772275" y="3648075"/>
            <a:ext cx="1042988" cy="0"/>
          </a:xfrm>
          <a:prstGeom prst="line">
            <a:avLst/>
          </a:prstGeom>
          <a:noFill/>
          <a:ln w="15875">
            <a:solidFill>
              <a:schemeClr val="tx1"/>
            </a:solidFill>
            <a:round/>
            <a:headEnd/>
            <a:tailEnd/>
          </a:ln>
        </p:spPr>
        <p:txBody>
          <a:bodyPr/>
          <a:lstStyle/>
          <a:p>
            <a:endParaRPr lang="en-US">
              <a:solidFill>
                <a:srgbClr val="FFFFFF"/>
              </a:solidFill>
            </a:endParaRPr>
          </a:p>
        </p:txBody>
      </p:sp>
      <p:sp>
        <p:nvSpPr>
          <p:cNvPr id="184336" name="Rectangle 23"/>
          <p:cNvSpPr>
            <a:spLocks noChangeArrowheads="1"/>
          </p:cNvSpPr>
          <p:nvPr/>
        </p:nvSpPr>
        <p:spPr bwMode="auto">
          <a:xfrm>
            <a:off x="782638" y="2093913"/>
            <a:ext cx="4572000" cy="3276600"/>
          </a:xfrm>
          <a:prstGeom prst="rect">
            <a:avLst/>
          </a:prstGeom>
          <a:noFill/>
          <a:ln w="9525">
            <a:noFill/>
            <a:miter lim="800000"/>
            <a:headEnd/>
            <a:tailEnd/>
          </a:ln>
        </p:spPr>
        <p:txBody>
          <a:bodyPr>
            <a:spAutoFit/>
          </a:bodyPr>
          <a:lstStyle/>
          <a:p>
            <a:pPr algn="l">
              <a:spcBef>
                <a:spcPct val="20000"/>
              </a:spcBef>
            </a:pPr>
            <a:r>
              <a:rPr kumimoji="1" lang="en-US" sz="3600">
                <a:solidFill>
                  <a:srgbClr val="FFFFFF"/>
                </a:solidFill>
              </a:rPr>
              <a:t>P</a:t>
            </a:r>
            <a:r>
              <a:rPr kumimoji="1" lang="en-US" sz="3600" baseline="-25000">
                <a:solidFill>
                  <a:srgbClr val="FFFFFF"/>
                </a:solidFill>
              </a:rPr>
              <a:t>1</a:t>
            </a:r>
            <a:r>
              <a:rPr kumimoji="1" lang="en-US" sz="3600">
                <a:solidFill>
                  <a:srgbClr val="FFFFFF"/>
                </a:solidFill>
              </a:rPr>
              <a:t> = 1 atm</a:t>
            </a:r>
          </a:p>
          <a:p>
            <a:pPr algn="l">
              <a:spcBef>
                <a:spcPct val="20000"/>
              </a:spcBef>
            </a:pPr>
            <a:r>
              <a:rPr kumimoji="1" lang="en-US" sz="3600">
                <a:solidFill>
                  <a:srgbClr val="FFFFFF"/>
                </a:solidFill>
              </a:rPr>
              <a:t>T</a:t>
            </a:r>
            <a:r>
              <a:rPr kumimoji="1" lang="en-US" sz="3600" baseline="-25000">
                <a:solidFill>
                  <a:srgbClr val="FFFFFF"/>
                </a:solidFill>
              </a:rPr>
              <a:t>1</a:t>
            </a:r>
            <a:r>
              <a:rPr kumimoji="1" lang="en-US" sz="3600">
                <a:solidFill>
                  <a:srgbClr val="FFFFFF"/>
                </a:solidFill>
              </a:rPr>
              <a:t> = 273 K</a:t>
            </a:r>
          </a:p>
          <a:p>
            <a:pPr algn="l">
              <a:spcBef>
                <a:spcPct val="20000"/>
              </a:spcBef>
            </a:pPr>
            <a:r>
              <a:rPr kumimoji="1" lang="en-US" sz="3600">
                <a:solidFill>
                  <a:srgbClr val="FFFFFF"/>
                </a:solidFill>
              </a:rPr>
              <a:t>P</a:t>
            </a:r>
            <a:r>
              <a:rPr kumimoji="1" lang="en-US" sz="3600" baseline="-25000">
                <a:solidFill>
                  <a:srgbClr val="FFFFFF"/>
                </a:solidFill>
              </a:rPr>
              <a:t>2</a:t>
            </a:r>
            <a:r>
              <a:rPr kumimoji="1" lang="en-US" sz="3600">
                <a:solidFill>
                  <a:srgbClr val="FFFFFF"/>
                </a:solidFill>
              </a:rPr>
              <a:t> = ?</a:t>
            </a:r>
          </a:p>
          <a:p>
            <a:pPr algn="l">
              <a:spcBef>
                <a:spcPct val="20000"/>
              </a:spcBef>
            </a:pPr>
            <a:r>
              <a:rPr kumimoji="1" lang="en-US" sz="3600">
                <a:solidFill>
                  <a:srgbClr val="FFFFFF"/>
                </a:solidFill>
              </a:rPr>
              <a:t>T</a:t>
            </a:r>
            <a:r>
              <a:rPr kumimoji="1" lang="en-US" sz="3600" baseline="-25000">
                <a:solidFill>
                  <a:srgbClr val="FFFFFF"/>
                </a:solidFill>
              </a:rPr>
              <a:t>2</a:t>
            </a:r>
            <a:r>
              <a:rPr kumimoji="1" lang="en-US" sz="3600">
                <a:solidFill>
                  <a:srgbClr val="FFFFFF"/>
                </a:solidFill>
              </a:rPr>
              <a:t> = -185°C </a:t>
            </a:r>
          </a:p>
          <a:p>
            <a:pPr algn="l">
              <a:spcBef>
                <a:spcPct val="20000"/>
              </a:spcBef>
            </a:pPr>
            <a:r>
              <a:rPr kumimoji="1" lang="en-US" sz="3600">
                <a:solidFill>
                  <a:srgbClr val="FFFFFF"/>
                </a:solidFill>
              </a:rPr>
              <a:t>     = 88 K</a:t>
            </a:r>
            <a:r>
              <a:rPr kumimoji="1" lang="en-US" sz="3600">
                <a:solidFill>
                  <a:srgbClr val="FFFFFF"/>
                </a:solidFill>
                <a:latin typeface="Times New Roman" pitchFamily="18" charset="0"/>
              </a:rPr>
              <a:t> </a:t>
            </a:r>
          </a:p>
        </p:txBody>
      </p:sp>
    </p:spTree>
    <p:extLst>
      <p:ext uri="{BB962C8B-B14F-4D97-AF65-F5344CB8AC3E}">
        <p14:creationId xmlns:p14="http://schemas.microsoft.com/office/powerpoint/2010/main" val="2499047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22605"/>
                                        </p:tgtEl>
                                        <p:attrNameLst>
                                          <p:attrName>style.visibility</p:attrName>
                                        </p:attrNameLst>
                                      </p:cBhvr>
                                      <p:to>
                                        <p:strVal val="visible"/>
                                      </p:to>
                                    </p:set>
                                    <p:animEffect transition="in" filter="wipe(down)">
                                      <p:cBhvr>
                                        <p:cTn id="7" dur="500"/>
                                        <p:tgtEl>
                                          <p:spTgt spid="62260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22606"/>
                                        </p:tgtEl>
                                        <p:attrNameLst>
                                          <p:attrName>style.visibility</p:attrName>
                                        </p:attrNameLst>
                                      </p:cBhvr>
                                      <p:to>
                                        <p:strVal val="visible"/>
                                      </p:to>
                                    </p:set>
                                    <p:animEffect transition="in" filter="wipe(down)">
                                      <p:cBhvr>
                                        <p:cTn id="10" dur="500"/>
                                        <p:tgtEl>
                                          <p:spTgt spid="62260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622611"/>
                                        </p:tgtEl>
                                      </p:cBhvr>
                                    </p:animEffect>
                                    <p:set>
                                      <p:cBhvr>
                                        <p:cTn id="15" dur="1" fill="hold">
                                          <p:stCondLst>
                                            <p:cond delay="499"/>
                                          </p:stCondLst>
                                        </p:cTn>
                                        <p:tgtEl>
                                          <p:spTgt spid="622611"/>
                                        </p:tgtEl>
                                        <p:attrNameLst>
                                          <p:attrName>style.visibility</p:attrName>
                                        </p:attrNameLst>
                                      </p:cBhvr>
                                      <p:to>
                                        <p:strVal val="hidden"/>
                                      </p:to>
                                    </p:set>
                                  </p:childTnLst>
                                </p:cTn>
                              </p:par>
                              <p:par>
                                <p:cTn id="16" presetID="9" presetClass="exit" presetSubtype="0" fill="hold" grpId="0" nodeType="withEffect">
                                  <p:stCondLst>
                                    <p:cond delay="0"/>
                                  </p:stCondLst>
                                  <p:childTnLst>
                                    <p:animEffect transition="out" filter="dissolve">
                                      <p:cBhvr>
                                        <p:cTn id="17" dur="500"/>
                                        <p:tgtEl>
                                          <p:spTgt spid="622612"/>
                                        </p:tgtEl>
                                      </p:cBhvr>
                                    </p:animEffect>
                                    <p:set>
                                      <p:cBhvr>
                                        <p:cTn id="18" dur="1" fill="hold">
                                          <p:stCondLst>
                                            <p:cond delay="499"/>
                                          </p:stCondLst>
                                        </p:cTn>
                                        <p:tgtEl>
                                          <p:spTgt spid="622612"/>
                                        </p:tgtEl>
                                        <p:attrNameLst>
                                          <p:attrName>style.visibility</p:attrName>
                                        </p:attrNameLst>
                                      </p:cBhvr>
                                      <p:to>
                                        <p:strVal val="hidden"/>
                                      </p:to>
                                    </p:set>
                                  </p:childTnLst>
                                </p:cTn>
                              </p:par>
                              <p:par>
                                <p:cTn id="19" presetID="9" presetClass="exit" presetSubtype="0" fill="hold" grpId="1" nodeType="withEffect">
                                  <p:stCondLst>
                                    <p:cond delay="0"/>
                                  </p:stCondLst>
                                  <p:childTnLst>
                                    <p:animEffect transition="out" filter="dissolve">
                                      <p:cBhvr>
                                        <p:cTn id="20" dur="500"/>
                                        <p:tgtEl>
                                          <p:spTgt spid="622605"/>
                                        </p:tgtEl>
                                      </p:cBhvr>
                                    </p:animEffect>
                                    <p:set>
                                      <p:cBhvr>
                                        <p:cTn id="21" dur="1" fill="hold">
                                          <p:stCondLst>
                                            <p:cond delay="499"/>
                                          </p:stCondLst>
                                        </p:cTn>
                                        <p:tgtEl>
                                          <p:spTgt spid="622605"/>
                                        </p:tgtEl>
                                        <p:attrNameLst>
                                          <p:attrName>style.visibility</p:attrName>
                                        </p:attrNameLst>
                                      </p:cBhvr>
                                      <p:to>
                                        <p:strVal val="hidden"/>
                                      </p:to>
                                    </p:set>
                                  </p:childTnLst>
                                </p:cTn>
                              </p:par>
                              <p:par>
                                <p:cTn id="22" presetID="9" presetClass="exit" presetSubtype="0" fill="hold" grpId="1" nodeType="withEffect">
                                  <p:stCondLst>
                                    <p:cond delay="0"/>
                                  </p:stCondLst>
                                  <p:childTnLst>
                                    <p:animEffect transition="out" filter="dissolve">
                                      <p:cBhvr>
                                        <p:cTn id="23" dur="500"/>
                                        <p:tgtEl>
                                          <p:spTgt spid="622606"/>
                                        </p:tgtEl>
                                      </p:cBhvr>
                                    </p:animEffect>
                                    <p:set>
                                      <p:cBhvr>
                                        <p:cTn id="24" dur="1" fill="hold">
                                          <p:stCondLst>
                                            <p:cond delay="499"/>
                                          </p:stCondLst>
                                        </p:cTn>
                                        <p:tgtEl>
                                          <p:spTgt spid="6226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611" grpId="0"/>
      <p:bldP spid="622612" grpId="0"/>
      <p:bldP spid="622605" grpId="0" animBg="1"/>
      <p:bldP spid="622605" grpId="1" animBg="1"/>
      <p:bldP spid="622606" grpId="0" animBg="1"/>
      <p:bldP spid="622606" grpId="1"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AutoShape 3">
            <a:hlinkClick r:id="" action="ppaction://hlinkshowjump?jump=nextslide" highlightClick="1"/>
          </p:cNvPr>
          <p:cNvSpPr>
            <a:spLocks noChangeArrowheads="1"/>
          </p:cNvSpPr>
          <p:nvPr/>
        </p:nvSpPr>
        <p:spPr bwMode="auto">
          <a:xfrm>
            <a:off x="3789363" y="5713413"/>
            <a:ext cx="1524000" cy="457200"/>
          </a:xfrm>
          <a:prstGeom prst="actionButtonBlank">
            <a:avLst/>
          </a:prstGeom>
          <a:solidFill>
            <a:schemeClr val="accent1"/>
          </a:solidFill>
          <a:ln w="12700" cap="sq">
            <a:solidFill>
              <a:schemeClr val="tx1"/>
            </a:solidFill>
            <a:miter lim="800000"/>
            <a:headEnd type="none" w="sm" len="sm"/>
            <a:tailEnd type="none" w="sm" len="sm"/>
          </a:ln>
        </p:spPr>
        <p:txBody>
          <a:bodyPr wrap="none" anchor="ctr"/>
          <a:lstStyle/>
          <a:p>
            <a:pPr eaLnBrk="0" hangingPunct="0"/>
            <a:r>
              <a:rPr lang="en-US" sz="2400">
                <a:solidFill>
                  <a:srgbClr val="FFFFFF"/>
                </a:solidFill>
                <a:latin typeface="DomCasual BT" pitchFamily="66" charset="0"/>
                <a:hlinkClick r:id="rId3" action="ppaction://hlinksldjump"/>
              </a:rPr>
              <a:t>ANSWER</a:t>
            </a:r>
            <a:endParaRPr lang="en-US" sz="2400">
              <a:solidFill>
                <a:srgbClr val="FFFFFF"/>
              </a:solidFill>
              <a:latin typeface="DomCasual BT" pitchFamily="66" charset="0"/>
            </a:endParaRPr>
          </a:p>
        </p:txBody>
      </p:sp>
      <p:sp>
        <p:nvSpPr>
          <p:cNvPr id="185347" name="Rectangle 4"/>
          <p:cNvSpPr>
            <a:spLocks noGrp="1" noChangeArrowheads="1"/>
          </p:cNvSpPr>
          <p:nvPr>
            <p:ph type="title"/>
          </p:nvPr>
        </p:nvSpPr>
        <p:spPr/>
        <p:txBody>
          <a:bodyPr/>
          <a:lstStyle/>
          <a:p>
            <a:pPr eaLnBrk="1" hangingPunct="1"/>
            <a:r>
              <a:rPr lang="en-US" smtClean="0"/>
              <a:t>QUESTION #3</a:t>
            </a:r>
          </a:p>
        </p:txBody>
      </p:sp>
      <p:sp>
        <p:nvSpPr>
          <p:cNvPr id="185348" name="Rectangle 6"/>
          <p:cNvSpPr>
            <a:spLocks noChangeArrowheads="1"/>
          </p:cNvSpPr>
          <p:nvPr/>
        </p:nvSpPr>
        <p:spPr bwMode="auto">
          <a:xfrm>
            <a:off x="609600" y="6629400"/>
            <a:ext cx="3730625" cy="336550"/>
          </a:xfrm>
          <a:prstGeom prst="rect">
            <a:avLst/>
          </a:prstGeom>
          <a:noFill/>
          <a:ln w="9525">
            <a:noFill/>
            <a:miter lim="800000"/>
            <a:headEnd/>
            <a:tailEnd/>
          </a:ln>
        </p:spPr>
        <p:txBody>
          <a:bodyPr wrap="none">
            <a:spAutoFit/>
          </a:bodyPr>
          <a:lstStyle/>
          <a:p>
            <a:pPr algn="l"/>
            <a:r>
              <a:rPr lang="en-US" sz="800">
                <a:solidFill>
                  <a:srgbClr val="FFFFFF"/>
                </a:solidFill>
              </a:rPr>
              <a:t>Courtesy Christy Johannesson www.nisd.net/communicationsarts/pages/chem</a:t>
            </a:r>
          </a:p>
          <a:p>
            <a:pPr algn="l"/>
            <a:endParaRPr lang="en-US" sz="800">
              <a:solidFill>
                <a:srgbClr val="FFFFFF"/>
              </a:solidFill>
            </a:endParaRPr>
          </a:p>
        </p:txBody>
      </p:sp>
      <p:sp>
        <p:nvSpPr>
          <p:cNvPr id="185349" name="Rectangle 8"/>
          <p:cNvSpPr>
            <a:spLocks noChangeArrowheads="1"/>
          </p:cNvSpPr>
          <p:nvPr/>
        </p:nvSpPr>
        <p:spPr bwMode="auto">
          <a:xfrm>
            <a:off x="812800" y="2097088"/>
            <a:ext cx="6064250" cy="946150"/>
          </a:xfrm>
          <a:prstGeom prst="rect">
            <a:avLst/>
          </a:prstGeom>
          <a:noFill/>
          <a:ln w="9525">
            <a:noFill/>
            <a:miter lim="800000"/>
            <a:headEnd/>
            <a:tailEnd/>
          </a:ln>
        </p:spPr>
        <p:txBody>
          <a:bodyPr>
            <a:spAutoFit/>
          </a:bodyPr>
          <a:lstStyle/>
          <a:p>
            <a:pPr algn="l"/>
            <a:r>
              <a:rPr kumimoji="1" lang="en-US" sz="2800">
                <a:solidFill>
                  <a:srgbClr val="FFFFFF"/>
                </a:solidFill>
              </a:rPr>
              <a:t>Helium occupies 3.8 L at -45°C.  </a:t>
            </a:r>
          </a:p>
          <a:p>
            <a:pPr algn="l"/>
            <a:r>
              <a:rPr kumimoji="1" lang="en-US" sz="2800">
                <a:solidFill>
                  <a:srgbClr val="FFFFFF"/>
                </a:solidFill>
              </a:rPr>
              <a:t>What volume will it occupy at 45°C?</a:t>
            </a:r>
          </a:p>
        </p:txBody>
      </p:sp>
    </p:spTree>
    <p:extLst>
      <p:ext uri="{BB962C8B-B14F-4D97-AF65-F5344CB8AC3E}">
        <p14:creationId xmlns:p14="http://schemas.microsoft.com/office/powerpoint/2010/main" val="3252990498"/>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685800" y="457200"/>
            <a:ext cx="7772400" cy="1295400"/>
          </a:xfrm>
          <a:noFill/>
        </p:spPr>
        <p:txBody>
          <a:bodyPr/>
          <a:lstStyle/>
          <a:p>
            <a:pPr eaLnBrk="1" hangingPunct="1">
              <a:lnSpc>
                <a:spcPct val="120000"/>
              </a:lnSpc>
              <a:spcBef>
                <a:spcPct val="10000"/>
              </a:spcBef>
            </a:pPr>
            <a:r>
              <a:rPr lang="en-US" noProof="1" smtClean="0"/>
              <a:t>ANSWER #</a:t>
            </a:r>
            <a:r>
              <a:rPr lang="en-US" smtClean="0"/>
              <a:t>3</a:t>
            </a:r>
          </a:p>
        </p:txBody>
      </p:sp>
      <p:sp>
        <p:nvSpPr>
          <p:cNvPr id="186371" name="AutoShape 4">
            <a:hlinkClick r:id="" action="ppaction://hlinkshowjump?jump=nextslide" highlightClick="1"/>
          </p:cNvPr>
          <p:cNvSpPr>
            <a:spLocks noChangeArrowheads="1"/>
          </p:cNvSpPr>
          <p:nvPr/>
        </p:nvSpPr>
        <p:spPr bwMode="auto">
          <a:xfrm>
            <a:off x="5826125" y="5791200"/>
            <a:ext cx="1524000" cy="457200"/>
          </a:xfrm>
          <a:prstGeom prst="actionButtonBlank">
            <a:avLst/>
          </a:prstGeom>
          <a:solidFill>
            <a:schemeClr val="accent1"/>
          </a:solidFill>
          <a:ln w="12700" cap="sq">
            <a:solidFill>
              <a:schemeClr val="tx1"/>
            </a:solidFill>
            <a:miter lim="800000"/>
            <a:headEnd type="none" w="sm" len="sm"/>
            <a:tailEnd type="none" w="sm" len="sm"/>
          </a:ln>
        </p:spPr>
        <p:txBody>
          <a:bodyPr wrap="none" anchor="ctr"/>
          <a:lstStyle/>
          <a:p>
            <a:pPr eaLnBrk="0" hangingPunct="0"/>
            <a:r>
              <a:rPr lang="en-US" sz="2400">
                <a:solidFill>
                  <a:srgbClr val="FFFFFF"/>
                </a:solidFill>
                <a:latin typeface="DomCasual BT" pitchFamily="66" charset="0"/>
              </a:rPr>
              <a:t>NEXT</a:t>
            </a:r>
          </a:p>
        </p:txBody>
      </p:sp>
      <p:sp>
        <p:nvSpPr>
          <p:cNvPr id="186372" name="Rectangle 5"/>
          <p:cNvSpPr>
            <a:spLocks noChangeArrowheads="1"/>
          </p:cNvSpPr>
          <p:nvPr/>
        </p:nvSpPr>
        <p:spPr bwMode="auto">
          <a:xfrm>
            <a:off x="4648200" y="1828800"/>
            <a:ext cx="3810000" cy="4114800"/>
          </a:xfrm>
          <a:prstGeom prst="rect">
            <a:avLst/>
          </a:prstGeom>
          <a:noFill/>
          <a:ln w="9525">
            <a:noFill/>
            <a:miter lim="800000"/>
            <a:headEnd/>
            <a:tailEnd/>
          </a:ln>
        </p:spPr>
        <p:txBody>
          <a:bodyPr lIns="92075" tIns="46038" rIns="92075" bIns="46038"/>
          <a:lstStyle/>
          <a:p>
            <a:pPr>
              <a:spcBef>
                <a:spcPct val="20000"/>
              </a:spcBef>
            </a:pPr>
            <a:r>
              <a:rPr kumimoji="1" lang="en-US" sz="3600" noProof="1">
                <a:solidFill>
                  <a:srgbClr val="FFFFFF"/>
                </a:solidFill>
              </a:rPr>
              <a:t>CHARLES’ LAW</a:t>
            </a:r>
          </a:p>
          <a:p>
            <a:pPr>
              <a:spcBef>
                <a:spcPct val="20000"/>
              </a:spcBef>
            </a:pPr>
            <a:r>
              <a:rPr kumimoji="1" lang="en-US" sz="3600" noProof="1">
                <a:solidFill>
                  <a:srgbClr val="FFFFFF"/>
                </a:solidFill>
              </a:rPr>
              <a:t>P</a:t>
            </a:r>
            <a:r>
              <a:rPr kumimoji="1" lang="en-US" sz="3600" baseline="-25000" noProof="1">
                <a:solidFill>
                  <a:srgbClr val="FFFFFF"/>
                </a:solidFill>
              </a:rPr>
              <a:t>1</a:t>
            </a:r>
            <a:r>
              <a:rPr kumimoji="1" lang="en-US" sz="3600" noProof="1">
                <a:solidFill>
                  <a:srgbClr val="FFFFFF"/>
                </a:solidFill>
              </a:rPr>
              <a:t>V</a:t>
            </a:r>
            <a:r>
              <a:rPr kumimoji="1" lang="en-US" sz="3600" baseline="-25000" noProof="1">
                <a:solidFill>
                  <a:srgbClr val="FFFFFF"/>
                </a:solidFill>
              </a:rPr>
              <a:t>1</a:t>
            </a:r>
            <a:r>
              <a:rPr kumimoji="1" lang="en-US" sz="3600" noProof="1">
                <a:solidFill>
                  <a:srgbClr val="FFFFFF"/>
                </a:solidFill>
              </a:rPr>
              <a:t>T</a:t>
            </a:r>
            <a:r>
              <a:rPr kumimoji="1" lang="en-US" sz="3600" baseline="-25000" noProof="1">
                <a:solidFill>
                  <a:srgbClr val="FFFFFF"/>
                </a:solidFill>
              </a:rPr>
              <a:t>2</a:t>
            </a:r>
            <a:r>
              <a:rPr kumimoji="1" lang="en-US" sz="3600" noProof="1">
                <a:solidFill>
                  <a:srgbClr val="FFFFFF"/>
                </a:solidFill>
              </a:rPr>
              <a:t> = P</a:t>
            </a:r>
            <a:r>
              <a:rPr kumimoji="1" lang="en-US" sz="3600" baseline="-25000" noProof="1">
                <a:solidFill>
                  <a:srgbClr val="FFFFFF"/>
                </a:solidFill>
              </a:rPr>
              <a:t>2</a:t>
            </a:r>
            <a:r>
              <a:rPr kumimoji="1" lang="en-US" sz="3600" noProof="1">
                <a:solidFill>
                  <a:srgbClr val="FFFFFF"/>
                </a:solidFill>
              </a:rPr>
              <a:t>V</a:t>
            </a:r>
            <a:r>
              <a:rPr kumimoji="1" lang="en-US" sz="3600" baseline="-25000" noProof="1">
                <a:solidFill>
                  <a:srgbClr val="FFFFFF"/>
                </a:solidFill>
              </a:rPr>
              <a:t>2</a:t>
            </a:r>
            <a:r>
              <a:rPr kumimoji="1" lang="en-US" sz="3600" noProof="1">
                <a:solidFill>
                  <a:srgbClr val="FFFFFF"/>
                </a:solidFill>
              </a:rPr>
              <a:t>T</a:t>
            </a:r>
            <a:r>
              <a:rPr kumimoji="1" lang="en-US" sz="3600" baseline="-25000" noProof="1">
                <a:solidFill>
                  <a:srgbClr val="FFFFFF"/>
                </a:solidFill>
              </a:rPr>
              <a:t>1</a:t>
            </a:r>
            <a:endParaRPr kumimoji="1" lang="en-US" sz="3600" b="1" noProof="1">
              <a:solidFill>
                <a:srgbClr val="FFFF00"/>
              </a:solidFill>
            </a:endParaRPr>
          </a:p>
          <a:p>
            <a:pPr>
              <a:spcBef>
                <a:spcPct val="20000"/>
              </a:spcBef>
            </a:pPr>
            <a:endParaRPr kumimoji="1" lang="en-US" sz="4800" b="1" noProof="1">
              <a:solidFill>
                <a:srgbClr val="FFFF00"/>
              </a:solidFill>
            </a:endParaRPr>
          </a:p>
          <a:p>
            <a:pPr>
              <a:spcBef>
                <a:spcPct val="20000"/>
              </a:spcBef>
            </a:pPr>
            <a:r>
              <a:rPr kumimoji="1" lang="en-US" sz="4800" b="1" noProof="1">
                <a:solidFill>
                  <a:srgbClr val="FFFF00"/>
                </a:solidFill>
              </a:rPr>
              <a:t>V</a:t>
            </a:r>
            <a:r>
              <a:rPr kumimoji="1" lang="en-US" sz="4800" b="1" baseline="-25000" noProof="1">
                <a:solidFill>
                  <a:srgbClr val="FFFF00"/>
                </a:solidFill>
              </a:rPr>
              <a:t>2</a:t>
            </a:r>
            <a:r>
              <a:rPr kumimoji="1" lang="en-US" sz="4800" b="1" noProof="1">
                <a:solidFill>
                  <a:srgbClr val="FFFF00"/>
                </a:solidFill>
              </a:rPr>
              <a:t> = 5.3 L</a:t>
            </a:r>
            <a:endParaRPr kumimoji="1" lang="en-US" sz="4800" b="1">
              <a:solidFill>
                <a:srgbClr val="FFFF00"/>
              </a:solidFill>
            </a:endParaRPr>
          </a:p>
        </p:txBody>
      </p:sp>
      <p:sp>
        <p:nvSpPr>
          <p:cNvPr id="614406" name="AutoShape 6">
            <a:hlinkClick r:id="" action="ppaction://hlinkshowjump?jump=previousslide" highlightClick="1"/>
          </p:cNvPr>
          <p:cNvSpPr>
            <a:spLocks noChangeArrowheads="1"/>
          </p:cNvSpPr>
          <p:nvPr/>
        </p:nvSpPr>
        <p:spPr bwMode="auto">
          <a:xfrm>
            <a:off x="1793875" y="5791200"/>
            <a:ext cx="2235200" cy="457200"/>
          </a:xfrm>
          <a:prstGeom prst="actionButtonBlank">
            <a:avLst/>
          </a:prstGeom>
          <a:solidFill>
            <a:schemeClr val="accent1"/>
          </a:solidFill>
          <a:ln w="12700" cap="sq">
            <a:solidFill>
              <a:schemeClr val="tx1"/>
            </a:solidFill>
            <a:miter lim="800000"/>
            <a:headEnd type="none" w="sm" len="sm"/>
            <a:tailEnd type="none" w="sm" len="sm"/>
          </a:ln>
          <a:effectLst/>
        </p:spPr>
        <p:txBody>
          <a:bodyPr wrap="none" anchor="ctr"/>
          <a:lstStyle/>
          <a:p>
            <a:pPr eaLnBrk="0" hangingPunct="0">
              <a:defRPr/>
            </a:pPr>
            <a:r>
              <a:rPr lang="en-US" sz="1600" b="1">
                <a:solidFill>
                  <a:srgbClr val="FFFFFF"/>
                </a:solidFill>
                <a:effectLst>
                  <a:outerShdw blurRad="38100" dist="38100" dir="2700000" algn="tl">
                    <a:srgbClr val="000000"/>
                  </a:outerShdw>
                </a:effectLst>
                <a:latin typeface="DomCasual BT" pitchFamily="66" charset="0"/>
              </a:rPr>
              <a:t>BACK TO PROBLEM</a:t>
            </a:r>
          </a:p>
        </p:txBody>
      </p:sp>
      <p:sp>
        <p:nvSpPr>
          <p:cNvPr id="186374" name="Line 7"/>
          <p:cNvSpPr>
            <a:spLocks noChangeShapeType="1"/>
          </p:cNvSpPr>
          <p:nvPr/>
        </p:nvSpPr>
        <p:spPr bwMode="auto">
          <a:xfrm flipV="1">
            <a:off x="4954588" y="2651125"/>
            <a:ext cx="304800" cy="304800"/>
          </a:xfrm>
          <a:prstGeom prst="line">
            <a:avLst/>
          </a:prstGeom>
          <a:noFill/>
          <a:ln w="57150" cap="sq">
            <a:solidFill>
              <a:srgbClr val="FF0000"/>
            </a:solidFill>
            <a:round/>
            <a:headEnd type="none" w="sm" len="sm"/>
            <a:tailEnd type="none" w="sm" len="sm"/>
          </a:ln>
        </p:spPr>
        <p:txBody>
          <a:bodyPr wrap="none" anchor="ctr"/>
          <a:lstStyle/>
          <a:p>
            <a:endParaRPr lang="en-US">
              <a:solidFill>
                <a:srgbClr val="FFFFFF"/>
              </a:solidFill>
            </a:endParaRPr>
          </a:p>
        </p:txBody>
      </p:sp>
      <p:sp>
        <p:nvSpPr>
          <p:cNvPr id="186375" name="Line 8"/>
          <p:cNvSpPr>
            <a:spLocks noChangeShapeType="1"/>
          </p:cNvSpPr>
          <p:nvPr/>
        </p:nvSpPr>
        <p:spPr bwMode="auto">
          <a:xfrm flipV="1">
            <a:off x="6802438" y="2649538"/>
            <a:ext cx="304800" cy="304800"/>
          </a:xfrm>
          <a:prstGeom prst="line">
            <a:avLst/>
          </a:prstGeom>
          <a:noFill/>
          <a:ln w="57150" cap="sq">
            <a:solidFill>
              <a:srgbClr val="FF0000"/>
            </a:solidFill>
            <a:round/>
            <a:headEnd type="none" w="sm" len="sm"/>
            <a:tailEnd type="none" w="sm" len="sm"/>
          </a:ln>
        </p:spPr>
        <p:txBody>
          <a:bodyPr wrap="none" anchor="ctr"/>
          <a:lstStyle/>
          <a:p>
            <a:endParaRPr lang="en-US">
              <a:solidFill>
                <a:srgbClr val="FFFFFF"/>
              </a:solidFill>
            </a:endParaRPr>
          </a:p>
        </p:txBody>
      </p:sp>
      <p:sp>
        <p:nvSpPr>
          <p:cNvPr id="186376" name="Rectangle 10"/>
          <p:cNvSpPr>
            <a:spLocks noChangeArrowheads="1"/>
          </p:cNvSpPr>
          <p:nvPr/>
        </p:nvSpPr>
        <p:spPr bwMode="auto">
          <a:xfrm>
            <a:off x="609600" y="6629400"/>
            <a:ext cx="3730625" cy="336550"/>
          </a:xfrm>
          <a:prstGeom prst="rect">
            <a:avLst/>
          </a:prstGeom>
          <a:noFill/>
          <a:ln w="9525">
            <a:noFill/>
            <a:miter lim="800000"/>
            <a:headEnd/>
            <a:tailEnd/>
          </a:ln>
        </p:spPr>
        <p:txBody>
          <a:bodyPr wrap="none">
            <a:spAutoFit/>
          </a:bodyPr>
          <a:lstStyle/>
          <a:p>
            <a:pPr algn="l"/>
            <a:r>
              <a:rPr lang="en-US" sz="800">
                <a:solidFill>
                  <a:srgbClr val="FFFFFF"/>
                </a:solidFill>
              </a:rPr>
              <a:t>Courtesy Christy Johannesson www.nisd.net/communicationsarts/pages/chem</a:t>
            </a:r>
          </a:p>
          <a:p>
            <a:pPr algn="l"/>
            <a:endParaRPr lang="en-US" sz="800">
              <a:solidFill>
                <a:srgbClr val="FFFFFF"/>
              </a:solidFill>
            </a:endParaRPr>
          </a:p>
        </p:txBody>
      </p:sp>
      <p:sp>
        <p:nvSpPr>
          <p:cNvPr id="186377" name="Rectangle 13"/>
          <p:cNvSpPr>
            <a:spLocks noChangeArrowheads="1"/>
          </p:cNvSpPr>
          <p:nvPr/>
        </p:nvSpPr>
        <p:spPr bwMode="auto">
          <a:xfrm>
            <a:off x="782638" y="2084388"/>
            <a:ext cx="4572000" cy="2617787"/>
          </a:xfrm>
          <a:prstGeom prst="rect">
            <a:avLst/>
          </a:prstGeom>
          <a:noFill/>
          <a:ln w="9525">
            <a:noFill/>
            <a:miter lim="800000"/>
            <a:headEnd/>
            <a:tailEnd/>
          </a:ln>
        </p:spPr>
        <p:txBody>
          <a:bodyPr>
            <a:spAutoFit/>
          </a:bodyPr>
          <a:lstStyle/>
          <a:p>
            <a:pPr algn="l">
              <a:spcBef>
                <a:spcPct val="20000"/>
              </a:spcBef>
            </a:pPr>
            <a:r>
              <a:rPr kumimoji="1" lang="en-US" sz="3600">
                <a:solidFill>
                  <a:srgbClr val="FFFFFF"/>
                </a:solidFill>
              </a:rPr>
              <a:t>V</a:t>
            </a:r>
            <a:r>
              <a:rPr kumimoji="1" lang="en-US" sz="3600" baseline="-25000">
                <a:solidFill>
                  <a:srgbClr val="FFFFFF"/>
                </a:solidFill>
              </a:rPr>
              <a:t>1</a:t>
            </a:r>
            <a:r>
              <a:rPr kumimoji="1" lang="en-US" sz="3600">
                <a:solidFill>
                  <a:srgbClr val="FFFFFF"/>
                </a:solidFill>
              </a:rPr>
              <a:t> = 3.8 L</a:t>
            </a:r>
          </a:p>
          <a:p>
            <a:pPr algn="l">
              <a:spcBef>
                <a:spcPct val="20000"/>
              </a:spcBef>
            </a:pPr>
            <a:r>
              <a:rPr kumimoji="1" lang="en-US" sz="3600">
                <a:solidFill>
                  <a:srgbClr val="FFFFFF"/>
                </a:solidFill>
              </a:rPr>
              <a:t>T</a:t>
            </a:r>
            <a:r>
              <a:rPr kumimoji="1" lang="en-US" sz="3600" baseline="-25000">
                <a:solidFill>
                  <a:srgbClr val="FFFFFF"/>
                </a:solidFill>
              </a:rPr>
              <a:t>1</a:t>
            </a:r>
            <a:r>
              <a:rPr kumimoji="1" lang="en-US" sz="3600">
                <a:solidFill>
                  <a:srgbClr val="FFFFFF"/>
                </a:solidFill>
              </a:rPr>
              <a:t> = -45°C  (228 K)</a:t>
            </a:r>
          </a:p>
          <a:p>
            <a:pPr algn="l">
              <a:spcBef>
                <a:spcPct val="20000"/>
              </a:spcBef>
            </a:pPr>
            <a:r>
              <a:rPr kumimoji="1" lang="en-US" sz="3600">
                <a:solidFill>
                  <a:srgbClr val="FFFFFF"/>
                </a:solidFill>
              </a:rPr>
              <a:t>V</a:t>
            </a:r>
            <a:r>
              <a:rPr kumimoji="1" lang="en-US" sz="3600" baseline="-25000">
                <a:solidFill>
                  <a:srgbClr val="FFFFFF"/>
                </a:solidFill>
              </a:rPr>
              <a:t>2</a:t>
            </a:r>
            <a:r>
              <a:rPr kumimoji="1" lang="en-US" sz="3600">
                <a:solidFill>
                  <a:srgbClr val="FFFFFF"/>
                </a:solidFill>
              </a:rPr>
              <a:t> = ?</a:t>
            </a:r>
          </a:p>
          <a:p>
            <a:pPr algn="l">
              <a:spcBef>
                <a:spcPct val="20000"/>
              </a:spcBef>
            </a:pPr>
            <a:r>
              <a:rPr kumimoji="1" lang="en-US" sz="3600">
                <a:solidFill>
                  <a:srgbClr val="FFFFFF"/>
                </a:solidFill>
              </a:rPr>
              <a:t>T</a:t>
            </a:r>
            <a:r>
              <a:rPr kumimoji="1" lang="en-US" sz="3600" baseline="-25000">
                <a:solidFill>
                  <a:srgbClr val="FFFFFF"/>
                </a:solidFill>
              </a:rPr>
              <a:t>2</a:t>
            </a:r>
            <a:r>
              <a:rPr kumimoji="1" lang="en-US" sz="3600">
                <a:solidFill>
                  <a:srgbClr val="FFFFFF"/>
                </a:solidFill>
              </a:rPr>
              <a:t> = 45°C  (318 K)</a:t>
            </a:r>
          </a:p>
        </p:txBody>
      </p:sp>
    </p:spTree>
    <p:extLst>
      <p:ext uri="{BB962C8B-B14F-4D97-AF65-F5344CB8AC3E}">
        <p14:creationId xmlns:p14="http://schemas.microsoft.com/office/powerpoint/2010/main" val="46262928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en-US" sz="4000" smtClean="0"/>
              <a:t>Kinetic Theory and the Gas Laws</a:t>
            </a:r>
          </a:p>
        </p:txBody>
      </p:sp>
      <p:sp>
        <p:nvSpPr>
          <p:cNvPr id="78851" name="Rectangle 6"/>
          <p:cNvSpPr>
            <a:spLocks noChangeArrowheads="1"/>
          </p:cNvSpPr>
          <p:nvPr/>
        </p:nvSpPr>
        <p:spPr bwMode="auto">
          <a:xfrm>
            <a:off x="76200" y="6553200"/>
            <a:ext cx="4597400" cy="214313"/>
          </a:xfrm>
          <a:prstGeom prst="rect">
            <a:avLst/>
          </a:prstGeom>
          <a:noFill/>
          <a:ln w="9525">
            <a:noFill/>
            <a:miter lim="800000"/>
            <a:headEnd/>
            <a:tailEnd/>
          </a:ln>
        </p:spPr>
        <p:txBody>
          <a:bodyPr wrap="none">
            <a:spAutoFit/>
          </a:bodyPr>
          <a:lstStyle/>
          <a:p>
            <a:pPr algn="l"/>
            <a:r>
              <a:rPr lang="en-US" sz="800"/>
              <a:t>Dorin, Demmin, Gabel, </a:t>
            </a:r>
            <a:r>
              <a:rPr lang="en-US" sz="800" u="sng"/>
              <a:t>Chemistry The Study of Matter </a:t>
            </a:r>
            <a:r>
              <a:rPr lang="en-US" sz="800"/>
              <a:t> , 3</a:t>
            </a:r>
            <a:r>
              <a:rPr lang="en-US" sz="800" baseline="30000"/>
              <a:t>rd</a:t>
            </a:r>
            <a:r>
              <a:rPr lang="en-US" sz="800"/>
              <a:t> Edition, 1990, page 323 (newer book)</a:t>
            </a:r>
          </a:p>
        </p:txBody>
      </p:sp>
      <p:sp>
        <p:nvSpPr>
          <p:cNvPr id="78852" name="AutoShape 7">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78853" name="Text Box 8"/>
          <p:cNvSpPr txBox="1">
            <a:spLocks noChangeArrowheads="1"/>
          </p:cNvSpPr>
          <p:nvPr/>
        </p:nvSpPr>
        <p:spPr bwMode="auto">
          <a:xfrm>
            <a:off x="798513" y="5241925"/>
            <a:ext cx="1990725" cy="825500"/>
          </a:xfrm>
          <a:prstGeom prst="rect">
            <a:avLst/>
          </a:prstGeom>
          <a:noFill/>
          <a:ln w="9525">
            <a:noFill/>
            <a:miter lim="800000"/>
            <a:headEnd/>
            <a:tailEnd/>
          </a:ln>
        </p:spPr>
        <p:txBody>
          <a:bodyPr wrap="none">
            <a:spAutoFit/>
          </a:bodyPr>
          <a:lstStyle/>
          <a:p>
            <a:pPr algn="l"/>
            <a:r>
              <a:rPr lang="en-US" sz="1600"/>
              <a:t>original temperature</a:t>
            </a:r>
          </a:p>
          <a:p>
            <a:pPr algn="l"/>
            <a:r>
              <a:rPr lang="en-US" sz="1600"/>
              <a:t>original pressure</a:t>
            </a:r>
          </a:p>
          <a:p>
            <a:pPr algn="l"/>
            <a:r>
              <a:rPr lang="en-US" sz="1600"/>
              <a:t>original volume</a:t>
            </a:r>
          </a:p>
        </p:txBody>
      </p:sp>
      <p:sp>
        <p:nvSpPr>
          <p:cNvPr id="1244169" name="Text Box 9"/>
          <p:cNvSpPr txBox="1">
            <a:spLocks noChangeArrowheads="1"/>
          </p:cNvSpPr>
          <p:nvPr/>
        </p:nvSpPr>
        <p:spPr bwMode="auto">
          <a:xfrm>
            <a:off x="3473450" y="5229225"/>
            <a:ext cx="2217738" cy="825500"/>
          </a:xfrm>
          <a:prstGeom prst="rect">
            <a:avLst/>
          </a:prstGeom>
          <a:noFill/>
          <a:ln w="9525">
            <a:noFill/>
            <a:miter lim="800000"/>
            <a:headEnd/>
            <a:tailEnd/>
          </a:ln>
        </p:spPr>
        <p:txBody>
          <a:bodyPr wrap="none">
            <a:spAutoFit/>
          </a:bodyPr>
          <a:lstStyle/>
          <a:p>
            <a:pPr algn="l"/>
            <a:r>
              <a:rPr lang="en-US" sz="1600"/>
              <a:t>increased temperature</a:t>
            </a:r>
          </a:p>
          <a:p>
            <a:pPr algn="l"/>
            <a:r>
              <a:rPr lang="en-US" sz="1600"/>
              <a:t>increased pressure</a:t>
            </a:r>
          </a:p>
          <a:p>
            <a:pPr algn="l"/>
            <a:r>
              <a:rPr lang="en-US" sz="1600"/>
              <a:t>original volume</a:t>
            </a:r>
          </a:p>
        </p:txBody>
      </p:sp>
      <p:sp>
        <p:nvSpPr>
          <p:cNvPr id="1244170" name="Text Box 10"/>
          <p:cNvSpPr txBox="1">
            <a:spLocks noChangeArrowheads="1"/>
          </p:cNvSpPr>
          <p:nvPr/>
        </p:nvSpPr>
        <p:spPr bwMode="auto">
          <a:xfrm>
            <a:off x="6235700" y="5241925"/>
            <a:ext cx="2217738" cy="825500"/>
          </a:xfrm>
          <a:prstGeom prst="rect">
            <a:avLst/>
          </a:prstGeom>
          <a:noFill/>
          <a:ln w="9525">
            <a:noFill/>
            <a:miter lim="800000"/>
            <a:headEnd/>
            <a:tailEnd/>
          </a:ln>
        </p:spPr>
        <p:txBody>
          <a:bodyPr wrap="none">
            <a:spAutoFit/>
          </a:bodyPr>
          <a:lstStyle/>
          <a:p>
            <a:pPr algn="l"/>
            <a:r>
              <a:rPr lang="en-US" sz="1600"/>
              <a:t>increased temperature</a:t>
            </a:r>
          </a:p>
          <a:p>
            <a:pPr algn="l"/>
            <a:r>
              <a:rPr lang="en-US" sz="1600"/>
              <a:t>original pressure</a:t>
            </a:r>
          </a:p>
          <a:p>
            <a:pPr algn="l"/>
            <a:r>
              <a:rPr lang="en-US" sz="1600"/>
              <a:t>increased volume</a:t>
            </a:r>
          </a:p>
        </p:txBody>
      </p:sp>
      <p:sp>
        <p:nvSpPr>
          <p:cNvPr id="78856" name="Text Box 11"/>
          <p:cNvSpPr txBox="1">
            <a:spLocks noChangeArrowheads="1"/>
          </p:cNvSpPr>
          <p:nvPr/>
        </p:nvSpPr>
        <p:spPr bwMode="auto">
          <a:xfrm>
            <a:off x="1560513" y="4838700"/>
            <a:ext cx="463550" cy="366713"/>
          </a:xfrm>
          <a:prstGeom prst="rect">
            <a:avLst/>
          </a:prstGeom>
          <a:noFill/>
          <a:ln w="9525">
            <a:noFill/>
            <a:miter lim="800000"/>
            <a:headEnd/>
            <a:tailEnd/>
          </a:ln>
        </p:spPr>
        <p:txBody>
          <a:bodyPr wrap="none">
            <a:spAutoFit/>
          </a:bodyPr>
          <a:lstStyle/>
          <a:p>
            <a:pPr algn="l"/>
            <a:r>
              <a:rPr lang="en-US" sz="1800" b="1"/>
              <a:t>(a)</a:t>
            </a:r>
          </a:p>
        </p:txBody>
      </p:sp>
      <p:sp>
        <p:nvSpPr>
          <p:cNvPr id="1244172" name="Text Box 12"/>
          <p:cNvSpPr txBox="1">
            <a:spLocks noChangeArrowheads="1"/>
          </p:cNvSpPr>
          <p:nvPr/>
        </p:nvSpPr>
        <p:spPr bwMode="auto">
          <a:xfrm>
            <a:off x="4324350" y="4838700"/>
            <a:ext cx="476250" cy="366713"/>
          </a:xfrm>
          <a:prstGeom prst="rect">
            <a:avLst/>
          </a:prstGeom>
          <a:noFill/>
          <a:ln w="9525">
            <a:noFill/>
            <a:miter lim="800000"/>
            <a:headEnd/>
            <a:tailEnd/>
          </a:ln>
        </p:spPr>
        <p:txBody>
          <a:bodyPr wrap="none">
            <a:spAutoFit/>
          </a:bodyPr>
          <a:lstStyle/>
          <a:p>
            <a:pPr algn="l"/>
            <a:r>
              <a:rPr lang="en-US" sz="1800" b="1"/>
              <a:t>(b)</a:t>
            </a:r>
          </a:p>
        </p:txBody>
      </p:sp>
      <p:sp>
        <p:nvSpPr>
          <p:cNvPr id="1244173" name="Text Box 13"/>
          <p:cNvSpPr txBox="1">
            <a:spLocks noChangeArrowheads="1"/>
          </p:cNvSpPr>
          <p:nvPr/>
        </p:nvSpPr>
        <p:spPr bwMode="auto">
          <a:xfrm>
            <a:off x="7099300" y="4838700"/>
            <a:ext cx="463550" cy="366713"/>
          </a:xfrm>
          <a:prstGeom prst="rect">
            <a:avLst/>
          </a:prstGeom>
          <a:noFill/>
          <a:ln w="9525">
            <a:noFill/>
            <a:miter lim="800000"/>
            <a:headEnd/>
            <a:tailEnd/>
          </a:ln>
        </p:spPr>
        <p:txBody>
          <a:bodyPr wrap="none">
            <a:spAutoFit/>
          </a:bodyPr>
          <a:lstStyle/>
          <a:p>
            <a:pPr algn="l"/>
            <a:r>
              <a:rPr lang="en-US" sz="1800" b="1"/>
              <a:t>(c)</a:t>
            </a:r>
          </a:p>
        </p:txBody>
      </p:sp>
      <p:grpSp>
        <p:nvGrpSpPr>
          <p:cNvPr id="78859" name="Group 42"/>
          <p:cNvGrpSpPr>
            <a:grpSpLocks noChangeAspect="1"/>
          </p:cNvGrpSpPr>
          <p:nvPr/>
        </p:nvGrpSpPr>
        <p:grpSpPr bwMode="auto">
          <a:xfrm>
            <a:off x="820738" y="2012950"/>
            <a:ext cx="1946275" cy="2755900"/>
            <a:chOff x="2016" y="1796"/>
            <a:chExt cx="1116" cy="1581"/>
          </a:xfrm>
        </p:grpSpPr>
        <p:sp>
          <p:nvSpPr>
            <p:cNvPr id="1244174" name="AutoShape 14"/>
            <p:cNvSpPr>
              <a:spLocks noChangeAspect="1" noChangeArrowheads="1"/>
            </p:cNvSpPr>
            <p:nvPr/>
          </p:nvSpPr>
          <p:spPr bwMode="auto">
            <a:xfrm>
              <a:off x="2018" y="1796"/>
              <a:ext cx="1107" cy="1581"/>
            </a:xfrm>
            <a:prstGeom prst="can">
              <a:avLst>
                <a:gd name="adj" fmla="val 22944"/>
              </a:avLst>
            </a:prstGeom>
            <a:gradFill rotWithShape="1">
              <a:gsLst>
                <a:gs pos="0">
                  <a:schemeClr val="accent1"/>
                </a:gs>
                <a:gs pos="50000">
                  <a:srgbClr val="FFFFFF"/>
                </a:gs>
                <a:gs pos="100000">
                  <a:schemeClr val="accent1"/>
                </a:gs>
              </a:gsLst>
              <a:lin ang="0" scaled="1"/>
            </a:gradFill>
            <a:ln w="9525">
              <a:solidFill>
                <a:schemeClr val="tx1"/>
              </a:solidFill>
              <a:round/>
              <a:headEnd/>
              <a:tailEnd/>
            </a:ln>
            <a:effectLst/>
          </p:spPr>
          <p:txBody>
            <a:bodyPr wrap="none" anchor="ctr"/>
            <a:lstStyle/>
            <a:p>
              <a:pPr>
                <a:defRPr/>
              </a:pPr>
              <a:endParaRPr lang="en-US"/>
            </a:p>
          </p:txBody>
        </p:sp>
        <p:sp>
          <p:nvSpPr>
            <p:cNvPr id="78920" name="Freeform 15"/>
            <p:cNvSpPr>
              <a:spLocks noChangeAspect="1"/>
            </p:cNvSpPr>
            <p:nvPr/>
          </p:nvSpPr>
          <p:spPr bwMode="auto">
            <a:xfrm>
              <a:off x="2016" y="3166"/>
              <a:ext cx="1116" cy="88"/>
            </a:xfrm>
            <a:custGeom>
              <a:avLst/>
              <a:gdLst>
                <a:gd name="T0" fmla="*/ 0 w 1116"/>
                <a:gd name="T1" fmla="*/ 82 h 88"/>
                <a:gd name="T2" fmla="*/ 128 w 1116"/>
                <a:gd name="T3" fmla="*/ 33 h 88"/>
                <a:gd name="T4" fmla="*/ 485 w 1116"/>
                <a:gd name="T5" fmla="*/ 3 h 88"/>
                <a:gd name="T6" fmla="*/ 866 w 1116"/>
                <a:gd name="T7" fmla="*/ 18 h 88"/>
                <a:gd name="T8" fmla="*/ 1076 w 1116"/>
                <a:gd name="T9" fmla="*/ 57 h 88"/>
                <a:gd name="T10" fmla="*/ 1109 w 1116"/>
                <a:gd name="T11" fmla="*/ 88 h 88"/>
                <a:gd name="T12" fmla="*/ 0 60000 65536"/>
                <a:gd name="T13" fmla="*/ 0 60000 65536"/>
                <a:gd name="T14" fmla="*/ 0 60000 65536"/>
                <a:gd name="T15" fmla="*/ 0 60000 65536"/>
                <a:gd name="T16" fmla="*/ 0 60000 65536"/>
                <a:gd name="T17" fmla="*/ 0 60000 65536"/>
                <a:gd name="T18" fmla="*/ 0 w 1116"/>
                <a:gd name="T19" fmla="*/ 0 h 88"/>
                <a:gd name="T20" fmla="*/ 1116 w 111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116" h="88">
                  <a:moveTo>
                    <a:pt x="0" y="82"/>
                  </a:moveTo>
                  <a:cubicBezTo>
                    <a:pt x="18" y="64"/>
                    <a:pt x="47" y="46"/>
                    <a:pt x="128" y="33"/>
                  </a:cubicBezTo>
                  <a:cubicBezTo>
                    <a:pt x="209" y="20"/>
                    <a:pt x="362" y="6"/>
                    <a:pt x="485" y="3"/>
                  </a:cubicBezTo>
                  <a:cubicBezTo>
                    <a:pt x="608" y="0"/>
                    <a:pt x="768" y="9"/>
                    <a:pt x="866" y="18"/>
                  </a:cubicBezTo>
                  <a:cubicBezTo>
                    <a:pt x="964" y="27"/>
                    <a:pt x="1036" y="45"/>
                    <a:pt x="1076" y="57"/>
                  </a:cubicBezTo>
                  <a:cubicBezTo>
                    <a:pt x="1116" y="69"/>
                    <a:pt x="1102" y="82"/>
                    <a:pt x="1109" y="88"/>
                  </a:cubicBezTo>
                </a:path>
              </a:pathLst>
            </a:custGeom>
            <a:noFill/>
            <a:ln w="25400">
              <a:solidFill>
                <a:schemeClr val="accent1"/>
              </a:solidFill>
              <a:round/>
              <a:headEnd/>
              <a:tailEnd/>
            </a:ln>
          </p:spPr>
          <p:txBody>
            <a:bodyPr/>
            <a:lstStyle/>
            <a:p>
              <a:endParaRPr lang="en-US"/>
            </a:p>
          </p:txBody>
        </p:sp>
        <p:sp>
          <p:nvSpPr>
            <p:cNvPr id="78921" name="AutoShape 16"/>
            <p:cNvSpPr>
              <a:spLocks noChangeAspect="1" noChangeArrowheads="1"/>
            </p:cNvSpPr>
            <p:nvPr/>
          </p:nvSpPr>
          <p:spPr bwMode="auto">
            <a:xfrm>
              <a:off x="2019" y="2430"/>
              <a:ext cx="1107" cy="328"/>
            </a:xfrm>
            <a:prstGeom prst="can">
              <a:avLst>
                <a:gd name="adj" fmla="val 50000"/>
              </a:avLst>
            </a:prstGeom>
            <a:solidFill>
              <a:srgbClr val="666699"/>
            </a:solidFill>
            <a:ln w="9525">
              <a:solidFill>
                <a:srgbClr val="808080"/>
              </a:solidFill>
              <a:round/>
              <a:headEnd/>
              <a:tailEnd/>
            </a:ln>
          </p:spPr>
          <p:txBody>
            <a:bodyPr wrap="none" anchor="ctr"/>
            <a:lstStyle/>
            <a:p>
              <a:endParaRPr lang="en-US"/>
            </a:p>
          </p:txBody>
        </p:sp>
        <p:sp>
          <p:nvSpPr>
            <p:cNvPr id="78922" name="AutoShape 17"/>
            <p:cNvSpPr>
              <a:spLocks noChangeAspect="1" noChangeArrowheads="1"/>
            </p:cNvSpPr>
            <p:nvPr/>
          </p:nvSpPr>
          <p:spPr bwMode="auto">
            <a:xfrm rot="-5400000">
              <a:off x="1537" y="2671"/>
              <a:ext cx="1186" cy="56"/>
            </a:xfrm>
            <a:prstGeom prst="roundRect">
              <a:avLst>
                <a:gd name="adj" fmla="val 16667"/>
              </a:avLst>
            </a:prstGeom>
            <a:gradFill rotWithShape="1">
              <a:gsLst>
                <a:gs pos="0">
                  <a:srgbClr val="F8F8F8"/>
                </a:gs>
                <a:gs pos="100000">
                  <a:srgbClr val="F3FAFF"/>
                </a:gs>
              </a:gsLst>
              <a:lin ang="0" scaled="1"/>
            </a:gradFill>
            <a:ln w="9525">
              <a:noFill/>
              <a:round/>
              <a:headEnd/>
              <a:tailEnd/>
            </a:ln>
          </p:spPr>
          <p:txBody>
            <a:bodyPr wrap="none" anchor="ctr"/>
            <a:lstStyle/>
            <a:p>
              <a:endParaRPr lang="en-US"/>
            </a:p>
          </p:txBody>
        </p:sp>
        <p:sp>
          <p:nvSpPr>
            <p:cNvPr id="78923" name="Line 18"/>
            <p:cNvSpPr>
              <a:spLocks noChangeAspect="1" noChangeShapeType="1"/>
            </p:cNvSpPr>
            <p:nvPr/>
          </p:nvSpPr>
          <p:spPr bwMode="auto">
            <a:xfrm>
              <a:off x="2180" y="2138"/>
              <a:ext cx="0" cy="1161"/>
            </a:xfrm>
            <a:prstGeom prst="line">
              <a:avLst/>
            </a:prstGeom>
            <a:noFill/>
            <a:ln w="19050">
              <a:solidFill>
                <a:srgbClr val="FFFFFF"/>
              </a:solidFill>
              <a:round/>
              <a:headEnd/>
              <a:tailEnd/>
            </a:ln>
          </p:spPr>
          <p:txBody>
            <a:bodyPr/>
            <a:lstStyle/>
            <a:p>
              <a:endParaRPr lang="en-US"/>
            </a:p>
          </p:txBody>
        </p:sp>
        <p:sp>
          <p:nvSpPr>
            <p:cNvPr id="78924" name="Freeform 19"/>
            <p:cNvSpPr>
              <a:spLocks noChangeAspect="1"/>
            </p:cNvSpPr>
            <p:nvPr/>
          </p:nvSpPr>
          <p:spPr bwMode="auto">
            <a:xfrm flipV="1">
              <a:off x="2019" y="3239"/>
              <a:ext cx="1111" cy="88"/>
            </a:xfrm>
            <a:custGeom>
              <a:avLst/>
              <a:gdLst>
                <a:gd name="T0" fmla="*/ 0 w 1116"/>
                <a:gd name="T1" fmla="*/ 82 h 88"/>
                <a:gd name="T2" fmla="*/ 127 w 1116"/>
                <a:gd name="T3" fmla="*/ 33 h 88"/>
                <a:gd name="T4" fmla="*/ 483 w 1116"/>
                <a:gd name="T5" fmla="*/ 3 h 88"/>
                <a:gd name="T6" fmla="*/ 862 w 1116"/>
                <a:gd name="T7" fmla="*/ 18 h 88"/>
                <a:gd name="T8" fmla="*/ 1071 w 1116"/>
                <a:gd name="T9" fmla="*/ 57 h 88"/>
                <a:gd name="T10" fmla="*/ 1104 w 1116"/>
                <a:gd name="T11" fmla="*/ 88 h 88"/>
                <a:gd name="T12" fmla="*/ 0 60000 65536"/>
                <a:gd name="T13" fmla="*/ 0 60000 65536"/>
                <a:gd name="T14" fmla="*/ 0 60000 65536"/>
                <a:gd name="T15" fmla="*/ 0 60000 65536"/>
                <a:gd name="T16" fmla="*/ 0 60000 65536"/>
                <a:gd name="T17" fmla="*/ 0 60000 65536"/>
                <a:gd name="T18" fmla="*/ 0 w 1116"/>
                <a:gd name="T19" fmla="*/ 0 h 88"/>
                <a:gd name="T20" fmla="*/ 1116 w 111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116" h="88">
                  <a:moveTo>
                    <a:pt x="0" y="82"/>
                  </a:moveTo>
                  <a:cubicBezTo>
                    <a:pt x="18" y="64"/>
                    <a:pt x="47" y="46"/>
                    <a:pt x="128" y="33"/>
                  </a:cubicBezTo>
                  <a:cubicBezTo>
                    <a:pt x="209" y="20"/>
                    <a:pt x="362" y="6"/>
                    <a:pt x="485" y="3"/>
                  </a:cubicBezTo>
                  <a:cubicBezTo>
                    <a:pt x="608" y="0"/>
                    <a:pt x="768" y="9"/>
                    <a:pt x="866" y="18"/>
                  </a:cubicBezTo>
                  <a:cubicBezTo>
                    <a:pt x="964" y="27"/>
                    <a:pt x="1036" y="45"/>
                    <a:pt x="1076" y="57"/>
                  </a:cubicBezTo>
                  <a:cubicBezTo>
                    <a:pt x="1116" y="69"/>
                    <a:pt x="1102" y="82"/>
                    <a:pt x="1109" y="88"/>
                  </a:cubicBezTo>
                </a:path>
              </a:pathLst>
            </a:custGeom>
            <a:noFill/>
            <a:ln w="25400">
              <a:solidFill>
                <a:schemeClr val="bg1"/>
              </a:solidFill>
              <a:round/>
              <a:headEnd/>
              <a:tailEnd/>
            </a:ln>
          </p:spPr>
          <p:txBody>
            <a:bodyPr/>
            <a:lstStyle/>
            <a:p>
              <a:endParaRPr lang="en-US"/>
            </a:p>
          </p:txBody>
        </p:sp>
        <p:sp>
          <p:nvSpPr>
            <p:cNvPr id="78925" name="Freeform 20"/>
            <p:cNvSpPr>
              <a:spLocks noChangeAspect="1"/>
            </p:cNvSpPr>
            <p:nvPr/>
          </p:nvSpPr>
          <p:spPr bwMode="auto">
            <a:xfrm flipV="1">
              <a:off x="2016" y="3237"/>
              <a:ext cx="1111" cy="111"/>
            </a:xfrm>
            <a:custGeom>
              <a:avLst/>
              <a:gdLst>
                <a:gd name="T0" fmla="*/ 0 w 1116"/>
                <a:gd name="T1" fmla="*/ 103 h 88"/>
                <a:gd name="T2" fmla="*/ 127 w 1116"/>
                <a:gd name="T3" fmla="*/ 42 h 88"/>
                <a:gd name="T4" fmla="*/ 483 w 1116"/>
                <a:gd name="T5" fmla="*/ 4 h 88"/>
                <a:gd name="T6" fmla="*/ 862 w 1116"/>
                <a:gd name="T7" fmla="*/ 23 h 88"/>
                <a:gd name="T8" fmla="*/ 1071 w 1116"/>
                <a:gd name="T9" fmla="*/ 72 h 88"/>
                <a:gd name="T10" fmla="*/ 1104 w 1116"/>
                <a:gd name="T11" fmla="*/ 111 h 88"/>
                <a:gd name="T12" fmla="*/ 0 60000 65536"/>
                <a:gd name="T13" fmla="*/ 0 60000 65536"/>
                <a:gd name="T14" fmla="*/ 0 60000 65536"/>
                <a:gd name="T15" fmla="*/ 0 60000 65536"/>
                <a:gd name="T16" fmla="*/ 0 60000 65536"/>
                <a:gd name="T17" fmla="*/ 0 60000 65536"/>
                <a:gd name="T18" fmla="*/ 0 w 1116"/>
                <a:gd name="T19" fmla="*/ 0 h 88"/>
                <a:gd name="T20" fmla="*/ 1116 w 111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116" h="88">
                  <a:moveTo>
                    <a:pt x="0" y="82"/>
                  </a:moveTo>
                  <a:cubicBezTo>
                    <a:pt x="18" y="64"/>
                    <a:pt x="47" y="46"/>
                    <a:pt x="128" y="33"/>
                  </a:cubicBezTo>
                  <a:cubicBezTo>
                    <a:pt x="209" y="20"/>
                    <a:pt x="362" y="6"/>
                    <a:pt x="485" y="3"/>
                  </a:cubicBezTo>
                  <a:cubicBezTo>
                    <a:pt x="608" y="0"/>
                    <a:pt x="768" y="9"/>
                    <a:pt x="866" y="18"/>
                  </a:cubicBezTo>
                  <a:cubicBezTo>
                    <a:pt x="964" y="27"/>
                    <a:pt x="1036" y="45"/>
                    <a:pt x="1076" y="57"/>
                  </a:cubicBezTo>
                  <a:cubicBezTo>
                    <a:pt x="1116" y="69"/>
                    <a:pt x="1102" y="82"/>
                    <a:pt x="1109" y="88"/>
                  </a:cubicBezTo>
                </a:path>
              </a:pathLst>
            </a:custGeom>
            <a:noFill/>
            <a:ln w="31750">
              <a:solidFill>
                <a:schemeClr val="bg1"/>
              </a:solidFill>
              <a:round/>
              <a:headEnd/>
              <a:tailEnd/>
            </a:ln>
          </p:spPr>
          <p:txBody>
            <a:bodyPr/>
            <a:lstStyle/>
            <a:p>
              <a:endParaRPr lang="en-US"/>
            </a:p>
          </p:txBody>
        </p:sp>
        <p:grpSp>
          <p:nvGrpSpPr>
            <p:cNvPr id="78926" name="Group 21"/>
            <p:cNvGrpSpPr>
              <a:grpSpLocks noChangeAspect="1"/>
            </p:cNvGrpSpPr>
            <p:nvPr/>
          </p:nvGrpSpPr>
          <p:grpSpPr bwMode="auto">
            <a:xfrm>
              <a:off x="2236" y="2792"/>
              <a:ext cx="846" cy="460"/>
              <a:chOff x="782" y="2686"/>
              <a:chExt cx="846" cy="460"/>
            </a:xfrm>
          </p:grpSpPr>
          <p:sp>
            <p:nvSpPr>
              <p:cNvPr id="78931" name="Oval 22"/>
              <p:cNvSpPr>
                <a:spLocks noChangeAspect="1" noChangeArrowheads="1"/>
              </p:cNvSpPr>
              <p:nvPr/>
            </p:nvSpPr>
            <p:spPr bwMode="auto">
              <a:xfrm>
                <a:off x="1363" y="2746"/>
                <a:ext cx="127" cy="12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sp>
            <p:nvSpPr>
              <p:cNvPr id="78932" name="Oval 23"/>
              <p:cNvSpPr>
                <a:spLocks noChangeAspect="1" noChangeArrowheads="1"/>
              </p:cNvSpPr>
              <p:nvPr/>
            </p:nvSpPr>
            <p:spPr bwMode="auto">
              <a:xfrm>
                <a:off x="1064" y="3019"/>
                <a:ext cx="127" cy="12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sp>
            <p:nvSpPr>
              <p:cNvPr id="78933" name="Oval 24"/>
              <p:cNvSpPr>
                <a:spLocks noChangeAspect="1" noChangeArrowheads="1"/>
              </p:cNvSpPr>
              <p:nvPr/>
            </p:nvSpPr>
            <p:spPr bwMode="auto">
              <a:xfrm>
                <a:off x="782" y="2686"/>
                <a:ext cx="127" cy="12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grpSp>
            <p:nvGrpSpPr>
              <p:cNvPr id="78934" name="Group 25"/>
              <p:cNvGrpSpPr>
                <a:grpSpLocks noChangeAspect="1"/>
              </p:cNvGrpSpPr>
              <p:nvPr/>
            </p:nvGrpSpPr>
            <p:grpSpPr bwMode="auto">
              <a:xfrm>
                <a:off x="1504" y="2728"/>
                <a:ext cx="124" cy="88"/>
                <a:chOff x="1504" y="2728"/>
                <a:chExt cx="124" cy="88"/>
              </a:xfrm>
            </p:grpSpPr>
            <p:sp>
              <p:nvSpPr>
                <p:cNvPr id="78943" name="Line 26"/>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78944" name="Line 27"/>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78945" name="Line 28"/>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nvGrpSpPr>
              <p:cNvPr id="78935" name="Group 29"/>
              <p:cNvGrpSpPr>
                <a:grpSpLocks noChangeAspect="1"/>
              </p:cNvGrpSpPr>
              <p:nvPr/>
            </p:nvGrpSpPr>
            <p:grpSpPr bwMode="auto">
              <a:xfrm rot="388985">
                <a:off x="1209" y="3011"/>
                <a:ext cx="124" cy="88"/>
                <a:chOff x="1504" y="2728"/>
                <a:chExt cx="124" cy="88"/>
              </a:xfrm>
            </p:grpSpPr>
            <p:sp>
              <p:nvSpPr>
                <p:cNvPr id="78940" name="Line 30"/>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78941" name="Line 31"/>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78942" name="Line 32"/>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nvGrpSpPr>
              <p:cNvPr id="78936" name="Group 33"/>
              <p:cNvGrpSpPr>
                <a:grpSpLocks noChangeAspect="1"/>
              </p:cNvGrpSpPr>
              <p:nvPr/>
            </p:nvGrpSpPr>
            <p:grpSpPr bwMode="auto">
              <a:xfrm rot="3539094">
                <a:off x="891" y="2807"/>
                <a:ext cx="124" cy="88"/>
                <a:chOff x="1504" y="2728"/>
                <a:chExt cx="124" cy="88"/>
              </a:xfrm>
            </p:grpSpPr>
            <p:sp>
              <p:nvSpPr>
                <p:cNvPr id="78937" name="Line 34"/>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78938" name="Line 35"/>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78939" name="Line 36"/>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grpSp>
          <p:nvGrpSpPr>
            <p:cNvPr id="78927" name="Group 37"/>
            <p:cNvGrpSpPr>
              <a:grpSpLocks noChangeAspect="1"/>
            </p:cNvGrpSpPr>
            <p:nvPr/>
          </p:nvGrpSpPr>
          <p:grpSpPr bwMode="auto">
            <a:xfrm>
              <a:off x="2364" y="2076"/>
              <a:ext cx="417" cy="490"/>
              <a:chOff x="1781" y="1011"/>
              <a:chExt cx="417" cy="490"/>
            </a:xfrm>
          </p:grpSpPr>
          <p:sp>
            <p:nvSpPr>
              <p:cNvPr id="78928" name="AutoShape 38"/>
              <p:cNvSpPr>
                <a:spLocks noChangeAspect="1" noChangeArrowheads="1"/>
              </p:cNvSpPr>
              <p:nvPr/>
            </p:nvSpPr>
            <p:spPr bwMode="auto">
              <a:xfrm>
                <a:off x="1781" y="1100"/>
                <a:ext cx="417" cy="401"/>
              </a:xfrm>
              <a:prstGeom prst="can">
                <a:avLst>
                  <a:gd name="adj" fmla="val 36657"/>
                </a:avLst>
              </a:prstGeom>
              <a:gradFill rotWithShape="1">
                <a:gsLst>
                  <a:gs pos="0">
                    <a:srgbClr val="FF9900"/>
                  </a:gs>
                  <a:gs pos="50000">
                    <a:srgbClr val="FFE161"/>
                  </a:gs>
                  <a:gs pos="100000">
                    <a:srgbClr val="FF9900"/>
                  </a:gs>
                </a:gsLst>
                <a:lin ang="0" scaled="1"/>
              </a:gradFill>
              <a:ln w="9525">
                <a:solidFill>
                  <a:srgbClr val="FF9900"/>
                </a:solidFill>
                <a:round/>
                <a:headEnd/>
                <a:tailEnd/>
              </a:ln>
            </p:spPr>
            <p:txBody>
              <a:bodyPr wrap="none" anchor="ctr"/>
              <a:lstStyle/>
              <a:p>
                <a:r>
                  <a:rPr lang="en-US" sz="1800" b="1"/>
                  <a:t>10</a:t>
                </a:r>
              </a:p>
            </p:txBody>
          </p:sp>
          <p:sp>
            <p:nvSpPr>
              <p:cNvPr id="78929" name="AutoShape 39"/>
              <p:cNvSpPr>
                <a:spLocks noChangeAspect="1" noChangeArrowheads="1"/>
              </p:cNvSpPr>
              <p:nvPr/>
            </p:nvSpPr>
            <p:spPr bwMode="auto">
              <a:xfrm>
                <a:off x="1882" y="1046"/>
                <a:ext cx="215" cy="148"/>
              </a:xfrm>
              <a:prstGeom prst="can">
                <a:avLst>
                  <a:gd name="adj" fmla="val 25000"/>
                </a:avLst>
              </a:prstGeom>
              <a:gradFill rotWithShape="1">
                <a:gsLst>
                  <a:gs pos="0">
                    <a:srgbClr val="FF9900"/>
                  </a:gs>
                  <a:gs pos="50000">
                    <a:srgbClr val="FFE161"/>
                  </a:gs>
                  <a:gs pos="100000">
                    <a:srgbClr val="FF9900"/>
                  </a:gs>
                </a:gsLst>
                <a:lin ang="0" scaled="1"/>
              </a:gradFill>
              <a:ln w="9525">
                <a:solidFill>
                  <a:srgbClr val="FF9900"/>
                </a:solidFill>
                <a:round/>
                <a:headEnd/>
                <a:tailEnd/>
              </a:ln>
            </p:spPr>
            <p:txBody>
              <a:bodyPr wrap="none" anchor="ctr"/>
              <a:lstStyle/>
              <a:p>
                <a:endParaRPr lang="en-US"/>
              </a:p>
            </p:txBody>
          </p:sp>
          <p:sp>
            <p:nvSpPr>
              <p:cNvPr id="78930" name="Oval 40"/>
              <p:cNvSpPr>
                <a:spLocks noChangeAspect="1" noChangeArrowheads="1"/>
              </p:cNvSpPr>
              <p:nvPr/>
            </p:nvSpPr>
            <p:spPr bwMode="auto">
              <a:xfrm>
                <a:off x="1860" y="1011"/>
                <a:ext cx="269" cy="74"/>
              </a:xfrm>
              <a:prstGeom prst="ellipse">
                <a:avLst/>
              </a:prstGeom>
              <a:gradFill rotWithShape="1">
                <a:gsLst>
                  <a:gs pos="0">
                    <a:srgbClr val="FF9900"/>
                  </a:gs>
                  <a:gs pos="100000">
                    <a:srgbClr val="FFE161"/>
                  </a:gs>
                </a:gsLst>
                <a:lin ang="5400000" scaled="1"/>
              </a:gradFill>
              <a:ln w="9525">
                <a:solidFill>
                  <a:srgbClr val="FF9900"/>
                </a:solidFill>
                <a:round/>
                <a:headEnd/>
                <a:tailEnd/>
              </a:ln>
            </p:spPr>
            <p:txBody>
              <a:bodyPr wrap="none" anchor="ctr"/>
              <a:lstStyle/>
              <a:p>
                <a:endParaRPr lang="en-US"/>
              </a:p>
            </p:txBody>
          </p:sp>
        </p:grpSp>
      </p:grpSp>
      <p:grpSp>
        <p:nvGrpSpPr>
          <p:cNvPr id="8" name="Group 103"/>
          <p:cNvGrpSpPr>
            <a:grpSpLocks noChangeAspect="1"/>
          </p:cNvGrpSpPr>
          <p:nvPr/>
        </p:nvGrpSpPr>
        <p:grpSpPr bwMode="auto">
          <a:xfrm>
            <a:off x="3589338" y="2014538"/>
            <a:ext cx="1946275" cy="2755900"/>
            <a:chOff x="-447" y="472"/>
            <a:chExt cx="1116" cy="1581"/>
          </a:xfrm>
        </p:grpSpPr>
        <p:sp>
          <p:nvSpPr>
            <p:cNvPr id="1244204" name="AutoShape 44"/>
            <p:cNvSpPr>
              <a:spLocks noChangeAspect="1" noChangeArrowheads="1"/>
            </p:cNvSpPr>
            <p:nvPr/>
          </p:nvSpPr>
          <p:spPr bwMode="auto">
            <a:xfrm>
              <a:off x="-445" y="472"/>
              <a:ext cx="1107" cy="1581"/>
            </a:xfrm>
            <a:prstGeom prst="can">
              <a:avLst>
                <a:gd name="adj" fmla="val 22944"/>
              </a:avLst>
            </a:prstGeom>
            <a:gradFill rotWithShape="1">
              <a:gsLst>
                <a:gs pos="0">
                  <a:schemeClr val="accent1"/>
                </a:gs>
                <a:gs pos="50000">
                  <a:srgbClr val="FFFFFF"/>
                </a:gs>
                <a:gs pos="100000">
                  <a:schemeClr val="accent1"/>
                </a:gs>
              </a:gsLst>
              <a:lin ang="0" scaled="1"/>
            </a:gradFill>
            <a:ln w="9525">
              <a:solidFill>
                <a:schemeClr val="tx1"/>
              </a:solidFill>
              <a:round/>
              <a:headEnd/>
              <a:tailEnd/>
            </a:ln>
            <a:effectLst/>
          </p:spPr>
          <p:txBody>
            <a:bodyPr wrap="none" anchor="ctr"/>
            <a:lstStyle/>
            <a:p>
              <a:pPr>
                <a:defRPr/>
              </a:pPr>
              <a:endParaRPr lang="en-US"/>
            </a:p>
          </p:txBody>
        </p:sp>
        <p:sp>
          <p:nvSpPr>
            <p:cNvPr id="78890" name="Freeform 45"/>
            <p:cNvSpPr>
              <a:spLocks noChangeAspect="1"/>
            </p:cNvSpPr>
            <p:nvPr/>
          </p:nvSpPr>
          <p:spPr bwMode="auto">
            <a:xfrm>
              <a:off x="-447" y="1842"/>
              <a:ext cx="1116" cy="88"/>
            </a:xfrm>
            <a:custGeom>
              <a:avLst/>
              <a:gdLst>
                <a:gd name="T0" fmla="*/ 0 w 1116"/>
                <a:gd name="T1" fmla="*/ 82 h 88"/>
                <a:gd name="T2" fmla="*/ 128 w 1116"/>
                <a:gd name="T3" fmla="*/ 33 h 88"/>
                <a:gd name="T4" fmla="*/ 485 w 1116"/>
                <a:gd name="T5" fmla="*/ 3 h 88"/>
                <a:gd name="T6" fmla="*/ 866 w 1116"/>
                <a:gd name="T7" fmla="*/ 18 h 88"/>
                <a:gd name="T8" fmla="*/ 1076 w 1116"/>
                <a:gd name="T9" fmla="*/ 57 h 88"/>
                <a:gd name="T10" fmla="*/ 1109 w 1116"/>
                <a:gd name="T11" fmla="*/ 88 h 88"/>
                <a:gd name="T12" fmla="*/ 0 60000 65536"/>
                <a:gd name="T13" fmla="*/ 0 60000 65536"/>
                <a:gd name="T14" fmla="*/ 0 60000 65536"/>
                <a:gd name="T15" fmla="*/ 0 60000 65536"/>
                <a:gd name="T16" fmla="*/ 0 60000 65536"/>
                <a:gd name="T17" fmla="*/ 0 60000 65536"/>
                <a:gd name="T18" fmla="*/ 0 w 1116"/>
                <a:gd name="T19" fmla="*/ 0 h 88"/>
                <a:gd name="T20" fmla="*/ 1116 w 111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116" h="88">
                  <a:moveTo>
                    <a:pt x="0" y="82"/>
                  </a:moveTo>
                  <a:cubicBezTo>
                    <a:pt x="18" y="64"/>
                    <a:pt x="47" y="46"/>
                    <a:pt x="128" y="33"/>
                  </a:cubicBezTo>
                  <a:cubicBezTo>
                    <a:pt x="209" y="20"/>
                    <a:pt x="362" y="6"/>
                    <a:pt x="485" y="3"/>
                  </a:cubicBezTo>
                  <a:cubicBezTo>
                    <a:pt x="608" y="0"/>
                    <a:pt x="768" y="9"/>
                    <a:pt x="866" y="18"/>
                  </a:cubicBezTo>
                  <a:cubicBezTo>
                    <a:pt x="964" y="27"/>
                    <a:pt x="1036" y="45"/>
                    <a:pt x="1076" y="57"/>
                  </a:cubicBezTo>
                  <a:cubicBezTo>
                    <a:pt x="1116" y="69"/>
                    <a:pt x="1102" y="82"/>
                    <a:pt x="1109" y="88"/>
                  </a:cubicBezTo>
                </a:path>
              </a:pathLst>
            </a:custGeom>
            <a:noFill/>
            <a:ln w="25400">
              <a:solidFill>
                <a:schemeClr val="accent1"/>
              </a:solidFill>
              <a:round/>
              <a:headEnd/>
              <a:tailEnd/>
            </a:ln>
          </p:spPr>
          <p:txBody>
            <a:bodyPr/>
            <a:lstStyle/>
            <a:p>
              <a:endParaRPr lang="en-US"/>
            </a:p>
          </p:txBody>
        </p:sp>
        <p:sp>
          <p:nvSpPr>
            <p:cNvPr id="78891" name="AutoShape 46"/>
            <p:cNvSpPr>
              <a:spLocks noChangeAspect="1" noChangeArrowheads="1"/>
            </p:cNvSpPr>
            <p:nvPr/>
          </p:nvSpPr>
          <p:spPr bwMode="auto">
            <a:xfrm>
              <a:off x="-444" y="1106"/>
              <a:ext cx="1107" cy="328"/>
            </a:xfrm>
            <a:prstGeom prst="can">
              <a:avLst>
                <a:gd name="adj" fmla="val 50000"/>
              </a:avLst>
            </a:prstGeom>
            <a:solidFill>
              <a:srgbClr val="666699"/>
            </a:solidFill>
            <a:ln w="9525">
              <a:solidFill>
                <a:srgbClr val="808080"/>
              </a:solidFill>
              <a:round/>
              <a:headEnd/>
              <a:tailEnd/>
            </a:ln>
          </p:spPr>
          <p:txBody>
            <a:bodyPr wrap="none" anchor="ctr"/>
            <a:lstStyle/>
            <a:p>
              <a:endParaRPr lang="en-US"/>
            </a:p>
          </p:txBody>
        </p:sp>
        <p:sp>
          <p:nvSpPr>
            <p:cNvPr id="78892" name="AutoShape 47"/>
            <p:cNvSpPr>
              <a:spLocks noChangeAspect="1" noChangeArrowheads="1"/>
            </p:cNvSpPr>
            <p:nvPr/>
          </p:nvSpPr>
          <p:spPr bwMode="auto">
            <a:xfrm rot="-5400000">
              <a:off x="-926" y="1347"/>
              <a:ext cx="1186" cy="56"/>
            </a:xfrm>
            <a:prstGeom prst="roundRect">
              <a:avLst>
                <a:gd name="adj" fmla="val 16667"/>
              </a:avLst>
            </a:prstGeom>
            <a:gradFill rotWithShape="1">
              <a:gsLst>
                <a:gs pos="0">
                  <a:srgbClr val="F8F8F8"/>
                </a:gs>
                <a:gs pos="100000">
                  <a:srgbClr val="F3FAFF"/>
                </a:gs>
              </a:gsLst>
              <a:lin ang="0" scaled="1"/>
            </a:gradFill>
            <a:ln w="9525">
              <a:noFill/>
              <a:round/>
              <a:headEnd/>
              <a:tailEnd/>
            </a:ln>
          </p:spPr>
          <p:txBody>
            <a:bodyPr wrap="none" anchor="ctr"/>
            <a:lstStyle/>
            <a:p>
              <a:endParaRPr lang="en-US"/>
            </a:p>
          </p:txBody>
        </p:sp>
        <p:sp>
          <p:nvSpPr>
            <p:cNvPr id="78893" name="Line 48"/>
            <p:cNvSpPr>
              <a:spLocks noChangeAspect="1" noChangeShapeType="1"/>
            </p:cNvSpPr>
            <p:nvPr/>
          </p:nvSpPr>
          <p:spPr bwMode="auto">
            <a:xfrm>
              <a:off x="-283" y="814"/>
              <a:ext cx="0" cy="1161"/>
            </a:xfrm>
            <a:prstGeom prst="line">
              <a:avLst/>
            </a:prstGeom>
            <a:noFill/>
            <a:ln w="19050">
              <a:solidFill>
                <a:srgbClr val="FFFFFF"/>
              </a:solidFill>
              <a:round/>
              <a:headEnd/>
              <a:tailEnd/>
            </a:ln>
          </p:spPr>
          <p:txBody>
            <a:bodyPr/>
            <a:lstStyle/>
            <a:p>
              <a:endParaRPr lang="en-US"/>
            </a:p>
          </p:txBody>
        </p:sp>
        <p:sp>
          <p:nvSpPr>
            <p:cNvPr id="78894" name="Freeform 49"/>
            <p:cNvSpPr>
              <a:spLocks noChangeAspect="1"/>
            </p:cNvSpPr>
            <p:nvPr/>
          </p:nvSpPr>
          <p:spPr bwMode="auto">
            <a:xfrm flipV="1">
              <a:off x="-444" y="1915"/>
              <a:ext cx="1111" cy="88"/>
            </a:xfrm>
            <a:custGeom>
              <a:avLst/>
              <a:gdLst>
                <a:gd name="T0" fmla="*/ 0 w 1116"/>
                <a:gd name="T1" fmla="*/ 82 h 88"/>
                <a:gd name="T2" fmla="*/ 127 w 1116"/>
                <a:gd name="T3" fmla="*/ 33 h 88"/>
                <a:gd name="T4" fmla="*/ 483 w 1116"/>
                <a:gd name="T5" fmla="*/ 3 h 88"/>
                <a:gd name="T6" fmla="*/ 862 w 1116"/>
                <a:gd name="T7" fmla="*/ 18 h 88"/>
                <a:gd name="T8" fmla="*/ 1071 w 1116"/>
                <a:gd name="T9" fmla="*/ 57 h 88"/>
                <a:gd name="T10" fmla="*/ 1104 w 1116"/>
                <a:gd name="T11" fmla="*/ 88 h 88"/>
                <a:gd name="T12" fmla="*/ 0 60000 65536"/>
                <a:gd name="T13" fmla="*/ 0 60000 65536"/>
                <a:gd name="T14" fmla="*/ 0 60000 65536"/>
                <a:gd name="T15" fmla="*/ 0 60000 65536"/>
                <a:gd name="T16" fmla="*/ 0 60000 65536"/>
                <a:gd name="T17" fmla="*/ 0 60000 65536"/>
                <a:gd name="T18" fmla="*/ 0 w 1116"/>
                <a:gd name="T19" fmla="*/ 0 h 88"/>
                <a:gd name="T20" fmla="*/ 1116 w 111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116" h="88">
                  <a:moveTo>
                    <a:pt x="0" y="82"/>
                  </a:moveTo>
                  <a:cubicBezTo>
                    <a:pt x="18" y="64"/>
                    <a:pt x="47" y="46"/>
                    <a:pt x="128" y="33"/>
                  </a:cubicBezTo>
                  <a:cubicBezTo>
                    <a:pt x="209" y="20"/>
                    <a:pt x="362" y="6"/>
                    <a:pt x="485" y="3"/>
                  </a:cubicBezTo>
                  <a:cubicBezTo>
                    <a:pt x="608" y="0"/>
                    <a:pt x="768" y="9"/>
                    <a:pt x="866" y="18"/>
                  </a:cubicBezTo>
                  <a:cubicBezTo>
                    <a:pt x="964" y="27"/>
                    <a:pt x="1036" y="45"/>
                    <a:pt x="1076" y="57"/>
                  </a:cubicBezTo>
                  <a:cubicBezTo>
                    <a:pt x="1116" y="69"/>
                    <a:pt x="1102" y="82"/>
                    <a:pt x="1109" y="88"/>
                  </a:cubicBezTo>
                </a:path>
              </a:pathLst>
            </a:custGeom>
            <a:noFill/>
            <a:ln w="25400">
              <a:solidFill>
                <a:schemeClr val="bg1"/>
              </a:solidFill>
              <a:round/>
              <a:headEnd/>
              <a:tailEnd/>
            </a:ln>
          </p:spPr>
          <p:txBody>
            <a:bodyPr/>
            <a:lstStyle/>
            <a:p>
              <a:endParaRPr lang="en-US"/>
            </a:p>
          </p:txBody>
        </p:sp>
        <p:sp>
          <p:nvSpPr>
            <p:cNvPr id="78895" name="Freeform 50"/>
            <p:cNvSpPr>
              <a:spLocks noChangeAspect="1"/>
            </p:cNvSpPr>
            <p:nvPr/>
          </p:nvSpPr>
          <p:spPr bwMode="auto">
            <a:xfrm flipV="1">
              <a:off x="-447" y="1913"/>
              <a:ext cx="1111" cy="111"/>
            </a:xfrm>
            <a:custGeom>
              <a:avLst/>
              <a:gdLst>
                <a:gd name="T0" fmla="*/ 0 w 1116"/>
                <a:gd name="T1" fmla="*/ 103 h 88"/>
                <a:gd name="T2" fmla="*/ 127 w 1116"/>
                <a:gd name="T3" fmla="*/ 42 h 88"/>
                <a:gd name="T4" fmla="*/ 483 w 1116"/>
                <a:gd name="T5" fmla="*/ 4 h 88"/>
                <a:gd name="T6" fmla="*/ 862 w 1116"/>
                <a:gd name="T7" fmla="*/ 23 h 88"/>
                <a:gd name="T8" fmla="*/ 1071 w 1116"/>
                <a:gd name="T9" fmla="*/ 72 h 88"/>
                <a:gd name="T10" fmla="*/ 1104 w 1116"/>
                <a:gd name="T11" fmla="*/ 111 h 88"/>
                <a:gd name="T12" fmla="*/ 0 60000 65536"/>
                <a:gd name="T13" fmla="*/ 0 60000 65536"/>
                <a:gd name="T14" fmla="*/ 0 60000 65536"/>
                <a:gd name="T15" fmla="*/ 0 60000 65536"/>
                <a:gd name="T16" fmla="*/ 0 60000 65536"/>
                <a:gd name="T17" fmla="*/ 0 60000 65536"/>
                <a:gd name="T18" fmla="*/ 0 w 1116"/>
                <a:gd name="T19" fmla="*/ 0 h 88"/>
                <a:gd name="T20" fmla="*/ 1116 w 111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116" h="88">
                  <a:moveTo>
                    <a:pt x="0" y="82"/>
                  </a:moveTo>
                  <a:cubicBezTo>
                    <a:pt x="18" y="64"/>
                    <a:pt x="47" y="46"/>
                    <a:pt x="128" y="33"/>
                  </a:cubicBezTo>
                  <a:cubicBezTo>
                    <a:pt x="209" y="20"/>
                    <a:pt x="362" y="6"/>
                    <a:pt x="485" y="3"/>
                  </a:cubicBezTo>
                  <a:cubicBezTo>
                    <a:pt x="608" y="0"/>
                    <a:pt x="768" y="9"/>
                    <a:pt x="866" y="18"/>
                  </a:cubicBezTo>
                  <a:cubicBezTo>
                    <a:pt x="964" y="27"/>
                    <a:pt x="1036" y="45"/>
                    <a:pt x="1076" y="57"/>
                  </a:cubicBezTo>
                  <a:cubicBezTo>
                    <a:pt x="1116" y="69"/>
                    <a:pt x="1102" y="82"/>
                    <a:pt x="1109" y="88"/>
                  </a:cubicBezTo>
                </a:path>
              </a:pathLst>
            </a:custGeom>
            <a:noFill/>
            <a:ln w="31750">
              <a:solidFill>
                <a:schemeClr val="bg1"/>
              </a:solidFill>
              <a:round/>
              <a:headEnd/>
              <a:tailEnd/>
            </a:ln>
          </p:spPr>
          <p:txBody>
            <a:bodyPr/>
            <a:lstStyle/>
            <a:p>
              <a:endParaRPr lang="en-US"/>
            </a:p>
          </p:txBody>
        </p:sp>
        <p:sp>
          <p:nvSpPr>
            <p:cNvPr id="78896" name="Oval 52"/>
            <p:cNvSpPr>
              <a:spLocks noChangeAspect="1" noChangeArrowheads="1"/>
            </p:cNvSpPr>
            <p:nvPr/>
          </p:nvSpPr>
          <p:spPr bwMode="auto">
            <a:xfrm>
              <a:off x="256" y="1602"/>
              <a:ext cx="127" cy="12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sp>
          <p:nvSpPr>
            <p:cNvPr id="78897" name="Oval 53"/>
            <p:cNvSpPr>
              <a:spLocks noChangeAspect="1" noChangeArrowheads="1"/>
            </p:cNvSpPr>
            <p:nvPr/>
          </p:nvSpPr>
          <p:spPr bwMode="auto">
            <a:xfrm>
              <a:off x="55" y="1801"/>
              <a:ext cx="127" cy="12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sp>
          <p:nvSpPr>
            <p:cNvPr id="78898" name="Oval 54"/>
            <p:cNvSpPr>
              <a:spLocks noChangeAspect="1" noChangeArrowheads="1"/>
            </p:cNvSpPr>
            <p:nvPr/>
          </p:nvSpPr>
          <p:spPr bwMode="auto">
            <a:xfrm>
              <a:off x="-227" y="1468"/>
              <a:ext cx="127" cy="12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grpSp>
          <p:nvGrpSpPr>
            <p:cNvPr id="78899" name="Group 55"/>
            <p:cNvGrpSpPr>
              <a:grpSpLocks noChangeAspect="1"/>
            </p:cNvGrpSpPr>
            <p:nvPr/>
          </p:nvGrpSpPr>
          <p:grpSpPr bwMode="auto">
            <a:xfrm rot="-1491822">
              <a:off x="397" y="1510"/>
              <a:ext cx="204" cy="88"/>
              <a:chOff x="1504" y="2728"/>
              <a:chExt cx="124" cy="88"/>
            </a:xfrm>
          </p:grpSpPr>
          <p:sp>
            <p:nvSpPr>
              <p:cNvPr id="78916" name="Line 56"/>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78917" name="Line 57"/>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78918" name="Line 58"/>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nvGrpSpPr>
            <p:cNvPr id="78900" name="Group 59"/>
            <p:cNvGrpSpPr>
              <a:grpSpLocks noChangeAspect="1"/>
            </p:cNvGrpSpPr>
            <p:nvPr/>
          </p:nvGrpSpPr>
          <p:grpSpPr bwMode="auto">
            <a:xfrm rot="388985">
              <a:off x="200" y="1779"/>
              <a:ext cx="243" cy="108"/>
              <a:chOff x="1504" y="2728"/>
              <a:chExt cx="124" cy="88"/>
            </a:xfrm>
          </p:grpSpPr>
          <p:sp>
            <p:nvSpPr>
              <p:cNvPr id="78913" name="Line 60"/>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78914" name="Line 61"/>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78915" name="Line 62"/>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nvGrpSpPr>
            <p:cNvPr id="78901" name="Group 63"/>
            <p:cNvGrpSpPr>
              <a:grpSpLocks noChangeAspect="1"/>
            </p:cNvGrpSpPr>
            <p:nvPr/>
          </p:nvGrpSpPr>
          <p:grpSpPr bwMode="auto">
            <a:xfrm rot="3051674">
              <a:off x="-114" y="1580"/>
              <a:ext cx="203" cy="144"/>
              <a:chOff x="1504" y="2728"/>
              <a:chExt cx="124" cy="88"/>
            </a:xfrm>
          </p:grpSpPr>
          <p:sp>
            <p:nvSpPr>
              <p:cNvPr id="78910" name="Line 64"/>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78911" name="Line 65"/>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78912" name="Line 66"/>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nvGrpSpPr>
            <p:cNvPr id="78902" name="Group 67"/>
            <p:cNvGrpSpPr>
              <a:grpSpLocks noChangeAspect="1"/>
            </p:cNvGrpSpPr>
            <p:nvPr/>
          </p:nvGrpSpPr>
          <p:grpSpPr bwMode="auto">
            <a:xfrm>
              <a:off x="-260" y="752"/>
              <a:ext cx="417" cy="490"/>
              <a:chOff x="1781" y="1011"/>
              <a:chExt cx="417" cy="490"/>
            </a:xfrm>
          </p:grpSpPr>
          <p:sp>
            <p:nvSpPr>
              <p:cNvPr id="78907" name="AutoShape 68"/>
              <p:cNvSpPr>
                <a:spLocks noChangeAspect="1" noChangeArrowheads="1"/>
              </p:cNvSpPr>
              <p:nvPr/>
            </p:nvSpPr>
            <p:spPr bwMode="auto">
              <a:xfrm>
                <a:off x="1781" y="1100"/>
                <a:ext cx="417" cy="401"/>
              </a:xfrm>
              <a:prstGeom prst="can">
                <a:avLst>
                  <a:gd name="adj" fmla="val 36657"/>
                </a:avLst>
              </a:prstGeom>
              <a:gradFill rotWithShape="1">
                <a:gsLst>
                  <a:gs pos="0">
                    <a:srgbClr val="FF9900"/>
                  </a:gs>
                  <a:gs pos="50000">
                    <a:srgbClr val="FFE161"/>
                  </a:gs>
                  <a:gs pos="100000">
                    <a:srgbClr val="FF9900"/>
                  </a:gs>
                </a:gsLst>
                <a:lin ang="0" scaled="1"/>
              </a:gradFill>
              <a:ln w="9525">
                <a:solidFill>
                  <a:srgbClr val="FF9900"/>
                </a:solidFill>
                <a:round/>
                <a:headEnd/>
                <a:tailEnd/>
              </a:ln>
            </p:spPr>
            <p:txBody>
              <a:bodyPr wrap="none" anchor="ctr"/>
              <a:lstStyle/>
              <a:p>
                <a:r>
                  <a:rPr lang="en-US" sz="1800" b="1"/>
                  <a:t>10</a:t>
                </a:r>
              </a:p>
            </p:txBody>
          </p:sp>
          <p:sp>
            <p:nvSpPr>
              <p:cNvPr id="78908" name="AutoShape 69"/>
              <p:cNvSpPr>
                <a:spLocks noChangeAspect="1" noChangeArrowheads="1"/>
              </p:cNvSpPr>
              <p:nvPr/>
            </p:nvSpPr>
            <p:spPr bwMode="auto">
              <a:xfrm>
                <a:off x="1882" y="1046"/>
                <a:ext cx="215" cy="148"/>
              </a:xfrm>
              <a:prstGeom prst="can">
                <a:avLst>
                  <a:gd name="adj" fmla="val 25000"/>
                </a:avLst>
              </a:prstGeom>
              <a:gradFill rotWithShape="1">
                <a:gsLst>
                  <a:gs pos="0">
                    <a:srgbClr val="FF9900"/>
                  </a:gs>
                  <a:gs pos="50000">
                    <a:srgbClr val="FFE161"/>
                  </a:gs>
                  <a:gs pos="100000">
                    <a:srgbClr val="FF9900"/>
                  </a:gs>
                </a:gsLst>
                <a:lin ang="0" scaled="1"/>
              </a:gradFill>
              <a:ln w="9525">
                <a:solidFill>
                  <a:srgbClr val="FF9900"/>
                </a:solidFill>
                <a:round/>
                <a:headEnd/>
                <a:tailEnd/>
              </a:ln>
            </p:spPr>
            <p:txBody>
              <a:bodyPr wrap="none" anchor="ctr"/>
              <a:lstStyle/>
              <a:p>
                <a:endParaRPr lang="en-US"/>
              </a:p>
            </p:txBody>
          </p:sp>
          <p:sp>
            <p:nvSpPr>
              <p:cNvPr id="78909" name="Oval 70"/>
              <p:cNvSpPr>
                <a:spLocks noChangeAspect="1" noChangeArrowheads="1"/>
              </p:cNvSpPr>
              <p:nvPr/>
            </p:nvSpPr>
            <p:spPr bwMode="auto">
              <a:xfrm>
                <a:off x="1860" y="1011"/>
                <a:ext cx="269" cy="74"/>
              </a:xfrm>
              <a:prstGeom prst="ellipse">
                <a:avLst/>
              </a:prstGeom>
              <a:gradFill rotWithShape="1">
                <a:gsLst>
                  <a:gs pos="0">
                    <a:srgbClr val="FF9900"/>
                  </a:gs>
                  <a:gs pos="100000">
                    <a:srgbClr val="FFE161"/>
                  </a:gs>
                </a:gsLst>
                <a:lin ang="5400000" scaled="1"/>
              </a:gradFill>
              <a:ln w="9525">
                <a:solidFill>
                  <a:srgbClr val="FF9900"/>
                </a:solidFill>
                <a:round/>
                <a:headEnd/>
                <a:tailEnd/>
              </a:ln>
            </p:spPr>
            <p:txBody>
              <a:bodyPr wrap="none" anchor="ctr"/>
              <a:lstStyle/>
              <a:p>
                <a:endParaRPr lang="en-US"/>
              </a:p>
            </p:txBody>
          </p:sp>
        </p:grpSp>
        <p:grpSp>
          <p:nvGrpSpPr>
            <p:cNvPr id="78903" name="Group 99"/>
            <p:cNvGrpSpPr>
              <a:grpSpLocks noChangeAspect="1"/>
            </p:cNvGrpSpPr>
            <p:nvPr/>
          </p:nvGrpSpPr>
          <p:grpSpPr bwMode="auto">
            <a:xfrm>
              <a:off x="192" y="742"/>
              <a:ext cx="417" cy="490"/>
              <a:chOff x="1781" y="1011"/>
              <a:chExt cx="417" cy="490"/>
            </a:xfrm>
          </p:grpSpPr>
          <p:sp>
            <p:nvSpPr>
              <p:cNvPr id="78904" name="AutoShape 100"/>
              <p:cNvSpPr>
                <a:spLocks noChangeAspect="1" noChangeArrowheads="1"/>
              </p:cNvSpPr>
              <p:nvPr/>
            </p:nvSpPr>
            <p:spPr bwMode="auto">
              <a:xfrm>
                <a:off x="1781" y="1100"/>
                <a:ext cx="417" cy="401"/>
              </a:xfrm>
              <a:prstGeom prst="can">
                <a:avLst>
                  <a:gd name="adj" fmla="val 36657"/>
                </a:avLst>
              </a:prstGeom>
              <a:gradFill rotWithShape="1">
                <a:gsLst>
                  <a:gs pos="0">
                    <a:srgbClr val="FF9900"/>
                  </a:gs>
                  <a:gs pos="50000">
                    <a:srgbClr val="FFE161"/>
                  </a:gs>
                  <a:gs pos="100000">
                    <a:srgbClr val="FF9900"/>
                  </a:gs>
                </a:gsLst>
                <a:lin ang="0" scaled="1"/>
              </a:gradFill>
              <a:ln w="9525">
                <a:solidFill>
                  <a:srgbClr val="FF9900"/>
                </a:solidFill>
                <a:round/>
                <a:headEnd/>
                <a:tailEnd/>
              </a:ln>
            </p:spPr>
            <p:txBody>
              <a:bodyPr wrap="none" anchor="ctr"/>
              <a:lstStyle/>
              <a:p>
                <a:r>
                  <a:rPr lang="en-US" sz="1800" b="1"/>
                  <a:t>10</a:t>
                </a:r>
              </a:p>
            </p:txBody>
          </p:sp>
          <p:sp>
            <p:nvSpPr>
              <p:cNvPr id="78905" name="AutoShape 101"/>
              <p:cNvSpPr>
                <a:spLocks noChangeAspect="1" noChangeArrowheads="1"/>
              </p:cNvSpPr>
              <p:nvPr/>
            </p:nvSpPr>
            <p:spPr bwMode="auto">
              <a:xfrm>
                <a:off x="1882" y="1046"/>
                <a:ext cx="215" cy="148"/>
              </a:xfrm>
              <a:prstGeom prst="can">
                <a:avLst>
                  <a:gd name="adj" fmla="val 25000"/>
                </a:avLst>
              </a:prstGeom>
              <a:gradFill rotWithShape="1">
                <a:gsLst>
                  <a:gs pos="0">
                    <a:srgbClr val="FF9900"/>
                  </a:gs>
                  <a:gs pos="50000">
                    <a:srgbClr val="FFE161"/>
                  </a:gs>
                  <a:gs pos="100000">
                    <a:srgbClr val="FF9900"/>
                  </a:gs>
                </a:gsLst>
                <a:lin ang="0" scaled="1"/>
              </a:gradFill>
              <a:ln w="9525">
                <a:solidFill>
                  <a:srgbClr val="FF9900"/>
                </a:solidFill>
                <a:round/>
                <a:headEnd/>
                <a:tailEnd/>
              </a:ln>
            </p:spPr>
            <p:txBody>
              <a:bodyPr wrap="none" anchor="ctr"/>
              <a:lstStyle/>
              <a:p>
                <a:endParaRPr lang="en-US"/>
              </a:p>
            </p:txBody>
          </p:sp>
          <p:sp>
            <p:nvSpPr>
              <p:cNvPr id="78906" name="Oval 102"/>
              <p:cNvSpPr>
                <a:spLocks noChangeAspect="1" noChangeArrowheads="1"/>
              </p:cNvSpPr>
              <p:nvPr/>
            </p:nvSpPr>
            <p:spPr bwMode="auto">
              <a:xfrm>
                <a:off x="1860" y="1011"/>
                <a:ext cx="269" cy="74"/>
              </a:xfrm>
              <a:prstGeom prst="ellipse">
                <a:avLst/>
              </a:prstGeom>
              <a:gradFill rotWithShape="1">
                <a:gsLst>
                  <a:gs pos="0">
                    <a:srgbClr val="FF9900"/>
                  </a:gs>
                  <a:gs pos="100000">
                    <a:srgbClr val="FFE161"/>
                  </a:gs>
                </a:gsLst>
                <a:lin ang="5400000" scaled="1"/>
              </a:gradFill>
              <a:ln w="9525">
                <a:solidFill>
                  <a:srgbClr val="FF9900"/>
                </a:solidFill>
                <a:round/>
                <a:headEnd/>
                <a:tailEnd/>
              </a:ln>
            </p:spPr>
            <p:txBody>
              <a:bodyPr wrap="none" anchor="ctr"/>
              <a:lstStyle/>
              <a:p>
                <a:endParaRPr lang="en-US"/>
              </a:p>
            </p:txBody>
          </p:sp>
        </p:grpSp>
      </p:grpSp>
      <p:grpSp>
        <p:nvGrpSpPr>
          <p:cNvPr id="14" name="Group 133"/>
          <p:cNvGrpSpPr>
            <a:grpSpLocks noChangeAspect="1"/>
          </p:cNvGrpSpPr>
          <p:nvPr/>
        </p:nvGrpSpPr>
        <p:grpSpPr bwMode="auto">
          <a:xfrm>
            <a:off x="6357938" y="2014538"/>
            <a:ext cx="1946275" cy="2755900"/>
            <a:chOff x="5202" y="1524"/>
            <a:chExt cx="1116" cy="1581"/>
          </a:xfrm>
        </p:grpSpPr>
        <p:sp>
          <p:nvSpPr>
            <p:cNvPr id="1244265" name="AutoShape 105"/>
            <p:cNvSpPr>
              <a:spLocks noChangeAspect="1" noChangeArrowheads="1"/>
            </p:cNvSpPr>
            <p:nvPr/>
          </p:nvSpPr>
          <p:spPr bwMode="auto">
            <a:xfrm>
              <a:off x="5204" y="1524"/>
              <a:ext cx="1107" cy="1581"/>
            </a:xfrm>
            <a:prstGeom prst="can">
              <a:avLst>
                <a:gd name="adj" fmla="val 22944"/>
              </a:avLst>
            </a:prstGeom>
            <a:gradFill rotWithShape="1">
              <a:gsLst>
                <a:gs pos="0">
                  <a:schemeClr val="accent1"/>
                </a:gs>
                <a:gs pos="50000">
                  <a:srgbClr val="FFFFFF"/>
                </a:gs>
                <a:gs pos="100000">
                  <a:schemeClr val="accent1"/>
                </a:gs>
              </a:gsLst>
              <a:lin ang="0" scaled="1"/>
            </a:gradFill>
            <a:ln w="9525">
              <a:solidFill>
                <a:schemeClr val="tx1"/>
              </a:solidFill>
              <a:round/>
              <a:headEnd/>
              <a:tailEnd/>
            </a:ln>
            <a:effectLst/>
          </p:spPr>
          <p:txBody>
            <a:bodyPr wrap="none" anchor="ctr"/>
            <a:lstStyle/>
            <a:p>
              <a:pPr>
                <a:defRPr/>
              </a:pPr>
              <a:endParaRPr lang="en-US"/>
            </a:p>
          </p:txBody>
        </p:sp>
        <p:sp>
          <p:nvSpPr>
            <p:cNvPr id="78863" name="Freeform 106"/>
            <p:cNvSpPr>
              <a:spLocks noChangeAspect="1"/>
            </p:cNvSpPr>
            <p:nvPr/>
          </p:nvSpPr>
          <p:spPr bwMode="auto">
            <a:xfrm>
              <a:off x="5202" y="2894"/>
              <a:ext cx="1116" cy="88"/>
            </a:xfrm>
            <a:custGeom>
              <a:avLst/>
              <a:gdLst>
                <a:gd name="T0" fmla="*/ 0 w 1116"/>
                <a:gd name="T1" fmla="*/ 82 h 88"/>
                <a:gd name="T2" fmla="*/ 128 w 1116"/>
                <a:gd name="T3" fmla="*/ 33 h 88"/>
                <a:gd name="T4" fmla="*/ 485 w 1116"/>
                <a:gd name="T5" fmla="*/ 3 h 88"/>
                <a:gd name="T6" fmla="*/ 866 w 1116"/>
                <a:gd name="T7" fmla="*/ 18 h 88"/>
                <a:gd name="T8" fmla="*/ 1076 w 1116"/>
                <a:gd name="T9" fmla="*/ 57 h 88"/>
                <a:gd name="T10" fmla="*/ 1109 w 1116"/>
                <a:gd name="T11" fmla="*/ 88 h 88"/>
                <a:gd name="T12" fmla="*/ 0 60000 65536"/>
                <a:gd name="T13" fmla="*/ 0 60000 65536"/>
                <a:gd name="T14" fmla="*/ 0 60000 65536"/>
                <a:gd name="T15" fmla="*/ 0 60000 65536"/>
                <a:gd name="T16" fmla="*/ 0 60000 65536"/>
                <a:gd name="T17" fmla="*/ 0 60000 65536"/>
                <a:gd name="T18" fmla="*/ 0 w 1116"/>
                <a:gd name="T19" fmla="*/ 0 h 88"/>
                <a:gd name="T20" fmla="*/ 1116 w 111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116" h="88">
                  <a:moveTo>
                    <a:pt x="0" y="82"/>
                  </a:moveTo>
                  <a:cubicBezTo>
                    <a:pt x="18" y="64"/>
                    <a:pt x="47" y="46"/>
                    <a:pt x="128" y="33"/>
                  </a:cubicBezTo>
                  <a:cubicBezTo>
                    <a:pt x="209" y="20"/>
                    <a:pt x="362" y="6"/>
                    <a:pt x="485" y="3"/>
                  </a:cubicBezTo>
                  <a:cubicBezTo>
                    <a:pt x="608" y="0"/>
                    <a:pt x="768" y="9"/>
                    <a:pt x="866" y="18"/>
                  </a:cubicBezTo>
                  <a:cubicBezTo>
                    <a:pt x="964" y="27"/>
                    <a:pt x="1036" y="45"/>
                    <a:pt x="1076" y="57"/>
                  </a:cubicBezTo>
                  <a:cubicBezTo>
                    <a:pt x="1116" y="69"/>
                    <a:pt x="1102" y="82"/>
                    <a:pt x="1109" y="88"/>
                  </a:cubicBezTo>
                </a:path>
              </a:pathLst>
            </a:custGeom>
            <a:noFill/>
            <a:ln w="25400">
              <a:solidFill>
                <a:schemeClr val="accent1"/>
              </a:solidFill>
              <a:round/>
              <a:headEnd/>
              <a:tailEnd/>
            </a:ln>
          </p:spPr>
          <p:txBody>
            <a:bodyPr/>
            <a:lstStyle/>
            <a:p>
              <a:endParaRPr lang="en-US"/>
            </a:p>
          </p:txBody>
        </p:sp>
        <p:sp>
          <p:nvSpPr>
            <p:cNvPr id="78864" name="AutoShape 107"/>
            <p:cNvSpPr>
              <a:spLocks noChangeAspect="1" noChangeArrowheads="1"/>
            </p:cNvSpPr>
            <p:nvPr/>
          </p:nvSpPr>
          <p:spPr bwMode="auto">
            <a:xfrm>
              <a:off x="5205" y="1906"/>
              <a:ext cx="1107" cy="328"/>
            </a:xfrm>
            <a:prstGeom prst="can">
              <a:avLst>
                <a:gd name="adj" fmla="val 50000"/>
              </a:avLst>
            </a:prstGeom>
            <a:solidFill>
              <a:srgbClr val="666699"/>
            </a:solidFill>
            <a:ln w="9525">
              <a:solidFill>
                <a:srgbClr val="808080"/>
              </a:solidFill>
              <a:round/>
              <a:headEnd/>
              <a:tailEnd/>
            </a:ln>
          </p:spPr>
          <p:txBody>
            <a:bodyPr wrap="none" anchor="ctr"/>
            <a:lstStyle/>
            <a:p>
              <a:endParaRPr lang="en-US"/>
            </a:p>
          </p:txBody>
        </p:sp>
        <p:sp>
          <p:nvSpPr>
            <p:cNvPr id="78865" name="AutoShape 108"/>
            <p:cNvSpPr>
              <a:spLocks noChangeAspect="1" noChangeArrowheads="1"/>
            </p:cNvSpPr>
            <p:nvPr/>
          </p:nvSpPr>
          <p:spPr bwMode="auto">
            <a:xfrm rot="-5400000">
              <a:off x="4723" y="2399"/>
              <a:ext cx="1186" cy="56"/>
            </a:xfrm>
            <a:prstGeom prst="roundRect">
              <a:avLst>
                <a:gd name="adj" fmla="val 16667"/>
              </a:avLst>
            </a:prstGeom>
            <a:gradFill rotWithShape="1">
              <a:gsLst>
                <a:gs pos="0">
                  <a:srgbClr val="F8F8F8"/>
                </a:gs>
                <a:gs pos="100000">
                  <a:srgbClr val="F3FAFF"/>
                </a:gs>
              </a:gsLst>
              <a:lin ang="0" scaled="1"/>
            </a:gradFill>
            <a:ln w="9525">
              <a:noFill/>
              <a:round/>
              <a:headEnd/>
              <a:tailEnd/>
            </a:ln>
          </p:spPr>
          <p:txBody>
            <a:bodyPr wrap="none" anchor="ctr"/>
            <a:lstStyle/>
            <a:p>
              <a:endParaRPr lang="en-US"/>
            </a:p>
          </p:txBody>
        </p:sp>
        <p:sp>
          <p:nvSpPr>
            <p:cNvPr id="78866" name="Line 109"/>
            <p:cNvSpPr>
              <a:spLocks noChangeAspect="1" noChangeShapeType="1"/>
            </p:cNvSpPr>
            <p:nvPr/>
          </p:nvSpPr>
          <p:spPr bwMode="auto">
            <a:xfrm>
              <a:off x="5366" y="1866"/>
              <a:ext cx="0" cy="1161"/>
            </a:xfrm>
            <a:prstGeom prst="line">
              <a:avLst/>
            </a:prstGeom>
            <a:noFill/>
            <a:ln w="19050">
              <a:solidFill>
                <a:srgbClr val="FFFFFF"/>
              </a:solidFill>
              <a:round/>
              <a:headEnd/>
              <a:tailEnd/>
            </a:ln>
          </p:spPr>
          <p:txBody>
            <a:bodyPr/>
            <a:lstStyle/>
            <a:p>
              <a:endParaRPr lang="en-US"/>
            </a:p>
          </p:txBody>
        </p:sp>
        <p:sp>
          <p:nvSpPr>
            <p:cNvPr id="78867" name="Freeform 110"/>
            <p:cNvSpPr>
              <a:spLocks noChangeAspect="1"/>
            </p:cNvSpPr>
            <p:nvPr/>
          </p:nvSpPr>
          <p:spPr bwMode="auto">
            <a:xfrm flipV="1">
              <a:off x="5205" y="2967"/>
              <a:ext cx="1111" cy="88"/>
            </a:xfrm>
            <a:custGeom>
              <a:avLst/>
              <a:gdLst>
                <a:gd name="T0" fmla="*/ 0 w 1116"/>
                <a:gd name="T1" fmla="*/ 82 h 88"/>
                <a:gd name="T2" fmla="*/ 127 w 1116"/>
                <a:gd name="T3" fmla="*/ 33 h 88"/>
                <a:gd name="T4" fmla="*/ 483 w 1116"/>
                <a:gd name="T5" fmla="*/ 3 h 88"/>
                <a:gd name="T6" fmla="*/ 862 w 1116"/>
                <a:gd name="T7" fmla="*/ 18 h 88"/>
                <a:gd name="T8" fmla="*/ 1071 w 1116"/>
                <a:gd name="T9" fmla="*/ 57 h 88"/>
                <a:gd name="T10" fmla="*/ 1104 w 1116"/>
                <a:gd name="T11" fmla="*/ 88 h 88"/>
                <a:gd name="T12" fmla="*/ 0 60000 65536"/>
                <a:gd name="T13" fmla="*/ 0 60000 65536"/>
                <a:gd name="T14" fmla="*/ 0 60000 65536"/>
                <a:gd name="T15" fmla="*/ 0 60000 65536"/>
                <a:gd name="T16" fmla="*/ 0 60000 65536"/>
                <a:gd name="T17" fmla="*/ 0 60000 65536"/>
                <a:gd name="T18" fmla="*/ 0 w 1116"/>
                <a:gd name="T19" fmla="*/ 0 h 88"/>
                <a:gd name="T20" fmla="*/ 1116 w 111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116" h="88">
                  <a:moveTo>
                    <a:pt x="0" y="82"/>
                  </a:moveTo>
                  <a:cubicBezTo>
                    <a:pt x="18" y="64"/>
                    <a:pt x="47" y="46"/>
                    <a:pt x="128" y="33"/>
                  </a:cubicBezTo>
                  <a:cubicBezTo>
                    <a:pt x="209" y="20"/>
                    <a:pt x="362" y="6"/>
                    <a:pt x="485" y="3"/>
                  </a:cubicBezTo>
                  <a:cubicBezTo>
                    <a:pt x="608" y="0"/>
                    <a:pt x="768" y="9"/>
                    <a:pt x="866" y="18"/>
                  </a:cubicBezTo>
                  <a:cubicBezTo>
                    <a:pt x="964" y="27"/>
                    <a:pt x="1036" y="45"/>
                    <a:pt x="1076" y="57"/>
                  </a:cubicBezTo>
                  <a:cubicBezTo>
                    <a:pt x="1116" y="69"/>
                    <a:pt x="1102" y="82"/>
                    <a:pt x="1109" y="88"/>
                  </a:cubicBezTo>
                </a:path>
              </a:pathLst>
            </a:custGeom>
            <a:noFill/>
            <a:ln w="25400">
              <a:solidFill>
                <a:schemeClr val="bg1"/>
              </a:solidFill>
              <a:round/>
              <a:headEnd/>
              <a:tailEnd/>
            </a:ln>
          </p:spPr>
          <p:txBody>
            <a:bodyPr/>
            <a:lstStyle/>
            <a:p>
              <a:endParaRPr lang="en-US"/>
            </a:p>
          </p:txBody>
        </p:sp>
        <p:sp>
          <p:nvSpPr>
            <p:cNvPr id="78868" name="Freeform 111"/>
            <p:cNvSpPr>
              <a:spLocks noChangeAspect="1"/>
            </p:cNvSpPr>
            <p:nvPr/>
          </p:nvSpPr>
          <p:spPr bwMode="auto">
            <a:xfrm flipV="1">
              <a:off x="5202" y="2965"/>
              <a:ext cx="1111" cy="111"/>
            </a:xfrm>
            <a:custGeom>
              <a:avLst/>
              <a:gdLst>
                <a:gd name="T0" fmla="*/ 0 w 1116"/>
                <a:gd name="T1" fmla="*/ 103 h 88"/>
                <a:gd name="T2" fmla="*/ 127 w 1116"/>
                <a:gd name="T3" fmla="*/ 42 h 88"/>
                <a:gd name="T4" fmla="*/ 483 w 1116"/>
                <a:gd name="T5" fmla="*/ 4 h 88"/>
                <a:gd name="T6" fmla="*/ 862 w 1116"/>
                <a:gd name="T7" fmla="*/ 23 h 88"/>
                <a:gd name="T8" fmla="*/ 1071 w 1116"/>
                <a:gd name="T9" fmla="*/ 72 h 88"/>
                <a:gd name="T10" fmla="*/ 1104 w 1116"/>
                <a:gd name="T11" fmla="*/ 111 h 88"/>
                <a:gd name="T12" fmla="*/ 0 60000 65536"/>
                <a:gd name="T13" fmla="*/ 0 60000 65536"/>
                <a:gd name="T14" fmla="*/ 0 60000 65536"/>
                <a:gd name="T15" fmla="*/ 0 60000 65536"/>
                <a:gd name="T16" fmla="*/ 0 60000 65536"/>
                <a:gd name="T17" fmla="*/ 0 60000 65536"/>
                <a:gd name="T18" fmla="*/ 0 w 1116"/>
                <a:gd name="T19" fmla="*/ 0 h 88"/>
                <a:gd name="T20" fmla="*/ 1116 w 111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116" h="88">
                  <a:moveTo>
                    <a:pt x="0" y="82"/>
                  </a:moveTo>
                  <a:cubicBezTo>
                    <a:pt x="18" y="64"/>
                    <a:pt x="47" y="46"/>
                    <a:pt x="128" y="33"/>
                  </a:cubicBezTo>
                  <a:cubicBezTo>
                    <a:pt x="209" y="20"/>
                    <a:pt x="362" y="6"/>
                    <a:pt x="485" y="3"/>
                  </a:cubicBezTo>
                  <a:cubicBezTo>
                    <a:pt x="608" y="0"/>
                    <a:pt x="768" y="9"/>
                    <a:pt x="866" y="18"/>
                  </a:cubicBezTo>
                  <a:cubicBezTo>
                    <a:pt x="964" y="27"/>
                    <a:pt x="1036" y="45"/>
                    <a:pt x="1076" y="57"/>
                  </a:cubicBezTo>
                  <a:cubicBezTo>
                    <a:pt x="1116" y="69"/>
                    <a:pt x="1102" y="82"/>
                    <a:pt x="1109" y="88"/>
                  </a:cubicBezTo>
                </a:path>
              </a:pathLst>
            </a:custGeom>
            <a:noFill/>
            <a:ln w="31750">
              <a:solidFill>
                <a:schemeClr val="bg1"/>
              </a:solidFill>
              <a:round/>
              <a:headEnd/>
              <a:tailEnd/>
            </a:ln>
          </p:spPr>
          <p:txBody>
            <a:bodyPr/>
            <a:lstStyle/>
            <a:p>
              <a:endParaRPr lang="en-US"/>
            </a:p>
          </p:txBody>
        </p:sp>
        <p:sp>
          <p:nvSpPr>
            <p:cNvPr id="78869" name="Oval 113"/>
            <p:cNvSpPr>
              <a:spLocks noChangeAspect="1" noChangeArrowheads="1"/>
            </p:cNvSpPr>
            <p:nvPr/>
          </p:nvSpPr>
          <p:spPr bwMode="auto">
            <a:xfrm>
              <a:off x="5855" y="2489"/>
              <a:ext cx="127" cy="12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sp>
          <p:nvSpPr>
            <p:cNvPr id="78870" name="Oval 114"/>
            <p:cNvSpPr>
              <a:spLocks noChangeAspect="1" noChangeArrowheads="1"/>
            </p:cNvSpPr>
            <p:nvPr/>
          </p:nvSpPr>
          <p:spPr bwMode="auto">
            <a:xfrm>
              <a:off x="5633" y="2722"/>
              <a:ext cx="127" cy="12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sp>
          <p:nvSpPr>
            <p:cNvPr id="78871" name="Oval 115"/>
            <p:cNvSpPr>
              <a:spLocks noChangeAspect="1" noChangeArrowheads="1"/>
            </p:cNvSpPr>
            <p:nvPr/>
          </p:nvSpPr>
          <p:spPr bwMode="auto">
            <a:xfrm>
              <a:off x="5401" y="2266"/>
              <a:ext cx="127" cy="12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grpSp>
          <p:nvGrpSpPr>
            <p:cNvPr id="78872" name="Group 116"/>
            <p:cNvGrpSpPr>
              <a:grpSpLocks noChangeAspect="1"/>
            </p:cNvGrpSpPr>
            <p:nvPr/>
          </p:nvGrpSpPr>
          <p:grpSpPr bwMode="auto">
            <a:xfrm rot="-1508594">
              <a:off x="5968" y="2356"/>
              <a:ext cx="331" cy="115"/>
              <a:chOff x="1504" y="2728"/>
              <a:chExt cx="124" cy="88"/>
            </a:xfrm>
          </p:grpSpPr>
          <p:sp>
            <p:nvSpPr>
              <p:cNvPr id="78886" name="Line 117"/>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78887" name="Line 118"/>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78888" name="Line 119"/>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nvGrpSpPr>
            <p:cNvPr id="78873" name="Group 120"/>
            <p:cNvGrpSpPr>
              <a:grpSpLocks noChangeAspect="1"/>
            </p:cNvGrpSpPr>
            <p:nvPr/>
          </p:nvGrpSpPr>
          <p:grpSpPr bwMode="auto">
            <a:xfrm rot="388985">
              <a:off x="5787" y="2740"/>
              <a:ext cx="250" cy="98"/>
              <a:chOff x="1504" y="2728"/>
              <a:chExt cx="124" cy="88"/>
            </a:xfrm>
          </p:grpSpPr>
          <p:sp>
            <p:nvSpPr>
              <p:cNvPr id="78883" name="Line 121"/>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78884" name="Line 122"/>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78885" name="Line 123"/>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nvGrpSpPr>
            <p:cNvPr id="78874" name="Group 128"/>
            <p:cNvGrpSpPr>
              <a:grpSpLocks noChangeAspect="1"/>
            </p:cNvGrpSpPr>
            <p:nvPr/>
          </p:nvGrpSpPr>
          <p:grpSpPr bwMode="auto">
            <a:xfrm>
              <a:off x="5550" y="1552"/>
              <a:ext cx="417" cy="490"/>
              <a:chOff x="1781" y="1011"/>
              <a:chExt cx="417" cy="490"/>
            </a:xfrm>
          </p:grpSpPr>
          <p:sp>
            <p:nvSpPr>
              <p:cNvPr id="78880" name="AutoShape 129"/>
              <p:cNvSpPr>
                <a:spLocks noChangeAspect="1" noChangeArrowheads="1"/>
              </p:cNvSpPr>
              <p:nvPr/>
            </p:nvSpPr>
            <p:spPr bwMode="auto">
              <a:xfrm>
                <a:off x="1781" y="1100"/>
                <a:ext cx="417" cy="401"/>
              </a:xfrm>
              <a:prstGeom prst="can">
                <a:avLst>
                  <a:gd name="adj" fmla="val 36657"/>
                </a:avLst>
              </a:prstGeom>
              <a:gradFill rotWithShape="1">
                <a:gsLst>
                  <a:gs pos="0">
                    <a:srgbClr val="FF9900"/>
                  </a:gs>
                  <a:gs pos="50000">
                    <a:srgbClr val="FFE161"/>
                  </a:gs>
                  <a:gs pos="100000">
                    <a:srgbClr val="FF9900"/>
                  </a:gs>
                </a:gsLst>
                <a:lin ang="0" scaled="1"/>
              </a:gradFill>
              <a:ln w="9525">
                <a:solidFill>
                  <a:srgbClr val="FF9900"/>
                </a:solidFill>
                <a:round/>
                <a:headEnd/>
                <a:tailEnd/>
              </a:ln>
            </p:spPr>
            <p:txBody>
              <a:bodyPr wrap="none" anchor="ctr"/>
              <a:lstStyle/>
              <a:p>
                <a:r>
                  <a:rPr lang="en-US" sz="1800" b="1"/>
                  <a:t>10</a:t>
                </a:r>
              </a:p>
            </p:txBody>
          </p:sp>
          <p:sp>
            <p:nvSpPr>
              <p:cNvPr id="78881" name="AutoShape 130"/>
              <p:cNvSpPr>
                <a:spLocks noChangeAspect="1" noChangeArrowheads="1"/>
              </p:cNvSpPr>
              <p:nvPr/>
            </p:nvSpPr>
            <p:spPr bwMode="auto">
              <a:xfrm>
                <a:off x="1882" y="1046"/>
                <a:ext cx="215" cy="148"/>
              </a:xfrm>
              <a:prstGeom prst="can">
                <a:avLst>
                  <a:gd name="adj" fmla="val 25000"/>
                </a:avLst>
              </a:prstGeom>
              <a:gradFill rotWithShape="1">
                <a:gsLst>
                  <a:gs pos="0">
                    <a:srgbClr val="FF9900"/>
                  </a:gs>
                  <a:gs pos="50000">
                    <a:srgbClr val="FFE161"/>
                  </a:gs>
                  <a:gs pos="100000">
                    <a:srgbClr val="FF9900"/>
                  </a:gs>
                </a:gsLst>
                <a:lin ang="0" scaled="1"/>
              </a:gradFill>
              <a:ln w="9525">
                <a:solidFill>
                  <a:srgbClr val="FF9900"/>
                </a:solidFill>
                <a:round/>
                <a:headEnd/>
                <a:tailEnd/>
              </a:ln>
            </p:spPr>
            <p:txBody>
              <a:bodyPr wrap="none" anchor="ctr"/>
              <a:lstStyle/>
              <a:p>
                <a:endParaRPr lang="en-US"/>
              </a:p>
            </p:txBody>
          </p:sp>
          <p:sp>
            <p:nvSpPr>
              <p:cNvPr id="78882" name="Oval 131"/>
              <p:cNvSpPr>
                <a:spLocks noChangeAspect="1" noChangeArrowheads="1"/>
              </p:cNvSpPr>
              <p:nvPr/>
            </p:nvSpPr>
            <p:spPr bwMode="auto">
              <a:xfrm>
                <a:off x="1860" y="1011"/>
                <a:ext cx="269" cy="74"/>
              </a:xfrm>
              <a:prstGeom prst="ellipse">
                <a:avLst/>
              </a:prstGeom>
              <a:gradFill rotWithShape="1">
                <a:gsLst>
                  <a:gs pos="0">
                    <a:srgbClr val="FF9900"/>
                  </a:gs>
                  <a:gs pos="100000">
                    <a:srgbClr val="FFE161"/>
                  </a:gs>
                </a:gsLst>
                <a:lin ang="5400000" scaled="1"/>
              </a:gradFill>
              <a:ln w="9525">
                <a:solidFill>
                  <a:srgbClr val="FF9900"/>
                </a:solidFill>
                <a:round/>
                <a:headEnd/>
                <a:tailEnd/>
              </a:ln>
            </p:spPr>
            <p:txBody>
              <a:bodyPr wrap="none" anchor="ctr"/>
              <a:lstStyle/>
              <a:p>
                <a:endParaRPr lang="en-US"/>
              </a:p>
            </p:txBody>
          </p:sp>
        </p:grpSp>
        <p:grpSp>
          <p:nvGrpSpPr>
            <p:cNvPr id="78875" name="Group 124"/>
            <p:cNvGrpSpPr>
              <a:grpSpLocks noChangeAspect="1"/>
            </p:cNvGrpSpPr>
            <p:nvPr/>
          </p:nvGrpSpPr>
          <p:grpSpPr bwMode="auto">
            <a:xfrm rot="3539094">
              <a:off x="5475" y="2463"/>
              <a:ext cx="311" cy="100"/>
              <a:chOff x="1504" y="2728"/>
              <a:chExt cx="124" cy="88"/>
            </a:xfrm>
          </p:grpSpPr>
          <p:sp>
            <p:nvSpPr>
              <p:cNvPr id="78877" name="Line 125"/>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78878" name="Line 126"/>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78879" name="Line 127"/>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sp>
          <p:nvSpPr>
            <p:cNvPr id="78876" name="Oval 132"/>
            <p:cNvSpPr>
              <a:spLocks noChangeAspect="1" noChangeArrowheads="1"/>
            </p:cNvSpPr>
            <p:nvPr/>
          </p:nvSpPr>
          <p:spPr bwMode="auto">
            <a:xfrm>
              <a:off x="5211" y="1527"/>
              <a:ext cx="1105" cy="250"/>
            </a:xfrm>
            <a:prstGeom prst="ellipse">
              <a:avLst/>
            </a:prstGeom>
            <a:noFill/>
            <a:ln w="15875">
              <a:solidFill>
                <a:srgbClr val="333333"/>
              </a:solidFill>
              <a:round/>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1" presetClass="entr" presetSubtype="0" fill="hold" grpId="0" nodeType="withEffect">
                                  <p:stCondLst>
                                    <p:cond delay="1000"/>
                                  </p:stCondLst>
                                  <p:childTnLst>
                                    <p:set>
                                      <p:cBhvr>
                                        <p:cTn id="9" dur="1" fill="hold">
                                          <p:stCondLst>
                                            <p:cond delay="0"/>
                                          </p:stCondLst>
                                        </p:cTn>
                                        <p:tgtEl>
                                          <p:spTgt spid="124417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244169"/>
                                        </p:tgtEl>
                                        <p:attrNameLst>
                                          <p:attrName>style.visibility</p:attrName>
                                        </p:attrNameLst>
                                      </p:cBhvr>
                                      <p:to>
                                        <p:strVal val="visible"/>
                                      </p:to>
                                    </p:set>
                                    <p:animEffect transition="in" filter="fade">
                                      <p:cBhvr>
                                        <p:cTn id="14" dur="1000"/>
                                        <p:tgtEl>
                                          <p:spTgt spid="1244169"/>
                                        </p:tgtEl>
                                      </p:cBhvr>
                                    </p:animEffect>
                                    <p:anim calcmode="lin" valueType="num">
                                      <p:cBhvr>
                                        <p:cTn id="15" dur="1000" fill="hold"/>
                                        <p:tgtEl>
                                          <p:spTgt spid="1244169"/>
                                        </p:tgtEl>
                                        <p:attrNameLst>
                                          <p:attrName>ppt_x</p:attrName>
                                        </p:attrNameLst>
                                      </p:cBhvr>
                                      <p:tavLst>
                                        <p:tav tm="0">
                                          <p:val>
                                            <p:strVal val="#ppt_x"/>
                                          </p:val>
                                        </p:tav>
                                        <p:tav tm="100000">
                                          <p:val>
                                            <p:strVal val="#ppt_x"/>
                                          </p:val>
                                        </p:tav>
                                      </p:tavLst>
                                    </p:anim>
                                    <p:anim calcmode="lin" valueType="num">
                                      <p:cBhvr>
                                        <p:cTn id="16" dur="1000" fill="hold"/>
                                        <p:tgtEl>
                                          <p:spTgt spid="124416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mph" presetSubtype="0" grpId="1" nodeType="clickEffect">
                                  <p:stCondLst>
                                    <p:cond delay="0"/>
                                  </p:stCondLst>
                                  <p:childTnLst>
                                    <p:set>
                                      <p:cBhvr rctx="PPT">
                                        <p:cTn id="20" dur="indefinite"/>
                                        <p:tgtEl>
                                          <p:spTgt spid="1244172"/>
                                        </p:tgtEl>
                                        <p:attrNameLst>
                                          <p:attrName>style.opacity</p:attrName>
                                        </p:attrNameLst>
                                      </p:cBhvr>
                                      <p:to>
                                        <p:strVal val="0.5"/>
                                      </p:to>
                                    </p:set>
                                    <p:animEffect filter="image" prLst="opacity: 0.5">
                                      <p:cBhvr rctx="IE">
                                        <p:cTn id="21" dur="indefinite"/>
                                        <p:tgtEl>
                                          <p:spTgt spid="1244172"/>
                                        </p:tgtEl>
                                      </p:cBhvr>
                                    </p:animEffect>
                                  </p:childTnLst>
                                </p:cTn>
                              </p:par>
                              <p:par>
                                <p:cTn id="22" presetID="9" presetClass="emph" presetSubtype="0" grpId="1" nodeType="withEffect">
                                  <p:stCondLst>
                                    <p:cond delay="0"/>
                                  </p:stCondLst>
                                  <p:childTnLst>
                                    <p:set>
                                      <p:cBhvr rctx="PPT">
                                        <p:cTn id="23" dur="indefinite"/>
                                        <p:tgtEl>
                                          <p:spTgt spid="1244169"/>
                                        </p:tgtEl>
                                        <p:attrNameLst>
                                          <p:attrName>style.opacity</p:attrName>
                                        </p:attrNameLst>
                                      </p:cBhvr>
                                      <p:to>
                                        <p:strVal val="0.5"/>
                                      </p:to>
                                    </p:set>
                                    <p:animEffect filter="image" prLst="opacity: 0.5">
                                      <p:cBhvr rctx="IE">
                                        <p:cTn id="24" dur="indefinite"/>
                                        <p:tgtEl>
                                          <p:spTgt spid="1244169"/>
                                        </p:tgtEl>
                                      </p:cBhvr>
                                    </p:animEffect>
                                  </p:childTnLst>
                                </p:cTn>
                              </p:par>
                              <p:par>
                                <p:cTn id="25" presetID="9" presetClass="emph" presetSubtype="0" nodeType="withEffect">
                                  <p:stCondLst>
                                    <p:cond delay="0"/>
                                  </p:stCondLst>
                                  <p:childTnLst>
                                    <p:set>
                                      <p:cBhvr rctx="PPT">
                                        <p:cTn id="26" dur="indefinite"/>
                                        <p:tgtEl>
                                          <p:spTgt spid="8"/>
                                        </p:tgtEl>
                                        <p:attrNameLst>
                                          <p:attrName>style.opacity</p:attrName>
                                        </p:attrNameLst>
                                      </p:cBhvr>
                                      <p:to>
                                        <p:strVal val="0.5"/>
                                      </p:to>
                                    </p:set>
                                    <p:animEffect filter="image" prLst="opacity: 0.5">
                                      <p:cBhvr rctx="IE">
                                        <p:cTn id="27" dur="indefinite"/>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dissolve">
                                      <p:cBhvr>
                                        <p:cTn id="32" dur="500"/>
                                        <p:tgtEl>
                                          <p:spTgt spid="14"/>
                                        </p:tgtEl>
                                      </p:cBhvr>
                                    </p:animEffect>
                                  </p:childTnLst>
                                </p:cTn>
                              </p:par>
                              <p:par>
                                <p:cTn id="33" presetID="1" presetClass="entr" presetSubtype="0" fill="hold" grpId="0" nodeType="withEffect">
                                  <p:stCondLst>
                                    <p:cond delay="1000"/>
                                  </p:stCondLst>
                                  <p:childTnLst>
                                    <p:set>
                                      <p:cBhvr>
                                        <p:cTn id="34" dur="1" fill="hold">
                                          <p:stCondLst>
                                            <p:cond delay="0"/>
                                          </p:stCondLst>
                                        </p:cTn>
                                        <p:tgtEl>
                                          <p:spTgt spid="124417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1244170"/>
                                        </p:tgtEl>
                                        <p:attrNameLst>
                                          <p:attrName>style.visibility</p:attrName>
                                        </p:attrNameLst>
                                      </p:cBhvr>
                                      <p:to>
                                        <p:strVal val="visible"/>
                                      </p:to>
                                    </p:set>
                                    <p:animEffect transition="in" filter="fade">
                                      <p:cBhvr>
                                        <p:cTn id="39" dur="1000"/>
                                        <p:tgtEl>
                                          <p:spTgt spid="1244170"/>
                                        </p:tgtEl>
                                      </p:cBhvr>
                                    </p:animEffect>
                                    <p:anim calcmode="lin" valueType="num">
                                      <p:cBhvr>
                                        <p:cTn id="40" dur="1000" fill="hold"/>
                                        <p:tgtEl>
                                          <p:spTgt spid="1244170"/>
                                        </p:tgtEl>
                                        <p:attrNameLst>
                                          <p:attrName>ppt_x</p:attrName>
                                        </p:attrNameLst>
                                      </p:cBhvr>
                                      <p:tavLst>
                                        <p:tav tm="0">
                                          <p:val>
                                            <p:strVal val="#ppt_x"/>
                                          </p:val>
                                        </p:tav>
                                        <p:tav tm="100000">
                                          <p:val>
                                            <p:strVal val="#ppt_x"/>
                                          </p:val>
                                        </p:tav>
                                      </p:tavLst>
                                    </p:anim>
                                    <p:anim calcmode="lin" valueType="num">
                                      <p:cBhvr>
                                        <p:cTn id="41" dur="1000" fill="hold"/>
                                        <p:tgtEl>
                                          <p:spTgt spid="1244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4169" grpId="0"/>
      <p:bldP spid="1244169" grpId="1"/>
      <p:bldP spid="1244170" grpId="0"/>
      <p:bldP spid="1244172" grpId="0"/>
      <p:bldP spid="1244172" grpId="1"/>
      <p:bldP spid="1244173"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AutoShape 3">
            <a:hlinkClick r:id="" action="ppaction://hlinkshowjump?jump=nextslide" highlightClick="1"/>
          </p:cNvPr>
          <p:cNvSpPr>
            <a:spLocks noChangeArrowheads="1"/>
          </p:cNvSpPr>
          <p:nvPr/>
        </p:nvSpPr>
        <p:spPr bwMode="auto">
          <a:xfrm>
            <a:off x="3789363" y="5713413"/>
            <a:ext cx="1524000" cy="457200"/>
          </a:xfrm>
          <a:prstGeom prst="actionButtonBlank">
            <a:avLst/>
          </a:prstGeom>
          <a:solidFill>
            <a:schemeClr val="accent1"/>
          </a:solidFill>
          <a:ln w="12700" cap="sq">
            <a:solidFill>
              <a:schemeClr val="tx1"/>
            </a:solidFill>
            <a:miter lim="800000"/>
            <a:headEnd type="none" w="sm" len="sm"/>
            <a:tailEnd type="none" w="sm" len="sm"/>
          </a:ln>
        </p:spPr>
        <p:txBody>
          <a:bodyPr wrap="none" anchor="ctr"/>
          <a:lstStyle/>
          <a:p>
            <a:pPr eaLnBrk="0" hangingPunct="0"/>
            <a:r>
              <a:rPr lang="en-US" sz="2400">
                <a:solidFill>
                  <a:srgbClr val="FFFFFF"/>
                </a:solidFill>
                <a:latin typeface="DomCasual BT" pitchFamily="66" charset="0"/>
                <a:hlinkClick r:id="rId3" action="ppaction://hlinksldjump"/>
              </a:rPr>
              <a:t>ANSWER</a:t>
            </a:r>
            <a:endParaRPr lang="en-US" sz="2400">
              <a:solidFill>
                <a:srgbClr val="FFFFFF"/>
              </a:solidFill>
              <a:latin typeface="DomCasual BT" pitchFamily="66" charset="0"/>
            </a:endParaRPr>
          </a:p>
        </p:txBody>
      </p:sp>
      <p:sp>
        <p:nvSpPr>
          <p:cNvPr id="187395" name="Rectangle 4"/>
          <p:cNvSpPr>
            <a:spLocks noGrp="1" noChangeArrowheads="1"/>
          </p:cNvSpPr>
          <p:nvPr>
            <p:ph type="title"/>
          </p:nvPr>
        </p:nvSpPr>
        <p:spPr/>
        <p:txBody>
          <a:bodyPr/>
          <a:lstStyle/>
          <a:p>
            <a:pPr eaLnBrk="1" hangingPunct="1"/>
            <a:r>
              <a:rPr lang="en-US" smtClean="0"/>
              <a:t>QUESTION #4</a:t>
            </a:r>
          </a:p>
        </p:txBody>
      </p:sp>
      <p:sp>
        <p:nvSpPr>
          <p:cNvPr id="187396" name="Rectangle 6"/>
          <p:cNvSpPr>
            <a:spLocks noChangeArrowheads="1"/>
          </p:cNvSpPr>
          <p:nvPr/>
        </p:nvSpPr>
        <p:spPr bwMode="auto">
          <a:xfrm>
            <a:off x="609600" y="6629400"/>
            <a:ext cx="3730625" cy="336550"/>
          </a:xfrm>
          <a:prstGeom prst="rect">
            <a:avLst/>
          </a:prstGeom>
          <a:noFill/>
          <a:ln w="9525">
            <a:noFill/>
            <a:miter lim="800000"/>
            <a:headEnd/>
            <a:tailEnd/>
          </a:ln>
        </p:spPr>
        <p:txBody>
          <a:bodyPr wrap="none">
            <a:spAutoFit/>
          </a:bodyPr>
          <a:lstStyle/>
          <a:p>
            <a:pPr algn="l"/>
            <a:r>
              <a:rPr lang="en-US" sz="800">
                <a:solidFill>
                  <a:srgbClr val="FFFFFF"/>
                </a:solidFill>
              </a:rPr>
              <a:t>Courtesy Christy Johannesson www.nisd.net/communicationsarts/pages/chem</a:t>
            </a:r>
          </a:p>
          <a:p>
            <a:pPr algn="l"/>
            <a:endParaRPr lang="en-US" sz="800">
              <a:solidFill>
                <a:srgbClr val="FFFFFF"/>
              </a:solidFill>
            </a:endParaRPr>
          </a:p>
        </p:txBody>
      </p:sp>
      <p:sp>
        <p:nvSpPr>
          <p:cNvPr id="187397" name="Rectangle 8"/>
          <p:cNvSpPr>
            <a:spLocks noChangeArrowheads="1"/>
          </p:cNvSpPr>
          <p:nvPr/>
        </p:nvSpPr>
        <p:spPr bwMode="auto">
          <a:xfrm>
            <a:off x="804863" y="2093913"/>
            <a:ext cx="8107362" cy="1031875"/>
          </a:xfrm>
          <a:prstGeom prst="rect">
            <a:avLst/>
          </a:prstGeom>
          <a:noFill/>
          <a:ln w="9525">
            <a:noFill/>
            <a:miter lim="800000"/>
            <a:headEnd/>
            <a:tailEnd/>
          </a:ln>
        </p:spPr>
        <p:txBody>
          <a:bodyPr wrap="none">
            <a:spAutoFit/>
          </a:bodyPr>
          <a:lstStyle/>
          <a:p>
            <a:pPr algn="l">
              <a:spcBef>
                <a:spcPct val="20000"/>
              </a:spcBef>
            </a:pPr>
            <a:r>
              <a:rPr kumimoji="1" lang="en-US" sz="2800">
                <a:solidFill>
                  <a:srgbClr val="FFFFFF"/>
                </a:solidFill>
              </a:rPr>
              <a:t>Chlorine gas has a pressure of 1.05 atm at 25°C.  </a:t>
            </a:r>
          </a:p>
          <a:p>
            <a:pPr algn="l">
              <a:spcBef>
                <a:spcPct val="20000"/>
              </a:spcBef>
            </a:pPr>
            <a:r>
              <a:rPr kumimoji="1" lang="en-US" sz="2800">
                <a:solidFill>
                  <a:srgbClr val="FFFFFF"/>
                </a:solidFill>
              </a:rPr>
              <a:t>What pressure will it exert at 75°C?</a:t>
            </a:r>
          </a:p>
        </p:txBody>
      </p:sp>
    </p:spTree>
    <p:extLst>
      <p:ext uri="{BB962C8B-B14F-4D97-AF65-F5344CB8AC3E}">
        <p14:creationId xmlns:p14="http://schemas.microsoft.com/office/powerpoint/2010/main" val="3821983561"/>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685800" y="457200"/>
            <a:ext cx="7772400" cy="1295400"/>
          </a:xfrm>
          <a:noFill/>
        </p:spPr>
        <p:txBody>
          <a:bodyPr/>
          <a:lstStyle/>
          <a:p>
            <a:pPr eaLnBrk="1" hangingPunct="1">
              <a:lnSpc>
                <a:spcPct val="120000"/>
              </a:lnSpc>
              <a:spcBef>
                <a:spcPct val="10000"/>
              </a:spcBef>
            </a:pPr>
            <a:r>
              <a:rPr lang="en-US" noProof="1" smtClean="0"/>
              <a:t>ANSWER #</a:t>
            </a:r>
            <a:r>
              <a:rPr lang="en-US" smtClean="0"/>
              <a:t>4</a:t>
            </a:r>
          </a:p>
        </p:txBody>
      </p:sp>
      <p:sp>
        <p:nvSpPr>
          <p:cNvPr id="188419" name="AutoShape 4">
            <a:hlinkClick r:id="" action="ppaction://hlinkshowjump?jump=nextslide" highlightClick="1"/>
          </p:cNvPr>
          <p:cNvSpPr>
            <a:spLocks noChangeArrowheads="1"/>
          </p:cNvSpPr>
          <p:nvPr/>
        </p:nvSpPr>
        <p:spPr bwMode="auto">
          <a:xfrm>
            <a:off x="5826125" y="5791200"/>
            <a:ext cx="1524000" cy="457200"/>
          </a:xfrm>
          <a:prstGeom prst="actionButtonBlank">
            <a:avLst/>
          </a:prstGeom>
          <a:solidFill>
            <a:schemeClr val="accent1"/>
          </a:solidFill>
          <a:ln w="12700" cap="sq">
            <a:solidFill>
              <a:schemeClr val="tx1"/>
            </a:solidFill>
            <a:miter lim="800000"/>
            <a:headEnd type="none" w="sm" len="sm"/>
            <a:tailEnd type="none" w="sm" len="sm"/>
          </a:ln>
        </p:spPr>
        <p:txBody>
          <a:bodyPr wrap="none" anchor="ctr"/>
          <a:lstStyle/>
          <a:p>
            <a:pPr eaLnBrk="0" hangingPunct="0"/>
            <a:r>
              <a:rPr lang="en-US" sz="2400">
                <a:solidFill>
                  <a:srgbClr val="FFFFFF"/>
                </a:solidFill>
                <a:latin typeface="DomCasual BT" pitchFamily="66" charset="0"/>
              </a:rPr>
              <a:t>NEXT</a:t>
            </a:r>
          </a:p>
        </p:txBody>
      </p:sp>
      <p:sp>
        <p:nvSpPr>
          <p:cNvPr id="188420" name="Rectangle 5"/>
          <p:cNvSpPr>
            <a:spLocks noChangeArrowheads="1"/>
          </p:cNvSpPr>
          <p:nvPr/>
        </p:nvSpPr>
        <p:spPr bwMode="auto">
          <a:xfrm>
            <a:off x="4648200" y="1828800"/>
            <a:ext cx="3810000" cy="4114800"/>
          </a:xfrm>
          <a:prstGeom prst="rect">
            <a:avLst/>
          </a:prstGeom>
          <a:noFill/>
          <a:ln w="9525">
            <a:noFill/>
            <a:miter lim="800000"/>
            <a:headEnd/>
            <a:tailEnd/>
          </a:ln>
        </p:spPr>
        <p:txBody>
          <a:bodyPr lIns="92075" tIns="46038" rIns="92075" bIns="46038"/>
          <a:lstStyle/>
          <a:p>
            <a:pPr>
              <a:spcBef>
                <a:spcPct val="20000"/>
              </a:spcBef>
            </a:pPr>
            <a:r>
              <a:rPr kumimoji="1" lang="en-US" sz="3600" noProof="1">
                <a:solidFill>
                  <a:srgbClr val="FFFFFF"/>
                </a:solidFill>
              </a:rPr>
              <a:t>GAY-LUSSAC’S</a:t>
            </a:r>
          </a:p>
          <a:p>
            <a:pPr>
              <a:spcBef>
                <a:spcPct val="20000"/>
              </a:spcBef>
            </a:pPr>
            <a:r>
              <a:rPr kumimoji="1" lang="en-US" sz="3600" noProof="1">
                <a:solidFill>
                  <a:srgbClr val="FFFFFF"/>
                </a:solidFill>
              </a:rPr>
              <a:t>LAW</a:t>
            </a:r>
          </a:p>
          <a:p>
            <a:pPr>
              <a:spcBef>
                <a:spcPct val="20000"/>
              </a:spcBef>
            </a:pPr>
            <a:r>
              <a:rPr kumimoji="1" lang="en-US" sz="3600">
                <a:solidFill>
                  <a:srgbClr val="FFFFFF"/>
                </a:solidFill>
              </a:rPr>
              <a:t> </a:t>
            </a:r>
            <a:endParaRPr kumimoji="1" lang="en-US" sz="3600" noProof="1">
              <a:solidFill>
                <a:srgbClr val="FFFFFF"/>
              </a:solidFill>
            </a:endParaRPr>
          </a:p>
          <a:p>
            <a:pPr>
              <a:spcBef>
                <a:spcPct val="20000"/>
              </a:spcBef>
            </a:pPr>
            <a:endParaRPr kumimoji="1" lang="en-US" sz="4800" b="1" noProof="1">
              <a:solidFill>
                <a:srgbClr val="FFFF00"/>
              </a:solidFill>
            </a:endParaRPr>
          </a:p>
          <a:p>
            <a:pPr>
              <a:spcBef>
                <a:spcPct val="20000"/>
              </a:spcBef>
            </a:pPr>
            <a:r>
              <a:rPr kumimoji="1" lang="en-US" sz="4400" b="1" noProof="1">
                <a:solidFill>
                  <a:srgbClr val="FFFF00"/>
                </a:solidFill>
              </a:rPr>
              <a:t>P</a:t>
            </a:r>
            <a:r>
              <a:rPr kumimoji="1" lang="en-US" sz="4400" b="1" baseline="-25000" noProof="1">
                <a:solidFill>
                  <a:srgbClr val="FFFF00"/>
                </a:solidFill>
              </a:rPr>
              <a:t>2</a:t>
            </a:r>
            <a:r>
              <a:rPr kumimoji="1" lang="en-US" sz="4400" b="1" noProof="1">
                <a:solidFill>
                  <a:srgbClr val="FFFF00"/>
                </a:solidFill>
              </a:rPr>
              <a:t> = 1.23 atm</a:t>
            </a:r>
            <a:endParaRPr kumimoji="1" lang="en-US" sz="4400" b="1">
              <a:solidFill>
                <a:srgbClr val="FFFF00"/>
              </a:solidFill>
            </a:endParaRPr>
          </a:p>
        </p:txBody>
      </p:sp>
      <p:sp>
        <p:nvSpPr>
          <p:cNvPr id="630790" name="AutoShape 6">
            <a:hlinkClick r:id="" action="ppaction://hlinkshowjump?jump=previousslide" highlightClick="1"/>
          </p:cNvPr>
          <p:cNvSpPr>
            <a:spLocks noChangeArrowheads="1"/>
          </p:cNvSpPr>
          <p:nvPr/>
        </p:nvSpPr>
        <p:spPr bwMode="auto">
          <a:xfrm>
            <a:off x="1793875" y="5791200"/>
            <a:ext cx="2235200" cy="457200"/>
          </a:xfrm>
          <a:prstGeom prst="actionButtonBlank">
            <a:avLst/>
          </a:prstGeom>
          <a:solidFill>
            <a:schemeClr val="accent1"/>
          </a:solidFill>
          <a:ln w="12700" cap="sq">
            <a:solidFill>
              <a:schemeClr val="tx1"/>
            </a:solidFill>
            <a:miter lim="800000"/>
            <a:headEnd type="none" w="sm" len="sm"/>
            <a:tailEnd type="none" w="sm" len="sm"/>
          </a:ln>
          <a:effectLst/>
        </p:spPr>
        <p:txBody>
          <a:bodyPr wrap="none" anchor="ctr"/>
          <a:lstStyle/>
          <a:p>
            <a:pPr eaLnBrk="0" hangingPunct="0">
              <a:defRPr/>
            </a:pPr>
            <a:r>
              <a:rPr lang="en-US" sz="1600" b="1">
                <a:solidFill>
                  <a:srgbClr val="FFFFFF"/>
                </a:solidFill>
                <a:effectLst>
                  <a:outerShdw blurRad="38100" dist="38100" dir="2700000" algn="tl">
                    <a:srgbClr val="000000"/>
                  </a:outerShdw>
                </a:effectLst>
                <a:latin typeface="DomCasual BT" pitchFamily="66" charset="0"/>
              </a:rPr>
              <a:t>BACK TO PROBLEM</a:t>
            </a:r>
          </a:p>
        </p:txBody>
      </p:sp>
      <p:sp>
        <p:nvSpPr>
          <p:cNvPr id="188422" name="Rectangle 10"/>
          <p:cNvSpPr>
            <a:spLocks noChangeArrowheads="1"/>
          </p:cNvSpPr>
          <p:nvPr/>
        </p:nvSpPr>
        <p:spPr bwMode="auto">
          <a:xfrm>
            <a:off x="609600" y="6629400"/>
            <a:ext cx="3730625" cy="336550"/>
          </a:xfrm>
          <a:prstGeom prst="rect">
            <a:avLst/>
          </a:prstGeom>
          <a:noFill/>
          <a:ln w="9525">
            <a:noFill/>
            <a:miter lim="800000"/>
            <a:headEnd/>
            <a:tailEnd/>
          </a:ln>
        </p:spPr>
        <p:txBody>
          <a:bodyPr wrap="none">
            <a:spAutoFit/>
          </a:bodyPr>
          <a:lstStyle/>
          <a:p>
            <a:pPr algn="l"/>
            <a:r>
              <a:rPr lang="en-US" sz="800">
                <a:solidFill>
                  <a:srgbClr val="FFFFFF"/>
                </a:solidFill>
              </a:rPr>
              <a:t>Courtesy Christy Johannesson www.nisd.net/communicationsarts/pages/chem</a:t>
            </a:r>
          </a:p>
          <a:p>
            <a:pPr algn="l"/>
            <a:endParaRPr lang="en-US" sz="800">
              <a:solidFill>
                <a:srgbClr val="FFFFFF"/>
              </a:solidFill>
            </a:endParaRPr>
          </a:p>
        </p:txBody>
      </p:sp>
      <p:sp>
        <p:nvSpPr>
          <p:cNvPr id="630795" name="Rectangle 11"/>
          <p:cNvSpPr>
            <a:spLocks noChangeArrowheads="1"/>
          </p:cNvSpPr>
          <p:nvPr/>
        </p:nvSpPr>
        <p:spPr bwMode="auto">
          <a:xfrm>
            <a:off x="5716588" y="3008313"/>
            <a:ext cx="658812" cy="641350"/>
          </a:xfrm>
          <a:prstGeom prst="rect">
            <a:avLst/>
          </a:prstGeom>
          <a:noFill/>
          <a:ln w="9525">
            <a:noFill/>
            <a:miter lim="800000"/>
            <a:headEnd/>
            <a:tailEnd/>
          </a:ln>
        </p:spPr>
        <p:txBody>
          <a:bodyPr wrap="none">
            <a:spAutoFit/>
          </a:bodyPr>
          <a:lstStyle/>
          <a:p>
            <a:pPr algn="l"/>
            <a:r>
              <a:rPr kumimoji="1" lang="en-US" sz="3600" noProof="1">
                <a:solidFill>
                  <a:srgbClr val="FFFFFF"/>
                </a:solidFill>
              </a:rPr>
              <a:t>V</a:t>
            </a:r>
            <a:r>
              <a:rPr kumimoji="1" lang="en-US" sz="3600" baseline="-25000" noProof="1">
                <a:solidFill>
                  <a:srgbClr val="FFFFFF"/>
                </a:solidFill>
              </a:rPr>
              <a:t>1</a:t>
            </a:r>
            <a:endParaRPr kumimoji="1" lang="en-US" sz="3600" baseline="-25000">
              <a:solidFill>
                <a:srgbClr val="FFFFFF"/>
              </a:solidFill>
            </a:endParaRPr>
          </a:p>
        </p:txBody>
      </p:sp>
      <p:sp>
        <p:nvSpPr>
          <p:cNvPr id="630796" name="Rectangle 12"/>
          <p:cNvSpPr>
            <a:spLocks noChangeArrowheads="1"/>
          </p:cNvSpPr>
          <p:nvPr/>
        </p:nvSpPr>
        <p:spPr bwMode="auto">
          <a:xfrm>
            <a:off x="7186613" y="3009900"/>
            <a:ext cx="658812" cy="641350"/>
          </a:xfrm>
          <a:prstGeom prst="rect">
            <a:avLst/>
          </a:prstGeom>
          <a:noFill/>
          <a:ln w="9525">
            <a:noFill/>
            <a:miter lim="800000"/>
            <a:headEnd/>
            <a:tailEnd/>
          </a:ln>
        </p:spPr>
        <p:txBody>
          <a:bodyPr wrap="none">
            <a:spAutoFit/>
          </a:bodyPr>
          <a:lstStyle/>
          <a:p>
            <a:pPr algn="l"/>
            <a:r>
              <a:rPr kumimoji="1" lang="en-US" sz="3600" noProof="1">
                <a:solidFill>
                  <a:srgbClr val="FFFFFF"/>
                </a:solidFill>
              </a:rPr>
              <a:t>V</a:t>
            </a:r>
            <a:r>
              <a:rPr kumimoji="1" lang="en-US" sz="3600" baseline="-25000">
                <a:solidFill>
                  <a:srgbClr val="FFFFFF"/>
                </a:solidFill>
              </a:rPr>
              <a:t>2</a:t>
            </a:r>
          </a:p>
        </p:txBody>
      </p:sp>
      <p:sp>
        <p:nvSpPr>
          <p:cNvPr id="188425" name="Rectangle 13"/>
          <p:cNvSpPr>
            <a:spLocks noChangeArrowheads="1"/>
          </p:cNvSpPr>
          <p:nvPr/>
        </p:nvSpPr>
        <p:spPr bwMode="auto">
          <a:xfrm>
            <a:off x="5243513" y="3014663"/>
            <a:ext cx="2289175" cy="641350"/>
          </a:xfrm>
          <a:prstGeom prst="rect">
            <a:avLst/>
          </a:prstGeom>
          <a:noFill/>
          <a:ln w="9525">
            <a:noFill/>
            <a:miter lim="800000"/>
            <a:headEnd/>
            <a:tailEnd/>
          </a:ln>
        </p:spPr>
        <p:txBody>
          <a:bodyPr wrap="none">
            <a:spAutoFit/>
          </a:bodyPr>
          <a:lstStyle/>
          <a:p>
            <a:pPr algn="l"/>
            <a:r>
              <a:rPr kumimoji="1" lang="en-US" sz="3600" noProof="1">
                <a:solidFill>
                  <a:srgbClr val="FFFFFF"/>
                </a:solidFill>
              </a:rPr>
              <a:t>P</a:t>
            </a:r>
            <a:r>
              <a:rPr kumimoji="1" lang="en-US" sz="3600" baseline="-25000" noProof="1">
                <a:solidFill>
                  <a:srgbClr val="FFFFFF"/>
                </a:solidFill>
              </a:rPr>
              <a:t>1</a:t>
            </a:r>
            <a:r>
              <a:rPr kumimoji="1" lang="en-US" sz="3600">
                <a:solidFill>
                  <a:srgbClr val="FFFFFF"/>
                </a:solidFill>
              </a:rPr>
              <a:t>    </a:t>
            </a:r>
            <a:r>
              <a:rPr kumimoji="1" lang="en-US" sz="3600" noProof="1">
                <a:solidFill>
                  <a:srgbClr val="FFFFFF"/>
                </a:solidFill>
              </a:rPr>
              <a:t> = P</a:t>
            </a:r>
            <a:r>
              <a:rPr kumimoji="1" lang="en-US" sz="3600" baseline="-25000" noProof="1">
                <a:solidFill>
                  <a:srgbClr val="FFFFFF"/>
                </a:solidFill>
              </a:rPr>
              <a:t>2</a:t>
            </a:r>
            <a:r>
              <a:rPr kumimoji="1" lang="en-US" sz="3600">
                <a:solidFill>
                  <a:srgbClr val="FFFFFF"/>
                </a:solidFill>
              </a:rPr>
              <a:t> </a:t>
            </a:r>
            <a:endParaRPr kumimoji="1" lang="en-US" sz="3600" baseline="-25000">
              <a:solidFill>
                <a:srgbClr val="FFFFFF"/>
              </a:solidFill>
            </a:endParaRPr>
          </a:p>
        </p:txBody>
      </p:sp>
      <p:sp>
        <p:nvSpPr>
          <p:cNvPr id="188426" name="Text Box 14"/>
          <p:cNvSpPr txBox="1">
            <a:spLocks noChangeArrowheads="1"/>
          </p:cNvSpPr>
          <p:nvPr/>
        </p:nvSpPr>
        <p:spPr bwMode="auto">
          <a:xfrm>
            <a:off x="5557838" y="3641725"/>
            <a:ext cx="633412" cy="641350"/>
          </a:xfrm>
          <a:prstGeom prst="rect">
            <a:avLst/>
          </a:prstGeom>
          <a:noFill/>
          <a:ln w="9525">
            <a:noFill/>
            <a:miter lim="800000"/>
            <a:headEnd/>
            <a:tailEnd/>
          </a:ln>
        </p:spPr>
        <p:txBody>
          <a:bodyPr wrap="none">
            <a:spAutoFit/>
          </a:bodyPr>
          <a:lstStyle/>
          <a:p>
            <a:pPr algn="l"/>
            <a:r>
              <a:rPr lang="en-US" sz="3600">
                <a:solidFill>
                  <a:srgbClr val="FFFFFF"/>
                </a:solidFill>
              </a:rPr>
              <a:t>T</a:t>
            </a:r>
            <a:r>
              <a:rPr lang="en-US" sz="3600" baseline="-25000">
                <a:solidFill>
                  <a:srgbClr val="FFFFFF"/>
                </a:solidFill>
              </a:rPr>
              <a:t>1</a:t>
            </a:r>
          </a:p>
        </p:txBody>
      </p:sp>
      <p:sp>
        <p:nvSpPr>
          <p:cNvPr id="188427" name="Text Box 15"/>
          <p:cNvSpPr txBox="1">
            <a:spLocks noChangeArrowheads="1"/>
          </p:cNvSpPr>
          <p:nvPr/>
        </p:nvSpPr>
        <p:spPr bwMode="auto">
          <a:xfrm>
            <a:off x="6980238" y="3643313"/>
            <a:ext cx="633412" cy="641350"/>
          </a:xfrm>
          <a:prstGeom prst="rect">
            <a:avLst/>
          </a:prstGeom>
          <a:noFill/>
          <a:ln w="9525">
            <a:noFill/>
            <a:miter lim="800000"/>
            <a:headEnd/>
            <a:tailEnd/>
          </a:ln>
        </p:spPr>
        <p:txBody>
          <a:bodyPr wrap="none">
            <a:spAutoFit/>
          </a:bodyPr>
          <a:lstStyle/>
          <a:p>
            <a:pPr algn="l"/>
            <a:r>
              <a:rPr lang="en-US" sz="3600">
                <a:solidFill>
                  <a:srgbClr val="FFFFFF"/>
                </a:solidFill>
              </a:rPr>
              <a:t>T</a:t>
            </a:r>
            <a:r>
              <a:rPr lang="en-US" sz="3600" baseline="-25000">
                <a:solidFill>
                  <a:srgbClr val="FFFFFF"/>
                </a:solidFill>
              </a:rPr>
              <a:t>2</a:t>
            </a:r>
          </a:p>
        </p:txBody>
      </p:sp>
      <p:sp>
        <p:nvSpPr>
          <p:cNvPr id="630800" name="Line 16"/>
          <p:cNvSpPr>
            <a:spLocks noChangeShapeType="1"/>
          </p:cNvSpPr>
          <p:nvPr/>
        </p:nvSpPr>
        <p:spPr bwMode="auto">
          <a:xfrm flipV="1">
            <a:off x="5849938" y="3192463"/>
            <a:ext cx="304800" cy="304800"/>
          </a:xfrm>
          <a:prstGeom prst="line">
            <a:avLst/>
          </a:prstGeom>
          <a:noFill/>
          <a:ln w="57150" cap="sq">
            <a:solidFill>
              <a:srgbClr val="FF0000"/>
            </a:solidFill>
            <a:round/>
            <a:headEnd type="none" w="sm" len="sm"/>
            <a:tailEnd type="none" w="sm" len="sm"/>
          </a:ln>
        </p:spPr>
        <p:txBody>
          <a:bodyPr wrap="none" anchor="ctr"/>
          <a:lstStyle/>
          <a:p>
            <a:endParaRPr lang="en-US">
              <a:solidFill>
                <a:srgbClr val="FFFFFF"/>
              </a:solidFill>
            </a:endParaRPr>
          </a:p>
        </p:txBody>
      </p:sp>
      <p:sp>
        <p:nvSpPr>
          <p:cNvPr id="630801" name="Line 17"/>
          <p:cNvSpPr>
            <a:spLocks noChangeShapeType="1"/>
          </p:cNvSpPr>
          <p:nvPr/>
        </p:nvSpPr>
        <p:spPr bwMode="auto">
          <a:xfrm flipV="1">
            <a:off x="7316788" y="3190875"/>
            <a:ext cx="304800" cy="304800"/>
          </a:xfrm>
          <a:prstGeom prst="line">
            <a:avLst/>
          </a:prstGeom>
          <a:noFill/>
          <a:ln w="57150" cap="sq">
            <a:solidFill>
              <a:srgbClr val="FF0000"/>
            </a:solidFill>
            <a:round/>
            <a:headEnd type="none" w="sm" len="sm"/>
            <a:tailEnd type="none" w="sm" len="sm"/>
          </a:ln>
        </p:spPr>
        <p:txBody>
          <a:bodyPr wrap="none" anchor="ctr"/>
          <a:lstStyle/>
          <a:p>
            <a:endParaRPr lang="en-US">
              <a:solidFill>
                <a:srgbClr val="FFFFFF"/>
              </a:solidFill>
            </a:endParaRPr>
          </a:p>
        </p:txBody>
      </p:sp>
      <p:sp>
        <p:nvSpPr>
          <p:cNvPr id="188430" name="Line 18"/>
          <p:cNvSpPr>
            <a:spLocks noChangeShapeType="1"/>
          </p:cNvSpPr>
          <p:nvPr/>
        </p:nvSpPr>
        <p:spPr bwMode="auto">
          <a:xfrm>
            <a:off x="5262563" y="3646488"/>
            <a:ext cx="1042987" cy="0"/>
          </a:xfrm>
          <a:prstGeom prst="line">
            <a:avLst/>
          </a:prstGeom>
          <a:noFill/>
          <a:ln w="15875">
            <a:solidFill>
              <a:schemeClr val="tx1"/>
            </a:solidFill>
            <a:round/>
            <a:headEnd/>
            <a:tailEnd/>
          </a:ln>
        </p:spPr>
        <p:txBody>
          <a:bodyPr/>
          <a:lstStyle/>
          <a:p>
            <a:endParaRPr lang="en-US">
              <a:solidFill>
                <a:srgbClr val="FFFFFF"/>
              </a:solidFill>
            </a:endParaRPr>
          </a:p>
        </p:txBody>
      </p:sp>
      <p:sp>
        <p:nvSpPr>
          <p:cNvPr id="188431" name="Line 19"/>
          <p:cNvSpPr>
            <a:spLocks noChangeShapeType="1"/>
          </p:cNvSpPr>
          <p:nvPr/>
        </p:nvSpPr>
        <p:spPr bwMode="auto">
          <a:xfrm>
            <a:off x="6772275" y="3648075"/>
            <a:ext cx="1042988" cy="0"/>
          </a:xfrm>
          <a:prstGeom prst="line">
            <a:avLst/>
          </a:prstGeom>
          <a:noFill/>
          <a:ln w="15875">
            <a:solidFill>
              <a:schemeClr val="tx1"/>
            </a:solidFill>
            <a:round/>
            <a:headEnd/>
            <a:tailEnd/>
          </a:ln>
        </p:spPr>
        <p:txBody>
          <a:bodyPr/>
          <a:lstStyle/>
          <a:p>
            <a:endParaRPr lang="en-US">
              <a:solidFill>
                <a:srgbClr val="FFFFFF"/>
              </a:solidFill>
            </a:endParaRPr>
          </a:p>
        </p:txBody>
      </p:sp>
      <p:sp>
        <p:nvSpPr>
          <p:cNvPr id="188432" name="Rectangle 22"/>
          <p:cNvSpPr>
            <a:spLocks noChangeArrowheads="1"/>
          </p:cNvSpPr>
          <p:nvPr/>
        </p:nvSpPr>
        <p:spPr bwMode="auto">
          <a:xfrm>
            <a:off x="788988" y="2095500"/>
            <a:ext cx="4572000" cy="2617788"/>
          </a:xfrm>
          <a:prstGeom prst="rect">
            <a:avLst/>
          </a:prstGeom>
          <a:noFill/>
          <a:ln w="9525">
            <a:noFill/>
            <a:miter lim="800000"/>
            <a:headEnd/>
            <a:tailEnd/>
          </a:ln>
        </p:spPr>
        <p:txBody>
          <a:bodyPr>
            <a:spAutoFit/>
          </a:bodyPr>
          <a:lstStyle/>
          <a:p>
            <a:pPr algn="l">
              <a:spcBef>
                <a:spcPct val="20000"/>
              </a:spcBef>
            </a:pPr>
            <a:r>
              <a:rPr kumimoji="1" lang="en-US" sz="3600">
                <a:solidFill>
                  <a:srgbClr val="FFFFFF"/>
                </a:solidFill>
              </a:rPr>
              <a:t>P</a:t>
            </a:r>
            <a:r>
              <a:rPr kumimoji="1" lang="en-US" sz="3600" baseline="-25000">
                <a:solidFill>
                  <a:srgbClr val="FFFFFF"/>
                </a:solidFill>
              </a:rPr>
              <a:t>1</a:t>
            </a:r>
            <a:r>
              <a:rPr kumimoji="1" lang="en-US" sz="3600">
                <a:solidFill>
                  <a:srgbClr val="FFFFFF"/>
                </a:solidFill>
              </a:rPr>
              <a:t> = 1.05 atm</a:t>
            </a:r>
          </a:p>
          <a:p>
            <a:pPr algn="l">
              <a:spcBef>
                <a:spcPct val="20000"/>
              </a:spcBef>
            </a:pPr>
            <a:r>
              <a:rPr kumimoji="1" lang="en-US" sz="3600">
                <a:solidFill>
                  <a:srgbClr val="FFFFFF"/>
                </a:solidFill>
              </a:rPr>
              <a:t>T</a:t>
            </a:r>
            <a:r>
              <a:rPr kumimoji="1" lang="en-US" sz="3600" baseline="-25000">
                <a:solidFill>
                  <a:srgbClr val="FFFFFF"/>
                </a:solidFill>
              </a:rPr>
              <a:t>1</a:t>
            </a:r>
            <a:r>
              <a:rPr kumimoji="1" lang="en-US" sz="3600">
                <a:solidFill>
                  <a:srgbClr val="FFFFFF"/>
                </a:solidFill>
              </a:rPr>
              <a:t> = 25°C = 298 K</a:t>
            </a:r>
          </a:p>
          <a:p>
            <a:pPr algn="l">
              <a:spcBef>
                <a:spcPct val="20000"/>
              </a:spcBef>
            </a:pPr>
            <a:r>
              <a:rPr kumimoji="1" lang="en-US" sz="3600">
                <a:solidFill>
                  <a:srgbClr val="FFFFFF"/>
                </a:solidFill>
              </a:rPr>
              <a:t>P</a:t>
            </a:r>
            <a:r>
              <a:rPr kumimoji="1" lang="en-US" sz="3600" baseline="-25000">
                <a:solidFill>
                  <a:srgbClr val="FFFFFF"/>
                </a:solidFill>
              </a:rPr>
              <a:t>2</a:t>
            </a:r>
            <a:r>
              <a:rPr kumimoji="1" lang="en-US" sz="3600">
                <a:solidFill>
                  <a:srgbClr val="FFFFFF"/>
                </a:solidFill>
              </a:rPr>
              <a:t> = ?</a:t>
            </a:r>
          </a:p>
          <a:p>
            <a:pPr algn="l">
              <a:spcBef>
                <a:spcPct val="20000"/>
              </a:spcBef>
            </a:pPr>
            <a:r>
              <a:rPr kumimoji="1" lang="en-US" sz="3600">
                <a:solidFill>
                  <a:srgbClr val="FFFFFF"/>
                </a:solidFill>
              </a:rPr>
              <a:t>T</a:t>
            </a:r>
            <a:r>
              <a:rPr kumimoji="1" lang="en-US" sz="3600" baseline="-25000">
                <a:solidFill>
                  <a:srgbClr val="FFFFFF"/>
                </a:solidFill>
              </a:rPr>
              <a:t>2</a:t>
            </a:r>
            <a:r>
              <a:rPr kumimoji="1" lang="en-US" sz="3600">
                <a:solidFill>
                  <a:srgbClr val="FFFFFF"/>
                </a:solidFill>
              </a:rPr>
              <a:t> = 75°C = 348 K</a:t>
            </a:r>
          </a:p>
        </p:txBody>
      </p:sp>
    </p:spTree>
    <p:extLst>
      <p:ext uri="{BB962C8B-B14F-4D97-AF65-F5344CB8AC3E}">
        <p14:creationId xmlns:p14="http://schemas.microsoft.com/office/powerpoint/2010/main" val="39088786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30800"/>
                                        </p:tgtEl>
                                        <p:attrNameLst>
                                          <p:attrName>style.visibility</p:attrName>
                                        </p:attrNameLst>
                                      </p:cBhvr>
                                      <p:to>
                                        <p:strVal val="visible"/>
                                      </p:to>
                                    </p:set>
                                    <p:animEffect transition="in" filter="wipe(down)">
                                      <p:cBhvr>
                                        <p:cTn id="7" dur="500"/>
                                        <p:tgtEl>
                                          <p:spTgt spid="63080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30801"/>
                                        </p:tgtEl>
                                        <p:attrNameLst>
                                          <p:attrName>style.visibility</p:attrName>
                                        </p:attrNameLst>
                                      </p:cBhvr>
                                      <p:to>
                                        <p:strVal val="visible"/>
                                      </p:to>
                                    </p:set>
                                    <p:animEffect transition="in" filter="wipe(down)">
                                      <p:cBhvr>
                                        <p:cTn id="10" dur="500"/>
                                        <p:tgtEl>
                                          <p:spTgt spid="63080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630795"/>
                                        </p:tgtEl>
                                      </p:cBhvr>
                                    </p:animEffect>
                                    <p:set>
                                      <p:cBhvr>
                                        <p:cTn id="15" dur="1" fill="hold">
                                          <p:stCondLst>
                                            <p:cond delay="499"/>
                                          </p:stCondLst>
                                        </p:cTn>
                                        <p:tgtEl>
                                          <p:spTgt spid="630795"/>
                                        </p:tgtEl>
                                        <p:attrNameLst>
                                          <p:attrName>style.visibility</p:attrName>
                                        </p:attrNameLst>
                                      </p:cBhvr>
                                      <p:to>
                                        <p:strVal val="hidden"/>
                                      </p:to>
                                    </p:set>
                                  </p:childTnLst>
                                </p:cTn>
                              </p:par>
                              <p:par>
                                <p:cTn id="16" presetID="9" presetClass="exit" presetSubtype="0" fill="hold" grpId="0" nodeType="withEffect">
                                  <p:stCondLst>
                                    <p:cond delay="0"/>
                                  </p:stCondLst>
                                  <p:childTnLst>
                                    <p:animEffect transition="out" filter="dissolve">
                                      <p:cBhvr>
                                        <p:cTn id="17" dur="500"/>
                                        <p:tgtEl>
                                          <p:spTgt spid="630796"/>
                                        </p:tgtEl>
                                      </p:cBhvr>
                                    </p:animEffect>
                                    <p:set>
                                      <p:cBhvr>
                                        <p:cTn id="18" dur="1" fill="hold">
                                          <p:stCondLst>
                                            <p:cond delay="499"/>
                                          </p:stCondLst>
                                        </p:cTn>
                                        <p:tgtEl>
                                          <p:spTgt spid="630796"/>
                                        </p:tgtEl>
                                        <p:attrNameLst>
                                          <p:attrName>style.visibility</p:attrName>
                                        </p:attrNameLst>
                                      </p:cBhvr>
                                      <p:to>
                                        <p:strVal val="hidden"/>
                                      </p:to>
                                    </p:set>
                                  </p:childTnLst>
                                </p:cTn>
                              </p:par>
                              <p:par>
                                <p:cTn id="19" presetID="9" presetClass="exit" presetSubtype="0" fill="hold" grpId="1" nodeType="withEffect">
                                  <p:stCondLst>
                                    <p:cond delay="0"/>
                                  </p:stCondLst>
                                  <p:childTnLst>
                                    <p:animEffect transition="out" filter="dissolve">
                                      <p:cBhvr>
                                        <p:cTn id="20" dur="500"/>
                                        <p:tgtEl>
                                          <p:spTgt spid="630800"/>
                                        </p:tgtEl>
                                      </p:cBhvr>
                                    </p:animEffect>
                                    <p:set>
                                      <p:cBhvr>
                                        <p:cTn id="21" dur="1" fill="hold">
                                          <p:stCondLst>
                                            <p:cond delay="499"/>
                                          </p:stCondLst>
                                        </p:cTn>
                                        <p:tgtEl>
                                          <p:spTgt spid="630800"/>
                                        </p:tgtEl>
                                        <p:attrNameLst>
                                          <p:attrName>style.visibility</p:attrName>
                                        </p:attrNameLst>
                                      </p:cBhvr>
                                      <p:to>
                                        <p:strVal val="hidden"/>
                                      </p:to>
                                    </p:set>
                                  </p:childTnLst>
                                </p:cTn>
                              </p:par>
                              <p:par>
                                <p:cTn id="22" presetID="9" presetClass="exit" presetSubtype="0" fill="hold" grpId="1" nodeType="withEffect">
                                  <p:stCondLst>
                                    <p:cond delay="0"/>
                                  </p:stCondLst>
                                  <p:childTnLst>
                                    <p:animEffect transition="out" filter="dissolve">
                                      <p:cBhvr>
                                        <p:cTn id="23" dur="500"/>
                                        <p:tgtEl>
                                          <p:spTgt spid="630801"/>
                                        </p:tgtEl>
                                      </p:cBhvr>
                                    </p:animEffect>
                                    <p:set>
                                      <p:cBhvr>
                                        <p:cTn id="24" dur="1" fill="hold">
                                          <p:stCondLst>
                                            <p:cond delay="499"/>
                                          </p:stCondLst>
                                        </p:cTn>
                                        <p:tgtEl>
                                          <p:spTgt spid="6308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795" grpId="0"/>
      <p:bldP spid="630796" grpId="0"/>
      <p:bldP spid="630800" grpId="0" animBg="1"/>
      <p:bldP spid="630800" grpId="1" animBg="1"/>
      <p:bldP spid="630801" grpId="0" animBg="1"/>
      <p:bldP spid="630801" grpId="1"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AutoShape 3">
            <a:hlinkClick r:id="" action="ppaction://hlinkshowjump?jump=nextslide" highlightClick="1"/>
          </p:cNvPr>
          <p:cNvSpPr>
            <a:spLocks noChangeArrowheads="1"/>
          </p:cNvSpPr>
          <p:nvPr/>
        </p:nvSpPr>
        <p:spPr bwMode="auto">
          <a:xfrm>
            <a:off x="3789363" y="5713413"/>
            <a:ext cx="1524000" cy="457200"/>
          </a:xfrm>
          <a:prstGeom prst="actionButtonBlank">
            <a:avLst/>
          </a:prstGeom>
          <a:solidFill>
            <a:schemeClr val="accent1"/>
          </a:solidFill>
          <a:ln w="12700" cap="sq">
            <a:solidFill>
              <a:schemeClr val="tx1"/>
            </a:solidFill>
            <a:miter lim="800000"/>
            <a:headEnd type="none" w="sm" len="sm"/>
            <a:tailEnd type="none" w="sm" len="sm"/>
          </a:ln>
        </p:spPr>
        <p:txBody>
          <a:bodyPr wrap="none" anchor="ctr"/>
          <a:lstStyle/>
          <a:p>
            <a:pPr eaLnBrk="0" hangingPunct="0"/>
            <a:r>
              <a:rPr lang="en-US" sz="2400">
                <a:solidFill>
                  <a:srgbClr val="FFFFFF"/>
                </a:solidFill>
                <a:latin typeface="DomCasual BT" pitchFamily="66" charset="0"/>
                <a:hlinkClick r:id="rId3" action="ppaction://hlinksldjump"/>
              </a:rPr>
              <a:t>ANSWER</a:t>
            </a:r>
            <a:endParaRPr lang="en-US" sz="2400">
              <a:solidFill>
                <a:srgbClr val="FFFFFF"/>
              </a:solidFill>
              <a:latin typeface="DomCasual BT" pitchFamily="66" charset="0"/>
            </a:endParaRPr>
          </a:p>
        </p:txBody>
      </p:sp>
      <p:sp>
        <p:nvSpPr>
          <p:cNvPr id="189443" name="Rectangle 4"/>
          <p:cNvSpPr>
            <a:spLocks noGrp="1" noChangeArrowheads="1"/>
          </p:cNvSpPr>
          <p:nvPr>
            <p:ph type="title"/>
          </p:nvPr>
        </p:nvSpPr>
        <p:spPr/>
        <p:txBody>
          <a:bodyPr/>
          <a:lstStyle/>
          <a:p>
            <a:pPr eaLnBrk="1" hangingPunct="1"/>
            <a:r>
              <a:rPr lang="en-US" smtClean="0"/>
              <a:t>QUESTION #5</a:t>
            </a:r>
          </a:p>
        </p:txBody>
      </p:sp>
      <p:sp>
        <p:nvSpPr>
          <p:cNvPr id="189444" name="Rectangle 6"/>
          <p:cNvSpPr>
            <a:spLocks noChangeArrowheads="1"/>
          </p:cNvSpPr>
          <p:nvPr/>
        </p:nvSpPr>
        <p:spPr bwMode="auto">
          <a:xfrm>
            <a:off x="609600" y="6629400"/>
            <a:ext cx="3730625" cy="336550"/>
          </a:xfrm>
          <a:prstGeom prst="rect">
            <a:avLst/>
          </a:prstGeom>
          <a:noFill/>
          <a:ln w="9525">
            <a:noFill/>
            <a:miter lim="800000"/>
            <a:headEnd/>
            <a:tailEnd/>
          </a:ln>
        </p:spPr>
        <p:txBody>
          <a:bodyPr wrap="none">
            <a:spAutoFit/>
          </a:bodyPr>
          <a:lstStyle/>
          <a:p>
            <a:pPr algn="l"/>
            <a:r>
              <a:rPr lang="en-US" sz="800">
                <a:solidFill>
                  <a:srgbClr val="FFFFFF"/>
                </a:solidFill>
              </a:rPr>
              <a:t>Courtesy Christy Johannesson www.nisd.net/communicationsarts/pages/chem</a:t>
            </a:r>
          </a:p>
          <a:p>
            <a:pPr algn="l"/>
            <a:endParaRPr lang="en-US" sz="800">
              <a:solidFill>
                <a:srgbClr val="FFFFFF"/>
              </a:solidFill>
            </a:endParaRPr>
          </a:p>
        </p:txBody>
      </p:sp>
      <p:sp>
        <p:nvSpPr>
          <p:cNvPr id="189445" name="Rectangle 7"/>
          <p:cNvSpPr>
            <a:spLocks noChangeArrowheads="1"/>
          </p:cNvSpPr>
          <p:nvPr/>
        </p:nvSpPr>
        <p:spPr bwMode="auto">
          <a:xfrm>
            <a:off x="804863" y="2093913"/>
            <a:ext cx="7493000" cy="946150"/>
          </a:xfrm>
          <a:prstGeom prst="rect">
            <a:avLst/>
          </a:prstGeom>
          <a:noFill/>
          <a:ln w="9525">
            <a:noFill/>
            <a:miter lim="800000"/>
            <a:headEnd/>
            <a:tailEnd/>
          </a:ln>
        </p:spPr>
        <p:txBody>
          <a:bodyPr wrap="none">
            <a:spAutoFit/>
          </a:bodyPr>
          <a:lstStyle/>
          <a:p>
            <a:pPr algn="l"/>
            <a:r>
              <a:rPr kumimoji="1" lang="en-US" sz="2800">
                <a:solidFill>
                  <a:srgbClr val="FFFFFF"/>
                </a:solidFill>
              </a:rPr>
              <a:t>A gas occupies 256 mL at 720 torr and 25°C.  </a:t>
            </a:r>
          </a:p>
          <a:p>
            <a:pPr algn="l"/>
            <a:r>
              <a:rPr kumimoji="1" lang="en-US" sz="2800">
                <a:solidFill>
                  <a:srgbClr val="FFFFFF"/>
                </a:solidFill>
              </a:rPr>
              <a:t>What will its volume be at STP?</a:t>
            </a:r>
          </a:p>
        </p:txBody>
      </p:sp>
    </p:spTree>
    <p:extLst>
      <p:ext uri="{BB962C8B-B14F-4D97-AF65-F5344CB8AC3E}">
        <p14:creationId xmlns:p14="http://schemas.microsoft.com/office/powerpoint/2010/main" val="3003292366"/>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685800" y="457200"/>
            <a:ext cx="7772400" cy="1295400"/>
          </a:xfrm>
          <a:noFill/>
        </p:spPr>
        <p:txBody>
          <a:bodyPr/>
          <a:lstStyle/>
          <a:p>
            <a:pPr eaLnBrk="1" hangingPunct="1">
              <a:lnSpc>
                <a:spcPct val="120000"/>
              </a:lnSpc>
              <a:spcBef>
                <a:spcPct val="10000"/>
              </a:spcBef>
            </a:pPr>
            <a:r>
              <a:rPr lang="en-US" noProof="1" smtClean="0"/>
              <a:t>ANSWER #</a:t>
            </a:r>
            <a:r>
              <a:rPr lang="en-US" smtClean="0"/>
              <a:t>5</a:t>
            </a:r>
          </a:p>
        </p:txBody>
      </p:sp>
      <p:sp>
        <p:nvSpPr>
          <p:cNvPr id="190467" name="AutoShape 4">
            <a:hlinkClick r:id="" action="ppaction://hlinkshowjump?jump=nextslide" highlightClick="1"/>
          </p:cNvPr>
          <p:cNvSpPr>
            <a:spLocks noChangeArrowheads="1"/>
          </p:cNvSpPr>
          <p:nvPr/>
        </p:nvSpPr>
        <p:spPr bwMode="auto">
          <a:xfrm>
            <a:off x="5826125" y="5791200"/>
            <a:ext cx="1524000" cy="457200"/>
          </a:xfrm>
          <a:prstGeom prst="actionButtonBlank">
            <a:avLst/>
          </a:prstGeom>
          <a:solidFill>
            <a:schemeClr val="accent1"/>
          </a:solidFill>
          <a:ln w="12700" cap="sq">
            <a:solidFill>
              <a:schemeClr val="tx1"/>
            </a:solidFill>
            <a:miter lim="800000"/>
            <a:headEnd type="none" w="sm" len="sm"/>
            <a:tailEnd type="none" w="sm" len="sm"/>
          </a:ln>
        </p:spPr>
        <p:txBody>
          <a:bodyPr wrap="none" anchor="ctr"/>
          <a:lstStyle/>
          <a:p>
            <a:pPr eaLnBrk="0" hangingPunct="0"/>
            <a:r>
              <a:rPr lang="en-US" sz="2400">
                <a:solidFill>
                  <a:srgbClr val="FFFFFF"/>
                </a:solidFill>
                <a:latin typeface="DomCasual BT" pitchFamily="66" charset="0"/>
              </a:rPr>
              <a:t>NEXT</a:t>
            </a:r>
          </a:p>
        </p:txBody>
      </p:sp>
      <p:sp>
        <p:nvSpPr>
          <p:cNvPr id="190468" name="Rectangle 5"/>
          <p:cNvSpPr>
            <a:spLocks noChangeArrowheads="1"/>
          </p:cNvSpPr>
          <p:nvPr/>
        </p:nvSpPr>
        <p:spPr bwMode="auto">
          <a:xfrm>
            <a:off x="4648200" y="1828800"/>
            <a:ext cx="3810000" cy="4114800"/>
          </a:xfrm>
          <a:prstGeom prst="rect">
            <a:avLst/>
          </a:prstGeom>
          <a:noFill/>
          <a:ln w="9525">
            <a:noFill/>
            <a:miter lim="800000"/>
            <a:headEnd/>
            <a:tailEnd/>
          </a:ln>
        </p:spPr>
        <p:txBody>
          <a:bodyPr lIns="92075" tIns="46038" rIns="92075" bIns="46038"/>
          <a:lstStyle/>
          <a:p>
            <a:pPr>
              <a:spcBef>
                <a:spcPct val="20000"/>
              </a:spcBef>
            </a:pPr>
            <a:r>
              <a:rPr kumimoji="1" lang="en-US" sz="3600" noProof="1">
                <a:solidFill>
                  <a:srgbClr val="FFFFFF"/>
                </a:solidFill>
              </a:rPr>
              <a:t>COMBINED</a:t>
            </a:r>
          </a:p>
          <a:p>
            <a:pPr>
              <a:spcBef>
                <a:spcPct val="20000"/>
              </a:spcBef>
            </a:pPr>
            <a:r>
              <a:rPr kumimoji="1" lang="en-US" sz="3600" noProof="1">
                <a:solidFill>
                  <a:srgbClr val="FFFFFF"/>
                </a:solidFill>
              </a:rPr>
              <a:t>GAS LAW</a:t>
            </a:r>
          </a:p>
          <a:p>
            <a:pPr>
              <a:spcBef>
                <a:spcPct val="20000"/>
              </a:spcBef>
            </a:pPr>
            <a:r>
              <a:rPr kumimoji="1" lang="en-US" sz="3600">
                <a:solidFill>
                  <a:srgbClr val="FFFFFF"/>
                </a:solidFill>
              </a:rPr>
              <a:t> </a:t>
            </a:r>
            <a:endParaRPr kumimoji="1" lang="en-US" sz="3600" noProof="1">
              <a:solidFill>
                <a:srgbClr val="FFFFFF"/>
              </a:solidFill>
            </a:endParaRPr>
          </a:p>
          <a:p>
            <a:pPr>
              <a:spcBef>
                <a:spcPct val="20000"/>
              </a:spcBef>
            </a:pPr>
            <a:endParaRPr kumimoji="1" lang="en-US" sz="3600" b="1" noProof="1">
              <a:solidFill>
                <a:srgbClr val="FFFF00"/>
              </a:solidFill>
            </a:endParaRPr>
          </a:p>
          <a:p>
            <a:pPr>
              <a:spcBef>
                <a:spcPct val="20000"/>
              </a:spcBef>
            </a:pPr>
            <a:r>
              <a:rPr kumimoji="1" lang="en-US" sz="4800" b="1" noProof="1">
                <a:solidFill>
                  <a:srgbClr val="FFFF00"/>
                </a:solidFill>
              </a:rPr>
              <a:t>V</a:t>
            </a:r>
            <a:r>
              <a:rPr kumimoji="1" lang="en-US" sz="4800" b="1" baseline="-25000" noProof="1">
                <a:solidFill>
                  <a:srgbClr val="FFFF00"/>
                </a:solidFill>
              </a:rPr>
              <a:t>2</a:t>
            </a:r>
            <a:r>
              <a:rPr kumimoji="1" lang="en-US" sz="4800" b="1" noProof="1">
                <a:solidFill>
                  <a:srgbClr val="FFFF00"/>
                </a:solidFill>
              </a:rPr>
              <a:t> = 220 mL</a:t>
            </a:r>
            <a:endParaRPr kumimoji="1" lang="en-US" sz="4800" baseline="-25000">
              <a:solidFill>
                <a:srgbClr val="FFFFFF"/>
              </a:solidFill>
            </a:endParaRPr>
          </a:p>
        </p:txBody>
      </p:sp>
      <p:sp>
        <p:nvSpPr>
          <p:cNvPr id="634886" name="AutoShape 6">
            <a:hlinkClick r:id="" action="ppaction://hlinkshowjump?jump=previousslide" highlightClick="1"/>
          </p:cNvPr>
          <p:cNvSpPr>
            <a:spLocks noChangeArrowheads="1"/>
          </p:cNvSpPr>
          <p:nvPr/>
        </p:nvSpPr>
        <p:spPr bwMode="auto">
          <a:xfrm>
            <a:off x="1793875" y="5791200"/>
            <a:ext cx="2235200" cy="457200"/>
          </a:xfrm>
          <a:prstGeom prst="actionButtonBlank">
            <a:avLst/>
          </a:prstGeom>
          <a:solidFill>
            <a:schemeClr val="accent1"/>
          </a:solidFill>
          <a:ln w="12700" cap="sq">
            <a:solidFill>
              <a:schemeClr val="tx1"/>
            </a:solidFill>
            <a:miter lim="800000"/>
            <a:headEnd type="none" w="sm" len="sm"/>
            <a:tailEnd type="none" w="sm" len="sm"/>
          </a:ln>
          <a:effectLst/>
        </p:spPr>
        <p:txBody>
          <a:bodyPr wrap="none" anchor="ctr"/>
          <a:lstStyle/>
          <a:p>
            <a:pPr eaLnBrk="0" hangingPunct="0">
              <a:defRPr/>
            </a:pPr>
            <a:r>
              <a:rPr lang="en-US" sz="1600" b="1">
                <a:solidFill>
                  <a:srgbClr val="FFFFFF"/>
                </a:solidFill>
                <a:effectLst>
                  <a:outerShdw blurRad="38100" dist="38100" dir="2700000" algn="tl">
                    <a:srgbClr val="000000"/>
                  </a:outerShdw>
                </a:effectLst>
                <a:latin typeface="DomCasual BT" pitchFamily="66" charset="0"/>
              </a:rPr>
              <a:t>BACK TO PROBLEM</a:t>
            </a:r>
          </a:p>
        </p:txBody>
      </p:sp>
      <p:sp>
        <p:nvSpPr>
          <p:cNvPr id="190470" name="Rectangle 8"/>
          <p:cNvSpPr>
            <a:spLocks noChangeArrowheads="1"/>
          </p:cNvSpPr>
          <p:nvPr/>
        </p:nvSpPr>
        <p:spPr bwMode="auto">
          <a:xfrm>
            <a:off x="609600" y="6629400"/>
            <a:ext cx="3730625" cy="336550"/>
          </a:xfrm>
          <a:prstGeom prst="rect">
            <a:avLst/>
          </a:prstGeom>
          <a:noFill/>
          <a:ln w="9525">
            <a:noFill/>
            <a:miter lim="800000"/>
            <a:headEnd/>
            <a:tailEnd/>
          </a:ln>
        </p:spPr>
        <p:txBody>
          <a:bodyPr wrap="none">
            <a:spAutoFit/>
          </a:bodyPr>
          <a:lstStyle/>
          <a:p>
            <a:pPr algn="l"/>
            <a:r>
              <a:rPr lang="en-US" sz="800">
                <a:solidFill>
                  <a:srgbClr val="FFFFFF"/>
                </a:solidFill>
              </a:rPr>
              <a:t>Courtesy Christy Johannesson www.nisd.net/communicationsarts/pages/chem</a:t>
            </a:r>
          </a:p>
          <a:p>
            <a:pPr algn="l"/>
            <a:endParaRPr lang="en-US" sz="800">
              <a:solidFill>
                <a:srgbClr val="FFFFFF"/>
              </a:solidFill>
            </a:endParaRPr>
          </a:p>
        </p:txBody>
      </p:sp>
      <p:sp>
        <p:nvSpPr>
          <p:cNvPr id="190471" name="Text Box 9"/>
          <p:cNvSpPr txBox="1">
            <a:spLocks noChangeArrowheads="1"/>
          </p:cNvSpPr>
          <p:nvPr/>
        </p:nvSpPr>
        <p:spPr bwMode="auto">
          <a:xfrm>
            <a:off x="5557838" y="3697288"/>
            <a:ext cx="633412" cy="641350"/>
          </a:xfrm>
          <a:prstGeom prst="rect">
            <a:avLst/>
          </a:prstGeom>
          <a:noFill/>
          <a:ln w="9525">
            <a:noFill/>
            <a:miter lim="800000"/>
            <a:headEnd/>
            <a:tailEnd/>
          </a:ln>
        </p:spPr>
        <p:txBody>
          <a:bodyPr wrap="none">
            <a:spAutoFit/>
          </a:bodyPr>
          <a:lstStyle/>
          <a:p>
            <a:pPr algn="l"/>
            <a:r>
              <a:rPr lang="en-US" sz="3600">
                <a:solidFill>
                  <a:srgbClr val="FFFFFF"/>
                </a:solidFill>
              </a:rPr>
              <a:t>T</a:t>
            </a:r>
            <a:r>
              <a:rPr lang="en-US" sz="3600" baseline="-25000">
                <a:solidFill>
                  <a:srgbClr val="FFFFFF"/>
                </a:solidFill>
              </a:rPr>
              <a:t>1</a:t>
            </a:r>
          </a:p>
        </p:txBody>
      </p:sp>
      <p:sp>
        <p:nvSpPr>
          <p:cNvPr id="190472" name="Text Box 10"/>
          <p:cNvSpPr txBox="1">
            <a:spLocks noChangeArrowheads="1"/>
          </p:cNvSpPr>
          <p:nvPr/>
        </p:nvSpPr>
        <p:spPr bwMode="auto">
          <a:xfrm>
            <a:off x="6980238" y="3698875"/>
            <a:ext cx="633412" cy="641350"/>
          </a:xfrm>
          <a:prstGeom prst="rect">
            <a:avLst/>
          </a:prstGeom>
          <a:noFill/>
          <a:ln w="9525">
            <a:noFill/>
            <a:miter lim="800000"/>
            <a:headEnd/>
            <a:tailEnd/>
          </a:ln>
        </p:spPr>
        <p:txBody>
          <a:bodyPr wrap="none">
            <a:spAutoFit/>
          </a:bodyPr>
          <a:lstStyle/>
          <a:p>
            <a:pPr algn="l"/>
            <a:r>
              <a:rPr lang="en-US" sz="3600">
                <a:solidFill>
                  <a:srgbClr val="FFFFFF"/>
                </a:solidFill>
              </a:rPr>
              <a:t>T</a:t>
            </a:r>
            <a:r>
              <a:rPr lang="en-US" sz="3600" baseline="-25000">
                <a:solidFill>
                  <a:srgbClr val="FFFFFF"/>
                </a:solidFill>
              </a:rPr>
              <a:t>2</a:t>
            </a:r>
          </a:p>
        </p:txBody>
      </p:sp>
      <p:sp>
        <p:nvSpPr>
          <p:cNvPr id="190473" name="Rectangle 13"/>
          <p:cNvSpPr>
            <a:spLocks noChangeArrowheads="1"/>
          </p:cNvSpPr>
          <p:nvPr/>
        </p:nvSpPr>
        <p:spPr bwMode="auto">
          <a:xfrm>
            <a:off x="5243513" y="3070225"/>
            <a:ext cx="2603500" cy="641350"/>
          </a:xfrm>
          <a:prstGeom prst="rect">
            <a:avLst/>
          </a:prstGeom>
          <a:noFill/>
          <a:ln w="9525">
            <a:noFill/>
            <a:miter lim="800000"/>
            <a:headEnd/>
            <a:tailEnd/>
          </a:ln>
        </p:spPr>
        <p:txBody>
          <a:bodyPr wrap="none">
            <a:spAutoFit/>
          </a:bodyPr>
          <a:lstStyle/>
          <a:p>
            <a:pPr algn="l"/>
            <a:r>
              <a:rPr kumimoji="1" lang="en-US" sz="3600" noProof="1">
                <a:solidFill>
                  <a:srgbClr val="FFFFFF"/>
                </a:solidFill>
              </a:rPr>
              <a:t>P</a:t>
            </a:r>
            <a:r>
              <a:rPr kumimoji="1" lang="en-US" sz="3600" baseline="-25000" noProof="1">
                <a:solidFill>
                  <a:srgbClr val="FFFFFF"/>
                </a:solidFill>
              </a:rPr>
              <a:t>1</a:t>
            </a:r>
            <a:r>
              <a:rPr kumimoji="1" lang="en-US" sz="3600" noProof="1">
                <a:solidFill>
                  <a:srgbClr val="FFFFFF"/>
                </a:solidFill>
              </a:rPr>
              <a:t>V</a:t>
            </a:r>
            <a:r>
              <a:rPr kumimoji="1" lang="en-US" sz="3600" baseline="-25000" noProof="1">
                <a:solidFill>
                  <a:srgbClr val="FFFFFF"/>
                </a:solidFill>
              </a:rPr>
              <a:t>1</a:t>
            </a:r>
            <a:r>
              <a:rPr kumimoji="1" lang="en-US" sz="3600" noProof="1">
                <a:solidFill>
                  <a:srgbClr val="FFFFFF"/>
                </a:solidFill>
              </a:rPr>
              <a:t> = P</a:t>
            </a:r>
            <a:r>
              <a:rPr kumimoji="1" lang="en-US" sz="3600" baseline="-25000" noProof="1">
                <a:solidFill>
                  <a:srgbClr val="FFFFFF"/>
                </a:solidFill>
              </a:rPr>
              <a:t>2</a:t>
            </a:r>
            <a:r>
              <a:rPr kumimoji="1" lang="en-US" sz="3600" noProof="1">
                <a:solidFill>
                  <a:srgbClr val="FFFFFF"/>
                </a:solidFill>
              </a:rPr>
              <a:t>V</a:t>
            </a:r>
            <a:r>
              <a:rPr kumimoji="1" lang="en-US" sz="3600" baseline="-25000" noProof="1">
                <a:solidFill>
                  <a:srgbClr val="FFFFFF"/>
                </a:solidFill>
              </a:rPr>
              <a:t>2</a:t>
            </a:r>
            <a:endParaRPr kumimoji="1" lang="en-US" sz="3600" baseline="-25000">
              <a:solidFill>
                <a:srgbClr val="FFFFFF"/>
              </a:solidFill>
            </a:endParaRPr>
          </a:p>
        </p:txBody>
      </p:sp>
      <p:sp>
        <p:nvSpPr>
          <p:cNvPr id="190474" name="Line 14"/>
          <p:cNvSpPr>
            <a:spLocks noChangeShapeType="1"/>
          </p:cNvSpPr>
          <p:nvPr/>
        </p:nvSpPr>
        <p:spPr bwMode="auto">
          <a:xfrm>
            <a:off x="5262563" y="3702050"/>
            <a:ext cx="1042987" cy="0"/>
          </a:xfrm>
          <a:prstGeom prst="line">
            <a:avLst/>
          </a:prstGeom>
          <a:noFill/>
          <a:ln w="15875">
            <a:solidFill>
              <a:schemeClr val="tx1"/>
            </a:solidFill>
            <a:round/>
            <a:headEnd/>
            <a:tailEnd/>
          </a:ln>
        </p:spPr>
        <p:txBody>
          <a:bodyPr/>
          <a:lstStyle/>
          <a:p>
            <a:endParaRPr lang="en-US">
              <a:solidFill>
                <a:srgbClr val="FFFFFF"/>
              </a:solidFill>
            </a:endParaRPr>
          </a:p>
        </p:txBody>
      </p:sp>
      <p:sp>
        <p:nvSpPr>
          <p:cNvPr id="190475" name="Line 15"/>
          <p:cNvSpPr>
            <a:spLocks noChangeShapeType="1"/>
          </p:cNvSpPr>
          <p:nvPr/>
        </p:nvSpPr>
        <p:spPr bwMode="auto">
          <a:xfrm>
            <a:off x="6772275" y="3703638"/>
            <a:ext cx="1042988" cy="0"/>
          </a:xfrm>
          <a:prstGeom prst="line">
            <a:avLst/>
          </a:prstGeom>
          <a:noFill/>
          <a:ln w="15875">
            <a:solidFill>
              <a:schemeClr val="tx1"/>
            </a:solidFill>
            <a:round/>
            <a:headEnd/>
            <a:tailEnd/>
          </a:ln>
        </p:spPr>
        <p:txBody>
          <a:bodyPr/>
          <a:lstStyle/>
          <a:p>
            <a:endParaRPr lang="en-US">
              <a:solidFill>
                <a:srgbClr val="FFFFFF"/>
              </a:solidFill>
            </a:endParaRPr>
          </a:p>
        </p:txBody>
      </p:sp>
      <p:sp>
        <p:nvSpPr>
          <p:cNvPr id="190476" name="Rectangle 18"/>
          <p:cNvSpPr>
            <a:spLocks noChangeArrowheads="1"/>
          </p:cNvSpPr>
          <p:nvPr/>
        </p:nvSpPr>
        <p:spPr bwMode="auto">
          <a:xfrm>
            <a:off x="788988" y="1757363"/>
            <a:ext cx="4572000" cy="3935412"/>
          </a:xfrm>
          <a:prstGeom prst="rect">
            <a:avLst/>
          </a:prstGeom>
          <a:noFill/>
          <a:ln w="9525">
            <a:noFill/>
            <a:miter lim="800000"/>
            <a:headEnd/>
            <a:tailEnd/>
          </a:ln>
        </p:spPr>
        <p:txBody>
          <a:bodyPr>
            <a:spAutoFit/>
          </a:bodyPr>
          <a:lstStyle/>
          <a:p>
            <a:pPr algn="l">
              <a:spcBef>
                <a:spcPct val="20000"/>
              </a:spcBef>
            </a:pPr>
            <a:r>
              <a:rPr kumimoji="1" lang="en-US" sz="3600">
                <a:solidFill>
                  <a:srgbClr val="FFFFFF"/>
                </a:solidFill>
              </a:rPr>
              <a:t>V</a:t>
            </a:r>
            <a:r>
              <a:rPr kumimoji="1" lang="en-US" sz="3600" baseline="-25000">
                <a:solidFill>
                  <a:srgbClr val="FFFFFF"/>
                </a:solidFill>
              </a:rPr>
              <a:t>1</a:t>
            </a:r>
            <a:r>
              <a:rPr kumimoji="1" lang="en-US" sz="3600">
                <a:solidFill>
                  <a:srgbClr val="FFFFFF"/>
                </a:solidFill>
              </a:rPr>
              <a:t> = 256 mL</a:t>
            </a:r>
          </a:p>
          <a:p>
            <a:pPr algn="l">
              <a:spcBef>
                <a:spcPct val="20000"/>
              </a:spcBef>
            </a:pPr>
            <a:r>
              <a:rPr kumimoji="1" lang="en-US" sz="3600">
                <a:solidFill>
                  <a:srgbClr val="FFFFFF"/>
                </a:solidFill>
              </a:rPr>
              <a:t>P</a:t>
            </a:r>
            <a:r>
              <a:rPr kumimoji="1" lang="en-US" sz="3600" baseline="-25000">
                <a:solidFill>
                  <a:srgbClr val="FFFFFF"/>
                </a:solidFill>
              </a:rPr>
              <a:t>1</a:t>
            </a:r>
            <a:r>
              <a:rPr kumimoji="1" lang="en-US" sz="3600">
                <a:solidFill>
                  <a:srgbClr val="FFFFFF"/>
                </a:solidFill>
              </a:rPr>
              <a:t> = 720 torr</a:t>
            </a:r>
          </a:p>
          <a:p>
            <a:pPr algn="l">
              <a:spcBef>
                <a:spcPct val="20000"/>
              </a:spcBef>
            </a:pPr>
            <a:r>
              <a:rPr kumimoji="1" lang="en-US" sz="3600">
                <a:solidFill>
                  <a:srgbClr val="FFFFFF"/>
                </a:solidFill>
              </a:rPr>
              <a:t>T</a:t>
            </a:r>
            <a:r>
              <a:rPr kumimoji="1" lang="en-US" sz="3600" baseline="-25000">
                <a:solidFill>
                  <a:srgbClr val="FFFFFF"/>
                </a:solidFill>
              </a:rPr>
              <a:t>1</a:t>
            </a:r>
            <a:r>
              <a:rPr kumimoji="1" lang="en-US" sz="3600">
                <a:solidFill>
                  <a:srgbClr val="FFFFFF"/>
                </a:solidFill>
              </a:rPr>
              <a:t> = 25°C = 298 K</a:t>
            </a:r>
          </a:p>
          <a:p>
            <a:pPr algn="l">
              <a:spcBef>
                <a:spcPct val="20000"/>
              </a:spcBef>
            </a:pPr>
            <a:r>
              <a:rPr kumimoji="1" lang="en-US" sz="3600">
                <a:solidFill>
                  <a:srgbClr val="FFFFFF"/>
                </a:solidFill>
              </a:rPr>
              <a:t>V</a:t>
            </a:r>
            <a:r>
              <a:rPr kumimoji="1" lang="en-US" sz="3600" baseline="-25000">
                <a:solidFill>
                  <a:srgbClr val="FFFFFF"/>
                </a:solidFill>
              </a:rPr>
              <a:t>2</a:t>
            </a:r>
            <a:r>
              <a:rPr kumimoji="1" lang="en-US" sz="3600">
                <a:solidFill>
                  <a:srgbClr val="FFFFFF"/>
                </a:solidFill>
              </a:rPr>
              <a:t> = ?</a:t>
            </a:r>
          </a:p>
          <a:p>
            <a:pPr algn="l">
              <a:spcBef>
                <a:spcPct val="20000"/>
              </a:spcBef>
            </a:pPr>
            <a:r>
              <a:rPr kumimoji="1" lang="en-US" sz="3600">
                <a:solidFill>
                  <a:srgbClr val="FFFFFF"/>
                </a:solidFill>
              </a:rPr>
              <a:t>P</a:t>
            </a:r>
            <a:r>
              <a:rPr kumimoji="1" lang="en-US" sz="3600" baseline="-25000">
                <a:solidFill>
                  <a:srgbClr val="FFFFFF"/>
                </a:solidFill>
              </a:rPr>
              <a:t>2</a:t>
            </a:r>
            <a:r>
              <a:rPr kumimoji="1" lang="en-US" sz="3600">
                <a:solidFill>
                  <a:srgbClr val="FFFFFF"/>
                </a:solidFill>
              </a:rPr>
              <a:t> = 760. torr</a:t>
            </a:r>
          </a:p>
          <a:p>
            <a:pPr algn="l">
              <a:spcBef>
                <a:spcPct val="20000"/>
              </a:spcBef>
            </a:pPr>
            <a:r>
              <a:rPr kumimoji="1" lang="en-US" sz="3600">
                <a:solidFill>
                  <a:srgbClr val="FFFFFF"/>
                </a:solidFill>
              </a:rPr>
              <a:t>T</a:t>
            </a:r>
            <a:r>
              <a:rPr kumimoji="1" lang="en-US" sz="3600" baseline="-25000">
                <a:solidFill>
                  <a:srgbClr val="FFFFFF"/>
                </a:solidFill>
              </a:rPr>
              <a:t>2</a:t>
            </a:r>
            <a:r>
              <a:rPr kumimoji="1" lang="en-US" sz="3600">
                <a:solidFill>
                  <a:srgbClr val="FFFFFF"/>
                </a:solidFill>
              </a:rPr>
              <a:t> = 273 K</a:t>
            </a:r>
          </a:p>
        </p:txBody>
      </p:sp>
    </p:spTree>
    <p:extLst>
      <p:ext uri="{BB962C8B-B14F-4D97-AF65-F5344CB8AC3E}">
        <p14:creationId xmlns:p14="http://schemas.microsoft.com/office/powerpoint/2010/main" val="4266451727"/>
      </p:ext>
    </p:extLst>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AutoShape 3">
            <a:hlinkClick r:id="" action="ppaction://hlinkshowjump?jump=nextslide" highlightClick="1"/>
          </p:cNvPr>
          <p:cNvSpPr>
            <a:spLocks noChangeArrowheads="1"/>
          </p:cNvSpPr>
          <p:nvPr/>
        </p:nvSpPr>
        <p:spPr bwMode="auto">
          <a:xfrm>
            <a:off x="3790950" y="5713413"/>
            <a:ext cx="1524000" cy="457200"/>
          </a:xfrm>
          <a:prstGeom prst="actionButtonBlank">
            <a:avLst/>
          </a:prstGeom>
          <a:solidFill>
            <a:schemeClr val="accent1"/>
          </a:solidFill>
          <a:ln w="12700" cap="sq">
            <a:solidFill>
              <a:schemeClr val="tx1"/>
            </a:solidFill>
            <a:miter lim="800000"/>
            <a:headEnd type="none" w="sm" len="sm"/>
            <a:tailEnd type="none" w="sm" len="sm"/>
          </a:ln>
        </p:spPr>
        <p:txBody>
          <a:bodyPr wrap="none" anchor="ctr"/>
          <a:lstStyle/>
          <a:p>
            <a:pPr eaLnBrk="0" hangingPunct="0"/>
            <a:r>
              <a:rPr lang="en-US" sz="2400">
                <a:solidFill>
                  <a:srgbClr val="FFFFFF"/>
                </a:solidFill>
                <a:latin typeface="DomCasual BT" pitchFamily="66" charset="0"/>
                <a:hlinkClick r:id="rId3" action="ppaction://hlinksldjump"/>
              </a:rPr>
              <a:t>ANSWER</a:t>
            </a:r>
            <a:endParaRPr lang="en-US" sz="2400">
              <a:solidFill>
                <a:srgbClr val="FFFFFF"/>
              </a:solidFill>
              <a:latin typeface="DomCasual BT" pitchFamily="66" charset="0"/>
            </a:endParaRPr>
          </a:p>
        </p:txBody>
      </p:sp>
      <p:sp>
        <p:nvSpPr>
          <p:cNvPr id="191491" name="Rectangle 4"/>
          <p:cNvSpPr>
            <a:spLocks noGrp="1" noChangeArrowheads="1"/>
          </p:cNvSpPr>
          <p:nvPr>
            <p:ph type="title"/>
          </p:nvPr>
        </p:nvSpPr>
        <p:spPr/>
        <p:txBody>
          <a:bodyPr/>
          <a:lstStyle/>
          <a:p>
            <a:pPr eaLnBrk="1" hangingPunct="1"/>
            <a:r>
              <a:rPr lang="en-US" smtClean="0"/>
              <a:t>QUESTION #6</a:t>
            </a:r>
          </a:p>
        </p:txBody>
      </p:sp>
      <p:sp>
        <p:nvSpPr>
          <p:cNvPr id="191492" name="Rectangle 6"/>
          <p:cNvSpPr>
            <a:spLocks noChangeArrowheads="1"/>
          </p:cNvSpPr>
          <p:nvPr/>
        </p:nvSpPr>
        <p:spPr bwMode="auto">
          <a:xfrm>
            <a:off x="609600" y="6629400"/>
            <a:ext cx="3730625" cy="336550"/>
          </a:xfrm>
          <a:prstGeom prst="rect">
            <a:avLst/>
          </a:prstGeom>
          <a:noFill/>
          <a:ln w="9525">
            <a:noFill/>
            <a:miter lim="800000"/>
            <a:headEnd/>
            <a:tailEnd/>
          </a:ln>
        </p:spPr>
        <p:txBody>
          <a:bodyPr wrap="none">
            <a:spAutoFit/>
          </a:bodyPr>
          <a:lstStyle/>
          <a:p>
            <a:pPr algn="l"/>
            <a:r>
              <a:rPr lang="en-US" sz="800">
                <a:solidFill>
                  <a:srgbClr val="FFFFFF"/>
                </a:solidFill>
              </a:rPr>
              <a:t>Courtesy Christy Johannesson www.nisd.net/communicationsarts/pages/chem</a:t>
            </a:r>
          </a:p>
          <a:p>
            <a:pPr algn="l"/>
            <a:endParaRPr lang="en-US" sz="800">
              <a:solidFill>
                <a:srgbClr val="FFFFFF"/>
              </a:solidFill>
            </a:endParaRPr>
          </a:p>
        </p:txBody>
      </p:sp>
      <p:sp>
        <p:nvSpPr>
          <p:cNvPr id="191493" name="Rectangle 8"/>
          <p:cNvSpPr>
            <a:spLocks noChangeArrowheads="1"/>
          </p:cNvSpPr>
          <p:nvPr/>
        </p:nvSpPr>
        <p:spPr bwMode="auto">
          <a:xfrm>
            <a:off x="801688" y="2095500"/>
            <a:ext cx="7708900" cy="1544638"/>
          </a:xfrm>
          <a:prstGeom prst="rect">
            <a:avLst/>
          </a:prstGeom>
          <a:noFill/>
          <a:ln w="9525">
            <a:noFill/>
            <a:miter lim="800000"/>
            <a:headEnd/>
            <a:tailEnd/>
          </a:ln>
        </p:spPr>
        <p:txBody>
          <a:bodyPr wrap="none">
            <a:spAutoFit/>
          </a:bodyPr>
          <a:lstStyle/>
          <a:p>
            <a:pPr algn="l">
              <a:spcBef>
                <a:spcPct val="20000"/>
              </a:spcBef>
            </a:pPr>
            <a:r>
              <a:rPr kumimoji="1" lang="en-US" sz="2800">
                <a:solidFill>
                  <a:srgbClr val="FFFFFF"/>
                </a:solidFill>
              </a:rPr>
              <a:t>A gas occupies 1.5 L at 850 mm Hg and 15°C.  </a:t>
            </a:r>
          </a:p>
          <a:p>
            <a:pPr algn="l">
              <a:spcBef>
                <a:spcPct val="20000"/>
              </a:spcBef>
            </a:pPr>
            <a:r>
              <a:rPr kumimoji="1" lang="en-US" sz="2800">
                <a:solidFill>
                  <a:srgbClr val="FFFFFF"/>
                </a:solidFill>
              </a:rPr>
              <a:t>At what pressure will this gas occupy 2.5 L at </a:t>
            </a:r>
          </a:p>
          <a:p>
            <a:pPr algn="l">
              <a:spcBef>
                <a:spcPct val="20000"/>
              </a:spcBef>
            </a:pPr>
            <a:r>
              <a:rPr kumimoji="1" lang="en-US" sz="2800">
                <a:solidFill>
                  <a:srgbClr val="FFFFFF"/>
                </a:solidFill>
              </a:rPr>
              <a:t>30.0°C?</a:t>
            </a:r>
          </a:p>
        </p:txBody>
      </p:sp>
    </p:spTree>
    <p:extLst>
      <p:ext uri="{BB962C8B-B14F-4D97-AF65-F5344CB8AC3E}">
        <p14:creationId xmlns:p14="http://schemas.microsoft.com/office/powerpoint/2010/main" val="4101017242"/>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685800" y="457200"/>
            <a:ext cx="7772400" cy="1295400"/>
          </a:xfrm>
          <a:noFill/>
        </p:spPr>
        <p:txBody>
          <a:bodyPr/>
          <a:lstStyle/>
          <a:p>
            <a:pPr eaLnBrk="1" hangingPunct="1">
              <a:lnSpc>
                <a:spcPct val="120000"/>
              </a:lnSpc>
              <a:spcBef>
                <a:spcPct val="10000"/>
              </a:spcBef>
            </a:pPr>
            <a:r>
              <a:rPr lang="en-US" noProof="1" smtClean="0"/>
              <a:t>ANSWER #</a:t>
            </a:r>
            <a:r>
              <a:rPr lang="en-US" smtClean="0"/>
              <a:t>6</a:t>
            </a:r>
          </a:p>
        </p:txBody>
      </p:sp>
      <p:sp>
        <p:nvSpPr>
          <p:cNvPr id="192515" name="AutoShape 4">
            <a:hlinkClick r:id="" action="ppaction://hlinkshowjump?jump=nextslide" highlightClick="1"/>
          </p:cNvPr>
          <p:cNvSpPr>
            <a:spLocks noChangeArrowheads="1"/>
          </p:cNvSpPr>
          <p:nvPr/>
        </p:nvSpPr>
        <p:spPr bwMode="auto">
          <a:xfrm>
            <a:off x="5826125" y="5791200"/>
            <a:ext cx="1524000" cy="457200"/>
          </a:xfrm>
          <a:prstGeom prst="actionButtonBlank">
            <a:avLst/>
          </a:prstGeom>
          <a:solidFill>
            <a:schemeClr val="accent1"/>
          </a:solidFill>
          <a:ln w="12700" cap="sq">
            <a:solidFill>
              <a:schemeClr val="tx1"/>
            </a:solidFill>
            <a:miter lim="800000"/>
            <a:headEnd type="none" w="sm" len="sm"/>
            <a:tailEnd type="none" w="sm" len="sm"/>
          </a:ln>
        </p:spPr>
        <p:txBody>
          <a:bodyPr wrap="none" anchor="ctr"/>
          <a:lstStyle/>
          <a:p>
            <a:pPr eaLnBrk="0" hangingPunct="0"/>
            <a:r>
              <a:rPr lang="en-US" sz="2400">
                <a:solidFill>
                  <a:srgbClr val="FFFFFF"/>
                </a:solidFill>
                <a:latin typeface="DomCasual BT" pitchFamily="66" charset="0"/>
              </a:rPr>
              <a:t>NEXT</a:t>
            </a:r>
          </a:p>
        </p:txBody>
      </p:sp>
      <p:sp>
        <p:nvSpPr>
          <p:cNvPr id="192516" name="Rectangle 5"/>
          <p:cNvSpPr>
            <a:spLocks noChangeArrowheads="1"/>
          </p:cNvSpPr>
          <p:nvPr/>
        </p:nvSpPr>
        <p:spPr bwMode="auto">
          <a:xfrm>
            <a:off x="4419600" y="1828800"/>
            <a:ext cx="4572000" cy="4114800"/>
          </a:xfrm>
          <a:prstGeom prst="rect">
            <a:avLst/>
          </a:prstGeom>
          <a:noFill/>
          <a:ln w="9525">
            <a:noFill/>
            <a:miter lim="800000"/>
            <a:headEnd/>
            <a:tailEnd/>
          </a:ln>
        </p:spPr>
        <p:txBody>
          <a:bodyPr lIns="92075" tIns="46038" rIns="92075" bIns="46038"/>
          <a:lstStyle/>
          <a:p>
            <a:pPr>
              <a:spcBef>
                <a:spcPct val="20000"/>
              </a:spcBef>
            </a:pPr>
            <a:r>
              <a:rPr kumimoji="1" lang="en-US" sz="3200" noProof="1">
                <a:solidFill>
                  <a:srgbClr val="FFFFFF"/>
                </a:solidFill>
              </a:rPr>
              <a:t>COMBINED </a:t>
            </a:r>
          </a:p>
          <a:p>
            <a:pPr>
              <a:spcBef>
                <a:spcPct val="20000"/>
              </a:spcBef>
            </a:pPr>
            <a:r>
              <a:rPr kumimoji="1" lang="en-US" sz="3200" noProof="1">
                <a:solidFill>
                  <a:srgbClr val="FFFFFF"/>
                </a:solidFill>
              </a:rPr>
              <a:t>GAS LAW</a:t>
            </a:r>
          </a:p>
          <a:p>
            <a:pPr>
              <a:spcBef>
                <a:spcPct val="20000"/>
              </a:spcBef>
            </a:pPr>
            <a:r>
              <a:rPr kumimoji="1" lang="en-US" sz="3200">
                <a:solidFill>
                  <a:srgbClr val="FFFFFF"/>
                </a:solidFill>
              </a:rPr>
              <a:t> </a:t>
            </a:r>
            <a:endParaRPr kumimoji="1" lang="en-US" sz="3200" noProof="1">
              <a:solidFill>
                <a:srgbClr val="FFFFFF"/>
              </a:solidFill>
            </a:endParaRPr>
          </a:p>
          <a:p>
            <a:pPr>
              <a:spcBef>
                <a:spcPct val="20000"/>
              </a:spcBef>
            </a:pPr>
            <a:endParaRPr kumimoji="1" lang="en-US" sz="3200" b="1">
              <a:solidFill>
                <a:srgbClr val="FFFF00"/>
              </a:solidFill>
            </a:endParaRPr>
          </a:p>
          <a:p>
            <a:pPr>
              <a:spcBef>
                <a:spcPct val="20000"/>
              </a:spcBef>
            </a:pPr>
            <a:endParaRPr kumimoji="1" lang="en-US" sz="3200" b="1" noProof="1">
              <a:solidFill>
                <a:srgbClr val="FFFF00"/>
              </a:solidFill>
            </a:endParaRPr>
          </a:p>
          <a:p>
            <a:pPr>
              <a:spcBef>
                <a:spcPct val="20000"/>
              </a:spcBef>
            </a:pPr>
            <a:r>
              <a:rPr kumimoji="1" lang="en-US" sz="3600" b="1" noProof="1">
                <a:solidFill>
                  <a:srgbClr val="FFFF00"/>
                </a:solidFill>
              </a:rPr>
              <a:t>P</a:t>
            </a:r>
            <a:r>
              <a:rPr kumimoji="1" lang="en-US" sz="3600" b="1" baseline="-25000" noProof="1">
                <a:solidFill>
                  <a:srgbClr val="FFFF00"/>
                </a:solidFill>
              </a:rPr>
              <a:t>2</a:t>
            </a:r>
            <a:r>
              <a:rPr kumimoji="1" lang="en-US" sz="3600" b="1" noProof="1">
                <a:solidFill>
                  <a:srgbClr val="FFFF00"/>
                </a:solidFill>
              </a:rPr>
              <a:t> = 540 mm Hg</a:t>
            </a:r>
            <a:endParaRPr kumimoji="1" lang="en-US" sz="3600" baseline="-25000">
              <a:solidFill>
                <a:srgbClr val="FFFFFF"/>
              </a:solidFill>
            </a:endParaRPr>
          </a:p>
        </p:txBody>
      </p:sp>
      <p:sp>
        <p:nvSpPr>
          <p:cNvPr id="626694" name="AutoShape 6">
            <a:hlinkClick r:id="" action="ppaction://hlinkshowjump?jump=previousslide" highlightClick="1"/>
          </p:cNvPr>
          <p:cNvSpPr>
            <a:spLocks noChangeArrowheads="1"/>
          </p:cNvSpPr>
          <p:nvPr/>
        </p:nvSpPr>
        <p:spPr bwMode="auto">
          <a:xfrm>
            <a:off x="1793875" y="5791200"/>
            <a:ext cx="2235200" cy="457200"/>
          </a:xfrm>
          <a:prstGeom prst="actionButtonBlank">
            <a:avLst/>
          </a:prstGeom>
          <a:solidFill>
            <a:schemeClr val="accent1"/>
          </a:solidFill>
          <a:ln w="12700" cap="sq">
            <a:solidFill>
              <a:schemeClr val="tx1"/>
            </a:solidFill>
            <a:miter lim="800000"/>
            <a:headEnd type="none" w="sm" len="sm"/>
            <a:tailEnd type="none" w="sm" len="sm"/>
          </a:ln>
          <a:effectLst/>
        </p:spPr>
        <p:txBody>
          <a:bodyPr wrap="none" anchor="ctr"/>
          <a:lstStyle/>
          <a:p>
            <a:pPr eaLnBrk="0" hangingPunct="0">
              <a:defRPr/>
            </a:pPr>
            <a:r>
              <a:rPr lang="en-US" sz="1600" b="1">
                <a:solidFill>
                  <a:srgbClr val="FFFFFF"/>
                </a:solidFill>
                <a:effectLst>
                  <a:outerShdw blurRad="38100" dist="38100" dir="2700000" algn="tl">
                    <a:srgbClr val="000000"/>
                  </a:outerShdw>
                </a:effectLst>
                <a:latin typeface="DomCasual BT" pitchFamily="66" charset="0"/>
              </a:rPr>
              <a:t>BACK TO PROBLEM</a:t>
            </a:r>
          </a:p>
        </p:txBody>
      </p:sp>
      <p:sp>
        <p:nvSpPr>
          <p:cNvPr id="192518" name="Rectangle 8"/>
          <p:cNvSpPr>
            <a:spLocks noChangeArrowheads="1"/>
          </p:cNvSpPr>
          <p:nvPr/>
        </p:nvSpPr>
        <p:spPr bwMode="auto">
          <a:xfrm>
            <a:off x="609600" y="6629400"/>
            <a:ext cx="3730625" cy="336550"/>
          </a:xfrm>
          <a:prstGeom prst="rect">
            <a:avLst/>
          </a:prstGeom>
          <a:noFill/>
          <a:ln w="9525">
            <a:noFill/>
            <a:miter lim="800000"/>
            <a:headEnd/>
            <a:tailEnd/>
          </a:ln>
        </p:spPr>
        <p:txBody>
          <a:bodyPr wrap="none">
            <a:spAutoFit/>
          </a:bodyPr>
          <a:lstStyle/>
          <a:p>
            <a:pPr algn="l"/>
            <a:r>
              <a:rPr lang="en-US" sz="800">
                <a:solidFill>
                  <a:srgbClr val="FFFFFF"/>
                </a:solidFill>
              </a:rPr>
              <a:t>Courtesy Christy Johannesson www.nisd.net/communicationsarts/pages/chem</a:t>
            </a:r>
          </a:p>
          <a:p>
            <a:pPr algn="l"/>
            <a:endParaRPr lang="en-US" sz="800">
              <a:solidFill>
                <a:srgbClr val="FFFFFF"/>
              </a:solidFill>
            </a:endParaRPr>
          </a:p>
        </p:txBody>
      </p:sp>
      <p:sp>
        <p:nvSpPr>
          <p:cNvPr id="192519" name="Text Box 9"/>
          <p:cNvSpPr txBox="1">
            <a:spLocks noChangeArrowheads="1"/>
          </p:cNvSpPr>
          <p:nvPr/>
        </p:nvSpPr>
        <p:spPr bwMode="auto">
          <a:xfrm>
            <a:off x="5557838" y="3697288"/>
            <a:ext cx="633412" cy="641350"/>
          </a:xfrm>
          <a:prstGeom prst="rect">
            <a:avLst/>
          </a:prstGeom>
          <a:noFill/>
          <a:ln w="9525">
            <a:noFill/>
            <a:miter lim="800000"/>
            <a:headEnd/>
            <a:tailEnd/>
          </a:ln>
        </p:spPr>
        <p:txBody>
          <a:bodyPr wrap="none">
            <a:spAutoFit/>
          </a:bodyPr>
          <a:lstStyle/>
          <a:p>
            <a:pPr algn="l"/>
            <a:r>
              <a:rPr lang="en-US" sz="3600">
                <a:solidFill>
                  <a:srgbClr val="FFFFFF"/>
                </a:solidFill>
              </a:rPr>
              <a:t>T</a:t>
            </a:r>
            <a:r>
              <a:rPr lang="en-US" sz="3600" baseline="-25000">
                <a:solidFill>
                  <a:srgbClr val="FFFFFF"/>
                </a:solidFill>
              </a:rPr>
              <a:t>1</a:t>
            </a:r>
          </a:p>
        </p:txBody>
      </p:sp>
      <p:sp>
        <p:nvSpPr>
          <p:cNvPr id="192520" name="Text Box 10"/>
          <p:cNvSpPr txBox="1">
            <a:spLocks noChangeArrowheads="1"/>
          </p:cNvSpPr>
          <p:nvPr/>
        </p:nvSpPr>
        <p:spPr bwMode="auto">
          <a:xfrm>
            <a:off x="6980238" y="3698875"/>
            <a:ext cx="633412" cy="641350"/>
          </a:xfrm>
          <a:prstGeom prst="rect">
            <a:avLst/>
          </a:prstGeom>
          <a:noFill/>
          <a:ln w="9525">
            <a:noFill/>
            <a:miter lim="800000"/>
            <a:headEnd/>
            <a:tailEnd/>
          </a:ln>
        </p:spPr>
        <p:txBody>
          <a:bodyPr wrap="none">
            <a:spAutoFit/>
          </a:bodyPr>
          <a:lstStyle/>
          <a:p>
            <a:pPr algn="l"/>
            <a:r>
              <a:rPr lang="en-US" sz="3600">
                <a:solidFill>
                  <a:srgbClr val="FFFFFF"/>
                </a:solidFill>
              </a:rPr>
              <a:t>T</a:t>
            </a:r>
            <a:r>
              <a:rPr lang="en-US" sz="3600" baseline="-25000">
                <a:solidFill>
                  <a:srgbClr val="FFFFFF"/>
                </a:solidFill>
              </a:rPr>
              <a:t>2</a:t>
            </a:r>
          </a:p>
        </p:txBody>
      </p:sp>
      <p:sp>
        <p:nvSpPr>
          <p:cNvPr id="192521" name="Rectangle 11"/>
          <p:cNvSpPr>
            <a:spLocks noChangeArrowheads="1"/>
          </p:cNvSpPr>
          <p:nvPr/>
        </p:nvSpPr>
        <p:spPr bwMode="auto">
          <a:xfrm>
            <a:off x="5243513" y="3070225"/>
            <a:ext cx="2603500" cy="641350"/>
          </a:xfrm>
          <a:prstGeom prst="rect">
            <a:avLst/>
          </a:prstGeom>
          <a:noFill/>
          <a:ln w="9525">
            <a:noFill/>
            <a:miter lim="800000"/>
            <a:headEnd/>
            <a:tailEnd/>
          </a:ln>
        </p:spPr>
        <p:txBody>
          <a:bodyPr wrap="none">
            <a:spAutoFit/>
          </a:bodyPr>
          <a:lstStyle/>
          <a:p>
            <a:pPr algn="l"/>
            <a:r>
              <a:rPr kumimoji="1" lang="en-US" sz="3600" noProof="1">
                <a:solidFill>
                  <a:srgbClr val="FFFFFF"/>
                </a:solidFill>
              </a:rPr>
              <a:t>P</a:t>
            </a:r>
            <a:r>
              <a:rPr kumimoji="1" lang="en-US" sz="3600" baseline="-25000" noProof="1">
                <a:solidFill>
                  <a:srgbClr val="FFFFFF"/>
                </a:solidFill>
              </a:rPr>
              <a:t>1</a:t>
            </a:r>
            <a:r>
              <a:rPr kumimoji="1" lang="en-US" sz="3600" noProof="1">
                <a:solidFill>
                  <a:srgbClr val="FFFFFF"/>
                </a:solidFill>
              </a:rPr>
              <a:t>V</a:t>
            </a:r>
            <a:r>
              <a:rPr kumimoji="1" lang="en-US" sz="3600" baseline="-25000" noProof="1">
                <a:solidFill>
                  <a:srgbClr val="FFFFFF"/>
                </a:solidFill>
              </a:rPr>
              <a:t>1</a:t>
            </a:r>
            <a:r>
              <a:rPr kumimoji="1" lang="en-US" sz="3600" noProof="1">
                <a:solidFill>
                  <a:srgbClr val="FFFFFF"/>
                </a:solidFill>
              </a:rPr>
              <a:t> = P</a:t>
            </a:r>
            <a:r>
              <a:rPr kumimoji="1" lang="en-US" sz="3600" baseline="-25000" noProof="1">
                <a:solidFill>
                  <a:srgbClr val="FFFFFF"/>
                </a:solidFill>
              </a:rPr>
              <a:t>2</a:t>
            </a:r>
            <a:r>
              <a:rPr kumimoji="1" lang="en-US" sz="3600" noProof="1">
                <a:solidFill>
                  <a:srgbClr val="FFFFFF"/>
                </a:solidFill>
              </a:rPr>
              <a:t>V</a:t>
            </a:r>
            <a:r>
              <a:rPr kumimoji="1" lang="en-US" sz="3600" baseline="-25000" noProof="1">
                <a:solidFill>
                  <a:srgbClr val="FFFFFF"/>
                </a:solidFill>
              </a:rPr>
              <a:t>2</a:t>
            </a:r>
            <a:endParaRPr kumimoji="1" lang="en-US" sz="3600" baseline="-25000">
              <a:solidFill>
                <a:srgbClr val="FFFFFF"/>
              </a:solidFill>
            </a:endParaRPr>
          </a:p>
        </p:txBody>
      </p:sp>
      <p:sp>
        <p:nvSpPr>
          <p:cNvPr id="192522" name="Line 12"/>
          <p:cNvSpPr>
            <a:spLocks noChangeShapeType="1"/>
          </p:cNvSpPr>
          <p:nvPr/>
        </p:nvSpPr>
        <p:spPr bwMode="auto">
          <a:xfrm>
            <a:off x="5262563" y="3702050"/>
            <a:ext cx="1042987" cy="0"/>
          </a:xfrm>
          <a:prstGeom prst="line">
            <a:avLst/>
          </a:prstGeom>
          <a:noFill/>
          <a:ln w="15875">
            <a:solidFill>
              <a:schemeClr val="tx1"/>
            </a:solidFill>
            <a:round/>
            <a:headEnd/>
            <a:tailEnd/>
          </a:ln>
        </p:spPr>
        <p:txBody>
          <a:bodyPr/>
          <a:lstStyle/>
          <a:p>
            <a:endParaRPr lang="en-US">
              <a:solidFill>
                <a:srgbClr val="FFFFFF"/>
              </a:solidFill>
            </a:endParaRPr>
          </a:p>
        </p:txBody>
      </p:sp>
      <p:sp>
        <p:nvSpPr>
          <p:cNvPr id="192523" name="Line 13"/>
          <p:cNvSpPr>
            <a:spLocks noChangeShapeType="1"/>
          </p:cNvSpPr>
          <p:nvPr/>
        </p:nvSpPr>
        <p:spPr bwMode="auto">
          <a:xfrm>
            <a:off x="6772275" y="3703638"/>
            <a:ext cx="1042988" cy="0"/>
          </a:xfrm>
          <a:prstGeom prst="line">
            <a:avLst/>
          </a:prstGeom>
          <a:noFill/>
          <a:ln w="15875">
            <a:solidFill>
              <a:schemeClr val="tx1"/>
            </a:solidFill>
            <a:round/>
            <a:headEnd/>
            <a:tailEnd/>
          </a:ln>
        </p:spPr>
        <p:txBody>
          <a:bodyPr/>
          <a:lstStyle/>
          <a:p>
            <a:endParaRPr lang="en-US">
              <a:solidFill>
                <a:srgbClr val="FFFFFF"/>
              </a:solidFill>
            </a:endParaRPr>
          </a:p>
        </p:txBody>
      </p:sp>
      <p:sp>
        <p:nvSpPr>
          <p:cNvPr id="192524" name="Rectangle 16"/>
          <p:cNvSpPr>
            <a:spLocks noChangeArrowheads="1"/>
          </p:cNvSpPr>
          <p:nvPr/>
        </p:nvSpPr>
        <p:spPr bwMode="auto">
          <a:xfrm>
            <a:off x="787400" y="2097088"/>
            <a:ext cx="4572000" cy="3082925"/>
          </a:xfrm>
          <a:prstGeom prst="rect">
            <a:avLst/>
          </a:prstGeom>
          <a:noFill/>
          <a:ln w="9525">
            <a:noFill/>
            <a:miter lim="800000"/>
            <a:headEnd/>
            <a:tailEnd/>
          </a:ln>
        </p:spPr>
        <p:txBody>
          <a:bodyPr>
            <a:spAutoFit/>
          </a:bodyPr>
          <a:lstStyle/>
          <a:p>
            <a:pPr algn="l">
              <a:spcBef>
                <a:spcPct val="20000"/>
              </a:spcBef>
            </a:pPr>
            <a:r>
              <a:rPr kumimoji="1" lang="en-US" sz="2800">
                <a:solidFill>
                  <a:srgbClr val="FFFFFF"/>
                </a:solidFill>
              </a:rPr>
              <a:t>V</a:t>
            </a:r>
            <a:r>
              <a:rPr kumimoji="1" lang="en-US" sz="2800" baseline="-25000">
                <a:solidFill>
                  <a:srgbClr val="FFFFFF"/>
                </a:solidFill>
              </a:rPr>
              <a:t>1</a:t>
            </a:r>
            <a:r>
              <a:rPr kumimoji="1" lang="en-US" sz="2800">
                <a:solidFill>
                  <a:srgbClr val="FFFFFF"/>
                </a:solidFill>
              </a:rPr>
              <a:t> = 1.5 L</a:t>
            </a:r>
          </a:p>
          <a:p>
            <a:pPr algn="l">
              <a:spcBef>
                <a:spcPct val="20000"/>
              </a:spcBef>
            </a:pPr>
            <a:r>
              <a:rPr kumimoji="1" lang="en-US" sz="2800">
                <a:solidFill>
                  <a:srgbClr val="FFFFFF"/>
                </a:solidFill>
              </a:rPr>
              <a:t>P</a:t>
            </a:r>
            <a:r>
              <a:rPr kumimoji="1" lang="en-US" sz="2800" baseline="-25000">
                <a:solidFill>
                  <a:srgbClr val="FFFFFF"/>
                </a:solidFill>
              </a:rPr>
              <a:t>1</a:t>
            </a:r>
            <a:r>
              <a:rPr kumimoji="1" lang="en-US" sz="2800">
                <a:solidFill>
                  <a:srgbClr val="FFFFFF"/>
                </a:solidFill>
              </a:rPr>
              <a:t> = 850 mm Hg</a:t>
            </a:r>
          </a:p>
          <a:p>
            <a:pPr algn="l">
              <a:spcBef>
                <a:spcPct val="20000"/>
              </a:spcBef>
            </a:pPr>
            <a:r>
              <a:rPr kumimoji="1" lang="en-US" sz="2800">
                <a:solidFill>
                  <a:srgbClr val="FFFFFF"/>
                </a:solidFill>
              </a:rPr>
              <a:t>T</a:t>
            </a:r>
            <a:r>
              <a:rPr kumimoji="1" lang="en-US" sz="2800" baseline="-25000">
                <a:solidFill>
                  <a:srgbClr val="FFFFFF"/>
                </a:solidFill>
              </a:rPr>
              <a:t>1</a:t>
            </a:r>
            <a:r>
              <a:rPr kumimoji="1" lang="en-US" sz="2800">
                <a:solidFill>
                  <a:srgbClr val="FFFFFF"/>
                </a:solidFill>
              </a:rPr>
              <a:t> = 15°C = 288 K</a:t>
            </a:r>
          </a:p>
          <a:p>
            <a:pPr algn="l">
              <a:spcBef>
                <a:spcPct val="20000"/>
              </a:spcBef>
            </a:pPr>
            <a:r>
              <a:rPr kumimoji="1" lang="en-US" sz="2800">
                <a:solidFill>
                  <a:srgbClr val="FFFFFF"/>
                </a:solidFill>
              </a:rPr>
              <a:t>P</a:t>
            </a:r>
            <a:r>
              <a:rPr kumimoji="1" lang="en-US" sz="2800" baseline="-25000">
                <a:solidFill>
                  <a:srgbClr val="FFFFFF"/>
                </a:solidFill>
              </a:rPr>
              <a:t>2</a:t>
            </a:r>
            <a:r>
              <a:rPr kumimoji="1" lang="en-US" sz="2800">
                <a:solidFill>
                  <a:srgbClr val="FFFFFF"/>
                </a:solidFill>
              </a:rPr>
              <a:t> = ?</a:t>
            </a:r>
          </a:p>
          <a:p>
            <a:pPr algn="l">
              <a:spcBef>
                <a:spcPct val="20000"/>
              </a:spcBef>
            </a:pPr>
            <a:r>
              <a:rPr kumimoji="1" lang="en-US" sz="2800">
                <a:solidFill>
                  <a:srgbClr val="FFFFFF"/>
                </a:solidFill>
              </a:rPr>
              <a:t>V</a:t>
            </a:r>
            <a:r>
              <a:rPr kumimoji="1" lang="en-US" sz="2800" baseline="-25000">
                <a:solidFill>
                  <a:srgbClr val="FFFFFF"/>
                </a:solidFill>
              </a:rPr>
              <a:t>2</a:t>
            </a:r>
            <a:r>
              <a:rPr kumimoji="1" lang="en-US" sz="2800">
                <a:solidFill>
                  <a:srgbClr val="FFFFFF"/>
                </a:solidFill>
              </a:rPr>
              <a:t> = 2.5 L</a:t>
            </a:r>
          </a:p>
          <a:p>
            <a:pPr algn="l">
              <a:spcBef>
                <a:spcPct val="20000"/>
              </a:spcBef>
            </a:pPr>
            <a:r>
              <a:rPr kumimoji="1" lang="en-US" sz="2800">
                <a:solidFill>
                  <a:srgbClr val="FFFFFF"/>
                </a:solidFill>
              </a:rPr>
              <a:t>T</a:t>
            </a:r>
            <a:r>
              <a:rPr kumimoji="1" lang="en-US" sz="2800" baseline="-25000">
                <a:solidFill>
                  <a:srgbClr val="FFFFFF"/>
                </a:solidFill>
              </a:rPr>
              <a:t>2</a:t>
            </a:r>
            <a:r>
              <a:rPr kumimoji="1" lang="en-US" sz="2800">
                <a:solidFill>
                  <a:srgbClr val="FFFFFF"/>
                </a:solidFill>
              </a:rPr>
              <a:t> = 30.0°C = 303 K</a:t>
            </a:r>
          </a:p>
        </p:txBody>
      </p:sp>
    </p:spTree>
    <p:extLst>
      <p:ext uri="{BB962C8B-B14F-4D97-AF65-F5344CB8AC3E}">
        <p14:creationId xmlns:p14="http://schemas.microsoft.com/office/powerpoint/2010/main" val="218371331"/>
      </p:ext>
    </p:extLst>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AutoShape 3">
            <a:hlinkClick r:id="" action="ppaction://hlinkshowjump?jump=nextslide" highlightClick="1"/>
          </p:cNvPr>
          <p:cNvSpPr>
            <a:spLocks noChangeArrowheads="1"/>
          </p:cNvSpPr>
          <p:nvPr/>
        </p:nvSpPr>
        <p:spPr bwMode="auto">
          <a:xfrm>
            <a:off x="3784600" y="5713413"/>
            <a:ext cx="1524000" cy="457200"/>
          </a:xfrm>
          <a:prstGeom prst="actionButtonBlank">
            <a:avLst/>
          </a:prstGeom>
          <a:solidFill>
            <a:schemeClr val="accent1"/>
          </a:solidFill>
          <a:ln w="12700" cap="sq">
            <a:solidFill>
              <a:schemeClr val="tx1"/>
            </a:solidFill>
            <a:miter lim="800000"/>
            <a:headEnd type="none" w="sm" len="sm"/>
            <a:tailEnd type="none" w="sm" len="sm"/>
          </a:ln>
        </p:spPr>
        <p:txBody>
          <a:bodyPr wrap="none" anchor="ctr"/>
          <a:lstStyle/>
          <a:p>
            <a:pPr eaLnBrk="0" hangingPunct="0"/>
            <a:r>
              <a:rPr lang="en-US" sz="2400">
                <a:solidFill>
                  <a:srgbClr val="FFFFFF"/>
                </a:solidFill>
                <a:latin typeface="DomCasual BT" pitchFamily="66" charset="0"/>
                <a:hlinkClick r:id="rId3" action="ppaction://hlinksldjump"/>
              </a:rPr>
              <a:t>ANSWER</a:t>
            </a:r>
            <a:endParaRPr lang="en-US" sz="2400">
              <a:solidFill>
                <a:srgbClr val="FFFFFF"/>
              </a:solidFill>
              <a:latin typeface="DomCasual BT" pitchFamily="66" charset="0"/>
            </a:endParaRPr>
          </a:p>
        </p:txBody>
      </p:sp>
      <p:sp>
        <p:nvSpPr>
          <p:cNvPr id="193539" name="Rectangle 4"/>
          <p:cNvSpPr>
            <a:spLocks noGrp="1" noChangeArrowheads="1"/>
          </p:cNvSpPr>
          <p:nvPr>
            <p:ph type="title"/>
          </p:nvPr>
        </p:nvSpPr>
        <p:spPr/>
        <p:txBody>
          <a:bodyPr/>
          <a:lstStyle/>
          <a:p>
            <a:pPr eaLnBrk="1" hangingPunct="1"/>
            <a:r>
              <a:rPr lang="en-US" smtClean="0"/>
              <a:t>QUESTION #7</a:t>
            </a:r>
          </a:p>
        </p:txBody>
      </p:sp>
      <p:sp>
        <p:nvSpPr>
          <p:cNvPr id="193540" name="Rectangle 6"/>
          <p:cNvSpPr>
            <a:spLocks noChangeArrowheads="1"/>
          </p:cNvSpPr>
          <p:nvPr/>
        </p:nvSpPr>
        <p:spPr bwMode="auto">
          <a:xfrm>
            <a:off x="609600" y="6629400"/>
            <a:ext cx="3730625" cy="336550"/>
          </a:xfrm>
          <a:prstGeom prst="rect">
            <a:avLst/>
          </a:prstGeom>
          <a:noFill/>
          <a:ln w="9525">
            <a:noFill/>
            <a:miter lim="800000"/>
            <a:headEnd/>
            <a:tailEnd/>
          </a:ln>
        </p:spPr>
        <p:txBody>
          <a:bodyPr wrap="none">
            <a:spAutoFit/>
          </a:bodyPr>
          <a:lstStyle/>
          <a:p>
            <a:pPr algn="l"/>
            <a:r>
              <a:rPr lang="en-US" sz="800">
                <a:solidFill>
                  <a:srgbClr val="FFFFFF"/>
                </a:solidFill>
              </a:rPr>
              <a:t>Courtesy Christy Johannesson www.nisd.net/communicationsarts/pages/chem</a:t>
            </a:r>
          </a:p>
          <a:p>
            <a:pPr algn="l"/>
            <a:endParaRPr lang="en-US" sz="800">
              <a:solidFill>
                <a:srgbClr val="FFFFFF"/>
              </a:solidFill>
            </a:endParaRPr>
          </a:p>
        </p:txBody>
      </p:sp>
      <p:sp>
        <p:nvSpPr>
          <p:cNvPr id="193541" name="Rectangle 8"/>
          <p:cNvSpPr>
            <a:spLocks noChangeArrowheads="1"/>
          </p:cNvSpPr>
          <p:nvPr/>
        </p:nvSpPr>
        <p:spPr bwMode="auto">
          <a:xfrm>
            <a:off x="806450" y="2092325"/>
            <a:ext cx="8339138" cy="1544638"/>
          </a:xfrm>
          <a:prstGeom prst="rect">
            <a:avLst/>
          </a:prstGeom>
          <a:noFill/>
          <a:ln w="9525">
            <a:noFill/>
            <a:miter lim="800000"/>
            <a:headEnd/>
            <a:tailEnd/>
          </a:ln>
        </p:spPr>
        <p:txBody>
          <a:bodyPr wrap="none">
            <a:spAutoFit/>
          </a:bodyPr>
          <a:lstStyle/>
          <a:p>
            <a:pPr algn="l">
              <a:spcBef>
                <a:spcPct val="20000"/>
              </a:spcBef>
            </a:pPr>
            <a:r>
              <a:rPr kumimoji="1" lang="en-US" sz="2800">
                <a:solidFill>
                  <a:srgbClr val="FFFFFF"/>
                </a:solidFill>
              </a:rPr>
              <a:t>At 27°C, fluorine occupies a volume of  0.500 dm</a:t>
            </a:r>
            <a:r>
              <a:rPr kumimoji="1" lang="en-US" sz="2800" baseline="30000">
                <a:solidFill>
                  <a:srgbClr val="FFFFFF"/>
                </a:solidFill>
              </a:rPr>
              <a:t>3</a:t>
            </a:r>
            <a:r>
              <a:rPr kumimoji="1" lang="en-US" sz="2800">
                <a:solidFill>
                  <a:srgbClr val="FFFFFF"/>
                </a:solidFill>
              </a:rPr>
              <a:t>.  </a:t>
            </a:r>
          </a:p>
          <a:p>
            <a:pPr algn="l">
              <a:spcBef>
                <a:spcPct val="20000"/>
              </a:spcBef>
            </a:pPr>
            <a:r>
              <a:rPr kumimoji="1" lang="en-US" sz="2800">
                <a:solidFill>
                  <a:srgbClr val="FFFFFF"/>
                </a:solidFill>
              </a:rPr>
              <a:t>To what temperature in degrees </a:t>
            </a:r>
            <a:r>
              <a:rPr kumimoji="1" lang="en-US" sz="2800" b="1">
                <a:solidFill>
                  <a:srgbClr val="FFFFFF"/>
                </a:solidFill>
              </a:rPr>
              <a:t>Celsius</a:t>
            </a:r>
            <a:r>
              <a:rPr kumimoji="1" lang="en-US" sz="2800">
                <a:solidFill>
                  <a:srgbClr val="FFFFFF"/>
                </a:solidFill>
              </a:rPr>
              <a:t> should </a:t>
            </a:r>
          </a:p>
          <a:p>
            <a:pPr algn="l">
              <a:spcBef>
                <a:spcPct val="20000"/>
              </a:spcBef>
            </a:pPr>
            <a:r>
              <a:rPr kumimoji="1" lang="en-US" sz="2800">
                <a:solidFill>
                  <a:srgbClr val="FFFFFF"/>
                </a:solidFill>
              </a:rPr>
              <a:t>it be lowered to bring the volume to 200. mL?</a:t>
            </a:r>
          </a:p>
        </p:txBody>
      </p:sp>
    </p:spTree>
    <p:extLst>
      <p:ext uri="{BB962C8B-B14F-4D97-AF65-F5344CB8AC3E}">
        <p14:creationId xmlns:p14="http://schemas.microsoft.com/office/powerpoint/2010/main" val="1334836806"/>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685800" y="457200"/>
            <a:ext cx="7772400" cy="1295400"/>
          </a:xfrm>
          <a:noFill/>
        </p:spPr>
        <p:txBody>
          <a:bodyPr/>
          <a:lstStyle/>
          <a:p>
            <a:pPr eaLnBrk="1" hangingPunct="1">
              <a:lnSpc>
                <a:spcPct val="120000"/>
              </a:lnSpc>
              <a:spcBef>
                <a:spcPct val="10000"/>
              </a:spcBef>
            </a:pPr>
            <a:r>
              <a:rPr lang="en-US" noProof="1" smtClean="0"/>
              <a:t>ANSWER #7</a:t>
            </a:r>
            <a:endParaRPr lang="en-US" smtClean="0"/>
          </a:p>
        </p:txBody>
      </p:sp>
      <p:sp>
        <p:nvSpPr>
          <p:cNvPr id="194563" name="AutoShape 4">
            <a:hlinkClick r:id="" action="ppaction://hlinkshowjump?jump=nextslide" highlightClick="1"/>
          </p:cNvPr>
          <p:cNvSpPr>
            <a:spLocks noChangeArrowheads="1"/>
          </p:cNvSpPr>
          <p:nvPr/>
        </p:nvSpPr>
        <p:spPr bwMode="auto">
          <a:xfrm>
            <a:off x="5826125" y="5791200"/>
            <a:ext cx="1524000" cy="457200"/>
          </a:xfrm>
          <a:prstGeom prst="actionButtonBlank">
            <a:avLst/>
          </a:prstGeom>
          <a:solidFill>
            <a:schemeClr val="accent1"/>
          </a:solidFill>
          <a:ln w="12700" cap="sq">
            <a:solidFill>
              <a:schemeClr val="tx1"/>
            </a:solidFill>
            <a:miter lim="800000"/>
            <a:headEnd type="none" w="sm" len="sm"/>
            <a:tailEnd type="none" w="sm" len="sm"/>
          </a:ln>
        </p:spPr>
        <p:txBody>
          <a:bodyPr wrap="none" anchor="ctr"/>
          <a:lstStyle/>
          <a:p>
            <a:pPr eaLnBrk="0" hangingPunct="0"/>
            <a:r>
              <a:rPr lang="en-US" sz="2400">
                <a:solidFill>
                  <a:srgbClr val="FFFFFF"/>
                </a:solidFill>
                <a:latin typeface="DomCasual BT" pitchFamily="66" charset="0"/>
              </a:rPr>
              <a:t>NEXT</a:t>
            </a:r>
          </a:p>
        </p:txBody>
      </p:sp>
      <p:sp>
        <p:nvSpPr>
          <p:cNvPr id="194564" name="Rectangle 5"/>
          <p:cNvSpPr>
            <a:spLocks noChangeArrowheads="1"/>
          </p:cNvSpPr>
          <p:nvPr/>
        </p:nvSpPr>
        <p:spPr bwMode="auto">
          <a:xfrm>
            <a:off x="4648200" y="1828800"/>
            <a:ext cx="3810000" cy="4114800"/>
          </a:xfrm>
          <a:prstGeom prst="rect">
            <a:avLst/>
          </a:prstGeom>
          <a:noFill/>
          <a:ln w="9525">
            <a:noFill/>
            <a:miter lim="800000"/>
            <a:headEnd/>
            <a:tailEnd/>
          </a:ln>
        </p:spPr>
        <p:txBody>
          <a:bodyPr lIns="92075" tIns="46038" rIns="92075" bIns="46038"/>
          <a:lstStyle/>
          <a:p>
            <a:pPr>
              <a:spcBef>
                <a:spcPct val="20000"/>
              </a:spcBef>
            </a:pPr>
            <a:r>
              <a:rPr kumimoji="1" lang="en-US" sz="3600" noProof="1">
                <a:solidFill>
                  <a:srgbClr val="FFFFFF"/>
                </a:solidFill>
              </a:rPr>
              <a:t>CHARLES’ LAW</a:t>
            </a:r>
          </a:p>
          <a:p>
            <a:pPr>
              <a:spcBef>
                <a:spcPct val="20000"/>
              </a:spcBef>
            </a:pPr>
            <a:r>
              <a:rPr kumimoji="1" lang="en-US" sz="3600" noProof="1">
                <a:solidFill>
                  <a:srgbClr val="FFFFFF"/>
                </a:solidFill>
              </a:rPr>
              <a:t>P</a:t>
            </a:r>
            <a:r>
              <a:rPr kumimoji="1" lang="en-US" sz="3600" baseline="-25000" noProof="1">
                <a:solidFill>
                  <a:srgbClr val="FFFFFF"/>
                </a:solidFill>
              </a:rPr>
              <a:t>1</a:t>
            </a:r>
            <a:r>
              <a:rPr kumimoji="1" lang="en-US" sz="3600" noProof="1">
                <a:solidFill>
                  <a:srgbClr val="FFFFFF"/>
                </a:solidFill>
              </a:rPr>
              <a:t>V</a:t>
            </a:r>
            <a:r>
              <a:rPr kumimoji="1" lang="en-US" sz="3600" baseline="-25000" noProof="1">
                <a:solidFill>
                  <a:srgbClr val="FFFFFF"/>
                </a:solidFill>
              </a:rPr>
              <a:t>1</a:t>
            </a:r>
            <a:r>
              <a:rPr kumimoji="1" lang="en-US" sz="3600" noProof="1">
                <a:solidFill>
                  <a:srgbClr val="FFFFFF"/>
                </a:solidFill>
              </a:rPr>
              <a:t>T</a:t>
            </a:r>
            <a:r>
              <a:rPr kumimoji="1" lang="en-US" sz="3600" baseline="-25000" noProof="1">
                <a:solidFill>
                  <a:srgbClr val="FFFFFF"/>
                </a:solidFill>
              </a:rPr>
              <a:t>2</a:t>
            </a:r>
            <a:r>
              <a:rPr kumimoji="1" lang="en-US" sz="3600" noProof="1">
                <a:solidFill>
                  <a:srgbClr val="FFFFFF"/>
                </a:solidFill>
              </a:rPr>
              <a:t> = P</a:t>
            </a:r>
            <a:r>
              <a:rPr kumimoji="1" lang="en-US" sz="3600" baseline="-25000" noProof="1">
                <a:solidFill>
                  <a:srgbClr val="FFFFFF"/>
                </a:solidFill>
              </a:rPr>
              <a:t>2</a:t>
            </a:r>
            <a:r>
              <a:rPr kumimoji="1" lang="en-US" sz="3600" noProof="1">
                <a:solidFill>
                  <a:srgbClr val="FFFFFF"/>
                </a:solidFill>
              </a:rPr>
              <a:t>V</a:t>
            </a:r>
            <a:r>
              <a:rPr kumimoji="1" lang="en-US" sz="3600" baseline="-25000" noProof="1">
                <a:solidFill>
                  <a:srgbClr val="FFFFFF"/>
                </a:solidFill>
              </a:rPr>
              <a:t>2</a:t>
            </a:r>
            <a:r>
              <a:rPr kumimoji="1" lang="en-US" sz="3600" noProof="1">
                <a:solidFill>
                  <a:srgbClr val="FFFFFF"/>
                </a:solidFill>
              </a:rPr>
              <a:t>T</a:t>
            </a:r>
            <a:r>
              <a:rPr kumimoji="1" lang="en-US" sz="3600" baseline="-25000" noProof="1">
                <a:solidFill>
                  <a:srgbClr val="FFFFFF"/>
                </a:solidFill>
              </a:rPr>
              <a:t>1</a:t>
            </a:r>
            <a:endParaRPr kumimoji="1" lang="en-US" sz="3600" b="1" noProof="1">
              <a:solidFill>
                <a:srgbClr val="FFFF00"/>
              </a:solidFill>
            </a:endParaRPr>
          </a:p>
          <a:p>
            <a:pPr algn="l">
              <a:spcBef>
                <a:spcPct val="20000"/>
              </a:spcBef>
            </a:pPr>
            <a:endParaRPr kumimoji="1" lang="en-US" sz="3600" b="1" noProof="1">
              <a:solidFill>
                <a:srgbClr val="FFFF00"/>
              </a:solidFill>
            </a:endParaRPr>
          </a:p>
          <a:p>
            <a:pPr>
              <a:spcBef>
                <a:spcPct val="20000"/>
              </a:spcBef>
            </a:pPr>
            <a:r>
              <a:rPr kumimoji="1" lang="en-US" sz="3600" b="1" noProof="1">
                <a:solidFill>
                  <a:srgbClr val="FFFF00"/>
                </a:solidFill>
              </a:rPr>
              <a:t>T</a:t>
            </a:r>
            <a:r>
              <a:rPr kumimoji="1" lang="en-US" sz="3600" b="1" baseline="-25000" noProof="1">
                <a:solidFill>
                  <a:srgbClr val="FFFF00"/>
                </a:solidFill>
              </a:rPr>
              <a:t>2</a:t>
            </a:r>
            <a:r>
              <a:rPr kumimoji="1" lang="en-US" sz="3600" b="1" noProof="1">
                <a:solidFill>
                  <a:srgbClr val="FFFF00"/>
                </a:solidFill>
              </a:rPr>
              <a:t> = -153°C</a:t>
            </a:r>
          </a:p>
          <a:p>
            <a:pPr>
              <a:spcBef>
                <a:spcPct val="20000"/>
              </a:spcBef>
            </a:pPr>
            <a:r>
              <a:rPr kumimoji="1" lang="en-US" sz="3600" b="1" noProof="1">
                <a:solidFill>
                  <a:srgbClr val="FFFF00"/>
                </a:solidFill>
              </a:rPr>
              <a:t>(120 K)</a:t>
            </a:r>
            <a:endParaRPr kumimoji="1" lang="en-US" sz="3600" b="1">
              <a:solidFill>
                <a:srgbClr val="FFFF00"/>
              </a:solidFill>
            </a:endParaRPr>
          </a:p>
        </p:txBody>
      </p:sp>
      <p:sp>
        <p:nvSpPr>
          <p:cNvPr id="638982" name="AutoShape 6">
            <a:hlinkClick r:id="" action="ppaction://hlinkshowjump?jump=previousslide" highlightClick="1"/>
          </p:cNvPr>
          <p:cNvSpPr>
            <a:spLocks noChangeArrowheads="1"/>
          </p:cNvSpPr>
          <p:nvPr/>
        </p:nvSpPr>
        <p:spPr bwMode="auto">
          <a:xfrm>
            <a:off x="1793875" y="5791200"/>
            <a:ext cx="2235200" cy="457200"/>
          </a:xfrm>
          <a:prstGeom prst="actionButtonBlank">
            <a:avLst/>
          </a:prstGeom>
          <a:solidFill>
            <a:schemeClr val="accent1"/>
          </a:solidFill>
          <a:ln w="12700" cap="sq">
            <a:solidFill>
              <a:schemeClr val="tx1"/>
            </a:solidFill>
            <a:miter lim="800000"/>
            <a:headEnd type="none" w="sm" len="sm"/>
            <a:tailEnd type="none" w="sm" len="sm"/>
          </a:ln>
          <a:effectLst/>
        </p:spPr>
        <p:txBody>
          <a:bodyPr wrap="none" anchor="ctr"/>
          <a:lstStyle/>
          <a:p>
            <a:pPr eaLnBrk="0" hangingPunct="0">
              <a:defRPr/>
            </a:pPr>
            <a:r>
              <a:rPr lang="en-US" sz="1600" b="1">
                <a:solidFill>
                  <a:srgbClr val="FFFFFF"/>
                </a:solidFill>
                <a:effectLst>
                  <a:outerShdw blurRad="38100" dist="38100" dir="2700000" algn="tl">
                    <a:srgbClr val="000000"/>
                  </a:outerShdw>
                </a:effectLst>
                <a:latin typeface="DomCasual BT" pitchFamily="66" charset="0"/>
              </a:rPr>
              <a:t>BACK TO PROBLEM</a:t>
            </a:r>
          </a:p>
        </p:txBody>
      </p:sp>
      <p:sp>
        <p:nvSpPr>
          <p:cNvPr id="194566" name="Line 7"/>
          <p:cNvSpPr>
            <a:spLocks noChangeShapeType="1"/>
          </p:cNvSpPr>
          <p:nvPr/>
        </p:nvSpPr>
        <p:spPr bwMode="auto">
          <a:xfrm flipV="1">
            <a:off x="4940300" y="2651125"/>
            <a:ext cx="304800" cy="304800"/>
          </a:xfrm>
          <a:prstGeom prst="line">
            <a:avLst/>
          </a:prstGeom>
          <a:noFill/>
          <a:ln w="57150" cap="sq">
            <a:solidFill>
              <a:srgbClr val="FF0000"/>
            </a:solidFill>
            <a:round/>
            <a:headEnd type="none" w="sm" len="sm"/>
            <a:tailEnd type="none" w="sm" len="sm"/>
          </a:ln>
        </p:spPr>
        <p:txBody>
          <a:bodyPr wrap="none" anchor="ctr"/>
          <a:lstStyle/>
          <a:p>
            <a:endParaRPr lang="en-US">
              <a:solidFill>
                <a:srgbClr val="FFFFFF"/>
              </a:solidFill>
            </a:endParaRPr>
          </a:p>
        </p:txBody>
      </p:sp>
      <p:sp>
        <p:nvSpPr>
          <p:cNvPr id="194567" name="Line 8"/>
          <p:cNvSpPr>
            <a:spLocks noChangeShapeType="1"/>
          </p:cNvSpPr>
          <p:nvPr/>
        </p:nvSpPr>
        <p:spPr bwMode="auto">
          <a:xfrm flipV="1">
            <a:off x="6788150" y="2649538"/>
            <a:ext cx="304800" cy="304800"/>
          </a:xfrm>
          <a:prstGeom prst="line">
            <a:avLst/>
          </a:prstGeom>
          <a:noFill/>
          <a:ln w="57150" cap="sq">
            <a:solidFill>
              <a:srgbClr val="FF0000"/>
            </a:solidFill>
            <a:round/>
            <a:headEnd type="none" w="sm" len="sm"/>
            <a:tailEnd type="none" w="sm" len="sm"/>
          </a:ln>
        </p:spPr>
        <p:txBody>
          <a:bodyPr wrap="none" anchor="ctr"/>
          <a:lstStyle/>
          <a:p>
            <a:endParaRPr lang="en-US">
              <a:solidFill>
                <a:srgbClr val="FFFFFF"/>
              </a:solidFill>
            </a:endParaRPr>
          </a:p>
        </p:txBody>
      </p:sp>
      <p:sp>
        <p:nvSpPr>
          <p:cNvPr id="194568" name="Rectangle 10"/>
          <p:cNvSpPr>
            <a:spLocks noChangeArrowheads="1"/>
          </p:cNvSpPr>
          <p:nvPr/>
        </p:nvSpPr>
        <p:spPr bwMode="auto">
          <a:xfrm>
            <a:off x="609600" y="6629400"/>
            <a:ext cx="3730625" cy="336550"/>
          </a:xfrm>
          <a:prstGeom prst="rect">
            <a:avLst/>
          </a:prstGeom>
          <a:noFill/>
          <a:ln w="9525">
            <a:noFill/>
            <a:miter lim="800000"/>
            <a:headEnd/>
            <a:tailEnd/>
          </a:ln>
        </p:spPr>
        <p:txBody>
          <a:bodyPr wrap="none">
            <a:spAutoFit/>
          </a:bodyPr>
          <a:lstStyle/>
          <a:p>
            <a:pPr algn="l"/>
            <a:r>
              <a:rPr lang="en-US" sz="800">
                <a:solidFill>
                  <a:srgbClr val="FFFFFF"/>
                </a:solidFill>
              </a:rPr>
              <a:t>Courtesy Christy Johannesson www.nisd.net/communicationsarts/pages/chem</a:t>
            </a:r>
          </a:p>
          <a:p>
            <a:pPr algn="l"/>
            <a:endParaRPr lang="en-US" sz="800">
              <a:solidFill>
                <a:srgbClr val="FFFFFF"/>
              </a:solidFill>
            </a:endParaRPr>
          </a:p>
        </p:txBody>
      </p:sp>
      <p:sp>
        <p:nvSpPr>
          <p:cNvPr id="194569" name="Rectangle 13"/>
          <p:cNvSpPr>
            <a:spLocks noChangeArrowheads="1"/>
          </p:cNvSpPr>
          <p:nvPr/>
        </p:nvSpPr>
        <p:spPr bwMode="auto">
          <a:xfrm>
            <a:off x="782638" y="2098675"/>
            <a:ext cx="4572000" cy="2057400"/>
          </a:xfrm>
          <a:prstGeom prst="rect">
            <a:avLst/>
          </a:prstGeom>
          <a:noFill/>
          <a:ln w="9525">
            <a:noFill/>
            <a:miter lim="800000"/>
            <a:headEnd/>
            <a:tailEnd/>
          </a:ln>
        </p:spPr>
        <p:txBody>
          <a:bodyPr>
            <a:spAutoFit/>
          </a:bodyPr>
          <a:lstStyle/>
          <a:p>
            <a:pPr algn="l">
              <a:spcBef>
                <a:spcPct val="20000"/>
              </a:spcBef>
            </a:pPr>
            <a:r>
              <a:rPr kumimoji="1" lang="en-US" sz="2800">
                <a:solidFill>
                  <a:srgbClr val="FFFFFF"/>
                </a:solidFill>
              </a:rPr>
              <a:t>T</a:t>
            </a:r>
            <a:r>
              <a:rPr kumimoji="1" lang="en-US" sz="2800" baseline="-25000">
                <a:solidFill>
                  <a:srgbClr val="FFFFFF"/>
                </a:solidFill>
              </a:rPr>
              <a:t>1</a:t>
            </a:r>
            <a:r>
              <a:rPr kumimoji="1" lang="en-US" sz="2800">
                <a:solidFill>
                  <a:srgbClr val="FFFFFF"/>
                </a:solidFill>
              </a:rPr>
              <a:t> = 27ºC = 300. K</a:t>
            </a:r>
          </a:p>
          <a:p>
            <a:pPr algn="l">
              <a:spcBef>
                <a:spcPct val="20000"/>
              </a:spcBef>
            </a:pPr>
            <a:r>
              <a:rPr kumimoji="1" lang="en-US" sz="2800">
                <a:solidFill>
                  <a:srgbClr val="FFFFFF"/>
                </a:solidFill>
              </a:rPr>
              <a:t>V</a:t>
            </a:r>
            <a:r>
              <a:rPr kumimoji="1" lang="en-US" sz="2800" baseline="-25000">
                <a:solidFill>
                  <a:srgbClr val="FFFFFF"/>
                </a:solidFill>
              </a:rPr>
              <a:t>1</a:t>
            </a:r>
            <a:r>
              <a:rPr kumimoji="1" lang="en-US" sz="2800">
                <a:solidFill>
                  <a:srgbClr val="FFFFFF"/>
                </a:solidFill>
              </a:rPr>
              <a:t> = 0.500 dm</a:t>
            </a:r>
            <a:r>
              <a:rPr kumimoji="1" lang="en-US" sz="2800" baseline="30000">
                <a:solidFill>
                  <a:srgbClr val="FFFFFF"/>
                </a:solidFill>
              </a:rPr>
              <a:t>3</a:t>
            </a:r>
            <a:endParaRPr kumimoji="1" lang="en-US" sz="2800">
              <a:solidFill>
                <a:srgbClr val="FFFFFF"/>
              </a:solidFill>
            </a:endParaRPr>
          </a:p>
          <a:p>
            <a:pPr algn="l">
              <a:spcBef>
                <a:spcPct val="20000"/>
              </a:spcBef>
            </a:pPr>
            <a:r>
              <a:rPr kumimoji="1" lang="en-US" sz="2800">
                <a:solidFill>
                  <a:srgbClr val="FFFFFF"/>
                </a:solidFill>
              </a:rPr>
              <a:t>T</a:t>
            </a:r>
            <a:r>
              <a:rPr kumimoji="1" lang="en-US" sz="2800" baseline="-25000">
                <a:solidFill>
                  <a:srgbClr val="FFFFFF"/>
                </a:solidFill>
              </a:rPr>
              <a:t>2</a:t>
            </a:r>
            <a:r>
              <a:rPr kumimoji="1" lang="en-US" sz="2800">
                <a:solidFill>
                  <a:srgbClr val="FFFFFF"/>
                </a:solidFill>
              </a:rPr>
              <a:t> = ?°C</a:t>
            </a:r>
          </a:p>
          <a:p>
            <a:pPr algn="l">
              <a:spcBef>
                <a:spcPct val="20000"/>
              </a:spcBef>
            </a:pPr>
            <a:r>
              <a:rPr kumimoji="1" lang="en-US" sz="2800">
                <a:solidFill>
                  <a:srgbClr val="FFFFFF"/>
                </a:solidFill>
              </a:rPr>
              <a:t>V</a:t>
            </a:r>
            <a:r>
              <a:rPr kumimoji="1" lang="en-US" sz="2800" baseline="-25000">
                <a:solidFill>
                  <a:srgbClr val="FFFFFF"/>
                </a:solidFill>
              </a:rPr>
              <a:t>2</a:t>
            </a:r>
            <a:r>
              <a:rPr kumimoji="1" lang="en-US" sz="2800">
                <a:solidFill>
                  <a:srgbClr val="FFFFFF"/>
                </a:solidFill>
              </a:rPr>
              <a:t> = 200. mL = 0.200 dm</a:t>
            </a:r>
            <a:r>
              <a:rPr kumimoji="1" lang="en-US" sz="2800" baseline="30000">
                <a:solidFill>
                  <a:srgbClr val="FFFFFF"/>
                </a:solidFill>
              </a:rPr>
              <a:t>3</a:t>
            </a:r>
          </a:p>
        </p:txBody>
      </p:sp>
    </p:spTree>
    <p:extLst>
      <p:ext uri="{BB962C8B-B14F-4D97-AF65-F5344CB8AC3E}">
        <p14:creationId xmlns:p14="http://schemas.microsoft.com/office/powerpoint/2010/main" val="1638601757"/>
      </p:ext>
    </p:extLst>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AutoShape 3">
            <a:hlinkClick r:id="" action="ppaction://hlinkshowjump?jump=nextslide" highlightClick="1"/>
          </p:cNvPr>
          <p:cNvSpPr>
            <a:spLocks noChangeArrowheads="1"/>
          </p:cNvSpPr>
          <p:nvPr/>
        </p:nvSpPr>
        <p:spPr bwMode="auto">
          <a:xfrm>
            <a:off x="3789363" y="5715000"/>
            <a:ext cx="1524000" cy="457200"/>
          </a:xfrm>
          <a:prstGeom prst="actionButtonBlank">
            <a:avLst/>
          </a:prstGeom>
          <a:solidFill>
            <a:schemeClr val="accent1"/>
          </a:solidFill>
          <a:ln w="12700" cap="sq">
            <a:solidFill>
              <a:schemeClr val="tx1"/>
            </a:solidFill>
            <a:miter lim="800000"/>
            <a:headEnd type="none" w="sm" len="sm"/>
            <a:tailEnd type="none" w="sm" len="sm"/>
          </a:ln>
        </p:spPr>
        <p:txBody>
          <a:bodyPr wrap="none" anchor="ctr"/>
          <a:lstStyle/>
          <a:p>
            <a:pPr eaLnBrk="0" hangingPunct="0"/>
            <a:r>
              <a:rPr lang="en-US" sz="2400">
                <a:solidFill>
                  <a:srgbClr val="FFFFFF"/>
                </a:solidFill>
                <a:latin typeface="DomCasual BT" pitchFamily="66" charset="0"/>
                <a:hlinkClick r:id="rId3" action="ppaction://hlinksldjump"/>
              </a:rPr>
              <a:t>ANSWER</a:t>
            </a:r>
            <a:endParaRPr lang="en-US" sz="2400">
              <a:solidFill>
                <a:srgbClr val="FFFFFF"/>
              </a:solidFill>
              <a:latin typeface="DomCasual BT" pitchFamily="66" charset="0"/>
            </a:endParaRPr>
          </a:p>
        </p:txBody>
      </p:sp>
      <p:sp>
        <p:nvSpPr>
          <p:cNvPr id="195587" name="Rectangle 4"/>
          <p:cNvSpPr>
            <a:spLocks noGrp="1" noChangeArrowheads="1"/>
          </p:cNvSpPr>
          <p:nvPr>
            <p:ph type="title"/>
          </p:nvPr>
        </p:nvSpPr>
        <p:spPr/>
        <p:txBody>
          <a:bodyPr/>
          <a:lstStyle/>
          <a:p>
            <a:pPr eaLnBrk="1" hangingPunct="1"/>
            <a:r>
              <a:rPr lang="en-US" smtClean="0"/>
              <a:t>QUESTION #8</a:t>
            </a:r>
          </a:p>
        </p:txBody>
      </p:sp>
      <p:sp>
        <p:nvSpPr>
          <p:cNvPr id="195588" name="Rectangle 6"/>
          <p:cNvSpPr>
            <a:spLocks noChangeArrowheads="1"/>
          </p:cNvSpPr>
          <p:nvPr/>
        </p:nvSpPr>
        <p:spPr bwMode="auto">
          <a:xfrm>
            <a:off x="609600" y="6629400"/>
            <a:ext cx="3730625" cy="336550"/>
          </a:xfrm>
          <a:prstGeom prst="rect">
            <a:avLst/>
          </a:prstGeom>
          <a:noFill/>
          <a:ln w="9525">
            <a:noFill/>
            <a:miter lim="800000"/>
            <a:headEnd/>
            <a:tailEnd/>
          </a:ln>
        </p:spPr>
        <p:txBody>
          <a:bodyPr wrap="none">
            <a:spAutoFit/>
          </a:bodyPr>
          <a:lstStyle/>
          <a:p>
            <a:pPr algn="l"/>
            <a:r>
              <a:rPr lang="en-US" sz="800">
                <a:solidFill>
                  <a:srgbClr val="FFFFFF"/>
                </a:solidFill>
              </a:rPr>
              <a:t>Courtesy Christy Johannesson www.nisd.net/communicationsarts/pages/chem</a:t>
            </a:r>
          </a:p>
          <a:p>
            <a:pPr algn="l"/>
            <a:endParaRPr lang="en-US" sz="800">
              <a:solidFill>
                <a:srgbClr val="FFFFFF"/>
              </a:solidFill>
            </a:endParaRPr>
          </a:p>
        </p:txBody>
      </p:sp>
      <p:sp>
        <p:nvSpPr>
          <p:cNvPr id="195589" name="Rectangle 8"/>
          <p:cNvSpPr>
            <a:spLocks noChangeArrowheads="1"/>
          </p:cNvSpPr>
          <p:nvPr/>
        </p:nvSpPr>
        <p:spPr bwMode="auto">
          <a:xfrm>
            <a:off x="801688" y="2100263"/>
            <a:ext cx="7891462" cy="1800225"/>
          </a:xfrm>
          <a:prstGeom prst="rect">
            <a:avLst/>
          </a:prstGeom>
          <a:noFill/>
          <a:ln w="9525">
            <a:noFill/>
            <a:miter lim="800000"/>
            <a:headEnd/>
            <a:tailEnd/>
          </a:ln>
        </p:spPr>
        <p:txBody>
          <a:bodyPr wrap="none">
            <a:spAutoFit/>
          </a:bodyPr>
          <a:lstStyle/>
          <a:p>
            <a:pPr algn="l"/>
            <a:r>
              <a:rPr kumimoji="1" lang="en-US" sz="2800">
                <a:solidFill>
                  <a:srgbClr val="FFFFFF"/>
                </a:solidFill>
              </a:rPr>
              <a:t>A gas occupies 125 mL at 125 kPa.  After being </a:t>
            </a:r>
          </a:p>
          <a:p>
            <a:pPr algn="l"/>
            <a:r>
              <a:rPr kumimoji="1" lang="en-US" sz="2800">
                <a:solidFill>
                  <a:srgbClr val="FFFFFF"/>
                </a:solidFill>
              </a:rPr>
              <a:t>heated to 75°C and depressurized to 100.0 kPa, </a:t>
            </a:r>
          </a:p>
          <a:p>
            <a:pPr algn="l"/>
            <a:r>
              <a:rPr kumimoji="1" lang="en-US" sz="2800">
                <a:solidFill>
                  <a:srgbClr val="FFFFFF"/>
                </a:solidFill>
              </a:rPr>
              <a:t>it occupies 0.100 L.  What was the </a:t>
            </a:r>
            <a:r>
              <a:rPr kumimoji="1" lang="en-US" sz="2800" u="sng">
                <a:solidFill>
                  <a:srgbClr val="FFFFFF"/>
                </a:solidFill>
              </a:rPr>
              <a:t>original</a:t>
            </a:r>
            <a:r>
              <a:rPr kumimoji="1" lang="en-US" sz="2800">
                <a:solidFill>
                  <a:srgbClr val="FFFFFF"/>
                </a:solidFill>
              </a:rPr>
              <a:t> </a:t>
            </a:r>
          </a:p>
          <a:p>
            <a:pPr algn="l"/>
            <a:r>
              <a:rPr kumimoji="1" lang="en-US" sz="2800">
                <a:solidFill>
                  <a:srgbClr val="FFFFFF"/>
                </a:solidFill>
              </a:rPr>
              <a:t>temperature of the gas?</a:t>
            </a:r>
          </a:p>
        </p:txBody>
      </p:sp>
    </p:spTree>
    <p:extLst>
      <p:ext uri="{BB962C8B-B14F-4D97-AF65-F5344CB8AC3E}">
        <p14:creationId xmlns:p14="http://schemas.microsoft.com/office/powerpoint/2010/main" val="3610532575"/>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685800" y="457200"/>
            <a:ext cx="7772400" cy="1295400"/>
          </a:xfrm>
          <a:noFill/>
        </p:spPr>
        <p:txBody>
          <a:bodyPr/>
          <a:lstStyle/>
          <a:p>
            <a:pPr eaLnBrk="1" hangingPunct="1">
              <a:lnSpc>
                <a:spcPct val="120000"/>
              </a:lnSpc>
              <a:spcBef>
                <a:spcPct val="10000"/>
              </a:spcBef>
            </a:pPr>
            <a:r>
              <a:rPr lang="en-US" noProof="1" smtClean="0"/>
              <a:t>ANSWER #8</a:t>
            </a:r>
            <a:endParaRPr lang="en-US" smtClean="0"/>
          </a:p>
        </p:txBody>
      </p:sp>
      <p:sp>
        <p:nvSpPr>
          <p:cNvPr id="643076" name="AutoShape 4">
            <a:hlinkClick r:id="" action="ppaction://hlinkshowjump?jump=nextslide" highlightClick="1"/>
          </p:cNvPr>
          <p:cNvSpPr>
            <a:spLocks noChangeArrowheads="1"/>
          </p:cNvSpPr>
          <p:nvPr/>
        </p:nvSpPr>
        <p:spPr bwMode="auto">
          <a:xfrm>
            <a:off x="5826125" y="5791200"/>
            <a:ext cx="1524000" cy="457200"/>
          </a:xfrm>
          <a:prstGeom prst="actionButtonBlank">
            <a:avLst/>
          </a:prstGeom>
          <a:solidFill>
            <a:schemeClr val="accent1"/>
          </a:solidFill>
          <a:ln w="12700" cap="sq">
            <a:solidFill>
              <a:schemeClr val="tx1"/>
            </a:solidFill>
            <a:miter lim="800000"/>
            <a:headEnd type="none" w="sm" len="sm"/>
            <a:tailEnd type="none" w="sm" len="sm"/>
          </a:ln>
          <a:effectLst/>
        </p:spPr>
        <p:txBody>
          <a:bodyPr wrap="none" anchor="ctr"/>
          <a:lstStyle/>
          <a:p>
            <a:pPr eaLnBrk="0" hangingPunct="0">
              <a:defRPr/>
            </a:pPr>
            <a:r>
              <a:rPr lang="en-US" sz="2400" b="1">
                <a:solidFill>
                  <a:srgbClr val="FFFFFF"/>
                </a:solidFill>
                <a:effectLst>
                  <a:outerShdw blurRad="38100" dist="38100" dir="2700000" algn="tl">
                    <a:srgbClr val="000000"/>
                  </a:outerShdw>
                </a:effectLst>
                <a:latin typeface="DomCasual BT" pitchFamily="66" charset="0"/>
              </a:rPr>
              <a:t>NEXT</a:t>
            </a:r>
          </a:p>
        </p:txBody>
      </p:sp>
      <p:sp>
        <p:nvSpPr>
          <p:cNvPr id="196612" name="Rectangle 5"/>
          <p:cNvSpPr>
            <a:spLocks noChangeArrowheads="1"/>
          </p:cNvSpPr>
          <p:nvPr/>
        </p:nvSpPr>
        <p:spPr bwMode="auto">
          <a:xfrm>
            <a:off x="4419600" y="1828800"/>
            <a:ext cx="4572000" cy="4114800"/>
          </a:xfrm>
          <a:prstGeom prst="rect">
            <a:avLst/>
          </a:prstGeom>
          <a:noFill/>
          <a:ln w="9525">
            <a:noFill/>
            <a:miter lim="800000"/>
            <a:headEnd/>
            <a:tailEnd/>
          </a:ln>
        </p:spPr>
        <p:txBody>
          <a:bodyPr lIns="92075" tIns="46038" rIns="92075" bIns="46038"/>
          <a:lstStyle/>
          <a:p>
            <a:pPr>
              <a:spcBef>
                <a:spcPct val="20000"/>
              </a:spcBef>
            </a:pPr>
            <a:r>
              <a:rPr kumimoji="1" lang="en-US" sz="3600" noProof="1">
                <a:solidFill>
                  <a:srgbClr val="FFFFFF"/>
                </a:solidFill>
              </a:rPr>
              <a:t>COMBINED</a:t>
            </a:r>
          </a:p>
          <a:p>
            <a:pPr>
              <a:spcBef>
                <a:spcPct val="20000"/>
              </a:spcBef>
            </a:pPr>
            <a:r>
              <a:rPr kumimoji="1" lang="en-US" sz="3600" noProof="1">
                <a:solidFill>
                  <a:srgbClr val="FFFFFF"/>
                </a:solidFill>
              </a:rPr>
              <a:t>GAS LAW</a:t>
            </a:r>
          </a:p>
          <a:p>
            <a:pPr>
              <a:spcBef>
                <a:spcPct val="20000"/>
              </a:spcBef>
            </a:pPr>
            <a:r>
              <a:rPr kumimoji="1" lang="en-US" sz="3600" noProof="1">
                <a:solidFill>
                  <a:srgbClr val="FFFFFF"/>
                </a:solidFill>
              </a:rPr>
              <a:t>P</a:t>
            </a:r>
            <a:r>
              <a:rPr kumimoji="1" lang="en-US" sz="3600" baseline="-25000" noProof="1">
                <a:solidFill>
                  <a:srgbClr val="FFFFFF"/>
                </a:solidFill>
              </a:rPr>
              <a:t>1</a:t>
            </a:r>
            <a:r>
              <a:rPr kumimoji="1" lang="en-US" sz="3600" noProof="1">
                <a:solidFill>
                  <a:srgbClr val="FFFFFF"/>
                </a:solidFill>
              </a:rPr>
              <a:t>V</a:t>
            </a:r>
            <a:r>
              <a:rPr kumimoji="1" lang="en-US" sz="3600" baseline="-25000" noProof="1">
                <a:solidFill>
                  <a:srgbClr val="FFFFFF"/>
                </a:solidFill>
              </a:rPr>
              <a:t>1</a:t>
            </a:r>
            <a:r>
              <a:rPr kumimoji="1" lang="en-US" sz="3600" noProof="1">
                <a:solidFill>
                  <a:srgbClr val="FFFFFF"/>
                </a:solidFill>
              </a:rPr>
              <a:t>T</a:t>
            </a:r>
            <a:r>
              <a:rPr kumimoji="1" lang="en-US" sz="3600" baseline="-25000" noProof="1">
                <a:solidFill>
                  <a:srgbClr val="FFFFFF"/>
                </a:solidFill>
              </a:rPr>
              <a:t>2</a:t>
            </a:r>
            <a:r>
              <a:rPr kumimoji="1" lang="en-US" sz="3600" noProof="1">
                <a:solidFill>
                  <a:srgbClr val="FFFFFF"/>
                </a:solidFill>
              </a:rPr>
              <a:t> = P</a:t>
            </a:r>
            <a:r>
              <a:rPr kumimoji="1" lang="en-US" sz="3600" baseline="-25000" noProof="1">
                <a:solidFill>
                  <a:srgbClr val="FFFFFF"/>
                </a:solidFill>
              </a:rPr>
              <a:t>2</a:t>
            </a:r>
            <a:r>
              <a:rPr kumimoji="1" lang="en-US" sz="3600" noProof="1">
                <a:solidFill>
                  <a:srgbClr val="FFFFFF"/>
                </a:solidFill>
              </a:rPr>
              <a:t>V</a:t>
            </a:r>
            <a:r>
              <a:rPr kumimoji="1" lang="en-US" sz="3600" baseline="-25000" noProof="1">
                <a:solidFill>
                  <a:srgbClr val="FFFFFF"/>
                </a:solidFill>
              </a:rPr>
              <a:t>2</a:t>
            </a:r>
            <a:r>
              <a:rPr kumimoji="1" lang="en-US" sz="3600" noProof="1">
                <a:solidFill>
                  <a:srgbClr val="FFFFFF"/>
                </a:solidFill>
              </a:rPr>
              <a:t>T</a:t>
            </a:r>
            <a:r>
              <a:rPr kumimoji="1" lang="en-US" sz="3600" baseline="-25000" noProof="1">
                <a:solidFill>
                  <a:srgbClr val="FFFFFF"/>
                </a:solidFill>
              </a:rPr>
              <a:t>1</a:t>
            </a:r>
            <a:endParaRPr kumimoji="1" lang="en-US" sz="3600" b="1" noProof="1">
              <a:solidFill>
                <a:srgbClr val="FFFF00"/>
              </a:solidFill>
            </a:endParaRPr>
          </a:p>
          <a:p>
            <a:pPr>
              <a:spcBef>
                <a:spcPct val="20000"/>
              </a:spcBef>
            </a:pPr>
            <a:r>
              <a:rPr kumimoji="1" lang="en-US" sz="4800" b="1" noProof="1">
                <a:solidFill>
                  <a:srgbClr val="FFFF00"/>
                </a:solidFill>
              </a:rPr>
              <a:t>T</a:t>
            </a:r>
            <a:r>
              <a:rPr kumimoji="1" lang="en-US" sz="4800" b="1" baseline="-25000" noProof="1">
                <a:solidFill>
                  <a:srgbClr val="FFFF00"/>
                </a:solidFill>
              </a:rPr>
              <a:t>1</a:t>
            </a:r>
            <a:r>
              <a:rPr kumimoji="1" lang="en-US" sz="4800" b="1" noProof="1">
                <a:solidFill>
                  <a:srgbClr val="FFFF00"/>
                </a:solidFill>
              </a:rPr>
              <a:t> = 544 K</a:t>
            </a:r>
          </a:p>
          <a:p>
            <a:pPr>
              <a:spcBef>
                <a:spcPct val="20000"/>
              </a:spcBef>
            </a:pPr>
            <a:r>
              <a:rPr kumimoji="1" lang="en-US" sz="4800" b="1" noProof="1">
                <a:solidFill>
                  <a:srgbClr val="FFFF00"/>
                </a:solidFill>
              </a:rPr>
              <a:t>(271°C)</a:t>
            </a:r>
            <a:endParaRPr kumimoji="1" lang="en-US" sz="4800" b="1">
              <a:solidFill>
                <a:srgbClr val="FFFF00"/>
              </a:solidFill>
            </a:endParaRPr>
          </a:p>
        </p:txBody>
      </p:sp>
      <p:sp>
        <p:nvSpPr>
          <p:cNvPr id="643078" name="AutoShape 6">
            <a:hlinkClick r:id="" action="ppaction://hlinkshowjump?jump=previousslide" highlightClick="1"/>
          </p:cNvPr>
          <p:cNvSpPr>
            <a:spLocks noChangeArrowheads="1"/>
          </p:cNvSpPr>
          <p:nvPr/>
        </p:nvSpPr>
        <p:spPr bwMode="auto">
          <a:xfrm>
            <a:off x="1793875" y="5791200"/>
            <a:ext cx="2235200" cy="457200"/>
          </a:xfrm>
          <a:prstGeom prst="actionButtonBlank">
            <a:avLst/>
          </a:prstGeom>
          <a:solidFill>
            <a:schemeClr val="accent1"/>
          </a:solidFill>
          <a:ln w="12700" cap="sq">
            <a:solidFill>
              <a:schemeClr val="tx1"/>
            </a:solidFill>
            <a:miter lim="800000"/>
            <a:headEnd type="none" w="sm" len="sm"/>
            <a:tailEnd type="none" w="sm" len="sm"/>
          </a:ln>
          <a:effectLst/>
        </p:spPr>
        <p:txBody>
          <a:bodyPr wrap="none" anchor="ctr"/>
          <a:lstStyle/>
          <a:p>
            <a:pPr eaLnBrk="0" hangingPunct="0">
              <a:defRPr/>
            </a:pPr>
            <a:r>
              <a:rPr lang="en-US" sz="1600" b="1">
                <a:solidFill>
                  <a:srgbClr val="FFFFFF"/>
                </a:solidFill>
                <a:effectLst>
                  <a:outerShdw blurRad="38100" dist="38100" dir="2700000" algn="tl">
                    <a:srgbClr val="000000"/>
                  </a:outerShdw>
                </a:effectLst>
                <a:latin typeface="DomCasual BT" pitchFamily="66" charset="0"/>
              </a:rPr>
              <a:t>BACK TO PROBLEM</a:t>
            </a:r>
          </a:p>
        </p:txBody>
      </p:sp>
      <p:sp>
        <p:nvSpPr>
          <p:cNvPr id="196614" name="Rectangle 8"/>
          <p:cNvSpPr>
            <a:spLocks noChangeArrowheads="1"/>
          </p:cNvSpPr>
          <p:nvPr/>
        </p:nvSpPr>
        <p:spPr bwMode="auto">
          <a:xfrm>
            <a:off x="609600" y="6629400"/>
            <a:ext cx="3730625" cy="336550"/>
          </a:xfrm>
          <a:prstGeom prst="rect">
            <a:avLst/>
          </a:prstGeom>
          <a:noFill/>
          <a:ln w="9525">
            <a:noFill/>
            <a:miter lim="800000"/>
            <a:headEnd/>
            <a:tailEnd/>
          </a:ln>
        </p:spPr>
        <p:txBody>
          <a:bodyPr wrap="none">
            <a:spAutoFit/>
          </a:bodyPr>
          <a:lstStyle/>
          <a:p>
            <a:pPr algn="l"/>
            <a:r>
              <a:rPr lang="en-US" sz="800">
                <a:solidFill>
                  <a:srgbClr val="FFFFFF"/>
                </a:solidFill>
              </a:rPr>
              <a:t>Courtesy Christy Johannesson www.nisd.net/communicationsarts/pages/chem</a:t>
            </a:r>
          </a:p>
          <a:p>
            <a:pPr algn="l"/>
            <a:endParaRPr lang="en-US" sz="800">
              <a:solidFill>
                <a:srgbClr val="FFFFFF"/>
              </a:solidFill>
            </a:endParaRPr>
          </a:p>
        </p:txBody>
      </p:sp>
      <p:sp>
        <p:nvSpPr>
          <p:cNvPr id="196615" name="Rectangle 11"/>
          <p:cNvSpPr>
            <a:spLocks noChangeArrowheads="1"/>
          </p:cNvSpPr>
          <p:nvPr/>
        </p:nvSpPr>
        <p:spPr bwMode="auto">
          <a:xfrm>
            <a:off x="787400" y="2087563"/>
            <a:ext cx="4572000" cy="3082925"/>
          </a:xfrm>
          <a:prstGeom prst="rect">
            <a:avLst/>
          </a:prstGeom>
          <a:noFill/>
          <a:ln w="9525">
            <a:noFill/>
            <a:miter lim="800000"/>
            <a:headEnd/>
            <a:tailEnd/>
          </a:ln>
        </p:spPr>
        <p:txBody>
          <a:bodyPr>
            <a:spAutoFit/>
          </a:bodyPr>
          <a:lstStyle/>
          <a:p>
            <a:pPr algn="l">
              <a:spcBef>
                <a:spcPct val="20000"/>
              </a:spcBef>
            </a:pPr>
            <a:r>
              <a:rPr kumimoji="1" lang="en-US" sz="2800">
                <a:solidFill>
                  <a:srgbClr val="FFFFFF"/>
                </a:solidFill>
              </a:rPr>
              <a:t>V</a:t>
            </a:r>
            <a:r>
              <a:rPr kumimoji="1" lang="en-US" sz="2800" baseline="-25000">
                <a:solidFill>
                  <a:srgbClr val="FFFFFF"/>
                </a:solidFill>
              </a:rPr>
              <a:t>1</a:t>
            </a:r>
            <a:r>
              <a:rPr kumimoji="1" lang="en-US" sz="2800">
                <a:solidFill>
                  <a:srgbClr val="FFFFFF"/>
                </a:solidFill>
              </a:rPr>
              <a:t> = 125 mL</a:t>
            </a:r>
          </a:p>
          <a:p>
            <a:pPr algn="l">
              <a:spcBef>
                <a:spcPct val="20000"/>
              </a:spcBef>
            </a:pPr>
            <a:r>
              <a:rPr kumimoji="1" lang="en-US" sz="2800">
                <a:solidFill>
                  <a:srgbClr val="FFFFFF"/>
                </a:solidFill>
              </a:rPr>
              <a:t>P</a:t>
            </a:r>
            <a:r>
              <a:rPr kumimoji="1" lang="en-US" sz="2800" baseline="-25000">
                <a:solidFill>
                  <a:srgbClr val="FFFFFF"/>
                </a:solidFill>
              </a:rPr>
              <a:t>1</a:t>
            </a:r>
            <a:r>
              <a:rPr kumimoji="1" lang="en-US" sz="2800">
                <a:solidFill>
                  <a:srgbClr val="FFFFFF"/>
                </a:solidFill>
              </a:rPr>
              <a:t> = 125 kPa</a:t>
            </a:r>
          </a:p>
          <a:p>
            <a:pPr algn="l">
              <a:spcBef>
                <a:spcPct val="20000"/>
              </a:spcBef>
            </a:pPr>
            <a:r>
              <a:rPr kumimoji="1" lang="en-US" sz="2800">
                <a:solidFill>
                  <a:srgbClr val="FFFFFF"/>
                </a:solidFill>
              </a:rPr>
              <a:t>T</a:t>
            </a:r>
            <a:r>
              <a:rPr kumimoji="1" lang="en-US" sz="2800" baseline="-25000">
                <a:solidFill>
                  <a:srgbClr val="FFFFFF"/>
                </a:solidFill>
              </a:rPr>
              <a:t>2</a:t>
            </a:r>
            <a:r>
              <a:rPr kumimoji="1" lang="en-US" sz="2800">
                <a:solidFill>
                  <a:srgbClr val="FFFFFF"/>
                </a:solidFill>
              </a:rPr>
              <a:t> = 75°C = 348 K</a:t>
            </a:r>
          </a:p>
          <a:p>
            <a:pPr algn="l">
              <a:spcBef>
                <a:spcPct val="20000"/>
              </a:spcBef>
            </a:pPr>
            <a:r>
              <a:rPr kumimoji="1" lang="en-US" sz="2800">
                <a:solidFill>
                  <a:srgbClr val="FFFFFF"/>
                </a:solidFill>
              </a:rPr>
              <a:t>P</a:t>
            </a:r>
            <a:r>
              <a:rPr kumimoji="1" lang="en-US" sz="2800" baseline="-25000">
                <a:solidFill>
                  <a:srgbClr val="FFFFFF"/>
                </a:solidFill>
              </a:rPr>
              <a:t>2</a:t>
            </a:r>
            <a:r>
              <a:rPr kumimoji="1" lang="en-US" sz="2800">
                <a:solidFill>
                  <a:srgbClr val="FFFFFF"/>
                </a:solidFill>
              </a:rPr>
              <a:t> = 100.0 kPa</a:t>
            </a:r>
          </a:p>
          <a:p>
            <a:pPr algn="l">
              <a:spcBef>
                <a:spcPct val="20000"/>
              </a:spcBef>
            </a:pPr>
            <a:r>
              <a:rPr kumimoji="1" lang="en-US" sz="2800">
                <a:solidFill>
                  <a:srgbClr val="FFFFFF"/>
                </a:solidFill>
              </a:rPr>
              <a:t>V</a:t>
            </a:r>
            <a:r>
              <a:rPr kumimoji="1" lang="en-US" sz="2800" baseline="-25000">
                <a:solidFill>
                  <a:srgbClr val="FFFFFF"/>
                </a:solidFill>
              </a:rPr>
              <a:t>2</a:t>
            </a:r>
            <a:r>
              <a:rPr kumimoji="1" lang="en-US" sz="2800">
                <a:solidFill>
                  <a:srgbClr val="FFFFFF"/>
                </a:solidFill>
              </a:rPr>
              <a:t> = 0.100 L = 100. mL</a:t>
            </a:r>
          </a:p>
          <a:p>
            <a:pPr algn="l">
              <a:spcBef>
                <a:spcPct val="20000"/>
              </a:spcBef>
            </a:pPr>
            <a:r>
              <a:rPr kumimoji="1" lang="en-US" sz="2800">
                <a:solidFill>
                  <a:srgbClr val="FFFFFF"/>
                </a:solidFill>
              </a:rPr>
              <a:t>T</a:t>
            </a:r>
            <a:r>
              <a:rPr kumimoji="1" lang="en-US" sz="2800" baseline="-25000">
                <a:solidFill>
                  <a:srgbClr val="FFFFFF"/>
                </a:solidFill>
              </a:rPr>
              <a:t>1</a:t>
            </a:r>
            <a:r>
              <a:rPr kumimoji="1" lang="en-US" sz="2800">
                <a:solidFill>
                  <a:srgbClr val="FFFFFF"/>
                </a:solidFill>
              </a:rPr>
              <a:t> = ?</a:t>
            </a:r>
          </a:p>
        </p:txBody>
      </p:sp>
    </p:spTree>
    <p:extLst>
      <p:ext uri="{BB962C8B-B14F-4D97-AF65-F5344CB8AC3E}">
        <p14:creationId xmlns:p14="http://schemas.microsoft.com/office/powerpoint/2010/main" val="64189281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en-US" smtClean="0"/>
              <a:t>Molar Volume</a:t>
            </a:r>
          </a:p>
        </p:txBody>
      </p:sp>
      <p:sp>
        <p:nvSpPr>
          <p:cNvPr id="80899" name="Rectangle 6"/>
          <p:cNvSpPr>
            <a:spLocks noChangeArrowheads="1"/>
          </p:cNvSpPr>
          <p:nvPr/>
        </p:nvSpPr>
        <p:spPr bwMode="auto">
          <a:xfrm>
            <a:off x="76200" y="6567488"/>
            <a:ext cx="2166938" cy="214312"/>
          </a:xfrm>
          <a:prstGeom prst="rect">
            <a:avLst/>
          </a:prstGeom>
          <a:noFill/>
          <a:ln w="9525">
            <a:noFill/>
            <a:miter lim="800000"/>
            <a:headEnd/>
            <a:tailEnd/>
          </a:ln>
        </p:spPr>
        <p:txBody>
          <a:bodyPr wrap="none">
            <a:spAutoFit/>
          </a:bodyPr>
          <a:lstStyle/>
          <a:p>
            <a:pPr algn="l"/>
            <a:r>
              <a:rPr lang="en-US" sz="800"/>
              <a:t>Timberlake, </a:t>
            </a:r>
            <a:r>
              <a:rPr lang="en-US" sz="800" u="sng"/>
              <a:t>Chemistry </a:t>
            </a:r>
            <a:r>
              <a:rPr lang="en-US" sz="800"/>
              <a:t>7</a:t>
            </a:r>
            <a:r>
              <a:rPr lang="en-US" sz="800" baseline="30000"/>
              <a:t>th</a:t>
            </a:r>
            <a:r>
              <a:rPr lang="en-US" sz="800"/>
              <a:t> Edition, page 268</a:t>
            </a:r>
          </a:p>
        </p:txBody>
      </p:sp>
      <p:sp>
        <p:nvSpPr>
          <p:cNvPr id="80900" name="AutoShape 7">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5131" name="Text Box 11"/>
          <p:cNvSpPr txBox="1">
            <a:spLocks noChangeArrowheads="1"/>
          </p:cNvSpPr>
          <p:nvPr/>
        </p:nvSpPr>
        <p:spPr bwMode="auto">
          <a:xfrm>
            <a:off x="2160588" y="1331913"/>
            <a:ext cx="4797425" cy="366712"/>
          </a:xfrm>
          <a:prstGeom prst="rect">
            <a:avLst/>
          </a:prstGeom>
          <a:noFill/>
          <a:ln w="9525">
            <a:noFill/>
            <a:miter lim="800000"/>
            <a:headEnd/>
            <a:tailEnd/>
          </a:ln>
        </p:spPr>
        <p:txBody>
          <a:bodyPr wrap="none">
            <a:spAutoFit/>
          </a:bodyPr>
          <a:lstStyle/>
          <a:p>
            <a:pPr algn="l"/>
            <a:r>
              <a:rPr lang="en-US" sz="1800"/>
              <a:t>1 mol of a gas @ STP has a volume of 22.4 L</a:t>
            </a:r>
          </a:p>
        </p:txBody>
      </p:sp>
      <p:grpSp>
        <p:nvGrpSpPr>
          <p:cNvPr id="80902" name="Group 80"/>
          <p:cNvGrpSpPr>
            <a:grpSpLocks/>
          </p:cNvGrpSpPr>
          <p:nvPr/>
        </p:nvGrpSpPr>
        <p:grpSpPr bwMode="auto">
          <a:xfrm>
            <a:off x="3633788" y="2174875"/>
            <a:ext cx="2346325" cy="3273425"/>
            <a:chOff x="2187" y="1424"/>
            <a:chExt cx="1478" cy="2062"/>
          </a:xfrm>
        </p:grpSpPr>
        <p:sp>
          <p:nvSpPr>
            <p:cNvPr id="80933" name="Text Box 30"/>
            <p:cNvSpPr txBox="1">
              <a:spLocks noChangeArrowheads="1"/>
            </p:cNvSpPr>
            <p:nvPr/>
          </p:nvSpPr>
          <p:spPr bwMode="auto">
            <a:xfrm>
              <a:off x="3257" y="2874"/>
              <a:ext cx="408" cy="192"/>
            </a:xfrm>
            <a:prstGeom prst="rect">
              <a:avLst/>
            </a:prstGeom>
            <a:noFill/>
            <a:ln w="9525">
              <a:noFill/>
              <a:miter lim="800000"/>
              <a:headEnd/>
              <a:tailEnd/>
            </a:ln>
          </p:spPr>
          <p:txBody>
            <a:bodyPr wrap="none">
              <a:spAutoFit/>
            </a:bodyPr>
            <a:lstStyle/>
            <a:p>
              <a:pPr algn="l"/>
              <a:r>
                <a:rPr lang="en-US" sz="1400"/>
                <a:t>273 K</a:t>
              </a:r>
            </a:p>
          </p:txBody>
        </p:sp>
        <p:sp>
          <p:nvSpPr>
            <p:cNvPr id="80934" name="AutoShape 12"/>
            <p:cNvSpPr>
              <a:spLocks noChangeArrowheads="1"/>
            </p:cNvSpPr>
            <p:nvPr/>
          </p:nvSpPr>
          <p:spPr bwMode="auto">
            <a:xfrm>
              <a:off x="2189" y="1905"/>
              <a:ext cx="1107" cy="1581"/>
            </a:xfrm>
            <a:prstGeom prst="can">
              <a:avLst>
                <a:gd name="adj" fmla="val 22944"/>
              </a:avLst>
            </a:prstGeom>
            <a:gradFill rotWithShape="1">
              <a:gsLst>
                <a:gs pos="0">
                  <a:srgbClr val="009900"/>
                </a:gs>
                <a:gs pos="50000">
                  <a:srgbClr val="99FF99"/>
                </a:gs>
                <a:gs pos="100000">
                  <a:srgbClr val="009900"/>
                </a:gs>
              </a:gsLst>
              <a:lin ang="0" scaled="1"/>
            </a:gradFill>
            <a:ln w="9525">
              <a:solidFill>
                <a:schemeClr val="tx1"/>
              </a:solidFill>
              <a:round/>
              <a:headEnd/>
              <a:tailEnd/>
            </a:ln>
          </p:spPr>
          <p:txBody>
            <a:bodyPr wrap="none" anchor="ctr"/>
            <a:lstStyle/>
            <a:p>
              <a:endParaRPr lang="en-US"/>
            </a:p>
          </p:txBody>
        </p:sp>
        <p:sp>
          <p:nvSpPr>
            <p:cNvPr id="80935" name="Freeform 17"/>
            <p:cNvSpPr>
              <a:spLocks/>
            </p:cNvSpPr>
            <p:nvPr/>
          </p:nvSpPr>
          <p:spPr bwMode="auto">
            <a:xfrm>
              <a:off x="2187" y="3275"/>
              <a:ext cx="1116" cy="88"/>
            </a:xfrm>
            <a:custGeom>
              <a:avLst/>
              <a:gdLst>
                <a:gd name="T0" fmla="*/ 0 w 1116"/>
                <a:gd name="T1" fmla="*/ 82 h 88"/>
                <a:gd name="T2" fmla="*/ 128 w 1116"/>
                <a:gd name="T3" fmla="*/ 33 h 88"/>
                <a:gd name="T4" fmla="*/ 485 w 1116"/>
                <a:gd name="T5" fmla="*/ 3 h 88"/>
                <a:gd name="T6" fmla="*/ 866 w 1116"/>
                <a:gd name="T7" fmla="*/ 18 h 88"/>
                <a:gd name="T8" fmla="*/ 1076 w 1116"/>
                <a:gd name="T9" fmla="*/ 57 h 88"/>
                <a:gd name="T10" fmla="*/ 1109 w 1116"/>
                <a:gd name="T11" fmla="*/ 88 h 88"/>
                <a:gd name="T12" fmla="*/ 0 60000 65536"/>
                <a:gd name="T13" fmla="*/ 0 60000 65536"/>
                <a:gd name="T14" fmla="*/ 0 60000 65536"/>
                <a:gd name="T15" fmla="*/ 0 60000 65536"/>
                <a:gd name="T16" fmla="*/ 0 60000 65536"/>
                <a:gd name="T17" fmla="*/ 0 60000 65536"/>
                <a:gd name="T18" fmla="*/ 0 w 1116"/>
                <a:gd name="T19" fmla="*/ 0 h 88"/>
                <a:gd name="T20" fmla="*/ 1116 w 111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116" h="88">
                  <a:moveTo>
                    <a:pt x="0" y="82"/>
                  </a:moveTo>
                  <a:cubicBezTo>
                    <a:pt x="18" y="64"/>
                    <a:pt x="47" y="46"/>
                    <a:pt x="128" y="33"/>
                  </a:cubicBezTo>
                  <a:cubicBezTo>
                    <a:pt x="209" y="20"/>
                    <a:pt x="362" y="6"/>
                    <a:pt x="485" y="3"/>
                  </a:cubicBezTo>
                  <a:cubicBezTo>
                    <a:pt x="608" y="0"/>
                    <a:pt x="768" y="9"/>
                    <a:pt x="866" y="18"/>
                  </a:cubicBezTo>
                  <a:cubicBezTo>
                    <a:pt x="964" y="27"/>
                    <a:pt x="1036" y="45"/>
                    <a:pt x="1076" y="57"/>
                  </a:cubicBezTo>
                  <a:cubicBezTo>
                    <a:pt x="1116" y="69"/>
                    <a:pt x="1102" y="82"/>
                    <a:pt x="1109" y="88"/>
                  </a:cubicBezTo>
                </a:path>
              </a:pathLst>
            </a:custGeom>
            <a:noFill/>
            <a:ln w="3175">
              <a:solidFill>
                <a:srgbClr val="C0C0C0"/>
              </a:solidFill>
              <a:prstDash val="lgDashDotDot"/>
              <a:round/>
              <a:headEnd/>
              <a:tailEnd/>
            </a:ln>
          </p:spPr>
          <p:txBody>
            <a:bodyPr/>
            <a:lstStyle/>
            <a:p>
              <a:endParaRPr lang="en-US"/>
            </a:p>
          </p:txBody>
        </p:sp>
        <p:sp>
          <p:nvSpPr>
            <p:cNvPr id="80936" name="Text Box 18"/>
            <p:cNvSpPr txBox="1">
              <a:spLocks noChangeArrowheads="1"/>
            </p:cNvSpPr>
            <p:nvPr/>
          </p:nvSpPr>
          <p:spPr bwMode="auto">
            <a:xfrm>
              <a:off x="2222" y="2397"/>
              <a:ext cx="883" cy="366"/>
            </a:xfrm>
            <a:prstGeom prst="rect">
              <a:avLst/>
            </a:prstGeom>
            <a:noFill/>
            <a:ln w="9525">
              <a:noFill/>
              <a:miter lim="800000"/>
              <a:headEnd/>
              <a:tailEnd/>
            </a:ln>
          </p:spPr>
          <p:txBody>
            <a:bodyPr wrap="none">
              <a:spAutoFit/>
            </a:bodyPr>
            <a:lstStyle/>
            <a:p>
              <a:pPr algn="l"/>
              <a:r>
                <a:rPr lang="en-US" sz="1600"/>
                <a:t> n</a:t>
              </a:r>
              <a:r>
                <a:rPr lang="en-US" sz="1600" baseline="-25000"/>
                <a:t>He</a:t>
              </a:r>
              <a:r>
                <a:rPr lang="en-US" sz="1600"/>
                <a:t> = 1 mole</a:t>
              </a:r>
            </a:p>
            <a:p>
              <a:pPr algn="l"/>
              <a:r>
                <a:rPr lang="en-US" sz="1600"/>
                <a:t>           (4.0 g)</a:t>
              </a:r>
            </a:p>
          </p:txBody>
        </p:sp>
        <p:sp>
          <p:nvSpPr>
            <p:cNvPr id="80937" name="Text Box 19"/>
            <p:cNvSpPr txBox="1">
              <a:spLocks noChangeArrowheads="1"/>
            </p:cNvSpPr>
            <p:nvPr/>
          </p:nvSpPr>
          <p:spPr bwMode="auto">
            <a:xfrm>
              <a:off x="2223" y="2770"/>
              <a:ext cx="853" cy="212"/>
            </a:xfrm>
            <a:prstGeom prst="rect">
              <a:avLst/>
            </a:prstGeom>
            <a:noFill/>
            <a:ln w="9525">
              <a:noFill/>
              <a:miter lim="800000"/>
              <a:headEnd/>
              <a:tailEnd/>
            </a:ln>
          </p:spPr>
          <p:txBody>
            <a:bodyPr wrap="none">
              <a:spAutoFit/>
            </a:bodyPr>
            <a:lstStyle/>
            <a:p>
              <a:pPr algn="l"/>
              <a:r>
                <a:rPr lang="en-US" sz="1600"/>
                <a:t> V</a:t>
              </a:r>
              <a:r>
                <a:rPr lang="en-US" sz="1600" baseline="-25000"/>
                <a:t>He</a:t>
              </a:r>
              <a:r>
                <a:rPr lang="en-US" sz="1600"/>
                <a:t> = 22.4 L</a:t>
              </a:r>
            </a:p>
          </p:txBody>
        </p:sp>
        <p:sp>
          <p:nvSpPr>
            <p:cNvPr id="80938" name="AutoShape 21"/>
            <p:cNvSpPr>
              <a:spLocks noChangeArrowheads="1"/>
            </p:cNvSpPr>
            <p:nvPr/>
          </p:nvSpPr>
          <p:spPr bwMode="auto">
            <a:xfrm>
              <a:off x="3088" y="1596"/>
              <a:ext cx="51" cy="1549"/>
            </a:xfrm>
            <a:prstGeom prst="roundRect">
              <a:avLst>
                <a:gd name="adj" fmla="val 16667"/>
              </a:avLst>
            </a:prstGeom>
            <a:solidFill>
              <a:schemeClr val="bg1"/>
            </a:solidFill>
            <a:ln w="9525">
              <a:solidFill>
                <a:schemeClr val="tx1"/>
              </a:solidFill>
              <a:miter lim="800000"/>
              <a:headEnd/>
              <a:tailEnd/>
            </a:ln>
          </p:spPr>
          <p:txBody>
            <a:bodyPr wrap="none" anchor="ctr"/>
            <a:lstStyle/>
            <a:p>
              <a:endParaRPr lang="en-US"/>
            </a:p>
          </p:txBody>
        </p:sp>
        <p:sp>
          <p:nvSpPr>
            <p:cNvPr id="80939" name="AutoShape 33"/>
            <p:cNvSpPr>
              <a:spLocks noChangeArrowheads="1"/>
            </p:cNvSpPr>
            <p:nvPr/>
          </p:nvSpPr>
          <p:spPr bwMode="auto">
            <a:xfrm>
              <a:off x="3089" y="3088"/>
              <a:ext cx="47" cy="54"/>
            </a:xfrm>
            <a:prstGeom prst="roundRect">
              <a:avLst>
                <a:gd name="adj" fmla="val 50000"/>
              </a:avLst>
            </a:prstGeom>
            <a:gradFill rotWithShape="1">
              <a:gsLst>
                <a:gs pos="0">
                  <a:srgbClr val="760000"/>
                </a:gs>
                <a:gs pos="50000">
                  <a:srgbClr val="FF0000"/>
                </a:gs>
                <a:gs pos="100000">
                  <a:srgbClr val="760000"/>
                </a:gs>
              </a:gsLst>
              <a:lin ang="0" scaled="1"/>
            </a:gradFill>
            <a:ln w="9525">
              <a:noFill/>
              <a:miter lim="800000"/>
              <a:headEnd/>
              <a:tailEnd/>
            </a:ln>
          </p:spPr>
          <p:txBody>
            <a:bodyPr wrap="none" anchor="ctr"/>
            <a:lstStyle/>
            <a:p>
              <a:endParaRPr lang="en-US" sz="1800"/>
            </a:p>
          </p:txBody>
        </p:sp>
        <p:sp>
          <p:nvSpPr>
            <p:cNvPr id="80940" name="AutoShape 22"/>
            <p:cNvSpPr>
              <a:spLocks noChangeArrowheads="1"/>
            </p:cNvSpPr>
            <p:nvPr/>
          </p:nvSpPr>
          <p:spPr bwMode="auto">
            <a:xfrm>
              <a:off x="3100" y="2959"/>
              <a:ext cx="28" cy="155"/>
            </a:xfrm>
            <a:prstGeom prst="roundRect">
              <a:avLst>
                <a:gd name="adj" fmla="val 50000"/>
              </a:avLst>
            </a:prstGeom>
            <a:gradFill rotWithShape="1">
              <a:gsLst>
                <a:gs pos="0">
                  <a:srgbClr val="760000"/>
                </a:gs>
                <a:gs pos="50000">
                  <a:srgbClr val="FF0000"/>
                </a:gs>
                <a:gs pos="100000">
                  <a:srgbClr val="760000"/>
                </a:gs>
              </a:gsLst>
              <a:lin ang="0" scaled="1"/>
            </a:gradFill>
            <a:ln w="9525">
              <a:noFill/>
              <a:miter lim="800000"/>
              <a:headEnd/>
              <a:tailEnd/>
            </a:ln>
          </p:spPr>
          <p:txBody>
            <a:bodyPr wrap="none" anchor="ctr"/>
            <a:lstStyle/>
            <a:p>
              <a:endParaRPr lang="en-US" sz="1800"/>
            </a:p>
          </p:txBody>
        </p:sp>
        <p:sp>
          <p:nvSpPr>
            <p:cNvPr id="80941" name="AutoShape 13"/>
            <p:cNvSpPr>
              <a:spLocks noChangeArrowheads="1"/>
            </p:cNvSpPr>
            <p:nvPr/>
          </p:nvSpPr>
          <p:spPr bwMode="auto">
            <a:xfrm>
              <a:off x="2190" y="1893"/>
              <a:ext cx="1107" cy="328"/>
            </a:xfrm>
            <a:prstGeom prst="can">
              <a:avLst>
                <a:gd name="adj" fmla="val 50000"/>
              </a:avLst>
            </a:prstGeom>
            <a:gradFill rotWithShape="1">
              <a:gsLst>
                <a:gs pos="0">
                  <a:srgbClr val="3B3B3B"/>
                </a:gs>
                <a:gs pos="100000">
                  <a:srgbClr val="808080"/>
                </a:gs>
              </a:gsLst>
              <a:lin ang="5400000" scaled="1"/>
            </a:gradFill>
            <a:ln w="9525">
              <a:solidFill>
                <a:schemeClr val="tx1"/>
              </a:solidFill>
              <a:round/>
              <a:headEnd/>
              <a:tailEnd/>
            </a:ln>
          </p:spPr>
          <p:txBody>
            <a:bodyPr wrap="none" anchor="ctr"/>
            <a:lstStyle/>
            <a:p>
              <a:endParaRPr lang="en-US"/>
            </a:p>
          </p:txBody>
        </p:sp>
        <p:sp>
          <p:nvSpPr>
            <p:cNvPr id="80942" name="AutoShape 36"/>
            <p:cNvSpPr>
              <a:spLocks noChangeArrowheads="1"/>
            </p:cNvSpPr>
            <p:nvPr/>
          </p:nvSpPr>
          <p:spPr bwMode="auto">
            <a:xfrm>
              <a:off x="3088" y="1598"/>
              <a:ext cx="51" cy="385"/>
            </a:xfrm>
            <a:prstGeom prst="roundRect">
              <a:avLst>
                <a:gd name="adj" fmla="val 16667"/>
              </a:avLst>
            </a:prstGeom>
            <a:solidFill>
              <a:schemeClr val="bg1"/>
            </a:solidFill>
            <a:ln w="9525">
              <a:solidFill>
                <a:schemeClr val="tx1"/>
              </a:solidFill>
              <a:miter lim="800000"/>
              <a:headEnd/>
              <a:tailEnd/>
            </a:ln>
          </p:spPr>
          <p:txBody>
            <a:bodyPr wrap="none" anchor="ctr"/>
            <a:lstStyle/>
            <a:p>
              <a:endParaRPr lang="en-US"/>
            </a:p>
          </p:txBody>
        </p:sp>
        <p:sp>
          <p:nvSpPr>
            <p:cNvPr id="80943" name="AutoShape 39"/>
            <p:cNvSpPr>
              <a:spLocks noChangeArrowheads="1"/>
            </p:cNvSpPr>
            <p:nvPr/>
          </p:nvSpPr>
          <p:spPr bwMode="auto">
            <a:xfrm>
              <a:off x="2361" y="1592"/>
              <a:ext cx="672" cy="410"/>
            </a:xfrm>
            <a:prstGeom prst="downArrow">
              <a:avLst>
                <a:gd name="adj1" fmla="val 45222"/>
                <a:gd name="adj2" fmla="val 55852"/>
              </a:avLst>
            </a:prstGeom>
            <a:gradFill rotWithShape="1">
              <a:gsLst>
                <a:gs pos="0">
                  <a:schemeClr val="bg1"/>
                </a:gs>
                <a:gs pos="100000">
                  <a:srgbClr val="FF0000"/>
                </a:gs>
              </a:gsLst>
              <a:lin ang="5400000" scaled="1"/>
            </a:gradFill>
            <a:ln w="9525">
              <a:noFill/>
              <a:miter lim="800000"/>
              <a:headEnd/>
              <a:tailEnd/>
            </a:ln>
          </p:spPr>
          <p:txBody>
            <a:bodyPr vert="eaVert" wrap="none" anchor="ctr"/>
            <a:lstStyle/>
            <a:p>
              <a:endParaRPr lang="en-US"/>
            </a:p>
          </p:txBody>
        </p:sp>
        <p:sp>
          <p:nvSpPr>
            <p:cNvPr id="80944" name="Text Box 40"/>
            <p:cNvSpPr txBox="1">
              <a:spLocks noChangeArrowheads="1"/>
            </p:cNvSpPr>
            <p:nvPr/>
          </p:nvSpPr>
          <p:spPr bwMode="auto">
            <a:xfrm>
              <a:off x="2382" y="1424"/>
              <a:ext cx="669" cy="212"/>
            </a:xfrm>
            <a:prstGeom prst="rect">
              <a:avLst/>
            </a:prstGeom>
            <a:noFill/>
            <a:ln w="9525">
              <a:noFill/>
              <a:miter lim="800000"/>
              <a:headEnd/>
              <a:tailEnd/>
            </a:ln>
          </p:spPr>
          <p:txBody>
            <a:bodyPr wrap="none">
              <a:spAutoFit/>
            </a:bodyPr>
            <a:lstStyle/>
            <a:p>
              <a:pPr algn="l"/>
              <a:r>
                <a:rPr lang="en-US" sz="1600"/>
                <a:t>P = 1 atm</a:t>
              </a:r>
            </a:p>
          </p:txBody>
        </p:sp>
        <p:sp>
          <p:nvSpPr>
            <p:cNvPr id="80945" name="Text Box 57"/>
            <p:cNvSpPr txBox="1">
              <a:spLocks noChangeArrowheads="1"/>
            </p:cNvSpPr>
            <p:nvPr/>
          </p:nvSpPr>
          <p:spPr bwMode="auto">
            <a:xfrm>
              <a:off x="2438" y="2512"/>
              <a:ext cx="152" cy="135"/>
            </a:xfrm>
            <a:prstGeom prst="rect">
              <a:avLst/>
            </a:prstGeom>
            <a:noFill/>
            <a:ln w="9525">
              <a:noFill/>
              <a:miter lim="800000"/>
              <a:headEnd/>
              <a:tailEnd/>
            </a:ln>
          </p:spPr>
          <p:txBody>
            <a:bodyPr wrap="none">
              <a:spAutoFit/>
            </a:bodyPr>
            <a:lstStyle/>
            <a:p>
              <a:pPr algn="l"/>
              <a:r>
                <a:rPr lang="en-US" sz="800"/>
                <a:t>2</a:t>
              </a:r>
            </a:p>
          </p:txBody>
        </p:sp>
        <p:sp>
          <p:nvSpPr>
            <p:cNvPr id="80946" name="Text Box 58"/>
            <p:cNvSpPr txBox="1">
              <a:spLocks noChangeArrowheads="1"/>
            </p:cNvSpPr>
            <p:nvPr/>
          </p:nvSpPr>
          <p:spPr bwMode="auto">
            <a:xfrm>
              <a:off x="2463" y="2891"/>
              <a:ext cx="152" cy="135"/>
            </a:xfrm>
            <a:prstGeom prst="rect">
              <a:avLst/>
            </a:prstGeom>
            <a:noFill/>
            <a:ln w="9525">
              <a:noFill/>
              <a:miter lim="800000"/>
              <a:headEnd/>
              <a:tailEnd/>
            </a:ln>
          </p:spPr>
          <p:txBody>
            <a:bodyPr wrap="none">
              <a:spAutoFit/>
            </a:bodyPr>
            <a:lstStyle/>
            <a:p>
              <a:pPr algn="l"/>
              <a:r>
                <a:rPr lang="en-US" sz="800"/>
                <a:t>2</a:t>
              </a:r>
            </a:p>
          </p:txBody>
        </p:sp>
      </p:grpSp>
      <p:grpSp>
        <p:nvGrpSpPr>
          <p:cNvPr id="80903" name="Group 84"/>
          <p:cNvGrpSpPr>
            <a:grpSpLocks/>
          </p:cNvGrpSpPr>
          <p:nvPr/>
        </p:nvGrpSpPr>
        <p:grpSpPr bwMode="auto">
          <a:xfrm>
            <a:off x="6410325" y="2179638"/>
            <a:ext cx="2346325" cy="3273425"/>
            <a:chOff x="4038" y="1373"/>
            <a:chExt cx="1478" cy="2062"/>
          </a:xfrm>
        </p:grpSpPr>
        <p:sp>
          <p:nvSpPr>
            <p:cNvPr id="80919" name="Text Box 63"/>
            <p:cNvSpPr txBox="1">
              <a:spLocks noChangeArrowheads="1"/>
            </p:cNvSpPr>
            <p:nvPr/>
          </p:nvSpPr>
          <p:spPr bwMode="auto">
            <a:xfrm>
              <a:off x="5108" y="2823"/>
              <a:ext cx="408" cy="192"/>
            </a:xfrm>
            <a:prstGeom prst="rect">
              <a:avLst/>
            </a:prstGeom>
            <a:noFill/>
            <a:ln w="9525">
              <a:noFill/>
              <a:miter lim="800000"/>
              <a:headEnd/>
              <a:tailEnd/>
            </a:ln>
          </p:spPr>
          <p:txBody>
            <a:bodyPr wrap="none">
              <a:spAutoFit/>
            </a:bodyPr>
            <a:lstStyle/>
            <a:p>
              <a:pPr algn="l"/>
              <a:r>
                <a:rPr lang="en-US" sz="1400"/>
                <a:t>273 K</a:t>
              </a:r>
            </a:p>
          </p:txBody>
        </p:sp>
        <p:sp>
          <p:nvSpPr>
            <p:cNvPr id="80920" name="AutoShape 64"/>
            <p:cNvSpPr>
              <a:spLocks noChangeArrowheads="1"/>
            </p:cNvSpPr>
            <p:nvPr/>
          </p:nvSpPr>
          <p:spPr bwMode="auto">
            <a:xfrm>
              <a:off x="4040" y="1854"/>
              <a:ext cx="1107" cy="1581"/>
            </a:xfrm>
            <a:prstGeom prst="can">
              <a:avLst>
                <a:gd name="adj" fmla="val 22944"/>
              </a:avLst>
            </a:prstGeom>
            <a:gradFill rotWithShape="1">
              <a:gsLst>
                <a:gs pos="0">
                  <a:srgbClr val="FF3300"/>
                </a:gs>
                <a:gs pos="50000">
                  <a:srgbClr val="FF7C80"/>
                </a:gs>
                <a:gs pos="100000">
                  <a:srgbClr val="FF3300"/>
                </a:gs>
              </a:gsLst>
              <a:lin ang="0" scaled="1"/>
            </a:gradFill>
            <a:ln w="9525">
              <a:solidFill>
                <a:schemeClr val="tx1"/>
              </a:solidFill>
              <a:round/>
              <a:headEnd/>
              <a:tailEnd/>
            </a:ln>
          </p:spPr>
          <p:txBody>
            <a:bodyPr wrap="none" anchor="ctr"/>
            <a:lstStyle/>
            <a:p>
              <a:endParaRPr lang="en-US"/>
            </a:p>
          </p:txBody>
        </p:sp>
        <p:sp>
          <p:nvSpPr>
            <p:cNvPr id="80921" name="Freeform 65"/>
            <p:cNvSpPr>
              <a:spLocks/>
            </p:cNvSpPr>
            <p:nvPr/>
          </p:nvSpPr>
          <p:spPr bwMode="auto">
            <a:xfrm>
              <a:off x="4038" y="3224"/>
              <a:ext cx="1116" cy="88"/>
            </a:xfrm>
            <a:custGeom>
              <a:avLst/>
              <a:gdLst>
                <a:gd name="T0" fmla="*/ 0 w 1116"/>
                <a:gd name="T1" fmla="*/ 82 h 88"/>
                <a:gd name="T2" fmla="*/ 128 w 1116"/>
                <a:gd name="T3" fmla="*/ 33 h 88"/>
                <a:gd name="T4" fmla="*/ 485 w 1116"/>
                <a:gd name="T5" fmla="*/ 3 h 88"/>
                <a:gd name="T6" fmla="*/ 866 w 1116"/>
                <a:gd name="T7" fmla="*/ 18 h 88"/>
                <a:gd name="T8" fmla="*/ 1076 w 1116"/>
                <a:gd name="T9" fmla="*/ 57 h 88"/>
                <a:gd name="T10" fmla="*/ 1109 w 1116"/>
                <a:gd name="T11" fmla="*/ 88 h 88"/>
                <a:gd name="T12" fmla="*/ 0 60000 65536"/>
                <a:gd name="T13" fmla="*/ 0 60000 65536"/>
                <a:gd name="T14" fmla="*/ 0 60000 65536"/>
                <a:gd name="T15" fmla="*/ 0 60000 65536"/>
                <a:gd name="T16" fmla="*/ 0 60000 65536"/>
                <a:gd name="T17" fmla="*/ 0 60000 65536"/>
                <a:gd name="T18" fmla="*/ 0 w 1116"/>
                <a:gd name="T19" fmla="*/ 0 h 88"/>
                <a:gd name="T20" fmla="*/ 1116 w 111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116" h="88">
                  <a:moveTo>
                    <a:pt x="0" y="82"/>
                  </a:moveTo>
                  <a:cubicBezTo>
                    <a:pt x="18" y="64"/>
                    <a:pt x="47" y="46"/>
                    <a:pt x="128" y="33"/>
                  </a:cubicBezTo>
                  <a:cubicBezTo>
                    <a:pt x="209" y="20"/>
                    <a:pt x="362" y="6"/>
                    <a:pt x="485" y="3"/>
                  </a:cubicBezTo>
                  <a:cubicBezTo>
                    <a:pt x="608" y="0"/>
                    <a:pt x="768" y="9"/>
                    <a:pt x="866" y="18"/>
                  </a:cubicBezTo>
                  <a:cubicBezTo>
                    <a:pt x="964" y="27"/>
                    <a:pt x="1036" y="45"/>
                    <a:pt x="1076" y="57"/>
                  </a:cubicBezTo>
                  <a:cubicBezTo>
                    <a:pt x="1116" y="69"/>
                    <a:pt x="1102" y="82"/>
                    <a:pt x="1109" y="88"/>
                  </a:cubicBezTo>
                </a:path>
              </a:pathLst>
            </a:custGeom>
            <a:noFill/>
            <a:ln w="3175">
              <a:solidFill>
                <a:srgbClr val="C0C0C0"/>
              </a:solidFill>
              <a:prstDash val="lgDashDotDot"/>
              <a:round/>
              <a:headEnd/>
              <a:tailEnd/>
            </a:ln>
          </p:spPr>
          <p:txBody>
            <a:bodyPr/>
            <a:lstStyle/>
            <a:p>
              <a:endParaRPr lang="en-US"/>
            </a:p>
          </p:txBody>
        </p:sp>
        <p:sp>
          <p:nvSpPr>
            <p:cNvPr id="80922" name="Text Box 66"/>
            <p:cNvSpPr txBox="1">
              <a:spLocks noChangeArrowheads="1"/>
            </p:cNvSpPr>
            <p:nvPr/>
          </p:nvSpPr>
          <p:spPr bwMode="auto">
            <a:xfrm>
              <a:off x="4073" y="2346"/>
              <a:ext cx="882" cy="366"/>
            </a:xfrm>
            <a:prstGeom prst="rect">
              <a:avLst/>
            </a:prstGeom>
            <a:noFill/>
            <a:ln w="9525">
              <a:noFill/>
              <a:miter lim="800000"/>
              <a:headEnd/>
              <a:tailEnd/>
            </a:ln>
          </p:spPr>
          <p:txBody>
            <a:bodyPr wrap="none">
              <a:spAutoFit/>
            </a:bodyPr>
            <a:lstStyle/>
            <a:p>
              <a:pPr algn="l"/>
              <a:r>
                <a:rPr lang="en-US" sz="1600"/>
                <a:t>  n</a:t>
              </a:r>
              <a:r>
                <a:rPr lang="en-US" sz="1600" baseline="-25000"/>
                <a:t>N</a:t>
              </a:r>
              <a:r>
                <a:rPr lang="en-US" sz="1600"/>
                <a:t> = 1 mole</a:t>
              </a:r>
            </a:p>
            <a:p>
              <a:pPr algn="l"/>
              <a:r>
                <a:rPr lang="en-US" sz="1600"/>
                <a:t>         (28.0 g)</a:t>
              </a:r>
            </a:p>
          </p:txBody>
        </p:sp>
        <p:sp>
          <p:nvSpPr>
            <p:cNvPr id="80923" name="Text Box 67"/>
            <p:cNvSpPr txBox="1">
              <a:spLocks noChangeArrowheads="1"/>
            </p:cNvSpPr>
            <p:nvPr/>
          </p:nvSpPr>
          <p:spPr bwMode="auto">
            <a:xfrm>
              <a:off x="4074" y="2719"/>
              <a:ext cx="840" cy="212"/>
            </a:xfrm>
            <a:prstGeom prst="rect">
              <a:avLst/>
            </a:prstGeom>
            <a:noFill/>
            <a:ln w="9525">
              <a:noFill/>
              <a:miter lim="800000"/>
              <a:headEnd/>
              <a:tailEnd/>
            </a:ln>
          </p:spPr>
          <p:txBody>
            <a:bodyPr wrap="none">
              <a:spAutoFit/>
            </a:bodyPr>
            <a:lstStyle/>
            <a:p>
              <a:pPr algn="l"/>
              <a:r>
                <a:rPr lang="en-US" sz="1600"/>
                <a:t>  V</a:t>
              </a:r>
              <a:r>
                <a:rPr lang="en-US" sz="1600" baseline="-25000"/>
                <a:t>N</a:t>
              </a:r>
              <a:r>
                <a:rPr lang="en-US" sz="1600"/>
                <a:t> = 22.4 L</a:t>
              </a:r>
            </a:p>
          </p:txBody>
        </p:sp>
        <p:sp>
          <p:nvSpPr>
            <p:cNvPr id="80924" name="AutoShape 68"/>
            <p:cNvSpPr>
              <a:spLocks noChangeArrowheads="1"/>
            </p:cNvSpPr>
            <p:nvPr/>
          </p:nvSpPr>
          <p:spPr bwMode="auto">
            <a:xfrm>
              <a:off x="4939" y="1545"/>
              <a:ext cx="51" cy="1549"/>
            </a:xfrm>
            <a:prstGeom prst="roundRect">
              <a:avLst>
                <a:gd name="adj" fmla="val 16667"/>
              </a:avLst>
            </a:prstGeom>
            <a:solidFill>
              <a:schemeClr val="bg1"/>
            </a:solidFill>
            <a:ln w="9525">
              <a:solidFill>
                <a:schemeClr val="tx1"/>
              </a:solidFill>
              <a:miter lim="800000"/>
              <a:headEnd/>
              <a:tailEnd/>
            </a:ln>
          </p:spPr>
          <p:txBody>
            <a:bodyPr wrap="none" anchor="ctr"/>
            <a:lstStyle/>
            <a:p>
              <a:endParaRPr lang="en-US"/>
            </a:p>
          </p:txBody>
        </p:sp>
        <p:sp>
          <p:nvSpPr>
            <p:cNvPr id="80925" name="AutoShape 69"/>
            <p:cNvSpPr>
              <a:spLocks noChangeArrowheads="1"/>
            </p:cNvSpPr>
            <p:nvPr/>
          </p:nvSpPr>
          <p:spPr bwMode="auto">
            <a:xfrm>
              <a:off x="4940" y="3037"/>
              <a:ext cx="47" cy="54"/>
            </a:xfrm>
            <a:prstGeom prst="roundRect">
              <a:avLst>
                <a:gd name="adj" fmla="val 50000"/>
              </a:avLst>
            </a:prstGeom>
            <a:gradFill rotWithShape="1">
              <a:gsLst>
                <a:gs pos="0">
                  <a:srgbClr val="760000"/>
                </a:gs>
                <a:gs pos="50000">
                  <a:srgbClr val="FF0000"/>
                </a:gs>
                <a:gs pos="100000">
                  <a:srgbClr val="760000"/>
                </a:gs>
              </a:gsLst>
              <a:lin ang="0" scaled="1"/>
            </a:gradFill>
            <a:ln w="9525">
              <a:noFill/>
              <a:miter lim="800000"/>
              <a:headEnd/>
              <a:tailEnd/>
            </a:ln>
          </p:spPr>
          <p:txBody>
            <a:bodyPr wrap="none" anchor="ctr"/>
            <a:lstStyle/>
            <a:p>
              <a:endParaRPr lang="en-US" sz="1800"/>
            </a:p>
          </p:txBody>
        </p:sp>
        <p:sp>
          <p:nvSpPr>
            <p:cNvPr id="80926" name="AutoShape 70"/>
            <p:cNvSpPr>
              <a:spLocks noChangeArrowheads="1"/>
            </p:cNvSpPr>
            <p:nvPr/>
          </p:nvSpPr>
          <p:spPr bwMode="auto">
            <a:xfrm>
              <a:off x="4951" y="2908"/>
              <a:ext cx="28" cy="155"/>
            </a:xfrm>
            <a:prstGeom prst="roundRect">
              <a:avLst>
                <a:gd name="adj" fmla="val 50000"/>
              </a:avLst>
            </a:prstGeom>
            <a:gradFill rotWithShape="1">
              <a:gsLst>
                <a:gs pos="0">
                  <a:srgbClr val="760000"/>
                </a:gs>
                <a:gs pos="50000">
                  <a:srgbClr val="FF0000"/>
                </a:gs>
                <a:gs pos="100000">
                  <a:srgbClr val="760000"/>
                </a:gs>
              </a:gsLst>
              <a:lin ang="0" scaled="1"/>
            </a:gradFill>
            <a:ln w="9525">
              <a:noFill/>
              <a:miter lim="800000"/>
              <a:headEnd/>
              <a:tailEnd/>
            </a:ln>
          </p:spPr>
          <p:txBody>
            <a:bodyPr wrap="none" anchor="ctr"/>
            <a:lstStyle/>
            <a:p>
              <a:endParaRPr lang="en-US" sz="1800"/>
            </a:p>
          </p:txBody>
        </p:sp>
        <p:sp>
          <p:nvSpPr>
            <p:cNvPr id="80927" name="AutoShape 71"/>
            <p:cNvSpPr>
              <a:spLocks noChangeArrowheads="1"/>
            </p:cNvSpPr>
            <p:nvPr/>
          </p:nvSpPr>
          <p:spPr bwMode="auto">
            <a:xfrm>
              <a:off x="4041" y="1842"/>
              <a:ext cx="1107" cy="328"/>
            </a:xfrm>
            <a:prstGeom prst="can">
              <a:avLst>
                <a:gd name="adj" fmla="val 50000"/>
              </a:avLst>
            </a:prstGeom>
            <a:gradFill rotWithShape="1">
              <a:gsLst>
                <a:gs pos="0">
                  <a:srgbClr val="3B3B3B"/>
                </a:gs>
                <a:gs pos="100000">
                  <a:srgbClr val="808080"/>
                </a:gs>
              </a:gsLst>
              <a:lin ang="5400000" scaled="1"/>
            </a:gradFill>
            <a:ln w="9525">
              <a:solidFill>
                <a:schemeClr val="tx1"/>
              </a:solidFill>
              <a:round/>
              <a:headEnd/>
              <a:tailEnd/>
            </a:ln>
          </p:spPr>
          <p:txBody>
            <a:bodyPr wrap="none" anchor="ctr"/>
            <a:lstStyle/>
            <a:p>
              <a:endParaRPr lang="en-US"/>
            </a:p>
          </p:txBody>
        </p:sp>
        <p:sp>
          <p:nvSpPr>
            <p:cNvPr id="80928" name="AutoShape 72"/>
            <p:cNvSpPr>
              <a:spLocks noChangeArrowheads="1"/>
            </p:cNvSpPr>
            <p:nvPr/>
          </p:nvSpPr>
          <p:spPr bwMode="auto">
            <a:xfrm>
              <a:off x="4939" y="1547"/>
              <a:ext cx="51" cy="385"/>
            </a:xfrm>
            <a:prstGeom prst="roundRect">
              <a:avLst>
                <a:gd name="adj" fmla="val 16667"/>
              </a:avLst>
            </a:prstGeom>
            <a:solidFill>
              <a:schemeClr val="bg1"/>
            </a:solidFill>
            <a:ln w="9525">
              <a:solidFill>
                <a:schemeClr val="tx1"/>
              </a:solidFill>
              <a:miter lim="800000"/>
              <a:headEnd/>
              <a:tailEnd/>
            </a:ln>
          </p:spPr>
          <p:txBody>
            <a:bodyPr wrap="none" anchor="ctr"/>
            <a:lstStyle/>
            <a:p>
              <a:endParaRPr lang="en-US"/>
            </a:p>
          </p:txBody>
        </p:sp>
        <p:sp>
          <p:nvSpPr>
            <p:cNvPr id="80929" name="AutoShape 73"/>
            <p:cNvSpPr>
              <a:spLocks noChangeArrowheads="1"/>
            </p:cNvSpPr>
            <p:nvPr/>
          </p:nvSpPr>
          <p:spPr bwMode="auto">
            <a:xfrm>
              <a:off x="4212" y="1541"/>
              <a:ext cx="672" cy="410"/>
            </a:xfrm>
            <a:prstGeom prst="downArrow">
              <a:avLst>
                <a:gd name="adj1" fmla="val 45222"/>
                <a:gd name="adj2" fmla="val 55852"/>
              </a:avLst>
            </a:prstGeom>
            <a:gradFill rotWithShape="1">
              <a:gsLst>
                <a:gs pos="0">
                  <a:schemeClr val="bg1"/>
                </a:gs>
                <a:gs pos="100000">
                  <a:srgbClr val="FF0000"/>
                </a:gs>
              </a:gsLst>
              <a:lin ang="5400000" scaled="1"/>
            </a:gradFill>
            <a:ln w="9525">
              <a:noFill/>
              <a:miter lim="800000"/>
              <a:headEnd/>
              <a:tailEnd/>
            </a:ln>
          </p:spPr>
          <p:txBody>
            <a:bodyPr vert="eaVert" wrap="none" anchor="ctr"/>
            <a:lstStyle/>
            <a:p>
              <a:endParaRPr lang="en-US"/>
            </a:p>
          </p:txBody>
        </p:sp>
        <p:sp>
          <p:nvSpPr>
            <p:cNvPr id="80930" name="Text Box 74"/>
            <p:cNvSpPr txBox="1">
              <a:spLocks noChangeArrowheads="1"/>
            </p:cNvSpPr>
            <p:nvPr/>
          </p:nvSpPr>
          <p:spPr bwMode="auto">
            <a:xfrm>
              <a:off x="4233" y="1373"/>
              <a:ext cx="669" cy="212"/>
            </a:xfrm>
            <a:prstGeom prst="rect">
              <a:avLst/>
            </a:prstGeom>
            <a:noFill/>
            <a:ln w="9525">
              <a:noFill/>
              <a:miter lim="800000"/>
              <a:headEnd/>
              <a:tailEnd/>
            </a:ln>
          </p:spPr>
          <p:txBody>
            <a:bodyPr wrap="none">
              <a:spAutoFit/>
            </a:bodyPr>
            <a:lstStyle/>
            <a:p>
              <a:pPr algn="l"/>
              <a:r>
                <a:rPr lang="en-US" sz="1600"/>
                <a:t>P = 1 atm</a:t>
              </a:r>
            </a:p>
          </p:txBody>
        </p:sp>
        <p:sp>
          <p:nvSpPr>
            <p:cNvPr id="80931" name="Text Box 75"/>
            <p:cNvSpPr txBox="1">
              <a:spLocks noChangeArrowheads="1"/>
            </p:cNvSpPr>
            <p:nvPr/>
          </p:nvSpPr>
          <p:spPr bwMode="auto">
            <a:xfrm>
              <a:off x="4289" y="2461"/>
              <a:ext cx="152" cy="135"/>
            </a:xfrm>
            <a:prstGeom prst="rect">
              <a:avLst/>
            </a:prstGeom>
            <a:noFill/>
            <a:ln w="9525">
              <a:noFill/>
              <a:miter lim="800000"/>
              <a:headEnd/>
              <a:tailEnd/>
            </a:ln>
          </p:spPr>
          <p:txBody>
            <a:bodyPr wrap="none">
              <a:spAutoFit/>
            </a:bodyPr>
            <a:lstStyle/>
            <a:p>
              <a:pPr algn="l"/>
              <a:r>
                <a:rPr lang="en-US" sz="800"/>
                <a:t>2</a:t>
              </a:r>
            </a:p>
          </p:txBody>
        </p:sp>
        <p:sp>
          <p:nvSpPr>
            <p:cNvPr id="80932" name="Text Box 76"/>
            <p:cNvSpPr txBox="1">
              <a:spLocks noChangeArrowheads="1"/>
            </p:cNvSpPr>
            <p:nvPr/>
          </p:nvSpPr>
          <p:spPr bwMode="auto">
            <a:xfrm>
              <a:off x="4314" y="2840"/>
              <a:ext cx="152" cy="135"/>
            </a:xfrm>
            <a:prstGeom prst="rect">
              <a:avLst/>
            </a:prstGeom>
            <a:noFill/>
            <a:ln w="9525">
              <a:noFill/>
              <a:miter lim="800000"/>
              <a:headEnd/>
              <a:tailEnd/>
            </a:ln>
          </p:spPr>
          <p:txBody>
            <a:bodyPr wrap="none">
              <a:spAutoFit/>
            </a:bodyPr>
            <a:lstStyle/>
            <a:p>
              <a:pPr algn="l"/>
              <a:r>
                <a:rPr lang="en-US" sz="800"/>
                <a:t>2</a:t>
              </a:r>
            </a:p>
          </p:txBody>
        </p:sp>
      </p:grpSp>
      <p:grpSp>
        <p:nvGrpSpPr>
          <p:cNvPr id="80904" name="Group 79"/>
          <p:cNvGrpSpPr>
            <a:grpSpLocks/>
          </p:cNvGrpSpPr>
          <p:nvPr/>
        </p:nvGrpSpPr>
        <p:grpSpPr bwMode="auto">
          <a:xfrm>
            <a:off x="873125" y="2173288"/>
            <a:ext cx="2346325" cy="3273425"/>
            <a:chOff x="448" y="1477"/>
            <a:chExt cx="1478" cy="2062"/>
          </a:xfrm>
        </p:grpSpPr>
        <p:sp>
          <p:nvSpPr>
            <p:cNvPr id="80905" name="Text Box 45"/>
            <p:cNvSpPr txBox="1">
              <a:spLocks noChangeArrowheads="1"/>
            </p:cNvSpPr>
            <p:nvPr/>
          </p:nvSpPr>
          <p:spPr bwMode="auto">
            <a:xfrm>
              <a:off x="1518" y="2927"/>
              <a:ext cx="408" cy="192"/>
            </a:xfrm>
            <a:prstGeom prst="rect">
              <a:avLst/>
            </a:prstGeom>
            <a:noFill/>
            <a:ln w="9525">
              <a:noFill/>
              <a:miter lim="800000"/>
              <a:headEnd/>
              <a:tailEnd/>
            </a:ln>
          </p:spPr>
          <p:txBody>
            <a:bodyPr wrap="none">
              <a:spAutoFit/>
            </a:bodyPr>
            <a:lstStyle/>
            <a:p>
              <a:pPr algn="l"/>
              <a:r>
                <a:rPr lang="en-US" sz="1400"/>
                <a:t>273 K</a:t>
              </a:r>
            </a:p>
          </p:txBody>
        </p:sp>
        <p:sp>
          <p:nvSpPr>
            <p:cNvPr id="80906" name="AutoShape 46"/>
            <p:cNvSpPr>
              <a:spLocks noChangeArrowheads="1"/>
            </p:cNvSpPr>
            <p:nvPr/>
          </p:nvSpPr>
          <p:spPr bwMode="auto">
            <a:xfrm>
              <a:off x="450" y="1958"/>
              <a:ext cx="1107" cy="1581"/>
            </a:xfrm>
            <a:prstGeom prst="can">
              <a:avLst>
                <a:gd name="adj" fmla="val 22944"/>
              </a:avLst>
            </a:prstGeom>
            <a:gradFill rotWithShape="1">
              <a:gsLst>
                <a:gs pos="0">
                  <a:srgbClr val="FFE161"/>
                </a:gs>
                <a:gs pos="50000">
                  <a:srgbClr val="FFFF99"/>
                </a:gs>
                <a:gs pos="100000">
                  <a:srgbClr val="FFE161"/>
                </a:gs>
              </a:gsLst>
              <a:lin ang="0" scaled="1"/>
            </a:gradFill>
            <a:ln w="9525">
              <a:solidFill>
                <a:schemeClr val="tx1"/>
              </a:solidFill>
              <a:round/>
              <a:headEnd/>
              <a:tailEnd/>
            </a:ln>
          </p:spPr>
          <p:txBody>
            <a:bodyPr wrap="none" anchor="ctr"/>
            <a:lstStyle/>
            <a:p>
              <a:endParaRPr lang="en-US"/>
            </a:p>
          </p:txBody>
        </p:sp>
        <p:sp>
          <p:nvSpPr>
            <p:cNvPr id="80907" name="Freeform 47"/>
            <p:cNvSpPr>
              <a:spLocks/>
            </p:cNvSpPr>
            <p:nvPr/>
          </p:nvSpPr>
          <p:spPr bwMode="auto">
            <a:xfrm>
              <a:off x="448" y="3328"/>
              <a:ext cx="1116" cy="88"/>
            </a:xfrm>
            <a:custGeom>
              <a:avLst/>
              <a:gdLst>
                <a:gd name="T0" fmla="*/ 0 w 1116"/>
                <a:gd name="T1" fmla="*/ 82 h 88"/>
                <a:gd name="T2" fmla="*/ 128 w 1116"/>
                <a:gd name="T3" fmla="*/ 33 h 88"/>
                <a:gd name="T4" fmla="*/ 485 w 1116"/>
                <a:gd name="T5" fmla="*/ 3 h 88"/>
                <a:gd name="T6" fmla="*/ 866 w 1116"/>
                <a:gd name="T7" fmla="*/ 18 h 88"/>
                <a:gd name="T8" fmla="*/ 1076 w 1116"/>
                <a:gd name="T9" fmla="*/ 57 h 88"/>
                <a:gd name="T10" fmla="*/ 1109 w 1116"/>
                <a:gd name="T11" fmla="*/ 88 h 88"/>
                <a:gd name="T12" fmla="*/ 0 60000 65536"/>
                <a:gd name="T13" fmla="*/ 0 60000 65536"/>
                <a:gd name="T14" fmla="*/ 0 60000 65536"/>
                <a:gd name="T15" fmla="*/ 0 60000 65536"/>
                <a:gd name="T16" fmla="*/ 0 60000 65536"/>
                <a:gd name="T17" fmla="*/ 0 60000 65536"/>
                <a:gd name="T18" fmla="*/ 0 w 1116"/>
                <a:gd name="T19" fmla="*/ 0 h 88"/>
                <a:gd name="T20" fmla="*/ 1116 w 111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116" h="88">
                  <a:moveTo>
                    <a:pt x="0" y="82"/>
                  </a:moveTo>
                  <a:cubicBezTo>
                    <a:pt x="18" y="64"/>
                    <a:pt x="47" y="46"/>
                    <a:pt x="128" y="33"/>
                  </a:cubicBezTo>
                  <a:cubicBezTo>
                    <a:pt x="209" y="20"/>
                    <a:pt x="362" y="6"/>
                    <a:pt x="485" y="3"/>
                  </a:cubicBezTo>
                  <a:cubicBezTo>
                    <a:pt x="608" y="0"/>
                    <a:pt x="768" y="9"/>
                    <a:pt x="866" y="18"/>
                  </a:cubicBezTo>
                  <a:cubicBezTo>
                    <a:pt x="964" y="27"/>
                    <a:pt x="1036" y="45"/>
                    <a:pt x="1076" y="57"/>
                  </a:cubicBezTo>
                  <a:cubicBezTo>
                    <a:pt x="1116" y="69"/>
                    <a:pt x="1102" y="82"/>
                    <a:pt x="1109" y="88"/>
                  </a:cubicBezTo>
                </a:path>
              </a:pathLst>
            </a:custGeom>
            <a:noFill/>
            <a:ln w="3175">
              <a:solidFill>
                <a:srgbClr val="C0C0C0"/>
              </a:solidFill>
              <a:prstDash val="lgDashDotDot"/>
              <a:round/>
              <a:headEnd/>
              <a:tailEnd/>
            </a:ln>
          </p:spPr>
          <p:txBody>
            <a:bodyPr/>
            <a:lstStyle/>
            <a:p>
              <a:endParaRPr lang="en-US"/>
            </a:p>
          </p:txBody>
        </p:sp>
        <p:sp>
          <p:nvSpPr>
            <p:cNvPr id="80908" name="Text Box 48"/>
            <p:cNvSpPr txBox="1">
              <a:spLocks noChangeArrowheads="1"/>
            </p:cNvSpPr>
            <p:nvPr/>
          </p:nvSpPr>
          <p:spPr bwMode="auto">
            <a:xfrm>
              <a:off x="483" y="2450"/>
              <a:ext cx="846" cy="366"/>
            </a:xfrm>
            <a:prstGeom prst="rect">
              <a:avLst/>
            </a:prstGeom>
            <a:noFill/>
            <a:ln w="9525">
              <a:noFill/>
              <a:miter lim="800000"/>
              <a:headEnd/>
              <a:tailEnd/>
            </a:ln>
          </p:spPr>
          <p:txBody>
            <a:bodyPr wrap="none">
              <a:spAutoFit/>
            </a:bodyPr>
            <a:lstStyle/>
            <a:p>
              <a:pPr algn="l"/>
              <a:r>
                <a:rPr lang="en-US" sz="1600"/>
                <a:t>n</a:t>
              </a:r>
              <a:r>
                <a:rPr lang="en-US" sz="1600" baseline="-25000"/>
                <a:t>O</a:t>
              </a:r>
              <a:r>
                <a:rPr lang="en-US" sz="1600"/>
                <a:t> = 1 mole</a:t>
              </a:r>
            </a:p>
            <a:p>
              <a:pPr algn="l"/>
              <a:r>
                <a:rPr lang="en-US" sz="1600"/>
                <a:t>        (32.0 g)</a:t>
              </a:r>
            </a:p>
          </p:txBody>
        </p:sp>
        <p:sp>
          <p:nvSpPr>
            <p:cNvPr id="80909" name="Text Box 49"/>
            <p:cNvSpPr txBox="1">
              <a:spLocks noChangeArrowheads="1"/>
            </p:cNvSpPr>
            <p:nvPr/>
          </p:nvSpPr>
          <p:spPr bwMode="auto">
            <a:xfrm>
              <a:off x="484" y="2823"/>
              <a:ext cx="772" cy="212"/>
            </a:xfrm>
            <a:prstGeom prst="rect">
              <a:avLst/>
            </a:prstGeom>
            <a:noFill/>
            <a:ln w="9525">
              <a:noFill/>
              <a:miter lim="800000"/>
              <a:headEnd/>
              <a:tailEnd/>
            </a:ln>
          </p:spPr>
          <p:txBody>
            <a:bodyPr wrap="none">
              <a:spAutoFit/>
            </a:bodyPr>
            <a:lstStyle/>
            <a:p>
              <a:pPr algn="l"/>
              <a:r>
                <a:rPr lang="en-US" sz="1600"/>
                <a:t>V</a:t>
              </a:r>
              <a:r>
                <a:rPr lang="en-US" sz="1600" baseline="-25000"/>
                <a:t>O</a:t>
              </a:r>
              <a:r>
                <a:rPr lang="en-US" sz="1600"/>
                <a:t> = 22.4 L</a:t>
              </a:r>
            </a:p>
          </p:txBody>
        </p:sp>
        <p:sp>
          <p:nvSpPr>
            <p:cNvPr id="80910" name="AutoShape 50"/>
            <p:cNvSpPr>
              <a:spLocks noChangeArrowheads="1"/>
            </p:cNvSpPr>
            <p:nvPr/>
          </p:nvSpPr>
          <p:spPr bwMode="auto">
            <a:xfrm>
              <a:off x="1349" y="1649"/>
              <a:ext cx="51" cy="1549"/>
            </a:xfrm>
            <a:prstGeom prst="roundRect">
              <a:avLst>
                <a:gd name="adj" fmla="val 16667"/>
              </a:avLst>
            </a:prstGeom>
            <a:solidFill>
              <a:schemeClr val="bg1"/>
            </a:solidFill>
            <a:ln w="9525">
              <a:solidFill>
                <a:schemeClr val="tx1"/>
              </a:solidFill>
              <a:miter lim="800000"/>
              <a:headEnd/>
              <a:tailEnd/>
            </a:ln>
          </p:spPr>
          <p:txBody>
            <a:bodyPr wrap="none" anchor="ctr"/>
            <a:lstStyle/>
            <a:p>
              <a:endParaRPr lang="en-US"/>
            </a:p>
          </p:txBody>
        </p:sp>
        <p:sp>
          <p:nvSpPr>
            <p:cNvPr id="80911" name="AutoShape 51"/>
            <p:cNvSpPr>
              <a:spLocks noChangeArrowheads="1"/>
            </p:cNvSpPr>
            <p:nvPr/>
          </p:nvSpPr>
          <p:spPr bwMode="auto">
            <a:xfrm>
              <a:off x="1350" y="3141"/>
              <a:ext cx="47" cy="54"/>
            </a:xfrm>
            <a:prstGeom prst="roundRect">
              <a:avLst>
                <a:gd name="adj" fmla="val 50000"/>
              </a:avLst>
            </a:prstGeom>
            <a:gradFill rotWithShape="1">
              <a:gsLst>
                <a:gs pos="0">
                  <a:srgbClr val="760000"/>
                </a:gs>
                <a:gs pos="50000">
                  <a:srgbClr val="FF0000"/>
                </a:gs>
                <a:gs pos="100000">
                  <a:srgbClr val="760000"/>
                </a:gs>
              </a:gsLst>
              <a:lin ang="0" scaled="1"/>
            </a:gradFill>
            <a:ln w="9525">
              <a:noFill/>
              <a:miter lim="800000"/>
              <a:headEnd/>
              <a:tailEnd/>
            </a:ln>
          </p:spPr>
          <p:txBody>
            <a:bodyPr wrap="none" anchor="ctr"/>
            <a:lstStyle/>
            <a:p>
              <a:endParaRPr lang="en-US" sz="1800"/>
            </a:p>
          </p:txBody>
        </p:sp>
        <p:sp>
          <p:nvSpPr>
            <p:cNvPr id="80912" name="AutoShape 52"/>
            <p:cNvSpPr>
              <a:spLocks noChangeArrowheads="1"/>
            </p:cNvSpPr>
            <p:nvPr/>
          </p:nvSpPr>
          <p:spPr bwMode="auto">
            <a:xfrm>
              <a:off x="1361" y="3012"/>
              <a:ext cx="28" cy="155"/>
            </a:xfrm>
            <a:prstGeom prst="roundRect">
              <a:avLst>
                <a:gd name="adj" fmla="val 50000"/>
              </a:avLst>
            </a:prstGeom>
            <a:gradFill rotWithShape="1">
              <a:gsLst>
                <a:gs pos="0">
                  <a:srgbClr val="760000"/>
                </a:gs>
                <a:gs pos="50000">
                  <a:srgbClr val="FF0000"/>
                </a:gs>
                <a:gs pos="100000">
                  <a:srgbClr val="760000"/>
                </a:gs>
              </a:gsLst>
              <a:lin ang="0" scaled="1"/>
            </a:gradFill>
            <a:ln w="9525">
              <a:noFill/>
              <a:miter lim="800000"/>
              <a:headEnd/>
              <a:tailEnd/>
            </a:ln>
          </p:spPr>
          <p:txBody>
            <a:bodyPr wrap="none" anchor="ctr"/>
            <a:lstStyle/>
            <a:p>
              <a:endParaRPr lang="en-US" sz="1800"/>
            </a:p>
          </p:txBody>
        </p:sp>
        <p:sp>
          <p:nvSpPr>
            <p:cNvPr id="80913" name="AutoShape 53"/>
            <p:cNvSpPr>
              <a:spLocks noChangeArrowheads="1"/>
            </p:cNvSpPr>
            <p:nvPr/>
          </p:nvSpPr>
          <p:spPr bwMode="auto">
            <a:xfrm>
              <a:off x="451" y="1946"/>
              <a:ext cx="1107" cy="328"/>
            </a:xfrm>
            <a:prstGeom prst="can">
              <a:avLst>
                <a:gd name="adj" fmla="val 50000"/>
              </a:avLst>
            </a:prstGeom>
            <a:gradFill rotWithShape="1">
              <a:gsLst>
                <a:gs pos="0">
                  <a:srgbClr val="3B3B3B"/>
                </a:gs>
                <a:gs pos="100000">
                  <a:srgbClr val="808080"/>
                </a:gs>
              </a:gsLst>
              <a:lin ang="5400000" scaled="1"/>
            </a:gradFill>
            <a:ln w="9525">
              <a:solidFill>
                <a:schemeClr val="tx1"/>
              </a:solidFill>
              <a:round/>
              <a:headEnd/>
              <a:tailEnd/>
            </a:ln>
          </p:spPr>
          <p:txBody>
            <a:bodyPr wrap="none" anchor="ctr"/>
            <a:lstStyle/>
            <a:p>
              <a:endParaRPr lang="en-US"/>
            </a:p>
          </p:txBody>
        </p:sp>
        <p:sp>
          <p:nvSpPr>
            <p:cNvPr id="80914" name="AutoShape 54"/>
            <p:cNvSpPr>
              <a:spLocks noChangeArrowheads="1"/>
            </p:cNvSpPr>
            <p:nvPr/>
          </p:nvSpPr>
          <p:spPr bwMode="auto">
            <a:xfrm>
              <a:off x="1349" y="1651"/>
              <a:ext cx="51" cy="385"/>
            </a:xfrm>
            <a:prstGeom prst="roundRect">
              <a:avLst>
                <a:gd name="adj" fmla="val 16667"/>
              </a:avLst>
            </a:prstGeom>
            <a:solidFill>
              <a:schemeClr val="bg1"/>
            </a:solidFill>
            <a:ln w="9525">
              <a:solidFill>
                <a:schemeClr val="tx1"/>
              </a:solidFill>
              <a:miter lim="800000"/>
              <a:headEnd/>
              <a:tailEnd/>
            </a:ln>
          </p:spPr>
          <p:txBody>
            <a:bodyPr wrap="none" anchor="ctr"/>
            <a:lstStyle/>
            <a:p>
              <a:endParaRPr lang="en-US"/>
            </a:p>
          </p:txBody>
        </p:sp>
        <p:sp>
          <p:nvSpPr>
            <p:cNvPr id="80915" name="AutoShape 55"/>
            <p:cNvSpPr>
              <a:spLocks noChangeArrowheads="1"/>
            </p:cNvSpPr>
            <p:nvPr/>
          </p:nvSpPr>
          <p:spPr bwMode="auto">
            <a:xfrm>
              <a:off x="622" y="1645"/>
              <a:ext cx="672" cy="410"/>
            </a:xfrm>
            <a:prstGeom prst="downArrow">
              <a:avLst>
                <a:gd name="adj1" fmla="val 45222"/>
                <a:gd name="adj2" fmla="val 55852"/>
              </a:avLst>
            </a:prstGeom>
            <a:gradFill rotWithShape="1">
              <a:gsLst>
                <a:gs pos="0">
                  <a:schemeClr val="bg1"/>
                </a:gs>
                <a:gs pos="100000">
                  <a:srgbClr val="FF0000"/>
                </a:gs>
              </a:gsLst>
              <a:lin ang="5400000" scaled="1"/>
            </a:gradFill>
            <a:ln w="9525">
              <a:noFill/>
              <a:miter lim="800000"/>
              <a:headEnd/>
              <a:tailEnd/>
            </a:ln>
          </p:spPr>
          <p:txBody>
            <a:bodyPr vert="eaVert" wrap="none" anchor="ctr"/>
            <a:lstStyle/>
            <a:p>
              <a:endParaRPr lang="en-US"/>
            </a:p>
          </p:txBody>
        </p:sp>
        <p:sp>
          <p:nvSpPr>
            <p:cNvPr id="80916" name="Text Box 56"/>
            <p:cNvSpPr txBox="1">
              <a:spLocks noChangeArrowheads="1"/>
            </p:cNvSpPr>
            <p:nvPr/>
          </p:nvSpPr>
          <p:spPr bwMode="auto">
            <a:xfrm>
              <a:off x="643" y="1477"/>
              <a:ext cx="669" cy="212"/>
            </a:xfrm>
            <a:prstGeom prst="rect">
              <a:avLst/>
            </a:prstGeom>
            <a:noFill/>
            <a:ln w="9525">
              <a:noFill/>
              <a:miter lim="800000"/>
              <a:headEnd/>
              <a:tailEnd/>
            </a:ln>
          </p:spPr>
          <p:txBody>
            <a:bodyPr wrap="none">
              <a:spAutoFit/>
            </a:bodyPr>
            <a:lstStyle/>
            <a:p>
              <a:pPr algn="l"/>
              <a:r>
                <a:rPr lang="en-US" sz="1600"/>
                <a:t>P = 1 atm</a:t>
              </a:r>
            </a:p>
          </p:txBody>
        </p:sp>
        <p:sp>
          <p:nvSpPr>
            <p:cNvPr id="80917" name="Text Box 77"/>
            <p:cNvSpPr txBox="1">
              <a:spLocks noChangeArrowheads="1"/>
            </p:cNvSpPr>
            <p:nvPr/>
          </p:nvSpPr>
          <p:spPr bwMode="auto">
            <a:xfrm>
              <a:off x="633" y="2555"/>
              <a:ext cx="152" cy="135"/>
            </a:xfrm>
            <a:prstGeom prst="rect">
              <a:avLst/>
            </a:prstGeom>
            <a:noFill/>
            <a:ln w="9525">
              <a:noFill/>
              <a:miter lim="800000"/>
              <a:headEnd/>
              <a:tailEnd/>
            </a:ln>
          </p:spPr>
          <p:txBody>
            <a:bodyPr wrap="none">
              <a:spAutoFit/>
            </a:bodyPr>
            <a:lstStyle/>
            <a:p>
              <a:pPr algn="l"/>
              <a:r>
                <a:rPr lang="en-US" sz="800"/>
                <a:t>2</a:t>
              </a:r>
            </a:p>
          </p:txBody>
        </p:sp>
        <p:sp>
          <p:nvSpPr>
            <p:cNvPr id="80918" name="Text Box 78"/>
            <p:cNvSpPr txBox="1">
              <a:spLocks noChangeArrowheads="1"/>
            </p:cNvSpPr>
            <p:nvPr/>
          </p:nvSpPr>
          <p:spPr bwMode="auto">
            <a:xfrm>
              <a:off x="658" y="2934"/>
              <a:ext cx="152" cy="135"/>
            </a:xfrm>
            <a:prstGeom prst="rect">
              <a:avLst/>
            </a:prstGeom>
            <a:noFill/>
            <a:ln w="9525">
              <a:noFill/>
              <a:miter lim="800000"/>
              <a:headEnd/>
              <a:tailEnd/>
            </a:ln>
          </p:spPr>
          <p:txBody>
            <a:bodyPr wrap="none">
              <a:spAutoFit/>
            </a:bodyPr>
            <a:lstStyle/>
            <a:p>
              <a:pPr algn="l"/>
              <a:r>
                <a:rPr lang="en-US" sz="800"/>
                <a:t>2</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131"/>
                                        </p:tgtEl>
                                        <p:attrNameLst>
                                          <p:attrName>style.visibility</p:attrName>
                                        </p:attrNameLst>
                                      </p:cBhvr>
                                      <p:to>
                                        <p:strVal val="visible"/>
                                      </p:to>
                                    </p:set>
                                    <p:animEffect transition="in" filter="fade">
                                      <p:cBhvr>
                                        <p:cTn id="7" dur="1000"/>
                                        <p:tgtEl>
                                          <p:spTgt spid="5131"/>
                                        </p:tgtEl>
                                      </p:cBhvr>
                                    </p:animEffect>
                                    <p:anim calcmode="lin" valueType="num">
                                      <p:cBhvr>
                                        <p:cTn id="8" dur="1000" fill="hold"/>
                                        <p:tgtEl>
                                          <p:spTgt spid="5131"/>
                                        </p:tgtEl>
                                        <p:attrNameLst>
                                          <p:attrName>ppt_x</p:attrName>
                                        </p:attrNameLst>
                                      </p:cBhvr>
                                      <p:tavLst>
                                        <p:tav tm="0">
                                          <p:val>
                                            <p:strVal val="#ppt_x"/>
                                          </p:val>
                                        </p:tav>
                                        <p:tav tm="100000">
                                          <p:val>
                                            <p:strVal val="#ppt_x"/>
                                          </p:val>
                                        </p:tav>
                                      </p:tavLst>
                                    </p:anim>
                                    <p:anim calcmode="lin" valueType="num">
                                      <p:cBhvr>
                                        <p:cTn id="9" dur="1000" fill="hold"/>
                                        <p:tgtEl>
                                          <p:spTgt spid="51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1"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AutoShape 2">
            <a:hlinkClick r:id="" action="ppaction://hlinkshowjump?jump=nextslide" highlightClick="1"/>
          </p:cNvPr>
          <p:cNvSpPr>
            <a:spLocks noChangeArrowheads="1"/>
          </p:cNvSpPr>
          <p:nvPr/>
        </p:nvSpPr>
        <p:spPr bwMode="auto">
          <a:xfrm>
            <a:off x="3789363" y="5711825"/>
            <a:ext cx="1524000" cy="457200"/>
          </a:xfrm>
          <a:prstGeom prst="actionButtonBlank">
            <a:avLst/>
          </a:prstGeom>
          <a:solidFill>
            <a:schemeClr val="accent1"/>
          </a:solidFill>
          <a:ln w="12700" cap="sq">
            <a:solidFill>
              <a:schemeClr val="tx1"/>
            </a:solidFill>
            <a:miter lim="800000"/>
            <a:headEnd type="none" w="sm" len="sm"/>
            <a:tailEnd type="none" w="sm" len="sm"/>
          </a:ln>
        </p:spPr>
        <p:txBody>
          <a:bodyPr wrap="none" anchor="ctr"/>
          <a:lstStyle/>
          <a:p>
            <a:pPr eaLnBrk="0" hangingPunct="0"/>
            <a:r>
              <a:rPr lang="en-US" sz="2400">
                <a:solidFill>
                  <a:srgbClr val="FFFFFF"/>
                </a:solidFill>
                <a:latin typeface="DomCasual BT" pitchFamily="66" charset="0"/>
                <a:hlinkClick r:id="rId3" action="ppaction://hlinksldjump"/>
              </a:rPr>
              <a:t>ANSWER</a:t>
            </a:r>
            <a:endParaRPr lang="en-US" sz="2400">
              <a:solidFill>
                <a:srgbClr val="FFFFFF"/>
              </a:solidFill>
              <a:latin typeface="DomCasual BT" pitchFamily="66" charset="0"/>
            </a:endParaRPr>
          </a:p>
        </p:txBody>
      </p:sp>
      <p:sp>
        <p:nvSpPr>
          <p:cNvPr id="197635" name="Rectangle 3"/>
          <p:cNvSpPr>
            <a:spLocks noGrp="1" noChangeArrowheads="1"/>
          </p:cNvSpPr>
          <p:nvPr>
            <p:ph type="title"/>
          </p:nvPr>
        </p:nvSpPr>
        <p:spPr/>
        <p:txBody>
          <a:bodyPr/>
          <a:lstStyle/>
          <a:p>
            <a:pPr eaLnBrk="1" hangingPunct="1"/>
            <a:r>
              <a:rPr lang="en-US" smtClean="0"/>
              <a:t>QUESTION #9</a:t>
            </a:r>
          </a:p>
        </p:txBody>
      </p:sp>
      <p:sp>
        <p:nvSpPr>
          <p:cNvPr id="197636" name="Rectangle 6"/>
          <p:cNvSpPr>
            <a:spLocks noChangeArrowheads="1"/>
          </p:cNvSpPr>
          <p:nvPr/>
        </p:nvSpPr>
        <p:spPr bwMode="auto">
          <a:xfrm>
            <a:off x="609600" y="6629400"/>
            <a:ext cx="3730625" cy="336550"/>
          </a:xfrm>
          <a:prstGeom prst="rect">
            <a:avLst/>
          </a:prstGeom>
          <a:noFill/>
          <a:ln w="9525">
            <a:noFill/>
            <a:miter lim="800000"/>
            <a:headEnd/>
            <a:tailEnd/>
          </a:ln>
        </p:spPr>
        <p:txBody>
          <a:bodyPr wrap="none">
            <a:spAutoFit/>
          </a:bodyPr>
          <a:lstStyle/>
          <a:p>
            <a:pPr algn="l"/>
            <a:r>
              <a:rPr lang="en-US" sz="800">
                <a:solidFill>
                  <a:srgbClr val="FFFFFF"/>
                </a:solidFill>
              </a:rPr>
              <a:t>Courtesy Christy Johannesson www.nisd.net/communicationsarts/pages/chem</a:t>
            </a:r>
          </a:p>
          <a:p>
            <a:pPr algn="l"/>
            <a:endParaRPr lang="en-US" sz="800">
              <a:solidFill>
                <a:srgbClr val="FFFFFF"/>
              </a:solidFill>
            </a:endParaRPr>
          </a:p>
        </p:txBody>
      </p:sp>
      <p:sp>
        <p:nvSpPr>
          <p:cNvPr id="197637" name="Rectangle 10"/>
          <p:cNvSpPr>
            <a:spLocks noChangeArrowheads="1"/>
          </p:cNvSpPr>
          <p:nvPr/>
        </p:nvSpPr>
        <p:spPr bwMode="auto">
          <a:xfrm>
            <a:off x="800100" y="2095500"/>
            <a:ext cx="8002588" cy="1544638"/>
          </a:xfrm>
          <a:prstGeom prst="rect">
            <a:avLst/>
          </a:prstGeom>
          <a:noFill/>
          <a:ln w="9525">
            <a:noFill/>
            <a:miter lim="800000"/>
            <a:headEnd/>
            <a:tailEnd/>
          </a:ln>
        </p:spPr>
        <p:txBody>
          <a:bodyPr wrap="none">
            <a:spAutoFit/>
          </a:bodyPr>
          <a:lstStyle/>
          <a:p>
            <a:pPr algn="l">
              <a:spcBef>
                <a:spcPct val="20000"/>
              </a:spcBef>
            </a:pPr>
            <a:r>
              <a:rPr kumimoji="1" lang="en-US" sz="2800">
                <a:solidFill>
                  <a:srgbClr val="FFFFFF"/>
                </a:solidFill>
              </a:rPr>
              <a:t>A 3.2-L sample of gas has a pressure of 102 kPa.</a:t>
            </a:r>
          </a:p>
          <a:p>
            <a:pPr algn="l">
              <a:spcBef>
                <a:spcPct val="20000"/>
              </a:spcBef>
            </a:pPr>
            <a:r>
              <a:rPr kumimoji="1" lang="en-US" sz="2800">
                <a:solidFill>
                  <a:srgbClr val="FFFFFF"/>
                </a:solidFill>
              </a:rPr>
              <a:t>If the volume is reduced to 0.65 L, what pressure </a:t>
            </a:r>
          </a:p>
          <a:p>
            <a:pPr algn="l">
              <a:spcBef>
                <a:spcPct val="20000"/>
              </a:spcBef>
            </a:pPr>
            <a:r>
              <a:rPr kumimoji="1" lang="en-US" sz="2800">
                <a:solidFill>
                  <a:srgbClr val="FFFFFF"/>
                </a:solidFill>
              </a:rPr>
              <a:t>will the gas exert?</a:t>
            </a:r>
          </a:p>
        </p:txBody>
      </p:sp>
    </p:spTree>
    <p:extLst>
      <p:ext uri="{BB962C8B-B14F-4D97-AF65-F5344CB8AC3E}">
        <p14:creationId xmlns:p14="http://schemas.microsoft.com/office/powerpoint/2010/main" val="1377592772"/>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685800" y="457200"/>
            <a:ext cx="7772400" cy="1295400"/>
          </a:xfrm>
          <a:noFill/>
        </p:spPr>
        <p:txBody>
          <a:bodyPr/>
          <a:lstStyle/>
          <a:p>
            <a:pPr eaLnBrk="1" hangingPunct="1">
              <a:lnSpc>
                <a:spcPct val="120000"/>
              </a:lnSpc>
              <a:spcBef>
                <a:spcPct val="10000"/>
              </a:spcBef>
            </a:pPr>
            <a:r>
              <a:rPr lang="en-US" noProof="1" smtClean="0"/>
              <a:t>ANSWER #9</a:t>
            </a:r>
            <a:endParaRPr lang="en-US" smtClean="0"/>
          </a:p>
        </p:txBody>
      </p:sp>
      <p:sp>
        <p:nvSpPr>
          <p:cNvPr id="647172" name="AutoShape 4">
            <a:hlinkClick r:id="" action="ppaction://hlinkshowjump?jump=nextslide" highlightClick="1"/>
          </p:cNvPr>
          <p:cNvSpPr>
            <a:spLocks noChangeArrowheads="1"/>
          </p:cNvSpPr>
          <p:nvPr/>
        </p:nvSpPr>
        <p:spPr bwMode="auto">
          <a:xfrm>
            <a:off x="5826125" y="5791200"/>
            <a:ext cx="1524000" cy="457200"/>
          </a:xfrm>
          <a:prstGeom prst="actionButtonBlank">
            <a:avLst/>
          </a:prstGeom>
          <a:solidFill>
            <a:schemeClr val="accent1"/>
          </a:solidFill>
          <a:ln w="12700" cap="sq">
            <a:solidFill>
              <a:schemeClr val="tx1"/>
            </a:solidFill>
            <a:miter lim="800000"/>
            <a:headEnd type="none" w="sm" len="sm"/>
            <a:tailEnd type="none" w="sm" len="sm"/>
          </a:ln>
          <a:effectLst/>
        </p:spPr>
        <p:txBody>
          <a:bodyPr wrap="none" anchor="ctr"/>
          <a:lstStyle/>
          <a:p>
            <a:pPr eaLnBrk="0" hangingPunct="0">
              <a:defRPr/>
            </a:pPr>
            <a:r>
              <a:rPr lang="en-US" sz="2400" b="1">
                <a:solidFill>
                  <a:srgbClr val="FFFFFF"/>
                </a:solidFill>
                <a:effectLst>
                  <a:outerShdw blurRad="38100" dist="38100" dir="2700000" algn="tl">
                    <a:srgbClr val="000000"/>
                  </a:outerShdw>
                </a:effectLst>
                <a:latin typeface="DomCasual BT" pitchFamily="66" charset="0"/>
              </a:rPr>
              <a:t>NEXT</a:t>
            </a:r>
          </a:p>
        </p:txBody>
      </p:sp>
      <p:sp>
        <p:nvSpPr>
          <p:cNvPr id="198660" name="Rectangle 5"/>
          <p:cNvSpPr>
            <a:spLocks noChangeArrowheads="1"/>
          </p:cNvSpPr>
          <p:nvPr/>
        </p:nvSpPr>
        <p:spPr bwMode="auto">
          <a:xfrm>
            <a:off x="4648200" y="1828800"/>
            <a:ext cx="3810000" cy="4114800"/>
          </a:xfrm>
          <a:prstGeom prst="rect">
            <a:avLst/>
          </a:prstGeom>
          <a:noFill/>
          <a:ln w="9525">
            <a:noFill/>
            <a:miter lim="800000"/>
            <a:headEnd/>
            <a:tailEnd/>
          </a:ln>
        </p:spPr>
        <p:txBody>
          <a:bodyPr lIns="92075" tIns="46038" rIns="92075" bIns="46038"/>
          <a:lstStyle/>
          <a:p>
            <a:pPr>
              <a:spcBef>
                <a:spcPct val="20000"/>
              </a:spcBef>
            </a:pPr>
            <a:r>
              <a:rPr kumimoji="1" lang="en-US" sz="3600" noProof="1">
                <a:solidFill>
                  <a:srgbClr val="FFFFFF"/>
                </a:solidFill>
              </a:rPr>
              <a:t>BOYLE’S LAW</a:t>
            </a:r>
          </a:p>
          <a:p>
            <a:pPr>
              <a:spcBef>
                <a:spcPct val="20000"/>
              </a:spcBef>
            </a:pPr>
            <a:r>
              <a:rPr kumimoji="1" lang="en-US" sz="3600">
                <a:solidFill>
                  <a:srgbClr val="FFFFFF"/>
                </a:solidFill>
              </a:rPr>
              <a:t> </a:t>
            </a:r>
            <a:endParaRPr kumimoji="1" lang="en-US" sz="3600" noProof="1">
              <a:solidFill>
                <a:srgbClr val="FFFFFF"/>
              </a:solidFill>
            </a:endParaRPr>
          </a:p>
          <a:p>
            <a:pPr>
              <a:spcBef>
                <a:spcPct val="20000"/>
              </a:spcBef>
            </a:pPr>
            <a:endParaRPr kumimoji="1" lang="en-US" sz="6000" b="1" noProof="1">
              <a:solidFill>
                <a:srgbClr val="FFFFFF"/>
              </a:solidFill>
            </a:endParaRPr>
          </a:p>
          <a:p>
            <a:pPr>
              <a:spcBef>
                <a:spcPct val="20000"/>
              </a:spcBef>
            </a:pPr>
            <a:r>
              <a:rPr kumimoji="1" lang="en-US" sz="4800" b="1" noProof="1">
                <a:solidFill>
                  <a:srgbClr val="FFFF00"/>
                </a:solidFill>
              </a:rPr>
              <a:t>P</a:t>
            </a:r>
            <a:r>
              <a:rPr kumimoji="1" lang="en-US" sz="4800" b="1" baseline="-25000" noProof="1">
                <a:solidFill>
                  <a:srgbClr val="FFFF00"/>
                </a:solidFill>
              </a:rPr>
              <a:t>2</a:t>
            </a:r>
            <a:r>
              <a:rPr kumimoji="1" lang="en-US" sz="4800" b="1" noProof="1">
                <a:solidFill>
                  <a:srgbClr val="FFFF00"/>
                </a:solidFill>
              </a:rPr>
              <a:t> = 502 kPa</a:t>
            </a:r>
            <a:endParaRPr kumimoji="1" lang="en-US" sz="4800" b="1" baseline="-25000">
              <a:solidFill>
                <a:srgbClr val="FFFF00"/>
              </a:solidFill>
            </a:endParaRPr>
          </a:p>
        </p:txBody>
      </p:sp>
      <p:sp>
        <p:nvSpPr>
          <p:cNvPr id="647174" name="AutoShape 6">
            <a:hlinkClick r:id="" action="ppaction://hlinkshowjump?jump=previousslide" highlightClick="1"/>
          </p:cNvPr>
          <p:cNvSpPr>
            <a:spLocks noChangeArrowheads="1"/>
          </p:cNvSpPr>
          <p:nvPr/>
        </p:nvSpPr>
        <p:spPr bwMode="auto">
          <a:xfrm>
            <a:off x="1793875" y="5791200"/>
            <a:ext cx="2235200" cy="457200"/>
          </a:xfrm>
          <a:prstGeom prst="actionButtonBlank">
            <a:avLst/>
          </a:prstGeom>
          <a:solidFill>
            <a:schemeClr val="accent1"/>
          </a:solidFill>
          <a:ln w="12700" cap="sq">
            <a:solidFill>
              <a:schemeClr val="tx1"/>
            </a:solidFill>
            <a:miter lim="800000"/>
            <a:headEnd type="none" w="sm" len="sm"/>
            <a:tailEnd type="none" w="sm" len="sm"/>
          </a:ln>
          <a:effectLst/>
        </p:spPr>
        <p:txBody>
          <a:bodyPr wrap="none" anchor="ctr"/>
          <a:lstStyle/>
          <a:p>
            <a:pPr eaLnBrk="0" hangingPunct="0">
              <a:defRPr/>
            </a:pPr>
            <a:r>
              <a:rPr lang="en-US" sz="1600" b="1">
                <a:solidFill>
                  <a:srgbClr val="FFFFFF"/>
                </a:solidFill>
                <a:effectLst>
                  <a:outerShdw blurRad="38100" dist="38100" dir="2700000" algn="tl">
                    <a:srgbClr val="000000"/>
                  </a:outerShdw>
                </a:effectLst>
                <a:latin typeface="DomCasual BT" pitchFamily="66" charset="0"/>
              </a:rPr>
              <a:t>BACK TO PROBLEM</a:t>
            </a:r>
          </a:p>
        </p:txBody>
      </p:sp>
      <p:sp>
        <p:nvSpPr>
          <p:cNvPr id="198662" name="Rectangle 10"/>
          <p:cNvSpPr>
            <a:spLocks noChangeArrowheads="1"/>
          </p:cNvSpPr>
          <p:nvPr/>
        </p:nvSpPr>
        <p:spPr bwMode="auto">
          <a:xfrm>
            <a:off x="609600" y="6629400"/>
            <a:ext cx="3730625" cy="336550"/>
          </a:xfrm>
          <a:prstGeom prst="rect">
            <a:avLst/>
          </a:prstGeom>
          <a:noFill/>
          <a:ln w="9525">
            <a:noFill/>
            <a:miter lim="800000"/>
            <a:headEnd/>
            <a:tailEnd/>
          </a:ln>
        </p:spPr>
        <p:txBody>
          <a:bodyPr wrap="none">
            <a:spAutoFit/>
          </a:bodyPr>
          <a:lstStyle/>
          <a:p>
            <a:pPr algn="l"/>
            <a:r>
              <a:rPr lang="en-US" sz="800">
                <a:solidFill>
                  <a:srgbClr val="FFFFFF"/>
                </a:solidFill>
              </a:rPr>
              <a:t>Courtesy Christy Johannesson www.nisd.net/communicationsarts/pages/chem</a:t>
            </a:r>
          </a:p>
          <a:p>
            <a:pPr algn="l"/>
            <a:endParaRPr lang="en-US" sz="800">
              <a:solidFill>
                <a:srgbClr val="FFFFFF"/>
              </a:solidFill>
            </a:endParaRPr>
          </a:p>
        </p:txBody>
      </p:sp>
      <p:sp>
        <p:nvSpPr>
          <p:cNvPr id="647179" name="Text Box 11"/>
          <p:cNvSpPr txBox="1">
            <a:spLocks noChangeArrowheads="1"/>
          </p:cNvSpPr>
          <p:nvPr/>
        </p:nvSpPr>
        <p:spPr bwMode="auto">
          <a:xfrm>
            <a:off x="5557838" y="3149600"/>
            <a:ext cx="633412" cy="641350"/>
          </a:xfrm>
          <a:prstGeom prst="rect">
            <a:avLst/>
          </a:prstGeom>
          <a:noFill/>
          <a:ln w="9525">
            <a:noFill/>
            <a:miter lim="800000"/>
            <a:headEnd/>
            <a:tailEnd/>
          </a:ln>
        </p:spPr>
        <p:txBody>
          <a:bodyPr wrap="none">
            <a:spAutoFit/>
          </a:bodyPr>
          <a:lstStyle/>
          <a:p>
            <a:pPr algn="l"/>
            <a:r>
              <a:rPr lang="en-US" sz="3600">
                <a:solidFill>
                  <a:srgbClr val="FFFFFF"/>
                </a:solidFill>
              </a:rPr>
              <a:t>T</a:t>
            </a:r>
            <a:r>
              <a:rPr lang="en-US" sz="3600" baseline="-25000">
                <a:solidFill>
                  <a:srgbClr val="FFFFFF"/>
                </a:solidFill>
              </a:rPr>
              <a:t>1</a:t>
            </a:r>
          </a:p>
        </p:txBody>
      </p:sp>
      <p:sp>
        <p:nvSpPr>
          <p:cNvPr id="647180" name="Text Box 12"/>
          <p:cNvSpPr txBox="1">
            <a:spLocks noChangeArrowheads="1"/>
          </p:cNvSpPr>
          <p:nvPr/>
        </p:nvSpPr>
        <p:spPr bwMode="auto">
          <a:xfrm>
            <a:off x="6980238" y="3151188"/>
            <a:ext cx="633412" cy="641350"/>
          </a:xfrm>
          <a:prstGeom prst="rect">
            <a:avLst/>
          </a:prstGeom>
          <a:noFill/>
          <a:ln w="9525">
            <a:noFill/>
            <a:miter lim="800000"/>
            <a:headEnd/>
            <a:tailEnd/>
          </a:ln>
        </p:spPr>
        <p:txBody>
          <a:bodyPr wrap="none">
            <a:spAutoFit/>
          </a:bodyPr>
          <a:lstStyle/>
          <a:p>
            <a:pPr algn="l"/>
            <a:r>
              <a:rPr lang="en-US" sz="3600">
                <a:solidFill>
                  <a:srgbClr val="FFFFFF"/>
                </a:solidFill>
              </a:rPr>
              <a:t>T</a:t>
            </a:r>
            <a:r>
              <a:rPr lang="en-US" sz="3600" baseline="-25000">
                <a:solidFill>
                  <a:srgbClr val="FFFFFF"/>
                </a:solidFill>
              </a:rPr>
              <a:t>2</a:t>
            </a:r>
          </a:p>
        </p:txBody>
      </p:sp>
      <p:sp>
        <p:nvSpPr>
          <p:cNvPr id="647181" name="Line 13"/>
          <p:cNvSpPr>
            <a:spLocks noChangeShapeType="1"/>
          </p:cNvSpPr>
          <p:nvPr/>
        </p:nvSpPr>
        <p:spPr bwMode="auto">
          <a:xfrm flipV="1">
            <a:off x="5711825" y="3321050"/>
            <a:ext cx="304800" cy="304800"/>
          </a:xfrm>
          <a:prstGeom prst="line">
            <a:avLst/>
          </a:prstGeom>
          <a:noFill/>
          <a:ln w="57150" cap="sq">
            <a:solidFill>
              <a:srgbClr val="FF0000"/>
            </a:solidFill>
            <a:round/>
            <a:headEnd type="none" w="sm" len="sm"/>
            <a:tailEnd type="none" w="sm" len="sm"/>
          </a:ln>
        </p:spPr>
        <p:txBody>
          <a:bodyPr wrap="none" anchor="ctr"/>
          <a:lstStyle/>
          <a:p>
            <a:endParaRPr lang="en-US">
              <a:solidFill>
                <a:srgbClr val="FFFFFF"/>
              </a:solidFill>
            </a:endParaRPr>
          </a:p>
        </p:txBody>
      </p:sp>
      <p:sp>
        <p:nvSpPr>
          <p:cNvPr id="647182" name="Line 14"/>
          <p:cNvSpPr>
            <a:spLocks noChangeShapeType="1"/>
          </p:cNvSpPr>
          <p:nvPr/>
        </p:nvSpPr>
        <p:spPr bwMode="auto">
          <a:xfrm flipV="1">
            <a:off x="7115175" y="3319463"/>
            <a:ext cx="304800" cy="304800"/>
          </a:xfrm>
          <a:prstGeom prst="line">
            <a:avLst/>
          </a:prstGeom>
          <a:noFill/>
          <a:ln w="57150" cap="sq">
            <a:solidFill>
              <a:srgbClr val="FF0000"/>
            </a:solidFill>
            <a:round/>
            <a:headEnd type="none" w="sm" len="sm"/>
            <a:tailEnd type="none" w="sm" len="sm"/>
          </a:ln>
        </p:spPr>
        <p:txBody>
          <a:bodyPr wrap="none" anchor="ctr"/>
          <a:lstStyle/>
          <a:p>
            <a:endParaRPr lang="en-US">
              <a:solidFill>
                <a:srgbClr val="FFFFFF"/>
              </a:solidFill>
            </a:endParaRPr>
          </a:p>
        </p:txBody>
      </p:sp>
      <p:sp>
        <p:nvSpPr>
          <p:cNvPr id="198667" name="Rectangle 15"/>
          <p:cNvSpPr>
            <a:spLocks noChangeArrowheads="1"/>
          </p:cNvSpPr>
          <p:nvPr/>
        </p:nvSpPr>
        <p:spPr bwMode="auto">
          <a:xfrm>
            <a:off x="5243513" y="2522538"/>
            <a:ext cx="2603500" cy="641350"/>
          </a:xfrm>
          <a:prstGeom prst="rect">
            <a:avLst/>
          </a:prstGeom>
          <a:noFill/>
          <a:ln w="9525">
            <a:noFill/>
            <a:miter lim="800000"/>
            <a:headEnd/>
            <a:tailEnd/>
          </a:ln>
        </p:spPr>
        <p:txBody>
          <a:bodyPr wrap="none">
            <a:spAutoFit/>
          </a:bodyPr>
          <a:lstStyle/>
          <a:p>
            <a:pPr algn="l"/>
            <a:r>
              <a:rPr kumimoji="1" lang="en-US" sz="3600" noProof="1">
                <a:solidFill>
                  <a:srgbClr val="FFFFFF"/>
                </a:solidFill>
              </a:rPr>
              <a:t>P</a:t>
            </a:r>
            <a:r>
              <a:rPr kumimoji="1" lang="en-US" sz="3600" baseline="-25000" noProof="1">
                <a:solidFill>
                  <a:srgbClr val="FFFFFF"/>
                </a:solidFill>
              </a:rPr>
              <a:t>1</a:t>
            </a:r>
            <a:r>
              <a:rPr kumimoji="1" lang="en-US" sz="3600" noProof="1">
                <a:solidFill>
                  <a:srgbClr val="FFFFFF"/>
                </a:solidFill>
              </a:rPr>
              <a:t>V</a:t>
            </a:r>
            <a:r>
              <a:rPr kumimoji="1" lang="en-US" sz="3600" baseline="-25000" noProof="1">
                <a:solidFill>
                  <a:srgbClr val="FFFFFF"/>
                </a:solidFill>
              </a:rPr>
              <a:t>1</a:t>
            </a:r>
            <a:r>
              <a:rPr kumimoji="1" lang="en-US" sz="3600" noProof="1">
                <a:solidFill>
                  <a:srgbClr val="FFFFFF"/>
                </a:solidFill>
              </a:rPr>
              <a:t> = P</a:t>
            </a:r>
            <a:r>
              <a:rPr kumimoji="1" lang="en-US" sz="3600" baseline="-25000" noProof="1">
                <a:solidFill>
                  <a:srgbClr val="FFFFFF"/>
                </a:solidFill>
              </a:rPr>
              <a:t>2</a:t>
            </a:r>
            <a:r>
              <a:rPr kumimoji="1" lang="en-US" sz="3600" noProof="1">
                <a:solidFill>
                  <a:srgbClr val="FFFFFF"/>
                </a:solidFill>
              </a:rPr>
              <a:t>V</a:t>
            </a:r>
            <a:r>
              <a:rPr kumimoji="1" lang="en-US" sz="3600" baseline="-25000" noProof="1">
                <a:solidFill>
                  <a:srgbClr val="FFFFFF"/>
                </a:solidFill>
              </a:rPr>
              <a:t>2</a:t>
            </a:r>
            <a:endParaRPr kumimoji="1" lang="en-US" sz="3600" baseline="-25000">
              <a:solidFill>
                <a:srgbClr val="FFFFFF"/>
              </a:solidFill>
            </a:endParaRPr>
          </a:p>
        </p:txBody>
      </p:sp>
      <p:sp>
        <p:nvSpPr>
          <p:cNvPr id="647184" name="Line 16"/>
          <p:cNvSpPr>
            <a:spLocks noChangeShapeType="1"/>
          </p:cNvSpPr>
          <p:nvPr/>
        </p:nvSpPr>
        <p:spPr bwMode="auto">
          <a:xfrm>
            <a:off x="5262563" y="3154363"/>
            <a:ext cx="1042987" cy="0"/>
          </a:xfrm>
          <a:prstGeom prst="line">
            <a:avLst/>
          </a:prstGeom>
          <a:noFill/>
          <a:ln w="15875">
            <a:solidFill>
              <a:schemeClr val="tx1"/>
            </a:solidFill>
            <a:round/>
            <a:headEnd/>
            <a:tailEnd/>
          </a:ln>
        </p:spPr>
        <p:txBody>
          <a:bodyPr/>
          <a:lstStyle/>
          <a:p>
            <a:endParaRPr lang="en-US">
              <a:solidFill>
                <a:srgbClr val="FFFFFF"/>
              </a:solidFill>
            </a:endParaRPr>
          </a:p>
        </p:txBody>
      </p:sp>
      <p:sp>
        <p:nvSpPr>
          <p:cNvPr id="647185" name="Line 17"/>
          <p:cNvSpPr>
            <a:spLocks noChangeShapeType="1"/>
          </p:cNvSpPr>
          <p:nvPr/>
        </p:nvSpPr>
        <p:spPr bwMode="auto">
          <a:xfrm>
            <a:off x="6772275" y="3155950"/>
            <a:ext cx="1042988" cy="0"/>
          </a:xfrm>
          <a:prstGeom prst="line">
            <a:avLst/>
          </a:prstGeom>
          <a:noFill/>
          <a:ln w="15875">
            <a:solidFill>
              <a:schemeClr val="tx1"/>
            </a:solidFill>
            <a:round/>
            <a:headEnd/>
            <a:tailEnd/>
          </a:ln>
        </p:spPr>
        <p:txBody>
          <a:bodyPr/>
          <a:lstStyle/>
          <a:p>
            <a:endParaRPr lang="en-US">
              <a:solidFill>
                <a:srgbClr val="FFFFFF"/>
              </a:solidFill>
            </a:endParaRPr>
          </a:p>
        </p:txBody>
      </p:sp>
      <p:sp>
        <p:nvSpPr>
          <p:cNvPr id="198670" name="Rectangle 20"/>
          <p:cNvSpPr>
            <a:spLocks noChangeArrowheads="1"/>
          </p:cNvSpPr>
          <p:nvPr/>
        </p:nvSpPr>
        <p:spPr bwMode="auto">
          <a:xfrm>
            <a:off x="788988" y="2092325"/>
            <a:ext cx="4572000" cy="2617788"/>
          </a:xfrm>
          <a:prstGeom prst="rect">
            <a:avLst/>
          </a:prstGeom>
          <a:noFill/>
          <a:ln w="9525">
            <a:noFill/>
            <a:miter lim="800000"/>
            <a:headEnd/>
            <a:tailEnd/>
          </a:ln>
        </p:spPr>
        <p:txBody>
          <a:bodyPr>
            <a:spAutoFit/>
          </a:bodyPr>
          <a:lstStyle/>
          <a:p>
            <a:pPr algn="l">
              <a:spcBef>
                <a:spcPct val="20000"/>
              </a:spcBef>
            </a:pPr>
            <a:r>
              <a:rPr kumimoji="1" lang="en-US" sz="3600">
                <a:solidFill>
                  <a:srgbClr val="FFFFFF"/>
                </a:solidFill>
              </a:rPr>
              <a:t>V</a:t>
            </a:r>
            <a:r>
              <a:rPr kumimoji="1" lang="en-US" sz="3600" baseline="-25000">
                <a:solidFill>
                  <a:srgbClr val="FFFFFF"/>
                </a:solidFill>
              </a:rPr>
              <a:t>1</a:t>
            </a:r>
            <a:r>
              <a:rPr kumimoji="1" lang="en-US" sz="3600">
                <a:solidFill>
                  <a:srgbClr val="FFFFFF"/>
                </a:solidFill>
              </a:rPr>
              <a:t> = 3.2 L</a:t>
            </a:r>
          </a:p>
          <a:p>
            <a:pPr algn="l">
              <a:spcBef>
                <a:spcPct val="20000"/>
              </a:spcBef>
            </a:pPr>
            <a:r>
              <a:rPr kumimoji="1" lang="en-US" sz="3600">
                <a:solidFill>
                  <a:srgbClr val="FFFFFF"/>
                </a:solidFill>
              </a:rPr>
              <a:t>P</a:t>
            </a:r>
            <a:r>
              <a:rPr kumimoji="1" lang="en-US" sz="3600" baseline="-25000">
                <a:solidFill>
                  <a:srgbClr val="FFFFFF"/>
                </a:solidFill>
              </a:rPr>
              <a:t>1</a:t>
            </a:r>
            <a:r>
              <a:rPr kumimoji="1" lang="en-US" sz="3600">
                <a:solidFill>
                  <a:srgbClr val="FFFFFF"/>
                </a:solidFill>
              </a:rPr>
              <a:t> = 102 kPa</a:t>
            </a:r>
          </a:p>
          <a:p>
            <a:pPr algn="l">
              <a:spcBef>
                <a:spcPct val="20000"/>
              </a:spcBef>
            </a:pPr>
            <a:r>
              <a:rPr kumimoji="1" lang="en-US" sz="3600">
                <a:solidFill>
                  <a:srgbClr val="FFFFFF"/>
                </a:solidFill>
              </a:rPr>
              <a:t>V</a:t>
            </a:r>
            <a:r>
              <a:rPr kumimoji="1" lang="en-US" sz="3600" baseline="-25000">
                <a:solidFill>
                  <a:srgbClr val="FFFFFF"/>
                </a:solidFill>
              </a:rPr>
              <a:t>2</a:t>
            </a:r>
            <a:r>
              <a:rPr kumimoji="1" lang="en-US" sz="3600">
                <a:solidFill>
                  <a:srgbClr val="FFFFFF"/>
                </a:solidFill>
              </a:rPr>
              <a:t> = 0.65 L</a:t>
            </a:r>
          </a:p>
          <a:p>
            <a:pPr algn="l">
              <a:spcBef>
                <a:spcPct val="20000"/>
              </a:spcBef>
            </a:pPr>
            <a:r>
              <a:rPr kumimoji="1" lang="en-US" sz="3600">
                <a:solidFill>
                  <a:srgbClr val="FFFFFF"/>
                </a:solidFill>
              </a:rPr>
              <a:t>P</a:t>
            </a:r>
            <a:r>
              <a:rPr kumimoji="1" lang="en-US" sz="3600" baseline="-25000">
                <a:solidFill>
                  <a:srgbClr val="FFFFFF"/>
                </a:solidFill>
              </a:rPr>
              <a:t>2</a:t>
            </a:r>
            <a:r>
              <a:rPr kumimoji="1" lang="en-US" sz="3600">
                <a:solidFill>
                  <a:srgbClr val="FFFFFF"/>
                </a:solidFill>
              </a:rPr>
              <a:t> = ?</a:t>
            </a:r>
          </a:p>
        </p:txBody>
      </p:sp>
    </p:spTree>
    <p:extLst>
      <p:ext uri="{BB962C8B-B14F-4D97-AF65-F5344CB8AC3E}">
        <p14:creationId xmlns:p14="http://schemas.microsoft.com/office/powerpoint/2010/main" val="2570883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47181"/>
                                        </p:tgtEl>
                                        <p:attrNameLst>
                                          <p:attrName>style.visibility</p:attrName>
                                        </p:attrNameLst>
                                      </p:cBhvr>
                                      <p:to>
                                        <p:strVal val="visible"/>
                                      </p:to>
                                    </p:set>
                                    <p:animEffect transition="in" filter="wipe(down)">
                                      <p:cBhvr>
                                        <p:cTn id="7" dur="500"/>
                                        <p:tgtEl>
                                          <p:spTgt spid="64718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47182"/>
                                        </p:tgtEl>
                                        <p:attrNameLst>
                                          <p:attrName>style.visibility</p:attrName>
                                        </p:attrNameLst>
                                      </p:cBhvr>
                                      <p:to>
                                        <p:strVal val="visible"/>
                                      </p:to>
                                    </p:set>
                                    <p:animEffect transition="in" filter="wipe(down)">
                                      <p:cBhvr>
                                        <p:cTn id="10" dur="500"/>
                                        <p:tgtEl>
                                          <p:spTgt spid="64718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647179"/>
                                        </p:tgtEl>
                                      </p:cBhvr>
                                    </p:animEffect>
                                    <p:set>
                                      <p:cBhvr>
                                        <p:cTn id="15" dur="1" fill="hold">
                                          <p:stCondLst>
                                            <p:cond delay="499"/>
                                          </p:stCondLst>
                                        </p:cTn>
                                        <p:tgtEl>
                                          <p:spTgt spid="647179"/>
                                        </p:tgtEl>
                                        <p:attrNameLst>
                                          <p:attrName>style.visibility</p:attrName>
                                        </p:attrNameLst>
                                      </p:cBhvr>
                                      <p:to>
                                        <p:strVal val="hidden"/>
                                      </p:to>
                                    </p:set>
                                  </p:childTnLst>
                                </p:cTn>
                              </p:par>
                              <p:par>
                                <p:cTn id="16" presetID="9" presetClass="exit" presetSubtype="0" fill="hold" grpId="0" nodeType="withEffect">
                                  <p:stCondLst>
                                    <p:cond delay="0"/>
                                  </p:stCondLst>
                                  <p:childTnLst>
                                    <p:animEffect transition="out" filter="dissolve">
                                      <p:cBhvr>
                                        <p:cTn id="17" dur="500"/>
                                        <p:tgtEl>
                                          <p:spTgt spid="647180"/>
                                        </p:tgtEl>
                                      </p:cBhvr>
                                    </p:animEffect>
                                    <p:set>
                                      <p:cBhvr>
                                        <p:cTn id="18" dur="1" fill="hold">
                                          <p:stCondLst>
                                            <p:cond delay="499"/>
                                          </p:stCondLst>
                                        </p:cTn>
                                        <p:tgtEl>
                                          <p:spTgt spid="647180"/>
                                        </p:tgtEl>
                                        <p:attrNameLst>
                                          <p:attrName>style.visibility</p:attrName>
                                        </p:attrNameLst>
                                      </p:cBhvr>
                                      <p:to>
                                        <p:strVal val="hidden"/>
                                      </p:to>
                                    </p:set>
                                  </p:childTnLst>
                                </p:cTn>
                              </p:par>
                              <p:par>
                                <p:cTn id="19" presetID="9" presetClass="exit" presetSubtype="0" fill="hold" grpId="1" nodeType="withEffect">
                                  <p:stCondLst>
                                    <p:cond delay="0"/>
                                  </p:stCondLst>
                                  <p:childTnLst>
                                    <p:animEffect transition="out" filter="dissolve">
                                      <p:cBhvr>
                                        <p:cTn id="20" dur="500"/>
                                        <p:tgtEl>
                                          <p:spTgt spid="647181"/>
                                        </p:tgtEl>
                                      </p:cBhvr>
                                    </p:animEffect>
                                    <p:set>
                                      <p:cBhvr>
                                        <p:cTn id="21" dur="1" fill="hold">
                                          <p:stCondLst>
                                            <p:cond delay="499"/>
                                          </p:stCondLst>
                                        </p:cTn>
                                        <p:tgtEl>
                                          <p:spTgt spid="647181"/>
                                        </p:tgtEl>
                                        <p:attrNameLst>
                                          <p:attrName>style.visibility</p:attrName>
                                        </p:attrNameLst>
                                      </p:cBhvr>
                                      <p:to>
                                        <p:strVal val="hidden"/>
                                      </p:to>
                                    </p:set>
                                  </p:childTnLst>
                                </p:cTn>
                              </p:par>
                              <p:par>
                                <p:cTn id="22" presetID="9" presetClass="exit" presetSubtype="0" fill="hold" grpId="1" nodeType="withEffect">
                                  <p:stCondLst>
                                    <p:cond delay="0"/>
                                  </p:stCondLst>
                                  <p:childTnLst>
                                    <p:animEffect transition="out" filter="dissolve">
                                      <p:cBhvr>
                                        <p:cTn id="23" dur="500"/>
                                        <p:tgtEl>
                                          <p:spTgt spid="647182"/>
                                        </p:tgtEl>
                                      </p:cBhvr>
                                    </p:animEffect>
                                    <p:set>
                                      <p:cBhvr>
                                        <p:cTn id="24" dur="1" fill="hold">
                                          <p:stCondLst>
                                            <p:cond delay="499"/>
                                          </p:stCondLst>
                                        </p:cTn>
                                        <p:tgtEl>
                                          <p:spTgt spid="647182"/>
                                        </p:tgtEl>
                                        <p:attrNameLst>
                                          <p:attrName>style.visibility</p:attrName>
                                        </p:attrNameLst>
                                      </p:cBhvr>
                                      <p:to>
                                        <p:strVal val="hidden"/>
                                      </p:to>
                                    </p:set>
                                  </p:childTnLst>
                                </p:cTn>
                              </p:par>
                              <p:par>
                                <p:cTn id="25" presetID="9" presetClass="exit" presetSubtype="0" fill="hold" grpId="0" nodeType="withEffect">
                                  <p:stCondLst>
                                    <p:cond delay="0"/>
                                  </p:stCondLst>
                                  <p:childTnLst>
                                    <p:animEffect transition="out" filter="dissolve">
                                      <p:cBhvr>
                                        <p:cTn id="26" dur="500"/>
                                        <p:tgtEl>
                                          <p:spTgt spid="647184"/>
                                        </p:tgtEl>
                                      </p:cBhvr>
                                    </p:animEffect>
                                    <p:set>
                                      <p:cBhvr>
                                        <p:cTn id="27" dur="1" fill="hold">
                                          <p:stCondLst>
                                            <p:cond delay="499"/>
                                          </p:stCondLst>
                                        </p:cTn>
                                        <p:tgtEl>
                                          <p:spTgt spid="647184"/>
                                        </p:tgtEl>
                                        <p:attrNameLst>
                                          <p:attrName>style.visibility</p:attrName>
                                        </p:attrNameLst>
                                      </p:cBhvr>
                                      <p:to>
                                        <p:strVal val="hidden"/>
                                      </p:to>
                                    </p:set>
                                  </p:childTnLst>
                                </p:cTn>
                              </p:par>
                              <p:par>
                                <p:cTn id="28" presetID="9" presetClass="exit" presetSubtype="0" fill="hold" grpId="0" nodeType="withEffect">
                                  <p:stCondLst>
                                    <p:cond delay="0"/>
                                  </p:stCondLst>
                                  <p:childTnLst>
                                    <p:animEffect transition="out" filter="dissolve">
                                      <p:cBhvr>
                                        <p:cTn id="29" dur="500"/>
                                        <p:tgtEl>
                                          <p:spTgt spid="647185"/>
                                        </p:tgtEl>
                                      </p:cBhvr>
                                    </p:animEffect>
                                    <p:set>
                                      <p:cBhvr>
                                        <p:cTn id="30" dur="1" fill="hold">
                                          <p:stCondLst>
                                            <p:cond delay="499"/>
                                          </p:stCondLst>
                                        </p:cTn>
                                        <p:tgtEl>
                                          <p:spTgt spid="6471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7179" grpId="0"/>
      <p:bldP spid="647180" grpId="0"/>
      <p:bldP spid="647181" grpId="0" animBg="1"/>
      <p:bldP spid="647181" grpId="1" animBg="1"/>
      <p:bldP spid="647182" grpId="0" animBg="1"/>
      <p:bldP spid="647182" grpId="1" animBg="1"/>
      <p:bldP spid="647184" grpId="0" animBg="1"/>
      <p:bldP spid="647185"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AutoShape 3">
            <a:hlinkClick r:id="" action="ppaction://hlinkshowjump?jump=nextslide" highlightClick="1"/>
          </p:cNvPr>
          <p:cNvSpPr>
            <a:spLocks noChangeArrowheads="1"/>
          </p:cNvSpPr>
          <p:nvPr/>
        </p:nvSpPr>
        <p:spPr bwMode="auto">
          <a:xfrm>
            <a:off x="3787775" y="5721350"/>
            <a:ext cx="1524000" cy="457200"/>
          </a:xfrm>
          <a:prstGeom prst="actionButtonBlank">
            <a:avLst/>
          </a:prstGeom>
          <a:solidFill>
            <a:schemeClr val="accent1"/>
          </a:solidFill>
          <a:ln w="12700" cap="sq">
            <a:solidFill>
              <a:schemeClr val="tx1"/>
            </a:solidFill>
            <a:miter lim="800000"/>
            <a:headEnd type="none" w="sm" len="sm"/>
            <a:tailEnd type="none" w="sm" len="sm"/>
          </a:ln>
        </p:spPr>
        <p:txBody>
          <a:bodyPr wrap="none" anchor="ctr"/>
          <a:lstStyle/>
          <a:p>
            <a:pPr eaLnBrk="0" hangingPunct="0"/>
            <a:r>
              <a:rPr lang="en-US" sz="2400">
                <a:solidFill>
                  <a:srgbClr val="FFFFFF"/>
                </a:solidFill>
                <a:latin typeface="DomCasual BT" pitchFamily="66" charset="0"/>
                <a:hlinkClick r:id="rId3" action="ppaction://hlinksldjump"/>
              </a:rPr>
              <a:t>ANSWER</a:t>
            </a:r>
            <a:endParaRPr lang="en-US" sz="2400">
              <a:solidFill>
                <a:srgbClr val="FFFFFF"/>
              </a:solidFill>
              <a:latin typeface="DomCasual BT" pitchFamily="66" charset="0"/>
            </a:endParaRPr>
          </a:p>
        </p:txBody>
      </p:sp>
      <p:sp>
        <p:nvSpPr>
          <p:cNvPr id="199683" name="Rectangle 4"/>
          <p:cNvSpPr>
            <a:spLocks noGrp="1" noChangeArrowheads="1"/>
          </p:cNvSpPr>
          <p:nvPr>
            <p:ph type="title"/>
          </p:nvPr>
        </p:nvSpPr>
        <p:spPr/>
        <p:txBody>
          <a:bodyPr/>
          <a:lstStyle/>
          <a:p>
            <a:pPr eaLnBrk="1" hangingPunct="1"/>
            <a:r>
              <a:rPr lang="en-US" smtClean="0"/>
              <a:t>QUESTION #10</a:t>
            </a:r>
          </a:p>
        </p:txBody>
      </p:sp>
      <p:sp>
        <p:nvSpPr>
          <p:cNvPr id="199684" name="Rectangle 6"/>
          <p:cNvSpPr>
            <a:spLocks noChangeArrowheads="1"/>
          </p:cNvSpPr>
          <p:nvPr/>
        </p:nvSpPr>
        <p:spPr bwMode="auto">
          <a:xfrm>
            <a:off x="609600" y="6629400"/>
            <a:ext cx="3730625" cy="336550"/>
          </a:xfrm>
          <a:prstGeom prst="rect">
            <a:avLst/>
          </a:prstGeom>
          <a:noFill/>
          <a:ln w="9525">
            <a:noFill/>
            <a:miter lim="800000"/>
            <a:headEnd/>
            <a:tailEnd/>
          </a:ln>
        </p:spPr>
        <p:txBody>
          <a:bodyPr wrap="none">
            <a:spAutoFit/>
          </a:bodyPr>
          <a:lstStyle/>
          <a:p>
            <a:pPr algn="l"/>
            <a:r>
              <a:rPr lang="en-US" sz="800">
                <a:solidFill>
                  <a:srgbClr val="FFFFFF"/>
                </a:solidFill>
              </a:rPr>
              <a:t>Courtesy Christy Johannesson www.nisd.net/communicationsarts/pages/chem</a:t>
            </a:r>
          </a:p>
          <a:p>
            <a:pPr algn="l"/>
            <a:endParaRPr lang="en-US" sz="800">
              <a:solidFill>
                <a:srgbClr val="FFFFFF"/>
              </a:solidFill>
            </a:endParaRPr>
          </a:p>
        </p:txBody>
      </p:sp>
      <p:sp>
        <p:nvSpPr>
          <p:cNvPr id="199685" name="Rectangle 10"/>
          <p:cNvSpPr>
            <a:spLocks noChangeArrowheads="1"/>
          </p:cNvSpPr>
          <p:nvPr/>
        </p:nvSpPr>
        <p:spPr bwMode="auto">
          <a:xfrm>
            <a:off x="798513" y="2095500"/>
            <a:ext cx="7720012" cy="1800225"/>
          </a:xfrm>
          <a:prstGeom prst="rect">
            <a:avLst/>
          </a:prstGeom>
          <a:noFill/>
          <a:ln w="9525">
            <a:noFill/>
            <a:miter lim="800000"/>
            <a:headEnd/>
            <a:tailEnd/>
          </a:ln>
        </p:spPr>
        <p:txBody>
          <a:bodyPr>
            <a:spAutoFit/>
          </a:bodyPr>
          <a:lstStyle/>
          <a:p>
            <a:pPr algn="l">
              <a:spcBef>
                <a:spcPct val="20000"/>
              </a:spcBef>
            </a:pPr>
            <a:r>
              <a:rPr kumimoji="1" lang="en-US" sz="2800">
                <a:solidFill>
                  <a:srgbClr val="FFFFFF"/>
                </a:solidFill>
              </a:rPr>
              <a:t>A gas at 2.5 atm and 25°C expands to 750 mL after being cooled to 0.0°C and depressurized to 122 kPa.  What was the </a:t>
            </a:r>
            <a:r>
              <a:rPr kumimoji="1" lang="en-US" sz="2800" u="sng">
                <a:solidFill>
                  <a:srgbClr val="FFFFFF"/>
                </a:solidFill>
              </a:rPr>
              <a:t>original</a:t>
            </a:r>
            <a:r>
              <a:rPr kumimoji="1" lang="en-US" sz="2800">
                <a:solidFill>
                  <a:srgbClr val="FFFFFF"/>
                </a:solidFill>
              </a:rPr>
              <a:t> volume of the gas?</a:t>
            </a:r>
          </a:p>
        </p:txBody>
      </p:sp>
    </p:spTree>
    <p:extLst>
      <p:ext uri="{BB962C8B-B14F-4D97-AF65-F5344CB8AC3E}">
        <p14:creationId xmlns:p14="http://schemas.microsoft.com/office/powerpoint/2010/main" val="1234408672"/>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685800" y="457200"/>
            <a:ext cx="7772400" cy="1295400"/>
          </a:xfrm>
          <a:noFill/>
        </p:spPr>
        <p:txBody>
          <a:bodyPr/>
          <a:lstStyle/>
          <a:p>
            <a:pPr eaLnBrk="1" hangingPunct="1">
              <a:lnSpc>
                <a:spcPct val="120000"/>
              </a:lnSpc>
              <a:spcBef>
                <a:spcPct val="10000"/>
              </a:spcBef>
            </a:pPr>
            <a:r>
              <a:rPr lang="en-US" noProof="1" smtClean="0"/>
              <a:t>ANSWER #10</a:t>
            </a:r>
            <a:endParaRPr lang="en-US" smtClean="0"/>
          </a:p>
        </p:txBody>
      </p:sp>
      <p:sp>
        <p:nvSpPr>
          <p:cNvPr id="651268" name="AutoShape 4">
            <a:hlinkClick r:id="" action="ppaction://hlinkshowjump?jump=endshow" highlightClick="1"/>
          </p:cNvPr>
          <p:cNvSpPr>
            <a:spLocks noChangeArrowheads="1"/>
          </p:cNvSpPr>
          <p:nvPr/>
        </p:nvSpPr>
        <p:spPr bwMode="auto">
          <a:xfrm>
            <a:off x="5826125" y="5791200"/>
            <a:ext cx="1524000" cy="457200"/>
          </a:xfrm>
          <a:prstGeom prst="actionButtonBlank">
            <a:avLst/>
          </a:prstGeom>
          <a:solidFill>
            <a:schemeClr val="accent1"/>
          </a:solidFill>
          <a:ln w="12700" cap="sq">
            <a:solidFill>
              <a:schemeClr val="tx1"/>
            </a:solidFill>
            <a:miter lim="800000"/>
            <a:headEnd type="none" w="sm" len="sm"/>
            <a:tailEnd type="none" w="sm" len="sm"/>
          </a:ln>
          <a:effectLst/>
        </p:spPr>
        <p:txBody>
          <a:bodyPr wrap="none" anchor="ctr"/>
          <a:lstStyle/>
          <a:p>
            <a:pPr eaLnBrk="0" hangingPunct="0">
              <a:defRPr/>
            </a:pPr>
            <a:r>
              <a:rPr lang="en-US" sz="2400" b="1">
                <a:solidFill>
                  <a:srgbClr val="FFFFFF"/>
                </a:solidFill>
                <a:effectLst>
                  <a:outerShdw blurRad="38100" dist="38100" dir="2700000" algn="tl">
                    <a:srgbClr val="000000"/>
                  </a:outerShdw>
                </a:effectLst>
                <a:latin typeface="DomCasual BT" pitchFamily="66" charset="0"/>
              </a:rPr>
              <a:t>EXIT</a:t>
            </a:r>
          </a:p>
        </p:txBody>
      </p:sp>
      <p:sp>
        <p:nvSpPr>
          <p:cNvPr id="200708" name="Rectangle 5"/>
          <p:cNvSpPr>
            <a:spLocks noChangeArrowheads="1"/>
          </p:cNvSpPr>
          <p:nvPr/>
        </p:nvSpPr>
        <p:spPr bwMode="auto">
          <a:xfrm>
            <a:off x="4419600" y="1828800"/>
            <a:ext cx="4572000" cy="4114800"/>
          </a:xfrm>
          <a:prstGeom prst="rect">
            <a:avLst/>
          </a:prstGeom>
          <a:noFill/>
          <a:ln w="9525">
            <a:noFill/>
            <a:miter lim="800000"/>
            <a:headEnd/>
            <a:tailEnd/>
          </a:ln>
        </p:spPr>
        <p:txBody>
          <a:bodyPr lIns="92075" tIns="46038" rIns="92075" bIns="46038"/>
          <a:lstStyle/>
          <a:p>
            <a:pPr>
              <a:spcBef>
                <a:spcPct val="20000"/>
              </a:spcBef>
            </a:pPr>
            <a:r>
              <a:rPr kumimoji="1" lang="en-US" sz="3600" noProof="1">
                <a:solidFill>
                  <a:srgbClr val="FFFFFF"/>
                </a:solidFill>
              </a:rPr>
              <a:t>COMBINED</a:t>
            </a:r>
          </a:p>
          <a:p>
            <a:pPr>
              <a:spcBef>
                <a:spcPct val="20000"/>
              </a:spcBef>
            </a:pPr>
            <a:r>
              <a:rPr kumimoji="1" lang="en-US" sz="3600" noProof="1">
                <a:solidFill>
                  <a:srgbClr val="FFFFFF"/>
                </a:solidFill>
              </a:rPr>
              <a:t>GAS LAW</a:t>
            </a:r>
          </a:p>
          <a:p>
            <a:pPr>
              <a:spcBef>
                <a:spcPct val="20000"/>
              </a:spcBef>
            </a:pPr>
            <a:r>
              <a:rPr kumimoji="1" lang="en-US" sz="3600">
                <a:solidFill>
                  <a:srgbClr val="FFFFFF"/>
                </a:solidFill>
              </a:rPr>
              <a:t> </a:t>
            </a:r>
            <a:endParaRPr kumimoji="1" lang="en-US" sz="3600" b="1" noProof="1">
              <a:solidFill>
                <a:srgbClr val="FFFF00"/>
              </a:solidFill>
            </a:endParaRPr>
          </a:p>
          <a:p>
            <a:pPr>
              <a:spcBef>
                <a:spcPct val="20000"/>
              </a:spcBef>
            </a:pPr>
            <a:endParaRPr kumimoji="1" lang="en-US" sz="4800" b="1" noProof="1">
              <a:solidFill>
                <a:srgbClr val="FFFF00"/>
              </a:solidFill>
            </a:endParaRPr>
          </a:p>
          <a:p>
            <a:pPr>
              <a:spcBef>
                <a:spcPct val="20000"/>
              </a:spcBef>
            </a:pPr>
            <a:r>
              <a:rPr kumimoji="1" lang="en-US" sz="4800" b="1" noProof="1">
                <a:solidFill>
                  <a:srgbClr val="FFFF00"/>
                </a:solidFill>
              </a:rPr>
              <a:t>V</a:t>
            </a:r>
            <a:r>
              <a:rPr kumimoji="1" lang="en-US" sz="4800" b="1" baseline="-25000" noProof="1">
                <a:solidFill>
                  <a:srgbClr val="FFFF00"/>
                </a:solidFill>
              </a:rPr>
              <a:t>1</a:t>
            </a:r>
            <a:r>
              <a:rPr kumimoji="1" lang="en-US" sz="4800" b="1" noProof="1">
                <a:solidFill>
                  <a:srgbClr val="FFFF00"/>
                </a:solidFill>
              </a:rPr>
              <a:t> = 390 mL</a:t>
            </a:r>
          </a:p>
        </p:txBody>
      </p:sp>
      <p:sp>
        <p:nvSpPr>
          <p:cNvPr id="651270" name="AutoShape 6">
            <a:hlinkClick r:id="" action="ppaction://hlinkshowjump?jump=previousslide" highlightClick="1"/>
          </p:cNvPr>
          <p:cNvSpPr>
            <a:spLocks noChangeArrowheads="1"/>
          </p:cNvSpPr>
          <p:nvPr/>
        </p:nvSpPr>
        <p:spPr bwMode="auto">
          <a:xfrm>
            <a:off x="1793875" y="5791200"/>
            <a:ext cx="2235200" cy="457200"/>
          </a:xfrm>
          <a:prstGeom prst="actionButtonBlank">
            <a:avLst/>
          </a:prstGeom>
          <a:solidFill>
            <a:schemeClr val="accent1"/>
          </a:solidFill>
          <a:ln w="12700" cap="sq">
            <a:solidFill>
              <a:schemeClr val="tx1"/>
            </a:solidFill>
            <a:miter lim="800000"/>
            <a:headEnd type="none" w="sm" len="sm"/>
            <a:tailEnd type="none" w="sm" len="sm"/>
          </a:ln>
          <a:effectLst/>
        </p:spPr>
        <p:txBody>
          <a:bodyPr wrap="none" anchor="ctr"/>
          <a:lstStyle/>
          <a:p>
            <a:pPr eaLnBrk="0" hangingPunct="0">
              <a:defRPr/>
            </a:pPr>
            <a:r>
              <a:rPr lang="en-US" sz="1600" b="1">
                <a:solidFill>
                  <a:srgbClr val="FFFFFF"/>
                </a:solidFill>
                <a:effectLst>
                  <a:outerShdw blurRad="38100" dist="38100" dir="2700000" algn="tl">
                    <a:srgbClr val="000000"/>
                  </a:outerShdw>
                </a:effectLst>
                <a:latin typeface="DomCasual BT" pitchFamily="66" charset="0"/>
              </a:rPr>
              <a:t>BACK TO PROBLEM</a:t>
            </a:r>
          </a:p>
        </p:txBody>
      </p:sp>
      <p:sp>
        <p:nvSpPr>
          <p:cNvPr id="200710" name="Rectangle 7"/>
          <p:cNvSpPr>
            <a:spLocks noChangeArrowheads="1"/>
          </p:cNvSpPr>
          <p:nvPr/>
        </p:nvSpPr>
        <p:spPr bwMode="auto">
          <a:xfrm>
            <a:off x="609600" y="6629400"/>
            <a:ext cx="3730625" cy="336550"/>
          </a:xfrm>
          <a:prstGeom prst="rect">
            <a:avLst/>
          </a:prstGeom>
          <a:noFill/>
          <a:ln w="9525">
            <a:noFill/>
            <a:miter lim="800000"/>
            <a:headEnd/>
            <a:tailEnd/>
          </a:ln>
        </p:spPr>
        <p:txBody>
          <a:bodyPr wrap="none">
            <a:spAutoFit/>
          </a:bodyPr>
          <a:lstStyle/>
          <a:p>
            <a:pPr algn="l"/>
            <a:r>
              <a:rPr lang="en-US" sz="800">
                <a:solidFill>
                  <a:srgbClr val="FFFFFF"/>
                </a:solidFill>
              </a:rPr>
              <a:t>Courtesy Christy Johannesson www.nisd.net/communicationsarts/pages/chem</a:t>
            </a:r>
          </a:p>
          <a:p>
            <a:pPr algn="l"/>
            <a:endParaRPr lang="en-US" sz="800">
              <a:solidFill>
                <a:srgbClr val="FFFFFF"/>
              </a:solidFill>
            </a:endParaRPr>
          </a:p>
        </p:txBody>
      </p:sp>
      <p:sp>
        <p:nvSpPr>
          <p:cNvPr id="200711" name="Text Box 9"/>
          <p:cNvSpPr txBox="1">
            <a:spLocks noChangeArrowheads="1"/>
          </p:cNvSpPr>
          <p:nvPr/>
        </p:nvSpPr>
        <p:spPr bwMode="auto">
          <a:xfrm>
            <a:off x="5637213" y="3776663"/>
            <a:ext cx="633412" cy="641350"/>
          </a:xfrm>
          <a:prstGeom prst="rect">
            <a:avLst/>
          </a:prstGeom>
          <a:noFill/>
          <a:ln w="9525">
            <a:noFill/>
            <a:miter lim="800000"/>
            <a:headEnd/>
            <a:tailEnd/>
          </a:ln>
        </p:spPr>
        <p:txBody>
          <a:bodyPr wrap="none">
            <a:spAutoFit/>
          </a:bodyPr>
          <a:lstStyle/>
          <a:p>
            <a:pPr algn="l"/>
            <a:r>
              <a:rPr lang="en-US" sz="3600">
                <a:solidFill>
                  <a:srgbClr val="FFFFFF"/>
                </a:solidFill>
              </a:rPr>
              <a:t>T</a:t>
            </a:r>
            <a:r>
              <a:rPr lang="en-US" sz="3600" baseline="-25000">
                <a:solidFill>
                  <a:srgbClr val="FFFFFF"/>
                </a:solidFill>
              </a:rPr>
              <a:t>1</a:t>
            </a:r>
          </a:p>
        </p:txBody>
      </p:sp>
      <p:sp>
        <p:nvSpPr>
          <p:cNvPr id="200712" name="Text Box 10"/>
          <p:cNvSpPr txBox="1">
            <a:spLocks noChangeArrowheads="1"/>
          </p:cNvSpPr>
          <p:nvPr/>
        </p:nvSpPr>
        <p:spPr bwMode="auto">
          <a:xfrm>
            <a:off x="7059613" y="3778250"/>
            <a:ext cx="633412" cy="641350"/>
          </a:xfrm>
          <a:prstGeom prst="rect">
            <a:avLst/>
          </a:prstGeom>
          <a:noFill/>
          <a:ln w="9525">
            <a:noFill/>
            <a:miter lim="800000"/>
            <a:headEnd/>
            <a:tailEnd/>
          </a:ln>
        </p:spPr>
        <p:txBody>
          <a:bodyPr wrap="none">
            <a:spAutoFit/>
          </a:bodyPr>
          <a:lstStyle/>
          <a:p>
            <a:pPr algn="l"/>
            <a:r>
              <a:rPr lang="en-US" sz="3600">
                <a:solidFill>
                  <a:srgbClr val="FFFFFF"/>
                </a:solidFill>
              </a:rPr>
              <a:t>T</a:t>
            </a:r>
            <a:r>
              <a:rPr lang="en-US" sz="3600" baseline="-25000">
                <a:solidFill>
                  <a:srgbClr val="FFFFFF"/>
                </a:solidFill>
              </a:rPr>
              <a:t>2</a:t>
            </a:r>
          </a:p>
        </p:txBody>
      </p:sp>
      <p:sp>
        <p:nvSpPr>
          <p:cNvPr id="200713" name="Rectangle 11"/>
          <p:cNvSpPr>
            <a:spLocks noChangeArrowheads="1"/>
          </p:cNvSpPr>
          <p:nvPr/>
        </p:nvSpPr>
        <p:spPr bwMode="auto">
          <a:xfrm>
            <a:off x="5322888" y="3149600"/>
            <a:ext cx="2603500" cy="641350"/>
          </a:xfrm>
          <a:prstGeom prst="rect">
            <a:avLst/>
          </a:prstGeom>
          <a:noFill/>
          <a:ln w="9525">
            <a:noFill/>
            <a:miter lim="800000"/>
            <a:headEnd/>
            <a:tailEnd/>
          </a:ln>
        </p:spPr>
        <p:txBody>
          <a:bodyPr wrap="none">
            <a:spAutoFit/>
          </a:bodyPr>
          <a:lstStyle/>
          <a:p>
            <a:pPr algn="l"/>
            <a:r>
              <a:rPr kumimoji="1" lang="en-US" sz="3600" noProof="1">
                <a:solidFill>
                  <a:srgbClr val="FFFFFF"/>
                </a:solidFill>
              </a:rPr>
              <a:t>P</a:t>
            </a:r>
            <a:r>
              <a:rPr kumimoji="1" lang="en-US" sz="3600" baseline="-25000" noProof="1">
                <a:solidFill>
                  <a:srgbClr val="FFFFFF"/>
                </a:solidFill>
              </a:rPr>
              <a:t>1</a:t>
            </a:r>
            <a:r>
              <a:rPr kumimoji="1" lang="en-US" sz="3600" noProof="1">
                <a:solidFill>
                  <a:srgbClr val="FFFFFF"/>
                </a:solidFill>
              </a:rPr>
              <a:t>V</a:t>
            </a:r>
            <a:r>
              <a:rPr kumimoji="1" lang="en-US" sz="3600" baseline="-25000" noProof="1">
                <a:solidFill>
                  <a:srgbClr val="FFFFFF"/>
                </a:solidFill>
              </a:rPr>
              <a:t>1</a:t>
            </a:r>
            <a:r>
              <a:rPr kumimoji="1" lang="en-US" sz="3600" noProof="1">
                <a:solidFill>
                  <a:srgbClr val="FFFFFF"/>
                </a:solidFill>
              </a:rPr>
              <a:t> = P</a:t>
            </a:r>
            <a:r>
              <a:rPr kumimoji="1" lang="en-US" sz="3600" baseline="-25000" noProof="1">
                <a:solidFill>
                  <a:srgbClr val="FFFFFF"/>
                </a:solidFill>
              </a:rPr>
              <a:t>2</a:t>
            </a:r>
            <a:r>
              <a:rPr kumimoji="1" lang="en-US" sz="3600" noProof="1">
                <a:solidFill>
                  <a:srgbClr val="FFFFFF"/>
                </a:solidFill>
              </a:rPr>
              <a:t>V</a:t>
            </a:r>
            <a:r>
              <a:rPr kumimoji="1" lang="en-US" sz="3600" baseline="-25000" noProof="1">
                <a:solidFill>
                  <a:srgbClr val="FFFFFF"/>
                </a:solidFill>
              </a:rPr>
              <a:t>2</a:t>
            </a:r>
            <a:endParaRPr kumimoji="1" lang="en-US" sz="3600" baseline="-25000">
              <a:solidFill>
                <a:srgbClr val="FFFFFF"/>
              </a:solidFill>
            </a:endParaRPr>
          </a:p>
        </p:txBody>
      </p:sp>
      <p:sp>
        <p:nvSpPr>
          <p:cNvPr id="200714" name="Line 12"/>
          <p:cNvSpPr>
            <a:spLocks noChangeShapeType="1"/>
          </p:cNvSpPr>
          <p:nvPr/>
        </p:nvSpPr>
        <p:spPr bwMode="auto">
          <a:xfrm>
            <a:off x="5341938" y="3781425"/>
            <a:ext cx="1042987" cy="0"/>
          </a:xfrm>
          <a:prstGeom prst="line">
            <a:avLst/>
          </a:prstGeom>
          <a:noFill/>
          <a:ln w="15875">
            <a:solidFill>
              <a:schemeClr val="tx1"/>
            </a:solidFill>
            <a:round/>
            <a:headEnd/>
            <a:tailEnd/>
          </a:ln>
        </p:spPr>
        <p:txBody>
          <a:bodyPr/>
          <a:lstStyle/>
          <a:p>
            <a:endParaRPr lang="en-US">
              <a:solidFill>
                <a:srgbClr val="FFFFFF"/>
              </a:solidFill>
            </a:endParaRPr>
          </a:p>
        </p:txBody>
      </p:sp>
      <p:sp>
        <p:nvSpPr>
          <p:cNvPr id="200715" name="Line 13"/>
          <p:cNvSpPr>
            <a:spLocks noChangeShapeType="1"/>
          </p:cNvSpPr>
          <p:nvPr/>
        </p:nvSpPr>
        <p:spPr bwMode="auto">
          <a:xfrm>
            <a:off x="6851650" y="3783013"/>
            <a:ext cx="1042988" cy="0"/>
          </a:xfrm>
          <a:prstGeom prst="line">
            <a:avLst/>
          </a:prstGeom>
          <a:noFill/>
          <a:ln w="15875">
            <a:solidFill>
              <a:schemeClr val="tx1"/>
            </a:solidFill>
            <a:round/>
            <a:headEnd/>
            <a:tailEnd/>
          </a:ln>
        </p:spPr>
        <p:txBody>
          <a:bodyPr/>
          <a:lstStyle/>
          <a:p>
            <a:endParaRPr lang="en-US">
              <a:solidFill>
                <a:srgbClr val="FFFFFF"/>
              </a:solidFill>
            </a:endParaRPr>
          </a:p>
        </p:txBody>
      </p:sp>
      <p:sp>
        <p:nvSpPr>
          <p:cNvPr id="200716" name="Rectangle 16"/>
          <p:cNvSpPr>
            <a:spLocks noChangeArrowheads="1"/>
          </p:cNvSpPr>
          <p:nvPr/>
        </p:nvSpPr>
        <p:spPr bwMode="auto">
          <a:xfrm>
            <a:off x="788988" y="2098675"/>
            <a:ext cx="4572000" cy="3082925"/>
          </a:xfrm>
          <a:prstGeom prst="rect">
            <a:avLst/>
          </a:prstGeom>
          <a:noFill/>
          <a:ln w="9525">
            <a:noFill/>
            <a:miter lim="800000"/>
            <a:headEnd/>
            <a:tailEnd/>
          </a:ln>
        </p:spPr>
        <p:txBody>
          <a:bodyPr>
            <a:spAutoFit/>
          </a:bodyPr>
          <a:lstStyle/>
          <a:p>
            <a:pPr algn="l">
              <a:spcBef>
                <a:spcPct val="20000"/>
              </a:spcBef>
            </a:pPr>
            <a:r>
              <a:rPr kumimoji="1" lang="en-US" sz="2800">
                <a:solidFill>
                  <a:srgbClr val="FFFFFF"/>
                </a:solidFill>
              </a:rPr>
              <a:t>P</a:t>
            </a:r>
            <a:r>
              <a:rPr kumimoji="1" lang="en-US" sz="2800" baseline="-25000">
                <a:solidFill>
                  <a:srgbClr val="FFFFFF"/>
                </a:solidFill>
              </a:rPr>
              <a:t>1</a:t>
            </a:r>
            <a:r>
              <a:rPr kumimoji="1" lang="en-US" sz="2800">
                <a:solidFill>
                  <a:srgbClr val="FFFFFF"/>
                </a:solidFill>
              </a:rPr>
              <a:t> = 2.5 atm</a:t>
            </a:r>
          </a:p>
          <a:p>
            <a:pPr algn="l">
              <a:spcBef>
                <a:spcPct val="20000"/>
              </a:spcBef>
            </a:pPr>
            <a:r>
              <a:rPr kumimoji="1" lang="en-US" sz="2800">
                <a:solidFill>
                  <a:srgbClr val="FFFFFF"/>
                </a:solidFill>
              </a:rPr>
              <a:t>T</a:t>
            </a:r>
            <a:r>
              <a:rPr kumimoji="1" lang="en-US" sz="2800" baseline="-25000">
                <a:solidFill>
                  <a:srgbClr val="FFFFFF"/>
                </a:solidFill>
              </a:rPr>
              <a:t>1</a:t>
            </a:r>
            <a:r>
              <a:rPr kumimoji="1" lang="en-US" sz="2800">
                <a:solidFill>
                  <a:srgbClr val="FFFFFF"/>
                </a:solidFill>
              </a:rPr>
              <a:t> = 25°C = 298 K </a:t>
            </a:r>
          </a:p>
          <a:p>
            <a:pPr algn="l">
              <a:spcBef>
                <a:spcPct val="20000"/>
              </a:spcBef>
            </a:pPr>
            <a:r>
              <a:rPr kumimoji="1" lang="en-US" sz="2800">
                <a:solidFill>
                  <a:srgbClr val="FFFFFF"/>
                </a:solidFill>
              </a:rPr>
              <a:t>V</a:t>
            </a:r>
            <a:r>
              <a:rPr kumimoji="1" lang="en-US" sz="2800" baseline="-25000">
                <a:solidFill>
                  <a:srgbClr val="FFFFFF"/>
                </a:solidFill>
              </a:rPr>
              <a:t>2</a:t>
            </a:r>
            <a:r>
              <a:rPr kumimoji="1" lang="en-US" sz="2800">
                <a:solidFill>
                  <a:srgbClr val="FFFFFF"/>
                </a:solidFill>
              </a:rPr>
              <a:t> = 750 mL</a:t>
            </a:r>
          </a:p>
          <a:p>
            <a:pPr algn="l">
              <a:spcBef>
                <a:spcPct val="20000"/>
              </a:spcBef>
            </a:pPr>
            <a:r>
              <a:rPr kumimoji="1" lang="en-US" sz="2800">
                <a:solidFill>
                  <a:srgbClr val="FFFFFF"/>
                </a:solidFill>
              </a:rPr>
              <a:t>T</a:t>
            </a:r>
            <a:r>
              <a:rPr kumimoji="1" lang="en-US" sz="2800" baseline="-25000">
                <a:solidFill>
                  <a:srgbClr val="FFFFFF"/>
                </a:solidFill>
              </a:rPr>
              <a:t>2</a:t>
            </a:r>
            <a:r>
              <a:rPr kumimoji="1" lang="en-US" sz="2800">
                <a:solidFill>
                  <a:srgbClr val="FFFFFF"/>
                </a:solidFill>
              </a:rPr>
              <a:t> = 0.0°C = 273 K</a:t>
            </a:r>
          </a:p>
          <a:p>
            <a:pPr algn="l">
              <a:spcBef>
                <a:spcPct val="20000"/>
              </a:spcBef>
            </a:pPr>
            <a:r>
              <a:rPr kumimoji="1" lang="en-US" sz="2800">
                <a:solidFill>
                  <a:srgbClr val="FFFFFF"/>
                </a:solidFill>
              </a:rPr>
              <a:t>P</a:t>
            </a:r>
            <a:r>
              <a:rPr kumimoji="1" lang="en-US" sz="2800" baseline="-25000">
                <a:solidFill>
                  <a:srgbClr val="FFFFFF"/>
                </a:solidFill>
              </a:rPr>
              <a:t>2</a:t>
            </a:r>
            <a:r>
              <a:rPr kumimoji="1" lang="en-US" sz="2800">
                <a:solidFill>
                  <a:srgbClr val="FFFFFF"/>
                </a:solidFill>
              </a:rPr>
              <a:t> = 122 kPa = 1.20 atm</a:t>
            </a:r>
          </a:p>
          <a:p>
            <a:pPr algn="l">
              <a:spcBef>
                <a:spcPct val="20000"/>
              </a:spcBef>
            </a:pPr>
            <a:r>
              <a:rPr kumimoji="1" lang="en-US" sz="2800">
                <a:solidFill>
                  <a:srgbClr val="FFFFFF"/>
                </a:solidFill>
              </a:rPr>
              <a:t>V</a:t>
            </a:r>
            <a:r>
              <a:rPr kumimoji="1" lang="en-US" sz="2800" baseline="-25000">
                <a:solidFill>
                  <a:srgbClr val="FFFFFF"/>
                </a:solidFill>
              </a:rPr>
              <a:t>1</a:t>
            </a:r>
            <a:r>
              <a:rPr kumimoji="1" lang="en-US" sz="2800">
                <a:solidFill>
                  <a:srgbClr val="FFFFFF"/>
                </a:solidFill>
              </a:rPr>
              <a:t> = ?</a:t>
            </a:r>
          </a:p>
        </p:txBody>
      </p:sp>
    </p:spTree>
    <p:extLst>
      <p:ext uri="{BB962C8B-B14F-4D97-AF65-F5344CB8AC3E}">
        <p14:creationId xmlns:p14="http://schemas.microsoft.com/office/powerpoint/2010/main" val="3910504437"/>
      </p:ext>
    </p:extLst>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322263" y="349250"/>
            <a:ext cx="4106862" cy="1127125"/>
          </a:xfrm>
          <a:prstGeom prst="rect">
            <a:avLst/>
          </a:prstGeom>
          <a:noFill/>
          <a:ln w="9525">
            <a:noFill/>
            <a:miter lim="800000"/>
            <a:headEnd/>
            <a:tailEnd/>
          </a:ln>
        </p:spPr>
        <p:txBody>
          <a:bodyPr wrap="none" anchor="ctr">
            <a:spAutoFit/>
          </a:bodyPr>
          <a:lstStyle/>
          <a:p>
            <a:pPr algn="l"/>
            <a:r>
              <a:rPr lang="en-US" sz="1400">
                <a:solidFill>
                  <a:srgbClr val="000000"/>
                </a:solidFill>
                <a:cs typeface="Arial" charset="0"/>
              </a:rPr>
              <a:t>Gas Review Problems</a:t>
            </a:r>
          </a:p>
          <a:p>
            <a:pPr algn="l"/>
            <a:endParaRPr lang="en-US" sz="1400">
              <a:solidFill>
                <a:srgbClr val="000000"/>
              </a:solidFill>
            </a:endParaRPr>
          </a:p>
          <a:p>
            <a:pPr algn="l" eaLnBrk="0" hangingPunct="0"/>
            <a:r>
              <a:rPr lang="en-US" sz="1000">
                <a:solidFill>
                  <a:srgbClr val="000000"/>
                </a:solidFill>
              </a:rPr>
              <a:t>1)  </a:t>
            </a:r>
            <a:r>
              <a:rPr lang="en-US" sz="1000">
                <a:solidFill>
                  <a:srgbClr val="000000"/>
                </a:solidFill>
                <a:cs typeface="Arial" charset="0"/>
              </a:rPr>
              <a:t>A quantity of gas has a volume of 200 dm</a:t>
            </a:r>
            <a:r>
              <a:rPr lang="en-US" sz="1000" baseline="30000">
                <a:solidFill>
                  <a:srgbClr val="000000"/>
                </a:solidFill>
                <a:cs typeface="Arial" charset="0"/>
              </a:rPr>
              <a:t>3</a:t>
            </a:r>
            <a:r>
              <a:rPr lang="en-US" sz="1000">
                <a:solidFill>
                  <a:srgbClr val="000000"/>
                </a:solidFill>
                <a:cs typeface="Arial" charset="0"/>
              </a:rPr>
              <a:t> at 17</a:t>
            </a:r>
            <a:r>
              <a:rPr lang="en-US" sz="1000" baseline="30000">
                <a:solidFill>
                  <a:srgbClr val="000000"/>
                </a:solidFill>
                <a:cs typeface="Arial" charset="0"/>
              </a:rPr>
              <a:t>o</a:t>
            </a:r>
            <a:r>
              <a:rPr lang="en-US" sz="1000">
                <a:solidFill>
                  <a:srgbClr val="000000"/>
                </a:solidFill>
                <a:cs typeface="Arial" charset="0"/>
              </a:rPr>
              <a:t>C and 106.6 kPa. </a:t>
            </a:r>
          </a:p>
          <a:p>
            <a:pPr algn="l" eaLnBrk="0" hangingPunct="0"/>
            <a:r>
              <a:rPr lang="en-US" sz="1000">
                <a:solidFill>
                  <a:srgbClr val="000000"/>
                </a:solidFill>
                <a:cs typeface="Arial" charset="0"/>
              </a:rPr>
              <a:t> To what temperature (</a:t>
            </a:r>
            <a:r>
              <a:rPr lang="en-US" sz="1000" baseline="30000">
                <a:solidFill>
                  <a:srgbClr val="000000"/>
                </a:solidFill>
                <a:cs typeface="Arial" charset="0"/>
              </a:rPr>
              <a:t>o</a:t>
            </a:r>
            <a:r>
              <a:rPr lang="en-US" sz="1000">
                <a:solidFill>
                  <a:srgbClr val="000000"/>
                </a:solidFill>
                <a:cs typeface="Arial" charset="0"/>
              </a:rPr>
              <a:t>C) must the gas be cooled for its volume to be</a:t>
            </a:r>
          </a:p>
          <a:p>
            <a:pPr algn="l" eaLnBrk="0" hangingPunct="0"/>
            <a:r>
              <a:rPr lang="en-US" sz="1000">
                <a:solidFill>
                  <a:srgbClr val="000000"/>
                </a:solidFill>
                <a:cs typeface="Arial" charset="0"/>
              </a:rPr>
              <a:t> reduced to 150 dm</a:t>
            </a:r>
            <a:r>
              <a:rPr lang="en-US" sz="1000" baseline="30000">
                <a:solidFill>
                  <a:srgbClr val="000000"/>
                </a:solidFill>
                <a:cs typeface="Arial" charset="0"/>
              </a:rPr>
              <a:t>3</a:t>
            </a:r>
            <a:r>
              <a:rPr lang="en-US" sz="1000">
                <a:solidFill>
                  <a:srgbClr val="000000"/>
                </a:solidFill>
                <a:cs typeface="Arial" charset="0"/>
              </a:rPr>
              <a:t> at a pressure of 98.6 kPa?</a:t>
            </a:r>
            <a:endParaRPr lang="en-US" sz="1000">
              <a:solidFill>
                <a:srgbClr val="000000"/>
              </a:solidFill>
            </a:endParaRPr>
          </a:p>
          <a:p>
            <a:pPr algn="l" eaLnBrk="0" hangingPunct="0"/>
            <a:r>
              <a:rPr lang="en-US" sz="1000">
                <a:solidFill>
                  <a:srgbClr val="0000FF"/>
                </a:solidFill>
                <a:cs typeface="Arial" charset="0"/>
                <a:hlinkClick r:id="rId4" action="ppaction://hlinksldjump"/>
              </a:rPr>
              <a:t>Answer</a:t>
            </a:r>
            <a:endParaRPr lang="en-US" sz="1000">
              <a:solidFill>
                <a:srgbClr val="000000"/>
              </a:solidFill>
            </a:endParaRPr>
          </a:p>
        </p:txBody>
      </p:sp>
      <p:sp>
        <p:nvSpPr>
          <p:cNvPr id="202755" name="Rectangle 3"/>
          <p:cNvSpPr>
            <a:spLocks noChangeArrowheads="1"/>
          </p:cNvSpPr>
          <p:nvPr/>
        </p:nvSpPr>
        <p:spPr bwMode="auto">
          <a:xfrm>
            <a:off x="304800" y="1568450"/>
            <a:ext cx="4424363" cy="701675"/>
          </a:xfrm>
          <a:prstGeom prst="rect">
            <a:avLst/>
          </a:prstGeom>
          <a:noFill/>
          <a:ln w="9525">
            <a:noFill/>
            <a:miter lim="800000"/>
            <a:headEnd/>
            <a:tailEnd/>
          </a:ln>
        </p:spPr>
        <p:txBody>
          <a:bodyPr wrap="none" anchor="ctr">
            <a:spAutoFit/>
          </a:bodyPr>
          <a:lstStyle/>
          <a:p>
            <a:pPr algn="l"/>
            <a:endParaRPr lang="en-US" sz="1000">
              <a:solidFill>
                <a:srgbClr val="000000"/>
              </a:solidFill>
              <a:cs typeface="Arial" charset="0"/>
            </a:endParaRPr>
          </a:p>
          <a:p>
            <a:pPr algn="l" eaLnBrk="0" hangingPunct="0"/>
            <a:r>
              <a:rPr lang="en-US" sz="1000">
                <a:solidFill>
                  <a:srgbClr val="000000"/>
                </a:solidFill>
                <a:cs typeface="Arial" charset="0"/>
              </a:rPr>
              <a:t>2)  A quantity of gas exerts a pressure of  98.6 kPa at a temperature of </a:t>
            </a:r>
          </a:p>
          <a:p>
            <a:pPr algn="l" eaLnBrk="0" hangingPunct="0"/>
            <a:r>
              <a:rPr lang="en-US" sz="1000">
                <a:solidFill>
                  <a:srgbClr val="000000"/>
                </a:solidFill>
                <a:cs typeface="Arial" charset="0"/>
              </a:rPr>
              <a:t>22</a:t>
            </a:r>
            <a:r>
              <a:rPr lang="en-US" sz="1000" baseline="30000">
                <a:solidFill>
                  <a:srgbClr val="000000"/>
                </a:solidFill>
                <a:cs typeface="Arial" charset="0"/>
              </a:rPr>
              <a:t>o</a:t>
            </a:r>
            <a:r>
              <a:rPr lang="en-US" sz="1000">
                <a:solidFill>
                  <a:srgbClr val="000000"/>
                </a:solidFill>
                <a:cs typeface="Arial" charset="0"/>
              </a:rPr>
              <a:t>C.  If the volume remains unchanged, what pressure will it exert at -8</a:t>
            </a:r>
            <a:r>
              <a:rPr lang="en-US" sz="1000" baseline="30000">
                <a:solidFill>
                  <a:srgbClr val="000000"/>
                </a:solidFill>
                <a:cs typeface="Arial" charset="0"/>
              </a:rPr>
              <a:t>o</a:t>
            </a:r>
            <a:r>
              <a:rPr lang="en-US" sz="1000">
                <a:solidFill>
                  <a:srgbClr val="000000"/>
                </a:solidFill>
                <a:cs typeface="Arial" charset="0"/>
              </a:rPr>
              <a:t>C?</a:t>
            </a:r>
            <a:endParaRPr lang="en-US" sz="1000">
              <a:solidFill>
                <a:srgbClr val="000000"/>
              </a:solidFill>
            </a:endParaRPr>
          </a:p>
          <a:p>
            <a:pPr algn="l" eaLnBrk="0" hangingPunct="0"/>
            <a:r>
              <a:rPr lang="en-US" sz="1000">
                <a:solidFill>
                  <a:srgbClr val="0000FF"/>
                </a:solidFill>
                <a:cs typeface="Arial" charset="0"/>
                <a:hlinkClick r:id="rId5" action="ppaction://hlinksldjump"/>
              </a:rPr>
              <a:t>Answer</a:t>
            </a:r>
            <a:endParaRPr lang="en-US" sz="1000">
              <a:solidFill>
                <a:srgbClr val="000000"/>
              </a:solidFill>
            </a:endParaRPr>
          </a:p>
        </p:txBody>
      </p:sp>
      <p:sp>
        <p:nvSpPr>
          <p:cNvPr id="202756" name="Rectangle 4"/>
          <p:cNvSpPr>
            <a:spLocks noChangeArrowheads="1"/>
          </p:cNvSpPr>
          <p:nvPr/>
        </p:nvSpPr>
        <p:spPr bwMode="auto">
          <a:xfrm>
            <a:off x="323850" y="2482850"/>
            <a:ext cx="4098925" cy="854075"/>
          </a:xfrm>
          <a:prstGeom prst="rect">
            <a:avLst/>
          </a:prstGeom>
          <a:noFill/>
          <a:ln w="9525">
            <a:noFill/>
            <a:miter lim="800000"/>
            <a:headEnd/>
            <a:tailEnd/>
          </a:ln>
        </p:spPr>
        <p:txBody>
          <a:bodyPr wrap="none" anchor="ctr">
            <a:spAutoFit/>
          </a:bodyPr>
          <a:lstStyle/>
          <a:p>
            <a:pPr algn="l"/>
            <a:endParaRPr lang="en-US" sz="1000">
              <a:solidFill>
                <a:srgbClr val="000000"/>
              </a:solidFill>
            </a:endParaRPr>
          </a:p>
          <a:p>
            <a:pPr algn="l" eaLnBrk="0" hangingPunct="0"/>
            <a:r>
              <a:rPr lang="en-US" sz="1000">
                <a:solidFill>
                  <a:srgbClr val="000000"/>
                </a:solidFill>
              </a:rPr>
              <a:t>3)  </a:t>
            </a:r>
            <a:r>
              <a:rPr lang="en-US" sz="1000">
                <a:solidFill>
                  <a:srgbClr val="000000"/>
                </a:solidFill>
                <a:cs typeface="Arial" charset="0"/>
              </a:rPr>
              <a:t>A quantity of gas has a volume of 120 dm</a:t>
            </a:r>
            <a:r>
              <a:rPr lang="en-US" sz="1000" baseline="30000">
                <a:solidFill>
                  <a:srgbClr val="000000"/>
                </a:solidFill>
                <a:cs typeface="Arial" charset="0"/>
              </a:rPr>
              <a:t>3</a:t>
            </a:r>
            <a:r>
              <a:rPr lang="en-US" sz="1000">
                <a:solidFill>
                  <a:srgbClr val="000000"/>
                </a:solidFill>
                <a:cs typeface="Arial" charset="0"/>
              </a:rPr>
              <a:t> when confined under a </a:t>
            </a:r>
          </a:p>
          <a:p>
            <a:pPr algn="l" eaLnBrk="0" hangingPunct="0"/>
            <a:r>
              <a:rPr lang="en-US" sz="1000">
                <a:solidFill>
                  <a:srgbClr val="000000"/>
                </a:solidFill>
                <a:cs typeface="Arial" charset="0"/>
              </a:rPr>
              <a:t>pressure of 93.3 kPa at a temperature of 20</a:t>
            </a:r>
            <a:r>
              <a:rPr lang="en-US" sz="1000" baseline="30000">
                <a:solidFill>
                  <a:srgbClr val="000000"/>
                </a:solidFill>
                <a:cs typeface="Arial" charset="0"/>
              </a:rPr>
              <a:t>o</a:t>
            </a:r>
            <a:r>
              <a:rPr lang="en-US" sz="1000">
                <a:solidFill>
                  <a:srgbClr val="000000"/>
                </a:solidFill>
                <a:cs typeface="Arial" charset="0"/>
              </a:rPr>
              <a:t>C.   At what pressure will </a:t>
            </a:r>
          </a:p>
          <a:p>
            <a:pPr algn="l" eaLnBrk="0" hangingPunct="0"/>
            <a:r>
              <a:rPr lang="en-US" sz="1000">
                <a:solidFill>
                  <a:srgbClr val="000000"/>
                </a:solidFill>
                <a:cs typeface="Arial" charset="0"/>
              </a:rPr>
              <a:t>the volume of the gas be 30 dm</a:t>
            </a:r>
            <a:r>
              <a:rPr lang="en-US" sz="1000" baseline="30000">
                <a:solidFill>
                  <a:srgbClr val="000000"/>
                </a:solidFill>
                <a:cs typeface="Arial" charset="0"/>
              </a:rPr>
              <a:t>3</a:t>
            </a:r>
            <a:r>
              <a:rPr lang="en-US" sz="1000">
                <a:solidFill>
                  <a:srgbClr val="000000"/>
                </a:solidFill>
                <a:cs typeface="Arial" charset="0"/>
              </a:rPr>
              <a:t> at 20</a:t>
            </a:r>
            <a:r>
              <a:rPr lang="en-US" sz="1000" baseline="30000">
                <a:solidFill>
                  <a:srgbClr val="000000"/>
                </a:solidFill>
                <a:cs typeface="Arial" charset="0"/>
              </a:rPr>
              <a:t>o</a:t>
            </a:r>
            <a:r>
              <a:rPr lang="en-US" sz="1000">
                <a:solidFill>
                  <a:srgbClr val="000000"/>
                </a:solidFill>
                <a:cs typeface="Arial" charset="0"/>
              </a:rPr>
              <a:t>C?</a:t>
            </a:r>
            <a:endParaRPr lang="en-US" sz="1000">
              <a:solidFill>
                <a:srgbClr val="000000"/>
              </a:solidFill>
            </a:endParaRPr>
          </a:p>
          <a:p>
            <a:pPr algn="l" eaLnBrk="0" hangingPunct="0"/>
            <a:r>
              <a:rPr lang="en-US" sz="1000">
                <a:solidFill>
                  <a:srgbClr val="0000FF"/>
                </a:solidFill>
                <a:cs typeface="Arial" charset="0"/>
                <a:hlinkClick r:id="rId6"/>
              </a:rPr>
              <a:t>Answer</a:t>
            </a:r>
            <a:endParaRPr lang="en-US" sz="1000">
              <a:solidFill>
                <a:srgbClr val="000000"/>
              </a:solidFill>
            </a:endParaRPr>
          </a:p>
        </p:txBody>
      </p:sp>
      <p:sp>
        <p:nvSpPr>
          <p:cNvPr id="202757" name="Rectangle 5"/>
          <p:cNvSpPr>
            <a:spLocks noChangeArrowheads="1"/>
          </p:cNvSpPr>
          <p:nvPr/>
        </p:nvSpPr>
        <p:spPr bwMode="auto">
          <a:xfrm>
            <a:off x="322263" y="3397250"/>
            <a:ext cx="4100512" cy="854075"/>
          </a:xfrm>
          <a:prstGeom prst="rect">
            <a:avLst/>
          </a:prstGeom>
          <a:noFill/>
          <a:ln w="9525">
            <a:noFill/>
            <a:miter lim="800000"/>
            <a:headEnd/>
            <a:tailEnd/>
          </a:ln>
        </p:spPr>
        <p:txBody>
          <a:bodyPr wrap="none" anchor="ctr">
            <a:spAutoFit/>
          </a:bodyPr>
          <a:lstStyle/>
          <a:p>
            <a:pPr algn="l"/>
            <a:endParaRPr lang="en-US" sz="1000">
              <a:solidFill>
                <a:srgbClr val="000000"/>
              </a:solidFill>
              <a:cs typeface="Arial" charset="0"/>
            </a:endParaRPr>
          </a:p>
          <a:p>
            <a:pPr algn="l" eaLnBrk="0" hangingPunct="0"/>
            <a:r>
              <a:rPr lang="en-US" sz="1000">
                <a:solidFill>
                  <a:srgbClr val="000000"/>
                </a:solidFill>
                <a:cs typeface="Arial" charset="0"/>
              </a:rPr>
              <a:t>4)  What is the mass of 3.34 dm</a:t>
            </a:r>
            <a:r>
              <a:rPr lang="en-US" sz="1000" baseline="30000">
                <a:solidFill>
                  <a:srgbClr val="000000"/>
                </a:solidFill>
                <a:cs typeface="Arial" charset="0"/>
              </a:rPr>
              <a:t>3</a:t>
            </a:r>
            <a:r>
              <a:rPr lang="en-US" sz="1000">
                <a:solidFill>
                  <a:srgbClr val="000000"/>
                </a:solidFill>
                <a:cs typeface="Arial" charset="0"/>
              </a:rPr>
              <a:t> sample of chlorine gas if the volume </a:t>
            </a:r>
          </a:p>
          <a:p>
            <a:pPr algn="l" eaLnBrk="0" hangingPunct="0"/>
            <a:r>
              <a:rPr lang="en-US" sz="1000">
                <a:solidFill>
                  <a:srgbClr val="000000"/>
                </a:solidFill>
                <a:cs typeface="Arial" charset="0"/>
              </a:rPr>
              <a:t>was determined at 37</a:t>
            </a:r>
            <a:r>
              <a:rPr lang="en-US" sz="1000" baseline="30000">
                <a:solidFill>
                  <a:srgbClr val="000000"/>
                </a:solidFill>
                <a:cs typeface="Arial" charset="0"/>
              </a:rPr>
              <a:t>o</a:t>
            </a:r>
            <a:r>
              <a:rPr lang="en-US" sz="1000">
                <a:solidFill>
                  <a:srgbClr val="000000"/>
                </a:solidFill>
                <a:cs typeface="Arial" charset="0"/>
              </a:rPr>
              <a:t>C and 98.7 kPa?   </a:t>
            </a:r>
          </a:p>
          <a:p>
            <a:pPr algn="l" eaLnBrk="0" hangingPunct="0"/>
            <a:r>
              <a:rPr lang="en-US" sz="1000">
                <a:solidFill>
                  <a:srgbClr val="000000"/>
                </a:solidFill>
                <a:cs typeface="Arial" charset="0"/>
              </a:rPr>
              <a:t>The density of chlorine gas at STP is 3.17 g/dm</a:t>
            </a:r>
            <a:r>
              <a:rPr lang="en-US" sz="1000" baseline="30000">
                <a:solidFill>
                  <a:srgbClr val="000000"/>
                </a:solidFill>
                <a:cs typeface="Arial" charset="0"/>
              </a:rPr>
              <a:t>3</a:t>
            </a:r>
            <a:r>
              <a:rPr lang="en-US" sz="1000">
                <a:solidFill>
                  <a:srgbClr val="000000"/>
                </a:solidFill>
                <a:cs typeface="Arial" charset="0"/>
              </a:rPr>
              <a:t>.</a:t>
            </a:r>
            <a:endParaRPr lang="en-US" sz="1000">
              <a:solidFill>
                <a:srgbClr val="000000"/>
              </a:solidFill>
            </a:endParaRPr>
          </a:p>
          <a:p>
            <a:pPr algn="l" eaLnBrk="0" hangingPunct="0"/>
            <a:r>
              <a:rPr lang="en-US" sz="1000">
                <a:solidFill>
                  <a:srgbClr val="0000FF"/>
                </a:solidFill>
                <a:cs typeface="Arial" charset="0"/>
                <a:hlinkClick r:id="rId7" action="ppaction://hlinksldjump"/>
              </a:rPr>
              <a:t>Answer</a:t>
            </a:r>
            <a:endParaRPr lang="en-US" sz="1000">
              <a:solidFill>
                <a:srgbClr val="000000"/>
              </a:solidFill>
            </a:endParaRPr>
          </a:p>
        </p:txBody>
      </p:sp>
      <p:sp>
        <p:nvSpPr>
          <p:cNvPr id="202758" name="Rectangle 6"/>
          <p:cNvSpPr>
            <a:spLocks noChangeArrowheads="1"/>
          </p:cNvSpPr>
          <p:nvPr/>
        </p:nvSpPr>
        <p:spPr bwMode="auto">
          <a:xfrm>
            <a:off x="322263" y="4311650"/>
            <a:ext cx="4379912" cy="854075"/>
          </a:xfrm>
          <a:prstGeom prst="rect">
            <a:avLst/>
          </a:prstGeom>
          <a:noFill/>
          <a:ln w="9525">
            <a:noFill/>
            <a:miter lim="800000"/>
            <a:headEnd/>
            <a:tailEnd/>
          </a:ln>
        </p:spPr>
        <p:txBody>
          <a:bodyPr wrap="none" anchor="ctr">
            <a:spAutoFit/>
          </a:bodyPr>
          <a:lstStyle/>
          <a:p>
            <a:pPr algn="l"/>
            <a:endParaRPr lang="en-US" sz="1000">
              <a:solidFill>
                <a:srgbClr val="000000"/>
              </a:solidFill>
              <a:cs typeface="Arial" charset="0"/>
            </a:endParaRPr>
          </a:p>
          <a:p>
            <a:pPr algn="l" eaLnBrk="0" hangingPunct="0"/>
            <a:r>
              <a:rPr lang="en-US" sz="1000">
                <a:solidFill>
                  <a:srgbClr val="000000"/>
                </a:solidFill>
                <a:cs typeface="Arial" charset="0"/>
              </a:rPr>
              <a:t>5)  In an airplane flying from San Diego to Boston, the temperature and </a:t>
            </a:r>
          </a:p>
          <a:p>
            <a:pPr algn="l" eaLnBrk="0" hangingPunct="0"/>
            <a:r>
              <a:rPr lang="en-US" sz="1000">
                <a:solidFill>
                  <a:srgbClr val="000000"/>
                </a:solidFill>
                <a:cs typeface="Arial" charset="0"/>
              </a:rPr>
              <a:t>pressure inside the 5.544-m</a:t>
            </a:r>
            <a:r>
              <a:rPr lang="en-US" sz="1000" baseline="30000">
                <a:solidFill>
                  <a:srgbClr val="000000"/>
                </a:solidFill>
                <a:cs typeface="Arial" charset="0"/>
              </a:rPr>
              <a:t>3</a:t>
            </a:r>
            <a:r>
              <a:rPr lang="en-US" sz="1000">
                <a:solidFill>
                  <a:srgbClr val="000000"/>
                </a:solidFill>
                <a:cs typeface="Arial" charset="0"/>
              </a:rPr>
              <a:t> cockpit are 25</a:t>
            </a:r>
            <a:r>
              <a:rPr lang="en-US" sz="1000" baseline="30000">
                <a:solidFill>
                  <a:srgbClr val="000000"/>
                </a:solidFill>
                <a:cs typeface="Arial" charset="0"/>
              </a:rPr>
              <a:t>o</a:t>
            </a:r>
            <a:r>
              <a:rPr lang="en-US" sz="1000">
                <a:solidFill>
                  <a:srgbClr val="000000"/>
                </a:solidFill>
                <a:cs typeface="Arial" charset="0"/>
              </a:rPr>
              <a:t>C and 94.2 kPa, respectively.  </a:t>
            </a:r>
          </a:p>
          <a:p>
            <a:pPr algn="l" eaLnBrk="0" hangingPunct="0"/>
            <a:r>
              <a:rPr lang="en-US" sz="1000">
                <a:solidFill>
                  <a:srgbClr val="000000"/>
                </a:solidFill>
                <a:cs typeface="Arial" charset="0"/>
              </a:rPr>
              <a:t>How many moles of air molecules are present?</a:t>
            </a:r>
            <a:endParaRPr lang="en-US" sz="1000">
              <a:solidFill>
                <a:srgbClr val="000000"/>
              </a:solidFill>
            </a:endParaRPr>
          </a:p>
          <a:p>
            <a:pPr algn="l" eaLnBrk="0" hangingPunct="0"/>
            <a:r>
              <a:rPr lang="en-US" sz="1000">
                <a:solidFill>
                  <a:srgbClr val="0000FF"/>
                </a:solidFill>
                <a:cs typeface="Arial" charset="0"/>
                <a:hlinkClick r:id="rId8" action="ppaction://hlinksldjump"/>
              </a:rPr>
              <a:t>Answer</a:t>
            </a:r>
            <a:endParaRPr lang="en-US" sz="1000">
              <a:solidFill>
                <a:srgbClr val="000000"/>
              </a:solidFill>
            </a:endParaRPr>
          </a:p>
        </p:txBody>
      </p:sp>
      <p:sp>
        <p:nvSpPr>
          <p:cNvPr id="202759" name="Rectangle 7"/>
          <p:cNvSpPr>
            <a:spLocks noChangeArrowheads="1"/>
          </p:cNvSpPr>
          <p:nvPr/>
        </p:nvSpPr>
        <p:spPr bwMode="auto">
          <a:xfrm>
            <a:off x="5257800" y="609600"/>
            <a:ext cx="3468688" cy="1006475"/>
          </a:xfrm>
          <a:prstGeom prst="rect">
            <a:avLst/>
          </a:prstGeom>
          <a:noFill/>
          <a:ln w="9525">
            <a:noFill/>
            <a:miter lim="800000"/>
            <a:headEnd/>
            <a:tailEnd/>
          </a:ln>
        </p:spPr>
        <p:txBody>
          <a:bodyPr wrap="none" anchor="ctr">
            <a:spAutoFit/>
          </a:bodyPr>
          <a:lstStyle/>
          <a:p>
            <a:pPr algn="l"/>
            <a:endParaRPr lang="en-US" sz="1000">
              <a:solidFill>
                <a:srgbClr val="000000"/>
              </a:solidFill>
              <a:cs typeface="Arial" charset="0"/>
            </a:endParaRPr>
          </a:p>
          <a:p>
            <a:pPr algn="l" eaLnBrk="0" hangingPunct="0"/>
            <a:r>
              <a:rPr lang="en-US" sz="1000">
                <a:solidFill>
                  <a:srgbClr val="000000"/>
                </a:solidFill>
                <a:cs typeface="Arial" charset="0"/>
              </a:rPr>
              <a:t> 6)  Iron (II) sulfide reacts with hydrochloric acid as follows:</a:t>
            </a:r>
            <a:endParaRPr lang="en-US" sz="1000">
              <a:solidFill>
                <a:srgbClr val="000000"/>
              </a:solidFill>
            </a:endParaRPr>
          </a:p>
          <a:p>
            <a:pPr algn="l" eaLnBrk="0" hangingPunct="0"/>
            <a:r>
              <a:rPr lang="en-US" sz="1000">
                <a:solidFill>
                  <a:srgbClr val="000000"/>
                </a:solidFill>
                <a:cs typeface="Arial" charset="0"/>
              </a:rPr>
              <a:t>            </a:t>
            </a:r>
            <a:r>
              <a:rPr lang="en-US" sz="1000" b="1">
                <a:solidFill>
                  <a:srgbClr val="000000"/>
                </a:solidFill>
                <a:cs typeface="Arial" charset="0"/>
              </a:rPr>
              <a:t>FeS(</a:t>
            </a:r>
            <a:r>
              <a:rPr lang="en-US" sz="1000" b="1" i="1">
                <a:solidFill>
                  <a:srgbClr val="000000"/>
                </a:solidFill>
                <a:cs typeface="Arial" charset="0"/>
              </a:rPr>
              <a:t>s</a:t>
            </a:r>
            <a:r>
              <a:rPr lang="en-US" sz="1000" b="1">
                <a:solidFill>
                  <a:srgbClr val="000000"/>
                </a:solidFill>
                <a:cs typeface="Arial" charset="0"/>
              </a:rPr>
              <a:t>)  +  2 HCl(</a:t>
            </a:r>
            <a:r>
              <a:rPr lang="en-US" sz="1000" b="1" i="1">
                <a:solidFill>
                  <a:srgbClr val="000000"/>
                </a:solidFill>
                <a:cs typeface="Arial" charset="0"/>
              </a:rPr>
              <a:t>aq</a:t>
            </a:r>
            <a:r>
              <a:rPr lang="en-US" sz="1000" b="1">
                <a:solidFill>
                  <a:srgbClr val="000000"/>
                </a:solidFill>
                <a:cs typeface="Arial" charset="0"/>
              </a:rPr>
              <a:t>)  --&gt;  FeCl</a:t>
            </a:r>
            <a:r>
              <a:rPr lang="en-US" sz="1000" b="1" baseline="-30000">
                <a:solidFill>
                  <a:srgbClr val="000000"/>
                </a:solidFill>
                <a:cs typeface="Arial" charset="0"/>
              </a:rPr>
              <a:t>2</a:t>
            </a:r>
            <a:r>
              <a:rPr lang="en-US" sz="1000" b="1">
                <a:solidFill>
                  <a:srgbClr val="000000"/>
                </a:solidFill>
                <a:cs typeface="Arial" charset="0"/>
              </a:rPr>
              <a:t>(</a:t>
            </a:r>
            <a:r>
              <a:rPr lang="en-US" sz="1000" b="1" i="1">
                <a:solidFill>
                  <a:srgbClr val="000000"/>
                </a:solidFill>
                <a:cs typeface="Arial" charset="0"/>
              </a:rPr>
              <a:t>aq</a:t>
            </a:r>
            <a:r>
              <a:rPr lang="en-US" sz="1000" b="1">
                <a:solidFill>
                  <a:srgbClr val="000000"/>
                </a:solidFill>
                <a:cs typeface="Arial" charset="0"/>
              </a:rPr>
              <a:t>)  +  H</a:t>
            </a:r>
            <a:r>
              <a:rPr lang="en-US" sz="1000" b="1" baseline="-30000">
                <a:solidFill>
                  <a:srgbClr val="000000"/>
                </a:solidFill>
                <a:cs typeface="Arial" charset="0"/>
              </a:rPr>
              <a:t>2</a:t>
            </a:r>
            <a:r>
              <a:rPr lang="en-US" sz="1000" b="1">
                <a:solidFill>
                  <a:srgbClr val="000000"/>
                </a:solidFill>
                <a:cs typeface="Arial" charset="0"/>
              </a:rPr>
              <a:t>S(</a:t>
            </a:r>
            <a:r>
              <a:rPr lang="en-US" sz="1000" b="1" i="1">
                <a:solidFill>
                  <a:srgbClr val="000000"/>
                </a:solidFill>
                <a:cs typeface="Arial" charset="0"/>
              </a:rPr>
              <a:t>g</a:t>
            </a:r>
            <a:r>
              <a:rPr lang="en-US" sz="1000" b="1">
                <a:solidFill>
                  <a:srgbClr val="000000"/>
                </a:solidFill>
                <a:cs typeface="Arial" charset="0"/>
              </a:rPr>
              <a:t>)</a:t>
            </a:r>
            <a:endParaRPr lang="en-US" sz="1000" b="1">
              <a:solidFill>
                <a:srgbClr val="000000"/>
              </a:solidFill>
            </a:endParaRPr>
          </a:p>
          <a:p>
            <a:pPr algn="l" eaLnBrk="0" hangingPunct="0"/>
            <a:r>
              <a:rPr lang="en-US" sz="1000">
                <a:solidFill>
                  <a:srgbClr val="000000"/>
                </a:solidFill>
                <a:cs typeface="Arial" charset="0"/>
              </a:rPr>
              <a:t>What volume of H</a:t>
            </a:r>
            <a:r>
              <a:rPr lang="en-US" sz="1000" baseline="-30000">
                <a:solidFill>
                  <a:srgbClr val="000000"/>
                </a:solidFill>
                <a:cs typeface="Arial" charset="0"/>
              </a:rPr>
              <a:t>2</a:t>
            </a:r>
            <a:r>
              <a:rPr lang="en-US" sz="1000">
                <a:solidFill>
                  <a:srgbClr val="000000"/>
                </a:solidFill>
                <a:cs typeface="Arial" charset="0"/>
              </a:rPr>
              <a:t>S, measured at 30</a:t>
            </a:r>
            <a:r>
              <a:rPr lang="en-US" sz="1000" baseline="30000">
                <a:solidFill>
                  <a:srgbClr val="000000"/>
                </a:solidFill>
                <a:cs typeface="Arial" charset="0"/>
              </a:rPr>
              <a:t>o</a:t>
            </a:r>
            <a:r>
              <a:rPr lang="en-US" sz="1000">
                <a:solidFill>
                  <a:srgbClr val="000000"/>
                </a:solidFill>
                <a:cs typeface="Arial" charset="0"/>
              </a:rPr>
              <a:t>C and 95.1 kPa, will </a:t>
            </a:r>
          </a:p>
          <a:p>
            <a:pPr algn="l" eaLnBrk="0" hangingPunct="0"/>
            <a:r>
              <a:rPr lang="en-US" sz="1000">
                <a:solidFill>
                  <a:srgbClr val="000000"/>
                </a:solidFill>
                <a:cs typeface="Arial" charset="0"/>
              </a:rPr>
              <a:t>be produced when 132 g of FeS reacts?</a:t>
            </a:r>
            <a:endParaRPr lang="en-US" sz="1000">
              <a:solidFill>
                <a:srgbClr val="000000"/>
              </a:solidFill>
            </a:endParaRPr>
          </a:p>
          <a:p>
            <a:pPr algn="l" eaLnBrk="0" hangingPunct="0"/>
            <a:r>
              <a:rPr lang="en-US" sz="1000">
                <a:solidFill>
                  <a:srgbClr val="0000FF"/>
                </a:solidFill>
                <a:cs typeface="Arial" charset="0"/>
                <a:hlinkClick r:id="rId9" action="ppaction://hlinksldjump"/>
              </a:rPr>
              <a:t>Answer</a:t>
            </a:r>
            <a:endParaRPr lang="en-US" sz="1000">
              <a:solidFill>
                <a:srgbClr val="000000"/>
              </a:solidFill>
            </a:endParaRPr>
          </a:p>
        </p:txBody>
      </p:sp>
      <p:sp>
        <p:nvSpPr>
          <p:cNvPr id="202760" name="Rectangle 8"/>
          <p:cNvSpPr>
            <a:spLocks noChangeArrowheads="1"/>
          </p:cNvSpPr>
          <p:nvPr/>
        </p:nvSpPr>
        <p:spPr bwMode="auto">
          <a:xfrm>
            <a:off x="5257800" y="1736725"/>
            <a:ext cx="2757488" cy="701675"/>
          </a:xfrm>
          <a:prstGeom prst="rect">
            <a:avLst/>
          </a:prstGeom>
          <a:noFill/>
          <a:ln w="9525">
            <a:noFill/>
            <a:miter lim="800000"/>
            <a:headEnd/>
            <a:tailEnd/>
          </a:ln>
        </p:spPr>
        <p:txBody>
          <a:bodyPr wrap="none" anchor="ctr">
            <a:spAutoFit/>
          </a:bodyPr>
          <a:lstStyle/>
          <a:p>
            <a:pPr algn="l"/>
            <a:endParaRPr lang="en-US" sz="1000">
              <a:solidFill>
                <a:srgbClr val="000000"/>
              </a:solidFill>
              <a:cs typeface="Arial" charset="0"/>
            </a:endParaRPr>
          </a:p>
          <a:p>
            <a:pPr algn="l" eaLnBrk="0" hangingPunct="0"/>
            <a:r>
              <a:rPr lang="en-US" sz="1000">
                <a:solidFill>
                  <a:srgbClr val="000000"/>
                </a:solidFill>
                <a:cs typeface="Arial" charset="0"/>
              </a:rPr>
              <a:t>7)  What is the density of nitrogen gas at STP </a:t>
            </a:r>
          </a:p>
          <a:p>
            <a:pPr algn="l" eaLnBrk="0" hangingPunct="0"/>
            <a:r>
              <a:rPr lang="en-US" sz="1000">
                <a:solidFill>
                  <a:srgbClr val="000000"/>
                </a:solidFill>
                <a:cs typeface="Arial" charset="0"/>
              </a:rPr>
              <a:t>(in g/dm</a:t>
            </a:r>
            <a:r>
              <a:rPr lang="en-US" sz="1000" baseline="30000">
                <a:solidFill>
                  <a:srgbClr val="000000"/>
                </a:solidFill>
                <a:cs typeface="Arial" charset="0"/>
              </a:rPr>
              <a:t>3</a:t>
            </a:r>
            <a:r>
              <a:rPr lang="en-US" sz="1000">
                <a:solidFill>
                  <a:srgbClr val="000000"/>
                </a:solidFill>
                <a:cs typeface="Arial" charset="0"/>
              </a:rPr>
              <a:t> and kg/m</a:t>
            </a:r>
            <a:r>
              <a:rPr lang="en-US" sz="1000" baseline="30000">
                <a:solidFill>
                  <a:srgbClr val="000000"/>
                </a:solidFill>
                <a:cs typeface="Arial" charset="0"/>
              </a:rPr>
              <a:t>3</a:t>
            </a:r>
            <a:r>
              <a:rPr lang="en-US" sz="1000">
                <a:solidFill>
                  <a:srgbClr val="000000"/>
                </a:solidFill>
                <a:cs typeface="Arial" charset="0"/>
              </a:rPr>
              <a:t>)?</a:t>
            </a:r>
            <a:endParaRPr lang="en-US" sz="1000">
              <a:solidFill>
                <a:srgbClr val="000000"/>
              </a:solidFill>
            </a:endParaRPr>
          </a:p>
          <a:p>
            <a:pPr algn="l" eaLnBrk="0" hangingPunct="0"/>
            <a:r>
              <a:rPr lang="en-US" sz="1000">
                <a:solidFill>
                  <a:srgbClr val="0000FF"/>
                </a:solidFill>
                <a:cs typeface="Arial" charset="0"/>
                <a:hlinkClick r:id="rId10" action="ppaction://hlinksldjump"/>
              </a:rPr>
              <a:t>Answer</a:t>
            </a:r>
            <a:endParaRPr lang="en-US" sz="1000">
              <a:solidFill>
                <a:srgbClr val="000000"/>
              </a:solidFill>
            </a:endParaRPr>
          </a:p>
        </p:txBody>
      </p:sp>
      <p:sp>
        <p:nvSpPr>
          <p:cNvPr id="202761" name="Rectangle 9"/>
          <p:cNvSpPr>
            <a:spLocks noChangeArrowheads="1"/>
          </p:cNvSpPr>
          <p:nvPr/>
        </p:nvSpPr>
        <p:spPr bwMode="auto">
          <a:xfrm>
            <a:off x="5257800" y="2682875"/>
            <a:ext cx="3714750" cy="854075"/>
          </a:xfrm>
          <a:prstGeom prst="rect">
            <a:avLst/>
          </a:prstGeom>
          <a:noFill/>
          <a:ln w="9525">
            <a:noFill/>
            <a:miter lim="800000"/>
            <a:headEnd/>
            <a:tailEnd/>
          </a:ln>
        </p:spPr>
        <p:txBody>
          <a:bodyPr wrap="none" anchor="ctr">
            <a:spAutoFit/>
          </a:bodyPr>
          <a:lstStyle/>
          <a:p>
            <a:pPr algn="l"/>
            <a:endParaRPr lang="en-US" sz="1000">
              <a:solidFill>
                <a:srgbClr val="000000"/>
              </a:solidFill>
              <a:cs typeface="Arial" charset="0"/>
            </a:endParaRPr>
          </a:p>
          <a:p>
            <a:pPr algn="l" eaLnBrk="0" hangingPunct="0"/>
            <a:r>
              <a:rPr lang="en-US" sz="1000">
                <a:solidFill>
                  <a:srgbClr val="000000"/>
                </a:solidFill>
                <a:cs typeface="Arial" charset="0"/>
              </a:rPr>
              <a:t>8)  A sample of gas at STP has a density of 3.12 x 10</a:t>
            </a:r>
            <a:r>
              <a:rPr lang="en-US" sz="1000" baseline="30000">
                <a:solidFill>
                  <a:srgbClr val="000000"/>
                </a:solidFill>
                <a:cs typeface="Arial" charset="0"/>
              </a:rPr>
              <a:t>-3</a:t>
            </a:r>
            <a:r>
              <a:rPr lang="en-US" sz="1000">
                <a:solidFill>
                  <a:srgbClr val="000000"/>
                </a:solidFill>
                <a:cs typeface="Arial" charset="0"/>
              </a:rPr>
              <a:t> g/cm</a:t>
            </a:r>
            <a:r>
              <a:rPr lang="en-US" sz="1000" baseline="30000">
                <a:solidFill>
                  <a:srgbClr val="000000"/>
                </a:solidFill>
                <a:cs typeface="Arial" charset="0"/>
              </a:rPr>
              <a:t>3</a:t>
            </a:r>
            <a:r>
              <a:rPr lang="en-US" sz="1000">
                <a:solidFill>
                  <a:srgbClr val="000000"/>
                </a:solidFill>
                <a:cs typeface="Arial" charset="0"/>
              </a:rPr>
              <a:t>.  </a:t>
            </a:r>
          </a:p>
          <a:p>
            <a:pPr algn="l" eaLnBrk="0" hangingPunct="0"/>
            <a:r>
              <a:rPr lang="en-US" sz="1000">
                <a:solidFill>
                  <a:srgbClr val="000000"/>
                </a:solidFill>
                <a:cs typeface="Arial" charset="0"/>
              </a:rPr>
              <a:t>What will the density of the gas be at room temperature (21</a:t>
            </a:r>
            <a:r>
              <a:rPr lang="en-US" sz="1000" baseline="30000">
                <a:solidFill>
                  <a:srgbClr val="000000"/>
                </a:solidFill>
                <a:cs typeface="Arial" charset="0"/>
              </a:rPr>
              <a:t>o</a:t>
            </a:r>
            <a:r>
              <a:rPr lang="en-US" sz="1000">
                <a:solidFill>
                  <a:srgbClr val="000000"/>
                </a:solidFill>
                <a:cs typeface="Arial" charset="0"/>
              </a:rPr>
              <a:t>C) </a:t>
            </a:r>
          </a:p>
          <a:p>
            <a:pPr algn="l" eaLnBrk="0" hangingPunct="0"/>
            <a:r>
              <a:rPr lang="en-US" sz="1000">
                <a:solidFill>
                  <a:srgbClr val="000000"/>
                </a:solidFill>
                <a:cs typeface="Arial" charset="0"/>
              </a:rPr>
              <a:t>and 100.5 kPa?</a:t>
            </a:r>
            <a:endParaRPr lang="en-US" sz="1000">
              <a:solidFill>
                <a:srgbClr val="000000"/>
              </a:solidFill>
            </a:endParaRPr>
          </a:p>
          <a:p>
            <a:pPr algn="l" eaLnBrk="0" hangingPunct="0"/>
            <a:r>
              <a:rPr lang="en-US" sz="1000">
                <a:solidFill>
                  <a:srgbClr val="0000FF"/>
                </a:solidFill>
                <a:cs typeface="Arial" charset="0"/>
                <a:hlinkClick r:id="rId11" action="ppaction://hlinksldjump"/>
              </a:rPr>
              <a:t>Answer</a:t>
            </a:r>
            <a:endParaRPr lang="en-US" sz="1000">
              <a:solidFill>
                <a:srgbClr val="000000"/>
              </a:solidFill>
            </a:endParaRPr>
          </a:p>
        </p:txBody>
      </p:sp>
      <p:sp>
        <p:nvSpPr>
          <p:cNvPr id="202762" name="Rectangle 10"/>
          <p:cNvSpPr>
            <a:spLocks noChangeArrowheads="1"/>
          </p:cNvSpPr>
          <p:nvPr/>
        </p:nvSpPr>
        <p:spPr bwMode="auto">
          <a:xfrm>
            <a:off x="5257800" y="3749675"/>
            <a:ext cx="3873500" cy="1158875"/>
          </a:xfrm>
          <a:prstGeom prst="rect">
            <a:avLst/>
          </a:prstGeom>
          <a:noFill/>
          <a:ln w="9525">
            <a:noFill/>
            <a:miter lim="800000"/>
            <a:headEnd/>
            <a:tailEnd/>
          </a:ln>
        </p:spPr>
        <p:txBody>
          <a:bodyPr wrap="none" anchor="ctr">
            <a:spAutoFit/>
          </a:bodyPr>
          <a:lstStyle/>
          <a:p>
            <a:pPr algn="l"/>
            <a:endParaRPr lang="en-US" sz="1000">
              <a:solidFill>
                <a:srgbClr val="000000"/>
              </a:solidFill>
              <a:cs typeface="Arial" charset="0"/>
            </a:endParaRPr>
          </a:p>
          <a:p>
            <a:pPr algn="l" eaLnBrk="0" hangingPunct="0"/>
            <a:r>
              <a:rPr lang="en-US" sz="1000">
                <a:solidFill>
                  <a:srgbClr val="000000"/>
                </a:solidFill>
                <a:cs typeface="Arial" charset="0"/>
              </a:rPr>
              <a:t>9)  Suppose you have a 1.00 dm</a:t>
            </a:r>
            <a:r>
              <a:rPr lang="en-US" sz="1000" baseline="30000">
                <a:solidFill>
                  <a:srgbClr val="000000"/>
                </a:solidFill>
                <a:cs typeface="Arial" charset="0"/>
              </a:rPr>
              <a:t>3</a:t>
            </a:r>
            <a:r>
              <a:rPr lang="en-US" sz="1000">
                <a:solidFill>
                  <a:srgbClr val="000000"/>
                </a:solidFill>
                <a:cs typeface="Arial" charset="0"/>
              </a:rPr>
              <a:t> container of oxygen gas at </a:t>
            </a:r>
          </a:p>
          <a:p>
            <a:pPr algn="l" eaLnBrk="0" hangingPunct="0"/>
            <a:r>
              <a:rPr lang="en-US" sz="1000">
                <a:solidFill>
                  <a:srgbClr val="000000"/>
                </a:solidFill>
                <a:cs typeface="Arial" charset="0"/>
              </a:rPr>
              <a:t>202.6 kPa and a 2.00 dm</a:t>
            </a:r>
            <a:r>
              <a:rPr lang="en-US" sz="1000" baseline="30000">
                <a:solidFill>
                  <a:srgbClr val="000000"/>
                </a:solidFill>
                <a:cs typeface="Arial" charset="0"/>
              </a:rPr>
              <a:t>3</a:t>
            </a:r>
            <a:r>
              <a:rPr lang="en-US" sz="1000">
                <a:solidFill>
                  <a:srgbClr val="000000"/>
                </a:solidFill>
                <a:cs typeface="Arial" charset="0"/>
              </a:rPr>
              <a:t> container of nitrogen gas at 101.3 kPa. </a:t>
            </a:r>
          </a:p>
          <a:p>
            <a:pPr algn="l" eaLnBrk="0" hangingPunct="0"/>
            <a:r>
              <a:rPr lang="en-US" sz="1000">
                <a:solidFill>
                  <a:srgbClr val="000000"/>
                </a:solidFill>
                <a:cs typeface="Arial" charset="0"/>
              </a:rPr>
              <a:t> If you transfer the oxygen to the container holding the nitrogen,</a:t>
            </a:r>
            <a:endParaRPr lang="en-US" sz="1000">
              <a:solidFill>
                <a:srgbClr val="000000"/>
              </a:solidFill>
            </a:endParaRPr>
          </a:p>
          <a:p>
            <a:pPr algn="l" eaLnBrk="0" hangingPunct="0"/>
            <a:r>
              <a:rPr lang="en-US" sz="1000">
                <a:solidFill>
                  <a:srgbClr val="000000"/>
                </a:solidFill>
                <a:cs typeface="Arial" charset="0"/>
              </a:rPr>
              <a:t>a)  what pressure would the nitrogen exert?</a:t>
            </a:r>
            <a:endParaRPr lang="en-US" sz="1000">
              <a:solidFill>
                <a:srgbClr val="000000"/>
              </a:solidFill>
            </a:endParaRPr>
          </a:p>
          <a:p>
            <a:pPr algn="l" eaLnBrk="0" hangingPunct="0"/>
            <a:r>
              <a:rPr lang="en-US" sz="1000">
                <a:solidFill>
                  <a:srgbClr val="000000"/>
                </a:solidFill>
                <a:cs typeface="Arial" charset="0"/>
              </a:rPr>
              <a:t>b)  what would be the total pressure exerted by the mixture?</a:t>
            </a:r>
            <a:endParaRPr lang="en-US" sz="1000">
              <a:solidFill>
                <a:srgbClr val="000000"/>
              </a:solidFill>
            </a:endParaRPr>
          </a:p>
          <a:p>
            <a:pPr algn="l" eaLnBrk="0" hangingPunct="0"/>
            <a:r>
              <a:rPr lang="en-US" sz="1000">
                <a:solidFill>
                  <a:srgbClr val="0000FF"/>
                </a:solidFill>
                <a:cs typeface="Arial" charset="0"/>
                <a:hlinkClick r:id="rId12" action="ppaction://hlinksldjump"/>
              </a:rPr>
              <a:t>Answer</a:t>
            </a:r>
            <a:endParaRPr lang="en-US" sz="1000">
              <a:solidFill>
                <a:srgbClr val="000000"/>
              </a:solidFill>
            </a:endParaRPr>
          </a:p>
        </p:txBody>
      </p:sp>
      <p:sp>
        <p:nvSpPr>
          <p:cNvPr id="202763" name="Rectangle 11"/>
          <p:cNvSpPr>
            <a:spLocks noChangeArrowheads="1"/>
          </p:cNvSpPr>
          <p:nvPr/>
        </p:nvSpPr>
        <p:spPr bwMode="auto">
          <a:xfrm>
            <a:off x="5257800" y="5273675"/>
            <a:ext cx="3270250" cy="1006475"/>
          </a:xfrm>
          <a:prstGeom prst="rect">
            <a:avLst/>
          </a:prstGeom>
          <a:noFill/>
          <a:ln w="9525">
            <a:noFill/>
            <a:miter lim="800000"/>
            <a:headEnd/>
            <a:tailEnd/>
          </a:ln>
        </p:spPr>
        <p:txBody>
          <a:bodyPr wrap="none" anchor="ctr">
            <a:spAutoFit/>
          </a:bodyPr>
          <a:lstStyle/>
          <a:p>
            <a:pPr algn="l"/>
            <a:endParaRPr lang="en-US" sz="1000">
              <a:solidFill>
                <a:srgbClr val="000000"/>
              </a:solidFill>
              <a:cs typeface="Arial" charset="0"/>
            </a:endParaRPr>
          </a:p>
          <a:p>
            <a:pPr algn="l" eaLnBrk="0" hangingPunct="0"/>
            <a:r>
              <a:rPr lang="en-US" sz="1000">
                <a:solidFill>
                  <a:srgbClr val="000000"/>
                </a:solidFill>
                <a:cs typeface="Arial" charset="0"/>
              </a:rPr>
              <a:t>10)  Given the following information:  </a:t>
            </a:r>
            <a:endParaRPr lang="en-US" sz="1000">
              <a:solidFill>
                <a:srgbClr val="000000"/>
              </a:solidFill>
            </a:endParaRPr>
          </a:p>
          <a:p>
            <a:pPr algn="l" eaLnBrk="0" hangingPunct="0"/>
            <a:r>
              <a:rPr lang="en-US" sz="1000">
                <a:solidFill>
                  <a:srgbClr val="000000"/>
                </a:solidFill>
                <a:cs typeface="Arial" charset="0"/>
              </a:rPr>
              <a:t>              The velocity of He  =  528 m/s.</a:t>
            </a:r>
            <a:r>
              <a:rPr lang="en-US" sz="1000">
                <a:solidFill>
                  <a:srgbClr val="000000"/>
                </a:solidFill>
              </a:rPr>
              <a:t> </a:t>
            </a:r>
          </a:p>
          <a:p>
            <a:pPr algn="l" eaLnBrk="0" hangingPunct="0"/>
            <a:r>
              <a:rPr lang="en-US" sz="1000">
                <a:solidFill>
                  <a:srgbClr val="000000"/>
                </a:solidFill>
              </a:rPr>
              <a:t>              </a:t>
            </a:r>
            <a:r>
              <a:rPr lang="en-US" sz="1000">
                <a:solidFill>
                  <a:srgbClr val="000000"/>
                </a:solidFill>
                <a:cs typeface="Arial" charset="0"/>
              </a:rPr>
              <a:t>The velocity of an UNKNOWN gas  = 236 m/s</a:t>
            </a:r>
            <a:r>
              <a:rPr lang="en-US" sz="1000">
                <a:solidFill>
                  <a:srgbClr val="000000"/>
                </a:solidFill>
              </a:rPr>
              <a:t> </a:t>
            </a:r>
          </a:p>
          <a:p>
            <a:pPr algn="l" eaLnBrk="0" hangingPunct="0"/>
            <a:r>
              <a:rPr lang="en-US" sz="1000">
                <a:solidFill>
                  <a:srgbClr val="000000"/>
                </a:solidFill>
                <a:cs typeface="Arial" charset="0"/>
              </a:rPr>
              <a:t>              What is the unknown gas?</a:t>
            </a:r>
            <a:r>
              <a:rPr lang="en-US" sz="1000">
                <a:solidFill>
                  <a:srgbClr val="000000"/>
                </a:solidFill>
              </a:rPr>
              <a:t> </a:t>
            </a:r>
          </a:p>
          <a:p>
            <a:pPr algn="l" eaLnBrk="0" hangingPunct="0"/>
            <a:r>
              <a:rPr lang="en-US" sz="1000">
                <a:solidFill>
                  <a:srgbClr val="0000FF"/>
                </a:solidFill>
                <a:cs typeface="Arial" charset="0"/>
              </a:rPr>
              <a:t>Answer</a:t>
            </a:r>
            <a:endParaRPr lang="en-US" sz="1000">
              <a:solidFill>
                <a:srgbClr val="000000"/>
              </a:solidFill>
            </a:endParaRPr>
          </a:p>
        </p:txBody>
      </p:sp>
    </p:spTree>
    <p:extLst>
      <p:ext uri="{BB962C8B-B14F-4D97-AF65-F5344CB8AC3E}">
        <p14:creationId xmlns:p14="http://schemas.microsoft.com/office/powerpoint/2010/main" val="997931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7874" name="Rectangle 2"/>
          <p:cNvSpPr>
            <a:spLocks noChangeArrowheads="1"/>
          </p:cNvSpPr>
          <p:nvPr/>
        </p:nvSpPr>
        <p:spPr bwMode="auto">
          <a:xfrm>
            <a:off x="727075" y="3998913"/>
            <a:ext cx="6353175" cy="2028825"/>
          </a:xfrm>
          <a:prstGeom prst="rect">
            <a:avLst/>
          </a:prstGeom>
          <a:noFill/>
          <a:ln w="9525">
            <a:noFill/>
            <a:miter lim="800000"/>
            <a:headEnd/>
            <a:tailEnd/>
          </a:ln>
        </p:spPr>
        <p:txBody>
          <a:bodyPr wrap="none" anchor="ctr">
            <a:spAutoFit/>
          </a:bodyPr>
          <a:lstStyle/>
          <a:p>
            <a:pPr algn="l" eaLnBrk="0" hangingPunct="0"/>
            <a:r>
              <a:rPr lang="en-US" sz="1800">
                <a:solidFill>
                  <a:srgbClr val="0000FF"/>
                </a:solidFill>
                <a:cs typeface="Arial" charset="0"/>
              </a:rPr>
              <a:t>Write equation:   </a:t>
            </a:r>
            <a:r>
              <a:rPr lang="en-US" sz="1800">
                <a:solidFill>
                  <a:srgbClr val="000000"/>
                </a:solidFill>
              </a:rPr>
              <a:t>     </a:t>
            </a:r>
            <a:r>
              <a:rPr lang="en-US" sz="1800">
                <a:solidFill>
                  <a:srgbClr val="0000FF"/>
                </a:solidFill>
              </a:rPr>
              <a:t>  </a:t>
            </a:r>
            <a:r>
              <a:rPr lang="en-US" sz="2700">
                <a:solidFill>
                  <a:srgbClr val="0000FF"/>
                </a:solidFill>
              </a:rPr>
              <a:t> </a:t>
            </a:r>
            <a:r>
              <a:rPr lang="en-US" sz="1800">
                <a:solidFill>
                  <a:srgbClr val="0000FF"/>
                </a:solidFill>
              </a:rPr>
              <a:t>              </a:t>
            </a:r>
            <a:endParaRPr lang="en-US" sz="1800">
              <a:solidFill>
                <a:srgbClr val="000000"/>
              </a:solidFill>
            </a:endParaRPr>
          </a:p>
          <a:p>
            <a:pPr algn="l" eaLnBrk="0" hangingPunct="0"/>
            <a:r>
              <a:rPr lang="en-US" sz="1800">
                <a:solidFill>
                  <a:srgbClr val="0000FF"/>
                </a:solidFill>
              </a:rPr>
              <a:t> </a:t>
            </a:r>
          </a:p>
          <a:p>
            <a:pPr algn="l" eaLnBrk="0" hangingPunct="0"/>
            <a:r>
              <a:rPr lang="en-US" sz="1800">
                <a:solidFill>
                  <a:srgbClr val="0000FF"/>
                </a:solidFill>
                <a:cs typeface="Arial" charset="0"/>
              </a:rPr>
              <a:t>Substitute into equation:          </a:t>
            </a:r>
            <a:r>
              <a:rPr lang="en-US" sz="2800">
                <a:solidFill>
                  <a:srgbClr val="0000FF"/>
                </a:solidFill>
                <a:cs typeface="Arial" charset="0"/>
              </a:rPr>
              <a:t> </a:t>
            </a:r>
            <a:r>
              <a:rPr lang="en-US" sz="1800">
                <a:solidFill>
                  <a:srgbClr val="0000FF"/>
                </a:solidFill>
                <a:cs typeface="Arial" charset="0"/>
              </a:rPr>
              <a:t>                                               </a:t>
            </a:r>
            <a:endParaRPr lang="en-US" sz="1800">
              <a:solidFill>
                <a:srgbClr val="000000"/>
              </a:solidFill>
            </a:endParaRPr>
          </a:p>
          <a:p>
            <a:pPr algn="l" eaLnBrk="0" hangingPunct="0"/>
            <a:r>
              <a:rPr lang="en-US" sz="1800">
                <a:solidFill>
                  <a:srgbClr val="0000FF"/>
                </a:solidFill>
                <a:cs typeface="Arial" charset="0"/>
              </a:rPr>
              <a:t>Solve for T</a:t>
            </a:r>
            <a:r>
              <a:rPr lang="en-US" sz="1800" baseline="-30000">
                <a:solidFill>
                  <a:srgbClr val="0000FF"/>
                </a:solidFill>
                <a:cs typeface="Arial" charset="0"/>
              </a:rPr>
              <a:t>2</a:t>
            </a:r>
            <a:r>
              <a:rPr lang="en-US" sz="1800">
                <a:solidFill>
                  <a:srgbClr val="0000FF"/>
                </a:solidFill>
                <a:cs typeface="Arial" charset="0"/>
              </a:rPr>
              <a:t>:   </a:t>
            </a:r>
            <a:r>
              <a:rPr lang="en-US" sz="1800">
                <a:solidFill>
                  <a:srgbClr val="333399"/>
                </a:solidFill>
                <a:cs typeface="Arial" charset="0"/>
              </a:rPr>
              <a:t> </a:t>
            </a:r>
            <a:endParaRPr lang="en-US" sz="1800">
              <a:solidFill>
                <a:srgbClr val="333399"/>
              </a:solidFill>
            </a:endParaRPr>
          </a:p>
          <a:p>
            <a:pPr algn="l" eaLnBrk="0" hangingPunct="0"/>
            <a:r>
              <a:rPr lang="en-US" sz="1800">
                <a:solidFill>
                  <a:srgbClr val="333399"/>
                </a:solidFill>
                <a:cs typeface="Arial" charset="0"/>
              </a:rPr>
              <a:t>Recall: </a:t>
            </a:r>
            <a:r>
              <a:rPr lang="en-US" sz="1800" baseline="30000">
                <a:solidFill>
                  <a:srgbClr val="333399"/>
                </a:solidFill>
                <a:cs typeface="Arial" charset="0"/>
              </a:rPr>
              <a:t>o</a:t>
            </a:r>
            <a:r>
              <a:rPr lang="en-US" sz="1800">
                <a:solidFill>
                  <a:srgbClr val="333399"/>
                </a:solidFill>
                <a:cs typeface="Arial" charset="0"/>
              </a:rPr>
              <a:t>C  +  273  =  K</a:t>
            </a:r>
            <a:endParaRPr lang="en-US" sz="1800">
              <a:solidFill>
                <a:srgbClr val="333399"/>
              </a:solidFill>
            </a:endParaRPr>
          </a:p>
          <a:p>
            <a:pPr algn="l" eaLnBrk="0" hangingPunct="0"/>
            <a:r>
              <a:rPr lang="en-US" sz="1800">
                <a:solidFill>
                  <a:srgbClr val="333399"/>
                </a:solidFill>
                <a:cs typeface="Arial" charset="0"/>
              </a:rPr>
              <a:t>Therefore:  Temperature  =  -71</a:t>
            </a:r>
            <a:r>
              <a:rPr lang="en-US" sz="1800" baseline="30000">
                <a:solidFill>
                  <a:srgbClr val="333399"/>
                </a:solidFill>
                <a:cs typeface="Arial" charset="0"/>
              </a:rPr>
              <a:t>o</a:t>
            </a:r>
            <a:r>
              <a:rPr lang="en-US" sz="1800">
                <a:solidFill>
                  <a:srgbClr val="333399"/>
                </a:solidFill>
                <a:cs typeface="Arial" charset="0"/>
              </a:rPr>
              <a:t>C</a:t>
            </a:r>
          </a:p>
        </p:txBody>
      </p:sp>
      <p:sp>
        <p:nvSpPr>
          <p:cNvPr id="203779" name="Rectangle 6"/>
          <p:cNvSpPr>
            <a:spLocks noChangeArrowheads="1"/>
          </p:cNvSpPr>
          <p:nvPr/>
        </p:nvSpPr>
        <p:spPr bwMode="auto">
          <a:xfrm>
            <a:off x="2952750" y="665163"/>
            <a:ext cx="2762250" cy="366712"/>
          </a:xfrm>
          <a:prstGeom prst="rect">
            <a:avLst/>
          </a:prstGeom>
          <a:noFill/>
          <a:ln w="9525">
            <a:noFill/>
            <a:miter lim="800000"/>
            <a:headEnd/>
            <a:tailEnd/>
          </a:ln>
        </p:spPr>
        <p:txBody>
          <a:bodyPr wrap="none">
            <a:spAutoFit/>
          </a:bodyPr>
          <a:lstStyle/>
          <a:p>
            <a:pPr algn="l"/>
            <a:r>
              <a:rPr lang="en-US" sz="1800" b="1">
                <a:solidFill>
                  <a:srgbClr val="000000"/>
                </a:solidFill>
                <a:cs typeface="Arial" charset="0"/>
              </a:rPr>
              <a:t>Gas Review Problem #1</a:t>
            </a:r>
          </a:p>
        </p:txBody>
      </p:sp>
      <p:sp>
        <p:nvSpPr>
          <p:cNvPr id="847880" name="Rectangle 8"/>
          <p:cNvSpPr>
            <a:spLocks noChangeArrowheads="1"/>
          </p:cNvSpPr>
          <p:nvPr/>
        </p:nvSpPr>
        <p:spPr bwMode="auto">
          <a:xfrm>
            <a:off x="723900" y="1387475"/>
            <a:ext cx="7610475" cy="915988"/>
          </a:xfrm>
          <a:prstGeom prst="rect">
            <a:avLst/>
          </a:prstGeom>
          <a:noFill/>
          <a:ln w="9525">
            <a:noFill/>
            <a:miter lim="800000"/>
            <a:headEnd/>
            <a:tailEnd/>
          </a:ln>
        </p:spPr>
        <p:txBody>
          <a:bodyPr>
            <a:spAutoFit/>
          </a:bodyPr>
          <a:lstStyle/>
          <a:p>
            <a:pPr algn="l" eaLnBrk="0" hangingPunct="0"/>
            <a:r>
              <a:rPr lang="en-US" sz="1800">
                <a:solidFill>
                  <a:srgbClr val="000000"/>
                </a:solidFill>
              </a:rPr>
              <a:t>1)  </a:t>
            </a:r>
            <a:r>
              <a:rPr lang="en-US" sz="1800">
                <a:solidFill>
                  <a:srgbClr val="000000"/>
                </a:solidFill>
                <a:cs typeface="Arial" charset="0"/>
              </a:rPr>
              <a:t>A quantity of gas has a volume of 200 dm</a:t>
            </a:r>
            <a:r>
              <a:rPr lang="en-US" sz="1800" baseline="30000">
                <a:solidFill>
                  <a:srgbClr val="000000"/>
                </a:solidFill>
                <a:cs typeface="Arial" charset="0"/>
              </a:rPr>
              <a:t>3</a:t>
            </a:r>
            <a:r>
              <a:rPr lang="en-US" sz="1800">
                <a:solidFill>
                  <a:srgbClr val="000000"/>
                </a:solidFill>
                <a:cs typeface="Arial" charset="0"/>
              </a:rPr>
              <a:t> at 17</a:t>
            </a:r>
            <a:r>
              <a:rPr lang="en-US" sz="1800" baseline="30000">
                <a:solidFill>
                  <a:srgbClr val="000000"/>
                </a:solidFill>
                <a:cs typeface="Arial" charset="0"/>
              </a:rPr>
              <a:t>o</a:t>
            </a:r>
            <a:r>
              <a:rPr lang="en-US" sz="1800">
                <a:solidFill>
                  <a:srgbClr val="000000"/>
                </a:solidFill>
                <a:cs typeface="Arial" charset="0"/>
              </a:rPr>
              <a:t>C and 106.6 kPa.  </a:t>
            </a:r>
          </a:p>
          <a:p>
            <a:pPr algn="l" eaLnBrk="0" hangingPunct="0"/>
            <a:r>
              <a:rPr lang="en-US" sz="1800">
                <a:solidFill>
                  <a:srgbClr val="000000"/>
                </a:solidFill>
                <a:cs typeface="Arial" charset="0"/>
              </a:rPr>
              <a:t>To what temperature (</a:t>
            </a:r>
            <a:r>
              <a:rPr lang="en-US" sz="1800" baseline="30000">
                <a:solidFill>
                  <a:srgbClr val="000000"/>
                </a:solidFill>
                <a:cs typeface="Arial" charset="0"/>
              </a:rPr>
              <a:t>o</a:t>
            </a:r>
            <a:r>
              <a:rPr lang="en-US" sz="1800">
                <a:solidFill>
                  <a:srgbClr val="000000"/>
                </a:solidFill>
                <a:cs typeface="Arial" charset="0"/>
              </a:rPr>
              <a:t>C) must the gas be cooled for its volume to be </a:t>
            </a:r>
          </a:p>
          <a:p>
            <a:pPr algn="l" eaLnBrk="0" hangingPunct="0"/>
            <a:r>
              <a:rPr lang="en-US" sz="1800">
                <a:solidFill>
                  <a:srgbClr val="000000"/>
                </a:solidFill>
                <a:cs typeface="Arial" charset="0"/>
              </a:rPr>
              <a:t>reduced to 150 dm</a:t>
            </a:r>
            <a:r>
              <a:rPr lang="en-US" sz="1800" baseline="30000">
                <a:solidFill>
                  <a:srgbClr val="000000"/>
                </a:solidFill>
                <a:cs typeface="Arial" charset="0"/>
              </a:rPr>
              <a:t>3</a:t>
            </a:r>
            <a:r>
              <a:rPr lang="en-US" sz="1800">
                <a:solidFill>
                  <a:srgbClr val="000000"/>
                </a:solidFill>
                <a:cs typeface="Arial" charset="0"/>
              </a:rPr>
              <a:t> at a pressure of 98.6 kPa?</a:t>
            </a:r>
          </a:p>
        </p:txBody>
      </p:sp>
      <p:sp>
        <p:nvSpPr>
          <p:cNvPr id="847882" name="Rectangle 10"/>
          <p:cNvSpPr>
            <a:spLocks noChangeArrowheads="1"/>
          </p:cNvSpPr>
          <p:nvPr/>
        </p:nvSpPr>
        <p:spPr bwMode="auto">
          <a:xfrm>
            <a:off x="723900" y="2474913"/>
            <a:ext cx="7762875" cy="1465262"/>
          </a:xfrm>
          <a:prstGeom prst="rect">
            <a:avLst/>
          </a:prstGeom>
          <a:noFill/>
          <a:ln w="9525">
            <a:noFill/>
            <a:miter lim="800000"/>
            <a:headEnd/>
            <a:tailEnd/>
          </a:ln>
        </p:spPr>
        <p:txBody>
          <a:bodyPr>
            <a:spAutoFit/>
          </a:bodyPr>
          <a:lstStyle/>
          <a:p>
            <a:pPr algn="l" eaLnBrk="0" hangingPunct="0"/>
            <a:r>
              <a:rPr lang="en-US" sz="1800">
                <a:solidFill>
                  <a:srgbClr val="0000FF"/>
                </a:solidFill>
                <a:cs typeface="Arial" charset="0"/>
              </a:rPr>
              <a:t>Write given information:</a:t>
            </a:r>
            <a:endParaRPr lang="en-US" sz="1800">
              <a:solidFill>
                <a:srgbClr val="000000"/>
              </a:solidFill>
            </a:endParaRPr>
          </a:p>
          <a:p>
            <a:pPr algn="l" eaLnBrk="0" hangingPunct="0"/>
            <a:r>
              <a:rPr lang="en-US" sz="1800">
                <a:solidFill>
                  <a:srgbClr val="000000"/>
                </a:solidFill>
                <a:cs typeface="Arial" charset="0"/>
              </a:rPr>
              <a:t>	V</a:t>
            </a:r>
            <a:r>
              <a:rPr lang="en-US" sz="1800" baseline="-30000">
                <a:solidFill>
                  <a:srgbClr val="000000"/>
                </a:solidFill>
                <a:cs typeface="Arial" charset="0"/>
              </a:rPr>
              <a:t>1</a:t>
            </a:r>
            <a:r>
              <a:rPr lang="en-US" sz="1800">
                <a:solidFill>
                  <a:srgbClr val="000000"/>
                </a:solidFill>
                <a:cs typeface="Arial" charset="0"/>
              </a:rPr>
              <a:t>  =                                    	V</a:t>
            </a:r>
            <a:r>
              <a:rPr lang="en-US" sz="1800" baseline="-30000">
                <a:solidFill>
                  <a:srgbClr val="000000"/>
                </a:solidFill>
                <a:cs typeface="Arial" charset="0"/>
              </a:rPr>
              <a:t>2</a:t>
            </a:r>
            <a:r>
              <a:rPr lang="en-US" sz="1800">
                <a:solidFill>
                  <a:srgbClr val="000000"/>
                </a:solidFill>
                <a:cs typeface="Arial" charset="0"/>
              </a:rPr>
              <a:t>  =   </a:t>
            </a:r>
            <a:r>
              <a:rPr lang="en-US" sz="1800">
                <a:solidFill>
                  <a:srgbClr val="000000"/>
                </a:solidFill>
              </a:rPr>
              <a:t> </a:t>
            </a:r>
          </a:p>
          <a:p>
            <a:pPr algn="l" eaLnBrk="0" hangingPunct="0"/>
            <a:r>
              <a:rPr lang="en-US" sz="1800">
                <a:solidFill>
                  <a:srgbClr val="000000"/>
                </a:solidFill>
                <a:cs typeface="Arial" charset="0"/>
              </a:rPr>
              <a:t>	T</a:t>
            </a:r>
            <a:r>
              <a:rPr lang="en-US" sz="1800" baseline="-30000">
                <a:solidFill>
                  <a:srgbClr val="000000"/>
                </a:solidFill>
                <a:cs typeface="Arial" charset="0"/>
              </a:rPr>
              <a:t>1</a:t>
            </a:r>
            <a:r>
              <a:rPr lang="en-US" sz="1800">
                <a:solidFill>
                  <a:srgbClr val="000000"/>
                </a:solidFill>
                <a:cs typeface="Arial" charset="0"/>
              </a:rPr>
              <a:t>  =   			         	T</a:t>
            </a:r>
            <a:r>
              <a:rPr lang="en-US" sz="1800" baseline="-30000">
                <a:solidFill>
                  <a:srgbClr val="000000"/>
                </a:solidFill>
                <a:cs typeface="Arial" charset="0"/>
              </a:rPr>
              <a:t>2</a:t>
            </a:r>
            <a:r>
              <a:rPr lang="en-US" sz="1800">
                <a:solidFill>
                  <a:srgbClr val="000000"/>
                </a:solidFill>
                <a:cs typeface="Arial" charset="0"/>
              </a:rPr>
              <a:t>  =  </a:t>
            </a:r>
            <a:endParaRPr lang="en-US" sz="1800">
              <a:solidFill>
                <a:srgbClr val="000000"/>
              </a:solidFill>
            </a:endParaRPr>
          </a:p>
          <a:p>
            <a:pPr algn="l" eaLnBrk="0" hangingPunct="0"/>
            <a:r>
              <a:rPr lang="en-US" sz="1800">
                <a:solidFill>
                  <a:srgbClr val="000000"/>
                </a:solidFill>
                <a:cs typeface="Arial" charset="0"/>
              </a:rPr>
              <a:t>	P</a:t>
            </a:r>
            <a:r>
              <a:rPr lang="en-US" sz="1800" baseline="-30000">
                <a:solidFill>
                  <a:srgbClr val="000000"/>
                </a:solidFill>
                <a:cs typeface="Arial" charset="0"/>
              </a:rPr>
              <a:t>1</a:t>
            </a:r>
            <a:r>
              <a:rPr lang="en-US" sz="1800">
                <a:solidFill>
                  <a:srgbClr val="000000"/>
                </a:solidFill>
                <a:cs typeface="Arial" charset="0"/>
              </a:rPr>
              <a:t>  =   		                           	P</a:t>
            </a:r>
            <a:r>
              <a:rPr lang="en-US" sz="1800" baseline="-30000">
                <a:solidFill>
                  <a:srgbClr val="000000"/>
                </a:solidFill>
                <a:cs typeface="Arial" charset="0"/>
              </a:rPr>
              <a:t>2</a:t>
            </a:r>
            <a:r>
              <a:rPr lang="en-US" sz="1800">
                <a:solidFill>
                  <a:srgbClr val="000000"/>
                </a:solidFill>
                <a:cs typeface="Arial" charset="0"/>
              </a:rPr>
              <a:t>  =   </a:t>
            </a:r>
            <a:endParaRPr lang="en-US" sz="1800">
              <a:solidFill>
                <a:srgbClr val="000000"/>
              </a:solidFill>
            </a:endParaRPr>
          </a:p>
          <a:p>
            <a:pPr algn="l" eaLnBrk="0" hangingPunct="0"/>
            <a:r>
              <a:rPr lang="en-US" sz="1800">
                <a:solidFill>
                  <a:srgbClr val="000000"/>
                </a:solidFill>
              </a:rPr>
              <a:t> </a:t>
            </a:r>
          </a:p>
        </p:txBody>
      </p:sp>
      <p:sp>
        <p:nvSpPr>
          <p:cNvPr id="847884" name="Rectangle 12"/>
          <p:cNvSpPr>
            <a:spLocks noChangeArrowheads="1"/>
          </p:cNvSpPr>
          <p:nvPr/>
        </p:nvSpPr>
        <p:spPr bwMode="auto">
          <a:xfrm>
            <a:off x="2254250" y="2751138"/>
            <a:ext cx="1093788" cy="366712"/>
          </a:xfrm>
          <a:prstGeom prst="rect">
            <a:avLst/>
          </a:prstGeom>
          <a:noFill/>
          <a:ln w="9525">
            <a:noFill/>
            <a:miter lim="800000"/>
            <a:headEnd/>
            <a:tailEnd/>
          </a:ln>
        </p:spPr>
        <p:txBody>
          <a:bodyPr wrap="none">
            <a:spAutoFit/>
          </a:bodyPr>
          <a:lstStyle/>
          <a:p>
            <a:pPr algn="l"/>
            <a:r>
              <a:rPr lang="en-US" sz="1800">
                <a:solidFill>
                  <a:srgbClr val="000000"/>
                </a:solidFill>
                <a:cs typeface="Arial" charset="0"/>
              </a:rPr>
              <a:t>200 dm</a:t>
            </a:r>
            <a:r>
              <a:rPr lang="en-US" sz="1800" baseline="30000">
                <a:solidFill>
                  <a:srgbClr val="000000"/>
                </a:solidFill>
                <a:cs typeface="Arial" charset="0"/>
              </a:rPr>
              <a:t>3</a:t>
            </a:r>
            <a:r>
              <a:rPr lang="en-US" sz="1800">
                <a:solidFill>
                  <a:srgbClr val="000000"/>
                </a:solidFill>
                <a:cs typeface="Arial" charset="0"/>
              </a:rPr>
              <a:t> </a:t>
            </a:r>
          </a:p>
        </p:txBody>
      </p:sp>
      <p:sp>
        <p:nvSpPr>
          <p:cNvPr id="847886" name="Rectangle 14"/>
          <p:cNvSpPr>
            <a:spLocks noChangeArrowheads="1"/>
          </p:cNvSpPr>
          <p:nvPr/>
        </p:nvSpPr>
        <p:spPr bwMode="auto">
          <a:xfrm>
            <a:off x="2239963" y="3022600"/>
            <a:ext cx="750887" cy="366713"/>
          </a:xfrm>
          <a:prstGeom prst="rect">
            <a:avLst/>
          </a:prstGeom>
          <a:noFill/>
          <a:ln w="9525">
            <a:noFill/>
            <a:miter lim="800000"/>
            <a:headEnd/>
            <a:tailEnd/>
          </a:ln>
        </p:spPr>
        <p:txBody>
          <a:bodyPr wrap="none">
            <a:spAutoFit/>
          </a:bodyPr>
          <a:lstStyle/>
          <a:p>
            <a:pPr algn="l"/>
            <a:r>
              <a:rPr lang="en-US" sz="1800">
                <a:solidFill>
                  <a:srgbClr val="000000"/>
                </a:solidFill>
                <a:cs typeface="Arial" charset="0"/>
              </a:rPr>
              <a:t>17 </a:t>
            </a:r>
            <a:r>
              <a:rPr lang="en-US" sz="1800" baseline="30000">
                <a:solidFill>
                  <a:srgbClr val="000000"/>
                </a:solidFill>
                <a:cs typeface="Arial" charset="0"/>
              </a:rPr>
              <a:t>o</a:t>
            </a:r>
            <a:r>
              <a:rPr lang="en-US" sz="1800">
                <a:solidFill>
                  <a:srgbClr val="000000"/>
                </a:solidFill>
                <a:cs typeface="Arial" charset="0"/>
              </a:rPr>
              <a:t>C</a:t>
            </a:r>
          </a:p>
        </p:txBody>
      </p:sp>
      <p:sp>
        <p:nvSpPr>
          <p:cNvPr id="847888" name="Rectangle 16"/>
          <p:cNvSpPr>
            <a:spLocks noChangeArrowheads="1"/>
          </p:cNvSpPr>
          <p:nvPr/>
        </p:nvSpPr>
        <p:spPr bwMode="auto">
          <a:xfrm>
            <a:off x="2935288" y="3022600"/>
            <a:ext cx="1873250" cy="366713"/>
          </a:xfrm>
          <a:prstGeom prst="rect">
            <a:avLst/>
          </a:prstGeom>
          <a:noFill/>
          <a:ln w="9525">
            <a:noFill/>
            <a:miter lim="800000"/>
            <a:headEnd/>
            <a:tailEnd/>
          </a:ln>
        </p:spPr>
        <p:txBody>
          <a:bodyPr wrap="none">
            <a:spAutoFit/>
          </a:bodyPr>
          <a:lstStyle/>
          <a:p>
            <a:pPr algn="l"/>
            <a:r>
              <a:rPr lang="en-US" sz="1800">
                <a:solidFill>
                  <a:srgbClr val="000000"/>
                </a:solidFill>
                <a:cs typeface="Arial" charset="0"/>
              </a:rPr>
              <a:t>+  273   =  290 K</a:t>
            </a:r>
          </a:p>
        </p:txBody>
      </p:sp>
      <p:sp>
        <p:nvSpPr>
          <p:cNvPr id="847890" name="Rectangle 18"/>
          <p:cNvSpPr>
            <a:spLocks noChangeArrowheads="1"/>
          </p:cNvSpPr>
          <p:nvPr/>
        </p:nvSpPr>
        <p:spPr bwMode="auto">
          <a:xfrm>
            <a:off x="2255838" y="3298825"/>
            <a:ext cx="1212850" cy="366713"/>
          </a:xfrm>
          <a:prstGeom prst="rect">
            <a:avLst/>
          </a:prstGeom>
          <a:noFill/>
          <a:ln w="9525">
            <a:noFill/>
            <a:miter lim="800000"/>
            <a:headEnd/>
            <a:tailEnd/>
          </a:ln>
        </p:spPr>
        <p:txBody>
          <a:bodyPr wrap="none">
            <a:spAutoFit/>
          </a:bodyPr>
          <a:lstStyle/>
          <a:p>
            <a:pPr algn="l"/>
            <a:r>
              <a:rPr lang="en-US" sz="1800">
                <a:solidFill>
                  <a:srgbClr val="000000"/>
                </a:solidFill>
                <a:cs typeface="Arial" charset="0"/>
              </a:rPr>
              <a:t>106.6 kPa</a:t>
            </a:r>
          </a:p>
        </p:txBody>
      </p:sp>
      <p:sp>
        <p:nvSpPr>
          <p:cNvPr id="847892" name="Rectangle 20"/>
          <p:cNvSpPr>
            <a:spLocks noChangeArrowheads="1"/>
          </p:cNvSpPr>
          <p:nvPr/>
        </p:nvSpPr>
        <p:spPr bwMode="auto">
          <a:xfrm>
            <a:off x="5915025" y="2751138"/>
            <a:ext cx="1030288" cy="366712"/>
          </a:xfrm>
          <a:prstGeom prst="rect">
            <a:avLst/>
          </a:prstGeom>
          <a:noFill/>
          <a:ln w="9525">
            <a:noFill/>
            <a:miter lim="800000"/>
            <a:headEnd/>
            <a:tailEnd/>
          </a:ln>
        </p:spPr>
        <p:txBody>
          <a:bodyPr wrap="none">
            <a:spAutoFit/>
          </a:bodyPr>
          <a:lstStyle/>
          <a:p>
            <a:pPr algn="l"/>
            <a:r>
              <a:rPr lang="en-US" sz="1800">
                <a:solidFill>
                  <a:srgbClr val="000000"/>
                </a:solidFill>
                <a:cs typeface="Arial" charset="0"/>
              </a:rPr>
              <a:t>150 dm</a:t>
            </a:r>
            <a:r>
              <a:rPr lang="en-US" sz="1800" baseline="30000">
                <a:solidFill>
                  <a:srgbClr val="000000"/>
                </a:solidFill>
                <a:cs typeface="Arial" charset="0"/>
              </a:rPr>
              <a:t>3</a:t>
            </a:r>
          </a:p>
        </p:txBody>
      </p:sp>
      <p:sp>
        <p:nvSpPr>
          <p:cNvPr id="847894" name="Rectangle 22"/>
          <p:cNvSpPr>
            <a:spLocks noChangeArrowheads="1"/>
          </p:cNvSpPr>
          <p:nvPr/>
        </p:nvSpPr>
        <p:spPr bwMode="auto">
          <a:xfrm>
            <a:off x="5897563" y="3022600"/>
            <a:ext cx="1073150" cy="366713"/>
          </a:xfrm>
          <a:prstGeom prst="rect">
            <a:avLst/>
          </a:prstGeom>
          <a:noFill/>
          <a:ln w="9525">
            <a:noFill/>
            <a:miter lim="800000"/>
            <a:headEnd/>
            <a:tailEnd/>
          </a:ln>
        </p:spPr>
        <p:txBody>
          <a:bodyPr wrap="none">
            <a:spAutoFit/>
          </a:bodyPr>
          <a:lstStyle/>
          <a:p>
            <a:pPr algn="l"/>
            <a:r>
              <a:rPr lang="en-US" sz="1800">
                <a:solidFill>
                  <a:srgbClr val="000000"/>
                </a:solidFill>
                <a:cs typeface="Arial" charset="0"/>
              </a:rPr>
              <a:t>_______</a:t>
            </a:r>
          </a:p>
        </p:txBody>
      </p:sp>
      <p:sp>
        <p:nvSpPr>
          <p:cNvPr id="847896" name="Rectangle 24"/>
          <p:cNvSpPr>
            <a:spLocks noChangeArrowheads="1"/>
          </p:cNvSpPr>
          <p:nvPr/>
        </p:nvSpPr>
        <p:spPr bwMode="auto">
          <a:xfrm>
            <a:off x="5915025" y="3298825"/>
            <a:ext cx="1085850" cy="366713"/>
          </a:xfrm>
          <a:prstGeom prst="rect">
            <a:avLst/>
          </a:prstGeom>
          <a:noFill/>
          <a:ln w="9525">
            <a:noFill/>
            <a:miter lim="800000"/>
            <a:headEnd/>
            <a:tailEnd/>
          </a:ln>
        </p:spPr>
        <p:txBody>
          <a:bodyPr wrap="none">
            <a:spAutoFit/>
          </a:bodyPr>
          <a:lstStyle/>
          <a:p>
            <a:pPr algn="l"/>
            <a:r>
              <a:rPr lang="en-US" sz="1800">
                <a:solidFill>
                  <a:srgbClr val="000000"/>
                </a:solidFill>
                <a:cs typeface="Arial" charset="0"/>
              </a:rPr>
              <a:t>98.6 kPa</a:t>
            </a:r>
          </a:p>
        </p:txBody>
      </p:sp>
      <p:grpSp>
        <p:nvGrpSpPr>
          <p:cNvPr id="2" name="Group 39"/>
          <p:cNvGrpSpPr>
            <a:grpSpLocks/>
          </p:cNvGrpSpPr>
          <p:nvPr/>
        </p:nvGrpSpPr>
        <p:grpSpPr bwMode="auto">
          <a:xfrm>
            <a:off x="3648075" y="4722813"/>
            <a:ext cx="4962525" cy="641350"/>
            <a:chOff x="2298" y="2975"/>
            <a:chExt cx="3126" cy="404"/>
          </a:xfrm>
        </p:grpSpPr>
        <p:sp>
          <p:nvSpPr>
            <p:cNvPr id="203797" name="Text Box 25"/>
            <p:cNvSpPr txBox="1">
              <a:spLocks noChangeArrowheads="1"/>
            </p:cNvSpPr>
            <p:nvPr/>
          </p:nvSpPr>
          <p:spPr bwMode="auto">
            <a:xfrm>
              <a:off x="2298" y="2975"/>
              <a:ext cx="3126" cy="404"/>
            </a:xfrm>
            <a:prstGeom prst="rect">
              <a:avLst/>
            </a:prstGeom>
            <a:noFill/>
            <a:ln w="9525">
              <a:noFill/>
              <a:miter lim="800000"/>
              <a:headEnd/>
              <a:tailEnd/>
            </a:ln>
          </p:spPr>
          <p:txBody>
            <a:bodyPr wrap="none">
              <a:spAutoFit/>
            </a:bodyPr>
            <a:lstStyle/>
            <a:p>
              <a:pPr algn="l"/>
              <a:r>
                <a:rPr lang="en-US" sz="1800">
                  <a:solidFill>
                    <a:srgbClr val="000000"/>
                  </a:solidFill>
                </a:rPr>
                <a:t>(101.6 kPa)x(200 dm</a:t>
              </a:r>
              <a:r>
                <a:rPr lang="en-US" sz="1800" baseline="30000">
                  <a:solidFill>
                    <a:srgbClr val="000000"/>
                  </a:solidFill>
                </a:rPr>
                <a:t>3</a:t>
              </a:r>
              <a:r>
                <a:rPr lang="en-US" sz="1800">
                  <a:solidFill>
                    <a:srgbClr val="000000"/>
                  </a:solidFill>
                </a:rPr>
                <a:t>)     (98.6 kPa)x(150 dm</a:t>
              </a:r>
              <a:r>
                <a:rPr lang="en-US" sz="1800" baseline="30000">
                  <a:solidFill>
                    <a:srgbClr val="000000"/>
                  </a:solidFill>
                </a:rPr>
                <a:t>3</a:t>
              </a:r>
              <a:r>
                <a:rPr lang="en-US" sz="1800">
                  <a:solidFill>
                    <a:srgbClr val="000000"/>
                  </a:solidFill>
                </a:rPr>
                <a:t>)</a:t>
              </a:r>
            </a:p>
            <a:p>
              <a:pPr algn="l"/>
              <a:r>
                <a:rPr lang="en-US" sz="1800">
                  <a:solidFill>
                    <a:srgbClr val="000000"/>
                  </a:solidFill>
                </a:rPr>
                <a:t>                290 K                            T</a:t>
              </a:r>
              <a:r>
                <a:rPr lang="en-US" sz="1800" baseline="-25000">
                  <a:solidFill>
                    <a:srgbClr val="000000"/>
                  </a:solidFill>
                </a:rPr>
                <a:t>2</a:t>
              </a:r>
            </a:p>
          </p:txBody>
        </p:sp>
        <p:sp>
          <p:nvSpPr>
            <p:cNvPr id="203798" name="Line 26"/>
            <p:cNvSpPr>
              <a:spLocks noChangeShapeType="1"/>
            </p:cNvSpPr>
            <p:nvPr/>
          </p:nvSpPr>
          <p:spPr bwMode="auto">
            <a:xfrm>
              <a:off x="2368" y="3188"/>
              <a:ext cx="1432" cy="0"/>
            </a:xfrm>
            <a:prstGeom prst="line">
              <a:avLst/>
            </a:prstGeom>
            <a:noFill/>
            <a:ln w="15875">
              <a:solidFill>
                <a:schemeClr val="tx1"/>
              </a:solidFill>
              <a:round/>
              <a:headEnd/>
              <a:tailEnd/>
            </a:ln>
          </p:spPr>
          <p:txBody>
            <a:bodyPr/>
            <a:lstStyle/>
            <a:p>
              <a:endParaRPr lang="en-US">
                <a:solidFill>
                  <a:srgbClr val="000000"/>
                </a:solidFill>
              </a:endParaRPr>
            </a:p>
          </p:txBody>
        </p:sp>
        <p:sp>
          <p:nvSpPr>
            <p:cNvPr id="203799" name="Line 27"/>
            <p:cNvSpPr>
              <a:spLocks noChangeShapeType="1"/>
            </p:cNvSpPr>
            <p:nvPr/>
          </p:nvSpPr>
          <p:spPr bwMode="auto">
            <a:xfrm>
              <a:off x="3992" y="3188"/>
              <a:ext cx="1380" cy="0"/>
            </a:xfrm>
            <a:prstGeom prst="line">
              <a:avLst/>
            </a:prstGeom>
            <a:noFill/>
            <a:ln w="15875">
              <a:solidFill>
                <a:schemeClr val="tx1"/>
              </a:solidFill>
              <a:round/>
              <a:headEnd/>
              <a:tailEnd/>
            </a:ln>
          </p:spPr>
          <p:txBody>
            <a:bodyPr/>
            <a:lstStyle/>
            <a:p>
              <a:endParaRPr lang="en-US">
                <a:solidFill>
                  <a:srgbClr val="000000"/>
                </a:solidFill>
              </a:endParaRPr>
            </a:p>
          </p:txBody>
        </p:sp>
        <p:sp>
          <p:nvSpPr>
            <p:cNvPr id="203800" name="Text Box 32"/>
            <p:cNvSpPr txBox="1">
              <a:spLocks noChangeArrowheads="1"/>
            </p:cNvSpPr>
            <p:nvPr/>
          </p:nvSpPr>
          <p:spPr bwMode="auto">
            <a:xfrm>
              <a:off x="3798" y="3055"/>
              <a:ext cx="200" cy="231"/>
            </a:xfrm>
            <a:prstGeom prst="rect">
              <a:avLst/>
            </a:prstGeom>
            <a:noFill/>
            <a:ln w="9525">
              <a:noFill/>
              <a:miter lim="800000"/>
              <a:headEnd/>
              <a:tailEnd/>
            </a:ln>
          </p:spPr>
          <p:txBody>
            <a:bodyPr wrap="none">
              <a:spAutoFit/>
            </a:bodyPr>
            <a:lstStyle/>
            <a:p>
              <a:pPr algn="l"/>
              <a:r>
                <a:rPr lang="en-US" sz="1800">
                  <a:solidFill>
                    <a:srgbClr val="000000"/>
                  </a:solidFill>
                </a:rPr>
                <a:t>=</a:t>
              </a:r>
            </a:p>
          </p:txBody>
        </p:sp>
      </p:grpSp>
      <p:grpSp>
        <p:nvGrpSpPr>
          <p:cNvPr id="3" name="Group 38"/>
          <p:cNvGrpSpPr>
            <a:grpSpLocks/>
          </p:cNvGrpSpPr>
          <p:nvPr/>
        </p:nvGrpSpPr>
        <p:grpSpPr bwMode="auto">
          <a:xfrm>
            <a:off x="2619375" y="4024313"/>
            <a:ext cx="1739900" cy="641350"/>
            <a:chOff x="1650" y="2535"/>
            <a:chExt cx="1096" cy="404"/>
          </a:xfrm>
        </p:grpSpPr>
        <p:sp>
          <p:nvSpPr>
            <p:cNvPr id="203793" name="Text Box 29"/>
            <p:cNvSpPr txBox="1">
              <a:spLocks noChangeArrowheads="1"/>
            </p:cNvSpPr>
            <p:nvPr/>
          </p:nvSpPr>
          <p:spPr bwMode="auto">
            <a:xfrm>
              <a:off x="1650" y="2535"/>
              <a:ext cx="1096" cy="404"/>
            </a:xfrm>
            <a:prstGeom prst="rect">
              <a:avLst/>
            </a:prstGeom>
            <a:noFill/>
            <a:ln w="9525">
              <a:noFill/>
              <a:miter lim="800000"/>
              <a:headEnd/>
              <a:tailEnd/>
            </a:ln>
          </p:spPr>
          <p:txBody>
            <a:bodyPr wrap="none">
              <a:spAutoFit/>
            </a:bodyPr>
            <a:lstStyle/>
            <a:p>
              <a:pPr algn="l"/>
              <a:r>
                <a:rPr lang="en-US" sz="1800">
                  <a:solidFill>
                    <a:srgbClr val="000000"/>
                  </a:solidFill>
                </a:rPr>
                <a:t>P</a:t>
              </a:r>
              <a:r>
                <a:rPr lang="en-US" sz="1800" baseline="-25000">
                  <a:solidFill>
                    <a:srgbClr val="000000"/>
                  </a:solidFill>
                </a:rPr>
                <a:t>1</a:t>
              </a:r>
              <a:r>
                <a:rPr lang="en-US" sz="1800">
                  <a:solidFill>
                    <a:srgbClr val="000000"/>
                  </a:solidFill>
                </a:rPr>
                <a:t>xV</a:t>
              </a:r>
              <a:r>
                <a:rPr lang="en-US" sz="1800" baseline="-25000">
                  <a:solidFill>
                    <a:srgbClr val="000000"/>
                  </a:solidFill>
                </a:rPr>
                <a:t>1</a:t>
              </a:r>
              <a:r>
                <a:rPr lang="en-US" sz="1800">
                  <a:solidFill>
                    <a:srgbClr val="000000"/>
                  </a:solidFill>
                </a:rPr>
                <a:t>      P</a:t>
              </a:r>
              <a:r>
                <a:rPr lang="en-US" sz="1800" baseline="-25000">
                  <a:solidFill>
                    <a:srgbClr val="000000"/>
                  </a:solidFill>
                </a:rPr>
                <a:t>2</a:t>
              </a:r>
              <a:r>
                <a:rPr lang="en-US" sz="1800">
                  <a:solidFill>
                    <a:srgbClr val="000000"/>
                  </a:solidFill>
                </a:rPr>
                <a:t>xV</a:t>
              </a:r>
              <a:r>
                <a:rPr lang="en-US" sz="1800" baseline="-25000">
                  <a:solidFill>
                    <a:srgbClr val="000000"/>
                  </a:solidFill>
                </a:rPr>
                <a:t>2</a:t>
              </a:r>
            </a:p>
            <a:p>
              <a:pPr algn="l"/>
              <a:r>
                <a:rPr lang="en-US" sz="1800">
                  <a:solidFill>
                    <a:srgbClr val="000000"/>
                  </a:solidFill>
                </a:rPr>
                <a:t>   T</a:t>
              </a:r>
              <a:r>
                <a:rPr lang="en-US" sz="1800" baseline="-25000">
                  <a:solidFill>
                    <a:srgbClr val="000000"/>
                  </a:solidFill>
                </a:rPr>
                <a:t>1</a:t>
              </a:r>
              <a:r>
                <a:rPr lang="en-US" sz="1800">
                  <a:solidFill>
                    <a:srgbClr val="000000"/>
                  </a:solidFill>
                </a:rPr>
                <a:t>            T</a:t>
              </a:r>
              <a:r>
                <a:rPr lang="en-US" sz="1800" baseline="-25000">
                  <a:solidFill>
                    <a:srgbClr val="000000"/>
                  </a:solidFill>
                </a:rPr>
                <a:t>2</a:t>
              </a:r>
            </a:p>
          </p:txBody>
        </p:sp>
        <p:sp>
          <p:nvSpPr>
            <p:cNvPr id="203794" name="Line 30"/>
            <p:cNvSpPr>
              <a:spLocks noChangeShapeType="1"/>
            </p:cNvSpPr>
            <p:nvPr/>
          </p:nvSpPr>
          <p:spPr bwMode="auto">
            <a:xfrm>
              <a:off x="1692" y="2756"/>
              <a:ext cx="392" cy="0"/>
            </a:xfrm>
            <a:prstGeom prst="line">
              <a:avLst/>
            </a:prstGeom>
            <a:noFill/>
            <a:ln w="15875">
              <a:solidFill>
                <a:schemeClr val="tx1"/>
              </a:solidFill>
              <a:round/>
              <a:headEnd/>
              <a:tailEnd/>
            </a:ln>
          </p:spPr>
          <p:txBody>
            <a:bodyPr/>
            <a:lstStyle/>
            <a:p>
              <a:endParaRPr lang="en-US">
                <a:solidFill>
                  <a:srgbClr val="000000"/>
                </a:solidFill>
              </a:endParaRPr>
            </a:p>
          </p:txBody>
        </p:sp>
        <p:sp>
          <p:nvSpPr>
            <p:cNvPr id="203795" name="Line 31"/>
            <p:cNvSpPr>
              <a:spLocks noChangeShapeType="1"/>
            </p:cNvSpPr>
            <p:nvPr/>
          </p:nvSpPr>
          <p:spPr bwMode="auto">
            <a:xfrm>
              <a:off x="2304" y="2756"/>
              <a:ext cx="380" cy="0"/>
            </a:xfrm>
            <a:prstGeom prst="line">
              <a:avLst/>
            </a:prstGeom>
            <a:noFill/>
            <a:ln w="15875">
              <a:solidFill>
                <a:schemeClr val="tx1"/>
              </a:solidFill>
              <a:round/>
              <a:headEnd/>
              <a:tailEnd/>
            </a:ln>
          </p:spPr>
          <p:txBody>
            <a:bodyPr/>
            <a:lstStyle/>
            <a:p>
              <a:endParaRPr lang="en-US">
                <a:solidFill>
                  <a:srgbClr val="000000"/>
                </a:solidFill>
              </a:endParaRPr>
            </a:p>
          </p:txBody>
        </p:sp>
        <p:sp>
          <p:nvSpPr>
            <p:cNvPr id="203796" name="Text Box 34"/>
            <p:cNvSpPr txBox="1">
              <a:spLocks noChangeArrowheads="1"/>
            </p:cNvSpPr>
            <p:nvPr/>
          </p:nvSpPr>
          <p:spPr bwMode="auto">
            <a:xfrm>
              <a:off x="2094" y="2639"/>
              <a:ext cx="200" cy="231"/>
            </a:xfrm>
            <a:prstGeom prst="rect">
              <a:avLst/>
            </a:prstGeom>
            <a:noFill/>
            <a:ln w="9525">
              <a:noFill/>
              <a:miter lim="800000"/>
              <a:headEnd/>
              <a:tailEnd/>
            </a:ln>
          </p:spPr>
          <p:txBody>
            <a:bodyPr wrap="none">
              <a:spAutoFit/>
            </a:bodyPr>
            <a:lstStyle/>
            <a:p>
              <a:pPr algn="l"/>
              <a:r>
                <a:rPr lang="en-US" sz="1800">
                  <a:solidFill>
                    <a:srgbClr val="000000"/>
                  </a:solidFill>
                </a:rPr>
                <a:t>=</a:t>
              </a:r>
            </a:p>
          </p:txBody>
        </p:sp>
      </p:grpSp>
      <p:sp>
        <p:nvSpPr>
          <p:cNvPr id="847909" name="Rectangle 37"/>
          <p:cNvSpPr>
            <a:spLocks noChangeArrowheads="1"/>
          </p:cNvSpPr>
          <p:nvPr/>
        </p:nvSpPr>
        <p:spPr bwMode="auto">
          <a:xfrm>
            <a:off x="2168525" y="5113338"/>
            <a:ext cx="1392238" cy="366712"/>
          </a:xfrm>
          <a:prstGeom prst="rect">
            <a:avLst/>
          </a:prstGeom>
          <a:noFill/>
          <a:ln w="9525">
            <a:noFill/>
            <a:miter lim="800000"/>
            <a:headEnd/>
            <a:tailEnd/>
          </a:ln>
        </p:spPr>
        <p:txBody>
          <a:bodyPr wrap="none">
            <a:spAutoFit/>
          </a:bodyPr>
          <a:lstStyle/>
          <a:p>
            <a:pPr algn="l"/>
            <a:r>
              <a:rPr lang="en-US" sz="1800">
                <a:solidFill>
                  <a:srgbClr val="333399"/>
                </a:solidFill>
                <a:cs typeface="Arial" charset="0"/>
              </a:rPr>
              <a:t>T</a:t>
            </a:r>
            <a:r>
              <a:rPr lang="en-US" sz="1800" baseline="-30000">
                <a:solidFill>
                  <a:srgbClr val="333399"/>
                </a:solidFill>
                <a:cs typeface="Arial" charset="0"/>
              </a:rPr>
              <a:t>2</a:t>
            </a:r>
            <a:r>
              <a:rPr lang="en-US" sz="1800">
                <a:solidFill>
                  <a:srgbClr val="333399"/>
                </a:solidFill>
                <a:cs typeface="Arial" charset="0"/>
              </a:rPr>
              <a:t>  =  201 K</a:t>
            </a:r>
          </a:p>
        </p:txBody>
      </p:sp>
      <p:sp>
        <p:nvSpPr>
          <p:cNvPr id="203792" name="AutoShape 40">
            <a:hlinkClick r:id="rId3" action="ppaction://hlinksldjump" highlightClick="1"/>
            <a:hlinkHover r:id="rId3" action="ppaction://hlinksldjump"/>
          </p:cNvPr>
          <p:cNvSpPr>
            <a:spLocks noChangeArrowheads="1"/>
          </p:cNvSpPr>
          <p:nvPr/>
        </p:nvSpPr>
        <p:spPr bwMode="auto">
          <a:xfrm>
            <a:off x="8772525" y="6486525"/>
            <a:ext cx="371475" cy="371475"/>
          </a:xfrm>
          <a:prstGeom prst="actionButtonReturn">
            <a:avLst/>
          </a:prstGeom>
          <a:solidFill>
            <a:schemeClr val="accent2">
              <a:alpha val="25882"/>
            </a:schemeClr>
          </a:solidFill>
          <a:ln w="9525">
            <a:noFill/>
            <a:miter lim="800000"/>
            <a:headEnd/>
            <a:tailEnd/>
          </a:ln>
        </p:spPr>
        <p:txBody>
          <a:bodyPr wrap="none" anchor="ctr"/>
          <a:lstStyle/>
          <a:p>
            <a:endParaRPr lang="en-US">
              <a:solidFill>
                <a:srgbClr val="000000"/>
              </a:solidFill>
            </a:endParaRPr>
          </a:p>
        </p:txBody>
      </p:sp>
    </p:spTree>
    <p:extLst>
      <p:ext uri="{BB962C8B-B14F-4D97-AF65-F5344CB8AC3E}">
        <p14:creationId xmlns:p14="http://schemas.microsoft.com/office/powerpoint/2010/main" val="24032930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7880"/>
                                        </p:tgtEl>
                                        <p:attrNameLst>
                                          <p:attrName>style.visibility</p:attrName>
                                        </p:attrNameLst>
                                      </p:cBhvr>
                                      <p:to>
                                        <p:strVal val="visible"/>
                                      </p:to>
                                    </p:set>
                                    <p:animEffect transition="in" filter="fade">
                                      <p:cBhvr>
                                        <p:cTn id="7" dur="2000"/>
                                        <p:tgtEl>
                                          <p:spTgt spid="847880"/>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847882">
                                            <p:txEl>
                                              <p:pRg st="0" end="0"/>
                                            </p:txEl>
                                          </p:spTgt>
                                        </p:tgtEl>
                                        <p:attrNameLst>
                                          <p:attrName>style.visibility</p:attrName>
                                        </p:attrNameLst>
                                      </p:cBhvr>
                                      <p:to>
                                        <p:strVal val="visible"/>
                                      </p:to>
                                    </p:set>
                                    <p:anim calcmode="lin" valueType="num">
                                      <p:cBhvr>
                                        <p:cTn id="12" dur="1000" fill="hold"/>
                                        <p:tgtEl>
                                          <p:spTgt spid="847882">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84788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84788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847882">
                                            <p:txEl>
                                              <p:pRg st="1" end="1"/>
                                            </p:txEl>
                                          </p:spTgt>
                                        </p:tgtEl>
                                        <p:attrNameLst>
                                          <p:attrName>style.visibility</p:attrName>
                                        </p:attrNameLst>
                                      </p:cBhvr>
                                      <p:to>
                                        <p:strVal val="visible"/>
                                      </p:to>
                                    </p:set>
                                    <p:animEffect transition="in" filter="dissolve">
                                      <p:cBhvr>
                                        <p:cTn id="19" dur="500"/>
                                        <p:tgtEl>
                                          <p:spTgt spid="847882">
                                            <p:txEl>
                                              <p:pRg st="1" end="1"/>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847882">
                                            <p:txEl>
                                              <p:pRg st="2" end="2"/>
                                            </p:txEl>
                                          </p:spTgt>
                                        </p:tgtEl>
                                        <p:attrNameLst>
                                          <p:attrName>style.visibility</p:attrName>
                                        </p:attrNameLst>
                                      </p:cBhvr>
                                      <p:to>
                                        <p:strVal val="visible"/>
                                      </p:to>
                                    </p:set>
                                    <p:animEffect transition="in" filter="dissolve">
                                      <p:cBhvr>
                                        <p:cTn id="22" dur="500"/>
                                        <p:tgtEl>
                                          <p:spTgt spid="847882">
                                            <p:txEl>
                                              <p:pRg st="2" end="2"/>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847882">
                                            <p:txEl>
                                              <p:pRg st="3" end="3"/>
                                            </p:txEl>
                                          </p:spTgt>
                                        </p:tgtEl>
                                        <p:attrNameLst>
                                          <p:attrName>style.visibility</p:attrName>
                                        </p:attrNameLst>
                                      </p:cBhvr>
                                      <p:to>
                                        <p:strVal val="visible"/>
                                      </p:to>
                                    </p:set>
                                    <p:animEffect transition="in" filter="dissolve">
                                      <p:cBhvr>
                                        <p:cTn id="25" dur="500"/>
                                        <p:tgtEl>
                                          <p:spTgt spid="84788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0" presetClass="entr" presetSubtype="0" fill="hold" grpId="0" nodeType="clickEffect">
                                  <p:stCondLst>
                                    <p:cond delay="0"/>
                                  </p:stCondLst>
                                  <p:iterate type="lt">
                                    <p:tmPct val="10000"/>
                                  </p:iterate>
                                  <p:childTnLst>
                                    <p:set>
                                      <p:cBhvr>
                                        <p:cTn id="29" dur="1" fill="hold">
                                          <p:stCondLst>
                                            <p:cond delay="0"/>
                                          </p:stCondLst>
                                        </p:cTn>
                                        <p:tgtEl>
                                          <p:spTgt spid="847884"/>
                                        </p:tgtEl>
                                        <p:attrNameLst>
                                          <p:attrName>style.visibility</p:attrName>
                                        </p:attrNameLst>
                                      </p:cBhvr>
                                      <p:to>
                                        <p:strVal val="visible"/>
                                      </p:to>
                                    </p:set>
                                    <p:animEffect transition="in" filter="fade">
                                      <p:cBhvr>
                                        <p:cTn id="30" dur="1000"/>
                                        <p:tgtEl>
                                          <p:spTgt spid="847884"/>
                                        </p:tgtEl>
                                      </p:cBhvr>
                                    </p:animEffect>
                                    <p:anim calcmode="lin" valueType="num">
                                      <p:cBhvr>
                                        <p:cTn id="31" dur="1000" fill="hold"/>
                                        <p:tgtEl>
                                          <p:spTgt spid="847884"/>
                                        </p:tgtEl>
                                        <p:attrNameLst>
                                          <p:attrName>ppt_x</p:attrName>
                                        </p:attrNameLst>
                                      </p:cBhvr>
                                      <p:tavLst>
                                        <p:tav tm="0">
                                          <p:val>
                                            <p:strVal val="#ppt_x-.1"/>
                                          </p:val>
                                        </p:tav>
                                        <p:tav tm="100000">
                                          <p:val>
                                            <p:strVal val="#ppt_x"/>
                                          </p:val>
                                        </p:tav>
                                      </p:tavLst>
                                    </p:anim>
                                    <p:anim calcmode="lin" valueType="num">
                                      <p:cBhvr>
                                        <p:cTn id="32" dur="1000" fill="hold"/>
                                        <p:tgtEl>
                                          <p:spTgt spid="84788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0" presetClass="entr" presetSubtype="0" fill="hold" grpId="0" nodeType="clickEffect">
                                  <p:stCondLst>
                                    <p:cond delay="0"/>
                                  </p:stCondLst>
                                  <p:iterate type="lt">
                                    <p:tmPct val="10000"/>
                                  </p:iterate>
                                  <p:childTnLst>
                                    <p:set>
                                      <p:cBhvr>
                                        <p:cTn id="36" dur="1" fill="hold">
                                          <p:stCondLst>
                                            <p:cond delay="0"/>
                                          </p:stCondLst>
                                        </p:cTn>
                                        <p:tgtEl>
                                          <p:spTgt spid="847886"/>
                                        </p:tgtEl>
                                        <p:attrNameLst>
                                          <p:attrName>style.visibility</p:attrName>
                                        </p:attrNameLst>
                                      </p:cBhvr>
                                      <p:to>
                                        <p:strVal val="visible"/>
                                      </p:to>
                                    </p:set>
                                    <p:animEffect transition="in" filter="fade">
                                      <p:cBhvr>
                                        <p:cTn id="37" dur="1000"/>
                                        <p:tgtEl>
                                          <p:spTgt spid="847886"/>
                                        </p:tgtEl>
                                      </p:cBhvr>
                                    </p:animEffect>
                                    <p:anim calcmode="lin" valueType="num">
                                      <p:cBhvr>
                                        <p:cTn id="38" dur="1000" fill="hold"/>
                                        <p:tgtEl>
                                          <p:spTgt spid="847886"/>
                                        </p:tgtEl>
                                        <p:attrNameLst>
                                          <p:attrName>ppt_x</p:attrName>
                                        </p:attrNameLst>
                                      </p:cBhvr>
                                      <p:tavLst>
                                        <p:tav tm="0">
                                          <p:val>
                                            <p:strVal val="#ppt_x-.1"/>
                                          </p:val>
                                        </p:tav>
                                        <p:tav tm="100000">
                                          <p:val>
                                            <p:strVal val="#ppt_x"/>
                                          </p:val>
                                        </p:tav>
                                      </p:tavLst>
                                    </p:anim>
                                    <p:anim calcmode="lin" valueType="num">
                                      <p:cBhvr>
                                        <p:cTn id="39" dur="1000" fill="hold"/>
                                        <p:tgtEl>
                                          <p:spTgt spid="847886"/>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0" presetClass="entr" presetSubtype="0" fill="hold" grpId="0" nodeType="clickEffect">
                                  <p:stCondLst>
                                    <p:cond delay="0"/>
                                  </p:stCondLst>
                                  <p:iterate type="lt">
                                    <p:tmPct val="10000"/>
                                  </p:iterate>
                                  <p:childTnLst>
                                    <p:set>
                                      <p:cBhvr>
                                        <p:cTn id="43" dur="1" fill="hold">
                                          <p:stCondLst>
                                            <p:cond delay="0"/>
                                          </p:stCondLst>
                                        </p:cTn>
                                        <p:tgtEl>
                                          <p:spTgt spid="847890"/>
                                        </p:tgtEl>
                                        <p:attrNameLst>
                                          <p:attrName>style.visibility</p:attrName>
                                        </p:attrNameLst>
                                      </p:cBhvr>
                                      <p:to>
                                        <p:strVal val="visible"/>
                                      </p:to>
                                    </p:set>
                                    <p:animEffect transition="in" filter="fade">
                                      <p:cBhvr>
                                        <p:cTn id="44" dur="1000"/>
                                        <p:tgtEl>
                                          <p:spTgt spid="847890"/>
                                        </p:tgtEl>
                                      </p:cBhvr>
                                    </p:animEffect>
                                    <p:anim calcmode="lin" valueType="num">
                                      <p:cBhvr>
                                        <p:cTn id="45" dur="1000" fill="hold"/>
                                        <p:tgtEl>
                                          <p:spTgt spid="847890"/>
                                        </p:tgtEl>
                                        <p:attrNameLst>
                                          <p:attrName>ppt_x</p:attrName>
                                        </p:attrNameLst>
                                      </p:cBhvr>
                                      <p:tavLst>
                                        <p:tav tm="0">
                                          <p:val>
                                            <p:strVal val="#ppt_x-.1"/>
                                          </p:val>
                                        </p:tav>
                                        <p:tav tm="100000">
                                          <p:val>
                                            <p:strVal val="#ppt_x"/>
                                          </p:val>
                                        </p:tav>
                                      </p:tavLst>
                                    </p:anim>
                                    <p:anim calcmode="lin" valueType="num">
                                      <p:cBhvr>
                                        <p:cTn id="46" dur="1000" fill="hold"/>
                                        <p:tgtEl>
                                          <p:spTgt spid="847890"/>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847892"/>
                                        </p:tgtEl>
                                        <p:attrNameLst>
                                          <p:attrName>style.visibility</p:attrName>
                                        </p:attrNameLst>
                                      </p:cBhvr>
                                      <p:to>
                                        <p:strVal val="visible"/>
                                      </p:to>
                                    </p:set>
                                    <p:animEffect transition="in" filter="dissolve">
                                      <p:cBhvr>
                                        <p:cTn id="51" dur="500"/>
                                        <p:tgtEl>
                                          <p:spTgt spid="84789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847894"/>
                                        </p:tgtEl>
                                        <p:attrNameLst>
                                          <p:attrName>style.visibility</p:attrName>
                                        </p:attrNameLst>
                                      </p:cBhvr>
                                      <p:to>
                                        <p:strVal val="visible"/>
                                      </p:to>
                                    </p:set>
                                    <p:animEffect transition="in" filter="wipe(left)">
                                      <p:cBhvr>
                                        <p:cTn id="56" dur="500"/>
                                        <p:tgtEl>
                                          <p:spTgt spid="847894"/>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847896"/>
                                        </p:tgtEl>
                                        <p:attrNameLst>
                                          <p:attrName>style.visibility</p:attrName>
                                        </p:attrNameLst>
                                      </p:cBhvr>
                                      <p:to>
                                        <p:strVal val="visible"/>
                                      </p:to>
                                    </p:set>
                                    <p:animEffect transition="in" filter="dissolve">
                                      <p:cBhvr>
                                        <p:cTn id="61" dur="500"/>
                                        <p:tgtEl>
                                          <p:spTgt spid="847896"/>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grpId="0" nodeType="clickEffect">
                                  <p:stCondLst>
                                    <p:cond delay="0"/>
                                  </p:stCondLst>
                                  <p:childTnLst>
                                    <p:set>
                                      <p:cBhvr>
                                        <p:cTn id="65" dur="1" fill="hold">
                                          <p:stCondLst>
                                            <p:cond delay="0"/>
                                          </p:stCondLst>
                                        </p:cTn>
                                        <p:tgtEl>
                                          <p:spTgt spid="847888"/>
                                        </p:tgtEl>
                                        <p:attrNameLst>
                                          <p:attrName>style.visibility</p:attrName>
                                        </p:attrNameLst>
                                      </p:cBhvr>
                                      <p:to>
                                        <p:strVal val="visible"/>
                                      </p:to>
                                    </p:set>
                                    <p:animEffect transition="in" filter="checkerboard(across)">
                                      <p:cBhvr>
                                        <p:cTn id="66" dur="500"/>
                                        <p:tgtEl>
                                          <p:spTgt spid="847888"/>
                                        </p:tgtEl>
                                      </p:cBhvr>
                                    </p:animEffect>
                                  </p:childTnLst>
                                </p:cTn>
                              </p:par>
                            </p:childTnLst>
                          </p:cTn>
                        </p:par>
                      </p:childTnLst>
                    </p:cTn>
                  </p:par>
                  <p:par>
                    <p:cTn id="67" fill="hold">
                      <p:stCondLst>
                        <p:cond delay="indefinite"/>
                      </p:stCondLst>
                      <p:childTnLst>
                        <p:par>
                          <p:cTn id="68" fill="hold">
                            <p:stCondLst>
                              <p:cond delay="0"/>
                            </p:stCondLst>
                            <p:childTnLst>
                              <p:par>
                                <p:cTn id="69" presetID="29" presetClass="entr" presetSubtype="0" fill="hold" nodeType="clickEffect">
                                  <p:stCondLst>
                                    <p:cond delay="0"/>
                                  </p:stCondLst>
                                  <p:childTnLst>
                                    <p:set>
                                      <p:cBhvr>
                                        <p:cTn id="70" dur="1" fill="hold">
                                          <p:stCondLst>
                                            <p:cond delay="0"/>
                                          </p:stCondLst>
                                        </p:cTn>
                                        <p:tgtEl>
                                          <p:spTgt spid="847874">
                                            <p:txEl>
                                              <p:pRg st="0" end="0"/>
                                            </p:txEl>
                                          </p:spTgt>
                                        </p:tgtEl>
                                        <p:attrNameLst>
                                          <p:attrName>style.visibility</p:attrName>
                                        </p:attrNameLst>
                                      </p:cBhvr>
                                      <p:to>
                                        <p:strVal val="visible"/>
                                      </p:to>
                                    </p:set>
                                    <p:anim calcmode="lin" valueType="num">
                                      <p:cBhvr>
                                        <p:cTn id="71" dur="1000" fill="hold"/>
                                        <p:tgtEl>
                                          <p:spTgt spid="847874">
                                            <p:txEl>
                                              <p:pRg st="0" end="0"/>
                                            </p:txEl>
                                          </p:spTgt>
                                        </p:tgtEl>
                                        <p:attrNameLst>
                                          <p:attrName>ppt_x</p:attrName>
                                        </p:attrNameLst>
                                      </p:cBhvr>
                                      <p:tavLst>
                                        <p:tav tm="0">
                                          <p:val>
                                            <p:strVal val="#ppt_x-.2"/>
                                          </p:val>
                                        </p:tav>
                                        <p:tav tm="100000">
                                          <p:val>
                                            <p:strVal val="#ppt_x"/>
                                          </p:val>
                                        </p:tav>
                                      </p:tavLst>
                                    </p:anim>
                                    <p:anim calcmode="lin" valueType="num">
                                      <p:cBhvr>
                                        <p:cTn id="72" dur="1000" fill="hold"/>
                                        <p:tgtEl>
                                          <p:spTgt spid="84787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73" dur="1000"/>
                                        <p:tgtEl>
                                          <p:spTgt spid="847874">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0" fill="hold" nodeType="clickEffect">
                                  <p:stCondLst>
                                    <p:cond delay="0"/>
                                  </p:stCondLst>
                                  <p:childTnLst>
                                    <p:set>
                                      <p:cBhvr>
                                        <p:cTn id="77" dur="1" fill="hold">
                                          <p:stCondLst>
                                            <p:cond delay="0"/>
                                          </p:stCondLst>
                                        </p:cTn>
                                        <p:tgtEl>
                                          <p:spTgt spid="3"/>
                                        </p:tgtEl>
                                        <p:attrNameLst>
                                          <p:attrName>style.visibility</p:attrName>
                                        </p:attrNameLst>
                                      </p:cBhvr>
                                      <p:to>
                                        <p:strVal val="visible"/>
                                      </p:to>
                                    </p:set>
                                    <p:anim calcmode="lin" valueType="num">
                                      <p:cBhvr>
                                        <p:cTn id="78" dur="500" fill="hold"/>
                                        <p:tgtEl>
                                          <p:spTgt spid="3"/>
                                        </p:tgtEl>
                                        <p:attrNameLst>
                                          <p:attrName>ppt_w</p:attrName>
                                        </p:attrNameLst>
                                      </p:cBhvr>
                                      <p:tavLst>
                                        <p:tav tm="0">
                                          <p:val>
                                            <p:fltVal val="0"/>
                                          </p:val>
                                        </p:tav>
                                        <p:tav tm="100000">
                                          <p:val>
                                            <p:strVal val="#ppt_w"/>
                                          </p:val>
                                        </p:tav>
                                      </p:tavLst>
                                    </p:anim>
                                    <p:anim calcmode="lin" valueType="num">
                                      <p:cBhvr>
                                        <p:cTn id="79" dur="500" fill="hold"/>
                                        <p:tgtEl>
                                          <p:spTgt spid="3"/>
                                        </p:tgtEl>
                                        <p:attrNameLst>
                                          <p:attrName>ppt_h</p:attrName>
                                        </p:attrNameLst>
                                      </p:cBhvr>
                                      <p:tavLst>
                                        <p:tav tm="0">
                                          <p:val>
                                            <p:fltVal val="0"/>
                                          </p:val>
                                        </p:tav>
                                        <p:tav tm="100000">
                                          <p:val>
                                            <p:strVal val="#ppt_h"/>
                                          </p:val>
                                        </p:tav>
                                      </p:tavLst>
                                    </p:anim>
                                    <p:animEffect transition="in" filter="fade">
                                      <p:cBhvr>
                                        <p:cTn id="80" dur="500"/>
                                        <p:tgtEl>
                                          <p:spTgt spid="3"/>
                                        </p:tgtEl>
                                      </p:cBhvr>
                                    </p:animEffect>
                                  </p:childTnLst>
                                </p:cTn>
                              </p:par>
                            </p:childTnLst>
                          </p:cTn>
                        </p:par>
                      </p:childTnLst>
                    </p:cTn>
                  </p:par>
                  <p:par>
                    <p:cTn id="81" fill="hold">
                      <p:stCondLst>
                        <p:cond delay="indefinite"/>
                      </p:stCondLst>
                      <p:childTnLst>
                        <p:par>
                          <p:cTn id="82" fill="hold">
                            <p:stCondLst>
                              <p:cond delay="0"/>
                            </p:stCondLst>
                            <p:childTnLst>
                              <p:par>
                                <p:cTn id="83" presetID="29" presetClass="entr" presetSubtype="0" fill="hold" nodeType="clickEffect">
                                  <p:stCondLst>
                                    <p:cond delay="0"/>
                                  </p:stCondLst>
                                  <p:childTnLst>
                                    <p:set>
                                      <p:cBhvr>
                                        <p:cTn id="84" dur="1" fill="hold">
                                          <p:stCondLst>
                                            <p:cond delay="0"/>
                                          </p:stCondLst>
                                        </p:cTn>
                                        <p:tgtEl>
                                          <p:spTgt spid="847874">
                                            <p:txEl>
                                              <p:pRg st="2" end="2"/>
                                            </p:txEl>
                                          </p:spTgt>
                                        </p:tgtEl>
                                        <p:attrNameLst>
                                          <p:attrName>style.visibility</p:attrName>
                                        </p:attrNameLst>
                                      </p:cBhvr>
                                      <p:to>
                                        <p:strVal val="visible"/>
                                      </p:to>
                                    </p:set>
                                    <p:anim calcmode="lin" valueType="num">
                                      <p:cBhvr>
                                        <p:cTn id="85" dur="1000" fill="hold"/>
                                        <p:tgtEl>
                                          <p:spTgt spid="847874">
                                            <p:txEl>
                                              <p:pRg st="2" end="2"/>
                                            </p:txEl>
                                          </p:spTgt>
                                        </p:tgtEl>
                                        <p:attrNameLst>
                                          <p:attrName>ppt_x</p:attrName>
                                        </p:attrNameLst>
                                      </p:cBhvr>
                                      <p:tavLst>
                                        <p:tav tm="0">
                                          <p:val>
                                            <p:strVal val="#ppt_x-.2"/>
                                          </p:val>
                                        </p:tav>
                                        <p:tav tm="100000">
                                          <p:val>
                                            <p:strVal val="#ppt_x"/>
                                          </p:val>
                                        </p:tav>
                                      </p:tavLst>
                                    </p:anim>
                                    <p:anim calcmode="lin" valueType="num">
                                      <p:cBhvr>
                                        <p:cTn id="86" dur="1000" fill="hold"/>
                                        <p:tgtEl>
                                          <p:spTgt spid="847874">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87" dur="1000"/>
                                        <p:tgtEl>
                                          <p:spTgt spid="847874">
                                            <p:txEl>
                                              <p:pRg st="2" end="2"/>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0" fill="hold" nodeType="clickEffect">
                                  <p:stCondLst>
                                    <p:cond delay="0"/>
                                  </p:stCondLst>
                                  <p:childTnLst>
                                    <p:set>
                                      <p:cBhvr>
                                        <p:cTn id="91" dur="1" fill="hold">
                                          <p:stCondLst>
                                            <p:cond delay="0"/>
                                          </p:stCondLst>
                                        </p:cTn>
                                        <p:tgtEl>
                                          <p:spTgt spid="2"/>
                                        </p:tgtEl>
                                        <p:attrNameLst>
                                          <p:attrName>style.visibility</p:attrName>
                                        </p:attrNameLst>
                                      </p:cBhvr>
                                      <p:to>
                                        <p:strVal val="visible"/>
                                      </p:to>
                                    </p:set>
                                    <p:anim calcmode="lin" valueType="num">
                                      <p:cBhvr>
                                        <p:cTn id="92" dur="500" fill="hold"/>
                                        <p:tgtEl>
                                          <p:spTgt spid="2"/>
                                        </p:tgtEl>
                                        <p:attrNameLst>
                                          <p:attrName>ppt_w</p:attrName>
                                        </p:attrNameLst>
                                      </p:cBhvr>
                                      <p:tavLst>
                                        <p:tav tm="0">
                                          <p:val>
                                            <p:fltVal val="0"/>
                                          </p:val>
                                        </p:tav>
                                        <p:tav tm="100000">
                                          <p:val>
                                            <p:strVal val="#ppt_w"/>
                                          </p:val>
                                        </p:tav>
                                      </p:tavLst>
                                    </p:anim>
                                    <p:anim calcmode="lin" valueType="num">
                                      <p:cBhvr>
                                        <p:cTn id="93" dur="500" fill="hold"/>
                                        <p:tgtEl>
                                          <p:spTgt spid="2"/>
                                        </p:tgtEl>
                                        <p:attrNameLst>
                                          <p:attrName>ppt_h</p:attrName>
                                        </p:attrNameLst>
                                      </p:cBhvr>
                                      <p:tavLst>
                                        <p:tav tm="0">
                                          <p:val>
                                            <p:fltVal val="0"/>
                                          </p:val>
                                        </p:tav>
                                        <p:tav tm="100000">
                                          <p:val>
                                            <p:strVal val="#ppt_h"/>
                                          </p:val>
                                        </p:tav>
                                      </p:tavLst>
                                    </p:anim>
                                    <p:animEffect transition="in" filter="fade">
                                      <p:cBhvr>
                                        <p:cTn id="94" dur="500"/>
                                        <p:tgtEl>
                                          <p:spTgt spid="2"/>
                                        </p:tgtEl>
                                      </p:cBhvr>
                                    </p:animEffect>
                                  </p:childTnLst>
                                </p:cTn>
                              </p:par>
                            </p:childTnLst>
                          </p:cTn>
                        </p:par>
                      </p:childTnLst>
                    </p:cTn>
                  </p:par>
                  <p:par>
                    <p:cTn id="95" fill="hold">
                      <p:stCondLst>
                        <p:cond delay="indefinite"/>
                      </p:stCondLst>
                      <p:childTnLst>
                        <p:par>
                          <p:cTn id="96" fill="hold">
                            <p:stCondLst>
                              <p:cond delay="0"/>
                            </p:stCondLst>
                            <p:childTnLst>
                              <p:par>
                                <p:cTn id="97" presetID="29" presetClass="entr" presetSubtype="0" fill="hold" nodeType="clickEffect">
                                  <p:stCondLst>
                                    <p:cond delay="0"/>
                                  </p:stCondLst>
                                  <p:childTnLst>
                                    <p:set>
                                      <p:cBhvr>
                                        <p:cTn id="98" dur="1" fill="hold">
                                          <p:stCondLst>
                                            <p:cond delay="0"/>
                                          </p:stCondLst>
                                        </p:cTn>
                                        <p:tgtEl>
                                          <p:spTgt spid="847874">
                                            <p:txEl>
                                              <p:pRg st="3" end="3"/>
                                            </p:txEl>
                                          </p:spTgt>
                                        </p:tgtEl>
                                        <p:attrNameLst>
                                          <p:attrName>style.visibility</p:attrName>
                                        </p:attrNameLst>
                                      </p:cBhvr>
                                      <p:to>
                                        <p:strVal val="visible"/>
                                      </p:to>
                                    </p:set>
                                    <p:anim calcmode="lin" valueType="num">
                                      <p:cBhvr>
                                        <p:cTn id="99" dur="1000" fill="hold"/>
                                        <p:tgtEl>
                                          <p:spTgt spid="847874">
                                            <p:txEl>
                                              <p:pRg st="3" end="3"/>
                                            </p:txEl>
                                          </p:spTgt>
                                        </p:tgtEl>
                                        <p:attrNameLst>
                                          <p:attrName>ppt_x</p:attrName>
                                        </p:attrNameLst>
                                      </p:cBhvr>
                                      <p:tavLst>
                                        <p:tav tm="0">
                                          <p:val>
                                            <p:strVal val="#ppt_x-.2"/>
                                          </p:val>
                                        </p:tav>
                                        <p:tav tm="100000">
                                          <p:val>
                                            <p:strVal val="#ppt_x"/>
                                          </p:val>
                                        </p:tav>
                                      </p:tavLst>
                                    </p:anim>
                                    <p:anim calcmode="lin" valueType="num">
                                      <p:cBhvr>
                                        <p:cTn id="100" dur="1000" fill="hold"/>
                                        <p:tgtEl>
                                          <p:spTgt spid="847874">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101" dur="1000"/>
                                        <p:tgtEl>
                                          <p:spTgt spid="847874">
                                            <p:txEl>
                                              <p:pRg st="3" end="3"/>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9" presetClass="entr" presetSubtype="0" fill="hold" grpId="0" nodeType="clickEffect">
                                  <p:stCondLst>
                                    <p:cond delay="0"/>
                                  </p:stCondLst>
                                  <p:childTnLst>
                                    <p:set>
                                      <p:cBhvr>
                                        <p:cTn id="105" dur="1" fill="hold">
                                          <p:stCondLst>
                                            <p:cond delay="0"/>
                                          </p:stCondLst>
                                        </p:cTn>
                                        <p:tgtEl>
                                          <p:spTgt spid="847909"/>
                                        </p:tgtEl>
                                        <p:attrNameLst>
                                          <p:attrName>style.visibility</p:attrName>
                                        </p:attrNameLst>
                                      </p:cBhvr>
                                      <p:to>
                                        <p:strVal val="visible"/>
                                      </p:to>
                                    </p:set>
                                    <p:animEffect transition="in" filter="dissolve">
                                      <p:cBhvr>
                                        <p:cTn id="106" dur="500"/>
                                        <p:tgtEl>
                                          <p:spTgt spid="847909"/>
                                        </p:tgtEl>
                                      </p:cBhvr>
                                    </p:animEffect>
                                  </p:childTnLst>
                                </p:cTn>
                              </p:par>
                            </p:childTnLst>
                          </p:cTn>
                        </p:par>
                      </p:childTnLst>
                    </p:cTn>
                  </p:par>
                  <p:par>
                    <p:cTn id="107" fill="hold">
                      <p:stCondLst>
                        <p:cond delay="indefinite"/>
                      </p:stCondLst>
                      <p:childTnLst>
                        <p:par>
                          <p:cTn id="108" fill="hold">
                            <p:stCondLst>
                              <p:cond delay="0"/>
                            </p:stCondLst>
                            <p:childTnLst>
                              <p:par>
                                <p:cTn id="109" presetID="39" presetClass="entr" presetSubtype="0" accel="100000" fill="hold" nodeType="clickEffect">
                                  <p:stCondLst>
                                    <p:cond delay="0"/>
                                  </p:stCondLst>
                                  <p:childTnLst>
                                    <p:set>
                                      <p:cBhvr>
                                        <p:cTn id="110" dur="1" fill="hold">
                                          <p:stCondLst>
                                            <p:cond delay="0"/>
                                          </p:stCondLst>
                                        </p:cTn>
                                        <p:tgtEl>
                                          <p:spTgt spid="847874">
                                            <p:txEl>
                                              <p:pRg st="4" end="4"/>
                                            </p:txEl>
                                          </p:spTgt>
                                        </p:tgtEl>
                                        <p:attrNameLst>
                                          <p:attrName>style.visibility</p:attrName>
                                        </p:attrNameLst>
                                      </p:cBhvr>
                                      <p:to>
                                        <p:strVal val="visible"/>
                                      </p:to>
                                    </p:set>
                                    <p:anim calcmode="lin" valueType="num">
                                      <p:cBhvr>
                                        <p:cTn id="111" dur="500" fill="hold"/>
                                        <p:tgtEl>
                                          <p:spTgt spid="847874">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12" dur="500" fill="hold"/>
                                        <p:tgtEl>
                                          <p:spTgt spid="847874">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13" dur="500" fill="hold"/>
                                        <p:tgtEl>
                                          <p:spTgt spid="847874">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114" dur="500" fill="hold"/>
                                        <p:tgtEl>
                                          <p:spTgt spid="84787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53" presetClass="entr" presetSubtype="0" fill="hold" nodeType="clickEffect">
                                  <p:stCondLst>
                                    <p:cond delay="0"/>
                                  </p:stCondLst>
                                  <p:childTnLst>
                                    <p:set>
                                      <p:cBhvr>
                                        <p:cTn id="118" dur="1" fill="hold">
                                          <p:stCondLst>
                                            <p:cond delay="0"/>
                                          </p:stCondLst>
                                        </p:cTn>
                                        <p:tgtEl>
                                          <p:spTgt spid="847874">
                                            <p:txEl>
                                              <p:pRg st="5" end="5"/>
                                            </p:txEl>
                                          </p:spTgt>
                                        </p:tgtEl>
                                        <p:attrNameLst>
                                          <p:attrName>style.visibility</p:attrName>
                                        </p:attrNameLst>
                                      </p:cBhvr>
                                      <p:to>
                                        <p:strVal val="visible"/>
                                      </p:to>
                                    </p:set>
                                    <p:anim calcmode="lin" valueType="num">
                                      <p:cBhvr>
                                        <p:cTn id="119" dur="500" fill="hold"/>
                                        <p:tgtEl>
                                          <p:spTgt spid="847874">
                                            <p:txEl>
                                              <p:pRg st="5" end="5"/>
                                            </p:txEl>
                                          </p:spTgt>
                                        </p:tgtEl>
                                        <p:attrNameLst>
                                          <p:attrName>ppt_w</p:attrName>
                                        </p:attrNameLst>
                                      </p:cBhvr>
                                      <p:tavLst>
                                        <p:tav tm="0">
                                          <p:val>
                                            <p:fltVal val="0"/>
                                          </p:val>
                                        </p:tav>
                                        <p:tav tm="100000">
                                          <p:val>
                                            <p:strVal val="#ppt_w"/>
                                          </p:val>
                                        </p:tav>
                                      </p:tavLst>
                                    </p:anim>
                                    <p:anim calcmode="lin" valueType="num">
                                      <p:cBhvr>
                                        <p:cTn id="120" dur="500" fill="hold"/>
                                        <p:tgtEl>
                                          <p:spTgt spid="847874">
                                            <p:txEl>
                                              <p:pRg st="5" end="5"/>
                                            </p:txEl>
                                          </p:spTgt>
                                        </p:tgtEl>
                                        <p:attrNameLst>
                                          <p:attrName>ppt_h</p:attrName>
                                        </p:attrNameLst>
                                      </p:cBhvr>
                                      <p:tavLst>
                                        <p:tav tm="0">
                                          <p:val>
                                            <p:fltVal val="0"/>
                                          </p:val>
                                        </p:tav>
                                        <p:tav tm="100000">
                                          <p:val>
                                            <p:strVal val="#ppt_h"/>
                                          </p:val>
                                        </p:tav>
                                      </p:tavLst>
                                    </p:anim>
                                    <p:animEffect transition="in" filter="fade">
                                      <p:cBhvr>
                                        <p:cTn id="121" dur="500"/>
                                        <p:tgtEl>
                                          <p:spTgt spid="84787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7880" grpId="0"/>
      <p:bldP spid="847884" grpId="0"/>
      <p:bldP spid="847886" grpId="0"/>
      <p:bldP spid="847888" grpId="0"/>
      <p:bldP spid="847890" grpId="0"/>
      <p:bldP spid="847892" grpId="0"/>
      <p:bldP spid="847894" grpId="0"/>
      <p:bldP spid="847896" grpId="0"/>
      <p:bldP spid="847909" grpId="0"/>
    </p:bldLst>
  </p:timing>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8898" name="Rectangle 2"/>
          <p:cNvSpPr>
            <a:spLocks noChangeArrowheads="1"/>
          </p:cNvSpPr>
          <p:nvPr/>
        </p:nvSpPr>
        <p:spPr bwMode="auto">
          <a:xfrm>
            <a:off x="609600" y="3654425"/>
            <a:ext cx="5111750" cy="2652713"/>
          </a:xfrm>
          <a:prstGeom prst="rect">
            <a:avLst/>
          </a:prstGeom>
          <a:noFill/>
          <a:ln w="9525">
            <a:noFill/>
            <a:miter lim="800000"/>
            <a:headEnd/>
            <a:tailEnd/>
          </a:ln>
        </p:spPr>
        <p:txBody>
          <a:bodyPr wrap="none" anchor="ctr">
            <a:spAutoFit/>
          </a:bodyPr>
          <a:lstStyle/>
          <a:p>
            <a:pPr algn="l" eaLnBrk="0" hangingPunct="0"/>
            <a:r>
              <a:rPr lang="en-US" sz="1800">
                <a:solidFill>
                  <a:srgbClr val="0000FF"/>
                </a:solidFill>
                <a:cs typeface="Arial" charset="0"/>
              </a:rPr>
              <a:t>Write equation:  </a:t>
            </a:r>
          </a:p>
          <a:p>
            <a:pPr algn="l" eaLnBrk="0" hangingPunct="0"/>
            <a:r>
              <a:rPr lang="en-US" sz="1800">
                <a:solidFill>
                  <a:srgbClr val="0000FF"/>
                </a:solidFill>
                <a:cs typeface="Arial" charset="0"/>
              </a:rPr>
              <a:t> </a:t>
            </a:r>
            <a:r>
              <a:rPr lang="en-US" sz="1800">
                <a:solidFill>
                  <a:srgbClr val="000000"/>
                </a:solidFill>
              </a:rPr>
              <a:t>     </a:t>
            </a:r>
            <a:r>
              <a:rPr lang="en-US" sz="1800">
                <a:solidFill>
                  <a:srgbClr val="0000FF"/>
                </a:solidFill>
              </a:rPr>
              <a:t>  </a:t>
            </a:r>
            <a:r>
              <a:rPr lang="en-US" sz="2700">
                <a:solidFill>
                  <a:srgbClr val="0000FF"/>
                </a:solidFill>
              </a:rPr>
              <a:t> </a:t>
            </a:r>
            <a:r>
              <a:rPr lang="en-US" sz="1800">
                <a:solidFill>
                  <a:srgbClr val="0000FF"/>
                </a:solidFill>
              </a:rPr>
              <a:t>              </a:t>
            </a:r>
            <a:endParaRPr lang="en-US" sz="1800">
              <a:solidFill>
                <a:srgbClr val="000000"/>
              </a:solidFill>
            </a:endParaRPr>
          </a:p>
          <a:p>
            <a:pPr algn="l" eaLnBrk="0" hangingPunct="0"/>
            <a:r>
              <a:rPr lang="en-US" sz="1800">
                <a:solidFill>
                  <a:srgbClr val="0000FF"/>
                </a:solidFill>
                <a:cs typeface="Arial" charset="0"/>
              </a:rPr>
              <a:t>Volume is constant...cancel it out from equation: </a:t>
            </a:r>
          </a:p>
          <a:p>
            <a:pPr algn="l" eaLnBrk="0" hangingPunct="0"/>
            <a:r>
              <a:rPr lang="en-US" sz="1800">
                <a:solidFill>
                  <a:srgbClr val="0000FF"/>
                </a:solidFill>
                <a:cs typeface="Arial" charset="0"/>
              </a:rPr>
              <a:t>      </a:t>
            </a:r>
            <a:r>
              <a:rPr lang="en-US" sz="2700">
                <a:solidFill>
                  <a:srgbClr val="0000FF"/>
                </a:solidFill>
                <a:cs typeface="Arial" charset="0"/>
              </a:rPr>
              <a:t> </a:t>
            </a:r>
            <a:r>
              <a:rPr lang="en-US" sz="1800">
                <a:solidFill>
                  <a:srgbClr val="0000FF"/>
                </a:solidFill>
                <a:cs typeface="Arial" charset="0"/>
              </a:rPr>
              <a:t>         </a:t>
            </a:r>
            <a:endParaRPr lang="en-US" sz="1800">
              <a:solidFill>
                <a:srgbClr val="000000"/>
              </a:solidFill>
            </a:endParaRPr>
          </a:p>
          <a:p>
            <a:pPr algn="l" eaLnBrk="0" hangingPunct="0"/>
            <a:r>
              <a:rPr lang="en-US" sz="1800">
                <a:solidFill>
                  <a:srgbClr val="0000FF"/>
                </a:solidFill>
                <a:cs typeface="Arial" charset="0"/>
              </a:rPr>
              <a:t>Substitute into equation:</a:t>
            </a:r>
          </a:p>
          <a:p>
            <a:pPr algn="l" eaLnBrk="0" hangingPunct="0"/>
            <a:r>
              <a:rPr lang="en-US" sz="1800">
                <a:solidFill>
                  <a:srgbClr val="0000FF"/>
                </a:solidFill>
                <a:cs typeface="Arial" charset="0"/>
              </a:rPr>
              <a:t>    </a:t>
            </a:r>
            <a:r>
              <a:rPr lang="en-US" sz="2400">
                <a:solidFill>
                  <a:srgbClr val="0000FF"/>
                </a:solidFill>
                <a:cs typeface="Arial" charset="0"/>
              </a:rPr>
              <a:t> </a:t>
            </a:r>
            <a:r>
              <a:rPr lang="en-US" sz="1800">
                <a:solidFill>
                  <a:srgbClr val="0000FF"/>
                </a:solidFill>
                <a:cs typeface="Arial" charset="0"/>
              </a:rPr>
              <a:t>           </a:t>
            </a:r>
          </a:p>
          <a:p>
            <a:pPr algn="l" eaLnBrk="0" hangingPunct="0"/>
            <a:r>
              <a:rPr lang="en-US" sz="1800">
                <a:solidFill>
                  <a:srgbClr val="0000FF"/>
                </a:solidFill>
                <a:cs typeface="Arial" charset="0"/>
              </a:rPr>
              <a:t>      </a:t>
            </a:r>
            <a:endParaRPr lang="en-US" sz="1800">
              <a:solidFill>
                <a:srgbClr val="000000"/>
              </a:solidFill>
            </a:endParaRPr>
          </a:p>
          <a:p>
            <a:pPr algn="l" eaLnBrk="0" hangingPunct="0"/>
            <a:r>
              <a:rPr lang="en-US" sz="1800">
                <a:solidFill>
                  <a:srgbClr val="0000FF"/>
                </a:solidFill>
                <a:cs typeface="Arial" charset="0"/>
              </a:rPr>
              <a:t>Solve for P</a:t>
            </a:r>
            <a:r>
              <a:rPr lang="en-US" sz="1800" baseline="-30000">
                <a:solidFill>
                  <a:srgbClr val="0000FF"/>
                </a:solidFill>
                <a:cs typeface="Arial" charset="0"/>
              </a:rPr>
              <a:t>2</a:t>
            </a:r>
            <a:r>
              <a:rPr lang="en-US" sz="1800">
                <a:solidFill>
                  <a:srgbClr val="0000FF"/>
                </a:solidFill>
                <a:cs typeface="Arial" charset="0"/>
              </a:rPr>
              <a:t>:   </a:t>
            </a:r>
            <a:r>
              <a:rPr lang="en-US" sz="1800">
                <a:solidFill>
                  <a:srgbClr val="000000"/>
                </a:solidFill>
                <a:cs typeface="Arial" charset="0"/>
              </a:rPr>
              <a:t> </a:t>
            </a:r>
            <a:r>
              <a:rPr lang="en-US" sz="1800">
                <a:solidFill>
                  <a:srgbClr val="0000FF"/>
                </a:solidFill>
                <a:cs typeface="Arial" charset="0"/>
              </a:rPr>
              <a:t> </a:t>
            </a:r>
          </a:p>
        </p:txBody>
      </p:sp>
      <p:sp>
        <p:nvSpPr>
          <p:cNvPr id="204803" name="Rectangle 7"/>
          <p:cNvSpPr>
            <a:spLocks noChangeArrowheads="1"/>
          </p:cNvSpPr>
          <p:nvPr/>
        </p:nvSpPr>
        <p:spPr bwMode="auto">
          <a:xfrm>
            <a:off x="3086100" y="665163"/>
            <a:ext cx="2762250" cy="366712"/>
          </a:xfrm>
          <a:prstGeom prst="rect">
            <a:avLst/>
          </a:prstGeom>
          <a:noFill/>
          <a:ln w="9525">
            <a:noFill/>
            <a:miter lim="800000"/>
            <a:headEnd/>
            <a:tailEnd/>
          </a:ln>
        </p:spPr>
        <p:txBody>
          <a:bodyPr wrap="none">
            <a:spAutoFit/>
          </a:bodyPr>
          <a:lstStyle/>
          <a:p>
            <a:pPr algn="l"/>
            <a:r>
              <a:rPr lang="en-US" sz="1800" b="1">
                <a:solidFill>
                  <a:srgbClr val="000000"/>
                </a:solidFill>
                <a:cs typeface="Arial" charset="0"/>
              </a:rPr>
              <a:t>Gas Review Problem #2</a:t>
            </a:r>
          </a:p>
        </p:txBody>
      </p:sp>
      <p:sp>
        <p:nvSpPr>
          <p:cNvPr id="848905" name="Rectangle 9"/>
          <p:cNvSpPr>
            <a:spLocks noChangeArrowheads="1"/>
          </p:cNvSpPr>
          <p:nvPr/>
        </p:nvSpPr>
        <p:spPr bwMode="auto">
          <a:xfrm>
            <a:off x="609600" y="1281113"/>
            <a:ext cx="8334375" cy="641350"/>
          </a:xfrm>
          <a:prstGeom prst="rect">
            <a:avLst/>
          </a:prstGeom>
          <a:noFill/>
          <a:ln w="9525">
            <a:noFill/>
            <a:miter lim="800000"/>
            <a:headEnd/>
            <a:tailEnd/>
          </a:ln>
        </p:spPr>
        <p:txBody>
          <a:bodyPr>
            <a:spAutoFit/>
          </a:bodyPr>
          <a:lstStyle/>
          <a:p>
            <a:pPr algn="l" eaLnBrk="0" hangingPunct="0"/>
            <a:r>
              <a:rPr lang="en-US" sz="1800">
                <a:solidFill>
                  <a:srgbClr val="000000"/>
                </a:solidFill>
                <a:cs typeface="Arial" charset="0"/>
              </a:rPr>
              <a:t>2)  A quantity of gas exerts a pressure of  98.6 kPa at a temperature of 22</a:t>
            </a:r>
            <a:r>
              <a:rPr lang="en-US" sz="1800" baseline="30000">
                <a:solidFill>
                  <a:srgbClr val="000000"/>
                </a:solidFill>
                <a:cs typeface="Arial" charset="0"/>
              </a:rPr>
              <a:t>o</a:t>
            </a:r>
            <a:r>
              <a:rPr lang="en-US" sz="1800">
                <a:solidFill>
                  <a:srgbClr val="000000"/>
                </a:solidFill>
                <a:cs typeface="Arial" charset="0"/>
              </a:rPr>
              <a:t>C.  </a:t>
            </a:r>
          </a:p>
          <a:p>
            <a:pPr algn="l" eaLnBrk="0" hangingPunct="0"/>
            <a:r>
              <a:rPr lang="en-US" sz="1800">
                <a:solidFill>
                  <a:srgbClr val="000000"/>
                </a:solidFill>
                <a:cs typeface="Arial" charset="0"/>
              </a:rPr>
              <a:t>If the volume remains unchanged, what pressure will it exert at -8</a:t>
            </a:r>
            <a:r>
              <a:rPr lang="en-US" sz="1800" baseline="30000">
                <a:solidFill>
                  <a:srgbClr val="000000"/>
                </a:solidFill>
                <a:cs typeface="Arial" charset="0"/>
              </a:rPr>
              <a:t>o</a:t>
            </a:r>
            <a:r>
              <a:rPr lang="en-US" sz="1800">
                <a:solidFill>
                  <a:srgbClr val="000000"/>
                </a:solidFill>
                <a:cs typeface="Arial" charset="0"/>
              </a:rPr>
              <a:t>C?</a:t>
            </a:r>
          </a:p>
        </p:txBody>
      </p:sp>
      <p:sp>
        <p:nvSpPr>
          <p:cNvPr id="848908" name="Rectangle 12"/>
          <p:cNvSpPr>
            <a:spLocks noChangeArrowheads="1"/>
          </p:cNvSpPr>
          <p:nvPr/>
        </p:nvSpPr>
        <p:spPr bwMode="auto">
          <a:xfrm>
            <a:off x="609600" y="2109788"/>
            <a:ext cx="7829550" cy="1190625"/>
          </a:xfrm>
          <a:prstGeom prst="rect">
            <a:avLst/>
          </a:prstGeom>
          <a:noFill/>
          <a:ln w="9525">
            <a:noFill/>
            <a:miter lim="800000"/>
            <a:headEnd/>
            <a:tailEnd/>
          </a:ln>
        </p:spPr>
        <p:txBody>
          <a:bodyPr>
            <a:spAutoFit/>
          </a:bodyPr>
          <a:lstStyle/>
          <a:p>
            <a:pPr algn="l" eaLnBrk="0" hangingPunct="0"/>
            <a:r>
              <a:rPr lang="en-US" sz="1800">
                <a:solidFill>
                  <a:srgbClr val="0000FF"/>
                </a:solidFill>
                <a:cs typeface="Arial" charset="0"/>
              </a:rPr>
              <a:t>Write given information:</a:t>
            </a:r>
            <a:endParaRPr lang="en-US" sz="1800">
              <a:solidFill>
                <a:srgbClr val="000000"/>
              </a:solidFill>
            </a:endParaRPr>
          </a:p>
          <a:p>
            <a:pPr algn="l" eaLnBrk="0" hangingPunct="0"/>
            <a:r>
              <a:rPr lang="en-US" sz="1800">
                <a:solidFill>
                  <a:srgbClr val="000000"/>
                </a:solidFill>
                <a:cs typeface="Arial" charset="0"/>
              </a:rPr>
              <a:t>	V</a:t>
            </a:r>
            <a:r>
              <a:rPr lang="en-US" sz="1800" baseline="-30000">
                <a:solidFill>
                  <a:srgbClr val="000000"/>
                </a:solidFill>
                <a:cs typeface="Arial" charset="0"/>
              </a:rPr>
              <a:t>1</a:t>
            </a:r>
            <a:r>
              <a:rPr lang="en-US" sz="1800">
                <a:solidFill>
                  <a:srgbClr val="000000"/>
                </a:solidFill>
                <a:cs typeface="Arial" charset="0"/>
              </a:rPr>
              <a:t>  =   	                              	V</a:t>
            </a:r>
            <a:r>
              <a:rPr lang="en-US" sz="1800" baseline="-30000">
                <a:solidFill>
                  <a:srgbClr val="000000"/>
                </a:solidFill>
                <a:cs typeface="Arial" charset="0"/>
              </a:rPr>
              <a:t>2</a:t>
            </a:r>
            <a:r>
              <a:rPr lang="en-US" sz="1800">
                <a:solidFill>
                  <a:srgbClr val="000000"/>
                </a:solidFill>
                <a:cs typeface="Arial" charset="0"/>
              </a:rPr>
              <a:t>  =   </a:t>
            </a:r>
            <a:endParaRPr lang="en-US" sz="1800">
              <a:solidFill>
                <a:srgbClr val="000000"/>
              </a:solidFill>
            </a:endParaRPr>
          </a:p>
          <a:p>
            <a:pPr algn="l" eaLnBrk="0" hangingPunct="0"/>
            <a:r>
              <a:rPr lang="en-US" sz="1800">
                <a:solidFill>
                  <a:srgbClr val="000000"/>
                </a:solidFill>
                <a:cs typeface="Arial" charset="0"/>
              </a:rPr>
              <a:t>	T</a:t>
            </a:r>
            <a:r>
              <a:rPr lang="en-US" sz="1800" baseline="-30000">
                <a:solidFill>
                  <a:srgbClr val="000000"/>
                </a:solidFill>
                <a:cs typeface="Arial" charset="0"/>
              </a:rPr>
              <a:t>1</a:t>
            </a:r>
            <a:r>
              <a:rPr lang="en-US" sz="1800">
                <a:solidFill>
                  <a:srgbClr val="000000"/>
                </a:solidFill>
                <a:cs typeface="Arial" charset="0"/>
              </a:rPr>
              <a:t>  =   			       	T</a:t>
            </a:r>
            <a:r>
              <a:rPr lang="en-US" sz="1800" baseline="-30000">
                <a:solidFill>
                  <a:srgbClr val="000000"/>
                </a:solidFill>
                <a:cs typeface="Arial" charset="0"/>
              </a:rPr>
              <a:t>2</a:t>
            </a:r>
            <a:r>
              <a:rPr lang="en-US" sz="1800">
                <a:solidFill>
                  <a:srgbClr val="000000"/>
                </a:solidFill>
                <a:cs typeface="Arial" charset="0"/>
              </a:rPr>
              <a:t>  =   </a:t>
            </a:r>
            <a:r>
              <a:rPr lang="en-US" sz="1800">
                <a:solidFill>
                  <a:srgbClr val="000000"/>
                </a:solidFill>
              </a:rPr>
              <a:t> </a:t>
            </a:r>
          </a:p>
          <a:p>
            <a:pPr algn="l" eaLnBrk="0" hangingPunct="0"/>
            <a:r>
              <a:rPr lang="en-US" sz="1800">
                <a:solidFill>
                  <a:srgbClr val="000000"/>
                </a:solidFill>
                <a:cs typeface="Arial" charset="0"/>
              </a:rPr>
              <a:t>	P</a:t>
            </a:r>
            <a:r>
              <a:rPr lang="en-US" sz="1800" baseline="-30000">
                <a:solidFill>
                  <a:srgbClr val="000000"/>
                </a:solidFill>
                <a:cs typeface="Arial" charset="0"/>
              </a:rPr>
              <a:t>1</a:t>
            </a:r>
            <a:r>
              <a:rPr lang="en-US" sz="1800">
                <a:solidFill>
                  <a:srgbClr val="000000"/>
                </a:solidFill>
                <a:cs typeface="Arial" charset="0"/>
              </a:rPr>
              <a:t>  =   	                              	P</a:t>
            </a:r>
            <a:r>
              <a:rPr lang="en-US" sz="1800" baseline="-30000">
                <a:solidFill>
                  <a:srgbClr val="000000"/>
                </a:solidFill>
                <a:cs typeface="Arial" charset="0"/>
              </a:rPr>
              <a:t>2</a:t>
            </a:r>
            <a:r>
              <a:rPr lang="en-US" sz="1800">
                <a:solidFill>
                  <a:srgbClr val="000000"/>
                </a:solidFill>
                <a:cs typeface="Arial" charset="0"/>
              </a:rPr>
              <a:t>  =   </a:t>
            </a:r>
            <a:r>
              <a:rPr lang="en-US" sz="1800">
                <a:solidFill>
                  <a:srgbClr val="000000"/>
                </a:solidFill>
              </a:rPr>
              <a:t> </a:t>
            </a:r>
          </a:p>
        </p:txBody>
      </p:sp>
      <p:grpSp>
        <p:nvGrpSpPr>
          <p:cNvPr id="2" name="Group 13"/>
          <p:cNvGrpSpPr>
            <a:grpSpLocks/>
          </p:cNvGrpSpPr>
          <p:nvPr/>
        </p:nvGrpSpPr>
        <p:grpSpPr bwMode="auto">
          <a:xfrm>
            <a:off x="2378075" y="3630613"/>
            <a:ext cx="1739900" cy="641350"/>
            <a:chOff x="1650" y="2535"/>
            <a:chExt cx="1096" cy="404"/>
          </a:xfrm>
        </p:grpSpPr>
        <p:sp>
          <p:nvSpPr>
            <p:cNvPr id="204850" name="Text Box 14"/>
            <p:cNvSpPr txBox="1">
              <a:spLocks noChangeArrowheads="1"/>
            </p:cNvSpPr>
            <p:nvPr/>
          </p:nvSpPr>
          <p:spPr bwMode="auto">
            <a:xfrm>
              <a:off x="1650" y="2535"/>
              <a:ext cx="1096" cy="404"/>
            </a:xfrm>
            <a:prstGeom prst="rect">
              <a:avLst/>
            </a:prstGeom>
            <a:noFill/>
            <a:ln w="9525">
              <a:noFill/>
              <a:miter lim="800000"/>
              <a:headEnd/>
              <a:tailEnd/>
            </a:ln>
          </p:spPr>
          <p:txBody>
            <a:bodyPr wrap="none">
              <a:spAutoFit/>
            </a:bodyPr>
            <a:lstStyle/>
            <a:p>
              <a:pPr algn="l"/>
              <a:r>
                <a:rPr lang="en-US" sz="1800">
                  <a:solidFill>
                    <a:srgbClr val="000000"/>
                  </a:solidFill>
                </a:rPr>
                <a:t>P</a:t>
              </a:r>
              <a:r>
                <a:rPr lang="en-US" sz="1800" baseline="-25000">
                  <a:solidFill>
                    <a:srgbClr val="000000"/>
                  </a:solidFill>
                </a:rPr>
                <a:t>1</a:t>
              </a:r>
              <a:r>
                <a:rPr lang="en-US" sz="1800">
                  <a:solidFill>
                    <a:srgbClr val="000000"/>
                  </a:solidFill>
                </a:rPr>
                <a:t>xV</a:t>
              </a:r>
              <a:r>
                <a:rPr lang="en-US" sz="1800" baseline="-25000">
                  <a:solidFill>
                    <a:srgbClr val="000000"/>
                  </a:solidFill>
                </a:rPr>
                <a:t>1</a:t>
              </a:r>
              <a:r>
                <a:rPr lang="en-US" sz="1800">
                  <a:solidFill>
                    <a:srgbClr val="000000"/>
                  </a:solidFill>
                </a:rPr>
                <a:t>      P</a:t>
              </a:r>
              <a:r>
                <a:rPr lang="en-US" sz="1800" baseline="-25000">
                  <a:solidFill>
                    <a:srgbClr val="000000"/>
                  </a:solidFill>
                </a:rPr>
                <a:t>2</a:t>
              </a:r>
              <a:r>
                <a:rPr lang="en-US" sz="1800">
                  <a:solidFill>
                    <a:srgbClr val="000000"/>
                  </a:solidFill>
                </a:rPr>
                <a:t>xV</a:t>
              </a:r>
              <a:r>
                <a:rPr lang="en-US" sz="1800" baseline="-25000">
                  <a:solidFill>
                    <a:srgbClr val="000000"/>
                  </a:solidFill>
                </a:rPr>
                <a:t>2</a:t>
              </a:r>
            </a:p>
            <a:p>
              <a:pPr algn="l"/>
              <a:r>
                <a:rPr lang="en-US" sz="1800">
                  <a:solidFill>
                    <a:srgbClr val="000000"/>
                  </a:solidFill>
                </a:rPr>
                <a:t>   T</a:t>
              </a:r>
              <a:r>
                <a:rPr lang="en-US" sz="1800" baseline="-25000">
                  <a:solidFill>
                    <a:srgbClr val="000000"/>
                  </a:solidFill>
                </a:rPr>
                <a:t>1</a:t>
              </a:r>
              <a:r>
                <a:rPr lang="en-US" sz="1800">
                  <a:solidFill>
                    <a:srgbClr val="000000"/>
                  </a:solidFill>
                </a:rPr>
                <a:t>            T</a:t>
              </a:r>
              <a:r>
                <a:rPr lang="en-US" sz="1800" baseline="-25000">
                  <a:solidFill>
                    <a:srgbClr val="000000"/>
                  </a:solidFill>
                </a:rPr>
                <a:t>2</a:t>
              </a:r>
            </a:p>
          </p:txBody>
        </p:sp>
        <p:sp>
          <p:nvSpPr>
            <p:cNvPr id="204851" name="Line 15"/>
            <p:cNvSpPr>
              <a:spLocks noChangeShapeType="1"/>
            </p:cNvSpPr>
            <p:nvPr/>
          </p:nvSpPr>
          <p:spPr bwMode="auto">
            <a:xfrm>
              <a:off x="1692" y="2756"/>
              <a:ext cx="392" cy="0"/>
            </a:xfrm>
            <a:prstGeom prst="line">
              <a:avLst/>
            </a:prstGeom>
            <a:noFill/>
            <a:ln w="15875">
              <a:solidFill>
                <a:schemeClr val="tx1"/>
              </a:solidFill>
              <a:round/>
              <a:headEnd/>
              <a:tailEnd/>
            </a:ln>
          </p:spPr>
          <p:txBody>
            <a:bodyPr/>
            <a:lstStyle/>
            <a:p>
              <a:endParaRPr lang="en-US">
                <a:solidFill>
                  <a:srgbClr val="000000"/>
                </a:solidFill>
              </a:endParaRPr>
            </a:p>
          </p:txBody>
        </p:sp>
        <p:sp>
          <p:nvSpPr>
            <p:cNvPr id="204852" name="Line 16"/>
            <p:cNvSpPr>
              <a:spLocks noChangeShapeType="1"/>
            </p:cNvSpPr>
            <p:nvPr/>
          </p:nvSpPr>
          <p:spPr bwMode="auto">
            <a:xfrm>
              <a:off x="2304" y="2756"/>
              <a:ext cx="380" cy="0"/>
            </a:xfrm>
            <a:prstGeom prst="line">
              <a:avLst/>
            </a:prstGeom>
            <a:noFill/>
            <a:ln w="15875">
              <a:solidFill>
                <a:schemeClr val="tx1"/>
              </a:solidFill>
              <a:round/>
              <a:headEnd/>
              <a:tailEnd/>
            </a:ln>
          </p:spPr>
          <p:txBody>
            <a:bodyPr/>
            <a:lstStyle/>
            <a:p>
              <a:endParaRPr lang="en-US">
                <a:solidFill>
                  <a:srgbClr val="000000"/>
                </a:solidFill>
              </a:endParaRPr>
            </a:p>
          </p:txBody>
        </p:sp>
        <p:sp>
          <p:nvSpPr>
            <p:cNvPr id="204853" name="Text Box 17"/>
            <p:cNvSpPr txBox="1">
              <a:spLocks noChangeArrowheads="1"/>
            </p:cNvSpPr>
            <p:nvPr/>
          </p:nvSpPr>
          <p:spPr bwMode="auto">
            <a:xfrm>
              <a:off x="2094" y="2639"/>
              <a:ext cx="200" cy="231"/>
            </a:xfrm>
            <a:prstGeom prst="rect">
              <a:avLst/>
            </a:prstGeom>
            <a:noFill/>
            <a:ln w="9525">
              <a:noFill/>
              <a:miter lim="800000"/>
              <a:headEnd/>
              <a:tailEnd/>
            </a:ln>
          </p:spPr>
          <p:txBody>
            <a:bodyPr wrap="none">
              <a:spAutoFit/>
            </a:bodyPr>
            <a:lstStyle/>
            <a:p>
              <a:pPr algn="l"/>
              <a:r>
                <a:rPr lang="en-US" sz="1800">
                  <a:solidFill>
                    <a:srgbClr val="000000"/>
                  </a:solidFill>
                </a:rPr>
                <a:t>=</a:t>
              </a:r>
            </a:p>
          </p:txBody>
        </p:sp>
      </p:grpSp>
      <p:grpSp>
        <p:nvGrpSpPr>
          <p:cNvPr id="3" name="Group 23"/>
          <p:cNvGrpSpPr>
            <a:grpSpLocks/>
          </p:cNvGrpSpPr>
          <p:nvPr/>
        </p:nvGrpSpPr>
        <p:grpSpPr bwMode="auto">
          <a:xfrm>
            <a:off x="5813425" y="4291013"/>
            <a:ext cx="1038225" cy="641350"/>
            <a:chOff x="4130" y="2543"/>
            <a:chExt cx="654" cy="404"/>
          </a:xfrm>
        </p:grpSpPr>
        <p:sp>
          <p:nvSpPr>
            <p:cNvPr id="204846" name="Text Box 19"/>
            <p:cNvSpPr txBox="1">
              <a:spLocks noChangeArrowheads="1"/>
            </p:cNvSpPr>
            <p:nvPr/>
          </p:nvSpPr>
          <p:spPr bwMode="auto">
            <a:xfrm>
              <a:off x="4130" y="2543"/>
              <a:ext cx="654" cy="404"/>
            </a:xfrm>
            <a:prstGeom prst="rect">
              <a:avLst/>
            </a:prstGeom>
            <a:noFill/>
            <a:ln w="9525">
              <a:noFill/>
              <a:miter lim="800000"/>
              <a:headEnd/>
              <a:tailEnd/>
            </a:ln>
          </p:spPr>
          <p:txBody>
            <a:bodyPr wrap="none">
              <a:spAutoFit/>
            </a:bodyPr>
            <a:lstStyle/>
            <a:p>
              <a:pPr algn="l"/>
              <a:r>
                <a:rPr lang="en-US" sz="1800">
                  <a:solidFill>
                    <a:srgbClr val="000000"/>
                  </a:solidFill>
                </a:rPr>
                <a:t>P</a:t>
              </a:r>
              <a:r>
                <a:rPr lang="en-US" sz="1800" baseline="-25000">
                  <a:solidFill>
                    <a:srgbClr val="000000"/>
                  </a:solidFill>
                </a:rPr>
                <a:t>1</a:t>
              </a:r>
              <a:r>
                <a:rPr lang="en-US" sz="1800">
                  <a:solidFill>
                    <a:srgbClr val="000000"/>
                  </a:solidFill>
                </a:rPr>
                <a:t>      P</a:t>
              </a:r>
              <a:r>
                <a:rPr lang="en-US" sz="1800" baseline="-25000">
                  <a:solidFill>
                    <a:srgbClr val="000000"/>
                  </a:solidFill>
                </a:rPr>
                <a:t>2</a:t>
              </a:r>
            </a:p>
            <a:p>
              <a:pPr algn="l"/>
              <a:r>
                <a:rPr lang="en-US" sz="1800">
                  <a:solidFill>
                    <a:srgbClr val="000000"/>
                  </a:solidFill>
                </a:rPr>
                <a:t>T</a:t>
              </a:r>
              <a:r>
                <a:rPr lang="en-US" sz="1800" baseline="-25000">
                  <a:solidFill>
                    <a:srgbClr val="000000"/>
                  </a:solidFill>
                </a:rPr>
                <a:t>1</a:t>
              </a:r>
              <a:r>
                <a:rPr lang="en-US" sz="1800">
                  <a:solidFill>
                    <a:srgbClr val="000000"/>
                  </a:solidFill>
                </a:rPr>
                <a:t>      T</a:t>
              </a:r>
              <a:r>
                <a:rPr lang="en-US" sz="1800" baseline="-25000">
                  <a:solidFill>
                    <a:srgbClr val="000000"/>
                  </a:solidFill>
                </a:rPr>
                <a:t>2</a:t>
              </a:r>
            </a:p>
          </p:txBody>
        </p:sp>
        <p:sp>
          <p:nvSpPr>
            <p:cNvPr id="204847" name="Line 20"/>
            <p:cNvSpPr>
              <a:spLocks noChangeShapeType="1"/>
            </p:cNvSpPr>
            <p:nvPr/>
          </p:nvSpPr>
          <p:spPr bwMode="auto">
            <a:xfrm>
              <a:off x="4172" y="2764"/>
              <a:ext cx="168" cy="0"/>
            </a:xfrm>
            <a:prstGeom prst="line">
              <a:avLst/>
            </a:prstGeom>
            <a:noFill/>
            <a:ln w="15875">
              <a:solidFill>
                <a:schemeClr val="tx1"/>
              </a:solidFill>
              <a:round/>
              <a:headEnd/>
              <a:tailEnd/>
            </a:ln>
          </p:spPr>
          <p:txBody>
            <a:bodyPr/>
            <a:lstStyle/>
            <a:p>
              <a:endParaRPr lang="en-US">
                <a:solidFill>
                  <a:srgbClr val="000000"/>
                </a:solidFill>
              </a:endParaRPr>
            </a:p>
          </p:txBody>
        </p:sp>
        <p:sp>
          <p:nvSpPr>
            <p:cNvPr id="204848" name="Line 21"/>
            <p:cNvSpPr>
              <a:spLocks noChangeShapeType="1"/>
            </p:cNvSpPr>
            <p:nvPr/>
          </p:nvSpPr>
          <p:spPr bwMode="auto">
            <a:xfrm>
              <a:off x="4528" y="2764"/>
              <a:ext cx="220" cy="0"/>
            </a:xfrm>
            <a:prstGeom prst="line">
              <a:avLst/>
            </a:prstGeom>
            <a:noFill/>
            <a:ln w="15875">
              <a:solidFill>
                <a:schemeClr val="tx1"/>
              </a:solidFill>
              <a:round/>
              <a:headEnd/>
              <a:tailEnd/>
            </a:ln>
          </p:spPr>
          <p:txBody>
            <a:bodyPr/>
            <a:lstStyle/>
            <a:p>
              <a:endParaRPr lang="en-US">
                <a:solidFill>
                  <a:srgbClr val="000000"/>
                </a:solidFill>
              </a:endParaRPr>
            </a:p>
          </p:txBody>
        </p:sp>
        <p:sp>
          <p:nvSpPr>
            <p:cNvPr id="204849" name="Text Box 22"/>
            <p:cNvSpPr txBox="1">
              <a:spLocks noChangeArrowheads="1"/>
            </p:cNvSpPr>
            <p:nvPr/>
          </p:nvSpPr>
          <p:spPr bwMode="auto">
            <a:xfrm>
              <a:off x="4334" y="2647"/>
              <a:ext cx="200" cy="231"/>
            </a:xfrm>
            <a:prstGeom prst="rect">
              <a:avLst/>
            </a:prstGeom>
            <a:noFill/>
            <a:ln w="9525">
              <a:noFill/>
              <a:miter lim="800000"/>
              <a:headEnd/>
              <a:tailEnd/>
            </a:ln>
          </p:spPr>
          <p:txBody>
            <a:bodyPr wrap="none">
              <a:spAutoFit/>
            </a:bodyPr>
            <a:lstStyle/>
            <a:p>
              <a:pPr algn="l"/>
              <a:r>
                <a:rPr lang="en-US" sz="1800">
                  <a:solidFill>
                    <a:srgbClr val="000000"/>
                  </a:solidFill>
                </a:rPr>
                <a:t>=</a:t>
              </a:r>
            </a:p>
          </p:txBody>
        </p:sp>
      </p:grpSp>
      <p:sp>
        <p:nvSpPr>
          <p:cNvPr id="848921" name="Rectangle 25"/>
          <p:cNvSpPr>
            <a:spLocks noChangeArrowheads="1"/>
          </p:cNvSpPr>
          <p:nvPr/>
        </p:nvSpPr>
        <p:spPr bwMode="auto">
          <a:xfrm>
            <a:off x="2149475" y="2382838"/>
            <a:ext cx="1111250" cy="366712"/>
          </a:xfrm>
          <a:prstGeom prst="rect">
            <a:avLst/>
          </a:prstGeom>
          <a:noFill/>
          <a:ln w="9525">
            <a:noFill/>
            <a:miter lim="800000"/>
            <a:headEnd/>
            <a:tailEnd/>
          </a:ln>
        </p:spPr>
        <p:txBody>
          <a:bodyPr wrap="none">
            <a:spAutoFit/>
          </a:bodyPr>
          <a:lstStyle/>
          <a:p>
            <a:pPr algn="l"/>
            <a:r>
              <a:rPr lang="en-US" sz="1800">
                <a:solidFill>
                  <a:srgbClr val="000000"/>
                </a:solidFill>
                <a:cs typeface="Arial" charset="0"/>
              </a:rPr>
              <a:t>constant </a:t>
            </a:r>
          </a:p>
        </p:txBody>
      </p:sp>
      <p:sp>
        <p:nvSpPr>
          <p:cNvPr id="848923" name="Rectangle 27"/>
          <p:cNvSpPr>
            <a:spLocks noChangeArrowheads="1"/>
          </p:cNvSpPr>
          <p:nvPr/>
        </p:nvSpPr>
        <p:spPr bwMode="auto">
          <a:xfrm>
            <a:off x="2133600" y="2655888"/>
            <a:ext cx="750888" cy="366712"/>
          </a:xfrm>
          <a:prstGeom prst="rect">
            <a:avLst/>
          </a:prstGeom>
          <a:noFill/>
          <a:ln w="9525">
            <a:noFill/>
            <a:miter lim="800000"/>
            <a:headEnd/>
            <a:tailEnd/>
          </a:ln>
        </p:spPr>
        <p:txBody>
          <a:bodyPr wrap="none">
            <a:spAutoFit/>
          </a:bodyPr>
          <a:lstStyle/>
          <a:p>
            <a:pPr algn="l"/>
            <a:r>
              <a:rPr lang="en-US" sz="1800">
                <a:solidFill>
                  <a:srgbClr val="000000"/>
                </a:solidFill>
                <a:cs typeface="Arial" charset="0"/>
              </a:rPr>
              <a:t>22 </a:t>
            </a:r>
            <a:r>
              <a:rPr lang="en-US" sz="1800" baseline="30000">
                <a:solidFill>
                  <a:srgbClr val="000000"/>
                </a:solidFill>
                <a:cs typeface="Arial" charset="0"/>
              </a:rPr>
              <a:t>o</a:t>
            </a:r>
            <a:r>
              <a:rPr lang="en-US" sz="1800">
                <a:solidFill>
                  <a:srgbClr val="000000"/>
                </a:solidFill>
                <a:cs typeface="Arial" charset="0"/>
              </a:rPr>
              <a:t>C</a:t>
            </a:r>
          </a:p>
        </p:txBody>
      </p:sp>
      <p:sp>
        <p:nvSpPr>
          <p:cNvPr id="848925" name="Rectangle 29"/>
          <p:cNvSpPr>
            <a:spLocks noChangeArrowheads="1"/>
          </p:cNvSpPr>
          <p:nvPr/>
        </p:nvSpPr>
        <p:spPr bwMode="auto">
          <a:xfrm>
            <a:off x="2828925" y="2655888"/>
            <a:ext cx="1873250" cy="366712"/>
          </a:xfrm>
          <a:prstGeom prst="rect">
            <a:avLst/>
          </a:prstGeom>
          <a:noFill/>
          <a:ln w="9525">
            <a:noFill/>
            <a:miter lim="800000"/>
            <a:headEnd/>
            <a:tailEnd/>
          </a:ln>
        </p:spPr>
        <p:txBody>
          <a:bodyPr wrap="none">
            <a:spAutoFit/>
          </a:bodyPr>
          <a:lstStyle/>
          <a:p>
            <a:pPr algn="l"/>
            <a:r>
              <a:rPr lang="en-US" sz="1800">
                <a:solidFill>
                  <a:srgbClr val="000000"/>
                </a:solidFill>
                <a:cs typeface="Arial" charset="0"/>
              </a:rPr>
              <a:t>+  273   =  295 K</a:t>
            </a:r>
          </a:p>
        </p:txBody>
      </p:sp>
      <p:sp>
        <p:nvSpPr>
          <p:cNvPr id="848927" name="Rectangle 31"/>
          <p:cNvSpPr>
            <a:spLocks noChangeArrowheads="1"/>
          </p:cNvSpPr>
          <p:nvPr/>
        </p:nvSpPr>
        <p:spPr bwMode="auto">
          <a:xfrm>
            <a:off x="2149475" y="2935288"/>
            <a:ext cx="1085850" cy="366712"/>
          </a:xfrm>
          <a:prstGeom prst="rect">
            <a:avLst/>
          </a:prstGeom>
          <a:noFill/>
          <a:ln w="9525">
            <a:noFill/>
            <a:miter lim="800000"/>
            <a:headEnd/>
            <a:tailEnd/>
          </a:ln>
        </p:spPr>
        <p:txBody>
          <a:bodyPr wrap="none">
            <a:spAutoFit/>
          </a:bodyPr>
          <a:lstStyle/>
          <a:p>
            <a:pPr algn="l"/>
            <a:r>
              <a:rPr lang="en-US" sz="1800">
                <a:solidFill>
                  <a:srgbClr val="000000"/>
                </a:solidFill>
                <a:cs typeface="Arial" charset="0"/>
              </a:rPr>
              <a:t>98.6 kPa</a:t>
            </a:r>
          </a:p>
        </p:txBody>
      </p:sp>
      <p:sp>
        <p:nvSpPr>
          <p:cNvPr id="848929" name="Rectangle 33"/>
          <p:cNvSpPr>
            <a:spLocks noChangeArrowheads="1"/>
          </p:cNvSpPr>
          <p:nvPr/>
        </p:nvSpPr>
        <p:spPr bwMode="auto">
          <a:xfrm>
            <a:off x="5807075" y="2382838"/>
            <a:ext cx="1047750" cy="366712"/>
          </a:xfrm>
          <a:prstGeom prst="rect">
            <a:avLst/>
          </a:prstGeom>
          <a:noFill/>
          <a:ln w="9525">
            <a:noFill/>
            <a:miter lim="800000"/>
            <a:headEnd/>
            <a:tailEnd/>
          </a:ln>
        </p:spPr>
        <p:txBody>
          <a:bodyPr wrap="none">
            <a:spAutoFit/>
          </a:bodyPr>
          <a:lstStyle/>
          <a:p>
            <a:pPr algn="l"/>
            <a:r>
              <a:rPr lang="en-US" sz="1800">
                <a:solidFill>
                  <a:srgbClr val="000000"/>
                </a:solidFill>
                <a:cs typeface="Arial" charset="0"/>
              </a:rPr>
              <a:t>constant</a:t>
            </a:r>
          </a:p>
        </p:txBody>
      </p:sp>
      <p:sp>
        <p:nvSpPr>
          <p:cNvPr id="848931" name="Rectangle 35"/>
          <p:cNvSpPr>
            <a:spLocks noChangeArrowheads="1"/>
          </p:cNvSpPr>
          <p:nvPr/>
        </p:nvSpPr>
        <p:spPr bwMode="auto">
          <a:xfrm>
            <a:off x="5784850" y="2655888"/>
            <a:ext cx="700088" cy="366712"/>
          </a:xfrm>
          <a:prstGeom prst="rect">
            <a:avLst/>
          </a:prstGeom>
          <a:noFill/>
          <a:ln w="9525">
            <a:noFill/>
            <a:miter lim="800000"/>
            <a:headEnd/>
            <a:tailEnd/>
          </a:ln>
        </p:spPr>
        <p:txBody>
          <a:bodyPr wrap="none">
            <a:spAutoFit/>
          </a:bodyPr>
          <a:lstStyle/>
          <a:p>
            <a:pPr algn="l"/>
            <a:r>
              <a:rPr lang="en-US" sz="1800">
                <a:solidFill>
                  <a:srgbClr val="000000"/>
                </a:solidFill>
                <a:cs typeface="Arial" charset="0"/>
              </a:rPr>
              <a:t>-8 </a:t>
            </a:r>
            <a:r>
              <a:rPr lang="en-US" sz="1800" baseline="30000">
                <a:solidFill>
                  <a:srgbClr val="000000"/>
                </a:solidFill>
                <a:cs typeface="Arial" charset="0"/>
              </a:rPr>
              <a:t>o</a:t>
            </a:r>
            <a:r>
              <a:rPr lang="en-US" sz="1800">
                <a:solidFill>
                  <a:srgbClr val="000000"/>
                </a:solidFill>
                <a:cs typeface="Arial" charset="0"/>
              </a:rPr>
              <a:t>C</a:t>
            </a:r>
          </a:p>
        </p:txBody>
      </p:sp>
      <p:sp>
        <p:nvSpPr>
          <p:cNvPr id="848933" name="Rectangle 37"/>
          <p:cNvSpPr>
            <a:spLocks noChangeArrowheads="1"/>
          </p:cNvSpPr>
          <p:nvPr/>
        </p:nvSpPr>
        <p:spPr bwMode="auto">
          <a:xfrm>
            <a:off x="6435725" y="2655888"/>
            <a:ext cx="1873250" cy="366712"/>
          </a:xfrm>
          <a:prstGeom prst="rect">
            <a:avLst/>
          </a:prstGeom>
          <a:noFill/>
          <a:ln w="9525">
            <a:noFill/>
            <a:miter lim="800000"/>
            <a:headEnd/>
            <a:tailEnd/>
          </a:ln>
        </p:spPr>
        <p:txBody>
          <a:bodyPr wrap="none">
            <a:spAutoFit/>
          </a:bodyPr>
          <a:lstStyle/>
          <a:p>
            <a:pPr algn="l"/>
            <a:r>
              <a:rPr lang="en-US" sz="1800">
                <a:solidFill>
                  <a:srgbClr val="000000"/>
                </a:solidFill>
                <a:cs typeface="Arial" charset="0"/>
              </a:rPr>
              <a:t>+  273   =  265 K</a:t>
            </a:r>
          </a:p>
        </p:txBody>
      </p:sp>
      <p:sp>
        <p:nvSpPr>
          <p:cNvPr id="848935" name="Rectangle 39"/>
          <p:cNvSpPr>
            <a:spLocks noChangeArrowheads="1"/>
          </p:cNvSpPr>
          <p:nvPr/>
        </p:nvSpPr>
        <p:spPr bwMode="auto">
          <a:xfrm>
            <a:off x="5807075" y="2935288"/>
            <a:ext cx="1390650" cy="366712"/>
          </a:xfrm>
          <a:prstGeom prst="rect">
            <a:avLst/>
          </a:prstGeom>
          <a:noFill/>
          <a:ln w="9525">
            <a:noFill/>
            <a:miter lim="800000"/>
            <a:headEnd/>
            <a:tailEnd/>
          </a:ln>
        </p:spPr>
        <p:txBody>
          <a:bodyPr wrap="none">
            <a:spAutoFit/>
          </a:bodyPr>
          <a:lstStyle/>
          <a:p>
            <a:pPr algn="l" eaLnBrk="0" hangingPunct="0"/>
            <a:r>
              <a:rPr lang="en-US" sz="1800">
                <a:solidFill>
                  <a:srgbClr val="000000"/>
                </a:solidFill>
                <a:cs typeface="Arial" charset="0"/>
              </a:rPr>
              <a:t>_________</a:t>
            </a:r>
            <a:r>
              <a:rPr lang="en-US" sz="1800">
                <a:solidFill>
                  <a:srgbClr val="000000"/>
                </a:solidFill>
              </a:rPr>
              <a:t> </a:t>
            </a:r>
          </a:p>
        </p:txBody>
      </p:sp>
      <p:grpSp>
        <p:nvGrpSpPr>
          <p:cNvPr id="4" name="Group 45"/>
          <p:cNvGrpSpPr>
            <a:grpSpLocks/>
          </p:cNvGrpSpPr>
          <p:nvPr/>
        </p:nvGrpSpPr>
        <p:grpSpPr bwMode="auto">
          <a:xfrm>
            <a:off x="3508375" y="5008563"/>
            <a:ext cx="1949450" cy="641350"/>
            <a:chOff x="3138" y="3263"/>
            <a:chExt cx="1228" cy="404"/>
          </a:xfrm>
        </p:grpSpPr>
        <p:sp>
          <p:nvSpPr>
            <p:cNvPr id="204842" name="Text Box 41"/>
            <p:cNvSpPr txBox="1">
              <a:spLocks noChangeArrowheads="1"/>
            </p:cNvSpPr>
            <p:nvPr/>
          </p:nvSpPr>
          <p:spPr bwMode="auto">
            <a:xfrm>
              <a:off x="3138" y="3263"/>
              <a:ext cx="1228" cy="404"/>
            </a:xfrm>
            <a:prstGeom prst="rect">
              <a:avLst/>
            </a:prstGeom>
            <a:noFill/>
            <a:ln w="9525">
              <a:noFill/>
              <a:miter lim="800000"/>
              <a:headEnd/>
              <a:tailEnd/>
            </a:ln>
          </p:spPr>
          <p:txBody>
            <a:bodyPr wrap="none">
              <a:spAutoFit/>
            </a:bodyPr>
            <a:lstStyle/>
            <a:p>
              <a:pPr algn="l"/>
              <a:r>
                <a:rPr lang="en-US" sz="1800">
                  <a:solidFill>
                    <a:srgbClr val="000000"/>
                  </a:solidFill>
                </a:rPr>
                <a:t>98.6 kPa       P</a:t>
              </a:r>
              <a:r>
                <a:rPr lang="en-US" sz="1800" baseline="-25000">
                  <a:solidFill>
                    <a:srgbClr val="000000"/>
                  </a:solidFill>
                </a:rPr>
                <a:t>2</a:t>
              </a:r>
            </a:p>
            <a:p>
              <a:pPr algn="l"/>
              <a:r>
                <a:rPr lang="en-US" sz="1800">
                  <a:solidFill>
                    <a:srgbClr val="000000"/>
                  </a:solidFill>
                </a:rPr>
                <a:t>  295 K       265 K</a:t>
              </a:r>
              <a:endParaRPr lang="en-US" sz="1800" baseline="-25000">
                <a:solidFill>
                  <a:srgbClr val="000000"/>
                </a:solidFill>
              </a:endParaRPr>
            </a:p>
          </p:txBody>
        </p:sp>
        <p:sp>
          <p:nvSpPr>
            <p:cNvPr id="204843" name="Line 42"/>
            <p:cNvSpPr>
              <a:spLocks noChangeShapeType="1"/>
            </p:cNvSpPr>
            <p:nvPr/>
          </p:nvSpPr>
          <p:spPr bwMode="auto">
            <a:xfrm>
              <a:off x="3180" y="3484"/>
              <a:ext cx="596" cy="0"/>
            </a:xfrm>
            <a:prstGeom prst="line">
              <a:avLst/>
            </a:prstGeom>
            <a:noFill/>
            <a:ln w="15875">
              <a:solidFill>
                <a:schemeClr val="tx1"/>
              </a:solidFill>
              <a:round/>
              <a:headEnd/>
              <a:tailEnd/>
            </a:ln>
          </p:spPr>
          <p:txBody>
            <a:bodyPr/>
            <a:lstStyle/>
            <a:p>
              <a:endParaRPr lang="en-US">
                <a:solidFill>
                  <a:srgbClr val="000000"/>
                </a:solidFill>
              </a:endParaRPr>
            </a:p>
          </p:txBody>
        </p:sp>
        <p:sp>
          <p:nvSpPr>
            <p:cNvPr id="204844" name="Line 43"/>
            <p:cNvSpPr>
              <a:spLocks noChangeShapeType="1"/>
            </p:cNvSpPr>
            <p:nvPr/>
          </p:nvSpPr>
          <p:spPr bwMode="auto">
            <a:xfrm>
              <a:off x="3944" y="3484"/>
              <a:ext cx="376" cy="0"/>
            </a:xfrm>
            <a:prstGeom prst="line">
              <a:avLst/>
            </a:prstGeom>
            <a:noFill/>
            <a:ln w="15875">
              <a:solidFill>
                <a:schemeClr val="tx1"/>
              </a:solidFill>
              <a:round/>
              <a:headEnd/>
              <a:tailEnd/>
            </a:ln>
          </p:spPr>
          <p:txBody>
            <a:bodyPr/>
            <a:lstStyle/>
            <a:p>
              <a:endParaRPr lang="en-US">
                <a:solidFill>
                  <a:srgbClr val="000000"/>
                </a:solidFill>
              </a:endParaRPr>
            </a:p>
          </p:txBody>
        </p:sp>
        <p:sp>
          <p:nvSpPr>
            <p:cNvPr id="204845" name="Text Box 44"/>
            <p:cNvSpPr txBox="1">
              <a:spLocks noChangeArrowheads="1"/>
            </p:cNvSpPr>
            <p:nvPr/>
          </p:nvSpPr>
          <p:spPr bwMode="auto">
            <a:xfrm>
              <a:off x="3758" y="3367"/>
              <a:ext cx="200" cy="231"/>
            </a:xfrm>
            <a:prstGeom prst="rect">
              <a:avLst/>
            </a:prstGeom>
            <a:noFill/>
            <a:ln w="9525">
              <a:noFill/>
              <a:miter lim="800000"/>
              <a:headEnd/>
              <a:tailEnd/>
            </a:ln>
          </p:spPr>
          <p:txBody>
            <a:bodyPr wrap="none">
              <a:spAutoFit/>
            </a:bodyPr>
            <a:lstStyle/>
            <a:p>
              <a:pPr algn="l"/>
              <a:r>
                <a:rPr lang="en-US" sz="1800">
                  <a:solidFill>
                    <a:srgbClr val="000000"/>
                  </a:solidFill>
                </a:rPr>
                <a:t>=</a:t>
              </a:r>
            </a:p>
          </p:txBody>
        </p:sp>
      </p:grpSp>
      <p:sp>
        <p:nvSpPr>
          <p:cNvPr id="848943" name="Rectangle 47"/>
          <p:cNvSpPr>
            <a:spLocks noChangeArrowheads="1"/>
          </p:cNvSpPr>
          <p:nvPr/>
        </p:nvSpPr>
        <p:spPr bwMode="auto">
          <a:xfrm>
            <a:off x="2079625" y="5938838"/>
            <a:ext cx="1709738" cy="366712"/>
          </a:xfrm>
          <a:prstGeom prst="rect">
            <a:avLst/>
          </a:prstGeom>
          <a:noFill/>
          <a:ln w="9525">
            <a:noFill/>
            <a:miter lim="800000"/>
            <a:headEnd/>
            <a:tailEnd/>
          </a:ln>
        </p:spPr>
        <p:txBody>
          <a:bodyPr wrap="none">
            <a:spAutoFit/>
          </a:bodyPr>
          <a:lstStyle/>
          <a:p>
            <a:pPr algn="l"/>
            <a:r>
              <a:rPr lang="en-US" sz="1800">
                <a:solidFill>
                  <a:srgbClr val="0000CC"/>
                </a:solidFill>
                <a:cs typeface="Arial" charset="0"/>
              </a:rPr>
              <a:t>P</a:t>
            </a:r>
            <a:r>
              <a:rPr lang="en-US" sz="1800" baseline="-30000">
                <a:solidFill>
                  <a:srgbClr val="0000CC"/>
                </a:solidFill>
                <a:cs typeface="Arial" charset="0"/>
              </a:rPr>
              <a:t>2</a:t>
            </a:r>
            <a:r>
              <a:rPr lang="en-US" sz="1800">
                <a:solidFill>
                  <a:srgbClr val="0000CC"/>
                </a:solidFill>
                <a:cs typeface="Arial" charset="0"/>
              </a:rPr>
              <a:t>  =  88.6 kPa</a:t>
            </a:r>
          </a:p>
        </p:txBody>
      </p:sp>
      <p:sp>
        <p:nvSpPr>
          <p:cNvPr id="848944" name="Line 48"/>
          <p:cNvSpPr>
            <a:spLocks noChangeShapeType="1"/>
          </p:cNvSpPr>
          <p:nvPr/>
        </p:nvSpPr>
        <p:spPr bwMode="auto">
          <a:xfrm flipH="1">
            <a:off x="2800350" y="3708400"/>
            <a:ext cx="234950" cy="234950"/>
          </a:xfrm>
          <a:prstGeom prst="line">
            <a:avLst/>
          </a:prstGeom>
          <a:noFill/>
          <a:ln w="19050">
            <a:solidFill>
              <a:srgbClr val="FF0000"/>
            </a:solidFill>
            <a:round/>
            <a:headEnd/>
            <a:tailEnd/>
          </a:ln>
        </p:spPr>
        <p:txBody>
          <a:bodyPr/>
          <a:lstStyle/>
          <a:p>
            <a:endParaRPr lang="en-US">
              <a:solidFill>
                <a:srgbClr val="000000"/>
              </a:solidFill>
            </a:endParaRPr>
          </a:p>
        </p:txBody>
      </p:sp>
      <p:sp>
        <p:nvSpPr>
          <p:cNvPr id="848945" name="Line 49"/>
          <p:cNvSpPr>
            <a:spLocks noChangeShapeType="1"/>
          </p:cNvSpPr>
          <p:nvPr/>
        </p:nvSpPr>
        <p:spPr bwMode="auto">
          <a:xfrm flipH="1">
            <a:off x="3765550" y="3714750"/>
            <a:ext cx="234950" cy="234950"/>
          </a:xfrm>
          <a:prstGeom prst="line">
            <a:avLst/>
          </a:prstGeom>
          <a:noFill/>
          <a:ln w="19050">
            <a:solidFill>
              <a:srgbClr val="FF0000"/>
            </a:solidFill>
            <a:round/>
            <a:headEnd/>
            <a:tailEnd/>
          </a:ln>
        </p:spPr>
        <p:txBody>
          <a:bodyPr/>
          <a:lstStyle/>
          <a:p>
            <a:endParaRPr lang="en-US">
              <a:solidFill>
                <a:srgbClr val="000000"/>
              </a:solidFill>
            </a:endParaRPr>
          </a:p>
        </p:txBody>
      </p:sp>
      <p:sp>
        <p:nvSpPr>
          <p:cNvPr id="848947" name="AutoShape 51"/>
          <p:cNvSpPr>
            <a:spLocks noChangeArrowheads="1"/>
          </p:cNvSpPr>
          <p:nvPr/>
        </p:nvSpPr>
        <p:spPr bwMode="auto">
          <a:xfrm rot="-792723">
            <a:off x="3632200" y="5208588"/>
            <a:ext cx="1644650" cy="307975"/>
          </a:xfrm>
          <a:prstGeom prst="roundRect">
            <a:avLst>
              <a:gd name="adj" fmla="val 16667"/>
            </a:avLst>
          </a:prstGeom>
          <a:noFill/>
          <a:ln w="9525">
            <a:solidFill>
              <a:srgbClr val="FF6600"/>
            </a:solidFill>
            <a:round/>
            <a:headEnd/>
            <a:tailEnd/>
          </a:ln>
        </p:spPr>
        <p:txBody>
          <a:bodyPr wrap="none" anchor="ctr"/>
          <a:lstStyle/>
          <a:p>
            <a:endParaRPr lang="en-US">
              <a:solidFill>
                <a:srgbClr val="000000"/>
              </a:solidFill>
            </a:endParaRPr>
          </a:p>
        </p:txBody>
      </p:sp>
      <p:sp>
        <p:nvSpPr>
          <p:cNvPr id="848948" name="AutoShape 52"/>
          <p:cNvSpPr>
            <a:spLocks noChangeArrowheads="1"/>
          </p:cNvSpPr>
          <p:nvPr/>
        </p:nvSpPr>
        <p:spPr bwMode="auto">
          <a:xfrm rot="792723" flipH="1">
            <a:off x="3567113" y="5114925"/>
            <a:ext cx="1878012" cy="388938"/>
          </a:xfrm>
          <a:prstGeom prst="roundRect">
            <a:avLst>
              <a:gd name="adj" fmla="val 16667"/>
            </a:avLst>
          </a:prstGeom>
          <a:noFill/>
          <a:ln w="9525">
            <a:solidFill>
              <a:schemeClr val="hlink"/>
            </a:solidFill>
            <a:round/>
            <a:headEnd/>
            <a:tailEnd/>
          </a:ln>
        </p:spPr>
        <p:txBody>
          <a:bodyPr wrap="none" anchor="ctr"/>
          <a:lstStyle/>
          <a:p>
            <a:endParaRPr lang="en-US">
              <a:solidFill>
                <a:srgbClr val="000000"/>
              </a:solidFill>
            </a:endParaRPr>
          </a:p>
        </p:txBody>
      </p:sp>
      <p:sp>
        <p:nvSpPr>
          <p:cNvPr id="848949" name="Text Box 53"/>
          <p:cNvSpPr txBox="1">
            <a:spLocks noChangeArrowheads="1"/>
          </p:cNvSpPr>
          <p:nvPr/>
        </p:nvSpPr>
        <p:spPr bwMode="auto">
          <a:xfrm>
            <a:off x="5832475" y="5424488"/>
            <a:ext cx="942975" cy="274637"/>
          </a:xfrm>
          <a:prstGeom prst="rect">
            <a:avLst/>
          </a:prstGeom>
          <a:solidFill>
            <a:srgbClr val="FF6600">
              <a:alpha val="50195"/>
            </a:srgbClr>
          </a:solidFill>
          <a:ln w="9525">
            <a:noFill/>
            <a:miter lim="800000"/>
            <a:headEnd/>
            <a:tailEnd/>
          </a:ln>
        </p:spPr>
        <p:txBody>
          <a:bodyPr wrap="none">
            <a:spAutoFit/>
          </a:bodyPr>
          <a:lstStyle/>
          <a:p>
            <a:pPr algn="l"/>
            <a:r>
              <a:rPr lang="en-US">
                <a:solidFill>
                  <a:srgbClr val="000000"/>
                </a:solidFill>
              </a:rPr>
              <a:t>(P</a:t>
            </a:r>
            <a:r>
              <a:rPr lang="en-US" baseline="-25000">
                <a:solidFill>
                  <a:srgbClr val="000000"/>
                </a:solidFill>
              </a:rPr>
              <a:t>2</a:t>
            </a:r>
            <a:r>
              <a:rPr lang="en-US">
                <a:solidFill>
                  <a:srgbClr val="000000"/>
                </a:solidFill>
              </a:rPr>
              <a:t>)(295 K)</a:t>
            </a:r>
          </a:p>
        </p:txBody>
      </p:sp>
      <p:sp>
        <p:nvSpPr>
          <p:cNvPr id="848950" name="Text Box 54"/>
          <p:cNvSpPr txBox="1">
            <a:spLocks noChangeArrowheads="1"/>
          </p:cNvSpPr>
          <p:nvPr/>
        </p:nvSpPr>
        <p:spPr bwMode="auto">
          <a:xfrm>
            <a:off x="6746875" y="5437188"/>
            <a:ext cx="273050" cy="274637"/>
          </a:xfrm>
          <a:prstGeom prst="rect">
            <a:avLst/>
          </a:prstGeom>
          <a:noFill/>
          <a:ln w="9525">
            <a:noFill/>
            <a:miter lim="800000"/>
            <a:headEnd/>
            <a:tailEnd/>
          </a:ln>
        </p:spPr>
        <p:txBody>
          <a:bodyPr wrap="none">
            <a:spAutoFit/>
          </a:bodyPr>
          <a:lstStyle/>
          <a:p>
            <a:pPr algn="l"/>
            <a:r>
              <a:rPr lang="en-US">
                <a:solidFill>
                  <a:srgbClr val="000000"/>
                </a:solidFill>
              </a:rPr>
              <a:t>=</a:t>
            </a:r>
          </a:p>
        </p:txBody>
      </p:sp>
      <p:sp>
        <p:nvSpPr>
          <p:cNvPr id="848951" name="Text Box 55"/>
          <p:cNvSpPr txBox="1">
            <a:spLocks noChangeArrowheads="1"/>
          </p:cNvSpPr>
          <p:nvPr/>
        </p:nvSpPr>
        <p:spPr bwMode="auto">
          <a:xfrm>
            <a:off x="7019925" y="5424488"/>
            <a:ext cx="1384300" cy="274637"/>
          </a:xfrm>
          <a:prstGeom prst="rect">
            <a:avLst/>
          </a:prstGeom>
          <a:solidFill>
            <a:schemeClr val="hlink">
              <a:alpha val="50195"/>
            </a:schemeClr>
          </a:solidFill>
          <a:ln w="9525">
            <a:noFill/>
            <a:miter lim="800000"/>
            <a:headEnd/>
            <a:tailEnd/>
          </a:ln>
        </p:spPr>
        <p:txBody>
          <a:bodyPr wrap="none">
            <a:spAutoFit/>
          </a:bodyPr>
          <a:lstStyle/>
          <a:p>
            <a:pPr algn="l"/>
            <a:r>
              <a:rPr lang="en-US">
                <a:solidFill>
                  <a:srgbClr val="000000"/>
                </a:solidFill>
              </a:rPr>
              <a:t>(98.6 kPa)(265 K)</a:t>
            </a:r>
          </a:p>
        </p:txBody>
      </p:sp>
      <p:sp>
        <p:nvSpPr>
          <p:cNvPr id="848953" name="Line 57"/>
          <p:cNvSpPr>
            <a:spLocks noChangeShapeType="1"/>
          </p:cNvSpPr>
          <p:nvPr/>
        </p:nvSpPr>
        <p:spPr bwMode="auto">
          <a:xfrm>
            <a:off x="5842000" y="5702300"/>
            <a:ext cx="927100" cy="0"/>
          </a:xfrm>
          <a:prstGeom prst="line">
            <a:avLst/>
          </a:prstGeom>
          <a:noFill/>
          <a:ln w="15875">
            <a:solidFill>
              <a:schemeClr val="tx1"/>
            </a:solidFill>
            <a:round/>
            <a:headEnd/>
            <a:tailEnd/>
          </a:ln>
        </p:spPr>
        <p:txBody>
          <a:bodyPr/>
          <a:lstStyle/>
          <a:p>
            <a:endParaRPr lang="en-US">
              <a:solidFill>
                <a:srgbClr val="000000"/>
              </a:solidFill>
            </a:endParaRPr>
          </a:p>
        </p:txBody>
      </p:sp>
      <p:sp>
        <p:nvSpPr>
          <p:cNvPr id="848954" name="Line 58"/>
          <p:cNvSpPr>
            <a:spLocks noChangeShapeType="1"/>
          </p:cNvSpPr>
          <p:nvPr/>
        </p:nvSpPr>
        <p:spPr bwMode="auto">
          <a:xfrm>
            <a:off x="7029450" y="5702300"/>
            <a:ext cx="1358900" cy="0"/>
          </a:xfrm>
          <a:prstGeom prst="line">
            <a:avLst/>
          </a:prstGeom>
          <a:noFill/>
          <a:ln w="15875">
            <a:solidFill>
              <a:schemeClr val="tx1"/>
            </a:solidFill>
            <a:round/>
            <a:headEnd/>
            <a:tailEnd/>
          </a:ln>
        </p:spPr>
        <p:txBody>
          <a:bodyPr/>
          <a:lstStyle/>
          <a:p>
            <a:endParaRPr lang="en-US">
              <a:solidFill>
                <a:srgbClr val="000000"/>
              </a:solidFill>
            </a:endParaRPr>
          </a:p>
        </p:txBody>
      </p:sp>
      <p:grpSp>
        <p:nvGrpSpPr>
          <p:cNvPr id="5" name="Group 73"/>
          <p:cNvGrpSpPr>
            <a:grpSpLocks/>
          </p:cNvGrpSpPr>
          <p:nvPr/>
        </p:nvGrpSpPr>
        <p:grpSpPr bwMode="auto">
          <a:xfrm>
            <a:off x="6099175" y="5653088"/>
            <a:ext cx="2301875" cy="274637"/>
            <a:chOff x="3842" y="3561"/>
            <a:chExt cx="1450" cy="173"/>
          </a:xfrm>
        </p:grpSpPr>
        <p:sp>
          <p:nvSpPr>
            <p:cNvPr id="204840" name="Text Box 59"/>
            <p:cNvSpPr txBox="1">
              <a:spLocks noChangeArrowheads="1"/>
            </p:cNvSpPr>
            <p:nvPr/>
          </p:nvSpPr>
          <p:spPr bwMode="auto">
            <a:xfrm>
              <a:off x="3842" y="3561"/>
              <a:ext cx="430" cy="173"/>
            </a:xfrm>
            <a:prstGeom prst="rect">
              <a:avLst/>
            </a:prstGeom>
            <a:noFill/>
            <a:ln w="9525">
              <a:noFill/>
              <a:miter lim="800000"/>
              <a:headEnd/>
              <a:tailEnd/>
            </a:ln>
          </p:spPr>
          <p:txBody>
            <a:bodyPr wrap="none">
              <a:spAutoFit/>
            </a:bodyPr>
            <a:lstStyle/>
            <a:p>
              <a:pPr algn="l"/>
              <a:r>
                <a:rPr lang="en-US">
                  <a:solidFill>
                    <a:srgbClr val="000000"/>
                  </a:solidFill>
                </a:rPr>
                <a:t>(295 K)</a:t>
              </a:r>
            </a:p>
          </p:txBody>
        </p:sp>
        <p:sp>
          <p:nvSpPr>
            <p:cNvPr id="204841" name="Text Box 60"/>
            <p:cNvSpPr txBox="1">
              <a:spLocks noChangeArrowheads="1"/>
            </p:cNvSpPr>
            <p:nvPr/>
          </p:nvSpPr>
          <p:spPr bwMode="auto">
            <a:xfrm>
              <a:off x="4862" y="3561"/>
              <a:ext cx="430" cy="173"/>
            </a:xfrm>
            <a:prstGeom prst="rect">
              <a:avLst/>
            </a:prstGeom>
            <a:noFill/>
            <a:ln w="9525">
              <a:noFill/>
              <a:miter lim="800000"/>
              <a:headEnd/>
              <a:tailEnd/>
            </a:ln>
          </p:spPr>
          <p:txBody>
            <a:bodyPr wrap="none">
              <a:spAutoFit/>
            </a:bodyPr>
            <a:lstStyle/>
            <a:p>
              <a:pPr algn="l"/>
              <a:r>
                <a:rPr lang="en-US">
                  <a:solidFill>
                    <a:srgbClr val="000000"/>
                  </a:solidFill>
                </a:rPr>
                <a:t>(295 K)</a:t>
              </a:r>
            </a:p>
          </p:txBody>
        </p:sp>
      </p:grpSp>
      <p:sp>
        <p:nvSpPr>
          <p:cNvPr id="848958" name="Line 62"/>
          <p:cNvSpPr>
            <a:spLocks noChangeShapeType="1"/>
          </p:cNvSpPr>
          <p:nvPr/>
        </p:nvSpPr>
        <p:spPr bwMode="auto">
          <a:xfrm flipH="1">
            <a:off x="6242050" y="5461000"/>
            <a:ext cx="228600" cy="203200"/>
          </a:xfrm>
          <a:prstGeom prst="line">
            <a:avLst/>
          </a:prstGeom>
          <a:noFill/>
          <a:ln w="15875">
            <a:solidFill>
              <a:srgbClr val="FF0000"/>
            </a:solidFill>
            <a:round/>
            <a:headEnd/>
            <a:tailEnd/>
          </a:ln>
        </p:spPr>
        <p:txBody>
          <a:bodyPr/>
          <a:lstStyle/>
          <a:p>
            <a:endParaRPr lang="en-US">
              <a:solidFill>
                <a:srgbClr val="000000"/>
              </a:solidFill>
            </a:endParaRPr>
          </a:p>
        </p:txBody>
      </p:sp>
      <p:sp>
        <p:nvSpPr>
          <p:cNvPr id="848959" name="Line 63"/>
          <p:cNvSpPr>
            <a:spLocks noChangeShapeType="1"/>
          </p:cNvSpPr>
          <p:nvPr/>
        </p:nvSpPr>
        <p:spPr bwMode="auto">
          <a:xfrm flipH="1">
            <a:off x="6248400" y="5695950"/>
            <a:ext cx="228600" cy="203200"/>
          </a:xfrm>
          <a:prstGeom prst="line">
            <a:avLst/>
          </a:prstGeom>
          <a:noFill/>
          <a:ln w="15875">
            <a:solidFill>
              <a:srgbClr val="FF0000"/>
            </a:solidFill>
            <a:round/>
            <a:headEnd/>
            <a:tailEnd/>
          </a:ln>
        </p:spPr>
        <p:txBody>
          <a:bodyPr/>
          <a:lstStyle/>
          <a:p>
            <a:endParaRPr lang="en-US">
              <a:solidFill>
                <a:srgbClr val="000000"/>
              </a:solidFill>
            </a:endParaRPr>
          </a:p>
        </p:txBody>
      </p:sp>
      <p:sp>
        <p:nvSpPr>
          <p:cNvPr id="848961" name="Line 65"/>
          <p:cNvSpPr>
            <a:spLocks noChangeShapeType="1"/>
          </p:cNvSpPr>
          <p:nvPr/>
        </p:nvSpPr>
        <p:spPr bwMode="auto">
          <a:xfrm flipH="1">
            <a:off x="6500813" y="5524500"/>
            <a:ext cx="128587" cy="114300"/>
          </a:xfrm>
          <a:prstGeom prst="line">
            <a:avLst/>
          </a:prstGeom>
          <a:noFill/>
          <a:ln w="15875">
            <a:solidFill>
              <a:srgbClr val="FF0000"/>
            </a:solidFill>
            <a:round/>
            <a:headEnd/>
            <a:tailEnd/>
          </a:ln>
        </p:spPr>
        <p:txBody>
          <a:bodyPr/>
          <a:lstStyle/>
          <a:p>
            <a:endParaRPr lang="en-US">
              <a:solidFill>
                <a:srgbClr val="000000"/>
              </a:solidFill>
            </a:endParaRPr>
          </a:p>
        </p:txBody>
      </p:sp>
      <p:sp>
        <p:nvSpPr>
          <p:cNvPr id="848962" name="Line 66"/>
          <p:cNvSpPr>
            <a:spLocks noChangeShapeType="1"/>
          </p:cNvSpPr>
          <p:nvPr/>
        </p:nvSpPr>
        <p:spPr bwMode="auto">
          <a:xfrm flipH="1">
            <a:off x="6507163" y="5746750"/>
            <a:ext cx="128587" cy="114300"/>
          </a:xfrm>
          <a:prstGeom prst="line">
            <a:avLst/>
          </a:prstGeom>
          <a:noFill/>
          <a:ln w="15875">
            <a:solidFill>
              <a:srgbClr val="FF0000"/>
            </a:solidFill>
            <a:round/>
            <a:headEnd/>
            <a:tailEnd/>
          </a:ln>
        </p:spPr>
        <p:txBody>
          <a:bodyPr/>
          <a:lstStyle/>
          <a:p>
            <a:endParaRPr lang="en-US">
              <a:solidFill>
                <a:srgbClr val="000000"/>
              </a:solidFill>
            </a:endParaRPr>
          </a:p>
        </p:txBody>
      </p:sp>
      <p:sp>
        <p:nvSpPr>
          <p:cNvPr id="848963" name="Line 67"/>
          <p:cNvSpPr>
            <a:spLocks noChangeShapeType="1"/>
          </p:cNvSpPr>
          <p:nvPr/>
        </p:nvSpPr>
        <p:spPr bwMode="auto">
          <a:xfrm flipH="1">
            <a:off x="8126413" y="5524500"/>
            <a:ext cx="128587" cy="114300"/>
          </a:xfrm>
          <a:prstGeom prst="line">
            <a:avLst/>
          </a:prstGeom>
          <a:noFill/>
          <a:ln w="15875">
            <a:solidFill>
              <a:srgbClr val="FF0000"/>
            </a:solidFill>
            <a:round/>
            <a:headEnd/>
            <a:tailEnd/>
          </a:ln>
        </p:spPr>
        <p:txBody>
          <a:bodyPr/>
          <a:lstStyle/>
          <a:p>
            <a:endParaRPr lang="en-US">
              <a:solidFill>
                <a:srgbClr val="000000"/>
              </a:solidFill>
            </a:endParaRPr>
          </a:p>
        </p:txBody>
      </p:sp>
      <p:sp>
        <p:nvSpPr>
          <p:cNvPr id="848964" name="Line 68"/>
          <p:cNvSpPr>
            <a:spLocks noChangeShapeType="1"/>
          </p:cNvSpPr>
          <p:nvPr/>
        </p:nvSpPr>
        <p:spPr bwMode="auto">
          <a:xfrm flipH="1">
            <a:off x="8132763" y="5746750"/>
            <a:ext cx="128587" cy="114300"/>
          </a:xfrm>
          <a:prstGeom prst="line">
            <a:avLst/>
          </a:prstGeom>
          <a:noFill/>
          <a:ln w="15875">
            <a:solidFill>
              <a:srgbClr val="FF0000"/>
            </a:solidFill>
            <a:round/>
            <a:headEnd/>
            <a:tailEnd/>
          </a:ln>
        </p:spPr>
        <p:txBody>
          <a:bodyPr/>
          <a:lstStyle/>
          <a:p>
            <a:endParaRPr lang="en-US">
              <a:solidFill>
                <a:srgbClr val="000000"/>
              </a:solidFill>
            </a:endParaRPr>
          </a:p>
        </p:txBody>
      </p:sp>
      <p:grpSp>
        <p:nvGrpSpPr>
          <p:cNvPr id="6" name="Group 72"/>
          <p:cNvGrpSpPr>
            <a:grpSpLocks/>
          </p:cNvGrpSpPr>
          <p:nvPr/>
        </p:nvGrpSpPr>
        <p:grpSpPr bwMode="auto">
          <a:xfrm>
            <a:off x="5965825" y="6053138"/>
            <a:ext cx="1711325" cy="457200"/>
            <a:chOff x="3758" y="3813"/>
            <a:chExt cx="1078" cy="288"/>
          </a:xfrm>
        </p:grpSpPr>
        <p:sp>
          <p:nvSpPr>
            <p:cNvPr id="204837" name="Text Box 69"/>
            <p:cNvSpPr txBox="1">
              <a:spLocks noChangeArrowheads="1"/>
            </p:cNvSpPr>
            <p:nvPr/>
          </p:nvSpPr>
          <p:spPr bwMode="auto">
            <a:xfrm>
              <a:off x="3758" y="3813"/>
              <a:ext cx="1078" cy="288"/>
            </a:xfrm>
            <a:prstGeom prst="rect">
              <a:avLst/>
            </a:prstGeom>
            <a:noFill/>
            <a:ln w="9525">
              <a:noFill/>
              <a:miter lim="800000"/>
              <a:headEnd/>
              <a:tailEnd/>
            </a:ln>
          </p:spPr>
          <p:txBody>
            <a:bodyPr wrap="none">
              <a:spAutoFit/>
            </a:bodyPr>
            <a:lstStyle/>
            <a:p>
              <a:pPr algn="l"/>
              <a:r>
                <a:rPr lang="en-US">
                  <a:solidFill>
                    <a:srgbClr val="000000"/>
                  </a:solidFill>
                </a:rPr>
                <a:t>           (98.6 kPa)(265)</a:t>
              </a:r>
            </a:p>
            <a:p>
              <a:pPr algn="l"/>
              <a:r>
                <a:rPr lang="en-US">
                  <a:solidFill>
                    <a:srgbClr val="000000"/>
                  </a:solidFill>
                </a:rPr>
                <a:t>                   (295)</a:t>
              </a:r>
            </a:p>
          </p:txBody>
        </p:sp>
        <p:sp>
          <p:nvSpPr>
            <p:cNvPr id="204838" name="Rectangle 70"/>
            <p:cNvSpPr>
              <a:spLocks noChangeArrowheads="1"/>
            </p:cNvSpPr>
            <p:nvPr/>
          </p:nvSpPr>
          <p:spPr bwMode="auto">
            <a:xfrm>
              <a:off x="3793" y="3874"/>
              <a:ext cx="326" cy="173"/>
            </a:xfrm>
            <a:prstGeom prst="rect">
              <a:avLst/>
            </a:prstGeom>
            <a:noFill/>
            <a:ln w="9525">
              <a:noFill/>
              <a:miter lim="800000"/>
              <a:headEnd/>
              <a:tailEnd/>
            </a:ln>
          </p:spPr>
          <p:txBody>
            <a:bodyPr wrap="none">
              <a:spAutoFit/>
            </a:bodyPr>
            <a:lstStyle/>
            <a:p>
              <a:pPr algn="l"/>
              <a:r>
                <a:rPr lang="en-US">
                  <a:solidFill>
                    <a:srgbClr val="000000"/>
                  </a:solidFill>
                </a:rPr>
                <a:t>P</a:t>
              </a:r>
              <a:r>
                <a:rPr lang="en-US" baseline="-25000">
                  <a:solidFill>
                    <a:srgbClr val="000000"/>
                  </a:solidFill>
                </a:rPr>
                <a:t>2</a:t>
              </a:r>
              <a:r>
                <a:rPr lang="en-US">
                  <a:solidFill>
                    <a:srgbClr val="000000"/>
                  </a:solidFill>
                </a:rPr>
                <a:t>  =</a:t>
              </a:r>
            </a:p>
          </p:txBody>
        </p:sp>
        <p:sp>
          <p:nvSpPr>
            <p:cNvPr id="204839" name="Line 71"/>
            <p:cNvSpPr>
              <a:spLocks noChangeShapeType="1"/>
            </p:cNvSpPr>
            <p:nvPr/>
          </p:nvSpPr>
          <p:spPr bwMode="auto">
            <a:xfrm>
              <a:off x="4120" y="3968"/>
              <a:ext cx="664" cy="0"/>
            </a:xfrm>
            <a:prstGeom prst="line">
              <a:avLst/>
            </a:prstGeom>
            <a:noFill/>
            <a:ln w="15875">
              <a:solidFill>
                <a:schemeClr val="tx1"/>
              </a:solidFill>
              <a:round/>
              <a:headEnd/>
              <a:tailEnd/>
            </a:ln>
          </p:spPr>
          <p:txBody>
            <a:bodyPr/>
            <a:lstStyle/>
            <a:p>
              <a:endParaRPr lang="en-US">
                <a:solidFill>
                  <a:srgbClr val="000000"/>
                </a:solidFill>
              </a:endParaRPr>
            </a:p>
          </p:txBody>
        </p:sp>
      </p:grpSp>
      <p:sp>
        <p:nvSpPr>
          <p:cNvPr id="848970" name="Text Box 74"/>
          <p:cNvSpPr txBox="1">
            <a:spLocks noChangeArrowheads="1"/>
          </p:cNvSpPr>
          <p:nvPr/>
        </p:nvSpPr>
        <p:spPr bwMode="auto">
          <a:xfrm>
            <a:off x="5749925" y="5018088"/>
            <a:ext cx="2541588" cy="274637"/>
          </a:xfrm>
          <a:prstGeom prst="rect">
            <a:avLst/>
          </a:prstGeom>
          <a:noFill/>
          <a:ln w="9525">
            <a:noFill/>
            <a:miter lim="800000"/>
            <a:headEnd/>
            <a:tailEnd/>
          </a:ln>
        </p:spPr>
        <p:txBody>
          <a:bodyPr wrap="none">
            <a:spAutoFit/>
          </a:bodyPr>
          <a:lstStyle/>
          <a:p>
            <a:pPr algn="l"/>
            <a:r>
              <a:rPr lang="en-US">
                <a:solidFill>
                  <a:srgbClr val="000000"/>
                </a:solidFill>
              </a:rPr>
              <a:t>To solve, cross multiply and divide:</a:t>
            </a:r>
          </a:p>
        </p:txBody>
      </p:sp>
      <p:sp>
        <p:nvSpPr>
          <p:cNvPr id="204836" name="AutoShape 75">
            <a:hlinkClick r:id="rId3" action="ppaction://hlinksldjump" highlightClick="1"/>
            <a:hlinkHover r:id="rId3" action="ppaction://hlinksldjump"/>
          </p:cNvPr>
          <p:cNvSpPr>
            <a:spLocks noChangeArrowheads="1"/>
          </p:cNvSpPr>
          <p:nvPr/>
        </p:nvSpPr>
        <p:spPr bwMode="auto">
          <a:xfrm>
            <a:off x="8772525" y="6486525"/>
            <a:ext cx="371475" cy="371475"/>
          </a:xfrm>
          <a:prstGeom prst="actionButtonReturn">
            <a:avLst/>
          </a:prstGeom>
          <a:solidFill>
            <a:schemeClr val="accent2">
              <a:alpha val="25882"/>
            </a:schemeClr>
          </a:solidFill>
          <a:ln w="9525">
            <a:noFill/>
            <a:miter lim="800000"/>
            <a:headEnd/>
            <a:tailEnd/>
          </a:ln>
        </p:spPr>
        <p:txBody>
          <a:bodyPr wrap="none" anchor="ctr"/>
          <a:lstStyle/>
          <a:p>
            <a:endParaRPr lang="en-US">
              <a:solidFill>
                <a:srgbClr val="000000"/>
              </a:solidFill>
            </a:endParaRPr>
          </a:p>
        </p:txBody>
      </p:sp>
    </p:spTree>
    <p:extLst>
      <p:ext uri="{BB962C8B-B14F-4D97-AF65-F5344CB8AC3E}">
        <p14:creationId xmlns:p14="http://schemas.microsoft.com/office/powerpoint/2010/main" val="39317212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8905"/>
                                        </p:tgtEl>
                                        <p:attrNameLst>
                                          <p:attrName>style.visibility</p:attrName>
                                        </p:attrNameLst>
                                      </p:cBhvr>
                                      <p:to>
                                        <p:strVal val="visible"/>
                                      </p:to>
                                    </p:set>
                                    <p:animEffect transition="in" filter="fade">
                                      <p:cBhvr>
                                        <p:cTn id="7" dur="2000"/>
                                        <p:tgtEl>
                                          <p:spTgt spid="848905"/>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848908">
                                            <p:txEl>
                                              <p:pRg st="0" end="0"/>
                                            </p:txEl>
                                          </p:spTgt>
                                        </p:tgtEl>
                                        <p:attrNameLst>
                                          <p:attrName>style.visibility</p:attrName>
                                        </p:attrNameLst>
                                      </p:cBhvr>
                                      <p:to>
                                        <p:strVal val="visible"/>
                                      </p:to>
                                    </p:set>
                                    <p:anim calcmode="lin" valueType="num">
                                      <p:cBhvr>
                                        <p:cTn id="12" dur="1000" fill="hold"/>
                                        <p:tgtEl>
                                          <p:spTgt spid="848908">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84890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84890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848908">
                                            <p:txEl>
                                              <p:pRg st="1" end="1"/>
                                            </p:txEl>
                                          </p:spTgt>
                                        </p:tgtEl>
                                        <p:attrNameLst>
                                          <p:attrName>style.visibility</p:attrName>
                                        </p:attrNameLst>
                                      </p:cBhvr>
                                      <p:to>
                                        <p:strVal val="visible"/>
                                      </p:to>
                                    </p:set>
                                    <p:animEffect transition="in" filter="dissolve">
                                      <p:cBhvr>
                                        <p:cTn id="19" dur="500"/>
                                        <p:tgtEl>
                                          <p:spTgt spid="848908">
                                            <p:txEl>
                                              <p:pRg st="1" end="1"/>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848908">
                                            <p:txEl>
                                              <p:pRg st="2" end="2"/>
                                            </p:txEl>
                                          </p:spTgt>
                                        </p:tgtEl>
                                        <p:attrNameLst>
                                          <p:attrName>style.visibility</p:attrName>
                                        </p:attrNameLst>
                                      </p:cBhvr>
                                      <p:to>
                                        <p:strVal val="visible"/>
                                      </p:to>
                                    </p:set>
                                    <p:animEffect transition="in" filter="dissolve">
                                      <p:cBhvr>
                                        <p:cTn id="22" dur="500"/>
                                        <p:tgtEl>
                                          <p:spTgt spid="848908">
                                            <p:txEl>
                                              <p:pRg st="2" end="2"/>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848908">
                                            <p:txEl>
                                              <p:pRg st="3" end="3"/>
                                            </p:txEl>
                                          </p:spTgt>
                                        </p:tgtEl>
                                        <p:attrNameLst>
                                          <p:attrName>style.visibility</p:attrName>
                                        </p:attrNameLst>
                                      </p:cBhvr>
                                      <p:to>
                                        <p:strVal val="visible"/>
                                      </p:to>
                                    </p:set>
                                    <p:animEffect transition="in" filter="dissolve">
                                      <p:cBhvr>
                                        <p:cTn id="25" dur="500"/>
                                        <p:tgtEl>
                                          <p:spTgt spid="84890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848927"/>
                                        </p:tgtEl>
                                        <p:attrNameLst>
                                          <p:attrName>style.visibility</p:attrName>
                                        </p:attrNameLst>
                                      </p:cBhvr>
                                      <p:to>
                                        <p:strVal val="visible"/>
                                      </p:to>
                                    </p:set>
                                    <p:animEffect transition="in" filter="dissolve">
                                      <p:cBhvr>
                                        <p:cTn id="30" dur="500"/>
                                        <p:tgtEl>
                                          <p:spTgt spid="848927"/>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848923"/>
                                        </p:tgtEl>
                                        <p:attrNameLst>
                                          <p:attrName>style.visibility</p:attrName>
                                        </p:attrNameLst>
                                      </p:cBhvr>
                                      <p:to>
                                        <p:strVal val="visible"/>
                                      </p:to>
                                    </p:set>
                                    <p:animEffect transition="in" filter="dissolve">
                                      <p:cBhvr>
                                        <p:cTn id="35" dur="500"/>
                                        <p:tgtEl>
                                          <p:spTgt spid="848923"/>
                                        </p:tgtEl>
                                      </p:cBhvr>
                                    </p:animEffect>
                                  </p:childTnLst>
                                </p:cTn>
                              </p:par>
                            </p:childTnLst>
                          </p:cTn>
                        </p:par>
                      </p:childTnLst>
                    </p:cTn>
                  </p:par>
                  <p:par>
                    <p:cTn id="36" fill="hold">
                      <p:stCondLst>
                        <p:cond delay="indefinite"/>
                      </p:stCondLst>
                      <p:childTnLst>
                        <p:par>
                          <p:cTn id="37" fill="hold">
                            <p:stCondLst>
                              <p:cond delay="0"/>
                            </p:stCondLst>
                            <p:childTnLst>
                              <p:par>
                                <p:cTn id="38" presetID="39" presetClass="entr" presetSubtype="0" accel="100000" fill="hold" grpId="0" nodeType="clickEffect">
                                  <p:stCondLst>
                                    <p:cond delay="0"/>
                                  </p:stCondLst>
                                  <p:childTnLst>
                                    <p:set>
                                      <p:cBhvr>
                                        <p:cTn id="39" dur="1" fill="hold">
                                          <p:stCondLst>
                                            <p:cond delay="0"/>
                                          </p:stCondLst>
                                        </p:cTn>
                                        <p:tgtEl>
                                          <p:spTgt spid="848925"/>
                                        </p:tgtEl>
                                        <p:attrNameLst>
                                          <p:attrName>style.visibility</p:attrName>
                                        </p:attrNameLst>
                                      </p:cBhvr>
                                      <p:to>
                                        <p:strVal val="visible"/>
                                      </p:to>
                                    </p:set>
                                    <p:anim calcmode="lin" valueType="num">
                                      <p:cBhvr>
                                        <p:cTn id="40" dur="500" fill="hold"/>
                                        <p:tgtEl>
                                          <p:spTgt spid="848925"/>
                                        </p:tgtEl>
                                        <p:attrNameLst>
                                          <p:attrName>ppt_h</p:attrName>
                                        </p:attrNameLst>
                                      </p:cBhvr>
                                      <p:tavLst>
                                        <p:tav tm="0">
                                          <p:val>
                                            <p:strVal val="#ppt_h/20"/>
                                          </p:val>
                                        </p:tav>
                                        <p:tav tm="50000">
                                          <p:val>
                                            <p:strVal val="#ppt_h/20"/>
                                          </p:val>
                                        </p:tav>
                                        <p:tav tm="100000">
                                          <p:val>
                                            <p:strVal val="#ppt_h"/>
                                          </p:val>
                                        </p:tav>
                                      </p:tavLst>
                                    </p:anim>
                                    <p:anim calcmode="lin" valueType="num">
                                      <p:cBhvr>
                                        <p:cTn id="41" dur="500" fill="hold"/>
                                        <p:tgtEl>
                                          <p:spTgt spid="848925"/>
                                        </p:tgtEl>
                                        <p:attrNameLst>
                                          <p:attrName>ppt_w</p:attrName>
                                        </p:attrNameLst>
                                      </p:cBhvr>
                                      <p:tavLst>
                                        <p:tav tm="0">
                                          <p:val>
                                            <p:strVal val="#ppt_w+.3"/>
                                          </p:val>
                                        </p:tav>
                                        <p:tav tm="50000">
                                          <p:val>
                                            <p:strVal val="#ppt_w+.3"/>
                                          </p:val>
                                        </p:tav>
                                        <p:tav tm="100000">
                                          <p:val>
                                            <p:strVal val="#ppt_w"/>
                                          </p:val>
                                        </p:tav>
                                      </p:tavLst>
                                    </p:anim>
                                    <p:anim calcmode="lin" valueType="num">
                                      <p:cBhvr>
                                        <p:cTn id="42" dur="500" fill="hold"/>
                                        <p:tgtEl>
                                          <p:spTgt spid="848925"/>
                                        </p:tgtEl>
                                        <p:attrNameLst>
                                          <p:attrName>ppt_x</p:attrName>
                                        </p:attrNameLst>
                                      </p:cBhvr>
                                      <p:tavLst>
                                        <p:tav tm="0">
                                          <p:val>
                                            <p:strVal val="#ppt_x-.3"/>
                                          </p:val>
                                        </p:tav>
                                        <p:tav tm="50000">
                                          <p:val>
                                            <p:strVal val="#ppt_x"/>
                                          </p:val>
                                        </p:tav>
                                        <p:tav tm="100000">
                                          <p:val>
                                            <p:strVal val="#ppt_x"/>
                                          </p:val>
                                        </p:tav>
                                      </p:tavLst>
                                    </p:anim>
                                    <p:anim calcmode="lin" valueType="num">
                                      <p:cBhvr>
                                        <p:cTn id="43" dur="500" fill="hold"/>
                                        <p:tgtEl>
                                          <p:spTgt spid="848925"/>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848921"/>
                                        </p:tgtEl>
                                        <p:attrNameLst>
                                          <p:attrName>style.visibility</p:attrName>
                                        </p:attrNameLst>
                                      </p:cBhvr>
                                      <p:to>
                                        <p:strVal val="visible"/>
                                      </p:to>
                                    </p:set>
                                    <p:animEffect transition="in" filter="dissolve">
                                      <p:cBhvr>
                                        <p:cTn id="48" dur="500"/>
                                        <p:tgtEl>
                                          <p:spTgt spid="848921"/>
                                        </p:tgtEl>
                                      </p:cBhvr>
                                    </p:animEffect>
                                  </p:childTnLst>
                                </p:cTn>
                              </p:par>
                            </p:childTnLst>
                          </p:cTn>
                        </p:par>
                        <p:par>
                          <p:cTn id="49" fill="hold">
                            <p:stCondLst>
                              <p:cond delay="500"/>
                            </p:stCondLst>
                            <p:childTnLst>
                              <p:par>
                                <p:cTn id="50" presetID="9" presetClass="entr" presetSubtype="0" fill="hold" grpId="0" nodeType="afterEffect">
                                  <p:stCondLst>
                                    <p:cond delay="0"/>
                                  </p:stCondLst>
                                  <p:childTnLst>
                                    <p:set>
                                      <p:cBhvr>
                                        <p:cTn id="51" dur="1" fill="hold">
                                          <p:stCondLst>
                                            <p:cond delay="0"/>
                                          </p:stCondLst>
                                        </p:cTn>
                                        <p:tgtEl>
                                          <p:spTgt spid="848929"/>
                                        </p:tgtEl>
                                        <p:attrNameLst>
                                          <p:attrName>style.visibility</p:attrName>
                                        </p:attrNameLst>
                                      </p:cBhvr>
                                      <p:to>
                                        <p:strVal val="visible"/>
                                      </p:to>
                                    </p:set>
                                    <p:animEffect transition="in" filter="dissolve">
                                      <p:cBhvr>
                                        <p:cTn id="52" dur="500"/>
                                        <p:tgtEl>
                                          <p:spTgt spid="84892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848935"/>
                                        </p:tgtEl>
                                        <p:attrNameLst>
                                          <p:attrName>style.visibility</p:attrName>
                                        </p:attrNameLst>
                                      </p:cBhvr>
                                      <p:to>
                                        <p:strVal val="visible"/>
                                      </p:to>
                                    </p:set>
                                    <p:animEffect transition="in" filter="wipe(left)">
                                      <p:cBhvr>
                                        <p:cTn id="57" dur="500"/>
                                        <p:tgtEl>
                                          <p:spTgt spid="848935"/>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848931"/>
                                        </p:tgtEl>
                                        <p:attrNameLst>
                                          <p:attrName>style.visibility</p:attrName>
                                        </p:attrNameLst>
                                      </p:cBhvr>
                                      <p:to>
                                        <p:strVal val="visible"/>
                                      </p:to>
                                    </p:set>
                                    <p:animEffect transition="in" filter="dissolve">
                                      <p:cBhvr>
                                        <p:cTn id="62" dur="500"/>
                                        <p:tgtEl>
                                          <p:spTgt spid="848931"/>
                                        </p:tgtEl>
                                      </p:cBhvr>
                                    </p:animEffect>
                                  </p:childTnLst>
                                </p:cTn>
                              </p:par>
                            </p:childTnLst>
                          </p:cTn>
                        </p:par>
                      </p:childTnLst>
                    </p:cTn>
                  </p:par>
                  <p:par>
                    <p:cTn id="63" fill="hold">
                      <p:stCondLst>
                        <p:cond delay="indefinite"/>
                      </p:stCondLst>
                      <p:childTnLst>
                        <p:par>
                          <p:cTn id="64" fill="hold">
                            <p:stCondLst>
                              <p:cond delay="0"/>
                            </p:stCondLst>
                            <p:childTnLst>
                              <p:par>
                                <p:cTn id="65" presetID="39" presetClass="entr" presetSubtype="0" accel="100000" fill="hold" grpId="0" nodeType="clickEffect">
                                  <p:stCondLst>
                                    <p:cond delay="0"/>
                                  </p:stCondLst>
                                  <p:childTnLst>
                                    <p:set>
                                      <p:cBhvr>
                                        <p:cTn id="66" dur="1" fill="hold">
                                          <p:stCondLst>
                                            <p:cond delay="0"/>
                                          </p:stCondLst>
                                        </p:cTn>
                                        <p:tgtEl>
                                          <p:spTgt spid="848933"/>
                                        </p:tgtEl>
                                        <p:attrNameLst>
                                          <p:attrName>style.visibility</p:attrName>
                                        </p:attrNameLst>
                                      </p:cBhvr>
                                      <p:to>
                                        <p:strVal val="visible"/>
                                      </p:to>
                                    </p:set>
                                    <p:anim calcmode="lin" valueType="num">
                                      <p:cBhvr>
                                        <p:cTn id="67" dur="500" fill="hold"/>
                                        <p:tgtEl>
                                          <p:spTgt spid="848933"/>
                                        </p:tgtEl>
                                        <p:attrNameLst>
                                          <p:attrName>ppt_h</p:attrName>
                                        </p:attrNameLst>
                                      </p:cBhvr>
                                      <p:tavLst>
                                        <p:tav tm="0">
                                          <p:val>
                                            <p:strVal val="#ppt_h/20"/>
                                          </p:val>
                                        </p:tav>
                                        <p:tav tm="50000">
                                          <p:val>
                                            <p:strVal val="#ppt_h/20"/>
                                          </p:val>
                                        </p:tav>
                                        <p:tav tm="100000">
                                          <p:val>
                                            <p:strVal val="#ppt_h"/>
                                          </p:val>
                                        </p:tav>
                                      </p:tavLst>
                                    </p:anim>
                                    <p:anim calcmode="lin" valueType="num">
                                      <p:cBhvr>
                                        <p:cTn id="68" dur="500" fill="hold"/>
                                        <p:tgtEl>
                                          <p:spTgt spid="848933"/>
                                        </p:tgtEl>
                                        <p:attrNameLst>
                                          <p:attrName>ppt_w</p:attrName>
                                        </p:attrNameLst>
                                      </p:cBhvr>
                                      <p:tavLst>
                                        <p:tav tm="0">
                                          <p:val>
                                            <p:strVal val="#ppt_w+.3"/>
                                          </p:val>
                                        </p:tav>
                                        <p:tav tm="50000">
                                          <p:val>
                                            <p:strVal val="#ppt_w+.3"/>
                                          </p:val>
                                        </p:tav>
                                        <p:tav tm="100000">
                                          <p:val>
                                            <p:strVal val="#ppt_w"/>
                                          </p:val>
                                        </p:tav>
                                      </p:tavLst>
                                    </p:anim>
                                    <p:anim calcmode="lin" valueType="num">
                                      <p:cBhvr>
                                        <p:cTn id="69" dur="500" fill="hold"/>
                                        <p:tgtEl>
                                          <p:spTgt spid="848933"/>
                                        </p:tgtEl>
                                        <p:attrNameLst>
                                          <p:attrName>ppt_x</p:attrName>
                                        </p:attrNameLst>
                                      </p:cBhvr>
                                      <p:tavLst>
                                        <p:tav tm="0">
                                          <p:val>
                                            <p:strVal val="#ppt_x-.3"/>
                                          </p:val>
                                        </p:tav>
                                        <p:tav tm="50000">
                                          <p:val>
                                            <p:strVal val="#ppt_x"/>
                                          </p:val>
                                        </p:tav>
                                        <p:tav tm="100000">
                                          <p:val>
                                            <p:strVal val="#ppt_x"/>
                                          </p:val>
                                        </p:tav>
                                      </p:tavLst>
                                    </p:anim>
                                    <p:anim calcmode="lin" valueType="num">
                                      <p:cBhvr>
                                        <p:cTn id="70" dur="500" fill="hold"/>
                                        <p:tgtEl>
                                          <p:spTgt spid="848933"/>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9" presetClass="entr" presetSubtype="0" fill="hold" nodeType="clickEffect">
                                  <p:stCondLst>
                                    <p:cond delay="0"/>
                                  </p:stCondLst>
                                  <p:childTnLst>
                                    <p:set>
                                      <p:cBhvr>
                                        <p:cTn id="74" dur="1" fill="hold">
                                          <p:stCondLst>
                                            <p:cond delay="0"/>
                                          </p:stCondLst>
                                        </p:cTn>
                                        <p:tgtEl>
                                          <p:spTgt spid="848898">
                                            <p:txEl>
                                              <p:pRg st="0" end="0"/>
                                            </p:txEl>
                                          </p:spTgt>
                                        </p:tgtEl>
                                        <p:attrNameLst>
                                          <p:attrName>style.visibility</p:attrName>
                                        </p:attrNameLst>
                                      </p:cBhvr>
                                      <p:to>
                                        <p:strVal val="visible"/>
                                      </p:to>
                                    </p:set>
                                    <p:anim calcmode="lin" valueType="num">
                                      <p:cBhvr>
                                        <p:cTn id="75" dur="1000" fill="hold"/>
                                        <p:tgtEl>
                                          <p:spTgt spid="848898">
                                            <p:txEl>
                                              <p:pRg st="0" end="0"/>
                                            </p:txEl>
                                          </p:spTgt>
                                        </p:tgtEl>
                                        <p:attrNameLst>
                                          <p:attrName>ppt_x</p:attrName>
                                        </p:attrNameLst>
                                      </p:cBhvr>
                                      <p:tavLst>
                                        <p:tav tm="0">
                                          <p:val>
                                            <p:strVal val="#ppt_x-.2"/>
                                          </p:val>
                                        </p:tav>
                                        <p:tav tm="100000">
                                          <p:val>
                                            <p:strVal val="#ppt_x"/>
                                          </p:val>
                                        </p:tav>
                                      </p:tavLst>
                                    </p:anim>
                                    <p:anim calcmode="lin" valueType="num">
                                      <p:cBhvr>
                                        <p:cTn id="76" dur="1000" fill="hold"/>
                                        <p:tgtEl>
                                          <p:spTgt spid="84889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77" dur="1000"/>
                                        <p:tgtEl>
                                          <p:spTgt spid="848898">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0" fill="hold" nodeType="clickEffect">
                                  <p:stCondLst>
                                    <p:cond delay="0"/>
                                  </p:stCondLst>
                                  <p:childTnLst>
                                    <p:set>
                                      <p:cBhvr>
                                        <p:cTn id="81" dur="1" fill="hold">
                                          <p:stCondLst>
                                            <p:cond delay="0"/>
                                          </p:stCondLst>
                                        </p:cTn>
                                        <p:tgtEl>
                                          <p:spTgt spid="2"/>
                                        </p:tgtEl>
                                        <p:attrNameLst>
                                          <p:attrName>style.visibility</p:attrName>
                                        </p:attrNameLst>
                                      </p:cBhvr>
                                      <p:to>
                                        <p:strVal val="visible"/>
                                      </p:to>
                                    </p:set>
                                    <p:anim calcmode="lin" valueType="num">
                                      <p:cBhvr>
                                        <p:cTn id="82" dur="500" fill="hold"/>
                                        <p:tgtEl>
                                          <p:spTgt spid="2"/>
                                        </p:tgtEl>
                                        <p:attrNameLst>
                                          <p:attrName>ppt_w</p:attrName>
                                        </p:attrNameLst>
                                      </p:cBhvr>
                                      <p:tavLst>
                                        <p:tav tm="0">
                                          <p:val>
                                            <p:fltVal val="0"/>
                                          </p:val>
                                        </p:tav>
                                        <p:tav tm="100000">
                                          <p:val>
                                            <p:strVal val="#ppt_w"/>
                                          </p:val>
                                        </p:tav>
                                      </p:tavLst>
                                    </p:anim>
                                    <p:anim calcmode="lin" valueType="num">
                                      <p:cBhvr>
                                        <p:cTn id="83" dur="500" fill="hold"/>
                                        <p:tgtEl>
                                          <p:spTgt spid="2"/>
                                        </p:tgtEl>
                                        <p:attrNameLst>
                                          <p:attrName>ppt_h</p:attrName>
                                        </p:attrNameLst>
                                      </p:cBhvr>
                                      <p:tavLst>
                                        <p:tav tm="0">
                                          <p:val>
                                            <p:fltVal val="0"/>
                                          </p:val>
                                        </p:tav>
                                        <p:tav tm="100000">
                                          <p:val>
                                            <p:strVal val="#ppt_h"/>
                                          </p:val>
                                        </p:tav>
                                      </p:tavLst>
                                    </p:anim>
                                    <p:animEffect transition="in" filter="fade">
                                      <p:cBhvr>
                                        <p:cTn id="84" dur="500"/>
                                        <p:tgtEl>
                                          <p:spTgt spid="2"/>
                                        </p:tgtEl>
                                      </p:cBhvr>
                                    </p:animEffect>
                                  </p:childTnLst>
                                </p:cTn>
                              </p:par>
                            </p:childTnLst>
                          </p:cTn>
                        </p:par>
                      </p:childTnLst>
                    </p:cTn>
                  </p:par>
                  <p:par>
                    <p:cTn id="85" fill="hold">
                      <p:stCondLst>
                        <p:cond delay="indefinite"/>
                      </p:stCondLst>
                      <p:childTnLst>
                        <p:par>
                          <p:cTn id="86" fill="hold">
                            <p:stCondLst>
                              <p:cond delay="0"/>
                            </p:stCondLst>
                            <p:childTnLst>
                              <p:par>
                                <p:cTn id="87" presetID="40" presetClass="entr" presetSubtype="0" fill="hold" nodeType="clickEffect">
                                  <p:stCondLst>
                                    <p:cond delay="0"/>
                                  </p:stCondLst>
                                  <p:iterate type="lt">
                                    <p:tmPct val="10000"/>
                                  </p:iterate>
                                  <p:childTnLst>
                                    <p:set>
                                      <p:cBhvr>
                                        <p:cTn id="88" dur="1" fill="hold">
                                          <p:stCondLst>
                                            <p:cond delay="0"/>
                                          </p:stCondLst>
                                        </p:cTn>
                                        <p:tgtEl>
                                          <p:spTgt spid="848898">
                                            <p:txEl>
                                              <p:pRg st="2" end="2"/>
                                            </p:txEl>
                                          </p:spTgt>
                                        </p:tgtEl>
                                        <p:attrNameLst>
                                          <p:attrName>style.visibility</p:attrName>
                                        </p:attrNameLst>
                                      </p:cBhvr>
                                      <p:to>
                                        <p:strVal val="visible"/>
                                      </p:to>
                                    </p:set>
                                    <p:animEffect transition="in" filter="fade">
                                      <p:cBhvr>
                                        <p:cTn id="89" dur="1000"/>
                                        <p:tgtEl>
                                          <p:spTgt spid="848898">
                                            <p:txEl>
                                              <p:pRg st="2" end="2"/>
                                            </p:txEl>
                                          </p:spTgt>
                                        </p:tgtEl>
                                      </p:cBhvr>
                                    </p:animEffect>
                                    <p:anim calcmode="lin" valueType="num">
                                      <p:cBhvr>
                                        <p:cTn id="90" dur="1000" fill="hold"/>
                                        <p:tgtEl>
                                          <p:spTgt spid="848898">
                                            <p:txEl>
                                              <p:pRg st="2" end="2"/>
                                            </p:txEl>
                                          </p:spTgt>
                                        </p:tgtEl>
                                        <p:attrNameLst>
                                          <p:attrName>ppt_x</p:attrName>
                                        </p:attrNameLst>
                                      </p:cBhvr>
                                      <p:tavLst>
                                        <p:tav tm="0">
                                          <p:val>
                                            <p:strVal val="#ppt_x-.1"/>
                                          </p:val>
                                        </p:tav>
                                        <p:tav tm="100000">
                                          <p:val>
                                            <p:strVal val="#ppt_x"/>
                                          </p:val>
                                        </p:tav>
                                      </p:tavLst>
                                    </p:anim>
                                    <p:anim calcmode="lin" valueType="num">
                                      <p:cBhvr>
                                        <p:cTn id="91" dur="1000" fill="hold"/>
                                        <p:tgtEl>
                                          <p:spTgt spid="848898">
                                            <p:txEl>
                                              <p:pRg st="2" end="2"/>
                                            </p:txEl>
                                          </p:spTgt>
                                        </p:tgtEl>
                                        <p:attrNameLst>
                                          <p:attrName>ppt_y</p:attrName>
                                        </p:attrNameLst>
                                      </p:cBhvr>
                                      <p:tavLst>
                                        <p:tav tm="0">
                                          <p:val>
                                            <p:strVal val="#ppt_y"/>
                                          </p:val>
                                        </p:tav>
                                        <p:tav tm="100000">
                                          <p:val>
                                            <p:strVal val="#ppt_y"/>
                                          </p:val>
                                        </p:tav>
                                      </p:tavLst>
                                    </p:anim>
                                  </p:childTnLst>
                                </p:cTn>
                              </p:par>
                            </p:childTnLst>
                          </p:cTn>
                        </p:par>
                        <p:par>
                          <p:cTn id="92" fill="hold">
                            <p:stCondLst>
                              <p:cond delay="5200"/>
                            </p:stCondLst>
                            <p:childTnLst>
                              <p:par>
                                <p:cTn id="93" presetID="49" presetClass="entr" presetSubtype="0" decel="100000" fill="hold" grpId="0" nodeType="afterEffect">
                                  <p:stCondLst>
                                    <p:cond delay="0"/>
                                  </p:stCondLst>
                                  <p:childTnLst>
                                    <p:set>
                                      <p:cBhvr>
                                        <p:cTn id="94" dur="1" fill="hold">
                                          <p:stCondLst>
                                            <p:cond delay="0"/>
                                          </p:stCondLst>
                                        </p:cTn>
                                        <p:tgtEl>
                                          <p:spTgt spid="848944"/>
                                        </p:tgtEl>
                                        <p:attrNameLst>
                                          <p:attrName>style.visibility</p:attrName>
                                        </p:attrNameLst>
                                      </p:cBhvr>
                                      <p:to>
                                        <p:strVal val="visible"/>
                                      </p:to>
                                    </p:set>
                                    <p:anim calcmode="lin" valueType="num">
                                      <p:cBhvr>
                                        <p:cTn id="95" dur="500" fill="hold"/>
                                        <p:tgtEl>
                                          <p:spTgt spid="848944"/>
                                        </p:tgtEl>
                                        <p:attrNameLst>
                                          <p:attrName>ppt_w</p:attrName>
                                        </p:attrNameLst>
                                      </p:cBhvr>
                                      <p:tavLst>
                                        <p:tav tm="0">
                                          <p:val>
                                            <p:fltVal val="0"/>
                                          </p:val>
                                        </p:tav>
                                        <p:tav tm="100000">
                                          <p:val>
                                            <p:strVal val="#ppt_w"/>
                                          </p:val>
                                        </p:tav>
                                      </p:tavLst>
                                    </p:anim>
                                    <p:anim calcmode="lin" valueType="num">
                                      <p:cBhvr>
                                        <p:cTn id="96" dur="500" fill="hold"/>
                                        <p:tgtEl>
                                          <p:spTgt spid="848944"/>
                                        </p:tgtEl>
                                        <p:attrNameLst>
                                          <p:attrName>ppt_h</p:attrName>
                                        </p:attrNameLst>
                                      </p:cBhvr>
                                      <p:tavLst>
                                        <p:tav tm="0">
                                          <p:val>
                                            <p:fltVal val="0"/>
                                          </p:val>
                                        </p:tav>
                                        <p:tav tm="100000">
                                          <p:val>
                                            <p:strVal val="#ppt_h"/>
                                          </p:val>
                                        </p:tav>
                                      </p:tavLst>
                                    </p:anim>
                                    <p:anim calcmode="lin" valueType="num">
                                      <p:cBhvr>
                                        <p:cTn id="97" dur="500" fill="hold"/>
                                        <p:tgtEl>
                                          <p:spTgt spid="848944"/>
                                        </p:tgtEl>
                                        <p:attrNameLst>
                                          <p:attrName>style.rotation</p:attrName>
                                        </p:attrNameLst>
                                      </p:cBhvr>
                                      <p:tavLst>
                                        <p:tav tm="0">
                                          <p:val>
                                            <p:fltVal val="360"/>
                                          </p:val>
                                        </p:tav>
                                        <p:tav tm="100000">
                                          <p:val>
                                            <p:fltVal val="0"/>
                                          </p:val>
                                        </p:tav>
                                      </p:tavLst>
                                    </p:anim>
                                    <p:animEffect transition="in" filter="fade">
                                      <p:cBhvr>
                                        <p:cTn id="98" dur="500"/>
                                        <p:tgtEl>
                                          <p:spTgt spid="848944"/>
                                        </p:tgtEl>
                                      </p:cBhvr>
                                    </p:animEffect>
                                  </p:childTnLst>
                                </p:cTn>
                              </p:par>
                              <p:par>
                                <p:cTn id="99" presetID="49" presetClass="entr" presetSubtype="0" decel="100000" fill="hold" grpId="0" nodeType="withEffect">
                                  <p:stCondLst>
                                    <p:cond delay="0"/>
                                  </p:stCondLst>
                                  <p:childTnLst>
                                    <p:set>
                                      <p:cBhvr>
                                        <p:cTn id="100" dur="1" fill="hold">
                                          <p:stCondLst>
                                            <p:cond delay="0"/>
                                          </p:stCondLst>
                                        </p:cTn>
                                        <p:tgtEl>
                                          <p:spTgt spid="848945"/>
                                        </p:tgtEl>
                                        <p:attrNameLst>
                                          <p:attrName>style.visibility</p:attrName>
                                        </p:attrNameLst>
                                      </p:cBhvr>
                                      <p:to>
                                        <p:strVal val="visible"/>
                                      </p:to>
                                    </p:set>
                                    <p:anim calcmode="lin" valueType="num">
                                      <p:cBhvr>
                                        <p:cTn id="101" dur="500" fill="hold"/>
                                        <p:tgtEl>
                                          <p:spTgt spid="848945"/>
                                        </p:tgtEl>
                                        <p:attrNameLst>
                                          <p:attrName>ppt_w</p:attrName>
                                        </p:attrNameLst>
                                      </p:cBhvr>
                                      <p:tavLst>
                                        <p:tav tm="0">
                                          <p:val>
                                            <p:fltVal val="0"/>
                                          </p:val>
                                        </p:tav>
                                        <p:tav tm="100000">
                                          <p:val>
                                            <p:strVal val="#ppt_w"/>
                                          </p:val>
                                        </p:tav>
                                      </p:tavLst>
                                    </p:anim>
                                    <p:anim calcmode="lin" valueType="num">
                                      <p:cBhvr>
                                        <p:cTn id="102" dur="500" fill="hold"/>
                                        <p:tgtEl>
                                          <p:spTgt spid="848945"/>
                                        </p:tgtEl>
                                        <p:attrNameLst>
                                          <p:attrName>ppt_h</p:attrName>
                                        </p:attrNameLst>
                                      </p:cBhvr>
                                      <p:tavLst>
                                        <p:tav tm="0">
                                          <p:val>
                                            <p:fltVal val="0"/>
                                          </p:val>
                                        </p:tav>
                                        <p:tav tm="100000">
                                          <p:val>
                                            <p:strVal val="#ppt_h"/>
                                          </p:val>
                                        </p:tav>
                                      </p:tavLst>
                                    </p:anim>
                                    <p:anim calcmode="lin" valueType="num">
                                      <p:cBhvr>
                                        <p:cTn id="103" dur="500" fill="hold"/>
                                        <p:tgtEl>
                                          <p:spTgt spid="848945"/>
                                        </p:tgtEl>
                                        <p:attrNameLst>
                                          <p:attrName>style.rotation</p:attrName>
                                        </p:attrNameLst>
                                      </p:cBhvr>
                                      <p:tavLst>
                                        <p:tav tm="0">
                                          <p:val>
                                            <p:fltVal val="360"/>
                                          </p:val>
                                        </p:tav>
                                        <p:tav tm="100000">
                                          <p:val>
                                            <p:fltVal val="0"/>
                                          </p:val>
                                        </p:tav>
                                      </p:tavLst>
                                    </p:anim>
                                    <p:animEffect transition="in" filter="fade">
                                      <p:cBhvr>
                                        <p:cTn id="104" dur="500"/>
                                        <p:tgtEl>
                                          <p:spTgt spid="848945"/>
                                        </p:tgtEl>
                                      </p:cBhvr>
                                    </p:animEffect>
                                  </p:childTnLst>
                                </p:cTn>
                              </p:par>
                            </p:childTnLst>
                          </p:cTn>
                        </p:par>
                      </p:childTnLst>
                    </p:cTn>
                  </p:par>
                  <p:par>
                    <p:cTn id="105" fill="hold">
                      <p:stCondLst>
                        <p:cond delay="indefinite"/>
                      </p:stCondLst>
                      <p:childTnLst>
                        <p:par>
                          <p:cTn id="106" fill="hold">
                            <p:stCondLst>
                              <p:cond delay="0"/>
                            </p:stCondLst>
                            <p:childTnLst>
                              <p:par>
                                <p:cTn id="107" presetID="53" presetClass="entr" presetSubtype="0" fill="hold" nodeType="clickEffect">
                                  <p:stCondLst>
                                    <p:cond delay="0"/>
                                  </p:stCondLst>
                                  <p:childTnLst>
                                    <p:set>
                                      <p:cBhvr>
                                        <p:cTn id="108" dur="1" fill="hold">
                                          <p:stCondLst>
                                            <p:cond delay="0"/>
                                          </p:stCondLst>
                                        </p:cTn>
                                        <p:tgtEl>
                                          <p:spTgt spid="3"/>
                                        </p:tgtEl>
                                        <p:attrNameLst>
                                          <p:attrName>style.visibility</p:attrName>
                                        </p:attrNameLst>
                                      </p:cBhvr>
                                      <p:to>
                                        <p:strVal val="visible"/>
                                      </p:to>
                                    </p:set>
                                    <p:anim calcmode="lin" valueType="num">
                                      <p:cBhvr>
                                        <p:cTn id="109" dur="500" fill="hold"/>
                                        <p:tgtEl>
                                          <p:spTgt spid="3"/>
                                        </p:tgtEl>
                                        <p:attrNameLst>
                                          <p:attrName>ppt_w</p:attrName>
                                        </p:attrNameLst>
                                      </p:cBhvr>
                                      <p:tavLst>
                                        <p:tav tm="0">
                                          <p:val>
                                            <p:fltVal val="0"/>
                                          </p:val>
                                        </p:tav>
                                        <p:tav tm="100000">
                                          <p:val>
                                            <p:strVal val="#ppt_w"/>
                                          </p:val>
                                        </p:tav>
                                      </p:tavLst>
                                    </p:anim>
                                    <p:anim calcmode="lin" valueType="num">
                                      <p:cBhvr>
                                        <p:cTn id="110" dur="500" fill="hold"/>
                                        <p:tgtEl>
                                          <p:spTgt spid="3"/>
                                        </p:tgtEl>
                                        <p:attrNameLst>
                                          <p:attrName>ppt_h</p:attrName>
                                        </p:attrNameLst>
                                      </p:cBhvr>
                                      <p:tavLst>
                                        <p:tav tm="0">
                                          <p:val>
                                            <p:fltVal val="0"/>
                                          </p:val>
                                        </p:tav>
                                        <p:tav tm="100000">
                                          <p:val>
                                            <p:strVal val="#ppt_h"/>
                                          </p:val>
                                        </p:tav>
                                      </p:tavLst>
                                    </p:anim>
                                    <p:animEffect transition="in" filter="fade">
                                      <p:cBhvr>
                                        <p:cTn id="111" dur="500"/>
                                        <p:tgtEl>
                                          <p:spTgt spid="3"/>
                                        </p:tgtEl>
                                      </p:cBhvr>
                                    </p:animEffect>
                                  </p:childTnLst>
                                </p:cTn>
                              </p:par>
                            </p:childTnLst>
                          </p:cTn>
                        </p:par>
                      </p:childTnLst>
                    </p:cTn>
                  </p:par>
                  <p:par>
                    <p:cTn id="112" fill="hold">
                      <p:stCondLst>
                        <p:cond delay="indefinite"/>
                      </p:stCondLst>
                      <p:childTnLst>
                        <p:par>
                          <p:cTn id="113" fill="hold">
                            <p:stCondLst>
                              <p:cond delay="0"/>
                            </p:stCondLst>
                            <p:childTnLst>
                              <p:par>
                                <p:cTn id="114" presetID="29" presetClass="entr" presetSubtype="0" fill="hold" nodeType="clickEffect">
                                  <p:stCondLst>
                                    <p:cond delay="0"/>
                                  </p:stCondLst>
                                  <p:childTnLst>
                                    <p:set>
                                      <p:cBhvr>
                                        <p:cTn id="115" dur="1" fill="hold">
                                          <p:stCondLst>
                                            <p:cond delay="0"/>
                                          </p:stCondLst>
                                        </p:cTn>
                                        <p:tgtEl>
                                          <p:spTgt spid="848898">
                                            <p:txEl>
                                              <p:pRg st="4" end="4"/>
                                            </p:txEl>
                                          </p:spTgt>
                                        </p:tgtEl>
                                        <p:attrNameLst>
                                          <p:attrName>style.visibility</p:attrName>
                                        </p:attrNameLst>
                                      </p:cBhvr>
                                      <p:to>
                                        <p:strVal val="visible"/>
                                      </p:to>
                                    </p:set>
                                    <p:anim calcmode="lin" valueType="num">
                                      <p:cBhvr>
                                        <p:cTn id="116" dur="1000" fill="hold"/>
                                        <p:tgtEl>
                                          <p:spTgt spid="848898">
                                            <p:txEl>
                                              <p:pRg st="4" end="4"/>
                                            </p:txEl>
                                          </p:spTgt>
                                        </p:tgtEl>
                                        <p:attrNameLst>
                                          <p:attrName>ppt_x</p:attrName>
                                        </p:attrNameLst>
                                      </p:cBhvr>
                                      <p:tavLst>
                                        <p:tav tm="0">
                                          <p:val>
                                            <p:strVal val="#ppt_x-.2"/>
                                          </p:val>
                                        </p:tav>
                                        <p:tav tm="100000">
                                          <p:val>
                                            <p:strVal val="#ppt_x"/>
                                          </p:val>
                                        </p:tav>
                                      </p:tavLst>
                                    </p:anim>
                                    <p:anim calcmode="lin" valueType="num">
                                      <p:cBhvr>
                                        <p:cTn id="117" dur="1000" fill="hold"/>
                                        <p:tgtEl>
                                          <p:spTgt spid="848898">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118" dur="1000"/>
                                        <p:tgtEl>
                                          <p:spTgt spid="848898">
                                            <p:txEl>
                                              <p:pRg st="4" end="4"/>
                                            </p:txEl>
                                          </p:spTgt>
                                        </p:tgtEl>
                                      </p:cBhvr>
                                    </p:animEffect>
                                  </p:childTnLst>
                                </p:cTn>
                              </p:par>
                            </p:childTnLst>
                          </p:cTn>
                        </p:par>
                      </p:childTnLst>
                    </p:cTn>
                  </p:par>
                  <p:par>
                    <p:cTn id="119" fill="hold">
                      <p:stCondLst>
                        <p:cond delay="indefinite"/>
                      </p:stCondLst>
                      <p:childTnLst>
                        <p:par>
                          <p:cTn id="120" fill="hold">
                            <p:stCondLst>
                              <p:cond delay="0"/>
                            </p:stCondLst>
                            <p:childTnLst>
                              <p:par>
                                <p:cTn id="121" presetID="53" presetClass="entr" presetSubtype="0" fill="hold" nodeType="clickEffect">
                                  <p:stCondLst>
                                    <p:cond delay="0"/>
                                  </p:stCondLst>
                                  <p:childTnLst>
                                    <p:set>
                                      <p:cBhvr>
                                        <p:cTn id="122" dur="1" fill="hold">
                                          <p:stCondLst>
                                            <p:cond delay="0"/>
                                          </p:stCondLst>
                                        </p:cTn>
                                        <p:tgtEl>
                                          <p:spTgt spid="4"/>
                                        </p:tgtEl>
                                        <p:attrNameLst>
                                          <p:attrName>style.visibility</p:attrName>
                                        </p:attrNameLst>
                                      </p:cBhvr>
                                      <p:to>
                                        <p:strVal val="visible"/>
                                      </p:to>
                                    </p:set>
                                    <p:anim calcmode="lin" valueType="num">
                                      <p:cBhvr>
                                        <p:cTn id="123" dur="500" fill="hold"/>
                                        <p:tgtEl>
                                          <p:spTgt spid="4"/>
                                        </p:tgtEl>
                                        <p:attrNameLst>
                                          <p:attrName>ppt_w</p:attrName>
                                        </p:attrNameLst>
                                      </p:cBhvr>
                                      <p:tavLst>
                                        <p:tav tm="0">
                                          <p:val>
                                            <p:fltVal val="0"/>
                                          </p:val>
                                        </p:tav>
                                        <p:tav tm="100000">
                                          <p:val>
                                            <p:strVal val="#ppt_w"/>
                                          </p:val>
                                        </p:tav>
                                      </p:tavLst>
                                    </p:anim>
                                    <p:anim calcmode="lin" valueType="num">
                                      <p:cBhvr>
                                        <p:cTn id="124" dur="500" fill="hold"/>
                                        <p:tgtEl>
                                          <p:spTgt spid="4"/>
                                        </p:tgtEl>
                                        <p:attrNameLst>
                                          <p:attrName>ppt_h</p:attrName>
                                        </p:attrNameLst>
                                      </p:cBhvr>
                                      <p:tavLst>
                                        <p:tav tm="0">
                                          <p:val>
                                            <p:fltVal val="0"/>
                                          </p:val>
                                        </p:tav>
                                        <p:tav tm="100000">
                                          <p:val>
                                            <p:strVal val="#ppt_h"/>
                                          </p:val>
                                        </p:tav>
                                      </p:tavLst>
                                    </p:anim>
                                    <p:animEffect transition="in" filter="fade">
                                      <p:cBhvr>
                                        <p:cTn id="125" dur="500"/>
                                        <p:tgtEl>
                                          <p:spTgt spid="4"/>
                                        </p:tgtEl>
                                      </p:cBhvr>
                                    </p:animEffect>
                                  </p:childTnLst>
                                </p:cTn>
                              </p:par>
                            </p:childTnLst>
                          </p:cTn>
                        </p:par>
                      </p:childTnLst>
                    </p:cTn>
                  </p:par>
                  <p:par>
                    <p:cTn id="126" fill="hold">
                      <p:stCondLst>
                        <p:cond delay="indefinite"/>
                      </p:stCondLst>
                      <p:childTnLst>
                        <p:par>
                          <p:cTn id="127" fill="hold">
                            <p:stCondLst>
                              <p:cond delay="0"/>
                            </p:stCondLst>
                            <p:childTnLst>
                              <p:par>
                                <p:cTn id="128" presetID="29" presetClass="entr" presetSubtype="0" fill="hold" nodeType="clickEffect">
                                  <p:stCondLst>
                                    <p:cond delay="0"/>
                                  </p:stCondLst>
                                  <p:childTnLst>
                                    <p:set>
                                      <p:cBhvr>
                                        <p:cTn id="129" dur="1" fill="hold">
                                          <p:stCondLst>
                                            <p:cond delay="0"/>
                                          </p:stCondLst>
                                        </p:cTn>
                                        <p:tgtEl>
                                          <p:spTgt spid="848898">
                                            <p:txEl>
                                              <p:pRg st="7" end="7"/>
                                            </p:txEl>
                                          </p:spTgt>
                                        </p:tgtEl>
                                        <p:attrNameLst>
                                          <p:attrName>style.visibility</p:attrName>
                                        </p:attrNameLst>
                                      </p:cBhvr>
                                      <p:to>
                                        <p:strVal val="visible"/>
                                      </p:to>
                                    </p:set>
                                    <p:anim calcmode="lin" valueType="num">
                                      <p:cBhvr>
                                        <p:cTn id="130" dur="1000" fill="hold"/>
                                        <p:tgtEl>
                                          <p:spTgt spid="848898">
                                            <p:txEl>
                                              <p:pRg st="7" end="7"/>
                                            </p:txEl>
                                          </p:spTgt>
                                        </p:tgtEl>
                                        <p:attrNameLst>
                                          <p:attrName>ppt_x</p:attrName>
                                        </p:attrNameLst>
                                      </p:cBhvr>
                                      <p:tavLst>
                                        <p:tav tm="0">
                                          <p:val>
                                            <p:strVal val="#ppt_x-.2"/>
                                          </p:val>
                                        </p:tav>
                                        <p:tav tm="100000">
                                          <p:val>
                                            <p:strVal val="#ppt_x"/>
                                          </p:val>
                                        </p:tav>
                                      </p:tavLst>
                                    </p:anim>
                                    <p:anim calcmode="lin" valueType="num">
                                      <p:cBhvr>
                                        <p:cTn id="131" dur="1000" fill="hold"/>
                                        <p:tgtEl>
                                          <p:spTgt spid="848898">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132" dur="1000"/>
                                        <p:tgtEl>
                                          <p:spTgt spid="848898">
                                            <p:txEl>
                                              <p:pRg st="7" end="7"/>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56" presetClass="entr" presetSubtype="0" fill="hold" grpId="0" nodeType="clickEffect">
                                  <p:stCondLst>
                                    <p:cond delay="0"/>
                                  </p:stCondLst>
                                  <p:iterate type="lt">
                                    <p:tmPct val="10000"/>
                                  </p:iterate>
                                  <p:childTnLst>
                                    <p:set>
                                      <p:cBhvr>
                                        <p:cTn id="136" dur="1" fill="hold">
                                          <p:stCondLst>
                                            <p:cond delay="0"/>
                                          </p:stCondLst>
                                        </p:cTn>
                                        <p:tgtEl>
                                          <p:spTgt spid="848943"/>
                                        </p:tgtEl>
                                        <p:attrNameLst>
                                          <p:attrName>style.visibility</p:attrName>
                                        </p:attrNameLst>
                                      </p:cBhvr>
                                      <p:to>
                                        <p:strVal val="visible"/>
                                      </p:to>
                                    </p:set>
                                    <p:anim by="(-#ppt_w*2)" calcmode="lin" valueType="num">
                                      <p:cBhvr rctx="PPT">
                                        <p:cTn id="137" dur="500" autoRev="1" fill="hold">
                                          <p:stCondLst>
                                            <p:cond delay="0"/>
                                          </p:stCondLst>
                                        </p:cTn>
                                        <p:tgtEl>
                                          <p:spTgt spid="848943"/>
                                        </p:tgtEl>
                                        <p:attrNameLst>
                                          <p:attrName>ppt_w</p:attrName>
                                        </p:attrNameLst>
                                      </p:cBhvr>
                                    </p:anim>
                                    <p:anim by="(#ppt_w*0.50)" calcmode="lin" valueType="num">
                                      <p:cBhvr>
                                        <p:cTn id="138" dur="500" decel="50000" autoRev="1" fill="hold">
                                          <p:stCondLst>
                                            <p:cond delay="0"/>
                                          </p:stCondLst>
                                        </p:cTn>
                                        <p:tgtEl>
                                          <p:spTgt spid="848943"/>
                                        </p:tgtEl>
                                        <p:attrNameLst>
                                          <p:attrName>ppt_x</p:attrName>
                                        </p:attrNameLst>
                                      </p:cBhvr>
                                    </p:anim>
                                    <p:anim from="(-#ppt_h/2)" to="(#ppt_y)" calcmode="lin" valueType="num">
                                      <p:cBhvr>
                                        <p:cTn id="139" dur="1000" fill="hold">
                                          <p:stCondLst>
                                            <p:cond delay="0"/>
                                          </p:stCondLst>
                                        </p:cTn>
                                        <p:tgtEl>
                                          <p:spTgt spid="848943"/>
                                        </p:tgtEl>
                                        <p:attrNameLst>
                                          <p:attrName>ppt_y</p:attrName>
                                        </p:attrNameLst>
                                      </p:cBhvr>
                                    </p:anim>
                                    <p:animRot by="21600000">
                                      <p:cBhvr>
                                        <p:cTn id="140" dur="1000" fill="hold">
                                          <p:stCondLst>
                                            <p:cond delay="0"/>
                                          </p:stCondLst>
                                        </p:cTn>
                                        <p:tgtEl>
                                          <p:spTgt spid="848943"/>
                                        </p:tgtEl>
                                        <p:attrNameLst>
                                          <p:attrName>r</p:attrName>
                                        </p:attrNameLst>
                                      </p:cBhvr>
                                    </p:animRot>
                                  </p:childTnLst>
                                </p:cTn>
                              </p:par>
                            </p:childTnLst>
                          </p:cTn>
                        </p:par>
                      </p:childTnLst>
                    </p:cTn>
                  </p:par>
                  <p:par>
                    <p:cTn id="141" fill="hold">
                      <p:stCondLst>
                        <p:cond delay="indefinite"/>
                      </p:stCondLst>
                      <p:childTnLst>
                        <p:par>
                          <p:cTn id="142" fill="hold">
                            <p:stCondLst>
                              <p:cond delay="0"/>
                            </p:stCondLst>
                            <p:childTnLst>
                              <p:par>
                                <p:cTn id="143" presetID="34" presetClass="entr" presetSubtype="0" fill="hold" grpId="0" nodeType="clickEffect">
                                  <p:stCondLst>
                                    <p:cond delay="0"/>
                                  </p:stCondLst>
                                  <p:childTnLst>
                                    <p:set>
                                      <p:cBhvr>
                                        <p:cTn id="144" dur="1" fill="hold">
                                          <p:stCondLst>
                                            <p:cond delay="0"/>
                                          </p:stCondLst>
                                        </p:cTn>
                                        <p:tgtEl>
                                          <p:spTgt spid="848970"/>
                                        </p:tgtEl>
                                        <p:attrNameLst>
                                          <p:attrName>style.visibility</p:attrName>
                                        </p:attrNameLst>
                                      </p:cBhvr>
                                      <p:to>
                                        <p:strVal val="visible"/>
                                      </p:to>
                                    </p:set>
                                    <p:anim from="(-#ppt_w/2)" to="(#ppt_x)" calcmode="lin" valueType="num">
                                      <p:cBhvr>
                                        <p:cTn id="145" dur="600" fill="hold">
                                          <p:stCondLst>
                                            <p:cond delay="0"/>
                                          </p:stCondLst>
                                        </p:cTn>
                                        <p:tgtEl>
                                          <p:spTgt spid="848970"/>
                                        </p:tgtEl>
                                        <p:attrNameLst>
                                          <p:attrName>ppt_x</p:attrName>
                                        </p:attrNameLst>
                                      </p:cBhvr>
                                    </p:anim>
                                    <p:anim from="0" to="-1.0" calcmode="lin" valueType="num">
                                      <p:cBhvr>
                                        <p:cTn id="146" dur="200" decel="50000" autoRev="1" fill="hold">
                                          <p:stCondLst>
                                            <p:cond delay="600"/>
                                          </p:stCondLst>
                                        </p:cTn>
                                        <p:tgtEl>
                                          <p:spTgt spid="848970"/>
                                        </p:tgtEl>
                                        <p:attrNameLst>
                                          <p:attrName>xshear</p:attrName>
                                        </p:attrNameLst>
                                      </p:cBhvr>
                                    </p:anim>
                                    <p:animScale>
                                      <p:cBhvr>
                                        <p:cTn id="147" dur="200" decel="100000" autoRev="1" fill="hold">
                                          <p:stCondLst>
                                            <p:cond delay="600"/>
                                          </p:stCondLst>
                                        </p:cTn>
                                        <p:tgtEl>
                                          <p:spTgt spid="848970"/>
                                        </p:tgtEl>
                                      </p:cBhvr>
                                      <p:from x="100000" y="100000"/>
                                      <p:to x="80000" y="100000"/>
                                    </p:animScale>
                                    <p:anim by="(#ppt_h/3+#ppt_w*0.1)" calcmode="lin" valueType="num">
                                      <p:cBhvr additive="sum">
                                        <p:cTn id="148" dur="200" decel="100000" autoRev="1" fill="hold">
                                          <p:stCondLst>
                                            <p:cond delay="600"/>
                                          </p:stCondLst>
                                        </p:cTn>
                                        <p:tgtEl>
                                          <p:spTgt spid="848970"/>
                                        </p:tgtEl>
                                        <p:attrNameLst>
                                          <p:attrName>ppt_x</p:attrName>
                                        </p:attrNameLst>
                                      </p:cBhvr>
                                    </p:anim>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grpId="0" nodeType="clickEffect">
                                  <p:stCondLst>
                                    <p:cond delay="0"/>
                                  </p:stCondLst>
                                  <p:childTnLst>
                                    <p:set>
                                      <p:cBhvr>
                                        <p:cTn id="152" dur="1" fill="hold">
                                          <p:stCondLst>
                                            <p:cond delay="0"/>
                                          </p:stCondLst>
                                        </p:cTn>
                                        <p:tgtEl>
                                          <p:spTgt spid="848947"/>
                                        </p:tgtEl>
                                        <p:attrNameLst>
                                          <p:attrName>style.visibility</p:attrName>
                                        </p:attrNameLst>
                                      </p:cBhvr>
                                      <p:to>
                                        <p:strVal val="visible"/>
                                      </p:to>
                                    </p:set>
                                    <p:animEffect transition="in" filter="fade">
                                      <p:cBhvr>
                                        <p:cTn id="153" dur="2000"/>
                                        <p:tgtEl>
                                          <p:spTgt spid="848947"/>
                                        </p:tgtEl>
                                      </p:cBhvr>
                                    </p:animEffect>
                                  </p:childTnLst>
                                </p:cTn>
                              </p:par>
                              <p:par>
                                <p:cTn id="154" presetID="53" presetClass="entr" presetSubtype="0" fill="hold" grpId="0" nodeType="withEffect">
                                  <p:stCondLst>
                                    <p:cond delay="0"/>
                                  </p:stCondLst>
                                  <p:childTnLst>
                                    <p:set>
                                      <p:cBhvr>
                                        <p:cTn id="155" dur="1" fill="hold">
                                          <p:stCondLst>
                                            <p:cond delay="0"/>
                                          </p:stCondLst>
                                        </p:cTn>
                                        <p:tgtEl>
                                          <p:spTgt spid="848949"/>
                                        </p:tgtEl>
                                        <p:attrNameLst>
                                          <p:attrName>style.visibility</p:attrName>
                                        </p:attrNameLst>
                                      </p:cBhvr>
                                      <p:to>
                                        <p:strVal val="visible"/>
                                      </p:to>
                                    </p:set>
                                    <p:anim calcmode="lin" valueType="num">
                                      <p:cBhvr>
                                        <p:cTn id="156" dur="500" fill="hold"/>
                                        <p:tgtEl>
                                          <p:spTgt spid="848949"/>
                                        </p:tgtEl>
                                        <p:attrNameLst>
                                          <p:attrName>ppt_w</p:attrName>
                                        </p:attrNameLst>
                                      </p:cBhvr>
                                      <p:tavLst>
                                        <p:tav tm="0">
                                          <p:val>
                                            <p:fltVal val="0"/>
                                          </p:val>
                                        </p:tav>
                                        <p:tav tm="100000">
                                          <p:val>
                                            <p:strVal val="#ppt_w"/>
                                          </p:val>
                                        </p:tav>
                                      </p:tavLst>
                                    </p:anim>
                                    <p:anim calcmode="lin" valueType="num">
                                      <p:cBhvr>
                                        <p:cTn id="157" dur="500" fill="hold"/>
                                        <p:tgtEl>
                                          <p:spTgt spid="848949"/>
                                        </p:tgtEl>
                                        <p:attrNameLst>
                                          <p:attrName>ppt_h</p:attrName>
                                        </p:attrNameLst>
                                      </p:cBhvr>
                                      <p:tavLst>
                                        <p:tav tm="0">
                                          <p:val>
                                            <p:fltVal val="0"/>
                                          </p:val>
                                        </p:tav>
                                        <p:tav tm="100000">
                                          <p:val>
                                            <p:strVal val="#ppt_h"/>
                                          </p:val>
                                        </p:tav>
                                      </p:tavLst>
                                    </p:anim>
                                    <p:animEffect transition="in" filter="fade">
                                      <p:cBhvr>
                                        <p:cTn id="158" dur="500"/>
                                        <p:tgtEl>
                                          <p:spTgt spid="848949"/>
                                        </p:tgtEl>
                                      </p:cBhvr>
                                    </p:animEffect>
                                  </p:childTnLst>
                                </p:cTn>
                              </p:par>
                            </p:childTnLst>
                          </p:cTn>
                        </p:par>
                      </p:childTnLst>
                    </p:cTn>
                  </p:par>
                  <p:par>
                    <p:cTn id="159" fill="hold">
                      <p:stCondLst>
                        <p:cond delay="indefinite"/>
                      </p:stCondLst>
                      <p:childTnLst>
                        <p:par>
                          <p:cTn id="160" fill="hold">
                            <p:stCondLst>
                              <p:cond delay="0"/>
                            </p:stCondLst>
                            <p:childTnLst>
                              <p:par>
                                <p:cTn id="161" presetID="22" presetClass="entr" presetSubtype="4" fill="hold" grpId="0" nodeType="clickEffect">
                                  <p:stCondLst>
                                    <p:cond delay="0"/>
                                  </p:stCondLst>
                                  <p:childTnLst>
                                    <p:set>
                                      <p:cBhvr>
                                        <p:cTn id="162" dur="1" fill="hold">
                                          <p:stCondLst>
                                            <p:cond delay="0"/>
                                          </p:stCondLst>
                                        </p:cTn>
                                        <p:tgtEl>
                                          <p:spTgt spid="848950"/>
                                        </p:tgtEl>
                                        <p:attrNameLst>
                                          <p:attrName>style.visibility</p:attrName>
                                        </p:attrNameLst>
                                      </p:cBhvr>
                                      <p:to>
                                        <p:strVal val="visible"/>
                                      </p:to>
                                    </p:set>
                                    <p:animEffect transition="in" filter="wipe(down)">
                                      <p:cBhvr>
                                        <p:cTn id="163" dur="500"/>
                                        <p:tgtEl>
                                          <p:spTgt spid="848950"/>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grpId="0" nodeType="clickEffect">
                                  <p:stCondLst>
                                    <p:cond delay="0"/>
                                  </p:stCondLst>
                                  <p:childTnLst>
                                    <p:set>
                                      <p:cBhvr>
                                        <p:cTn id="167" dur="1" fill="hold">
                                          <p:stCondLst>
                                            <p:cond delay="0"/>
                                          </p:stCondLst>
                                        </p:cTn>
                                        <p:tgtEl>
                                          <p:spTgt spid="848948"/>
                                        </p:tgtEl>
                                        <p:attrNameLst>
                                          <p:attrName>style.visibility</p:attrName>
                                        </p:attrNameLst>
                                      </p:cBhvr>
                                      <p:to>
                                        <p:strVal val="visible"/>
                                      </p:to>
                                    </p:set>
                                    <p:animEffect transition="in" filter="fade">
                                      <p:cBhvr>
                                        <p:cTn id="168" dur="2000"/>
                                        <p:tgtEl>
                                          <p:spTgt spid="848948"/>
                                        </p:tgtEl>
                                      </p:cBhvr>
                                    </p:animEffect>
                                  </p:childTnLst>
                                </p:cTn>
                              </p:par>
                            </p:childTnLst>
                          </p:cTn>
                        </p:par>
                        <p:par>
                          <p:cTn id="169" fill="hold">
                            <p:stCondLst>
                              <p:cond delay="2000"/>
                            </p:stCondLst>
                            <p:childTnLst>
                              <p:par>
                                <p:cTn id="170" presetID="53" presetClass="entr" presetSubtype="0" fill="hold" grpId="0" nodeType="afterEffect">
                                  <p:stCondLst>
                                    <p:cond delay="0"/>
                                  </p:stCondLst>
                                  <p:childTnLst>
                                    <p:set>
                                      <p:cBhvr>
                                        <p:cTn id="171" dur="1" fill="hold">
                                          <p:stCondLst>
                                            <p:cond delay="0"/>
                                          </p:stCondLst>
                                        </p:cTn>
                                        <p:tgtEl>
                                          <p:spTgt spid="848951"/>
                                        </p:tgtEl>
                                        <p:attrNameLst>
                                          <p:attrName>style.visibility</p:attrName>
                                        </p:attrNameLst>
                                      </p:cBhvr>
                                      <p:to>
                                        <p:strVal val="visible"/>
                                      </p:to>
                                    </p:set>
                                    <p:anim calcmode="lin" valueType="num">
                                      <p:cBhvr>
                                        <p:cTn id="172" dur="500" fill="hold"/>
                                        <p:tgtEl>
                                          <p:spTgt spid="848951"/>
                                        </p:tgtEl>
                                        <p:attrNameLst>
                                          <p:attrName>ppt_w</p:attrName>
                                        </p:attrNameLst>
                                      </p:cBhvr>
                                      <p:tavLst>
                                        <p:tav tm="0">
                                          <p:val>
                                            <p:fltVal val="0"/>
                                          </p:val>
                                        </p:tav>
                                        <p:tav tm="100000">
                                          <p:val>
                                            <p:strVal val="#ppt_w"/>
                                          </p:val>
                                        </p:tav>
                                      </p:tavLst>
                                    </p:anim>
                                    <p:anim calcmode="lin" valueType="num">
                                      <p:cBhvr>
                                        <p:cTn id="173" dur="500" fill="hold"/>
                                        <p:tgtEl>
                                          <p:spTgt spid="848951"/>
                                        </p:tgtEl>
                                        <p:attrNameLst>
                                          <p:attrName>ppt_h</p:attrName>
                                        </p:attrNameLst>
                                      </p:cBhvr>
                                      <p:tavLst>
                                        <p:tav tm="0">
                                          <p:val>
                                            <p:fltVal val="0"/>
                                          </p:val>
                                        </p:tav>
                                        <p:tav tm="100000">
                                          <p:val>
                                            <p:strVal val="#ppt_h"/>
                                          </p:val>
                                        </p:tav>
                                      </p:tavLst>
                                    </p:anim>
                                    <p:animEffect transition="in" filter="fade">
                                      <p:cBhvr>
                                        <p:cTn id="174" dur="500"/>
                                        <p:tgtEl>
                                          <p:spTgt spid="848951"/>
                                        </p:tgtEl>
                                      </p:cBhvr>
                                    </p:animEffect>
                                  </p:childTnLst>
                                </p:cTn>
                              </p:par>
                            </p:childTnLst>
                          </p:cTn>
                        </p:par>
                      </p:childTnLst>
                    </p:cTn>
                  </p:par>
                  <p:par>
                    <p:cTn id="175" fill="hold">
                      <p:stCondLst>
                        <p:cond delay="indefinite"/>
                      </p:stCondLst>
                      <p:childTnLst>
                        <p:par>
                          <p:cTn id="176" fill="hold">
                            <p:stCondLst>
                              <p:cond delay="0"/>
                            </p:stCondLst>
                            <p:childTnLst>
                              <p:par>
                                <p:cTn id="177" presetID="22" presetClass="entr" presetSubtype="4" fill="hold" grpId="0" nodeType="clickEffect">
                                  <p:stCondLst>
                                    <p:cond delay="0"/>
                                  </p:stCondLst>
                                  <p:childTnLst>
                                    <p:set>
                                      <p:cBhvr>
                                        <p:cTn id="178" dur="1" fill="hold">
                                          <p:stCondLst>
                                            <p:cond delay="0"/>
                                          </p:stCondLst>
                                        </p:cTn>
                                        <p:tgtEl>
                                          <p:spTgt spid="848953"/>
                                        </p:tgtEl>
                                        <p:attrNameLst>
                                          <p:attrName>style.visibility</p:attrName>
                                        </p:attrNameLst>
                                      </p:cBhvr>
                                      <p:to>
                                        <p:strVal val="visible"/>
                                      </p:to>
                                    </p:set>
                                    <p:animEffect transition="in" filter="wipe(down)">
                                      <p:cBhvr>
                                        <p:cTn id="179" dur="500"/>
                                        <p:tgtEl>
                                          <p:spTgt spid="848953"/>
                                        </p:tgtEl>
                                      </p:cBhvr>
                                    </p:animEffect>
                                  </p:childTnLst>
                                </p:cTn>
                              </p:par>
                              <p:par>
                                <p:cTn id="180" presetID="22" presetClass="entr" presetSubtype="4" fill="hold" grpId="0" nodeType="withEffect">
                                  <p:stCondLst>
                                    <p:cond delay="0"/>
                                  </p:stCondLst>
                                  <p:childTnLst>
                                    <p:set>
                                      <p:cBhvr>
                                        <p:cTn id="181" dur="1" fill="hold">
                                          <p:stCondLst>
                                            <p:cond delay="0"/>
                                          </p:stCondLst>
                                        </p:cTn>
                                        <p:tgtEl>
                                          <p:spTgt spid="848954"/>
                                        </p:tgtEl>
                                        <p:attrNameLst>
                                          <p:attrName>style.visibility</p:attrName>
                                        </p:attrNameLst>
                                      </p:cBhvr>
                                      <p:to>
                                        <p:strVal val="visible"/>
                                      </p:to>
                                    </p:set>
                                    <p:animEffect transition="in" filter="wipe(down)">
                                      <p:cBhvr>
                                        <p:cTn id="182" dur="500"/>
                                        <p:tgtEl>
                                          <p:spTgt spid="848954"/>
                                        </p:tgtEl>
                                      </p:cBhvr>
                                    </p:animEffect>
                                  </p:childTnLst>
                                </p:cTn>
                              </p:par>
                            </p:childTnLst>
                          </p:cTn>
                        </p:par>
                      </p:childTnLst>
                    </p:cTn>
                  </p:par>
                  <p:par>
                    <p:cTn id="183" fill="hold">
                      <p:stCondLst>
                        <p:cond delay="indefinite"/>
                      </p:stCondLst>
                      <p:childTnLst>
                        <p:par>
                          <p:cTn id="184" fill="hold">
                            <p:stCondLst>
                              <p:cond delay="0"/>
                            </p:stCondLst>
                            <p:childTnLst>
                              <p:par>
                                <p:cTn id="185" presetID="9" presetClass="entr" presetSubtype="0" fill="hold" nodeType="clickEffect">
                                  <p:stCondLst>
                                    <p:cond delay="0"/>
                                  </p:stCondLst>
                                  <p:childTnLst>
                                    <p:set>
                                      <p:cBhvr>
                                        <p:cTn id="186" dur="1" fill="hold">
                                          <p:stCondLst>
                                            <p:cond delay="0"/>
                                          </p:stCondLst>
                                        </p:cTn>
                                        <p:tgtEl>
                                          <p:spTgt spid="5"/>
                                        </p:tgtEl>
                                        <p:attrNameLst>
                                          <p:attrName>style.visibility</p:attrName>
                                        </p:attrNameLst>
                                      </p:cBhvr>
                                      <p:to>
                                        <p:strVal val="visible"/>
                                      </p:to>
                                    </p:set>
                                    <p:animEffect transition="in" filter="dissolve">
                                      <p:cBhvr>
                                        <p:cTn id="187" dur="500"/>
                                        <p:tgtEl>
                                          <p:spTgt spid="5"/>
                                        </p:tgtEl>
                                      </p:cBhvr>
                                    </p:animEffect>
                                  </p:childTnLst>
                                </p:cTn>
                              </p:par>
                            </p:childTnLst>
                          </p:cTn>
                        </p:par>
                      </p:childTnLst>
                    </p:cTn>
                  </p:par>
                  <p:par>
                    <p:cTn id="188" fill="hold">
                      <p:stCondLst>
                        <p:cond delay="indefinite"/>
                      </p:stCondLst>
                      <p:childTnLst>
                        <p:par>
                          <p:cTn id="189" fill="hold">
                            <p:stCondLst>
                              <p:cond delay="0"/>
                            </p:stCondLst>
                            <p:childTnLst>
                              <p:par>
                                <p:cTn id="190" presetID="22" presetClass="entr" presetSubtype="4" fill="hold" grpId="0" nodeType="clickEffect">
                                  <p:stCondLst>
                                    <p:cond delay="0"/>
                                  </p:stCondLst>
                                  <p:childTnLst>
                                    <p:set>
                                      <p:cBhvr>
                                        <p:cTn id="191" dur="1" fill="hold">
                                          <p:stCondLst>
                                            <p:cond delay="0"/>
                                          </p:stCondLst>
                                        </p:cTn>
                                        <p:tgtEl>
                                          <p:spTgt spid="848961"/>
                                        </p:tgtEl>
                                        <p:attrNameLst>
                                          <p:attrName>style.visibility</p:attrName>
                                        </p:attrNameLst>
                                      </p:cBhvr>
                                      <p:to>
                                        <p:strVal val="visible"/>
                                      </p:to>
                                    </p:set>
                                    <p:animEffect transition="in" filter="wipe(down)">
                                      <p:cBhvr>
                                        <p:cTn id="192" dur="500"/>
                                        <p:tgtEl>
                                          <p:spTgt spid="848961"/>
                                        </p:tgtEl>
                                      </p:cBhvr>
                                    </p:animEffect>
                                  </p:childTnLst>
                                </p:cTn>
                              </p:par>
                            </p:childTnLst>
                          </p:cTn>
                        </p:par>
                        <p:par>
                          <p:cTn id="193" fill="hold">
                            <p:stCondLst>
                              <p:cond delay="500"/>
                            </p:stCondLst>
                            <p:childTnLst>
                              <p:par>
                                <p:cTn id="194" presetID="22" presetClass="entr" presetSubtype="4" fill="hold" grpId="0" nodeType="afterEffect">
                                  <p:stCondLst>
                                    <p:cond delay="0"/>
                                  </p:stCondLst>
                                  <p:childTnLst>
                                    <p:set>
                                      <p:cBhvr>
                                        <p:cTn id="195" dur="1" fill="hold">
                                          <p:stCondLst>
                                            <p:cond delay="0"/>
                                          </p:stCondLst>
                                        </p:cTn>
                                        <p:tgtEl>
                                          <p:spTgt spid="848962"/>
                                        </p:tgtEl>
                                        <p:attrNameLst>
                                          <p:attrName>style.visibility</p:attrName>
                                        </p:attrNameLst>
                                      </p:cBhvr>
                                      <p:to>
                                        <p:strVal val="visible"/>
                                      </p:to>
                                    </p:set>
                                    <p:animEffect transition="in" filter="wipe(down)">
                                      <p:cBhvr>
                                        <p:cTn id="196" dur="500"/>
                                        <p:tgtEl>
                                          <p:spTgt spid="848962"/>
                                        </p:tgtEl>
                                      </p:cBhvr>
                                    </p:animEffect>
                                  </p:childTnLst>
                                </p:cTn>
                              </p:par>
                            </p:childTnLst>
                          </p:cTn>
                        </p:par>
                      </p:childTnLst>
                    </p:cTn>
                  </p:par>
                  <p:par>
                    <p:cTn id="197" fill="hold">
                      <p:stCondLst>
                        <p:cond delay="indefinite"/>
                      </p:stCondLst>
                      <p:childTnLst>
                        <p:par>
                          <p:cTn id="198" fill="hold">
                            <p:stCondLst>
                              <p:cond delay="0"/>
                            </p:stCondLst>
                            <p:childTnLst>
                              <p:par>
                                <p:cTn id="199" presetID="22" presetClass="entr" presetSubtype="4" fill="hold" grpId="0" nodeType="clickEffect">
                                  <p:stCondLst>
                                    <p:cond delay="0"/>
                                  </p:stCondLst>
                                  <p:childTnLst>
                                    <p:set>
                                      <p:cBhvr>
                                        <p:cTn id="200" dur="1" fill="hold">
                                          <p:stCondLst>
                                            <p:cond delay="0"/>
                                          </p:stCondLst>
                                        </p:cTn>
                                        <p:tgtEl>
                                          <p:spTgt spid="848963"/>
                                        </p:tgtEl>
                                        <p:attrNameLst>
                                          <p:attrName>style.visibility</p:attrName>
                                        </p:attrNameLst>
                                      </p:cBhvr>
                                      <p:to>
                                        <p:strVal val="visible"/>
                                      </p:to>
                                    </p:set>
                                    <p:animEffect transition="in" filter="wipe(down)">
                                      <p:cBhvr>
                                        <p:cTn id="201" dur="500"/>
                                        <p:tgtEl>
                                          <p:spTgt spid="848963"/>
                                        </p:tgtEl>
                                      </p:cBhvr>
                                    </p:animEffect>
                                  </p:childTnLst>
                                </p:cTn>
                              </p:par>
                            </p:childTnLst>
                          </p:cTn>
                        </p:par>
                        <p:par>
                          <p:cTn id="202" fill="hold">
                            <p:stCondLst>
                              <p:cond delay="500"/>
                            </p:stCondLst>
                            <p:childTnLst>
                              <p:par>
                                <p:cTn id="203" presetID="22" presetClass="entr" presetSubtype="4" fill="hold" grpId="0" nodeType="afterEffect">
                                  <p:stCondLst>
                                    <p:cond delay="0"/>
                                  </p:stCondLst>
                                  <p:childTnLst>
                                    <p:set>
                                      <p:cBhvr>
                                        <p:cTn id="204" dur="1" fill="hold">
                                          <p:stCondLst>
                                            <p:cond delay="0"/>
                                          </p:stCondLst>
                                        </p:cTn>
                                        <p:tgtEl>
                                          <p:spTgt spid="848964"/>
                                        </p:tgtEl>
                                        <p:attrNameLst>
                                          <p:attrName>style.visibility</p:attrName>
                                        </p:attrNameLst>
                                      </p:cBhvr>
                                      <p:to>
                                        <p:strVal val="visible"/>
                                      </p:to>
                                    </p:set>
                                    <p:animEffect transition="in" filter="wipe(down)">
                                      <p:cBhvr>
                                        <p:cTn id="205" dur="500"/>
                                        <p:tgtEl>
                                          <p:spTgt spid="848964"/>
                                        </p:tgtEl>
                                      </p:cBhvr>
                                    </p:animEffect>
                                  </p:childTnLst>
                                </p:cTn>
                              </p:par>
                            </p:childTnLst>
                          </p:cTn>
                        </p:par>
                      </p:childTnLst>
                    </p:cTn>
                  </p:par>
                  <p:par>
                    <p:cTn id="206" fill="hold">
                      <p:stCondLst>
                        <p:cond delay="indefinite"/>
                      </p:stCondLst>
                      <p:childTnLst>
                        <p:par>
                          <p:cTn id="207" fill="hold">
                            <p:stCondLst>
                              <p:cond delay="0"/>
                            </p:stCondLst>
                            <p:childTnLst>
                              <p:par>
                                <p:cTn id="208" presetID="22" presetClass="entr" presetSubtype="4" fill="hold" grpId="0" nodeType="clickEffect">
                                  <p:stCondLst>
                                    <p:cond delay="0"/>
                                  </p:stCondLst>
                                  <p:childTnLst>
                                    <p:set>
                                      <p:cBhvr>
                                        <p:cTn id="209" dur="1" fill="hold">
                                          <p:stCondLst>
                                            <p:cond delay="0"/>
                                          </p:stCondLst>
                                        </p:cTn>
                                        <p:tgtEl>
                                          <p:spTgt spid="848958"/>
                                        </p:tgtEl>
                                        <p:attrNameLst>
                                          <p:attrName>style.visibility</p:attrName>
                                        </p:attrNameLst>
                                      </p:cBhvr>
                                      <p:to>
                                        <p:strVal val="visible"/>
                                      </p:to>
                                    </p:set>
                                    <p:animEffect transition="in" filter="wipe(down)">
                                      <p:cBhvr>
                                        <p:cTn id="210" dur="500"/>
                                        <p:tgtEl>
                                          <p:spTgt spid="848958"/>
                                        </p:tgtEl>
                                      </p:cBhvr>
                                    </p:animEffect>
                                  </p:childTnLst>
                                </p:cTn>
                              </p:par>
                            </p:childTnLst>
                          </p:cTn>
                        </p:par>
                        <p:par>
                          <p:cTn id="211" fill="hold">
                            <p:stCondLst>
                              <p:cond delay="500"/>
                            </p:stCondLst>
                            <p:childTnLst>
                              <p:par>
                                <p:cTn id="212" presetID="22" presetClass="entr" presetSubtype="4" fill="hold" grpId="0" nodeType="afterEffect">
                                  <p:stCondLst>
                                    <p:cond delay="0"/>
                                  </p:stCondLst>
                                  <p:childTnLst>
                                    <p:set>
                                      <p:cBhvr>
                                        <p:cTn id="213" dur="1" fill="hold">
                                          <p:stCondLst>
                                            <p:cond delay="0"/>
                                          </p:stCondLst>
                                        </p:cTn>
                                        <p:tgtEl>
                                          <p:spTgt spid="848959"/>
                                        </p:tgtEl>
                                        <p:attrNameLst>
                                          <p:attrName>style.visibility</p:attrName>
                                        </p:attrNameLst>
                                      </p:cBhvr>
                                      <p:to>
                                        <p:strVal val="visible"/>
                                      </p:to>
                                    </p:set>
                                    <p:animEffect transition="in" filter="wipe(down)">
                                      <p:cBhvr>
                                        <p:cTn id="214" dur="500"/>
                                        <p:tgtEl>
                                          <p:spTgt spid="848959"/>
                                        </p:tgtEl>
                                      </p:cBhvr>
                                    </p:animEffect>
                                  </p:childTnLst>
                                </p:cTn>
                              </p:par>
                            </p:childTnLst>
                          </p:cTn>
                        </p:par>
                      </p:childTnLst>
                    </p:cTn>
                  </p:par>
                  <p:par>
                    <p:cTn id="215" fill="hold">
                      <p:stCondLst>
                        <p:cond delay="indefinite"/>
                      </p:stCondLst>
                      <p:childTnLst>
                        <p:par>
                          <p:cTn id="216" fill="hold">
                            <p:stCondLst>
                              <p:cond delay="0"/>
                            </p:stCondLst>
                            <p:childTnLst>
                              <p:par>
                                <p:cTn id="217" presetID="47" presetClass="entr" presetSubtype="0" fill="hold" nodeType="clickEffect">
                                  <p:stCondLst>
                                    <p:cond delay="0"/>
                                  </p:stCondLst>
                                  <p:childTnLst>
                                    <p:set>
                                      <p:cBhvr>
                                        <p:cTn id="218" dur="1" fill="hold">
                                          <p:stCondLst>
                                            <p:cond delay="0"/>
                                          </p:stCondLst>
                                        </p:cTn>
                                        <p:tgtEl>
                                          <p:spTgt spid="6"/>
                                        </p:tgtEl>
                                        <p:attrNameLst>
                                          <p:attrName>style.visibility</p:attrName>
                                        </p:attrNameLst>
                                      </p:cBhvr>
                                      <p:to>
                                        <p:strVal val="visible"/>
                                      </p:to>
                                    </p:set>
                                    <p:animEffect transition="in" filter="fade">
                                      <p:cBhvr>
                                        <p:cTn id="219" dur="1000"/>
                                        <p:tgtEl>
                                          <p:spTgt spid="6"/>
                                        </p:tgtEl>
                                      </p:cBhvr>
                                    </p:animEffect>
                                    <p:anim calcmode="lin" valueType="num">
                                      <p:cBhvr>
                                        <p:cTn id="220" dur="1000" fill="hold"/>
                                        <p:tgtEl>
                                          <p:spTgt spid="6"/>
                                        </p:tgtEl>
                                        <p:attrNameLst>
                                          <p:attrName>ppt_x</p:attrName>
                                        </p:attrNameLst>
                                      </p:cBhvr>
                                      <p:tavLst>
                                        <p:tav tm="0">
                                          <p:val>
                                            <p:strVal val="#ppt_x"/>
                                          </p:val>
                                        </p:tav>
                                        <p:tav tm="100000">
                                          <p:val>
                                            <p:strVal val="#ppt_x"/>
                                          </p:val>
                                        </p:tav>
                                      </p:tavLst>
                                    </p:anim>
                                    <p:anim calcmode="lin" valueType="num">
                                      <p:cBhvr>
                                        <p:cTn id="2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8905" grpId="0"/>
      <p:bldP spid="848921" grpId="0"/>
      <p:bldP spid="848923" grpId="0"/>
      <p:bldP spid="848925" grpId="0"/>
      <p:bldP spid="848927" grpId="0"/>
      <p:bldP spid="848929" grpId="0"/>
      <p:bldP spid="848931" grpId="0"/>
      <p:bldP spid="848933" grpId="0"/>
      <p:bldP spid="848935" grpId="0"/>
      <p:bldP spid="848943" grpId="0"/>
      <p:bldP spid="848944" grpId="0" animBg="1"/>
      <p:bldP spid="848945" grpId="0" animBg="1"/>
      <p:bldP spid="848947" grpId="0" animBg="1"/>
      <p:bldP spid="848948" grpId="0" animBg="1"/>
      <p:bldP spid="848949" grpId="0" animBg="1"/>
      <p:bldP spid="848950" grpId="0"/>
      <p:bldP spid="848951" grpId="0" animBg="1"/>
      <p:bldP spid="848953" grpId="0" animBg="1"/>
      <p:bldP spid="848954" grpId="0" animBg="1"/>
      <p:bldP spid="848958" grpId="0" animBg="1"/>
      <p:bldP spid="848959" grpId="0" animBg="1"/>
      <p:bldP spid="848961" grpId="0" animBg="1"/>
      <p:bldP spid="848962" grpId="0" animBg="1"/>
      <p:bldP spid="848963" grpId="0" animBg="1"/>
      <p:bldP spid="848964" grpId="0" animBg="1"/>
      <p:bldP spid="848970" grpId="0"/>
    </p:bldLst>
  </p:timing>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50946" name="Rectangle 2"/>
          <p:cNvSpPr>
            <a:spLocks noChangeArrowheads="1"/>
          </p:cNvSpPr>
          <p:nvPr/>
        </p:nvSpPr>
        <p:spPr bwMode="auto">
          <a:xfrm>
            <a:off x="990600" y="1627188"/>
            <a:ext cx="6032500" cy="4894262"/>
          </a:xfrm>
          <a:prstGeom prst="rect">
            <a:avLst/>
          </a:prstGeom>
          <a:noFill/>
          <a:ln w="9525">
            <a:noFill/>
            <a:miter lim="800000"/>
            <a:headEnd/>
            <a:tailEnd/>
          </a:ln>
        </p:spPr>
        <p:txBody>
          <a:bodyPr wrap="none" anchor="ctr">
            <a:spAutoFit/>
          </a:bodyPr>
          <a:lstStyle/>
          <a:p>
            <a:pPr algn="l" eaLnBrk="0" hangingPunct="0"/>
            <a:r>
              <a:rPr lang="en-US" sz="1800">
                <a:solidFill>
                  <a:srgbClr val="000000"/>
                </a:solidFill>
                <a:cs typeface="Arial" charset="0"/>
              </a:rPr>
              <a:t> </a:t>
            </a:r>
            <a:r>
              <a:rPr lang="en-US" sz="1800">
                <a:solidFill>
                  <a:srgbClr val="0000FF"/>
                </a:solidFill>
                <a:cs typeface="Arial" charset="0"/>
              </a:rPr>
              <a:t>Write given information:</a:t>
            </a:r>
            <a:endParaRPr lang="en-US" sz="1800">
              <a:solidFill>
                <a:srgbClr val="000000"/>
              </a:solidFill>
            </a:endParaRPr>
          </a:p>
          <a:p>
            <a:pPr algn="l" eaLnBrk="0" hangingPunct="0"/>
            <a:r>
              <a:rPr lang="en-US" sz="1800">
                <a:solidFill>
                  <a:srgbClr val="000000"/>
                </a:solidFill>
                <a:cs typeface="Arial" charset="0"/>
              </a:rPr>
              <a:t>	V</a:t>
            </a:r>
            <a:r>
              <a:rPr lang="en-US" sz="1800" baseline="-30000">
                <a:solidFill>
                  <a:srgbClr val="000000"/>
                </a:solidFill>
                <a:cs typeface="Arial" charset="0"/>
              </a:rPr>
              <a:t>1</a:t>
            </a:r>
            <a:r>
              <a:rPr lang="en-US" sz="1800">
                <a:solidFill>
                  <a:srgbClr val="000000"/>
                </a:solidFill>
                <a:cs typeface="Arial" charset="0"/>
              </a:rPr>
              <a:t>  =                                        	V</a:t>
            </a:r>
            <a:r>
              <a:rPr lang="en-US" sz="1800" baseline="-30000">
                <a:solidFill>
                  <a:srgbClr val="000000"/>
                </a:solidFill>
                <a:cs typeface="Arial" charset="0"/>
              </a:rPr>
              <a:t>2</a:t>
            </a:r>
            <a:r>
              <a:rPr lang="en-US" sz="1800">
                <a:solidFill>
                  <a:srgbClr val="000000"/>
                </a:solidFill>
                <a:cs typeface="Arial" charset="0"/>
              </a:rPr>
              <a:t>  =   </a:t>
            </a:r>
            <a:endParaRPr lang="en-US" sz="1800">
              <a:solidFill>
                <a:srgbClr val="000000"/>
              </a:solidFill>
            </a:endParaRPr>
          </a:p>
          <a:p>
            <a:pPr algn="l" eaLnBrk="0" hangingPunct="0"/>
            <a:r>
              <a:rPr lang="en-US" sz="1800">
                <a:solidFill>
                  <a:srgbClr val="000000"/>
                </a:solidFill>
                <a:cs typeface="Arial" charset="0"/>
              </a:rPr>
              <a:t>	T</a:t>
            </a:r>
            <a:r>
              <a:rPr lang="en-US" sz="1800" baseline="-30000">
                <a:solidFill>
                  <a:srgbClr val="000000"/>
                </a:solidFill>
                <a:cs typeface="Arial" charset="0"/>
              </a:rPr>
              <a:t>1</a:t>
            </a:r>
            <a:r>
              <a:rPr lang="en-US" sz="1800">
                <a:solidFill>
                  <a:srgbClr val="000000"/>
                </a:solidFill>
                <a:cs typeface="Arial" charset="0"/>
              </a:rPr>
              <a:t>  =   			        	T</a:t>
            </a:r>
            <a:r>
              <a:rPr lang="en-US" sz="1800" baseline="-30000">
                <a:solidFill>
                  <a:srgbClr val="000000"/>
                </a:solidFill>
                <a:cs typeface="Arial" charset="0"/>
              </a:rPr>
              <a:t>2</a:t>
            </a:r>
            <a:r>
              <a:rPr lang="en-US" sz="1800">
                <a:solidFill>
                  <a:srgbClr val="000000"/>
                </a:solidFill>
                <a:cs typeface="Arial" charset="0"/>
              </a:rPr>
              <a:t>  =    </a:t>
            </a:r>
            <a:endParaRPr lang="en-US" sz="1800">
              <a:solidFill>
                <a:srgbClr val="000000"/>
              </a:solidFill>
            </a:endParaRPr>
          </a:p>
          <a:p>
            <a:pPr algn="l" eaLnBrk="0" hangingPunct="0"/>
            <a:r>
              <a:rPr lang="en-US" sz="1800">
                <a:solidFill>
                  <a:srgbClr val="000000"/>
                </a:solidFill>
                <a:cs typeface="Arial" charset="0"/>
              </a:rPr>
              <a:t>	P</a:t>
            </a:r>
            <a:r>
              <a:rPr lang="en-US" sz="1800" baseline="-30000">
                <a:solidFill>
                  <a:srgbClr val="000000"/>
                </a:solidFill>
                <a:cs typeface="Arial" charset="0"/>
              </a:rPr>
              <a:t>1</a:t>
            </a:r>
            <a:r>
              <a:rPr lang="en-US" sz="1800">
                <a:solidFill>
                  <a:srgbClr val="000000"/>
                </a:solidFill>
                <a:cs typeface="Arial" charset="0"/>
              </a:rPr>
              <a:t>  =  	                                	P</a:t>
            </a:r>
            <a:r>
              <a:rPr lang="en-US" sz="1800" baseline="-30000">
                <a:solidFill>
                  <a:srgbClr val="000000"/>
                </a:solidFill>
                <a:cs typeface="Arial" charset="0"/>
              </a:rPr>
              <a:t>2</a:t>
            </a:r>
            <a:r>
              <a:rPr lang="en-US" sz="1800">
                <a:solidFill>
                  <a:srgbClr val="000000"/>
                </a:solidFill>
                <a:cs typeface="Arial" charset="0"/>
              </a:rPr>
              <a:t>  =   </a:t>
            </a:r>
            <a:r>
              <a:rPr lang="en-US" sz="1800">
                <a:solidFill>
                  <a:srgbClr val="000000"/>
                </a:solidFill>
              </a:rPr>
              <a:t> </a:t>
            </a:r>
          </a:p>
          <a:p>
            <a:pPr algn="l" eaLnBrk="0" hangingPunct="0"/>
            <a:r>
              <a:rPr lang="en-US" sz="1800">
                <a:solidFill>
                  <a:srgbClr val="000000"/>
                </a:solidFill>
                <a:cs typeface="Arial" charset="0"/>
              </a:rPr>
              <a:t>	R  =                     			Density  =   </a:t>
            </a:r>
            <a:r>
              <a:rPr lang="en-US" sz="1800">
                <a:solidFill>
                  <a:srgbClr val="000000"/>
                </a:solidFill>
              </a:rPr>
              <a:t> </a:t>
            </a:r>
          </a:p>
          <a:p>
            <a:pPr algn="l" eaLnBrk="0" hangingPunct="0"/>
            <a:r>
              <a:rPr lang="en-US" sz="1800">
                <a:solidFill>
                  <a:srgbClr val="000000"/>
                </a:solidFill>
                <a:cs typeface="Arial" charset="0"/>
              </a:rPr>
              <a:t>	n  =   </a:t>
            </a:r>
            <a:r>
              <a:rPr lang="en-US" sz="1800">
                <a:solidFill>
                  <a:srgbClr val="000000"/>
                </a:solidFill>
              </a:rPr>
              <a:t> </a:t>
            </a:r>
          </a:p>
          <a:p>
            <a:pPr algn="l" eaLnBrk="0" hangingPunct="0"/>
            <a:r>
              <a:rPr lang="en-US" sz="1800">
                <a:solidFill>
                  <a:srgbClr val="000000"/>
                </a:solidFill>
                <a:cs typeface="Arial" charset="0"/>
              </a:rPr>
              <a:t>	Cl</a:t>
            </a:r>
            <a:r>
              <a:rPr lang="en-US" sz="1800" baseline="-30000">
                <a:solidFill>
                  <a:srgbClr val="000000"/>
                </a:solidFill>
                <a:cs typeface="Arial" charset="0"/>
              </a:rPr>
              <a:t>2</a:t>
            </a:r>
            <a:r>
              <a:rPr lang="en-US" sz="1800">
                <a:solidFill>
                  <a:srgbClr val="000000"/>
                </a:solidFill>
                <a:cs typeface="Arial" charset="0"/>
              </a:rPr>
              <a:t>  =   </a:t>
            </a:r>
            <a:r>
              <a:rPr lang="en-US" sz="1800">
                <a:solidFill>
                  <a:srgbClr val="000000"/>
                </a:solidFill>
              </a:rPr>
              <a:t> </a:t>
            </a:r>
          </a:p>
          <a:p>
            <a:pPr algn="l" eaLnBrk="0" hangingPunct="0"/>
            <a:r>
              <a:rPr lang="en-US" sz="1800">
                <a:solidFill>
                  <a:srgbClr val="0000CC"/>
                </a:solidFill>
                <a:cs typeface="Arial" charset="0"/>
              </a:rPr>
              <a:t>Two approaches to solve this problem.</a:t>
            </a:r>
            <a:endParaRPr lang="en-US" sz="1800">
              <a:solidFill>
                <a:srgbClr val="0000CC"/>
              </a:solidFill>
            </a:endParaRPr>
          </a:p>
          <a:p>
            <a:pPr algn="l" eaLnBrk="0" hangingPunct="0"/>
            <a:r>
              <a:rPr lang="en-US" sz="1800" b="1">
                <a:solidFill>
                  <a:srgbClr val="0000FF"/>
                </a:solidFill>
                <a:cs typeface="Arial" charset="0"/>
              </a:rPr>
              <a:t>METHOD 1:  Combined Gas Law &amp; Density</a:t>
            </a:r>
            <a:endParaRPr lang="en-US" sz="1800">
              <a:solidFill>
                <a:srgbClr val="000000"/>
              </a:solidFill>
            </a:endParaRPr>
          </a:p>
          <a:p>
            <a:pPr algn="l" eaLnBrk="0" hangingPunct="0"/>
            <a:r>
              <a:rPr lang="en-US" sz="1800">
                <a:solidFill>
                  <a:srgbClr val="0000FF"/>
                </a:solidFill>
                <a:cs typeface="Arial" charset="0"/>
              </a:rPr>
              <a:t>Write equation:   </a:t>
            </a:r>
            <a:r>
              <a:rPr lang="en-US" sz="1800">
                <a:solidFill>
                  <a:srgbClr val="000000"/>
                </a:solidFill>
              </a:rPr>
              <a:t>     </a:t>
            </a:r>
            <a:r>
              <a:rPr lang="en-US" sz="1800">
                <a:solidFill>
                  <a:srgbClr val="0000FF"/>
                </a:solidFill>
              </a:rPr>
              <a:t>  </a:t>
            </a:r>
            <a:r>
              <a:rPr lang="en-US" sz="2700">
                <a:solidFill>
                  <a:srgbClr val="0000FF"/>
                </a:solidFill>
              </a:rPr>
              <a:t> </a:t>
            </a:r>
            <a:r>
              <a:rPr lang="en-US" sz="1800">
                <a:solidFill>
                  <a:srgbClr val="0000FF"/>
                </a:solidFill>
              </a:rPr>
              <a:t>              </a:t>
            </a:r>
            <a:endParaRPr lang="en-US" sz="1800">
              <a:solidFill>
                <a:srgbClr val="000000"/>
              </a:solidFill>
            </a:endParaRPr>
          </a:p>
          <a:p>
            <a:pPr algn="l" eaLnBrk="0" hangingPunct="0"/>
            <a:r>
              <a:rPr lang="en-US" sz="1800">
                <a:solidFill>
                  <a:srgbClr val="0000FF"/>
                </a:solidFill>
                <a:cs typeface="Arial" charset="0"/>
              </a:rPr>
              <a:t>Substitute into equation:      </a:t>
            </a:r>
            <a:r>
              <a:rPr lang="en-US" sz="2400">
                <a:solidFill>
                  <a:srgbClr val="0000FF"/>
                </a:solidFill>
                <a:cs typeface="Arial" charset="0"/>
              </a:rPr>
              <a:t> </a:t>
            </a:r>
            <a:r>
              <a:rPr lang="en-US" sz="1800">
                <a:solidFill>
                  <a:srgbClr val="0000FF"/>
                </a:solidFill>
                <a:cs typeface="Arial" charset="0"/>
              </a:rPr>
              <a:t>                                      </a:t>
            </a:r>
            <a:endParaRPr lang="en-US" sz="1800">
              <a:solidFill>
                <a:srgbClr val="000000"/>
              </a:solidFill>
            </a:endParaRPr>
          </a:p>
          <a:p>
            <a:pPr algn="l" eaLnBrk="0" hangingPunct="0"/>
            <a:r>
              <a:rPr lang="en-US" sz="1800">
                <a:solidFill>
                  <a:srgbClr val="0000FF"/>
                </a:solidFill>
                <a:cs typeface="Arial" charset="0"/>
              </a:rPr>
              <a:t>Solve for V</a:t>
            </a:r>
            <a:r>
              <a:rPr lang="en-US" sz="1800" baseline="-30000">
                <a:solidFill>
                  <a:srgbClr val="0000FF"/>
                </a:solidFill>
                <a:cs typeface="Arial" charset="0"/>
              </a:rPr>
              <a:t>2</a:t>
            </a:r>
            <a:r>
              <a:rPr lang="en-US" sz="1800">
                <a:solidFill>
                  <a:srgbClr val="0000FF"/>
                </a:solidFill>
                <a:cs typeface="Arial" charset="0"/>
              </a:rPr>
              <a:t>:  </a:t>
            </a:r>
            <a:endParaRPr lang="en-US" sz="1800">
              <a:solidFill>
                <a:srgbClr val="0000FF"/>
              </a:solidFill>
            </a:endParaRPr>
          </a:p>
          <a:p>
            <a:pPr algn="l" eaLnBrk="0" hangingPunct="0"/>
            <a:r>
              <a:rPr lang="en-US" sz="1800">
                <a:solidFill>
                  <a:srgbClr val="0000FF"/>
                </a:solidFill>
                <a:cs typeface="Arial" charset="0"/>
              </a:rPr>
              <a:t>Density  =  3.17 g/dm</a:t>
            </a:r>
            <a:r>
              <a:rPr lang="en-US" sz="1800" baseline="30000">
                <a:solidFill>
                  <a:srgbClr val="0000FF"/>
                </a:solidFill>
                <a:cs typeface="Arial" charset="0"/>
              </a:rPr>
              <a:t>3</a:t>
            </a:r>
            <a:r>
              <a:rPr lang="en-US" sz="1800">
                <a:solidFill>
                  <a:srgbClr val="0000FF"/>
                </a:solidFill>
                <a:cs typeface="Arial" charset="0"/>
              </a:rPr>
              <a:t> @ STP</a:t>
            </a:r>
            <a:endParaRPr lang="en-US" sz="1800">
              <a:solidFill>
                <a:srgbClr val="000000"/>
              </a:solidFill>
            </a:endParaRPr>
          </a:p>
          <a:p>
            <a:pPr algn="l" eaLnBrk="0" hangingPunct="0"/>
            <a:r>
              <a:rPr lang="en-US" sz="1800">
                <a:solidFill>
                  <a:srgbClr val="0000FF"/>
                </a:solidFill>
                <a:cs typeface="Arial" charset="0"/>
              </a:rPr>
              <a:t>Recall:    </a:t>
            </a:r>
            <a:r>
              <a:rPr lang="en-US" sz="1800">
                <a:solidFill>
                  <a:srgbClr val="000000"/>
                </a:solidFill>
              </a:rPr>
              <a:t>  </a:t>
            </a:r>
            <a:r>
              <a:rPr lang="en-US" sz="2400">
                <a:solidFill>
                  <a:srgbClr val="000000"/>
                </a:solidFill>
              </a:rPr>
              <a:t> </a:t>
            </a:r>
            <a:r>
              <a:rPr lang="en-US" sz="1800">
                <a:solidFill>
                  <a:srgbClr val="000000"/>
                </a:solidFill>
              </a:rPr>
              <a:t>                  </a:t>
            </a:r>
            <a:endParaRPr lang="en-US" sz="1800">
              <a:solidFill>
                <a:srgbClr val="0000FF"/>
              </a:solidFill>
              <a:cs typeface="Arial" charset="0"/>
            </a:endParaRPr>
          </a:p>
          <a:p>
            <a:pPr algn="l" eaLnBrk="0" hangingPunct="0"/>
            <a:r>
              <a:rPr lang="en-US" sz="1800">
                <a:solidFill>
                  <a:srgbClr val="0000FF"/>
                </a:solidFill>
                <a:cs typeface="Arial" charset="0"/>
              </a:rPr>
              <a:t>Substitute into equation:      </a:t>
            </a:r>
            <a:r>
              <a:rPr lang="en-US" sz="2400">
                <a:solidFill>
                  <a:srgbClr val="0000FF"/>
                </a:solidFill>
                <a:cs typeface="Arial" charset="0"/>
              </a:rPr>
              <a:t> </a:t>
            </a:r>
            <a:r>
              <a:rPr lang="en-US" sz="1800">
                <a:solidFill>
                  <a:srgbClr val="0000FF"/>
                </a:solidFill>
                <a:cs typeface="Arial" charset="0"/>
              </a:rPr>
              <a:t>                     </a:t>
            </a:r>
            <a:endParaRPr lang="en-US" sz="1800">
              <a:solidFill>
                <a:srgbClr val="000000"/>
              </a:solidFill>
            </a:endParaRPr>
          </a:p>
          <a:p>
            <a:pPr algn="l" eaLnBrk="0" hangingPunct="0"/>
            <a:r>
              <a:rPr lang="en-US" sz="1800">
                <a:solidFill>
                  <a:srgbClr val="0000FF"/>
                </a:solidFill>
                <a:cs typeface="Arial" charset="0"/>
              </a:rPr>
              <a:t>Solve for mass:  </a:t>
            </a:r>
          </a:p>
        </p:txBody>
      </p:sp>
      <p:sp>
        <p:nvSpPr>
          <p:cNvPr id="205827" name="AutoShape 10">
            <a:hlinkClick r:id="rId3" action="ppaction://hlinksldjump" highlightClick="1"/>
            <a:hlinkHover r:id="rId3" action="ppaction://hlinksldjump"/>
          </p:cNvPr>
          <p:cNvSpPr>
            <a:spLocks noChangeArrowheads="1"/>
          </p:cNvSpPr>
          <p:nvPr/>
        </p:nvSpPr>
        <p:spPr bwMode="auto">
          <a:xfrm>
            <a:off x="8772525" y="6486525"/>
            <a:ext cx="371475" cy="371475"/>
          </a:xfrm>
          <a:prstGeom prst="actionButtonReturn">
            <a:avLst/>
          </a:prstGeom>
          <a:solidFill>
            <a:schemeClr val="accent2">
              <a:alpha val="25882"/>
            </a:schemeClr>
          </a:solidFill>
          <a:ln w="9525">
            <a:noFill/>
            <a:miter lim="800000"/>
            <a:headEnd/>
            <a:tailEnd/>
          </a:ln>
        </p:spPr>
        <p:txBody>
          <a:bodyPr wrap="none" anchor="ctr"/>
          <a:lstStyle/>
          <a:p>
            <a:endParaRPr lang="en-US">
              <a:solidFill>
                <a:srgbClr val="000000"/>
              </a:solidFill>
            </a:endParaRPr>
          </a:p>
        </p:txBody>
      </p:sp>
      <p:grpSp>
        <p:nvGrpSpPr>
          <p:cNvPr id="2" name="Group 21"/>
          <p:cNvGrpSpPr>
            <a:grpSpLocks/>
          </p:cNvGrpSpPr>
          <p:nvPr/>
        </p:nvGrpSpPr>
        <p:grpSpPr bwMode="auto">
          <a:xfrm>
            <a:off x="2695575" y="4122738"/>
            <a:ext cx="1185863" cy="490537"/>
            <a:chOff x="3978" y="2309"/>
            <a:chExt cx="747" cy="309"/>
          </a:xfrm>
        </p:grpSpPr>
        <p:grpSp>
          <p:nvGrpSpPr>
            <p:cNvPr id="205872" name="Group 20"/>
            <p:cNvGrpSpPr>
              <a:grpSpLocks/>
            </p:cNvGrpSpPr>
            <p:nvPr/>
          </p:nvGrpSpPr>
          <p:grpSpPr bwMode="auto">
            <a:xfrm>
              <a:off x="3978" y="2309"/>
              <a:ext cx="747" cy="309"/>
              <a:chOff x="1734" y="2615"/>
              <a:chExt cx="747" cy="309"/>
            </a:xfrm>
          </p:grpSpPr>
          <p:sp>
            <p:nvSpPr>
              <p:cNvPr id="205874" name="Text Box 11"/>
              <p:cNvSpPr txBox="1">
                <a:spLocks noChangeArrowheads="1"/>
              </p:cNvSpPr>
              <p:nvPr/>
            </p:nvSpPr>
            <p:spPr bwMode="auto">
              <a:xfrm>
                <a:off x="1734" y="2615"/>
                <a:ext cx="747" cy="173"/>
              </a:xfrm>
              <a:prstGeom prst="rect">
                <a:avLst/>
              </a:prstGeom>
              <a:noFill/>
              <a:ln w="9525">
                <a:noFill/>
                <a:miter lim="800000"/>
                <a:headEnd/>
                <a:tailEnd/>
              </a:ln>
            </p:spPr>
            <p:txBody>
              <a:bodyPr wrap="none">
                <a:spAutoFit/>
              </a:bodyPr>
              <a:lstStyle/>
              <a:p>
                <a:pPr algn="l"/>
                <a:r>
                  <a:rPr lang="en-US" i="1">
                    <a:solidFill>
                      <a:srgbClr val="000000"/>
                    </a:solidFill>
                  </a:rPr>
                  <a:t>P</a:t>
                </a:r>
                <a:r>
                  <a:rPr lang="en-US" baseline="-25000">
                    <a:solidFill>
                      <a:srgbClr val="000000"/>
                    </a:solidFill>
                  </a:rPr>
                  <a:t>1</a:t>
                </a:r>
                <a:r>
                  <a:rPr lang="en-US">
                    <a:solidFill>
                      <a:srgbClr val="000000"/>
                    </a:solidFill>
                  </a:rPr>
                  <a:t>x</a:t>
                </a:r>
                <a:r>
                  <a:rPr lang="en-US" i="1">
                    <a:solidFill>
                      <a:srgbClr val="000000"/>
                    </a:solidFill>
                  </a:rPr>
                  <a:t>V</a:t>
                </a:r>
                <a:r>
                  <a:rPr lang="en-US" baseline="-25000">
                    <a:solidFill>
                      <a:srgbClr val="000000"/>
                    </a:solidFill>
                  </a:rPr>
                  <a:t>1</a:t>
                </a:r>
                <a:r>
                  <a:rPr lang="en-US">
                    <a:solidFill>
                      <a:srgbClr val="000000"/>
                    </a:solidFill>
                  </a:rPr>
                  <a:t>     </a:t>
                </a:r>
                <a:r>
                  <a:rPr lang="en-US" i="1">
                    <a:solidFill>
                      <a:srgbClr val="000000"/>
                    </a:solidFill>
                  </a:rPr>
                  <a:t>P</a:t>
                </a:r>
                <a:r>
                  <a:rPr lang="en-US" baseline="-25000">
                    <a:solidFill>
                      <a:srgbClr val="000000"/>
                    </a:solidFill>
                  </a:rPr>
                  <a:t>2</a:t>
                </a:r>
                <a:r>
                  <a:rPr lang="en-US">
                    <a:solidFill>
                      <a:srgbClr val="000000"/>
                    </a:solidFill>
                  </a:rPr>
                  <a:t>x</a:t>
                </a:r>
                <a:r>
                  <a:rPr lang="en-US" i="1">
                    <a:solidFill>
                      <a:srgbClr val="000000"/>
                    </a:solidFill>
                  </a:rPr>
                  <a:t>V</a:t>
                </a:r>
                <a:r>
                  <a:rPr lang="en-US" baseline="-25000">
                    <a:solidFill>
                      <a:srgbClr val="000000"/>
                    </a:solidFill>
                  </a:rPr>
                  <a:t>2</a:t>
                </a:r>
              </a:p>
            </p:txBody>
          </p:sp>
          <p:sp>
            <p:nvSpPr>
              <p:cNvPr id="205875" name="Line 13"/>
              <p:cNvSpPr>
                <a:spLocks noChangeShapeType="1"/>
              </p:cNvSpPr>
              <p:nvPr/>
            </p:nvSpPr>
            <p:spPr bwMode="auto">
              <a:xfrm>
                <a:off x="1784" y="2768"/>
                <a:ext cx="253" cy="0"/>
              </a:xfrm>
              <a:prstGeom prst="line">
                <a:avLst/>
              </a:prstGeom>
              <a:noFill/>
              <a:ln w="9525">
                <a:solidFill>
                  <a:schemeClr val="tx1"/>
                </a:solidFill>
                <a:round/>
                <a:headEnd/>
                <a:tailEnd/>
              </a:ln>
            </p:spPr>
            <p:txBody>
              <a:bodyPr/>
              <a:lstStyle/>
              <a:p>
                <a:endParaRPr lang="en-US">
                  <a:solidFill>
                    <a:srgbClr val="000000"/>
                  </a:solidFill>
                </a:endParaRPr>
              </a:p>
            </p:txBody>
          </p:sp>
          <p:sp>
            <p:nvSpPr>
              <p:cNvPr id="205876" name="Line 14"/>
              <p:cNvSpPr>
                <a:spLocks noChangeShapeType="1"/>
              </p:cNvSpPr>
              <p:nvPr/>
            </p:nvSpPr>
            <p:spPr bwMode="auto">
              <a:xfrm>
                <a:off x="2166" y="2768"/>
                <a:ext cx="253" cy="0"/>
              </a:xfrm>
              <a:prstGeom prst="line">
                <a:avLst/>
              </a:prstGeom>
              <a:noFill/>
              <a:ln w="9525">
                <a:solidFill>
                  <a:schemeClr val="tx1"/>
                </a:solidFill>
                <a:round/>
                <a:headEnd/>
                <a:tailEnd/>
              </a:ln>
            </p:spPr>
            <p:txBody>
              <a:bodyPr/>
              <a:lstStyle/>
              <a:p>
                <a:endParaRPr lang="en-US">
                  <a:solidFill>
                    <a:srgbClr val="000000"/>
                  </a:solidFill>
                </a:endParaRPr>
              </a:p>
            </p:txBody>
          </p:sp>
          <p:sp>
            <p:nvSpPr>
              <p:cNvPr id="205877" name="Text Box 15"/>
              <p:cNvSpPr txBox="1">
                <a:spLocks noChangeArrowheads="1"/>
              </p:cNvSpPr>
              <p:nvPr/>
            </p:nvSpPr>
            <p:spPr bwMode="auto">
              <a:xfrm>
                <a:off x="1814" y="2751"/>
                <a:ext cx="576" cy="173"/>
              </a:xfrm>
              <a:prstGeom prst="rect">
                <a:avLst/>
              </a:prstGeom>
              <a:noFill/>
              <a:ln w="9525">
                <a:noFill/>
                <a:miter lim="800000"/>
                <a:headEnd/>
                <a:tailEnd/>
              </a:ln>
            </p:spPr>
            <p:txBody>
              <a:bodyPr wrap="none">
                <a:spAutoFit/>
              </a:bodyPr>
              <a:lstStyle/>
              <a:p>
                <a:pPr algn="l"/>
                <a:r>
                  <a:rPr lang="en-US" i="1">
                    <a:solidFill>
                      <a:srgbClr val="000000"/>
                    </a:solidFill>
                  </a:rPr>
                  <a:t>T</a:t>
                </a:r>
                <a:r>
                  <a:rPr lang="en-US" baseline="-25000">
                    <a:solidFill>
                      <a:srgbClr val="000000"/>
                    </a:solidFill>
                  </a:rPr>
                  <a:t>1</a:t>
                </a:r>
                <a:r>
                  <a:rPr lang="en-US">
                    <a:solidFill>
                      <a:srgbClr val="000000"/>
                    </a:solidFill>
                  </a:rPr>
                  <a:t>          T</a:t>
                </a:r>
                <a:r>
                  <a:rPr lang="en-US" baseline="-25000">
                    <a:solidFill>
                      <a:srgbClr val="000000"/>
                    </a:solidFill>
                  </a:rPr>
                  <a:t>2</a:t>
                </a:r>
              </a:p>
            </p:txBody>
          </p:sp>
        </p:grpSp>
        <p:sp>
          <p:nvSpPr>
            <p:cNvPr id="205873" name="Text Box 17"/>
            <p:cNvSpPr txBox="1">
              <a:spLocks noChangeArrowheads="1"/>
            </p:cNvSpPr>
            <p:nvPr/>
          </p:nvSpPr>
          <p:spPr bwMode="auto">
            <a:xfrm>
              <a:off x="4262" y="2373"/>
              <a:ext cx="172" cy="173"/>
            </a:xfrm>
            <a:prstGeom prst="rect">
              <a:avLst/>
            </a:prstGeom>
            <a:noFill/>
            <a:ln w="9525">
              <a:noFill/>
              <a:miter lim="800000"/>
              <a:headEnd/>
              <a:tailEnd/>
            </a:ln>
          </p:spPr>
          <p:txBody>
            <a:bodyPr wrap="none">
              <a:spAutoFit/>
            </a:bodyPr>
            <a:lstStyle/>
            <a:p>
              <a:pPr algn="l"/>
              <a:r>
                <a:rPr lang="en-US">
                  <a:solidFill>
                    <a:srgbClr val="000000"/>
                  </a:solidFill>
                </a:rPr>
                <a:t>=</a:t>
              </a:r>
            </a:p>
          </p:txBody>
        </p:sp>
      </p:grpSp>
      <p:grpSp>
        <p:nvGrpSpPr>
          <p:cNvPr id="4" name="Group 29"/>
          <p:cNvGrpSpPr>
            <a:grpSpLocks/>
          </p:cNvGrpSpPr>
          <p:nvPr/>
        </p:nvGrpSpPr>
        <p:grpSpPr bwMode="auto">
          <a:xfrm>
            <a:off x="3681413" y="4503738"/>
            <a:ext cx="2822575" cy="490537"/>
            <a:chOff x="4350" y="2669"/>
            <a:chExt cx="1778" cy="309"/>
          </a:xfrm>
        </p:grpSpPr>
        <p:sp>
          <p:nvSpPr>
            <p:cNvPr id="205867" name="Text Box 24"/>
            <p:cNvSpPr txBox="1">
              <a:spLocks noChangeArrowheads="1"/>
            </p:cNvSpPr>
            <p:nvPr/>
          </p:nvSpPr>
          <p:spPr bwMode="auto">
            <a:xfrm>
              <a:off x="4350" y="2669"/>
              <a:ext cx="1778" cy="173"/>
            </a:xfrm>
            <a:prstGeom prst="rect">
              <a:avLst/>
            </a:prstGeom>
            <a:noFill/>
            <a:ln w="9525">
              <a:noFill/>
              <a:miter lim="800000"/>
              <a:headEnd/>
              <a:tailEnd/>
            </a:ln>
          </p:spPr>
          <p:txBody>
            <a:bodyPr wrap="none">
              <a:spAutoFit/>
            </a:bodyPr>
            <a:lstStyle/>
            <a:p>
              <a:pPr algn="l"/>
              <a:r>
                <a:rPr lang="en-US" i="1">
                  <a:solidFill>
                    <a:srgbClr val="000000"/>
                  </a:solidFill>
                </a:rPr>
                <a:t>(98.7 kPa)</a:t>
              </a:r>
              <a:r>
                <a:rPr lang="en-US">
                  <a:solidFill>
                    <a:srgbClr val="000000"/>
                  </a:solidFill>
                </a:rPr>
                <a:t>x</a:t>
              </a:r>
              <a:r>
                <a:rPr lang="en-US" i="1">
                  <a:solidFill>
                    <a:srgbClr val="000000"/>
                  </a:solidFill>
                </a:rPr>
                <a:t>(3.34 L)</a:t>
              </a:r>
              <a:r>
                <a:rPr lang="en-US">
                  <a:solidFill>
                    <a:srgbClr val="000000"/>
                  </a:solidFill>
                </a:rPr>
                <a:t>     </a:t>
              </a:r>
              <a:r>
                <a:rPr lang="en-US" i="1">
                  <a:solidFill>
                    <a:srgbClr val="000000"/>
                  </a:solidFill>
                </a:rPr>
                <a:t>(101.3 kPa)</a:t>
              </a:r>
              <a:r>
                <a:rPr lang="en-US">
                  <a:solidFill>
                    <a:srgbClr val="000000"/>
                  </a:solidFill>
                </a:rPr>
                <a:t>x(</a:t>
              </a:r>
              <a:r>
                <a:rPr lang="en-US" i="1">
                  <a:solidFill>
                    <a:srgbClr val="000000"/>
                  </a:solidFill>
                </a:rPr>
                <a:t>V</a:t>
              </a:r>
              <a:r>
                <a:rPr lang="en-US" baseline="-25000">
                  <a:solidFill>
                    <a:srgbClr val="000000"/>
                  </a:solidFill>
                </a:rPr>
                <a:t>2</a:t>
              </a:r>
              <a:r>
                <a:rPr lang="en-US">
                  <a:solidFill>
                    <a:srgbClr val="000000"/>
                  </a:solidFill>
                </a:rPr>
                <a:t>)</a:t>
              </a:r>
            </a:p>
          </p:txBody>
        </p:sp>
        <p:sp>
          <p:nvSpPr>
            <p:cNvPr id="205868" name="Line 25"/>
            <p:cNvSpPr>
              <a:spLocks noChangeShapeType="1"/>
            </p:cNvSpPr>
            <p:nvPr/>
          </p:nvSpPr>
          <p:spPr bwMode="auto">
            <a:xfrm>
              <a:off x="4400" y="2822"/>
              <a:ext cx="824" cy="0"/>
            </a:xfrm>
            <a:prstGeom prst="line">
              <a:avLst/>
            </a:prstGeom>
            <a:noFill/>
            <a:ln w="9525">
              <a:solidFill>
                <a:schemeClr val="tx1"/>
              </a:solidFill>
              <a:round/>
              <a:headEnd/>
              <a:tailEnd/>
            </a:ln>
          </p:spPr>
          <p:txBody>
            <a:bodyPr/>
            <a:lstStyle/>
            <a:p>
              <a:endParaRPr lang="en-US">
                <a:solidFill>
                  <a:srgbClr val="000000"/>
                </a:solidFill>
              </a:endParaRPr>
            </a:p>
          </p:txBody>
        </p:sp>
        <p:sp>
          <p:nvSpPr>
            <p:cNvPr id="205869" name="Line 26"/>
            <p:cNvSpPr>
              <a:spLocks noChangeShapeType="1"/>
            </p:cNvSpPr>
            <p:nvPr/>
          </p:nvSpPr>
          <p:spPr bwMode="auto">
            <a:xfrm>
              <a:off x="5364" y="2822"/>
              <a:ext cx="710" cy="0"/>
            </a:xfrm>
            <a:prstGeom prst="line">
              <a:avLst/>
            </a:prstGeom>
            <a:noFill/>
            <a:ln w="9525">
              <a:solidFill>
                <a:schemeClr val="tx1"/>
              </a:solidFill>
              <a:round/>
              <a:headEnd/>
              <a:tailEnd/>
            </a:ln>
          </p:spPr>
          <p:txBody>
            <a:bodyPr/>
            <a:lstStyle/>
            <a:p>
              <a:endParaRPr lang="en-US">
                <a:solidFill>
                  <a:srgbClr val="000000"/>
                </a:solidFill>
              </a:endParaRPr>
            </a:p>
          </p:txBody>
        </p:sp>
        <p:sp>
          <p:nvSpPr>
            <p:cNvPr id="205870" name="Text Box 27"/>
            <p:cNvSpPr txBox="1">
              <a:spLocks noChangeArrowheads="1"/>
            </p:cNvSpPr>
            <p:nvPr/>
          </p:nvSpPr>
          <p:spPr bwMode="auto">
            <a:xfrm>
              <a:off x="4624" y="2805"/>
              <a:ext cx="1291" cy="173"/>
            </a:xfrm>
            <a:prstGeom prst="rect">
              <a:avLst/>
            </a:prstGeom>
            <a:noFill/>
            <a:ln w="9525">
              <a:noFill/>
              <a:miter lim="800000"/>
              <a:headEnd/>
              <a:tailEnd/>
            </a:ln>
          </p:spPr>
          <p:txBody>
            <a:bodyPr wrap="none">
              <a:spAutoFit/>
            </a:bodyPr>
            <a:lstStyle/>
            <a:p>
              <a:pPr algn="l"/>
              <a:r>
                <a:rPr lang="en-US" i="1">
                  <a:solidFill>
                    <a:srgbClr val="000000"/>
                  </a:solidFill>
                </a:rPr>
                <a:t>310 K</a:t>
              </a:r>
              <a:r>
                <a:rPr lang="en-US">
                  <a:solidFill>
                    <a:srgbClr val="000000"/>
                  </a:solidFill>
                </a:rPr>
                <a:t>                          273K</a:t>
              </a:r>
              <a:endParaRPr lang="en-US" baseline="-25000">
                <a:solidFill>
                  <a:srgbClr val="000000"/>
                </a:solidFill>
              </a:endParaRPr>
            </a:p>
          </p:txBody>
        </p:sp>
        <p:sp>
          <p:nvSpPr>
            <p:cNvPr id="205871" name="Text Box 28"/>
            <p:cNvSpPr txBox="1">
              <a:spLocks noChangeArrowheads="1"/>
            </p:cNvSpPr>
            <p:nvPr/>
          </p:nvSpPr>
          <p:spPr bwMode="auto">
            <a:xfrm>
              <a:off x="5205" y="2730"/>
              <a:ext cx="172" cy="173"/>
            </a:xfrm>
            <a:prstGeom prst="rect">
              <a:avLst/>
            </a:prstGeom>
            <a:noFill/>
            <a:ln w="9525">
              <a:noFill/>
              <a:miter lim="800000"/>
              <a:headEnd/>
              <a:tailEnd/>
            </a:ln>
          </p:spPr>
          <p:txBody>
            <a:bodyPr wrap="none">
              <a:spAutoFit/>
            </a:bodyPr>
            <a:lstStyle/>
            <a:p>
              <a:pPr algn="l"/>
              <a:r>
                <a:rPr lang="en-US">
                  <a:solidFill>
                    <a:srgbClr val="000000"/>
                  </a:solidFill>
                </a:rPr>
                <a:t>=</a:t>
              </a:r>
            </a:p>
          </p:txBody>
        </p:sp>
      </p:grpSp>
      <p:grpSp>
        <p:nvGrpSpPr>
          <p:cNvPr id="5" name="Group 38"/>
          <p:cNvGrpSpPr>
            <a:grpSpLocks/>
          </p:cNvGrpSpPr>
          <p:nvPr/>
        </p:nvGrpSpPr>
        <p:grpSpPr bwMode="auto">
          <a:xfrm>
            <a:off x="3098800" y="5443538"/>
            <a:ext cx="765175" cy="490537"/>
            <a:chOff x="3659" y="4011"/>
            <a:chExt cx="482" cy="309"/>
          </a:xfrm>
        </p:grpSpPr>
        <p:sp>
          <p:nvSpPr>
            <p:cNvPr id="205862" name="Text Box 32"/>
            <p:cNvSpPr txBox="1">
              <a:spLocks noChangeArrowheads="1"/>
            </p:cNvSpPr>
            <p:nvPr/>
          </p:nvSpPr>
          <p:spPr bwMode="auto">
            <a:xfrm>
              <a:off x="3897" y="4011"/>
              <a:ext cx="244" cy="173"/>
            </a:xfrm>
            <a:prstGeom prst="rect">
              <a:avLst/>
            </a:prstGeom>
            <a:noFill/>
            <a:ln w="9525">
              <a:noFill/>
              <a:miter lim="800000"/>
              <a:headEnd/>
              <a:tailEnd/>
            </a:ln>
          </p:spPr>
          <p:txBody>
            <a:bodyPr wrap="none">
              <a:spAutoFit/>
            </a:bodyPr>
            <a:lstStyle/>
            <a:p>
              <a:pPr algn="l"/>
              <a:r>
                <a:rPr lang="en-US" i="1">
                  <a:solidFill>
                    <a:srgbClr val="000000"/>
                  </a:solidFill>
                </a:rPr>
                <a:t>PV</a:t>
              </a:r>
              <a:endParaRPr lang="en-US" baseline="-25000">
                <a:solidFill>
                  <a:srgbClr val="000000"/>
                </a:solidFill>
              </a:endParaRPr>
            </a:p>
          </p:txBody>
        </p:sp>
        <p:sp>
          <p:nvSpPr>
            <p:cNvPr id="205863" name="Line 33"/>
            <p:cNvSpPr>
              <a:spLocks noChangeShapeType="1"/>
            </p:cNvSpPr>
            <p:nvPr/>
          </p:nvSpPr>
          <p:spPr bwMode="auto">
            <a:xfrm>
              <a:off x="3926" y="4164"/>
              <a:ext cx="184" cy="0"/>
            </a:xfrm>
            <a:prstGeom prst="line">
              <a:avLst/>
            </a:prstGeom>
            <a:noFill/>
            <a:ln w="9525">
              <a:solidFill>
                <a:schemeClr val="tx1"/>
              </a:solidFill>
              <a:round/>
              <a:headEnd/>
              <a:tailEnd/>
            </a:ln>
          </p:spPr>
          <p:txBody>
            <a:bodyPr/>
            <a:lstStyle/>
            <a:p>
              <a:endParaRPr lang="en-US">
                <a:solidFill>
                  <a:srgbClr val="000000"/>
                </a:solidFill>
              </a:endParaRPr>
            </a:p>
          </p:txBody>
        </p:sp>
        <p:sp>
          <p:nvSpPr>
            <p:cNvPr id="205864" name="Text Box 35"/>
            <p:cNvSpPr txBox="1">
              <a:spLocks noChangeArrowheads="1"/>
            </p:cNvSpPr>
            <p:nvPr/>
          </p:nvSpPr>
          <p:spPr bwMode="auto">
            <a:xfrm>
              <a:off x="3896" y="4147"/>
              <a:ext cx="244" cy="173"/>
            </a:xfrm>
            <a:prstGeom prst="rect">
              <a:avLst/>
            </a:prstGeom>
            <a:noFill/>
            <a:ln w="9525">
              <a:noFill/>
              <a:miter lim="800000"/>
              <a:headEnd/>
              <a:tailEnd/>
            </a:ln>
          </p:spPr>
          <p:txBody>
            <a:bodyPr wrap="none">
              <a:spAutoFit/>
            </a:bodyPr>
            <a:lstStyle/>
            <a:p>
              <a:pPr algn="l"/>
              <a:r>
                <a:rPr lang="en-US" i="1">
                  <a:solidFill>
                    <a:srgbClr val="000000"/>
                  </a:solidFill>
                </a:rPr>
                <a:t>RT</a:t>
              </a:r>
              <a:endParaRPr lang="en-US" i="1" baseline="-25000">
                <a:solidFill>
                  <a:srgbClr val="000000"/>
                </a:solidFill>
              </a:endParaRPr>
            </a:p>
          </p:txBody>
        </p:sp>
        <p:sp>
          <p:nvSpPr>
            <p:cNvPr id="205865" name="Text Box 36"/>
            <p:cNvSpPr txBox="1">
              <a:spLocks noChangeArrowheads="1"/>
            </p:cNvSpPr>
            <p:nvPr/>
          </p:nvSpPr>
          <p:spPr bwMode="auto">
            <a:xfrm>
              <a:off x="3782" y="4075"/>
              <a:ext cx="172" cy="173"/>
            </a:xfrm>
            <a:prstGeom prst="rect">
              <a:avLst/>
            </a:prstGeom>
            <a:noFill/>
            <a:ln w="9525">
              <a:noFill/>
              <a:miter lim="800000"/>
              <a:headEnd/>
              <a:tailEnd/>
            </a:ln>
          </p:spPr>
          <p:txBody>
            <a:bodyPr wrap="none">
              <a:spAutoFit/>
            </a:bodyPr>
            <a:lstStyle/>
            <a:p>
              <a:pPr algn="l"/>
              <a:r>
                <a:rPr lang="en-US">
                  <a:solidFill>
                    <a:srgbClr val="000000"/>
                  </a:solidFill>
                </a:rPr>
                <a:t>=</a:t>
              </a:r>
            </a:p>
          </p:txBody>
        </p:sp>
        <p:sp>
          <p:nvSpPr>
            <p:cNvPr id="205866" name="Text Box 37"/>
            <p:cNvSpPr txBox="1">
              <a:spLocks noChangeArrowheads="1"/>
            </p:cNvSpPr>
            <p:nvPr/>
          </p:nvSpPr>
          <p:spPr bwMode="auto">
            <a:xfrm>
              <a:off x="3659" y="4068"/>
              <a:ext cx="169" cy="173"/>
            </a:xfrm>
            <a:prstGeom prst="rect">
              <a:avLst/>
            </a:prstGeom>
            <a:noFill/>
            <a:ln w="9525">
              <a:noFill/>
              <a:miter lim="800000"/>
              <a:headEnd/>
              <a:tailEnd/>
            </a:ln>
          </p:spPr>
          <p:txBody>
            <a:bodyPr wrap="none">
              <a:spAutoFit/>
            </a:bodyPr>
            <a:lstStyle/>
            <a:p>
              <a:pPr algn="l"/>
              <a:r>
                <a:rPr lang="en-US" i="1">
                  <a:solidFill>
                    <a:srgbClr val="000000"/>
                  </a:solidFill>
                </a:rPr>
                <a:t>n</a:t>
              </a:r>
            </a:p>
          </p:txBody>
        </p:sp>
      </p:grpSp>
      <p:grpSp>
        <p:nvGrpSpPr>
          <p:cNvPr id="6" name="Group 45"/>
          <p:cNvGrpSpPr>
            <a:grpSpLocks/>
          </p:cNvGrpSpPr>
          <p:nvPr/>
        </p:nvGrpSpPr>
        <p:grpSpPr bwMode="auto">
          <a:xfrm>
            <a:off x="3970338" y="5715000"/>
            <a:ext cx="2892425" cy="490538"/>
            <a:chOff x="2969" y="4011"/>
            <a:chExt cx="1822" cy="309"/>
          </a:xfrm>
        </p:grpSpPr>
        <p:sp>
          <p:nvSpPr>
            <p:cNvPr id="205857" name="Text Box 40"/>
            <p:cNvSpPr txBox="1">
              <a:spLocks noChangeArrowheads="1"/>
            </p:cNvSpPr>
            <p:nvPr/>
          </p:nvSpPr>
          <p:spPr bwMode="auto">
            <a:xfrm>
              <a:off x="3465" y="4011"/>
              <a:ext cx="1004" cy="173"/>
            </a:xfrm>
            <a:prstGeom prst="rect">
              <a:avLst/>
            </a:prstGeom>
            <a:noFill/>
            <a:ln w="9525">
              <a:noFill/>
              <a:miter lim="800000"/>
              <a:headEnd/>
              <a:tailEnd/>
            </a:ln>
          </p:spPr>
          <p:txBody>
            <a:bodyPr wrap="none">
              <a:spAutoFit/>
            </a:bodyPr>
            <a:lstStyle/>
            <a:p>
              <a:pPr algn="l"/>
              <a:r>
                <a:rPr lang="en-US" i="1">
                  <a:solidFill>
                    <a:srgbClr val="000000"/>
                  </a:solidFill>
                </a:rPr>
                <a:t>(98.7 kPa)(3.34 dm</a:t>
              </a:r>
              <a:r>
                <a:rPr lang="en-US" i="1" baseline="30000">
                  <a:solidFill>
                    <a:srgbClr val="000000"/>
                  </a:solidFill>
                </a:rPr>
                <a:t>3</a:t>
              </a:r>
              <a:r>
                <a:rPr lang="en-US" i="1">
                  <a:solidFill>
                    <a:srgbClr val="000000"/>
                  </a:solidFill>
                </a:rPr>
                <a:t>)</a:t>
              </a:r>
              <a:endParaRPr lang="en-US" baseline="-25000">
                <a:solidFill>
                  <a:srgbClr val="000000"/>
                </a:solidFill>
              </a:endParaRPr>
            </a:p>
          </p:txBody>
        </p:sp>
        <p:sp>
          <p:nvSpPr>
            <p:cNvPr id="205858" name="Line 41"/>
            <p:cNvSpPr>
              <a:spLocks noChangeShapeType="1"/>
            </p:cNvSpPr>
            <p:nvPr/>
          </p:nvSpPr>
          <p:spPr bwMode="auto">
            <a:xfrm>
              <a:off x="3236" y="4164"/>
              <a:ext cx="1501" cy="0"/>
            </a:xfrm>
            <a:prstGeom prst="line">
              <a:avLst/>
            </a:prstGeom>
            <a:noFill/>
            <a:ln w="9525">
              <a:solidFill>
                <a:schemeClr val="tx1"/>
              </a:solidFill>
              <a:round/>
              <a:headEnd/>
              <a:tailEnd/>
            </a:ln>
          </p:spPr>
          <p:txBody>
            <a:bodyPr/>
            <a:lstStyle/>
            <a:p>
              <a:endParaRPr lang="en-US">
                <a:solidFill>
                  <a:srgbClr val="000000"/>
                </a:solidFill>
              </a:endParaRPr>
            </a:p>
          </p:txBody>
        </p:sp>
        <p:sp>
          <p:nvSpPr>
            <p:cNvPr id="205859" name="Text Box 42"/>
            <p:cNvSpPr txBox="1">
              <a:spLocks noChangeArrowheads="1"/>
            </p:cNvSpPr>
            <p:nvPr/>
          </p:nvSpPr>
          <p:spPr bwMode="auto">
            <a:xfrm>
              <a:off x="3206" y="4147"/>
              <a:ext cx="1585" cy="173"/>
            </a:xfrm>
            <a:prstGeom prst="rect">
              <a:avLst/>
            </a:prstGeom>
            <a:noFill/>
            <a:ln w="9525">
              <a:noFill/>
              <a:miter lim="800000"/>
              <a:headEnd/>
              <a:tailEnd/>
            </a:ln>
          </p:spPr>
          <p:txBody>
            <a:bodyPr wrap="none">
              <a:spAutoFit/>
            </a:bodyPr>
            <a:lstStyle/>
            <a:p>
              <a:pPr algn="l"/>
              <a:r>
                <a:rPr lang="en-US" i="1">
                  <a:solidFill>
                    <a:srgbClr val="000000"/>
                  </a:solidFill>
                </a:rPr>
                <a:t>[8.314 (kPa)(dm</a:t>
              </a:r>
              <a:r>
                <a:rPr lang="en-US" i="1" baseline="30000">
                  <a:solidFill>
                    <a:srgbClr val="000000"/>
                  </a:solidFill>
                </a:rPr>
                <a:t>3</a:t>
              </a:r>
              <a:r>
                <a:rPr lang="en-US" i="1">
                  <a:solidFill>
                    <a:srgbClr val="000000"/>
                  </a:solidFill>
                </a:rPr>
                <a:t>)/(mol)(K)](310 K)</a:t>
              </a:r>
              <a:endParaRPr lang="en-US" i="1" baseline="-25000">
                <a:solidFill>
                  <a:srgbClr val="000000"/>
                </a:solidFill>
              </a:endParaRPr>
            </a:p>
          </p:txBody>
        </p:sp>
        <p:sp>
          <p:nvSpPr>
            <p:cNvPr id="205860" name="Text Box 43"/>
            <p:cNvSpPr txBox="1">
              <a:spLocks noChangeArrowheads="1"/>
            </p:cNvSpPr>
            <p:nvPr/>
          </p:nvSpPr>
          <p:spPr bwMode="auto">
            <a:xfrm>
              <a:off x="3092" y="4075"/>
              <a:ext cx="172" cy="173"/>
            </a:xfrm>
            <a:prstGeom prst="rect">
              <a:avLst/>
            </a:prstGeom>
            <a:noFill/>
            <a:ln w="9525">
              <a:noFill/>
              <a:miter lim="800000"/>
              <a:headEnd/>
              <a:tailEnd/>
            </a:ln>
          </p:spPr>
          <p:txBody>
            <a:bodyPr wrap="none">
              <a:spAutoFit/>
            </a:bodyPr>
            <a:lstStyle/>
            <a:p>
              <a:pPr algn="l"/>
              <a:r>
                <a:rPr lang="en-US">
                  <a:solidFill>
                    <a:srgbClr val="000000"/>
                  </a:solidFill>
                </a:rPr>
                <a:t>=</a:t>
              </a:r>
            </a:p>
          </p:txBody>
        </p:sp>
        <p:sp>
          <p:nvSpPr>
            <p:cNvPr id="205861" name="Text Box 44"/>
            <p:cNvSpPr txBox="1">
              <a:spLocks noChangeArrowheads="1"/>
            </p:cNvSpPr>
            <p:nvPr/>
          </p:nvSpPr>
          <p:spPr bwMode="auto">
            <a:xfrm>
              <a:off x="2969" y="4068"/>
              <a:ext cx="169" cy="173"/>
            </a:xfrm>
            <a:prstGeom prst="rect">
              <a:avLst/>
            </a:prstGeom>
            <a:noFill/>
            <a:ln w="9525">
              <a:noFill/>
              <a:miter lim="800000"/>
              <a:headEnd/>
              <a:tailEnd/>
            </a:ln>
          </p:spPr>
          <p:txBody>
            <a:bodyPr wrap="none">
              <a:spAutoFit/>
            </a:bodyPr>
            <a:lstStyle/>
            <a:p>
              <a:pPr algn="l"/>
              <a:r>
                <a:rPr lang="en-US" i="1">
                  <a:solidFill>
                    <a:srgbClr val="000000"/>
                  </a:solidFill>
                </a:rPr>
                <a:t>n</a:t>
              </a:r>
            </a:p>
          </p:txBody>
        </p:sp>
      </p:grpSp>
      <p:grpSp>
        <p:nvGrpSpPr>
          <p:cNvPr id="7" name="Group 49"/>
          <p:cNvGrpSpPr>
            <a:grpSpLocks/>
          </p:cNvGrpSpPr>
          <p:nvPr/>
        </p:nvGrpSpPr>
        <p:grpSpPr bwMode="auto">
          <a:xfrm>
            <a:off x="7404100" y="5135563"/>
            <a:ext cx="1435100" cy="457200"/>
            <a:chOff x="4778" y="2583"/>
            <a:chExt cx="904" cy="288"/>
          </a:xfrm>
        </p:grpSpPr>
        <p:sp>
          <p:nvSpPr>
            <p:cNvPr id="205854" name="Text Box 46"/>
            <p:cNvSpPr txBox="1">
              <a:spLocks noChangeArrowheads="1"/>
            </p:cNvSpPr>
            <p:nvPr/>
          </p:nvSpPr>
          <p:spPr bwMode="auto">
            <a:xfrm>
              <a:off x="4778" y="2643"/>
              <a:ext cx="572" cy="173"/>
            </a:xfrm>
            <a:prstGeom prst="rect">
              <a:avLst/>
            </a:prstGeom>
            <a:noFill/>
            <a:ln w="9525">
              <a:noFill/>
              <a:miter lim="800000"/>
              <a:headEnd/>
              <a:tailEnd/>
            </a:ln>
          </p:spPr>
          <p:txBody>
            <a:bodyPr wrap="none">
              <a:spAutoFit/>
            </a:bodyPr>
            <a:lstStyle/>
            <a:p>
              <a:pPr algn="l"/>
              <a:r>
                <a:rPr lang="en-US" i="1">
                  <a:solidFill>
                    <a:srgbClr val="000000"/>
                  </a:solidFill>
                </a:rPr>
                <a:t>Density =  </a:t>
              </a:r>
            </a:p>
          </p:txBody>
        </p:sp>
        <p:sp>
          <p:nvSpPr>
            <p:cNvPr id="205855" name="Text Box 47"/>
            <p:cNvSpPr txBox="1">
              <a:spLocks noChangeArrowheads="1"/>
            </p:cNvSpPr>
            <p:nvPr/>
          </p:nvSpPr>
          <p:spPr bwMode="auto">
            <a:xfrm>
              <a:off x="5258" y="2583"/>
              <a:ext cx="424" cy="288"/>
            </a:xfrm>
            <a:prstGeom prst="rect">
              <a:avLst/>
            </a:prstGeom>
            <a:noFill/>
            <a:ln w="9525">
              <a:noFill/>
              <a:miter lim="800000"/>
              <a:headEnd/>
              <a:tailEnd/>
            </a:ln>
          </p:spPr>
          <p:txBody>
            <a:bodyPr wrap="none">
              <a:spAutoFit/>
            </a:bodyPr>
            <a:lstStyle/>
            <a:p>
              <a:r>
                <a:rPr lang="en-US" i="1">
                  <a:solidFill>
                    <a:srgbClr val="000000"/>
                  </a:solidFill>
                </a:rPr>
                <a:t>mass</a:t>
              </a:r>
            </a:p>
            <a:p>
              <a:r>
                <a:rPr lang="en-US" i="1">
                  <a:solidFill>
                    <a:srgbClr val="000000"/>
                  </a:solidFill>
                </a:rPr>
                <a:t>volume</a:t>
              </a:r>
            </a:p>
          </p:txBody>
        </p:sp>
        <p:sp>
          <p:nvSpPr>
            <p:cNvPr id="205856" name="Line 48"/>
            <p:cNvSpPr>
              <a:spLocks noChangeShapeType="1"/>
            </p:cNvSpPr>
            <p:nvPr/>
          </p:nvSpPr>
          <p:spPr bwMode="auto">
            <a:xfrm>
              <a:off x="5298" y="2733"/>
              <a:ext cx="330" cy="0"/>
            </a:xfrm>
            <a:prstGeom prst="line">
              <a:avLst/>
            </a:prstGeom>
            <a:noFill/>
            <a:ln w="9525">
              <a:solidFill>
                <a:schemeClr val="tx1"/>
              </a:solidFill>
              <a:round/>
              <a:headEnd/>
              <a:tailEnd/>
            </a:ln>
          </p:spPr>
          <p:txBody>
            <a:bodyPr/>
            <a:lstStyle/>
            <a:p>
              <a:endParaRPr lang="en-US">
                <a:solidFill>
                  <a:srgbClr val="000000"/>
                </a:solidFill>
              </a:endParaRPr>
            </a:p>
          </p:txBody>
        </p:sp>
      </p:grpSp>
      <p:grpSp>
        <p:nvGrpSpPr>
          <p:cNvPr id="8" name="Group 54"/>
          <p:cNvGrpSpPr>
            <a:grpSpLocks/>
          </p:cNvGrpSpPr>
          <p:nvPr/>
        </p:nvGrpSpPr>
        <p:grpSpPr bwMode="auto">
          <a:xfrm>
            <a:off x="7270750" y="6062663"/>
            <a:ext cx="1582738" cy="457200"/>
            <a:chOff x="4661" y="2718"/>
            <a:chExt cx="997" cy="288"/>
          </a:xfrm>
        </p:grpSpPr>
        <p:sp>
          <p:nvSpPr>
            <p:cNvPr id="205851" name="Text Box 51"/>
            <p:cNvSpPr txBox="1">
              <a:spLocks noChangeArrowheads="1"/>
            </p:cNvSpPr>
            <p:nvPr/>
          </p:nvSpPr>
          <p:spPr bwMode="auto">
            <a:xfrm>
              <a:off x="4661" y="2778"/>
              <a:ext cx="710" cy="173"/>
            </a:xfrm>
            <a:prstGeom prst="rect">
              <a:avLst/>
            </a:prstGeom>
            <a:noFill/>
            <a:ln w="9525">
              <a:noFill/>
              <a:miter lim="800000"/>
              <a:headEnd/>
              <a:tailEnd/>
            </a:ln>
          </p:spPr>
          <p:txBody>
            <a:bodyPr wrap="none">
              <a:spAutoFit/>
            </a:bodyPr>
            <a:lstStyle/>
            <a:p>
              <a:pPr algn="l"/>
              <a:r>
                <a:rPr lang="en-US" i="1">
                  <a:solidFill>
                    <a:srgbClr val="000000"/>
                  </a:solidFill>
                </a:rPr>
                <a:t>3.17 g/cm</a:t>
              </a:r>
              <a:r>
                <a:rPr lang="en-US" i="1" baseline="30000">
                  <a:solidFill>
                    <a:srgbClr val="000000"/>
                  </a:solidFill>
                </a:rPr>
                <a:t>3</a:t>
              </a:r>
              <a:r>
                <a:rPr lang="en-US" i="1">
                  <a:solidFill>
                    <a:srgbClr val="000000"/>
                  </a:solidFill>
                </a:rPr>
                <a:t> =  </a:t>
              </a:r>
            </a:p>
          </p:txBody>
        </p:sp>
        <p:sp>
          <p:nvSpPr>
            <p:cNvPr id="205852" name="Text Box 52"/>
            <p:cNvSpPr txBox="1">
              <a:spLocks noChangeArrowheads="1"/>
            </p:cNvSpPr>
            <p:nvPr/>
          </p:nvSpPr>
          <p:spPr bwMode="auto">
            <a:xfrm>
              <a:off x="5276" y="2718"/>
              <a:ext cx="382" cy="288"/>
            </a:xfrm>
            <a:prstGeom prst="rect">
              <a:avLst/>
            </a:prstGeom>
            <a:noFill/>
            <a:ln w="9525">
              <a:noFill/>
              <a:miter lim="800000"/>
              <a:headEnd/>
              <a:tailEnd/>
            </a:ln>
          </p:spPr>
          <p:txBody>
            <a:bodyPr wrap="none">
              <a:spAutoFit/>
            </a:bodyPr>
            <a:lstStyle/>
            <a:p>
              <a:r>
                <a:rPr lang="en-US" i="1">
                  <a:solidFill>
                    <a:srgbClr val="000000"/>
                  </a:solidFill>
                </a:rPr>
                <a:t>mass</a:t>
              </a:r>
            </a:p>
            <a:p>
              <a:r>
                <a:rPr lang="en-US" i="1">
                  <a:solidFill>
                    <a:srgbClr val="000000"/>
                  </a:solidFill>
                </a:rPr>
                <a:t>2.85 L</a:t>
              </a:r>
            </a:p>
          </p:txBody>
        </p:sp>
        <p:sp>
          <p:nvSpPr>
            <p:cNvPr id="205853" name="Line 53"/>
            <p:cNvSpPr>
              <a:spLocks noChangeShapeType="1"/>
            </p:cNvSpPr>
            <p:nvPr/>
          </p:nvSpPr>
          <p:spPr bwMode="auto">
            <a:xfrm>
              <a:off x="5295" y="2868"/>
              <a:ext cx="330" cy="0"/>
            </a:xfrm>
            <a:prstGeom prst="line">
              <a:avLst/>
            </a:prstGeom>
            <a:noFill/>
            <a:ln w="9525">
              <a:solidFill>
                <a:schemeClr val="tx1"/>
              </a:solidFill>
              <a:round/>
              <a:headEnd/>
              <a:tailEnd/>
            </a:ln>
          </p:spPr>
          <p:txBody>
            <a:bodyPr/>
            <a:lstStyle/>
            <a:p>
              <a:endParaRPr lang="en-US">
                <a:solidFill>
                  <a:srgbClr val="000000"/>
                </a:solidFill>
              </a:endParaRPr>
            </a:p>
          </p:txBody>
        </p:sp>
      </p:grpSp>
      <p:sp>
        <p:nvSpPr>
          <p:cNvPr id="850999" name="Text Box 55"/>
          <p:cNvSpPr txBox="1">
            <a:spLocks noChangeArrowheads="1"/>
          </p:cNvSpPr>
          <p:nvPr/>
        </p:nvSpPr>
        <p:spPr bwMode="auto">
          <a:xfrm>
            <a:off x="1879600" y="5538788"/>
            <a:ext cx="935038" cy="274637"/>
          </a:xfrm>
          <a:prstGeom prst="rect">
            <a:avLst/>
          </a:prstGeom>
          <a:noFill/>
          <a:ln w="9525">
            <a:noFill/>
            <a:miter lim="800000"/>
            <a:headEnd/>
            <a:tailEnd/>
          </a:ln>
        </p:spPr>
        <p:txBody>
          <a:bodyPr wrap="none">
            <a:spAutoFit/>
          </a:bodyPr>
          <a:lstStyle/>
          <a:p>
            <a:pPr algn="l"/>
            <a:r>
              <a:rPr lang="en-US" i="1">
                <a:solidFill>
                  <a:srgbClr val="000000"/>
                </a:solidFill>
              </a:rPr>
              <a:t>PV  =  nRT</a:t>
            </a:r>
          </a:p>
        </p:txBody>
      </p:sp>
      <p:sp>
        <p:nvSpPr>
          <p:cNvPr id="205835" name="Rectangle 57"/>
          <p:cNvSpPr>
            <a:spLocks noChangeArrowheads="1"/>
          </p:cNvSpPr>
          <p:nvPr/>
        </p:nvSpPr>
        <p:spPr bwMode="auto">
          <a:xfrm>
            <a:off x="3121025" y="192088"/>
            <a:ext cx="2762250" cy="366712"/>
          </a:xfrm>
          <a:prstGeom prst="rect">
            <a:avLst/>
          </a:prstGeom>
          <a:noFill/>
          <a:ln w="9525">
            <a:noFill/>
            <a:miter lim="800000"/>
            <a:headEnd/>
            <a:tailEnd/>
          </a:ln>
        </p:spPr>
        <p:txBody>
          <a:bodyPr wrap="none">
            <a:spAutoFit/>
          </a:bodyPr>
          <a:lstStyle/>
          <a:p>
            <a:pPr algn="l"/>
            <a:r>
              <a:rPr lang="en-US" sz="1800" b="1">
                <a:solidFill>
                  <a:srgbClr val="000000"/>
                </a:solidFill>
                <a:cs typeface="Arial" charset="0"/>
              </a:rPr>
              <a:t>Gas Review Problem #4</a:t>
            </a:r>
          </a:p>
        </p:txBody>
      </p:sp>
      <p:sp>
        <p:nvSpPr>
          <p:cNvPr id="851003" name="Rectangle 59"/>
          <p:cNvSpPr>
            <a:spLocks noChangeArrowheads="1"/>
          </p:cNvSpPr>
          <p:nvPr/>
        </p:nvSpPr>
        <p:spPr bwMode="auto">
          <a:xfrm>
            <a:off x="1055688" y="654050"/>
            <a:ext cx="7108825" cy="915988"/>
          </a:xfrm>
          <a:prstGeom prst="rect">
            <a:avLst/>
          </a:prstGeom>
          <a:noFill/>
          <a:ln w="9525">
            <a:noFill/>
            <a:miter lim="800000"/>
            <a:headEnd/>
            <a:tailEnd/>
          </a:ln>
        </p:spPr>
        <p:txBody>
          <a:bodyPr>
            <a:spAutoFit/>
          </a:bodyPr>
          <a:lstStyle/>
          <a:p>
            <a:pPr algn="l" eaLnBrk="0" hangingPunct="0"/>
            <a:r>
              <a:rPr lang="en-US" sz="1800">
                <a:solidFill>
                  <a:srgbClr val="000000"/>
                </a:solidFill>
                <a:cs typeface="Arial" charset="0"/>
              </a:rPr>
              <a:t>What is the mass of 3.34 dm</a:t>
            </a:r>
            <a:r>
              <a:rPr lang="en-US" sz="1800" baseline="30000">
                <a:solidFill>
                  <a:srgbClr val="000000"/>
                </a:solidFill>
                <a:cs typeface="Arial" charset="0"/>
              </a:rPr>
              <a:t>3</a:t>
            </a:r>
            <a:r>
              <a:rPr lang="en-US" sz="1800">
                <a:solidFill>
                  <a:srgbClr val="000000"/>
                </a:solidFill>
                <a:cs typeface="Arial" charset="0"/>
              </a:rPr>
              <a:t> sample of chlorine gas if the volume</a:t>
            </a:r>
          </a:p>
          <a:p>
            <a:pPr algn="l" eaLnBrk="0" hangingPunct="0"/>
            <a:r>
              <a:rPr lang="en-US" sz="1800">
                <a:solidFill>
                  <a:srgbClr val="000000"/>
                </a:solidFill>
                <a:cs typeface="Arial" charset="0"/>
              </a:rPr>
              <a:t>was determined at 37</a:t>
            </a:r>
            <a:r>
              <a:rPr lang="en-US" sz="1800" baseline="30000">
                <a:solidFill>
                  <a:srgbClr val="000000"/>
                </a:solidFill>
                <a:cs typeface="Arial" charset="0"/>
              </a:rPr>
              <a:t>o</a:t>
            </a:r>
            <a:r>
              <a:rPr lang="en-US" sz="1800">
                <a:solidFill>
                  <a:srgbClr val="000000"/>
                </a:solidFill>
                <a:cs typeface="Arial" charset="0"/>
              </a:rPr>
              <a:t>C and 98.7 kPa?  </a:t>
            </a:r>
          </a:p>
          <a:p>
            <a:pPr algn="l" eaLnBrk="0" hangingPunct="0"/>
            <a:r>
              <a:rPr lang="en-US" sz="1800">
                <a:solidFill>
                  <a:srgbClr val="000000"/>
                </a:solidFill>
                <a:cs typeface="Arial" charset="0"/>
              </a:rPr>
              <a:t>The density of chlorine gas at STP is 3.17 g/dm</a:t>
            </a:r>
            <a:r>
              <a:rPr lang="en-US" sz="1800" baseline="30000">
                <a:solidFill>
                  <a:srgbClr val="000000"/>
                </a:solidFill>
                <a:cs typeface="Arial" charset="0"/>
              </a:rPr>
              <a:t>3</a:t>
            </a:r>
            <a:r>
              <a:rPr lang="en-US" sz="1800">
                <a:solidFill>
                  <a:srgbClr val="000000"/>
                </a:solidFill>
                <a:cs typeface="Arial" charset="0"/>
              </a:rPr>
              <a:t>.</a:t>
            </a:r>
          </a:p>
        </p:txBody>
      </p:sp>
      <p:sp>
        <p:nvSpPr>
          <p:cNvPr id="851005" name="Rectangle 61"/>
          <p:cNvSpPr>
            <a:spLocks noChangeArrowheads="1"/>
          </p:cNvSpPr>
          <p:nvPr/>
        </p:nvSpPr>
        <p:spPr bwMode="auto">
          <a:xfrm>
            <a:off x="2524125" y="1903413"/>
            <a:ext cx="819150" cy="366712"/>
          </a:xfrm>
          <a:prstGeom prst="rect">
            <a:avLst/>
          </a:prstGeom>
          <a:noFill/>
          <a:ln w="9525">
            <a:noFill/>
            <a:miter lim="800000"/>
            <a:headEnd/>
            <a:tailEnd/>
          </a:ln>
        </p:spPr>
        <p:txBody>
          <a:bodyPr wrap="none">
            <a:spAutoFit/>
          </a:bodyPr>
          <a:lstStyle/>
          <a:p>
            <a:pPr algn="l"/>
            <a:r>
              <a:rPr lang="en-US" sz="1800">
                <a:solidFill>
                  <a:srgbClr val="000000"/>
                </a:solidFill>
                <a:cs typeface="Arial" charset="0"/>
              </a:rPr>
              <a:t>3.34 L</a:t>
            </a:r>
          </a:p>
        </p:txBody>
      </p:sp>
      <p:sp>
        <p:nvSpPr>
          <p:cNvPr id="851007" name="Rectangle 63"/>
          <p:cNvSpPr>
            <a:spLocks noChangeArrowheads="1"/>
          </p:cNvSpPr>
          <p:nvPr/>
        </p:nvSpPr>
        <p:spPr bwMode="auto">
          <a:xfrm>
            <a:off x="2506663" y="2174875"/>
            <a:ext cx="750887" cy="366713"/>
          </a:xfrm>
          <a:prstGeom prst="rect">
            <a:avLst/>
          </a:prstGeom>
          <a:noFill/>
          <a:ln w="9525">
            <a:noFill/>
            <a:miter lim="800000"/>
            <a:headEnd/>
            <a:tailEnd/>
          </a:ln>
        </p:spPr>
        <p:txBody>
          <a:bodyPr wrap="none">
            <a:spAutoFit/>
          </a:bodyPr>
          <a:lstStyle/>
          <a:p>
            <a:pPr algn="l"/>
            <a:r>
              <a:rPr lang="en-US" sz="1800">
                <a:solidFill>
                  <a:srgbClr val="000000"/>
                </a:solidFill>
                <a:cs typeface="Arial" charset="0"/>
              </a:rPr>
              <a:t>37 </a:t>
            </a:r>
            <a:r>
              <a:rPr lang="en-US" sz="1800" baseline="30000">
                <a:solidFill>
                  <a:srgbClr val="000000"/>
                </a:solidFill>
                <a:cs typeface="Arial" charset="0"/>
              </a:rPr>
              <a:t>o</a:t>
            </a:r>
            <a:r>
              <a:rPr lang="en-US" sz="1800">
                <a:solidFill>
                  <a:srgbClr val="000000"/>
                </a:solidFill>
                <a:cs typeface="Arial" charset="0"/>
              </a:rPr>
              <a:t>C</a:t>
            </a:r>
          </a:p>
        </p:txBody>
      </p:sp>
      <p:sp>
        <p:nvSpPr>
          <p:cNvPr id="851009" name="Rectangle 65"/>
          <p:cNvSpPr>
            <a:spLocks noChangeArrowheads="1"/>
          </p:cNvSpPr>
          <p:nvPr/>
        </p:nvSpPr>
        <p:spPr bwMode="auto">
          <a:xfrm>
            <a:off x="3201988" y="2174875"/>
            <a:ext cx="1873250" cy="366713"/>
          </a:xfrm>
          <a:prstGeom prst="rect">
            <a:avLst/>
          </a:prstGeom>
          <a:noFill/>
          <a:ln w="9525">
            <a:noFill/>
            <a:miter lim="800000"/>
            <a:headEnd/>
            <a:tailEnd/>
          </a:ln>
        </p:spPr>
        <p:txBody>
          <a:bodyPr wrap="none">
            <a:spAutoFit/>
          </a:bodyPr>
          <a:lstStyle/>
          <a:p>
            <a:pPr algn="l"/>
            <a:r>
              <a:rPr lang="en-US" sz="1800">
                <a:solidFill>
                  <a:srgbClr val="000000"/>
                </a:solidFill>
                <a:cs typeface="Arial" charset="0"/>
              </a:rPr>
              <a:t>+  273   =  310 K</a:t>
            </a:r>
          </a:p>
        </p:txBody>
      </p:sp>
      <p:sp>
        <p:nvSpPr>
          <p:cNvPr id="851011" name="Rectangle 67"/>
          <p:cNvSpPr>
            <a:spLocks noChangeArrowheads="1"/>
          </p:cNvSpPr>
          <p:nvPr/>
        </p:nvSpPr>
        <p:spPr bwMode="auto">
          <a:xfrm>
            <a:off x="2524125" y="2451100"/>
            <a:ext cx="1085850" cy="366713"/>
          </a:xfrm>
          <a:prstGeom prst="rect">
            <a:avLst/>
          </a:prstGeom>
          <a:noFill/>
          <a:ln w="9525">
            <a:noFill/>
            <a:miter lim="800000"/>
            <a:headEnd/>
            <a:tailEnd/>
          </a:ln>
        </p:spPr>
        <p:txBody>
          <a:bodyPr wrap="none">
            <a:spAutoFit/>
          </a:bodyPr>
          <a:lstStyle/>
          <a:p>
            <a:pPr algn="l"/>
            <a:r>
              <a:rPr lang="en-US" sz="1800">
                <a:solidFill>
                  <a:srgbClr val="000000"/>
                </a:solidFill>
                <a:cs typeface="Arial" charset="0"/>
              </a:rPr>
              <a:t>98.7 kPa</a:t>
            </a:r>
          </a:p>
        </p:txBody>
      </p:sp>
      <p:sp>
        <p:nvSpPr>
          <p:cNvPr id="851013" name="Rectangle 69"/>
          <p:cNvSpPr>
            <a:spLocks noChangeArrowheads="1"/>
          </p:cNvSpPr>
          <p:nvPr/>
        </p:nvSpPr>
        <p:spPr bwMode="auto">
          <a:xfrm>
            <a:off x="2460625" y="2725738"/>
            <a:ext cx="2178050" cy="366712"/>
          </a:xfrm>
          <a:prstGeom prst="rect">
            <a:avLst/>
          </a:prstGeom>
          <a:noFill/>
          <a:ln w="9525">
            <a:noFill/>
            <a:miter lim="800000"/>
            <a:headEnd/>
            <a:tailEnd/>
          </a:ln>
        </p:spPr>
        <p:txBody>
          <a:bodyPr wrap="none">
            <a:spAutoFit/>
          </a:bodyPr>
          <a:lstStyle/>
          <a:p>
            <a:pPr algn="l"/>
            <a:r>
              <a:rPr lang="en-US" sz="1800">
                <a:solidFill>
                  <a:srgbClr val="000000"/>
                </a:solidFill>
                <a:cs typeface="Arial" charset="0"/>
              </a:rPr>
              <a:t>8.314 kPa L / mol K</a:t>
            </a:r>
          </a:p>
        </p:txBody>
      </p:sp>
      <p:sp>
        <p:nvSpPr>
          <p:cNvPr id="851015" name="Rectangle 71"/>
          <p:cNvSpPr>
            <a:spLocks noChangeArrowheads="1"/>
          </p:cNvSpPr>
          <p:nvPr/>
        </p:nvSpPr>
        <p:spPr bwMode="auto">
          <a:xfrm>
            <a:off x="2416175" y="2998788"/>
            <a:ext cx="1581150" cy="366712"/>
          </a:xfrm>
          <a:prstGeom prst="rect">
            <a:avLst/>
          </a:prstGeom>
          <a:noFill/>
          <a:ln w="9525">
            <a:noFill/>
            <a:miter lim="800000"/>
            <a:headEnd/>
            <a:tailEnd/>
          </a:ln>
        </p:spPr>
        <p:txBody>
          <a:bodyPr wrap="none">
            <a:spAutoFit/>
          </a:bodyPr>
          <a:lstStyle/>
          <a:p>
            <a:pPr algn="l"/>
            <a:r>
              <a:rPr lang="en-US" sz="1800">
                <a:solidFill>
                  <a:srgbClr val="000000"/>
                </a:solidFill>
                <a:cs typeface="Arial" charset="0"/>
              </a:rPr>
              <a:t>___________</a:t>
            </a:r>
          </a:p>
        </p:txBody>
      </p:sp>
      <p:sp>
        <p:nvSpPr>
          <p:cNvPr id="851017" name="Rectangle 73"/>
          <p:cNvSpPr>
            <a:spLocks noChangeArrowheads="1"/>
          </p:cNvSpPr>
          <p:nvPr/>
        </p:nvSpPr>
        <p:spPr bwMode="auto">
          <a:xfrm>
            <a:off x="2587625" y="3271838"/>
            <a:ext cx="1060450" cy="366712"/>
          </a:xfrm>
          <a:prstGeom prst="rect">
            <a:avLst/>
          </a:prstGeom>
          <a:noFill/>
          <a:ln w="9525">
            <a:noFill/>
            <a:miter lim="800000"/>
            <a:headEnd/>
            <a:tailEnd/>
          </a:ln>
        </p:spPr>
        <p:txBody>
          <a:bodyPr wrap="none">
            <a:spAutoFit/>
          </a:bodyPr>
          <a:lstStyle/>
          <a:p>
            <a:pPr algn="l"/>
            <a:r>
              <a:rPr lang="en-US" sz="1800">
                <a:solidFill>
                  <a:srgbClr val="000000"/>
                </a:solidFill>
                <a:cs typeface="Arial" charset="0"/>
              </a:rPr>
              <a:t>71 g/mol</a:t>
            </a:r>
          </a:p>
        </p:txBody>
      </p:sp>
      <p:sp>
        <p:nvSpPr>
          <p:cNvPr id="851020" name="Rectangle 76"/>
          <p:cNvSpPr>
            <a:spLocks noChangeArrowheads="1"/>
          </p:cNvSpPr>
          <p:nvPr/>
        </p:nvSpPr>
        <p:spPr bwMode="auto">
          <a:xfrm>
            <a:off x="6188075" y="1900238"/>
            <a:ext cx="1454150" cy="366712"/>
          </a:xfrm>
          <a:prstGeom prst="rect">
            <a:avLst/>
          </a:prstGeom>
          <a:noFill/>
          <a:ln w="9525">
            <a:noFill/>
            <a:miter lim="800000"/>
            <a:headEnd/>
            <a:tailEnd/>
          </a:ln>
        </p:spPr>
        <p:txBody>
          <a:bodyPr wrap="none">
            <a:spAutoFit/>
          </a:bodyPr>
          <a:lstStyle/>
          <a:p>
            <a:pPr algn="l"/>
            <a:r>
              <a:rPr lang="en-US" sz="1800">
                <a:solidFill>
                  <a:srgbClr val="000000"/>
                </a:solidFill>
                <a:cs typeface="Arial" charset="0"/>
              </a:rPr>
              <a:t>__________</a:t>
            </a:r>
          </a:p>
        </p:txBody>
      </p:sp>
      <p:sp>
        <p:nvSpPr>
          <p:cNvPr id="851022" name="Rectangle 78"/>
          <p:cNvSpPr>
            <a:spLocks noChangeArrowheads="1"/>
          </p:cNvSpPr>
          <p:nvPr/>
        </p:nvSpPr>
        <p:spPr bwMode="auto">
          <a:xfrm>
            <a:off x="6232525" y="2173288"/>
            <a:ext cx="844550" cy="366712"/>
          </a:xfrm>
          <a:prstGeom prst="rect">
            <a:avLst/>
          </a:prstGeom>
          <a:noFill/>
          <a:ln w="9525">
            <a:noFill/>
            <a:miter lim="800000"/>
            <a:headEnd/>
            <a:tailEnd/>
          </a:ln>
        </p:spPr>
        <p:txBody>
          <a:bodyPr wrap="none">
            <a:spAutoFit/>
          </a:bodyPr>
          <a:lstStyle/>
          <a:p>
            <a:pPr algn="l"/>
            <a:r>
              <a:rPr lang="en-US" sz="1800">
                <a:solidFill>
                  <a:srgbClr val="000000"/>
                </a:solidFill>
                <a:cs typeface="Arial" charset="0"/>
              </a:rPr>
              <a:t>273  K</a:t>
            </a:r>
          </a:p>
        </p:txBody>
      </p:sp>
      <p:sp>
        <p:nvSpPr>
          <p:cNvPr id="851024" name="Rectangle 80"/>
          <p:cNvSpPr>
            <a:spLocks noChangeArrowheads="1"/>
          </p:cNvSpPr>
          <p:nvPr/>
        </p:nvSpPr>
        <p:spPr bwMode="auto">
          <a:xfrm>
            <a:off x="6219825" y="2452688"/>
            <a:ext cx="1212850" cy="366712"/>
          </a:xfrm>
          <a:prstGeom prst="rect">
            <a:avLst/>
          </a:prstGeom>
          <a:noFill/>
          <a:ln w="9525">
            <a:noFill/>
            <a:miter lim="800000"/>
            <a:headEnd/>
            <a:tailEnd/>
          </a:ln>
        </p:spPr>
        <p:txBody>
          <a:bodyPr wrap="none">
            <a:spAutoFit/>
          </a:bodyPr>
          <a:lstStyle/>
          <a:p>
            <a:pPr algn="l"/>
            <a:r>
              <a:rPr lang="en-US" sz="1800">
                <a:solidFill>
                  <a:srgbClr val="000000"/>
                </a:solidFill>
                <a:cs typeface="Arial" charset="0"/>
              </a:rPr>
              <a:t>101.3 kPa</a:t>
            </a:r>
          </a:p>
        </p:txBody>
      </p:sp>
      <p:sp>
        <p:nvSpPr>
          <p:cNvPr id="851026" name="Rectangle 82"/>
          <p:cNvSpPr>
            <a:spLocks noChangeArrowheads="1"/>
          </p:cNvSpPr>
          <p:nvPr/>
        </p:nvSpPr>
        <p:spPr bwMode="auto">
          <a:xfrm>
            <a:off x="6737350" y="2725738"/>
            <a:ext cx="1284288" cy="366712"/>
          </a:xfrm>
          <a:prstGeom prst="rect">
            <a:avLst/>
          </a:prstGeom>
          <a:noFill/>
          <a:ln w="9525">
            <a:noFill/>
            <a:miter lim="800000"/>
            <a:headEnd/>
            <a:tailEnd/>
          </a:ln>
        </p:spPr>
        <p:txBody>
          <a:bodyPr wrap="none">
            <a:spAutoFit/>
          </a:bodyPr>
          <a:lstStyle/>
          <a:p>
            <a:pPr algn="l"/>
            <a:r>
              <a:rPr lang="en-US" sz="1800">
                <a:solidFill>
                  <a:srgbClr val="000000"/>
                </a:solidFill>
                <a:cs typeface="Arial" charset="0"/>
              </a:rPr>
              <a:t>3.17 g/dm</a:t>
            </a:r>
            <a:r>
              <a:rPr lang="en-US" sz="1800" baseline="30000">
                <a:solidFill>
                  <a:srgbClr val="000000"/>
                </a:solidFill>
                <a:cs typeface="Arial" charset="0"/>
              </a:rPr>
              <a:t>3</a:t>
            </a:r>
          </a:p>
        </p:txBody>
      </p:sp>
      <p:sp>
        <p:nvSpPr>
          <p:cNvPr id="851028" name="Rectangle 84"/>
          <p:cNvSpPr>
            <a:spLocks noChangeArrowheads="1"/>
          </p:cNvSpPr>
          <p:nvPr/>
        </p:nvSpPr>
        <p:spPr bwMode="auto">
          <a:xfrm>
            <a:off x="2451100" y="4883150"/>
            <a:ext cx="2246313" cy="366713"/>
          </a:xfrm>
          <a:prstGeom prst="rect">
            <a:avLst/>
          </a:prstGeom>
          <a:noFill/>
          <a:ln w="9525">
            <a:noFill/>
            <a:miter lim="800000"/>
            <a:headEnd/>
            <a:tailEnd/>
          </a:ln>
        </p:spPr>
        <p:txBody>
          <a:bodyPr wrap="none">
            <a:spAutoFit/>
          </a:bodyPr>
          <a:lstStyle/>
          <a:p>
            <a:pPr algn="l"/>
            <a:r>
              <a:rPr lang="en-US" sz="1800">
                <a:solidFill>
                  <a:srgbClr val="0000CC"/>
                </a:solidFill>
                <a:cs typeface="Arial" charset="0"/>
              </a:rPr>
              <a:t>V</a:t>
            </a:r>
            <a:r>
              <a:rPr lang="en-US" sz="1800" baseline="-30000">
                <a:solidFill>
                  <a:srgbClr val="0000FF"/>
                </a:solidFill>
                <a:cs typeface="Arial" charset="0"/>
              </a:rPr>
              <a:t>2</a:t>
            </a:r>
            <a:r>
              <a:rPr lang="en-US" sz="1800">
                <a:solidFill>
                  <a:srgbClr val="0000FF"/>
                </a:solidFill>
                <a:cs typeface="Arial" charset="0"/>
              </a:rPr>
              <a:t>  =  2.85 L @ STP</a:t>
            </a:r>
          </a:p>
        </p:txBody>
      </p:sp>
      <p:sp>
        <p:nvSpPr>
          <p:cNvPr id="851030" name="Rectangle 86"/>
          <p:cNvSpPr>
            <a:spLocks noChangeArrowheads="1"/>
          </p:cNvSpPr>
          <p:nvPr/>
        </p:nvSpPr>
        <p:spPr bwMode="auto">
          <a:xfrm>
            <a:off x="2814638" y="6154738"/>
            <a:ext cx="2921000" cy="366712"/>
          </a:xfrm>
          <a:prstGeom prst="rect">
            <a:avLst/>
          </a:prstGeom>
          <a:noFill/>
          <a:ln w="9525">
            <a:noFill/>
            <a:miter lim="800000"/>
            <a:headEnd/>
            <a:tailEnd/>
          </a:ln>
        </p:spPr>
        <p:txBody>
          <a:bodyPr wrap="none">
            <a:spAutoFit/>
          </a:bodyPr>
          <a:lstStyle/>
          <a:p>
            <a:pPr algn="l" eaLnBrk="0" hangingPunct="0"/>
            <a:r>
              <a:rPr lang="en-US" sz="1800">
                <a:solidFill>
                  <a:srgbClr val="000000"/>
                </a:solidFill>
                <a:cs typeface="Arial" charset="0"/>
              </a:rPr>
              <a:t>mass  =  9.1 g chlorine gas</a:t>
            </a:r>
          </a:p>
        </p:txBody>
      </p:sp>
      <p:sp>
        <p:nvSpPr>
          <p:cNvPr id="851032" name="Rectangle 88"/>
          <p:cNvSpPr>
            <a:spLocks noChangeArrowheads="1"/>
          </p:cNvSpPr>
          <p:nvPr/>
        </p:nvSpPr>
        <p:spPr bwMode="auto">
          <a:xfrm>
            <a:off x="3073400" y="4881563"/>
            <a:ext cx="819150" cy="366712"/>
          </a:xfrm>
          <a:prstGeom prst="rect">
            <a:avLst/>
          </a:prstGeom>
          <a:noFill/>
          <a:ln w="9525">
            <a:noFill/>
            <a:miter lim="800000"/>
            <a:headEnd/>
            <a:tailEnd/>
          </a:ln>
        </p:spPr>
        <p:txBody>
          <a:bodyPr wrap="none">
            <a:spAutoFit/>
          </a:bodyPr>
          <a:lstStyle/>
          <a:p>
            <a:pPr algn="l"/>
            <a:r>
              <a:rPr lang="en-US" sz="1800">
                <a:solidFill>
                  <a:srgbClr val="0000FF"/>
                </a:solidFill>
                <a:cs typeface="Arial" charset="0"/>
              </a:rPr>
              <a:t>2.85 L</a:t>
            </a:r>
          </a:p>
        </p:txBody>
      </p:sp>
    </p:spTree>
    <p:extLst>
      <p:ext uri="{BB962C8B-B14F-4D97-AF65-F5344CB8AC3E}">
        <p14:creationId xmlns:p14="http://schemas.microsoft.com/office/powerpoint/2010/main" val="5068327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51003"/>
                                        </p:tgtEl>
                                        <p:attrNameLst>
                                          <p:attrName>style.visibility</p:attrName>
                                        </p:attrNameLst>
                                      </p:cBhvr>
                                      <p:to>
                                        <p:strVal val="visible"/>
                                      </p:to>
                                    </p:set>
                                    <p:animEffect transition="in" filter="wipe(left)">
                                      <p:cBhvr>
                                        <p:cTn id="7" dur="500"/>
                                        <p:tgtEl>
                                          <p:spTgt spid="851003"/>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850946">
                                            <p:txEl>
                                              <p:pRg st="0" end="0"/>
                                            </p:txEl>
                                          </p:spTgt>
                                        </p:tgtEl>
                                        <p:attrNameLst>
                                          <p:attrName>style.visibility</p:attrName>
                                        </p:attrNameLst>
                                      </p:cBhvr>
                                      <p:to>
                                        <p:strVal val="visible"/>
                                      </p:to>
                                    </p:set>
                                    <p:anim calcmode="lin" valueType="num">
                                      <p:cBhvr>
                                        <p:cTn id="12" dur="1000" fill="hold"/>
                                        <p:tgtEl>
                                          <p:spTgt spid="850946">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85094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85094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iterate type="lt">
                                    <p:tmPct val="5000"/>
                                  </p:iterate>
                                  <p:childTnLst>
                                    <p:set>
                                      <p:cBhvr>
                                        <p:cTn id="18" dur="1" fill="hold">
                                          <p:stCondLst>
                                            <p:cond delay="0"/>
                                          </p:stCondLst>
                                        </p:cTn>
                                        <p:tgtEl>
                                          <p:spTgt spid="850946">
                                            <p:txEl>
                                              <p:pRg st="1" end="1"/>
                                            </p:txEl>
                                          </p:spTgt>
                                        </p:tgtEl>
                                        <p:attrNameLst>
                                          <p:attrName>style.visibility</p:attrName>
                                        </p:attrNameLst>
                                      </p:cBhvr>
                                      <p:to>
                                        <p:strVal val="visible"/>
                                      </p:to>
                                    </p:set>
                                    <p:anim calcmode="lin" valueType="num">
                                      <p:cBhvr>
                                        <p:cTn id="19" dur="1000" fill="hold"/>
                                        <p:tgtEl>
                                          <p:spTgt spid="850946">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850946">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850946">
                                            <p:txEl>
                                              <p:pRg st="1" end="1"/>
                                            </p:txEl>
                                          </p:spTgt>
                                        </p:tgtEl>
                                        <p:attrNameLst>
                                          <p:attrName>style.rotation</p:attrName>
                                        </p:attrNameLst>
                                      </p:cBhvr>
                                      <p:tavLst>
                                        <p:tav tm="0">
                                          <p:val>
                                            <p:fltVal val="90"/>
                                          </p:val>
                                        </p:tav>
                                        <p:tav tm="100000">
                                          <p:val>
                                            <p:fltVal val="0"/>
                                          </p:val>
                                        </p:tav>
                                      </p:tavLst>
                                    </p:anim>
                                    <p:animEffect transition="in" filter="fade">
                                      <p:cBhvr>
                                        <p:cTn id="22" dur="1000"/>
                                        <p:tgtEl>
                                          <p:spTgt spid="850946">
                                            <p:txEl>
                                              <p:pRg st="1" end="1"/>
                                            </p:txEl>
                                          </p:spTgt>
                                        </p:tgtEl>
                                      </p:cBhvr>
                                    </p:animEffect>
                                  </p:childTnLst>
                                </p:cTn>
                              </p:par>
                              <p:par>
                                <p:cTn id="23" presetID="31" presetClass="entr" presetSubtype="0" fill="hold" nodeType="withEffect">
                                  <p:stCondLst>
                                    <p:cond delay="0"/>
                                  </p:stCondLst>
                                  <p:iterate type="lt">
                                    <p:tmPct val="5000"/>
                                  </p:iterate>
                                  <p:childTnLst>
                                    <p:set>
                                      <p:cBhvr>
                                        <p:cTn id="24" dur="1" fill="hold">
                                          <p:stCondLst>
                                            <p:cond delay="0"/>
                                          </p:stCondLst>
                                        </p:cTn>
                                        <p:tgtEl>
                                          <p:spTgt spid="850946">
                                            <p:txEl>
                                              <p:pRg st="2" end="2"/>
                                            </p:txEl>
                                          </p:spTgt>
                                        </p:tgtEl>
                                        <p:attrNameLst>
                                          <p:attrName>style.visibility</p:attrName>
                                        </p:attrNameLst>
                                      </p:cBhvr>
                                      <p:to>
                                        <p:strVal val="visible"/>
                                      </p:to>
                                    </p:set>
                                    <p:anim calcmode="lin" valueType="num">
                                      <p:cBhvr>
                                        <p:cTn id="25" dur="1000" fill="hold"/>
                                        <p:tgtEl>
                                          <p:spTgt spid="850946">
                                            <p:txEl>
                                              <p:pRg st="2" end="2"/>
                                            </p:txEl>
                                          </p:spTgt>
                                        </p:tgtEl>
                                        <p:attrNameLst>
                                          <p:attrName>ppt_w</p:attrName>
                                        </p:attrNameLst>
                                      </p:cBhvr>
                                      <p:tavLst>
                                        <p:tav tm="0">
                                          <p:val>
                                            <p:fltVal val="0"/>
                                          </p:val>
                                        </p:tav>
                                        <p:tav tm="100000">
                                          <p:val>
                                            <p:strVal val="#ppt_w"/>
                                          </p:val>
                                        </p:tav>
                                      </p:tavLst>
                                    </p:anim>
                                    <p:anim calcmode="lin" valueType="num">
                                      <p:cBhvr>
                                        <p:cTn id="26" dur="1000" fill="hold"/>
                                        <p:tgtEl>
                                          <p:spTgt spid="850946">
                                            <p:txEl>
                                              <p:pRg st="2" end="2"/>
                                            </p:txEl>
                                          </p:spTgt>
                                        </p:tgtEl>
                                        <p:attrNameLst>
                                          <p:attrName>ppt_h</p:attrName>
                                        </p:attrNameLst>
                                      </p:cBhvr>
                                      <p:tavLst>
                                        <p:tav tm="0">
                                          <p:val>
                                            <p:fltVal val="0"/>
                                          </p:val>
                                        </p:tav>
                                        <p:tav tm="100000">
                                          <p:val>
                                            <p:strVal val="#ppt_h"/>
                                          </p:val>
                                        </p:tav>
                                      </p:tavLst>
                                    </p:anim>
                                    <p:anim calcmode="lin" valueType="num">
                                      <p:cBhvr>
                                        <p:cTn id="27" dur="1000" fill="hold"/>
                                        <p:tgtEl>
                                          <p:spTgt spid="850946">
                                            <p:txEl>
                                              <p:pRg st="2" end="2"/>
                                            </p:txEl>
                                          </p:spTgt>
                                        </p:tgtEl>
                                        <p:attrNameLst>
                                          <p:attrName>style.rotation</p:attrName>
                                        </p:attrNameLst>
                                      </p:cBhvr>
                                      <p:tavLst>
                                        <p:tav tm="0">
                                          <p:val>
                                            <p:fltVal val="90"/>
                                          </p:val>
                                        </p:tav>
                                        <p:tav tm="100000">
                                          <p:val>
                                            <p:fltVal val="0"/>
                                          </p:val>
                                        </p:tav>
                                      </p:tavLst>
                                    </p:anim>
                                    <p:animEffect transition="in" filter="fade">
                                      <p:cBhvr>
                                        <p:cTn id="28" dur="1000"/>
                                        <p:tgtEl>
                                          <p:spTgt spid="850946">
                                            <p:txEl>
                                              <p:pRg st="2" end="2"/>
                                            </p:txEl>
                                          </p:spTgt>
                                        </p:tgtEl>
                                      </p:cBhvr>
                                    </p:animEffect>
                                  </p:childTnLst>
                                </p:cTn>
                              </p:par>
                              <p:par>
                                <p:cTn id="29" presetID="31" presetClass="entr" presetSubtype="0" fill="hold" nodeType="withEffect">
                                  <p:stCondLst>
                                    <p:cond delay="0"/>
                                  </p:stCondLst>
                                  <p:iterate type="lt">
                                    <p:tmPct val="5000"/>
                                  </p:iterate>
                                  <p:childTnLst>
                                    <p:set>
                                      <p:cBhvr>
                                        <p:cTn id="30" dur="1" fill="hold">
                                          <p:stCondLst>
                                            <p:cond delay="0"/>
                                          </p:stCondLst>
                                        </p:cTn>
                                        <p:tgtEl>
                                          <p:spTgt spid="850946">
                                            <p:txEl>
                                              <p:pRg st="3" end="3"/>
                                            </p:txEl>
                                          </p:spTgt>
                                        </p:tgtEl>
                                        <p:attrNameLst>
                                          <p:attrName>style.visibility</p:attrName>
                                        </p:attrNameLst>
                                      </p:cBhvr>
                                      <p:to>
                                        <p:strVal val="visible"/>
                                      </p:to>
                                    </p:set>
                                    <p:anim calcmode="lin" valueType="num">
                                      <p:cBhvr>
                                        <p:cTn id="31" dur="1000" fill="hold"/>
                                        <p:tgtEl>
                                          <p:spTgt spid="850946">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850946">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850946">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850946">
                                            <p:txEl>
                                              <p:pRg st="3" end="3"/>
                                            </p:txEl>
                                          </p:spTgt>
                                        </p:tgtEl>
                                      </p:cBhvr>
                                    </p:animEffect>
                                  </p:childTnLst>
                                </p:cTn>
                              </p:par>
                              <p:par>
                                <p:cTn id="35" presetID="31" presetClass="entr" presetSubtype="0" fill="hold" nodeType="withEffect">
                                  <p:stCondLst>
                                    <p:cond delay="0"/>
                                  </p:stCondLst>
                                  <p:iterate type="lt">
                                    <p:tmPct val="5000"/>
                                  </p:iterate>
                                  <p:childTnLst>
                                    <p:set>
                                      <p:cBhvr>
                                        <p:cTn id="36" dur="1" fill="hold">
                                          <p:stCondLst>
                                            <p:cond delay="0"/>
                                          </p:stCondLst>
                                        </p:cTn>
                                        <p:tgtEl>
                                          <p:spTgt spid="850946">
                                            <p:txEl>
                                              <p:pRg st="4" end="4"/>
                                            </p:txEl>
                                          </p:spTgt>
                                        </p:tgtEl>
                                        <p:attrNameLst>
                                          <p:attrName>style.visibility</p:attrName>
                                        </p:attrNameLst>
                                      </p:cBhvr>
                                      <p:to>
                                        <p:strVal val="visible"/>
                                      </p:to>
                                    </p:set>
                                    <p:anim calcmode="lin" valueType="num">
                                      <p:cBhvr>
                                        <p:cTn id="37" dur="1000" fill="hold"/>
                                        <p:tgtEl>
                                          <p:spTgt spid="850946">
                                            <p:txEl>
                                              <p:pRg st="4" end="4"/>
                                            </p:txEl>
                                          </p:spTgt>
                                        </p:tgtEl>
                                        <p:attrNameLst>
                                          <p:attrName>ppt_w</p:attrName>
                                        </p:attrNameLst>
                                      </p:cBhvr>
                                      <p:tavLst>
                                        <p:tav tm="0">
                                          <p:val>
                                            <p:fltVal val="0"/>
                                          </p:val>
                                        </p:tav>
                                        <p:tav tm="100000">
                                          <p:val>
                                            <p:strVal val="#ppt_w"/>
                                          </p:val>
                                        </p:tav>
                                      </p:tavLst>
                                    </p:anim>
                                    <p:anim calcmode="lin" valueType="num">
                                      <p:cBhvr>
                                        <p:cTn id="38" dur="1000" fill="hold"/>
                                        <p:tgtEl>
                                          <p:spTgt spid="850946">
                                            <p:txEl>
                                              <p:pRg st="4" end="4"/>
                                            </p:txEl>
                                          </p:spTgt>
                                        </p:tgtEl>
                                        <p:attrNameLst>
                                          <p:attrName>ppt_h</p:attrName>
                                        </p:attrNameLst>
                                      </p:cBhvr>
                                      <p:tavLst>
                                        <p:tav tm="0">
                                          <p:val>
                                            <p:fltVal val="0"/>
                                          </p:val>
                                        </p:tav>
                                        <p:tav tm="100000">
                                          <p:val>
                                            <p:strVal val="#ppt_h"/>
                                          </p:val>
                                        </p:tav>
                                      </p:tavLst>
                                    </p:anim>
                                    <p:anim calcmode="lin" valueType="num">
                                      <p:cBhvr>
                                        <p:cTn id="39" dur="1000" fill="hold"/>
                                        <p:tgtEl>
                                          <p:spTgt spid="850946">
                                            <p:txEl>
                                              <p:pRg st="4" end="4"/>
                                            </p:txEl>
                                          </p:spTgt>
                                        </p:tgtEl>
                                        <p:attrNameLst>
                                          <p:attrName>style.rotation</p:attrName>
                                        </p:attrNameLst>
                                      </p:cBhvr>
                                      <p:tavLst>
                                        <p:tav tm="0">
                                          <p:val>
                                            <p:fltVal val="90"/>
                                          </p:val>
                                        </p:tav>
                                        <p:tav tm="100000">
                                          <p:val>
                                            <p:fltVal val="0"/>
                                          </p:val>
                                        </p:tav>
                                      </p:tavLst>
                                    </p:anim>
                                    <p:animEffect transition="in" filter="fade">
                                      <p:cBhvr>
                                        <p:cTn id="40" dur="1000"/>
                                        <p:tgtEl>
                                          <p:spTgt spid="850946">
                                            <p:txEl>
                                              <p:pRg st="4" end="4"/>
                                            </p:txEl>
                                          </p:spTgt>
                                        </p:tgtEl>
                                      </p:cBhvr>
                                    </p:animEffect>
                                  </p:childTnLst>
                                </p:cTn>
                              </p:par>
                              <p:par>
                                <p:cTn id="41" presetID="31" presetClass="entr" presetSubtype="0" fill="hold" nodeType="withEffect">
                                  <p:stCondLst>
                                    <p:cond delay="0"/>
                                  </p:stCondLst>
                                  <p:iterate type="lt">
                                    <p:tmPct val="5000"/>
                                  </p:iterate>
                                  <p:childTnLst>
                                    <p:set>
                                      <p:cBhvr>
                                        <p:cTn id="42" dur="1" fill="hold">
                                          <p:stCondLst>
                                            <p:cond delay="0"/>
                                          </p:stCondLst>
                                        </p:cTn>
                                        <p:tgtEl>
                                          <p:spTgt spid="850946">
                                            <p:txEl>
                                              <p:pRg st="5" end="5"/>
                                            </p:txEl>
                                          </p:spTgt>
                                        </p:tgtEl>
                                        <p:attrNameLst>
                                          <p:attrName>style.visibility</p:attrName>
                                        </p:attrNameLst>
                                      </p:cBhvr>
                                      <p:to>
                                        <p:strVal val="visible"/>
                                      </p:to>
                                    </p:set>
                                    <p:anim calcmode="lin" valueType="num">
                                      <p:cBhvr>
                                        <p:cTn id="43" dur="1000" fill="hold"/>
                                        <p:tgtEl>
                                          <p:spTgt spid="850946">
                                            <p:txEl>
                                              <p:pRg st="5" end="5"/>
                                            </p:txEl>
                                          </p:spTgt>
                                        </p:tgtEl>
                                        <p:attrNameLst>
                                          <p:attrName>ppt_w</p:attrName>
                                        </p:attrNameLst>
                                      </p:cBhvr>
                                      <p:tavLst>
                                        <p:tav tm="0">
                                          <p:val>
                                            <p:fltVal val="0"/>
                                          </p:val>
                                        </p:tav>
                                        <p:tav tm="100000">
                                          <p:val>
                                            <p:strVal val="#ppt_w"/>
                                          </p:val>
                                        </p:tav>
                                      </p:tavLst>
                                    </p:anim>
                                    <p:anim calcmode="lin" valueType="num">
                                      <p:cBhvr>
                                        <p:cTn id="44" dur="1000" fill="hold"/>
                                        <p:tgtEl>
                                          <p:spTgt spid="850946">
                                            <p:txEl>
                                              <p:pRg st="5" end="5"/>
                                            </p:txEl>
                                          </p:spTgt>
                                        </p:tgtEl>
                                        <p:attrNameLst>
                                          <p:attrName>ppt_h</p:attrName>
                                        </p:attrNameLst>
                                      </p:cBhvr>
                                      <p:tavLst>
                                        <p:tav tm="0">
                                          <p:val>
                                            <p:fltVal val="0"/>
                                          </p:val>
                                        </p:tav>
                                        <p:tav tm="100000">
                                          <p:val>
                                            <p:strVal val="#ppt_h"/>
                                          </p:val>
                                        </p:tav>
                                      </p:tavLst>
                                    </p:anim>
                                    <p:anim calcmode="lin" valueType="num">
                                      <p:cBhvr>
                                        <p:cTn id="45" dur="1000" fill="hold"/>
                                        <p:tgtEl>
                                          <p:spTgt spid="850946">
                                            <p:txEl>
                                              <p:pRg st="5" end="5"/>
                                            </p:txEl>
                                          </p:spTgt>
                                        </p:tgtEl>
                                        <p:attrNameLst>
                                          <p:attrName>style.rotation</p:attrName>
                                        </p:attrNameLst>
                                      </p:cBhvr>
                                      <p:tavLst>
                                        <p:tav tm="0">
                                          <p:val>
                                            <p:fltVal val="90"/>
                                          </p:val>
                                        </p:tav>
                                        <p:tav tm="100000">
                                          <p:val>
                                            <p:fltVal val="0"/>
                                          </p:val>
                                        </p:tav>
                                      </p:tavLst>
                                    </p:anim>
                                    <p:animEffect transition="in" filter="fade">
                                      <p:cBhvr>
                                        <p:cTn id="46" dur="1000"/>
                                        <p:tgtEl>
                                          <p:spTgt spid="850946">
                                            <p:txEl>
                                              <p:pRg st="5" end="5"/>
                                            </p:txEl>
                                          </p:spTgt>
                                        </p:tgtEl>
                                      </p:cBhvr>
                                    </p:animEffect>
                                  </p:childTnLst>
                                </p:cTn>
                              </p:par>
                              <p:par>
                                <p:cTn id="47" presetID="31" presetClass="entr" presetSubtype="0" fill="hold" nodeType="withEffect">
                                  <p:stCondLst>
                                    <p:cond delay="0"/>
                                  </p:stCondLst>
                                  <p:iterate type="lt">
                                    <p:tmPct val="5000"/>
                                  </p:iterate>
                                  <p:childTnLst>
                                    <p:set>
                                      <p:cBhvr>
                                        <p:cTn id="48" dur="1" fill="hold">
                                          <p:stCondLst>
                                            <p:cond delay="0"/>
                                          </p:stCondLst>
                                        </p:cTn>
                                        <p:tgtEl>
                                          <p:spTgt spid="850946">
                                            <p:txEl>
                                              <p:pRg st="6" end="6"/>
                                            </p:txEl>
                                          </p:spTgt>
                                        </p:tgtEl>
                                        <p:attrNameLst>
                                          <p:attrName>style.visibility</p:attrName>
                                        </p:attrNameLst>
                                      </p:cBhvr>
                                      <p:to>
                                        <p:strVal val="visible"/>
                                      </p:to>
                                    </p:set>
                                    <p:anim calcmode="lin" valueType="num">
                                      <p:cBhvr>
                                        <p:cTn id="49" dur="1000" fill="hold"/>
                                        <p:tgtEl>
                                          <p:spTgt spid="850946">
                                            <p:txEl>
                                              <p:pRg st="6" end="6"/>
                                            </p:txEl>
                                          </p:spTgt>
                                        </p:tgtEl>
                                        <p:attrNameLst>
                                          <p:attrName>ppt_w</p:attrName>
                                        </p:attrNameLst>
                                      </p:cBhvr>
                                      <p:tavLst>
                                        <p:tav tm="0">
                                          <p:val>
                                            <p:fltVal val="0"/>
                                          </p:val>
                                        </p:tav>
                                        <p:tav tm="100000">
                                          <p:val>
                                            <p:strVal val="#ppt_w"/>
                                          </p:val>
                                        </p:tav>
                                      </p:tavLst>
                                    </p:anim>
                                    <p:anim calcmode="lin" valueType="num">
                                      <p:cBhvr>
                                        <p:cTn id="50" dur="1000" fill="hold"/>
                                        <p:tgtEl>
                                          <p:spTgt spid="850946">
                                            <p:txEl>
                                              <p:pRg st="6" end="6"/>
                                            </p:txEl>
                                          </p:spTgt>
                                        </p:tgtEl>
                                        <p:attrNameLst>
                                          <p:attrName>ppt_h</p:attrName>
                                        </p:attrNameLst>
                                      </p:cBhvr>
                                      <p:tavLst>
                                        <p:tav tm="0">
                                          <p:val>
                                            <p:fltVal val="0"/>
                                          </p:val>
                                        </p:tav>
                                        <p:tav tm="100000">
                                          <p:val>
                                            <p:strVal val="#ppt_h"/>
                                          </p:val>
                                        </p:tav>
                                      </p:tavLst>
                                    </p:anim>
                                    <p:anim calcmode="lin" valueType="num">
                                      <p:cBhvr>
                                        <p:cTn id="51" dur="1000" fill="hold"/>
                                        <p:tgtEl>
                                          <p:spTgt spid="850946">
                                            <p:txEl>
                                              <p:pRg st="6" end="6"/>
                                            </p:txEl>
                                          </p:spTgt>
                                        </p:tgtEl>
                                        <p:attrNameLst>
                                          <p:attrName>style.rotation</p:attrName>
                                        </p:attrNameLst>
                                      </p:cBhvr>
                                      <p:tavLst>
                                        <p:tav tm="0">
                                          <p:val>
                                            <p:fltVal val="90"/>
                                          </p:val>
                                        </p:tav>
                                        <p:tav tm="100000">
                                          <p:val>
                                            <p:fltVal val="0"/>
                                          </p:val>
                                        </p:tav>
                                      </p:tavLst>
                                    </p:anim>
                                    <p:animEffect transition="in" filter="fade">
                                      <p:cBhvr>
                                        <p:cTn id="52" dur="1000"/>
                                        <p:tgtEl>
                                          <p:spTgt spid="850946">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851005"/>
                                        </p:tgtEl>
                                        <p:attrNameLst>
                                          <p:attrName>style.visibility</p:attrName>
                                        </p:attrNameLst>
                                      </p:cBhvr>
                                      <p:to>
                                        <p:strVal val="visible"/>
                                      </p:to>
                                    </p:set>
                                    <p:animEffect transition="in" filter="dissolve">
                                      <p:cBhvr>
                                        <p:cTn id="57" dur="500"/>
                                        <p:tgtEl>
                                          <p:spTgt spid="851005"/>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851007"/>
                                        </p:tgtEl>
                                        <p:attrNameLst>
                                          <p:attrName>style.visibility</p:attrName>
                                        </p:attrNameLst>
                                      </p:cBhvr>
                                      <p:to>
                                        <p:strVal val="visible"/>
                                      </p:to>
                                    </p:set>
                                    <p:animEffect transition="in" filter="dissolve">
                                      <p:cBhvr>
                                        <p:cTn id="62" dur="500"/>
                                        <p:tgtEl>
                                          <p:spTgt spid="851007"/>
                                        </p:tgtEl>
                                      </p:cBhvr>
                                    </p:animEffect>
                                  </p:childTnLst>
                                </p:cTn>
                              </p:par>
                            </p:childTnLst>
                          </p:cTn>
                        </p:par>
                      </p:childTnLst>
                    </p:cTn>
                  </p:par>
                  <p:par>
                    <p:cTn id="63" fill="hold">
                      <p:stCondLst>
                        <p:cond delay="indefinite"/>
                      </p:stCondLst>
                      <p:childTnLst>
                        <p:par>
                          <p:cTn id="64" fill="hold">
                            <p:stCondLst>
                              <p:cond delay="0"/>
                            </p:stCondLst>
                            <p:childTnLst>
                              <p:par>
                                <p:cTn id="65" presetID="39" presetClass="entr" presetSubtype="0" accel="100000" fill="hold" grpId="0" nodeType="clickEffect">
                                  <p:stCondLst>
                                    <p:cond delay="0"/>
                                  </p:stCondLst>
                                  <p:childTnLst>
                                    <p:set>
                                      <p:cBhvr>
                                        <p:cTn id="66" dur="1" fill="hold">
                                          <p:stCondLst>
                                            <p:cond delay="0"/>
                                          </p:stCondLst>
                                        </p:cTn>
                                        <p:tgtEl>
                                          <p:spTgt spid="851009"/>
                                        </p:tgtEl>
                                        <p:attrNameLst>
                                          <p:attrName>style.visibility</p:attrName>
                                        </p:attrNameLst>
                                      </p:cBhvr>
                                      <p:to>
                                        <p:strVal val="visible"/>
                                      </p:to>
                                    </p:set>
                                    <p:anim calcmode="lin" valueType="num">
                                      <p:cBhvr>
                                        <p:cTn id="67" dur="500" fill="hold"/>
                                        <p:tgtEl>
                                          <p:spTgt spid="851009"/>
                                        </p:tgtEl>
                                        <p:attrNameLst>
                                          <p:attrName>ppt_h</p:attrName>
                                        </p:attrNameLst>
                                      </p:cBhvr>
                                      <p:tavLst>
                                        <p:tav tm="0">
                                          <p:val>
                                            <p:strVal val="#ppt_h/20"/>
                                          </p:val>
                                        </p:tav>
                                        <p:tav tm="50000">
                                          <p:val>
                                            <p:strVal val="#ppt_h/20"/>
                                          </p:val>
                                        </p:tav>
                                        <p:tav tm="100000">
                                          <p:val>
                                            <p:strVal val="#ppt_h"/>
                                          </p:val>
                                        </p:tav>
                                      </p:tavLst>
                                    </p:anim>
                                    <p:anim calcmode="lin" valueType="num">
                                      <p:cBhvr>
                                        <p:cTn id="68" dur="500" fill="hold"/>
                                        <p:tgtEl>
                                          <p:spTgt spid="851009"/>
                                        </p:tgtEl>
                                        <p:attrNameLst>
                                          <p:attrName>ppt_w</p:attrName>
                                        </p:attrNameLst>
                                      </p:cBhvr>
                                      <p:tavLst>
                                        <p:tav tm="0">
                                          <p:val>
                                            <p:strVal val="#ppt_w+.3"/>
                                          </p:val>
                                        </p:tav>
                                        <p:tav tm="50000">
                                          <p:val>
                                            <p:strVal val="#ppt_w+.3"/>
                                          </p:val>
                                        </p:tav>
                                        <p:tav tm="100000">
                                          <p:val>
                                            <p:strVal val="#ppt_w"/>
                                          </p:val>
                                        </p:tav>
                                      </p:tavLst>
                                    </p:anim>
                                    <p:anim calcmode="lin" valueType="num">
                                      <p:cBhvr>
                                        <p:cTn id="69" dur="500" fill="hold"/>
                                        <p:tgtEl>
                                          <p:spTgt spid="851009"/>
                                        </p:tgtEl>
                                        <p:attrNameLst>
                                          <p:attrName>ppt_x</p:attrName>
                                        </p:attrNameLst>
                                      </p:cBhvr>
                                      <p:tavLst>
                                        <p:tav tm="0">
                                          <p:val>
                                            <p:strVal val="#ppt_x-.3"/>
                                          </p:val>
                                        </p:tav>
                                        <p:tav tm="50000">
                                          <p:val>
                                            <p:strVal val="#ppt_x"/>
                                          </p:val>
                                        </p:tav>
                                        <p:tav tm="100000">
                                          <p:val>
                                            <p:strVal val="#ppt_x"/>
                                          </p:val>
                                        </p:tav>
                                      </p:tavLst>
                                    </p:anim>
                                    <p:anim calcmode="lin" valueType="num">
                                      <p:cBhvr>
                                        <p:cTn id="70" dur="500" fill="hold"/>
                                        <p:tgtEl>
                                          <p:spTgt spid="851009"/>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851011"/>
                                        </p:tgtEl>
                                        <p:attrNameLst>
                                          <p:attrName>style.visibility</p:attrName>
                                        </p:attrNameLst>
                                      </p:cBhvr>
                                      <p:to>
                                        <p:strVal val="visible"/>
                                      </p:to>
                                    </p:set>
                                    <p:animEffect transition="in" filter="dissolve">
                                      <p:cBhvr>
                                        <p:cTn id="75" dur="500"/>
                                        <p:tgtEl>
                                          <p:spTgt spid="851011"/>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grpId="0" nodeType="clickEffect">
                                  <p:stCondLst>
                                    <p:cond delay="0"/>
                                  </p:stCondLst>
                                  <p:childTnLst>
                                    <p:set>
                                      <p:cBhvr>
                                        <p:cTn id="79" dur="1" fill="hold">
                                          <p:stCondLst>
                                            <p:cond delay="0"/>
                                          </p:stCondLst>
                                        </p:cTn>
                                        <p:tgtEl>
                                          <p:spTgt spid="851013"/>
                                        </p:tgtEl>
                                        <p:attrNameLst>
                                          <p:attrName>style.visibility</p:attrName>
                                        </p:attrNameLst>
                                      </p:cBhvr>
                                      <p:to>
                                        <p:strVal val="visible"/>
                                      </p:to>
                                    </p:set>
                                    <p:animEffect transition="in" filter="dissolve">
                                      <p:cBhvr>
                                        <p:cTn id="80" dur="500"/>
                                        <p:tgtEl>
                                          <p:spTgt spid="851013"/>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851015"/>
                                        </p:tgtEl>
                                        <p:attrNameLst>
                                          <p:attrName>style.visibility</p:attrName>
                                        </p:attrNameLst>
                                      </p:cBhvr>
                                      <p:to>
                                        <p:strVal val="visible"/>
                                      </p:to>
                                    </p:set>
                                    <p:animEffect transition="in" filter="wipe(left)">
                                      <p:cBhvr>
                                        <p:cTn id="85" dur="500"/>
                                        <p:tgtEl>
                                          <p:spTgt spid="851015"/>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grpId="0" nodeType="clickEffect">
                                  <p:stCondLst>
                                    <p:cond delay="0"/>
                                  </p:stCondLst>
                                  <p:childTnLst>
                                    <p:set>
                                      <p:cBhvr>
                                        <p:cTn id="89" dur="1" fill="hold">
                                          <p:stCondLst>
                                            <p:cond delay="0"/>
                                          </p:stCondLst>
                                        </p:cTn>
                                        <p:tgtEl>
                                          <p:spTgt spid="851017"/>
                                        </p:tgtEl>
                                        <p:attrNameLst>
                                          <p:attrName>style.visibility</p:attrName>
                                        </p:attrNameLst>
                                      </p:cBhvr>
                                      <p:to>
                                        <p:strVal val="visible"/>
                                      </p:to>
                                    </p:set>
                                    <p:animEffect transition="in" filter="dissolve">
                                      <p:cBhvr>
                                        <p:cTn id="90" dur="500"/>
                                        <p:tgtEl>
                                          <p:spTgt spid="851017"/>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851020"/>
                                        </p:tgtEl>
                                        <p:attrNameLst>
                                          <p:attrName>style.visibility</p:attrName>
                                        </p:attrNameLst>
                                      </p:cBhvr>
                                      <p:to>
                                        <p:strVal val="visible"/>
                                      </p:to>
                                    </p:set>
                                    <p:animEffect transition="in" filter="wipe(left)">
                                      <p:cBhvr>
                                        <p:cTn id="95" dur="500"/>
                                        <p:tgtEl>
                                          <p:spTgt spid="851020"/>
                                        </p:tgtEl>
                                      </p:cBhvr>
                                    </p:animEffect>
                                  </p:childTnLst>
                                </p:cTn>
                              </p:par>
                            </p:childTnLst>
                          </p:cTn>
                        </p:par>
                      </p:childTnLst>
                    </p:cTn>
                  </p:par>
                  <p:par>
                    <p:cTn id="96" fill="hold">
                      <p:stCondLst>
                        <p:cond delay="indefinite"/>
                      </p:stCondLst>
                      <p:childTnLst>
                        <p:par>
                          <p:cTn id="97" fill="hold">
                            <p:stCondLst>
                              <p:cond delay="0"/>
                            </p:stCondLst>
                            <p:childTnLst>
                              <p:par>
                                <p:cTn id="98" presetID="9" presetClass="entr" presetSubtype="0" fill="hold" grpId="0" nodeType="clickEffect">
                                  <p:stCondLst>
                                    <p:cond delay="0"/>
                                  </p:stCondLst>
                                  <p:childTnLst>
                                    <p:set>
                                      <p:cBhvr>
                                        <p:cTn id="99" dur="1" fill="hold">
                                          <p:stCondLst>
                                            <p:cond delay="0"/>
                                          </p:stCondLst>
                                        </p:cTn>
                                        <p:tgtEl>
                                          <p:spTgt spid="851022"/>
                                        </p:tgtEl>
                                        <p:attrNameLst>
                                          <p:attrName>style.visibility</p:attrName>
                                        </p:attrNameLst>
                                      </p:cBhvr>
                                      <p:to>
                                        <p:strVal val="visible"/>
                                      </p:to>
                                    </p:set>
                                    <p:animEffect transition="in" filter="dissolve">
                                      <p:cBhvr>
                                        <p:cTn id="100" dur="500"/>
                                        <p:tgtEl>
                                          <p:spTgt spid="851022"/>
                                        </p:tgtEl>
                                      </p:cBhvr>
                                    </p:animEffect>
                                  </p:childTnLst>
                                </p:cTn>
                              </p:par>
                            </p:childTnLst>
                          </p:cTn>
                        </p:par>
                      </p:childTnLst>
                    </p:cTn>
                  </p:par>
                  <p:par>
                    <p:cTn id="101" fill="hold">
                      <p:stCondLst>
                        <p:cond delay="indefinite"/>
                      </p:stCondLst>
                      <p:childTnLst>
                        <p:par>
                          <p:cTn id="102" fill="hold">
                            <p:stCondLst>
                              <p:cond delay="0"/>
                            </p:stCondLst>
                            <p:childTnLst>
                              <p:par>
                                <p:cTn id="103" presetID="9" presetClass="entr" presetSubtype="0" fill="hold" grpId="0" nodeType="clickEffect">
                                  <p:stCondLst>
                                    <p:cond delay="0"/>
                                  </p:stCondLst>
                                  <p:childTnLst>
                                    <p:set>
                                      <p:cBhvr>
                                        <p:cTn id="104" dur="1" fill="hold">
                                          <p:stCondLst>
                                            <p:cond delay="0"/>
                                          </p:stCondLst>
                                        </p:cTn>
                                        <p:tgtEl>
                                          <p:spTgt spid="851024"/>
                                        </p:tgtEl>
                                        <p:attrNameLst>
                                          <p:attrName>style.visibility</p:attrName>
                                        </p:attrNameLst>
                                      </p:cBhvr>
                                      <p:to>
                                        <p:strVal val="visible"/>
                                      </p:to>
                                    </p:set>
                                    <p:animEffect transition="in" filter="dissolve">
                                      <p:cBhvr>
                                        <p:cTn id="105" dur="500"/>
                                        <p:tgtEl>
                                          <p:spTgt spid="851024"/>
                                        </p:tgtEl>
                                      </p:cBhvr>
                                    </p:animEffect>
                                  </p:childTnLst>
                                </p:cTn>
                              </p:par>
                            </p:childTnLst>
                          </p:cTn>
                        </p:par>
                      </p:childTnLst>
                    </p:cTn>
                  </p:par>
                  <p:par>
                    <p:cTn id="106" fill="hold">
                      <p:stCondLst>
                        <p:cond delay="indefinite"/>
                      </p:stCondLst>
                      <p:childTnLst>
                        <p:par>
                          <p:cTn id="107" fill="hold">
                            <p:stCondLst>
                              <p:cond delay="0"/>
                            </p:stCondLst>
                            <p:childTnLst>
                              <p:par>
                                <p:cTn id="108" presetID="9" presetClass="entr" presetSubtype="0" fill="hold" grpId="0" nodeType="clickEffect">
                                  <p:stCondLst>
                                    <p:cond delay="0"/>
                                  </p:stCondLst>
                                  <p:childTnLst>
                                    <p:set>
                                      <p:cBhvr>
                                        <p:cTn id="109" dur="1" fill="hold">
                                          <p:stCondLst>
                                            <p:cond delay="0"/>
                                          </p:stCondLst>
                                        </p:cTn>
                                        <p:tgtEl>
                                          <p:spTgt spid="851026"/>
                                        </p:tgtEl>
                                        <p:attrNameLst>
                                          <p:attrName>style.visibility</p:attrName>
                                        </p:attrNameLst>
                                      </p:cBhvr>
                                      <p:to>
                                        <p:strVal val="visible"/>
                                      </p:to>
                                    </p:set>
                                    <p:animEffect transition="in" filter="dissolve">
                                      <p:cBhvr>
                                        <p:cTn id="110" dur="500"/>
                                        <p:tgtEl>
                                          <p:spTgt spid="851026"/>
                                        </p:tgtEl>
                                      </p:cBhvr>
                                    </p:animEffect>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nodeType="clickEffect">
                                  <p:stCondLst>
                                    <p:cond delay="0"/>
                                  </p:stCondLst>
                                  <p:childTnLst>
                                    <p:set>
                                      <p:cBhvr>
                                        <p:cTn id="114" dur="1" fill="hold">
                                          <p:stCondLst>
                                            <p:cond delay="0"/>
                                          </p:stCondLst>
                                        </p:cTn>
                                        <p:tgtEl>
                                          <p:spTgt spid="850946">
                                            <p:txEl>
                                              <p:pRg st="7" end="7"/>
                                            </p:txEl>
                                          </p:spTgt>
                                        </p:tgtEl>
                                        <p:attrNameLst>
                                          <p:attrName>style.visibility</p:attrName>
                                        </p:attrNameLst>
                                      </p:cBhvr>
                                      <p:to>
                                        <p:strVal val="visible"/>
                                      </p:to>
                                    </p:set>
                                    <p:animEffect transition="in" filter="wipe(down)">
                                      <p:cBhvr>
                                        <p:cTn id="115" dur="580">
                                          <p:stCondLst>
                                            <p:cond delay="0"/>
                                          </p:stCondLst>
                                        </p:cTn>
                                        <p:tgtEl>
                                          <p:spTgt spid="850946">
                                            <p:txEl>
                                              <p:pRg st="7" end="7"/>
                                            </p:txEl>
                                          </p:spTgt>
                                        </p:tgtEl>
                                      </p:cBhvr>
                                    </p:animEffect>
                                    <p:anim calcmode="lin" valueType="num">
                                      <p:cBhvr>
                                        <p:cTn id="116" dur="1822" tmFilter="0,0; 0.14,0.36; 0.43,0.73; 0.71,0.91; 1.0,1.0">
                                          <p:stCondLst>
                                            <p:cond delay="0"/>
                                          </p:stCondLst>
                                        </p:cTn>
                                        <p:tgtEl>
                                          <p:spTgt spid="850946">
                                            <p:txEl>
                                              <p:pRg st="7" end="7"/>
                                            </p:txEl>
                                          </p:spTgt>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850946">
                                            <p:txEl>
                                              <p:pRg st="7" end="7"/>
                                            </p:txEl>
                                          </p:spTgt>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850946">
                                            <p:txEl>
                                              <p:pRg st="7" end="7"/>
                                            </p:txEl>
                                          </p:spTgt>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850946">
                                            <p:txEl>
                                              <p:pRg st="7" end="7"/>
                                            </p:txEl>
                                          </p:spTgt>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850946">
                                            <p:txEl>
                                              <p:pRg st="7" end="7"/>
                                            </p:txEl>
                                          </p:spTgt>
                                        </p:tgtEl>
                                        <p:attrNameLst>
                                          <p:attrName>ppt_y</p:attrName>
                                        </p:attrNameLst>
                                      </p:cBhvr>
                                      <p:tavLst>
                                        <p:tav tm="0" fmla="#ppt_y-sin(pi*$)/81">
                                          <p:val>
                                            <p:fltVal val="0"/>
                                          </p:val>
                                        </p:tav>
                                        <p:tav tm="100000">
                                          <p:val>
                                            <p:fltVal val="1"/>
                                          </p:val>
                                        </p:tav>
                                      </p:tavLst>
                                    </p:anim>
                                    <p:animScale>
                                      <p:cBhvr>
                                        <p:cTn id="121" dur="26">
                                          <p:stCondLst>
                                            <p:cond delay="650"/>
                                          </p:stCondLst>
                                        </p:cTn>
                                        <p:tgtEl>
                                          <p:spTgt spid="850946">
                                            <p:txEl>
                                              <p:pRg st="7" end="7"/>
                                            </p:txEl>
                                          </p:spTgt>
                                        </p:tgtEl>
                                      </p:cBhvr>
                                      <p:to x="100000" y="60000"/>
                                    </p:animScale>
                                    <p:animScale>
                                      <p:cBhvr>
                                        <p:cTn id="122" dur="166" decel="50000">
                                          <p:stCondLst>
                                            <p:cond delay="676"/>
                                          </p:stCondLst>
                                        </p:cTn>
                                        <p:tgtEl>
                                          <p:spTgt spid="850946">
                                            <p:txEl>
                                              <p:pRg st="7" end="7"/>
                                            </p:txEl>
                                          </p:spTgt>
                                        </p:tgtEl>
                                      </p:cBhvr>
                                      <p:to x="100000" y="100000"/>
                                    </p:animScale>
                                    <p:animScale>
                                      <p:cBhvr>
                                        <p:cTn id="123" dur="26">
                                          <p:stCondLst>
                                            <p:cond delay="1312"/>
                                          </p:stCondLst>
                                        </p:cTn>
                                        <p:tgtEl>
                                          <p:spTgt spid="850946">
                                            <p:txEl>
                                              <p:pRg st="7" end="7"/>
                                            </p:txEl>
                                          </p:spTgt>
                                        </p:tgtEl>
                                      </p:cBhvr>
                                      <p:to x="100000" y="80000"/>
                                    </p:animScale>
                                    <p:animScale>
                                      <p:cBhvr>
                                        <p:cTn id="124" dur="166" decel="50000">
                                          <p:stCondLst>
                                            <p:cond delay="1338"/>
                                          </p:stCondLst>
                                        </p:cTn>
                                        <p:tgtEl>
                                          <p:spTgt spid="850946">
                                            <p:txEl>
                                              <p:pRg st="7" end="7"/>
                                            </p:txEl>
                                          </p:spTgt>
                                        </p:tgtEl>
                                      </p:cBhvr>
                                      <p:to x="100000" y="100000"/>
                                    </p:animScale>
                                    <p:animScale>
                                      <p:cBhvr>
                                        <p:cTn id="125" dur="26">
                                          <p:stCondLst>
                                            <p:cond delay="1642"/>
                                          </p:stCondLst>
                                        </p:cTn>
                                        <p:tgtEl>
                                          <p:spTgt spid="850946">
                                            <p:txEl>
                                              <p:pRg st="7" end="7"/>
                                            </p:txEl>
                                          </p:spTgt>
                                        </p:tgtEl>
                                      </p:cBhvr>
                                      <p:to x="100000" y="90000"/>
                                    </p:animScale>
                                    <p:animScale>
                                      <p:cBhvr>
                                        <p:cTn id="126" dur="166" decel="50000">
                                          <p:stCondLst>
                                            <p:cond delay="1668"/>
                                          </p:stCondLst>
                                        </p:cTn>
                                        <p:tgtEl>
                                          <p:spTgt spid="850946">
                                            <p:txEl>
                                              <p:pRg st="7" end="7"/>
                                            </p:txEl>
                                          </p:spTgt>
                                        </p:tgtEl>
                                      </p:cBhvr>
                                      <p:to x="100000" y="100000"/>
                                    </p:animScale>
                                    <p:animScale>
                                      <p:cBhvr>
                                        <p:cTn id="127" dur="26">
                                          <p:stCondLst>
                                            <p:cond delay="1808"/>
                                          </p:stCondLst>
                                        </p:cTn>
                                        <p:tgtEl>
                                          <p:spTgt spid="850946">
                                            <p:txEl>
                                              <p:pRg st="7" end="7"/>
                                            </p:txEl>
                                          </p:spTgt>
                                        </p:tgtEl>
                                      </p:cBhvr>
                                      <p:to x="100000" y="95000"/>
                                    </p:animScale>
                                    <p:animScale>
                                      <p:cBhvr>
                                        <p:cTn id="128" dur="166" decel="50000">
                                          <p:stCondLst>
                                            <p:cond delay="1834"/>
                                          </p:stCondLst>
                                        </p:cTn>
                                        <p:tgtEl>
                                          <p:spTgt spid="850946">
                                            <p:txEl>
                                              <p:pRg st="7" end="7"/>
                                            </p:txEl>
                                          </p:spTgt>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nodeType="clickEffect">
                                  <p:stCondLst>
                                    <p:cond delay="0"/>
                                  </p:stCondLst>
                                  <p:childTnLst>
                                    <p:set>
                                      <p:cBhvr>
                                        <p:cTn id="132" dur="1" fill="hold">
                                          <p:stCondLst>
                                            <p:cond delay="0"/>
                                          </p:stCondLst>
                                        </p:cTn>
                                        <p:tgtEl>
                                          <p:spTgt spid="850946">
                                            <p:txEl>
                                              <p:pRg st="8" end="8"/>
                                            </p:txEl>
                                          </p:spTgt>
                                        </p:tgtEl>
                                        <p:attrNameLst>
                                          <p:attrName>style.visibility</p:attrName>
                                        </p:attrNameLst>
                                      </p:cBhvr>
                                      <p:to>
                                        <p:strVal val="visible"/>
                                      </p:to>
                                    </p:set>
                                    <p:animEffect transition="in" filter="fade">
                                      <p:cBhvr>
                                        <p:cTn id="133" dur="1000"/>
                                        <p:tgtEl>
                                          <p:spTgt spid="850946">
                                            <p:txEl>
                                              <p:pRg st="8" end="8"/>
                                            </p:txEl>
                                          </p:spTgt>
                                        </p:tgtEl>
                                      </p:cBhvr>
                                    </p:animEffect>
                                    <p:anim calcmode="lin" valueType="num">
                                      <p:cBhvr>
                                        <p:cTn id="134" dur="1000" fill="hold"/>
                                        <p:tgtEl>
                                          <p:spTgt spid="850946">
                                            <p:txEl>
                                              <p:pRg st="8" end="8"/>
                                            </p:txEl>
                                          </p:spTgt>
                                        </p:tgtEl>
                                        <p:attrNameLst>
                                          <p:attrName>ppt_x</p:attrName>
                                        </p:attrNameLst>
                                      </p:cBhvr>
                                      <p:tavLst>
                                        <p:tav tm="0">
                                          <p:val>
                                            <p:strVal val="#ppt_x"/>
                                          </p:val>
                                        </p:tav>
                                        <p:tav tm="100000">
                                          <p:val>
                                            <p:strVal val="#ppt_x"/>
                                          </p:val>
                                        </p:tav>
                                      </p:tavLst>
                                    </p:anim>
                                    <p:anim calcmode="lin" valueType="num">
                                      <p:cBhvr>
                                        <p:cTn id="135" dur="1000" fill="hold"/>
                                        <p:tgtEl>
                                          <p:spTgt spid="850946">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3" presetClass="entr" presetSubtype="10" fill="hold" nodeType="clickEffect">
                                  <p:stCondLst>
                                    <p:cond delay="0"/>
                                  </p:stCondLst>
                                  <p:childTnLst>
                                    <p:set>
                                      <p:cBhvr>
                                        <p:cTn id="139" dur="1" fill="hold">
                                          <p:stCondLst>
                                            <p:cond delay="0"/>
                                          </p:stCondLst>
                                        </p:cTn>
                                        <p:tgtEl>
                                          <p:spTgt spid="850946">
                                            <p:txEl>
                                              <p:pRg st="9" end="9"/>
                                            </p:txEl>
                                          </p:spTgt>
                                        </p:tgtEl>
                                        <p:attrNameLst>
                                          <p:attrName>style.visibility</p:attrName>
                                        </p:attrNameLst>
                                      </p:cBhvr>
                                      <p:to>
                                        <p:strVal val="visible"/>
                                      </p:to>
                                    </p:set>
                                    <p:animEffect transition="in" filter="blinds(horizontal)">
                                      <p:cBhvr>
                                        <p:cTn id="140" dur="500"/>
                                        <p:tgtEl>
                                          <p:spTgt spid="850946">
                                            <p:txEl>
                                              <p:pRg st="9" end="9"/>
                                            </p:txEl>
                                          </p:spTgt>
                                        </p:tgtEl>
                                      </p:cBhvr>
                                    </p:animEffect>
                                  </p:childTnLst>
                                </p:cTn>
                              </p:par>
                            </p:childTnLst>
                          </p:cTn>
                        </p:par>
                      </p:childTnLst>
                    </p:cTn>
                  </p:par>
                  <p:par>
                    <p:cTn id="141" fill="hold">
                      <p:stCondLst>
                        <p:cond delay="indefinite"/>
                      </p:stCondLst>
                      <p:childTnLst>
                        <p:par>
                          <p:cTn id="142" fill="hold">
                            <p:stCondLst>
                              <p:cond delay="0"/>
                            </p:stCondLst>
                            <p:childTnLst>
                              <p:par>
                                <p:cTn id="143" presetID="9" presetClass="entr" presetSubtype="0" fill="hold" nodeType="clickEffect">
                                  <p:stCondLst>
                                    <p:cond delay="0"/>
                                  </p:stCondLst>
                                  <p:childTnLst>
                                    <p:set>
                                      <p:cBhvr>
                                        <p:cTn id="144" dur="1" fill="hold">
                                          <p:stCondLst>
                                            <p:cond delay="0"/>
                                          </p:stCondLst>
                                        </p:cTn>
                                        <p:tgtEl>
                                          <p:spTgt spid="2"/>
                                        </p:tgtEl>
                                        <p:attrNameLst>
                                          <p:attrName>style.visibility</p:attrName>
                                        </p:attrNameLst>
                                      </p:cBhvr>
                                      <p:to>
                                        <p:strVal val="visible"/>
                                      </p:to>
                                    </p:set>
                                    <p:animEffect transition="in" filter="dissolve">
                                      <p:cBhvr>
                                        <p:cTn id="145" dur="500"/>
                                        <p:tgtEl>
                                          <p:spTgt spid="2"/>
                                        </p:tgtEl>
                                      </p:cBhvr>
                                    </p:animEffect>
                                  </p:childTnLst>
                                </p:cTn>
                              </p:par>
                            </p:childTnLst>
                          </p:cTn>
                        </p:par>
                      </p:childTnLst>
                    </p:cTn>
                  </p:par>
                  <p:par>
                    <p:cTn id="146" fill="hold">
                      <p:stCondLst>
                        <p:cond delay="indefinite"/>
                      </p:stCondLst>
                      <p:childTnLst>
                        <p:par>
                          <p:cTn id="147" fill="hold">
                            <p:stCondLst>
                              <p:cond delay="0"/>
                            </p:stCondLst>
                            <p:childTnLst>
                              <p:par>
                                <p:cTn id="148" presetID="3" presetClass="entr" presetSubtype="10" fill="hold" nodeType="clickEffect">
                                  <p:stCondLst>
                                    <p:cond delay="0"/>
                                  </p:stCondLst>
                                  <p:childTnLst>
                                    <p:set>
                                      <p:cBhvr>
                                        <p:cTn id="149" dur="1" fill="hold">
                                          <p:stCondLst>
                                            <p:cond delay="0"/>
                                          </p:stCondLst>
                                        </p:cTn>
                                        <p:tgtEl>
                                          <p:spTgt spid="850946">
                                            <p:txEl>
                                              <p:pRg st="10" end="10"/>
                                            </p:txEl>
                                          </p:spTgt>
                                        </p:tgtEl>
                                        <p:attrNameLst>
                                          <p:attrName>style.visibility</p:attrName>
                                        </p:attrNameLst>
                                      </p:cBhvr>
                                      <p:to>
                                        <p:strVal val="visible"/>
                                      </p:to>
                                    </p:set>
                                    <p:animEffect transition="in" filter="blinds(horizontal)">
                                      <p:cBhvr>
                                        <p:cTn id="150" dur="500"/>
                                        <p:tgtEl>
                                          <p:spTgt spid="850946">
                                            <p:txEl>
                                              <p:pRg st="10" end="10"/>
                                            </p:txEl>
                                          </p:spTgt>
                                        </p:tgtEl>
                                      </p:cBhvr>
                                    </p:animEffect>
                                  </p:childTnLst>
                                </p:cTn>
                              </p:par>
                            </p:childTnLst>
                          </p:cTn>
                        </p:par>
                      </p:childTnLst>
                    </p:cTn>
                  </p:par>
                  <p:par>
                    <p:cTn id="151" fill="hold">
                      <p:stCondLst>
                        <p:cond delay="indefinite"/>
                      </p:stCondLst>
                      <p:childTnLst>
                        <p:par>
                          <p:cTn id="152" fill="hold">
                            <p:stCondLst>
                              <p:cond delay="0"/>
                            </p:stCondLst>
                            <p:childTnLst>
                              <p:par>
                                <p:cTn id="153" presetID="9" presetClass="entr" presetSubtype="0" fill="hold" nodeType="clickEffect">
                                  <p:stCondLst>
                                    <p:cond delay="0"/>
                                  </p:stCondLst>
                                  <p:childTnLst>
                                    <p:set>
                                      <p:cBhvr>
                                        <p:cTn id="154" dur="1" fill="hold">
                                          <p:stCondLst>
                                            <p:cond delay="0"/>
                                          </p:stCondLst>
                                        </p:cTn>
                                        <p:tgtEl>
                                          <p:spTgt spid="4"/>
                                        </p:tgtEl>
                                        <p:attrNameLst>
                                          <p:attrName>style.visibility</p:attrName>
                                        </p:attrNameLst>
                                      </p:cBhvr>
                                      <p:to>
                                        <p:strVal val="visible"/>
                                      </p:to>
                                    </p:set>
                                    <p:animEffect transition="in" filter="dissolve">
                                      <p:cBhvr>
                                        <p:cTn id="155" dur="500"/>
                                        <p:tgtEl>
                                          <p:spTgt spid="4"/>
                                        </p:tgtEl>
                                      </p:cBhvr>
                                    </p:animEffect>
                                  </p:childTnLst>
                                </p:cTn>
                              </p:par>
                            </p:childTnLst>
                          </p:cTn>
                        </p:par>
                      </p:childTnLst>
                    </p:cTn>
                  </p:par>
                  <p:par>
                    <p:cTn id="156" fill="hold">
                      <p:stCondLst>
                        <p:cond delay="indefinite"/>
                      </p:stCondLst>
                      <p:childTnLst>
                        <p:par>
                          <p:cTn id="157" fill="hold">
                            <p:stCondLst>
                              <p:cond delay="0"/>
                            </p:stCondLst>
                            <p:childTnLst>
                              <p:par>
                                <p:cTn id="158" presetID="3" presetClass="entr" presetSubtype="10" fill="hold" nodeType="clickEffect">
                                  <p:stCondLst>
                                    <p:cond delay="0"/>
                                  </p:stCondLst>
                                  <p:childTnLst>
                                    <p:set>
                                      <p:cBhvr>
                                        <p:cTn id="159" dur="1" fill="hold">
                                          <p:stCondLst>
                                            <p:cond delay="0"/>
                                          </p:stCondLst>
                                        </p:cTn>
                                        <p:tgtEl>
                                          <p:spTgt spid="850946">
                                            <p:txEl>
                                              <p:pRg st="11" end="11"/>
                                            </p:txEl>
                                          </p:spTgt>
                                        </p:tgtEl>
                                        <p:attrNameLst>
                                          <p:attrName>style.visibility</p:attrName>
                                        </p:attrNameLst>
                                      </p:cBhvr>
                                      <p:to>
                                        <p:strVal val="visible"/>
                                      </p:to>
                                    </p:set>
                                    <p:animEffect transition="in" filter="blinds(horizontal)">
                                      <p:cBhvr>
                                        <p:cTn id="160" dur="500"/>
                                        <p:tgtEl>
                                          <p:spTgt spid="850946">
                                            <p:txEl>
                                              <p:pRg st="11" end="11"/>
                                            </p:txEl>
                                          </p:spTgt>
                                        </p:tgtEl>
                                      </p:cBhvr>
                                    </p:animEffect>
                                  </p:childTnLst>
                                </p:cTn>
                              </p:par>
                            </p:childTnLst>
                          </p:cTn>
                        </p:par>
                      </p:childTnLst>
                    </p:cTn>
                  </p:par>
                  <p:par>
                    <p:cTn id="161" fill="hold">
                      <p:stCondLst>
                        <p:cond delay="indefinite"/>
                      </p:stCondLst>
                      <p:childTnLst>
                        <p:par>
                          <p:cTn id="162" fill="hold">
                            <p:stCondLst>
                              <p:cond delay="0"/>
                            </p:stCondLst>
                            <p:childTnLst>
                              <p:par>
                                <p:cTn id="163" presetID="9" presetClass="entr" presetSubtype="0" fill="hold" grpId="0" nodeType="clickEffect">
                                  <p:stCondLst>
                                    <p:cond delay="0"/>
                                  </p:stCondLst>
                                  <p:childTnLst>
                                    <p:set>
                                      <p:cBhvr>
                                        <p:cTn id="164" dur="1" fill="hold">
                                          <p:stCondLst>
                                            <p:cond delay="0"/>
                                          </p:stCondLst>
                                        </p:cTn>
                                        <p:tgtEl>
                                          <p:spTgt spid="851028"/>
                                        </p:tgtEl>
                                        <p:attrNameLst>
                                          <p:attrName>style.visibility</p:attrName>
                                        </p:attrNameLst>
                                      </p:cBhvr>
                                      <p:to>
                                        <p:strVal val="visible"/>
                                      </p:to>
                                    </p:set>
                                    <p:animEffect transition="in" filter="dissolve">
                                      <p:cBhvr>
                                        <p:cTn id="165" dur="500"/>
                                        <p:tgtEl>
                                          <p:spTgt spid="851028"/>
                                        </p:tgtEl>
                                      </p:cBhvr>
                                    </p:animEffect>
                                  </p:childTnLst>
                                </p:cTn>
                              </p:par>
                            </p:childTnLst>
                          </p:cTn>
                        </p:par>
                      </p:childTnLst>
                    </p:cTn>
                  </p:par>
                  <p:par>
                    <p:cTn id="166" fill="hold">
                      <p:stCondLst>
                        <p:cond delay="indefinite"/>
                      </p:stCondLst>
                      <p:childTnLst>
                        <p:par>
                          <p:cTn id="167" fill="hold">
                            <p:stCondLst>
                              <p:cond delay="0"/>
                            </p:stCondLst>
                            <p:childTnLst>
                              <p:par>
                                <p:cTn id="168" presetID="53" presetClass="entr" presetSubtype="0" fill="hold" grpId="0" nodeType="clickEffect">
                                  <p:stCondLst>
                                    <p:cond delay="0"/>
                                  </p:stCondLst>
                                  <p:childTnLst>
                                    <p:set>
                                      <p:cBhvr>
                                        <p:cTn id="169" dur="1" fill="hold">
                                          <p:stCondLst>
                                            <p:cond delay="0"/>
                                          </p:stCondLst>
                                        </p:cTn>
                                        <p:tgtEl>
                                          <p:spTgt spid="851032"/>
                                        </p:tgtEl>
                                        <p:attrNameLst>
                                          <p:attrName>style.visibility</p:attrName>
                                        </p:attrNameLst>
                                      </p:cBhvr>
                                      <p:to>
                                        <p:strVal val="visible"/>
                                      </p:to>
                                    </p:set>
                                    <p:anim calcmode="lin" valueType="num">
                                      <p:cBhvr>
                                        <p:cTn id="170" dur="500" fill="hold"/>
                                        <p:tgtEl>
                                          <p:spTgt spid="851032"/>
                                        </p:tgtEl>
                                        <p:attrNameLst>
                                          <p:attrName>ppt_w</p:attrName>
                                        </p:attrNameLst>
                                      </p:cBhvr>
                                      <p:tavLst>
                                        <p:tav tm="0">
                                          <p:val>
                                            <p:fltVal val="0"/>
                                          </p:val>
                                        </p:tav>
                                        <p:tav tm="100000">
                                          <p:val>
                                            <p:strVal val="#ppt_w"/>
                                          </p:val>
                                        </p:tav>
                                      </p:tavLst>
                                    </p:anim>
                                    <p:anim calcmode="lin" valueType="num">
                                      <p:cBhvr>
                                        <p:cTn id="171" dur="500" fill="hold"/>
                                        <p:tgtEl>
                                          <p:spTgt spid="851032"/>
                                        </p:tgtEl>
                                        <p:attrNameLst>
                                          <p:attrName>ppt_h</p:attrName>
                                        </p:attrNameLst>
                                      </p:cBhvr>
                                      <p:tavLst>
                                        <p:tav tm="0">
                                          <p:val>
                                            <p:fltVal val="0"/>
                                          </p:val>
                                        </p:tav>
                                        <p:tav tm="100000">
                                          <p:val>
                                            <p:strVal val="#ppt_h"/>
                                          </p:val>
                                        </p:tav>
                                      </p:tavLst>
                                    </p:anim>
                                    <p:animEffect transition="in" filter="fade">
                                      <p:cBhvr>
                                        <p:cTn id="172" dur="500"/>
                                        <p:tgtEl>
                                          <p:spTgt spid="851032"/>
                                        </p:tgtEl>
                                      </p:cBhvr>
                                    </p:animEffect>
                                  </p:childTnLst>
                                </p:cTn>
                              </p:par>
                              <p:par>
                                <p:cTn id="173" presetID="0" presetClass="path" presetSubtype="0" accel="50000" decel="50000" fill="hold" grpId="1" nodeType="withEffect">
                                  <p:stCondLst>
                                    <p:cond delay="0"/>
                                  </p:stCondLst>
                                  <p:childTnLst>
                                    <p:animMotion origin="layout" path="M 0 0 L 0.35052 -0.43743 " pathEditMode="relative" ptsTypes="AA">
                                      <p:cBhvr>
                                        <p:cTn id="174" dur="2000" fill="hold"/>
                                        <p:tgtEl>
                                          <p:spTgt spid="851032"/>
                                        </p:tgtEl>
                                        <p:attrNameLst>
                                          <p:attrName>ppt_x</p:attrName>
                                          <p:attrName>ppt_y</p:attrName>
                                        </p:attrNameLst>
                                      </p:cBhvr>
                                    </p:animMotion>
                                  </p:childTnLst>
                                </p:cTn>
                              </p:par>
                            </p:childTnLst>
                          </p:cTn>
                        </p:par>
                      </p:childTnLst>
                    </p:cTn>
                  </p:par>
                  <p:par>
                    <p:cTn id="175" fill="hold">
                      <p:stCondLst>
                        <p:cond delay="indefinite"/>
                      </p:stCondLst>
                      <p:childTnLst>
                        <p:par>
                          <p:cTn id="176" fill="hold">
                            <p:stCondLst>
                              <p:cond delay="0"/>
                            </p:stCondLst>
                            <p:childTnLst>
                              <p:par>
                                <p:cTn id="177" presetID="3" presetClass="entr" presetSubtype="10" fill="hold" nodeType="clickEffect">
                                  <p:stCondLst>
                                    <p:cond delay="0"/>
                                  </p:stCondLst>
                                  <p:childTnLst>
                                    <p:set>
                                      <p:cBhvr>
                                        <p:cTn id="178" dur="1" fill="hold">
                                          <p:stCondLst>
                                            <p:cond delay="0"/>
                                          </p:stCondLst>
                                        </p:cTn>
                                        <p:tgtEl>
                                          <p:spTgt spid="850946">
                                            <p:txEl>
                                              <p:pRg st="12" end="12"/>
                                            </p:txEl>
                                          </p:spTgt>
                                        </p:tgtEl>
                                        <p:attrNameLst>
                                          <p:attrName>style.visibility</p:attrName>
                                        </p:attrNameLst>
                                      </p:cBhvr>
                                      <p:to>
                                        <p:strVal val="visible"/>
                                      </p:to>
                                    </p:set>
                                    <p:animEffect transition="in" filter="blinds(horizontal)">
                                      <p:cBhvr>
                                        <p:cTn id="179" dur="500"/>
                                        <p:tgtEl>
                                          <p:spTgt spid="850946">
                                            <p:txEl>
                                              <p:pRg st="12" end="12"/>
                                            </p:txEl>
                                          </p:spTgt>
                                        </p:tgtEl>
                                      </p:cBhvr>
                                    </p:animEffect>
                                  </p:childTnLst>
                                </p:cTn>
                              </p:par>
                            </p:childTnLst>
                          </p:cTn>
                        </p:par>
                      </p:childTnLst>
                    </p:cTn>
                  </p:par>
                  <p:par>
                    <p:cTn id="180" fill="hold">
                      <p:stCondLst>
                        <p:cond delay="indefinite"/>
                      </p:stCondLst>
                      <p:childTnLst>
                        <p:par>
                          <p:cTn id="181" fill="hold">
                            <p:stCondLst>
                              <p:cond delay="0"/>
                            </p:stCondLst>
                            <p:childTnLst>
                              <p:par>
                                <p:cTn id="182" presetID="3" presetClass="entr" presetSubtype="10" fill="hold" nodeType="clickEffect">
                                  <p:stCondLst>
                                    <p:cond delay="0"/>
                                  </p:stCondLst>
                                  <p:childTnLst>
                                    <p:set>
                                      <p:cBhvr>
                                        <p:cTn id="183" dur="1" fill="hold">
                                          <p:stCondLst>
                                            <p:cond delay="0"/>
                                          </p:stCondLst>
                                        </p:cTn>
                                        <p:tgtEl>
                                          <p:spTgt spid="850946">
                                            <p:txEl>
                                              <p:pRg st="13" end="13"/>
                                            </p:txEl>
                                          </p:spTgt>
                                        </p:tgtEl>
                                        <p:attrNameLst>
                                          <p:attrName>style.visibility</p:attrName>
                                        </p:attrNameLst>
                                      </p:cBhvr>
                                      <p:to>
                                        <p:strVal val="visible"/>
                                      </p:to>
                                    </p:set>
                                    <p:animEffect transition="in" filter="blinds(horizontal)">
                                      <p:cBhvr>
                                        <p:cTn id="184" dur="500"/>
                                        <p:tgtEl>
                                          <p:spTgt spid="850946">
                                            <p:txEl>
                                              <p:pRg st="13" end="13"/>
                                            </p:txEl>
                                          </p:spTgt>
                                        </p:tgtEl>
                                      </p:cBhvr>
                                    </p:animEffect>
                                  </p:childTnLst>
                                </p:cTn>
                              </p:par>
                            </p:childTnLst>
                          </p:cTn>
                        </p:par>
                      </p:childTnLst>
                    </p:cTn>
                  </p:par>
                  <p:par>
                    <p:cTn id="185" fill="hold">
                      <p:stCondLst>
                        <p:cond delay="indefinite"/>
                      </p:stCondLst>
                      <p:childTnLst>
                        <p:par>
                          <p:cTn id="186" fill="hold">
                            <p:stCondLst>
                              <p:cond delay="0"/>
                            </p:stCondLst>
                            <p:childTnLst>
                              <p:par>
                                <p:cTn id="187" presetID="9" presetClass="entr" presetSubtype="0" fill="hold" grpId="0" nodeType="clickEffect">
                                  <p:stCondLst>
                                    <p:cond delay="0"/>
                                  </p:stCondLst>
                                  <p:childTnLst>
                                    <p:set>
                                      <p:cBhvr>
                                        <p:cTn id="188" dur="1" fill="hold">
                                          <p:stCondLst>
                                            <p:cond delay="0"/>
                                          </p:stCondLst>
                                        </p:cTn>
                                        <p:tgtEl>
                                          <p:spTgt spid="850999"/>
                                        </p:tgtEl>
                                        <p:attrNameLst>
                                          <p:attrName>style.visibility</p:attrName>
                                        </p:attrNameLst>
                                      </p:cBhvr>
                                      <p:to>
                                        <p:strVal val="visible"/>
                                      </p:to>
                                    </p:set>
                                    <p:animEffect transition="in" filter="dissolve">
                                      <p:cBhvr>
                                        <p:cTn id="189" dur="500"/>
                                        <p:tgtEl>
                                          <p:spTgt spid="850999"/>
                                        </p:tgtEl>
                                      </p:cBhvr>
                                    </p:animEffect>
                                  </p:childTnLst>
                                </p:cTn>
                              </p:par>
                            </p:childTnLst>
                          </p:cTn>
                        </p:par>
                      </p:childTnLst>
                    </p:cTn>
                  </p:par>
                  <p:par>
                    <p:cTn id="190" fill="hold">
                      <p:stCondLst>
                        <p:cond delay="indefinite"/>
                      </p:stCondLst>
                      <p:childTnLst>
                        <p:par>
                          <p:cTn id="191" fill="hold">
                            <p:stCondLst>
                              <p:cond delay="0"/>
                            </p:stCondLst>
                            <p:childTnLst>
                              <p:par>
                                <p:cTn id="192" presetID="29" presetClass="entr" presetSubtype="0" fill="hold" nodeType="clickEffect">
                                  <p:stCondLst>
                                    <p:cond delay="0"/>
                                  </p:stCondLst>
                                  <p:childTnLst>
                                    <p:set>
                                      <p:cBhvr>
                                        <p:cTn id="193" dur="1" fill="hold">
                                          <p:stCondLst>
                                            <p:cond delay="0"/>
                                          </p:stCondLst>
                                        </p:cTn>
                                        <p:tgtEl>
                                          <p:spTgt spid="5"/>
                                        </p:tgtEl>
                                        <p:attrNameLst>
                                          <p:attrName>style.visibility</p:attrName>
                                        </p:attrNameLst>
                                      </p:cBhvr>
                                      <p:to>
                                        <p:strVal val="visible"/>
                                      </p:to>
                                    </p:set>
                                    <p:anim calcmode="lin" valueType="num">
                                      <p:cBhvr>
                                        <p:cTn id="194" dur="1000" fill="hold"/>
                                        <p:tgtEl>
                                          <p:spTgt spid="5"/>
                                        </p:tgtEl>
                                        <p:attrNameLst>
                                          <p:attrName>ppt_x</p:attrName>
                                        </p:attrNameLst>
                                      </p:cBhvr>
                                      <p:tavLst>
                                        <p:tav tm="0">
                                          <p:val>
                                            <p:strVal val="#ppt_x-.2"/>
                                          </p:val>
                                        </p:tav>
                                        <p:tav tm="100000">
                                          <p:val>
                                            <p:strVal val="#ppt_x"/>
                                          </p:val>
                                        </p:tav>
                                      </p:tavLst>
                                    </p:anim>
                                    <p:anim calcmode="lin" valueType="num">
                                      <p:cBhvr>
                                        <p:cTn id="19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96" dur="1000"/>
                                        <p:tgtEl>
                                          <p:spTgt spid="5"/>
                                        </p:tgtEl>
                                      </p:cBhvr>
                                    </p:animEffect>
                                  </p:childTnLst>
                                </p:cTn>
                              </p:par>
                            </p:childTnLst>
                          </p:cTn>
                        </p:par>
                      </p:childTnLst>
                    </p:cTn>
                  </p:par>
                  <p:par>
                    <p:cTn id="197" fill="hold">
                      <p:stCondLst>
                        <p:cond delay="indefinite"/>
                      </p:stCondLst>
                      <p:childTnLst>
                        <p:par>
                          <p:cTn id="198" fill="hold">
                            <p:stCondLst>
                              <p:cond delay="0"/>
                            </p:stCondLst>
                            <p:childTnLst>
                              <p:par>
                                <p:cTn id="199" presetID="3" presetClass="entr" presetSubtype="10" fill="hold" nodeType="clickEffect">
                                  <p:stCondLst>
                                    <p:cond delay="0"/>
                                  </p:stCondLst>
                                  <p:childTnLst>
                                    <p:set>
                                      <p:cBhvr>
                                        <p:cTn id="200" dur="1" fill="hold">
                                          <p:stCondLst>
                                            <p:cond delay="0"/>
                                          </p:stCondLst>
                                        </p:cTn>
                                        <p:tgtEl>
                                          <p:spTgt spid="850946">
                                            <p:txEl>
                                              <p:pRg st="14" end="14"/>
                                            </p:txEl>
                                          </p:spTgt>
                                        </p:tgtEl>
                                        <p:attrNameLst>
                                          <p:attrName>style.visibility</p:attrName>
                                        </p:attrNameLst>
                                      </p:cBhvr>
                                      <p:to>
                                        <p:strVal val="visible"/>
                                      </p:to>
                                    </p:set>
                                    <p:animEffect transition="in" filter="blinds(horizontal)">
                                      <p:cBhvr>
                                        <p:cTn id="201" dur="500"/>
                                        <p:tgtEl>
                                          <p:spTgt spid="850946">
                                            <p:txEl>
                                              <p:pRg st="14" end="14"/>
                                            </p:txEl>
                                          </p:spTgt>
                                        </p:tgtEl>
                                      </p:cBhvr>
                                    </p:animEffect>
                                  </p:childTnLst>
                                </p:cTn>
                              </p:par>
                            </p:childTnLst>
                          </p:cTn>
                        </p:par>
                      </p:childTnLst>
                    </p:cTn>
                  </p:par>
                  <p:par>
                    <p:cTn id="202" fill="hold">
                      <p:stCondLst>
                        <p:cond delay="indefinite"/>
                      </p:stCondLst>
                      <p:childTnLst>
                        <p:par>
                          <p:cTn id="203" fill="hold">
                            <p:stCondLst>
                              <p:cond delay="0"/>
                            </p:stCondLst>
                            <p:childTnLst>
                              <p:par>
                                <p:cTn id="204" presetID="9" presetClass="entr" presetSubtype="0" fill="hold" nodeType="clickEffect">
                                  <p:stCondLst>
                                    <p:cond delay="0"/>
                                  </p:stCondLst>
                                  <p:childTnLst>
                                    <p:set>
                                      <p:cBhvr>
                                        <p:cTn id="205" dur="1" fill="hold">
                                          <p:stCondLst>
                                            <p:cond delay="0"/>
                                          </p:stCondLst>
                                        </p:cTn>
                                        <p:tgtEl>
                                          <p:spTgt spid="6"/>
                                        </p:tgtEl>
                                        <p:attrNameLst>
                                          <p:attrName>style.visibility</p:attrName>
                                        </p:attrNameLst>
                                      </p:cBhvr>
                                      <p:to>
                                        <p:strVal val="visible"/>
                                      </p:to>
                                    </p:set>
                                    <p:animEffect transition="in" filter="dissolve">
                                      <p:cBhvr>
                                        <p:cTn id="206" dur="500"/>
                                        <p:tgtEl>
                                          <p:spTgt spid="6"/>
                                        </p:tgtEl>
                                      </p:cBhvr>
                                    </p:animEffect>
                                  </p:childTnLst>
                                </p:cTn>
                              </p:par>
                            </p:childTnLst>
                          </p:cTn>
                        </p:par>
                      </p:childTnLst>
                    </p:cTn>
                  </p:par>
                  <p:par>
                    <p:cTn id="207" fill="hold">
                      <p:stCondLst>
                        <p:cond delay="indefinite"/>
                      </p:stCondLst>
                      <p:childTnLst>
                        <p:par>
                          <p:cTn id="208" fill="hold">
                            <p:stCondLst>
                              <p:cond delay="0"/>
                            </p:stCondLst>
                            <p:childTnLst>
                              <p:par>
                                <p:cTn id="209" presetID="3" presetClass="entr" presetSubtype="10" fill="hold" nodeType="clickEffect">
                                  <p:stCondLst>
                                    <p:cond delay="0"/>
                                  </p:stCondLst>
                                  <p:childTnLst>
                                    <p:set>
                                      <p:cBhvr>
                                        <p:cTn id="210" dur="1" fill="hold">
                                          <p:stCondLst>
                                            <p:cond delay="0"/>
                                          </p:stCondLst>
                                        </p:cTn>
                                        <p:tgtEl>
                                          <p:spTgt spid="850946">
                                            <p:txEl>
                                              <p:pRg st="15" end="15"/>
                                            </p:txEl>
                                          </p:spTgt>
                                        </p:tgtEl>
                                        <p:attrNameLst>
                                          <p:attrName>style.visibility</p:attrName>
                                        </p:attrNameLst>
                                      </p:cBhvr>
                                      <p:to>
                                        <p:strVal val="visible"/>
                                      </p:to>
                                    </p:set>
                                    <p:animEffect transition="in" filter="blinds(horizontal)">
                                      <p:cBhvr>
                                        <p:cTn id="211" dur="500"/>
                                        <p:tgtEl>
                                          <p:spTgt spid="850946">
                                            <p:txEl>
                                              <p:pRg st="15" end="15"/>
                                            </p:txEl>
                                          </p:spTgt>
                                        </p:tgtEl>
                                      </p:cBhvr>
                                    </p:animEffect>
                                  </p:childTnLst>
                                </p:cTn>
                              </p:par>
                            </p:childTnLst>
                          </p:cTn>
                        </p:par>
                      </p:childTnLst>
                    </p:cTn>
                  </p:par>
                  <p:par>
                    <p:cTn id="212" fill="hold">
                      <p:stCondLst>
                        <p:cond delay="indefinite"/>
                      </p:stCondLst>
                      <p:childTnLst>
                        <p:par>
                          <p:cTn id="213" fill="hold">
                            <p:stCondLst>
                              <p:cond delay="0"/>
                            </p:stCondLst>
                            <p:childTnLst>
                              <p:par>
                                <p:cTn id="214" presetID="9" presetClass="entr" presetSubtype="0" fill="hold" grpId="0" nodeType="clickEffect">
                                  <p:stCondLst>
                                    <p:cond delay="0"/>
                                  </p:stCondLst>
                                  <p:childTnLst>
                                    <p:set>
                                      <p:cBhvr>
                                        <p:cTn id="215" dur="1" fill="hold">
                                          <p:stCondLst>
                                            <p:cond delay="0"/>
                                          </p:stCondLst>
                                        </p:cTn>
                                        <p:tgtEl>
                                          <p:spTgt spid="851030"/>
                                        </p:tgtEl>
                                        <p:attrNameLst>
                                          <p:attrName>style.visibility</p:attrName>
                                        </p:attrNameLst>
                                      </p:cBhvr>
                                      <p:to>
                                        <p:strVal val="visible"/>
                                      </p:to>
                                    </p:set>
                                    <p:animEffect transition="in" filter="dissolve">
                                      <p:cBhvr>
                                        <p:cTn id="216" dur="500"/>
                                        <p:tgtEl>
                                          <p:spTgt spid="851030"/>
                                        </p:tgtEl>
                                      </p:cBhvr>
                                    </p:animEffect>
                                  </p:childTnLst>
                                </p:cTn>
                              </p:par>
                            </p:childTnLst>
                          </p:cTn>
                        </p:par>
                      </p:childTnLst>
                    </p:cTn>
                  </p:par>
                  <p:par>
                    <p:cTn id="217" fill="hold">
                      <p:stCondLst>
                        <p:cond delay="indefinite"/>
                      </p:stCondLst>
                      <p:childTnLst>
                        <p:par>
                          <p:cTn id="218" fill="hold">
                            <p:stCondLst>
                              <p:cond delay="0"/>
                            </p:stCondLst>
                            <p:childTnLst>
                              <p:par>
                                <p:cTn id="219" presetID="53" presetClass="entr" presetSubtype="0" fill="hold" nodeType="clickEffect">
                                  <p:stCondLst>
                                    <p:cond delay="0"/>
                                  </p:stCondLst>
                                  <p:childTnLst>
                                    <p:set>
                                      <p:cBhvr>
                                        <p:cTn id="220" dur="1" fill="hold">
                                          <p:stCondLst>
                                            <p:cond delay="0"/>
                                          </p:stCondLst>
                                        </p:cTn>
                                        <p:tgtEl>
                                          <p:spTgt spid="7"/>
                                        </p:tgtEl>
                                        <p:attrNameLst>
                                          <p:attrName>style.visibility</p:attrName>
                                        </p:attrNameLst>
                                      </p:cBhvr>
                                      <p:to>
                                        <p:strVal val="visible"/>
                                      </p:to>
                                    </p:set>
                                    <p:anim calcmode="lin" valueType="num">
                                      <p:cBhvr>
                                        <p:cTn id="221" dur="500" fill="hold"/>
                                        <p:tgtEl>
                                          <p:spTgt spid="7"/>
                                        </p:tgtEl>
                                        <p:attrNameLst>
                                          <p:attrName>ppt_w</p:attrName>
                                        </p:attrNameLst>
                                      </p:cBhvr>
                                      <p:tavLst>
                                        <p:tav tm="0">
                                          <p:val>
                                            <p:fltVal val="0"/>
                                          </p:val>
                                        </p:tav>
                                        <p:tav tm="100000">
                                          <p:val>
                                            <p:strVal val="#ppt_w"/>
                                          </p:val>
                                        </p:tav>
                                      </p:tavLst>
                                    </p:anim>
                                    <p:anim calcmode="lin" valueType="num">
                                      <p:cBhvr>
                                        <p:cTn id="222" dur="500" fill="hold"/>
                                        <p:tgtEl>
                                          <p:spTgt spid="7"/>
                                        </p:tgtEl>
                                        <p:attrNameLst>
                                          <p:attrName>ppt_h</p:attrName>
                                        </p:attrNameLst>
                                      </p:cBhvr>
                                      <p:tavLst>
                                        <p:tav tm="0">
                                          <p:val>
                                            <p:fltVal val="0"/>
                                          </p:val>
                                        </p:tav>
                                        <p:tav tm="100000">
                                          <p:val>
                                            <p:strVal val="#ppt_h"/>
                                          </p:val>
                                        </p:tav>
                                      </p:tavLst>
                                    </p:anim>
                                    <p:animEffect transition="in" filter="fade">
                                      <p:cBhvr>
                                        <p:cTn id="223" dur="500"/>
                                        <p:tgtEl>
                                          <p:spTgt spid="7"/>
                                        </p:tgtEl>
                                      </p:cBhvr>
                                    </p:animEffect>
                                  </p:childTnLst>
                                </p:cTn>
                              </p:par>
                            </p:childTnLst>
                          </p:cTn>
                        </p:par>
                      </p:childTnLst>
                    </p:cTn>
                  </p:par>
                  <p:par>
                    <p:cTn id="224" fill="hold">
                      <p:stCondLst>
                        <p:cond delay="indefinite"/>
                      </p:stCondLst>
                      <p:childTnLst>
                        <p:par>
                          <p:cTn id="225" fill="hold">
                            <p:stCondLst>
                              <p:cond delay="0"/>
                            </p:stCondLst>
                            <p:childTnLst>
                              <p:par>
                                <p:cTn id="226" presetID="53" presetClass="entr" presetSubtype="0" fill="hold" nodeType="clickEffect">
                                  <p:stCondLst>
                                    <p:cond delay="0"/>
                                  </p:stCondLst>
                                  <p:childTnLst>
                                    <p:set>
                                      <p:cBhvr>
                                        <p:cTn id="227" dur="1" fill="hold">
                                          <p:stCondLst>
                                            <p:cond delay="0"/>
                                          </p:stCondLst>
                                        </p:cTn>
                                        <p:tgtEl>
                                          <p:spTgt spid="8"/>
                                        </p:tgtEl>
                                        <p:attrNameLst>
                                          <p:attrName>style.visibility</p:attrName>
                                        </p:attrNameLst>
                                      </p:cBhvr>
                                      <p:to>
                                        <p:strVal val="visible"/>
                                      </p:to>
                                    </p:set>
                                    <p:anim calcmode="lin" valueType="num">
                                      <p:cBhvr>
                                        <p:cTn id="228" dur="500" fill="hold"/>
                                        <p:tgtEl>
                                          <p:spTgt spid="8"/>
                                        </p:tgtEl>
                                        <p:attrNameLst>
                                          <p:attrName>ppt_w</p:attrName>
                                        </p:attrNameLst>
                                      </p:cBhvr>
                                      <p:tavLst>
                                        <p:tav tm="0">
                                          <p:val>
                                            <p:fltVal val="0"/>
                                          </p:val>
                                        </p:tav>
                                        <p:tav tm="100000">
                                          <p:val>
                                            <p:strVal val="#ppt_w"/>
                                          </p:val>
                                        </p:tav>
                                      </p:tavLst>
                                    </p:anim>
                                    <p:anim calcmode="lin" valueType="num">
                                      <p:cBhvr>
                                        <p:cTn id="229" dur="500" fill="hold"/>
                                        <p:tgtEl>
                                          <p:spTgt spid="8"/>
                                        </p:tgtEl>
                                        <p:attrNameLst>
                                          <p:attrName>ppt_h</p:attrName>
                                        </p:attrNameLst>
                                      </p:cBhvr>
                                      <p:tavLst>
                                        <p:tav tm="0">
                                          <p:val>
                                            <p:fltVal val="0"/>
                                          </p:val>
                                        </p:tav>
                                        <p:tav tm="100000">
                                          <p:val>
                                            <p:strVal val="#ppt_h"/>
                                          </p:val>
                                        </p:tav>
                                      </p:tavLst>
                                    </p:anim>
                                    <p:animEffect transition="in" filter="fade">
                                      <p:cBhvr>
                                        <p:cTn id="2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999" grpId="0"/>
      <p:bldP spid="851003" grpId="0"/>
      <p:bldP spid="851005" grpId="0"/>
      <p:bldP spid="851007" grpId="0"/>
      <p:bldP spid="851009" grpId="0"/>
      <p:bldP spid="851011" grpId="0"/>
      <p:bldP spid="851013" grpId="0"/>
      <p:bldP spid="851015" grpId="0"/>
      <p:bldP spid="851017" grpId="0"/>
      <p:bldP spid="851020" grpId="0"/>
      <p:bldP spid="851022" grpId="0"/>
      <p:bldP spid="851024" grpId="0"/>
      <p:bldP spid="851026" grpId="0"/>
      <p:bldP spid="851028" grpId="0"/>
      <p:bldP spid="851030" grpId="0"/>
      <p:bldP spid="851032" grpId="0"/>
      <p:bldP spid="851032" grpId="1"/>
    </p:bldLst>
  </p:timing>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6850" name="Rectangle 2"/>
          <p:cNvSpPr>
            <a:spLocks noChangeArrowheads="1"/>
          </p:cNvSpPr>
          <p:nvPr/>
        </p:nvSpPr>
        <p:spPr bwMode="auto">
          <a:xfrm>
            <a:off x="838200" y="838200"/>
            <a:ext cx="7315200" cy="2714625"/>
          </a:xfrm>
          <a:prstGeom prst="rect">
            <a:avLst/>
          </a:prstGeom>
          <a:noFill/>
          <a:ln w="9525">
            <a:noFill/>
            <a:miter lim="800000"/>
            <a:headEnd/>
            <a:tailEnd/>
          </a:ln>
        </p:spPr>
        <p:txBody>
          <a:bodyPr wrap="none" anchor="ctr">
            <a:spAutoFit/>
          </a:bodyPr>
          <a:lstStyle/>
          <a:p>
            <a:pPr algn="l"/>
            <a:endParaRPr lang="en-US" sz="1800" b="1">
              <a:solidFill>
                <a:srgbClr val="0000FF"/>
              </a:solidFill>
              <a:cs typeface="Arial" charset="0"/>
            </a:endParaRPr>
          </a:p>
          <a:p>
            <a:pPr algn="l" eaLnBrk="0" hangingPunct="0"/>
            <a:r>
              <a:rPr lang="en-US" sz="1800" b="1">
                <a:solidFill>
                  <a:srgbClr val="0000FF"/>
                </a:solidFill>
                <a:cs typeface="Arial" charset="0"/>
              </a:rPr>
              <a:t>METHOD 2:  Ideal Gas Law </a:t>
            </a:r>
            <a:endParaRPr lang="en-US" sz="1800">
              <a:solidFill>
                <a:srgbClr val="000000"/>
              </a:solidFill>
            </a:endParaRPr>
          </a:p>
          <a:p>
            <a:pPr algn="l" eaLnBrk="0" hangingPunct="0"/>
            <a:r>
              <a:rPr lang="en-US" sz="1800">
                <a:solidFill>
                  <a:srgbClr val="0000FF"/>
                </a:solidFill>
                <a:cs typeface="Arial" charset="0"/>
              </a:rPr>
              <a:t>Write equation:   </a:t>
            </a:r>
            <a:r>
              <a:rPr lang="en-US" sz="1800">
                <a:solidFill>
                  <a:srgbClr val="000000"/>
                </a:solidFill>
              </a:rPr>
              <a:t>       </a:t>
            </a:r>
            <a:r>
              <a:rPr lang="en-US" sz="1000">
                <a:solidFill>
                  <a:srgbClr val="000000"/>
                </a:solidFill>
              </a:rPr>
              <a:t> </a:t>
            </a:r>
            <a:r>
              <a:rPr lang="en-US" sz="1800">
                <a:solidFill>
                  <a:srgbClr val="000000"/>
                </a:solidFill>
              </a:rPr>
              <a:t>          </a:t>
            </a:r>
          </a:p>
          <a:p>
            <a:pPr algn="l" eaLnBrk="0" hangingPunct="0"/>
            <a:r>
              <a:rPr lang="en-US" sz="1800">
                <a:solidFill>
                  <a:srgbClr val="0000FF"/>
                </a:solidFill>
                <a:cs typeface="Arial" charset="0"/>
              </a:rPr>
              <a:t>Solve for moles:      </a:t>
            </a:r>
            <a:r>
              <a:rPr lang="en-US" sz="2400">
                <a:solidFill>
                  <a:srgbClr val="0000FF"/>
                </a:solidFill>
                <a:cs typeface="Arial" charset="0"/>
              </a:rPr>
              <a:t> </a:t>
            </a:r>
            <a:r>
              <a:rPr lang="en-US" sz="1800">
                <a:solidFill>
                  <a:srgbClr val="0000FF"/>
                </a:solidFill>
                <a:cs typeface="Arial" charset="0"/>
              </a:rPr>
              <a:t>       </a:t>
            </a:r>
            <a:endParaRPr lang="en-US" sz="1800">
              <a:solidFill>
                <a:srgbClr val="000000"/>
              </a:solidFill>
            </a:endParaRPr>
          </a:p>
          <a:p>
            <a:pPr algn="l" eaLnBrk="0" hangingPunct="0"/>
            <a:r>
              <a:rPr lang="en-US" sz="1800">
                <a:solidFill>
                  <a:srgbClr val="0000FF"/>
                </a:solidFill>
                <a:cs typeface="Arial" charset="0"/>
              </a:rPr>
              <a:t>Substitute into equation:      </a:t>
            </a:r>
            <a:r>
              <a:rPr lang="en-US" sz="2800">
                <a:solidFill>
                  <a:srgbClr val="0000FF"/>
                </a:solidFill>
                <a:cs typeface="Arial" charset="0"/>
              </a:rPr>
              <a:t> </a:t>
            </a:r>
            <a:r>
              <a:rPr lang="en-US" sz="1800">
                <a:solidFill>
                  <a:srgbClr val="0000FF"/>
                </a:solidFill>
                <a:cs typeface="Arial" charset="0"/>
              </a:rPr>
              <a:t>                                         </a:t>
            </a:r>
            <a:endParaRPr lang="en-US" sz="1800">
              <a:solidFill>
                <a:srgbClr val="000000"/>
              </a:solidFill>
            </a:endParaRPr>
          </a:p>
          <a:p>
            <a:pPr algn="l" eaLnBrk="0" hangingPunct="0"/>
            <a:r>
              <a:rPr lang="en-US" sz="1800">
                <a:solidFill>
                  <a:srgbClr val="0000FF"/>
                </a:solidFill>
                <a:cs typeface="Arial" charset="0"/>
              </a:rPr>
              <a:t>Solve for mole:  </a:t>
            </a:r>
            <a:r>
              <a:rPr lang="en-US" sz="1800">
                <a:solidFill>
                  <a:srgbClr val="000000"/>
                </a:solidFill>
                <a:cs typeface="Arial" charset="0"/>
              </a:rPr>
              <a:t>n  =  0.128 mol Cl</a:t>
            </a:r>
            <a:r>
              <a:rPr lang="en-US" sz="1800" baseline="-30000">
                <a:solidFill>
                  <a:srgbClr val="0000FF"/>
                </a:solidFill>
                <a:cs typeface="Arial" charset="0"/>
              </a:rPr>
              <a:t>2</a:t>
            </a:r>
            <a:endParaRPr lang="en-US" sz="1800">
              <a:solidFill>
                <a:srgbClr val="0000FF"/>
              </a:solidFill>
            </a:endParaRPr>
          </a:p>
          <a:p>
            <a:pPr algn="l" eaLnBrk="0" hangingPunct="0"/>
            <a:r>
              <a:rPr lang="en-US" sz="1800">
                <a:solidFill>
                  <a:srgbClr val="0000FF"/>
                </a:solidFill>
                <a:cs typeface="Arial" charset="0"/>
              </a:rPr>
              <a:t>Recall molar mass of diatomic chlorine is 71 g/mol</a:t>
            </a:r>
            <a:endParaRPr lang="en-US" sz="1800">
              <a:solidFill>
                <a:srgbClr val="000000"/>
              </a:solidFill>
            </a:endParaRPr>
          </a:p>
          <a:p>
            <a:pPr algn="l" eaLnBrk="0" hangingPunct="0"/>
            <a:r>
              <a:rPr lang="en-US" sz="1800">
                <a:solidFill>
                  <a:srgbClr val="0000FF"/>
                </a:solidFill>
                <a:cs typeface="Arial" charset="0"/>
              </a:rPr>
              <a:t>Calculate mass of chlorine:  </a:t>
            </a:r>
            <a:r>
              <a:rPr lang="en-US" sz="1800">
                <a:solidFill>
                  <a:srgbClr val="000000"/>
                </a:solidFill>
                <a:cs typeface="Arial" charset="0"/>
              </a:rPr>
              <a:t>x g Cl</a:t>
            </a:r>
            <a:r>
              <a:rPr lang="en-US" sz="1800" baseline="-30000">
                <a:solidFill>
                  <a:srgbClr val="0000FF"/>
                </a:solidFill>
                <a:cs typeface="Arial" charset="0"/>
              </a:rPr>
              <a:t>2  </a:t>
            </a:r>
            <a:r>
              <a:rPr lang="en-US" sz="1800">
                <a:solidFill>
                  <a:srgbClr val="0000FF"/>
                </a:solidFill>
                <a:cs typeface="Arial" charset="0"/>
              </a:rPr>
              <a:t>=  0.128 mol Cl</a:t>
            </a:r>
            <a:r>
              <a:rPr lang="en-US" sz="1800" baseline="-30000">
                <a:solidFill>
                  <a:srgbClr val="0000FF"/>
                </a:solidFill>
                <a:cs typeface="Arial" charset="0"/>
              </a:rPr>
              <a:t>2  </a:t>
            </a:r>
            <a:r>
              <a:rPr lang="en-US" sz="2700" baseline="-30000">
                <a:solidFill>
                  <a:srgbClr val="0000FF"/>
                </a:solidFill>
                <a:cs typeface="Arial" charset="0"/>
              </a:rPr>
              <a:t> </a:t>
            </a:r>
            <a:r>
              <a:rPr lang="en-US" sz="1800" baseline="-30000">
                <a:solidFill>
                  <a:srgbClr val="0000FF"/>
                </a:solidFill>
                <a:cs typeface="Arial" charset="0"/>
              </a:rPr>
              <a:t>           </a:t>
            </a:r>
            <a:r>
              <a:rPr lang="en-US" sz="1800">
                <a:solidFill>
                  <a:srgbClr val="0000FF"/>
                </a:solidFill>
                <a:cs typeface="Arial" charset="0"/>
              </a:rPr>
              <a:t>  =  9.1 g Cl</a:t>
            </a:r>
            <a:r>
              <a:rPr lang="en-US" sz="1800" baseline="-30000">
                <a:solidFill>
                  <a:srgbClr val="0000FF"/>
                </a:solidFill>
                <a:cs typeface="Arial" charset="0"/>
              </a:rPr>
              <a:t>2</a:t>
            </a:r>
            <a:endParaRPr lang="en-US" sz="1800">
              <a:solidFill>
                <a:srgbClr val="0000FF"/>
              </a:solidFill>
            </a:endParaRPr>
          </a:p>
          <a:p>
            <a:pPr algn="l" eaLnBrk="0" hangingPunct="0"/>
            <a:r>
              <a:rPr lang="en-US" sz="1800" baseline="-30000">
                <a:solidFill>
                  <a:srgbClr val="0000FF"/>
                </a:solidFill>
                <a:cs typeface="Arial" charset="0"/>
              </a:rPr>
              <a:t> </a:t>
            </a:r>
          </a:p>
        </p:txBody>
      </p:sp>
      <p:pic>
        <p:nvPicPr>
          <p:cNvPr id="206851" name="Picture 3" descr="Gas_Re9"/>
          <p:cNvPicPr>
            <a:picLocks noChangeAspect="1" noChangeArrowheads="1"/>
          </p:cNvPicPr>
          <p:nvPr/>
        </p:nvPicPr>
        <p:blipFill>
          <a:blip r:embed="rId3" cstate="print"/>
          <a:srcRect/>
          <a:stretch>
            <a:fillRect/>
          </a:stretch>
        </p:blipFill>
        <p:spPr bwMode="auto">
          <a:xfrm>
            <a:off x="6248400" y="3048000"/>
            <a:ext cx="533400" cy="428625"/>
          </a:xfrm>
          <a:prstGeom prst="rect">
            <a:avLst/>
          </a:prstGeom>
          <a:noFill/>
          <a:ln w="9525">
            <a:noFill/>
            <a:miter lim="800000"/>
            <a:headEnd/>
            <a:tailEnd/>
          </a:ln>
        </p:spPr>
      </p:pic>
      <p:sp>
        <p:nvSpPr>
          <p:cNvPr id="206852" name="AutoShape 4">
            <a:hlinkClick r:id="rId4" action="ppaction://hlinksldjump" highlightClick="1"/>
            <a:hlinkHover r:id="rId4" action="ppaction://hlinksldjump"/>
          </p:cNvPr>
          <p:cNvSpPr>
            <a:spLocks noChangeArrowheads="1"/>
          </p:cNvSpPr>
          <p:nvPr/>
        </p:nvSpPr>
        <p:spPr bwMode="auto">
          <a:xfrm>
            <a:off x="8772525" y="6486525"/>
            <a:ext cx="371475" cy="371475"/>
          </a:xfrm>
          <a:prstGeom prst="actionButtonReturn">
            <a:avLst/>
          </a:prstGeom>
          <a:solidFill>
            <a:schemeClr val="accent2">
              <a:alpha val="25882"/>
            </a:schemeClr>
          </a:solidFill>
          <a:ln w="9525">
            <a:noFill/>
            <a:miter lim="800000"/>
            <a:headEnd/>
            <a:tailEnd/>
          </a:ln>
        </p:spPr>
        <p:txBody>
          <a:bodyPr wrap="none" anchor="ctr"/>
          <a:lstStyle/>
          <a:p>
            <a:endParaRPr lang="en-US">
              <a:solidFill>
                <a:srgbClr val="000000"/>
              </a:solidFill>
            </a:endParaRPr>
          </a:p>
        </p:txBody>
      </p:sp>
    </p:spTree>
    <p:extLst>
      <p:ext uri="{BB962C8B-B14F-4D97-AF65-F5344CB8AC3E}">
        <p14:creationId xmlns:p14="http://schemas.microsoft.com/office/powerpoint/2010/main" val="2472093783"/>
      </p:ext>
    </p:extLst>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7874" name="Rectangle 2"/>
          <p:cNvSpPr>
            <a:spLocks noChangeArrowheads="1"/>
          </p:cNvSpPr>
          <p:nvPr/>
        </p:nvSpPr>
        <p:spPr bwMode="auto">
          <a:xfrm>
            <a:off x="800100" y="644525"/>
            <a:ext cx="7769225" cy="4589463"/>
          </a:xfrm>
          <a:prstGeom prst="rect">
            <a:avLst/>
          </a:prstGeom>
          <a:noFill/>
          <a:ln w="9525">
            <a:noFill/>
            <a:miter lim="800000"/>
            <a:headEnd/>
            <a:tailEnd/>
          </a:ln>
        </p:spPr>
        <p:txBody>
          <a:bodyPr wrap="none" anchor="ctr">
            <a:spAutoFit/>
          </a:bodyPr>
          <a:lstStyle/>
          <a:p>
            <a:pPr algn="l"/>
            <a:r>
              <a:rPr lang="en-US" sz="1800" b="1">
                <a:solidFill>
                  <a:srgbClr val="000000"/>
                </a:solidFill>
                <a:cs typeface="Arial" charset="0"/>
              </a:rPr>
              <a:t>Gas Review Problem #5</a:t>
            </a:r>
            <a:endParaRPr lang="en-US" sz="1800">
              <a:solidFill>
                <a:srgbClr val="000000"/>
              </a:solidFill>
            </a:endParaRPr>
          </a:p>
          <a:p>
            <a:pPr algn="l" eaLnBrk="0" hangingPunct="0"/>
            <a:r>
              <a:rPr lang="en-US" sz="1800">
                <a:solidFill>
                  <a:srgbClr val="000000"/>
                </a:solidFill>
                <a:cs typeface="Arial" charset="0"/>
              </a:rPr>
              <a:t>5)  In an airplane flying from San Diego to Boston, the temperature and </a:t>
            </a:r>
          </a:p>
          <a:p>
            <a:pPr algn="l" eaLnBrk="0" hangingPunct="0"/>
            <a:r>
              <a:rPr lang="en-US" sz="1800">
                <a:solidFill>
                  <a:srgbClr val="000000"/>
                </a:solidFill>
                <a:cs typeface="Arial" charset="0"/>
              </a:rPr>
              <a:t>pressure inside the 5.544-m</a:t>
            </a:r>
            <a:r>
              <a:rPr lang="en-US" sz="1800" baseline="30000">
                <a:solidFill>
                  <a:srgbClr val="000000"/>
                </a:solidFill>
                <a:cs typeface="Arial" charset="0"/>
              </a:rPr>
              <a:t>3</a:t>
            </a:r>
            <a:r>
              <a:rPr lang="en-US" sz="1800">
                <a:solidFill>
                  <a:srgbClr val="000000"/>
                </a:solidFill>
                <a:cs typeface="Arial" charset="0"/>
              </a:rPr>
              <a:t> cockpit are 25</a:t>
            </a:r>
            <a:r>
              <a:rPr lang="en-US" sz="1800" baseline="30000">
                <a:solidFill>
                  <a:srgbClr val="000000"/>
                </a:solidFill>
                <a:cs typeface="Arial" charset="0"/>
              </a:rPr>
              <a:t>o</a:t>
            </a:r>
            <a:r>
              <a:rPr lang="en-US" sz="1800">
                <a:solidFill>
                  <a:srgbClr val="000000"/>
                </a:solidFill>
                <a:cs typeface="Arial" charset="0"/>
              </a:rPr>
              <a:t>C and 94.2 kPa, respectively.  </a:t>
            </a:r>
          </a:p>
          <a:p>
            <a:pPr algn="l" eaLnBrk="0" hangingPunct="0"/>
            <a:endParaRPr lang="en-US" sz="1800">
              <a:solidFill>
                <a:srgbClr val="000000"/>
              </a:solidFill>
            </a:endParaRPr>
          </a:p>
          <a:p>
            <a:pPr algn="l" eaLnBrk="0" hangingPunct="0"/>
            <a:endParaRPr lang="en-US" sz="800">
              <a:solidFill>
                <a:srgbClr val="000000"/>
              </a:solidFill>
            </a:endParaRPr>
          </a:p>
          <a:p>
            <a:pPr algn="l" eaLnBrk="0" hangingPunct="0"/>
            <a:endParaRPr lang="en-US" sz="800">
              <a:solidFill>
                <a:srgbClr val="000000"/>
              </a:solidFill>
            </a:endParaRPr>
          </a:p>
          <a:p>
            <a:pPr algn="l" eaLnBrk="0" hangingPunct="0"/>
            <a:endParaRPr lang="en-US" sz="800">
              <a:solidFill>
                <a:srgbClr val="000000"/>
              </a:solidFill>
            </a:endParaRPr>
          </a:p>
          <a:p>
            <a:pPr algn="l" eaLnBrk="0" hangingPunct="0"/>
            <a:r>
              <a:rPr lang="en-US" sz="1800">
                <a:solidFill>
                  <a:srgbClr val="0000FF"/>
                </a:solidFill>
                <a:cs typeface="Arial" charset="0"/>
              </a:rPr>
              <a:t>Convert m</a:t>
            </a:r>
            <a:r>
              <a:rPr lang="en-US" sz="1800" baseline="30000">
                <a:solidFill>
                  <a:srgbClr val="0000FF"/>
                </a:solidFill>
                <a:cs typeface="Arial" charset="0"/>
              </a:rPr>
              <a:t>3</a:t>
            </a:r>
            <a:r>
              <a:rPr lang="en-US" sz="1800">
                <a:solidFill>
                  <a:srgbClr val="0000FF"/>
                </a:solidFill>
                <a:cs typeface="Arial" charset="0"/>
              </a:rPr>
              <a:t> to dm</a:t>
            </a:r>
            <a:r>
              <a:rPr lang="en-US" sz="1800" baseline="30000">
                <a:solidFill>
                  <a:srgbClr val="0000FF"/>
                </a:solidFill>
                <a:cs typeface="Arial" charset="0"/>
              </a:rPr>
              <a:t>3</a:t>
            </a:r>
            <a:r>
              <a:rPr lang="en-US" sz="1800">
                <a:solidFill>
                  <a:srgbClr val="0000FF"/>
                </a:solidFill>
                <a:cs typeface="Arial" charset="0"/>
              </a:rPr>
              <a:t>:</a:t>
            </a:r>
            <a:endParaRPr lang="en-US" sz="1800">
              <a:solidFill>
                <a:srgbClr val="000000"/>
              </a:solidFill>
            </a:endParaRPr>
          </a:p>
          <a:p>
            <a:pPr algn="l" eaLnBrk="0" hangingPunct="0"/>
            <a:r>
              <a:rPr lang="en-US" sz="1800">
                <a:solidFill>
                  <a:srgbClr val="000000"/>
                </a:solidFill>
                <a:cs typeface="Arial" charset="0"/>
              </a:rPr>
              <a:t>        x dm</a:t>
            </a:r>
            <a:r>
              <a:rPr lang="en-US" sz="1800" baseline="30000">
                <a:solidFill>
                  <a:srgbClr val="000000"/>
                </a:solidFill>
                <a:cs typeface="Arial" charset="0"/>
              </a:rPr>
              <a:t>3</a:t>
            </a:r>
            <a:r>
              <a:rPr lang="en-US" sz="1800">
                <a:solidFill>
                  <a:srgbClr val="000000"/>
                </a:solidFill>
                <a:cs typeface="Arial" charset="0"/>
              </a:rPr>
              <a:t>  =  5.544</a:t>
            </a:r>
            <a:r>
              <a:rPr lang="en-US" sz="1800" baseline="30000">
                <a:solidFill>
                  <a:srgbClr val="000000"/>
                </a:solidFill>
                <a:cs typeface="Arial" charset="0"/>
              </a:rPr>
              <a:t> </a:t>
            </a:r>
            <a:r>
              <a:rPr lang="en-US" sz="1800">
                <a:solidFill>
                  <a:srgbClr val="000000"/>
                </a:solidFill>
                <a:cs typeface="Arial" charset="0"/>
              </a:rPr>
              <a:t>m</a:t>
            </a:r>
            <a:r>
              <a:rPr lang="en-US" sz="1800" baseline="30000">
                <a:solidFill>
                  <a:srgbClr val="000000"/>
                </a:solidFill>
                <a:cs typeface="Arial" charset="0"/>
              </a:rPr>
              <a:t>3    </a:t>
            </a:r>
            <a:r>
              <a:rPr lang="en-US" sz="3000" baseline="30000">
                <a:solidFill>
                  <a:srgbClr val="000000"/>
                </a:solidFill>
                <a:cs typeface="Arial" charset="0"/>
              </a:rPr>
              <a:t> </a:t>
            </a:r>
            <a:r>
              <a:rPr lang="en-US" sz="1800" baseline="30000">
                <a:solidFill>
                  <a:srgbClr val="000000"/>
                </a:solidFill>
                <a:cs typeface="Arial" charset="0"/>
              </a:rPr>
              <a:t>                    =  </a:t>
            </a:r>
            <a:r>
              <a:rPr lang="en-US" sz="1800">
                <a:solidFill>
                  <a:srgbClr val="000000"/>
                </a:solidFill>
                <a:cs typeface="Arial" charset="0"/>
              </a:rPr>
              <a:t>5544 dm</a:t>
            </a:r>
            <a:r>
              <a:rPr lang="en-US" sz="1800" baseline="30000">
                <a:solidFill>
                  <a:srgbClr val="000000"/>
                </a:solidFill>
                <a:cs typeface="Arial" charset="0"/>
              </a:rPr>
              <a:t>3</a:t>
            </a:r>
            <a:endParaRPr lang="en-US" sz="1800">
              <a:solidFill>
                <a:srgbClr val="000000"/>
              </a:solidFill>
            </a:endParaRPr>
          </a:p>
          <a:p>
            <a:pPr algn="l" eaLnBrk="0" hangingPunct="0"/>
            <a:r>
              <a:rPr lang="en-US" sz="1800" baseline="30000">
                <a:solidFill>
                  <a:srgbClr val="0000FF"/>
                </a:solidFill>
                <a:cs typeface="Arial" charset="0"/>
              </a:rPr>
              <a:t>Write given information:</a:t>
            </a:r>
            <a:endParaRPr lang="en-US" sz="1800" baseline="30000">
              <a:solidFill>
                <a:srgbClr val="000000"/>
              </a:solidFill>
            </a:endParaRPr>
          </a:p>
          <a:p>
            <a:pPr algn="l" eaLnBrk="0" hangingPunct="0"/>
            <a:r>
              <a:rPr lang="en-US" sz="2000" baseline="30000">
                <a:solidFill>
                  <a:srgbClr val="000000"/>
                </a:solidFill>
                <a:cs typeface="Arial" charset="0"/>
              </a:rPr>
              <a:t>	</a:t>
            </a:r>
            <a:r>
              <a:rPr lang="en-US" sz="1800" baseline="30000">
                <a:solidFill>
                  <a:srgbClr val="000000"/>
                </a:solidFill>
                <a:cs typeface="Arial" charset="0"/>
              </a:rPr>
              <a:t>V  =  5.544 m3</a:t>
            </a:r>
            <a:r>
              <a:rPr lang="en-US" sz="1800">
                <a:solidFill>
                  <a:srgbClr val="000000"/>
                </a:solidFill>
                <a:cs typeface="Arial" charset="0"/>
              </a:rPr>
              <a:t>  =  5544 dm</a:t>
            </a:r>
            <a:r>
              <a:rPr lang="en-US" sz="1800" baseline="30000">
                <a:solidFill>
                  <a:srgbClr val="000000"/>
                </a:solidFill>
                <a:cs typeface="Arial" charset="0"/>
              </a:rPr>
              <a:t>3</a:t>
            </a:r>
            <a:r>
              <a:rPr lang="en-US" sz="1800">
                <a:solidFill>
                  <a:srgbClr val="000000"/>
                </a:solidFill>
                <a:cs typeface="Arial" charset="0"/>
              </a:rPr>
              <a:t>                              </a:t>
            </a:r>
            <a:r>
              <a:rPr lang="en-US" sz="1800" baseline="30000">
                <a:solidFill>
                  <a:srgbClr val="000000"/>
                </a:solidFill>
              </a:rPr>
              <a:t> </a:t>
            </a:r>
            <a:endParaRPr lang="en-US" sz="1800" baseline="30000">
              <a:solidFill>
                <a:srgbClr val="000000"/>
              </a:solidFill>
              <a:cs typeface="Arial" charset="0"/>
            </a:endParaRPr>
          </a:p>
          <a:p>
            <a:pPr algn="l" eaLnBrk="0" hangingPunct="0"/>
            <a:r>
              <a:rPr lang="en-US" sz="1800" baseline="30000">
                <a:solidFill>
                  <a:srgbClr val="000000"/>
                </a:solidFill>
                <a:cs typeface="Arial" charset="0"/>
              </a:rPr>
              <a:t>	T  =  25 o</a:t>
            </a:r>
            <a:r>
              <a:rPr lang="en-US" sz="1800">
                <a:solidFill>
                  <a:srgbClr val="000000"/>
                </a:solidFill>
                <a:cs typeface="Arial" charset="0"/>
              </a:rPr>
              <a:t>C  +  273   =  298 K     </a:t>
            </a:r>
            <a:r>
              <a:rPr lang="en-US" sz="1800" baseline="30000">
                <a:solidFill>
                  <a:srgbClr val="000000"/>
                </a:solidFill>
              </a:rPr>
              <a:t> </a:t>
            </a:r>
            <a:endParaRPr lang="en-US" sz="1800" baseline="30000">
              <a:solidFill>
                <a:srgbClr val="000000"/>
              </a:solidFill>
              <a:cs typeface="Arial" charset="0"/>
            </a:endParaRPr>
          </a:p>
          <a:p>
            <a:pPr algn="l" eaLnBrk="0" hangingPunct="0"/>
            <a:r>
              <a:rPr lang="en-US" sz="1800" baseline="30000">
                <a:solidFill>
                  <a:srgbClr val="000000"/>
                </a:solidFill>
                <a:cs typeface="Arial" charset="0"/>
              </a:rPr>
              <a:t>	P  =  94.2 kPa                             </a:t>
            </a:r>
            <a:r>
              <a:rPr lang="en-US" sz="1800" baseline="30000">
                <a:solidFill>
                  <a:srgbClr val="000000"/>
                </a:solidFill>
              </a:rPr>
              <a:t> </a:t>
            </a:r>
            <a:endParaRPr lang="en-US" sz="1800" baseline="30000">
              <a:solidFill>
                <a:srgbClr val="000000"/>
              </a:solidFill>
              <a:cs typeface="Arial" charset="0"/>
            </a:endParaRPr>
          </a:p>
          <a:p>
            <a:pPr algn="l" eaLnBrk="0" hangingPunct="0"/>
            <a:r>
              <a:rPr lang="en-US" sz="1800" baseline="30000">
                <a:solidFill>
                  <a:srgbClr val="000000"/>
                </a:solidFill>
                <a:cs typeface="Arial" charset="0"/>
              </a:rPr>
              <a:t>	R  =  8.314 kPa L / mol K           </a:t>
            </a:r>
            <a:r>
              <a:rPr lang="en-US" sz="1800" baseline="30000">
                <a:solidFill>
                  <a:srgbClr val="000000"/>
                </a:solidFill>
              </a:rPr>
              <a:t> </a:t>
            </a:r>
            <a:endParaRPr lang="en-US" sz="1800" baseline="30000">
              <a:solidFill>
                <a:srgbClr val="000000"/>
              </a:solidFill>
              <a:cs typeface="Arial" charset="0"/>
            </a:endParaRPr>
          </a:p>
          <a:p>
            <a:pPr algn="l" eaLnBrk="0" hangingPunct="0"/>
            <a:endParaRPr lang="en-US" sz="1800" baseline="30000">
              <a:solidFill>
                <a:srgbClr val="000000"/>
              </a:solidFill>
              <a:cs typeface="Arial" charset="0"/>
            </a:endParaRPr>
          </a:p>
          <a:p>
            <a:pPr algn="l" eaLnBrk="0" hangingPunct="0"/>
            <a:r>
              <a:rPr lang="en-US" sz="1800" baseline="30000">
                <a:solidFill>
                  <a:srgbClr val="000000"/>
                </a:solidFill>
                <a:cs typeface="Arial" charset="0"/>
              </a:rPr>
              <a:t>	n  =  ___________</a:t>
            </a:r>
            <a:r>
              <a:rPr lang="en-US" sz="1800" baseline="30000">
                <a:solidFill>
                  <a:srgbClr val="000000"/>
                </a:solidFill>
              </a:rPr>
              <a:t> </a:t>
            </a:r>
            <a:endParaRPr lang="en-US" sz="1800" baseline="30000">
              <a:solidFill>
                <a:srgbClr val="000000"/>
              </a:solidFill>
              <a:cs typeface="Arial" charset="0"/>
            </a:endParaRPr>
          </a:p>
          <a:p>
            <a:pPr algn="l" eaLnBrk="0" hangingPunct="0"/>
            <a:r>
              <a:rPr lang="en-US" sz="1800" baseline="30000">
                <a:solidFill>
                  <a:srgbClr val="0000FF"/>
                </a:solidFill>
                <a:cs typeface="Arial" charset="0"/>
              </a:rPr>
              <a:t>Write equation:   </a:t>
            </a:r>
            <a:r>
              <a:rPr lang="en-US" sz="1800" baseline="30000">
                <a:solidFill>
                  <a:srgbClr val="000000"/>
                </a:solidFill>
              </a:rPr>
              <a:t>     </a:t>
            </a:r>
            <a:r>
              <a:rPr lang="en-US" sz="1800" baseline="30000">
                <a:solidFill>
                  <a:srgbClr val="000000"/>
                </a:solidFill>
                <a:cs typeface="Arial" charset="0"/>
              </a:rPr>
              <a:t>  </a:t>
            </a:r>
            <a:r>
              <a:rPr lang="en-US" sz="1000" baseline="30000">
                <a:solidFill>
                  <a:srgbClr val="000000"/>
                </a:solidFill>
                <a:cs typeface="Arial" charset="0"/>
              </a:rPr>
              <a:t> </a:t>
            </a:r>
            <a:r>
              <a:rPr lang="en-US" sz="1800" baseline="30000">
                <a:solidFill>
                  <a:srgbClr val="000000"/>
                </a:solidFill>
                <a:cs typeface="Arial" charset="0"/>
              </a:rPr>
              <a:t>                </a:t>
            </a:r>
          </a:p>
          <a:p>
            <a:pPr algn="l" eaLnBrk="0" hangingPunct="0"/>
            <a:r>
              <a:rPr lang="en-US" sz="1800" baseline="30000">
                <a:solidFill>
                  <a:srgbClr val="0000FF"/>
                </a:solidFill>
                <a:cs typeface="Arial" charset="0"/>
              </a:rPr>
              <a:t>Solve for moles:      </a:t>
            </a:r>
            <a:r>
              <a:rPr lang="en-US" sz="2400" baseline="30000">
                <a:solidFill>
                  <a:srgbClr val="0000FF"/>
                </a:solidFill>
                <a:cs typeface="Arial" charset="0"/>
              </a:rPr>
              <a:t> </a:t>
            </a:r>
            <a:r>
              <a:rPr lang="en-US" sz="1800" baseline="30000">
                <a:solidFill>
                  <a:srgbClr val="0000FF"/>
                </a:solidFill>
                <a:cs typeface="Arial" charset="0"/>
              </a:rPr>
              <a:t>           </a:t>
            </a:r>
            <a:endParaRPr lang="en-US" sz="1800" baseline="30000">
              <a:solidFill>
                <a:srgbClr val="000000"/>
              </a:solidFill>
            </a:endParaRPr>
          </a:p>
          <a:p>
            <a:pPr algn="l" eaLnBrk="0" hangingPunct="0"/>
            <a:r>
              <a:rPr lang="en-US" sz="1800" baseline="30000">
                <a:solidFill>
                  <a:srgbClr val="0000FF"/>
                </a:solidFill>
                <a:cs typeface="Arial" charset="0"/>
              </a:rPr>
              <a:t>Substitute into equation:      </a:t>
            </a:r>
            <a:r>
              <a:rPr lang="en-US" sz="3700" baseline="30000">
                <a:solidFill>
                  <a:srgbClr val="0000FF"/>
                </a:solidFill>
                <a:cs typeface="Arial" charset="0"/>
              </a:rPr>
              <a:t> </a:t>
            </a:r>
            <a:r>
              <a:rPr lang="en-US" sz="1800" baseline="30000">
                <a:solidFill>
                  <a:srgbClr val="0000FF"/>
                </a:solidFill>
                <a:cs typeface="Arial" charset="0"/>
              </a:rPr>
              <a:t>                                                            </a:t>
            </a:r>
            <a:endParaRPr lang="en-US" sz="1800" baseline="30000">
              <a:solidFill>
                <a:srgbClr val="000000"/>
              </a:solidFill>
            </a:endParaRPr>
          </a:p>
          <a:p>
            <a:pPr algn="l" eaLnBrk="0" hangingPunct="0"/>
            <a:r>
              <a:rPr lang="en-US" sz="1800" baseline="30000">
                <a:solidFill>
                  <a:srgbClr val="0000FF"/>
                </a:solidFill>
                <a:cs typeface="Arial" charset="0"/>
              </a:rPr>
              <a:t>Solve for mole:  </a:t>
            </a:r>
            <a:r>
              <a:rPr lang="en-US" sz="1800" baseline="30000">
                <a:solidFill>
                  <a:srgbClr val="000000"/>
                </a:solidFill>
                <a:cs typeface="Arial" charset="0"/>
              </a:rPr>
              <a:t>n  = 211 mol air </a:t>
            </a:r>
            <a:endParaRPr lang="en-US" sz="1800" baseline="30000">
              <a:solidFill>
                <a:srgbClr val="0000FF"/>
              </a:solidFill>
              <a:cs typeface="Arial" charset="0"/>
            </a:endParaRPr>
          </a:p>
        </p:txBody>
      </p:sp>
      <p:pic>
        <p:nvPicPr>
          <p:cNvPr id="207875" name="Picture 3" descr="Gas_Re12"/>
          <p:cNvPicPr>
            <a:picLocks noChangeAspect="1" noChangeArrowheads="1"/>
          </p:cNvPicPr>
          <p:nvPr/>
        </p:nvPicPr>
        <p:blipFill>
          <a:blip r:embed="rId3" cstate="print"/>
          <a:srcRect/>
          <a:stretch>
            <a:fillRect/>
          </a:stretch>
        </p:blipFill>
        <p:spPr bwMode="auto">
          <a:xfrm>
            <a:off x="6670675" y="1620838"/>
            <a:ext cx="1962150" cy="1857375"/>
          </a:xfrm>
          <a:prstGeom prst="rect">
            <a:avLst/>
          </a:prstGeom>
          <a:noFill/>
          <a:ln w="9525">
            <a:noFill/>
            <a:miter lim="800000"/>
            <a:headEnd/>
            <a:tailEnd/>
          </a:ln>
        </p:spPr>
      </p:pic>
      <p:pic>
        <p:nvPicPr>
          <p:cNvPr id="207876" name="Picture 4" descr="Gas_Re13"/>
          <p:cNvPicPr>
            <a:picLocks noChangeAspect="1" noChangeArrowheads="1"/>
          </p:cNvPicPr>
          <p:nvPr/>
        </p:nvPicPr>
        <p:blipFill>
          <a:blip r:embed="rId4" cstate="print"/>
          <a:srcRect/>
          <a:stretch>
            <a:fillRect/>
          </a:stretch>
        </p:blipFill>
        <p:spPr bwMode="auto">
          <a:xfrm>
            <a:off x="3424238" y="2347913"/>
            <a:ext cx="828675" cy="485775"/>
          </a:xfrm>
          <a:prstGeom prst="rect">
            <a:avLst/>
          </a:prstGeom>
          <a:noFill/>
          <a:ln w="9525">
            <a:noFill/>
            <a:miter lim="800000"/>
            <a:headEnd/>
            <a:tailEnd/>
          </a:ln>
        </p:spPr>
      </p:pic>
      <p:pic>
        <p:nvPicPr>
          <p:cNvPr id="207877" name="Picture 7" descr="Gas_Re14"/>
          <p:cNvPicPr>
            <a:picLocks noChangeAspect="1" noChangeArrowheads="1"/>
          </p:cNvPicPr>
          <p:nvPr/>
        </p:nvPicPr>
        <p:blipFill>
          <a:blip r:embed="rId5" cstate="print"/>
          <a:srcRect/>
          <a:stretch>
            <a:fillRect/>
          </a:stretch>
        </p:blipFill>
        <p:spPr bwMode="auto">
          <a:xfrm>
            <a:off x="4022725" y="4845050"/>
            <a:ext cx="2638425" cy="600075"/>
          </a:xfrm>
          <a:prstGeom prst="rect">
            <a:avLst/>
          </a:prstGeom>
          <a:noFill/>
          <a:ln w="9525">
            <a:noFill/>
            <a:miter lim="800000"/>
            <a:headEnd/>
            <a:tailEnd/>
          </a:ln>
        </p:spPr>
      </p:pic>
      <p:sp>
        <p:nvSpPr>
          <p:cNvPr id="207878" name="AutoShape 8">
            <a:hlinkClick r:id="rId6" action="ppaction://hlinksldjump" highlightClick="1"/>
            <a:hlinkHover r:id="rId6" action="ppaction://hlinksldjump"/>
          </p:cNvPr>
          <p:cNvSpPr>
            <a:spLocks noChangeArrowheads="1"/>
          </p:cNvSpPr>
          <p:nvPr/>
        </p:nvSpPr>
        <p:spPr bwMode="auto">
          <a:xfrm>
            <a:off x="8772525" y="6486525"/>
            <a:ext cx="371475" cy="371475"/>
          </a:xfrm>
          <a:prstGeom prst="actionButtonReturn">
            <a:avLst/>
          </a:prstGeom>
          <a:solidFill>
            <a:schemeClr val="accent2">
              <a:alpha val="25882"/>
            </a:schemeClr>
          </a:solidFill>
          <a:ln w="9525">
            <a:noFill/>
            <a:miter lim="800000"/>
            <a:headEnd/>
            <a:tailEnd/>
          </a:ln>
        </p:spPr>
        <p:txBody>
          <a:bodyPr wrap="none" anchor="ctr"/>
          <a:lstStyle/>
          <a:p>
            <a:endParaRPr lang="en-US">
              <a:solidFill>
                <a:srgbClr val="000000"/>
              </a:solidFill>
            </a:endParaRPr>
          </a:p>
        </p:txBody>
      </p:sp>
      <p:grpSp>
        <p:nvGrpSpPr>
          <p:cNvPr id="207879" name="Group 9"/>
          <p:cNvGrpSpPr>
            <a:grpSpLocks/>
          </p:cNvGrpSpPr>
          <p:nvPr/>
        </p:nvGrpSpPr>
        <p:grpSpPr bwMode="auto">
          <a:xfrm>
            <a:off x="3313113" y="4141788"/>
            <a:ext cx="765175" cy="490537"/>
            <a:chOff x="3659" y="4011"/>
            <a:chExt cx="482" cy="309"/>
          </a:xfrm>
        </p:grpSpPr>
        <p:sp>
          <p:nvSpPr>
            <p:cNvPr id="207882" name="Text Box 10"/>
            <p:cNvSpPr txBox="1">
              <a:spLocks noChangeArrowheads="1"/>
            </p:cNvSpPr>
            <p:nvPr/>
          </p:nvSpPr>
          <p:spPr bwMode="auto">
            <a:xfrm>
              <a:off x="3897" y="4011"/>
              <a:ext cx="244" cy="173"/>
            </a:xfrm>
            <a:prstGeom prst="rect">
              <a:avLst/>
            </a:prstGeom>
            <a:noFill/>
            <a:ln w="9525">
              <a:noFill/>
              <a:miter lim="800000"/>
              <a:headEnd/>
              <a:tailEnd/>
            </a:ln>
          </p:spPr>
          <p:txBody>
            <a:bodyPr wrap="none">
              <a:spAutoFit/>
            </a:bodyPr>
            <a:lstStyle/>
            <a:p>
              <a:pPr algn="l"/>
              <a:r>
                <a:rPr lang="en-US" i="1">
                  <a:solidFill>
                    <a:srgbClr val="000000"/>
                  </a:solidFill>
                </a:rPr>
                <a:t>PV</a:t>
              </a:r>
              <a:endParaRPr lang="en-US" baseline="-25000">
                <a:solidFill>
                  <a:srgbClr val="000000"/>
                </a:solidFill>
              </a:endParaRPr>
            </a:p>
          </p:txBody>
        </p:sp>
        <p:sp>
          <p:nvSpPr>
            <p:cNvPr id="207883" name="Line 11"/>
            <p:cNvSpPr>
              <a:spLocks noChangeShapeType="1"/>
            </p:cNvSpPr>
            <p:nvPr/>
          </p:nvSpPr>
          <p:spPr bwMode="auto">
            <a:xfrm>
              <a:off x="3926" y="4164"/>
              <a:ext cx="184" cy="0"/>
            </a:xfrm>
            <a:prstGeom prst="line">
              <a:avLst/>
            </a:prstGeom>
            <a:noFill/>
            <a:ln w="9525">
              <a:solidFill>
                <a:schemeClr val="tx1"/>
              </a:solidFill>
              <a:round/>
              <a:headEnd/>
              <a:tailEnd/>
            </a:ln>
          </p:spPr>
          <p:txBody>
            <a:bodyPr/>
            <a:lstStyle/>
            <a:p>
              <a:endParaRPr lang="en-US">
                <a:solidFill>
                  <a:srgbClr val="000000"/>
                </a:solidFill>
              </a:endParaRPr>
            </a:p>
          </p:txBody>
        </p:sp>
        <p:sp>
          <p:nvSpPr>
            <p:cNvPr id="207884" name="Text Box 12"/>
            <p:cNvSpPr txBox="1">
              <a:spLocks noChangeArrowheads="1"/>
            </p:cNvSpPr>
            <p:nvPr/>
          </p:nvSpPr>
          <p:spPr bwMode="auto">
            <a:xfrm>
              <a:off x="3896" y="4147"/>
              <a:ext cx="244" cy="173"/>
            </a:xfrm>
            <a:prstGeom prst="rect">
              <a:avLst/>
            </a:prstGeom>
            <a:noFill/>
            <a:ln w="9525">
              <a:noFill/>
              <a:miter lim="800000"/>
              <a:headEnd/>
              <a:tailEnd/>
            </a:ln>
          </p:spPr>
          <p:txBody>
            <a:bodyPr wrap="none">
              <a:spAutoFit/>
            </a:bodyPr>
            <a:lstStyle/>
            <a:p>
              <a:pPr algn="l"/>
              <a:r>
                <a:rPr lang="en-US" i="1">
                  <a:solidFill>
                    <a:srgbClr val="000000"/>
                  </a:solidFill>
                </a:rPr>
                <a:t>RT</a:t>
              </a:r>
              <a:endParaRPr lang="en-US" i="1" baseline="-25000">
                <a:solidFill>
                  <a:srgbClr val="000000"/>
                </a:solidFill>
              </a:endParaRPr>
            </a:p>
          </p:txBody>
        </p:sp>
        <p:sp>
          <p:nvSpPr>
            <p:cNvPr id="207885" name="Text Box 13"/>
            <p:cNvSpPr txBox="1">
              <a:spLocks noChangeArrowheads="1"/>
            </p:cNvSpPr>
            <p:nvPr/>
          </p:nvSpPr>
          <p:spPr bwMode="auto">
            <a:xfrm>
              <a:off x="3782" y="4075"/>
              <a:ext cx="172" cy="173"/>
            </a:xfrm>
            <a:prstGeom prst="rect">
              <a:avLst/>
            </a:prstGeom>
            <a:noFill/>
            <a:ln w="9525">
              <a:noFill/>
              <a:miter lim="800000"/>
              <a:headEnd/>
              <a:tailEnd/>
            </a:ln>
          </p:spPr>
          <p:txBody>
            <a:bodyPr wrap="none">
              <a:spAutoFit/>
            </a:bodyPr>
            <a:lstStyle/>
            <a:p>
              <a:pPr algn="l"/>
              <a:r>
                <a:rPr lang="en-US">
                  <a:solidFill>
                    <a:srgbClr val="000000"/>
                  </a:solidFill>
                </a:rPr>
                <a:t>=</a:t>
              </a:r>
            </a:p>
          </p:txBody>
        </p:sp>
        <p:sp>
          <p:nvSpPr>
            <p:cNvPr id="207886" name="Text Box 14"/>
            <p:cNvSpPr txBox="1">
              <a:spLocks noChangeArrowheads="1"/>
            </p:cNvSpPr>
            <p:nvPr/>
          </p:nvSpPr>
          <p:spPr bwMode="auto">
            <a:xfrm>
              <a:off x="3659" y="4068"/>
              <a:ext cx="169" cy="173"/>
            </a:xfrm>
            <a:prstGeom prst="rect">
              <a:avLst/>
            </a:prstGeom>
            <a:noFill/>
            <a:ln w="9525">
              <a:noFill/>
              <a:miter lim="800000"/>
              <a:headEnd/>
              <a:tailEnd/>
            </a:ln>
          </p:spPr>
          <p:txBody>
            <a:bodyPr wrap="none">
              <a:spAutoFit/>
            </a:bodyPr>
            <a:lstStyle/>
            <a:p>
              <a:pPr algn="l"/>
              <a:r>
                <a:rPr lang="en-US" i="1">
                  <a:solidFill>
                    <a:srgbClr val="000000"/>
                  </a:solidFill>
                </a:rPr>
                <a:t>n</a:t>
              </a:r>
            </a:p>
          </p:txBody>
        </p:sp>
      </p:grpSp>
      <p:sp>
        <p:nvSpPr>
          <p:cNvPr id="207880" name="Text Box 15"/>
          <p:cNvSpPr txBox="1">
            <a:spLocks noChangeArrowheads="1"/>
          </p:cNvSpPr>
          <p:nvPr/>
        </p:nvSpPr>
        <p:spPr bwMode="auto">
          <a:xfrm>
            <a:off x="2206625" y="4135438"/>
            <a:ext cx="935038" cy="274637"/>
          </a:xfrm>
          <a:prstGeom prst="rect">
            <a:avLst/>
          </a:prstGeom>
          <a:noFill/>
          <a:ln w="9525">
            <a:noFill/>
            <a:miter lim="800000"/>
            <a:headEnd/>
            <a:tailEnd/>
          </a:ln>
        </p:spPr>
        <p:txBody>
          <a:bodyPr wrap="none">
            <a:spAutoFit/>
          </a:bodyPr>
          <a:lstStyle/>
          <a:p>
            <a:pPr algn="l"/>
            <a:r>
              <a:rPr lang="en-US" i="1">
                <a:solidFill>
                  <a:srgbClr val="000000"/>
                </a:solidFill>
              </a:rPr>
              <a:t>PV  =  nRT</a:t>
            </a:r>
          </a:p>
        </p:txBody>
      </p:sp>
      <p:sp>
        <p:nvSpPr>
          <p:cNvPr id="207881" name="Rectangle 17"/>
          <p:cNvSpPr>
            <a:spLocks noChangeArrowheads="1"/>
          </p:cNvSpPr>
          <p:nvPr/>
        </p:nvSpPr>
        <p:spPr bwMode="auto">
          <a:xfrm>
            <a:off x="796925" y="1473200"/>
            <a:ext cx="4946650" cy="366713"/>
          </a:xfrm>
          <a:prstGeom prst="rect">
            <a:avLst/>
          </a:prstGeom>
          <a:noFill/>
          <a:ln w="9525">
            <a:noFill/>
            <a:miter lim="800000"/>
            <a:headEnd/>
            <a:tailEnd/>
          </a:ln>
        </p:spPr>
        <p:txBody>
          <a:bodyPr wrap="none">
            <a:spAutoFit/>
          </a:bodyPr>
          <a:lstStyle/>
          <a:p>
            <a:pPr algn="l"/>
            <a:r>
              <a:rPr lang="en-US" sz="1800">
                <a:solidFill>
                  <a:srgbClr val="000000"/>
                </a:solidFill>
                <a:cs typeface="Arial" charset="0"/>
              </a:rPr>
              <a:t>How many moles of air molecules are present?</a:t>
            </a:r>
          </a:p>
        </p:txBody>
      </p:sp>
    </p:spTree>
    <p:extLst>
      <p:ext uri="{BB962C8B-B14F-4D97-AF65-F5344CB8AC3E}">
        <p14:creationId xmlns:p14="http://schemas.microsoft.com/office/powerpoint/2010/main" val="81777785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7"/>
          <p:cNvGrpSpPr>
            <a:grpSpLocks/>
          </p:cNvGrpSpPr>
          <p:nvPr/>
        </p:nvGrpSpPr>
        <p:grpSpPr bwMode="auto">
          <a:xfrm>
            <a:off x="6357938" y="2014538"/>
            <a:ext cx="1946275" cy="2755900"/>
            <a:chOff x="4005" y="1269"/>
            <a:chExt cx="1226" cy="1736"/>
          </a:xfrm>
        </p:grpSpPr>
        <p:sp>
          <p:nvSpPr>
            <p:cNvPr id="1257553" name="AutoShape 81"/>
            <p:cNvSpPr>
              <a:spLocks noChangeAspect="1" noChangeArrowheads="1"/>
            </p:cNvSpPr>
            <p:nvPr/>
          </p:nvSpPr>
          <p:spPr bwMode="auto">
            <a:xfrm>
              <a:off x="4007" y="1269"/>
              <a:ext cx="1216" cy="1736"/>
            </a:xfrm>
            <a:prstGeom prst="can">
              <a:avLst>
                <a:gd name="adj" fmla="val 22935"/>
              </a:avLst>
            </a:prstGeom>
            <a:gradFill rotWithShape="1">
              <a:gsLst>
                <a:gs pos="0">
                  <a:schemeClr val="accent1"/>
                </a:gs>
                <a:gs pos="50000">
                  <a:srgbClr val="FFFFFF"/>
                </a:gs>
                <a:gs pos="100000">
                  <a:schemeClr val="accent1"/>
                </a:gs>
              </a:gsLst>
              <a:lin ang="0" scaled="1"/>
            </a:gradFill>
            <a:ln w="9525">
              <a:solidFill>
                <a:schemeClr val="tx1"/>
              </a:solidFill>
              <a:round/>
              <a:headEnd/>
              <a:tailEnd/>
            </a:ln>
            <a:effectLst/>
          </p:spPr>
          <p:txBody>
            <a:bodyPr wrap="none" anchor="ctr"/>
            <a:lstStyle/>
            <a:p>
              <a:pPr>
                <a:defRPr/>
              </a:pPr>
              <a:endParaRPr lang="en-US"/>
            </a:p>
          </p:txBody>
        </p:sp>
        <p:sp>
          <p:nvSpPr>
            <p:cNvPr id="83032" name="Freeform 82"/>
            <p:cNvSpPr>
              <a:spLocks noChangeAspect="1"/>
            </p:cNvSpPr>
            <p:nvPr/>
          </p:nvSpPr>
          <p:spPr bwMode="auto">
            <a:xfrm>
              <a:off x="4005" y="2773"/>
              <a:ext cx="1226" cy="97"/>
            </a:xfrm>
            <a:custGeom>
              <a:avLst/>
              <a:gdLst>
                <a:gd name="T0" fmla="*/ 0 w 1116"/>
                <a:gd name="T1" fmla="*/ 90 h 88"/>
                <a:gd name="T2" fmla="*/ 141 w 1116"/>
                <a:gd name="T3" fmla="*/ 36 h 88"/>
                <a:gd name="T4" fmla="*/ 533 w 1116"/>
                <a:gd name="T5" fmla="*/ 3 h 88"/>
                <a:gd name="T6" fmla="*/ 951 w 1116"/>
                <a:gd name="T7" fmla="*/ 20 h 88"/>
                <a:gd name="T8" fmla="*/ 1182 w 1116"/>
                <a:gd name="T9" fmla="*/ 63 h 88"/>
                <a:gd name="T10" fmla="*/ 1218 w 1116"/>
                <a:gd name="T11" fmla="*/ 97 h 88"/>
                <a:gd name="T12" fmla="*/ 0 60000 65536"/>
                <a:gd name="T13" fmla="*/ 0 60000 65536"/>
                <a:gd name="T14" fmla="*/ 0 60000 65536"/>
                <a:gd name="T15" fmla="*/ 0 60000 65536"/>
                <a:gd name="T16" fmla="*/ 0 60000 65536"/>
                <a:gd name="T17" fmla="*/ 0 60000 65536"/>
                <a:gd name="T18" fmla="*/ 0 w 1116"/>
                <a:gd name="T19" fmla="*/ 0 h 88"/>
                <a:gd name="T20" fmla="*/ 1116 w 111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116" h="88">
                  <a:moveTo>
                    <a:pt x="0" y="82"/>
                  </a:moveTo>
                  <a:cubicBezTo>
                    <a:pt x="18" y="64"/>
                    <a:pt x="47" y="46"/>
                    <a:pt x="128" y="33"/>
                  </a:cubicBezTo>
                  <a:cubicBezTo>
                    <a:pt x="209" y="20"/>
                    <a:pt x="362" y="6"/>
                    <a:pt x="485" y="3"/>
                  </a:cubicBezTo>
                  <a:cubicBezTo>
                    <a:pt x="608" y="0"/>
                    <a:pt x="768" y="9"/>
                    <a:pt x="866" y="18"/>
                  </a:cubicBezTo>
                  <a:cubicBezTo>
                    <a:pt x="964" y="27"/>
                    <a:pt x="1036" y="45"/>
                    <a:pt x="1076" y="57"/>
                  </a:cubicBezTo>
                  <a:cubicBezTo>
                    <a:pt x="1116" y="69"/>
                    <a:pt x="1102" y="82"/>
                    <a:pt x="1109" y="88"/>
                  </a:cubicBezTo>
                </a:path>
              </a:pathLst>
            </a:custGeom>
            <a:noFill/>
            <a:ln w="25400">
              <a:solidFill>
                <a:schemeClr val="accent1"/>
              </a:solidFill>
              <a:round/>
              <a:headEnd/>
              <a:tailEnd/>
            </a:ln>
          </p:spPr>
          <p:txBody>
            <a:bodyPr/>
            <a:lstStyle/>
            <a:p>
              <a:endParaRPr lang="en-US"/>
            </a:p>
          </p:txBody>
        </p:sp>
        <p:sp>
          <p:nvSpPr>
            <p:cNvPr id="83033" name="AutoShape 83"/>
            <p:cNvSpPr>
              <a:spLocks noChangeAspect="1" noChangeArrowheads="1"/>
            </p:cNvSpPr>
            <p:nvPr/>
          </p:nvSpPr>
          <p:spPr bwMode="auto">
            <a:xfrm>
              <a:off x="4008" y="1688"/>
              <a:ext cx="1216" cy="361"/>
            </a:xfrm>
            <a:prstGeom prst="can">
              <a:avLst>
                <a:gd name="adj" fmla="val 50000"/>
              </a:avLst>
            </a:prstGeom>
            <a:solidFill>
              <a:srgbClr val="666699"/>
            </a:solidFill>
            <a:ln w="9525">
              <a:solidFill>
                <a:srgbClr val="808080"/>
              </a:solidFill>
              <a:round/>
              <a:headEnd/>
              <a:tailEnd/>
            </a:ln>
          </p:spPr>
          <p:txBody>
            <a:bodyPr wrap="none" anchor="ctr"/>
            <a:lstStyle/>
            <a:p>
              <a:endParaRPr lang="en-US"/>
            </a:p>
          </p:txBody>
        </p:sp>
        <p:sp>
          <p:nvSpPr>
            <p:cNvPr id="83034" name="Freeform 86"/>
            <p:cNvSpPr>
              <a:spLocks noChangeAspect="1"/>
            </p:cNvSpPr>
            <p:nvPr/>
          </p:nvSpPr>
          <p:spPr bwMode="auto">
            <a:xfrm flipV="1">
              <a:off x="4008" y="2853"/>
              <a:ext cx="1221" cy="97"/>
            </a:xfrm>
            <a:custGeom>
              <a:avLst/>
              <a:gdLst>
                <a:gd name="T0" fmla="*/ 0 w 1116"/>
                <a:gd name="T1" fmla="*/ 90 h 88"/>
                <a:gd name="T2" fmla="*/ 140 w 1116"/>
                <a:gd name="T3" fmla="*/ 36 h 88"/>
                <a:gd name="T4" fmla="*/ 531 w 1116"/>
                <a:gd name="T5" fmla="*/ 3 h 88"/>
                <a:gd name="T6" fmla="*/ 947 w 1116"/>
                <a:gd name="T7" fmla="*/ 20 h 88"/>
                <a:gd name="T8" fmla="*/ 1177 w 1116"/>
                <a:gd name="T9" fmla="*/ 63 h 88"/>
                <a:gd name="T10" fmla="*/ 1213 w 1116"/>
                <a:gd name="T11" fmla="*/ 97 h 88"/>
                <a:gd name="T12" fmla="*/ 0 60000 65536"/>
                <a:gd name="T13" fmla="*/ 0 60000 65536"/>
                <a:gd name="T14" fmla="*/ 0 60000 65536"/>
                <a:gd name="T15" fmla="*/ 0 60000 65536"/>
                <a:gd name="T16" fmla="*/ 0 60000 65536"/>
                <a:gd name="T17" fmla="*/ 0 60000 65536"/>
                <a:gd name="T18" fmla="*/ 0 w 1116"/>
                <a:gd name="T19" fmla="*/ 0 h 88"/>
                <a:gd name="T20" fmla="*/ 1116 w 111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116" h="88">
                  <a:moveTo>
                    <a:pt x="0" y="82"/>
                  </a:moveTo>
                  <a:cubicBezTo>
                    <a:pt x="18" y="64"/>
                    <a:pt x="47" y="46"/>
                    <a:pt x="128" y="33"/>
                  </a:cubicBezTo>
                  <a:cubicBezTo>
                    <a:pt x="209" y="20"/>
                    <a:pt x="362" y="6"/>
                    <a:pt x="485" y="3"/>
                  </a:cubicBezTo>
                  <a:cubicBezTo>
                    <a:pt x="608" y="0"/>
                    <a:pt x="768" y="9"/>
                    <a:pt x="866" y="18"/>
                  </a:cubicBezTo>
                  <a:cubicBezTo>
                    <a:pt x="964" y="27"/>
                    <a:pt x="1036" y="45"/>
                    <a:pt x="1076" y="57"/>
                  </a:cubicBezTo>
                  <a:cubicBezTo>
                    <a:pt x="1116" y="69"/>
                    <a:pt x="1102" y="82"/>
                    <a:pt x="1109" y="88"/>
                  </a:cubicBezTo>
                </a:path>
              </a:pathLst>
            </a:custGeom>
            <a:noFill/>
            <a:ln w="25400">
              <a:solidFill>
                <a:schemeClr val="bg1"/>
              </a:solidFill>
              <a:round/>
              <a:headEnd/>
              <a:tailEnd/>
            </a:ln>
          </p:spPr>
          <p:txBody>
            <a:bodyPr/>
            <a:lstStyle/>
            <a:p>
              <a:endParaRPr lang="en-US"/>
            </a:p>
          </p:txBody>
        </p:sp>
        <p:sp>
          <p:nvSpPr>
            <p:cNvPr id="83035" name="Freeform 87"/>
            <p:cNvSpPr>
              <a:spLocks noChangeAspect="1"/>
            </p:cNvSpPr>
            <p:nvPr/>
          </p:nvSpPr>
          <p:spPr bwMode="auto">
            <a:xfrm flipV="1">
              <a:off x="4005" y="2851"/>
              <a:ext cx="1221" cy="122"/>
            </a:xfrm>
            <a:custGeom>
              <a:avLst/>
              <a:gdLst>
                <a:gd name="T0" fmla="*/ 0 w 1116"/>
                <a:gd name="T1" fmla="*/ 114 h 88"/>
                <a:gd name="T2" fmla="*/ 140 w 1116"/>
                <a:gd name="T3" fmla="*/ 46 h 88"/>
                <a:gd name="T4" fmla="*/ 531 w 1116"/>
                <a:gd name="T5" fmla="*/ 4 h 88"/>
                <a:gd name="T6" fmla="*/ 947 w 1116"/>
                <a:gd name="T7" fmla="*/ 25 h 88"/>
                <a:gd name="T8" fmla="*/ 1177 w 1116"/>
                <a:gd name="T9" fmla="*/ 79 h 88"/>
                <a:gd name="T10" fmla="*/ 1213 w 1116"/>
                <a:gd name="T11" fmla="*/ 122 h 88"/>
                <a:gd name="T12" fmla="*/ 0 60000 65536"/>
                <a:gd name="T13" fmla="*/ 0 60000 65536"/>
                <a:gd name="T14" fmla="*/ 0 60000 65536"/>
                <a:gd name="T15" fmla="*/ 0 60000 65536"/>
                <a:gd name="T16" fmla="*/ 0 60000 65536"/>
                <a:gd name="T17" fmla="*/ 0 60000 65536"/>
                <a:gd name="T18" fmla="*/ 0 w 1116"/>
                <a:gd name="T19" fmla="*/ 0 h 88"/>
                <a:gd name="T20" fmla="*/ 1116 w 111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116" h="88">
                  <a:moveTo>
                    <a:pt x="0" y="82"/>
                  </a:moveTo>
                  <a:cubicBezTo>
                    <a:pt x="18" y="64"/>
                    <a:pt x="47" y="46"/>
                    <a:pt x="128" y="33"/>
                  </a:cubicBezTo>
                  <a:cubicBezTo>
                    <a:pt x="209" y="20"/>
                    <a:pt x="362" y="6"/>
                    <a:pt x="485" y="3"/>
                  </a:cubicBezTo>
                  <a:cubicBezTo>
                    <a:pt x="608" y="0"/>
                    <a:pt x="768" y="9"/>
                    <a:pt x="866" y="18"/>
                  </a:cubicBezTo>
                  <a:cubicBezTo>
                    <a:pt x="964" y="27"/>
                    <a:pt x="1036" y="45"/>
                    <a:pt x="1076" y="57"/>
                  </a:cubicBezTo>
                  <a:cubicBezTo>
                    <a:pt x="1116" y="69"/>
                    <a:pt x="1102" y="82"/>
                    <a:pt x="1109" y="88"/>
                  </a:cubicBezTo>
                </a:path>
              </a:pathLst>
            </a:custGeom>
            <a:noFill/>
            <a:ln w="31750">
              <a:solidFill>
                <a:schemeClr val="bg1"/>
              </a:solidFill>
              <a:round/>
              <a:headEnd/>
              <a:tailEnd/>
            </a:ln>
          </p:spPr>
          <p:txBody>
            <a:bodyPr/>
            <a:lstStyle/>
            <a:p>
              <a:endParaRPr lang="en-US"/>
            </a:p>
          </p:txBody>
        </p:sp>
        <p:sp>
          <p:nvSpPr>
            <p:cNvPr id="83036" name="Oval 244"/>
            <p:cNvSpPr>
              <a:spLocks noChangeAspect="1" noChangeArrowheads="1"/>
            </p:cNvSpPr>
            <p:nvPr/>
          </p:nvSpPr>
          <p:spPr bwMode="auto">
            <a:xfrm>
              <a:off x="4956" y="2112"/>
              <a:ext cx="97" cy="9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sp>
          <p:nvSpPr>
            <p:cNvPr id="83037" name="Oval 245"/>
            <p:cNvSpPr>
              <a:spLocks noChangeAspect="1" noChangeArrowheads="1"/>
            </p:cNvSpPr>
            <p:nvPr/>
          </p:nvSpPr>
          <p:spPr bwMode="auto">
            <a:xfrm>
              <a:off x="4236" y="2298"/>
              <a:ext cx="97" cy="9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sp>
          <p:nvSpPr>
            <p:cNvPr id="83038" name="Oval 246"/>
            <p:cNvSpPr>
              <a:spLocks noChangeAspect="1" noChangeArrowheads="1"/>
            </p:cNvSpPr>
            <p:nvPr/>
          </p:nvSpPr>
          <p:spPr bwMode="auto">
            <a:xfrm>
              <a:off x="4125" y="2071"/>
              <a:ext cx="97" cy="9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grpSp>
          <p:nvGrpSpPr>
            <p:cNvPr id="83039" name="Group 247"/>
            <p:cNvGrpSpPr>
              <a:grpSpLocks noChangeAspect="1"/>
            </p:cNvGrpSpPr>
            <p:nvPr/>
          </p:nvGrpSpPr>
          <p:grpSpPr bwMode="auto">
            <a:xfrm rot="-1294289">
              <a:off x="4487" y="2143"/>
              <a:ext cx="95" cy="68"/>
              <a:chOff x="1504" y="2728"/>
              <a:chExt cx="124" cy="88"/>
            </a:xfrm>
          </p:grpSpPr>
          <p:sp>
            <p:nvSpPr>
              <p:cNvPr id="83095" name="Line 248"/>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83096" name="Line 249"/>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83097" name="Line 250"/>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nvGrpSpPr>
            <p:cNvPr id="83040" name="Group 251"/>
            <p:cNvGrpSpPr>
              <a:grpSpLocks noChangeAspect="1"/>
            </p:cNvGrpSpPr>
            <p:nvPr/>
          </p:nvGrpSpPr>
          <p:grpSpPr bwMode="auto">
            <a:xfrm rot="3151076">
              <a:off x="4807" y="2211"/>
              <a:ext cx="95" cy="67"/>
              <a:chOff x="1504" y="2728"/>
              <a:chExt cx="124" cy="88"/>
            </a:xfrm>
          </p:grpSpPr>
          <p:sp>
            <p:nvSpPr>
              <p:cNvPr id="83092" name="Line 252"/>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83093" name="Line 253"/>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83094" name="Line 254"/>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nvGrpSpPr>
            <p:cNvPr id="83041" name="Group 255"/>
            <p:cNvGrpSpPr>
              <a:grpSpLocks noChangeAspect="1"/>
            </p:cNvGrpSpPr>
            <p:nvPr/>
          </p:nvGrpSpPr>
          <p:grpSpPr bwMode="auto">
            <a:xfrm rot="3539094">
              <a:off x="4327" y="2387"/>
              <a:ext cx="95" cy="68"/>
              <a:chOff x="1504" y="2728"/>
              <a:chExt cx="124" cy="88"/>
            </a:xfrm>
          </p:grpSpPr>
          <p:sp>
            <p:nvSpPr>
              <p:cNvPr id="83089" name="Line 256"/>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83090" name="Line 257"/>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83091" name="Line 258"/>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sp>
          <p:nvSpPr>
            <p:cNvPr id="83042" name="Oval 259"/>
            <p:cNvSpPr>
              <a:spLocks noChangeAspect="1" noChangeArrowheads="1"/>
            </p:cNvSpPr>
            <p:nvPr/>
          </p:nvSpPr>
          <p:spPr bwMode="auto">
            <a:xfrm>
              <a:off x="5055" y="2601"/>
              <a:ext cx="97" cy="9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sp>
          <p:nvSpPr>
            <p:cNvPr id="83043" name="Oval 260"/>
            <p:cNvSpPr>
              <a:spLocks noChangeAspect="1" noChangeArrowheads="1"/>
            </p:cNvSpPr>
            <p:nvPr/>
          </p:nvSpPr>
          <p:spPr bwMode="auto">
            <a:xfrm>
              <a:off x="4716" y="2124"/>
              <a:ext cx="97" cy="9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sp>
          <p:nvSpPr>
            <p:cNvPr id="83044" name="Oval 261"/>
            <p:cNvSpPr>
              <a:spLocks noChangeAspect="1" noChangeArrowheads="1"/>
            </p:cNvSpPr>
            <p:nvPr/>
          </p:nvSpPr>
          <p:spPr bwMode="auto">
            <a:xfrm>
              <a:off x="4242" y="2581"/>
              <a:ext cx="97" cy="9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grpSp>
          <p:nvGrpSpPr>
            <p:cNvPr id="83045" name="Group 262"/>
            <p:cNvGrpSpPr>
              <a:grpSpLocks noChangeAspect="1"/>
            </p:cNvGrpSpPr>
            <p:nvPr/>
          </p:nvGrpSpPr>
          <p:grpSpPr bwMode="auto">
            <a:xfrm rot="-658340">
              <a:off x="5099" y="2350"/>
              <a:ext cx="95" cy="68"/>
              <a:chOff x="1504" y="2728"/>
              <a:chExt cx="124" cy="88"/>
            </a:xfrm>
          </p:grpSpPr>
          <p:sp>
            <p:nvSpPr>
              <p:cNvPr id="83086" name="Line 263"/>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83087" name="Line 264"/>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83088" name="Line 265"/>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nvGrpSpPr>
            <p:cNvPr id="83046" name="Group 266"/>
            <p:cNvGrpSpPr>
              <a:grpSpLocks noChangeAspect="1"/>
            </p:cNvGrpSpPr>
            <p:nvPr/>
          </p:nvGrpSpPr>
          <p:grpSpPr bwMode="auto">
            <a:xfrm rot="2622326">
              <a:off x="4960" y="2565"/>
              <a:ext cx="95" cy="67"/>
              <a:chOff x="1504" y="2728"/>
              <a:chExt cx="124" cy="88"/>
            </a:xfrm>
          </p:grpSpPr>
          <p:sp>
            <p:nvSpPr>
              <p:cNvPr id="83083" name="Line 267"/>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83084" name="Line 268"/>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83085" name="Line 269"/>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nvGrpSpPr>
            <p:cNvPr id="83047" name="Group 270"/>
            <p:cNvGrpSpPr>
              <a:grpSpLocks noChangeAspect="1"/>
            </p:cNvGrpSpPr>
            <p:nvPr/>
          </p:nvGrpSpPr>
          <p:grpSpPr bwMode="auto">
            <a:xfrm rot="-301553">
              <a:off x="4336" y="2561"/>
              <a:ext cx="95" cy="68"/>
              <a:chOff x="1504" y="2728"/>
              <a:chExt cx="124" cy="88"/>
            </a:xfrm>
          </p:grpSpPr>
          <p:sp>
            <p:nvSpPr>
              <p:cNvPr id="83080" name="Line 271"/>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83081" name="Line 272"/>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83082" name="Line 273"/>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sp>
          <p:nvSpPr>
            <p:cNvPr id="83048" name="Oval 274"/>
            <p:cNvSpPr>
              <a:spLocks noChangeAspect="1" noChangeArrowheads="1"/>
            </p:cNvSpPr>
            <p:nvPr/>
          </p:nvSpPr>
          <p:spPr bwMode="auto">
            <a:xfrm rot="5684729">
              <a:off x="5007" y="2379"/>
              <a:ext cx="97" cy="9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sp>
          <p:nvSpPr>
            <p:cNvPr id="83049" name="Oval 275"/>
            <p:cNvSpPr>
              <a:spLocks noChangeAspect="1" noChangeArrowheads="1"/>
            </p:cNvSpPr>
            <p:nvPr/>
          </p:nvSpPr>
          <p:spPr bwMode="auto">
            <a:xfrm rot="5684729">
              <a:off x="4397" y="2767"/>
              <a:ext cx="97" cy="9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sp>
          <p:nvSpPr>
            <p:cNvPr id="83050" name="Oval 276"/>
            <p:cNvSpPr>
              <a:spLocks noChangeAspect="1" noChangeArrowheads="1"/>
            </p:cNvSpPr>
            <p:nvPr/>
          </p:nvSpPr>
          <p:spPr bwMode="auto">
            <a:xfrm rot="5684729">
              <a:off x="4410" y="2206"/>
              <a:ext cx="97" cy="9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grpSp>
          <p:nvGrpSpPr>
            <p:cNvPr id="83051" name="Group 277"/>
            <p:cNvGrpSpPr>
              <a:grpSpLocks noChangeAspect="1"/>
            </p:cNvGrpSpPr>
            <p:nvPr/>
          </p:nvGrpSpPr>
          <p:grpSpPr bwMode="auto">
            <a:xfrm rot="4414885">
              <a:off x="4709" y="2338"/>
              <a:ext cx="95" cy="68"/>
              <a:chOff x="1504" y="2728"/>
              <a:chExt cx="124" cy="88"/>
            </a:xfrm>
          </p:grpSpPr>
          <p:sp>
            <p:nvSpPr>
              <p:cNvPr id="83077" name="Line 278"/>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83078" name="Line 279"/>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83079" name="Line 280"/>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nvGrpSpPr>
            <p:cNvPr id="83052" name="Group 281"/>
            <p:cNvGrpSpPr>
              <a:grpSpLocks noChangeAspect="1"/>
            </p:cNvGrpSpPr>
            <p:nvPr/>
          </p:nvGrpSpPr>
          <p:grpSpPr bwMode="auto">
            <a:xfrm rot="7525807">
              <a:off x="4573" y="2496"/>
              <a:ext cx="95" cy="67"/>
              <a:chOff x="1504" y="2728"/>
              <a:chExt cx="124" cy="88"/>
            </a:xfrm>
          </p:grpSpPr>
          <p:sp>
            <p:nvSpPr>
              <p:cNvPr id="83074" name="Line 282"/>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83075" name="Line 283"/>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83076" name="Line 284"/>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nvGrpSpPr>
            <p:cNvPr id="83053" name="Group 285"/>
            <p:cNvGrpSpPr>
              <a:grpSpLocks noChangeAspect="1"/>
            </p:cNvGrpSpPr>
            <p:nvPr/>
          </p:nvGrpSpPr>
          <p:grpSpPr bwMode="auto">
            <a:xfrm rot="9230965">
              <a:off x="4051" y="2150"/>
              <a:ext cx="95" cy="68"/>
              <a:chOff x="1504" y="2728"/>
              <a:chExt cx="124" cy="88"/>
            </a:xfrm>
          </p:grpSpPr>
          <p:sp>
            <p:nvSpPr>
              <p:cNvPr id="83071" name="Line 286"/>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83072" name="Line 287"/>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83073" name="Line 288"/>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sp>
          <p:nvSpPr>
            <p:cNvPr id="83054" name="Oval 289"/>
            <p:cNvSpPr>
              <a:spLocks noChangeAspect="1" noChangeArrowheads="1"/>
            </p:cNvSpPr>
            <p:nvPr/>
          </p:nvSpPr>
          <p:spPr bwMode="auto">
            <a:xfrm rot="5684729">
              <a:off x="4854" y="2658"/>
              <a:ext cx="97" cy="9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sp>
          <p:nvSpPr>
            <p:cNvPr id="83055" name="Oval 290"/>
            <p:cNvSpPr>
              <a:spLocks noChangeAspect="1" noChangeArrowheads="1"/>
            </p:cNvSpPr>
            <p:nvPr/>
          </p:nvSpPr>
          <p:spPr bwMode="auto">
            <a:xfrm rot="5684729">
              <a:off x="4767" y="2409"/>
              <a:ext cx="97" cy="9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sp>
          <p:nvSpPr>
            <p:cNvPr id="83056" name="Oval 291"/>
            <p:cNvSpPr>
              <a:spLocks noChangeAspect="1" noChangeArrowheads="1"/>
            </p:cNvSpPr>
            <p:nvPr/>
          </p:nvSpPr>
          <p:spPr bwMode="auto">
            <a:xfrm rot="5684729">
              <a:off x="4536" y="2590"/>
              <a:ext cx="97" cy="9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grpSp>
          <p:nvGrpSpPr>
            <p:cNvPr id="83057" name="Group 292"/>
            <p:cNvGrpSpPr>
              <a:grpSpLocks noChangeAspect="1"/>
            </p:cNvGrpSpPr>
            <p:nvPr/>
          </p:nvGrpSpPr>
          <p:grpSpPr bwMode="auto">
            <a:xfrm rot="5050834">
              <a:off x="4997" y="2233"/>
              <a:ext cx="95" cy="68"/>
              <a:chOff x="1504" y="2728"/>
              <a:chExt cx="124" cy="88"/>
            </a:xfrm>
          </p:grpSpPr>
          <p:sp>
            <p:nvSpPr>
              <p:cNvPr id="83068" name="Line 293"/>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83069" name="Line 294"/>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83070" name="Line 295"/>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nvGrpSpPr>
            <p:cNvPr id="83058" name="Group 296"/>
            <p:cNvGrpSpPr>
              <a:grpSpLocks noChangeAspect="1"/>
            </p:cNvGrpSpPr>
            <p:nvPr/>
          </p:nvGrpSpPr>
          <p:grpSpPr bwMode="auto">
            <a:xfrm rot="-8620342">
              <a:off x="4519" y="2832"/>
              <a:ext cx="95" cy="67"/>
              <a:chOff x="1504" y="2728"/>
              <a:chExt cx="124" cy="88"/>
            </a:xfrm>
          </p:grpSpPr>
          <p:sp>
            <p:nvSpPr>
              <p:cNvPr id="83065" name="Line 297"/>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83066" name="Line 298"/>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83067" name="Line 299"/>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nvGrpSpPr>
            <p:cNvPr id="83059" name="Group 300"/>
            <p:cNvGrpSpPr>
              <a:grpSpLocks noChangeAspect="1"/>
            </p:cNvGrpSpPr>
            <p:nvPr/>
          </p:nvGrpSpPr>
          <p:grpSpPr bwMode="auto">
            <a:xfrm rot="5400000">
              <a:off x="4879" y="2783"/>
              <a:ext cx="95" cy="68"/>
              <a:chOff x="1504" y="2728"/>
              <a:chExt cx="124" cy="88"/>
            </a:xfrm>
          </p:grpSpPr>
          <p:sp>
            <p:nvSpPr>
              <p:cNvPr id="83062" name="Line 301"/>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83063" name="Line 302"/>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83064" name="Line 303"/>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sp>
          <p:nvSpPr>
            <p:cNvPr id="83060" name="AutoShape 84"/>
            <p:cNvSpPr>
              <a:spLocks noChangeAspect="1" noChangeArrowheads="1"/>
            </p:cNvSpPr>
            <p:nvPr/>
          </p:nvSpPr>
          <p:spPr bwMode="auto">
            <a:xfrm rot="-5400000">
              <a:off x="3478" y="2230"/>
              <a:ext cx="1303" cy="62"/>
            </a:xfrm>
            <a:prstGeom prst="roundRect">
              <a:avLst>
                <a:gd name="adj" fmla="val 16667"/>
              </a:avLst>
            </a:prstGeom>
            <a:gradFill rotWithShape="1">
              <a:gsLst>
                <a:gs pos="0">
                  <a:srgbClr val="F8F8F8"/>
                </a:gs>
                <a:gs pos="100000">
                  <a:srgbClr val="F3FAFF"/>
                </a:gs>
              </a:gsLst>
              <a:lin ang="0" scaled="1"/>
            </a:gradFill>
            <a:ln w="9525">
              <a:noFill/>
              <a:round/>
              <a:headEnd/>
              <a:tailEnd/>
            </a:ln>
          </p:spPr>
          <p:txBody>
            <a:bodyPr wrap="none" anchor="ctr"/>
            <a:lstStyle/>
            <a:p>
              <a:endParaRPr lang="en-US"/>
            </a:p>
          </p:txBody>
        </p:sp>
        <p:sp>
          <p:nvSpPr>
            <p:cNvPr id="83061" name="Line 85"/>
            <p:cNvSpPr>
              <a:spLocks noChangeAspect="1" noChangeShapeType="1"/>
            </p:cNvSpPr>
            <p:nvPr/>
          </p:nvSpPr>
          <p:spPr bwMode="auto">
            <a:xfrm>
              <a:off x="4185" y="1645"/>
              <a:ext cx="0" cy="1274"/>
            </a:xfrm>
            <a:prstGeom prst="line">
              <a:avLst/>
            </a:prstGeom>
            <a:noFill/>
            <a:ln w="19050">
              <a:solidFill>
                <a:srgbClr val="FFFFFF"/>
              </a:solidFill>
              <a:round/>
              <a:headEnd/>
              <a:tailEnd/>
            </a:ln>
          </p:spPr>
          <p:txBody>
            <a:bodyPr/>
            <a:lstStyle/>
            <a:p>
              <a:endParaRPr lang="en-US"/>
            </a:p>
          </p:txBody>
        </p:sp>
      </p:grpSp>
      <p:grpSp>
        <p:nvGrpSpPr>
          <p:cNvPr id="15" name="Group 304"/>
          <p:cNvGrpSpPr>
            <a:grpSpLocks/>
          </p:cNvGrpSpPr>
          <p:nvPr/>
        </p:nvGrpSpPr>
        <p:grpSpPr bwMode="auto">
          <a:xfrm>
            <a:off x="3589338" y="2014538"/>
            <a:ext cx="1946275" cy="2755900"/>
            <a:chOff x="2261" y="1269"/>
            <a:chExt cx="1226" cy="1736"/>
          </a:xfrm>
        </p:grpSpPr>
        <p:sp>
          <p:nvSpPr>
            <p:cNvPr id="1257522" name="AutoShape 50"/>
            <p:cNvSpPr>
              <a:spLocks noChangeAspect="1" noChangeArrowheads="1"/>
            </p:cNvSpPr>
            <p:nvPr/>
          </p:nvSpPr>
          <p:spPr bwMode="auto">
            <a:xfrm>
              <a:off x="2263" y="1269"/>
              <a:ext cx="1216" cy="1736"/>
            </a:xfrm>
            <a:prstGeom prst="can">
              <a:avLst>
                <a:gd name="adj" fmla="val 22935"/>
              </a:avLst>
            </a:prstGeom>
            <a:gradFill rotWithShape="1">
              <a:gsLst>
                <a:gs pos="0">
                  <a:schemeClr val="accent1"/>
                </a:gs>
                <a:gs pos="50000">
                  <a:srgbClr val="FFFFFF"/>
                </a:gs>
                <a:gs pos="100000">
                  <a:schemeClr val="accent1"/>
                </a:gs>
              </a:gsLst>
              <a:lin ang="0" scaled="1"/>
            </a:gradFill>
            <a:ln w="9525">
              <a:solidFill>
                <a:schemeClr val="tx1"/>
              </a:solidFill>
              <a:round/>
              <a:headEnd/>
              <a:tailEnd/>
            </a:ln>
            <a:effectLst/>
          </p:spPr>
          <p:txBody>
            <a:bodyPr wrap="none" anchor="ctr"/>
            <a:lstStyle/>
            <a:p>
              <a:pPr>
                <a:defRPr/>
              </a:pPr>
              <a:endParaRPr lang="en-US"/>
            </a:p>
          </p:txBody>
        </p:sp>
        <p:sp>
          <p:nvSpPr>
            <p:cNvPr id="82995" name="Freeform 51"/>
            <p:cNvSpPr>
              <a:spLocks noChangeAspect="1"/>
            </p:cNvSpPr>
            <p:nvPr/>
          </p:nvSpPr>
          <p:spPr bwMode="auto">
            <a:xfrm>
              <a:off x="2261" y="2773"/>
              <a:ext cx="1226" cy="97"/>
            </a:xfrm>
            <a:custGeom>
              <a:avLst/>
              <a:gdLst>
                <a:gd name="T0" fmla="*/ 0 w 1116"/>
                <a:gd name="T1" fmla="*/ 90 h 88"/>
                <a:gd name="T2" fmla="*/ 141 w 1116"/>
                <a:gd name="T3" fmla="*/ 36 h 88"/>
                <a:gd name="T4" fmla="*/ 533 w 1116"/>
                <a:gd name="T5" fmla="*/ 3 h 88"/>
                <a:gd name="T6" fmla="*/ 951 w 1116"/>
                <a:gd name="T7" fmla="*/ 20 h 88"/>
                <a:gd name="T8" fmla="*/ 1182 w 1116"/>
                <a:gd name="T9" fmla="*/ 63 h 88"/>
                <a:gd name="T10" fmla="*/ 1218 w 1116"/>
                <a:gd name="T11" fmla="*/ 97 h 88"/>
                <a:gd name="T12" fmla="*/ 0 60000 65536"/>
                <a:gd name="T13" fmla="*/ 0 60000 65536"/>
                <a:gd name="T14" fmla="*/ 0 60000 65536"/>
                <a:gd name="T15" fmla="*/ 0 60000 65536"/>
                <a:gd name="T16" fmla="*/ 0 60000 65536"/>
                <a:gd name="T17" fmla="*/ 0 60000 65536"/>
                <a:gd name="T18" fmla="*/ 0 w 1116"/>
                <a:gd name="T19" fmla="*/ 0 h 88"/>
                <a:gd name="T20" fmla="*/ 1116 w 111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116" h="88">
                  <a:moveTo>
                    <a:pt x="0" y="82"/>
                  </a:moveTo>
                  <a:cubicBezTo>
                    <a:pt x="18" y="64"/>
                    <a:pt x="47" y="46"/>
                    <a:pt x="128" y="33"/>
                  </a:cubicBezTo>
                  <a:cubicBezTo>
                    <a:pt x="209" y="20"/>
                    <a:pt x="362" y="6"/>
                    <a:pt x="485" y="3"/>
                  </a:cubicBezTo>
                  <a:cubicBezTo>
                    <a:pt x="608" y="0"/>
                    <a:pt x="768" y="9"/>
                    <a:pt x="866" y="18"/>
                  </a:cubicBezTo>
                  <a:cubicBezTo>
                    <a:pt x="964" y="27"/>
                    <a:pt x="1036" y="45"/>
                    <a:pt x="1076" y="57"/>
                  </a:cubicBezTo>
                  <a:cubicBezTo>
                    <a:pt x="1116" y="69"/>
                    <a:pt x="1102" y="82"/>
                    <a:pt x="1109" y="88"/>
                  </a:cubicBezTo>
                </a:path>
              </a:pathLst>
            </a:custGeom>
            <a:noFill/>
            <a:ln w="25400">
              <a:solidFill>
                <a:schemeClr val="accent1"/>
              </a:solidFill>
              <a:round/>
              <a:headEnd/>
              <a:tailEnd/>
            </a:ln>
          </p:spPr>
          <p:txBody>
            <a:bodyPr/>
            <a:lstStyle/>
            <a:p>
              <a:endParaRPr lang="en-US"/>
            </a:p>
          </p:txBody>
        </p:sp>
        <p:sp>
          <p:nvSpPr>
            <p:cNvPr id="82996" name="AutoShape 52"/>
            <p:cNvSpPr>
              <a:spLocks noChangeAspect="1" noChangeArrowheads="1"/>
            </p:cNvSpPr>
            <p:nvPr/>
          </p:nvSpPr>
          <p:spPr bwMode="auto">
            <a:xfrm>
              <a:off x="2264" y="1965"/>
              <a:ext cx="1216" cy="360"/>
            </a:xfrm>
            <a:prstGeom prst="can">
              <a:avLst>
                <a:gd name="adj" fmla="val 50000"/>
              </a:avLst>
            </a:prstGeom>
            <a:solidFill>
              <a:srgbClr val="666699"/>
            </a:solidFill>
            <a:ln w="9525">
              <a:solidFill>
                <a:srgbClr val="808080"/>
              </a:solidFill>
              <a:round/>
              <a:headEnd/>
              <a:tailEnd/>
            </a:ln>
          </p:spPr>
          <p:txBody>
            <a:bodyPr wrap="none" anchor="ctr"/>
            <a:lstStyle/>
            <a:p>
              <a:endParaRPr lang="en-US"/>
            </a:p>
          </p:txBody>
        </p:sp>
        <p:sp>
          <p:nvSpPr>
            <p:cNvPr id="82997" name="Freeform 55"/>
            <p:cNvSpPr>
              <a:spLocks noChangeAspect="1"/>
            </p:cNvSpPr>
            <p:nvPr/>
          </p:nvSpPr>
          <p:spPr bwMode="auto">
            <a:xfrm flipV="1">
              <a:off x="2264" y="2853"/>
              <a:ext cx="1221" cy="97"/>
            </a:xfrm>
            <a:custGeom>
              <a:avLst/>
              <a:gdLst>
                <a:gd name="T0" fmla="*/ 0 w 1116"/>
                <a:gd name="T1" fmla="*/ 90 h 88"/>
                <a:gd name="T2" fmla="*/ 140 w 1116"/>
                <a:gd name="T3" fmla="*/ 36 h 88"/>
                <a:gd name="T4" fmla="*/ 531 w 1116"/>
                <a:gd name="T5" fmla="*/ 3 h 88"/>
                <a:gd name="T6" fmla="*/ 947 w 1116"/>
                <a:gd name="T7" fmla="*/ 20 h 88"/>
                <a:gd name="T8" fmla="*/ 1177 w 1116"/>
                <a:gd name="T9" fmla="*/ 63 h 88"/>
                <a:gd name="T10" fmla="*/ 1213 w 1116"/>
                <a:gd name="T11" fmla="*/ 97 h 88"/>
                <a:gd name="T12" fmla="*/ 0 60000 65536"/>
                <a:gd name="T13" fmla="*/ 0 60000 65536"/>
                <a:gd name="T14" fmla="*/ 0 60000 65536"/>
                <a:gd name="T15" fmla="*/ 0 60000 65536"/>
                <a:gd name="T16" fmla="*/ 0 60000 65536"/>
                <a:gd name="T17" fmla="*/ 0 60000 65536"/>
                <a:gd name="T18" fmla="*/ 0 w 1116"/>
                <a:gd name="T19" fmla="*/ 0 h 88"/>
                <a:gd name="T20" fmla="*/ 1116 w 111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116" h="88">
                  <a:moveTo>
                    <a:pt x="0" y="82"/>
                  </a:moveTo>
                  <a:cubicBezTo>
                    <a:pt x="18" y="64"/>
                    <a:pt x="47" y="46"/>
                    <a:pt x="128" y="33"/>
                  </a:cubicBezTo>
                  <a:cubicBezTo>
                    <a:pt x="209" y="20"/>
                    <a:pt x="362" y="6"/>
                    <a:pt x="485" y="3"/>
                  </a:cubicBezTo>
                  <a:cubicBezTo>
                    <a:pt x="608" y="0"/>
                    <a:pt x="768" y="9"/>
                    <a:pt x="866" y="18"/>
                  </a:cubicBezTo>
                  <a:cubicBezTo>
                    <a:pt x="964" y="27"/>
                    <a:pt x="1036" y="45"/>
                    <a:pt x="1076" y="57"/>
                  </a:cubicBezTo>
                  <a:cubicBezTo>
                    <a:pt x="1116" y="69"/>
                    <a:pt x="1102" y="82"/>
                    <a:pt x="1109" y="88"/>
                  </a:cubicBezTo>
                </a:path>
              </a:pathLst>
            </a:custGeom>
            <a:noFill/>
            <a:ln w="25400">
              <a:solidFill>
                <a:schemeClr val="bg1"/>
              </a:solidFill>
              <a:round/>
              <a:headEnd/>
              <a:tailEnd/>
            </a:ln>
          </p:spPr>
          <p:txBody>
            <a:bodyPr/>
            <a:lstStyle/>
            <a:p>
              <a:endParaRPr lang="en-US"/>
            </a:p>
          </p:txBody>
        </p:sp>
        <p:sp>
          <p:nvSpPr>
            <p:cNvPr id="82998" name="Freeform 56"/>
            <p:cNvSpPr>
              <a:spLocks noChangeAspect="1"/>
            </p:cNvSpPr>
            <p:nvPr/>
          </p:nvSpPr>
          <p:spPr bwMode="auto">
            <a:xfrm flipV="1">
              <a:off x="2261" y="2851"/>
              <a:ext cx="1221" cy="122"/>
            </a:xfrm>
            <a:custGeom>
              <a:avLst/>
              <a:gdLst>
                <a:gd name="T0" fmla="*/ 0 w 1116"/>
                <a:gd name="T1" fmla="*/ 114 h 88"/>
                <a:gd name="T2" fmla="*/ 140 w 1116"/>
                <a:gd name="T3" fmla="*/ 46 h 88"/>
                <a:gd name="T4" fmla="*/ 531 w 1116"/>
                <a:gd name="T5" fmla="*/ 4 h 88"/>
                <a:gd name="T6" fmla="*/ 947 w 1116"/>
                <a:gd name="T7" fmla="*/ 25 h 88"/>
                <a:gd name="T8" fmla="*/ 1177 w 1116"/>
                <a:gd name="T9" fmla="*/ 79 h 88"/>
                <a:gd name="T10" fmla="*/ 1213 w 1116"/>
                <a:gd name="T11" fmla="*/ 122 h 88"/>
                <a:gd name="T12" fmla="*/ 0 60000 65536"/>
                <a:gd name="T13" fmla="*/ 0 60000 65536"/>
                <a:gd name="T14" fmla="*/ 0 60000 65536"/>
                <a:gd name="T15" fmla="*/ 0 60000 65536"/>
                <a:gd name="T16" fmla="*/ 0 60000 65536"/>
                <a:gd name="T17" fmla="*/ 0 60000 65536"/>
                <a:gd name="T18" fmla="*/ 0 w 1116"/>
                <a:gd name="T19" fmla="*/ 0 h 88"/>
                <a:gd name="T20" fmla="*/ 1116 w 111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116" h="88">
                  <a:moveTo>
                    <a:pt x="0" y="82"/>
                  </a:moveTo>
                  <a:cubicBezTo>
                    <a:pt x="18" y="64"/>
                    <a:pt x="47" y="46"/>
                    <a:pt x="128" y="33"/>
                  </a:cubicBezTo>
                  <a:cubicBezTo>
                    <a:pt x="209" y="20"/>
                    <a:pt x="362" y="6"/>
                    <a:pt x="485" y="3"/>
                  </a:cubicBezTo>
                  <a:cubicBezTo>
                    <a:pt x="608" y="0"/>
                    <a:pt x="768" y="9"/>
                    <a:pt x="866" y="18"/>
                  </a:cubicBezTo>
                  <a:cubicBezTo>
                    <a:pt x="964" y="27"/>
                    <a:pt x="1036" y="45"/>
                    <a:pt x="1076" y="57"/>
                  </a:cubicBezTo>
                  <a:cubicBezTo>
                    <a:pt x="1116" y="69"/>
                    <a:pt x="1102" y="82"/>
                    <a:pt x="1109" y="88"/>
                  </a:cubicBezTo>
                </a:path>
              </a:pathLst>
            </a:custGeom>
            <a:noFill/>
            <a:ln w="31750">
              <a:solidFill>
                <a:schemeClr val="bg1"/>
              </a:solidFill>
              <a:round/>
              <a:headEnd/>
              <a:tailEnd/>
            </a:ln>
          </p:spPr>
          <p:txBody>
            <a:bodyPr/>
            <a:lstStyle/>
            <a:p>
              <a:endParaRPr lang="en-US"/>
            </a:p>
          </p:txBody>
        </p:sp>
        <p:sp>
          <p:nvSpPr>
            <p:cNvPr id="82999" name="Oval 214"/>
            <p:cNvSpPr>
              <a:spLocks noChangeAspect="1" noChangeArrowheads="1"/>
            </p:cNvSpPr>
            <p:nvPr/>
          </p:nvSpPr>
          <p:spPr bwMode="auto">
            <a:xfrm>
              <a:off x="3155" y="2444"/>
              <a:ext cx="97" cy="9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sp>
          <p:nvSpPr>
            <p:cNvPr id="83000" name="Oval 215"/>
            <p:cNvSpPr>
              <a:spLocks noChangeAspect="1" noChangeArrowheads="1"/>
            </p:cNvSpPr>
            <p:nvPr/>
          </p:nvSpPr>
          <p:spPr bwMode="auto">
            <a:xfrm>
              <a:off x="2720" y="2606"/>
              <a:ext cx="97" cy="9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sp>
          <p:nvSpPr>
            <p:cNvPr id="83001" name="Oval 216"/>
            <p:cNvSpPr>
              <a:spLocks noChangeAspect="1" noChangeArrowheads="1"/>
            </p:cNvSpPr>
            <p:nvPr/>
          </p:nvSpPr>
          <p:spPr bwMode="auto">
            <a:xfrm>
              <a:off x="2393" y="2346"/>
              <a:ext cx="97" cy="9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grpSp>
          <p:nvGrpSpPr>
            <p:cNvPr id="83002" name="Group 217"/>
            <p:cNvGrpSpPr>
              <a:grpSpLocks noChangeAspect="1"/>
            </p:cNvGrpSpPr>
            <p:nvPr/>
          </p:nvGrpSpPr>
          <p:grpSpPr bwMode="auto">
            <a:xfrm rot="-1294289">
              <a:off x="2812" y="2469"/>
              <a:ext cx="95" cy="68"/>
              <a:chOff x="1504" y="2728"/>
              <a:chExt cx="124" cy="88"/>
            </a:xfrm>
          </p:grpSpPr>
          <p:sp>
            <p:nvSpPr>
              <p:cNvPr id="83028" name="Line 218"/>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83029" name="Line 219"/>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83030" name="Line 220"/>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nvGrpSpPr>
            <p:cNvPr id="83003" name="Group 221"/>
            <p:cNvGrpSpPr>
              <a:grpSpLocks noChangeAspect="1"/>
            </p:cNvGrpSpPr>
            <p:nvPr/>
          </p:nvGrpSpPr>
          <p:grpSpPr bwMode="auto">
            <a:xfrm rot="1816632">
              <a:off x="2823" y="2663"/>
              <a:ext cx="95" cy="67"/>
              <a:chOff x="1504" y="2728"/>
              <a:chExt cx="124" cy="88"/>
            </a:xfrm>
          </p:grpSpPr>
          <p:sp>
            <p:nvSpPr>
              <p:cNvPr id="83025" name="Line 222"/>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83026" name="Line 223"/>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83027" name="Line 224"/>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nvGrpSpPr>
            <p:cNvPr id="83004" name="Group 225"/>
            <p:cNvGrpSpPr>
              <a:grpSpLocks noChangeAspect="1"/>
            </p:cNvGrpSpPr>
            <p:nvPr/>
          </p:nvGrpSpPr>
          <p:grpSpPr bwMode="auto">
            <a:xfrm rot="3539094">
              <a:off x="2481" y="2443"/>
              <a:ext cx="95" cy="68"/>
              <a:chOff x="1504" y="2728"/>
              <a:chExt cx="124" cy="88"/>
            </a:xfrm>
          </p:grpSpPr>
          <p:sp>
            <p:nvSpPr>
              <p:cNvPr id="83022" name="Line 226"/>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83023" name="Line 227"/>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83024" name="Line 228"/>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sp>
          <p:nvSpPr>
            <p:cNvPr id="83005" name="Oval 229"/>
            <p:cNvSpPr>
              <a:spLocks noChangeAspect="1" noChangeArrowheads="1"/>
            </p:cNvSpPr>
            <p:nvPr/>
          </p:nvSpPr>
          <p:spPr bwMode="auto">
            <a:xfrm>
              <a:off x="3023" y="2738"/>
              <a:ext cx="97" cy="9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sp>
          <p:nvSpPr>
            <p:cNvPr id="83006" name="Oval 230"/>
            <p:cNvSpPr>
              <a:spLocks noChangeAspect="1" noChangeArrowheads="1"/>
            </p:cNvSpPr>
            <p:nvPr/>
          </p:nvSpPr>
          <p:spPr bwMode="auto">
            <a:xfrm>
              <a:off x="2888" y="2372"/>
              <a:ext cx="97" cy="9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sp>
          <p:nvSpPr>
            <p:cNvPr id="83007" name="Oval 231"/>
            <p:cNvSpPr>
              <a:spLocks noChangeAspect="1" noChangeArrowheads="1"/>
            </p:cNvSpPr>
            <p:nvPr/>
          </p:nvSpPr>
          <p:spPr bwMode="auto">
            <a:xfrm>
              <a:off x="2456" y="2757"/>
              <a:ext cx="97" cy="9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grpSp>
          <p:nvGrpSpPr>
            <p:cNvPr id="83008" name="Group 232"/>
            <p:cNvGrpSpPr>
              <a:grpSpLocks noChangeAspect="1"/>
            </p:cNvGrpSpPr>
            <p:nvPr/>
          </p:nvGrpSpPr>
          <p:grpSpPr bwMode="auto">
            <a:xfrm rot="-658340">
              <a:off x="3256" y="2412"/>
              <a:ext cx="95" cy="68"/>
              <a:chOff x="1504" y="2728"/>
              <a:chExt cx="124" cy="88"/>
            </a:xfrm>
          </p:grpSpPr>
          <p:sp>
            <p:nvSpPr>
              <p:cNvPr id="83019" name="Line 233"/>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83020" name="Line 234"/>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83021" name="Line 235"/>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nvGrpSpPr>
            <p:cNvPr id="83009" name="Group 236"/>
            <p:cNvGrpSpPr>
              <a:grpSpLocks noChangeAspect="1"/>
            </p:cNvGrpSpPr>
            <p:nvPr/>
          </p:nvGrpSpPr>
          <p:grpSpPr bwMode="auto">
            <a:xfrm rot="2622326">
              <a:off x="3132" y="2813"/>
              <a:ext cx="95" cy="67"/>
              <a:chOff x="1504" y="2728"/>
              <a:chExt cx="124" cy="88"/>
            </a:xfrm>
          </p:grpSpPr>
          <p:sp>
            <p:nvSpPr>
              <p:cNvPr id="83016" name="Line 237"/>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83017" name="Line 238"/>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83018" name="Line 239"/>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nvGrpSpPr>
            <p:cNvPr id="83010" name="Group 240"/>
            <p:cNvGrpSpPr>
              <a:grpSpLocks noChangeAspect="1"/>
            </p:cNvGrpSpPr>
            <p:nvPr/>
          </p:nvGrpSpPr>
          <p:grpSpPr bwMode="auto">
            <a:xfrm rot="-301553">
              <a:off x="2559" y="2722"/>
              <a:ext cx="95" cy="68"/>
              <a:chOff x="1504" y="2728"/>
              <a:chExt cx="124" cy="88"/>
            </a:xfrm>
          </p:grpSpPr>
          <p:sp>
            <p:nvSpPr>
              <p:cNvPr id="83013" name="Line 241"/>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83014" name="Line 242"/>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83015" name="Line 243"/>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sp>
          <p:nvSpPr>
            <p:cNvPr id="83011" name="AutoShape 53"/>
            <p:cNvSpPr>
              <a:spLocks noChangeAspect="1" noChangeArrowheads="1"/>
            </p:cNvSpPr>
            <p:nvPr/>
          </p:nvSpPr>
          <p:spPr bwMode="auto">
            <a:xfrm rot="-5400000">
              <a:off x="1734" y="2230"/>
              <a:ext cx="1303" cy="62"/>
            </a:xfrm>
            <a:prstGeom prst="roundRect">
              <a:avLst>
                <a:gd name="adj" fmla="val 16667"/>
              </a:avLst>
            </a:prstGeom>
            <a:gradFill rotWithShape="1">
              <a:gsLst>
                <a:gs pos="0">
                  <a:srgbClr val="F8F8F8"/>
                </a:gs>
                <a:gs pos="100000">
                  <a:srgbClr val="F3FAFF"/>
                </a:gs>
              </a:gsLst>
              <a:lin ang="0" scaled="1"/>
            </a:gradFill>
            <a:ln w="9525">
              <a:noFill/>
              <a:round/>
              <a:headEnd/>
              <a:tailEnd/>
            </a:ln>
          </p:spPr>
          <p:txBody>
            <a:bodyPr wrap="none" anchor="ctr"/>
            <a:lstStyle/>
            <a:p>
              <a:endParaRPr lang="en-US"/>
            </a:p>
          </p:txBody>
        </p:sp>
        <p:sp>
          <p:nvSpPr>
            <p:cNvPr id="83012" name="Line 54"/>
            <p:cNvSpPr>
              <a:spLocks noChangeAspect="1" noChangeShapeType="1"/>
            </p:cNvSpPr>
            <p:nvPr/>
          </p:nvSpPr>
          <p:spPr bwMode="auto">
            <a:xfrm>
              <a:off x="2441" y="1645"/>
              <a:ext cx="0" cy="1274"/>
            </a:xfrm>
            <a:prstGeom prst="line">
              <a:avLst/>
            </a:prstGeom>
            <a:noFill/>
            <a:ln w="19050">
              <a:solidFill>
                <a:srgbClr val="FFFFFF"/>
              </a:solidFill>
              <a:round/>
              <a:headEnd/>
              <a:tailEnd/>
            </a:ln>
          </p:spPr>
          <p:txBody>
            <a:bodyPr/>
            <a:lstStyle/>
            <a:p>
              <a:endParaRPr lang="en-US"/>
            </a:p>
          </p:txBody>
        </p:sp>
      </p:grpSp>
      <p:sp>
        <p:nvSpPr>
          <p:cNvPr id="82948" name="Text Box 7"/>
          <p:cNvSpPr txBox="1">
            <a:spLocks noChangeArrowheads="1"/>
          </p:cNvSpPr>
          <p:nvPr/>
        </p:nvSpPr>
        <p:spPr bwMode="auto">
          <a:xfrm>
            <a:off x="1558925" y="4810125"/>
            <a:ext cx="354013" cy="396875"/>
          </a:xfrm>
          <a:prstGeom prst="rect">
            <a:avLst/>
          </a:prstGeom>
          <a:noFill/>
          <a:ln w="9525">
            <a:noFill/>
            <a:miter lim="800000"/>
            <a:headEnd/>
            <a:tailEnd/>
          </a:ln>
        </p:spPr>
        <p:txBody>
          <a:bodyPr wrap="none">
            <a:spAutoFit/>
          </a:bodyPr>
          <a:lstStyle/>
          <a:p>
            <a:pPr algn="l"/>
            <a:r>
              <a:rPr lang="en-US" sz="2000" i="1"/>
              <a:t>V</a:t>
            </a:r>
          </a:p>
        </p:txBody>
      </p:sp>
      <p:sp>
        <p:nvSpPr>
          <p:cNvPr id="1257480" name="Text Box 8"/>
          <p:cNvSpPr txBox="1">
            <a:spLocks noChangeArrowheads="1"/>
          </p:cNvSpPr>
          <p:nvPr/>
        </p:nvSpPr>
        <p:spPr bwMode="auto">
          <a:xfrm>
            <a:off x="4325938" y="4805363"/>
            <a:ext cx="565150" cy="396875"/>
          </a:xfrm>
          <a:prstGeom prst="rect">
            <a:avLst/>
          </a:prstGeom>
          <a:noFill/>
          <a:ln w="9525">
            <a:noFill/>
            <a:miter lim="800000"/>
            <a:headEnd/>
            <a:tailEnd/>
          </a:ln>
        </p:spPr>
        <p:txBody>
          <a:bodyPr wrap="none">
            <a:spAutoFit/>
          </a:bodyPr>
          <a:lstStyle/>
          <a:p>
            <a:pPr algn="l"/>
            <a:r>
              <a:rPr lang="en-US" sz="2000"/>
              <a:t>2 </a:t>
            </a:r>
            <a:r>
              <a:rPr lang="en-US" sz="2000" i="1"/>
              <a:t>V</a:t>
            </a:r>
          </a:p>
        </p:txBody>
      </p:sp>
      <p:sp>
        <p:nvSpPr>
          <p:cNvPr id="82950" name="Rectangle 2"/>
          <p:cNvSpPr>
            <a:spLocks noGrp="1" noChangeArrowheads="1"/>
          </p:cNvSpPr>
          <p:nvPr>
            <p:ph type="title"/>
          </p:nvPr>
        </p:nvSpPr>
        <p:spPr/>
        <p:txBody>
          <a:bodyPr/>
          <a:lstStyle/>
          <a:p>
            <a:pPr eaLnBrk="1" hangingPunct="1"/>
            <a:r>
              <a:rPr lang="en-US" smtClean="0"/>
              <a:t>Volume and Number of Moles</a:t>
            </a:r>
          </a:p>
        </p:txBody>
      </p:sp>
      <p:pic>
        <p:nvPicPr>
          <p:cNvPr id="1257476" name="Picture 4">
            <a:hlinkClick r:id="" action="ppaction://media"/>
          </p:cNvPr>
          <p:cNvPicPr>
            <a:picLocks noRot="1" noChangeAspect="1" noChangeArrowheads="1"/>
          </p:cNvPicPr>
          <p:nvPr>
            <a:wavAudioFile r:embed="rId1" name="~PP700.WAV"/>
          </p:nvPr>
        </p:nvPicPr>
        <p:blipFill>
          <a:blip r:embed="rId4" cstate="print"/>
          <a:srcRect/>
          <a:stretch>
            <a:fillRect/>
          </a:stretch>
        </p:blipFill>
        <p:spPr bwMode="auto">
          <a:xfrm>
            <a:off x="8772525" y="6486525"/>
            <a:ext cx="304800" cy="304800"/>
          </a:xfrm>
          <a:prstGeom prst="rect">
            <a:avLst/>
          </a:prstGeom>
          <a:noFill/>
          <a:ln w="9525">
            <a:noFill/>
            <a:miter lim="800000"/>
            <a:headEnd/>
            <a:tailEnd/>
          </a:ln>
        </p:spPr>
      </p:pic>
      <p:sp>
        <p:nvSpPr>
          <p:cNvPr id="82952" name="Rectangle 5"/>
          <p:cNvSpPr>
            <a:spLocks noChangeArrowheads="1"/>
          </p:cNvSpPr>
          <p:nvPr/>
        </p:nvSpPr>
        <p:spPr bwMode="auto">
          <a:xfrm>
            <a:off x="76200" y="6567488"/>
            <a:ext cx="3179763" cy="214312"/>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413</a:t>
            </a:r>
          </a:p>
        </p:txBody>
      </p:sp>
      <p:sp>
        <p:nvSpPr>
          <p:cNvPr id="82953" name="AutoShape 6">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257481" name="Text Box 9"/>
          <p:cNvSpPr txBox="1">
            <a:spLocks noChangeArrowheads="1"/>
          </p:cNvSpPr>
          <p:nvPr/>
        </p:nvSpPr>
        <p:spPr bwMode="auto">
          <a:xfrm>
            <a:off x="7054850" y="4876800"/>
            <a:ext cx="565150" cy="396875"/>
          </a:xfrm>
          <a:prstGeom prst="rect">
            <a:avLst/>
          </a:prstGeom>
          <a:noFill/>
          <a:ln w="9525">
            <a:noFill/>
            <a:miter lim="800000"/>
            <a:headEnd/>
            <a:tailEnd/>
          </a:ln>
        </p:spPr>
        <p:txBody>
          <a:bodyPr wrap="none">
            <a:spAutoFit/>
          </a:bodyPr>
          <a:lstStyle/>
          <a:p>
            <a:pPr algn="l"/>
            <a:r>
              <a:rPr lang="en-US" sz="2000"/>
              <a:t>3 </a:t>
            </a:r>
            <a:r>
              <a:rPr lang="en-US" sz="2000" i="1"/>
              <a:t>V</a:t>
            </a:r>
          </a:p>
        </p:txBody>
      </p:sp>
      <p:sp>
        <p:nvSpPr>
          <p:cNvPr id="82955" name="Text Box 10"/>
          <p:cNvSpPr txBox="1">
            <a:spLocks noChangeArrowheads="1"/>
          </p:cNvSpPr>
          <p:nvPr/>
        </p:nvSpPr>
        <p:spPr bwMode="auto">
          <a:xfrm>
            <a:off x="2797175" y="4114800"/>
            <a:ext cx="641350" cy="304800"/>
          </a:xfrm>
          <a:prstGeom prst="rect">
            <a:avLst/>
          </a:prstGeom>
          <a:noFill/>
          <a:ln w="9525">
            <a:noFill/>
            <a:miter lim="800000"/>
            <a:headEnd/>
            <a:tailEnd/>
          </a:ln>
        </p:spPr>
        <p:txBody>
          <a:bodyPr wrap="none">
            <a:spAutoFit/>
          </a:bodyPr>
          <a:lstStyle/>
          <a:p>
            <a:pPr algn="l"/>
            <a:r>
              <a:rPr lang="en-US" sz="1400" b="1" i="1"/>
              <a:t>n </a:t>
            </a:r>
            <a:r>
              <a:rPr lang="en-US" sz="1400" b="1"/>
              <a:t> = 1</a:t>
            </a:r>
            <a:endParaRPr lang="en-US" sz="1400" b="1" i="1"/>
          </a:p>
        </p:txBody>
      </p:sp>
      <p:sp>
        <p:nvSpPr>
          <p:cNvPr id="1257483" name="Text Box 11"/>
          <p:cNvSpPr txBox="1">
            <a:spLocks noChangeArrowheads="1"/>
          </p:cNvSpPr>
          <p:nvPr/>
        </p:nvSpPr>
        <p:spPr bwMode="auto">
          <a:xfrm>
            <a:off x="5557838" y="3962400"/>
            <a:ext cx="641350" cy="304800"/>
          </a:xfrm>
          <a:prstGeom prst="rect">
            <a:avLst/>
          </a:prstGeom>
          <a:noFill/>
          <a:ln w="9525">
            <a:noFill/>
            <a:miter lim="800000"/>
            <a:headEnd/>
            <a:tailEnd/>
          </a:ln>
        </p:spPr>
        <p:txBody>
          <a:bodyPr wrap="none">
            <a:spAutoFit/>
          </a:bodyPr>
          <a:lstStyle/>
          <a:p>
            <a:pPr algn="l"/>
            <a:r>
              <a:rPr lang="en-US" sz="1400" b="1" i="1"/>
              <a:t>n </a:t>
            </a:r>
            <a:r>
              <a:rPr lang="en-US" sz="1400" b="1"/>
              <a:t> = 2</a:t>
            </a:r>
            <a:endParaRPr lang="en-US" sz="1400" b="1" i="1"/>
          </a:p>
        </p:txBody>
      </p:sp>
      <p:sp>
        <p:nvSpPr>
          <p:cNvPr id="1257484" name="Text Box 12"/>
          <p:cNvSpPr txBox="1">
            <a:spLocks noChangeArrowheads="1"/>
          </p:cNvSpPr>
          <p:nvPr/>
        </p:nvSpPr>
        <p:spPr bwMode="auto">
          <a:xfrm>
            <a:off x="8331200" y="3733800"/>
            <a:ext cx="641350" cy="304800"/>
          </a:xfrm>
          <a:prstGeom prst="rect">
            <a:avLst/>
          </a:prstGeom>
          <a:noFill/>
          <a:ln w="9525">
            <a:noFill/>
            <a:miter lim="800000"/>
            <a:headEnd/>
            <a:tailEnd/>
          </a:ln>
        </p:spPr>
        <p:txBody>
          <a:bodyPr wrap="none">
            <a:spAutoFit/>
          </a:bodyPr>
          <a:lstStyle/>
          <a:p>
            <a:pPr algn="l"/>
            <a:r>
              <a:rPr lang="en-US" sz="1400" b="1" i="1"/>
              <a:t>n </a:t>
            </a:r>
            <a:r>
              <a:rPr lang="en-US" sz="1400" b="1"/>
              <a:t> = 3</a:t>
            </a:r>
            <a:endParaRPr lang="en-US" sz="1400" b="1" i="1"/>
          </a:p>
        </p:txBody>
      </p:sp>
      <p:sp>
        <p:nvSpPr>
          <p:cNvPr id="1257494" name="AutoShape 22"/>
          <p:cNvSpPr>
            <a:spLocks noChangeAspect="1" noChangeArrowheads="1"/>
          </p:cNvSpPr>
          <p:nvPr/>
        </p:nvSpPr>
        <p:spPr bwMode="auto">
          <a:xfrm>
            <a:off x="823913" y="2012950"/>
            <a:ext cx="1930400" cy="2755900"/>
          </a:xfrm>
          <a:prstGeom prst="can">
            <a:avLst>
              <a:gd name="adj" fmla="val 22935"/>
            </a:avLst>
          </a:prstGeom>
          <a:gradFill rotWithShape="1">
            <a:gsLst>
              <a:gs pos="0">
                <a:schemeClr val="accent1"/>
              </a:gs>
              <a:gs pos="50000">
                <a:srgbClr val="FFFFFF"/>
              </a:gs>
              <a:gs pos="100000">
                <a:schemeClr val="accent1"/>
              </a:gs>
            </a:gsLst>
            <a:lin ang="0" scaled="1"/>
          </a:gradFill>
          <a:ln w="9525">
            <a:solidFill>
              <a:schemeClr val="tx1"/>
            </a:solidFill>
            <a:round/>
            <a:headEnd/>
            <a:tailEnd/>
          </a:ln>
          <a:effectLst/>
        </p:spPr>
        <p:txBody>
          <a:bodyPr wrap="none" anchor="ctr"/>
          <a:lstStyle/>
          <a:p>
            <a:pPr>
              <a:defRPr/>
            </a:pPr>
            <a:endParaRPr lang="en-US"/>
          </a:p>
        </p:txBody>
      </p:sp>
      <p:sp>
        <p:nvSpPr>
          <p:cNvPr id="82959" name="Freeform 23"/>
          <p:cNvSpPr>
            <a:spLocks noChangeAspect="1"/>
          </p:cNvSpPr>
          <p:nvPr/>
        </p:nvSpPr>
        <p:spPr bwMode="auto">
          <a:xfrm>
            <a:off x="820738" y="4400550"/>
            <a:ext cx="1946275" cy="153988"/>
          </a:xfrm>
          <a:custGeom>
            <a:avLst/>
            <a:gdLst>
              <a:gd name="T0" fmla="*/ 0 w 1116"/>
              <a:gd name="T1" fmla="*/ 143489 h 88"/>
              <a:gd name="T2" fmla="*/ 223229 w 1116"/>
              <a:gd name="T3" fmla="*/ 57746 h 88"/>
              <a:gd name="T4" fmla="*/ 845827 w 1116"/>
              <a:gd name="T5" fmla="*/ 5250 h 88"/>
              <a:gd name="T6" fmla="*/ 1510281 w 1116"/>
              <a:gd name="T7" fmla="*/ 31498 h 88"/>
              <a:gd name="T8" fmla="*/ 1876516 w 1116"/>
              <a:gd name="T9" fmla="*/ 99742 h 88"/>
              <a:gd name="T10" fmla="*/ 1934067 w 1116"/>
              <a:gd name="T11" fmla="*/ 153988 h 88"/>
              <a:gd name="T12" fmla="*/ 0 60000 65536"/>
              <a:gd name="T13" fmla="*/ 0 60000 65536"/>
              <a:gd name="T14" fmla="*/ 0 60000 65536"/>
              <a:gd name="T15" fmla="*/ 0 60000 65536"/>
              <a:gd name="T16" fmla="*/ 0 60000 65536"/>
              <a:gd name="T17" fmla="*/ 0 60000 65536"/>
              <a:gd name="T18" fmla="*/ 0 w 1116"/>
              <a:gd name="T19" fmla="*/ 0 h 88"/>
              <a:gd name="T20" fmla="*/ 1116 w 111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116" h="88">
                <a:moveTo>
                  <a:pt x="0" y="82"/>
                </a:moveTo>
                <a:cubicBezTo>
                  <a:pt x="18" y="64"/>
                  <a:pt x="47" y="46"/>
                  <a:pt x="128" y="33"/>
                </a:cubicBezTo>
                <a:cubicBezTo>
                  <a:pt x="209" y="20"/>
                  <a:pt x="362" y="6"/>
                  <a:pt x="485" y="3"/>
                </a:cubicBezTo>
                <a:cubicBezTo>
                  <a:pt x="608" y="0"/>
                  <a:pt x="768" y="9"/>
                  <a:pt x="866" y="18"/>
                </a:cubicBezTo>
                <a:cubicBezTo>
                  <a:pt x="964" y="27"/>
                  <a:pt x="1036" y="45"/>
                  <a:pt x="1076" y="57"/>
                </a:cubicBezTo>
                <a:cubicBezTo>
                  <a:pt x="1116" y="69"/>
                  <a:pt x="1102" y="82"/>
                  <a:pt x="1109" y="88"/>
                </a:cubicBezTo>
              </a:path>
            </a:pathLst>
          </a:custGeom>
          <a:noFill/>
          <a:ln w="25400">
            <a:solidFill>
              <a:schemeClr val="accent1"/>
            </a:solidFill>
            <a:round/>
            <a:headEnd/>
            <a:tailEnd/>
          </a:ln>
        </p:spPr>
        <p:txBody>
          <a:bodyPr/>
          <a:lstStyle/>
          <a:p>
            <a:endParaRPr lang="en-US"/>
          </a:p>
        </p:txBody>
      </p:sp>
      <p:sp>
        <p:nvSpPr>
          <p:cNvPr id="82960" name="AutoShape 24"/>
          <p:cNvSpPr>
            <a:spLocks noChangeAspect="1" noChangeArrowheads="1"/>
          </p:cNvSpPr>
          <p:nvPr/>
        </p:nvSpPr>
        <p:spPr bwMode="auto">
          <a:xfrm>
            <a:off x="825500" y="3651250"/>
            <a:ext cx="1930400" cy="571500"/>
          </a:xfrm>
          <a:prstGeom prst="can">
            <a:avLst>
              <a:gd name="adj" fmla="val 50000"/>
            </a:avLst>
          </a:prstGeom>
          <a:solidFill>
            <a:srgbClr val="666699"/>
          </a:solidFill>
          <a:ln w="9525">
            <a:solidFill>
              <a:srgbClr val="808080"/>
            </a:solidFill>
            <a:round/>
            <a:headEnd/>
            <a:tailEnd/>
          </a:ln>
        </p:spPr>
        <p:txBody>
          <a:bodyPr wrap="none" anchor="ctr"/>
          <a:lstStyle/>
          <a:p>
            <a:endParaRPr lang="en-US"/>
          </a:p>
        </p:txBody>
      </p:sp>
      <p:sp>
        <p:nvSpPr>
          <p:cNvPr id="82961" name="AutoShape 25"/>
          <p:cNvSpPr>
            <a:spLocks noChangeAspect="1" noChangeArrowheads="1"/>
          </p:cNvSpPr>
          <p:nvPr/>
        </p:nvSpPr>
        <p:spPr bwMode="auto">
          <a:xfrm rot="-5400000">
            <a:off x="-15081" y="3537744"/>
            <a:ext cx="2068513" cy="98425"/>
          </a:xfrm>
          <a:prstGeom prst="roundRect">
            <a:avLst>
              <a:gd name="adj" fmla="val 16667"/>
            </a:avLst>
          </a:prstGeom>
          <a:gradFill rotWithShape="1">
            <a:gsLst>
              <a:gs pos="0">
                <a:srgbClr val="F8F8F8"/>
              </a:gs>
              <a:gs pos="100000">
                <a:srgbClr val="F3FAFF"/>
              </a:gs>
            </a:gsLst>
            <a:lin ang="0" scaled="1"/>
          </a:gradFill>
          <a:ln w="9525">
            <a:noFill/>
            <a:round/>
            <a:headEnd/>
            <a:tailEnd/>
          </a:ln>
        </p:spPr>
        <p:txBody>
          <a:bodyPr wrap="none" anchor="ctr"/>
          <a:lstStyle/>
          <a:p>
            <a:endParaRPr lang="en-US"/>
          </a:p>
        </p:txBody>
      </p:sp>
      <p:sp>
        <p:nvSpPr>
          <p:cNvPr id="82962" name="Line 26"/>
          <p:cNvSpPr>
            <a:spLocks noChangeAspect="1" noChangeShapeType="1"/>
          </p:cNvSpPr>
          <p:nvPr/>
        </p:nvSpPr>
        <p:spPr bwMode="auto">
          <a:xfrm>
            <a:off x="1106488" y="2609850"/>
            <a:ext cx="0" cy="2022475"/>
          </a:xfrm>
          <a:prstGeom prst="line">
            <a:avLst/>
          </a:prstGeom>
          <a:noFill/>
          <a:ln w="19050">
            <a:solidFill>
              <a:srgbClr val="FFFFFF"/>
            </a:solidFill>
            <a:round/>
            <a:headEnd/>
            <a:tailEnd/>
          </a:ln>
        </p:spPr>
        <p:txBody>
          <a:bodyPr/>
          <a:lstStyle/>
          <a:p>
            <a:endParaRPr lang="en-US"/>
          </a:p>
        </p:txBody>
      </p:sp>
      <p:sp>
        <p:nvSpPr>
          <p:cNvPr id="82963" name="Freeform 27"/>
          <p:cNvSpPr>
            <a:spLocks noChangeAspect="1"/>
          </p:cNvSpPr>
          <p:nvPr/>
        </p:nvSpPr>
        <p:spPr bwMode="auto">
          <a:xfrm flipV="1">
            <a:off x="825500" y="4527550"/>
            <a:ext cx="1938338" cy="153988"/>
          </a:xfrm>
          <a:custGeom>
            <a:avLst/>
            <a:gdLst>
              <a:gd name="T0" fmla="*/ 0 w 1116"/>
              <a:gd name="T1" fmla="*/ 143489 h 88"/>
              <a:gd name="T2" fmla="*/ 222318 w 1116"/>
              <a:gd name="T3" fmla="*/ 57746 h 88"/>
              <a:gd name="T4" fmla="*/ 842378 w 1116"/>
              <a:gd name="T5" fmla="*/ 5250 h 88"/>
              <a:gd name="T6" fmla="*/ 1504122 w 1116"/>
              <a:gd name="T7" fmla="*/ 31498 h 88"/>
              <a:gd name="T8" fmla="*/ 1868864 w 1116"/>
              <a:gd name="T9" fmla="*/ 99742 h 88"/>
              <a:gd name="T10" fmla="*/ 1926180 w 1116"/>
              <a:gd name="T11" fmla="*/ 153988 h 88"/>
              <a:gd name="T12" fmla="*/ 0 60000 65536"/>
              <a:gd name="T13" fmla="*/ 0 60000 65536"/>
              <a:gd name="T14" fmla="*/ 0 60000 65536"/>
              <a:gd name="T15" fmla="*/ 0 60000 65536"/>
              <a:gd name="T16" fmla="*/ 0 60000 65536"/>
              <a:gd name="T17" fmla="*/ 0 60000 65536"/>
              <a:gd name="T18" fmla="*/ 0 w 1116"/>
              <a:gd name="T19" fmla="*/ 0 h 88"/>
              <a:gd name="T20" fmla="*/ 1116 w 111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116" h="88">
                <a:moveTo>
                  <a:pt x="0" y="82"/>
                </a:moveTo>
                <a:cubicBezTo>
                  <a:pt x="18" y="64"/>
                  <a:pt x="47" y="46"/>
                  <a:pt x="128" y="33"/>
                </a:cubicBezTo>
                <a:cubicBezTo>
                  <a:pt x="209" y="20"/>
                  <a:pt x="362" y="6"/>
                  <a:pt x="485" y="3"/>
                </a:cubicBezTo>
                <a:cubicBezTo>
                  <a:pt x="608" y="0"/>
                  <a:pt x="768" y="9"/>
                  <a:pt x="866" y="18"/>
                </a:cubicBezTo>
                <a:cubicBezTo>
                  <a:pt x="964" y="27"/>
                  <a:pt x="1036" y="45"/>
                  <a:pt x="1076" y="57"/>
                </a:cubicBezTo>
                <a:cubicBezTo>
                  <a:pt x="1116" y="69"/>
                  <a:pt x="1102" y="82"/>
                  <a:pt x="1109" y="88"/>
                </a:cubicBezTo>
              </a:path>
            </a:pathLst>
          </a:custGeom>
          <a:noFill/>
          <a:ln w="25400">
            <a:solidFill>
              <a:schemeClr val="bg1"/>
            </a:solidFill>
            <a:round/>
            <a:headEnd/>
            <a:tailEnd/>
          </a:ln>
        </p:spPr>
        <p:txBody>
          <a:bodyPr/>
          <a:lstStyle/>
          <a:p>
            <a:endParaRPr lang="en-US"/>
          </a:p>
        </p:txBody>
      </p:sp>
      <p:sp>
        <p:nvSpPr>
          <p:cNvPr id="82964" name="Freeform 28"/>
          <p:cNvSpPr>
            <a:spLocks noChangeAspect="1"/>
          </p:cNvSpPr>
          <p:nvPr/>
        </p:nvSpPr>
        <p:spPr bwMode="auto">
          <a:xfrm flipV="1">
            <a:off x="820738" y="4524375"/>
            <a:ext cx="1938337" cy="193675"/>
          </a:xfrm>
          <a:custGeom>
            <a:avLst/>
            <a:gdLst>
              <a:gd name="T0" fmla="*/ 0 w 1116"/>
              <a:gd name="T1" fmla="*/ 180470 h 88"/>
              <a:gd name="T2" fmla="*/ 222318 w 1116"/>
              <a:gd name="T3" fmla="*/ 72628 h 88"/>
              <a:gd name="T4" fmla="*/ 842377 w 1116"/>
              <a:gd name="T5" fmla="*/ 6603 h 88"/>
              <a:gd name="T6" fmla="*/ 1504121 w 1116"/>
              <a:gd name="T7" fmla="*/ 39615 h 88"/>
              <a:gd name="T8" fmla="*/ 1868863 w 1116"/>
              <a:gd name="T9" fmla="*/ 125449 h 88"/>
              <a:gd name="T10" fmla="*/ 1926179 w 1116"/>
              <a:gd name="T11" fmla="*/ 193675 h 88"/>
              <a:gd name="T12" fmla="*/ 0 60000 65536"/>
              <a:gd name="T13" fmla="*/ 0 60000 65536"/>
              <a:gd name="T14" fmla="*/ 0 60000 65536"/>
              <a:gd name="T15" fmla="*/ 0 60000 65536"/>
              <a:gd name="T16" fmla="*/ 0 60000 65536"/>
              <a:gd name="T17" fmla="*/ 0 60000 65536"/>
              <a:gd name="T18" fmla="*/ 0 w 1116"/>
              <a:gd name="T19" fmla="*/ 0 h 88"/>
              <a:gd name="T20" fmla="*/ 1116 w 111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116" h="88">
                <a:moveTo>
                  <a:pt x="0" y="82"/>
                </a:moveTo>
                <a:cubicBezTo>
                  <a:pt x="18" y="64"/>
                  <a:pt x="47" y="46"/>
                  <a:pt x="128" y="33"/>
                </a:cubicBezTo>
                <a:cubicBezTo>
                  <a:pt x="209" y="20"/>
                  <a:pt x="362" y="6"/>
                  <a:pt x="485" y="3"/>
                </a:cubicBezTo>
                <a:cubicBezTo>
                  <a:pt x="608" y="0"/>
                  <a:pt x="768" y="9"/>
                  <a:pt x="866" y="18"/>
                </a:cubicBezTo>
                <a:cubicBezTo>
                  <a:pt x="964" y="27"/>
                  <a:pt x="1036" y="45"/>
                  <a:pt x="1076" y="57"/>
                </a:cubicBezTo>
                <a:cubicBezTo>
                  <a:pt x="1116" y="69"/>
                  <a:pt x="1102" y="82"/>
                  <a:pt x="1109" y="88"/>
                </a:cubicBezTo>
              </a:path>
            </a:pathLst>
          </a:custGeom>
          <a:noFill/>
          <a:ln w="31750">
            <a:solidFill>
              <a:schemeClr val="bg1"/>
            </a:solidFill>
            <a:round/>
            <a:headEnd/>
            <a:tailEnd/>
          </a:ln>
        </p:spPr>
        <p:txBody>
          <a:bodyPr/>
          <a:lstStyle/>
          <a:p>
            <a:endParaRPr lang="en-US"/>
          </a:p>
        </p:txBody>
      </p:sp>
      <p:sp>
        <p:nvSpPr>
          <p:cNvPr id="82965" name="Oval 30"/>
          <p:cNvSpPr>
            <a:spLocks noChangeAspect="1" noChangeArrowheads="1"/>
          </p:cNvSpPr>
          <p:nvPr/>
        </p:nvSpPr>
        <p:spPr bwMode="auto">
          <a:xfrm>
            <a:off x="2001838" y="4244975"/>
            <a:ext cx="153987" cy="153988"/>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sp>
        <p:nvSpPr>
          <p:cNvPr id="82966" name="Oval 31"/>
          <p:cNvSpPr>
            <a:spLocks noChangeAspect="1" noChangeArrowheads="1"/>
          </p:cNvSpPr>
          <p:nvPr/>
        </p:nvSpPr>
        <p:spPr bwMode="auto">
          <a:xfrm>
            <a:off x="1568450" y="4430713"/>
            <a:ext cx="153988" cy="15398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sp>
        <p:nvSpPr>
          <p:cNvPr id="82967" name="Oval 32"/>
          <p:cNvSpPr>
            <a:spLocks noChangeAspect="1" noChangeArrowheads="1"/>
          </p:cNvSpPr>
          <p:nvPr/>
        </p:nvSpPr>
        <p:spPr bwMode="auto">
          <a:xfrm>
            <a:off x="1163638" y="4279900"/>
            <a:ext cx="153987" cy="153988"/>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grpSp>
        <p:nvGrpSpPr>
          <p:cNvPr id="82968" name="Group 33"/>
          <p:cNvGrpSpPr>
            <a:grpSpLocks noChangeAspect="1"/>
          </p:cNvGrpSpPr>
          <p:nvPr/>
        </p:nvGrpSpPr>
        <p:grpSpPr bwMode="auto">
          <a:xfrm rot="2010728">
            <a:off x="2185988" y="4332288"/>
            <a:ext cx="150812" cy="107950"/>
            <a:chOff x="1504" y="2728"/>
            <a:chExt cx="124" cy="88"/>
          </a:xfrm>
        </p:grpSpPr>
        <p:sp>
          <p:nvSpPr>
            <p:cNvPr id="82991" name="Line 34"/>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82992" name="Line 35"/>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82993" name="Line 36"/>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nvGrpSpPr>
          <p:cNvPr id="82969" name="Group 37"/>
          <p:cNvGrpSpPr>
            <a:grpSpLocks noChangeAspect="1"/>
          </p:cNvGrpSpPr>
          <p:nvPr/>
        </p:nvGrpSpPr>
        <p:grpSpPr bwMode="auto">
          <a:xfrm rot="388985">
            <a:off x="1770063" y="4430713"/>
            <a:ext cx="150812" cy="106362"/>
            <a:chOff x="1504" y="2728"/>
            <a:chExt cx="124" cy="88"/>
          </a:xfrm>
        </p:grpSpPr>
        <p:sp>
          <p:nvSpPr>
            <p:cNvPr id="82988" name="Line 38"/>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82989" name="Line 39"/>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82990" name="Line 40"/>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nvGrpSpPr>
          <p:cNvPr id="82970" name="Group 41"/>
          <p:cNvGrpSpPr>
            <a:grpSpLocks noChangeAspect="1"/>
          </p:cNvGrpSpPr>
          <p:nvPr/>
        </p:nvGrpSpPr>
        <p:grpSpPr bwMode="auto">
          <a:xfrm rot="3539094">
            <a:off x="1280319" y="4461669"/>
            <a:ext cx="150812" cy="107950"/>
            <a:chOff x="1504" y="2728"/>
            <a:chExt cx="124" cy="88"/>
          </a:xfrm>
        </p:grpSpPr>
        <p:sp>
          <p:nvSpPr>
            <p:cNvPr id="82985" name="Line 42"/>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82986" name="Line 43"/>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82987" name="Line 44"/>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nvGrpSpPr>
          <p:cNvPr id="82971" name="Group 213"/>
          <p:cNvGrpSpPr>
            <a:grpSpLocks/>
          </p:cNvGrpSpPr>
          <p:nvPr/>
        </p:nvGrpSpPr>
        <p:grpSpPr bwMode="auto">
          <a:xfrm>
            <a:off x="1427163" y="3043238"/>
            <a:ext cx="727075" cy="854075"/>
            <a:chOff x="899" y="1575"/>
            <a:chExt cx="458" cy="538"/>
          </a:xfrm>
        </p:grpSpPr>
        <p:sp>
          <p:nvSpPr>
            <p:cNvPr id="82982" name="AutoShape 46"/>
            <p:cNvSpPr>
              <a:spLocks noChangeAspect="1" noChangeArrowheads="1"/>
            </p:cNvSpPr>
            <p:nvPr/>
          </p:nvSpPr>
          <p:spPr bwMode="auto">
            <a:xfrm>
              <a:off x="899" y="1673"/>
              <a:ext cx="458" cy="440"/>
            </a:xfrm>
            <a:prstGeom prst="can">
              <a:avLst>
                <a:gd name="adj" fmla="val 36657"/>
              </a:avLst>
            </a:prstGeom>
            <a:gradFill rotWithShape="1">
              <a:gsLst>
                <a:gs pos="0">
                  <a:srgbClr val="FF9900"/>
                </a:gs>
                <a:gs pos="50000">
                  <a:srgbClr val="FFE161"/>
                </a:gs>
                <a:gs pos="100000">
                  <a:srgbClr val="FF9900"/>
                </a:gs>
              </a:gsLst>
              <a:lin ang="0" scaled="1"/>
            </a:gradFill>
            <a:ln w="9525">
              <a:solidFill>
                <a:srgbClr val="FF9900"/>
              </a:solidFill>
              <a:round/>
              <a:headEnd/>
              <a:tailEnd/>
            </a:ln>
          </p:spPr>
          <p:txBody>
            <a:bodyPr wrap="none" anchor="ctr"/>
            <a:lstStyle/>
            <a:p>
              <a:r>
                <a:rPr lang="en-US" b="1"/>
                <a:t> </a:t>
              </a:r>
            </a:p>
          </p:txBody>
        </p:sp>
        <p:sp>
          <p:nvSpPr>
            <p:cNvPr id="82983" name="AutoShape 47"/>
            <p:cNvSpPr>
              <a:spLocks noChangeAspect="1" noChangeArrowheads="1"/>
            </p:cNvSpPr>
            <p:nvPr/>
          </p:nvSpPr>
          <p:spPr bwMode="auto">
            <a:xfrm>
              <a:off x="1010" y="1613"/>
              <a:ext cx="236" cy="163"/>
            </a:xfrm>
            <a:prstGeom prst="can">
              <a:avLst>
                <a:gd name="adj" fmla="val 25000"/>
              </a:avLst>
            </a:prstGeom>
            <a:gradFill rotWithShape="1">
              <a:gsLst>
                <a:gs pos="0">
                  <a:srgbClr val="FF9900"/>
                </a:gs>
                <a:gs pos="50000">
                  <a:srgbClr val="FFE161"/>
                </a:gs>
                <a:gs pos="100000">
                  <a:srgbClr val="FF9900"/>
                </a:gs>
              </a:gsLst>
              <a:lin ang="0" scaled="1"/>
            </a:gradFill>
            <a:ln w="9525">
              <a:solidFill>
                <a:srgbClr val="FF9900"/>
              </a:solidFill>
              <a:round/>
              <a:headEnd/>
              <a:tailEnd/>
            </a:ln>
          </p:spPr>
          <p:txBody>
            <a:bodyPr wrap="none" anchor="ctr"/>
            <a:lstStyle/>
            <a:p>
              <a:endParaRPr lang="en-US"/>
            </a:p>
          </p:txBody>
        </p:sp>
        <p:sp>
          <p:nvSpPr>
            <p:cNvPr id="82984" name="Oval 48"/>
            <p:cNvSpPr>
              <a:spLocks noChangeAspect="1" noChangeArrowheads="1"/>
            </p:cNvSpPr>
            <p:nvPr/>
          </p:nvSpPr>
          <p:spPr bwMode="auto">
            <a:xfrm>
              <a:off x="986" y="1575"/>
              <a:ext cx="295" cy="81"/>
            </a:xfrm>
            <a:prstGeom prst="ellipse">
              <a:avLst/>
            </a:prstGeom>
            <a:gradFill rotWithShape="1">
              <a:gsLst>
                <a:gs pos="0">
                  <a:srgbClr val="FF9900"/>
                </a:gs>
                <a:gs pos="100000">
                  <a:srgbClr val="FFE161"/>
                </a:gs>
              </a:gsLst>
              <a:lin ang="5400000" scaled="1"/>
            </a:gradFill>
            <a:ln w="9525">
              <a:solidFill>
                <a:srgbClr val="FF9900"/>
              </a:solidFill>
              <a:round/>
              <a:headEnd/>
              <a:tailEnd/>
            </a:ln>
          </p:spPr>
          <p:txBody>
            <a:bodyPr wrap="none" anchor="ctr"/>
            <a:lstStyle/>
            <a:p>
              <a:endParaRPr lang="en-US"/>
            </a:p>
          </p:txBody>
        </p:sp>
      </p:grpSp>
      <p:grpSp>
        <p:nvGrpSpPr>
          <p:cNvPr id="26" name="Group 76"/>
          <p:cNvGrpSpPr>
            <a:grpSpLocks noChangeAspect="1"/>
          </p:cNvGrpSpPr>
          <p:nvPr/>
        </p:nvGrpSpPr>
        <p:grpSpPr bwMode="auto">
          <a:xfrm>
            <a:off x="4184650" y="2503488"/>
            <a:ext cx="727075" cy="855662"/>
            <a:chOff x="1781" y="1011"/>
            <a:chExt cx="417" cy="490"/>
          </a:xfrm>
        </p:grpSpPr>
        <p:sp>
          <p:nvSpPr>
            <p:cNvPr id="82979" name="AutoShape 77"/>
            <p:cNvSpPr>
              <a:spLocks noChangeAspect="1" noChangeArrowheads="1"/>
            </p:cNvSpPr>
            <p:nvPr/>
          </p:nvSpPr>
          <p:spPr bwMode="auto">
            <a:xfrm>
              <a:off x="1781" y="1100"/>
              <a:ext cx="417" cy="401"/>
            </a:xfrm>
            <a:prstGeom prst="can">
              <a:avLst>
                <a:gd name="adj" fmla="val 36657"/>
              </a:avLst>
            </a:prstGeom>
            <a:gradFill rotWithShape="1">
              <a:gsLst>
                <a:gs pos="0">
                  <a:srgbClr val="FF9900"/>
                </a:gs>
                <a:gs pos="50000">
                  <a:srgbClr val="FFE161"/>
                </a:gs>
                <a:gs pos="100000">
                  <a:srgbClr val="FF9900"/>
                </a:gs>
              </a:gsLst>
              <a:lin ang="0" scaled="1"/>
            </a:gradFill>
            <a:ln w="9525">
              <a:solidFill>
                <a:srgbClr val="FF9900"/>
              </a:solidFill>
              <a:round/>
              <a:headEnd/>
              <a:tailEnd/>
            </a:ln>
          </p:spPr>
          <p:txBody>
            <a:bodyPr wrap="none" anchor="ctr"/>
            <a:lstStyle/>
            <a:p>
              <a:endParaRPr lang="en-US" sz="1800" b="1"/>
            </a:p>
          </p:txBody>
        </p:sp>
        <p:sp>
          <p:nvSpPr>
            <p:cNvPr id="82980" name="AutoShape 78"/>
            <p:cNvSpPr>
              <a:spLocks noChangeAspect="1" noChangeArrowheads="1"/>
            </p:cNvSpPr>
            <p:nvPr/>
          </p:nvSpPr>
          <p:spPr bwMode="auto">
            <a:xfrm>
              <a:off x="1882" y="1046"/>
              <a:ext cx="215" cy="148"/>
            </a:xfrm>
            <a:prstGeom prst="can">
              <a:avLst>
                <a:gd name="adj" fmla="val 25000"/>
              </a:avLst>
            </a:prstGeom>
            <a:gradFill rotWithShape="1">
              <a:gsLst>
                <a:gs pos="0">
                  <a:srgbClr val="FF9900"/>
                </a:gs>
                <a:gs pos="50000">
                  <a:srgbClr val="FFE161"/>
                </a:gs>
                <a:gs pos="100000">
                  <a:srgbClr val="FF9900"/>
                </a:gs>
              </a:gsLst>
              <a:lin ang="0" scaled="1"/>
            </a:gradFill>
            <a:ln w="9525">
              <a:solidFill>
                <a:srgbClr val="FF9900"/>
              </a:solidFill>
              <a:round/>
              <a:headEnd/>
              <a:tailEnd/>
            </a:ln>
          </p:spPr>
          <p:txBody>
            <a:bodyPr wrap="none" anchor="ctr"/>
            <a:lstStyle/>
            <a:p>
              <a:endParaRPr lang="en-US"/>
            </a:p>
          </p:txBody>
        </p:sp>
        <p:sp>
          <p:nvSpPr>
            <p:cNvPr id="82981" name="Oval 79"/>
            <p:cNvSpPr>
              <a:spLocks noChangeAspect="1" noChangeArrowheads="1"/>
            </p:cNvSpPr>
            <p:nvPr/>
          </p:nvSpPr>
          <p:spPr bwMode="auto">
            <a:xfrm>
              <a:off x="1860" y="1011"/>
              <a:ext cx="269" cy="74"/>
            </a:xfrm>
            <a:prstGeom prst="ellipse">
              <a:avLst/>
            </a:prstGeom>
            <a:gradFill rotWithShape="1">
              <a:gsLst>
                <a:gs pos="0">
                  <a:srgbClr val="FF9900"/>
                </a:gs>
                <a:gs pos="100000">
                  <a:srgbClr val="FFE161"/>
                </a:gs>
              </a:gsLst>
              <a:lin ang="5400000" scaled="1"/>
            </a:gradFill>
            <a:ln w="9525">
              <a:solidFill>
                <a:srgbClr val="FF9900"/>
              </a:solidFill>
              <a:round/>
              <a:headEnd/>
              <a:tailEnd/>
            </a:ln>
          </p:spPr>
          <p:txBody>
            <a:bodyPr wrap="none" anchor="ctr"/>
            <a:lstStyle/>
            <a:p>
              <a:endParaRPr lang="en-US"/>
            </a:p>
          </p:txBody>
        </p:sp>
      </p:grpSp>
      <p:grpSp>
        <p:nvGrpSpPr>
          <p:cNvPr id="27" name="Group 308"/>
          <p:cNvGrpSpPr>
            <a:grpSpLocks/>
          </p:cNvGrpSpPr>
          <p:nvPr/>
        </p:nvGrpSpPr>
        <p:grpSpPr bwMode="auto">
          <a:xfrm>
            <a:off x="6364288" y="2019300"/>
            <a:ext cx="1927225" cy="898525"/>
            <a:chOff x="4009" y="1272"/>
            <a:chExt cx="1214" cy="566"/>
          </a:xfrm>
        </p:grpSpPr>
        <p:grpSp>
          <p:nvGrpSpPr>
            <p:cNvPr id="82974" name="Group 99"/>
            <p:cNvGrpSpPr>
              <a:grpSpLocks noChangeAspect="1"/>
            </p:cNvGrpSpPr>
            <p:nvPr/>
          </p:nvGrpSpPr>
          <p:grpSpPr bwMode="auto">
            <a:xfrm>
              <a:off x="4387" y="1300"/>
              <a:ext cx="458" cy="538"/>
              <a:chOff x="1781" y="1011"/>
              <a:chExt cx="417" cy="490"/>
            </a:xfrm>
          </p:grpSpPr>
          <p:sp>
            <p:nvSpPr>
              <p:cNvPr id="82976" name="AutoShape 100"/>
              <p:cNvSpPr>
                <a:spLocks noChangeAspect="1" noChangeArrowheads="1"/>
              </p:cNvSpPr>
              <p:nvPr/>
            </p:nvSpPr>
            <p:spPr bwMode="auto">
              <a:xfrm>
                <a:off x="1781" y="1100"/>
                <a:ext cx="417" cy="401"/>
              </a:xfrm>
              <a:prstGeom prst="can">
                <a:avLst>
                  <a:gd name="adj" fmla="val 36657"/>
                </a:avLst>
              </a:prstGeom>
              <a:gradFill rotWithShape="1">
                <a:gsLst>
                  <a:gs pos="0">
                    <a:srgbClr val="FF9900"/>
                  </a:gs>
                  <a:gs pos="50000">
                    <a:srgbClr val="FFE161"/>
                  </a:gs>
                  <a:gs pos="100000">
                    <a:srgbClr val="FF9900"/>
                  </a:gs>
                </a:gsLst>
                <a:lin ang="0" scaled="1"/>
              </a:gradFill>
              <a:ln w="9525">
                <a:solidFill>
                  <a:srgbClr val="FF9900"/>
                </a:solidFill>
                <a:round/>
                <a:headEnd/>
                <a:tailEnd/>
              </a:ln>
            </p:spPr>
            <p:txBody>
              <a:bodyPr wrap="none" anchor="ctr"/>
              <a:lstStyle/>
              <a:p>
                <a:endParaRPr lang="en-US" sz="1800" b="1"/>
              </a:p>
            </p:txBody>
          </p:sp>
          <p:sp>
            <p:nvSpPr>
              <p:cNvPr id="82977" name="AutoShape 101"/>
              <p:cNvSpPr>
                <a:spLocks noChangeAspect="1" noChangeArrowheads="1"/>
              </p:cNvSpPr>
              <p:nvPr/>
            </p:nvSpPr>
            <p:spPr bwMode="auto">
              <a:xfrm>
                <a:off x="1882" y="1046"/>
                <a:ext cx="215" cy="148"/>
              </a:xfrm>
              <a:prstGeom prst="can">
                <a:avLst>
                  <a:gd name="adj" fmla="val 25000"/>
                </a:avLst>
              </a:prstGeom>
              <a:gradFill rotWithShape="1">
                <a:gsLst>
                  <a:gs pos="0">
                    <a:srgbClr val="FF9900"/>
                  </a:gs>
                  <a:gs pos="50000">
                    <a:srgbClr val="FFE161"/>
                  </a:gs>
                  <a:gs pos="100000">
                    <a:srgbClr val="FF9900"/>
                  </a:gs>
                </a:gsLst>
                <a:lin ang="0" scaled="1"/>
              </a:gradFill>
              <a:ln w="9525">
                <a:solidFill>
                  <a:srgbClr val="FF9900"/>
                </a:solidFill>
                <a:round/>
                <a:headEnd/>
                <a:tailEnd/>
              </a:ln>
            </p:spPr>
            <p:txBody>
              <a:bodyPr wrap="none" anchor="ctr"/>
              <a:lstStyle/>
              <a:p>
                <a:endParaRPr lang="en-US"/>
              </a:p>
            </p:txBody>
          </p:sp>
          <p:sp>
            <p:nvSpPr>
              <p:cNvPr id="82978" name="Oval 102"/>
              <p:cNvSpPr>
                <a:spLocks noChangeAspect="1" noChangeArrowheads="1"/>
              </p:cNvSpPr>
              <p:nvPr/>
            </p:nvSpPr>
            <p:spPr bwMode="auto">
              <a:xfrm>
                <a:off x="1860" y="1011"/>
                <a:ext cx="269" cy="74"/>
              </a:xfrm>
              <a:prstGeom prst="ellipse">
                <a:avLst/>
              </a:prstGeom>
              <a:gradFill rotWithShape="1">
                <a:gsLst>
                  <a:gs pos="0">
                    <a:srgbClr val="FF9900"/>
                  </a:gs>
                  <a:gs pos="100000">
                    <a:srgbClr val="FFE161"/>
                  </a:gs>
                </a:gsLst>
                <a:lin ang="5400000" scaled="1"/>
              </a:gradFill>
              <a:ln w="9525">
                <a:solidFill>
                  <a:srgbClr val="FF9900"/>
                </a:solidFill>
                <a:round/>
                <a:headEnd/>
                <a:tailEnd/>
              </a:ln>
            </p:spPr>
            <p:txBody>
              <a:bodyPr wrap="none" anchor="ctr"/>
              <a:lstStyle/>
              <a:p>
                <a:endParaRPr lang="en-US"/>
              </a:p>
            </p:txBody>
          </p:sp>
        </p:grpSp>
        <p:sp>
          <p:nvSpPr>
            <p:cNvPr id="82975" name="Oval 107"/>
            <p:cNvSpPr>
              <a:spLocks noChangeAspect="1" noChangeArrowheads="1"/>
            </p:cNvSpPr>
            <p:nvPr/>
          </p:nvSpPr>
          <p:spPr bwMode="auto">
            <a:xfrm>
              <a:off x="4009" y="1272"/>
              <a:ext cx="1214" cy="275"/>
            </a:xfrm>
            <a:prstGeom prst="ellipse">
              <a:avLst/>
            </a:prstGeom>
            <a:noFill/>
            <a:ln w="12700">
              <a:solidFill>
                <a:srgbClr val="333333"/>
              </a:solidFill>
              <a:round/>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57476"/>
                                        </p:tgtEl>
                                      </p:cBhvr>
                                    </p:cmd>
                                  </p:childTnLst>
                                </p:cTn>
                              </p:par>
                            </p:childTnLst>
                          </p:cTn>
                        </p:par>
                      </p:childTnLst>
                    </p:cTn>
                  </p:par>
                  <p:par>
                    <p:cTn id="7" fill="hold">
                      <p:stCondLst>
                        <p:cond delay="indefinite"/>
                      </p:stCondLst>
                      <p:childTnLst>
                        <p:par>
                          <p:cTn id="8" fill="hold">
                            <p:stCondLst>
                              <p:cond delay="0"/>
                            </p:stCondLst>
                            <p:childTnLst>
                              <p:par>
                                <p:cTn id="9" presetID="39" presetClass="entr" presetSubtype="0" accel="10000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47" presetClass="entr" presetSubtype="0" fill="hold" grpId="0" nodeType="afterEffect">
                                  <p:stCondLst>
                                    <p:cond delay="0"/>
                                  </p:stCondLst>
                                  <p:childTnLst>
                                    <p:set>
                                      <p:cBhvr>
                                        <p:cTn id="17" dur="1" fill="hold">
                                          <p:stCondLst>
                                            <p:cond delay="0"/>
                                          </p:stCondLst>
                                        </p:cTn>
                                        <p:tgtEl>
                                          <p:spTgt spid="1257480"/>
                                        </p:tgtEl>
                                        <p:attrNameLst>
                                          <p:attrName>style.visibility</p:attrName>
                                        </p:attrNameLst>
                                      </p:cBhvr>
                                      <p:to>
                                        <p:strVal val="visible"/>
                                      </p:to>
                                    </p:set>
                                    <p:animEffect transition="in" filter="fade">
                                      <p:cBhvr>
                                        <p:cTn id="18" dur="1000"/>
                                        <p:tgtEl>
                                          <p:spTgt spid="1257480"/>
                                        </p:tgtEl>
                                      </p:cBhvr>
                                    </p:animEffect>
                                    <p:anim calcmode="lin" valueType="num">
                                      <p:cBhvr>
                                        <p:cTn id="19" dur="1000" fill="hold"/>
                                        <p:tgtEl>
                                          <p:spTgt spid="1257480"/>
                                        </p:tgtEl>
                                        <p:attrNameLst>
                                          <p:attrName>ppt_x</p:attrName>
                                        </p:attrNameLst>
                                      </p:cBhvr>
                                      <p:tavLst>
                                        <p:tav tm="0">
                                          <p:val>
                                            <p:strVal val="#ppt_x"/>
                                          </p:val>
                                        </p:tav>
                                        <p:tav tm="100000">
                                          <p:val>
                                            <p:strVal val="#ppt_x"/>
                                          </p:val>
                                        </p:tav>
                                      </p:tavLst>
                                    </p:anim>
                                    <p:anim calcmode="lin" valueType="num">
                                      <p:cBhvr>
                                        <p:cTn id="20" dur="1000" fill="hold"/>
                                        <p:tgtEl>
                                          <p:spTgt spid="125748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9" presetClass="entr" presetSubtype="0" fill="hold" grpId="0" nodeType="clickEffect">
                                  <p:stCondLst>
                                    <p:cond delay="0"/>
                                  </p:stCondLst>
                                  <p:childTnLst>
                                    <p:set>
                                      <p:cBhvr>
                                        <p:cTn id="24" dur="1" fill="hold">
                                          <p:stCondLst>
                                            <p:cond delay="0"/>
                                          </p:stCondLst>
                                        </p:cTn>
                                        <p:tgtEl>
                                          <p:spTgt spid="1257483"/>
                                        </p:tgtEl>
                                        <p:attrNameLst>
                                          <p:attrName>style.visibility</p:attrName>
                                        </p:attrNameLst>
                                      </p:cBhvr>
                                      <p:to>
                                        <p:strVal val="visible"/>
                                      </p:to>
                                    </p:set>
                                    <p:anim calcmode="lin" valueType="num">
                                      <p:cBhvr>
                                        <p:cTn id="25" dur="1000" fill="hold"/>
                                        <p:tgtEl>
                                          <p:spTgt spid="1257483"/>
                                        </p:tgtEl>
                                        <p:attrNameLst>
                                          <p:attrName>ppt_x</p:attrName>
                                        </p:attrNameLst>
                                      </p:cBhvr>
                                      <p:tavLst>
                                        <p:tav tm="0">
                                          <p:val>
                                            <p:strVal val="#ppt_x-.2"/>
                                          </p:val>
                                        </p:tav>
                                        <p:tav tm="100000">
                                          <p:val>
                                            <p:strVal val="#ppt_x"/>
                                          </p:val>
                                        </p:tav>
                                      </p:tavLst>
                                    </p:anim>
                                    <p:anim calcmode="lin" valueType="num">
                                      <p:cBhvr>
                                        <p:cTn id="26" dur="1000" fill="hold"/>
                                        <p:tgtEl>
                                          <p:spTgt spid="1257483"/>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25748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ssolv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2"/>
                                        </p:tgtEl>
                                        <p:attrNameLst>
                                          <p:attrName>ppt_y</p:attrName>
                                        </p:attrNameLst>
                                      </p:cBhvr>
                                      <p:tavLst>
                                        <p:tav tm="0">
                                          <p:val>
                                            <p:strVal val="#ppt_y"/>
                                          </p:val>
                                        </p:tav>
                                        <p:tav tm="100000">
                                          <p:val>
                                            <p:strVal val="#ppt_y"/>
                                          </p:val>
                                        </p:tav>
                                      </p:tavLst>
                                    </p:anim>
                                  </p:childTnLst>
                                </p:cTn>
                              </p:par>
                            </p:childTnLst>
                          </p:cTn>
                        </p:par>
                        <p:par>
                          <p:cTn id="41" fill="hold">
                            <p:stCondLst>
                              <p:cond delay="500"/>
                            </p:stCondLst>
                            <p:childTnLst>
                              <p:par>
                                <p:cTn id="42" presetID="47" presetClass="entr" presetSubtype="0" fill="hold" grpId="0" nodeType="afterEffect">
                                  <p:stCondLst>
                                    <p:cond delay="0"/>
                                  </p:stCondLst>
                                  <p:childTnLst>
                                    <p:set>
                                      <p:cBhvr>
                                        <p:cTn id="43" dur="1" fill="hold">
                                          <p:stCondLst>
                                            <p:cond delay="0"/>
                                          </p:stCondLst>
                                        </p:cTn>
                                        <p:tgtEl>
                                          <p:spTgt spid="1257481"/>
                                        </p:tgtEl>
                                        <p:attrNameLst>
                                          <p:attrName>style.visibility</p:attrName>
                                        </p:attrNameLst>
                                      </p:cBhvr>
                                      <p:to>
                                        <p:strVal val="visible"/>
                                      </p:to>
                                    </p:set>
                                    <p:animEffect transition="in" filter="fade">
                                      <p:cBhvr>
                                        <p:cTn id="44" dur="1000"/>
                                        <p:tgtEl>
                                          <p:spTgt spid="1257481"/>
                                        </p:tgtEl>
                                      </p:cBhvr>
                                    </p:animEffect>
                                    <p:anim calcmode="lin" valueType="num">
                                      <p:cBhvr>
                                        <p:cTn id="45" dur="1000" fill="hold"/>
                                        <p:tgtEl>
                                          <p:spTgt spid="1257481"/>
                                        </p:tgtEl>
                                        <p:attrNameLst>
                                          <p:attrName>ppt_x</p:attrName>
                                        </p:attrNameLst>
                                      </p:cBhvr>
                                      <p:tavLst>
                                        <p:tav tm="0">
                                          <p:val>
                                            <p:strVal val="#ppt_x"/>
                                          </p:val>
                                        </p:tav>
                                        <p:tav tm="100000">
                                          <p:val>
                                            <p:strVal val="#ppt_x"/>
                                          </p:val>
                                        </p:tav>
                                      </p:tavLst>
                                    </p:anim>
                                    <p:anim calcmode="lin" valueType="num">
                                      <p:cBhvr>
                                        <p:cTn id="46" dur="1000" fill="hold"/>
                                        <p:tgtEl>
                                          <p:spTgt spid="125748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9" presetClass="entr" presetSubtype="0" fill="hold" grpId="0" nodeType="clickEffect">
                                  <p:stCondLst>
                                    <p:cond delay="0"/>
                                  </p:stCondLst>
                                  <p:childTnLst>
                                    <p:set>
                                      <p:cBhvr>
                                        <p:cTn id="50" dur="1" fill="hold">
                                          <p:stCondLst>
                                            <p:cond delay="0"/>
                                          </p:stCondLst>
                                        </p:cTn>
                                        <p:tgtEl>
                                          <p:spTgt spid="1257484"/>
                                        </p:tgtEl>
                                        <p:attrNameLst>
                                          <p:attrName>style.visibility</p:attrName>
                                        </p:attrNameLst>
                                      </p:cBhvr>
                                      <p:to>
                                        <p:strVal val="visible"/>
                                      </p:to>
                                    </p:set>
                                    <p:anim calcmode="lin" valueType="num">
                                      <p:cBhvr>
                                        <p:cTn id="51" dur="1000" fill="hold"/>
                                        <p:tgtEl>
                                          <p:spTgt spid="1257484"/>
                                        </p:tgtEl>
                                        <p:attrNameLst>
                                          <p:attrName>ppt_x</p:attrName>
                                        </p:attrNameLst>
                                      </p:cBhvr>
                                      <p:tavLst>
                                        <p:tav tm="0">
                                          <p:val>
                                            <p:strVal val="#ppt_x-.2"/>
                                          </p:val>
                                        </p:tav>
                                        <p:tav tm="100000">
                                          <p:val>
                                            <p:strVal val="#ppt_x"/>
                                          </p:val>
                                        </p:tav>
                                      </p:tavLst>
                                    </p:anim>
                                    <p:anim calcmode="lin" valueType="num">
                                      <p:cBhvr>
                                        <p:cTn id="52" dur="1000" fill="hold"/>
                                        <p:tgtEl>
                                          <p:spTgt spid="1257484"/>
                                        </p:tgtEl>
                                        <p:attrNameLst>
                                          <p:attrName>ppt_y</p:attrName>
                                        </p:attrNameLst>
                                      </p:cBhvr>
                                      <p:tavLst>
                                        <p:tav tm="0">
                                          <p:val>
                                            <p:strVal val="#ppt_y"/>
                                          </p:val>
                                        </p:tav>
                                        <p:tav tm="100000">
                                          <p:val>
                                            <p:strVal val="#ppt_y"/>
                                          </p:val>
                                        </p:tav>
                                      </p:tavLst>
                                    </p:anim>
                                    <p:animEffect transition="in" filter="wipe(right)" prLst="gradientSize: 0.1">
                                      <p:cBhvr>
                                        <p:cTn id="53" dur="1000"/>
                                        <p:tgtEl>
                                          <p:spTgt spid="1257484"/>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dissolve">
                                      <p:cBhvr>
                                        <p:cTn id="5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59" fill="hold" display="0">
                  <p:stCondLst>
                    <p:cond delay="indefinite"/>
                  </p:stCondLst>
                  <p:endCondLst>
                    <p:cond evt="onPrev" delay="0">
                      <p:tgtEl>
                        <p:sldTgt/>
                      </p:tgtEl>
                    </p:cond>
                    <p:cond evt="onStopAudio" delay="0">
                      <p:tgtEl>
                        <p:sldTgt/>
                      </p:tgtEl>
                    </p:cond>
                  </p:endCondLst>
                </p:cTn>
                <p:tgtEl>
                  <p:spTgt spid="1257476"/>
                </p:tgtEl>
              </p:cMediaNode>
            </p:audio>
          </p:childTnLst>
        </p:cTn>
      </p:par>
    </p:tnLst>
    <p:bldLst>
      <p:bldP spid="1257480" grpId="0"/>
      <p:bldP spid="1257481" grpId="0"/>
      <p:bldP spid="1257483" grpId="0"/>
      <p:bldP spid="1257484" grpId="0"/>
    </p:bldLst>
  </p:timing>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8898" name="Rectangle 2"/>
          <p:cNvSpPr>
            <a:spLocks noChangeArrowheads="1"/>
          </p:cNvSpPr>
          <p:nvPr/>
        </p:nvSpPr>
        <p:spPr bwMode="auto">
          <a:xfrm>
            <a:off x="2997200" y="465138"/>
            <a:ext cx="2762250" cy="366712"/>
          </a:xfrm>
          <a:prstGeom prst="rect">
            <a:avLst/>
          </a:prstGeom>
          <a:noFill/>
          <a:ln w="9525">
            <a:noFill/>
            <a:miter lim="800000"/>
            <a:headEnd/>
            <a:tailEnd/>
          </a:ln>
        </p:spPr>
        <p:txBody>
          <a:bodyPr wrap="none" anchor="ctr">
            <a:spAutoFit/>
          </a:bodyPr>
          <a:lstStyle/>
          <a:p>
            <a:r>
              <a:rPr lang="en-US" sz="1800" b="1">
                <a:solidFill>
                  <a:srgbClr val="000000"/>
                </a:solidFill>
                <a:cs typeface="Arial" charset="0"/>
              </a:rPr>
              <a:t>Gas Review Problem #6</a:t>
            </a:r>
            <a:endParaRPr lang="en-US" sz="1800">
              <a:solidFill>
                <a:srgbClr val="000000"/>
              </a:solidFill>
            </a:endParaRPr>
          </a:p>
        </p:txBody>
      </p:sp>
      <p:sp>
        <p:nvSpPr>
          <p:cNvPr id="854019" name="Rectangle 3"/>
          <p:cNvSpPr>
            <a:spLocks noChangeArrowheads="1"/>
          </p:cNvSpPr>
          <p:nvPr/>
        </p:nvSpPr>
        <p:spPr bwMode="auto">
          <a:xfrm>
            <a:off x="914400" y="596900"/>
            <a:ext cx="7388225" cy="5843588"/>
          </a:xfrm>
          <a:prstGeom prst="rect">
            <a:avLst/>
          </a:prstGeom>
          <a:noFill/>
          <a:ln w="9525">
            <a:noFill/>
            <a:miter lim="800000"/>
            <a:headEnd/>
            <a:tailEnd/>
          </a:ln>
        </p:spPr>
        <p:txBody>
          <a:bodyPr wrap="none" anchor="ctr">
            <a:spAutoFit/>
          </a:bodyPr>
          <a:lstStyle/>
          <a:p>
            <a:pPr algn="l"/>
            <a:endParaRPr lang="en-US" sz="1800">
              <a:solidFill>
                <a:srgbClr val="000000"/>
              </a:solidFill>
              <a:cs typeface="Arial" charset="0"/>
            </a:endParaRPr>
          </a:p>
          <a:p>
            <a:pPr algn="l" eaLnBrk="0" hangingPunct="0"/>
            <a:r>
              <a:rPr lang="en-US" sz="1800">
                <a:solidFill>
                  <a:srgbClr val="000000"/>
                </a:solidFill>
                <a:cs typeface="Arial" charset="0"/>
              </a:rPr>
              <a:t>Iron (II) sulfide reacts with hydrochloric acid as follows:</a:t>
            </a:r>
            <a:endParaRPr lang="en-US" sz="1800">
              <a:solidFill>
                <a:srgbClr val="000000"/>
              </a:solidFill>
            </a:endParaRPr>
          </a:p>
          <a:p>
            <a:pPr algn="l" eaLnBrk="0" hangingPunct="0"/>
            <a:r>
              <a:rPr lang="en-US" sz="1800">
                <a:solidFill>
                  <a:srgbClr val="000000"/>
                </a:solidFill>
                <a:cs typeface="Arial" charset="0"/>
              </a:rPr>
              <a:t>	FeS(</a:t>
            </a:r>
            <a:r>
              <a:rPr lang="en-US" sz="1800" i="1">
                <a:solidFill>
                  <a:srgbClr val="000000"/>
                </a:solidFill>
                <a:cs typeface="Arial" charset="0"/>
              </a:rPr>
              <a:t>s</a:t>
            </a:r>
            <a:r>
              <a:rPr lang="en-US" sz="1800">
                <a:solidFill>
                  <a:srgbClr val="000000"/>
                </a:solidFill>
                <a:cs typeface="Arial" charset="0"/>
              </a:rPr>
              <a:t>)  +  2 HCl(</a:t>
            </a:r>
            <a:r>
              <a:rPr lang="en-US" sz="1800" i="1">
                <a:solidFill>
                  <a:srgbClr val="000000"/>
                </a:solidFill>
                <a:cs typeface="Arial" charset="0"/>
              </a:rPr>
              <a:t>aq</a:t>
            </a:r>
            <a:r>
              <a:rPr lang="en-US" sz="1800">
                <a:solidFill>
                  <a:srgbClr val="000000"/>
                </a:solidFill>
                <a:cs typeface="Arial" charset="0"/>
              </a:rPr>
              <a:t>)            FeCl</a:t>
            </a:r>
            <a:r>
              <a:rPr lang="en-US" sz="1800" baseline="-30000">
                <a:solidFill>
                  <a:srgbClr val="000000"/>
                </a:solidFill>
                <a:cs typeface="Arial" charset="0"/>
              </a:rPr>
              <a:t>2</a:t>
            </a:r>
            <a:r>
              <a:rPr lang="en-US" sz="1800">
                <a:solidFill>
                  <a:srgbClr val="000000"/>
                </a:solidFill>
                <a:cs typeface="Arial" charset="0"/>
              </a:rPr>
              <a:t>(</a:t>
            </a:r>
            <a:r>
              <a:rPr lang="en-US" sz="1800" i="1">
                <a:solidFill>
                  <a:srgbClr val="000000"/>
                </a:solidFill>
                <a:cs typeface="Arial" charset="0"/>
              </a:rPr>
              <a:t>aq</a:t>
            </a:r>
            <a:r>
              <a:rPr lang="en-US" sz="1800">
                <a:solidFill>
                  <a:srgbClr val="000000"/>
                </a:solidFill>
                <a:cs typeface="Arial" charset="0"/>
              </a:rPr>
              <a:t>)  +  H</a:t>
            </a:r>
            <a:r>
              <a:rPr lang="en-US" sz="1800" baseline="-30000">
                <a:solidFill>
                  <a:srgbClr val="000000"/>
                </a:solidFill>
                <a:cs typeface="Arial" charset="0"/>
              </a:rPr>
              <a:t>2</a:t>
            </a:r>
            <a:r>
              <a:rPr lang="en-US" sz="1800">
                <a:solidFill>
                  <a:srgbClr val="000000"/>
                </a:solidFill>
                <a:cs typeface="Arial" charset="0"/>
              </a:rPr>
              <a:t>S(</a:t>
            </a:r>
            <a:r>
              <a:rPr lang="en-US" sz="1800" i="1">
                <a:solidFill>
                  <a:srgbClr val="000000"/>
                </a:solidFill>
                <a:cs typeface="Arial" charset="0"/>
              </a:rPr>
              <a:t>g</a:t>
            </a:r>
            <a:r>
              <a:rPr lang="en-US" sz="1800">
                <a:solidFill>
                  <a:srgbClr val="000000"/>
                </a:solidFill>
                <a:cs typeface="Arial" charset="0"/>
              </a:rPr>
              <a:t>)</a:t>
            </a:r>
          </a:p>
          <a:p>
            <a:pPr algn="l" eaLnBrk="0" hangingPunct="0"/>
            <a:endParaRPr lang="en-US" sz="1800">
              <a:solidFill>
                <a:srgbClr val="000000"/>
              </a:solidFill>
            </a:endParaRPr>
          </a:p>
          <a:p>
            <a:pPr algn="l" eaLnBrk="0" hangingPunct="0"/>
            <a:r>
              <a:rPr lang="en-US" sz="1800">
                <a:solidFill>
                  <a:srgbClr val="000000"/>
                </a:solidFill>
                <a:cs typeface="Arial" charset="0"/>
              </a:rPr>
              <a:t>What volume of H</a:t>
            </a:r>
            <a:r>
              <a:rPr lang="en-US" sz="1800" baseline="-30000">
                <a:solidFill>
                  <a:srgbClr val="000000"/>
                </a:solidFill>
                <a:cs typeface="Arial" charset="0"/>
              </a:rPr>
              <a:t>2</a:t>
            </a:r>
            <a:r>
              <a:rPr lang="en-US" sz="1800">
                <a:solidFill>
                  <a:srgbClr val="000000"/>
                </a:solidFill>
                <a:cs typeface="Arial" charset="0"/>
              </a:rPr>
              <a:t>S, measured at 30</a:t>
            </a:r>
            <a:r>
              <a:rPr lang="en-US" sz="1800" baseline="30000">
                <a:solidFill>
                  <a:srgbClr val="000000"/>
                </a:solidFill>
                <a:cs typeface="Arial" charset="0"/>
              </a:rPr>
              <a:t>o</a:t>
            </a:r>
            <a:r>
              <a:rPr lang="en-US" sz="1800">
                <a:solidFill>
                  <a:srgbClr val="000000"/>
                </a:solidFill>
                <a:cs typeface="Arial" charset="0"/>
              </a:rPr>
              <a:t>C and 95.1 kPa, will be produced</a:t>
            </a:r>
          </a:p>
          <a:p>
            <a:pPr algn="l" eaLnBrk="0" hangingPunct="0"/>
            <a:r>
              <a:rPr lang="en-US" sz="1800">
                <a:solidFill>
                  <a:srgbClr val="000000"/>
                </a:solidFill>
                <a:cs typeface="Arial" charset="0"/>
              </a:rPr>
              <a:t>when 132 g of FeS reacts?</a:t>
            </a:r>
          </a:p>
          <a:p>
            <a:pPr algn="l" eaLnBrk="0" hangingPunct="0"/>
            <a:endParaRPr lang="en-US" sz="1800">
              <a:solidFill>
                <a:srgbClr val="000000"/>
              </a:solidFill>
            </a:endParaRPr>
          </a:p>
          <a:p>
            <a:pPr algn="l" eaLnBrk="0" hangingPunct="0"/>
            <a:r>
              <a:rPr lang="en-US" sz="1800">
                <a:solidFill>
                  <a:srgbClr val="0000FF"/>
                </a:solidFill>
                <a:cs typeface="Arial" charset="0"/>
              </a:rPr>
              <a:t>Calculate number of moles of H</a:t>
            </a:r>
            <a:r>
              <a:rPr lang="en-US" sz="1800" baseline="-30000">
                <a:solidFill>
                  <a:srgbClr val="0000FF"/>
                </a:solidFill>
                <a:cs typeface="Arial" charset="0"/>
              </a:rPr>
              <a:t>2</a:t>
            </a:r>
            <a:r>
              <a:rPr lang="en-US" sz="1800">
                <a:solidFill>
                  <a:srgbClr val="0000FF"/>
                </a:solidFill>
                <a:cs typeface="Arial" charset="0"/>
              </a:rPr>
              <a:t>S...</a:t>
            </a:r>
            <a:endParaRPr lang="en-US" sz="800">
              <a:solidFill>
                <a:srgbClr val="0000FF"/>
              </a:solidFill>
              <a:cs typeface="Arial" charset="0"/>
            </a:endParaRPr>
          </a:p>
          <a:p>
            <a:pPr algn="l" eaLnBrk="0" hangingPunct="0"/>
            <a:endParaRPr lang="en-US" sz="800">
              <a:solidFill>
                <a:srgbClr val="000000"/>
              </a:solidFill>
            </a:endParaRPr>
          </a:p>
          <a:p>
            <a:pPr algn="l" eaLnBrk="0" hangingPunct="0"/>
            <a:r>
              <a:rPr lang="en-US" sz="1800">
                <a:solidFill>
                  <a:srgbClr val="000000"/>
                </a:solidFill>
                <a:cs typeface="Arial" charset="0"/>
              </a:rPr>
              <a:t>   </a:t>
            </a:r>
            <a:r>
              <a:rPr lang="en-US" sz="1800">
                <a:solidFill>
                  <a:srgbClr val="0000FF"/>
                </a:solidFill>
                <a:cs typeface="Arial" charset="0"/>
              </a:rPr>
              <a:t>     </a:t>
            </a:r>
            <a:r>
              <a:rPr lang="en-US" sz="1800">
                <a:solidFill>
                  <a:srgbClr val="000000"/>
                </a:solidFill>
                <a:cs typeface="Arial" charset="0"/>
              </a:rPr>
              <a:t>x mole H</a:t>
            </a:r>
            <a:r>
              <a:rPr lang="en-US" sz="1800" baseline="-25000">
                <a:solidFill>
                  <a:srgbClr val="000000"/>
                </a:solidFill>
                <a:cs typeface="Arial" charset="0"/>
              </a:rPr>
              <a:t>2</a:t>
            </a:r>
            <a:r>
              <a:rPr lang="en-US" sz="1800">
                <a:solidFill>
                  <a:srgbClr val="000000"/>
                </a:solidFill>
                <a:cs typeface="Arial" charset="0"/>
              </a:rPr>
              <a:t>S  =  132 g FeS    </a:t>
            </a:r>
            <a:r>
              <a:rPr lang="en-US" sz="1900">
                <a:solidFill>
                  <a:srgbClr val="000000"/>
                </a:solidFill>
                <a:cs typeface="Arial" charset="0"/>
              </a:rPr>
              <a:t> </a:t>
            </a:r>
            <a:r>
              <a:rPr lang="en-US" sz="1800">
                <a:solidFill>
                  <a:srgbClr val="000000"/>
                </a:solidFill>
                <a:cs typeface="Arial" charset="0"/>
              </a:rPr>
              <a:t>                         </a:t>
            </a:r>
            <a:endParaRPr lang="en-US" sz="1800">
              <a:solidFill>
                <a:srgbClr val="000000"/>
              </a:solidFill>
            </a:endParaRPr>
          </a:p>
          <a:p>
            <a:pPr algn="l" eaLnBrk="0" hangingPunct="0"/>
            <a:endParaRPr lang="en-US" sz="1800">
              <a:solidFill>
                <a:srgbClr val="0000FF"/>
              </a:solidFill>
              <a:cs typeface="Arial" charset="0"/>
            </a:endParaRPr>
          </a:p>
          <a:p>
            <a:pPr algn="l" eaLnBrk="0" hangingPunct="0"/>
            <a:r>
              <a:rPr lang="en-US" sz="1800">
                <a:solidFill>
                  <a:srgbClr val="0000FF"/>
                </a:solidFill>
                <a:cs typeface="Arial" charset="0"/>
              </a:rPr>
              <a:t>Write given information:</a:t>
            </a:r>
            <a:endParaRPr lang="en-US" sz="1800">
              <a:solidFill>
                <a:srgbClr val="000000"/>
              </a:solidFill>
            </a:endParaRPr>
          </a:p>
          <a:p>
            <a:pPr algn="l" eaLnBrk="0" hangingPunct="0"/>
            <a:r>
              <a:rPr lang="en-US" sz="1800">
                <a:solidFill>
                  <a:srgbClr val="000000"/>
                </a:solidFill>
                <a:cs typeface="Arial" charset="0"/>
              </a:rPr>
              <a:t>	P  =   </a:t>
            </a:r>
          </a:p>
          <a:p>
            <a:pPr algn="l" eaLnBrk="0" hangingPunct="0"/>
            <a:r>
              <a:rPr lang="en-US" sz="1800">
                <a:solidFill>
                  <a:srgbClr val="000000"/>
                </a:solidFill>
                <a:cs typeface="Arial" charset="0"/>
              </a:rPr>
              <a:t>	n  =   </a:t>
            </a:r>
          </a:p>
          <a:p>
            <a:pPr algn="l" eaLnBrk="0" hangingPunct="0"/>
            <a:r>
              <a:rPr lang="en-US" sz="1800">
                <a:solidFill>
                  <a:srgbClr val="000000"/>
                </a:solidFill>
                <a:cs typeface="Arial" charset="0"/>
              </a:rPr>
              <a:t>	R  =   </a:t>
            </a:r>
          </a:p>
          <a:p>
            <a:pPr algn="l" eaLnBrk="0" hangingPunct="0"/>
            <a:r>
              <a:rPr lang="en-US" sz="1800">
                <a:solidFill>
                  <a:srgbClr val="000000"/>
                </a:solidFill>
                <a:cs typeface="Arial" charset="0"/>
              </a:rPr>
              <a:t>	T  =   </a:t>
            </a:r>
            <a:r>
              <a:rPr lang="en-US" sz="1800">
                <a:solidFill>
                  <a:srgbClr val="000000"/>
                </a:solidFill>
              </a:rPr>
              <a:t> </a:t>
            </a:r>
            <a:endParaRPr lang="en-US" sz="1800">
              <a:solidFill>
                <a:srgbClr val="000000"/>
              </a:solidFill>
              <a:cs typeface="Arial" charset="0"/>
            </a:endParaRPr>
          </a:p>
          <a:p>
            <a:pPr algn="l" eaLnBrk="0" hangingPunct="0"/>
            <a:endParaRPr lang="en-US" sz="1800">
              <a:solidFill>
                <a:srgbClr val="0000FF"/>
              </a:solidFill>
              <a:cs typeface="Arial" charset="0"/>
            </a:endParaRPr>
          </a:p>
          <a:p>
            <a:pPr algn="l" eaLnBrk="0" hangingPunct="0"/>
            <a:r>
              <a:rPr lang="en-US" sz="1800">
                <a:solidFill>
                  <a:srgbClr val="0000FF"/>
                </a:solidFill>
                <a:cs typeface="Arial" charset="0"/>
              </a:rPr>
              <a:t>Equation: </a:t>
            </a:r>
            <a:r>
              <a:rPr lang="en-US" sz="1800">
                <a:solidFill>
                  <a:srgbClr val="000000"/>
                </a:solidFill>
                <a:cs typeface="Arial" charset="0"/>
              </a:rPr>
              <a:t>  </a:t>
            </a:r>
            <a:endParaRPr lang="en-US" sz="1800">
              <a:solidFill>
                <a:srgbClr val="000000"/>
              </a:solidFill>
            </a:endParaRPr>
          </a:p>
          <a:p>
            <a:pPr algn="l" eaLnBrk="0" hangingPunct="0"/>
            <a:endParaRPr lang="en-US" sz="800">
              <a:solidFill>
                <a:srgbClr val="0000FF"/>
              </a:solidFill>
              <a:cs typeface="Arial" charset="0"/>
            </a:endParaRPr>
          </a:p>
          <a:p>
            <a:pPr algn="l" eaLnBrk="0" hangingPunct="0"/>
            <a:r>
              <a:rPr lang="en-US" sz="1800">
                <a:solidFill>
                  <a:srgbClr val="0000FF"/>
                </a:solidFill>
                <a:cs typeface="Arial" charset="0"/>
              </a:rPr>
              <a:t>Substitute into Equation:  </a:t>
            </a:r>
            <a:r>
              <a:rPr lang="en-US" sz="1800">
                <a:solidFill>
                  <a:srgbClr val="000000"/>
                </a:solidFill>
                <a:cs typeface="Arial" charset="0"/>
              </a:rPr>
              <a:t>    </a:t>
            </a:r>
            <a:r>
              <a:rPr lang="en-US" sz="2600">
                <a:solidFill>
                  <a:srgbClr val="000000"/>
                </a:solidFill>
                <a:cs typeface="Arial" charset="0"/>
              </a:rPr>
              <a:t>    </a:t>
            </a:r>
            <a:r>
              <a:rPr lang="en-US" sz="2200">
                <a:solidFill>
                  <a:srgbClr val="000000"/>
                </a:solidFill>
                <a:cs typeface="Arial" charset="0"/>
              </a:rPr>
              <a:t> </a:t>
            </a:r>
            <a:r>
              <a:rPr lang="en-US" sz="2600">
                <a:solidFill>
                  <a:srgbClr val="000000"/>
                </a:solidFill>
                <a:cs typeface="Arial" charset="0"/>
              </a:rPr>
              <a:t>   </a:t>
            </a:r>
            <a:r>
              <a:rPr lang="en-US" sz="1000">
                <a:solidFill>
                  <a:srgbClr val="000000"/>
                </a:solidFill>
                <a:cs typeface="Arial" charset="0"/>
              </a:rPr>
              <a:t> </a:t>
            </a:r>
            <a:r>
              <a:rPr lang="en-US" sz="2600">
                <a:solidFill>
                  <a:srgbClr val="000000"/>
                </a:solidFill>
                <a:cs typeface="Arial" charset="0"/>
              </a:rPr>
              <a:t>                         </a:t>
            </a:r>
            <a:r>
              <a:rPr lang="en-US">
                <a:solidFill>
                  <a:srgbClr val="000000"/>
                </a:solidFill>
                <a:cs typeface="Arial" charset="0"/>
              </a:rPr>
              <a:t>  </a:t>
            </a:r>
          </a:p>
          <a:p>
            <a:pPr algn="l" eaLnBrk="0" hangingPunct="0"/>
            <a:endParaRPr lang="en-US" sz="1000">
              <a:solidFill>
                <a:srgbClr val="000000"/>
              </a:solidFill>
              <a:cs typeface="Arial" charset="0"/>
            </a:endParaRPr>
          </a:p>
          <a:p>
            <a:pPr algn="l" eaLnBrk="0" hangingPunct="0"/>
            <a:r>
              <a:rPr lang="en-US" sz="1800">
                <a:solidFill>
                  <a:srgbClr val="0000FF"/>
                </a:solidFill>
                <a:cs typeface="Arial" charset="0"/>
              </a:rPr>
              <a:t>Solve equation for Volume:  </a:t>
            </a:r>
            <a:r>
              <a:rPr lang="en-US" sz="1800">
                <a:solidFill>
                  <a:srgbClr val="000000"/>
                </a:solidFill>
                <a:cs typeface="Arial" charset="0"/>
              </a:rPr>
              <a:t>  </a:t>
            </a:r>
          </a:p>
        </p:txBody>
      </p:sp>
      <p:sp>
        <p:nvSpPr>
          <p:cNvPr id="854022" name="Line 6"/>
          <p:cNvSpPr>
            <a:spLocks noChangeShapeType="1"/>
          </p:cNvSpPr>
          <p:nvPr/>
        </p:nvSpPr>
        <p:spPr bwMode="auto">
          <a:xfrm>
            <a:off x="4106863" y="1339850"/>
            <a:ext cx="527050" cy="0"/>
          </a:xfrm>
          <a:prstGeom prst="line">
            <a:avLst/>
          </a:prstGeom>
          <a:noFill/>
          <a:ln w="15875">
            <a:solidFill>
              <a:schemeClr val="tx1"/>
            </a:solidFill>
            <a:round/>
            <a:headEnd/>
            <a:tailEnd type="triangle" w="med" len="med"/>
          </a:ln>
        </p:spPr>
        <p:txBody>
          <a:bodyPr/>
          <a:lstStyle/>
          <a:p>
            <a:endParaRPr lang="en-US">
              <a:solidFill>
                <a:srgbClr val="000000"/>
              </a:solidFill>
            </a:endParaRPr>
          </a:p>
        </p:txBody>
      </p:sp>
      <p:sp>
        <p:nvSpPr>
          <p:cNvPr id="854023" name="Text Box 7"/>
          <p:cNvSpPr txBox="1">
            <a:spLocks noChangeArrowheads="1"/>
          </p:cNvSpPr>
          <p:nvPr/>
        </p:nvSpPr>
        <p:spPr bwMode="auto">
          <a:xfrm>
            <a:off x="1935163" y="1477963"/>
            <a:ext cx="563562" cy="274637"/>
          </a:xfrm>
          <a:prstGeom prst="rect">
            <a:avLst/>
          </a:prstGeom>
          <a:noFill/>
          <a:ln w="9525">
            <a:noFill/>
            <a:miter lim="800000"/>
            <a:headEnd/>
            <a:tailEnd/>
          </a:ln>
        </p:spPr>
        <p:txBody>
          <a:bodyPr wrap="none">
            <a:spAutoFit/>
          </a:bodyPr>
          <a:lstStyle/>
          <a:p>
            <a:pPr algn="l"/>
            <a:r>
              <a:rPr lang="en-US">
                <a:solidFill>
                  <a:srgbClr val="333333"/>
                </a:solidFill>
              </a:rPr>
              <a:t>132 g</a:t>
            </a:r>
          </a:p>
        </p:txBody>
      </p:sp>
      <p:sp>
        <p:nvSpPr>
          <p:cNvPr id="854024" name="Text Box 8"/>
          <p:cNvSpPr txBox="1">
            <a:spLocks noChangeArrowheads="1"/>
          </p:cNvSpPr>
          <p:nvPr/>
        </p:nvSpPr>
        <p:spPr bwMode="auto">
          <a:xfrm>
            <a:off x="6159500" y="1495425"/>
            <a:ext cx="412750" cy="274638"/>
          </a:xfrm>
          <a:prstGeom prst="rect">
            <a:avLst/>
          </a:prstGeom>
          <a:noFill/>
          <a:ln w="9525">
            <a:noFill/>
            <a:miter lim="800000"/>
            <a:headEnd/>
            <a:tailEnd/>
          </a:ln>
        </p:spPr>
        <p:txBody>
          <a:bodyPr wrap="none">
            <a:spAutoFit/>
          </a:bodyPr>
          <a:lstStyle/>
          <a:p>
            <a:pPr algn="l"/>
            <a:r>
              <a:rPr lang="en-US">
                <a:solidFill>
                  <a:srgbClr val="333333"/>
                </a:solidFill>
              </a:rPr>
              <a:t>X L</a:t>
            </a:r>
          </a:p>
        </p:txBody>
      </p:sp>
      <p:grpSp>
        <p:nvGrpSpPr>
          <p:cNvPr id="2" name="Group 14"/>
          <p:cNvGrpSpPr>
            <a:grpSpLocks/>
          </p:cNvGrpSpPr>
          <p:nvPr/>
        </p:nvGrpSpPr>
        <p:grpSpPr bwMode="auto">
          <a:xfrm>
            <a:off x="4178300" y="2916238"/>
            <a:ext cx="1708150" cy="457200"/>
            <a:chOff x="3469" y="2578"/>
            <a:chExt cx="1076" cy="288"/>
          </a:xfrm>
        </p:grpSpPr>
        <p:sp>
          <p:nvSpPr>
            <p:cNvPr id="208918" name="Text Box 9"/>
            <p:cNvSpPr txBox="1">
              <a:spLocks noChangeArrowheads="1"/>
            </p:cNvSpPr>
            <p:nvPr/>
          </p:nvSpPr>
          <p:spPr bwMode="auto">
            <a:xfrm>
              <a:off x="3469" y="2578"/>
              <a:ext cx="1076" cy="288"/>
            </a:xfrm>
            <a:prstGeom prst="rect">
              <a:avLst/>
            </a:prstGeom>
            <a:noFill/>
            <a:ln w="9525">
              <a:noFill/>
              <a:miter lim="800000"/>
              <a:headEnd/>
              <a:tailEnd/>
            </a:ln>
          </p:spPr>
          <p:txBody>
            <a:bodyPr wrap="none">
              <a:spAutoFit/>
            </a:bodyPr>
            <a:lstStyle/>
            <a:p>
              <a:pPr algn="l"/>
              <a:r>
                <a:rPr lang="en-US">
                  <a:solidFill>
                    <a:srgbClr val="000000"/>
                  </a:solidFill>
                </a:rPr>
                <a:t>1 mol FeS   1 mol H</a:t>
              </a:r>
              <a:r>
                <a:rPr lang="en-US" baseline="-25000">
                  <a:solidFill>
                    <a:srgbClr val="000000"/>
                  </a:solidFill>
                </a:rPr>
                <a:t>2</a:t>
              </a:r>
              <a:r>
                <a:rPr lang="en-US">
                  <a:solidFill>
                    <a:srgbClr val="000000"/>
                  </a:solidFill>
                </a:rPr>
                <a:t>S</a:t>
              </a:r>
            </a:p>
            <a:p>
              <a:pPr algn="l"/>
              <a:r>
                <a:rPr lang="en-US">
                  <a:solidFill>
                    <a:srgbClr val="000000"/>
                  </a:solidFill>
                </a:rPr>
                <a:t>879 g FeS   1 mol FeS</a:t>
              </a:r>
            </a:p>
          </p:txBody>
        </p:sp>
        <p:sp>
          <p:nvSpPr>
            <p:cNvPr id="208919" name="AutoShape 10"/>
            <p:cNvSpPr>
              <a:spLocks noChangeArrowheads="1"/>
            </p:cNvSpPr>
            <p:nvPr/>
          </p:nvSpPr>
          <p:spPr bwMode="auto">
            <a:xfrm>
              <a:off x="3505" y="2608"/>
              <a:ext cx="494" cy="245"/>
            </a:xfrm>
            <a:prstGeom prst="bracketPair">
              <a:avLst>
                <a:gd name="adj" fmla="val 16667"/>
              </a:avLst>
            </a:prstGeom>
            <a:noFill/>
            <a:ln w="9525">
              <a:solidFill>
                <a:schemeClr val="tx1"/>
              </a:solidFill>
              <a:round/>
              <a:headEnd/>
              <a:tailEnd/>
            </a:ln>
          </p:spPr>
          <p:txBody>
            <a:bodyPr wrap="none" anchor="ctr"/>
            <a:lstStyle/>
            <a:p>
              <a:endParaRPr lang="en-US">
                <a:solidFill>
                  <a:srgbClr val="000000"/>
                </a:solidFill>
              </a:endParaRPr>
            </a:p>
          </p:txBody>
        </p:sp>
        <p:sp>
          <p:nvSpPr>
            <p:cNvPr id="208920" name="AutoShape 11"/>
            <p:cNvSpPr>
              <a:spLocks noChangeArrowheads="1"/>
            </p:cNvSpPr>
            <p:nvPr/>
          </p:nvSpPr>
          <p:spPr bwMode="auto">
            <a:xfrm>
              <a:off x="4026" y="2609"/>
              <a:ext cx="494" cy="245"/>
            </a:xfrm>
            <a:prstGeom prst="bracketPair">
              <a:avLst>
                <a:gd name="adj" fmla="val 16667"/>
              </a:avLst>
            </a:prstGeom>
            <a:noFill/>
            <a:ln w="9525">
              <a:solidFill>
                <a:schemeClr val="tx1"/>
              </a:solidFill>
              <a:round/>
              <a:headEnd/>
              <a:tailEnd/>
            </a:ln>
          </p:spPr>
          <p:txBody>
            <a:bodyPr wrap="none" anchor="ctr"/>
            <a:lstStyle/>
            <a:p>
              <a:endParaRPr lang="en-US">
                <a:solidFill>
                  <a:srgbClr val="000000"/>
                </a:solidFill>
              </a:endParaRPr>
            </a:p>
          </p:txBody>
        </p:sp>
        <p:sp>
          <p:nvSpPr>
            <p:cNvPr id="208921" name="Line 12"/>
            <p:cNvSpPr>
              <a:spLocks noChangeShapeType="1"/>
            </p:cNvSpPr>
            <p:nvPr/>
          </p:nvSpPr>
          <p:spPr bwMode="auto">
            <a:xfrm>
              <a:off x="3521" y="2733"/>
              <a:ext cx="451" cy="0"/>
            </a:xfrm>
            <a:prstGeom prst="line">
              <a:avLst/>
            </a:prstGeom>
            <a:noFill/>
            <a:ln w="9525">
              <a:solidFill>
                <a:schemeClr val="tx1"/>
              </a:solidFill>
              <a:round/>
              <a:headEnd/>
              <a:tailEnd/>
            </a:ln>
          </p:spPr>
          <p:txBody>
            <a:bodyPr/>
            <a:lstStyle/>
            <a:p>
              <a:endParaRPr lang="en-US">
                <a:solidFill>
                  <a:srgbClr val="000000"/>
                </a:solidFill>
              </a:endParaRPr>
            </a:p>
          </p:txBody>
        </p:sp>
        <p:sp>
          <p:nvSpPr>
            <p:cNvPr id="208922" name="Line 13"/>
            <p:cNvSpPr>
              <a:spLocks noChangeShapeType="1"/>
            </p:cNvSpPr>
            <p:nvPr/>
          </p:nvSpPr>
          <p:spPr bwMode="auto">
            <a:xfrm>
              <a:off x="4051" y="2733"/>
              <a:ext cx="451" cy="0"/>
            </a:xfrm>
            <a:prstGeom prst="line">
              <a:avLst/>
            </a:prstGeom>
            <a:noFill/>
            <a:ln w="9525">
              <a:solidFill>
                <a:schemeClr val="tx1"/>
              </a:solidFill>
              <a:round/>
              <a:headEnd/>
              <a:tailEnd/>
            </a:ln>
          </p:spPr>
          <p:txBody>
            <a:bodyPr/>
            <a:lstStyle/>
            <a:p>
              <a:endParaRPr lang="en-US">
                <a:solidFill>
                  <a:srgbClr val="000000"/>
                </a:solidFill>
              </a:endParaRPr>
            </a:p>
          </p:txBody>
        </p:sp>
      </p:grpSp>
      <p:sp>
        <p:nvSpPr>
          <p:cNvPr id="854032" name="Rectangle 16"/>
          <p:cNvSpPr>
            <a:spLocks noChangeArrowheads="1"/>
          </p:cNvSpPr>
          <p:nvPr/>
        </p:nvSpPr>
        <p:spPr bwMode="auto">
          <a:xfrm>
            <a:off x="5845175" y="2932113"/>
            <a:ext cx="1722438" cy="366712"/>
          </a:xfrm>
          <a:prstGeom prst="rect">
            <a:avLst/>
          </a:prstGeom>
          <a:noFill/>
          <a:ln w="9525">
            <a:noFill/>
            <a:miter lim="800000"/>
            <a:headEnd/>
            <a:tailEnd/>
          </a:ln>
        </p:spPr>
        <p:txBody>
          <a:bodyPr wrap="none">
            <a:spAutoFit/>
          </a:bodyPr>
          <a:lstStyle/>
          <a:p>
            <a:pPr algn="l" eaLnBrk="0" hangingPunct="0"/>
            <a:r>
              <a:rPr lang="en-US" sz="1800">
                <a:solidFill>
                  <a:srgbClr val="000000"/>
                </a:solidFill>
                <a:cs typeface="Arial" charset="0"/>
              </a:rPr>
              <a:t>= 1.50 mol H</a:t>
            </a:r>
            <a:r>
              <a:rPr lang="en-US" sz="1800" baseline="-30000">
                <a:solidFill>
                  <a:srgbClr val="000000"/>
                </a:solidFill>
                <a:cs typeface="Arial" charset="0"/>
              </a:rPr>
              <a:t>2</a:t>
            </a:r>
            <a:r>
              <a:rPr lang="en-US" sz="1800">
                <a:solidFill>
                  <a:srgbClr val="000000"/>
                </a:solidFill>
                <a:cs typeface="Arial" charset="0"/>
              </a:rPr>
              <a:t>S</a:t>
            </a:r>
          </a:p>
        </p:txBody>
      </p:sp>
      <p:sp>
        <p:nvSpPr>
          <p:cNvPr id="854034" name="Rectangle 18"/>
          <p:cNvSpPr>
            <a:spLocks noChangeArrowheads="1"/>
          </p:cNvSpPr>
          <p:nvPr/>
        </p:nvSpPr>
        <p:spPr bwMode="auto">
          <a:xfrm>
            <a:off x="2374900" y="3754438"/>
            <a:ext cx="1085850" cy="366712"/>
          </a:xfrm>
          <a:prstGeom prst="rect">
            <a:avLst/>
          </a:prstGeom>
          <a:noFill/>
          <a:ln w="9525">
            <a:noFill/>
            <a:miter lim="800000"/>
            <a:headEnd/>
            <a:tailEnd/>
          </a:ln>
        </p:spPr>
        <p:txBody>
          <a:bodyPr wrap="none">
            <a:spAutoFit/>
          </a:bodyPr>
          <a:lstStyle/>
          <a:p>
            <a:pPr algn="l"/>
            <a:r>
              <a:rPr lang="en-US" sz="1800">
                <a:solidFill>
                  <a:srgbClr val="000000"/>
                </a:solidFill>
                <a:cs typeface="Arial" charset="0"/>
              </a:rPr>
              <a:t>95.1 kPa</a:t>
            </a:r>
          </a:p>
        </p:txBody>
      </p:sp>
      <p:sp>
        <p:nvSpPr>
          <p:cNvPr id="854036" name="Rectangle 20"/>
          <p:cNvSpPr>
            <a:spLocks noChangeArrowheads="1"/>
          </p:cNvSpPr>
          <p:nvPr/>
        </p:nvSpPr>
        <p:spPr bwMode="auto">
          <a:xfrm>
            <a:off x="2341563" y="4032250"/>
            <a:ext cx="1525587" cy="366713"/>
          </a:xfrm>
          <a:prstGeom prst="rect">
            <a:avLst/>
          </a:prstGeom>
          <a:noFill/>
          <a:ln w="9525">
            <a:noFill/>
            <a:miter lim="800000"/>
            <a:headEnd/>
            <a:tailEnd/>
          </a:ln>
        </p:spPr>
        <p:txBody>
          <a:bodyPr wrap="none">
            <a:spAutoFit/>
          </a:bodyPr>
          <a:lstStyle/>
          <a:p>
            <a:pPr algn="l"/>
            <a:r>
              <a:rPr lang="en-US" sz="1800">
                <a:solidFill>
                  <a:srgbClr val="000000"/>
                </a:solidFill>
                <a:cs typeface="Arial" charset="0"/>
              </a:rPr>
              <a:t>1.5 mole H</a:t>
            </a:r>
            <a:r>
              <a:rPr lang="en-US" sz="1800" baseline="-25000">
                <a:solidFill>
                  <a:srgbClr val="000000"/>
                </a:solidFill>
                <a:cs typeface="Arial" charset="0"/>
              </a:rPr>
              <a:t>2</a:t>
            </a:r>
            <a:r>
              <a:rPr lang="en-US" sz="1800">
                <a:solidFill>
                  <a:srgbClr val="000000"/>
                </a:solidFill>
                <a:cs typeface="Arial" charset="0"/>
              </a:rPr>
              <a:t>S</a:t>
            </a:r>
          </a:p>
        </p:txBody>
      </p:sp>
      <p:sp>
        <p:nvSpPr>
          <p:cNvPr id="854038" name="Rectangle 22"/>
          <p:cNvSpPr>
            <a:spLocks noChangeArrowheads="1"/>
          </p:cNvSpPr>
          <p:nvPr/>
        </p:nvSpPr>
        <p:spPr bwMode="auto">
          <a:xfrm>
            <a:off x="2376488" y="4306888"/>
            <a:ext cx="2114550" cy="366712"/>
          </a:xfrm>
          <a:prstGeom prst="rect">
            <a:avLst/>
          </a:prstGeom>
          <a:noFill/>
          <a:ln w="9525">
            <a:noFill/>
            <a:miter lim="800000"/>
            <a:headEnd/>
            <a:tailEnd/>
          </a:ln>
        </p:spPr>
        <p:txBody>
          <a:bodyPr wrap="none">
            <a:spAutoFit/>
          </a:bodyPr>
          <a:lstStyle/>
          <a:p>
            <a:pPr algn="l" eaLnBrk="0" hangingPunct="0"/>
            <a:r>
              <a:rPr lang="en-US" sz="1800">
                <a:solidFill>
                  <a:srgbClr val="000000"/>
                </a:solidFill>
                <a:cs typeface="Arial" charset="0"/>
              </a:rPr>
              <a:t>8.314 L kPa/mol K</a:t>
            </a:r>
            <a:r>
              <a:rPr lang="en-US" sz="1800">
                <a:solidFill>
                  <a:srgbClr val="000000"/>
                </a:solidFill>
              </a:rPr>
              <a:t> </a:t>
            </a:r>
          </a:p>
        </p:txBody>
      </p:sp>
      <p:sp>
        <p:nvSpPr>
          <p:cNvPr id="854040" name="Rectangle 24"/>
          <p:cNvSpPr>
            <a:spLocks noChangeArrowheads="1"/>
          </p:cNvSpPr>
          <p:nvPr/>
        </p:nvSpPr>
        <p:spPr bwMode="auto">
          <a:xfrm>
            <a:off x="2354263" y="4586288"/>
            <a:ext cx="687387" cy="366712"/>
          </a:xfrm>
          <a:prstGeom prst="rect">
            <a:avLst/>
          </a:prstGeom>
          <a:noFill/>
          <a:ln w="9525">
            <a:noFill/>
            <a:miter lim="800000"/>
            <a:headEnd/>
            <a:tailEnd/>
          </a:ln>
        </p:spPr>
        <p:txBody>
          <a:bodyPr wrap="none">
            <a:spAutoFit/>
          </a:bodyPr>
          <a:lstStyle/>
          <a:p>
            <a:pPr algn="l"/>
            <a:r>
              <a:rPr lang="en-US" sz="1800">
                <a:solidFill>
                  <a:srgbClr val="000000"/>
                </a:solidFill>
                <a:cs typeface="Arial" charset="0"/>
              </a:rPr>
              <a:t>30</a:t>
            </a:r>
            <a:r>
              <a:rPr lang="en-US" sz="1800" baseline="30000">
                <a:solidFill>
                  <a:srgbClr val="000000"/>
                </a:solidFill>
                <a:cs typeface="Arial" charset="0"/>
              </a:rPr>
              <a:t>o</a:t>
            </a:r>
            <a:r>
              <a:rPr lang="en-US" sz="1800">
                <a:solidFill>
                  <a:srgbClr val="000000"/>
                </a:solidFill>
                <a:cs typeface="Arial" charset="0"/>
              </a:rPr>
              <a:t>C</a:t>
            </a:r>
          </a:p>
        </p:txBody>
      </p:sp>
      <p:sp>
        <p:nvSpPr>
          <p:cNvPr id="854042" name="Rectangle 26"/>
          <p:cNvSpPr>
            <a:spLocks noChangeArrowheads="1"/>
          </p:cNvSpPr>
          <p:nvPr/>
        </p:nvSpPr>
        <p:spPr bwMode="auto">
          <a:xfrm>
            <a:off x="2982913" y="4586288"/>
            <a:ext cx="1809750" cy="366712"/>
          </a:xfrm>
          <a:prstGeom prst="rect">
            <a:avLst/>
          </a:prstGeom>
          <a:noFill/>
          <a:ln w="9525">
            <a:noFill/>
            <a:miter lim="800000"/>
            <a:headEnd/>
            <a:tailEnd/>
          </a:ln>
        </p:spPr>
        <p:txBody>
          <a:bodyPr wrap="none">
            <a:spAutoFit/>
          </a:bodyPr>
          <a:lstStyle/>
          <a:p>
            <a:pPr algn="l"/>
            <a:r>
              <a:rPr lang="en-US" sz="1800">
                <a:solidFill>
                  <a:srgbClr val="000000"/>
                </a:solidFill>
                <a:cs typeface="Arial" charset="0"/>
              </a:rPr>
              <a:t>+  273  =  303 K</a:t>
            </a:r>
          </a:p>
        </p:txBody>
      </p:sp>
      <p:sp>
        <p:nvSpPr>
          <p:cNvPr id="854044" name="Rectangle 28"/>
          <p:cNvSpPr>
            <a:spLocks noChangeArrowheads="1"/>
          </p:cNvSpPr>
          <p:nvPr/>
        </p:nvSpPr>
        <p:spPr bwMode="auto">
          <a:xfrm>
            <a:off x="2135188" y="5130800"/>
            <a:ext cx="1308100" cy="366713"/>
          </a:xfrm>
          <a:prstGeom prst="rect">
            <a:avLst/>
          </a:prstGeom>
          <a:noFill/>
          <a:ln w="9525">
            <a:noFill/>
            <a:miter lim="800000"/>
            <a:headEnd/>
            <a:tailEnd/>
          </a:ln>
        </p:spPr>
        <p:txBody>
          <a:bodyPr wrap="none">
            <a:spAutoFit/>
          </a:bodyPr>
          <a:lstStyle/>
          <a:p>
            <a:pPr algn="l"/>
            <a:r>
              <a:rPr lang="en-US" sz="1800">
                <a:solidFill>
                  <a:srgbClr val="000000"/>
                </a:solidFill>
                <a:cs typeface="Arial" charset="0"/>
              </a:rPr>
              <a:t>PV  =  nRT</a:t>
            </a:r>
          </a:p>
        </p:txBody>
      </p:sp>
      <p:sp>
        <p:nvSpPr>
          <p:cNvPr id="854046" name="Rectangle 30"/>
          <p:cNvSpPr>
            <a:spLocks noChangeArrowheads="1"/>
          </p:cNvSpPr>
          <p:nvPr/>
        </p:nvSpPr>
        <p:spPr bwMode="auto">
          <a:xfrm>
            <a:off x="3883025" y="6056313"/>
            <a:ext cx="1358900" cy="366712"/>
          </a:xfrm>
          <a:prstGeom prst="rect">
            <a:avLst/>
          </a:prstGeom>
          <a:noFill/>
          <a:ln w="9525">
            <a:noFill/>
            <a:miter lim="800000"/>
            <a:headEnd/>
            <a:tailEnd/>
          </a:ln>
        </p:spPr>
        <p:txBody>
          <a:bodyPr wrap="none">
            <a:spAutoFit/>
          </a:bodyPr>
          <a:lstStyle/>
          <a:p>
            <a:pPr algn="l"/>
            <a:r>
              <a:rPr lang="en-US" sz="1800">
                <a:solidFill>
                  <a:srgbClr val="000000"/>
                </a:solidFill>
                <a:cs typeface="Arial" charset="0"/>
              </a:rPr>
              <a:t>V  =  39.7 L</a:t>
            </a:r>
          </a:p>
        </p:txBody>
      </p:sp>
      <p:grpSp>
        <p:nvGrpSpPr>
          <p:cNvPr id="3" name="Group 35"/>
          <p:cNvGrpSpPr>
            <a:grpSpLocks/>
          </p:cNvGrpSpPr>
          <p:nvPr/>
        </p:nvGrpSpPr>
        <p:grpSpPr bwMode="auto">
          <a:xfrm>
            <a:off x="3629025" y="5588000"/>
            <a:ext cx="4365625" cy="457200"/>
            <a:chOff x="2345" y="3159"/>
            <a:chExt cx="2750" cy="288"/>
          </a:xfrm>
        </p:grpSpPr>
        <p:sp>
          <p:nvSpPr>
            <p:cNvPr id="208914" name="Text Box 31"/>
            <p:cNvSpPr txBox="1">
              <a:spLocks noChangeArrowheads="1"/>
            </p:cNvSpPr>
            <p:nvPr/>
          </p:nvSpPr>
          <p:spPr bwMode="auto">
            <a:xfrm>
              <a:off x="2345" y="3222"/>
              <a:ext cx="2750" cy="173"/>
            </a:xfrm>
            <a:prstGeom prst="rect">
              <a:avLst/>
            </a:prstGeom>
            <a:noFill/>
            <a:ln w="9525">
              <a:noFill/>
              <a:miter lim="800000"/>
              <a:headEnd/>
              <a:tailEnd/>
            </a:ln>
          </p:spPr>
          <p:txBody>
            <a:bodyPr wrap="none">
              <a:spAutoFit/>
            </a:bodyPr>
            <a:lstStyle/>
            <a:p>
              <a:pPr algn="l"/>
              <a:r>
                <a:rPr lang="en-US">
                  <a:solidFill>
                    <a:srgbClr val="000000"/>
                  </a:solidFill>
                </a:rPr>
                <a:t>(95.1 kPa)(V)  =  1.5 mol H</a:t>
              </a:r>
              <a:r>
                <a:rPr lang="en-US" baseline="-25000">
                  <a:solidFill>
                    <a:srgbClr val="000000"/>
                  </a:solidFill>
                </a:rPr>
                <a:t>2</a:t>
              </a:r>
              <a:r>
                <a:rPr lang="en-US">
                  <a:solidFill>
                    <a:srgbClr val="000000"/>
                  </a:solidFill>
                </a:rPr>
                <a:t>S  8.314                             (303 K)</a:t>
              </a:r>
            </a:p>
          </p:txBody>
        </p:sp>
        <p:sp>
          <p:nvSpPr>
            <p:cNvPr id="208915" name="AutoShape 32"/>
            <p:cNvSpPr>
              <a:spLocks noChangeArrowheads="1"/>
            </p:cNvSpPr>
            <p:nvPr/>
          </p:nvSpPr>
          <p:spPr bwMode="auto">
            <a:xfrm>
              <a:off x="3689" y="3206"/>
              <a:ext cx="1006" cy="215"/>
            </a:xfrm>
            <a:prstGeom prst="bracketPair">
              <a:avLst>
                <a:gd name="adj" fmla="val 16667"/>
              </a:avLst>
            </a:prstGeom>
            <a:noFill/>
            <a:ln w="9525">
              <a:solidFill>
                <a:schemeClr val="tx1"/>
              </a:solidFill>
              <a:round/>
              <a:headEnd/>
              <a:tailEnd/>
            </a:ln>
          </p:spPr>
          <p:txBody>
            <a:bodyPr wrap="none" anchor="ctr"/>
            <a:lstStyle/>
            <a:p>
              <a:endParaRPr lang="en-US">
                <a:solidFill>
                  <a:srgbClr val="000000"/>
                </a:solidFill>
              </a:endParaRPr>
            </a:p>
          </p:txBody>
        </p:sp>
        <p:sp>
          <p:nvSpPr>
            <p:cNvPr id="208916" name="Text Box 33"/>
            <p:cNvSpPr txBox="1">
              <a:spLocks noChangeArrowheads="1"/>
            </p:cNvSpPr>
            <p:nvPr/>
          </p:nvSpPr>
          <p:spPr bwMode="auto">
            <a:xfrm>
              <a:off x="3892" y="3159"/>
              <a:ext cx="840" cy="288"/>
            </a:xfrm>
            <a:prstGeom prst="rect">
              <a:avLst/>
            </a:prstGeom>
            <a:noFill/>
            <a:ln w="9525">
              <a:noFill/>
              <a:miter lim="800000"/>
              <a:headEnd/>
              <a:tailEnd/>
            </a:ln>
          </p:spPr>
          <p:txBody>
            <a:bodyPr wrap="none">
              <a:spAutoFit/>
            </a:bodyPr>
            <a:lstStyle/>
            <a:p>
              <a:pPr algn="l"/>
              <a:r>
                <a:rPr lang="en-US">
                  <a:solidFill>
                    <a:srgbClr val="000000"/>
                  </a:solidFill>
                </a:rPr>
                <a:t>(L)(Kpa)</a:t>
              </a:r>
            </a:p>
            <a:p>
              <a:pPr algn="l"/>
              <a:r>
                <a:rPr lang="en-US">
                  <a:solidFill>
                    <a:srgbClr val="000000"/>
                  </a:solidFill>
                </a:rPr>
                <a:t>              (mol)(K)</a:t>
              </a:r>
            </a:p>
          </p:txBody>
        </p:sp>
        <p:sp>
          <p:nvSpPr>
            <p:cNvPr id="208917" name="Line 34"/>
            <p:cNvSpPr>
              <a:spLocks noChangeShapeType="1"/>
            </p:cNvSpPr>
            <p:nvPr/>
          </p:nvSpPr>
          <p:spPr bwMode="auto">
            <a:xfrm flipH="1">
              <a:off x="4253" y="3217"/>
              <a:ext cx="146" cy="181"/>
            </a:xfrm>
            <a:prstGeom prst="line">
              <a:avLst/>
            </a:prstGeom>
            <a:noFill/>
            <a:ln w="12700">
              <a:solidFill>
                <a:schemeClr val="tx1"/>
              </a:solidFill>
              <a:round/>
              <a:headEnd/>
              <a:tailEnd/>
            </a:ln>
          </p:spPr>
          <p:txBody>
            <a:bodyPr/>
            <a:lstStyle/>
            <a:p>
              <a:endParaRPr lang="en-US">
                <a:solidFill>
                  <a:srgbClr val="000000"/>
                </a:solidFill>
              </a:endParaRPr>
            </a:p>
          </p:txBody>
        </p:sp>
      </p:grpSp>
      <p:sp>
        <p:nvSpPr>
          <p:cNvPr id="208913" name="AutoShape 36">
            <a:hlinkClick r:id="rId3" action="ppaction://hlinksldjump" highlightClick="1"/>
            <a:hlinkHover r:id="rId3" action="ppaction://hlinksldjump"/>
          </p:cNvPr>
          <p:cNvSpPr>
            <a:spLocks noChangeArrowheads="1"/>
          </p:cNvSpPr>
          <p:nvPr/>
        </p:nvSpPr>
        <p:spPr bwMode="auto">
          <a:xfrm>
            <a:off x="8772525" y="6486525"/>
            <a:ext cx="371475" cy="371475"/>
          </a:xfrm>
          <a:prstGeom prst="actionButtonReturn">
            <a:avLst/>
          </a:prstGeom>
          <a:solidFill>
            <a:schemeClr val="accent2">
              <a:alpha val="25882"/>
            </a:schemeClr>
          </a:solidFill>
          <a:ln w="9525">
            <a:noFill/>
            <a:miter lim="800000"/>
            <a:headEnd/>
            <a:tailEnd/>
          </a:ln>
        </p:spPr>
        <p:txBody>
          <a:bodyPr wrap="none" anchor="ctr"/>
          <a:lstStyle/>
          <a:p>
            <a:endParaRPr lang="en-US">
              <a:solidFill>
                <a:srgbClr val="000000"/>
              </a:solidFill>
            </a:endParaRPr>
          </a:p>
        </p:txBody>
      </p:sp>
    </p:spTree>
    <p:extLst>
      <p:ext uri="{BB962C8B-B14F-4D97-AF65-F5344CB8AC3E}">
        <p14:creationId xmlns:p14="http://schemas.microsoft.com/office/powerpoint/2010/main" val="23149009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4019">
                                            <p:txEl>
                                              <p:pRg st="1" end="1"/>
                                            </p:txEl>
                                          </p:spTgt>
                                        </p:tgtEl>
                                        <p:attrNameLst>
                                          <p:attrName>style.visibility</p:attrName>
                                        </p:attrNameLst>
                                      </p:cBhvr>
                                      <p:to>
                                        <p:strVal val="visible"/>
                                      </p:to>
                                    </p:set>
                                    <p:animEffect transition="in" filter="fade">
                                      <p:cBhvr>
                                        <p:cTn id="7" dur="2000"/>
                                        <p:tgtEl>
                                          <p:spTgt spid="8540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54019">
                                            <p:txEl>
                                              <p:pRg st="2" end="2"/>
                                            </p:txEl>
                                          </p:spTgt>
                                        </p:tgtEl>
                                        <p:attrNameLst>
                                          <p:attrName>style.visibility</p:attrName>
                                        </p:attrNameLst>
                                      </p:cBhvr>
                                      <p:to>
                                        <p:strVal val="visible"/>
                                      </p:to>
                                    </p:set>
                                    <p:animEffect transition="in" filter="wipe(left)">
                                      <p:cBhvr>
                                        <p:cTn id="12" dur="500"/>
                                        <p:tgtEl>
                                          <p:spTgt spid="854019">
                                            <p:txEl>
                                              <p:pRg st="2" end="2"/>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54022"/>
                                        </p:tgtEl>
                                        <p:attrNameLst>
                                          <p:attrName>style.visibility</p:attrName>
                                        </p:attrNameLst>
                                      </p:cBhvr>
                                      <p:to>
                                        <p:strVal val="visible"/>
                                      </p:to>
                                    </p:set>
                                    <p:animEffect transition="in" filter="wipe(down)">
                                      <p:cBhvr>
                                        <p:cTn id="15" dur="500"/>
                                        <p:tgtEl>
                                          <p:spTgt spid="854022"/>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854019">
                                            <p:txEl>
                                              <p:pRg st="4" end="4"/>
                                            </p:txEl>
                                          </p:spTgt>
                                        </p:tgtEl>
                                        <p:attrNameLst>
                                          <p:attrName>style.visibility</p:attrName>
                                        </p:attrNameLst>
                                      </p:cBhvr>
                                      <p:to>
                                        <p:strVal val="visible"/>
                                      </p:to>
                                    </p:set>
                                    <p:animEffect transition="in" filter="fade">
                                      <p:cBhvr>
                                        <p:cTn id="20" dur="1000"/>
                                        <p:tgtEl>
                                          <p:spTgt spid="854019">
                                            <p:txEl>
                                              <p:pRg st="4" end="4"/>
                                            </p:txEl>
                                          </p:spTgt>
                                        </p:tgtEl>
                                      </p:cBhvr>
                                    </p:animEffect>
                                    <p:anim calcmode="lin" valueType="num">
                                      <p:cBhvr>
                                        <p:cTn id="21" dur="1000" fill="hold"/>
                                        <p:tgtEl>
                                          <p:spTgt spid="854019">
                                            <p:txEl>
                                              <p:pRg st="4" end="4"/>
                                            </p:txEl>
                                          </p:spTgt>
                                        </p:tgtEl>
                                        <p:attrNameLst>
                                          <p:attrName>ppt_x</p:attrName>
                                        </p:attrNameLst>
                                      </p:cBhvr>
                                      <p:tavLst>
                                        <p:tav tm="0">
                                          <p:val>
                                            <p:strVal val="#ppt_x"/>
                                          </p:val>
                                        </p:tav>
                                        <p:tav tm="100000">
                                          <p:val>
                                            <p:strVal val="#ppt_x"/>
                                          </p:val>
                                        </p:tav>
                                      </p:tavLst>
                                    </p:anim>
                                    <p:anim calcmode="lin" valueType="num">
                                      <p:cBhvr>
                                        <p:cTn id="22" dur="1000" fill="hold"/>
                                        <p:tgtEl>
                                          <p:spTgt spid="854019">
                                            <p:txEl>
                                              <p:pRg st="4" end="4"/>
                                            </p:txEl>
                                          </p:spTgt>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854019">
                                            <p:txEl>
                                              <p:pRg st="5" end="5"/>
                                            </p:txEl>
                                          </p:spTgt>
                                        </p:tgtEl>
                                        <p:attrNameLst>
                                          <p:attrName>style.visibility</p:attrName>
                                        </p:attrNameLst>
                                      </p:cBhvr>
                                      <p:to>
                                        <p:strVal val="visible"/>
                                      </p:to>
                                    </p:set>
                                    <p:animEffect transition="in" filter="fade">
                                      <p:cBhvr>
                                        <p:cTn id="25" dur="1000"/>
                                        <p:tgtEl>
                                          <p:spTgt spid="854019">
                                            <p:txEl>
                                              <p:pRg st="5" end="5"/>
                                            </p:txEl>
                                          </p:spTgt>
                                        </p:tgtEl>
                                      </p:cBhvr>
                                    </p:animEffect>
                                    <p:anim calcmode="lin" valueType="num">
                                      <p:cBhvr>
                                        <p:cTn id="26" dur="1000" fill="hold"/>
                                        <p:tgtEl>
                                          <p:spTgt spid="854019">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85401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54024"/>
                                        </p:tgtEl>
                                        <p:attrNameLst>
                                          <p:attrName>style.visibility</p:attrName>
                                        </p:attrNameLst>
                                      </p:cBhvr>
                                      <p:to>
                                        <p:strVal val="visible"/>
                                      </p:to>
                                    </p:set>
                                    <p:animEffect transition="in" filter="dissolve">
                                      <p:cBhvr>
                                        <p:cTn id="32" dur="500"/>
                                        <p:tgtEl>
                                          <p:spTgt spid="85402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54023"/>
                                        </p:tgtEl>
                                        <p:attrNameLst>
                                          <p:attrName>style.visibility</p:attrName>
                                        </p:attrNameLst>
                                      </p:cBhvr>
                                      <p:to>
                                        <p:strVal val="visible"/>
                                      </p:to>
                                    </p:set>
                                    <p:animEffect transition="in" filter="dissolve">
                                      <p:cBhvr>
                                        <p:cTn id="37" dur="500"/>
                                        <p:tgtEl>
                                          <p:spTgt spid="854023"/>
                                        </p:tgtEl>
                                      </p:cBhvr>
                                    </p:animEffect>
                                  </p:childTnLst>
                                </p:cTn>
                              </p:par>
                            </p:childTnLst>
                          </p:cTn>
                        </p:par>
                      </p:childTnLst>
                    </p:cTn>
                  </p:par>
                  <p:par>
                    <p:cTn id="38" fill="hold">
                      <p:stCondLst>
                        <p:cond delay="indefinite"/>
                      </p:stCondLst>
                      <p:childTnLst>
                        <p:par>
                          <p:cTn id="39" fill="hold">
                            <p:stCondLst>
                              <p:cond delay="0"/>
                            </p:stCondLst>
                            <p:childTnLst>
                              <p:par>
                                <p:cTn id="40" presetID="17" presetClass="entr" presetSubtype="10" fill="hold" nodeType="clickEffect">
                                  <p:stCondLst>
                                    <p:cond delay="0"/>
                                  </p:stCondLst>
                                  <p:childTnLst>
                                    <p:set>
                                      <p:cBhvr>
                                        <p:cTn id="41" dur="1" fill="hold">
                                          <p:stCondLst>
                                            <p:cond delay="0"/>
                                          </p:stCondLst>
                                        </p:cTn>
                                        <p:tgtEl>
                                          <p:spTgt spid="854019">
                                            <p:txEl>
                                              <p:pRg st="7" end="7"/>
                                            </p:txEl>
                                          </p:spTgt>
                                        </p:tgtEl>
                                        <p:attrNameLst>
                                          <p:attrName>style.visibility</p:attrName>
                                        </p:attrNameLst>
                                      </p:cBhvr>
                                      <p:to>
                                        <p:strVal val="visible"/>
                                      </p:to>
                                    </p:set>
                                    <p:anim calcmode="lin" valueType="num">
                                      <p:cBhvr>
                                        <p:cTn id="42" dur="500" fill="hold"/>
                                        <p:tgtEl>
                                          <p:spTgt spid="854019">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854019">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40" presetClass="entr" presetSubtype="0" fill="hold" nodeType="clickEffect">
                                  <p:stCondLst>
                                    <p:cond delay="0"/>
                                  </p:stCondLst>
                                  <p:iterate type="lt">
                                    <p:tmPct val="10000"/>
                                  </p:iterate>
                                  <p:childTnLst>
                                    <p:set>
                                      <p:cBhvr>
                                        <p:cTn id="47" dur="1" fill="hold">
                                          <p:stCondLst>
                                            <p:cond delay="0"/>
                                          </p:stCondLst>
                                        </p:cTn>
                                        <p:tgtEl>
                                          <p:spTgt spid="854019">
                                            <p:txEl>
                                              <p:pRg st="9" end="9"/>
                                            </p:txEl>
                                          </p:spTgt>
                                        </p:tgtEl>
                                        <p:attrNameLst>
                                          <p:attrName>style.visibility</p:attrName>
                                        </p:attrNameLst>
                                      </p:cBhvr>
                                      <p:to>
                                        <p:strVal val="visible"/>
                                      </p:to>
                                    </p:set>
                                    <p:animEffect transition="in" filter="fade">
                                      <p:cBhvr>
                                        <p:cTn id="48" dur="1000"/>
                                        <p:tgtEl>
                                          <p:spTgt spid="854019">
                                            <p:txEl>
                                              <p:pRg st="9" end="9"/>
                                            </p:txEl>
                                          </p:spTgt>
                                        </p:tgtEl>
                                      </p:cBhvr>
                                    </p:animEffect>
                                    <p:anim calcmode="lin" valueType="num">
                                      <p:cBhvr>
                                        <p:cTn id="49" dur="1000" fill="hold"/>
                                        <p:tgtEl>
                                          <p:spTgt spid="854019">
                                            <p:txEl>
                                              <p:pRg st="9" end="9"/>
                                            </p:txEl>
                                          </p:spTgt>
                                        </p:tgtEl>
                                        <p:attrNameLst>
                                          <p:attrName>ppt_x</p:attrName>
                                        </p:attrNameLst>
                                      </p:cBhvr>
                                      <p:tavLst>
                                        <p:tav tm="0">
                                          <p:val>
                                            <p:strVal val="#ppt_x-.1"/>
                                          </p:val>
                                        </p:tav>
                                        <p:tav tm="100000">
                                          <p:val>
                                            <p:strVal val="#ppt_x"/>
                                          </p:val>
                                        </p:tav>
                                      </p:tavLst>
                                    </p:anim>
                                    <p:anim calcmode="lin" valueType="num">
                                      <p:cBhvr>
                                        <p:cTn id="50" dur="1000" fill="hold"/>
                                        <p:tgtEl>
                                          <p:spTgt spid="854019">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0" fill="hold" nodeType="click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p:cTn id="55" dur="500" fill="hold"/>
                                        <p:tgtEl>
                                          <p:spTgt spid="2"/>
                                        </p:tgtEl>
                                        <p:attrNameLst>
                                          <p:attrName>ppt_w</p:attrName>
                                        </p:attrNameLst>
                                      </p:cBhvr>
                                      <p:tavLst>
                                        <p:tav tm="0">
                                          <p:val>
                                            <p:fltVal val="0"/>
                                          </p:val>
                                        </p:tav>
                                        <p:tav tm="100000">
                                          <p:val>
                                            <p:strVal val="#ppt_w"/>
                                          </p:val>
                                        </p:tav>
                                      </p:tavLst>
                                    </p:anim>
                                    <p:anim calcmode="lin" valueType="num">
                                      <p:cBhvr>
                                        <p:cTn id="56" dur="500" fill="hold"/>
                                        <p:tgtEl>
                                          <p:spTgt spid="2"/>
                                        </p:tgtEl>
                                        <p:attrNameLst>
                                          <p:attrName>ppt_h</p:attrName>
                                        </p:attrNameLst>
                                      </p:cBhvr>
                                      <p:tavLst>
                                        <p:tav tm="0">
                                          <p:val>
                                            <p:fltVal val="0"/>
                                          </p:val>
                                        </p:tav>
                                        <p:tav tm="100000">
                                          <p:val>
                                            <p:strVal val="#ppt_h"/>
                                          </p:val>
                                        </p:tav>
                                      </p:tavLst>
                                    </p:anim>
                                    <p:animEffect transition="in" filter="fade">
                                      <p:cBhvr>
                                        <p:cTn id="57" dur="500"/>
                                        <p:tgtEl>
                                          <p:spTgt spid="2"/>
                                        </p:tgtEl>
                                      </p:cBhvr>
                                    </p:animEffect>
                                  </p:childTnLst>
                                </p:cTn>
                              </p:par>
                            </p:childTnLst>
                          </p:cTn>
                        </p:par>
                      </p:childTnLst>
                    </p:cTn>
                  </p:par>
                  <p:par>
                    <p:cTn id="58" fill="hold">
                      <p:stCondLst>
                        <p:cond delay="indefinite"/>
                      </p:stCondLst>
                      <p:childTnLst>
                        <p:par>
                          <p:cTn id="59" fill="hold">
                            <p:stCondLst>
                              <p:cond delay="0"/>
                            </p:stCondLst>
                            <p:childTnLst>
                              <p:par>
                                <p:cTn id="60" presetID="39" presetClass="entr" presetSubtype="0" accel="100000" fill="hold" grpId="0" nodeType="clickEffect">
                                  <p:stCondLst>
                                    <p:cond delay="0"/>
                                  </p:stCondLst>
                                  <p:childTnLst>
                                    <p:set>
                                      <p:cBhvr>
                                        <p:cTn id="61" dur="1" fill="hold">
                                          <p:stCondLst>
                                            <p:cond delay="0"/>
                                          </p:stCondLst>
                                        </p:cTn>
                                        <p:tgtEl>
                                          <p:spTgt spid="854032"/>
                                        </p:tgtEl>
                                        <p:attrNameLst>
                                          <p:attrName>style.visibility</p:attrName>
                                        </p:attrNameLst>
                                      </p:cBhvr>
                                      <p:to>
                                        <p:strVal val="visible"/>
                                      </p:to>
                                    </p:set>
                                    <p:anim calcmode="lin" valueType="num">
                                      <p:cBhvr>
                                        <p:cTn id="62" dur="500" fill="hold"/>
                                        <p:tgtEl>
                                          <p:spTgt spid="854032"/>
                                        </p:tgtEl>
                                        <p:attrNameLst>
                                          <p:attrName>ppt_h</p:attrName>
                                        </p:attrNameLst>
                                      </p:cBhvr>
                                      <p:tavLst>
                                        <p:tav tm="0">
                                          <p:val>
                                            <p:strVal val="#ppt_h/20"/>
                                          </p:val>
                                        </p:tav>
                                        <p:tav tm="50000">
                                          <p:val>
                                            <p:strVal val="#ppt_h/20"/>
                                          </p:val>
                                        </p:tav>
                                        <p:tav tm="100000">
                                          <p:val>
                                            <p:strVal val="#ppt_h"/>
                                          </p:val>
                                        </p:tav>
                                      </p:tavLst>
                                    </p:anim>
                                    <p:anim calcmode="lin" valueType="num">
                                      <p:cBhvr>
                                        <p:cTn id="63" dur="500" fill="hold"/>
                                        <p:tgtEl>
                                          <p:spTgt spid="854032"/>
                                        </p:tgtEl>
                                        <p:attrNameLst>
                                          <p:attrName>ppt_w</p:attrName>
                                        </p:attrNameLst>
                                      </p:cBhvr>
                                      <p:tavLst>
                                        <p:tav tm="0">
                                          <p:val>
                                            <p:strVal val="#ppt_w+.3"/>
                                          </p:val>
                                        </p:tav>
                                        <p:tav tm="50000">
                                          <p:val>
                                            <p:strVal val="#ppt_w+.3"/>
                                          </p:val>
                                        </p:tav>
                                        <p:tav tm="100000">
                                          <p:val>
                                            <p:strVal val="#ppt_w"/>
                                          </p:val>
                                        </p:tav>
                                      </p:tavLst>
                                    </p:anim>
                                    <p:anim calcmode="lin" valueType="num">
                                      <p:cBhvr>
                                        <p:cTn id="64" dur="500" fill="hold"/>
                                        <p:tgtEl>
                                          <p:spTgt spid="854032"/>
                                        </p:tgtEl>
                                        <p:attrNameLst>
                                          <p:attrName>ppt_x</p:attrName>
                                        </p:attrNameLst>
                                      </p:cBhvr>
                                      <p:tavLst>
                                        <p:tav tm="0">
                                          <p:val>
                                            <p:strVal val="#ppt_x-.3"/>
                                          </p:val>
                                        </p:tav>
                                        <p:tav tm="50000">
                                          <p:val>
                                            <p:strVal val="#ppt_x"/>
                                          </p:val>
                                        </p:tav>
                                        <p:tav tm="100000">
                                          <p:val>
                                            <p:strVal val="#ppt_x"/>
                                          </p:val>
                                        </p:tav>
                                      </p:tavLst>
                                    </p:anim>
                                    <p:anim calcmode="lin" valueType="num">
                                      <p:cBhvr>
                                        <p:cTn id="65" dur="500" fill="hold"/>
                                        <p:tgtEl>
                                          <p:spTgt spid="854032"/>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7" presetClass="entr" presetSubtype="10" fill="hold" nodeType="clickEffect">
                                  <p:stCondLst>
                                    <p:cond delay="0"/>
                                  </p:stCondLst>
                                  <p:childTnLst>
                                    <p:set>
                                      <p:cBhvr>
                                        <p:cTn id="69" dur="1" fill="hold">
                                          <p:stCondLst>
                                            <p:cond delay="0"/>
                                          </p:stCondLst>
                                        </p:cTn>
                                        <p:tgtEl>
                                          <p:spTgt spid="854019">
                                            <p:txEl>
                                              <p:pRg st="11" end="11"/>
                                            </p:txEl>
                                          </p:spTgt>
                                        </p:tgtEl>
                                        <p:attrNameLst>
                                          <p:attrName>style.visibility</p:attrName>
                                        </p:attrNameLst>
                                      </p:cBhvr>
                                      <p:to>
                                        <p:strVal val="visible"/>
                                      </p:to>
                                    </p:set>
                                    <p:anim calcmode="lin" valueType="num">
                                      <p:cBhvr>
                                        <p:cTn id="70" dur="500" fill="hold"/>
                                        <p:tgtEl>
                                          <p:spTgt spid="854019">
                                            <p:txEl>
                                              <p:pRg st="11" end="11"/>
                                            </p:txEl>
                                          </p:spTgt>
                                        </p:tgtEl>
                                        <p:attrNameLst>
                                          <p:attrName>ppt_w</p:attrName>
                                        </p:attrNameLst>
                                      </p:cBhvr>
                                      <p:tavLst>
                                        <p:tav tm="0">
                                          <p:val>
                                            <p:fltVal val="0"/>
                                          </p:val>
                                        </p:tav>
                                        <p:tav tm="100000">
                                          <p:val>
                                            <p:strVal val="#ppt_w"/>
                                          </p:val>
                                        </p:tav>
                                      </p:tavLst>
                                    </p:anim>
                                    <p:anim calcmode="lin" valueType="num">
                                      <p:cBhvr>
                                        <p:cTn id="71" dur="500" fill="hold"/>
                                        <p:tgtEl>
                                          <p:spTgt spid="854019">
                                            <p:txEl>
                                              <p:pRg st="11" end="11"/>
                                            </p:txEl>
                                          </p:spTgt>
                                        </p:tgtEl>
                                        <p:attrNameLst>
                                          <p:attrName>ppt_h</p:attrName>
                                        </p:attrNameLst>
                                      </p:cBhvr>
                                      <p:tavLst>
                                        <p:tav tm="0">
                                          <p:val>
                                            <p:strVal val="#ppt_h"/>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12" presetClass="entr" presetSubtype="1" fill="hold" nodeType="clickEffect">
                                  <p:stCondLst>
                                    <p:cond delay="0"/>
                                  </p:stCondLst>
                                  <p:childTnLst>
                                    <p:set>
                                      <p:cBhvr>
                                        <p:cTn id="75" dur="1" fill="hold">
                                          <p:stCondLst>
                                            <p:cond delay="0"/>
                                          </p:stCondLst>
                                        </p:cTn>
                                        <p:tgtEl>
                                          <p:spTgt spid="854019">
                                            <p:txEl>
                                              <p:pRg st="12" end="12"/>
                                            </p:txEl>
                                          </p:spTgt>
                                        </p:tgtEl>
                                        <p:attrNameLst>
                                          <p:attrName>style.visibility</p:attrName>
                                        </p:attrNameLst>
                                      </p:cBhvr>
                                      <p:to>
                                        <p:strVal val="visible"/>
                                      </p:to>
                                    </p:set>
                                    <p:animEffect transition="in" filter="slide(fromTop)">
                                      <p:cBhvr>
                                        <p:cTn id="76" dur="500"/>
                                        <p:tgtEl>
                                          <p:spTgt spid="854019">
                                            <p:txEl>
                                              <p:pRg st="12" end="12"/>
                                            </p:txEl>
                                          </p:spTgt>
                                        </p:tgtEl>
                                      </p:cBhvr>
                                    </p:animEffect>
                                  </p:childTnLst>
                                </p:cTn>
                              </p:par>
                              <p:par>
                                <p:cTn id="77" presetID="12" presetClass="entr" presetSubtype="1" fill="hold" nodeType="withEffect">
                                  <p:stCondLst>
                                    <p:cond delay="0"/>
                                  </p:stCondLst>
                                  <p:childTnLst>
                                    <p:set>
                                      <p:cBhvr>
                                        <p:cTn id="78" dur="1" fill="hold">
                                          <p:stCondLst>
                                            <p:cond delay="0"/>
                                          </p:stCondLst>
                                        </p:cTn>
                                        <p:tgtEl>
                                          <p:spTgt spid="854019">
                                            <p:txEl>
                                              <p:pRg st="13" end="13"/>
                                            </p:txEl>
                                          </p:spTgt>
                                        </p:tgtEl>
                                        <p:attrNameLst>
                                          <p:attrName>style.visibility</p:attrName>
                                        </p:attrNameLst>
                                      </p:cBhvr>
                                      <p:to>
                                        <p:strVal val="visible"/>
                                      </p:to>
                                    </p:set>
                                    <p:animEffect transition="in" filter="slide(fromTop)">
                                      <p:cBhvr>
                                        <p:cTn id="79" dur="500"/>
                                        <p:tgtEl>
                                          <p:spTgt spid="854019">
                                            <p:txEl>
                                              <p:pRg st="13" end="13"/>
                                            </p:txEl>
                                          </p:spTgt>
                                        </p:tgtEl>
                                      </p:cBhvr>
                                    </p:animEffect>
                                  </p:childTnLst>
                                </p:cTn>
                              </p:par>
                              <p:par>
                                <p:cTn id="80" presetID="12" presetClass="entr" presetSubtype="1" fill="hold" nodeType="withEffect">
                                  <p:stCondLst>
                                    <p:cond delay="0"/>
                                  </p:stCondLst>
                                  <p:childTnLst>
                                    <p:set>
                                      <p:cBhvr>
                                        <p:cTn id="81" dur="1" fill="hold">
                                          <p:stCondLst>
                                            <p:cond delay="0"/>
                                          </p:stCondLst>
                                        </p:cTn>
                                        <p:tgtEl>
                                          <p:spTgt spid="854019">
                                            <p:txEl>
                                              <p:pRg st="14" end="14"/>
                                            </p:txEl>
                                          </p:spTgt>
                                        </p:tgtEl>
                                        <p:attrNameLst>
                                          <p:attrName>style.visibility</p:attrName>
                                        </p:attrNameLst>
                                      </p:cBhvr>
                                      <p:to>
                                        <p:strVal val="visible"/>
                                      </p:to>
                                    </p:set>
                                    <p:animEffect transition="in" filter="slide(fromTop)">
                                      <p:cBhvr>
                                        <p:cTn id="82" dur="500"/>
                                        <p:tgtEl>
                                          <p:spTgt spid="854019">
                                            <p:txEl>
                                              <p:pRg st="14" end="14"/>
                                            </p:txEl>
                                          </p:spTgt>
                                        </p:tgtEl>
                                      </p:cBhvr>
                                    </p:animEffect>
                                  </p:childTnLst>
                                </p:cTn>
                              </p:par>
                              <p:par>
                                <p:cTn id="83" presetID="12" presetClass="entr" presetSubtype="1" fill="hold" nodeType="withEffect">
                                  <p:stCondLst>
                                    <p:cond delay="0"/>
                                  </p:stCondLst>
                                  <p:childTnLst>
                                    <p:set>
                                      <p:cBhvr>
                                        <p:cTn id="84" dur="1" fill="hold">
                                          <p:stCondLst>
                                            <p:cond delay="0"/>
                                          </p:stCondLst>
                                        </p:cTn>
                                        <p:tgtEl>
                                          <p:spTgt spid="854019">
                                            <p:txEl>
                                              <p:pRg st="15" end="15"/>
                                            </p:txEl>
                                          </p:spTgt>
                                        </p:tgtEl>
                                        <p:attrNameLst>
                                          <p:attrName>style.visibility</p:attrName>
                                        </p:attrNameLst>
                                      </p:cBhvr>
                                      <p:to>
                                        <p:strVal val="visible"/>
                                      </p:to>
                                    </p:set>
                                    <p:animEffect transition="in" filter="slide(fromTop)">
                                      <p:cBhvr>
                                        <p:cTn id="85" dur="500"/>
                                        <p:tgtEl>
                                          <p:spTgt spid="854019">
                                            <p:txEl>
                                              <p:pRg st="15" end="15"/>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grpId="0" nodeType="clickEffect">
                                  <p:stCondLst>
                                    <p:cond delay="0"/>
                                  </p:stCondLst>
                                  <p:childTnLst>
                                    <p:set>
                                      <p:cBhvr>
                                        <p:cTn id="89" dur="1" fill="hold">
                                          <p:stCondLst>
                                            <p:cond delay="0"/>
                                          </p:stCondLst>
                                        </p:cTn>
                                        <p:tgtEl>
                                          <p:spTgt spid="854034"/>
                                        </p:tgtEl>
                                        <p:attrNameLst>
                                          <p:attrName>style.visibility</p:attrName>
                                        </p:attrNameLst>
                                      </p:cBhvr>
                                      <p:to>
                                        <p:strVal val="visible"/>
                                      </p:to>
                                    </p:set>
                                    <p:animEffect transition="in" filter="dissolve">
                                      <p:cBhvr>
                                        <p:cTn id="90" dur="500"/>
                                        <p:tgtEl>
                                          <p:spTgt spid="854034"/>
                                        </p:tgtEl>
                                      </p:cBhvr>
                                    </p:animEffect>
                                  </p:childTnLst>
                                </p:cTn>
                              </p:par>
                            </p:childTnLst>
                          </p:cTn>
                        </p:par>
                      </p:childTnLst>
                    </p:cTn>
                  </p:par>
                  <p:par>
                    <p:cTn id="91" fill="hold">
                      <p:stCondLst>
                        <p:cond delay="indefinite"/>
                      </p:stCondLst>
                      <p:childTnLst>
                        <p:par>
                          <p:cTn id="92" fill="hold">
                            <p:stCondLst>
                              <p:cond delay="0"/>
                            </p:stCondLst>
                            <p:childTnLst>
                              <p:par>
                                <p:cTn id="93" presetID="9" presetClass="entr" presetSubtype="0" fill="hold" grpId="0" nodeType="clickEffect">
                                  <p:stCondLst>
                                    <p:cond delay="0"/>
                                  </p:stCondLst>
                                  <p:childTnLst>
                                    <p:set>
                                      <p:cBhvr>
                                        <p:cTn id="94" dur="1" fill="hold">
                                          <p:stCondLst>
                                            <p:cond delay="0"/>
                                          </p:stCondLst>
                                        </p:cTn>
                                        <p:tgtEl>
                                          <p:spTgt spid="854036"/>
                                        </p:tgtEl>
                                        <p:attrNameLst>
                                          <p:attrName>style.visibility</p:attrName>
                                        </p:attrNameLst>
                                      </p:cBhvr>
                                      <p:to>
                                        <p:strVal val="visible"/>
                                      </p:to>
                                    </p:set>
                                    <p:animEffect transition="in" filter="dissolve">
                                      <p:cBhvr>
                                        <p:cTn id="95" dur="500"/>
                                        <p:tgtEl>
                                          <p:spTgt spid="854036"/>
                                        </p:tgtEl>
                                      </p:cBhvr>
                                    </p:animEffect>
                                  </p:childTnLst>
                                </p:cTn>
                              </p:par>
                            </p:childTnLst>
                          </p:cTn>
                        </p:par>
                      </p:childTnLst>
                    </p:cTn>
                  </p:par>
                  <p:par>
                    <p:cTn id="96" fill="hold">
                      <p:stCondLst>
                        <p:cond delay="indefinite"/>
                      </p:stCondLst>
                      <p:childTnLst>
                        <p:par>
                          <p:cTn id="97" fill="hold">
                            <p:stCondLst>
                              <p:cond delay="0"/>
                            </p:stCondLst>
                            <p:childTnLst>
                              <p:par>
                                <p:cTn id="98" presetID="9" presetClass="entr" presetSubtype="0" fill="hold" grpId="0" nodeType="clickEffect">
                                  <p:stCondLst>
                                    <p:cond delay="0"/>
                                  </p:stCondLst>
                                  <p:childTnLst>
                                    <p:set>
                                      <p:cBhvr>
                                        <p:cTn id="99" dur="1" fill="hold">
                                          <p:stCondLst>
                                            <p:cond delay="0"/>
                                          </p:stCondLst>
                                        </p:cTn>
                                        <p:tgtEl>
                                          <p:spTgt spid="854038"/>
                                        </p:tgtEl>
                                        <p:attrNameLst>
                                          <p:attrName>style.visibility</p:attrName>
                                        </p:attrNameLst>
                                      </p:cBhvr>
                                      <p:to>
                                        <p:strVal val="visible"/>
                                      </p:to>
                                    </p:set>
                                    <p:animEffect transition="in" filter="dissolve">
                                      <p:cBhvr>
                                        <p:cTn id="100" dur="500"/>
                                        <p:tgtEl>
                                          <p:spTgt spid="854038"/>
                                        </p:tgtEl>
                                      </p:cBhvr>
                                    </p:animEffect>
                                  </p:childTnLst>
                                </p:cTn>
                              </p:par>
                            </p:childTnLst>
                          </p:cTn>
                        </p:par>
                      </p:childTnLst>
                    </p:cTn>
                  </p:par>
                  <p:par>
                    <p:cTn id="101" fill="hold">
                      <p:stCondLst>
                        <p:cond delay="indefinite"/>
                      </p:stCondLst>
                      <p:childTnLst>
                        <p:par>
                          <p:cTn id="102" fill="hold">
                            <p:stCondLst>
                              <p:cond delay="0"/>
                            </p:stCondLst>
                            <p:childTnLst>
                              <p:par>
                                <p:cTn id="103" presetID="9" presetClass="entr" presetSubtype="0" fill="hold" grpId="0" nodeType="clickEffect">
                                  <p:stCondLst>
                                    <p:cond delay="0"/>
                                  </p:stCondLst>
                                  <p:childTnLst>
                                    <p:set>
                                      <p:cBhvr>
                                        <p:cTn id="104" dur="1" fill="hold">
                                          <p:stCondLst>
                                            <p:cond delay="0"/>
                                          </p:stCondLst>
                                        </p:cTn>
                                        <p:tgtEl>
                                          <p:spTgt spid="854040"/>
                                        </p:tgtEl>
                                        <p:attrNameLst>
                                          <p:attrName>style.visibility</p:attrName>
                                        </p:attrNameLst>
                                      </p:cBhvr>
                                      <p:to>
                                        <p:strVal val="visible"/>
                                      </p:to>
                                    </p:set>
                                    <p:animEffect transition="in" filter="dissolve">
                                      <p:cBhvr>
                                        <p:cTn id="105" dur="500"/>
                                        <p:tgtEl>
                                          <p:spTgt spid="854040"/>
                                        </p:tgtEl>
                                      </p:cBhvr>
                                    </p:animEffect>
                                  </p:childTnLst>
                                </p:cTn>
                              </p:par>
                            </p:childTnLst>
                          </p:cTn>
                        </p:par>
                      </p:childTnLst>
                    </p:cTn>
                  </p:par>
                  <p:par>
                    <p:cTn id="106" fill="hold">
                      <p:stCondLst>
                        <p:cond delay="indefinite"/>
                      </p:stCondLst>
                      <p:childTnLst>
                        <p:par>
                          <p:cTn id="107" fill="hold">
                            <p:stCondLst>
                              <p:cond delay="0"/>
                            </p:stCondLst>
                            <p:childTnLst>
                              <p:par>
                                <p:cTn id="108" presetID="39" presetClass="entr" presetSubtype="0" accel="100000" fill="hold" grpId="0" nodeType="clickEffect">
                                  <p:stCondLst>
                                    <p:cond delay="0"/>
                                  </p:stCondLst>
                                  <p:childTnLst>
                                    <p:set>
                                      <p:cBhvr>
                                        <p:cTn id="109" dur="1" fill="hold">
                                          <p:stCondLst>
                                            <p:cond delay="0"/>
                                          </p:stCondLst>
                                        </p:cTn>
                                        <p:tgtEl>
                                          <p:spTgt spid="854042"/>
                                        </p:tgtEl>
                                        <p:attrNameLst>
                                          <p:attrName>style.visibility</p:attrName>
                                        </p:attrNameLst>
                                      </p:cBhvr>
                                      <p:to>
                                        <p:strVal val="visible"/>
                                      </p:to>
                                    </p:set>
                                    <p:anim calcmode="lin" valueType="num">
                                      <p:cBhvr>
                                        <p:cTn id="110" dur="500" fill="hold"/>
                                        <p:tgtEl>
                                          <p:spTgt spid="854042"/>
                                        </p:tgtEl>
                                        <p:attrNameLst>
                                          <p:attrName>ppt_h</p:attrName>
                                        </p:attrNameLst>
                                      </p:cBhvr>
                                      <p:tavLst>
                                        <p:tav tm="0">
                                          <p:val>
                                            <p:strVal val="#ppt_h/20"/>
                                          </p:val>
                                        </p:tav>
                                        <p:tav tm="50000">
                                          <p:val>
                                            <p:strVal val="#ppt_h/20"/>
                                          </p:val>
                                        </p:tav>
                                        <p:tav tm="100000">
                                          <p:val>
                                            <p:strVal val="#ppt_h"/>
                                          </p:val>
                                        </p:tav>
                                      </p:tavLst>
                                    </p:anim>
                                    <p:anim calcmode="lin" valueType="num">
                                      <p:cBhvr>
                                        <p:cTn id="111" dur="500" fill="hold"/>
                                        <p:tgtEl>
                                          <p:spTgt spid="854042"/>
                                        </p:tgtEl>
                                        <p:attrNameLst>
                                          <p:attrName>ppt_w</p:attrName>
                                        </p:attrNameLst>
                                      </p:cBhvr>
                                      <p:tavLst>
                                        <p:tav tm="0">
                                          <p:val>
                                            <p:strVal val="#ppt_w+.3"/>
                                          </p:val>
                                        </p:tav>
                                        <p:tav tm="50000">
                                          <p:val>
                                            <p:strVal val="#ppt_w+.3"/>
                                          </p:val>
                                        </p:tav>
                                        <p:tav tm="100000">
                                          <p:val>
                                            <p:strVal val="#ppt_w"/>
                                          </p:val>
                                        </p:tav>
                                      </p:tavLst>
                                    </p:anim>
                                    <p:anim calcmode="lin" valueType="num">
                                      <p:cBhvr>
                                        <p:cTn id="112" dur="500" fill="hold"/>
                                        <p:tgtEl>
                                          <p:spTgt spid="854042"/>
                                        </p:tgtEl>
                                        <p:attrNameLst>
                                          <p:attrName>ppt_x</p:attrName>
                                        </p:attrNameLst>
                                      </p:cBhvr>
                                      <p:tavLst>
                                        <p:tav tm="0">
                                          <p:val>
                                            <p:strVal val="#ppt_x-.3"/>
                                          </p:val>
                                        </p:tav>
                                        <p:tav tm="50000">
                                          <p:val>
                                            <p:strVal val="#ppt_x"/>
                                          </p:val>
                                        </p:tav>
                                        <p:tav tm="100000">
                                          <p:val>
                                            <p:strVal val="#ppt_x"/>
                                          </p:val>
                                        </p:tav>
                                      </p:tavLst>
                                    </p:anim>
                                    <p:anim calcmode="lin" valueType="num">
                                      <p:cBhvr>
                                        <p:cTn id="113" dur="500" fill="hold"/>
                                        <p:tgtEl>
                                          <p:spTgt spid="854042"/>
                                        </p:tgtEl>
                                        <p:attrNameLst>
                                          <p:attrName>ppt_y</p:attrName>
                                        </p:attrNameLst>
                                      </p:cBhvr>
                                      <p:tavLst>
                                        <p:tav tm="0">
                                          <p:val>
                                            <p:strVal val="#ppt_y"/>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17" presetClass="entr" presetSubtype="10" fill="hold" nodeType="clickEffect">
                                  <p:stCondLst>
                                    <p:cond delay="0"/>
                                  </p:stCondLst>
                                  <p:childTnLst>
                                    <p:set>
                                      <p:cBhvr>
                                        <p:cTn id="117" dur="1" fill="hold">
                                          <p:stCondLst>
                                            <p:cond delay="0"/>
                                          </p:stCondLst>
                                        </p:cTn>
                                        <p:tgtEl>
                                          <p:spTgt spid="854019">
                                            <p:txEl>
                                              <p:pRg st="17" end="17"/>
                                            </p:txEl>
                                          </p:spTgt>
                                        </p:tgtEl>
                                        <p:attrNameLst>
                                          <p:attrName>style.visibility</p:attrName>
                                        </p:attrNameLst>
                                      </p:cBhvr>
                                      <p:to>
                                        <p:strVal val="visible"/>
                                      </p:to>
                                    </p:set>
                                    <p:anim calcmode="lin" valueType="num">
                                      <p:cBhvr>
                                        <p:cTn id="118" dur="500" fill="hold"/>
                                        <p:tgtEl>
                                          <p:spTgt spid="854019">
                                            <p:txEl>
                                              <p:pRg st="17" end="17"/>
                                            </p:txEl>
                                          </p:spTgt>
                                        </p:tgtEl>
                                        <p:attrNameLst>
                                          <p:attrName>ppt_w</p:attrName>
                                        </p:attrNameLst>
                                      </p:cBhvr>
                                      <p:tavLst>
                                        <p:tav tm="0">
                                          <p:val>
                                            <p:fltVal val="0"/>
                                          </p:val>
                                        </p:tav>
                                        <p:tav tm="100000">
                                          <p:val>
                                            <p:strVal val="#ppt_w"/>
                                          </p:val>
                                        </p:tav>
                                      </p:tavLst>
                                    </p:anim>
                                    <p:anim calcmode="lin" valueType="num">
                                      <p:cBhvr>
                                        <p:cTn id="119" dur="500" fill="hold"/>
                                        <p:tgtEl>
                                          <p:spTgt spid="854019">
                                            <p:txEl>
                                              <p:pRg st="17" end="17"/>
                                            </p:txEl>
                                          </p:spTgt>
                                        </p:tgtEl>
                                        <p:attrNameLst>
                                          <p:attrName>ppt_h</p:attrName>
                                        </p:attrNameLst>
                                      </p:cBhvr>
                                      <p:tavLst>
                                        <p:tav tm="0">
                                          <p:val>
                                            <p:strVal val="#ppt_h"/>
                                          </p:val>
                                        </p:tav>
                                        <p:tav tm="100000">
                                          <p:val>
                                            <p:strVal val="#ppt_h"/>
                                          </p:val>
                                        </p:tav>
                                      </p:tavLst>
                                    </p:anim>
                                  </p:childTnLst>
                                </p:cTn>
                              </p:par>
                            </p:childTnLst>
                          </p:cTn>
                        </p:par>
                      </p:childTnLst>
                    </p:cTn>
                  </p:par>
                  <p:par>
                    <p:cTn id="120" fill="hold">
                      <p:stCondLst>
                        <p:cond delay="indefinite"/>
                      </p:stCondLst>
                      <p:childTnLst>
                        <p:par>
                          <p:cTn id="121" fill="hold">
                            <p:stCondLst>
                              <p:cond delay="0"/>
                            </p:stCondLst>
                            <p:childTnLst>
                              <p:par>
                                <p:cTn id="122" presetID="40" presetClass="entr" presetSubtype="0" fill="hold" grpId="0" nodeType="clickEffect">
                                  <p:stCondLst>
                                    <p:cond delay="0"/>
                                  </p:stCondLst>
                                  <p:iterate type="lt">
                                    <p:tmPct val="10000"/>
                                  </p:iterate>
                                  <p:childTnLst>
                                    <p:set>
                                      <p:cBhvr>
                                        <p:cTn id="123" dur="1" fill="hold">
                                          <p:stCondLst>
                                            <p:cond delay="0"/>
                                          </p:stCondLst>
                                        </p:cTn>
                                        <p:tgtEl>
                                          <p:spTgt spid="854044"/>
                                        </p:tgtEl>
                                        <p:attrNameLst>
                                          <p:attrName>style.visibility</p:attrName>
                                        </p:attrNameLst>
                                      </p:cBhvr>
                                      <p:to>
                                        <p:strVal val="visible"/>
                                      </p:to>
                                    </p:set>
                                    <p:animEffect transition="in" filter="fade">
                                      <p:cBhvr>
                                        <p:cTn id="124" dur="1000"/>
                                        <p:tgtEl>
                                          <p:spTgt spid="854044"/>
                                        </p:tgtEl>
                                      </p:cBhvr>
                                    </p:animEffect>
                                    <p:anim calcmode="lin" valueType="num">
                                      <p:cBhvr>
                                        <p:cTn id="125" dur="1000" fill="hold"/>
                                        <p:tgtEl>
                                          <p:spTgt spid="854044"/>
                                        </p:tgtEl>
                                        <p:attrNameLst>
                                          <p:attrName>ppt_x</p:attrName>
                                        </p:attrNameLst>
                                      </p:cBhvr>
                                      <p:tavLst>
                                        <p:tav tm="0">
                                          <p:val>
                                            <p:strVal val="#ppt_x-.1"/>
                                          </p:val>
                                        </p:tav>
                                        <p:tav tm="100000">
                                          <p:val>
                                            <p:strVal val="#ppt_x"/>
                                          </p:val>
                                        </p:tav>
                                      </p:tavLst>
                                    </p:anim>
                                    <p:anim calcmode="lin" valueType="num">
                                      <p:cBhvr>
                                        <p:cTn id="126" dur="1000" fill="hold"/>
                                        <p:tgtEl>
                                          <p:spTgt spid="854044"/>
                                        </p:tgtEl>
                                        <p:attrNameLst>
                                          <p:attrName>ppt_y</p:attrName>
                                        </p:attrNameLst>
                                      </p:cBhvr>
                                      <p:tavLst>
                                        <p:tav tm="0">
                                          <p:val>
                                            <p:strVal val="#ppt_y"/>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17" presetClass="entr" presetSubtype="10" fill="hold" nodeType="clickEffect">
                                  <p:stCondLst>
                                    <p:cond delay="0"/>
                                  </p:stCondLst>
                                  <p:childTnLst>
                                    <p:set>
                                      <p:cBhvr>
                                        <p:cTn id="130" dur="1" fill="hold">
                                          <p:stCondLst>
                                            <p:cond delay="0"/>
                                          </p:stCondLst>
                                        </p:cTn>
                                        <p:tgtEl>
                                          <p:spTgt spid="854019">
                                            <p:txEl>
                                              <p:pRg st="19" end="19"/>
                                            </p:txEl>
                                          </p:spTgt>
                                        </p:tgtEl>
                                        <p:attrNameLst>
                                          <p:attrName>style.visibility</p:attrName>
                                        </p:attrNameLst>
                                      </p:cBhvr>
                                      <p:to>
                                        <p:strVal val="visible"/>
                                      </p:to>
                                    </p:set>
                                    <p:anim calcmode="lin" valueType="num">
                                      <p:cBhvr>
                                        <p:cTn id="131" dur="500" fill="hold"/>
                                        <p:tgtEl>
                                          <p:spTgt spid="854019">
                                            <p:txEl>
                                              <p:pRg st="19" end="19"/>
                                            </p:txEl>
                                          </p:spTgt>
                                        </p:tgtEl>
                                        <p:attrNameLst>
                                          <p:attrName>ppt_w</p:attrName>
                                        </p:attrNameLst>
                                      </p:cBhvr>
                                      <p:tavLst>
                                        <p:tav tm="0">
                                          <p:val>
                                            <p:fltVal val="0"/>
                                          </p:val>
                                        </p:tav>
                                        <p:tav tm="100000">
                                          <p:val>
                                            <p:strVal val="#ppt_w"/>
                                          </p:val>
                                        </p:tav>
                                      </p:tavLst>
                                    </p:anim>
                                    <p:anim calcmode="lin" valueType="num">
                                      <p:cBhvr>
                                        <p:cTn id="132" dur="500" fill="hold"/>
                                        <p:tgtEl>
                                          <p:spTgt spid="854019">
                                            <p:txEl>
                                              <p:pRg st="19" end="19"/>
                                            </p:txEl>
                                          </p:spTgt>
                                        </p:tgtEl>
                                        <p:attrNameLst>
                                          <p:attrName>ppt_h</p:attrName>
                                        </p:attrNameLst>
                                      </p:cBhvr>
                                      <p:tavLst>
                                        <p:tav tm="0">
                                          <p:val>
                                            <p:strVal val="#ppt_h"/>
                                          </p:val>
                                        </p:tav>
                                        <p:tav tm="100000">
                                          <p:val>
                                            <p:strVal val="#ppt_h"/>
                                          </p:val>
                                        </p:tav>
                                      </p:tavLst>
                                    </p:anim>
                                  </p:childTnLst>
                                </p:cTn>
                              </p:par>
                            </p:childTnLst>
                          </p:cTn>
                        </p:par>
                      </p:childTnLst>
                    </p:cTn>
                  </p:par>
                  <p:par>
                    <p:cTn id="133" fill="hold">
                      <p:stCondLst>
                        <p:cond delay="indefinite"/>
                      </p:stCondLst>
                      <p:childTnLst>
                        <p:par>
                          <p:cTn id="134" fill="hold">
                            <p:stCondLst>
                              <p:cond delay="0"/>
                            </p:stCondLst>
                            <p:childTnLst>
                              <p:par>
                                <p:cTn id="135" presetID="17" presetClass="entr" presetSubtype="10" fill="hold" nodeType="clickEffect">
                                  <p:stCondLst>
                                    <p:cond delay="0"/>
                                  </p:stCondLst>
                                  <p:childTnLst>
                                    <p:set>
                                      <p:cBhvr>
                                        <p:cTn id="136" dur="1" fill="hold">
                                          <p:stCondLst>
                                            <p:cond delay="0"/>
                                          </p:stCondLst>
                                        </p:cTn>
                                        <p:tgtEl>
                                          <p:spTgt spid="854019">
                                            <p:txEl>
                                              <p:pRg st="21" end="21"/>
                                            </p:txEl>
                                          </p:spTgt>
                                        </p:tgtEl>
                                        <p:attrNameLst>
                                          <p:attrName>style.visibility</p:attrName>
                                        </p:attrNameLst>
                                      </p:cBhvr>
                                      <p:to>
                                        <p:strVal val="visible"/>
                                      </p:to>
                                    </p:set>
                                    <p:anim calcmode="lin" valueType="num">
                                      <p:cBhvr>
                                        <p:cTn id="137" dur="500" fill="hold"/>
                                        <p:tgtEl>
                                          <p:spTgt spid="854019">
                                            <p:txEl>
                                              <p:pRg st="21" end="21"/>
                                            </p:txEl>
                                          </p:spTgt>
                                        </p:tgtEl>
                                        <p:attrNameLst>
                                          <p:attrName>ppt_w</p:attrName>
                                        </p:attrNameLst>
                                      </p:cBhvr>
                                      <p:tavLst>
                                        <p:tav tm="0">
                                          <p:val>
                                            <p:fltVal val="0"/>
                                          </p:val>
                                        </p:tav>
                                        <p:tav tm="100000">
                                          <p:val>
                                            <p:strVal val="#ppt_w"/>
                                          </p:val>
                                        </p:tav>
                                      </p:tavLst>
                                    </p:anim>
                                    <p:anim calcmode="lin" valueType="num">
                                      <p:cBhvr>
                                        <p:cTn id="138" dur="500" fill="hold"/>
                                        <p:tgtEl>
                                          <p:spTgt spid="854019">
                                            <p:txEl>
                                              <p:pRg st="21" end="21"/>
                                            </p:txEl>
                                          </p:spTgt>
                                        </p:tgtEl>
                                        <p:attrNameLst>
                                          <p:attrName>ppt_h</p:attrName>
                                        </p:attrNameLst>
                                      </p:cBhvr>
                                      <p:tavLst>
                                        <p:tav tm="0">
                                          <p:val>
                                            <p:strVal val="#ppt_h"/>
                                          </p:val>
                                        </p:tav>
                                        <p:tav tm="100000">
                                          <p:val>
                                            <p:strVal val="#ppt_h"/>
                                          </p:val>
                                        </p:tav>
                                      </p:tavLst>
                                    </p:anim>
                                  </p:childTnLst>
                                </p:cTn>
                              </p:par>
                            </p:childTnLst>
                          </p:cTn>
                        </p:par>
                      </p:childTnLst>
                    </p:cTn>
                  </p:par>
                  <p:par>
                    <p:cTn id="139" fill="hold">
                      <p:stCondLst>
                        <p:cond delay="indefinite"/>
                      </p:stCondLst>
                      <p:childTnLst>
                        <p:par>
                          <p:cTn id="140" fill="hold">
                            <p:stCondLst>
                              <p:cond delay="0"/>
                            </p:stCondLst>
                            <p:childTnLst>
                              <p:par>
                                <p:cTn id="141" presetID="9" presetClass="entr" presetSubtype="0" fill="hold" nodeType="clickEffect">
                                  <p:stCondLst>
                                    <p:cond delay="0"/>
                                  </p:stCondLst>
                                  <p:childTnLst>
                                    <p:set>
                                      <p:cBhvr>
                                        <p:cTn id="142" dur="1" fill="hold">
                                          <p:stCondLst>
                                            <p:cond delay="0"/>
                                          </p:stCondLst>
                                        </p:cTn>
                                        <p:tgtEl>
                                          <p:spTgt spid="3"/>
                                        </p:tgtEl>
                                        <p:attrNameLst>
                                          <p:attrName>style.visibility</p:attrName>
                                        </p:attrNameLst>
                                      </p:cBhvr>
                                      <p:to>
                                        <p:strVal val="visible"/>
                                      </p:to>
                                    </p:set>
                                    <p:animEffect transition="in" filter="dissolve">
                                      <p:cBhvr>
                                        <p:cTn id="143" dur="500"/>
                                        <p:tgtEl>
                                          <p:spTgt spid="3"/>
                                        </p:tgtEl>
                                      </p:cBhvr>
                                    </p:animEffect>
                                  </p:childTnLst>
                                </p:cTn>
                              </p:par>
                            </p:childTnLst>
                          </p:cTn>
                        </p:par>
                      </p:childTnLst>
                    </p:cTn>
                  </p:par>
                  <p:par>
                    <p:cTn id="144" fill="hold">
                      <p:stCondLst>
                        <p:cond delay="indefinite"/>
                      </p:stCondLst>
                      <p:childTnLst>
                        <p:par>
                          <p:cTn id="145" fill="hold">
                            <p:stCondLst>
                              <p:cond delay="0"/>
                            </p:stCondLst>
                            <p:childTnLst>
                              <p:par>
                                <p:cTn id="146" presetID="56" presetClass="entr" presetSubtype="0" fill="hold" grpId="0" nodeType="clickEffect">
                                  <p:stCondLst>
                                    <p:cond delay="0"/>
                                  </p:stCondLst>
                                  <p:iterate type="lt">
                                    <p:tmPct val="10000"/>
                                  </p:iterate>
                                  <p:childTnLst>
                                    <p:set>
                                      <p:cBhvr>
                                        <p:cTn id="147" dur="1" fill="hold">
                                          <p:stCondLst>
                                            <p:cond delay="0"/>
                                          </p:stCondLst>
                                        </p:cTn>
                                        <p:tgtEl>
                                          <p:spTgt spid="854046"/>
                                        </p:tgtEl>
                                        <p:attrNameLst>
                                          <p:attrName>style.visibility</p:attrName>
                                        </p:attrNameLst>
                                      </p:cBhvr>
                                      <p:to>
                                        <p:strVal val="visible"/>
                                      </p:to>
                                    </p:set>
                                    <p:anim by="(-#ppt_w*2)" calcmode="lin" valueType="num">
                                      <p:cBhvr rctx="PPT">
                                        <p:cTn id="148" dur="500" autoRev="1" fill="hold">
                                          <p:stCondLst>
                                            <p:cond delay="0"/>
                                          </p:stCondLst>
                                        </p:cTn>
                                        <p:tgtEl>
                                          <p:spTgt spid="854046"/>
                                        </p:tgtEl>
                                        <p:attrNameLst>
                                          <p:attrName>ppt_w</p:attrName>
                                        </p:attrNameLst>
                                      </p:cBhvr>
                                    </p:anim>
                                    <p:anim by="(#ppt_w*0.50)" calcmode="lin" valueType="num">
                                      <p:cBhvr>
                                        <p:cTn id="149" dur="500" decel="50000" autoRev="1" fill="hold">
                                          <p:stCondLst>
                                            <p:cond delay="0"/>
                                          </p:stCondLst>
                                        </p:cTn>
                                        <p:tgtEl>
                                          <p:spTgt spid="854046"/>
                                        </p:tgtEl>
                                        <p:attrNameLst>
                                          <p:attrName>ppt_x</p:attrName>
                                        </p:attrNameLst>
                                      </p:cBhvr>
                                    </p:anim>
                                    <p:anim from="(-#ppt_h/2)" to="(#ppt_y)" calcmode="lin" valueType="num">
                                      <p:cBhvr>
                                        <p:cTn id="150" dur="1000" fill="hold">
                                          <p:stCondLst>
                                            <p:cond delay="0"/>
                                          </p:stCondLst>
                                        </p:cTn>
                                        <p:tgtEl>
                                          <p:spTgt spid="854046"/>
                                        </p:tgtEl>
                                        <p:attrNameLst>
                                          <p:attrName>ppt_y</p:attrName>
                                        </p:attrNameLst>
                                      </p:cBhvr>
                                    </p:anim>
                                    <p:animRot by="21600000">
                                      <p:cBhvr>
                                        <p:cTn id="151" dur="1000" fill="hold">
                                          <p:stCondLst>
                                            <p:cond delay="0"/>
                                          </p:stCondLst>
                                        </p:cTn>
                                        <p:tgtEl>
                                          <p:spTgt spid="8540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4022" grpId="0" animBg="1"/>
      <p:bldP spid="854023" grpId="0"/>
      <p:bldP spid="854024" grpId="0"/>
      <p:bldP spid="854032" grpId="0"/>
      <p:bldP spid="854034" grpId="0"/>
      <p:bldP spid="854036" grpId="0"/>
      <p:bldP spid="854038" grpId="0"/>
      <p:bldP spid="854040" grpId="0"/>
      <p:bldP spid="854042" grpId="0"/>
      <p:bldP spid="854044" grpId="0"/>
      <p:bldP spid="854046" grpId="0"/>
    </p:bldLst>
  </p:timing>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9922" name="Rectangle 2"/>
          <p:cNvSpPr>
            <a:spLocks noChangeArrowheads="1"/>
          </p:cNvSpPr>
          <p:nvPr/>
        </p:nvSpPr>
        <p:spPr bwMode="auto">
          <a:xfrm>
            <a:off x="965200" y="719138"/>
            <a:ext cx="7045325" cy="3019425"/>
          </a:xfrm>
          <a:prstGeom prst="rect">
            <a:avLst/>
          </a:prstGeom>
          <a:noFill/>
          <a:ln w="9525">
            <a:noFill/>
            <a:miter lim="800000"/>
            <a:headEnd/>
            <a:tailEnd/>
          </a:ln>
        </p:spPr>
        <p:txBody>
          <a:bodyPr wrap="none" anchor="ctr">
            <a:spAutoFit/>
          </a:bodyPr>
          <a:lstStyle/>
          <a:p>
            <a:pPr algn="l" eaLnBrk="0" hangingPunct="0"/>
            <a:r>
              <a:rPr lang="en-US" sz="1800">
                <a:solidFill>
                  <a:srgbClr val="000000"/>
                </a:solidFill>
                <a:cs typeface="Arial" charset="0"/>
              </a:rPr>
              <a:t>7)  What is the density of nitrogen gas at STP (in g/dm</a:t>
            </a:r>
            <a:r>
              <a:rPr lang="en-US" sz="1800" baseline="30000">
                <a:solidFill>
                  <a:srgbClr val="000000"/>
                </a:solidFill>
                <a:cs typeface="Arial" charset="0"/>
              </a:rPr>
              <a:t>3</a:t>
            </a:r>
            <a:r>
              <a:rPr lang="en-US" sz="1800">
                <a:solidFill>
                  <a:srgbClr val="000000"/>
                </a:solidFill>
                <a:cs typeface="Arial" charset="0"/>
              </a:rPr>
              <a:t> and kg/m</a:t>
            </a:r>
            <a:r>
              <a:rPr lang="en-US" sz="1800" baseline="30000">
                <a:solidFill>
                  <a:srgbClr val="000000"/>
                </a:solidFill>
                <a:cs typeface="Arial" charset="0"/>
              </a:rPr>
              <a:t>3</a:t>
            </a:r>
            <a:r>
              <a:rPr lang="en-US" sz="1800">
                <a:solidFill>
                  <a:srgbClr val="000000"/>
                </a:solidFill>
                <a:cs typeface="Arial" charset="0"/>
              </a:rPr>
              <a:t>)?</a:t>
            </a:r>
            <a:endParaRPr lang="en-US" sz="1800">
              <a:solidFill>
                <a:srgbClr val="000000"/>
              </a:solidFill>
            </a:endParaRPr>
          </a:p>
          <a:p>
            <a:pPr algn="l" eaLnBrk="0" hangingPunct="0"/>
            <a:endParaRPr lang="en-US" sz="1800">
              <a:solidFill>
                <a:srgbClr val="0000FF"/>
              </a:solidFill>
              <a:cs typeface="Arial" charset="0"/>
            </a:endParaRPr>
          </a:p>
          <a:p>
            <a:pPr algn="l" eaLnBrk="0" hangingPunct="0"/>
            <a:r>
              <a:rPr lang="en-US" sz="1800">
                <a:solidFill>
                  <a:srgbClr val="0000FF"/>
                </a:solidFill>
                <a:cs typeface="Arial" charset="0"/>
              </a:rPr>
              <a:t>Write given information:</a:t>
            </a:r>
            <a:endParaRPr lang="en-US" sz="1800">
              <a:solidFill>
                <a:srgbClr val="000000"/>
              </a:solidFill>
            </a:endParaRPr>
          </a:p>
          <a:p>
            <a:pPr algn="l" eaLnBrk="0" hangingPunct="0"/>
            <a:r>
              <a:rPr lang="en-US" sz="1800">
                <a:solidFill>
                  <a:srgbClr val="000000"/>
                </a:solidFill>
                <a:cs typeface="Arial" charset="0"/>
              </a:rPr>
              <a:t>1 mole N</a:t>
            </a:r>
            <a:r>
              <a:rPr lang="en-US" sz="1800" baseline="-30000">
                <a:solidFill>
                  <a:srgbClr val="000000"/>
                </a:solidFill>
                <a:cs typeface="Arial" charset="0"/>
              </a:rPr>
              <a:t>2</a:t>
            </a:r>
            <a:r>
              <a:rPr lang="en-US" sz="1800">
                <a:solidFill>
                  <a:srgbClr val="000000"/>
                </a:solidFill>
                <a:cs typeface="Arial" charset="0"/>
              </a:rPr>
              <a:t>  =  28 g N</a:t>
            </a:r>
            <a:r>
              <a:rPr lang="en-US" sz="1800" baseline="-30000">
                <a:solidFill>
                  <a:srgbClr val="000000"/>
                </a:solidFill>
                <a:cs typeface="Arial" charset="0"/>
              </a:rPr>
              <a:t>2 </a:t>
            </a:r>
            <a:r>
              <a:rPr lang="en-US" sz="1800">
                <a:solidFill>
                  <a:srgbClr val="000000"/>
                </a:solidFill>
                <a:cs typeface="Arial" charset="0"/>
              </a:rPr>
              <a:t> =  22.4 dm</a:t>
            </a:r>
            <a:r>
              <a:rPr lang="en-US" sz="1800" baseline="30000">
                <a:solidFill>
                  <a:srgbClr val="000000"/>
                </a:solidFill>
                <a:cs typeface="Arial" charset="0"/>
              </a:rPr>
              <a:t>3</a:t>
            </a:r>
            <a:r>
              <a:rPr lang="en-US" sz="1800">
                <a:solidFill>
                  <a:srgbClr val="000000"/>
                </a:solidFill>
                <a:cs typeface="Arial" charset="0"/>
              </a:rPr>
              <a:t> @ STP</a:t>
            </a:r>
            <a:endParaRPr lang="en-US" sz="1800">
              <a:solidFill>
                <a:srgbClr val="000000"/>
              </a:solidFill>
            </a:endParaRPr>
          </a:p>
          <a:p>
            <a:pPr algn="l" eaLnBrk="0" hangingPunct="0"/>
            <a:endParaRPr lang="en-US" sz="1800">
              <a:solidFill>
                <a:srgbClr val="0000FF"/>
              </a:solidFill>
              <a:cs typeface="Arial" charset="0"/>
            </a:endParaRPr>
          </a:p>
          <a:p>
            <a:pPr algn="l" eaLnBrk="0" hangingPunct="0"/>
            <a:r>
              <a:rPr lang="en-US" sz="1800">
                <a:solidFill>
                  <a:srgbClr val="0000FF"/>
                </a:solidFill>
                <a:cs typeface="Arial" charset="0"/>
              </a:rPr>
              <a:t>Write equation:</a:t>
            </a:r>
          </a:p>
          <a:p>
            <a:pPr algn="l" eaLnBrk="0" hangingPunct="0"/>
            <a:r>
              <a:rPr lang="en-US" sz="1800">
                <a:solidFill>
                  <a:srgbClr val="0000FF"/>
                </a:solidFill>
                <a:cs typeface="Arial" charset="0"/>
              </a:rPr>
              <a:t>   </a:t>
            </a:r>
            <a:r>
              <a:rPr lang="en-US" sz="1800">
                <a:solidFill>
                  <a:srgbClr val="000000"/>
                </a:solidFill>
              </a:rPr>
              <a:t>       </a:t>
            </a:r>
            <a:r>
              <a:rPr lang="en-US" sz="2400">
                <a:solidFill>
                  <a:srgbClr val="000000"/>
                </a:solidFill>
              </a:rPr>
              <a:t> </a:t>
            </a:r>
            <a:r>
              <a:rPr lang="en-US" sz="1800">
                <a:solidFill>
                  <a:srgbClr val="000000"/>
                </a:solidFill>
              </a:rPr>
              <a:t>                  </a:t>
            </a:r>
          </a:p>
          <a:p>
            <a:pPr algn="l" eaLnBrk="0" hangingPunct="0"/>
            <a:r>
              <a:rPr lang="en-US" sz="1800">
                <a:solidFill>
                  <a:srgbClr val="0000FF"/>
                </a:solidFill>
                <a:cs typeface="Arial" charset="0"/>
              </a:rPr>
              <a:t>Substitute into equation: </a:t>
            </a:r>
          </a:p>
          <a:p>
            <a:pPr algn="l" eaLnBrk="0" hangingPunct="0"/>
            <a:r>
              <a:rPr lang="en-US" sz="1800">
                <a:solidFill>
                  <a:srgbClr val="0000FF"/>
                </a:solidFill>
                <a:cs typeface="Arial" charset="0"/>
              </a:rPr>
              <a:t>       </a:t>
            </a:r>
            <a:r>
              <a:rPr lang="en-US" sz="2400">
                <a:solidFill>
                  <a:srgbClr val="0000FF"/>
                </a:solidFill>
                <a:cs typeface="Arial" charset="0"/>
              </a:rPr>
              <a:t> </a:t>
            </a:r>
            <a:r>
              <a:rPr lang="en-US" sz="1800">
                <a:solidFill>
                  <a:srgbClr val="0000FF"/>
                </a:solidFill>
                <a:cs typeface="Arial" charset="0"/>
              </a:rPr>
              <a:t>                    </a:t>
            </a:r>
            <a:endParaRPr lang="en-US" sz="1800">
              <a:solidFill>
                <a:srgbClr val="000000"/>
              </a:solidFill>
            </a:endParaRPr>
          </a:p>
          <a:p>
            <a:pPr algn="l" eaLnBrk="0" hangingPunct="0"/>
            <a:r>
              <a:rPr lang="en-US" sz="1800">
                <a:solidFill>
                  <a:srgbClr val="0000FF"/>
                </a:solidFill>
                <a:cs typeface="Arial" charset="0"/>
              </a:rPr>
              <a:t>Solve for Density:   </a:t>
            </a:r>
            <a:r>
              <a:rPr lang="en-US" sz="1800">
                <a:solidFill>
                  <a:srgbClr val="000000"/>
                </a:solidFill>
                <a:cs typeface="Arial" charset="0"/>
              </a:rPr>
              <a:t>Density  =  1.35 g/dm</a:t>
            </a:r>
            <a:r>
              <a:rPr lang="en-US" sz="1800" baseline="30000">
                <a:solidFill>
                  <a:srgbClr val="0000FF"/>
                </a:solidFill>
                <a:cs typeface="Arial" charset="0"/>
              </a:rPr>
              <a:t>3</a:t>
            </a:r>
            <a:endParaRPr lang="en-US" sz="1800">
              <a:solidFill>
                <a:srgbClr val="0000FF"/>
              </a:solidFill>
              <a:cs typeface="Arial" charset="0"/>
            </a:endParaRPr>
          </a:p>
        </p:txBody>
      </p:sp>
      <p:sp>
        <p:nvSpPr>
          <p:cNvPr id="209923" name="Rectangle 3"/>
          <p:cNvSpPr>
            <a:spLocks noChangeArrowheads="1"/>
          </p:cNvSpPr>
          <p:nvPr/>
        </p:nvSpPr>
        <p:spPr bwMode="auto">
          <a:xfrm>
            <a:off x="968375" y="3111500"/>
            <a:ext cx="12601575" cy="2819400"/>
          </a:xfrm>
          <a:prstGeom prst="rect">
            <a:avLst/>
          </a:prstGeom>
          <a:noFill/>
          <a:ln w="9525">
            <a:noFill/>
            <a:miter lim="800000"/>
            <a:headEnd/>
            <a:tailEnd/>
          </a:ln>
        </p:spPr>
        <p:txBody>
          <a:bodyPr wrap="none" anchor="ctr">
            <a:spAutoFit/>
          </a:bodyPr>
          <a:lstStyle/>
          <a:p>
            <a:pPr algn="l"/>
            <a:r>
              <a:rPr lang="en-US" sz="1800">
                <a:solidFill>
                  <a:srgbClr val="0000FF"/>
                </a:solidFill>
                <a:cs typeface="Arial" charset="0"/>
              </a:rPr>
              <a:t>Recall:  </a:t>
            </a:r>
            <a:r>
              <a:rPr lang="en-US" sz="1800">
                <a:solidFill>
                  <a:srgbClr val="000000"/>
                </a:solidFill>
                <a:cs typeface="Arial" charset="0"/>
              </a:rPr>
              <a:t>1000 g  =  1 kg     &amp;     1 m</a:t>
            </a:r>
            <a:r>
              <a:rPr lang="en-US" sz="1800" baseline="30000">
                <a:solidFill>
                  <a:srgbClr val="000000"/>
                </a:solidFill>
                <a:cs typeface="Arial" charset="0"/>
              </a:rPr>
              <a:t>3</a:t>
            </a:r>
            <a:r>
              <a:rPr lang="en-US" sz="1800">
                <a:solidFill>
                  <a:srgbClr val="000000"/>
                </a:solidFill>
                <a:cs typeface="Arial" charset="0"/>
              </a:rPr>
              <a:t>  =  1000 dm</a:t>
            </a:r>
            <a:r>
              <a:rPr lang="en-US" sz="1800" baseline="30000">
                <a:solidFill>
                  <a:srgbClr val="000000"/>
                </a:solidFill>
                <a:cs typeface="Arial" charset="0"/>
              </a:rPr>
              <a:t>3</a:t>
            </a:r>
            <a:r>
              <a:rPr lang="en-US" sz="1800">
                <a:solidFill>
                  <a:srgbClr val="000000"/>
                </a:solidFill>
              </a:rPr>
              <a:t>                                                                              </a:t>
            </a:r>
            <a:r>
              <a:rPr lang="en-US" sz="11700">
                <a:solidFill>
                  <a:srgbClr val="000000"/>
                </a:solidFill>
              </a:rPr>
              <a:t> </a:t>
            </a:r>
            <a:r>
              <a:rPr lang="en-US" sz="1800">
                <a:solidFill>
                  <a:srgbClr val="000000"/>
                </a:solidFill>
              </a:rPr>
              <a:t>                                 </a:t>
            </a:r>
          </a:p>
          <a:p>
            <a:pPr algn="l" eaLnBrk="0" hangingPunct="0"/>
            <a:r>
              <a:rPr lang="en-US" sz="1800">
                <a:solidFill>
                  <a:srgbClr val="0000FF"/>
                </a:solidFill>
                <a:cs typeface="Arial" charset="0"/>
              </a:rPr>
              <a:t>Convert m</a:t>
            </a:r>
            <a:r>
              <a:rPr lang="en-US" sz="1800" baseline="30000">
                <a:solidFill>
                  <a:srgbClr val="0000FF"/>
                </a:solidFill>
                <a:cs typeface="Arial" charset="0"/>
              </a:rPr>
              <a:t>3</a:t>
            </a:r>
            <a:r>
              <a:rPr lang="en-US" sz="1800">
                <a:solidFill>
                  <a:srgbClr val="0000FF"/>
                </a:solidFill>
                <a:cs typeface="Arial" charset="0"/>
              </a:rPr>
              <a:t> to dm</a:t>
            </a:r>
            <a:r>
              <a:rPr lang="en-US" sz="1800" baseline="30000">
                <a:solidFill>
                  <a:srgbClr val="0000FF"/>
                </a:solidFill>
                <a:cs typeface="Arial" charset="0"/>
              </a:rPr>
              <a:t>3</a:t>
            </a:r>
            <a:r>
              <a:rPr lang="en-US" sz="1800">
                <a:solidFill>
                  <a:srgbClr val="0000FF"/>
                </a:solidFill>
                <a:cs typeface="Arial" charset="0"/>
              </a:rPr>
              <a:t>:</a:t>
            </a:r>
            <a:endParaRPr lang="en-US" sz="1800">
              <a:solidFill>
                <a:srgbClr val="000000"/>
              </a:solidFill>
            </a:endParaRPr>
          </a:p>
          <a:p>
            <a:pPr algn="l" eaLnBrk="0" hangingPunct="0"/>
            <a:r>
              <a:rPr lang="en-US" sz="1800">
                <a:solidFill>
                  <a:srgbClr val="000000"/>
                </a:solidFill>
                <a:cs typeface="Arial" charset="0"/>
              </a:rPr>
              <a:t>        x dm</a:t>
            </a:r>
            <a:r>
              <a:rPr lang="en-US" sz="1800" baseline="30000">
                <a:solidFill>
                  <a:srgbClr val="000000"/>
                </a:solidFill>
                <a:cs typeface="Arial" charset="0"/>
              </a:rPr>
              <a:t>3</a:t>
            </a:r>
            <a:r>
              <a:rPr lang="en-US" sz="1800">
                <a:solidFill>
                  <a:srgbClr val="000000"/>
                </a:solidFill>
                <a:cs typeface="Arial" charset="0"/>
              </a:rPr>
              <a:t>  =  1</a:t>
            </a:r>
            <a:r>
              <a:rPr lang="en-US" sz="1800" baseline="30000">
                <a:solidFill>
                  <a:srgbClr val="000000"/>
                </a:solidFill>
                <a:cs typeface="Arial" charset="0"/>
              </a:rPr>
              <a:t> </a:t>
            </a:r>
            <a:r>
              <a:rPr lang="en-US" sz="1800">
                <a:solidFill>
                  <a:srgbClr val="000000"/>
                </a:solidFill>
                <a:cs typeface="Arial" charset="0"/>
              </a:rPr>
              <a:t>m</a:t>
            </a:r>
            <a:r>
              <a:rPr lang="en-US" sz="1800" baseline="30000">
                <a:solidFill>
                  <a:srgbClr val="000000"/>
                </a:solidFill>
                <a:cs typeface="Arial" charset="0"/>
              </a:rPr>
              <a:t>3    </a:t>
            </a:r>
            <a:r>
              <a:rPr lang="en-US" sz="3000" baseline="30000">
                <a:solidFill>
                  <a:srgbClr val="000000"/>
                </a:solidFill>
                <a:cs typeface="Arial" charset="0"/>
              </a:rPr>
              <a:t> </a:t>
            </a:r>
            <a:r>
              <a:rPr lang="en-US" sz="1800" baseline="30000">
                <a:solidFill>
                  <a:srgbClr val="000000"/>
                </a:solidFill>
                <a:cs typeface="Arial" charset="0"/>
              </a:rPr>
              <a:t>                    =  </a:t>
            </a:r>
            <a:r>
              <a:rPr lang="en-US" sz="1800">
                <a:solidFill>
                  <a:srgbClr val="000000"/>
                </a:solidFill>
                <a:cs typeface="Arial" charset="0"/>
              </a:rPr>
              <a:t>1000 dm</a:t>
            </a:r>
            <a:r>
              <a:rPr lang="en-US" sz="1800" baseline="30000">
                <a:solidFill>
                  <a:srgbClr val="000000"/>
                </a:solidFill>
                <a:cs typeface="Arial" charset="0"/>
              </a:rPr>
              <a:t>3</a:t>
            </a:r>
            <a:endParaRPr lang="en-US" sz="1800">
              <a:solidFill>
                <a:srgbClr val="000000"/>
              </a:solidFill>
            </a:endParaRPr>
          </a:p>
          <a:p>
            <a:pPr algn="l" eaLnBrk="0" hangingPunct="0"/>
            <a:r>
              <a:rPr lang="en-US" sz="1800" baseline="30000">
                <a:solidFill>
                  <a:srgbClr val="000000"/>
                </a:solidFill>
                <a:cs typeface="Arial" charset="0"/>
              </a:rPr>
              <a:t> </a:t>
            </a:r>
          </a:p>
          <a:p>
            <a:pPr algn="l" eaLnBrk="0" hangingPunct="0"/>
            <a:r>
              <a:rPr lang="en-US" sz="1800" baseline="30000">
                <a:solidFill>
                  <a:srgbClr val="0000FF"/>
                </a:solidFill>
                <a:cs typeface="Arial" charset="0"/>
              </a:rPr>
              <a:t> </a:t>
            </a:r>
          </a:p>
        </p:txBody>
      </p:sp>
      <p:pic>
        <p:nvPicPr>
          <p:cNvPr id="209924" name="Picture 4" descr="Gas%20Re10"/>
          <p:cNvPicPr>
            <a:picLocks noChangeAspect="1" noChangeArrowheads="1"/>
          </p:cNvPicPr>
          <p:nvPr/>
        </p:nvPicPr>
        <p:blipFill>
          <a:blip r:embed="rId3" cstate="print"/>
          <a:srcRect/>
          <a:stretch>
            <a:fillRect/>
          </a:stretch>
        </p:blipFill>
        <p:spPr bwMode="auto">
          <a:xfrm>
            <a:off x="2701925" y="2117725"/>
            <a:ext cx="1247775" cy="390525"/>
          </a:xfrm>
          <a:prstGeom prst="rect">
            <a:avLst/>
          </a:prstGeom>
          <a:noFill/>
          <a:ln w="9525">
            <a:noFill/>
            <a:miter lim="800000"/>
            <a:headEnd/>
            <a:tailEnd/>
          </a:ln>
        </p:spPr>
      </p:pic>
      <p:pic>
        <p:nvPicPr>
          <p:cNvPr id="209925" name="Picture 5" descr="Gas%20Re11"/>
          <p:cNvPicPr>
            <a:picLocks noChangeAspect="1" noChangeArrowheads="1"/>
          </p:cNvPicPr>
          <p:nvPr/>
        </p:nvPicPr>
        <p:blipFill>
          <a:blip r:embed="rId4" cstate="print"/>
          <a:srcRect/>
          <a:stretch>
            <a:fillRect/>
          </a:stretch>
        </p:blipFill>
        <p:spPr bwMode="auto">
          <a:xfrm>
            <a:off x="3644900" y="2720975"/>
            <a:ext cx="1333500" cy="390525"/>
          </a:xfrm>
          <a:prstGeom prst="rect">
            <a:avLst/>
          </a:prstGeom>
          <a:noFill/>
          <a:ln w="9525">
            <a:noFill/>
            <a:miter lim="800000"/>
            <a:headEnd/>
            <a:tailEnd/>
          </a:ln>
        </p:spPr>
      </p:pic>
      <p:pic>
        <p:nvPicPr>
          <p:cNvPr id="209926" name="Picture 6" descr="Gas_Re12"/>
          <p:cNvPicPr>
            <a:picLocks noChangeAspect="1" noChangeArrowheads="1"/>
          </p:cNvPicPr>
          <p:nvPr/>
        </p:nvPicPr>
        <p:blipFill>
          <a:blip r:embed="rId5" cstate="print"/>
          <a:srcRect/>
          <a:stretch>
            <a:fillRect/>
          </a:stretch>
        </p:blipFill>
        <p:spPr bwMode="auto">
          <a:xfrm>
            <a:off x="6516688" y="3060700"/>
            <a:ext cx="1962150" cy="1857375"/>
          </a:xfrm>
          <a:prstGeom prst="rect">
            <a:avLst/>
          </a:prstGeom>
          <a:noFill/>
          <a:ln w="9525">
            <a:noFill/>
            <a:miter lim="800000"/>
            <a:headEnd/>
            <a:tailEnd/>
          </a:ln>
        </p:spPr>
      </p:pic>
      <p:pic>
        <p:nvPicPr>
          <p:cNvPr id="209927" name="Picture 7" descr="Gas_Re13"/>
          <p:cNvPicPr>
            <a:picLocks noChangeAspect="1" noChangeArrowheads="1"/>
          </p:cNvPicPr>
          <p:nvPr/>
        </p:nvPicPr>
        <p:blipFill>
          <a:blip r:embed="rId6" cstate="print"/>
          <a:srcRect/>
          <a:stretch>
            <a:fillRect/>
          </a:stretch>
        </p:blipFill>
        <p:spPr bwMode="auto">
          <a:xfrm>
            <a:off x="3090863" y="5049838"/>
            <a:ext cx="828675" cy="485775"/>
          </a:xfrm>
          <a:prstGeom prst="rect">
            <a:avLst/>
          </a:prstGeom>
          <a:noFill/>
          <a:ln w="9525">
            <a:noFill/>
            <a:miter lim="800000"/>
            <a:headEnd/>
            <a:tailEnd/>
          </a:ln>
        </p:spPr>
      </p:pic>
      <p:pic>
        <p:nvPicPr>
          <p:cNvPr id="209928" name="Picture 8" descr="Gas%20Re19"/>
          <p:cNvPicPr>
            <a:picLocks noChangeAspect="1" noChangeArrowheads="1"/>
          </p:cNvPicPr>
          <p:nvPr/>
        </p:nvPicPr>
        <p:blipFill>
          <a:blip r:embed="rId7" cstate="print"/>
          <a:srcRect/>
          <a:stretch>
            <a:fillRect/>
          </a:stretch>
        </p:blipFill>
        <p:spPr bwMode="auto">
          <a:xfrm>
            <a:off x="2076450" y="5656263"/>
            <a:ext cx="2562225" cy="485775"/>
          </a:xfrm>
          <a:prstGeom prst="rect">
            <a:avLst/>
          </a:prstGeom>
          <a:noFill/>
          <a:ln w="9525">
            <a:noFill/>
            <a:miter lim="800000"/>
            <a:headEnd/>
            <a:tailEnd/>
          </a:ln>
        </p:spPr>
      </p:pic>
      <p:sp>
        <p:nvSpPr>
          <p:cNvPr id="209929" name="Rectangle 10"/>
          <p:cNvSpPr>
            <a:spLocks noChangeArrowheads="1"/>
          </p:cNvSpPr>
          <p:nvPr/>
        </p:nvSpPr>
        <p:spPr bwMode="auto">
          <a:xfrm>
            <a:off x="3260725" y="236538"/>
            <a:ext cx="2762250" cy="366712"/>
          </a:xfrm>
          <a:prstGeom prst="rect">
            <a:avLst/>
          </a:prstGeom>
          <a:noFill/>
          <a:ln w="9525">
            <a:noFill/>
            <a:miter lim="800000"/>
            <a:headEnd/>
            <a:tailEnd/>
          </a:ln>
        </p:spPr>
        <p:txBody>
          <a:bodyPr wrap="none">
            <a:spAutoFit/>
          </a:bodyPr>
          <a:lstStyle/>
          <a:p>
            <a:pPr algn="l"/>
            <a:r>
              <a:rPr lang="en-US" sz="1800" b="1">
                <a:solidFill>
                  <a:srgbClr val="000000"/>
                </a:solidFill>
                <a:cs typeface="Arial" charset="0"/>
              </a:rPr>
              <a:t>Gas Review Problem #7</a:t>
            </a:r>
          </a:p>
        </p:txBody>
      </p:sp>
      <p:sp>
        <p:nvSpPr>
          <p:cNvPr id="209930" name="Text Box 14"/>
          <p:cNvSpPr txBox="1">
            <a:spLocks noChangeArrowheads="1"/>
          </p:cNvSpPr>
          <p:nvPr/>
        </p:nvSpPr>
        <p:spPr bwMode="auto">
          <a:xfrm>
            <a:off x="908050" y="5659438"/>
            <a:ext cx="2033588" cy="915987"/>
          </a:xfrm>
          <a:prstGeom prst="rect">
            <a:avLst/>
          </a:prstGeom>
          <a:noFill/>
          <a:ln w="9525">
            <a:noFill/>
            <a:miter lim="800000"/>
            <a:headEnd/>
            <a:tailEnd/>
          </a:ln>
        </p:spPr>
        <p:txBody>
          <a:bodyPr wrap="none">
            <a:spAutoFit/>
          </a:bodyPr>
          <a:lstStyle/>
          <a:p>
            <a:pPr algn="l"/>
            <a:r>
              <a:rPr lang="en-US" sz="1800">
                <a:solidFill>
                  <a:srgbClr val="0000CC"/>
                </a:solidFill>
              </a:rPr>
              <a:t>Convert:</a:t>
            </a:r>
          </a:p>
          <a:p>
            <a:pPr algn="l"/>
            <a:endParaRPr lang="en-US" sz="1800">
              <a:solidFill>
                <a:srgbClr val="0000CC"/>
              </a:solidFill>
            </a:endParaRPr>
          </a:p>
          <a:p>
            <a:pPr algn="l"/>
            <a:r>
              <a:rPr lang="en-US" sz="1800">
                <a:solidFill>
                  <a:srgbClr val="0000CC"/>
                </a:solidFill>
              </a:rPr>
              <a:t>Solve:  1.35 kg/m</a:t>
            </a:r>
            <a:r>
              <a:rPr lang="en-US" sz="1800" baseline="30000">
                <a:solidFill>
                  <a:srgbClr val="0000CC"/>
                </a:solidFill>
              </a:rPr>
              <a:t>3</a:t>
            </a:r>
          </a:p>
        </p:txBody>
      </p:sp>
      <p:sp>
        <p:nvSpPr>
          <p:cNvPr id="209931" name="AutoShape 19">
            <a:hlinkClick r:id="rId8" action="ppaction://hlinksldjump" highlightClick="1"/>
            <a:hlinkHover r:id="rId8" action="ppaction://hlinksldjump"/>
          </p:cNvPr>
          <p:cNvSpPr>
            <a:spLocks noChangeArrowheads="1"/>
          </p:cNvSpPr>
          <p:nvPr/>
        </p:nvSpPr>
        <p:spPr bwMode="auto">
          <a:xfrm>
            <a:off x="8772525" y="6486525"/>
            <a:ext cx="371475" cy="371475"/>
          </a:xfrm>
          <a:prstGeom prst="actionButtonReturn">
            <a:avLst/>
          </a:prstGeom>
          <a:solidFill>
            <a:schemeClr val="accent2">
              <a:alpha val="25882"/>
            </a:schemeClr>
          </a:solidFill>
          <a:ln w="9525">
            <a:noFill/>
            <a:miter lim="800000"/>
            <a:headEnd/>
            <a:tailEnd/>
          </a:ln>
        </p:spPr>
        <p:txBody>
          <a:bodyPr wrap="none" anchor="ctr"/>
          <a:lstStyle/>
          <a:p>
            <a:endParaRPr lang="en-US">
              <a:solidFill>
                <a:srgbClr val="000000"/>
              </a:solidFill>
            </a:endParaRPr>
          </a:p>
        </p:txBody>
      </p:sp>
    </p:spTree>
    <p:extLst>
      <p:ext uri="{BB962C8B-B14F-4D97-AF65-F5344CB8AC3E}">
        <p14:creationId xmlns:p14="http://schemas.microsoft.com/office/powerpoint/2010/main" val="1229028384"/>
      </p:ext>
    </p:extLst>
  </p:cSld>
  <p:clrMapOvr>
    <a:masterClrMapping/>
  </p:clrMapOv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838200" y="854075"/>
            <a:ext cx="8167688" cy="5278438"/>
          </a:xfrm>
          <a:prstGeom prst="rect">
            <a:avLst/>
          </a:prstGeom>
          <a:noFill/>
          <a:ln w="9525">
            <a:noFill/>
            <a:miter lim="800000"/>
            <a:headEnd/>
            <a:tailEnd/>
          </a:ln>
        </p:spPr>
        <p:txBody>
          <a:bodyPr wrap="none" anchor="ctr">
            <a:spAutoFit/>
          </a:bodyPr>
          <a:lstStyle/>
          <a:p>
            <a:pPr algn="l" eaLnBrk="0" hangingPunct="0"/>
            <a:r>
              <a:rPr lang="en-US" sz="1800">
                <a:solidFill>
                  <a:srgbClr val="000000"/>
                </a:solidFill>
                <a:cs typeface="Arial" charset="0"/>
              </a:rPr>
              <a:t>A sample of gas at STP has a density of 3.12 x 10</a:t>
            </a:r>
            <a:r>
              <a:rPr lang="en-US" sz="1800" baseline="30000">
                <a:solidFill>
                  <a:srgbClr val="000000"/>
                </a:solidFill>
                <a:cs typeface="Arial" charset="0"/>
              </a:rPr>
              <a:t>-3</a:t>
            </a:r>
            <a:r>
              <a:rPr lang="en-US" sz="1800">
                <a:solidFill>
                  <a:srgbClr val="000000"/>
                </a:solidFill>
                <a:cs typeface="Arial" charset="0"/>
              </a:rPr>
              <a:t> g/cm</a:t>
            </a:r>
            <a:r>
              <a:rPr lang="en-US" sz="1800" baseline="30000">
                <a:solidFill>
                  <a:srgbClr val="000000"/>
                </a:solidFill>
                <a:cs typeface="Arial" charset="0"/>
              </a:rPr>
              <a:t>3</a:t>
            </a:r>
            <a:r>
              <a:rPr lang="en-US" sz="1800">
                <a:solidFill>
                  <a:srgbClr val="000000"/>
                </a:solidFill>
                <a:cs typeface="Arial" charset="0"/>
              </a:rPr>
              <a:t>.  </a:t>
            </a:r>
          </a:p>
          <a:p>
            <a:pPr algn="l" eaLnBrk="0" hangingPunct="0"/>
            <a:r>
              <a:rPr lang="en-US" sz="1800">
                <a:solidFill>
                  <a:srgbClr val="000000"/>
                </a:solidFill>
                <a:cs typeface="Arial" charset="0"/>
              </a:rPr>
              <a:t>What will the density of the gas be at room temperature (21</a:t>
            </a:r>
            <a:r>
              <a:rPr lang="en-US" sz="1800" baseline="30000">
                <a:solidFill>
                  <a:srgbClr val="000000"/>
                </a:solidFill>
                <a:cs typeface="Arial" charset="0"/>
              </a:rPr>
              <a:t>o</a:t>
            </a:r>
            <a:r>
              <a:rPr lang="en-US" sz="1800">
                <a:solidFill>
                  <a:srgbClr val="000000"/>
                </a:solidFill>
                <a:cs typeface="Arial" charset="0"/>
              </a:rPr>
              <a:t>C) and 100.5 kPa?</a:t>
            </a:r>
          </a:p>
          <a:p>
            <a:pPr algn="l" eaLnBrk="0" hangingPunct="0"/>
            <a:endParaRPr lang="en-US" sz="1800">
              <a:solidFill>
                <a:srgbClr val="000000"/>
              </a:solidFill>
            </a:endParaRPr>
          </a:p>
          <a:p>
            <a:pPr algn="l" eaLnBrk="0" hangingPunct="0"/>
            <a:r>
              <a:rPr lang="en-US" sz="1800">
                <a:solidFill>
                  <a:srgbClr val="0000FF"/>
                </a:solidFill>
                <a:cs typeface="Arial" charset="0"/>
              </a:rPr>
              <a:t>Write given information:</a:t>
            </a:r>
            <a:endParaRPr lang="en-US" sz="1800">
              <a:solidFill>
                <a:srgbClr val="000000"/>
              </a:solidFill>
            </a:endParaRPr>
          </a:p>
          <a:p>
            <a:pPr algn="l" eaLnBrk="0" hangingPunct="0"/>
            <a:r>
              <a:rPr lang="en-US" sz="1800">
                <a:solidFill>
                  <a:srgbClr val="FF0000"/>
                </a:solidFill>
                <a:cs typeface="Arial" charset="0"/>
              </a:rPr>
              <a:t>	*V</a:t>
            </a:r>
            <a:r>
              <a:rPr lang="en-US" sz="1800" baseline="-30000">
                <a:solidFill>
                  <a:srgbClr val="FF0000"/>
                </a:solidFill>
                <a:cs typeface="Arial" charset="0"/>
              </a:rPr>
              <a:t>1</a:t>
            </a:r>
            <a:r>
              <a:rPr lang="en-US" sz="1800">
                <a:solidFill>
                  <a:srgbClr val="FF0000"/>
                </a:solidFill>
                <a:cs typeface="Arial" charset="0"/>
              </a:rPr>
              <a:t>  =  1.0 cm</a:t>
            </a:r>
            <a:r>
              <a:rPr lang="en-US" sz="1800" baseline="30000">
                <a:solidFill>
                  <a:srgbClr val="FF0000"/>
                </a:solidFill>
                <a:cs typeface="Arial" charset="0"/>
              </a:rPr>
              <a:t>3</a:t>
            </a:r>
            <a:r>
              <a:rPr lang="en-US" sz="1800">
                <a:solidFill>
                  <a:srgbClr val="000000"/>
                </a:solidFill>
                <a:cs typeface="Arial" charset="0"/>
              </a:rPr>
              <a:t>                        	V</a:t>
            </a:r>
            <a:r>
              <a:rPr lang="en-US" sz="1800" baseline="-30000">
                <a:solidFill>
                  <a:srgbClr val="000000"/>
                </a:solidFill>
                <a:cs typeface="Arial" charset="0"/>
              </a:rPr>
              <a:t>2</a:t>
            </a:r>
            <a:r>
              <a:rPr lang="en-US" sz="1800">
                <a:solidFill>
                  <a:srgbClr val="000000"/>
                </a:solidFill>
                <a:cs typeface="Arial" charset="0"/>
              </a:rPr>
              <a:t>  =  __________</a:t>
            </a:r>
            <a:r>
              <a:rPr lang="en-US" sz="1800">
                <a:solidFill>
                  <a:srgbClr val="000000"/>
                </a:solidFill>
              </a:rPr>
              <a:t> </a:t>
            </a:r>
          </a:p>
          <a:p>
            <a:pPr algn="l" eaLnBrk="0" hangingPunct="0"/>
            <a:r>
              <a:rPr lang="en-US" sz="1800">
                <a:solidFill>
                  <a:srgbClr val="000000"/>
                </a:solidFill>
                <a:cs typeface="Arial" charset="0"/>
              </a:rPr>
              <a:t>	T</a:t>
            </a:r>
            <a:r>
              <a:rPr lang="en-US" sz="1800" baseline="-30000">
                <a:solidFill>
                  <a:srgbClr val="000000"/>
                </a:solidFill>
                <a:cs typeface="Arial" charset="0"/>
              </a:rPr>
              <a:t>1</a:t>
            </a:r>
            <a:r>
              <a:rPr lang="en-US" sz="1800">
                <a:solidFill>
                  <a:srgbClr val="000000"/>
                </a:solidFill>
                <a:cs typeface="Arial" charset="0"/>
              </a:rPr>
              <a:t>  =  273 K                                  	T</a:t>
            </a:r>
            <a:r>
              <a:rPr lang="en-US" sz="1800" baseline="-30000">
                <a:solidFill>
                  <a:srgbClr val="000000"/>
                </a:solidFill>
                <a:cs typeface="Arial" charset="0"/>
              </a:rPr>
              <a:t>2</a:t>
            </a:r>
            <a:r>
              <a:rPr lang="en-US" sz="1800">
                <a:solidFill>
                  <a:srgbClr val="000000"/>
                </a:solidFill>
                <a:cs typeface="Arial" charset="0"/>
              </a:rPr>
              <a:t>  =   21</a:t>
            </a:r>
            <a:r>
              <a:rPr lang="en-US" sz="1800" baseline="30000">
                <a:solidFill>
                  <a:srgbClr val="000000"/>
                </a:solidFill>
                <a:cs typeface="Arial" charset="0"/>
              </a:rPr>
              <a:t>o</a:t>
            </a:r>
            <a:r>
              <a:rPr lang="en-US" sz="1800">
                <a:solidFill>
                  <a:srgbClr val="000000"/>
                </a:solidFill>
                <a:cs typeface="Arial" charset="0"/>
              </a:rPr>
              <a:t>C + 273  =  294  K</a:t>
            </a:r>
            <a:r>
              <a:rPr lang="en-US" sz="1800">
                <a:solidFill>
                  <a:srgbClr val="000000"/>
                </a:solidFill>
              </a:rPr>
              <a:t> </a:t>
            </a:r>
          </a:p>
          <a:p>
            <a:pPr algn="l" eaLnBrk="0" hangingPunct="0"/>
            <a:r>
              <a:rPr lang="en-US" sz="1800">
                <a:solidFill>
                  <a:srgbClr val="000000"/>
                </a:solidFill>
                <a:cs typeface="Arial" charset="0"/>
              </a:rPr>
              <a:t>	P</a:t>
            </a:r>
            <a:r>
              <a:rPr lang="en-US" sz="1800" baseline="-30000">
                <a:solidFill>
                  <a:srgbClr val="000000"/>
                </a:solidFill>
                <a:cs typeface="Arial" charset="0"/>
              </a:rPr>
              <a:t>1</a:t>
            </a:r>
            <a:r>
              <a:rPr lang="en-US" sz="1800">
                <a:solidFill>
                  <a:srgbClr val="000000"/>
                </a:solidFill>
                <a:cs typeface="Arial" charset="0"/>
              </a:rPr>
              <a:t>  =  101.3 kPa                             	P</a:t>
            </a:r>
            <a:r>
              <a:rPr lang="en-US" sz="1800" baseline="-30000">
                <a:solidFill>
                  <a:srgbClr val="000000"/>
                </a:solidFill>
                <a:cs typeface="Arial" charset="0"/>
              </a:rPr>
              <a:t>2</a:t>
            </a:r>
            <a:r>
              <a:rPr lang="en-US" sz="1800">
                <a:solidFill>
                  <a:srgbClr val="000000"/>
                </a:solidFill>
                <a:cs typeface="Arial" charset="0"/>
              </a:rPr>
              <a:t>  =  100.5 kPa</a:t>
            </a:r>
            <a:r>
              <a:rPr lang="en-US" sz="1800">
                <a:solidFill>
                  <a:srgbClr val="000000"/>
                </a:solidFill>
              </a:rPr>
              <a:t> </a:t>
            </a:r>
          </a:p>
          <a:p>
            <a:pPr algn="l" eaLnBrk="0" hangingPunct="0"/>
            <a:r>
              <a:rPr lang="en-US" sz="1800">
                <a:solidFill>
                  <a:srgbClr val="000000"/>
                </a:solidFill>
                <a:cs typeface="Arial" charset="0"/>
              </a:rPr>
              <a:t>	Density  =  3.17 g/dm</a:t>
            </a:r>
            <a:r>
              <a:rPr lang="en-US" sz="1800" baseline="30000">
                <a:solidFill>
                  <a:srgbClr val="000000"/>
                </a:solidFill>
                <a:cs typeface="Arial" charset="0"/>
              </a:rPr>
              <a:t>3</a:t>
            </a:r>
            <a:r>
              <a:rPr lang="en-US" sz="1800">
                <a:solidFill>
                  <a:srgbClr val="000000"/>
                </a:solidFill>
              </a:rPr>
              <a:t> </a:t>
            </a:r>
          </a:p>
          <a:p>
            <a:pPr algn="l" eaLnBrk="0" hangingPunct="0"/>
            <a:r>
              <a:rPr lang="en-US" sz="1800" b="1">
                <a:solidFill>
                  <a:srgbClr val="FF0000"/>
                </a:solidFill>
                <a:cs typeface="Arial" charset="0"/>
              </a:rPr>
              <a:t>*Density is an INTENSIVE  PROPERTY </a:t>
            </a:r>
            <a:endParaRPr lang="en-US" sz="1800">
              <a:solidFill>
                <a:srgbClr val="000000"/>
              </a:solidFill>
            </a:endParaRPr>
          </a:p>
          <a:p>
            <a:pPr algn="l" eaLnBrk="0" hangingPunct="0"/>
            <a:r>
              <a:rPr lang="en-US" sz="1800" b="1">
                <a:solidFill>
                  <a:srgbClr val="FF0000"/>
                </a:solidFill>
                <a:cs typeface="Arial" charset="0"/>
              </a:rPr>
              <a:t>Assume </a:t>
            </a:r>
            <a:r>
              <a:rPr lang="en-US" sz="1800" b="1">
                <a:solidFill>
                  <a:srgbClr val="000000"/>
                </a:solidFill>
                <a:cs typeface="Arial" charset="0"/>
              </a:rPr>
              <a:t>you have a mass =</a:t>
            </a:r>
            <a:r>
              <a:rPr lang="en-US" sz="1800" b="1">
                <a:solidFill>
                  <a:srgbClr val="FF0000"/>
                </a:solidFill>
                <a:cs typeface="Arial" charset="0"/>
              </a:rPr>
              <a:t> </a:t>
            </a:r>
            <a:r>
              <a:rPr lang="en-US" sz="1800" b="1">
                <a:solidFill>
                  <a:srgbClr val="000000"/>
                </a:solidFill>
                <a:cs typeface="Arial" charset="0"/>
              </a:rPr>
              <a:t>3.12 x 10</a:t>
            </a:r>
            <a:r>
              <a:rPr lang="en-US" sz="1800" b="1" baseline="30000">
                <a:solidFill>
                  <a:srgbClr val="000000"/>
                </a:solidFill>
                <a:cs typeface="Arial" charset="0"/>
              </a:rPr>
              <a:t>-3</a:t>
            </a:r>
            <a:r>
              <a:rPr lang="en-US" sz="1800" b="1">
                <a:solidFill>
                  <a:srgbClr val="000000"/>
                </a:solidFill>
                <a:cs typeface="Arial" charset="0"/>
              </a:rPr>
              <a:t> g</a:t>
            </a:r>
            <a:endParaRPr lang="en-US" sz="1800">
              <a:solidFill>
                <a:srgbClr val="000000"/>
              </a:solidFill>
            </a:endParaRPr>
          </a:p>
          <a:p>
            <a:pPr algn="l" eaLnBrk="0" hangingPunct="0"/>
            <a:r>
              <a:rPr lang="en-US" sz="1800" b="1">
                <a:solidFill>
                  <a:srgbClr val="FF0000"/>
                </a:solidFill>
                <a:cs typeface="Arial" charset="0"/>
              </a:rPr>
              <a:t>THEN:  </a:t>
            </a:r>
            <a:r>
              <a:rPr lang="en-US" sz="1800" b="1">
                <a:solidFill>
                  <a:srgbClr val="000000"/>
                </a:solidFill>
                <a:cs typeface="Arial" charset="0"/>
              </a:rPr>
              <a:t>V</a:t>
            </a:r>
            <a:r>
              <a:rPr lang="en-US" sz="1800" b="1" baseline="-30000">
                <a:solidFill>
                  <a:srgbClr val="000000"/>
                </a:solidFill>
                <a:cs typeface="Arial" charset="0"/>
              </a:rPr>
              <a:t>1</a:t>
            </a:r>
            <a:r>
              <a:rPr lang="en-US" sz="1800" b="1">
                <a:solidFill>
                  <a:srgbClr val="000000"/>
                </a:solidFill>
                <a:cs typeface="Arial" charset="0"/>
              </a:rPr>
              <a:t>  =  1.0 cm</a:t>
            </a:r>
            <a:r>
              <a:rPr lang="en-US" sz="1800" b="1" baseline="30000">
                <a:solidFill>
                  <a:srgbClr val="000000"/>
                </a:solidFill>
                <a:cs typeface="Arial" charset="0"/>
              </a:rPr>
              <a:t>3</a:t>
            </a:r>
            <a:r>
              <a:rPr lang="en-US" sz="1800" b="1">
                <a:solidFill>
                  <a:srgbClr val="000000"/>
                </a:solidFill>
                <a:cs typeface="Arial" charset="0"/>
              </a:rPr>
              <a:t>      [Recall Density = 3.12 x 10</a:t>
            </a:r>
            <a:r>
              <a:rPr lang="en-US" sz="1800" b="1" baseline="30000">
                <a:solidFill>
                  <a:srgbClr val="000000"/>
                </a:solidFill>
                <a:cs typeface="Arial" charset="0"/>
              </a:rPr>
              <a:t>-3</a:t>
            </a:r>
            <a:r>
              <a:rPr lang="en-US" sz="1800" b="1">
                <a:solidFill>
                  <a:srgbClr val="000000"/>
                </a:solidFill>
                <a:cs typeface="Arial" charset="0"/>
              </a:rPr>
              <a:t> g/cm</a:t>
            </a:r>
            <a:r>
              <a:rPr lang="en-US" sz="1800" b="1" baseline="30000">
                <a:solidFill>
                  <a:srgbClr val="000000"/>
                </a:solidFill>
                <a:cs typeface="Arial" charset="0"/>
              </a:rPr>
              <a:t>3</a:t>
            </a:r>
            <a:r>
              <a:rPr lang="en-US" sz="1800" b="1">
                <a:solidFill>
                  <a:srgbClr val="000000"/>
                </a:solidFill>
                <a:cs typeface="Arial" charset="0"/>
              </a:rPr>
              <a:t> ]</a:t>
            </a:r>
            <a:endParaRPr lang="en-US" sz="1800">
              <a:solidFill>
                <a:srgbClr val="000000"/>
              </a:solidFill>
            </a:endParaRPr>
          </a:p>
          <a:p>
            <a:pPr algn="l" eaLnBrk="0" hangingPunct="0"/>
            <a:r>
              <a:rPr lang="en-US" sz="1800">
                <a:solidFill>
                  <a:srgbClr val="0000FF"/>
                </a:solidFill>
                <a:cs typeface="Arial" charset="0"/>
              </a:rPr>
              <a:t>Write equation:   </a:t>
            </a:r>
            <a:r>
              <a:rPr lang="en-US" sz="1800">
                <a:solidFill>
                  <a:srgbClr val="000000"/>
                </a:solidFill>
              </a:rPr>
              <a:t>     </a:t>
            </a:r>
            <a:r>
              <a:rPr lang="en-US" sz="1800">
                <a:solidFill>
                  <a:srgbClr val="0000FF"/>
                </a:solidFill>
              </a:rPr>
              <a:t>  </a:t>
            </a:r>
            <a:r>
              <a:rPr lang="en-US" sz="2700">
                <a:solidFill>
                  <a:srgbClr val="0000FF"/>
                </a:solidFill>
              </a:rPr>
              <a:t> </a:t>
            </a:r>
            <a:r>
              <a:rPr lang="en-US" sz="1800">
                <a:solidFill>
                  <a:srgbClr val="0000FF"/>
                </a:solidFill>
              </a:rPr>
              <a:t>              </a:t>
            </a:r>
            <a:endParaRPr lang="en-US" sz="1800">
              <a:solidFill>
                <a:srgbClr val="000000"/>
              </a:solidFill>
            </a:endParaRPr>
          </a:p>
          <a:p>
            <a:pPr algn="l" eaLnBrk="0" hangingPunct="0"/>
            <a:r>
              <a:rPr lang="en-US" sz="1800">
                <a:solidFill>
                  <a:srgbClr val="0000FF"/>
                </a:solidFill>
                <a:cs typeface="Arial" charset="0"/>
              </a:rPr>
              <a:t>Substitute into equation:      </a:t>
            </a:r>
            <a:r>
              <a:rPr lang="en-US" sz="2600">
                <a:solidFill>
                  <a:srgbClr val="0000FF"/>
                </a:solidFill>
                <a:cs typeface="Arial" charset="0"/>
              </a:rPr>
              <a:t> </a:t>
            </a:r>
            <a:r>
              <a:rPr lang="en-US" sz="1800">
                <a:solidFill>
                  <a:srgbClr val="0000FF"/>
                </a:solidFill>
                <a:cs typeface="Arial" charset="0"/>
              </a:rPr>
              <a:t>                                       </a:t>
            </a:r>
            <a:endParaRPr lang="en-US" sz="1800">
              <a:solidFill>
                <a:srgbClr val="000000"/>
              </a:solidFill>
            </a:endParaRPr>
          </a:p>
          <a:p>
            <a:pPr algn="l" eaLnBrk="0" hangingPunct="0"/>
            <a:r>
              <a:rPr lang="en-US" sz="1800">
                <a:solidFill>
                  <a:srgbClr val="0000FF"/>
                </a:solidFill>
                <a:cs typeface="Arial" charset="0"/>
              </a:rPr>
              <a:t>Solve for V</a:t>
            </a:r>
            <a:r>
              <a:rPr lang="en-US" sz="1800" baseline="-30000">
                <a:solidFill>
                  <a:srgbClr val="0000FF"/>
                </a:solidFill>
                <a:cs typeface="Arial" charset="0"/>
              </a:rPr>
              <a:t>2</a:t>
            </a:r>
            <a:r>
              <a:rPr lang="en-US" sz="1800">
                <a:solidFill>
                  <a:srgbClr val="0000FF"/>
                </a:solidFill>
                <a:cs typeface="Arial" charset="0"/>
              </a:rPr>
              <a:t>:   </a:t>
            </a:r>
            <a:r>
              <a:rPr lang="en-US" sz="1800">
                <a:solidFill>
                  <a:srgbClr val="000000"/>
                </a:solidFill>
                <a:cs typeface="Arial" charset="0"/>
              </a:rPr>
              <a:t>V</a:t>
            </a:r>
            <a:r>
              <a:rPr lang="en-US" sz="1800" baseline="-30000">
                <a:solidFill>
                  <a:srgbClr val="0000FF"/>
                </a:solidFill>
                <a:cs typeface="Arial" charset="0"/>
              </a:rPr>
              <a:t>2</a:t>
            </a:r>
            <a:r>
              <a:rPr lang="en-US" sz="1800">
                <a:solidFill>
                  <a:srgbClr val="0000FF"/>
                </a:solidFill>
                <a:cs typeface="Arial" charset="0"/>
              </a:rPr>
              <a:t>  =  1.0855 cm</a:t>
            </a:r>
            <a:r>
              <a:rPr lang="en-US" sz="1800" baseline="30000">
                <a:solidFill>
                  <a:srgbClr val="0000FF"/>
                </a:solidFill>
                <a:cs typeface="Arial" charset="0"/>
              </a:rPr>
              <a:t>3</a:t>
            </a:r>
            <a:endParaRPr lang="en-US" sz="1800">
              <a:solidFill>
                <a:srgbClr val="0000FF"/>
              </a:solidFill>
            </a:endParaRPr>
          </a:p>
          <a:p>
            <a:pPr algn="l" eaLnBrk="0" hangingPunct="0"/>
            <a:r>
              <a:rPr lang="en-US" sz="1800">
                <a:solidFill>
                  <a:srgbClr val="0000FF"/>
                </a:solidFill>
                <a:cs typeface="Arial" charset="0"/>
              </a:rPr>
              <a:t>Recall:       </a:t>
            </a:r>
            <a:r>
              <a:rPr lang="en-US" sz="2700">
                <a:solidFill>
                  <a:srgbClr val="0000FF"/>
                </a:solidFill>
                <a:cs typeface="Arial" charset="0"/>
              </a:rPr>
              <a:t> </a:t>
            </a:r>
            <a:r>
              <a:rPr lang="en-US" sz="1800">
                <a:solidFill>
                  <a:srgbClr val="0000FF"/>
                </a:solidFill>
                <a:cs typeface="Arial" charset="0"/>
              </a:rPr>
              <a:t>       </a:t>
            </a:r>
            <a:endParaRPr lang="en-US" sz="1800">
              <a:solidFill>
                <a:srgbClr val="000000"/>
              </a:solidFill>
            </a:endParaRPr>
          </a:p>
          <a:p>
            <a:pPr algn="l" eaLnBrk="0" hangingPunct="0"/>
            <a:r>
              <a:rPr lang="en-US" sz="1800">
                <a:solidFill>
                  <a:srgbClr val="0000FF"/>
                </a:solidFill>
                <a:cs typeface="Arial" charset="0"/>
              </a:rPr>
              <a:t>Substitute into equation:      </a:t>
            </a:r>
            <a:r>
              <a:rPr lang="en-US" sz="2600">
                <a:solidFill>
                  <a:srgbClr val="0000FF"/>
                </a:solidFill>
                <a:cs typeface="Arial" charset="0"/>
              </a:rPr>
              <a:t> </a:t>
            </a:r>
            <a:r>
              <a:rPr lang="en-US" sz="1800">
                <a:solidFill>
                  <a:srgbClr val="0000FF"/>
                </a:solidFill>
                <a:cs typeface="Arial" charset="0"/>
              </a:rPr>
              <a:t>                      </a:t>
            </a:r>
            <a:endParaRPr lang="en-US" sz="1800">
              <a:solidFill>
                <a:srgbClr val="000000"/>
              </a:solidFill>
            </a:endParaRPr>
          </a:p>
          <a:p>
            <a:pPr algn="l" eaLnBrk="0" hangingPunct="0"/>
            <a:r>
              <a:rPr lang="en-US" sz="1800">
                <a:solidFill>
                  <a:srgbClr val="0000FF"/>
                </a:solidFill>
                <a:cs typeface="Arial" charset="0"/>
              </a:rPr>
              <a:t>Solve for D</a:t>
            </a:r>
            <a:r>
              <a:rPr lang="en-US" sz="1800" baseline="-30000">
                <a:solidFill>
                  <a:srgbClr val="0000FF"/>
                </a:solidFill>
                <a:cs typeface="Arial" charset="0"/>
              </a:rPr>
              <a:t>2</a:t>
            </a:r>
            <a:r>
              <a:rPr lang="en-US" sz="1800">
                <a:solidFill>
                  <a:srgbClr val="0000FF"/>
                </a:solidFill>
                <a:cs typeface="Arial" charset="0"/>
              </a:rPr>
              <a:t>:    </a:t>
            </a:r>
            <a:r>
              <a:rPr lang="en-US" sz="1800">
                <a:solidFill>
                  <a:srgbClr val="000000"/>
                </a:solidFill>
                <a:cs typeface="Arial" charset="0"/>
              </a:rPr>
              <a:t>D</a:t>
            </a:r>
            <a:r>
              <a:rPr lang="en-US" sz="1800" baseline="-30000">
                <a:solidFill>
                  <a:srgbClr val="0000FF"/>
                </a:solidFill>
                <a:cs typeface="Arial" charset="0"/>
              </a:rPr>
              <a:t>2 </a:t>
            </a:r>
            <a:r>
              <a:rPr lang="en-US" sz="1800">
                <a:solidFill>
                  <a:srgbClr val="0000FF"/>
                </a:solidFill>
                <a:cs typeface="Arial" charset="0"/>
              </a:rPr>
              <a:t>=  2.87 x 10</a:t>
            </a:r>
            <a:r>
              <a:rPr lang="en-US" sz="1800" baseline="30000">
                <a:solidFill>
                  <a:srgbClr val="0000FF"/>
                </a:solidFill>
                <a:cs typeface="Arial" charset="0"/>
              </a:rPr>
              <a:t>-3</a:t>
            </a:r>
            <a:r>
              <a:rPr lang="en-US" sz="1800">
                <a:solidFill>
                  <a:srgbClr val="0000FF"/>
                </a:solidFill>
                <a:cs typeface="Arial" charset="0"/>
              </a:rPr>
              <a:t> g/cm</a:t>
            </a:r>
            <a:r>
              <a:rPr lang="en-US" sz="1800" baseline="30000">
                <a:solidFill>
                  <a:srgbClr val="0000FF"/>
                </a:solidFill>
                <a:cs typeface="Arial" charset="0"/>
              </a:rPr>
              <a:t>3</a:t>
            </a:r>
            <a:endParaRPr lang="en-US" sz="1800">
              <a:solidFill>
                <a:srgbClr val="0000FF"/>
              </a:solidFill>
              <a:cs typeface="Arial" charset="0"/>
            </a:endParaRPr>
          </a:p>
        </p:txBody>
      </p:sp>
      <p:pic>
        <p:nvPicPr>
          <p:cNvPr id="210947" name="Picture 3" descr="Gas_Re1"/>
          <p:cNvPicPr>
            <a:picLocks noChangeAspect="1" noChangeArrowheads="1"/>
          </p:cNvPicPr>
          <p:nvPr/>
        </p:nvPicPr>
        <p:blipFill>
          <a:blip r:embed="rId3" cstate="print"/>
          <a:srcRect/>
          <a:stretch>
            <a:fillRect/>
          </a:stretch>
        </p:blipFill>
        <p:spPr bwMode="auto">
          <a:xfrm>
            <a:off x="2590800" y="4114800"/>
            <a:ext cx="962025" cy="428625"/>
          </a:xfrm>
          <a:prstGeom prst="rect">
            <a:avLst/>
          </a:prstGeom>
          <a:noFill/>
          <a:ln w="9525">
            <a:noFill/>
            <a:miter lim="800000"/>
            <a:headEnd/>
            <a:tailEnd/>
          </a:ln>
        </p:spPr>
      </p:pic>
      <p:pic>
        <p:nvPicPr>
          <p:cNvPr id="210948" name="Picture 4" descr="Gas%20Re16"/>
          <p:cNvPicPr>
            <a:picLocks noChangeAspect="1" noChangeArrowheads="1"/>
          </p:cNvPicPr>
          <p:nvPr/>
        </p:nvPicPr>
        <p:blipFill>
          <a:blip r:embed="rId4" cstate="print"/>
          <a:srcRect/>
          <a:stretch>
            <a:fillRect/>
          </a:stretch>
        </p:blipFill>
        <p:spPr bwMode="auto">
          <a:xfrm>
            <a:off x="1828800" y="5181600"/>
            <a:ext cx="2562225" cy="419100"/>
          </a:xfrm>
          <a:prstGeom prst="rect">
            <a:avLst/>
          </a:prstGeom>
          <a:noFill/>
          <a:ln w="9525">
            <a:noFill/>
            <a:miter lim="800000"/>
            <a:headEnd/>
            <a:tailEnd/>
          </a:ln>
        </p:spPr>
      </p:pic>
      <p:pic>
        <p:nvPicPr>
          <p:cNvPr id="210949" name="Picture 5" descr="Gas%20Re5"/>
          <p:cNvPicPr>
            <a:picLocks noChangeAspect="1" noChangeArrowheads="1"/>
          </p:cNvPicPr>
          <p:nvPr/>
        </p:nvPicPr>
        <p:blipFill>
          <a:blip r:embed="rId5" cstate="print"/>
          <a:srcRect/>
          <a:stretch>
            <a:fillRect/>
          </a:stretch>
        </p:blipFill>
        <p:spPr bwMode="auto">
          <a:xfrm>
            <a:off x="4740275" y="4405313"/>
            <a:ext cx="533400" cy="428625"/>
          </a:xfrm>
          <a:prstGeom prst="rect">
            <a:avLst/>
          </a:prstGeom>
          <a:noFill/>
          <a:ln w="9525">
            <a:noFill/>
            <a:miter lim="800000"/>
            <a:headEnd/>
            <a:tailEnd/>
          </a:ln>
        </p:spPr>
      </p:pic>
      <p:pic>
        <p:nvPicPr>
          <p:cNvPr id="210950" name="Picture 6" descr="Gas%20Re6"/>
          <p:cNvPicPr>
            <a:picLocks noChangeAspect="1" noChangeArrowheads="1"/>
          </p:cNvPicPr>
          <p:nvPr/>
        </p:nvPicPr>
        <p:blipFill>
          <a:blip r:embed="rId6" cstate="print"/>
          <a:srcRect/>
          <a:stretch>
            <a:fillRect/>
          </a:stretch>
        </p:blipFill>
        <p:spPr bwMode="auto">
          <a:xfrm>
            <a:off x="4648200" y="5486400"/>
            <a:ext cx="1514475" cy="419100"/>
          </a:xfrm>
          <a:prstGeom prst="rect">
            <a:avLst/>
          </a:prstGeom>
          <a:noFill/>
          <a:ln w="9525">
            <a:noFill/>
            <a:miter lim="800000"/>
            <a:headEnd/>
            <a:tailEnd/>
          </a:ln>
        </p:spPr>
      </p:pic>
      <p:sp>
        <p:nvSpPr>
          <p:cNvPr id="210951" name="Rectangle 8"/>
          <p:cNvSpPr>
            <a:spLocks noChangeArrowheads="1"/>
          </p:cNvSpPr>
          <p:nvPr/>
        </p:nvSpPr>
        <p:spPr bwMode="auto">
          <a:xfrm>
            <a:off x="3233738" y="442913"/>
            <a:ext cx="2762250" cy="366712"/>
          </a:xfrm>
          <a:prstGeom prst="rect">
            <a:avLst/>
          </a:prstGeom>
          <a:noFill/>
          <a:ln w="9525">
            <a:noFill/>
            <a:miter lim="800000"/>
            <a:headEnd/>
            <a:tailEnd/>
          </a:ln>
        </p:spPr>
        <p:txBody>
          <a:bodyPr wrap="none">
            <a:spAutoFit/>
          </a:bodyPr>
          <a:lstStyle/>
          <a:p>
            <a:pPr algn="l"/>
            <a:r>
              <a:rPr lang="en-US" sz="1800" b="1">
                <a:solidFill>
                  <a:srgbClr val="000000"/>
                </a:solidFill>
                <a:cs typeface="Arial" charset="0"/>
              </a:rPr>
              <a:t>Gas Review Problem #8</a:t>
            </a:r>
          </a:p>
        </p:txBody>
      </p:sp>
      <p:sp>
        <p:nvSpPr>
          <p:cNvPr id="210952" name="AutoShape 9">
            <a:hlinkClick r:id="rId7" action="ppaction://hlinksldjump" highlightClick="1"/>
            <a:hlinkHover r:id="rId7" action="ppaction://hlinksldjump"/>
          </p:cNvPr>
          <p:cNvSpPr>
            <a:spLocks noChangeArrowheads="1"/>
          </p:cNvSpPr>
          <p:nvPr/>
        </p:nvSpPr>
        <p:spPr bwMode="auto">
          <a:xfrm>
            <a:off x="8772525" y="6486525"/>
            <a:ext cx="371475" cy="371475"/>
          </a:xfrm>
          <a:prstGeom prst="actionButtonReturn">
            <a:avLst/>
          </a:prstGeom>
          <a:solidFill>
            <a:schemeClr val="accent2">
              <a:alpha val="25882"/>
            </a:schemeClr>
          </a:solidFill>
          <a:ln w="9525">
            <a:noFill/>
            <a:miter lim="800000"/>
            <a:headEnd/>
            <a:tailEnd/>
          </a:ln>
        </p:spPr>
        <p:txBody>
          <a:bodyPr wrap="none" anchor="ctr"/>
          <a:lstStyle/>
          <a:p>
            <a:endParaRPr lang="en-US">
              <a:solidFill>
                <a:srgbClr val="000000"/>
              </a:solidFill>
            </a:endParaRPr>
          </a:p>
        </p:txBody>
      </p:sp>
    </p:spTree>
    <p:extLst>
      <p:ext uri="{BB962C8B-B14F-4D97-AF65-F5344CB8AC3E}">
        <p14:creationId xmlns:p14="http://schemas.microsoft.com/office/powerpoint/2010/main" val="872539165"/>
      </p:ext>
    </p:extLst>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1970" name="Rectangle 2"/>
          <p:cNvSpPr>
            <a:spLocks noChangeArrowheads="1"/>
          </p:cNvSpPr>
          <p:nvPr/>
        </p:nvSpPr>
        <p:spPr bwMode="auto">
          <a:xfrm>
            <a:off x="381000" y="920750"/>
            <a:ext cx="7850188" cy="2289175"/>
          </a:xfrm>
          <a:prstGeom prst="rect">
            <a:avLst/>
          </a:prstGeom>
          <a:noFill/>
          <a:ln w="9525">
            <a:noFill/>
            <a:miter lim="800000"/>
            <a:headEnd/>
            <a:tailEnd/>
          </a:ln>
        </p:spPr>
        <p:txBody>
          <a:bodyPr wrap="none" anchor="ctr">
            <a:spAutoFit/>
          </a:bodyPr>
          <a:lstStyle/>
          <a:p>
            <a:pPr algn="l" eaLnBrk="0" hangingPunct="0"/>
            <a:r>
              <a:rPr lang="en-US" sz="1800">
                <a:solidFill>
                  <a:srgbClr val="000000"/>
                </a:solidFill>
                <a:cs typeface="Arial" charset="0"/>
              </a:rPr>
              <a:t>Suppose you have a 1.00 dm</a:t>
            </a:r>
            <a:r>
              <a:rPr lang="en-US" sz="1800" baseline="30000">
                <a:solidFill>
                  <a:srgbClr val="000000"/>
                </a:solidFill>
                <a:cs typeface="Arial" charset="0"/>
              </a:rPr>
              <a:t>3</a:t>
            </a:r>
            <a:r>
              <a:rPr lang="en-US" sz="1800">
                <a:solidFill>
                  <a:srgbClr val="000000"/>
                </a:solidFill>
                <a:cs typeface="Arial" charset="0"/>
              </a:rPr>
              <a:t> container of oxygen gas at 202.6 kPa and a </a:t>
            </a:r>
          </a:p>
          <a:p>
            <a:pPr algn="l" eaLnBrk="0" hangingPunct="0"/>
            <a:r>
              <a:rPr lang="en-US" sz="1800">
                <a:solidFill>
                  <a:srgbClr val="000000"/>
                </a:solidFill>
                <a:cs typeface="Arial" charset="0"/>
              </a:rPr>
              <a:t>2.00 dm</a:t>
            </a:r>
            <a:r>
              <a:rPr lang="en-US" sz="1800" baseline="30000">
                <a:solidFill>
                  <a:srgbClr val="000000"/>
                </a:solidFill>
                <a:cs typeface="Arial" charset="0"/>
              </a:rPr>
              <a:t>3</a:t>
            </a:r>
            <a:r>
              <a:rPr lang="en-US" sz="1800">
                <a:solidFill>
                  <a:srgbClr val="000000"/>
                </a:solidFill>
                <a:cs typeface="Arial" charset="0"/>
              </a:rPr>
              <a:t> container of nitrogen gas at 101.3 kPa.  If you transfer the oxygen </a:t>
            </a:r>
          </a:p>
          <a:p>
            <a:pPr algn="l" eaLnBrk="0" hangingPunct="0"/>
            <a:r>
              <a:rPr lang="en-US" sz="1800">
                <a:solidFill>
                  <a:srgbClr val="000000"/>
                </a:solidFill>
                <a:cs typeface="Arial" charset="0"/>
              </a:rPr>
              <a:t>to the container holding the nitrogen,</a:t>
            </a:r>
            <a:endParaRPr lang="en-US" sz="1800">
              <a:solidFill>
                <a:srgbClr val="000000"/>
              </a:solidFill>
            </a:endParaRPr>
          </a:p>
          <a:p>
            <a:pPr algn="l" eaLnBrk="0" hangingPunct="0"/>
            <a:r>
              <a:rPr lang="en-US" sz="1800">
                <a:solidFill>
                  <a:srgbClr val="000000"/>
                </a:solidFill>
                <a:cs typeface="Arial" charset="0"/>
              </a:rPr>
              <a:t>	a)  what pressure would the nitrogen exert?</a:t>
            </a:r>
            <a:endParaRPr lang="en-US" sz="1800">
              <a:solidFill>
                <a:srgbClr val="000000"/>
              </a:solidFill>
            </a:endParaRPr>
          </a:p>
          <a:p>
            <a:pPr algn="l" eaLnBrk="0" hangingPunct="0"/>
            <a:r>
              <a:rPr lang="en-US" sz="1800">
                <a:solidFill>
                  <a:srgbClr val="000000"/>
                </a:solidFill>
                <a:cs typeface="Arial" charset="0"/>
              </a:rPr>
              <a:t>	b)  what would be the total pressure exerted by the mixture?</a:t>
            </a:r>
          </a:p>
          <a:p>
            <a:pPr algn="l" eaLnBrk="0" hangingPunct="0"/>
            <a:endParaRPr lang="en-US" sz="1800">
              <a:solidFill>
                <a:srgbClr val="000000"/>
              </a:solidFill>
            </a:endParaRPr>
          </a:p>
          <a:p>
            <a:pPr algn="l" eaLnBrk="0" hangingPunct="0"/>
            <a:r>
              <a:rPr lang="en-US" sz="1800">
                <a:solidFill>
                  <a:srgbClr val="0000FF"/>
                </a:solidFill>
                <a:cs typeface="Arial" charset="0"/>
              </a:rPr>
              <a:t>Write given information:</a:t>
            </a:r>
            <a:endParaRPr lang="en-US" sz="1800">
              <a:solidFill>
                <a:srgbClr val="000000"/>
              </a:solidFill>
            </a:endParaRPr>
          </a:p>
          <a:p>
            <a:pPr algn="l" eaLnBrk="0" hangingPunct="0"/>
            <a:endParaRPr lang="en-US" sz="1800">
              <a:solidFill>
                <a:srgbClr val="000000"/>
              </a:solidFill>
            </a:endParaRPr>
          </a:p>
        </p:txBody>
      </p:sp>
      <p:graphicFrame>
        <p:nvGraphicFramePr>
          <p:cNvPr id="857091" name="Group 3"/>
          <p:cNvGraphicFramePr>
            <a:graphicFrameLocks noGrp="1"/>
          </p:cNvGraphicFramePr>
          <p:nvPr/>
        </p:nvGraphicFramePr>
        <p:xfrm>
          <a:off x="2209800" y="2955925"/>
          <a:ext cx="4733925" cy="2560320"/>
        </p:xfrm>
        <a:graphic>
          <a:graphicData uri="http://schemas.openxmlformats.org/drawingml/2006/table">
            <a:tbl>
              <a:tblPr/>
              <a:tblGrid>
                <a:gridCol w="1027113"/>
                <a:gridCol w="1160462"/>
                <a:gridCol w="714375"/>
                <a:gridCol w="679450"/>
                <a:gridCol w="1152525"/>
              </a:tblGrid>
              <a:tr h="336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Arial" charset="0"/>
                        </a:rPr>
                        <a:t>P</a:t>
                      </a:r>
                      <a:r>
                        <a:rPr kumimoji="0" lang="en-US" sz="1800" b="1" i="0" u="none" strike="noStrike" cap="none" normalizeH="0" baseline="-30000" smtClean="0">
                          <a:ln>
                            <a:noFill/>
                          </a:ln>
                          <a:solidFill>
                            <a:schemeClr val="tx1"/>
                          </a:solidFill>
                          <a:effectLst/>
                          <a:latin typeface="Arial" charset="0"/>
                          <a:cs typeface="Arial" charset="0"/>
                        </a:rPr>
                        <a:t>x</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9D9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Arial" charset="0"/>
                        </a:rPr>
                        <a:t>V</a:t>
                      </a:r>
                      <a:r>
                        <a:rPr kumimoji="0" lang="en-US" sz="1800" b="1" i="0" u="none" strike="noStrike" cap="none" normalizeH="0" baseline="-30000" smtClean="0">
                          <a:ln>
                            <a:noFill/>
                          </a:ln>
                          <a:solidFill>
                            <a:schemeClr val="tx1"/>
                          </a:solidFill>
                          <a:effectLst/>
                          <a:latin typeface="Arial" charset="0"/>
                          <a:cs typeface="Arial" charset="0"/>
                        </a:rPr>
                        <a:t>x</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9D9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Arial" charset="0"/>
                        </a:rPr>
                        <a:t>V</a:t>
                      </a:r>
                      <a:r>
                        <a:rPr kumimoji="0" lang="en-US" sz="1800" b="1" i="0" u="none" strike="noStrike" cap="none" normalizeH="0" baseline="-30000" smtClean="0">
                          <a:ln>
                            <a:noFill/>
                          </a:ln>
                          <a:solidFill>
                            <a:schemeClr val="tx1"/>
                          </a:solidFill>
                          <a:effectLst/>
                          <a:latin typeface="Arial" charset="0"/>
                          <a:cs typeface="Arial" charset="0"/>
                        </a:rPr>
                        <a:t>z</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9D9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Arial" charset="0"/>
                        </a:rPr>
                        <a:t>P</a:t>
                      </a:r>
                      <a:r>
                        <a:rPr kumimoji="0" lang="en-US" sz="1800" b="1" i="0" u="none" strike="noStrike" cap="none" normalizeH="0" baseline="-30000" smtClean="0">
                          <a:ln>
                            <a:noFill/>
                          </a:ln>
                          <a:solidFill>
                            <a:schemeClr val="tx1"/>
                          </a:solidFill>
                          <a:effectLst/>
                          <a:latin typeface="Arial" charset="0"/>
                          <a:cs typeface="Arial" charset="0"/>
                        </a:rPr>
                        <a:t>x,z</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9D9FF"/>
                    </a:solidFill>
                  </a:tcPr>
                </a:tc>
              </a:tr>
              <a:tr h="366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Arial" charset="0"/>
                          <a:cs typeface="Arial" charset="0"/>
                        </a:rPr>
                        <a:t>O</a:t>
                      </a:r>
                      <a:r>
                        <a:rPr kumimoji="0" lang="en-US" sz="1800" b="1" i="0" u="none" strike="noStrike" cap="none" normalizeH="0" baseline="-30000" smtClean="0">
                          <a:ln>
                            <a:noFill/>
                          </a:ln>
                          <a:solidFill>
                            <a:srgbClr val="0000FF"/>
                          </a:solidFill>
                          <a:effectLst/>
                          <a:latin typeface="Arial" charset="0"/>
                          <a:cs typeface="Arial" charset="0"/>
                        </a:rPr>
                        <a:t>2</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202.6 kPa</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1 dm</a:t>
                      </a:r>
                      <a:r>
                        <a:rPr kumimoji="0" lang="en-US" sz="1800" b="0" i="0" u="none" strike="noStrike" cap="none" normalizeH="0" baseline="30000" smtClean="0">
                          <a:ln>
                            <a:noFill/>
                          </a:ln>
                          <a:solidFill>
                            <a:schemeClr val="tx1"/>
                          </a:solidFill>
                          <a:effectLst/>
                          <a:latin typeface="Arial" charset="0"/>
                          <a:cs typeface="Arial" charset="0"/>
                        </a:rPr>
                        <a:t>3</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2 dm</a:t>
                      </a:r>
                      <a:r>
                        <a:rPr kumimoji="0" lang="en-US" sz="1800" b="0" i="0" u="none" strike="noStrike" cap="none" normalizeH="0" baseline="30000" smtClean="0">
                          <a:ln>
                            <a:noFill/>
                          </a:ln>
                          <a:solidFill>
                            <a:schemeClr val="tx1"/>
                          </a:solidFill>
                          <a:effectLst/>
                          <a:latin typeface="Arial" charset="0"/>
                          <a:cs typeface="Arial" charset="0"/>
                        </a:rPr>
                        <a:t>3</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101.3 kPa</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66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Arial" charset="0"/>
                          <a:cs typeface="Arial" charset="0"/>
                        </a:rPr>
                        <a:t>N</a:t>
                      </a:r>
                      <a:r>
                        <a:rPr kumimoji="0" lang="en-US" sz="1800" b="1" i="0" u="none" strike="noStrike" cap="none" normalizeH="0" baseline="-30000" smtClean="0">
                          <a:ln>
                            <a:noFill/>
                          </a:ln>
                          <a:solidFill>
                            <a:srgbClr val="0000FF"/>
                          </a:solidFill>
                          <a:effectLst/>
                          <a:latin typeface="Arial" charset="0"/>
                          <a:cs typeface="Arial" charset="0"/>
                        </a:rPr>
                        <a:t>2</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101.3 kPa</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2 dm</a:t>
                      </a:r>
                      <a:r>
                        <a:rPr kumimoji="0" lang="en-US" sz="1800" b="0" i="0" u="none" strike="noStrike" cap="none" normalizeH="0" baseline="30000" smtClean="0">
                          <a:ln>
                            <a:noFill/>
                          </a:ln>
                          <a:solidFill>
                            <a:schemeClr val="tx1"/>
                          </a:solidFill>
                          <a:effectLst/>
                          <a:latin typeface="Arial" charset="0"/>
                          <a:cs typeface="Arial" charset="0"/>
                        </a:rPr>
                        <a:t>3</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2 dm</a:t>
                      </a:r>
                      <a:r>
                        <a:rPr kumimoji="0" lang="en-US" sz="1800" b="0" i="0" u="none" strike="noStrike" cap="none" normalizeH="0" baseline="30000" smtClean="0">
                          <a:ln>
                            <a:noFill/>
                          </a:ln>
                          <a:solidFill>
                            <a:schemeClr val="tx1"/>
                          </a:solidFill>
                          <a:effectLst/>
                          <a:latin typeface="Arial" charset="0"/>
                          <a:cs typeface="Arial" charset="0"/>
                        </a:rPr>
                        <a:t>3</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101.3 kPa</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CC"/>
                    </a:solidFill>
                  </a:tcPr>
                </a:tc>
              </a:tr>
              <a:tr h="366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Arial" charset="0"/>
                          <a:cs typeface="Arial" charset="0"/>
                        </a:rPr>
                        <a:t>O</a:t>
                      </a:r>
                      <a:r>
                        <a:rPr kumimoji="0" lang="en-US" sz="1800" b="1" i="0" u="none" strike="noStrike" cap="none" normalizeH="0" baseline="-30000" smtClean="0">
                          <a:ln>
                            <a:noFill/>
                          </a:ln>
                          <a:solidFill>
                            <a:srgbClr val="0000FF"/>
                          </a:solidFill>
                          <a:effectLst/>
                          <a:latin typeface="Arial" charset="0"/>
                          <a:cs typeface="Arial" charset="0"/>
                        </a:rPr>
                        <a:t>2</a:t>
                      </a:r>
                      <a:r>
                        <a:rPr kumimoji="0" lang="en-US" sz="1800" b="1" i="0" u="none" strike="noStrike" cap="none" normalizeH="0" baseline="0" smtClean="0">
                          <a:ln>
                            <a:noFill/>
                          </a:ln>
                          <a:solidFill>
                            <a:srgbClr val="0000FF"/>
                          </a:solidFill>
                          <a:effectLst/>
                          <a:latin typeface="Arial" charset="0"/>
                          <a:cs typeface="Arial" charset="0"/>
                        </a:rPr>
                        <a:t> +</a:t>
                      </a:r>
                      <a:r>
                        <a:rPr kumimoji="0" lang="en-US" sz="1800" b="1" i="0" u="none" strike="noStrike" cap="none" normalizeH="0" baseline="-30000" smtClean="0">
                          <a:ln>
                            <a:noFill/>
                          </a:ln>
                          <a:solidFill>
                            <a:srgbClr val="0000FF"/>
                          </a:solidFill>
                          <a:effectLst/>
                          <a:latin typeface="Arial" charset="0"/>
                          <a:cs typeface="Arial" charset="0"/>
                        </a:rPr>
                        <a:t>  </a:t>
                      </a:r>
                      <a:r>
                        <a:rPr kumimoji="0" lang="en-US" sz="1800" b="1" i="0" u="none" strike="noStrike" cap="none" normalizeH="0" baseline="0" smtClean="0">
                          <a:ln>
                            <a:noFill/>
                          </a:ln>
                          <a:solidFill>
                            <a:srgbClr val="0000FF"/>
                          </a:solidFill>
                          <a:effectLst/>
                          <a:latin typeface="Arial" charset="0"/>
                          <a:cs typeface="Arial" charset="0"/>
                        </a:rPr>
                        <a:t>N</a:t>
                      </a:r>
                      <a:r>
                        <a:rPr kumimoji="0" lang="en-US" sz="1800" b="1" i="0" u="none" strike="noStrike" cap="none" normalizeH="0" baseline="-30000" smtClean="0">
                          <a:ln>
                            <a:noFill/>
                          </a:ln>
                          <a:solidFill>
                            <a:srgbClr val="0000FF"/>
                          </a:solidFill>
                          <a:effectLst/>
                          <a:latin typeface="Arial" charset="0"/>
                          <a:cs typeface="Arial" charset="0"/>
                        </a:rPr>
                        <a:t>2</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2 dm</a:t>
                      </a:r>
                      <a:r>
                        <a:rPr kumimoji="0" lang="en-US" sz="1800" b="0" i="0" u="none" strike="noStrike" cap="none" normalizeH="0" baseline="30000" smtClean="0">
                          <a:ln>
                            <a:noFill/>
                          </a:ln>
                          <a:solidFill>
                            <a:schemeClr val="tx1"/>
                          </a:solidFill>
                          <a:effectLst/>
                          <a:latin typeface="Arial" charset="0"/>
                          <a:cs typeface="Arial" charset="0"/>
                        </a:rPr>
                        <a:t>3</a:t>
                      </a:r>
                      <a:endParaRPr kumimoji="0" lang="en-US" sz="1800" b="0" i="0" u="none" strike="noStrike" cap="none" normalizeH="0" baseline="0" smtClean="0">
                        <a:ln>
                          <a:noFill/>
                        </a:ln>
                        <a:solidFill>
                          <a:schemeClr val="tx1"/>
                        </a:solidFill>
                        <a:effectLst/>
                        <a:latin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202.6 kPa</a:t>
                      </a: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CC"/>
                    </a:solidFill>
                  </a:tcPr>
                </a:tc>
              </a:tr>
            </a:tbl>
          </a:graphicData>
        </a:graphic>
      </p:graphicFrame>
      <p:pic>
        <p:nvPicPr>
          <p:cNvPr id="212003" name="Picture 35" descr="Gas%20Re7"/>
          <p:cNvPicPr>
            <a:picLocks noChangeAspect="1" noChangeArrowheads="1"/>
          </p:cNvPicPr>
          <p:nvPr/>
        </p:nvPicPr>
        <p:blipFill>
          <a:blip r:embed="rId3" cstate="print"/>
          <a:srcRect/>
          <a:stretch>
            <a:fillRect/>
          </a:stretch>
        </p:blipFill>
        <p:spPr bwMode="auto">
          <a:xfrm>
            <a:off x="2667000" y="5927725"/>
            <a:ext cx="752475" cy="219075"/>
          </a:xfrm>
          <a:prstGeom prst="rect">
            <a:avLst/>
          </a:prstGeom>
          <a:noFill/>
          <a:ln w="9525">
            <a:noFill/>
            <a:miter lim="800000"/>
            <a:headEnd/>
            <a:tailEnd/>
          </a:ln>
        </p:spPr>
      </p:pic>
      <p:pic>
        <p:nvPicPr>
          <p:cNvPr id="212004" name="Picture 36" descr="Gas%20Re8"/>
          <p:cNvPicPr>
            <a:picLocks noChangeAspect="1" noChangeArrowheads="1"/>
          </p:cNvPicPr>
          <p:nvPr/>
        </p:nvPicPr>
        <p:blipFill>
          <a:blip r:embed="rId4" cstate="print"/>
          <a:srcRect/>
          <a:stretch>
            <a:fillRect/>
          </a:stretch>
        </p:blipFill>
        <p:spPr bwMode="auto">
          <a:xfrm>
            <a:off x="3657600" y="5927725"/>
            <a:ext cx="1038225" cy="238125"/>
          </a:xfrm>
          <a:prstGeom prst="rect">
            <a:avLst/>
          </a:prstGeom>
          <a:noFill/>
          <a:ln w="9525">
            <a:noFill/>
            <a:miter lim="800000"/>
            <a:headEnd/>
            <a:tailEnd/>
          </a:ln>
        </p:spPr>
      </p:pic>
      <p:pic>
        <p:nvPicPr>
          <p:cNvPr id="212005" name="Picture 37" descr="Gas%20Re9"/>
          <p:cNvPicPr>
            <a:picLocks noChangeAspect="1" noChangeArrowheads="1"/>
          </p:cNvPicPr>
          <p:nvPr/>
        </p:nvPicPr>
        <p:blipFill>
          <a:blip r:embed="rId5" cstate="print"/>
          <a:srcRect/>
          <a:stretch>
            <a:fillRect/>
          </a:stretch>
        </p:blipFill>
        <p:spPr bwMode="auto">
          <a:xfrm>
            <a:off x="5105400" y="5927725"/>
            <a:ext cx="1914525" cy="228600"/>
          </a:xfrm>
          <a:prstGeom prst="rect">
            <a:avLst/>
          </a:prstGeom>
          <a:noFill/>
          <a:ln w="9525">
            <a:noFill/>
            <a:miter lim="800000"/>
            <a:headEnd/>
            <a:tailEnd/>
          </a:ln>
        </p:spPr>
      </p:pic>
      <p:sp>
        <p:nvSpPr>
          <p:cNvPr id="212006" name="Rectangle 39"/>
          <p:cNvSpPr>
            <a:spLocks noChangeArrowheads="1"/>
          </p:cNvSpPr>
          <p:nvPr/>
        </p:nvSpPr>
        <p:spPr bwMode="auto">
          <a:xfrm>
            <a:off x="3190875" y="382588"/>
            <a:ext cx="2762250" cy="366712"/>
          </a:xfrm>
          <a:prstGeom prst="rect">
            <a:avLst/>
          </a:prstGeom>
          <a:noFill/>
          <a:ln w="9525">
            <a:noFill/>
            <a:miter lim="800000"/>
            <a:headEnd/>
            <a:tailEnd/>
          </a:ln>
        </p:spPr>
        <p:txBody>
          <a:bodyPr wrap="none">
            <a:spAutoFit/>
          </a:bodyPr>
          <a:lstStyle/>
          <a:p>
            <a:pPr algn="l"/>
            <a:r>
              <a:rPr lang="en-US" sz="1800" b="1">
                <a:solidFill>
                  <a:srgbClr val="000000"/>
                </a:solidFill>
                <a:cs typeface="Arial" charset="0"/>
              </a:rPr>
              <a:t>Gas Review Problem #9</a:t>
            </a:r>
          </a:p>
        </p:txBody>
      </p:sp>
      <p:sp>
        <p:nvSpPr>
          <p:cNvPr id="212007" name="AutoShape 40">
            <a:hlinkClick r:id="rId6" action="ppaction://hlinksldjump" highlightClick="1"/>
            <a:hlinkHover r:id="rId6" action="ppaction://hlinksldjump"/>
          </p:cNvPr>
          <p:cNvSpPr>
            <a:spLocks noChangeArrowheads="1"/>
          </p:cNvSpPr>
          <p:nvPr/>
        </p:nvSpPr>
        <p:spPr bwMode="auto">
          <a:xfrm>
            <a:off x="8772525" y="6486525"/>
            <a:ext cx="371475" cy="371475"/>
          </a:xfrm>
          <a:prstGeom prst="actionButtonReturn">
            <a:avLst/>
          </a:prstGeom>
          <a:solidFill>
            <a:schemeClr val="accent2">
              <a:alpha val="25882"/>
            </a:schemeClr>
          </a:solidFill>
          <a:ln w="9525">
            <a:noFill/>
            <a:miter lim="800000"/>
            <a:headEnd/>
            <a:tailEnd/>
          </a:ln>
        </p:spPr>
        <p:txBody>
          <a:bodyPr wrap="none" anchor="ctr"/>
          <a:lstStyle/>
          <a:p>
            <a:endParaRPr lang="en-US">
              <a:solidFill>
                <a:srgbClr val="000000"/>
              </a:solidFill>
            </a:endParaRPr>
          </a:p>
        </p:txBody>
      </p:sp>
    </p:spTree>
    <p:extLst>
      <p:ext uri="{BB962C8B-B14F-4D97-AF65-F5344CB8AC3E}">
        <p14:creationId xmlns:p14="http://schemas.microsoft.com/office/powerpoint/2010/main" val="20083514"/>
      </p:ext>
    </p:extLst>
  </p:cSld>
  <p:clrMapOvr>
    <a:masterClrMapping/>
  </p:clrMapOv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2994" name="Rectangle 5"/>
          <p:cNvSpPr>
            <a:spLocks noChangeArrowheads="1"/>
          </p:cNvSpPr>
          <p:nvPr/>
        </p:nvSpPr>
        <p:spPr bwMode="auto">
          <a:xfrm>
            <a:off x="441325" y="1220788"/>
            <a:ext cx="8291513" cy="4486275"/>
          </a:xfrm>
          <a:prstGeom prst="rect">
            <a:avLst/>
          </a:prstGeom>
          <a:noFill/>
          <a:ln w="9525">
            <a:noFill/>
            <a:miter lim="800000"/>
            <a:headEnd/>
            <a:tailEnd/>
          </a:ln>
        </p:spPr>
        <p:txBody>
          <a:bodyPr wrap="none" anchor="ctr">
            <a:spAutoFit/>
          </a:bodyPr>
          <a:lstStyle/>
          <a:p>
            <a:pPr algn="l"/>
            <a:r>
              <a:rPr lang="en-US" sz="1800" b="1">
                <a:solidFill>
                  <a:srgbClr val="0000FF"/>
                </a:solidFill>
                <a:cs typeface="Arial" charset="0"/>
              </a:rPr>
              <a:t>Part A:  </a:t>
            </a:r>
            <a:r>
              <a:rPr lang="en-US" sz="1800" i="1">
                <a:solidFill>
                  <a:srgbClr val="000000"/>
                </a:solidFill>
                <a:cs typeface="Arial" charset="0"/>
              </a:rPr>
              <a:t>The nitrogen gas would exert the same pressure (its partial pressure) </a:t>
            </a:r>
          </a:p>
          <a:p>
            <a:pPr algn="l" eaLnBrk="0" hangingPunct="0"/>
            <a:r>
              <a:rPr lang="en-US" sz="1800" i="1">
                <a:solidFill>
                  <a:srgbClr val="000000"/>
                </a:solidFill>
                <a:cs typeface="Arial" charset="0"/>
              </a:rPr>
              <a:t>	independently of other gases present</a:t>
            </a:r>
          </a:p>
          <a:p>
            <a:pPr algn="l" eaLnBrk="0" hangingPunct="0"/>
            <a:endParaRPr lang="en-US" sz="1800">
              <a:solidFill>
                <a:srgbClr val="000000"/>
              </a:solidFill>
            </a:endParaRPr>
          </a:p>
          <a:p>
            <a:pPr algn="l" eaLnBrk="0" hangingPunct="0"/>
            <a:r>
              <a:rPr lang="en-US" sz="1800">
                <a:solidFill>
                  <a:srgbClr val="0000FF"/>
                </a:solidFill>
                <a:cs typeface="Arial" charset="0"/>
              </a:rPr>
              <a:t>Write equation:   </a:t>
            </a:r>
            <a:r>
              <a:rPr lang="en-US" sz="1800">
                <a:solidFill>
                  <a:srgbClr val="000000"/>
                </a:solidFill>
              </a:rPr>
              <a:t>       </a:t>
            </a:r>
            <a:r>
              <a:rPr lang="en-US" sz="1300">
                <a:solidFill>
                  <a:srgbClr val="000000"/>
                </a:solidFill>
              </a:rPr>
              <a:t> </a:t>
            </a:r>
            <a:r>
              <a:rPr lang="en-US" sz="1800">
                <a:solidFill>
                  <a:srgbClr val="000000"/>
                </a:solidFill>
              </a:rPr>
              <a:t>   </a:t>
            </a:r>
          </a:p>
          <a:p>
            <a:pPr algn="l" eaLnBrk="0" hangingPunct="0"/>
            <a:r>
              <a:rPr lang="en-US" sz="1800">
                <a:solidFill>
                  <a:srgbClr val="000000"/>
                </a:solidFill>
              </a:rPr>
              <a:t>       </a:t>
            </a:r>
          </a:p>
          <a:p>
            <a:pPr algn="l" eaLnBrk="0" hangingPunct="0"/>
            <a:r>
              <a:rPr lang="en-US" sz="1800">
                <a:solidFill>
                  <a:srgbClr val="0000FF"/>
                </a:solidFill>
                <a:cs typeface="Arial" charset="0"/>
              </a:rPr>
              <a:t>Pressure exerted by the nitrogen gas = </a:t>
            </a:r>
            <a:r>
              <a:rPr lang="en-US" sz="1800">
                <a:solidFill>
                  <a:srgbClr val="000000"/>
                </a:solidFill>
                <a:cs typeface="Arial" charset="0"/>
              </a:rPr>
              <a:t>101.3 kPa</a:t>
            </a:r>
          </a:p>
          <a:p>
            <a:pPr algn="l" eaLnBrk="0" hangingPunct="0"/>
            <a:endParaRPr lang="en-US" sz="1800">
              <a:solidFill>
                <a:srgbClr val="000000"/>
              </a:solidFill>
              <a:cs typeface="Arial" charset="0"/>
            </a:endParaRPr>
          </a:p>
          <a:p>
            <a:pPr algn="l" eaLnBrk="0" hangingPunct="0"/>
            <a:endParaRPr lang="en-US" sz="1800">
              <a:solidFill>
                <a:srgbClr val="000000"/>
              </a:solidFill>
            </a:endParaRPr>
          </a:p>
          <a:p>
            <a:pPr algn="l" eaLnBrk="0" hangingPunct="0"/>
            <a:r>
              <a:rPr lang="en-US" sz="1800" b="1">
                <a:solidFill>
                  <a:srgbClr val="0000FF"/>
                </a:solidFill>
                <a:cs typeface="Arial" charset="0"/>
              </a:rPr>
              <a:t>Part B:  </a:t>
            </a:r>
            <a:r>
              <a:rPr lang="en-US" sz="1800" i="1">
                <a:solidFill>
                  <a:srgbClr val="000000"/>
                </a:solidFill>
                <a:cs typeface="Arial" charset="0"/>
              </a:rPr>
              <a:t>Use Dalton's Law of Partial Pressures to solve for the pressure exerted </a:t>
            </a:r>
          </a:p>
          <a:p>
            <a:pPr algn="l" eaLnBrk="0" hangingPunct="0"/>
            <a:r>
              <a:rPr lang="en-US" sz="1800" i="1">
                <a:solidFill>
                  <a:srgbClr val="000000"/>
                </a:solidFill>
                <a:cs typeface="Arial" charset="0"/>
              </a:rPr>
              <a:t>	by the mixture. </a:t>
            </a:r>
          </a:p>
          <a:p>
            <a:pPr algn="l" eaLnBrk="0" hangingPunct="0"/>
            <a:endParaRPr lang="en-US" sz="1800">
              <a:solidFill>
                <a:srgbClr val="000000"/>
              </a:solidFill>
            </a:endParaRPr>
          </a:p>
          <a:p>
            <a:pPr algn="l" eaLnBrk="0" hangingPunct="0"/>
            <a:r>
              <a:rPr lang="en-US" sz="1800">
                <a:solidFill>
                  <a:srgbClr val="0000FF"/>
                </a:solidFill>
                <a:cs typeface="Arial" charset="0"/>
              </a:rPr>
              <a:t>Write equation:   </a:t>
            </a:r>
            <a:r>
              <a:rPr lang="en-US" sz="1800">
                <a:solidFill>
                  <a:srgbClr val="000000"/>
                </a:solidFill>
              </a:rPr>
              <a:t>  </a:t>
            </a:r>
          </a:p>
          <a:p>
            <a:pPr algn="l" eaLnBrk="0" hangingPunct="0"/>
            <a:r>
              <a:rPr lang="en-US" sz="1800">
                <a:solidFill>
                  <a:srgbClr val="000000"/>
                </a:solidFill>
              </a:rPr>
              <a:t>   </a:t>
            </a:r>
            <a:r>
              <a:rPr lang="en-US" sz="1800">
                <a:solidFill>
                  <a:srgbClr val="0000FF"/>
                </a:solidFill>
                <a:cs typeface="Arial" charset="0"/>
              </a:rPr>
              <a:t>   </a:t>
            </a:r>
            <a:r>
              <a:rPr lang="en-US" sz="1500">
                <a:solidFill>
                  <a:srgbClr val="0000FF"/>
                </a:solidFill>
                <a:cs typeface="Arial" charset="0"/>
              </a:rPr>
              <a:t> </a:t>
            </a:r>
            <a:r>
              <a:rPr lang="en-US" sz="1800">
                <a:solidFill>
                  <a:srgbClr val="0000FF"/>
                </a:solidFill>
                <a:cs typeface="Arial" charset="0"/>
              </a:rPr>
              <a:t>               </a:t>
            </a:r>
            <a:endParaRPr lang="en-US" sz="1800">
              <a:solidFill>
                <a:srgbClr val="000000"/>
              </a:solidFill>
            </a:endParaRPr>
          </a:p>
          <a:p>
            <a:pPr algn="l" eaLnBrk="0" hangingPunct="0"/>
            <a:r>
              <a:rPr lang="en-US" sz="1800">
                <a:solidFill>
                  <a:srgbClr val="0000FF"/>
                </a:solidFill>
                <a:cs typeface="Arial" charset="0"/>
              </a:rPr>
              <a:t>Substitute into equation:</a:t>
            </a:r>
          </a:p>
          <a:p>
            <a:pPr algn="l" eaLnBrk="0" hangingPunct="0"/>
            <a:r>
              <a:rPr lang="en-US" sz="1800">
                <a:solidFill>
                  <a:srgbClr val="0000FF"/>
                </a:solidFill>
                <a:cs typeface="Arial" charset="0"/>
              </a:rPr>
              <a:t>   </a:t>
            </a:r>
            <a:r>
              <a:rPr lang="en-US" sz="1400">
                <a:solidFill>
                  <a:srgbClr val="0000FF"/>
                </a:solidFill>
                <a:cs typeface="Arial" charset="0"/>
              </a:rPr>
              <a:t> </a:t>
            </a:r>
            <a:r>
              <a:rPr lang="en-US" sz="1800">
                <a:solidFill>
                  <a:srgbClr val="0000FF"/>
                </a:solidFill>
                <a:cs typeface="Arial" charset="0"/>
              </a:rPr>
              <a:t>                             </a:t>
            </a:r>
            <a:endParaRPr lang="en-US" sz="1800">
              <a:solidFill>
                <a:srgbClr val="000000"/>
              </a:solidFill>
            </a:endParaRPr>
          </a:p>
          <a:p>
            <a:pPr algn="l" eaLnBrk="0" hangingPunct="0"/>
            <a:r>
              <a:rPr lang="en-US" sz="1800">
                <a:solidFill>
                  <a:srgbClr val="0000FF"/>
                </a:solidFill>
                <a:cs typeface="Arial" charset="0"/>
              </a:rPr>
              <a:t>Solve for P</a:t>
            </a:r>
            <a:r>
              <a:rPr lang="en-US" sz="1800" baseline="-30000">
                <a:solidFill>
                  <a:srgbClr val="0000FF"/>
                </a:solidFill>
                <a:cs typeface="Arial" charset="0"/>
              </a:rPr>
              <a:t>Total</a:t>
            </a:r>
            <a:r>
              <a:rPr lang="en-US" sz="1800">
                <a:solidFill>
                  <a:srgbClr val="0000FF"/>
                </a:solidFill>
                <a:cs typeface="Arial" charset="0"/>
              </a:rPr>
              <a:t> =  </a:t>
            </a:r>
            <a:r>
              <a:rPr lang="en-US" sz="1800">
                <a:solidFill>
                  <a:srgbClr val="000000"/>
                </a:solidFill>
                <a:cs typeface="Arial" charset="0"/>
              </a:rPr>
              <a:t>202.6 kPa</a:t>
            </a:r>
            <a:endParaRPr lang="en-US" sz="1800">
              <a:solidFill>
                <a:srgbClr val="0000FF"/>
              </a:solidFill>
              <a:cs typeface="Arial" charset="0"/>
            </a:endParaRPr>
          </a:p>
        </p:txBody>
      </p:sp>
      <p:pic>
        <p:nvPicPr>
          <p:cNvPr id="212995" name="Picture 2" descr="Gas%20Re7"/>
          <p:cNvPicPr>
            <a:picLocks noChangeAspect="1" noChangeArrowheads="1"/>
          </p:cNvPicPr>
          <p:nvPr/>
        </p:nvPicPr>
        <p:blipFill>
          <a:blip r:embed="rId3" cstate="print"/>
          <a:srcRect/>
          <a:stretch>
            <a:fillRect/>
          </a:stretch>
        </p:blipFill>
        <p:spPr bwMode="auto">
          <a:xfrm>
            <a:off x="2287588" y="2146300"/>
            <a:ext cx="752475" cy="219075"/>
          </a:xfrm>
          <a:prstGeom prst="rect">
            <a:avLst/>
          </a:prstGeom>
          <a:noFill/>
          <a:ln w="9525">
            <a:noFill/>
            <a:miter lim="800000"/>
            <a:headEnd/>
            <a:tailEnd/>
          </a:ln>
        </p:spPr>
      </p:pic>
      <p:pic>
        <p:nvPicPr>
          <p:cNvPr id="212996" name="Picture 3" descr="Gas%20Re8"/>
          <p:cNvPicPr>
            <a:picLocks noChangeAspect="1" noChangeArrowheads="1"/>
          </p:cNvPicPr>
          <p:nvPr/>
        </p:nvPicPr>
        <p:blipFill>
          <a:blip r:embed="rId4" cstate="print"/>
          <a:srcRect/>
          <a:stretch>
            <a:fillRect/>
          </a:stretch>
        </p:blipFill>
        <p:spPr bwMode="auto">
          <a:xfrm>
            <a:off x="2268538" y="4324350"/>
            <a:ext cx="1038225" cy="238125"/>
          </a:xfrm>
          <a:prstGeom prst="rect">
            <a:avLst/>
          </a:prstGeom>
          <a:noFill/>
          <a:ln w="9525">
            <a:noFill/>
            <a:miter lim="800000"/>
            <a:headEnd/>
            <a:tailEnd/>
          </a:ln>
        </p:spPr>
      </p:pic>
      <p:pic>
        <p:nvPicPr>
          <p:cNvPr id="212997" name="Picture 4" descr="Gas%20Re9"/>
          <p:cNvPicPr>
            <a:picLocks noChangeAspect="1" noChangeArrowheads="1"/>
          </p:cNvPicPr>
          <p:nvPr/>
        </p:nvPicPr>
        <p:blipFill>
          <a:blip r:embed="rId5" cstate="print"/>
          <a:srcRect/>
          <a:stretch>
            <a:fillRect/>
          </a:stretch>
        </p:blipFill>
        <p:spPr bwMode="auto">
          <a:xfrm>
            <a:off x="3089275" y="4868863"/>
            <a:ext cx="1914525" cy="228600"/>
          </a:xfrm>
          <a:prstGeom prst="rect">
            <a:avLst/>
          </a:prstGeom>
          <a:noFill/>
          <a:ln w="9525">
            <a:noFill/>
            <a:miter lim="800000"/>
            <a:headEnd/>
            <a:tailEnd/>
          </a:ln>
        </p:spPr>
      </p:pic>
      <p:sp>
        <p:nvSpPr>
          <p:cNvPr id="212998" name="AutoShape 6">
            <a:hlinkClick r:id="rId6" action="ppaction://hlinksldjump" highlightClick="1"/>
            <a:hlinkHover r:id="rId6" action="ppaction://hlinksldjump"/>
          </p:cNvPr>
          <p:cNvSpPr>
            <a:spLocks noChangeArrowheads="1"/>
          </p:cNvSpPr>
          <p:nvPr/>
        </p:nvSpPr>
        <p:spPr bwMode="auto">
          <a:xfrm>
            <a:off x="8772525" y="6486525"/>
            <a:ext cx="371475" cy="371475"/>
          </a:xfrm>
          <a:prstGeom prst="actionButtonReturn">
            <a:avLst/>
          </a:prstGeom>
          <a:solidFill>
            <a:schemeClr val="accent2">
              <a:alpha val="25882"/>
            </a:schemeClr>
          </a:solidFill>
          <a:ln w="9525">
            <a:noFill/>
            <a:miter lim="800000"/>
            <a:headEnd/>
            <a:tailEnd/>
          </a:ln>
        </p:spPr>
        <p:txBody>
          <a:bodyPr wrap="none" anchor="ctr"/>
          <a:lstStyle/>
          <a:p>
            <a:endParaRPr lang="en-US">
              <a:solidFill>
                <a:srgbClr val="000000"/>
              </a:solidFill>
            </a:endParaRPr>
          </a:p>
        </p:txBody>
      </p:sp>
    </p:spTree>
    <p:extLst>
      <p:ext uri="{BB962C8B-B14F-4D97-AF65-F5344CB8AC3E}">
        <p14:creationId xmlns:p14="http://schemas.microsoft.com/office/powerpoint/2010/main" val="1064929644"/>
      </p:ext>
    </p:extLst>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pPr eaLnBrk="1" hangingPunct="1"/>
            <a:r>
              <a:rPr lang="en-US" smtClean="0"/>
              <a:t>Gas Stoichiometry</a:t>
            </a:r>
          </a:p>
        </p:txBody>
      </p:sp>
      <p:sp>
        <p:nvSpPr>
          <p:cNvPr id="763907" name="Rectangle 3"/>
          <p:cNvSpPr>
            <a:spLocks noGrp="1" noChangeArrowheads="1"/>
          </p:cNvSpPr>
          <p:nvPr>
            <p:ph type="body" idx="1"/>
          </p:nvPr>
        </p:nvSpPr>
        <p:spPr>
          <a:xfrm>
            <a:off x="457200" y="1712913"/>
            <a:ext cx="8229600" cy="1223962"/>
          </a:xfrm>
        </p:spPr>
        <p:txBody>
          <a:bodyPr/>
          <a:lstStyle/>
          <a:p>
            <a:pPr eaLnBrk="1" hangingPunct="1">
              <a:lnSpc>
                <a:spcPct val="90000"/>
              </a:lnSpc>
              <a:buFontTx/>
              <a:buNone/>
              <a:defRPr/>
            </a:pPr>
            <a:r>
              <a:rPr lang="en-US" sz="3000" b="1" smtClean="0">
                <a:solidFill>
                  <a:schemeClr val="accent2"/>
                </a:solidFill>
                <a:effectLst>
                  <a:outerShdw blurRad="38100" dist="38100" dir="2700000" algn="tl">
                    <a:srgbClr val="C0C0C0"/>
                  </a:outerShdw>
                </a:effectLst>
              </a:rPr>
              <a:t>Moles </a:t>
            </a:r>
            <a:r>
              <a:rPr lang="en-US" sz="3000" b="1" smtClean="0">
                <a:solidFill>
                  <a:schemeClr val="accent2"/>
                </a:solidFill>
                <a:effectLst>
                  <a:outerShdw blurRad="38100" dist="38100" dir="2700000" algn="tl">
                    <a:srgbClr val="C0C0C0"/>
                  </a:outerShdw>
                </a:effectLst>
                <a:sym typeface="Symbol" pitchFamily="18" charset="2"/>
              </a:rPr>
              <a:t> Liters of a Gas</a:t>
            </a:r>
            <a:r>
              <a:rPr lang="en-US" sz="3000" b="1" smtClean="0">
                <a:solidFill>
                  <a:schemeClr val="accent2"/>
                </a:solidFill>
                <a:effectLst>
                  <a:outerShdw blurRad="38100" dist="38100" dir="2700000" algn="tl">
                    <a:srgbClr val="C0C0C0"/>
                  </a:outerShdw>
                </a:effectLst>
              </a:rPr>
              <a:t>:</a:t>
            </a:r>
            <a:endParaRPr lang="en-US" sz="3000" smtClean="0">
              <a:solidFill>
                <a:schemeClr val="accent2"/>
              </a:solidFill>
            </a:endParaRPr>
          </a:p>
          <a:p>
            <a:pPr lvl="1" eaLnBrk="1" hangingPunct="1">
              <a:lnSpc>
                <a:spcPct val="90000"/>
              </a:lnSpc>
              <a:defRPr/>
            </a:pPr>
            <a:r>
              <a:rPr lang="en-US" sz="2600" smtClean="0"/>
              <a:t>STP - use 22.4 L/mol </a:t>
            </a:r>
          </a:p>
          <a:p>
            <a:pPr lvl="1" eaLnBrk="1" hangingPunct="1">
              <a:lnSpc>
                <a:spcPct val="90000"/>
              </a:lnSpc>
              <a:defRPr/>
            </a:pPr>
            <a:r>
              <a:rPr lang="en-US" sz="2600" smtClean="0"/>
              <a:t>Non-STP - use ideal gas law</a:t>
            </a:r>
          </a:p>
          <a:p>
            <a:pPr lvl="1" eaLnBrk="1" hangingPunct="1">
              <a:lnSpc>
                <a:spcPct val="90000"/>
              </a:lnSpc>
              <a:defRPr/>
            </a:pPr>
            <a:endParaRPr lang="en-US" sz="2600" smtClean="0"/>
          </a:p>
          <a:p>
            <a:pPr eaLnBrk="1" hangingPunct="1">
              <a:lnSpc>
                <a:spcPct val="90000"/>
              </a:lnSpc>
              <a:buFontTx/>
              <a:buNone/>
              <a:defRPr/>
            </a:pPr>
            <a:r>
              <a:rPr lang="en-US" sz="3000" b="1" smtClean="0">
                <a:solidFill>
                  <a:schemeClr val="accent2"/>
                </a:solidFill>
                <a:effectLst>
                  <a:outerShdw blurRad="38100" dist="38100" dir="2700000" algn="tl">
                    <a:srgbClr val="C0C0C0"/>
                  </a:outerShdw>
                </a:effectLst>
              </a:rPr>
              <a:t>Non-</a:t>
            </a:r>
            <a:r>
              <a:rPr lang="en-US" b="1" smtClean="0">
                <a:solidFill>
                  <a:schemeClr val="accent2"/>
                </a:solidFill>
                <a:effectLst>
                  <a:outerShdw blurRad="38100" dist="38100" dir="2700000" algn="tl">
                    <a:srgbClr val="C0C0C0"/>
                  </a:outerShdw>
                </a:effectLst>
              </a:rPr>
              <a:t>STP</a:t>
            </a:r>
          </a:p>
          <a:p>
            <a:pPr lvl="1" eaLnBrk="1" hangingPunct="1">
              <a:lnSpc>
                <a:spcPct val="90000"/>
              </a:lnSpc>
              <a:defRPr/>
            </a:pPr>
            <a:r>
              <a:rPr lang="en-US" sz="2600" smtClean="0"/>
              <a:t>Given liters of gas?  </a:t>
            </a:r>
          </a:p>
          <a:p>
            <a:pPr lvl="2" eaLnBrk="1" hangingPunct="1">
              <a:lnSpc>
                <a:spcPct val="90000"/>
              </a:lnSpc>
              <a:defRPr/>
            </a:pPr>
            <a:r>
              <a:rPr lang="en-US" sz="2100" smtClean="0"/>
              <a:t>start with ideal gas law</a:t>
            </a:r>
          </a:p>
          <a:p>
            <a:pPr lvl="1" eaLnBrk="1" hangingPunct="1">
              <a:lnSpc>
                <a:spcPct val="90000"/>
              </a:lnSpc>
              <a:defRPr/>
            </a:pPr>
            <a:r>
              <a:rPr lang="en-US" sz="2600" smtClean="0"/>
              <a:t>Looking for liters of gas?</a:t>
            </a:r>
          </a:p>
          <a:p>
            <a:pPr lvl="2" eaLnBrk="1" hangingPunct="1">
              <a:lnSpc>
                <a:spcPct val="90000"/>
              </a:lnSpc>
              <a:defRPr/>
            </a:pPr>
            <a:r>
              <a:rPr lang="en-US" sz="2100" smtClean="0"/>
              <a:t>start with stoichiometry conversion</a:t>
            </a:r>
          </a:p>
          <a:p>
            <a:pPr eaLnBrk="1" hangingPunct="1">
              <a:lnSpc>
                <a:spcPct val="90000"/>
              </a:lnSpc>
              <a:buFontTx/>
              <a:buNone/>
              <a:defRPr/>
            </a:pPr>
            <a:endParaRPr lang="en-US" sz="3000" smtClean="0"/>
          </a:p>
        </p:txBody>
      </p:sp>
      <p:sp>
        <p:nvSpPr>
          <p:cNvPr id="215044" name="Rectangle 4"/>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solidFill>
                  <a:srgbClr val="000000"/>
                </a:solidFill>
              </a:rPr>
              <a:t>Courtesy Christy Johannesson www.nisd.net/communicationsarts/pages/chem</a:t>
            </a:r>
          </a:p>
          <a:p>
            <a:pPr algn="l"/>
            <a:endParaRPr lang="en-US" sz="800">
              <a:solidFill>
                <a:srgbClr val="000000"/>
              </a:solidFill>
            </a:endParaRPr>
          </a:p>
        </p:txBody>
      </p:sp>
    </p:spTree>
    <p:extLst>
      <p:ext uri="{BB962C8B-B14F-4D97-AF65-F5344CB8AC3E}">
        <p14:creationId xmlns:p14="http://schemas.microsoft.com/office/powerpoint/2010/main" val="38997476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63907">
                                            <p:txEl>
                                              <p:pRg st="0" end="0"/>
                                            </p:txEl>
                                          </p:spTgt>
                                        </p:tgtEl>
                                        <p:attrNameLst>
                                          <p:attrName>style.visibility</p:attrName>
                                        </p:attrNameLst>
                                      </p:cBhvr>
                                      <p:to>
                                        <p:strVal val="visible"/>
                                      </p:to>
                                    </p:set>
                                    <p:animEffect transition="in" filter="wipe(left)">
                                      <p:cBhvr>
                                        <p:cTn id="7" dur="500"/>
                                        <p:tgtEl>
                                          <p:spTgt spid="763907">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63907">
                                            <p:txEl>
                                              <p:pRg st="1" end="1"/>
                                            </p:txEl>
                                          </p:spTgt>
                                        </p:tgtEl>
                                        <p:attrNameLst>
                                          <p:attrName>style.visibility</p:attrName>
                                        </p:attrNameLst>
                                      </p:cBhvr>
                                      <p:to>
                                        <p:strVal val="visible"/>
                                      </p:to>
                                    </p:set>
                                    <p:animEffect transition="in" filter="wipe(left)">
                                      <p:cBhvr>
                                        <p:cTn id="10" dur="500"/>
                                        <p:tgtEl>
                                          <p:spTgt spid="763907">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63907">
                                            <p:txEl>
                                              <p:pRg st="2" end="2"/>
                                            </p:txEl>
                                          </p:spTgt>
                                        </p:tgtEl>
                                        <p:attrNameLst>
                                          <p:attrName>style.visibility</p:attrName>
                                        </p:attrNameLst>
                                      </p:cBhvr>
                                      <p:to>
                                        <p:strVal val="visible"/>
                                      </p:to>
                                    </p:set>
                                    <p:animEffect transition="in" filter="wipe(left)">
                                      <p:cBhvr>
                                        <p:cTn id="13" dur="500"/>
                                        <p:tgtEl>
                                          <p:spTgt spid="76390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63907">
                                            <p:txEl>
                                              <p:pRg st="4" end="4"/>
                                            </p:txEl>
                                          </p:spTgt>
                                        </p:tgtEl>
                                        <p:attrNameLst>
                                          <p:attrName>style.visibility</p:attrName>
                                        </p:attrNameLst>
                                      </p:cBhvr>
                                      <p:to>
                                        <p:strVal val="visible"/>
                                      </p:to>
                                    </p:set>
                                    <p:animEffect transition="in" filter="wipe(left)">
                                      <p:cBhvr>
                                        <p:cTn id="18" dur="500"/>
                                        <p:tgtEl>
                                          <p:spTgt spid="763907">
                                            <p:txEl>
                                              <p:pRg st="4" end="4"/>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763907">
                                            <p:txEl>
                                              <p:pRg st="5" end="5"/>
                                            </p:txEl>
                                          </p:spTgt>
                                        </p:tgtEl>
                                        <p:attrNameLst>
                                          <p:attrName>style.visibility</p:attrName>
                                        </p:attrNameLst>
                                      </p:cBhvr>
                                      <p:to>
                                        <p:strVal val="visible"/>
                                      </p:to>
                                    </p:set>
                                    <p:animEffect transition="in" filter="wipe(left)">
                                      <p:cBhvr>
                                        <p:cTn id="21" dur="500"/>
                                        <p:tgtEl>
                                          <p:spTgt spid="763907">
                                            <p:txEl>
                                              <p:pRg st="5" end="5"/>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763907">
                                            <p:txEl>
                                              <p:pRg st="6" end="6"/>
                                            </p:txEl>
                                          </p:spTgt>
                                        </p:tgtEl>
                                        <p:attrNameLst>
                                          <p:attrName>style.visibility</p:attrName>
                                        </p:attrNameLst>
                                      </p:cBhvr>
                                      <p:to>
                                        <p:strVal val="visible"/>
                                      </p:to>
                                    </p:set>
                                    <p:animEffect transition="in" filter="wipe(left)">
                                      <p:cBhvr>
                                        <p:cTn id="24" dur="500"/>
                                        <p:tgtEl>
                                          <p:spTgt spid="763907">
                                            <p:txEl>
                                              <p:pRg st="6" end="6"/>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763907">
                                            <p:txEl>
                                              <p:pRg st="7" end="7"/>
                                            </p:txEl>
                                          </p:spTgt>
                                        </p:tgtEl>
                                        <p:attrNameLst>
                                          <p:attrName>style.visibility</p:attrName>
                                        </p:attrNameLst>
                                      </p:cBhvr>
                                      <p:to>
                                        <p:strVal val="visible"/>
                                      </p:to>
                                    </p:set>
                                    <p:animEffect transition="in" filter="wipe(left)">
                                      <p:cBhvr>
                                        <p:cTn id="27" dur="500"/>
                                        <p:tgtEl>
                                          <p:spTgt spid="763907">
                                            <p:txEl>
                                              <p:pRg st="7" end="7"/>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763907">
                                            <p:txEl>
                                              <p:pRg st="8" end="8"/>
                                            </p:txEl>
                                          </p:spTgt>
                                        </p:tgtEl>
                                        <p:attrNameLst>
                                          <p:attrName>style.visibility</p:attrName>
                                        </p:attrNameLst>
                                      </p:cBhvr>
                                      <p:to>
                                        <p:strVal val="visible"/>
                                      </p:to>
                                    </p:set>
                                    <p:animEffect transition="in" filter="wipe(left)">
                                      <p:cBhvr>
                                        <p:cTn id="30" dur="500"/>
                                        <p:tgtEl>
                                          <p:spTgt spid="76390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3907" grpId="0" build="p" autoUpdateAnimBg="0"/>
    </p:bldLst>
  </p:timing>
</p:sld>
</file>

<file path=ppt/slides/slide1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5954" name="Rectangle 2"/>
          <p:cNvSpPr>
            <a:spLocks noChangeArrowheads="1"/>
          </p:cNvSpPr>
          <p:nvPr/>
        </p:nvSpPr>
        <p:spPr bwMode="auto">
          <a:xfrm>
            <a:off x="2454275" y="4119563"/>
            <a:ext cx="1703388" cy="2684462"/>
          </a:xfrm>
          <a:prstGeom prst="rect">
            <a:avLst/>
          </a:prstGeom>
          <a:noFill/>
          <a:ln w="9525">
            <a:noFill/>
            <a:miter lim="800000"/>
            <a:headEnd/>
            <a:tailEnd/>
          </a:ln>
        </p:spPr>
        <p:txBody>
          <a:bodyPr/>
          <a:lstStyle/>
          <a:p>
            <a:pPr marL="342900" indent="-342900"/>
            <a:r>
              <a:rPr lang="en-US" sz="3300">
                <a:solidFill>
                  <a:srgbClr val="000000"/>
                </a:solidFill>
                <a:latin typeface="Arial Narrow" pitchFamily="34" charset="0"/>
              </a:rPr>
              <a:t>1 mol</a:t>
            </a:r>
          </a:p>
          <a:p>
            <a:pPr marL="342900" indent="-342900"/>
            <a:r>
              <a:rPr lang="en-US" sz="3300">
                <a:solidFill>
                  <a:srgbClr val="000000"/>
                </a:solidFill>
                <a:latin typeface="Arial Narrow" pitchFamily="34" charset="0"/>
              </a:rPr>
              <a:t>CaCO</a:t>
            </a:r>
            <a:r>
              <a:rPr lang="en-US" sz="3300" baseline="-25000">
                <a:solidFill>
                  <a:srgbClr val="000000"/>
                </a:solidFill>
                <a:latin typeface="Arial Narrow" pitchFamily="34" charset="0"/>
              </a:rPr>
              <a:t>3</a:t>
            </a:r>
            <a:endParaRPr lang="en-US" sz="3300">
              <a:solidFill>
                <a:srgbClr val="000000"/>
              </a:solidFill>
              <a:latin typeface="Arial Narrow" pitchFamily="34" charset="0"/>
            </a:endParaRPr>
          </a:p>
          <a:p>
            <a:pPr marL="342900" indent="-342900">
              <a:spcBef>
                <a:spcPct val="50000"/>
              </a:spcBef>
            </a:pPr>
            <a:r>
              <a:rPr lang="en-US" sz="3300">
                <a:solidFill>
                  <a:srgbClr val="000000"/>
                </a:solidFill>
                <a:latin typeface="Arial Narrow" pitchFamily="34" charset="0"/>
              </a:rPr>
              <a:t>100.09g </a:t>
            </a:r>
          </a:p>
          <a:p>
            <a:pPr marL="342900" indent="-342900"/>
            <a:r>
              <a:rPr lang="en-US" sz="3300">
                <a:solidFill>
                  <a:srgbClr val="000000"/>
                </a:solidFill>
                <a:latin typeface="Arial Narrow" pitchFamily="34" charset="0"/>
              </a:rPr>
              <a:t>CaCO</a:t>
            </a:r>
            <a:r>
              <a:rPr lang="en-US" sz="3300" baseline="-25000">
                <a:solidFill>
                  <a:srgbClr val="000000"/>
                </a:solidFill>
                <a:latin typeface="Arial Narrow" pitchFamily="34" charset="0"/>
              </a:rPr>
              <a:t>3</a:t>
            </a:r>
          </a:p>
        </p:txBody>
      </p:sp>
      <p:sp>
        <p:nvSpPr>
          <p:cNvPr id="216067" name="Rectangle 3"/>
          <p:cNvSpPr>
            <a:spLocks noGrp="1" noChangeArrowheads="1"/>
          </p:cNvSpPr>
          <p:nvPr>
            <p:ph type="title"/>
          </p:nvPr>
        </p:nvSpPr>
        <p:spPr/>
        <p:txBody>
          <a:bodyPr/>
          <a:lstStyle/>
          <a:p>
            <a:pPr eaLnBrk="1" hangingPunct="1"/>
            <a:r>
              <a:rPr lang="en-US" smtClean="0"/>
              <a:t>Gas Stoichiometry Problem</a:t>
            </a:r>
          </a:p>
        </p:txBody>
      </p:sp>
      <p:sp>
        <p:nvSpPr>
          <p:cNvPr id="216068" name="Rectangle 4"/>
          <p:cNvSpPr>
            <a:spLocks noGrp="1" noChangeArrowheads="1"/>
          </p:cNvSpPr>
          <p:nvPr>
            <p:ph type="body" idx="1"/>
          </p:nvPr>
        </p:nvSpPr>
        <p:spPr>
          <a:xfrm>
            <a:off x="962025" y="1130300"/>
            <a:ext cx="8181975" cy="1427163"/>
          </a:xfrm>
          <a:noFill/>
        </p:spPr>
        <p:txBody>
          <a:bodyPr/>
          <a:lstStyle/>
          <a:p>
            <a:pPr eaLnBrk="1" hangingPunct="1">
              <a:spcBef>
                <a:spcPct val="100000"/>
              </a:spcBef>
              <a:buFontTx/>
              <a:buNone/>
            </a:pPr>
            <a:r>
              <a:rPr lang="en-US" smtClean="0"/>
              <a:t>What volume of CO</a:t>
            </a:r>
            <a:r>
              <a:rPr lang="en-US" baseline="-25000" smtClean="0"/>
              <a:t>2</a:t>
            </a:r>
            <a:r>
              <a:rPr lang="en-US" smtClean="0"/>
              <a:t> forms from 5.25 g of CaCO</a:t>
            </a:r>
            <a:r>
              <a:rPr lang="en-US" baseline="-25000" smtClean="0"/>
              <a:t>3</a:t>
            </a:r>
            <a:r>
              <a:rPr lang="en-US" smtClean="0"/>
              <a:t> at 103 kPa &amp; 25ºC?</a:t>
            </a:r>
          </a:p>
        </p:txBody>
      </p:sp>
      <p:sp>
        <p:nvSpPr>
          <p:cNvPr id="765957" name="Rectangle 5"/>
          <p:cNvSpPr>
            <a:spLocks noChangeArrowheads="1"/>
          </p:cNvSpPr>
          <p:nvPr/>
        </p:nvSpPr>
        <p:spPr bwMode="auto">
          <a:xfrm>
            <a:off x="944563" y="4119563"/>
            <a:ext cx="1717675" cy="1133475"/>
          </a:xfrm>
          <a:prstGeom prst="rect">
            <a:avLst/>
          </a:prstGeom>
          <a:noFill/>
          <a:ln w="9525">
            <a:noFill/>
            <a:miter lim="800000"/>
            <a:headEnd/>
            <a:tailEnd/>
          </a:ln>
        </p:spPr>
        <p:txBody>
          <a:bodyPr/>
          <a:lstStyle/>
          <a:p>
            <a:pPr marL="342900" indent="-342900"/>
            <a:r>
              <a:rPr lang="en-US" sz="3300">
                <a:solidFill>
                  <a:srgbClr val="000000"/>
                </a:solidFill>
                <a:latin typeface="Arial Narrow" pitchFamily="34" charset="0"/>
              </a:rPr>
              <a:t>5.25 g</a:t>
            </a:r>
          </a:p>
          <a:p>
            <a:pPr marL="342900" indent="-342900"/>
            <a:r>
              <a:rPr lang="en-US" sz="3300">
                <a:solidFill>
                  <a:srgbClr val="000000"/>
                </a:solidFill>
                <a:latin typeface="Arial Narrow" pitchFamily="34" charset="0"/>
              </a:rPr>
              <a:t>CaCO</a:t>
            </a:r>
            <a:r>
              <a:rPr lang="en-US" sz="3300" baseline="-25000">
                <a:solidFill>
                  <a:srgbClr val="000000"/>
                </a:solidFill>
                <a:latin typeface="Arial Narrow" pitchFamily="34" charset="0"/>
              </a:rPr>
              <a:t>3</a:t>
            </a:r>
            <a:endParaRPr lang="en-US" sz="3300">
              <a:solidFill>
                <a:srgbClr val="000000"/>
              </a:solidFill>
              <a:latin typeface="Arial Narrow" pitchFamily="34" charset="0"/>
            </a:endParaRPr>
          </a:p>
        </p:txBody>
      </p:sp>
      <p:sp>
        <p:nvSpPr>
          <p:cNvPr id="216070" name="Line 6"/>
          <p:cNvSpPr>
            <a:spLocks noChangeShapeType="1"/>
          </p:cNvSpPr>
          <p:nvPr/>
        </p:nvSpPr>
        <p:spPr bwMode="auto">
          <a:xfrm flipV="1">
            <a:off x="1150938" y="5441950"/>
            <a:ext cx="4622800" cy="3175"/>
          </a:xfrm>
          <a:prstGeom prst="line">
            <a:avLst/>
          </a:prstGeom>
          <a:noFill/>
          <a:ln w="38100">
            <a:solidFill>
              <a:schemeClr val="tx1"/>
            </a:solidFill>
            <a:round/>
            <a:headEnd/>
            <a:tailEnd/>
          </a:ln>
        </p:spPr>
        <p:txBody>
          <a:bodyPr wrap="none" anchor="ctr"/>
          <a:lstStyle/>
          <a:p>
            <a:endParaRPr lang="en-US">
              <a:solidFill>
                <a:srgbClr val="000000"/>
              </a:solidFill>
            </a:endParaRPr>
          </a:p>
        </p:txBody>
      </p:sp>
      <p:sp>
        <p:nvSpPr>
          <p:cNvPr id="765959" name="Rectangle 7"/>
          <p:cNvSpPr>
            <a:spLocks noChangeArrowheads="1"/>
          </p:cNvSpPr>
          <p:nvPr/>
        </p:nvSpPr>
        <p:spPr bwMode="auto">
          <a:xfrm>
            <a:off x="5826125" y="5068888"/>
            <a:ext cx="3317875" cy="1498600"/>
          </a:xfrm>
          <a:prstGeom prst="rect">
            <a:avLst/>
          </a:prstGeom>
          <a:noFill/>
          <a:ln w="9525">
            <a:noFill/>
            <a:miter lim="800000"/>
            <a:headEnd/>
            <a:tailEnd/>
          </a:ln>
        </p:spPr>
        <p:txBody>
          <a:bodyPr/>
          <a:lstStyle/>
          <a:p>
            <a:pPr marL="574675" indent="-574675" algn="l"/>
            <a:r>
              <a:rPr lang="en-US" sz="3300">
                <a:solidFill>
                  <a:srgbClr val="000000"/>
                </a:solidFill>
                <a:latin typeface="Arial Narrow" pitchFamily="34" charset="0"/>
              </a:rPr>
              <a:t>= </a:t>
            </a:r>
            <a:r>
              <a:rPr lang="en-US" sz="3300" b="1">
                <a:solidFill>
                  <a:srgbClr val="000000"/>
                </a:solidFill>
                <a:latin typeface="Arial Narrow" pitchFamily="34" charset="0"/>
              </a:rPr>
              <a:t>1.26 mol CO</a:t>
            </a:r>
            <a:r>
              <a:rPr lang="en-US" sz="3300" b="1" baseline="-25000">
                <a:solidFill>
                  <a:srgbClr val="000000"/>
                </a:solidFill>
                <a:latin typeface="Arial Narrow" pitchFamily="34" charset="0"/>
              </a:rPr>
              <a:t>2</a:t>
            </a:r>
            <a:endParaRPr lang="en-US" sz="3300" b="1">
              <a:solidFill>
                <a:srgbClr val="000000"/>
              </a:solidFill>
              <a:latin typeface="Arial Narrow" pitchFamily="34" charset="0"/>
            </a:endParaRPr>
          </a:p>
        </p:txBody>
      </p:sp>
      <p:sp>
        <p:nvSpPr>
          <p:cNvPr id="765960" name="Rectangle 8"/>
          <p:cNvSpPr>
            <a:spLocks noChangeArrowheads="1"/>
          </p:cNvSpPr>
          <p:nvPr/>
        </p:nvSpPr>
        <p:spPr bwMode="auto">
          <a:xfrm>
            <a:off x="1338263" y="2036763"/>
            <a:ext cx="7467600" cy="823912"/>
          </a:xfrm>
          <a:prstGeom prst="rect">
            <a:avLst/>
          </a:prstGeom>
          <a:noFill/>
          <a:ln w="9525">
            <a:noFill/>
            <a:miter lim="800000"/>
            <a:headEnd/>
            <a:tailEnd/>
          </a:ln>
        </p:spPr>
        <p:txBody>
          <a:bodyPr/>
          <a:lstStyle/>
          <a:p>
            <a:pPr marL="342900" indent="-342900">
              <a:lnSpc>
                <a:spcPct val="110000"/>
              </a:lnSpc>
            </a:pPr>
            <a:r>
              <a:rPr lang="en-US" sz="3400">
                <a:solidFill>
                  <a:srgbClr val="000000"/>
                </a:solidFill>
              </a:rPr>
              <a:t>CaCO</a:t>
            </a:r>
            <a:r>
              <a:rPr lang="en-US" sz="3400" baseline="-25000">
                <a:solidFill>
                  <a:srgbClr val="000000"/>
                </a:solidFill>
              </a:rPr>
              <a:t>3</a:t>
            </a:r>
            <a:r>
              <a:rPr lang="en-US" sz="3400">
                <a:solidFill>
                  <a:srgbClr val="000000"/>
                </a:solidFill>
              </a:rPr>
              <a:t>    </a:t>
            </a:r>
            <a:r>
              <a:rPr lang="en-US" sz="3400">
                <a:solidFill>
                  <a:srgbClr val="000000"/>
                </a:solidFill>
                <a:sym typeface="Symbol" pitchFamily="18" charset="2"/>
              </a:rPr>
              <a:t>    CaO    +    CO</a:t>
            </a:r>
            <a:r>
              <a:rPr lang="en-US" sz="3400" baseline="-25000">
                <a:solidFill>
                  <a:srgbClr val="000000"/>
                </a:solidFill>
                <a:sym typeface="Symbol" pitchFamily="18" charset="2"/>
              </a:rPr>
              <a:t>2</a:t>
            </a:r>
            <a:r>
              <a:rPr lang="en-US" sz="3400">
                <a:solidFill>
                  <a:srgbClr val="000000"/>
                </a:solidFill>
              </a:rPr>
              <a:t> </a:t>
            </a:r>
          </a:p>
        </p:txBody>
      </p:sp>
      <p:sp>
        <p:nvSpPr>
          <p:cNvPr id="216073" name="Line 9"/>
          <p:cNvSpPr>
            <a:spLocks noChangeShapeType="1"/>
          </p:cNvSpPr>
          <p:nvPr/>
        </p:nvSpPr>
        <p:spPr bwMode="auto">
          <a:xfrm flipH="1">
            <a:off x="4140200" y="4184650"/>
            <a:ext cx="0" cy="2563813"/>
          </a:xfrm>
          <a:prstGeom prst="line">
            <a:avLst/>
          </a:prstGeom>
          <a:noFill/>
          <a:ln w="38100">
            <a:solidFill>
              <a:schemeClr val="tx1"/>
            </a:solidFill>
            <a:round/>
            <a:headEnd/>
            <a:tailEnd/>
          </a:ln>
        </p:spPr>
        <p:txBody>
          <a:bodyPr wrap="none" anchor="ctr"/>
          <a:lstStyle/>
          <a:p>
            <a:endParaRPr lang="en-US">
              <a:solidFill>
                <a:srgbClr val="000000"/>
              </a:solidFill>
            </a:endParaRPr>
          </a:p>
        </p:txBody>
      </p:sp>
      <p:sp>
        <p:nvSpPr>
          <p:cNvPr id="765962" name="Rectangle 10"/>
          <p:cNvSpPr>
            <a:spLocks noChangeArrowheads="1"/>
          </p:cNvSpPr>
          <p:nvPr/>
        </p:nvSpPr>
        <p:spPr bwMode="auto">
          <a:xfrm>
            <a:off x="4200525" y="4119563"/>
            <a:ext cx="1422400" cy="2684462"/>
          </a:xfrm>
          <a:prstGeom prst="rect">
            <a:avLst/>
          </a:prstGeom>
          <a:noFill/>
          <a:ln w="9525">
            <a:noFill/>
            <a:miter lim="800000"/>
            <a:headEnd/>
            <a:tailEnd/>
          </a:ln>
        </p:spPr>
        <p:txBody>
          <a:bodyPr/>
          <a:lstStyle/>
          <a:p>
            <a:pPr marL="342900" indent="-342900"/>
            <a:r>
              <a:rPr lang="en-US" sz="3300">
                <a:solidFill>
                  <a:srgbClr val="000000"/>
                </a:solidFill>
                <a:latin typeface="Arial Narrow" pitchFamily="34" charset="0"/>
              </a:rPr>
              <a:t>1 mol</a:t>
            </a:r>
          </a:p>
          <a:p>
            <a:pPr marL="342900" indent="-342900"/>
            <a:r>
              <a:rPr lang="en-US" sz="3300">
                <a:solidFill>
                  <a:srgbClr val="000000"/>
                </a:solidFill>
                <a:latin typeface="Arial Narrow" pitchFamily="34" charset="0"/>
              </a:rPr>
              <a:t>CO</a:t>
            </a:r>
            <a:r>
              <a:rPr lang="en-US" sz="3300" baseline="-25000">
                <a:solidFill>
                  <a:srgbClr val="000000"/>
                </a:solidFill>
                <a:latin typeface="Arial Narrow" pitchFamily="34" charset="0"/>
              </a:rPr>
              <a:t>2</a:t>
            </a:r>
            <a:endParaRPr lang="en-US" sz="3300">
              <a:solidFill>
                <a:srgbClr val="000000"/>
              </a:solidFill>
              <a:latin typeface="Arial Narrow" pitchFamily="34" charset="0"/>
            </a:endParaRPr>
          </a:p>
          <a:p>
            <a:pPr marL="342900" indent="-342900">
              <a:spcBef>
                <a:spcPct val="50000"/>
              </a:spcBef>
            </a:pPr>
            <a:r>
              <a:rPr lang="en-US" sz="3300">
                <a:solidFill>
                  <a:srgbClr val="000000"/>
                </a:solidFill>
                <a:latin typeface="Arial Narrow" pitchFamily="34" charset="0"/>
              </a:rPr>
              <a:t>1 mol</a:t>
            </a:r>
          </a:p>
          <a:p>
            <a:pPr marL="342900" indent="-342900"/>
            <a:r>
              <a:rPr lang="en-US" sz="3300">
                <a:solidFill>
                  <a:srgbClr val="000000"/>
                </a:solidFill>
                <a:latin typeface="Arial Narrow" pitchFamily="34" charset="0"/>
              </a:rPr>
              <a:t>CaCO</a:t>
            </a:r>
            <a:r>
              <a:rPr lang="en-US" sz="3300" baseline="-25000">
                <a:solidFill>
                  <a:srgbClr val="000000"/>
                </a:solidFill>
                <a:latin typeface="Arial Narrow" pitchFamily="34" charset="0"/>
              </a:rPr>
              <a:t>3</a:t>
            </a:r>
            <a:endParaRPr lang="en-US" sz="3300">
              <a:solidFill>
                <a:srgbClr val="000000"/>
              </a:solidFill>
              <a:latin typeface="Arial Narrow" pitchFamily="34" charset="0"/>
            </a:endParaRPr>
          </a:p>
        </p:txBody>
      </p:sp>
      <p:sp>
        <p:nvSpPr>
          <p:cNvPr id="765963" name="Rectangle 11"/>
          <p:cNvSpPr>
            <a:spLocks noChangeArrowheads="1"/>
          </p:cNvSpPr>
          <p:nvPr/>
        </p:nvSpPr>
        <p:spPr bwMode="auto">
          <a:xfrm>
            <a:off x="1711325" y="2622550"/>
            <a:ext cx="1831975" cy="717550"/>
          </a:xfrm>
          <a:prstGeom prst="rect">
            <a:avLst/>
          </a:prstGeom>
          <a:noFill/>
          <a:ln w="9525">
            <a:noFill/>
            <a:miter lim="800000"/>
            <a:headEnd/>
            <a:tailEnd/>
          </a:ln>
        </p:spPr>
        <p:txBody>
          <a:bodyPr/>
          <a:lstStyle/>
          <a:p>
            <a:pPr marL="342900" indent="-342900"/>
            <a:r>
              <a:rPr lang="en-US" sz="3400">
                <a:solidFill>
                  <a:srgbClr val="333399"/>
                </a:solidFill>
                <a:latin typeface="Arial Narrow" pitchFamily="34" charset="0"/>
              </a:rPr>
              <a:t>5.25 g</a:t>
            </a:r>
          </a:p>
        </p:txBody>
      </p:sp>
      <p:sp>
        <p:nvSpPr>
          <p:cNvPr id="765964" name="Rectangle 12"/>
          <p:cNvSpPr>
            <a:spLocks noChangeArrowheads="1"/>
          </p:cNvSpPr>
          <p:nvPr/>
        </p:nvSpPr>
        <p:spPr bwMode="auto">
          <a:xfrm>
            <a:off x="6529388" y="2622550"/>
            <a:ext cx="2317750" cy="717550"/>
          </a:xfrm>
          <a:prstGeom prst="rect">
            <a:avLst/>
          </a:prstGeom>
          <a:noFill/>
          <a:ln w="9525">
            <a:noFill/>
            <a:miter lim="800000"/>
            <a:headEnd/>
            <a:tailEnd/>
          </a:ln>
        </p:spPr>
        <p:txBody>
          <a:bodyPr/>
          <a:lstStyle/>
          <a:p>
            <a:pPr marL="342900" indent="-342900"/>
            <a:r>
              <a:rPr lang="en-US" sz="3400">
                <a:solidFill>
                  <a:srgbClr val="333399"/>
                </a:solidFill>
                <a:latin typeface="Arial Narrow" pitchFamily="34" charset="0"/>
              </a:rPr>
              <a:t>? L</a:t>
            </a:r>
            <a:br>
              <a:rPr lang="en-US" sz="3400">
                <a:solidFill>
                  <a:srgbClr val="333399"/>
                </a:solidFill>
                <a:latin typeface="Arial Narrow" pitchFamily="34" charset="0"/>
              </a:rPr>
            </a:br>
            <a:r>
              <a:rPr lang="en-US" sz="3400">
                <a:solidFill>
                  <a:srgbClr val="333399"/>
                </a:solidFill>
                <a:latin typeface="Arial Narrow" pitchFamily="34" charset="0"/>
              </a:rPr>
              <a:t>non-STP</a:t>
            </a:r>
          </a:p>
        </p:txBody>
      </p:sp>
      <p:grpSp>
        <p:nvGrpSpPr>
          <p:cNvPr id="2" name="Group 13"/>
          <p:cNvGrpSpPr>
            <a:grpSpLocks/>
          </p:cNvGrpSpPr>
          <p:nvPr/>
        </p:nvGrpSpPr>
        <p:grpSpPr bwMode="auto">
          <a:xfrm>
            <a:off x="1311275" y="4451350"/>
            <a:ext cx="2617788" cy="2178050"/>
            <a:chOff x="826" y="2764"/>
            <a:chExt cx="1649" cy="1372"/>
          </a:xfrm>
        </p:grpSpPr>
        <p:sp>
          <p:nvSpPr>
            <p:cNvPr id="216085" name="Line 14"/>
            <p:cNvSpPr>
              <a:spLocks noChangeShapeType="1"/>
            </p:cNvSpPr>
            <p:nvPr/>
          </p:nvSpPr>
          <p:spPr bwMode="auto">
            <a:xfrm flipH="1">
              <a:off x="1830" y="3652"/>
              <a:ext cx="645" cy="484"/>
            </a:xfrm>
            <a:prstGeom prst="line">
              <a:avLst/>
            </a:prstGeom>
            <a:noFill/>
            <a:ln w="38100">
              <a:solidFill>
                <a:srgbClr val="FF0000"/>
              </a:solidFill>
              <a:round/>
              <a:headEnd/>
              <a:tailEnd/>
            </a:ln>
          </p:spPr>
          <p:txBody>
            <a:bodyPr wrap="none" anchor="ctr"/>
            <a:lstStyle/>
            <a:p>
              <a:endParaRPr lang="en-US">
                <a:solidFill>
                  <a:srgbClr val="000000"/>
                </a:solidFill>
              </a:endParaRPr>
            </a:p>
          </p:txBody>
        </p:sp>
        <p:sp>
          <p:nvSpPr>
            <p:cNvPr id="216086" name="Line 15"/>
            <p:cNvSpPr>
              <a:spLocks noChangeShapeType="1"/>
            </p:cNvSpPr>
            <p:nvPr/>
          </p:nvSpPr>
          <p:spPr bwMode="auto">
            <a:xfrm flipH="1">
              <a:off x="826" y="2764"/>
              <a:ext cx="645" cy="484"/>
            </a:xfrm>
            <a:prstGeom prst="line">
              <a:avLst/>
            </a:prstGeom>
            <a:noFill/>
            <a:ln w="38100">
              <a:solidFill>
                <a:srgbClr val="FF0000"/>
              </a:solidFill>
              <a:round/>
              <a:headEnd/>
              <a:tailEnd/>
            </a:ln>
          </p:spPr>
          <p:txBody>
            <a:bodyPr wrap="none" anchor="ctr"/>
            <a:lstStyle/>
            <a:p>
              <a:endParaRPr lang="en-US">
                <a:solidFill>
                  <a:srgbClr val="000000"/>
                </a:solidFill>
              </a:endParaRPr>
            </a:p>
          </p:txBody>
        </p:sp>
      </p:grpSp>
      <p:grpSp>
        <p:nvGrpSpPr>
          <p:cNvPr id="3" name="Group 16"/>
          <p:cNvGrpSpPr>
            <a:grpSpLocks/>
          </p:cNvGrpSpPr>
          <p:nvPr/>
        </p:nvGrpSpPr>
        <p:grpSpPr bwMode="auto">
          <a:xfrm>
            <a:off x="2733675" y="4395788"/>
            <a:ext cx="2647950" cy="2185987"/>
            <a:chOff x="1722" y="2729"/>
            <a:chExt cx="1668" cy="1377"/>
          </a:xfrm>
        </p:grpSpPr>
        <p:sp>
          <p:nvSpPr>
            <p:cNvPr id="216083" name="Line 17"/>
            <p:cNvSpPr>
              <a:spLocks noChangeShapeType="1"/>
            </p:cNvSpPr>
            <p:nvPr/>
          </p:nvSpPr>
          <p:spPr bwMode="auto">
            <a:xfrm flipH="1">
              <a:off x="1722" y="2729"/>
              <a:ext cx="645" cy="484"/>
            </a:xfrm>
            <a:prstGeom prst="line">
              <a:avLst/>
            </a:prstGeom>
            <a:noFill/>
            <a:ln w="38100">
              <a:solidFill>
                <a:srgbClr val="FF0000"/>
              </a:solidFill>
              <a:round/>
              <a:headEnd/>
              <a:tailEnd/>
            </a:ln>
          </p:spPr>
          <p:txBody>
            <a:bodyPr wrap="none" anchor="ctr"/>
            <a:lstStyle/>
            <a:p>
              <a:endParaRPr lang="en-US">
                <a:solidFill>
                  <a:srgbClr val="000000"/>
                </a:solidFill>
              </a:endParaRPr>
            </a:p>
          </p:txBody>
        </p:sp>
        <p:sp>
          <p:nvSpPr>
            <p:cNvPr id="216084" name="Line 18"/>
            <p:cNvSpPr>
              <a:spLocks noChangeShapeType="1"/>
            </p:cNvSpPr>
            <p:nvPr/>
          </p:nvSpPr>
          <p:spPr bwMode="auto">
            <a:xfrm flipH="1">
              <a:off x="2745" y="3622"/>
              <a:ext cx="645" cy="484"/>
            </a:xfrm>
            <a:prstGeom prst="line">
              <a:avLst/>
            </a:prstGeom>
            <a:noFill/>
            <a:ln w="38100">
              <a:solidFill>
                <a:srgbClr val="FF0000"/>
              </a:solidFill>
              <a:round/>
              <a:headEnd/>
              <a:tailEnd/>
            </a:ln>
          </p:spPr>
          <p:txBody>
            <a:bodyPr wrap="none" anchor="ctr"/>
            <a:lstStyle/>
            <a:p>
              <a:endParaRPr lang="en-US">
                <a:solidFill>
                  <a:srgbClr val="000000"/>
                </a:solidFill>
              </a:endParaRPr>
            </a:p>
          </p:txBody>
        </p:sp>
      </p:grpSp>
      <p:sp>
        <p:nvSpPr>
          <p:cNvPr id="216079" name="Line 19"/>
          <p:cNvSpPr>
            <a:spLocks noChangeShapeType="1"/>
          </p:cNvSpPr>
          <p:nvPr/>
        </p:nvSpPr>
        <p:spPr bwMode="auto">
          <a:xfrm flipH="1">
            <a:off x="2533650" y="4184650"/>
            <a:ext cx="0" cy="2563813"/>
          </a:xfrm>
          <a:prstGeom prst="line">
            <a:avLst/>
          </a:prstGeom>
          <a:noFill/>
          <a:ln w="38100">
            <a:solidFill>
              <a:schemeClr val="tx1"/>
            </a:solidFill>
            <a:round/>
            <a:headEnd/>
            <a:tailEnd/>
          </a:ln>
        </p:spPr>
        <p:txBody>
          <a:bodyPr wrap="none" anchor="ctr"/>
          <a:lstStyle/>
          <a:p>
            <a:endParaRPr lang="en-US">
              <a:solidFill>
                <a:srgbClr val="000000"/>
              </a:solidFill>
            </a:endParaRPr>
          </a:p>
        </p:txBody>
      </p:sp>
      <p:sp>
        <p:nvSpPr>
          <p:cNvPr id="765972" name="AutoShape 20"/>
          <p:cNvSpPr>
            <a:spLocks noChangeArrowheads="1"/>
          </p:cNvSpPr>
          <p:nvPr/>
        </p:nvSpPr>
        <p:spPr bwMode="auto">
          <a:xfrm>
            <a:off x="1952625" y="3268663"/>
            <a:ext cx="4627563" cy="831850"/>
          </a:xfrm>
          <a:prstGeom prst="wedgeRectCallout">
            <a:avLst>
              <a:gd name="adj1" fmla="val -8694"/>
              <a:gd name="adj2" fmla="val -45611"/>
            </a:avLst>
          </a:prstGeom>
          <a:solidFill>
            <a:schemeClr val="accent1"/>
          </a:solidFill>
          <a:ln w="9525">
            <a:solidFill>
              <a:schemeClr val="bg2"/>
            </a:solidFill>
            <a:miter lim="800000"/>
            <a:headEnd/>
            <a:tailEnd/>
          </a:ln>
        </p:spPr>
        <p:txBody>
          <a:bodyPr/>
          <a:lstStyle/>
          <a:p>
            <a:pPr eaLnBrk="0" hangingPunct="0"/>
            <a:r>
              <a:rPr lang="en-US" sz="2200">
                <a:solidFill>
                  <a:srgbClr val="333399"/>
                </a:solidFill>
              </a:rPr>
              <a:t>Looking for liters: Start with stoich and calculate moles of CO</a:t>
            </a:r>
            <a:r>
              <a:rPr lang="en-US" sz="2200" baseline="-25000">
                <a:solidFill>
                  <a:srgbClr val="333399"/>
                </a:solidFill>
              </a:rPr>
              <a:t>2</a:t>
            </a:r>
            <a:r>
              <a:rPr lang="en-US" sz="2200">
                <a:solidFill>
                  <a:srgbClr val="333399"/>
                </a:solidFill>
              </a:rPr>
              <a:t>.</a:t>
            </a:r>
          </a:p>
        </p:txBody>
      </p:sp>
      <p:sp>
        <p:nvSpPr>
          <p:cNvPr id="765973" name="AutoShape 21"/>
          <p:cNvSpPr>
            <a:spLocks noChangeArrowheads="1"/>
          </p:cNvSpPr>
          <p:nvPr/>
        </p:nvSpPr>
        <p:spPr bwMode="auto">
          <a:xfrm>
            <a:off x="5867400" y="5791200"/>
            <a:ext cx="3103563" cy="831850"/>
          </a:xfrm>
          <a:prstGeom prst="wedgeRectCallout">
            <a:avLst>
              <a:gd name="adj1" fmla="val -25500"/>
              <a:gd name="adj2" fmla="val -72139"/>
            </a:avLst>
          </a:prstGeom>
          <a:solidFill>
            <a:schemeClr val="accent1"/>
          </a:solidFill>
          <a:ln w="9525">
            <a:solidFill>
              <a:schemeClr val="bg2"/>
            </a:solidFill>
            <a:miter lim="800000"/>
            <a:headEnd/>
            <a:tailEnd/>
          </a:ln>
        </p:spPr>
        <p:txBody>
          <a:bodyPr/>
          <a:lstStyle/>
          <a:p>
            <a:pPr eaLnBrk="0" hangingPunct="0"/>
            <a:r>
              <a:rPr lang="en-US" sz="2200">
                <a:solidFill>
                  <a:srgbClr val="333399"/>
                </a:solidFill>
              </a:rPr>
              <a:t>Plug this into the Ideal Gas Law to find liters.</a:t>
            </a:r>
          </a:p>
        </p:txBody>
      </p:sp>
      <p:sp>
        <p:nvSpPr>
          <p:cNvPr id="216082" name="Rectangle 22"/>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solidFill>
                  <a:srgbClr val="000000"/>
                </a:solidFill>
              </a:rPr>
              <a:t>Courtesy Christy Johannesson www.nisd.net/communicationsarts/pages/chem</a:t>
            </a:r>
          </a:p>
          <a:p>
            <a:pPr algn="l"/>
            <a:endParaRPr lang="en-US" sz="800">
              <a:solidFill>
                <a:srgbClr val="000000"/>
              </a:solidFill>
            </a:endParaRPr>
          </a:p>
        </p:txBody>
      </p:sp>
    </p:spTree>
    <p:extLst>
      <p:ext uri="{BB962C8B-B14F-4D97-AF65-F5344CB8AC3E}">
        <p14:creationId xmlns:p14="http://schemas.microsoft.com/office/powerpoint/2010/main" val="32957905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65960"/>
                                        </p:tgtEl>
                                        <p:attrNameLst>
                                          <p:attrName>style.visibility</p:attrName>
                                        </p:attrNameLst>
                                      </p:cBhvr>
                                      <p:to>
                                        <p:strVal val="visible"/>
                                      </p:to>
                                    </p:set>
                                    <p:animEffect transition="in" filter="dissolve">
                                      <p:cBhvr>
                                        <p:cTn id="7" dur="500"/>
                                        <p:tgtEl>
                                          <p:spTgt spid="76596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65963"/>
                                        </p:tgtEl>
                                        <p:attrNameLst>
                                          <p:attrName>style.visibility</p:attrName>
                                        </p:attrNameLst>
                                      </p:cBhvr>
                                      <p:to>
                                        <p:strVal val="visible"/>
                                      </p:to>
                                    </p:set>
                                    <p:animEffect transition="in" filter="wipe(left)">
                                      <p:cBhvr>
                                        <p:cTn id="11" dur="500"/>
                                        <p:tgtEl>
                                          <p:spTgt spid="76596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65964"/>
                                        </p:tgtEl>
                                        <p:attrNameLst>
                                          <p:attrName>style.visibility</p:attrName>
                                        </p:attrNameLst>
                                      </p:cBhvr>
                                      <p:to>
                                        <p:strVal val="visible"/>
                                      </p:to>
                                    </p:set>
                                    <p:animEffect transition="in" filter="wipe(left)">
                                      <p:cBhvr>
                                        <p:cTn id="15" dur="500"/>
                                        <p:tgtEl>
                                          <p:spTgt spid="765964"/>
                                        </p:tgtEl>
                                      </p:cBhvr>
                                    </p:animEffect>
                                  </p:childTnLst>
                                </p:cTn>
                              </p:par>
                            </p:childTnLst>
                          </p:cTn>
                        </p:par>
                        <p:par>
                          <p:cTn id="16" fill="hold">
                            <p:stCondLst>
                              <p:cond delay="1500"/>
                            </p:stCondLst>
                            <p:childTnLst>
                              <p:par>
                                <p:cTn id="17" presetID="2" presetClass="entr" presetSubtype="8" fill="hold" grpId="0" nodeType="afterEffect">
                                  <p:stCondLst>
                                    <p:cond delay="0"/>
                                  </p:stCondLst>
                                  <p:childTnLst>
                                    <p:set>
                                      <p:cBhvr>
                                        <p:cTn id="18" dur="1" fill="hold">
                                          <p:stCondLst>
                                            <p:cond delay="0"/>
                                          </p:stCondLst>
                                        </p:cTn>
                                        <p:tgtEl>
                                          <p:spTgt spid="765972"/>
                                        </p:tgtEl>
                                        <p:attrNameLst>
                                          <p:attrName>style.visibility</p:attrName>
                                        </p:attrNameLst>
                                      </p:cBhvr>
                                      <p:to>
                                        <p:strVal val="visible"/>
                                      </p:to>
                                    </p:set>
                                    <p:anim calcmode="lin" valueType="num">
                                      <p:cBhvr additive="base">
                                        <p:cTn id="19" dur="500" fill="hold"/>
                                        <p:tgtEl>
                                          <p:spTgt spid="765972"/>
                                        </p:tgtEl>
                                        <p:attrNameLst>
                                          <p:attrName>ppt_x</p:attrName>
                                        </p:attrNameLst>
                                      </p:cBhvr>
                                      <p:tavLst>
                                        <p:tav tm="0">
                                          <p:val>
                                            <p:strVal val="0-#ppt_w/2"/>
                                          </p:val>
                                        </p:tav>
                                        <p:tav tm="100000">
                                          <p:val>
                                            <p:strVal val="#ppt_x"/>
                                          </p:val>
                                        </p:tav>
                                      </p:tavLst>
                                    </p:anim>
                                    <p:anim calcmode="lin" valueType="num">
                                      <p:cBhvr additive="base">
                                        <p:cTn id="20" dur="500" fill="hold"/>
                                        <p:tgtEl>
                                          <p:spTgt spid="76597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65957"/>
                                        </p:tgtEl>
                                        <p:attrNameLst>
                                          <p:attrName>style.visibility</p:attrName>
                                        </p:attrNameLst>
                                      </p:cBhvr>
                                      <p:to>
                                        <p:strVal val="visible"/>
                                      </p:to>
                                    </p:set>
                                    <p:anim calcmode="lin" valueType="num">
                                      <p:cBhvr additive="base">
                                        <p:cTn id="25" dur="500" fill="hold"/>
                                        <p:tgtEl>
                                          <p:spTgt spid="765957"/>
                                        </p:tgtEl>
                                        <p:attrNameLst>
                                          <p:attrName>ppt_x</p:attrName>
                                        </p:attrNameLst>
                                      </p:cBhvr>
                                      <p:tavLst>
                                        <p:tav tm="0">
                                          <p:val>
                                            <p:strVal val="0-#ppt_w/2"/>
                                          </p:val>
                                        </p:tav>
                                        <p:tav tm="100000">
                                          <p:val>
                                            <p:strVal val="#ppt_x"/>
                                          </p:val>
                                        </p:tav>
                                      </p:tavLst>
                                    </p:anim>
                                    <p:anim calcmode="lin" valueType="num">
                                      <p:cBhvr additive="base">
                                        <p:cTn id="26" dur="500" fill="hold"/>
                                        <p:tgtEl>
                                          <p:spTgt spid="76595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65954"/>
                                        </p:tgtEl>
                                        <p:attrNameLst>
                                          <p:attrName>style.visibility</p:attrName>
                                        </p:attrNameLst>
                                      </p:cBhvr>
                                      <p:to>
                                        <p:strVal val="visible"/>
                                      </p:to>
                                    </p:set>
                                    <p:animEffect transition="in" filter="wipe(down)">
                                      <p:cBhvr>
                                        <p:cTn id="31" dur="500"/>
                                        <p:tgtEl>
                                          <p:spTgt spid="76595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left)">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765962"/>
                                        </p:tgtEl>
                                        <p:attrNameLst>
                                          <p:attrName>style.visibility</p:attrName>
                                        </p:attrNameLst>
                                      </p:cBhvr>
                                      <p:to>
                                        <p:strVal val="visible"/>
                                      </p:to>
                                    </p:set>
                                    <p:animEffect transition="in" filter="wipe(down)">
                                      <p:cBhvr>
                                        <p:cTn id="41" dur="500"/>
                                        <p:tgtEl>
                                          <p:spTgt spid="76596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left)">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765959"/>
                                        </p:tgtEl>
                                        <p:attrNameLst>
                                          <p:attrName>style.visibility</p:attrName>
                                        </p:attrNameLst>
                                      </p:cBhvr>
                                      <p:to>
                                        <p:strVal val="visible"/>
                                      </p:to>
                                    </p:set>
                                    <p:animEffect transition="in" filter="wipe(left)">
                                      <p:cBhvr>
                                        <p:cTn id="51" dur="500"/>
                                        <p:tgtEl>
                                          <p:spTgt spid="76595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765973"/>
                                        </p:tgtEl>
                                        <p:attrNameLst>
                                          <p:attrName>style.visibility</p:attrName>
                                        </p:attrNameLst>
                                      </p:cBhvr>
                                      <p:to>
                                        <p:strVal val="visible"/>
                                      </p:to>
                                    </p:set>
                                    <p:animEffect transition="in" filter="wipe(up)">
                                      <p:cBhvr>
                                        <p:cTn id="56" dur="500"/>
                                        <p:tgtEl>
                                          <p:spTgt spid="765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954" grpId="0" autoUpdateAnimBg="0"/>
      <p:bldP spid="765957" grpId="0" autoUpdateAnimBg="0"/>
      <p:bldP spid="765959" grpId="0" autoUpdateAnimBg="0"/>
      <p:bldP spid="765960" grpId="0" autoUpdateAnimBg="0"/>
      <p:bldP spid="765962" grpId="0" autoUpdateAnimBg="0"/>
      <p:bldP spid="765963" grpId="0" autoUpdateAnimBg="0"/>
      <p:bldP spid="765964" grpId="0" autoUpdateAnimBg="0"/>
      <p:bldP spid="765972" grpId="0" animBg="1" autoUpdateAnimBg="0"/>
      <p:bldP spid="765973" grpId="0" animBg="1" autoUpdateAnimBg="0"/>
    </p:bldLst>
  </p:timing>
</p:sld>
</file>

<file path=ppt/slides/slide1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7090" name="Rectangle 2"/>
          <p:cNvSpPr>
            <a:spLocks noChangeArrowheads="1"/>
          </p:cNvSpPr>
          <p:nvPr/>
        </p:nvSpPr>
        <p:spPr bwMode="auto">
          <a:xfrm>
            <a:off x="0" y="2540000"/>
            <a:ext cx="9131300" cy="4318000"/>
          </a:xfrm>
          <a:prstGeom prst="rect">
            <a:avLst/>
          </a:prstGeom>
          <a:noFill/>
          <a:ln w="28575">
            <a:solidFill>
              <a:schemeClr val="tx1"/>
            </a:solidFill>
            <a:miter lim="800000"/>
            <a:headEnd/>
            <a:tailEnd/>
          </a:ln>
        </p:spPr>
        <p:txBody>
          <a:bodyPr wrap="none" anchor="ctr"/>
          <a:lstStyle/>
          <a:p>
            <a:endParaRPr lang="en-US">
              <a:solidFill>
                <a:srgbClr val="000000"/>
              </a:solidFill>
            </a:endParaRPr>
          </a:p>
        </p:txBody>
      </p:sp>
      <p:sp>
        <p:nvSpPr>
          <p:cNvPr id="768003" name="Text Box 3"/>
          <p:cNvSpPr txBox="1">
            <a:spLocks noChangeArrowheads="1"/>
          </p:cNvSpPr>
          <p:nvPr/>
        </p:nvSpPr>
        <p:spPr bwMode="auto">
          <a:xfrm>
            <a:off x="3778250" y="2532063"/>
            <a:ext cx="5365750" cy="3532187"/>
          </a:xfrm>
          <a:prstGeom prst="rect">
            <a:avLst/>
          </a:prstGeom>
          <a:noFill/>
          <a:ln w="9525">
            <a:noFill/>
            <a:miter lim="800000"/>
            <a:headEnd/>
            <a:tailEnd/>
          </a:ln>
        </p:spPr>
        <p:txBody>
          <a:bodyPr/>
          <a:lstStyle/>
          <a:p>
            <a:pPr algn="l" eaLnBrk="0" hangingPunct="0">
              <a:spcBef>
                <a:spcPct val="20000"/>
              </a:spcBef>
            </a:pPr>
            <a:r>
              <a:rPr lang="en-US" sz="3200">
                <a:solidFill>
                  <a:srgbClr val="000000"/>
                </a:solidFill>
              </a:rPr>
              <a:t>WORK:</a:t>
            </a:r>
          </a:p>
          <a:p>
            <a:pPr algn="l" eaLnBrk="0" hangingPunct="0">
              <a:spcBef>
                <a:spcPct val="20000"/>
              </a:spcBef>
            </a:pPr>
            <a:r>
              <a:rPr lang="en-US" sz="3500">
                <a:solidFill>
                  <a:srgbClr val="000000"/>
                </a:solidFill>
              </a:rPr>
              <a:t>PV = nRT</a:t>
            </a:r>
          </a:p>
          <a:p>
            <a:pPr algn="l" eaLnBrk="0" hangingPunct="0">
              <a:spcBef>
                <a:spcPct val="20000"/>
              </a:spcBef>
            </a:pPr>
            <a:r>
              <a:rPr lang="en-US" sz="3500">
                <a:solidFill>
                  <a:srgbClr val="000000"/>
                </a:solidFill>
                <a:latin typeface="Arial Narrow" pitchFamily="34" charset="0"/>
              </a:rPr>
              <a:t>(103 kPa)V</a:t>
            </a:r>
            <a:br>
              <a:rPr lang="en-US" sz="3500">
                <a:solidFill>
                  <a:srgbClr val="000000"/>
                </a:solidFill>
                <a:latin typeface="Arial Narrow" pitchFamily="34" charset="0"/>
              </a:rPr>
            </a:br>
            <a:r>
              <a:rPr lang="en-US" sz="3500">
                <a:solidFill>
                  <a:srgbClr val="000000"/>
                </a:solidFill>
                <a:latin typeface="Arial Narrow" pitchFamily="34" charset="0"/>
              </a:rPr>
              <a:t>=(1mol)(8.315</a:t>
            </a:r>
            <a:r>
              <a:rPr lang="en-US" sz="2400">
                <a:solidFill>
                  <a:srgbClr val="000000"/>
                </a:solidFill>
                <a:latin typeface="Arial Narrow" pitchFamily="34" charset="0"/>
              </a:rPr>
              <a:t>dm</a:t>
            </a:r>
            <a:r>
              <a:rPr lang="en-US" sz="2400" baseline="30000">
                <a:solidFill>
                  <a:srgbClr val="000000"/>
                </a:solidFill>
                <a:latin typeface="Arial Narrow" pitchFamily="34" charset="0"/>
              </a:rPr>
              <a:t>3</a:t>
            </a:r>
            <a:r>
              <a:rPr lang="en-US" sz="2400">
                <a:solidFill>
                  <a:srgbClr val="000000"/>
                </a:solidFill>
                <a:latin typeface="Arial Narrow" pitchFamily="34" charset="0"/>
                <a:sym typeface="Symbol" pitchFamily="18" charset="2"/>
              </a:rPr>
              <a:t>kPa/molK</a:t>
            </a:r>
            <a:r>
              <a:rPr lang="en-US" sz="3500">
                <a:solidFill>
                  <a:srgbClr val="000000"/>
                </a:solidFill>
                <a:latin typeface="Arial Narrow" pitchFamily="34" charset="0"/>
              </a:rPr>
              <a:t>)(298K)</a:t>
            </a:r>
            <a:endParaRPr lang="en-US" sz="3500">
              <a:solidFill>
                <a:srgbClr val="000000"/>
              </a:solidFill>
            </a:endParaRPr>
          </a:p>
          <a:p>
            <a:pPr algn="l" eaLnBrk="0" hangingPunct="0">
              <a:spcBef>
                <a:spcPct val="80000"/>
              </a:spcBef>
            </a:pPr>
            <a:r>
              <a:rPr kumimoji="1" lang="en-US" sz="3800" b="1">
                <a:solidFill>
                  <a:srgbClr val="333399"/>
                </a:solidFill>
              </a:rPr>
              <a:t>V = 1.26 dm</a:t>
            </a:r>
            <a:r>
              <a:rPr kumimoji="1" lang="en-US" sz="3800" b="1" baseline="30000">
                <a:solidFill>
                  <a:srgbClr val="333399"/>
                </a:solidFill>
              </a:rPr>
              <a:t>3</a:t>
            </a:r>
            <a:r>
              <a:rPr kumimoji="1" lang="en-US" sz="3800" b="1">
                <a:solidFill>
                  <a:srgbClr val="333399"/>
                </a:solidFill>
              </a:rPr>
              <a:t> CO</a:t>
            </a:r>
            <a:r>
              <a:rPr kumimoji="1" lang="en-US" sz="3800" b="1" baseline="-25000">
                <a:solidFill>
                  <a:srgbClr val="333399"/>
                </a:solidFill>
              </a:rPr>
              <a:t>2</a:t>
            </a:r>
            <a:endParaRPr lang="en-US" sz="3500">
              <a:solidFill>
                <a:srgbClr val="333399"/>
              </a:solidFill>
            </a:endParaRPr>
          </a:p>
          <a:p>
            <a:pPr algn="l" eaLnBrk="0" hangingPunct="0"/>
            <a:endParaRPr lang="en-US" sz="3500">
              <a:solidFill>
                <a:srgbClr val="000000"/>
              </a:solidFill>
            </a:endParaRPr>
          </a:p>
        </p:txBody>
      </p:sp>
      <p:sp>
        <p:nvSpPr>
          <p:cNvPr id="217092" name="Rectangle 4"/>
          <p:cNvSpPr>
            <a:spLocks noGrp="1" noChangeArrowheads="1"/>
          </p:cNvSpPr>
          <p:nvPr>
            <p:ph type="title"/>
          </p:nvPr>
        </p:nvSpPr>
        <p:spPr/>
        <p:txBody>
          <a:bodyPr/>
          <a:lstStyle/>
          <a:p>
            <a:pPr eaLnBrk="1" hangingPunct="1"/>
            <a:r>
              <a:rPr lang="en-US" smtClean="0"/>
              <a:t>Gas Stoichiometry Problem</a:t>
            </a:r>
          </a:p>
        </p:txBody>
      </p:sp>
      <p:sp>
        <p:nvSpPr>
          <p:cNvPr id="217093" name="Rectangle 5"/>
          <p:cNvSpPr>
            <a:spLocks noGrp="1" noChangeArrowheads="1"/>
          </p:cNvSpPr>
          <p:nvPr>
            <p:ph type="body" idx="1"/>
          </p:nvPr>
        </p:nvSpPr>
        <p:spPr>
          <a:xfrm>
            <a:off x="962025" y="1241425"/>
            <a:ext cx="8181975" cy="1427163"/>
          </a:xfrm>
          <a:noFill/>
        </p:spPr>
        <p:txBody>
          <a:bodyPr/>
          <a:lstStyle/>
          <a:p>
            <a:pPr eaLnBrk="1" hangingPunct="1">
              <a:spcBef>
                <a:spcPct val="100000"/>
              </a:spcBef>
            </a:pPr>
            <a:r>
              <a:rPr lang="en-US" smtClean="0"/>
              <a:t>What volume of CO</a:t>
            </a:r>
            <a:r>
              <a:rPr lang="en-US" baseline="-25000" smtClean="0"/>
              <a:t>2</a:t>
            </a:r>
            <a:r>
              <a:rPr lang="en-US" smtClean="0"/>
              <a:t> forms from 5.25 g of CaCO</a:t>
            </a:r>
            <a:r>
              <a:rPr lang="en-US" baseline="-25000" smtClean="0"/>
              <a:t>3</a:t>
            </a:r>
            <a:r>
              <a:rPr lang="en-US" smtClean="0"/>
              <a:t> at 103 kPa &amp; 25ºC?</a:t>
            </a:r>
          </a:p>
        </p:txBody>
      </p:sp>
      <p:sp>
        <p:nvSpPr>
          <p:cNvPr id="768006" name="Text Box 6"/>
          <p:cNvSpPr txBox="1">
            <a:spLocks noChangeArrowheads="1"/>
          </p:cNvSpPr>
          <p:nvPr/>
        </p:nvSpPr>
        <p:spPr bwMode="auto">
          <a:xfrm>
            <a:off x="-76200" y="2532063"/>
            <a:ext cx="3886200" cy="3532187"/>
          </a:xfrm>
          <a:prstGeom prst="rect">
            <a:avLst/>
          </a:prstGeom>
          <a:noFill/>
          <a:ln w="9525">
            <a:noFill/>
            <a:miter lim="800000"/>
            <a:headEnd/>
            <a:tailEnd/>
          </a:ln>
        </p:spPr>
        <p:txBody>
          <a:bodyPr/>
          <a:lstStyle/>
          <a:p>
            <a:pPr algn="l" eaLnBrk="0" hangingPunct="0">
              <a:spcBef>
                <a:spcPct val="20000"/>
              </a:spcBef>
            </a:pPr>
            <a:r>
              <a:rPr lang="en-US" sz="3200">
                <a:solidFill>
                  <a:srgbClr val="000000"/>
                </a:solidFill>
              </a:rPr>
              <a:t> GIVEN:</a:t>
            </a:r>
          </a:p>
          <a:p>
            <a:pPr algn="l" eaLnBrk="0" hangingPunct="0">
              <a:spcBef>
                <a:spcPct val="15000"/>
              </a:spcBef>
            </a:pPr>
            <a:r>
              <a:rPr lang="en-US" sz="2800">
                <a:solidFill>
                  <a:srgbClr val="000000"/>
                </a:solidFill>
              </a:rPr>
              <a:t> P = 103 kPa</a:t>
            </a:r>
          </a:p>
          <a:p>
            <a:pPr algn="l" eaLnBrk="0" hangingPunct="0">
              <a:spcBef>
                <a:spcPct val="15000"/>
              </a:spcBef>
            </a:pPr>
            <a:r>
              <a:rPr lang="en-US" sz="2800">
                <a:solidFill>
                  <a:srgbClr val="000000"/>
                </a:solidFill>
              </a:rPr>
              <a:t> V = ?</a:t>
            </a:r>
          </a:p>
          <a:p>
            <a:pPr algn="l" eaLnBrk="0" hangingPunct="0">
              <a:spcBef>
                <a:spcPct val="15000"/>
              </a:spcBef>
            </a:pPr>
            <a:r>
              <a:rPr lang="en-US" sz="2800">
                <a:solidFill>
                  <a:srgbClr val="000000"/>
                </a:solidFill>
              </a:rPr>
              <a:t> n = </a:t>
            </a:r>
            <a:r>
              <a:rPr kumimoji="1" lang="en-US" sz="2800">
                <a:solidFill>
                  <a:srgbClr val="000000"/>
                </a:solidFill>
              </a:rPr>
              <a:t>1.26 mol</a:t>
            </a:r>
            <a:endParaRPr lang="en-US" sz="2800">
              <a:solidFill>
                <a:srgbClr val="000000"/>
              </a:solidFill>
              <a:latin typeface="Arial Narrow" pitchFamily="34" charset="0"/>
            </a:endParaRPr>
          </a:p>
          <a:p>
            <a:pPr algn="l" eaLnBrk="0" hangingPunct="0">
              <a:spcBef>
                <a:spcPct val="15000"/>
              </a:spcBef>
            </a:pPr>
            <a:r>
              <a:rPr lang="en-US" sz="2800">
                <a:solidFill>
                  <a:srgbClr val="000000"/>
                </a:solidFill>
              </a:rPr>
              <a:t> T = 25°C = 298 K</a:t>
            </a:r>
          </a:p>
          <a:p>
            <a:pPr algn="l" eaLnBrk="0" hangingPunct="0">
              <a:spcBef>
                <a:spcPct val="15000"/>
              </a:spcBef>
            </a:pPr>
            <a:r>
              <a:rPr lang="en-US" sz="2800">
                <a:solidFill>
                  <a:srgbClr val="000000"/>
                </a:solidFill>
              </a:rPr>
              <a:t> R = 8.315</a:t>
            </a:r>
            <a:r>
              <a:rPr lang="en-US" sz="2400">
                <a:solidFill>
                  <a:srgbClr val="000000"/>
                </a:solidFill>
                <a:latin typeface="Arial Narrow" pitchFamily="34" charset="0"/>
                <a:sym typeface="Symbol" pitchFamily="18" charset="2"/>
              </a:rPr>
              <a:t> </a:t>
            </a:r>
            <a:r>
              <a:rPr lang="en-US" sz="2800">
                <a:solidFill>
                  <a:srgbClr val="000000"/>
                </a:solidFill>
                <a:latin typeface="Arial Narrow" pitchFamily="34" charset="0"/>
              </a:rPr>
              <a:t>dm</a:t>
            </a:r>
            <a:r>
              <a:rPr lang="en-US" sz="2800" baseline="30000">
                <a:solidFill>
                  <a:srgbClr val="000000"/>
                </a:solidFill>
                <a:latin typeface="Arial Narrow" pitchFamily="34" charset="0"/>
              </a:rPr>
              <a:t>3</a:t>
            </a:r>
            <a:r>
              <a:rPr lang="en-US" sz="2800">
                <a:solidFill>
                  <a:srgbClr val="000000"/>
                </a:solidFill>
                <a:latin typeface="Arial Narrow" pitchFamily="34" charset="0"/>
                <a:sym typeface="Symbol" pitchFamily="18" charset="2"/>
              </a:rPr>
              <a:t>kPa/molK</a:t>
            </a:r>
          </a:p>
        </p:txBody>
      </p:sp>
      <p:sp>
        <p:nvSpPr>
          <p:cNvPr id="217095" name="Line 7"/>
          <p:cNvSpPr>
            <a:spLocks noChangeShapeType="1"/>
          </p:cNvSpPr>
          <p:nvPr/>
        </p:nvSpPr>
        <p:spPr bwMode="auto">
          <a:xfrm>
            <a:off x="3786188" y="2540000"/>
            <a:ext cx="0" cy="4318000"/>
          </a:xfrm>
          <a:prstGeom prst="line">
            <a:avLst/>
          </a:prstGeom>
          <a:noFill/>
          <a:ln w="28575">
            <a:solidFill>
              <a:schemeClr val="tx1"/>
            </a:solidFill>
            <a:round/>
            <a:headEnd/>
            <a:tailEnd/>
          </a:ln>
        </p:spPr>
        <p:txBody>
          <a:bodyPr wrap="none" anchor="ctr"/>
          <a:lstStyle/>
          <a:p>
            <a:endParaRPr lang="en-US">
              <a:solidFill>
                <a:srgbClr val="000000"/>
              </a:solidFill>
            </a:endParaRPr>
          </a:p>
        </p:txBody>
      </p:sp>
      <p:sp>
        <p:nvSpPr>
          <p:cNvPr id="217096" name="Line 8"/>
          <p:cNvSpPr>
            <a:spLocks noChangeShapeType="1"/>
          </p:cNvSpPr>
          <p:nvPr/>
        </p:nvSpPr>
        <p:spPr bwMode="auto">
          <a:xfrm>
            <a:off x="0" y="3100388"/>
            <a:ext cx="9144000" cy="0"/>
          </a:xfrm>
          <a:prstGeom prst="line">
            <a:avLst/>
          </a:prstGeom>
          <a:noFill/>
          <a:ln w="28575">
            <a:solidFill>
              <a:schemeClr val="tx1"/>
            </a:solidFill>
            <a:round/>
            <a:headEnd/>
            <a:tailEnd/>
          </a:ln>
        </p:spPr>
        <p:txBody>
          <a:bodyPr wrap="none" anchor="ctr"/>
          <a:lstStyle/>
          <a:p>
            <a:endParaRPr lang="en-US">
              <a:solidFill>
                <a:srgbClr val="000000"/>
              </a:solidFill>
            </a:endParaRPr>
          </a:p>
        </p:txBody>
      </p:sp>
      <p:sp>
        <p:nvSpPr>
          <p:cNvPr id="217097" name="Rectangle 9"/>
          <p:cNvSpPr>
            <a:spLocks noChangeArrowheads="1"/>
          </p:cNvSpPr>
          <p:nvPr/>
        </p:nvSpPr>
        <p:spPr bwMode="auto">
          <a:xfrm>
            <a:off x="5413375" y="6597650"/>
            <a:ext cx="3730625" cy="336550"/>
          </a:xfrm>
          <a:prstGeom prst="rect">
            <a:avLst/>
          </a:prstGeom>
          <a:noFill/>
          <a:ln w="9525">
            <a:noFill/>
            <a:miter lim="800000"/>
            <a:headEnd/>
            <a:tailEnd/>
          </a:ln>
        </p:spPr>
        <p:txBody>
          <a:bodyPr wrap="none">
            <a:spAutoFit/>
          </a:bodyPr>
          <a:lstStyle/>
          <a:p>
            <a:pPr algn="l"/>
            <a:r>
              <a:rPr lang="en-US" sz="800">
                <a:solidFill>
                  <a:srgbClr val="000000"/>
                </a:solidFill>
              </a:rPr>
              <a:t>Courtesy Christy Johannesson www.nisd.net/communicationsarts/pages/chem</a:t>
            </a:r>
          </a:p>
          <a:p>
            <a:pPr algn="l"/>
            <a:endParaRPr lang="en-US" sz="800">
              <a:solidFill>
                <a:srgbClr val="000000"/>
              </a:solidFill>
            </a:endParaRPr>
          </a:p>
        </p:txBody>
      </p:sp>
    </p:spTree>
    <p:extLst>
      <p:ext uri="{BB962C8B-B14F-4D97-AF65-F5344CB8AC3E}">
        <p14:creationId xmlns:p14="http://schemas.microsoft.com/office/powerpoint/2010/main" val="15222781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68006"/>
                                        </p:tgtEl>
                                        <p:attrNameLst>
                                          <p:attrName>style.visibility</p:attrName>
                                        </p:attrNameLst>
                                      </p:cBhvr>
                                      <p:to>
                                        <p:strVal val="visible"/>
                                      </p:to>
                                    </p:set>
                                    <p:animEffect transition="in" filter="wipe(up)">
                                      <p:cBhvr>
                                        <p:cTn id="7" dur="500"/>
                                        <p:tgtEl>
                                          <p:spTgt spid="7680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68003"/>
                                        </p:tgtEl>
                                        <p:attrNameLst>
                                          <p:attrName>style.visibility</p:attrName>
                                        </p:attrNameLst>
                                      </p:cBhvr>
                                      <p:to>
                                        <p:strVal val="visible"/>
                                      </p:to>
                                    </p:set>
                                    <p:animEffect transition="in" filter="wipe(up)">
                                      <p:cBhvr>
                                        <p:cTn id="12" dur="500"/>
                                        <p:tgtEl>
                                          <p:spTgt spid="768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03" grpId="0" autoUpdateAnimBg="0"/>
      <p:bldP spid="768006" grpId="0" autoUpdateAnimBg="0"/>
    </p:bldLst>
  </p:timing>
</p:sld>
</file>

<file path=ppt/slides/slide1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8114" name="Rectangle 2"/>
          <p:cNvSpPr>
            <a:spLocks noChangeArrowheads="1"/>
          </p:cNvSpPr>
          <p:nvPr/>
        </p:nvSpPr>
        <p:spPr bwMode="auto">
          <a:xfrm>
            <a:off x="0" y="3162300"/>
            <a:ext cx="9131300" cy="3695700"/>
          </a:xfrm>
          <a:prstGeom prst="rect">
            <a:avLst/>
          </a:prstGeom>
          <a:noFill/>
          <a:ln w="28575">
            <a:solidFill>
              <a:schemeClr val="tx1"/>
            </a:solidFill>
            <a:miter lim="800000"/>
            <a:headEnd/>
            <a:tailEnd/>
          </a:ln>
        </p:spPr>
        <p:txBody>
          <a:bodyPr wrap="none" anchor="ctr"/>
          <a:lstStyle/>
          <a:p>
            <a:endParaRPr lang="en-US">
              <a:solidFill>
                <a:srgbClr val="000000"/>
              </a:solidFill>
            </a:endParaRPr>
          </a:p>
        </p:txBody>
      </p:sp>
      <p:sp>
        <p:nvSpPr>
          <p:cNvPr id="770051" name="Text Box 3"/>
          <p:cNvSpPr txBox="1">
            <a:spLocks noChangeArrowheads="1"/>
          </p:cNvSpPr>
          <p:nvPr/>
        </p:nvSpPr>
        <p:spPr bwMode="auto">
          <a:xfrm>
            <a:off x="3778250" y="3135313"/>
            <a:ext cx="5365750" cy="3532187"/>
          </a:xfrm>
          <a:prstGeom prst="rect">
            <a:avLst/>
          </a:prstGeom>
          <a:noFill/>
          <a:ln w="9525">
            <a:noFill/>
            <a:miter lim="800000"/>
            <a:headEnd/>
            <a:tailEnd/>
          </a:ln>
        </p:spPr>
        <p:txBody>
          <a:bodyPr/>
          <a:lstStyle/>
          <a:p>
            <a:pPr algn="l" eaLnBrk="0" hangingPunct="0">
              <a:spcBef>
                <a:spcPct val="20000"/>
              </a:spcBef>
            </a:pPr>
            <a:r>
              <a:rPr lang="en-US" sz="3200">
                <a:solidFill>
                  <a:srgbClr val="000000"/>
                </a:solidFill>
              </a:rPr>
              <a:t>WORK:</a:t>
            </a:r>
          </a:p>
          <a:p>
            <a:pPr algn="l" eaLnBrk="0" hangingPunct="0">
              <a:spcBef>
                <a:spcPct val="20000"/>
              </a:spcBef>
            </a:pPr>
            <a:r>
              <a:rPr lang="en-US" sz="3500">
                <a:solidFill>
                  <a:srgbClr val="000000"/>
                </a:solidFill>
              </a:rPr>
              <a:t>PV = nRT</a:t>
            </a:r>
          </a:p>
          <a:p>
            <a:pPr algn="l" eaLnBrk="0" hangingPunct="0">
              <a:spcBef>
                <a:spcPct val="20000"/>
              </a:spcBef>
            </a:pPr>
            <a:r>
              <a:rPr lang="en-US" sz="3500">
                <a:solidFill>
                  <a:srgbClr val="000000"/>
                </a:solidFill>
                <a:latin typeface="Arial Narrow" pitchFamily="34" charset="0"/>
              </a:rPr>
              <a:t>(97.3 kPa) (15.0 L)</a:t>
            </a:r>
            <a:br>
              <a:rPr lang="en-US" sz="3500">
                <a:solidFill>
                  <a:srgbClr val="000000"/>
                </a:solidFill>
                <a:latin typeface="Arial Narrow" pitchFamily="34" charset="0"/>
              </a:rPr>
            </a:br>
            <a:r>
              <a:rPr lang="en-US" sz="3500">
                <a:solidFill>
                  <a:srgbClr val="000000"/>
                </a:solidFill>
                <a:latin typeface="Arial Narrow" pitchFamily="34" charset="0"/>
              </a:rPr>
              <a:t>= n (8.315</a:t>
            </a:r>
            <a:r>
              <a:rPr lang="en-US" sz="2400">
                <a:solidFill>
                  <a:srgbClr val="000000"/>
                </a:solidFill>
                <a:latin typeface="Arial Narrow" pitchFamily="34" charset="0"/>
              </a:rPr>
              <a:t>dm</a:t>
            </a:r>
            <a:r>
              <a:rPr lang="en-US" sz="2400" baseline="30000">
                <a:solidFill>
                  <a:srgbClr val="000000"/>
                </a:solidFill>
                <a:latin typeface="Arial Narrow" pitchFamily="34" charset="0"/>
              </a:rPr>
              <a:t>3</a:t>
            </a:r>
            <a:r>
              <a:rPr lang="en-US" sz="2400">
                <a:solidFill>
                  <a:srgbClr val="000000"/>
                </a:solidFill>
                <a:latin typeface="Arial Narrow" pitchFamily="34" charset="0"/>
                <a:sym typeface="Symbol" pitchFamily="18" charset="2"/>
              </a:rPr>
              <a:t>kPa/molK</a:t>
            </a:r>
            <a:r>
              <a:rPr lang="en-US" sz="3500">
                <a:solidFill>
                  <a:srgbClr val="000000"/>
                </a:solidFill>
                <a:latin typeface="Arial Narrow" pitchFamily="34" charset="0"/>
              </a:rPr>
              <a:t>) (294K)</a:t>
            </a:r>
            <a:endParaRPr lang="en-US" sz="3500">
              <a:solidFill>
                <a:srgbClr val="000000"/>
              </a:solidFill>
            </a:endParaRPr>
          </a:p>
          <a:p>
            <a:pPr algn="l" eaLnBrk="0" hangingPunct="0">
              <a:spcBef>
                <a:spcPct val="80000"/>
              </a:spcBef>
            </a:pPr>
            <a:r>
              <a:rPr kumimoji="1" lang="en-US" sz="3200">
                <a:solidFill>
                  <a:srgbClr val="000000"/>
                </a:solidFill>
              </a:rPr>
              <a:t>  n = 0.597 mol O</a:t>
            </a:r>
            <a:r>
              <a:rPr kumimoji="1" lang="en-US" sz="3200" baseline="-25000">
                <a:solidFill>
                  <a:srgbClr val="000000"/>
                </a:solidFill>
              </a:rPr>
              <a:t>2</a:t>
            </a:r>
            <a:endParaRPr lang="en-US" sz="3200">
              <a:solidFill>
                <a:srgbClr val="000000"/>
              </a:solidFill>
            </a:endParaRPr>
          </a:p>
        </p:txBody>
      </p:sp>
      <p:sp>
        <p:nvSpPr>
          <p:cNvPr id="218116" name="Rectangle 4"/>
          <p:cNvSpPr>
            <a:spLocks noGrp="1" noChangeArrowheads="1"/>
          </p:cNvSpPr>
          <p:nvPr>
            <p:ph type="title"/>
          </p:nvPr>
        </p:nvSpPr>
        <p:spPr/>
        <p:txBody>
          <a:bodyPr/>
          <a:lstStyle/>
          <a:p>
            <a:pPr eaLnBrk="1" hangingPunct="1"/>
            <a:r>
              <a:rPr lang="en-US" smtClean="0"/>
              <a:t>Gas Stoichiometry Problem</a:t>
            </a:r>
          </a:p>
        </p:txBody>
      </p:sp>
      <p:sp>
        <p:nvSpPr>
          <p:cNvPr id="218117" name="Rectangle 5"/>
          <p:cNvSpPr>
            <a:spLocks noGrp="1" noChangeArrowheads="1"/>
          </p:cNvSpPr>
          <p:nvPr>
            <p:ph type="body" idx="1"/>
          </p:nvPr>
        </p:nvSpPr>
        <p:spPr>
          <a:xfrm>
            <a:off x="962025" y="1143000"/>
            <a:ext cx="8181975" cy="1427163"/>
          </a:xfrm>
          <a:noFill/>
        </p:spPr>
        <p:txBody>
          <a:bodyPr/>
          <a:lstStyle/>
          <a:p>
            <a:pPr eaLnBrk="1" hangingPunct="1">
              <a:spcBef>
                <a:spcPct val="100000"/>
              </a:spcBef>
              <a:buFontTx/>
              <a:buNone/>
            </a:pPr>
            <a:r>
              <a:rPr lang="en-US" sz="2600" smtClean="0"/>
              <a:t>How many grams of Al</a:t>
            </a:r>
            <a:r>
              <a:rPr lang="en-US" sz="2600" baseline="-25000" smtClean="0"/>
              <a:t>2</a:t>
            </a:r>
            <a:r>
              <a:rPr lang="en-US" sz="2600" smtClean="0"/>
              <a:t>O</a:t>
            </a:r>
            <a:r>
              <a:rPr lang="en-US" sz="2600" baseline="-25000" smtClean="0"/>
              <a:t>3</a:t>
            </a:r>
            <a:r>
              <a:rPr lang="en-US" sz="2600" smtClean="0"/>
              <a:t> are formed from 15.0 L     of O</a:t>
            </a:r>
            <a:r>
              <a:rPr lang="en-US" sz="2600" baseline="-25000" smtClean="0"/>
              <a:t>2</a:t>
            </a:r>
            <a:r>
              <a:rPr lang="en-US" sz="2600" smtClean="0"/>
              <a:t> at 97.3 kPa &amp; 21</a:t>
            </a:r>
            <a:r>
              <a:rPr lang="en-US" sz="2600" smtClean="0">
                <a:cs typeface="Arial" charset="0"/>
              </a:rPr>
              <a:t>°C?</a:t>
            </a:r>
            <a:endParaRPr lang="en-US" sz="2600" smtClean="0"/>
          </a:p>
        </p:txBody>
      </p:sp>
      <p:sp>
        <p:nvSpPr>
          <p:cNvPr id="770054" name="Text Box 6"/>
          <p:cNvSpPr txBox="1">
            <a:spLocks noChangeArrowheads="1"/>
          </p:cNvSpPr>
          <p:nvPr/>
        </p:nvSpPr>
        <p:spPr bwMode="auto">
          <a:xfrm>
            <a:off x="0" y="3135313"/>
            <a:ext cx="3775075" cy="3532187"/>
          </a:xfrm>
          <a:prstGeom prst="rect">
            <a:avLst/>
          </a:prstGeom>
          <a:noFill/>
          <a:ln w="9525">
            <a:noFill/>
            <a:miter lim="800000"/>
            <a:headEnd/>
            <a:tailEnd/>
          </a:ln>
        </p:spPr>
        <p:txBody>
          <a:bodyPr/>
          <a:lstStyle/>
          <a:p>
            <a:pPr algn="l" eaLnBrk="0" hangingPunct="0">
              <a:spcBef>
                <a:spcPct val="20000"/>
              </a:spcBef>
            </a:pPr>
            <a:r>
              <a:rPr lang="en-US" sz="3200">
                <a:solidFill>
                  <a:srgbClr val="000000"/>
                </a:solidFill>
              </a:rPr>
              <a:t>GIVEN:</a:t>
            </a:r>
          </a:p>
          <a:p>
            <a:pPr algn="l" eaLnBrk="0" hangingPunct="0">
              <a:spcBef>
                <a:spcPct val="15000"/>
              </a:spcBef>
            </a:pPr>
            <a:r>
              <a:rPr lang="en-US" sz="2800">
                <a:solidFill>
                  <a:srgbClr val="000000"/>
                </a:solidFill>
              </a:rPr>
              <a:t>P = 97.3 kPa</a:t>
            </a:r>
          </a:p>
          <a:p>
            <a:pPr algn="l" eaLnBrk="0" hangingPunct="0">
              <a:spcBef>
                <a:spcPct val="15000"/>
              </a:spcBef>
            </a:pPr>
            <a:r>
              <a:rPr lang="en-US" sz="2800">
                <a:solidFill>
                  <a:srgbClr val="000000"/>
                </a:solidFill>
              </a:rPr>
              <a:t>V = 15.0 L</a:t>
            </a:r>
          </a:p>
          <a:p>
            <a:pPr algn="l" eaLnBrk="0" hangingPunct="0">
              <a:spcBef>
                <a:spcPct val="15000"/>
              </a:spcBef>
            </a:pPr>
            <a:r>
              <a:rPr lang="en-US" sz="2800">
                <a:solidFill>
                  <a:srgbClr val="000000"/>
                </a:solidFill>
              </a:rPr>
              <a:t>n = </a:t>
            </a:r>
            <a:r>
              <a:rPr kumimoji="1" lang="en-US" sz="2800">
                <a:solidFill>
                  <a:srgbClr val="000000"/>
                </a:solidFill>
              </a:rPr>
              <a:t>?</a:t>
            </a:r>
            <a:endParaRPr lang="en-US" sz="2800">
              <a:solidFill>
                <a:srgbClr val="000000"/>
              </a:solidFill>
              <a:latin typeface="Arial Narrow" pitchFamily="34" charset="0"/>
            </a:endParaRPr>
          </a:p>
          <a:p>
            <a:pPr algn="l" eaLnBrk="0" hangingPunct="0">
              <a:spcBef>
                <a:spcPct val="15000"/>
              </a:spcBef>
            </a:pPr>
            <a:r>
              <a:rPr lang="en-US" sz="2800">
                <a:solidFill>
                  <a:srgbClr val="000000"/>
                </a:solidFill>
              </a:rPr>
              <a:t>T = 21°C = 294 K</a:t>
            </a:r>
          </a:p>
          <a:p>
            <a:pPr algn="l" eaLnBrk="0" hangingPunct="0">
              <a:spcBef>
                <a:spcPct val="15000"/>
              </a:spcBef>
            </a:pPr>
            <a:r>
              <a:rPr lang="en-US" sz="2800">
                <a:solidFill>
                  <a:srgbClr val="000000"/>
                </a:solidFill>
              </a:rPr>
              <a:t>R = 8.315</a:t>
            </a:r>
            <a:r>
              <a:rPr lang="en-US" sz="2400">
                <a:solidFill>
                  <a:srgbClr val="000000"/>
                </a:solidFill>
                <a:latin typeface="Arial Narrow" pitchFamily="34" charset="0"/>
                <a:sym typeface="Symbol" pitchFamily="18" charset="2"/>
              </a:rPr>
              <a:t> </a:t>
            </a:r>
            <a:r>
              <a:rPr lang="en-US" sz="2400">
                <a:solidFill>
                  <a:srgbClr val="000000"/>
                </a:solidFill>
                <a:latin typeface="Arial Narrow" pitchFamily="34" charset="0"/>
              </a:rPr>
              <a:t>dm</a:t>
            </a:r>
            <a:r>
              <a:rPr lang="en-US" sz="2400" baseline="30000">
                <a:solidFill>
                  <a:srgbClr val="000000"/>
                </a:solidFill>
                <a:latin typeface="Arial Narrow" pitchFamily="34" charset="0"/>
              </a:rPr>
              <a:t>3</a:t>
            </a:r>
            <a:r>
              <a:rPr lang="en-US" sz="2400">
                <a:solidFill>
                  <a:srgbClr val="000000"/>
                </a:solidFill>
                <a:latin typeface="Arial Narrow" pitchFamily="34" charset="0"/>
                <a:sym typeface="Symbol" pitchFamily="18" charset="2"/>
              </a:rPr>
              <a:t>kPa/molK</a:t>
            </a:r>
          </a:p>
        </p:txBody>
      </p:sp>
      <p:sp>
        <p:nvSpPr>
          <p:cNvPr id="218119" name="Line 7"/>
          <p:cNvSpPr>
            <a:spLocks noChangeShapeType="1"/>
          </p:cNvSpPr>
          <p:nvPr/>
        </p:nvSpPr>
        <p:spPr bwMode="auto">
          <a:xfrm>
            <a:off x="3786188" y="3175000"/>
            <a:ext cx="0" cy="3683000"/>
          </a:xfrm>
          <a:prstGeom prst="line">
            <a:avLst/>
          </a:prstGeom>
          <a:noFill/>
          <a:ln w="28575">
            <a:solidFill>
              <a:schemeClr val="tx1"/>
            </a:solidFill>
            <a:round/>
            <a:headEnd/>
            <a:tailEnd/>
          </a:ln>
        </p:spPr>
        <p:txBody>
          <a:bodyPr wrap="none" anchor="ctr"/>
          <a:lstStyle/>
          <a:p>
            <a:endParaRPr lang="en-US">
              <a:solidFill>
                <a:srgbClr val="000000"/>
              </a:solidFill>
            </a:endParaRPr>
          </a:p>
        </p:txBody>
      </p:sp>
      <p:sp>
        <p:nvSpPr>
          <p:cNvPr id="218120" name="Line 8"/>
          <p:cNvSpPr>
            <a:spLocks noChangeShapeType="1"/>
          </p:cNvSpPr>
          <p:nvPr/>
        </p:nvSpPr>
        <p:spPr bwMode="auto">
          <a:xfrm>
            <a:off x="0" y="3709988"/>
            <a:ext cx="9144000" cy="0"/>
          </a:xfrm>
          <a:prstGeom prst="line">
            <a:avLst/>
          </a:prstGeom>
          <a:noFill/>
          <a:ln w="28575">
            <a:solidFill>
              <a:schemeClr val="tx1"/>
            </a:solidFill>
            <a:round/>
            <a:headEnd/>
            <a:tailEnd/>
          </a:ln>
        </p:spPr>
        <p:txBody>
          <a:bodyPr wrap="none" anchor="ctr"/>
          <a:lstStyle/>
          <a:p>
            <a:endParaRPr lang="en-US">
              <a:solidFill>
                <a:srgbClr val="000000"/>
              </a:solidFill>
            </a:endParaRPr>
          </a:p>
        </p:txBody>
      </p:sp>
      <p:sp>
        <p:nvSpPr>
          <p:cNvPr id="218121" name="Rectangle 9"/>
          <p:cNvSpPr>
            <a:spLocks noChangeArrowheads="1"/>
          </p:cNvSpPr>
          <p:nvPr/>
        </p:nvSpPr>
        <p:spPr bwMode="auto">
          <a:xfrm>
            <a:off x="1338263" y="1995488"/>
            <a:ext cx="7467600" cy="823912"/>
          </a:xfrm>
          <a:prstGeom prst="rect">
            <a:avLst/>
          </a:prstGeom>
          <a:noFill/>
          <a:ln w="9525">
            <a:noFill/>
            <a:miter lim="800000"/>
            <a:headEnd/>
            <a:tailEnd/>
          </a:ln>
        </p:spPr>
        <p:txBody>
          <a:bodyPr/>
          <a:lstStyle/>
          <a:p>
            <a:pPr marL="342900" indent="-342900">
              <a:lnSpc>
                <a:spcPct val="110000"/>
              </a:lnSpc>
            </a:pPr>
            <a:r>
              <a:rPr lang="en-US" sz="3400">
                <a:solidFill>
                  <a:srgbClr val="000000"/>
                </a:solidFill>
              </a:rPr>
              <a:t>4 Al    +    3 O</a:t>
            </a:r>
            <a:r>
              <a:rPr lang="en-US" sz="3400" baseline="-25000">
                <a:solidFill>
                  <a:srgbClr val="000000"/>
                </a:solidFill>
              </a:rPr>
              <a:t>2</a:t>
            </a:r>
            <a:r>
              <a:rPr lang="en-US" sz="3400">
                <a:solidFill>
                  <a:srgbClr val="000000"/>
                </a:solidFill>
              </a:rPr>
              <a:t>    </a:t>
            </a:r>
            <a:r>
              <a:rPr lang="en-US" sz="3400">
                <a:solidFill>
                  <a:srgbClr val="000000"/>
                </a:solidFill>
                <a:sym typeface="Symbol" pitchFamily="18" charset="2"/>
              </a:rPr>
              <a:t>    2 Al</a:t>
            </a:r>
            <a:r>
              <a:rPr lang="en-US" sz="3400" baseline="-25000">
                <a:solidFill>
                  <a:srgbClr val="000000"/>
                </a:solidFill>
                <a:sym typeface="Symbol" pitchFamily="18" charset="2"/>
              </a:rPr>
              <a:t>2</a:t>
            </a:r>
            <a:r>
              <a:rPr lang="en-US" sz="3400">
                <a:solidFill>
                  <a:srgbClr val="000000"/>
                </a:solidFill>
                <a:sym typeface="Symbol" pitchFamily="18" charset="2"/>
              </a:rPr>
              <a:t>O</a:t>
            </a:r>
            <a:r>
              <a:rPr lang="en-US" sz="3400" baseline="-25000">
                <a:solidFill>
                  <a:srgbClr val="000000"/>
                </a:solidFill>
                <a:sym typeface="Symbol" pitchFamily="18" charset="2"/>
              </a:rPr>
              <a:t>3</a:t>
            </a:r>
            <a:r>
              <a:rPr lang="en-US" sz="3400">
                <a:solidFill>
                  <a:srgbClr val="000000"/>
                </a:solidFill>
              </a:rPr>
              <a:t> </a:t>
            </a:r>
          </a:p>
        </p:txBody>
      </p:sp>
      <p:sp>
        <p:nvSpPr>
          <p:cNvPr id="770058" name="Rectangle 10"/>
          <p:cNvSpPr>
            <a:spLocks noChangeArrowheads="1"/>
          </p:cNvSpPr>
          <p:nvPr/>
        </p:nvSpPr>
        <p:spPr bwMode="auto">
          <a:xfrm>
            <a:off x="4022725" y="2482850"/>
            <a:ext cx="1108075" cy="717550"/>
          </a:xfrm>
          <a:prstGeom prst="rect">
            <a:avLst/>
          </a:prstGeom>
          <a:noFill/>
          <a:ln w="9525">
            <a:noFill/>
            <a:miter lim="800000"/>
            <a:headEnd/>
            <a:tailEnd/>
          </a:ln>
        </p:spPr>
        <p:txBody>
          <a:bodyPr/>
          <a:lstStyle/>
          <a:p>
            <a:pPr marL="342900" indent="-342900"/>
            <a:r>
              <a:rPr lang="en-US" sz="2000">
                <a:solidFill>
                  <a:srgbClr val="333399"/>
                </a:solidFill>
                <a:latin typeface="Arial Narrow" pitchFamily="34" charset="0"/>
              </a:rPr>
              <a:t>15.0 L </a:t>
            </a:r>
          </a:p>
          <a:p>
            <a:pPr marL="342900" indent="-342900"/>
            <a:r>
              <a:rPr lang="en-US" sz="2000">
                <a:solidFill>
                  <a:srgbClr val="333399"/>
                </a:solidFill>
                <a:latin typeface="Arial Narrow" pitchFamily="34" charset="0"/>
              </a:rPr>
              <a:t>non-STP</a:t>
            </a:r>
          </a:p>
        </p:txBody>
      </p:sp>
      <p:sp>
        <p:nvSpPr>
          <p:cNvPr id="770059" name="Rectangle 11"/>
          <p:cNvSpPr>
            <a:spLocks noChangeArrowheads="1"/>
          </p:cNvSpPr>
          <p:nvPr/>
        </p:nvSpPr>
        <p:spPr bwMode="auto">
          <a:xfrm>
            <a:off x="6288088" y="2559050"/>
            <a:ext cx="2317750" cy="717550"/>
          </a:xfrm>
          <a:prstGeom prst="rect">
            <a:avLst/>
          </a:prstGeom>
          <a:noFill/>
          <a:ln w="9525">
            <a:noFill/>
            <a:miter lim="800000"/>
            <a:headEnd/>
            <a:tailEnd/>
          </a:ln>
        </p:spPr>
        <p:txBody>
          <a:bodyPr/>
          <a:lstStyle/>
          <a:p>
            <a:pPr marL="342900" indent="-342900"/>
            <a:r>
              <a:rPr lang="en-US" sz="3400">
                <a:solidFill>
                  <a:srgbClr val="333399"/>
                </a:solidFill>
                <a:latin typeface="Arial Narrow" pitchFamily="34" charset="0"/>
              </a:rPr>
              <a:t>? g</a:t>
            </a:r>
          </a:p>
        </p:txBody>
      </p:sp>
      <p:sp>
        <p:nvSpPr>
          <p:cNvPr id="770060" name="AutoShape 12"/>
          <p:cNvSpPr>
            <a:spLocks noChangeArrowheads="1"/>
          </p:cNvSpPr>
          <p:nvPr/>
        </p:nvSpPr>
        <p:spPr bwMode="auto">
          <a:xfrm>
            <a:off x="5942013" y="3244850"/>
            <a:ext cx="3035300" cy="1135063"/>
          </a:xfrm>
          <a:prstGeom prst="wedgeRectCallout">
            <a:avLst>
              <a:gd name="adj1" fmla="val -44088"/>
              <a:gd name="adj2" fmla="val -10421"/>
            </a:avLst>
          </a:prstGeom>
          <a:solidFill>
            <a:schemeClr val="accent1"/>
          </a:solidFill>
          <a:ln w="9525">
            <a:solidFill>
              <a:schemeClr val="bg2"/>
            </a:solidFill>
            <a:miter lim="800000"/>
            <a:headEnd/>
            <a:tailEnd/>
          </a:ln>
        </p:spPr>
        <p:txBody>
          <a:bodyPr/>
          <a:lstStyle/>
          <a:p>
            <a:pPr eaLnBrk="0" hangingPunct="0"/>
            <a:r>
              <a:rPr lang="en-US" sz="2200">
                <a:solidFill>
                  <a:srgbClr val="333399"/>
                </a:solidFill>
              </a:rPr>
              <a:t>Given liters: Start with Ideal Gas Law and calculate moles of O</a:t>
            </a:r>
            <a:r>
              <a:rPr lang="en-US" sz="2200" baseline="-25000">
                <a:solidFill>
                  <a:srgbClr val="333399"/>
                </a:solidFill>
              </a:rPr>
              <a:t>2</a:t>
            </a:r>
            <a:r>
              <a:rPr lang="en-US" sz="2200">
                <a:solidFill>
                  <a:srgbClr val="333399"/>
                </a:solidFill>
              </a:rPr>
              <a:t>.</a:t>
            </a:r>
          </a:p>
        </p:txBody>
      </p:sp>
      <p:sp>
        <p:nvSpPr>
          <p:cNvPr id="770061" name="AutoShape 13"/>
          <p:cNvSpPr>
            <a:spLocks noChangeArrowheads="1"/>
          </p:cNvSpPr>
          <p:nvPr/>
        </p:nvSpPr>
        <p:spPr bwMode="auto">
          <a:xfrm>
            <a:off x="7453313" y="5586413"/>
            <a:ext cx="1525587" cy="469900"/>
          </a:xfrm>
          <a:prstGeom prst="wedgeRectCallout">
            <a:avLst>
              <a:gd name="adj1" fmla="val -25546"/>
              <a:gd name="adj2" fmla="val -48648"/>
            </a:avLst>
          </a:prstGeom>
          <a:solidFill>
            <a:schemeClr val="accent1"/>
          </a:solidFill>
          <a:ln w="9525">
            <a:solidFill>
              <a:schemeClr val="bg2"/>
            </a:solidFill>
            <a:miter lim="800000"/>
            <a:headEnd/>
            <a:tailEnd/>
          </a:ln>
        </p:spPr>
        <p:txBody>
          <a:bodyPr/>
          <a:lstStyle/>
          <a:p>
            <a:pPr eaLnBrk="0" hangingPunct="0"/>
            <a:r>
              <a:rPr lang="en-US" sz="2200">
                <a:solidFill>
                  <a:srgbClr val="333399"/>
                </a:solidFill>
              </a:rPr>
              <a:t>NEXT </a:t>
            </a:r>
            <a:r>
              <a:rPr lang="en-US" sz="2200">
                <a:solidFill>
                  <a:srgbClr val="333399"/>
                </a:solidFill>
                <a:sym typeface="Symbol" pitchFamily="18" charset="2"/>
              </a:rPr>
              <a:t></a:t>
            </a:r>
            <a:endParaRPr lang="en-US" sz="2200">
              <a:solidFill>
                <a:srgbClr val="333399"/>
              </a:solidFill>
            </a:endParaRPr>
          </a:p>
        </p:txBody>
      </p:sp>
      <p:sp>
        <p:nvSpPr>
          <p:cNvPr id="218126" name="Rectangle 14"/>
          <p:cNvSpPr>
            <a:spLocks noChangeArrowheads="1"/>
          </p:cNvSpPr>
          <p:nvPr/>
        </p:nvSpPr>
        <p:spPr bwMode="auto">
          <a:xfrm>
            <a:off x="5413375" y="6597650"/>
            <a:ext cx="3730625" cy="336550"/>
          </a:xfrm>
          <a:prstGeom prst="rect">
            <a:avLst/>
          </a:prstGeom>
          <a:noFill/>
          <a:ln w="9525">
            <a:noFill/>
            <a:miter lim="800000"/>
            <a:headEnd/>
            <a:tailEnd/>
          </a:ln>
        </p:spPr>
        <p:txBody>
          <a:bodyPr wrap="none">
            <a:spAutoFit/>
          </a:bodyPr>
          <a:lstStyle/>
          <a:p>
            <a:pPr algn="l"/>
            <a:r>
              <a:rPr lang="en-US" sz="800">
                <a:solidFill>
                  <a:srgbClr val="000000"/>
                </a:solidFill>
              </a:rPr>
              <a:t>Courtesy Christy Johannesson www.nisd.net/communicationsarts/pages/chem</a:t>
            </a:r>
          </a:p>
          <a:p>
            <a:pPr algn="l"/>
            <a:endParaRPr lang="en-US" sz="800">
              <a:solidFill>
                <a:srgbClr val="000000"/>
              </a:solidFill>
            </a:endParaRPr>
          </a:p>
        </p:txBody>
      </p:sp>
    </p:spTree>
    <p:extLst>
      <p:ext uri="{BB962C8B-B14F-4D97-AF65-F5344CB8AC3E}">
        <p14:creationId xmlns:p14="http://schemas.microsoft.com/office/powerpoint/2010/main" val="21047611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70058"/>
                                        </p:tgtEl>
                                        <p:attrNameLst>
                                          <p:attrName>style.visibility</p:attrName>
                                        </p:attrNameLst>
                                      </p:cBhvr>
                                      <p:to>
                                        <p:strVal val="visible"/>
                                      </p:to>
                                    </p:set>
                                    <p:animEffect transition="in" filter="wipe(left)">
                                      <p:cBhvr>
                                        <p:cTn id="7" dur="500"/>
                                        <p:tgtEl>
                                          <p:spTgt spid="77005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70059"/>
                                        </p:tgtEl>
                                        <p:attrNameLst>
                                          <p:attrName>style.visibility</p:attrName>
                                        </p:attrNameLst>
                                      </p:cBhvr>
                                      <p:to>
                                        <p:strVal val="visible"/>
                                      </p:to>
                                    </p:set>
                                    <p:animEffect transition="in" filter="wipe(left)">
                                      <p:cBhvr>
                                        <p:cTn id="11" dur="500"/>
                                        <p:tgtEl>
                                          <p:spTgt spid="770059"/>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770060"/>
                                        </p:tgtEl>
                                        <p:attrNameLst>
                                          <p:attrName>style.visibility</p:attrName>
                                        </p:attrNameLst>
                                      </p:cBhvr>
                                      <p:to>
                                        <p:strVal val="visible"/>
                                      </p:to>
                                    </p:set>
                                    <p:anim calcmode="lin" valueType="num">
                                      <p:cBhvr additive="base">
                                        <p:cTn id="15" dur="500" fill="hold"/>
                                        <p:tgtEl>
                                          <p:spTgt spid="770060"/>
                                        </p:tgtEl>
                                        <p:attrNameLst>
                                          <p:attrName>ppt_x</p:attrName>
                                        </p:attrNameLst>
                                      </p:cBhvr>
                                      <p:tavLst>
                                        <p:tav tm="0">
                                          <p:val>
                                            <p:strVal val="1+#ppt_w/2"/>
                                          </p:val>
                                        </p:tav>
                                        <p:tav tm="100000">
                                          <p:val>
                                            <p:strVal val="#ppt_x"/>
                                          </p:val>
                                        </p:tav>
                                      </p:tavLst>
                                    </p:anim>
                                    <p:anim calcmode="lin" valueType="num">
                                      <p:cBhvr additive="base">
                                        <p:cTn id="16" dur="500" fill="hold"/>
                                        <p:tgtEl>
                                          <p:spTgt spid="77006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770054"/>
                                        </p:tgtEl>
                                        <p:attrNameLst>
                                          <p:attrName>style.visibility</p:attrName>
                                        </p:attrNameLst>
                                      </p:cBhvr>
                                      <p:to>
                                        <p:strVal val="visible"/>
                                      </p:to>
                                    </p:set>
                                    <p:animEffect transition="in" filter="wipe(up)">
                                      <p:cBhvr>
                                        <p:cTn id="21" dur="500"/>
                                        <p:tgtEl>
                                          <p:spTgt spid="77005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770051"/>
                                        </p:tgtEl>
                                        <p:attrNameLst>
                                          <p:attrName>style.visibility</p:attrName>
                                        </p:attrNameLst>
                                      </p:cBhvr>
                                      <p:to>
                                        <p:strVal val="visible"/>
                                      </p:to>
                                    </p:set>
                                    <p:animEffect transition="in" filter="wipe(up)">
                                      <p:cBhvr>
                                        <p:cTn id="26" dur="500"/>
                                        <p:tgtEl>
                                          <p:spTgt spid="770051"/>
                                        </p:tgtEl>
                                      </p:cBhvr>
                                    </p:animEffect>
                                  </p:childTnLst>
                                </p:cTn>
                              </p:par>
                            </p:childTnLst>
                          </p:cTn>
                        </p:par>
                        <p:par>
                          <p:cTn id="27" fill="hold">
                            <p:stCondLst>
                              <p:cond delay="500"/>
                            </p:stCondLst>
                            <p:childTnLst>
                              <p:par>
                                <p:cTn id="28" presetID="22" presetClass="entr" presetSubtype="4" fill="hold" grpId="0" nodeType="afterEffect">
                                  <p:stCondLst>
                                    <p:cond delay="0"/>
                                  </p:stCondLst>
                                  <p:childTnLst>
                                    <p:set>
                                      <p:cBhvr>
                                        <p:cTn id="29" dur="1" fill="hold">
                                          <p:stCondLst>
                                            <p:cond delay="0"/>
                                          </p:stCondLst>
                                        </p:cTn>
                                        <p:tgtEl>
                                          <p:spTgt spid="770061"/>
                                        </p:tgtEl>
                                        <p:attrNameLst>
                                          <p:attrName>style.visibility</p:attrName>
                                        </p:attrNameLst>
                                      </p:cBhvr>
                                      <p:to>
                                        <p:strVal val="visible"/>
                                      </p:to>
                                    </p:set>
                                    <p:animEffect transition="in" filter="wipe(down)">
                                      <p:cBhvr>
                                        <p:cTn id="30" dur="500"/>
                                        <p:tgtEl>
                                          <p:spTgt spid="770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0051" grpId="0" autoUpdateAnimBg="0"/>
      <p:bldP spid="770054" grpId="0" autoUpdateAnimBg="0"/>
      <p:bldP spid="770058" grpId="0" autoUpdateAnimBg="0"/>
      <p:bldP spid="770059" grpId="0" autoUpdateAnimBg="0"/>
      <p:bldP spid="770060" grpId="0" animBg="1" autoUpdateAnimBg="0"/>
      <p:bldP spid="770061" grpId="0" animBg="1" autoUpdateAnimBg="0"/>
    </p:bldLst>
  </p:timing>
</p:sld>
</file>

<file path=ppt/slides/slide1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2098" name="Rectangle 2"/>
          <p:cNvSpPr>
            <a:spLocks noChangeArrowheads="1"/>
          </p:cNvSpPr>
          <p:nvPr/>
        </p:nvSpPr>
        <p:spPr bwMode="auto">
          <a:xfrm>
            <a:off x="2454275" y="4119563"/>
            <a:ext cx="1982788" cy="2684462"/>
          </a:xfrm>
          <a:prstGeom prst="rect">
            <a:avLst/>
          </a:prstGeom>
          <a:noFill/>
          <a:ln w="9525">
            <a:noFill/>
            <a:miter lim="800000"/>
            <a:headEnd/>
            <a:tailEnd/>
          </a:ln>
        </p:spPr>
        <p:txBody>
          <a:bodyPr/>
          <a:lstStyle/>
          <a:p>
            <a:r>
              <a:rPr lang="en-US" sz="3300">
                <a:solidFill>
                  <a:srgbClr val="000000"/>
                </a:solidFill>
                <a:latin typeface="Arial Narrow" pitchFamily="34" charset="0"/>
              </a:rPr>
              <a:t>2 mol Al</a:t>
            </a:r>
            <a:r>
              <a:rPr lang="en-US" sz="3300" baseline="-25000">
                <a:solidFill>
                  <a:srgbClr val="000000"/>
                </a:solidFill>
                <a:latin typeface="Arial Narrow" pitchFamily="34" charset="0"/>
              </a:rPr>
              <a:t>2</a:t>
            </a:r>
            <a:r>
              <a:rPr lang="en-US" sz="3300">
                <a:solidFill>
                  <a:srgbClr val="000000"/>
                </a:solidFill>
                <a:latin typeface="Arial Narrow" pitchFamily="34" charset="0"/>
              </a:rPr>
              <a:t>O</a:t>
            </a:r>
            <a:r>
              <a:rPr lang="en-US" sz="3300" baseline="-25000">
                <a:solidFill>
                  <a:srgbClr val="000000"/>
                </a:solidFill>
                <a:latin typeface="Arial Narrow" pitchFamily="34" charset="0"/>
              </a:rPr>
              <a:t>3</a:t>
            </a:r>
            <a:endParaRPr lang="en-US" sz="3300">
              <a:solidFill>
                <a:srgbClr val="000000"/>
              </a:solidFill>
              <a:latin typeface="Arial Narrow" pitchFamily="34" charset="0"/>
            </a:endParaRPr>
          </a:p>
          <a:p>
            <a:pPr>
              <a:spcBef>
                <a:spcPct val="50000"/>
              </a:spcBef>
            </a:pPr>
            <a:r>
              <a:rPr lang="en-US" sz="3300">
                <a:solidFill>
                  <a:srgbClr val="000000"/>
                </a:solidFill>
                <a:latin typeface="Arial Narrow" pitchFamily="34" charset="0"/>
              </a:rPr>
              <a:t>3 mol O</a:t>
            </a:r>
            <a:r>
              <a:rPr lang="en-US" sz="3300" baseline="-25000">
                <a:solidFill>
                  <a:srgbClr val="000000"/>
                </a:solidFill>
                <a:latin typeface="Arial Narrow" pitchFamily="34" charset="0"/>
              </a:rPr>
              <a:t>2</a:t>
            </a:r>
          </a:p>
        </p:txBody>
      </p:sp>
      <p:sp>
        <p:nvSpPr>
          <p:cNvPr id="219139" name="Rectangle 3"/>
          <p:cNvSpPr>
            <a:spLocks noGrp="1" noChangeArrowheads="1"/>
          </p:cNvSpPr>
          <p:nvPr>
            <p:ph type="title"/>
          </p:nvPr>
        </p:nvSpPr>
        <p:spPr/>
        <p:txBody>
          <a:bodyPr/>
          <a:lstStyle/>
          <a:p>
            <a:pPr eaLnBrk="1" hangingPunct="1"/>
            <a:r>
              <a:rPr lang="en-US" smtClean="0"/>
              <a:t>Gas Stoichiometry Problem</a:t>
            </a:r>
          </a:p>
        </p:txBody>
      </p:sp>
      <p:sp>
        <p:nvSpPr>
          <p:cNvPr id="219140" name="Rectangle 4"/>
          <p:cNvSpPr>
            <a:spLocks noGrp="1" noChangeArrowheads="1"/>
          </p:cNvSpPr>
          <p:nvPr>
            <p:ph type="body" idx="1"/>
          </p:nvPr>
        </p:nvSpPr>
        <p:spPr>
          <a:xfrm>
            <a:off x="1038225" y="1316038"/>
            <a:ext cx="8181975" cy="1427162"/>
          </a:xfrm>
          <a:noFill/>
        </p:spPr>
        <p:txBody>
          <a:bodyPr/>
          <a:lstStyle/>
          <a:p>
            <a:pPr eaLnBrk="1" hangingPunct="1">
              <a:spcBef>
                <a:spcPct val="100000"/>
              </a:spcBef>
              <a:buFontTx/>
              <a:buNone/>
            </a:pPr>
            <a:r>
              <a:rPr lang="en-US" sz="3000" smtClean="0"/>
              <a:t>    How many grams of Al</a:t>
            </a:r>
            <a:r>
              <a:rPr lang="en-US" sz="3000" baseline="-25000" smtClean="0"/>
              <a:t>2</a:t>
            </a:r>
            <a:r>
              <a:rPr lang="en-US" sz="3000" smtClean="0"/>
              <a:t>O</a:t>
            </a:r>
            <a:r>
              <a:rPr lang="en-US" sz="3000" baseline="-25000" smtClean="0"/>
              <a:t>3</a:t>
            </a:r>
            <a:r>
              <a:rPr lang="en-US" sz="3000" smtClean="0"/>
              <a:t> are formed     from 15.0 L of O</a:t>
            </a:r>
            <a:r>
              <a:rPr lang="en-US" sz="3000" baseline="-25000" smtClean="0"/>
              <a:t>2</a:t>
            </a:r>
            <a:r>
              <a:rPr lang="en-US" sz="3000" smtClean="0"/>
              <a:t> at 97.3 kPa &amp; 21</a:t>
            </a:r>
            <a:r>
              <a:rPr lang="en-US" sz="3000" smtClean="0">
                <a:cs typeface="Arial" charset="0"/>
              </a:rPr>
              <a:t>°C?</a:t>
            </a:r>
          </a:p>
        </p:txBody>
      </p:sp>
      <p:sp>
        <p:nvSpPr>
          <p:cNvPr id="772101" name="Rectangle 5"/>
          <p:cNvSpPr>
            <a:spLocks noChangeArrowheads="1"/>
          </p:cNvSpPr>
          <p:nvPr/>
        </p:nvSpPr>
        <p:spPr bwMode="auto">
          <a:xfrm>
            <a:off x="944563" y="4119563"/>
            <a:ext cx="1717675" cy="1133475"/>
          </a:xfrm>
          <a:prstGeom prst="rect">
            <a:avLst/>
          </a:prstGeom>
          <a:noFill/>
          <a:ln w="9525">
            <a:noFill/>
            <a:miter lim="800000"/>
            <a:headEnd/>
            <a:tailEnd/>
          </a:ln>
        </p:spPr>
        <p:txBody>
          <a:bodyPr/>
          <a:lstStyle/>
          <a:p>
            <a:pPr marL="342900" indent="-342900"/>
            <a:r>
              <a:rPr lang="en-US" sz="3300">
                <a:solidFill>
                  <a:srgbClr val="000000"/>
                </a:solidFill>
                <a:latin typeface="Arial Narrow" pitchFamily="34" charset="0"/>
              </a:rPr>
              <a:t>0.597</a:t>
            </a:r>
          </a:p>
          <a:p>
            <a:pPr marL="342900" indent="-342900"/>
            <a:r>
              <a:rPr lang="en-US" sz="3300">
                <a:solidFill>
                  <a:srgbClr val="000000"/>
                </a:solidFill>
                <a:latin typeface="Arial Narrow" pitchFamily="34" charset="0"/>
              </a:rPr>
              <a:t>mol O</a:t>
            </a:r>
            <a:r>
              <a:rPr lang="en-US" sz="3300" baseline="-25000">
                <a:solidFill>
                  <a:srgbClr val="000000"/>
                </a:solidFill>
                <a:latin typeface="Arial Narrow" pitchFamily="34" charset="0"/>
              </a:rPr>
              <a:t>2</a:t>
            </a:r>
            <a:endParaRPr lang="en-US" sz="3300">
              <a:solidFill>
                <a:srgbClr val="000000"/>
              </a:solidFill>
              <a:latin typeface="Arial Narrow" pitchFamily="34" charset="0"/>
            </a:endParaRPr>
          </a:p>
        </p:txBody>
      </p:sp>
      <p:sp>
        <p:nvSpPr>
          <p:cNvPr id="219142" name="Line 6"/>
          <p:cNvSpPr>
            <a:spLocks noChangeShapeType="1"/>
          </p:cNvSpPr>
          <p:nvPr/>
        </p:nvSpPr>
        <p:spPr bwMode="auto">
          <a:xfrm>
            <a:off x="1150938" y="5445125"/>
            <a:ext cx="4978400" cy="9525"/>
          </a:xfrm>
          <a:prstGeom prst="line">
            <a:avLst/>
          </a:prstGeom>
          <a:noFill/>
          <a:ln w="38100">
            <a:solidFill>
              <a:schemeClr val="tx1"/>
            </a:solidFill>
            <a:round/>
            <a:headEnd/>
            <a:tailEnd/>
          </a:ln>
        </p:spPr>
        <p:txBody>
          <a:bodyPr wrap="none" anchor="ctr"/>
          <a:lstStyle/>
          <a:p>
            <a:endParaRPr lang="en-US">
              <a:solidFill>
                <a:srgbClr val="000000"/>
              </a:solidFill>
            </a:endParaRPr>
          </a:p>
        </p:txBody>
      </p:sp>
      <p:sp>
        <p:nvSpPr>
          <p:cNvPr id="772103" name="Rectangle 7"/>
          <p:cNvSpPr>
            <a:spLocks noChangeArrowheads="1"/>
          </p:cNvSpPr>
          <p:nvPr/>
        </p:nvSpPr>
        <p:spPr bwMode="auto">
          <a:xfrm>
            <a:off x="6207125" y="5068888"/>
            <a:ext cx="2936875" cy="1498600"/>
          </a:xfrm>
          <a:prstGeom prst="rect">
            <a:avLst/>
          </a:prstGeom>
          <a:noFill/>
          <a:ln w="9525">
            <a:noFill/>
            <a:miter lim="800000"/>
            <a:headEnd/>
            <a:tailEnd/>
          </a:ln>
        </p:spPr>
        <p:txBody>
          <a:bodyPr/>
          <a:lstStyle/>
          <a:p>
            <a:pPr marL="574675" indent="-574675" algn="l"/>
            <a:r>
              <a:rPr lang="en-US" sz="3300">
                <a:solidFill>
                  <a:srgbClr val="000000"/>
                </a:solidFill>
                <a:latin typeface="Arial Narrow" pitchFamily="34" charset="0"/>
              </a:rPr>
              <a:t>= </a:t>
            </a:r>
            <a:r>
              <a:rPr lang="en-US" sz="3300" b="1">
                <a:solidFill>
                  <a:srgbClr val="333399"/>
                </a:solidFill>
                <a:latin typeface="Arial Narrow" pitchFamily="34" charset="0"/>
              </a:rPr>
              <a:t>40.6 g Al</a:t>
            </a:r>
            <a:r>
              <a:rPr lang="en-US" sz="3300" b="1" baseline="-25000">
                <a:solidFill>
                  <a:srgbClr val="333399"/>
                </a:solidFill>
                <a:latin typeface="Arial Narrow" pitchFamily="34" charset="0"/>
              </a:rPr>
              <a:t>2</a:t>
            </a:r>
            <a:r>
              <a:rPr lang="en-US" sz="3300" b="1">
                <a:solidFill>
                  <a:srgbClr val="333399"/>
                </a:solidFill>
                <a:latin typeface="Arial Narrow" pitchFamily="34" charset="0"/>
              </a:rPr>
              <a:t>O</a:t>
            </a:r>
            <a:r>
              <a:rPr lang="en-US" sz="3300" b="1" baseline="-25000">
                <a:solidFill>
                  <a:srgbClr val="333399"/>
                </a:solidFill>
                <a:latin typeface="Arial Narrow" pitchFamily="34" charset="0"/>
              </a:rPr>
              <a:t>3</a:t>
            </a:r>
            <a:endParaRPr lang="en-US" sz="3300" b="1">
              <a:solidFill>
                <a:srgbClr val="333399"/>
              </a:solidFill>
              <a:latin typeface="Arial Narrow" pitchFamily="34" charset="0"/>
            </a:endParaRPr>
          </a:p>
        </p:txBody>
      </p:sp>
      <p:sp>
        <p:nvSpPr>
          <p:cNvPr id="219144" name="Rectangle 8"/>
          <p:cNvSpPr>
            <a:spLocks noChangeArrowheads="1"/>
          </p:cNvSpPr>
          <p:nvPr/>
        </p:nvSpPr>
        <p:spPr bwMode="auto">
          <a:xfrm>
            <a:off x="1338263" y="2327275"/>
            <a:ext cx="7467600" cy="823913"/>
          </a:xfrm>
          <a:prstGeom prst="rect">
            <a:avLst/>
          </a:prstGeom>
          <a:noFill/>
          <a:ln w="9525">
            <a:noFill/>
            <a:miter lim="800000"/>
            <a:headEnd/>
            <a:tailEnd/>
          </a:ln>
        </p:spPr>
        <p:txBody>
          <a:bodyPr/>
          <a:lstStyle/>
          <a:p>
            <a:pPr marL="342900" indent="-342900">
              <a:lnSpc>
                <a:spcPct val="110000"/>
              </a:lnSpc>
            </a:pPr>
            <a:r>
              <a:rPr lang="en-US" sz="3400">
                <a:solidFill>
                  <a:srgbClr val="000000"/>
                </a:solidFill>
              </a:rPr>
              <a:t>4 Al    +    3 O</a:t>
            </a:r>
            <a:r>
              <a:rPr lang="en-US" sz="3400" baseline="-25000">
                <a:solidFill>
                  <a:srgbClr val="000000"/>
                </a:solidFill>
              </a:rPr>
              <a:t>2</a:t>
            </a:r>
            <a:r>
              <a:rPr lang="en-US" sz="3400">
                <a:solidFill>
                  <a:srgbClr val="000000"/>
                </a:solidFill>
              </a:rPr>
              <a:t>    </a:t>
            </a:r>
            <a:r>
              <a:rPr lang="en-US" sz="3400">
                <a:solidFill>
                  <a:srgbClr val="000000"/>
                </a:solidFill>
                <a:sym typeface="Symbol" pitchFamily="18" charset="2"/>
              </a:rPr>
              <a:t>    2 Al</a:t>
            </a:r>
            <a:r>
              <a:rPr lang="en-US" sz="3400" baseline="-25000">
                <a:solidFill>
                  <a:srgbClr val="000000"/>
                </a:solidFill>
                <a:sym typeface="Symbol" pitchFamily="18" charset="2"/>
              </a:rPr>
              <a:t>2</a:t>
            </a:r>
            <a:r>
              <a:rPr lang="en-US" sz="3400">
                <a:solidFill>
                  <a:srgbClr val="000000"/>
                </a:solidFill>
                <a:sym typeface="Symbol" pitchFamily="18" charset="2"/>
              </a:rPr>
              <a:t>O</a:t>
            </a:r>
            <a:r>
              <a:rPr lang="en-US" sz="3400" baseline="-25000">
                <a:solidFill>
                  <a:srgbClr val="000000"/>
                </a:solidFill>
                <a:sym typeface="Symbol" pitchFamily="18" charset="2"/>
              </a:rPr>
              <a:t>3</a:t>
            </a:r>
            <a:r>
              <a:rPr lang="en-US" sz="3400">
                <a:solidFill>
                  <a:srgbClr val="000000"/>
                </a:solidFill>
              </a:rPr>
              <a:t> </a:t>
            </a:r>
          </a:p>
        </p:txBody>
      </p:sp>
      <p:sp>
        <p:nvSpPr>
          <p:cNvPr id="219145" name="Line 9"/>
          <p:cNvSpPr>
            <a:spLocks noChangeShapeType="1"/>
          </p:cNvSpPr>
          <p:nvPr/>
        </p:nvSpPr>
        <p:spPr bwMode="auto">
          <a:xfrm flipH="1">
            <a:off x="4343400" y="4184650"/>
            <a:ext cx="0" cy="2563813"/>
          </a:xfrm>
          <a:prstGeom prst="line">
            <a:avLst/>
          </a:prstGeom>
          <a:noFill/>
          <a:ln w="38100">
            <a:solidFill>
              <a:schemeClr val="tx1"/>
            </a:solidFill>
            <a:round/>
            <a:headEnd/>
            <a:tailEnd/>
          </a:ln>
        </p:spPr>
        <p:txBody>
          <a:bodyPr wrap="none" anchor="ctr"/>
          <a:lstStyle/>
          <a:p>
            <a:endParaRPr lang="en-US">
              <a:solidFill>
                <a:srgbClr val="000000"/>
              </a:solidFill>
            </a:endParaRPr>
          </a:p>
        </p:txBody>
      </p:sp>
      <p:sp>
        <p:nvSpPr>
          <p:cNvPr id="772106" name="Rectangle 10"/>
          <p:cNvSpPr>
            <a:spLocks noChangeArrowheads="1"/>
          </p:cNvSpPr>
          <p:nvPr/>
        </p:nvSpPr>
        <p:spPr bwMode="auto">
          <a:xfrm>
            <a:off x="4391025" y="4119563"/>
            <a:ext cx="1765300" cy="2684462"/>
          </a:xfrm>
          <a:prstGeom prst="rect">
            <a:avLst/>
          </a:prstGeom>
          <a:noFill/>
          <a:ln w="9525">
            <a:noFill/>
            <a:miter lim="800000"/>
            <a:headEnd/>
            <a:tailEnd/>
          </a:ln>
        </p:spPr>
        <p:txBody>
          <a:bodyPr/>
          <a:lstStyle/>
          <a:p>
            <a:r>
              <a:rPr lang="en-US" sz="3300">
                <a:solidFill>
                  <a:srgbClr val="000000"/>
                </a:solidFill>
                <a:latin typeface="Arial Narrow" pitchFamily="34" charset="0"/>
              </a:rPr>
              <a:t>101.96 g Al</a:t>
            </a:r>
            <a:r>
              <a:rPr lang="en-US" sz="3300" baseline="-25000">
                <a:solidFill>
                  <a:srgbClr val="000000"/>
                </a:solidFill>
                <a:latin typeface="Arial Narrow" pitchFamily="34" charset="0"/>
              </a:rPr>
              <a:t>2</a:t>
            </a:r>
            <a:r>
              <a:rPr lang="en-US" sz="3300">
                <a:solidFill>
                  <a:srgbClr val="000000"/>
                </a:solidFill>
                <a:latin typeface="Arial Narrow" pitchFamily="34" charset="0"/>
              </a:rPr>
              <a:t>O</a:t>
            </a:r>
            <a:r>
              <a:rPr lang="en-US" sz="3300" baseline="-25000">
                <a:solidFill>
                  <a:srgbClr val="000000"/>
                </a:solidFill>
                <a:latin typeface="Arial Narrow" pitchFamily="34" charset="0"/>
              </a:rPr>
              <a:t>3</a:t>
            </a:r>
            <a:endParaRPr lang="en-US" sz="3300">
              <a:solidFill>
                <a:srgbClr val="000000"/>
              </a:solidFill>
              <a:latin typeface="Arial Narrow" pitchFamily="34" charset="0"/>
            </a:endParaRPr>
          </a:p>
          <a:p>
            <a:pPr>
              <a:spcBef>
                <a:spcPct val="50000"/>
              </a:spcBef>
            </a:pPr>
            <a:r>
              <a:rPr lang="en-US" sz="3300">
                <a:solidFill>
                  <a:srgbClr val="000000"/>
                </a:solidFill>
                <a:latin typeface="Arial Narrow" pitchFamily="34" charset="0"/>
              </a:rPr>
              <a:t>1 mol</a:t>
            </a:r>
          </a:p>
          <a:p>
            <a:r>
              <a:rPr lang="en-US" sz="3300">
                <a:solidFill>
                  <a:srgbClr val="000000"/>
                </a:solidFill>
                <a:latin typeface="Arial Narrow" pitchFamily="34" charset="0"/>
              </a:rPr>
              <a:t>Al</a:t>
            </a:r>
            <a:r>
              <a:rPr lang="en-US" sz="3300" baseline="-25000">
                <a:solidFill>
                  <a:srgbClr val="000000"/>
                </a:solidFill>
                <a:latin typeface="Arial Narrow" pitchFamily="34" charset="0"/>
              </a:rPr>
              <a:t>2</a:t>
            </a:r>
            <a:r>
              <a:rPr lang="en-US" sz="3300">
                <a:solidFill>
                  <a:srgbClr val="000000"/>
                </a:solidFill>
                <a:latin typeface="Arial Narrow" pitchFamily="34" charset="0"/>
              </a:rPr>
              <a:t>O</a:t>
            </a:r>
            <a:r>
              <a:rPr lang="en-US" sz="3300" baseline="-25000">
                <a:solidFill>
                  <a:srgbClr val="000000"/>
                </a:solidFill>
                <a:latin typeface="Arial Narrow" pitchFamily="34" charset="0"/>
              </a:rPr>
              <a:t>3</a:t>
            </a:r>
          </a:p>
        </p:txBody>
      </p:sp>
      <p:sp>
        <p:nvSpPr>
          <p:cNvPr id="219147" name="Rectangle 11"/>
          <p:cNvSpPr>
            <a:spLocks noChangeArrowheads="1"/>
          </p:cNvSpPr>
          <p:nvPr/>
        </p:nvSpPr>
        <p:spPr bwMode="auto">
          <a:xfrm>
            <a:off x="3654425" y="2913063"/>
            <a:ext cx="1831975" cy="717550"/>
          </a:xfrm>
          <a:prstGeom prst="rect">
            <a:avLst/>
          </a:prstGeom>
          <a:noFill/>
          <a:ln w="9525">
            <a:noFill/>
            <a:miter lim="800000"/>
            <a:headEnd/>
            <a:tailEnd/>
          </a:ln>
        </p:spPr>
        <p:txBody>
          <a:bodyPr/>
          <a:lstStyle/>
          <a:p>
            <a:pPr marL="342900" indent="-342900"/>
            <a:r>
              <a:rPr lang="en-US" sz="3400">
                <a:solidFill>
                  <a:srgbClr val="333399"/>
                </a:solidFill>
                <a:latin typeface="Arial Narrow" pitchFamily="34" charset="0"/>
              </a:rPr>
              <a:t>15.0L</a:t>
            </a:r>
          </a:p>
          <a:p>
            <a:pPr marL="342900" indent="-342900"/>
            <a:r>
              <a:rPr lang="en-US" sz="3400">
                <a:solidFill>
                  <a:srgbClr val="333399"/>
                </a:solidFill>
                <a:latin typeface="Arial Narrow" pitchFamily="34" charset="0"/>
              </a:rPr>
              <a:t>non-STP</a:t>
            </a:r>
          </a:p>
        </p:txBody>
      </p:sp>
      <p:sp>
        <p:nvSpPr>
          <p:cNvPr id="219148" name="Rectangle 12"/>
          <p:cNvSpPr>
            <a:spLocks noChangeArrowheads="1"/>
          </p:cNvSpPr>
          <p:nvPr/>
        </p:nvSpPr>
        <p:spPr bwMode="auto">
          <a:xfrm>
            <a:off x="6237288" y="2913063"/>
            <a:ext cx="2317750" cy="717550"/>
          </a:xfrm>
          <a:prstGeom prst="rect">
            <a:avLst/>
          </a:prstGeom>
          <a:noFill/>
          <a:ln w="9525">
            <a:noFill/>
            <a:miter lim="800000"/>
            <a:headEnd/>
            <a:tailEnd/>
          </a:ln>
        </p:spPr>
        <p:txBody>
          <a:bodyPr/>
          <a:lstStyle/>
          <a:p>
            <a:pPr marL="342900" indent="-342900"/>
            <a:r>
              <a:rPr lang="en-US" sz="3400">
                <a:solidFill>
                  <a:srgbClr val="333399"/>
                </a:solidFill>
                <a:latin typeface="Arial Narrow" pitchFamily="34" charset="0"/>
              </a:rPr>
              <a:t>? g</a:t>
            </a:r>
          </a:p>
        </p:txBody>
      </p:sp>
      <p:grpSp>
        <p:nvGrpSpPr>
          <p:cNvPr id="2" name="Group 13"/>
          <p:cNvGrpSpPr>
            <a:grpSpLocks/>
          </p:cNvGrpSpPr>
          <p:nvPr/>
        </p:nvGrpSpPr>
        <p:grpSpPr bwMode="auto">
          <a:xfrm>
            <a:off x="2911475" y="4357688"/>
            <a:ext cx="2851150" cy="2185987"/>
            <a:chOff x="1834" y="2745"/>
            <a:chExt cx="1796" cy="1377"/>
          </a:xfrm>
        </p:grpSpPr>
        <p:sp>
          <p:nvSpPr>
            <p:cNvPr id="219156" name="Line 14"/>
            <p:cNvSpPr>
              <a:spLocks noChangeShapeType="1"/>
            </p:cNvSpPr>
            <p:nvPr/>
          </p:nvSpPr>
          <p:spPr bwMode="auto">
            <a:xfrm flipH="1">
              <a:off x="1834" y="2745"/>
              <a:ext cx="645" cy="484"/>
            </a:xfrm>
            <a:prstGeom prst="line">
              <a:avLst/>
            </a:prstGeom>
            <a:noFill/>
            <a:ln w="38100">
              <a:solidFill>
                <a:srgbClr val="FF0000"/>
              </a:solidFill>
              <a:round/>
              <a:headEnd/>
              <a:tailEnd/>
            </a:ln>
          </p:spPr>
          <p:txBody>
            <a:bodyPr wrap="none" anchor="ctr"/>
            <a:lstStyle/>
            <a:p>
              <a:endParaRPr lang="en-US">
                <a:solidFill>
                  <a:srgbClr val="000000"/>
                </a:solidFill>
              </a:endParaRPr>
            </a:p>
          </p:txBody>
        </p:sp>
        <p:sp>
          <p:nvSpPr>
            <p:cNvPr id="219157" name="Line 15"/>
            <p:cNvSpPr>
              <a:spLocks noChangeShapeType="1"/>
            </p:cNvSpPr>
            <p:nvPr/>
          </p:nvSpPr>
          <p:spPr bwMode="auto">
            <a:xfrm flipH="1">
              <a:off x="2985" y="3638"/>
              <a:ext cx="645" cy="484"/>
            </a:xfrm>
            <a:prstGeom prst="line">
              <a:avLst/>
            </a:prstGeom>
            <a:noFill/>
            <a:ln w="38100">
              <a:solidFill>
                <a:srgbClr val="FF0000"/>
              </a:solidFill>
              <a:round/>
              <a:headEnd/>
              <a:tailEnd/>
            </a:ln>
          </p:spPr>
          <p:txBody>
            <a:bodyPr wrap="none" anchor="ctr"/>
            <a:lstStyle/>
            <a:p>
              <a:endParaRPr lang="en-US">
                <a:solidFill>
                  <a:srgbClr val="000000"/>
                </a:solidFill>
              </a:endParaRPr>
            </a:p>
          </p:txBody>
        </p:sp>
      </p:grpSp>
      <p:sp>
        <p:nvSpPr>
          <p:cNvPr id="219150" name="Line 16"/>
          <p:cNvSpPr>
            <a:spLocks noChangeShapeType="1"/>
          </p:cNvSpPr>
          <p:nvPr/>
        </p:nvSpPr>
        <p:spPr bwMode="auto">
          <a:xfrm flipH="1">
            <a:off x="2533650" y="4184650"/>
            <a:ext cx="0" cy="2563813"/>
          </a:xfrm>
          <a:prstGeom prst="line">
            <a:avLst/>
          </a:prstGeom>
          <a:noFill/>
          <a:ln w="38100">
            <a:solidFill>
              <a:schemeClr val="tx1"/>
            </a:solidFill>
            <a:round/>
            <a:headEnd/>
            <a:tailEnd/>
          </a:ln>
        </p:spPr>
        <p:txBody>
          <a:bodyPr wrap="none" anchor="ctr"/>
          <a:lstStyle/>
          <a:p>
            <a:endParaRPr lang="en-US">
              <a:solidFill>
                <a:srgbClr val="000000"/>
              </a:solidFill>
            </a:endParaRPr>
          </a:p>
        </p:txBody>
      </p:sp>
      <p:grpSp>
        <p:nvGrpSpPr>
          <p:cNvPr id="3" name="Group 17"/>
          <p:cNvGrpSpPr>
            <a:grpSpLocks/>
          </p:cNvGrpSpPr>
          <p:nvPr/>
        </p:nvGrpSpPr>
        <p:grpSpPr bwMode="auto">
          <a:xfrm>
            <a:off x="1171575" y="4908550"/>
            <a:ext cx="2979738" cy="1111250"/>
            <a:chOff x="738" y="3092"/>
            <a:chExt cx="1877" cy="700"/>
          </a:xfrm>
        </p:grpSpPr>
        <p:sp>
          <p:nvSpPr>
            <p:cNvPr id="219154" name="Line 18"/>
            <p:cNvSpPr>
              <a:spLocks noChangeShapeType="1"/>
            </p:cNvSpPr>
            <p:nvPr/>
          </p:nvSpPr>
          <p:spPr bwMode="auto">
            <a:xfrm flipH="1">
              <a:off x="738" y="3092"/>
              <a:ext cx="725" cy="196"/>
            </a:xfrm>
            <a:prstGeom prst="line">
              <a:avLst/>
            </a:prstGeom>
            <a:noFill/>
            <a:ln w="38100">
              <a:solidFill>
                <a:srgbClr val="FF0000"/>
              </a:solidFill>
              <a:round/>
              <a:headEnd/>
              <a:tailEnd/>
            </a:ln>
          </p:spPr>
          <p:txBody>
            <a:bodyPr wrap="none" anchor="ctr"/>
            <a:lstStyle/>
            <a:p>
              <a:endParaRPr lang="en-US">
                <a:solidFill>
                  <a:srgbClr val="000000"/>
                </a:solidFill>
              </a:endParaRPr>
            </a:p>
          </p:txBody>
        </p:sp>
        <p:sp>
          <p:nvSpPr>
            <p:cNvPr id="219155" name="Line 19"/>
            <p:cNvSpPr>
              <a:spLocks noChangeShapeType="1"/>
            </p:cNvSpPr>
            <p:nvPr/>
          </p:nvSpPr>
          <p:spPr bwMode="auto">
            <a:xfrm flipH="1">
              <a:off x="1890" y="3596"/>
              <a:ext cx="725" cy="196"/>
            </a:xfrm>
            <a:prstGeom prst="line">
              <a:avLst/>
            </a:prstGeom>
            <a:noFill/>
            <a:ln w="38100">
              <a:solidFill>
                <a:srgbClr val="FF0000"/>
              </a:solidFill>
              <a:round/>
              <a:headEnd/>
              <a:tailEnd/>
            </a:ln>
          </p:spPr>
          <p:txBody>
            <a:bodyPr wrap="none" anchor="ctr"/>
            <a:lstStyle/>
            <a:p>
              <a:endParaRPr lang="en-US">
                <a:solidFill>
                  <a:srgbClr val="000000"/>
                </a:solidFill>
              </a:endParaRPr>
            </a:p>
          </p:txBody>
        </p:sp>
      </p:grpSp>
      <p:sp>
        <p:nvSpPr>
          <p:cNvPr id="772116" name="AutoShape 20"/>
          <p:cNvSpPr>
            <a:spLocks noChangeArrowheads="1"/>
          </p:cNvSpPr>
          <p:nvPr/>
        </p:nvSpPr>
        <p:spPr bwMode="auto">
          <a:xfrm>
            <a:off x="0" y="3119438"/>
            <a:ext cx="3686175" cy="803275"/>
          </a:xfrm>
          <a:prstGeom prst="wedgeRectCallout">
            <a:avLst>
              <a:gd name="adj1" fmla="val 46898"/>
              <a:gd name="adj2" fmla="val 21542"/>
            </a:avLst>
          </a:prstGeom>
          <a:solidFill>
            <a:schemeClr val="accent1"/>
          </a:solidFill>
          <a:ln w="9525">
            <a:solidFill>
              <a:schemeClr val="bg2"/>
            </a:solidFill>
            <a:miter lim="800000"/>
            <a:headEnd/>
            <a:tailEnd/>
          </a:ln>
        </p:spPr>
        <p:txBody>
          <a:bodyPr/>
          <a:lstStyle/>
          <a:p>
            <a:pPr eaLnBrk="0" hangingPunct="0"/>
            <a:r>
              <a:rPr lang="en-US" sz="2200">
                <a:solidFill>
                  <a:srgbClr val="333399"/>
                </a:solidFill>
              </a:rPr>
              <a:t>Use stoich to convert moles of O</a:t>
            </a:r>
            <a:r>
              <a:rPr lang="en-US" sz="2200" baseline="-25000">
                <a:solidFill>
                  <a:srgbClr val="333399"/>
                </a:solidFill>
              </a:rPr>
              <a:t>2</a:t>
            </a:r>
            <a:r>
              <a:rPr lang="en-US" sz="2200">
                <a:solidFill>
                  <a:srgbClr val="333399"/>
                </a:solidFill>
              </a:rPr>
              <a:t> to grams Al</a:t>
            </a:r>
            <a:r>
              <a:rPr lang="en-US" sz="2200" baseline="-25000">
                <a:solidFill>
                  <a:srgbClr val="333399"/>
                </a:solidFill>
              </a:rPr>
              <a:t>2</a:t>
            </a:r>
            <a:r>
              <a:rPr lang="en-US" sz="2200">
                <a:solidFill>
                  <a:srgbClr val="333399"/>
                </a:solidFill>
              </a:rPr>
              <a:t>O</a:t>
            </a:r>
            <a:r>
              <a:rPr lang="en-US" sz="2200" baseline="-25000">
                <a:solidFill>
                  <a:srgbClr val="333399"/>
                </a:solidFill>
              </a:rPr>
              <a:t>3</a:t>
            </a:r>
            <a:r>
              <a:rPr lang="en-US" sz="2200">
                <a:solidFill>
                  <a:srgbClr val="333399"/>
                </a:solidFill>
              </a:rPr>
              <a:t>.</a:t>
            </a:r>
          </a:p>
        </p:txBody>
      </p:sp>
      <p:sp>
        <p:nvSpPr>
          <p:cNvPr id="219153" name="Rectangle 21"/>
          <p:cNvSpPr>
            <a:spLocks noChangeArrowheads="1"/>
          </p:cNvSpPr>
          <p:nvPr/>
        </p:nvSpPr>
        <p:spPr bwMode="auto">
          <a:xfrm>
            <a:off x="5413375" y="6597650"/>
            <a:ext cx="3730625" cy="336550"/>
          </a:xfrm>
          <a:prstGeom prst="rect">
            <a:avLst/>
          </a:prstGeom>
          <a:noFill/>
          <a:ln w="9525">
            <a:noFill/>
            <a:miter lim="800000"/>
            <a:headEnd/>
            <a:tailEnd/>
          </a:ln>
        </p:spPr>
        <p:txBody>
          <a:bodyPr wrap="none">
            <a:spAutoFit/>
          </a:bodyPr>
          <a:lstStyle/>
          <a:p>
            <a:pPr algn="l"/>
            <a:r>
              <a:rPr lang="en-US" sz="800">
                <a:solidFill>
                  <a:srgbClr val="000000"/>
                </a:solidFill>
              </a:rPr>
              <a:t>Courtesy Christy Johannesson www.nisd.net/communicationsarts/pages/chem</a:t>
            </a:r>
          </a:p>
          <a:p>
            <a:pPr algn="l"/>
            <a:endParaRPr lang="en-US" sz="800">
              <a:solidFill>
                <a:srgbClr val="000000"/>
              </a:solidFill>
            </a:endParaRPr>
          </a:p>
        </p:txBody>
      </p:sp>
    </p:spTree>
    <p:extLst>
      <p:ext uri="{BB962C8B-B14F-4D97-AF65-F5344CB8AC3E}">
        <p14:creationId xmlns:p14="http://schemas.microsoft.com/office/powerpoint/2010/main" val="37930181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72116"/>
                                        </p:tgtEl>
                                        <p:attrNameLst>
                                          <p:attrName>style.visibility</p:attrName>
                                        </p:attrNameLst>
                                      </p:cBhvr>
                                      <p:to>
                                        <p:strVal val="visible"/>
                                      </p:to>
                                    </p:set>
                                    <p:anim calcmode="lin" valueType="num">
                                      <p:cBhvr additive="base">
                                        <p:cTn id="7" dur="500" fill="hold"/>
                                        <p:tgtEl>
                                          <p:spTgt spid="772116"/>
                                        </p:tgtEl>
                                        <p:attrNameLst>
                                          <p:attrName>ppt_x</p:attrName>
                                        </p:attrNameLst>
                                      </p:cBhvr>
                                      <p:tavLst>
                                        <p:tav tm="0">
                                          <p:val>
                                            <p:strVal val="0-#ppt_w/2"/>
                                          </p:val>
                                        </p:tav>
                                        <p:tav tm="100000">
                                          <p:val>
                                            <p:strVal val="#ppt_x"/>
                                          </p:val>
                                        </p:tav>
                                      </p:tavLst>
                                    </p:anim>
                                    <p:anim calcmode="lin" valueType="num">
                                      <p:cBhvr additive="base">
                                        <p:cTn id="8" dur="500" fill="hold"/>
                                        <p:tgtEl>
                                          <p:spTgt spid="7721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72101"/>
                                        </p:tgtEl>
                                        <p:attrNameLst>
                                          <p:attrName>style.visibility</p:attrName>
                                        </p:attrNameLst>
                                      </p:cBhvr>
                                      <p:to>
                                        <p:strVal val="visible"/>
                                      </p:to>
                                    </p:set>
                                    <p:anim calcmode="lin" valueType="num">
                                      <p:cBhvr additive="base">
                                        <p:cTn id="13" dur="500" fill="hold"/>
                                        <p:tgtEl>
                                          <p:spTgt spid="772101"/>
                                        </p:tgtEl>
                                        <p:attrNameLst>
                                          <p:attrName>ppt_x</p:attrName>
                                        </p:attrNameLst>
                                      </p:cBhvr>
                                      <p:tavLst>
                                        <p:tav tm="0">
                                          <p:val>
                                            <p:strVal val="0-#ppt_w/2"/>
                                          </p:val>
                                        </p:tav>
                                        <p:tav tm="100000">
                                          <p:val>
                                            <p:strVal val="#ppt_x"/>
                                          </p:val>
                                        </p:tav>
                                      </p:tavLst>
                                    </p:anim>
                                    <p:anim calcmode="lin" valueType="num">
                                      <p:cBhvr additive="base">
                                        <p:cTn id="14" dur="500" fill="hold"/>
                                        <p:tgtEl>
                                          <p:spTgt spid="77210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72098"/>
                                        </p:tgtEl>
                                        <p:attrNameLst>
                                          <p:attrName>style.visibility</p:attrName>
                                        </p:attrNameLst>
                                      </p:cBhvr>
                                      <p:to>
                                        <p:strVal val="visible"/>
                                      </p:to>
                                    </p:set>
                                    <p:animEffect transition="in" filter="wipe(down)">
                                      <p:cBhvr>
                                        <p:cTn id="19" dur="500"/>
                                        <p:tgtEl>
                                          <p:spTgt spid="77209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72106"/>
                                        </p:tgtEl>
                                        <p:attrNameLst>
                                          <p:attrName>style.visibility</p:attrName>
                                        </p:attrNameLst>
                                      </p:cBhvr>
                                      <p:to>
                                        <p:strVal val="visible"/>
                                      </p:to>
                                    </p:set>
                                    <p:animEffect transition="in" filter="wipe(down)">
                                      <p:cBhvr>
                                        <p:cTn id="29" dur="500"/>
                                        <p:tgtEl>
                                          <p:spTgt spid="77210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left)">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72103"/>
                                        </p:tgtEl>
                                        <p:attrNameLst>
                                          <p:attrName>style.visibility</p:attrName>
                                        </p:attrNameLst>
                                      </p:cBhvr>
                                      <p:to>
                                        <p:strVal val="visible"/>
                                      </p:to>
                                    </p:set>
                                    <p:animEffect transition="in" filter="wipe(left)">
                                      <p:cBhvr>
                                        <p:cTn id="39" dur="500"/>
                                        <p:tgtEl>
                                          <p:spTgt spid="772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2098" grpId="0" autoUpdateAnimBg="0"/>
      <p:bldP spid="772101" grpId="0" autoUpdateAnimBg="0"/>
      <p:bldP spid="772103" grpId="0" autoUpdateAnimBg="0"/>
      <p:bldP spid="772106" grpId="0" autoUpdateAnimBg="0"/>
      <p:bldP spid="772116"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smtClean="0"/>
              <a:t>The Earths Atmosphere</a:t>
            </a:r>
          </a:p>
        </p:txBody>
      </p:sp>
      <p:pic>
        <p:nvPicPr>
          <p:cNvPr id="40963" name="Picture 3" descr="Zumdahl10_08"/>
          <p:cNvPicPr>
            <a:picLocks noChangeAspect="1" noChangeArrowheads="1"/>
          </p:cNvPicPr>
          <p:nvPr/>
        </p:nvPicPr>
        <p:blipFill>
          <a:blip r:embed="rId4" cstate="print"/>
          <a:srcRect/>
          <a:stretch>
            <a:fillRect/>
          </a:stretch>
        </p:blipFill>
        <p:spPr bwMode="auto">
          <a:xfrm>
            <a:off x="304800" y="1971675"/>
            <a:ext cx="8534400" cy="4886325"/>
          </a:xfrm>
          <a:prstGeom prst="rect">
            <a:avLst/>
          </a:prstGeom>
          <a:noFill/>
          <a:ln w="9525">
            <a:noFill/>
            <a:miter lim="800000"/>
            <a:headEnd/>
            <a:tailEnd/>
          </a:ln>
        </p:spPr>
      </p:pic>
      <p:sp>
        <p:nvSpPr>
          <p:cNvPr id="95236" name="Text Box 4"/>
          <p:cNvSpPr txBox="1">
            <a:spLocks noChangeArrowheads="1"/>
          </p:cNvSpPr>
          <p:nvPr/>
        </p:nvSpPr>
        <p:spPr bwMode="auto">
          <a:xfrm>
            <a:off x="6324600" y="1676400"/>
            <a:ext cx="857250" cy="366713"/>
          </a:xfrm>
          <a:prstGeom prst="rect">
            <a:avLst/>
          </a:prstGeom>
          <a:noFill/>
          <a:ln w="9525">
            <a:noFill/>
            <a:miter lim="800000"/>
            <a:headEnd/>
            <a:tailEnd/>
          </a:ln>
        </p:spPr>
        <p:txBody>
          <a:bodyPr wrap="none">
            <a:spAutoFit/>
          </a:bodyPr>
          <a:lstStyle/>
          <a:p>
            <a:pPr algn="l"/>
            <a:r>
              <a:rPr lang="en-US" sz="1800"/>
              <a:t>Ozone</a:t>
            </a:r>
          </a:p>
        </p:txBody>
      </p:sp>
      <p:pic>
        <p:nvPicPr>
          <p:cNvPr id="95239" name="Picture 7">
            <a:hlinkClick r:id="" action="ppaction://media"/>
          </p:cNvPr>
          <p:cNvPicPr>
            <a:picLocks noRot="1" noChangeAspect="1" noChangeArrowheads="1"/>
          </p:cNvPicPr>
          <p:nvPr>
            <a:wavAudioFile r:embed="rId1" name="~PP2677.WAV"/>
          </p:nvPr>
        </p:nvPicPr>
        <p:blipFill>
          <a:blip r:embed="rId5" cstate="print"/>
          <a:srcRect/>
          <a:stretch>
            <a:fillRect/>
          </a:stretch>
        </p:blipFill>
        <p:spPr bwMode="auto">
          <a:xfrm>
            <a:off x="8772525" y="6486525"/>
            <a:ext cx="304800" cy="304800"/>
          </a:xfrm>
          <a:prstGeom prst="rect">
            <a:avLst/>
          </a:prstGeom>
          <a:noFill/>
          <a:ln w="9525">
            <a:noFill/>
            <a:miter lim="800000"/>
            <a:headEnd/>
            <a:tailEnd/>
          </a:ln>
        </p:spPr>
      </p:pic>
      <p:sp>
        <p:nvSpPr>
          <p:cNvPr id="40966" name="Rectangle 8"/>
          <p:cNvSpPr>
            <a:spLocks noChangeArrowheads="1"/>
          </p:cNvSpPr>
          <p:nvPr/>
        </p:nvSpPr>
        <p:spPr bwMode="auto">
          <a:xfrm>
            <a:off x="58738" y="6567488"/>
            <a:ext cx="3179762" cy="214312"/>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309</a:t>
            </a:r>
          </a:p>
        </p:txBody>
      </p:sp>
      <p:sp>
        <p:nvSpPr>
          <p:cNvPr id="40967" name="AutoShape 9">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5239"/>
                                        </p:tgtEl>
                                      </p:cBhvr>
                                    </p:cmd>
                                  </p:childTnLst>
                                </p:cTn>
                              </p:par>
                              <p:par>
                                <p:cTn id="7" presetID="9" presetClass="entr" presetSubtype="0" fill="hold" grpId="0" nodeType="withEffect">
                                  <p:stCondLst>
                                    <p:cond delay="8000"/>
                                  </p:stCondLst>
                                  <p:childTnLst>
                                    <p:set>
                                      <p:cBhvr>
                                        <p:cTn id="8" dur="1" fill="hold">
                                          <p:stCondLst>
                                            <p:cond delay="0"/>
                                          </p:stCondLst>
                                        </p:cTn>
                                        <p:tgtEl>
                                          <p:spTgt spid="95236"/>
                                        </p:tgtEl>
                                        <p:attrNameLst>
                                          <p:attrName>style.visibility</p:attrName>
                                        </p:attrNameLst>
                                      </p:cBhvr>
                                      <p:to>
                                        <p:strVal val="visible"/>
                                      </p:to>
                                    </p:set>
                                    <p:animEffect transition="in" filter="dissolve">
                                      <p:cBhvr>
                                        <p:cTn id="9" dur="500"/>
                                        <p:tgtEl>
                                          <p:spTgt spid="9523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0" fill="hold" display="0">
                  <p:stCondLst>
                    <p:cond delay="indefinite"/>
                  </p:stCondLst>
                  <p:endCondLst>
                    <p:cond evt="onPrev" delay="0">
                      <p:tgtEl>
                        <p:sldTgt/>
                      </p:tgtEl>
                    </p:cond>
                    <p:cond evt="onStopAudio" delay="0">
                      <p:tgtEl>
                        <p:sldTgt/>
                      </p:tgtEl>
                    </p:cond>
                  </p:endCondLst>
                </p:cTn>
                <p:tgtEl>
                  <p:spTgt spid="95239"/>
                </p:tgtEl>
              </p:cMediaNode>
            </p:audio>
          </p:childTnLst>
        </p:cTn>
      </p:par>
    </p:tnLst>
    <p:bldLst>
      <p:bldP spid="95236"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26"/>
          <p:cNvSpPr>
            <a:spLocks noGrp="1" noChangeArrowheads="1"/>
          </p:cNvSpPr>
          <p:nvPr>
            <p:ph type="title"/>
          </p:nvPr>
        </p:nvSpPr>
        <p:spPr/>
        <p:txBody>
          <a:bodyPr/>
          <a:lstStyle/>
          <a:p>
            <a:pPr eaLnBrk="1" hangingPunct="1"/>
            <a:r>
              <a:rPr lang="en-US" smtClean="0"/>
              <a:t>A Gas Sample is Compressed</a:t>
            </a:r>
          </a:p>
        </p:txBody>
      </p:sp>
      <p:pic>
        <p:nvPicPr>
          <p:cNvPr id="84995" name="Picture 1027" descr="Zumdahl13_14"/>
          <p:cNvPicPr>
            <a:picLocks noChangeAspect="1" noChangeArrowheads="1"/>
          </p:cNvPicPr>
          <p:nvPr/>
        </p:nvPicPr>
        <p:blipFill>
          <a:blip r:embed="rId4" cstate="print"/>
          <a:srcRect b="13994"/>
          <a:stretch>
            <a:fillRect/>
          </a:stretch>
        </p:blipFill>
        <p:spPr bwMode="auto">
          <a:xfrm>
            <a:off x="685800" y="1804988"/>
            <a:ext cx="8001000" cy="4214812"/>
          </a:xfrm>
          <a:prstGeom prst="rect">
            <a:avLst/>
          </a:prstGeom>
          <a:noFill/>
          <a:ln w="9525">
            <a:noFill/>
            <a:miter lim="800000"/>
            <a:headEnd/>
            <a:tailEnd/>
          </a:ln>
        </p:spPr>
      </p:pic>
      <p:pic>
        <p:nvPicPr>
          <p:cNvPr id="91140" name="Picture 1028">
            <a:hlinkClick r:id="" action="ppaction://media"/>
          </p:cNvPr>
          <p:cNvPicPr>
            <a:picLocks noRot="1" noChangeAspect="1" noChangeArrowheads="1"/>
          </p:cNvPicPr>
          <p:nvPr>
            <a:wavAudioFile r:embed="rId1" name="~PP3405.WAV"/>
          </p:nvPr>
        </p:nvPicPr>
        <p:blipFill>
          <a:blip r:embed="rId5" cstate="print"/>
          <a:srcRect/>
          <a:stretch>
            <a:fillRect/>
          </a:stretch>
        </p:blipFill>
        <p:spPr bwMode="auto">
          <a:xfrm>
            <a:off x="8772525" y="6486525"/>
            <a:ext cx="304800" cy="304800"/>
          </a:xfrm>
          <a:prstGeom prst="rect">
            <a:avLst/>
          </a:prstGeom>
          <a:noFill/>
          <a:ln w="9525">
            <a:noFill/>
            <a:miter lim="800000"/>
            <a:headEnd/>
            <a:tailEnd/>
          </a:ln>
        </p:spPr>
      </p:pic>
      <p:sp>
        <p:nvSpPr>
          <p:cNvPr id="84997" name="Rectangle 1029"/>
          <p:cNvSpPr>
            <a:spLocks noChangeArrowheads="1"/>
          </p:cNvSpPr>
          <p:nvPr/>
        </p:nvSpPr>
        <p:spPr bwMode="auto">
          <a:xfrm>
            <a:off x="76200" y="6567488"/>
            <a:ext cx="3179763" cy="214312"/>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429</a:t>
            </a:r>
          </a:p>
        </p:txBody>
      </p:sp>
      <p:sp>
        <p:nvSpPr>
          <p:cNvPr id="84998" name="AutoShape 1030">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11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1140"/>
                </p:tgtEl>
              </p:cMediaNode>
            </p:audio>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ChangeArrowheads="1"/>
          </p:cNvSpPr>
          <p:nvPr/>
        </p:nvSpPr>
        <p:spPr bwMode="auto">
          <a:xfrm>
            <a:off x="506413" y="1362075"/>
            <a:ext cx="8332787" cy="777875"/>
          </a:xfrm>
          <a:prstGeom prst="rect">
            <a:avLst/>
          </a:prstGeom>
          <a:noFill/>
          <a:ln w="9525">
            <a:noFill/>
            <a:miter lim="800000"/>
            <a:headEnd/>
            <a:tailEnd/>
          </a:ln>
        </p:spPr>
        <p:txBody>
          <a:bodyPr wrap="none" anchor="ctr">
            <a:spAutoFit/>
          </a:bodyPr>
          <a:lstStyle/>
          <a:p>
            <a:pPr algn="l"/>
            <a:r>
              <a:rPr lang="en-US" sz="1800">
                <a:solidFill>
                  <a:srgbClr val="000000"/>
                </a:solidFill>
                <a:cs typeface="Times New Roman" pitchFamily="18" charset="0"/>
              </a:rPr>
              <a:t>Find vol. hydrogen gas made when 38.2 g zinc react </a:t>
            </a:r>
            <a:r>
              <a:rPr lang="en-US" sz="1800" baseline="30000">
                <a:solidFill>
                  <a:srgbClr val="000000"/>
                </a:solidFill>
                <a:cs typeface="Times New Roman" pitchFamily="18" charset="0"/>
              </a:rPr>
              <a:t>w</a:t>
            </a:r>
            <a:r>
              <a:rPr lang="en-US" sz="1800">
                <a:solidFill>
                  <a:srgbClr val="000000"/>
                </a:solidFill>
                <a:cs typeface="Times New Roman" pitchFamily="18" charset="0"/>
              </a:rPr>
              <a:t>/excess hydrochloric acid. </a:t>
            </a:r>
          </a:p>
          <a:p>
            <a:pPr algn="l"/>
            <a:r>
              <a:rPr lang="en-US" sz="1800">
                <a:solidFill>
                  <a:srgbClr val="000000"/>
                </a:solidFill>
                <a:cs typeface="Times New Roman" pitchFamily="18" charset="0"/>
              </a:rPr>
              <a:t>Pres. = 107.3 kPa; temp.= 88</a:t>
            </a:r>
            <a:r>
              <a:rPr lang="en-US" sz="1800" baseline="30000">
                <a:solidFill>
                  <a:srgbClr val="000000"/>
                </a:solidFill>
                <a:cs typeface="Times New Roman" pitchFamily="18" charset="0"/>
              </a:rPr>
              <a:t>o</a:t>
            </a:r>
            <a:r>
              <a:rPr lang="en-US" sz="1800">
                <a:solidFill>
                  <a:srgbClr val="000000"/>
                </a:solidFill>
                <a:cs typeface="Times New Roman" pitchFamily="18" charset="0"/>
              </a:rPr>
              <a:t>C.</a:t>
            </a:r>
          </a:p>
          <a:p>
            <a:pPr algn="l"/>
            <a:endParaRPr lang="en-US" sz="900">
              <a:solidFill>
                <a:srgbClr val="000000"/>
              </a:solidFill>
            </a:endParaRPr>
          </a:p>
        </p:txBody>
      </p:sp>
      <p:sp>
        <p:nvSpPr>
          <p:cNvPr id="220163" name="Rectangle 3"/>
          <p:cNvSpPr>
            <a:spLocks noGrp="1" noChangeArrowheads="1"/>
          </p:cNvSpPr>
          <p:nvPr>
            <p:ph type="title"/>
          </p:nvPr>
        </p:nvSpPr>
        <p:spPr/>
        <p:txBody>
          <a:bodyPr/>
          <a:lstStyle/>
          <a:p>
            <a:pPr eaLnBrk="1" hangingPunct="1"/>
            <a:r>
              <a:rPr lang="en-US" sz="4000" i="1" smtClean="0"/>
              <a:t>Gas Stoichiometry</a:t>
            </a:r>
          </a:p>
        </p:txBody>
      </p:sp>
      <p:sp>
        <p:nvSpPr>
          <p:cNvPr id="914438" name="Rectangle 6"/>
          <p:cNvSpPr>
            <a:spLocks noChangeArrowheads="1"/>
          </p:cNvSpPr>
          <p:nvPr/>
        </p:nvSpPr>
        <p:spPr bwMode="auto">
          <a:xfrm>
            <a:off x="7867650" y="6038850"/>
            <a:ext cx="774700" cy="342900"/>
          </a:xfrm>
          <a:prstGeom prst="rect">
            <a:avLst/>
          </a:prstGeom>
          <a:noFill/>
          <a:ln w="9525">
            <a:solidFill>
              <a:srgbClr val="000000"/>
            </a:solidFill>
            <a:miter lim="800000"/>
            <a:headEnd/>
            <a:tailEnd/>
          </a:ln>
        </p:spPr>
        <p:txBody>
          <a:bodyPr/>
          <a:lstStyle/>
          <a:p>
            <a:r>
              <a:rPr lang="en-US" sz="1600">
                <a:solidFill>
                  <a:srgbClr val="000000"/>
                </a:solidFill>
              </a:rPr>
              <a:t>16.3 L</a:t>
            </a:r>
          </a:p>
        </p:txBody>
      </p:sp>
      <p:sp>
        <p:nvSpPr>
          <p:cNvPr id="914439" name="Rectangle 7"/>
          <p:cNvSpPr>
            <a:spLocks noChangeArrowheads="1"/>
          </p:cNvSpPr>
          <p:nvPr/>
        </p:nvSpPr>
        <p:spPr bwMode="auto">
          <a:xfrm>
            <a:off x="914400" y="4476750"/>
            <a:ext cx="5911850" cy="366713"/>
          </a:xfrm>
          <a:prstGeom prst="rect">
            <a:avLst/>
          </a:prstGeom>
          <a:noFill/>
          <a:ln w="9525">
            <a:noFill/>
            <a:miter lim="800000"/>
            <a:headEnd/>
            <a:tailEnd/>
          </a:ln>
        </p:spPr>
        <p:txBody>
          <a:bodyPr wrap="none" anchor="ctr">
            <a:spAutoFit/>
          </a:bodyPr>
          <a:lstStyle/>
          <a:p>
            <a:pPr algn="l"/>
            <a:r>
              <a:rPr lang="en-US" sz="1800">
                <a:solidFill>
                  <a:srgbClr val="000000"/>
                </a:solidFill>
                <a:ea typeface="Times New Roman" pitchFamily="18" charset="0"/>
                <a:cs typeface="Arial" charset="0"/>
              </a:rPr>
              <a:t>At STP, we’d use 22.4 L per 1 mol, but we aren’t at STP.</a:t>
            </a:r>
          </a:p>
        </p:txBody>
      </p:sp>
      <p:sp>
        <p:nvSpPr>
          <p:cNvPr id="220166" name="Rectangle 8"/>
          <p:cNvSpPr>
            <a:spLocks noChangeArrowheads="1"/>
          </p:cNvSpPr>
          <p:nvPr/>
        </p:nvSpPr>
        <p:spPr bwMode="auto">
          <a:xfrm>
            <a:off x="-3562350" y="4521200"/>
            <a:ext cx="9144000" cy="0"/>
          </a:xfrm>
          <a:prstGeom prst="rect">
            <a:avLst/>
          </a:prstGeom>
          <a:noFill/>
          <a:ln w="9525">
            <a:noFill/>
            <a:miter lim="800000"/>
            <a:headEnd/>
            <a:tailEnd/>
          </a:ln>
        </p:spPr>
        <p:txBody>
          <a:bodyPr wrap="none" anchor="ctr">
            <a:spAutoFit/>
          </a:bodyPr>
          <a:lstStyle/>
          <a:p>
            <a:endParaRPr lang="en-US">
              <a:solidFill>
                <a:srgbClr val="000000"/>
              </a:solidFill>
            </a:endParaRPr>
          </a:p>
        </p:txBody>
      </p:sp>
      <p:sp>
        <p:nvSpPr>
          <p:cNvPr id="914443" name="Text Box 11"/>
          <p:cNvSpPr txBox="1">
            <a:spLocks noChangeArrowheads="1"/>
          </p:cNvSpPr>
          <p:nvPr/>
        </p:nvSpPr>
        <p:spPr bwMode="auto">
          <a:xfrm>
            <a:off x="928688" y="2235200"/>
            <a:ext cx="6270625" cy="396875"/>
          </a:xfrm>
          <a:prstGeom prst="rect">
            <a:avLst/>
          </a:prstGeom>
          <a:noFill/>
          <a:ln w="9525">
            <a:noFill/>
            <a:miter lim="800000"/>
            <a:headEnd/>
            <a:tailEnd/>
          </a:ln>
        </p:spPr>
        <p:txBody>
          <a:bodyPr wrap="none">
            <a:spAutoFit/>
          </a:bodyPr>
          <a:lstStyle/>
          <a:p>
            <a:r>
              <a:rPr lang="en-US" sz="2000">
                <a:solidFill>
                  <a:srgbClr val="000000"/>
                </a:solidFill>
              </a:rPr>
              <a:t>Zn (s)   +   2 HCl (aq)                   ZnCl</a:t>
            </a:r>
            <a:r>
              <a:rPr lang="en-US" sz="2000" baseline="-25000">
                <a:solidFill>
                  <a:srgbClr val="000000"/>
                </a:solidFill>
              </a:rPr>
              <a:t>2</a:t>
            </a:r>
            <a:r>
              <a:rPr lang="en-US" sz="2000">
                <a:solidFill>
                  <a:srgbClr val="000000"/>
                </a:solidFill>
              </a:rPr>
              <a:t>(aq)    +    H</a:t>
            </a:r>
            <a:r>
              <a:rPr lang="en-US" sz="2000" baseline="-25000">
                <a:solidFill>
                  <a:srgbClr val="000000"/>
                </a:solidFill>
              </a:rPr>
              <a:t>2</a:t>
            </a:r>
            <a:r>
              <a:rPr lang="en-US" sz="2000">
                <a:solidFill>
                  <a:srgbClr val="000000"/>
                </a:solidFill>
              </a:rPr>
              <a:t>(g)</a:t>
            </a:r>
          </a:p>
        </p:txBody>
      </p:sp>
      <p:sp>
        <p:nvSpPr>
          <p:cNvPr id="914444" name="Text Box 12"/>
          <p:cNvSpPr txBox="1">
            <a:spLocks noChangeArrowheads="1"/>
          </p:cNvSpPr>
          <p:nvPr/>
        </p:nvSpPr>
        <p:spPr bwMode="auto">
          <a:xfrm>
            <a:off x="906463" y="2592388"/>
            <a:ext cx="749300" cy="336550"/>
          </a:xfrm>
          <a:prstGeom prst="rect">
            <a:avLst/>
          </a:prstGeom>
          <a:noFill/>
          <a:ln w="9525">
            <a:noFill/>
            <a:miter lim="800000"/>
            <a:headEnd/>
            <a:tailEnd/>
          </a:ln>
        </p:spPr>
        <p:txBody>
          <a:bodyPr wrap="none">
            <a:spAutoFit/>
          </a:bodyPr>
          <a:lstStyle/>
          <a:p>
            <a:r>
              <a:rPr lang="en-US" sz="1600">
                <a:solidFill>
                  <a:srgbClr val="000000"/>
                </a:solidFill>
              </a:rPr>
              <a:t>38.2 g</a:t>
            </a:r>
          </a:p>
        </p:txBody>
      </p:sp>
      <p:sp>
        <p:nvSpPr>
          <p:cNvPr id="914445" name="Text Box 13"/>
          <p:cNvSpPr txBox="1">
            <a:spLocks noChangeArrowheads="1"/>
          </p:cNvSpPr>
          <p:nvPr/>
        </p:nvSpPr>
        <p:spPr bwMode="auto">
          <a:xfrm>
            <a:off x="2286000" y="2597150"/>
            <a:ext cx="815975" cy="336550"/>
          </a:xfrm>
          <a:prstGeom prst="rect">
            <a:avLst/>
          </a:prstGeom>
          <a:noFill/>
          <a:ln w="9525">
            <a:noFill/>
            <a:miter lim="800000"/>
            <a:headEnd/>
            <a:tailEnd/>
          </a:ln>
        </p:spPr>
        <p:txBody>
          <a:bodyPr wrap="none">
            <a:spAutoFit/>
          </a:bodyPr>
          <a:lstStyle/>
          <a:p>
            <a:r>
              <a:rPr lang="en-US" sz="1600">
                <a:solidFill>
                  <a:srgbClr val="000000"/>
                </a:solidFill>
              </a:rPr>
              <a:t>excess</a:t>
            </a:r>
          </a:p>
        </p:txBody>
      </p:sp>
      <p:sp>
        <p:nvSpPr>
          <p:cNvPr id="914446" name="Line 14"/>
          <p:cNvSpPr>
            <a:spLocks noChangeShapeType="1"/>
          </p:cNvSpPr>
          <p:nvPr/>
        </p:nvSpPr>
        <p:spPr bwMode="auto">
          <a:xfrm>
            <a:off x="3695700" y="2435225"/>
            <a:ext cx="801688" cy="0"/>
          </a:xfrm>
          <a:prstGeom prst="line">
            <a:avLst/>
          </a:prstGeom>
          <a:noFill/>
          <a:ln w="15875">
            <a:solidFill>
              <a:schemeClr val="tx1"/>
            </a:solidFill>
            <a:round/>
            <a:headEnd/>
            <a:tailEnd type="triangle" w="med" len="med"/>
          </a:ln>
        </p:spPr>
        <p:txBody>
          <a:bodyPr/>
          <a:lstStyle/>
          <a:p>
            <a:endParaRPr lang="en-US">
              <a:solidFill>
                <a:srgbClr val="000000"/>
              </a:solidFill>
            </a:endParaRPr>
          </a:p>
        </p:txBody>
      </p:sp>
      <p:sp>
        <p:nvSpPr>
          <p:cNvPr id="914447" name="Text Box 15"/>
          <p:cNvSpPr txBox="1">
            <a:spLocks noChangeArrowheads="1"/>
          </p:cNvSpPr>
          <p:nvPr/>
        </p:nvSpPr>
        <p:spPr bwMode="auto">
          <a:xfrm>
            <a:off x="6519863" y="2597150"/>
            <a:ext cx="488950" cy="336550"/>
          </a:xfrm>
          <a:prstGeom prst="rect">
            <a:avLst/>
          </a:prstGeom>
          <a:noFill/>
          <a:ln w="9525">
            <a:noFill/>
            <a:miter lim="800000"/>
            <a:headEnd/>
            <a:tailEnd/>
          </a:ln>
        </p:spPr>
        <p:txBody>
          <a:bodyPr wrap="none">
            <a:spAutoFit/>
          </a:bodyPr>
          <a:lstStyle/>
          <a:p>
            <a:r>
              <a:rPr lang="en-US" sz="1600">
                <a:solidFill>
                  <a:srgbClr val="000000"/>
                </a:solidFill>
              </a:rPr>
              <a:t>X L</a:t>
            </a:r>
          </a:p>
        </p:txBody>
      </p:sp>
      <p:sp>
        <p:nvSpPr>
          <p:cNvPr id="914450" name="Text Box 18"/>
          <p:cNvSpPr txBox="1">
            <a:spLocks noChangeArrowheads="1"/>
          </p:cNvSpPr>
          <p:nvPr/>
        </p:nvSpPr>
        <p:spPr bwMode="auto">
          <a:xfrm>
            <a:off x="7399338" y="2840038"/>
            <a:ext cx="1625600" cy="366712"/>
          </a:xfrm>
          <a:prstGeom prst="rect">
            <a:avLst/>
          </a:prstGeom>
          <a:noFill/>
          <a:ln w="9525">
            <a:noFill/>
            <a:miter lim="800000"/>
            <a:headEnd/>
            <a:tailEnd/>
          </a:ln>
        </p:spPr>
        <p:txBody>
          <a:bodyPr wrap="none">
            <a:spAutoFit/>
          </a:bodyPr>
          <a:lstStyle/>
          <a:p>
            <a:r>
              <a:rPr lang="en-US" sz="1800">
                <a:solidFill>
                  <a:srgbClr val="000000"/>
                </a:solidFill>
              </a:rPr>
              <a:t>P = 107.3 kPa</a:t>
            </a:r>
          </a:p>
        </p:txBody>
      </p:sp>
      <p:sp>
        <p:nvSpPr>
          <p:cNvPr id="914451" name="Text Box 19"/>
          <p:cNvSpPr txBox="1">
            <a:spLocks noChangeArrowheads="1"/>
          </p:cNvSpPr>
          <p:nvPr/>
        </p:nvSpPr>
        <p:spPr bwMode="auto">
          <a:xfrm>
            <a:off x="7421563" y="3155950"/>
            <a:ext cx="1087437" cy="366713"/>
          </a:xfrm>
          <a:prstGeom prst="rect">
            <a:avLst/>
          </a:prstGeom>
          <a:noFill/>
          <a:ln w="9525">
            <a:noFill/>
            <a:miter lim="800000"/>
            <a:headEnd/>
            <a:tailEnd/>
          </a:ln>
        </p:spPr>
        <p:txBody>
          <a:bodyPr wrap="none">
            <a:spAutoFit/>
          </a:bodyPr>
          <a:lstStyle/>
          <a:p>
            <a:r>
              <a:rPr lang="en-US" sz="1800">
                <a:solidFill>
                  <a:srgbClr val="000000"/>
                </a:solidFill>
              </a:rPr>
              <a:t>T = 88</a:t>
            </a:r>
            <a:r>
              <a:rPr lang="en-US" sz="1800" baseline="30000">
                <a:solidFill>
                  <a:srgbClr val="000000"/>
                </a:solidFill>
              </a:rPr>
              <a:t>o</a:t>
            </a:r>
            <a:r>
              <a:rPr lang="en-US" sz="1800">
                <a:solidFill>
                  <a:srgbClr val="000000"/>
                </a:solidFill>
              </a:rPr>
              <a:t>C</a:t>
            </a:r>
          </a:p>
        </p:txBody>
      </p:sp>
      <p:grpSp>
        <p:nvGrpSpPr>
          <p:cNvPr id="2" name="Group 20"/>
          <p:cNvGrpSpPr>
            <a:grpSpLocks/>
          </p:cNvGrpSpPr>
          <p:nvPr/>
        </p:nvGrpSpPr>
        <p:grpSpPr bwMode="auto">
          <a:xfrm>
            <a:off x="712788" y="3581400"/>
            <a:ext cx="1219200" cy="481013"/>
            <a:chOff x="186" y="1092"/>
            <a:chExt cx="768" cy="303"/>
          </a:xfrm>
        </p:grpSpPr>
        <p:sp>
          <p:nvSpPr>
            <p:cNvPr id="220240" name="Line 21"/>
            <p:cNvSpPr>
              <a:spLocks noChangeShapeType="1"/>
            </p:cNvSpPr>
            <p:nvPr/>
          </p:nvSpPr>
          <p:spPr bwMode="auto">
            <a:xfrm>
              <a:off x="186" y="1245"/>
              <a:ext cx="768" cy="0"/>
            </a:xfrm>
            <a:prstGeom prst="line">
              <a:avLst/>
            </a:prstGeom>
            <a:noFill/>
            <a:ln w="9525">
              <a:solidFill>
                <a:schemeClr val="tx1"/>
              </a:solidFill>
              <a:round/>
              <a:headEnd/>
              <a:tailEnd/>
            </a:ln>
          </p:spPr>
          <p:txBody>
            <a:bodyPr/>
            <a:lstStyle/>
            <a:p>
              <a:endParaRPr lang="en-US">
                <a:solidFill>
                  <a:srgbClr val="000000"/>
                </a:solidFill>
              </a:endParaRPr>
            </a:p>
          </p:txBody>
        </p:sp>
        <p:sp>
          <p:nvSpPr>
            <p:cNvPr id="220241" name="Line 22"/>
            <p:cNvSpPr>
              <a:spLocks noChangeShapeType="1"/>
            </p:cNvSpPr>
            <p:nvPr/>
          </p:nvSpPr>
          <p:spPr bwMode="auto">
            <a:xfrm>
              <a:off x="229" y="1092"/>
              <a:ext cx="163" cy="151"/>
            </a:xfrm>
            <a:prstGeom prst="line">
              <a:avLst/>
            </a:prstGeom>
            <a:noFill/>
            <a:ln w="9525">
              <a:solidFill>
                <a:schemeClr val="tx1"/>
              </a:solidFill>
              <a:round/>
              <a:headEnd/>
              <a:tailEnd/>
            </a:ln>
          </p:spPr>
          <p:txBody>
            <a:bodyPr/>
            <a:lstStyle/>
            <a:p>
              <a:endParaRPr lang="en-US">
                <a:solidFill>
                  <a:srgbClr val="000000"/>
                </a:solidFill>
              </a:endParaRPr>
            </a:p>
          </p:txBody>
        </p:sp>
        <p:sp>
          <p:nvSpPr>
            <p:cNvPr id="220242" name="Line 23"/>
            <p:cNvSpPr>
              <a:spLocks noChangeShapeType="1"/>
            </p:cNvSpPr>
            <p:nvPr/>
          </p:nvSpPr>
          <p:spPr bwMode="auto">
            <a:xfrm>
              <a:off x="727" y="1244"/>
              <a:ext cx="163" cy="151"/>
            </a:xfrm>
            <a:prstGeom prst="line">
              <a:avLst/>
            </a:prstGeom>
            <a:noFill/>
            <a:ln w="9525">
              <a:solidFill>
                <a:schemeClr val="tx1"/>
              </a:solidFill>
              <a:round/>
              <a:headEnd/>
              <a:tailEnd/>
            </a:ln>
          </p:spPr>
          <p:txBody>
            <a:bodyPr/>
            <a:lstStyle/>
            <a:p>
              <a:endParaRPr lang="en-US">
                <a:solidFill>
                  <a:srgbClr val="000000"/>
                </a:solidFill>
              </a:endParaRPr>
            </a:p>
          </p:txBody>
        </p:sp>
        <p:sp>
          <p:nvSpPr>
            <p:cNvPr id="220243" name="Line 24"/>
            <p:cNvSpPr>
              <a:spLocks noChangeShapeType="1"/>
            </p:cNvSpPr>
            <p:nvPr/>
          </p:nvSpPr>
          <p:spPr bwMode="auto">
            <a:xfrm flipV="1">
              <a:off x="727" y="1092"/>
              <a:ext cx="163" cy="151"/>
            </a:xfrm>
            <a:prstGeom prst="line">
              <a:avLst/>
            </a:prstGeom>
            <a:noFill/>
            <a:ln w="9525">
              <a:solidFill>
                <a:schemeClr val="tx1"/>
              </a:solidFill>
              <a:round/>
              <a:headEnd/>
              <a:tailEnd/>
            </a:ln>
          </p:spPr>
          <p:txBody>
            <a:bodyPr/>
            <a:lstStyle/>
            <a:p>
              <a:endParaRPr lang="en-US">
                <a:solidFill>
                  <a:srgbClr val="000000"/>
                </a:solidFill>
              </a:endParaRPr>
            </a:p>
          </p:txBody>
        </p:sp>
        <p:sp>
          <p:nvSpPr>
            <p:cNvPr id="220244" name="Line 25"/>
            <p:cNvSpPr>
              <a:spLocks noChangeShapeType="1"/>
            </p:cNvSpPr>
            <p:nvPr/>
          </p:nvSpPr>
          <p:spPr bwMode="auto">
            <a:xfrm flipV="1">
              <a:off x="233" y="1244"/>
              <a:ext cx="163" cy="151"/>
            </a:xfrm>
            <a:prstGeom prst="line">
              <a:avLst/>
            </a:prstGeom>
            <a:noFill/>
            <a:ln w="9525">
              <a:solidFill>
                <a:schemeClr val="tx1"/>
              </a:solidFill>
              <a:round/>
              <a:headEnd/>
              <a:tailEnd/>
            </a:ln>
          </p:spPr>
          <p:txBody>
            <a:bodyPr/>
            <a:lstStyle/>
            <a:p>
              <a:endParaRPr lang="en-US">
                <a:solidFill>
                  <a:srgbClr val="000000"/>
                </a:solidFill>
              </a:endParaRPr>
            </a:p>
          </p:txBody>
        </p:sp>
      </p:grpSp>
      <p:sp>
        <p:nvSpPr>
          <p:cNvPr id="914458" name="Oval 26"/>
          <p:cNvSpPr>
            <a:spLocks noChangeArrowheads="1"/>
          </p:cNvSpPr>
          <p:nvPr/>
        </p:nvSpPr>
        <p:spPr bwMode="auto">
          <a:xfrm>
            <a:off x="736600" y="3529013"/>
            <a:ext cx="88900" cy="88900"/>
          </a:xfrm>
          <a:prstGeom prst="ellipse">
            <a:avLst/>
          </a:prstGeom>
          <a:solidFill>
            <a:srgbClr val="800000"/>
          </a:solidFill>
          <a:ln w="9525">
            <a:solidFill>
              <a:srgbClr val="800000"/>
            </a:solidFill>
            <a:round/>
            <a:headEnd/>
            <a:tailEnd/>
          </a:ln>
        </p:spPr>
        <p:txBody>
          <a:bodyPr wrap="none" anchor="ctr"/>
          <a:lstStyle/>
          <a:p>
            <a:endParaRPr lang="en-US">
              <a:solidFill>
                <a:srgbClr val="000000"/>
              </a:solidFill>
            </a:endParaRPr>
          </a:p>
        </p:txBody>
      </p:sp>
      <p:sp>
        <p:nvSpPr>
          <p:cNvPr id="914459" name="Text Box 27"/>
          <p:cNvSpPr txBox="1">
            <a:spLocks noChangeArrowheads="1"/>
          </p:cNvSpPr>
          <p:nvPr/>
        </p:nvSpPr>
        <p:spPr bwMode="auto">
          <a:xfrm>
            <a:off x="577850" y="4086225"/>
            <a:ext cx="390525" cy="304800"/>
          </a:xfrm>
          <a:prstGeom prst="rect">
            <a:avLst/>
          </a:prstGeom>
          <a:noFill/>
          <a:ln w="9525">
            <a:noFill/>
            <a:miter lim="800000"/>
            <a:headEnd/>
            <a:tailEnd/>
          </a:ln>
        </p:spPr>
        <p:txBody>
          <a:bodyPr wrap="none">
            <a:spAutoFit/>
          </a:bodyPr>
          <a:lstStyle/>
          <a:p>
            <a:pPr algn="l"/>
            <a:r>
              <a:rPr lang="en-US" sz="1400">
                <a:solidFill>
                  <a:srgbClr val="000000"/>
                </a:solidFill>
              </a:rPr>
              <a:t>Zn</a:t>
            </a:r>
            <a:endParaRPr lang="en-US" sz="1400" baseline="-25000">
              <a:solidFill>
                <a:srgbClr val="000000"/>
              </a:solidFill>
            </a:endParaRPr>
          </a:p>
        </p:txBody>
      </p:sp>
      <p:sp>
        <p:nvSpPr>
          <p:cNvPr id="914460" name="Text Box 28"/>
          <p:cNvSpPr txBox="1">
            <a:spLocks noChangeArrowheads="1"/>
          </p:cNvSpPr>
          <p:nvPr/>
        </p:nvSpPr>
        <p:spPr bwMode="auto">
          <a:xfrm>
            <a:off x="1552575" y="4086225"/>
            <a:ext cx="376238" cy="304800"/>
          </a:xfrm>
          <a:prstGeom prst="rect">
            <a:avLst/>
          </a:prstGeom>
          <a:noFill/>
          <a:ln w="9525">
            <a:noFill/>
            <a:miter lim="800000"/>
            <a:headEnd/>
            <a:tailEnd/>
          </a:ln>
        </p:spPr>
        <p:txBody>
          <a:bodyPr wrap="none">
            <a:spAutoFit/>
          </a:bodyPr>
          <a:lstStyle/>
          <a:p>
            <a:pPr algn="l"/>
            <a:r>
              <a:rPr lang="en-US" sz="1400">
                <a:solidFill>
                  <a:srgbClr val="000000"/>
                </a:solidFill>
              </a:rPr>
              <a:t>H</a:t>
            </a:r>
            <a:r>
              <a:rPr lang="en-US" sz="1400" baseline="-25000">
                <a:solidFill>
                  <a:srgbClr val="000000"/>
                </a:solidFill>
              </a:rPr>
              <a:t>2</a:t>
            </a:r>
          </a:p>
        </p:txBody>
      </p:sp>
      <p:sp>
        <p:nvSpPr>
          <p:cNvPr id="914461" name="Line 29"/>
          <p:cNvSpPr>
            <a:spLocks noChangeShapeType="1"/>
          </p:cNvSpPr>
          <p:nvPr/>
        </p:nvSpPr>
        <p:spPr bwMode="auto">
          <a:xfrm>
            <a:off x="1046163" y="3814763"/>
            <a:ext cx="534987" cy="0"/>
          </a:xfrm>
          <a:prstGeom prst="line">
            <a:avLst/>
          </a:prstGeom>
          <a:noFill/>
          <a:ln w="31750">
            <a:solidFill>
              <a:srgbClr val="800000"/>
            </a:solidFill>
            <a:round/>
            <a:headEnd/>
            <a:tailEnd/>
          </a:ln>
        </p:spPr>
        <p:txBody>
          <a:bodyPr/>
          <a:lstStyle/>
          <a:p>
            <a:endParaRPr lang="en-US">
              <a:solidFill>
                <a:srgbClr val="000000"/>
              </a:solidFill>
            </a:endParaRPr>
          </a:p>
        </p:txBody>
      </p:sp>
      <p:sp>
        <p:nvSpPr>
          <p:cNvPr id="914462" name="Line 30"/>
          <p:cNvSpPr>
            <a:spLocks noChangeShapeType="1"/>
          </p:cNvSpPr>
          <p:nvPr/>
        </p:nvSpPr>
        <p:spPr bwMode="auto">
          <a:xfrm flipV="1">
            <a:off x="1571625" y="3813175"/>
            <a:ext cx="320675" cy="1588"/>
          </a:xfrm>
          <a:prstGeom prst="line">
            <a:avLst/>
          </a:prstGeom>
          <a:noFill/>
          <a:ln w="31750">
            <a:solidFill>
              <a:srgbClr val="800000"/>
            </a:solidFill>
            <a:round/>
            <a:headEnd/>
            <a:tailEnd/>
          </a:ln>
        </p:spPr>
        <p:txBody>
          <a:bodyPr/>
          <a:lstStyle/>
          <a:p>
            <a:endParaRPr lang="en-US">
              <a:solidFill>
                <a:srgbClr val="000000"/>
              </a:solidFill>
            </a:endParaRPr>
          </a:p>
        </p:txBody>
      </p:sp>
      <p:grpSp>
        <p:nvGrpSpPr>
          <p:cNvPr id="3" name="Group 31"/>
          <p:cNvGrpSpPr>
            <a:grpSpLocks/>
          </p:cNvGrpSpPr>
          <p:nvPr/>
        </p:nvGrpSpPr>
        <p:grpSpPr bwMode="auto">
          <a:xfrm>
            <a:off x="1858963" y="3778250"/>
            <a:ext cx="88900" cy="88900"/>
            <a:chOff x="925" y="1217"/>
            <a:chExt cx="56" cy="56"/>
          </a:xfrm>
        </p:grpSpPr>
        <p:sp>
          <p:nvSpPr>
            <p:cNvPr id="220237" name="Oval 32"/>
            <p:cNvSpPr>
              <a:spLocks noChangeArrowheads="1"/>
            </p:cNvSpPr>
            <p:nvPr/>
          </p:nvSpPr>
          <p:spPr bwMode="auto">
            <a:xfrm>
              <a:off x="925" y="1217"/>
              <a:ext cx="56" cy="56"/>
            </a:xfrm>
            <a:prstGeom prst="ellipse">
              <a:avLst/>
            </a:prstGeom>
            <a:solidFill>
              <a:srgbClr val="800000"/>
            </a:solidFill>
            <a:ln w="22225">
              <a:solidFill>
                <a:srgbClr val="800000"/>
              </a:solidFill>
              <a:round/>
              <a:headEnd/>
              <a:tailEnd/>
            </a:ln>
          </p:spPr>
          <p:txBody>
            <a:bodyPr wrap="none" anchor="ctr"/>
            <a:lstStyle/>
            <a:p>
              <a:endParaRPr lang="en-US" sz="1400">
                <a:solidFill>
                  <a:srgbClr val="000000"/>
                </a:solidFill>
              </a:endParaRPr>
            </a:p>
          </p:txBody>
        </p:sp>
        <p:sp>
          <p:nvSpPr>
            <p:cNvPr id="220238" name="Line 33"/>
            <p:cNvSpPr>
              <a:spLocks noChangeShapeType="1"/>
            </p:cNvSpPr>
            <p:nvPr/>
          </p:nvSpPr>
          <p:spPr bwMode="auto">
            <a:xfrm>
              <a:off x="933" y="1226"/>
              <a:ext cx="41" cy="36"/>
            </a:xfrm>
            <a:prstGeom prst="line">
              <a:avLst/>
            </a:prstGeom>
            <a:noFill/>
            <a:ln w="22225">
              <a:solidFill>
                <a:schemeClr val="bg1"/>
              </a:solidFill>
              <a:round/>
              <a:headEnd/>
              <a:tailEnd/>
            </a:ln>
          </p:spPr>
          <p:txBody>
            <a:bodyPr/>
            <a:lstStyle/>
            <a:p>
              <a:endParaRPr lang="en-US">
                <a:solidFill>
                  <a:srgbClr val="000000"/>
                </a:solidFill>
              </a:endParaRPr>
            </a:p>
          </p:txBody>
        </p:sp>
        <p:sp>
          <p:nvSpPr>
            <p:cNvPr id="220239" name="Line 34"/>
            <p:cNvSpPr>
              <a:spLocks noChangeShapeType="1"/>
            </p:cNvSpPr>
            <p:nvPr/>
          </p:nvSpPr>
          <p:spPr bwMode="auto">
            <a:xfrm flipH="1">
              <a:off x="934" y="1228"/>
              <a:ext cx="41" cy="36"/>
            </a:xfrm>
            <a:prstGeom prst="line">
              <a:avLst/>
            </a:prstGeom>
            <a:noFill/>
            <a:ln w="22225">
              <a:solidFill>
                <a:schemeClr val="bg1"/>
              </a:solidFill>
              <a:round/>
              <a:headEnd/>
              <a:tailEnd/>
            </a:ln>
          </p:spPr>
          <p:txBody>
            <a:bodyPr/>
            <a:lstStyle/>
            <a:p>
              <a:endParaRPr lang="en-US">
                <a:solidFill>
                  <a:srgbClr val="000000"/>
                </a:solidFill>
              </a:endParaRPr>
            </a:p>
          </p:txBody>
        </p:sp>
      </p:grpSp>
      <p:sp>
        <p:nvSpPr>
          <p:cNvPr id="914467" name="Text Box 35"/>
          <p:cNvSpPr txBox="1">
            <a:spLocks noChangeArrowheads="1"/>
          </p:cNvSpPr>
          <p:nvPr/>
        </p:nvSpPr>
        <p:spPr bwMode="auto">
          <a:xfrm>
            <a:off x="2052638" y="3678238"/>
            <a:ext cx="1943100" cy="336550"/>
          </a:xfrm>
          <a:prstGeom prst="rect">
            <a:avLst/>
          </a:prstGeom>
          <a:noFill/>
          <a:ln w="9525">
            <a:noFill/>
            <a:miter lim="800000"/>
            <a:headEnd/>
            <a:tailEnd/>
          </a:ln>
        </p:spPr>
        <p:txBody>
          <a:bodyPr wrap="none">
            <a:spAutoFit/>
          </a:bodyPr>
          <a:lstStyle/>
          <a:p>
            <a:pPr algn="l"/>
            <a:r>
              <a:rPr lang="en-US" sz="1600">
                <a:solidFill>
                  <a:srgbClr val="000000"/>
                </a:solidFill>
              </a:rPr>
              <a:t>x L H</a:t>
            </a:r>
            <a:r>
              <a:rPr lang="en-US" sz="1600" baseline="-25000">
                <a:solidFill>
                  <a:srgbClr val="000000"/>
                </a:solidFill>
              </a:rPr>
              <a:t>2</a:t>
            </a:r>
            <a:r>
              <a:rPr lang="en-US" sz="1600">
                <a:solidFill>
                  <a:srgbClr val="000000"/>
                </a:solidFill>
              </a:rPr>
              <a:t>  =  38.2 g Zn</a:t>
            </a:r>
            <a:endParaRPr lang="en-US" sz="1600" baseline="-25000">
              <a:solidFill>
                <a:srgbClr val="000000"/>
              </a:solidFill>
            </a:endParaRPr>
          </a:p>
        </p:txBody>
      </p:sp>
      <p:sp>
        <p:nvSpPr>
          <p:cNvPr id="914468" name="Text Box 36"/>
          <p:cNvSpPr txBox="1">
            <a:spLocks noChangeArrowheads="1"/>
          </p:cNvSpPr>
          <p:nvPr/>
        </p:nvSpPr>
        <p:spPr bwMode="auto">
          <a:xfrm>
            <a:off x="3965575" y="3816350"/>
            <a:ext cx="1042988" cy="336550"/>
          </a:xfrm>
          <a:prstGeom prst="rect">
            <a:avLst/>
          </a:prstGeom>
          <a:noFill/>
          <a:ln w="9525">
            <a:noFill/>
            <a:miter lim="800000"/>
            <a:headEnd/>
            <a:tailEnd/>
          </a:ln>
        </p:spPr>
        <p:txBody>
          <a:bodyPr wrap="none">
            <a:spAutoFit/>
          </a:bodyPr>
          <a:lstStyle/>
          <a:p>
            <a:pPr algn="l"/>
            <a:r>
              <a:rPr lang="en-US" sz="1600">
                <a:solidFill>
                  <a:srgbClr val="000000"/>
                </a:solidFill>
              </a:rPr>
              <a:t>65.4 g Zn</a:t>
            </a:r>
            <a:endParaRPr lang="en-US" sz="1600" baseline="-25000">
              <a:solidFill>
                <a:srgbClr val="000000"/>
              </a:solidFill>
            </a:endParaRPr>
          </a:p>
        </p:txBody>
      </p:sp>
      <p:sp>
        <p:nvSpPr>
          <p:cNvPr id="914469" name="Text Box 37"/>
          <p:cNvSpPr txBox="1">
            <a:spLocks noChangeArrowheads="1"/>
          </p:cNvSpPr>
          <p:nvPr/>
        </p:nvSpPr>
        <p:spPr bwMode="auto">
          <a:xfrm>
            <a:off x="7010400" y="3689350"/>
            <a:ext cx="1263650" cy="336550"/>
          </a:xfrm>
          <a:prstGeom prst="rect">
            <a:avLst/>
          </a:prstGeom>
          <a:noFill/>
          <a:ln w="9525">
            <a:noFill/>
            <a:miter lim="800000"/>
            <a:headEnd/>
            <a:tailEnd/>
          </a:ln>
        </p:spPr>
        <p:txBody>
          <a:bodyPr wrap="none">
            <a:spAutoFit/>
          </a:bodyPr>
          <a:lstStyle/>
          <a:p>
            <a:pPr algn="l"/>
            <a:r>
              <a:rPr lang="en-US" sz="1600">
                <a:solidFill>
                  <a:srgbClr val="000000"/>
                </a:solidFill>
              </a:rPr>
              <a:t>=  13.1 L H</a:t>
            </a:r>
            <a:r>
              <a:rPr lang="en-US" sz="1600" baseline="-25000">
                <a:solidFill>
                  <a:srgbClr val="000000"/>
                </a:solidFill>
              </a:rPr>
              <a:t>2</a:t>
            </a:r>
          </a:p>
        </p:txBody>
      </p:sp>
      <p:sp>
        <p:nvSpPr>
          <p:cNvPr id="914470" name="Rectangle 38"/>
          <p:cNvSpPr>
            <a:spLocks noChangeArrowheads="1"/>
          </p:cNvSpPr>
          <p:nvPr/>
        </p:nvSpPr>
        <p:spPr bwMode="auto">
          <a:xfrm>
            <a:off x="4017963" y="3551238"/>
            <a:ext cx="974725" cy="336550"/>
          </a:xfrm>
          <a:prstGeom prst="rect">
            <a:avLst/>
          </a:prstGeom>
          <a:noFill/>
          <a:ln w="9525">
            <a:noFill/>
            <a:miter lim="800000"/>
            <a:headEnd/>
            <a:tailEnd/>
          </a:ln>
        </p:spPr>
        <p:txBody>
          <a:bodyPr wrap="none">
            <a:spAutoFit/>
          </a:bodyPr>
          <a:lstStyle/>
          <a:p>
            <a:pPr algn="l"/>
            <a:r>
              <a:rPr lang="en-US" sz="1600">
                <a:solidFill>
                  <a:srgbClr val="000000"/>
                </a:solidFill>
              </a:rPr>
              <a:t>1 mol Zn</a:t>
            </a:r>
            <a:endParaRPr lang="en-US" sz="1600" baseline="-25000">
              <a:solidFill>
                <a:srgbClr val="000000"/>
              </a:solidFill>
            </a:endParaRPr>
          </a:p>
        </p:txBody>
      </p:sp>
      <p:sp>
        <p:nvSpPr>
          <p:cNvPr id="914471" name="Rectangle 39"/>
          <p:cNvSpPr>
            <a:spLocks noChangeArrowheads="1"/>
          </p:cNvSpPr>
          <p:nvPr/>
        </p:nvSpPr>
        <p:spPr bwMode="auto">
          <a:xfrm>
            <a:off x="5016500" y="3544888"/>
            <a:ext cx="962025" cy="336550"/>
          </a:xfrm>
          <a:prstGeom prst="rect">
            <a:avLst/>
          </a:prstGeom>
          <a:noFill/>
          <a:ln w="9525">
            <a:noFill/>
            <a:miter lim="800000"/>
            <a:headEnd/>
            <a:tailEnd/>
          </a:ln>
        </p:spPr>
        <p:txBody>
          <a:bodyPr wrap="none">
            <a:spAutoFit/>
          </a:bodyPr>
          <a:lstStyle/>
          <a:p>
            <a:pPr algn="l"/>
            <a:r>
              <a:rPr lang="en-US" sz="1600">
                <a:solidFill>
                  <a:srgbClr val="000000"/>
                </a:solidFill>
              </a:rPr>
              <a:t>1 mol H</a:t>
            </a:r>
            <a:r>
              <a:rPr lang="en-US" sz="1600" baseline="-25000">
                <a:solidFill>
                  <a:srgbClr val="000000"/>
                </a:solidFill>
              </a:rPr>
              <a:t>2</a:t>
            </a:r>
          </a:p>
        </p:txBody>
      </p:sp>
      <p:grpSp>
        <p:nvGrpSpPr>
          <p:cNvPr id="4" name="Group 40"/>
          <p:cNvGrpSpPr>
            <a:grpSpLocks/>
          </p:cNvGrpSpPr>
          <p:nvPr/>
        </p:nvGrpSpPr>
        <p:grpSpPr bwMode="auto">
          <a:xfrm>
            <a:off x="4019550" y="3589338"/>
            <a:ext cx="989013" cy="542925"/>
            <a:chOff x="2353" y="2935"/>
            <a:chExt cx="1505" cy="342"/>
          </a:xfrm>
        </p:grpSpPr>
        <p:sp>
          <p:nvSpPr>
            <p:cNvPr id="220235" name="AutoShape 41"/>
            <p:cNvSpPr>
              <a:spLocks noChangeArrowheads="1"/>
            </p:cNvSpPr>
            <p:nvPr/>
          </p:nvSpPr>
          <p:spPr bwMode="auto">
            <a:xfrm>
              <a:off x="2353" y="2935"/>
              <a:ext cx="1505" cy="342"/>
            </a:xfrm>
            <a:prstGeom prst="bracketPair">
              <a:avLst>
                <a:gd name="adj" fmla="val 16667"/>
              </a:avLst>
            </a:prstGeom>
            <a:noFill/>
            <a:ln w="9525">
              <a:solidFill>
                <a:schemeClr val="tx1"/>
              </a:solidFill>
              <a:round/>
              <a:headEnd/>
              <a:tailEnd/>
            </a:ln>
          </p:spPr>
          <p:txBody>
            <a:bodyPr wrap="none" anchor="ctr"/>
            <a:lstStyle/>
            <a:p>
              <a:endParaRPr lang="en-US">
                <a:solidFill>
                  <a:srgbClr val="000000"/>
                </a:solidFill>
              </a:endParaRPr>
            </a:p>
          </p:txBody>
        </p:sp>
        <p:sp>
          <p:nvSpPr>
            <p:cNvPr id="220236" name="Line 42"/>
            <p:cNvSpPr>
              <a:spLocks noChangeShapeType="1"/>
            </p:cNvSpPr>
            <p:nvPr/>
          </p:nvSpPr>
          <p:spPr bwMode="auto">
            <a:xfrm>
              <a:off x="2380" y="3108"/>
              <a:ext cx="1440" cy="0"/>
            </a:xfrm>
            <a:prstGeom prst="line">
              <a:avLst/>
            </a:prstGeom>
            <a:noFill/>
            <a:ln w="9525">
              <a:solidFill>
                <a:schemeClr val="tx1"/>
              </a:solidFill>
              <a:round/>
              <a:headEnd/>
              <a:tailEnd/>
            </a:ln>
          </p:spPr>
          <p:txBody>
            <a:bodyPr/>
            <a:lstStyle/>
            <a:p>
              <a:endParaRPr lang="en-US">
                <a:solidFill>
                  <a:srgbClr val="000000"/>
                </a:solidFill>
              </a:endParaRPr>
            </a:p>
          </p:txBody>
        </p:sp>
      </p:grpSp>
      <p:sp>
        <p:nvSpPr>
          <p:cNvPr id="914475" name="Rectangle 43"/>
          <p:cNvSpPr>
            <a:spLocks noChangeArrowheads="1"/>
          </p:cNvSpPr>
          <p:nvPr/>
        </p:nvSpPr>
        <p:spPr bwMode="auto">
          <a:xfrm>
            <a:off x="5003800" y="3814763"/>
            <a:ext cx="974725" cy="336550"/>
          </a:xfrm>
          <a:prstGeom prst="rect">
            <a:avLst/>
          </a:prstGeom>
          <a:noFill/>
          <a:ln w="9525">
            <a:noFill/>
            <a:miter lim="800000"/>
            <a:headEnd/>
            <a:tailEnd/>
          </a:ln>
        </p:spPr>
        <p:txBody>
          <a:bodyPr wrap="none">
            <a:spAutoFit/>
          </a:bodyPr>
          <a:lstStyle/>
          <a:p>
            <a:pPr algn="l"/>
            <a:r>
              <a:rPr lang="en-US" sz="1600">
                <a:solidFill>
                  <a:srgbClr val="000000"/>
                </a:solidFill>
              </a:rPr>
              <a:t>1 mol Zn</a:t>
            </a:r>
            <a:endParaRPr lang="en-US" sz="1600" baseline="-25000">
              <a:solidFill>
                <a:srgbClr val="000000"/>
              </a:solidFill>
            </a:endParaRPr>
          </a:p>
        </p:txBody>
      </p:sp>
      <p:sp>
        <p:nvSpPr>
          <p:cNvPr id="914476" name="Line 44"/>
          <p:cNvSpPr>
            <a:spLocks noChangeShapeType="1"/>
          </p:cNvSpPr>
          <p:nvPr/>
        </p:nvSpPr>
        <p:spPr bwMode="auto">
          <a:xfrm flipV="1">
            <a:off x="3484563" y="3844925"/>
            <a:ext cx="469900" cy="65088"/>
          </a:xfrm>
          <a:prstGeom prst="line">
            <a:avLst/>
          </a:prstGeom>
          <a:noFill/>
          <a:ln w="9525">
            <a:solidFill>
              <a:srgbClr val="FF0000"/>
            </a:solidFill>
            <a:round/>
            <a:headEnd/>
            <a:tailEnd/>
          </a:ln>
        </p:spPr>
        <p:txBody>
          <a:bodyPr/>
          <a:lstStyle/>
          <a:p>
            <a:endParaRPr lang="en-US">
              <a:solidFill>
                <a:srgbClr val="000000"/>
              </a:solidFill>
            </a:endParaRPr>
          </a:p>
        </p:txBody>
      </p:sp>
      <p:sp>
        <p:nvSpPr>
          <p:cNvPr id="914477" name="Line 45"/>
          <p:cNvSpPr>
            <a:spLocks noChangeShapeType="1"/>
          </p:cNvSpPr>
          <p:nvPr/>
        </p:nvSpPr>
        <p:spPr bwMode="auto">
          <a:xfrm flipV="1">
            <a:off x="4492625" y="3986213"/>
            <a:ext cx="457200" cy="61912"/>
          </a:xfrm>
          <a:prstGeom prst="line">
            <a:avLst/>
          </a:prstGeom>
          <a:noFill/>
          <a:ln w="9525">
            <a:solidFill>
              <a:srgbClr val="FF0000"/>
            </a:solidFill>
            <a:round/>
            <a:headEnd/>
            <a:tailEnd/>
          </a:ln>
        </p:spPr>
        <p:txBody>
          <a:bodyPr/>
          <a:lstStyle/>
          <a:p>
            <a:endParaRPr lang="en-US">
              <a:solidFill>
                <a:srgbClr val="000000"/>
              </a:solidFill>
            </a:endParaRPr>
          </a:p>
        </p:txBody>
      </p:sp>
      <p:grpSp>
        <p:nvGrpSpPr>
          <p:cNvPr id="5" name="Group 46"/>
          <p:cNvGrpSpPr>
            <a:grpSpLocks/>
          </p:cNvGrpSpPr>
          <p:nvPr/>
        </p:nvGrpSpPr>
        <p:grpSpPr bwMode="auto">
          <a:xfrm>
            <a:off x="5033963" y="3582988"/>
            <a:ext cx="925512" cy="542925"/>
            <a:chOff x="3885" y="2931"/>
            <a:chExt cx="542" cy="342"/>
          </a:xfrm>
        </p:grpSpPr>
        <p:sp>
          <p:nvSpPr>
            <p:cNvPr id="220233" name="AutoShape 47"/>
            <p:cNvSpPr>
              <a:spLocks noChangeArrowheads="1"/>
            </p:cNvSpPr>
            <p:nvPr/>
          </p:nvSpPr>
          <p:spPr bwMode="auto">
            <a:xfrm>
              <a:off x="3885" y="2931"/>
              <a:ext cx="542" cy="342"/>
            </a:xfrm>
            <a:prstGeom prst="bracketPair">
              <a:avLst>
                <a:gd name="adj" fmla="val 16667"/>
              </a:avLst>
            </a:prstGeom>
            <a:noFill/>
            <a:ln w="9525">
              <a:solidFill>
                <a:schemeClr val="tx1"/>
              </a:solidFill>
              <a:round/>
              <a:headEnd/>
              <a:tailEnd/>
            </a:ln>
          </p:spPr>
          <p:txBody>
            <a:bodyPr wrap="none" anchor="ctr"/>
            <a:lstStyle/>
            <a:p>
              <a:endParaRPr lang="en-US">
                <a:solidFill>
                  <a:srgbClr val="000000"/>
                </a:solidFill>
              </a:endParaRPr>
            </a:p>
          </p:txBody>
        </p:sp>
        <p:sp>
          <p:nvSpPr>
            <p:cNvPr id="220234" name="Line 48"/>
            <p:cNvSpPr>
              <a:spLocks noChangeShapeType="1"/>
            </p:cNvSpPr>
            <p:nvPr/>
          </p:nvSpPr>
          <p:spPr bwMode="auto">
            <a:xfrm>
              <a:off x="3906" y="3104"/>
              <a:ext cx="502" cy="0"/>
            </a:xfrm>
            <a:prstGeom prst="line">
              <a:avLst/>
            </a:prstGeom>
            <a:noFill/>
            <a:ln w="9525">
              <a:solidFill>
                <a:schemeClr val="tx1"/>
              </a:solidFill>
              <a:round/>
              <a:headEnd/>
              <a:tailEnd/>
            </a:ln>
          </p:spPr>
          <p:txBody>
            <a:bodyPr/>
            <a:lstStyle/>
            <a:p>
              <a:endParaRPr lang="en-US">
                <a:solidFill>
                  <a:srgbClr val="000000"/>
                </a:solidFill>
              </a:endParaRPr>
            </a:p>
          </p:txBody>
        </p:sp>
      </p:grpSp>
      <p:sp>
        <p:nvSpPr>
          <p:cNvPr id="914481" name="Line 49"/>
          <p:cNvSpPr>
            <a:spLocks noChangeShapeType="1"/>
          </p:cNvSpPr>
          <p:nvPr/>
        </p:nvSpPr>
        <p:spPr bwMode="auto">
          <a:xfrm flipV="1">
            <a:off x="4251325" y="3702050"/>
            <a:ext cx="647700" cy="79375"/>
          </a:xfrm>
          <a:prstGeom prst="line">
            <a:avLst/>
          </a:prstGeom>
          <a:noFill/>
          <a:ln w="9525">
            <a:solidFill>
              <a:srgbClr val="FF0000"/>
            </a:solidFill>
            <a:round/>
            <a:headEnd/>
            <a:tailEnd/>
          </a:ln>
        </p:spPr>
        <p:txBody>
          <a:bodyPr/>
          <a:lstStyle/>
          <a:p>
            <a:endParaRPr lang="en-US">
              <a:solidFill>
                <a:srgbClr val="000000"/>
              </a:solidFill>
            </a:endParaRPr>
          </a:p>
        </p:txBody>
      </p:sp>
      <p:sp>
        <p:nvSpPr>
          <p:cNvPr id="914482" name="Line 50"/>
          <p:cNvSpPr>
            <a:spLocks noChangeShapeType="1"/>
          </p:cNvSpPr>
          <p:nvPr/>
        </p:nvSpPr>
        <p:spPr bwMode="auto">
          <a:xfrm flipV="1">
            <a:off x="5267325" y="3968750"/>
            <a:ext cx="622300" cy="73025"/>
          </a:xfrm>
          <a:prstGeom prst="line">
            <a:avLst/>
          </a:prstGeom>
          <a:noFill/>
          <a:ln w="9525">
            <a:solidFill>
              <a:srgbClr val="FF0000"/>
            </a:solidFill>
            <a:round/>
            <a:headEnd/>
            <a:tailEnd/>
          </a:ln>
        </p:spPr>
        <p:txBody>
          <a:bodyPr/>
          <a:lstStyle/>
          <a:p>
            <a:endParaRPr lang="en-US">
              <a:solidFill>
                <a:srgbClr val="000000"/>
              </a:solidFill>
            </a:endParaRPr>
          </a:p>
        </p:txBody>
      </p:sp>
      <p:sp>
        <p:nvSpPr>
          <p:cNvPr id="914483" name="Line 51"/>
          <p:cNvSpPr>
            <a:spLocks noChangeShapeType="1"/>
          </p:cNvSpPr>
          <p:nvPr/>
        </p:nvSpPr>
        <p:spPr bwMode="auto">
          <a:xfrm>
            <a:off x="788988" y="3603625"/>
            <a:ext cx="258762" cy="219075"/>
          </a:xfrm>
          <a:prstGeom prst="line">
            <a:avLst/>
          </a:prstGeom>
          <a:noFill/>
          <a:ln w="31750">
            <a:solidFill>
              <a:srgbClr val="800000"/>
            </a:solidFill>
            <a:round/>
            <a:headEnd/>
            <a:tailEnd/>
          </a:ln>
        </p:spPr>
        <p:txBody>
          <a:bodyPr/>
          <a:lstStyle/>
          <a:p>
            <a:endParaRPr lang="en-US">
              <a:solidFill>
                <a:srgbClr val="000000"/>
              </a:solidFill>
            </a:endParaRPr>
          </a:p>
        </p:txBody>
      </p:sp>
      <p:sp>
        <p:nvSpPr>
          <p:cNvPr id="914484" name="Rectangle 52"/>
          <p:cNvSpPr>
            <a:spLocks noChangeArrowheads="1"/>
          </p:cNvSpPr>
          <p:nvPr/>
        </p:nvSpPr>
        <p:spPr bwMode="auto">
          <a:xfrm>
            <a:off x="5964238" y="3544888"/>
            <a:ext cx="1028700" cy="338137"/>
          </a:xfrm>
          <a:prstGeom prst="rect">
            <a:avLst/>
          </a:prstGeom>
          <a:noFill/>
          <a:ln w="9525">
            <a:noFill/>
            <a:miter lim="800000"/>
            <a:headEnd/>
            <a:tailEnd/>
          </a:ln>
        </p:spPr>
        <p:txBody>
          <a:bodyPr wrap="none">
            <a:spAutoFit/>
          </a:bodyPr>
          <a:lstStyle/>
          <a:p>
            <a:pPr algn="l"/>
            <a:r>
              <a:rPr lang="en-US" sz="1600">
                <a:solidFill>
                  <a:srgbClr val="000000"/>
                </a:solidFill>
              </a:rPr>
              <a:t>22.4 L H</a:t>
            </a:r>
            <a:r>
              <a:rPr lang="en-US" sz="1600" baseline="-25000">
                <a:solidFill>
                  <a:srgbClr val="000000"/>
                </a:solidFill>
              </a:rPr>
              <a:t>2</a:t>
            </a:r>
          </a:p>
        </p:txBody>
      </p:sp>
      <p:sp>
        <p:nvSpPr>
          <p:cNvPr id="914485" name="Rectangle 53"/>
          <p:cNvSpPr>
            <a:spLocks noChangeArrowheads="1"/>
          </p:cNvSpPr>
          <p:nvPr/>
        </p:nvSpPr>
        <p:spPr bwMode="auto">
          <a:xfrm>
            <a:off x="5975350" y="3814763"/>
            <a:ext cx="962025" cy="336550"/>
          </a:xfrm>
          <a:prstGeom prst="rect">
            <a:avLst/>
          </a:prstGeom>
          <a:noFill/>
          <a:ln w="9525">
            <a:noFill/>
            <a:miter lim="800000"/>
            <a:headEnd/>
            <a:tailEnd/>
          </a:ln>
        </p:spPr>
        <p:txBody>
          <a:bodyPr wrap="none">
            <a:spAutoFit/>
          </a:bodyPr>
          <a:lstStyle/>
          <a:p>
            <a:pPr algn="l"/>
            <a:r>
              <a:rPr lang="en-US" sz="1600">
                <a:solidFill>
                  <a:srgbClr val="000000"/>
                </a:solidFill>
              </a:rPr>
              <a:t>1 mol H</a:t>
            </a:r>
            <a:r>
              <a:rPr lang="en-US" sz="1600" baseline="-25000">
                <a:solidFill>
                  <a:srgbClr val="000000"/>
                </a:solidFill>
              </a:rPr>
              <a:t>2</a:t>
            </a:r>
          </a:p>
        </p:txBody>
      </p:sp>
      <p:grpSp>
        <p:nvGrpSpPr>
          <p:cNvPr id="6" name="Group 54"/>
          <p:cNvGrpSpPr>
            <a:grpSpLocks/>
          </p:cNvGrpSpPr>
          <p:nvPr/>
        </p:nvGrpSpPr>
        <p:grpSpPr bwMode="auto">
          <a:xfrm>
            <a:off x="5989638" y="3582988"/>
            <a:ext cx="1008062" cy="542925"/>
            <a:chOff x="3885" y="2931"/>
            <a:chExt cx="542" cy="342"/>
          </a:xfrm>
        </p:grpSpPr>
        <p:sp>
          <p:nvSpPr>
            <p:cNvPr id="220231" name="AutoShape 55"/>
            <p:cNvSpPr>
              <a:spLocks noChangeArrowheads="1"/>
            </p:cNvSpPr>
            <p:nvPr/>
          </p:nvSpPr>
          <p:spPr bwMode="auto">
            <a:xfrm>
              <a:off x="3885" y="2931"/>
              <a:ext cx="542" cy="342"/>
            </a:xfrm>
            <a:prstGeom prst="bracketPair">
              <a:avLst>
                <a:gd name="adj" fmla="val 16667"/>
              </a:avLst>
            </a:prstGeom>
            <a:noFill/>
            <a:ln w="9525">
              <a:solidFill>
                <a:schemeClr val="tx1"/>
              </a:solidFill>
              <a:round/>
              <a:headEnd/>
              <a:tailEnd/>
            </a:ln>
          </p:spPr>
          <p:txBody>
            <a:bodyPr wrap="none" anchor="ctr"/>
            <a:lstStyle/>
            <a:p>
              <a:endParaRPr lang="en-US">
                <a:solidFill>
                  <a:srgbClr val="000000"/>
                </a:solidFill>
              </a:endParaRPr>
            </a:p>
          </p:txBody>
        </p:sp>
        <p:sp>
          <p:nvSpPr>
            <p:cNvPr id="220232" name="Line 56"/>
            <p:cNvSpPr>
              <a:spLocks noChangeShapeType="1"/>
            </p:cNvSpPr>
            <p:nvPr/>
          </p:nvSpPr>
          <p:spPr bwMode="auto">
            <a:xfrm>
              <a:off x="3906" y="3104"/>
              <a:ext cx="502" cy="0"/>
            </a:xfrm>
            <a:prstGeom prst="line">
              <a:avLst/>
            </a:prstGeom>
            <a:noFill/>
            <a:ln w="9525">
              <a:solidFill>
                <a:schemeClr val="tx1"/>
              </a:solidFill>
              <a:round/>
              <a:headEnd/>
              <a:tailEnd/>
            </a:ln>
          </p:spPr>
          <p:txBody>
            <a:bodyPr/>
            <a:lstStyle/>
            <a:p>
              <a:endParaRPr lang="en-US">
                <a:solidFill>
                  <a:srgbClr val="000000"/>
                </a:solidFill>
              </a:endParaRPr>
            </a:p>
          </p:txBody>
        </p:sp>
      </p:grpSp>
      <p:sp>
        <p:nvSpPr>
          <p:cNvPr id="914489" name="Line 57"/>
          <p:cNvSpPr>
            <a:spLocks noChangeShapeType="1"/>
          </p:cNvSpPr>
          <p:nvPr/>
        </p:nvSpPr>
        <p:spPr bwMode="auto">
          <a:xfrm flipV="1">
            <a:off x="5297488" y="3687763"/>
            <a:ext cx="584200" cy="90487"/>
          </a:xfrm>
          <a:prstGeom prst="line">
            <a:avLst/>
          </a:prstGeom>
          <a:noFill/>
          <a:ln w="9525">
            <a:solidFill>
              <a:srgbClr val="FF0000"/>
            </a:solidFill>
            <a:round/>
            <a:headEnd/>
            <a:tailEnd/>
          </a:ln>
        </p:spPr>
        <p:txBody>
          <a:bodyPr/>
          <a:lstStyle/>
          <a:p>
            <a:endParaRPr lang="en-US">
              <a:solidFill>
                <a:srgbClr val="000000"/>
              </a:solidFill>
            </a:endParaRPr>
          </a:p>
        </p:txBody>
      </p:sp>
      <p:sp>
        <p:nvSpPr>
          <p:cNvPr id="914490" name="Line 58"/>
          <p:cNvSpPr>
            <a:spLocks noChangeShapeType="1"/>
          </p:cNvSpPr>
          <p:nvPr/>
        </p:nvSpPr>
        <p:spPr bwMode="auto">
          <a:xfrm flipV="1">
            <a:off x="6259513" y="3949700"/>
            <a:ext cx="584200" cy="100013"/>
          </a:xfrm>
          <a:prstGeom prst="line">
            <a:avLst/>
          </a:prstGeom>
          <a:noFill/>
          <a:ln w="9525">
            <a:solidFill>
              <a:srgbClr val="FF0000"/>
            </a:solidFill>
            <a:round/>
            <a:headEnd/>
            <a:tailEnd/>
          </a:ln>
        </p:spPr>
        <p:txBody>
          <a:bodyPr/>
          <a:lstStyle/>
          <a:p>
            <a:endParaRPr lang="en-US">
              <a:solidFill>
                <a:srgbClr val="000000"/>
              </a:solidFill>
            </a:endParaRPr>
          </a:p>
        </p:txBody>
      </p:sp>
      <p:sp>
        <p:nvSpPr>
          <p:cNvPr id="914491" name="Text Box 59"/>
          <p:cNvSpPr txBox="1">
            <a:spLocks noChangeArrowheads="1"/>
          </p:cNvSpPr>
          <p:nvPr/>
        </p:nvSpPr>
        <p:spPr bwMode="auto">
          <a:xfrm>
            <a:off x="6340475" y="2903538"/>
            <a:ext cx="793750" cy="304800"/>
          </a:xfrm>
          <a:prstGeom prst="rect">
            <a:avLst/>
          </a:prstGeom>
          <a:noFill/>
          <a:ln w="9525">
            <a:noFill/>
            <a:miter lim="800000"/>
            <a:headEnd/>
            <a:tailEnd/>
          </a:ln>
        </p:spPr>
        <p:txBody>
          <a:bodyPr wrap="none">
            <a:spAutoFit/>
          </a:bodyPr>
          <a:lstStyle/>
          <a:p>
            <a:pPr algn="l"/>
            <a:r>
              <a:rPr lang="en-US" sz="1400">
                <a:solidFill>
                  <a:srgbClr val="000000"/>
                </a:solidFill>
              </a:rPr>
              <a:t>(13.1 L)</a:t>
            </a:r>
          </a:p>
        </p:txBody>
      </p:sp>
      <p:sp>
        <p:nvSpPr>
          <p:cNvPr id="914493" name="Oval 61">
            <a:hlinkClick r:id="rId3" action="ppaction://hlinksldjump" tooltip="Combined Gas Law Method"/>
          </p:cNvPr>
          <p:cNvSpPr>
            <a:spLocks noChangeArrowheads="1"/>
          </p:cNvSpPr>
          <p:nvPr/>
        </p:nvSpPr>
        <p:spPr bwMode="auto">
          <a:xfrm>
            <a:off x="7343775" y="4329113"/>
            <a:ext cx="549275" cy="549275"/>
          </a:xfrm>
          <a:prstGeom prst="ellipse">
            <a:avLst/>
          </a:prstGeom>
          <a:gradFill rotWithShape="1">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p>
            <a:r>
              <a:rPr lang="en-US" sz="800">
                <a:solidFill>
                  <a:srgbClr val="000000"/>
                </a:solidFill>
              </a:rPr>
              <a:t>Combined</a:t>
            </a:r>
          </a:p>
          <a:p>
            <a:r>
              <a:rPr lang="en-US" sz="800">
                <a:solidFill>
                  <a:srgbClr val="000000"/>
                </a:solidFill>
              </a:rPr>
              <a:t>Gas Law</a:t>
            </a:r>
          </a:p>
        </p:txBody>
      </p:sp>
      <p:sp>
        <p:nvSpPr>
          <p:cNvPr id="914494" name="Text Box 62"/>
          <p:cNvSpPr txBox="1">
            <a:spLocks noChangeArrowheads="1"/>
          </p:cNvSpPr>
          <p:nvPr/>
        </p:nvSpPr>
        <p:spPr bwMode="auto">
          <a:xfrm>
            <a:off x="1881188" y="5172075"/>
            <a:ext cx="2157412" cy="336550"/>
          </a:xfrm>
          <a:prstGeom prst="rect">
            <a:avLst/>
          </a:prstGeom>
          <a:noFill/>
          <a:ln w="9525">
            <a:noFill/>
            <a:miter lim="800000"/>
            <a:headEnd/>
            <a:tailEnd/>
          </a:ln>
        </p:spPr>
        <p:txBody>
          <a:bodyPr wrap="none">
            <a:spAutoFit/>
          </a:bodyPr>
          <a:lstStyle/>
          <a:p>
            <a:pPr algn="l"/>
            <a:r>
              <a:rPr lang="en-US" sz="1600">
                <a:solidFill>
                  <a:srgbClr val="000000"/>
                </a:solidFill>
              </a:rPr>
              <a:t>x mol H</a:t>
            </a:r>
            <a:r>
              <a:rPr lang="en-US" sz="1600" baseline="-25000">
                <a:solidFill>
                  <a:srgbClr val="000000"/>
                </a:solidFill>
              </a:rPr>
              <a:t>2</a:t>
            </a:r>
            <a:r>
              <a:rPr lang="en-US" sz="1600">
                <a:solidFill>
                  <a:srgbClr val="000000"/>
                </a:solidFill>
              </a:rPr>
              <a:t>  =  38.2 g Zn</a:t>
            </a:r>
            <a:endParaRPr lang="en-US" sz="1600" baseline="-25000">
              <a:solidFill>
                <a:srgbClr val="000000"/>
              </a:solidFill>
            </a:endParaRPr>
          </a:p>
        </p:txBody>
      </p:sp>
      <p:sp>
        <p:nvSpPr>
          <p:cNvPr id="914495" name="Text Box 63"/>
          <p:cNvSpPr txBox="1">
            <a:spLocks noChangeArrowheads="1"/>
          </p:cNvSpPr>
          <p:nvPr/>
        </p:nvSpPr>
        <p:spPr bwMode="auto">
          <a:xfrm>
            <a:off x="3965575" y="5310188"/>
            <a:ext cx="1042988" cy="336550"/>
          </a:xfrm>
          <a:prstGeom prst="rect">
            <a:avLst/>
          </a:prstGeom>
          <a:noFill/>
          <a:ln w="9525">
            <a:noFill/>
            <a:miter lim="800000"/>
            <a:headEnd/>
            <a:tailEnd/>
          </a:ln>
        </p:spPr>
        <p:txBody>
          <a:bodyPr wrap="none">
            <a:spAutoFit/>
          </a:bodyPr>
          <a:lstStyle/>
          <a:p>
            <a:pPr algn="l"/>
            <a:r>
              <a:rPr lang="en-US" sz="1600">
                <a:solidFill>
                  <a:srgbClr val="000000"/>
                </a:solidFill>
              </a:rPr>
              <a:t>65.4 g Zn</a:t>
            </a:r>
            <a:endParaRPr lang="en-US" sz="1600" baseline="-25000">
              <a:solidFill>
                <a:srgbClr val="000000"/>
              </a:solidFill>
            </a:endParaRPr>
          </a:p>
        </p:txBody>
      </p:sp>
      <p:sp>
        <p:nvSpPr>
          <p:cNvPr id="914496" name="Text Box 64"/>
          <p:cNvSpPr txBox="1">
            <a:spLocks noChangeArrowheads="1"/>
          </p:cNvSpPr>
          <p:nvPr/>
        </p:nvSpPr>
        <p:spPr bwMode="auto">
          <a:xfrm>
            <a:off x="5991225" y="5183188"/>
            <a:ext cx="1590675" cy="336550"/>
          </a:xfrm>
          <a:prstGeom prst="rect">
            <a:avLst/>
          </a:prstGeom>
          <a:noFill/>
          <a:ln w="9525">
            <a:noFill/>
            <a:miter lim="800000"/>
            <a:headEnd/>
            <a:tailEnd/>
          </a:ln>
        </p:spPr>
        <p:txBody>
          <a:bodyPr wrap="none">
            <a:spAutoFit/>
          </a:bodyPr>
          <a:lstStyle/>
          <a:p>
            <a:pPr algn="l"/>
            <a:r>
              <a:rPr lang="en-US" sz="1600">
                <a:solidFill>
                  <a:srgbClr val="000000"/>
                </a:solidFill>
              </a:rPr>
              <a:t>=  0.584 mol H</a:t>
            </a:r>
            <a:r>
              <a:rPr lang="en-US" sz="1600" baseline="-25000">
                <a:solidFill>
                  <a:srgbClr val="000000"/>
                </a:solidFill>
              </a:rPr>
              <a:t>2</a:t>
            </a:r>
          </a:p>
        </p:txBody>
      </p:sp>
      <p:sp>
        <p:nvSpPr>
          <p:cNvPr id="914497" name="Rectangle 65"/>
          <p:cNvSpPr>
            <a:spLocks noChangeArrowheads="1"/>
          </p:cNvSpPr>
          <p:nvPr/>
        </p:nvSpPr>
        <p:spPr bwMode="auto">
          <a:xfrm>
            <a:off x="4017963" y="5045075"/>
            <a:ext cx="974725" cy="336550"/>
          </a:xfrm>
          <a:prstGeom prst="rect">
            <a:avLst/>
          </a:prstGeom>
          <a:noFill/>
          <a:ln w="9525">
            <a:noFill/>
            <a:miter lim="800000"/>
            <a:headEnd/>
            <a:tailEnd/>
          </a:ln>
        </p:spPr>
        <p:txBody>
          <a:bodyPr wrap="none">
            <a:spAutoFit/>
          </a:bodyPr>
          <a:lstStyle/>
          <a:p>
            <a:pPr algn="l"/>
            <a:r>
              <a:rPr lang="en-US" sz="1600">
                <a:solidFill>
                  <a:srgbClr val="000000"/>
                </a:solidFill>
              </a:rPr>
              <a:t>1 mol Zn</a:t>
            </a:r>
            <a:endParaRPr lang="en-US" sz="1600" baseline="-25000">
              <a:solidFill>
                <a:srgbClr val="000000"/>
              </a:solidFill>
            </a:endParaRPr>
          </a:p>
        </p:txBody>
      </p:sp>
      <p:sp>
        <p:nvSpPr>
          <p:cNvPr id="914498" name="Rectangle 66"/>
          <p:cNvSpPr>
            <a:spLocks noChangeArrowheads="1"/>
          </p:cNvSpPr>
          <p:nvPr/>
        </p:nvSpPr>
        <p:spPr bwMode="auto">
          <a:xfrm>
            <a:off x="5016500" y="5038725"/>
            <a:ext cx="962025" cy="336550"/>
          </a:xfrm>
          <a:prstGeom prst="rect">
            <a:avLst/>
          </a:prstGeom>
          <a:noFill/>
          <a:ln w="9525">
            <a:noFill/>
            <a:miter lim="800000"/>
            <a:headEnd/>
            <a:tailEnd/>
          </a:ln>
        </p:spPr>
        <p:txBody>
          <a:bodyPr wrap="none">
            <a:spAutoFit/>
          </a:bodyPr>
          <a:lstStyle/>
          <a:p>
            <a:pPr algn="l"/>
            <a:r>
              <a:rPr lang="en-US" sz="1600">
                <a:solidFill>
                  <a:srgbClr val="000000"/>
                </a:solidFill>
              </a:rPr>
              <a:t>1 mol H</a:t>
            </a:r>
            <a:r>
              <a:rPr lang="en-US" sz="1600" baseline="-25000">
                <a:solidFill>
                  <a:srgbClr val="000000"/>
                </a:solidFill>
              </a:rPr>
              <a:t>2</a:t>
            </a:r>
          </a:p>
        </p:txBody>
      </p:sp>
      <p:grpSp>
        <p:nvGrpSpPr>
          <p:cNvPr id="7" name="Group 67"/>
          <p:cNvGrpSpPr>
            <a:grpSpLocks/>
          </p:cNvGrpSpPr>
          <p:nvPr/>
        </p:nvGrpSpPr>
        <p:grpSpPr bwMode="auto">
          <a:xfrm>
            <a:off x="4019550" y="5083175"/>
            <a:ext cx="989013" cy="542925"/>
            <a:chOff x="2353" y="2935"/>
            <a:chExt cx="1505" cy="342"/>
          </a:xfrm>
        </p:grpSpPr>
        <p:sp>
          <p:nvSpPr>
            <p:cNvPr id="220229" name="AutoShape 68"/>
            <p:cNvSpPr>
              <a:spLocks noChangeArrowheads="1"/>
            </p:cNvSpPr>
            <p:nvPr/>
          </p:nvSpPr>
          <p:spPr bwMode="auto">
            <a:xfrm>
              <a:off x="2353" y="2935"/>
              <a:ext cx="1505" cy="342"/>
            </a:xfrm>
            <a:prstGeom prst="bracketPair">
              <a:avLst>
                <a:gd name="adj" fmla="val 16667"/>
              </a:avLst>
            </a:prstGeom>
            <a:noFill/>
            <a:ln w="9525">
              <a:solidFill>
                <a:schemeClr val="tx1"/>
              </a:solidFill>
              <a:round/>
              <a:headEnd/>
              <a:tailEnd/>
            </a:ln>
          </p:spPr>
          <p:txBody>
            <a:bodyPr wrap="none" anchor="ctr"/>
            <a:lstStyle/>
            <a:p>
              <a:endParaRPr lang="en-US">
                <a:solidFill>
                  <a:srgbClr val="000000"/>
                </a:solidFill>
              </a:endParaRPr>
            </a:p>
          </p:txBody>
        </p:sp>
        <p:sp>
          <p:nvSpPr>
            <p:cNvPr id="220230" name="Line 69"/>
            <p:cNvSpPr>
              <a:spLocks noChangeShapeType="1"/>
            </p:cNvSpPr>
            <p:nvPr/>
          </p:nvSpPr>
          <p:spPr bwMode="auto">
            <a:xfrm>
              <a:off x="2380" y="3108"/>
              <a:ext cx="1440" cy="0"/>
            </a:xfrm>
            <a:prstGeom prst="line">
              <a:avLst/>
            </a:prstGeom>
            <a:noFill/>
            <a:ln w="9525">
              <a:solidFill>
                <a:schemeClr val="tx1"/>
              </a:solidFill>
              <a:round/>
              <a:headEnd/>
              <a:tailEnd/>
            </a:ln>
          </p:spPr>
          <p:txBody>
            <a:bodyPr/>
            <a:lstStyle/>
            <a:p>
              <a:endParaRPr lang="en-US">
                <a:solidFill>
                  <a:srgbClr val="000000"/>
                </a:solidFill>
              </a:endParaRPr>
            </a:p>
          </p:txBody>
        </p:sp>
      </p:grpSp>
      <p:sp>
        <p:nvSpPr>
          <p:cNvPr id="914502" name="Rectangle 70"/>
          <p:cNvSpPr>
            <a:spLocks noChangeArrowheads="1"/>
          </p:cNvSpPr>
          <p:nvPr/>
        </p:nvSpPr>
        <p:spPr bwMode="auto">
          <a:xfrm>
            <a:off x="5003800" y="5308600"/>
            <a:ext cx="974725" cy="336550"/>
          </a:xfrm>
          <a:prstGeom prst="rect">
            <a:avLst/>
          </a:prstGeom>
          <a:noFill/>
          <a:ln w="9525">
            <a:noFill/>
            <a:miter lim="800000"/>
            <a:headEnd/>
            <a:tailEnd/>
          </a:ln>
        </p:spPr>
        <p:txBody>
          <a:bodyPr wrap="none">
            <a:spAutoFit/>
          </a:bodyPr>
          <a:lstStyle/>
          <a:p>
            <a:pPr algn="l"/>
            <a:r>
              <a:rPr lang="en-US" sz="1600">
                <a:solidFill>
                  <a:srgbClr val="000000"/>
                </a:solidFill>
              </a:rPr>
              <a:t>1 mol Zn</a:t>
            </a:r>
            <a:endParaRPr lang="en-US" sz="1600" baseline="-25000">
              <a:solidFill>
                <a:srgbClr val="000000"/>
              </a:solidFill>
            </a:endParaRPr>
          </a:p>
        </p:txBody>
      </p:sp>
      <p:sp>
        <p:nvSpPr>
          <p:cNvPr id="914503" name="Line 71"/>
          <p:cNvSpPr>
            <a:spLocks noChangeShapeType="1"/>
          </p:cNvSpPr>
          <p:nvPr/>
        </p:nvSpPr>
        <p:spPr bwMode="auto">
          <a:xfrm flipV="1">
            <a:off x="3484563" y="5338763"/>
            <a:ext cx="469900" cy="65087"/>
          </a:xfrm>
          <a:prstGeom prst="line">
            <a:avLst/>
          </a:prstGeom>
          <a:noFill/>
          <a:ln w="9525">
            <a:solidFill>
              <a:srgbClr val="FF0000"/>
            </a:solidFill>
            <a:round/>
            <a:headEnd/>
            <a:tailEnd/>
          </a:ln>
        </p:spPr>
        <p:txBody>
          <a:bodyPr/>
          <a:lstStyle/>
          <a:p>
            <a:endParaRPr lang="en-US">
              <a:solidFill>
                <a:srgbClr val="000000"/>
              </a:solidFill>
            </a:endParaRPr>
          </a:p>
        </p:txBody>
      </p:sp>
      <p:sp>
        <p:nvSpPr>
          <p:cNvPr id="914504" name="Line 72"/>
          <p:cNvSpPr>
            <a:spLocks noChangeShapeType="1"/>
          </p:cNvSpPr>
          <p:nvPr/>
        </p:nvSpPr>
        <p:spPr bwMode="auto">
          <a:xfrm flipV="1">
            <a:off x="4492625" y="5480050"/>
            <a:ext cx="457200" cy="61913"/>
          </a:xfrm>
          <a:prstGeom prst="line">
            <a:avLst/>
          </a:prstGeom>
          <a:noFill/>
          <a:ln w="9525">
            <a:solidFill>
              <a:srgbClr val="FF0000"/>
            </a:solidFill>
            <a:round/>
            <a:headEnd/>
            <a:tailEnd/>
          </a:ln>
        </p:spPr>
        <p:txBody>
          <a:bodyPr/>
          <a:lstStyle/>
          <a:p>
            <a:endParaRPr lang="en-US">
              <a:solidFill>
                <a:srgbClr val="000000"/>
              </a:solidFill>
            </a:endParaRPr>
          </a:p>
        </p:txBody>
      </p:sp>
      <p:grpSp>
        <p:nvGrpSpPr>
          <p:cNvPr id="8" name="Group 73"/>
          <p:cNvGrpSpPr>
            <a:grpSpLocks/>
          </p:cNvGrpSpPr>
          <p:nvPr/>
        </p:nvGrpSpPr>
        <p:grpSpPr bwMode="auto">
          <a:xfrm>
            <a:off x="5033963" y="5076825"/>
            <a:ext cx="925512" cy="542925"/>
            <a:chOff x="3885" y="2931"/>
            <a:chExt cx="542" cy="342"/>
          </a:xfrm>
        </p:grpSpPr>
        <p:sp>
          <p:nvSpPr>
            <p:cNvPr id="220227" name="AutoShape 74"/>
            <p:cNvSpPr>
              <a:spLocks noChangeArrowheads="1"/>
            </p:cNvSpPr>
            <p:nvPr/>
          </p:nvSpPr>
          <p:spPr bwMode="auto">
            <a:xfrm>
              <a:off x="3885" y="2931"/>
              <a:ext cx="542" cy="342"/>
            </a:xfrm>
            <a:prstGeom prst="bracketPair">
              <a:avLst>
                <a:gd name="adj" fmla="val 16667"/>
              </a:avLst>
            </a:prstGeom>
            <a:noFill/>
            <a:ln w="9525">
              <a:solidFill>
                <a:schemeClr val="tx1"/>
              </a:solidFill>
              <a:round/>
              <a:headEnd/>
              <a:tailEnd/>
            </a:ln>
          </p:spPr>
          <p:txBody>
            <a:bodyPr wrap="none" anchor="ctr"/>
            <a:lstStyle/>
            <a:p>
              <a:endParaRPr lang="en-US">
                <a:solidFill>
                  <a:srgbClr val="000000"/>
                </a:solidFill>
              </a:endParaRPr>
            </a:p>
          </p:txBody>
        </p:sp>
        <p:sp>
          <p:nvSpPr>
            <p:cNvPr id="220228" name="Line 75"/>
            <p:cNvSpPr>
              <a:spLocks noChangeShapeType="1"/>
            </p:cNvSpPr>
            <p:nvPr/>
          </p:nvSpPr>
          <p:spPr bwMode="auto">
            <a:xfrm>
              <a:off x="3906" y="3104"/>
              <a:ext cx="502" cy="0"/>
            </a:xfrm>
            <a:prstGeom prst="line">
              <a:avLst/>
            </a:prstGeom>
            <a:noFill/>
            <a:ln w="9525">
              <a:solidFill>
                <a:schemeClr val="tx1"/>
              </a:solidFill>
              <a:round/>
              <a:headEnd/>
              <a:tailEnd/>
            </a:ln>
          </p:spPr>
          <p:txBody>
            <a:bodyPr/>
            <a:lstStyle/>
            <a:p>
              <a:endParaRPr lang="en-US">
                <a:solidFill>
                  <a:srgbClr val="000000"/>
                </a:solidFill>
              </a:endParaRPr>
            </a:p>
          </p:txBody>
        </p:sp>
      </p:grpSp>
      <p:sp>
        <p:nvSpPr>
          <p:cNvPr id="914508" name="Line 76"/>
          <p:cNvSpPr>
            <a:spLocks noChangeShapeType="1"/>
          </p:cNvSpPr>
          <p:nvPr/>
        </p:nvSpPr>
        <p:spPr bwMode="auto">
          <a:xfrm flipV="1">
            <a:off x="4251325" y="5195888"/>
            <a:ext cx="647700" cy="79375"/>
          </a:xfrm>
          <a:prstGeom prst="line">
            <a:avLst/>
          </a:prstGeom>
          <a:noFill/>
          <a:ln w="9525">
            <a:solidFill>
              <a:srgbClr val="FF0000"/>
            </a:solidFill>
            <a:round/>
            <a:headEnd/>
            <a:tailEnd/>
          </a:ln>
        </p:spPr>
        <p:txBody>
          <a:bodyPr/>
          <a:lstStyle/>
          <a:p>
            <a:endParaRPr lang="en-US">
              <a:solidFill>
                <a:srgbClr val="000000"/>
              </a:solidFill>
            </a:endParaRPr>
          </a:p>
        </p:txBody>
      </p:sp>
      <p:sp>
        <p:nvSpPr>
          <p:cNvPr id="914509" name="Line 77"/>
          <p:cNvSpPr>
            <a:spLocks noChangeShapeType="1"/>
          </p:cNvSpPr>
          <p:nvPr/>
        </p:nvSpPr>
        <p:spPr bwMode="auto">
          <a:xfrm flipV="1">
            <a:off x="5267325" y="5462588"/>
            <a:ext cx="622300" cy="73025"/>
          </a:xfrm>
          <a:prstGeom prst="line">
            <a:avLst/>
          </a:prstGeom>
          <a:noFill/>
          <a:ln w="9525">
            <a:solidFill>
              <a:srgbClr val="FF0000"/>
            </a:solidFill>
            <a:round/>
            <a:headEnd/>
            <a:tailEnd/>
          </a:ln>
        </p:spPr>
        <p:txBody>
          <a:bodyPr/>
          <a:lstStyle/>
          <a:p>
            <a:endParaRPr lang="en-US">
              <a:solidFill>
                <a:srgbClr val="000000"/>
              </a:solidFill>
            </a:endParaRPr>
          </a:p>
        </p:txBody>
      </p:sp>
      <p:sp>
        <p:nvSpPr>
          <p:cNvPr id="914518" name="Text Box 86"/>
          <p:cNvSpPr txBox="1">
            <a:spLocks noChangeArrowheads="1"/>
          </p:cNvSpPr>
          <p:nvPr/>
        </p:nvSpPr>
        <p:spPr bwMode="auto">
          <a:xfrm>
            <a:off x="898525" y="6026150"/>
            <a:ext cx="1355725" cy="336550"/>
          </a:xfrm>
          <a:prstGeom prst="rect">
            <a:avLst/>
          </a:prstGeom>
          <a:noFill/>
          <a:ln w="9525">
            <a:noFill/>
            <a:miter lim="800000"/>
            <a:headEnd/>
            <a:tailEnd/>
          </a:ln>
        </p:spPr>
        <p:txBody>
          <a:bodyPr wrap="none">
            <a:spAutoFit/>
          </a:bodyPr>
          <a:lstStyle/>
          <a:p>
            <a:r>
              <a:rPr lang="en-US" sz="1600">
                <a:solidFill>
                  <a:srgbClr val="000000"/>
                </a:solidFill>
              </a:rPr>
              <a:t>P V  =  n R T</a:t>
            </a:r>
          </a:p>
        </p:txBody>
      </p:sp>
      <p:sp>
        <p:nvSpPr>
          <p:cNvPr id="914519" name="Line 87"/>
          <p:cNvSpPr>
            <a:spLocks noChangeShapeType="1"/>
          </p:cNvSpPr>
          <p:nvPr/>
        </p:nvSpPr>
        <p:spPr bwMode="auto">
          <a:xfrm>
            <a:off x="2319338" y="6200775"/>
            <a:ext cx="422275" cy="0"/>
          </a:xfrm>
          <a:prstGeom prst="line">
            <a:avLst/>
          </a:prstGeom>
          <a:noFill/>
          <a:ln w="12700">
            <a:solidFill>
              <a:schemeClr val="tx1"/>
            </a:solidFill>
            <a:round/>
            <a:headEnd/>
            <a:tailEnd type="triangle" w="med" len="med"/>
          </a:ln>
        </p:spPr>
        <p:txBody>
          <a:bodyPr/>
          <a:lstStyle/>
          <a:p>
            <a:endParaRPr lang="en-US">
              <a:solidFill>
                <a:srgbClr val="000000"/>
              </a:solidFill>
            </a:endParaRPr>
          </a:p>
        </p:txBody>
      </p:sp>
      <p:grpSp>
        <p:nvGrpSpPr>
          <p:cNvPr id="9" name="Group 93"/>
          <p:cNvGrpSpPr>
            <a:grpSpLocks/>
          </p:cNvGrpSpPr>
          <p:nvPr/>
        </p:nvGrpSpPr>
        <p:grpSpPr bwMode="auto">
          <a:xfrm>
            <a:off x="2724150" y="5946775"/>
            <a:ext cx="1123950" cy="611188"/>
            <a:chOff x="1666" y="3987"/>
            <a:chExt cx="708" cy="385"/>
          </a:xfrm>
        </p:grpSpPr>
        <p:sp>
          <p:nvSpPr>
            <p:cNvPr id="220223" name="Text Box 88"/>
            <p:cNvSpPr txBox="1">
              <a:spLocks noChangeArrowheads="1"/>
            </p:cNvSpPr>
            <p:nvPr/>
          </p:nvSpPr>
          <p:spPr bwMode="auto">
            <a:xfrm>
              <a:off x="1666" y="4050"/>
              <a:ext cx="312" cy="212"/>
            </a:xfrm>
            <a:prstGeom prst="rect">
              <a:avLst/>
            </a:prstGeom>
            <a:noFill/>
            <a:ln w="9525">
              <a:noFill/>
              <a:miter lim="800000"/>
              <a:headEnd/>
              <a:tailEnd/>
            </a:ln>
          </p:spPr>
          <p:txBody>
            <a:bodyPr wrap="none">
              <a:spAutoFit/>
            </a:bodyPr>
            <a:lstStyle/>
            <a:p>
              <a:r>
                <a:rPr lang="en-US" sz="1600">
                  <a:solidFill>
                    <a:srgbClr val="000000"/>
                  </a:solidFill>
                </a:rPr>
                <a:t>V =</a:t>
              </a:r>
            </a:p>
          </p:txBody>
        </p:sp>
        <p:sp>
          <p:nvSpPr>
            <p:cNvPr id="220224" name="Rectangle 90"/>
            <p:cNvSpPr>
              <a:spLocks noChangeArrowheads="1"/>
            </p:cNvSpPr>
            <p:nvPr/>
          </p:nvSpPr>
          <p:spPr bwMode="auto">
            <a:xfrm>
              <a:off x="1945" y="3987"/>
              <a:ext cx="429" cy="212"/>
            </a:xfrm>
            <a:prstGeom prst="rect">
              <a:avLst/>
            </a:prstGeom>
            <a:noFill/>
            <a:ln w="9525">
              <a:noFill/>
              <a:miter lim="800000"/>
              <a:headEnd/>
              <a:tailEnd/>
            </a:ln>
          </p:spPr>
          <p:txBody>
            <a:bodyPr wrap="none">
              <a:spAutoFit/>
            </a:bodyPr>
            <a:lstStyle/>
            <a:p>
              <a:r>
                <a:rPr lang="en-US" sz="1600">
                  <a:solidFill>
                    <a:srgbClr val="000000"/>
                  </a:solidFill>
                </a:rPr>
                <a:t>n R T</a:t>
              </a:r>
            </a:p>
          </p:txBody>
        </p:sp>
        <p:sp>
          <p:nvSpPr>
            <p:cNvPr id="220225" name="Line 91"/>
            <p:cNvSpPr>
              <a:spLocks noChangeShapeType="1"/>
            </p:cNvSpPr>
            <p:nvPr/>
          </p:nvSpPr>
          <p:spPr bwMode="auto">
            <a:xfrm>
              <a:off x="1975" y="4165"/>
              <a:ext cx="348" cy="0"/>
            </a:xfrm>
            <a:prstGeom prst="line">
              <a:avLst/>
            </a:prstGeom>
            <a:noFill/>
            <a:ln w="9525">
              <a:solidFill>
                <a:schemeClr val="tx1"/>
              </a:solidFill>
              <a:round/>
              <a:headEnd/>
              <a:tailEnd/>
            </a:ln>
          </p:spPr>
          <p:txBody>
            <a:bodyPr/>
            <a:lstStyle/>
            <a:p>
              <a:endParaRPr lang="en-US">
                <a:solidFill>
                  <a:srgbClr val="000000"/>
                </a:solidFill>
              </a:endParaRPr>
            </a:p>
          </p:txBody>
        </p:sp>
        <p:sp>
          <p:nvSpPr>
            <p:cNvPr id="220226" name="Text Box 92"/>
            <p:cNvSpPr txBox="1">
              <a:spLocks noChangeArrowheads="1"/>
            </p:cNvSpPr>
            <p:nvPr/>
          </p:nvSpPr>
          <p:spPr bwMode="auto">
            <a:xfrm>
              <a:off x="2028" y="4160"/>
              <a:ext cx="201" cy="212"/>
            </a:xfrm>
            <a:prstGeom prst="rect">
              <a:avLst/>
            </a:prstGeom>
            <a:noFill/>
            <a:ln w="9525">
              <a:noFill/>
              <a:miter lim="800000"/>
              <a:headEnd/>
              <a:tailEnd/>
            </a:ln>
          </p:spPr>
          <p:txBody>
            <a:bodyPr wrap="none">
              <a:spAutoFit/>
            </a:bodyPr>
            <a:lstStyle/>
            <a:p>
              <a:r>
                <a:rPr lang="en-US" sz="1600">
                  <a:solidFill>
                    <a:srgbClr val="000000"/>
                  </a:solidFill>
                </a:rPr>
                <a:t>P</a:t>
              </a:r>
            </a:p>
          </p:txBody>
        </p:sp>
      </p:grpSp>
      <p:sp>
        <p:nvSpPr>
          <p:cNvPr id="914526" name="Text Box 94"/>
          <p:cNvSpPr txBox="1">
            <a:spLocks noChangeArrowheads="1"/>
          </p:cNvSpPr>
          <p:nvPr/>
        </p:nvSpPr>
        <p:spPr bwMode="auto">
          <a:xfrm>
            <a:off x="3776663" y="6054725"/>
            <a:ext cx="303212" cy="336550"/>
          </a:xfrm>
          <a:prstGeom prst="rect">
            <a:avLst/>
          </a:prstGeom>
          <a:noFill/>
          <a:ln w="9525">
            <a:noFill/>
            <a:miter lim="800000"/>
            <a:headEnd/>
            <a:tailEnd/>
          </a:ln>
        </p:spPr>
        <p:txBody>
          <a:bodyPr wrap="none">
            <a:spAutoFit/>
          </a:bodyPr>
          <a:lstStyle/>
          <a:p>
            <a:r>
              <a:rPr lang="en-US" sz="1600">
                <a:solidFill>
                  <a:srgbClr val="000000"/>
                </a:solidFill>
              </a:rPr>
              <a:t>=</a:t>
            </a:r>
          </a:p>
        </p:txBody>
      </p:sp>
      <p:sp>
        <p:nvSpPr>
          <p:cNvPr id="914529" name="Rectangle 97"/>
          <p:cNvSpPr>
            <a:spLocks noChangeArrowheads="1"/>
          </p:cNvSpPr>
          <p:nvPr/>
        </p:nvSpPr>
        <p:spPr bwMode="auto">
          <a:xfrm>
            <a:off x="4033838" y="5938838"/>
            <a:ext cx="3559175" cy="336550"/>
          </a:xfrm>
          <a:prstGeom prst="rect">
            <a:avLst/>
          </a:prstGeom>
          <a:noFill/>
          <a:ln w="9525">
            <a:noFill/>
            <a:miter lim="800000"/>
            <a:headEnd/>
            <a:tailEnd/>
          </a:ln>
        </p:spPr>
        <p:txBody>
          <a:bodyPr wrap="none">
            <a:spAutoFit/>
          </a:bodyPr>
          <a:lstStyle/>
          <a:p>
            <a:r>
              <a:rPr lang="en-US" sz="1600">
                <a:solidFill>
                  <a:srgbClr val="000000"/>
                </a:solidFill>
              </a:rPr>
              <a:t>0.584 mol (8.314 L</a:t>
            </a:r>
            <a:r>
              <a:rPr lang="en-US" sz="1600" baseline="30000">
                <a:solidFill>
                  <a:srgbClr val="000000"/>
                </a:solidFill>
              </a:rPr>
              <a:t>.</a:t>
            </a:r>
            <a:r>
              <a:rPr lang="en-US" sz="1600">
                <a:solidFill>
                  <a:srgbClr val="000000"/>
                </a:solidFill>
              </a:rPr>
              <a:t>kPa/mol</a:t>
            </a:r>
            <a:r>
              <a:rPr lang="en-US" sz="1600" baseline="30000">
                <a:solidFill>
                  <a:srgbClr val="000000"/>
                </a:solidFill>
              </a:rPr>
              <a:t>.</a:t>
            </a:r>
            <a:r>
              <a:rPr lang="en-US" sz="1600">
                <a:solidFill>
                  <a:srgbClr val="000000"/>
                </a:solidFill>
              </a:rPr>
              <a:t>K)(361 K)</a:t>
            </a:r>
          </a:p>
        </p:txBody>
      </p:sp>
      <p:sp>
        <p:nvSpPr>
          <p:cNvPr id="914530" name="Line 98"/>
          <p:cNvSpPr>
            <a:spLocks noChangeShapeType="1"/>
          </p:cNvSpPr>
          <p:nvPr/>
        </p:nvSpPr>
        <p:spPr bwMode="auto">
          <a:xfrm>
            <a:off x="4073525" y="6221413"/>
            <a:ext cx="3478213" cy="0"/>
          </a:xfrm>
          <a:prstGeom prst="line">
            <a:avLst/>
          </a:prstGeom>
          <a:noFill/>
          <a:ln w="9525">
            <a:solidFill>
              <a:schemeClr val="tx1"/>
            </a:solidFill>
            <a:round/>
            <a:headEnd/>
            <a:tailEnd/>
          </a:ln>
        </p:spPr>
        <p:txBody>
          <a:bodyPr/>
          <a:lstStyle/>
          <a:p>
            <a:endParaRPr lang="en-US">
              <a:solidFill>
                <a:srgbClr val="000000"/>
              </a:solidFill>
            </a:endParaRPr>
          </a:p>
        </p:txBody>
      </p:sp>
      <p:sp>
        <p:nvSpPr>
          <p:cNvPr id="914531" name="Text Box 99"/>
          <p:cNvSpPr txBox="1">
            <a:spLocks noChangeArrowheads="1"/>
          </p:cNvSpPr>
          <p:nvPr/>
        </p:nvSpPr>
        <p:spPr bwMode="auto">
          <a:xfrm>
            <a:off x="5133975" y="6213475"/>
            <a:ext cx="1098550" cy="336550"/>
          </a:xfrm>
          <a:prstGeom prst="rect">
            <a:avLst/>
          </a:prstGeom>
          <a:noFill/>
          <a:ln w="9525">
            <a:noFill/>
            <a:miter lim="800000"/>
            <a:headEnd/>
            <a:tailEnd/>
          </a:ln>
        </p:spPr>
        <p:txBody>
          <a:bodyPr wrap="none">
            <a:spAutoFit/>
          </a:bodyPr>
          <a:lstStyle/>
          <a:p>
            <a:r>
              <a:rPr lang="en-US" sz="1600">
                <a:solidFill>
                  <a:srgbClr val="000000"/>
                </a:solidFill>
              </a:rPr>
              <a:t>107.3 kPa</a:t>
            </a:r>
          </a:p>
        </p:txBody>
      </p:sp>
      <p:sp>
        <p:nvSpPr>
          <p:cNvPr id="914532" name="Text Box 100"/>
          <p:cNvSpPr txBox="1">
            <a:spLocks noChangeArrowheads="1"/>
          </p:cNvSpPr>
          <p:nvPr/>
        </p:nvSpPr>
        <p:spPr bwMode="auto">
          <a:xfrm>
            <a:off x="7550150" y="6046788"/>
            <a:ext cx="303213" cy="336550"/>
          </a:xfrm>
          <a:prstGeom prst="rect">
            <a:avLst/>
          </a:prstGeom>
          <a:noFill/>
          <a:ln w="9525">
            <a:noFill/>
            <a:miter lim="800000"/>
            <a:headEnd/>
            <a:tailEnd/>
          </a:ln>
        </p:spPr>
        <p:txBody>
          <a:bodyPr wrap="none">
            <a:spAutoFit/>
          </a:bodyPr>
          <a:lstStyle/>
          <a:p>
            <a:r>
              <a:rPr lang="en-US" sz="1600">
                <a:solidFill>
                  <a:srgbClr val="000000"/>
                </a:solidFill>
              </a:rPr>
              <a:t>=</a:t>
            </a:r>
          </a:p>
        </p:txBody>
      </p:sp>
      <p:sp>
        <p:nvSpPr>
          <p:cNvPr id="914533" name="Freeform 101"/>
          <p:cNvSpPr>
            <a:spLocks/>
          </p:cNvSpPr>
          <p:nvPr/>
        </p:nvSpPr>
        <p:spPr bwMode="auto">
          <a:xfrm>
            <a:off x="7375525" y="3497263"/>
            <a:ext cx="1290638" cy="2411412"/>
          </a:xfrm>
          <a:custGeom>
            <a:avLst/>
            <a:gdLst>
              <a:gd name="T0" fmla="*/ 2147483647 w 813"/>
              <a:gd name="T1" fmla="*/ 0 h 1519"/>
              <a:gd name="T2" fmla="*/ 2147483647 w 813"/>
              <a:gd name="T3" fmla="*/ 2147483647 h 1519"/>
              <a:gd name="T4" fmla="*/ 0 w 813"/>
              <a:gd name="T5" fmla="*/ 2147483647 h 1519"/>
              <a:gd name="T6" fmla="*/ 0 60000 65536"/>
              <a:gd name="T7" fmla="*/ 0 60000 65536"/>
              <a:gd name="T8" fmla="*/ 0 60000 65536"/>
              <a:gd name="T9" fmla="*/ 0 w 813"/>
              <a:gd name="T10" fmla="*/ 0 h 1519"/>
              <a:gd name="T11" fmla="*/ 813 w 813"/>
              <a:gd name="T12" fmla="*/ 1519 h 1519"/>
            </a:gdLst>
            <a:ahLst/>
            <a:cxnLst>
              <a:cxn ang="T6">
                <a:pos x="T0" y="T1"/>
              </a:cxn>
              <a:cxn ang="T7">
                <a:pos x="T2" y="T3"/>
              </a:cxn>
              <a:cxn ang="T8">
                <a:pos x="T4" y="T5"/>
              </a:cxn>
            </a:cxnLst>
            <a:rect l="T9" t="T10" r="T11" b="T12"/>
            <a:pathLst>
              <a:path w="813" h="1519">
                <a:moveTo>
                  <a:pt x="589" y="0"/>
                </a:moveTo>
                <a:cubicBezTo>
                  <a:pt x="610" y="160"/>
                  <a:pt x="813" y="703"/>
                  <a:pt x="715" y="956"/>
                </a:cubicBezTo>
                <a:cubicBezTo>
                  <a:pt x="617" y="1209"/>
                  <a:pt x="299" y="1368"/>
                  <a:pt x="0" y="1519"/>
                </a:cubicBezTo>
              </a:path>
            </a:pathLst>
          </a:custGeom>
          <a:noFill/>
          <a:ln w="9525">
            <a:solidFill>
              <a:schemeClr val="tx1"/>
            </a:solidFill>
            <a:round/>
            <a:headEnd/>
            <a:tailEnd type="stealth" w="med" len="med"/>
          </a:ln>
        </p:spPr>
        <p:txBody>
          <a:bodyPr/>
          <a:lstStyle/>
          <a:p>
            <a:endParaRPr lang="en-US">
              <a:solidFill>
                <a:srgbClr val="000000"/>
              </a:solidFill>
            </a:endParaRPr>
          </a:p>
        </p:txBody>
      </p:sp>
      <p:sp>
        <p:nvSpPr>
          <p:cNvPr id="914534" name="Text Box 102"/>
          <p:cNvSpPr txBox="1">
            <a:spLocks noChangeArrowheads="1"/>
          </p:cNvSpPr>
          <p:nvPr/>
        </p:nvSpPr>
        <p:spPr bwMode="auto">
          <a:xfrm>
            <a:off x="7513638" y="5502275"/>
            <a:ext cx="1517650" cy="274638"/>
          </a:xfrm>
          <a:prstGeom prst="rect">
            <a:avLst/>
          </a:prstGeom>
          <a:solidFill>
            <a:schemeClr val="bg1"/>
          </a:solidFill>
          <a:ln w="9525">
            <a:noFill/>
            <a:miter lim="800000"/>
            <a:headEnd/>
            <a:tailEnd/>
          </a:ln>
        </p:spPr>
        <p:txBody>
          <a:bodyPr wrap="none">
            <a:spAutoFit/>
          </a:bodyPr>
          <a:lstStyle/>
          <a:p>
            <a:r>
              <a:rPr lang="en-US">
                <a:solidFill>
                  <a:srgbClr val="000000"/>
                </a:solidFill>
              </a:rPr>
              <a:t>88</a:t>
            </a:r>
            <a:r>
              <a:rPr lang="en-US" baseline="30000">
                <a:solidFill>
                  <a:srgbClr val="000000"/>
                </a:solidFill>
              </a:rPr>
              <a:t>o</a:t>
            </a:r>
            <a:r>
              <a:rPr lang="en-US">
                <a:solidFill>
                  <a:srgbClr val="000000"/>
                </a:solidFill>
              </a:rPr>
              <a:t>C + 273 = 361 K</a:t>
            </a:r>
          </a:p>
        </p:txBody>
      </p:sp>
    </p:spTree>
    <p:extLst>
      <p:ext uri="{BB962C8B-B14F-4D97-AF65-F5344CB8AC3E}">
        <p14:creationId xmlns:p14="http://schemas.microsoft.com/office/powerpoint/2010/main" val="7174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914443"/>
                                        </p:tgtEl>
                                        <p:attrNameLst>
                                          <p:attrName>style.visibility</p:attrName>
                                        </p:attrNameLst>
                                      </p:cBhvr>
                                      <p:to>
                                        <p:strVal val="visible"/>
                                      </p:to>
                                    </p:set>
                                    <p:animEffect transition="in" filter="fade">
                                      <p:cBhvr>
                                        <p:cTn id="7" dur="1000"/>
                                        <p:tgtEl>
                                          <p:spTgt spid="914443"/>
                                        </p:tgtEl>
                                      </p:cBhvr>
                                    </p:animEffect>
                                    <p:anim calcmode="lin" valueType="num">
                                      <p:cBhvr>
                                        <p:cTn id="8" dur="1000" fill="hold"/>
                                        <p:tgtEl>
                                          <p:spTgt spid="914443"/>
                                        </p:tgtEl>
                                        <p:attrNameLst>
                                          <p:attrName>ppt_x</p:attrName>
                                        </p:attrNameLst>
                                      </p:cBhvr>
                                      <p:tavLst>
                                        <p:tav tm="0">
                                          <p:val>
                                            <p:strVal val="#ppt_x-.1"/>
                                          </p:val>
                                        </p:tav>
                                        <p:tav tm="100000">
                                          <p:val>
                                            <p:strVal val="#ppt_x"/>
                                          </p:val>
                                        </p:tav>
                                      </p:tavLst>
                                    </p:anim>
                                    <p:anim calcmode="lin" valueType="num">
                                      <p:cBhvr>
                                        <p:cTn id="9" dur="1000" fill="hold"/>
                                        <p:tgtEl>
                                          <p:spTgt spid="914443"/>
                                        </p:tgtEl>
                                        <p:attrNameLst>
                                          <p:attrName>ppt_y</p:attrName>
                                        </p:attrNameLst>
                                      </p:cBhvr>
                                      <p:tavLst>
                                        <p:tav tm="0">
                                          <p:val>
                                            <p:strVal val="#ppt_y"/>
                                          </p:val>
                                        </p:tav>
                                        <p:tav tm="100000">
                                          <p:val>
                                            <p:strVal val="#ppt_y"/>
                                          </p:val>
                                        </p:tav>
                                      </p:tavLst>
                                    </p:anim>
                                  </p:childTnLst>
                                </p:cTn>
                              </p:par>
                              <p:par>
                                <p:cTn id="10" presetID="9" presetClass="entr" presetSubtype="0" fill="hold" grpId="0" nodeType="withEffect">
                                  <p:stCondLst>
                                    <p:cond delay="1000"/>
                                  </p:stCondLst>
                                  <p:childTnLst>
                                    <p:set>
                                      <p:cBhvr>
                                        <p:cTn id="11" dur="1" fill="hold">
                                          <p:stCondLst>
                                            <p:cond delay="0"/>
                                          </p:stCondLst>
                                        </p:cTn>
                                        <p:tgtEl>
                                          <p:spTgt spid="914446"/>
                                        </p:tgtEl>
                                        <p:attrNameLst>
                                          <p:attrName>style.visibility</p:attrName>
                                        </p:attrNameLst>
                                      </p:cBhvr>
                                      <p:to>
                                        <p:strVal val="visible"/>
                                      </p:to>
                                    </p:set>
                                    <p:animEffect transition="in" filter="dissolve">
                                      <p:cBhvr>
                                        <p:cTn id="12" dur="500"/>
                                        <p:tgtEl>
                                          <p:spTgt spid="914446"/>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914447"/>
                                        </p:tgtEl>
                                        <p:attrNameLst>
                                          <p:attrName>style.visibility</p:attrName>
                                        </p:attrNameLst>
                                      </p:cBhvr>
                                      <p:to>
                                        <p:strVal val="visible"/>
                                      </p:to>
                                    </p:set>
                                    <p:animEffect transition="in" filter="fade">
                                      <p:cBhvr>
                                        <p:cTn id="17" dur="1000"/>
                                        <p:tgtEl>
                                          <p:spTgt spid="914447"/>
                                        </p:tgtEl>
                                      </p:cBhvr>
                                    </p:animEffect>
                                    <p:anim calcmode="lin" valueType="num">
                                      <p:cBhvr>
                                        <p:cTn id="18" dur="1000" fill="hold"/>
                                        <p:tgtEl>
                                          <p:spTgt spid="914447"/>
                                        </p:tgtEl>
                                        <p:attrNameLst>
                                          <p:attrName>ppt_x</p:attrName>
                                        </p:attrNameLst>
                                      </p:cBhvr>
                                      <p:tavLst>
                                        <p:tav tm="0">
                                          <p:val>
                                            <p:strVal val="#ppt_x"/>
                                          </p:val>
                                        </p:tav>
                                        <p:tav tm="100000">
                                          <p:val>
                                            <p:strVal val="#ppt_x"/>
                                          </p:val>
                                        </p:tav>
                                      </p:tavLst>
                                    </p:anim>
                                    <p:anim calcmode="lin" valueType="num">
                                      <p:cBhvr>
                                        <p:cTn id="19" dur="1000" fill="hold"/>
                                        <p:tgtEl>
                                          <p:spTgt spid="91444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914444"/>
                                        </p:tgtEl>
                                        <p:attrNameLst>
                                          <p:attrName>style.visibility</p:attrName>
                                        </p:attrNameLst>
                                      </p:cBhvr>
                                      <p:to>
                                        <p:strVal val="visible"/>
                                      </p:to>
                                    </p:set>
                                    <p:animEffect transition="in" filter="fade">
                                      <p:cBhvr>
                                        <p:cTn id="24" dur="1000"/>
                                        <p:tgtEl>
                                          <p:spTgt spid="914444"/>
                                        </p:tgtEl>
                                      </p:cBhvr>
                                    </p:animEffect>
                                    <p:anim calcmode="lin" valueType="num">
                                      <p:cBhvr>
                                        <p:cTn id="25" dur="1000" fill="hold"/>
                                        <p:tgtEl>
                                          <p:spTgt spid="914444"/>
                                        </p:tgtEl>
                                        <p:attrNameLst>
                                          <p:attrName>ppt_x</p:attrName>
                                        </p:attrNameLst>
                                      </p:cBhvr>
                                      <p:tavLst>
                                        <p:tav tm="0">
                                          <p:val>
                                            <p:strVal val="#ppt_x"/>
                                          </p:val>
                                        </p:tav>
                                        <p:tav tm="100000">
                                          <p:val>
                                            <p:strVal val="#ppt_x"/>
                                          </p:val>
                                        </p:tav>
                                      </p:tavLst>
                                    </p:anim>
                                    <p:anim calcmode="lin" valueType="num">
                                      <p:cBhvr>
                                        <p:cTn id="26" dur="1000" fill="hold"/>
                                        <p:tgtEl>
                                          <p:spTgt spid="91444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914445"/>
                                        </p:tgtEl>
                                        <p:attrNameLst>
                                          <p:attrName>style.visibility</p:attrName>
                                        </p:attrNameLst>
                                      </p:cBhvr>
                                      <p:to>
                                        <p:strVal val="visible"/>
                                      </p:to>
                                    </p:set>
                                    <p:animEffect transition="in" filter="fade">
                                      <p:cBhvr>
                                        <p:cTn id="31" dur="1000"/>
                                        <p:tgtEl>
                                          <p:spTgt spid="914445"/>
                                        </p:tgtEl>
                                      </p:cBhvr>
                                    </p:animEffect>
                                    <p:anim calcmode="lin" valueType="num">
                                      <p:cBhvr>
                                        <p:cTn id="32" dur="1000" fill="hold"/>
                                        <p:tgtEl>
                                          <p:spTgt spid="914445"/>
                                        </p:tgtEl>
                                        <p:attrNameLst>
                                          <p:attrName>ppt_x</p:attrName>
                                        </p:attrNameLst>
                                      </p:cBhvr>
                                      <p:tavLst>
                                        <p:tav tm="0">
                                          <p:val>
                                            <p:strVal val="#ppt_x"/>
                                          </p:val>
                                        </p:tav>
                                        <p:tav tm="100000">
                                          <p:val>
                                            <p:strVal val="#ppt_x"/>
                                          </p:val>
                                        </p:tav>
                                      </p:tavLst>
                                    </p:anim>
                                    <p:anim calcmode="lin" valueType="num">
                                      <p:cBhvr>
                                        <p:cTn id="33" dur="1000" fill="hold"/>
                                        <p:tgtEl>
                                          <p:spTgt spid="91444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914450"/>
                                        </p:tgtEl>
                                        <p:attrNameLst>
                                          <p:attrName>style.visibility</p:attrName>
                                        </p:attrNameLst>
                                      </p:cBhvr>
                                      <p:to>
                                        <p:strVal val="visible"/>
                                      </p:to>
                                    </p:set>
                                    <p:animEffect transition="in" filter="wipe(down)">
                                      <p:cBhvr>
                                        <p:cTn id="38" dur="500"/>
                                        <p:tgtEl>
                                          <p:spTgt spid="91445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914451"/>
                                        </p:tgtEl>
                                        <p:attrNameLst>
                                          <p:attrName>style.visibility</p:attrName>
                                        </p:attrNameLst>
                                      </p:cBhvr>
                                      <p:to>
                                        <p:strVal val="visible"/>
                                      </p:to>
                                    </p:set>
                                    <p:animEffect transition="in" filter="wipe(down)">
                                      <p:cBhvr>
                                        <p:cTn id="43" dur="500"/>
                                        <p:tgtEl>
                                          <p:spTgt spid="914451"/>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dissolve">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childTnLst>
                                    <p:set>
                                      <p:cBhvr>
                                        <p:cTn id="52" dur="1" fill="hold">
                                          <p:stCondLst>
                                            <p:cond delay="0"/>
                                          </p:stCondLst>
                                        </p:cTn>
                                        <p:tgtEl>
                                          <p:spTgt spid="914459"/>
                                        </p:tgtEl>
                                        <p:attrNameLst>
                                          <p:attrName>style.visibility</p:attrName>
                                        </p:attrNameLst>
                                      </p:cBhvr>
                                      <p:to>
                                        <p:strVal val="visible"/>
                                      </p:to>
                                    </p:set>
                                    <p:animEffect transition="in" filter="fade">
                                      <p:cBhvr>
                                        <p:cTn id="53" dur="1000"/>
                                        <p:tgtEl>
                                          <p:spTgt spid="914459"/>
                                        </p:tgtEl>
                                      </p:cBhvr>
                                    </p:animEffect>
                                    <p:anim calcmode="lin" valueType="num">
                                      <p:cBhvr>
                                        <p:cTn id="54" dur="1000" fill="hold"/>
                                        <p:tgtEl>
                                          <p:spTgt spid="914459"/>
                                        </p:tgtEl>
                                        <p:attrNameLst>
                                          <p:attrName>ppt_x</p:attrName>
                                        </p:attrNameLst>
                                      </p:cBhvr>
                                      <p:tavLst>
                                        <p:tav tm="0">
                                          <p:val>
                                            <p:strVal val="#ppt_x"/>
                                          </p:val>
                                        </p:tav>
                                        <p:tav tm="100000">
                                          <p:val>
                                            <p:strVal val="#ppt_x"/>
                                          </p:val>
                                        </p:tav>
                                      </p:tavLst>
                                    </p:anim>
                                    <p:anim calcmode="lin" valueType="num">
                                      <p:cBhvr>
                                        <p:cTn id="55" dur="1000" fill="hold"/>
                                        <p:tgtEl>
                                          <p:spTgt spid="91445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914460"/>
                                        </p:tgtEl>
                                        <p:attrNameLst>
                                          <p:attrName>style.visibility</p:attrName>
                                        </p:attrNameLst>
                                      </p:cBhvr>
                                      <p:to>
                                        <p:strVal val="visible"/>
                                      </p:to>
                                    </p:set>
                                    <p:animEffect transition="in" filter="fade">
                                      <p:cBhvr>
                                        <p:cTn id="60" dur="1000"/>
                                        <p:tgtEl>
                                          <p:spTgt spid="914460"/>
                                        </p:tgtEl>
                                      </p:cBhvr>
                                    </p:animEffect>
                                    <p:anim calcmode="lin" valueType="num">
                                      <p:cBhvr>
                                        <p:cTn id="61" dur="1000" fill="hold"/>
                                        <p:tgtEl>
                                          <p:spTgt spid="914460"/>
                                        </p:tgtEl>
                                        <p:attrNameLst>
                                          <p:attrName>ppt_x</p:attrName>
                                        </p:attrNameLst>
                                      </p:cBhvr>
                                      <p:tavLst>
                                        <p:tav tm="0">
                                          <p:val>
                                            <p:strVal val="#ppt_x"/>
                                          </p:val>
                                        </p:tav>
                                        <p:tav tm="100000">
                                          <p:val>
                                            <p:strVal val="#ppt_x"/>
                                          </p:val>
                                        </p:tav>
                                      </p:tavLst>
                                    </p:anim>
                                    <p:anim calcmode="lin" valueType="num">
                                      <p:cBhvr>
                                        <p:cTn id="62" dur="1000" fill="hold"/>
                                        <p:tgtEl>
                                          <p:spTgt spid="91446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0" fill="hold" grpId="0" nodeType="clickEffect">
                                  <p:stCondLst>
                                    <p:cond delay="0"/>
                                  </p:stCondLst>
                                  <p:childTnLst>
                                    <p:set>
                                      <p:cBhvr>
                                        <p:cTn id="66" dur="1" fill="hold">
                                          <p:stCondLst>
                                            <p:cond delay="0"/>
                                          </p:stCondLst>
                                        </p:cTn>
                                        <p:tgtEl>
                                          <p:spTgt spid="914458"/>
                                        </p:tgtEl>
                                        <p:attrNameLst>
                                          <p:attrName>style.visibility</p:attrName>
                                        </p:attrNameLst>
                                      </p:cBhvr>
                                      <p:to>
                                        <p:strVal val="visible"/>
                                      </p:to>
                                    </p:set>
                                    <p:anim calcmode="lin" valueType="num">
                                      <p:cBhvr>
                                        <p:cTn id="67" dur="500" fill="hold"/>
                                        <p:tgtEl>
                                          <p:spTgt spid="914458"/>
                                        </p:tgtEl>
                                        <p:attrNameLst>
                                          <p:attrName>ppt_w</p:attrName>
                                        </p:attrNameLst>
                                      </p:cBhvr>
                                      <p:tavLst>
                                        <p:tav tm="0">
                                          <p:val>
                                            <p:fltVal val="0"/>
                                          </p:val>
                                        </p:tav>
                                        <p:tav tm="100000">
                                          <p:val>
                                            <p:strVal val="#ppt_w"/>
                                          </p:val>
                                        </p:tav>
                                      </p:tavLst>
                                    </p:anim>
                                    <p:anim calcmode="lin" valueType="num">
                                      <p:cBhvr>
                                        <p:cTn id="68" dur="500" fill="hold"/>
                                        <p:tgtEl>
                                          <p:spTgt spid="914458"/>
                                        </p:tgtEl>
                                        <p:attrNameLst>
                                          <p:attrName>ppt_h</p:attrName>
                                        </p:attrNameLst>
                                      </p:cBhvr>
                                      <p:tavLst>
                                        <p:tav tm="0">
                                          <p:val>
                                            <p:fltVal val="0"/>
                                          </p:val>
                                        </p:tav>
                                        <p:tav tm="100000">
                                          <p:val>
                                            <p:strVal val="#ppt_h"/>
                                          </p:val>
                                        </p:tav>
                                      </p:tavLst>
                                    </p:anim>
                                    <p:animEffect transition="in" filter="fade">
                                      <p:cBhvr>
                                        <p:cTn id="69" dur="500"/>
                                        <p:tgtEl>
                                          <p:spTgt spid="914458"/>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0" fill="hold" nodeType="clickEffect">
                                  <p:stCondLst>
                                    <p:cond delay="0"/>
                                  </p:stCondLst>
                                  <p:childTnLst>
                                    <p:set>
                                      <p:cBhvr>
                                        <p:cTn id="73" dur="1" fill="hold">
                                          <p:stCondLst>
                                            <p:cond delay="0"/>
                                          </p:stCondLst>
                                        </p:cTn>
                                        <p:tgtEl>
                                          <p:spTgt spid="3"/>
                                        </p:tgtEl>
                                        <p:attrNameLst>
                                          <p:attrName>style.visibility</p:attrName>
                                        </p:attrNameLst>
                                      </p:cBhvr>
                                      <p:to>
                                        <p:strVal val="visible"/>
                                      </p:to>
                                    </p:set>
                                    <p:anim calcmode="lin" valueType="num">
                                      <p:cBhvr>
                                        <p:cTn id="74" dur="500" fill="hold"/>
                                        <p:tgtEl>
                                          <p:spTgt spid="3"/>
                                        </p:tgtEl>
                                        <p:attrNameLst>
                                          <p:attrName>ppt_w</p:attrName>
                                        </p:attrNameLst>
                                      </p:cBhvr>
                                      <p:tavLst>
                                        <p:tav tm="0">
                                          <p:val>
                                            <p:fltVal val="0"/>
                                          </p:val>
                                        </p:tav>
                                        <p:tav tm="100000">
                                          <p:val>
                                            <p:strVal val="#ppt_w"/>
                                          </p:val>
                                        </p:tav>
                                      </p:tavLst>
                                    </p:anim>
                                    <p:anim calcmode="lin" valueType="num">
                                      <p:cBhvr>
                                        <p:cTn id="75" dur="500" fill="hold"/>
                                        <p:tgtEl>
                                          <p:spTgt spid="3"/>
                                        </p:tgtEl>
                                        <p:attrNameLst>
                                          <p:attrName>ppt_h</p:attrName>
                                        </p:attrNameLst>
                                      </p:cBhvr>
                                      <p:tavLst>
                                        <p:tav tm="0">
                                          <p:val>
                                            <p:fltVal val="0"/>
                                          </p:val>
                                        </p:tav>
                                        <p:tav tm="100000">
                                          <p:val>
                                            <p:strVal val="#ppt_h"/>
                                          </p:val>
                                        </p:tav>
                                      </p:tavLst>
                                    </p:anim>
                                    <p:animEffect transition="in" filter="fade">
                                      <p:cBhvr>
                                        <p:cTn id="76" dur="500"/>
                                        <p:tgtEl>
                                          <p:spTgt spid="3"/>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914483"/>
                                        </p:tgtEl>
                                        <p:attrNameLst>
                                          <p:attrName>style.visibility</p:attrName>
                                        </p:attrNameLst>
                                      </p:cBhvr>
                                      <p:to>
                                        <p:strVal val="visible"/>
                                      </p:to>
                                    </p:set>
                                    <p:animEffect transition="in" filter="wipe(left)">
                                      <p:cBhvr>
                                        <p:cTn id="81" dur="2000"/>
                                        <p:tgtEl>
                                          <p:spTgt spid="914483"/>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914461"/>
                                        </p:tgtEl>
                                        <p:attrNameLst>
                                          <p:attrName>style.visibility</p:attrName>
                                        </p:attrNameLst>
                                      </p:cBhvr>
                                      <p:to>
                                        <p:strVal val="visible"/>
                                      </p:to>
                                    </p:set>
                                    <p:animEffect transition="in" filter="wipe(left)">
                                      <p:cBhvr>
                                        <p:cTn id="86" dur="5000"/>
                                        <p:tgtEl>
                                          <p:spTgt spid="914461"/>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914462"/>
                                        </p:tgtEl>
                                        <p:attrNameLst>
                                          <p:attrName>style.visibility</p:attrName>
                                        </p:attrNameLst>
                                      </p:cBhvr>
                                      <p:to>
                                        <p:strVal val="visible"/>
                                      </p:to>
                                    </p:set>
                                    <p:animEffect transition="in" filter="wipe(down)">
                                      <p:cBhvr>
                                        <p:cTn id="91" dur="2000"/>
                                        <p:tgtEl>
                                          <p:spTgt spid="914462"/>
                                        </p:tgtEl>
                                      </p:cBhvr>
                                    </p:animEffect>
                                  </p:childTnLst>
                                </p:cTn>
                              </p:par>
                            </p:childTnLst>
                          </p:cTn>
                        </p:par>
                      </p:childTnLst>
                    </p:cTn>
                  </p:par>
                  <p:par>
                    <p:cTn id="92" fill="hold">
                      <p:stCondLst>
                        <p:cond delay="indefinite"/>
                      </p:stCondLst>
                      <p:childTnLst>
                        <p:par>
                          <p:cTn id="93" fill="hold">
                            <p:stCondLst>
                              <p:cond delay="0"/>
                            </p:stCondLst>
                            <p:childTnLst>
                              <p:par>
                                <p:cTn id="94" presetID="40" presetClass="entr" presetSubtype="0" fill="hold" grpId="0" nodeType="clickEffect">
                                  <p:stCondLst>
                                    <p:cond delay="0"/>
                                  </p:stCondLst>
                                  <p:iterate type="lt">
                                    <p:tmPct val="10000"/>
                                  </p:iterate>
                                  <p:childTnLst>
                                    <p:set>
                                      <p:cBhvr>
                                        <p:cTn id="95" dur="1" fill="hold">
                                          <p:stCondLst>
                                            <p:cond delay="0"/>
                                          </p:stCondLst>
                                        </p:cTn>
                                        <p:tgtEl>
                                          <p:spTgt spid="914467"/>
                                        </p:tgtEl>
                                        <p:attrNameLst>
                                          <p:attrName>style.visibility</p:attrName>
                                        </p:attrNameLst>
                                      </p:cBhvr>
                                      <p:to>
                                        <p:strVal val="visible"/>
                                      </p:to>
                                    </p:set>
                                    <p:animEffect transition="in" filter="fade">
                                      <p:cBhvr>
                                        <p:cTn id="96" dur="1000"/>
                                        <p:tgtEl>
                                          <p:spTgt spid="914467"/>
                                        </p:tgtEl>
                                      </p:cBhvr>
                                    </p:animEffect>
                                    <p:anim calcmode="lin" valueType="num">
                                      <p:cBhvr>
                                        <p:cTn id="97" dur="1000" fill="hold"/>
                                        <p:tgtEl>
                                          <p:spTgt spid="914467"/>
                                        </p:tgtEl>
                                        <p:attrNameLst>
                                          <p:attrName>ppt_x</p:attrName>
                                        </p:attrNameLst>
                                      </p:cBhvr>
                                      <p:tavLst>
                                        <p:tav tm="0">
                                          <p:val>
                                            <p:strVal val="#ppt_x-.1"/>
                                          </p:val>
                                        </p:tav>
                                        <p:tav tm="100000">
                                          <p:val>
                                            <p:strVal val="#ppt_x"/>
                                          </p:val>
                                        </p:tav>
                                      </p:tavLst>
                                    </p:anim>
                                    <p:anim calcmode="lin" valueType="num">
                                      <p:cBhvr>
                                        <p:cTn id="98" dur="1000" fill="hold"/>
                                        <p:tgtEl>
                                          <p:spTgt spid="914467"/>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4"/>
                                        </p:tgtEl>
                                        <p:attrNameLst>
                                          <p:attrName>style.visibility</p:attrName>
                                        </p:attrNameLst>
                                      </p:cBhvr>
                                      <p:to>
                                        <p:strVal val="visible"/>
                                      </p:to>
                                    </p:set>
                                    <p:animEffect transition="in" filter="fade">
                                      <p:cBhvr>
                                        <p:cTn id="103" dur="2000"/>
                                        <p:tgtEl>
                                          <p:spTgt spid="4"/>
                                        </p:tgtEl>
                                      </p:cBhvr>
                                    </p:animEffect>
                                  </p:childTnLst>
                                </p:cTn>
                              </p:par>
                            </p:childTnLst>
                          </p:cTn>
                        </p:par>
                      </p:childTnLst>
                    </p:cTn>
                  </p:par>
                  <p:par>
                    <p:cTn id="104" fill="hold">
                      <p:stCondLst>
                        <p:cond delay="indefinite"/>
                      </p:stCondLst>
                      <p:childTnLst>
                        <p:par>
                          <p:cTn id="105" fill="hold">
                            <p:stCondLst>
                              <p:cond delay="0"/>
                            </p:stCondLst>
                            <p:childTnLst>
                              <p:par>
                                <p:cTn id="106" presetID="9" presetClass="entr" presetSubtype="0" fill="hold" grpId="0" nodeType="clickEffect">
                                  <p:stCondLst>
                                    <p:cond delay="0"/>
                                  </p:stCondLst>
                                  <p:childTnLst>
                                    <p:set>
                                      <p:cBhvr>
                                        <p:cTn id="107" dur="1" fill="hold">
                                          <p:stCondLst>
                                            <p:cond delay="0"/>
                                          </p:stCondLst>
                                        </p:cTn>
                                        <p:tgtEl>
                                          <p:spTgt spid="914468"/>
                                        </p:tgtEl>
                                        <p:attrNameLst>
                                          <p:attrName>style.visibility</p:attrName>
                                        </p:attrNameLst>
                                      </p:cBhvr>
                                      <p:to>
                                        <p:strVal val="visible"/>
                                      </p:to>
                                    </p:set>
                                    <p:animEffect transition="in" filter="dissolve">
                                      <p:cBhvr>
                                        <p:cTn id="108" dur="500"/>
                                        <p:tgtEl>
                                          <p:spTgt spid="914468"/>
                                        </p:tgtEl>
                                      </p:cBhvr>
                                    </p:animEffect>
                                  </p:childTnLst>
                                </p:cTn>
                              </p:par>
                            </p:childTnLst>
                          </p:cTn>
                        </p:par>
                      </p:childTnLst>
                    </p:cTn>
                  </p:par>
                  <p:par>
                    <p:cTn id="109" fill="hold">
                      <p:stCondLst>
                        <p:cond delay="indefinite"/>
                      </p:stCondLst>
                      <p:childTnLst>
                        <p:par>
                          <p:cTn id="110" fill="hold">
                            <p:stCondLst>
                              <p:cond delay="0"/>
                            </p:stCondLst>
                            <p:childTnLst>
                              <p:par>
                                <p:cTn id="111" presetID="9" presetClass="entr" presetSubtype="0" fill="hold" grpId="0" nodeType="clickEffect">
                                  <p:stCondLst>
                                    <p:cond delay="0"/>
                                  </p:stCondLst>
                                  <p:childTnLst>
                                    <p:set>
                                      <p:cBhvr>
                                        <p:cTn id="112" dur="1" fill="hold">
                                          <p:stCondLst>
                                            <p:cond delay="0"/>
                                          </p:stCondLst>
                                        </p:cTn>
                                        <p:tgtEl>
                                          <p:spTgt spid="914470"/>
                                        </p:tgtEl>
                                        <p:attrNameLst>
                                          <p:attrName>style.visibility</p:attrName>
                                        </p:attrNameLst>
                                      </p:cBhvr>
                                      <p:to>
                                        <p:strVal val="visible"/>
                                      </p:to>
                                    </p:set>
                                    <p:animEffect transition="in" filter="dissolve">
                                      <p:cBhvr>
                                        <p:cTn id="113" dur="500"/>
                                        <p:tgtEl>
                                          <p:spTgt spid="914470"/>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4" fill="hold" grpId="0" nodeType="clickEffect">
                                  <p:stCondLst>
                                    <p:cond delay="0"/>
                                  </p:stCondLst>
                                  <p:childTnLst>
                                    <p:set>
                                      <p:cBhvr>
                                        <p:cTn id="117" dur="1" fill="hold">
                                          <p:stCondLst>
                                            <p:cond delay="0"/>
                                          </p:stCondLst>
                                        </p:cTn>
                                        <p:tgtEl>
                                          <p:spTgt spid="914476"/>
                                        </p:tgtEl>
                                        <p:attrNameLst>
                                          <p:attrName>style.visibility</p:attrName>
                                        </p:attrNameLst>
                                      </p:cBhvr>
                                      <p:to>
                                        <p:strVal val="visible"/>
                                      </p:to>
                                    </p:set>
                                    <p:animEffect transition="in" filter="wipe(down)">
                                      <p:cBhvr>
                                        <p:cTn id="118" dur="500"/>
                                        <p:tgtEl>
                                          <p:spTgt spid="914476"/>
                                        </p:tgtEl>
                                      </p:cBhvr>
                                    </p:animEffect>
                                  </p:childTnLst>
                                </p:cTn>
                              </p:par>
                            </p:childTnLst>
                          </p:cTn>
                        </p:par>
                        <p:par>
                          <p:cTn id="119" fill="hold">
                            <p:stCondLst>
                              <p:cond delay="500"/>
                            </p:stCondLst>
                            <p:childTnLst>
                              <p:par>
                                <p:cTn id="120" presetID="22" presetClass="entr" presetSubtype="4" fill="hold" grpId="0" nodeType="afterEffect">
                                  <p:stCondLst>
                                    <p:cond delay="0"/>
                                  </p:stCondLst>
                                  <p:childTnLst>
                                    <p:set>
                                      <p:cBhvr>
                                        <p:cTn id="121" dur="1" fill="hold">
                                          <p:stCondLst>
                                            <p:cond delay="0"/>
                                          </p:stCondLst>
                                        </p:cTn>
                                        <p:tgtEl>
                                          <p:spTgt spid="914477"/>
                                        </p:tgtEl>
                                        <p:attrNameLst>
                                          <p:attrName>style.visibility</p:attrName>
                                        </p:attrNameLst>
                                      </p:cBhvr>
                                      <p:to>
                                        <p:strVal val="visible"/>
                                      </p:to>
                                    </p:set>
                                    <p:animEffect transition="in" filter="wipe(down)">
                                      <p:cBhvr>
                                        <p:cTn id="122" dur="500"/>
                                        <p:tgtEl>
                                          <p:spTgt spid="914477"/>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5"/>
                                        </p:tgtEl>
                                        <p:attrNameLst>
                                          <p:attrName>style.visibility</p:attrName>
                                        </p:attrNameLst>
                                      </p:cBhvr>
                                      <p:to>
                                        <p:strVal val="visible"/>
                                      </p:to>
                                    </p:set>
                                    <p:animEffect transition="in" filter="fade">
                                      <p:cBhvr>
                                        <p:cTn id="127" dur="2000"/>
                                        <p:tgtEl>
                                          <p:spTgt spid="5"/>
                                        </p:tgtEl>
                                      </p:cBhvr>
                                    </p:animEffect>
                                  </p:childTnLst>
                                </p:cTn>
                              </p:par>
                            </p:childTnLst>
                          </p:cTn>
                        </p:par>
                      </p:childTnLst>
                    </p:cTn>
                  </p:par>
                  <p:par>
                    <p:cTn id="128" fill="hold">
                      <p:stCondLst>
                        <p:cond delay="indefinite"/>
                      </p:stCondLst>
                      <p:childTnLst>
                        <p:par>
                          <p:cTn id="129" fill="hold">
                            <p:stCondLst>
                              <p:cond delay="0"/>
                            </p:stCondLst>
                            <p:childTnLst>
                              <p:par>
                                <p:cTn id="130" presetID="9" presetClass="entr" presetSubtype="0" fill="hold" grpId="0" nodeType="clickEffect">
                                  <p:stCondLst>
                                    <p:cond delay="0"/>
                                  </p:stCondLst>
                                  <p:childTnLst>
                                    <p:set>
                                      <p:cBhvr>
                                        <p:cTn id="131" dur="1" fill="hold">
                                          <p:stCondLst>
                                            <p:cond delay="0"/>
                                          </p:stCondLst>
                                        </p:cTn>
                                        <p:tgtEl>
                                          <p:spTgt spid="914475"/>
                                        </p:tgtEl>
                                        <p:attrNameLst>
                                          <p:attrName>style.visibility</p:attrName>
                                        </p:attrNameLst>
                                      </p:cBhvr>
                                      <p:to>
                                        <p:strVal val="visible"/>
                                      </p:to>
                                    </p:set>
                                    <p:animEffect transition="in" filter="dissolve">
                                      <p:cBhvr>
                                        <p:cTn id="132" dur="500"/>
                                        <p:tgtEl>
                                          <p:spTgt spid="914475"/>
                                        </p:tgtEl>
                                      </p:cBhvr>
                                    </p:animEffect>
                                  </p:childTnLst>
                                </p:cTn>
                              </p:par>
                            </p:childTnLst>
                          </p:cTn>
                        </p:par>
                      </p:childTnLst>
                    </p:cTn>
                  </p:par>
                  <p:par>
                    <p:cTn id="133" fill="hold">
                      <p:stCondLst>
                        <p:cond delay="indefinite"/>
                      </p:stCondLst>
                      <p:childTnLst>
                        <p:par>
                          <p:cTn id="134" fill="hold">
                            <p:stCondLst>
                              <p:cond delay="0"/>
                            </p:stCondLst>
                            <p:childTnLst>
                              <p:par>
                                <p:cTn id="135" presetID="9" presetClass="entr" presetSubtype="0" fill="hold" grpId="0" nodeType="clickEffect">
                                  <p:stCondLst>
                                    <p:cond delay="0"/>
                                  </p:stCondLst>
                                  <p:childTnLst>
                                    <p:set>
                                      <p:cBhvr>
                                        <p:cTn id="136" dur="1" fill="hold">
                                          <p:stCondLst>
                                            <p:cond delay="0"/>
                                          </p:stCondLst>
                                        </p:cTn>
                                        <p:tgtEl>
                                          <p:spTgt spid="914471"/>
                                        </p:tgtEl>
                                        <p:attrNameLst>
                                          <p:attrName>style.visibility</p:attrName>
                                        </p:attrNameLst>
                                      </p:cBhvr>
                                      <p:to>
                                        <p:strVal val="visible"/>
                                      </p:to>
                                    </p:set>
                                    <p:animEffect transition="in" filter="dissolve">
                                      <p:cBhvr>
                                        <p:cTn id="137" dur="500"/>
                                        <p:tgtEl>
                                          <p:spTgt spid="914471"/>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914481"/>
                                        </p:tgtEl>
                                        <p:attrNameLst>
                                          <p:attrName>style.visibility</p:attrName>
                                        </p:attrNameLst>
                                      </p:cBhvr>
                                      <p:to>
                                        <p:strVal val="visible"/>
                                      </p:to>
                                    </p:set>
                                    <p:animEffect transition="in" filter="wipe(down)">
                                      <p:cBhvr>
                                        <p:cTn id="142" dur="500"/>
                                        <p:tgtEl>
                                          <p:spTgt spid="914481"/>
                                        </p:tgtEl>
                                      </p:cBhvr>
                                    </p:animEffect>
                                  </p:childTnLst>
                                </p:cTn>
                              </p:par>
                            </p:childTnLst>
                          </p:cTn>
                        </p:par>
                        <p:par>
                          <p:cTn id="143" fill="hold">
                            <p:stCondLst>
                              <p:cond delay="500"/>
                            </p:stCondLst>
                            <p:childTnLst>
                              <p:par>
                                <p:cTn id="144" presetID="22" presetClass="entr" presetSubtype="4" fill="hold" grpId="0" nodeType="afterEffect">
                                  <p:stCondLst>
                                    <p:cond delay="0"/>
                                  </p:stCondLst>
                                  <p:childTnLst>
                                    <p:set>
                                      <p:cBhvr>
                                        <p:cTn id="145" dur="1" fill="hold">
                                          <p:stCondLst>
                                            <p:cond delay="0"/>
                                          </p:stCondLst>
                                        </p:cTn>
                                        <p:tgtEl>
                                          <p:spTgt spid="914482"/>
                                        </p:tgtEl>
                                        <p:attrNameLst>
                                          <p:attrName>style.visibility</p:attrName>
                                        </p:attrNameLst>
                                      </p:cBhvr>
                                      <p:to>
                                        <p:strVal val="visible"/>
                                      </p:to>
                                    </p:set>
                                    <p:animEffect transition="in" filter="wipe(down)">
                                      <p:cBhvr>
                                        <p:cTn id="146" dur="500"/>
                                        <p:tgtEl>
                                          <p:spTgt spid="914482"/>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nodeType="clickEffect">
                                  <p:stCondLst>
                                    <p:cond delay="0"/>
                                  </p:stCondLst>
                                  <p:childTnLst>
                                    <p:set>
                                      <p:cBhvr>
                                        <p:cTn id="150" dur="1" fill="hold">
                                          <p:stCondLst>
                                            <p:cond delay="0"/>
                                          </p:stCondLst>
                                        </p:cTn>
                                        <p:tgtEl>
                                          <p:spTgt spid="6"/>
                                        </p:tgtEl>
                                        <p:attrNameLst>
                                          <p:attrName>style.visibility</p:attrName>
                                        </p:attrNameLst>
                                      </p:cBhvr>
                                      <p:to>
                                        <p:strVal val="visible"/>
                                      </p:to>
                                    </p:set>
                                    <p:animEffect transition="in" filter="fade">
                                      <p:cBhvr>
                                        <p:cTn id="151" dur="2000"/>
                                        <p:tgtEl>
                                          <p:spTgt spid="6"/>
                                        </p:tgtEl>
                                      </p:cBhvr>
                                    </p:animEffect>
                                  </p:childTnLst>
                                </p:cTn>
                              </p:par>
                            </p:childTnLst>
                          </p:cTn>
                        </p:par>
                      </p:childTnLst>
                    </p:cTn>
                  </p:par>
                  <p:par>
                    <p:cTn id="152" fill="hold">
                      <p:stCondLst>
                        <p:cond delay="indefinite"/>
                      </p:stCondLst>
                      <p:childTnLst>
                        <p:par>
                          <p:cTn id="153" fill="hold">
                            <p:stCondLst>
                              <p:cond delay="0"/>
                            </p:stCondLst>
                            <p:childTnLst>
                              <p:par>
                                <p:cTn id="154" presetID="9" presetClass="entr" presetSubtype="0" fill="hold" grpId="0" nodeType="clickEffect">
                                  <p:stCondLst>
                                    <p:cond delay="0"/>
                                  </p:stCondLst>
                                  <p:childTnLst>
                                    <p:set>
                                      <p:cBhvr>
                                        <p:cTn id="155" dur="1" fill="hold">
                                          <p:stCondLst>
                                            <p:cond delay="0"/>
                                          </p:stCondLst>
                                        </p:cTn>
                                        <p:tgtEl>
                                          <p:spTgt spid="914485"/>
                                        </p:tgtEl>
                                        <p:attrNameLst>
                                          <p:attrName>style.visibility</p:attrName>
                                        </p:attrNameLst>
                                      </p:cBhvr>
                                      <p:to>
                                        <p:strVal val="visible"/>
                                      </p:to>
                                    </p:set>
                                    <p:animEffect transition="in" filter="dissolve">
                                      <p:cBhvr>
                                        <p:cTn id="156" dur="500"/>
                                        <p:tgtEl>
                                          <p:spTgt spid="914485"/>
                                        </p:tgtEl>
                                      </p:cBhvr>
                                    </p:animEffect>
                                  </p:childTnLst>
                                </p:cTn>
                              </p:par>
                            </p:childTnLst>
                          </p:cTn>
                        </p:par>
                      </p:childTnLst>
                    </p:cTn>
                  </p:par>
                  <p:par>
                    <p:cTn id="157" fill="hold">
                      <p:stCondLst>
                        <p:cond delay="indefinite"/>
                      </p:stCondLst>
                      <p:childTnLst>
                        <p:par>
                          <p:cTn id="158" fill="hold">
                            <p:stCondLst>
                              <p:cond delay="0"/>
                            </p:stCondLst>
                            <p:childTnLst>
                              <p:par>
                                <p:cTn id="159" presetID="9" presetClass="entr" presetSubtype="0" fill="hold" grpId="0" nodeType="clickEffect">
                                  <p:stCondLst>
                                    <p:cond delay="0"/>
                                  </p:stCondLst>
                                  <p:childTnLst>
                                    <p:set>
                                      <p:cBhvr>
                                        <p:cTn id="160" dur="1" fill="hold">
                                          <p:stCondLst>
                                            <p:cond delay="0"/>
                                          </p:stCondLst>
                                        </p:cTn>
                                        <p:tgtEl>
                                          <p:spTgt spid="914484"/>
                                        </p:tgtEl>
                                        <p:attrNameLst>
                                          <p:attrName>style.visibility</p:attrName>
                                        </p:attrNameLst>
                                      </p:cBhvr>
                                      <p:to>
                                        <p:strVal val="visible"/>
                                      </p:to>
                                    </p:set>
                                    <p:animEffect transition="in" filter="dissolve">
                                      <p:cBhvr>
                                        <p:cTn id="161" dur="500"/>
                                        <p:tgtEl>
                                          <p:spTgt spid="914484"/>
                                        </p:tgtEl>
                                      </p:cBhvr>
                                    </p:animEffect>
                                  </p:childTnLst>
                                </p:cTn>
                              </p:par>
                            </p:childTnLst>
                          </p:cTn>
                        </p:par>
                      </p:childTnLst>
                    </p:cTn>
                  </p:par>
                  <p:par>
                    <p:cTn id="162" fill="hold">
                      <p:stCondLst>
                        <p:cond delay="indefinite"/>
                      </p:stCondLst>
                      <p:childTnLst>
                        <p:par>
                          <p:cTn id="163" fill="hold">
                            <p:stCondLst>
                              <p:cond delay="0"/>
                            </p:stCondLst>
                            <p:childTnLst>
                              <p:par>
                                <p:cTn id="164" presetID="22" presetClass="entr" presetSubtype="4" fill="hold" grpId="0" nodeType="clickEffect">
                                  <p:stCondLst>
                                    <p:cond delay="0"/>
                                  </p:stCondLst>
                                  <p:childTnLst>
                                    <p:set>
                                      <p:cBhvr>
                                        <p:cTn id="165" dur="1" fill="hold">
                                          <p:stCondLst>
                                            <p:cond delay="0"/>
                                          </p:stCondLst>
                                        </p:cTn>
                                        <p:tgtEl>
                                          <p:spTgt spid="914489"/>
                                        </p:tgtEl>
                                        <p:attrNameLst>
                                          <p:attrName>style.visibility</p:attrName>
                                        </p:attrNameLst>
                                      </p:cBhvr>
                                      <p:to>
                                        <p:strVal val="visible"/>
                                      </p:to>
                                    </p:set>
                                    <p:animEffect transition="in" filter="wipe(down)">
                                      <p:cBhvr>
                                        <p:cTn id="166" dur="500"/>
                                        <p:tgtEl>
                                          <p:spTgt spid="914489"/>
                                        </p:tgtEl>
                                      </p:cBhvr>
                                    </p:animEffect>
                                  </p:childTnLst>
                                </p:cTn>
                              </p:par>
                            </p:childTnLst>
                          </p:cTn>
                        </p:par>
                        <p:par>
                          <p:cTn id="167" fill="hold">
                            <p:stCondLst>
                              <p:cond delay="500"/>
                            </p:stCondLst>
                            <p:childTnLst>
                              <p:par>
                                <p:cTn id="168" presetID="22" presetClass="entr" presetSubtype="4" fill="hold" grpId="0" nodeType="afterEffect">
                                  <p:stCondLst>
                                    <p:cond delay="0"/>
                                  </p:stCondLst>
                                  <p:childTnLst>
                                    <p:set>
                                      <p:cBhvr>
                                        <p:cTn id="169" dur="1" fill="hold">
                                          <p:stCondLst>
                                            <p:cond delay="0"/>
                                          </p:stCondLst>
                                        </p:cTn>
                                        <p:tgtEl>
                                          <p:spTgt spid="914490"/>
                                        </p:tgtEl>
                                        <p:attrNameLst>
                                          <p:attrName>style.visibility</p:attrName>
                                        </p:attrNameLst>
                                      </p:cBhvr>
                                      <p:to>
                                        <p:strVal val="visible"/>
                                      </p:to>
                                    </p:set>
                                    <p:animEffect transition="in" filter="wipe(down)">
                                      <p:cBhvr>
                                        <p:cTn id="170" dur="500"/>
                                        <p:tgtEl>
                                          <p:spTgt spid="914490"/>
                                        </p:tgtEl>
                                      </p:cBhvr>
                                    </p:animEffect>
                                  </p:childTnLst>
                                </p:cTn>
                              </p:par>
                            </p:childTnLst>
                          </p:cTn>
                        </p:par>
                      </p:childTnLst>
                    </p:cTn>
                  </p:par>
                  <p:par>
                    <p:cTn id="171" fill="hold">
                      <p:stCondLst>
                        <p:cond delay="indefinite"/>
                      </p:stCondLst>
                      <p:childTnLst>
                        <p:par>
                          <p:cTn id="172" fill="hold">
                            <p:stCondLst>
                              <p:cond delay="0"/>
                            </p:stCondLst>
                            <p:childTnLst>
                              <p:par>
                                <p:cTn id="173" presetID="39" presetClass="entr" presetSubtype="0" accel="100000" fill="hold" grpId="0" nodeType="clickEffect">
                                  <p:stCondLst>
                                    <p:cond delay="0"/>
                                  </p:stCondLst>
                                  <p:childTnLst>
                                    <p:set>
                                      <p:cBhvr>
                                        <p:cTn id="174" dur="1" fill="hold">
                                          <p:stCondLst>
                                            <p:cond delay="0"/>
                                          </p:stCondLst>
                                        </p:cTn>
                                        <p:tgtEl>
                                          <p:spTgt spid="914469"/>
                                        </p:tgtEl>
                                        <p:attrNameLst>
                                          <p:attrName>style.visibility</p:attrName>
                                        </p:attrNameLst>
                                      </p:cBhvr>
                                      <p:to>
                                        <p:strVal val="visible"/>
                                      </p:to>
                                    </p:set>
                                    <p:anim calcmode="lin" valueType="num">
                                      <p:cBhvr>
                                        <p:cTn id="175" dur="500" fill="hold"/>
                                        <p:tgtEl>
                                          <p:spTgt spid="914469"/>
                                        </p:tgtEl>
                                        <p:attrNameLst>
                                          <p:attrName>ppt_h</p:attrName>
                                        </p:attrNameLst>
                                      </p:cBhvr>
                                      <p:tavLst>
                                        <p:tav tm="0">
                                          <p:val>
                                            <p:strVal val="#ppt_h/20"/>
                                          </p:val>
                                        </p:tav>
                                        <p:tav tm="50000">
                                          <p:val>
                                            <p:strVal val="#ppt_h/20"/>
                                          </p:val>
                                        </p:tav>
                                        <p:tav tm="100000">
                                          <p:val>
                                            <p:strVal val="#ppt_h"/>
                                          </p:val>
                                        </p:tav>
                                      </p:tavLst>
                                    </p:anim>
                                    <p:anim calcmode="lin" valueType="num">
                                      <p:cBhvr>
                                        <p:cTn id="176" dur="500" fill="hold"/>
                                        <p:tgtEl>
                                          <p:spTgt spid="914469"/>
                                        </p:tgtEl>
                                        <p:attrNameLst>
                                          <p:attrName>ppt_w</p:attrName>
                                        </p:attrNameLst>
                                      </p:cBhvr>
                                      <p:tavLst>
                                        <p:tav tm="0">
                                          <p:val>
                                            <p:strVal val="#ppt_w+.3"/>
                                          </p:val>
                                        </p:tav>
                                        <p:tav tm="50000">
                                          <p:val>
                                            <p:strVal val="#ppt_w+.3"/>
                                          </p:val>
                                        </p:tav>
                                        <p:tav tm="100000">
                                          <p:val>
                                            <p:strVal val="#ppt_w"/>
                                          </p:val>
                                        </p:tav>
                                      </p:tavLst>
                                    </p:anim>
                                    <p:anim calcmode="lin" valueType="num">
                                      <p:cBhvr>
                                        <p:cTn id="177" dur="500" fill="hold"/>
                                        <p:tgtEl>
                                          <p:spTgt spid="914469"/>
                                        </p:tgtEl>
                                        <p:attrNameLst>
                                          <p:attrName>ppt_x</p:attrName>
                                        </p:attrNameLst>
                                      </p:cBhvr>
                                      <p:tavLst>
                                        <p:tav tm="0">
                                          <p:val>
                                            <p:strVal val="#ppt_x-.3"/>
                                          </p:val>
                                        </p:tav>
                                        <p:tav tm="50000">
                                          <p:val>
                                            <p:strVal val="#ppt_x"/>
                                          </p:val>
                                        </p:tav>
                                        <p:tav tm="100000">
                                          <p:val>
                                            <p:strVal val="#ppt_x"/>
                                          </p:val>
                                        </p:tav>
                                      </p:tavLst>
                                    </p:anim>
                                    <p:anim calcmode="lin" valueType="num">
                                      <p:cBhvr>
                                        <p:cTn id="178" dur="500" fill="hold"/>
                                        <p:tgtEl>
                                          <p:spTgt spid="914469"/>
                                        </p:tgtEl>
                                        <p:attrNameLst>
                                          <p:attrName>ppt_y</p:attrName>
                                        </p:attrNameLst>
                                      </p:cBhvr>
                                      <p:tavLst>
                                        <p:tav tm="0">
                                          <p:val>
                                            <p:strVal val="#ppt_y"/>
                                          </p:val>
                                        </p:tav>
                                        <p:tav tm="100000">
                                          <p:val>
                                            <p:strVal val="#ppt_y"/>
                                          </p:val>
                                        </p:tav>
                                      </p:tavLst>
                                    </p:anim>
                                  </p:childTnLst>
                                </p:cTn>
                              </p:par>
                            </p:childTnLst>
                          </p:cTn>
                        </p:par>
                      </p:childTnLst>
                    </p:cTn>
                  </p:par>
                  <p:par>
                    <p:cTn id="179" fill="hold">
                      <p:stCondLst>
                        <p:cond delay="indefinite"/>
                      </p:stCondLst>
                      <p:childTnLst>
                        <p:par>
                          <p:cTn id="180" fill="hold">
                            <p:stCondLst>
                              <p:cond delay="0"/>
                            </p:stCondLst>
                            <p:childTnLst>
                              <p:par>
                                <p:cTn id="181" presetID="9" presetClass="emph" presetSubtype="0" nodeType="clickEffect">
                                  <p:stCondLst>
                                    <p:cond delay="0"/>
                                  </p:stCondLst>
                                  <p:childTnLst>
                                    <p:set>
                                      <p:cBhvr rctx="PPT">
                                        <p:cTn id="182" dur="indefinite"/>
                                        <p:tgtEl>
                                          <p:spTgt spid="2"/>
                                        </p:tgtEl>
                                        <p:attrNameLst>
                                          <p:attrName>style.opacity</p:attrName>
                                        </p:attrNameLst>
                                      </p:cBhvr>
                                      <p:to>
                                        <p:strVal val="0.5"/>
                                      </p:to>
                                    </p:set>
                                    <p:animEffect filter="image" prLst="opacity: 0.5">
                                      <p:cBhvr rctx="IE">
                                        <p:cTn id="183" dur="indefinite"/>
                                        <p:tgtEl>
                                          <p:spTgt spid="2"/>
                                        </p:tgtEl>
                                      </p:cBhvr>
                                    </p:animEffect>
                                  </p:childTnLst>
                                </p:cTn>
                              </p:par>
                              <p:par>
                                <p:cTn id="184" presetID="9" presetClass="emph" presetSubtype="0" grpId="1" nodeType="withEffect">
                                  <p:stCondLst>
                                    <p:cond delay="0"/>
                                  </p:stCondLst>
                                  <p:childTnLst>
                                    <p:set>
                                      <p:cBhvr rctx="PPT">
                                        <p:cTn id="185" dur="indefinite"/>
                                        <p:tgtEl>
                                          <p:spTgt spid="914458"/>
                                        </p:tgtEl>
                                        <p:attrNameLst>
                                          <p:attrName>style.opacity</p:attrName>
                                        </p:attrNameLst>
                                      </p:cBhvr>
                                      <p:to>
                                        <p:strVal val="0.5"/>
                                      </p:to>
                                    </p:set>
                                    <p:animEffect filter="image" prLst="opacity: 0.5">
                                      <p:cBhvr rctx="IE">
                                        <p:cTn id="186" dur="indefinite"/>
                                        <p:tgtEl>
                                          <p:spTgt spid="914458"/>
                                        </p:tgtEl>
                                      </p:cBhvr>
                                    </p:animEffect>
                                  </p:childTnLst>
                                </p:cTn>
                              </p:par>
                              <p:par>
                                <p:cTn id="187" presetID="9" presetClass="emph" presetSubtype="0" grpId="1" nodeType="withEffect">
                                  <p:stCondLst>
                                    <p:cond delay="0"/>
                                  </p:stCondLst>
                                  <p:childTnLst>
                                    <p:set>
                                      <p:cBhvr rctx="PPT">
                                        <p:cTn id="188" dur="indefinite"/>
                                        <p:tgtEl>
                                          <p:spTgt spid="914459"/>
                                        </p:tgtEl>
                                        <p:attrNameLst>
                                          <p:attrName>style.opacity</p:attrName>
                                        </p:attrNameLst>
                                      </p:cBhvr>
                                      <p:to>
                                        <p:strVal val="0.5"/>
                                      </p:to>
                                    </p:set>
                                    <p:animEffect filter="image" prLst="opacity: 0.5">
                                      <p:cBhvr rctx="IE">
                                        <p:cTn id="189" dur="indefinite"/>
                                        <p:tgtEl>
                                          <p:spTgt spid="914459"/>
                                        </p:tgtEl>
                                      </p:cBhvr>
                                    </p:animEffect>
                                  </p:childTnLst>
                                </p:cTn>
                              </p:par>
                              <p:par>
                                <p:cTn id="190" presetID="9" presetClass="emph" presetSubtype="0" grpId="1" nodeType="withEffect">
                                  <p:stCondLst>
                                    <p:cond delay="0"/>
                                  </p:stCondLst>
                                  <p:childTnLst>
                                    <p:set>
                                      <p:cBhvr rctx="PPT">
                                        <p:cTn id="191" dur="indefinite"/>
                                        <p:tgtEl>
                                          <p:spTgt spid="914460"/>
                                        </p:tgtEl>
                                        <p:attrNameLst>
                                          <p:attrName>style.opacity</p:attrName>
                                        </p:attrNameLst>
                                      </p:cBhvr>
                                      <p:to>
                                        <p:strVal val="0.5"/>
                                      </p:to>
                                    </p:set>
                                    <p:animEffect filter="image" prLst="opacity: 0.5">
                                      <p:cBhvr rctx="IE">
                                        <p:cTn id="192" dur="indefinite"/>
                                        <p:tgtEl>
                                          <p:spTgt spid="914460"/>
                                        </p:tgtEl>
                                      </p:cBhvr>
                                    </p:animEffect>
                                  </p:childTnLst>
                                </p:cTn>
                              </p:par>
                              <p:par>
                                <p:cTn id="193" presetID="9" presetClass="emph" presetSubtype="0" grpId="1" nodeType="withEffect">
                                  <p:stCondLst>
                                    <p:cond delay="0"/>
                                  </p:stCondLst>
                                  <p:childTnLst>
                                    <p:set>
                                      <p:cBhvr rctx="PPT">
                                        <p:cTn id="194" dur="indefinite"/>
                                        <p:tgtEl>
                                          <p:spTgt spid="914461"/>
                                        </p:tgtEl>
                                        <p:attrNameLst>
                                          <p:attrName>style.opacity</p:attrName>
                                        </p:attrNameLst>
                                      </p:cBhvr>
                                      <p:to>
                                        <p:strVal val="0.5"/>
                                      </p:to>
                                    </p:set>
                                    <p:animEffect filter="image" prLst="opacity: 0.5">
                                      <p:cBhvr rctx="IE">
                                        <p:cTn id="195" dur="indefinite"/>
                                        <p:tgtEl>
                                          <p:spTgt spid="914461"/>
                                        </p:tgtEl>
                                      </p:cBhvr>
                                    </p:animEffect>
                                  </p:childTnLst>
                                </p:cTn>
                              </p:par>
                              <p:par>
                                <p:cTn id="196" presetID="9" presetClass="emph" presetSubtype="0" grpId="1" nodeType="withEffect">
                                  <p:stCondLst>
                                    <p:cond delay="0"/>
                                  </p:stCondLst>
                                  <p:childTnLst>
                                    <p:set>
                                      <p:cBhvr rctx="PPT">
                                        <p:cTn id="197" dur="indefinite"/>
                                        <p:tgtEl>
                                          <p:spTgt spid="914462"/>
                                        </p:tgtEl>
                                        <p:attrNameLst>
                                          <p:attrName>style.opacity</p:attrName>
                                        </p:attrNameLst>
                                      </p:cBhvr>
                                      <p:to>
                                        <p:strVal val="0.5"/>
                                      </p:to>
                                    </p:set>
                                    <p:animEffect filter="image" prLst="opacity: 0.5">
                                      <p:cBhvr rctx="IE">
                                        <p:cTn id="198" dur="indefinite"/>
                                        <p:tgtEl>
                                          <p:spTgt spid="914462"/>
                                        </p:tgtEl>
                                      </p:cBhvr>
                                    </p:animEffect>
                                  </p:childTnLst>
                                </p:cTn>
                              </p:par>
                              <p:par>
                                <p:cTn id="199" presetID="9" presetClass="emph" presetSubtype="0" nodeType="withEffect">
                                  <p:stCondLst>
                                    <p:cond delay="0"/>
                                  </p:stCondLst>
                                  <p:childTnLst>
                                    <p:set>
                                      <p:cBhvr rctx="PPT">
                                        <p:cTn id="200" dur="indefinite"/>
                                        <p:tgtEl>
                                          <p:spTgt spid="3"/>
                                        </p:tgtEl>
                                        <p:attrNameLst>
                                          <p:attrName>style.opacity</p:attrName>
                                        </p:attrNameLst>
                                      </p:cBhvr>
                                      <p:to>
                                        <p:strVal val="0.5"/>
                                      </p:to>
                                    </p:set>
                                    <p:animEffect filter="image" prLst="opacity: 0.5">
                                      <p:cBhvr rctx="IE">
                                        <p:cTn id="201" dur="indefinite"/>
                                        <p:tgtEl>
                                          <p:spTgt spid="3"/>
                                        </p:tgtEl>
                                      </p:cBhvr>
                                    </p:animEffect>
                                  </p:childTnLst>
                                </p:cTn>
                              </p:par>
                              <p:par>
                                <p:cTn id="202" presetID="9" presetClass="emph" presetSubtype="0" grpId="1" nodeType="withEffect">
                                  <p:stCondLst>
                                    <p:cond delay="0"/>
                                  </p:stCondLst>
                                  <p:iterate type="lt">
                                    <p:tmAbs val="0"/>
                                  </p:iterate>
                                  <p:childTnLst>
                                    <p:set>
                                      <p:cBhvr rctx="PPT">
                                        <p:cTn id="203" dur="indefinite"/>
                                        <p:tgtEl>
                                          <p:spTgt spid="914467"/>
                                        </p:tgtEl>
                                        <p:attrNameLst>
                                          <p:attrName>style.opacity</p:attrName>
                                        </p:attrNameLst>
                                      </p:cBhvr>
                                      <p:to>
                                        <p:strVal val="0.5"/>
                                      </p:to>
                                    </p:set>
                                    <p:animEffect filter="image" prLst="opacity: 0.5">
                                      <p:cBhvr rctx="IE">
                                        <p:cTn id="204" dur="indefinite"/>
                                        <p:tgtEl>
                                          <p:spTgt spid="914467"/>
                                        </p:tgtEl>
                                      </p:cBhvr>
                                    </p:animEffect>
                                  </p:childTnLst>
                                </p:cTn>
                              </p:par>
                              <p:par>
                                <p:cTn id="205" presetID="9" presetClass="emph" presetSubtype="0" grpId="1" nodeType="withEffect">
                                  <p:stCondLst>
                                    <p:cond delay="0"/>
                                  </p:stCondLst>
                                  <p:childTnLst>
                                    <p:set>
                                      <p:cBhvr rctx="PPT">
                                        <p:cTn id="206" dur="indefinite"/>
                                        <p:tgtEl>
                                          <p:spTgt spid="914468"/>
                                        </p:tgtEl>
                                        <p:attrNameLst>
                                          <p:attrName>style.opacity</p:attrName>
                                        </p:attrNameLst>
                                      </p:cBhvr>
                                      <p:to>
                                        <p:strVal val="0.5"/>
                                      </p:to>
                                    </p:set>
                                    <p:animEffect filter="image" prLst="opacity: 0.5">
                                      <p:cBhvr rctx="IE">
                                        <p:cTn id="207" dur="indefinite"/>
                                        <p:tgtEl>
                                          <p:spTgt spid="914468"/>
                                        </p:tgtEl>
                                      </p:cBhvr>
                                    </p:animEffect>
                                  </p:childTnLst>
                                </p:cTn>
                              </p:par>
                              <p:par>
                                <p:cTn id="208" presetID="9" presetClass="emph" presetSubtype="0" grpId="1" nodeType="withEffect">
                                  <p:stCondLst>
                                    <p:cond delay="0"/>
                                  </p:stCondLst>
                                  <p:childTnLst>
                                    <p:set>
                                      <p:cBhvr rctx="PPT">
                                        <p:cTn id="209" dur="indefinite"/>
                                        <p:tgtEl>
                                          <p:spTgt spid="914469"/>
                                        </p:tgtEl>
                                        <p:attrNameLst>
                                          <p:attrName>style.opacity</p:attrName>
                                        </p:attrNameLst>
                                      </p:cBhvr>
                                      <p:to>
                                        <p:strVal val="0.5"/>
                                      </p:to>
                                    </p:set>
                                    <p:animEffect filter="image" prLst="opacity: 0.5">
                                      <p:cBhvr rctx="IE">
                                        <p:cTn id="210" dur="indefinite"/>
                                        <p:tgtEl>
                                          <p:spTgt spid="914469"/>
                                        </p:tgtEl>
                                      </p:cBhvr>
                                    </p:animEffect>
                                  </p:childTnLst>
                                </p:cTn>
                              </p:par>
                              <p:par>
                                <p:cTn id="211" presetID="9" presetClass="emph" presetSubtype="0" grpId="1" nodeType="withEffect">
                                  <p:stCondLst>
                                    <p:cond delay="0"/>
                                  </p:stCondLst>
                                  <p:childTnLst>
                                    <p:set>
                                      <p:cBhvr rctx="PPT">
                                        <p:cTn id="212" dur="indefinite"/>
                                        <p:tgtEl>
                                          <p:spTgt spid="914470"/>
                                        </p:tgtEl>
                                        <p:attrNameLst>
                                          <p:attrName>style.opacity</p:attrName>
                                        </p:attrNameLst>
                                      </p:cBhvr>
                                      <p:to>
                                        <p:strVal val="0.5"/>
                                      </p:to>
                                    </p:set>
                                    <p:animEffect filter="image" prLst="opacity: 0.5">
                                      <p:cBhvr rctx="IE">
                                        <p:cTn id="213" dur="indefinite"/>
                                        <p:tgtEl>
                                          <p:spTgt spid="914470"/>
                                        </p:tgtEl>
                                      </p:cBhvr>
                                    </p:animEffect>
                                  </p:childTnLst>
                                </p:cTn>
                              </p:par>
                              <p:par>
                                <p:cTn id="214" presetID="9" presetClass="emph" presetSubtype="0" grpId="1" nodeType="withEffect">
                                  <p:stCondLst>
                                    <p:cond delay="0"/>
                                  </p:stCondLst>
                                  <p:childTnLst>
                                    <p:set>
                                      <p:cBhvr rctx="PPT">
                                        <p:cTn id="215" dur="indefinite"/>
                                        <p:tgtEl>
                                          <p:spTgt spid="914471"/>
                                        </p:tgtEl>
                                        <p:attrNameLst>
                                          <p:attrName>style.opacity</p:attrName>
                                        </p:attrNameLst>
                                      </p:cBhvr>
                                      <p:to>
                                        <p:strVal val="0.5"/>
                                      </p:to>
                                    </p:set>
                                    <p:animEffect filter="image" prLst="opacity: 0.5">
                                      <p:cBhvr rctx="IE">
                                        <p:cTn id="216" dur="indefinite"/>
                                        <p:tgtEl>
                                          <p:spTgt spid="914471"/>
                                        </p:tgtEl>
                                      </p:cBhvr>
                                    </p:animEffect>
                                  </p:childTnLst>
                                </p:cTn>
                              </p:par>
                              <p:par>
                                <p:cTn id="217" presetID="9" presetClass="emph" presetSubtype="0" nodeType="withEffect">
                                  <p:stCondLst>
                                    <p:cond delay="0"/>
                                  </p:stCondLst>
                                  <p:childTnLst>
                                    <p:set>
                                      <p:cBhvr rctx="PPT">
                                        <p:cTn id="218" dur="indefinite"/>
                                        <p:tgtEl>
                                          <p:spTgt spid="4"/>
                                        </p:tgtEl>
                                        <p:attrNameLst>
                                          <p:attrName>style.opacity</p:attrName>
                                        </p:attrNameLst>
                                      </p:cBhvr>
                                      <p:to>
                                        <p:strVal val="0.5"/>
                                      </p:to>
                                    </p:set>
                                    <p:animEffect filter="image" prLst="opacity: 0.5">
                                      <p:cBhvr rctx="IE">
                                        <p:cTn id="219" dur="indefinite"/>
                                        <p:tgtEl>
                                          <p:spTgt spid="4"/>
                                        </p:tgtEl>
                                      </p:cBhvr>
                                    </p:animEffect>
                                  </p:childTnLst>
                                </p:cTn>
                              </p:par>
                              <p:par>
                                <p:cTn id="220" presetID="9" presetClass="emph" presetSubtype="0" grpId="1" nodeType="withEffect">
                                  <p:stCondLst>
                                    <p:cond delay="0"/>
                                  </p:stCondLst>
                                  <p:childTnLst>
                                    <p:set>
                                      <p:cBhvr rctx="PPT">
                                        <p:cTn id="221" dur="indefinite"/>
                                        <p:tgtEl>
                                          <p:spTgt spid="914475"/>
                                        </p:tgtEl>
                                        <p:attrNameLst>
                                          <p:attrName>style.opacity</p:attrName>
                                        </p:attrNameLst>
                                      </p:cBhvr>
                                      <p:to>
                                        <p:strVal val="0.5"/>
                                      </p:to>
                                    </p:set>
                                    <p:animEffect filter="image" prLst="opacity: 0.5">
                                      <p:cBhvr rctx="IE">
                                        <p:cTn id="222" dur="indefinite"/>
                                        <p:tgtEl>
                                          <p:spTgt spid="914475"/>
                                        </p:tgtEl>
                                      </p:cBhvr>
                                    </p:animEffect>
                                  </p:childTnLst>
                                </p:cTn>
                              </p:par>
                              <p:par>
                                <p:cTn id="223" presetID="9" presetClass="emph" presetSubtype="0" grpId="1" nodeType="withEffect">
                                  <p:stCondLst>
                                    <p:cond delay="0"/>
                                  </p:stCondLst>
                                  <p:childTnLst>
                                    <p:set>
                                      <p:cBhvr rctx="PPT">
                                        <p:cTn id="224" dur="indefinite"/>
                                        <p:tgtEl>
                                          <p:spTgt spid="914476"/>
                                        </p:tgtEl>
                                        <p:attrNameLst>
                                          <p:attrName>style.opacity</p:attrName>
                                        </p:attrNameLst>
                                      </p:cBhvr>
                                      <p:to>
                                        <p:strVal val="0.5"/>
                                      </p:to>
                                    </p:set>
                                    <p:animEffect filter="image" prLst="opacity: 0.5">
                                      <p:cBhvr rctx="IE">
                                        <p:cTn id="225" dur="indefinite"/>
                                        <p:tgtEl>
                                          <p:spTgt spid="914476"/>
                                        </p:tgtEl>
                                      </p:cBhvr>
                                    </p:animEffect>
                                  </p:childTnLst>
                                </p:cTn>
                              </p:par>
                              <p:par>
                                <p:cTn id="226" presetID="9" presetClass="emph" presetSubtype="0" grpId="1" nodeType="withEffect">
                                  <p:stCondLst>
                                    <p:cond delay="0"/>
                                  </p:stCondLst>
                                  <p:childTnLst>
                                    <p:set>
                                      <p:cBhvr rctx="PPT">
                                        <p:cTn id="227" dur="indefinite"/>
                                        <p:tgtEl>
                                          <p:spTgt spid="914477"/>
                                        </p:tgtEl>
                                        <p:attrNameLst>
                                          <p:attrName>style.opacity</p:attrName>
                                        </p:attrNameLst>
                                      </p:cBhvr>
                                      <p:to>
                                        <p:strVal val="0.5"/>
                                      </p:to>
                                    </p:set>
                                    <p:animEffect filter="image" prLst="opacity: 0.5">
                                      <p:cBhvr rctx="IE">
                                        <p:cTn id="228" dur="indefinite"/>
                                        <p:tgtEl>
                                          <p:spTgt spid="914477"/>
                                        </p:tgtEl>
                                      </p:cBhvr>
                                    </p:animEffect>
                                  </p:childTnLst>
                                </p:cTn>
                              </p:par>
                              <p:par>
                                <p:cTn id="229" presetID="9" presetClass="emph" presetSubtype="0" nodeType="withEffect">
                                  <p:stCondLst>
                                    <p:cond delay="0"/>
                                  </p:stCondLst>
                                  <p:childTnLst>
                                    <p:set>
                                      <p:cBhvr rctx="PPT">
                                        <p:cTn id="230" dur="indefinite"/>
                                        <p:tgtEl>
                                          <p:spTgt spid="5"/>
                                        </p:tgtEl>
                                        <p:attrNameLst>
                                          <p:attrName>style.opacity</p:attrName>
                                        </p:attrNameLst>
                                      </p:cBhvr>
                                      <p:to>
                                        <p:strVal val="0.5"/>
                                      </p:to>
                                    </p:set>
                                    <p:animEffect filter="image" prLst="opacity: 0.5">
                                      <p:cBhvr rctx="IE">
                                        <p:cTn id="231" dur="indefinite"/>
                                        <p:tgtEl>
                                          <p:spTgt spid="5"/>
                                        </p:tgtEl>
                                      </p:cBhvr>
                                    </p:animEffect>
                                  </p:childTnLst>
                                </p:cTn>
                              </p:par>
                              <p:par>
                                <p:cTn id="232" presetID="9" presetClass="emph" presetSubtype="0" grpId="1" nodeType="withEffect">
                                  <p:stCondLst>
                                    <p:cond delay="0"/>
                                  </p:stCondLst>
                                  <p:childTnLst>
                                    <p:set>
                                      <p:cBhvr rctx="PPT">
                                        <p:cTn id="233" dur="indefinite"/>
                                        <p:tgtEl>
                                          <p:spTgt spid="914481"/>
                                        </p:tgtEl>
                                        <p:attrNameLst>
                                          <p:attrName>style.opacity</p:attrName>
                                        </p:attrNameLst>
                                      </p:cBhvr>
                                      <p:to>
                                        <p:strVal val="0.5"/>
                                      </p:to>
                                    </p:set>
                                    <p:animEffect filter="image" prLst="opacity: 0.5">
                                      <p:cBhvr rctx="IE">
                                        <p:cTn id="234" dur="indefinite"/>
                                        <p:tgtEl>
                                          <p:spTgt spid="914481"/>
                                        </p:tgtEl>
                                      </p:cBhvr>
                                    </p:animEffect>
                                  </p:childTnLst>
                                </p:cTn>
                              </p:par>
                              <p:par>
                                <p:cTn id="235" presetID="9" presetClass="emph" presetSubtype="0" grpId="1" nodeType="withEffect">
                                  <p:stCondLst>
                                    <p:cond delay="0"/>
                                  </p:stCondLst>
                                  <p:childTnLst>
                                    <p:set>
                                      <p:cBhvr rctx="PPT">
                                        <p:cTn id="236" dur="indefinite"/>
                                        <p:tgtEl>
                                          <p:spTgt spid="914482"/>
                                        </p:tgtEl>
                                        <p:attrNameLst>
                                          <p:attrName>style.opacity</p:attrName>
                                        </p:attrNameLst>
                                      </p:cBhvr>
                                      <p:to>
                                        <p:strVal val="0.5"/>
                                      </p:to>
                                    </p:set>
                                    <p:animEffect filter="image" prLst="opacity: 0.5">
                                      <p:cBhvr rctx="IE">
                                        <p:cTn id="237" dur="indefinite"/>
                                        <p:tgtEl>
                                          <p:spTgt spid="914482"/>
                                        </p:tgtEl>
                                      </p:cBhvr>
                                    </p:animEffect>
                                  </p:childTnLst>
                                </p:cTn>
                              </p:par>
                              <p:par>
                                <p:cTn id="238" presetID="9" presetClass="emph" presetSubtype="0" grpId="1" nodeType="withEffect">
                                  <p:stCondLst>
                                    <p:cond delay="0"/>
                                  </p:stCondLst>
                                  <p:childTnLst>
                                    <p:set>
                                      <p:cBhvr rctx="PPT">
                                        <p:cTn id="239" dur="indefinite"/>
                                        <p:tgtEl>
                                          <p:spTgt spid="914483"/>
                                        </p:tgtEl>
                                        <p:attrNameLst>
                                          <p:attrName>style.opacity</p:attrName>
                                        </p:attrNameLst>
                                      </p:cBhvr>
                                      <p:to>
                                        <p:strVal val="0.5"/>
                                      </p:to>
                                    </p:set>
                                    <p:animEffect filter="image" prLst="opacity: 0.5">
                                      <p:cBhvr rctx="IE">
                                        <p:cTn id="240" dur="indefinite"/>
                                        <p:tgtEl>
                                          <p:spTgt spid="914483"/>
                                        </p:tgtEl>
                                      </p:cBhvr>
                                    </p:animEffect>
                                  </p:childTnLst>
                                </p:cTn>
                              </p:par>
                              <p:par>
                                <p:cTn id="241" presetID="9" presetClass="emph" presetSubtype="0" grpId="1" nodeType="withEffect">
                                  <p:stCondLst>
                                    <p:cond delay="0"/>
                                  </p:stCondLst>
                                  <p:childTnLst>
                                    <p:set>
                                      <p:cBhvr rctx="PPT">
                                        <p:cTn id="242" dur="indefinite"/>
                                        <p:tgtEl>
                                          <p:spTgt spid="914484"/>
                                        </p:tgtEl>
                                        <p:attrNameLst>
                                          <p:attrName>style.opacity</p:attrName>
                                        </p:attrNameLst>
                                      </p:cBhvr>
                                      <p:to>
                                        <p:strVal val="0.5"/>
                                      </p:to>
                                    </p:set>
                                    <p:animEffect filter="image" prLst="opacity: 0.5">
                                      <p:cBhvr rctx="IE">
                                        <p:cTn id="243" dur="indefinite"/>
                                        <p:tgtEl>
                                          <p:spTgt spid="914484"/>
                                        </p:tgtEl>
                                      </p:cBhvr>
                                    </p:animEffect>
                                  </p:childTnLst>
                                </p:cTn>
                              </p:par>
                              <p:par>
                                <p:cTn id="244" presetID="9" presetClass="emph" presetSubtype="0" grpId="1" nodeType="withEffect">
                                  <p:stCondLst>
                                    <p:cond delay="0"/>
                                  </p:stCondLst>
                                  <p:childTnLst>
                                    <p:set>
                                      <p:cBhvr rctx="PPT">
                                        <p:cTn id="245" dur="indefinite"/>
                                        <p:tgtEl>
                                          <p:spTgt spid="914485"/>
                                        </p:tgtEl>
                                        <p:attrNameLst>
                                          <p:attrName>style.opacity</p:attrName>
                                        </p:attrNameLst>
                                      </p:cBhvr>
                                      <p:to>
                                        <p:strVal val="0.5"/>
                                      </p:to>
                                    </p:set>
                                    <p:animEffect filter="image" prLst="opacity: 0.5">
                                      <p:cBhvr rctx="IE">
                                        <p:cTn id="246" dur="indefinite"/>
                                        <p:tgtEl>
                                          <p:spTgt spid="914485"/>
                                        </p:tgtEl>
                                      </p:cBhvr>
                                    </p:animEffect>
                                  </p:childTnLst>
                                </p:cTn>
                              </p:par>
                              <p:par>
                                <p:cTn id="247" presetID="9" presetClass="emph" presetSubtype="0" nodeType="withEffect">
                                  <p:stCondLst>
                                    <p:cond delay="0"/>
                                  </p:stCondLst>
                                  <p:childTnLst>
                                    <p:set>
                                      <p:cBhvr rctx="PPT">
                                        <p:cTn id="248" dur="indefinite"/>
                                        <p:tgtEl>
                                          <p:spTgt spid="6"/>
                                        </p:tgtEl>
                                        <p:attrNameLst>
                                          <p:attrName>style.opacity</p:attrName>
                                        </p:attrNameLst>
                                      </p:cBhvr>
                                      <p:to>
                                        <p:strVal val="0.5"/>
                                      </p:to>
                                    </p:set>
                                    <p:animEffect filter="image" prLst="opacity: 0.5">
                                      <p:cBhvr rctx="IE">
                                        <p:cTn id="249" dur="indefinite"/>
                                        <p:tgtEl>
                                          <p:spTgt spid="6"/>
                                        </p:tgtEl>
                                      </p:cBhvr>
                                    </p:animEffect>
                                  </p:childTnLst>
                                </p:cTn>
                              </p:par>
                              <p:par>
                                <p:cTn id="250" presetID="9" presetClass="emph" presetSubtype="0" grpId="1" nodeType="withEffect">
                                  <p:stCondLst>
                                    <p:cond delay="0"/>
                                  </p:stCondLst>
                                  <p:childTnLst>
                                    <p:set>
                                      <p:cBhvr rctx="PPT">
                                        <p:cTn id="251" dur="indefinite"/>
                                        <p:tgtEl>
                                          <p:spTgt spid="914489"/>
                                        </p:tgtEl>
                                        <p:attrNameLst>
                                          <p:attrName>style.opacity</p:attrName>
                                        </p:attrNameLst>
                                      </p:cBhvr>
                                      <p:to>
                                        <p:strVal val="0.5"/>
                                      </p:to>
                                    </p:set>
                                    <p:animEffect filter="image" prLst="opacity: 0.5">
                                      <p:cBhvr rctx="IE">
                                        <p:cTn id="252" dur="indefinite"/>
                                        <p:tgtEl>
                                          <p:spTgt spid="914489"/>
                                        </p:tgtEl>
                                      </p:cBhvr>
                                    </p:animEffect>
                                  </p:childTnLst>
                                </p:cTn>
                              </p:par>
                              <p:par>
                                <p:cTn id="253" presetID="9" presetClass="emph" presetSubtype="0" grpId="1" nodeType="withEffect">
                                  <p:stCondLst>
                                    <p:cond delay="0"/>
                                  </p:stCondLst>
                                  <p:childTnLst>
                                    <p:set>
                                      <p:cBhvr rctx="PPT">
                                        <p:cTn id="254" dur="indefinite"/>
                                        <p:tgtEl>
                                          <p:spTgt spid="914490"/>
                                        </p:tgtEl>
                                        <p:attrNameLst>
                                          <p:attrName>style.opacity</p:attrName>
                                        </p:attrNameLst>
                                      </p:cBhvr>
                                      <p:to>
                                        <p:strVal val="0.5"/>
                                      </p:to>
                                    </p:set>
                                    <p:animEffect filter="image" prLst="opacity: 0.5">
                                      <p:cBhvr rctx="IE">
                                        <p:cTn id="255" dur="indefinite"/>
                                        <p:tgtEl>
                                          <p:spTgt spid="914490"/>
                                        </p:tgtEl>
                                      </p:cBhvr>
                                    </p:animEffect>
                                  </p:childTnLst>
                                </p:cTn>
                              </p:par>
                            </p:childTnLst>
                          </p:cTn>
                        </p:par>
                      </p:childTnLst>
                    </p:cTn>
                  </p:par>
                  <p:par>
                    <p:cTn id="256" fill="hold">
                      <p:stCondLst>
                        <p:cond delay="indefinite"/>
                      </p:stCondLst>
                      <p:childTnLst>
                        <p:par>
                          <p:cTn id="257" fill="hold">
                            <p:stCondLst>
                              <p:cond delay="0"/>
                            </p:stCondLst>
                            <p:childTnLst>
                              <p:par>
                                <p:cTn id="258" presetID="29" presetClass="entr" presetSubtype="0" fill="hold" grpId="0" nodeType="clickEffect">
                                  <p:stCondLst>
                                    <p:cond delay="0"/>
                                  </p:stCondLst>
                                  <p:childTnLst>
                                    <p:set>
                                      <p:cBhvr>
                                        <p:cTn id="259" dur="1" fill="hold">
                                          <p:stCondLst>
                                            <p:cond delay="0"/>
                                          </p:stCondLst>
                                        </p:cTn>
                                        <p:tgtEl>
                                          <p:spTgt spid="914491"/>
                                        </p:tgtEl>
                                        <p:attrNameLst>
                                          <p:attrName>style.visibility</p:attrName>
                                        </p:attrNameLst>
                                      </p:cBhvr>
                                      <p:to>
                                        <p:strVal val="visible"/>
                                      </p:to>
                                    </p:set>
                                    <p:anim calcmode="lin" valueType="num">
                                      <p:cBhvr>
                                        <p:cTn id="260" dur="1000" fill="hold"/>
                                        <p:tgtEl>
                                          <p:spTgt spid="914491"/>
                                        </p:tgtEl>
                                        <p:attrNameLst>
                                          <p:attrName>ppt_x</p:attrName>
                                        </p:attrNameLst>
                                      </p:cBhvr>
                                      <p:tavLst>
                                        <p:tav tm="0">
                                          <p:val>
                                            <p:strVal val="#ppt_x-.2"/>
                                          </p:val>
                                        </p:tav>
                                        <p:tav tm="100000">
                                          <p:val>
                                            <p:strVal val="#ppt_x"/>
                                          </p:val>
                                        </p:tav>
                                      </p:tavLst>
                                    </p:anim>
                                    <p:anim calcmode="lin" valueType="num">
                                      <p:cBhvr>
                                        <p:cTn id="261" dur="1000" fill="hold"/>
                                        <p:tgtEl>
                                          <p:spTgt spid="914491"/>
                                        </p:tgtEl>
                                        <p:attrNameLst>
                                          <p:attrName>ppt_y</p:attrName>
                                        </p:attrNameLst>
                                      </p:cBhvr>
                                      <p:tavLst>
                                        <p:tav tm="0">
                                          <p:val>
                                            <p:strVal val="#ppt_y"/>
                                          </p:val>
                                        </p:tav>
                                        <p:tav tm="100000">
                                          <p:val>
                                            <p:strVal val="#ppt_y"/>
                                          </p:val>
                                        </p:tav>
                                      </p:tavLst>
                                    </p:anim>
                                    <p:animEffect transition="in" filter="wipe(right)" prLst="gradientSize: 0.1">
                                      <p:cBhvr>
                                        <p:cTn id="262" dur="1000"/>
                                        <p:tgtEl>
                                          <p:spTgt spid="914491"/>
                                        </p:tgtEl>
                                      </p:cBhvr>
                                    </p:animEffect>
                                  </p:childTnLst>
                                </p:cTn>
                              </p:par>
                            </p:childTnLst>
                          </p:cTn>
                        </p:par>
                      </p:childTnLst>
                    </p:cTn>
                  </p:par>
                  <p:par>
                    <p:cTn id="263" fill="hold">
                      <p:stCondLst>
                        <p:cond delay="indefinite"/>
                      </p:stCondLst>
                      <p:childTnLst>
                        <p:par>
                          <p:cTn id="264" fill="hold">
                            <p:stCondLst>
                              <p:cond delay="0"/>
                            </p:stCondLst>
                            <p:childTnLst>
                              <p:par>
                                <p:cTn id="265" presetID="39" presetClass="entr" presetSubtype="0" accel="100000" fill="hold" grpId="0" nodeType="clickEffect">
                                  <p:stCondLst>
                                    <p:cond delay="0"/>
                                  </p:stCondLst>
                                  <p:childTnLst>
                                    <p:set>
                                      <p:cBhvr>
                                        <p:cTn id="266" dur="1" fill="hold">
                                          <p:stCondLst>
                                            <p:cond delay="0"/>
                                          </p:stCondLst>
                                        </p:cTn>
                                        <p:tgtEl>
                                          <p:spTgt spid="914439"/>
                                        </p:tgtEl>
                                        <p:attrNameLst>
                                          <p:attrName>style.visibility</p:attrName>
                                        </p:attrNameLst>
                                      </p:cBhvr>
                                      <p:to>
                                        <p:strVal val="visible"/>
                                      </p:to>
                                    </p:set>
                                    <p:anim calcmode="lin" valueType="num">
                                      <p:cBhvr>
                                        <p:cTn id="267" dur="500" fill="hold"/>
                                        <p:tgtEl>
                                          <p:spTgt spid="914439"/>
                                        </p:tgtEl>
                                        <p:attrNameLst>
                                          <p:attrName>ppt_h</p:attrName>
                                        </p:attrNameLst>
                                      </p:cBhvr>
                                      <p:tavLst>
                                        <p:tav tm="0">
                                          <p:val>
                                            <p:strVal val="#ppt_h/20"/>
                                          </p:val>
                                        </p:tav>
                                        <p:tav tm="50000">
                                          <p:val>
                                            <p:strVal val="#ppt_h/20"/>
                                          </p:val>
                                        </p:tav>
                                        <p:tav tm="100000">
                                          <p:val>
                                            <p:strVal val="#ppt_h"/>
                                          </p:val>
                                        </p:tav>
                                      </p:tavLst>
                                    </p:anim>
                                    <p:anim calcmode="lin" valueType="num">
                                      <p:cBhvr>
                                        <p:cTn id="268" dur="500" fill="hold"/>
                                        <p:tgtEl>
                                          <p:spTgt spid="914439"/>
                                        </p:tgtEl>
                                        <p:attrNameLst>
                                          <p:attrName>ppt_w</p:attrName>
                                        </p:attrNameLst>
                                      </p:cBhvr>
                                      <p:tavLst>
                                        <p:tav tm="0">
                                          <p:val>
                                            <p:strVal val="#ppt_w+.3"/>
                                          </p:val>
                                        </p:tav>
                                        <p:tav tm="50000">
                                          <p:val>
                                            <p:strVal val="#ppt_w+.3"/>
                                          </p:val>
                                        </p:tav>
                                        <p:tav tm="100000">
                                          <p:val>
                                            <p:strVal val="#ppt_w"/>
                                          </p:val>
                                        </p:tav>
                                      </p:tavLst>
                                    </p:anim>
                                    <p:anim calcmode="lin" valueType="num">
                                      <p:cBhvr>
                                        <p:cTn id="269" dur="500" fill="hold"/>
                                        <p:tgtEl>
                                          <p:spTgt spid="914439"/>
                                        </p:tgtEl>
                                        <p:attrNameLst>
                                          <p:attrName>ppt_x</p:attrName>
                                        </p:attrNameLst>
                                      </p:cBhvr>
                                      <p:tavLst>
                                        <p:tav tm="0">
                                          <p:val>
                                            <p:strVal val="#ppt_x-.3"/>
                                          </p:val>
                                        </p:tav>
                                        <p:tav tm="50000">
                                          <p:val>
                                            <p:strVal val="#ppt_x"/>
                                          </p:val>
                                        </p:tav>
                                        <p:tav tm="100000">
                                          <p:val>
                                            <p:strVal val="#ppt_x"/>
                                          </p:val>
                                        </p:tav>
                                      </p:tavLst>
                                    </p:anim>
                                    <p:anim calcmode="lin" valueType="num">
                                      <p:cBhvr>
                                        <p:cTn id="270" dur="500" fill="hold"/>
                                        <p:tgtEl>
                                          <p:spTgt spid="914439"/>
                                        </p:tgtEl>
                                        <p:attrNameLst>
                                          <p:attrName>ppt_y</p:attrName>
                                        </p:attrNameLst>
                                      </p:cBhvr>
                                      <p:tavLst>
                                        <p:tav tm="0">
                                          <p:val>
                                            <p:strVal val="#ppt_y"/>
                                          </p:val>
                                        </p:tav>
                                        <p:tav tm="100000">
                                          <p:val>
                                            <p:strVal val="#ppt_y"/>
                                          </p:val>
                                        </p:tav>
                                      </p:tavLst>
                                    </p:anim>
                                  </p:childTnLst>
                                </p:cTn>
                              </p:par>
                            </p:childTnLst>
                          </p:cTn>
                        </p:par>
                      </p:childTnLst>
                    </p:cTn>
                  </p:par>
                  <p:par>
                    <p:cTn id="271" fill="hold">
                      <p:stCondLst>
                        <p:cond delay="indefinite"/>
                      </p:stCondLst>
                      <p:childTnLst>
                        <p:par>
                          <p:cTn id="272" fill="hold">
                            <p:stCondLst>
                              <p:cond delay="0"/>
                            </p:stCondLst>
                            <p:childTnLst>
                              <p:par>
                                <p:cTn id="273" presetID="35" presetClass="emph" presetSubtype="0" fill="hold" grpId="1" nodeType="clickEffect">
                                  <p:stCondLst>
                                    <p:cond delay="0"/>
                                  </p:stCondLst>
                                  <p:childTnLst>
                                    <p:anim calcmode="discrete" valueType="str">
                                      <p:cBhvr>
                                        <p:cTn id="274" dur="1000" fill="hold"/>
                                        <p:tgtEl>
                                          <p:spTgt spid="914450"/>
                                        </p:tgtEl>
                                        <p:attrNameLst>
                                          <p:attrName>style.visibility</p:attrName>
                                        </p:attrNameLst>
                                      </p:cBhvr>
                                      <p:tavLst>
                                        <p:tav tm="0">
                                          <p:val>
                                            <p:strVal val="hidden"/>
                                          </p:val>
                                        </p:tav>
                                        <p:tav tm="50000">
                                          <p:val>
                                            <p:strVal val="visible"/>
                                          </p:val>
                                        </p:tav>
                                      </p:tavLst>
                                    </p:anim>
                                  </p:childTnLst>
                                </p:cTn>
                              </p:par>
                              <p:par>
                                <p:cTn id="275" presetID="35" presetClass="emph" presetSubtype="0" fill="hold" grpId="1" nodeType="withEffect">
                                  <p:stCondLst>
                                    <p:cond delay="0"/>
                                  </p:stCondLst>
                                  <p:childTnLst>
                                    <p:anim calcmode="discrete" valueType="str">
                                      <p:cBhvr>
                                        <p:cTn id="276" dur="1000" fill="hold"/>
                                        <p:tgtEl>
                                          <p:spTgt spid="914451"/>
                                        </p:tgtEl>
                                        <p:attrNameLst>
                                          <p:attrName>style.visibility</p:attrName>
                                        </p:attrNameLst>
                                      </p:cBhvr>
                                      <p:tavLst>
                                        <p:tav tm="0">
                                          <p:val>
                                            <p:strVal val="hidden"/>
                                          </p:val>
                                        </p:tav>
                                        <p:tav tm="50000">
                                          <p:val>
                                            <p:strVal val="visible"/>
                                          </p:val>
                                        </p:tav>
                                      </p:tavLst>
                                    </p:anim>
                                  </p:childTnLst>
                                </p:cTn>
                              </p:par>
                            </p:childTnLst>
                          </p:cTn>
                        </p:par>
                      </p:childTnLst>
                    </p:cTn>
                  </p:par>
                  <p:par>
                    <p:cTn id="277" fill="hold">
                      <p:stCondLst>
                        <p:cond delay="indefinite"/>
                      </p:stCondLst>
                      <p:childTnLst>
                        <p:par>
                          <p:cTn id="278" fill="hold">
                            <p:stCondLst>
                              <p:cond delay="0"/>
                            </p:stCondLst>
                            <p:childTnLst>
                              <p:par>
                                <p:cTn id="279" presetID="53" presetClass="entr" presetSubtype="0" fill="hold" grpId="0" nodeType="clickEffect">
                                  <p:stCondLst>
                                    <p:cond delay="0"/>
                                  </p:stCondLst>
                                  <p:childTnLst>
                                    <p:set>
                                      <p:cBhvr>
                                        <p:cTn id="280" dur="1" fill="hold">
                                          <p:stCondLst>
                                            <p:cond delay="0"/>
                                          </p:stCondLst>
                                        </p:cTn>
                                        <p:tgtEl>
                                          <p:spTgt spid="914493"/>
                                        </p:tgtEl>
                                        <p:attrNameLst>
                                          <p:attrName>style.visibility</p:attrName>
                                        </p:attrNameLst>
                                      </p:cBhvr>
                                      <p:to>
                                        <p:strVal val="visible"/>
                                      </p:to>
                                    </p:set>
                                    <p:anim calcmode="lin" valueType="num">
                                      <p:cBhvr>
                                        <p:cTn id="281" dur="500" fill="hold"/>
                                        <p:tgtEl>
                                          <p:spTgt spid="914493"/>
                                        </p:tgtEl>
                                        <p:attrNameLst>
                                          <p:attrName>ppt_w</p:attrName>
                                        </p:attrNameLst>
                                      </p:cBhvr>
                                      <p:tavLst>
                                        <p:tav tm="0">
                                          <p:val>
                                            <p:fltVal val="0"/>
                                          </p:val>
                                        </p:tav>
                                        <p:tav tm="100000">
                                          <p:val>
                                            <p:strVal val="#ppt_w"/>
                                          </p:val>
                                        </p:tav>
                                      </p:tavLst>
                                    </p:anim>
                                    <p:anim calcmode="lin" valueType="num">
                                      <p:cBhvr>
                                        <p:cTn id="282" dur="500" fill="hold"/>
                                        <p:tgtEl>
                                          <p:spTgt spid="914493"/>
                                        </p:tgtEl>
                                        <p:attrNameLst>
                                          <p:attrName>ppt_h</p:attrName>
                                        </p:attrNameLst>
                                      </p:cBhvr>
                                      <p:tavLst>
                                        <p:tav tm="0">
                                          <p:val>
                                            <p:fltVal val="0"/>
                                          </p:val>
                                        </p:tav>
                                        <p:tav tm="100000">
                                          <p:val>
                                            <p:strVal val="#ppt_h"/>
                                          </p:val>
                                        </p:tav>
                                      </p:tavLst>
                                    </p:anim>
                                    <p:animEffect transition="in" filter="fade">
                                      <p:cBhvr>
                                        <p:cTn id="283" dur="500"/>
                                        <p:tgtEl>
                                          <p:spTgt spid="914493"/>
                                        </p:tgtEl>
                                      </p:cBhvr>
                                    </p:animEffect>
                                  </p:childTnLst>
                                </p:cTn>
                              </p:par>
                            </p:childTnLst>
                          </p:cTn>
                        </p:par>
                      </p:childTnLst>
                    </p:cTn>
                  </p:par>
                  <p:par>
                    <p:cTn id="284" fill="hold">
                      <p:stCondLst>
                        <p:cond delay="indefinite"/>
                      </p:stCondLst>
                      <p:childTnLst>
                        <p:par>
                          <p:cTn id="285" fill="hold">
                            <p:stCondLst>
                              <p:cond delay="0"/>
                            </p:stCondLst>
                            <p:childTnLst>
                              <p:par>
                                <p:cTn id="286" presetID="40" presetClass="entr" presetSubtype="0" fill="hold" grpId="0" nodeType="clickEffect">
                                  <p:stCondLst>
                                    <p:cond delay="0"/>
                                  </p:stCondLst>
                                  <p:iterate type="lt">
                                    <p:tmPct val="10000"/>
                                  </p:iterate>
                                  <p:childTnLst>
                                    <p:set>
                                      <p:cBhvr>
                                        <p:cTn id="287" dur="1" fill="hold">
                                          <p:stCondLst>
                                            <p:cond delay="0"/>
                                          </p:stCondLst>
                                        </p:cTn>
                                        <p:tgtEl>
                                          <p:spTgt spid="914494"/>
                                        </p:tgtEl>
                                        <p:attrNameLst>
                                          <p:attrName>style.visibility</p:attrName>
                                        </p:attrNameLst>
                                      </p:cBhvr>
                                      <p:to>
                                        <p:strVal val="visible"/>
                                      </p:to>
                                    </p:set>
                                    <p:animEffect transition="in" filter="fade">
                                      <p:cBhvr>
                                        <p:cTn id="288" dur="1000"/>
                                        <p:tgtEl>
                                          <p:spTgt spid="914494"/>
                                        </p:tgtEl>
                                      </p:cBhvr>
                                    </p:animEffect>
                                    <p:anim calcmode="lin" valueType="num">
                                      <p:cBhvr>
                                        <p:cTn id="289" dur="1000" fill="hold"/>
                                        <p:tgtEl>
                                          <p:spTgt spid="914494"/>
                                        </p:tgtEl>
                                        <p:attrNameLst>
                                          <p:attrName>ppt_x</p:attrName>
                                        </p:attrNameLst>
                                      </p:cBhvr>
                                      <p:tavLst>
                                        <p:tav tm="0">
                                          <p:val>
                                            <p:strVal val="#ppt_x-.1"/>
                                          </p:val>
                                        </p:tav>
                                        <p:tav tm="100000">
                                          <p:val>
                                            <p:strVal val="#ppt_x"/>
                                          </p:val>
                                        </p:tav>
                                      </p:tavLst>
                                    </p:anim>
                                    <p:anim calcmode="lin" valueType="num">
                                      <p:cBhvr>
                                        <p:cTn id="290" dur="1000" fill="hold"/>
                                        <p:tgtEl>
                                          <p:spTgt spid="914494"/>
                                        </p:tgtEl>
                                        <p:attrNameLst>
                                          <p:attrName>ppt_y</p:attrName>
                                        </p:attrNameLst>
                                      </p:cBhvr>
                                      <p:tavLst>
                                        <p:tav tm="0">
                                          <p:val>
                                            <p:strVal val="#ppt_y"/>
                                          </p:val>
                                        </p:tav>
                                        <p:tav tm="100000">
                                          <p:val>
                                            <p:strVal val="#ppt_y"/>
                                          </p:val>
                                        </p:tav>
                                      </p:tavLst>
                                    </p:anim>
                                  </p:childTnLst>
                                </p:cTn>
                              </p:par>
                            </p:childTnLst>
                          </p:cTn>
                        </p:par>
                      </p:childTnLst>
                    </p:cTn>
                  </p:par>
                  <p:par>
                    <p:cTn id="291" fill="hold">
                      <p:stCondLst>
                        <p:cond delay="indefinite"/>
                      </p:stCondLst>
                      <p:childTnLst>
                        <p:par>
                          <p:cTn id="292" fill="hold">
                            <p:stCondLst>
                              <p:cond delay="0"/>
                            </p:stCondLst>
                            <p:childTnLst>
                              <p:par>
                                <p:cTn id="293" presetID="10" presetClass="entr" presetSubtype="0" fill="hold" nodeType="clickEffect">
                                  <p:stCondLst>
                                    <p:cond delay="0"/>
                                  </p:stCondLst>
                                  <p:childTnLst>
                                    <p:set>
                                      <p:cBhvr>
                                        <p:cTn id="294" dur="1" fill="hold">
                                          <p:stCondLst>
                                            <p:cond delay="0"/>
                                          </p:stCondLst>
                                        </p:cTn>
                                        <p:tgtEl>
                                          <p:spTgt spid="7"/>
                                        </p:tgtEl>
                                        <p:attrNameLst>
                                          <p:attrName>style.visibility</p:attrName>
                                        </p:attrNameLst>
                                      </p:cBhvr>
                                      <p:to>
                                        <p:strVal val="visible"/>
                                      </p:to>
                                    </p:set>
                                    <p:animEffect transition="in" filter="fade">
                                      <p:cBhvr>
                                        <p:cTn id="295" dur="2000"/>
                                        <p:tgtEl>
                                          <p:spTgt spid="7"/>
                                        </p:tgtEl>
                                      </p:cBhvr>
                                    </p:animEffect>
                                  </p:childTnLst>
                                </p:cTn>
                              </p:par>
                            </p:childTnLst>
                          </p:cTn>
                        </p:par>
                      </p:childTnLst>
                    </p:cTn>
                  </p:par>
                  <p:par>
                    <p:cTn id="296" fill="hold">
                      <p:stCondLst>
                        <p:cond delay="indefinite"/>
                      </p:stCondLst>
                      <p:childTnLst>
                        <p:par>
                          <p:cTn id="297" fill="hold">
                            <p:stCondLst>
                              <p:cond delay="0"/>
                            </p:stCondLst>
                            <p:childTnLst>
                              <p:par>
                                <p:cTn id="298" presetID="9" presetClass="entr" presetSubtype="0" fill="hold" grpId="0" nodeType="clickEffect">
                                  <p:stCondLst>
                                    <p:cond delay="0"/>
                                  </p:stCondLst>
                                  <p:childTnLst>
                                    <p:set>
                                      <p:cBhvr>
                                        <p:cTn id="299" dur="1" fill="hold">
                                          <p:stCondLst>
                                            <p:cond delay="0"/>
                                          </p:stCondLst>
                                        </p:cTn>
                                        <p:tgtEl>
                                          <p:spTgt spid="914495"/>
                                        </p:tgtEl>
                                        <p:attrNameLst>
                                          <p:attrName>style.visibility</p:attrName>
                                        </p:attrNameLst>
                                      </p:cBhvr>
                                      <p:to>
                                        <p:strVal val="visible"/>
                                      </p:to>
                                    </p:set>
                                    <p:animEffect transition="in" filter="dissolve">
                                      <p:cBhvr>
                                        <p:cTn id="300" dur="500"/>
                                        <p:tgtEl>
                                          <p:spTgt spid="914495"/>
                                        </p:tgtEl>
                                      </p:cBhvr>
                                    </p:animEffect>
                                  </p:childTnLst>
                                </p:cTn>
                              </p:par>
                            </p:childTnLst>
                          </p:cTn>
                        </p:par>
                      </p:childTnLst>
                    </p:cTn>
                  </p:par>
                  <p:par>
                    <p:cTn id="301" fill="hold">
                      <p:stCondLst>
                        <p:cond delay="indefinite"/>
                      </p:stCondLst>
                      <p:childTnLst>
                        <p:par>
                          <p:cTn id="302" fill="hold">
                            <p:stCondLst>
                              <p:cond delay="0"/>
                            </p:stCondLst>
                            <p:childTnLst>
                              <p:par>
                                <p:cTn id="303" presetID="9" presetClass="entr" presetSubtype="0" fill="hold" grpId="0" nodeType="clickEffect">
                                  <p:stCondLst>
                                    <p:cond delay="0"/>
                                  </p:stCondLst>
                                  <p:childTnLst>
                                    <p:set>
                                      <p:cBhvr>
                                        <p:cTn id="304" dur="1" fill="hold">
                                          <p:stCondLst>
                                            <p:cond delay="0"/>
                                          </p:stCondLst>
                                        </p:cTn>
                                        <p:tgtEl>
                                          <p:spTgt spid="914497"/>
                                        </p:tgtEl>
                                        <p:attrNameLst>
                                          <p:attrName>style.visibility</p:attrName>
                                        </p:attrNameLst>
                                      </p:cBhvr>
                                      <p:to>
                                        <p:strVal val="visible"/>
                                      </p:to>
                                    </p:set>
                                    <p:animEffect transition="in" filter="dissolve">
                                      <p:cBhvr>
                                        <p:cTn id="305" dur="500"/>
                                        <p:tgtEl>
                                          <p:spTgt spid="914497"/>
                                        </p:tgtEl>
                                      </p:cBhvr>
                                    </p:animEffect>
                                  </p:childTnLst>
                                </p:cTn>
                              </p:par>
                            </p:childTnLst>
                          </p:cTn>
                        </p:par>
                      </p:childTnLst>
                    </p:cTn>
                  </p:par>
                  <p:par>
                    <p:cTn id="306" fill="hold">
                      <p:stCondLst>
                        <p:cond delay="indefinite"/>
                      </p:stCondLst>
                      <p:childTnLst>
                        <p:par>
                          <p:cTn id="307" fill="hold">
                            <p:stCondLst>
                              <p:cond delay="0"/>
                            </p:stCondLst>
                            <p:childTnLst>
                              <p:par>
                                <p:cTn id="308" presetID="22" presetClass="entr" presetSubtype="4" fill="hold" grpId="0" nodeType="clickEffect">
                                  <p:stCondLst>
                                    <p:cond delay="0"/>
                                  </p:stCondLst>
                                  <p:childTnLst>
                                    <p:set>
                                      <p:cBhvr>
                                        <p:cTn id="309" dur="1" fill="hold">
                                          <p:stCondLst>
                                            <p:cond delay="0"/>
                                          </p:stCondLst>
                                        </p:cTn>
                                        <p:tgtEl>
                                          <p:spTgt spid="914503"/>
                                        </p:tgtEl>
                                        <p:attrNameLst>
                                          <p:attrName>style.visibility</p:attrName>
                                        </p:attrNameLst>
                                      </p:cBhvr>
                                      <p:to>
                                        <p:strVal val="visible"/>
                                      </p:to>
                                    </p:set>
                                    <p:animEffect transition="in" filter="wipe(down)">
                                      <p:cBhvr>
                                        <p:cTn id="310" dur="500"/>
                                        <p:tgtEl>
                                          <p:spTgt spid="914503"/>
                                        </p:tgtEl>
                                      </p:cBhvr>
                                    </p:animEffect>
                                  </p:childTnLst>
                                </p:cTn>
                              </p:par>
                            </p:childTnLst>
                          </p:cTn>
                        </p:par>
                        <p:par>
                          <p:cTn id="311" fill="hold">
                            <p:stCondLst>
                              <p:cond delay="500"/>
                            </p:stCondLst>
                            <p:childTnLst>
                              <p:par>
                                <p:cTn id="312" presetID="22" presetClass="entr" presetSubtype="4" fill="hold" grpId="0" nodeType="afterEffect">
                                  <p:stCondLst>
                                    <p:cond delay="0"/>
                                  </p:stCondLst>
                                  <p:childTnLst>
                                    <p:set>
                                      <p:cBhvr>
                                        <p:cTn id="313" dur="1" fill="hold">
                                          <p:stCondLst>
                                            <p:cond delay="0"/>
                                          </p:stCondLst>
                                        </p:cTn>
                                        <p:tgtEl>
                                          <p:spTgt spid="914504"/>
                                        </p:tgtEl>
                                        <p:attrNameLst>
                                          <p:attrName>style.visibility</p:attrName>
                                        </p:attrNameLst>
                                      </p:cBhvr>
                                      <p:to>
                                        <p:strVal val="visible"/>
                                      </p:to>
                                    </p:set>
                                    <p:animEffect transition="in" filter="wipe(down)">
                                      <p:cBhvr>
                                        <p:cTn id="314" dur="500"/>
                                        <p:tgtEl>
                                          <p:spTgt spid="914504"/>
                                        </p:tgtEl>
                                      </p:cBhvr>
                                    </p:animEffect>
                                  </p:childTnLst>
                                </p:cTn>
                              </p:par>
                            </p:childTnLst>
                          </p:cTn>
                        </p:par>
                      </p:childTnLst>
                    </p:cTn>
                  </p:par>
                  <p:par>
                    <p:cTn id="315" fill="hold">
                      <p:stCondLst>
                        <p:cond delay="indefinite"/>
                      </p:stCondLst>
                      <p:childTnLst>
                        <p:par>
                          <p:cTn id="316" fill="hold">
                            <p:stCondLst>
                              <p:cond delay="0"/>
                            </p:stCondLst>
                            <p:childTnLst>
                              <p:par>
                                <p:cTn id="317" presetID="10" presetClass="entr" presetSubtype="0" fill="hold" nodeType="clickEffect">
                                  <p:stCondLst>
                                    <p:cond delay="0"/>
                                  </p:stCondLst>
                                  <p:childTnLst>
                                    <p:set>
                                      <p:cBhvr>
                                        <p:cTn id="318" dur="1" fill="hold">
                                          <p:stCondLst>
                                            <p:cond delay="0"/>
                                          </p:stCondLst>
                                        </p:cTn>
                                        <p:tgtEl>
                                          <p:spTgt spid="8"/>
                                        </p:tgtEl>
                                        <p:attrNameLst>
                                          <p:attrName>style.visibility</p:attrName>
                                        </p:attrNameLst>
                                      </p:cBhvr>
                                      <p:to>
                                        <p:strVal val="visible"/>
                                      </p:to>
                                    </p:set>
                                    <p:animEffect transition="in" filter="fade">
                                      <p:cBhvr>
                                        <p:cTn id="319" dur="2000"/>
                                        <p:tgtEl>
                                          <p:spTgt spid="8"/>
                                        </p:tgtEl>
                                      </p:cBhvr>
                                    </p:animEffect>
                                  </p:childTnLst>
                                </p:cTn>
                              </p:par>
                            </p:childTnLst>
                          </p:cTn>
                        </p:par>
                      </p:childTnLst>
                    </p:cTn>
                  </p:par>
                  <p:par>
                    <p:cTn id="320" fill="hold">
                      <p:stCondLst>
                        <p:cond delay="indefinite"/>
                      </p:stCondLst>
                      <p:childTnLst>
                        <p:par>
                          <p:cTn id="321" fill="hold">
                            <p:stCondLst>
                              <p:cond delay="0"/>
                            </p:stCondLst>
                            <p:childTnLst>
                              <p:par>
                                <p:cTn id="322" presetID="9" presetClass="entr" presetSubtype="0" fill="hold" grpId="0" nodeType="clickEffect">
                                  <p:stCondLst>
                                    <p:cond delay="0"/>
                                  </p:stCondLst>
                                  <p:childTnLst>
                                    <p:set>
                                      <p:cBhvr>
                                        <p:cTn id="323" dur="1" fill="hold">
                                          <p:stCondLst>
                                            <p:cond delay="0"/>
                                          </p:stCondLst>
                                        </p:cTn>
                                        <p:tgtEl>
                                          <p:spTgt spid="914502"/>
                                        </p:tgtEl>
                                        <p:attrNameLst>
                                          <p:attrName>style.visibility</p:attrName>
                                        </p:attrNameLst>
                                      </p:cBhvr>
                                      <p:to>
                                        <p:strVal val="visible"/>
                                      </p:to>
                                    </p:set>
                                    <p:animEffect transition="in" filter="dissolve">
                                      <p:cBhvr>
                                        <p:cTn id="324" dur="500"/>
                                        <p:tgtEl>
                                          <p:spTgt spid="914502"/>
                                        </p:tgtEl>
                                      </p:cBhvr>
                                    </p:animEffect>
                                  </p:childTnLst>
                                </p:cTn>
                              </p:par>
                            </p:childTnLst>
                          </p:cTn>
                        </p:par>
                      </p:childTnLst>
                    </p:cTn>
                  </p:par>
                  <p:par>
                    <p:cTn id="325" fill="hold">
                      <p:stCondLst>
                        <p:cond delay="indefinite"/>
                      </p:stCondLst>
                      <p:childTnLst>
                        <p:par>
                          <p:cTn id="326" fill="hold">
                            <p:stCondLst>
                              <p:cond delay="0"/>
                            </p:stCondLst>
                            <p:childTnLst>
                              <p:par>
                                <p:cTn id="327" presetID="9" presetClass="entr" presetSubtype="0" fill="hold" grpId="0" nodeType="clickEffect">
                                  <p:stCondLst>
                                    <p:cond delay="0"/>
                                  </p:stCondLst>
                                  <p:childTnLst>
                                    <p:set>
                                      <p:cBhvr>
                                        <p:cTn id="328" dur="1" fill="hold">
                                          <p:stCondLst>
                                            <p:cond delay="0"/>
                                          </p:stCondLst>
                                        </p:cTn>
                                        <p:tgtEl>
                                          <p:spTgt spid="914498"/>
                                        </p:tgtEl>
                                        <p:attrNameLst>
                                          <p:attrName>style.visibility</p:attrName>
                                        </p:attrNameLst>
                                      </p:cBhvr>
                                      <p:to>
                                        <p:strVal val="visible"/>
                                      </p:to>
                                    </p:set>
                                    <p:animEffect transition="in" filter="dissolve">
                                      <p:cBhvr>
                                        <p:cTn id="329" dur="500"/>
                                        <p:tgtEl>
                                          <p:spTgt spid="914498"/>
                                        </p:tgtEl>
                                      </p:cBhvr>
                                    </p:animEffect>
                                  </p:childTnLst>
                                </p:cTn>
                              </p:par>
                            </p:childTnLst>
                          </p:cTn>
                        </p:par>
                      </p:childTnLst>
                    </p:cTn>
                  </p:par>
                  <p:par>
                    <p:cTn id="330" fill="hold">
                      <p:stCondLst>
                        <p:cond delay="indefinite"/>
                      </p:stCondLst>
                      <p:childTnLst>
                        <p:par>
                          <p:cTn id="331" fill="hold">
                            <p:stCondLst>
                              <p:cond delay="0"/>
                            </p:stCondLst>
                            <p:childTnLst>
                              <p:par>
                                <p:cTn id="332" presetID="22" presetClass="entr" presetSubtype="4" fill="hold" grpId="0" nodeType="clickEffect">
                                  <p:stCondLst>
                                    <p:cond delay="0"/>
                                  </p:stCondLst>
                                  <p:childTnLst>
                                    <p:set>
                                      <p:cBhvr>
                                        <p:cTn id="333" dur="1" fill="hold">
                                          <p:stCondLst>
                                            <p:cond delay="0"/>
                                          </p:stCondLst>
                                        </p:cTn>
                                        <p:tgtEl>
                                          <p:spTgt spid="914508"/>
                                        </p:tgtEl>
                                        <p:attrNameLst>
                                          <p:attrName>style.visibility</p:attrName>
                                        </p:attrNameLst>
                                      </p:cBhvr>
                                      <p:to>
                                        <p:strVal val="visible"/>
                                      </p:to>
                                    </p:set>
                                    <p:animEffect transition="in" filter="wipe(down)">
                                      <p:cBhvr>
                                        <p:cTn id="334" dur="500"/>
                                        <p:tgtEl>
                                          <p:spTgt spid="914508"/>
                                        </p:tgtEl>
                                      </p:cBhvr>
                                    </p:animEffect>
                                  </p:childTnLst>
                                </p:cTn>
                              </p:par>
                            </p:childTnLst>
                          </p:cTn>
                        </p:par>
                        <p:par>
                          <p:cTn id="335" fill="hold">
                            <p:stCondLst>
                              <p:cond delay="500"/>
                            </p:stCondLst>
                            <p:childTnLst>
                              <p:par>
                                <p:cTn id="336" presetID="22" presetClass="entr" presetSubtype="4" fill="hold" grpId="0" nodeType="afterEffect">
                                  <p:stCondLst>
                                    <p:cond delay="0"/>
                                  </p:stCondLst>
                                  <p:childTnLst>
                                    <p:set>
                                      <p:cBhvr>
                                        <p:cTn id="337" dur="1" fill="hold">
                                          <p:stCondLst>
                                            <p:cond delay="0"/>
                                          </p:stCondLst>
                                        </p:cTn>
                                        <p:tgtEl>
                                          <p:spTgt spid="914509"/>
                                        </p:tgtEl>
                                        <p:attrNameLst>
                                          <p:attrName>style.visibility</p:attrName>
                                        </p:attrNameLst>
                                      </p:cBhvr>
                                      <p:to>
                                        <p:strVal val="visible"/>
                                      </p:to>
                                    </p:set>
                                    <p:animEffect transition="in" filter="wipe(down)">
                                      <p:cBhvr>
                                        <p:cTn id="338" dur="500"/>
                                        <p:tgtEl>
                                          <p:spTgt spid="914509"/>
                                        </p:tgtEl>
                                      </p:cBhvr>
                                    </p:animEffect>
                                  </p:childTnLst>
                                </p:cTn>
                              </p:par>
                            </p:childTnLst>
                          </p:cTn>
                        </p:par>
                      </p:childTnLst>
                    </p:cTn>
                  </p:par>
                  <p:par>
                    <p:cTn id="339" fill="hold">
                      <p:stCondLst>
                        <p:cond delay="indefinite"/>
                      </p:stCondLst>
                      <p:childTnLst>
                        <p:par>
                          <p:cTn id="340" fill="hold">
                            <p:stCondLst>
                              <p:cond delay="0"/>
                            </p:stCondLst>
                            <p:childTnLst>
                              <p:par>
                                <p:cTn id="341" presetID="39" presetClass="entr" presetSubtype="0" accel="100000" fill="hold" grpId="0" nodeType="clickEffect">
                                  <p:stCondLst>
                                    <p:cond delay="0"/>
                                  </p:stCondLst>
                                  <p:childTnLst>
                                    <p:set>
                                      <p:cBhvr>
                                        <p:cTn id="342" dur="1" fill="hold">
                                          <p:stCondLst>
                                            <p:cond delay="0"/>
                                          </p:stCondLst>
                                        </p:cTn>
                                        <p:tgtEl>
                                          <p:spTgt spid="914496"/>
                                        </p:tgtEl>
                                        <p:attrNameLst>
                                          <p:attrName>style.visibility</p:attrName>
                                        </p:attrNameLst>
                                      </p:cBhvr>
                                      <p:to>
                                        <p:strVal val="visible"/>
                                      </p:to>
                                    </p:set>
                                    <p:anim calcmode="lin" valueType="num">
                                      <p:cBhvr>
                                        <p:cTn id="343" dur="500" fill="hold"/>
                                        <p:tgtEl>
                                          <p:spTgt spid="914496"/>
                                        </p:tgtEl>
                                        <p:attrNameLst>
                                          <p:attrName>ppt_h</p:attrName>
                                        </p:attrNameLst>
                                      </p:cBhvr>
                                      <p:tavLst>
                                        <p:tav tm="0">
                                          <p:val>
                                            <p:strVal val="#ppt_h/20"/>
                                          </p:val>
                                        </p:tav>
                                        <p:tav tm="50000">
                                          <p:val>
                                            <p:strVal val="#ppt_h/20"/>
                                          </p:val>
                                        </p:tav>
                                        <p:tav tm="100000">
                                          <p:val>
                                            <p:strVal val="#ppt_h"/>
                                          </p:val>
                                        </p:tav>
                                      </p:tavLst>
                                    </p:anim>
                                    <p:anim calcmode="lin" valueType="num">
                                      <p:cBhvr>
                                        <p:cTn id="344" dur="500" fill="hold"/>
                                        <p:tgtEl>
                                          <p:spTgt spid="914496"/>
                                        </p:tgtEl>
                                        <p:attrNameLst>
                                          <p:attrName>ppt_w</p:attrName>
                                        </p:attrNameLst>
                                      </p:cBhvr>
                                      <p:tavLst>
                                        <p:tav tm="0">
                                          <p:val>
                                            <p:strVal val="#ppt_w+.3"/>
                                          </p:val>
                                        </p:tav>
                                        <p:tav tm="50000">
                                          <p:val>
                                            <p:strVal val="#ppt_w+.3"/>
                                          </p:val>
                                        </p:tav>
                                        <p:tav tm="100000">
                                          <p:val>
                                            <p:strVal val="#ppt_w"/>
                                          </p:val>
                                        </p:tav>
                                      </p:tavLst>
                                    </p:anim>
                                    <p:anim calcmode="lin" valueType="num">
                                      <p:cBhvr>
                                        <p:cTn id="345" dur="500" fill="hold"/>
                                        <p:tgtEl>
                                          <p:spTgt spid="914496"/>
                                        </p:tgtEl>
                                        <p:attrNameLst>
                                          <p:attrName>ppt_x</p:attrName>
                                        </p:attrNameLst>
                                      </p:cBhvr>
                                      <p:tavLst>
                                        <p:tav tm="0">
                                          <p:val>
                                            <p:strVal val="#ppt_x-.3"/>
                                          </p:val>
                                        </p:tav>
                                        <p:tav tm="50000">
                                          <p:val>
                                            <p:strVal val="#ppt_x"/>
                                          </p:val>
                                        </p:tav>
                                        <p:tav tm="100000">
                                          <p:val>
                                            <p:strVal val="#ppt_x"/>
                                          </p:val>
                                        </p:tav>
                                      </p:tavLst>
                                    </p:anim>
                                    <p:anim calcmode="lin" valueType="num">
                                      <p:cBhvr>
                                        <p:cTn id="346" dur="500" fill="hold"/>
                                        <p:tgtEl>
                                          <p:spTgt spid="914496"/>
                                        </p:tgtEl>
                                        <p:attrNameLst>
                                          <p:attrName>ppt_y</p:attrName>
                                        </p:attrNameLst>
                                      </p:cBhvr>
                                      <p:tavLst>
                                        <p:tav tm="0">
                                          <p:val>
                                            <p:strVal val="#ppt_y"/>
                                          </p:val>
                                        </p:tav>
                                        <p:tav tm="100000">
                                          <p:val>
                                            <p:strVal val="#ppt_y"/>
                                          </p:val>
                                        </p:tav>
                                      </p:tavLst>
                                    </p:anim>
                                  </p:childTnLst>
                                </p:cTn>
                              </p:par>
                            </p:childTnLst>
                          </p:cTn>
                        </p:par>
                      </p:childTnLst>
                    </p:cTn>
                  </p:par>
                  <p:par>
                    <p:cTn id="347" fill="hold">
                      <p:stCondLst>
                        <p:cond delay="indefinite"/>
                      </p:stCondLst>
                      <p:childTnLst>
                        <p:par>
                          <p:cTn id="348" fill="hold">
                            <p:stCondLst>
                              <p:cond delay="0"/>
                            </p:stCondLst>
                            <p:childTnLst>
                              <p:par>
                                <p:cTn id="349" presetID="9" presetClass="emph" presetSubtype="0" grpId="1" nodeType="clickEffect">
                                  <p:stCondLst>
                                    <p:cond delay="0"/>
                                  </p:stCondLst>
                                  <p:iterate type="lt">
                                    <p:tmAbs val="0"/>
                                  </p:iterate>
                                  <p:childTnLst>
                                    <p:set>
                                      <p:cBhvr rctx="PPT">
                                        <p:cTn id="350" dur="indefinite"/>
                                        <p:tgtEl>
                                          <p:spTgt spid="914494"/>
                                        </p:tgtEl>
                                        <p:attrNameLst>
                                          <p:attrName>style.opacity</p:attrName>
                                        </p:attrNameLst>
                                      </p:cBhvr>
                                      <p:to>
                                        <p:strVal val="0.5"/>
                                      </p:to>
                                    </p:set>
                                    <p:animEffect filter="image" prLst="opacity: 0.5">
                                      <p:cBhvr rctx="IE">
                                        <p:cTn id="351" dur="indefinite"/>
                                        <p:tgtEl>
                                          <p:spTgt spid="914494"/>
                                        </p:tgtEl>
                                      </p:cBhvr>
                                    </p:animEffect>
                                  </p:childTnLst>
                                </p:cTn>
                              </p:par>
                              <p:par>
                                <p:cTn id="352" presetID="9" presetClass="emph" presetSubtype="0" grpId="1" nodeType="withEffect">
                                  <p:stCondLst>
                                    <p:cond delay="0"/>
                                  </p:stCondLst>
                                  <p:childTnLst>
                                    <p:set>
                                      <p:cBhvr rctx="PPT">
                                        <p:cTn id="353" dur="indefinite"/>
                                        <p:tgtEl>
                                          <p:spTgt spid="914495"/>
                                        </p:tgtEl>
                                        <p:attrNameLst>
                                          <p:attrName>style.opacity</p:attrName>
                                        </p:attrNameLst>
                                      </p:cBhvr>
                                      <p:to>
                                        <p:strVal val="0.5"/>
                                      </p:to>
                                    </p:set>
                                    <p:animEffect filter="image" prLst="opacity: 0.5">
                                      <p:cBhvr rctx="IE">
                                        <p:cTn id="354" dur="indefinite"/>
                                        <p:tgtEl>
                                          <p:spTgt spid="914495"/>
                                        </p:tgtEl>
                                      </p:cBhvr>
                                    </p:animEffect>
                                  </p:childTnLst>
                                </p:cTn>
                              </p:par>
                              <p:par>
                                <p:cTn id="355" presetID="9" presetClass="emph" presetSubtype="0" grpId="1" nodeType="withEffect">
                                  <p:stCondLst>
                                    <p:cond delay="0"/>
                                  </p:stCondLst>
                                  <p:childTnLst>
                                    <p:set>
                                      <p:cBhvr rctx="PPT">
                                        <p:cTn id="356" dur="indefinite"/>
                                        <p:tgtEl>
                                          <p:spTgt spid="914497"/>
                                        </p:tgtEl>
                                        <p:attrNameLst>
                                          <p:attrName>style.opacity</p:attrName>
                                        </p:attrNameLst>
                                      </p:cBhvr>
                                      <p:to>
                                        <p:strVal val="0.5"/>
                                      </p:to>
                                    </p:set>
                                    <p:animEffect filter="image" prLst="opacity: 0.5">
                                      <p:cBhvr rctx="IE">
                                        <p:cTn id="357" dur="indefinite"/>
                                        <p:tgtEl>
                                          <p:spTgt spid="914497"/>
                                        </p:tgtEl>
                                      </p:cBhvr>
                                    </p:animEffect>
                                  </p:childTnLst>
                                </p:cTn>
                              </p:par>
                              <p:par>
                                <p:cTn id="358" presetID="9" presetClass="emph" presetSubtype="0" grpId="1" nodeType="withEffect">
                                  <p:stCondLst>
                                    <p:cond delay="0"/>
                                  </p:stCondLst>
                                  <p:childTnLst>
                                    <p:set>
                                      <p:cBhvr rctx="PPT">
                                        <p:cTn id="359" dur="indefinite"/>
                                        <p:tgtEl>
                                          <p:spTgt spid="914498"/>
                                        </p:tgtEl>
                                        <p:attrNameLst>
                                          <p:attrName>style.opacity</p:attrName>
                                        </p:attrNameLst>
                                      </p:cBhvr>
                                      <p:to>
                                        <p:strVal val="0.5"/>
                                      </p:to>
                                    </p:set>
                                    <p:animEffect filter="image" prLst="opacity: 0.5">
                                      <p:cBhvr rctx="IE">
                                        <p:cTn id="360" dur="indefinite"/>
                                        <p:tgtEl>
                                          <p:spTgt spid="914498"/>
                                        </p:tgtEl>
                                      </p:cBhvr>
                                    </p:animEffect>
                                  </p:childTnLst>
                                </p:cTn>
                              </p:par>
                              <p:par>
                                <p:cTn id="361" presetID="9" presetClass="emph" presetSubtype="0" nodeType="withEffect">
                                  <p:stCondLst>
                                    <p:cond delay="0"/>
                                  </p:stCondLst>
                                  <p:childTnLst>
                                    <p:set>
                                      <p:cBhvr rctx="PPT">
                                        <p:cTn id="362" dur="indefinite"/>
                                        <p:tgtEl>
                                          <p:spTgt spid="7"/>
                                        </p:tgtEl>
                                        <p:attrNameLst>
                                          <p:attrName>style.opacity</p:attrName>
                                        </p:attrNameLst>
                                      </p:cBhvr>
                                      <p:to>
                                        <p:strVal val="0.5"/>
                                      </p:to>
                                    </p:set>
                                    <p:animEffect filter="image" prLst="opacity: 0.5">
                                      <p:cBhvr rctx="IE">
                                        <p:cTn id="363" dur="indefinite"/>
                                        <p:tgtEl>
                                          <p:spTgt spid="7"/>
                                        </p:tgtEl>
                                      </p:cBhvr>
                                    </p:animEffect>
                                  </p:childTnLst>
                                </p:cTn>
                              </p:par>
                              <p:par>
                                <p:cTn id="364" presetID="9" presetClass="emph" presetSubtype="0" grpId="1" nodeType="withEffect">
                                  <p:stCondLst>
                                    <p:cond delay="0"/>
                                  </p:stCondLst>
                                  <p:childTnLst>
                                    <p:set>
                                      <p:cBhvr rctx="PPT">
                                        <p:cTn id="365" dur="indefinite"/>
                                        <p:tgtEl>
                                          <p:spTgt spid="914502"/>
                                        </p:tgtEl>
                                        <p:attrNameLst>
                                          <p:attrName>style.opacity</p:attrName>
                                        </p:attrNameLst>
                                      </p:cBhvr>
                                      <p:to>
                                        <p:strVal val="0.5"/>
                                      </p:to>
                                    </p:set>
                                    <p:animEffect filter="image" prLst="opacity: 0.5">
                                      <p:cBhvr rctx="IE">
                                        <p:cTn id="366" dur="indefinite"/>
                                        <p:tgtEl>
                                          <p:spTgt spid="914502"/>
                                        </p:tgtEl>
                                      </p:cBhvr>
                                    </p:animEffect>
                                  </p:childTnLst>
                                </p:cTn>
                              </p:par>
                              <p:par>
                                <p:cTn id="367" presetID="9" presetClass="emph" presetSubtype="0" grpId="1" nodeType="withEffect">
                                  <p:stCondLst>
                                    <p:cond delay="0"/>
                                  </p:stCondLst>
                                  <p:childTnLst>
                                    <p:set>
                                      <p:cBhvr rctx="PPT">
                                        <p:cTn id="368" dur="indefinite"/>
                                        <p:tgtEl>
                                          <p:spTgt spid="914503"/>
                                        </p:tgtEl>
                                        <p:attrNameLst>
                                          <p:attrName>style.opacity</p:attrName>
                                        </p:attrNameLst>
                                      </p:cBhvr>
                                      <p:to>
                                        <p:strVal val="0.5"/>
                                      </p:to>
                                    </p:set>
                                    <p:animEffect filter="image" prLst="opacity: 0.5">
                                      <p:cBhvr rctx="IE">
                                        <p:cTn id="369" dur="indefinite"/>
                                        <p:tgtEl>
                                          <p:spTgt spid="914503"/>
                                        </p:tgtEl>
                                      </p:cBhvr>
                                    </p:animEffect>
                                  </p:childTnLst>
                                </p:cTn>
                              </p:par>
                              <p:par>
                                <p:cTn id="370" presetID="9" presetClass="emph" presetSubtype="0" grpId="1" nodeType="withEffect">
                                  <p:stCondLst>
                                    <p:cond delay="0"/>
                                  </p:stCondLst>
                                  <p:childTnLst>
                                    <p:set>
                                      <p:cBhvr rctx="PPT">
                                        <p:cTn id="371" dur="indefinite"/>
                                        <p:tgtEl>
                                          <p:spTgt spid="914504"/>
                                        </p:tgtEl>
                                        <p:attrNameLst>
                                          <p:attrName>style.opacity</p:attrName>
                                        </p:attrNameLst>
                                      </p:cBhvr>
                                      <p:to>
                                        <p:strVal val="0.5"/>
                                      </p:to>
                                    </p:set>
                                    <p:animEffect filter="image" prLst="opacity: 0.5">
                                      <p:cBhvr rctx="IE">
                                        <p:cTn id="372" dur="indefinite"/>
                                        <p:tgtEl>
                                          <p:spTgt spid="914504"/>
                                        </p:tgtEl>
                                      </p:cBhvr>
                                    </p:animEffect>
                                  </p:childTnLst>
                                </p:cTn>
                              </p:par>
                              <p:par>
                                <p:cTn id="373" presetID="9" presetClass="emph" presetSubtype="0" nodeType="withEffect">
                                  <p:stCondLst>
                                    <p:cond delay="0"/>
                                  </p:stCondLst>
                                  <p:childTnLst>
                                    <p:set>
                                      <p:cBhvr rctx="PPT">
                                        <p:cTn id="374" dur="indefinite"/>
                                        <p:tgtEl>
                                          <p:spTgt spid="8"/>
                                        </p:tgtEl>
                                        <p:attrNameLst>
                                          <p:attrName>style.opacity</p:attrName>
                                        </p:attrNameLst>
                                      </p:cBhvr>
                                      <p:to>
                                        <p:strVal val="0.5"/>
                                      </p:to>
                                    </p:set>
                                    <p:animEffect filter="image" prLst="opacity: 0.5">
                                      <p:cBhvr rctx="IE">
                                        <p:cTn id="375" dur="indefinite"/>
                                        <p:tgtEl>
                                          <p:spTgt spid="8"/>
                                        </p:tgtEl>
                                      </p:cBhvr>
                                    </p:animEffect>
                                  </p:childTnLst>
                                </p:cTn>
                              </p:par>
                              <p:par>
                                <p:cTn id="376" presetID="9" presetClass="emph" presetSubtype="0" grpId="1" nodeType="withEffect">
                                  <p:stCondLst>
                                    <p:cond delay="0"/>
                                  </p:stCondLst>
                                  <p:childTnLst>
                                    <p:set>
                                      <p:cBhvr rctx="PPT">
                                        <p:cTn id="377" dur="indefinite"/>
                                        <p:tgtEl>
                                          <p:spTgt spid="914508"/>
                                        </p:tgtEl>
                                        <p:attrNameLst>
                                          <p:attrName>style.opacity</p:attrName>
                                        </p:attrNameLst>
                                      </p:cBhvr>
                                      <p:to>
                                        <p:strVal val="0.5"/>
                                      </p:to>
                                    </p:set>
                                    <p:animEffect filter="image" prLst="opacity: 0.5">
                                      <p:cBhvr rctx="IE">
                                        <p:cTn id="378" dur="indefinite"/>
                                        <p:tgtEl>
                                          <p:spTgt spid="914508"/>
                                        </p:tgtEl>
                                      </p:cBhvr>
                                    </p:animEffect>
                                  </p:childTnLst>
                                </p:cTn>
                              </p:par>
                              <p:par>
                                <p:cTn id="379" presetID="9" presetClass="emph" presetSubtype="0" grpId="1" nodeType="withEffect">
                                  <p:stCondLst>
                                    <p:cond delay="0"/>
                                  </p:stCondLst>
                                  <p:childTnLst>
                                    <p:set>
                                      <p:cBhvr rctx="PPT">
                                        <p:cTn id="380" dur="indefinite"/>
                                        <p:tgtEl>
                                          <p:spTgt spid="914509"/>
                                        </p:tgtEl>
                                        <p:attrNameLst>
                                          <p:attrName>style.opacity</p:attrName>
                                        </p:attrNameLst>
                                      </p:cBhvr>
                                      <p:to>
                                        <p:strVal val="0.5"/>
                                      </p:to>
                                    </p:set>
                                    <p:animEffect filter="image" prLst="opacity: 0.5">
                                      <p:cBhvr rctx="IE">
                                        <p:cTn id="381" dur="indefinite"/>
                                        <p:tgtEl>
                                          <p:spTgt spid="914509"/>
                                        </p:tgtEl>
                                      </p:cBhvr>
                                    </p:animEffect>
                                  </p:childTnLst>
                                </p:cTn>
                              </p:par>
                            </p:childTnLst>
                          </p:cTn>
                        </p:par>
                      </p:childTnLst>
                    </p:cTn>
                  </p:par>
                  <p:par>
                    <p:cTn id="382" fill="hold">
                      <p:stCondLst>
                        <p:cond delay="indefinite"/>
                      </p:stCondLst>
                      <p:childTnLst>
                        <p:par>
                          <p:cTn id="383" fill="hold">
                            <p:stCondLst>
                              <p:cond delay="0"/>
                            </p:stCondLst>
                            <p:childTnLst>
                              <p:par>
                                <p:cTn id="384" presetID="9" presetClass="entr" presetSubtype="0" fill="hold" grpId="0" nodeType="clickEffect">
                                  <p:stCondLst>
                                    <p:cond delay="0"/>
                                  </p:stCondLst>
                                  <p:childTnLst>
                                    <p:set>
                                      <p:cBhvr>
                                        <p:cTn id="385" dur="1" fill="hold">
                                          <p:stCondLst>
                                            <p:cond delay="0"/>
                                          </p:stCondLst>
                                        </p:cTn>
                                        <p:tgtEl>
                                          <p:spTgt spid="914518"/>
                                        </p:tgtEl>
                                        <p:attrNameLst>
                                          <p:attrName>style.visibility</p:attrName>
                                        </p:attrNameLst>
                                      </p:cBhvr>
                                      <p:to>
                                        <p:strVal val="visible"/>
                                      </p:to>
                                    </p:set>
                                    <p:animEffect transition="in" filter="dissolve">
                                      <p:cBhvr>
                                        <p:cTn id="386" dur="500"/>
                                        <p:tgtEl>
                                          <p:spTgt spid="914518"/>
                                        </p:tgtEl>
                                      </p:cBhvr>
                                    </p:animEffect>
                                  </p:childTnLst>
                                </p:cTn>
                              </p:par>
                            </p:childTnLst>
                          </p:cTn>
                        </p:par>
                      </p:childTnLst>
                    </p:cTn>
                  </p:par>
                  <p:par>
                    <p:cTn id="387" fill="hold">
                      <p:stCondLst>
                        <p:cond delay="indefinite"/>
                      </p:stCondLst>
                      <p:childTnLst>
                        <p:par>
                          <p:cTn id="388" fill="hold">
                            <p:stCondLst>
                              <p:cond delay="0"/>
                            </p:stCondLst>
                            <p:childTnLst>
                              <p:par>
                                <p:cTn id="389" presetID="22" presetClass="entr" presetSubtype="8" fill="hold" grpId="0" nodeType="clickEffect">
                                  <p:stCondLst>
                                    <p:cond delay="0"/>
                                  </p:stCondLst>
                                  <p:childTnLst>
                                    <p:set>
                                      <p:cBhvr>
                                        <p:cTn id="390" dur="1" fill="hold">
                                          <p:stCondLst>
                                            <p:cond delay="0"/>
                                          </p:stCondLst>
                                        </p:cTn>
                                        <p:tgtEl>
                                          <p:spTgt spid="914519"/>
                                        </p:tgtEl>
                                        <p:attrNameLst>
                                          <p:attrName>style.visibility</p:attrName>
                                        </p:attrNameLst>
                                      </p:cBhvr>
                                      <p:to>
                                        <p:strVal val="visible"/>
                                      </p:to>
                                    </p:set>
                                    <p:animEffect transition="in" filter="wipe(left)">
                                      <p:cBhvr>
                                        <p:cTn id="391" dur="500"/>
                                        <p:tgtEl>
                                          <p:spTgt spid="914519"/>
                                        </p:tgtEl>
                                      </p:cBhvr>
                                    </p:animEffect>
                                  </p:childTnLst>
                                </p:cTn>
                              </p:par>
                            </p:childTnLst>
                          </p:cTn>
                        </p:par>
                      </p:childTnLst>
                    </p:cTn>
                  </p:par>
                  <p:par>
                    <p:cTn id="392" fill="hold">
                      <p:stCondLst>
                        <p:cond delay="indefinite"/>
                      </p:stCondLst>
                      <p:childTnLst>
                        <p:par>
                          <p:cTn id="393" fill="hold">
                            <p:stCondLst>
                              <p:cond delay="0"/>
                            </p:stCondLst>
                            <p:childTnLst>
                              <p:par>
                                <p:cTn id="394" presetID="49" presetClass="entr" presetSubtype="0" decel="100000" fill="hold" nodeType="clickEffect">
                                  <p:stCondLst>
                                    <p:cond delay="0"/>
                                  </p:stCondLst>
                                  <p:childTnLst>
                                    <p:set>
                                      <p:cBhvr>
                                        <p:cTn id="395" dur="1" fill="hold">
                                          <p:stCondLst>
                                            <p:cond delay="0"/>
                                          </p:stCondLst>
                                        </p:cTn>
                                        <p:tgtEl>
                                          <p:spTgt spid="9"/>
                                        </p:tgtEl>
                                        <p:attrNameLst>
                                          <p:attrName>style.visibility</p:attrName>
                                        </p:attrNameLst>
                                      </p:cBhvr>
                                      <p:to>
                                        <p:strVal val="visible"/>
                                      </p:to>
                                    </p:set>
                                    <p:anim calcmode="lin" valueType="num">
                                      <p:cBhvr>
                                        <p:cTn id="396" dur="500" fill="hold"/>
                                        <p:tgtEl>
                                          <p:spTgt spid="9"/>
                                        </p:tgtEl>
                                        <p:attrNameLst>
                                          <p:attrName>ppt_w</p:attrName>
                                        </p:attrNameLst>
                                      </p:cBhvr>
                                      <p:tavLst>
                                        <p:tav tm="0">
                                          <p:val>
                                            <p:fltVal val="0"/>
                                          </p:val>
                                        </p:tav>
                                        <p:tav tm="100000">
                                          <p:val>
                                            <p:strVal val="#ppt_w"/>
                                          </p:val>
                                        </p:tav>
                                      </p:tavLst>
                                    </p:anim>
                                    <p:anim calcmode="lin" valueType="num">
                                      <p:cBhvr>
                                        <p:cTn id="397" dur="500" fill="hold"/>
                                        <p:tgtEl>
                                          <p:spTgt spid="9"/>
                                        </p:tgtEl>
                                        <p:attrNameLst>
                                          <p:attrName>ppt_h</p:attrName>
                                        </p:attrNameLst>
                                      </p:cBhvr>
                                      <p:tavLst>
                                        <p:tav tm="0">
                                          <p:val>
                                            <p:fltVal val="0"/>
                                          </p:val>
                                        </p:tav>
                                        <p:tav tm="100000">
                                          <p:val>
                                            <p:strVal val="#ppt_h"/>
                                          </p:val>
                                        </p:tav>
                                      </p:tavLst>
                                    </p:anim>
                                    <p:anim calcmode="lin" valueType="num">
                                      <p:cBhvr>
                                        <p:cTn id="398" dur="500" fill="hold"/>
                                        <p:tgtEl>
                                          <p:spTgt spid="9"/>
                                        </p:tgtEl>
                                        <p:attrNameLst>
                                          <p:attrName>style.rotation</p:attrName>
                                        </p:attrNameLst>
                                      </p:cBhvr>
                                      <p:tavLst>
                                        <p:tav tm="0">
                                          <p:val>
                                            <p:fltVal val="360"/>
                                          </p:val>
                                        </p:tav>
                                        <p:tav tm="100000">
                                          <p:val>
                                            <p:fltVal val="0"/>
                                          </p:val>
                                        </p:tav>
                                      </p:tavLst>
                                    </p:anim>
                                    <p:animEffect transition="in" filter="fade">
                                      <p:cBhvr>
                                        <p:cTn id="399" dur="500"/>
                                        <p:tgtEl>
                                          <p:spTgt spid="9"/>
                                        </p:tgtEl>
                                      </p:cBhvr>
                                    </p:animEffect>
                                  </p:childTnLst>
                                </p:cTn>
                              </p:par>
                            </p:childTnLst>
                          </p:cTn>
                        </p:par>
                        <p:par>
                          <p:cTn id="400" fill="hold">
                            <p:stCondLst>
                              <p:cond delay="500"/>
                            </p:stCondLst>
                            <p:childTnLst>
                              <p:par>
                                <p:cTn id="401" presetID="9" presetClass="emph" presetSubtype="0" grpId="1" nodeType="afterEffect">
                                  <p:stCondLst>
                                    <p:cond delay="0"/>
                                  </p:stCondLst>
                                  <p:childTnLst>
                                    <p:set>
                                      <p:cBhvr rctx="PPT">
                                        <p:cTn id="402" dur="indefinite"/>
                                        <p:tgtEl>
                                          <p:spTgt spid="914518"/>
                                        </p:tgtEl>
                                        <p:attrNameLst>
                                          <p:attrName>style.opacity</p:attrName>
                                        </p:attrNameLst>
                                      </p:cBhvr>
                                      <p:to>
                                        <p:strVal val="0.5"/>
                                      </p:to>
                                    </p:set>
                                    <p:animEffect filter="image" prLst="opacity: 0.5">
                                      <p:cBhvr rctx="IE">
                                        <p:cTn id="403" dur="indefinite"/>
                                        <p:tgtEl>
                                          <p:spTgt spid="914518"/>
                                        </p:tgtEl>
                                      </p:cBhvr>
                                    </p:animEffect>
                                  </p:childTnLst>
                                </p:cTn>
                              </p:par>
                              <p:par>
                                <p:cTn id="404" presetID="9" presetClass="emph" presetSubtype="0" grpId="1" nodeType="withEffect">
                                  <p:stCondLst>
                                    <p:cond delay="0"/>
                                  </p:stCondLst>
                                  <p:childTnLst>
                                    <p:set>
                                      <p:cBhvr rctx="PPT">
                                        <p:cTn id="405" dur="indefinite"/>
                                        <p:tgtEl>
                                          <p:spTgt spid="914519"/>
                                        </p:tgtEl>
                                        <p:attrNameLst>
                                          <p:attrName>style.opacity</p:attrName>
                                        </p:attrNameLst>
                                      </p:cBhvr>
                                      <p:to>
                                        <p:strVal val="0.5"/>
                                      </p:to>
                                    </p:set>
                                    <p:animEffect filter="image" prLst="opacity: 0.5">
                                      <p:cBhvr rctx="IE">
                                        <p:cTn id="406" dur="indefinite"/>
                                        <p:tgtEl>
                                          <p:spTgt spid="914519"/>
                                        </p:tgtEl>
                                      </p:cBhvr>
                                    </p:animEffect>
                                  </p:childTnLst>
                                </p:cTn>
                              </p:par>
                            </p:childTnLst>
                          </p:cTn>
                        </p:par>
                      </p:childTnLst>
                    </p:cTn>
                  </p:par>
                  <p:par>
                    <p:cTn id="407" fill="hold">
                      <p:stCondLst>
                        <p:cond delay="indefinite"/>
                      </p:stCondLst>
                      <p:childTnLst>
                        <p:par>
                          <p:cTn id="408" fill="hold">
                            <p:stCondLst>
                              <p:cond delay="0"/>
                            </p:stCondLst>
                            <p:childTnLst>
                              <p:par>
                                <p:cTn id="409" presetID="9" presetClass="entr" presetSubtype="0" fill="hold" grpId="0" nodeType="clickEffect">
                                  <p:stCondLst>
                                    <p:cond delay="0"/>
                                  </p:stCondLst>
                                  <p:childTnLst>
                                    <p:set>
                                      <p:cBhvr>
                                        <p:cTn id="410" dur="1" fill="hold">
                                          <p:stCondLst>
                                            <p:cond delay="0"/>
                                          </p:stCondLst>
                                        </p:cTn>
                                        <p:tgtEl>
                                          <p:spTgt spid="914526"/>
                                        </p:tgtEl>
                                        <p:attrNameLst>
                                          <p:attrName>style.visibility</p:attrName>
                                        </p:attrNameLst>
                                      </p:cBhvr>
                                      <p:to>
                                        <p:strVal val="visible"/>
                                      </p:to>
                                    </p:set>
                                    <p:animEffect transition="in" filter="dissolve">
                                      <p:cBhvr>
                                        <p:cTn id="411" dur="500"/>
                                        <p:tgtEl>
                                          <p:spTgt spid="914526"/>
                                        </p:tgtEl>
                                      </p:cBhvr>
                                    </p:animEffect>
                                  </p:childTnLst>
                                </p:cTn>
                              </p:par>
                            </p:childTnLst>
                          </p:cTn>
                        </p:par>
                      </p:childTnLst>
                    </p:cTn>
                  </p:par>
                  <p:par>
                    <p:cTn id="412" fill="hold">
                      <p:stCondLst>
                        <p:cond delay="indefinite"/>
                      </p:stCondLst>
                      <p:childTnLst>
                        <p:par>
                          <p:cTn id="413" fill="hold">
                            <p:stCondLst>
                              <p:cond delay="0"/>
                            </p:stCondLst>
                            <p:childTnLst>
                              <p:par>
                                <p:cTn id="414" presetID="17" presetClass="entr" presetSubtype="10" fill="hold" grpId="0" nodeType="clickEffect">
                                  <p:stCondLst>
                                    <p:cond delay="0"/>
                                  </p:stCondLst>
                                  <p:childTnLst>
                                    <p:set>
                                      <p:cBhvr>
                                        <p:cTn id="415" dur="1" fill="hold">
                                          <p:stCondLst>
                                            <p:cond delay="0"/>
                                          </p:stCondLst>
                                        </p:cTn>
                                        <p:tgtEl>
                                          <p:spTgt spid="914530"/>
                                        </p:tgtEl>
                                        <p:attrNameLst>
                                          <p:attrName>style.visibility</p:attrName>
                                        </p:attrNameLst>
                                      </p:cBhvr>
                                      <p:to>
                                        <p:strVal val="visible"/>
                                      </p:to>
                                    </p:set>
                                    <p:anim calcmode="lin" valueType="num">
                                      <p:cBhvr>
                                        <p:cTn id="416" dur="500" fill="hold"/>
                                        <p:tgtEl>
                                          <p:spTgt spid="914530"/>
                                        </p:tgtEl>
                                        <p:attrNameLst>
                                          <p:attrName>ppt_w</p:attrName>
                                        </p:attrNameLst>
                                      </p:cBhvr>
                                      <p:tavLst>
                                        <p:tav tm="0">
                                          <p:val>
                                            <p:fltVal val="0"/>
                                          </p:val>
                                        </p:tav>
                                        <p:tav tm="100000">
                                          <p:val>
                                            <p:strVal val="#ppt_w"/>
                                          </p:val>
                                        </p:tav>
                                      </p:tavLst>
                                    </p:anim>
                                    <p:anim calcmode="lin" valueType="num">
                                      <p:cBhvr>
                                        <p:cTn id="417" dur="500" fill="hold"/>
                                        <p:tgtEl>
                                          <p:spTgt spid="914530"/>
                                        </p:tgtEl>
                                        <p:attrNameLst>
                                          <p:attrName>ppt_h</p:attrName>
                                        </p:attrNameLst>
                                      </p:cBhvr>
                                      <p:tavLst>
                                        <p:tav tm="0">
                                          <p:val>
                                            <p:strVal val="#ppt_h"/>
                                          </p:val>
                                        </p:tav>
                                        <p:tav tm="100000">
                                          <p:val>
                                            <p:strVal val="#ppt_h"/>
                                          </p:val>
                                        </p:tav>
                                      </p:tavLst>
                                    </p:anim>
                                  </p:childTnLst>
                                </p:cTn>
                              </p:par>
                            </p:childTnLst>
                          </p:cTn>
                        </p:par>
                      </p:childTnLst>
                    </p:cTn>
                  </p:par>
                  <p:par>
                    <p:cTn id="418" fill="hold">
                      <p:stCondLst>
                        <p:cond delay="indefinite"/>
                      </p:stCondLst>
                      <p:childTnLst>
                        <p:par>
                          <p:cTn id="419" fill="hold">
                            <p:stCondLst>
                              <p:cond delay="0"/>
                            </p:stCondLst>
                            <p:childTnLst>
                              <p:par>
                                <p:cTn id="420" presetID="40" presetClass="entr" presetSubtype="0" fill="hold" grpId="0" nodeType="clickEffect">
                                  <p:stCondLst>
                                    <p:cond delay="0"/>
                                  </p:stCondLst>
                                  <p:iterate type="lt">
                                    <p:tmPct val="10000"/>
                                  </p:iterate>
                                  <p:childTnLst>
                                    <p:set>
                                      <p:cBhvr>
                                        <p:cTn id="421" dur="1" fill="hold">
                                          <p:stCondLst>
                                            <p:cond delay="0"/>
                                          </p:stCondLst>
                                        </p:cTn>
                                        <p:tgtEl>
                                          <p:spTgt spid="914529"/>
                                        </p:tgtEl>
                                        <p:attrNameLst>
                                          <p:attrName>style.visibility</p:attrName>
                                        </p:attrNameLst>
                                      </p:cBhvr>
                                      <p:to>
                                        <p:strVal val="visible"/>
                                      </p:to>
                                    </p:set>
                                    <p:animEffect transition="in" filter="fade">
                                      <p:cBhvr>
                                        <p:cTn id="422" dur="1000"/>
                                        <p:tgtEl>
                                          <p:spTgt spid="914529"/>
                                        </p:tgtEl>
                                      </p:cBhvr>
                                    </p:animEffect>
                                    <p:anim calcmode="lin" valueType="num">
                                      <p:cBhvr>
                                        <p:cTn id="423" dur="1000" fill="hold"/>
                                        <p:tgtEl>
                                          <p:spTgt spid="914529"/>
                                        </p:tgtEl>
                                        <p:attrNameLst>
                                          <p:attrName>ppt_x</p:attrName>
                                        </p:attrNameLst>
                                      </p:cBhvr>
                                      <p:tavLst>
                                        <p:tav tm="0">
                                          <p:val>
                                            <p:strVal val="#ppt_x-.1"/>
                                          </p:val>
                                        </p:tav>
                                        <p:tav tm="100000">
                                          <p:val>
                                            <p:strVal val="#ppt_x"/>
                                          </p:val>
                                        </p:tav>
                                      </p:tavLst>
                                    </p:anim>
                                    <p:anim calcmode="lin" valueType="num">
                                      <p:cBhvr>
                                        <p:cTn id="424" dur="1000" fill="hold"/>
                                        <p:tgtEl>
                                          <p:spTgt spid="914529"/>
                                        </p:tgtEl>
                                        <p:attrNameLst>
                                          <p:attrName>ppt_y</p:attrName>
                                        </p:attrNameLst>
                                      </p:cBhvr>
                                      <p:tavLst>
                                        <p:tav tm="0">
                                          <p:val>
                                            <p:strVal val="#ppt_y"/>
                                          </p:val>
                                        </p:tav>
                                        <p:tav tm="100000">
                                          <p:val>
                                            <p:strVal val="#ppt_y"/>
                                          </p:val>
                                        </p:tav>
                                      </p:tavLst>
                                    </p:anim>
                                  </p:childTnLst>
                                </p:cTn>
                              </p:par>
                            </p:childTnLst>
                          </p:cTn>
                        </p:par>
                      </p:childTnLst>
                    </p:cTn>
                  </p:par>
                  <p:par>
                    <p:cTn id="425" fill="hold">
                      <p:stCondLst>
                        <p:cond delay="indefinite"/>
                      </p:stCondLst>
                      <p:childTnLst>
                        <p:par>
                          <p:cTn id="426" fill="hold">
                            <p:stCondLst>
                              <p:cond delay="0"/>
                            </p:stCondLst>
                            <p:childTnLst>
                              <p:par>
                                <p:cTn id="427" presetID="22" presetClass="entr" presetSubtype="1" fill="hold" grpId="0" nodeType="clickEffect">
                                  <p:stCondLst>
                                    <p:cond delay="0"/>
                                  </p:stCondLst>
                                  <p:childTnLst>
                                    <p:set>
                                      <p:cBhvr>
                                        <p:cTn id="428" dur="1" fill="hold">
                                          <p:stCondLst>
                                            <p:cond delay="0"/>
                                          </p:stCondLst>
                                        </p:cTn>
                                        <p:tgtEl>
                                          <p:spTgt spid="914533"/>
                                        </p:tgtEl>
                                        <p:attrNameLst>
                                          <p:attrName>style.visibility</p:attrName>
                                        </p:attrNameLst>
                                      </p:cBhvr>
                                      <p:to>
                                        <p:strVal val="visible"/>
                                      </p:to>
                                    </p:set>
                                    <p:animEffect transition="in" filter="wipe(up)">
                                      <p:cBhvr>
                                        <p:cTn id="429" dur="500"/>
                                        <p:tgtEl>
                                          <p:spTgt spid="914533"/>
                                        </p:tgtEl>
                                      </p:cBhvr>
                                    </p:animEffect>
                                  </p:childTnLst>
                                </p:cTn>
                              </p:par>
                              <p:par>
                                <p:cTn id="430" presetID="9" presetClass="entr" presetSubtype="0" fill="hold" grpId="0" nodeType="withEffect">
                                  <p:stCondLst>
                                    <p:cond delay="0"/>
                                  </p:stCondLst>
                                  <p:childTnLst>
                                    <p:set>
                                      <p:cBhvr>
                                        <p:cTn id="431" dur="1" fill="hold">
                                          <p:stCondLst>
                                            <p:cond delay="0"/>
                                          </p:stCondLst>
                                        </p:cTn>
                                        <p:tgtEl>
                                          <p:spTgt spid="914534"/>
                                        </p:tgtEl>
                                        <p:attrNameLst>
                                          <p:attrName>style.visibility</p:attrName>
                                        </p:attrNameLst>
                                      </p:cBhvr>
                                      <p:to>
                                        <p:strVal val="visible"/>
                                      </p:to>
                                    </p:set>
                                    <p:animEffect transition="in" filter="dissolve">
                                      <p:cBhvr>
                                        <p:cTn id="432" dur="500"/>
                                        <p:tgtEl>
                                          <p:spTgt spid="914534"/>
                                        </p:tgtEl>
                                      </p:cBhvr>
                                    </p:animEffect>
                                  </p:childTnLst>
                                </p:cTn>
                              </p:par>
                            </p:childTnLst>
                          </p:cTn>
                        </p:par>
                      </p:childTnLst>
                    </p:cTn>
                  </p:par>
                  <p:par>
                    <p:cTn id="433" fill="hold">
                      <p:stCondLst>
                        <p:cond delay="indefinite"/>
                      </p:stCondLst>
                      <p:childTnLst>
                        <p:par>
                          <p:cTn id="434" fill="hold">
                            <p:stCondLst>
                              <p:cond delay="0"/>
                            </p:stCondLst>
                            <p:childTnLst>
                              <p:par>
                                <p:cTn id="435" presetID="55" presetClass="exit" presetSubtype="0" fill="hold" grpId="1" nodeType="clickEffect">
                                  <p:stCondLst>
                                    <p:cond delay="0"/>
                                  </p:stCondLst>
                                  <p:childTnLst>
                                    <p:anim calcmode="lin" valueType="num">
                                      <p:cBhvr>
                                        <p:cTn id="436" dur="1000"/>
                                        <p:tgtEl>
                                          <p:spTgt spid="914533"/>
                                        </p:tgtEl>
                                        <p:attrNameLst>
                                          <p:attrName>ppt_w</p:attrName>
                                        </p:attrNameLst>
                                      </p:cBhvr>
                                      <p:tavLst>
                                        <p:tav tm="0">
                                          <p:val>
                                            <p:strVal val="ppt_w"/>
                                          </p:val>
                                        </p:tav>
                                        <p:tav tm="100000">
                                          <p:val>
                                            <p:strVal val="ppt_w*0.70"/>
                                          </p:val>
                                        </p:tav>
                                      </p:tavLst>
                                    </p:anim>
                                    <p:anim calcmode="lin" valueType="num">
                                      <p:cBhvr>
                                        <p:cTn id="437" dur="1000"/>
                                        <p:tgtEl>
                                          <p:spTgt spid="914533"/>
                                        </p:tgtEl>
                                        <p:attrNameLst>
                                          <p:attrName>ppt_h</p:attrName>
                                        </p:attrNameLst>
                                      </p:cBhvr>
                                      <p:tavLst>
                                        <p:tav tm="0">
                                          <p:val>
                                            <p:strVal val="ppt_h"/>
                                          </p:val>
                                        </p:tav>
                                        <p:tav tm="100000">
                                          <p:val>
                                            <p:strVal val="ppt_h"/>
                                          </p:val>
                                        </p:tav>
                                      </p:tavLst>
                                    </p:anim>
                                    <p:animEffect transition="out" filter="fade">
                                      <p:cBhvr>
                                        <p:cTn id="438" dur="1000"/>
                                        <p:tgtEl>
                                          <p:spTgt spid="914533"/>
                                        </p:tgtEl>
                                      </p:cBhvr>
                                    </p:animEffect>
                                    <p:set>
                                      <p:cBhvr>
                                        <p:cTn id="439" dur="1" fill="hold">
                                          <p:stCondLst>
                                            <p:cond delay="999"/>
                                          </p:stCondLst>
                                        </p:cTn>
                                        <p:tgtEl>
                                          <p:spTgt spid="914533"/>
                                        </p:tgtEl>
                                        <p:attrNameLst>
                                          <p:attrName>style.visibility</p:attrName>
                                        </p:attrNameLst>
                                      </p:cBhvr>
                                      <p:to>
                                        <p:strVal val="hidden"/>
                                      </p:to>
                                    </p:set>
                                  </p:childTnLst>
                                </p:cTn>
                              </p:par>
                              <p:par>
                                <p:cTn id="440" presetID="55" presetClass="exit" presetSubtype="0" fill="hold" grpId="1" nodeType="withEffect">
                                  <p:stCondLst>
                                    <p:cond delay="0"/>
                                  </p:stCondLst>
                                  <p:childTnLst>
                                    <p:anim calcmode="lin" valueType="num">
                                      <p:cBhvr>
                                        <p:cTn id="441" dur="1000"/>
                                        <p:tgtEl>
                                          <p:spTgt spid="914534"/>
                                        </p:tgtEl>
                                        <p:attrNameLst>
                                          <p:attrName>ppt_w</p:attrName>
                                        </p:attrNameLst>
                                      </p:cBhvr>
                                      <p:tavLst>
                                        <p:tav tm="0">
                                          <p:val>
                                            <p:strVal val="ppt_w"/>
                                          </p:val>
                                        </p:tav>
                                        <p:tav tm="100000">
                                          <p:val>
                                            <p:strVal val="ppt_w*0.70"/>
                                          </p:val>
                                        </p:tav>
                                      </p:tavLst>
                                    </p:anim>
                                    <p:anim calcmode="lin" valueType="num">
                                      <p:cBhvr>
                                        <p:cTn id="442" dur="1000"/>
                                        <p:tgtEl>
                                          <p:spTgt spid="914534"/>
                                        </p:tgtEl>
                                        <p:attrNameLst>
                                          <p:attrName>ppt_h</p:attrName>
                                        </p:attrNameLst>
                                      </p:cBhvr>
                                      <p:tavLst>
                                        <p:tav tm="0">
                                          <p:val>
                                            <p:strVal val="ppt_h"/>
                                          </p:val>
                                        </p:tav>
                                        <p:tav tm="100000">
                                          <p:val>
                                            <p:strVal val="ppt_h"/>
                                          </p:val>
                                        </p:tav>
                                      </p:tavLst>
                                    </p:anim>
                                    <p:animEffect transition="out" filter="fade">
                                      <p:cBhvr>
                                        <p:cTn id="443" dur="1000"/>
                                        <p:tgtEl>
                                          <p:spTgt spid="914534"/>
                                        </p:tgtEl>
                                      </p:cBhvr>
                                    </p:animEffect>
                                    <p:set>
                                      <p:cBhvr>
                                        <p:cTn id="444" dur="1" fill="hold">
                                          <p:stCondLst>
                                            <p:cond delay="999"/>
                                          </p:stCondLst>
                                        </p:cTn>
                                        <p:tgtEl>
                                          <p:spTgt spid="914534"/>
                                        </p:tgtEl>
                                        <p:attrNameLst>
                                          <p:attrName>style.visibility</p:attrName>
                                        </p:attrNameLst>
                                      </p:cBhvr>
                                      <p:to>
                                        <p:strVal val="hidden"/>
                                      </p:to>
                                    </p:set>
                                  </p:childTnLst>
                                </p:cTn>
                              </p:par>
                            </p:childTnLst>
                          </p:cTn>
                        </p:par>
                      </p:childTnLst>
                    </p:cTn>
                  </p:par>
                  <p:par>
                    <p:cTn id="445" fill="hold">
                      <p:stCondLst>
                        <p:cond delay="indefinite"/>
                      </p:stCondLst>
                      <p:childTnLst>
                        <p:par>
                          <p:cTn id="446" fill="hold">
                            <p:stCondLst>
                              <p:cond delay="0"/>
                            </p:stCondLst>
                            <p:childTnLst>
                              <p:par>
                                <p:cTn id="447" presetID="9" presetClass="entr" presetSubtype="0" fill="hold" grpId="0" nodeType="clickEffect">
                                  <p:stCondLst>
                                    <p:cond delay="0"/>
                                  </p:stCondLst>
                                  <p:childTnLst>
                                    <p:set>
                                      <p:cBhvr>
                                        <p:cTn id="448" dur="1" fill="hold">
                                          <p:stCondLst>
                                            <p:cond delay="0"/>
                                          </p:stCondLst>
                                        </p:cTn>
                                        <p:tgtEl>
                                          <p:spTgt spid="914531"/>
                                        </p:tgtEl>
                                        <p:attrNameLst>
                                          <p:attrName>style.visibility</p:attrName>
                                        </p:attrNameLst>
                                      </p:cBhvr>
                                      <p:to>
                                        <p:strVal val="visible"/>
                                      </p:to>
                                    </p:set>
                                    <p:animEffect transition="in" filter="dissolve">
                                      <p:cBhvr>
                                        <p:cTn id="449" dur="500"/>
                                        <p:tgtEl>
                                          <p:spTgt spid="914531"/>
                                        </p:tgtEl>
                                      </p:cBhvr>
                                    </p:animEffect>
                                  </p:childTnLst>
                                </p:cTn>
                              </p:par>
                            </p:childTnLst>
                          </p:cTn>
                        </p:par>
                      </p:childTnLst>
                    </p:cTn>
                  </p:par>
                  <p:par>
                    <p:cTn id="450" fill="hold">
                      <p:stCondLst>
                        <p:cond delay="indefinite"/>
                      </p:stCondLst>
                      <p:childTnLst>
                        <p:par>
                          <p:cTn id="451" fill="hold">
                            <p:stCondLst>
                              <p:cond delay="0"/>
                            </p:stCondLst>
                            <p:childTnLst>
                              <p:par>
                                <p:cTn id="452" presetID="9" presetClass="entr" presetSubtype="0" fill="hold" grpId="0" nodeType="clickEffect">
                                  <p:stCondLst>
                                    <p:cond delay="0"/>
                                  </p:stCondLst>
                                  <p:childTnLst>
                                    <p:set>
                                      <p:cBhvr>
                                        <p:cTn id="453" dur="1" fill="hold">
                                          <p:stCondLst>
                                            <p:cond delay="0"/>
                                          </p:stCondLst>
                                        </p:cTn>
                                        <p:tgtEl>
                                          <p:spTgt spid="914532"/>
                                        </p:tgtEl>
                                        <p:attrNameLst>
                                          <p:attrName>style.visibility</p:attrName>
                                        </p:attrNameLst>
                                      </p:cBhvr>
                                      <p:to>
                                        <p:strVal val="visible"/>
                                      </p:to>
                                    </p:set>
                                    <p:animEffect transition="in" filter="dissolve">
                                      <p:cBhvr>
                                        <p:cTn id="454" dur="500"/>
                                        <p:tgtEl>
                                          <p:spTgt spid="914532"/>
                                        </p:tgtEl>
                                      </p:cBhvr>
                                    </p:animEffect>
                                  </p:childTnLst>
                                </p:cTn>
                              </p:par>
                            </p:childTnLst>
                          </p:cTn>
                        </p:par>
                      </p:childTnLst>
                    </p:cTn>
                  </p:par>
                  <p:par>
                    <p:cTn id="455" fill="hold">
                      <p:stCondLst>
                        <p:cond delay="indefinite"/>
                      </p:stCondLst>
                      <p:childTnLst>
                        <p:par>
                          <p:cTn id="456" fill="hold">
                            <p:stCondLst>
                              <p:cond delay="0"/>
                            </p:stCondLst>
                            <p:childTnLst>
                              <p:par>
                                <p:cTn id="457" presetID="39" presetClass="entr" presetSubtype="0" accel="100000" fill="hold" grpId="0" nodeType="clickEffect">
                                  <p:stCondLst>
                                    <p:cond delay="0"/>
                                  </p:stCondLst>
                                  <p:childTnLst>
                                    <p:set>
                                      <p:cBhvr>
                                        <p:cTn id="458" dur="1" fill="hold">
                                          <p:stCondLst>
                                            <p:cond delay="0"/>
                                          </p:stCondLst>
                                        </p:cTn>
                                        <p:tgtEl>
                                          <p:spTgt spid="914438"/>
                                        </p:tgtEl>
                                        <p:attrNameLst>
                                          <p:attrName>style.visibility</p:attrName>
                                        </p:attrNameLst>
                                      </p:cBhvr>
                                      <p:to>
                                        <p:strVal val="visible"/>
                                      </p:to>
                                    </p:set>
                                    <p:anim calcmode="lin" valueType="num">
                                      <p:cBhvr>
                                        <p:cTn id="459" dur="500" fill="hold"/>
                                        <p:tgtEl>
                                          <p:spTgt spid="914438"/>
                                        </p:tgtEl>
                                        <p:attrNameLst>
                                          <p:attrName>ppt_h</p:attrName>
                                        </p:attrNameLst>
                                      </p:cBhvr>
                                      <p:tavLst>
                                        <p:tav tm="0">
                                          <p:val>
                                            <p:strVal val="#ppt_h/20"/>
                                          </p:val>
                                        </p:tav>
                                        <p:tav tm="50000">
                                          <p:val>
                                            <p:strVal val="#ppt_h/20"/>
                                          </p:val>
                                        </p:tav>
                                        <p:tav tm="100000">
                                          <p:val>
                                            <p:strVal val="#ppt_h"/>
                                          </p:val>
                                        </p:tav>
                                      </p:tavLst>
                                    </p:anim>
                                    <p:anim calcmode="lin" valueType="num">
                                      <p:cBhvr>
                                        <p:cTn id="460" dur="500" fill="hold"/>
                                        <p:tgtEl>
                                          <p:spTgt spid="914438"/>
                                        </p:tgtEl>
                                        <p:attrNameLst>
                                          <p:attrName>ppt_w</p:attrName>
                                        </p:attrNameLst>
                                      </p:cBhvr>
                                      <p:tavLst>
                                        <p:tav tm="0">
                                          <p:val>
                                            <p:strVal val="#ppt_w+.3"/>
                                          </p:val>
                                        </p:tav>
                                        <p:tav tm="50000">
                                          <p:val>
                                            <p:strVal val="#ppt_w+.3"/>
                                          </p:val>
                                        </p:tav>
                                        <p:tav tm="100000">
                                          <p:val>
                                            <p:strVal val="#ppt_w"/>
                                          </p:val>
                                        </p:tav>
                                      </p:tavLst>
                                    </p:anim>
                                    <p:anim calcmode="lin" valueType="num">
                                      <p:cBhvr>
                                        <p:cTn id="461" dur="500" fill="hold"/>
                                        <p:tgtEl>
                                          <p:spTgt spid="914438"/>
                                        </p:tgtEl>
                                        <p:attrNameLst>
                                          <p:attrName>ppt_x</p:attrName>
                                        </p:attrNameLst>
                                      </p:cBhvr>
                                      <p:tavLst>
                                        <p:tav tm="0">
                                          <p:val>
                                            <p:strVal val="#ppt_x-.3"/>
                                          </p:val>
                                        </p:tav>
                                        <p:tav tm="50000">
                                          <p:val>
                                            <p:strVal val="#ppt_x"/>
                                          </p:val>
                                        </p:tav>
                                        <p:tav tm="100000">
                                          <p:val>
                                            <p:strVal val="#ppt_x"/>
                                          </p:val>
                                        </p:tav>
                                      </p:tavLst>
                                    </p:anim>
                                    <p:anim calcmode="lin" valueType="num">
                                      <p:cBhvr>
                                        <p:cTn id="462" dur="500" fill="hold"/>
                                        <p:tgtEl>
                                          <p:spTgt spid="9144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438" grpId="0" animBg="1"/>
      <p:bldP spid="914439" grpId="0"/>
      <p:bldP spid="914443" grpId="0"/>
      <p:bldP spid="914444" grpId="0"/>
      <p:bldP spid="914445" grpId="0"/>
      <p:bldP spid="914446" grpId="0" animBg="1"/>
      <p:bldP spid="914447" grpId="0"/>
      <p:bldP spid="914450" grpId="0"/>
      <p:bldP spid="914450" grpId="1"/>
      <p:bldP spid="914451" grpId="0"/>
      <p:bldP spid="914451" grpId="1"/>
      <p:bldP spid="914458" grpId="0" animBg="1"/>
      <p:bldP spid="914458" grpId="1" animBg="1"/>
      <p:bldP spid="914459" grpId="0"/>
      <p:bldP spid="914459" grpId="1"/>
      <p:bldP spid="914460" grpId="0"/>
      <p:bldP spid="914460" grpId="1"/>
      <p:bldP spid="914461" grpId="0" animBg="1"/>
      <p:bldP spid="914461" grpId="1" animBg="1"/>
      <p:bldP spid="914462" grpId="0" animBg="1"/>
      <p:bldP spid="914462" grpId="1" animBg="1"/>
      <p:bldP spid="914467" grpId="0"/>
      <p:bldP spid="914467" grpId="1"/>
      <p:bldP spid="914468" grpId="0"/>
      <p:bldP spid="914468" grpId="1"/>
      <p:bldP spid="914469" grpId="0"/>
      <p:bldP spid="914469" grpId="1"/>
      <p:bldP spid="914470" grpId="0"/>
      <p:bldP spid="914470" grpId="1"/>
      <p:bldP spid="914471" grpId="0"/>
      <p:bldP spid="914471" grpId="1"/>
      <p:bldP spid="914475" grpId="0"/>
      <p:bldP spid="914475" grpId="1"/>
      <p:bldP spid="914476" grpId="0" animBg="1"/>
      <p:bldP spid="914476" grpId="1" animBg="1"/>
      <p:bldP spid="914477" grpId="0" animBg="1"/>
      <p:bldP spid="914477" grpId="1" animBg="1"/>
      <p:bldP spid="914481" grpId="0" animBg="1"/>
      <p:bldP spid="914481" grpId="1" animBg="1"/>
      <p:bldP spid="914482" grpId="0" animBg="1"/>
      <p:bldP spid="914482" grpId="1" animBg="1"/>
      <p:bldP spid="914483" grpId="0" animBg="1"/>
      <p:bldP spid="914483" grpId="1" animBg="1"/>
      <p:bldP spid="914484" grpId="0"/>
      <p:bldP spid="914484" grpId="1"/>
      <p:bldP spid="914485" grpId="0"/>
      <p:bldP spid="914485" grpId="1"/>
      <p:bldP spid="914489" grpId="0" animBg="1"/>
      <p:bldP spid="914489" grpId="1" animBg="1"/>
      <p:bldP spid="914490" grpId="0" animBg="1"/>
      <p:bldP spid="914490" grpId="1" animBg="1"/>
      <p:bldP spid="914491" grpId="0"/>
      <p:bldP spid="914493" grpId="0" animBg="1"/>
      <p:bldP spid="914494" grpId="0"/>
      <p:bldP spid="914494" grpId="1"/>
      <p:bldP spid="914495" grpId="0"/>
      <p:bldP spid="914495" grpId="1"/>
      <p:bldP spid="914496" grpId="0"/>
      <p:bldP spid="914497" grpId="0"/>
      <p:bldP spid="914497" grpId="1"/>
      <p:bldP spid="914498" grpId="0"/>
      <p:bldP spid="914498" grpId="1"/>
      <p:bldP spid="914502" grpId="0"/>
      <p:bldP spid="914502" grpId="1"/>
      <p:bldP spid="914503" grpId="0" animBg="1"/>
      <p:bldP spid="914503" grpId="1" animBg="1"/>
      <p:bldP spid="914504" grpId="0" animBg="1"/>
      <p:bldP spid="914504" grpId="1" animBg="1"/>
      <p:bldP spid="914508" grpId="0" animBg="1"/>
      <p:bldP spid="914508" grpId="1" animBg="1"/>
      <p:bldP spid="914509" grpId="0" animBg="1"/>
      <p:bldP spid="914509" grpId="1" animBg="1"/>
      <p:bldP spid="914518" grpId="0"/>
      <p:bldP spid="914518" grpId="1"/>
      <p:bldP spid="914519" grpId="0" animBg="1"/>
      <p:bldP spid="914519" grpId="1" animBg="1"/>
      <p:bldP spid="914526" grpId="0"/>
      <p:bldP spid="914529" grpId="0"/>
      <p:bldP spid="914530" grpId="0" animBg="1"/>
      <p:bldP spid="914531" grpId="0"/>
      <p:bldP spid="914532" grpId="0"/>
      <p:bldP spid="914533" grpId="0" animBg="1"/>
      <p:bldP spid="914533" grpId="1" animBg="1"/>
      <p:bldP spid="914534" grpId="0" animBg="1"/>
      <p:bldP spid="914534" grpId="1"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4055" name="Rectangle 87"/>
          <p:cNvSpPr>
            <a:spLocks noChangeArrowheads="1"/>
          </p:cNvSpPr>
          <p:nvPr/>
        </p:nvSpPr>
        <p:spPr bwMode="auto">
          <a:xfrm>
            <a:off x="3365500" y="5180013"/>
            <a:ext cx="1219200" cy="703262"/>
          </a:xfrm>
          <a:prstGeom prst="rect">
            <a:avLst/>
          </a:prstGeom>
          <a:noFill/>
          <a:ln w="9525">
            <a:noFill/>
            <a:miter lim="800000"/>
            <a:headEnd/>
            <a:tailEnd/>
          </a:ln>
        </p:spPr>
        <p:txBody>
          <a:bodyPr>
            <a:spAutoFit/>
          </a:bodyPr>
          <a:lstStyle/>
          <a:p>
            <a:pPr algn="l">
              <a:spcBef>
                <a:spcPct val="50000"/>
              </a:spcBef>
            </a:pPr>
            <a:r>
              <a:rPr lang="en-US" sz="1600">
                <a:solidFill>
                  <a:srgbClr val="333399"/>
                </a:solidFill>
              </a:rPr>
              <a:t>P</a:t>
            </a:r>
            <a:r>
              <a:rPr lang="en-US" sz="1600" baseline="-25000">
                <a:solidFill>
                  <a:srgbClr val="333399"/>
                </a:solidFill>
              </a:rPr>
              <a:t>2</a:t>
            </a:r>
            <a:r>
              <a:rPr lang="en-US" sz="1600">
                <a:solidFill>
                  <a:srgbClr val="333399"/>
                </a:solidFill>
              </a:rPr>
              <a:t> x V</a:t>
            </a:r>
            <a:r>
              <a:rPr lang="en-US" sz="1600" baseline="-25000">
                <a:solidFill>
                  <a:srgbClr val="333399"/>
                </a:solidFill>
              </a:rPr>
              <a:t>2</a:t>
            </a:r>
            <a:endParaRPr lang="en-US" sz="1600">
              <a:solidFill>
                <a:srgbClr val="333399"/>
              </a:solidFill>
            </a:endParaRPr>
          </a:p>
          <a:p>
            <a:pPr algn="l">
              <a:spcBef>
                <a:spcPct val="50000"/>
              </a:spcBef>
            </a:pPr>
            <a:r>
              <a:rPr lang="en-US" sz="1600">
                <a:solidFill>
                  <a:srgbClr val="333399"/>
                </a:solidFill>
              </a:rPr>
              <a:t>    T</a:t>
            </a:r>
            <a:r>
              <a:rPr lang="en-US" sz="1600" baseline="-25000">
                <a:solidFill>
                  <a:srgbClr val="333399"/>
                </a:solidFill>
              </a:rPr>
              <a:t>2</a:t>
            </a:r>
          </a:p>
        </p:txBody>
      </p:sp>
      <p:sp>
        <p:nvSpPr>
          <p:cNvPr id="221187" name="Rectangle 2"/>
          <p:cNvSpPr>
            <a:spLocks noChangeArrowheads="1"/>
          </p:cNvSpPr>
          <p:nvPr/>
        </p:nvSpPr>
        <p:spPr bwMode="auto">
          <a:xfrm>
            <a:off x="506413" y="1362075"/>
            <a:ext cx="8332787" cy="777875"/>
          </a:xfrm>
          <a:prstGeom prst="rect">
            <a:avLst/>
          </a:prstGeom>
          <a:noFill/>
          <a:ln w="9525">
            <a:noFill/>
            <a:miter lim="800000"/>
            <a:headEnd/>
            <a:tailEnd/>
          </a:ln>
        </p:spPr>
        <p:txBody>
          <a:bodyPr wrap="none" anchor="ctr">
            <a:spAutoFit/>
          </a:bodyPr>
          <a:lstStyle/>
          <a:p>
            <a:pPr algn="l"/>
            <a:r>
              <a:rPr lang="en-US" sz="1800">
                <a:solidFill>
                  <a:srgbClr val="000000"/>
                </a:solidFill>
                <a:cs typeface="Times New Roman" pitchFamily="18" charset="0"/>
              </a:rPr>
              <a:t>Find vol. hydrogen gas made when 38.2 g zinc react </a:t>
            </a:r>
            <a:r>
              <a:rPr lang="en-US" sz="1800" baseline="30000">
                <a:solidFill>
                  <a:srgbClr val="000000"/>
                </a:solidFill>
                <a:cs typeface="Times New Roman" pitchFamily="18" charset="0"/>
              </a:rPr>
              <a:t>w</a:t>
            </a:r>
            <a:r>
              <a:rPr lang="en-US" sz="1800">
                <a:solidFill>
                  <a:srgbClr val="000000"/>
                </a:solidFill>
                <a:cs typeface="Times New Roman" pitchFamily="18" charset="0"/>
              </a:rPr>
              <a:t>/excess hydrochloric acid. </a:t>
            </a:r>
          </a:p>
          <a:p>
            <a:pPr algn="l"/>
            <a:r>
              <a:rPr lang="en-US" sz="1800">
                <a:solidFill>
                  <a:srgbClr val="000000"/>
                </a:solidFill>
                <a:cs typeface="Times New Roman" pitchFamily="18" charset="0"/>
              </a:rPr>
              <a:t>Pres. = 107.3 kPa; temp.= 88</a:t>
            </a:r>
            <a:r>
              <a:rPr lang="en-US" sz="1800" baseline="30000">
                <a:solidFill>
                  <a:srgbClr val="000000"/>
                </a:solidFill>
                <a:cs typeface="Times New Roman" pitchFamily="18" charset="0"/>
              </a:rPr>
              <a:t>o</a:t>
            </a:r>
            <a:r>
              <a:rPr lang="en-US" sz="1800">
                <a:solidFill>
                  <a:srgbClr val="000000"/>
                </a:solidFill>
                <a:cs typeface="Times New Roman" pitchFamily="18" charset="0"/>
              </a:rPr>
              <a:t>C.</a:t>
            </a:r>
          </a:p>
          <a:p>
            <a:pPr algn="l"/>
            <a:endParaRPr lang="en-US" sz="900">
              <a:solidFill>
                <a:srgbClr val="000000"/>
              </a:solidFill>
            </a:endParaRPr>
          </a:p>
        </p:txBody>
      </p:sp>
      <p:sp>
        <p:nvSpPr>
          <p:cNvPr id="221188" name="Rectangle 3"/>
          <p:cNvSpPr>
            <a:spLocks noGrp="1" noChangeArrowheads="1"/>
          </p:cNvSpPr>
          <p:nvPr>
            <p:ph type="title"/>
          </p:nvPr>
        </p:nvSpPr>
        <p:spPr/>
        <p:txBody>
          <a:bodyPr/>
          <a:lstStyle/>
          <a:p>
            <a:pPr eaLnBrk="1" hangingPunct="1"/>
            <a:r>
              <a:rPr lang="en-US" sz="4000" i="1" smtClean="0"/>
              <a:t>Gas Stoichiometry</a:t>
            </a:r>
          </a:p>
        </p:txBody>
      </p:sp>
      <p:sp>
        <p:nvSpPr>
          <p:cNvPr id="1363972" name="Rectangle 4"/>
          <p:cNvSpPr>
            <a:spLocks noChangeArrowheads="1"/>
          </p:cNvSpPr>
          <p:nvPr/>
        </p:nvSpPr>
        <p:spPr bwMode="auto">
          <a:xfrm>
            <a:off x="6934200" y="6038850"/>
            <a:ext cx="774700" cy="342900"/>
          </a:xfrm>
          <a:prstGeom prst="rect">
            <a:avLst/>
          </a:prstGeom>
          <a:noFill/>
          <a:ln w="9525">
            <a:solidFill>
              <a:srgbClr val="000000"/>
            </a:solidFill>
            <a:miter lim="800000"/>
            <a:headEnd/>
            <a:tailEnd/>
          </a:ln>
        </p:spPr>
        <p:txBody>
          <a:bodyPr/>
          <a:lstStyle/>
          <a:p>
            <a:r>
              <a:rPr lang="en-US" sz="1600">
                <a:solidFill>
                  <a:srgbClr val="000000"/>
                </a:solidFill>
              </a:rPr>
              <a:t>16.3 L</a:t>
            </a:r>
          </a:p>
        </p:txBody>
      </p:sp>
      <p:sp>
        <p:nvSpPr>
          <p:cNvPr id="221190" name="Rectangle 5"/>
          <p:cNvSpPr>
            <a:spLocks noChangeArrowheads="1"/>
          </p:cNvSpPr>
          <p:nvPr/>
        </p:nvSpPr>
        <p:spPr bwMode="auto">
          <a:xfrm>
            <a:off x="914400" y="4476750"/>
            <a:ext cx="5911850" cy="366713"/>
          </a:xfrm>
          <a:prstGeom prst="rect">
            <a:avLst/>
          </a:prstGeom>
          <a:noFill/>
          <a:ln w="9525">
            <a:noFill/>
            <a:miter lim="800000"/>
            <a:headEnd/>
            <a:tailEnd/>
          </a:ln>
        </p:spPr>
        <p:txBody>
          <a:bodyPr wrap="none" anchor="ctr">
            <a:spAutoFit/>
          </a:bodyPr>
          <a:lstStyle/>
          <a:p>
            <a:pPr algn="l"/>
            <a:r>
              <a:rPr lang="en-US" sz="1800">
                <a:solidFill>
                  <a:srgbClr val="000000"/>
                </a:solidFill>
                <a:ea typeface="Times New Roman" pitchFamily="18" charset="0"/>
                <a:cs typeface="Arial" charset="0"/>
              </a:rPr>
              <a:t>At STP, we’d use 22.4 L per 1 mol, but we aren’t at STP.</a:t>
            </a:r>
          </a:p>
        </p:txBody>
      </p:sp>
      <p:sp>
        <p:nvSpPr>
          <p:cNvPr id="221191" name="Rectangle 6"/>
          <p:cNvSpPr>
            <a:spLocks noChangeArrowheads="1"/>
          </p:cNvSpPr>
          <p:nvPr/>
        </p:nvSpPr>
        <p:spPr bwMode="auto">
          <a:xfrm>
            <a:off x="-3562350" y="4521200"/>
            <a:ext cx="9144000" cy="0"/>
          </a:xfrm>
          <a:prstGeom prst="rect">
            <a:avLst/>
          </a:prstGeom>
          <a:noFill/>
          <a:ln w="9525">
            <a:noFill/>
            <a:miter lim="800000"/>
            <a:headEnd/>
            <a:tailEnd/>
          </a:ln>
        </p:spPr>
        <p:txBody>
          <a:bodyPr wrap="none" anchor="ctr">
            <a:spAutoFit/>
          </a:bodyPr>
          <a:lstStyle/>
          <a:p>
            <a:endParaRPr lang="en-US">
              <a:solidFill>
                <a:srgbClr val="000000"/>
              </a:solidFill>
            </a:endParaRPr>
          </a:p>
        </p:txBody>
      </p:sp>
      <p:sp>
        <p:nvSpPr>
          <p:cNvPr id="221192" name="Text Box 7"/>
          <p:cNvSpPr txBox="1">
            <a:spLocks noChangeArrowheads="1"/>
          </p:cNvSpPr>
          <p:nvPr/>
        </p:nvSpPr>
        <p:spPr bwMode="auto">
          <a:xfrm>
            <a:off x="928688" y="2235200"/>
            <a:ext cx="6270625" cy="396875"/>
          </a:xfrm>
          <a:prstGeom prst="rect">
            <a:avLst/>
          </a:prstGeom>
          <a:noFill/>
          <a:ln w="9525">
            <a:noFill/>
            <a:miter lim="800000"/>
            <a:headEnd/>
            <a:tailEnd/>
          </a:ln>
        </p:spPr>
        <p:txBody>
          <a:bodyPr wrap="none">
            <a:spAutoFit/>
          </a:bodyPr>
          <a:lstStyle/>
          <a:p>
            <a:r>
              <a:rPr lang="en-US" sz="2000">
                <a:solidFill>
                  <a:srgbClr val="000000"/>
                </a:solidFill>
              </a:rPr>
              <a:t>Zn (s)   +   2 HCl (aq)                   ZnCl</a:t>
            </a:r>
            <a:r>
              <a:rPr lang="en-US" sz="2000" baseline="-25000">
                <a:solidFill>
                  <a:srgbClr val="000000"/>
                </a:solidFill>
              </a:rPr>
              <a:t>2</a:t>
            </a:r>
            <a:r>
              <a:rPr lang="en-US" sz="2000">
                <a:solidFill>
                  <a:srgbClr val="000000"/>
                </a:solidFill>
              </a:rPr>
              <a:t>(aq)    +    H</a:t>
            </a:r>
            <a:r>
              <a:rPr lang="en-US" sz="2000" baseline="-25000">
                <a:solidFill>
                  <a:srgbClr val="000000"/>
                </a:solidFill>
              </a:rPr>
              <a:t>2</a:t>
            </a:r>
            <a:r>
              <a:rPr lang="en-US" sz="2000">
                <a:solidFill>
                  <a:srgbClr val="000000"/>
                </a:solidFill>
              </a:rPr>
              <a:t>(g)</a:t>
            </a:r>
          </a:p>
        </p:txBody>
      </p:sp>
      <p:sp>
        <p:nvSpPr>
          <p:cNvPr id="221193" name="Text Box 8"/>
          <p:cNvSpPr txBox="1">
            <a:spLocks noChangeArrowheads="1"/>
          </p:cNvSpPr>
          <p:nvPr/>
        </p:nvSpPr>
        <p:spPr bwMode="auto">
          <a:xfrm>
            <a:off x="906463" y="2592388"/>
            <a:ext cx="749300" cy="336550"/>
          </a:xfrm>
          <a:prstGeom prst="rect">
            <a:avLst/>
          </a:prstGeom>
          <a:noFill/>
          <a:ln w="9525">
            <a:noFill/>
            <a:miter lim="800000"/>
            <a:headEnd/>
            <a:tailEnd/>
          </a:ln>
        </p:spPr>
        <p:txBody>
          <a:bodyPr wrap="none">
            <a:spAutoFit/>
          </a:bodyPr>
          <a:lstStyle/>
          <a:p>
            <a:r>
              <a:rPr lang="en-US" sz="1600">
                <a:solidFill>
                  <a:srgbClr val="000000"/>
                </a:solidFill>
              </a:rPr>
              <a:t>38.2 g</a:t>
            </a:r>
          </a:p>
        </p:txBody>
      </p:sp>
      <p:sp>
        <p:nvSpPr>
          <p:cNvPr id="221194" name="Text Box 9"/>
          <p:cNvSpPr txBox="1">
            <a:spLocks noChangeArrowheads="1"/>
          </p:cNvSpPr>
          <p:nvPr/>
        </p:nvSpPr>
        <p:spPr bwMode="auto">
          <a:xfrm>
            <a:off x="2286000" y="2597150"/>
            <a:ext cx="815975" cy="336550"/>
          </a:xfrm>
          <a:prstGeom prst="rect">
            <a:avLst/>
          </a:prstGeom>
          <a:noFill/>
          <a:ln w="9525">
            <a:noFill/>
            <a:miter lim="800000"/>
            <a:headEnd/>
            <a:tailEnd/>
          </a:ln>
        </p:spPr>
        <p:txBody>
          <a:bodyPr wrap="none">
            <a:spAutoFit/>
          </a:bodyPr>
          <a:lstStyle/>
          <a:p>
            <a:r>
              <a:rPr lang="en-US" sz="1600">
                <a:solidFill>
                  <a:srgbClr val="000000"/>
                </a:solidFill>
              </a:rPr>
              <a:t>excess</a:t>
            </a:r>
          </a:p>
        </p:txBody>
      </p:sp>
      <p:sp>
        <p:nvSpPr>
          <p:cNvPr id="221195" name="Line 10"/>
          <p:cNvSpPr>
            <a:spLocks noChangeShapeType="1"/>
          </p:cNvSpPr>
          <p:nvPr/>
        </p:nvSpPr>
        <p:spPr bwMode="auto">
          <a:xfrm>
            <a:off x="3695700" y="2435225"/>
            <a:ext cx="801688" cy="0"/>
          </a:xfrm>
          <a:prstGeom prst="line">
            <a:avLst/>
          </a:prstGeom>
          <a:noFill/>
          <a:ln w="15875">
            <a:solidFill>
              <a:schemeClr val="tx1"/>
            </a:solidFill>
            <a:round/>
            <a:headEnd/>
            <a:tailEnd type="triangle" w="med" len="med"/>
          </a:ln>
        </p:spPr>
        <p:txBody>
          <a:bodyPr/>
          <a:lstStyle/>
          <a:p>
            <a:endParaRPr lang="en-US">
              <a:solidFill>
                <a:srgbClr val="000000"/>
              </a:solidFill>
            </a:endParaRPr>
          </a:p>
        </p:txBody>
      </p:sp>
      <p:sp>
        <p:nvSpPr>
          <p:cNvPr id="221196" name="Text Box 11"/>
          <p:cNvSpPr txBox="1">
            <a:spLocks noChangeArrowheads="1"/>
          </p:cNvSpPr>
          <p:nvPr/>
        </p:nvSpPr>
        <p:spPr bwMode="auto">
          <a:xfrm>
            <a:off x="6519863" y="2597150"/>
            <a:ext cx="488950" cy="336550"/>
          </a:xfrm>
          <a:prstGeom prst="rect">
            <a:avLst/>
          </a:prstGeom>
          <a:noFill/>
          <a:ln w="9525">
            <a:noFill/>
            <a:miter lim="800000"/>
            <a:headEnd/>
            <a:tailEnd/>
          </a:ln>
        </p:spPr>
        <p:txBody>
          <a:bodyPr wrap="none">
            <a:spAutoFit/>
          </a:bodyPr>
          <a:lstStyle/>
          <a:p>
            <a:r>
              <a:rPr lang="en-US" sz="1600">
                <a:solidFill>
                  <a:srgbClr val="000000"/>
                </a:solidFill>
              </a:rPr>
              <a:t>X L</a:t>
            </a:r>
          </a:p>
        </p:txBody>
      </p:sp>
      <p:sp>
        <p:nvSpPr>
          <p:cNvPr id="221197" name="Text Box 12"/>
          <p:cNvSpPr txBox="1">
            <a:spLocks noChangeArrowheads="1"/>
          </p:cNvSpPr>
          <p:nvPr/>
        </p:nvSpPr>
        <p:spPr bwMode="auto">
          <a:xfrm>
            <a:off x="7399338" y="2840038"/>
            <a:ext cx="1625600" cy="366712"/>
          </a:xfrm>
          <a:prstGeom prst="rect">
            <a:avLst/>
          </a:prstGeom>
          <a:noFill/>
          <a:ln w="9525">
            <a:noFill/>
            <a:miter lim="800000"/>
            <a:headEnd/>
            <a:tailEnd/>
          </a:ln>
        </p:spPr>
        <p:txBody>
          <a:bodyPr wrap="none">
            <a:spAutoFit/>
          </a:bodyPr>
          <a:lstStyle/>
          <a:p>
            <a:r>
              <a:rPr lang="en-US" sz="1800">
                <a:solidFill>
                  <a:srgbClr val="000000"/>
                </a:solidFill>
              </a:rPr>
              <a:t>P = 107.3 kPa</a:t>
            </a:r>
          </a:p>
        </p:txBody>
      </p:sp>
      <p:sp>
        <p:nvSpPr>
          <p:cNvPr id="221198" name="Text Box 13"/>
          <p:cNvSpPr txBox="1">
            <a:spLocks noChangeArrowheads="1"/>
          </p:cNvSpPr>
          <p:nvPr/>
        </p:nvSpPr>
        <p:spPr bwMode="auto">
          <a:xfrm>
            <a:off x="7421563" y="3155950"/>
            <a:ext cx="1087437" cy="366713"/>
          </a:xfrm>
          <a:prstGeom prst="rect">
            <a:avLst/>
          </a:prstGeom>
          <a:noFill/>
          <a:ln w="9525">
            <a:noFill/>
            <a:miter lim="800000"/>
            <a:headEnd/>
            <a:tailEnd/>
          </a:ln>
        </p:spPr>
        <p:txBody>
          <a:bodyPr wrap="none">
            <a:spAutoFit/>
          </a:bodyPr>
          <a:lstStyle/>
          <a:p>
            <a:r>
              <a:rPr lang="en-US" sz="1800">
                <a:solidFill>
                  <a:srgbClr val="000000"/>
                </a:solidFill>
              </a:rPr>
              <a:t>T = 88</a:t>
            </a:r>
            <a:r>
              <a:rPr lang="en-US" sz="1800" baseline="30000">
                <a:solidFill>
                  <a:srgbClr val="000000"/>
                </a:solidFill>
              </a:rPr>
              <a:t>o</a:t>
            </a:r>
            <a:r>
              <a:rPr lang="en-US" sz="1800">
                <a:solidFill>
                  <a:srgbClr val="000000"/>
                </a:solidFill>
              </a:rPr>
              <a:t>C</a:t>
            </a:r>
          </a:p>
        </p:txBody>
      </p:sp>
      <p:grpSp>
        <p:nvGrpSpPr>
          <p:cNvPr id="2" name="Group 14"/>
          <p:cNvGrpSpPr>
            <a:grpSpLocks/>
          </p:cNvGrpSpPr>
          <p:nvPr/>
        </p:nvGrpSpPr>
        <p:grpSpPr bwMode="auto">
          <a:xfrm>
            <a:off x="712788" y="3581400"/>
            <a:ext cx="1219200" cy="481013"/>
            <a:chOff x="186" y="1092"/>
            <a:chExt cx="768" cy="303"/>
          </a:xfrm>
        </p:grpSpPr>
        <p:sp>
          <p:nvSpPr>
            <p:cNvPr id="221255" name="Line 15"/>
            <p:cNvSpPr>
              <a:spLocks noChangeShapeType="1"/>
            </p:cNvSpPr>
            <p:nvPr/>
          </p:nvSpPr>
          <p:spPr bwMode="auto">
            <a:xfrm>
              <a:off x="186" y="1245"/>
              <a:ext cx="768" cy="0"/>
            </a:xfrm>
            <a:prstGeom prst="line">
              <a:avLst/>
            </a:prstGeom>
            <a:noFill/>
            <a:ln w="9525">
              <a:solidFill>
                <a:schemeClr val="tx1"/>
              </a:solidFill>
              <a:round/>
              <a:headEnd/>
              <a:tailEnd/>
            </a:ln>
          </p:spPr>
          <p:txBody>
            <a:bodyPr/>
            <a:lstStyle/>
            <a:p>
              <a:endParaRPr lang="en-US">
                <a:solidFill>
                  <a:srgbClr val="000000"/>
                </a:solidFill>
              </a:endParaRPr>
            </a:p>
          </p:txBody>
        </p:sp>
        <p:sp>
          <p:nvSpPr>
            <p:cNvPr id="221256" name="Line 16"/>
            <p:cNvSpPr>
              <a:spLocks noChangeShapeType="1"/>
            </p:cNvSpPr>
            <p:nvPr/>
          </p:nvSpPr>
          <p:spPr bwMode="auto">
            <a:xfrm>
              <a:off x="229" y="1092"/>
              <a:ext cx="163" cy="151"/>
            </a:xfrm>
            <a:prstGeom prst="line">
              <a:avLst/>
            </a:prstGeom>
            <a:noFill/>
            <a:ln w="9525">
              <a:solidFill>
                <a:schemeClr val="tx1"/>
              </a:solidFill>
              <a:round/>
              <a:headEnd/>
              <a:tailEnd/>
            </a:ln>
          </p:spPr>
          <p:txBody>
            <a:bodyPr/>
            <a:lstStyle/>
            <a:p>
              <a:endParaRPr lang="en-US">
                <a:solidFill>
                  <a:srgbClr val="000000"/>
                </a:solidFill>
              </a:endParaRPr>
            </a:p>
          </p:txBody>
        </p:sp>
        <p:sp>
          <p:nvSpPr>
            <p:cNvPr id="221257" name="Line 17"/>
            <p:cNvSpPr>
              <a:spLocks noChangeShapeType="1"/>
            </p:cNvSpPr>
            <p:nvPr/>
          </p:nvSpPr>
          <p:spPr bwMode="auto">
            <a:xfrm>
              <a:off x="727" y="1244"/>
              <a:ext cx="163" cy="151"/>
            </a:xfrm>
            <a:prstGeom prst="line">
              <a:avLst/>
            </a:prstGeom>
            <a:noFill/>
            <a:ln w="9525">
              <a:solidFill>
                <a:schemeClr val="tx1"/>
              </a:solidFill>
              <a:round/>
              <a:headEnd/>
              <a:tailEnd/>
            </a:ln>
          </p:spPr>
          <p:txBody>
            <a:bodyPr/>
            <a:lstStyle/>
            <a:p>
              <a:endParaRPr lang="en-US">
                <a:solidFill>
                  <a:srgbClr val="000000"/>
                </a:solidFill>
              </a:endParaRPr>
            </a:p>
          </p:txBody>
        </p:sp>
        <p:sp>
          <p:nvSpPr>
            <p:cNvPr id="221258" name="Line 18"/>
            <p:cNvSpPr>
              <a:spLocks noChangeShapeType="1"/>
            </p:cNvSpPr>
            <p:nvPr/>
          </p:nvSpPr>
          <p:spPr bwMode="auto">
            <a:xfrm flipV="1">
              <a:off x="727" y="1092"/>
              <a:ext cx="163" cy="151"/>
            </a:xfrm>
            <a:prstGeom prst="line">
              <a:avLst/>
            </a:prstGeom>
            <a:noFill/>
            <a:ln w="9525">
              <a:solidFill>
                <a:schemeClr val="tx1"/>
              </a:solidFill>
              <a:round/>
              <a:headEnd/>
              <a:tailEnd/>
            </a:ln>
          </p:spPr>
          <p:txBody>
            <a:bodyPr/>
            <a:lstStyle/>
            <a:p>
              <a:endParaRPr lang="en-US">
                <a:solidFill>
                  <a:srgbClr val="000000"/>
                </a:solidFill>
              </a:endParaRPr>
            </a:p>
          </p:txBody>
        </p:sp>
        <p:sp>
          <p:nvSpPr>
            <p:cNvPr id="221259" name="Line 19"/>
            <p:cNvSpPr>
              <a:spLocks noChangeShapeType="1"/>
            </p:cNvSpPr>
            <p:nvPr/>
          </p:nvSpPr>
          <p:spPr bwMode="auto">
            <a:xfrm flipV="1">
              <a:off x="233" y="1244"/>
              <a:ext cx="163" cy="151"/>
            </a:xfrm>
            <a:prstGeom prst="line">
              <a:avLst/>
            </a:prstGeom>
            <a:noFill/>
            <a:ln w="9525">
              <a:solidFill>
                <a:schemeClr val="tx1"/>
              </a:solidFill>
              <a:round/>
              <a:headEnd/>
              <a:tailEnd/>
            </a:ln>
          </p:spPr>
          <p:txBody>
            <a:bodyPr/>
            <a:lstStyle/>
            <a:p>
              <a:endParaRPr lang="en-US">
                <a:solidFill>
                  <a:srgbClr val="000000"/>
                </a:solidFill>
              </a:endParaRPr>
            </a:p>
          </p:txBody>
        </p:sp>
      </p:grpSp>
      <p:sp>
        <p:nvSpPr>
          <p:cNvPr id="1363988" name="Oval 20"/>
          <p:cNvSpPr>
            <a:spLocks noChangeArrowheads="1"/>
          </p:cNvSpPr>
          <p:nvPr/>
        </p:nvSpPr>
        <p:spPr bwMode="auto">
          <a:xfrm>
            <a:off x="736600" y="3529013"/>
            <a:ext cx="88900" cy="88900"/>
          </a:xfrm>
          <a:prstGeom prst="ellipse">
            <a:avLst/>
          </a:prstGeom>
          <a:solidFill>
            <a:srgbClr val="800000"/>
          </a:solidFill>
          <a:ln w="9525">
            <a:solidFill>
              <a:srgbClr val="800000"/>
            </a:solidFill>
            <a:round/>
            <a:headEnd/>
            <a:tailEnd/>
          </a:ln>
        </p:spPr>
        <p:txBody>
          <a:bodyPr wrap="none" anchor="ctr"/>
          <a:lstStyle/>
          <a:p>
            <a:endParaRPr lang="en-US">
              <a:solidFill>
                <a:srgbClr val="000000"/>
              </a:solidFill>
            </a:endParaRPr>
          </a:p>
        </p:txBody>
      </p:sp>
      <p:sp>
        <p:nvSpPr>
          <p:cNvPr id="1363989" name="Text Box 21"/>
          <p:cNvSpPr txBox="1">
            <a:spLocks noChangeArrowheads="1"/>
          </p:cNvSpPr>
          <p:nvPr/>
        </p:nvSpPr>
        <p:spPr bwMode="auto">
          <a:xfrm>
            <a:off x="577850" y="4086225"/>
            <a:ext cx="390525" cy="304800"/>
          </a:xfrm>
          <a:prstGeom prst="rect">
            <a:avLst/>
          </a:prstGeom>
          <a:noFill/>
          <a:ln w="9525">
            <a:noFill/>
            <a:miter lim="800000"/>
            <a:headEnd/>
            <a:tailEnd/>
          </a:ln>
        </p:spPr>
        <p:txBody>
          <a:bodyPr wrap="none">
            <a:spAutoFit/>
          </a:bodyPr>
          <a:lstStyle/>
          <a:p>
            <a:pPr algn="l"/>
            <a:r>
              <a:rPr lang="en-US" sz="1400">
                <a:solidFill>
                  <a:srgbClr val="000000"/>
                </a:solidFill>
              </a:rPr>
              <a:t>Zn</a:t>
            </a:r>
            <a:endParaRPr lang="en-US" sz="1400" baseline="-25000">
              <a:solidFill>
                <a:srgbClr val="000000"/>
              </a:solidFill>
            </a:endParaRPr>
          </a:p>
        </p:txBody>
      </p:sp>
      <p:sp>
        <p:nvSpPr>
          <p:cNvPr id="1363990" name="Text Box 22"/>
          <p:cNvSpPr txBox="1">
            <a:spLocks noChangeArrowheads="1"/>
          </p:cNvSpPr>
          <p:nvPr/>
        </p:nvSpPr>
        <p:spPr bwMode="auto">
          <a:xfrm>
            <a:off x="1552575" y="4086225"/>
            <a:ext cx="376238" cy="304800"/>
          </a:xfrm>
          <a:prstGeom prst="rect">
            <a:avLst/>
          </a:prstGeom>
          <a:noFill/>
          <a:ln w="9525">
            <a:noFill/>
            <a:miter lim="800000"/>
            <a:headEnd/>
            <a:tailEnd/>
          </a:ln>
        </p:spPr>
        <p:txBody>
          <a:bodyPr wrap="none">
            <a:spAutoFit/>
          </a:bodyPr>
          <a:lstStyle/>
          <a:p>
            <a:pPr algn="l"/>
            <a:r>
              <a:rPr lang="en-US" sz="1400">
                <a:solidFill>
                  <a:srgbClr val="000000"/>
                </a:solidFill>
              </a:rPr>
              <a:t>H</a:t>
            </a:r>
            <a:r>
              <a:rPr lang="en-US" sz="1400" baseline="-25000">
                <a:solidFill>
                  <a:srgbClr val="000000"/>
                </a:solidFill>
              </a:rPr>
              <a:t>2</a:t>
            </a:r>
          </a:p>
        </p:txBody>
      </p:sp>
      <p:sp>
        <p:nvSpPr>
          <p:cNvPr id="1363991" name="Line 23"/>
          <p:cNvSpPr>
            <a:spLocks noChangeShapeType="1"/>
          </p:cNvSpPr>
          <p:nvPr/>
        </p:nvSpPr>
        <p:spPr bwMode="auto">
          <a:xfrm>
            <a:off x="1046163" y="3814763"/>
            <a:ext cx="534987" cy="0"/>
          </a:xfrm>
          <a:prstGeom prst="line">
            <a:avLst/>
          </a:prstGeom>
          <a:noFill/>
          <a:ln w="31750">
            <a:solidFill>
              <a:srgbClr val="800000"/>
            </a:solidFill>
            <a:round/>
            <a:headEnd/>
            <a:tailEnd/>
          </a:ln>
        </p:spPr>
        <p:txBody>
          <a:bodyPr/>
          <a:lstStyle/>
          <a:p>
            <a:endParaRPr lang="en-US">
              <a:solidFill>
                <a:srgbClr val="000000"/>
              </a:solidFill>
            </a:endParaRPr>
          </a:p>
        </p:txBody>
      </p:sp>
      <p:sp>
        <p:nvSpPr>
          <p:cNvPr id="1363992" name="Line 24"/>
          <p:cNvSpPr>
            <a:spLocks noChangeShapeType="1"/>
          </p:cNvSpPr>
          <p:nvPr/>
        </p:nvSpPr>
        <p:spPr bwMode="auto">
          <a:xfrm flipV="1">
            <a:off x="1571625" y="3813175"/>
            <a:ext cx="320675" cy="1588"/>
          </a:xfrm>
          <a:prstGeom prst="line">
            <a:avLst/>
          </a:prstGeom>
          <a:noFill/>
          <a:ln w="31750">
            <a:solidFill>
              <a:srgbClr val="800000"/>
            </a:solidFill>
            <a:round/>
            <a:headEnd/>
            <a:tailEnd/>
          </a:ln>
        </p:spPr>
        <p:txBody>
          <a:bodyPr/>
          <a:lstStyle/>
          <a:p>
            <a:endParaRPr lang="en-US">
              <a:solidFill>
                <a:srgbClr val="000000"/>
              </a:solidFill>
            </a:endParaRPr>
          </a:p>
        </p:txBody>
      </p:sp>
      <p:grpSp>
        <p:nvGrpSpPr>
          <p:cNvPr id="3" name="Group 25"/>
          <p:cNvGrpSpPr>
            <a:grpSpLocks/>
          </p:cNvGrpSpPr>
          <p:nvPr/>
        </p:nvGrpSpPr>
        <p:grpSpPr bwMode="auto">
          <a:xfrm>
            <a:off x="1858963" y="3778250"/>
            <a:ext cx="88900" cy="88900"/>
            <a:chOff x="925" y="1217"/>
            <a:chExt cx="56" cy="56"/>
          </a:xfrm>
        </p:grpSpPr>
        <p:sp>
          <p:nvSpPr>
            <p:cNvPr id="221252" name="Oval 26"/>
            <p:cNvSpPr>
              <a:spLocks noChangeArrowheads="1"/>
            </p:cNvSpPr>
            <p:nvPr/>
          </p:nvSpPr>
          <p:spPr bwMode="auto">
            <a:xfrm>
              <a:off x="925" y="1217"/>
              <a:ext cx="56" cy="56"/>
            </a:xfrm>
            <a:prstGeom prst="ellipse">
              <a:avLst/>
            </a:prstGeom>
            <a:solidFill>
              <a:srgbClr val="800000"/>
            </a:solidFill>
            <a:ln w="22225">
              <a:solidFill>
                <a:srgbClr val="800000"/>
              </a:solidFill>
              <a:round/>
              <a:headEnd/>
              <a:tailEnd/>
            </a:ln>
          </p:spPr>
          <p:txBody>
            <a:bodyPr wrap="none" anchor="ctr"/>
            <a:lstStyle/>
            <a:p>
              <a:endParaRPr lang="en-US" sz="1400">
                <a:solidFill>
                  <a:srgbClr val="000000"/>
                </a:solidFill>
              </a:endParaRPr>
            </a:p>
          </p:txBody>
        </p:sp>
        <p:sp>
          <p:nvSpPr>
            <p:cNvPr id="221253" name="Line 27"/>
            <p:cNvSpPr>
              <a:spLocks noChangeShapeType="1"/>
            </p:cNvSpPr>
            <p:nvPr/>
          </p:nvSpPr>
          <p:spPr bwMode="auto">
            <a:xfrm>
              <a:off x="933" y="1226"/>
              <a:ext cx="41" cy="36"/>
            </a:xfrm>
            <a:prstGeom prst="line">
              <a:avLst/>
            </a:prstGeom>
            <a:noFill/>
            <a:ln w="22225">
              <a:solidFill>
                <a:schemeClr val="bg1"/>
              </a:solidFill>
              <a:round/>
              <a:headEnd/>
              <a:tailEnd/>
            </a:ln>
          </p:spPr>
          <p:txBody>
            <a:bodyPr/>
            <a:lstStyle/>
            <a:p>
              <a:endParaRPr lang="en-US">
                <a:solidFill>
                  <a:srgbClr val="000000"/>
                </a:solidFill>
              </a:endParaRPr>
            </a:p>
          </p:txBody>
        </p:sp>
        <p:sp>
          <p:nvSpPr>
            <p:cNvPr id="221254" name="Line 28"/>
            <p:cNvSpPr>
              <a:spLocks noChangeShapeType="1"/>
            </p:cNvSpPr>
            <p:nvPr/>
          </p:nvSpPr>
          <p:spPr bwMode="auto">
            <a:xfrm flipH="1">
              <a:off x="934" y="1228"/>
              <a:ext cx="41" cy="36"/>
            </a:xfrm>
            <a:prstGeom prst="line">
              <a:avLst/>
            </a:prstGeom>
            <a:noFill/>
            <a:ln w="22225">
              <a:solidFill>
                <a:schemeClr val="bg1"/>
              </a:solidFill>
              <a:round/>
              <a:headEnd/>
              <a:tailEnd/>
            </a:ln>
          </p:spPr>
          <p:txBody>
            <a:bodyPr/>
            <a:lstStyle/>
            <a:p>
              <a:endParaRPr lang="en-US">
                <a:solidFill>
                  <a:srgbClr val="000000"/>
                </a:solidFill>
              </a:endParaRPr>
            </a:p>
          </p:txBody>
        </p:sp>
      </p:grpSp>
      <p:sp>
        <p:nvSpPr>
          <p:cNvPr id="1363997" name="Text Box 29"/>
          <p:cNvSpPr txBox="1">
            <a:spLocks noChangeArrowheads="1"/>
          </p:cNvSpPr>
          <p:nvPr/>
        </p:nvSpPr>
        <p:spPr bwMode="auto">
          <a:xfrm>
            <a:off x="2052638" y="3678238"/>
            <a:ext cx="1943100" cy="336550"/>
          </a:xfrm>
          <a:prstGeom prst="rect">
            <a:avLst/>
          </a:prstGeom>
          <a:noFill/>
          <a:ln w="9525">
            <a:noFill/>
            <a:miter lim="800000"/>
            <a:headEnd/>
            <a:tailEnd/>
          </a:ln>
        </p:spPr>
        <p:txBody>
          <a:bodyPr wrap="none">
            <a:spAutoFit/>
          </a:bodyPr>
          <a:lstStyle/>
          <a:p>
            <a:pPr algn="l"/>
            <a:r>
              <a:rPr lang="en-US" sz="1600">
                <a:solidFill>
                  <a:srgbClr val="000000"/>
                </a:solidFill>
              </a:rPr>
              <a:t>x L H</a:t>
            </a:r>
            <a:r>
              <a:rPr lang="en-US" sz="1600" baseline="-25000">
                <a:solidFill>
                  <a:srgbClr val="000000"/>
                </a:solidFill>
              </a:rPr>
              <a:t>2</a:t>
            </a:r>
            <a:r>
              <a:rPr lang="en-US" sz="1600">
                <a:solidFill>
                  <a:srgbClr val="000000"/>
                </a:solidFill>
              </a:rPr>
              <a:t>  =  38.2 g Zn</a:t>
            </a:r>
            <a:endParaRPr lang="en-US" sz="1600" baseline="-25000">
              <a:solidFill>
                <a:srgbClr val="000000"/>
              </a:solidFill>
            </a:endParaRPr>
          </a:p>
        </p:txBody>
      </p:sp>
      <p:sp>
        <p:nvSpPr>
          <p:cNvPr id="1363998" name="Text Box 30"/>
          <p:cNvSpPr txBox="1">
            <a:spLocks noChangeArrowheads="1"/>
          </p:cNvSpPr>
          <p:nvPr/>
        </p:nvSpPr>
        <p:spPr bwMode="auto">
          <a:xfrm>
            <a:off x="3965575" y="3816350"/>
            <a:ext cx="1042988" cy="336550"/>
          </a:xfrm>
          <a:prstGeom prst="rect">
            <a:avLst/>
          </a:prstGeom>
          <a:noFill/>
          <a:ln w="9525">
            <a:noFill/>
            <a:miter lim="800000"/>
            <a:headEnd/>
            <a:tailEnd/>
          </a:ln>
        </p:spPr>
        <p:txBody>
          <a:bodyPr wrap="none">
            <a:spAutoFit/>
          </a:bodyPr>
          <a:lstStyle/>
          <a:p>
            <a:pPr algn="l"/>
            <a:r>
              <a:rPr lang="en-US" sz="1600">
                <a:solidFill>
                  <a:srgbClr val="000000"/>
                </a:solidFill>
              </a:rPr>
              <a:t>65.4 g Zn</a:t>
            </a:r>
            <a:endParaRPr lang="en-US" sz="1600" baseline="-25000">
              <a:solidFill>
                <a:srgbClr val="000000"/>
              </a:solidFill>
            </a:endParaRPr>
          </a:p>
        </p:txBody>
      </p:sp>
      <p:sp>
        <p:nvSpPr>
          <p:cNvPr id="1363999" name="Text Box 31"/>
          <p:cNvSpPr txBox="1">
            <a:spLocks noChangeArrowheads="1"/>
          </p:cNvSpPr>
          <p:nvPr/>
        </p:nvSpPr>
        <p:spPr bwMode="auto">
          <a:xfrm>
            <a:off x="7010400" y="3689350"/>
            <a:ext cx="1263650" cy="336550"/>
          </a:xfrm>
          <a:prstGeom prst="rect">
            <a:avLst/>
          </a:prstGeom>
          <a:noFill/>
          <a:ln w="9525">
            <a:noFill/>
            <a:miter lim="800000"/>
            <a:headEnd/>
            <a:tailEnd/>
          </a:ln>
        </p:spPr>
        <p:txBody>
          <a:bodyPr wrap="none">
            <a:spAutoFit/>
          </a:bodyPr>
          <a:lstStyle/>
          <a:p>
            <a:pPr algn="l"/>
            <a:r>
              <a:rPr lang="en-US" sz="1600">
                <a:solidFill>
                  <a:srgbClr val="000000"/>
                </a:solidFill>
              </a:rPr>
              <a:t>=  13.1 L H</a:t>
            </a:r>
            <a:r>
              <a:rPr lang="en-US" sz="1600" baseline="-25000">
                <a:solidFill>
                  <a:srgbClr val="000000"/>
                </a:solidFill>
              </a:rPr>
              <a:t>2</a:t>
            </a:r>
          </a:p>
        </p:txBody>
      </p:sp>
      <p:sp>
        <p:nvSpPr>
          <p:cNvPr id="1364000" name="Rectangle 32"/>
          <p:cNvSpPr>
            <a:spLocks noChangeArrowheads="1"/>
          </p:cNvSpPr>
          <p:nvPr/>
        </p:nvSpPr>
        <p:spPr bwMode="auto">
          <a:xfrm>
            <a:off x="4017963" y="3551238"/>
            <a:ext cx="974725" cy="336550"/>
          </a:xfrm>
          <a:prstGeom prst="rect">
            <a:avLst/>
          </a:prstGeom>
          <a:noFill/>
          <a:ln w="9525">
            <a:noFill/>
            <a:miter lim="800000"/>
            <a:headEnd/>
            <a:tailEnd/>
          </a:ln>
        </p:spPr>
        <p:txBody>
          <a:bodyPr wrap="none">
            <a:spAutoFit/>
          </a:bodyPr>
          <a:lstStyle/>
          <a:p>
            <a:pPr algn="l"/>
            <a:r>
              <a:rPr lang="en-US" sz="1600">
                <a:solidFill>
                  <a:srgbClr val="000000"/>
                </a:solidFill>
              </a:rPr>
              <a:t>1 mol Zn</a:t>
            </a:r>
            <a:endParaRPr lang="en-US" sz="1600" baseline="-25000">
              <a:solidFill>
                <a:srgbClr val="000000"/>
              </a:solidFill>
            </a:endParaRPr>
          </a:p>
        </p:txBody>
      </p:sp>
      <p:sp>
        <p:nvSpPr>
          <p:cNvPr id="1364001" name="Rectangle 33"/>
          <p:cNvSpPr>
            <a:spLocks noChangeArrowheads="1"/>
          </p:cNvSpPr>
          <p:nvPr/>
        </p:nvSpPr>
        <p:spPr bwMode="auto">
          <a:xfrm>
            <a:off x="5016500" y="3544888"/>
            <a:ext cx="962025" cy="336550"/>
          </a:xfrm>
          <a:prstGeom prst="rect">
            <a:avLst/>
          </a:prstGeom>
          <a:noFill/>
          <a:ln w="9525">
            <a:noFill/>
            <a:miter lim="800000"/>
            <a:headEnd/>
            <a:tailEnd/>
          </a:ln>
        </p:spPr>
        <p:txBody>
          <a:bodyPr wrap="none">
            <a:spAutoFit/>
          </a:bodyPr>
          <a:lstStyle/>
          <a:p>
            <a:pPr algn="l"/>
            <a:r>
              <a:rPr lang="en-US" sz="1600">
                <a:solidFill>
                  <a:srgbClr val="000000"/>
                </a:solidFill>
              </a:rPr>
              <a:t>1 mol H</a:t>
            </a:r>
            <a:r>
              <a:rPr lang="en-US" sz="1600" baseline="-25000">
                <a:solidFill>
                  <a:srgbClr val="000000"/>
                </a:solidFill>
              </a:rPr>
              <a:t>2</a:t>
            </a:r>
          </a:p>
        </p:txBody>
      </p:sp>
      <p:grpSp>
        <p:nvGrpSpPr>
          <p:cNvPr id="4" name="Group 34"/>
          <p:cNvGrpSpPr>
            <a:grpSpLocks/>
          </p:cNvGrpSpPr>
          <p:nvPr/>
        </p:nvGrpSpPr>
        <p:grpSpPr bwMode="auto">
          <a:xfrm>
            <a:off x="4019550" y="3589338"/>
            <a:ext cx="989013" cy="542925"/>
            <a:chOff x="2353" y="2935"/>
            <a:chExt cx="1505" cy="342"/>
          </a:xfrm>
        </p:grpSpPr>
        <p:sp>
          <p:nvSpPr>
            <p:cNvPr id="221250" name="AutoShape 35"/>
            <p:cNvSpPr>
              <a:spLocks noChangeArrowheads="1"/>
            </p:cNvSpPr>
            <p:nvPr/>
          </p:nvSpPr>
          <p:spPr bwMode="auto">
            <a:xfrm>
              <a:off x="2353" y="2935"/>
              <a:ext cx="1505" cy="342"/>
            </a:xfrm>
            <a:prstGeom prst="bracketPair">
              <a:avLst>
                <a:gd name="adj" fmla="val 16667"/>
              </a:avLst>
            </a:prstGeom>
            <a:noFill/>
            <a:ln w="9525">
              <a:solidFill>
                <a:schemeClr val="tx1"/>
              </a:solidFill>
              <a:round/>
              <a:headEnd/>
              <a:tailEnd/>
            </a:ln>
          </p:spPr>
          <p:txBody>
            <a:bodyPr wrap="none" anchor="ctr"/>
            <a:lstStyle/>
            <a:p>
              <a:endParaRPr lang="en-US">
                <a:solidFill>
                  <a:srgbClr val="000000"/>
                </a:solidFill>
              </a:endParaRPr>
            </a:p>
          </p:txBody>
        </p:sp>
        <p:sp>
          <p:nvSpPr>
            <p:cNvPr id="221251" name="Line 36"/>
            <p:cNvSpPr>
              <a:spLocks noChangeShapeType="1"/>
            </p:cNvSpPr>
            <p:nvPr/>
          </p:nvSpPr>
          <p:spPr bwMode="auto">
            <a:xfrm>
              <a:off x="2380" y="3108"/>
              <a:ext cx="1440" cy="0"/>
            </a:xfrm>
            <a:prstGeom prst="line">
              <a:avLst/>
            </a:prstGeom>
            <a:noFill/>
            <a:ln w="9525">
              <a:solidFill>
                <a:schemeClr val="tx1"/>
              </a:solidFill>
              <a:round/>
              <a:headEnd/>
              <a:tailEnd/>
            </a:ln>
          </p:spPr>
          <p:txBody>
            <a:bodyPr/>
            <a:lstStyle/>
            <a:p>
              <a:endParaRPr lang="en-US">
                <a:solidFill>
                  <a:srgbClr val="000000"/>
                </a:solidFill>
              </a:endParaRPr>
            </a:p>
          </p:txBody>
        </p:sp>
      </p:grpSp>
      <p:sp>
        <p:nvSpPr>
          <p:cNvPr id="1364005" name="Rectangle 37"/>
          <p:cNvSpPr>
            <a:spLocks noChangeArrowheads="1"/>
          </p:cNvSpPr>
          <p:nvPr/>
        </p:nvSpPr>
        <p:spPr bwMode="auto">
          <a:xfrm>
            <a:off x="5003800" y="3814763"/>
            <a:ext cx="974725" cy="336550"/>
          </a:xfrm>
          <a:prstGeom prst="rect">
            <a:avLst/>
          </a:prstGeom>
          <a:noFill/>
          <a:ln w="9525">
            <a:noFill/>
            <a:miter lim="800000"/>
            <a:headEnd/>
            <a:tailEnd/>
          </a:ln>
        </p:spPr>
        <p:txBody>
          <a:bodyPr wrap="none">
            <a:spAutoFit/>
          </a:bodyPr>
          <a:lstStyle/>
          <a:p>
            <a:pPr algn="l"/>
            <a:r>
              <a:rPr lang="en-US" sz="1600">
                <a:solidFill>
                  <a:srgbClr val="000000"/>
                </a:solidFill>
              </a:rPr>
              <a:t>1 mol Zn</a:t>
            </a:r>
            <a:endParaRPr lang="en-US" sz="1600" baseline="-25000">
              <a:solidFill>
                <a:srgbClr val="000000"/>
              </a:solidFill>
            </a:endParaRPr>
          </a:p>
        </p:txBody>
      </p:sp>
      <p:sp>
        <p:nvSpPr>
          <p:cNvPr id="1364006" name="Line 38"/>
          <p:cNvSpPr>
            <a:spLocks noChangeShapeType="1"/>
          </p:cNvSpPr>
          <p:nvPr/>
        </p:nvSpPr>
        <p:spPr bwMode="auto">
          <a:xfrm flipV="1">
            <a:off x="3484563" y="3844925"/>
            <a:ext cx="469900" cy="65088"/>
          </a:xfrm>
          <a:prstGeom prst="line">
            <a:avLst/>
          </a:prstGeom>
          <a:noFill/>
          <a:ln w="9525">
            <a:solidFill>
              <a:srgbClr val="FF0000"/>
            </a:solidFill>
            <a:round/>
            <a:headEnd/>
            <a:tailEnd/>
          </a:ln>
        </p:spPr>
        <p:txBody>
          <a:bodyPr/>
          <a:lstStyle/>
          <a:p>
            <a:endParaRPr lang="en-US">
              <a:solidFill>
                <a:srgbClr val="000000"/>
              </a:solidFill>
            </a:endParaRPr>
          </a:p>
        </p:txBody>
      </p:sp>
      <p:sp>
        <p:nvSpPr>
          <p:cNvPr id="1364007" name="Line 39"/>
          <p:cNvSpPr>
            <a:spLocks noChangeShapeType="1"/>
          </p:cNvSpPr>
          <p:nvPr/>
        </p:nvSpPr>
        <p:spPr bwMode="auto">
          <a:xfrm flipV="1">
            <a:off x="4492625" y="3986213"/>
            <a:ext cx="457200" cy="61912"/>
          </a:xfrm>
          <a:prstGeom prst="line">
            <a:avLst/>
          </a:prstGeom>
          <a:noFill/>
          <a:ln w="9525">
            <a:solidFill>
              <a:srgbClr val="FF0000"/>
            </a:solidFill>
            <a:round/>
            <a:headEnd/>
            <a:tailEnd/>
          </a:ln>
        </p:spPr>
        <p:txBody>
          <a:bodyPr/>
          <a:lstStyle/>
          <a:p>
            <a:endParaRPr lang="en-US">
              <a:solidFill>
                <a:srgbClr val="000000"/>
              </a:solidFill>
            </a:endParaRPr>
          </a:p>
        </p:txBody>
      </p:sp>
      <p:grpSp>
        <p:nvGrpSpPr>
          <p:cNvPr id="5" name="Group 40"/>
          <p:cNvGrpSpPr>
            <a:grpSpLocks/>
          </p:cNvGrpSpPr>
          <p:nvPr/>
        </p:nvGrpSpPr>
        <p:grpSpPr bwMode="auto">
          <a:xfrm>
            <a:off x="5033963" y="3582988"/>
            <a:ext cx="925512" cy="542925"/>
            <a:chOff x="3885" y="2931"/>
            <a:chExt cx="542" cy="342"/>
          </a:xfrm>
        </p:grpSpPr>
        <p:sp>
          <p:nvSpPr>
            <p:cNvPr id="221248" name="AutoShape 41"/>
            <p:cNvSpPr>
              <a:spLocks noChangeArrowheads="1"/>
            </p:cNvSpPr>
            <p:nvPr/>
          </p:nvSpPr>
          <p:spPr bwMode="auto">
            <a:xfrm>
              <a:off x="3885" y="2931"/>
              <a:ext cx="542" cy="342"/>
            </a:xfrm>
            <a:prstGeom prst="bracketPair">
              <a:avLst>
                <a:gd name="adj" fmla="val 16667"/>
              </a:avLst>
            </a:prstGeom>
            <a:noFill/>
            <a:ln w="9525">
              <a:solidFill>
                <a:schemeClr val="tx1"/>
              </a:solidFill>
              <a:round/>
              <a:headEnd/>
              <a:tailEnd/>
            </a:ln>
          </p:spPr>
          <p:txBody>
            <a:bodyPr wrap="none" anchor="ctr"/>
            <a:lstStyle/>
            <a:p>
              <a:endParaRPr lang="en-US">
                <a:solidFill>
                  <a:srgbClr val="000000"/>
                </a:solidFill>
              </a:endParaRPr>
            </a:p>
          </p:txBody>
        </p:sp>
        <p:sp>
          <p:nvSpPr>
            <p:cNvPr id="221249" name="Line 42"/>
            <p:cNvSpPr>
              <a:spLocks noChangeShapeType="1"/>
            </p:cNvSpPr>
            <p:nvPr/>
          </p:nvSpPr>
          <p:spPr bwMode="auto">
            <a:xfrm>
              <a:off x="3906" y="3104"/>
              <a:ext cx="502" cy="0"/>
            </a:xfrm>
            <a:prstGeom prst="line">
              <a:avLst/>
            </a:prstGeom>
            <a:noFill/>
            <a:ln w="9525">
              <a:solidFill>
                <a:schemeClr val="tx1"/>
              </a:solidFill>
              <a:round/>
              <a:headEnd/>
              <a:tailEnd/>
            </a:ln>
          </p:spPr>
          <p:txBody>
            <a:bodyPr/>
            <a:lstStyle/>
            <a:p>
              <a:endParaRPr lang="en-US">
                <a:solidFill>
                  <a:srgbClr val="000000"/>
                </a:solidFill>
              </a:endParaRPr>
            </a:p>
          </p:txBody>
        </p:sp>
      </p:grpSp>
      <p:sp>
        <p:nvSpPr>
          <p:cNvPr id="1364011" name="Line 43"/>
          <p:cNvSpPr>
            <a:spLocks noChangeShapeType="1"/>
          </p:cNvSpPr>
          <p:nvPr/>
        </p:nvSpPr>
        <p:spPr bwMode="auto">
          <a:xfrm flipV="1">
            <a:off x="4251325" y="3702050"/>
            <a:ext cx="647700" cy="79375"/>
          </a:xfrm>
          <a:prstGeom prst="line">
            <a:avLst/>
          </a:prstGeom>
          <a:noFill/>
          <a:ln w="9525">
            <a:solidFill>
              <a:srgbClr val="FF0000"/>
            </a:solidFill>
            <a:round/>
            <a:headEnd/>
            <a:tailEnd/>
          </a:ln>
        </p:spPr>
        <p:txBody>
          <a:bodyPr/>
          <a:lstStyle/>
          <a:p>
            <a:endParaRPr lang="en-US">
              <a:solidFill>
                <a:srgbClr val="000000"/>
              </a:solidFill>
            </a:endParaRPr>
          </a:p>
        </p:txBody>
      </p:sp>
      <p:sp>
        <p:nvSpPr>
          <p:cNvPr id="1364012" name="Line 44"/>
          <p:cNvSpPr>
            <a:spLocks noChangeShapeType="1"/>
          </p:cNvSpPr>
          <p:nvPr/>
        </p:nvSpPr>
        <p:spPr bwMode="auto">
          <a:xfrm flipV="1">
            <a:off x="5267325" y="3968750"/>
            <a:ext cx="622300" cy="73025"/>
          </a:xfrm>
          <a:prstGeom prst="line">
            <a:avLst/>
          </a:prstGeom>
          <a:noFill/>
          <a:ln w="9525">
            <a:solidFill>
              <a:srgbClr val="FF0000"/>
            </a:solidFill>
            <a:round/>
            <a:headEnd/>
            <a:tailEnd/>
          </a:ln>
        </p:spPr>
        <p:txBody>
          <a:bodyPr/>
          <a:lstStyle/>
          <a:p>
            <a:endParaRPr lang="en-US">
              <a:solidFill>
                <a:srgbClr val="000000"/>
              </a:solidFill>
            </a:endParaRPr>
          </a:p>
        </p:txBody>
      </p:sp>
      <p:sp>
        <p:nvSpPr>
          <p:cNvPr id="1364013" name="Line 45"/>
          <p:cNvSpPr>
            <a:spLocks noChangeShapeType="1"/>
          </p:cNvSpPr>
          <p:nvPr/>
        </p:nvSpPr>
        <p:spPr bwMode="auto">
          <a:xfrm>
            <a:off x="788988" y="3603625"/>
            <a:ext cx="258762" cy="219075"/>
          </a:xfrm>
          <a:prstGeom prst="line">
            <a:avLst/>
          </a:prstGeom>
          <a:noFill/>
          <a:ln w="31750">
            <a:solidFill>
              <a:srgbClr val="800000"/>
            </a:solidFill>
            <a:round/>
            <a:headEnd/>
            <a:tailEnd/>
          </a:ln>
        </p:spPr>
        <p:txBody>
          <a:bodyPr/>
          <a:lstStyle/>
          <a:p>
            <a:endParaRPr lang="en-US">
              <a:solidFill>
                <a:srgbClr val="000000"/>
              </a:solidFill>
            </a:endParaRPr>
          </a:p>
        </p:txBody>
      </p:sp>
      <p:sp>
        <p:nvSpPr>
          <p:cNvPr id="1364014" name="Rectangle 46"/>
          <p:cNvSpPr>
            <a:spLocks noChangeArrowheads="1"/>
          </p:cNvSpPr>
          <p:nvPr/>
        </p:nvSpPr>
        <p:spPr bwMode="auto">
          <a:xfrm>
            <a:off x="5964238" y="3544888"/>
            <a:ext cx="1028700" cy="338137"/>
          </a:xfrm>
          <a:prstGeom prst="rect">
            <a:avLst/>
          </a:prstGeom>
          <a:noFill/>
          <a:ln w="9525">
            <a:noFill/>
            <a:miter lim="800000"/>
            <a:headEnd/>
            <a:tailEnd/>
          </a:ln>
        </p:spPr>
        <p:txBody>
          <a:bodyPr wrap="none">
            <a:spAutoFit/>
          </a:bodyPr>
          <a:lstStyle/>
          <a:p>
            <a:pPr algn="l"/>
            <a:r>
              <a:rPr lang="en-US" sz="1600">
                <a:solidFill>
                  <a:srgbClr val="000000"/>
                </a:solidFill>
              </a:rPr>
              <a:t>22.4 L H</a:t>
            </a:r>
            <a:r>
              <a:rPr lang="en-US" sz="1600" baseline="-25000">
                <a:solidFill>
                  <a:srgbClr val="000000"/>
                </a:solidFill>
              </a:rPr>
              <a:t>2</a:t>
            </a:r>
          </a:p>
        </p:txBody>
      </p:sp>
      <p:sp>
        <p:nvSpPr>
          <p:cNvPr id="1364015" name="Rectangle 47"/>
          <p:cNvSpPr>
            <a:spLocks noChangeArrowheads="1"/>
          </p:cNvSpPr>
          <p:nvPr/>
        </p:nvSpPr>
        <p:spPr bwMode="auto">
          <a:xfrm>
            <a:off x="5975350" y="3814763"/>
            <a:ext cx="962025" cy="336550"/>
          </a:xfrm>
          <a:prstGeom prst="rect">
            <a:avLst/>
          </a:prstGeom>
          <a:noFill/>
          <a:ln w="9525">
            <a:noFill/>
            <a:miter lim="800000"/>
            <a:headEnd/>
            <a:tailEnd/>
          </a:ln>
        </p:spPr>
        <p:txBody>
          <a:bodyPr wrap="none">
            <a:spAutoFit/>
          </a:bodyPr>
          <a:lstStyle/>
          <a:p>
            <a:pPr algn="l"/>
            <a:r>
              <a:rPr lang="en-US" sz="1600">
                <a:solidFill>
                  <a:srgbClr val="000000"/>
                </a:solidFill>
              </a:rPr>
              <a:t>1 mol H</a:t>
            </a:r>
            <a:r>
              <a:rPr lang="en-US" sz="1600" baseline="-25000">
                <a:solidFill>
                  <a:srgbClr val="000000"/>
                </a:solidFill>
              </a:rPr>
              <a:t>2</a:t>
            </a:r>
          </a:p>
        </p:txBody>
      </p:sp>
      <p:grpSp>
        <p:nvGrpSpPr>
          <p:cNvPr id="6" name="Group 48"/>
          <p:cNvGrpSpPr>
            <a:grpSpLocks/>
          </p:cNvGrpSpPr>
          <p:nvPr/>
        </p:nvGrpSpPr>
        <p:grpSpPr bwMode="auto">
          <a:xfrm>
            <a:off x="5989638" y="3582988"/>
            <a:ext cx="1008062" cy="542925"/>
            <a:chOff x="3885" y="2931"/>
            <a:chExt cx="542" cy="342"/>
          </a:xfrm>
        </p:grpSpPr>
        <p:sp>
          <p:nvSpPr>
            <p:cNvPr id="221246" name="AutoShape 49"/>
            <p:cNvSpPr>
              <a:spLocks noChangeArrowheads="1"/>
            </p:cNvSpPr>
            <p:nvPr/>
          </p:nvSpPr>
          <p:spPr bwMode="auto">
            <a:xfrm>
              <a:off x="3885" y="2931"/>
              <a:ext cx="542" cy="342"/>
            </a:xfrm>
            <a:prstGeom prst="bracketPair">
              <a:avLst>
                <a:gd name="adj" fmla="val 16667"/>
              </a:avLst>
            </a:prstGeom>
            <a:noFill/>
            <a:ln w="9525">
              <a:solidFill>
                <a:schemeClr val="tx1"/>
              </a:solidFill>
              <a:round/>
              <a:headEnd/>
              <a:tailEnd/>
            </a:ln>
          </p:spPr>
          <p:txBody>
            <a:bodyPr wrap="none" anchor="ctr"/>
            <a:lstStyle/>
            <a:p>
              <a:endParaRPr lang="en-US">
                <a:solidFill>
                  <a:srgbClr val="000000"/>
                </a:solidFill>
              </a:endParaRPr>
            </a:p>
          </p:txBody>
        </p:sp>
        <p:sp>
          <p:nvSpPr>
            <p:cNvPr id="221247" name="Line 50"/>
            <p:cNvSpPr>
              <a:spLocks noChangeShapeType="1"/>
            </p:cNvSpPr>
            <p:nvPr/>
          </p:nvSpPr>
          <p:spPr bwMode="auto">
            <a:xfrm>
              <a:off x="3906" y="3104"/>
              <a:ext cx="502" cy="0"/>
            </a:xfrm>
            <a:prstGeom prst="line">
              <a:avLst/>
            </a:prstGeom>
            <a:noFill/>
            <a:ln w="9525">
              <a:solidFill>
                <a:schemeClr val="tx1"/>
              </a:solidFill>
              <a:round/>
              <a:headEnd/>
              <a:tailEnd/>
            </a:ln>
          </p:spPr>
          <p:txBody>
            <a:bodyPr/>
            <a:lstStyle/>
            <a:p>
              <a:endParaRPr lang="en-US">
                <a:solidFill>
                  <a:srgbClr val="000000"/>
                </a:solidFill>
              </a:endParaRPr>
            </a:p>
          </p:txBody>
        </p:sp>
      </p:grpSp>
      <p:sp>
        <p:nvSpPr>
          <p:cNvPr id="1364019" name="Line 51"/>
          <p:cNvSpPr>
            <a:spLocks noChangeShapeType="1"/>
          </p:cNvSpPr>
          <p:nvPr/>
        </p:nvSpPr>
        <p:spPr bwMode="auto">
          <a:xfrm flipV="1">
            <a:off x="5297488" y="3687763"/>
            <a:ext cx="584200" cy="90487"/>
          </a:xfrm>
          <a:prstGeom prst="line">
            <a:avLst/>
          </a:prstGeom>
          <a:noFill/>
          <a:ln w="9525">
            <a:solidFill>
              <a:srgbClr val="FF0000"/>
            </a:solidFill>
            <a:round/>
            <a:headEnd/>
            <a:tailEnd/>
          </a:ln>
        </p:spPr>
        <p:txBody>
          <a:bodyPr/>
          <a:lstStyle/>
          <a:p>
            <a:endParaRPr lang="en-US">
              <a:solidFill>
                <a:srgbClr val="000000"/>
              </a:solidFill>
            </a:endParaRPr>
          </a:p>
        </p:txBody>
      </p:sp>
      <p:sp>
        <p:nvSpPr>
          <p:cNvPr id="1364020" name="Line 52"/>
          <p:cNvSpPr>
            <a:spLocks noChangeShapeType="1"/>
          </p:cNvSpPr>
          <p:nvPr/>
        </p:nvSpPr>
        <p:spPr bwMode="auto">
          <a:xfrm flipV="1">
            <a:off x="6259513" y="3949700"/>
            <a:ext cx="584200" cy="100013"/>
          </a:xfrm>
          <a:prstGeom prst="line">
            <a:avLst/>
          </a:prstGeom>
          <a:noFill/>
          <a:ln w="9525">
            <a:solidFill>
              <a:srgbClr val="FF0000"/>
            </a:solidFill>
            <a:round/>
            <a:headEnd/>
            <a:tailEnd/>
          </a:ln>
        </p:spPr>
        <p:txBody>
          <a:bodyPr/>
          <a:lstStyle/>
          <a:p>
            <a:endParaRPr lang="en-US">
              <a:solidFill>
                <a:srgbClr val="000000"/>
              </a:solidFill>
            </a:endParaRPr>
          </a:p>
        </p:txBody>
      </p:sp>
      <p:sp>
        <p:nvSpPr>
          <p:cNvPr id="221224" name="Text Box 53"/>
          <p:cNvSpPr txBox="1">
            <a:spLocks noChangeArrowheads="1"/>
          </p:cNvSpPr>
          <p:nvPr/>
        </p:nvSpPr>
        <p:spPr bwMode="auto">
          <a:xfrm>
            <a:off x="6340475" y="2903538"/>
            <a:ext cx="793750" cy="304800"/>
          </a:xfrm>
          <a:prstGeom prst="rect">
            <a:avLst/>
          </a:prstGeom>
          <a:noFill/>
          <a:ln w="9525">
            <a:noFill/>
            <a:miter lim="800000"/>
            <a:headEnd/>
            <a:tailEnd/>
          </a:ln>
        </p:spPr>
        <p:txBody>
          <a:bodyPr wrap="none">
            <a:spAutoFit/>
          </a:bodyPr>
          <a:lstStyle/>
          <a:p>
            <a:pPr algn="l"/>
            <a:r>
              <a:rPr lang="en-US" sz="1400">
                <a:solidFill>
                  <a:srgbClr val="000000"/>
                </a:solidFill>
              </a:rPr>
              <a:t>(13.1 L)</a:t>
            </a:r>
          </a:p>
        </p:txBody>
      </p:sp>
      <p:sp>
        <p:nvSpPr>
          <p:cNvPr id="221225" name="Oval 54">
            <a:hlinkClick r:id="rId3" action="ppaction://hlinksldjump" tooltip="Return to Ideal Gas Law Method"/>
          </p:cNvPr>
          <p:cNvSpPr>
            <a:spLocks noChangeArrowheads="1"/>
          </p:cNvSpPr>
          <p:nvPr/>
        </p:nvSpPr>
        <p:spPr bwMode="auto">
          <a:xfrm>
            <a:off x="7343775" y="4329113"/>
            <a:ext cx="549275" cy="549275"/>
          </a:xfrm>
          <a:prstGeom prst="ellipse">
            <a:avLst/>
          </a:prstGeom>
          <a:gradFill rotWithShape="1">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p>
            <a:r>
              <a:rPr lang="en-US" sz="800">
                <a:solidFill>
                  <a:srgbClr val="000000"/>
                </a:solidFill>
              </a:rPr>
              <a:t>Combined</a:t>
            </a:r>
          </a:p>
          <a:p>
            <a:r>
              <a:rPr lang="en-US" sz="800">
                <a:solidFill>
                  <a:srgbClr val="000000"/>
                </a:solidFill>
              </a:rPr>
              <a:t>Gas Law</a:t>
            </a:r>
          </a:p>
        </p:txBody>
      </p:sp>
      <p:sp>
        <p:nvSpPr>
          <p:cNvPr id="1364050" name="Text Box 82"/>
          <p:cNvSpPr txBox="1">
            <a:spLocks noChangeArrowheads="1"/>
          </p:cNvSpPr>
          <p:nvPr/>
        </p:nvSpPr>
        <p:spPr bwMode="auto">
          <a:xfrm>
            <a:off x="6616700" y="6046788"/>
            <a:ext cx="303213" cy="336550"/>
          </a:xfrm>
          <a:prstGeom prst="rect">
            <a:avLst/>
          </a:prstGeom>
          <a:noFill/>
          <a:ln w="9525">
            <a:noFill/>
            <a:miter lim="800000"/>
            <a:headEnd/>
            <a:tailEnd/>
          </a:ln>
        </p:spPr>
        <p:txBody>
          <a:bodyPr wrap="none">
            <a:spAutoFit/>
          </a:bodyPr>
          <a:lstStyle/>
          <a:p>
            <a:r>
              <a:rPr lang="en-US" sz="1600">
                <a:solidFill>
                  <a:srgbClr val="000000"/>
                </a:solidFill>
              </a:rPr>
              <a:t>=</a:t>
            </a:r>
          </a:p>
        </p:txBody>
      </p:sp>
      <p:sp>
        <p:nvSpPr>
          <p:cNvPr id="1364053" name="Text Box 85"/>
          <p:cNvSpPr txBox="1">
            <a:spLocks noChangeArrowheads="1"/>
          </p:cNvSpPr>
          <p:nvPr/>
        </p:nvSpPr>
        <p:spPr bwMode="auto">
          <a:xfrm>
            <a:off x="133350" y="5145088"/>
            <a:ext cx="744538" cy="1558925"/>
          </a:xfrm>
          <a:prstGeom prst="rect">
            <a:avLst/>
          </a:prstGeom>
          <a:noFill/>
          <a:ln w="9525">
            <a:noFill/>
            <a:miter lim="800000"/>
            <a:headEnd/>
            <a:tailEnd/>
          </a:ln>
        </p:spPr>
        <p:txBody>
          <a:bodyPr wrap="none">
            <a:spAutoFit/>
          </a:bodyPr>
          <a:lstStyle/>
          <a:p>
            <a:pPr algn="l"/>
            <a:r>
              <a:rPr lang="en-US" sz="1600">
                <a:solidFill>
                  <a:srgbClr val="000000"/>
                </a:solidFill>
              </a:rPr>
              <a:t>P</a:t>
            </a:r>
            <a:r>
              <a:rPr lang="en-US" sz="1600" baseline="-25000">
                <a:solidFill>
                  <a:srgbClr val="000000"/>
                </a:solidFill>
              </a:rPr>
              <a:t>1</a:t>
            </a:r>
            <a:r>
              <a:rPr lang="en-US" sz="1600">
                <a:solidFill>
                  <a:srgbClr val="000000"/>
                </a:solidFill>
              </a:rPr>
              <a:t> =   </a:t>
            </a:r>
          </a:p>
          <a:p>
            <a:pPr algn="l"/>
            <a:r>
              <a:rPr lang="en-US" sz="1600">
                <a:solidFill>
                  <a:srgbClr val="000000"/>
                </a:solidFill>
              </a:rPr>
              <a:t>T</a:t>
            </a:r>
            <a:r>
              <a:rPr lang="en-US" sz="1600" baseline="-25000">
                <a:solidFill>
                  <a:srgbClr val="000000"/>
                </a:solidFill>
              </a:rPr>
              <a:t>1</a:t>
            </a:r>
            <a:r>
              <a:rPr lang="en-US" sz="1600">
                <a:solidFill>
                  <a:srgbClr val="000000"/>
                </a:solidFill>
              </a:rPr>
              <a:t> =   </a:t>
            </a:r>
          </a:p>
          <a:p>
            <a:pPr algn="l"/>
            <a:r>
              <a:rPr lang="en-US" sz="1600">
                <a:solidFill>
                  <a:srgbClr val="000000"/>
                </a:solidFill>
              </a:rPr>
              <a:t>V</a:t>
            </a:r>
            <a:r>
              <a:rPr lang="en-US" sz="1600" baseline="-25000">
                <a:solidFill>
                  <a:srgbClr val="000000"/>
                </a:solidFill>
              </a:rPr>
              <a:t>1</a:t>
            </a:r>
            <a:r>
              <a:rPr lang="en-US" sz="1600">
                <a:solidFill>
                  <a:srgbClr val="000000"/>
                </a:solidFill>
              </a:rPr>
              <a:t> =   </a:t>
            </a:r>
            <a:endParaRPr lang="en-US" sz="1600" baseline="30000">
              <a:solidFill>
                <a:srgbClr val="000000"/>
              </a:solidFill>
            </a:endParaRPr>
          </a:p>
          <a:p>
            <a:pPr algn="l"/>
            <a:r>
              <a:rPr lang="en-US" sz="1600">
                <a:solidFill>
                  <a:srgbClr val="000000"/>
                </a:solidFill>
              </a:rPr>
              <a:t>P</a:t>
            </a:r>
            <a:r>
              <a:rPr lang="en-US" sz="1600" baseline="-25000">
                <a:solidFill>
                  <a:srgbClr val="000000"/>
                </a:solidFill>
              </a:rPr>
              <a:t>2</a:t>
            </a:r>
            <a:r>
              <a:rPr lang="en-US" sz="1600">
                <a:solidFill>
                  <a:srgbClr val="000000"/>
                </a:solidFill>
              </a:rPr>
              <a:t> =   </a:t>
            </a:r>
          </a:p>
          <a:p>
            <a:pPr algn="l"/>
            <a:r>
              <a:rPr lang="en-US" sz="1600">
                <a:solidFill>
                  <a:srgbClr val="000000"/>
                </a:solidFill>
              </a:rPr>
              <a:t>T</a:t>
            </a:r>
            <a:r>
              <a:rPr lang="en-US" sz="1600" baseline="-25000">
                <a:solidFill>
                  <a:srgbClr val="000000"/>
                </a:solidFill>
              </a:rPr>
              <a:t>2</a:t>
            </a:r>
            <a:r>
              <a:rPr lang="en-US" sz="1600">
                <a:solidFill>
                  <a:srgbClr val="000000"/>
                </a:solidFill>
              </a:rPr>
              <a:t> =   </a:t>
            </a:r>
          </a:p>
          <a:p>
            <a:pPr algn="l"/>
            <a:r>
              <a:rPr lang="en-US" sz="1600">
                <a:solidFill>
                  <a:srgbClr val="000000"/>
                </a:solidFill>
              </a:rPr>
              <a:t>V</a:t>
            </a:r>
            <a:r>
              <a:rPr lang="en-US" sz="1600" baseline="-25000">
                <a:solidFill>
                  <a:srgbClr val="000000"/>
                </a:solidFill>
              </a:rPr>
              <a:t>2</a:t>
            </a:r>
            <a:r>
              <a:rPr lang="en-US" sz="1600">
                <a:solidFill>
                  <a:srgbClr val="000000"/>
                </a:solidFill>
              </a:rPr>
              <a:t> =   </a:t>
            </a:r>
            <a:endParaRPr lang="en-US" sz="1600" baseline="30000">
              <a:solidFill>
                <a:srgbClr val="000000"/>
              </a:solidFill>
            </a:endParaRPr>
          </a:p>
        </p:txBody>
      </p:sp>
      <p:sp>
        <p:nvSpPr>
          <p:cNvPr id="1364054" name="Text Box 86"/>
          <p:cNvSpPr txBox="1">
            <a:spLocks noChangeArrowheads="1"/>
          </p:cNvSpPr>
          <p:nvPr/>
        </p:nvSpPr>
        <p:spPr bwMode="auto">
          <a:xfrm>
            <a:off x="3070225" y="5329238"/>
            <a:ext cx="303213" cy="336550"/>
          </a:xfrm>
          <a:prstGeom prst="rect">
            <a:avLst/>
          </a:prstGeom>
          <a:noFill/>
          <a:ln w="9525">
            <a:noFill/>
            <a:miter lim="800000"/>
            <a:headEnd/>
            <a:tailEnd/>
          </a:ln>
        </p:spPr>
        <p:txBody>
          <a:bodyPr wrap="none">
            <a:spAutoFit/>
          </a:bodyPr>
          <a:lstStyle/>
          <a:p>
            <a:pPr algn="l"/>
            <a:r>
              <a:rPr lang="en-US" sz="1600">
                <a:solidFill>
                  <a:srgbClr val="333399"/>
                </a:solidFill>
              </a:rPr>
              <a:t>=</a:t>
            </a:r>
          </a:p>
        </p:txBody>
      </p:sp>
      <p:sp>
        <p:nvSpPr>
          <p:cNvPr id="1364056" name="Line 88"/>
          <p:cNvSpPr>
            <a:spLocks noChangeShapeType="1"/>
          </p:cNvSpPr>
          <p:nvPr/>
        </p:nvSpPr>
        <p:spPr bwMode="auto">
          <a:xfrm>
            <a:off x="3429000" y="5503863"/>
            <a:ext cx="733425" cy="0"/>
          </a:xfrm>
          <a:prstGeom prst="line">
            <a:avLst/>
          </a:prstGeom>
          <a:noFill/>
          <a:ln w="9525">
            <a:solidFill>
              <a:schemeClr val="accent2"/>
            </a:solidFill>
            <a:round/>
            <a:headEnd/>
            <a:tailEnd/>
          </a:ln>
        </p:spPr>
        <p:txBody>
          <a:bodyPr/>
          <a:lstStyle/>
          <a:p>
            <a:endParaRPr lang="en-US">
              <a:solidFill>
                <a:srgbClr val="000000"/>
              </a:solidFill>
            </a:endParaRPr>
          </a:p>
        </p:txBody>
      </p:sp>
      <p:sp>
        <p:nvSpPr>
          <p:cNvPr id="1364057" name="Rectangle 89"/>
          <p:cNvSpPr>
            <a:spLocks noChangeArrowheads="1"/>
          </p:cNvSpPr>
          <p:nvPr/>
        </p:nvSpPr>
        <p:spPr bwMode="auto">
          <a:xfrm>
            <a:off x="2251075" y="5180013"/>
            <a:ext cx="1219200" cy="703262"/>
          </a:xfrm>
          <a:prstGeom prst="rect">
            <a:avLst/>
          </a:prstGeom>
          <a:noFill/>
          <a:ln w="9525">
            <a:noFill/>
            <a:miter lim="800000"/>
            <a:headEnd/>
            <a:tailEnd/>
          </a:ln>
        </p:spPr>
        <p:txBody>
          <a:bodyPr>
            <a:spAutoFit/>
          </a:bodyPr>
          <a:lstStyle/>
          <a:p>
            <a:pPr algn="l">
              <a:spcBef>
                <a:spcPct val="50000"/>
              </a:spcBef>
            </a:pPr>
            <a:r>
              <a:rPr lang="en-US" sz="1600">
                <a:solidFill>
                  <a:srgbClr val="333399"/>
                </a:solidFill>
              </a:rPr>
              <a:t>P</a:t>
            </a:r>
            <a:r>
              <a:rPr lang="en-US" sz="1600" baseline="-25000">
                <a:solidFill>
                  <a:srgbClr val="333399"/>
                </a:solidFill>
              </a:rPr>
              <a:t>1</a:t>
            </a:r>
            <a:r>
              <a:rPr lang="en-US" sz="1600">
                <a:solidFill>
                  <a:srgbClr val="333399"/>
                </a:solidFill>
              </a:rPr>
              <a:t> x V</a:t>
            </a:r>
            <a:r>
              <a:rPr lang="en-US" sz="1600" baseline="-25000">
                <a:solidFill>
                  <a:srgbClr val="333399"/>
                </a:solidFill>
              </a:rPr>
              <a:t>1</a:t>
            </a:r>
            <a:endParaRPr lang="en-US" sz="1600">
              <a:solidFill>
                <a:srgbClr val="333399"/>
              </a:solidFill>
            </a:endParaRPr>
          </a:p>
          <a:p>
            <a:pPr algn="l">
              <a:spcBef>
                <a:spcPct val="50000"/>
              </a:spcBef>
            </a:pPr>
            <a:r>
              <a:rPr lang="en-US" sz="1600">
                <a:solidFill>
                  <a:srgbClr val="333399"/>
                </a:solidFill>
              </a:rPr>
              <a:t>    T</a:t>
            </a:r>
            <a:r>
              <a:rPr lang="en-US" sz="1600" baseline="-25000">
                <a:solidFill>
                  <a:srgbClr val="333399"/>
                </a:solidFill>
              </a:rPr>
              <a:t>1</a:t>
            </a:r>
          </a:p>
        </p:txBody>
      </p:sp>
      <p:sp>
        <p:nvSpPr>
          <p:cNvPr id="1364058" name="Line 90"/>
          <p:cNvSpPr>
            <a:spLocks noChangeShapeType="1"/>
          </p:cNvSpPr>
          <p:nvPr/>
        </p:nvSpPr>
        <p:spPr bwMode="auto">
          <a:xfrm>
            <a:off x="2298700" y="5503863"/>
            <a:ext cx="714375" cy="0"/>
          </a:xfrm>
          <a:prstGeom prst="line">
            <a:avLst/>
          </a:prstGeom>
          <a:noFill/>
          <a:ln w="9525">
            <a:solidFill>
              <a:schemeClr val="accent2"/>
            </a:solidFill>
            <a:round/>
            <a:headEnd/>
            <a:tailEnd/>
          </a:ln>
        </p:spPr>
        <p:txBody>
          <a:bodyPr/>
          <a:lstStyle/>
          <a:p>
            <a:endParaRPr lang="en-US">
              <a:solidFill>
                <a:srgbClr val="000000"/>
              </a:solidFill>
            </a:endParaRPr>
          </a:p>
        </p:txBody>
      </p:sp>
      <p:sp>
        <p:nvSpPr>
          <p:cNvPr id="1364059" name="Text Box 91"/>
          <p:cNvSpPr txBox="1">
            <a:spLocks noChangeArrowheads="1"/>
          </p:cNvSpPr>
          <p:nvPr/>
        </p:nvSpPr>
        <p:spPr bwMode="auto">
          <a:xfrm>
            <a:off x="4546600" y="5160963"/>
            <a:ext cx="4116388" cy="336550"/>
          </a:xfrm>
          <a:prstGeom prst="rect">
            <a:avLst/>
          </a:prstGeom>
          <a:noFill/>
          <a:ln w="9525">
            <a:noFill/>
            <a:miter lim="800000"/>
            <a:headEnd/>
            <a:tailEnd/>
          </a:ln>
        </p:spPr>
        <p:txBody>
          <a:bodyPr wrap="none">
            <a:spAutoFit/>
          </a:bodyPr>
          <a:lstStyle/>
          <a:p>
            <a:pPr algn="l"/>
            <a:r>
              <a:rPr lang="en-US" sz="1600">
                <a:solidFill>
                  <a:srgbClr val="000000"/>
                </a:solidFill>
              </a:rPr>
              <a:t>(101.3 kPa) x (13.1 L)  =  (107.3 kPa) x (V</a:t>
            </a:r>
            <a:r>
              <a:rPr lang="en-US" sz="1600" baseline="-25000">
                <a:solidFill>
                  <a:srgbClr val="000000"/>
                </a:solidFill>
              </a:rPr>
              <a:t>2</a:t>
            </a:r>
            <a:r>
              <a:rPr lang="en-US" sz="1600">
                <a:solidFill>
                  <a:srgbClr val="000000"/>
                </a:solidFill>
              </a:rPr>
              <a:t>)</a:t>
            </a:r>
          </a:p>
        </p:txBody>
      </p:sp>
      <p:sp>
        <p:nvSpPr>
          <p:cNvPr id="1364060" name="Line 92"/>
          <p:cNvSpPr>
            <a:spLocks noChangeShapeType="1"/>
          </p:cNvSpPr>
          <p:nvPr/>
        </p:nvSpPr>
        <p:spPr bwMode="auto">
          <a:xfrm>
            <a:off x="4594225" y="5503863"/>
            <a:ext cx="2022475"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364061" name="Line 93"/>
          <p:cNvSpPr>
            <a:spLocks noChangeShapeType="1"/>
          </p:cNvSpPr>
          <p:nvPr/>
        </p:nvSpPr>
        <p:spPr bwMode="auto">
          <a:xfrm>
            <a:off x="6946900" y="5503863"/>
            <a:ext cx="1658938"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364062" name="Text Box 94"/>
          <p:cNvSpPr txBox="1">
            <a:spLocks noChangeArrowheads="1"/>
          </p:cNvSpPr>
          <p:nvPr/>
        </p:nvSpPr>
        <p:spPr bwMode="auto">
          <a:xfrm>
            <a:off x="5365750" y="5527675"/>
            <a:ext cx="714375" cy="336550"/>
          </a:xfrm>
          <a:prstGeom prst="rect">
            <a:avLst/>
          </a:prstGeom>
          <a:noFill/>
          <a:ln w="9525">
            <a:noFill/>
            <a:miter lim="800000"/>
            <a:headEnd/>
            <a:tailEnd/>
          </a:ln>
        </p:spPr>
        <p:txBody>
          <a:bodyPr wrap="none">
            <a:spAutoFit/>
          </a:bodyPr>
          <a:lstStyle/>
          <a:p>
            <a:pPr algn="l"/>
            <a:r>
              <a:rPr lang="en-US" sz="1600">
                <a:solidFill>
                  <a:srgbClr val="000000"/>
                </a:solidFill>
              </a:rPr>
              <a:t>273 K</a:t>
            </a:r>
          </a:p>
        </p:txBody>
      </p:sp>
      <p:sp>
        <p:nvSpPr>
          <p:cNvPr id="1364063" name="Text Box 95"/>
          <p:cNvSpPr txBox="1">
            <a:spLocks noChangeArrowheads="1"/>
          </p:cNvSpPr>
          <p:nvPr/>
        </p:nvSpPr>
        <p:spPr bwMode="auto">
          <a:xfrm>
            <a:off x="7626350" y="5527675"/>
            <a:ext cx="714375" cy="336550"/>
          </a:xfrm>
          <a:prstGeom prst="rect">
            <a:avLst/>
          </a:prstGeom>
          <a:noFill/>
          <a:ln w="9525">
            <a:noFill/>
            <a:miter lim="800000"/>
            <a:headEnd/>
            <a:tailEnd/>
          </a:ln>
        </p:spPr>
        <p:txBody>
          <a:bodyPr wrap="none">
            <a:spAutoFit/>
          </a:bodyPr>
          <a:lstStyle/>
          <a:p>
            <a:pPr algn="l"/>
            <a:r>
              <a:rPr lang="en-US" sz="1600">
                <a:solidFill>
                  <a:srgbClr val="000000"/>
                </a:solidFill>
              </a:rPr>
              <a:t>361 K</a:t>
            </a:r>
          </a:p>
        </p:txBody>
      </p:sp>
      <p:sp>
        <p:nvSpPr>
          <p:cNvPr id="1364066" name="Rectangle 98"/>
          <p:cNvSpPr>
            <a:spLocks noChangeArrowheads="1"/>
          </p:cNvSpPr>
          <p:nvPr/>
        </p:nvSpPr>
        <p:spPr bwMode="auto">
          <a:xfrm>
            <a:off x="6315075" y="6040438"/>
            <a:ext cx="396875" cy="336550"/>
          </a:xfrm>
          <a:prstGeom prst="rect">
            <a:avLst/>
          </a:prstGeom>
          <a:noFill/>
          <a:ln w="9525">
            <a:noFill/>
            <a:miter lim="800000"/>
            <a:headEnd/>
            <a:tailEnd/>
          </a:ln>
        </p:spPr>
        <p:txBody>
          <a:bodyPr wrap="none">
            <a:spAutoFit/>
          </a:bodyPr>
          <a:lstStyle/>
          <a:p>
            <a:r>
              <a:rPr lang="en-US" sz="1600">
                <a:solidFill>
                  <a:srgbClr val="000000"/>
                </a:solidFill>
              </a:rPr>
              <a:t>V</a:t>
            </a:r>
            <a:r>
              <a:rPr lang="en-US" sz="1600" baseline="-25000">
                <a:solidFill>
                  <a:srgbClr val="000000"/>
                </a:solidFill>
              </a:rPr>
              <a:t>2</a:t>
            </a:r>
          </a:p>
        </p:txBody>
      </p:sp>
      <p:sp>
        <p:nvSpPr>
          <p:cNvPr id="1364068" name="Rectangle 100"/>
          <p:cNvSpPr>
            <a:spLocks noChangeArrowheads="1"/>
          </p:cNvSpPr>
          <p:nvPr/>
        </p:nvSpPr>
        <p:spPr bwMode="auto">
          <a:xfrm>
            <a:off x="635000" y="5145088"/>
            <a:ext cx="1098550" cy="336550"/>
          </a:xfrm>
          <a:prstGeom prst="rect">
            <a:avLst/>
          </a:prstGeom>
          <a:noFill/>
          <a:ln w="9525">
            <a:noFill/>
            <a:miter lim="800000"/>
            <a:headEnd/>
            <a:tailEnd/>
          </a:ln>
        </p:spPr>
        <p:txBody>
          <a:bodyPr wrap="none">
            <a:spAutoFit/>
          </a:bodyPr>
          <a:lstStyle/>
          <a:p>
            <a:r>
              <a:rPr lang="en-US" sz="1600">
                <a:solidFill>
                  <a:srgbClr val="000000"/>
                </a:solidFill>
              </a:rPr>
              <a:t>101.3 kPa</a:t>
            </a:r>
          </a:p>
        </p:txBody>
      </p:sp>
      <p:sp>
        <p:nvSpPr>
          <p:cNvPr id="1364070" name="Rectangle 102"/>
          <p:cNvSpPr>
            <a:spLocks noChangeArrowheads="1"/>
          </p:cNvSpPr>
          <p:nvPr/>
        </p:nvSpPr>
        <p:spPr bwMode="auto">
          <a:xfrm>
            <a:off x="622300" y="5387975"/>
            <a:ext cx="714375" cy="336550"/>
          </a:xfrm>
          <a:prstGeom prst="rect">
            <a:avLst/>
          </a:prstGeom>
          <a:noFill/>
          <a:ln w="9525">
            <a:noFill/>
            <a:miter lim="800000"/>
            <a:headEnd/>
            <a:tailEnd/>
          </a:ln>
        </p:spPr>
        <p:txBody>
          <a:bodyPr wrap="none">
            <a:spAutoFit/>
          </a:bodyPr>
          <a:lstStyle/>
          <a:p>
            <a:r>
              <a:rPr lang="en-US" sz="1600">
                <a:solidFill>
                  <a:srgbClr val="000000"/>
                </a:solidFill>
              </a:rPr>
              <a:t>273 K</a:t>
            </a:r>
          </a:p>
        </p:txBody>
      </p:sp>
      <p:sp>
        <p:nvSpPr>
          <p:cNvPr id="1364072" name="Rectangle 104"/>
          <p:cNvSpPr>
            <a:spLocks noChangeArrowheads="1"/>
          </p:cNvSpPr>
          <p:nvPr/>
        </p:nvSpPr>
        <p:spPr bwMode="auto">
          <a:xfrm>
            <a:off x="633413" y="5630863"/>
            <a:ext cx="749300" cy="336550"/>
          </a:xfrm>
          <a:prstGeom prst="rect">
            <a:avLst/>
          </a:prstGeom>
          <a:noFill/>
          <a:ln w="9525">
            <a:noFill/>
            <a:miter lim="800000"/>
            <a:headEnd/>
            <a:tailEnd/>
          </a:ln>
        </p:spPr>
        <p:txBody>
          <a:bodyPr wrap="none">
            <a:spAutoFit/>
          </a:bodyPr>
          <a:lstStyle/>
          <a:p>
            <a:r>
              <a:rPr lang="en-US" sz="1600">
                <a:solidFill>
                  <a:srgbClr val="000000"/>
                </a:solidFill>
              </a:rPr>
              <a:t>13.1 L</a:t>
            </a:r>
          </a:p>
        </p:txBody>
      </p:sp>
      <p:sp>
        <p:nvSpPr>
          <p:cNvPr id="1364074" name="Rectangle 106"/>
          <p:cNvSpPr>
            <a:spLocks noChangeArrowheads="1"/>
          </p:cNvSpPr>
          <p:nvPr/>
        </p:nvSpPr>
        <p:spPr bwMode="auto">
          <a:xfrm>
            <a:off x="635000" y="5881688"/>
            <a:ext cx="1098550" cy="336550"/>
          </a:xfrm>
          <a:prstGeom prst="rect">
            <a:avLst/>
          </a:prstGeom>
          <a:noFill/>
          <a:ln w="9525">
            <a:noFill/>
            <a:miter lim="800000"/>
            <a:headEnd/>
            <a:tailEnd/>
          </a:ln>
        </p:spPr>
        <p:txBody>
          <a:bodyPr wrap="none">
            <a:spAutoFit/>
          </a:bodyPr>
          <a:lstStyle/>
          <a:p>
            <a:r>
              <a:rPr lang="en-US" sz="1600">
                <a:solidFill>
                  <a:srgbClr val="000000"/>
                </a:solidFill>
              </a:rPr>
              <a:t>107.3 kPa</a:t>
            </a:r>
          </a:p>
        </p:txBody>
      </p:sp>
      <p:sp>
        <p:nvSpPr>
          <p:cNvPr id="1364076" name="Rectangle 108"/>
          <p:cNvSpPr>
            <a:spLocks noChangeArrowheads="1"/>
          </p:cNvSpPr>
          <p:nvPr/>
        </p:nvSpPr>
        <p:spPr bwMode="auto">
          <a:xfrm>
            <a:off x="625475" y="6115050"/>
            <a:ext cx="690563" cy="336550"/>
          </a:xfrm>
          <a:prstGeom prst="rect">
            <a:avLst/>
          </a:prstGeom>
          <a:noFill/>
          <a:ln w="9525">
            <a:noFill/>
            <a:miter lim="800000"/>
            <a:headEnd/>
            <a:tailEnd/>
          </a:ln>
        </p:spPr>
        <p:txBody>
          <a:bodyPr wrap="none">
            <a:spAutoFit/>
          </a:bodyPr>
          <a:lstStyle/>
          <a:p>
            <a:r>
              <a:rPr lang="en-US" sz="1600">
                <a:solidFill>
                  <a:srgbClr val="000000"/>
                </a:solidFill>
              </a:rPr>
              <a:t>88 </a:t>
            </a:r>
            <a:r>
              <a:rPr lang="en-US" sz="1600" baseline="30000">
                <a:solidFill>
                  <a:srgbClr val="000000"/>
                </a:solidFill>
              </a:rPr>
              <a:t>o</a:t>
            </a:r>
            <a:r>
              <a:rPr lang="en-US" sz="1600">
                <a:solidFill>
                  <a:srgbClr val="000000"/>
                </a:solidFill>
              </a:rPr>
              <a:t>C</a:t>
            </a:r>
          </a:p>
        </p:txBody>
      </p:sp>
      <p:sp>
        <p:nvSpPr>
          <p:cNvPr id="1364078" name="Rectangle 110"/>
          <p:cNvSpPr>
            <a:spLocks noChangeArrowheads="1"/>
          </p:cNvSpPr>
          <p:nvPr/>
        </p:nvSpPr>
        <p:spPr bwMode="auto">
          <a:xfrm>
            <a:off x="1189038" y="6115050"/>
            <a:ext cx="698500" cy="336550"/>
          </a:xfrm>
          <a:prstGeom prst="rect">
            <a:avLst/>
          </a:prstGeom>
          <a:noFill/>
          <a:ln w="9525">
            <a:noFill/>
            <a:miter lim="800000"/>
            <a:headEnd/>
            <a:tailEnd/>
          </a:ln>
        </p:spPr>
        <p:txBody>
          <a:bodyPr wrap="none">
            <a:spAutoFit/>
          </a:bodyPr>
          <a:lstStyle/>
          <a:p>
            <a:r>
              <a:rPr lang="en-US" sz="1600">
                <a:solidFill>
                  <a:srgbClr val="000000"/>
                </a:solidFill>
              </a:rPr>
              <a:t>+ 273</a:t>
            </a:r>
          </a:p>
        </p:txBody>
      </p:sp>
      <p:sp>
        <p:nvSpPr>
          <p:cNvPr id="1364080" name="Rectangle 112"/>
          <p:cNvSpPr>
            <a:spLocks noChangeArrowheads="1"/>
          </p:cNvSpPr>
          <p:nvPr/>
        </p:nvSpPr>
        <p:spPr bwMode="auto">
          <a:xfrm>
            <a:off x="1812925" y="6115050"/>
            <a:ext cx="947738" cy="336550"/>
          </a:xfrm>
          <a:prstGeom prst="rect">
            <a:avLst/>
          </a:prstGeom>
          <a:noFill/>
          <a:ln w="9525">
            <a:noFill/>
            <a:miter lim="800000"/>
            <a:headEnd/>
            <a:tailEnd/>
          </a:ln>
        </p:spPr>
        <p:txBody>
          <a:bodyPr wrap="none">
            <a:spAutoFit/>
          </a:bodyPr>
          <a:lstStyle/>
          <a:p>
            <a:r>
              <a:rPr lang="en-US" sz="1600">
                <a:solidFill>
                  <a:srgbClr val="000000"/>
                </a:solidFill>
              </a:rPr>
              <a:t>=  361 K</a:t>
            </a:r>
          </a:p>
        </p:txBody>
      </p:sp>
      <p:sp>
        <p:nvSpPr>
          <p:cNvPr id="1364082" name="Rectangle 114"/>
          <p:cNvSpPr>
            <a:spLocks noChangeArrowheads="1"/>
          </p:cNvSpPr>
          <p:nvPr/>
        </p:nvSpPr>
        <p:spPr bwMode="auto">
          <a:xfrm>
            <a:off x="633413" y="6367463"/>
            <a:ext cx="488950" cy="336550"/>
          </a:xfrm>
          <a:prstGeom prst="rect">
            <a:avLst/>
          </a:prstGeom>
          <a:noFill/>
          <a:ln w="9525">
            <a:noFill/>
            <a:miter lim="800000"/>
            <a:headEnd/>
            <a:tailEnd/>
          </a:ln>
        </p:spPr>
        <p:txBody>
          <a:bodyPr wrap="none">
            <a:spAutoFit/>
          </a:bodyPr>
          <a:lstStyle/>
          <a:p>
            <a:r>
              <a:rPr lang="en-US" sz="1600">
                <a:solidFill>
                  <a:srgbClr val="000000"/>
                </a:solidFill>
              </a:rPr>
              <a:t>X L</a:t>
            </a:r>
          </a:p>
        </p:txBody>
      </p:sp>
    </p:spTree>
    <p:extLst>
      <p:ext uri="{BB962C8B-B14F-4D97-AF65-F5344CB8AC3E}">
        <p14:creationId xmlns:p14="http://schemas.microsoft.com/office/powerpoint/2010/main" val="209249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par>
                                <p:cTn id="8" presetID="9" presetClass="emph" presetSubtype="0" grpId="0" nodeType="withEffect">
                                  <p:stCondLst>
                                    <p:cond delay="0"/>
                                  </p:stCondLst>
                                  <p:childTnLst>
                                    <p:set>
                                      <p:cBhvr rctx="PPT">
                                        <p:cTn id="9" dur="indefinite"/>
                                        <p:tgtEl>
                                          <p:spTgt spid="1363988"/>
                                        </p:tgtEl>
                                        <p:attrNameLst>
                                          <p:attrName>style.opacity</p:attrName>
                                        </p:attrNameLst>
                                      </p:cBhvr>
                                      <p:to>
                                        <p:strVal val="0.5"/>
                                      </p:to>
                                    </p:set>
                                    <p:animEffect filter="image" prLst="opacity: 0.5">
                                      <p:cBhvr rctx="IE">
                                        <p:cTn id="10" dur="indefinite"/>
                                        <p:tgtEl>
                                          <p:spTgt spid="1363988"/>
                                        </p:tgtEl>
                                      </p:cBhvr>
                                    </p:animEffect>
                                  </p:childTnLst>
                                </p:cTn>
                              </p:par>
                              <p:par>
                                <p:cTn id="11" presetID="9" presetClass="emph" presetSubtype="0" grpId="0" nodeType="withEffect">
                                  <p:stCondLst>
                                    <p:cond delay="0"/>
                                  </p:stCondLst>
                                  <p:childTnLst>
                                    <p:set>
                                      <p:cBhvr rctx="PPT">
                                        <p:cTn id="12" dur="indefinite"/>
                                        <p:tgtEl>
                                          <p:spTgt spid="1363989"/>
                                        </p:tgtEl>
                                        <p:attrNameLst>
                                          <p:attrName>style.opacity</p:attrName>
                                        </p:attrNameLst>
                                      </p:cBhvr>
                                      <p:to>
                                        <p:strVal val="0.5"/>
                                      </p:to>
                                    </p:set>
                                    <p:animEffect filter="image" prLst="opacity: 0.5">
                                      <p:cBhvr rctx="IE">
                                        <p:cTn id="13" dur="indefinite"/>
                                        <p:tgtEl>
                                          <p:spTgt spid="1363989"/>
                                        </p:tgtEl>
                                      </p:cBhvr>
                                    </p:animEffect>
                                  </p:childTnLst>
                                </p:cTn>
                              </p:par>
                              <p:par>
                                <p:cTn id="14" presetID="9" presetClass="emph" presetSubtype="0" grpId="0" nodeType="withEffect">
                                  <p:stCondLst>
                                    <p:cond delay="0"/>
                                  </p:stCondLst>
                                  <p:childTnLst>
                                    <p:set>
                                      <p:cBhvr rctx="PPT">
                                        <p:cTn id="15" dur="indefinite"/>
                                        <p:tgtEl>
                                          <p:spTgt spid="1363990"/>
                                        </p:tgtEl>
                                        <p:attrNameLst>
                                          <p:attrName>style.opacity</p:attrName>
                                        </p:attrNameLst>
                                      </p:cBhvr>
                                      <p:to>
                                        <p:strVal val="0.5"/>
                                      </p:to>
                                    </p:set>
                                    <p:animEffect filter="image" prLst="opacity: 0.5">
                                      <p:cBhvr rctx="IE">
                                        <p:cTn id="16" dur="indefinite"/>
                                        <p:tgtEl>
                                          <p:spTgt spid="1363990"/>
                                        </p:tgtEl>
                                      </p:cBhvr>
                                    </p:animEffect>
                                  </p:childTnLst>
                                </p:cTn>
                              </p:par>
                              <p:par>
                                <p:cTn id="17" presetID="9" presetClass="emph" presetSubtype="0" grpId="0" nodeType="withEffect">
                                  <p:stCondLst>
                                    <p:cond delay="0"/>
                                  </p:stCondLst>
                                  <p:childTnLst>
                                    <p:set>
                                      <p:cBhvr rctx="PPT">
                                        <p:cTn id="18" dur="indefinite"/>
                                        <p:tgtEl>
                                          <p:spTgt spid="1363991"/>
                                        </p:tgtEl>
                                        <p:attrNameLst>
                                          <p:attrName>style.opacity</p:attrName>
                                        </p:attrNameLst>
                                      </p:cBhvr>
                                      <p:to>
                                        <p:strVal val="0.5"/>
                                      </p:to>
                                    </p:set>
                                    <p:animEffect filter="image" prLst="opacity: 0.5">
                                      <p:cBhvr rctx="IE">
                                        <p:cTn id="19" dur="indefinite"/>
                                        <p:tgtEl>
                                          <p:spTgt spid="1363991"/>
                                        </p:tgtEl>
                                      </p:cBhvr>
                                    </p:animEffect>
                                  </p:childTnLst>
                                </p:cTn>
                              </p:par>
                              <p:par>
                                <p:cTn id="20" presetID="9" presetClass="emph" presetSubtype="0" grpId="0" nodeType="withEffect">
                                  <p:stCondLst>
                                    <p:cond delay="0"/>
                                  </p:stCondLst>
                                  <p:childTnLst>
                                    <p:set>
                                      <p:cBhvr rctx="PPT">
                                        <p:cTn id="21" dur="indefinite"/>
                                        <p:tgtEl>
                                          <p:spTgt spid="1363992"/>
                                        </p:tgtEl>
                                        <p:attrNameLst>
                                          <p:attrName>style.opacity</p:attrName>
                                        </p:attrNameLst>
                                      </p:cBhvr>
                                      <p:to>
                                        <p:strVal val="0.5"/>
                                      </p:to>
                                    </p:set>
                                    <p:animEffect filter="image" prLst="opacity: 0.5">
                                      <p:cBhvr rctx="IE">
                                        <p:cTn id="22" dur="indefinite"/>
                                        <p:tgtEl>
                                          <p:spTgt spid="1363992"/>
                                        </p:tgtEl>
                                      </p:cBhvr>
                                    </p:animEffect>
                                  </p:childTnLst>
                                </p:cTn>
                              </p:par>
                              <p:par>
                                <p:cTn id="23" presetID="9" presetClass="emph" presetSubtype="0" nodeType="withEffect">
                                  <p:stCondLst>
                                    <p:cond delay="0"/>
                                  </p:stCondLst>
                                  <p:childTnLst>
                                    <p:set>
                                      <p:cBhvr rctx="PPT">
                                        <p:cTn id="24" dur="indefinite"/>
                                        <p:tgtEl>
                                          <p:spTgt spid="3"/>
                                        </p:tgtEl>
                                        <p:attrNameLst>
                                          <p:attrName>style.opacity</p:attrName>
                                        </p:attrNameLst>
                                      </p:cBhvr>
                                      <p:to>
                                        <p:strVal val="0.5"/>
                                      </p:to>
                                    </p:set>
                                    <p:animEffect filter="image" prLst="opacity: 0.5">
                                      <p:cBhvr rctx="IE">
                                        <p:cTn id="25" dur="indefinite"/>
                                        <p:tgtEl>
                                          <p:spTgt spid="3"/>
                                        </p:tgtEl>
                                      </p:cBhvr>
                                    </p:animEffect>
                                  </p:childTnLst>
                                </p:cTn>
                              </p:par>
                              <p:par>
                                <p:cTn id="26" presetID="9" presetClass="emph" presetSubtype="0" grpId="0" nodeType="withEffect">
                                  <p:stCondLst>
                                    <p:cond delay="0"/>
                                  </p:stCondLst>
                                  <p:iterate type="lt">
                                    <p:tmAbs val="0"/>
                                  </p:iterate>
                                  <p:childTnLst>
                                    <p:set>
                                      <p:cBhvr rctx="PPT">
                                        <p:cTn id="27" dur="indefinite"/>
                                        <p:tgtEl>
                                          <p:spTgt spid="1363997"/>
                                        </p:tgtEl>
                                        <p:attrNameLst>
                                          <p:attrName>style.opacity</p:attrName>
                                        </p:attrNameLst>
                                      </p:cBhvr>
                                      <p:to>
                                        <p:strVal val="0.5"/>
                                      </p:to>
                                    </p:set>
                                    <p:animEffect filter="image" prLst="opacity: 0.5">
                                      <p:cBhvr rctx="IE">
                                        <p:cTn id="28" dur="indefinite"/>
                                        <p:tgtEl>
                                          <p:spTgt spid="1363997"/>
                                        </p:tgtEl>
                                      </p:cBhvr>
                                    </p:animEffect>
                                  </p:childTnLst>
                                </p:cTn>
                              </p:par>
                              <p:par>
                                <p:cTn id="29" presetID="9" presetClass="emph" presetSubtype="0" grpId="0" nodeType="withEffect">
                                  <p:stCondLst>
                                    <p:cond delay="0"/>
                                  </p:stCondLst>
                                  <p:childTnLst>
                                    <p:set>
                                      <p:cBhvr rctx="PPT">
                                        <p:cTn id="30" dur="indefinite"/>
                                        <p:tgtEl>
                                          <p:spTgt spid="1363998"/>
                                        </p:tgtEl>
                                        <p:attrNameLst>
                                          <p:attrName>style.opacity</p:attrName>
                                        </p:attrNameLst>
                                      </p:cBhvr>
                                      <p:to>
                                        <p:strVal val="0.5"/>
                                      </p:to>
                                    </p:set>
                                    <p:animEffect filter="image" prLst="opacity: 0.5">
                                      <p:cBhvr rctx="IE">
                                        <p:cTn id="31" dur="indefinite"/>
                                        <p:tgtEl>
                                          <p:spTgt spid="1363998"/>
                                        </p:tgtEl>
                                      </p:cBhvr>
                                    </p:animEffect>
                                  </p:childTnLst>
                                </p:cTn>
                              </p:par>
                              <p:par>
                                <p:cTn id="32" presetID="9" presetClass="emph" presetSubtype="0" grpId="0" nodeType="withEffect">
                                  <p:stCondLst>
                                    <p:cond delay="0"/>
                                  </p:stCondLst>
                                  <p:childTnLst>
                                    <p:set>
                                      <p:cBhvr rctx="PPT">
                                        <p:cTn id="33" dur="indefinite"/>
                                        <p:tgtEl>
                                          <p:spTgt spid="1363999"/>
                                        </p:tgtEl>
                                        <p:attrNameLst>
                                          <p:attrName>style.opacity</p:attrName>
                                        </p:attrNameLst>
                                      </p:cBhvr>
                                      <p:to>
                                        <p:strVal val="0.5"/>
                                      </p:to>
                                    </p:set>
                                    <p:animEffect filter="image" prLst="opacity: 0.5">
                                      <p:cBhvr rctx="IE">
                                        <p:cTn id="34" dur="indefinite"/>
                                        <p:tgtEl>
                                          <p:spTgt spid="1363999"/>
                                        </p:tgtEl>
                                      </p:cBhvr>
                                    </p:animEffect>
                                  </p:childTnLst>
                                </p:cTn>
                              </p:par>
                              <p:par>
                                <p:cTn id="35" presetID="9" presetClass="emph" presetSubtype="0" grpId="0" nodeType="withEffect">
                                  <p:stCondLst>
                                    <p:cond delay="0"/>
                                  </p:stCondLst>
                                  <p:childTnLst>
                                    <p:set>
                                      <p:cBhvr rctx="PPT">
                                        <p:cTn id="36" dur="indefinite"/>
                                        <p:tgtEl>
                                          <p:spTgt spid="1364000"/>
                                        </p:tgtEl>
                                        <p:attrNameLst>
                                          <p:attrName>style.opacity</p:attrName>
                                        </p:attrNameLst>
                                      </p:cBhvr>
                                      <p:to>
                                        <p:strVal val="0.5"/>
                                      </p:to>
                                    </p:set>
                                    <p:animEffect filter="image" prLst="opacity: 0.5">
                                      <p:cBhvr rctx="IE">
                                        <p:cTn id="37" dur="indefinite"/>
                                        <p:tgtEl>
                                          <p:spTgt spid="1364000"/>
                                        </p:tgtEl>
                                      </p:cBhvr>
                                    </p:animEffect>
                                  </p:childTnLst>
                                </p:cTn>
                              </p:par>
                              <p:par>
                                <p:cTn id="38" presetID="9" presetClass="emph" presetSubtype="0" grpId="0" nodeType="withEffect">
                                  <p:stCondLst>
                                    <p:cond delay="0"/>
                                  </p:stCondLst>
                                  <p:childTnLst>
                                    <p:set>
                                      <p:cBhvr rctx="PPT">
                                        <p:cTn id="39" dur="indefinite"/>
                                        <p:tgtEl>
                                          <p:spTgt spid="1364001"/>
                                        </p:tgtEl>
                                        <p:attrNameLst>
                                          <p:attrName>style.opacity</p:attrName>
                                        </p:attrNameLst>
                                      </p:cBhvr>
                                      <p:to>
                                        <p:strVal val="0.5"/>
                                      </p:to>
                                    </p:set>
                                    <p:animEffect filter="image" prLst="opacity: 0.5">
                                      <p:cBhvr rctx="IE">
                                        <p:cTn id="40" dur="indefinite"/>
                                        <p:tgtEl>
                                          <p:spTgt spid="1364001"/>
                                        </p:tgtEl>
                                      </p:cBhvr>
                                    </p:animEffect>
                                  </p:childTnLst>
                                </p:cTn>
                              </p:par>
                              <p:par>
                                <p:cTn id="41" presetID="9" presetClass="emph" presetSubtype="0" nodeType="withEffect">
                                  <p:stCondLst>
                                    <p:cond delay="0"/>
                                  </p:stCondLst>
                                  <p:childTnLst>
                                    <p:set>
                                      <p:cBhvr rctx="PPT">
                                        <p:cTn id="42" dur="indefinite"/>
                                        <p:tgtEl>
                                          <p:spTgt spid="4"/>
                                        </p:tgtEl>
                                        <p:attrNameLst>
                                          <p:attrName>style.opacity</p:attrName>
                                        </p:attrNameLst>
                                      </p:cBhvr>
                                      <p:to>
                                        <p:strVal val="0.5"/>
                                      </p:to>
                                    </p:set>
                                    <p:animEffect filter="image" prLst="opacity: 0.5">
                                      <p:cBhvr rctx="IE">
                                        <p:cTn id="43" dur="indefinite"/>
                                        <p:tgtEl>
                                          <p:spTgt spid="4"/>
                                        </p:tgtEl>
                                      </p:cBhvr>
                                    </p:animEffect>
                                  </p:childTnLst>
                                </p:cTn>
                              </p:par>
                              <p:par>
                                <p:cTn id="44" presetID="9" presetClass="emph" presetSubtype="0" grpId="0" nodeType="withEffect">
                                  <p:stCondLst>
                                    <p:cond delay="0"/>
                                  </p:stCondLst>
                                  <p:childTnLst>
                                    <p:set>
                                      <p:cBhvr rctx="PPT">
                                        <p:cTn id="45" dur="indefinite"/>
                                        <p:tgtEl>
                                          <p:spTgt spid="1364005"/>
                                        </p:tgtEl>
                                        <p:attrNameLst>
                                          <p:attrName>style.opacity</p:attrName>
                                        </p:attrNameLst>
                                      </p:cBhvr>
                                      <p:to>
                                        <p:strVal val="0.5"/>
                                      </p:to>
                                    </p:set>
                                    <p:animEffect filter="image" prLst="opacity: 0.5">
                                      <p:cBhvr rctx="IE">
                                        <p:cTn id="46" dur="indefinite"/>
                                        <p:tgtEl>
                                          <p:spTgt spid="1364005"/>
                                        </p:tgtEl>
                                      </p:cBhvr>
                                    </p:animEffect>
                                  </p:childTnLst>
                                </p:cTn>
                              </p:par>
                              <p:par>
                                <p:cTn id="47" presetID="9" presetClass="emph" presetSubtype="0" grpId="0" nodeType="withEffect">
                                  <p:stCondLst>
                                    <p:cond delay="0"/>
                                  </p:stCondLst>
                                  <p:childTnLst>
                                    <p:set>
                                      <p:cBhvr rctx="PPT">
                                        <p:cTn id="48" dur="indefinite"/>
                                        <p:tgtEl>
                                          <p:spTgt spid="1364006"/>
                                        </p:tgtEl>
                                        <p:attrNameLst>
                                          <p:attrName>style.opacity</p:attrName>
                                        </p:attrNameLst>
                                      </p:cBhvr>
                                      <p:to>
                                        <p:strVal val="0.5"/>
                                      </p:to>
                                    </p:set>
                                    <p:animEffect filter="image" prLst="opacity: 0.5">
                                      <p:cBhvr rctx="IE">
                                        <p:cTn id="49" dur="indefinite"/>
                                        <p:tgtEl>
                                          <p:spTgt spid="1364006"/>
                                        </p:tgtEl>
                                      </p:cBhvr>
                                    </p:animEffect>
                                  </p:childTnLst>
                                </p:cTn>
                              </p:par>
                              <p:par>
                                <p:cTn id="50" presetID="9" presetClass="emph" presetSubtype="0" grpId="0" nodeType="withEffect">
                                  <p:stCondLst>
                                    <p:cond delay="0"/>
                                  </p:stCondLst>
                                  <p:childTnLst>
                                    <p:set>
                                      <p:cBhvr rctx="PPT">
                                        <p:cTn id="51" dur="indefinite"/>
                                        <p:tgtEl>
                                          <p:spTgt spid="1364007"/>
                                        </p:tgtEl>
                                        <p:attrNameLst>
                                          <p:attrName>style.opacity</p:attrName>
                                        </p:attrNameLst>
                                      </p:cBhvr>
                                      <p:to>
                                        <p:strVal val="0.5"/>
                                      </p:to>
                                    </p:set>
                                    <p:animEffect filter="image" prLst="opacity: 0.5">
                                      <p:cBhvr rctx="IE">
                                        <p:cTn id="52" dur="indefinite"/>
                                        <p:tgtEl>
                                          <p:spTgt spid="1364007"/>
                                        </p:tgtEl>
                                      </p:cBhvr>
                                    </p:animEffect>
                                  </p:childTnLst>
                                </p:cTn>
                              </p:par>
                              <p:par>
                                <p:cTn id="53" presetID="9" presetClass="emph" presetSubtype="0" nodeType="withEffect">
                                  <p:stCondLst>
                                    <p:cond delay="0"/>
                                  </p:stCondLst>
                                  <p:childTnLst>
                                    <p:set>
                                      <p:cBhvr rctx="PPT">
                                        <p:cTn id="54" dur="indefinite"/>
                                        <p:tgtEl>
                                          <p:spTgt spid="5"/>
                                        </p:tgtEl>
                                        <p:attrNameLst>
                                          <p:attrName>style.opacity</p:attrName>
                                        </p:attrNameLst>
                                      </p:cBhvr>
                                      <p:to>
                                        <p:strVal val="0.5"/>
                                      </p:to>
                                    </p:set>
                                    <p:animEffect filter="image" prLst="opacity: 0.5">
                                      <p:cBhvr rctx="IE">
                                        <p:cTn id="55" dur="indefinite"/>
                                        <p:tgtEl>
                                          <p:spTgt spid="5"/>
                                        </p:tgtEl>
                                      </p:cBhvr>
                                    </p:animEffect>
                                  </p:childTnLst>
                                </p:cTn>
                              </p:par>
                              <p:par>
                                <p:cTn id="56" presetID="9" presetClass="emph" presetSubtype="0" grpId="0" nodeType="withEffect">
                                  <p:stCondLst>
                                    <p:cond delay="0"/>
                                  </p:stCondLst>
                                  <p:childTnLst>
                                    <p:set>
                                      <p:cBhvr rctx="PPT">
                                        <p:cTn id="57" dur="indefinite"/>
                                        <p:tgtEl>
                                          <p:spTgt spid="1364011"/>
                                        </p:tgtEl>
                                        <p:attrNameLst>
                                          <p:attrName>style.opacity</p:attrName>
                                        </p:attrNameLst>
                                      </p:cBhvr>
                                      <p:to>
                                        <p:strVal val="0.5"/>
                                      </p:to>
                                    </p:set>
                                    <p:animEffect filter="image" prLst="opacity: 0.5">
                                      <p:cBhvr rctx="IE">
                                        <p:cTn id="58" dur="indefinite"/>
                                        <p:tgtEl>
                                          <p:spTgt spid="1364011"/>
                                        </p:tgtEl>
                                      </p:cBhvr>
                                    </p:animEffect>
                                  </p:childTnLst>
                                </p:cTn>
                              </p:par>
                              <p:par>
                                <p:cTn id="59" presetID="9" presetClass="emph" presetSubtype="0" grpId="0" nodeType="withEffect">
                                  <p:stCondLst>
                                    <p:cond delay="0"/>
                                  </p:stCondLst>
                                  <p:childTnLst>
                                    <p:set>
                                      <p:cBhvr rctx="PPT">
                                        <p:cTn id="60" dur="indefinite"/>
                                        <p:tgtEl>
                                          <p:spTgt spid="1364012"/>
                                        </p:tgtEl>
                                        <p:attrNameLst>
                                          <p:attrName>style.opacity</p:attrName>
                                        </p:attrNameLst>
                                      </p:cBhvr>
                                      <p:to>
                                        <p:strVal val="0.5"/>
                                      </p:to>
                                    </p:set>
                                    <p:animEffect filter="image" prLst="opacity: 0.5">
                                      <p:cBhvr rctx="IE">
                                        <p:cTn id="61" dur="indefinite"/>
                                        <p:tgtEl>
                                          <p:spTgt spid="1364012"/>
                                        </p:tgtEl>
                                      </p:cBhvr>
                                    </p:animEffect>
                                  </p:childTnLst>
                                </p:cTn>
                              </p:par>
                              <p:par>
                                <p:cTn id="62" presetID="9" presetClass="emph" presetSubtype="0" grpId="0" nodeType="withEffect">
                                  <p:stCondLst>
                                    <p:cond delay="0"/>
                                  </p:stCondLst>
                                  <p:childTnLst>
                                    <p:set>
                                      <p:cBhvr rctx="PPT">
                                        <p:cTn id="63" dur="indefinite"/>
                                        <p:tgtEl>
                                          <p:spTgt spid="1364013"/>
                                        </p:tgtEl>
                                        <p:attrNameLst>
                                          <p:attrName>style.opacity</p:attrName>
                                        </p:attrNameLst>
                                      </p:cBhvr>
                                      <p:to>
                                        <p:strVal val="0.5"/>
                                      </p:to>
                                    </p:set>
                                    <p:animEffect filter="image" prLst="opacity: 0.5">
                                      <p:cBhvr rctx="IE">
                                        <p:cTn id="64" dur="indefinite"/>
                                        <p:tgtEl>
                                          <p:spTgt spid="1364013"/>
                                        </p:tgtEl>
                                      </p:cBhvr>
                                    </p:animEffect>
                                  </p:childTnLst>
                                </p:cTn>
                              </p:par>
                              <p:par>
                                <p:cTn id="65" presetID="9" presetClass="emph" presetSubtype="0" grpId="0" nodeType="withEffect">
                                  <p:stCondLst>
                                    <p:cond delay="0"/>
                                  </p:stCondLst>
                                  <p:childTnLst>
                                    <p:set>
                                      <p:cBhvr rctx="PPT">
                                        <p:cTn id="66" dur="indefinite"/>
                                        <p:tgtEl>
                                          <p:spTgt spid="1364014"/>
                                        </p:tgtEl>
                                        <p:attrNameLst>
                                          <p:attrName>style.opacity</p:attrName>
                                        </p:attrNameLst>
                                      </p:cBhvr>
                                      <p:to>
                                        <p:strVal val="0.5"/>
                                      </p:to>
                                    </p:set>
                                    <p:animEffect filter="image" prLst="opacity: 0.5">
                                      <p:cBhvr rctx="IE">
                                        <p:cTn id="67" dur="indefinite"/>
                                        <p:tgtEl>
                                          <p:spTgt spid="1364014"/>
                                        </p:tgtEl>
                                      </p:cBhvr>
                                    </p:animEffect>
                                  </p:childTnLst>
                                </p:cTn>
                              </p:par>
                              <p:par>
                                <p:cTn id="68" presetID="9" presetClass="emph" presetSubtype="0" grpId="0" nodeType="withEffect">
                                  <p:stCondLst>
                                    <p:cond delay="0"/>
                                  </p:stCondLst>
                                  <p:childTnLst>
                                    <p:set>
                                      <p:cBhvr rctx="PPT">
                                        <p:cTn id="69" dur="indefinite"/>
                                        <p:tgtEl>
                                          <p:spTgt spid="1364015"/>
                                        </p:tgtEl>
                                        <p:attrNameLst>
                                          <p:attrName>style.opacity</p:attrName>
                                        </p:attrNameLst>
                                      </p:cBhvr>
                                      <p:to>
                                        <p:strVal val="0.5"/>
                                      </p:to>
                                    </p:set>
                                    <p:animEffect filter="image" prLst="opacity: 0.5">
                                      <p:cBhvr rctx="IE">
                                        <p:cTn id="70" dur="indefinite"/>
                                        <p:tgtEl>
                                          <p:spTgt spid="1364015"/>
                                        </p:tgtEl>
                                      </p:cBhvr>
                                    </p:animEffect>
                                  </p:childTnLst>
                                </p:cTn>
                              </p:par>
                              <p:par>
                                <p:cTn id="71" presetID="9" presetClass="emph" presetSubtype="0" nodeType="withEffect">
                                  <p:stCondLst>
                                    <p:cond delay="0"/>
                                  </p:stCondLst>
                                  <p:childTnLst>
                                    <p:set>
                                      <p:cBhvr rctx="PPT">
                                        <p:cTn id="72" dur="indefinite"/>
                                        <p:tgtEl>
                                          <p:spTgt spid="6"/>
                                        </p:tgtEl>
                                        <p:attrNameLst>
                                          <p:attrName>style.opacity</p:attrName>
                                        </p:attrNameLst>
                                      </p:cBhvr>
                                      <p:to>
                                        <p:strVal val="0.5"/>
                                      </p:to>
                                    </p:set>
                                    <p:animEffect filter="image" prLst="opacity: 0.5">
                                      <p:cBhvr rctx="IE">
                                        <p:cTn id="73" dur="indefinite"/>
                                        <p:tgtEl>
                                          <p:spTgt spid="6"/>
                                        </p:tgtEl>
                                      </p:cBhvr>
                                    </p:animEffect>
                                  </p:childTnLst>
                                </p:cTn>
                              </p:par>
                              <p:par>
                                <p:cTn id="74" presetID="9" presetClass="emph" presetSubtype="0" grpId="0" nodeType="withEffect">
                                  <p:stCondLst>
                                    <p:cond delay="0"/>
                                  </p:stCondLst>
                                  <p:childTnLst>
                                    <p:set>
                                      <p:cBhvr rctx="PPT">
                                        <p:cTn id="75" dur="indefinite"/>
                                        <p:tgtEl>
                                          <p:spTgt spid="1364019"/>
                                        </p:tgtEl>
                                        <p:attrNameLst>
                                          <p:attrName>style.opacity</p:attrName>
                                        </p:attrNameLst>
                                      </p:cBhvr>
                                      <p:to>
                                        <p:strVal val="0.5"/>
                                      </p:to>
                                    </p:set>
                                    <p:animEffect filter="image" prLst="opacity: 0.5">
                                      <p:cBhvr rctx="IE">
                                        <p:cTn id="76" dur="indefinite"/>
                                        <p:tgtEl>
                                          <p:spTgt spid="1364019"/>
                                        </p:tgtEl>
                                      </p:cBhvr>
                                    </p:animEffect>
                                  </p:childTnLst>
                                </p:cTn>
                              </p:par>
                              <p:par>
                                <p:cTn id="77" presetID="9" presetClass="emph" presetSubtype="0" grpId="0" nodeType="withEffect">
                                  <p:stCondLst>
                                    <p:cond delay="0"/>
                                  </p:stCondLst>
                                  <p:childTnLst>
                                    <p:set>
                                      <p:cBhvr rctx="PPT">
                                        <p:cTn id="78" dur="indefinite"/>
                                        <p:tgtEl>
                                          <p:spTgt spid="1364020"/>
                                        </p:tgtEl>
                                        <p:attrNameLst>
                                          <p:attrName>style.opacity</p:attrName>
                                        </p:attrNameLst>
                                      </p:cBhvr>
                                      <p:to>
                                        <p:strVal val="0.5"/>
                                      </p:to>
                                    </p:set>
                                    <p:animEffect filter="image" prLst="opacity: 0.5">
                                      <p:cBhvr rctx="IE">
                                        <p:cTn id="79" dur="indefinite"/>
                                        <p:tgtEl>
                                          <p:spTgt spid="1364020"/>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1364053">
                                            <p:txEl>
                                              <p:pRg st="0" end="0"/>
                                            </p:txEl>
                                          </p:spTgt>
                                        </p:tgtEl>
                                        <p:attrNameLst>
                                          <p:attrName>style.visibility</p:attrName>
                                        </p:attrNameLst>
                                      </p:cBhvr>
                                      <p:to>
                                        <p:strVal val="visible"/>
                                      </p:to>
                                    </p:set>
                                    <p:animEffect transition="in" filter="dissolve">
                                      <p:cBhvr>
                                        <p:cTn id="84" dur="500"/>
                                        <p:tgtEl>
                                          <p:spTgt spid="1364053">
                                            <p:txEl>
                                              <p:pRg st="0" end="0"/>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1364068"/>
                                        </p:tgtEl>
                                        <p:attrNameLst>
                                          <p:attrName>style.visibility</p:attrName>
                                        </p:attrNameLst>
                                      </p:cBhvr>
                                      <p:to>
                                        <p:strVal val="visible"/>
                                      </p:to>
                                    </p:set>
                                    <p:animEffect transition="in" filter="dissolve">
                                      <p:cBhvr>
                                        <p:cTn id="89" dur="500"/>
                                        <p:tgtEl>
                                          <p:spTgt spid="1364068"/>
                                        </p:tgtEl>
                                      </p:cBhvr>
                                    </p:animEffect>
                                  </p:childTnLst>
                                </p:cTn>
                              </p:par>
                            </p:childTnLst>
                          </p:cTn>
                        </p:par>
                      </p:childTnLst>
                    </p:cTn>
                  </p:par>
                  <p:par>
                    <p:cTn id="90" fill="hold">
                      <p:stCondLst>
                        <p:cond delay="indefinite"/>
                      </p:stCondLst>
                      <p:childTnLst>
                        <p:par>
                          <p:cTn id="91" fill="hold">
                            <p:stCondLst>
                              <p:cond delay="0"/>
                            </p:stCondLst>
                            <p:childTnLst>
                              <p:par>
                                <p:cTn id="92" presetID="9" presetClass="entr" presetSubtype="0" fill="hold" grpId="0" nodeType="clickEffect">
                                  <p:stCondLst>
                                    <p:cond delay="0"/>
                                  </p:stCondLst>
                                  <p:childTnLst>
                                    <p:set>
                                      <p:cBhvr>
                                        <p:cTn id="93" dur="1" fill="hold">
                                          <p:stCondLst>
                                            <p:cond delay="0"/>
                                          </p:stCondLst>
                                        </p:cTn>
                                        <p:tgtEl>
                                          <p:spTgt spid="1364053">
                                            <p:txEl>
                                              <p:pRg st="1" end="1"/>
                                            </p:txEl>
                                          </p:spTgt>
                                        </p:tgtEl>
                                        <p:attrNameLst>
                                          <p:attrName>style.visibility</p:attrName>
                                        </p:attrNameLst>
                                      </p:cBhvr>
                                      <p:to>
                                        <p:strVal val="visible"/>
                                      </p:to>
                                    </p:set>
                                    <p:animEffect transition="in" filter="dissolve">
                                      <p:cBhvr>
                                        <p:cTn id="94" dur="500"/>
                                        <p:tgtEl>
                                          <p:spTgt spid="1364053">
                                            <p:txEl>
                                              <p:pRg st="1" end="1"/>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9" presetClass="entr" presetSubtype="0" fill="hold" grpId="0" nodeType="clickEffect">
                                  <p:stCondLst>
                                    <p:cond delay="0"/>
                                  </p:stCondLst>
                                  <p:childTnLst>
                                    <p:set>
                                      <p:cBhvr>
                                        <p:cTn id="98" dur="1" fill="hold">
                                          <p:stCondLst>
                                            <p:cond delay="0"/>
                                          </p:stCondLst>
                                        </p:cTn>
                                        <p:tgtEl>
                                          <p:spTgt spid="1364070"/>
                                        </p:tgtEl>
                                        <p:attrNameLst>
                                          <p:attrName>style.visibility</p:attrName>
                                        </p:attrNameLst>
                                      </p:cBhvr>
                                      <p:to>
                                        <p:strVal val="visible"/>
                                      </p:to>
                                    </p:set>
                                    <p:animEffect transition="in" filter="dissolve">
                                      <p:cBhvr>
                                        <p:cTn id="99" dur="500"/>
                                        <p:tgtEl>
                                          <p:spTgt spid="1364070"/>
                                        </p:tgtEl>
                                      </p:cBhvr>
                                    </p:animEffect>
                                  </p:childTnLst>
                                </p:cTn>
                              </p:par>
                            </p:childTnLst>
                          </p:cTn>
                        </p:par>
                      </p:childTnLst>
                    </p:cTn>
                  </p:par>
                  <p:par>
                    <p:cTn id="100" fill="hold">
                      <p:stCondLst>
                        <p:cond delay="indefinite"/>
                      </p:stCondLst>
                      <p:childTnLst>
                        <p:par>
                          <p:cTn id="101" fill="hold">
                            <p:stCondLst>
                              <p:cond delay="0"/>
                            </p:stCondLst>
                            <p:childTnLst>
                              <p:par>
                                <p:cTn id="102" presetID="9" presetClass="entr" presetSubtype="0" fill="hold" grpId="0" nodeType="clickEffect">
                                  <p:stCondLst>
                                    <p:cond delay="0"/>
                                  </p:stCondLst>
                                  <p:childTnLst>
                                    <p:set>
                                      <p:cBhvr>
                                        <p:cTn id="103" dur="1" fill="hold">
                                          <p:stCondLst>
                                            <p:cond delay="0"/>
                                          </p:stCondLst>
                                        </p:cTn>
                                        <p:tgtEl>
                                          <p:spTgt spid="1364053">
                                            <p:txEl>
                                              <p:pRg st="2" end="2"/>
                                            </p:txEl>
                                          </p:spTgt>
                                        </p:tgtEl>
                                        <p:attrNameLst>
                                          <p:attrName>style.visibility</p:attrName>
                                        </p:attrNameLst>
                                      </p:cBhvr>
                                      <p:to>
                                        <p:strVal val="visible"/>
                                      </p:to>
                                    </p:set>
                                    <p:animEffect transition="in" filter="dissolve">
                                      <p:cBhvr>
                                        <p:cTn id="104" dur="500"/>
                                        <p:tgtEl>
                                          <p:spTgt spid="1364053">
                                            <p:txEl>
                                              <p:pRg st="2" end="2"/>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9" presetClass="entr" presetSubtype="0" fill="hold" grpId="0" nodeType="clickEffect">
                                  <p:stCondLst>
                                    <p:cond delay="0"/>
                                  </p:stCondLst>
                                  <p:childTnLst>
                                    <p:set>
                                      <p:cBhvr>
                                        <p:cTn id="108" dur="1" fill="hold">
                                          <p:stCondLst>
                                            <p:cond delay="0"/>
                                          </p:stCondLst>
                                        </p:cTn>
                                        <p:tgtEl>
                                          <p:spTgt spid="1364072"/>
                                        </p:tgtEl>
                                        <p:attrNameLst>
                                          <p:attrName>style.visibility</p:attrName>
                                        </p:attrNameLst>
                                      </p:cBhvr>
                                      <p:to>
                                        <p:strVal val="visible"/>
                                      </p:to>
                                    </p:set>
                                    <p:animEffect transition="in" filter="dissolve">
                                      <p:cBhvr>
                                        <p:cTn id="109" dur="500"/>
                                        <p:tgtEl>
                                          <p:spTgt spid="1364072"/>
                                        </p:tgtEl>
                                      </p:cBhvr>
                                    </p:animEffect>
                                  </p:childTnLst>
                                </p:cTn>
                              </p:par>
                            </p:childTnLst>
                          </p:cTn>
                        </p:par>
                      </p:childTnLst>
                    </p:cTn>
                  </p:par>
                  <p:par>
                    <p:cTn id="110" fill="hold">
                      <p:stCondLst>
                        <p:cond delay="indefinite"/>
                      </p:stCondLst>
                      <p:childTnLst>
                        <p:par>
                          <p:cTn id="111" fill="hold">
                            <p:stCondLst>
                              <p:cond delay="0"/>
                            </p:stCondLst>
                            <p:childTnLst>
                              <p:par>
                                <p:cTn id="112" presetID="9" presetClass="entr" presetSubtype="0" fill="hold" grpId="0" nodeType="clickEffect">
                                  <p:stCondLst>
                                    <p:cond delay="0"/>
                                  </p:stCondLst>
                                  <p:childTnLst>
                                    <p:set>
                                      <p:cBhvr>
                                        <p:cTn id="113" dur="1" fill="hold">
                                          <p:stCondLst>
                                            <p:cond delay="0"/>
                                          </p:stCondLst>
                                        </p:cTn>
                                        <p:tgtEl>
                                          <p:spTgt spid="1364053">
                                            <p:txEl>
                                              <p:pRg st="3" end="3"/>
                                            </p:txEl>
                                          </p:spTgt>
                                        </p:tgtEl>
                                        <p:attrNameLst>
                                          <p:attrName>style.visibility</p:attrName>
                                        </p:attrNameLst>
                                      </p:cBhvr>
                                      <p:to>
                                        <p:strVal val="visible"/>
                                      </p:to>
                                    </p:set>
                                    <p:animEffect transition="in" filter="dissolve">
                                      <p:cBhvr>
                                        <p:cTn id="114" dur="500"/>
                                        <p:tgtEl>
                                          <p:spTgt spid="1364053">
                                            <p:txEl>
                                              <p:pRg st="3" end="3"/>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9" presetClass="entr" presetSubtype="0" fill="hold" grpId="0" nodeType="clickEffect">
                                  <p:stCondLst>
                                    <p:cond delay="0"/>
                                  </p:stCondLst>
                                  <p:childTnLst>
                                    <p:set>
                                      <p:cBhvr>
                                        <p:cTn id="118" dur="1" fill="hold">
                                          <p:stCondLst>
                                            <p:cond delay="0"/>
                                          </p:stCondLst>
                                        </p:cTn>
                                        <p:tgtEl>
                                          <p:spTgt spid="1364074"/>
                                        </p:tgtEl>
                                        <p:attrNameLst>
                                          <p:attrName>style.visibility</p:attrName>
                                        </p:attrNameLst>
                                      </p:cBhvr>
                                      <p:to>
                                        <p:strVal val="visible"/>
                                      </p:to>
                                    </p:set>
                                    <p:animEffect transition="in" filter="dissolve">
                                      <p:cBhvr>
                                        <p:cTn id="119" dur="500"/>
                                        <p:tgtEl>
                                          <p:spTgt spid="1364074"/>
                                        </p:tgtEl>
                                      </p:cBhvr>
                                    </p:animEffect>
                                  </p:childTnLst>
                                </p:cTn>
                              </p:par>
                            </p:childTnLst>
                          </p:cTn>
                        </p:par>
                      </p:childTnLst>
                    </p:cTn>
                  </p:par>
                  <p:par>
                    <p:cTn id="120" fill="hold">
                      <p:stCondLst>
                        <p:cond delay="indefinite"/>
                      </p:stCondLst>
                      <p:childTnLst>
                        <p:par>
                          <p:cTn id="121" fill="hold">
                            <p:stCondLst>
                              <p:cond delay="0"/>
                            </p:stCondLst>
                            <p:childTnLst>
                              <p:par>
                                <p:cTn id="122" presetID="9" presetClass="entr" presetSubtype="0" fill="hold" grpId="0" nodeType="clickEffect">
                                  <p:stCondLst>
                                    <p:cond delay="0"/>
                                  </p:stCondLst>
                                  <p:childTnLst>
                                    <p:set>
                                      <p:cBhvr>
                                        <p:cTn id="123" dur="1" fill="hold">
                                          <p:stCondLst>
                                            <p:cond delay="0"/>
                                          </p:stCondLst>
                                        </p:cTn>
                                        <p:tgtEl>
                                          <p:spTgt spid="1364053">
                                            <p:txEl>
                                              <p:pRg st="4" end="4"/>
                                            </p:txEl>
                                          </p:spTgt>
                                        </p:tgtEl>
                                        <p:attrNameLst>
                                          <p:attrName>style.visibility</p:attrName>
                                        </p:attrNameLst>
                                      </p:cBhvr>
                                      <p:to>
                                        <p:strVal val="visible"/>
                                      </p:to>
                                    </p:set>
                                    <p:animEffect transition="in" filter="dissolve">
                                      <p:cBhvr>
                                        <p:cTn id="124" dur="500"/>
                                        <p:tgtEl>
                                          <p:spTgt spid="1364053">
                                            <p:txEl>
                                              <p:pRg st="4" end="4"/>
                                            </p:txEl>
                                          </p:spTgt>
                                        </p:tgtEl>
                                      </p:cBhvr>
                                    </p:animEffect>
                                  </p:childTnLst>
                                </p:cTn>
                              </p:par>
                            </p:childTnLst>
                          </p:cTn>
                        </p:par>
                      </p:childTnLst>
                    </p:cTn>
                  </p:par>
                  <p:par>
                    <p:cTn id="125" fill="hold">
                      <p:stCondLst>
                        <p:cond delay="indefinite"/>
                      </p:stCondLst>
                      <p:childTnLst>
                        <p:par>
                          <p:cTn id="126" fill="hold">
                            <p:stCondLst>
                              <p:cond delay="0"/>
                            </p:stCondLst>
                            <p:childTnLst>
                              <p:par>
                                <p:cTn id="127" presetID="9" presetClass="entr" presetSubtype="0" fill="hold" grpId="0" nodeType="clickEffect">
                                  <p:stCondLst>
                                    <p:cond delay="0"/>
                                  </p:stCondLst>
                                  <p:childTnLst>
                                    <p:set>
                                      <p:cBhvr>
                                        <p:cTn id="128" dur="1" fill="hold">
                                          <p:stCondLst>
                                            <p:cond delay="0"/>
                                          </p:stCondLst>
                                        </p:cTn>
                                        <p:tgtEl>
                                          <p:spTgt spid="1364076"/>
                                        </p:tgtEl>
                                        <p:attrNameLst>
                                          <p:attrName>style.visibility</p:attrName>
                                        </p:attrNameLst>
                                      </p:cBhvr>
                                      <p:to>
                                        <p:strVal val="visible"/>
                                      </p:to>
                                    </p:set>
                                    <p:animEffect transition="in" filter="dissolve">
                                      <p:cBhvr>
                                        <p:cTn id="129" dur="500"/>
                                        <p:tgtEl>
                                          <p:spTgt spid="1364076"/>
                                        </p:tgtEl>
                                      </p:cBhvr>
                                    </p:animEffect>
                                  </p:childTnLst>
                                </p:cTn>
                              </p:par>
                            </p:childTnLst>
                          </p:cTn>
                        </p:par>
                      </p:childTnLst>
                    </p:cTn>
                  </p:par>
                  <p:par>
                    <p:cTn id="130" fill="hold">
                      <p:stCondLst>
                        <p:cond delay="indefinite"/>
                      </p:stCondLst>
                      <p:childTnLst>
                        <p:par>
                          <p:cTn id="131" fill="hold">
                            <p:stCondLst>
                              <p:cond delay="0"/>
                            </p:stCondLst>
                            <p:childTnLst>
                              <p:par>
                                <p:cTn id="132" presetID="9" presetClass="entr" presetSubtype="0" fill="hold" grpId="0" nodeType="clickEffect">
                                  <p:stCondLst>
                                    <p:cond delay="0"/>
                                  </p:stCondLst>
                                  <p:childTnLst>
                                    <p:set>
                                      <p:cBhvr>
                                        <p:cTn id="133" dur="1" fill="hold">
                                          <p:stCondLst>
                                            <p:cond delay="0"/>
                                          </p:stCondLst>
                                        </p:cTn>
                                        <p:tgtEl>
                                          <p:spTgt spid="1364078"/>
                                        </p:tgtEl>
                                        <p:attrNameLst>
                                          <p:attrName>style.visibility</p:attrName>
                                        </p:attrNameLst>
                                      </p:cBhvr>
                                      <p:to>
                                        <p:strVal val="visible"/>
                                      </p:to>
                                    </p:set>
                                    <p:animEffect transition="in" filter="dissolve">
                                      <p:cBhvr>
                                        <p:cTn id="134" dur="500"/>
                                        <p:tgtEl>
                                          <p:spTgt spid="1364078"/>
                                        </p:tgtEl>
                                      </p:cBhvr>
                                    </p:animEffect>
                                  </p:childTnLst>
                                </p:cTn>
                              </p:par>
                            </p:childTnLst>
                          </p:cTn>
                        </p:par>
                      </p:childTnLst>
                    </p:cTn>
                  </p:par>
                  <p:par>
                    <p:cTn id="135" fill="hold">
                      <p:stCondLst>
                        <p:cond delay="indefinite"/>
                      </p:stCondLst>
                      <p:childTnLst>
                        <p:par>
                          <p:cTn id="136" fill="hold">
                            <p:stCondLst>
                              <p:cond delay="0"/>
                            </p:stCondLst>
                            <p:childTnLst>
                              <p:par>
                                <p:cTn id="137" presetID="9" presetClass="entr" presetSubtype="0" fill="hold" grpId="0" nodeType="clickEffect">
                                  <p:stCondLst>
                                    <p:cond delay="0"/>
                                  </p:stCondLst>
                                  <p:childTnLst>
                                    <p:set>
                                      <p:cBhvr>
                                        <p:cTn id="138" dur="1" fill="hold">
                                          <p:stCondLst>
                                            <p:cond delay="0"/>
                                          </p:stCondLst>
                                        </p:cTn>
                                        <p:tgtEl>
                                          <p:spTgt spid="1364080"/>
                                        </p:tgtEl>
                                        <p:attrNameLst>
                                          <p:attrName>style.visibility</p:attrName>
                                        </p:attrNameLst>
                                      </p:cBhvr>
                                      <p:to>
                                        <p:strVal val="visible"/>
                                      </p:to>
                                    </p:set>
                                    <p:animEffect transition="in" filter="dissolve">
                                      <p:cBhvr>
                                        <p:cTn id="139" dur="500"/>
                                        <p:tgtEl>
                                          <p:spTgt spid="1364080"/>
                                        </p:tgtEl>
                                      </p:cBhvr>
                                    </p:animEffect>
                                  </p:childTnLst>
                                </p:cTn>
                              </p:par>
                            </p:childTnLst>
                          </p:cTn>
                        </p:par>
                      </p:childTnLst>
                    </p:cTn>
                  </p:par>
                  <p:par>
                    <p:cTn id="140" fill="hold">
                      <p:stCondLst>
                        <p:cond delay="indefinite"/>
                      </p:stCondLst>
                      <p:childTnLst>
                        <p:par>
                          <p:cTn id="141" fill="hold">
                            <p:stCondLst>
                              <p:cond delay="0"/>
                            </p:stCondLst>
                            <p:childTnLst>
                              <p:par>
                                <p:cTn id="142" presetID="9" presetClass="emph" presetSubtype="0" grpId="1" nodeType="clickEffect">
                                  <p:stCondLst>
                                    <p:cond delay="0"/>
                                  </p:stCondLst>
                                  <p:childTnLst>
                                    <p:set>
                                      <p:cBhvr rctx="PPT">
                                        <p:cTn id="143" dur="indefinite"/>
                                        <p:tgtEl>
                                          <p:spTgt spid="1364078"/>
                                        </p:tgtEl>
                                        <p:attrNameLst>
                                          <p:attrName>style.opacity</p:attrName>
                                        </p:attrNameLst>
                                      </p:cBhvr>
                                      <p:to>
                                        <p:strVal val="0.5"/>
                                      </p:to>
                                    </p:set>
                                    <p:animEffect filter="image" prLst="opacity: 0.5">
                                      <p:cBhvr rctx="IE">
                                        <p:cTn id="144" dur="indefinite"/>
                                        <p:tgtEl>
                                          <p:spTgt spid="1364078"/>
                                        </p:tgtEl>
                                      </p:cBhvr>
                                    </p:animEffect>
                                  </p:childTnLst>
                                </p:cTn>
                              </p:par>
                              <p:par>
                                <p:cTn id="145" presetID="9" presetClass="emph" presetSubtype="0" grpId="1" nodeType="withEffect">
                                  <p:stCondLst>
                                    <p:cond delay="0"/>
                                  </p:stCondLst>
                                  <p:childTnLst>
                                    <p:set>
                                      <p:cBhvr rctx="PPT">
                                        <p:cTn id="146" dur="indefinite"/>
                                        <p:tgtEl>
                                          <p:spTgt spid="1364076"/>
                                        </p:tgtEl>
                                        <p:attrNameLst>
                                          <p:attrName>style.opacity</p:attrName>
                                        </p:attrNameLst>
                                      </p:cBhvr>
                                      <p:to>
                                        <p:strVal val="0.5"/>
                                      </p:to>
                                    </p:set>
                                    <p:animEffect filter="image" prLst="opacity: 0.5">
                                      <p:cBhvr rctx="IE">
                                        <p:cTn id="147" dur="indefinite"/>
                                        <p:tgtEl>
                                          <p:spTgt spid="1364076"/>
                                        </p:tgtEl>
                                      </p:cBhvr>
                                    </p:animEffect>
                                  </p:childTnLst>
                                </p:cTn>
                              </p:par>
                            </p:childTnLst>
                          </p:cTn>
                        </p:par>
                      </p:childTnLst>
                    </p:cTn>
                  </p:par>
                  <p:par>
                    <p:cTn id="148" fill="hold">
                      <p:stCondLst>
                        <p:cond delay="indefinite"/>
                      </p:stCondLst>
                      <p:childTnLst>
                        <p:par>
                          <p:cTn id="149" fill="hold">
                            <p:stCondLst>
                              <p:cond delay="0"/>
                            </p:stCondLst>
                            <p:childTnLst>
                              <p:par>
                                <p:cTn id="150" presetID="9" presetClass="entr" presetSubtype="0" fill="hold" grpId="0" nodeType="clickEffect">
                                  <p:stCondLst>
                                    <p:cond delay="0"/>
                                  </p:stCondLst>
                                  <p:childTnLst>
                                    <p:set>
                                      <p:cBhvr>
                                        <p:cTn id="151" dur="1" fill="hold">
                                          <p:stCondLst>
                                            <p:cond delay="0"/>
                                          </p:stCondLst>
                                        </p:cTn>
                                        <p:tgtEl>
                                          <p:spTgt spid="1364053">
                                            <p:txEl>
                                              <p:pRg st="5" end="5"/>
                                            </p:txEl>
                                          </p:spTgt>
                                        </p:tgtEl>
                                        <p:attrNameLst>
                                          <p:attrName>style.visibility</p:attrName>
                                        </p:attrNameLst>
                                      </p:cBhvr>
                                      <p:to>
                                        <p:strVal val="visible"/>
                                      </p:to>
                                    </p:set>
                                    <p:animEffect transition="in" filter="dissolve">
                                      <p:cBhvr>
                                        <p:cTn id="152" dur="500"/>
                                        <p:tgtEl>
                                          <p:spTgt spid="1364053">
                                            <p:txEl>
                                              <p:pRg st="5" end="5"/>
                                            </p:txEl>
                                          </p:spTgt>
                                        </p:tgtEl>
                                      </p:cBhvr>
                                    </p:animEffect>
                                  </p:childTnLst>
                                </p:cTn>
                              </p:par>
                            </p:childTnLst>
                          </p:cTn>
                        </p:par>
                      </p:childTnLst>
                    </p:cTn>
                  </p:par>
                  <p:par>
                    <p:cTn id="153" fill="hold">
                      <p:stCondLst>
                        <p:cond delay="indefinite"/>
                      </p:stCondLst>
                      <p:childTnLst>
                        <p:par>
                          <p:cTn id="154" fill="hold">
                            <p:stCondLst>
                              <p:cond delay="0"/>
                            </p:stCondLst>
                            <p:childTnLst>
                              <p:par>
                                <p:cTn id="155" presetID="9" presetClass="entr" presetSubtype="0" fill="hold" grpId="0" nodeType="clickEffect">
                                  <p:stCondLst>
                                    <p:cond delay="0"/>
                                  </p:stCondLst>
                                  <p:childTnLst>
                                    <p:set>
                                      <p:cBhvr>
                                        <p:cTn id="156" dur="1" fill="hold">
                                          <p:stCondLst>
                                            <p:cond delay="0"/>
                                          </p:stCondLst>
                                        </p:cTn>
                                        <p:tgtEl>
                                          <p:spTgt spid="1364082"/>
                                        </p:tgtEl>
                                        <p:attrNameLst>
                                          <p:attrName>style.visibility</p:attrName>
                                        </p:attrNameLst>
                                      </p:cBhvr>
                                      <p:to>
                                        <p:strVal val="visible"/>
                                      </p:to>
                                    </p:set>
                                    <p:animEffect transition="in" filter="dissolve">
                                      <p:cBhvr>
                                        <p:cTn id="157" dur="500"/>
                                        <p:tgtEl>
                                          <p:spTgt spid="1364082"/>
                                        </p:tgtEl>
                                      </p:cBhvr>
                                    </p:animEffect>
                                  </p:childTnLst>
                                </p:cTn>
                              </p:par>
                            </p:childTnLst>
                          </p:cTn>
                        </p:par>
                      </p:childTnLst>
                    </p:cTn>
                  </p:par>
                  <p:par>
                    <p:cTn id="158" fill="hold">
                      <p:stCondLst>
                        <p:cond delay="indefinite"/>
                      </p:stCondLst>
                      <p:childTnLst>
                        <p:par>
                          <p:cTn id="159" fill="hold">
                            <p:stCondLst>
                              <p:cond delay="0"/>
                            </p:stCondLst>
                            <p:childTnLst>
                              <p:par>
                                <p:cTn id="160" presetID="9" presetClass="entr" presetSubtype="0" fill="hold" grpId="0" nodeType="clickEffect">
                                  <p:stCondLst>
                                    <p:cond delay="0"/>
                                  </p:stCondLst>
                                  <p:childTnLst>
                                    <p:set>
                                      <p:cBhvr>
                                        <p:cTn id="161" dur="1" fill="hold">
                                          <p:stCondLst>
                                            <p:cond delay="0"/>
                                          </p:stCondLst>
                                        </p:cTn>
                                        <p:tgtEl>
                                          <p:spTgt spid="1364057">
                                            <p:txEl>
                                              <p:pRg st="0" end="0"/>
                                            </p:txEl>
                                          </p:spTgt>
                                        </p:tgtEl>
                                        <p:attrNameLst>
                                          <p:attrName>style.visibility</p:attrName>
                                        </p:attrNameLst>
                                      </p:cBhvr>
                                      <p:to>
                                        <p:strVal val="visible"/>
                                      </p:to>
                                    </p:set>
                                    <p:animEffect transition="in" filter="dissolve">
                                      <p:cBhvr>
                                        <p:cTn id="162" dur="500"/>
                                        <p:tgtEl>
                                          <p:spTgt spid="1364057">
                                            <p:txEl>
                                              <p:pRg st="0" end="0"/>
                                            </p:txEl>
                                          </p:spTgt>
                                        </p:tgtEl>
                                      </p:cBhvr>
                                    </p:animEffect>
                                  </p:childTnLst>
                                </p:cTn>
                              </p:par>
                            </p:childTnLst>
                          </p:cTn>
                        </p:par>
                        <p:par>
                          <p:cTn id="163" fill="hold">
                            <p:stCondLst>
                              <p:cond delay="500"/>
                            </p:stCondLst>
                            <p:childTnLst>
                              <p:par>
                                <p:cTn id="164" presetID="9" presetClass="entr" presetSubtype="0" fill="hold" grpId="0" nodeType="afterEffect">
                                  <p:stCondLst>
                                    <p:cond delay="0"/>
                                  </p:stCondLst>
                                  <p:childTnLst>
                                    <p:set>
                                      <p:cBhvr>
                                        <p:cTn id="165" dur="1" fill="hold">
                                          <p:stCondLst>
                                            <p:cond delay="0"/>
                                          </p:stCondLst>
                                        </p:cTn>
                                        <p:tgtEl>
                                          <p:spTgt spid="1364058"/>
                                        </p:tgtEl>
                                        <p:attrNameLst>
                                          <p:attrName>style.visibility</p:attrName>
                                        </p:attrNameLst>
                                      </p:cBhvr>
                                      <p:to>
                                        <p:strVal val="visible"/>
                                      </p:to>
                                    </p:set>
                                    <p:animEffect transition="in" filter="dissolve">
                                      <p:cBhvr>
                                        <p:cTn id="166" dur="500"/>
                                        <p:tgtEl>
                                          <p:spTgt spid="1364058"/>
                                        </p:tgtEl>
                                      </p:cBhvr>
                                    </p:animEffect>
                                  </p:childTnLst>
                                </p:cTn>
                              </p:par>
                            </p:childTnLst>
                          </p:cTn>
                        </p:par>
                        <p:par>
                          <p:cTn id="167" fill="hold">
                            <p:stCondLst>
                              <p:cond delay="1500"/>
                            </p:stCondLst>
                            <p:childTnLst>
                              <p:par>
                                <p:cTn id="168" presetID="9" presetClass="entr" presetSubtype="0" fill="hold" grpId="0" nodeType="afterEffect">
                                  <p:stCondLst>
                                    <p:cond delay="0"/>
                                  </p:stCondLst>
                                  <p:childTnLst>
                                    <p:set>
                                      <p:cBhvr>
                                        <p:cTn id="169" dur="1" fill="hold">
                                          <p:stCondLst>
                                            <p:cond delay="0"/>
                                          </p:stCondLst>
                                        </p:cTn>
                                        <p:tgtEl>
                                          <p:spTgt spid="1364057">
                                            <p:txEl>
                                              <p:pRg st="1" end="1"/>
                                            </p:txEl>
                                          </p:spTgt>
                                        </p:tgtEl>
                                        <p:attrNameLst>
                                          <p:attrName>style.visibility</p:attrName>
                                        </p:attrNameLst>
                                      </p:cBhvr>
                                      <p:to>
                                        <p:strVal val="visible"/>
                                      </p:to>
                                    </p:set>
                                    <p:animEffect transition="in" filter="dissolve">
                                      <p:cBhvr>
                                        <p:cTn id="170" dur="500"/>
                                        <p:tgtEl>
                                          <p:spTgt spid="1364057">
                                            <p:txEl>
                                              <p:pRg st="1" end="1"/>
                                            </p:txEl>
                                          </p:spTgt>
                                        </p:tgtEl>
                                      </p:cBhvr>
                                    </p:animEffect>
                                  </p:childTnLst>
                                </p:cTn>
                              </p:par>
                            </p:childTnLst>
                          </p:cTn>
                        </p:par>
                      </p:childTnLst>
                    </p:cTn>
                  </p:par>
                  <p:par>
                    <p:cTn id="171" fill="hold">
                      <p:stCondLst>
                        <p:cond delay="indefinite"/>
                      </p:stCondLst>
                      <p:childTnLst>
                        <p:par>
                          <p:cTn id="172" fill="hold">
                            <p:stCondLst>
                              <p:cond delay="0"/>
                            </p:stCondLst>
                            <p:childTnLst>
                              <p:par>
                                <p:cTn id="173" presetID="9" presetClass="entr" presetSubtype="0" fill="hold" grpId="0" nodeType="clickEffect">
                                  <p:stCondLst>
                                    <p:cond delay="0"/>
                                  </p:stCondLst>
                                  <p:childTnLst>
                                    <p:set>
                                      <p:cBhvr>
                                        <p:cTn id="174" dur="1" fill="hold">
                                          <p:stCondLst>
                                            <p:cond delay="0"/>
                                          </p:stCondLst>
                                        </p:cTn>
                                        <p:tgtEl>
                                          <p:spTgt spid="1364054">
                                            <p:txEl>
                                              <p:pRg st="0" end="0"/>
                                            </p:txEl>
                                          </p:spTgt>
                                        </p:tgtEl>
                                        <p:attrNameLst>
                                          <p:attrName>style.visibility</p:attrName>
                                        </p:attrNameLst>
                                      </p:cBhvr>
                                      <p:to>
                                        <p:strVal val="visible"/>
                                      </p:to>
                                    </p:set>
                                    <p:animEffect transition="in" filter="dissolve">
                                      <p:cBhvr>
                                        <p:cTn id="175" dur="500"/>
                                        <p:tgtEl>
                                          <p:spTgt spid="1364054">
                                            <p:txEl>
                                              <p:pRg st="0" end="0"/>
                                            </p:txEl>
                                          </p:spTgt>
                                        </p:tgtEl>
                                      </p:cBhvr>
                                    </p:animEffect>
                                  </p:childTnLst>
                                </p:cTn>
                              </p:par>
                            </p:childTnLst>
                          </p:cTn>
                        </p:par>
                        <p:par>
                          <p:cTn id="176" fill="hold">
                            <p:stCondLst>
                              <p:cond delay="500"/>
                            </p:stCondLst>
                            <p:childTnLst>
                              <p:par>
                                <p:cTn id="177" presetID="9" presetClass="entr" presetSubtype="0" fill="hold" grpId="0" nodeType="afterEffect">
                                  <p:stCondLst>
                                    <p:cond delay="0"/>
                                  </p:stCondLst>
                                  <p:childTnLst>
                                    <p:set>
                                      <p:cBhvr>
                                        <p:cTn id="178" dur="1" fill="hold">
                                          <p:stCondLst>
                                            <p:cond delay="0"/>
                                          </p:stCondLst>
                                        </p:cTn>
                                        <p:tgtEl>
                                          <p:spTgt spid="1364055">
                                            <p:txEl>
                                              <p:pRg st="0" end="0"/>
                                            </p:txEl>
                                          </p:spTgt>
                                        </p:tgtEl>
                                        <p:attrNameLst>
                                          <p:attrName>style.visibility</p:attrName>
                                        </p:attrNameLst>
                                      </p:cBhvr>
                                      <p:to>
                                        <p:strVal val="visible"/>
                                      </p:to>
                                    </p:set>
                                    <p:animEffect transition="in" filter="dissolve">
                                      <p:cBhvr>
                                        <p:cTn id="179" dur="500"/>
                                        <p:tgtEl>
                                          <p:spTgt spid="1364055">
                                            <p:txEl>
                                              <p:pRg st="0" end="0"/>
                                            </p:txEl>
                                          </p:spTgt>
                                        </p:tgtEl>
                                      </p:cBhvr>
                                    </p:animEffect>
                                  </p:childTnLst>
                                </p:cTn>
                              </p:par>
                            </p:childTnLst>
                          </p:cTn>
                        </p:par>
                        <p:par>
                          <p:cTn id="180" fill="hold">
                            <p:stCondLst>
                              <p:cond delay="1000"/>
                            </p:stCondLst>
                            <p:childTnLst>
                              <p:par>
                                <p:cTn id="181" presetID="9" presetClass="entr" presetSubtype="0" fill="hold" grpId="0" nodeType="afterEffect">
                                  <p:stCondLst>
                                    <p:cond delay="0"/>
                                  </p:stCondLst>
                                  <p:childTnLst>
                                    <p:set>
                                      <p:cBhvr>
                                        <p:cTn id="182" dur="1" fill="hold">
                                          <p:stCondLst>
                                            <p:cond delay="0"/>
                                          </p:stCondLst>
                                        </p:cTn>
                                        <p:tgtEl>
                                          <p:spTgt spid="1364056"/>
                                        </p:tgtEl>
                                        <p:attrNameLst>
                                          <p:attrName>style.visibility</p:attrName>
                                        </p:attrNameLst>
                                      </p:cBhvr>
                                      <p:to>
                                        <p:strVal val="visible"/>
                                      </p:to>
                                    </p:set>
                                    <p:animEffect transition="in" filter="dissolve">
                                      <p:cBhvr>
                                        <p:cTn id="183" dur="500"/>
                                        <p:tgtEl>
                                          <p:spTgt spid="1364056"/>
                                        </p:tgtEl>
                                      </p:cBhvr>
                                    </p:animEffect>
                                  </p:childTnLst>
                                </p:cTn>
                              </p:par>
                            </p:childTnLst>
                          </p:cTn>
                        </p:par>
                        <p:par>
                          <p:cTn id="184" fill="hold">
                            <p:stCondLst>
                              <p:cond delay="1500"/>
                            </p:stCondLst>
                            <p:childTnLst>
                              <p:par>
                                <p:cTn id="185" presetID="9" presetClass="entr" presetSubtype="0" fill="hold" grpId="0" nodeType="afterEffect">
                                  <p:stCondLst>
                                    <p:cond delay="0"/>
                                  </p:stCondLst>
                                  <p:childTnLst>
                                    <p:set>
                                      <p:cBhvr>
                                        <p:cTn id="186" dur="1" fill="hold">
                                          <p:stCondLst>
                                            <p:cond delay="0"/>
                                          </p:stCondLst>
                                        </p:cTn>
                                        <p:tgtEl>
                                          <p:spTgt spid="1364055">
                                            <p:txEl>
                                              <p:pRg st="1" end="1"/>
                                            </p:txEl>
                                          </p:spTgt>
                                        </p:tgtEl>
                                        <p:attrNameLst>
                                          <p:attrName>style.visibility</p:attrName>
                                        </p:attrNameLst>
                                      </p:cBhvr>
                                      <p:to>
                                        <p:strVal val="visible"/>
                                      </p:to>
                                    </p:set>
                                    <p:animEffect transition="in" filter="dissolve">
                                      <p:cBhvr>
                                        <p:cTn id="187" dur="500"/>
                                        <p:tgtEl>
                                          <p:spTgt spid="1364055">
                                            <p:txEl>
                                              <p:pRg st="1" end="1"/>
                                            </p:txEl>
                                          </p:spTgt>
                                        </p:tgtEl>
                                      </p:cBhvr>
                                    </p:animEffect>
                                  </p:childTnLst>
                                </p:cTn>
                              </p:par>
                            </p:childTnLst>
                          </p:cTn>
                        </p:par>
                      </p:childTnLst>
                    </p:cTn>
                  </p:par>
                  <p:par>
                    <p:cTn id="188" fill="hold">
                      <p:stCondLst>
                        <p:cond delay="indefinite"/>
                      </p:stCondLst>
                      <p:childTnLst>
                        <p:par>
                          <p:cTn id="189" fill="hold">
                            <p:stCondLst>
                              <p:cond delay="0"/>
                            </p:stCondLst>
                            <p:childTnLst>
                              <p:par>
                                <p:cTn id="190" presetID="9" presetClass="entr" presetSubtype="0" fill="hold" grpId="0" nodeType="clickEffect">
                                  <p:stCondLst>
                                    <p:cond delay="0"/>
                                  </p:stCondLst>
                                  <p:childTnLst>
                                    <p:set>
                                      <p:cBhvr>
                                        <p:cTn id="191" dur="1" fill="hold">
                                          <p:stCondLst>
                                            <p:cond delay="0"/>
                                          </p:stCondLst>
                                        </p:cTn>
                                        <p:tgtEl>
                                          <p:spTgt spid="1364059">
                                            <p:txEl>
                                              <p:pRg st="0" end="0"/>
                                            </p:txEl>
                                          </p:spTgt>
                                        </p:tgtEl>
                                        <p:attrNameLst>
                                          <p:attrName>style.visibility</p:attrName>
                                        </p:attrNameLst>
                                      </p:cBhvr>
                                      <p:to>
                                        <p:strVal val="visible"/>
                                      </p:to>
                                    </p:set>
                                    <p:animEffect transition="in" filter="dissolve">
                                      <p:cBhvr>
                                        <p:cTn id="192" dur="500"/>
                                        <p:tgtEl>
                                          <p:spTgt spid="1364059">
                                            <p:txEl>
                                              <p:pRg st="0" end="0"/>
                                            </p:txEl>
                                          </p:spTgt>
                                        </p:tgtEl>
                                      </p:cBhvr>
                                    </p:animEffect>
                                  </p:childTnLst>
                                </p:cTn>
                              </p:par>
                            </p:childTnLst>
                          </p:cTn>
                        </p:par>
                        <p:par>
                          <p:cTn id="193" fill="hold">
                            <p:stCondLst>
                              <p:cond delay="500"/>
                            </p:stCondLst>
                            <p:childTnLst>
                              <p:par>
                                <p:cTn id="194" presetID="9" presetClass="entr" presetSubtype="0" fill="hold" grpId="0" nodeType="afterEffect">
                                  <p:stCondLst>
                                    <p:cond delay="0"/>
                                  </p:stCondLst>
                                  <p:childTnLst>
                                    <p:set>
                                      <p:cBhvr>
                                        <p:cTn id="195" dur="1" fill="hold">
                                          <p:stCondLst>
                                            <p:cond delay="0"/>
                                          </p:stCondLst>
                                        </p:cTn>
                                        <p:tgtEl>
                                          <p:spTgt spid="1364060"/>
                                        </p:tgtEl>
                                        <p:attrNameLst>
                                          <p:attrName>style.visibility</p:attrName>
                                        </p:attrNameLst>
                                      </p:cBhvr>
                                      <p:to>
                                        <p:strVal val="visible"/>
                                      </p:to>
                                    </p:set>
                                    <p:animEffect transition="in" filter="dissolve">
                                      <p:cBhvr>
                                        <p:cTn id="196" dur="500"/>
                                        <p:tgtEl>
                                          <p:spTgt spid="1364060"/>
                                        </p:tgtEl>
                                      </p:cBhvr>
                                    </p:animEffect>
                                  </p:childTnLst>
                                </p:cTn>
                              </p:par>
                            </p:childTnLst>
                          </p:cTn>
                        </p:par>
                        <p:par>
                          <p:cTn id="197" fill="hold">
                            <p:stCondLst>
                              <p:cond delay="1000"/>
                            </p:stCondLst>
                            <p:childTnLst>
                              <p:par>
                                <p:cTn id="198" presetID="9" presetClass="entr" presetSubtype="0" fill="hold" grpId="0" nodeType="afterEffect">
                                  <p:stCondLst>
                                    <p:cond delay="0"/>
                                  </p:stCondLst>
                                  <p:childTnLst>
                                    <p:set>
                                      <p:cBhvr>
                                        <p:cTn id="199" dur="1" fill="hold">
                                          <p:stCondLst>
                                            <p:cond delay="0"/>
                                          </p:stCondLst>
                                        </p:cTn>
                                        <p:tgtEl>
                                          <p:spTgt spid="1364061"/>
                                        </p:tgtEl>
                                        <p:attrNameLst>
                                          <p:attrName>style.visibility</p:attrName>
                                        </p:attrNameLst>
                                      </p:cBhvr>
                                      <p:to>
                                        <p:strVal val="visible"/>
                                      </p:to>
                                    </p:set>
                                    <p:animEffect transition="in" filter="dissolve">
                                      <p:cBhvr>
                                        <p:cTn id="200" dur="500"/>
                                        <p:tgtEl>
                                          <p:spTgt spid="1364061"/>
                                        </p:tgtEl>
                                      </p:cBhvr>
                                    </p:animEffect>
                                  </p:childTnLst>
                                </p:cTn>
                              </p:par>
                            </p:childTnLst>
                          </p:cTn>
                        </p:par>
                        <p:par>
                          <p:cTn id="201" fill="hold">
                            <p:stCondLst>
                              <p:cond delay="1500"/>
                            </p:stCondLst>
                            <p:childTnLst>
                              <p:par>
                                <p:cTn id="202" presetID="9" presetClass="entr" presetSubtype="0" fill="hold" grpId="0" nodeType="afterEffect">
                                  <p:stCondLst>
                                    <p:cond delay="0"/>
                                  </p:stCondLst>
                                  <p:childTnLst>
                                    <p:set>
                                      <p:cBhvr>
                                        <p:cTn id="203" dur="1" fill="hold">
                                          <p:stCondLst>
                                            <p:cond delay="0"/>
                                          </p:stCondLst>
                                        </p:cTn>
                                        <p:tgtEl>
                                          <p:spTgt spid="1364062">
                                            <p:txEl>
                                              <p:pRg st="0" end="0"/>
                                            </p:txEl>
                                          </p:spTgt>
                                        </p:tgtEl>
                                        <p:attrNameLst>
                                          <p:attrName>style.visibility</p:attrName>
                                        </p:attrNameLst>
                                      </p:cBhvr>
                                      <p:to>
                                        <p:strVal val="visible"/>
                                      </p:to>
                                    </p:set>
                                    <p:animEffect transition="in" filter="dissolve">
                                      <p:cBhvr>
                                        <p:cTn id="204" dur="500"/>
                                        <p:tgtEl>
                                          <p:spTgt spid="1364062">
                                            <p:txEl>
                                              <p:pRg st="0" end="0"/>
                                            </p:txEl>
                                          </p:spTgt>
                                        </p:tgtEl>
                                      </p:cBhvr>
                                    </p:animEffect>
                                  </p:childTnLst>
                                </p:cTn>
                              </p:par>
                            </p:childTnLst>
                          </p:cTn>
                        </p:par>
                        <p:par>
                          <p:cTn id="205" fill="hold">
                            <p:stCondLst>
                              <p:cond delay="2000"/>
                            </p:stCondLst>
                            <p:childTnLst>
                              <p:par>
                                <p:cTn id="206" presetID="9" presetClass="entr" presetSubtype="0" fill="hold" grpId="0" nodeType="afterEffect">
                                  <p:stCondLst>
                                    <p:cond delay="0"/>
                                  </p:stCondLst>
                                  <p:childTnLst>
                                    <p:set>
                                      <p:cBhvr>
                                        <p:cTn id="207" dur="1" fill="hold">
                                          <p:stCondLst>
                                            <p:cond delay="0"/>
                                          </p:stCondLst>
                                        </p:cTn>
                                        <p:tgtEl>
                                          <p:spTgt spid="1364063">
                                            <p:txEl>
                                              <p:pRg st="0" end="0"/>
                                            </p:txEl>
                                          </p:spTgt>
                                        </p:tgtEl>
                                        <p:attrNameLst>
                                          <p:attrName>style.visibility</p:attrName>
                                        </p:attrNameLst>
                                      </p:cBhvr>
                                      <p:to>
                                        <p:strVal val="visible"/>
                                      </p:to>
                                    </p:set>
                                    <p:animEffect transition="in" filter="dissolve">
                                      <p:cBhvr>
                                        <p:cTn id="208" dur="500"/>
                                        <p:tgtEl>
                                          <p:spTgt spid="1364063">
                                            <p:txEl>
                                              <p:pRg st="0" end="0"/>
                                            </p:txEl>
                                          </p:spTgt>
                                        </p:tgtEl>
                                      </p:cBhvr>
                                    </p:animEffect>
                                  </p:childTnLst>
                                </p:cTn>
                              </p:par>
                            </p:childTnLst>
                          </p:cTn>
                        </p:par>
                      </p:childTnLst>
                    </p:cTn>
                  </p:par>
                  <p:par>
                    <p:cTn id="209" fill="hold">
                      <p:stCondLst>
                        <p:cond delay="indefinite"/>
                      </p:stCondLst>
                      <p:childTnLst>
                        <p:par>
                          <p:cTn id="210" fill="hold">
                            <p:stCondLst>
                              <p:cond delay="0"/>
                            </p:stCondLst>
                            <p:childTnLst>
                              <p:par>
                                <p:cTn id="211" presetID="26" presetClass="entr" presetSubtype="0" fill="hold" grpId="0" nodeType="clickEffect">
                                  <p:stCondLst>
                                    <p:cond delay="0"/>
                                  </p:stCondLst>
                                  <p:childTnLst>
                                    <p:set>
                                      <p:cBhvr>
                                        <p:cTn id="212" dur="1" fill="hold">
                                          <p:stCondLst>
                                            <p:cond delay="0"/>
                                          </p:stCondLst>
                                        </p:cTn>
                                        <p:tgtEl>
                                          <p:spTgt spid="1364066"/>
                                        </p:tgtEl>
                                        <p:attrNameLst>
                                          <p:attrName>style.visibility</p:attrName>
                                        </p:attrNameLst>
                                      </p:cBhvr>
                                      <p:to>
                                        <p:strVal val="visible"/>
                                      </p:to>
                                    </p:set>
                                    <p:animEffect transition="in" filter="wipe(down)">
                                      <p:cBhvr>
                                        <p:cTn id="213" dur="580">
                                          <p:stCondLst>
                                            <p:cond delay="0"/>
                                          </p:stCondLst>
                                        </p:cTn>
                                        <p:tgtEl>
                                          <p:spTgt spid="1364066"/>
                                        </p:tgtEl>
                                      </p:cBhvr>
                                    </p:animEffect>
                                    <p:anim calcmode="lin" valueType="num">
                                      <p:cBhvr>
                                        <p:cTn id="214" dur="1822" tmFilter="0,0; 0.14,0.36; 0.43,0.73; 0.71,0.91; 1.0,1.0">
                                          <p:stCondLst>
                                            <p:cond delay="0"/>
                                          </p:stCondLst>
                                        </p:cTn>
                                        <p:tgtEl>
                                          <p:spTgt spid="1364066"/>
                                        </p:tgtEl>
                                        <p:attrNameLst>
                                          <p:attrName>ppt_x</p:attrName>
                                        </p:attrNameLst>
                                      </p:cBhvr>
                                      <p:tavLst>
                                        <p:tav tm="0">
                                          <p:val>
                                            <p:strVal val="#ppt_x-0.25"/>
                                          </p:val>
                                        </p:tav>
                                        <p:tav tm="100000">
                                          <p:val>
                                            <p:strVal val="#ppt_x"/>
                                          </p:val>
                                        </p:tav>
                                      </p:tavLst>
                                    </p:anim>
                                    <p:anim calcmode="lin" valueType="num">
                                      <p:cBhvr>
                                        <p:cTn id="215" dur="664" tmFilter="0.0,0.0; 0.25,0.07; 0.50,0.2; 0.75,0.467; 1.0,1.0">
                                          <p:stCondLst>
                                            <p:cond delay="0"/>
                                          </p:stCondLst>
                                        </p:cTn>
                                        <p:tgtEl>
                                          <p:spTgt spid="1364066"/>
                                        </p:tgtEl>
                                        <p:attrNameLst>
                                          <p:attrName>ppt_y</p:attrName>
                                        </p:attrNameLst>
                                      </p:cBhvr>
                                      <p:tavLst>
                                        <p:tav tm="0" fmla="#ppt_y-sin(pi*$)/3">
                                          <p:val>
                                            <p:fltVal val="0.5"/>
                                          </p:val>
                                        </p:tav>
                                        <p:tav tm="100000">
                                          <p:val>
                                            <p:fltVal val="1"/>
                                          </p:val>
                                        </p:tav>
                                      </p:tavLst>
                                    </p:anim>
                                    <p:anim calcmode="lin" valueType="num">
                                      <p:cBhvr>
                                        <p:cTn id="216" dur="664" tmFilter="0, 0; 0.125,0.2665; 0.25,0.4; 0.375,0.465; 0.5,0.5;  0.625,0.535; 0.75,0.6; 0.875,0.7335; 1,1">
                                          <p:stCondLst>
                                            <p:cond delay="664"/>
                                          </p:stCondLst>
                                        </p:cTn>
                                        <p:tgtEl>
                                          <p:spTgt spid="1364066"/>
                                        </p:tgtEl>
                                        <p:attrNameLst>
                                          <p:attrName>ppt_y</p:attrName>
                                        </p:attrNameLst>
                                      </p:cBhvr>
                                      <p:tavLst>
                                        <p:tav tm="0" fmla="#ppt_y-sin(pi*$)/9">
                                          <p:val>
                                            <p:fltVal val="0"/>
                                          </p:val>
                                        </p:tav>
                                        <p:tav tm="100000">
                                          <p:val>
                                            <p:fltVal val="1"/>
                                          </p:val>
                                        </p:tav>
                                      </p:tavLst>
                                    </p:anim>
                                    <p:anim calcmode="lin" valueType="num">
                                      <p:cBhvr>
                                        <p:cTn id="217" dur="332" tmFilter="0, 0; 0.125,0.2665; 0.25,0.4; 0.375,0.465; 0.5,0.5;  0.625,0.535; 0.75,0.6; 0.875,0.7335; 1,1">
                                          <p:stCondLst>
                                            <p:cond delay="1324"/>
                                          </p:stCondLst>
                                        </p:cTn>
                                        <p:tgtEl>
                                          <p:spTgt spid="1364066"/>
                                        </p:tgtEl>
                                        <p:attrNameLst>
                                          <p:attrName>ppt_y</p:attrName>
                                        </p:attrNameLst>
                                      </p:cBhvr>
                                      <p:tavLst>
                                        <p:tav tm="0" fmla="#ppt_y-sin(pi*$)/27">
                                          <p:val>
                                            <p:fltVal val="0"/>
                                          </p:val>
                                        </p:tav>
                                        <p:tav tm="100000">
                                          <p:val>
                                            <p:fltVal val="1"/>
                                          </p:val>
                                        </p:tav>
                                      </p:tavLst>
                                    </p:anim>
                                    <p:anim calcmode="lin" valueType="num">
                                      <p:cBhvr>
                                        <p:cTn id="218" dur="164" tmFilter="0, 0; 0.125,0.2665; 0.25,0.4; 0.375,0.465; 0.5,0.5;  0.625,0.535; 0.75,0.6; 0.875,0.7335; 1,1">
                                          <p:stCondLst>
                                            <p:cond delay="1656"/>
                                          </p:stCondLst>
                                        </p:cTn>
                                        <p:tgtEl>
                                          <p:spTgt spid="1364066"/>
                                        </p:tgtEl>
                                        <p:attrNameLst>
                                          <p:attrName>ppt_y</p:attrName>
                                        </p:attrNameLst>
                                      </p:cBhvr>
                                      <p:tavLst>
                                        <p:tav tm="0" fmla="#ppt_y-sin(pi*$)/81">
                                          <p:val>
                                            <p:fltVal val="0"/>
                                          </p:val>
                                        </p:tav>
                                        <p:tav tm="100000">
                                          <p:val>
                                            <p:fltVal val="1"/>
                                          </p:val>
                                        </p:tav>
                                      </p:tavLst>
                                    </p:anim>
                                    <p:animScale>
                                      <p:cBhvr>
                                        <p:cTn id="219" dur="26">
                                          <p:stCondLst>
                                            <p:cond delay="650"/>
                                          </p:stCondLst>
                                        </p:cTn>
                                        <p:tgtEl>
                                          <p:spTgt spid="1364066"/>
                                        </p:tgtEl>
                                      </p:cBhvr>
                                      <p:to x="100000" y="60000"/>
                                    </p:animScale>
                                    <p:animScale>
                                      <p:cBhvr>
                                        <p:cTn id="220" dur="166" decel="50000">
                                          <p:stCondLst>
                                            <p:cond delay="676"/>
                                          </p:stCondLst>
                                        </p:cTn>
                                        <p:tgtEl>
                                          <p:spTgt spid="1364066"/>
                                        </p:tgtEl>
                                      </p:cBhvr>
                                      <p:to x="100000" y="100000"/>
                                    </p:animScale>
                                    <p:animScale>
                                      <p:cBhvr>
                                        <p:cTn id="221" dur="26">
                                          <p:stCondLst>
                                            <p:cond delay="1312"/>
                                          </p:stCondLst>
                                        </p:cTn>
                                        <p:tgtEl>
                                          <p:spTgt spid="1364066"/>
                                        </p:tgtEl>
                                      </p:cBhvr>
                                      <p:to x="100000" y="80000"/>
                                    </p:animScale>
                                    <p:animScale>
                                      <p:cBhvr>
                                        <p:cTn id="222" dur="166" decel="50000">
                                          <p:stCondLst>
                                            <p:cond delay="1338"/>
                                          </p:stCondLst>
                                        </p:cTn>
                                        <p:tgtEl>
                                          <p:spTgt spid="1364066"/>
                                        </p:tgtEl>
                                      </p:cBhvr>
                                      <p:to x="100000" y="100000"/>
                                    </p:animScale>
                                    <p:animScale>
                                      <p:cBhvr>
                                        <p:cTn id="223" dur="26">
                                          <p:stCondLst>
                                            <p:cond delay="1642"/>
                                          </p:stCondLst>
                                        </p:cTn>
                                        <p:tgtEl>
                                          <p:spTgt spid="1364066"/>
                                        </p:tgtEl>
                                      </p:cBhvr>
                                      <p:to x="100000" y="90000"/>
                                    </p:animScale>
                                    <p:animScale>
                                      <p:cBhvr>
                                        <p:cTn id="224" dur="166" decel="50000">
                                          <p:stCondLst>
                                            <p:cond delay="1668"/>
                                          </p:stCondLst>
                                        </p:cTn>
                                        <p:tgtEl>
                                          <p:spTgt spid="1364066"/>
                                        </p:tgtEl>
                                      </p:cBhvr>
                                      <p:to x="100000" y="100000"/>
                                    </p:animScale>
                                    <p:animScale>
                                      <p:cBhvr>
                                        <p:cTn id="225" dur="26">
                                          <p:stCondLst>
                                            <p:cond delay="1808"/>
                                          </p:stCondLst>
                                        </p:cTn>
                                        <p:tgtEl>
                                          <p:spTgt spid="1364066"/>
                                        </p:tgtEl>
                                      </p:cBhvr>
                                      <p:to x="100000" y="95000"/>
                                    </p:animScale>
                                    <p:animScale>
                                      <p:cBhvr>
                                        <p:cTn id="226" dur="166" decel="50000">
                                          <p:stCondLst>
                                            <p:cond delay="1834"/>
                                          </p:stCondLst>
                                        </p:cTn>
                                        <p:tgtEl>
                                          <p:spTgt spid="1364066"/>
                                        </p:tgtEl>
                                      </p:cBhvr>
                                      <p:to x="100000" y="100000"/>
                                    </p:animScale>
                                  </p:childTnLst>
                                </p:cTn>
                              </p:par>
                            </p:childTnLst>
                          </p:cTn>
                        </p:par>
                        <p:par>
                          <p:cTn id="227" fill="hold">
                            <p:stCondLst>
                              <p:cond delay="2000"/>
                            </p:stCondLst>
                            <p:childTnLst>
                              <p:par>
                                <p:cTn id="228" presetID="9" presetClass="entr" presetSubtype="0" fill="hold" grpId="0" nodeType="afterEffect">
                                  <p:stCondLst>
                                    <p:cond delay="0"/>
                                  </p:stCondLst>
                                  <p:childTnLst>
                                    <p:set>
                                      <p:cBhvr>
                                        <p:cTn id="229" dur="1" fill="hold">
                                          <p:stCondLst>
                                            <p:cond delay="0"/>
                                          </p:stCondLst>
                                        </p:cTn>
                                        <p:tgtEl>
                                          <p:spTgt spid="1364050"/>
                                        </p:tgtEl>
                                        <p:attrNameLst>
                                          <p:attrName>style.visibility</p:attrName>
                                        </p:attrNameLst>
                                      </p:cBhvr>
                                      <p:to>
                                        <p:strVal val="visible"/>
                                      </p:to>
                                    </p:set>
                                    <p:animEffect transition="in" filter="dissolve">
                                      <p:cBhvr>
                                        <p:cTn id="230" dur="500"/>
                                        <p:tgtEl>
                                          <p:spTgt spid="1364050"/>
                                        </p:tgtEl>
                                      </p:cBhvr>
                                    </p:animEffect>
                                  </p:childTnLst>
                                </p:cTn>
                              </p:par>
                            </p:childTnLst>
                          </p:cTn>
                        </p:par>
                      </p:childTnLst>
                    </p:cTn>
                  </p:par>
                  <p:par>
                    <p:cTn id="231" fill="hold">
                      <p:stCondLst>
                        <p:cond delay="indefinite"/>
                      </p:stCondLst>
                      <p:childTnLst>
                        <p:par>
                          <p:cTn id="232" fill="hold">
                            <p:stCondLst>
                              <p:cond delay="0"/>
                            </p:stCondLst>
                            <p:childTnLst>
                              <p:par>
                                <p:cTn id="233" presetID="53" presetClass="entr" presetSubtype="0" fill="hold" grpId="0" nodeType="clickEffect">
                                  <p:stCondLst>
                                    <p:cond delay="0"/>
                                  </p:stCondLst>
                                  <p:childTnLst>
                                    <p:set>
                                      <p:cBhvr>
                                        <p:cTn id="234" dur="1" fill="hold">
                                          <p:stCondLst>
                                            <p:cond delay="0"/>
                                          </p:stCondLst>
                                        </p:cTn>
                                        <p:tgtEl>
                                          <p:spTgt spid="1363972"/>
                                        </p:tgtEl>
                                        <p:attrNameLst>
                                          <p:attrName>style.visibility</p:attrName>
                                        </p:attrNameLst>
                                      </p:cBhvr>
                                      <p:to>
                                        <p:strVal val="visible"/>
                                      </p:to>
                                    </p:set>
                                    <p:anim calcmode="lin" valueType="num">
                                      <p:cBhvr>
                                        <p:cTn id="235" dur="500" fill="hold"/>
                                        <p:tgtEl>
                                          <p:spTgt spid="1363972"/>
                                        </p:tgtEl>
                                        <p:attrNameLst>
                                          <p:attrName>ppt_w</p:attrName>
                                        </p:attrNameLst>
                                      </p:cBhvr>
                                      <p:tavLst>
                                        <p:tav tm="0">
                                          <p:val>
                                            <p:fltVal val="0"/>
                                          </p:val>
                                        </p:tav>
                                        <p:tav tm="100000">
                                          <p:val>
                                            <p:strVal val="#ppt_w"/>
                                          </p:val>
                                        </p:tav>
                                      </p:tavLst>
                                    </p:anim>
                                    <p:anim calcmode="lin" valueType="num">
                                      <p:cBhvr>
                                        <p:cTn id="236" dur="500" fill="hold"/>
                                        <p:tgtEl>
                                          <p:spTgt spid="1363972"/>
                                        </p:tgtEl>
                                        <p:attrNameLst>
                                          <p:attrName>ppt_h</p:attrName>
                                        </p:attrNameLst>
                                      </p:cBhvr>
                                      <p:tavLst>
                                        <p:tav tm="0">
                                          <p:val>
                                            <p:fltVal val="0"/>
                                          </p:val>
                                        </p:tav>
                                        <p:tav tm="100000">
                                          <p:val>
                                            <p:strVal val="#ppt_h"/>
                                          </p:val>
                                        </p:tav>
                                      </p:tavLst>
                                    </p:anim>
                                    <p:animEffect transition="in" filter="fade">
                                      <p:cBhvr>
                                        <p:cTn id="237" dur="500"/>
                                        <p:tgtEl>
                                          <p:spTgt spid="1363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4055" grpId="0" build="p" autoUpdateAnimBg="0" advAuto="0"/>
      <p:bldP spid="1363972" grpId="0" animBg="1"/>
      <p:bldP spid="1363988" grpId="0" animBg="1"/>
      <p:bldP spid="1363989" grpId="0"/>
      <p:bldP spid="1363990" grpId="0"/>
      <p:bldP spid="1363991" grpId="0" animBg="1"/>
      <p:bldP spid="1363992" grpId="0" animBg="1"/>
      <p:bldP spid="1363997" grpId="0"/>
      <p:bldP spid="1363998" grpId="0"/>
      <p:bldP spid="1363999" grpId="0"/>
      <p:bldP spid="1364000" grpId="0"/>
      <p:bldP spid="1364001" grpId="0"/>
      <p:bldP spid="1364005" grpId="0"/>
      <p:bldP spid="1364006" grpId="0" animBg="1"/>
      <p:bldP spid="1364007" grpId="0" animBg="1"/>
      <p:bldP spid="1364011" grpId="0" animBg="1"/>
      <p:bldP spid="1364012" grpId="0" animBg="1"/>
      <p:bldP spid="1364013" grpId="0" animBg="1"/>
      <p:bldP spid="1364014" grpId="0"/>
      <p:bldP spid="1364015" grpId="0"/>
      <p:bldP spid="1364019" grpId="0" animBg="1"/>
      <p:bldP spid="1364020" grpId="0" animBg="1"/>
      <p:bldP spid="1364050" grpId="0"/>
      <p:bldP spid="1364053" grpId="0" build="p" autoUpdateAnimBg="0"/>
      <p:bldP spid="1364054" grpId="0" build="p" autoUpdateAnimBg="0"/>
      <p:bldP spid="1364056" grpId="0" animBg="1"/>
      <p:bldP spid="1364057" grpId="0" build="p" autoUpdateAnimBg="0" advAuto="0"/>
      <p:bldP spid="1364058" grpId="0" animBg="1"/>
      <p:bldP spid="1364059" grpId="0" build="p" autoUpdateAnimBg="0"/>
      <p:bldP spid="1364060" grpId="0" animBg="1"/>
      <p:bldP spid="1364061" grpId="0" animBg="1"/>
      <p:bldP spid="1364062" grpId="0" build="p" autoUpdateAnimBg="0" advAuto="0"/>
      <p:bldP spid="1364063" grpId="0" build="p" autoUpdateAnimBg="0" advAuto="0"/>
      <p:bldP spid="1364066" grpId="0"/>
      <p:bldP spid="1364068" grpId="0"/>
      <p:bldP spid="1364070" grpId="0"/>
      <p:bldP spid="1364072" grpId="0"/>
      <p:bldP spid="1364074" grpId="0"/>
      <p:bldP spid="1364076" grpId="0"/>
      <p:bldP spid="1364076" grpId="1"/>
      <p:bldP spid="1364078" grpId="0"/>
      <p:bldP spid="1364078" grpId="1"/>
      <p:bldP spid="1364080" grpId="0"/>
      <p:bldP spid="1364082"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511" name="Rectangle 55"/>
          <p:cNvSpPr>
            <a:spLocks noChangeArrowheads="1"/>
          </p:cNvSpPr>
          <p:nvPr/>
        </p:nvSpPr>
        <p:spPr bwMode="auto">
          <a:xfrm>
            <a:off x="6094413" y="4794250"/>
            <a:ext cx="933450" cy="366713"/>
          </a:xfrm>
          <a:prstGeom prst="rect">
            <a:avLst/>
          </a:prstGeom>
          <a:noFill/>
          <a:ln w="9525">
            <a:noFill/>
            <a:miter lim="800000"/>
            <a:headEnd/>
            <a:tailEnd/>
          </a:ln>
        </p:spPr>
        <p:txBody>
          <a:bodyPr wrap="none">
            <a:spAutoFit/>
          </a:bodyPr>
          <a:lstStyle/>
          <a:p>
            <a:r>
              <a:rPr lang="en-US" sz="1800">
                <a:solidFill>
                  <a:srgbClr val="000000"/>
                </a:solidFill>
              </a:rPr>
              <a:t>(350 K)</a:t>
            </a:r>
          </a:p>
        </p:txBody>
      </p:sp>
      <p:sp>
        <p:nvSpPr>
          <p:cNvPr id="915509" name="Rectangle 53"/>
          <p:cNvSpPr>
            <a:spLocks noChangeArrowheads="1"/>
          </p:cNvSpPr>
          <p:nvPr/>
        </p:nvSpPr>
        <p:spPr bwMode="auto">
          <a:xfrm>
            <a:off x="4273550" y="4475163"/>
            <a:ext cx="1339850" cy="366712"/>
          </a:xfrm>
          <a:prstGeom prst="rect">
            <a:avLst/>
          </a:prstGeom>
          <a:noFill/>
          <a:ln w="9525">
            <a:noFill/>
            <a:miter lim="800000"/>
            <a:headEnd/>
            <a:tailEnd/>
          </a:ln>
        </p:spPr>
        <p:txBody>
          <a:bodyPr wrap="none">
            <a:spAutoFit/>
          </a:bodyPr>
          <a:lstStyle/>
          <a:p>
            <a:r>
              <a:rPr lang="en-US" sz="1800">
                <a:solidFill>
                  <a:srgbClr val="000000"/>
                </a:solidFill>
              </a:rPr>
              <a:t>151.95 kPa</a:t>
            </a:r>
          </a:p>
        </p:txBody>
      </p:sp>
      <p:sp>
        <p:nvSpPr>
          <p:cNvPr id="915476" name="Rectangle 20"/>
          <p:cNvSpPr>
            <a:spLocks noChangeArrowheads="1"/>
          </p:cNvSpPr>
          <p:nvPr/>
        </p:nvSpPr>
        <p:spPr bwMode="auto">
          <a:xfrm>
            <a:off x="1982788" y="1957388"/>
            <a:ext cx="901700" cy="396875"/>
          </a:xfrm>
          <a:prstGeom prst="rect">
            <a:avLst/>
          </a:prstGeom>
          <a:noFill/>
          <a:ln w="9525">
            <a:noFill/>
            <a:miter lim="800000"/>
            <a:headEnd/>
            <a:tailEnd/>
          </a:ln>
        </p:spPr>
        <p:txBody>
          <a:bodyPr wrap="none">
            <a:spAutoFit/>
          </a:bodyPr>
          <a:lstStyle/>
          <a:p>
            <a:r>
              <a:rPr lang="en-US" sz="2000">
                <a:solidFill>
                  <a:srgbClr val="000000"/>
                </a:solidFill>
              </a:rPr>
              <a:t>Mg (s)</a:t>
            </a:r>
          </a:p>
        </p:txBody>
      </p:sp>
      <p:sp>
        <p:nvSpPr>
          <p:cNvPr id="915458" name="Rectangle 2"/>
          <p:cNvSpPr>
            <a:spLocks noChangeArrowheads="1"/>
          </p:cNvSpPr>
          <p:nvPr/>
        </p:nvSpPr>
        <p:spPr bwMode="auto">
          <a:xfrm>
            <a:off x="1524000" y="2854325"/>
            <a:ext cx="1358900" cy="366713"/>
          </a:xfrm>
          <a:prstGeom prst="rect">
            <a:avLst/>
          </a:prstGeom>
          <a:noFill/>
          <a:ln w="9525">
            <a:noFill/>
            <a:miter lim="800000"/>
            <a:headEnd/>
            <a:tailEnd/>
          </a:ln>
        </p:spPr>
        <p:txBody>
          <a:bodyPr wrap="none" anchor="ctr">
            <a:spAutoFit/>
          </a:bodyPr>
          <a:lstStyle/>
          <a:p>
            <a:pPr algn="l"/>
            <a:r>
              <a:rPr lang="en-US" sz="1800">
                <a:solidFill>
                  <a:srgbClr val="000000"/>
                </a:solidFill>
                <a:ea typeface="Times New Roman" pitchFamily="18" charset="0"/>
                <a:cs typeface="Arial" charset="0"/>
              </a:rPr>
              <a:t>V = 250 mL</a:t>
            </a:r>
          </a:p>
        </p:txBody>
      </p:sp>
      <p:sp>
        <p:nvSpPr>
          <p:cNvPr id="915462" name="Freeform 6"/>
          <p:cNvSpPr>
            <a:spLocks/>
          </p:cNvSpPr>
          <p:nvPr/>
        </p:nvSpPr>
        <p:spPr bwMode="auto">
          <a:xfrm>
            <a:off x="2971800" y="3048000"/>
            <a:ext cx="1398588" cy="0"/>
          </a:xfrm>
          <a:custGeom>
            <a:avLst/>
            <a:gdLst>
              <a:gd name="T0" fmla="*/ 0 w 2204"/>
              <a:gd name="T1" fmla="*/ 0 h 1"/>
              <a:gd name="T2" fmla="*/ 2147483647 w 2204"/>
              <a:gd name="T3" fmla="*/ 0 h 1"/>
              <a:gd name="T4" fmla="*/ 0 60000 65536"/>
              <a:gd name="T5" fmla="*/ 0 60000 65536"/>
              <a:gd name="T6" fmla="*/ 0 w 2204"/>
              <a:gd name="T7" fmla="*/ 0 h 1"/>
              <a:gd name="T8" fmla="*/ 2204 w 2204"/>
              <a:gd name="T9" fmla="*/ 0 h 1"/>
            </a:gdLst>
            <a:ahLst/>
            <a:cxnLst>
              <a:cxn ang="T4">
                <a:pos x="T0" y="T1"/>
              </a:cxn>
              <a:cxn ang="T5">
                <a:pos x="T2" y="T3"/>
              </a:cxn>
            </a:cxnLst>
            <a:rect l="T6" t="T7" r="T8" b="T9"/>
            <a:pathLst>
              <a:path w="2204" h="1">
                <a:moveTo>
                  <a:pt x="0" y="0"/>
                </a:moveTo>
                <a:lnTo>
                  <a:pt x="2204" y="0"/>
                </a:lnTo>
              </a:path>
            </a:pathLst>
          </a:custGeom>
          <a:noFill/>
          <a:ln w="9525">
            <a:solidFill>
              <a:srgbClr val="000000"/>
            </a:solidFill>
            <a:round/>
            <a:headEnd/>
            <a:tailEnd type="triangle" w="med" len="med"/>
          </a:ln>
        </p:spPr>
        <p:txBody>
          <a:bodyPr/>
          <a:lstStyle/>
          <a:p>
            <a:endParaRPr lang="en-US">
              <a:solidFill>
                <a:srgbClr val="000000"/>
              </a:solidFill>
            </a:endParaRPr>
          </a:p>
        </p:txBody>
      </p:sp>
      <p:sp>
        <p:nvSpPr>
          <p:cNvPr id="915463" name="Freeform 7"/>
          <p:cNvSpPr>
            <a:spLocks/>
          </p:cNvSpPr>
          <p:nvPr/>
        </p:nvSpPr>
        <p:spPr bwMode="auto">
          <a:xfrm>
            <a:off x="2671763" y="3505200"/>
            <a:ext cx="1677987" cy="0"/>
          </a:xfrm>
          <a:custGeom>
            <a:avLst/>
            <a:gdLst>
              <a:gd name="T0" fmla="*/ 0 w 2642"/>
              <a:gd name="T1" fmla="*/ 0 h 1"/>
              <a:gd name="T2" fmla="*/ 2147483647 w 2642"/>
              <a:gd name="T3" fmla="*/ 0 h 1"/>
              <a:gd name="T4" fmla="*/ 0 60000 65536"/>
              <a:gd name="T5" fmla="*/ 0 60000 65536"/>
              <a:gd name="T6" fmla="*/ 0 w 2642"/>
              <a:gd name="T7" fmla="*/ 0 h 1"/>
              <a:gd name="T8" fmla="*/ 2642 w 2642"/>
              <a:gd name="T9" fmla="*/ 0 h 1"/>
            </a:gdLst>
            <a:ahLst/>
            <a:cxnLst>
              <a:cxn ang="T4">
                <a:pos x="T0" y="T1"/>
              </a:cxn>
              <a:cxn ang="T5">
                <a:pos x="T2" y="T3"/>
              </a:cxn>
            </a:cxnLst>
            <a:rect l="T6" t="T7" r="T8" b="T9"/>
            <a:pathLst>
              <a:path w="2642" h="1">
                <a:moveTo>
                  <a:pt x="0" y="0"/>
                </a:moveTo>
                <a:lnTo>
                  <a:pt x="2642" y="0"/>
                </a:lnTo>
              </a:path>
            </a:pathLst>
          </a:custGeom>
          <a:noFill/>
          <a:ln w="9525">
            <a:solidFill>
              <a:srgbClr val="000000"/>
            </a:solidFill>
            <a:round/>
            <a:headEnd/>
            <a:tailEnd type="triangle" w="med" len="med"/>
          </a:ln>
        </p:spPr>
        <p:txBody>
          <a:bodyPr/>
          <a:lstStyle/>
          <a:p>
            <a:endParaRPr lang="en-US">
              <a:solidFill>
                <a:srgbClr val="000000"/>
              </a:solidFill>
            </a:endParaRPr>
          </a:p>
        </p:txBody>
      </p:sp>
      <p:sp>
        <p:nvSpPr>
          <p:cNvPr id="915464" name="Freeform 8"/>
          <p:cNvSpPr>
            <a:spLocks/>
          </p:cNvSpPr>
          <p:nvPr/>
        </p:nvSpPr>
        <p:spPr bwMode="auto">
          <a:xfrm>
            <a:off x="2895600" y="3962400"/>
            <a:ext cx="1423988" cy="0"/>
          </a:xfrm>
          <a:custGeom>
            <a:avLst/>
            <a:gdLst>
              <a:gd name="T0" fmla="*/ 0 w 2242"/>
              <a:gd name="T1" fmla="*/ 0 h 1"/>
              <a:gd name="T2" fmla="*/ 2147483647 w 2242"/>
              <a:gd name="T3" fmla="*/ 0 h 1"/>
              <a:gd name="T4" fmla="*/ 0 60000 65536"/>
              <a:gd name="T5" fmla="*/ 0 60000 65536"/>
              <a:gd name="T6" fmla="*/ 0 w 2242"/>
              <a:gd name="T7" fmla="*/ 0 h 1"/>
              <a:gd name="T8" fmla="*/ 2242 w 2242"/>
              <a:gd name="T9" fmla="*/ 0 h 1"/>
            </a:gdLst>
            <a:ahLst/>
            <a:cxnLst>
              <a:cxn ang="T4">
                <a:pos x="T0" y="T1"/>
              </a:cxn>
              <a:cxn ang="T5">
                <a:pos x="T2" y="T3"/>
              </a:cxn>
            </a:cxnLst>
            <a:rect l="T6" t="T7" r="T8" b="T9"/>
            <a:pathLst>
              <a:path w="2242" h="1">
                <a:moveTo>
                  <a:pt x="0" y="0"/>
                </a:moveTo>
                <a:lnTo>
                  <a:pt x="2242" y="0"/>
                </a:lnTo>
              </a:path>
            </a:pathLst>
          </a:custGeom>
          <a:noFill/>
          <a:ln w="9525">
            <a:solidFill>
              <a:srgbClr val="000000"/>
            </a:solidFill>
            <a:round/>
            <a:headEnd/>
            <a:tailEnd type="triangle" w="med" len="med"/>
          </a:ln>
        </p:spPr>
        <p:txBody>
          <a:bodyPr/>
          <a:lstStyle/>
          <a:p>
            <a:endParaRPr lang="en-US">
              <a:solidFill>
                <a:srgbClr val="000000"/>
              </a:solidFill>
            </a:endParaRPr>
          </a:p>
        </p:txBody>
      </p:sp>
      <p:sp>
        <p:nvSpPr>
          <p:cNvPr id="222217" name="Rectangle 9"/>
          <p:cNvSpPr>
            <a:spLocks noChangeArrowheads="1"/>
          </p:cNvSpPr>
          <p:nvPr/>
        </p:nvSpPr>
        <p:spPr bwMode="auto">
          <a:xfrm>
            <a:off x="838200" y="1066800"/>
            <a:ext cx="7672388" cy="641350"/>
          </a:xfrm>
          <a:prstGeom prst="rect">
            <a:avLst/>
          </a:prstGeom>
          <a:noFill/>
          <a:ln w="9525">
            <a:noFill/>
            <a:miter lim="800000"/>
            <a:headEnd/>
            <a:tailEnd/>
          </a:ln>
        </p:spPr>
        <p:txBody>
          <a:bodyPr wrap="none" anchor="ctr">
            <a:spAutoFit/>
          </a:bodyPr>
          <a:lstStyle/>
          <a:p>
            <a:pPr algn="l"/>
            <a:r>
              <a:rPr lang="en-US" sz="1800">
                <a:solidFill>
                  <a:srgbClr val="333399"/>
                </a:solidFill>
                <a:ea typeface="Times New Roman" pitchFamily="18" charset="0"/>
                <a:cs typeface="Arial" charset="0"/>
              </a:rPr>
              <a:t>What mass solid magnesium is required to react </a:t>
            </a:r>
            <a:r>
              <a:rPr lang="en-US" sz="1800" baseline="30000">
                <a:solidFill>
                  <a:srgbClr val="333399"/>
                </a:solidFill>
                <a:ea typeface="Times New Roman" pitchFamily="18" charset="0"/>
                <a:cs typeface="Arial" charset="0"/>
              </a:rPr>
              <a:t>w</a:t>
            </a:r>
            <a:r>
              <a:rPr lang="en-US" sz="1800">
                <a:solidFill>
                  <a:srgbClr val="333399"/>
                </a:solidFill>
                <a:ea typeface="Times New Roman" pitchFamily="18" charset="0"/>
                <a:cs typeface="Arial" charset="0"/>
              </a:rPr>
              <a:t>/250 mL carbon dioxide </a:t>
            </a:r>
          </a:p>
          <a:p>
            <a:pPr algn="l"/>
            <a:r>
              <a:rPr lang="en-US" sz="1800">
                <a:solidFill>
                  <a:srgbClr val="333399"/>
                </a:solidFill>
                <a:ea typeface="Times New Roman" pitchFamily="18" charset="0"/>
                <a:cs typeface="Arial" charset="0"/>
              </a:rPr>
              <a:t>at 1.5 atm and 77</a:t>
            </a:r>
            <a:r>
              <a:rPr lang="en-US" sz="1800" baseline="30000">
                <a:solidFill>
                  <a:srgbClr val="333399"/>
                </a:solidFill>
                <a:ea typeface="Times New Roman" pitchFamily="18" charset="0"/>
                <a:cs typeface="Arial" charset="0"/>
              </a:rPr>
              <a:t>o</a:t>
            </a:r>
            <a:r>
              <a:rPr lang="en-US" sz="1800">
                <a:solidFill>
                  <a:srgbClr val="333399"/>
                </a:solidFill>
                <a:ea typeface="Times New Roman" pitchFamily="18" charset="0"/>
                <a:cs typeface="Arial" charset="0"/>
              </a:rPr>
              <a:t>C to produce solid magnesium oxide and solid carbon?</a:t>
            </a:r>
            <a:endParaRPr lang="en-US" sz="1800" b="1">
              <a:solidFill>
                <a:srgbClr val="333399"/>
              </a:solidFill>
              <a:ea typeface="Times New Roman" pitchFamily="18" charset="0"/>
              <a:cs typeface="Arial" charset="0"/>
              <a:sym typeface="Wingdings" pitchFamily="2" charset="2"/>
            </a:endParaRPr>
          </a:p>
        </p:txBody>
      </p:sp>
      <p:sp>
        <p:nvSpPr>
          <p:cNvPr id="915466" name="Rectangle 10"/>
          <p:cNvSpPr>
            <a:spLocks noChangeArrowheads="1"/>
          </p:cNvSpPr>
          <p:nvPr/>
        </p:nvSpPr>
        <p:spPr bwMode="auto">
          <a:xfrm>
            <a:off x="1528763" y="3308350"/>
            <a:ext cx="1087437" cy="366713"/>
          </a:xfrm>
          <a:prstGeom prst="rect">
            <a:avLst/>
          </a:prstGeom>
          <a:noFill/>
          <a:ln w="9525">
            <a:noFill/>
            <a:miter lim="800000"/>
            <a:headEnd/>
            <a:tailEnd/>
          </a:ln>
        </p:spPr>
        <p:txBody>
          <a:bodyPr wrap="none" anchor="ctr">
            <a:spAutoFit/>
          </a:bodyPr>
          <a:lstStyle/>
          <a:p>
            <a:pPr algn="l"/>
            <a:r>
              <a:rPr lang="en-US" sz="1800">
                <a:solidFill>
                  <a:srgbClr val="000000"/>
                </a:solidFill>
                <a:ea typeface="Times New Roman" pitchFamily="18" charset="0"/>
                <a:cs typeface="Arial" charset="0"/>
              </a:rPr>
              <a:t>T = 77</a:t>
            </a:r>
            <a:r>
              <a:rPr lang="en-US" sz="1800" baseline="30000">
                <a:solidFill>
                  <a:srgbClr val="000000"/>
                </a:solidFill>
                <a:ea typeface="Times New Roman" pitchFamily="18" charset="0"/>
                <a:cs typeface="Arial" charset="0"/>
              </a:rPr>
              <a:t>o</a:t>
            </a:r>
            <a:r>
              <a:rPr lang="en-US" sz="1800">
                <a:solidFill>
                  <a:srgbClr val="000000"/>
                </a:solidFill>
                <a:ea typeface="Times New Roman" pitchFamily="18" charset="0"/>
                <a:cs typeface="Arial" charset="0"/>
              </a:rPr>
              <a:t>C</a:t>
            </a:r>
          </a:p>
        </p:txBody>
      </p:sp>
      <p:sp>
        <p:nvSpPr>
          <p:cNvPr id="222219" name="Rectangle 11"/>
          <p:cNvSpPr>
            <a:spLocks noChangeArrowheads="1"/>
          </p:cNvSpPr>
          <p:nvPr/>
        </p:nvSpPr>
        <p:spPr bwMode="auto">
          <a:xfrm>
            <a:off x="533400" y="5160963"/>
            <a:ext cx="184150" cy="366712"/>
          </a:xfrm>
          <a:prstGeom prst="rect">
            <a:avLst/>
          </a:prstGeom>
          <a:noFill/>
          <a:ln w="9525">
            <a:noFill/>
            <a:miter lim="800000"/>
            <a:headEnd/>
            <a:tailEnd/>
          </a:ln>
        </p:spPr>
        <p:txBody>
          <a:bodyPr wrap="none" anchor="ctr">
            <a:spAutoFit/>
          </a:bodyPr>
          <a:lstStyle/>
          <a:p>
            <a:pPr algn="l"/>
            <a:endParaRPr lang="en-US" sz="1800">
              <a:solidFill>
                <a:srgbClr val="000000"/>
              </a:solidFill>
            </a:endParaRPr>
          </a:p>
        </p:txBody>
      </p:sp>
      <p:sp>
        <p:nvSpPr>
          <p:cNvPr id="915468" name="Rectangle 12"/>
          <p:cNvSpPr>
            <a:spLocks noChangeArrowheads="1"/>
          </p:cNvSpPr>
          <p:nvPr/>
        </p:nvSpPr>
        <p:spPr bwMode="auto">
          <a:xfrm>
            <a:off x="1524000" y="3748088"/>
            <a:ext cx="1358900" cy="366712"/>
          </a:xfrm>
          <a:prstGeom prst="rect">
            <a:avLst/>
          </a:prstGeom>
          <a:noFill/>
          <a:ln w="9525">
            <a:noFill/>
            <a:miter lim="800000"/>
            <a:headEnd/>
            <a:tailEnd/>
          </a:ln>
        </p:spPr>
        <p:txBody>
          <a:bodyPr wrap="none" anchor="ctr">
            <a:spAutoFit/>
          </a:bodyPr>
          <a:lstStyle/>
          <a:p>
            <a:pPr algn="l"/>
            <a:r>
              <a:rPr lang="en-US" sz="1800">
                <a:solidFill>
                  <a:srgbClr val="000000"/>
                </a:solidFill>
                <a:cs typeface="Times New Roman" pitchFamily="18" charset="0"/>
              </a:rPr>
              <a:t>P = 1.5 atm</a:t>
            </a:r>
            <a:endParaRPr lang="en-US" sz="1800">
              <a:solidFill>
                <a:srgbClr val="000000"/>
              </a:solidFill>
            </a:endParaRPr>
          </a:p>
        </p:txBody>
      </p:sp>
      <p:sp>
        <p:nvSpPr>
          <p:cNvPr id="915470" name="Text Box 14"/>
          <p:cNvSpPr txBox="1">
            <a:spLocks noChangeArrowheads="1"/>
          </p:cNvSpPr>
          <p:nvPr/>
        </p:nvSpPr>
        <p:spPr bwMode="auto">
          <a:xfrm>
            <a:off x="3265488" y="2284413"/>
            <a:ext cx="946150" cy="366712"/>
          </a:xfrm>
          <a:prstGeom prst="rect">
            <a:avLst/>
          </a:prstGeom>
          <a:noFill/>
          <a:ln w="9525">
            <a:noFill/>
            <a:miter lim="800000"/>
            <a:headEnd/>
            <a:tailEnd/>
          </a:ln>
        </p:spPr>
        <p:txBody>
          <a:bodyPr wrap="none">
            <a:spAutoFit/>
          </a:bodyPr>
          <a:lstStyle/>
          <a:p>
            <a:r>
              <a:rPr lang="en-US" sz="1800">
                <a:solidFill>
                  <a:srgbClr val="000000"/>
                </a:solidFill>
              </a:rPr>
              <a:t>250 mL</a:t>
            </a:r>
          </a:p>
        </p:txBody>
      </p:sp>
      <p:sp>
        <p:nvSpPr>
          <p:cNvPr id="915473" name="Rectangle 17"/>
          <p:cNvSpPr>
            <a:spLocks noChangeArrowheads="1"/>
          </p:cNvSpPr>
          <p:nvPr/>
        </p:nvSpPr>
        <p:spPr bwMode="auto">
          <a:xfrm>
            <a:off x="1827213" y="2312988"/>
            <a:ext cx="908050" cy="366712"/>
          </a:xfrm>
          <a:prstGeom prst="rect">
            <a:avLst/>
          </a:prstGeom>
          <a:noFill/>
          <a:ln w="9525">
            <a:noFill/>
            <a:miter lim="800000"/>
            <a:headEnd/>
            <a:tailEnd/>
          </a:ln>
        </p:spPr>
        <p:txBody>
          <a:bodyPr wrap="none">
            <a:spAutoFit/>
          </a:bodyPr>
          <a:lstStyle/>
          <a:p>
            <a:r>
              <a:rPr lang="en-US" sz="1800">
                <a:solidFill>
                  <a:srgbClr val="000000"/>
                </a:solidFill>
                <a:ea typeface="Times New Roman" pitchFamily="18" charset="0"/>
                <a:cs typeface="Arial" charset="0"/>
              </a:rPr>
              <a:t>X g Mg</a:t>
            </a:r>
          </a:p>
        </p:txBody>
      </p:sp>
      <p:sp>
        <p:nvSpPr>
          <p:cNvPr id="915474" name="Line 18"/>
          <p:cNvSpPr>
            <a:spLocks noChangeShapeType="1"/>
          </p:cNvSpPr>
          <p:nvPr/>
        </p:nvSpPr>
        <p:spPr bwMode="auto">
          <a:xfrm>
            <a:off x="4397375" y="2166938"/>
            <a:ext cx="476250" cy="0"/>
          </a:xfrm>
          <a:prstGeom prst="line">
            <a:avLst/>
          </a:prstGeom>
          <a:noFill/>
          <a:ln w="19050">
            <a:solidFill>
              <a:schemeClr val="tx1"/>
            </a:solidFill>
            <a:round/>
            <a:headEnd/>
            <a:tailEnd type="triangle" w="med" len="med"/>
          </a:ln>
        </p:spPr>
        <p:txBody>
          <a:bodyPr/>
          <a:lstStyle/>
          <a:p>
            <a:endParaRPr lang="en-US">
              <a:solidFill>
                <a:srgbClr val="000000"/>
              </a:solidFill>
            </a:endParaRPr>
          </a:p>
        </p:txBody>
      </p:sp>
      <p:sp>
        <p:nvSpPr>
          <p:cNvPr id="915478" name="Rectangle 22"/>
          <p:cNvSpPr>
            <a:spLocks noChangeArrowheads="1"/>
          </p:cNvSpPr>
          <p:nvPr/>
        </p:nvSpPr>
        <p:spPr bwMode="auto">
          <a:xfrm>
            <a:off x="2906713" y="1949450"/>
            <a:ext cx="1393825" cy="396875"/>
          </a:xfrm>
          <a:prstGeom prst="rect">
            <a:avLst/>
          </a:prstGeom>
          <a:noFill/>
          <a:ln w="9525">
            <a:noFill/>
            <a:miter lim="800000"/>
            <a:headEnd/>
            <a:tailEnd/>
          </a:ln>
        </p:spPr>
        <p:txBody>
          <a:bodyPr wrap="none">
            <a:spAutoFit/>
          </a:bodyPr>
          <a:lstStyle/>
          <a:p>
            <a:r>
              <a:rPr lang="en-US" sz="2000">
                <a:solidFill>
                  <a:srgbClr val="000000"/>
                </a:solidFill>
              </a:rPr>
              <a:t>+   CO</a:t>
            </a:r>
            <a:r>
              <a:rPr lang="en-US" sz="2000" baseline="-25000">
                <a:solidFill>
                  <a:srgbClr val="000000"/>
                </a:solidFill>
              </a:rPr>
              <a:t>2</a:t>
            </a:r>
            <a:r>
              <a:rPr lang="en-US" sz="2000">
                <a:solidFill>
                  <a:srgbClr val="000000"/>
                </a:solidFill>
              </a:rPr>
              <a:t> (g)</a:t>
            </a:r>
          </a:p>
        </p:txBody>
      </p:sp>
      <p:sp>
        <p:nvSpPr>
          <p:cNvPr id="915480" name="Rectangle 24"/>
          <p:cNvSpPr>
            <a:spLocks noChangeArrowheads="1"/>
          </p:cNvSpPr>
          <p:nvPr/>
        </p:nvSpPr>
        <p:spPr bwMode="auto">
          <a:xfrm>
            <a:off x="5164138" y="1949450"/>
            <a:ext cx="1098550" cy="396875"/>
          </a:xfrm>
          <a:prstGeom prst="rect">
            <a:avLst/>
          </a:prstGeom>
          <a:noFill/>
          <a:ln w="9525">
            <a:noFill/>
            <a:miter lim="800000"/>
            <a:headEnd/>
            <a:tailEnd/>
          </a:ln>
        </p:spPr>
        <p:txBody>
          <a:bodyPr wrap="none">
            <a:spAutoFit/>
          </a:bodyPr>
          <a:lstStyle/>
          <a:p>
            <a:r>
              <a:rPr lang="en-US" sz="2000">
                <a:solidFill>
                  <a:srgbClr val="000000"/>
                </a:solidFill>
              </a:rPr>
              <a:t>MgO (s)</a:t>
            </a:r>
          </a:p>
        </p:txBody>
      </p:sp>
      <p:sp>
        <p:nvSpPr>
          <p:cNvPr id="915482" name="Rectangle 26"/>
          <p:cNvSpPr>
            <a:spLocks noChangeArrowheads="1"/>
          </p:cNvSpPr>
          <p:nvPr/>
        </p:nvSpPr>
        <p:spPr bwMode="auto">
          <a:xfrm>
            <a:off x="6284913" y="1949450"/>
            <a:ext cx="1090612" cy="396875"/>
          </a:xfrm>
          <a:prstGeom prst="rect">
            <a:avLst/>
          </a:prstGeom>
          <a:noFill/>
          <a:ln w="9525">
            <a:noFill/>
            <a:miter lim="800000"/>
            <a:headEnd/>
            <a:tailEnd/>
          </a:ln>
        </p:spPr>
        <p:txBody>
          <a:bodyPr wrap="none">
            <a:spAutoFit/>
          </a:bodyPr>
          <a:lstStyle/>
          <a:p>
            <a:r>
              <a:rPr lang="en-US" sz="2000">
                <a:solidFill>
                  <a:srgbClr val="000000"/>
                </a:solidFill>
              </a:rPr>
              <a:t>+   C (s)</a:t>
            </a:r>
          </a:p>
        </p:txBody>
      </p:sp>
      <p:sp>
        <p:nvSpPr>
          <p:cNvPr id="915484" name="Rectangle 28"/>
          <p:cNvSpPr>
            <a:spLocks noChangeArrowheads="1"/>
          </p:cNvSpPr>
          <p:nvPr/>
        </p:nvSpPr>
        <p:spPr bwMode="auto">
          <a:xfrm>
            <a:off x="1766888" y="1949450"/>
            <a:ext cx="325437" cy="396875"/>
          </a:xfrm>
          <a:prstGeom prst="rect">
            <a:avLst/>
          </a:prstGeom>
          <a:noFill/>
          <a:ln w="9525">
            <a:noFill/>
            <a:miter lim="800000"/>
            <a:headEnd/>
            <a:tailEnd/>
          </a:ln>
        </p:spPr>
        <p:txBody>
          <a:bodyPr wrap="none">
            <a:spAutoFit/>
          </a:bodyPr>
          <a:lstStyle/>
          <a:p>
            <a:r>
              <a:rPr lang="en-US" sz="2000">
                <a:solidFill>
                  <a:srgbClr val="000000"/>
                </a:solidFill>
              </a:rPr>
              <a:t>2</a:t>
            </a:r>
          </a:p>
        </p:txBody>
      </p:sp>
      <p:sp>
        <p:nvSpPr>
          <p:cNvPr id="915486" name="Rectangle 30"/>
          <p:cNvSpPr>
            <a:spLocks noChangeArrowheads="1"/>
          </p:cNvSpPr>
          <p:nvPr/>
        </p:nvSpPr>
        <p:spPr bwMode="auto">
          <a:xfrm>
            <a:off x="4959350" y="1949450"/>
            <a:ext cx="325438" cy="396875"/>
          </a:xfrm>
          <a:prstGeom prst="rect">
            <a:avLst/>
          </a:prstGeom>
          <a:noFill/>
          <a:ln w="9525">
            <a:noFill/>
            <a:miter lim="800000"/>
            <a:headEnd/>
            <a:tailEnd/>
          </a:ln>
        </p:spPr>
        <p:txBody>
          <a:bodyPr wrap="none">
            <a:spAutoFit/>
          </a:bodyPr>
          <a:lstStyle/>
          <a:p>
            <a:r>
              <a:rPr lang="en-US" sz="2000">
                <a:solidFill>
                  <a:srgbClr val="000000"/>
                </a:solidFill>
              </a:rPr>
              <a:t>2</a:t>
            </a:r>
          </a:p>
        </p:txBody>
      </p:sp>
      <p:sp>
        <p:nvSpPr>
          <p:cNvPr id="915488" name="Rectangle 32"/>
          <p:cNvSpPr>
            <a:spLocks noChangeArrowheads="1"/>
          </p:cNvSpPr>
          <p:nvPr/>
        </p:nvSpPr>
        <p:spPr bwMode="auto">
          <a:xfrm>
            <a:off x="4427538" y="2852738"/>
            <a:ext cx="819150" cy="366712"/>
          </a:xfrm>
          <a:prstGeom prst="rect">
            <a:avLst/>
          </a:prstGeom>
          <a:noFill/>
          <a:ln w="9525">
            <a:noFill/>
            <a:miter lim="800000"/>
            <a:headEnd/>
            <a:tailEnd/>
          </a:ln>
        </p:spPr>
        <p:txBody>
          <a:bodyPr wrap="none">
            <a:spAutoFit/>
          </a:bodyPr>
          <a:lstStyle/>
          <a:p>
            <a:r>
              <a:rPr lang="en-US" sz="1800">
                <a:solidFill>
                  <a:srgbClr val="000000"/>
                </a:solidFill>
                <a:ea typeface="Times New Roman" pitchFamily="18" charset="0"/>
                <a:cs typeface="Arial" charset="0"/>
              </a:rPr>
              <a:t>0.25 L</a:t>
            </a:r>
          </a:p>
        </p:txBody>
      </p:sp>
      <p:sp>
        <p:nvSpPr>
          <p:cNvPr id="915490" name="Rectangle 34"/>
          <p:cNvSpPr>
            <a:spLocks noChangeArrowheads="1"/>
          </p:cNvSpPr>
          <p:nvPr/>
        </p:nvSpPr>
        <p:spPr bwMode="auto">
          <a:xfrm>
            <a:off x="4408488" y="3309938"/>
            <a:ext cx="781050" cy="366712"/>
          </a:xfrm>
          <a:prstGeom prst="rect">
            <a:avLst/>
          </a:prstGeom>
          <a:noFill/>
          <a:ln w="9525">
            <a:noFill/>
            <a:miter lim="800000"/>
            <a:headEnd/>
            <a:tailEnd/>
          </a:ln>
        </p:spPr>
        <p:txBody>
          <a:bodyPr wrap="none">
            <a:spAutoFit/>
          </a:bodyPr>
          <a:lstStyle/>
          <a:p>
            <a:r>
              <a:rPr lang="en-US" sz="1800">
                <a:solidFill>
                  <a:srgbClr val="000000"/>
                </a:solidFill>
                <a:ea typeface="Times New Roman" pitchFamily="18" charset="0"/>
                <a:cs typeface="Arial" charset="0"/>
              </a:rPr>
              <a:t>350 K</a:t>
            </a:r>
          </a:p>
        </p:txBody>
      </p:sp>
      <p:sp>
        <p:nvSpPr>
          <p:cNvPr id="915492" name="Rectangle 36"/>
          <p:cNvSpPr>
            <a:spLocks noChangeArrowheads="1"/>
          </p:cNvSpPr>
          <p:nvPr/>
        </p:nvSpPr>
        <p:spPr bwMode="auto">
          <a:xfrm>
            <a:off x="4267200" y="3748088"/>
            <a:ext cx="1339850" cy="366712"/>
          </a:xfrm>
          <a:prstGeom prst="rect">
            <a:avLst/>
          </a:prstGeom>
          <a:noFill/>
          <a:ln w="9525">
            <a:noFill/>
            <a:miter lim="800000"/>
            <a:headEnd/>
            <a:tailEnd/>
          </a:ln>
        </p:spPr>
        <p:txBody>
          <a:bodyPr wrap="none">
            <a:spAutoFit/>
          </a:bodyPr>
          <a:lstStyle/>
          <a:p>
            <a:r>
              <a:rPr lang="en-US" sz="1800">
                <a:solidFill>
                  <a:srgbClr val="000000"/>
                </a:solidFill>
                <a:cs typeface="Times New Roman" pitchFamily="18" charset="0"/>
              </a:rPr>
              <a:t>151.95 kPa</a:t>
            </a:r>
          </a:p>
        </p:txBody>
      </p:sp>
      <p:sp>
        <p:nvSpPr>
          <p:cNvPr id="915493" name="Text Box 37"/>
          <p:cNvSpPr txBox="1">
            <a:spLocks noChangeArrowheads="1"/>
          </p:cNvSpPr>
          <p:nvPr/>
        </p:nvSpPr>
        <p:spPr bwMode="auto">
          <a:xfrm>
            <a:off x="2871788" y="3222625"/>
            <a:ext cx="1252537" cy="274638"/>
          </a:xfrm>
          <a:prstGeom prst="rect">
            <a:avLst/>
          </a:prstGeom>
          <a:noFill/>
          <a:ln w="9525">
            <a:noFill/>
            <a:miter lim="800000"/>
            <a:headEnd/>
            <a:tailEnd/>
          </a:ln>
        </p:spPr>
        <p:txBody>
          <a:bodyPr wrap="none">
            <a:spAutoFit/>
          </a:bodyPr>
          <a:lstStyle/>
          <a:p>
            <a:r>
              <a:rPr lang="en-US">
                <a:solidFill>
                  <a:srgbClr val="000000"/>
                </a:solidFill>
              </a:rPr>
              <a:t>oC  +  273  =  K</a:t>
            </a:r>
          </a:p>
        </p:txBody>
      </p:sp>
      <p:sp>
        <p:nvSpPr>
          <p:cNvPr id="915497" name="Text Box 41"/>
          <p:cNvSpPr txBox="1">
            <a:spLocks noChangeArrowheads="1"/>
          </p:cNvSpPr>
          <p:nvPr/>
        </p:nvSpPr>
        <p:spPr bwMode="auto">
          <a:xfrm>
            <a:off x="6985000" y="4624388"/>
            <a:ext cx="1938338" cy="366712"/>
          </a:xfrm>
          <a:prstGeom prst="rect">
            <a:avLst/>
          </a:prstGeom>
          <a:noFill/>
          <a:ln w="9525">
            <a:noFill/>
            <a:miter lim="800000"/>
            <a:headEnd/>
            <a:tailEnd/>
          </a:ln>
        </p:spPr>
        <p:txBody>
          <a:bodyPr wrap="none">
            <a:spAutoFit/>
          </a:bodyPr>
          <a:lstStyle/>
          <a:p>
            <a:r>
              <a:rPr lang="en-US" sz="1800">
                <a:solidFill>
                  <a:srgbClr val="000000"/>
                </a:solidFill>
              </a:rPr>
              <a:t>=  0.013 mol CO</a:t>
            </a:r>
            <a:r>
              <a:rPr lang="en-US" sz="1800" baseline="-25000">
                <a:solidFill>
                  <a:srgbClr val="000000"/>
                </a:solidFill>
              </a:rPr>
              <a:t>2</a:t>
            </a:r>
          </a:p>
        </p:txBody>
      </p:sp>
      <p:sp>
        <p:nvSpPr>
          <p:cNvPr id="915498" name="Text Box 42"/>
          <p:cNvSpPr txBox="1">
            <a:spLocks noChangeArrowheads="1"/>
          </p:cNvSpPr>
          <p:nvPr/>
        </p:nvSpPr>
        <p:spPr bwMode="auto">
          <a:xfrm>
            <a:off x="598488" y="4637088"/>
            <a:ext cx="1511300" cy="366712"/>
          </a:xfrm>
          <a:prstGeom prst="rect">
            <a:avLst/>
          </a:prstGeom>
          <a:noFill/>
          <a:ln w="9525">
            <a:noFill/>
            <a:miter lim="800000"/>
            <a:headEnd/>
            <a:tailEnd/>
          </a:ln>
        </p:spPr>
        <p:txBody>
          <a:bodyPr wrap="none">
            <a:spAutoFit/>
          </a:bodyPr>
          <a:lstStyle/>
          <a:p>
            <a:r>
              <a:rPr lang="en-US" sz="1800" b="1">
                <a:solidFill>
                  <a:srgbClr val="333399"/>
                </a:solidFill>
              </a:rPr>
              <a:t>P V  =  n R T</a:t>
            </a:r>
          </a:p>
        </p:txBody>
      </p:sp>
      <p:grpSp>
        <p:nvGrpSpPr>
          <p:cNvPr id="2" name="Group 48"/>
          <p:cNvGrpSpPr>
            <a:grpSpLocks/>
          </p:cNvGrpSpPr>
          <p:nvPr/>
        </p:nvGrpSpPr>
        <p:grpSpPr bwMode="auto">
          <a:xfrm>
            <a:off x="2205038" y="4476750"/>
            <a:ext cx="1041400" cy="688975"/>
            <a:chOff x="4517" y="1927"/>
            <a:chExt cx="656" cy="434"/>
          </a:xfrm>
        </p:grpSpPr>
        <p:sp>
          <p:nvSpPr>
            <p:cNvPr id="222274" name="Text Box 43"/>
            <p:cNvSpPr txBox="1">
              <a:spLocks noChangeArrowheads="1"/>
            </p:cNvSpPr>
            <p:nvPr/>
          </p:nvSpPr>
          <p:spPr bwMode="auto">
            <a:xfrm>
              <a:off x="4517" y="2024"/>
              <a:ext cx="320" cy="231"/>
            </a:xfrm>
            <a:prstGeom prst="rect">
              <a:avLst/>
            </a:prstGeom>
            <a:noFill/>
            <a:ln w="9525">
              <a:noFill/>
              <a:miter lim="800000"/>
              <a:headEnd/>
              <a:tailEnd/>
            </a:ln>
          </p:spPr>
          <p:txBody>
            <a:bodyPr wrap="none">
              <a:spAutoFit/>
            </a:bodyPr>
            <a:lstStyle/>
            <a:p>
              <a:r>
                <a:rPr lang="en-US" sz="1800">
                  <a:solidFill>
                    <a:srgbClr val="333399"/>
                  </a:solidFill>
                </a:rPr>
                <a:t>n =</a:t>
              </a:r>
            </a:p>
          </p:txBody>
        </p:sp>
        <p:sp>
          <p:nvSpPr>
            <p:cNvPr id="222275" name="Rectangle 45"/>
            <p:cNvSpPr>
              <a:spLocks noChangeArrowheads="1"/>
            </p:cNvSpPr>
            <p:nvPr/>
          </p:nvSpPr>
          <p:spPr bwMode="auto">
            <a:xfrm>
              <a:off x="4820" y="2130"/>
              <a:ext cx="348" cy="231"/>
            </a:xfrm>
            <a:prstGeom prst="rect">
              <a:avLst/>
            </a:prstGeom>
            <a:noFill/>
            <a:ln w="9525">
              <a:noFill/>
              <a:miter lim="800000"/>
              <a:headEnd/>
              <a:tailEnd/>
            </a:ln>
          </p:spPr>
          <p:txBody>
            <a:bodyPr wrap="none">
              <a:spAutoFit/>
            </a:bodyPr>
            <a:lstStyle/>
            <a:p>
              <a:r>
                <a:rPr lang="en-US" sz="1800">
                  <a:solidFill>
                    <a:srgbClr val="333399"/>
                  </a:solidFill>
                </a:rPr>
                <a:t>R T</a:t>
              </a:r>
            </a:p>
          </p:txBody>
        </p:sp>
        <p:sp>
          <p:nvSpPr>
            <p:cNvPr id="222276" name="Line 46"/>
            <p:cNvSpPr>
              <a:spLocks noChangeShapeType="1"/>
            </p:cNvSpPr>
            <p:nvPr/>
          </p:nvSpPr>
          <p:spPr bwMode="auto">
            <a:xfrm>
              <a:off x="4825" y="2139"/>
              <a:ext cx="348" cy="0"/>
            </a:xfrm>
            <a:prstGeom prst="line">
              <a:avLst/>
            </a:prstGeom>
            <a:noFill/>
            <a:ln w="15875">
              <a:solidFill>
                <a:schemeClr val="accent2"/>
              </a:solidFill>
              <a:round/>
              <a:headEnd/>
              <a:tailEnd/>
            </a:ln>
          </p:spPr>
          <p:txBody>
            <a:bodyPr/>
            <a:lstStyle/>
            <a:p>
              <a:endParaRPr lang="en-US">
                <a:solidFill>
                  <a:srgbClr val="000000"/>
                </a:solidFill>
              </a:endParaRPr>
            </a:p>
          </p:txBody>
        </p:sp>
        <p:sp>
          <p:nvSpPr>
            <p:cNvPr id="222277" name="Rectangle 47"/>
            <p:cNvSpPr>
              <a:spLocks noChangeArrowheads="1"/>
            </p:cNvSpPr>
            <p:nvPr/>
          </p:nvSpPr>
          <p:spPr bwMode="auto">
            <a:xfrm>
              <a:off x="4821" y="1927"/>
              <a:ext cx="348" cy="231"/>
            </a:xfrm>
            <a:prstGeom prst="rect">
              <a:avLst/>
            </a:prstGeom>
            <a:noFill/>
            <a:ln w="9525">
              <a:noFill/>
              <a:miter lim="800000"/>
              <a:headEnd/>
              <a:tailEnd/>
            </a:ln>
          </p:spPr>
          <p:txBody>
            <a:bodyPr wrap="none">
              <a:spAutoFit/>
            </a:bodyPr>
            <a:lstStyle/>
            <a:p>
              <a:r>
                <a:rPr lang="en-US" sz="1800">
                  <a:solidFill>
                    <a:srgbClr val="333399"/>
                  </a:solidFill>
                </a:rPr>
                <a:t>P V</a:t>
              </a:r>
            </a:p>
          </p:txBody>
        </p:sp>
      </p:grpSp>
      <p:sp>
        <p:nvSpPr>
          <p:cNvPr id="915506" name="Text Box 50"/>
          <p:cNvSpPr txBox="1">
            <a:spLocks noChangeArrowheads="1"/>
          </p:cNvSpPr>
          <p:nvPr/>
        </p:nvSpPr>
        <p:spPr bwMode="auto">
          <a:xfrm>
            <a:off x="3521075" y="4629150"/>
            <a:ext cx="508000" cy="366713"/>
          </a:xfrm>
          <a:prstGeom prst="rect">
            <a:avLst/>
          </a:prstGeom>
          <a:noFill/>
          <a:ln w="9525">
            <a:noFill/>
            <a:miter lim="800000"/>
            <a:headEnd/>
            <a:tailEnd/>
          </a:ln>
        </p:spPr>
        <p:txBody>
          <a:bodyPr wrap="none">
            <a:spAutoFit/>
          </a:bodyPr>
          <a:lstStyle/>
          <a:p>
            <a:r>
              <a:rPr lang="en-US" sz="1800">
                <a:solidFill>
                  <a:srgbClr val="000000"/>
                </a:solidFill>
              </a:rPr>
              <a:t>n =</a:t>
            </a:r>
          </a:p>
        </p:txBody>
      </p:sp>
      <p:sp>
        <p:nvSpPr>
          <p:cNvPr id="915507" name="Rectangle 51"/>
          <p:cNvSpPr>
            <a:spLocks noChangeArrowheads="1"/>
          </p:cNvSpPr>
          <p:nvPr/>
        </p:nvSpPr>
        <p:spPr bwMode="auto">
          <a:xfrm>
            <a:off x="4010025" y="4797425"/>
            <a:ext cx="2136775" cy="366713"/>
          </a:xfrm>
          <a:prstGeom prst="rect">
            <a:avLst/>
          </a:prstGeom>
          <a:noFill/>
          <a:ln w="9525">
            <a:noFill/>
            <a:miter lim="800000"/>
            <a:headEnd/>
            <a:tailEnd/>
          </a:ln>
        </p:spPr>
        <p:txBody>
          <a:bodyPr wrap="none">
            <a:spAutoFit/>
          </a:bodyPr>
          <a:lstStyle/>
          <a:p>
            <a:r>
              <a:rPr lang="en-US" sz="1800">
                <a:solidFill>
                  <a:srgbClr val="000000"/>
                </a:solidFill>
              </a:rPr>
              <a:t>8.314 L</a:t>
            </a:r>
            <a:r>
              <a:rPr lang="en-US" sz="1800" baseline="30000">
                <a:solidFill>
                  <a:srgbClr val="000000"/>
                </a:solidFill>
              </a:rPr>
              <a:t>.</a:t>
            </a:r>
            <a:r>
              <a:rPr lang="en-US" sz="1800">
                <a:solidFill>
                  <a:srgbClr val="000000"/>
                </a:solidFill>
              </a:rPr>
              <a:t>kPa / mol</a:t>
            </a:r>
            <a:r>
              <a:rPr lang="en-US" sz="1800" baseline="30000">
                <a:solidFill>
                  <a:srgbClr val="000000"/>
                </a:solidFill>
              </a:rPr>
              <a:t>.</a:t>
            </a:r>
            <a:r>
              <a:rPr lang="en-US" sz="1800">
                <a:solidFill>
                  <a:srgbClr val="000000"/>
                </a:solidFill>
              </a:rPr>
              <a:t>K</a:t>
            </a:r>
          </a:p>
        </p:txBody>
      </p:sp>
      <p:sp>
        <p:nvSpPr>
          <p:cNvPr id="915508" name="Line 52"/>
          <p:cNvSpPr>
            <a:spLocks noChangeShapeType="1"/>
          </p:cNvSpPr>
          <p:nvPr/>
        </p:nvSpPr>
        <p:spPr bwMode="auto">
          <a:xfrm>
            <a:off x="4005263" y="4811713"/>
            <a:ext cx="2989262" cy="0"/>
          </a:xfrm>
          <a:prstGeom prst="line">
            <a:avLst/>
          </a:prstGeom>
          <a:noFill/>
          <a:ln w="15875">
            <a:solidFill>
              <a:schemeClr val="tx1"/>
            </a:solidFill>
            <a:round/>
            <a:headEnd/>
            <a:tailEnd/>
          </a:ln>
        </p:spPr>
        <p:txBody>
          <a:bodyPr/>
          <a:lstStyle/>
          <a:p>
            <a:endParaRPr lang="en-US">
              <a:solidFill>
                <a:srgbClr val="000000"/>
              </a:solidFill>
            </a:endParaRPr>
          </a:p>
        </p:txBody>
      </p:sp>
      <p:sp>
        <p:nvSpPr>
          <p:cNvPr id="915512" name="Text Box 56"/>
          <p:cNvSpPr txBox="1">
            <a:spLocks noChangeArrowheads="1"/>
          </p:cNvSpPr>
          <p:nvPr/>
        </p:nvSpPr>
        <p:spPr bwMode="auto">
          <a:xfrm>
            <a:off x="3995738" y="4795838"/>
            <a:ext cx="2251075" cy="366712"/>
          </a:xfrm>
          <a:prstGeom prst="rect">
            <a:avLst/>
          </a:prstGeom>
          <a:noFill/>
          <a:ln w="9525">
            <a:noFill/>
            <a:miter lim="800000"/>
            <a:headEnd/>
            <a:tailEnd/>
          </a:ln>
        </p:spPr>
        <p:txBody>
          <a:bodyPr wrap="none">
            <a:spAutoFit/>
          </a:bodyPr>
          <a:lstStyle/>
          <a:p>
            <a:r>
              <a:rPr lang="en-US" sz="1800">
                <a:solidFill>
                  <a:srgbClr val="000000"/>
                </a:solidFill>
              </a:rPr>
              <a:t>0.0821 L</a:t>
            </a:r>
            <a:r>
              <a:rPr lang="en-US" sz="1800" baseline="30000">
                <a:solidFill>
                  <a:srgbClr val="000000"/>
                </a:solidFill>
              </a:rPr>
              <a:t>.</a:t>
            </a:r>
            <a:r>
              <a:rPr lang="en-US" sz="1800">
                <a:solidFill>
                  <a:srgbClr val="000000"/>
                </a:solidFill>
              </a:rPr>
              <a:t>atm / mol</a:t>
            </a:r>
            <a:r>
              <a:rPr lang="en-US" sz="1800" baseline="30000">
                <a:solidFill>
                  <a:srgbClr val="000000"/>
                </a:solidFill>
              </a:rPr>
              <a:t>.</a:t>
            </a:r>
            <a:r>
              <a:rPr lang="en-US" sz="1800">
                <a:solidFill>
                  <a:srgbClr val="000000"/>
                </a:solidFill>
              </a:rPr>
              <a:t>K</a:t>
            </a:r>
          </a:p>
        </p:txBody>
      </p:sp>
      <p:sp>
        <p:nvSpPr>
          <p:cNvPr id="915513" name="Text Box 57"/>
          <p:cNvSpPr txBox="1">
            <a:spLocks noChangeArrowheads="1"/>
          </p:cNvSpPr>
          <p:nvPr/>
        </p:nvSpPr>
        <p:spPr bwMode="auto">
          <a:xfrm>
            <a:off x="3389313" y="2295525"/>
            <a:ext cx="819150" cy="366713"/>
          </a:xfrm>
          <a:prstGeom prst="rect">
            <a:avLst/>
          </a:prstGeom>
          <a:noFill/>
          <a:ln w="9525">
            <a:noFill/>
            <a:miter lim="800000"/>
            <a:headEnd/>
            <a:tailEnd/>
          </a:ln>
        </p:spPr>
        <p:txBody>
          <a:bodyPr wrap="none">
            <a:spAutoFit/>
          </a:bodyPr>
          <a:lstStyle/>
          <a:p>
            <a:r>
              <a:rPr lang="en-US" sz="1800">
                <a:solidFill>
                  <a:srgbClr val="000000"/>
                </a:solidFill>
              </a:rPr>
              <a:t>0.25 L</a:t>
            </a:r>
          </a:p>
        </p:txBody>
      </p:sp>
      <p:sp>
        <p:nvSpPr>
          <p:cNvPr id="915515" name="Rectangle 59"/>
          <p:cNvSpPr>
            <a:spLocks noChangeArrowheads="1"/>
          </p:cNvSpPr>
          <p:nvPr/>
        </p:nvSpPr>
        <p:spPr bwMode="auto">
          <a:xfrm>
            <a:off x="5505450" y="4471988"/>
            <a:ext cx="1098550" cy="366712"/>
          </a:xfrm>
          <a:prstGeom prst="rect">
            <a:avLst/>
          </a:prstGeom>
          <a:noFill/>
          <a:ln w="9525">
            <a:noFill/>
            <a:miter lim="800000"/>
            <a:headEnd/>
            <a:tailEnd/>
          </a:ln>
        </p:spPr>
        <p:txBody>
          <a:bodyPr wrap="none">
            <a:spAutoFit/>
          </a:bodyPr>
          <a:lstStyle/>
          <a:p>
            <a:r>
              <a:rPr lang="en-US" sz="1800">
                <a:solidFill>
                  <a:srgbClr val="000000"/>
                </a:solidFill>
              </a:rPr>
              <a:t>(0.250 L)</a:t>
            </a:r>
          </a:p>
        </p:txBody>
      </p:sp>
      <p:sp>
        <p:nvSpPr>
          <p:cNvPr id="915516" name="Text Box 60"/>
          <p:cNvSpPr txBox="1">
            <a:spLocks noChangeArrowheads="1"/>
          </p:cNvSpPr>
          <p:nvPr/>
        </p:nvSpPr>
        <p:spPr bwMode="auto">
          <a:xfrm>
            <a:off x="4659313" y="4475163"/>
            <a:ext cx="946150" cy="366712"/>
          </a:xfrm>
          <a:prstGeom prst="rect">
            <a:avLst/>
          </a:prstGeom>
          <a:noFill/>
          <a:ln w="9525">
            <a:noFill/>
            <a:miter lim="800000"/>
            <a:headEnd/>
            <a:tailEnd/>
          </a:ln>
        </p:spPr>
        <p:txBody>
          <a:bodyPr wrap="none">
            <a:spAutoFit/>
          </a:bodyPr>
          <a:lstStyle/>
          <a:p>
            <a:r>
              <a:rPr lang="en-US" sz="1800">
                <a:solidFill>
                  <a:srgbClr val="000000"/>
                </a:solidFill>
              </a:rPr>
              <a:t>1.5 atm</a:t>
            </a:r>
          </a:p>
        </p:txBody>
      </p:sp>
      <p:grpSp>
        <p:nvGrpSpPr>
          <p:cNvPr id="3" name="Group 100"/>
          <p:cNvGrpSpPr>
            <a:grpSpLocks/>
          </p:cNvGrpSpPr>
          <p:nvPr/>
        </p:nvGrpSpPr>
        <p:grpSpPr bwMode="auto">
          <a:xfrm>
            <a:off x="712788" y="5567363"/>
            <a:ext cx="1219200" cy="481012"/>
            <a:chOff x="186" y="1092"/>
            <a:chExt cx="768" cy="303"/>
          </a:xfrm>
        </p:grpSpPr>
        <p:sp>
          <p:nvSpPr>
            <p:cNvPr id="222269" name="Line 101"/>
            <p:cNvSpPr>
              <a:spLocks noChangeShapeType="1"/>
            </p:cNvSpPr>
            <p:nvPr/>
          </p:nvSpPr>
          <p:spPr bwMode="auto">
            <a:xfrm>
              <a:off x="186" y="1245"/>
              <a:ext cx="768" cy="0"/>
            </a:xfrm>
            <a:prstGeom prst="line">
              <a:avLst/>
            </a:prstGeom>
            <a:noFill/>
            <a:ln w="9525">
              <a:solidFill>
                <a:schemeClr val="tx1"/>
              </a:solidFill>
              <a:round/>
              <a:headEnd/>
              <a:tailEnd/>
            </a:ln>
          </p:spPr>
          <p:txBody>
            <a:bodyPr/>
            <a:lstStyle/>
            <a:p>
              <a:endParaRPr lang="en-US">
                <a:solidFill>
                  <a:srgbClr val="000000"/>
                </a:solidFill>
              </a:endParaRPr>
            </a:p>
          </p:txBody>
        </p:sp>
        <p:sp>
          <p:nvSpPr>
            <p:cNvPr id="222270" name="Line 102"/>
            <p:cNvSpPr>
              <a:spLocks noChangeShapeType="1"/>
            </p:cNvSpPr>
            <p:nvPr/>
          </p:nvSpPr>
          <p:spPr bwMode="auto">
            <a:xfrm>
              <a:off x="229" y="1092"/>
              <a:ext cx="163" cy="151"/>
            </a:xfrm>
            <a:prstGeom prst="line">
              <a:avLst/>
            </a:prstGeom>
            <a:noFill/>
            <a:ln w="9525">
              <a:solidFill>
                <a:schemeClr val="tx1"/>
              </a:solidFill>
              <a:round/>
              <a:headEnd/>
              <a:tailEnd/>
            </a:ln>
          </p:spPr>
          <p:txBody>
            <a:bodyPr/>
            <a:lstStyle/>
            <a:p>
              <a:endParaRPr lang="en-US">
                <a:solidFill>
                  <a:srgbClr val="000000"/>
                </a:solidFill>
              </a:endParaRPr>
            </a:p>
          </p:txBody>
        </p:sp>
        <p:sp>
          <p:nvSpPr>
            <p:cNvPr id="222271" name="Line 103"/>
            <p:cNvSpPr>
              <a:spLocks noChangeShapeType="1"/>
            </p:cNvSpPr>
            <p:nvPr/>
          </p:nvSpPr>
          <p:spPr bwMode="auto">
            <a:xfrm>
              <a:off x="727" y="1244"/>
              <a:ext cx="163" cy="151"/>
            </a:xfrm>
            <a:prstGeom prst="line">
              <a:avLst/>
            </a:prstGeom>
            <a:noFill/>
            <a:ln w="9525">
              <a:solidFill>
                <a:schemeClr val="tx1"/>
              </a:solidFill>
              <a:round/>
              <a:headEnd/>
              <a:tailEnd/>
            </a:ln>
          </p:spPr>
          <p:txBody>
            <a:bodyPr/>
            <a:lstStyle/>
            <a:p>
              <a:endParaRPr lang="en-US">
                <a:solidFill>
                  <a:srgbClr val="000000"/>
                </a:solidFill>
              </a:endParaRPr>
            </a:p>
          </p:txBody>
        </p:sp>
        <p:sp>
          <p:nvSpPr>
            <p:cNvPr id="222272" name="Line 104"/>
            <p:cNvSpPr>
              <a:spLocks noChangeShapeType="1"/>
            </p:cNvSpPr>
            <p:nvPr/>
          </p:nvSpPr>
          <p:spPr bwMode="auto">
            <a:xfrm flipV="1">
              <a:off x="727" y="1092"/>
              <a:ext cx="163" cy="151"/>
            </a:xfrm>
            <a:prstGeom prst="line">
              <a:avLst/>
            </a:prstGeom>
            <a:noFill/>
            <a:ln w="9525">
              <a:solidFill>
                <a:schemeClr val="tx1"/>
              </a:solidFill>
              <a:round/>
              <a:headEnd/>
              <a:tailEnd/>
            </a:ln>
          </p:spPr>
          <p:txBody>
            <a:bodyPr/>
            <a:lstStyle/>
            <a:p>
              <a:endParaRPr lang="en-US">
                <a:solidFill>
                  <a:srgbClr val="000000"/>
                </a:solidFill>
              </a:endParaRPr>
            </a:p>
          </p:txBody>
        </p:sp>
        <p:sp>
          <p:nvSpPr>
            <p:cNvPr id="222273" name="Line 105"/>
            <p:cNvSpPr>
              <a:spLocks noChangeShapeType="1"/>
            </p:cNvSpPr>
            <p:nvPr/>
          </p:nvSpPr>
          <p:spPr bwMode="auto">
            <a:xfrm flipV="1">
              <a:off x="233" y="1244"/>
              <a:ext cx="163" cy="151"/>
            </a:xfrm>
            <a:prstGeom prst="line">
              <a:avLst/>
            </a:prstGeom>
            <a:noFill/>
            <a:ln w="9525">
              <a:solidFill>
                <a:schemeClr val="tx1"/>
              </a:solidFill>
              <a:round/>
              <a:headEnd/>
              <a:tailEnd/>
            </a:ln>
          </p:spPr>
          <p:txBody>
            <a:bodyPr/>
            <a:lstStyle/>
            <a:p>
              <a:endParaRPr lang="en-US">
                <a:solidFill>
                  <a:srgbClr val="000000"/>
                </a:solidFill>
              </a:endParaRPr>
            </a:p>
          </p:txBody>
        </p:sp>
      </p:grpSp>
      <p:sp>
        <p:nvSpPr>
          <p:cNvPr id="915562" name="Oval 106"/>
          <p:cNvSpPr>
            <a:spLocks noChangeArrowheads="1"/>
          </p:cNvSpPr>
          <p:nvPr/>
        </p:nvSpPr>
        <p:spPr bwMode="auto">
          <a:xfrm>
            <a:off x="974725" y="5753100"/>
            <a:ext cx="88900" cy="88900"/>
          </a:xfrm>
          <a:prstGeom prst="ellipse">
            <a:avLst/>
          </a:prstGeom>
          <a:solidFill>
            <a:srgbClr val="800000"/>
          </a:solidFill>
          <a:ln w="9525">
            <a:solidFill>
              <a:srgbClr val="800000"/>
            </a:solidFill>
            <a:round/>
            <a:headEnd/>
            <a:tailEnd/>
          </a:ln>
        </p:spPr>
        <p:txBody>
          <a:bodyPr wrap="none" anchor="ctr"/>
          <a:lstStyle/>
          <a:p>
            <a:endParaRPr lang="en-US">
              <a:solidFill>
                <a:srgbClr val="000000"/>
              </a:solidFill>
            </a:endParaRPr>
          </a:p>
        </p:txBody>
      </p:sp>
      <p:sp>
        <p:nvSpPr>
          <p:cNvPr id="915563" name="Text Box 107"/>
          <p:cNvSpPr txBox="1">
            <a:spLocks noChangeArrowheads="1"/>
          </p:cNvSpPr>
          <p:nvPr/>
        </p:nvSpPr>
        <p:spPr bwMode="auto">
          <a:xfrm>
            <a:off x="730250" y="6072188"/>
            <a:ext cx="514350" cy="304800"/>
          </a:xfrm>
          <a:prstGeom prst="rect">
            <a:avLst/>
          </a:prstGeom>
          <a:noFill/>
          <a:ln w="9525">
            <a:noFill/>
            <a:miter lim="800000"/>
            <a:headEnd/>
            <a:tailEnd/>
          </a:ln>
        </p:spPr>
        <p:txBody>
          <a:bodyPr wrap="none">
            <a:spAutoFit/>
          </a:bodyPr>
          <a:lstStyle/>
          <a:p>
            <a:pPr algn="l"/>
            <a:r>
              <a:rPr lang="en-US" sz="1400">
                <a:solidFill>
                  <a:srgbClr val="000000"/>
                </a:solidFill>
              </a:rPr>
              <a:t>CO</a:t>
            </a:r>
            <a:r>
              <a:rPr lang="en-US" sz="1400" baseline="-25000">
                <a:solidFill>
                  <a:srgbClr val="000000"/>
                </a:solidFill>
              </a:rPr>
              <a:t>2</a:t>
            </a:r>
          </a:p>
        </p:txBody>
      </p:sp>
      <p:sp>
        <p:nvSpPr>
          <p:cNvPr id="915564" name="Text Box 108"/>
          <p:cNvSpPr txBox="1">
            <a:spLocks noChangeArrowheads="1"/>
          </p:cNvSpPr>
          <p:nvPr/>
        </p:nvSpPr>
        <p:spPr bwMode="auto">
          <a:xfrm>
            <a:off x="1504950" y="6072188"/>
            <a:ext cx="430213" cy="304800"/>
          </a:xfrm>
          <a:prstGeom prst="rect">
            <a:avLst/>
          </a:prstGeom>
          <a:noFill/>
          <a:ln w="9525">
            <a:noFill/>
            <a:miter lim="800000"/>
            <a:headEnd/>
            <a:tailEnd/>
          </a:ln>
        </p:spPr>
        <p:txBody>
          <a:bodyPr wrap="none">
            <a:spAutoFit/>
          </a:bodyPr>
          <a:lstStyle/>
          <a:p>
            <a:pPr algn="l"/>
            <a:r>
              <a:rPr lang="en-US" sz="1400">
                <a:solidFill>
                  <a:srgbClr val="000000"/>
                </a:solidFill>
              </a:rPr>
              <a:t>Mg</a:t>
            </a:r>
            <a:endParaRPr lang="en-US" sz="1400" baseline="-25000">
              <a:solidFill>
                <a:srgbClr val="000000"/>
              </a:solidFill>
            </a:endParaRPr>
          </a:p>
        </p:txBody>
      </p:sp>
      <p:sp>
        <p:nvSpPr>
          <p:cNvPr id="915565" name="Line 109"/>
          <p:cNvSpPr>
            <a:spLocks noChangeShapeType="1"/>
          </p:cNvSpPr>
          <p:nvPr/>
        </p:nvSpPr>
        <p:spPr bwMode="auto">
          <a:xfrm>
            <a:off x="1046163" y="5800725"/>
            <a:ext cx="534987" cy="0"/>
          </a:xfrm>
          <a:prstGeom prst="line">
            <a:avLst/>
          </a:prstGeom>
          <a:noFill/>
          <a:ln w="31750">
            <a:solidFill>
              <a:srgbClr val="800000"/>
            </a:solidFill>
            <a:round/>
            <a:headEnd/>
            <a:tailEnd/>
          </a:ln>
        </p:spPr>
        <p:txBody>
          <a:bodyPr/>
          <a:lstStyle/>
          <a:p>
            <a:endParaRPr lang="en-US">
              <a:solidFill>
                <a:srgbClr val="000000"/>
              </a:solidFill>
            </a:endParaRPr>
          </a:p>
        </p:txBody>
      </p:sp>
      <p:sp>
        <p:nvSpPr>
          <p:cNvPr id="915566" name="Line 110"/>
          <p:cNvSpPr>
            <a:spLocks noChangeShapeType="1"/>
          </p:cNvSpPr>
          <p:nvPr/>
        </p:nvSpPr>
        <p:spPr bwMode="auto">
          <a:xfrm flipV="1">
            <a:off x="1571625" y="5567363"/>
            <a:ext cx="260350" cy="233362"/>
          </a:xfrm>
          <a:prstGeom prst="line">
            <a:avLst/>
          </a:prstGeom>
          <a:noFill/>
          <a:ln w="31750">
            <a:solidFill>
              <a:srgbClr val="800000"/>
            </a:solidFill>
            <a:round/>
            <a:headEnd/>
            <a:tailEnd/>
          </a:ln>
        </p:spPr>
        <p:txBody>
          <a:bodyPr/>
          <a:lstStyle/>
          <a:p>
            <a:endParaRPr lang="en-US">
              <a:solidFill>
                <a:srgbClr val="000000"/>
              </a:solidFill>
            </a:endParaRPr>
          </a:p>
        </p:txBody>
      </p:sp>
      <p:grpSp>
        <p:nvGrpSpPr>
          <p:cNvPr id="4" name="Group 111"/>
          <p:cNvGrpSpPr>
            <a:grpSpLocks/>
          </p:cNvGrpSpPr>
          <p:nvPr/>
        </p:nvGrpSpPr>
        <p:grpSpPr bwMode="auto">
          <a:xfrm>
            <a:off x="1800225" y="5511800"/>
            <a:ext cx="88900" cy="88900"/>
            <a:chOff x="925" y="1217"/>
            <a:chExt cx="56" cy="56"/>
          </a:xfrm>
        </p:grpSpPr>
        <p:sp>
          <p:nvSpPr>
            <p:cNvPr id="222266" name="Oval 112"/>
            <p:cNvSpPr>
              <a:spLocks noChangeArrowheads="1"/>
            </p:cNvSpPr>
            <p:nvPr/>
          </p:nvSpPr>
          <p:spPr bwMode="auto">
            <a:xfrm>
              <a:off x="925" y="1217"/>
              <a:ext cx="56" cy="56"/>
            </a:xfrm>
            <a:prstGeom prst="ellipse">
              <a:avLst/>
            </a:prstGeom>
            <a:solidFill>
              <a:srgbClr val="800000"/>
            </a:solidFill>
            <a:ln w="22225">
              <a:solidFill>
                <a:srgbClr val="800000"/>
              </a:solidFill>
              <a:round/>
              <a:headEnd/>
              <a:tailEnd/>
            </a:ln>
          </p:spPr>
          <p:txBody>
            <a:bodyPr wrap="none" anchor="ctr"/>
            <a:lstStyle/>
            <a:p>
              <a:endParaRPr lang="en-US" sz="1400">
                <a:solidFill>
                  <a:srgbClr val="000000"/>
                </a:solidFill>
              </a:endParaRPr>
            </a:p>
          </p:txBody>
        </p:sp>
        <p:sp>
          <p:nvSpPr>
            <p:cNvPr id="222267" name="Line 113"/>
            <p:cNvSpPr>
              <a:spLocks noChangeShapeType="1"/>
            </p:cNvSpPr>
            <p:nvPr/>
          </p:nvSpPr>
          <p:spPr bwMode="auto">
            <a:xfrm>
              <a:off x="933" y="1226"/>
              <a:ext cx="41" cy="36"/>
            </a:xfrm>
            <a:prstGeom prst="line">
              <a:avLst/>
            </a:prstGeom>
            <a:noFill/>
            <a:ln w="22225">
              <a:solidFill>
                <a:schemeClr val="bg1"/>
              </a:solidFill>
              <a:round/>
              <a:headEnd/>
              <a:tailEnd/>
            </a:ln>
          </p:spPr>
          <p:txBody>
            <a:bodyPr/>
            <a:lstStyle/>
            <a:p>
              <a:endParaRPr lang="en-US">
                <a:solidFill>
                  <a:srgbClr val="000000"/>
                </a:solidFill>
              </a:endParaRPr>
            </a:p>
          </p:txBody>
        </p:sp>
        <p:sp>
          <p:nvSpPr>
            <p:cNvPr id="222268" name="Line 114"/>
            <p:cNvSpPr>
              <a:spLocks noChangeShapeType="1"/>
            </p:cNvSpPr>
            <p:nvPr/>
          </p:nvSpPr>
          <p:spPr bwMode="auto">
            <a:xfrm flipH="1">
              <a:off x="934" y="1228"/>
              <a:ext cx="41" cy="36"/>
            </a:xfrm>
            <a:prstGeom prst="line">
              <a:avLst/>
            </a:prstGeom>
            <a:noFill/>
            <a:ln w="22225">
              <a:solidFill>
                <a:schemeClr val="bg1"/>
              </a:solidFill>
              <a:round/>
              <a:headEnd/>
              <a:tailEnd/>
            </a:ln>
          </p:spPr>
          <p:txBody>
            <a:bodyPr/>
            <a:lstStyle/>
            <a:p>
              <a:endParaRPr lang="en-US">
                <a:solidFill>
                  <a:srgbClr val="000000"/>
                </a:solidFill>
              </a:endParaRPr>
            </a:p>
          </p:txBody>
        </p:sp>
      </p:grpSp>
      <p:sp>
        <p:nvSpPr>
          <p:cNvPr id="915571" name="Text Box 115"/>
          <p:cNvSpPr txBox="1">
            <a:spLocks noChangeArrowheads="1"/>
          </p:cNvSpPr>
          <p:nvPr/>
        </p:nvSpPr>
        <p:spPr bwMode="auto">
          <a:xfrm>
            <a:off x="2063750" y="5599113"/>
            <a:ext cx="2814638" cy="366712"/>
          </a:xfrm>
          <a:prstGeom prst="rect">
            <a:avLst/>
          </a:prstGeom>
          <a:noFill/>
          <a:ln w="9525">
            <a:noFill/>
            <a:miter lim="800000"/>
            <a:headEnd/>
            <a:tailEnd/>
          </a:ln>
        </p:spPr>
        <p:txBody>
          <a:bodyPr wrap="none">
            <a:spAutoFit/>
          </a:bodyPr>
          <a:lstStyle/>
          <a:p>
            <a:pPr algn="l"/>
            <a:r>
              <a:rPr lang="en-US" sz="1800">
                <a:solidFill>
                  <a:srgbClr val="000000"/>
                </a:solidFill>
              </a:rPr>
              <a:t>x g  Mg  =  0.013 mol CO</a:t>
            </a:r>
            <a:r>
              <a:rPr lang="en-US" sz="1800" baseline="-25000">
                <a:solidFill>
                  <a:srgbClr val="000000"/>
                </a:solidFill>
              </a:rPr>
              <a:t>2</a:t>
            </a:r>
          </a:p>
        </p:txBody>
      </p:sp>
      <p:sp>
        <p:nvSpPr>
          <p:cNvPr id="915572" name="Text Box 116"/>
          <p:cNvSpPr txBox="1">
            <a:spLocks noChangeArrowheads="1"/>
          </p:cNvSpPr>
          <p:nvPr/>
        </p:nvSpPr>
        <p:spPr bwMode="auto">
          <a:xfrm>
            <a:off x="4786313" y="5734050"/>
            <a:ext cx="1233487" cy="366713"/>
          </a:xfrm>
          <a:prstGeom prst="rect">
            <a:avLst/>
          </a:prstGeom>
          <a:noFill/>
          <a:ln w="9525">
            <a:noFill/>
            <a:miter lim="800000"/>
            <a:headEnd/>
            <a:tailEnd/>
          </a:ln>
        </p:spPr>
        <p:txBody>
          <a:bodyPr wrap="none">
            <a:spAutoFit/>
          </a:bodyPr>
          <a:lstStyle/>
          <a:p>
            <a:pPr algn="l"/>
            <a:r>
              <a:rPr lang="en-US" sz="1800">
                <a:solidFill>
                  <a:srgbClr val="000000"/>
                </a:solidFill>
              </a:rPr>
              <a:t>1 mol CO</a:t>
            </a:r>
            <a:r>
              <a:rPr lang="en-US" sz="1800" baseline="-25000">
                <a:solidFill>
                  <a:srgbClr val="000000"/>
                </a:solidFill>
              </a:rPr>
              <a:t>2</a:t>
            </a:r>
          </a:p>
        </p:txBody>
      </p:sp>
      <p:sp>
        <p:nvSpPr>
          <p:cNvPr id="915573" name="Text Box 117"/>
          <p:cNvSpPr txBox="1">
            <a:spLocks noChangeArrowheads="1"/>
          </p:cNvSpPr>
          <p:nvPr/>
        </p:nvSpPr>
        <p:spPr bwMode="auto">
          <a:xfrm>
            <a:off x="7258050" y="5610225"/>
            <a:ext cx="1460500" cy="366713"/>
          </a:xfrm>
          <a:prstGeom prst="rect">
            <a:avLst/>
          </a:prstGeom>
          <a:noFill/>
          <a:ln w="9525">
            <a:noFill/>
            <a:miter lim="800000"/>
            <a:headEnd/>
            <a:tailEnd/>
          </a:ln>
        </p:spPr>
        <p:txBody>
          <a:bodyPr wrap="none">
            <a:spAutoFit/>
          </a:bodyPr>
          <a:lstStyle/>
          <a:p>
            <a:pPr algn="l"/>
            <a:r>
              <a:rPr lang="en-US" sz="1800">
                <a:solidFill>
                  <a:srgbClr val="000000"/>
                </a:solidFill>
              </a:rPr>
              <a:t>=  0.63 g Mg</a:t>
            </a:r>
            <a:endParaRPr lang="en-US" sz="1800" baseline="-25000">
              <a:solidFill>
                <a:srgbClr val="000000"/>
              </a:solidFill>
            </a:endParaRPr>
          </a:p>
        </p:txBody>
      </p:sp>
      <p:sp>
        <p:nvSpPr>
          <p:cNvPr id="915574" name="Rectangle 118"/>
          <p:cNvSpPr>
            <a:spLocks noChangeArrowheads="1"/>
          </p:cNvSpPr>
          <p:nvPr/>
        </p:nvSpPr>
        <p:spPr bwMode="auto">
          <a:xfrm>
            <a:off x="4822825" y="5468938"/>
            <a:ext cx="1123950" cy="366712"/>
          </a:xfrm>
          <a:prstGeom prst="rect">
            <a:avLst/>
          </a:prstGeom>
          <a:noFill/>
          <a:ln w="9525">
            <a:noFill/>
            <a:miter lim="800000"/>
            <a:headEnd/>
            <a:tailEnd/>
          </a:ln>
        </p:spPr>
        <p:txBody>
          <a:bodyPr wrap="none">
            <a:spAutoFit/>
          </a:bodyPr>
          <a:lstStyle/>
          <a:p>
            <a:pPr algn="l"/>
            <a:r>
              <a:rPr lang="en-US" sz="1800">
                <a:solidFill>
                  <a:srgbClr val="000000"/>
                </a:solidFill>
              </a:rPr>
              <a:t>2 mol Mg</a:t>
            </a:r>
            <a:endParaRPr lang="en-US" sz="1800" baseline="-25000">
              <a:solidFill>
                <a:srgbClr val="000000"/>
              </a:solidFill>
            </a:endParaRPr>
          </a:p>
        </p:txBody>
      </p:sp>
      <p:sp>
        <p:nvSpPr>
          <p:cNvPr id="915575" name="Rectangle 119"/>
          <p:cNvSpPr>
            <a:spLocks noChangeArrowheads="1"/>
          </p:cNvSpPr>
          <p:nvPr/>
        </p:nvSpPr>
        <p:spPr bwMode="auto">
          <a:xfrm>
            <a:off x="6067425" y="5462588"/>
            <a:ext cx="1200150" cy="366712"/>
          </a:xfrm>
          <a:prstGeom prst="rect">
            <a:avLst/>
          </a:prstGeom>
          <a:noFill/>
          <a:ln w="9525">
            <a:noFill/>
            <a:miter lim="800000"/>
            <a:headEnd/>
            <a:tailEnd/>
          </a:ln>
        </p:spPr>
        <p:txBody>
          <a:bodyPr wrap="none">
            <a:spAutoFit/>
          </a:bodyPr>
          <a:lstStyle/>
          <a:p>
            <a:pPr algn="l"/>
            <a:r>
              <a:rPr lang="en-US" sz="1800">
                <a:solidFill>
                  <a:srgbClr val="000000"/>
                </a:solidFill>
              </a:rPr>
              <a:t>24.3 g Mg</a:t>
            </a:r>
            <a:endParaRPr lang="en-US" sz="1800" baseline="-25000">
              <a:solidFill>
                <a:srgbClr val="000000"/>
              </a:solidFill>
            </a:endParaRPr>
          </a:p>
        </p:txBody>
      </p:sp>
      <p:grpSp>
        <p:nvGrpSpPr>
          <p:cNvPr id="5" name="Group 120"/>
          <p:cNvGrpSpPr>
            <a:grpSpLocks/>
          </p:cNvGrpSpPr>
          <p:nvPr/>
        </p:nvGrpSpPr>
        <p:grpSpPr bwMode="auto">
          <a:xfrm>
            <a:off x="4830763" y="5530850"/>
            <a:ext cx="1220787" cy="542925"/>
            <a:chOff x="2353" y="2935"/>
            <a:chExt cx="1505" cy="342"/>
          </a:xfrm>
        </p:grpSpPr>
        <p:sp>
          <p:nvSpPr>
            <p:cNvPr id="222264" name="AutoShape 121"/>
            <p:cNvSpPr>
              <a:spLocks noChangeArrowheads="1"/>
            </p:cNvSpPr>
            <p:nvPr/>
          </p:nvSpPr>
          <p:spPr bwMode="auto">
            <a:xfrm>
              <a:off x="2353" y="2935"/>
              <a:ext cx="1505" cy="342"/>
            </a:xfrm>
            <a:prstGeom prst="bracketPair">
              <a:avLst>
                <a:gd name="adj" fmla="val 16667"/>
              </a:avLst>
            </a:prstGeom>
            <a:noFill/>
            <a:ln w="9525">
              <a:solidFill>
                <a:schemeClr val="tx1"/>
              </a:solidFill>
              <a:round/>
              <a:headEnd/>
              <a:tailEnd/>
            </a:ln>
          </p:spPr>
          <p:txBody>
            <a:bodyPr wrap="none" anchor="ctr"/>
            <a:lstStyle/>
            <a:p>
              <a:endParaRPr lang="en-US">
                <a:solidFill>
                  <a:srgbClr val="000000"/>
                </a:solidFill>
              </a:endParaRPr>
            </a:p>
          </p:txBody>
        </p:sp>
        <p:sp>
          <p:nvSpPr>
            <p:cNvPr id="222265" name="Line 122"/>
            <p:cNvSpPr>
              <a:spLocks noChangeShapeType="1"/>
            </p:cNvSpPr>
            <p:nvPr/>
          </p:nvSpPr>
          <p:spPr bwMode="auto">
            <a:xfrm>
              <a:off x="2380" y="3108"/>
              <a:ext cx="1440" cy="0"/>
            </a:xfrm>
            <a:prstGeom prst="line">
              <a:avLst/>
            </a:prstGeom>
            <a:noFill/>
            <a:ln w="9525">
              <a:solidFill>
                <a:schemeClr val="tx1"/>
              </a:solidFill>
              <a:round/>
              <a:headEnd/>
              <a:tailEnd/>
            </a:ln>
          </p:spPr>
          <p:txBody>
            <a:bodyPr/>
            <a:lstStyle/>
            <a:p>
              <a:endParaRPr lang="en-US">
                <a:solidFill>
                  <a:srgbClr val="000000"/>
                </a:solidFill>
              </a:endParaRPr>
            </a:p>
          </p:txBody>
        </p:sp>
      </p:grpSp>
      <p:sp>
        <p:nvSpPr>
          <p:cNvPr id="915579" name="Rectangle 123"/>
          <p:cNvSpPr>
            <a:spLocks noChangeArrowheads="1"/>
          </p:cNvSpPr>
          <p:nvPr/>
        </p:nvSpPr>
        <p:spPr bwMode="auto">
          <a:xfrm>
            <a:off x="6069013" y="5732463"/>
            <a:ext cx="1123950" cy="366712"/>
          </a:xfrm>
          <a:prstGeom prst="rect">
            <a:avLst/>
          </a:prstGeom>
          <a:noFill/>
          <a:ln w="9525">
            <a:noFill/>
            <a:miter lim="800000"/>
            <a:headEnd/>
            <a:tailEnd/>
          </a:ln>
        </p:spPr>
        <p:txBody>
          <a:bodyPr wrap="none">
            <a:spAutoFit/>
          </a:bodyPr>
          <a:lstStyle/>
          <a:p>
            <a:pPr algn="l"/>
            <a:r>
              <a:rPr lang="en-US" sz="1800">
                <a:solidFill>
                  <a:srgbClr val="000000"/>
                </a:solidFill>
              </a:rPr>
              <a:t>1 mol Mg</a:t>
            </a:r>
            <a:endParaRPr lang="en-US" sz="1800" baseline="-25000">
              <a:solidFill>
                <a:srgbClr val="000000"/>
              </a:solidFill>
            </a:endParaRPr>
          </a:p>
        </p:txBody>
      </p:sp>
      <p:grpSp>
        <p:nvGrpSpPr>
          <p:cNvPr id="6" name="Group 124"/>
          <p:cNvGrpSpPr>
            <a:grpSpLocks/>
          </p:cNvGrpSpPr>
          <p:nvPr/>
        </p:nvGrpSpPr>
        <p:grpSpPr bwMode="auto">
          <a:xfrm>
            <a:off x="6089650" y="5524500"/>
            <a:ext cx="1160463" cy="542925"/>
            <a:chOff x="3885" y="2931"/>
            <a:chExt cx="542" cy="342"/>
          </a:xfrm>
        </p:grpSpPr>
        <p:sp>
          <p:nvSpPr>
            <p:cNvPr id="222262" name="AutoShape 125"/>
            <p:cNvSpPr>
              <a:spLocks noChangeArrowheads="1"/>
            </p:cNvSpPr>
            <p:nvPr/>
          </p:nvSpPr>
          <p:spPr bwMode="auto">
            <a:xfrm>
              <a:off x="3885" y="2931"/>
              <a:ext cx="542" cy="342"/>
            </a:xfrm>
            <a:prstGeom prst="bracketPair">
              <a:avLst>
                <a:gd name="adj" fmla="val 16667"/>
              </a:avLst>
            </a:prstGeom>
            <a:noFill/>
            <a:ln w="9525">
              <a:solidFill>
                <a:schemeClr val="tx1"/>
              </a:solidFill>
              <a:round/>
              <a:headEnd/>
              <a:tailEnd/>
            </a:ln>
          </p:spPr>
          <p:txBody>
            <a:bodyPr wrap="none" anchor="ctr"/>
            <a:lstStyle/>
            <a:p>
              <a:endParaRPr lang="en-US">
                <a:solidFill>
                  <a:srgbClr val="000000"/>
                </a:solidFill>
              </a:endParaRPr>
            </a:p>
          </p:txBody>
        </p:sp>
        <p:sp>
          <p:nvSpPr>
            <p:cNvPr id="222263" name="Line 126"/>
            <p:cNvSpPr>
              <a:spLocks noChangeShapeType="1"/>
            </p:cNvSpPr>
            <p:nvPr/>
          </p:nvSpPr>
          <p:spPr bwMode="auto">
            <a:xfrm>
              <a:off x="3906" y="3104"/>
              <a:ext cx="502" cy="0"/>
            </a:xfrm>
            <a:prstGeom prst="line">
              <a:avLst/>
            </a:prstGeom>
            <a:noFill/>
            <a:ln w="9525">
              <a:solidFill>
                <a:schemeClr val="tx1"/>
              </a:solidFill>
              <a:round/>
              <a:headEnd/>
              <a:tailEnd/>
            </a:ln>
          </p:spPr>
          <p:txBody>
            <a:bodyPr/>
            <a:lstStyle/>
            <a:p>
              <a:endParaRPr lang="en-US">
                <a:solidFill>
                  <a:srgbClr val="000000"/>
                </a:solidFill>
              </a:endParaRPr>
            </a:p>
          </p:txBody>
        </p:sp>
      </p:grpSp>
      <p:sp>
        <p:nvSpPr>
          <p:cNvPr id="915583" name="Line 127"/>
          <p:cNvSpPr>
            <a:spLocks noChangeShapeType="1"/>
          </p:cNvSpPr>
          <p:nvPr/>
        </p:nvSpPr>
        <p:spPr bwMode="auto">
          <a:xfrm flipV="1">
            <a:off x="3951288" y="5721350"/>
            <a:ext cx="822325" cy="149225"/>
          </a:xfrm>
          <a:prstGeom prst="line">
            <a:avLst/>
          </a:prstGeom>
          <a:noFill/>
          <a:ln w="9525">
            <a:solidFill>
              <a:srgbClr val="FF0000"/>
            </a:solidFill>
            <a:round/>
            <a:headEnd/>
            <a:tailEnd/>
          </a:ln>
        </p:spPr>
        <p:txBody>
          <a:bodyPr/>
          <a:lstStyle/>
          <a:p>
            <a:endParaRPr lang="en-US">
              <a:solidFill>
                <a:srgbClr val="000000"/>
              </a:solidFill>
            </a:endParaRPr>
          </a:p>
        </p:txBody>
      </p:sp>
      <p:sp>
        <p:nvSpPr>
          <p:cNvPr id="915584" name="Line 128"/>
          <p:cNvSpPr>
            <a:spLocks noChangeShapeType="1"/>
          </p:cNvSpPr>
          <p:nvPr/>
        </p:nvSpPr>
        <p:spPr bwMode="auto">
          <a:xfrm flipV="1">
            <a:off x="5068888" y="5876925"/>
            <a:ext cx="841375" cy="130175"/>
          </a:xfrm>
          <a:prstGeom prst="line">
            <a:avLst/>
          </a:prstGeom>
          <a:noFill/>
          <a:ln w="9525">
            <a:solidFill>
              <a:srgbClr val="FF0000"/>
            </a:solidFill>
            <a:round/>
            <a:headEnd/>
            <a:tailEnd/>
          </a:ln>
        </p:spPr>
        <p:txBody>
          <a:bodyPr/>
          <a:lstStyle/>
          <a:p>
            <a:endParaRPr lang="en-US">
              <a:solidFill>
                <a:srgbClr val="000000"/>
              </a:solidFill>
            </a:endParaRPr>
          </a:p>
        </p:txBody>
      </p:sp>
      <p:sp>
        <p:nvSpPr>
          <p:cNvPr id="915585" name="Line 129"/>
          <p:cNvSpPr>
            <a:spLocks noChangeShapeType="1"/>
          </p:cNvSpPr>
          <p:nvPr/>
        </p:nvSpPr>
        <p:spPr bwMode="auto">
          <a:xfrm flipV="1">
            <a:off x="6340475" y="5894388"/>
            <a:ext cx="792163" cy="104775"/>
          </a:xfrm>
          <a:prstGeom prst="line">
            <a:avLst/>
          </a:prstGeom>
          <a:noFill/>
          <a:ln w="9525">
            <a:solidFill>
              <a:srgbClr val="FF0000"/>
            </a:solidFill>
            <a:round/>
            <a:headEnd/>
            <a:tailEnd/>
          </a:ln>
        </p:spPr>
        <p:txBody>
          <a:bodyPr/>
          <a:lstStyle/>
          <a:p>
            <a:endParaRPr lang="en-US">
              <a:solidFill>
                <a:srgbClr val="000000"/>
              </a:solidFill>
            </a:endParaRPr>
          </a:p>
        </p:txBody>
      </p:sp>
      <p:sp>
        <p:nvSpPr>
          <p:cNvPr id="915586" name="Line 130"/>
          <p:cNvSpPr>
            <a:spLocks noChangeShapeType="1"/>
          </p:cNvSpPr>
          <p:nvPr/>
        </p:nvSpPr>
        <p:spPr bwMode="auto">
          <a:xfrm flipV="1">
            <a:off x="5106988" y="5597525"/>
            <a:ext cx="762000" cy="131763"/>
          </a:xfrm>
          <a:prstGeom prst="line">
            <a:avLst/>
          </a:prstGeom>
          <a:noFill/>
          <a:ln w="9525">
            <a:solidFill>
              <a:srgbClr val="FF0000"/>
            </a:solidFill>
            <a:round/>
            <a:headEnd/>
            <a:tailEnd/>
          </a:ln>
        </p:spPr>
        <p:txBody>
          <a:bodyPr/>
          <a:lstStyle/>
          <a:p>
            <a:endParaRPr lang="en-US">
              <a:solidFill>
                <a:srgbClr val="000000"/>
              </a:solidFill>
            </a:endParaRPr>
          </a:p>
        </p:txBody>
      </p:sp>
    </p:spTree>
    <p:extLst>
      <p:ext uri="{BB962C8B-B14F-4D97-AF65-F5344CB8AC3E}">
        <p14:creationId xmlns:p14="http://schemas.microsoft.com/office/powerpoint/2010/main" val="69228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1" nodeType="clickEffect">
                                  <p:stCondLst>
                                    <p:cond delay="0"/>
                                  </p:stCondLst>
                                  <p:childTnLst>
                                    <p:set>
                                      <p:cBhvr>
                                        <p:cTn id="6" dur="1" fill="hold">
                                          <p:stCondLst>
                                            <p:cond delay="0"/>
                                          </p:stCondLst>
                                        </p:cTn>
                                        <p:tgtEl>
                                          <p:spTgt spid="915476"/>
                                        </p:tgtEl>
                                        <p:attrNameLst>
                                          <p:attrName>style.visibility</p:attrName>
                                        </p:attrNameLst>
                                      </p:cBhvr>
                                      <p:to>
                                        <p:strVal val="visible"/>
                                      </p:to>
                                    </p:set>
                                    <p:anim calcmode="lin" valueType="num">
                                      <p:cBhvr>
                                        <p:cTn id="7" dur="500" fill="hold"/>
                                        <p:tgtEl>
                                          <p:spTgt spid="915476"/>
                                        </p:tgtEl>
                                        <p:attrNameLst>
                                          <p:attrName>ppt_w</p:attrName>
                                        </p:attrNameLst>
                                      </p:cBhvr>
                                      <p:tavLst>
                                        <p:tav tm="0">
                                          <p:val>
                                            <p:fltVal val="0"/>
                                          </p:val>
                                        </p:tav>
                                        <p:tav tm="100000">
                                          <p:val>
                                            <p:strVal val="#ppt_w"/>
                                          </p:val>
                                        </p:tav>
                                      </p:tavLst>
                                    </p:anim>
                                    <p:anim calcmode="lin" valueType="num">
                                      <p:cBhvr>
                                        <p:cTn id="8" dur="500" fill="hold"/>
                                        <p:tgtEl>
                                          <p:spTgt spid="915476"/>
                                        </p:tgtEl>
                                        <p:attrNameLst>
                                          <p:attrName>ppt_h</p:attrName>
                                        </p:attrNameLst>
                                      </p:cBhvr>
                                      <p:tavLst>
                                        <p:tav tm="0">
                                          <p:val>
                                            <p:fltVal val="0"/>
                                          </p:val>
                                        </p:tav>
                                        <p:tav tm="100000">
                                          <p:val>
                                            <p:strVal val="#ppt_h"/>
                                          </p:val>
                                        </p:tav>
                                      </p:tavLst>
                                    </p:anim>
                                    <p:animEffect transition="in" filter="fade">
                                      <p:cBhvr>
                                        <p:cTn id="9" dur="500"/>
                                        <p:tgtEl>
                                          <p:spTgt spid="915476"/>
                                        </p:tgtEl>
                                      </p:cBhvr>
                                    </p:animEffect>
                                  </p:childTnLst>
                                </p:cTn>
                              </p:par>
                              <p:par>
                                <p:cTn id="10" presetID="0" presetClass="path" presetSubtype="0" accel="50000" decel="50000" fill="hold" grpId="0" nodeType="withEffect">
                                  <p:stCondLst>
                                    <p:cond delay="0"/>
                                  </p:stCondLst>
                                  <p:childTnLst>
                                    <p:animMotion origin="layout" path="M -8.33333E-7 9.41476E-7 L 0.09114 -0.13324 " pathEditMode="relative" ptsTypes="AA">
                                      <p:cBhvr>
                                        <p:cTn id="11" dur="2000" spd="-100000" fill="hold"/>
                                        <p:tgtEl>
                                          <p:spTgt spid="915476"/>
                                        </p:tgtEl>
                                        <p:attrNameLst>
                                          <p:attrName>ppt_x</p:attrName>
                                          <p:attrName>ppt_y</p:attrName>
                                        </p:attrNameLst>
                                      </p:cBhvr>
                                    </p:animMotion>
                                  </p:childTnLst>
                                </p:cTn>
                              </p:par>
                            </p:childTnLst>
                          </p:cTn>
                        </p:par>
                      </p:childTnLst>
                    </p:cTn>
                  </p:par>
                  <p:par>
                    <p:cTn id="12" fill="hold">
                      <p:stCondLst>
                        <p:cond delay="indefinite"/>
                      </p:stCondLst>
                      <p:childTnLst>
                        <p:par>
                          <p:cTn id="13" fill="hold">
                            <p:stCondLst>
                              <p:cond delay="0"/>
                            </p:stCondLst>
                            <p:childTnLst>
                              <p:par>
                                <p:cTn id="14" presetID="53" presetClass="entr" presetSubtype="0" fill="hold" grpId="0" nodeType="clickEffect">
                                  <p:stCondLst>
                                    <p:cond delay="0"/>
                                  </p:stCondLst>
                                  <p:childTnLst>
                                    <p:set>
                                      <p:cBhvr>
                                        <p:cTn id="15" dur="1" fill="hold">
                                          <p:stCondLst>
                                            <p:cond delay="0"/>
                                          </p:stCondLst>
                                        </p:cTn>
                                        <p:tgtEl>
                                          <p:spTgt spid="915478"/>
                                        </p:tgtEl>
                                        <p:attrNameLst>
                                          <p:attrName>style.visibility</p:attrName>
                                        </p:attrNameLst>
                                      </p:cBhvr>
                                      <p:to>
                                        <p:strVal val="visible"/>
                                      </p:to>
                                    </p:set>
                                    <p:anim calcmode="lin" valueType="num">
                                      <p:cBhvr>
                                        <p:cTn id="16" dur="500" fill="hold"/>
                                        <p:tgtEl>
                                          <p:spTgt spid="915478"/>
                                        </p:tgtEl>
                                        <p:attrNameLst>
                                          <p:attrName>ppt_w</p:attrName>
                                        </p:attrNameLst>
                                      </p:cBhvr>
                                      <p:tavLst>
                                        <p:tav tm="0">
                                          <p:val>
                                            <p:fltVal val="0"/>
                                          </p:val>
                                        </p:tav>
                                        <p:tav tm="100000">
                                          <p:val>
                                            <p:strVal val="#ppt_w"/>
                                          </p:val>
                                        </p:tav>
                                      </p:tavLst>
                                    </p:anim>
                                    <p:anim calcmode="lin" valueType="num">
                                      <p:cBhvr>
                                        <p:cTn id="17" dur="500" fill="hold"/>
                                        <p:tgtEl>
                                          <p:spTgt spid="915478"/>
                                        </p:tgtEl>
                                        <p:attrNameLst>
                                          <p:attrName>ppt_h</p:attrName>
                                        </p:attrNameLst>
                                      </p:cBhvr>
                                      <p:tavLst>
                                        <p:tav tm="0">
                                          <p:val>
                                            <p:fltVal val="0"/>
                                          </p:val>
                                        </p:tav>
                                        <p:tav tm="100000">
                                          <p:val>
                                            <p:strVal val="#ppt_h"/>
                                          </p:val>
                                        </p:tav>
                                      </p:tavLst>
                                    </p:anim>
                                    <p:animEffect transition="in" filter="fade">
                                      <p:cBhvr>
                                        <p:cTn id="18" dur="500"/>
                                        <p:tgtEl>
                                          <p:spTgt spid="915478"/>
                                        </p:tgtEl>
                                      </p:cBhvr>
                                    </p:animEffect>
                                  </p:childTnLst>
                                </p:cTn>
                              </p:par>
                              <p:par>
                                <p:cTn id="19" presetID="0" presetClass="path" presetSubtype="0" accel="50000" decel="50000" fill="hold" grpId="1" nodeType="withEffect">
                                  <p:stCondLst>
                                    <p:cond delay="0"/>
                                  </p:stCondLst>
                                  <p:childTnLst>
                                    <p:animMotion origin="layout" path="M 0 0 L 0.38021 -0.12746 " pathEditMode="relative" ptsTypes="AA">
                                      <p:cBhvr>
                                        <p:cTn id="20" dur="2000" spd="-100000" fill="hold"/>
                                        <p:tgtEl>
                                          <p:spTgt spid="915478"/>
                                        </p:tgtEl>
                                        <p:attrNameLst>
                                          <p:attrName>ppt_x</p:attrName>
                                          <p:attrName>ppt_y</p:attrName>
                                        </p:attrNameLst>
                                      </p:cBhvr>
                                    </p:animMotion>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15474"/>
                                        </p:tgtEl>
                                        <p:attrNameLst>
                                          <p:attrName>style.visibility</p:attrName>
                                        </p:attrNameLst>
                                      </p:cBhvr>
                                      <p:to>
                                        <p:strVal val="visible"/>
                                      </p:to>
                                    </p:set>
                                    <p:animEffect transition="in" filter="wipe(left)">
                                      <p:cBhvr>
                                        <p:cTn id="25" dur="500"/>
                                        <p:tgtEl>
                                          <p:spTgt spid="915474"/>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915480"/>
                                        </p:tgtEl>
                                        <p:attrNameLst>
                                          <p:attrName>style.visibility</p:attrName>
                                        </p:attrNameLst>
                                      </p:cBhvr>
                                      <p:to>
                                        <p:strVal val="visible"/>
                                      </p:to>
                                    </p:set>
                                    <p:anim calcmode="lin" valueType="num">
                                      <p:cBhvr>
                                        <p:cTn id="30" dur="500" fill="hold"/>
                                        <p:tgtEl>
                                          <p:spTgt spid="915480"/>
                                        </p:tgtEl>
                                        <p:attrNameLst>
                                          <p:attrName>ppt_w</p:attrName>
                                        </p:attrNameLst>
                                      </p:cBhvr>
                                      <p:tavLst>
                                        <p:tav tm="0">
                                          <p:val>
                                            <p:fltVal val="0"/>
                                          </p:val>
                                        </p:tav>
                                        <p:tav tm="100000">
                                          <p:val>
                                            <p:strVal val="#ppt_w"/>
                                          </p:val>
                                        </p:tav>
                                      </p:tavLst>
                                    </p:anim>
                                    <p:anim calcmode="lin" valueType="num">
                                      <p:cBhvr>
                                        <p:cTn id="31" dur="500" fill="hold"/>
                                        <p:tgtEl>
                                          <p:spTgt spid="915480"/>
                                        </p:tgtEl>
                                        <p:attrNameLst>
                                          <p:attrName>ppt_h</p:attrName>
                                        </p:attrNameLst>
                                      </p:cBhvr>
                                      <p:tavLst>
                                        <p:tav tm="0">
                                          <p:val>
                                            <p:fltVal val="0"/>
                                          </p:val>
                                        </p:tav>
                                        <p:tav tm="100000">
                                          <p:val>
                                            <p:strVal val="#ppt_h"/>
                                          </p:val>
                                        </p:tav>
                                      </p:tavLst>
                                    </p:anim>
                                    <p:animEffect transition="in" filter="fade">
                                      <p:cBhvr>
                                        <p:cTn id="32" dur="500"/>
                                        <p:tgtEl>
                                          <p:spTgt spid="915480"/>
                                        </p:tgtEl>
                                      </p:cBhvr>
                                    </p:animEffect>
                                  </p:childTnLst>
                                </p:cTn>
                              </p:par>
                              <p:par>
                                <p:cTn id="33" presetID="0" presetClass="path" presetSubtype="0" accel="50000" decel="50000" fill="hold" grpId="1" nodeType="withEffect">
                                  <p:stCondLst>
                                    <p:cond delay="0"/>
                                  </p:stCondLst>
                                  <p:childTnLst>
                                    <p:animMotion origin="layout" path="M 0 0 L -0.04166 -0.09091 " pathEditMode="relative" ptsTypes="AA">
                                      <p:cBhvr>
                                        <p:cTn id="34" dur="2000" spd="-100000" fill="hold"/>
                                        <p:tgtEl>
                                          <p:spTgt spid="915480"/>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53" presetClass="entr" presetSubtype="0" fill="hold" grpId="0" nodeType="clickEffect">
                                  <p:stCondLst>
                                    <p:cond delay="0"/>
                                  </p:stCondLst>
                                  <p:childTnLst>
                                    <p:set>
                                      <p:cBhvr>
                                        <p:cTn id="38" dur="1" fill="hold">
                                          <p:stCondLst>
                                            <p:cond delay="0"/>
                                          </p:stCondLst>
                                        </p:cTn>
                                        <p:tgtEl>
                                          <p:spTgt spid="915482"/>
                                        </p:tgtEl>
                                        <p:attrNameLst>
                                          <p:attrName>style.visibility</p:attrName>
                                        </p:attrNameLst>
                                      </p:cBhvr>
                                      <p:to>
                                        <p:strVal val="visible"/>
                                      </p:to>
                                    </p:set>
                                    <p:anim calcmode="lin" valueType="num">
                                      <p:cBhvr>
                                        <p:cTn id="39" dur="500" fill="hold"/>
                                        <p:tgtEl>
                                          <p:spTgt spid="915482"/>
                                        </p:tgtEl>
                                        <p:attrNameLst>
                                          <p:attrName>ppt_w</p:attrName>
                                        </p:attrNameLst>
                                      </p:cBhvr>
                                      <p:tavLst>
                                        <p:tav tm="0">
                                          <p:val>
                                            <p:fltVal val="0"/>
                                          </p:val>
                                        </p:tav>
                                        <p:tav tm="100000">
                                          <p:val>
                                            <p:strVal val="#ppt_w"/>
                                          </p:val>
                                        </p:tav>
                                      </p:tavLst>
                                    </p:anim>
                                    <p:anim calcmode="lin" valueType="num">
                                      <p:cBhvr>
                                        <p:cTn id="40" dur="500" fill="hold"/>
                                        <p:tgtEl>
                                          <p:spTgt spid="915482"/>
                                        </p:tgtEl>
                                        <p:attrNameLst>
                                          <p:attrName>ppt_h</p:attrName>
                                        </p:attrNameLst>
                                      </p:cBhvr>
                                      <p:tavLst>
                                        <p:tav tm="0">
                                          <p:val>
                                            <p:fltVal val="0"/>
                                          </p:val>
                                        </p:tav>
                                        <p:tav tm="100000">
                                          <p:val>
                                            <p:strVal val="#ppt_h"/>
                                          </p:val>
                                        </p:tav>
                                      </p:tavLst>
                                    </p:anim>
                                    <p:animEffect transition="in" filter="fade">
                                      <p:cBhvr>
                                        <p:cTn id="41" dur="500"/>
                                        <p:tgtEl>
                                          <p:spTgt spid="915482"/>
                                        </p:tgtEl>
                                      </p:cBhvr>
                                    </p:animEffect>
                                  </p:childTnLst>
                                </p:cTn>
                              </p:par>
                              <p:par>
                                <p:cTn id="42" presetID="0" presetClass="path" presetSubtype="0" accel="50000" decel="50000" fill="hold" grpId="1" nodeType="withEffect">
                                  <p:stCondLst>
                                    <p:cond delay="0"/>
                                  </p:stCondLst>
                                  <p:childTnLst>
                                    <p:animMotion origin="layout" path="M 0 0 L 0.07899 -0.08651 " pathEditMode="relative" ptsTypes="AA">
                                      <p:cBhvr>
                                        <p:cTn id="43" dur="2000" spd="-100000" fill="hold"/>
                                        <p:tgtEl>
                                          <p:spTgt spid="915482"/>
                                        </p:tgtEl>
                                        <p:attrNameLst>
                                          <p:attrName>ppt_x</p:attrName>
                                          <p:attrName>ppt_y</p:attrName>
                                        </p:attrNameLst>
                                      </p:cBhvr>
                                    </p:animMotion>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915486"/>
                                        </p:tgtEl>
                                        <p:attrNameLst>
                                          <p:attrName>style.visibility</p:attrName>
                                        </p:attrNameLst>
                                      </p:cBhvr>
                                      <p:to>
                                        <p:strVal val="visible"/>
                                      </p:to>
                                    </p:set>
                                    <p:animEffect transition="in" filter="dissolve">
                                      <p:cBhvr>
                                        <p:cTn id="48" dur="500"/>
                                        <p:tgtEl>
                                          <p:spTgt spid="915486"/>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915484"/>
                                        </p:tgtEl>
                                        <p:attrNameLst>
                                          <p:attrName>style.visibility</p:attrName>
                                        </p:attrNameLst>
                                      </p:cBhvr>
                                      <p:to>
                                        <p:strVal val="visible"/>
                                      </p:to>
                                    </p:set>
                                    <p:animEffect transition="in" filter="dissolve">
                                      <p:cBhvr>
                                        <p:cTn id="53" dur="500"/>
                                        <p:tgtEl>
                                          <p:spTgt spid="915484"/>
                                        </p:tgtEl>
                                      </p:cBhvr>
                                    </p:animEffect>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grpId="0" nodeType="clickEffect">
                                  <p:stCondLst>
                                    <p:cond delay="0"/>
                                  </p:stCondLst>
                                  <p:childTnLst>
                                    <p:set>
                                      <p:cBhvr>
                                        <p:cTn id="57" dur="1" fill="hold">
                                          <p:stCondLst>
                                            <p:cond delay="0"/>
                                          </p:stCondLst>
                                        </p:cTn>
                                        <p:tgtEl>
                                          <p:spTgt spid="915473"/>
                                        </p:tgtEl>
                                        <p:attrNameLst>
                                          <p:attrName>style.visibility</p:attrName>
                                        </p:attrNameLst>
                                      </p:cBhvr>
                                      <p:to>
                                        <p:strVal val="visible"/>
                                      </p:to>
                                    </p:set>
                                    <p:animEffect transition="in" filter="fade">
                                      <p:cBhvr>
                                        <p:cTn id="58" dur="1000"/>
                                        <p:tgtEl>
                                          <p:spTgt spid="915473"/>
                                        </p:tgtEl>
                                      </p:cBhvr>
                                    </p:animEffect>
                                    <p:anim calcmode="lin" valueType="num">
                                      <p:cBhvr>
                                        <p:cTn id="59" dur="1000" fill="hold"/>
                                        <p:tgtEl>
                                          <p:spTgt spid="915473"/>
                                        </p:tgtEl>
                                        <p:attrNameLst>
                                          <p:attrName>ppt_x</p:attrName>
                                        </p:attrNameLst>
                                      </p:cBhvr>
                                      <p:tavLst>
                                        <p:tav tm="0">
                                          <p:val>
                                            <p:strVal val="#ppt_x"/>
                                          </p:val>
                                        </p:tav>
                                        <p:tav tm="100000">
                                          <p:val>
                                            <p:strVal val="#ppt_x"/>
                                          </p:val>
                                        </p:tav>
                                      </p:tavLst>
                                    </p:anim>
                                    <p:anim calcmode="lin" valueType="num">
                                      <p:cBhvr>
                                        <p:cTn id="60" dur="1000" fill="hold"/>
                                        <p:tgtEl>
                                          <p:spTgt spid="915473"/>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7" presetClass="entr" presetSubtype="0" fill="hold" grpId="0" nodeType="clickEffect">
                                  <p:stCondLst>
                                    <p:cond delay="0"/>
                                  </p:stCondLst>
                                  <p:childTnLst>
                                    <p:set>
                                      <p:cBhvr>
                                        <p:cTn id="64" dur="1" fill="hold">
                                          <p:stCondLst>
                                            <p:cond delay="0"/>
                                          </p:stCondLst>
                                        </p:cTn>
                                        <p:tgtEl>
                                          <p:spTgt spid="915470"/>
                                        </p:tgtEl>
                                        <p:attrNameLst>
                                          <p:attrName>style.visibility</p:attrName>
                                        </p:attrNameLst>
                                      </p:cBhvr>
                                      <p:to>
                                        <p:strVal val="visible"/>
                                      </p:to>
                                    </p:set>
                                    <p:animEffect transition="in" filter="fade">
                                      <p:cBhvr>
                                        <p:cTn id="65" dur="1000"/>
                                        <p:tgtEl>
                                          <p:spTgt spid="915470"/>
                                        </p:tgtEl>
                                      </p:cBhvr>
                                    </p:animEffect>
                                    <p:anim calcmode="lin" valueType="num">
                                      <p:cBhvr>
                                        <p:cTn id="66" dur="1000" fill="hold"/>
                                        <p:tgtEl>
                                          <p:spTgt spid="915470"/>
                                        </p:tgtEl>
                                        <p:attrNameLst>
                                          <p:attrName>ppt_x</p:attrName>
                                        </p:attrNameLst>
                                      </p:cBhvr>
                                      <p:tavLst>
                                        <p:tav tm="0">
                                          <p:val>
                                            <p:strVal val="#ppt_x"/>
                                          </p:val>
                                        </p:tav>
                                        <p:tav tm="100000">
                                          <p:val>
                                            <p:strVal val="#ppt_x"/>
                                          </p:val>
                                        </p:tav>
                                      </p:tavLst>
                                    </p:anim>
                                    <p:anim calcmode="lin" valueType="num">
                                      <p:cBhvr>
                                        <p:cTn id="67" dur="1000" fill="hold"/>
                                        <p:tgtEl>
                                          <p:spTgt spid="915470"/>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7" presetClass="entr" presetSubtype="10" fill="hold" grpId="0" nodeType="clickEffect">
                                  <p:stCondLst>
                                    <p:cond delay="0"/>
                                  </p:stCondLst>
                                  <p:childTnLst>
                                    <p:set>
                                      <p:cBhvr>
                                        <p:cTn id="71" dur="1" fill="hold">
                                          <p:stCondLst>
                                            <p:cond delay="0"/>
                                          </p:stCondLst>
                                        </p:cTn>
                                        <p:tgtEl>
                                          <p:spTgt spid="915458"/>
                                        </p:tgtEl>
                                        <p:attrNameLst>
                                          <p:attrName>style.visibility</p:attrName>
                                        </p:attrNameLst>
                                      </p:cBhvr>
                                      <p:to>
                                        <p:strVal val="visible"/>
                                      </p:to>
                                    </p:set>
                                    <p:anim calcmode="lin" valueType="num">
                                      <p:cBhvr>
                                        <p:cTn id="72" dur="500" fill="hold"/>
                                        <p:tgtEl>
                                          <p:spTgt spid="915458"/>
                                        </p:tgtEl>
                                        <p:attrNameLst>
                                          <p:attrName>ppt_w</p:attrName>
                                        </p:attrNameLst>
                                      </p:cBhvr>
                                      <p:tavLst>
                                        <p:tav tm="0">
                                          <p:val>
                                            <p:fltVal val="0"/>
                                          </p:val>
                                        </p:tav>
                                        <p:tav tm="100000">
                                          <p:val>
                                            <p:strVal val="#ppt_w"/>
                                          </p:val>
                                        </p:tav>
                                      </p:tavLst>
                                    </p:anim>
                                    <p:anim calcmode="lin" valueType="num">
                                      <p:cBhvr>
                                        <p:cTn id="73" dur="500" fill="hold"/>
                                        <p:tgtEl>
                                          <p:spTgt spid="915458"/>
                                        </p:tgtEl>
                                        <p:attrNameLst>
                                          <p:attrName>ppt_h</p:attrName>
                                        </p:attrNameLst>
                                      </p:cBhvr>
                                      <p:tavLst>
                                        <p:tav tm="0">
                                          <p:val>
                                            <p:strVal val="#ppt_h"/>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915462"/>
                                        </p:tgtEl>
                                        <p:attrNameLst>
                                          <p:attrName>style.visibility</p:attrName>
                                        </p:attrNameLst>
                                      </p:cBhvr>
                                      <p:to>
                                        <p:strVal val="visible"/>
                                      </p:to>
                                    </p:set>
                                    <p:animEffect transition="in" filter="wipe(left)">
                                      <p:cBhvr>
                                        <p:cTn id="78" dur="500"/>
                                        <p:tgtEl>
                                          <p:spTgt spid="915462"/>
                                        </p:tgtEl>
                                      </p:cBhvr>
                                    </p:animEffect>
                                  </p:childTnLst>
                                </p:cTn>
                              </p:par>
                            </p:childTnLst>
                          </p:cTn>
                        </p:par>
                      </p:childTnLst>
                    </p:cTn>
                  </p:par>
                  <p:par>
                    <p:cTn id="79" fill="hold">
                      <p:stCondLst>
                        <p:cond delay="indefinite"/>
                      </p:stCondLst>
                      <p:childTnLst>
                        <p:par>
                          <p:cTn id="80" fill="hold">
                            <p:stCondLst>
                              <p:cond delay="0"/>
                            </p:stCondLst>
                            <p:childTnLst>
                              <p:par>
                                <p:cTn id="81" presetID="29" presetClass="entr" presetSubtype="0" fill="hold" grpId="0" nodeType="clickEffect">
                                  <p:stCondLst>
                                    <p:cond delay="0"/>
                                  </p:stCondLst>
                                  <p:childTnLst>
                                    <p:set>
                                      <p:cBhvr>
                                        <p:cTn id="82" dur="1" fill="hold">
                                          <p:stCondLst>
                                            <p:cond delay="0"/>
                                          </p:stCondLst>
                                        </p:cTn>
                                        <p:tgtEl>
                                          <p:spTgt spid="915488"/>
                                        </p:tgtEl>
                                        <p:attrNameLst>
                                          <p:attrName>style.visibility</p:attrName>
                                        </p:attrNameLst>
                                      </p:cBhvr>
                                      <p:to>
                                        <p:strVal val="visible"/>
                                      </p:to>
                                    </p:set>
                                    <p:anim calcmode="lin" valueType="num">
                                      <p:cBhvr>
                                        <p:cTn id="83" dur="1000" fill="hold"/>
                                        <p:tgtEl>
                                          <p:spTgt spid="915488"/>
                                        </p:tgtEl>
                                        <p:attrNameLst>
                                          <p:attrName>ppt_x</p:attrName>
                                        </p:attrNameLst>
                                      </p:cBhvr>
                                      <p:tavLst>
                                        <p:tav tm="0">
                                          <p:val>
                                            <p:strVal val="#ppt_x-.2"/>
                                          </p:val>
                                        </p:tav>
                                        <p:tav tm="100000">
                                          <p:val>
                                            <p:strVal val="#ppt_x"/>
                                          </p:val>
                                        </p:tav>
                                      </p:tavLst>
                                    </p:anim>
                                    <p:anim calcmode="lin" valueType="num">
                                      <p:cBhvr>
                                        <p:cTn id="84" dur="1000" fill="hold"/>
                                        <p:tgtEl>
                                          <p:spTgt spid="915488"/>
                                        </p:tgtEl>
                                        <p:attrNameLst>
                                          <p:attrName>ppt_y</p:attrName>
                                        </p:attrNameLst>
                                      </p:cBhvr>
                                      <p:tavLst>
                                        <p:tav tm="0">
                                          <p:val>
                                            <p:strVal val="#ppt_y"/>
                                          </p:val>
                                        </p:tav>
                                        <p:tav tm="100000">
                                          <p:val>
                                            <p:strVal val="#ppt_y"/>
                                          </p:val>
                                        </p:tav>
                                      </p:tavLst>
                                    </p:anim>
                                    <p:animEffect transition="in" filter="wipe(right)" prLst="gradientSize: 0.1">
                                      <p:cBhvr>
                                        <p:cTn id="85" dur="1000"/>
                                        <p:tgtEl>
                                          <p:spTgt spid="915488"/>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xit" presetSubtype="0" fill="hold" grpId="1" nodeType="clickEffect">
                                  <p:stCondLst>
                                    <p:cond delay="0"/>
                                  </p:stCondLst>
                                  <p:childTnLst>
                                    <p:animEffect transition="out" filter="dissolve">
                                      <p:cBhvr>
                                        <p:cTn id="89" dur="500"/>
                                        <p:tgtEl>
                                          <p:spTgt spid="915470"/>
                                        </p:tgtEl>
                                      </p:cBhvr>
                                    </p:animEffect>
                                    <p:set>
                                      <p:cBhvr>
                                        <p:cTn id="90" dur="1" fill="hold">
                                          <p:stCondLst>
                                            <p:cond delay="499"/>
                                          </p:stCondLst>
                                        </p:cTn>
                                        <p:tgtEl>
                                          <p:spTgt spid="915470"/>
                                        </p:tgtEl>
                                        <p:attrNameLst>
                                          <p:attrName>style.visibility</p:attrName>
                                        </p:attrNameLst>
                                      </p:cBhvr>
                                      <p:to>
                                        <p:strVal val="hidden"/>
                                      </p:to>
                                    </p:set>
                                  </p:childTnLst>
                                </p:cTn>
                              </p:par>
                              <p:par>
                                <p:cTn id="91" presetID="9" presetClass="entr" presetSubtype="0" fill="hold" grpId="0" nodeType="withEffect">
                                  <p:stCondLst>
                                    <p:cond delay="0"/>
                                  </p:stCondLst>
                                  <p:childTnLst>
                                    <p:set>
                                      <p:cBhvr>
                                        <p:cTn id="92" dur="1" fill="hold">
                                          <p:stCondLst>
                                            <p:cond delay="0"/>
                                          </p:stCondLst>
                                        </p:cTn>
                                        <p:tgtEl>
                                          <p:spTgt spid="915513"/>
                                        </p:tgtEl>
                                        <p:attrNameLst>
                                          <p:attrName>style.visibility</p:attrName>
                                        </p:attrNameLst>
                                      </p:cBhvr>
                                      <p:to>
                                        <p:strVal val="visible"/>
                                      </p:to>
                                    </p:set>
                                    <p:animEffect transition="in" filter="dissolve">
                                      <p:cBhvr>
                                        <p:cTn id="93" dur="500"/>
                                        <p:tgtEl>
                                          <p:spTgt spid="915513"/>
                                        </p:tgtEl>
                                      </p:cBhvr>
                                    </p:animEffect>
                                  </p:childTnLst>
                                </p:cTn>
                              </p:par>
                            </p:childTnLst>
                          </p:cTn>
                        </p:par>
                      </p:childTnLst>
                    </p:cTn>
                  </p:par>
                  <p:par>
                    <p:cTn id="94" fill="hold">
                      <p:stCondLst>
                        <p:cond delay="indefinite"/>
                      </p:stCondLst>
                      <p:childTnLst>
                        <p:par>
                          <p:cTn id="95" fill="hold">
                            <p:stCondLst>
                              <p:cond delay="0"/>
                            </p:stCondLst>
                            <p:childTnLst>
                              <p:par>
                                <p:cTn id="96" presetID="17" presetClass="entr" presetSubtype="10" fill="hold" grpId="0" nodeType="clickEffect">
                                  <p:stCondLst>
                                    <p:cond delay="0"/>
                                  </p:stCondLst>
                                  <p:childTnLst>
                                    <p:set>
                                      <p:cBhvr>
                                        <p:cTn id="97" dur="1" fill="hold">
                                          <p:stCondLst>
                                            <p:cond delay="0"/>
                                          </p:stCondLst>
                                        </p:cTn>
                                        <p:tgtEl>
                                          <p:spTgt spid="915466"/>
                                        </p:tgtEl>
                                        <p:attrNameLst>
                                          <p:attrName>style.visibility</p:attrName>
                                        </p:attrNameLst>
                                      </p:cBhvr>
                                      <p:to>
                                        <p:strVal val="visible"/>
                                      </p:to>
                                    </p:set>
                                    <p:anim calcmode="lin" valueType="num">
                                      <p:cBhvr>
                                        <p:cTn id="98" dur="500" fill="hold"/>
                                        <p:tgtEl>
                                          <p:spTgt spid="915466"/>
                                        </p:tgtEl>
                                        <p:attrNameLst>
                                          <p:attrName>ppt_w</p:attrName>
                                        </p:attrNameLst>
                                      </p:cBhvr>
                                      <p:tavLst>
                                        <p:tav tm="0">
                                          <p:val>
                                            <p:fltVal val="0"/>
                                          </p:val>
                                        </p:tav>
                                        <p:tav tm="100000">
                                          <p:val>
                                            <p:strVal val="#ppt_w"/>
                                          </p:val>
                                        </p:tav>
                                      </p:tavLst>
                                    </p:anim>
                                    <p:anim calcmode="lin" valueType="num">
                                      <p:cBhvr>
                                        <p:cTn id="99" dur="500" fill="hold"/>
                                        <p:tgtEl>
                                          <p:spTgt spid="915466"/>
                                        </p:tgtEl>
                                        <p:attrNameLst>
                                          <p:attrName>ppt_h</p:attrName>
                                        </p:attrNameLst>
                                      </p:cBhvr>
                                      <p:tavLst>
                                        <p:tav tm="0">
                                          <p:val>
                                            <p:strVal val="#ppt_h"/>
                                          </p:val>
                                        </p:tav>
                                        <p:tav tm="100000">
                                          <p:val>
                                            <p:strVal val="#ppt_h"/>
                                          </p:val>
                                        </p:tav>
                                      </p:tavLst>
                                    </p:anim>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915463"/>
                                        </p:tgtEl>
                                        <p:attrNameLst>
                                          <p:attrName>style.visibility</p:attrName>
                                        </p:attrNameLst>
                                      </p:cBhvr>
                                      <p:to>
                                        <p:strVal val="visible"/>
                                      </p:to>
                                    </p:set>
                                    <p:animEffect transition="in" filter="wipe(left)">
                                      <p:cBhvr>
                                        <p:cTn id="104" dur="500"/>
                                        <p:tgtEl>
                                          <p:spTgt spid="915463"/>
                                        </p:tgtEl>
                                      </p:cBhvr>
                                    </p:animEffect>
                                  </p:childTnLst>
                                </p:cTn>
                              </p:par>
                            </p:childTnLst>
                          </p:cTn>
                        </p:par>
                      </p:childTnLst>
                    </p:cTn>
                  </p:par>
                  <p:par>
                    <p:cTn id="105" fill="hold">
                      <p:stCondLst>
                        <p:cond delay="indefinite"/>
                      </p:stCondLst>
                      <p:childTnLst>
                        <p:par>
                          <p:cTn id="106" fill="hold">
                            <p:stCondLst>
                              <p:cond delay="0"/>
                            </p:stCondLst>
                            <p:childTnLst>
                              <p:par>
                                <p:cTn id="107" presetID="53" presetClass="entr" presetSubtype="0" fill="hold" grpId="0" nodeType="clickEffect">
                                  <p:stCondLst>
                                    <p:cond delay="0"/>
                                  </p:stCondLst>
                                  <p:childTnLst>
                                    <p:set>
                                      <p:cBhvr>
                                        <p:cTn id="108" dur="1" fill="hold">
                                          <p:stCondLst>
                                            <p:cond delay="0"/>
                                          </p:stCondLst>
                                        </p:cTn>
                                        <p:tgtEl>
                                          <p:spTgt spid="915493"/>
                                        </p:tgtEl>
                                        <p:attrNameLst>
                                          <p:attrName>style.visibility</p:attrName>
                                        </p:attrNameLst>
                                      </p:cBhvr>
                                      <p:to>
                                        <p:strVal val="visible"/>
                                      </p:to>
                                    </p:set>
                                    <p:anim calcmode="lin" valueType="num">
                                      <p:cBhvr>
                                        <p:cTn id="109" dur="500" fill="hold"/>
                                        <p:tgtEl>
                                          <p:spTgt spid="915493"/>
                                        </p:tgtEl>
                                        <p:attrNameLst>
                                          <p:attrName>ppt_w</p:attrName>
                                        </p:attrNameLst>
                                      </p:cBhvr>
                                      <p:tavLst>
                                        <p:tav tm="0">
                                          <p:val>
                                            <p:fltVal val="0"/>
                                          </p:val>
                                        </p:tav>
                                        <p:tav tm="100000">
                                          <p:val>
                                            <p:strVal val="#ppt_w"/>
                                          </p:val>
                                        </p:tav>
                                      </p:tavLst>
                                    </p:anim>
                                    <p:anim calcmode="lin" valueType="num">
                                      <p:cBhvr>
                                        <p:cTn id="110" dur="500" fill="hold"/>
                                        <p:tgtEl>
                                          <p:spTgt spid="915493"/>
                                        </p:tgtEl>
                                        <p:attrNameLst>
                                          <p:attrName>ppt_h</p:attrName>
                                        </p:attrNameLst>
                                      </p:cBhvr>
                                      <p:tavLst>
                                        <p:tav tm="0">
                                          <p:val>
                                            <p:fltVal val="0"/>
                                          </p:val>
                                        </p:tav>
                                        <p:tav tm="100000">
                                          <p:val>
                                            <p:strVal val="#ppt_h"/>
                                          </p:val>
                                        </p:tav>
                                      </p:tavLst>
                                    </p:anim>
                                    <p:animEffect transition="in" filter="fade">
                                      <p:cBhvr>
                                        <p:cTn id="111" dur="500"/>
                                        <p:tgtEl>
                                          <p:spTgt spid="915493"/>
                                        </p:tgtEl>
                                      </p:cBhvr>
                                    </p:animEffect>
                                  </p:childTnLst>
                                </p:cTn>
                              </p:par>
                            </p:childTnLst>
                          </p:cTn>
                        </p:par>
                      </p:childTnLst>
                    </p:cTn>
                  </p:par>
                  <p:par>
                    <p:cTn id="112" fill="hold">
                      <p:stCondLst>
                        <p:cond delay="indefinite"/>
                      </p:stCondLst>
                      <p:childTnLst>
                        <p:par>
                          <p:cTn id="113" fill="hold">
                            <p:stCondLst>
                              <p:cond delay="0"/>
                            </p:stCondLst>
                            <p:childTnLst>
                              <p:par>
                                <p:cTn id="114" presetID="29" presetClass="entr" presetSubtype="0" fill="hold" grpId="0" nodeType="clickEffect">
                                  <p:stCondLst>
                                    <p:cond delay="0"/>
                                  </p:stCondLst>
                                  <p:childTnLst>
                                    <p:set>
                                      <p:cBhvr>
                                        <p:cTn id="115" dur="1" fill="hold">
                                          <p:stCondLst>
                                            <p:cond delay="0"/>
                                          </p:stCondLst>
                                        </p:cTn>
                                        <p:tgtEl>
                                          <p:spTgt spid="915490"/>
                                        </p:tgtEl>
                                        <p:attrNameLst>
                                          <p:attrName>style.visibility</p:attrName>
                                        </p:attrNameLst>
                                      </p:cBhvr>
                                      <p:to>
                                        <p:strVal val="visible"/>
                                      </p:to>
                                    </p:set>
                                    <p:anim calcmode="lin" valueType="num">
                                      <p:cBhvr>
                                        <p:cTn id="116" dur="1000" fill="hold"/>
                                        <p:tgtEl>
                                          <p:spTgt spid="915490"/>
                                        </p:tgtEl>
                                        <p:attrNameLst>
                                          <p:attrName>ppt_x</p:attrName>
                                        </p:attrNameLst>
                                      </p:cBhvr>
                                      <p:tavLst>
                                        <p:tav tm="0">
                                          <p:val>
                                            <p:strVal val="#ppt_x-.2"/>
                                          </p:val>
                                        </p:tav>
                                        <p:tav tm="100000">
                                          <p:val>
                                            <p:strVal val="#ppt_x"/>
                                          </p:val>
                                        </p:tav>
                                      </p:tavLst>
                                    </p:anim>
                                    <p:anim calcmode="lin" valueType="num">
                                      <p:cBhvr>
                                        <p:cTn id="117" dur="1000" fill="hold"/>
                                        <p:tgtEl>
                                          <p:spTgt spid="915490"/>
                                        </p:tgtEl>
                                        <p:attrNameLst>
                                          <p:attrName>ppt_y</p:attrName>
                                        </p:attrNameLst>
                                      </p:cBhvr>
                                      <p:tavLst>
                                        <p:tav tm="0">
                                          <p:val>
                                            <p:strVal val="#ppt_y"/>
                                          </p:val>
                                        </p:tav>
                                        <p:tav tm="100000">
                                          <p:val>
                                            <p:strVal val="#ppt_y"/>
                                          </p:val>
                                        </p:tav>
                                      </p:tavLst>
                                    </p:anim>
                                    <p:animEffect transition="in" filter="wipe(right)" prLst="gradientSize: 0.1">
                                      <p:cBhvr>
                                        <p:cTn id="118" dur="1000"/>
                                        <p:tgtEl>
                                          <p:spTgt spid="915490"/>
                                        </p:tgtEl>
                                      </p:cBhvr>
                                    </p:animEffect>
                                  </p:childTnLst>
                                </p:cTn>
                              </p:par>
                            </p:childTnLst>
                          </p:cTn>
                        </p:par>
                        <p:par>
                          <p:cTn id="119" fill="hold">
                            <p:stCondLst>
                              <p:cond delay="1000"/>
                            </p:stCondLst>
                            <p:childTnLst>
                              <p:par>
                                <p:cTn id="120" presetID="9" presetClass="emph" presetSubtype="0" grpId="1" nodeType="afterEffect">
                                  <p:stCondLst>
                                    <p:cond delay="0"/>
                                  </p:stCondLst>
                                  <p:childTnLst>
                                    <p:set>
                                      <p:cBhvr rctx="PPT">
                                        <p:cTn id="121" dur="indefinite"/>
                                        <p:tgtEl>
                                          <p:spTgt spid="915493"/>
                                        </p:tgtEl>
                                        <p:attrNameLst>
                                          <p:attrName>style.opacity</p:attrName>
                                        </p:attrNameLst>
                                      </p:cBhvr>
                                      <p:to>
                                        <p:strVal val="0.5"/>
                                      </p:to>
                                    </p:set>
                                    <p:animEffect filter="image" prLst="opacity: 0.5">
                                      <p:cBhvr rctx="IE">
                                        <p:cTn id="122" dur="indefinite"/>
                                        <p:tgtEl>
                                          <p:spTgt spid="915493"/>
                                        </p:tgtEl>
                                      </p:cBhvr>
                                    </p:animEffect>
                                  </p:childTnLst>
                                </p:cTn>
                              </p:par>
                            </p:childTnLst>
                          </p:cTn>
                        </p:par>
                      </p:childTnLst>
                    </p:cTn>
                  </p:par>
                  <p:par>
                    <p:cTn id="123" fill="hold">
                      <p:stCondLst>
                        <p:cond delay="indefinite"/>
                      </p:stCondLst>
                      <p:childTnLst>
                        <p:par>
                          <p:cTn id="124" fill="hold">
                            <p:stCondLst>
                              <p:cond delay="0"/>
                            </p:stCondLst>
                            <p:childTnLst>
                              <p:par>
                                <p:cTn id="125" presetID="17" presetClass="entr" presetSubtype="10" fill="hold" grpId="0" nodeType="clickEffect">
                                  <p:stCondLst>
                                    <p:cond delay="0"/>
                                  </p:stCondLst>
                                  <p:childTnLst>
                                    <p:set>
                                      <p:cBhvr>
                                        <p:cTn id="126" dur="1" fill="hold">
                                          <p:stCondLst>
                                            <p:cond delay="0"/>
                                          </p:stCondLst>
                                        </p:cTn>
                                        <p:tgtEl>
                                          <p:spTgt spid="915468"/>
                                        </p:tgtEl>
                                        <p:attrNameLst>
                                          <p:attrName>style.visibility</p:attrName>
                                        </p:attrNameLst>
                                      </p:cBhvr>
                                      <p:to>
                                        <p:strVal val="visible"/>
                                      </p:to>
                                    </p:set>
                                    <p:anim calcmode="lin" valueType="num">
                                      <p:cBhvr>
                                        <p:cTn id="127" dur="500" fill="hold"/>
                                        <p:tgtEl>
                                          <p:spTgt spid="915468"/>
                                        </p:tgtEl>
                                        <p:attrNameLst>
                                          <p:attrName>ppt_w</p:attrName>
                                        </p:attrNameLst>
                                      </p:cBhvr>
                                      <p:tavLst>
                                        <p:tav tm="0">
                                          <p:val>
                                            <p:fltVal val="0"/>
                                          </p:val>
                                        </p:tav>
                                        <p:tav tm="100000">
                                          <p:val>
                                            <p:strVal val="#ppt_w"/>
                                          </p:val>
                                        </p:tav>
                                      </p:tavLst>
                                    </p:anim>
                                    <p:anim calcmode="lin" valueType="num">
                                      <p:cBhvr>
                                        <p:cTn id="128" dur="500" fill="hold"/>
                                        <p:tgtEl>
                                          <p:spTgt spid="915468"/>
                                        </p:tgtEl>
                                        <p:attrNameLst>
                                          <p:attrName>ppt_h</p:attrName>
                                        </p:attrNameLst>
                                      </p:cBhvr>
                                      <p:tavLst>
                                        <p:tav tm="0">
                                          <p:val>
                                            <p:strVal val="#ppt_h"/>
                                          </p:val>
                                        </p:tav>
                                        <p:tav tm="100000">
                                          <p:val>
                                            <p:strVal val="#ppt_h"/>
                                          </p:val>
                                        </p:tav>
                                      </p:tavLst>
                                    </p:anim>
                                  </p:childTnLst>
                                </p:cTn>
                              </p:par>
                            </p:childTnLst>
                          </p:cTn>
                        </p:par>
                      </p:childTnLst>
                    </p:cTn>
                  </p:par>
                  <p:par>
                    <p:cTn id="129" fill="hold">
                      <p:stCondLst>
                        <p:cond delay="indefinite"/>
                      </p:stCondLst>
                      <p:childTnLst>
                        <p:par>
                          <p:cTn id="130" fill="hold">
                            <p:stCondLst>
                              <p:cond delay="0"/>
                            </p:stCondLst>
                            <p:childTnLst>
                              <p:par>
                                <p:cTn id="131" presetID="22" presetClass="entr" presetSubtype="8" fill="hold" grpId="0" nodeType="clickEffect">
                                  <p:stCondLst>
                                    <p:cond delay="0"/>
                                  </p:stCondLst>
                                  <p:childTnLst>
                                    <p:set>
                                      <p:cBhvr>
                                        <p:cTn id="132" dur="1" fill="hold">
                                          <p:stCondLst>
                                            <p:cond delay="0"/>
                                          </p:stCondLst>
                                        </p:cTn>
                                        <p:tgtEl>
                                          <p:spTgt spid="915464"/>
                                        </p:tgtEl>
                                        <p:attrNameLst>
                                          <p:attrName>style.visibility</p:attrName>
                                        </p:attrNameLst>
                                      </p:cBhvr>
                                      <p:to>
                                        <p:strVal val="visible"/>
                                      </p:to>
                                    </p:set>
                                    <p:animEffect transition="in" filter="wipe(left)">
                                      <p:cBhvr>
                                        <p:cTn id="133" dur="500"/>
                                        <p:tgtEl>
                                          <p:spTgt spid="915464"/>
                                        </p:tgtEl>
                                      </p:cBhvr>
                                    </p:animEffect>
                                  </p:childTnLst>
                                </p:cTn>
                              </p:par>
                            </p:childTnLst>
                          </p:cTn>
                        </p:par>
                      </p:childTnLst>
                    </p:cTn>
                  </p:par>
                  <p:par>
                    <p:cTn id="134" fill="hold">
                      <p:stCondLst>
                        <p:cond delay="indefinite"/>
                      </p:stCondLst>
                      <p:childTnLst>
                        <p:par>
                          <p:cTn id="135" fill="hold">
                            <p:stCondLst>
                              <p:cond delay="0"/>
                            </p:stCondLst>
                            <p:childTnLst>
                              <p:par>
                                <p:cTn id="136" presetID="29" presetClass="entr" presetSubtype="0" fill="hold" grpId="0" nodeType="clickEffect">
                                  <p:stCondLst>
                                    <p:cond delay="0"/>
                                  </p:stCondLst>
                                  <p:childTnLst>
                                    <p:set>
                                      <p:cBhvr>
                                        <p:cTn id="137" dur="1" fill="hold">
                                          <p:stCondLst>
                                            <p:cond delay="0"/>
                                          </p:stCondLst>
                                        </p:cTn>
                                        <p:tgtEl>
                                          <p:spTgt spid="915492"/>
                                        </p:tgtEl>
                                        <p:attrNameLst>
                                          <p:attrName>style.visibility</p:attrName>
                                        </p:attrNameLst>
                                      </p:cBhvr>
                                      <p:to>
                                        <p:strVal val="visible"/>
                                      </p:to>
                                    </p:set>
                                    <p:anim calcmode="lin" valueType="num">
                                      <p:cBhvr>
                                        <p:cTn id="138" dur="1000" fill="hold"/>
                                        <p:tgtEl>
                                          <p:spTgt spid="915492"/>
                                        </p:tgtEl>
                                        <p:attrNameLst>
                                          <p:attrName>ppt_x</p:attrName>
                                        </p:attrNameLst>
                                      </p:cBhvr>
                                      <p:tavLst>
                                        <p:tav tm="0">
                                          <p:val>
                                            <p:strVal val="#ppt_x-.2"/>
                                          </p:val>
                                        </p:tav>
                                        <p:tav tm="100000">
                                          <p:val>
                                            <p:strVal val="#ppt_x"/>
                                          </p:val>
                                        </p:tav>
                                      </p:tavLst>
                                    </p:anim>
                                    <p:anim calcmode="lin" valueType="num">
                                      <p:cBhvr>
                                        <p:cTn id="139" dur="1000" fill="hold"/>
                                        <p:tgtEl>
                                          <p:spTgt spid="915492"/>
                                        </p:tgtEl>
                                        <p:attrNameLst>
                                          <p:attrName>ppt_y</p:attrName>
                                        </p:attrNameLst>
                                      </p:cBhvr>
                                      <p:tavLst>
                                        <p:tav tm="0">
                                          <p:val>
                                            <p:strVal val="#ppt_y"/>
                                          </p:val>
                                        </p:tav>
                                        <p:tav tm="100000">
                                          <p:val>
                                            <p:strVal val="#ppt_y"/>
                                          </p:val>
                                        </p:tav>
                                      </p:tavLst>
                                    </p:anim>
                                    <p:animEffect transition="in" filter="wipe(right)" prLst="gradientSize: 0.1">
                                      <p:cBhvr>
                                        <p:cTn id="140" dur="1000"/>
                                        <p:tgtEl>
                                          <p:spTgt spid="915492"/>
                                        </p:tgtEl>
                                      </p:cBhvr>
                                    </p:animEffect>
                                  </p:childTnLst>
                                </p:cTn>
                              </p:par>
                            </p:childTnLst>
                          </p:cTn>
                        </p:par>
                      </p:childTnLst>
                    </p:cTn>
                  </p:par>
                  <p:par>
                    <p:cTn id="141" fill="hold">
                      <p:stCondLst>
                        <p:cond delay="indefinite"/>
                      </p:stCondLst>
                      <p:childTnLst>
                        <p:par>
                          <p:cTn id="142" fill="hold">
                            <p:stCondLst>
                              <p:cond delay="0"/>
                            </p:stCondLst>
                            <p:childTnLst>
                              <p:par>
                                <p:cTn id="143" presetID="53" presetClass="entr" presetSubtype="0" fill="hold" grpId="0" nodeType="clickEffect">
                                  <p:stCondLst>
                                    <p:cond delay="0"/>
                                  </p:stCondLst>
                                  <p:childTnLst>
                                    <p:set>
                                      <p:cBhvr>
                                        <p:cTn id="144" dur="1" fill="hold">
                                          <p:stCondLst>
                                            <p:cond delay="0"/>
                                          </p:stCondLst>
                                        </p:cTn>
                                        <p:tgtEl>
                                          <p:spTgt spid="915498"/>
                                        </p:tgtEl>
                                        <p:attrNameLst>
                                          <p:attrName>style.visibility</p:attrName>
                                        </p:attrNameLst>
                                      </p:cBhvr>
                                      <p:to>
                                        <p:strVal val="visible"/>
                                      </p:to>
                                    </p:set>
                                    <p:anim calcmode="lin" valueType="num">
                                      <p:cBhvr>
                                        <p:cTn id="145" dur="500" fill="hold"/>
                                        <p:tgtEl>
                                          <p:spTgt spid="915498"/>
                                        </p:tgtEl>
                                        <p:attrNameLst>
                                          <p:attrName>ppt_w</p:attrName>
                                        </p:attrNameLst>
                                      </p:cBhvr>
                                      <p:tavLst>
                                        <p:tav tm="0">
                                          <p:val>
                                            <p:fltVal val="0"/>
                                          </p:val>
                                        </p:tav>
                                        <p:tav tm="100000">
                                          <p:val>
                                            <p:strVal val="#ppt_w"/>
                                          </p:val>
                                        </p:tav>
                                      </p:tavLst>
                                    </p:anim>
                                    <p:anim calcmode="lin" valueType="num">
                                      <p:cBhvr>
                                        <p:cTn id="146" dur="500" fill="hold"/>
                                        <p:tgtEl>
                                          <p:spTgt spid="915498"/>
                                        </p:tgtEl>
                                        <p:attrNameLst>
                                          <p:attrName>ppt_h</p:attrName>
                                        </p:attrNameLst>
                                      </p:cBhvr>
                                      <p:tavLst>
                                        <p:tav tm="0">
                                          <p:val>
                                            <p:fltVal val="0"/>
                                          </p:val>
                                        </p:tav>
                                        <p:tav tm="100000">
                                          <p:val>
                                            <p:strVal val="#ppt_h"/>
                                          </p:val>
                                        </p:tav>
                                      </p:tavLst>
                                    </p:anim>
                                    <p:animEffect transition="in" filter="fade">
                                      <p:cBhvr>
                                        <p:cTn id="147" dur="500"/>
                                        <p:tgtEl>
                                          <p:spTgt spid="915498"/>
                                        </p:tgtEl>
                                      </p:cBhvr>
                                    </p:animEffect>
                                  </p:childTnLst>
                                </p:cTn>
                              </p:par>
                            </p:childTnLst>
                          </p:cTn>
                        </p:par>
                      </p:childTnLst>
                    </p:cTn>
                  </p:par>
                  <p:par>
                    <p:cTn id="148" fill="hold">
                      <p:stCondLst>
                        <p:cond delay="indefinite"/>
                      </p:stCondLst>
                      <p:childTnLst>
                        <p:par>
                          <p:cTn id="149" fill="hold">
                            <p:stCondLst>
                              <p:cond delay="0"/>
                            </p:stCondLst>
                            <p:childTnLst>
                              <p:par>
                                <p:cTn id="150" presetID="49" presetClass="entr" presetSubtype="0" decel="100000" fill="hold" nodeType="clickEffect">
                                  <p:stCondLst>
                                    <p:cond delay="0"/>
                                  </p:stCondLst>
                                  <p:childTnLst>
                                    <p:set>
                                      <p:cBhvr>
                                        <p:cTn id="151" dur="1" fill="hold">
                                          <p:stCondLst>
                                            <p:cond delay="0"/>
                                          </p:stCondLst>
                                        </p:cTn>
                                        <p:tgtEl>
                                          <p:spTgt spid="2"/>
                                        </p:tgtEl>
                                        <p:attrNameLst>
                                          <p:attrName>style.visibility</p:attrName>
                                        </p:attrNameLst>
                                      </p:cBhvr>
                                      <p:to>
                                        <p:strVal val="visible"/>
                                      </p:to>
                                    </p:set>
                                    <p:anim calcmode="lin" valueType="num">
                                      <p:cBhvr>
                                        <p:cTn id="152" dur="500" fill="hold"/>
                                        <p:tgtEl>
                                          <p:spTgt spid="2"/>
                                        </p:tgtEl>
                                        <p:attrNameLst>
                                          <p:attrName>ppt_w</p:attrName>
                                        </p:attrNameLst>
                                      </p:cBhvr>
                                      <p:tavLst>
                                        <p:tav tm="0">
                                          <p:val>
                                            <p:fltVal val="0"/>
                                          </p:val>
                                        </p:tav>
                                        <p:tav tm="100000">
                                          <p:val>
                                            <p:strVal val="#ppt_w"/>
                                          </p:val>
                                        </p:tav>
                                      </p:tavLst>
                                    </p:anim>
                                    <p:anim calcmode="lin" valueType="num">
                                      <p:cBhvr>
                                        <p:cTn id="153" dur="500" fill="hold"/>
                                        <p:tgtEl>
                                          <p:spTgt spid="2"/>
                                        </p:tgtEl>
                                        <p:attrNameLst>
                                          <p:attrName>ppt_h</p:attrName>
                                        </p:attrNameLst>
                                      </p:cBhvr>
                                      <p:tavLst>
                                        <p:tav tm="0">
                                          <p:val>
                                            <p:fltVal val="0"/>
                                          </p:val>
                                        </p:tav>
                                        <p:tav tm="100000">
                                          <p:val>
                                            <p:strVal val="#ppt_h"/>
                                          </p:val>
                                        </p:tav>
                                      </p:tavLst>
                                    </p:anim>
                                    <p:anim calcmode="lin" valueType="num">
                                      <p:cBhvr>
                                        <p:cTn id="154" dur="500" fill="hold"/>
                                        <p:tgtEl>
                                          <p:spTgt spid="2"/>
                                        </p:tgtEl>
                                        <p:attrNameLst>
                                          <p:attrName>style.rotation</p:attrName>
                                        </p:attrNameLst>
                                      </p:cBhvr>
                                      <p:tavLst>
                                        <p:tav tm="0">
                                          <p:val>
                                            <p:fltVal val="360"/>
                                          </p:val>
                                        </p:tav>
                                        <p:tav tm="100000">
                                          <p:val>
                                            <p:fltVal val="0"/>
                                          </p:val>
                                        </p:tav>
                                      </p:tavLst>
                                    </p:anim>
                                    <p:animEffect transition="in" filter="fade">
                                      <p:cBhvr>
                                        <p:cTn id="155" dur="500"/>
                                        <p:tgtEl>
                                          <p:spTgt spid="2"/>
                                        </p:tgtEl>
                                      </p:cBhvr>
                                    </p:animEffect>
                                  </p:childTnLst>
                                </p:cTn>
                              </p:par>
                            </p:childTnLst>
                          </p:cTn>
                        </p:par>
                        <p:par>
                          <p:cTn id="156" fill="hold">
                            <p:stCondLst>
                              <p:cond delay="500"/>
                            </p:stCondLst>
                            <p:childTnLst>
                              <p:par>
                                <p:cTn id="157" presetID="9" presetClass="emph" presetSubtype="0" grpId="1" nodeType="afterEffect">
                                  <p:stCondLst>
                                    <p:cond delay="0"/>
                                  </p:stCondLst>
                                  <p:childTnLst>
                                    <p:set>
                                      <p:cBhvr rctx="PPT">
                                        <p:cTn id="158" dur="indefinite"/>
                                        <p:tgtEl>
                                          <p:spTgt spid="915498"/>
                                        </p:tgtEl>
                                        <p:attrNameLst>
                                          <p:attrName>style.opacity</p:attrName>
                                        </p:attrNameLst>
                                      </p:cBhvr>
                                      <p:to>
                                        <p:strVal val="0.5"/>
                                      </p:to>
                                    </p:set>
                                    <p:animEffect filter="image" prLst="opacity: 0.5">
                                      <p:cBhvr rctx="IE">
                                        <p:cTn id="159" dur="indefinite"/>
                                        <p:tgtEl>
                                          <p:spTgt spid="915498"/>
                                        </p:tgtEl>
                                      </p:cBhvr>
                                    </p:animEffect>
                                  </p:childTnLst>
                                </p:cTn>
                              </p:par>
                            </p:childTnLst>
                          </p:cTn>
                        </p:par>
                      </p:childTnLst>
                    </p:cTn>
                  </p:par>
                  <p:par>
                    <p:cTn id="160" fill="hold">
                      <p:stCondLst>
                        <p:cond delay="indefinite"/>
                      </p:stCondLst>
                      <p:childTnLst>
                        <p:par>
                          <p:cTn id="161" fill="hold">
                            <p:stCondLst>
                              <p:cond delay="0"/>
                            </p:stCondLst>
                            <p:childTnLst>
                              <p:par>
                                <p:cTn id="162" presetID="9" presetClass="entr" presetSubtype="0" fill="hold" grpId="0" nodeType="clickEffect">
                                  <p:stCondLst>
                                    <p:cond delay="0"/>
                                  </p:stCondLst>
                                  <p:childTnLst>
                                    <p:set>
                                      <p:cBhvr>
                                        <p:cTn id="163" dur="1" fill="hold">
                                          <p:stCondLst>
                                            <p:cond delay="0"/>
                                          </p:stCondLst>
                                        </p:cTn>
                                        <p:tgtEl>
                                          <p:spTgt spid="915506"/>
                                        </p:tgtEl>
                                        <p:attrNameLst>
                                          <p:attrName>style.visibility</p:attrName>
                                        </p:attrNameLst>
                                      </p:cBhvr>
                                      <p:to>
                                        <p:strVal val="visible"/>
                                      </p:to>
                                    </p:set>
                                    <p:animEffect transition="in" filter="dissolve">
                                      <p:cBhvr>
                                        <p:cTn id="164" dur="500"/>
                                        <p:tgtEl>
                                          <p:spTgt spid="915506"/>
                                        </p:tgtEl>
                                      </p:cBhvr>
                                    </p:animEffect>
                                  </p:childTnLst>
                                </p:cTn>
                              </p:par>
                            </p:childTnLst>
                          </p:cTn>
                        </p:par>
                        <p:par>
                          <p:cTn id="165" fill="hold">
                            <p:stCondLst>
                              <p:cond delay="500"/>
                            </p:stCondLst>
                            <p:childTnLst>
                              <p:par>
                                <p:cTn id="166" presetID="17" presetClass="entr" presetSubtype="10" fill="hold" grpId="0" nodeType="afterEffect">
                                  <p:stCondLst>
                                    <p:cond delay="0"/>
                                  </p:stCondLst>
                                  <p:childTnLst>
                                    <p:set>
                                      <p:cBhvr>
                                        <p:cTn id="167" dur="1" fill="hold">
                                          <p:stCondLst>
                                            <p:cond delay="0"/>
                                          </p:stCondLst>
                                        </p:cTn>
                                        <p:tgtEl>
                                          <p:spTgt spid="915508"/>
                                        </p:tgtEl>
                                        <p:attrNameLst>
                                          <p:attrName>style.visibility</p:attrName>
                                        </p:attrNameLst>
                                      </p:cBhvr>
                                      <p:to>
                                        <p:strVal val="visible"/>
                                      </p:to>
                                    </p:set>
                                    <p:anim calcmode="lin" valueType="num">
                                      <p:cBhvr>
                                        <p:cTn id="168" dur="500" fill="hold"/>
                                        <p:tgtEl>
                                          <p:spTgt spid="915508"/>
                                        </p:tgtEl>
                                        <p:attrNameLst>
                                          <p:attrName>ppt_w</p:attrName>
                                        </p:attrNameLst>
                                      </p:cBhvr>
                                      <p:tavLst>
                                        <p:tav tm="0">
                                          <p:val>
                                            <p:fltVal val="0"/>
                                          </p:val>
                                        </p:tav>
                                        <p:tav tm="100000">
                                          <p:val>
                                            <p:strVal val="#ppt_w"/>
                                          </p:val>
                                        </p:tav>
                                      </p:tavLst>
                                    </p:anim>
                                    <p:anim calcmode="lin" valueType="num">
                                      <p:cBhvr>
                                        <p:cTn id="169" dur="500" fill="hold"/>
                                        <p:tgtEl>
                                          <p:spTgt spid="915508"/>
                                        </p:tgtEl>
                                        <p:attrNameLst>
                                          <p:attrName>ppt_h</p:attrName>
                                        </p:attrNameLst>
                                      </p:cBhvr>
                                      <p:tavLst>
                                        <p:tav tm="0">
                                          <p:val>
                                            <p:strVal val="#ppt_h"/>
                                          </p:val>
                                        </p:tav>
                                        <p:tav tm="100000">
                                          <p:val>
                                            <p:strVal val="#ppt_h"/>
                                          </p:val>
                                        </p:tav>
                                      </p:tavLst>
                                    </p:anim>
                                  </p:childTnLst>
                                </p:cTn>
                              </p:par>
                            </p:childTnLst>
                          </p:cTn>
                        </p:par>
                      </p:childTnLst>
                    </p:cTn>
                  </p:par>
                  <p:par>
                    <p:cTn id="170" fill="hold">
                      <p:stCondLst>
                        <p:cond delay="indefinite"/>
                      </p:stCondLst>
                      <p:childTnLst>
                        <p:par>
                          <p:cTn id="171" fill="hold">
                            <p:stCondLst>
                              <p:cond delay="0"/>
                            </p:stCondLst>
                            <p:childTnLst>
                              <p:par>
                                <p:cTn id="172" presetID="22" presetClass="entr" presetSubtype="8" fill="hold" grpId="0" nodeType="clickEffect">
                                  <p:stCondLst>
                                    <p:cond delay="0"/>
                                  </p:stCondLst>
                                  <p:childTnLst>
                                    <p:set>
                                      <p:cBhvr>
                                        <p:cTn id="173" dur="1" fill="hold">
                                          <p:stCondLst>
                                            <p:cond delay="0"/>
                                          </p:stCondLst>
                                        </p:cTn>
                                        <p:tgtEl>
                                          <p:spTgt spid="915509"/>
                                        </p:tgtEl>
                                        <p:attrNameLst>
                                          <p:attrName>style.visibility</p:attrName>
                                        </p:attrNameLst>
                                      </p:cBhvr>
                                      <p:to>
                                        <p:strVal val="visible"/>
                                      </p:to>
                                    </p:set>
                                    <p:animEffect transition="in" filter="wipe(left)">
                                      <p:cBhvr>
                                        <p:cTn id="174" dur="500"/>
                                        <p:tgtEl>
                                          <p:spTgt spid="915509"/>
                                        </p:tgtEl>
                                      </p:cBhvr>
                                    </p:animEffect>
                                  </p:childTnLst>
                                </p:cTn>
                              </p:par>
                              <p:par>
                                <p:cTn id="175" presetID="40" presetClass="entr" presetSubtype="0" fill="hold" grpId="0" nodeType="withEffect">
                                  <p:stCondLst>
                                    <p:cond delay="0"/>
                                  </p:stCondLst>
                                  <p:iterate type="lt">
                                    <p:tmPct val="10000"/>
                                  </p:iterate>
                                  <p:childTnLst>
                                    <p:set>
                                      <p:cBhvr>
                                        <p:cTn id="176" dur="1" fill="hold">
                                          <p:stCondLst>
                                            <p:cond delay="0"/>
                                          </p:stCondLst>
                                        </p:cTn>
                                        <p:tgtEl>
                                          <p:spTgt spid="915515"/>
                                        </p:tgtEl>
                                        <p:attrNameLst>
                                          <p:attrName>style.visibility</p:attrName>
                                        </p:attrNameLst>
                                      </p:cBhvr>
                                      <p:to>
                                        <p:strVal val="visible"/>
                                      </p:to>
                                    </p:set>
                                    <p:animEffect transition="in" filter="fade">
                                      <p:cBhvr>
                                        <p:cTn id="177" dur="1000"/>
                                        <p:tgtEl>
                                          <p:spTgt spid="915515"/>
                                        </p:tgtEl>
                                      </p:cBhvr>
                                    </p:animEffect>
                                    <p:anim calcmode="lin" valueType="num">
                                      <p:cBhvr>
                                        <p:cTn id="178" dur="1000" fill="hold"/>
                                        <p:tgtEl>
                                          <p:spTgt spid="915515"/>
                                        </p:tgtEl>
                                        <p:attrNameLst>
                                          <p:attrName>ppt_x</p:attrName>
                                        </p:attrNameLst>
                                      </p:cBhvr>
                                      <p:tavLst>
                                        <p:tav tm="0">
                                          <p:val>
                                            <p:strVal val="#ppt_x-.1"/>
                                          </p:val>
                                        </p:tav>
                                        <p:tav tm="100000">
                                          <p:val>
                                            <p:strVal val="#ppt_x"/>
                                          </p:val>
                                        </p:tav>
                                      </p:tavLst>
                                    </p:anim>
                                    <p:anim calcmode="lin" valueType="num">
                                      <p:cBhvr>
                                        <p:cTn id="179" dur="1000" fill="hold"/>
                                        <p:tgtEl>
                                          <p:spTgt spid="915515"/>
                                        </p:tgtEl>
                                        <p:attrNameLst>
                                          <p:attrName>ppt_y</p:attrName>
                                        </p:attrNameLst>
                                      </p:cBhvr>
                                      <p:tavLst>
                                        <p:tav tm="0">
                                          <p:val>
                                            <p:strVal val="#ppt_y"/>
                                          </p:val>
                                        </p:tav>
                                        <p:tav tm="100000">
                                          <p:val>
                                            <p:strVal val="#ppt_y"/>
                                          </p:val>
                                        </p:tav>
                                      </p:tavLst>
                                    </p:anim>
                                  </p:childTnLst>
                                </p:cTn>
                              </p:par>
                            </p:childTnLst>
                          </p:cTn>
                        </p:par>
                        <p:par>
                          <p:cTn id="180" fill="hold">
                            <p:stCondLst>
                              <p:cond delay="1700"/>
                            </p:stCondLst>
                            <p:childTnLst>
                              <p:par>
                                <p:cTn id="181" presetID="40" presetClass="entr" presetSubtype="0" fill="hold" grpId="0" nodeType="afterEffect">
                                  <p:stCondLst>
                                    <p:cond delay="0"/>
                                  </p:stCondLst>
                                  <p:iterate type="lt">
                                    <p:tmPct val="10000"/>
                                  </p:iterate>
                                  <p:childTnLst>
                                    <p:set>
                                      <p:cBhvr>
                                        <p:cTn id="182" dur="1" fill="hold">
                                          <p:stCondLst>
                                            <p:cond delay="0"/>
                                          </p:stCondLst>
                                        </p:cTn>
                                        <p:tgtEl>
                                          <p:spTgt spid="915507"/>
                                        </p:tgtEl>
                                        <p:attrNameLst>
                                          <p:attrName>style.visibility</p:attrName>
                                        </p:attrNameLst>
                                      </p:cBhvr>
                                      <p:to>
                                        <p:strVal val="visible"/>
                                      </p:to>
                                    </p:set>
                                    <p:animEffect transition="in" filter="fade">
                                      <p:cBhvr>
                                        <p:cTn id="183" dur="1000"/>
                                        <p:tgtEl>
                                          <p:spTgt spid="915507"/>
                                        </p:tgtEl>
                                      </p:cBhvr>
                                    </p:animEffect>
                                    <p:anim calcmode="lin" valueType="num">
                                      <p:cBhvr>
                                        <p:cTn id="184" dur="1000" fill="hold"/>
                                        <p:tgtEl>
                                          <p:spTgt spid="915507"/>
                                        </p:tgtEl>
                                        <p:attrNameLst>
                                          <p:attrName>ppt_x</p:attrName>
                                        </p:attrNameLst>
                                      </p:cBhvr>
                                      <p:tavLst>
                                        <p:tav tm="0">
                                          <p:val>
                                            <p:strVal val="#ppt_x-.1"/>
                                          </p:val>
                                        </p:tav>
                                        <p:tav tm="100000">
                                          <p:val>
                                            <p:strVal val="#ppt_x"/>
                                          </p:val>
                                        </p:tav>
                                      </p:tavLst>
                                    </p:anim>
                                    <p:anim calcmode="lin" valueType="num">
                                      <p:cBhvr>
                                        <p:cTn id="185" dur="1000" fill="hold"/>
                                        <p:tgtEl>
                                          <p:spTgt spid="915507"/>
                                        </p:tgtEl>
                                        <p:attrNameLst>
                                          <p:attrName>ppt_y</p:attrName>
                                        </p:attrNameLst>
                                      </p:cBhvr>
                                      <p:tavLst>
                                        <p:tav tm="0">
                                          <p:val>
                                            <p:strVal val="#ppt_y"/>
                                          </p:val>
                                        </p:tav>
                                        <p:tav tm="100000">
                                          <p:val>
                                            <p:strVal val="#ppt_y"/>
                                          </p:val>
                                        </p:tav>
                                      </p:tavLst>
                                    </p:anim>
                                  </p:childTnLst>
                                </p:cTn>
                              </p:par>
                              <p:par>
                                <p:cTn id="186" presetID="40" presetClass="entr" presetSubtype="0" fill="hold" grpId="0" nodeType="withEffect">
                                  <p:stCondLst>
                                    <p:cond delay="0"/>
                                  </p:stCondLst>
                                  <p:iterate type="lt">
                                    <p:tmPct val="10000"/>
                                  </p:iterate>
                                  <p:childTnLst>
                                    <p:set>
                                      <p:cBhvr>
                                        <p:cTn id="187" dur="1" fill="hold">
                                          <p:stCondLst>
                                            <p:cond delay="0"/>
                                          </p:stCondLst>
                                        </p:cTn>
                                        <p:tgtEl>
                                          <p:spTgt spid="915511"/>
                                        </p:tgtEl>
                                        <p:attrNameLst>
                                          <p:attrName>style.visibility</p:attrName>
                                        </p:attrNameLst>
                                      </p:cBhvr>
                                      <p:to>
                                        <p:strVal val="visible"/>
                                      </p:to>
                                    </p:set>
                                    <p:animEffect transition="in" filter="fade">
                                      <p:cBhvr>
                                        <p:cTn id="188" dur="1000"/>
                                        <p:tgtEl>
                                          <p:spTgt spid="915511"/>
                                        </p:tgtEl>
                                      </p:cBhvr>
                                    </p:animEffect>
                                    <p:anim calcmode="lin" valueType="num">
                                      <p:cBhvr>
                                        <p:cTn id="189" dur="1000" fill="hold"/>
                                        <p:tgtEl>
                                          <p:spTgt spid="915511"/>
                                        </p:tgtEl>
                                        <p:attrNameLst>
                                          <p:attrName>ppt_x</p:attrName>
                                        </p:attrNameLst>
                                      </p:cBhvr>
                                      <p:tavLst>
                                        <p:tav tm="0">
                                          <p:val>
                                            <p:strVal val="#ppt_x-.1"/>
                                          </p:val>
                                        </p:tav>
                                        <p:tav tm="100000">
                                          <p:val>
                                            <p:strVal val="#ppt_x"/>
                                          </p:val>
                                        </p:tav>
                                      </p:tavLst>
                                    </p:anim>
                                    <p:anim calcmode="lin" valueType="num">
                                      <p:cBhvr>
                                        <p:cTn id="190" dur="1000" fill="hold"/>
                                        <p:tgtEl>
                                          <p:spTgt spid="915511"/>
                                        </p:tgtEl>
                                        <p:attrNameLst>
                                          <p:attrName>ppt_y</p:attrName>
                                        </p:attrNameLst>
                                      </p:cBhvr>
                                      <p:tavLst>
                                        <p:tav tm="0">
                                          <p:val>
                                            <p:strVal val="#ppt_y"/>
                                          </p:val>
                                        </p:tav>
                                        <p:tav tm="100000">
                                          <p:val>
                                            <p:strVal val="#ppt_y"/>
                                          </p:val>
                                        </p:tav>
                                      </p:tavLst>
                                    </p:anim>
                                  </p:childTnLst>
                                </p:cTn>
                              </p:par>
                            </p:childTnLst>
                          </p:cTn>
                        </p:par>
                      </p:childTnLst>
                    </p:cTn>
                  </p:par>
                  <p:par>
                    <p:cTn id="191" fill="hold">
                      <p:stCondLst>
                        <p:cond delay="indefinite"/>
                      </p:stCondLst>
                      <p:childTnLst>
                        <p:par>
                          <p:cTn id="192" fill="hold">
                            <p:stCondLst>
                              <p:cond delay="0"/>
                            </p:stCondLst>
                            <p:childTnLst>
                              <p:par>
                                <p:cTn id="193" presetID="39" presetClass="entr" presetSubtype="0" accel="100000" fill="hold" grpId="0" nodeType="clickEffect">
                                  <p:stCondLst>
                                    <p:cond delay="0"/>
                                  </p:stCondLst>
                                  <p:childTnLst>
                                    <p:set>
                                      <p:cBhvr>
                                        <p:cTn id="194" dur="1" fill="hold">
                                          <p:stCondLst>
                                            <p:cond delay="0"/>
                                          </p:stCondLst>
                                        </p:cTn>
                                        <p:tgtEl>
                                          <p:spTgt spid="915497"/>
                                        </p:tgtEl>
                                        <p:attrNameLst>
                                          <p:attrName>style.visibility</p:attrName>
                                        </p:attrNameLst>
                                      </p:cBhvr>
                                      <p:to>
                                        <p:strVal val="visible"/>
                                      </p:to>
                                    </p:set>
                                    <p:anim calcmode="lin" valueType="num">
                                      <p:cBhvr>
                                        <p:cTn id="195" dur="500" fill="hold"/>
                                        <p:tgtEl>
                                          <p:spTgt spid="915497"/>
                                        </p:tgtEl>
                                        <p:attrNameLst>
                                          <p:attrName>ppt_h</p:attrName>
                                        </p:attrNameLst>
                                      </p:cBhvr>
                                      <p:tavLst>
                                        <p:tav tm="0">
                                          <p:val>
                                            <p:strVal val="#ppt_h/20"/>
                                          </p:val>
                                        </p:tav>
                                        <p:tav tm="50000">
                                          <p:val>
                                            <p:strVal val="#ppt_h/20"/>
                                          </p:val>
                                        </p:tav>
                                        <p:tav tm="100000">
                                          <p:val>
                                            <p:strVal val="#ppt_h"/>
                                          </p:val>
                                        </p:tav>
                                      </p:tavLst>
                                    </p:anim>
                                    <p:anim calcmode="lin" valueType="num">
                                      <p:cBhvr>
                                        <p:cTn id="196" dur="500" fill="hold"/>
                                        <p:tgtEl>
                                          <p:spTgt spid="915497"/>
                                        </p:tgtEl>
                                        <p:attrNameLst>
                                          <p:attrName>ppt_w</p:attrName>
                                        </p:attrNameLst>
                                      </p:cBhvr>
                                      <p:tavLst>
                                        <p:tav tm="0">
                                          <p:val>
                                            <p:strVal val="#ppt_w+.3"/>
                                          </p:val>
                                        </p:tav>
                                        <p:tav tm="50000">
                                          <p:val>
                                            <p:strVal val="#ppt_w+.3"/>
                                          </p:val>
                                        </p:tav>
                                        <p:tav tm="100000">
                                          <p:val>
                                            <p:strVal val="#ppt_w"/>
                                          </p:val>
                                        </p:tav>
                                      </p:tavLst>
                                    </p:anim>
                                    <p:anim calcmode="lin" valueType="num">
                                      <p:cBhvr>
                                        <p:cTn id="197" dur="500" fill="hold"/>
                                        <p:tgtEl>
                                          <p:spTgt spid="915497"/>
                                        </p:tgtEl>
                                        <p:attrNameLst>
                                          <p:attrName>ppt_x</p:attrName>
                                        </p:attrNameLst>
                                      </p:cBhvr>
                                      <p:tavLst>
                                        <p:tav tm="0">
                                          <p:val>
                                            <p:strVal val="#ppt_x-.3"/>
                                          </p:val>
                                        </p:tav>
                                        <p:tav tm="50000">
                                          <p:val>
                                            <p:strVal val="#ppt_x"/>
                                          </p:val>
                                        </p:tav>
                                        <p:tav tm="100000">
                                          <p:val>
                                            <p:strVal val="#ppt_x"/>
                                          </p:val>
                                        </p:tav>
                                      </p:tavLst>
                                    </p:anim>
                                    <p:anim calcmode="lin" valueType="num">
                                      <p:cBhvr>
                                        <p:cTn id="198" dur="500" fill="hold"/>
                                        <p:tgtEl>
                                          <p:spTgt spid="915497"/>
                                        </p:tgtEl>
                                        <p:attrNameLst>
                                          <p:attrName>ppt_y</p:attrName>
                                        </p:attrNameLst>
                                      </p:cBhvr>
                                      <p:tavLst>
                                        <p:tav tm="0">
                                          <p:val>
                                            <p:strVal val="#ppt_y"/>
                                          </p:val>
                                        </p:tav>
                                        <p:tav tm="100000">
                                          <p:val>
                                            <p:strVal val="#ppt_y"/>
                                          </p:val>
                                        </p:tav>
                                      </p:tavLst>
                                    </p:anim>
                                  </p:childTnLst>
                                </p:cTn>
                              </p:par>
                            </p:childTnLst>
                          </p:cTn>
                        </p:par>
                      </p:childTnLst>
                    </p:cTn>
                  </p:par>
                  <p:par>
                    <p:cTn id="199" fill="hold">
                      <p:stCondLst>
                        <p:cond delay="indefinite"/>
                      </p:stCondLst>
                      <p:childTnLst>
                        <p:par>
                          <p:cTn id="200" fill="hold">
                            <p:stCondLst>
                              <p:cond delay="0"/>
                            </p:stCondLst>
                            <p:childTnLst>
                              <p:par>
                                <p:cTn id="201" presetID="9" presetClass="emph" presetSubtype="0" grpId="1" nodeType="clickEffect">
                                  <p:stCondLst>
                                    <p:cond delay="0"/>
                                  </p:stCondLst>
                                  <p:childTnLst>
                                    <p:set>
                                      <p:cBhvr rctx="PPT">
                                        <p:cTn id="202" dur="indefinite"/>
                                        <p:tgtEl>
                                          <p:spTgt spid="915464"/>
                                        </p:tgtEl>
                                        <p:attrNameLst>
                                          <p:attrName>style.opacity</p:attrName>
                                        </p:attrNameLst>
                                      </p:cBhvr>
                                      <p:to>
                                        <p:strVal val="0.5"/>
                                      </p:to>
                                    </p:set>
                                    <p:animEffect filter="image" prLst="opacity: 0.5">
                                      <p:cBhvr rctx="IE">
                                        <p:cTn id="203" dur="indefinite"/>
                                        <p:tgtEl>
                                          <p:spTgt spid="915464"/>
                                        </p:tgtEl>
                                      </p:cBhvr>
                                    </p:animEffect>
                                  </p:childTnLst>
                                </p:cTn>
                              </p:par>
                              <p:par>
                                <p:cTn id="204" presetID="9" presetClass="emph" presetSubtype="0" grpId="1" nodeType="withEffect">
                                  <p:stCondLst>
                                    <p:cond delay="0"/>
                                  </p:stCondLst>
                                  <p:childTnLst>
                                    <p:set>
                                      <p:cBhvr rctx="PPT">
                                        <p:cTn id="205" dur="indefinite"/>
                                        <p:tgtEl>
                                          <p:spTgt spid="915492"/>
                                        </p:tgtEl>
                                        <p:attrNameLst>
                                          <p:attrName>style.opacity</p:attrName>
                                        </p:attrNameLst>
                                      </p:cBhvr>
                                      <p:to>
                                        <p:strVal val="0.5"/>
                                      </p:to>
                                    </p:set>
                                    <p:animEffect filter="image" prLst="opacity: 0.5">
                                      <p:cBhvr rctx="IE">
                                        <p:cTn id="206" dur="indefinite"/>
                                        <p:tgtEl>
                                          <p:spTgt spid="915492"/>
                                        </p:tgtEl>
                                      </p:cBhvr>
                                    </p:animEffect>
                                  </p:childTnLst>
                                </p:cTn>
                              </p:par>
                            </p:childTnLst>
                          </p:cTn>
                        </p:par>
                      </p:childTnLst>
                    </p:cTn>
                  </p:par>
                  <p:par>
                    <p:cTn id="207" fill="hold">
                      <p:stCondLst>
                        <p:cond delay="indefinite"/>
                      </p:stCondLst>
                      <p:childTnLst>
                        <p:par>
                          <p:cTn id="208" fill="hold">
                            <p:stCondLst>
                              <p:cond delay="0"/>
                            </p:stCondLst>
                            <p:childTnLst>
                              <p:par>
                                <p:cTn id="209" presetID="9" presetClass="emph" presetSubtype="0" grpId="1" nodeType="clickEffect">
                                  <p:stCondLst>
                                    <p:cond delay="0"/>
                                  </p:stCondLst>
                                  <p:childTnLst>
                                    <p:set>
                                      <p:cBhvr rctx="PPT">
                                        <p:cTn id="210" dur="indefinite"/>
                                        <p:tgtEl>
                                          <p:spTgt spid="915509"/>
                                        </p:tgtEl>
                                        <p:attrNameLst>
                                          <p:attrName>style.opacity</p:attrName>
                                        </p:attrNameLst>
                                      </p:cBhvr>
                                      <p:to>
                                        <p:strVal val="0.5"/>
                                      </p:to>
                                    </p:set>
                                    <p:animEffect filter="image" prLst="opacity: 0.5">
                                      <p:cBhvr rctx="IE">
                                        <p:cTn id="211" dur="indefinite"/>
                                        <p:tgtEl>
                                          <p:spTgt spid="915509"/>
                                        </p:tgtEl>
                                      </p:cBhvr>
                                    </p:animEffect>
                                  </p:childTnLst>
                                </p:cTn>
                              </p:par>
                            </p:childTnLst>
                          </p:cTn>
                        </p:par>
                      </p:childTnLst>
                    </p:cTn>
                  </p:par>
                  <p:par>
                    <p:cTn id="212" fill="hold">
                      <p:stCondLst>
                        <p:cond delay="indefinite"/>
                      </p:stCondLst>
                      <p:childTnLst>
                        <p:par>
                          <p:cTn id="213" fill="hold">
                            <p:stCondLst>
                              <p:cond delay="0"/>
                            </p:stCondLst>
                            <p:childTnLst>
                              <p:par>
                                <p:cTn id="214" presetID="9" presetClass="exit" presetSubtype="0" fill="hold" grpId="2" nodeType="clickEffect">
                                  <p:stCondLst>
                                    <p:cond delay="0"/>
                                  </p:stCondLst>
                                  <p:childTnLst>
                                    <p:animEffect transition="out" filter="dissolve">
                                      <p:cBhvr>
                                        <p:cTn id="215" dur="500"/>
                                        <p:tgtEl>
                                          <p:spTgt spid="915509"/>
                                        </p:tgtEl>
                                      </p:cBhvr>
                                    </p:animEffect>
                                    <p:set>
                                      <p:cBhvr>
                                        <p:cTn id="216" dur="1" fill="hold">
                                          <p:stCondLst>
                                            <p:cond delay="499"/>
                                          </p:stCondLst>
                                        </p:cTn>
                                        <p:tgtEl>
                                          <p:spTgt spid="915509"/>
                                        </p:tgtEl>
                                        <p:attrNameLst>
                                          <p:attrName>style.visibility</p:attrName>
                                        </p:attrNameLst>
                                      </p:cBhvr>
                                      <p:to>
                                        <p:strVal val="hidden"/>
                                      </p:to>
                                    </p:set>
                                  </p:childTnLst>
                                </p:cTn>
                              </p:par>
                              <p:par>
                                <p:cTn id="217" presetID="9" presetClass="entr" presetSubtype="0" fill="hold" grpId="0" nodeType="withEffect">
                                  <p:stCondLst>
                                    <p:cond delay="0"/>
                                  </p:stCondLst>
                                  <p:childTnLst>
                                    <p:set>
                                      <p:cBhvr>
                                        <p:cTn id="218" dur="1" fill="hold">
                                          <p:stCondLst>
                                            <p:cond delay="0"/>
                                          </p:stCondLst>
                                        </p:cTn>
                                        <p:tgtEl>
                                          <p:spTgt spid="915516"/>
                                        </p:tgtEl>
                                        <p:attrNameLst>
                                          <p:attrName>style.visibility</p:attrName>
                                        </p:attrNameLst>
                                      </p:cBhvr>
                                      <p:to>
                                        <p:strVal val="visible"/>
                                      </p:to>
                                    </p:set>
                                    <p:animEffect transition="in" filter="dissolve">
                                      <p:cBhvr>
                                        <p:cTn id="219" dur="500"/>
                                        <p:tgtEl>
                                          <p:spTgt spid="915516"/>
                                        </p:tgtEl>
                                      </p:cBhvr>
                                    </p:animEffect>
                                  </p:childTnLst>
                                </p:cTn>
                              </p:par>
                            </p:childTnLst>
                          </p:cTn>
                        </p:par>
                      </p:childTnLst>
                    </p:cTn>
                  </p:par>
                  <p:par>
                    <p:cTn id="220" fill="hold">
                      <p:stCondLst>
                        <p:cond delay="indefinite"/>
                      </p:stCondLst>
                      <p:childTnLst>
                        <p:par>
                          <p:cTn id="221" fill="hold">
                            <p:stCondLst>
                              <p:cond delay="0"/>
                            </p:stCondLst>
                            <p:childTnLst>
                              <p:par>
                                <p:cTn id="222" presetID="9" presetClass="emph" presetSubtype="0" grpId="1" nodeType="clickEffect">
                                  <p:stCondLst>
                                    <p:cond delay="0"/>
                                  </p:stCondLst>
                                  <p:iterate type="lt">
                                    <p:tmAbs val="0"/>
                                  </p:iterate>
                                  <p:childTnLst>
                                    <p:set>
                                      <p:cBhvr rctx="PPT">
                                        <p:cTn id="223" dur="indefinite"/>
                                        <p:tgtEl>
                                          <p:spTgt spid="915507"/>
                                        </p:tgtEl>
                                        <p:attrNameLst>
                                          <p:attrName>style.opacity</p:attrName>
                                        </p:attrNameLst>
                                      </p:cBhvr>
                                      <p:to>
                                        <p:strVal val="0.5"/>
                                      </p:to>
                                    </p:set>
                                    <p:animEffect filter="image" prLst="opacity: 0.5">
                                      <p:cBhvr rctx="IE">
                                        <p:cTn id="224" dur="indefinite"/>
                                        <p:tgtEl>
                                          <p:spTgt spid="915507"/>
                                        </p:tgtEl>
                                      </p:cBhvr>
                                    </p:animEffect>
                                  </p:childTnLst>
                                </p:cTn>
                              </p:par>
                            </p:childTnLst>
                          </p:cTn>
                        </p:par>
                      </p:childTnLst>
                    </p:cTn>
                  </p:par>
                  <p:par>
                    <p:cTn id="225" fill="hold">
                      <p:stCondLst>
                        <p:cond delay="indefinite"/>
                      </p:stCondLst>
                      <p:childTnLst>
                        <p:par>
                          <p:cTn id="226" fill="hold">
                            <p:stCondLst>
                              <p:cond delay="0"/>
                            </p:stCondLst>
                            <p:childTnLst>
                              <p:par>
                                <p:cTn id="227" presetID="9" presetClass="exit" presetSubtype="0" fill="hold" grpId="2" nodeType="clickEffect">
                                  <p:stCondLst>
                                    <p:cond delay="0"/>
                                  </p:stCondLst>
                                  <p:iterate type="lt">
                                    <p:tmPct val="0"/>
                                  </p:iterate>
                                  <p:childTnLst>
                                    <p:animEffect transition="out" filter="dissolve">
                                      <p:cBhvr>
                                        <p:cTn id="228" dur="500"/>
                                        <p:tgtEl>
                                          <p:spTgt spid="915507"/>
                                        </p:tgtEl>
                                      </p:cBhvr>
                                    </p:animEffect>
                                    <p:set>
                                      <p:cBhvr>
                                        <p:cTn id="229" dur="1" fill="hold">
                                          <p:stCondLst>
                                            <p:cond delay="499"/>
                                          </p:stCondLst>
                                        </p:cTn>
                                        <p:tgtEl>
                                          <p:spTgt spid="915507"/>
                                        </p:tgtEl>
                                        <p:attrNameLst>
                                          <p:attrName>style.visibility</p:attrName>
                                        </p:attrNameLst>
                                      </p:cBhvr>
                                      <p:to>
                                        <p:strVal val="hidden"/>
                                      </p:to>
                                    </p:set>
                                  </p:childTnLst>
                                </p:cTn>
                              </p:par>
                              <p:par>
                                <p:cTn id="230" presetID="9" presetClass="entr" presetSubtype="0" fill="hold" grpId="0" nodeType="withEffect">
                                  <p:stCondLst>
                                    <p:cond delay="0"/>
                                  </p:stCondLst>
                                  <p:childTnLst>
                                    <p:set>
                                      <p:cBhvr>
                                        <p:cTn id="231" dur="1" fill="hold">
                                          <p:stCondLst>
                                            <p:cond delay="0"/>
                                          </p:stCondLst>
                                        </p:cTn>
                                        <p:tgtEl>
                                          <p:spTgt spid="915512"/>
                                        </p:tgtEl>
                                        <p:attrNameLst>
                                          <p:attrName>style.visibility</p:attrName>
                                        </p:attrNameLst>
                                      </p:cBhvr>
                                      <p:to>
                                        <p:strVal val="visible"/>
                                      </p:to>
                                    </p:set>
                                    <p:animEffect transition="in" filter="dissolve">
                                      <p:cBhvr>
                                        <p:cTn id="232" dur="500"/>
                                        <p:tgtEl>
                                          <p:spTgt spid="915512"/>
                                        </p:tgtEl>
                                      </p:cBhvr>
                                    </p:animEffect>
                                  </p:childTnLst>
                                </p:cTn>
                              </p:par>
                            </p:childTnLst>
                          </p:cTn>
                        </p:par>
                      </p:childTnLst>
                    </p:cTn>
                  </p:par>
                  <p:par>
                    <p:cTn id="233" fill="hold">
                      <p:stCondLst>
                        <p:cond delay="indefinite"/>
                      </p:stCondLst>
                      <p:childTnLst>
                        <p:par>
                          <p:cTn id="234" fill="hold">
                            <p:stCondLst>
                              <p:cond delay="0"/>
                            </p:stCondLst>
                            <p:childTnLst>
                              <p:par>
                                <p:cTn id="235" presetID="9" presetClass="entr" presetSubtype="0" fill="hold" nodeType="clickEffect">
                                  <p:stCondLst>
                                    <p:cond delay="0"/>
                                  </p:stCondLst>
                                  <p:childTnLst>
                                    <p:set>
                                      <p:cBhvr>
                                        <p:cTn id="236" dur="1" fill="hold">
                                          <p:stCondLst>
                                            <p:cond delay="0"/>
                                          </p:stCondLst>
                                        </p:cTn>
                                        <p:tgtEl>
                                          <p:spTgt spid="3"/>
                                        </p:tgtEl>
                                        <p:attrNameLst>
                                          <p:attrName>style.visibility</p:attrName>
                                        </p:attrNameLst>
                                      </p:cBhvr>
                                      <p:to>
                                        <p:strVal val="visible"/>
                                      </p:to>
                                    </p:set>
                                    <p:animEffect transition="in" filter="dissolve">
                                      <p:cBhvr>
                                        <p:cTn id="237" dur="500"/>
                                        <p:tgtEl>
                                          <p:spTgt spid="3"/>
                                        </p:tgtEl>
                                      </p:cBhvr>
                                    </p:animEffect>
                                  </p:childTnLst>
                                </p:cTn>
                              </p:par>
                            </p:childTnLst>
                          </p:cTn>
                        </p:par>
                      </p:childTnLst>
                    </p:cTn>
                  </p:par>
                  <p:par>
                    <p:cTn id="238" fill="hold">
                      <p:stCondLst>
                        <p:cond delay="indefinite"/>
                      </p:stCondLst>
                      <p:childTnLst>
                        <p:par>
                          <p:cTn id="239" fill="hold">
                            <p:stCondLst>
                              <p:cond delay="0"/>
                            </p:stCondLst>
                            <p:childTnLst>
                              <p:par>
                                <p:cTn id="240" presetID="47" presetClass="entr" presetSubtype="0" fill="hold" grpId="0" nodeType="clickEffect">
                                  <p:stCondLst>
                                    <p:cond delay="0"/>
                                  </p:stCondLst>
                                  <p:childTnLst>
                                    <p:set>
                                      <p:cBhvr>
                                        <p:cTn id="241" dur="1" fill="hold">
                                          <p:stCondLst>
                                            <p:cond delay="0"/>
                                          </p:stCondLst>
                                        </p:cTn>
                                        <p:tgtEl>
                                          <p:spTgt spid="915563"/>
                                        </p:tgtEl>
                                        <p:attrNameLst>
                                          <p:attrName>style.visibility</p:attrName>
                                        </p:attrNameLst>
                                      </p:cBhvr>
                                      <p:to>
                                        <p:strVal val="visible"/>
                                      </p:to>
                                    </p:set>
                                    <p:animEffect transition="in" filter="fade">
                                      <p:cBhvr>
                                        <p:cTn id="242" dur="1000"/>
                                        <p:tgtEl>
                                          <p:spTgt spid="915563"/>
                                        </p:tgtEl>
                                      </p:cBhvr>
                                    </p:animEffect>
                                    <p:anim calcmode="lin" valueType="num">
                                      <p:cBhvr>
                                        <p:cTn id="243" dur="1000" fill="hold"/>
                                        <p:tgtEl>
                                          <p:spTgt spid="915563"/>
                                        </p:tgtEl>
                                        <p:attrNameLst>
                                          <p:attrName>ppt_x</p:attrName>
                                        </p:attrNameLst>
                                      </p:cBhvr>
                                      <p:tavLst>
                                        <p:tav tm="0">
                                          <p:val>
                                            <p:strVal val="#ppt_x"/>
                                          </p:val>
                                        </p:tav>
                                        <p:tav tm="100000">
                                          <p:val>
                                            <p:strVal val="#ppt_x"/>
                                          </p:val>
                                        </p:tav>
                                      </p:tavLst>
                                    </p:anim>
                                    <p:anim calcmode="lin" valueType="num">
                                      <p:cBhvr>
                                        <p:cTn id="244" dur="1000" fill="hold"/>
                                        <p:tgtEl>
                                          <p:spTgt spid="915563"/>
                                        </p:tgtEl>
                                        <p:attrNameLst>
                                          <p:attrName>ppt_y</p:attrName>
                                        </p:attrNameLst>
                                      </p:cBhvr>
                                      <p:tavLst>
                                        <p:tav tm="0">
                                          <p:val>
                                            <p:strVal val="#ppt_y-.1"/>
                                          </p:val>
                                        </p:tav>
                                        <p:tav tm="100000">
                                          <p:val>
                                            <p:strVal val="#ppt_y"/>
                                          </p:val>
                                        </p:tav>
                                      </p:tavLst>
                                    </p:anim>
                                  </p:childTnLst>
                                </p:cTn>
                              </p:par>
                            </p:childTnLst>
                          </p:cTn>
                        </p:par>
                      </p:childTnLst>
                    </p:cTn>
                  </p:par>
                  <p:par>
                    <p:cTn id="245" fill="hold">
                      <p:stCondLst>
                        <p:cond delay="indefinite"/>
                      </p:stCondLst>
                      <p:childTnLst>
                        <p:par>
                          <p:cTn id="246" fill="hold">
                            <p:stCondLst>
                              <p:cond delay="0"/>
                            </p:stCondLst>
                            <p:childTnLst>
                              <p:par>
                                <p:cTn id="247" presetID="47" presetClass="entr" presetSubtype="0" fill="hold" grpId="0" nodeType="clickEffect">
                                  <p:stCondLst>
                                    <p:cond delay="0"/>
                                  </p:stCondLst>
                                  <p:childTnLst>
                                    <p:set>
                                      <p:cBhvr>
                                        <p:cTn id="248" dur="1" fill="hold">
                                          <p:stCondLst>
                                            <p:cond delay="0"/>
                                          </p:stCondLst>
                                        </p:cTn>
                                        <p:tgtEl>
                                          <p:spTgt spid="915564"/>
                                        </p:tgtEl>
                                        <p:attrNameLst>
                                          <p:attrName>style.visibility</p:attrName>
                                        </p:attrNameLst>
                                      </p:cBhvr>
                                      <p:to>
                                        <p:strVal val="visible"/>
                                      </p:to>
                                    </p:set>
                                    <p:animEffect transition="in" filter="fade">
                                      <p:cBhvr>
                                        <p:cTn id="249" dur="1000"/>
                                        <p:tgtEl>
                                          <p:spTgt spid="915564"/>
                                        </p:tgtEl>
                                      </p:cBhvr>
                                    </p:animEffect>
                                    <p:anim calcmode="lin" valueType="num">
                                      <p:cBhvr>
                                        <p:cTn id="250" dur="1000" fill="hold"/>
                                        <p:tgtEl>
                                          <p:spTgt spid="915564"/>
                                        </p:tgtEl>
                                        <p:attrNameLst>
                                          <p:attrName>ppt_x</p:attrName>
                                        </p:attrNameLst>
                                      </p:cBhvr>
                                      <p:tavLst>
                                        <p:tav tm="0">
                                          <p:val>
                                            <p:strVal val="#ppt_x"/>
                                          </p:val>
                                        </p:tav>
                                        <p:tav tm="100000">
                                          <p:val>
                                            <p:strVal val="#ppt_x"/>
                                          </p:val>
                                        </p:tav>
                                      </p:tavLst>
                                    </p:anim>
                                    <p:anim calcmode="lin" valueType="num">
                                      <p:cBhvr>
                                        <p:cTn id="251" dur="1000" fill="hold"/>
                                        <p:tgtEl>
                                          <p:spTgt spid="915564"/>
                                        </p:tgtEl>
                                        <p:attrNameLst>
                                          <p:attrName>ppt_y</p:attrName>
                                        </p:attrNameLst>
                                      </p:cBhvr>
                                      <p:tavLst>
                                        <p:tav tm="0">
                                          <p:val>
                                            <p:strVal val="#ppt_y-.1"/>
                                          </p:val>
                                        </p:tav>
                                        <p:tav tm="100000">
                                          <p:val>
                                            <p:strVal val="#ppt_y"/>
                                          </p:val>
                                        </p:tav>
                                      </p:tavLst>
                                    </p:anim>
                                  </p:childTnLst>
                                </p:cTn>
                              </p:par>
                            </p:childTnLst>
                          </p:cTn>
                        </p:par>
                      </p:childTnLst>
                    </p:cTn>
                  </p:par>
                  <p:par>
                    <p:cTn id="252" fill="hold">
                      <p:stCondLst>
                        <p:cond delay="indefinite"/>
                      </p:stCondLst>
                      <p:childTnLst>
                        <p:par>
                          <p:cTn id="253" fill="hold">
                            <p:stCondLst>
                              <p:cond delay="0"/>
                            </p:stCondLst>
                            <p:childTnLst>
                              <p:par>
                                <p:cTn id="254" presetID="53" presetClass="entr" presetSubtype="0" fill="hold" grpId="0" nodeType="clickEffect">
                                  <p:stCondLst>
                                    <p:cond delay="0"/>
                                  </p:stCondLst>
                                  <p:childTnLst>
                                    <p:set>
                                      <p:cBhvr>
                                        <p:cTn id="255" dur="1" fill="hold">
                                          <p:stCondLst>
                                            <p:cond delay="0"/>
                                          </p:stCondLst>
                                        </p:cTn>
                                        <p:tgtEl>
                                          <p:spTgt spid="915562"/>
                                        </p:tgtEl>
                                        <p:attrNameLst>
                                          <p:attrName>style.visibility</p:attrName>
                                        </p:attrNameLst>
                                      </p:cBhvr>
                                      <p:to>
                                        <p:strVal val="visible"/>
                                      </p:to>
                                    </p:set>
                                    <p:anim calcmode="lin" valueType="num">
                                      <p:cBhvr>
                                        <p:cTn id="256" dur="500" fill="hold"/>
                                        <p:tgtEl>
                                          <p:spTgt spid="915562"/>
                                        </p:tgtEl>
                                        <p:attrNameLst>
                                          <p:attrName>ppt_w</p:attrName>
                                        </p:attrNameLst>
                                      </p:cBhvr>
                                      <p:tavLst>
                                        <p:tav tm="0">
                                          <p:val>
                                            <p:fltVal val="0"/>
                                          </p:val>
                                        </p:tav>
                                        <p:tav tm="100000">
                                          <p:val>
                                            <p:strVal val="#ppt_w"/>
                                          </p:val>
                                        </p:tav>
                                      </p:tavLst>
                                    </p:anim>
                                    <p:anim calcmode="lin" valueType="num">
                                      <p:cBhvr>
                                        <p:cTn id="257" dur="500" fill="hold"/>
                                        <p:tgtEl>
                                          <p:spTgt spid="915562"/>
                                        </p:tgtEl>
                                        <p:attrNameLst>
                                          <p:attrName>ppt_h</p:attrName>
                                        </p:attrNameLst>
                                      </p:cBhvr>
                                      <p:tavLst>
                                        <p:tav tm="0">
                                          <p:val>
                                            <p:fltVal val="0"/>
                                          </p:val>
                                        </p:tav>
                                        <p:tav tm="100000">
                                          <p:val>
                                            <p:strVal val="#ppt_h"/>
                                          </p:val>
                                        </p:tav>
                                      </p:tavLst>
                                    </p:anim>
                                    <p:animEffect transition="in" filter="fade">
                                      <p:cBhvr>
                                        <p:cTn id="258" dur="500"/>
                                        <p:tgtEl>
                                          <p:spTgt spid="915562"/>
                                        </p:tgtEl>
                                      </p:cBhvr>
                                    </p:animEffect>
                                  </p:childTnLst>
                                </p:cTn>
                              </p:par>
                            </p:childTnLst>
                          </p:cTn>
                        </p:par>
                      </p:childTnLst>
                    </p:cTn>
                  </p:par>
                  <p:par>
                    <p:cTn id="259" fill="hold">
                      <p:stCondLst>
                        <p:cond delay="indefinite"/>
                      </p:stCondLst>
                      <p:childTnLst>
                        <p:par>
                          <p:cTn id="260" fill="hold">
                            <p:stCondLst>
                              <p:cond delay="0"/>
                            </p:stCondLst>
                            <p:childTnLst>
                              <p:par>
                                <p:cTn id="261" presetID="53" presetClass="entr" presetSubtype="0" fill="hold" nodeType="clickEffect">
                                  <p:stCondLst>
                                    <p:cond delay="0"/>
                                  </p:stCondLst>
                                  <p:childTnLst>
                                    <p:set>
                                      <p:cBhvr>
                                        <p:cTn id="262" dur="1" fill="hold">
                                          <p:stCondLst>
                                            <p:cond delay="0"/>
                                          </p:stCondLst>
                                        </p:cTn>
                                        <p:tgtEl>
                                          <p:spTgt spid="4"/>
                                        </p:tgtEl>
                                        <p:attrNameLst>
                                          <p:attrName>style.visibility</p:attrName>
                                        </p:attrNameLst>
                                      </p:cBhvr>
                                      <p:to>
                                        <p:strVal val="visible"/>
                                      </p:to>
                                    </p:set>
                                    <p:anim calcmode="lin" valueType="num">
                                      <p:cBhvr>
                                        <p:cTn id="263" dur="500" fill="hold"/>
                                        <p:tgtEl>
                                          <p:spTgt spid="4"/>
                                        </p:tgtEl>
                                        <p:attrNameLst>
                                          <p:attrName>ppt_w</p:attrName>
                                        </p:attrNameLst>
                                      </p:cBhvr>
                                      <p:tavLst>
                                        <p:tav tm="0">
                                          <p:val>
                                            <p:fltVal val="0"/>
                                          </p:val>
                                        </p:tav>
                                        <p:tav tm="100000">
                                          <p:val>
                                            <p:strVal val="#ppt_w"/>
                                          </p:val>
                                        </p:tav>
                                      </p:tavLst>
                                    </p:anim>
                                    <p:anim calcmode="lin" valueType="num">
                                      <p:cBhvr>
                                        <p:cTn id="264" dur="500" fill="hold"/>
                                        <p:tgtEl>
                                          <p:spTgt spid="4"/>
                                        </p:tgtEl>
                                        <p:attrNameLst>
                                          <p:attrName>ppt_h</p:attrName>
                                        </p:attrNameLst>
                                      </p:cBhvr>
                                      <p:tavLst>
                                        <p:tav tm="0">
                                          <p:val>
                                            <p:fltVal val="0"/>
                                          </p:val>
                                        </p:tav>
                                        <p:tav tm="100000">
                                          <p:val>
                                            <p:strVal val="#ppt_h"/>
                                          </p:val>
                                        </p:tav>
                                      </p:tavLst>
                                    </p:anim>
                                    <p:animEffect transition="in" filter="fade">
                                      <p:cBhvr>
                                        <p:cTn id="265" dur="500"/>
                                        <p:tgtEl>
                                          <p:spTgt spid="4"/>
                                        </p:tgtEl>
                                      </p:cBhvr>
                                    </p:animEffect>
                                  </p:childTnLst>
                                </p:cTn>
                              </p:par>
                            </p:childTnLst>
                          </p:cTn>
                        </p:par>
                      </p:childTnLst>
                    </p:cTn>
                  </p:par>
                  <p:par>
                    <p:cTn id="266" fill="hold">
                      <p:stCondLst>
                        <p:cond delay="indefinite"/>
                      </p:stCondLst>
                      <p:childTnLst>
                        <p:par>
                          <p:cTn id="267" fill="hold">
                            <p:stCondLst>
                              <p:cond delay="0"/>
                            </p:stCondLst>
                            <p:childTnLst>
                              <p:par>
                                <p:cTn id="268" presetID="22" presetClass="entr" presetSubtype="8" fill="hold" grpId="0" nodeType="clickEffect">
                                  <p:stCondLst>
                                    <p:cond delay="0"/>
                                  </p:stCondLst>
                                  <p:childTnLst>
                                    <p:set>
                                      <p:cBhvr>
                                        <p:cTn id="269" dur="1" fill="hold">
                                          <p:stCondLst>
                                            <p:cond delay="0"/>
                                          </p:stCondLst>
                                        </p:cTn>
                                        <p:tgtEl>
                                          <p:spTgt spid="915565"/>
                                        </p:tgtEl>
                                        <p:attrNameLst>
                                          <p:attrName>style.visibility</p:attrName>
                                        </p:attrNameLst>
                                      </p:cBhvr>
                                      <p:to>
                                        <p:strVal val="visible"/>
                                      </p:to>
                                    </p:set>
                                    <p:animEffect transition="in" filter="wipe(left)">
                                      <p:cBhvr>
                                        <p:cTn id="270" dur="5000"/>
                                        <p:tgtEl>
                                          <p:spTgt spid="915565"/>
                                        </p:tgtEl>
                                      </p:cBhvr>
                                    </p:animEffect>
                                  </p:childTnLst>
                                </p:cTn>
                              </p:par>
                            </p:childTnLst>
                          </p:cTn>
                        </p:par>
                      </p:childTnLst>
                    </p:cTn>
                  </p:par>
                  <p:par>
                    <p:cTn id="271" fill="hold">
                      <p:stCondLst>
                        <p:cond delay="indefinite"/>
                      </p:stCondLst>
                      <p:childTnLst>
                        <p:par>
                          <p:cTn id="272" fill="hold">
                            <p:stCondLst>
                              <p:cond delay="0"/>
                            </p:stCondLst>
                            <p:childTnLst>
                              <p:par>
                                <p:cTn id="273" presetID="22" presetClass="entr" presetSubtype="4" fill="hold" grpId="0" nodeType="clickEffect">
                                  <p:stCondLst>
                                    <p:cond delay="0"/>
                                  </p:stCondLst>
                                  <p:childTnLst>
                                    <p:set>
                                      <p:cBhvr>
                                        <p:cTn id="274" dur="1" fill="hold">
                                          <p:stCondLst>
                                            <p:cond delay="0"/>
                                          </p:stCondLst>
                                        </p:cTn>
                                        <p:tgtEl>
                                          <p:spTgt spid="915566"/>
                                        </p:tgtEl>
                                        <p:attrNameLst>
                                          <p:attrName>style.visibility</p:attrName>
                                        </p:attrNameLst>
                                      </p:cBhvr>
                                      <p:to>
                                        <p:strVal val="visible"/>
                                      </p:to>
                                    </p:set>
                                    <p:animEffect transition="in" filter="wipe(down)">
                                      <p:cBhvr>
                                        <p:cTn id="275" dur="2000"/>
                                        <p:tgtEl>
                                          <p:spTgt spid="915566"/>
                                        </p:tgtEl>
                                      </p:cBhvr>
                                    </p:animEffect>
                                  </p:childTnLst>
                                </p:cTn>
                              </p:par>
                            </p:childTnLst>
                          </p:cTn>
                        </p:par>
                      </p:childTnLst>
                    </p:cTn>
                  </p:par>
                  <p:par>
                    <p:cTn id="276" fill="hold">
                      <p:stCondLst>
                        <p:cond delay="indefinite"/>
                      </p:stCondLst>
                      <p:childTnLst>
                        <p:par>
                          <p:cTn id="277" fill="hold">
                            <p:stCondLst>
                              <p:cond delay="0"/>
                            </p:stCondLst>
                            <p:childTnLst>
                              <p:par>
                                <p:cTn id="278" presetID="40" presetClass="entr" presetSubtype="0" fill="hold" grpId="0" nodeType="clickEffect">
                                  <p:stCondLst>
                                    <p:cond delay="0"/>
                                  </p:stCondLst>
                                  <p:iterate type="lt">
                                    <p:tmPct val="10000"/>
                                  </p:iterate>
                                  <p:childTnLst>
                                    <p:set>
                                      <p:cBhvr>
                                        <p:cTn id="279" dur="1" fill="hold">
                                          <p:stCondLst>
                                            <p:cond delay="0"/>
                                          </p:stCondLst>
                                        </p:cTn>
                                        <p:tgtEl>
                                          <p:spTgt spid="915571"/>
                                        </p:tgtEl>
                                        <p:attrNameLst>
                                          <p:attrName>style.visibility</p:attrName>
                                        </p:attrNameLst>
                                      </p:cBhvr>
                                      <p:to>
                                        <p:strVal val="visible"/>
                                      </p:to>
                                    </p:set>
                                    <p:animEffect transition="in" filter="fade">
                                      <p:cBhvr>
                                        <p:cTn id="280" dur="1000"/>
                                        <p:tgtEl>
                                          <p:spTgt spid="915571"/>
                                        </p:tgtEl>
                                      </p:cBhvr>
                                    </p:animEffect>
                                    <p:anim calcmode="lin" valueType="num">
                                      <p:cBhvr>
                                        <p:cTn id="281" dur="1000" fill="hold"/>
                                        <p:tgtEl>
                                          <p:spTgt spid="915571"/>
                                        </p:tgtEl>
                                        <p:attrNameLst>
                                          <p:attrName>ppt_x</p:attrName>
                                        </p:attrNameLst>
                                      </p:cBhvr>
                                      <p:tavLst>
                                        <p:tav tm="0">
                                          <p:val>
                                            <p:strVal val="#ppt_x-.1"/>
                                          </p:val>
                                        </p:tav>
                                        <p:tav tm="100000">
                                          <p:val>
                                            <p:strVal val="#ppt_x"/>
                                          </p:val>
                                        </p:tav>
                                      </p:tavLst>
                                    </p:anim>
                                    <p:anim calcmode="lin" valueType="num">
                                      <p:cBhvr>
                                        <p:cTn id="282" dur="1000" fill="hold"/>
                                        <p:tgtEl>
                                          <p:spTgt spid="915571"/>
                                        </p:tgtEl>
                                        <p:attrNameLst>
                                          <p:attrName>ppt_y</p:attrName>
                                        </p:attrNameLst>
                                      </p:cBhvr>
                                      <p:tavLst>
                                        <p:tav tm="0">
                                          <p:val>
                                            <p:strVal val="#ppt_y"/>
                                          </p:val>
                                        </p:tav>
                                        <p:tav tm="100000">
                                          <p:val>
                                            <p:strVal val="#ppt_y"/>
                                          </p:val>
                                        </p:tav>
                                      </p:tavLst>
                                    </p:anim>
                                  </p:childTnLst>
                                </p:cTn>
                              </p:par>
                            </p:childTnLst>
                          </p:cTn>
                        </p:par>
                      </p:childTnLst>
                    </p:cTn>
                  </p:par>
                  <p:par>
                    <p:cTn id="283" fill="hold">
                      <p:stCondLst>
                        <p:cond delay="indefinite"/>
                      </p:stCondLst>
                      <p:childTnLst>
                        <p:par>
                          <p:cTn id="284" fill="hold">
                            <p:stCondLst>
                              <p:cond delay="0"/>
                            </p:stCondLst>
                            <p:childTnLst>
                              <p:par>
                                <p:cTn id="285" presetID="10" presetClass="entr" presetSubtype="0" fill="hold" nodeType="clickEffect">
                                  <p:stCondLst>
                                    <p:cond delay="0"/>
                                  </p:stCondLst>
                                  <p:childTnLst>
                                    <p:set>
                                      <p:cBhvr>
                                        <p:cTn id="286" dur="1" fill="hold">
                                          <p:stCondLst>
                                            <p:cond delay="0"/>
                                          </p:stCondLst>
                                        </p:cTn>
                                        <p:tgtEl>
                                          <p:spTgt spid="5"/>
                                        </p:tgtEl>
                                        <p:attrNameLst>
                                          <p:attrName>style.visibility</p:attrName>
                                        </p:attrNameLst>
                                      </p:cBhvr>
                                      <p:to>
                                        <p:strVal val="visible"/>
                                      </p:to>
                                    </p:set>
                                    <p:animEffect transition="in" filter="fade">
                                      <p:cBhvr>
                                        <p:cTn id="287" dur="2000"/>
                                        <p:tgtEl>
                                          <p:spTgt spid="5"/>
                                        </p:tgtEl>
                                      </p:cBhvr>
                                    </p:animEffect>
                                  </p:childTnLst>
                                </p:cTn>
                              </p:par>
                            </p:childTnLst>
                          </p:cTn>
                        </p:par>
                      </p:childTnLst>
                    </p:cTn>
                  </p:par>
                  <p:par>
                    <p:cTn id="288" fill="hold">
                      <p:stCondLst>
                        <p:cond delay="indefinite"/>
                      </p:stCondLst>
                      <p:childTnLst>
                        <p:par>
                          <p:cTn id="289" fill="hold">
                            <p:stCondLst>
                              <p:cond delay="0"/>
                            </p:stCondLst>
                            <p:childTnLst>
                              <p:par>
                                <p:cTn id="290" presetID="9" presetClass="entr" presetSubtype="0" fill="hold" grpId="0" nodeType="clickEffect">
                                  <p:stCondLst>
                                    <p:cond delay="0"/>
                                  </p:stCondLst>
                                  <p:childTnLst>
                                    <p:set>
                                      <p:cBhvr>
                                        <p:cTn id="291" dur="1" fill="hold">
                                          <p:stCondLst>
                                            <p:cond delay="0"/>
                                          </p:stCondLst>
                                        </p:cTn>
                                        <p:tgtEl>
                                          <p:spTgt spid="915572"/>
                                        </p:tgtEl>
                                        <p:attrNameLst>
                                          <p:attrName>style.visibility</p:attrName>
                                        </p:attrNameLst>
                                      </p:cBhvr>
                                      <p:to>
                                        <p:strVal val="visible"/>
                                      </p:to>
                                    </p:set>
                                    <p:animEffect transition="in" filter="dissolve">
                                      <p:cBhvr>
                                        <p:cTn id="292" dur="500"/>
                                        <p:tgtEl>
                                          <p:spTgt spid="915572"/>
                                        </p:tgtEl>
                                      </p:cBhvr>
                                    </p:animEffect>
                                  </p:childTnLst>
                                </p:cTn>
                              </p:par>
                            </p:childTnLst>
                          </p:cTn>
                        </p:par>
                      </p:childTnLst>
                    </p:cTn>
                  </p:par>
                  <p:par>
                    <p:cTn id="293" fill="hold">
                      <p:stCondLst>
                        <p:cond delay="indefinite"/>
                      </p:stCondLst>
                      <p:childTnLst>
                        <p:par>
                          <p:cTn id="294" fill="hold">
                            <p:stCondLst>
                              <p:cond delay="0"/>
                            </p:stCondLst>
                            <p:childTnLst>
                              <p:par>
                                <p:cTn id="295" presetID="9" presetClass="entr" presetSubtype="0" fill="hold" grpId="0" nodeType="clickEffect">
                                  <p:stCondLst>
                                    <p:cond delay="0"/>
                                  </p:stCondLst>
                                  <p:childTnLst>
                                    <p:set>
                                      <p:cBhvr>
                                        <p:cTn id="296" dur="1" fill="hold">
                                          <p:stCondLst>
                                            <p:cond delay="0"/>
                                          </p:stCondLst>
                                        </p:cTn>
                                        <p:tgtEl>
                                          <p:spTgt spid="915574"/>
                                        </p:tgtEl>
                                        <p:attrNameLst>
                                          <p:attrName>style.visibility</p:attrName>
                                        </p:attrNameLst>
                                      </p:cBhvr>
                                      <p:to>
                                        <p:strVal val="visible"/>
                                      </p:to>
                                    </p:set>
                                    <p:animEffect transition="in" filter="dissolve">
                                      <p:cBhvr>
                                        <p:cTn id="297" dur="500"/>
                                        <p:tgtEl>
                                          <p:spTgt spid="915574"/>
                                        </p:tgtEl>
                                      </p:cBhvr>
                                    </p:animEffect>
                                  </p:childTnLst>
                                </p:cTn>
                              </p:par>
                            </p:childTnLst>
                          </p:cTn>
                        </p:par>
                      </p:childTnLst>
                    </p:cTn>
                  </p:par>
                  <p:par>
                    <p:cTn id="298" fill="hold">
                      <p:stCondLst>
                        <p:cond delay="indefinite"/>
                      </p:stCondLst>
                      <p:childTnLst>
                        <p:par>
                          <p:cTn id="299" fill="hold">
                            <p:stCondLst>
                              <p:cond delay="0"/>
                            </p:stCondLst>
                            <p:childTnLst>
                              <p:par>
                                <p:cTn id="300" presetID="22" presetClass="entr" presetSubtype="4" fill="hold" grpId="0" nodeType="clickEffect">
                                  <p:stCondLst>
                                    <p:cond delay="0"/>
                                  </p:stCondLst>
                                  <p:childTnLst>
                                    <p:set>
                                      <p:cBhvr>
                                        <p:cTn id="301" dur="1" fill="hold">
                                          <p:stCondLst>
                                            <p:cond delay="0"/>
                                          </p:stCondLst>
                                        </p:cTn>
                                        <p:tgtEl>
                                          <p:spTgt spid="915583"/>
                                        </p:tgtEl>
                                        <p:attrNameLst>
                                          <p:attrName>style.visibility</p:attrName>
                                        </p:attrNameLst>
                                      </p:cBhvr>
                                      <p:to>
                                        <p:strVal val="visible"/>
                                      </p:to>
                                    </p:set>
                                    <p:animEffect transition="in" filter="wipe(down)">
                                      <p:cBhvr>
                                        <p:cTn id="302" dur="500"/>
                                        <p:tgtEl>
                                          <p:spTgt spid="915583"/>
                                        </p:tgtEl>
                                      </p:cBhvr>
                                    </p:animEffect>
                                  </p:childTnLst>
                                </p:cTn>
                              </p:par>
                            </p:childTnLst>
                          </p:cTn>
                        </p:par>
                        <p:par>
                          <p:cTn id="303" fill="hold">
                            <p:stCondLst>
                              <p:cond delay="500"/>
                            </p:stCondLst>
                            <p:childTnLst>
                              <p:par>
                                <p:cTn id="304" presetID="22" presetClass="entr" presetSubtype="4" fill="hold" grpId="0" nodeType="afterEffect">
                                  <p:stCondLst>
                                    <p:cond delay="0"/>
                                  </p:stCondLst>
                                  <p:childTnLst>
                                    <p:set>
                                      <p:cBhvr>
                                        <p:cTn id="305" dur="1" fill="hold">
                                          <p:stCondLst>
                                            <p:cond delay="0"/>
                                          </p:stCondLst>
                                        </p:cTn>
                                        <p:tgtEl>
                                          <p:spTgt spid="915584"/>
                                        </p:tgtEl>
                                        <p:attrNameLst>
                                          <p:attrName>style.visibility</p:attrName>
                                        </p:attrNameLst>
                                      </p:cBhvr>
                                      <p:to>
                                        <p:strVal val="visible"/>
                                      </p:to>
                                    </p:set>
                                    <p:animEffect transition="in" filter="wipe(down)">
                                      <p:cBhvr>
                                        <p:cTn id="306" dur="500"/>
                                        <p:tgtEl>
                                          <p:spTgt spid="915584"/>
                                        </p:tgtEl>
                                      </p:cBhvr>
                                    </p:animEffect>
                                  </p:childTnLst>
                                </p:cTn>
                              </p:par>
                            </p:childTnLst>
                          </p:cTn>
                        </p:par>
                      </p:childTnLst>
                    </p:cTn>
                  </p:par>
                  <p:par>
                    <p:cTn id="307" fill="hold">
                      <p:stCondLst>
                        <p:cond delay="indefinite"/>
                      </p:stCondLst>
                      <p:childTnLst>
                        <p:par>
                          <p:cTn id="308" fill="hold">
                            <p:stCondLst>
                              <p:cond delay="0"/>
                            </p:stCondLst>
                            <p:childTnLst>
                              <p:par>
                                <p:cTn id="309" presetID="10" presetClass="entr" presetSubtype="0" fill="hold" nodeType="clickEffect">
                                  <p:stCondLst>
                                    <p:cond delay="0"/>
                                  </p:stCondLst>
                                  <p:childTnLst>
                                    <p:set>
                                      <p:cBhvr>
                                        <p:cTn id="310" dur="1" fill="hold">
                                          <p:stCondLst>
                                            <p:cond delay="0"/>
                                          </p:stCondLst>
                                        </p:cTn>
                                        <p:tgtEl>
                                          <p:spTgt spid="6"/>
                                        </p:tgtEl>
                                        <p:attrNameLst>
                                          <p:attrName>style.visibility</p:attrName>
                                        </p:attrNameLst>
                                      </p:cBhvr>
                                      <p:to>
                                        <p:strVal val="visible"/>
                                      </p:to>
                                    </p:set>
                                    <p:animEffect transition="in" filter="fade">
                                      <p:cBhvr>
                                        <p:cTn id="311" dur="2000"/>
                                        <p:tgtEl>
                                          <p:spTgt spid="6"/>
                                        </p:tgtEl>
                                      </p:cBhvr>
                                    </p:animEffect>
                                  </p:childTnLst>
                                </p:cTn>
                              </p:par>
                            </p:childTnLst>
                          </p:cTn>
                        </p:par>
                      </p:childTnLst>
                    </p:cTn>
                  </p:par>
                  <p:par>
                    <p:cTn id="312" fill="hold">
                      <p:stCondLst>
                        <p:cond delay="indefinite"/>
                      </p:stCondLst>
                      <p:childTnLst>
                        <p:par>
                          <p:cTn id="313" fill="hold">
                            <p:stCondLst>
                              <p:cond delay="0"/>
                            </p:stCondLst>
                            <p:childTnLst>
                              <p:par>
                                <p:cTn id="314" presetID="9" presetClass="entr" presetSubtype="0" fill="hold" grpId="0" nodeType="clickEffect">
                                  <p:stCondLst>
                                    <p:cond delay="0"/>
                                  </p:stCondLst>
                                  <p:childTnLst>
                                    <p:set>
                                      <p:cBhvr>
                                        <p:cTn id="315" dur="1" fill="hold">
                                          <p:stCondLst>
                                            <p:cond delay="0"/>
                                          </p:stCondLst>
                                        </p:cTn>
                                        <p:tgtEl>
                                          <p:spTgt spid="915579"/>
                                        </p:tgtEl>
                                        <p:attrNameLst>
                                          <p:attrName>style.visibility</p:attrName>
                                        </p:attrNameLst>
                                      </p:cBhvr>
                                      <p:to>
                                        <p:strVal val="visible"/>
                                      </p:to>
                                    </p:set>
                                    <p:animEffect transition="in" filter="dissolve">
                                      <p:cBhvr>
                                        <p:cTn id="316" dur="500"/>
                                        <p:tgtEl>
                                          <p:spTgt spid="915579"/>
                                        </p:tgtEl>
                                      </p:cBhvr>
                                    </p:animEffect>
                                  </p:childTnLst>
                                </p:cTn>
                              </p:par>
                            </p:childTnLst>
                          </p:cTn>
                        </p:par>
                      </p:childTnLst>
                    </p:cTn>
                  </p:par>
                  <p:par>
                    <p:cTn id="317" fill="hold">
                      <p:stCondLst>
                        <p:cond delay="indefinite"/>
                      </p:stCondLst>
                      <p:childTnLst>
                        <p:par>
                          <p:cTn id="318" fill="hold">
                            <p:stCondLst>
                              <p:cond delay="0"/>
                            </p:stCondLst>
                            <p:childTnLst>
                              <p:par>
                                <p:cTn id="319" presetID="9" presetClass="entr" presetSubtype="0" fill="hold" grpId="0" nodeType="clickEffect">
                                  <p:stCondLst>
                                    <p:cond delay="0"/>
                                  </p:stCondLst>
                                  <p:childTnLst>
                                    <p:set>
                                      <p:cBhvr>
                                        <p:cTn id="320" dur="1" fill="hold">
                                          <p:stCondLst>
                                            <p:cond delay="0"/>
                                          </p:stCondLst>
                                        </p:cTn>
                                        <p:tgtEl>
                                          <p:spTgt spid="915575"/>
                                        </p:tgtEl>
                                        <p:attrNameLst>
                                          <p:attrName>style.visibility</p:attrName>
                                        </p:attrNameLst>
                                      </p:cBhvr>
                                      <p:to>
                                        <p:strVal val="visible"/>
                                      </p:to>
                                    </p:set>
                                    <p:animEffect transition="in" filter="dissolve">
                                      <p:cBhvr>
                                        <p:cTn id="321" dur="500"/>
                                        <p:tgtEl>
                                          <p:spTgt spid="915575"/>
                                        </p:tgtEl>
                                      </p:cBhvr>
                                    </p:animEffect>
                                  </p:childTnLst>
                                </p:cTn>
                              </p:par>
                            </p:childTnLst>
                          </p:cTn>
                        </p:par>
                      </p:childTnLst>
                    </p:cTn>
                  </p:par>
                  <p:par>
                    <p:cTn id="322" fill="hold">
                      <p:stCondLst>
                        <p:cond delay="indefinite"/>
                      </p:stCondLst>
                      <p:childTnLst>
                        <p:par>
                          <p:cTn id="323" fill="hold">
                            <p:stCondLst>
                              <p:cond delay="0"/>
                            </p:stCondLst>
                            <p:childTnLst>
                              <p:par>
                                <p:cTn id="324" presetID="22" presetClass="entr" presetSubtype="4" fill="hold" grpId="0" nodeType="clickEffect">
                                  <p:stCondLst>
                                    <p:cond delay="0"/>
                                  </p:stCondLst>
                                  <p:childTnLst>
                                    <p:set>
                                      <p:cBhvr>
                                        <p:cTn id="325" dur="1" fill="hold">
                                          <p:stCondLst>
                                            <p:cond delay="0"/>
                                          </p:stCondLst>
                                        </p:cTn>
                                        <p:tgtEl>
                                          <p:spTgt spid="915586"/>
                                        </p:tgtEl>
                                        <p:attrNameLst>
                                          <p:attrName>style.visibility</p:attrName>
                                        </p:attrNameLst>
                                      </p:cBhvr>
                                      <p:to>
                                        <p:strVal val="visible"/>
                                      </p:to>
                                    </p:set>
                                    <p:animEffect transition="in" filter="wipe(down)">
                                      <p:cBhvr>
                                        <p:cTn id="326" dur="500"/>
                                        <p:tgtEl>
                                          <p:spTgt spid="915586"/>
                                        </p:tgtEl>
                                      </p:cBhvr>
                                    </p:animEffect>
                                  </p:childTnLst>
                                </p:cTn>
                              </p:par>
                            </p:childTnLst>
                          </p:cTn>
                        </p:par>
                        <p:par>
                          <p:cTn id="327" fill="hold">
                            <p:stCondLst>
                              <p:cond delay="500"/>
                            </p:stCondLst>
                            <p:childTnLst>
                              <p:par>
                                <p:cTn id="328" presetID="22" presetClass="entr" presetSubtype="4" fill="hold" grpId="0" nodeType="afterEffect">
                                  <p:stCondLst>
                                    <p:cond delay="0"/>
                                  </p:stCondLst>
                                  <p:childTnLst>
                                    <p:set>
                                      <p:cBhvr>
                                        <p:cTn id="329" dur="1" fill="hold">
                                          <p:stCondLst>
                                            <p:cond delay="0"/>
                                          </p:stCondLst>
                                        </p:cTn>
                                        <p:tgtEl>
                                          <p:spTgt spid="915585"/>
                                        </p:tgtEl>
                                        <p:attrNameLst>
                                          <p:attrName>style.visibility</p:attrName>
                                        </p:attrNameLst>
                                      </p:cBhvr>
                                      <p:to>
                                        <p:strVal val="visible"/>
                                      </p:to>
                                    </p:set>
                                    <p:animEffect transition="in" filter="wipe(down)">
                                      <p:cBhvr>
                                        <p:cTn id="330" dur="500"/>
                                        <p:tgtEl>
                                          <p:spTgt spid="915585"/>
                                        </p:tgtEl>
                                      </p:cBhvr>
                                    </p:animEffect>
                                  </p:childTnLst>
                                </p:cTn>
                              </p:par>
                            </p:childTnLst>
                          </p:cTn>
                        </p:par>
                      </p:childTnLst>
                    </p:cTn>
                  </p:par>
                  <p:par>
                    <p:cTn id="331" fill="hold">
                      <p:stCondLst>
                        <p:cond delay="indefinite"/>
                      </p:stCondLst>
                      <p:childTnLst>
                        <p:par>
                          <p:cTn id="332" fill="hold">
                            <p:stCondLst>
                              <p:cond delay="0"/>
                            </p:stCondLst>
                            <p:childTnLst>
                              <p:par>
                                <p:cTn id="333" presetID="39" presetClass="entr" presetSubtype="0" accel="100000" fill="hold" grpId="0" nodeType="clickEffect">
                                  <p:stCondLst>
                                    <p:cond delay="0"/>
                                  </p:stCondLst>
                                  <p:childTnLst>
                                    <p:set>
                                      <p:cBhvr>
                                        <p:cTn id="334" dur="1" fill="hold">
                                          <p:stCondLst>
                                            <p:cond delay="0"/>
                                          </p:stCondLst>
                                        </p:cTn>
                                        <p:tgtEl>
                                          <p:spTgt spid="915573"/>
                                        </p:tgtEl>
                                        <p:attrNameLst>
                                          <p:attrName>style.visibility</p:attrName>
                                        </p:attrNameLst>
                                      </p:cBhvr>
                                      <p:to>
                                        <p:strVal val="visible"/>
                                      </p:to>
                                    </p:set>
                                    <p:anim calcmode="lin" valueType="num">
                                      <p:cBhvr>
                                        <p:cTn id="335" dur="500" fill="hold"/>
                                        <p:tgtEl>
                                          <p:spTgt spid="915573"/>
                                        </p:tgtEl>
                                        <p:attrNameLst>
                                          <p:attrName>ppt_h</p:attrName>
                                        </p:attrNameLst>
                                      </p:cBhvr>
                                      <p:tavLst>
                                        <p:tav tm="0">
                                          <p:val>
                                            <p:strVal val="#ppt_h/20"/>
                                          </p:val>
                                        </p:tav>
                                        <p:tav tm="50000">
                                          <p:val>
                                            <p:strVal val="#ppt_h/20"/>
                                          </p:val>
                                        </p:tav>
                                        <p:tav tm="100000">
                                          <p:val>
                                            <p:strVal val="#ppt_h"/>
                                          </p:val>
                                        </p:tav>
                                      </p:tavLst>
                                    </p:anim>
                                    <p:anim calcmode="lin" valueType="num">
                                      <p:cBhvr>
                                        <p:cTn id="336" dur="500" fill="hold"/>
                                        <p:tgtEl>
                                          <p:spTgt spid="915573"/>
                                        </p:tgtEl>
                                        <p:attrNameLst>
                                          <p:attrName>ppt_w</p:attrName>
                                        </p:attrNameLst>
                                      </p:cBhvr>
                                      <p:tavLst>
                                        <p:tav tm="0">
                                          <p:val>
                                            <p:strVal val="#ppt_w+.3"/>
                                          </p:val>
                                        </p:tav>
                                        <p:tav tm="50000">
                                          <p:val>
                                            <p:strVal val="#ppt_w+.3"/>
                                          </p:val>
                                        </p:tav>
                                        <p:tav tm="100000">
                                          <p:val>
                                            <p:strVal val="#ppt_w"/>
                                          </p:val>
                                        </p:tav>
                                      </p:tavLst>
                                    </p:anim>
                                    <p:anim calcmode="lin" valueType="num">
                                      <p:cBhvr>
                                        <p:cTn id="337" dur="500" fill="hold"/>
                                        <p:tgtEl>
                                          <p:spTgt spid="915573"/>
                                        </p:tgtEl>
                                        <p:attrNameLst>
                                          <p:attrName>ppt_x</p:attrName>
                                        </p:attrNameLst>
                                      </p:cBhvr>
                                      <p:tavLst>
                                        <p:tav tm="0">
                                          <p:val>
                                            <p:strVal val="#ppt_x-.3"/>
                                          </p:val>
                                        </p:tav>
                                        <p:tav tm="50000">
                                          <p:val>
                                            <p:strVal val="#ppt_x"/>
                                          </p:val>
                                        </p:tav>
                                        <p:tav tm="100000">
                                          <p:val>
                                            <p:strVal val="#ppt_x"/>
                                          </p:val>
                                        </p:tav>
                                      </p:tavLst>
                                    </p:anim>
                                    <p:anim calcmode="lin" valueType="num">
                                      <p:cBhvr>
                                        <p:cTn id="338" dur="500" fill="hold"/>
                                        <p:tgtEl>
                                          <p:spTgt spid="915573"/>
                                        </p:tgtEl>
                                        <p:attrNameLst>
                                          <p:attrName>ppt_y</p:attrName>
                                        </p:attrNameLst>
                                      </p:cBhvr>
                                      <p:tavLst>
                                        <p:tav tm="0">
                                          <p:val>
                                            <p:strVal val="#ppt_y"/>
                                          </p:val>
                                        </p:tav>
                                        <p:tav tm="100000">
                                          <p:val>
                                            <p:strVal val="#ppt_y"/>
                                          </p:val>
                                        </p:tav>
                                      </p:tavLst>
                                    </p:anim>
                                  </p:childTnLst>
                                </p:cTn>
                              </p:par>
                            </p:childTnLst>
                          </p:cTn>
                        </p:par>
                      </p:childTnLst>
                    </p:cTn>
                  </p:par>
                  <p:par>
                    <p:cTn id="339" fill="hold">
                      <p:stCondLst>
                        <p:cond delay="indefinite"/>
                      </p:stCondLst>
                      <p:childTnLst>
                        <p:par>
                          <p:cTn id="340" fill="hold">
                            <p:stCondLst>
                              <p:cond delay="0"/>
                            </p:stCondLst>
                            <p:childTnLst>
                              <p:par>
                                <p:cTn id="341" presetID="9" presetClass="emph" presetSubtype="0" nodeType="clickEffect">
                                  <p:stCondLst>
                                    <p:cond delay="0"/>
                                  </p:stCondLst>
                                  <p:childTnLst>
                                    <p:set>
                                      <p:cBhvr rctx="PPT">
                                        <p:cTn id="342" dur="indefinite"/>
                                        <p:tgtEl>
                                          <p:spTgt spid="3"/>
                                        </p:tgtEl>
                                        <p:attrNameLst>
                                          <p:attrName>style.opacity</p:attrName>
                                        </p:attrNameLst>
                                      </p:cBhvr>
                                      <p:to>
                                        <p:strVal val="0.5"/>
                                      </p:to>
                                    </p:set>
                                    <p:animEffect filter="image" prLst="opacity: 0.5">
                                      <p:cBhvr rctx="IE">
                                        <p:cTn id="343" dur="indefinite"/>
                                        <p:tgtEl>
                                          <p:spTgt spid="3"/>
                                        </p:tgtEl>
                                      </p:cBhvr>
                                    </p:animEffect>
                                  </p:childTnLst>
                                </p:cTn>
                              </p:par>
                              <p:par>
                                <p:cTn id="344" presetID="9" presetClass="emph" presetSubtype="0" grpId="1" nodeType="withEffect">
                                  <p:stCondLst>
                                    <p:cond delay="0"/>
                                  </p:stCondLst>
                                  <p:childTnLst>
                                    <p:set>
                                      <p:cBhvr rctx="PPT">
                                        <p:cTn id="345" dur="indefinite"/>
                                        <p:tgtEl>
                                          <p:spTgt spid="915562"/>
                                        </p:tgtEl>
                                        <p:attrNameLst>
                                          <p:attrName>style.opacity</p:attrName>
                                        </p:attrNameLst>
                                      </p:cBhvr>
                                      <p:to>
                                        <p:strVal val="0.5"/>
                                      </p:to>
                                    </p:set>
                                    <p:animEffect filter="image" prLst="opacity: 0.5">
                                      <p:cBhvr rctx="IE">
                                        <p:cTn id="346" dur="indefinite"/>
                                        <p:tgtEl>
                                          <p:spTgt spid="915562"/>
                                        </p:tgtEl>
                                      </p:cBhvr>
                                    </p:animEffect>
                                  </p:childTnLst>
                                </p:cTn>
                              </p:par>
                              <p:par>
                                <p:cTn id="347" presetID="9" presetClass="emph" presetSubtype="0" grpId="2" nodeType="withEffect">
                                  <p:stCondLst>
                                    <p:cond delay="0"/>
                                  </p:stCondLst>
                                  <p:childTnLst>
                                    <p:set>
                                      <p:cBhvr rctx="PPT">
                                        <p:cTn id="348" dur="indefinite"/>
                                        <p:tgtEl>
                                          <p:spTgt spid="915563"/>
                                        </p:tgtEl>
                                        <p:attrNameLst>
                                          <p:attrName>style.opacity</p:attrName>
                                        </p:attrNameLst>
                                      </p:cBhvr>
                                      <p:to>
                                        <p:strVal val="0.5"/>
                                      </p:to>
                                    </p:set>
                                    <p:animEffect filter="image" prLst="opacity: 0.5">
                                      <p:cBhvr rctx="IE">
                                        <p:cTn id="349" dur="indefinite"/>
                                        <p:tgtEl>
                                          <p:spTgt spid="915563"/>
                                        </p:tgtEl>
                                      </p:cBhvr>
                                    </p:animEffect>
                                  </p:childTnLst>
                                </p:cTn>
                              </p:par>
                              <p:par>
                                <p:cTn id="350" presetID="9" presetClass="emph" presetSubtype="0" grpId="2" nodeType="withEffect">
                                  <p:stCondLst>
                                    <p:cond delay="0"/>
                                  </p:stCondLst>
                                  <p:childTnLst>
                                    <p:set>
                                      <p:cBhvr rctx="PPT">
                                        <p:cTn id="351" dur="indefinite"/>
                                        <p:tgtEl>
                                          <p:spTgt spid="915564"/>
                                        </p:tgtEl>
                                        <p:attrNameLst>
                                          <p:attrName>style.opacity</p:attrName>
                                        </p:attrNameLst>
                                      </p:cBhvr>
                                      <p:to>
                                        <p:strVal val="0.5"/>
                                      </p:to>
                                    </p:set>
                                    <p:animEffect filter="image" prLst="opacity: 0.5">
                                      <p:cBhvr rctx="IE">
                                        <p:cTn id="352" dur="indefinite"/>
                                        <p:tgtEl>
                                          <p:spTgt spid="915564"/>
                                        </p:tgtEl>
                                      </p:cBhvr>
                                    </p:animEffect>
                                  </p:childTnLst>
                                </p:cTn>
                              </p:par>
                              <p:par>
                                <p:cTn id="353" presetID="9" presetClass="emph" presetSubtype="0" grpId="1" nodeType="withEffect">
                                  <p:stCondLst>
                                    <p:cond delay="0"/>
                                  </p:stCondLst>
                                  <p:childTnLst>
                                    <p:set>
                                      <p:cBhvr rctx="PPT">
                                        <p:cTn id="354" dur="indefinite"/>
                                        <p:tgtEl>
                                          <p:spTgt spid="915565"/>
                                        </p:tgtEl>
                                        <p:attrNameLst>
                                          <p:attrName>style.opacity</p:attrName>
                                        </p:attrNameLst>
                                      </p:cBhvr>
                                      <p:to>
                                        <p:strVal val="0.5"/>
                                      </p:to>
                                    </p:set>
                                    <p:animEffect filter="image" prLst="opacity: 0.5">
                                      <p:cBhvr rctx="IE">
                                        <p:cTn id="355" dur="indefinite"/>
                                        <p:tgtEl>
                                          <p:spTgt spid="915565"/>
                                        </p:tgtEl>
                                      </p:cBhvr>
                                    </p:animEffect>
                                  </p:childTnLst>
                                </p:cTn>
                              </p:par>
                              <p:par>
                                <p:cTn id="356" presetID="9" presetClass="emph" presetSubtype="0" grpId="1" nodeType="withEffect">
                                  <p:stCondLst>
                                    <p:cond delay="0"/>
                                  </p:stCondLst>
                                  <p:childTnLst>
                                    <p:set>
                                      <p:cBhvr rctx="PPT">
                                        <p:cTn id="357" dur="indefinite"/>
                                        <p:tgtEl>
                                          <p:spTgt spid="915566"/>
                                        </p:tgtEl>
                                        <p:attrNameLst>
                                          <p:attrName>style.opacity</p:attrName>
                                        </p:attrNameLst>
                                      </p:cBhvr>
                                      <p:to>
                                        <p:strVal val="0.5"/>
                                      </p:to>
                                    </p:set>
                                    <p:animEffect filter="image" prLst="opacity: 0.5">
                                      <p:cBhvr rctx="IE">
                                        <p:cTn id="358" dur="indefinite"/>
                                        <p:tgtEl>
                                          <p:spTgt spid="915566"/>
                                        </p:tgtEl>
                                      </p:cBhvr>
                                    </p:animEffect>
                                  </p:childTnLst>
                                </p:cTn>
                              </p:par>
                              <p:par>
                                <p:cTn id="359" presetID="9" presetClass="emph" presetSubtype="0" nodeType="withEffect">
                                  <p:stCondLst>
                                    <p:cond delay="0"/>
                                  </p:stCondLst>
                                  <p:childTnLst>
                                    <p:set>
                                      <p:cBhvr rctx="PPT">
                                        <p:cTn id="360" dur="indefinite"/>
                                        <p:tgtEl>
                                          <p:spTgt spid="4"/>
                                        </p:tgtEl>
                                        <p:attrNameLst>
                                          <p:attrName>style.opacity</p:attrName>
                                        </p:attrNameLst>
                                      </p:cBhvr>
                                      <p:to>
                                        <p:strVal val="0.5"/>
                                      </p:to>
                                    </p:set>
                                    <p:animEffect filter="image" prLst="opacity: 0.5">
                                      <p:cBhvr rctx="IE">
                                        <p:cTn id="361" dur="indefinite"/>
                                        <p:tgtEl>
                                          <p:spTgt spid="4"/>
                                        </p:tgtEl>
                                      </p:cBhvr>
                                    </p:animEffect>
                                  </p:childTnLst>
                                </p:cTn>
                              </p:par>
                              <p:par>
                                <p:cTn id="362" presetID="9" presetClass="emph" presetSubtype="0" grpId="1" nodeType="withEffect">
                                  <p:stCondLst>
                                    <p:cond delay="0"/>
                                  </p:stCondLst>
                                  <p:iterate type="lt">
                                    <p:tmAbs val="0"/>
                                  </p:iterate>
                                  <p:childTnLst>
                                    <p:set>
                                      <p:cBhvr rctx="PPT">
                                        <p:cTn id="363" dur="indefinite"/>
                                        <p:tgtEl>
                                          <p:spTgt spid="915571"/>
                                        </p:tgtEl>
                                        <p:attrNameLst>
                                          <p:attrName>style.opacity</p:attrName>
                                        </p:attrNameLst>
                                      </p:cBhvr>
                                      <p:to>
                                        <p:strVal val="0.5"/>
                                      </p:to>
                                    </p:set>
                                    <p:animEffect filter="image" prLst="opacity: 0.5">
                                      <p:cBhvr rctx="IE">
                                        <p:cTn id="364" dur="indefinite"/>
                                        <p:tgtEl>
                                          <p:spTgt spid="915571"/>
                                        </p:tgtEl>
                                      </p:cBhvr>
                                    </p:animEffect>
                                  </p:childTnLst>
                                </p:cTn>
                              </p:par>
                              <p:par>
                                <p:cTn id="365" presetID="9" presetClass="emph" presetSubtype="0" grpId="1" nodeType="withEffect">
                                  <p:stCondLst>
                                    <p:cond delay="0"/>
                                  </p:stCondLst>
                                  <p:childTnLst>
                                    <p:set>
                                      <p:cBhvr rctx="PPT">
                                        <p:cTn id="366" dur="indefinite"/>
                                        <p:tgtEl>
                                          <p:spTgt spid="915572"/>
                                        </p:tgtEl>
                                        <p:attrNameLst>
                                          <p:attrName>style.opacity</p:attrName>
                                        </p:attrNameLst>
                                      </p:cBhvr>
                                      <p:to>
                                        <p:strVal val="0.5"/>
                                      </p:to>
                                    </p:set>
                                    <p:animEffect filter="image" prLst="opacity: 0.5">
                                      <p:cBhvr rctx="IE">
                                        <p:cTn id="367" dur="indefinite"/>
                                        <p:tgtEl>
                                          <p:spTgt spid="915572"/>
                                        </p:tgtEl>
                                      </p:cBhvr>
                                    </p:animEffect>
                                  </p:childTnLst>
                                </p:cTn>
                              </p:par>
                              <p:par>
                                <p:cTn id="368" presetID="9" presetClass="emph" presetSubtype="0" grpId="1" nodeType="withEffect">
                                  <p:stCondLst>
                                    <p:cond delay="0"/>
                                  </p:stCondLst>
                                  <p:childTnLst>
                                    <p:set>
                                      <p:cBhvr rctx="PPT">
                                        <p:cTn id="369" dur="indefinite"/>
                                        <p:tgtEl>
                                          <p:spTgt spid="915574"/>
                                        </p:tgtEl>
                                        <p:attrNameLst>
                                          <p:attrName>style.opacity</p:attrName>
                                        </p:attrNameLst>
                                      </p:cBhvr>
                                      <p:to>
                                        <p:strVal val="0.5"/>
                                      </p:to>
                                    </p:set>
                                    <p:animEffect filter="image" prLst="opacity: 0.5">
                                      <p:cBhvr rctx="IE">
                                        <p:cTn id="370" dur="indefinite"/>
                                        <p:tgtEl>
                                          <p:spTgt spid="915574"/>
                                        </p:tgtEl>
                                      </p:cBhvr>
                                    </p:animEffect>
                                  </p:childTnLst>
                                </p:cTn>
                              </p:par>
                              <p:par>
                                <p:cTn id="371" presetID="9" presetClass="emph" presetSubtype="0" grpId="1" nodeType="withEffect">
                                  <p:stCondLst>
                                    <p:cond delay="0"/>
                                  </p:stCondLst>
                                  <p:childTnLst>
                                    <p:set>
                                      <p:cBhvr rctx="PPT">
                                        <p:cTn id="372" dur="indefinite"/>
                                        <p:tgtEl>
                                          <p:spTgt spid="915575"/>
                                        </p:tgtEl>
                                        <p:attrNameLst>
                                          <p:attrName>style.opacity</p:attrName>
                                        </p:attrNameLst>
                                      </p:cBhvr>
                                      <p:to>
                                        <p:strVal val="0.5"/>
                                      </p:to>
                                    </p:set>
                                    <p:animEffect filter="image" prLst="opacity: 0.5">
                                      <p:cBhvr rctx="IE">
                                        <p:cTn id="373" dur="indefinite"/>
                                        <p:tgtEl>
                                          <p:spTgt spid="915575"/>
                                        </p:tgtEl>
                                      </p:cBhvr>
                                    </p:animEffect>
                                  </p:childTnLst>
                                </p:cTn>
                              </p:par>
                              <p:par>
                                <p:cTn id="374" presetID="9" presetClass="emph" presetSubtype="0" nodeType="withEffect">
                                  <p:stCondLst>
                                    <p:cond delay="0"/>
                                  </p:stCondLst>
                                  <p:childTnLst>
                                    <p:set>
                                      <p:cBhvr rctx="PPT">
                                        <p:cTn id="375" dur="indefinite"/>
                                        <p:tgtEl>
                                          <p:spTgt spid="5"/>
                                        </p:tgtEl>
                                        <p:attrNameLst>
                                          <p:attrName>style.opacity</p:attrName>
                                        </p:attrNameLst>
                                      </p:cBhvr>
                                      <p:to>
                                        <p:strVal val="0.5"/>
                                      </p:to>
                                    </p:set>
                                    <p:animEffect filter="image" prLst="opacity: 0.5">
                                      <p:cBhvr rctx="IE">
                                        <p:cTn id="376" dur="indefinite"/>
                                        <p:tgtEl>
                                          <p:spTgt spid="5"/>
                                        </p:tgtEl>
                                      </p:cBhvr>
                                    </p:animEffect>
                                  </p:childTnLst>
                                </p:cTn>
                              </p:par>
                              <p:par>
                                <p:cTn id="377" presetID="9" presetClass="emph" presetSubtype="0" grpId="1" nodeType="withEffect">
                                  <p:stCondLst>
                                    <p:cond delay="0"/>
                                  </p:stCondLst>
                                  <p:childTnLst>
                                    <p:set>
                                      <p:cBhvr rctx="PPT">
                                        <p:cTn id="378" dur="indefinite"/>
                                        <p:tgtEl>
                                          <p:spTgt spid="915579"/>
                                        </p:tgtEl>
                                        <p:attrNameLst>
                                          <p:attrName>style.opacity</p:attrName>
                                        </p:attrNameLst>
                                      </p:cBhvr>
                                      <p:to>
                                        <p:strVal val="0.5"/>
                                      </p:to>
                                    </p:set>
                                    <p:animEffect filter="image" prLst="opacity: 0.5">
                                      <p:cBhvr rctx="IE">
                                        <p:cTn id="379" dur="indefinite"/>
                                        <p:tgtEl>
                                          <p:spTgt spid="915579"/>
                                        </p:tgtEl>
                                      </p:cBhvr>
                                    </p:animEffect>
                                  </p:childTnLst>
                                </p:cTn>
                              </p:par>
                              <p:par>
                                <p:cTn id="380" presetID="9" presetClass="emph" presetSubtype="0" nodeType="withEffect">
                                  <p:stCondLst>
                                    <p:cond delay="0"/>
                                  </p:stCondLst>
                                  <p:childTnLst>
                                    <p:set>
                                      <p:cBhvr rctx="PPT">
                                        <p:cTn id="381" dur="indefinite"/>
                                        <p:tgtEl>
                                          <p:spTgt spid="6"/>
                                        </p:tgtEl>
                                        <p:attrNameLst>
                                          <p:attrName>style.opacity</p:attrName>
                                        </p:attrNameLst>
                                      </p:cBhvr>
                                      <p:to>
                                        <p:strVal val="0.5"/>
                                      </p:to>
                                    </p:set>
                                    <p:animEffect filter="image" prLst="opacity: 0.5">
                                      <p:cBhvr rctx="IE">
                                        <p:cTn id="382" dur="indefinite"/>
                                        <p:tgtEl>
                                          <p:spTgt spid="6"/>
                                        </p:tgtEl>
                                      </p:cBhvr>
                                    </p:animEffect>
                                  </p:childTnLst>
                                </p:cTn>
                              </p:par>
                              <p:par>
                                <p:cTn id="383" presetID="9" presetClass="emph" presetSubtype="0" grpId="1" nodeType="withEffect">
                                  <p:stCondLst>
                                    <p:cond delay="0"/>
                                  </p:stCondLst>
                                  <p:childTnLst>
                                    <p:set>
                                      <p:cBhvr rctx="PPT">
                                        <p:cTn id="384" dur="indefinite"/>
                                        <p:tgtEl>
                                          <p:spTgt spid="915583"/>
                                        </p:tgtEl>
                                        <p:attrNameLst>
                                          <p:attrName>style.opacity</p:attrName>
                                        </p:attrNameLst>
                                      </p:cBhvr>
                                      <p:to>
                                        <p:strVal val="0.5"/>
                                      </p:to>
                                    </p:set>
                                    <p:animEffect filter="image" prLst="opacity: 0.5">
                                      <p:cBhvr rctx="IE">
                                        <p:cTn id="385" dur="indefinite"/>
                                        <p:tgtEl>
                                          <p:spTgt spid="915583"/>
                                        </p:tgtEl>
                                      </p:cBhvr>
                                    </p:animEffect>
                                  </p:childTnLst>
                                </p:cTn>
                              </p:par>
                              <p:par>
                                <p:cTn id="386" presetID="9" presetClass="emph" presetSubtype="0" grpId="1" nodeType="withEffect">
                                  <p:stCondLst>
                                    <p:cond delay="0"/>
                                  </p:stCondLst>
                                  <p:childTnLst>
                                    <p:set>
                                      <p:cBhvr rctx="PPT">
                                        <p:cTn id="387" dur="indefinite"/>
                                        <p:tgtEl>
                                          <p:spTgt spid="915584"/>
                                        </p:tgtEl>
                                        <p:attrNameLst>
                                          <p:attrName>style.opacity</p:attrName>
                                        </p:attrNameLst>
                                      </p:cBhvr>
                                      <p:to>
                                        <p:strVal val="0.5"/>
                                      </p:to>
                                    </p:set>
                                    <p:animEffect filter="image" prLst="opacity: 0.5">
                                      <p:cBhvr rctx="IE">
                                        <p:cTn id="388" dur="indefinite"/>
                                        <p:tgtEl>
                                          <p:spTgt spid="915584"/>
                                        </p:tgtEl>
                                      </p:cBhvr>
                                    </p:animEffect>
                                  </p:childTnLst>
                                </p:cTn>
                              </p:par>
                              <p:par>
                                <p:cTn id="389" presetID="9" presetClass="emph" presetSubtype="0" grpId="1" nodeType="withEffect">
                                  <p:stCondLst>
                                    <p:cond delay="0"/>
                                  </p:stCondLst>
                                  <p:childTnLst>
                                    <p:set>
                                      <p:cBhvr rctx="PPT">
                                        <p:cTn id="390" dur="indefinite"/>
                                        <p:tgtEl>
                                          <p:spTgt spid="915585"/>
                                        </p:tgtEl>
                                        <p:attrNameLst>
                                          <p:attrName>style.opacity</p:attrName>
                                        </p:attrNameLst>
                                      </p:cBhvr>
                                      <p:to>
                                        <p:strVal val="0.5"/>
                                      </p:to>
                                    </p:set>
                                    <p:animEffect filter="image" prLst="opacity: 0.5">
                                      <p:cBhvr rctx="IE">
                                        <p:cTn id="391" dur="indefinite"/>
                                        <p:tgtEl>
                                          <p:spTgt spid="915585"/>
                                        </p:tgtEl>
                                      </p:cBhvr>
                                    </p:animEffect>
                                  </p:childTnLst>
                                </p:cTn>
                              </p:par>
                              <p:par>
                                <p:cTn id="392" presetID="9" presetClass="emph" presetSubtype="0" grpId="1" nodeType="withEffect">
                                  <p:stCondLst>
                                    <p:cond delay="0"/>
                                  </p:stCondLst>
                                  <p:childTnLst>
                                    <p:set>
                                      <p:cBhvr rctx="PPT">
                                        <p:cTn id="393" dur="indefinite"/>
                                        <p:tgtEl>
                                          <p:spTgt spid="915586"/>
                                        </p:tgtEl>
                                        <p:attrNameLst>
                                          <p:attrName>style.opacity</p:attrName>
                                        </p:attrNameLst>
                                      </p:cBhvr>
                                      <p:to>
                                        <p:strVal val="0.5"/>
                                      </p:to>
                                    </p:set>
                                    <p:animEffect filter="image" prLst="opacity: 0.5">
                                      <p:cBhvr rctx="IE">
                                        <p:cTn id="394" dur="indefinite"/>
                                        <p:tgtEl>
                                          <p:spTgt spid="915586"/>
                                        </p:tgtEl>
                                      </p:cBhvr>
                                    </p:animEffect>
                                  </p:childTnLst>
                                </p:cTn>
                              </p:par>
                            </p:childTnLst>
                          </p:cTn>
                        </p:par>
                      </p:childTnLst>
                    </p:cTn>
                  </p:par>
                  <p:par>
                    <p:cTn id="395" fill="hold">
                      <p:stCondLst>
                        <p:cond delay="indefinite"/>
                      </p:stCondLst>
                      <p:childTnLst>
                        <p:par>
                          <p:cTn id="396" fill="hold">
                            <p:stCondLst>
                              <p:cond delay="0"/>
                            </p:stCondLst>
                            <p:childTnLst>
                              <p:par>
                                <p:cTn id="397" presetID="9" presetClass="emph" presetSubtype="0" nodeType="clickEffect">
                                  <p:stCondLst>
                                    <p:cond delay="0"/>
                                  </p:stCondLst>
                                  <p:childTnLst>
                                    <p:set>
                                      <p:cBhvr rctx="PPT">
                                        <p:cTn id="398" dur="indefinite"/>
                                        <p:tgtEl>
                                          <p:spTgt spid="3"/>
                                        </p:tgtEl>
                                        <p:attrNameLst>
                                          <p:attrName>style.opacity</p:attrName>
                                        </p:attrNameLst>
                                      </p:cBhvr>
                                      <p:to>
                                        <p:strVal val="0.5"/>
                                      </p:to>
                                    </p:set>
                                    <p:animEffect filter="image" prLst="opacity: 0.5">
                                      <p:cBhvr rctx="IE">
                                        <p:cTn id="399" dur="indefinite"/>
                                        <p:tgtEl>
                                          <p:spTgt spid="3"/>
                                        </p:tgtEl>
                                      </p:cBhvr>
                                    </p:animEffect>
                                  </p:childTnLst>
                                </p:cTn>
                              </p:par>
                              <p:par>
                                <p:cTn id="400" presetID="9" presetClass="emph" presetSubtype="0" grpId="2" nodeType="withEffect">
                                  <p:stCondLst>
                                    <p:cond delay="0"/>
                                  </p:stCondLst>
                                  <p:childTnLst>
                                    <p:set>
                                      <p:cBhvr rctx="PPT">
                                        <p:cTn id="401" dur="indefinite"/>
                                        <p:tgtEl>
                                          <p:spTgt spid="915562"/>
                                        </p:tgtEl>
                                        <p:attrNameLst>
                                          <p:attrName>style.opacity</p:attrName>
                                        </p:attrNameLst>
                                      </p:cBhvr>
                                      <p:to>
                                        <p:strVal val="0.5"/>
                                      </p:to>
                                    </p:set>
                                    <p:animEffect filter="image" prLst="opacity: 0.5">
                                      <p:cBhvr rctx="IE">
                                        <p:cTn id="402" dur="indefinite"/>
                                        <p:tgtEl>
                                          <p:spTgt spid="915562"/>
                                        </p:tgtEl>
                                      </p:cBhvr>
                                    </p:animEffect>
                                  </p:childTnLst>
                                </p:cTn>
                              </p:par>
                              <p:par>
                                <p:cTn id="403" presetID="9" presetClass="emph" presetSubtype="0" grpId="1" nodeType="withEffect">
                                  <p:stCondLst>
                                    <p:cond delay="0"/>
                                  </p:stCondLst>
                                  <p:childTnLst>
                                    <p:set>
                                      <p:cBhvr rctx="PPT">
                                        <p:cTn id="404" dur="indefinite"/>
                                        <p:tgtEl>
                                          <p:spTgt spid="915563"/>
                                        </p:tgtEl>
                                        <p:attrNameLst>
                                          <p:attrName>style.opacity</p:attrName>
                                        </p:attrNameLst>
                                      </p:cBhvr>
                                      <p:to>
                                        <p:strVal val="0.5"/>
                                      </p:to>
                                    </p:set>
                                    <p:animEffect filter="image" prLst="opacity: 0.5">
                                      <p:cBhvr rctx="IE">
                                        <p:cTn id="405" dur="indefinite"/>
                                        <p:tgtEl>
                                          <p:spTgt spid="915563"/>
                                        </p:tgtEl>
                                      </p:cBhvr>
                                    </p:animEffect>
                                  </p:childTnLst>
                                </p:cTn>
                              </p:par>
                              <p:par>
                                <p:cTn id="406" presetID="9" presetClass="emph" presetSubtype="0" grpId="1" nodeType="withEffect">
                                  <p:stCondLst>
                                    <p:cond delay="0"/>
                                  </p:stCondLst>
                                  <p:childTnLst>
                                    <p:set>
                                      <p:cBhvr rctx="PPT">
                                        <p:cTn id="407" dur="indefinite"/>
                                        <p:tgtEl>
                                          <p:spTgt spid="915564"/>
                                        </p:tgtEl>
                                        <p:attrNameLst>
                                          <p:attrName>style.opacity</p:attrName>
                                        </p:attrNameLst>
                                      </p:cBhvr>
                                      <p:to>
                                        <p:strVal val="0.5"/>
                                      </p:to>
                                    </p:set>
                                    <p:animEffect filter="image" prLst="opacity: 0.5">
                                      <p:cBhvr rctx="IE">
                                        <p:cTn id="408" dur="indefinite"/>
                                        <p:tgtEl>
                                          <p:spTgt spid="915564"/>
                                        </p:tgtEl>
                                      </p:cBhvr>
                                    </p:animEffect>
                                  </p:childTnLst>
                                </p:cTn>
                              </p:par>
                              <p:par>
                                <p:cTn id="409" presetID="9" presetClass="emph" presetSubtype="0" grpId="2" nodeType="withEffect">
                                  <p:stCondLst>
                                    <p:cond delay="0"/>
                                  </p:stCondLst>
                                  <p:childTnLst>
                                    <p:set>
                                      <p:cBhvr rctx="PPT">
                                        <p:cTn id="410" dur="indefinite"/>
                                        <p:tgtEl>
                                          <p:spTgt spid="915565"/>
                                        </p:tgtEl>
                                        <p:attrNameLst>
                                          <p:attrName>style.opacity</p:attrName>
                                        </p:attrNameLst>
                                      </p:cBhvr>
                                      <p:to>
                                        <p:strVal val="0.5"/>
                                      </p:to>
                                    </p:set>
                                    <p:animEffect filter="image" prLst="opacity: 0.5">
                                      <p:cBhvr rctx="IE">
                                        <p:cTn id="411" dur="indefinite"/>
                                        <p:tgtEl>
                                          <p:spTgt spid="915565"/>
                                        </p:tgtEl>
                                      </p:cBhvr>
                                    </p:animEffect>
                                  </p:childTnLst>
                                </p:cTn>
                              </p:par>
                              <p:par>
                                <p:cTn id="412" presetID="9" presetClass="emph" presetSubtype="0" grpId="2" nodeType="withEffect">
                                  <p:stCondLst>
                                    <p:cond delay="0"/>
                                  </p:stCondLst>
                                  <p:childTnLst>
                                    <p:set>
                                      <p:cBhvr rctx="PPT">
                                        <p:cTn id="413" dur="indefinite"/>
                                        <p:tgtEl>
                                          <p:spTgt spid="915566"/>
                                        </p:tgtEl>
                                        <p:attrNameLst>
                                          <p:attrName>style.opacity</p:attrName>
                                        </p:attrNameLst>
                                      </p:cBhvr>
                                      <p:to>
                                        <p:strVal val="0.5"/>
                                      </p:to>
                                    </p:set>
                                    <p:animEffect filter="image" prLst="opacity: 0.5">
                                      <p:cBhvr rctx="IE">
                                        <p:cTn id="414" dur="indefinite"/>
                                        <p:tgtEl>
                                          <p:spTgt spid="915566"/>
                                        </p:tgtEl>
                                      </p:cBhvr>
                                    </p:animEffect>
                                  </p:childTnLst>
                                </p:cTn>
                              </p:par>
                              <p:par>
                                <p:cTn id="415" presetID="9" presetClass="emph" presetSubtype="0" nodeType="withEffect">
                                  <p:stCondLst>
                                    <p:cond delay="0"/>
                                  </p:stCondLst>
                                  <p:childTnLst>
                                    <p:set>
                                      <p:cBhvr rctx="PPT">
                                        <p:cTn id="416" dur="indefinite"/>
                                        <p:tgtEl>
                                          <p:spTgt spid="4"/>
                                        </p:tgtEl>
                                        <p:attrNameLst>
                                          <p:attrName>style.opacity</p:attrName>
                                        </p:attrNameLst>
                                      </p:cBhvr>
                                      <p:to>
                                        <p:strVal val="0.5"/>
                                      </p:to>
                                    </p:set>
                                    <p:animEffect filter="image" prLst="opacity: 0.5">
                                      <p:cBhvr rctx="IE">
                                        <p:cTn id="417"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5511" grpId="0"/>
      <p:bldP spid="915509" grpId="0"/>
      <p:bldP spid="915509" grpId="1"/>
      <p:bldP spid="915509" grpId="2"/>
      <p:bldP spid="915476" grpId="0"/>
      <p:bldP spid="915476" grpId="1"/>
      <p:bldP spid="915458" grpId="0"/>
      <p:bldP spid="915462" grpId="0" animBg="1"/>
      <p:bldP spid="915463" grpId="0" animBg="1"/>
      <p:bldP spid="915464" grpId="0" animBg="1"/>
      <p:bldP spid="915464" grpId="1" animBg="1"/>
      <p:bldP spid="915466" grpId="0"/>
      <p:bldP spid="915468" grpId="0"/>
      <p:bldP spid="915470" grpId="0"/>
      <p:bldP spid="915470" grpId="1"/>
      <p:bldP spid="915473" grpId="0"/>
      <p:bldP spid="915474" grpId="0" animBg="1"/>
      <p:bldP spid="915478" grpId="0"/>
      <p:bldP spid="915478" grpId="1"/>
      <p:bldP spid="915480" grpId="0"/>
      <p:bldP spid="915480" grpId="1"/>
      <p:bldP spid="915482" grpId="0"/>
      <p:bldP spid="915482" grpId="1"/>
      <p:bldP spid="915484" grpId="0"/>
      <p:bldP spid="915486" grpId="0"/>
      <p:bldP spid="915488" grpId="0"/>
      <p:bldP spid="915490" grpId="0"/>
      <p:bldP spid="915492" grpId="0"/>
      <p:bldP spid="915492" grpId="1"/>
      <p:bldP spid="915493" grpId="0"/>
      <p:bldP spid="915493" grpId="1"/>
      <p:bldP spid="915497" grpId="0"/>
      <p:bldP spid="915498" grpId="0"/>
      <p:bldP spid="915498" grpId="1"/>
      <p:bldP spid="915506" grpId="0"/>
      <p:bldP spid="915507" grpId="0"/>
      <p:bldP spid="915507" grpId="1"/>
      <p:bldP spid="915507" grpId="2"/>
      <p:bldP spid="915508" grpId="0" animBg="1"/>
      <p:bldP spid="915512" grpId="0"/>
      <p:bldP spid="915513" grpId="0"/>
      <p:bldP spid="915515" grpId="0"/>
      <p:bldP spid="915516" grpId="0"/>
      <p:bldP spid="915562" grpId="0" animBg="1"/>
      <p:bldP spid="915562" grpId="1" animBg="1"/>
      <p:bldP spid="915562" grpId="2" animBg="1"/>
      <p:bldP spid="915563" grpId="0"/>
      <p:bldP spid="915563" grpId="1"/>
      <p:bldP spid="915563" grpId="2"/>
      <p:bldP spid="915564" grpId="0"/>
      <p:bldP spid="915564" grpId="1"/>
      <p:bldP spid="915564" grpId="2"/>
      <p:bldP spid="915565" grpId="0" animBg="1"/>
      <p:bldP spid="915565" grpId="1" animBg="1"/>
      <p:bldP spid="915565" grpId="2" animBg="1"/>
      <p:bldP spid="915566" grpId="0" animBg="1"/>
      <p:bldP spid="915566" grpId="1" animBg="1"/>
      <p:bldP spid="915566" grpId="2" animBg="1"/>
      <p:bldP spid="915571" grpId="0"/>
      <p:bldP spid="915571" grpId="1"/>
      <p:bldP spid="915572" grpId="0"/>
      <p:bldP spid="915572" grpId="1"/>
      <p:bldP spid="915573" grpId="0"/>
      <p:bldP spid="915574" grpId="0"/>
      <p:bldP spid="915574" grpId="1"/>
      <p:bldP spid="915575" grpId="0"/>
      <p:bldP spid="915575" grpId="1"/>
      <p:bldP spid="915579" grpId="0"/>
      <p:bldP spid="915579" grpId="1"/>
      <p:bldP spid="915583" grpId="0" animBg="1"/>
      <p:bldP spid="915583" grpId="1" animBg="1"/>
      <p:bldP spid="915584" grpId="0" animBg="1"/>
      <p:bldP spid="915584" grpId="1" animBg="1"/>
      <p:bldP spid="915585" grpId="0" animBg="1"/>
      <p:bldP spid="915585" grpId="1" animBg="1"/>
      <p:bldP spid="915586" grpId="0" animBg="1"/>
      <p:bldP spid="915586" grpId="1"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pPr eaLnBrk="1" hangingPunct="1"/>
            <a:r>
              <a:rPr lang="en-US" smtClean="0"/>
              <a:t>Gas Stoichiometry</a:t>
            </a:r>
          </a:p>
        </p:txBody>
      </p:sp>
      <p:sp>
        <p:nvSpPr>
          <p:cNvPr id="223235" name="Text Box 3"/>
          <p:cNvSpPr txBox="1">
            <a:spLocks noChangeArrowheads="1"/>
          </p:cNvSpPr>
          <p:nvPr/>
        </p:nvSpPr>
        <p:spPr bwMode="auto">
          <a:xfrm>
            <a:off x="539750" y="1408113"/>
            <a:ext cx="8070850" cy="641350"/>
          </a:xfrm>
          <a:prstGeom prst="rect">
            <a:avLst/>
          </a:prstGeom>
          <a:noFill/>
          <a:ln w="9525">
            <a:noFill/>
            <a:miter lim="800000"/>
            <a:headEnd/>
            <a:tailEnd/>
          </a:ln>
        </p:spPr>
        <p:txBody>
          <a:bodyPr wrap="none">
            <a:spAutoFit/>
          </a:bodyPr>
          <a:lstStyle/>
          <a:p>
            <a:pPr algn="l"/>
            <a:r>
              <a:rPr lang="en-US" sz="1800">
                <a:solidFill>
                  <a:srgbClr val="000000"/>
                </a:solidFill>
              </a:rPr>
              <a:t>How many liters of chlorine gas are needed to react with excess sodium metal</a:t>
            </a:r>
          </a:p>
          <a:p>
            <a:pPr algn="l"/>
            <a:r>
              <a:rPr lang="en-US" sz="1800">
                <a:solidFill>
                  <a:srgbClr val="000000"/>
                </a:solidFill>
              </a:rPr>
              <a:t>to yield 5.0 g of sodium chloride when T = 25</a:t>
            </a:r>
            <a:r>
              <a:rPr lang="en-US" sz="1800" baseline="30000">
                <a:solidFill>
                  <a:srgbClr val="000000"/>
                </a:solidFill>
              </a:rPr>
              <a:t>o</a:t>
            </a:r>
            <a:r>
              <a:rPr lang="en-US" sz="1800">
                <a:solidFill>
                  <a:srgbClr val="000000"/>
                </a:solidFill>
              </a:rPr>
              <a:t>C and P = 0.95 atm?</a:t>
            </a:r>
          </a:p>
        </p:txBody>
      </p:sp>
      <p:sp>
        <p:nvSpPr>
          <p:cNvPr id="223236" name="Text Box 4"/>
          <p:cNvSpPr txBox="1">
            <a:spLocks noChangeArrowheads="1"/>
          </p:cNvSpPr>
          <p:nvPr/>
        </p:nvSpPr>
        <p:spPr bwMode="auto">
          <a:xfrm>
            <a:off x="2247900" y="2068513"/>
            <a:ext cx="4610100" cy="457200"/>
          </a:xfrm>
          <a:prstGeom prst="rect">
            <a:avLst/>
          </a:prstGeom>
          <a:noFill/>
          <a:ln w="9525">
            <a:noFill/>
            <a:miter lim="800000"/>
            <a:headEnd/>
            <a:tailEnd/>
          </a:ln>
        </p:spPr>
        <p:txBody>
          <a:bodyPr wrap="none">
            <a:spAutoFit/>
          </a:bodyPr>
          <a:lstStyle/>
          <a:p>
            <a:pPr algn="l"/>
            <a:r>
              <a:rPr lang="en-US" sz="2400">
                <a:solidFill>
                  <a:srgbClr val="000000"/>
                </a:solidFill>
              </a:rPr>
              <a:t>Na        +        Cl</a:t>
            </a:r>
            <a:r>
              <a:rPr lang="en-US" sz="2400" baseline="-25000">
                <a:solidFill>
                  <a:srgbClr val="000000"/>
                </a:solidFill>
              </a:rPr>
              <a:t>2</a:t>
            </a:r>
            <a:r>
              <a:rPr lang="en-US" sz="2400">
                <a:solidFill>
                  <a:srgbClr val="000000"/>
                </a:solidFill>
              </a:rPr>
              <a:t>                 NaCl</a:t>
            </a:r>
          </a:p>
        </p:txBody>
      </p:sp>
      <p:sp>
        <p:nvSpPr>
          <p:cNvPr id="223237" name="Line 5"/>
          <p:cNvSpPr>
            <a:spLocks noChangeShapeType="1"/>
          </p:cNvSpPr>
          <p:nvPr/>
        </p:nvSpPr>
        <p:spPr bwMode="auto">
          <a:xfrm>
            <a:off x="4930775" y="2333625"/>
            <a:ext cx="685800" cy="0"/>
          </a:xfrm>
          <a:prstGeom prst="line">
            <a:avLst/>
          </a:prstGeom>
          <a:noFill/>
          <a:ln w="19050">
            <a:solidFill>
              <a:schemeClr val="tx1"/>
            </a:solidFill>
            <a:round/>
            <a:headEnd/>
            <a:tailEnd type="triangle" w="med" len="med"/>
          </a:ln>
        </p:spPr>
        <p:txBody>
          <a:bodyPr/>
          <a:lstStyle/>
          <a:p>
            <a:endParaRPr lang="en-US">
              <a:solidFill>
                <a:srgbClr val="000000"/>
              </a:solidFill>
            </a:endParaRPr>
          </a:p>
        </p:txBody>
      </p:sp>
      <p:sp>
        <p:nvSpPr>
          <p:cNvPr id="223238" name="Text Box 6"/>
          <p:cNvSpPr txBox="1">
            <a:spLocks noChangeArrowheads="1"/>
          </p:cNvSpPr>
          <p:nvPr/>
        </p:nvSpPr>
        <p:spPr bwMode="auto">
          <a:xfrm>
            <a:off x="1943100" y="2057400"/>
            <a:ext cx="354013" cy="457200"/>
          </a:xfrm>
          <a:prstGeom prst="rect">
            <a:avLst/>
          </a:prstGeom>
          <a:noFill/>
          <a:ln w="9525">
            <a:noFill/>
            <a:miter lim="800000"/>
            <a:headEnd/>
            <a:tailEnd/>
          </a:ln>
        </p:spPr>
        <p:txBody>
          <a:bodyPr wrap="none">
            <a:spAutoFit/>
          </a:bodyPr>
          <a:lstStyle/>
          <a:p>
            <a:pPr algn="l"/>
            <a:r>
              <a:rPr lang="en-US" sz="2400">
                <a:solidFill>
                  <a:srgbClr val="000000"/>
                </a:solidFill>
              </a:rPr>
              <a:t>2</a:t>
            </a:r>
          </a:p>
        </p:txBody>
      </p:sp>
      <p:sp>
        <p:nvSpPr>
          <p:cNvPr id="223239" name="Text Box 7"/>
          <p:cNvSpPr txBox="1">
            <a:spLocks noChangeArrowheads="1"/>
          </p:cNvSpPr>
          <p:nvPr/>
        </p:nvSpPr>
        <p:spPr bwMode="auto">
          <a:xfrm>
            <a:off x="5768975" y="2057400"/>
            <a:ext cx="354013" cy="457200"/>
          </a:xfrm>
          <a:prstGeom prst="rect">
            <a:avLst/>
          </a:prstGeom>
          <a:noFill/>
          <a:ln w="9525">
            <a:noFill/>
            <a:miter lim="800000"/>
            <a:headEnd/>
            <a:tailEnd/>
          </a:ln>
        </p:spPr>
        <p:txBody>
          <a:bodyPr wrap="none">
            <a:spAutoFit/>
          </a:bodyPr>
          <a:lstStyle/>
          <a:p>
            <a:pPr algn="l"/>
            <a:r>
              <a:rPr lang="en-US" sz="2400">
                <a:solidFill>
                  <a:srgbClr val="000000"/>
                </a:solidFill>
              </a:rPr>
              <a:t>2</a:t>
            </a:r>
          </a:p>
        </p:txBody>
      </p:sp>
      <p:sp>
        <p:nvSpPr>
          <p:cNvPr id="223240" name="Text Box 8"/>
          <p:cNvSpPr txBox="1">
            <a:spLocks noChangeArrowheads="1"/>
          </p:cNvSpPr>
          <p:nvPr/>
        </p:nvSpPr>
        <p:spPr bwMode="auto">
          <a:xfrm>
            <a:off x="1978025" y="2562225"/>
            <a:ext cx="895350" cy="366713"/>
          </a:xfrm>
          <a:prstGeom prst="rect">
            <a:avLst/>
          </a:prstGeom>
          <a:noFill/>
          <a:ln w="9525">
            <a:noFill/>
            <a:miter lim="800000"/>
            <a:headEnd/>
            <a:tailEnd/>
          </a:ln>
        </p:spPr>
        <p:txBody>
          <a:bodyPr wrap="none">
            <a:spAutoFit/>
          </a:bodyPr>
          <a:lstStyle/>
          <a:p>
            <a:pPr algn="l"/>
            <a:r>
              <a:rPr lang="en-US" sz="1800" i="1">
                <a:solidFill>
                  <a:srgbClr val="000000"/>
                </a:solidFill>
              </a:rPr>
              <a:t>excess</a:t>
            </a:r>
          </a:p>
        </p:txBody>
      </p:sp>
      <p:sp>
        <p:nvSpPr>
          <p:cNvPr id="223241" name="Text Box 9"/>
          <p:cNvSpPr txBox="1">
            <a:spLocks noChangeArrowheads="1"/>
          </p:cNvSpPr>
          <p:nvPr/>
        </p:nvSpPr>
        <p:spPr bwMode="auto">
          <a:xfrm>
            <a:off x="4175125" y="2562225"/>
            <a:ext cx="527050" cy="366713"/>
          </a:xfrm>
          <a:prstGeom prst="rect">
            <a:avLst/>
          </a:prstGeom>
          <a:noFill/>
          <a:ln w="9525">
            <a:noFill/>
            <a:miter lim="800000"/>
            <a:headEnd/>
            <a:tailEnd/>
          </a:ln>
        </p:spPr>
        <p:txBody>
          <a:bodyPr wrap="none">
            <a:spAutoFit/>
          </a:bodyPr>
          <a:lstStyle/>
          <a:p>
            <a:pPr algn="l"/>
            <a:r>
              <a:rPr lang="en-US" sz="1800" i="1">
                <a:solidFill>
                  <a:srgbClr val="000000"/>
                </a:solidFill>
              </a:rPr>
              <a:t>X L</a:t>
            </a:r>
          </a:p>
        </p:txBody>
      </p:sp>
      <p:sp>
        <p:nvSpPr>
          <p:cNvPr id="223242" name="Text Box 10"/>
          <p:cNvSpPr txBox="1">
            <a:spLocks noChangeArrowheads="1"/>
          </p:cNvSpPr>
          <p:nvPr/>
        </p:nvSpPr>
        <p:spPr bwMode="auto">
          <a:xfrm>
            <a:off x="6073775" y="2562225"/>
            <a:ext cx="501650" cy="366713"/>
          </a:xfrm>
          <a:prstGeom prst="rect">
            <a:avLst/>
          </a:prstGeom>
          <a:noFill/>
          <a:ln w="9525">
            <a:noFill/>
            <a:miter lim="800000"/>
            <a:headEnd/>
            <a:tailEnd/>
          </a:ln>
        </p:spPr>
        <p:txBody>
          <a:bodyPr wrap="none">
            <a:spAutoFit/>
          </a:bodyPr>
          <a:lstStyle/>
          <a:p>
            <a:pPr algn="l"/>
            <a:r>
              <a:rPr lang="en-US" sz="1800" i="1">
                <a:solidFill>
                  <a:srgbClr val="000000"/>
                </a:solidFill>
              </a:rPr>
              <a:t>5 g</a:t>
            </a:r>
          </a:p>
        </p:txBody>
      </p:sp>
      <p:sp>
        <p:nvSpPr>
          <p:cNvPr id="1124363" name="Text Box 11"/>
          <p:cNvSpPr txBox="1">
            <a:spLocks noChangeArrowheads="1"/>
          </p:cNvSpPr>
          <p:nvPr/>
        </p:nvSpPr>
        <p:spPr bwMode="auto">
          <a:xfrm>
            <a:off x="838200" y="3248025"/>
            <a:ext cx="2128838" cy="366713"/>
          </a:xfrm>
          <a:prstGeom prst="rect">
            <a:avLst/>
          </a:prstGeom>
          <a:noFill/>
          <a:ln w="9525">
            <a:noFill/>
            <a:miter lim="800000"/>
            <a:headEnd/>
            <a:tailEnd/>
          </a:ln>
        </p:spPr>
        <p:txBody>
          <a:bodyPr wrap="none">
            <a:spAutoFit/>
          </a:bodyPr>
          <a:lstStyle/>
          <a:p>
            <a:pPr algn="l"/>
            <a:r>
              <a:rPr lang="en-US" sz="1800">
                <a:solidFill>
                  <a:srgbClr val="000000"/>
                </a:solidFill>
              </a:rPr>
              <a:t>x g Cl</a:t>
            </a:r>
            <a:r>
              <a:rPr lang="en-US" sz="1800" baseline="-25000">
                <a:solidFill>
                  <a:srgbClr val="000000"/>
                </a:solidFill>
              </a:rPr>
              <a:t>2</a:t>
            </a:r>
            <a:r>
              <a:rPr lang="en-US" sz="1800">
                <a:solidFill>
                  <a:srgbClr val="000000"/>
                </a:solidFill>
              </a:rPr>
              <a:t>  =  5 g NaCl</a:t>
            </a:r>
            <a:endParaRPr lang="en-US" sz="1800" baseline="-25000">
              <a:solidFill>
                <a:srgbClr val="000000"/>
              </a:solidFill>
            </a:endParaRPr>
          </a:p>
        </p:txBody>
      </p:sp>
      <p:sp>
        <p:nvSpPr>
          <p:cNvPr id="1124364" name="Text Box 12"/>
          <p:cNvSpPr txBox="1">
            <a:spLocks noChangeArrowheads="1"/>
          </p:cNvSpPr>
          <p:nvPr/>
        </p:nvSpPr>
        <p:spPr bwMode="auto">
          <a:xfrm>
            <a:off x="2932113" y="3095625"/>
            <a:ext cx="1314450" cy="366713"/>
          </a:xfrm>
          <a:prstGeom prst="rect">
            <a:avLst/>
          </a:prstGeom>
          <a:noFill/>
          <a:ln w="9525">
            <a:noFill/>
            <a:miter lim="800000"/>
            <a:headEnd/>
            <a:tailEnd/>
          </a:ln>
        </p:spPr>
        <p:txBody>
          <a:bodyPr wrap="none">
            <a:spAutoFit/>
          </a:bodyPr>
          <a:lstStyle/>
          <a:p>
            <a:pPr algn="l"/>
            <a:r>
              <a:rPr lang="en-US" sz="1800">
                <a:solidFill>
                  <a:srgbClr val="000000"/>
                </a:solidFill>
              </a:rPr>
              <a:t>1 mol NaCl</a:t>
            </a:r>
            <a:endParaRPr lang="en-US" sz="1800" baseline="-25000">
              <a:solidFill>
                <a:srgbClr val="000000"/>
              </a:solidFill>
            </a:endParaRPr>
          </a:p>
        </p:txBody>
      </p:sp>
      <p:sp>
        <p:nvSpPr>
          <p:cNvPr id="1124365" name="Text Box 13"/>
          <p:cNvSpPr txBox="1">
            <a:spLocks noChangeArrowheads="1"/>
          </p:cNvSpPr>
          <p:nvPr/>
        </p:nvSpPr>
        <p:spPr bwMode="auto">
          <a:xfrm>
            <a:off x="2895600" y="3429000"/>
            <a:ext cx="1390650" cy="366713"/>
          </a:xfrm>
          <a:prstGeom prst="rect">
            <a:avLst/>
          </a:prstGeom>
          <a:noFill/>
          <a:ln w="9525">
            <a:noFill/>
            <a:miter lim="800000"/>
            <a:headEnd/>
            <a:tailEnd/>
          </a:ln>
        </p:spPr>
        <p:txBody>
          <a:bodyPr wrap="none">
            <a:spAutoFit/>
          </a:bodyPr>
          <a:lstStyle/>
          <a:p>
            <a:pPr algn="l"/>
            <a:r>
              <a:rPr lang="en-US" sz="1800">
                <a:solidFill>
                  <a:srgbClr val="000000"/>
                </a:solidFill>
              </a:rPr>
              <a:t>58.5 g NaCl</a:t>
            </a:r>
          </a:p>
        </p:txBody>
      </p:sp>
      <p:sp>
        <p:nvSpPr>
          <p:cNvPr id="1124366" name="Text Box 14"/>
          <p:cNvSpPr txBox="1">
            <a:spLocks noChangeArrowheads="1"/>
          </p:cNvSpPr>
          <p:nvPr/>
        </p:nvSpPr>
        <p:spPr bwMode="auto">
          <a:xfrm>
            <a:off x="4237038" y="3429000"/>
            <a:ext cx="1314450" cy="366713"/>
          </a:xfrm>
          <a:prstGeom prst="rect">
            <a:avLst/>
          </a:prstGeom>
          <a:noFill/>
          <a:ln w="9525">
            <a:noFill/>
            <a:miter lim="800000"/>
            <a:headEnd/>
            <a:tailEnd/>
          </a:ln>
        </p:spPr>
        <p:txBody>
          <a:bodyPr wrap="none">
            <a:spAutoFit/>
          </a:bodyPr>
          <a:lstStyle/>
          <a:p>
            <a:pPr algn="l"/>
            <a:r>
              <a:rPr lang="en-US" sz="1800">
                <a:solidFill>
                  <a:srgbClr val="000000"/>
                </a:solidFill>
              </a:rPr>
              <a:t>2 mol NaCl</a:t>
            </a:r>
            <a:endParaRPr lang="en-US" sz="1800" baseline="-25000">
              <a:solidFill>
                <a:srgbClr val="000000"/>
              </a:solidFill>
            </a:endParaRPr>
          </a:p>
        </p:txBody>
      </p:sp>
      <p:sp>
        <p:nvSpPr>
          <p:cNvPr id="1124367" name="Text Box 15"/>
          <p:cNvSpPr txBox="1">
            <a:spLocks noChangeArrowheads="1"/>
          </p:cNvSpPr>
          <p:nvPr/>
        </p:nvSpPr>
        <p:spPr bwMode="auto">
          <a:xfrm>
            <a:off x="4398963" y="3095625"/>
            <a:ext cx="1106487" cy="366713"/>
          </a:xfrm>
          <a:prstGeom prst="rect">
            <a:avLst/>
          </a:prstGeom>
          <a:noFill/>
          <a:ln w="9525">
            <a:noFill/>
            <a:miter lim="800000"/>
            <a:headEnd/>
            <a:tailEnd/>
          </a:ln>
        </p:spPr>
        <p:txBody>
          <a:bodyPr wrap="none">
            <a:spAutoFit/>
          </a:bodyPr>
          <a:lstStyle/>
          <a:p>
            <a:pPr algn="l"/>
            <a:r>
              <a:rPr lang="en-US" sz="1800">
                <a:solidFill>
                  <a:srgbClr val="000000"/>
                </a:solidFill>
              </a:rPr>
              <a:t>1 mol Cl</a:t>
            </a:r>
            <a:r>
              <a:rPr lang="en-US" sz="1800" baseline="-25000">
                <a:solidFill>
                  <a:srgbClr val="000000"/>
                </a:solidFill>
              </a:rPr>
              <a:t>2</a:t>
            </a:r>
          </a:p>
        </p:txBody>
      </p:sp>
      <p:sp>
        <p:nvSpPr>
          <p:cNvPr id="1124368" name="Text Box 16"/>
          <p:cNvSpPr txBox="1">
            <a:spLocks noChangeArrowheads="1"/>
          </p:cNvSpPr>
          <p:nvPr/>
        </p:nvSpPr>
        <p:spPr bwMode="auto">
          <a:xfrm>
            <a:off x="5751513" y="3095625"/>
            <a:ext cx="1182687" cy="366713"/>
          </a:xfrm>
          <a:prstGeom prst="rect">
            <a:avLst/>
          </a:prstGeom>
          <a:noFill/>
          <a:ln w="9525">
            <a:noFill/>
            <a:miter lim="800000"/>
            <a:headEnd/>
            <a:tailEnd/>
          </a:ln>
        </p:spPr>
        <p:txBody>
          <a:bodyPr wrap="none">
            <a:spAutoFit/>
          </a:bodyPr>
          <a:lstStyle/>
          <a:p>
            <a:pPr algn="l"/>
            <a:r>
              <a:rPr lang="en-US" sz="1800">
                <a:solidFill>
                  <a:srgbClr val="000000"/>
                </a:solidFill>
              </a:rPr>
              <a:t>22.4 L Cl</a:t>
            </a:r>
            <a:r>
              <a:rPr lang="en-US" sz="1800" baseline="-25000">
                <a:solidFill>
                  <a:srgbClr val="000000"/>
                </a:solidFill>
              </a:rPr>
              <a:t>2</a:t>
            </a:r>
          </a:p>
        </p:txBody>
      </p:sp>
      <p:sp>
        <p:nvSpPr>
          <p:cNvPr id="1124369" name="Text Box 17"/>
          <p:cNvSpPr txBox="1">
            <a:spLocks noChangeArrowheads="1"/>
          </p:cNvSpPr>
          <p:nvPr/>
        </p:nvSpPr>
        <p:spPr bwMode="auto">
          <a:xfrm>
            <a:off x="5746750" y="3429000"/>
            <a:ext cx="1106488" cy="366713"/>
          </a:xfrm>
          <a:prstGeom prst="rect">
            <a:avLst/>
          </a:prstGeom>
          <a:noFill/>
          <a:ln w="9525">
            <a:noFill/>
            <a:miter lim="800000"/>
            <a:headEnd/>
            <a:tailEnd/>
          </a:ln>
        </p:spPr>
        <p:txBody>
          <a:bodyPr wrap="none">
            <a:spAutoFit/>
          </a:bodyPr>
          <a:lstStyle/>
          <a:p>
            <a:pPr algn="l"/>
            <a:r>
              <a:rPr lang="en-US" sz="1800">
                <a:solidFill>
                  <a:srgbClr val="000000"/>
                </a:solidFill>
              </a:rPr>
              <a:t>1 mol Cl</a:t>
            </a:r>
            <a:r>
              <a:rPr lang="en-US" sz="1800" baseline="-25000">
                <a:solidFill>
                  <a:srgbClr val="000000"/>
                </a:solidFill>
              </a:rPr>
              <a:t>2</a:t>
            </a:r>
          </a:p>
        </p:txBody>
      </p:sp>
      <p:grpSp>
        <p:nvGrpSpPr>
          <p:cNvPr id="2" name="Group 18"/>
          <p:cNvGrpSpPr>
            <a:grpSpLocks/>
          </p:cNvGrpSpPr>
          <p:nvPr/>
        </p:nvGrpSpPr>
        <p:grpSpPr bwMode="auto">
          <a:xfrm>
            <a:off x="2957513" y="3097213"/>
            <a:ext cx="1276350" cy="676275"/>
            <a:chOff x="1872" y="2730"/>
            <a:chExt cx="816" cy="438"/>
          </a:xfrm>
        </p:grpSpPr>
        <p:sp>
          <p:nvSpPr>
            <p:cNvPr id="223278" name="AutoShape 19"/>
            <p:cNvSpPr>
              <a:spLocks noChangeArrowheads="1"/>
            </p:cNvSpPr>
            <p:nvPr/>
          </p:nvSpPr>
          <p:spPr bwMode="auto">
            <a:xfrm>
              <a:off x="1872" y="2730"/>
              <a:ext cx="816" cy="438"/>
            </a:xfrm>
            <a:prstGeom prst="bracketPair">
              <a:avLst>
                <a:gd name="adj" fmla="val 16667"/>
              </a:avLst>
            </a:prstGeom>
            <a:noFill/>
            <a:ln w="9525">
              <a:solidFill>
                <a:schemeClr val="tx1"/>
              </a:solidFill>
              <a:round/>
              <a:headEnd/>
              <a:tailEnd/>
            </a:ln>
          </p:spPr>
          <p:txBody>
            <a:bodyPr wrap="none" anchor="ctr"/>
            <a:lstStyle/>
            <a:p>
              <a:endParaRPr lang="en-US">
                <a:solidFill>
                  <a:srgbClr val="000000"/>
                </a:solidFill>
              </a:endParaRPr>
            </a:p>
          </p:txBody>
        </p:sp>
        <p:sp>
          <p:nvSpPr>
            <p:cNvPr id="223279" name="Line 20"/>
            <p:cNvSpPr>
              <a:spLocks noChangeShapeType="1"/>
            </p:cNvSpPr>
            <p:nvPr/>
          </p:nvSpPr>
          <p:spPr bwMode="auto">
            <a:xfrm>
              <a:off x="1902" y="2952"/>
              <a:ext cx="744" cy="0"/>
            </a:xfrm>
            <a:prstGeom prst="line">
              <a:avLst/>
            </a:prstGeom>
            <a:noFill/>
            <a:ln w="9525">
              <a:solidFill>
                <a:schemeClr val="tx1"/>
              </a:solidFill>
              <a:round/>
              <a:headEnd/>
              <a:tailEnd/>
            </a:ln>
          </p:spPr>
          <p:txBody>
            <a:bodyPr/>
            <a:lstStyle/>
            <a:p>
              <a:endParaRPr lang="en-US">
                <a:solidFill>
                  <a:srgbClr val="000000"/>
                </a:solidFill>
              </a:endParaRPr>
            </a:p>
          </p:txBody>
        </p:sp>
      </p:grpSp>
      <p:grpSp>
        <p:nvGrpSpPr>
          <p:cNvPr id="3" name="Group 21"/>
          <p:cNvGrpSpPr>
            <a:grpSpLocks/>
          </p:cNvGrpSpPr>
          <p:nvPr/>
        </p:nvGrpSpPr>
        <p:grpSpPr bwMode="auto">
          <a:xfrm>
            <a:off x="4276725" y="3097213"/>
            <a:ext cx="1338263" cy="676275"/>
            <a:chOff x="1872" y="2730"/>
            <a:chExt cx="816" cy="438"/>
          </a:xfrm>
        </p:grpSpPr>
        <p:sp>
          <p:nvSpPr>
            <p:cNvPr id="223276" name="AutoShape 22"/>
            <p:cNvSpPr>
              <a:spLocks noChangeArrowheads="1"/>
            </p:cNvSpPr>
            <p:nvPr/>
          </p:nvSpPr>
          <p:spPr bwMode="auto">
            <a:xfrm>
              <a:off x="1872" y="2730"/>
              <a:ext cx="816" cy="438"/>
            </a:xfrm>
            <a:prstGeom prst="bracketPair">
              <a:avLst>
                <a:gd name="adj" fmla="val 16667"/>
              </a:avLst>
            </a:prstGeom>
            <a:noFill/>
            <a:ln w="9525">
              <a:solidFill>
                <a:schemeClr val="tx1"/>
              </a:solidFill>
              <a:round/>
              <a:headEnd/>
              <a:tailEnd/>
            </a:ln>
          </p:spPr>
          <p:txBody>
            <a:bodyPr wrap="none" anchor="ctr"/>
            <a:lstStyle/>
            <a:p>
              <a:endParaRPr lang="en-US">
                <a:solidFill>
                  <a:srgbClr val="000000"/>
                </a:solidFill>
              </a:endParaRPr>
            </a:p>
          </p:txBody>
        </p:sp>
        <p:sp>
          <p:nvSpPr>
            <p:cNvPr id="223277" name="Line 23"/>
            <p:cNvSpPr>
              <a:spLocks noChangeShapeType="1"/>
            </p:cNvSpPr>
            <p:nvPr/>
          </p:nvSpPr>
          <p:spPr bwMode="auto">
            <a:xfrm>
              <a:off x="1902" y="2952"/>
              <a:ext cx="744" cy="0"/>
            </a:xfrm>
            <a:prstGeom prst="line">
              <a:avLst/>
            </a:prstGeom>
            <a:noFill/>
            <a:ln w="9525">
              <a:solidFill>
                <a:schemeClr val="tx1"/>
              </a:solidFill>
              <a:round/>
              <a:headEnd/>
              <a:tailEnd/>
            </a:ln>
          </p:spPr>
          <p:txBody>
            <a:bodyPr/>
            <a:lstStyle/>
            <a:p>
              <a:endParaRPr lang="en-US">
                <a:solidFill>
                  <a:srgbClr val="000000"/>
                </a:solidFill>
              </a:endParaRPr>
            </a:p>
          </p:txBody>
        </p:sp>
      </p:grpSp>
      <p:grpSp>
        <p:nvGrpSpPr>
          <p:cNvPr id="4" name="Group 24"/>
          <p:cNvGrpSpPr>
            <a:grpSpLocks/>
          </p:cNvGrpSpPr>
          <p:nvPr/>
        </p:nvGrpSpPr>
        <p:grpSpPr bwMode="auto">
          <a:xfrm>
            <a:off x="5653088" y="3097213"/>
            <a:ext cx="1381125" cy="676275"/>
            <a:chOff x="1872" y="2730"/>
            <a:chExt cx="816" cy="438"/>
          </a:xfrm>
        </p:grpSpPr>
        <p:sp>
          <p:nvSpPr>
            <p:cNvPr id="223274" name="AutoShape 25"/>
            <p:cNvSpPr>
              <a:spLocks noChangeArrowheads="1"/>
            </p:cNvSpPr>
            <p:nvPr/>
          </p:nvSpPr>
          <p:spPr bwMode="auto">
            <a:xfrm>
              <a:off x="1872" y="2730"/>
              <a:ext cx="816" cy="438"/>
            </a:xfrm>
            <a:prstGeom prst="bracketPair">
              <a:avLst>
                <a:gd name="adj" fmla="val 16667"/>
              </a:avLst>
            </a:prstGeom>
            <a:noFill/>
            <a:ln w="9525">
              <a:solidFill>
                <a:schemeClr val="tx1"/>
              </a:solidFill>
              <a:round/>
              <a:headEnd/>
              <a:tailEnd/>
            </a:ln>
          </p:spPr>
          <p:txBody>
            <a:bodyPr wrap="none" anchor="ctr"/>
            <a:lstStyle/>
            <a:p>
              <a:endParaRPr lang="en-US">
                <a:solidFill>
                  <a:srgbClr val="000000"/>
                </a:solidFill>
              </a:endParaRPr>
            </a:p>
          </p:txBody>
        </p:sp>
        <p:sp>
          <p:nvSpPr>
            <p:cNvPr id="223275" name="Line 26"/>
            <p:cNvSpPr>
              <a:spLocks noChangeShapeType="1"/>
            </p:cNvSpPr>
            <p:nvPr/>
          </p:nvSpPr>
          <p:spPr bwMode="auto">
            <a:xfrm>
              <a:off x="1902" y="2952"/>
              <a:ext cx="744" cy="0"/>
            </a:xfrm>
            <a:prstGeom prst="line">
              <a:avLst/>
            </a:prstGeom>
            <a:noFill/>
            <a:ln w="9525">
              <a:solidFill>
                <a:schemeClr val="tx1"/>
              </a:solidFill>
              <a:round/>
              <a:headEnd/>
              <a:tailEnd/>
            </a:ln>
          </p:spPr>
          <p:txBody>
            <a:bodyPr/>
            <a:lstStyle/>
            <a:p>
              <a:endParaRPr lang="en-US">
                <a:solidFill>
                  <a:srgbClr val="000000"/>
                </a:solidFill>
              </a:endParaRPr>
            </a:p>
          </p:txBody>
        </p:sp>
      </p:grpSp>
      <p:sp>
        <p:nvSpPr>
          <p:cNvPr id="1124379" name="Line 27"/>
          <p:cNvSpPr>
            <a:spLocks noChangeShapeType="1"/>
          </p:cNvSpPr>
          <p:nvPr/>
        </p:nvSpPr>
        <p:spPr bwMode="auto">
          <a:xfrm flipV="1">
            <a:off x="2405063" y="3440113"/>
            <a:ext cx="457200" cy="85725"/>
          </a:xfrm>
          <a:prstGeom prst="line">
            <a:avLst/>
          </a:prstGeom>
          <a:noFill/>
          <a:ln w="9525">
            <a:solidFill>
              <a:srgbClr val="FF0000"/>
            </a:solidFill>
            <a:round/>
            <a:headEnd/>
            <a:tailEnd/>
          </a:ln>
        </p:spPr>
        <p:txBody>
          <a:bodyPr/>
          <a:lstStyle/>
          <a:p>
            <a:endParaRPr lang="en-US">
              <a:solidFill>
                <a:srgbClr val="000000"/>
              </a:solidFill>
            </a:endParaRPr>
          </a:p>
        </p:txBody>
      </p:sp>
      <p:sp>
        <p:nvSpPr>
          <p:cNvPr id="1124380" name="Line 28"/>
          <p:cNvSpPr>
            <a:spLocks noChangeShapeType="1"/>
          </p:cNvSpPr>
          <p:nvPr/>
        </p:nvSpPr>
        <p:spPr bwMode="auto">
          <a:xfrm flipV="1">
            <a:off x="3367088" y="3602038"/>
            <a:ext cx="485775" cy="95250"/>
          </a:xfrm>
          <a:prstGeom prst="line">
            <a:avLst/>
          </a:prstGeom>
          <a:noFill/>
          <a:ln w="9525">
            <a:solidFill>
              <a:srgbClr val="FF0000"/>
            </a:solidFill>
            <a:round/>
            <a:headEnd/>
            <a:tailEnd/>
          </a:ln>
        </p:spPr>
        <p:txBody>
          <a:bodyPr/>
          <a:lstStyle/>
          <a:p>
            <a:endParaRPr lang="en-US">
              <a:solidFill>
                <a:srgbClr val="000000"/>
              </a:solidFill>
            </a:endParaRPr>
          </a:p>
        </p:txBody>
      </p:sp>
      <p:sp>
        <p:nvSpPr>
          <p:cNvPr id="1124381" name="Line 29"/>
          <p:cNvSpPr>
            <a:spLocks noChangeShapeType="1"/>
          </p:cNvSpPr>
          <p:nvPr/>
        </p:nvSpPr>
        <p:spPr bwMode="auto">
          <a:xfrm flipV="1">
            <a:off x="3252788" y="3249613"/>
            <a:ext cx="657225" cy="123825"/>
          </a:xfrm>
          <a:prstGeom prst="line">
            <a:avLst/>
          </a:prstGeom>
          <a:noFill/>
          <a:ln w="9525">
            <a:solidFill>
              <a:srgbClr val="FF0000"/>
            </a:solidFill>
            <a:round/>
            <a:headEnd/>
            <a:tailEnd/>
          </a:ln>
        </p:spPr>
        <p:txBody>
          <a:bodyPr/>
          <a:lstStyle/>
          <a:p>
            <a:endParaRPr lang="en-US">
              <a:solidFill>
                <a:srgbClr val="000000"/>
              </a:solidFill>
            </a:endParaRPr>
          </a:p>
        </p:txBody>
      </p:sp>
      <p:sp>
        <p:nvSpPr>
          <p:cNvPr id="1124382" name="Line 30"/>
          <p:cNvSpPr>
            <a:spLocks noChangeShapeType="1"/>
          </p:cNvSpPr>
          <p:nvPr/>
        </p:nvSpPr>
        <p:spPr bwMode="auto">
          <a:xfrm flipV="1">
            <a:off x="4695825" y="3563938"/>
            <a:ext cx="657225" cy="123825"/>
          </a:xfrm>
          <a:prstGeom prst="line">
            <a:avLst/>
          </a:prstGeom>
          <a:noFill/>
          <a:ln w="9525">
            <a:solidFill>
              <a:srgbClr val="FF0000"/>
            </a:solidFill>
            <a:round/>
            <a:headEnd/>
            <a:tailEnd/>
          </a:ln>
        </p:spPr>
        <p:txBody>
          <a:bodyPr/>
          <a:lstStyle/>
          <a:p>
            <a:endParaRPr lang="en-US">
              <a:solidFill>
                <a:srgbClr val="000000"/>
              </a:solidFill>
            </a:endParaRPr>
          </a:p>
        </p:txBody>
      </p:sp>
      <p:sp>
        <p:nvSpPr>
          <p:cNvPr id="1124383" name="Line 31"/>
          <p:cNvSpPr>
            <a:spLocks noChangeShapeType="1"/>
          </p:cNvSpPr>
          <p:nvPr/>
        </p:nvSpPr>
        <p:spPr bwMode="auto">
          <a:xfrm flipV="1">
            <a:off x="4548188" y="3230563"/>
            <a:ext cx="885825" cy="123825"/>
          </a:xfrm>
          <a:prstGeom prst="line">
            <a:avLst/>
          </a:prstGeom>
          <a:noFill/>
          <a:ln w="9525">
            <a:solidFill>
              <a:srgbClr val="FF0000"/>
            </a:solidFill>
            <a:round/>
            <a:headEnd/>
            <a:tailEnd/>
          </a:ln>
        </p:spPr>
        <p:txBody>
          <a:bodyPr/>
          <a:lstStyle/>
          <a:p>
            <a:endParaRPr lang="en-US">
              <a:solidFill>
                <a:srgbClr val="000000"/>
              </a:solidFill>
            </a:endParaRPr>
          </a:p>
        </p:txBody>
      </p:sp>
      <p:sp>
        <p:nvSpPr>
          <p:cNvPr id="1124384" name="Line 32"/>
          <p:cNvSpPr>
            <a:spLocks noChangeShapeType="1"/>
          </p:cNvSpPr>
          <p:nvPr/>
        </p:nvSpPr>
        <p:spPr bwMode="auto">
          <a:xfrm flipV="1">
            <a:off x="5943600" y="3563938"/>
            <a:ext cx="890588" cy="114300"/>
          </a:xfrm>
          <a:prstGeom prst="line">
            <a:avLst/>
          </a:prstGeom>
          <a:noFill/>
          <a:ln w="9525">
            <a:solidFill>
              <a:srgbClr val="FF0000"/>
            </a:solidFill>
            <a:round/>
            <a:headEnd/>
            <a:tailEnd/>
          </a:ln>
        </p:spPr>
        <p:txBody>
          <a:bodyPr/>
          <a:lstStyle/>
          <a:p>
            <a:endParaRPr lang="en-US">
              <a:solidFill>
                <a:srgbClr val="000000"/>
              </a:solidFill>
            </a:endParaRPr>
          </a:p>
        </p:txBody>
      </p:sp>
      <p:sp>
        <p:nvSpPr>
          <p:cNvPr id="1124385" name="Text Box 33"/>
          <p:cNvSpPr txBox="1">
            <a:spLocks noChangeArrowheads="1"/>
          </p:cNvSpPr>
          <p:nvPr/>
        </p:nvSpPr>
        <p:spPr bwMode="auto">
          <a:xfrm>
            <a:off x="7046913" y="3262313"/>
            <a:ext cx="1506537" cy="366712"/>
          </a:xfrm>
          <a:prstGeom prst="rect">
            <a:avLst/>
          </a:prstGeom>
          <a:noFill/>
          <a:ln w="9525">
            <a:noFill/>
            <a:miter lim="800000"/>
            <a:headEnd/>
            <a:tailEnd/>
          </a:ln>
        </p:spPr>
        <p:txBody>
          <a:bodyPr wrap="none">
            <a:spAutoFit/>
          </a:bodyPr>
          <a:lstStyle/>
          <a:p>
            <a:pPr algn="l"/>
            <a:r>
              <a:rPr lang="en-US" sz="1800">
                <a:solidFill>
                  <a:srgbClr val="000000"/>
                </a:solidFill>
              </a:rPr>
              <a:t>= 0.957 L Cl</a:t>
            </a:r>
            <a:r>
              <a:rPr lang="en-US" sz="1800" baseline="-25000">
                <a:solidFill>
                  <a:srgbClr val="000000"/>
                </a:solidFill>
              </a:rPr>
              <a:t>2</a:t>
            </a:r>
          </a:p>
        </p:txBody>
      </p:sp>
      <p:sp>
        <p:nvSpPr>
          <p:cNvPr id="1124386" name="Text Box 34"/>
          <p:cNvSpPr txBox="1">
            <a:spLocks noChangeArrowheads="1"/>
          </p:cNvSpPr>
          <p:nvPr/>
        </p:nvSpPr>
        <p:spPr bwMode="auto">
          <a:xfrm>
            <a:off x="685800" y="4419600"/>
            <a:ext cx="2924175" cy="1739900"/>
          </a:xfrm>
          <a:prstGeom prst="rect">
            <a:avLst/>
          </a:prstGeom>
          <a:noFill/>
          <a:ln w="9525">
            <a:noFill/>
            <a:miter lim="800000"/>
            <a:headEnd/>
            <a:tailEnd/>
          </a:ln>
        </p:spPr>
        <p:txBody>
          <a:bodyPr wrap="none">
            <a:spAutoFit/>
          </a:bodyPr>
          <a:lstStyle/>
          <a:p>
            <a:pPr algn="l"/>
            <a:r>
              <a:rPr lang="en-US" sz="1800">
                <a:solidFill>
                  <a:srgbClr val="000000"/>
                </a:solidFill>
              </a:rPr>
              <a:t>P</a:t>
            </a:r>
            <a:r>
              <a:rPr lang="en-US" sz="1800" baseline="-25000">
                <a:solidFill>
                  <a:srgbClr val="000000"/>
                </a:solidFill>
              </a:rPr>
              <a:t>1</a:t>
            </a:r>
            <a:r>
              <a:rPr lang="en-US" sz="1800">
                <a:solidFill>
                  <a:srgbClr val="000000"/>
                </a:solidFill>
              </a:rPr>
              <a:t> =  1 atm</a:t>
            </a:r>
          </a:p>
          <a:p>
            <a:pPr algn="l"/>
            <a:r>
              <a:rPr lang="en-US" sz="1800">
                <a:solidFill>
                  <a:srgbClr val="000000"/>
                </a:solidFill>
              </a:rPr>
              <a:t>T</a:t>
            </a:r>
            <a:r>
              <a:rPr lang="en-US" sz="1800" baseline="-25000">
                <a:solidFill>
                  <a:srgbClr val="000000"/>
                </a:solidFill>
              </a:rPr>
              <a:t>1</a:t>
            </a:r>
            <a:r>
              <a:rPr lang="en-US" sz="1800">
                <a:solidFill>
                  <a:srgbClr val="000000"/>
                </a:solidFill>
              </a:rPr>
              <a:t> =  273 K</a:t>
            </a:r>
          </a:p>
          <a:p>
            <a:pPr algn="l"/>
            <a:r>
              <a:rPr lang="en-US" sz="1800">
                <a:solidFill>
                  <a:srgbClr val="000000"/>
                </a:solidFill>
              </a:rPr>
              <a:t>V</a:t>
            </a:r>
            <a:r>
              <a:rPr lang="en-US" sz="1800" baseline="-25000">
                <a:solidFill>
                  <a:srgbClr val="000000"/>
                </a:solidFill>
              </a:rPr>
              <a:t>1</a:t>
            </a:r>
            <a:r>
              <a:rPr lang="en-US" sz="1800">
                <a:solidFill>
                  <a:srgbClr val="000000"/>
                </a:solidFill>
              </a:rPr>
              <a:t> =  0.957 L</a:t>
            </a:r>
            <a:endParaRPr lang="en-US" sz="1800" baseline="30000">
              <a:solidFill>
                <a:srgbClr val="000000"/>
              </a:solidFill>
            </a:endParaRPr>
          </a:p>
          <a:p>
            <a:pPr algn="l"/>
            <a:r>
              <a:rPr lang="en-US" sz="1800">
                <a:solidFill>
                  <a:srgbClr val="000000"/>
                </a:solidFill>
              </a:rPr>
              <a:t>P</a:t>
            </a:r>
            <a:r>
              <a:rPr lang="en-US" sz="1800" baseline="-25000">
                <a:solidFill>
                  <a:srgbClr val="000000"/>
                </a:solidFill>
              </a:rPr>
              <a:t>2</a:t>
            </a:r>
            <a:r>
              <a:rPr lang="en-US" sz="1800">
                <a:solidFill>
                  <a:srgbClr val="000000"/>
                </a:solidFill>
              </a:rPr>
              <a:t> =  0.95 atm</a:t>
            </a:r>
          </a:p>
          <a:p>
            <a:pPr algn="l"/>
            <a:r>
              <a:rPr lang="en-US" sz="1800">
                <a:solidFill>
                  <a:srgbClr val="000000"/>
                </a:solidFill>
              </a:rPr>
              <a:t>T</a:t>
            </a:r>
            <a:r>
              <a:rPr lang="en-US" sz="1800" baseline="-25000">
                <a:solidFill>
                  <a:srgbClr val="000000"/>
                </a:solidFill>
              </a:rPr>
              <a:t>2</a:t>
            </a:r>
            <a:r>
              <a:rPr lang="en-US" sz="1800">
                <a:solidFill>
                  <a:srgbClr val="000000"/>
                </a:solidFill>
              </a:rPr>
              <a:t> =  25 </a:t>
            </a:r>
            <a:r>
              <a:rPr lang="en-US" sz="1800" baseline="30000">
                <a:solidFill>
                  <a:srgbClr val="000000"/>
                </a:solidFill>
              </a:rPr>
              <a:t>o</a:t>
            </a:r>
            <a:r>
              <a:rPr lang="en-US" sz="1800">
                <a:solidFill>
                  <a:srgbClr val="000000"/>
                </a:solidFill>
              </a:rPr>
              <a:t>C + 273  =  298 K</a:t>
            </a:r>
          </a:p>
          <a:p>
            <a:pPr algn="l"/>
            <a:r>
              <a:rPr lang="en-US" sz="1800">
                <a:solidFill>
                  <a:srgbClr val="000000"/>
                </a:solidFill>
              </a:rPr>
              <a:t>V</a:t>
            </a:r>
            <a:r>
              <a:rPr lang="en-US" sz="1800" baseline="-25000">
                <a:solidFill>
                  <a:srgbClr val="000000"/>
                </a:solidFill>
              </a:rPr>
              <a:t>2</a:t>
            </a:r>
            <a:r>
              <a:rPr lang="en-US" sz="1800">
                <a:solidFill>
                  <a:srgbClr val="000000"/>
                </a:solidFill>
              </a:rPr>
              <a:t> =  X L</a:t>
            </a:r>
            <a:endParaRPr lang="en-US" sz="1800" baseline="30000">
              <a:solidFill>
                <a:srgbClr val="000000"/>
              </a:solidFill>
            </a:endParaRPr>
          </a:p>
        </p:txBody>
      </p:sp>
      <p:sp>
        <p:nvSpPr>
          <p:cNvPr id="1124387" name="Text Box 35"/>
          <p:cNvSpPr txBox="1">
            <a:spLocks noChangeArrowheads="1"/>
          </p:cNvSpPr>
          <p:nvPr/>
        </p:nvSpPr>
        <p:spPr bwMode="auto">
          <a:xfrm>
            <a:off x="5943600" y="4230688"/>
            <a:ext cx="361950" cy="457200"/>
          </a:xfrm>
          <a:prstGeom prst="rect">
            <a:avLst/>
          </a:prstGeom>
          <a:noFill/>
          <a:ln w="9525">
            <a:noFill/>
            <a:miter lim="800000"/>
            <a:headEnd/>
            <a:tailEnd/>
          </a:ln>
        </p:spPr>
        <p:txBody>
          <a:bodyPr wrap="none">
            <a:spAutoFit/>
          </a:bodyPr>
          <a:lstStyle/>
          <a:p>
            <a:pPr algn="l"/>
            <a:r>
              <a:rPr lang="en-US" sz="2400">
                <a:solidFill>
                  <a:srgbClr val="333399"/>
                </a:solidFill>
              </a:rPr>
              <a:t>=</a:t>
            </a:r>
          </a:p>
        </p:txBody>
      </p:sp>
      <p:sp>
        <p:nvSpPr>
          <p:cNvPr id="1124388" name="Rectangle 36"/>
          <p:cNvSpPr>
            <a:spLocks noChangeArrowheads="1"/>
          </p:cNvSpPr>
          <p:nvPr/>
        </p:nvSpPr>
        <p:spPr bwMode="auto">
          <a:xfrm>
            <a:off x="6477000" y="4038600"/>
            <a:ext cx="1219200" cy="1004888"/>
          </a:xfrm>
          <a:prstGeom prst="rect">
            <a:avLst/>
          </a:prstGeom>
          <a:noFill/>
          <a:ln w="9525">
            <a:noFill/>
            <a:miter lim="800000"/>
            <a:headEnd/>
            <a:tailEnd/>
          </a:ln>
        </p:spPr>
        <p:txBody>
          <a:bodyPr>
            <a:spAutoFit/>
          </a:bodyPr>
          <a:lstStyle/>
          <a:p>
            <a:pPr algn="l">
              <a:spcBef>
                <a:spcPct val="50000"/>
              </a:spcBef>
            </a:pPr>
            <a:r>
              <a:rPr lang="en-US" sz="2400">
                <a:solidFill>
                  <a:srgbClr val="333399"/>
                </a:solidFill>
              </a:rPr>
              <a:t>P</a:t>
            </a:r>
            <a:r>
              <a:rPr lang="en-US" sz="2400" baseline="-25000">
                <a:solidFill>
                  <a:srgbClr val="333399"/>
                </a:solidFill>
              </a:rPr>
              <a:t>2</a:t>
            </a:r>
            <a:r>
              <a:rPr lang="en-US" sz="2400">
                <a:solidFill>
                  <a:srgbClr val="333399"/>
                </a:solidFill>
              </a:rPr>
              <a:t> x V</a:t>
            </a:r>
            <a:r>
              <a:rPr lang="en-US" sz="2400" baseline="-25000">
                <a:solidFill>
                  <a:srgbClr val="333399"/>
                </a:solidFill>
              </a:rPr>
              <a:t>2</a:t>
            </a:r>
            <a:endParaRPr lang="en-US" sz="2400">
              <a:solidFill>
                <a:srgbClr val="333399"/>
              </a:solidFill>
            </a:endParaRPr>
          </a:p>
          <a:p>
            <a:pPr algn="l">
              <a:spcBef>
                <a:spcPct val="50000"/>
              </a:spcBef>
            </a:pPr>
            <a:r>
              <a:rPr lang="en-US" sz="2400">
                <a:solidFill>
                  <a:srgbClr val="333399"/>
                </a:solidFill>
              </a:rPr>
              <a:t>    T</a:t>
            </a:r>
            <a:r>
              <a:rPr lang="en-US" sz="2400" baseline="-25000">
                <a:solidFill>
                  <a:srgbClr val="333399"/>
                </a:solidFill>
              </a:rPr>
              <a:t>2</a:t>
            </a:r>
          </a:p>
        </p:txBody>
      </p:sp>
      <p:sp>
        <p:nvSpPr>
          <p:cNvPr id="1124389" name="Line 37"/>
          <p:cNvSpPr>
            <a:spLocks noChangeShapeType="1"/>
          </p:cNvSpPr>
          <p:nvPr/>
        </p:nvSpPr>
        <p:spPr bwMode="auto">
          <a:xfrm>
            <a:off x="6477000" y="4572000"/>
            <a:ext cx="1219200" cy="0"/>
          </a:xfrm>
          <a:prstGeom prst="line">
            <a:avLst/>
          </a:prstGeom>
          <a:noFill/>
          <a:ln w="9525">
            <a:solidFill>
              <a:schemeClr val="accent2"/>
            </a:solidFill>
            <a:round/>
            <a:headEnd/>
            <a:tailEnd/>
          </a:ln>
        </p:spPr>
        <p:txBody>
          <a:bodyPr/>
          <a:lstStyle/>
          <a:p>
            <a:endParaRPr lang="en-US">
              <a:solidFill>
                <a:srgbClr val="000000"/>
              </a:solidFill>
            </a:endParaRPr>
          </a:p>
        </p:txBody>
      </p:sp>
      <p:sp>
        <p:nvSpPr>
          <p:cNvPr id="1124390" name="Rectangle 38"/>
          <p:cNvSpPr>
            <a:spLocks noChangeArrowheads="1"/>
          </p:cNvSpPr>
          <p:nvPr/>
        </p:nvSpPr>
        <p:spPr bwMode="auto">
          <a:xfrm>
            <a:off x="4648200" y="4038600"/>
            <a:ext cx="1219200" cy="1004888"/>
          </a:xfrm>
          <a:prstGeom prst="rect">
            <a:avLst/>
          </a:prstGeom>
          <a:noFill/>
          <a:ln w="9525">
            <a:noFill/>
            <a:miter lim="800000"/>
            <a:headEnd/>
            <a:tailEnd/>
          </a:ln>
        </p:spPr>
        <p:txBody>
          <a:bodyPr>
            <a:spAutoFit/>
          </a:bodyPr>
          <a:lstStyle/>
          <a:p>
            <a:pPr algn="l">
              <a:spcBef>
                <a:spcPct val="50000"/>
              </a:spcBef>
            </a:pPr>
            <a:r>
              <a:rPr lang="en-US" sz="2400">
                <a:solidFill>
                  <a:srgbClr val="333399"/>
                </a:solidFill>
              </a:rPr>
              <a:t>P</a:t>
            </a:r>
            <a:r>
              <a:rPr lang="en-US" sz="2400" baseline="-25000">
                <a:solidFill>
                  <a:srgbClr val="333399"/>
                </a:solidFill>
              </a:rPr>
              <a:t>1</a:t>
            </a:r>
            <a:r>
              <a:rPr lang="en-US" sz="2400">
                <a:solidFill>
                  <a:srgbClr val="333399"/>
                </a:solidFill>
              </a:rPr>
              <a:t> x V</a:t>
            </a:r>
            <a:r>
              <a:rPr lang="en-US" sz="2400" baseline="-25000">
                <a:solidFill>
                  <a:srgbClr val="333399"/>
                </a:solidFill>
              </a:rPr>
              <a:t>1</a:t>
            </a:r>
            <a:endParaRPr lang="en-US" sz="2400">
              <a:solidFill>
                <a:srgbClr val="333399"/>
              </a:solidFill>
            </a:endParaRPr>
          </a:p>
          <a:p>
            <a:pPr algn="l">
              <a:spcBef>
                <a:spcPct val="50000"/>
              </a:spcBef>
            </a:pPr>
            <a:r>
              <a:rPr lang="en-US" sz="2400">
                <a:solidFill>
                  <a:srgbClr val="333399"/>
                </a:solidFill>
              </a:rPr>
              <a:t>    T</a:t>
            </a:r>
            <a:r>
              <a:rPr lang="en-US" sz="2400" baseline="-25000">
                <a:solidFill>
                  <a:srgbClr val="333399"/>
                </a:solidFill>
              </a:rPr>
              <a:t>1</a:t>
            </a:r>
          </a:p>
        </p:txBody>
      </p:sp>
      <p:sp>
        <p:nvSpPr>
          <p:cNvPr id="1124391" name="Line 39"/>
          <p:cNvSpPr>
            <a:spLocks noChangeShapeType="1"/>
          </p:cNvSpPr>
          <p:nvPr/>
        </p:nvSpPr>
        <p:spPr bwMode="auto">
          <a:xfrm>
            <a:off x="4648200" y="4572000"/>
            <a:ext cx="1219200" cy="0"/>
          </a:xfrm>
          <a:prstGeom prst="line">
            <a:avLst/>
          </a:prstGeom>
          <a:noFill/>
          <a:ln w="9525">
            <a:solidFill>
              <a:schemeClr val="accent2"/>
            </a:solidFill>
            <a:round/>
            <a:headEnd/>
            <a:tailEnd/>
          </a:ln>
        </p:spPr>
        <p:txBody>
          <a:bodyPr/>
          <a:lstStyle/>
          <a:p>
            <a:endParaRPr lang="en-US">
              <a:solidFill>
                <a:srgbClr val="000000"/>
              </a:solidFill>
            </a:endParaRPr>
          </a:p>
        </p:txBody>
      </p:sp>
      <p:sp>
        <p:nvSpPr>
          <p:cNvPr id="1124392" name="Text Box 40"/>
          <p:cNvSpPr txBox="1">
            <a:spLocks noChangeArrowheads="1"/>
          </p:cNvSpPr>
          <p:nvPr/>
        </p:nvSpPr>
        <p:spPr bwMode="auto">
          <a:xfrm>
            <a:off x="4486275" y="5257800"/>
            <a:ext cx="4243388" cy="366713"/>
          </a:xfrm>
          <a:prstGeom prst="rect">
            <a:avLst/>
          </a:prstGeom>
          <a:noFill/>
          <a:ln w="9525">
            <a:noFill/>
            <a:miter lim="800000"/>
            <a:headEnd/>
            <a:tailEnd/>
          </a:ln>
        </p:spPr>
        <p:txBody>
          <a:bodyPr wrap="none">
            <a:spAutoFit/>
          </a:bodyPr>
          <a:lstStyle/>
          <a:p>
            <a:pPr algn="l"/>
            <a:r>
              <a:rPr lang="en-US" sz="1800">
                <a:solidFill>
                  <a:srgbClr val="000000"/>
                </a:solidFill>
              </a:rPr>
              <a:t>(1 atm) x (0.957 L)        (0.95 atm) x (V</a:t>
            </a:r>
            <a:r>
              <a:rPr lang="en-US" sz="1800" baseline="-25000">
                <a:solidFill>
                  <a:srgbClr val="000000"/>
                </a:solidFill>
              </a:rPr>
              <a:t>2</a:t>
            </a:r>
            <a:r>
              <a:rPr lang="en-US" sz="1800">
                <a:solidFill>
                  <a:srgbClr val="000000"/>
                </a:solidFill>
              </a:rPr>
              <a:t>)</a:t>
            </a:r>
          </a:p>
        </p:txBody>
      </p:sp>
      <p:sp>
        <p:nvSpPr>
          <p:cNvPr id="1124393" name="Line 41"/>
          <p:cNvSpPr>
            <a:spLocks noChangeShapeType="1"/>
          </p:cNvSpPr>
          <p:nvPr/>
        </p:nvSpPr>
        <p:spPr bwMode="auto">
          <a:xfrm>
            <a:off x="4565650" y="5624513"/>
            <a:ext cx="1887538"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124394" name="Line 42"/>
          <p:cNvSpPr>
            <a:spLocks noChangeShapeType="1"/>
          </p:cNvSpPr>
          <p:nvPr/>
        </p:nvSpPr>
        <p:spPr bwMode="auto">
          <a:xfrm>
            <a:off x="6905625" y="5624513"/>
            <a:ext cx="1752600"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124395" name="Text Box 43"/>
          <p:cNvSpPr txBox="1">
            <a:spLocks noChangeArrowheads="1"/>
          </p:cNvSpPr>
          <p:nvPr/>
        </p:nvSpPr>
        <p:spPr bwMode="auto">
          <a:xfrm>
            <a:off x="5114925" y="5624513"/>
            <a:ext cx="781050" cy="366712"/>
          </a:xfrm>
          <a:prstGeom prst="rect">
            <a:avLst/>
          </a:prstGeom>
          <a:noFill/>
          <a:ln w="9525">
            <a:noFill/>
            <a:miter lim="800000"/>
            <a:headEnd/>
            <a:tailEnd/>
          </a:ln>
        </p:spPr>
        <p:txBody>
          <a:bodyPr wrap="none">
            <a:spAutoFit/>
          </a:bodyPr>
          <a:lstStyle/>
          <a:p>
            <a:pPr algn="l"/>
            <a:r>
              <a:rPr lang="en-US" sz="1800">
                <a:solidFill>
                  <a:srgbClr val="000000"/>
                </a:solidFill>
              </a:rPr>
              <a:t>273 K</a:t>
            </a:r>
          </a:p>
        </p:txBody>
      </p:sp>
      <p:sp>
        <p:nvSpPr>
          <p:cNvPr id="1124396" name="Text Box 44"/>
          <p:cNvSpPr txBox="1">
            <a:spLocks noChangeArrowheads="1"/>
          </p:cNvSpPr>
          <p:nvPr/>
        </p:nvSpPr>
        <p:spPr bwMode="auto">
          <a:xfrm>
            <a:off x="7375525" y="5624513"/>
            <a:ext cx="781050" cy="366712"/>
          </a:xfrm>
          <a:prstGeom prst="rect">
            <a:avLst/>
          </a:prstGeom>
          <a:noFill/>
          <a:ln w="9525">
            <a:noFill/>
            <a:miter lim="800000"/>
            <a:headEnd/>
            <a:tailEnd/>
          </a:ln>
        </p:spPr>
        <p:txBody>
          <a:bodyPr wrap="none">
            <a:spAutoFit/>
          </a:bodyPr>
          <a:lstStyle/>
          <a:p>
            <a:pPr algn="l"/>
            <a:r>
              <a:rPr lang="en-US" sz="1800">
                <a:solidFill>
                  <a:srgbClr val="000000"/>
                </a:solidFill>
              </a:rPr>
              <a:t>298 K</a:t>
            </a:r>
          </a:p>
        </p:txBody>
      </p:sp>
      <p:sp>
        <p:nvSpPr>
          <p:cNvPr id="1124397" name="Text Box 45"/>
          <p:cNvSpPr txBox="1">
            <a:spLocks noChangeArrowheads="1"/>
          </p:cNvSpPr>
          <p:nvPr/>
        </p:nvSpPr>
        <p:spPr bwMode="auto">
          <a:xfrm>
            <a:off x="5373688" y="6234113"/>
            <a:ext cx="1862137" cy="457200"/>
          </a:xfrm>
          <a:prstGeom prst="rect">
            <a:avLst/>
          </a:prstGeom>
          <a:noFill/>
          <a:ln w="9525">
            <a:noFill/>
            <a:miter lim="800000"/>
            <a:headEnd/>
            <a:tailEnd/>
          </a:ln>
        </p:spPr>
        <p:txBody>
          <a:bodyPr wrap="none">
            <a:spAutoFit/>
          </a:bodyPr>
          <a:lstStyle/>
          <a:p>
            <a:pPr algn="l"/>
            <a:r>
              <a:rPr lang="en-US" sz="2400">
                <a:solidFill>
                  <a:srgbClr val="000000"/>
                </a:solidFill>
              </a:rPr>
              <a:t>V</a:t>
            </a:r>
            <a:r>
              <a:rPr lang="en-US" sz="2400" baseline="-25000">
                <a:solidFill>
                  <a:srgbClr val="000000"/>
                </a:solidFill>
              </a:rPr>
              <a:t>2</a:t>
            </a:r>
            <a:r>
              <a:rPr lang="en-US" sz="2400">
                <a:solidFill>
                  <a:srgbClr val="000000"/>
                </a:solidFill>
              </a:rPr>
              <a:t>  =  1.04 L</a:t>
            </a:r>
            <a:endParaRPr lang="en-US" sz="2400" baseline="30000">
              <a:solidFill>
                <a:srgbClr val="000000"/>
              </a:solidFill>
            </a:endParaRPr>
          </a:p>
        </p:txBody>
      </p:sp>
      <p:sp>
        <p:nvSpPr>
          <p:cNvPr id="1124398" name="Text Box 46"/>
          <p:cNvSpPr txBox="1">
            <a:spLocks noChangeArrowheads="1"/>
          </p:cNvSpPr>
          <p:nvPr/>
        </p:nvSpPr>
        <p:spPr bwMode="auto">
          <a:xfrm>
            <a:off x="6524625" y="5440363"/>
            <a:ext cx="303213" cy="336550"/>
          </a:xfrm>
          <a:prstGeom prst="rect">
            <a:avLst/>
          </a:prstGeom>
          <a:noFill/>
          <a:ln w="9525">
            <a:noFill/>
            <a:miter lim="800000"/>
            <a:headEnd/>
            <a:tailEnd/>
          </a:ln>
        </p:spPr>
        <p:txBody>
          <a:bodyPr wrap="none">
            <a:spAutoFit/>
          </a:bodyPr>
          <a:lstStyle/>
          <a:p>
            <a:r>
              <a:rPr lang="en-US" sz="1600">
                <a:solidFill>
                  <a:srgbClr val="000000"/>
                </a:solidFill>
              </a:rPr>
              <a:t>=</a:t>
            </a:r>
          </a:p>
        </p:txBody>
      </p:sp>
      <p:sp>
        <p:nvSpPr>
          <p:cNvPr id="1124399" name="Oval 47">
            <a:hlinkClick r:id="rId4" action="ppaction://hlinksldjump" tooltip="Ideal Gas Law Method"/>
          </p:cNvPr>
          <p:cNvSpPr>
            <a:spLocks noChangeArrowheads="1"/>
          </p:cNvSpPr>
          <p:nvPr/>
        </p:nvSpPr>
        <p:spPr bwMode="auto">
          <a:xfrm>
            <a:off x="3527425" y="4210050"/>
            <a:ext cx="549275" cy="549275"/>
          </a:xfrm>
          <a:prstGeom prst="ellipse">
            <a:avLst/>
          </a:prstGeom>
          <a:gradFill rotWithShape="1">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p>
            <a:r>
              <a:rPr lang="en-US" sz="800">
                <a:solidFill>
                  <a:srgbClr val="000000"/>
                </a:solidFill>
              </a:rPr>
              <a:t>Ideal Gas</a:t>
            </a:r>
          </a:p>
          <a:p>
            <a:r>
              <a:rPr lang="en-US" sz="800">
                <a:solidFill>
                  <a:srgbClr val="000000"/>
                </a:solidFill>
              </a:rPr>
              <a:t>Method</a:t>
            </a:r>
          </a:p>
        </p:txBody>
      </p:sp>
    </p:spTree>
    <p:extLst>
      <p:ext uri="{BB962C8B-B14F-4D97-AF65-F5344CB8AC3E}">
        <p14:creationId xmlns:p14="http://schemas.microsoft.com/office/powerpoint/2010/main" val="173437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1124363"/>
                                        </p:tgtEl>
                                        <p:attrNameLst>
                                          <p:attrName>style.visibility</p:attrName>
                                        </p:attrNameLst>
                                      </p:cBhvr>
                                      <p:to>
                                        <p:strVal val="visible"/>
                                      </p:to>
                                    </p:set>
                                    <p:animEffect transition="in" filter="fade">
                                      <p:cBhvr>
                                        <p:cTn id="7" dur="1000"/>
                                        <p:tgtEl>
                                          <p:spTgt spid="1124363"/>
                                        </p:tgtEl>
                                      </p:cBhvr>
                                    </p:animEffect>
                                    <p:anim calcmode="lin" valueType="num">
                                      <p:cBhvr>
                                        <p:cTn id="8" dur="1000" fill="hold"/>
                                        <p:tgtEl>
                                          <p:spTgt spid="1124363"/>
                                        </p:tgtEl>
                                        <p:attrNameLst>
                                          <p:attrName>ppt_x</p:attrName>
                                        </p:attrNameLst>
                                      </p:cBhvr>
                                      <p:tavLst>
                                        <p:tav tm="0">
                                          <p:val>
                                            <p:strVal val="#ppt_x-.1"/>
                                          </p:val>
                                        </p:tav>
                                        <p:tav tm="100000">
                                          <p:val>
                                            <p:strVal val="#ppt_x"/>
                                          </p:val>
                                        </p:tav>
                                      </p:tavLst>
                                    </p:anim>
                                    <p:anim calcmode="lin" valueType="num">
                                      <p:cBhvr>
                                        <p:cTn id="9" dur="1000" fill="hold"/>
                                        <p:tgtEl>
                                          <p:spTgt spid="1124363"/>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124365"/>
                                        </p:tgtEl>
                                        <p:attrNameLst>
                                          <p:attrName>style.visibility</p:attrName>
                                        </p:attrNameLst>
                                      </p:cBhvr>
                                      <p:to>
                                        <p:strVal val="visible"/>
                                      </p:to>
                                    </p:set>
                                    <p:animEffect transition="in" filter="dissolve">
                                      <p:cBhvr>
                                        <p:cTn id="19" dur="500"/>
                                        <p:tgtEl>
                                          <p:spTgt spid="1124365"/>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124364"/>
                                        </p:tgtEl>
                                        <p:attrNameLst>
                                          <p:attrName>style.visibility</p:attrName>
                                        </p:attrNameLst>
                                      </p:cBhvr>
                                      <p:to>
                                        <p:strVal val="visible"/>
                                      </p:to>
                                    </p:set>
                                    <p:animEffect transition="in" filter="dissolve">
                                      <p:cBhvr>
                                        <p:cTn id="24" dur="500"/>
                                        <p:tgtEl>
                                          <p:spTgt spid="112436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24379"/>
                                        </p:tgtEl>
                                        <p:attrNameLst>
                                          <p:attrName>style.visibility</p:attrName>
                                        </p:attrNameLst>
                                      </p:cBhvr>
                                      <p:to>
                                        <p:strVal val="visible"/>
                                      </p:to>
                                    </p:set>
                                    <p:animEffect transition="in" filter="wipe(down)">
                                      <p:cBhvr>
                                        <p:cTn id="29" dur="500"/>
                                        <p:tgtEl>
                                          <p:spTgt spid="1124379"/>
                                        </p:tgtEl>
                                      </p:cBhvr>
                                    </p:animEffect>
                                  </p:childTnLst>
                                </p:cTn>
                              </p:par>
                            </p:childTnLst>
                          </p:cTn>
                        </p:par>
                        <p:par>
                          <p:cTn id="30" fill="hold">
                            <p:stCondLst>
                              <p:cond delay="500"/>
                            </p:stCondLst>
                            <p:childTnLst>
                              <p:par>
                                <p:cTn id="31" presetID="22" presetClass="entr" presetSubtype="4" fill="hold" grpId="0" nodeType="afterEffect">
                                  <p:stCondLst>
                                    <p:cond delay="0"/>
                                  </p:stCondLst>
                                  <p:childTnLst>
                                    <p:set>
                                      <p:cBhvr>
                                        <p:cTn id="32" dur="1" fill="hold">
                                          <p:stCondLst>
                                            <p:cond delay="0"/>
                                          </p:stCondLst>
                                        </p:cTn>
                                        <p:tgtEl>
                                          <p:spTgt spid="1124380"/>
                                        </p:tgtEl>
                                        <p:attrNameLst>
                                          <p:attrName>style.visibility</p:attrName>
                                        </p:attrNameLst>
                                      </p:cBhvr>
                                      <p:to>
                                        <p:strVal val="visible"/>
                                      </p:to>
                                    </p:set>
                                    <p:animEffect transition="in" filter="wipe(down)">
                                      <p:cBhvr>
                                        <p:cTn id="33" dur="500"/>
                                        <p:tgtEl>
                                          <p:spTgt spid="112438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20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124366"/>
                                        </p:tgtEl>
                                        <p:attrNameLst>
                                          <p:attrName>style.visibility</p:attrName>
                                        </p:attrNameLst>
                                      </p:cBhvr>
                                      <p:to>
                                        <p:strVal val="visible"/>
                                      </p:to>
                                    </p:set>
                                    <p:animEffect transition="in" filter="dissolve">
                                      <p:cBhvr>
                                        <p:cTn id="43" dur="500"/>
                                        <p:tgtEl>
                                          <p:spTgt spid="1124366"/>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1124367"/>
                                        </p:tgtEl>
                                        <p:attrNameLst>
                                          <p:attrName>style.visibility</p:attrName>
                                        </p:attrNameLst>
                                      </p:cBhvr>
                                      <p:to>
                                        <p:strVal val="visible"/>
                                      </p:to>
                                    </p:set>
                                    <p:animEffect transition="in" filter="dissolve">
                                      <p:cBhvr>
                                        <p:cTn id="48" dur="500"/>
                                        <p:tgtEl>
                                          <p:spTgt spid="112436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124381"/>
                                        </p:tgtEl>
                                        <p:attrNameLst>
                                          <p:attrName>style.visibility</p:attrName>
                                        </p:attrNameLst>
                                      </p:cBhvr>
                                      <p:to>
                                        <p:strVal val="visible"/>
                                      </p:to>
                                    </p:set>
                                    <p:animEffect transition="in" filter="wipe(down)">
                                      <p:cBhvr>
                                        <p:cTn id="53" dur="500"/>
                                        <p:tgtEl>
                                          <p:spTgt spid="1124381"/>
                                        </p:tgtEl>
                                      </p:cBhvr>
                                    </p:animEffect>
                                  </p:childTnLst>
                                </p:cTn>
                              </p:par>
                            </p:childTnLst>
                          </p:cTn>
                        </p:par>
                        <p:par>
                          <p:cTn id="54" fill="hold">
                            <p:stCondLst>
                              <p:cond delay="500"/>
                            </p:stCondLst>
                            <p:childTnLst>
                              <p:par>
                                <p:cTn id="55" presetID="22" presetClass="entr" presetSubtype="4" fill="hold" grpId="0" nodeType="afterEffect">
                                  <p:stCondLst>
                                    <p:cond delay="0"/>
                                  </p:stCondLst>
                                  <p:childTnLst>
                                    <p:set>
                                      <p:cBhvr>
                                        <p:cTn id="56" dur="1" fill="hold">
                                          <p:stCondLst>
                                            <p:cond delay="0"/>
                                          </p:stCondLst>
                                        </p:cTn>
                                        <p:tgtEl>
                                          <p:spTgt spid="1124382"/>
                                        </p:tgtEl>
                                        <p:attrNameLst>
                                          <p:attrName>style.visibility</p:attrName>
                                        </p:attrNameLst>
                                      </p:cBhvr>
                                      <p:to>
                                        <p:strVal val="visible"/>
                                      </p:to>
                                    </p:set>
                                    <p:animEffect transition="in" filter="wipe(down)">
                                      <p:cBhvr>
                                        <p:cTn id="57" dur="500"/>
                                        <p:tgtEl>
                                          <p:spTgt spid="112438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2000"/>
                                        <p:tgtEl>
                                          <p:spTgt spid="4"/>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1124369"/>
                                        </p:tgtEl>
                                        <p:attrNameLst>
                                          <p:attrName>style.visibility</p:attrName>
                                        </p:attrNameLst>
                                      </p:cBhvr>
                                      <p:to>
                                        <p:strVal val="visible"/>
                                      </p:to>
                                    </p:set>
                                    <p:animEffect transition="in" filter="dissolve">
                                      <p:cBhvr>
                                        <p:cTn id="67" dur="500"/>
                                        <p:tgtEl>
                                          <p:spTgt spid="1124369"/>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1124368"/>
                                        </p:tgtEl>
                                        <p:attrNameLst>
                                          <p:attrName>style.visibility</p:attrName>
                                        </p:attrNameLst>
                                      </p:cBhvr>
                                      <p:to>
                                        <p:strVal val="visible"/>
                                      </p:to>
                                    </p:set>
                                    <p:animEffect transition="in" filter="dissolve">
                                      <p:cBhvr>
                                        <p:cTn id="72" dur="500"/>
                                        <p:tgtEl>
                                          <p:spTgt spid="112436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124383"/>
                                        </p:tgtEl>
                                        <p:attrNameLst>
                                          <p:attrName>style.visibility</p:attrName>
                                        </p:attrNameLst>
                                      </p:cBhvr>
                                      <p:to>
                                        <p:strVal val="visible"/>
                                      </p:to>
                                    </p:set>
                                    <p:animEffect transition="in" filter="wipe(down)">
                                      <p:cBhvr>
                                        <p:cTn id="77" dur="500"/>
                                        <p:tgtEl>
                                          <p:spTgt spid="1124383"/>
                                        </p:tgtEl>
                                      </p:cBhvr>
                                    </p:animEffect>
                                  </p:childTnLst>
                                </p:cTn>
                              </p:par>
                            </p:childTnLst>
                          </p:cTn>
                        </p:par>
                        <p:par>
                          <p:cTn id="78" fill="hold">
                            <p:stCondLst>
                              <p:cond delay="500"/>
                            </p:stCondLst>
                            <p:childTnLst>
                              <p:par>
                                <p:cTn id="79" presetID="22" presetClass="entr" presetSubtype="4" fill="hold" grpId="0" nodeType="afterEffect">
                                  <p:stCondLst>
                                    <p:cond delay="0"/>
                                  </p:stCondLst>
                                  <p:childTnLst>
                                    <p:set>
                                      <p:cBhvr>
                                        <p:cTn id="80" dur="1" fill="hold">
                                          <p:stCondLst>
                                            <p:cond delay="0"/>
                                          </p:stCondLst>
                                        </p:cTn>
                                        <p:tgtEl>
                                          <p:spTgt spid="1124384"/>
                                        </p:tgtEl>
                                        <p:attrNameLst>
                                          <p:attrName>style.visibility</p:attrName>
                                        </p:attrNameLst>
                                      </p:cBhvr>
                                      <p:to>
                                        <p:strVal val="visible"/>
                                      </p:to>
                                    </p:set>
                                    <p:animEffect transition="in" filter="wipe(down)">
                                      <p:cBhvr>
                                        <p:cTn id="81" dur="500"/>
                                        <p:tgtEl>
                                          <p:spTgt spid="1124384"/>
                                        </p:tgtEl>
                                      </p:cBhvr>
                                    </p:animEffect>
                                  </p:childTnLst>
                                </p:cTn>
                              </p:par>
                            </p:childTnLst>
                          </p:cTn>
                        </p:par>
                      </p:childTnLst>
                    </p:cTn>
                  </p:par>
                  <p:par>
                    <p:cTn id="82" fill="hold">
                      <p:stCondLst>
                        <p:cond delay="indefinite"/>
                      </p:stCondLst>
                      <p:childTnLst>
                        <p:par>
                          <p:cTn id="83" fill="hold">
                            <p:stCondLst>
                              <p:cond delay="0"/>
                            </p:stCondLst>
                            <p:childTnLst>
                              <p:par>
                                <p:cTn id="84" presetID="39" presetClass="entr" presetSubtype="0" accel="100000" fill="hold" grpId="0" nodeType="clickEffect">
                                  <p:stCondLst>
                                    <p:cond delay="0"/>
                                  </p:stCondLst>
                                  <p:childTnLst>
                                    <p:set>
                                      <p:cBhvr>
                                        <p:cTn id="85" dur="1" fill="hold">
                                          <p:stCondLst>
                                            <p:cond delay="0"/>
                                          </p:stCondLst>
                                        </p:cTn>
                                        <p:tgtEl>
                                          <p:spTgt spid="1124385"/>
                                        </p:tgtEl>
                                        <p:attrNameLst>
                                          <p:attrName>style.visibility</p:attrName>
                                        </p:attrNameLst>
                                      </p:cBhvr>
                                      <p:to>
                                        <p:strVal val="visible"/>
                                      </p:to>
                                    </p:set>
                                    <p:anim calcmode="lin" valueType="num">
                                      <p:cBhvr>
                                        <p:cTn id="86" dur="500" fill="hold"/>
                                        <p:tgtEl>
                                          <p:spTgt spid="1124385"/>
                                        </p:tgtEl>
                                        <p:attrNameLst>
                                          <p:attrName>ppt_h</p:attrName>
                                        </p:attrNameLst>
                                      </p:cBhvr>
                                      <p:tavLst>
                                        <p:tav tm="0">
                                          <p:val>
                                            <p:strVal val="#ppt_h/20"/>
                                          </p:val>
                                        </p:tav>
                                        <p:tav tm="50000">
                                          <p:val>
                                            <p:strVal val="#ppt_h/20"/>
                                          </p:val>
                                        </p:tav>
                                        <p:tav tm="100000">
                                          <p:val>
                                            <p:strVal val="#ppt_h"/>
                                          </p:val>
                                        </p:tav>
                                      </p:tavLst>
                                    </p:anim>
                                    <p:anim calcmode="lin" valueType="num">
                                      <p:cBhvr>
                                        <p:cTn id="87" dur="500" fill="hold"/>
                                        <p:tgtEl>
                                          <p:spTgt spid="1124385"/>
                                        </p:tgtEl>
                                        <p:attrNameLst>
                                          <p:attrName>ppt_w</p:attrName>
                                        </p:attrNameLst>
                                      </p:cBhvr>
                                      <p:tavLst>
                                        <p:tav tm="0">
                                          <p:val>
                                            <p:strVal val="#ppt_w+.3"/>
                                          </p:val>
                                        </p:tav>
                                        <p:tav tm="50000">
                                          <p:val>
                                            <p:strVal val="#ppt_w+.3"/>
                                          </p:val>
                                        </p:tav>
                                        <p:tav tm="100000">
                                          <p:val>
                                            <p:strVal val="#ppt_w"/>
                                          </p:val>
                                        </p:tav>
                                      </p:tavLst>
                                    </p:anim>
                                    <p:anim calcmode="lin" valueType="num">
                                      <p:cBhvr>
                                        <p:cTn id="88" dur="500" fill="hold"/>
                                        <p:tgtEl>
                                          <p:spTgt spid="1124385"/>
                                        </p:tgtEl>
                                        <p:attrNameLst>
                                          <p:attrName>ppt_x</p:attrName>
                                        </p:attrNameLst>
                                      </p:cBhvr>
                                      <p:tavLst>
                                        <p:tav tm="0">
                                          <p:val>
                                            <p:strVal val="#ppt_x-.3"/>
                                          </p:val>
                                        </p:tav>
                                        <p:tav tm="50000">
                                          <p:val>
                                            <p:strVal val="#ppt_x"/>
                                          </p:val>
                                        </p:tav>
                                        <p:tav tm="100000">
                                          <p:val>
                                            <p:strVal val="#ppt_x"/>
                                          </p:val>
                                        </p:tav>
                                      </p:tavLst>
                                    </p:anim>
                                    <p:anim calcmode="lin" valueType="num">
                                      <p:cBhvr>
                                        <p:cTn id="89" dur="500" fill="hold"/>
                                        <p:tgtEl>
                                          <p:spTgt spid="1124385"/>
                                        </p:tgtEl>
                                        <p:attrNameLst>
                                          <p:attrName>ppt_y</p:attrName>
                                        </p:attrNameLst>
                                      </p:cBhvr>
                                      <p:tavLst>
                                        <p:tav tm="0">
                                          <p:val>
                                            <p:strVal val="#ppt_y"/>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9" presetClass="entr" presetSubtype="0" fill="hold" grpId="0" nodeType="clickEffect">
                                  <p:stCondLst>
                                    <p:cond delay="0"/>
                                  </p:stCondLst>
                                  <p:childTnLst>
                                    <p:set>
                                      <p:cBhvr>
                                        <p:cTn id="93" dur="1" fill="hold">
                                          <p:stCondLst>
                                            <p:cond delay="0"/>
                                          </p:stCondLst>
                                        </p:cTn>
                                        <p:tgtEl>
                                          <p:spTgt spid="1124387">
                                            <p:txEl>
                                              <p:pRg st="0" end="0"/>
                                            </p:txEl>
                                          </p:spTgt>
                                        </p:tgtEl>
                                        <p:attrNameLst>
                                          <p:attrName>style.visibility</p:attrName>
                                        </p:attrNameLst>
                                      </p:cBhvr>
                                      <p:to>
                                        <p:strVal val="visible"/>
                                      </p:to>
                                    </p:set>
                                    <p:animEffect transition="in" filter="dissolve">
                                      <p:cBhvr>
                                        <p:cTn id="94" dur="500"/>
                                        <p:tgtEl>
                                          <p:spTgt spid="1124387">
                                            <p:txEl>
                                              <p:pRg st="0" end="0"/>
                                            </p:txEl>
                                          </p:spTgt>
                                        </p:tgtEl>
                                      </p:cBhvr>
                                    </p:animEffect>
                                  </p:childTnLst>
                                </p:cTn>
                              </p:par>
                            </p:childTnLst>
                          </p:cTn>
                        </p:par>
                        <p:par>
                          <p:cTn id="95" fill="hold">
                            <p:stCondLst>
                              <p:cond delay="500"/>
                            </p:stCondLst>
                            <p:childTnLst>
                              <p:par>
                                <p:cTn id="96" presetID="9" presetClass="entr" presetSubtype="0" fill="hold" grpId="0" nodeType="afterEffect">
                                  <p:stCondLst>
                                    <p:cond delay="0"/>
                                  </p:stCondLst>
                                  <p:childTnLst>
                                    <p:set>
                                      <p:cBhvr>
                                        <p:cTn id="97" dur="1" fill="hold">
                                          <p:stCondLst>
                                            <p:cond delay="0"/>
                                          </p:stCondLst>
                                        </p:cTn>
                                        <p:tgtEl>
                                          <p:spTgt spid="1124388">
                                            <p:txEl>
                                              <p:pRg st="0" end="0"/>
                                            </p:txEl>
                                          </p:spTgt>
                                        </p:tgtEl>
                                        <p:attrNameLst>
                                          <p:attrName>style.visibility</p:attrName>
                                        </p:attrNameLst>
                                      </p:cBhvr>
                                      <p:to>
                                        <p:strVal val="visible"/>
                                      </p:to>
                                    </p:set>
                                    <p:animEffect transition="in" filter="dissolve">
                                      <p:cBhvr>
                                        <p:cTn id="98" dur="500"/>
                                        <p:tgtEl>
                                          <p:spTgt spid="1124388">
                                            <p:txEl>
                                              <p:pRg st="0" end="0"/>
                                            </p:txEl>
                                          </p:spTgt>
                                        </p:tgtEl>
                                      </p:cBhvr>
                                    </p:animEffect>
                                  </p:childTnLst>
                                </p:cTn>
                              </p:par>
                            </p:childTnLst>
                          </p:cTn>
                        </p:par>
                        <p:par>
                          <p:cTn id="99" fill="hold">
                            <p:stCondLst>
                              <p:cond delay="1000"/>
                            </p:stCondLst>
                            <p:childTnLst>
                              <p:par>
                                <p:cTn id="100" presetID="9" presetClass="entr" presetSubtype="0" fill="hold" grpId="0" nodeType="afterEffect">
                                  <p:stCondLst>
                                    <p:cond delay="0"/>
                                  </p:stCondLst>
                                  <p:childTnLst>
                                    <p:set>
                                      <p:cBhvr>
                                        <p:cTn id="101" dur="1" fill="hold">
                                          <p:stCondLst>
                                            <p:cond delay="0"/>
                                          </p:stCondLst>
                                        </p:cTn>
                                        <p:tgtEl>
                                          <p:spTgt spid="1124388">
                                            <p:txEl>
                                              <p:pRg st="1" end="1"/>
                                            </p:txEl>
                                          </p:spTgt>
                                        </p:tgtEl>
                                        <p:attrNameLst>
                                          <p:attrName>style.visibility</p:attrName>
                                        </p:attrNameLst>
                                      </p:cBhvr>
                                      <p:to>
                                        <p:strVal val="visible"/>
                                      </p:to>
                                    </p:set>
                                    <p:animEffect transition="in" filter="dissolve">
                                      <p:cBhvr>
                                        <p:cTn id="102" dur="500"/>
                                        <p:tgtEl>
                                          <p:spTgt spid="1124388">
                                            <p:txEl>
                                              <p:pRg st="1" end="1"/>
                                            </p:txEl>
                                          </p:spTgt>
                                        </p:tgtEl>
                                      </p:cBhvr>
                                    </p:animEffect>
                                  </p:childTnLst>
                                </p:cTn>
                              </p:par>
                            </p:childTnLst>
                          </p:cTn>
                        </p:par>
                        <p:par>
                          <p:cTn id="103" fill="hold">
                            <p:stCondLst>
                              <p:cond delay="1500"/>
                            </p:stCondLst>
                            <p:childTnLst>
                              <p:par>
                                <p:cTn id="104" presetID="9" presetClass="entr" presetSubtype="0" fill="hold" grpId="0" nodeType="afterEffect">
                                  <p:stCondLst>
                                    <p:cond delay="0"/>
                                  </p:stCondLst>
                                  <p:childTnLst>
                                    <p:set>
                                      <p:cBhvr>
                                        <p:cTn id="105" dur="1" fill="hold">
                                          <p:stCondLst>
                                            <p:cond delay="0"/>
                                          </p:stCondLst>
                                        </p:cTn>
                                        <p:tgtEl>
                                          <p:spTgt spid="1124389"/>
                                        </p:tgtEl>
                                        <p:attrNameLst>
                                          <p:attrName>style.visibility</p:attrName>
                                        </p:attrNameLst>
                                      </p:cBhvr>
                                      <p:to>
                                        <p:strVal val="visible"/>
                                      </p:to>
                                    </p:set>
                                    <p:animEffect transition="in" filter="dissolve">
                                      <p:cBhvr>
                                        <p:cTn id="106" dur="500"/>
                                        <p:tgtEl>
                                          <p:spTgt spid="1124389"/>
                                        </p:tgtEl>
                                      </p:cBhvr>
                                    </p:animEffect>
                                  </p:childTnLst>
                                </p:cTn>
                              </p:par>
                            </p:childTnLst>
                          </p:cTn>
                        </p:par>
                        <p:par>
                          <p:cTn id="107" fill="hold">
                            <p:stCondLst>
                              <p:cond delay="2000"/>
                            </p:stCondLst>
                            <p:childTnLst>
                              <p:par>
                                <p:cTn id="108" presetID="9" presetClass="entr" presetSubtype="0" fill="hold" grpId="0" nodeType="afterEffect">
                                  <p:stCondLst>
                                    <p:cond delay="0"/>
                                  </p:stCondLst>
                                  <p:childTnLst>
                                    <p:set>
                                      <p:cBhvr>
                                        <p:cTn id="109" dur="1" fill="hold">
                                          <p:stCondLst>
                                            <p:cond delay="0"/>
                                          </p:stCondLst>
                                        </p:cTn>
                                        <p:tgtEl>
                                          <p:spTgt spid="1124390">
                                            <p:txEl>
                                              <p:pRg st="0" end="0"/>
                                            </p:txEl>
                                          </p:spTgt>
                                        </p:tgtEl>
                                        <p:attrNameLst>
                                          <p:attrName>style.visibility</p:attrName>
                                        </p:attrNameLst>
                                      </p:cBhvr>
                                      <p:to>
                                        <p:strVal val="visible"/>
                                      </p:to>
                                    </p:set>
                                    <p:animEffect transition="in" filter="dissolve">
                                      <p:cBhvr>
                                        <p:cTn id="110" dur="500"/>
                                        <p:tgtEl>
                                          <p:spTgt spid="1124390">
                                            <p:txEl>
                                              <p:pRg st="0" end="0"/>
                                            </p:txEl>
                                          </p:spTgt>
                                        </p:tgtEl>
                                      </p:cBhvr>
                                    </p:animEffect>
                                  </p:childTnLst>
                                </p:cTn>
                              </p:par>
                            </p:childTnLst>
                          </p:cTn>
                        </p:par>
                        <p:par>
                          <p:cTn id="111" fill="hold">
                            <p:stCondLst>
                              <p:cond delay="2500"/>
                            </p:stCondLst>
                            <p:childTnLst>
                              <p:par>
                                <p:cTn id="112" presetID="9" presetClass="entr" presetSubtype="0" fill="hold" grpId="0" nodeType="afterEffect">
                                  <p:stCondLst>
                                    <p:cond delay="0"/>
                                  </p:stCondLst>
                                  <p:childTnLst>
                                    <p:set>
                                      <p:cBhvr>
                                        <p:cTn id="113" dur="1" fill="hold">
                                          <p:stCondLst>
                                            <p:cond delay="0"/>
                                          </p:stCondLst>
                                        </p:cTn>
                                        <p:tgtEl>
                                          <p:spTgt spid="1124390">
                                            <p:txEl>
                                              <p:pRg st="1" end="1"/>
                                            </p:txEl>
                                          </p:spTgt>
                                        </p:tgtEl>
                                        <p:attrNameLst>
                                          <p:attrName>style.visibility</p:attrName>
                                        </p:attrNameLst>
                                      </p:cBhvr>
                                      <p:to>
                                        <p:strVal val="visible"/>
                                      </p:to>
                                    </p:set>
                                    <p:animEffect transition="in" filter="dissolve">
                                      <p:cBhvr>
                                        <p:cTn id="114" dur="500"/>
                                        <p:tgtEl>
                                          <p:spTgt spid="1124390">
                                            <p:txEl>
                                              <p:pRg st="1" end="1"/>
                                            </p:txEl>
                                          </p:spTgt>
                                        </p:tgtEl>
                                      </p:cBhvr>
                                    </p:animEffect>
                                  </p:childTnLst>
                                </p:cTn>
                              </p:par>
                            </p:childTnLst>
                          </p:cTn>
                        </p:par>
                        <p:par>
                          <p:cTn id="115" fill="hold">
                            <p:stCondLst>
                              <p:cond delay="3000"/>
                            </p:stCondLst>
                            <p:childTnLst>
                              <p:par>
                                <p:cTn id="116" presetID="9" presetClass="entr" presetSubtype="0" fill="hold" grpId="0" nodeType="afterEffect">
                                  <p:stCondLst>
                                    <p:cond delay="0"/>
                                  </p:stCondLst>
                                  <p:childTnLst>
                                    <p:set>
                                      <p:cBhvr>
                                        <p:cTn id="117" dur="1" fill="hold">
                                          <p:stCondLst>
                                            <p:cond delay="0"/>
                                          </p:stCondLst>
                                        </p:cTn>
                                        <p:tgtEl>
                                          <p:spTgt spid="1124391"/>
                                        </p:tgtEl>
                                        <p:attrNameLst>
                                          <p:attrName>style.visibility</p:attrName>
                                        </p:attrNameLst>
                                      </p:cBhvr>
                                      <p:to>
                                        <p:strVal val="visible"/>
                                      </p:to>
                                    </p:set>
                                    <p:animEffect transition="in" filter="dissolve">
                                      <p:cBhvr>
                                        <p:cTn id="118" dur="500"/>
                                        <p:tgtEl>
                                          <p:spTgt spid="1124391"/>
                                        </p:tgtEl>
                                      </p:cBhvr>
                                    </p:animEffect>
                                  </p:childTnLst>
                                </p:cTn>
                              </p:par>
                            </p:childTnLst>
                          </p:cTn>
                        </p:par>
                      </p:childTnLst>
                    </p:cTn>
                  </p:par>
                  <p:par>
                    <p:cTn id="119" fill="hold">
                      <p:stCondLst>
                        <p:cond delay="indefinite"/>
                      </p:stCondLst>
                      <p:childTnLst>
                        <p:par>
                          <p:cTn id="120" fill="hold">
                            <p:stCondLst>
                              <p:cond delay="0"/>
                            </p:stCondLst>
                            <p:childTnLst>
                              <p:par>
                                <p:cTn id="121" presetID="9" presetClass="entr" presetSubtype="0" fill="hold" grpId="0" nodeType="clickEffect">
                                  <p:stCondLst>
                                    <p:cond delay="0"/>
                                  </p:stCondLst>
                                  <p:childTnLst>
                                    <p:set>
                                      <p:cBhvr>
                                        <p:cTn id="122" dur="1" fill="hold">
                                          <p:stCondLst>
                                            <p:cond delay="0"/>
                                          </p:stCondLst>
                                        </p:cTn>
                                        <p:tgtEl>
                                          <p:spTgt spid="1124386">
                                            <p:txEl>
                                              <p:pRg st="0" end="0"/>
                                            </p:txEl>
                                          </p:spTgt>
                                        </p:tgtEl>
                                        <p:attrNameLst>
                                          <p:attrName>style.visibility</p:attrName>
                                        </p:attrNameLst>
                                      </p:cBhvr>
                                      <p:to>
                                        <p:strVal val="visible"/>
                                      </p:to>
                                    </p:set>
                                    <p:animEffect transition="in" filter="dissolve">
                                      <p:cBhvr>
                                        <p:cTn id="123" dur="500"/>
                                        <p:tgtEl>
                                          <p:spTgt spid="1124386">
                                            <p:txEl>
                                              <p:pRg st="0" end="0"/>
                                            </p:txEl>
                                          </p:spTgt>
                                        </p:tgtEl>
                                      </p:cBhvr>
                                    </p:animEffect>
                                  </p:childTnLst>
                                </p:cTn>
                              </p:par>
                            </p:childTnLst>
                          </p:cTn>
                        </p:par>
                      </p:childTnLst>
                    </p:cTn>
                  </p:par>
                  <p:par>
                    <p:cTn id="124" fill="hold">
                      <p:stCondLst>
                        <p:cond delay="indefinite"/>
                      </p:stCondLst>
                      <p:childTnLst>
                        <p:par>
                          <p:cTn id="125" fill="hold">
                            <p:stCondLst>
                              <p:cond delay="0"/>
                            </p:stCondLst>
                            <p:childTnLst>
                              <p:par>
                                <p:cTn id="126" presetID="9" presetClass="entr" presetSubtype="0" fill="hold" grpId="0" nodeType="clickEffect">
                                  <p:stCondLst>
                                    <p:cond delay="0"/>
                                  </p:stCondLst>
                                  <p:childTnLst>
                                    <p:set>
                                      <p:cBhvr>
                                        <p:cTn id="127" dur="1" fill="hold">
                                          <p:stCondLst>
                                            <p:cond delay="0"/>
                                          </p:stCondLst>
                                        </p:cTn>
                                        <p:tgtEl>
                                          <p:spTgt spid="1124386">
                                            <p:txEl>
                                              <p:pRg st="1" end="1"/>
                                            </p:txEl>
                                          </p:spTgt>
                                        </p:tgtEl>
                                        <p:attrNameLst>
                                          <p:attrName>style.visibility</p:attrName>
                                        </p:attrNameLst>
                                      </p:cBhvr>
                                      <p:to>
                                        <p:strVal val="visible"/>
                                      </p:to>
                                    </p:set>
                                    <p:animEffect transition="in" filter="dissolve">
                                      <p:cBhvr>
                                        <p:cTn id="128" dur="500"/>
                                        <p:tgtEl>
                                          <p:spTgt spid="1124386">
                                            <p:txEl>
                                              <p:pRg st="1" end="1"/>
                                            </p:txEl>
                                          </p:spTgt>
                                        </p:tgtEl>
                                      </p:cBhvr>
                                    </p:animEffect>
                                  </p:childTnLst>
                                </p:cTn>
                              </p:par>
                            </p:childTnLst>
                          </p:cTn>
                        </p:par>
                      </p:childTnLst>
                    </p:cTn>
                  </p:par>
                  <p:par>
                    <p:cTn id="129" fill="hold">
                      <p:stCondLst>
                        <p:cond delay="indefinite"/>
                      </p:stCondLst>
                      <p:childTnLst>
                        <p:par>
                          <p:cTn id="130" fill="hold">
                            <p:stCondLst>
                              <p:cond delay="0"/>
                            </p:stCondLst>
                            <p:childTnLst>
                              <p:par>
                                <p:cTn id="131" presetID="9" presetClass="entr" presetSubtype="0" fill="hold" grpId="0" nodeType="clickEffect">
                                  <p:stCondLst>
                                    <p:cond delay="0"/>
                                  </p:stCondLst>
                                  <p:childTnLst>
                                    <p:set>
                                      <p:cBhvr>
                                        <p:cTn id="132" dur="1" fill="hold">
                                          <p:stCondLst>
                                            <p:cond delay="0"/>
                                          </p:stCondLst>
                                        </p:cTn>
                                        <p:tgtEl>
                                          <p:spTgt spid="1124386">
                                            <p:txEl>
                                              <p:pRg st="2" end="2"/>
                                            </p:txEl>
                                          </p:spTgt>
                                        </p:tgtEl>
                                        <p:attrNameLst>
                                          <p:attrName>style.visibility</p:attrName>
                                        </p:attrNameLst>
                                      </p:cBhvr>
                                      <p:to>
                                        <p:strVal val="visible"/>
                                      </p:to>
                                    </p:set>
                                    <p:animEffect transition="in" filter="dissolve">
                                      <p:cBhvr>
                                        <p:cTn id="133" dur="500"/>
                                        <p:tgtEl>
                                          <p:spTgt spid="1124386">
                                            <p:txEl>
                                              <p:pRg st="2" end="2"/>
                                            </p:txEl>
                                          </p:spTgt>
                                        </p:tgtEl>
                                      </p:cBhvr>
                                    </p:animEffect>
                                  </p:childTnLst>
                                </p:cTn>
                              </p:par>
                            </p:childTnLst>
                          </p:cTn>
                        </p:par>
                      </p:childTnLst>
                    </p:cTn>
                  </p:par>
                  <p:par>
                    <p:cTn id="134" fill="hold">
                      <p:stCondLst>
                        <p:cond delay="indefinite"/>
                      </p:stCondLst>
                      <p:childTnLst>
                        <p:par>
                          <p:cTn id="135" fill="hold">
                            <p:stCondLst>
                              <p:cond delay="0"/>
                            </p:stCondLst>
                            <p:childTnLst>
                              <p:par>
                                <p:cTn id="136" presetID="9" presetClass="entr" presetSubtype="0" fill="hold" grpId="0" nodeType="clickEffect">
                                  <p:stCondLst>
                                    <p:cond delay="0"/>
                                  </p:stCondLst>
                                  <p:childTnLst>
                                    <p:set>
                                      <p:cBhvr>
                                        <p:cTn id="137" dur="1" fill="hold">
                                          <p:stCondLst>
                                            <p:cond delay="0"/>
                                          </p:stCondLst>
                                        </p:cTn>
                                        <p:tgtEl>
                                          <p:spTgt spid="1124386">
                                            <p:txEl>
                                              <p:pRg st="3" end="3"/>
                                            </p:txEl>
                                          </p:spTgt>
                                        </p:tgtEl>
                                        <p:attrNameLst>
                                          <p:attrName>style.visibility</p:attrName>
                                        </p:attrNameLst>
                                      </p:cBhvr>
                                      <p:to>
                                        <p:strVal val="visible"/>
                                      </p:to>
                                    </p:set>
                                    <p:animEffect transition="in" filter="dissolve">
                                      <p:cBhvr>
                                        <p:cTn id="138" dur="500"/>
                                        <p:tgtEl>
                                          <p:spTgt spid="1124386">
                                            <p:txEl>
                                              <p:pRg st="3" end="3"/>
                                            </p:txEl>
                                          </p:spTgt>
                                        </p:tgtEl>
                                      </p:cBhvr>
                                    </p:animEffect>
                                  </p:childTnLst>
                                </p:cTn>
                              </p:par>
                            </p:childTnLst>
                          </p:cTn>
                        </p:par>
                      </p:childTnLst>
                    </p:cTn>
                  </p:par>
                  <p:par>
                    <p:cTn id="139" fill="hold">
                      <p:stCondLst>
                        <p:cond delay="indefinite"/>
                      </p:stCondLst>
                      <p:childTnLst>
                        <p:par>
                          <p:cTn id="140" fill="hold">
                            <p:stCondLst>
                              <p:cond delay="0"/>
                            </p:stCondLst>
                            <p:childTnLst>
                              <p:par>
                                <p:cTn id="141" presetID="9" presetClass="entr" presetSubtype="0" fill="hold" grpId="0" nodeType="clickEffect">
                                  <p:stCondLst>
                                    <p:cond delay="0"/>
                                  </p:stCondLst>
                                  <p:childTnLst>
                                    <p:set>
                                      <p:cBhvr>
                                        <p:cTn id="142" dur="1" fill="hold">
                                          <p:stCondLst>
                                            <p:cond delay="0"/>
                                          </p:stCondLst>
                                        </p:cTn>
                                        <p:tgtEl>
                                          <p:spTgt spid="1124386">
                                            <p:txEl>
                                              <p:pRg st="4" end="4"/>
                                            </p:txEl>
                                          </p:spTgt>
                                        </p:tgtEl>
                                        <p:attrNameLst>
                                          <p:attrName>style.visibility</p:attrName>
                                        </p:attrNameLst>
                                      </p:cBhvr>
                                      <p:to>
                                        <p:strVal val="visible"/>
                                      </p:to>
                                    </p:set>
                                    <p:animEffect transition="in" filter="dissolve">
                                      <p:cBhvr>
                                        <p:cTn id="143" dur="500"/>
                                        <p:tgtEl>
                                          <p:spTgt spid="1124386">
                                            <p:txEl>
                                              <p:pRg st="4" end="4"/>
                                            </p:txEl>
                                          </p:spTgt>
                                        </p:tgtEl>
                                      </p:cBhvr>
                                    </p:animEffect>
                                  </p:childTnLst>
                                </p:cTn>
                              </p:par>
                            </p:childTnLst>
                          </p:cTn>
                        </p:par>
                      </p:childTnLst>
                    </p:cTn>
                  </p:par>
                  <p:par>
                    <p:cTn id="144" fill="hold">
                      <p:stCondLst>
                        <p:cond delay="indefinite"/>
                      </p:stCondLst>
                      <p:childTnLst>
                        <p:par>
                          <p:cTn id="145" fill="hold">
                            <p:stCondLst>
                              <p:cond delay="0"/>
                            </p:stCondLst>
                            <p:childTnLst>
                              <p:par>
                                <p:cTn id="146" presetID="9" presetClass="entr" presetSubtype="0" fill="hold" grpId="0" nodeType="clickEffect">
                                  <p:stCondLst>
                                    <p:cond delay="0"/>
                                  </p:stCondLst>
                                  <p:childTnLst>
                                    <p:set>
                                      <p:cBhvr>
                                        <p:cTn id="147" dur="1" fill="hold">
                                          <p:stCondLst>
                                            <p:cond delay="0"/>
                                          </p:stCondLst>
                                        </p:cTn>
                                        <p:tgtEl>
                                          <p:spTgt spid="1124386">
                                            <p:txEl>
                                              <p:pRg st="5" end="5"/>
                                            </p:txEl>
                                          </p:spTgt>
                                        </p:tgtEl>
                                        <p:attrNameLst>
                                          <p:attrName>style.visibility</p:attrName>
                                        </p:attrNameLst>
                                      </p:cBhvr>
                                      <p:to>
                                        <p:strVal val="visible"/>
                                      </p:to>
                                    </p:set>
                                    <p:animEffect transition="in" filter="dissolve">
                                      <p:cBhvr>
                                        <p:cTn id="148" dur="500"/>
                                        <p:tgtEl>
                                          <p:spTgt spid="1124386">
                                            <p:txEl>
                                              <p:pRg st="5" end="5"/>
                                            </p:txEl>
                                          </p:spTgt>
                                        </p:tgtEl>
                                      </p:cBhvr>
                                    </p:animEffect>
                                  </p:childTnLst>
                                </p:cTn>
                              </p:par>
                            </p:childTnLst>
                          </p:cTn>
                        </p:par>
                      </p:childTnLst>
                    </p:cTn>
                  </p:par>
                  <p:par>
                    <p:cTn id="149" fill="hold">
                      <p:stCondLst>
                        <p:cond delay="indefinite"/>
                      </p:stCondLst>
                      <p:childTnLst>
                        <p:par>
                          <p:cTn id="150" fill="hold">
                            <p:stCondLst>
                              <p:cond delay="0"/>
                            </p:stCondLst>
                            <p:childTnLst>
                              <p:par>
                                <p:cTn id="151" presetID="9" presetClass="entr" presetSubtype="0" fill="hold" grpId="0" nodeType="clickEffect">
                                  <p:stCondLst>
                                    <p:cond delay="0"/>
                                  </p:stCondLst>
                                  <p:childTnLst>
                                    <p:set>
                                      <p:cBhvr>
                                        <p:cTn id="152" dur="1" fill="hold">
                                          <p:stCondLst>
                                            <p:cond delay="0"/>
                                          </p:stCondLst>
                                        </p:cTn>
                                        <p:tgtEl>
                                          <p:spTgt spid="1124392">
                                            <p:txEl>
                                              <p:pRg st="0" end="0"/>
                                            </p:txEl>
                                          </p:spTgt>
                                        </p:tgtEl>
                                        <p:attrNameLst>
                                          <p:attrName>style.visibility</p:attrName>
                                        </p:attrNameLst>
                                      </p:cBhvr>
                                      <p:to>
                                        <p:strVal val="visible"/>
                                      </p:to>
                                    </p:set>
                                    <p:animEffect transition="in" filter="dissolve">
                                      <p:cBhvr>
                                        <p:cTn id="153" dur="500"/>
                                        <p:tgtEl>
                                          <p:spTgt spid="1124392">
                                            <p:txEl>
                                              <p:pRg st="0" end="0"/>
                                            </p:txEl>
                                          </p:spTgt>
                                        </p:tgtEl>
                                      </p:cBhvr>
                                    </p:animEffect>
                                  </p:childTnLst>
                                </p:cTn>
                              </p:par>
                            </p:childTnLst>
                          </p:cTn>
                        </p:par>
                        <p:par>
                          <p:cTn id="154" fill="hold">
                            <p:stCondLst>
                              <p:cond delay="500"/>
                            </p:stCondLst>
                            <p:childTnLst>
                              <p:par>
                                <p:cTn id="155" presetID="9" presetClass="entr" presetSubtype="0" fill="hold" grpId="0" nodeType="afterEffect">
                                  <p:stCondLst>
                                    <p:cond delay="0"/>
                                  </p:stCondLst>
                                  <p:childTnLst>
                                    <p:set>
                                      <p:cBhvr>
                                        <p:cTn id="156" dur="1" fill="hold">
                                          <p:stCondLst>
                                            <p:cond delay="0"/>
                                          </p:stCondLst>
                                        </p:cTn>
                                        <p:tgtEl>
                                          <p:spTgt spid="1124393"/>
                                        </p:tgtEl>
                                        <p:attrNameLst>
                                          <p:attrName>style.visibility</p:attrName>
                                        </p:attrNameLst>
                                      </p:cBhvr>
                                      <p:to>
                                        <p:strVal val="visible"/>
                                      </p:to>
                                    </p:set>
                                    <p:animEffect transition="in" filter="dissolve">
                                      <p:cBhvr>
                                        <p:cTn id="157" dur="500"/>
                                        <p:tgtEl>
                                          <p:spTgt spid="1124393"/>
                                        </p:tgtEl>
                                      </p:cBhvr>
                                    </p:animEffect>
                                  </p:childTnLst>
                                </p:cTn>
                              </p:par>
                              <p:par>
                                <p:cTn id="158" presetID="9" presetClass="entr" presetSubtype="0" fill="hold" grpId="0" nodeType="withEffect">
                                  <p:stCondLst>
                                    <p:cond delay="0"/>
                                  </p:stCondLst>
                                  <p:childTnLst>
                                    <p:set>
                                      <p:cBhvr>
                                        <p:cTn id="159" dur="1" fill="hold">
                                          <p:stCondLst>
                                            <p:cond delay="0"/>
                                          </p:stCondLst>
                                        </p:cTn>
                                        <p:tgtEl>
                                          <p:spTgt spid="1124398"/>
                                        </p:tgtEl>
                                        <p:attrNameLst>
                                          <p:attrName>style.visibility</p:attrName>
                                        </p:attrNameLst>
                                      </p:cBhvr>
                                      <p:to>
                                        <p:strVal val="visible"/>
                                      </p:to>
                                    </p:set>
                                    <p:animEffect transition="in" filter="dissolve">
                                      <p:cBhvr>
                                        <p:cTn id="160" dur="500"/>
                                        <p:tgtEl>
                                          <p:spTgt spid="1124398"/>
                                        </p:tgtEl>
                                      </p:cBhvr>
                                    </p:animEffect>
                                  </p:childTnLst>
                                </p:cTn>
                              </p:par>
                            </p:childTnLst>
                          </p:cTn>
                        </p:par>
                        <p:par>
                          <p:cTn id="161" fill="hold">
                            <p:stCondLst>
                              <p:cond delay="1000"/>
                            </p:stCondLst>
                            <p:childTnLst>
                              <p:par>
                                <p:cTn id="162" presetID="9" presetClass="entr" presetSubtype="0" fill="hold" grpId="0" nodeType="afterEffect">
                                  <p:stCondLst>
                                    <p:cond delay="0"/>
                                  </p:stCondLst>
                                  <p:childTnLst>
                                    <p:set>
                                      <p:cBhvr>
                                        <p:cTn id="163" dur="1" fill="hold">
                                          <p:stCondLst>
                                            <p:cond delay="0"/>
                                          </p:stCondLst>
                                        </p:cTn>
                                        <p:tgtEl>
                                          <p:spTgt spid="1124394"/>
                                        </p:tgtEl>
                                        <p:attrNameLst>
                                          <p:attrName>style.visibility</p:attrName>
                                        </p:attrNameLst>
                                      </p:cBhvr>
                                      <p:to>
                                        <p:strVal val="visible"/>
                                      </p:to>
                                    </p:set>
                                    <p:animEffect transition="in" filter="dissolve">
                                      <p:cBhvr>
                                        <p:cTn id="164" dur="500"/>
                                        <p:tgtEl>
                                          <p:spTgt spid="1124394"/>
                                        </p:tgtEl>
                                      </p:cBhvr>
                                    </p:animEffect>
                                  </p:childTnLst>
                                </p:cTn>
                              </p:par>
                            </p:childTnLst>
                          </p:cTn>
                        </p:par>
                        <p:par>
                          <p:cTn id="165" fill="hold">
                            <p:stCondLst>
                              <p:cond delay="1500"/>
                            </p:stCondLst>
                            <p:childTnLst>
                              <p:par>
                                <p:cTn id="166" presetID="9" presetClass="entr" presetSubtype="0" fill="hold" grpId="0" nodeType="afterEffect">
                                  <p:stCondLst>
                                    <p:cond delay="0"/>
                                  </p:stCondLst>
                                  <p:childTnLst>
                                    <p:set>
                                      <p:cBhvr>
                                        <p:cTn id="167" dur="1" fill="hold">
                                          <p:stCondLst>
                                            <p:cond delay="0"/>
                                          </p:stCondLst>
                                        </p:cTn>
                                        <p:tgtEl>
                                          <p:spTgt spid="1124395">
                                            <p:txEl>
                                              <p:pRg st="0" end="0"/>
                                            </p:txEl>
                                          </p:spTgt>
                                        </p:tgtEl>
                                        <p:attrNameLst>
                                          <p:attrName>style.visibility</p:attrName>
                                        </p:attrNameLst>
                                      </p:cBhvr>
                                      <p:to>
                                        <p:strVal val="visible"/>
                                      </p:to>
                                    </p:set>
                                    <p:animEffect transition="in" filter="dissolve">
                                      <p:cBhvr>
                                        <p:cTn id="168" dur="500"/>
                                        <p:tgtEl>
                                          <p:spTgt spid="1124395">
                                            <p:txEl>
                                              <p:pRg st="0" end="0"/>
                                            </p:txEl>
                                          </p:spTgt>
                                        </p:tgtEl>
                                      </p:cBhvr>
                                    </p:animEffect>
                                  </p:childTnLst>
                                </p:cTn>
                              </p:par>
                            </p:childTnLst>
                          </p:cTn>
                        </p:par>
                        <p:par>
                          <p:cTn id="169" fill="hold">
                            <p:stCondLst>
                              <p:cond delay="2000"/>
                            </p:stCondLst>
                            <p:childTnLst>
                              <p:par>
                                <p:cTn id="170" presetID="9" presetClass="entr" presetSubtype="0" fill="hold" grpId="0" nodeType="afterEffect">
                                  <p:stCondLst>
                                    <p:cond delay="0"/>
                                  </p:stCondLst>
                                  <p:childTnLst>
                                    <p:set>
                                      <p:cBhvr>
                                        <p:cTn id="171" dur="1" fill="hold">
                                          <p:stCondLst>
                                            <p:cond delay="0"/>
                                          </p:stCondLst>
                                        </p:cTn>
                                        <p:tgtEl>
                                          <p:spTgt spid="1124396">
                                            <p:txEl>
                                              <p:pRg st="0" end="0"/>
                                            </p:txEl>
                                          </p:spTgt>
                                        </p:tgtEl>
                                        <p:attrNameLst>
                                          <p:attrName>style.visibility</p:attrName>
                                        </p:attrNameLst>
                                      </p:cBhvr>
                                      <p:to>
                                        <p:strVal val="visible"/>
                                      </p:to>
                                    </p:set>
                                    <p:animEffect transition="in" filter="dissolve">
                                      <p:cBhvr>
                                        <p:cTn id="172" dur="500"/>
                                        <p:tgtEl>
                                          <p:spTgt spid="1124396">
                                            <p:txEl>
                                              <p:pRg st="0" end="0"/>
                                            </p:txEl>
                                          </p:spTgt>
                                        </p:tgtEl>
                                      </p:cBhvr>
                                    </p:animEffect>
                                  </p:childTnLst>
                                </p:cTn>
                              </p:par>
                            </p:childTnLst>
                          </p:cTn>
                        </p:par>
                      </p:childTnLst>
                    </p:cTn>
                  </p:par>
                  <p:par>
                    <p:cTn id="173" fill="hold">
                      <p:stCondLst>
                        <p:cond delay="indefinite"/>
                      </p:stCondLst>
                      <p:childTnLst>
                        <p:par>
                          <p:cTn id="174" fill="hold">
                            <p:stCondLst>
                              <p:cond delay="0"/>
                            </p:stCondLst>
                            <p:childTnLst>
                              <p:par>
                                <p:cTn id="175" presetID="15" presetClass="entr" presetSubtype="0" fill="hold" grpId="0" nodeType="clickEffect">
                                  <p:stCondLst>
                                    <p:cond delay="0"/>
                                  </p:stCondLst>
                                  <p:childTnLst>
                                    <p:set>
                                      <p:cBhvr>
                                        <p:cTn id="176" dur="1" fill="hold">
                                          <p:stCondLst>
                                            <p:cond delay="0"/>
                                          </p:stCondLst>
                                        </p:cTn>
                                        <p:tgtEl>
                                          <p:spTgt spid="1124397"/>
                                        </p:tgtEl>
                                        <p:attrNameLst>
                                          <p:attrName>style.visibility</p:attrName>
                                        </p:attrNameLst>
                                      </p:cBhvr>
                                      <p:to>
                                        <p:strVal val="visible"/>
                                      </p:to>
                                    </p:set>
                                    <p:anim calcmode="lin" valueType="num">
                                      <p:cBhvr>
                                        <p:cTn id="177" dur="1000" fill="hold"/>
                                        <p:tgtEl>
                                          <p:spTgt spid="1124397"/>
                                        </p:tgtEl>
                                        <p:attrNameLst>
                                          <p:attrName>ppt_w</p:attrName>
                                        </p:attrNameLst>
                                      </p:cBhvr>
                                      <p:tavLst>
                                        <p:tav tm="0">
                                          <p:val>
                                            <p:fltVal val="0"/>
                                          </p:val>
                                        </p:tav>
                                        <p:tav tm="100000">
                                          <p:val>
                                            <p:strVal val="#ppt_w"/>
                                          </p:val>
                                        </p:tav>
                                      </p:tavLst>
                                    </p:anim>
                                    <p:anim calcmode="lin" valueType="num">
                                      <p:cBhvr>
                                        <p:cTn id="178" dur="1000" fill="hold"/>
                                        <p:tgtEl>
                                          <p:spTgt spid="1124397"/>
                                        </p:tgtEl>
                                        <p:attrNameLst>
                                          <p:attrName>ppt_h</p:attrName>
                                        </p:attrNameLst>
                                      </p:cBhvr>
                                      <p:tavLst>
                                        <p:tav tm="0">
                                          <p:val>
                                            <p:fltVal val="0"/>
                                          </p:val>
                                        </p:tav>
                                        <p:tav tm="100000">
                                          <p:val>
                                            <p:strVal val="#ppt_h"/>
                                          </p:val>
                                        </p:tav>
                                      </p:tavLst>
                                    </p:anim>
                                    <p:anim calcmode="lin" valueType="num">
                                      <p:cBhvr>
                                        <p:cTn id="179" dur="1000" fill="hold"/>
                                        <p:tgtEl>
                                          <p:spTgt spid="1124397"/>
                                        </p:tgtEl>
                                        <p:attrNameLst>
                                          <p:attrName>ppt_x</p:attrName>
                                        </p:attrNameLst>
                                      </p:cBhvr>
                                      <p:tavLst>
                                        <p:tav tm="0" fmla="#ppt_x+(cos(-2*pi*(1-$))*-#ppt_x-sin(-2*pi*(1-$))*(1-#ppt_y))*(1-$)">
                                          <p:val>
                                            <p:fltVal val="0"/>
                                          </p:val>
                                        </p:tav>
                                        <p:tav tm="100000">
                                          <p:val>
                                            <p:fltVal val="1"/>
                                          </p:val>
                                        </p:tav>
                                      </p:tavLst>
                                    </p:anim>
                                    <p:anim calcmode="lin" valueType="num">
                                      <p:cBhvr>
                                        <p:cTn id="180" dur="1000" fill="hold"/>
                                        <p:tgtEl>
                                          <p:spTgt spid="112439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75"/>
                                            </p:cond>
                                          </p:stCondLst>
                                          <p:endCondLst>
                                            <p:cond evt="onStopAudio" delay="0">
                                              <p:tgtEl>
                                                <p:sldTgt/>
                                              </p:tgtEl>
                                            </p:cond>
                                          </p:endCondLst>
                                        </p:cTn>
                                        <p:tgtEl>
                                          <p:sndTgt r:embed="rId3" name="chimes.wav"/>
                                        </p:tgtEl>
                                      </p:cMediaNode>
                                    </p:audio>
                                  </p:subTnLst>
                                </p:cTn>
                              </p:par>
                            </p:childTnLst>
                          </p:cTn>
                        </p:par>
                      </p:childTnLst>
                    </p:cTn>
                  </p:par>
                  <p:par>
                    <p:cTn id="181" fill="hold">
                      <p:stCondLst>
                        <p:cond delay="indefinite"/>
                      </p:stCondLst>
                      <p:childTnLst>
                        <p:par>
                          <p:cTn id="182" fill="hold">
                            <p:stCondLst>
                              <p:cond delay="0"/>
                            </p:stCondLst>
                            <p:childTnLst>
                              <p:par>
                                <p:cTn id="183" presetID="53" presetClass="entr" presetSubtype="0" fill="hold" grpId="0" nodeType="clickEffect">
                                  <p:stCondLst>
                                    <p:cond delay="0"/>
                                  </p:stCondLst>
                                  <p:childTnLst>
                                    <p:set>
                                      <p:cBhvr>
                                        <p:cTn id="184" dur="1" fill="hold">
                                          <p:stCondLst>
                                            <p:cond delay="0"/>
                                          </p:stCondLst>
                                        </p:cTn>
                                        <p:tgtEl>
                                          <p:spTgt spid="1124399"/>
                                        </p:tgtEl>
                                        <p:attrNameLst>
                                          <p:attrName>style.visibility</p:attrName>
                                        </p:attrNameLst>
                                      </p:cBhvr>
                                      <p:to>
                                        <p:strVal val="visible"/>
                                      </p:to>
                                    </p:set>
                                    <p:anim calcmode="lin" valueType="num">
                                      <p:cBhvr>
                                        <p:cTn id="185" dur="500" fill="hold"/>
                                        <p:tgtEl>
                                          <p:spTgt spid="1124399"/>
                                        </p:tgtEl>
                                        <p:attrNameLst>
                                          <p:attrName>ppt_w</p:attrName>
                                        </p:attrNameLst>
                                      </p:cBhvr>
                                      <p:tavLst>
                                        <p:tav tm="0">
                                          <p:val>
                                            <p:fltVal val="0"/>
                                          </p:val>
                                        </p:tav>
                                        <p:tav tm="100000">
                                          <p:val>
                                            <p:strVal val="#ppt_w"/>
                                          </p:val>
                                        </p:tav>
                                      </p:tavLst>
                                    </p:anim>
                                    <p:anim calcmode="lin" valueType="num">
                                      <p:cBhvr>
                                        <p:cTn id="186" dur="500" fill="hold"/>
                                        <p:tgtEl>
                                          <p:spTgt spid="1124399"/>
                                        </p:tgtEl>
                                        <p:attrNameLst>
                                          <p:attrName>ppt_h</p:attrName>
                                        </p:attrNameLst>
                                      </p:cBhvr>
                                      <p:tavLst>
                                        <p:tav tm="0">
                                          <p:val>
                                            <p:fltVal val="0"/>
                                          </p:val>
                                        </p:tav>
                                        <p:tav tm="100000">
                                          <p:val>
                                            <p:strVal val="#ppt_h"/>
                                          </p:val>
                                        </p:tav>
                                      </p:tavLst>
                                    </p:anim>
                                    <p:animEffect transition="in" filter="fade">
                                      <p:cBhvr>
                                        <p:cTn id="187" dur="500"/>
                                        <p:tgtEl>
                                          <p:spTgt spid="1124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4363" grpId="0" autoUpdateAnimBg="0"/>
      <p:bldP spid="1124364" grpId="0"/>
      <p:bldP spid="1124365" grpId="0"/>
      <p:bldP spid="1124366" grpId="0"/>
      <p:bldP spid="1124367" grpId="0"/>
      <p:bldP spid="1124368" grpId="0"/>
      <p:bldP spid="1124369" grpId="0"/>
      <p:bldP spid="1124379" grpId="0" animBg="1"/>
      <p:bldP spid="1124380" grpId="0" animBg="1"/>
      <p:bldP spid="1124381" grpId="0" animBg="1"/>
      <p:bldP spid="1124382" grpId="0" animBg="1"/>
      <p:bldP spid="1124383" grpId="0" animBg="1"/>
      <p:bldP spid="1124384" grpId="0" animBg="1"/>
      <p:bldP spid="1124385" grpId="0"/>
      <p:bldP spid="1124386" grpId="0" build="p" autoUpdateAnimBg="0"/>
      <p:bldP spid="1124387" grpId="0" build="p" autoUpdateAnimBg="0"/>
      <p:bldP spid="1124388" grpId="0" build="p" autoUpdateAnimBg="0" advAuto="0"/>
      <p:bldP spid="1124389" grpId="0" animBg="1"/>
      <p:bldP spid="1124390" grpId="0" build="p" autoUpdateAnimBg="0" advAuto="0"/>
      <p:bldP spid="1124391" grpId="0" animBg="1"/>
      <p:bldP spid="1124392" grpId="0" build="p" autoUpdateAnimBg="0"/>
      <p:bldP spid="1124393" grpId="0" animBg="1"/>
      <p:bldP spid="1124394" grpId="0" animBg="1"/>
      <p:bldP spid="1124395" grpId="0" build="p" autoUpdateAnimBg="0" advAuto="0"/>
      <p:bldP spid="1124396" grpId="0" build="p" autoUpdateAnimBg="0" advAuto="0"/>
      <p:bldP spid="1124397" grpId="0" autoUpdateAnimBg="0"/>
      <p:bldP spid="1124398" grpId="0"/>
      <p:bldP spid="1124399"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p:txBody>
          <a:bodyPr/>
          <a:lstStyle/>
          <a:p>
            <a:pPr eaLnBrk="1" hangingPunct="1"/>
            <a:r>
              <a:rPr lang="en-US" smtClean="0"/>
              <a:t>Gas Stoichiometry</a:t>
            </a:r>
          </a:p>
        </p:txBody>
      </p:sp>
      <p:sp>
        <p:nvSpPr>
          <p:cNvPr id="224259" name="Text Box 3"/>
          <p:cNvSpPr txBox="1">
            <a:spLocks noChangeArrowheads="1"/>
          </p:cNvSpPr>
          <p:nvPr/>
        </p:nvSpPr>
        <p:spPr bwMode="auto">
          <a:xfrm>
            <a:off x="539750" y="1408113"/>
            <a:ext cx="8070850" cy="641350"/>
          </a:xfrm>
          <a:prstGeom prst="rect">
            <a:avLst/>
          </a:prstGeom>
          <a:noFill/>
          <a:ln w="9525">
            <a:noFill/>
            <a:miter lim="800000"/>
            <a:headEnd/>
            <a:tailEnd/>
          </a:ln>
        </p:spPr>
        <p:txBody>
          <a:bodyPr wrap="none">
            <a:spAutoFit/>
          </a:bodyPr>
          <a:lstStyle/>
          <a:p>
            <a:pPr algn="l"/>
            <a:r>
              <a:rPr lang="en-US" sz="1800">
                <a:solidFill>
                  <a:srgbClr val="000000"/>
                </a:solidFill>
              </a:rPr>
              <a:t>How many liters of chlorine gas are needed to react with excess sodium metal</a:t>
            </a:r>
          </a:p>
          <a:p>
            <a:pPr algn="l"/>
            <a:r>
              <a:rPr lang="en-US" sz="1800">
                <a:solidFill>
                  <a:srgbClr val="000000"/>
                </a:solidFill>
              </a:rPr>
              <a:t>to yield 5.0 g of sodium chloride when T = 25</a:t>
            </a:r>
            <a:r>
              <a:rPr lang="en-US" sz="1800" baseline="30000">
                <a:solidFill>
                  <a:srgbClr val="000000"/>
                </a:solidFill>
              </a:rPr>
              <a:t>o</a:t>
            </a:r>
            <a:r>
              <a:rPr lang="en-US" sz="1800">
                <a:solidFill>
                  <a:srgbClr val="000000"/>
                </a:solidFill>
              </a:rPr>
              <a:t>C and P = 0.95 atm?</a:t>
            </a:r>
          </a:p>
        </p:txBody>
      </p:sp>
      <p:sp>
        <p:nvSpPr>
          <p:cNvPr id="224260" name="Text Box 4"/>
          <p:cNvSpPr txBox="1">
            <a:spLocks noChangeArrowheads="1"/>
          </p:cNvSpPr>
          <p:nvPr/>
        </p:nvSpPr>
        <p:spPr bwMode="auto">
          <a:xfrm>
            <a:off x="2247900" y="2068513"/>
            <a:ext cx="4610100" cy="457200"/>
          </a:xfrm>
          <a:prstGeom prst="rect">
            <a:avLst/>
          </a:prstGeom>
          <a:noFill/>
          <a:ln w="9525">
            <a:noFill/>
            <a:miter lim="800000"/>
            <a:headEnd/>
            <a:tailEnd/>
          </a:ln>
        </p:spPr>
        <p:txBody>
          <a:bodyPr wrap="none">
            <a:spAutoFit/>
          </a:bodyPr>
          <a:lstStyle/>
          <a:p>
            <a:pPr algn="l"/>
            <a:r>
              <a:rPr lang="en-US" sz="2400">
                <a:solidFill>
                  <a:srgbClr val="000000"/>
                </a:solidFill>
              </a:rPr>
              <a:t>Na        +        Cl</a:t>
            </a:r>
            <a:r>
              <a:rPr lang="en-US" sz="2400" baseline="-25000">
                <a:solidFill>
                  <a:srgbClr val="000000"/>
                </a:solidFill>
              </a:rPr>
              <a:t>2</a:t>
            </a:r>
            <a:r>
              <a:rPr lang="en-US" sz="2400">
                <a:solidFill>
                  <a:srgbClr val="000000"/>
                </a:solidFill>
              </a:rPr>
              <a:t>                 NaCl</a:t>
            </a:r>
          </a:p>
        </p:txBody>
      </p:sp>
      <p:sp>
        <p:nvSpPr>
          <p:cNvPr id="224261" name="Line 5"/>
          <p:cNvSpPr>
            <a:spLocks noChangeShapeType="1"/>
          </p:cNvSpPr>
          <p:nvPr/>
        </p:nvSpPr>
        <p:spPr bwMode="auto">
          <a:xfrm>
            <a:off x="4930775" y="2333625"/>
            <a:ext cx="685800" cy="0"/>
          </a:xfrm>
          <a:prstGeom prst="line">
            <a:avLst/>
          </a:prstGeom>
          <a:noFill/>
          <a:ln w="19050">
            <a:solidFill>
              <a:schemeClr val="tx1"/>
            </a:solidFill>
            <a:round/>
            <a:headEnd/>
            <a:tailEnd type="triangle" w="med" len="med"/>
          </a:ln>
        </p:spPr>
        <p:txBody>
          <a:bodyPr/>
          <a:lstStyle/>
          <a:p>
            <a:endParaRPr lang="en-US">
              <a:solidFill>
                <a:srgbClr val="000000"/>
              </a:solidFill>
            </a:endParaRPr>
          </a:p>
        </p:txBody>
      </p:sp>
      <p:sp>
        <p:nvSpPr>
          <p:cNvPr id="224262" name="Text Box 6"/>
          <p:cNvSpPr txBox="1">
            <a:spLocks noChangeArrowheads="1"/>
          </p:cNvSpPr>
          <p:nvPr/>
        </p:nvSpPr>
        <p:spPr bwMode="auto">
          <a:xfrm>
            <a:off x="1943100" y="2057400"/>
            <a:ext cx="354013" cy="457200"/>
          </a:xfrm>
          <a:prstGeom prst="rect">
            <a:avLst/>
          </a:prstGeom>
          <a:noFill/>
          <a:ln w="9525">
            <a:noFill/>
            <a:miter lim="800000"/>
            <a:headEnd/>
            <a:tailEnd/>
          </a:ln>
        </p:spPr>
        <p:txBody>
          <a:bodyPr wrap="none">
            <a:spAutoFit/>
          </a:bodyPr>
          <a:lstStyle/>
          <a:p>
            <a:pPr algn="l"/>
            <a:r>
              <a:rPr lang="en-US" sz="2400">
                <a:solidFill>
                  <a:srgbClr val="000000"/>
                </a:solidFill>
              </a:rPr>
              <a:t>2</a:t>
            </a:r>
          </a:p>
        </p:txBody>
      </p:sp>
      <p:sp>
        <p:nvSpPr>
          <p:cNvPr id="224263" name="Text Box 7"/>
          <p:cNvSpPr txBox="1">
            <a:spLocks noChangeArrowheads="1"/>
          </p:cNvSpPr>
          <p:nvPr/>
        </p:nvSpPr>
        <p:spPr bwMode="auto">
          <a:xfrm>
            <a:off x="5768975" y="2057400"/>
            <a:ext cx="354013" cy="457200"/>
          </a:xfrm>
          <a:prstGeom prst="rect">
            <a:avLst/>
          </a:prstGeom>
          <a:noFill/>
          <a:ln w="9525">
            <a:noFill/>
            <a:miter lim="800000"/>
            <a:headEnd/>
            <a:tailEnd/>
          </a:ln>
        </p:spPr>
        <p:txBody>
          <a:bodyPr wrap="none">
            <a:spAutoFit/>
          </a:bodyPr>
          <a:lstStyle/>
          <a:p>
            <a:pPr algn="l"/>
            <a:r>
              <a:rPr lang="en-US" sz="2400">
                <a:solidFill>
                  <a:srgbClr val="000000"/>
                </a:solidFill>
              </a:rPr>
              <a:t>2</a:t>
            </a:r>
          </a:p>
        </p:txBody>
      </p:sp>
      <p:sp>
        <p:nvSpPr>
          <p:cNvPr id="224264" name="Text Box 8"/>
          <p:cNvSpPr txBox="1">
            <a:spLocks noChangeArrowheads="1"/>
          </p:cNvSpPr>
          <p:nvPr/>
        </p:nvSpPr>
        <p:spPr bwMode="auto">
          <a:xfrm>
            <a:off x="1978025" y="2562225"/>
            <a:ext cx="895350" cy="366713"/>
          </a:xfrm>
          <a:prstGeom prst="rect">
            <a:avLst/>
          </a:prstGeom>
          <a:noFill/>
          <a:ln w="9525">
            <a:noFill/>
            <a:miter lim="800000"/>
            <a:headEnd/>
            <a:tailEnd/>
          </a:ln>
        </p:spPr>
        <p:txBody>
          <a:bodyPr wrap="none">
            <a:spAutoFit/>
          </a:bodyPr>
          <a:lstStyle/>
          <a:p>
            <a:pPr algn="l"/>
            <a:r>
              <a:rPr lang="en-US" sz="1800" i="1">
                <a:solidFill>
                  <a:srgbClr val="000000"/>
                </a:solidFill>
              </a:rPr>
              <a:t>excess</a:t>
            </a:r>
          </a:p>
        </p:txBody>
      </p:sp>
      <p:sp>
        <p:nvSpPr>
          <p:cNvPr id="224265" name="Text Box 9"/>
          <p:cNvSpPr txBox="1">
            <a:spLocks noChangeArrowheads="1"/>
          </p:cNvSpPr>
          <p:nvPr/>
        </p:nvSpPr>
        <p:spPr bwMode="auto">
          <a:xfrm>
            <a:off x="4175125" y="2562225"/>
            <a:ext cx="527050" cy="366713"/>
          </a:xfrm>
          <a:prstGeom prst="rect">
            <a:avLst/>
          </a:prstGeom>
          <a:noFill/>
          <a:ln w="9525">
            <a:noFill/>
            <a:miter lim="800000"/>
            <a:headEnd/>
            <a:tailEnd/>
          </a:ln>
        </p:spPr>
        <p:txBody>
          <a:bodyPr wrap="none">
            <a:spAutoFit/>
          </a:bodyPr>
          <a:lstStyle/>
          <a:p>
            <a:pPr algn="l"/>
            <a:r>
              <a:rPr lang="en-US" sz="1800" i="1">
                <a:solidFill>
                  <a:srgbClr val="000000"/>
                </a:solidFill>
              </a:rPr>
              <a:t>X L</a:t>
            </a:r>
          </a:p>
        </p:txBody>
      </p:sp>
      <p:sp>
        <p:nvSpPr>
          <p:cNvPr id="224266" name="Text Box 10"/>
          <p:cNvSpPr txBox="1">
            <a:spLocks noChangeArrowheads="1"/>
          </p:cNvSpPr>
          <p:nvPr/>
        </p:nvSpPr>
        <p:spPr bwMode="auto">
          <a:xfrm>
            <a:off x="6073775" y="2562225"/>
            <a:ext cx="501650" cy="366713"/>
          </a:xfrm>
          <a:prstGeom prst="rect">
            <a:avLst/>
          </a:prstGeom>
          <a:noFill/>
          <a:ln w="9525">
            <a:noFill/>
            <a:miter lim="800000"/>
            <a:headEnd/>
            <a:tailEnd/>
          </a:ln>
        </p:spPr>
        <p:txBody>
          <a:bodyPr wrap="none">
            <a:spAutoFit/>
          </a:bodyPr>
          <a:lstStyle/>
          <a:p>
            <a:pPr algn="l"/>
            <a:r>
              <a:rPr lang="en-US" sz="1800" i="1">
                <a:solidFill>
                  <a:srgbClr val="000000"/>
                </a:solidFill>
              </a:rPr>
              <a:t>5 g</a:t>
            </a:r>
          </a:p>
        </p:txBody>
      </p:sp>
      <p:sp>
        <p:nvSpPr>
          <p:cNvPr id="1366027" name="Text Box 11"/>
          <p:cNvSpPr txBox="1">
            <a:spLocks noChangeArrowheads="1"/>
          </p:cNvSpPr>
          <p:nvPr/>
        </p:nvSpPr>
        <p:spPr bwMode="auto">
          <a:xfrm>
            <a:off x="838200" y="3248025"/>
            <a:ext cx="2128838" cy="366713"/>
          </a:xfrm>
          <a:prstGeom prst="rect">
            <a:avLst/>
          </a:prstGeom>
          <a:noFill/>
          <a:ln w="9525">
            <a:noFill/>
            <a:miter lim="800000"/>
            <a:headEnd/>
            <a:tailEnd/>
          </a:ln>
        </p:spPr>
        <p:txBody>
          <a:bodyPr wrap="none">
            <a:spAutoFit/>
          </a:bodyPr>
          <a:lstStyle/>
          <a:p>
            <a:pPr algn="l"/>
            <a:r>
              <a:rPr lang="en-US" sz="1800">
                <a:solidFill>
                  <a:srgbClr val="000000"/>
                </a:solidFill>
              </a:rPr>
              <a:t>x g Cl</a:t>
            </a:r>
            <a:r>
              <a:rPr lang="en-US" sz="1800" baseline="-25000">
                <a:solidFill>
                  <a:srgbClr val="000000"/>
                </a:solidFill>
              </a:rPr>
              <a:t>2</a:t>
            </a:r>
            <a:r>
              <a:rPr lang="en-US" sz="1800">
                <a:solidFill>
                  <a:srgbClr val="000000"/>
                </a:solidFill>
              </a:rPr>
              <a:t>  =  5 g NaCl</a:t>
            </a:r>
            <a:endParaRPr lang="en-US" sz="1800" baseline="-25000">
              <a:solidFill>
                <a:srgbClr val="000000"/>
              </a:solidFill>
            </a:endParaRPr>
          </a:p>
        </p:txBody>
      </p:sp>
      <p:sp>
        <p:nvSpPr>
          <p:cNvPr id="1366028" name="Text Box 12"/>
          <p:cNvSpPr txBox="1">
            <a:spLocks noChangeArrowheads="1"/>
          </p:cNvSpPr>
          <p:nvPr/>
        </p:nvSpPr>
        <p:spPr bwMode="auto">
          <a:xfrm>
            <a:off x="2932113" y="3095625"/>
            <a:ext cx="1314450" cy="366713"/>
          </a:xfrm>
          <a:prstGeom prst="rect">
            <a:avLst/>
          </a:prstGeom>
          <a:noFill/>
          <a:ln w="9525">
            <a:noFill/>
            <a:miter lim="800000"/>
            <a:headEnd/>
            <a:tailEnd/>
          </a:ln>
        </p:spPr>
        <p:txBody>
          <a:bodyPr wrap="none">
            <a:spAutoFit/>
          </a:bodyPr>
          <a:lstStyle/>
          <a:p>
            <a:pPr algn="l"/>
            <a:r>
              <a:rPr lang="en-US" sz="1800">
                <a:solidFill>
                  <a:srgbClr val="000000"/>
                </a:solidFill>
              </a:rPr>
              <a:t>1 mol NaCl</a:t>
            </a:r>
            <a:endParaRPr lang="en-US" sz="1800" baseline="-25000">
              <a:solidFill>
                <a:srgbClr val="000000"/>
              </a:solidFill>
            </a:endParaRPr>
          </a:p>
        </p:txBody>
      </p:sp>
      <p:sp>
        <p:nvSpPr>
          <p:cNvPr id="1366029" name="Text Box 13"/>
          <p:cNvSpPr txBox="1">
            <a:spLocks noChangeArrowheads="1"/>
          </p:cNvSpPr>
          <p:nvPr/>
        </p:nvSpPr>
        <p:spPr bwMode="auto">
          <a:xfrm>
            <a:off x="2895600" y="3429000"/>
            <a:ext cx="1390650" cy="366713"/>
          </a:xfrm>
          <a:prstGeom prst="rect">
            <a:avLst/>
          </a:prstGeom>
          <a:noFill/>
          <a:ln w="9525">
            <a:noFill/>
            <a:miter lim="800000"/>
            <a:headEnd/>
            <a:tailEnd/>
          </a:ln>
        </p:spPr>
        <p:txBody>
          <a:bodyPr wrap="none">
            <a:spAutoFit/>
          </a:bodyPr>
          <a:lstStyle/>
          <a:p>
            <a:pPr algn="l"/>
            <a:r>
              <a:rPr lang="en-US" sz="1800">
                <a:solidFill>
                  <a:srgbClr val="000000"/>
                </a:solidFill>
              </a:rPr>
              <a:t>58.5 g NaCl</a:t>
            </a:r>
          </a:p>
        </p:txBody>
      </p:sp>
      <p:sp>
        <p:nvSpPr>
          <p:cNvPr id="1366030" name="Text Box 14"/>
          <p:cNvSpPr txBox="1">
            <a:spLocks noChangeArrowheads="1"/>
          </p:cNvSpPr>
          <p:nvPr/>
        </p:nvSpPr>
        <p:spPr bwMode="auto">
          <a:xfrm>
            <a:off x="4237038" y="3429000"/>
            <a:ext cx="1314450" cy="366713"/>
          </a:xfrm>
          <a:prstGeom prst="rect">
            <a:avLst/>
          </a:prstGeom>
          <a:noFill/>
          <a:ln w="9525">
            <a:noFill/>
            <a:miter lim="800000"/>
            <a:headEnd/>
            <a:tailEnd/>
          </a:ln>
        </p:spPr>
        <p:txBody>
          <a:bodyPr wrap="none">
            <a:spAutoFit/>
          </a:bodyPr>
          <a:lstStyle/>
          <a:p>
            <a:pPr algn="l"/>
            <a:r>
              <a:rPr lang="en-US" sz="1800">
                <a:solidFill>
                  <a:srgbClr val="000000"/>
                </a:solidFill>
              </a:rPr>
              <a:t>2 mol NaCl</a:t>
            </a:r>
            <a:endParaRPr lang="en-US" sz="1800" baseline="-25000">
              <a:solidFill>
                <a:srgbClr val="000000"/>
              </a:solidFill>
            </a:endParaRPr>
          </a:p>
        </p:txBody>
      </p:sp>
      <p:sp>
        <p:nvSpPr>
          <p:cNvPr id="1366031" name="Text Box 15"/>
          <p:cNvSpPr txBox="1">
            <a:spLocks noChangeArrowheads="1"/>
          </p:cNvSpPr>
          <p:nvPr/>
        </p:nvSpPr>
        <p:spPr bwMode="auto">
          <a:xfrm>
            <a:off x="4398963" y="3095625"/>
            <a:ext cx="1106487" cy="366713"/>
          </a:xfrm>
          <a:prstGeom prst="rect">
            <a:avLst/>
          </a:prstGeom>
          <a:noFill/>
          <a:ln w="9525">
            <a:noFill/>
            <a:miter lim="800000"/>
            <a:headEnd/>
            <a:tailEnd/>
          </a:ln>
        </p:spPr>
        <p:txBody>
          <a:bodyPr wrap="none">
            <a:spAutoFit/>
          </a:bodyPr>
          <a:lstStyle/>
          <a:p>
            <a:pPr algn="l"/>
            <a:r>
              <a:rPr lang="en-US" sz="1800">
                <a:solidFill>
                  <a:srgbClr val="000000"/>
                </a:solidFill>
              </a:rPr>
              <a:t>1 mol Cl</a:t>
            </a:r>
            <a:r>
              <a:rPr lang="en-US" sz="1800" baseline="-25000">
                <a:solidFill>
                  <a:srgbClr val="000000"/>
                </a:solidFill>
              </a:rPr>
              <a:t>2</a:t>
            </a:r>
          </a:p>
        </p:txBody>
      </p:sp>
      <p:grpSp>
        <p:nvGrpSpPr>
          <p:cNvPr id="2" name="Group 18"/>
          <p:cNvGrpSpPr>
            <a:grpSpLocks/>
          </p:cNvGrpSpPr>
          <p:nvPr/>
        </p:nvGrpSpPr>
        <p:grpSpPr bwMode="auto">
          <a:xfrm>
            <a:off x="2957513" y="3097213"/>
            <a:ext cx="1276350" cy="676275"/>
            <a:chOff x="1872" y="2730"/>
            <a:chExt cx="816" cy="438"/>
          </a:xfrm>
        </p:grpSpPr>
        <p:sp>
          <p:nvSpPr>
            <p:cNvPr id="224294" name="AutoShape 19"/>
            <p:cNvSpPr>
              <a:spLocks noChangeArrowheads="1"/>
            </p:cNvSpPr>
            <p:nvPr/>
          </p:nvSpPr>
          <p:spPr bwMode="auto">
            <a:xfrm>
              <a:off x="1872" y="2730"/>
              <a:ext cx="816" cy="438"/>
            </a:xfrm>
            <a:prstGeom prst="bracketPair">
              <a:avLst>
                <a:gd name="adj" fmla="val 16667"/>
              </a:avLst>
            </a:prstGeom>
            <a:noFill/>
            <a:ln w="9525">
              <a:solidFill>
                <a:schemeClr val="tx1"/>
              </a:solidFill>
              <a:round/>
              <a:headEnd/>
              <a:tailEnd/>
            </a:ln>
          </p:spPr>
          <p:txBody>
            <a:bodyPr wrap="none" anchor="ctr"/>
            <a:lstStyle/>
            <a:p>
              <a:endParaRPr lang="en-US">
                <a:solidFill>
                  <a:srgbClr val="000000"/>
                </a:solidFill>
              </a:endParaRPr>
            </a:p>
          </p:txBody>
        </p:sp>
        <p:sp>
          <p:nvSpPr>
            <p:cNvPr id="224295" name="Line 20"/>
            <p:cNvSpPr>
              <a:spLocks noChangeShapeType="1"/>
            </p:cNvSpPr>
            <p:nvPr/>
          </p:nvSpPr>
          <p:spPr bwMode="auto">
            <a:xfrm>
              <a:off x="1902" y="2952"/>
              <a:ext cx="744" cy="0"/>
            </a:xfrm>
            <a:prstGeom prst="line">
              <a:avLst/>
            </a:prstGeom>
            <a:noFill/>
            <a:ln w="9525">
              <a:solidFill>
                <a:schemeClr val="tx1"/>
              </a:solidFill>
              <a:round/>
              <a:headEnd/>
              <a:tailEnd/>
            </a:ln>
          </p:spPr>
          <p:txBody>
            <a:bodyPr/>
            <a:lstStyle/>
            <a:p>
              <a:endParaRPr lang="en-US">
                <a:solidFill>
                  <a:srgbClr val="000000"/>
                </a:solidFill>
              </a:endParaRPr>
            </a:p>
          </p:txBody>
        </p:sp>
      </p:grpSp>
      <p:grpSp>
        <p:nvGrpSpPr>
          <p:cNvPr id="3" name="Group 21"/>
          <p:cNvGrpSpPr>
            <a:grpSpLocks/>
          </p:cNvGrpSpPr>
          <p:nvPr/>
        </p:nvGrpSpPr>
        <p:grpSpPr bwMode="auto">
          <a:xfrm>
            <a:off x="4276725" y="3097213"/>
            <a:ext cx="1338263" cy="676275"/>
            <a:chOff x="1872" y="2730"/>
            <a:chExt cx="816" cy="438"/>
          </a:xfrm>
        </p:grpSpPr>
        <p:sp>
          <p:nvSpPr>
            <p:cNvPr id="224292" name="AutoShape 22"/>
            <p:cNvSpPr>
              <a:spLocks noChangeArrowheads="1"/>
            </p:cNvSpPr>
            <p:nvPr/>
          </p:nvSpPr>
          <p:spPr bwMode="auto">
            <a:xfrm>
              <a:off x="1872" y="2730"/>
              <a:ext cx="816" cy="438"/>
            </a:xfrm>
            <a:prstGeom prst="bracketPair">
              <a:avLst>
                <a:gd name="adj" fmla="val 16667"/>
              </a:avLst>
            </a:prstGeom>
            <a:noFill/>
            <a:ln w="9525">
              <a:solidFill>
                <a:schemeClr val="tx1"/>
              </a:solidFill>
              <a:round/>
              <a:headEnd/>
              <a:tailEnd/>
            </a:ln>
          </p:spPr>
          <p:txBody>
            <a:bodyPr wrap="none" anchor="ctr"/>
            <a:lstStyle/>
            <a:p>
              <a:endParaRPr lang="en-US">
                <a:solidFill>
                  <a:srgbClr val="000000"/>
                </a:solidFill>
              </a:endParaRPr>
            </a:p>
          </p:txBody>
        </p:sp>
        <p:sp>
          <p:nvSpPr>
            <p:cNvPr id="224293" name="Line 23"/>
            <p:cNvSpPr>
              <a:spLocks noChangeShapeType="1"/>
            </p:cNvSpPr>
            <p:nvPr/>
          </p:nvSpPr>
          <p:spPr bwMode="auto">
            <a:xfrm>
              <a:off x="1902" y="2952"/>
              <a:ext cx="744" cy="0"/>
            </a:xfrm>
            <a:prstGeom prst="line">
              <a:avLst/>
            </a:prstGeom>
            <a:noFill/>
            <a:ln w="9525">
              <a:solidFill>
                <a:schemeClr val="tx1"/>
              </a:solidFill>
              <a:round/>
              <a:headEnd/>
              <a:tailEnd/>
            </a:ln>
          </p:spPr>
          <p:txBody>
            <a:bodyPr/>
            <a:lstStyle/>
            <a:p>
              <a:endParaRPr lang="en-US">
                <a:solidFill>
                  <a:srgbClr val="000000"/>
                </a:solidFill>
              </a:endParaRPr>
            </a:p>
          </p:txBody>
        </p:sp>
      </p:grpSp>
      <p:sp>
        <p:nvSpPr>
          <p:cNvPr id="1366043" name="Line 27"/>
          <p:cNvSpPr>
            <a:spLocks noChangeShapeType="1"/>
          </p:cNvSpPr>
          <p:nvPr/>
        </p:nvSpPr>
        <p:spPr bwMode="auto">
          <a:xfrm flipV="1">
            <a:off x="2405063" y="3440113"/>
            <a:ext cx="457200" cy="85725"/>
          </a:xfrm>
          <a:prstGeom prst="line">
            <a:avLst/>
          </a:prstGeom>
          <a:noFill/>
          <a:ln w="9525">
            <a:solidFill>
              <a:srgbClr val="FF0000"/>
            </a:solidFill>
            <a:round/>
            <a:headEnd/>
            <a:tailEnd/>
          </a:ln>
        </p:spPr>
        <p:txBody>
          <a:bodyPr/>
          <a:lstStyle/>
          <a:p>
            <a:endParaRPr lang="en-US">
              <a:solidFill>
                <a:srgbClr val="000000"/>
              </a:solidFill>
            </a:endParaRPr>
          </a:p>
        </p:txBody>
      </p:sp>
      <p:sp>
        <p:nvSpPr>
          <p:cNvPr id="1366044" name="Line 28"/>
          <p:cNvSpPr>
            <a:spLocks noChangeShapeType="1"/>
          </p:cNvSpPr>
          <p:nvPr/>
        </p:nvSpPr>
        <p:spPr bwMode="auto">
          <a:xfrm flipV="1">
            <a:off x="3367088" y="3602038"/>
            <a:ext cx="485775" cy="95250"/>
          </a:xfrm>
          <a:prstGeom prst="line">
            <a:avLst/>
          </a:prstGeom>
          <a:noFill/>
          <a:ln w="9525">
            <a:solidFill>
              <a:srgbClr val="FF0000"/>
            </a:solidFill>
            <a:round/>
            <a:headEnd/>
            <a:tailEnd/>
          </a:ln>
        </p:spPr>
        <p:txBody>
          <a:bodyPr/>
          <a:lstStyle/>
          <a:p>
            <a:endParaRPr lang="en-US">
              <a:solidFill>
                <a:srgbClr val="000000"/>
              </a:solidFill>
            </a:endParaRPr>
          </a:p>
        </p:txBody>
      </p:sp>
      <p:sp>
        <p:nvSpPr>
          <p:cNvPr id="1366045" name="Line 29"/>
          <p:cNvSpPr>
            <a:spLocks noChangeShapeType="1"/>
          </p:cNvSpPr>
          <p:nvPr/>
        </p:nvSpPr>
        <p:spPr bwMode="auto">
          <a:xfrm flipV="1">
            <a:off x="3252788" y="3249613"/>
            <a:ext cx="657225" cy="123825"/>
          </a:xfrm>
          <a:prstGeom prst="line">
            <a:avLst/>
          </a:prstGeom>
          <a:noFill/>
          <a:ln w="9525">
            <a:solidFill>
              <a:srgbClr val="FF0000"/>
            </a:solidFill>
            <a:round/>
            <a:headEnd/>
            <a:tailEnd/>
          </a:ln>
        </p:spPr>
        <p:txBody>
          <a:bodyPr/>
          <a:lstStyle/>
          <a:p>
            <a:endParaRPr lang="en-US">
              <a:solidFill>
                <a:srgbClr val="000000"/>
              </a:solidFill>
            </a:endParaRPr>
          </a:p>
        </p:txBody>
      </p:sp>
      <p:sp>
        <p:nvSpPr>
          <p:cNvPr id="1366046" name="Line 30"/>
          <p:cNvSpPr>
            <a:spLocks noChangeShapeType="1"/>
          </p:cNvSpPr>
          <p:nvPr/>
        </p:nvSpPr>
        <p:spPr bwMode="auto">
          <a:xfrm flipV="1">
            <a:off x="4695825" y="3563938"/>
            <a:ext cx="657225" cy="123825"/>
          </a:xfrm>
          <a:prstGeom prst="line">
            <a:avLst/>
          </a:prstGeom>
          <a:noFill/>
          <a:ln w="9525">
            <a:solidFill>
              <a:srgbClr val="FF0000"/>
            </a:solidFill>
            <a:round/>
            <a:headEnd/>
            <a:tailEnd/>
          </a:ln>
        </p:spPr>
        <p:txBody>
          <a:bodyPr/>
          <a:lstStyle/>
          <a:p>
            <a:endParaRPr lang="en-US">
              <a:solidFill>
                <a:srgbClr val="000000"/>
              </a:solidFill>
            </a:endParaRPr>
          </a:p>
        </p:txBody>
      </p:sp>
      <p:sp>
        <p:nvSpPr>
          <p:cNvPr id="224278" name="Text Box 33"/>
          <p:cNvSpPr txBox="1">
            <a:spLocks noChangeArrowheads="1"/>
          </p:cNvSpPr>
          <p:nvPr/>
        </p:nvSpPr>
        <p:spPr bwMode="auto">
          <a:xfrm>
            <a:off x="5646738" y="3262313"/>
            <a:ext cx="1874837" cy="366712"/>
          </a:xfrm>
          <a:prstGeom prst="rect">
            <a:avLst/>
          </a:prstGeom>
          <a:noFill/>
          <a:ln w="9525">
            <a:noFill/>
            <a:miter lim="800000"/>
            <a:headEnd/>
            <a:tailEnd/>
          </a:ln>
        </p:spPr>
        <p:txBody>
          <a:bodyPr wrap="none">
            <a:spAutoFit/>
          </a:bodyPr>
          <a:lstStyle/>
          <a:p>
            <a:pPr algn="l"/>
            <a:r>
              <a:rPr lang="en-US" sz="1800">
                <a:solidFill>
                  <a:srgbClr val="000000"/>
                </a:solidFill>
              </a:rPr>
              <a:t>= 0.0427 mol Cl</a:t>
            </a:r>
            <a:r>
              <a:rPr lang="en-US" sz="1800" baseline="-25000">
                <a:solidFill>
                  <a:srgbClr val="000000"/>
                </a:solidFill>
              </a:rPr>
              <a:t>2</a:t>
            </a:r>
          </a:p>
        </p:txBody>
      </p:sp>
      <p:sp>
        <p:nvSpPr>
          <p:cNvPr id="1366050" name="Text Box 34"/>
          <p:cNvSpPr txBox="1">
            <a:spLocks noChangeArrowheads="1"/>
          </p:cNvSpPr>
          <p:nvPr/>
        </p:nvSpPr>
        <p:spPr bwMode="auto">
          <a:xfrm>
            <a:off x="685800" y="4419600"/>
            <a:ext cx="2882900" cy="1465263"/>
          </a:xfrm>
          <a:prstGeom prst="rect">
            <a:avLst/>
          </a:prstGeom>
          <a:noFill/>
          <a:ln w="9525">
            <a:noFill/>
            <a:miter lim="800000"/>
            <a:headEnd/>
            <a:tailEnd/>
          </a:ln>
        </p:spPr>
        <p:txBody>
          <a:bodyPr wrap="none">
            <a:spAutoFit/>
          </a:bodyPr>
          <a:lstStyle/>
          <a:p>
            <a:pPr algn="l"/>
            <a:r>
              <a:rPr lang="en-US" sz="1800">
                <a:solidFill>
                  <a:srgbClr val="000000"/>
                </a:solidFill>
              </a:rPr>
              <a:t>P</a:t>
            </a:r>
            <a:r>
              <a:rPr lang="en-US" sz="1800" baseline="-25000">
                <a:solidFill>
                  <a:srgbClr val="000000"/>
                </a:solidFill>
              </a:rPr>
              <a:t> </a:t>
            </a:r>
            <a:r>
              <a:rPr lang="en-US" sz="1800">
                <a:solidFill>
                  <a:srgbClr val="000000"/>
                </a:solidFill>
              </a:rPr>
              <a:t> =  0.95 atm</a:t>
            </a:r>
          </a:p>
          <a:p>
            <a:pPr algn="l"/>
            <a:r>
              <a:rPr lang="en-US" sz="1800">
                <a:solidFill>
                  <a:srgbClr val="000000"/>
                </a:solidFill>
              </a:rPr>
              <a:t>T</a:t>
            </a:r>
            <a:r>
              <a:rPr lang="en-US" sz="1800" baseline="-25000">
                <a:solidFill>
                  <a:srgbClr val="000000"/>
                </a:solidFill>
              </a:rPr>
              <a:t> </a:t>
            </a:r>
            <a:r>
              <a:rPr lang="en-US" sz="1800">
                <a:solidFill>
                  <a:srgbClr val="000000"/>
                </a:solidFill>
              </a:rPr>
              <a:t> =  25 </a:t>
            </a:r>
            <a:r>
              <a:rPr lang="en-US" sz="1800" baseline="30000">
                <a:solidFill>
                  <a:srgbClr val="000000"/>
                </a:solidFill>
              </a:rPr>
              <a:t>o</a:t>
            </a:r>
            <a:r>
              <a:rPr lang="en-US" sz="1800">
                <a:solidFill>
                  <a:srgbClr val="000000"/>
                </a:solidFill>
              </a:rPr>
              <a:t>C + 273  =  298 K</a:t>
            </a:r>
          </a:p>
          <a:p>
            <a:pPr algn="l"/>
            <a:r>
              <a:rPr lang="en-US" sz="1800">
                <a:solidFill>
                  <a:srgbClr val="000000"/>
                </a:solidFill>
              </a:rPr>
              <a:t>V =  X L</a:t>
            </a:r>
            <a:endParaRPr lang="en-US" sz="1800" baseline="30000">
              <a:solidFill>
                <a:srgbClr val="000000"/>
              </a:solidFill>
            </a:endParaRPr>
          </a:p>
          <a:p>
            <a:pPr algn="l"/>
            <a:r>
              <a:rPr lang="en-US" sz="1800">
                <a:solidFill>
                  <a:srgbClr val="000000"/>
                </a:solidFill>
              </a:rPr>
              <a:t>R =  0.0821 L</a:t>
            </a:r>
            <a:r>
              <a:rPr lang="en-US" sz="1800" baseline="30000">
                <a:solidFill>
                  <a:srgbClr val="000000"/>
                </a:solidFill>
              </a:rPr>
              <a:t>.</a:t>
            </a:r>
            <a:r>
              <a:rPr lang="en-US" sz="1800">
                <a:solidFill>
                  <a:srgbClr val="000000"/>
                </a:solidFill>
              </a:rPr>
              <a:t>atm / mol</a:t>
            </a:r>
            <a:r>
              <a:rPr lang="en-US" sz="1800" baseline="30000">
                <a:solidFill>
                  <a:srgbClr val="000000"/>
                </a:solidFill>
              </a:rPr>
              <a:t>.</a:t>
            </a:r>
            <a:r>
              <a:rPr lang="en-US" sz="1800">
                <a:solidFill>
                  <a:srgbClr val="000000"/>
                </a:solidFill>
              </a:rPr>
              <a:t>K</a:t>
            </a:r>
          </a:p>
          <a:p>
            <a:pPr algn="l"/>
            <a:r>
              <a:rPr lang="en-US" sz="1800">
                <a:solidFill>
                  <a:srgbClr val="000000"/>
                </a:solidFill>
              </a:rPr>
              <a:t>n =  0.0427 mol</a:t>
            </a:r>
          </a:p>
        </p:txBody>
      </p:sp>
      <p:sp>
        <p:nvSpPr>
          <p:cNvPr id="1366052" name="Rectangle 36"/>
          <p:cNvSpPr>
            <a:spLocks noChangeArrowheads="1"/>
          </p:cNvSpPr>
          <p:nvPr/>
        </p:nvSpPr>
        <p:spPr bwMode="auto">
          <a:xfrm>
            <a:off x="4427538" y="4240213"/>
            <a:ext cx="2033587" cy="457200"/>
          </a:xfrm>
          <a:prstGeom prst="rect">
            <a:avLst/>
          </a:prstGeom>
          <a:noFill/>
          <a:ln w="9525">
            <a:noFill/>
            <a:miter lim="800000"/>
            <a:headEnd/>
            <a:tailEnd/>
          </a:ln>
        </p:spPr>
        <p:txBody>
          <a:bodyPr>
            <a:spAutoFit/>
          </a:bodyPr>
          <a:lstStyle/>
          <a:p>
            <a:pPr algn="l">
              <a:spcBef>
                <a:spcPct val="50000"/>
              </a:spcBef>
            </a:pPr>
            <a:r>
              <a:rPr lang="en-US" sz="2400">
                <a:solidFill>
                  <a:srgbClr val="333399"/>
                </a:solidFill>
              </a:rPr>
              <a:t>P V  =  n R T</a:t>
            </a:r>
            <a:endParaRPr lang="en-US" sz="2400" baseline="-25000">
              <a:solidFill>
                <a:srgbClr val="333399"/>
              </a:solidFill>
            </a:endParaRPr>
          </a:p>
        </p:txBody>
      </p:sp>
      <p:sp>
        <p:nvSpPr>
          <p:cNvPr id="1366056" name="Text Box 40"/>
          <p:cNvSpPr txBox="1">
            <a:spLocks noChangeArrowheads="1"/>
          </p:cNvSpPr>
          <p:nvPr/>
        </p:nvSpPr>
        <p:spPr bwMode="auto">
          <a:xfrm>
            <a:off x="4637088" y="5275263"/>
            <a:ext cx="4410075" cy="366712"/>
          </a:xfrm>
          <a:prstGeom prst="rect">
            <a:avLst/>
          </a:prstGeom>
          <a:noFill/>
          <a:ln w="9525">
            <a:noFill/>
            <a:miter lim="800000"/>
            <a:headEnd/>
            <a:tailEnd/>
          </a:ln>
        </p:spPr>
        <p:txBody>
          <a:bodyPr wrap="none">
            <a:spAutoFit/>
          </a:bodyPr>
          <a:lstStyle/>
          <a:p>
            <a:pPr algn="l"/>
            <a:r>
              <a:rPr lang="en-US" sz="1800">
                <a:solidFill>
                  <a:srgbClr val="000000"/>
                </a:solidFill>
              </a:rPr>
              <a:t>0.0427 mol (0.0821 L</a:t>
            </a:r>
            <a:r>
              <a:rPr lang="en-US" sz="1800" baseline="30000">
                <a:solidFill>
                  <a:srgbClr val="000000"/>
                </a:solidFill>
              </a:rPr>
              <a:t>.</a:t>
            </a:r>
            <a:r>
              <a:rPr lang="en-US" sz="1800">
                <a:solidFill>
                  <a:srgbClr val="000000"/>
                </a:solidFill>
              </a:rPr>
              <a:t>atm / mol</a:t>
            </a:r>
            <a:r>
              <a:rPr lang="en-US" sz="1800" baseline="30000">
                <a:solidFill>
                  <a:srgbClr val="000000"/>
                </a:solidFill>
              </a:rPr>
              <a:t>.</a:t>
            </a:r>
            <a:r>
              <a:rPr lang="en-US" sz="1800">
                <a:solidFill>
                  <a:srgbClr val="000000"/>
                </a:solidFill>
              </a:rPr>
              <a:t>K) (298 K)</a:t>
            </a:r>
          </a:p>
        </p:txBody>
      </p:sp>
      <p:sp>
        <p:nvSpPr>
          <p:cNvPr id="1366061" name="Text Box 45"/>
          <p:cNvSpPr txBox="1">
            <a:spLocks noChangeArrowheads="1"/>
          </p:cNvSpPr>
          <p:nvPr/>
        </p:nvSpPr>
        <p:spPr bwMode="auto">
          <a:xfrm>
            <a:off x="5373688" y="6234113"/>
            <a:ext cx="1749425" cy="457200"/>
          </a:xfrm>
          <a:prstGeom prst="rect">
            <a:avLst/>
          </a:prstGeom>
          <a:noFill/>
          <a:ln w="9525">
            <a:noFill/>
            <a:miter lim="800000"/>
            <a:headEnd/>
            <a:tailEnd/>
          </a:ln>
        </p:spPr>
        <p:txBody>
          <a:bodyPr wrap="none">
            <a:spAutoFit/>
          </a:bodyPr>
          <a:lstStyle/>
          <a:p>
            <a:pPr algn="l"/>
            <a:r>
              <a:rPr lang="en-US" sz="2400">
                <a:solidFill>
                  <a:srgbClr val="000000"/>
                </a:solidFill>
              </a:rPr>
              <a:t>V  =  1.04 L</a:t>
            </a:r>
            <a:endParaRPr lang="en-US" sz="2400" baseline="30000">
              <a:solidFill>
                <a:srgbClr val="000000"/>
              </a:solidFill>
            </a:endParaRPr>
          </a:p>
        </p:txBody>
      </p:sp>
      <p:grpSp>
        <p:nvGrpSpPr>
          <p:cNvPr id="4" name="Group 53"/>
          <p:cNvGrpSpPr>
            <a:grpSpLocks/>
          </p:cNvGrpSpPr>
          <p:nvPr/>
        </p:nvGrpSpPr>
        <p:grpSpPr bwMode="auto">
          <a:xfrm>
            <a:off x="6891338" y="4062413"/>
            <a:ext cx="2033587" cy="838200"/>
            <a:chOff x="3502" y="2807"/>
            <a:chExt cx="1281" cy="528"/>
          </a:xfrm>
        </p:grpSpPr>
        <p:sp>
          <p:nvSpPr>
            <p:cNvPr id="224288" name="Rectangle 47"/>
            <p:cNvSpPr>
              <a:spLocks noChangeArrowheads="1"/>
            </p:cNvSpPr>
            <p:nvPr/>
          </p:nvSpPr>
          <p:spPr bwMode="auto">
            <a:xfrm>
              <a:off x="3502" y="2923"/>
              <a:ext cx="1281" cy="288"/>
            </a:xfrm>
            <a:prstGeom prst="rect">
              <a:avLst/>
            </a:prstGeom>
            <a:noFill/>
            <a:ln w="9525">
              <a:noFill/>
              <a:miter lim="800000"/>
              <a:headEnd/>
              <a:tailEnd/>
            </a:ln>
          </p:spPr>
          <p:txBody>
            <a:bodyPr>
              <a:spAutoFit/>
            </a:bodyPr>
            <a:lstStyle/>
            <a:p>
              <a:pPr algn="l">
                <a:spcBef>
                  <a:spcPct val="50000"/>
                </a:spcBef>
              </a:pPr>
              <a:r>
                <a:rPr lang="en-US" sz="2400">
                  <a:solidFill>
                    <a:srgbClr val="333399"/>
                  </a:solidFill>
                </a:rPr>
                <a:t>V  =</a:t>
              </a:r>
              <a:endParaRPr lang="en-US" sz="2400" baseline="-25000">
                <a:solidFill>
                  <a:srgbClr val="333399"/>
                </a:solidFill>
              </a:endParaRPr>
            </a:p>
          </p:txBody>
        </p:sp>
        <p:sp>
          <p:nvSpPr>
            <p:cNvPr id="224289" name="Rectangle 49"/>
            <p:cNvSpPr>
              <a:spLocks noChangeArrowheads="1"/>
            </p:cNvSpPr>
            <p:nvPr/>
          </p:nvSpPr>
          <p:spPr bwMode="auto">
            <a:xfrm>
              <a:off x="3921" y="2807"/>
              <a:ext cx="585" cy="288"/>
            </a:xfrm>
            <a:prstGeom prst="rect">
              <a:avLst/>
            </a:prstGeom>
            <a:noFill/>
            <a:ln w="9525">
              <a:noFill/>
              <a:miter lim="800000"/>
              <a:headEnd/>
              <a:tailEnd/>
            </a:ln>
          </p:spPr>
          <p:txBody>
            <a:bodyPr wrap="none">
              <a:spAutoFit/>
            </a:bodyPr>
            <a:lstStyle/>
            <a:p>
              <a:r>
                <a:rPr lang="en-US" sz="2400">
                  <a:solidFill>
                    <a:srgbClr val="333399"/>
                  </a:solidFill>
                </a:rPr>
                <a:t>n R T</a:t>
              </a:r>
            </a:p>
          </p:txBody>
        </p:sp>
        <p:sp>
          <p:nvSpPr>
            <p:cNvPr id="224290" name="Line 50"/>
            <p:cNvSpPr>
              <a:spLocks noChangeShapeType="1"/>
            </p:cNvSpPr>
            <p:nvPr/>
          </p:nvSpPr>
          <p:spPr bwMode="auto">
            <a:xfrm>
              <a:off x="3951" y="3064"/>
              <a:ext cx="501" cy="0"/>
            </a:xfrm>
            <a:prstGeom prst="line">
              <a:avLst/>
            </a:prstGeom>
            <a:noFill/>
            <a:ln w="19050">
              <a:solidFill>
                <a:schemeClr val="accent2"/>
              </a:solidFill>
              <a:round/>
              <a:headEnd/>
              <a:tailEnd/>
            </a:ln>
          </p:spPr>
          <p:txBody>
            <a:bodyPr/>
            <a:lstStyle/>
            <a:p>
              <a:endParaRPr lang="en-US">
                <a:solidFill>
                  <a:srgbClr val="000000"/>
                </a:solidFill>
              </a:endParaRPr>
            </a:p>
          </p:txBody>
        </p:sp>
        <p:sp>
          <p:nvSpPr>
            <p:cNvPr id="224291" name="Rectangle 52"/>
            <p:cNvSpPr>
              <a:spLocks noChangeArrowheads="1"/>
            </p:cNvSpPr>
            <p:nvPr/>
          </p:nvSpPr>
          <p:spPr bwMode="auto">
            <a:xfrm>
              <a:off x="4077" y="3047"/>
              <a:ext cx="244" cy="288"/>
            </a:xfrm>
            <a:prstGeom prst="rect">
              <a:avLst/>
            </a:prstGeom>
            <a:noFill/>
            <a:ln w="9525">
              <a:noFill/>
              <a:miter lim="800000"/>
              <a:headEnd/>
              <a:tailEnd/>
            </a:ln>
          </p:spPr>
          <p:txBody>
            <a:bodyPr wrap="none">
              <a:spAutoFit/>
            </a:bodyPr>
            <a:lstStyle/>
            <a:p>
              <a:r>
                <a:rPr lang="en-US" sz="2400">
                  <a:solidFill>
                    <a:srgbClr val="333399"/>
                  </a:solidFill>
                </a:rPr>
                <a:t>P</a:t>
              </a:r>
            </a:p>
          </p:txBody>
        </p:sp>
      </p:grpSp>
      <p:sp>
        <p:nvSpPr>
          <p:cNvPr id="1366070" name="Line 54"/>
          <p:cNvSpPr>
            <a:spLocks noChangeShapeType="1"/>
          </p:cNvSpPr>
          <p:nvPr/>
        </p:nvSpPr>
        <p:spPr bwMode="auto">
          <a:xfrm>
            <a:off x="4662488" y="5614988"/>
            <a:ext cx="4314825" cy="0"/>
          </a:xfrm>
          <a:prstGeom prst="line">
            <a:avLst/>
          </a:prstGeom>
          <a:noFill/>
          <a:ln w="15875">
            <a:solidFill>
              <a:schemeClr val="tx1"/>
            </a:solidFill>
            <a:round/>
            <a:headEnd/>
            <a:tailEnd/>
          </a:ln>
        </p:spPr>
        <p:txBody>
          <a:bodyPr/>
          <a:lstStyle/>
          <a:p>
            <a:endParaRPr lang="en-US">
              <a:solidFill>
                <a:srgbClr val="000000"/>
              </a:solidFill>
            </a:endParaRPr>
          </a:p>
        </p:txBody>
      </p:sp>
      <p:sp>
        <p:nvSpPr>
          <p:cNvPr id="1366072" name="Rectangle 56"/>
          <p:cNvSpPr>
            <a:spLocks noChangeArrowheads="1"/>
          </p:cNvSpPr>
          <p:nvPr/>
        </p:nvSpPr>
        <p:spPr bwMode="auto">
          <a:xfrm>
            <a:off x="5973763" y="5622925"/>
            <a:ext cx="1073150" cy="366713"/>
          </a:xfrm>
          <a:prstGeom prst="rect">
            <a:avLst/>
          </a:prstGeom>
          <a:noFill/>
          <a:ln w="9525">
            <a:noFill/>
            <a:miter lim="800000"/>
            <a:headEnd/>
            <a:tailEnd/>
          </a:ln>
        </p:spPr>
        <p:txBody>
          <a:bodyPr wrap="none">
            <a:spAutoFit/>
          </a:bodyPr>
          <a:lstStyle/>
          <a:p>
            <a:r>
              <a:rPr lang="en-US" sz="1800">
                <a:solidFill>
                  <a:srgbClr val="000000"/>
                </a:solidFill>
              </a:rPr>
              <a:t>0.95 atm</a:t>
            </a:r>
          </a:p>
        </p:txBody>
      </p:sp>
      <p:sp>
        <p:nvSpPr>
          <p:cNvPr id="224286" name="Oval 57">
            <a:hlinkClick r:id="rId4" action="ppaction://hlinksldjump" tooltip="Return to Combined Gas Law Method"/>
          </p:cNvPr>
          <p:cNvSpPr>
            <a:spLocks noChangeArrowheads="1"/>
          </p:cNvSpPr>
          <p:nvPr/>
        </p:nvSpPr>
        <p:spPr bwMode="auto">
          <a:xfrm>
            <a:off x="3527425" y="4210050"/>
            <a:ext cx="549275" cy="549275"/>
          </a:xfrm>
          <a:prstGeom prst="ellipse">
            <a:avLst/>
          </a:prstGeom>
          <a:gradFill rotWithShape="1">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p>
            <a:r>
              <a:rPr lang="en-US" sz="800">
                <a:solidFill>
                  <a:srgbClr val="000000"/>
                </a:solidFill>
              </a:rPr>
              <a:t>Ideal Gas</a:t>
            </a:r>
          </a:p>
          <a:p>
            <a:r>
              <a:rPr lang="en-US" sz="800">
                <a:solidFill>
                  <a:srgbClr val="000000"/>
                </a:solidFill>
              </a:rPr>
              <a:t>Method</a:t>
            </a:r>
          </a:p>
        </p:txBody>
      </p:sp>
      <p:sp>
        <p:nvSpPr>
          <p:cNvPr id="1366075" name="Rectangle 59"/>
          <p:cNvSpPr>
            <a:spLocks noChangeArrowheads="1"/>
          </p:cNvSpPr>
          <p:nvPr/>
        </p:nvSpPr>
        <p:spPr bwMode="auto">
          <a:xfrm>
            <a:off x="3921125" y="5424488"/>
            <a:ext cx="723900" cy="366712"/>
          </a:xfrm>
          <a:prstGeom prst="rect">
            <a:avLst/>
          </a:prstGeom>
          <a:noFill/>
          <a:ln w="9525">
            <a:noFill/>
            <a:miter lim="800000"/>
            <a:headEnd/>
            <a:tailEnd/>
          </a:ln>
        </p:spPr>
        <p:txBody>
          <a:bodyPr wrap="none">
            <a:spAutoFit/>
          </a:bodyPr>
          <a:lstStyle/>
          <a:p>
            <a:r>
              <a:rPr lang="en-US" sz="1800">
                <a:solidFill>
                  <a:srgbClr val="000000"/>
                </a:solidFill>
              </a:rPr>
              <a:t>X L =</a:t>
            </a:r>
          </a:p>
        </p:txBody>
      </p:sp>
    </p:spTree>
    <p:extLst>
      <p:ext uri="{BB962C8B-B14F-4D97-AF65-F5344CB8AC3E}">
        <p14:creationId xmlns:p14="http://schemas.microsoft.com/office/powerpoint/2010/main" val="157167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rctx="PPT">
                                        <p:cTn id="6" dur="indefinite"/>
                                        <p:tgtEl>
                                          <p:spTgt spid="1366027"/>
                                        </p:tgtEl>
                                        <p:attrNameLst>
                                          <p:attrName>style.opacity</p:attrName>
                                        </p:attrNameLst>
                                      </p:cBhvr>
                                      <p:to>
                                        <p:strVal val="0.5"/>
                                      </p:to>
                                    </p:set>
                                    <p:animEffect filter="image" prLst="opacity: 0.5">
                                      <p:cBhvr rctx="IE">
                                        <p:cTn id="7" dur="indefinite"/>
                                        <p:tgtEl>
                                          <p:spTgt spid="1366027"/>
                                        </p:tgtEl>
                                      </p:cBhvr>
                                    </p:animEffect>
                                  </p:childTnLst>
                                </p:cTn>
                              </p:par>
                              <p:par>
                                <p:cTn id="8" presetID="9" presetClass="emph" presetSubtype="0" grpId="0" nodeType="withEffect">
                                  <p:stCondLst>
                                    <p:cond delay="0"/>
                                  </p:stCondLst>
                                  <p:childTnLst>
                                    <p:set>
                                      <p:cBhvr rctx="PPT">
                                        <p:cTn id="9" dur="indefinite"/>
                                        <p:tgtEl>
                                          <p:spTgt spid="1366028"/>
                                        </p:tgtEl>
                                        <p:attrNameLst>
                                          <p:attrName>style.opacity</p:attrName>
                                        </p:attrNameLst>
                                      </p:cBhvr>
                                      <p:to>
                                        <p:strVal val="0.5"/>
                                      </p:to>
                                    </p:set>
                                    <p:animEffect filter="image" prLst="opacity: 0.5">
                                      <p:cBhvr rctx="IE">
                                        <p:cTn id="10" dur="indefinite"/>
                                        <p:tgtEl>
                                          <p:spTgt spid="1366028"/>
                                        </p:tgtEl>
                                      </p:cBhvr>
                                    </p:animEffect>
                                  </p:childTnLst>
                                </p:cTn>
                              </p:par>
                              <p:par>
                                <p:cTn id="11" presetID="9" presetClass="emph" presetSubtype="0" grpId="0" nodeType="withEffect">
                                  <p:stCondLst>
                                    <p:cond delay="0"/>
                                  </p:stCondLst>
                                  <p:childTnLst>
                                    <p:set>
                                      <p:cBhvr rctx="PPT">
                                        <p:cTn id="12" dur="indefinite"/>
                                        <p:tgtEl>
                                          <p:spTgt spid="1366029"/>
                                        </p:tgtEl>
                                        <p:attrNameLst>
                                          <p:attrName>style.opacity</p:attrName>
                                        </p:attrNameLst>
                                      </p:cBhvr>
                                      <p:to>
                                        <p:strVal val="0.5"/>
                                      </p:to>
                                    </p:set>
                                    <p:animEffect filter="image" prLst="opacity: 0.5">
                                      <p:cBhvr rctx="IE">
                                        <p:cTn id="13" dur="indefinite"/>
                                        <p:tgtEl>
                                          <p:spTgt spid="1366029"/>
                                        </p:tgtEl>
                                      </p:cBhvr>
                                    </p:animEffect>
                                  </p:childTnLst>
                                </p:cTn>
                              </p:par>
                              <p:par>
                                <p:cTn id="14" presetID="9" presetClass="emph" presetSubtype="0" grpId="0" nodeType="withEffect">
                                  <p:stCondLst>
                                    <p:cond delay="0"/>
                                  </p:stCondLst>
                                  <p:childTnLst>
                                    <p:set>
                                      <p:cBhvr rctx="PPT">
                                        <p:cTn id="15" dur="indefinite"/>
                                        <p:tgtEl>
                                          <p:spTgt spid="1366030"/>
                                        </p:tgtEl>
                                        <p:attrNameLst>
                                          <p:attrName>style.opacity</p:attrName>
                                        </p:attrNameLst>
                                      </p:cBhvr>
                                      <p:to>
                                        <p:strVal val="0.5"/>
                                      </p:to>
                                    </p:set>
                                    <p:animEffect filter="image" prLst="opacity: 0.5">
                                      <p:cBhvr rctx="IE">
                                        <p:cTn id="16" dur="indefinite"/>
                                        <p:tgtEl>
                                          <p:spTgt spid="1366030"/>
                                        </p:tgtEl>
                                      </p:cBhvr>
                                    </p:animEffect>
                                  </p:childTnLst>
                                </p:cTn>
                              </p:par>
                              <p:par>
                                <p:cTn id="17" presetID="9" presetClass="emph" presetSubtype="0" grpId="0" nodeType="withEffect">
                                  <p:stCondLst>
                                    <p:cond delay="0"/>
                                  </p:stCondLst>
                                  <p:childTnLst>
                                    <p:set>
                                      <p:cBhvr rctx="PPT">
                                        <p:cTn id="18" dur="indefinite"/>
                                        <p:tgtEl>
                                          <p:spTgt spid="1366031"/>
                                        </p:tgtEl>
                                        <p:attrNameLst>
                                          <p:attrName>style.opacity</p:attrName>
                                        </p:attrNameLst>
                                      </p:cBhvr>
                                      <p:to>
                                        <p:strVal val="0.5"/>
                                      </p:to>
                                    </p:set>
                                    <p:animEffect filter="image" prLst="opacity: 0.5">
                                      <p:cBhvr rctx="IE">
                                        <p:cTn id="19" dur="indefinite"/>
                                        <p:tgtEl>
                                          <p:spTgt spid="1366031"/>
                                        </p:tgtEl>
                                      </p:cBhvr>
                                    </p:animEffect>
                                  </p:childTnLst>
                                </p:cTn>
                              </p:par>
                              <p:par>
                                <p:cTn id="20" presetID="9" presetClass="emph" presetSubtype="0" nodeType="withEffect">
                                  <p:stCondLst>
                                    <p:cond delay="0"/>
                                  </p:stCondLst>
                                  <p:childTnLst>
                                    <p:set>
                                      <p:cBhvr rctx="PPT">
                                        <p:cTn id="21" dur="indefinite"/>
                                        <p:tgtEl>
                                          <p:spTgt spid="2"/>
                                        </p:tgtEl>
                                        <p:attrNameLst>
                                          <p:attrName>style.opacity</p:attrName>
                                        </p:attrNameLst>
                                      </p:cBhvr>
                                      <p:to>
                                        <p:strVal val="0.5"/>
                                      </p:to>
                                    </p:set>
                                    <p:animEffect filter="image" prLst="opacity: 0.5">
                                      <p:cBhvr rctx="IE">
                                        <p:cTn id="22" dur="indefinite"/>
                                        <p:tgtEl>
                                          <p:spTgt spid="2"/>
                                        </p:tgtEl>
                                      </p:cBhvr>
                                    </p:animEffect>
                                  </p:childTnLst>
                                </p:cTn>
                              </p:par>
                              <p:par>
                                <p:cTn id="23" presetID="9" presetClass="emph" presetSubtype="0" nodeType="withEffect">
                                  <p:stCondLst>
                                    <p:cond delay="0"/>
                                  </p:stCondLst>
                                  <p:childTnLst>
                                    <p:set>
                                      <p:cBhvr rctx="PPT">
                                        <p:cTn id="24" dur="indefinite"/>
                                        <p:tgtEl>
                                          <p:spTgt spid="3"/>
                                        </p:tgtEl>
                                        <p:attrNameLst>
                                          <p:attrName>style.opacity</p:attrName>
                                        </p:attrNameLst>
                                      </p:cBhvr>
                                      <p:to>
                                        <p:strVal val="0.5"/>
                                      </p:to>
                                    </p:set>
                                    <p:animEffect filter="image" prLst="opacity: 0.5">
                                      <p:cBhvr rctx="IE">
                                        <p:cTn id="25" dur="indefinite"/>
                                        <p:tgtEl>
                                          <p:spTgt spid="3"/>
                                        </p:tgtEl>
                                      </p:cBhvr>
                                    </p:animEffect>
                                  </p:childTnLst>
                                </p:cTn>
                              </p:par>
                              <p:par>
                                <p:cTn id="26" presetID="9" presetClass="emph" presetSubtype="0" grpId="0" nodeType="withEffect">
                                  <p:stCondLst>
                                    <p:cond delay="0"/>
                                  </p:stCondLst>
                                  <p:childTnLst>
                                    <p:set>
                                      <p:cBhvr rctx="PPT">
                                        <p:cTn id="27" dur="indefinite"/>
                                        <p:tgtEl>
                                          <p:spTgt spid="1366043"/>
                                        </p:tgtEl>
                                        <p:attrNameLst>
                                          <p:attrName>style.opacity</p:attrName>
                                        </p:attrNameLst>
                                      </p:cBhvr>
                                      <p:to>
                                        <p:strVal val="0.5"/>
                                      </p:to>
                                    </p:set>
                                    <p:animEffect filter="image" prLst="opacity: 0.5">
                                      <p:cBhvr rctx="IE">
                                        <p:cTn id="28" dur="indefinite"/>
                                        <p:tgtEl>
                                          <p:spTgt spid="1366043"/>
                                        </p:tgtEl>
                                      </p:cBhvr>
                                    </p:animEffect>
                                  </p:childTnLst>
                                </p:cTn>
                              </p:par>
                              <p:par>
                                <p:cTn id="29" presetID="9" presetClass="emph" presetSubtype="0" grpId="0" nodeType="withEffect">
                                  <p:stCondLst>
                                    <p:cond delay="0"/>
                                  </p:stCondLst>
                                  <p:childTnLst>
                                    <p:set>
                                      <p:cBhvr rctx="PPT">
                                        <p:cTn id="30" dur="indefinite"/>
                                        <p:tgtEl>
                                          <p:spTgt spid="1366044"/>
                                        </p:tgtEl>
                                        <p:attrNameLst>
                                          <p:attrName>style.opacity</p:attrName>
                                        </p:attrNameLst>
                                      </p:cBhvr>
                                      <p:to>
                                        <p:strVal val="0.5"/>
                                      </p:to>
                                    </p:set>
                                    <p:animEffect filter="image" prLst="opacity: 0.5">
                                      <p:cBhvr rctx="IE">
                                        <p:cTn id="31" dur="indefinite"/>
                                        <p:tgtEl>
                                          <p:spTgt spid="1366044"/>
                                        </p:tgtEl>
                                      </p:cBhvr>
                                    </p:animEffect>
                                  </p:childTnLst>
                                </p:cTn>
                              </p:par>
                              <p:par>
                                <p:cTn id="32" presetID="9" presetClass="emph" presetSubtype="0" grpId="0" nodeType="withEffect">
                                  <p:stCondLst>
                                    <p:cond delay="0"/>
                                  </p:stCondLst>
                                  <p:childTnLst>
                                    <p:set>
                                      <p:cBhvr rctx="PPT">
                                        <p:cTn id="33" dur="indefinite"/>
                                        <p:tgtEl>
                                          <p:spTgt spid="1366045"/>
                                        </p:tgtEl>
                                        <p:attrNameLst>
                                          <p:attrName>style.opacity</p:attrName>
                                        </p:attrNameLst>
                                      </p:cBhvr>
                                      <p:to>
                                        <p:strVal val="0.5"/>
                                      </p:to>
                                    </p:set>
                                    <p:animEffect filter="image" prLst="opacity: 0.5">
                                      <p:cBhvr rctx="IE">
                                        <p:cTn id="34" dur="indefinite"/>
                                        <p:tgtEl>
                                          <p:spTgt spid="1366045"/>
                                        </p:tgtEl>
                                      </p:cBhvr>
                                    </p:animEffect>
                                  </p:childTnLst>
                                </p:cTn>
                              </p:par>
                              <p:par>
                                <p:cTn id="35" presetID="9" presetClass="emph" presetSubtype="0" grpId="0" nodeType="withEffect">
                                  <p:stCondLst>
                                    <p:cond delay="0"/>
                                  </p:stCondLst>
                                  <p:childTnLst>
                                    <p:set>
                                      <p:cBhvr rctx="PPT">
                                        <p:cTn id="36" dur="indefinite"/>
                                        <p:tgtEl>
                                          <p:spTgt spid="1366046"/>
                                        </p:tgtEl>
                                        <p:attrNameLst>
                                          <p:attrName>style.opacity</p:attrName>
                                        </p:attrNameLst>
                                      </p:cBhvr>
                                      <p:to>
                                        <p:strVal val="0.5"/>
                                      </p:to>
                                    </p:set>
                                    <p:animEffect filter="image" prLst="opacity: 0.5">
                                      <p:cBhvr rctx="IE">
                                        <p:cTn id="37" dur="indefinite"/>
                                        <p:tgtEl>
                                          <p:spTgt spid="1366046"/>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366052">
                                            <p:txEl>
                                              <p:pRg st="0" end="0"/>
                                            </p:txEl>
                                          </p:spTgt>
                                        </p:tgtEl>
                                        <p:attrNameLst>
                                          <p:attrName>style.visibility</p:attrName>
                                        </p:attrNameLst>
                                      </p:cBhvr>
                                      <p:to>
                                        <p:strVal val="visible"/>
                                      </p:to>
                                    </p:set>
                                    <p:animEffect transition="in" filter="dissolve">
                                      <p:cBhvr>
                                        <p:cTn id="42" dur="500"/>
                                        <p:tgtEl>
                                          <p:spTgt spid="136605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fltVal val="0"/>
                                          </p:val>
                                        </p:tav>
                                        <p:tav tm="100000">
                                          <p:val>
                                            <p:strVal val="#ppt_w"/>
                                          </p:val>
                                        </p:tav>
                                      </p:tavLst>
                                    </p:anim>
                                    <p:anim calcmode="lin" valueType="num">
                                      <p:cBhvr>
                                        <p:cTn id="48" dur="500" fill="hold"/>
                                        <p:tgtEl>
                                          <p:spTgt spid="4"/>
                                        </p:tgtEl>
                                        <p:attrNameLst>
                                          <p:attrName>ppt_h</p:attrName>
                                        </p:attrNameLst>
                                      </p:cBhvr>
                                      <p:tavLst>
                                        <p:tav tm="0">
                                          <p:val>
                                            <p:fltVal val="0"/>
                                          </p:val>
                                        </p:tav>
                                        <p:tav tm="100000">
                                          <p:val>
                                            <p:strVal val="#ppt_h"/>
                                          </p:val>
                                        </p:tav>
                                      </p:tavLst>
                                    </p:anim>
                                    <p:anim calcmode="lin" valueType="num">
                                      <p:cBhvr>
                                        <p:cTn id="49" dur="500" fill="hold"/>
                                        <p:tgtEl>
                                          <p:spTgt spid="4"/>
                                        </p:tgtEl>
                                        <p:attrNameLst>
                                          <p:attrName>style.rotation</p:attrName>
                                        </p:attrNameLst>
                                      </p:cBhvr>
                                      <p:tavLst>
                                        <p:tav tm="0">
                                          <p:val>
                                            <p:fltVal val="360"/>
                                          </p:val>
                                        </p:tav>
                                        <p:tav tm="100000">
                                          <p:val>
                                            <p:fltVal val="0"/>
                                          </p:val>
                                        </p:tav>
                                      </p:tavLst>
                                    </p:anim>
                                    <p:animEffect transition="in" filter="fade">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366050">
                                            <p:txEl>
                                              <p:pRg st="0" end="0"/>
                                            </p:txEl>
                                          </p:spTgt>
                                        </p:tgtEl>
                                        <p:attrNameLst>
                                          <p:attrName>style.visibility</p:attrName>
                                        </p:attrNameLst>
                                      </p:cBhvr>
                                      <p:to>
                                        <p:strVal val="visible"/>
                                      </p:to>
                                    </p:set>
                                    <p:animEffect transition="in" filter="dissolve">
                                      <p:cBhvr>
                                        <p:cTn id="55" dur="500"/>
                                        <p:tgtEl>
                                          <p:spTgt spid="1366050">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1366050">
                                            <p:txEl>
                                              <p:pRg st="1" end="1"/>
                                            </p:txEl>
                                          </p:spTgt>
                                        </p:tgtEl>
                                        <p:attrNameLst>
                                          <p:attrName>style.visibility</p:attrName>
                                        </p:attrNameLst>
                                      </p:cBhvr>
                                      <p:to>
                                        <p:strVal val="visible"/>
                                      </p:to>
                                    </p:set>
                                    <p:animEffect transition="in" filter="dissolve">
                                      <p:cBhvr>
                                        <p:cTn id="60" dur="500"/>
                                        <p:tgtEl>
                                          <p:spTgt spid="1366050">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1366050">
                                            <p:txEl>
                                              <p:pRg st="2" end="2"/>
                                            </p:txEl>
                                          </p:spTgt>
                                        </p:tgtEl>
                                        <p:attrNameLst>
                                          <p:attrName>style.visibility</p:attrName>
                                        </p:attrNameLst>
                                      </p:cBhvr>
                                      <p:to>
                                        <p:strVal val="visible"/>
                                      </p:to>
                                    </p:set>
                                    <p:animEffect transition="in" filter="dissolve">
                                      <p:cBhvr>
                                        <p:cTn id="65" dur="500"/>
                                        <p:tgtEl>
                                          <p:spTgt spid="1366050">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1366050">
                                            <p:txEl>
                                              <p:pRg st="3" end="3"/>
                                            </p:txEl>
                                          </p:spTgt>
                                        </p:tgtEl>
                                        <p:attrNameLst>
                                          <p:attrName>style.visibility</p:attrName>
                                        </p:attrNameLst>
                                      </p:cBhvr>
                                      <p:to>
                                        <p:strVal val="visible"/>
                                      </p:to>
                                    </p:set>
                                    <p:animEffect transition="in" filter="dissolve">
                                      <p:cBhvr>
                                        <p:cTn id="70" dur="500"/>
                                        <p:tgtEl>
                                          <p:spTgt spid="1366050">
                                            <p:txEl>
                                              <p:pRg st="3" end="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1366050">
                                            <p:txEl>
                                              <p:pRg st="4" end="4"/>
                                            </p:txEl>
                                          </p:spTgt>
                                        </p:tgtEl>
                                        <p:attrNameLst>
                                          <p:attrName>style.visibility</p:attrName>
                                        </p:attrNameLst>
                                      </p:cBhvr>
                                      <p:to>
                                        <p:strVal val="visible"/>
                                      </p:to>
                                    </p:set>
                                    <p:animEffect transition="in" filter="dissolve">
                                      <p:cBhvr>
                                        <p:cTn id="75" dur="500"/>
                                        <p:tgtEl>
                                          <p:spTgt spid="1366050">
                                            <p:txEl>
                                              <p:pRg st="4" end="4"/>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40" presetClass="entr" presetSubtype="0" fill="hold" grpId="0" nodeType="clickEffect">
                                  <p:stCondLst>
                                    <p:cond delay="0"/>
                                  </p:stCondLst>
                                  <p:iterate type="lt">
                                    <p:tmPct val="10000"/>
                                  </p:iterate>
                                  <p:childTnLst>
                                    <p:set>
                                      <p:cBhvr>
                                        <p:cTn id="79" dur="1" fill="hold">
                                          <p:stCondLst>
                                            <p:cond delay="0"/>
                                          </p:stCondLst>
                                        </p:cTn>
                                        <p:tgtEl>
                                          <p:spTgt spid="1366075"/>
                                        </p:tgtEl>
                                        <p:attrNameLst>
                                          <p:attrName>style.visibility</p:attrName>
                                        </p:attrNameLst>
                                      </p:cBhvr>
                                      <p:to>
                                        <p:strVal val="visible"/>
                                      </p:to>
                                    </p:set>
                                    <p:animEffect transition="in" filter="fade">
                                      <p:cBhvr>
                                        <p:cTn id="80" dur="1000"/>
                                        <p:tgtEl>
                                          <p:spTgt spid="1366075"/>
                                        </p:tgtEl>
                                      </p:cBhvr>
                                    </p:animEffect>
                                    <p:anim calcmode="lin" valueType="num">
                                      <p:cBhvr>
                                        <p:cTn id="81" dur="1000" fill="hold"/>
                                        <p:tgtEl>
                                          <p:spTgt spid="1366075"/>
                                        </p:tgtEl>
                                        <p:attrNameLst>
                                          <p:attrName>ppt_x</p:attrName>
                                        </p:attrNameLst>
                                      </p:cBhvr>
                                      <p:tavLst>
                                        <p:tav tm="0">
                                          <p:val>
                                            <p:strVal val="#ppt_x-.1"/>
                                          </p:val>
                                        </p:tav>
                                        <p:tav tm="100000">
                                          <p:val>
                                            <p:strVal val="#ppt_x"/>
                                          </p:val>
                                        </p:tav>
                                      </p:tavLst>
                                    </p:anim>
                                    <p:anim calcmode="lin" valueType="num">
                                      <p:cBhvr>
                                        <p:cTn id="82" dur="1000" fill="hold"/>
                                        <p:tgtEl>
                                          <p:spTgt spid="1366075"/>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1366056">
                                            <p:txEl>
                                              <p:pRg st="0" end="0"/>
                                            </p:txEl>
                                          </p:spTgt>
                                        </p:tgtEl>
                                        <p:attrNameLst>
                                          <p:attrName>style.visibility</p:attrName>
                                        </p:attrNameLst>
                                      </p:cBhvr>
                                      <p:to>
                                        <p:strVal val="visible"/>
                                      </p:to>
                                    </p:set>
                                    <p:animEffect transition="in" filter="dissolve">
                                      <p:cBhvr>
                                        <p:cTn id="87" dur="500"/>
                                        <p:tgtEl>
                                          <p:spTgt spid="1366056">
                                            <p:txEl>
                                              <p:pRg st="0" end="0"/>
                                            </p:txEl>
                                          </p:spTgt>
                                        </p:tgtEl>
                                      </p:cBhvr>
                                    </p:animEffect>
                                  </p:childTnLst>
                                </p:cTn>
                              </p:par>
                            </p:childTnLst>
                          </p:cTn>
                        </p:par>
                        <p:par>
                          <p:cTn id="88" fill="hold">
                            <p:stCondLst>
                              <p:cond delay="500"/>
                            </p:stCondLst>
                            <p:childTnLst>
                              <p:par>
                                <p:cTn id="89" presetID="17" presetClass="entr" presetSubtype="10" fill="hold" grpId="0" nodeType="afterEffect">
                                  <p:stCondLst>
                                    <p:cond delay="0"/>
                                  </p:stCondLst>
                                  <p:childTnLst>
                                    <p:set>
                                      <p:cBhvr>
                                        <p:cTn id="90" dur="1" fill="hold">
                                          <p:stCondLst>
                                            <p:cond delay="0"/>
                                          </p:stCondLst>
                                        </p:cTn>
                                        <p:tgtEl>
                                          <p:spTgt spid="1366070"/>
                                        </p:tgtEl>
                                        <p:attrNameLst>
                                          <p:attrName>style.visibility</p:attrName>
                                        </p:attrNameLst>
                                      </p:cBhvr>
                                      <p:to>
                                        <p:strVal val="visible"/>
                                      </p:to>
                                    </p:set>
                                    <p:anim calcmode="lin" valueType="num">
                                      <p:cBhvr>
                                        <p:cTn id="91" dur="500" fill="hold"/>
                                        <p:tgtEl>
                                          <p:spTgt spid="1366070"/>
                                        </p:tgtEl>
                                        <p:attrNameLst>
                                          <p:attrName>ppt_w</p:attrName>
                                        </p:attrNameLst>
                                      </p:cBhvr>
                                      <p:tavLst>
                                        <p:tav tm="0">
                                          <p:val>
                                            <p:fltVal val="0"/>
                                          </p:val>
                                        </p:tav>
                                        <p:tav tm="100000">
                                          <p:val>
                                            <p:strVal val="#ppt_w"/>
                                          </p:val>
                                        </p:tav>
                                      </p:tavLst>
                                    </p:anim>
                                    <p:anim calcmode="lin" valueType="num">
                                      <p:cBhvr>
                                        <p:cTn id="92" dur="500" fill="hold"/>
                                        <p:tgtEl>
                                          <p:spTgt spid="1366070"/>
                                        </p:tgtEl>
                                        <p:attrNameLst>
                                          <p:attrName>ppt_h</p:attrName>
                                        </p:attrNameLst>
                                      </p:cBhvr>
                                      <p:tavLst>
                                        <p:tav tm="0">
                                          <p:val>
                                            <p:strVal val="#ppt_h"/>
                                          </p:val>
                                        </p:tav>
                                        <p:tav tm="100000">
                                          <p:val>
                                            <p:strVal val="#ppt_h"/>
                                          </p:val>
                                        </p:tav>
                                      </p:tavLst>
                                    </p:anim>
                                  </p:childTnLst>
                                </p:cTn>
                              </p:par>
                            </p:childTnLst>
                          </p:cTn>
                        </p:par>
                        <p:par>
                          <p:cTn id="93" fill="hold">
                            <p:stCondLst>
                              <p:cond delay="1000"/>
                            </p:stCondLst>
                            <p:childTnLst>
                              <p:par>
                                <p:cTn id="94" presetID="9" presetClass="entr" presetSubtype="0" fill="hold" grpId="0" nodeType="afterEffect">
                                  <p:stCondLst>
                                    <p:cond delay="0"/>
                                  </p:stCondLst>
                                  <p:childTnLst>
                                    <p:set>
                                      <p:cBhvr>
                                        <p:cTn id="95" dur="1" fill="hold">
                                          <p:stCondLst>
                                            <p:cond delay="0"/>
                                          </p:stCondLst>
                                        </p:cTn>
                                        <p:tgtEl>
                                          <p:spTgt spid="1366072"/>
                                        </p:tgtEl>
                                        <p:attrNameLst>
                                          <p:attrName>style.visibility</p:attrName>
                                        </p:attrNameLst>
                                      </p:cBhvr>
                                      <p:to>
                                        <p:strVal val="visible"/>
                                      </p:to>
                                    </p:set>
                                    <p:animEffect transition="in" filter="dissolve">
                                      <p:cBhvr>
                                        <p:cTn id="96" dur="500"/>
                                        <p:tgtEl>
                                          <p:spTgt spid="1366072"/>
                                        </p:tgtEl>
                                      </p:cBhvr>
                                    </p:animEffect>
                                  </p:childTnLst>
                                </p:cTn>
                              </p:par>
                            </p:childTnLst>
                          </p:cTn>
                        </p:par>
                      </p:childTnLst>
                    </p:cTn>
                  </p:par>
                  <p:par>
                    <p:cTn id="97" fill="hold">
                      <p:stCondLst>
                        <p:cond delay="indefinite"/>
                      </p:stCondLst>
                      <p:childTnLst>
                        <p:par>
                          <p:cTn id="98" fill="hold">
                            <p:stCondLst>
                              <p:cond delay="0"/>
                            </p:stCondLst>
                            <p:childTnLst>
                              <p:par>
                                <p:cTn id="99" presetID="15" presetClass="entr" presetSubtype="0" fill="hold" grpId="0" nodeType="clickEffect">
                                  <p:stCondLst>
                                    <p:cond delay="0"/>
                                  </p:stCondLst>
                                  <p:childTnLst>
                                    <p:set>
                                      <p:cBhvr>
                                        <p:cTn id="100" dur="1" fill="hold">
                                          <p:stCondLst>
                                            <p:cond delay="0"/>
                                          </p:stCondLst>
                                        </p:cTn>
                                        <p:tgtEl>
                                          <p:spTgt spid="1366061"/>
                                        </p:tgtEl>
                                        <p:attrNameLst>
                                          <p:attrName>style.visibility</p:attrName>
                                        </p:attrNameLst>
                                      </p:cBhvr>
                                      <p:to>
                                        <p:strVal val="visible"/>
                                      </p:to>
                                    </p:set>
                                    <p:anim calcmode="lin" valueType="num">
                                      <p:cBhvr>
                                        <p:cTn id="101" dur="1000" fill="hold"/>
                                        <p:tgtEl>
                                          <p:spTgt spid="1366061"/>
                                        </p:tgtEl>
                                        <p:attrNameLst>
                                          <p:attrName>ppt_w</p:attrName>
                                        </p:attrNameLst>
                                      </p:cBhvr>
                                      <p:tavLst>
                                        <p:tav tm="0">
                                          <p:val>
                                            <p:fltVal val="0"/>
                                          </p:val>
                                        </p:tav>
                                        <p:tav tm="100000">
                                          <p:val>
                                            <p:strVal val="#ppt_w"/>
                                          </p:val>
                                        </p:tav>
                                      </p:tavLst>
                                    </p:anim>
                                    <p:anim calcmode="lin" valueType="num">
                                      <p:cBhvr>
                                        <p:cTn id="102" dur="1000" fill="hold"/>
                                        <p:tgtEl>
                                          <p:spTgt spid="1366061"/>
                                        </p:tgtEl>
                                        <p:attrNameLst>
                                          <p:attrName>ppt_h</p:attrName>
                                        </p:attrNameLst>
                                      </p:cBhvr>
                                      <p:tavLst>
                                        <p:tav tm="0">
                                          <p:val>
                                            <p:fltVal val="0"/>
                                          </p:val>
                                        </p:tav>
                                        <p:tav tm="100000">
                                          <p:val>
                                            <p:strVal val="#ppt_h"/>
                                          </p:val>
                                        </p:tav>
                                      </p:tavLst>
                                    </p:anim>
                                    <p:anim calcmode="lin" valueType="num">
                                      <p:cBhvr>
                                        <p:cTn id="103" dur="1000" fill="hold"/>
                                        <p:tgtEl>
                                          <p:spTgt spid="1366061"/>
                                        </p:tgtEl>
                                        <p:attrNameLst>
                                          <p:attrName>ppt_x</p:attrName>
                                        </p:attrNameLst>
                                      </p:cBhvr>
                                      <p:tavLst>
                                        <p:tav tm="0" fmla="#ppt_x+(cos(-2*pi*(1-$))*-#ppt_x-sin(-2*pi*(1-$))*(1-#ppt_y))*(1-$)">
                                          <p:val>
                                            <p:fltVal val="0"/>
                                          </p:val>
                                        </p:tav>
                                        <p:tav tm="100000">
                                          <p:val>
                                            <p:fltVal val="1"/>
                                          </p:val>
                                        </p:tav>
                                      </p:tavLst>
                                    </p:anim>
                                    <p:anim calcmode="lin" valueType="num">
                                      <p:cBhvr>
                                        <p:cTn id="104" dur="1000" fill="hold"/>
                                        <p:tgtEl>
                                          <p:spTgt spid="1366061"/>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9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27" grpId="0"/>
      <p:bldP spid="1366028" grpId="0"/>
      <p:bldP spid="1366029" grpId="0"/>
      <p:bldP spid="1366030" grpId="0"/>
      <p:bldP spid="1366031" grpId="0"/>
      <p:bldP spid="1366043" grpId="0" animBg="1"/>
      <p:bldP spid="1366044" grpId="0" animBg="1"/>
      <p:bldP spid="1366045" grpId="0" animBg="1"/>
      <p:bldP spid="1366046" grpId="0" animBg="1"/>
      <p:bldP spid="1366050" grpId="0" build="p" autoUpdateAnimBg="0"/>
      <p:bldP spid="1366052" grpId="0" build="p" autoUpdateAnimBg="0" advAuto="0"/>
      <p:bldP spid="1366056" grpId="0" build="p" autoUpdateAnimBg="0"/>
      <p:bldP spid="1366061" grpId="0" autoUpdateAnimBg="0"/>
      <p:bldP spid="1366070" grpId="0" animBg="1"/>
      <p:bldP spid="1366072" grpId="0"/>
      <p:bldP spid="1366075"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p:txBody>
          <a:bodyPr/>
          <a:lstStyle/>
          <a:p>
            <a:pPr eaLnBrk="1" hangingPunct="1"/>
            <a:r>
              <a:rPr lang="en-US" sz="4000" i="1" smtClean="0"/>
              <a:t>Bernoulli’s Principle</a:t>
            </a:r>
            <a:r>
              <a:rPr lang="en-US" smtClean="0"/>
              <a:t> </a:t>
            </a:r>
          </a:p>
        </p:txBody>
      </p:sp>
      <p:sp>
        <p:nvSpPr>
          <p:cNvPr id="226307" name="Text Box 3"/>
          <p:cNvSpPr txBox="1">
            <a:spLocks noChangeArrowheads="1"/>
          </p:cNvSpPr>
          <p:nvPr/>
        </p:nvSpPr>
        <p:spPr bwMode="auto">
          <a:xfrm>
            <a:off x="1066800" y="2300288"/>
            <a:ext cx="1143000" cy="571500"/>
          </a:xfrm>
          <a:prstGeom prst="rect">
            <a:avLst/>
          </a:prstGeom>
          <a:noFill/>
          <a:ln w="9525">
            <a:noFill/>
            <a:miter lim="800000"/>
            <a:headEnd/>
            <a:tailEnd/>
          </a:ln>
        </p:spPr>
        <p:txBody>
          <a:bodyPr/>
          <a:lstStyle/>
          <a:p>
            <a:r>
              <a:rPr lang="en-US" sz="1600">
                <a:solidFill>
                  <a:srgbClr val="000000"/>
                </a:solidFill>
                <a:cs typeface="Times New Roman" pitchFamily="18" charset="0"/>
              </a:rPr>
              <a:t>LIQUID</a:t>
            </a:r>
            <a:endParaRPr lang="en-US" sz="900">
              <a:solidFill>
                <a:srgbClr val="000000"/>
              </a:solidFill>
            </a:endParaRPr>
          </a:p>
          <a:p>
            <a:pPr eaLnBrk="0" hangingPunct="0"/>
            <a:r>
              <a:rPr lang="en-US" sz="1600" u="sng">
                <a:solidFill>
                  <a:srgbClr val="000000"/>
                </a:solidFill>
                <a:ea typeface="Times New Roman" pitchFamily="18" charset="0"/>
                <a:cs typeface="Arial" charset="0"/>
              </a:rPr>
              <a:t>OR</a:t>
            </a:r>
            <a:r>
              <a:rPr lang="en-US" sz="1600">
                <a:solidFill>
                  <a:srgbClr val="000000"/>
                </a:solidFill>
                <a:ea typeface="Times New Roman" pitchFamily="18" charset="0"/>
                <a:cs typeface="Arial" charset="0"/>
              </a:rPr>
              <a:t> GAS</a:t>
            </a:r>
            <a:endParaRPr lang="en-US" sz="1800">
              <a:solidFill>
                <a:srgbClr val="000000"/>
              </a:solidFill>
            </a:endParaRPr>
          </a:p>
        </p:txBody>
      </p:sp>
      <p:sp>
        <p:nvSpPr>
          <p:cNvPr id="226308" name="Freeform 4"/>
          <p:cNvSpPr>
            <a:spLocks/>
          </p:cNvSpPr>
          <p:nvPr/>
        </p:nvSpPr>
        <p:spPr bwMode="auto">
          <a:xfrm>
            <a:off x="1958975" y="1746250"/>
            <a:ext cx="485775" cy="341313"/>
          </a:xfrm>
          <a:custGeom>
            <a:avLst/>
            <a:gdLst>
              <a:gd name="T0" fmla="*/ 2147483647 w 763"/>
              <a:gd name="T1" fmla="*/ 0 h 538"/>
              <a:gd name="T2" fmla="*/ 0 w 763"/>
              <a:gd name="T3" fmla="*/ 2147483647 h 538"/>
              <a:gd name="T4" fmla="*/ 0 60000 65536"/>
              <a:gd name="T5" fmla="*/ 0 60000 65536"/>
              <a:gd name="T6" fmla="*/ 0 w 763"/>
              <a:gd name="T7" fmla="*/ 0 h 538"/>
              <a:gd name="T8" fmla="*/ 763 w 763"/>
              <a:gd name="T9" fmla="*/ 538 h 538"/>
            </a:gdLst>
            <a:ahLst/>
            <a:cxnLst>
              <a:cxn ang="T4">
                <a:pos x="T0" y="T1"/>
              </a:cxn>
              <a:cxn ang="T5">
                <a:pos x="T2" y="T3"/>
              </a:cxn>
            </a:cxnLst>
            <a:rect l="T6" t="T7" r="T8" b="T9"/>
            <a:pathLst>
              <a:path w="763" h="538">
                <a:moveTo>
                  <a:pt x="763" y="0"/>
                </a:moveTo>
                <a:lnTo>
                  <a:pt x="0" y="538"/>
                </a:lnTo>
              </a:path>
            </a:pathLst>
          </a:custGeom>
          <a:noFill/>
          <a:ln w="9525">
            <a:solidFill>
              <a:srgbClr val="000000"/>
            </a:solidFill>
            <a:round/>
            <a:headEnd/>
            <a:tailEnd type="triangle" w="med" len="med"/>
          </a:ln>
        </p:spPr>
        <p:txBody>
          <a:bodyPr/>
          <a:lstStyle/>
          <a:p>
            <a:endParaRPr lang="en-US">
              <a:solidFill>
                <a:srgbClr val="000000"/>
              </a:solidFill>
            </a:endParaRPr>
          </a:p>
        </p:txBody>
      </p:sp>
      <p:sp>
        <p:nvSpPr>
          <p:cNvPr id="226309" name="Line 5"/>
          <p:cNvSpPr>
            <a:spLocks noChangeShapeType="1"/>
          </p:cNvSpPr>
          <p:nvPr/>
        </p:nvSpPr>
        <p:spPr bwMode="auto">
          <a:xfrm>
            <a:off x="3124200" y="4102100"/>
            <a:ext cx="3200400" cy="0"/>
          </a:xfrm>
          <a:prstGeom prst="line">
            <a:avLst/>
          </a:prstGeom>
          <a:noFill/>
          <a:ln w="25400">
            <a:solidFill>
              <a:srgbClr val="000000"/>
            </a:solidFill>
            <a:round/>
            <a:headEnd/>
            <a:tailEnd/>
          </a:ln>
        </p:spPr>
        <p:txBody>
          <a:bodyPr/>
          <a:lstStyle/>
          <a:p>
            <a:endParaRPr lang="en-US">
              <a:solidFill>
                <a:srgbClr val="000000"/>
              </a:solidFill>
            </a:endParaRPr>
          </a:p>
        </p:txBody>
      </p:sp>
      <p:sp>
        <p:nvSpPr>
          <p:cNvPr id="226310" name="Line 6"/>
          <p:cNvSpPr>
            <a:spLocks noChangeShapeType="1"/>
          </p:cNvSpPr>
          <p:nvPr/>
        </p:nvSpPr>
        <p:spPr bwMode="auto">
          <a:xfrm>
            <a:off x="3924300" y="3994150"/>
            <a:ext cx="914400" cy="0"/>
          </a:xfrm>
          <a:prstGeom prst="line">
            <a:avLst/>
          </a:prstGeom>
          <a:noFill/>
          <a:ln w="9525">
            <a:solidFill>
              <a:srgbClr val="000000"/>
            </a:solidFill>
            <a:round/>
            <a:headEnd/>
            <a:tailEnd type="triangle" w="med" len="med"/>
          </a:ln>
        </p:spPr>
        <p:txBody>
          <a:bodyPr/>
          <a:lstStyle/>
          <a:p>
            <a:endParaRPr lang="en-US">
              <a:solidFill>
                <a:srgbClr val="000000"/>
              </a:solidFill>
            </a:endParaRPr>
          </a:p>
        </p:txBody>
      </p:sp>
      <p:sp>
        <p:nvSpPr>
          <p:cNvPr id="226311" name="Line 7"/>
          <p:cNvSpPr>
            <a:spLocks noChangeShapeType="1"/>
          </p:cNvSpPr>
          <p:nvPr/>
        </p:nvSpPr>
        <p:spPr bwMode="auto">
          <a:xfrm>
            <a:off x="3924300" y="3879850"/>
            <a:ext cx="914400" cy="0"/>
          </a:xfrm>
          <a:prstGeom prst="line">
            <a:avLst/>
          </a:prstGeom>
          <a:noFill/>
          <a:ln w="9525">
            <a:solidFill>
              <a:srgbClr val="000000"/>
            </a:solidFill>
            <a:round/>
            <a:headEnd/>
            <a:tailEnd type="triangle" w="med" len="med"/>
          </a:ln>
        </p:spPr>
        <p:txBody>
          <a:bodyPr/>
          <a:lstStyle/>
          <a:p>
            <a:endParaRPr lang="en-US">
              <a:solidFill>
                <a:srgbClr val="000000"/>
              </a:solidFill>
            </a:endParaRPr>
          </a:p>
        </p:txBody>
      </p:sp>
      <p:sp>
        <p:nvSpPr>
          <p:cNvPr id="226312" name="Line 8"/>
          <p:cNvSpPr>
            <a:spLocks noChangeShapeType="1"/>
          </p:cNvSpPr>
          <p:nvPr/>
        </p:nvSpPr>
        <p:spPr bwMode="auto">
          <a:xfrm>
            <a:off x="3924300" y="3765550"/>
            <a:ext cx="914400" cy="0"/>
          </a:xfrm>
          <a:prstGeom prst="line">
            <a:avLst/>
          </a:prstGeom>
          <a:noFill/>
          <a:ln w="9525">
            <a:solidFill>
              <a:srgbClr val="000000"/>
            </a:solidFill>
            <a:round/>
            <a:headEnd/>
            <a:tailEnd type="triangle" w="med" len="med"/>
          </a:ln>
        </p:spPr>
        <p:txBody>
          <a:bodyPr/>
          <a:lstStyle/>
          <a:p>
            <a:endParaRPr lang="en-US">
              <a:solidFill>
                <a:srgbClr val="000000"/>
              </a:solidFill>
            </a:endParaRPr>
          </a:p>
        </p:txBody>
      </p:sp>
      <p:sp>
        <p:nvSpPr>
          <p:cNvPr id="226313" name="Line 9"/>
          <p:cNvSpPr>
            <a:spLocks noChangeShapeType="1"/>
          </p:cNvSpPr>
          <p:nvPr/>
        </p:nvSpPr>
        <p:spPr bwMode="auto">
          <a:xfrm>
            <a:off x="4267200" y="4222750"/>
            <a:ext cx="342900" cy="0"/>
          </a:xfrm>
          <a:prstGeom prst="line">
            <a:avLst/>
          </a:prstGeom>
          <a:noFill/>
          <a:ln w="9525">
            <a:solidFill>
              <a:srgbClr val="000000"/>
            </a:solidFill>
            <a:round/>
            <a:headEnd/>
            <a:tailEnd type="triangle" w="med" len="med"/>
          </a:ln>
        </p:spPr>
        <p:txBody>
          <a:bodyPr/>
          <a:lstStyle/>
          <a:p>
            <a:endParaRPr lang="en-US">
              <a:solidFill>
                <a:srgbClr val="000000"/>
              </a:solidFill>
            </a:endParaRPr>
          </a:p>
        </p:txBody>
      </p:sp>
      <p:sp>
        <p:nvSpPr>
          <p:cNvPr id="226314" name="Line 10"/>
          <p:cNvSpPr>
            <a:spLocks noChangeShapeType="1"/>
          </p:cNvSpPr>
          <p:nvPr/>
        </p:nvSpPr>
        <p:spPr bwMode="auto">
          <a:xfrm>
            <a:off x="4267200" y="4337050"/>
            <a:ext cx="342900" cy="0"/>
          </a:xfrm>
          <a:prstGeom prst="line">
            <a:avLst/>
          </a:prstGeom>
          <a:noFill/>
          <a:ln w="9525">
            <a:solidFill>
              <a:srgbClr val="000000"/>
            </a:solidFill>
            <a:round/>
            <a:headEnd/>
            <a:tailEnd type="triangle" w="med" len="med"/>
          </a:ln>
        </p:spPr>
        <p:txBody>
          <a:bodyPr/>
          <a:lstStyle/>
          <a:p>
            <a:endParaRPr lang="en-US">
              <a:solidFill>
                <a:srgbClr val="000000"/>
              </a:solidFill>
            </a:endParaRPr>
          </a:p>
        </p:txBody>
      </p:sp>
      <p:sp>
        <p:nvSpPr>
          <p:cNvPr id="226315" name="Line 11"/>
          <p:cNvSpPr>
            <a:spLocks noChangeShapeType="1"/>
          </p:cNvSpPr>
          <p:nvPr/>
        </p:nvSpPr>
        <p:spPr bwMode="auto">
          <a:xfrm>
            <a:off x="4267200" y="4451350"/>
            <a:ext cx="342900" cy="0"/>
          </a:xfrm>
          <a:prstGeom prst="line">
            <a:avLst/>
          </a:prstGeom>
          <a:noFill/>
          <a:ln w="9525">
            <a:solidFill>
              <a:srgbClr val="000000"/>
            </a:solidFill>
            <a:round/>
            <a:headEnd/>
            <a:tailEnd type="triangle" w="med" len="med"/>
          </a:ln>
        </p:spPr>
        <p:txBody>
          <a:bodyPr/>
          <a:lstStyle/>
          <a:p>
            <a:endParaRPr lang="en-US">
              <a:solidFill>
                <a:srgbClr val="000000"/>
              </a:solidFill>
            </a:endParaRPr>
          </a:p>
        </p:txBody>
      </p:sp>
      <p:sp>
        <p:nvSpPr>
          <p:cNvPr id="226316" name="Text Box 12"/>
          <p:cNvSpPr txBox="1">
            <a:spLocks noChangeArrowheads="1"/>
          </p:cNvSpPr>
          <p:nvPr/>
        </p:nvSpPr>
        <p:spPr bwMode="auto">
          <a:xfrm>
            <a:off x="3009900" y="3649663"/>
            <a:ext cx="1143000" cy="571500"/>
          </a:xfrm>
          <a:prstGeom prst="rect">
            <a:avLst/>
          </a:prstGeom>
          <a:noFill/>
          <a:ln w="9525">
            <a:noFill/>
            <a:miter lim="800000"/>
            <a:headEnd/>
            <a:tailEnd/>
          </a:ln>
        </p:spPr>
        <p:txBody>
          <a:bodyPr/>
          <a:lstStyle/>
          <a:p>
            <a:r>
              <a:rPr lang="en-US" sz="1600">
                <a:solidFill>
                  <a:srgbClr val="000000"/>
                </a:solidFill>
                <a:ea typeface="Times New Roman" pitchFamily="18" charset="0"/>
                <a:cs typeface="Arial" charset="0"/>
              </a:rPr>
              <a:t>FAST</a:t>
            </a:r>
            <a:endParaRPr lang="en-US" sz="1800">
              <a:solidFill>
                <a:srgbClr val="000000"/>
              </a:solidFill>
              <a:ea typeface="Times New Roman" pitchFamily="18" charset="0"/>
              <a:cs typeface="Arial" charset="0"/>
            </a:endParaRPr>
          </a:p>
        </p:txBody>
      </p:sp>
      <p:sp>
        <p:nvSpPr>
          <p:cNvPr id="226317" name="Text Box 13"/>
          <p:cNvSpPr txBox="1">
            <a:spLocks noChangeArrowheads="1"/>
          </p:cNvSpPr>
          <p:nvPr/>
        </p:nvSpPr>
        <p:spPr bwMode="auto">
          <a:xfrm>
            <a:off x="5981700" y="4213225"/>
            <a:ext cx="1143000" cy="571500"/>
          </a:xfrm>
          <a:prstGeom prst="rect">
            <a:avLst/>
          </a:prstGeom>
          <a:noFill/>
          <a:ln w="9525">
            <a:noFill/>
            <a:miter lim="800000"/>
            <a:headEnd/>
            <a:tailEnd/>
          </a:ln>
        </p:spPr>
        <p:txBody>
          <a:bodyPr/>
          <a:lstStyle/>
          <a:p>
            <a:r>
              <a:rPr lang="en-US" sz="1600">
                <a:solidFill>
                  <a:srgbClr val="000000"/>
                </a:solidFill>
                <a:ea typeface="Times New Roman" pitchFamily="18" charset="0"/>
                <a:cs typeface="Arial" charset="0"/>
              </a:rPr>
              <a:t>HIGH P</a:t>
            </a:r>
            <a:endParaRPr lang="en-US" sz="1800">
              <a:solidFill>
                <a:srgbClr val="000000"/>
              </a:solidFill>
              <a:ea typeface="Times New Roman" pitchFamily="18" charset="0"/>
              <a:cs typeface="Arial" charset="0"/>
            </a:endParaRPr>
          </a:p>
        </p:txBody>
      </p:sp>
      <p:sp>
        <p:nvSpPr>
          <p:cNvPr id="226318" name="Text Box 14"/>
          <p:cNvSpPr txBox="1">
            <a:spLocks noChangeArrowheads="1"/>
          </p:cNvSpPr>
          <p:nvPr/>
        </p:nvSpPr>
        <p:spPr bwMode="auto">
          <a:xfrm>
            <a:off x="6096000" y="3763963"/>
            <a:ext cx="1143000" cy="571500"/>
          </a:xfrm>
          <a:prstGeom prst="rect">
            <a:avLst/>
          </a:prstGeom>
          <a:noFill/>
          <a:ln w="9525">
            <a:noFill/>
            <a:miter lim="800000"/>
            <a:headEnd/>
            <a:tailEnd/>
          </a:ln>
        </p:spPr>
        <p:txBody>
          <a:bodyPr/>
          <a:lstStyle/>
          <a:p>
            <a:r>
              <a:rPr lang="en-US" sz="1600">
                <a:solidFill>
                  <a:srgbClr val="000000"/>
                </a:solidFill>
                <a:ea typeface="Times New Roman" pitchFamily="18" charset="0"/>
                <a:cs typeface="Arial" charset="0"/>
              </a:rPr>
              <a:t>LOW P</a:t>
            </a:r>
            <a:endParaRPr lang="en-US" sz="1800">
              <a:solidFill>
                <a:srgbClr val="000000"/>
              </a:solidFill>
              <a:ea typeface="Times New Roman" pitchFamily="18" charset="0"/>
              <a:cs typeface="Arial" charset="0"/>
            </a:endParaRPr>
          </a:p>
        </p:txBody>
      </p:sp>
      <p:sp>
        <p:nvSpPr>
          <p:cNvPr id="226319" name="Text Box 15"/>
          <p:cNvSpPr txBox="1">
            <a:spLocks noChangeArrowheads="1"/>
          </p:cNvSpPr>
          <p:nvPr/>
        </p:nvSpPr>
        <p:spPr bwMode="auto">
          <a:xfrm>
            <a:off x="3352800" y="4213225"/>
            <a:ext cx="1143000" cy="571500"/>
          </a:xfrm>
          <a:prstGeom prst="rect">
            <a:avLst/>
          </a:prstGeom>
          <a:noFill/>
          <a:ln w="9525">
            <a:noFill/>
            <a:miter lim="800000"/>
            <a:headEnd/>
            <a:tailEnd/>
          </a:ln>
        </p:spPr>
        <p:txBody>
          <a:bodyPr/>
          <a:lstStyle/>
          <a:p>
            <a:r>
              <a:rPr lang="en-US" sz="1600">
                <a:solidFill>
                  <a:srgbClr val="000000"/>
                </a:solidFill>
                <a:ea typeface="Times New Roman" pitchFamily="18" charset="0"/>
                <a:cs typeface="Arial" charset="0"/>
              </a:rPr>
              <a:t>SLOW</a:t>
            </a:r>
            <a:endParaRPr lang="en-US" sz="1800">
              <a:solidFill>
                <a:srgbClr val="000000"/>
              </a:solidFill>
              <a:ea typeface="Times New Roman" pitchFamily="18" charset="0"/>
              <a:cs typeface="Arial" charset="0"/>
            </a:endParaRPr>
          </a:p>
        </p:txBody>
      </p:sp>
      <p:sp>
        <p:nvSpPr>
          <p:cNvPr id="226320" name="Line 16"/>
          <p:cNvSpPr>
            <a:spLocks noChangeShapeType="1"/>
          </p:cNvSpPr>
          <p:nvPr/>
        </p:nvSpPr>
        <p:spPr bwMode="auto">
          <a:xfrm flipV="1">
            <a:off x="5867400" y="4102100"/>
            <a:ext cx="0" cy="685800"/>
          </a:xfrm>
          <a:prstGeom prst="line">
            <a:avLst/>
          </a:prstGeom>
          <a:noFill/>
          <a:ln w="9525">
            <a:solidFill>
              <a:srgbClr val="000000"/>
            </a:solidFill>
            <a:round/>
            <a:headEnd/>
            <a:tailEnd type="arrow" w="med" len="med"/>
          </a:ln>
        </p:spPr>
        <p:txBody>
          <a:bodyPr/>
          <a:lstStyle/>
          <a:p>
            <a:endParaRPr lang="en-US">
              <a:solidFill>
                <a:srgbClr val="000000"/>
              </a:solidFill>
            </a:endParaRPr>
          </a:p>
        </p:txBody>
      </p:sp>
      <p:sp>
        <p:nvSpPr>
          <p:cNvPr id="226321" name="Line 17"/>
          <p:cNvSpPr>
            <a:spLocks noChangeShapeType="1"/>
          </p:cNvSpPr>
          <p:nvPr/>
        </p:nvSpPr>
        <p:spPr bwMode="auto">
          <a:xfrm flipV="1">
            <a:off x="6096000" y="4102100"/>
            <a:ext cx="0" cy="685800"/>
          </a:xfrm>
          <a:prstGeom prst="line">
            <a:avLst/>
          </a:prstGeom>
          <a:noFill/>
          <a:ln w="9525">
            <a:solidFill>
              <a:srgbClr val="000000"/>
            </a:solidFill>
            <a:round/>
            <a:headEnd/>
            <a:tailEnd type="arrow" w="med" len="med"/>
          </a:ln>
        </p:spPr>
        <p:txBody>
          <a:bodyPr/>
          <a:lstStyle/>
          <a:p>
            <a:endParaRPr lang="en-US">
              <a:solidFill>
                <a:srgbClr val="000000"/>
              </a:solidFill>
            </a:endParaRPr>
          </a:p>
        </p:txBody>
      </p:sp>
      <p:sp>
        <p:nvSpPr>
          <p:cNvPr id="226322" name="Line 18"/>
          <p:cNvSpPr>
            <a:spLocks noChangeShapeType="1"/>
          </p:cNvSpPr>
          <p:nvPr/>
        </p:nvSpPr>
        <p:spPr bwMode="auto">
          <a:xfrm flipV="1">
            <a:off x="5638800" y="4102100"/>
            <a:ext cx="0" cy="685800"/>
          </a:xfrm>
          <a:prstGeom prst="line">
            <a:avLst/>
          </a:prstGeom>
          <a:noFill/>
          <a:ln w="9525">
            <a:solidFill>
              <a:srgbClr val="000000"/>
            </a:solidFill>
            <a:round/>
            <a:headEnd/>
            <a:tailEnd type="arrow" w="med" len="med"/>
          </a:ln>
        </p:spPr>
        <p:txBody>
          <a:bodyPr/>
          <a:lstStyle/>
          <a:p>
            <a:endParaRPr lang="en-US">
              <a:solidFill>
                <a:srgbClr val="000000"/>
              </a:solidFill>
            </a:endParaRPr>
          </a:p>
        </p:txBody>
      </p:sp>
      <p:sp>
        <p:nvSpPr>
          <p:cNvPr id="226323" name="Line 19"/>
          <p:cNvSpPr>
            <a:spLocks noChangeShapeType="1"/>
          </p:cNvSpPr>
          <p:nvPr/>
        </p:nvSpPr>
        <p:spPr bwMode="auto">
          <a:xfrm flipV="1">
            <a:off x="5410200" y="4102100"/>
            <a:ext cx="0" cy="685800"/>
          </a:xfrm>
          <a:prstGeom prst="line">
            <a:avLst/>
          </a:prstGeom>
          <a:noFill/>
          <a:ln w="9525">
            <a:solidFill>
              <a:srgbClr val="000000"/>
            </a:solidFill>
            <a:round/>
            <a:headEnd/>
            <a:tailEnd type="arrow" w="med" len="med"/>
          </a:ln>
        </p:spPr>
        <p:txBody>
          <a:bodyPr/>
          <a:lstStyle/>
          <a:p>
            <a:endParaRPr lang="en-US">
              <a:solidFill>
                <a:srgbClr val="000000"/>
              </a:solidFill>
            </a:endParaRPr>
          </a:p>
        </p:txBody>
      </p:sp>
      <p:sp>
        <p:nvSpPr>
          <p:cNvPr id="226324" name="Line 20"/>
          <p:cNvSpPr>
            <a:spLocks noChangeShapeType="1"/>
          </p:cNvSpPr>
          <p:nvPr/>
        </p:nvSpPr>
        <p:spPr bwMode="auto">
          <a:xfrm flipV="1">
            <a:off x="5753100" y="3763963"/>
            <a:ext cx="0" cy="342900"/>
          </a:xfrm>
          <a:prstGeom prst="line">
            <a:avLst/>
          </a:prstGeom>
          <a:noFill/>
          <a:ln w="9525">
            <a:solidFill>
              <a:srgbClr val="000000"/>
            </a:solidFill>
            <a:round/>
            <a:headEnd type="arrow" w="med" len="med"/>
            <a:tailEnd/>
          </a:ln>
        </p:spPr>
        <p:txBody>
          <a:bodyPr/>
          <a:lstStyle/>
          <a:p>
            <a:endParaRPr lang="en-US">
              <a:solidFill>
                <a:srgbClr val="000000"/>
              </a:solidFill>
            </a:endParaRPr>
          </a:p>
        </p:txBody>
      </p:sp>
      <p:sp>
        <p:nvSpPr>
          <p:cNvPr id="226325" name="Line 21"/>
          <p:cNvSpPr>
            <a:spLocks noChangeShapeType="1"/>
          </p:cNvSpPr>
          <p:nvPr/>
        </p:nvSpPr>
        <p:spPr bwMode="auto">
          <a:xfrm flipV="1">
            <a:off x="5981700" y="3763963"/>
            <a:ext cx="0" cy="342900"/>
          </a:xfrm>
          <a:prstGeom prst="line">
            <a:avLst/>
          </a:prstGeom>
          <a:noFill/>
          <a:ln w="9525">
            <a:solidFill>
              <a:srgbClr val="000000"/>
            </a:solidFill>
            <a:round/>
            <a:headEnd type="arrow" w="med" len="med"/>
            <a:tailEnd/>
          </a:ln>
        </p:spPr>
        <p:txBody>
          <a:bodyPr/>
          <a:lstStyle/>
          <a:p>
            <a:endParaRPr lang="en-US">
              <a:solidFill>
                <a:srgbClr val="000000"/>
              </a:solidFill>
            </a:endParaRPr>
          </a:p>
        </p:txBody>
      </p:sp>
      <p:sp>
        <p:nvSpPr>
          <p:cNvPr id="226326" name="Line 22"/>
          <p:cNvSpPr>
            <a:spLocks noChangeShapeType="1"/>
          </p:cNvSpPr>
          <p:nvPr/>
        </p:nvSpPr>
        <p:spPr bwMode="auto">
          <a:xfrm flipV="1">
            <a:off x="5524500" y="3763963"/>
            <a:ext cx="0" cy="342900"/>
          </a:xfrm>
          <a:prstGeom prst="line">
            <a:avLst/>
          </a:prstGeom>
          <a:noFill/>
          <a:ln w="9525">
            <a:solidFill>
              <a:srgbClr val="000000"/>
            </a:solidFill>
            <a:round/>
            <a:headEnd type="arrow" w="med" len="med"/>
            <a:tailEnd/>
          </a:ln>
        </p:spPr>
        <p:txBody>
          <a:bodyPr/>
          <a:lstStyle/>
          <a:p>
            <a:endParaRPr lang="en-US">
              <a:solidFill>
                <a:srgbClr val="000000"/>
              </a:solidFill>
            </a:endParaRPr>
          </a:p>
        </p:txBody>
      </p:sp>
      <p:sp>
        <p:nvSpPr>
          <p:cNvPr id="226327" name="Line 23"/>
          <p:cNvSpPr>
            <a:spLocks noChangeShapeType="1"/>
          </p:cNvSpPr>
          <p:nvPr/>
        </p:nvSpPr>
        <p:spPr bwMode="auto">
          <a:xfrm flipV="1">
            <a:off x="6210300" y="3763963"/>
            <a:ext cx="0" cy="342900"/>
          </a:xfrm>
          <a:prstGeom prst="line">
            <a:avLst/>
          </a:prstGeom>
          <a:noFill/>
          <a:ln w="9525">
            <a:solidFill>
              <a:srgbClr val="000000"/>
            </a:solidFill>
            <a:round/>
            <a:headEnd type="arrow" w="med" len="med"/>
            <a:tailEnd/>
          </a:ln>
        </p:spPr>
        <p:txBody>
          <a:bodyPr/>
          <a:lstStyle/>
          <a:p>
            <a:endParaRPr lang="en-US">
              <a:solidFill>
                <a:srgbClr val="000000"/>
              </a:solidFill>
            </a:endParaRPr>
          </a:p>
        </p:txBody>
      </p:sp>
      <p:sp>
        <p:nvSpPr>
          <p:cNvPr id="226328" name="Line 24"/>
          <p:cNvSpPr>
            <a:spLocks noChangeShapeType="1"/>
          </p:cNvSpPr>
          <p:nvPr/>
        </p:nvSpPr>
        <p:spPr bwMode="auto">
          <a:xfrm flipV="1">
            <a:off x="5295900" y="3763963"/>
            <a:ext cx="0" cy="342900"/>
          </a:xfrm>
          <a:prstGeom prst="line">
            <a:avLst/>
          </a:prstGeom>
          <a:noFill/>
          <a:ln w="9525">
            <a:solidFill>
              <a:srgbClr val="000000"/>
            </a:solidFill>
            <a:round/>
            <a:headEnd type="arrow" w="med" len="med"/>
            <a:tailEnd/>
          </a:ln>
        </p:spPr>
        <p:txBody>
          <a:bodyPr/>
          <a:lstStyle/>
          <a:p>
            <a:endParaRPr lang="en-US">
              <a:solidFill>
                <a:srgbClr val="000000"/>
              </a:solidFill>
            </a:endParaRPr>
          </a:p>
        </p:txBody>
      </p:sp>
      <p:sp>
        <p:nvSpPr>
          <p:cNvPr id="226329" name="Line 25"/>
          <p:cNvSpPr>
            <a:spLocks noChangeShapeType="1"/>
          </p:cNvSpPr>
          <p:nvPr/>
        </p:nvSpPr>
        <p:spPr bwMode="auto">
          <a:xfrm flipV="1">
            <a:off x="5067300" y="3763963"/>
            <a:ext cx="0" cy="342900"/>
          </a:xfrm>
          <a:prstGeom prst="line">
            <a:avLst/>
          </a:prstGeom>
          <a:noFill/>
          <a:ln w="9525">
            <a:solidFill>
              <a:srgbClr val="000000"/>
            </a:solidFill>
            <a:round/>
            <a:headEnd type="arrow" w="med" len="med"/>
            <a:tailEnd/>
          </a:ln>
        </p:spPr>
        <p:txBody>
          <a:bodyPr/>
          <a:lstStyle/>
          <a:p>
            <a:endParaRPr lang="en-US">
              <a:solidFill>
                <a:srgbClr val="000000"/>
              </a:solidFill>
            </a:endParaRPr>
          </a:p>
        </p:txBody>
      </p:sp>
      <p:sp>
        <p:nvSpPr>
          <p:cNvPr id="226330" name="Line 26"/>
          <p:cNvSpPr>
            <a:spLocks noChangeShapeType="1"/>
          </p:cNvSpPr>
          <p:nvPr/>
        </p:nvSpPr>
        <p:spPr bwMode="auto">
          <a:xfrm flipV="1">
            <a:off x="5181600" y="4102100"/>
            <a:ext cx="0" cy="685800"/>
          </a:xfrm>
          <a:prstGeom prst="line">
            <a:avLst/>
          </a:prstGeom>
          <a:noFill/>
          <a:ln w="9525">
            <a:solidFill>
              <a:srgbClr val="000000"/>
            </a:solidFill>
            <a:round/>
            <a:headEnd/>
            <a:tailEnd type="arrow" w="med" len="med"/>
          </a:ln>
        </p:spPr>
        <p:txBody>
          <a:bodyPr/>
          <a:lstStyle/>
          <a:p>
            <a:endParaRPr lang="en-US">
              <a:solidFill>
                <a:srgbClr val="000000"/>
              </a:solidFill>
            </a:endParaRPr>
          </a:p>
        </p:txBody>
      </p:sp>
      <p:sp>
        <p:nvSpPr>
          <p:cNvPr id="226331" name="Line 27"/>
          <p:cNvSpPr>
            <a:spLocks noChangeShapeType="1"/>
          </p:cNvSpPr>
          <p:nvPr/>
        </p:nvSpPr>
        <p:spPr bwMode="auto">
          <a:xfrm flipV="1">
            <a:off x="4953000" y="4102100"/>
            <a:ext cx="0" cy="685800"/>
          </a:xfrm>
          <a:prstGeom prst="line">
            <a:avLst/>
          </a:prstGeom>
          <a:noFill/>
          <a:ln w="9525">
            <a:solidFill>
              <a:srgbClr val="000000"/>
            </a:solidFill>
            <a:round/>
            <a:headEnd/>
            <a:tailEnd type="arrow" w="med" len="med"/>
          </a:ln>
        </p:spPr>
        <p:txBody>
          <a:bodyPr/>
          <a:lstStyle/>
          <a:p>
            <a:endParaRPr lang="en-US">
              <a:solidFill>
                <a:srgbClr val="000000"/>
              </a:solidFill>
            </a:endParaRPr>
          </a:p>
        </p:txBody>
      </p:sp>
      <p:grpSp>
        <p:nvGrpSpPr>
          <p:cNvPr id="226332" name="Group 28"/>
          <p:cNvGrpSpPr>
            <a:grpSpLocks/>
          </p:cNvGrpSpPr>
          <p:nvPr/>
        </p:nvGrpSpPr>
        <p:grpSpPr bwMode="auto">
          <a:xfrm>
            <a:off x="1866900" y="4533900"/>
            <a:ext cx="5600700" cy="2171700"/>
            <a:chOff x="1620" y="11052"/>
            <a:chExt cx="8820" cy="3420"/>
          </a:xfrm>
        </p:grpSpPr>
        <p:grpSp>
          <p:nvGrpSpPr>
            <p:cNvPr id="226338" name="Group 29"/>
            <p:cNvGrpSpPr>
              <a:grpSpLocks/>
            </p:cNvGrpSpPr>
            <p:nvPr/>
          </p:nvGrpSpPr>
          <p:grpSpPr bwMode="auto">
            <a:xfrm>
              <a:off x="1739" y="12213"/>
              <a:ext cx="1800" cy="658"/>
              <a:chOff x="1620" y="11052"/>
              <a:chExt cx="1800" cy="658"/>
            </a:xfrm>
          </p:grpSpPr>
          <p:sp>
            <p:nvSpPr>
              <p:cNvPr id="226378" name="Freeform 30"/>
              <p:cNvSpPr>
                <a:spLocks/>
              </p:cNvSpPr>
              <p:nvPr/>
            </p:nvSpPr>
            <p:spPr bwMode="auto">
              <a:xfrm>
                <a:off x="1620" y="11052"/>
                <a:ext cx="900" cy="658"/>
              </a:xfrm>
              <a:custGeom>
                <a:avLst/>
                <a:gdLst>
                  <a:gd name="T0" fmla="*/ 900 w 900"/>
                  <a:gd name="T1" fmla="*/ 0 h 658"/>
                  <a:gd name="T2" fmla="*/ 0 w 900"/>
                  <a:gd name="T3" fmla="*/ 658 h 658"/>
                  <a:gd name="T4" fmla="*/ 0 60000 65536"/>
                  <a:gd name="T5" fmla="*/ 0 60000 65536"/>
                  <a:gd name="T6" fmla="*/ 0 w 900"/>
                  <a:gd name="T7" fmla="*/ 0 h 658"/>
                  <a:gd name="T8" fmla="*/ 900 w 900"/>
                  <a:gd name="T9" fmla="*/ 658 h 658"/>
                </a:gdLst>
                <a:ahLst/>
                <a:cxnLst>
                  <a:cxn ang="T4">
                    <a:pos x="T0" y="T1"/>
                  </a:cxn>
                  <a:cxn ang="T5">
                    <a:pos x="T2" y="T3"/>
                  </a:cxn>
                </a:cxnLst>
                <a:rect l="T6" t="T7" r="T8" b="T9"/>
                <a:pathLst>
                  <a:path w="900" h="658">
                    <a:moveTo>
                      <a:pt x="900" y="0"/>
                    </a:moveTo>
                    <a:lnTo>
                      <a:pt x="0" y="658"/>
                    </a:lnTo>
                  </a:path>
                </a:pathLst>
              </a:custGeom>
              <a:noFill/>
              <a:ln w="22225">
                <a:solidFill>
                  <a:srgbClr val="000000"/>
                </a:solidFill>
                <a:round/>
                <a:headEnd/>
                <a:tailEnd/>
              </a:ln>
            </p:spPr>
            <p:txBody>
              <a:bodyPr/>
              <a:lstStyle/>
              <a:p>
                <a:endParaRPr lang="en-US">
                  <a:solidFill>
                    <a:srgbClr val="000000"/>
                  </a:solidFill>
                </a:endParaRPr>
              </a:p>
            </p:txBody>
          </p:sp>
          <p:sp>
            <p:nvSpPr>
              <p:cNvPr id="226379" name="Freeform 31"/>
              <p:cNvSpPr>
                <a:spLocks/>
              </p:cNvSpPr>
              <p:nvPr/>
            </p:nvSpPr>
            <p:spPr bwMode="auto">
              <a:xfrm>
                <a:off x="2520" y="11052"/>
                <a:ext cx="900" cy="653"/>
              </a:xfrm>
              <a:custGeom>
                <a:avLst/>
                <a:gdLst>
                  <a:gd name="T0" fmla="*/ 0 w 900"/>
                  <a:gd name="T1" fmla="*/ 0 h 653"/>
                  <a:gd name="T2" fmla="*/ 900 w 900"/>
                  <a:gd name="T3" fmla="*/ 653 h 653"/>
                  <a:gd name="T4" fmla="*/ 0 60000 65536"/>
                  <a:gd name="T5" fmla="*/ 0 60000 65536"/>
                  <a:gd name="T6" fmla="*/ 0 w 900"/>
                  <a:gd name="T7" fmla="*/ 0 h 653"/>
                  <a:gd name="T8" fmla="*/ 900 w 900"/>
                  <a:gd name="T9" fmla="*/ 653 h 653"/>
                </a:gdLst>
                <a:ahLst/>
                <a:cxnLst>
                  <a:cxn ang="T4">
                    <a:pos x="T0" y="T1"/>
                  </a:cxn>
                  <a:cxn ang="T5">
                    <a:pos x="T2" y="T3"/>
                  </a:cxn>
                </a:cxnLst>
                <a:rect l="T6" t="T7" r="T8" b="T9"/>
                <a:pathLst>
                  <a:path w="900" h="653">
                    <a:moveTo>
                      <a:pt x="0" y="0"/>
                    </a:moveTo>
                    <a:lnTo>
                      <a:pt x="900" y="653"/>
                    </a:lnTo>
                  </a:path>
                </a:pathLst>
              </a:custGeom>
              <a:noFill/>
              <a:ln w="22225">
                <a:solidFill>
                  <a:srgbClr val="000000"/>
                </a:solidFill>
                <a:round/>
                <a:headEnd/>
                <a:tailEnd/>
              </a:ln>
            </p:spPr>
            <p:txBody>
              <a:bodyPr/>
              <a:lstStyle/>
              <a:p>
                <a:endParaRPr lang="en-US">
                  <a:solidFill>
                    <a:srgbClr val="000000"/>
                  </a:solidFill>
                </a:endParaRPr>
              </a:p>
            </p:txBody>
          </p:sp>
        </p:grpSp>
        <p:grpSp>
          <p:nvGrpSpPr>
            <p:cNvPr id="226339" name="Group 32"/>
            <p:cNvGrpSpPr>
              <a:grpSpLocks/>
            </p:cNvGrpSpPr>
            <p:nvPr/>
          </p:nvGrpSpPr>
          <p:grpSpPr bwMode="auto">
            <a:xfrm rot="602664">
              <a:off x="8640" y="12033"/>
              <a:ext cx="1800" cy="658"/>
              <a:chOff x="1620" y="11052"/>
              <a:chExt cx="1800" cy="658"/>
            </a:xfrm>
          </p:grpSpPr>
          <p:sp>
            <p:nvSpPr>
              <p:cNvPr id="226376" name="Freeform 33"/>
              <p:cNvSpPr>
                <a:spLocks/>
              </p:cNvSpPr>
              <p:nvPr/>
            </p:nvSpPr>
            <p:spPr bwMode="auto">
              <a:xfrm>
                <a:off x="1620" y="11052"/>
                <a:ext cx="900" cy="658"/>
              </a:xfrm>
              <a:custGeom>
                <a:avLst/>
                <a:gdLst>
                  <a:gd name="T0" fmla="*/ 900 w 900"/>
                  <a:gd name="T1" fmla="*/ 0 h 658"/>
                  <a:gd name="T2" fmla="*/ 0 w 900"/>
                  <a:gd name="T3" fmla="*/ 658 h 658"/>
                  <a:gd name="T4" fmla="*/ 0 60000 65536"/>
                  <a:gd name="T5" fmla="*/ 0 60000 65536"/>
                  <a:gd name="T6" fmla="*/ 0 w 900"/>
                  <a:gd name="T7" fmla="*/ 0 h 658"/>
                  <a:gd name="T8" fmla="*/ 900 w 900"/>
                  <a:gd name="T9" fmla="*/ 658 h 658"/>
                </a:gdLst>
                <a:ahLst/>
                <a:cxnLst>
                  <a:cxn ang="T4">
                    <a:pos x="T0" y="T1"/>
                  </a:cxn>
                  <a:cxn ang="T5">
                    <a:pos x="T2" y="T3"/>
                  </a:cxn>
                </a:cxnLst>
                <a:rect l="T6" t="T7" r="T8" b="T9"/>
                <a:pathLst>
                  <a:path w="900" h="658">
                    <a:moveTo>
                      <a:pt x="900" y="0"/>
                    </a:moveTo>
                    <a:lnTo>
                      <a:pt x="0" y="658"/>
                    </a:lnTo>
                  </a:path>
                </a:pathLst>
              </a:custGeom>
              <a:noFill/>
              <a:ln w="22225">
                <a:solidFill>
                  <a:srgbClr val="000000"/>
                </a:solidFill>
                <a:round/>
                <a:headEnd/>
                <a:tailEnd/>
              </a:ln>
            </p:spPr>
            <p:txBody>
              <a:bodyPr/>
              <a:lstStyle/>
              <a:p>
                <a:endParaRPr lang="en-US">
                  <a:solidFill>
                    <a:srgbClr val="000000"/>
                  </a:solidFill>
                </a:endParaRPr>
              </a:p>
            </p:txBody>
          </p:sp>
          <p:sp>
            <p:nvSpPr>
              <p:cNvPr id="226377" name="Freeform 34"/>
              <p:cNvSpPr>
                <a:spLocks/>
              </p:cNvSpPr>
              <p:nvPr/>
            </p:nvSpPr>
            <p:spPr bwMode="auto">
              <a:xfrm>
                <a:off x="2520" y="11052"/>
                <a:ext cx="900" cy="653"/>
              </a:xfrm>
              <a:custGeom>
                <a:avLst/>
                <a:gdLst>
                  <a:gd name="T0" fmla="*/ 0 w 900"/>
                  <a:gd name="T1" fmla="*/ 0 h 653"/>
                  <a:gd name="T2" fmla="*/ 900 w 900"/>
                  <a:gd name="T3" fmla="*/ 653 h 653"/>
                  <a:gd name="T4" fmla="*/ 0 60000 65536"/>
                  <a:gd name="T5" fmla="*/ 0 60000 65536"/>
                  <a:gd name="T6" fmla="*/ 0 w 900"/>
                  <a:gd name="T7" fmla="*/ 0 h 653"/>
                  <a:gd name="T8" fmla="*/ 900 w 900"/>
                  <a:gd name="T9" fmla="*/ 653 h 653"/>
                </a:gdLst>
                <a:ahLst/>
                <a:cxnLst>
                  <a:cxn ang="T4">
                    <a:pos x="T0" y="T1"/>
                  </a:cxn>
                  <a:cxn ang="T5">
                    <a:pos x="T2" y="T3"/>
                  </a:cxn>
                </a:cxnLst>
                <a:rect l="T6" t="T7" r="T8" b="T9"/>
                <a:pathLst>
                  <a:path w="900" h="653">
                    <a:moveTo>
                      <a:pt x="0" y="0"/>
                    </a:moveTo>
                    <a:lnTo>
                      <a:pt x="900" y="653"/>
                    </a:lnTo>
                  </a:path>
                </a:pathLst>
              </a:custGeom>
              <a:noFill/>
              <a:ln w="22225">
                <a:solidFill>
                  <a:srgbClr val="000000"/>
                </a:solidFill>
                <a:round/>
                <a:headEnd/>
                <a:tailEnd/>
              </a:ln>
            </p:spPr>
            <p:txBody>
              <a:bodyPr/>
              <a:lstStyle/>
              <a:p>
                <a:endParaRPr lang="en-US">
                  <a:solidFill>
                    <a:srgbClr val="000000"/>
                  </a:solidFill>
                </a:endParaRPr>
              </a:p>
            </p:txBody>
          </p:sp>
        </p:grpSp>
        <p:sp>
          <p:nvSpPr>
            <p:cNvPr id="226340" name="Text Box 35"/>
            <p:cNvSpPr txBox="1">
              <a:spLocks noChangeArrowheads="1"/>
            </p:cNvSpPr>
            <p:nvPr/>
          </p:nvSpPr>
          <p:spPr bwMode="auto">
            <a:xfrm>
              <a:off x="1800" y="13572"/>
              <a:ext cx="1440" cy="900"/>
            </a:xfrm>
            <a:prstGeom prst="rect">
              <a:avLst/>
            </a:prstGeom>
            <a:noFill/>
            <a:ln w="9525">
              <a:noFill/>
              <a:miter lim="800000"/>
              <a:headEnd/>
              <a:tailEnd/>
            </a:ln>
          </p:spPr>
          <p:txBody>
            <a:bodyPr/>
            <a:lstStyle/>
            <a:p>
              <a:r>
                <a:rPr lang="en-US" sz="1400">
                  <a:solidFill>
                    <a:srgbClr val="000000"/>
                  </a:solidFill>
                  <a:ea typeface="Times New Roman" pitchFamily="18" charset="0"/>
                  <a:cs typeface="Arial" charset="0"/>
                </a:rPr>
                <a:t>SLOW</a:t>
              </a:r>
              <a:endParaRPr lang="en-US" sz="1800">
                <a:solidFill>
                  <a:srgbClr val="000000"/>
                </a:solidFill>
                <a:ea typeface="Times New Roman" pitchFamily="18" charset="0"/>
                <a:cs typeface="Arial" charset="0"/>
              </a:endParaRPr>
            </a:p>
          </p:txBody>
        </p:sp>
        <p:sp>
          <p:nvSpPr>
            <p:cNvPr id="226341" name="Text Box 36"/>
            <p:cNvSpPr txBox="1">
              <a:spLocks noChangeArrowheads="1"/>
            </p:cNvSpPr>
            <p:nvPr/>
          </p:nvSpPr>
          <p:spPr bwMode="auto">
            <a:xfrm>
              <a:off x="1980" y="11052"/>
              <a:ext cx="1440" cy="459"/>
            </a:xfrm>
            <a:prstGeom prst="rect">
              <a:avLst/>
            </a:prstGeom>
            <a:noFill/>
            <a:ln w="9525">
              <a:noFill/>
              <a:miter lim="800000"/>
              <a:headEnd/>
              <a:tailEnd/>
            </a:ln>
          </p:spPr>
          <p:txBody>
            <a:bodyPr/>
            <a:lstStyle/>
            <a:p>
              <a:r>
                <a:rPr lang="en-US" sz="1400">
                  <a:solidFill>
                    <a:srgbClr val="000000"/>
                  </a:solidFill>
                  <a:ea typeface="Times New Roman" pitchFamily="18" charset="0"/>
                  <a:cs typeface="Arial" charset="0"/>
                </a:rPr>
                <a:t>FAST</a:t>
              </a:r>
              <a:endParaRPr lang="en-US" sz="1800">
                <a:solidFill>
                  <a:srgbClr val="000000"/>
                </a:solidFill>
                <a:ea typeface="Times New Roman" pitchFamily="18" charset="0"/>
                <a:cs typeface="Arial" charset="0"/>
              </a:endParaRPr>
            </a:p>
          </p:txBody>
        </p:sp>
        <p:sp>
          <p:nvSpPr>
            <p:cNvPr id="226342" name="Line 37"/>
            <p:cNvSpPr>
              <a:spLocks noChangeShapeType="1"/>
            </p:cNvSpPr>
            <p:nvPr/>
          </p:nvSpPr>
          <p:spPr bwMode="auto">
            <a:xfrm flipV="1">
              <a:off x="2099" y="12933"/>
              <a:ext cx="360" cy="360"/>
            </a:xfrm>
            <a:prstGeom prst="line">
              <a:avLst/>
            </a:prstGeom>
            <a:noFill/>
            <a:ln w="15875">
              <a:solidFill>
                <a:srgbClr val="000000"/>
              </a:solidFill>
              <a:round/>
              <a:headEnd/>
              <a:tailEnd type="triangle" w="med" len="med"/>
            </a:ln>
          </p:spPr>
          <p:txBody>
            <a:bodyPr/>
            <a:lstStyle/>
            <a:p>
              <a:endParaRPr lang="en-US">
                <a:solidFill>
                  <a:srgbClr val="000000"/>
                </a:solidFill>
              </a:endParaRPr>
            </a:p>
          </p:txBody>
        </p:sp>
        <p:sp>
          <p:nvSpPr>
            <p:cNvPr id="226343" name="Freeform 38"/>
            <p:cNvSpPr>
              <a:spLocks/>
            </p:cNvSpPr>
            <p:nvPr/>
          </p:nvSpPr>
          <p:spPr bwMode="auto">
            <a:xfrm>
              <a:off x="1620" y="11999"/>
              <a:ext cx="2442" cy="331"/>
            </a:xfrm>
            <a:custGeom>
              <a:avLst/>
              <a:gdLst>
                <a:gd name="T0" fmla="*/ 0 w 2442"/>
                <a:gd name="T1" fmla="*/ 294 h 331"/>
                <a:gd name="T2" fmla="*/ 299 w 2442"/>
                <a:gd name="T3" fmla="*/ 244 h 331"/>
                <a:gd name="T4" fmla="*/ 659 w 2442"/>
                <a:gd name="T5" fmla="*/ 64 h 331"/>
                <a:gd name="T6" fmla="*/ 1102 w 2442"/>
                <a:gd name="T7" fmla="*/ 18 h 331"/>
                <a:gd name="T8" fmla="*/ 1465 w 2442"/>
                <a:gd name="T9" fmla="*/ 169 h 331"/>
                <a:gd name="T10" fmla="*/ 1853 w 2442"/>
                <a:gd name="T11" fmla="*/ 269 h 331"/>
                <a:gd name="T12" fmla="*/ 2442 w 2442"/>
                <a:gd name="T13" fmla="*/ 331 h 331"/>
                <a:gd name="T14" fmla="*/ 0 60000 65536"/>
                <a:gd name="T15" fmla="*/ 0 60000 65536"/>
                <a:gd name="T16" fmla="*/ 0 60000 65536"/>
                <a:gd name="T17" fmla="*/ 0 60000 65536"/>
                <a:gd name="T18" fmla="*/ 0 60000 65536"/>
                <a:gd name="T19" fmla="*/ 0 60000 65536"/>
                <a:gd name="T20" fmla="*/ 0 60000 65536"/>
                <a:gd name="T21" fmla="*/ 0 w 2442"/>
                <a:gd name="T22" fmla="*/ 0 h 331"/>
                <a:gd name="T23" fmla="*/ 2442 w 2442"/>
                <a:gd name="T24" fmla="*/ 331 h 3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42" h="331">
                  <a:moveTo>
                    <a:pt x="0" y="294"/>
                  </a:moveTo>
                  <a:cubicBezTo>
                    <a:pt x="48" y="286"/>
                    <a:pt x="189" y="282"/>
                    <a:pt x="299" y="244"/>
                  </a:cubicBezTo>
                  <a:cubicBezTo>
                    <a:pt x="409" y="206"/>
                    <a:pt x="525" y="102"/>
                    <a:pt x="659" y="64"/>
                  </a:cubicBezTo>
                  <a:cubicBezTo>
                    <a:pt x="793" y="26"/>
                    <a:pt x="968" y="0"/>
                    <a:pt x="1102" y="18"/>
                  </a:cubicBezTo>
                  <a:cubicBezTo>
                    <a:pt x="1236" y="36"/>
                    <a:pt x="1340" y="127"/>
                    <a:pt x="1465" y="169"/>
                  </a:cubicBezTo>
                  <a:cubicBezTo>
                    <a:pt x="1590" y="211"/>
                    <a:pt x="1690" y="242"/>
                    <a:pt x="1853" y="269"/>
                  </a:cubicBezTo>
                  <a:cubicBezTo>
                    <a:pt x="2016" y="296"/>
                    <a:pt x="2319" y="318"/>
                    <a:pt x="2442" y="331"/>
                  </a:cubicBezTo>
                </a:path>
              </a:pathLst>
            </a:custGeom>
            <a:noFill/>
            <a:ln w="15875">
              <a:solidFill>
                <a:srgbClr val="000000"/>
              </a:solidFill>
              <a:round/>
              <a:headEnd/>
              <a:tailEnd type="triangle" w="med" len="med"/>
            </a:ln>
          </p:spPr>
          <p:txBody>
            <a:bodyPr/>
            <a:lstStyle/>
            <a:p>
              <a:endParaRPr lang="en-US">
                <a:solidFill>
                  <a:srgbClr val="000000"/>
                </a:solidFill>
              </a:endParaRPr>
            </a:p>
          </p:txBody>
        </p:sp>
        <p:sp>
          <p:nvSpPr>
            <p:cNvPr id="226344" name="Freeform 39"/>
            <p:cNvSpPr>
              <a:spLocks/>
            </p:cNvSpPr>
            <p:nvPr/>
          </p:nvSpPr>
          <p:spPr bwMode="auto">
            <a:xfrm>
              <a:off x="1637" y="11853"/>
              <a:ext cx="2442" cy="331"/>
            </a:xfrm>
            <a:custGeom>
              <a:avLst/>
              <a:gdLst>
                <a:gd name="T0" fmla="*/ 0 w 2442"/>
                <a:gd name="T1" fmla="*/ 294 h 331"/>
                <a:gd name="T2" fmla="*/ 299 w 2442"/>
                <a:gd name="T3" fmla="*/ 244 h 331"/>
                <a:gd name="T4" fmla="*/ 659 w 2442"/>
                <a:gd name="T5" fmla="*/ 64 h 331"/>
                <a:gd name="T6" fmla="*/ 1102 w 2442"/>
                <a:gd name="T7" fmla="*/ 18 h 331"/>
                <a:gd name="T8" fmla="*/ 1465 w 2442"/>
                <a:gd name="T9" fmla="*/ 169 h 331"/>
                <a:gd name="T10" fmla="*/ 1853 w 2442"/>
                <a:gd name="T11" fmla="*/ 269 h 331"/>
                <a:gd name="T12" fmla="*/ 2442 w 2442"/>
                <a:gd name="T13" fmla="*/ 331 h 331"/>
                <a:gd name="T14" fmla="*/ 0 60000 65536"/>
                <a:gd name="T15" fmla="*/ 0 60000 65536"/>
                <a:gd name="T16" fmla="*/ 0 60000 65536"/>
                <a:gd name="T17" fmla="*/ 0 60000 65536"/>
                <a:gd name="T18" fmla="*/ 0 60000 65536"/>
                <a:gd name="T19" fmla="*/ 0 60000 65536"/>
                <a:gd name="T20" fmla="*/ 0 60000 65536"/>
                <a:gd name="T21" fmla="*/ 0 w 2442"/>
                <a:gd name="T22" fmla="*/ 0 h 331"/>
                <a:gd name="T23" fmla="*/ 2442 w 2442"/>
                <a:gd name="T24" fmla="*/ 331 h 3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42" h="331">
                  <a:moveTo>
                    <a:pt x="0" y="294"/>
                  </a:moveTo>
                  <a:cubicBezTo>
                    <a:pt x="48" y="286"/>
                    <a:pt x="189" y="282"/>
                    <a:pt x="299" y="244"/>
                  </a:cubicBezTo>
                  <a:cubicBezTo>
                    <a:pt x="409" y="206"/>
                    <a:pt x="525" y="102"/>
                    <a:pt x="659" y="64"/>
                  </a:cubicBezTo>
                  <a:cubicBezTo>
                    <a:pt x="793" y="26"/>
                    <a:pt x="968" y="0"/>
                    <a:pt x="1102" y="18"/>
                  </a:cubicBezTo>
                  <a:cubicBezTo>
                    <a:pt x="1236" y="36"/>
                    <a:pt x="1340" y="127"/>
                    <a:pt x="1465" y="169"/>
                  </a:cubicBezTo>
                  <a:cubicBezTo>
                    <a:pt x="1590" y="211"/>
                    <a:pt x="1690" y="242"/>
                    <a:pt x="1853" y="269"/>
                  </a:cubicBezTo>
                  <a:cubicBezTo>
                    <a:pt x="2016" y="296"/>
                    <a:pt x="2319" y="318"/>
                    <a:pt x="2442" y="331"/>
                  </a:cubicBezTo>
                </a:path>
              </a:pathLst>
            </a:custGeom>
            <a:noFill/>
            <a:ln w="15875">
              <a:solidFill>
                <a:srgbClr val="000000"/>
              </a:solidFill>
              <a:round/>
              <a:headEnd/>
              <a:tailEnd type="triangle" w="med" len="med"/>
            </a:ln>
          </p:spPr>
          <p:txBody>
            <a:bodyPr/>
            <a:lstStyle/>
            <a:p>
              <a:endParaRPr lang="en-US">
                <a:solidFill>
                  <a:srgbClr val="000000"/>
                </a:solidFill>
              </a:endParaRPr>
            </a:p>
          </p:txBody>
        </p:sp>
        <p:sp>
          <p:nvSpPr>
            <p:cNvPr id="226345" name="Freeform 40"/>
            <p:cNvSpPr>
              <a:spLocks/>
            </p:cNvSpPr>
            <p:nvPr/>
          </p:nvSpPr>
          <p:spPr bwMode="auto">
            <a:xfrm>
              <a:off x="1637" y="11673"/>
              <a:ext cx="2442" cy="331"/>
            </a:xfrm>
            <a:custGeom>
              <a:avLst/>
              <a:gdLst>
                <a:gd name="T0" fmla="*/ 0 w 2442"/>
                <a:gd name="T1" fmla="*/ 294 h 331"/>
                <a:gd name="T2" fmla="*/ 299 w 2442"/>
                <a:gd name="T3" fmla="*/ 244 h 331"/>
                <a:gd name="T4" fmla="*/ 659 w 2442"/>
                <a:gd name="T5" fmla="*/ 64 h 331"/>
                <a:gd name="T6" fmla="*/ 1102 w 2442"/>
                <a:gd name="T7" fmla="*/ 18 h 331"/>
                <a:gd name="T8" fmla="*/ 1465 w 2442"/>
                <a:gd name="T9" fmla="*/ 169 h 331"/>
                <a:gd name="T10" fmla="*/ 1853 w 2442"/>
                <a:gd name="T11" fmla="*/ 269 h 331"/>
                <a:gd name="T12" fmla="*/ 2442 w 2442"/>
                <a:gd name="T13" fmla="*/ 331 h 331"/>
                <a:gd name="T14" fmla="*/ 0 60000 65536"/>
                <a:gd name="T15" fmla="*/ 0 60000 65536"/>
                <a:gd name="T16" fmla="*/ 0 60000 65536"/>
                <a:gd name="T17" fmla="*/ 0 60000 65536"/>
                <a:gd name="T18" fmla="*/ 0 60000 65536"/>
                <a:gd name="T19" fmla="*/ 0 60000 65536"/>
                <a:gd name="T20" fmla="*/ 0 60000 65536"/>
                <a:gd name="T21" fmla="*/ 0 w 2442"/>
                <a:gd name="T22" fmla="*/ 0 h 331"/>
                <a:gd name="T23" fmla="*/ 2442 w 2442"/>
                <a:gd name="T24" fmla="*/ 331 h 3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42" h="331">
                  <a:moveTo>
                    <a:pt x="0" y="294"/>
                  </a:moveTo>
                  <a:cubicBezTo>
                    <a:pt x="48" y="286"/>
                    <a:pt x="189" y="282"/>
                    <a:pt x="299" y="244"/>
                  </a:cubicBezTo>
                  <a:cubicBezTo>
                    <a:pt x="409" y="206"/>
                    <a:pt x="525" y="102"/>
                    <a:pt x="659" y="64"/>
                  </a:cubicBezTo>
                  <a:cubicBezTo>
                    <a:pt x="793" y="26"/>
                    <a:pt x="968" y="0"/>
                    <a:pt x="1102" y="18"/>
                  </a:cubicBezTo>
                  <a:cubicBezTo>
                    <a:pt x="1236" y="36"/>
                    <a:pt x="1340" y="127"/>
                    <a:pt x="1465" y="169"/>
                  </a:cubicBezTo>
                  <a:cubicBezTo>
                    <a:pt x="1590" y="211"/>
                    <a:pt x="1690" y="242"/>
                    <a:pt x="1853" y="269"/>
                  </a:cubicBezTo>
                  <a:cubicBezTo>
                    <a:pt x="2016" y="296"/>
                    <a:pt x="2319" y="318"/>
                    <a:pt x="2442" y="331"/>
                  </a:cubicBezTo>
                </a:path>
              </a:pathLst>
            </a:custGeom>
            <a:noFill/>
            <a:ln w="15875">
              <a:solidFill>
                <a:srgbClr val="000000"/>
              </a:solidFill>
              <a:round/>
              <a:headEnd/>
              <a:tailEnd type="triangle" w="med" len="med"/>
            </a:ln>
          </p:spPr>
          <p:txBody>
            <a:bodyPr/>
            <a:lstStyle/>
            <a:p>
              <a:endParaRPr lang="en-US">
                <a:solidFill>
                  <a:srgbClr val="000000"/>
                </a:solidFill>
              </a:endParaRPr>
            </a:p>
          </p:txBody>
        </p:sp>
        <p:sp>
          <p:nvSpPr>
            <p:cNvPr id="226346" name="Line 41"/>
            <p:cNvSpPr>
              <a:spLocks noChangeShapeType="1"/>
            </p:cNvSpPr>
            <p:nvPr/>
          </p:nvSpPr>
          <p:spPr bwMode="auto">
            <a:xfrm>
              <a:off x="1919" y="13473"/>
              <a:ext cx="1440" cy="0"/>
            </a:xfrm>
            <a:prstGeom prst="line">
              <a:avLst/>
            </a:prstGeom>
            <a:noFill/>
            <a:ln w="22225">
              <a:solidFill>
                <a:srgbClr val="000000"/>
              </a:solidFill>
              <a:round/>
              <a:headEnd/>
              <a:tailEnd/>
            </a:ln>
          </p:spPr>
          <p:txBody>
            <a:bodyPr/>
            <a:lstStyle/>
            <a:p>
              <a:endParaRPr lang="en-US">
                <a:solidFill>
                  <a:srgbClr val="000000"/>
                </a:solidFill>
              </a:endParaRPr>
            </a:p>
          </p:txBody>
        </p:sp>
        <p:sp>
          <p:nvSpPr>
            <p:cNvPr id="226347" name="Line 42"/>
            <p:cNvSpPr>
              <a:spLocks noChangeShapeType="1"/>
            </p:cNvSpPr>
            <p:nvPr/>
          </p:nvSpPr>
          <p:spPr bwMode="auto">
            <a:xfrm>
              <a:off x="1919" y="12753"/>
              <a:ext cx="0" cy="720"/>
            </a:xfrm>
            <a:prstGeom prst="line">
              <a:avLst/>
            </a:prstGeom>
            <a:noFill/>
            <a:ln w="22225">
              <a:solidFill>
                <a:srgbClr val="000000"/>
              </a:solidFill>
              <a:round/>
              <a:headEnd/>
              <a:tailEnd/>
            </a:ln>
          </p:spPr>
          <p:txBody>
            <a:bodyPr/>
            <a:lstStyle/>
            <a:p>
              <a:endParaRPr lang="en-US">
                <a:solidFill>
                  <a:srgbClr val="000000"/>
                </a:solidFill>
              </a:endParaRPr>
            </a:p>
          </p:txBody>
        </p:sp>
        <p:sp>
          <p:nvSpPr>
            <p:cNvPr id="226348" name="Line 43"/>
            <p:cNvSpPr>
              <a:spLocks noChangeShapeType="1"/>
            </p:cNvSpPr>
            <p:nvPr/>
          </p:nvSpPr>
          <p:spPr bwMode="auto">
            <a:xfrm>
              <a:off x="3359" y="12753"/>
              <a:ext cx="0" cy="720"/>
            </a:xfrm>
            <a:prstGeom prst="line">
              <a:avLst/>
            </a:prstGeom>
            <a:noFill/>
            <a:ln w="22225">
              <a:solidFill>
                <a:srgbClr val="000000"/>
              </a:solidFill>
              <a:round/>
              <a:headEnd/>
              <a:tailEnd/>
            </a:ln>
          </p:spPr>
          <p:txBody>
            <a:bodyPr/>
            <a:lstStyle/>
            <a:p>
              <a:endParaRPr lang="en-US">
                <a:solidFill>
                  <a:srgbClr val="000000"/>
                </a:solidFill>
              </a:endParaRPr>
            </a:p>
          </p:txBody>
        </p:sp>
        <p:sp>
          <p:nvSpPr>
            <p:cNvPr id="226349" name="Line 44"/>
            <p:cNvSpPr>
              <a:spLocks noChangeShapeType="1"/>
            </p:cNvSpPr>
            <p:nvPr/>
          </p:nvSpPr>
          <p:spPr bwMode="auto">
            <a:xfrm>
              <a:off x="8820" y="13473"/>
              <a:ext cx="1440" cy="0"/>
            </a:xfrm>
            <a:prstGeom prst="line">
              <a:avLst/>
            </a:prstGeom>
            <a:noFill/>
            <a:ln w="22225">
              <a:solidFill>
                <a:srgbClr val="000000"/>
              </a:solidFill>
              <a:round/>
              <a:headEnd/>
              <a:tailEnd/>
            </a:ln>
          </p:spPr>
          <p:txBody>
            <a:bodyPr/>
            <a:lstStyle/>
            <a:p>
              <a:endParaRPr lang="en-US">
                <a:solidFill>
                  <a:srgbClr val="000000"/>
                </a:solidFill>
              </a:endParaRPr>
            </a:p>
          </p:txBody>
        </p:sp>
        <p:sp>
          <p:nvSpPr>
            <p:cNvPr id="226350" name="Freeform 45"/>
            <p:cNvSpPr>
              <a:spLocks/>
            </p:cNvSpPr>
            <p:nvPr/>
          </p:nvSpPr>
          <p:spPr bwMode="auto">
            <a:xfrm>
              <a:off x="8823" y="12760"/>
              <a:ext cx="1" cy="713"/>
            </a:xfrm>
            <a:custGeom>
              <a:avLst/>
              <a:gdLst>
                <a:gd name="T0" fmla="*/ 0 w 1"/>
                <a:gd name="T1" fmla="*/ 0 h 713"/>
                <a:gd name="T2" fmla="*/ 0 w 1"/>
                <a:gd name="T3" fmla="*/ 713 h 713"/>
                <a:gd name="T4" fmla="*/ 0 60000 65536"/>
                <a:gd name="T5" fmla="*/ 0 60000 65536"/>
                <a:gd name="T6" fmla="*/ 0 w 1"/>
                <a:gd name="T7" fmla="*/ 0 h 713"/>
                <a:gd name="T8" fmla="*/ 1 w 1"/>
                <a:gd name="T9" fmla="*/ 713 h 713"/>
              </a:gdLst>
              <a:ahLst/>
              <a:cxnLst>
                <a:cxn ang="T4">
                  <a:pos x="T0" y="T1"/>
                </a:cxn>
                <a:cxn ang="T5">
                  <a:pos x="T2" y="T3"/>
                </a:cxn>
              </a:cxnLst>
              <a:rect l="T6" t="T7" r="T8" b="T9"/>
              <a:pathLst>
                <a:path w="1" h="713">
                  <a:moveTo>
                    <a:pt x="0" y="0"/>
                  </a:moveTo>
                  <a:lnTo>
                    <a:pt x="0" y="713"/>
                  </a:lnTo>
                </a:path>
              </a:pathLst>
            </a:custGeom>
            <a:noFill/>
            <a:ln w="22225">
              <a:solidFill>
                <a:srgbClr val="000000"/>
              </a:solidFill>
              <a:round/>
              <a:headEnd/>
              <a:tailEnd/>
            </a:ln>
          </p:spPr>
          <p:txBody>
            <a:bodyPr/>
            <a:lstStyle/>
            <a:p>
              <a:endParaRPr lang="en-US">
                <a:solidFill>
                  <a:srgbClr val="000000"/>
                </a:solidFill>
              </a:endParaRPr>
            </a:p>
          </p:txBody>
        </p:sp>
        <p:sp>
          <p:nvSpPr>
            <p:cNvPr id="226351" name="Line 46"/>
            <p:cNvSpPr>
              <a:spLocks noChangeShapeType="1"/>
            </p:cNvSpPr>
            <p:nvPr/>
          </p:nvSpPr>
          <p:spPr bwMode="auto">
            <a:xfrm>
              <a:off x="10260" y="12753"/>
              <a:ext cx="0" cy="720"/>
            </a:xfrm>
            <a:prstGeom prst="line">
              <a:avLst/>
            </a:prstGeom>
            <a:noFill/>
            <a:ln w="22225">
              <a:solidFill>
                <a:srgbClr val="000000"/>
              </a:solidFill>
              <a:round/>
              <a:headEnd/>
              <a:tailEnd/>
            </a:ln>
          </p:spPr>
          <p:txBody>
            <a:bodyPr/>
            <a:lstStyle/>
            <a:p>
              <a:endParaRPr lang="en-US">
                <a:solidFill>
                  <a:srgbClr val="000000"/>
                </a:solidFill>
              </a:endParaRPr>
            </a:p>
          </p:txBody>
        </p:sp>
        <p:sp>
          <p:nvSpPr>
            <p:cNvPr id="226352" name="Line 47"/>
            <p:cNvSpPr>
              <a:spLocks noChangeShapeType="1"/>
            </p:cNvSpPr>
            <p:nvPr/>
          </p:nvSpPr>
          <p:spPr bwMode="auto">
            <a:xfrm rot="3105743" flipV="1">
              <a:off x="2819" y="12933"/>
              <a:ext cx="360" cy="360"/>
            </a:xfrm>
            <a:prstGeom prst="line">
              <a:avLst/>
            </a:prstGeom>
            <a:noFill/>
            <a:ln w="15875">
              <a:solidFill>
                <a:srgbClr val="000000"/>
              </a:solidFill>
              <a:round/>
              <a:headEnd/>
              <a:tailEnd type="triangle" w="med" len="med"/>
            </a:ln>
          </p:spPr>
          <p:txBody>
            <a:bodyPr/>
            <a:lstStyle/>
            <a:p>
              <a:endParaRPr lang="en-US">
                <a:solidFill>
                  <a:srgbClr val="000000"/>
                </a:solidFill>
              </a:endParaRPr>
            </a:p>
          </p:txBody>
        </p:sp>
        <p:sp>
          <p:nvSpPr>
            <p:cNvPr id="226353" name="Line 48"/>
            <p:cNvSpPr>
              <a:spLocks noChangeShapeType="1"/>
            </p:cNvSpPr>
            <p:nvPr/>
          </p:nvSpPr>
          <p:spPr bwMode="auto">
            <a:xfrm rot="15209058" flipV="1">
              <a:off x="2459" y="12573"/>
              <a:ext cx="360" cy="360"/>
            </a:xfrm>
            <a:prstGeom prst="line">
              <a:avLst/>
            </a:prstGeom>
            <a:noFill/>
            <a:ln w="15875">
              <a:solidFill>
                <a:srgbClr val="000000"/>
              </a:solidFill>
              <a:round/>
              <a:headEnd/>
              <a:tailEnd type="triangle" w="med" len="med"/>
            </a:ln>
          </p:spPr>
          <p:txBody>
            <a:bodyPr/>
            <a:lstStyle/>
            <a:p>
              <a:endParaRPr lang="en-US">
                <a:solidFill>
                  <a:srgbClr val="000000"/>
                </a:solidFill>
              </a:endParaRPr>
            </a:p>
          </p:txBody>
        </p:sp>
        <p:sp>
          <p:nvSpPr>
            <p:cNvPr id="226354" name="Line 49"/>
            <p:cNvSpPr>
              <a:spLocks noChangeShapeType="1"/>
            </p:cNvSpPr>
            <p:nvPr/>
          </p:nvSpPr>
          <p:spPr bwMode="auto">
            <a:xfrm flipV="1">
              <a:off x="5760" y="12132"/>
              <a:ext cx="0" cy="360"/>
            </a:xfrm>
            <a:prstGeom prst="line">
              <a:avLst/>
            </a:prstGeom>
            <a:noFill/>
            <a:ln w="9525">
              <a:solidFill>
                <a:srgbClr val="000000"/>
              </a:solidFill>
              <a:round/>
              <a:headEnd type="arrow" w="med" len="med"/>
              <a:tailEnd/>
            </a:ln>
          </p:spPr>
          <p:txBody>
            <a:bodyPr/>
            <a:lstStyle/>
            <a:p>
              <a:endParaRPr lang="en-US">
                <a:solidFill>
                  <a:srgbClr val="000000"/>
                </a:solidFill>
              </a:endParaRPr>
            </a:p>
          </p:txBody>
        </p:sp>
        <p:sp>
          <p:nvSpPr>
            <p:cNvPr id="226355" name="Line 50"/>
            <p:cNvSpPr>
              <a:spLocks noChangeShapeType="1"/>
            </p:cNvSpPr>
            <p:nvPr/>
          </p:nvSpPr>
          <p:spPr bwMode="auto">
            <a:xfrm flipV="1">
              <a:off x="6120" y="12312"/>
              <a:ext cx="0" cy="900"/>
            </a:xfrm>
            <a:prstGeom prst="line">
              <a:avLst/>
            </a:prstGeom>
            <a:noFill/>
            <a:ln w="9525">
              <a:solidFill>
                <a:srgbClr val="000000"/>
              </a:solidFill>
              <a:round/>
              <a:headEnd/>
              <a:tailEnd type="arrow" w="med" len="med"/>
            </a:ln>
          </p:spPr>
          <p:txBody>
            <a:bodyPr/>
            <a:lstStyle/>
            <a:p>
              <a:endParaRPr lang="en-US">
                <a:solidFill>
                  <a:srgbClr val="000000"/>
                </a:solidFill>
              </a:endParaRPr>
            </a:p>
          </p:txBody>
        </p:sp>
        <p:sp>
          <p:nvSpPr>
            <p:cNvPr id="226356" name="Line 51"/>
            <p:cNvSpPr>
              <a:spLocks noChangeShapeType="1"/>
            </p:cNvSpPr>
            <p:nvPr/>
          </p:nvSpPr>
          <p:spPr bwMode="auto">
            <a:xfrm flipV="1">
              <a:off x="6300" y="12312"/>
              <a:ext cx="0" cy="900"/>
            </a:xfrm>
            <a:prstGeom prst="line">
              <a:avLst/>
            </a:prstGeom>
            <a:noFill/>
            <a:ln w="9525">
              <a:solidFill>
                <a:srgbClr val="000000"/>
              </a:solidFill>
              <a:round/>
              <a:headEnd/>
              <a:tailEnd type="arrow" w="med" len="med"/>
            </a:ln>
          </p:spPr>
          <p:txBody>
            <a:bodyPr/>
            <a:lstStyle/>
            <a:p>
              <a:endParaRPr lang="en-US">
                <a:solidFill>
                  <a:srgbClr val="000000"/>
                </a:solidFill>
              </a:endParaRPr>
            </a:p>
          </p:txBody>
        </p:sp>
        <p:sp>
          <p:nvSpPr>
            <p:cNvPr id="226357" name="Line 52"/>
            <p:cNvSpPr>
              <a:spLocks noChangeShapeType="1"/>
            </p:cNvSpPr>
            <p:nvPr/>
          </p:nvSpPr>
          <p:spPr bwMode="auto">
            <a:xfrm flipV="1">
              <a:off x="6480" y="12312"/>
              <a:ext cx="0" cy="900"/>
            </a:xfrm>
            <a:prstGeom prst="line">
              <a:avLst/>
            </a:prstGeom>
            <a:noFill/>
            <a:ln w="9525">
              <a:solidFill>
                <a:srgbClr val="000000"/>
              </a:solidFill>
              <a:round/>
              <a:headEnd/>
              <a:tailEnd type="arrow" w="med" len="med"/>
            </a:ln>
          </p:spPr>
          <p:txBody>
            <a:bodyPr/>
            <a:lstStyle/>
            <a:p>
              <a:endParaRPr lang="en-US">
                <a:solidFill>
                  <a:srgbClr val="000000"/>
                </a:solidFill>
              </a:endParaRPr>
            </a:p>
          </p:txBody>
        </p:sp>
        <p:sp>
          <p:nvSpPr>
            <p:cNvPr id="226358" name="Line 53"/>
            <p:cNvSpPr>
              <a:spLocks noChangeShapeType="1"/>
            </p:cNvSpPr>
            <p:nvPr/>
          </p:nvSpPr>
          <p:spPr bwMode="auto">
            <a:xfrm flipV="1">
              <a:off x="5940" y="12492"/>
              <a:ext cx="0" cy="720"/>
            </a:xfrm>
            <a:prstGeom prst="line">
              <a:avLst/>
            </a:prstGeom>
            <a:noFill/>
            <a:ln w="9525">
              <a:solidFill>
                <a:srgbClr val="000000"/>
              </a:solidFill>
              <a:round/>
              <a:headEnd/>
              <a:tailEnd type="arrow" w="med" len="med"/>
            </a:ln>
          </p:spPr>
          <p:txBody>
            <a:bodyPr/>
            <a:lstStyle/>
            <a:p>
              <a:endParaRPr lang="en-US">
                <a:solidFill>
                  <a:srgbClr val="000000"/>
                </a:solidFill>
              </a:endParaRPr>
            </a:p>
          </p:txBody>
        </p:sp>
        <p:sp>
          <p:nvSpPr>
            <p:cNvPr id="226359" name="Line 54"/>
            <p:cNvSpPr>
              <a:spLocks noChangeShapeType="1"/>
            </p:cNvSpPr>
            <p:nvPr/>
          </p:nvSpPr>
          <p:spPr bwMode="auto">
            <a:xfrm flipV="1">
              <a:off x="6660" y="12492"/>
              <a:ext cx="0" cy="720"/>
            </a:xfrm>
            <a:prstGeom prst="line">
              <a:avLst/>
            </a:prstGeom>
            <a:noFill/>
            <a:ln w="9525">
              <a:solidFill>
                <a:srgbClr val="000000"/>
              </a:solidFill>
              <a:round/>
              <a:headEnd/>
              <a:tailEnd type="arrow" w="med" len="med"/>
            </a:ln>
          </p:spPr>
          <p:txBody>
            <a:bodyPr/>
            <a:lstStyle/>
            <a:p>
              <a:endParaRPr lang="en-US">
                <a:solidFill>
                  <a:srgbClr val="000000"/>
                </a:solidFill>
              </a:endParaRPr>
            </a:p>
          </p:txBody>
        </p:sp>
        <p:sp>
          <p:nvSpPr>
            <p:cNvPr id="226360" name="Line 55"/>
            <p:cNvSpPr>
              <a:spLocks noChangeShapeType="1"/>
            </p:cNvSpPr>
            <p:nvPr/>
          </p:nvSpPr>
          <p:spPr bwMode="auto">
            <a:xfrm flipV="1">
              <a:off x="6840" y="12672"/>
              <a:ext cx="0" cy="540"/>
            </a:xfrm>
            <a:prstGeom prst="line">
              <a:avLst/>
            </a:prstGeom>
            <a:noFill/>
            <a:ln w="9525">
              <a:solidFill>
                <a:srgbClr val="000000"/>
              </a:solidFill>
              <a:round/>
              <a:headEnd/>
              <a:tailEnd type="arrow" w="med" len="med"/>
            </a:ln>
          </p:spPr>
          <p:txBody>
            <a:bodyPr/>
            <a:lstStyle/>
            <a:p>
              <a:endParaRPr lang="en-US">
                <a:solidFill>
                  <a:srgbClr val="000000"/>
                </a:solidFill>
              </a:endParaRPr>
            </a:p>
          </p:txBody>
        </p:sp>
        <p:sp>
          <p:nvSpPr>
            <p:cNvPr id="226361" name="Line 56"/>
            <p:cNvSpPr>
              <a:spLocks noChangeShapeType="1"/>
            </p:cNvSpPr>
            <p:nvPr/>
          </p:nvSpPr>
          <p:spPr bwMode="auto">
            <a:xfrm flipV="1">
              <a:off x="6000" y="11952"/>
              <a:ext cx="0" cy="360"/>
            </a:xfrm>
            <a:prstGeom prst="line">
              <a:avLst/>
            </a:prstGeom>
            <a:noFill/>
            <a:ln w="9525">
              <a:solidFill>
                <a:srgbClr val="000000"/>
              </a:solidFill>
              <a:round/>
              <a:headEnd type="arrow" w="med" len="med"/>
              <a:tailEnd/>
            </a:ln>
          </p:spPr>
          <p:txBody>
            <a:bodyPr/>
            <a:lstStyle/>
            <a:p>
              <a:endParaRPr lang="en-US">
                <a:solidFill>
                  <a:srgbClr val="000000"/>
                </a:solidFill>
              </a:endParaRPr>
            </a:p>
          </p:txBody>
        </p:sp>
        <p:sp>
          <p:nvSpPr>
            <p:cNvPr id="226362" name="Line 57"/>
            <p:cNvSpPr>
              <a:spLocks noChangeShapeType="1"/>
            </p:cNvSpPr>
            <p:nvPr/>
          </p:nvSpPr>
          <p:spPr bwMode="auto">
            <a:xfrm flipV="1">
              <a:off x="6300" y="11772"/>
              <a:ext cx="0" cy="360"/>
            </a:xfrm>
            <a:prstGeom prst="line">
              <a:avLst/>
            </a:prstGeom>
            <a:noFill/>
            <a:ln w="9525">
              <a:solidFill>
                <a:srgbClr val="000000"/>
              </a:solidFill>
              <a:round/>
              <a:headEnd type="arrow" w="med" len="med"/>
              <a:tailEnd/>
            </a:ln>
          </p:spPr>
          <p:txBody>
            <a:bodyPr/>
            <a:lstStyle/>
            <a:p>
              <a:endParaRPr lang="en-US">
                <a:solidFill>
                  <a:srgbClr val="000000"/>
                </a:solidFill>
              </a:endParaRPr>
            </a:p>
          </p:txBody>
        </p:sp>
        <p:sp>
          <p:nvSpPr>
            <p:cNvPr id="226363" name="Line 58"/>
            <p:cNvSpPr>
              <a:spLocks noChangeShapeType="1"/>
            </p:cNvSpPr>
            <p:nvPr/>
          </p:nvSpPr>
          <p:spPr bwMode="auto">
            <a:xfrm flipV="1">
              <a:off x="6660" y="11952"/>
              <a:ext cx="0" cy="360"/>
            </a:xfrm>
            <a:prstGeom prst="line">
              <a:avLst/>
            </a:prstGeom>
            <a:noFill/>
            <a:ln w="9525">
              <a:solidFill>
                <a:srgbClr val="000000"/>
              </a:solidFill>
              <a:round/>
              <a:headEnd type="arrow" w="med" len="med"/>
              <a:tailEnd/>
            </a:ln>
          </p:spPr>
          <p:txBody>
            <a:bodyPr/>
            <a:lstStyle/>
            <a:p>
              <a:endParaRPr lang="en-US">
                <a:solidFill>
                  <a:srgbClr val="000000"/>
                </a:solidFill>
              </a:endParaRPr>
            </a:p>
          </p:txBody>
        </p:sp>
        <p:sp>
          <p:nvSpPr>
            <p:cNvPr id="226364" name="Line 59"/>
            <p:cNvSpPr>
              <a:spLocks noChangeShapeType="1"/>
            </p:cNvSpPr>
            <p:nvPr/>
          </p:nvSpPr>
          <p:spPr bwMode="auto">
            <a:xfrm flipV="1">
              <a:off x="7020" y="12132"/>
              <a:ext cx="0" cy="360"/>
            </a:xfrm>
            <a:prstGeom prst="line">
              <a:avLst/>
            </a:prstGeom>
            <a:noFill/>
            <a:ln w="9525">
              <a:solidFill>
                <a:srgbClr val="000000"/>
              </a:solidFill>
              <a:round/>
              <a:headEnd type="arrow" w="med" len="med"/>
              <a:tailEnd/>
            </a:ln>
          </p:spPr>
          <p:txBody>
            <a:bodyPr/>
            <a:lstStyle/>
            <a:p>
              <a:endParaRPr lang="en-US">
                <a:solidFill>
                  <a:srgbClr val="000000"/>
                </a:solidFill>
              </a:endParaRPr>
            </a:p>
          </p:txBody>
        </p:sp>
        <p:grpSp>
          <p:nvGrpSpPr>
            <p:cNvPr id="226365" name="Group 60"/>
            <p:cNvGrpSpPr>
              <a:grpSpLocks/>
            </p:cNvGrpSpPr>
            <p:nvPr/>
          </p:nvGrpSpPr>
          <p:grpSpPr bwMode="auto">
            <a:xfrm rot="73954">
              <a:off x="5400" y="12132"/>
              <a:ext cx="1800" cy="658"/>
              <a:chOff x="1620" y="11052"/>
              <a:chExt cx="1800" cy="658"/>
            </a:xfrm>
          </p:grpSpPr>
          <p:sp>
            <p:nvSpPr>
              <p:cNvPr id="226374" name="Freeform 61"/>
              <p:cNvSpPr>
                <a:spLocks/>
              </p:cNvSpPr>
              <p:nvPr/>
            </p:nvSpPr>
            <p:spPr bwMode="auto">
              <a:xfrm>
                <a:off x="1620" y="11052"/>
                <a:ext cx="900" cy="658"/>
              </a:xfrm>
              <a:custGeom>
                <a:avLst/>
                <a:gdLst>
                  <a:gd name="T0" fmla="*/ 900 w 900"/>
                  <a:gd name="T1" fmla="*/ 0 h 658"/>
                  <a:gd name="T2" fmla="*/ 0 w 900"/>
                  <a:gd name="T3" fmla="*/ 658 h 658"/>
                  <a:gd name="T4" fmla="*/ 0 60000 65536"/>
                  <a:gd name="T5" fmla="*/ 0 60000 65536"/>
                  <a:gd name="T6" fmla="*/ 0 w 900"/>
                  <a:gd name="T7" fmla="*/ 0 h 658"/>
                  <a:gd name="T8" fmla="*/ 900 w 900"/>
                  <a:gd name="T9" fmla="*/ 658 h 658"/>
                </a:gdLst>
                <a:ahLst/>
                <a:cxnLst>
                  <a:cxn ang="T4">
                    <a:pos x="T0" y="T1"/>
                  </a:cxn>
                  <a:cxn ang="T5">
                    <a:pos x="T2" y="T3"/>
                  </a:cxn>
                </a:cxnLst>
                <a:rect l="T6" t="T7" r="T8" b="T9"/>
                <a:pathLst>
                  <a:path w="900" h="658">
                    <a:moveTo>
                      <a:pt x="900" y="0"/>
                    </a:moveTo>
                    <a:lnTo>
                      <a:pt x="0" y="658"/>
                    </a:lnTo>
                  </a:path>
                </a:pathLst>
              </a:custGeom>
              <a:noFill/>
              <a:ln w="22225">
                <a:solidFill>
                  <a:srgbClr val="000000"/>
                </a:solidFill>
                <a:round/>
                <a:headEnd/>
                <a:tailEnd/>
              </a:ln>
            </p:spPr>
            <p:txBody>
              <a:bodyPr/>
              <a:lstStyle/>
              <a:p>
                <a:endParaRPr lang="en-US">
                  <a:solidFill>
                    <a:srgbClr val="000000"/>
                  </a:solidFill>
                </a:endParaRPr>
              </a:p>
            </p:txBody>
          </p:sp>
          <p:sp>
            <p:nvSpPr>
              <p:cNvPr id="226375" name="Freeform 62"/>
              <p:cNvSpPr>
                <a:spLocks/>
              </p:cNvSpPr>
              <p:nvPr/>
            </p:nvSpPr>
            <p:spPr bwMode="auto">
              <a:xfrm>
                <a:off x="2520" y="11052"/>
                <a:ext cx="900" cy="653"/>
              </a:xfrm>
              <a:custGeom>
                <a:avLst/>
                <a:gdLst>
                  <a:gd name="T0" fmla="*/ 0 w 900"/>
                  <a:gd name="T1" fmla="*/ 0 h 653"/>
                  <a:gd name="T2" fmla="*/ 900 w 900"/>
                  <a:gd name="T3" fmla="*/ 653 h 653"/>
                  <a:gd name="T4" fmla="*/ 0 60000 65536"/>
                  <a:gd name="T5" fmla="*/ 0 60000 65536"/>
                  <a:gd name="T6" fmla="*/ 0 w 900"/>
                  <a:gd name="T7" fmla="*/ 0 h 653"/>
                  <a:gd name="T8" fmla="*/ 900 w 900"/>
                  <a:gd name="T9" fmla="*/ 653 h 653"/>
                </a:gdLst>
                <a:ahLst/>
                <a:cxnLst>
                  <a:cxn ang="T4">
                    <a:pos x="T0" y="T1"/>
                  </a:cxn>
                  <a:cxn ang="T5">
                    <a:pos x="T2" y="T3"/>
                  </a:cxn>
                </a:cxnLst>
                <a:rect l="T6" t="T7" r="T8" b="T9"/>
                <a:pathLst>
                  <a:path w="900" h="653">
                    <a:moveTo>
                      <a:pt x="0" y="0"/>
                    </a:moveTo>
                    <a:lnTo>
                      <a:pt x="900" y="653"/>
                    </a:lnTo>
                  </a:path>
                </a:pathLst>
              </a:custGeom>
              <a:noFill/>
              <a:ln w="22225">
                <a:solidFill>
                  <a:srgbClr val="000000"/>
                </a:solidFill>
                <a:round/>
                <a:headEnd/>
                <a:tailEnd/>
              </a:ln>
            </p:spPr>
            <p:txBody>
              <a:bodyPr/>
              <a:lstStyle/>
              <a:p>
                <a:endParaRPr lang="en-US">
                  <a:solidFill>
                    <a:srgbClr val="000000"/>
                  </a:solidFill>
                </a:endParaRPr>
              </a:p>
            </p:txBody>
          </p:sp>
        </p:grpSp>
        <p:sp>
          <p:nvSpPr>
            <p:cNvPr id="226366" name="Line 63"/>
            <p:cNvSpPr>
              <a:spLocks noChangeShapeType="1"/>
            </p:cNvSpPr>
            <p:nvPr/>
          </p:nvSpPr>
          <p:spPr bwMode="auto">
            <a:xfrm>
              <a:off x="5580" y="13392"/>
              <a:ext cx="1440" cy="0"/>
            </a:xfrm>
            <a:prstGeom prst="line">
              <a:avLst/>
            </a:prstGeom>
            <a:noFill/>
            <a:ln w="22225">
              <a:solidFill>
                <a:srgbClr val="000000"/>
              </a:solidFill>
              <a:round/>
              <a:headEnd/>
              <a:tailEnd/>
            </a:ln>
          </p:spPr>
          <p:txBody>
            <a:bodyPr/>
            <a:lstStyle/>
            <a:p>
              <a:endParaRPr lang="en-US">
                <a:solidFill>
                  <a:srgbClr val="000000"/>
                </a:solidFill>
              </a:endParaRPr>
            </a:p>
          </p:txBody>
        </p:sp>
        <p:sp>
          <p:nvSpPr>
            <p:cNvPr id="226367" name="Freeform 64"/>
            <p:cNvSpPr>
              <a:spLocks/>
            </p:cNvSpPr>
            <p:nvPr/>
          </p:nvSpPr>
          <p:spPr bwMode="auto">
            <a:xfrm>
              <a:off x="5583" y="12679"/>
              <a:ext cx="1" cy="713"/>
            </a:xfrm>
            <a:custGeom>
              <a:avLst/>
              <a:gdLst>
                <a:gd name="T0" fmla="*/ 0 w 1"/>
                <a:gd name="T1" fmla="*/ 0 h 713"/>
                <a:gd name="T2" fmla="*/ 0 w 1"/>
                <a:gd name="T3" fmla="*/ 713 h 713"/>
                <a:gd name="T4" fmla="*/ 0 60000 65536"/>
                <a:gd name="T5" fmla="*/ 0 60000 65536"/>
                <a:gd name="T6" fmla="*/ 0 w 1"/>
                <a:gd name="T7" fmla="*/ 0 h 713"/>
                <a:gd name="T8" fmla="*/ 1 w 1"/>
                <a:gd name="T9" fmla="*/ 713 h 713"/>
              </a:gdLst>
              <a:ahLst/>
              <a:cxnLst>
                <a:cxn ang="T4">
                  <a:pos x="T0" y="T1"/>
                </a:cxn>
                <a:cxn ang="T5">
                  <a:pos x="T2" y="T3"/>
                </a:cxn>
              </a:cxnLst>
              <a:rect l="T6" t="T7" r="T8" b="T9"/>
              <a:pathLst>
                <a:path w="1" h="713">
                  <a:moveTo>
                    <a:pt x="0" y="0"/>
                  </a:moveTo>
                  <a:lnTo>
                    <a:pt x="0" y="713"/>
                  </a:lnTo>
                </a:path>
              </a:pathLst>
            </a:custGeom>
            <a:noFill/>
            <a:ln w="22225">
              <a:solidFill>
                <a:srgbClr val="000000"/>
              </a:solidFill>
              <a:round/>
              <a:headEnd/>
              <a:tailEnd/>
            </a:ln>
          </p:spPr>
          <p:txBody>
            <a:bodyPr/>
            <a:lstStyle/>
            <a:p>
              <a:endParaRPr lang="en-US">
                <a:solidFill>
                  <a:srgbClr val="000000"/>
                </a:solidFill>
              </a:endParaRPr>
            </a:p>
          </p:txBody>
        </p:sp>
        <p:sp>
          <p:nvSpPr>
            <p:cNvPr id="226368" name="Line 65"/>
            <p:cNvSpPr>
              <a:spLocks noChangeShapeType="1"/>
            </p:cNvSpPr>
            <p:nvPr/>
          </p:nvSpPr>
          <p:spPr bwMode="auto">
            <a:xfrm>
              <a:off x="7020" y="12672"/>
              <a:ext cx="0" cy="720"/>
            </a:xfrm>
            <a:prstGeom prst="line">
              <a:avLst/>
            </a:prstGeom>
            <a:noFill/>
            <a:ln w="22225">
              <a:solidFill>
                <a:srgbClr val="000000"/>
              </a:solidFill>
              <a:round/>
              <a:headEnd/>
              <a:tailEnd/>
            </a:ln>
          </p:spPr>
          <p:txBody>
            <a:bodyPr/>
            <a:lstStyle/>
            <a:p>
              <a:endParaRPr lang="en-US">
                <a:solidFill>
                  <a:srgbClr val="000000"/>
                </a:solidFill>
              </a:endParaRPr>
            </a:p>
          </p:txBody>
        </p:sp>
        <p:sp>
          <p:nvSpPr>
            <p:cNvPr id="226369" name="Line 66"/>
            <p:cNvSpPr>
              <a:spLocks noChangeShapeType="1"/>
            </p:cNvSpPr>
            <p:nvPr/>
          </p:nvSpPr>
          <p:spPr bwMode="auto">
            <a:xfrm flipV="1">
              <a:off x="5760" y="12672"/>
              <a:ext cx="0" cy="540"/>
            </a:xfrm>
            <a:prstGeom prst="line">
              <a:avLst/>
            </a:prstGeom>
            <a:noFill/>
            <a:ln w="9525">
              <a:solidFill>
                <a:srgbClr val="000000"/>
              </a:solidFill>
              <a:round/>
              <a:headEnd/>
              <a:tailEnd type="arrow" w="med" len="med"/>
            </a:ln>
          </p:spPr>
          <p:txBody>
            <a:bodyPr/>
            <a:lstStyle/>
            <a:p>
              <a:endParaRPr lang="en-US">
                <a:solidFill>
                  <a:srgbClr val="000000"/>
                </a:solidFill>
              </a:endParaRPr>
            </a:p>
          </p:txBody>
        </p:sp>
        <p:sp>
          <p:nvSpPr>
            <p:cNvPr id="226370" name="Line 67"/>
            <p:cNvSpPr>
              <a:spLocks noChangeShapeType="1"/>
            </p:cNvSpPr>
            <p:nvPr/>
          </p:nvSpPr>
          <p:spPr bwMode="auto">
            <a:xfrm flipV="1">
              <a:off x="5400" y="12312"/>
              <a:ext cx="0" cy="360"/>
            </a:xfrm>
            <a:prstGeom prst="line">
              <a:avLst/>
            </a:prstGeom>
            <a:noFill/>
            <a:ln w="9525">
              <a:solidFill>
                <a:srgbClr val="000000"/>
              </a:solidFill>
              <a:round/>
              <a:headEnd type="arrow" w="med" len="med"/>
              <a:tailEnd/>
            </a:ln>
          </p:spPr>
          <p:txBody>
            <a:bodyPr/>
            <a:lstStyle/>
            <a:p>
              <a:endParaRPr lang="en-US">
                <a:solidFill>
                  <a:srgbClr val="000000"/>
                </a:solidFill>
              </a:endParaRPr>
            </a:p>
          </p:txBody>
        </p:sp>
        <p:sp>
          <p:nvSpPr>
            <p:cNvPr id="226371" name="Text Box 68"/>
            <p:cNvSpPr txBox="1">
              <a:spLocks noChangeArrowheads="1"/>
            </p:cNvSpPr>
            <p:nvPr/>
          </p:nvSpPr>
          <p:spPr bwMode="auto">
            <a:xfrm>
              <a:off x="5580" y="11313"/>
              <a:ext cx="1440" cy="459"/>
            </a:xfrm>
            <a:prstGeom prst="rect">
              <a:avLst/>
            </a:prstGeom>
            <a:noFill/>
            <a:ln w="9525">
              <a:noFill/>
              <a:miter lim="800000"/>
              <a:headEnd/>
              <a:tailEnd/>
            </a:ln>
          </p:spPr>
          <p:txBody>
            <a:bodyPr/>
            <a:lstStyle/>
            <a:p>
              <a:r>
                <a:rPr lang="en-US" sz="1400">
                  <a:solidFill>
                    <a:srgbClr val="000000"/>
                  </a:solidFill>
                  <a:ea typeface="Times New Roman" pitchFamily="18" charset="0"/>
                  <a:cs typeface="Arial" charset="0"/>
                </a:rPr>
                <a:t>LOW P</a:t>
              </a:r>
              <a:endParaRPr lang="en-US" sz="1800">
                <a:solidFill>
                  <a:srgbClr val="000000"/>
                </a:solidFill>
                <a:ea typeface="Times New Roman" pitchFamily="18" charset="0"/>
                <a:cs typeface="Arial" charset="0"/>
              </a:endParaRPr>
            </a:p>
          </p:txBody>
        </p:sp>
        <p:sp>
          <p:nvSpPr>
            <p:cNvPr id="226372" name="Text Box 69"/>
            <p:cNvSpPr txBox="1">
              <a:spLocks noChangeArrowheads="1"/>
            </p:cNvSpPr>
            <p:nvPr/>
          </p:nvSpPr>
          <p:spPr bwMode="auto">
            <a:xfrm>
              <a:off x="5580" y="13572"/>
              <a:ext cx="1440" cy="459"/>
            </a:xfrm>
            <a:prstGeom prst="rect">
              <a:avLst/>
            </a:prstGeom>
            <a:noFill/>
            <a:ln w="9525">
              <a:noFill/>
              <a:miter lim="800000"/>
              <a:headEnd/>
              <a:tailEnd/>
            </a:ln>
          </p:spPr>
          <p:txBody>
            <a:bodyPr/>
            <a:lstStyle/>
            <a:p>
              <a:r>
                <a:rPr lang="en-US" sz="1400">
                  <a:solidFill>
                    <a:srgbClr val="000000"/>
                  </a:solidFill>
                  <a:ea typeface="Times New Roman" pitchFamily="18" charset="0"/>
                  <a:cs typeface="Arial" charset="0"/>
                </a:rPr>
                <a:t>HIGH P</a:t>
              </a:r>
              <a:endParaRPr lang="en-US" sz="1800">
                <a:solidFill>
                  <a:srgbClr val="000000"/>
                </a:solidFill>
                <a:ea typeface="Times New Roman" pitchFamily="18" charset="0"/>
                <a:cs typeface="Arial" charset="0"/>
              </a:endParaRPr>
            </a:p>
          </p:txBody>
        </p:sp>
        <p:sp>
          <p:nvSpPr>
            <p:cNvPr id="226373" name="Freeform 70"/>
            <p:cNvSpPr>
              <a:spLocks/>
            </p:cNvSpPr>
            <p:nvPr/>
          </p:nvSpPr>
          <p:spPr bwMode="auto">
            <a:xfrm>
              <a:off x="9110" y="11586"/>
              <a:ext cx="250" cy="460"/>
            </a:xfrm>
            <a:custGeom>
              <a:avLst/>
              <a:gdLst>
                <a:gd name="T0" fmla="*/ 144 w 250"/>
                <a:gd name="T1" fmla="*/ 460 h 460"/>
                <a:gd name="T2" fmla="*/ 18 w 250"/>
                <a:gd name="T3" fmla="*/ 235 h 460"/>
                <a:gd name="T4" fmla="*/ 250 w 250"/>
                <a:gd name="T5" fmla="*/ 0 h 460"/>
                <a:gd name="T6" fmla="*/ 0 60000 65536"/>
                <a:gd name="T7" fmla="*/ 0 60000 65536"/>
                <a:gd name="T8" fmla="*/ 0 60000 65536"/>
                <a:gd name="T9" fmla="*/ 0 w 250"/>
                <a:gd name="T10" fmla="*/ 0 h 460"/>
                <a:gd name="T11" fmla="*/ 250 w 250"/>
                <a:gd name="T12" fmla="*/ 460 h 460"/>
              </a:gdLst>
              <a:ahLst/>
              <a:cxnLst>
                <a:cxn ang="T6">
                  <a:pos x="T0" y="T1"/>
                </a:cxn>
                <a:cxn ang="T7">
                  <a:pos x="T2" y="T3"/>
                </a:cxn>
                <a:cxn ang="T8">
                  <a:pos x="T4" y="T5"/>
                </a:cxn>
              </a:cxnLst>
              <a:rect l="T9" t="T10" r="T11" b="T12"/>
              <a:pathLst>
                <a:path w="250" h="460">
                  <a:moveTo>
                    <a:pt x="144" y="460"/>
                  </a:moveTo>
                  <a:cubicBezTo>
                    <a:pt x="123" y="423"/>
                    <a:pt x="0" y="312"/>
                    <a:pt x="18" y="235"/>
                  </a:cubicBezTo>
                  <a:cubicBezTo>
                    <a:pt x="36" y="158"/>
                    <a:pt x="202" y="49"/>
                    <a:pt x="250" y="0"/>
                  </a:cubicBezTo>
                </a:path>
              </a:pathLst>
            </a:custGeom>
            <a:noFill/>
            <a:ln w="15875">
              <a:solidFill>
                <a:srgbClr val="000000"/>
              </a:solidFill>
              <a:round/>
              <a:headEnd/>
              <a:tailEnd type="triangle" w="med" len="med"/>
            </a:ln>
          </p:spPr>
          <p:txBody>
            <a:bodyPr/>
            <a:lstStyle/>
            <a:p>
              <a:endParaRPr lang="en-US">
                <a:solidFill>
                  <a:srgbClr val="000000"/>
                </a:solidFill>
              </a:endParaRPr>
            </a:p>
          </p:txBody>
        </p:sp>
      </p:grpSp>
      <p:sp>
        <p:nvSpPr>
          <p:cNvPr id="226333" name="Rectangle 71"/>
          <p:cNvSpPr>
            <a:spLocks noChangeArrowheads="1"/>
          </p:cNvSpPr>
          <p:nvPr/>
        </p:nvSpPr>
        <p:spPr bwMode="auto">
          <a:xfrm>
            <a:off x="342900" y="809625"/>
            <a:ext cx="9144000" cy="0"/>
          </a:xfrm>
          <a:prstGeom prst="rect">
            <a:avLst/>
          </a:prstGeom>
          <a:noFill/>
          <a:ln w="9525">
            <a:noFill/>
            <a:miter lim="800000"/>
            <a:headEnd/>
            <a:tailEnd/>
          </a:ln>
        </p:spPr>
        <p:txBody>
          <a:bodyPr wrap="none" anchor="ctr">
            <a:spAutoFit/>
          </a:bodyPr>
          <a:lstStyle/>
          <a:p>
            <a:endParaRPr lang="en-US">
              <a:solidFill>
                <a:srgbClr val="000000"/>
              </a:solidFill>
            </a:endParaRPr>
          </a:p>
        </p:txBody>
      </p:sp>
      <p:sp>
        <p:nvSpPr>
          <p:cNvPr id="226334" name="Rectangle 72"/>
          <p:cNvSpPr>
            <a:spLocks noChangeArrowheads="1"/>
          </p:cNvSpPr>
          <p:nvPr/>
        </p:nvSpPr>
        <p:spPr bwMode="auto">
          <a:xfrm>
            <a:off x="1752600" y="1466850"/>
            <a:ext cx="3913188" cy="641350"/>
          </a:xfrm>
          <a:prstGeom prst="rect">
            <a:avLst/>
          </a:prstGeom>
          <a:noFill/>
          <a:ln w="9525">
            <a:noFill/>
            <a:miter lim="800000"/>
            <a:headEnd/>
            <a:tailEnd/>
          </a:ln>
        </p:spPr>
        <p:txBody>
          <a:bodyPr wrap="none" anchor="ctr">
            <a:spAutoFit/>
          </a:bodyPr>
          <a:lstStyle/>
          <a:p>
            <a:pPr indent="274638" algn="l"/>
            <a:r>
              <a:rPr lang="en-US" sz="1800">
                <a:solidFill>
                  <a:srgbClr val="000000"/>
                </a:solidFill>
                <a:ea typeface="Times New Roman" pitchFamily="18" charset="0"/>
                <a:cs typeface="Arial" charset="0"/>
              </a:rPr>
              <a:t>For a </a:t>
            </a:r>
            <a:r>
              <a:rPr lang="en-US" sz="1800" u="sng">
                <a:solidFill>
                  <a:srgbClr val="000000"/>
                </a:solidFill>
                <a:ea typeface="Times New Roman" pitchFamily="18" charset="0"/>
                <a:cs typeface="Arial" charset="0"/>
              </a:rPr>
              <a:t>fluid</a:t>
            </a:r>
            <a:r>
              <a:rPr lang="en-US" sz="1800">
                <a:solidFill>
                  <a:srgbClr val="000000"/>
                </a:solidFill>
                <a:ea typeface="Times New Roman" pitchFamily="18" charset="0"/>
                <a:cs typeface="Arial" charset="0"/>
              </a:rPr>
              <a:t> traveling // to a surface:</a:t>
            </a:r>
            <a:endParaRPr lang="en-US" sz="900">
              <a:solidFill>
                <a:srgbClr val="000000"/>
              </a:solidFill>
              <a:ea typeface="Times New Roman" pitchFamily="18" charset="0"/>
              <a:cs typeface="Arial" charset="0"/>
            </a:endParaRPr>
          </a:p>
          <a:p>
            <a:pPr indent="274638" algn="l" eaLnBrk="0" hangingPunct="0"/>
            <a:endParaRPr lang="en-US" sz="1800">
              <a:solidFill>
                <a:srgbClr val="000000"/>
              </a:solidFill>
              <a:ea typeface="Times New Roman" pitchFamily="18" charset="0"/>
              <a:cs typeface="Arial" charset="0"/>
            </a:endParaRPr>
          </a:p>
        </p:txBody>
      </p:sp>
      <p:sp>
        <p:nvSpPr>
          <p:cNvPr id="226335" name="Rectangle 73"/>
          <p:cNvSpPr>
            <a:spLocks noChangeArrowheads="1"/>
          </p:cNvSpPr>
          <p:nvPr/>
        </p:nvSpPr>
        <p:spPr bwMode="auto">
          <a:xfrm>
            <a:off x="1752600" y="2108200"/>
            <a:ext cx="4789488" cy="1327150"/>
          </a:xfrm>
          <a:prstGeom prst="rect">
            <a:avLst/>
          </a:prstGeom>
          <a:noFill/>
          <a:ln w="9525">
            <a:noFill/>
            <a:miter lim="800000"/>
            <a:headEnd/>
            <a:tailEnd/>
          </a:ln>
        </p:spPr>
        <p:txBody>
          <a:bodyPr wrap="none" anchor="ctr">
            <a:spAutoFit/>
          </a:bodyPr>
          <a:lstStyle/>
          <a:p>
            <a:pPr indent="274638" algn="l"/>
            <a:r>
              <a:rPr lang="en-US" sz="900">
                <a:solidFill>
                  <a:srgbClr val="000000"/>
                </a:solidFill>
              </a:rPr>
              <a:t/>
            </a:r>
            <a:br>
              <a:rPr lang="en-US" sz="900">
                <a:solidFill>
                  <a:srgbClr val="000000"/>
                </a:solidFill>
              </a:rPr>
            </a:br>
            <a:endParaRPr lang="en-US" sz="1800">
              <a:solidFill>
                <a:srgbClr val="000000"/>
              </a:solidFill>
            </a:endParaRPr>
          </a:p>
          <a:p>
            <a:pPr indent="274638" algn="l" eaLnBrk="0" hangingPunct="0"/>
            <a:r>
              <a:rPr lang="en-US" sz="1800">
                <a:solidFill>
                  <a:srgbClr val="000000"/>
                </a:solidFill>
                <a:ea typeface="Times New Roman" pitchFamily="18" charset="0"/>
                <a:cs typeface="Arial" charset="0"/>
              </a:rPr>
              <a:t>…FAST-moving fluids exert LOW pressure</a:t>
            </a:r>
            <a:endParaRPr lang="en-US" sz="900">
              <a:solidFill>
                <a:srgbClr val="000000"/>
              </a:solidFill>
            </a:endParaRPr>
          </a:p>
          <a:p>
            <a:pPr indent="274638" algn="l" eaLnBrk="0" hangingPunct="0"/>
            <a:r>
              <a:rPr lang="en-US" sz="1800">
                <a:solidFill>
                  <a:srgbClr val="000000"/>
                </a:solidFill>
                <a:cs typeface="Times New Roman" pitchFamily="18" charset="0"/>
              </a:rPr>
              <a:t>…SLOW-    “         “         “    HIGH      “</a:t>
            </a:r>
            <a:endParaRPr lang="en-US" sz="900">
              <a:solidFill>
                <a:srgbClr val="000000"/>
              </a:solidFill>
            </a:endParaRPr>
          </a:p>
          <a:p>
            <a:pPr indent="274638" algn="l" eaLnBrk="0" hangingPunct="0"/>
            <a:endParaRPr lang="en-US" sz="1800">
              <a:solidFill>
                <a:srgbClr val="000000"/>
              </a:solidFill>
            </a:endParaRPr>
          </a:p>
        </p:txBody>
      </p:sp>
      <p:sp>
        <p:nvSpPr>
          <p:cNvPr id="226336" name="Rectangle 74"/>
          <p:cNvSpPr>
            <a:spLocks noChangeArrowheads="1"/>
          </p:cNvSpPr>
          <p:nvPr/>
        </p:nvSpPr>
        <p:spPr bwMode="auto">
          <a:xfrm>
            <a:off x="1219200" y="3443288"/>
            <a:ext cx="1835150" cy="1052512"/>
          </a:xfrm>
          <a:prstGeom prst="rect">
            <a:avLst/>
          </a:prstGeom>
          <a:noFill/>
          <a:ln w="9525">
            <a:noFill/>
            <a:miter lim="800000"/>
            <a:headEnd/>
            <a:tailEnd/>
          </a:ln>
        </p:spPr>
        <p:txBody>
          <a:bodyPr wrap="none" anchor="ctr">
            <a:spAutoFit/>
          </a:bodyPr>
          <a:lstStyle/>
          <a:p>
            <a:pPr algn="l"/>
            <a:r>
              <a:rPr lang="en-US" sz="900">
                <a:solidFill>
                  <a:srgbClr val="000000"/>
                </a:solidFill>
              </a:rPr>
              <a:t/>
            </a:r>
            <a:br>
              <a:rPr lang="en-US" sz="900">
                <a:solidFill>
                  <a:srgbClr val="000000"/>
                </a:solidFill>
              </a:rPr>
            </a:br>
            <a:endParaRPr lang="en-US" sz="1800">
              <a:solidFill>
                <a:srgbClr val="000000"/>
              </a:solidFill>
            </a:endParaRPr>
          </a:p>
          <a:p>
            <a:pPr algn="l" eaLnBrk="0" hangingPunct="0"/>
            <a:r>
              <a:rPr lang="en-US" sz="1800">
                <a:solidFill>
                  <a:srgbClr val="000000"/>
                </a:solidFill>
                <a:ea typeface="Times New Roman" pitchFamily="18" charset="0"/>
                <a:cs typeface="Arial" charset="0"/>
              </a:rPr>
              <a:t>roof in hurricane</a:t>
            </a:r>
            <a:endParaRPr lang="en-US" sz="900">
              <a:solidFill>
                <a:srgbClr val="000000"/>
              </a:solidFill>
            </a:endParaRPr>
          </a:p>
          <a:p>
            <a:pPr algn="l" eaLnBrk="0" hangingPunct="0"/>
            <a:endParaRPr lang="en-US" sz="1800">
              <a:solidFill>
                <a:srgbClr val="000000"/>
              </a:solidFill>
            </a:endParaRPr>
          </a:p>
        </p:txBody>
      </p:sp>
      <p:sp>
        <p:nvSpPr>
          <p:cNvPr id="226337" name="Rectangle 75"/>
          <p:cNvSpPr>
            <a:spLocks noChangeArrowheads="1"/>
          </p:cNvSpPr>
          <p:nvPr/>
        </p:nvSpPr>
        <p:spPr bwMode="auto">
          <a:xfrm>
            <a:off x="342900" y="3830638"/>
            <a:ext cx="9144000" cy="0"/>
          </a:xfrm>
          <a:prstGeom prst="rect">
            <a:avLst/>
          </a:prstGeom>
          <a:noFill/>
          <a:ln w="9525">
            <a:noFill/>
            <a:miter lim="800000"/>
            <a:headEnd/>
            <a:tailEnd/>
          </a:ln>
        </p:spPr>
        <p:txBody>
          <a:bodyPr wrap="none" anchor="ctr">
            <a:spAutoFit/>
          </a:bodyPr>
          <a:lstStyle/>
          <a:p>
            <a:pPr algn="l"/>
            <a:endParaRPr lang="en-US" sz="1800">
              <a:solidFill>
                <a:srgbClr val="000000"/>
              </a:solidFill>
            </a:endParaRPr>
          </a:p>
        </p:txBody>
      </p:sp>
    </p:spTree>
    <p:extLst>
      <p:ext uri="{BB962C8B-B14F-4D97-AF65-F5344CB8AC3E}">
        <p14:creationId xmlns:p14="http://schemas.microsoft.com/office/powerpoint/2010/main" val="1749301601"/>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685800" y="304800"/>
            <a:ext cx="7772400" cy="1143000"/>
          </a:xfrm>
        </p:spPr>
        <p:txBody>
          <a:bodyPr/>
          <a:lstStyle/>
          <a:p>
            <a:pPr eaLnBrk="1" hangingPunct="1"/>
            <a:r>
              <a:rPr lang="en-US" smtClean="0"/>
              <a:t>Bernoulli’s Principle</a:t>
            </a:r>
          </a:p>
        </p:txBody>
      </p:sp>
      <p:sp>
        <p:nvSpPr>
          <p:cNvPr id="229379" name="Text Box 4"/>
          <p:cNvSpPr txBox="1">
            <a:spLocks noChangeArrowheads="1"/>
          </p:cNvSpPr>
          <p:nvPr/>
        </p:nvSpPr>
        <p:spPr bwMode="auto">
          <a:xfrm>
            <a:off x="673100" y="1447800"/>
            <a:ext cx="7861300" cy="581025"/>
          </a:xfrm>
          <a:prstGeom prst="rect">
            <a:avLst/>
          </a:prstGeom>
          <a:noFill/>
          <a:ln w="9525">
            <a:noFill/>
            <a:miter lim="800000"/>
            <a:headEnd/>
            <a:tailEnd/>
          </a:ln>
        </p:spPr>
        <p:txBody>
          <a:bodyPr wrap="none">
            <a:spAutoFit/>
          </a:bodyPr>
          <a:lstStyle/>
          <a:p>
            <a:pPr algn="l"/>
            <a:r>
              <a:rPr lang="en-US" sz="1600" b="1">
                <a:solidFill>
                  <a:srgbClr val="000000"/>
                </a:solidFill>
              </a:rPr>
              <a:t>Fast moving fluid exerts low pressure.  Slow moving fluid exerts high pressure.</a:t>
            </a:r>
          </a:p>
          <a:p>
            <a:pPr algn="l"/>
            <a:r>
              <a:rPr lang="en-US" sz="1600" b="1">
                <a:solidFill>
                  <a:srgbClr val="000000"/>
                </a:solidFill>
              </a:rPr>
              <a:t>             Fluids move from concentrations of high to low concentration.</a:t>
            </a:r>
          </a:p>
        </p:txBody>
      </p:sp>
      <p:sp>
        <p:nvSpPr>
          <p:cNvPr id="229380" name="AutoShape 5"/>
          <p:cNvSpPr>
            <a:spLocks noChangeArrowheads="1"/>
          </p:cNvSpPr>
          <p:nvPr/>
        </p:nvSpPr>
        <p:spPr bwMode="auto">
          <a:xfrm>
            <a:off x="3657600" y="2209800"/>
            <a:ext cx="2438400" cy="2057400"/>
          </a:xfrm>
          <a:prstGeom prst="upArrow">
            <a:avLst>
              <a:gd name="adj1" fmla="val 47657"/>
              <a:gd name="adj2" fmla="val 41204"/>
            </a:avLst>
          </a:prstGeom>
          <a:solidFill>
            <a:srgbClr val="FF6600">
              <a:alpha val="50195"/>
            </a:srgbClr>
          </a:solidFill>
          <a:ln w="9525">
            <a:solidFill>
              <a:schemeClr val="tx1"/>
            </a:solidFill>
            <a:miter lim="800000"/>
            <a:headEnd/>
            <a:tailEnd/>
          </a:ln>
        </p:spPr>
        <p:txBody>
          <a:bodyPr wrap="none" anchor="ctr"/>
          <a:lstStyle/>
          <a:p>
            <a:r>
              <a:rPr lang="en-US" sz="3600" b="1">
                <a:solidFill>
                  <a:srgbClr val="000000"/>
                </a:solidFill>
              </a:rPr>
              <a:t>LIFT</a:t>
            </a:r>
          </a:p>
          <a:p>
            <a:endParaRPr lang="en-US" sz="3600" b="1">
              <a:solidFill>
                <a:srgbClr val="000000"/>
              </a:solidFill>
            </a:endParaRPr>
          </a:p>
          <a:p>
            <a:endParaRPr lang="en-US" sz="4000" b="1">
              <a:solidFill>
                <a:srgbClr val="000000"/>
              </a:solidFill>
            </a:endParaRPr>
          </a:p>
        </p:txBody>
      </p:sp>
      <p:sp>
        <p:nvSpPr>
          <p:cNvPr id="229381" name="AutoShape 7"/>
          <p:cNvSpPr>
            <a:spLocks noChangeArrowheads="1"/>
          </p:cNvSpPr>
          <p:nvPr/>
        </p:nvSpPr>
        <p:spPr bwMode="auto">
          <a:xfrm>
            <a:off x="2819400" y="3733800"/>
            <a:ext cx="304800" cy="304800"/>
          </a:xfrm>
          <a:prstGeom prst="downArrow">
            <a:avLst>
              <a:gd name="adj1" fmla="val 50000"/>
              <a:gd name="adj2" fmla="val 25000"/>
            </a:avLst>
          </a:prstGeom>
          <a:solidFill>
            <a:schemeClr val="bg1"/>
          </a:solidFill>
          <a:ln w="9525">
            <a:solidFill>
              <a:schemeClr val="tx1"/>
            </a:solidFill>
            <a:miter lim="800000"/>
            <a:headEnd/>
            <a:tailEnd/>
          </a:ln>
        </p:spPr>
        <p:txBody>
          <a:bodyPr wrap="none" anchor="ctr"/>
          <a:lstStyle/>
          <a:p>
            <a:endParaRPr lang="en-US">
              <a:solidFill>
                <a:srgbClr val="000000"/>
              </a:solidFill>
            </a:endParaRPr>
          </a:p>
        </p:txBody>
      </p:sp>
      <p:sp>
        <p:nvSpPr>
          <p:cNvPr id="229382" name="AutoShape 8"/>
          <p:cNvSpPr>
            <a:spLocks noChangeArrowheads="1"/>
          </p:cNvSpPr>
          <p:nvPr/>
        </p:nvSpPr>
        <p:spPr bwMode="auto">
          <a:xfrm>
            <a:off x="3581400" y="3505200"/>
            <a:ext cx="304800" cy="304800"/>
          </a:xfrm>
          <a:prstGeom prst="downArrow">
            <a:avLst>
              <a:gd name="adj1" fmla="val 50000"/>
              <a:gd name="adj2" fmla="val 25000"/>
            </a:avLst>
          </a:prstGeom>
          <a:solidFill>
            <a:schemeClr val="bg1"/>
          </a:solidFill>
          <a:ln w="9525">
            <a:solidFill>
              <a:schemeClr val="tx1"/>
            </a:solidFill>
            <a:miter lim="800000"/>
            <a:headEnd/>
            <a:tailEnd/>
          </a:ln>
        </p:spPr>
        <p:txBody>
          <a:bodyPr wrap="none" anchor="ctr"/>
          <a:lstStyle/>
          <a:p>
            <a:endParaRPr lang="en-US">
              <a:solidFill>
                <a:srgbClr val="000000"/>
              </a:solidFill>
            </a:endParaRPr>
          </a:p>
        </p:txBody>
      </p:sp>
      <p:sp>
        <p:nvSpPr>
          <p:cNvPr id="229383" name="AutoShape 9"/>
          <p:cNvSpPr>
            <a:spLocks noChangeArrowheads="1"/>
          </p:cNvSpPr>
          <p:nvPr/>
        </p:nvSpPr>
        <p:spPr bwMode="auto">
          <a:xfrm>
            <a:off x="4419600" y="3352800"/>
            <a:ext cx="304800" cy="304800"/>
          </a:xfrm>
          <a:prstGeom prst="downArrow">
            <a:avLst>
              <a:gd name="adj1" fmla="val 50000"/>
              <a:gd name="adj2" fmla="val 25000"/>
            </a:avLst>
          </a:prstGeom>
          <a:solidFill>
            <a:schemeClr val="bg1"/>
          </a:solidFill>
          <a:ln w="9525">
            <a:solidFill>
              <a:schemeClr val="tx1"/>
            </a:solidFill>
            <a:miter lim="800000"/>
            <a:headEnd/>
            <a:tailEnd/>
          </a:ln>
        </p:spPr>
        <p:txBody>
          <a:bodyPr wrap="none" anchor="ctr"/>
          <a:lstStyle/>
          <a:p>
            <a:endParaRPr lang="en-US">
              <a:solidFill>
                <a:srgbClr val="000000"/>
              </a:solidFill>
            </a:endParaRPr>
          </a:p>
        </p:txBody>
      </p:sp>
      <p:sp>
        <p:nvSpPr>
          <p:cNvPr id="229384" name="AutoShape 10"/>
          <p:cNvSpPr>
            <a:spLocks noChangeArrowheads="1"/>
          </p:cNvSpPr>
          <p:nvPr/>
        </p:nvSpPr>
        <p:spPr bwMode="auto">
          <a:xfrm>
            <a:off x="5257800" y="3352800"/>
            <a:ext cx="304800" cy="304800"/>
          </a:xfrm>
          <a:prstGeom prst="downArrow">
            <a:avLst>
              <a:gd name="adj1" fmla="val 50000"/>
              <a:gd name="adj2" fmla="val 25000"/>
            </a:avLst>
          </a:prstGeom>
          <a:solidFill>
            <a:schemeClr val="bg1"/>
          </a:solidFill>
          <a:ln w="9525">
            <a:solidFill>
              <a:schemeClr val="tx1"/>
            </a:solidFill>
            <a:miter lim="800000"/>
            <a:headEnd/>
            <a:tailEnd/>
          </a:ln>
        </p:spPr>
        <p:txBody>
          <a:bodyPr wrap="none" anchor="ctr"/>
          <a:lstStyle/>
          <a:p>
            <a:endParaRPr lang="en-US">
              <a:solidFill>
                <a:srgbClr val="000000"/>
              </a:solidFill>
            </a:endParaRPr>
          </a:p>
        </p:txBody>
      </p:sp>
      <p:sp>
        <p:nvSpPr>
          <p:cNvPr id="229385" name="AutoShape 11"/>
          <p:cNvSpPr>
            <a:spLocks noChangeArrowheads="1"/>
          </p:cNvSpPr>
          <p:nvPr/>
        </p:nvSpPr>
        <p:spPr bwMode="auto">
          <a:xfrm>
            <a:off x="6096000" y="3581400"/>
            <a:ext cx="304800" cy="304800"/>
          </a:xfrm>
          <a:prstGeom prst="downArrow">
            <a:avLst>
              <a:gd name="adj1" fmla="val 50000"/>
              <a:gd name="adj2" fmla="val 25000"/>
            </a:avLst>
          </a:prstGeom>
          <a:solidFill>
            <a:schemeClr val="bg1"/>
          </a:solidFill>
          <a:ln w="9525">
            <a:solidFill>
              <a:schemeClr val="tx1"/>
            </a:solidFill>
            <a:miter lim="800000"/>
            <a:headEnd/>
            <a:tailEnd/>
          </a:ln>
        </p:spPr>
        <p:txBody>
          <a:bodyPr wrap="none" anchor="ctr"/>
          <a:lstStyle/>
          <a:p>
            <a:endParaRPr lang="en-US">
              <a:solidFill>
                <a:srgbClr val="000000"/>
              </a:solidFill>
            </a:endParaRPr>
          </a:p>
        </p:txBody>
      </p:sp>
      <p:sp>
        <p:nvSpPr>
          <p:cNvPr id="229386" name="AutoShape 12"/>
          <p:cNvSpPr>
            <a:spLocks noChangeArrowheads="1"/>
          </p:cNvSpPr>
          <p:nvPr/>
        </p:nvSpPr>
        <p:spPr bwMode="auto">
          <a:xfrm>
            <a:off x="2590800" y="5334000"/>
            <a:ext cx="685800" cy="762000"/>
          </a:xfrm>
          <a:prstGeom prst="upArrow">
            <a:avLst>
              <a:gd name="adj1" fmla="val 50000"/>
              <a:gd name="adj2" fmla="val 27778"/>
            </a:avLst>
          </a:prstGeom>
          <a:solidFill>
            <a:schemeClr val="bg1"/>
          </a:solidFill>
          <a:ln w="9525">
            <a:solidFill>
              <a:schemeClr val="tx1"/>
            </a:solidFill>
            <a:miter lim="800000"/>
            <a:headEnd/>
            <a:tailEnd/>
          </a:ln>
        </p:spPr>
        <p:txBody>
          <a:bodyPr wrap="none" anchor="ctr"/>
          <a:lstStyle/>
          <a:p>
            <a:endParaRPr lang="en-US">
              <a:solidFill>
                <a:srgbClr val="000000"/>
              </a:solidFill>
            </a:endParaRPr>
          </a:p>
        </p:txBody>
      </p:sp>
      <p:sp>
        <p:nvSpPr>
          <p:cNvPr id="229387" name="AutoShape 13"/>
          <p:cNvSpPr>
            <a:spLocks noChangeArrowheads="1"/>
          </p:cNvSpPr>
          <p:nvPr/>
        </p:nvSpPr>
        <p:spPr bwMode="auto">
          <a:xfrm>
            <a:off x="5943600" y="5334000"/>
            <a:ext cx="685800" cy="762000"/>
          </a:xfrm>
          <a:prstGeom prst="upArrow">
            <a:avLst>
              <a:gd name="adj1" fmla="val 50000"/>
              <a:gd name="adj2" fmla="val 27778"/>
            </a:avLst>
          </a:prstGeom>
          <a:solidFill>
            <a:schemeClr val="bg1"/>
          </a:solidFill>
          <a:ln w="9525">
            <a:solidFill>
              <a:schemeClr val="tx1"/>
            </a:solidFill>
            <a:miter lim="800000"/>
            <a:headEnd/>
            <a:tailEnd/>
          </a:ln>
        </p:spPr>
        <p:txBody>
          <a:bodyPr wrap="none" anchor="ctr"/>
          <a:lstStyle/>
          <a:p>
            <a:endParaRPr lang="en-US">
              <a:solidFill>
                <a:srgbClr val="000000"/>
              </a:solidFill>
            </a:endParaRPr>
          </a:p>
        </p:txBody>
      </p:sp>
      <p:sp>
        <p:nvSpPr>
          <p:cNvPr id="229388" name="AutoShape 14"/>
          <p:cNvSpPr>
            <a:spLocks noChangeArrowheads="1"/>
          </p:cNvSpPr>
          <p:nvPr/>
        </p:nvSpPr>
        <p:spPr bwMode="auto">
          <a:xfrm>
            <a:off x="5105400" y="5334000"/>
            <a:ext cx="685800" cy="762000"/>
          </a:xfrm>
          <a:prstGeom prst="upArrow">
            <a:avLst>
              <a:gd name="adj1" fmla="val 50000"/>
              <a:gd name="adj2" fmla="val 27778"/>
            </a:avLst>
          </a:prstGeom>
          <a:solidFill>
            <a:schemeClr val="bg1"/>
          </a:solidFill>
          <a:ln w="9525">
            <a:solidFill>
              <a:schemeClr val="tx1"/>
            </a:solidFill>
            <a:miter lim="800000"/>
            <a:headEnd/>
            <a:tailEnd/>
          </a:ln>
        </p:spPr>
        <p:txBody>
          <a:bodyPr wrap="none" anchor="ctr"/>
          <a:lstStyle/>
          <a:p>
            <a:endParaRPr lang="en-US">
              <a:solidFill>
                <a:srgbClr val="000000"/>
              </a:solidFill>
            </a:endParaRPr>
          </a:p>
        </p:txBody>
      </p:sp>
      <p:sp>
        <p:nvSpPr>
          <p:cNvPr id="229389" name="AutoShape 15"/>
          <p:cNvSpPr>
            <a:spLocks noChangeArrowheads="1"/>
          </p:cNvSpPr>
          <p:nvPr/>
        </p:nvSpPr>
        <p:spPr bwMode="auto">
          <a:xfrm>
            <a:off x="4267200" y="5334000"/>
            <a:ext cx="685800" cy="762000"/>
          </a:xfrm>
          <a:prstGeom prst="upArrow">
            <a:avLst>
              <a:gd name="adj1" fmla="val 50000"/>
              <a:gd name="adj2" fmla="val 27778"/>
            </a:avLst>
          </a:prstGeom>
          <a:solidFill>
            <a:schemeClr val="bg1"/>
          </a:solidFill>
          <a:ln w="9525">
            <a:solidFill>
              <a:schemeClr val="tx1"/>
            </a:solidFill>
            <a:miter lim="800000"/>
            <a:headEnd/>
            <a:tailEnd/>
          </a:ln>
        </p:spPr>
        <p:txBody>
          <a:bodyPr wrap="none" anchor="ctr"/>
          <a:lstStyle/>
          <a:p>
            <a:endParaRPr lang="en-US">
              <a:solidFill>
                <a:srgbClr val="000000"/>
              </a:solidFill>
            </a:endParaRPr>
          </a:p>
        </p:txBody>
      </p:sp>
      <p:sp>
        <p:nvSpPr>
          <p:cNvPr id="229390" name="AutoShape 16"/>
          <p:cNvSpPr>
            <a:spLocks noChangeArrowheads="1"/>
          </p:cNvSpPr>
          <p:nvPr/>
        </p:nvSpPr>
        <p:spPr bwMode="auto">
          <a:xfrm>
            <a:off x="3429000" y="5334000"/>
            <a:ext cx="685800" cy="762000"/>
          </a:xfrm>
          <a:prstGeom prst="upArrow">
            <a:avLst>
              <a:gd name="adj1" fmla="val 50000"/>
              <a:gd name="adj2" fmla="val 27778"/>
            </a:avLst>
          </a:prstGeom>
          <a:solidFill>
            <a:schemeClr val="bg1"/>
          </a:solidFill>
          <a:ln w="9525">
            <a:solidFill>
              <a:schemeClr val="tx1"/>
            </a:solidFill>
            <a:miter lim="800000"/>
            <a:headEnd/>
            <a:tailEnd/>
          </a:ln>
        </p:spPr>
        <p:txBody>
          <a:bodyPr wrap="none" anchor="ctr"/>
          <a:lstStyle/>
          <a:p>
            <a:endParaRPr lang="en-US">
              <a:solidFill>
                <a:srgbClr val="000000"/>
              </a:solidFill>
            </a:endParaRPr>
          </a:p>
        </p:txBody>
      </p:sp>
      <p:sp>
        <p:nvSpPr>
          <p:cNvPr id="229391" name="Text Box 17"/>
          <p:cNvSpPr txBox="1">
            <a:spLocks noChangeArrowheads="1"/>
          </p:cNvSpPr>
          <p:nvPr/>
        </p:nvSpPr>
        <p:spPr bwMode="auto">
          <a:xfrm>
            <a:off x="2640013" y="6172200"/>
            <a:ext cx="3913187" cy="336550"/>
          </a:xfrm>
          <a:prstGeom prst="rect">
            <a:avLst/>
          </a:prstGeom>
          <a:noFill/>
          <a:ln w="9525">
            <a:noFill/>
            <a:miter lim="800000"/>
            <a:headEnd/>
            <a:tailEnd/>
          </a:ln>
        </p:spPr>
        <p:txBody>
          <a:bodyPr wrap="none">
            <a:spAutoFit/>
          </a:bodyPr>
          <a:lstStyle/>
          <a:p>
            <a:pPr algn="l"/>
            <a:r>
              <a:rPr lang="en-US" sz="1600" b="1">
                <a:solidFill>
                  <a:srgbClr val="000000"/>
                </a:solidFill>
              </a:rPr>
              <a:t>Pressure exerted by slower moving air</a:t>
            </a:r>
          </a:p>
        </p:txBody>
      </p:sp>
      <p:sp>
        <p:nvSpPr>
          <p:cNvPr id="229392" name="Freeform 18"/>
          <p:cNvSpPr>
            <a:spLocks/>
          </p:cNvSpPr>
          <p:nvPr/>
        </p:nvSpPr>
        <p:spPr bwMode="auto">
          <a:xfrm>
            <a:off x="2057400" y="4191000"/>
            <a:ext cx="4648200" cy="838200"/>
          </a:xfrm>
          <a:custGeom>
            <a:avLst/>
            <a:gdLst>
              <a:gd name="T0" fmla="*/ 2147483647 w 2968"/>
              <a:gd name="T1" fmla="*/ 2147483647 h 488"/>
              <a:gd name="T2" fmla="*/ 2147483647 w 2968"/>
              <a:gd name="T3" fmla="*/ 2147483647 h 488"/>
              <a:gd name="T4" fmla="*/ 2147483647 w 2968"/>
              <a:gd name="T5" fmla="*/ 2147483647 h 488"/>
              <a:gd name="T6" fmla="*/ 2147483647 w 2968"/>
              <a:gd name="T7" fmla="*/ 2147483647 h 488"/>
              <a:gd name="T8" fmla="*/ 2147483647 w 2968"/>
              <a:gd name="T9" fmla="*/ 2147483647 h 488"/>
              <a:gd name="T10" fmla="*/ 2147483647 w 2968"/>
              <a:gd name="T11" fmla="*/ 2147483647 h 488"/>
              <a:gd name="T12" fmla="*/ 2147483647 w 2968"/>
              <a:gd name="T13" fmla="*/ 2147483647 h 488"/>
              <a:gd name="T14" fmla="*/ 2147483647 w 2968"/>
              <a:gd name="T15" fmla="*/ 2147483647 h 488"/>
              <a:gd name="T16" fmla="*/ 0 60000 65536"/>
              <a:gd name="T17" fmla="*/ 0 60000 65536"/>
              <a:gd name="T18" fmla="*/ 0 60000 65536"/>
              <a:gd name="T19" fmla="*/ 0 60000 65536"/>
              <a:gd name="T20" fmla="*/ 0 60000 65536"/>
              <a:gd name="T21" fmla="*/ 0 60000 65536"/>
              <a:gd name="T22" fmla="*/ 0 60000 65536"/>
              <a:gd name="T23" fmla="*/ 0 60000 65536"/>
              <a:gd name="T24" fmla="*/ 0 w 2968"/>
              <a:gd name="T25" fmla="*/ 0 h 488"/>
              <a:gd name="T26" fmla="*/ 2968 w 2968"/>
              <a:gd name="T27" fmla="*/ 488 h 4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68" h="488">
                <a:moveTo>
                  <a:pt x="320" y="352"/>
                </a:moveTo>
                <a:cubicBezTo>
                  <a:pt x="640" y="384"/>
                  <a:pt x="2184" y="488"/>
                  <a:pt x="2576" y="448"/>
                </a:cubicBezTo>
                <a:cubicBezTo>
                  <a:pt x="2968" y="408"/>
                  <a:pt x="2744" y="184"/>
                  <a:pt x="2672" y="112"/>
                </a:cubicBezTo>
                <a:cubicBezTo>
                  <a:pt x="2600" y="40"/>
                  <a:pt x="2336" y="32"/>
                  <a:pt x="2144" y="16"/>
                </a:cubicBezTo>
                <a:cubicBezTo>
                  <a:pt x="1952" y="0"/>
                  <a:pt x="1696" y="0"/>
                  <a:pt x="1520" y="16"/>
                </a:cubicBezTo>
                <a:cubicBezTo>
                  <a:pt x="1344" y="32"/>
                  <a:pt x="1232" y="72"/>
                  <a:pt x="1088" y="112"/>
                </a:cubicBezTo>
                <a:cubicBezTo>
                  <a:pt x="944" y="152"/>
                  <a:pt x="784" y="216"/>
                  <a:pt x="656" y="256"/>
                </a:cubicBezTo>
                <a:cubicBezTo>
                  <a:pt x="528" y="296"/>
                  <a:pt x="0" y="320"/>
                  <a:pt x="320" y="352"/>
                </a:cubicBezTo>
                <a:close/>
              </a:path>
            </a:pathLst>
          </a:custGeom>
          <a:solidFill>
            <a:srgbClr val="3366FF"/>
          </a:solidFill>
          <a:ln w="9525">
            <a:solidFill>
              <a:schemeClr val="tx1"/>
            </a:solidFill>
            <a:round/>
            <a:headEnd/>
            <a:tailEnd/>
          </a:ln>
        </p:spPr>
        <p:txBody>
          <a:bodyPr/>
          <a:lstStyle/>
          <a:p>
            <a:endParaRPr lang="en-US">
              <a:solidFill>
                <a:srgbClr val="000000"/>
              </a:solidFill>
            </a:endParaRPr>
          </a:p>
        </p:txBody>
      </p:sp>
      <p:sp>
        <p:nvSpPr>
          <p:cNvPr id="229393" name="Text Box 19"/>
          <p:cNvSpPr txBox="1">
            <a:spLocks noChangeArrowheads="1"/>
          </p:cNvSpPr>
          <p:nvPr/>
        </p:nvSpPr>
        <p:spPr bwMode="auto">
          <a:xfrm>
            <a:off x="3810000" y="4419600"/>
            <a:ext cx="2338388" cy="396875"/>
          </a:xfrm>
          <a:prstGeom prst="rect">
            <a:avLst/>
          </a:prstGeom>
          <a:noFill/>
          <a:ln w="9525">
            <a:noFill/>
            <a:miter lim="800000"/>
            <a:headEnd/>
            <a:tailEnd/>
          </a:ln>
        </p:spPr>
        <p:txBody>
          <a:bodyPr wrap="none">
            <a:spAutoFit/>
          </a:bodyPr>
          <a:lstStyle/>
          <a:p>
            <a:pPr algn="l"/>
            <a:r>
              <a:rPr lang="en-US" sz="2000" b="1">
                <a:solidFill>
                  <a:srgbClr val="000000"/>
                </a:solidFill>
              </a:rPr>
              <a:t>AIR FOIL   (WING)</a:t>
            </a:r>
          </a:p>
        </p:txBody>
      </p:sp>
      <p:pic>
        <p:nvPicPr>
          <p:cNvPr id="117784" name="Picture 24">
            <a:hlinkClick r:id="" action="ppaction://media"/>
          </p:cNvPr>
          <p:cNvPicPr>
            <a:picLocks noRot="1" noChangeAspect="1" noChangeArrowheads="1"/>
          </p:cNvPicPr>
          <p:nvPr>
            <a:wavAudioFile r:embed="rId1" name="~PP3554.WAV"/>
          </p:nvPr>
        </p:nvPicPr>
        <p:blipFill>
          <a:blip r:embed="rId5" cstate="print"/>
          <a:srcRect/>
          <a:stretch>
            <a:fillRect/>
          </a:stretch>
        </p:blipFill>
        <p:spPr bwMode="auto">
          <a:xfrm>
            <a:off x="8772525" y="6486525"/>
            <a:ext cx="304800" cy="304800"/>
          </a:xfrm>
          <a:prstGeom prst="rect">
            <a:avLst/>
          </a:prstGeom>
          <a:noFill/>
          <a:ln w="9525">
            <a:noFill/>
            <a:miter lim="800000"/>
            <a:headEnd/>
            <a:tailEnd/>
          </a:ln>
        </p:spPr>
      </p:pic>
      <p:sp>
        <p:nvSpPr>
          <p:cNvPr id="229395" name="AutoShape 25">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solidFill>
                <a:srgbClr val="000000"/>
              </a:solidFill>
            </a:endParaRPr>
          </a:p>
        </p:txBody>
      </p:sp>
    </p:spTree>
    <p:extLst>
      <p:ext uri="{BB962C8B-B14F-4D97-AF65-F5344CB8AC3E}">
        <p14:creationId xmlns:p14="http://schemas.microsoft.com/office/powerpoint/2010/main" val="288662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778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778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4"/>
          <p:cNvSpPr>
            <a:spLocks noGrp="1" noChangeArrowheads="1"/>
          </p:cNvSpPr>
          <p:nvPr>
            <p:ph type="title"/>
          </p:nvPr>
        </p:nvSpPr>
        <p:spPr/>
        <p:txBody>
          <a:bodyPr/>
          <a:lstStyle/>
          <a:p>
            <a:pPr eaLnBrk="1" hangingPunct="1"/>
            <a:r>
              <a:rPr lang="en-US" smtClean="0"/>
              <a:t>Avogadro’s Hypothesis</a:t>
            </a:r>
          </a:p>
        </p:txBody>
      </p:sp>
      <p:pic>
        <p:nvPicPr>
          <p:cNvPr id="87043" name="Picture 14" descr="baloon1_05"/>
          <p:cNvPicPr>
            <a:picLocks noChangeAspect="1" noChangeArrowheads="1"/>
          </p:cNvPicPr>
          <p:nvPr/>
        </p:nvPicPr>
        <p:blipFill>
          <a:blip r:embed="rId3" cstate="print"/>
          <a:srcRect/>
          <a:stretch>
            <a:fillRect/>
          </a:stretch>
        </p:blipFill>
        <p:spPr bwMode="auto">
          <a:xfrm>
            <a:off x="7761288" y="404813"/>
            <a:ext cx="950912" cy="950912"/>
          </a:xfrm>
          <a:prstGeom prst="rect">
            <a:avLst/>
          </a:prstGeom>
          <a:noFill/>
          <a:ln w="9525">
            <a:noFill/>
            <a:miter lim="800000"/>
            <a:headEnd/>
            <a:tailEnd/>
          </a:ln>
        </p:spPr>
      </p:pic>
      <p:grpSp>
        <p:nvGrpSpPr>
          <p:cNvPr id="87044" name="Group 27"/>
          <p:cNvGrpSpPr>
            <a:grpSpLocks/>
          </p:cNvGrpSpPr>
          <p:nvPr/>
        </p:nvGrpSpPr>
        <p:grpSpPr bwMode="auto">
          <a:xfrm>
            <a:off x="933450" y="2462213"/>
            <a:ext cx="1901825" cy="1901825"/>
            <a:chOff x="588" y="1551"/>
            <a:chExt cx="1198" cy="1198"/>
          </a:xfrm>
        </p:grpSpPr>
        <p:pic>
          <p:nvPicPr>
            <p:cNvPr id="87057" name="Picture 6" descr="baloon1_01"/>
            <p:cNvPicPr>
              <a:picLocks noChangeAspect="1" noChangeArrowheads="1"/>
            </p:cNvPicPr>
            <p:nvPr/>
          </p:nvPicPr>
          <p:blipFill>
            <a:blip r:embed="rId4" cstate="print"/>
            <a:srcRect/>
            <a:stretch>
              <a:fillRect/>
            </a:stretch>
          </p:blipFill>
          <p:spPr bwMode="auto">
            <a:xfrm>
              <a:off x="588" y="1551"/>
              <a:ext cx="1198" cy="1198"/>
            </a:xfrm>
            <a:prstGeom prst="rect">
              <a:avLst/>
            </a:prstGeom>
            <a:noFill/>
            <a:ln w="9525">
              <a:noFill/>
              <a:miter lim="800000"/>
              <a:headEnd/>
              <a:tailEnd/>
            </a:ln>
          </p:spPr>
        </p:pic>
        <p:sp>
          <p:nvSpPr>
            <p:cNvPr id="87058" name="Text Box 16"/>
            <p:cNvSpPr txBox="1">
              <a:spLocks noChangeArrowheads="1"/>
            </p:cNvSpPr>
            <p:nvPr/>
          </p:nvSpPr>
          <p:spPr bwMode="auto">
            <a:xfrm>
              <a:off x="1012" y="1937"/>
              <a:ext cx="326" cy="288"/>
            </a:xfrm>
            <a:prstGeom prst="rect">
              <a:avLst/>
            </a:prstGeom>
            <a:noFill/>
            <a:ln w="9525">
              <a:noFill/>
              <a:miter lim="800000"/>
              <a:headEnd/>
              <a:tailEnd/>
            </a:ln>
          </p:spPr>
          <p:txBody>
            <a:bodyPr wrap="none">
              <a:spAutoFit/>
            </a:bodyPr>
            <a:lstStyle/>
            <a:p>
              <a:r>
                <a:rPr lang="en-US" sz="2400"/>
                <a:t>N</a:t>
              </a:r>
              <a:r>
                <a:rPr lang="en-US" sz="2400" baseline="-25000"/>
                <a:t>2</a:t>
              </a:r>
            </a:p>
          </p:txBody>
        </p:sp>
      </p:grpSp>
      <p:grpSp>
        <p:nvGrpSpPr>
          <p:cNvPr id="3" name="Group 24"/>
          <p:cNvGrpSpPr>
            <a:grpSpLocks/>
          </p:cNvGrpSpPr>
          <p:nvPr/>
        </p:nvGrpSpPr>
        <p:grpSpPr bwMode="auto">
          <a:xfrm>
            <a:off x="2782888" y="2463800"/>
            <a:ext cx="1901825" cy="1901825"/>
            <a:chOff x="1753" y="1552"/>
            <a:chExt cx="1198" cy="1198"/>
          </a:xfrm>
        </p:grpSpPr>
        <p:pic>
          <p:nvPicPr>
            <p:cNvPr id="87055" name="Picture 8" descr="baloon1_02"/>
            <p:cNvPicPr>
              <a:picLocks noChangeAspect="1" noChangeArrowheads="1"/>
            </p:cNvPicPr>
            <p:nvPr/>
          </p:nvPicPr>
          <p:blipFill>
            <a:blip r:embed="rId5" cstate="print"/>
            <a:srcRect/>
            <a:stretch>
              <a:fillRect/>
            </a:stretch>
          </p:blipFill>
          <p:spPr bwMode="auto">
            <a:xfrm>
              <a:off x="1753" y="1552"/>
              <a:ext cx="1198" cy="1198"/>
            </a:xfrm>
            <a:prstGeom prst="rect">
              <a:avLst/>
            </a:prstGeom>
            <a:noFill/>
            <a:ln w="9525">
              <a:noFill/>
              <a:miter lim="800000"/>
              <a:headEnd/>
              <a:tailEnd/>
            </a:ln>
          </p:spPr>
        </p:pic>
        <p:sp>
          <p:nvSpPr>
            <p:cNvPr id="87056" name="Text Box 17"/>
            <p:cNvSpPr txBox="1">
              <a:spLocks noChangeArrowheads="1"/>
            </p:cNvSpPr>
            <p:nvPr/>
          </p:nvSpPr>
          <p:spPr bwMode="auto">
            <a:xfrm>
              <a:off x="2163" y="1943"/>
              <a:ext cx="326" cy="288"/>
            </a:xfrm>
            <a:prstGeom prst="rect">
              <a:avLst/>
            </a:prstGeom>
            <a:noFill/>
            <a:ln w="9525">
              <a:noFill/>
              <a:miter lim="800000"/>
              <a:headEnd/>
              <a:tailEnd/>
            </a:ln>
          </p:spPr>
          <p:txBody>
            <a:bodyPr wrap="none">
              <a:spAutoFit/>
            </a:bodyPr>
            <a:lstStyle/>
            <a:p>
              <a:r>
                <a:rPr lang="en-US" sz="2400"/>
                <a:t>H</a:t>
              </a:r>
              <a:r>
                <a:rPr lang="en-US" sz="2400" baseline="-25000"/>
                <a:t>2</a:t>
              </a:r>
            </a:p>
          </p:txBody>
        </p:sp>
      </p:grpSp>
      <p:grpSp>
        <p:nvGrpSpPr>
          <p:cNvPr id="4" name="Group 26"/>
          <p:cNvGrpSpPr>
            <a:grpSpLocks/>
          </p:cNvGrpSpPr>
          <p:nvPr/>
        </p:nvGrpSpPr>
        <p:grpSpPr bwMode="auto">
          <a:xfrm>
            <a:off x="4622800" y="2465388"/>
            <a:ext cx="1901825" cy="1901825"/>
            <a:chOff x="2912" y="1553"/>
            <a:chExt cx="1198" cy="1198"/>
          </a:xfrm>
        </p:grpSpPr>
        <p:pic>
          <p:nvPicPr>
            <p:cNvPr id="87053" name="Picture 10" descr="baloon1_03"/>
            <p:cNvPicPr>
              <a:picLocks noChangeAspect="1" noChangeArrowheads="1"/>
            </p:cNvPicPr>
            <p:nvPr/>
          </p:nvPicPr>
          <p:blipFill>
            <a:blip r:embed="rId6" cstate="print"/>
            <a:srcRect/>
            <a:stretch>
              <a:fillRect/>
            </a:stretch>
          </p:blipFill>
          <p:spPr bwMode="auto">
            <a:xfrm>
              <a:off x="2912" y="1553"/>
              <a:ext cx="1198" cy="1198"/>
            </a:xfrm>
            <a:prstGeom prst="rect">
              <a:avLst/>
            </a:prstGeom>
            <a:noFill/>
            <a:ln w="9525">
              <a:noFill/>
              <a:miter lim="800000"/>
              <a:headEnd/>
              <a:tailEnd/>
            </a:ln>
          </p:spPr>
        </p:pic>
        <p:sp>
          <p:nvSpPr>
            <p:cNvPr id="87054" name="Text Box 18"/>
            <p:cNvSpPr txBox="1">
              <a:spLocks noChangeArrowheads="1"/>
            </p:cNvSpPr>
            <p:nvPr/>
          </p:nvSpPr>
          <p:spPr bwMode="auto">
            <a:xfrm>
              <a:off x="3338" y="1942"/>
              <a:ext cx="308" cy="288"/>
            </a:xfrm>
            <a:prstGeom prst="rect">
              <a:avLst/>
            </a:prstGeom>
            <a:noFill/>
            <a:ln w="9525">
              <a:noFill/>
              <a:miter lim="800000"/>
              <a:headEnd/>
              <a:tailEnd/>
            </a:ln>
          </p:spPr>
          <p:txBody>
            <a:bodyPr wrap="none">
              <a:spAutoFit/>
            </a:bodyPr>
            <a:lstStyle/>
            <a:p>
              <a:r>
                <a:rPr lang="en-US" sz="2400"/>
                <a:t>Ar</a:t>
              </a:r>
              <a:endParaRPr lang="en-US" sz="2400" baseline="-25000"/>
            </a:p>
          </p:txBody>
        </p:sp>
      </p:grpSp>
      <p:grpSp>
        <p:nvGrpSpPr>
          <p:cNvPr id="5" name="Group 25"/>
          <p:cNvGrpSpPr>
            <a:grpSpLocks/>
          </p:cNvGrpSpPr>
          <p:nvPr/>
        </p:nvGrpSpPr>
        <p:grpSpPr bwMode="auto">
          <a:xfrm>
            <a:off x="6462713" y="2466975"/>
            <a:ext cx="1901825" cy="1901825"/>
            <a:chOff x="4071" y="1554"/>
            <a:chExt cx="1198" cy="1198"/>
          </a:xfrm>
        </p:grpSpPr>
        <p:pic>
          <p:nvPicPr>
            <p:cNvPr id="87051" name="Picture 12" descr="baloon1_04"/>
            <p:cNvPicPr>
              <a:picLocks noChangeAspect="1" noChangeArrowheads="1"/>
            </p:cNvPicPr>
            <p:nvPr/>
          </p:nvPicPr>
          <p:blipFill>
            <a:blip r:embed="rId7" cstate="print"/>
            <a:srcRect/>
            <a:stretch>
              <a:fillRect/>
            </a:stretch>
          </p:blipFill>
          <p:spPr bwMode="auto">
            <a:xfrm>
              <a:off x="4071" y="1554"/>
              <a:ext cx="1198" cy="1198"/>
            </a:xfrm>
            <a:prstGeom prst="rect">
              <a:avLst/>
            </a:prstGeom>
            <a:noFill/>
            <a:ln w="9525">
              <a:noFill/>
              <a:miter lim="800000"/>
              <a:headEnd/>
              <a:tailEnd/>
            </a:ln>
          </p:spPr>
        </p:pic>
        <p:sp>
          <p:nvSpPr>
            <p:cNvPr id="87052" name="Text Box 19"/>
            <p:cNvSpPr txBox="1">
              <a:spLocks noChangeArrowheads="1"/>
            </p:cNvSpPr>
            <p:nvPr/>
          </p:nvSpPr>
          <p:spPr bwMode="auto">
            <a:xfrm>
              <a:off x="4420" y="1938"/>
              <a:ext cx="465" cy="288"/>
            </a:xfrm>
            <a:prstGeom prst="rect">
              <a:avLst/>
            </a:prstGeom>
            <a:noFill/>
            <a:ln w="9525">
              <a:noFill/>
              <a:miter lim="800000"/>
              <a:headEnd/>
              <a:tailEnd/>
            </a:ln>
          </p:spPr>
          <p:txBody>
            <a:bodyPr wrap="none">
              <a:spAutoFit/>
            </a:bodyPr>
            <a:lstStyle/>
            <a:p>
              <a:r>
                <a:rPr lang="en-US" sz="2400"/>
                <a:t>CH</a:t>
              </a:r>
              <a:r>
                <a:rPr lang="en-US" sz="2400" baseline="-25000"/>
                <a:t>4</a:t>
              </a:r>
            </a:p>
          </p:txBody>
        </p:sp>
      </p:grpSp>
      <p:sp>
        <p:nvSpPr>
          <p:cNvPr id="1386516" name="Text Box 20"/>
          <p:cNvSpPr txBox="1">
            <a:spLocks noChangeArrowheads="1"/>
          </p:cNvSpPr>
          <p:nvPr/>
        </p:nvSpPr>
        <p:spPr bwMode="auto">
          <a:xfrm>
            <a:off x="1549400" y="4803775"/>
            <a:ext cx="6013450" cy="641350"/>
          </a:xfrm>
          <a:prstGeom prst="rect">
            <a:avLst/>
          </a:prstGeom>
          <a:noFill/>
          <a:ln w="9525">
            <a:noFill/>
            <a:miter lim="800000"/>
            <a:headEnd/>
            <a:tailEnd/>
          </a:ln>
        </p:spPr>
        <p:txBody>
          <a:bodyPr wrap="none">
            <a:spAutoFit/>
          </a:bodyPr>
          <a:lstStyle/>
          <a:p>
            <a:r>
              <a:rPr lang="en-US" sz="1800"/>
              <a:t>At the same temperature and pressure, equal volumes of </a:t>
            </a:r>
          </a:p>
          <a:p>
            <a:r>
              <a:rPr lang="en-US" sz="1800"/>
              <a:t>different gases contain the same number of molecules.</a:t>
            </a:r>
          </a:p>
        </p:txBody>
      </p:sp>
      <p:sp>
        <p:nvSpPr>
          <p:cNvPr id="1386517" name="Text Box 21"/>
          <p:cNvSpPr txBox="1">
            <a:spLocks noChangeArrowheads="1"/>
          </p:cNvSpPr>
          <p:nvPr/>
        </p:nvSpPr>
        <p:spPr bwMode="auto">
          <a:xfrm>
            <a:off x="1357313" y="5632450"/>
            <a:ext cx="6415087" cy="366713"/>
          </a:xfrm>
          <a:prstGeom prst="rect">
            <a:avLst/>
          </a:prstGeom>
          <a:noFill/>
          <a:ln w="9525">
            <a:noFill/>
            <a:miter lim="800000"/>
            <a:headEnd/>
            <a:tailEnd/>
          </a:ln>
        </p:spPr>
        <p:txBody>
          <a:bodyPr wrap="none">
            <a:spAutoFit/>
          </a:bodyPr>
          <a:lstStyle/>
          <a:p>
            <a:r>
              <a:rPr lang="en-US" sz="1800"/>
              <a:t>Each balloon holds 1.0 L of gas at 20</a:t>
            </a:r>
            <a:r>
              <a:rPr lang="en-US" sz="1800" baseline="30000"/>
              <a:t>o</a:t>
            </a:r>
            <a:r>
              <a:rPr lang="en-US" sz="1800"/>
              <a:t>C and 1 atm pressure.  </a:t>
            </a:r>
          </a:p>
        </p:txBody>
      </p:sp>
      <p:sp>
        <p:nvSpPr>
          <p:cNvPr id="1386519" name="Rectangle 23"/>
          <p:cNvSpPr>
            <a:spLocks noChangeArrowheads="1"/>
          </p:cNvSpPr>
          <p:nvPr/>
        </p:nvSpPr>
        <p:spPr bwMode="auto">
          <a:xfrm>
            <a:off x="1576388" y="6232525"/>
            <a:ext cx="5965825" cy="366713"/>
          </a:xfrm>
          <a:prstGeom prst="rect">
            <a:avLst/>
          </a:prstGeom>
          <a:noFill/>
          <a:ln w="9525">
            <a:noFill/>
            <a:miter lim="800000"/>
            <a:headEnd/>
            <a:tailEnd/>
          </a:ln>
        </p:spPr>
        <p:txBody>
          <a:bodyPr wrap="none">
            <a:spAutoFit/>
          </a:bodyPr>
          <a:lstStyle/>
          <a:p>
            <a:r>
              <a:rPr lang="en-US" sz="1800"/>
              <a:t>Each contains 0.045 mol or 2.69 x 10</a:t>
            </a:r>
            <a:r>
              <a:rPr lang="en-US" sz="1800" baseline="30000"/>
              <a:t>22</a:t>
            </a:r>
            <a:r>
              <a:rPr lang="en-US" sz="1800"/>
              <a:t> molecules of gas.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86516"/>
                                        </p:tgtEl>
                                        <p:attrNameLst>
                                          <p:attrName>style.visibility</p:attrName>
                                        </p:attrNameLst>
                                      </p:cBhvr>
                                      <p:to>
                                        <p:strVal val="visible"/>
                                      </p:to>
                                    </p:set>
                                    <p:animEffect transition="in" filter="fade">
                                      <p:cBhvr>
                                        <p:cTn id="7" dur="1000"/>
                                        <p:tgtEl>
                                          <p:spTgt spid="1386516"/>
                                        </p:tgtEl>
                                      </p:cBhvr>
                                    </p:animEffect>
                                    <p:anim calcmode="lin" valueType="num">
                                      <p:cBhvr>
                                        <p:cTn id="8" dur="1000" fill="hold"/>
                                        <p:tgtEl>
                                          <p:spTgt spid="1386516"/>
                                        </p:tgtEl>
                                        <p:attrNameLst>
                                          <p:attrName>ppt_x</p:attrName>
                                        </p:attrNameLst>
                                      </p:cBhvr>
                                      <p:tavLst>
                                        <p:tav tm="0">
                                          <p:val>
                                            <p:strVal val="#ppt_x"/>
                                          </p:val>
                                        </p:tav>
                                        <p:tav tm="100000">
                                          <p:val>
                                            <p:strVal val="#ppt_x"/>
                                          </p:val>
                                        </p:tav>
                                      </p:tavLst>
                                    </p:anim>
                                    <p:anim calcmode="lin" valueType="num">
                                      <p:cBhvr>
                                        <p:cTn id="9" dur="1000" fill="hold"/>
                                        <p:tgtEl>
                                          <p:spTgt spid="13865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86517"/>
                                        </p:tgtEl>
                                        <p:attrNameLst>
                                          <p:attrName>style.visibility</p:attrName>
                                        </p:attrNameLst>
                                      </p:cBhvr>
                                      <p:to>
                                        <p:strVal val="visible"/>
                                      </p:to>
                                    </p:set>
                                    <p:animEffect transition="in" filter="fade">
                                      <p:cBhvr>
                                        <p:cTn id="14" dur="1000"/>
                                        <p:tgtEl>
                                          <p:spTgt spid="1386517"/>
                                        </p:tgtEl>
                                      </p:cBhvr>
                                    </p:animEffect>
                                    <p:anim calcmode="lin" valueType="num">
                                      <p:cBhvr>
                                        <p:cTn id="15" dur="1000" fill="hold"/>
                                        <p:tgtEl>
                                          <p:spTgt spid="1386517"/>
                                        </p:tgtEl>
                                        <p:attrNameLst>
                                          <p:attrName>ppt_x</p:attrName>
                                        </p:attrNameLst>
                                      </p:cBhvr>
                                      <p:tavLst>
                                        <p:tav tm="0">
                                          <p:val>
                                            <p:strVal val="#ppt_x"/>
                                          </p:val>
                                        </p:tav>
                                        <p:tav tm="100000">
                                          <p:val>
                                            <p:strVal val="#ppt_x"/>
                                          </p:val>
                                        </p:tav>
                                      </p:tavLst>
                                    </p:anim>
                                    <p:anim calcmode="lin" valueType="num">
                                      <p:cBhvr>
                                        <p:cTn id="16" dur="1000" fill="hold"/>
                                        <p:tgtEl>
                                          <p:spTgt spid="13865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1386519"/>
                                        </p:tgtEl>
                                        <p:attrNameLst>
                                          <p:attrName>style.visibility</p:attrName>
                                        </p:attrNameLst>
                                      </p:cBhvr>
                                      <p:to>
                                        <p:strVal val="visible"/>
                                      </p:to>
                                    </p:set>
                                    <p:animEffect transition="in" filter="strips(downLeft)">
                                      <p:cBhvr>
                                        <p:cTn id="21" dur="500"/>
                                        <p:tgtEl>
                                          <p:spTgt spid="1386519"/>
                                        </p:tgtEl>
                                      </p:cBhvr>
                                    </p:animEffect>
                                  </p:childTnLst>
                                </p:cTn>
                              </p:par>
                            </p:childTnLst>
                          </p:cTn>
                        </p:par>
                      </p:childTnLst>
                    </p:cTn>
                  </p:par>
                  <p:par>
                    <p:cTn id="22" fill="hold">
                      <p:stCondLst>
                        <p:cond delay="indefinite"/>
                      </p:stCondLst>
                      <p:childTnLst>
                        <p:par>
                          <p:cTn id="23" fill="hold">
                            <p:stCondLst>
                              <p:cond delay="0"/>
                            </p:stCondLst>
                            <p:childTnLst>
                              <p:par>
                                <p:cTn id="24" presetID="0" presetClass="path" presetSubtype="0" accel="50000" decel="50000" fill="hold" nodeType="clickEffect">
                                  <p:stCondLst>
                                    <p:cond delay="0"/>
                                  </p:stCondLst>
                                  <p:childTnLst>
                                    <p:animMotion origin="layout" path="M 2.22222E-6 -3.83904E-6 C 0.01129 -0.0518 0.02274 -0.10361 0.02136 -0.1457 C 0.01997 -0.18779 0.0059 -0.21994 -0.00798 -0.25208 " pathEditMode="relative" ptsTypes="aaA">
                                      <p:cBhvr>
                                        <p:cTn id="25" dur="1000" fill="hold"/>
                                        <p:tgtEl>
                                          <p:spTgt spid="3"/>
                                        </p:tgtEl>
                                        <p:attrNameLst>
                                          <p:attrName>ppt_x</p:attrName>
                                          <p:attrName>ppt_y</p:attrName>
                                        </p:attrNameLst>
                                      </p:cBhvr>
                                    </p:animMotion>
                                  </p:childTnLst>
                                </p:cTn>
                              </p:par>
                              <p:par>
                                <p:cTn id="26" presetID="0" presetClass="path" presetSubtype="0" accel="50000" decel="50000" fill="hold" nodeType="withEffect">
                                  <p:stCondLst>
                                    <p:cond delay="0"/>
                                  </p:stCondLst>
                                  <p:childTnLst>
                                    <p:animMotion origin="layout" path="M 8.61111E-6 -1.23959E-6 C 0.00278 -0.0407 0.00573 -0.08141 0.004 -0.11193 C 0.00226 -0.14246 -0.00416 -0.16281 -0.01058 -0.18293 " pathEditMode="relative" ptsTypes="aaA">
                                      <p:cBhvr>
                                        <p:cTn id="27" dur="2000" fill="hold"/>
                                        <p:tgtEl>
                                          <p:spTgt spid="5"/>
                                        </p:tgtEl>
                                        <p:attrNameLst>
                                          <p:attrName>ppt_x</p:attrName>
                                          <p:attrName>ppt_y</p:attrName>
                                        </p:attrNameLst>
                                      </p:cBhvr>
                                    </p:animMotion>
                                  </p:childTnLst>
                                </p:cTn>
                              </p:par>
                            </p:childTnLst>
                          </p:cTn>
                        </p:par>
                      </p:childTnLst>
                    </p:cTn>
                  </p:par>
                  <p:par>
                    <p:cTn id="28" fill="hold">
                      <p:stCondLst>
                        <p:cond delay="indefinite"/>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4.44444E-6 -2.43293E-6 L -4.44444E-6 0.15102 " pathEditMode="relative" ptsTypes="AA">
                                      <p:cBhvr>
                                        <p:cTn id="31" dur="1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6516" grpId="0"/>
      <p:bldP spid="1386517" grpId="0"/>
      <p:bldP spid="13865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685800" y="457200"/>
            <a:ext cx="7772400" cy="1143000"/>
          </a:xfrm>
        </p:spPr>
        <p:txBody>
          <a:bodyPr/>
          <a:lstStyle/>
          <a:p>
            <a:pPr eaLnBrk="1" hangingPunct="1"/>
            <a:r>
              <a:rPr lang="en-US" sz="3200" smtClean="0"/>
              <a:t>Volume vs. Quantity  of Gas</a:t>
            </a:r>
          </a:p>
        </p:txBody>
      </p:sp>
      <p:sp>
        <p:nvSpPr>
          <p:cNvPr id="89091" name="Line 3"/>
          <p:cNvSpPr>
            <a:spLocks noChangeShapeType="1"/>
          </p:cNvSpPr>
          <p:nvPr/>
        </p:nvSpPr>
        <p:spPr bwMode="auto">
          <a:xfrm>
            <a:off x="1293813" y="5867400"/>
            <a:ext cx="7086600" cy="0"/>
          </a:xfrm>
          <a:prstGeom prst="line">
            <a:avLst/>
          </a:prstGeom>
          <a:noFill/>
          <a:ln w="9525">
            <a:solidFill>
              <a:schemeClr val="tx1"/>
            </a:solidFill>
            <a:miter lim="800000"/>
            <a:headEnd/>
            <a:tailEnd/>
          </a:ln>
        </p:spPr>
        <p:txBody>
          <a:bodyPr wrap="none"/>
          <a:lstStyle/>
          <a:p>
            <a:endParaRPr lang="en-US"/>
          </a:p>
        </p:txBody>
      </p:sp>
      <p:sp>
        <p:nvSpPr>
          <p:cNvPr id="89092" name="Line 4"/>
          <p:cNvSpPr>
            <a:spLocks noChangeShapeType="1"/>
          </p:cNvSpPr>
          <p:nvPr/>
        </p:nvSpPr>
        <p:spPr bwMode="auto">
          <a:xfrm flipV="1">
            <a:off x="1293813" y="1905000"/>
            <a:ext cx="0" cy="3962400"/>
          </a:xfrm>
          <a:prstGeom prst="line">
            <a:avLst/>
          </a:prstGeom>
          <a:noFill/>
          <a:ln w="9525">
            <a:solidFill>
              <a:schemeClr val="tx1"/>
            </a:solidFill>
            <a:miter lim="800000"/>
            <a:headEnd/>
            <a:tailEnd/>
          </a:ln>
        </p:spPr>
        <p:txBody>
          <a:bodyPr wrap="none"/>
          <a:lstStyle/>
          <a:p>
            <a:endParaRPr lang="en-US"/>
          </a:p>
        </p:txBody>
      </p:sp>
      <p:sp>
        <p:nvSpPr>
          <p:cNvPr id="89093" name="Line 5"/>
          <p:cNvSpPr>
            <a:spLocks noChangeShapeType="1"/>
          </p:cNvSpPr>
          <p:nvPr/>
        </p:nvSpPr>
        <p:spPr bwMode="auto">
          <a:xfrm>
            <a:off x="1217613" y="5867400"/>
            <a:ext cx="152400" cy="0"/>
          </a:xfrm>
          <a:prstGeom prst="line">
            <a:avLst/>
          </a:prstGeom>
          <a:noFill/>
          <a:ln w="9525">
            <a:solidFill>
              <a:schemeClr val="tx1"/>
            </a:solidFill>
            <a:miter lim="800000"/>
            <a:headEnd/>
            <a:tailEnd/>
          </a:ln>
        </p:spPr>
        <p:txBody>
          <a:bodyPr wrap="none"/>
          <a:lstStyle/>
          <a:p>
            <a:endParaRPr lang="en-US"/>
          </a:p>
        </p:txBody>
      </p:sp>
      <p:sp>
        <p:nvSpPr>
          <p:cNvPr id="89094" name="Line 6"/>
          <p:cNvSpPr>
            <a:spLocks noChangeShapeType="1"/>
          </p:cNvSpPr>
          <p:nvPr/>
        </p:nvSpPr>
        <p:spPr bwMode="auto">
          <a:xfrm>
            <a:off x="1217613" y="5715000"/>
            <a:ext cx="152400" cy="0"/>
          </a:xfrm>
          <a:prstGeom prst="line">
            <a:avLst/>
          </a:prstGeom>
          <a:noFill/>
          <a:ln w="9525">
            <a:solidFill>
              <a:schemeClr val="tx1"/>
            </a:solidFill>
            <a:miter lim="800000"/>
            <a:headEnd/>
            <a:tailEnd/>
          </a:ln>
        </p:spPr>
        <p:txBody>
          <a:bodyPr wrap="none"/>
          <a:lstStyle/>
          <a:p>
            <a:endParaRPr lang="en-US"/>
          </a:p>
        </p:txBody>
      </p:sp>
      <p:sp>
        <p:nvSpPr>
          <p:cNvPr id="89095" name="Line 7"/>
          <p:cNvSpPr>
            <a:spLocks noChangeShapeType="1"/>
          </p:cNvSpPr>
          <p:nvPr/>
        </p:nvSpPr>
        <p:spPr bwMode="auto">
          <a:xfrm>
            <a:off x="1217613" y="5562600"/>
            <a:ext cx="152400" cy="0"/>
          </a:xfrm>
          <a:prstGeom prst="line">
            <a:avLst/>
          </a:prstGeom>
          <a:noFill/>
          <a:ln w="9525">
            <a:solidFill>
              <a:schemeClr val="tx1"/>
            </a:solidFill>
            <a:miter lim="800000"/>
            <a:headEnd/>
            <a:tailEnd/>
          </a:ln>
        </p:spPr>
        <p:txBody>
          <a:bodyPr wrap="none"/>
          <a:lstStyle/>
          <a:p>
            <a:endParaRPr lang="en-US"/>
          </a:p>
        </p:txBody>
      </p:sp>
      <p:sp>
        <p:nvSpPr>
          <p:cNvPr id="89096" name="Line 8"/>
          <p:cNvSpPr>
            <a:spLocks noChangeShapeType="1"/>
          </p:cNvSpPr>
          <p:nvPr/>
        </p:nvSpPr>
        <p:spPr bwMode="auto">
          <a:xfrm>
            <a:off x="1217613" y="5410200"/>
            <a:ext cx="152400" cy="0"/>
          </a:xfrm>
          <a:prstGeom prst="line">
            <a:avLst/>
          </a:prstGeom>
          <a:noFill/>
          <a:ln w="9525">
            <a:solidFill>
              <a:schemeClr val="tx1"/>
            </a:solidFill>
            <a:miter lim="800000"/>
            <a:headEnd/>
            <a:tailEnd/>
          </a:ln>
        </p:spPr>
        <p:txBody>
          <a:bodyPr wrap="none"/>
          <a:lstStyle/>
          <a:p>
            <a:endParaRPr lang="en-US"/>
          </a:p>
        </p:txBody>
      </p:sp>
      <p:sp>
        <p:nvSpPr>
          <p:cNvPr id="89097" name="Line 9"/>
          <p:cNvSpPr>
            <a:spLocks noChangeShapeType="1"/>
          </p:cNvSpPr>
          <p:nvPr/>
        </p:nvSpPr>
        <p:spPr bwMode="auto">
          <a:xfrm>
            <a:off x="1217613" y="5257800"/>
            <a:ext cx="152400" cy="0"/>
          </a:xfrm>
          <a:prstGeom prst="line">
            <a:avLst/>
          </a:prstGeom>
          <a:noFill/>
          <a:ln w="9525">
            <a:solidFill>
              <a:schemeClr val="tx1"/>
            </a:solidFill>
            <a:miter lim="800000"/>
            <a:headEnd/>
            <a:tailEnd/>
          </a:ln>
        </p:spPr>
        <p:txBody>
          <a:bodyPr wrap="none"/>
          <a:lstStyle/>
          <a:p>
            <a:endParaRPr lang="en-US"/>
          </a:p>
        </p:txBody>
      </p:sp>
      <p:sp>
        <p:nvSpPr>
          <p:cNvPr id="89098" name="Line 10"/>
          <p:cNvSpPr>
            <a:spLocks noChangeShapeType="1"/>
          </p:cNvSpPr>
          <p:nvPr/>
        </p:nvSpPr>
        <p:spPr bwMode="auto">
          <a:xfrm>
            <a:off x="1217613" y="5105400"/>
            <a:ext cx="152400" cy="0"/>
          </a:xfrm>
          <a:prstGeom prst="line">
            <a:avLst/>
          </a:prstGeom>
          <a:noFill/>
          <a:ln w="9525">
            <a:solidFill>
              <a:schemeClr val="tx1"/>
            </a:solidFill>
            <a:miter lim="800000"/>
            <a:headEnd/>
            <a:tailEnd/>
          </a:ln>
        </p:spPr>
        <p:txBody>
          <a:bodyPr wrap="none"/>
          <a:lstStyle/>
          <a:p>
            <a:endParaRPr lang="en-US"/>
          </a:p>
        </p:txBody>
      </p:sp>
      <p:sp>
        <p:nvSpPr>
          <p:cNvPr id="89099" name="Line 11"/>
          <p:cNvSpPr>
            <a:spLocks noChangeShapeType="1"/>
          </p:cNvSpPr>
          <p:nvPr/>
        </p:nvSpPr>
        <p:spPr bwMode="auto">
          <a:xfrm>
            <a:off x="1217613" y="4953000"/>
            <a:ext cx="152400" cy="0"/>
          </a:xfrm>
          <a:prstGeom prst="line">
            <a:avLst/>
          </a:prstGeom>
          <a:noFill/>
          <a:ln w="9525">
            <a:solidFill>
              <a:schemeClr val="tx1"/>
            </a:solidFill>
            <a:miter lim="800000"/>
            <a:headEnd/>
            <a:tailEnd/>
          </a:ln>
        </p:spPr>
        <p:txBody>
          <a:bodyPr wrap="none"/>
          <a:lstStyle/>
          <a:p>
            <a:endParaRPr lang="en-US"/>
          </a:p>
        </p:txBody>
      </p:sp>
      <p:sp>
        <p:nvSpPr>
          <p:cNvPr id="89100" name="Line 12"/>
          <p:cNvSpPr>
            <a:spLocks noChangeShapeType="1"/>
          </p:cNvSpPr>
          <p:nvPr/>
        </p:nvSpPr>
        <p:spPr bwMode="auto">
          <a:xfrm>
            <a:off x="1217613" y="4800600"/>
            <a:ext cx="152400" cy="0"/>
          </a:xfrm>
          <a:prstGeom prst="line">
            <a:avLst/>
          </a:prstGeom>
          <a:noFill/>
          <a:ln w="9525">
            <a:solidFill>
              <a:schemeClr val="tx1"/>
            </a:solidFill>
            <a:miter lim="800000"/>
            <a:headEnd/>
            <a:tailEnd/>
          </a:ln>
        </p:spPr>
        <p:txBody>
          <a:bodyPr wrap="none"/>
          <a:lstStyle/>
          <a:p>
            <a:endParaRPr lang="en-US"/>
          </a:p>
        </p:txBody>
      </p:sp>
      <p:sp>
        <p:nvSpPr>
          <p:cNvPr id="89101" name="Line 13"/>
          <p:cNvSpPr>
            <a:spLocks noChangeShapeType="1"/>
          </p:cNvSpPr>
          <p:nvPr/>
        </p:nvSpPr>
        <p:spPr bwMode="auto">
          <a:xfrm>
            <a:off x="1217613" y="4648200"/>
            <a:ext cx="152400" cy="0"/>
          </a:xfrm>
          <a:prstGeom prst="line">
            <a:avLst/>
          </a:prstGeom>
          <a:noFill/>
          <a:ln w="9525">
            <a:solidFill>
              <a:schemeClr val="tx1"/>
            </a:solidFill>
            <a:miter lim="800000"/>
            <a:headEnd/>
            <a:tailEnd/>
          </a:ln>
        </p:spPr>
        <p:txBody>
          <a:bodyPr wrap="none"/>
          <a:lstStyle/>
          <a:p>
            <a:endParaRPr lang="en-US"/>
          </a:p>
        </p:txBody>
      </p:sp>
      <p:sp>
        <p:nvSpPr>
          <p:cNvPr id="89102" name="Line 14"/>
          <p:cNvSpPr>
            <a:spLocks noChangeShapeType="1"/>
          </p:cNvSpPr>
          <p:nvPr/>
        </p:nvSpPr>
        <p:spPr bwMode="auto">
          <a:xfrm>
            <a:off x="1217613" y="4495800"/>
            <a:ext cx="152400" cy="0"/>
          </a:xfrm>
          <a:prstGeom prst="line">
            <a:avLst/>
          </a:prstGeom>
          <a:noFill/>
          <a:ln w="9525">
            <a:solidFill>
              <a:schemeClr val="tx1"/>
            </a:solidFill>
            <a:miter lim="800000"/>
            <a:headEnd/>
            <a:tailEnd/>
          </a:ln>
        </p:spPr>
        <p:txBody>
          <a:bodyPr wrap="none"/>
          <a:lstStyle/>
          <a:p>
            <a:endParaRPr lang="en-US"/>
          </a:p>
        </p:txBody>
      </p:sp>
      <p:sp>
        <p:nvSpPr>
          <p:cNvPr id="89103" name="Line 15"/>
          <p:cNvSpPr>
            <a:spLocks noChangeShapeType="1"/>
          </p:cNvSpPr>
          <p:nvPr/>
        </p:nvSpPr>
        <p:spPr bwMode="auto">
          <a:xfrm>
            <a:off x="1217613" y="4343400"/>
            <a:ext cx="152400" cy="0"/>
          </a:xfrm>
          <a:prstGeom prst="line">
            <a:avLst/>
          </a:prstGeom>
          <a:noFill/>
          <a:ln w="9525">
            <a:solidFill>
              <a:schemeClr val="tx1"/>
            </a:solidFill>
            <a:miter lim="800000"/>
            <a:headEnd/>
            <a:tailEnd/>
          </a:ln>
        </p:spPr>
        <p:txBody>
          <a:bodyPr wrap="none"/>
          <a:lstStyle/>
          <a:p>
            <a:endParaRPr lang="en-US"/>
          </a:p>
        </p:txBody>
      </p:sp>
      <p:sp>
        <p:nvSpPr>
          <p:cNvPr id="89104" name="Line 16"/>
          <p:cNvSpPr>
            <a:spLocks noChangeShapeType="1"/>
          </p:cNvSpPr>
          <p:nvPr/>
        </p:nvSpPr>
        <p:spPr bwMode="auto">
          <a:xfrm>
            <a:off x="1217613" y="4191000"/>
            <a:ext cx="152400" cy="0"/>
          </a:xfrm>
          <a:prstGeom prst="line">
            <a:avLst/>
          </a:prstGeom>
          <a:noFill/>
          <a:ln w="9525">
            <a:solidFill>
              <a:schemeClr val="tx1"/>
            </a:solidFill>
            <a:miter lim="800000"/>
            <a:headEnd/>
            <a:tailEnd/>
          </a:ln>
        </p:spPr>
        <p:txBody>
          <a:bodyPr wrap="none"/>
          <a:lstStyle/>
          <a:p>
            <a:endParaRPr lang="en-US"/>
          </a:p>
        </p:txBody>
      </p:sp>
      <p:sp>
        <p:nvSpPr>
          <p:cNvPr id="89105" name="Line 17"/>
          <p:cNvSpPr>
            <a:spLocks noChangeShapeType="1"/>
          </p:cNvSpPr>
          <p:nvPr/>
        </p:nvSpPr>
        <p:spPr bwMode="auto">
          <a:xfrm>
            <a:off x="1217613" y="4038600"/>
            <a:ext cx="152400" cy="0"/>
          </a:xfrm>
          <a:prstGeom prst="line">
            <a:avLst/>
          </a:prstGeom>
          <a:noFill/>
          <a:ln w="9525">
            <a:solidFill>
              <a:schemeClr val="tx1"/>
            </a:solidFill>
            <a:miter lim="800000"/>
            <a:headEnd/>
            <a:tailEnd/>
          </a:ln>
        </p:spPr>
        <p:txBody>
          <a:bodyPr wrap="none"/>
          <a:lstStyle/>
          <a:p>
            <a:endParaRPr lang="en-US"/>
          </a:p>
        </p:txBody>
      </p:sp>
      <p:sp>
        <p:nvSpPr>
          <p:cNvPr id="89106" name="Line 18"/>
          <p:cNvSpPr>
            <a:spLocks noChangeShapeType="1"/>
          </p:cNvSpPr>
          <p:nvPr/>
        </p:nvSpPr>
        <p:spPr bwMode="auto">
          <a:xfrm>
            <a:off x="1217613" y="3886200"/>
            <a:ext cx="152400" cy="0"/>
          </a:xfrm>
          <a:prstGeom prst="line">
            <a:avLst/>
          </a:prstGeom>
          <a:noFill/>
          <a:ln w="9525">
            <a:solidFill>
              <a:schemeClr val="tx1"/>
            </a:solidFill>
            <a:miter lim="800000"/>
            <a:headEnd/>
            <a:tailEnd/>
          </a:ln>
        </p:spPr>
        <p:txBody>
          <a:bodyPr wrap="none"/>
          <a:lstStyle/>
          <a:p>
            <a:endParaRPr lang="en-US"/>
          </a:p>
        </p:txBody>
      </p:sp>
      <p:sp>
        <p:nvSpPr>
          <p:cNvPr id="89107" name="Line 19"/>
          <p:cNvSpPr>
            <a:spLocks noChangeShapeType="1"/>
          </p:cNvSpPr>
          <p:nvPr/>
        </p:nvSpPr>
        <p:spPr bwMode="auto">
          <a:xfrm>
            <a:off x="1217613" y="3733800"/>
            <a:ext cx="152400" cy="0"/>
          </a:xfrm>
          <a:prstGeom prst="line">
            <a:avLst/>
          </a:prstGeom>
          <a:noFill/>
          <a:ln w="9525">
            <a:solidFill>
              <a:schemeClr val="tx1"/>
            </a:solidFill>
            <a:miter lim="800000"/>
            <a:headEnd/>
            <a:tailEnd/>
          </a:ln>
        </p:spPr>
        <p:txBody>
          <a:bodyPr wrap="none"/>
          <a:lstStyle/>
          <a:p>
            <a:endParaRPr lang="en-US"/>
          </a:p>
        </p:txBody>
      </p:sp>
      <p:sp>
        <p:nvSpPr>
          <p:cNvPr id="89108" name="Line 20"/>
          <p:cNvSpPr>
            <a:spLocks noChangeShapeType="1"/>
          </p:cNvSpPr>
          <p:nvPr/>
        </p:nvSpPr>
        <p:spPr bwMode="auto">
          <a:xfrm>
            <a:off x="1217613" y="3581400"/>
            <a:ext cx="152400" cy="0"/>
          </a:xfrm>
          <a:prstGeom prst="line">
            <a:avLst/>
          </a:prstGeom>
          <a:noFill/>
          <a:ln w="9525">
            <a:solidFill>
              <a:schemeClr val="tx1"/>
            </a:solidFill>
            <a:miter lim="800000"/>
            <a:headEnd/>
            <a:tailEnd/>
          </a:ln>
        </p:spPr>
        <p:txBody>
          <a:bodyPr wrap="none"/>
          <a:lstStyle/>
          <a:p>
            <a:endParaRPr lang="en-US"/>
          </a:p>
        </p:txBody>
      </p:sp>
      <p:sp>
        <p:nvSpPr>
          <p:cNvPr id="89109" name="Line 21"/>
          <p:cNvSpPr>
            <a:spLocks noChangeShapeType="1"/>
          </p:cNvSpPr>
          <p:nvPr/>
        </p:nvSpPr>
        <p:spPr bwMode="auto">
          <a:xfrm>
            <a:off x="1217613" y="3429000"/>
            <a:ext cx="152400" cy="0"/>
          </a:xfrm>
          <a:prstGeom prst="line">
            <a:avLst/>
          </a:prstGeom>
          <a:noFill/>
          <a:ln w="9525">
            <a:solidFill>
              <a:schemeClr val="tx1"/>
            </a:solidFill>
            <a:miter lim="800000"/>
            <a:headEnd/>
            <a:tailEnd/>
          </a:ln>
        </p:spPr>
        <p:txBody>
          <a:bodyPr wrap="none"/>
          <a:lstStyle/>
          <a:p>
            <a:endParaRPr lang="en-US"/>
          </a:p>
        </p:txBody>
      </p:sp>
      <p:sp>
        <p:nvSpPr>
          <p:cNvPr id="89110" name="Line 22"/>
          <p:cNvSpPr>
            <a:spLocks noChangeShapeType="1"/>
          </p:cNvSpPr>
          <p:nvPr/>
        </p:nvSpPr>
        <p:spPr bwMode="auto">
          <a:xfrm>
            <a:off x="1217613" y="3276600"/>
            <a:ext cx="152400" cy="0"/>
          </a:xfrm>
          <a:prstGeom prst="line">
            <a:avLst/>
          </a:prstGeom>
          <a:noFill/>
          <a:ln w="9525">
            <a:solidFill>
              <a:schemeClr val="tx1"/>
            </a:solidFill>
            <a:miter lim="800000"/>
            <a:headEnd/>
            <a:tailEnd/>
          </a:ln>
        </p:spPr>
        <p:txBody>
          <a:bodyPr wrap="none"/>
          <a:lstStyle/>
          <a:p>
            <a:endParaRPr lang="en-US"/>
          </a:p>
        </p:txBody>
      </p:sp>
      <p:sp>
        <p:nvSpPr>
          <p:cNvPr id="89111" name="Line 23"/>
          <p:cNvSpPr>
            <a:spLocks noChangeShapeType="1"/>
          </p:cNvSpPr>
          <p:nvPr/>
        </p:nvSpPr>
        <p:spPr bwMode="auto">
          <a:xfrm>
            <a:off x="1217613" y="3124200"/>
            <a:ext cx="152400" cy="0"/>
          </a:xfrm>
          <a:prstGeom prst="line">
            <a:avLst/>
          </a:prstGeom>
          <a:noFill/>
          <a:ln w="9525">
            <a:solidFill>
              <a:schemeClr val="tx1"/>
            </a:solidFill>
            <a:miter lim="800000"/>
            <a:headEnd/>
            <a:tailEnd/>
          </a:ln>
        </p:spPr>
        <p:txBody>
          <a:bodyPr wrap="none"/>
          <a:lstStyle/>
          <a:p>
            <a:endParaRPr lang="en-US"/>
          </a:p>
        </p:txBody>
      </p:sp>
      <p:sp>
        <p:nvSpPr>
          <p:cNvPr id="89112" name="Line 24"/>
          <p:cNvSpPr>
            <a:spLocks noChangeShapeType="1"/>
          </p:cNvSpPr>
          <p:nvPr/>
        </p:nvSpPr>
        <p:spPr bwMode="auto">
          <a:xfrm>
            <a:off x="1217613" y="2971800"/>
            <a:ext cx="152400" cy="0"/>
          </a:xfrm>
          <a:prstGeom prst="line">
            <a:avLst/>
          </a:prstGeom>
          <a:noFill/>
          <a:ln w="9525">
            <a:solidFill>
              <a:schemeClr val="tx1"/>
            </a:solidFill>
            <a:miter lim="800000"/>
            <a:headEnd/>
            <a:tailEnd/>
          </a:ln>
        </p:spPr>
        <p:txBody>
          <a:bodyPr wrap="none"/>
          <a:lstStyle/>
          <a:p>
            <a:endParaRPr lang="en-US"/>
          </a:p>
        </p:txBody>
      </p:sp>
      <p:sp>
        <p:nvSpPr>
          <p:cNvPr id="89113" name="Line 25"/>
          <p:cNvSpPr>
            <a:spLocks noChangeShapeType="1"/>
          </p:cNvSpPr>
          <p:nvPr/>
        </p:nvSpPr>
        <p:spPr bwMode="auto">
          <a:xfrm>
            <a:off x="1217613" y="2819400"/>
            <a:ext cx="152400" cy="0"/>
          </a:xfrm>
          <a:prstGeom prst="line">
            <a:avLst/>
          </a:prstGeom>
          <a:noFill/>
          <a:ln w="9525">
            <a:solidFill>
              <a:schemeClr val="tx1"/>
            </a:solidFill>
            <a:miter lim="800000"/>
            <a:headEnd/>
            <a:tailEnd/>
          </a:ln>
        </p:spPr>
        <p:txBody>
          <a:bodyPr wrap="none"/>
          <a:lstStyle/>
          <a:p>
            <a:endParaRPr lang="en-US"/>
          </a:p>
        </p:txBody>
      </p:sp>
      <p:sp>
        <p:nvSpPr>
          <p:cNvPr id="89114" name="Line 26"/>
          <p:cNvSpPr>
            <a:spLocks noChangeShapeType="1"/>
          </p:cNvSpPr>
          <p:nvPr/>
        </p:nvSpPr>
        <p:spPr bwMode="auto">
          <a:xfrm>
            <a:off x="1217613" y="2667000"/>
            <a:ext cx="152400" cy="0"/>
          </a:xfrm>
          <a:prstGeom prst="line">
            <a:avLst/>
          </a:prstGeom>
          <a:noFill/>
          <a:ln w="9525">
            <a:solidFill>
              <a:schemeClr val="tx1"/>
            </a:solidFill>
            <a:miter lim="800000"/>
            <a:headEnd/>
            <a:tailEnd/>
          </a:ln>
        </p:spPr>
        <p:txBody>
          <a:bodyPr wrap="none"/>
          <a:lstStyle/>
          <a:p>
            <a:endParaRPr lang="en-US"/>
          </a:p>
        </p:txBody>
      </p:sp>
      <p:sp>
        <p:nvSpPr>
          <p:cNvPr id="89115" name="Line 27"/>
          <p:cNvSpPr>
            <a:spLocks noChangeShapeType="1"/>
          </p:cNvSpPr>
          <p:nvPr/>
        </p:nvSpPr>
        <p:spPr bwMode="auto">
          <a:xfrm>
            <a:off x="1217613" y="2514600"/>
            <a:ext cx="152400" cy="0"/>
          </a:xfrm>
          <a:prstGeom prst="line">
            <a:avLst/>
          </a:prstGeom>
          <a:noFill/>
          <a:ln w="9525">
            <a:solidFill>
              <a:schemeClr val="tx1"/>
            </a:solidFill>
            <a:miter lim="800000"/>
            <a:headEnd/>
            <a:tailEnd/>
          </a:ln>
        </p:spPr>
        <p:txBody>
          <a:bodyPr wrap="none"/>
          <a:lstStyle/>
          <a:p>
            <a:endParaRPr lang="en-US"/>
          </a:p>
        </p:txBody>
      </p:sp>
      <p:sp>
        <p:nvSpPr>
          <p:cNvPr id="89116" name="Line 28"/>
          <p:cNvSpPr>
            <a:spLocks noChangeShapeType="1"/>
          </p:cNvSpPr>
          <p:nvPr/>
        </p:nvSpPr>
        <p:spPr bwMode="auto">
          <a:xfrm>
            <a:off x="1217613" y="2362200"/>
            <a:ext cx="152400" cy="0"/>
          </a:xfrm>
          <a:prstGeom prst="line">
            <a:avLst/>
          </a:prstGeom>
          <a:noFill/>
          <a:ln w="9525">
            <a:solidFill>
              <a:schemeClr val="tx1"/>
            </a:solidFill>
            <a:miter lim="800000"/>
            <a:headEnd/>
            <a:tailEnd/>
          </a:ln>
        </p:spPr>
        <p:txBody>
          <a:bodyPr wrap="none"/>
          <a:lstStyle/>
          <a:p>
            <a:endParaRPr lang="en-US"/>
          </a:p>
        </p:txBody>
      </p:sp>
      <p:sp>
        <p:nvSpPr>
          <p:cNvPr id="89117" name="Line 29"/>
          <p:cNvSpPr>
            <a:spLocks noChangeShapeType="1"/>
          </p:cNvSpPr>
          <p:nvPr/>
        </p:nvSpPr>
        <p:spPr bwMode="auto">
          <a:xfrm>
            <a:off x="1293813" y="5791200"/>
            <a:ext cx="0" cy="152400"/>
          </a:xfrm>
          <a:prstGeom prst="line">
            <a:avLst/>
          </a:prstGeom>
          <a:noFill/>
          <a:ln w="9525">
            <a:solidFill>
              <a:schemeClr val="tx1"/>
            </a:solidFill>
            <a:miter lim="800000"/>
            <a:headEnd/>
            <a:tailEnd/>
          </a:ln>
        </p:spPr>
        <p:txBody>
          <a:bodyPr wrap="none"/>
          <a:lstStyle/>
          <a:p>
            <a:endParaRPr lang="en-US"/>
          </a:p>
        </p:txBody>
      </p:sp>
      <p:sp>
        <p:nvSpPr>
          <p:cNvPr id="89118" name="Line 30"/>
          <p:cNvSpPr>
            <a:spLocks noChangeShapeType="1"/>
          </p:cNvSpPr>
          <p:nvPr/>
        </p:nvSpPr>
        <p:spPr bwMode="auto">
          <a:xfrm>
            <a:off x="2513013" y="5791200"/>
            <a:ext cx="0" cy="152400"/>
          </a:xfrm>
          <a:prstGeom prst="line">
            <a:avLst/>
          </a:prstGeom>
          <a:noFill/>
          <a:ln w="9525">
            <a:solidFill>
              <a:schemeClr val="tx1"/>
            </a:solidFill>
            <a:miter lim="800000"/>
            <a:headEnd/>
            <a:tailEnd/>
          </a:ln>
        </p:spPr>
        <p:txBody>
          <a:bodyPr wrap="none"/>
          <a:lstStyle/>
          <a:p>
            <a:endParaRPr lang="en-US"/>
          </a:p>
        </p:txBody>
      </p:sp>
      <p:sp>
        <p:nvSpPr>
          <p:cNvPr id="89119" name="Line 31"/>
          <p:cNvSpPr>
            <a:spLocks noChangeShapeType="1"/>
          </p:cNvSpPr>
          <p:nvPr/>
        </p:nvSpPr>
        <p:spPr bwMode="auto">
          <a:xfrm>
            <a:off x="3732213" y="5791200"/>
            <a:ext cx="0" cy="152400"/>
          </a:xfrm>
          <a:prstGeom prst="line">
            <a:avLst/>
          </a:prstGeom>
          <a:noFill/>
          <a:ln w="9525">
            <a:solidFill>
              <a:schemeClr val="tx1"/>
            </a:solidFill>
            <a:miter lim="800000"/>
            <a:headEnd/>
            <a:tailEnd/>
          </a:ln>
        </p:spPr>
        <p:txBody>
          <a:bodyPr wrap="none"/>
          <a:lstStyle/>
          <a:p>
            <a:endParaRPr lang="en-US"/>
          </a:p>
        </p:txBody>
      </p:sp>
      <p:sp>
        <p:nvSpPr>
          <p:cNvPr id="89120" name="Line 32"/>
          <p:cNvSpPr>
            <a:spLocks noChangeShapeType="1"/>
          </p:cNvSpPr>
          <p:nvPr/>
        </p:nvSpPr>
        <p:spPr bwMode="auto">
          <a:xfrm>
            <a:off x="4951413" y="5791200"/>
            <a:ext cx="0" cy="152400"/>
          </a:xfrm>
          <a:prstGeom prst="line">
            <a:avLst/>
          </a:prstGeom>
          <a:noFill/>
          <a:ln w="9525">
            <a:solidFill>
              <a:schemeClr val="tx1"/>
            </a:solidFill>
            <a:miter lim="800000"/>
            <a:headEnd/>
            <a:tailEnd/>
          </a:ln>
        </p:spPr>
        <p:txBody>
          <a:bodyPr wrap="none"/>
          <a:lstStyle/>
          <a:p>
            <a:endParaRPr lang="en-US"/>
          </a:p>
        </p:txBody>
      </p:sp>
      <p:sp>
        <p:nvSpPr>
          <p:cNvPr id="89121" name="Line 33"/>
          <p:cNvSpPr>
            <a:spLocks noChangeShapeType="1"/>
          </p:cNvSpPr>
          <p:nvPr/>
        </p:nvSpPr>
        <p:spPr bwMode="auto">
          <a:xfrm>
            <a:off x="6170613" y="5791200"/>
            <a:ext cx="0" cy="152400"/>
          </a:xfrm>
          <a:prstGeom prst="line">
            <a:avLst/>
          </a:prstGeom>
          <a:noFill/>
          <a:ln w="9525">
            <a:solidFill>
              <a:schemeClr val="tx1"/>
            </a:solidFill>
            <a:miter lim="800000"/>
            <a:headEnd/>
            <a:tailEnd/>
          </a:ln>
        </p:spPr>
        <p:txBody>
          <a:bodyPr wrap="none"/>
          <a:lstStyle/>
          <a:p>
            <a:endParaRPr lang="en-US"/>
          </a:p>
        </p:txBody>
      </p:sp>
      <p:sp>
        <p:nvSpPr>
          <p:cNvPr id="89122" name="Line 34"/>
          <p:cNvSpPr>
            <a:spLocks noChangeShapeType="1"/>
          </p:cNvSpPr>
          <p:nvPr/>
        </p:nvSpPr>
        <p:spPr bwMode="auto">
          <a:xfrm>
            <a:off x="7389813" y="5791200"/>
            <a:ext cx="0" cy="152400"/>
          </a:xfrm>
          <a:prstGeom prst="line">
            <a:avLst/>
          </a:prstGeom>
          <a:noFill/>
          <a:ln w="9525">
            <a:solidFill>
              <a:schemeClr val="tx1"/>
            </a:solidFill>
            <a:miter lim="800000"/>
            <a:headEnd/>
            <a:tailEnd/>
          </a:ln>
        </p:spPr>
        <p:txBody>
          <a:bodyPr wrap="none"/>
          <a:lstStyle/>
          <a:p>
            <a:endParaRPr lang="en-US"/>
          </a:p>
        </p:txBody>
      </p:sp>
      <p:sp>
        <p:nvSpPr>
          <p:cNvPr id="89123" name="Line 35"/>
          <p:cNvSpPr>
            <a:spLocks noChangeShapeType="1"/>
          </p:cNvSpPr>
          <p:nvPr/>
        </p:nvSpPr>
        <p:spPr bwMode="auto">
          <a:xfrm>
            <a:off x="1293813" y="5791200"/>
            <a:ext cx="0" cy="152400"/>
          </a:xfrm>
          <a:prstGeom prst="line">
            <a:avLst/>
          </a:prstGeom>
          <a:noFill/>
          <a:ln w="9525">
            <a:solidFill>
              <a:schemeClr val="tx1"/>
            </a:solidFill>
            <a:miter lim="800000"/>
            <a:headEnd/>
            <a:tailEnd/>
          </a:ln>
        </p:spPr>
        <p:txBody>
          <a:bodyPr wrap="none"/>
          <a:lstStyle/>
          <a:p>
            <a:endParaRPr lang="en-US"/>
          </a:p>
        </p:txBody>
      </p:sp>
      <p:sp>
        <p:nvSpPr>
          <p:cNvPr id="89124" name="Text Box 36"/>
          <p:cNvSpPr txBox="1">
            <a:spLocks noChangeArrowheads="1"/>
          </p:cNvSpPr>
          <p:nvPr/>
        </p:nvSpPr>
        <p:spPr bwMode="auto">
          <a:xfrm>
            <a:off x="1125538" y="5926138"/>
            <a:ext cx="6570662" cy="274637"/>
          </a:xfrm>
          <a:prstGeom prst="rect">
            <a:avLst/>
          </a:prstGeom>
          <a:noFill/>
          <a:ln w="9525">
            <a:noFill/>
            <a:miter lim="800000"/>
            <a:headEnd/>
            <a:tailEnd/>
          </a:ln>
        </p:spPr>
        <p:txBody>
          <a:bodyPr>
            <a:spAutoFit/>
          </a:bodyPr>
          <a:lstStyle/>
          <a:p>
            <a:pPr algn="l"/>
            <a:r>
              <a:rPr lang="en-US" b="1"/>
              <a:t>0                          0.2                        0.4                        0.6                       0.8                       1.0</a:t>
            </a:r>
          </a:p>
        </p:txBody>
      </p:sp>
      <p:sp>
        <p:nvSpPr>
          <p:cNvPr id="89125" name="Text Box 37"/>
          <p:cNvSpPr txBox="1">
            <a:spLocks noChangeArrowheads="1"/>
          </p:cNvSpPr>
          <p:nvPr/>
        </p:nvSpPr>
        <p:spPr bwMode="auto">
          <a:xfrm rot="-5400000">
            <a:off x="-503238" y="3551238"/>
            <a:ext cx="2073275" cy="457200"/>
          </a:xfrm>
          <a:prstGeom prst="rect">
            <a:avLst/>
          </a:prstGeom>
          <a:noFill/>
          <a:ln w="9525">
            <a:noFill/>
            <a:miter lim="800000"/>
            <a:headEnd/>
            <a:tailEnd/>
          </a:ln>
        </p:spPr>
        <p:txBody>
          <a:bodyPr>
            <a:spAutoFit/>
          </a:bodyPr>
          <a:lstStyle/>
          <a:p>
            <a:pPr algn="l"/>
            <a:r>
              <a:rPr lang="en-US" sz="2400"/>
              <a:t>Volume (L)</a:t>
            </a:r>
          </a:p>
        </p:txBody>
      </p:sp>
      <p:sp>
        <p:nvSpPr>
          <p:cNvPr id="89126" name="Text Box 38"/>
          <p:cNvSpPr txBox="1">
            <a:spLocks noChangeArrowheads="1"/>
          </p:cNvSpPr>
          <p:nvPr/>
        </p:nvSpPr>
        <p:spPr bwMode="auto">
          <a:xfrm>
            <a:off x="874713" y="5592763"/>
            <a:ext cx="268287" cy="274637"/>
          </a:xfrm>
          <a:prstGeom prst="rect">
            <a:avLst/>
          </a:prstGeom>
          <a:noFill/>
          <a:ln w="9525">
            <a:noFill/>
            <a:miter lim="800000"/>
            <a:headEnd/>
            <a:tailEnd/>
          </a:ln>
        </p:spPr>
        <p:txBody>
          <a:bodyPr wrap="none">
            <a:spAutoFit/>
          </a:bodyPr>
          <a:lstStyle/>
          <a:p>
            <a:pPr algn="l"/>
            <a:r>
              <a:rPr lang="en-US"/>
              <a:t>2</a:t>
            </a:r>
          </a:p>
        </p:txBody>
      </p:sp>
      <p:sp>
        <p:nvSpPr>
          <p:cNvPr id="89127" name="Text Box 39"/>
          <p:cNvSpPr txBox="1">
            <a:spLocks noChangeArrowheads="1"/>
          </p:cNvSpPr>
          <p:nvPr/>
        </p:nvSpPr>
        <p:spPr bwMode="auto">
          <a:xfrm>
            <a:off x="874713" y="5257800"/>
            <a:ext cx="268287" cy="274638"/>
          </a:xfrm>
          <a:prstGeom prst="rect">
            <a:avLst/>
          </a:prstGeom>
          <a:noFill/>
          <a:ln w="9525">
            <a:noFill/>
            <a:miter lim="800000"/>
            <a:headEnd/>
            <a:tailEnd/>
          </a:ln>
        </p:spPr>
        <p:txBody>
          <a:bodyPr wrap="none">
            <a:spAutoFit/>
          </a:bodyPr>
          <a:lstStyle/>
          <a:p>
            <a:pPr algn="l"/>
            <a:r>
              <a:rPr lang="en-US"/>
              <a:t>4</a:t>
            </a:r>
          </a:p>
        </p:txBody>
      </p:sp>
      <p:sp>
        <p:nvSpPr>
          <p:cNvPr id="89128" name="Text Box 40"/>
          <p:cNvSpPr txBox="1">
            <a:spLocks noChangeArrowheads="1"/>
          </p:cNvSpPr>
          <p:nvPr/>
        </p:nvSpPr>
        <p:spPr bwMode="auto">
          <a:xfrm>
            <a:off x="874713" y="4953000"/>
            <a:ext cx="268287" cy="274638"/>
          </a:xfrm>
          <a:prstGeom prst="rect">
            <a:avLst/>
          </a:prstGeom>
          <a:noFill/>
          <a:ln w="9525">
            <a:noFill/>
            <a:miter lim="800000"/>
            <a:headEnd/>
            <a:tailEnd/>
          </a:ln>
        </p:spPr>
        <p:txBody>
          <a:bodyPr wrap="none">
            <a:spAutoFit/>
          </a:bodyPr>
          <a:lstStyle/>
          <a:p>
            <a:pPr algn="l"/>
            <a:r>
              <a:rPr lang="en-US"/>
              <a:t>6</a:t>
            </a:r>
          </a:p>
        </p:txBody>
      </p:sp>
      <p:sp>
        <p:nvSpPr>
          <p:cNvPr id="89129" name="Text Box 41"/>
          <p:cNvSpPr txBox="1">
            <a:spLocks noChangeArrowheads="1"/>
          </p:cNvSpPr>
          <p:nvPr/>
        </p:nvSpPr>
        <p:spPr bwMode="auto">
          <a:xfrm>
            <a:off x="874713" y="4678363"/>
            <a:ext cx="268287" cy="274637"/>
          </a:xfrm>
          <a:prstGeom prst="rect">
            <a:avLst/>
          </a:prstGeom>
          <a:noFill/>
          <a:ln w="9525">
            <a:noFill/>
            <a:miter lim="800000"/>
            <a:headEnd/>
            <a:tailEnd/>
          </a:ln>
        </p:spPr>
        <p:txBody>
          <a:bodyPr wrap="none">
            <a:spAutoFit/>
          </a:bodyPr>
          <a:lstStyle/>
          <a:p>
            <a:pPr algn="l"/>
            <a:r>
              <a:rPr lang="en-US"/>
              <a:t>8</a:t>
            </a:r>
          </a:p>
        </p:txBody>
      </p:sp>
      <p:sp>
        <p:nvSpPr>
          <p:cNvPr id="89130" name="Text Box 42"/>
          <p:cNvSpPr txBox="1">
            <a:spLocks noChangeArrowheads="1"/>
          </p:cNvSpPr>
          <p:nvPr/>
        </p:nvSpPr>
        <p:spPr bwMode="auto">
          <a:xfrm>
            <a:off x="838200" y="4343400"/>
            <a:ext cx="352425" cy="274638"/>
          </a:xfrm>
          <a:prstGeom prst="rect">
            <a:avLst/>
          </a:prstGeom>
          <a:noFill/>
          <a:ln w="9525">
            <a:noFill/>
            <a:miter lim="800000"/>
            <a:headEnd/>
            <a:tailEnd/>
          </a:ln>
        </p:spPr>
        <p:txBody>
          <a:bodyPr wrap="none">
            <a:spAutoFit/>
          </a:bodyPr>
          <a:lstStyle/>
          <a:p>
            <a:pPr algn="l"/>
            <a:r>
              <a:rPr lang="en-US"/>
              <a:t>10</a:t>
            </a:r>
          </a:p>
        </p:txBody>
      </p:sp>
      <p:sp>
        <p:nvSpPr>
          <p:cNvPr id="89131" name="Text Box 43"/>
          <p:cNvSpPr txBox="1">
            <a:spLocks noChangeArrowheads="1"/>
          </p:cNvSpPr>
          <p:nvPr/>
        </p:nvSpPr>
        <p:spPr bwMode="auto">
          <a:xfrm>
            <a:off x="838200" y="3733800"/>
            <a:ext cx="352425" cy="274638"/>
          </a:xfrm>
          <a:prstGeom prst="rect">
            <a:avLst/>
          </a:prstGeom>
          <a:noFill/>
          <a:ln w="9525">
            <a:noFill/>
            <a:miter lim="800000"/>
            <a:headEnd/>
            <a:tailEnd/>
          </a:ln>
        </p:spPr>
        <p:txBody>
          <a:bodyPr wrap="none">
            <a:spAutoFit/>
          </a:bodyPr>
          <a:lstStyle/>
          <a:p>
            <a:pPr algn="l"/>
            <a:r>
              <a:rPr lang="en-US"/>
              <a:t>14</a:t>
            </a:r>
          </a:p>
        </p:txBody>
      </p:sp>
      <p:sp>
        <p:nvSpPr>
          <p:cNvPr id="89132" name="Line 44"/>
          <p:cNvSpPr>
            <a:spLocks noChangeShapeType="1"/>
          </p:cNvSpPr>
          <p:nvPr/>
        </p:nvSpPr>
        <p:spPr bwMode="auto">
          <a:xfrm>
            <a:off x="1217613" y="2209800"/>
            <a:ext cx="152400" cy="0"/>
          </a:xfrm>
          <a:prstGeom prst="line">
            <a:avLst/>
          </a:prstGeom>
          <a:noFill/>
          <a:ln w="9525">
            <a:solidFill>
              <a:schemeClr val="tx1"/>
            </a:solidFill>
            <a:miter lim="800000"/>
            <a:headEnd/>
            <a:tailEnd/>
          </a:ln>
        </p:spPr>
        <p:txBody>
          <a:bodyPr wrap="none"/>
          <a:lstStyle/>
          <a:p>
            <a:endParaRPr lang="en-US"/>
          </a:p>
        </p:txBody>
      </p:sp>
      <p:sp>
        <p:nvSpPr>
          <p:cNvPr id="89133" name="Line 45"/>
          <p:cNvSpPr>
            <a:spLocks noChangeShapeType="1"/>
          </p:cNvSpPr>
          <p:nvPr/>
        </p:nvSpPr>
        <p:spPr bwMode="auto">
          <a:xfrm>
            <a:off x="1217613" y="2057400"/>
            <a:ext cx="152400" cy="0"/>
          </a:xfrm>
          <a:prstGeom prst="line">
            <a:avLst/>
          </a:prstGeom>
          <a:noFill/>
          <a:ln w="9525">
            <a:solidFill>
              <a:schemeClr val="tx1"/>
            </a:solidFill>
            <a:miter lim="800000"/>
            <a:headEnd/>
            <a:tailEnd/>
          </a:ln>
        </p:spPr>
        <p:txBody>
          <a:bodyPr wrap="none"/>
          <a:lstStyle/>
          <a:p>
            <a:endParaRPr lang="en-US"/>
          </a:p>
        </p:txBody>
      </p:sp>
      <p:sp>
        <p:nvSpPr>
          <p:cNvPr id="89134" name="Line 46"/>
          <p:cNvSpPr>
            <a:spLocks noChangeShapeType="1"/>
          </p:cNvSpPr>
          <p:nvPr/>
        </p:nvSpPr>
        <p:spPr bwMode="auto">
          <a:xfrm>
            <a:off x="1217613" y="1905000"/>
            <a:ext cx="152400" cy="0"/>
          </a:xfrm>
          <a:prstGeom prst="line">
            <a:avLst/>
          </a:prstGeom>
          <a:noFill/>
          <a:ln w="9525">
            <a:solidFill>
              <a:schemeClr val="tx1"/>
            </a:solidFill>
            <a:miter lim="800000"/>
            <a:headEnd/>
            <a:tailEnd/>
          </a:ln>
        </p:spPr>
        <p:txBody>
          <a:bodyPr wrap="none"/>
          <a:lstStyle/>
          <a:p>
            <a:endParaRPr lang="en-US"/>
          </a:p>
        </p:txBody>
      </p:sp>
      <p:sp>
        <p:nvSpPr>
          <p:cNvPr id="89135" name="Rectangle 47"/>
          <p:cNvSpPr>
            <a:spLocks noChangeArrowheads="1"/>
          </p:cNvSpPr>
          <p:nvPr/>
        </p:nvSpPr>
        <p:spPr bwMode="auto">
          <a:xfrm>
            <a:off x="3429000" y="6172200"/>
            <a:ext cx="2506663" cy="457200"/>
          </a:xfrm>
          <a:prstGeom prst="rect">
            <a:avLst/>
          </a:prstGeom>
          <a:noFill/>
          <a:ln w="9525">
            <a:noFill/>
            <a:miter lim="800000"/>
            <a:headEnd/>
            <a:tailEnd/>
          </a:ln>
        </p:spPr>
        <p:txBody>
          <a:bodyPr wrap="none">
            <a:spAutoFit/>
          </a:bodyPr>
          <a:lstStyle/>
          <a:p>
            <a:pPr algn="l"/>
            <a:r>
              <a:rPr lang="en-US" sz="2400"/>
              <a:t>Number of moles</a:t>
            </a:r>
          </a:p>
        </p:txBody>
      </p:sp>
      <p:sp>
        <p:nvSpPr>
          <p:cNvPr id="89136" name="Text Box 48"/>
          <p:cNvSpPr txBox="1">
            <a:spLocks noChangeArrowheads="1"/>
          </p:cNvSpPr>
          <p:nvPr/>
        </p:nvSpPr>
        <p:spPr bwMode="auto">
          <a:xfrm>
            <a:off x="838200" y="4038600"/>
            <a:ext cx="352425" cy="274638"/>
          </a:xfrm>
          <a:prstGeom prst="rect">
            <a:avLst/>
          </a:prstGeom>
          <a:noFill/>
          <a:ln w="9525">
            <a:noFill/>
            <a:miter lim="800000"/>
            <a:headEnd/>
            <a:tailEnd/>
          </a:ln>
        </p:spPr>
        <p:txBody>
          <a:bodyPr wrap="none">
            <a:spAutoFit/>
          </a:bodyPr>
          <a:lstStyle/>
          <a:p>
            <a:pPr algn="l"/>
            <a:r>
              <a:rPr lang="en-US"/>
              <a:t>12</a:t>
            </a:r>
          </a:p>
        </p:txBody>
      </p:sp>
      <p:sp>
        <p:nvSpPr>
          <p:cNvPr id="89137" name="Text Box 49"/>
          <p:cNvSpPr txBox="1">
            <a:spLocks noChangeArrowheads="1"/>
          </p:cNvSpPr>
          <p:nvPr/>
        </p:nvSpPr>
        <p:spPr bwMode="auto">
          <a:xfrm>
            <a:off x="838200" y="3429000"/>
            <a:ext cx="352425" cy="274638"/>
          </a:xfrm>
          <a:prstGeom prst="rect">
            <a:avLst/>
          </a:prstGeom>
          <a:noFill/>
          <a:ln w="9525">
            <a:noFill/>
            <a:miter lim="800000"/>
            <a:headEnd/>
            <a:tailEnd/>
          </a:ln>
        </p:spPr>
        <p:txBody>
          <a:bodyPr wrap="none">
            <a:spAutoFit/>
          </a:bodyPr>
          <a:lstStyle/>
          <a:p>
            <a:pPr algn="l"/>
            <a:r>
              <a:rPr lang="en-US"/>
              <a:t>16</a:t>
            </a:r>
          </a:p>
        </p:txBody>
      </p:sp>
      <p:sp>
        <p:nvSpPr>
          <p:cNvPr id="89138" name="Text Box 50"/>
          <p:cNvSpPr txBox="1">
            <a:spLocks noChangeArrowheads="1"/>
          </p:cNvSpPr>
          <p:nvPr/>
        </p:nvSpPr>
        <p:spPr bwMode="auto">
          <a:xfrm>
            <a:off x="838200" y="3124200"/>
            <a:ext cx="352425" cy="274638"/>
          </a:xfrm>
          <a:prstGeom prst="rect">
            <a:avLst/>
          </a:prstGeom>
          <a:noFill/>
          <a:ln w="9525">
            <a:noFill/>
            <a:miter lim="800000"/>
            <a:headEnd/>
            <a:tailEnd/>
          </a:ln>
        </p:spPr>
        <p:txBody>
          <a:bodyPr wrap="none">
            <a:spAutoFit/>
          </a:bodyPr>
          <a:lstStyle/>
          <a:p>
            <a:pPr algn="l"/>
            <a:r>
              <a:rPr lang="en-US"/>
              <a:t>18</a:t>
            </a:r>
          </a:p>
        </p:txBody>
      </p:sp>
      <p:sp>
        <p:nvSpPr>
          <p:cNvPr id="89139" name="Text Box 51"/>
          <p:cNvSpPr txBox="1">
            <a:spLocks noChangeArrowheads="1"/>
          </p:cNvSpPr>
          <p:nvPr/>
        </p:nvSpPr>
        <p:spPr bwMode="auto">
          <a:xfrm>
            <a:off x="838200" y="2819400"/>
            <a:ext cx="352425" cy="274638"/>
          </a:xfrm>
          <a:prstGeom prst="rect">
            <a:avLst/>
          </a:prstGeom>
          <a:noFill/>
          <a:ln w="9525">
            <a:noFill/>
            <a:miter lim="800000"/>
            <a:headEnd/>
            <a:tailEnd/>
          </a:ln>
        </p:spPr>
        <p:txBody>
          <a:bodyPr wrap="none">
            <a:spAutoFit/>
          </a:bodyPr>
          <a:lstStyle/>
          <a:p>
            <a:pPr algn="l"/>
            <a:r>
              <a:rPr lang="en-US"/>
              <a:t>20</a:t>
            </a:r>
          </a:p>
        </p:txBody>
      </p:sp>
      <p:sp>
        <p:nvSpPr>
          <p:cNvPr id="89140" name="Text Box 52"/>
          <p:cNvSpPr txBox="1">
            <a:spLocks noChangeArrowheads="1"/>
          </p:cNvSpPr>
          <p:nvPr/>
        </p:nvSpPr>
        <p:spPr bwMode="auto">
          <a:xfrm>
            <a:off x="838200" y="2514600"/>
            <a:ext cx="352425" cy="274638"/>
          </a:xfrm>
          <a:prstGeom prst="rect">
            <a:avLst/>
          </a:prstGeom>
          <a:noFill/>
          <a:ln w="9525">
            <a:noFill/>
            <a:miter lim="800000"/>
            <a:headEnd/>
            <a:tailEnd/>
          </a:ln>
        </p:spPr>
        <p:txBody>
          <a:bodyPr wrap="none">
            <a:spAutoFit/>
          </a:bodyPr>
          <a:lstStyle/>
          <a:p>
            <a:pPr algn="l"/>
            <a:r>
              <a:rPr lang="en-US"/>
              <a:t>22</a:t>
            </a:r>
          </a:p>
        </p:txBody>
      </p:sp>
      <p:sp>
        <p:nvSpPr>
          <p:cNvPr id="89141" name="Text Box 53"/>
          <p:cNvSpPr txBox="1">
            <a:spLocks noChangeArrowheads="1"/>
          </p:cNvSpPr>
          <p:nvPr/>
        </p:nvSpPr>
        <p:spPr bwMode="auto">
          <a:xfrm>
            <a:off x="838200" y="2209800"/>
            <a:ext cx="352425" cy="274638"/>
          </a:xfrm>
          <a:prstGeom prst="rect">
            <a:avLst/>
          </a:prstGeom>
          <a:noFill/>
          <a:ln w="9525">
            <a:noFill/>
            <a:miter lim="800000"/>
            <a:headEnd/>
            <a:tailEnd/>
          </a:ln>
        </p:spPr>
        <p:txBody>
          <a:bodyPr wrap="none">
            <a:spAutoFit/>
          </a:bodyPr>
          <a:lstStyle/>
          <a:p>
            <a:pPr algn="l"/>
            <a:r>
              <a:rPr lang="en-US"/>
              <a:t>24</a:t>
            </a:r>
          </a:p>
        </p:txBody>
      </p:sp>
      <p:sp>
        <p:nvSpPr>
          <p:cNvPr id="89142" name="Text Box 54"/>
          <p:cNvSpPr txBox="1">
            <a:spLocks noChangeArrowheads="1"/>
          </p:cNvSpPr>
          <p:nvPr/>
        </p:nvSpPr>
        <p:spPr bwMode="auto">
          <a:xfrm>
            <a:off x="838200" y="1905000"/>
            <a:ext cx="352425" cy="274638"/>
          </a:xfrm>
          <a:prstGeom prst="rect">
            <a:avLst/>
          </a:prstGeom>
          <a:noFill/>
          <a:ln w="9525">
            <a:noFill/>
            <a:miter lim="800000"/>
            <a:headEnd/>
            <a:tailEnd/>
          </a:ln>
        </p:spPr>
        <p:txBody>
          <a:bodyPr wrap="none">
            <a:spAutoFit/>
          </a:bodyPr>
          <a:lstStyle/>
          <a:p>
            <a:pPr algn="l"/>
            <a:r>
              <a:rPr lang="en-US"/>
              <a:t>26</a:t>
            </a:r>
          </a:p>
        </p:txBody>
      </p:sp>
      <p:sp>
        <p:nvSpPr>
          <p:cNvPr id="89143" name="Line 55"/>
          <p:cNvSpPr>
            <a:spLocks noChangeShapeType="1"/>
          </p:cNvSpPr>
          <p:nvPr/>
        </p:nvSpPr>
        <p:spPr bwMode="auto">
          <a:xfrm flipV="1">
            <a:off x="7391400" y="2590800"/>
            <a:ext cx="0" cy="3200400"/>
          </a:xfrm>
          <a:prstGeom prst="line">
            <a:avLst/>
          </a:prstGeom>
          <a:noFill/>
          <a:ln w="9525">
            <a:solidFill>
              <a:schemeClr val="tx1"/>
            </a:solidFill>
            <a:round/>
            <a:headEnd/>
            <a:tailEnd/>
          </a:ln>
        </p:spPr>
        <p:txBody>
          <a:bodyPr/>
          <a:lstStyle/>
          <a:p>
            <a:endParaRPr lang="en-US"/>
          </a:p>
        </p:txBody>
      </p:sp>
      <p:sp>
        <p:nvSpPr>
          <p:cNvPr id="89144" name="Line 56"/>
          <p:cNvSpPr>
            <a:spLocks noChangeShapeType="1"/>
          </p:cNvSpPr>
          <p:nvPr/>
        </p:nvSpPr>
        <p:spPr bwMode="auto">
          <a:xfrm flipV="1">
            <a:off x="1295400" y="2362200"/>
            <a:ext cx="6477000" cy="3505200"/>
          </a:xfrm>
          <a:prstGeom prst="line">
            <a:avLst/>
          </a:prstGeom>
          <a:noFill/>
          <a:ln w="19050">
            <a:solidFill>
              <a:srgbClr val="FF0000"/>
            </a:solidFill>
            <a:round/>
            <a:headEnd/>
            <a:tailEnd/>
          </a:ln>
        </p:spPr>
        <p:txBody>
          <a:bodyPr/>
          <a:lstStyle/>
          <a:p>
            <a:endParaRPr lang="en-US"/>
          </a:p>
        </p:txBody>
      </p:sp>
      <p:sp>
        <p:nvSpPr>
          <p:cNvPr id="89145" name="Line 57"/>
          <p:cNvSpPr>
            <a:spLocks noChangeShapeType="1"/>
          </p:cNvSpPr>
          <p:nvPr/>
        </p:nvSpPr>
        <p:spPr bwMode="auto">
          <a:xfrm>
            <a:off x="1371600" y="2590800"/>
            <a:ext cx="6019800" cy="0"/>
          </a:xfrm>
          <a:prstGeom prst="line">
            <a:avLst/>
          </a:prstGeom>
          <a:noFill/>
          <a:ln w="9525">
            <a:solidFill>
              <a:schemeClr val="tx1"/>
            </a:solidFill>
            <a:round/>
            <a:headEnd type="triangle" w="med" len="med"/>
            <a:tailEnd/>
          </a:ln>
        </p:spPr>
        <p:txBody>
          <a:bodyPr/>
          <a:lstStyle/>
          <a:p>
            <a:endParaRPr lang="en-US"/>
          </a:p>
        </p:txBody>
      </p:sp>
      <p:sp>
        <p:nvSpPr>
          <p:cNvPr id="198714" name="Text Box 58"/>
          <p:cNvSpPr txBox="1">
            <a:spLocks noChangeArrowheads="1"/>
          </p:cNvSpPr>
          <p:nvPr/>
        </p:nvSpPr>
        <p:spPr bwMode="auto">
          <a:xfrm>
            <a:off x="4038600" y="4476750"/>
            <a:ext cx="3505200" cy="1314450"/>
          </a:xfrm>
          <a:prstGeom prst="rect">
            <a:avLst/>
          </a:prstGeom>
          <a:noFill/>
          <a:ln w="9525">
            <a:noFill/>
            <a:miter lim="800000"/>
            <a:headEnd/>
            <a:tailEnd/>
          </a:ln>
        </p:spPr>
        <p:txBody>
          <a:bodyPr>
            <a:spAutoFit/>
          </a:bodyPr>
          <a:lstStyle/>
          <a:p>
            <a:pPr algn="l"/>
            <a:r>
              <a:rPr lang="en-US" sz="1600" i="1"/>
              <a:t>The graph shows there is a direct </a:t>
            </a:r>
          </a:p>
          <a:p>
            <a:pPr algn="l"/>
            <a:r>
              <a:rPr lang="en-US" sz="1600" i="1"/>
              <a:t>relationship between the volume </a:t>
            </a:r>
          </a:p>
          <a:p>
            <a:pPr algn="l"/>
            <a:r>
              <a:rPr lang="en-US" sz="1600" i="1"/>
              <a:t>and quantity of gas.</a:t>
            </a:r>
          </a:p>
          <a:p>
            <a:pPr algn="l"/>
            <a:r>
              <a:rPr lang="en-US" sz="1600" i="1"/>
              <a:t>Whenever the quantity of gas is </a:t>
            </a:r>
          </a:p>
          <a:p>
            <a:pPr algn="l"/>
            <a:r>
              <a:rPr lang="en-US" sz="1600" i="1"/>
              <a:t>increased, the volume will increase.</a:t>
            </a:r>
          </a:p>
        </p:txBody>
      </p:sp>
      <p:sp>
        <p:nvSpPr>
          <p:cNvPr id="89147" name="Text Box 59"/>
          <p:cNvSpPr txBox="1">
            <a:spLocks noChangeArrowheads="1"/>
          </p:cNvSpPr>
          <p:nvPr/>
        </p:nvSpPr>
        <p:spPr bwMode="auto">
          <a:xfrm>
            <a:off x="1676400" y="2743200"/>
            <a:ext cx="2568575" cy="366713"/>
          </a:xfrm>
          <a:prstGeom prst="rect">
            <a:avLst/>
          </a:prstGeom>
          <a:noFill/>
          <a:ln w="9525">
            <a:noFill/>
            <a:miter lim="800000"/>
            <a:headEnd/>
            <a:tailEnd/>
          </a:ln>
        </p:spPr>
        <p:txBody>
          <a:bodyPr wrap="none">
            <a:spAutoFit/>
          </a:bodyPr>
          <a:lstStyle/>
          <a:p>
            <a:pPr algn="l"/>
            <a:r>
              <a:rPr lang="en-US" sz="1800"/>
              <a:t>1 mole = 22.4 L @ STP</a:t>
            </a:r>
          </a:p>
        </p:txBody>
      </p:sp>
      <p:sp>
        <p:nvSpPr>
          <p:cNvPr id="89148" name="AutoShape 60">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87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714"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r>
              <a:rPr lang="en-US" smtClean="0"/>
              <a:t>Adding and Removing Gases</a:t>
            </a:r>
          </a:p>
        </p:txBody>
      </p:sp>
      <p:sp>
        <p:nvSpPr>
          <p:cNvPr id="92163" name="AutoShape 6">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22537" name="Picture 9" descr="Gas explodes from too much pressure"/>
          <p:cNvPicPr>
            <a:picLocks noChangeAspect="1" noChangeArrowheads="1"/>
          </p:cNvPicPr>
          <p:nvPr/>
        </p:nvPicPr>
        <p:blipFill>
          <a:blip r:embed="rId5" cstate="print">
            <a:lum bright="2000" contrast="12000"/>
          </a:blip>
          <a:srcRect l="60822" t="4688" r="6905" b="56250"/>
          <a:stretch>
            <a:fillRect/>
          </a:stretch>
        </p:blipFill>
        <p:spPr bwMode="auto">
          <a:xfrm>
            <a:off x="5638800" y="1905000"/>
            <a:ext cx="1981200" cy="1905000"/>
          </a:xfrm>
          <a:prstGeom prst="rect">
            <a:avLst/>
          </a:prstGeom>
          <a:noFill/>
          <a:ln w="9525">
            <a:noFill/>
            <a:miter lim="800000"/>
            <a:headEnd/>
            <a:tailEnd/>
          </a:ln>
        </p:spPr>
      </p:pic>
      <p:grpSp>
        <p:nvGrpSpPr>
          <p:cNvPr id="92165" name="Group 17"/>
          <p:cNvGrpSpPr>
            <a:grpSpLocks/>
          </p:cNvGrpSpPr>
          <p:nvPr/>
        </p:nvGrpSpPr>
        <p:grpSpPr bwMode="auto">
          <a:xfrm>
            <a:off x="1524000" y="2362200"/>
            <a:ext cx="1524000" cy="1447800"/>
            <a:chOff x="1200" y="1488"/>
            <a:chExt cx="960" cy="912"/>
          </a:xfrm>
        </p:grpSpPr>
        <p:pic>
          <p:nvPicPr>
            <p:cNvPr id="92178" name="Picture 4" descr="Gas explodes from too much pressure"/>
            <p:cNvPicPr>
              <a:picLocks noChangeAspect="1" noChangeArrowheads="1"/>
            </p:cNvPicPr>
            <p:nvPr/>
          </p:nvPicPr>
          <p:blipFill>
            <a:blip r:embed="rId5" cstate="print">
              <a:lum bright="2000" contrast="12000"/>
            </a:blip>
            <a:srcRect l="6206" t="14063" r="68968" b="56250"/>
            <a:stretch>
              <a:fillRect/>
            </a:stretch>
          </p:blipFill>
          <p:spPr bwMode="auto">
            <a:xfrm>
              <a:off x="1200" y="1488"/>
              <a:ext cx="960" cy="912"/>
            </a:xfrm>
            <a:prstGeom prst="rect">
              <a:avLst/>
            </a:prstGeom>
            <a:noFill/>
            <a:ln w="9525">
              <a:noFill/>
              <a:miter lim="800000"/>
              <a:headEnd/>
              <a:tailEnd/>
            </a:ln>
          </p:spPr>
        </p:pic>
        <p:sp>
          <p:nvSpPr>
            <p:cNvPr id="92179" name="Text Box 12"/>
            <p:cNvSpPr txBox="1">
              <a:spLocks noChangeArrowheads="1"/>
            </p:cNvSpPr>
            <p:nvPr/>
          </p:nvSpPr>
          <p:spPr bwMode="auto">
            <a:xfrm>
              <a:off x="1248" y="1488"/>
              <a:ext cx="380" cy="144"/>
            </a:xfrm>
            <a:prstGeom prst="rect">
              <a:avLst/>
            </a:prstGeom>
            <a:solidFill>
              <a:schemeClr val="bg1"/>
            </a:solidFill>
            <a:ln w="9525">
              <a:noFill/>
              <a:miter lim="800000"/>
              <a:headEnd/>
              <a:tailEnd/>
            </a:ln>
          </p:spPr>
          <p:txBody>
            <a:bodyPr wrap="none">
              <a:spAutoFit/>
            </a:bodyPr>
            <a:lstStyle/>
            <a:p>
              <a:pPr algn="l"/>
              <a:r>
                <a:rPr lang="en-US" sz="900"/>
                <a:t>100 kPa</a:t>
              </a:r>
            </a:p>
          </p:txBody>
        </p:sp>
      </p:grpSp>
      <p:grpSp>
        <p:nvGrpSpPr>
          <p:cNvPr id="3" name="Group 18"/>
          <p:cNvGrpSpPr>
            <a:grpSpLocks/>
          </p:cNvGrpSpPr>
          <p:nvPr/>
        </p:nvGrpSpPr>
        <p:grpSpPr bwMode="auto">
          <a:xfrm>
            <a:off x="3657600" y="1905000"/>
            <a:ext cx="1524000" cy="1905000"/>
            <a:chOff x="2304" y="1200"/>
            <a:chExt cx="960" cy="1200"/>
          </a:xfrm>
        </p:grpSpPr>
        <p:pic>
          <p:nvPicPr>
            <p:cNvPr id="92176" name="Picture 8" descr="Gas explodes from too much pressure"/>
            <p:cNvPicPr>
              <a:picLocks noChangeAspect="1" noChangeArrowheads="1"/>
            </p:cNvPicPr>
            <p:nvPr/>
          </p:nvPicPr>
          <p:blipFill>
            <a:blip r:embed="rId5" cstate="print">
              <a:lum bright="2000" contrast="12000"/>
            </a:blip>
            <a:srcRect l="34755" t="4688" r="40419" b="56250"/>
            <a:stretch>
              <a:fillRect/>
            </a:stretch>
          </p:blipFill>
          <p:spPr bwMode="auto">
            <a:xfrm>
              <a:off x="2304" y="1200"/>
              <a:ext cx="960" cy="1200"/>
            </a:xfrm>
            <a:prstGeom prst="rect">
              <a:avLst/>
            </a:prstGeom>
            <a:noFill/>
            <a:ln w="9525">
              <a:noFill/>
              <a:miter lim="800000"/>
              <a:headEnd/>
              <a:tailEnd/>
            </a:ln>
          </p:spPr>
        </p:pic>
        <p:sp>
          <p:nvSpPr>
            <p:cNvPr id="92177" name="Text Box 13"/>
            <p:cNvSpPr txBox="1">
              <a:spLocks noChangeArrowheads="1"/>
            </p:cNvSpPr>
            <p:nvPr/>
          </p:nvSpPr>
          <p:spPr bwMode="auto">
            <a:xfrm>
              <a:off x="2352" y="1488"/>
              <a:ext cx="380" cy="144"/>
            </a:xfrm>
            <a:prstGeom prst="rect">
              <a:avLst/>
            </a:prstGeom>
            <a:solidFill>
              <a:schemeClr val="bg1"/>
            </a:solidFill>
            <a:ln w="9525">
              <a:noFill/>
              <a:miter lim="800000"/>
              <a:headEnd/>
              <a:tailEnd/>
            </a:ln>
          </p:spPr>
          <p:txBody>
            <a:bodyPr wrap="none">
              <a:spAutoFit/>
            </a:bodyPr>
            <a:lstStyle/>
            <a:p>
              <a:pPr algn="l"/>
              <a:r>
                <a:rPr lang="en-US" sz="900"/>
                <a:t>200 kPa</a:t>
              </a:r>
            </a:p>
          </p:txBody>
        </p:sp>
      </p:grpSp>
      <p:grpSp>
        <p:nvGrpSpPr>
          <p:cNvPr id="4" name="Group 19"/>
          <p:cNvGrpSpPr>
            <a:grpSpLocks/>
          </p:cNvGrpSpPr>
          <p:nvPr/>
        </p:nvGrpSpPr>
        <p:grpSpPr bwMode="auto">
          <a:xfrm>
            <a:off x="1828800" y="4648200"/>
            <a:ext cx="1066800" cy="1676400"/>
            <a:chOff x="1392" y="2928"/>
            <a:chExt cx="672" cy="1056"/>
          </a:xfrm>
        </p:grpSpPr>
        <p:pic>
          <p:nvPicPr>
            <p:cNvPr id="92174" name="Picture 7" descr="Gas explodes from too much pressure"/>
            <p:cNvPicPr>
              <a:picLocks noChangeAspect="1" noChangeArrowheads="1"/>
            </p:cNvPicPr>
            <p:nvPr/>
          </p:nvPicPr>
          <p:blipFill>
            <a:blip r:embed="rId5" cstate="print">
              <a:lum bright="2000" contrast="12000"/>
            </a:blip>
            <a:srcRect l="11171" t="65625" r="71451" b="4688"/>
            <a:stretch>
              <a:fillRect/>
            </a:stretch>
          </p:blipFill>
          <p:spPr bwMode="auto">
            <a:xfrm>
              <a:off x="1392" y="3072"/>
              <a:ext cx="672" cy="912"/>
            </a:xfrm>
            <a:prstGeom prst="rect">
              <a:avLst/>
            </a:prstGeom>
            <a:noFill/>
            <a:ln w="9525">
              <a:noFill/>
              <a:miter lim="800000"/>
              <a:headEnd/>
              <a:tailEnd/>
            </a:ln>
          </p:spPr>
        </p:pic>
        <p:sp>
          <p:nvSpPr>
            <p:cNvPr id="92175" name="Text Box 14"/>
            <p:cNvSpPr txBox="1">
              <a:spLocks noChangeArrowheads="1"/>
            </p:cNvSpPr>
            <p:nvPr/>
          </p:nvSpPr>
          <p:spPr bwMode="auto">
            <a:xfrm>
              <a:off x="1488" y="2928"/>
              <a:ext cx="380" cy="144"/>
            </a:xfrm>
            <a:prstGeom prst="rect">
              <a:avLst/>
            </a:prstGeom>
            <a:solidFill>
              <a:schemeClr val="bg1"/>
            </a:solidFill>
            <a:ln w="9525">
              <a:noFill/>
              <a:miter lim="800000"/>
              <a:headEnd/>
              <a:tailEnd/>
            </a:ln>
          </p:spPr>
          <p:txBody>
            <a:bodyPr>
              <a:spAutoFit/>
            </a:bodyPr>
            <a:lstStyle/>
            <a:p>
              <a:pPr algn="l"/>
              <a:r>
                <a:rPr lang="en-US" sz="900"/>
                <a:t>200 kPa</a:t>
              </a:r>
            </a:p>
          </p:txBody>
        </p:sp>
      </p:grpSp>
      <p:grpSp>
        <p:nvGrpSpPr>
          <p:cNvPr id="5" name="Group 21"/>
          <p:cNvGrpSpPr>
            <a:grpSpLocks/>
          </p:cNvGrpSpPr>
          <p:nvPr/>
        </p:nvGrpSpPr>
        <p:grpSpPr bwMode="auto">
          <a:xfrm>
            <a:off x="5943600" y="4648200"/>
            <a:ext cx="990600" cy="1676400"/>
            <a:chOff x="3504" y="2928"/>
            <a:chExt cx="624" cy="1056"/>
          </a:xfrm>
        </p:grpSpPr>
        <p:pic>
          <p:nvPicPr>
            <p:cNvPr id="92172" name="Picture 11" descr="Gas explodes from too much pressure"/>
            <p:cNvPicPr>
              <a:picLocks noChangeAspect="1" noChangeArrowheads="1"/>
            </p:cNvPicPr>
            <p:nvPr/>
          </p:nvPicPr>
          <p:blipFill>
            <a:blip r:embed="rId5" cstate="print">
              <a:lum bright="2000" contrast="12000"/>
            </a:blip>
            <a:srcRect l="65787" t="65625" r="18076" b="4688"/>
            <a:stretch>
              <a:fillRect/>
            </a:stretch>
          </p:blipFill>
          <p:spPr bwMode="auto">
            <a:xfrm>
              <a:off x="3504" y="3072"/>
              <a:ext cx="624" cy="912"/>
            </a:xfrm>
            <a:prstGeom prst="rect">
              <a:avLst/>
            </a:prstGeom>
            <a:noFill/>
            <a:ln w="9525">
              <a:noFill/>
              <a:miter lim="800000"/>
              <a:headEnd/>
              <a:tailEnd/>
            </a:ln>
          </p:spPr>
        </p:pic>
        <p:sp>
          <p:nvSpPr>
            <p:cNvPr id="92173" name="Text Box 15"/>
            <p:cNvSpPr txBox="1">
              <a:spLocks noChangeArrowheads="1"/>
            </p:cNvSpPr>
            <p:nvPr/>
          </p:nvSpPr>
          <p:spPr bwMode="auto">
            <a:xfrm>
              <a:off x="3552" y="2928"/>
              <a:ext cx="380" cy="144"/>
            </a:xfrm>
            <a:prstGeom prst="rect">
              <a:avLst/>
            </a:prstGeom>
            <a:solidFill>
              <a:schemeClr val="bg1"/>
            </a:solidFill>
            <a:ln w="9525">
              <a:noFill/>
              <a:miter lim="800000"/>
              <a:headEnd/>
              <a:tailEnd/>
            </a:ln>
          </p:spPr>
          <p:txBody>
            <a:bodyPr wrap="none">
              <a:spAutoFit/>
            </a:bodyPr>
            <a:lstStyle/>
            <a:p>
              <a:pPr algn="l"/>
              <a:r>
                <a:rPr lang="en-US" sz="900"/>
                <a:t>100 kPa</a:t>
              </a:r>
            </a:p>
          </p:txBody>
        </p:sp>
      </p:grpSp>
      <p:grpSp>
        <p:nvGrpSpPr>
          <p:cNvPr id="6" name="Group 20"/>
          <p:cNvGrpSpPr>
            <a:grpSpLocks/>
          </p:cNvGrpSpPr>
          <p:nvPr/>
        </p:nvGrpSpPr>
        <p:grpSpPr bwMode="auto">
          <a:xfrm>
            <a:off x="3505200" y="4648200"/>
            <a:ext cx="1752600" cy="1676400"/>
            <a:chOff x="2208" y="2928"/>
            <a:chExt cx="1104" cy="1056"/>
          </a:xfrm>
        </p:grpSpPr>
        <p:pic>
          <p:nvPicPr>
            <p:cNvPr id="92170" name="Picture 10" descr="Gas explodes from too much pressure"/>
            <p:cNvPicPr>
              <a:picLocks noChangeAspect="1" noChangeArrowheads="1"/>
            </p:cNvPicPr>
            <p:nvPr/>
          </p:nvPicPr>
          <p:blipFill>
            <a:blip r:embed="rId5" cstate="print">
              <a:lum bright="2000" contrast="12000"/>
            </a:blip>
            <a:srcRect l="32272" t="65625" r="39178" b="4688"/>
            <a:stretch>
              <a:fillRect/>
            </a:stretch>
          </p:blipFill>
          <p:spPr bwMode="auto">
            <a:xfrm>
              <a:off x="2208" y="3072"/>
              <a:ext cx="1104" cy="912"/>
            </a:xfrm>
            <a:prstGeom prst="rect">
              <a:avLst/>
            </a:prstGeom>
            <a:noFill/>
            <a:ln w="9525">
              <a:noFill/>
              <a:miter lim="800000"/>
              <a:headEnd/>
              <a:tailEnd/>
            </a:ln>
          </p:spPr>
        </p:pic>
        <p:sp>
          <p:nvSpPr>
            <p:cNvPr id="92171" name="Text Box 16"/>
            <p:cNvSpPr txBox="1">
              <a:spLocks noChangeArrowheads="1"/>
            </p:cNvSpPr>
            <p:nvPr/>
          </p:nvSpPr>
          <p:spPr bwMode="auto">
            <a:xfrm>
              <a:off x="2256" y="2928"/>
              <a:ext cx="788" cy="144"/>
            </a:xfrm>
            <a:prstGeom prst="rect">
              <a:avLst/>
            </a:prstGeom>
            <a:solidFill>
              <a:schemeClr val="bg1"/>
            </a:solidFill>
            <a:ln w="9525">
              <a:noFill/>
              <a:miter lim="800000"/>
              <a:headEnd/>
              <a:tailEnd/>
            </a:ln>
          </p:spPr>
          <p:txBody>
            <a:bodyPr wrap="none">
              <a:spAutoFit/>
            </a:bodyPr>
            <a:lstStyle/>
            <a:p>
              <a:pPr algn="l"/>
              <a:r>
                <a:rPr lang="en-US" sz="900"/>
                <a:t>Decreasing Pressure</a:t>
              </a:r>
            </a:p>
          </p:txBody>
        </p:sp>
      </p:grpSp>
    </p:spTree>
  </p:cSld>
  <p:clrMapOvr>
    <a:masterClrMapping/>
  </p:clrMapOvr>
  <p:transition>
    <p:checker dir="vert"/>
    <p:sndAc>
      <p:stSnd>
        <p:snd r:embed="rId3" name="explod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22537"/>
                                        </p:tgtEl>
                                        <p:attrNameLst>
                                          <p:attrName>style.visibility</p:attrName>
                                        </p:attrNameLst>
                                      </p:cBhvr>
                                      <p:to>
                                        <p:strVal val="visible"/>
                                      </p:to>
                                    </p:set>
                                    <p:anim calcmode="lin" valueType="num">
                                      <p:cBhvr>
                                        <p:cTn id="15" dur="500" fill="hold"/>
                                        <p:tgtEl>
                                          <p:spTgt spid="22537"/>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2537"/>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2537"/>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253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dissolv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dissolv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dissolv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pPr eaLnBrk="1" hangingPunct="1"/>
            <a:r>
              <a:rPr lang="en-US" smtClean="0"/>
              <a:t>Temperature</a:t>
            </a:r>
          </a:p>
        </p:txBody>
      </p:sp>
      <p:grpSp>
        <p:nvGrpSpPr>
          <p:cNvPr id="16388" name="Group 4"/>
          <p:cNvGrpSpPr>
            <a:grpSpLocks/>
          </p:cNvGrpSpPr>
          <p:nvPr/>
        </p:nvGrpSpPr>
        <p:grpSpPr bwMode="auto">
          <a:xfrm>
            <a:off x="1431925" y="2552700"/>
            <a:ext cx="6345238" cy="255588"/>
            <a:chOff x="1344" y="2159"/>
            <a:chExt cx="3997" cy="161"/>
          </a:xfrm>
        </p:grpSpPr>
        <p:sp>
          <p:nvSpPr>
            <p:cNvPr id="16416" name="Line 5"/>
            <p:cNvSpPr>
              <a:spLocks noChangeShapeType="1"/>
            </p:cNvSpPr>
            <p:nvPr/>
          </p:nvSpPr>
          <p:spPr bwMode="auto">
            <a:xfrm>
              <a:off x="1344" y="2239"/>
              <a:ext cx="3992" cy="0"/>
            </a:xfrm>
            <a:prstGeom prst="line">
              <a:avLst/>
            </a:prstGeom>
            <a:noFill/>
            <a:ln w="38100">
              <a:solidFill>
                <a:schemeClr val="tx2"/>
              </a:solidFill>
              <a:round/>
              <a:headEnd/>
              <a:tailEnd/>
            </a:ln>
          </p:spPr>
          <p:txBody>
            <a:bodyPr wrap="none" anchor="ctr"/>
            <a:lstStyle/>
            <a:p>
              <a:endParaRPr lang="en-US"/>
            </a:p>
          </p:txBody>
        </p:sp>
        <p:sp>
          <p:nvSpPr>
            <p:cNvPr id="16417" name="Line 6"/>
            <p:cNvSpPr>
              <a:spLocks noChangeShapeType="1"/>
            </p:cNvSpPr>
            <p:nvPr/>
          </p:nvSpPr>
          <p:spPr bwMode="auto">
            <a:xfrm>
              <a:off x="1345" y="2159"/>
              <a:ext cx="0" cy="161"/>
            </a:xfrm>
            <a:prstGeom prst="line">
              <a:avLst/>
            </a:prstGeom>
            <a:noFill/>
            <a:ln w="38100">
              <a:solidFill>
                <a:schemeClr val="tx2"/>
              </a:solidFill>
              <a:round/>
              <a:headEnd/>
              <a:tailEnd/>
            </a:ln>
          </p:spPr>
          <p:txBody>
            <a:bodyPr wrap="none" anchor="ctr"/>
            <a:lstStyle/>
            <a:p>
              <a:endParaRPr lang="en-US"/>
            </a:p>
          </p:txBody>
        </p:sp>
        <p:sp>
          <p:nvSpPr>
            <p:cNvPr id="16418" name="Line 7"/>
            <p:cNvSpPr>
              <a:spLocks noChangeShapeType="1"/>
            </p:cNvSpPr>
            <p:nvPr/>
          </p:nvSpPr>
          <p:spPr bwMode="auto">
            <a:xfrm>
              <a:off x="3710" y="2159"/>
              <a:ext cx="0" cy="161"/>
            </a:xfrm>
            <a:prstGeom prst="line">
              <a:avLst/>
            </a:prstGeom>
            <a:noFill/>
            <a:ln w="38100">
              <a:solidFill>
                <a:schemeClr val="tx2"/>
              </a:solidFill>
              <a:round/>
              <a:headEnd/>
              <a:tailEnd/>
            </a:ln>
          </p:spPr>
          <p:txBody>
            <a:bodyPr wrap="none" anchor="ctr"/>
            <a:lstStyle/>
            <a:p>
              <a:endParaRPr lang="en-US"/>
            </a:p>
          </p:txBody>
        </p:sp>
        <p:sp>
          <p:nvSpPr>
            <p:cNvPr id="16419" name="Line 8"/>
            <p:cNvSpPr>
              <a:spLocks noChangeShapeType="1"/>
            </p:cNvSpPr>
            <p:nvPr/>
          </p:nvSpPr>
          <p:spPr bwMode="auto">
            <a:xfrm>
              <a:off x="5341" y="2159"/>
              <a:ext cx="0" cy="161"/>
            </a:xfrm>
            <a:prstGeom prst="line">
              <a:avLst/>
            </a:prstGeom>
            <a:noFill/>
            <a:ln w="38100">
              <a:solidFill>
                <a:schemeClr val="tx2"/>
              </a:solidFill>
              <a:round/>
              <a:headEnd/>
              <a:tailEnd/>
            </a:ln>
          </p:spPr>
          <p:txBody>
            <a:bodyPr wrap="none" anchor="ctr"/>
            <a:lstStyle/>
            <a:p>
              <a:endParaRPr lang="en-US"/>
            </a:p>
          </p:txBody>
        </p:sp>
      </p:grpSp>
      <p:sp>
        <p:nvSpPr>
          <p:cNvPr id="16389" name="Text Box 9"/>
          <p:cNvSpPr txBox="1">
            <a:spLocks noChangeArrowheads="1"/>
          </p:cNvSpPr>
          <p:nvPr/>
        </p:nvSpPr>
        <p:spPr bwMode="auto">
          <a:xfrm>
            <a:off x="603250" y="2360613"/>
            <a:ext cx="671513" cy="641350"/>
          </a:xfrm>
          <a:prstGeom prst="rect">
            <a:avLst/>
          </a:prstGeom>
          <a:noFill/>
          <a:ln w="9525">
            <a:noFill/>
            <a:miter lim="800000"/>
            <a:headEnd/>
            <a:tailEnd/>
          </a:ln>
        </p:spPr>
        <p:txBody>
          <a:bodyPr>
            <a:spAutoFit/>
          </a:bodyPr>
          <a:lstStyle/>
          <a:p>
            <a:pPr algn="r" eaLnBrk="0" hangingPunct="0">
              <a:spcBef>
                <a:spcPct val="50000"/>
              </a:spcBef>
            </a:pPr>
            <a:r>
              <a:rPr lang="en-US" sz="3600">
                <a:solidFill>
                  <a:schemeClr val="tx2"/>
                </a:solidFill>
              </a:rPr>
              <a:t>ºF</a:t>
            </a:r>
          </a:p>
        </p:txBody>
      </p:sp>
      <p:grpSp>
        <p:nvGrpSpPr>
          <p:cNvPr id="16390" name="Group 10"/>
          <p:cNvGrpSpPr>
            <a:grpSpLocks/>
          </p:cNvGrpSpPr>
          <p:nvPr/>
        </p:nvGrpSpPr>
        <p:grpSpPr bwMode="auto">
          <a:xfrm>
            <a:off x="1431925" y="3594100"/>
            <a:ext cx="6345238" cy="255588"/>
            <a:chOff x="1206" y="2474"/>
            <a:chExt cx="3997" cy="161"/>
          </a:xfrm>
        </p:grpSpPr>
        <p:sp>
          <p:nvSpPr>
            <p:cNvPr id="16412" name="Line 11"/>
            <p:cNvSpPr>
              <a:spLocks noChangeShapeType="1"/>
            </p:cNvSpPr>
            <p:nvPr/>
          </p:nvSpPr>
          <p:spPr bwMode="auto">
            <a:xfrm>
              <a:off x="1206" y="2554"/>
              <a:ext cx="3992" cy="0"/>
            </a:xfrm>
            <a:prstGeom prst="line">
              <a:avLst/>
            </a:prstGeom>
            <a:noFill/>
            <a:ln w="38100">
              <a:solidFill>
                <a:srgbClr val="000080"/>
              </a:solidFill>
              <a:round/>
              <a:headEnd/>
              <a:tailEnd/>
            </a:ln>
          </p:spPr>
          <p:txBody>
            <a:bodyPr wrap="none" anchor="ctr"/>
            <a:lstStyle/>
            <a:p>
              <a:endParaRPr lang="en-US"/>
            </a:p>
          </p:txBody>
        </p:sp>
        <p:sp>
          <p:nvSpPr>
            <p:cNvPr id="16413" name="Line 12"/>
            <p:cNvSpPr>
              <a:spLocks noChangeShapeType="1"/>
            </p:cNvSpPr>
            <p:nvPr/>
          </p:nvSpPr>
          <p:spPr bwMode="auto">
            <a:xfrm>
              <a:off x="1207" y="2474"/>
              <a:ext cx="0" cy="161"/>
            </a:xfrm>
            <a:prstGeom prst="line">
              <a:avLst/>
            </a:prstGeom>
            <a:noFill/>
            <a:ln w="38100">
              <a:solidFill>
                <a:srgbClr val="000080"/>
              </a:solidFill>
              <a:round/>
              <a:headEnd/>
              <a:tailEnd/>
            </a:ln>
          </p:spPr>
          <p:txBody>
            <a:bodyPr wrap="none" anchor="ctr"/>
            <a:lstStyle/>
            <a:p>
              <a:endParaRPr lang="en-US"/>
            </a:p>
          </p:txBody>
        </p:sp>
        <p:sp>
          <p:nvSpPr>
            <p:cNvPr id="16414" name="Line 13"/>
            <p:cNvSpPr>
              <a:spLocks noChangeShapeType="1"/>
            </p:cNvSpPr>
            <p:nvPr/>
          </p:nvSpPr>
          <p:spPr bwMode="auto">
            <a:xfrm>
              <a:off x="3572" y="2474"/>
              <a:ext cx="0" cy="161"/>
            </a:xfrm>
            <a:prstGeom prst="line">
              <a:avLst/>
            </a:prstGeom>
            <a:noFill/>
            <a:ln w="38100">
              <a:solidFill>
                <a:srgbClr val="000080"/>
              </a:solidFill>
              <a:round/>
              <a:headEnd/>
              <a:tailEnd/>
            </a:ln>
          </p:spPr>
          <p:txBody>
            <a:bodyPr wrap="none" anchor="ctr"/>
            <a:lstStyle/>
            <a:p>
              <a:endParaRPr lang="en-US"/>
            </a:p>
          </p:txBody>
        </p:sp>
        <p:sp>
          <p:nvSpPr>
            <p:cNvPr id="16415" name="Line 14"/>
            <p:cNvSpPr>
              <a:spLocks noChangeShapeType="1"/>
            </p:cNvSpPr>
            <p:nvPr/>
          </p:nvSpPr>
          <p:spPr bwMode="auto">
            <a:xfrm>
              <a:off x="5203" y="2474"/>
              <a:ext cx="0" cy="161"/>
            </a:xfrm>
            <a:prstGeom prst="line">
              <a:avLst/>
            </a:prstGeom>
            <a:noFill/>
            <a:ln w="38100">
              <a:solidFill>
                <a:srgbClr val="000080"/>
              </a:solidFill>
              <a:round/>
              <a:headEnd/>
              <a:tailEnd/>
            </a:ln>
          </p:spPr>
          <p:txBody>
            <a:bodyPr wrap="none" anchor="ctr"/>
            <a:lstStyle/>
            <a:p>
              <a:endParaRPr lang="en-US"/>
            </a:p>
          </p:txBody>
        </p:sp>
      </p:grpSp>
      <p:sp>
        <p:nvSpPr>
          <p:cNvPr id="16391" name="Text Box 15"/>
          <p:cNvSpPr txBox="1">
            <a:spLocks noChangeArrowheads="1"/>
          </p:cNvSpPr>
          <p:nvPr/>
        </p:nvSpPr>
        <p:spPr bwMode="auto">
          <a:xfrm>
            <a:off x="542925" y="3406775"/>
            <a:ext cx="731838" cy="641350"/>
          </a:xfrm>
          <a:prstGeom prst="rect">
            <a:avLst/>
          </a:prstGeom>
          <a:noFill/>
          <a:ln w="9525">
            <a:noFill/>
            <a:miter lim="800000"/>
            <a:headEnd/>
            <a:tailEnd/>
          </a:ln>
        </p:spPr>
        <p:txBody>
          <a:bodyPr>
            <a:spAutoFit/>
          </a:bodyPr>
          <a:lstStyle/>
          <a:p>
            <a:pPr algn="r" eaLnBrk="0" hangingPunct="0">
              <a:spcBef>
                <a:spcPct val="50000"/>
              </a:spcBef>
            </a:pPr>
            <a:r>
              <a:rPr lang="en-US" sz="3600">
                <a:solidFill>
                  <a:schemeClr val="accent2"/>
                </a:solidFill>
              </a:rPr>
              <a:t>ºC</a:t>
            </a:r>
          </a:p>
        </p:txBody>
      </p:sp>
      <p:grpSp>
        <p:nvGrpSpPr>
          <p:cNvPr id="16392" name="Group 16"/>
          <p:cNvGrpSpPr>
            <a:grpSpLocks/>
          </p:cNvGrpSpPr>
          <p:nvPr/>
        </p:nvGrpSpPr>
        <p:grpSpPr bwMode="auto">
          <a:xfrm>
            <a:off x="1431925" y="4632325"/>
            <a:ext cx="6345238" cy="255588"/>
            <a:chOff x="1206" y="2474"/>
            <a:chExt cx="3997" cy="161"/>
          </a:xfrm>
        </p:grpSpPr>
        <p:sp>
          <p:nvSpPr>
            <p:cNvPr id="16408" name="Line 17"/>
            <p:cNvSpPr>
              <a:spLocks noChangeShapeType="1"/>
            </p:cNvSpPr>
            <p:nvPr/>
          </p:nvSpPr>
          <p:spPr bwMode="auto">
            <a:xfrm>
              <a:off x="1206" y="2554"/>
              <a:ext cx="3992" cy="0"/>
            </a:xfrm>
            <a:prstGeom prst="line">
              <a:avLst/>
            </a:prstGeom>
            <a:noFill/>
            <a:ln w="38100">
              <a:solidFill>
                <a:srgbClr val="FF0000"/>
              </a:solidFill>
              <a:round/>
              <a:headEnd/>
              <a:tailEnd/>
            </a:ln>
          </p:spPr>
          <p:txBody>
            <a:bodyPr wrap="none" anchor="ctr"/>
            <a:lstStyle/>
            <a:p>
              <a:endParaRPr lang="en-US"/>
            </a:p>
          </p:txBody>
        </p:sp>
        <p:sp>
          <p:nvSpPr>
            <p:cNvPr id="16409" name="Line 18"/>
            <p:cNvSpPr>
              <a:spLocks noChangeShapeType="1"/>
            </p:cNvSpPr>
            <p:nvPr/>
          </p:nvSpPr>
          <p:spPr bwMode="auto">
            <a:xfrm>
              <a:off x="1207" y="2474"/>
              <a:ext cx="0" cy="161"/>
            </a:xfrm>
            <a:prstGeom prst="line">
              <a:avLst/>
            </a:prstGeom>
            <a:noFill/>
            <a:ln w="38100">
              <a:solidFill>
                <a:srgbClr val="FF0000"/>
              </a:solidFill>
              <a:round/>
              <a:headEnd/>
              <a:tailEnd/>
            </a:ln>
          </p:spPr>
          <p:txBody>
            <a:bodyPr wrap="none" anchor="ctr"/>
            <a:lstStyle/>
            <a:p>
              <a:endParaRPr lang="en-US"/>
            </a:p>
          </p:txBody>
        </p:sp>
        <p:sp>
          <p:nvSpPr>
            <p:cNvPr id="16410" name="Line 19"/>
            <p:cNvSpPr>
              <a:spLocks noChangeShapeType="1"/>
            </p:cNvSpPr>
            <p:nvPr/>
          </p:nvSpPr>
          <p:spPr bwMode="auto">
            <a:xfrm>
              <a:off x="3572" y="2474"/>
              <a:ext cx="0" cy="161"/>
            </a:xfrm>
            <a:prstGeom prst="line">
              <a:avLst/>
            </a:prstGeom>
            <a:noFill/>
            <a:ln w="38100">
              <a:solidFill>
                <a:srgbClr val="FF0000"/>
              </a:solidFill>
              <a:round/>
              <a:headEnd/>
              <a:tailEnd/>
            </a:ln>
          </p:spPr>
          <p:txBody>
            <a:bodyPr wrap="none" anchor="ctr"/>
            <a:lstStyle/>
            <a:p>
              <a:endParaRPr lang="en-US"/>
            </a:p>
          </p:txBody>
        </p:sp>
        <p:sp>
          <p:nvSpPr>
            <p:cNvPr id="16411" name="Line 20"/>
            <p:cNvSpPr>
              <a:spLocks noChangeShapeType="1"/>
            </p:cNvSpPr>
            <p:nvPr/>
          </p:nvSpPr>
          <p:spPr bwMode="auto">
            <a:xfrm>
              <a:off x="5203" y="2474"/>
              <a:ext cx="0" cy="161"/>
            </a:xfrm>
            <a:prstGeom prst="line">
              <a:avLst/>
            </a:prstGeom>
            <a:noFill/>
            <a:ln w="38100">
              <a:solidFill>
                <a:srgbClr val="FF0000"/>
              </a:solidFill>
              <a:round/>
              <a:headEnd/>
              <a:tailEnd/>
            </a:ln>
          </p:spPr>
          <p:txBody>
            <a:bodyPr wrap="none" anchor="ctr"/>
            <a:lstStyle/>
            <a:p>
              <a:endParaRPr lang="en-US"/>
            </a:p>
          </p:txBody>
        </p:sp>
      </p:grpSp>
      <p:sp>
        <p:nvSpPr>
          <p:cNvPr id="16393" name="Text Box 21"/>
          <p:cNvSpPr txBox="1">
            <a:spLocks noChangeArrowheads="1"/>
          </p:cNvSpPr>
          <p:nvPr/>
        </p:nvSpPr>
        <p:spPr bwMode="auto">
          <a:xfrm>
            <a:off x="738188" y="4427538"/>
            <a:ext cx="536575" cy="641350"/>
          </a:xfrm>
          <a:prstGeom prst="rect">
            <a:avLst/>
          </a:prstGeom>
          <a:noFill/>
          <a:ln w="9525">
            <a:noFill/>
            <a:miter lim="800000"/>
            <a:headEnd/>
            <a:tailEnd/>
          </a:ln>
        </p:spPr>
        <p:txBody>
          <a:bodyPr>
            <a:spAutoFit/>
          </a:bodyPr>
          <a:lstStyle/>
          <a:p>
            <a:pPr algn="r" eaLnBrk="0" hangingPunct="0">
              <a:spcBef>
                <a:spcPct val="50000"/>
              </a:spcBef>
            </a:pPr>
            <a:r>
              <a:rPr lang="en-US" sz="3600">
                <a:solidFill>
                  <a:srgbClr val="FF0000"/>
                </a:solidFill>
              </a:rPr>
              <a:t>K</a:t>
            </a:r>
          </a:p>
        </p:txBody>
      </p:sp>
      <p:sp>
        <p:nvSpPr>
          <p:cNvPr id="16394" name="Text Box 22"/>
          <p:cNvSpPr txBox="1">
            <a:spLocks noChangeArrowheads="1"/>
          </p:cNvSpPr>
          <p:nvPr/>
        </p:nvSpPr>
        <p:spPr bwMode="auto">
          <a:xfrm>
            <a:off x="825500" y="2762250"/>
            <a:ext cx="1220788" cy="519113"/>
          </a:xfrm>
          <a:prstGeom prst="rect">
            <a:avLst/>
          </a:prstGeom>
          <a:noFill/>
          <a:ln w="9525">
            <a:noFill/>
            <a:miter lim="800000"/>
            <a:headEnd/>
            <a:tailEnd/>
          </a:ln>
        </p:spPr>
        <p:txBody>
          <a:bodyPr>
            <a:spAutoFit/>
          </a:bodyPr>
          <a:lstStyle/>
          <a:p>
            <a:pPr eaLnBrk="0" hangingPunct="0">
              <a:spcBef>
                <a:spcPct val="50000"/>
              </a:spcBef>
            </a:pPr>
            <a:r>
              <a:rPr lang="en-US" sz="2800">
                <a:solidFill>
                  <a:schemeClr val="tx2"/>
                </a:solidFill>
              </a:rPr>
              <a:t>-459</a:t>
            </a:r>
          </a:p>
        </p:txBody>
      </p:sp>
      <p:sp>
        <p:nvSpPr>
          <p:cNvPr id="16395" name="Text Box 23"/>
          <p:cNvSpPr txBox="1">
            <a:spLocks noChangeArrowheads="1"/>
          </p:cNvSpPr>
          <p:nvPr/>
        </p:nvSpPr>
        <p:spPr bwMode="auto">
          <a:xfrm>
            <a:off x="4567238" y="2762250"/>
            <a:ext cx="1220787" cy="519113"/>
          </a:xfrm>
          <a:prstGeom prst="rect">
            <a:avLst/>
          </a:prstGeom>
          <a:noFill/>
          <a:ln w="9525">
            <a:noFill/>
            <a:miter lim="800000"/>
            <a:headEnd/>
            <a:tailEnd/>
          </a:ln>
        </p:spPr>
        <p:txBody>
          <a:bodyPr>
            <a:spAutoFit/>
          </a:bodyPr>
          <a:lstStyle/>
          <a:p>
            <a:pPr eaLnBrk="0" hangingPunct="0">
              <a:spcBef>
                <a:spcPct val="50000"/>
              </a:spcBef>
            </a:pPr>
            <a:r>
              <a:rPr lang="en-US" sz="2800">
                <a:solidFill>
                  <a:schemeClr val="tx2"/>
                </a:solidFill>
              </a:rPr>
              <a:t>32</a:t>
            </a:r>
          </a:p>
        </p:txBody>
      </p:sp>
      <p:sp>
        <p:nvSpPr>
          <p:cNvPr id="16396" name="Text Box 24"/>
          <p:cNvSpPr txBox="1">
            <a:spLocks noChangeArrowheads="1"/>
          </p:cNvSpPr>
          <p:nvPr/>
        </p:nvSpPr>
        <p:spPr bwMode="auto">
          <a:xfrm>
            <a:off x="7161213" y="2762250"/>
            <a:ext cx="1220787" cy="519113"/>
          </a:xfrm>
          <a:prstGeom prst="rect">
            <a:avLst/>
          </a:prstGeom>
          <a:noFill/>
          <a:ln w="9525">
            <a:noFill/>
            <a:miter lim="800000"/>
            <a:headEnd/>
            <a:tailEnd/>
          </a:ln>
        </p:spPr>
        <p:txBody>
          <a:bodyPr>
            <a:spAutoFit/>
          </a:bodyPr>
          <a:lstStyle/>
          <a:p>
            <a:pPr eaLnBrk="0" hangingPunct="0">
              <a:spcBef>
                <a:spcPct val="50000"/>
              </a:spcBef>
            </a:pPr>
            <a:r>
              <a:rPr lang="en-US" sz="2800">
                <a:solidFill>
                  <a:schemeClr val="tx2"/>
                </a:solidFill>
              </a:rPr>
              <a:t>212</a:t>
            </a:r>
          </a:p>
        </p:txBody>
      </p:sp>
      <p:sp>
        <p:nvSpPr>
          <p:cNvPr id="16397" name="Text Box 25"/>
          <p:cNvSpPr txBox="1">
            <a:spLocks noChangeArrowheads="1"/>
          </p:cNvSpPr>
          <p:nvPr/>
        </p:nvSpPr>
        <p:spPr bwMode="auto">
          <a:xfrm>
            <a:off x="847725" y="3810000"/>
            <a:ext cx="1220788" cy="519113"/>
          </a:xfrm>
          <a:prstGeom prst="rect">
            <a:avLst/>
          </a:prstGeom>
          <a:noFill/>
          <a:ln w="9525">
            <a:noFill/>
            <a:miter lim="800000"/>
            <a:headEnd/>
            <a:tailEnd/>
          </a:ln>
        </p:spPr>
        <p:txBody>
          <a:bodyPr>
            <a:spAutoFit/>
          </a:bodyPr>
          <a:lstStyle/>
          <a:p>
            <a:pPr eaLnBrk="0" hangingPunct="0">
              <a:spcBef>
                <a:spcPct val="50000"/>
              </a:spcBef>
            </a:pPr>
            <a:r>
              <a:rPr lang="en-US" sz="2800">
                <a:solidFill>
                  <a:schemeClr val="accent2"/>
                </a:solidFill>
              </a:rPr>
              <a:t>-273</a:t>
            </a:r>
          </a:p>
        </p:txBody>
      </p:sp>
      <p:sp>
        <p:nvSpPr>
          <p:cNvPr id="16398" name="Text Box 26"/>
          <p:cNvSpPr txBox="1">
            <a:spLocks noChangeArrowheads="1"/>
          </p:cNvSpPr>
          <p:nvPr/>
        </p:nvSpPr>
        <p:spPr bwMode="auto">
          <a:xfrm>
            <a:off x="4589463" y="3810000"/>
            <a:ext cx="1220787" cy="519113"/>
          </a:xfrm>
          <a:prstGeom prst="rect">
            <a:avLst/>
          </a:prstGeom>
          <a:noFill/>
          <a:ln w="9525">
            <a:noFill/>
            <a:miter lim="800000"/>
            <a:headEnd/>
            <a:tailEnd/>
          </a:ln>
        </p:spPr>
        <p:txBody>
          <a:bodyPr>
            <a:spAutoFit/>
          </a:bodyPr>
          <a:lstStyle/>
          <a:p>
            <a:pPr eaLnBrk="0" hangingPunct="0">
              <a:spcBef>
                <a:spcPct val="50000"/>
              </a:spcBef>
            </a:pPr>
            <a:r>
              <a:rPr lang="en-US" sz="2800">
                <a:solidFill>
                  <a:schemeClr val="accent2"/>
                </a:solidFill>
              </a:rPr>
              <a:t>0</a:t>
            </a:r>
          </a:p>
        </p:txBody>
      </p:sp>
      <p:sp>
        <p:nvSpPr>
          <p:cNvPr id="16399" name="Text Box 27"/>
          <p:cNvSpPr txBox="1">
            <a:spLocks noChangeArrowheads="1"/>
          </p:cNvSpPr>
          <p:nvPr/>
        </p:nvSpPr>
        <p:spPr bwMode="auto">
          <a:xfrm>
            <a:off x="7183438" y="3810000"/>
            <a:ext cx="1220787" cy="519113"/>
          </a:xfrm>
          <a:prstGeom prst="rect">
            <a:avLst/>
          </a:prstGeom>
          <a:noFill/>
          <a:ln w="9525">
            <a:noFill/>
            <a:miter lim="800000"/>
            <a:headEnd/>
            <a:tailEnd/>
          </a:ln>
        </p:spPr>
        <p:txBody>
          <a:bodyPr>
            <a:spAutoFit/>
          </a:bodyPr>
          <a:lstStyle/>
          <a:p>
            <a:pPr eaLnBrk="0" hangingPunct="0">
              <a:spcBef>
                <a:spcPct val="50000"/>
              </a:spcBef>
            </a:pPr>
            <a:r>
              <a:rPr lang="en-US" sz="2800">
                <a:solidFill>
                  <a:schemeClr val="accent2"/>
                </a:solidFill>
              </a:rPr>
              <a:t>100</a:t>
            </a:r>
          </a:p>
        </p:txBody>
      </p:sp>
      <p:sp>
        <p:nvSpPr>
          <p:cNvPr id="16400" name="Text Box 28"/>
          <p:cNvSpPr txBox="1">
            <a:spLocks noChangeArrowheads="1"/>
          </p:cNvSpPr>
          <p:nvPr/>
        </p:nvSpPr>
        <p:spPr bwMode="auto">
          <a:xfrm>
            <a:off x="835025" y="4857750"/>
            <a:ext cx="1220788" cy="519113"/>
          </a:xfrm>
          <a:prstGeom prst="rect">
            <a:avLst/>
          </a:prstGeom>
          <a:noFill/>
          <a:ln w="9525">
            <a:noFill/>
            <a:miter lim="800000"/>
            <a:headEnd/>
            <a:tailEnd/>
          </a:ln>
        </p:spPr>
        <p:txBody>
          <a:bodyPr>
            <a:spAutoFit/>
          </a:bodyPr>
          <a:lstStyle/>
          <a:p>
            <a:pPr eaLnBrk="0" hangingPunct="0">
              <a:spcBef>
                <a:spcPct val="50000"/>
              </a:spcBef>
            </a:pPr>
            <a:r>
              <a:rPr lang="en-US" sz="2800">
                <a:solidFill>
                  <a:srgbClr val="FF0000"/>
                </a:solidFill>
              </a:rPr>
              <a:t>0</a:t>
            </a:r>
          </a:p>
        </p:txBody>
      </p:sp>
      <p:sp>
        <p:nvSpPr>
          <p:cNvPr id="16401" name="Text Box 29"/>
          <p:cNvSpPr txBox="1">
            <a:spLocks noChangeArrowheads="1"/>
          </p:cNvSpPr>
          <p:nvPr/>
        </p:nvSpPr>
        <p:spPr bwMode="auto">
          <a:xfrm>
            <a:off x="4576763" y="4857750"/>
            <a:ext cx="1220787" cy="519113"/>
          </a:xfrm>
          <a:prstGeom prst="rect">
            <a:avLst/>
          </a:prstGeom>
          <a:noFill/>
          <a:ln w="9525">
            <a:noFill/>
            <a:miter lim="800000"/>
            <a:headEnd/>
            <a:tailEnd/>
          </a:ln>
        </p:spPr>
        <p:txBody>
          <a:bodyPr>
            <a:spAutoFit/>
          </a:bodyPr>
          <a:lstStyle/>
          <a:p>
            <a:pPr eaLnBrk="0" hangingPunct="0">
              <a:spcBef>
                <a:spcPct val="50000"/>
              </a:spcBef>
            </a:pPr>
            <a:r>
              <a:rPr lang="en-US" sz="2800">
                <a:solidFill>
                  <a:srgbClr val="FF0000"/>
                </a:solidFill>
              </a:rPr>
              <a:t>273</a:t>
            </a:r>
          </a:p>
        </p:txBody>
      </p:sp>
      <p:sp>
        <p:nvSpPr>
          <p:cNvPr id="16402" name="Text Box 30"/>
          <p:cNvSpPr txBox="1">
            <a:spLocks noChangeArrowheads="1"/>
          </p:cNvSpPr>
          <p:nvPr/>
        </p:nvSpPr>
        <p:spPr bwMode="auto">
          <a:xfrm>
            <a:off x="7170738" y="4857750"/>
            <a:ext cx="1220787" cy="519113"/>
          </a:xfrm>
          <a:prstGeom prst="rect">
            <a:avLst/>
          </a:prstGeom>
          <a:noFill/>
          <a:ln w="9525">
            <a:noFill/>
            <a:miter lim="800000"/>
            <a:headEnd/>
            <a:tailEnd/>
          </a:ln>
        </p:spPr>
        <p:txBody>
          <a:bodyPr>
            <a:spAutoFit/>
          </a:bodyPr>
          <a:lstStyle/>
          <a:p>
            <a:pPr eaLnBrk="0" hangingPunct="0">
              <a:spcBef>
                <a:spcPct val="50000"/>
              </a:spcBef>
            </a:pPr>
            <a:r>
              <a:rPr lang="en-US" sz="2800">
                <a:solidFill>
                  <a:srgbClr val="FF0000"/>
                </a:solidFill>
              </a:rPr>
              <a:t>373</a:t>
            </a:r>
          </a:p>
        </p:txBody>
      </p:sp>
      <p:grpSp>
        <p:nvGrpSpPr>
          <p:cNvPr id="5" name="Group 31"/>
          <p:cNvGrpSpPr>
            <a:grpSpLocks/>
          </p:cNvGrpSpPr>
          <p:nvPr/>
        </p:nvGrpSpPr>
        <p:grpSpPr bwMode="auto">
          <a:xfrm>
            <a:off x="838200" y="5638800"/>
            <a:ext cx="7442200" cy="862013"/>
            <a:chOff x="838" y="1484"/>
            <a:chExt cx="4688" cy="543"/>
          </a:xfrm>
        </p:grpSpPr>
        <p:sp>
          <p:nvSpPr>
            <p:cNvPr id="16406" name="AutoShape 32"/>
            <p:cNvSpPr>
              <a:spLocks noChangeArrowheads="1"/>
            </p:cNvSpPr>
            <p:nvPr/>
          </p:nvSpPr>
          <p:spPr bwMode="auto">
            <a:xfrm>
              <a:off x="838" y="1484"/>
              <a:ext cx="4661" cy="538"/>
            </a:xfrm>
            <a:prstGeom prst="roundRect">
              <a:avLst>
                <a:gd name="adj" fmla="val 16667"/>
              </a:avLst>
            </a:prstGeom>
            <a:solidFill>
              <a:srgbClr val="E7F4F5"/>
            </a:solidFill>
            <a:ln w="28575">
              <a:solidFill>
                <a:srgbClr val="000000"/>
              </a:solidFill>
              <a:round/>
              <a:headEnd/>
              <a:tailEnd/>
            </a:ln>
          </p:spPr>
          <p:txBody>
            <a:bodyPr wrap="none" anchor="ctr"/>
            <a:lstStyle/>
            <a:p>
              <a:endParaRPr lang="en-US"/>
            </a:p>
          </p:txBody>
        </p:sp>
        <p:graphicFrame>
          <p:nvGraphicFramePr>
            <p:cNvPr id="16386" name="Object 33"/>
            <p:cNvGraphicFramePr>
              <a:graphicFrameLocks noChangeAspect="1"/>
            </p:cNvGraphicFramePr>
            <p:nvPr/>
          </p:nvGraphicFramePr>
          <p:xfrm>
            <a:off x="937" y="1544"/>
            <a:ext cx="1942" cy="483"/>
          </p:xfrm>
          <a:graphic>
            <a:graphicData uri="http://schemas.openxmlformats.org/presentationml/2006/ole">
              <mc:AlternateContent xmlns:mc="http://schemas.openxmlformats.org/markup-compatibility/2006">
                <mc:Choice xmlns:v="urn:schemas-microsoft-com:vml" Requires="v">
                  <p:oleObj spid="_x0000_s16388" name="Equation" r:id="rId4" imgW="1168200" imgH="291960" progId="Equation.3">
                    <p:embed/>
                  </p:oleObj>
                </mc:Choice>
                <mc:Fallback>
                  <p:oleObj name="Equation" r:id="rId4" imgW="1168200" imgH="291960" progId="Equation.3">
                    <p:embed/>
                    <p:pic>
                      <p:nvPicPr>
                        <p:cNvPr id="0" name="Object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 y="1544"/>
                          <a:ext cx="1942" cy="48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FFFF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407" name="Text Box 34"/>
            <p:cNvSpPr txBox="1">
              <a:spLocks noChangeArrowheads="1"/>
            </p:cNvSpPr>
            <p:nvPr/>
          </p:nvSpPr>
          <p:spPr bwMode="auto">
            <a:xfrm>
              <a:off x="3396" y="1505"/>
              <a:ext cx="2130" cy="461"/>
            </a:xfrm>
            <a:prstGeom prst="rect">
              <a:avLst/>
            </a:prstGeom>
            <a:noFill/>
            <a:ln w="9525">
              <a:noFill/>
              <a:miter lim="800000"/>
              <a:headEnd/>
              <a:tailEnd/>
            </a:ln>
          </p:spPr>
          <p:txBody>
            <a:bodyPr>
              <a:spAutoFit/>
            </a:bodyPr>
            <a:lstStyle/>
            <a:p>
              <a:pPr algn="l" eaLnBrk="0" hangingPunct="0"/>
              <a:r>
                <a:rPr lang="en-US" sz="4200">
                  <a:solidFill>
                    <a:srgbClr val="000000"/>
                  </a:solidFill>
                </a:rPr>
                <a:t>K = ºC + 273</a:t>
              </a:r>
            </a:p>
          </p:txBody>
        </p:sp>
      </p:grpSp>
      <p:sp>
        <p:nvSpPr>
          <p:cNvPr id="16404" name="Rectangle 35"/>
          <p:cNvSpPr>
            <a:spLocks noGrp="1" noChangeArrowheads="1"/>
          </p:cNvSpPr>
          <p:nvPr>
            <p:ph type="body" idx="1"/>
          </p:nvPr>
        </p:nvSpPr>
        <p:spPr>
          <a:xfrm>
            <a:off x="457200" y="1219200"/>
            <a:ext cx="8229600" cy="1174750"/>
          </a:xfrm>
        </p:spPr>
        <p:txBody>
          <a:bodyPr/>
          <a:lstStyle/>
          <a:p>
            <a:pPr eaLnBrk="1" hangingPunct="1">
              <a:buFontTx/>
              <a:buNone/>
            </a:pPr>
            <a:r>
              <a:rPr lang="en-US" smtClean="0"/>
              <a:t>   Always use absolute temperature (Kelvin) when working with gases.</a:t>
            </a:r>
          </a:p>
        </p:txBody>
      </p:sp>
      <p:sp>
        <p:nvSpPr>
          <p:cNvPr id="16405" name="Rectangle 36"/>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en-US" smtClean="0"/>
              <a:t>STP</a:t>
            </a:r>
          </a:p>
        </p:txBody>
      </p:sp>
      <p:sp>
        <p:nvSpPr>
          <p:cNvPr id="813060" name="Rectangle 4"/>
          <p:cNvSpPr>
            <a:spLocks noGrp="1" noChangeArrowheads="1"/>
          </p:cNvSpPr>
          <p:nvPr>
            <p:ph type="body" idx="1"/>
          </p:nvPr>
        </p:nvSpPr>
        <p:spPr>
          <a:xfrm>
            <a:off x="762000" y="3048000"/>
            <a:ext cx="7772400" cy="2868613"/>
          </a:xfrm>
        </p:spPr>
        <p:txBody>
          <a:bodyPr/>
          <a:lstStyle/>
          <a:p>
            <a:pPr algn="ctr" eaLnBrk="1" hangingPunct="1">
              <a:spcBef>
                <a:spcPct val="70000"/>
              </a:spcBef>
              <a:buFontTx/>
              <a:buNone/>
              <a:defRPr/>
            </a:pPr>
            <a:r>
              <a:rPr lang="en-US" u="sng" smtClean="0">
                <a:effectLst>
                  <a:outerShdw blurRad="38100" dist="38100" dir="2700000" algn="tl">
                    <a:srgbClr val="C0C0C0"/>
                  </a:outerShdw>
                </a:effectLst>
              </a:rPr>
              <a:t> </a:t>
            </a:r>
            <a:endParaRPr lang="en-US" smtClean="0">
              <a:effectLst>
                <a:outerShdw blurRad="38100" dist="38100" dir="2700000" algn="tl">
                  <a:srgbClr val="C0C0C0"/>
                </a:outerShdw>
              </a:effectLst>
            </a:endParaRPr>
          </a:p>
          <a:p>
            <a:pPr eaLnBrk="1" hangingPunct="1">
              <a:spcBef>
                <a:spcPct val="70000"/>
              </a:spcBef>
              <a:buFontTx/>
              <a:buNone/>
              <a:defRPr/>
            </a:pPr>
            <a:r>
              <a:rPr lang="en-US" smtClean="0"/>
              <a:t>	    </a:t>
            </a:r>
            <a:r>
              <a:rPr lang="en-US" smtClean="0">
                <a:solidFill>
                  <a:srgbClr val="FF0000"/>
                </a:solidFill>
              </a:rPr>
              <a:t>0°C				      </a:t>
            </a:r>
            <a:r>
              <a:rPr lang="en-US" smtClean="0">
                <a:solidFill>
                  <a:schemeClr val="accent2"/>
                </a:solidFill>
              </a:rPr>
              <a:t> </a:t>
            </a:r>
          </a:p>
          <a:p>
            <a:pPr eaLnBrk="1" hangingPunct="1">
              <a:spcBef>
                <a:spcPct val="70000"/>
              </a:spcBef>
              <a:buFontTx/>
              <a:buNone/>
              <a:defRPr/>
            </a:pPr>
            <a:r>
              <a:rPr lang="en-US" smtClean="0">
                <a:solidFill>
                  <a:srgbClr val="FF0000"/>
                </a:solidFill>
              </a:rPr>
              <a:t>	  1 atm	</a:t>
            </a:r>
            <a:r>
              <a:rPr lang="en-US" smtClean="0"/>
              <a:t>			</a:t>
            </a:r>
            <a:r>
              <a:rPr lang="en-US" smtClean="0">
                <a:solidFill>
                  <a:schemeClr val="accent2"/>
                </a:solidFill>
              </a:rPr>
              <a:t> </a:t>
            </a:r>
          </a:p>
        </p:txBody>
      </p:sp>
      <p:sp>
        <p:nvSpPr>
          <p:cNvPr id="813061" name="Rectangle 5"/>
          <p:cNvSpPr>
            <a:spLocks noChangeArrowheads="1"/>
          </p:cNvSpPr>
          <p:nvPr/>
        </p:nvSpPr>
        <p:spPr bwMode="auto">
          <a:xfrm>
            <a:off x="3209925" y="4457700"/>
            <a:ext cx="1889125" cy="644525"/>
          </a:xfrm>
          <a:prstGeom prst="rect">
            <a:avLst/>
          </a:prstGeom>
          <a:noFill/>
          <a:ln w="9525">
            <a:noFill/>
            <a:miter lim="800000"/>
            <a:headEnd/>
            <a:tailEnd/>
          </a:ln>
        </p:spPr>
        <p:txBody>
          <a:bodyPr/>
          <a:lstStyle/>
          <a:p>
            <a:pPr marL="342900" indent="-342900">
              <a:spcBef>
                <a:spcPct val="70000"/>
              </a:spcBef>
            </a:pPr>
            <a:r>
              <a:rPr lang="en-US" sz="2600"/>
              <a:t>- OR -</a:t>
            </a:r>
            <a:endParaRPr lang="en-US" sz="3200"/>
          </a:p>
        </p:txBody>
      </p:sp>
      <p:sp>
        <p:nvSpPr>
          <p:cNvPr id="813062" name="AutoShape 6"/>
          <p:cNvSpPr>
            <a:spLocks noChangeArrowheads="1"/>
          </p:cNvSpPr>
          <p:nvPr/>
        </p:nvSpPr>
        <p:spPr bwMode="auto">
          <a:xfrm>
            <a:off x="2133600" y="457200"/>
            <a:ext cx="4776788" cy="1989138"/>
          </a:xfrm>
          <a:prstGeom prst="star24">
            <a:avLst>
              <a:gd name="adj" fmla="val 44037"/>
            </a:avLst>
          </a:prstGeom>
          <a:solidFill>
            <a:srgbClr val="E7F4F5"/>
          </a:solidFill>
          <a:ln w="28575">
            <a:solidFill>
              <a:srgbClr val="000000"/>
            </a:solidFill>
            <a:miter lim="800000"/>
            <a:headEnd/>
            <a:tailEnd/>
          </a:ln>
        </p:spPr>
        <p:txBody>
          <a:bodyPr wrap="none" anchor="ctr"/>
          <a:lstStyle/>
          <a:p>
            <a:pPr eaLnBrk="0" hangingPunct="0"/>
            <a:r>
              <a:rPr lang="en-US" sz="12000">
                <a:solidFill>
                  <a:schemeClr val="accent2"/>
                </a:solidFill>
                <a:latin typeface="DomCasual BT" pitchFamily="66" charset="0"/>
              </a:rPr>
              <a:t>STP</a:t>
            </a:r>
            <a:endParaRPr lang="en-US" sz="2400">
              <a:solidFill>
                <a:schemeClr val="accent2"/>
              </a:solidFill>
              <a:latin typeface="Times New Roman" pitchFamily="18" charset="0"/>
            </a:endParaRPr>
          </a:p>
        </p:txBody>
      </p:sp>
      <p:sp>
        <p:nvSpPr>
          <p:cNvPr id="98310" name="Rectangle 7"/>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
        <p:nvSpPr>
          <p:cNvPr id="813065" name="Rectangle 9"/>
          <p:cNvSpPr>
            <a:spLocks noChangeArrowheads="1"/>
          </p:cNvSpPr>
          <p:nvPr/>
        </p:nvSpPr>
        <p:spPr bwMode="auto">
          <a:xfrm>
            <a:off x="1465263" y="3044825"/>
            <a:ext cx="6384925" cy="579438"/>
          </a:xfrm>
          <a:prstGeom prst="rect">
            <a:avLst/>
          </a:prstGeom>
          <a:noFill/>
          <a:ln w="9525">
            <a:noFill/>
            <a:miter lim="800000"/>
            <a:headEnd/>
            <a:tailEnd/>
          </a:ln>
          <a:effectLst/>
        </p:spPr>
        <p:txBody>
          <a:bodyPr wrap="none">
            <a:spAutoFit/>
          </a:bodyPr>
          <a:lstStyle/>
          <a:p>
            <a:pPr>
              <a:defRPr/>
            </a:pPr>
            <a:r>
              <a:rPr lang="en-US" sz="3200" u="sng">
                <a:effectLst>
                  <a:outerShdw blurRad="38100" dist="38100" dir="2700000" algn="tl">
                    <a:srgbClr val="C0C0C0"/>
                  </a:outerShdw>
                </a:effectLst>
              </a:rPr>
              <a:t>Standard Temperature &amp; Pressure</a:t>
            </a:r>
          </a:p>
        </p:txBody>
      </p:sp>
      <p:sp>
        <p:nvSpPr>
          <p:cNvPr id="813067" name="Rectangle 11"/>
          <p:cNvSpPr>
            <a:spLocks noChangeArrowheads="1"/>
          </p:cNvSpPr>
          <p:nvPr/>
        </p:nvSpPr>
        <p:spPr bwMode="auto">
          <a:xfrm>
            <a:off x="6011863" y="3876675"/>
            <a:ext cx="1244600" cy="579438"/>
          </a:xfrm>
          <a:prstGeom prst="rect">
            <a:avLst/>
          </a:prstGeom>
          <a:noFill/>
          <a:ln w="9525">
            <a:noFill/>
            <a:miter lim="800000"/>
            <a:headEnd/>
            <a:tailEnd/>
          </a:ln>
        </p:spPr>
        <p:txBody>
          <a:bodyPr wrap="none">
            <a:spAutoFit/>
          </a:bodyPr>
          <a:lstStyle/>
          <a:p>
            <a:r>
              <a:rPr lang="en-US" sz="3200">
                <a:solidFill>
                  <a:schemeClr val="accent2"/>
                </a:solidFill>
              </a:rPr>
              <a:t>273 K</a:t>
            </a:r>
          </a:p>
        </p:txBody>
      </p:sp>
      <p:sp>
        <p:nvSpPr>
          <p:cNvPr id="813069" name="Rectangle 13"/>
          <p:cNvSpPr>
            <a:spLocks noChangeArrowheads="1"/>
          </p:cNvSpPr>
          <p:nvPr/>
        </p:nvSpPr>
        <p:spPr bwMode="auto">
          <a:xfrm>
            <a:off x="5335588" y="4703763"/>
            <a:ext cx="2462212" cy="579437"/>
          </a:xfrm>
          <a:prstGeom prst="rect">
            <a:avLst/>
          </a:prstGeom>
          <a:noFill/>
          <a:ln w="9525">
            <a:noFill/>
            <a:miter lim="800000"/>
            <a:headEnd/>
            <a:tailEnd/>
          </a:ln>
        </p:spPr>
        <p:txBody>
          <a:bodyPr wrap="none">
            <a:spAutoFit/>
          </a:bodyPr>
          <a:lstStyle/>
          <a:p>
            <a:r>
              <a:rPr lang="en-US" sz="3200">
                <a:solidFill>
                  <a:schemeClr val="accent2"/>
                </a:solidFill>
              </a:rPr>
              <a:t>101.325 kPa</a:t>
            </a:r>
          </a:p>
        </p:txBody>
      </p:sp>
      <p:sp>
        <p:nvSpPr>
          <p:cNvPr id="813070" name="Rectangle 14"/>
          <p:cNvSpPr>
            <a:spLocks noChangeArrowheads="1"/>
          </p:cNvSpPr>
          <p:nvPr/>
        </p:nvSpPr>
        <p:spPr bwMode="auto">
          <a:xfrm>
            <a:off x="5427663" y="5189538"/>
            <a:ext cx="2281237" cy="579437"/>
          </a:xfrm>
          <a:prstGeom prst="rect">
            <a:avLst/>
          </a:prstGeom>
          <a:noFill/>
          <a:ln w="9525">
            <a:noFill/>
            <a:miter lim="800000"/>
            <a:headEnd/>
            <a:tailEnd/>
          </a:ln>
        </p:spPr>
        <p:txBody>
          <a:bodyPr wrap="none">
            <a:spAutoFit/>
          </a:bodyPr>
          <a:lstStyle/>
          <a:p>
            <a:r>
              <a:rPr lang="en-US" sz="3200">
                <a:solidFill>
                  <a:schemeClr val="accent2"/>
                </a:solidFill>
              </a:rPr>
              <a:t>760 mm Hg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3062"/>
                                        </p:tgtEl>
                                        <p:attrNameLst>
                                          <p:attrName>style.visibility</p:attrName>
                                        </p:attrNameLst>
                                      </p:cBhvr>
                                      <p:to>
                                        <p:strVal val="visible"/>
                                      </p:to>
                                    </p:set>
                                    <p:animEffect transition="in" filter="dissolve">
                                      <p:cBhvr>
                                        <p:cTn id="7" dur="500"/>
                                        <p:tgtEl>
                                          <p:spTgt spid="81306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813065"/>
                                        </p:tgtEl>
                                        <p:attrNameLst>
                                          <p:attrName>style.visibility</p:attrName>
                                        </p:attrNameLst>
                                      </p:cBhvr>
                                      <p:to>
                                        <p:strVal val="visible"/>
                                      </p:to>
                                    </p:set>
                                    <p:animEffect transition="in" filter="fade">
                                      <p:cBhvr>
                                        <p:cTn id="12" dur="1000"/>
                                        <p:tgtEl>
                                          <p:spTgt spid="813065"/>
                                        </p:tgtEl>
                                      </p:cBhvr>
                                    </p:animEffect>
                                    <p:anim calcmode="lin" valueType="num">
                                      <p:cBhvr>
                                        <p:cTn id="13" dur="1000" fill="hold"/>
                                        <p:tgtEl>
                                          <p:spTgt spid="813065"/>
                                        </p:tgtEl>
                                        <p:attrNameLst>
                                          <p:attrName>ppt_x</p:attrName>
                                        </p:attrNameLst>
                                      </p:cBhvr>
                                      <p:tavLst>
                                        <p:tav tm="0">
                                          <p:val>
                                            <p:strVal val="#ppt_x"/>
                                          </p:val>
                                        </p:tav>
                                        <p:tav tm="100000">
                                          <p:val>
                                            <p:strVal val="#ppt_x"/>
                                          </p:val>
                                        </p:tav>
                                      </p:tavLst>
                                    </p:anim>
                                    <p:anim calcmode="lin" valueType="num">
                                      <p:cBhvr>
                                        <p:cTn id="14" dur="1000" fill="hold"/>
                                        <p:tgtEl>
                                          <p:spTgt spid="81306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813060">
                                            <p:txEl>
                                              <p:pRg st="0" end="0"/>
                                            </p:txEl>
                                          </p:spTgt>
                                        </p:tgtEl>
                                        <p:attrNameLst>
                                          <p:attrName>style.visibility</p:attrName>
                                        </p:attrNameLst>
                                      </p:cBhvr>
                                      <p:to>
                                        <p:strVal val="visible"/>
                                      </p:to>
                                    </p:set>
                                    <p:animEffect transition="in" filter="fade">
                                      <p:cBhvr>
                                        <p:cTn id="19" dur="1000"/>
                                        <p:tgtEl>
                                          <p:spTgt spid="813060">
                                            <p:txEl>
                                              <p:pRg st="0" end="0"/>
                                            </p:txEl>
                                          </p:spTgt>
                                        </p:tgtEl>
                                      </p:cBhvr>
                                    </p:animEffect>
                                    <p:anim calcmode="lin" valueType="num">
                                      <p:cBhvr>
                                        <p:cTn id="20" dur="1000" fill="hold"/>
                                        <p:tgtEl>
                                          <p:spTgt spid="813060">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81306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813060">
                                            <p:txEl>
                                              <p:pRg st="1" end="1"/>
                                            </p:txEl>
                                          </p:spTgt>
                                        </p:tgtEl>
                                        <p:attrNameLst>
                                          <p:attrName>style.visibility</p:attrName>
                                        </p:attrNameLst>
                                      </p:cBhvr>
                                      <p:to>
                                        <p:strVal val="visible"/>
                                      </p:to>
                                    </p:set>
                                    <p:animEffect transition="in" filter="fade">
                                      <p:cBhvr>
                                        <p:cTn id="26" dur="1000"/>
                                        <p:tgtEl>
                                          <p:spTgt spid="813060">
                                            <p:txEl>
                                              <p:pRg st="1" end="1"/>
                                            </p:txEl>
                                          </p:spTgt>
                                        </p:tgtEl>
                                      </p:cBhvr>
                                    </p:animEffect>
                                    <p:anim calcmode="lin" valueType="num">
                                      <p:cBhvr>
                                        <p:cTn id="27" dur="1000" fill="hold"/>
                                        <p:tgtEl>
                                          <p:spTgt spid="813060">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81306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813060">
                                            <p:txEl>
                                              <p:pRg st="2" end="2"/>
                                            </p:txEl>
                                          </p:spTgt>
                                        </p:tgtEl>
                                        <p:attrNameLst>
                                          <p:attrName>style.visibility</p:attrName>
                                        </p:attrNameLst>
                                      </p:cBhvr>
                                      <p:to>
                                        <p:strVal val="visible"/>
                                      </p:to>
                                    </p:set>
                                    <p:animEffect transition="in" filter="fade">
                                      <p:cBhvr>
                                        <p:cTn id="33" dur="1000"/>
                                        <p:tgtEl>
                                          <p:spTgt spid="813060">
                                            <p:txEl>
                                              <p:pRg st="2" end="2"/>
                                            </p:txEl>
                                          </p:spTgt>
                                        </p:tgtEl>
                                      </p:cBhvr>
                                    </p:animEffect>
                                    <p:anim calcmode="lin" valueType="num">
                                      <p:cBhvr>
                                        <p:cTn id="34" dur="1000" fill="hold"/>
                                        <p:tgtEl>
                                          <p:spTgt spid="813060">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81306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0" presetClass="entr" presetSubtype="0" fill="hold" grpId="0" nodeType="clickEffect">
                                  <p:stCondLst>
                                    <p:cond delay="0"/>
                                  </p:stCondLst>
                                  <p:childTnLst>
                                    <p:set>
                                      <p:cBhvr>
                                        <p:cTn id="39" dur="1" fill="hold">
                                          <p:stCondLst>
                                            <p:cond delay="0"/>
                                          </p:stCondLst>
                                        </p:cTn>
                                        <p:tgtEl>
                                          <p:spTgt spid="813061"/>
                                        </p:tgtEl>
                                        <p:attrNameLst>
                                          <p:attrName>style.visibility</p:attrName>
                                        </p:attrNameLst>
                                      </p:cBhvr>
                                      <p:to>
                                        <p:strVal val="visible"/>
                                      </p:to>
                                    </p:set>
                                    <p:animEffect transition="in" filter="fade">
                                      <p:cBhvr>
                                        <p:cTn id="40" dur="800" decel="100000"/>
                                        <p:tgtEl>
                                          <p:spTgt spid="813061"/>
                                        </p:tgtEl>
                                      </p:cBhvr>
                                    </p:animEffect>
                                    <p:anim calcmode="lin" valueType="num">
                                      <p:cBhvr>
                                        <p:cTn id="41" dur="800" decel="100000" fill="hold"/>
                                        <p:tgtEl>
                                          <p:spTgt spid="813061"/>
                                        </p:tgtEl>
                                        <p:attrNameLst>
                                          <p:attrName>style.rotation</p:attrName>
                                        </p:attrNameLst>
                                      </p:cBhvr>
                                      <p:tavLst>
                                        <p:tav tm="0">
                                          <p:val>
                                            <p:fltVal val="-90"/>
                                          </p:val>
                                        </p:tav>
                                        <p:tav tm="100000">
                                          <p:val>
                                            <p:fltVal val="0"/>
                                          </p:val>
                                        </p:tav>
                                      </p:tavLst>
                                    </p:anim>
                                    <p:anim calcmode="lin" valueType="num">
                                      <p:cBhvr>
                                        <p:cTn id="42" dur="800" decel="100000" fill="hold"/>
                                        <p:tgtEl>
                                          <p:spTgt spid="813061"/>
                                        </p:tgtEl>
                                        <p:attrNameLst>
                                          <p:attrName>ppt_x</p:attrName>
                                        </p:attrNameLst>
                                      </p:cBhvr>
                                      <p:tavLst>
                                        <p:tav tm="0">
                                          <p:val>
                                            <p:strVal val="#ppt_x+0.4"/>
                                          </p:val>
                                        </p:tav>
                                        <p:tav tm="100000">
                                          <p:val>
                                            <p:strVal val="#ppt_x-0.05"/>
                                          </p:val>
                                        </p:tav>
                                      </p:tavLst>
                                    </p:anim>
                                    <p:anim calcmode="lin" valueType="num">
                                      <p:cBhvr>
                                        <p:cTn id="43" dur="800" decel="100000" fill="hold"/>
                                        <p:tgtEl>
                                          <p:spTgt spid="813061"/>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813061"/>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813061"/>
                                        </p:tgtEl>
                                        <p:attrNameLst>
                                          <p:attrName>ppt_y</p:attrName>
                                        </p:attrNameLst>
                                      </p:cBhvr>
                                      <p:tavLst>
                                        <p:tav tm="0">
                                          <p:val>
                                            <p:strVal val="#ppt_y+0.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39" presetClass="entr" presetSubtype="0" accel="100000" fill="hold" grpId="0" nodeType="clickEffect">
                                  <p:stCondLst>
                                    <p:cond delay="0"/>
                                  </p:stCondLst>
                                  <p:childTnLst>
                                    <p:set>
                                      <p:cBhvr>
                                        <p:cTn id="49" dur="1" fill="hold">
                                          <p:stCondLst>
                                            <p:cond delay="0"/>
                                          </p:stCondLst>
                                        </p:cTn>
                                        <p:tgtEl>
                                          <p:spTgt spid="813067"/>
                                        </p:tgtEl>
                                        <p:attrNameLst>
                                          <p:attrName>style.visibility</p:attrName>
                                        </p:attrNameLst>
                                      </p:cBhvr>
                                      <p:to>
                                        <p:strVal val="visible"/>
                                      </p:to>
                                    </p:set>
                                    <p:anim calcmode="lin" valueType="num">
                                      <p:cBhvr>
                                        <p:cTn id="50" dur="500" fill="hold"/>
                                        <p:tgtEl>
                                          <p:spTgt spid="813067"/>
                                        </p:tgtEl>
                                        <p:attrNameLst>
                                          <p:attrName>ppt_h</p:attrName>
                                        </p:attrNameLst>
                                      </p:cBhvr>
                                      <p:tavLst>
                                        <p:tav tm="0">
                                          <p:val>
                                            <p:strVal val="#ppt_h/20"/>
                                          </p:val>
                                        </p:tav>
                                        <p:tav tm="50000">
                                          <p:val>
                                            <p:strVal val="#ppt_h/20"/>
                                          </p:val>
                                        </p:tav>
                                        <p:tav tm="100000">
                                          <p:val>
                                            <p:strVal val="#ppt_h"/>
                                          </p:val>
                                        </p:tav>
                                      </p:tavLst>
                                    </p:anim>
                                    <p:anim calcmode="lin" valueType="num">
                                      <p:cBhvr>
                                        <p:cTn id="51" dur="500" fill="hold"/>
                                        <p:tgtEl>
                                          <p:spTgt spid="813067"/>
                                        </p:tgtEl>
                                        <p:attrNameLst>
                                          <p:attrName>ppt_w</p:attrName>
                                        </p:attrNameLst>
                                      </p:cBhvr>
                                      <p:tavLst>
                                        <p:tav tm="0">
                                          <p:val>
                                            <p:strVal val="#ppt_w+.3"/>
                                          </p:val>
                                        </p:tav>
                                        <p:tav tm="50000">
                                          <p:val>
                                            <p:strVal val="#ppt_w+.3"/>
                                          </p:val>
                                        </p:tav>
                                        <p:tav tm="100000">
                                          <p:val>
                                            <p:strVal val="#ppt_w"/>
                                          </p:val>
                                        </p:tav>
                                      </p:tavLst>
                                    </p:anim>
                                    <p:anim calcmode="lin" valueType="num">
                                      <p:cBhvr>
                                        <p:cTn id="52" dur="500" fill="hold"/>
                                        <p:tgtEl>
                                          <p:spTgt spid="813067"/>
                                        </p:tgtEl>
                                        <p:attrNameLst>
                                          <p:attrName>ppt_x</p:attrName>
                                        </p:attrNameLst>
                                      </p:cBhvr>
                                      <p:tavLst>
                                        <p:tav tm="0">
                                          <p:val>
                                            <p:strVal val="#ppt_x-.3"/>
                                          </p:val>
                                        </p:tav>
                                        <p:tav tm="50000">
                                          <p:val>
                                            <p:strVal val="#ppt_x"/>
                                          </p:val>
                                        </p:tav>
                                        <p:tav tm="100000">
                                          <p:val>
                                            <p:strVal val="#ppt_x"/>
                                          </p:val>
                                        </p:tav>
                                      </p:tavLst>
                                    </p:anim>
                                    <p:anim calcmode="lin" valueType="num">
                                      <p:cBhvr>
                                        <p:cTn id="53" dur="500" fill="hold"/>
                                        <p:tgtEl>
                                          <p:spTgt spid="813067"/>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39" presetClass="entr" presetSubtype="0" accel="100000" fill="hold" grpId="0" nodeType="clickEffect">
                                  <p:stCondLst>
                                    <p:cond delay="0"/>
                                  </p:stCondLst>
                                  <p:childTnLst>
                                    <p:set>
                                      <p:cBhvr>
                                        <p:cTn id="57" dur="1" fill="hold">
                                          <p:stCondLst>
                                            <p:cond delay="0"/>
                                          </p:stCondLst>
                                        </p:cTn>
                                        <p:tgtEl>
                                          <p:spTgt spid="813069"/>
                                        </p:tgtEl>
                                        <p:attrNameLst>
                                          <p:attrName>style.visibility</p:attrName>
                                        </p:attrNameLst>
                                      </p:cBhvr>
                                      <p:to>
                                        <p:strVal val="visible"/>
                                      </p:to>
                                    </p:set>
                                    <p:anim calcmode="lin" valueType="num">
                                      <p:cBhvr>
                                        <p:cTn id="58" dur="500" fill="hold"/>
                                        <p:tgtEl>
                                          <p:spTgt spid="813069"/>
                                        </p:tgtEl>
                                        <p:attrNameLst>
                                          <p:attrName>ppt_h</p:attrName>
                                        </p:attrNameLst>
                                      </p:cBhvr>
                                      <p:tavLst>
                                        <p:tav tm="0">
                                          <p:val>
                                            <p:strVal val="#ppt_h/20"/>
                                          </p:val>
                                        </p:tav>
                                        <p:tav tm="50000">
                                          <p:val>
                                            <p:strVal val="#ppt_h/20"/>
                                          </p:val>
                                        </p:tav>
                                        <p:tav tm="100000">
                                          <p:val>
                                            <p:strVal val="#ppt_h"/>
                                          </p:val>
                                        </p:tav>
                                      </p:tavLst>
                                    </p:anim>
                                    <p:anim calcmode="lin" valueType="num">
                                      <p:cBhvr>
                                        <p:cTn id="59" dur="500" fill="hold"/>
                                        <p:tgtEl>
                                          <p:spTgt spid="813069"/>
                                        </p:tgtEl>
                                        <p:attrNameLst>
                                          <p:attrName>ppt_w</p:attrName>
                                        </p:attrNameLst>
                                      </p:cBhvr>
                                      <p:tavLst>
                                        <p:tav tm="0">
                                          <p:val>
                                            <p:strVal val="#ppt_w+.3"/>
                                          </p:val>
                                        </p:tav>
                                        <p:tav tm="50000">
                                          <p:val>
                                            <p:strVal val="#ppt_w+.3"/>
                                          </p:val>
                                        </p:tav>
                                        <p:tav tm="100000">
                                          <p:val>
                                            <p:strVal val="#ppt_w"/>
                                          </p:val>
                                        </p:tav>
                                      </p:tavLst>
                                    </p:anim>
                                    <p:anim calcmode="lin" valueType="num">
                                      <p:cBhvr>
                                        <p:cTn id="60" dur="500" fill="hold"/>
                                        <p:tgtEl>
                                          <p:spTgt spid="813069"/>
                                        </p:tgtEl>
                                        <p:attrNameLst>
                                          <p:attrName>ppt_x</p:attrName>
                                        </p:attrNameLst>
                                      </p:cBhvr>
                                      <p:tavLst>
                                        <p:tav tm="0">
                                          <p:val>
                                            <p:strVal val="#ppt_x-.3"/>
                                          </p:val>
                                        </p:tav>
                                        <p:tav tm="50000">
                                          <p:val>
                                            <p:strVal val="#ppt_x"/>
                                          </p:val>
                                        </p:tav>
                                        <p:tav tm="100000">
                                          <p:val>
                                            <p:strVal val="#ppt_x"/>
                                          </p:val>
                                        </p:tav>
                                      </p:tavLst>
                                    </p:anim>
                                    <p:anim calcmode="lin" valueType="num">
                                      <p:cBhvr>
                                        <p:cTn id="61" dur="500" fill="hold"/>
                                        <p:tgtEl>
                                          <p:spTgt spid="813069"/>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39" presetClass="entr" presetSubtype="0" accel="100000" fill="hold" grpId="0" nodeType="clickEffect">
                                  <p:stCondLst>
                                    <p:cond delay="0"/>
                                  </p:stCondLst>
                                  <p:childTnLst>
                                    <p:set>
                                      <p:cBhvr>
                                        <p:cTn id="65" dur="1" fill="hold">
                                          <p:stCondLst>
                                            <p:cond delay="0"/>
                                          </p:stCondLst>
                                        </p:cTn>
                                        <p:tgtEl>
                                          <p:spTgt spid="813070"/>
                                        </p:tgtEl>
                                        <p:attrNameLst>
                                          <p:attrName>style.visibility</p:attrName>
                                        </p:attrNameLst>
                                      </p:cBhvr>
                                      <p:to>
                                        <p:strVal val="visible"/>
                                      </p:to>
                                    </p:set>
                                    <p:anim calcmode="lin" valueType="num">
                                      <p:cBhvr>
                                        <p:cTn id="66" dur="500" fill="hold"/>
                                        <p:tgtEl>
                                          <p:spTgt spid="813070"/>
                                        </p:tgtEl>
                                        <p:attrNameLst>
                                          <p:attrName>ppt_h</p:attrName>
                                        </p:attrNameLst>
                                      </p:cBhvr>
                                      <p:tavLst>
                                        <p:tav tm="0">
                                          <p:val>
                                            <p:strVal val="#ppt_h/20"/>
                                          </p:val>
                                        </p:tav>
                                        <p:tav tm="50000">
                                          <p:val>
                                            <p:strVal val="#ppt_h/20"/>
                                          </p:val>
                                        </p:tav>
                                        <p:tav tm="100000">
                                          <p:val>
                                            <p:strVal val="#ppt_h"/>
                                          </p:val>
                                        </p:tav>
                                      </p:tavLst>
                                    </p:anim>
                                    <p:anim calcmode="lin" valueType="num">
                                      <p:cBhvr>
                                        <p:cTn id="67" dur="500" fill="hold"/>
                                        <p:tgtEl>
                                          <p:spTgt spid="813070"/>
                                        </p:tgtEl>
                                        <p:attrNameLst>
                                          <p:attrName>ppt_w</p:attrName>
                                        </p:attrNameLst>
                                      </p:cBhvr>
                                      <p:tavLst>
                                        <p:tav tm="0">
                                          <p:val>
                                            <p:strVal val="#ppt_w+.3"/>
                                          </p:val>
                                        </p:tav>
                                        <p:tav tm="50000">
                                          <p:val>
                                            <p:strVal val="#ppt_w+.3"/>
                                          </p:val>
                                        </p:tav>
                                        <p:tav tm="100000">
                                          <p:val>
                                            <p:strVal val="#ppt_w"/>
                                          </p:val>
                                        </p:tav>
                                      </p:tavLst>
                                    </p:anim>
                                    <p:anim calcmode="lin" valueType="num">
                                      <p:cBhvr>
                                        <p:cTn id="68" dur="500" fill="hold"/>
                                        <p:tgtEl>
                                          <p:spTgt spid="813070"/>
                                        </p:tgtEl>
                                        <p:attrNameLst>
                                          <p:attrName>ppt_x</p:attrName>
                                        </p:attrNameLst>
                                      </p:cBhvr>
                                      <p:tavLst>
                                        <p:tav tm="0">
                                          <p:val>
                                            <p:strVal val="#ppt_x-.3"/>
                                          </p:val>
                                        </p:tav>
                                        <p:tav tm="50000">
                                          <p:val>
                                            <p:strVal val="#ppt_x"/>
                                          </p:val>
                                        </p:tav>
                                        <p:tav tm="100000">
                                          <p:val>
                                            <p:strVal val="#ppt_x"/>
                                          </p:val>
                                        </p:tav>
                                      </p:tavLst>
                                    </p:anim>
                                    <p:anim calcmode="lin" valueType="num">
                                      <p:cBhvr>
                                        <p:cTn id="69" dur="500" fill="hold"/>
                                        <p:tgtEl>
                                          <p:spTgt spid="8130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3060" grpId="0" build="p"/>
      <p:bldP spid="813061" grpId="0"/>
      <p:bldP spid="813062" grpId="0" animBg="1" autoUpdateAnimBg="0"/>
      <p:bldP spid="813065" grpId="0"/>
      <p:bldP spid="813067" grpId="0"/>
      <p:bldP spid="813069" grpId="0"/>
      <p:bldP spid="81307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smtClean="0"/>
              <a:t>Pressure</a:t>
            </a:r>
          </a:p>
        </p:txBody>
      </p:sp>
      <p:sp>
        <p:nvSpPr>
          <p:cNvPr id="802822" name="Rectangle 6"/>
          <p:cNvSpPr>
            <a:spLocks noGrp="1" noChangeArrowheads="1"/>
          </p:cNvSpPr>
          <p:nvPr>
            <p:ph type="body" idx="1"/>
          </p:nvPr>
        </p:nvSpPr>
        <p:spPr/>
        <p:txBody>
          <a:bodyPr/>
          <a:lstStyle/>
          <a:p>
            <a:pPr eaLnBrk="1" hangingPunct="1">
              <a:spcBef>
                <a:spcPct val="50000"/>
              </a:spcBef>
              <a:buFontTx/>
              <a:buNone/>
              <a:defRPr/>
            </a:pPr>
            <a:r>
              <a:rPr lang="en-US" b="1" i="1" smtClean="0">
                <a:solidFill>
                  <a:schemeClr val="accent2"/>
                </a:solidFill>
                <a:effectLst>
                  <a:outerShdw blurRad="38100" dist="38100" dir="2700000" algn="tl">
                    <a:srgbClr val="C0C0C0"/>
                  </a:outerShdw>
                </a:effectLst>
              </a:rPr>
              <a:t>KEY UNITS AT SEA LEVEL</a:t>
            </a:r>
          </a:p>
          <a:p>
            <a:pPr lvl="1" eaLnBrk="1" hangingPunct="1">
              <a:spcBef>
                <a:spcPct val="50000"/>
              </a:spcBef>
              <a:buFontTx/>
              <a:buNone/>
              <a:defRPr/>
            </a:pPr>
            <a:r>
              <a:rPr lang="en-US" smtClean="0"/>
              <a:t>101.325 kPa (kilopascal)</a:t>
            </a:r>
          </a:p>
          <a:p>
            <a:pPr lvl="1" eaLnBrk="1" hangingPunct="1">
              <a:spcBef>
                <a:spcPct val="50000"/>
              </a:spcBef>
              <a:buFontTx/>
              <a:buNone/>
              <a:defRPr/>
            </a:pPr>
            <a:r>
              <a:rPr lang="en-US" smtClean="0"/>
              <a:t>1 atm </a:t>
            </a:r>
          </a:p>
          <a:p>
            <a:pPr lvl="1" eaLnBrk="1" hangingPunct="1">
              <a:spcBef>
                <a:spcPct val="50000"/>
              </a:spcBef>
              <a:buFontTx/>
              <a:buNone/>
              <a:defRPr/>
            </a:pPr>
            <a:r>
              <a:rPr lang="en-US" smtClean="0"/>
              <a:t>760 mm Hg</a:t>
            </a:r>
          </a:p>
          <a:p>
            <a:pPr lvl="1" eaLnBrk="1" hangingPunct="1">
              <a:spcBef>
                <a:spcPct val="50000"/>
              </a:spcBef>
              <a:buFontTx/>
              <a:buNone/>
              <a:defRPr/>
            </a:pPr>
            <a:r>
              <a:rPr lang="en-US" smtClean="0"/>
              <a:t>760 torr </a:t>
            </a:r>
          </a:p>
          <a:p>
            <a:pPr lvl="1" eaLnBrk="1" hangingPunct="1">
              <a:spcBef>
                <a:spcPct val="50000"/>
              </a:spcBef>
              <a:buFontTx/>
              <a:buNone/>
              <a:defRPr/>
            </a:pPr>
            <a:r>
              <a:rPr lang="en-US" smtClean="0"/>
              <a:t>14.7 psi</a:t>
            </a:r>
          </a:p>
        </p:txBody>
      </p:sp>
      <p:sp>
        <p:nvSpPr>
          <p:cNvPr id="18437" name="Rectangle 7"/>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grpSp>
        <p:nvGrpSpPr>
          <p:cNvPr id="2" name="Group 11"/>
          <p:cNvGrpSpPr>
            <a:grpSpLocks/>
          </p:cNvGrpSpPr>
          <p:nvPr/>
        </p:nvGrpSpPr>
        <p:grpSpPr bwMode="auto">
          <a:xfrm>
            <a:off x="4191000" y="3505200"/>
            <a:ext cx="3403600" cy="2667000"/>
            <a:chOff x="3059" y="1968"/>
            <a:chExt cx="2144" cy="1680"/>
          </a:xfrm>
        </p:grpSpPr>
        <p:sp>
          <p:nvSpPr>
            <p:cNvPr id="18441" name="AutoShape 9"/>
            <p:cNvSpPr>
              <a:spLocks noChangeArrowheads="1"/>
            </p:cNvSpPr>
            <p:nvPr/>
          </p:nvSpPr>
          <p:spPr bwMode="auto">
            <a:xfrm>
              <a:off x="3059" y="1968"/>
              <a:ext cx="2144" cy="1680"/>
            </a:xfrm>
            <a:prstGeom prst="star16">
              <a:avLst>
                <a:gd name="adj" fmla="val 37500"/>
              </a:avLst>
            </a:prstGeom>
            <a:solidFill>
              <a:srgbClr val="B3C5FF"/>
            </a:solidFill>
            <a:ln w="28575">
              <a:solidFill>
                <a:srgbClr val="000000"/>
              </a:solidFill>
              <a:miter lim="800000"/>
              <a:headEnd/>
              <a:tailEnd/>
            </a:ln>
          </p:spPr>
          <p:txBody>
            <a:bodyPr wrap="none" anchor="ctr"/>
            <a:lstStyle/>
            <a:p>
              <a:pPr eaLnBrk="0" hangingPunct="0"/>
              <a:endParaRPr lang="en-US" sz="2400">
                <a:latin typeface="Times New Roman" pitchFamily="18" charset="0"/>
              </a:endParaRPr>
            </a:p>
          </p:txBody>
        </p:sp>
        <p:graphicFrame>
          <p:nvGraphicFramePr>
            <p:cNvPr id="18434" name="Object 10"/>
            <p:cNvGraphicFramePr>
              <a:graphicFrameLocks noChangeAspect="1"/>
            </p:cNvGraphicFramePr>
            <p:nvPr/>
          </p:nvGraphicFramePr>
          <p:xfrm>
            <a:off x="3360" y="2314"/>
            <a:ext cx="1492" cy="1007"/>
          </p:xfrm>
          <a:graphic>
            <a:graphicData uri="http://schemas.openxmlformats.org/presentationml/2006/ole">
              <mc:AlternateContent xmlns:mc="http://schemas.openxmlformats.org/markup-compatibility/2006">
                <mc:Choice xmlns:v="urn:schemas-microsoft-com:vml" Requires="v">
                  <p:oleObj spid="_x0000_s18436" name="Equation" r:id="rId4" imgW="672840" imgH="393480" progId="Equation.3">
                    <p:embed/>
                  </p:oleObj>
                </mc:Choice>
                <mc:Fallback>
                  <p:oleObj name="Equation" r:id="rId4" imgW="672840" imgH="393480" progId="Equation.3">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0" y="2314"/>
                          <a:ext cx="1492" cy="10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18439" name="Picture 12" descr="sealevel"/>
          <p:cNvPicPr>
            <a:picLocks noChangeAspect="1" noChangeArrowheads="1"/>
          </p:cNvPicPr>
          <p:nvPr/>
        </p:nvPicPr>
        <p:blipFill>
          <a:blip r:embed="rId6" cstate="print"/>
          <a:srcRect b="5833"/>
          <a:stretch>
            <a:fillRect/>
          </a:stretch>
        </p:blipFill>
        <p:spPr bwMode="auto">
          <a:xfrm>
            <a:off x="7315200" y="228600"/>
            <a:ext cx="1533525" cy="2590800"/>
          </a:xfrm>
          <a:prstGeom prst="rect">
            <a:avLst/>
          </a:prstGeom>
          <a:noFill/>
          <a:ln w="9525">
            <a:noFill/>
            <a:miter lim="800000"/>
            <a:headEnd/>
            <a:tailEnd/>
          </a:ln>
        </p:spPr>
      </p:pic>
      <p:sp>
        <p:nvSpPr>
          <p:cNvPr id="18440" name="Text Box 13"/>
          <p:cNvSpPr txBox="1">
            <a:spLocks noChangeArrowheads="1"/>
          </p:cNvSpPr>
          <p:nvPr/>
        </p:nvSpPr>
        <p:spPr bwMode="auto">
          <a:xfrm>
            <a:off x="7543800" y="2819400"/>
            <a:ext cx="1017588" cy="336550"/>
          </a:xfrm>
          <a:prstGeom prst="rect">
            <a:avLst/>
          </a:prstGeom>
          <a:noFill/>
          <a:ln w="9525">
            <a:noFill/>
            <a:miter lim="800000"/>
            <a:headEnd/>
            <a:tailEnd/>
          </a:ln>
        </p:spPr>
        <p:txBody>
          <a:bodyPr wrap="none">
            <a:spAutoFit/>
          </a:bodyPr>
          <a:lstStyle/>
          <a:p>
            <a:pPr algn="l"/>
            <a:r>
              <a:rPr lang="en-US" sz="1600"/>
              <a:t>Sea level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Freeform 42"/>
          <p:cNvSpPr>
            <a:spLocks/>
          </p:cNvSpPr>
          <p:nvPr/>
        </p:nvSpPr>
        <p:spPr bwMode="auto">
          <a:xfrm>
            <a:off x="2590800" y="3128963"/>
            <a:ext cx="209550" cy="2990850"/>
          </a:xfrm>
          <a:custGeom>
            <a:avLst/>
            <a:gdLst>
              <a:gd name="T0" fmla="*/ 4762 w 132"/>
              <a:gd name="T1" fmla="*/ 2990850 h 1884"/>
              <a:gd name="T2" fmla="*/ 0 w 132"/>
              <a:gd name="T3" fmla="*/ 61913 h 1884"/>
              <a:gd name="T4" fmla="*/ 23812 w 132"/>
              <a:gd name="T5" fmla="*/ 41275 h 1884"/>
              <a:gd name="T6" fmla="*/ 46037 w 132"/>
              <a:gd name="T7" fmla="*/ 22225 h 1884"/>
              <a:gd name="T8" fmla="*/ 76200 w 132"/>
              <a:gd name="T9" fmla="*/ 9525 h 1884"/>
              <a:gd name="T10" fmla="*/ 109537 w 132"/>
              <a:gd name="T11" fmla="*/ 0 h 1884"/>
              <a:gd name="T12" fmla="*/ 147637 w 132"/>
              <a:gd name="T13" fmla="*/ 14288 h 1884"/>
              <a:gd name="T14" fmla="*/ 169862 w 132"/>
              <a:gd name="T15" fmla="*/ 33338 h 1884"/>
              <a:gd name="T16" fmla="*/ 185737 w 132"/>
              <a:gd name="T17" fmla="*/ 46038 h 1884"/>
              <a:gd name="T18" fmla="*/ 209550 w 132"/>
              <a:gd name="T19" fmla="*/ 66675 h 1884"/>
              <a:gd name="T20" fmla="*/ 204788 w 132"/>
              <a:gd name="T21" fmla="*/ 2986088 h 1884"/>
              <a:gd name="T22" fmla="*/ 4762 w 132"/>
              <a:gd name="T23" fmla="*/ 2990850 h 18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2"/>
              <a:gd name="T37" fmla="*/ 0 h 1884"/>
              <a:gd name="T38" fmla="*/ 132 w 132"/>
              <a:gd name="T39" fmla="*/ 1884 h 18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2" h="1884">
                <a:moveTo>
                  <a:pt x="3" y="1884"/>
                </a:moveTo>
                <a:lnTo>
                  <a:pt x="0" y="39"/>
                </a:lnTo>
                <a:lnTo>
                  <a:pt x="15" y="26"/>
                </a:lnTo>
                <a:lnTo>
                  <a:pt x="29" y="14"/>
                </a:lnTo>
                <a:lnTo>
                  <a:pt x="48" y="6"/>
                </a:lnTo>
                <a:lnTo>
                  <a:pt x="69" y="0"/>
                </a:lnTo>
                <a:lnTo>
                  <a:pt x="93" y="9"/>
                </a:lnTo>
                <a:lnTo>
                  <a:pt x="107" y="21"/>
                </a:lnTo>
                <a:lnTo>
                  <a:pt x="117" y="29"/>
                </a:lnTo>
                <a:lnTo>
                  <a:pt x="132" y="42"/>
                </a:lnTo>
                <a:lnTo>
                  <a:pt x="129" y="1881"/>
                </a:lnTo>
                <a:lnTo>
                  <a:pt x="3" y="1884"/>
                </a:lnTo>
                <a:close/>
              </a:path>
            </a:pathLst>
          </a:custGeom>
          <a:gradFill rotWithShape="1">
            <a:gsLst>
              <a:gs pos="0">
                <a:srgbClr val="C0C0C0"/>
              </a:gs>
              <a:gs pos="50000">
                <a:srgbClr val="F8F8F8"/>
              </a:gs>
              <a:gs pos="100000">
                <a:srgbClr val="C0C0C0"/>
              </a:gs>
            </a:gsLst>
            <a:lin ang="0" scaled="1"/>
          </a:gradFill>
          <a:ln w="9525">
            <a:noFill/>
            <a:round/>
            <a:headEnd/>
            <a:tailEnd/>
          </a:ln>
        </p:spPr>
        <p:txBody>
          <a:bodyPr/>
          <a:lstStyle/>
          <a:p>
            <a:endParaRPr lang="en-US"/>
          </a:p>
        </p:txBody>
      </p:sp>
      <p:sp>
        <p:nvSpPr>
          <p:cNvPr id="745476" name="Rectangle 4"/>
          <p:cNvSpPr>
            <a:spLocks noGrp="1" noChangeArrowheads="1"/>
          </p:cNvSpPr>
          <p:nvPr>
            <p:ph type="title"/>
          </p:nvPr>
        </p:nvSpPr>
        <p:spPr>
          <a:xfrm>
            <a:off x="685800" y="76200"/>
            <a:ext cx="7772400" cy="1143000"/>
          </a:xfrm>
        </p:spPr>
        <p:txBody>
          <a:bodyPr/>
          <a:lstStyle/>
          <a:p>
            <a:pPr eaLnBrk="1" hangingPunct="1"/>
            <a:r>
              <a:rPr lang="en-US" sz="4000" smtClean="0"/>
              <a:t>How to Measure Pressure</a:t>
            </a:r>
          </a:p>
        </p:txBody>
      </p:sp>
      <p:grpSp>
        <p:nvGrpSpPr>
          <p:cNvPr id="2" name="Group 29"/>
          <p:cNvGrpSpPr>
            <a:grpSpLocks/>
          </p:cNvGrpSpPr>
          <p:nvPr/>
        </p:nvGrpSpPr>
        <p:grpSpPr bwMode="auto">
          <a:xfrm>
            <a:off x="4445000" y="3016250"/>
            <a:ext cx="3784600" cy="3232150"/>
            <a:chOff x="3056" y="1713"/>
            <a:chExt cx="2384" cy="2036"/>
          </a:xfrm>
        </p:grpSpPr>
        <p:pic>
          <p:nvPicPr>
            <p:cNvPr id="111936" name="Picture 30" descr="barometer - aneroid"/>
            <p:cNvPicPr>
              <a:picLocks noChangeAspect="1" noChangeArrowheads="1"/>
            </p:cNvPicPr>
            <p:nvPr/>
          </p:nvPicPr>
          <p:blipFill>
            <a:blip r:embed="rId3" cstate="print"/>
            <a:srcRect/>
            <a:stretch>
              <a:fillRect/>
            </a:stretch>
          </p:blipFill>
          <p:spPr bwMode="auto">
            <a:xfrm>
              <a:off x="3056" y="1713"/>
              <a:ext cx="2384" cy="1793"/>
            </a:xfrm>
            <a:prstGeom prst="rect">
              <a:avLst/>
            </a:prstGeom>
            <a:noFill/>
            <a:ln w="28575">
              <a:solidFill>
                <a:srgbClr val="001932"/>
              </a:solidFill>
              <a:miter lim="800000"/>
              <a:headEnd/>
              <a:tailEnd/>
            </a:ln>
          </p:spPr>
        </p:pic>
        <p:sp>
          <p:nvSpPr>
            <p:cNvPr id="111937" name="Rectangle 31"/>
            <p:cNvSpPr>
              <a:spLocks noChangeArrowheads="1"/>
            </p:cNvSpPr>
            <p:nvPr/>
          </p:nvSpPr>
          <p:spPr bwMode="auto">
            <a:xfrm>
              <a:off x="3519" y="3499"/>
              <a:ext cx="1458" cy="250"/>
            </a:xfrm>
            <a:prstGeom prst="rect">
              <a:avLst/>
            </a:prstGeom>
            <a:noFill/>
            <a:ln w="9525">
              <a:noFill/>
              <a:miter lim="800000"/>
              <a:headEnd/>
              <a:tailEnd/>
            </a:ln>
          </p:spPr>
          <p:txBody>
            <a:bodyPr wrap="none">
              <a:spAutoFit/>
            </a:bodyPr>
            <a:lstStyle/>
            <a:p>
              <a:pPr algn="l" eaLnBrk="0" hangingPunct="0"/>
              <a:r>
                <a:rPr lang="en-US" sz="2000"/>
                <a:t>Aneroid Barometer</a:t>
              </a:r>
            </a:p>
          </p:txBody>
        </p:sp>
      </p:grpSp>
      <p:sp>
        <p:nvSpPr>
          <p:cNvPr id="111621" name="Rectangle 32"/>
          <p:cNvSpPr>
            <a:spLocks noChangeArrowheads="1"/>
          </p:cNvSpPr>
          <p:nvPr/>
        </p:nvSpPr>
        <p:spPr bwMode="auto">
          <a:xfrm>
            <a:off x="5413375" y="6597650"/>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
        <p:nvSpPr>
          <p:cNvPr id="745506" name="Rectangle 34"/>
          <p:cNvSpPr>
            <a:spLocks noChangeArrowheads="1"/>
          </p:cNvSpPr>
          <p:nvPr/>
        </p:nvSpPr>
        <p:spPr bwMode="auto">
          <a:xfrm>
            <a:off x="1219200" y="1050925"/>
            <a:ext cx="7924800" cy="4419600"/>
          </a:xfrm>
          <a:prstGeom prst="rect">
            <a:avLst/>
          </a:prstGeom>
          <a:noFill/>
          <a:ln w="9525">
            <a:noFill/>
            <a:miter lim="800000"/>
            <a:headEnd/>
            <a:tailEnd/>
          </a:ln>
        </p:spPr>
        <p:txBody>
          <a:bodyPr/>
          <a:lstStyle/>
          <a:p>
            <a:pPr marL="342900" indent="-342900" algn="l">
              <a:spcBef>
                <a:spcPct val="20000"/>
              </a:spcBef>
            </a:pPr>
            <a:r>
              <a:rPr lang="en-US" sz="3200" b="1"/>
              <a:t>Barometer</a:t>
            </a:r>
            <a:endParaRPr lang="en-US" sz="3200"/>
          </a:p>
          <a:p>
            <a:pPr marL="742950" lvl="1" indent="-285750" algn="l">
              <a:spcBef>
                <a:spcPct val="10000"/>
              </a:spcBef>
              <a:buFontTx/>
              <a:buChar char="–"/>
            </a:pPr>
            <a:r>
              <a:rPr lang="en-US" sz="2800"/>
              <a:t>measures atmospheric pressure</a:t>
            </a:r>
          </a:p>
        </p:txBody>
      </p:sp>
      <p:sp>
        <p:nvSpPr>
          <p:cNvPr id="111623" name="Text Box 35"/>
          <p:cNvSpPr txBox="1">
            <a:spLocks noChangeArrowheads="1"/>
          </p:cNvSpPr>
          <p:nvPr/>
        </p:nvSpPr>
        <p:spPr bwMode="auto">
          <a:xfrm>
            <a:off x="1600200" y="3352800"/>
            <a:ext cx="758825" cy="274638"/>
          </a:xfrm>
          <a:prstGeom prst="rect">
            <a:avLst/>
          </a:prstGeom>
          <a:solidFill>
            <a:schemeClr val="bg1"/>
          </a:solidFill>
          <a:ln w="9525">
            <a:noFill/>
            <a:miter lim="800000"/>
            <a:headEnd/>
            <a:tailEnd/>
          </a:ln>
        </p:spPr>
        <p:txBody>
          <a:bodyPr wrap="none">
            <a:spAutoFit/>
          </a:bodyPr>
          <a:lstStyle/>
          <a:p>
            <a:pPr algn="l"/>
            <a:r>
              <a:rPr lang="en-US" b="1"/>
              <a:t>vacuum</a:t>
            </a:r>
          </a:p>
        </p:txBody>
      </p:sp>
      <p:sp>
        <p:nvSpPr>
          <p:cNvPr id="111624" name="Freeform 36"/>
          <p:cNvSpPr>
            <a:spLocks/>
          </p:cNvSpPr>
          <p:nvPr/>
        </p:nvSpPr>
        <p:spPr bwMode="auto">
          <a:xfrm>
            <a:off x="2019300" y="6015038"/>
            <a:ext cx="1314450" cy="381000"/>
          </a:xfrm>
          <a:custGeom>
            <a:avLst/>
            <a:gdLst>
              <a:gd name="T0" fmla="*/ 0 w 828"/>
              <a:gd name="T1" fmla="*/ 0 h 240"/>
              <a:gd name="T2" fmla="*/ 1314450 w 828"/>
              <a:gd name="T3" fmla="*/ 0 h 240"/>
              <a:gd name="T4" fmla="*/ 995363 w 828"/>
              <a:gd name="T5" fmla="*/ 376238 h 240"/>
              <a:gd name="T6" fmla="*/ 333375 w 828"/>
              <a:gd name="T7" fmla="*/ 381000 h 240"/>
              <a:gd name="T8" fmla="*/ 0 w 828"/>
              <a:gd name="T9" fmla="*/ 0 h 240"/>
              <a:gd name="T10" fmla="*/ 0 60000 65536"/>
              <a:gd name="T11" fmla="*/ 0 60000 65536"/>
              <a:gd name="T12" fmla="*/ 0 60000 65536"/>
              <a:gd name="T13" fmla="*/ 0 60000 65536"/>
              <a:gd name="T14" fmla="*/ 0 60000 65536"/>
              <a:gd name="T15" fmla="*/ 0 w 828"/>
              <a:gd name="T16" fmla="*/ 0 h 240"/>
              <a:gd name="T17" fmla="*/ 828 w 828"/>
              <a:gd name="T18" fmla="*/ 240 h 240"/>
            </a:gdLst>
            <a:ahLst/>
            <a:cxnLst>
              <a:cxn ang="T10">
                <a:pos x="T0" y="T1"/>
              </a:cxn>
              <a:cxn ang="T11">
                <a:pos x="T2" y="T3"/>
              </a:cxn>
              <a:cxn ang="T12">
                <a:pos x="T4" y="T5"/>
              </a:cxn>
              <a:cxn ang="T13">
                <a:pos x="T6" y="T7"/>
              </a:cxn>
              <a:cxn ang="T14">
                <a:pos x="T8" y="T9"/>
              </a:cxn>
            </a:cxnLst>
            <a:rect l="T15" t="T16" r="T17" b="T18"/>
            <a:pathLst>
              <a:path w="828" h="240">
                <a:moveTo>
                  <a:pt x="0" y="0"/>
                </a:moveTo>
                <a:lnTo>
                  <a:pt x="828" y="0"/>
                </a:lnTo>
                <a:lnTo>
                  <a:pt x="627" y="237"/>
                </a:lnTo>
                <a:lnTo>
                  <a:pt x="210" y="240"/>
                </a:lnTo>
                <a:lnTo>
                  <a:pt x="0" y="0"/>
                </a:lnTo>
                <a:close/>
              </a:path>
            </a:pathLst>
          </a:custGeom>
          <a:noFill/>
          <a:ln w="9525">
            <a:solidFill>
              <a:schemeClr val="tx1"/>
            </a:solidFill>
            <a:round/>
            <a:headEnd/>
            <a:tailEnd/>
          </a:ln>
        </p:spPr>
        <p:txBody>
          <a:bodyPr/>
          <a:lstStyle/>
          <a:p>
            <a:endParaRPr lang="en-US"/>
          </a:p>
        </p:txBody>
      </p:sp>
      <p:sp>
        <p:nvSpPr>
          <p:cNvPr id="111625" name="Freeform 39"/>
          <p:cNvSpPr>
            <a:spLocks/>
          </p:cNvSpPr>
          <p:nvPr/>
        </p:nvSpPr>
        <p:spPr bwMode="auto">
          <a:xfrm>
            <a:off x="2181225" y="6110288"/>
            <a:ext cx="1003300" cy="238125"/>
          </a:xfrm>
          <a:custGeom>
            <a:avLst/>
            <a:gdLst>
              <a:gd name="T0" fmla="*/ 0 w 632"/>
              <a:gd name="T1" fmla="*/ 0 h 150"/>
              <a:gd name="T2" fmla="*/ 1003300 w 632"/>
              <a:gd name="T3" fmla="*/ 0 h 150"/>
              <a:gd name="T4" fmla="*/ 800100 w 632"/>
              <a:gd name="T5" fmla="*/ 238125 h 150"/>
              <a:gd name="T6" fmla="*/ 203200 w 632"/>
              <a:gd name="T7" fmla="*/ 238125 h 150"/>
              <a:gd name="T8" fmla="*/ 0 w 632"/>
              <a:gd name="T9" fmla="*/ 0 h 150"/>
              <a:gd name="T10" fmla="*/ 0 60000 65536"/>
              <a:gd name="T11" fmla="*/ 0 60000 65536"/>
              <a:gd name="T12" fmla="*/ 0 60000 65536"/>
              <a:gd name="T13" fmla="*/ 0 60000 65536"/>
              <a:gd name="T14" fmla="*/ 0 60000 65536"/>
              <a:gd name="T15" fmla="*/ 0 w 632"/>
              <a:gd name="T16" fmla="*/ 0 h 150"/>
              <a:gd name="T17" fmla="*/ 632 w 632"/>
              <a:gd name="T18" fmla="*/ 150 h 150"/>
            </a:gdLst>
            <a:ahLst/>
            <a:cxnLst>
              <a:cxn ang="T10">
                <a:pos x="T0" y="T1"/>
              </a:cxn>
              <a:cxn ang="T11">
                <a:pos x="T2" y="T3"/>
              </a:cxn>
              <a:cxn ang="T12">
                <a:pos x="T4" y="T5"/>
              </a:cxn>
              <a:cxn ang="T13">
                <a:pos x="T6" y="T7"/>
              </a:cxn>
              <a:cxn ang="T14">
                <a:pos x="T8" y="T9"/>
              </a:cxn>
            </a:cxnLst>
            <a:rect l="T15" t="T16" r="T17" b="T18"/>
            <a:pathLst>
              <a:path w="632" h="150">
                <a:moveTo>
                  <a:pt x="0" y="0"/>
                </a:moveTo>
                <a:lnTo>
                  <a:pt x="632" y="0"/>
                </a:lnTo>
                <a:lnTo>
                  <a:pt x="504" y="150"/>
                </a:lnTo>
                <a:lnTo>
                  <a:pt x="128" y="150"/>
                </a:lnTo>
                <a:lnTo>
                  <a:pt x="0" y="0"/>
                </a:lnTo>
                <a:close/>
              </a:path>
            </a:pathLst>
          </a:custGeom>
          <a:gradFill rotWithShape="1">
            <a:gsLst>
              <a:gs pos="0">
                <a:srgbClr val="F8F8F8"/>
              </a:gs>
              <a:gs pos="100000">
                <a:srgbClr val="C0C0C0"/>
              </a:gs>
            </a:gsLst>
            <a:lin ang="5400000" scaled="1"/>
          </a:gradFill>
          <a:ln w="6350">
            <a:solidFill>
              <a:schemeClr val="tx1"/>
            </a:solidFill>
            <a:round/>
            <a:headEnd/>
            <a:tailEnd/>
          </a:ln>
        </p:spPr>
        <p:txBody>
          <a:bodyPr/>
          <a:lstStyle/>
          <a:p>
            <a:endParaRPr lang="en-US"/>
          </a:p>
        </p:txBody>
      </p:sp>
      <p:sp>
        <p:nvSpPr>
          <p:cNvPr id="111626" name="AutoShape 40"/>
          <p:cNvSpPr>
            <a:spLocks noChangeArrowheads="1"/>
          </p:cNvSpPr>
          <p:nvPr/>
        </p:nvSpPr>
        <p:spPr bwMode="auto">
          <a:xfrm>
            <a:off x="2287588" y="4591050"/>
            <a:ext cx="158750" cy="1514475"/>
          </a:xfrm>
          <a:prstGeom prst="downArrow">
            <a:avLst>
              <a:gd name="adj1" fmla="val 50000"/>
              <a:gd name="adj2" fmla="val 183998"/>
            </a:avLst>
          </a:prstGeom>
          <a:noFill/>
          <a:ln w="9525">
            <a:solidFill>
              <a:schemeClr val="tx1"/>
            </a:solidFill>
            <a:miter lim="800000"/>
            <a:headEnd/>
            <a:tailEnd/>
          </a:ln>
        </p:spPr>
        <p:txBody>
          <a:bodyPr vert="eaVert" wrap="none" anchor="ctr"/>
          <a:lstStyle/>
          <a:p>
            <a:endParaRPr lang="en-US"/>
          </a:p>
        </p:txBody>
      </p:sp>
      <p:sp>
        <p:nvSpPr>
          <p:cNvPr id="111627" name="AutoShape 41"/>
          <p:cNvSpPr>
            <a:spLocks noChangeArrowheads="1"/>
          </p:cNvSpPr>
          <p:nvPr/>
        </p:nvSpPr>
        <p:spPr bwMode="auto">
          <a:xfrm>
            <a:off x="2605088" y="4592638"/>
            <a:ext cx="158750" cy="1514475"/>
          </a:xfrm>
          <a:prstGeom prst="downArrow">
            <a:avLst>
              <a:gd name="adj1" fmla="val 50000"/>
              <a:gd name="adj2" fmla="val 183998"/>
            </a:avLst>
          </a:prstGeom>
          <a:noFill/>
          <a:ln w="9525">
            <a:solidFill>
              <a:schemeClr val="tx1"/>
            </a:solidFill>
            <a:miter lim="800000"/>
            <a:headEnd/>
            <a:tailEnd/>
          </a:ln>
        </p:spPr>
        <p:txBody>
          <a:bodyPr vert="eaVert" wrap="none" anchor="ctr"/>
          <a:lstStyle/>
          <a:p>
            <a:endParaRPr lang="en-US"/>
          </a:p>
        </p:txBody>
      </p:sp>
      <p:sp>
        <p:nvSpPr>
          <p:cNvPr id="111628" name="Freeform 43"/>
          <p:cNvSpPr>
            <a:spLocks/>
          </p:cNvSpPr>
          <p:nvPr/>
        </p:nvSpPr>
        <p:spPr bwMode="auto">
          <a:xfrm>
            <a:off x="2593975" y="3124200"/>
            <a:ext cx="204788" cy="63500"/>
          </a:xfrm>
          <a:custGeom>
            <a:avLst/>
            <a:gdLst>
              <a:gd name="T0" fmla="*/ 0 w 129"/>
              <a:gd name="T1" fmla="*/ 61913 h 40"/>
              <a:gd name="T2" fmla="*/ 100013 w 129"/>
              <a:gd name="T3" fmla="*/ 0 h 40"/>
              <a:gd name="T4" fmla="*/ 204788 w 129"/>
              <a:gd name="T5" fmla="*/ 63500 h 40"/>
              <a:gd name="T6" fmla="*/ 0 60000 65536"/>
              <a:gd name="T7" fmla="*/ 0 60000 65536"/>
              <a:gd name="T8" fmla="*/ 0 60000 65536"/>
              <a:gd name="T9" fmla="*/ 0 w 129"/>
              <a:gd name="T10" fmla="*/ 0 h 40"/>
              <a:gd name="T11" fmla="*/ 129 w 129"/>
              <a:gd name="T12" fmla="*/ 40 h 40"/>
            </a:gdLst>
            <a:ahLst/>
            <a:cxnLst>
              <a:cxn ang="T6">
                <a:pos x="T0" y="T1"/>
              </a:cxn>
              <a:cxn ang="T7">
                <a:pos x="T2" y="T3"/>
              </a:cxn>
              <a:cxn ang="T8">
                <a:pos x="T4" y="T5"/>
              </a:cxn>
            </a:cxnLst>
            <a:rect l="T9" t="T10" r="T11" b="T12"/>
            <a:pathLst>
              <a:path w="129" h="40">
                <a:moveTo>
                  <a:pt x="0" y="39"/>
                </a:moveTo>
                <a:cubicBezTo>
                  <a:pt x="21" y="19"/>
                  <a:pt x="42" y="0"/>
                  <a:pt x="63" y="0"/>
                </a:cubicBezTo>
                <a:cubicBezTo>
                  <a:pt x="84" y="0"/>
                  <a:pt x="106" y="20"/>
                  <a:pt x="129" y="40"/>
                </a:cubicBezTo>
              </a:path>
            </a:pathLst>
          </a:custGeom>
          <a:noFill/>
          <a:ln w="9525">
            <a:solidFill>
              <a:schemeClr val="tx1"/>
            </a:solidFill>
            <a:round/>
            <a:headEnd/>
            <a:tailEnd/>
          </a:ln>
        </p:spPr>
        <p:txBody>
          <a:bodyPr/>
          <a:lstStyle/>
          <a:p>
            <a:endParaRPr lang="en-US"/>
          </a:p>
        </p:txBody>
      </p:sp>
      <p:sp>
        <p:nvSpPr>
          <p:cNvPr id="111629" name="Freeform 44"/>
          <p:cNvSpPr>
            <a:spLocks/>
          </p:cNvSpPr>
          <p:nvPr/>
        </p:nvSpPr>
        <p:spPr bwMode="auto">
          <a:xfrm>
            <a:off x="2595563" y="2390775"/>
            <a:ext cx="207962" cy="57150"/>
          </a:xfrm>
          <a:custGeom>
            <a:avLst/>
            <a:gdLst>
              <a:gd name="T0" fmla="*/ 0 w 131"/>
              <a:gd name="T1" fmla="*/ 52388 h 36"/>
              <a:gd name="T2" fmla="*/ 95250 w 131"/>
              <a:gd name="T3" fmla="*/ 0 h 36"/>
              <a:gd name="T4" fmla="*/ 207962 w 131"/>
              <a:gd name="T5" fmla="*/ 57150 h 36"/>
              <a:gd name="T6" fmla="*/ 0 60000 65536"/>
              <a:gd name="T7" fmla="*/ 0 60000 65536"/>
              <a:gd name="T8" fmla="*/ 0 60000 65536"/>
              <a:gd name="T9" fmla="*/ 0 w 131"/>
              <a:gd name="T10" fmla="*/ 0 h 36"/>
              <a:gd name="T11" fmla="*/ 131 w 131"/>
              <a:gd name="T12" fmla="*/ 36 h 36"/>
            </a:gdLst>
            <a:ahLst/>
            <a:cxnLst>
              <a:cxn ang="T6">
                <a:pos x="T0" y="T1"/>
              </a:cxn>
              <a:cxn ang="T7">
                <a:pos x="T2" y="T3"/>
              </a:cxn>
              <a:cxn ang="T8">
                <a:pos x="T4" y="T5"/>
              </a:cxn>
            </a:cxnLst>
            <a:rect l="T9" t="T10" r="T11" b="T12"/>
            <a:pathLst>
              <a:path w="131" h="36">
                <a:moveTo>
                  <a:pt x="0" y="33"/>
                </a:moveTo>
                <a:cubicBezTo>
                  <a:pt x="10" y="27"/>
                  <a:pt x="38" y="0"/>
                  <a:pt x="60" y="0"/>
                </a:cubicBezTo>
                <a:cubicBezTo>
                  <a:pt x="82" y="0"/>
                  <a:pt x="116" y="29"/>
                  <a:pt x="131" y="36"/>
                </a:cubicBezTo>
              </a:path>
            </a:pathLst>
          </a:custGeom>
          <a:noFill/>
          <a:ln w="9525">
            <a:solidFill>
              <a:schemeClr val="tx1"/>
            </a:solidFill>
            <a:round/>
            <a:headEnd/>
            <a:tailEnd/>
          </a:ln>
        </p:spPr>
        <p:txBody>
          <a:bodyPr/>
          <a:lstStyle/>
          <a:p>
            <a:endParaRPr lang="en-US"/>
          </a:p>
        </p:txBody>
      </p:sp>
      <p:sp>
        <p:nvSpPr>
          <p:cNvPr id="111630" name="Line 45"/>
          <p:cNvSpPr>
            <a:spLocks noChangeShapeType="1"/>
          </p:cNvSpPr>
          <p:nvPr/>
        </p:nvSpPr>
        <p:spPr bwMode="auto">
          <a:xfrm flipV="1">
            <a:off x="2586038" y="2447925"/>
            <a:ext cx="4762" cy="3657600"/>
          </a:xfrm>
          <a:prstGeom prst="line">
            <a:avLst/>
          </a:prstGeom>
          <a:noFill/>
          <a:ln w="9525">
            <a:solidFill>
              <a:schemeClr val="tx1"/>
            </a:solidFill>
            <a:round/>
            <a:headEnd/>
            <a:tailEnd/>
          </a:ln>
        </p:spPr>
        <p:txBody>
          <a:bodyPr/>
          <a:lstStyle/>
          <a:p>
            <a:endParaRPr lang="en-US"/>
          </a:p>
        </p:txBody>
      </p:sp>
      <p:sp>
        <p:nvSpPr>
          <p:cNvPr id="111631" name="Line 46"/>
          <p:cNvSpPr>
            <a:spLocks noChangeShapeType="1"/>
          </p:cNvSpPr>
          <p:nvPr/>
        </p:nvSpPr>
        <p:spPr bwMode="auto">
          <a:xfrm flipV="1">
            <a:off x="2800350" y="2447925"/>
            <a:ext cx="4763" cy="3657600"/>
          </a:xfrm>
          <a:prstGeom prst="line">
            <a:avLst/>
          </a:prstGeom>
          <a:noFill/>
          <a:ln w="9525">
            <a:solidFill>
              <a:schemeClr val="tx1"/>
            </a:solidFill>
            <a:round/>
            <a:headEnd/>
            <a:tailEnd/>
          </a:ln>
        </p:spPr>
        <p:txBody>
          <a:bodyPr/>
          <a:lstStyle/>
          <a:p>
            <a:endParaRPr lang="en-US"/>
          </a:p>
        </p:txBody>
      </p:sp>
      <p:sp>
        <p:nvSpPr>
          <p:cNvPr id="111632" name="Rectangle 47"/>
          <p:cNvSpPr>
            <a:spLocks noChangeArrowheads="1"/>
          </p:cNvSpPr>
          <p:nvPr/>
        </p:nvSpPr>
        <p:spPr bwMode="auto">
          <a:xfrm>
            <a:off x="2838450" y="2776538"/>
            <a:ext cx="166688" cy="3333750"/>
          </a:xfrm>
          <a:prstGeom prst="rect">
            <a:avLst/>
          </a:prstGeom>
          <a:solidFill>
            <a:srgbClr val="CC6600">
              <a:alpha val="67058"/>
            </a:srgbClr>
          </a:solidFill>
          <a:ln w="3175">
            <a:solidFill>
              <a:schemeClr val="tx1"/>
            </a:solidFill>
            <a:miter lim="800000"/>
            <a:headEnd/>
            <a:tailEnd/>
          </a:ln>
        </p:spPr>
        <p:txBody>
          <a:bodyPr wrap="none" anchor="ctr"/>
          <a:lstStyle/>
          <a:p>
            <a:endParaRPr lang="en-US"/>
          </a:p>
        </p:txBody>
      </p:sp>
      <p:sp>
        <p:nvSpPr>
          <p:cNvPr id="111633" name="Line 48"/>
          <p:cNvSpPr>
            <a:spLocks noChangeShapeType="1"/>
          </p:cNvSpPr>
          <p:nvPr/>
        </p:nvSpPr>
        <p:spPr bwMode="auto">
          <a:xfrm>
            <a:off x="2879725" y="2838450"/>
            <a:ext cx="115888" cy="0"/>
          </a:xfrm>
          <a:prstGeom prst="line">
            <a:avLst/>
          </a:prstGeom>
          <a:noFill/>
          <a:ln w="9525">
            <a:solidFill>
              <a:schemeClr val="tx1"/>
            </a:solidFill>
            <a:round/>
            <a:headEnd/>
            <a:tailEnd/>
          </a:ln>
        </p:spPr>
        <p:txBody>
          <a:bodyPr/>
          <a:lstStyle/>
          <a:p>
            <a:endParaRPr lang="en-US"/>
          </a:p>
        </p:txBody>
      </p:sp>
      <p:sp>
        <p:nvSpPr>
          <p:cNvPr id="111634" name="Line 49"/>
          <p:cNvSpPr>
            <a:spLocks noChangeShapeType="1"/>
          </p:cNvSpPr>
          <p:nvPr/>
        </p:nvSpPr>
        <p:spPr bwMode="auto">
          <a:xfrm>
            <a:off x="2879725" y="2990850"/>
            <a:ext cx="115888" cy="0"/>
          </a:xfrm>
          <a:prstGeom prst="line">
            <a:avLst/>
          </a:prstGeom>
          <a:noFill/>
          <a:ln w="9525">
            <a:solidFill>
              <a:schemeClr val="tx1"/>
            </a:solidFill>
            <a:round/>
            <a:headEnd/>
            <a:tailEnd/>
          </a:ln>
        </p:spPr>
        <p:txBody>
          <a:bodyPr/>
          <a:lstStyle/>
          <a:p>
            <a:endParaRPr lang="en-US"/>
          </a:p>
        </p:txBody>
      </p:sp>
      <p:sp>
        <p:nvSpPr>
          <p:cNvPr id="111635" name="Line 50"/>
          <p:cNvSpPr>
            <a:spLocks noChangeShapeType="1"/>
          </p:cNvSpPr>
          <p:nvPr/>
        </p:nvSpPr>
        <p:spPr bwMode="auto">
          <a:xfrm>
            <a:off x="2876550" y="3143250"/>
            <a:ext cx="115888" cy="0"/>
          </a:xfrm>
          <a:prstGeom prst="line">
            <a:avLst/>
          </a:prstGeom>
          <a:noFill/>
          <a:ln w="9525">
            <a:solidFill>
              <a:schemeClr val="tx1"/>
            </a:solidFill>
            <a:round/>
            <a:headEnd/>
            <a:tailEnd/>
          </a:ln>
        </p:spPr>
        <p:txBody>
          <a:bodyPr/>
          <a:lstStyle/>
          <a:p>
            <a:endParaRPr lang="en-US"/>
          </a:p>
        </p:txBody>
      </p:sp>
      <p:sp>
        <p:nvSpPr>
          <p:cNvPr id="111636" name="Line 51"/>
          <p:cNvSpPr>
            <a:spLocks noChangeShapeType="1"/>
          </p:cNvSpPr>
          <p:nvPr/>
        </p:nvSpPr>
        <p:spPr bwMode="auto">
          <a:xfrm>
            <a:off x="2876550" y="3295650"/>
            <a:ext cx="115888" cy="0"/>
          </a:xfrm>
          <a:prstGeom prst="line">
            <a:avLst/>
          </a:prstGeom>
          <a:noFill/>
          <a:ln w="9525">
            <a:solidFill>
              <a:schemeClr val="tx1"/>
            </a:solidFill>
            <a:round/>
            <a:headEnd/>
            <a:tailEnd/>
          </a:ln>
        </p:spPr>
        <p:txBody>
          <a:bodyPr/>
          <a:lstStyle/>
          <a:p>
            <a:endParaRPr lang="en-US"/>
          </a:p>
        </p:txBody>
      </p:sp>
      <p:sp>
        <p:nvSpPr>
          <p:cNvPr id="111637" name="Line 52"/>
          <p:cNvSpPr>
            <a:spLocks noChangeShapeType="1"/>
          </p:cNvSpPr>
          <p:nvPr/>
        </p:nvSpPr>
        <p:spPr bwMode="auto">
          <a:xfrm>
            <a:off x="2876550" y="3448050"/>
            <a:ext cx="115888" cy="0"/>
          </a:xfrm>
          <a:prstGeom prst="line">
            <a:avLst/>
          </a:prstGeom>
          <a:noFill/>
          <a:ln w="9525">
            <a:solidFill>
              <a:schemeClr val="tx1"/>
            </a:solidFill>
            <a:round/>
            <a:headEnd/>
            <a:tailEnd/>
          </a:ln>
        </p:spPr>
        <p:txBody>
          <a:bodyPr/>
          <a:lstStyle/>
          <a:p>
            <a:endParaRPr lang="en-US"/>
          </a:p>
        </p:txBody>
      </p:sp>
      <p:sp>
        <p:nvSpPr>
          <p:cNvPr id="111638" name="Line 53"/>
          <p:cNvSpPr>
            <a:spLocks noChangeShapeType="1"/>
          </p:cNvSpPr>
          <p:nvPr/>
        </p:nvSpPr>
        <p:spPr bwMode="auto">
          <a:xfrm>
            <a:off x="2870200" y="3600450"/>
            <a:ext cx="115888" cy="0"/>
          </a:xfrm>
          <a:prstGeom prst="line">
            <a:avLst/>
          </a:prstGeom>
          <a:noFill/>
          <a:ln w="9525">
            <a:solidFill>
              <a:schemeClr val="tx1"/>
            </a:solidFill>
            <a:round/>
            <a:headEnd/>
            <a:tailEnd/>
          </a:ln>
        </p:spPr>
        <p:txBody>
          <a:bodyPr/>
          <a:lstStyle/>
          <a:p>
            <a:endParaRPr lang="en-US"/>
          </a:p>
        </p:txBody>
      </p:sp>
      <p:sp>
        <p:nvSpPr>
          <p:cNvPr id="111639" name="Line 54"/>
          <p:cNvSpPr>
            <a:spLocks noChangeShapeType="1"/>
          </p:cNvSpPr>
          <p:nvPr/>
        </p:nvSpPr>
        <p:spPr bwMode="auto">
          <a:xfrm>
            <a:off x="2873375" y="3752850"/>
            <a:ext cx="115888" cy="0"/>
          </a:xfrm>
          <a:prstGeom prst="line">
            <a:avLst/>
          </a:prstGeom>
          <a:noFill/>
          <a:ln w="9525">
            <a:solidFill>
              <a:schemeClr val="tx1"/>
            </a:solidFill>
            <a:round/>
            <a:headEnd/>
            <a:tailEnd/>
          </a:ln>
        </p:spPr>
        <p:txBody>
          <a:bodyPr/>
          <a:lstStyle/>
          <a:p>
            <a:endParaRPr lang="en-US"/>
          </a:p>
        </p:txBody>
      </p:sp>
      <p:sp>
        <p:nvSpPr>
          <p:cNvPr id="111640" name="Line 55"/>
          <p:cNvSpPr>
            <a:spLocks noChangeShapeType="1"/>
          </p:cNvSpPr>
          <p:nvPr/>
        </p:nvSpPr>
        <p:spPr bwMode="auto">
          <a:xfrm>
            <a:off x="2873375" y="3905250"/>
            <a:ext cx="115888" cy="0"/>
          </a:xfrm>
          <a:prstGeom prst="line">
            <a:avLst/>
          </a:prstGeom>
          <a:noFill/>
          <a:ln w="9525">
            <a:solidFill>
              <a:schemeClr val="tx1"/>
            </a:solidFill>
            <a:round/>
            <a:headEnd/>
            <a:tailEnd/>
          </a:ln>
        </p:spPr>
        <p:txBody>
          <a:bodyPr/>
          <a:lstStyle/>
          <a:p>
            <a:endParaRPr lang="en-US"/>
          </a:p>
        </p:txBody>
      </p:sp>
      <p:sp>
        <p:nvSpPr>
          <p:cNvPr id="111641" name="Line 57"/>
          <p:cNvSpPr>
            <a:spLocks noChangeShapeType="1"/>
          </p:cNvSpPr>
          <p:nvPr/>
        </p:nvSpPr>
        <p:spPr bwMode="auto">
          <a:xfrm>
            <a:off x="2954338" y="2870200"/>
            <a:ext cx="41275" cy="0"/>
          </a:xfrm>
          <a:prstGeom prst="line">
            <a:avLst/>
          </a:prstGeom>
          <a:noFill/>
          <a:ln w="3175">
            <a:solidFill>
              <a:schemeClr val="tx1"/>
            </a:solidFill>
            <a:round/>
            <a:headEnd/>
            <a:tailEnd/>
          </a:ln>
        </p:spPr>
        <p:txBody>
          <a:bodyPr/>
          <a:lstStyle/>
          <a:p>
            <a:endParaRPr lang="en-US"/>
          </a:p>
        </p:txBody>
      </p:sp>
      <p:sp>
        <p:nvSpPr>
          <p:cNvPr id="111642" name="Line 58"/>
          <p:cNvSpPr>
            <a:spLocks noChangeShapeType="1"/>
          </p:cNvSpPr>
          <p:nvPr/>
        </p:nvSpPr>
        <p:spPr bwMode="auto">
          <a:xfrm>
            <a:off x="2954338" y="2860675"/>
            <a:ext cx="41275" cy="0"/>
          </a:xfrm>
          <a:prstGeom prst="line">
            <a:avLst/>
          </a:prstGeom>
          <a:noFill/>
          <a:ln w="3175">
            <a:solidFill>
              <a:schemeClr val="tx1"/>
            </a:solidFill>
            <a:round/>
            <a:headEnd/>
            <a:tailEnd/>
          </a:ln>
        </p:spPr>
        <p:txBody>
          <a:bodyPr/>
          <a:lstStyle/>
          <a:p>
            <a:endParaRPr lang="en-US"/>
          </a:p>
        </p:txBody>
      </p:sp>
      <p:sp>
        <p:nvSpPr>
          <p:cNvPr id="111643" name="Line 59"/>
          <p:cNvSpPr>
            <a:spLocks noChangeShapeType="1"/>
          </p:cNvSpPr>
          <p:nvPr/>
        </p:nvSpPr>
        <p:spPr bwMode="auto">
          <a:xfrm>
            <a:off x="2954338" y="2882900"/>
            <a:ext cx="41275" cy="0"/>
          </a:xfrm>
          <a:prstGeom prst="line">
            <a:avLst/>
          </a:prstGeom>
          <a:noFill/>
          <a:ln w="3175">
            <a:solidFill>
              <a:schemeClr val="tx1"/>
            </a:solidFill>
            <a:round/>
            <a:headEnd/>
            <a:tailEnd/>
          </a:ln>
        </p:spPr>
        <p:txBody>
          <a:bodyPr/>
          <a:lstStyle/>
          <a:p>
            <a:endParaRPr lang="en-US"/>
          </a:p>
        </p:txBody>
      </p:sp>
      <p:sp>
        <p:nvSpPr>
          <p:cNvPr id="111644" name="Line 60"/>
          <p:cNvSpPr>
            <a:spLocks noChangeShapeType="1"/>
          </p:cNvSpPr>
          <p:nvPr/>
        </p:nvSpPr>
        <p:spPr bwMode="auto">
          <a:xfrm>
            <a:off x="2954338" y="2901950"/>
            <a:ext cx="41275" cy="0"/>
          </a:xfrm>
          <a:prstGeom prst="line">
            <a:avLst/>
          </a:prstGeom>
          <a:noFill/>
          <a:ln w="3175">
            <a:solidFill>
              <a:schemeClr val="tx1"/>
            </a:solidFill>
            <a:round/>
            <a:headEnd/>
            <a:tailEnd/>
          </a:ln>
        </p:spPr>
        <p:txBody>
          <a:bodyPr/>
          <a:lstStyle/>
          <a:p>
            <a:endParaRPr lang="en-US"/>
          </a:p>
        </p:txBody>
      </p:sp>
      <p:sp>
        <p:nvSpPr>
          <p:cNvPr id="111645" name="Line 61"/>
          <p:cNvSpPr>
            <a:spLocks noChangeShapeType="1"/>
          </p:cNvSpPr>
          <p:nvPr/>
        </p:nvSpPr>
        <p:spPr bwMode="auto">
          <a:xfrm>
            <a:off x="2954338" y="2892425"/>
            <a:ext cx="41275" cy="0"/>
          </a:xfrm>
          <a:prstGeom prst="line">
            <a:avLst/>
          </a:prstGeom>
          <a:noFill/>
          <a:ln w="3175">
            <a:solidFill>
              <a:schemeClr val="tx1"/>
            </a:solidFill>
            <a:round/>
            <a:headEnd/>
            <a:tailEnd/>
          </a:ln>
        </p:spPr>
        <p:txBody>
          <a:bodyPr/>
          <a:lstStyle/>
          <a:p>
            <a:endParaRPr lang="en-US"/>
          </a:p>
        </p:txBody>
      </p:sp>
      <p:sp>
        <p:nvSpPr>
          <p:cNvPr id="111646" name="Line 62"/>
          <p:cNvSpPr>
            <a:spLocks noChangeShapeType="1"/>
          </p:cNvSpPr>
          <p:nvPr/>
        </p:nvSpPr>
        <p:spPr bwMode="auto">
          <a:xfrm>
            <a:off x="2954338" y="2914650"/>
            <a:ext cx="41275" cy="0"/>
          </a:xfrm>
          <a:prstGeom prst="line">
            <a:avLst/>
          </a:prstGeom>
          <a:noFill/>
          <a:ln w="3175">
            <a:solidFill>
              <a:schemeClr val="tx1"/>
            </a:solidFill>
            <a:round/>
            <a:headEnd/>
            <a:tailEnd/>
          </a:ln>
        </p:spPr>
        <p:txBody>
          <a:bodyPr/>
          <a:lstStyle/>
          <a:p>
            <a:endParaRPr lang="en-US"/>
          </a:p>
        </p:txBody>
      </p:sp>
      <p:sp>
        <p:nvSpPr>
          <p:cNvPr id="111647" name="Line 63"/>
          <p:cNvSpPr>
            <a:spLocks noChangeShapeType="1"/>
          </p:cNvSpPr>
          <p:nvPr/>
        </p:nvSpPr>
        <p:spPr bwMode="auto">
          <a:xfrm>
            <a:off x="2947988" y="3019425"/>
            <a:ext cx="41275" cy="0"/>
          </a:xfrm>
          <a:prstGeom prst="line">
            <a:avLst/>
          </a:prstGeom>
          <a:noFill/>
          <a:ln w="3175">
            <a:solidFill>
              <a:schemeClr val="tx1"/>
            </a:solidFill>
            <a:round/>
            <a:headEnd/>
            <a:tailEnd/>
          </a:ln>
        </p:spPr>
        <p:txBody>
          <a:bodyPr/>
          <a:lstStyle/>
          <a:p>
            <a:endParaRPr lang="en-US"/>
          </a:p>
        </p:txBody>
      </p:sp>
      <p:sp>
        <p:nvSpPr>
          <p:cNvPr id="111648" name="Line 64"/>
          <p:cNvSpPr>
            <a:spLocks noChangeShapeType="1"/>
          </p:cNvSpPr>
          <p:nvPr/>
        </p:nvSpPr>
        <p:spPr bwMode="auto">
          <a:xfrm>
            <a:off x="2947988" y="3009900"/>
            <a:ext cx="41275" cy="0"/>
          </a:xfrm>
          <a:prstGeom prst="line">
            <a:avLst/>
          </a:prstGeom>
          <a:noFill/>
          <a:ln w="3175">
            <a:solidFill>
              <a:schemeClr val="tx1"/>
            </a:solidFill>
            <a:round/>
            <a:headEnd/>
            <a:tailEnd/>
          </a:ln>
        </p:spPr>
        <p:txBody>
          <a:bodyPr/>
          <a:lstStyle/>
          <a:p>
            <a:endParaRPr lang="en-US"/>
          </a:p>
        </p:txBody>
      </p:sp>
      <p:sp>
        <p:nvSpPr>
          <p:cNvPr id="111649" name="Line 65"/>
          <p:cNvSpPr>
            <a:spLocks noChangeShapeType="1"/>
          </p:cNvSpPr>
          <p:nvPr/>
        </p:nvSpPr>
        <p:spPr bwMode="auto">
          <a:xfrm>
            <a:off x="2947988" y="3032125"/>
            <a:ext cx="41275" cy="0"/>
          </a:xfrm>
          <a:prstGeom prst="line">
            <a:avLst/>
          </a:prstGeom>
          <a:noFill/>
          <a:ln w="3175">
            <a:solidFill>
              <a:schemeClr val="tx1"/>
            </a:solidFill>
            <a:round/>
            <a:headEnd/>
            <a:tailEnd/>
          </a:ln>
        </p:spPr>
        <p:txBody>
          <a:bodyPr/>
          <a:lstStyle/>
          <a:p>
            <a:endParaRPr lang="en-US"/>
          </a:p>
        </p:txBody>
      </p:sp>
      <p:sp>
        <p:nvSpPr>
          <p:cNvPr id="111650" name="Line 66"/>
          <p:cNvSpPr>
            <a:spLocks noChangeShapeType="1"/>
          </p:cNvSpPr>
          <p:nvPr/>
        </p:nvSpPr>
        <p:spPr bwMode="auto">
          <a:xfrm>
            <a:off x="2947988" y="3051175"/>
            <a:ext cx="41275" cy="0"/>
          </a:xfrm>
          <a:prstGeom prst="line">
            <a:avLst/>
          </a:prstGeom>
          <a:noFill/>
          <a:ln w="3175">
            <a:solidFill>
              <a:schemeClr val="tx1"/>
            </a:solidFill>
            <a:round/>
            <a:headEnd/>
            <a:tailEnd/>
          </a:ln>
        </p:spPr>
        <p:txBody>
          <a:bodyPr/>
          <a:lstStyle/>
          <a:p>
            <a:endParaRPr lang="en-US"/>
          </a:p>
        </p:txBody>
      </p:sp>
      <p:sp>
        <p:nvSpPr>
          <p:cNvPr id="111651" name="Line 67"/>
          <p:cNvSpPr>
            <a:spLocks noChangeShapeType="1"/>
          </p:cNvSpPr>
          <p:nvPr/>
        </p:nvSpPr>
        <p:spPr bwMode="auto">
          <a:xfrm>
            <a:off x="2947988" y="3041650"/>
            <a:ext cx="41275" cy="0"/>
          </a:xfrm>
          <a:prstGeom prst="line">
            <a:avLst/>
          </a:prstGeom>
          <a:noFill/>
          <a:ln w="3175">
            <a:solidFill>
              <a:schemeClr val="tx1"/>
            </a:solidFill>
            <a:round/>
            <a:headEnd/>
            <a:tailEnd/>
          </a:ln>
        </p:spPr>
        <p:txBody>
          <a:bodyPr/>
          <a:lstStyle/>
          <a:p>
            <a:endParaRPr lang="en-US"/>
          </a:p>
        </p:txBody>
      </p:sp>
      <p:sp>
        <p:nvSpPr>
          <p:cNvPr id="111652" name="Line 68"/>
          <p:cNvSpPr>
            <a:spLocks noChangeShapeType="1"/>
          </p:cNvSpPr>
          <p:nvPr/>
        </p:nvSpPr>
        <p:spPr bwMode="auto">
          <a:xfrm>
            <a:off x="2947988" y="3063875"/>
            <a:ext cx="41275" cy="0"/>
          </a:xfrm>
          <a:prstGeom prst="line">
            <a:avLst/>
          </a:prstGeom>
          <a:noFill/>
          <a:ln w="3175">
            <a:solidFill>
              <a:schemeClr val="tx1"/>
            </a:solidFill>
            <a:round/>
            <a:headEnd/>
            <a:tailEnd/>
          </a:ln>
        </p:spPr>
        <p:txBody>
          <a:bodyPr/>
          <a:lstStyle/>
          <a:p>
            <a:endParaRPr lang="en-US"/>
          </a:p>
        </p:txBody>
      </p:sp>
      <p:sp>
        <p:nvSpPr>
          <p:cNvPr id="111653" name="Line 69"/>
          <p:cNvSpPr>
            <a:spLocks noChangeShapeType="1"/>
          </p:cNvSpPr>
          <p:nvPr/>
        </p:nvSpPr>
        <p:spPr bwMode="auto">
          <a:xfrm>
            <a:off x="2947988" y="3082925"/>
            <a:ext cx="41275" cy="0"/>
          </a:xfrm>
          <a:prstGeom prst="line">
            <a:avLst/>
          </a:prstGeom>
          <a:noFill/>
          <a:ln w="3175">
            <a:solidFill>
              <a:schemeClr val="tx1"/>
            </a:solidFill>
            <a:round/>
            <a:headEnd/>
            <a:tailEnd/>
          </a:ln>
        </p:spPr>
        <p:txBody>
          <a:bodyPr/>
          <a:lstStyle/>
          <a:p>
            <a:endParaRPr lang="en-US"/>
          </a:p>
        </p:txBody>
      </p:sp>
      <p:sp>
        <p:nvSpPr>
          <p:cNvPr id="111654" name="Line 70"/>
          <p:cNvSpPr>
            <a:spLocks noChangeShapeType="1"/>
          </p:cNvSpPr>
          <p:nvPr/>
        </p:nvSpPr>
        <p:spPr bwMode="auto">
          <a:xfrm>
            <a:off x="2947988" y="3073400"/>
            <a:ext cx="41275" cy="0"/>
          </a:xfrm>
          <a:prstGeom prst="line">
            <a:avLst/>
          </a:prstGeom>
          <a:noFill/>
          <a:ln w="3175">
            <a:solidFill>
              <a:schemeClr val="tx1"/>
            </a:solidFill>
            <a:round/>
            <a:headEnd/>
            <a:tailEnd/>
          </a:ln>
        </p:spPr>
        <p:txBody>
          <a:bodyPr/>
          <a:lstStyle/>
          <a:p>
            <a:endParaRPr lang="en-US"/>
          </a:p>
        </p:txBody>
      </p:sp>
      <p:sp>
        <p:nvSpPr>
          <p:cNvPr id="111655" name="Line 71"/>
          <p:cNvSpPr>
            <a:spLocks noChangeShapeType="1"/>
          </p:cNvSpPr>
          <p:nvPr/>
        </p:nvSpPr>
        <p:spPr bwMode="auto">
          <a:xfrm>
            <a:off x="2947988" y="3095625"/>
            <a:ext cx="41275" cy="0"/>
          </a:xfrm>
          <a:prstGeom prst="line">
            <a:avLst/>
          </a:prstGeom>
          <a:noFill/>
          <a:ln w="3175">
            <a:solidFill>
              <a:schemeClr val="tx1"/>
            </a:solidFill>
            <a:round/>
            <a:headEnd/>
            <a:tailEnd/>
          </a:ln>
        </p:spPr>
        <p:txBody>
          <a:bodyPr/>
          <a:lstStyle/>
          <a:p>
            <a:endParaRPr lang="en-US"/>
          </a:p>
        </p:txBody>
      </p:sp>
      <p:sp>
        <p:nvSpPr>
          <p:cNvPr id="111656" name="Line 72"/>
          <p:cNvSpPr>
            <a:spLocks noChangeShapeType="1"/>
          </p:cNvSpPr>
          <p:nvPr/>
        </p:nvSpPr>
        <p:spPr bwMode="auto">
          <a:xfrm>
            <a:off x="2947988" y="3114675"/>
            <a:ext cx="41275" cy="0"/>
          </a:xfrm>
          <a:prstGeom prst="line">
            <a:avLst/>
          </a:prstGeom>
          <a:noFill/>
          <a:ln w="3175">
            <a:solidFill>
              <a:schemeClr val="tx1"/>
            </a:solidFill>
            <a:round/>
            <a:headEnd/>
            <a:tailEnd/>
          </a:ln>
        </p:spPr>
        <p:txBody>
          <a:bodyPr/>
          <a:lstStyle/>
          <a:p>
            <a:endParaRPr lang="en-US"/>
          </a:p>
        </p:txBody>
      </p:sp>
      <p:sp>
        <p:nvSpPr>
          <p:cNvPr id="111657" name="Line 73"/>
          <p:cNvSpPr>
            <a:spLocks noChangeShapeType="1"/>
          </p:cNvSpPr>
          <p:nvPr/>
        </p:nvSpPr>
        <p:spPr bwMode="auto">
          <a:xfrm>
            <a:off x="2947988" y="3105150"/>
            <a:ext cx="41275" cy="0"/>
          </a:xfrm>
          <a:prstGeom prst="line">
            <a:avLst/>
          </a:prstGeom>
          <a:noFill/>
          <a:ln w="3175">
            <a:solidFill>
              <a:schemeClr val="tx1"/>
            </a:solidFill>
            <a:round/>
            <a:headEnd/>
            <a:tailEnd/>
          </a:ln>
        </p:spPr>
        <p:txBody>
          <a:bodyPr/>
          <a:lstStyle/>
          <a:p>
            <a:endParaRPr lang="en-US"/>
          </a:p>
        </p:txBody>
      </p:sp>
      <p:sp>
        <p:nvSpPr>
          <p:cNvPr id="111658" name="Line 74"/>
          <p:cNvSpPr>
            <a:spLocks noChangeShapeType="1"/>
          </p:cNvSpPr>
          <p:nvPr/>
        </p:nvSpPr>
        <p:spPr bwMode="auto">
          <a:xfrm>
            <a:off x="2947988" y="3127375"/>
            <a:ext cx="41275" cy="0"/>
          </a:xfrm>
          <a:prstGeom prst="line">
            <a:avLst/>
          </a:prstGeom>
          <a:noFill/>
          <a:ln w="3175">
            <a:solidFill>
              <a:schemeClr val="tx1"/>
            </a:solidFill>
            <a:round/>
            <a:headEnd/>
            <a:tailEnd/>
          </a:ln>
        </p:spPr>
        <p:txBody>
          <a:bodyPr/>
          <a:lstStyle/>
          <a:p>
            <a:endParaRPr lang="en-US"/>
          </a:p>
        </p:txBody>
      </p:sp>
      <p:sp>
        <p:nvSpPr>
          <p:cNvPr id="111659" name="Line 75"/>
          <p:cNvSpPr>
            <a:spLocks noChangeShapeType="1"/>
          </p:cNvSpPr>
          <p:nvPr/>
        </p:nvSpPr>
        <p:spPr bwMode="auto">
          <a:xfrm>
            <a:off x="2947988" y="3168650"/>
            <a:ext cx="41275" cy="0"/>
          </a:xfrm>
          <a:prstGeom prst="line">
            <a:avLst/>
          </a:prstGeom>
          <a:noFill/>
          <a:ln w="3175">
            <a:solidFill>
              <a:schemeClr val="tx1"/>
            </a:solidFill>
            <a:round/>
            <a:headEnd/>
            <a:tailEnd/>
          </a:ln>
        </p:spPr>
        <p:txBody>
          <a:bodyPr/>
          <a:lstStyle/>
          <a:p>
            <a:endParaRPr lang="en-US"/>
          </a:p>
        </p:txBody>
      </p:sp>
      <p:sp>
        <p:nvSpPr>
          <p:cNvPr id="111660" name="Line 76"/>
          <p:cNvSpPr>
            <a:spLocks noChangeShapeType="1"/>
          </p:cNvSpPr>
          <p:nvPr/>
        </p:nvSpPr>
        <p:spPr bwMode="auto">
          <a:xfrm>
            <a:off x="2947988" y="3159125"/>
            <a:ext cx="41275" cy="0"/>
          </a:xfrm>
          <a:prstGeom prst="line">
            <a:avLst/>
          </a:prstGeom>
          <a:noFill/>
          <a:ln w="3175">
            <a:solidFill>
              <a:schemeClr val="tx1"/>
            </a:solidFill>
            <a:round/>
            <a:headEnd/>
            <a:tailEnd/>
          </a:ln>
        </p:spPr>
        <p:txBody>
          <a:bodyPr/>
          <a:lstStyle/>
          <a:p>
            <a:endParaRPr lang="en-US"/>
          </a:p>
        </p:txBody>
      </p:sp>
      <p:sp>
        <p:nvSpPr>
          <p:cNvPr id="111661" name="Line 77"/>
          <p:cNvSpPr>
            <a:spLocks noChangeShapeType="1"/>
          </p:cNvSpPr>
          <p:nvPr/>
        </p:nvSpPr>
        <p:spPr bwMode="auto">
          <a:xfrm>
            <a:off x="2947988" y="3181350"/>
            <a:ext cx="41275" cy="0"/>
          </a:xfrm>
          <a:prstGeom prst="line">
            <a:avLst/>
          </a:prstGeom>
          <a:noFill/>
          <a:ln w="3175">
            <a:solidFill>
              <a:schemeClr val="tx1"/>
            </a:solidFill>
            <a:round/>
            <a:headEnd/>
            <a:tailEnd/>
          </a:ln>
        </p:spPr>
        <p:txBody>
          <a:bodyPr/>
          <a:lstStyle/>
          <a:p>
            <a:endParaRPr lang="en-US"/>
          </a:p>
        </p:txBody>
      </p:sp>
      <p:sp>
        <p:nvSpPr>
          <p:cNvPr id="111662" name="Line 78"/>
          <p:cNvSpPr>
            <a:spLocks noChangeShapeType="1"/>
          </p:cNvSpPr>
          <p:nvPr/>
        </p:nvSpPr>
        <p:spPr bwMode="auto">
          <a:xfrm>
            <a:off x="2947988" y="3200400"/>
            <a:ext cx="41275" cy="0"/>
          </a:xfrm>
          <a:prstGeom prst="line">
            <a:avLst/>
          </a:prstGeom>
          <a:noFill/>
          <a:ln w="3175">
            <a:solidFill>
              <a:schemeClr val="tx1"/>
            </a:solidFill>
            <a:round/>
            <a:headEnd/>
            <a:tailEnd/>
          </a:ln>
        </p:spPr>
        <p:txBody>
          <a:bodyPr/>
          <a:lstStyle/>
          <a:p>
            <a:endParaRPr lang="en-US"/>
          </a:p>
        </p:txBody>
      </p:sp>
      <p:sp>
        <p:nvSpPr>
          <p:cNvPr id="111663" name="Line 79"/>
          <p:cNvSpPr>
            <a:spLocks noChangeShapeType="1"/>
          </p:cNvSpPr>
          <p:nvPr/>
        </p:nvSpPr>
        <p:spPr bwMode="auto">
          <a:xfrm>
            <a:off x="2947988" y="3190875"/>
            <a:ext cx="41275" cy="0"/>
          </a:xfrm>
          <a:prstGeom prst="line">
            <a:avLst/>
          </a:prstGeom>
          <a:noFill/>
          <a:ln w="3175">
            <a:solidFill>
              <a:schemeClr val="tx1"/>
            </a:solidFill>
            <a:round/>
            <a:headEnd/>
            <a:tailEnd/>
          </a:ln>
        </p:spPr>
        <p:txBody>
          <a:bodyPr/>
          <a:lstStyle/>
          <a:p>
            <a:endParaRPr lang="en-US"/>
          </a:p>
        </p:txBody>
      </p:sp>
      <p:sp>
        <p:nvSpPr>
          <p:cNvPr id="111664" name="Line 80"/>
          <p:cNvSpPr>
            <a:spLocks noChangeShapeType="1"/>
          </p:cNvSpPr>
          <p:nvPr/>
        </p:nvSpPr>
        <p:spPr bwMode="auto">
          <a:xfrm>
            <a:off x="2947988" y="3213100"/>
            <a:ext cx="41275" cy="0"/>
          </a:xfrm>
          <a:prstGeom prst="line">
            <a:avLst/>
          </a:prstGeom>
          <a:noFill/>
          <a:ln w="3175">
            <a:solidFill>
              <a:schemeClr val="tx1"/>
            </a:solidFill>
            <a:round/>
            <a:headEnd/>
            <a:tailEnd/>
          </a:ln>
        </p:spPr>
        <p:txBody>
          <a:bodyPr/>
          <a:lstStyle/>
          <a:p>
            <a:endParaRPr lang="en-US"/>
          </a:p>
        </p:txBody>
      </p:sp>
      <p:sp>
        <p:nvSpPr>
          <p:cNvPr id="111665" name="Line 81"/>
          <p:cNvSpPr>
            <a:spLocks noChangeShapeType="1"/>
          </p:cNvSpPr>
          <p:nvPr/>
        </p:nvSpPr>
        <p:spPr bwMode="auto">
          <a:xfrm>
            <a:off x="2947988" y="3232150"/>
            <a:ext cx="41275" cy="0"/>
          </a:xfrm>
          <a:prstGeom prst="line">
            <a:avLst/>
          </a:prstGeom>
          <a:noFill/>
          <a:ln w="3175">
            <a:solidFill>
              <a:schemeClr val="tx1"/>
            </a:solidFill>
            <a:round/>
            <a:headEnd/>
            <a:tailEnd/>
          </a:ln>
        </p:spPr>
        <p:txBody>
          <a:bodyPr/>
          <a:lstStyle/>
          <a:p>
            <a:endParaRPr lang="en-US"/>
          </a:p>
        </p:txBody>
      </p:sp>
      <p:sp>
        <p:nvSpPr>
          <p:cNvPr id="111666" name="Line 82"/>
          <p:cNvSpPr>
            <a:spLocks noChangeShapeType="1"/>
          </p:cNvSpPr>
          <p:nvPr/>
        </p:nvSpPr>
        <p:spPr bwMode="auto">
          <a:xfrm>
            <a:off x="2947988" y="3222625"/>
            <a:ext cx="41275" cy="0"/>
          </a:xfrm>
          <a:prstGeom prst="line">
            <a:avLst/>
          </a:prstGeom>
          <a:noFill/>
          <a:ln w="3175">
            <a:solidFill>
              <a:schemeClr val="tx1"/>
            </a:solidFill>
            <a:round/>
            <a:headEnd/>
            <a:tailEnd/>
          </a:ln>
        </p:spPr>
        <p:txBody>
          <a:bodyPr/>
          <a:lstStyle/>
          <a:p>
            <a:endParaRPr lang="en-US"/>
          </a:p>
        </p:txBody>
      </p:sp>
      <p:sp>
        <p:nvSpPr>
          <p:cNvPr id="111667" name="Line 83"/>
          <p:cNvSpPr>
            <a:spLocks noChangeShapeType="1"/>
          </p:cNvSpPr>
          <p:nvPr/>
        </p:nvSpPr>
        <p:spPr bwMode="auto">
          <a:xfrm>
            <a:off x="2947988" y="3244850"/>
            <a:ext cx="41275" cy="0"/>
          </a:xfrm>
          <a:prstGeom prst="line">
            <a:avLst/>
          </a:prstGeom>
          <a:noFill/>
          <a:ln w="3175">
            <a:solidFill>
              <a:schemeClr val="tx1"/>
            </a:solidFill>
            <a:round/>
            <a:headEnd/>
            <a:tailEnd/>
          </a:ln>
        </p:spPr>
        <p:txBody>
          <a:bodyPr/>
          <a:lstStyle/>
          <a:p>
            <a:endParaRPr lang="en-US"/>
          </a:p>
        </p:txBody>
      </p:sp>
      <p:sp>
        <p:nvSpPr>
          <p:cNvPr id="111668" name="Line 84"/>
          <p:cNvSpPr>
            <a:spLocks noChangeShapeType="1"/>
          </p:cNvSpPr>
          <p:nvPr/>
        </p:nvSpPr>
        <p:spPr bwMode="auto">
          <a:xfrm>
            <a:off x="2947988" y="3263900"/>
            <a:ext cx="41275" cy="0"/>
          </a:xfrm>
          <a:prstGeom prst="line">
            <a:avLst/>
          </a:prstGeom>
          <a:noFill/>
          <a:ln w="3175">
            <a:solidFill>
              <a:schemeClr val="tx1"/>
            </a:solidFill>
            <a:round/>
            <a:headEnd/>
            <a:tailEnd/>
          </a:ln>
        </p:spPr>
        <p:txBody>
          <a:bodyPr/>
          <a:lstStyle/>
          <a:p>
            <a:endParaRPr lang="en-US"/>
          </a:p>
        </p:txBody>
      </p:sp>
      <p:sp>
        <p:nvSpPr>
          <p:cNvPr id="111669" name="Line 85"/>
          <p:cNvSpPr>
            <a:spLocks noChangeShapeType="1"/>
          </p:cNvSpPr>
          <p:nvPr/>
        </p:nvSpPr>
        <p:spPr bwMode="auto">
          <a:xfrm>
            <a:off x="2947988" y="3254375"/>
            <a:ext cx="41275" cy="0"/>
          </a:xfrm>
          <a:prstGeom prst="line">
            <a:avLst/>
          </a:prstGeom>
          <a:noFill/>
          <a:ln w="3175">
            <a:solidFill>
              <a:schemeClr val="tx1"/>
            </a:solidFill>
            <a:round/>
            <a:headEnd/>
            <a:tailEnd/>
          </a:ln>
        </p:spPr>
        <p:txBody>
          <a:bodyPr/>
          <a:lstStyle/>
          <a:p>
            <a:endParaRPr lang="en-US"/>
          </a:p>
        </p:txBody>
      </p:sp>
      <p:sp>
        <p:nvSpPr>
          <p:cNvPr id="111670" name="Line 86"/>
          <p:cNvSpPr>
            <a:spLocks noChangeShapeType="1"/>
          </p:cNvSpPr>
          <p:nvPr/>
        </p:nvSpPr>
        <p:spPr bwMode="auto">
          <a:xfrm>
            <a:off x="2947988" y="3276600"/>
            <a:ext cx="41275" cy="0"/>
          </a:xfrm>
          <a:prstGeom prst="line">
            <a:avLst/>
          </a:prstGeom>
          <a:noFill/>
          <a:ln w="3175">
            <a:solidFill>
              <a:schemeClr val="tx1"/>
            </a:solidFill>
            <a:round/>
            <a:headEnd/>
            <a:tailEnd/>
          </a:ln>
        </p:spPr>
        <p:txBody>
          <a:bodyPr/>
          <a:lstStyle/>
          <a:p>
            <a:endParaRPr lang="en-US"/>
          </a:p>
        </p:txBody>
      </p:sp>
      <p:sp>
        <p:nvSpPr>
          <p:cNvPr id="111671" name="Line 87"/>
          <p:cNvSpPr>
            <a:spLocks noChangeShapeType="1"/>
          </p:cNvSpPr>
          <p:nvPr/>
        </p:nvSpPr>
        <p:spPr bwMode="auto">
          <a:xfrm>
            <a:off x="2947988" y="3321050"/>
            <a:ext cx="41275" cy="0"/>
          </a:xfrm>
          <a:prstGeom prst="line">
            <a:avLst/>
          </a:prstGeom>
          <a:noFill/>
          <a:ln w="3175">
            <a:solidFill>
              <a:schemeClr val="tx1"/>
            </a:solidFill>
            <a:round/>
            <a:headEnd/>
            <a:tailEnd/>
          </a:ln>
        </p:spPr>
        <p:txBody>
          <a:bodyPr/>
          <a:lstStyle/>
          <a:p>
            <a:endParaRPr lang="en-US"/>
          </a:p>
        </p:txBody>
      </p:sp>
      <p:sp>
        <p:nvSpPr>
          <p:cNvPr id="111672" name="Line 88"/>
          <p:cNvSpPr>
            <a:spLocks noChangeShapeType="1"/>
          </p:cNvSpPr>
          <p:nvPr/>
        </p:nvSpPr>
        <p:spPr bwMode="auto">
          <a:xfrm>
            <a:off x="2947988" y="3311525"/>
            <a:ext cx="41275" cy="0"/>
          </a:xfrm>
          <a:prstGeom prst="line">
            <a:avLst/>
          </a:prstGeom>
          <a:noFill/>
          <a:ln w="3175">
            <a:solidFill>
              <a:schemeClr val="tx1"/>
            </a:solidFill>
            <a:round/>
            <a:headEnd/>
            <a:tailEnd/>
          </a:ln>
        </p:spPr>
        <p:txBody>
          <a:bodyPr/>
          <a:lstStyle/>
          <a:p>
            <a:endParaRPr lang="en-US"/>
          </a:p>
        </p:txBody>
      </p:sp>
      <p:sp>
        <p:nvSpPr>
          <p:cNvPr id="111673" name="Line 89"/>
          <p:cNvSpPr>
            <a:spLocks noChangeShapeType="1"/>
          </p:cNvSpPr>
          <p:nvPr/>
        </p:nvSpPr>
        <p:spPr bwMode="auto">
          <a:xfrm>
            <a:off x="2947988" y="3333750"/>
            <a:ext cx="41275" cy="0"/>
          </a:xfrm>
          <a:prstGeom prst="line">
            <a:avLst/>
          </a:prstGeom>
          <a:noFill/>
          <a:ln w="3175">
            <a:solidFill>
              <a:schemeClr val="tx1"/>
            </a:solidFill>
            <a:round/>
            <a:headEnd/>
            <a:tailEnd/>
          </a:ln>
        </p:spPr>
        <p:txBody>
          <a:bodyPr/>
          <a:lstStyle/>
          <a:p>
            <a:endParaRPr lang="en-US"/>
          </a:p>
        </p:txBody>
      </p:sp>
      <p:sp>
        <p:nvSpPr>
          <p:cNvPr id="111674" name="Line 90"/>
          <p:cNvSpPr>
            <a:spLocks noChangeShapeType="1"/>
          </p:cNvSpPr>
          <p:nvPr/>
        </p:nvSpPr>
        <p:spPr bwMode="auto">
          <a:xfrm>
            <a:off x="2947988" y="3352800"/>
            <a:ext cx="41275" cy="0"/>
          </a:xfrm>
          <a:prstGeom prst="line">
            <a:avLst/>
          </a:prstGeom>
          <a:noFill/>
          <a:ln w="3175">
            <a:solidFill>
              <a:schemeClr val="tx1"/>
            </a:solidFill>
            <a:round/>
            <a:headEnd/>
            <a:tailEnd/>
          </a:ln>
        </p:spPr>
        <p:txBody>
          <a:bodyPr/>
          <a:lstStyle/>
          <a:p>
            <a:endParaRPr lang="en-US"/>
          </a:p>
        </p:txBody>
      </p:sp>
      <p:sp>
        <p:nvSpPr>
          <p:cNvPr id="111675" name="Line 91"/>
          <p:cNvSpPr>
            <a:spLocks noChangeShapeType="1"/>
          </p:cNvSpPr>
          <p:nvPr/>
        </p:nvSpPr>
        <p:spPr bwMode="auto">
          <a:xfrm>
            <a:off x="2947988" y="3343275"/>
            <a:ext cx="41275" cy="0"/>
          </a:xfrm>
          <a:prstGeom prst="line">
            <a:avLst/>
          </a:prstGeom>
          <a:noFill/>
          <a:ln w="3175">
            <a:solidFill>
              <a:schemeClr val="tx1"/>
            </a:solidFill>
            <a:round/>
            <a:headEnd/>
            <a:tailEnd/>
          </a:ln>
        </p:spPr>
        <p:txBody>
          <a:bodyPr/>
          <a:lstStyle/>
          <a:p>
            <a:endParaRPr lang="en-US"/>
          </a:p>
        </p:txBody>
      </p:sp>
      <p:sp>
        <p:nvSpPr>
          <p:cNvPr id="111676" name="Line 92"/>
          <p:cNvSpPr>
            <a:spLocks noChangeShapeType="1"/>
          </p:cNvSpPr>
          <p:nvPr/>
        </p:nvSpPr>
        <p:spPr bwMode="auto">
          <a:xfrm>
            <a:off x="2947988" y="3365500"/>
            <a:ext cx="41275" cy="0"/>
          </a:xfrm>
          <a:prstGeom prst="line">
            <a:avLst/>
          </a:prstGeom>
          <a:noFill/>
          <a:ln w="3175">
            <a:solidFill>
              <a:schemeClr val="tx1"/>
            </a:solidFill>
            <a:round/>
            <a:headEnd/>
            <a:tailEnd/>
          </a:ln>
        </p:spPr>
        <p:txBody>
          <a:bodyPr/>
          <a:lstStyle/>
          <a:p>
            <a:endParaRPr lang="en-US"/>
          </a:p>
        </p:txBody>
      </p:sp>
      <p:sp>
        <p:nvSpPr>
          <p:cNvPr id="111677" name="Line 93"/>
          <p:cNvSpPr>
            <a:spLocks noChangeShapeType="1"/>
          </p:cNvSpPr>
          <p:nvPr/>
        </p:nvSpPr>
        <p:spPr bwMode="auto">
          <a:xfrm>
            <a:off x="2947988" y="3384550"/>
            <a:ext cx="41275" cy="0"/>
          </a:xfrm>
          <a:prstGeom prst="line">
            <a:avLst/>
          </a:prstGeom>
          <a:noFill/>
          <a:ln w="3175">
            <a:solidFill>
              <a:schemeClr val="tx1"/>
            </a:solidFill>
            <a:round/>
            <a:headEnd/>
            <a:tailEnd/>
          </a:ln>
        </p:spPr>
        <p:txBody>
          <a:bodyPr/>
          <a:lstStyle/>
          <a:p>
            <a:endParaRPr lang="en-US"/>
          </a:p>
        </p:txBody>
      </p:sp>
      <p:sp>
        <p:nvSpPr>
          <p:cNvPr id="111678" name="Line 94"/>
          <p:cNvSpPr>
            <a:spLocks noChangeShapeType="1"/>
          </p:cNvSpPr>
          <p:nvPr/>
        </p:nvSpPr>
        <p:spPr bwMode="auto">
          <a:xfrm>
            <a:off x="2947988" y="3375025"/>
            <a:ext cx="41275" cy="0"/>
          </a:xfrm>
          <a:prstGeom prst="line">
            <a:avLst/>
          </a:prstGeom>
          <a:noFill/>
          <a:ln w="3175">
            <a:solidFill>
              <a:schemeClr val="tx1"/>
            </a:solidFill>
            <a:round/>
            <a:headEnd/>
            <a:tailEnd/>
          </a:ln>
        </p:spPr>
        <p:txBody>
          <a:bodyPr/>
          <a:lstStyle/>
          <a:p>
            <a:endParaRPr lang="en-US"/>
          </a:p>
        </p:txBody>
      </p:sp>
      <p:sp>
        <p:nvSpPr>
          <p:cNvPr id="111679" name="Line 95"/>
          <p:cNvSpPr>
            <a:spLocks noChangeShapeType="1"/>
          </p:cNvSpPr>
          <p:nvPr/>
        </p:nvSpPr>
        <p:spPr bwMode="auto">
          <a:xfrm>
            <a:off x="2947988" y="3397250"/>
            <a:ext cx="41275" cy="0"/>
          </a:xfrm>
          <a:prstGeom prst="line">
            <a:avLst/>
          </a:prstGeom>
          <a:noFill/>
          <a:ln w="3175">
            <a:solidFill>
              <a:schemeClr val="tx1"/>
            </a:solidFill>
            <a:round/>
            <a:headEnd/>
            <a:tailEnd/>
          </a:ln>
        </p:spPr>
        <p:txBody>
          <a:bodyPr/>
          <a:lstStyle/>
          <a:p>
            <a:endParaRPr lang="en-US"/>
          </a:p>
        </p:txBody>
      </p:sp>
      <p:sp>
        <p:nvSpPr>
          <p:cNvPr id="111680" name="Line 96"/>
          <p:cNvSpPr>
            <a:spLocks noChangeShapeType="1"/>
          </p:cNvSpPr>
          <p:nvPr/>
        </p:nvSpPr>
        <p:spPr bwMode="auto">
          <a:xfrm>
            <a:off x="2947988" y="3416300"/>
            <a:ext cx="41275" cy="0"/>
          </a:xfrm>
          <a:prstGeom prst="line">
            <a:avLst/>
          </a:prstGeom>
          <a:noFill/>
          <a:ln w="3175">
            <a:solidFill>
              <a:schemeClr val="tx1"/>
            </a:solidFill>
            <a:round/>
            <a:headEnd/>
            <a:tailEnd/>
          </a:ln>
        </p:spPr>
        <p:txBody>
          <a:bodyPr/>
          <a:lstStyle/>
          <a:p>
            <a:endParaRPr lang="en-US"/>
          </a:p>
        </p:txBody>
      </p:sp>
      <p:sp>
        <p:nvSpPr>
          <p:cNvPr id="111681" name="Line 97"/>
          <p:cNvSpPr>
            <a:spLocks noChangeShapeType="1"/>
          </p:cNvSpPr>
          <p:nvPr/>
        </p:nvSpPr>
        <p:spPr bwMode="auto">
          <a:xfrm>
            <a:off x="2947988" y="3406775"/>
            <a:ext cx="41275" cy="0"/>
          </a:xfrm>
          <a:prstGeom prst="line">
            <a:avLst/>
          </a:prstGeom>
          <a:noFill/>
          <a:ln w="3175">
            <a:solidFill>
              <a:schemeClr val="tx1"/>
            </a:solidFill>
            <a:round/>
            <a:headEnd/>
            <a:tailEnd/>
          </a:ln>
        </p:spPr>
        <p:txBody>
          <a:bodyPr/>
          <a:lstStyle/>
          <a:p>
            <a:endParaRPr lang="en-US"/>
          </a:p>
        </p:txBody>
      </p:sp>
      <p:sp>
        <p:nvSpPr>
          <p:cNvPr id="111682" name="Line 98"/>
          <p:cNvSpPr>
            <a:spLocks noChangeShapeType="1"/>
          </p:cNvSpPr>
          <p:nvPr/>
        </p:nvSpPr>
        <p:spPr bwMode="auto">
          <a:xfrm>
            <a:off x="2947988" y="3429000"/>
            <a:ext cx="41275" cy="0"/>
          </a:xfrm>
          <a:prstGeom prst="line">
            <a:avLst/>
          </a:prstGeom>
          <a:noFill/>
          <a:ln w="3175">
            <a:solidFill>
              <a:schemeClr val="tx1"/>
            </a:solidFill>
            <a:round/>
            <a:headEnd/>
            <a:tailEnd/>
          </a:ln>
        </p:spPr>
        <p:txBody>
          <a:bodyPr/>
          <a:lstStyle/>
          <a:p>
            <a:endParaRPr lang="en-US"/>
          </a:p>
        </p:txBody>
      </p:sp>
      <p:sp>
        <p:nvSpPr>
          <p:cNvPr id="111683" name="Line 99"/>
          <p:cNvSpPr>
            <a:spLocks noChangeShapeType="1"/>
          </p:cNvSpPr>
          <p:nvPr/>
        </p:nvSpPr>
        <p:spPr bwMode="auto">
          <a:xfrm>
            <a:off x="2947988" y="3473450"/>
            <a:ext cx="41275" cy="0"/>
          </a:xfrm>
          <a:prstGeom prst="line">
            <a:avLst/>
          </a:prstGeom>
          <a:noFill/>
          <a:ln w="3175">
            <a:solidFill>
              <a:schemeClr val="tx1"/>
            </a:solidFill>
            <a:round/>
            <a:headEnd/>
            <a:tailEnd/>
          </a:ln>
        </p:spPr>
        <p:txBody>
          <a:bodyPr/>
          <a:lstStyle/>
          <a:p>
            <a:endParaRPr lang="en-US"/>
          </a:p>
        </p:txBody>
      </p:sp>
      <p:sp>
        <p:nvSpPr>
          <p:cNvPr id="111684" name="Line 100"/>
          <p:cNvSpPr>
            <a:spLocks noChangeShapeType="1"/>
          </p:cNvSpPr>
          <p:nvPr/>
        </p:nvSpPr>
        <p:spPr bwMode="auto">
          <a:xfrm>
            <a:off x="2947988" y="3463925"/>
            <a:ext cx="41275" cy="0"/>
          </a:xfrm>
          <a:prstGeom prst="line">
            <a:avLst/>
          </a:prstGeom>
          <a:noFill/>
          <a:ln w="3175">
            <a:solidFill>
              <a:schemeClr val="tx1"/>
            </a:solidFill>
            <a:round/>
            <a:headEnd/>
            <a:tailEnd/>
          </a:ln>
        </p:spPr>
        <p:txBody>
          <a:bodyPr/>
          <a:lstStyle/>
          <a:p>
            <a:endParaRPr lang="en-US"/>
          </a:p>
        </p:txBody>
      </p:sp>
      <p:sp>
        <p:nvSpPr>
          <p:cNvPr id="111685" name="Line 101"/>
          <p:cNvSpPr>
            <a:spLocks noChangeShapeType="1"/>
          </p:cNvSpPr>
          <p:nvPr/>
        </p:nvSpPr>
        <p:spPr bwMode="auto">
          <a:xfrm>
            <a:off x="2947988" y="3486150"/>
            <a:ext cx="41275" cy="0"/>
          </a:xfrm>
          <a:prstGeom prst="line">
            <a:avLst/>
          </a:prstGeom>
          <a:noFill/>
          <a:ln w="3175">
            <a:solidFill>
              <a:schemeClr val="tx1"/>
            </a:solidFill>
            <a:round/>
            <a:headEnd/>
            <a:tailEnd/>
          </a:ln>
        </p:spPr>
        <p:txBody>
          <a:bodyPr/>
          <a:lstStyle/>
          <a:p>
            <a:endParaRPr lang="en-US"/>
          </a:p>
        </p:txBody>
      </p:sp>
      <p:sp>
        <p:nvSpPr>
          <p:cNvPr id="111686" name="Line 102"/>
          <p:cNvSpPr>
            <a:spLocks noChangeShapeType="1"/>
          </p:cNvSpPr>
          <p:nvPr/>
        </p:nvSpPr>
        <p:spPr bwMode="auto">
          <a:xfrm>
            <a:off x="2947988" y="3505200"/>
            <a:ext cx="41275" cy="0"/>
          </a:xfrm>
          <a:prstGeom prst="line">
            <a:avLst/>
          </a:prstGeom>
          <a:noFill/>
          <a:ln w="3175">
            <a:solidFill>
              <a:schemeClr val="tx1"/>
            </a:solidFill>
            <a:round/>
            <a:headEnd/>
            <a:tailEnd/>
          </a:ln>
        </p:spPr>
        <p:txBody>
          <a:bodyPr/>
          <a:lstStyle/>
          <a:p>
            <a:endParaRPr lang="en-US"/>
          </a:p>
        </p:txBody>
      </p:sp>
      <p:sp>
        <p:nvSpPr>
          <p:cNvPr id="111687" name="Line 103"/>
          <p:cNvSpPr>
            <a:spLocks noChangeShapeType="1"/>
          </p:cNvSpPr>
          <p:nvPr/>
        </p:nvSpPr>
        <p:spPr bwMode="auto">
          <a:xfrm>
            <a:off x="2947988" y="3495675"/>
            <a:ext cx="41275" cy="0"/>
          </a:xfrm>
          <a:prstGeom prst="line">
            <a:avLst/>
          </a:prstGeom>
          <a:noFill/>
          <a:ln w="3175">
            <a:solidFill>
              <a:schemeClr val="tx1"/>
            </a:solidFill>
            <a:round/>
            <a:headEnd/>
            <a:tailEnd/>
          </a:ln>
        </p:spPr>
        <p:txBody>
          <a:bodyPr/>
          <a:lstStyle/>
          <a:p>
            <a:endParaRPr lang="en-US"/>
          </a:p>
        </p:txBody>
      </p:sp>
      <p:sp>
        <p:nvSpPr>
          <p:cNvPr id="111688" name="Line 104"/>
          <p:cNvSpPr>
            <a:spLocks noChangeShapeType="1"/>
          </p:cNvSpPr>
          <p:nvPr/>
        </p:nvSpPr>
        <p:spPr bwMode="auto">
          <a:xfrm>
            <a:off x="2947988" y="3517900"/>
            <a:ext cx="41275" cy="0"/>
          </a:xfrm>
          <a:prstGeom prst="line">
            <a:avLst/>
          </a:prstGeom>
          <a:noFill/>
          <a:ln w="3175">
            <a:solidFill>
              <a:schemeClr val="tx1"/>
            </a:solidFill>
            <a:round/>
            <a:headEnd/>
            <a:tailEnd/>
          </a:ln>
        </p:spPr>
        <p:txBody>
          <a:bodyPr/>
          <a:lstStyle/>
          <a:p>
            <a:endParaRPr lang="en-US"/>
          </a:p>
        </p:txBody>
      </p:sp>
      <p:sp>
        <p:nvSpPr>
          <p:cNvPr id="111689" name="Line 105"/>
          <p:cNvSpPr>
            <a:spLocks noChangeShapeType="1"/>
          </p:cNvSpPr>
          <p:nvPr/>
        </p:nvSpPr>
        <p:spPr bwMode="auto">
          <a:xfrm>
            <a:off x="2947988" y="3536950"/>
            <a:ext cx="41275" cy="0"/>
          </a:xfrm>
          <a:prstGeom prst="line">
            <a:avLst/>
          </a:prstGeom>
          <a:noFill/>
          <a:ln w="3175">
            <a:solidFill>
              <a:schemeClr val="tx1"/>
            </a:solidFill>
            <a:round/>
            <a:headEnd/>
            <a:tailEnd/>
          </a:ln>
        </p:spPr>
        <p:txBody>
          <a:bodyPr/>
          <a:lstStyle/>
          <a:p>
            <a:endParaRPr lang="en-US"/>
          </a:p>
        </p:txBody>
      </p:sp>
      <p:sp>
        <p:nvSpPr>
          <p:cNvPr id="111690" name="Line 106"/>
          <p:cNvSpPr>
            <a:spLocks noChangeShapeType="1"/>
          </p:cNvSpPr>
          <p:nvPr/>
        </p:nvSpPr>
        <p:spPr bwMode="auto">
          <a:xfrm>
            <a:off x="2947988" y="3527425"/>
            <a:ext cx="41275" cy="0"/>
          </a:xfrm>
          <a:prstGeom prst="line">
            <a:avLst/>
          </a:prstGeom>
          <a:noFill/>
          <a:ln w="3175">
            <a:solidFill>
              <a:schemeClr val="tx1"/>
            </a:solidFill>
            <a:round/>
            <a:headEnd/>
            <a:tailEnd/>
          </a:ln>
        </p:spPr>
        <p:txBody>
          <a:bodyPr/>
          <a:lstStyle/>
          <a:p>
            <a:endParaRPr lang="en-US"/>
          </a:p>
        </p:txBody>
      </p:sp>
      <p:sp>
        <p:nvSpPr>
          <p:cNvPr id="111691" name="Line 107"/>
          <p:cNvSpPr>
            <a:spLocks noChangeShapeType="1"/>
          </p:cNvSpPr>
          <p:nvPr/>
        </p:nvSpPr>
        <p:spPr bwMode="auto">
          <a:xfrm>
            <a:off x="2947988" y="3549650"/>
            <a:ext cx="41275" cy="0"/>
          </a:xfrm>
          <a:prstGeom prst="line">
            <a:avLst/>
          </a:prstGeom>
          <a:noFill/>
          <a:ln w="3175">
            <a:solidFill>
              <a:schemeClr val="tx1"/>
            </a:solidFill>
            <a:round/>
            <a:headEnd/>
            <a:tailEnd/>
          </a:ln>
        </p:spPr>
        <p:txBody>
          <a:bodyPr/>
          <a:lstStyle/>
          <a:p>
            <a:endParaRPr lang="en-US"/>
          </a:p>
        </p:txBody>
      </p:sp>
      <p:sp>
        <p:nvSpPr>
          <p:cNvPr id="111692" name="Line 108"/>
          <p:cNvSpPr>
            <a:spLocks noChangeShapeType="1"/>
          </p:cNvSpPr>
          <p:nvPr/>
        </p:nvSpPr>
        <p:spPr bwMode="auto">
          <a:xfrm>
            <a:off x="2947988" y="3568700"/>
            <a:ext cx="41275" cy="0"/>
          </a:xfrm>
          <a:prstGeom prst="line">
            <a:avLst/>
          </a:prstGeom>
          <a:noFill/>
          <a:ln w="3175">
            <a:solidFill>
              <a:schemeClr val="tx1"/>
            </a:solidFill>
            <a:round/>
            <a:headEnd/>
            <a:tailEnd/>
          </a:ln>
        </p:spPr>
        <p:txBody>
          <a:bodyPr/>
          <a:lstStyle/>
          <a:p>
            <a:endParaRPr lang="en-US"/>
          </a:p>
        </p:txBody>
      </p:sp>
      <p:sp>
        <p:nvSpPr>
          <p:cNvPr id="111693" name="Line 109"/>
          <p:cNvSpPr>
            <a:spLocks noChangeShapeType="1"/>
          </p:cNvSpPr>
          <p:nvPr/>
        </p:nvSpPr>
        <p:spPr bwMode="auto">
          <a:xfrm>
            <a:off x="2947988" y="3559175"/>
            <a:ext cx="41275" cy="0"/>
          </a:xfrm>
          <a:prstGeom prst="line">
            <a:avLst/>
          </a:prstGeom>
          <a:noFill/>
          <a:ln w="3175">
            <a:solidFill>
              <a:schemeClr val="tx1"/>
            </a:solidFill>
            <a:round/>
            <a:headEnd/>
            <a:tailEnd/>
          </a:ln>
        </p:spPr>
        <p:txBody>
          <a:bodyPr/>
          <a:lstStyle/>
          <a:p>
            <a:endParaRPr lang="en-US"/>
          </a:p>
        </p:txBody>
      </p:sp>
      <p:sp>
        <p:nvSpPr>
          <p:cNvPr id="111694" name="Line 110"/>
          <p:cNvSpPr>
            <a:spLocks noChangeShapeType="1"/>
          </p:cNvSpPr>
          <p:nvPr/>
        </p:nvSpPr>
        <p:spPr bwMode="auto">
          <a:xfrm>
            <a:off x="2947988" y="3581400"/>
            <a:ext cx="41275" cy="0"/>
          </a:xfrm>
          <a:prstGeom prst="line">
            <a:avLst/>
          </a:prstGeom>
          <a:noFill/>
          <a:ln w="3175">
            <a:solidFill>
              <a:schemeClr val="tx1"/>
            </a:solidFill>
            <a:round/>
            <a:headEnd/>
            <a:tailEnd/>
          </a:ln>
        </p:spPr>
        <p:txBody>
          <a:bodyPr/>
          <a:lstStyle/>
          <a:p>
            <a:endParaRPr lang="en-US"/>
          </a:p>
        </p:txBody>
      </p:sp>
      <p:sp>
        <p:nvSpPr>
          <p:cNvPr id="111695" name="Line 111"/>
          <p:cNvSpPr>
            <a:spLocks noChangeShapeType="1"/>
          </p:cNvSpPr>
          <p:nvPr/>
        </p:nvSpPr>
        <p:spPr bwMode="auto">
          <a:xfrm>
            <a:off x="2951163" y="3625850"/>
            <a:ext cx="41275" cy="0"/>
          </a:xfrm>
          <a:prstGeom prst="line">
            <a:avLst/>
          </a:prstGeom>
          <a:noFill/>
          <a:ln w="3175">
            <a:solidFill>
              <a:schemeClr val="tx1"/>
            </a:solidFill>
            <a:round/>
            <a:headEnd/>
            <a:tailEnd/>
          </a:ln>
        </p:spPr>
        <p:txBody>
          <a:bodyPr/>
          <a:lstStyle/>
          <a:p>
            <a:endParaRPr lang="en-US"/>
          </a:p>
        </p:txBody>
      </p:sp>
      <p:sp>
        <p:nvSpPr>
          <p:cNvPr id="111696" name="Line 112"/>
          <p:cNvSpPr>
            <a:spLocks noChangeShapeType="1"/>
          </p:cNvSpPr>
          <p:nvPr/>
        </p:nvSpPr>
        <p:spPr bwMode="auto">
          <a:xfrm>
            <a:off x="2951163" y="3616325"/>
            <a:ext cx="41275" cy="0"/>
          </a:xfrm>
          <a:prstGeom prst="line">
            <a:avLst/>
          </a:prstGeom>
          <a:noFill/>
          <a:ln w="3175">
            <a:solidFill>
              <a:schemeClr val="tx1"/>
            </a:solidFill>
            <a:round/>
            <a:headEnd/>
            <a:tailEnd/>
          </a:ln>
        </p:spPr>
        <p:txBody>
          <a:bodyPr/>
          <a:lstStyle/>
          <a:p>
            <a:endParaRPr lang="en-US"/>
          </a:p>
        </p:txBody>
      </p:sp>
      <p:sp>
        <p:nvSpPr>
          <p:cNvPr id="111697" name="Line 113"/>
          <p:cNvSpPr>
            <a:spLocks noChangeShapeType="1"/>
          </p:cNvSpPr>
          <p:nvPr/>
        </p:nvSpPr>
        <p:spPr bwMode="auto">
          <a:xfrm>
            <a:off x="2951163" y="3638550"/>
            <a:ext cx="41275" cy="0"/>
          </a:xfrm>
          <a:prstGeom prst="line">
            <a:avLst/>
          </a:prstGeom>
          <a:noFill/>
          <a:ln w="3175">
            <a:solidFill>
              <a:schemeClr val="tx1"/>
            </a:solidFill>
            <a:round/>
            <a:headEnd/>
            <a:tailEnd/>
          </a:ln>
        </p:spPr>
        <p:txBody>
          <a:bodyPr/>
          <a:lstStyle/>
          <a:p>
            <a:endParaRPr lang="en-US"/>
          </a:p>
        </p:txBody>
      </p:sp>
      <p:sp>
        <p:nvSpPr>
          <p:cNvPr id="111698" name="Line 114"/>
          <p:cNvSpPr>
            <a:spLocks noChangeShapeType="1"/>
          </p:cNvSpPr>
          <p:nvPr/>
        </p:nvSpPr>
        <p:spPr bwMode="auto">
          <a:xfrm>
            <a:off x="2951163" y="3657600"/>
            <a:ext cx="41275" cy="0"/>
          </a:xfrm>
          <a:prstGeom prst="line">
            <a:avLst/>
          </a:prstGeom>
          <a:noFill/>
          <a:ln w="3175">
            <a:solidFill>
              <a:schemeClr val="tx1"/>
            </a:solidFill>
            <a:round/>
            <a:headEnd/>
            <a:tailEnd/>
          </a:ln>
        </p:spPr>
        <p:txBody>
          <a:bodyPr/>
          <a:lstStyle/>
          <a:p>
            <a:endParaRPr lang="en-US"/>
          </a:p>
        </p:txBody>
      </p:sp>
      <p:sp>
        <p:nvSpPr>
          <p:cNvPr id="111699" name="Line 115"/>
          <p:cNvSpPr>
            <a:spLocks noChangeShapeType="1"/>
          </p:cNvSpPr>
          <p:nvPr/>
        </p:nvSpPr>
        <p:spPr bwMode="auto">
          <a:xfrm>
            <a:off x="2951163" y="3648075"/>
            <a:ext cx="41275" cy="0"/>
          </a:xfrm>
          <a:prstGeom prst="line">
            <a:avLst/>
          </a:prstGeom>
          <a:noFill/>
          <a:ln w="3175">
            <a:solidFill>
              <a:schemeClr val="tx1"/>
            </a:solidFill>
            <a:round/>
            <a:headEnd/>
            <a:tailEnd/>
          </a:ln>
        </p:spPr>
        <p:txBody>
          <a:bodyPr/>
          <a:lstStyle/>
          <a:p>
            <a:endParaRPr lang="en-US"/>
          </a:p>
        </p:txBody>
      </p:sp>
      <p:sp>
        <p:nvSpPr>
          <p:cNvPr id="111700" name="Line 116"/>
          <p:cNvSpPr>
            <a:spLocks noChangeShapeType="1"/>
          </p:cNvSpPr>
          <p:nvPr/>
        </p:nvSpPr>
        <p:spPr bwMode="auto">
          <a:xfrm>
            <a:off x="2951163" y="3670300"/>
            <a:ext cx="41275" cy="0"/>
          </a:xfrm>
          <a:prstGeom prst="line">
            <a:avLst/>
          </a:prstGeom>
          <a:noFill/>
          <a:ln w="3175">
            <a:solidFill>
              <a:schemeClr val="tx1"/>
            </a:solidFill>
            <a:round/>
            <a:headEnd/>
            <a:tailEnd/>
          </a:ln>
        </p:spPr>
        <p:txBody>
          <a:bodyPr/>
          <a:lstStyle/>
          <a:p>
            <a:endParaRPr lang="en-US"/>
          </a:p>
        </p:txBody>
      </p:sp>
      <p:sp>
        <p:nvSpPr>
          <p:cNvPr id="111701" name="Line 117"/>
          <p:cNvSpPr>
            <a:spLocks noChangeShapeType="1"/>
          </p:cNvSpPr>
          <p:nvPr/>
        </p:nvSpPr>
        <p:spPr bwMode="auto">
          <a:xfrm>
            <a:off x="2951163" y="3689350"/>
            <a:ext cx="41275" cy="0"/>
          </a:xfrm>
          <a:prstGeom prst="line">
            <a:avLst/>
          </a:prstGeom>
          <a:noFill/>
          <a:ln w="3175">
            <a:solidFill>
              <a:schemeClr val="tx1"/>
            </a:solidFill>
            <a:round/>
            <a:headEnd/>
            <a:tailEnd/>
          </a:ln>
        </p:spPr>
        <p:txBody>
          <a:bodyPr/>
          <a:lstStyle/>
          <a:p>
            <a:endParaRPr lang="en-US"/>
          </a:p>
        </p:txBody>
      </p:sp>
      <p:sp>
        <p:nvSpPr>
          <p:cNvPr id="111702" name="Line 118"/>
          <p:cNvSpPr>
            <a:spLocks noChangeShapeType="1"/>
          </p:cNvSpPr>
          <p:nvPr/>
        </p:nvSpPr>
        <p:spPr bwMode="auto">
          <a:xfrm>
            <a:off x="2951163" y="3679825"/>
            <a:ext cx="41275" cy="0"/>
          </a:xfrm>
          <a:prstGeom prst="line">
            <a:avLst/>
          </a:prstGeom>
          <a:noFill/>
          <a:ln w="3175">
            <a:solidFill>
              <a:schemeClr val="tx1"/>
            </a:solidFill>
            <a:round/>
            <a:headEnd/>
            <a:tailEnd/>
          </a:ln>
        </p:spPr>
        <p:txBody>
          <a:bodyPr/>
          <a:lstStyle/>
          <a:p>
            <a:endParaRPr lang="en-US"/>
          </a:p>
        </p:txBody>
      </p:sp>
      <p:sp>
        <p:nvSpPr>
          <p:cNvPr id="111703" name="Line 119"/>
          <p:cNvSpPr>
            <a:spLocks noChangeShapeType="1"/>
          </p:cNvSpPr>
          <p:nvPr/>
        </p:nvSpPr>
        <p:spPr bwMode="auto">
          <a:xfrm>
            <a:off x="2951163" y="3702050"/>
            <a:ext cx="41275" cy="0"/>
          </a:xfrm>
          <a:prstGeom prst="line">
            <a:avLst/>
          </a:prstGeom>
          <a:noFill/>
          <a:ln w="3175">
            <a:solidFill>
              <a:schemeClr val="tx1"/>
            </a:solidFill>
            <a:round/>
            <a:headEnd/>
            <a:tailEnd/>
          </a:ln>
        </p:spPr>
        <p:txBody>
          <a:bodyPr/>
          <a:lstStyle/>
          <a:p>
            <a:endParaRPr lang="en-US"/>
          </a:p>
        </p:txBody>
      </p:sp>
      <p:sp>
        <p:nvSpPr>
          <p:cNvPr id="111704" name="Line 120"/>
          <p:cNvSpPr>
            <a:spLocks noChangeShapeType="1"/>
          </p:cNvSpPr>
          <p:nvPr/>
        </p:nvSpPr>
        <p:spPr bwMode="auto">
          <a:xfrm>
            <a:off x="2951163" y="3721100"/>
            <a:ext cx="41275" cy="0"/>
          </a:xfrm>
          <a:prstGeom prst="line">
            <a:avLst/>
          </a:prstGeom>
          <a:noFill/>
          <a:ln w="3175">
            <a:solidFill>
              <a:schemeClr val="tx1"/>
            </a:solidFill>
            <a:round/>
            <a:headEnd/>
            <a:tailEnd/>
          </a:ln>
        </p:spPr>
        <p:txBody>
          <a:bodyPr/>
          <a:lstStyle/>
          <a:p>
            <a:endParaRPr lang="en-US"/>
          </a:p>
        </p:txBody>
      </p:sp>
      <p:sp>
        <p:nvSpPr>
          <p:cNvPr id="111705" name="Line 121"/>
          <p:cNvSpPr>
            <a:spLocks noChangeShapeType="1"/>
          </p:cNvSpPr>
          <p:nvPr/>
        </p:nvSpPr>
        <p:spPr bwMode="auto">
          <a:xfrm>
            <a:off x="2951163" y="3711575"/>
            <a:ext cx="41275" cy="0"/>
          </a:xfrm>
          <a:prstGeom prst="line">
            <a:avLst/>
          </a:prstGeom>
          <a:noFill/>
          <a:ln w="3175">
            <a:solidFill>
              <a:schemeClr val="tx1"/>
            </a:solidFill>
            <a:round/>
            <a:headEnd/>
            <a:tailEnd/>
          </a:ln>
        </p:spPr>
        <p:txBody>
          <a:bodyPr/>
          <a:lstStyle/>
          <a:p>
            <a:endParaRPr lang="en-US"/>
          </a:p>
        </p:txBody>
      </p:sp>
      <p:sp>
        <p:nvSpPr>
          <p:cNvPr id="111706" name="Line 122"/>
          <p:cNvSpPr>
            <a:spLocks noChangeShapeType="1"/>
          </p:cNvSpPr>
          <p:nvPr/>
        </p:nvSpPr>
        <p:spPr bwMode="auto">
          <a:xfrm>
            <a:off x="2951163" y="3733800"/>
            <a:ext cx="41275" cy="0"/>
          </a:xfrm>
          <a:prstGeom prst="line">
            <a:avLst/>
          </a:prstGeom>
          <a:noFill/>
          <a:ln w="3175">
            <a:solidFill>
              <a:schemeClr val="tx1"/>
            </a:solidFill>
            <a:round/>
            <a:headEnd/>
            <a:tailEnd/>
          </a:ln>
        </p:spPr>
        <p:txBody>
          <a:bodyPr/>
          <a:lstStyle/>
          <a:p>
            <a:endParaRPr lang="en-US"/>
          </a:p>
        </p:txBody>
      </p:sp>
      <p:sp>
        <p:nvSpPr>
          <p:cNvPr id="111707" name="Line 123"/>
          <p:cNvSpPr>
            <a:spLocks noChangeShapeType="1"/>
          </p:cNvSpPr>
          <p:nvPr/>
        </p:nvSpPr>
        <p:spPr bwMode="auto">
          <a:xfrm>
            <a:off x="2951163" y="3781425"/>
            <a:ext cx="41275" cy="0"/>
          </a:xfrm>
          <a:prstGeom prst="line">
            <a:avLst/>
          </a:prstGeom>
          <a:noFill/>
          <a:ln w="3175">
            <a:solidFill>
              <a:schemeClr val="tx1"/>
            </a:solidFill>
            <a:round/>
            <a:headEnd/>
            <a:tailEnd/>
          </a:ln>
        </p:spPr>
        <p:txBody>
          <a:bodyPr/>
          <a:lstStyle/>
          <a:p>
            <a:endParaRPr lang="en-US"/>
          </a:p>
        </p:txBody>
      </p:sp>
      <p:sp>
        <p:nvSpPr>
          <p:cNvPr id="111708" name="Line 124"/>
          <p:cNvSpPr>
            <a:spLocks noChangeShapeType="1"/>
          </p:cNvSpPr>
          <p:nvPr/>
        </p:nvSpPr>
        <p:spPr bwMode="auto">
          <a:xfrm>
            <a:off x="2951163" y="3771900"/>
            <a:ext cx="41275" cy="0"/>
          </a:xfrm>
          <a:prstGeom prst="line">
            <a:avLst/>
          </a:prstGeom>
          <a:noFill/>
          <a:ln w="3175">
            <a:solidFill>
              <a:schemeClr val="tx1"/>
            </a:solidFill>
            <a:round/>
            <a:headEnd/>
            <a:tailEnd/>
          </a:ln>
        </p:spPr>
        <p:txBody>
          <a:bodyPr/>
          <a:lstStyle/>
          <a:p>
            <a:endParaRPr lang="en-US"/>
          </a:p>
        </p:txBody>
      </p:sp>
      <p:sp>
        <p:nvSpPr>
          <p:cNvPr id="111709" name="Line 125"/>
          <p:cNvSpPr>
            <a:spLocks noChangeShapeType="1"/>
          </p:cNvSpPr>
          <p:nvPr/>
        </p:nvSpPr>
        <p:spPr bwMode="auto">
          <a:xfrm>
            <a:off x="2951163" y="3794125"/>
            <a:ext cx="41275" cy="0"/>
          </a:xfrm>
          <a:prstGeom prst="line">
            <a:avLst/>
          </a:prstGeom>
          <a:noFill/>
          <a:ln w="3175">
            <a:solidFill>
              <a:schemeClr val="tx1"/>
            </a:solidFill>
            <a:round/>
            <a:headEnd/>
            <a:tailEnd/>
          </a:ln>
        </p:spPr>
        <p:txBody>
          <a:bodyPr/>
          <a:lstStyle/>
          <a:p>
            <a:endParaRPr lang="en-US"/>
          </a:p>
        </p:txBody>
      </p:sp>
      <p:sp>
        <p:nvSpPr>
          <p:cNvPr id="111710" name="Line 126"/>
          <p:cNvSpPr>
            <a:spLocks noChangeShapeType="1"/>
          </p:cNvSpPr>
          <p:nvPr/>
        </p:nvSpPr>
        <p:spPr bwMode="auto">
          <a:xfrm>
            <a:off x="2951163" y="3813175"/>
            <a:ext cx="41275" cy="0"/>
          </a:xfrm>
          <a:prstGeom prst="line">
            <a:avLst/>
          </a:prstGeom>
          <a:noFill/>
          <a:ln w="3175">
            <a:solidFill>
              <a:schemeClr val="tx1"/>
            </a:solidFill>
            <a:round/>
            <a:headEnd/>
            <a:tailEnd/>
          </a:ln>
        </p:spPr>
        <p:txBody>
          <a:bodyPr/>
          <a:lstStyle/>
          <a:p>
            <a:endParaRPr lang="en-US"/>
          </a:p>
        </p:txBody>
      </p:sp>
      <p:sp>
        <p:nvSpPr>
          <p:cNvPr id="111711" name="Line 127"/>
          <p:cNvSpPr>
            <a:spLocks noChangeShapeType="1"/>
          </p:cNvSpPr>
          <p:nvPr/>
        </p:nvSpPr>
        <p:spPr bwMode="auto">
          <a:xfrm>
            <a:off x="2951163" y="3803650"/>
            <a:ext cx="41275" cy="0"/>
          </a:xfrm>
          <a:prstGeom prst="line">
            <a:avLst/>
          </a:prstGeom>
          <a:noFill/>
          <a:ln w="3175">
            <a:solidFill>
              <a:schemeClr val="tx1"/>
            </a:solidFill>
            <a:round/>
            <a:headEnd/>
            <a:tailEnd/>
          </a:ln>
        </p:spPr>
        <p:txBody>
          <a:bodyPr/>
          <a:lstStyle/>
          <a:p>
            <a:endParaRPr lang="en-US"/>
          </a:p>
        </p:txBody>
      </p:sp>
      <p:sp>
        <p:nvSpPr>
          <p:cNvPr id="111712" name="Line 128"/>
          <p:cNvSpPr>
            <a:spLocks noChangeShapeType="1"/>
          </p:cNvSpPr>
          <p:nvPr/>
        </p:nvSpPr>
        <p:spPr bwMode="auto">
          <a:xfrm>
            <a:off x="2951163" y="3825875"/>
            <a:ext cx="41275" cy="0"/>
          </a:xfrm>
          <a:prstGeom prst="line">
            <a:avLst/>
          </a:prstGeom>
          <a:noFill/>
          <a:ln w="3175">
            <a:solidFill>
              <a:schemeClr val="tx1"/>
            </a:solidFill>
            <a:round/>
            <a:headEnd/>
            <a:tailEnd/>
          </a:ln>
        </p:spPr>
        <p:txBody>
          <a:bodyPr/>
          <a:lstStyle/>
          <a:p>
            <a:endParaRPr lang="en-US"/>
          </a:p>
        </p:txBody>
      </p:sp>
      <p:sp>
        <p:nvSpPr>
          <p:cNvPr id="111713" name="Line 129"/>
          <p:cNvSpPr>
            <a:spLocks noChangeShapeType="1"/>
          </p:cNvSpPr>
          <p:nvPr/>
        </p:nvSpPr>
        <p:spPr bwMode="auto">
          <a:xfrm>
            <a:off x="2951163" y="3844925"/>
            <a:ext cx="41275" cy="0"/>
          </a:xfrm>
          <a:prstGeom prst="line">
            <a:avLst/>
          </a:prstGeom>
          <a:noFill/>
          <a:ln w="3175">
            <a:solidFill>
              <a:schemeClr val="tx1"/>
            </a:solidFill>
            <a:round/>
            <a:headEnd/>
            <a:tailEnd/>
          </a:ln>
        </p:spPr>
        <p:txBody>
          <a:bodyPr/>
          <a:lstStyle/>
          <a:p>
            <a:endParaRPr lang="en-US"/>
          </a:p>
        </p:txBody>
      </p:sp>
      <p:sp>
        <p:nvSpPr>
          <p:cNvPr id="111714" name="Line 130"/>
          <p:cNvSpPr>
            <a:spLocks noChangeShapeType="1"/>
          </p:cNvSpPr>
          <p:nvPr/>
        </p:nvSpPr>
        <p:spPr bwMode="auto">
          <a:xfrm>
            <a:off x="2951163" y="3835400"/>
            <a:ext cx="41275" cy="0"/>
          </a:xfrm>
          <a:prstGeom prst="line">
            <a:avLst/>
          </a:prstGeom>
          <a:noFill/>
          <a:ln w="3175">
            <a:solidFill>
              <a:schemeClr val="tx1"/>
            </a:solidFill>
            <a:round/>
            <a:headEnd/>
            <a:tailEnd/>
          </a:ln>
        </p:spPr>
        <p:txBody>
          <a:bodyPr/>
          <a:lstStyle/>
          <a:p>
            <a:endParaRPr lang="en-US"/>
          </a:p>
        </p:txBody>
      </p:sp>
      <p:sp>
        <p:nvSpPr>
          <p:cNvPr id="111715" name="Line 131"/>
          <p:cNvSpPr>
            <a:spLocks noChangeShapeType="1"/>
          </p:cNvSpPr>
          <p:nvPr/>
        </p:nvSpPr>
        <p:spPr bwMode="auto">
          <a:xfrm>
            <a:off x="2951163" y="3857625"/>
            <a:ext cx="41275" cy="0"/>
          </a:xfrm>
          <a:prstGeom prst="line">
            <a:avLst/>
          </a:prstGeom>
          <a:noFill/>
          <a:ln w="3175">
            <a:solidFill>
              <a:schemeClr val="tx1"/>
            </a:solidFill>
            <a:round/>
            <a:headEnd/>
            <a:tailEnd/>
          </a:ln>
        </p:spPr>
        <p:txBody>
          <a:bodyPr/>
          <a:lstStyle/>
          <a:p>
            <a:endParaRPr lang="en-US"/>
          </a:p>
        </p:txBody>
      </p:sp>
      <p:sp>
        <p:nvSpPr>
          <p:cNvPr id="111716" name="Line 132"/>
          <p:cNvSpPr>
            <a:spLocks noChangeShapeType="1"/>
          </p:cNvSpPr>
          <p:nvPr/>
        </p:nvSpPr>
        <p:spPr bwMode="auto">
          <a:xfrm>
            <a:off x="2951163" y="3876675"/>
            <a:ext cx="41275" cy="0"/>
          </a:xfrm>
          <a:prstGeom prst="line">
            <a:avLst/>
          </a:prstGeom>
          <a:noFill/>
          <a:ln w="3175">
            <a:solidFill>
              <a:schemeClr val="tx1"/>
            </a:solidFill>
            <a:round/>
            <a:headEnd/>
            <a:tailEnd/>
          </a:ln>
        </p:spPr>
        <p:txBody>
          <a:bodyPr/>
          <a:lstStyle/>
          <a:p>
            <a:endParaRPr lang="en-US"/>
          </a:p>
        </p:txBody>
      </p:sp>
      <p:sp>
        <p:nvSpPr>
          <p:cNvPr id="111717" name="Line 133"/>
          <p:cNvSpPr>
            <a:spLocks noChangeShapeType="1"/>
          </p:cNvSpPr>
          <p:nvPr/>
        </p:nvSpPr>
        <p:spPr bwMode="auto">
          <a:xfrm>
            <a:off x="2951163" y="3867150"/>
            <a:ext cx="41275" cy="0"/>
          </a:xfrm>
          <a:prstGeom prst="line">
            <a:avLst/>
          </a:prstGeom>
          <a:noFill/>
          <a:ln w="3175">
            <a:solidFill>
              <a:schemeClr val="tx1"/>
            </a:solidFill>
            <a:round/>
            <a:headEnd/>
            <a:tailEnd/>
          </a:ln>
        </p:spPr>
        <p:txBody>
          <a:bodyPr/>
          <a:lstStyle/>
          <a:p>
            <a:endParaRPr lang="en-US"/>
          </a:p>
        </p:txBody>
      </p:sp>
      <p:sp>
        <p:nvSpPr>
          <p:cNvPr id="111718" name="Line 134"/>
          <p:cNvSpPr>
            <a:spLocks noChangeShapeType="1"/>
          </p:cNvSpPr>
          <p:nvPr/>
        </p:nvSpPr>
        <p:spPr bwMode="auto">
          <a:xfrm>
            <a:off x="2951163" y="3889375"/>
            <a:ext cx="41275" cy="0"/>
          </a:xfrm>
          <a:prstGeom prst="line">
            <a:avLst/>
          </a:prstGeom>
          <a:noFill/>
          <a:ln w="3175">
            <a:solidFill>
              <a:schemeClr val="tx1"/>
            </a:solidFill>
            <a:round/>
            <a:headEnd/>
            <a:tailEnd/>
          </a:ln>
        </p:spPr>
        <p:txBody>
          <a:bodyPr/>
          <a:lstStyle/>
          <a:p>
            <a:endParaRPr lang="en-US"/>
          </a:p>
        </p:txBody>
      </p:sp>
      <p:sp>
        <p:nvSpPr>
          <p:cNvPr id="111719" name="Line 135"/>
          <p:cNvSpPr>
            <a:spLocks noChangeShapeType="1"/>
          </p:cNvSpPr>
          <p:nvPr/>
        </p:nvSpPr>
        <p:spPr bwMode="auto">
          <a:xfrm>
            <a:off x="2951163" y="3927475"/>
            <a:ext cx="41275" cy="0"/>
          </a:xfrm>
          <a:prstGeom prst="line">
            <a:avLst/>
          </a:prstGeom>
          <a:noFill/>
          <a:ln w="3175">
            <a:solidFill>
              <a:schemeClr val="tx1"/>
            </a:solidFill>
            <a:round/>
            <a:headEnd/>
            <a:tailEnd/>
          </a:ln>
        </p:spPr>
        <p:txBody>
          <a:bodyPr/>
          <a:lstStyle/>
          <a:p>
            <a:endParaRPr lang="en-US"/>
          </a:p>
        </p:txBody>
      </p:sp>
      <p:sp>
        <p:nvSpPr>
          <p:cNvPr id="111720" name="Line 136"/>
          <p:cNvSpPr>
            <a:spLocks noChangeShapeType="1"/>
          </p:cNvSpPr>
          <p:nvPr/>
        </p:nvSpPr>
        <p:spPr bwMode="auto">
          <a:xfrm>
            <a:off x="2951163" y="3917950"/>
            <a:ext cx="41275" cy="0"/>
          </a:xfrm>
          <a:prstGeom prst="line">
            <a:avLst/>
          </a:prstGeom>
          <a:noFill/>
          <a:ln w="3175">
            <a:solidFill>
              <a:schemeClr val="tx1"/>
            </a:solidFill>
            <a:round/>
            <a:headEnd/>
            <a:tailEnd/>
          </a:ln>
        </p:spPr>
        <p:txBody>
          <a:bodyPr/>
          <a:lstStyle/>
          <a:p>
            <a:endParaRPr lang="en-US"/>
          </a:p>
        </p:txBody>
      </p:sp>
      <p:sp>
        <p:nvSpPr>
          <p:cNvPr id="111721" name="Line 137"/>
          <p:cNvSpPr>
            <a:spLocks noChangeShapeType="1"/>
          </p:cNvSpPr>
          <p:nvPr/>
        </p:nvSpPr>
        <p:spPr bwMode="auto">
          <a:xfrm>
            <a:off x="2951163" y="3940175"/>
            <a:ext cx="41275" cy="0"/>
          </a:xfrm>
          <a:prstGeom prst="line">
            <a:avLst/>
          </a:prstGeom>
          <a:noFill/>
          <a:ln w="3175">
            <a:solidFill>
              <a:schemeClr val="tx1"/>
            </a:solidFill>
            <a:round/>
            <a:headEnd/>
            <a:tailEnd/>
          </a:ln>
        </p:spPr>
        <p:txBody>
          <a:bodyPr/>
          <a:lstStyle/>
          <a:p>
            <a:endParaRPr lang="en-US"/>
          </a:p>
        </p:txBody>
      </p:sp>
      <p:sp>
        <p:nvSpPr>
          <p:cNvPr id="111722" name="Line 138"/>
          <p:cNvSpPr>
            <a:spLocks noChangeShapeType="1"/>
          </p:cNvSpPr>
          <p:nvPr/>
        </p:nvSpPr>
        <p:spPr bwMode="auto">
          <a:xfrm>
            <a:off x="2951163" y="3959225"/>
            <a:ext cx="41275" cy="0"/>
          </a:xfrm>
          <a:prstGeom prst="line">
            <a:avLst/>
          </a:prstGeom>
          <a:noFill/>
          <a:ln w="3175">
            <a:solidFill>
              <a:schemeClr val="tx1"/>
            </a:solidFill>
            <a:round/>
            <a:headEnd/>
            <a:tailEnd/>
          </a:ln>
        </p:spPr>
        <p:txBody>
          <a:bodyPr/>
          <a:lstStyle/>
          <a:p>
            <a:endParaRPr lang="en-US"/>
          </a:p>
        </p:txBody>
      </p:sp>
      <p:sp>
        <p:nvSpPr>
          <p:cNvPr id="111723" name="Line 139"/>
          <p:cNvSpPr>
            <a:spLocks noChangeShapeType="1"/>
          </p:cNvSpPr>
          <p:nvPr/>
        </p:nvSpPr>
        <p:spPr bwMode="auto">
          <a:xfrm>
            <a:off x="2951163" y="3949700"/>
            <a:ext cx="41275" cy="0"/>
          </a:xfrm>
          <a:prstGeom prst="line">
            <a:avLst/>
          </a:prstGeom>
          <a:noFill/>
          <a:ln w="3175">
            <a:solidFill>
              <a:schemeClr val="tx1"/>
            </a:solidFill>
            <a:round/>
            <a:headEnd/>
            <a:tailEnd/>
          </a:ln>
        </p:spPr>
        <p:txBody>
          <a:bodyPr/>
          <a:lstStyle/>
          <a:p>
            <a:endParaRPr lang="en-US"/>
          </a:p>
        </p:txBody>
      </p:sp>
      <p:sp>
        <p:nvSpPr>
          <p:cNvPr id="111724" name="Line 140"/>
          <p:cNvSpPr>
            <a:spLocks noChangeShapeType="1"/>
          </p:cNvSpPr>
          <p:nvPr/>
        </p:nvSpPr>
        <p:spPr bwMode="auto">
          <a:xfrm>
            <a:off x="2951163" y="3971925"/>
            <a:ext cx="41275" cy="0"/>
          </a:xfrm>
          <a:prstGeom prst="line">
            <a:avLst/>
          </a:prstGeom>
          <a:noFill/>
          <a:ln w="3175">
            <a:solidFill>
              <a:schemeClr val="tx1"/>
            </a:solidFill>
            <a:round/>
            <a:headEnd/>
            <a:tailEnd/>
          </a:ln>
        </p:spPr>
        <p:txBody>
          <a:bodyPr/>
          <a:lstStyle/>
          <a:p>
            <a:endParaRPr lang="en-US"/>
          </a:p>
        </p:txBody>
      </p:sp>
      <p:sp>
        <p:nvSpPr>
          <p:cNvPr id="111725" name="Line 141"/>
          <p:cNvSpPr>
            <a:spLocks noChangeShapeType="1"/>
          </p:cNvSpPr>
          <p:nvPr/>
        </p:nvSpPr>
        <p:spPr bwMode="auto">
          <a:xfrm>
            <a:off x="2951163" y="3990975"/>
            <a:ext cx="41275" cy="0"/>
          </a:xfrm>
          <a:prstGeom prst="line">
            <a:avLst/>
          </a:prstGeom>
          <a:noFill/>
          <a:ln w="3175">
            <a:solidFill>
              <a:schemeClr val="tx1"/>
            </a:solidFill>
            <a:round/>
            <a:headEnd/>
            <a:tailEnd/>
          </a:ln>
        </p:spPr>
        <p:txBody>
          <a:bodyPr/>
          <a:lstStyle/>
          <a:p>
            <a:endParaRPr lang="en-US"/>
          </a:p>
        </p:txBody>
      </p:sp>
      <p:sp>
        <p:nvSpPr>
          <p:cNvPr id="111726" name="Line 142"/>
          <p:cNvSpPr>
            <a:spLocks noChangeShapeType="1"/>
          </p:cNvSpPr>
          <p:nvPr/>
        </p:nvSpPr>
        <p:spPr bwMode="auto">
          <a:xfrm>
            <a:off x="2951163" y="3981450"/>
            <a:ext cx="41275" cy="0"/>
          </a:xfrm>
          <a:prstGeom prst="line">
            <a:avLst/>
          </a:prstGeom>
          <a:noFill/>
          <a:ln w="3175">
            <a:solidFill>
              <a:schemeClr val="tx1"/>
            </a:solidFill>
            <a:round/>
            <a:headEnd/>
            <a:tailEnd/>
          </a:ln>
        </p:spPr>
        <p:txBody>
          <a:bodyPr/>
          <a:lstStyle/>
          <a:p>
            <a:endParaRPr lang="en-US"/>
          </a:p>
        </p:txBody>
      </p:sp>
      <p:sp>
        <p:nvSpPr>
          <p:cNvPr id="111727" name="Line 143"/>
          <p:cNvSpPr>
            <a:spLocks noChangeShapeType="1"/>
          </p:cNvSpPr>
          <p:nvPr/>
        </p:nvSpPr>
        <p:spPr bwMode="auto">
          <a:xfrm>
            <a:off x="2951163" y="4003675"/>
            <a:ext cx="41275" cy="0"/>
          </a:xfrm>
          <a:prstGeom prst="line">
            <a:avLst/>
          </a:prstGeom>
          <a:noFill/>
          <a:ln w="3175">
            <a:solidFill>
              <a:schemeClr val="tx1"/>
            </a:solidFill>
            <a:round/>
            <a:headEnd/>
            <a:tailEnd/>
          </a:ln>
        </p:spPr>
        <p:txBody>
          <a:bodyPr/>
          <a:lstStyle/>
          <a:p>
            <a:endParaRPr lang="en-US"/>
          </a:p>
        </p:txBody>
      </p:sp>
      <p:sp>
        <p:nvSpPr>
          <p:cNvPr id="111728" name="Line 144"/>
          <p:cNvSpPr>
            <a:spLocks noChangeShapeType="1"/>
          </p:cNvSpPr>
          <p:nvPr/>
        </p:nvSpPr>
        <p:spPr bwMode="auto">
          <a:xfrm>
            <a:off x="2951163" y="4022725"/>
            <a:ext cx="41275" cy="0"/>
          </a:xfrm>
          <a:prstGeom prst="line">
            <a:avLst/>
          </a:prstGeom>
          <a:noFill/>
          <a:ln w="3175">
            <a:solidFill>
              <a:schemeClr val="tx1"/>
            </a:solidFill>
            <a:round/>
            <a:headEnd/>
            <a:tailEnd/>
          </a:ln>
        </p:spPr>
        <p:txBody>
          <a:bodyPr/>
          <a:lstStyle/>
          <a:p>
            <a:endParaRPr lang="en-US"/>
          </a:p>
        </p:txBody>
      </p:sp>
      <p:sp>
        <p:nvSpPr>
          <p:cNvPr id="111729" name="Line 145"/>
          <p:cNvSpPr>
            <a:spLocks noChangeShapeType="1"/>
          </p:cNvSpPr>
          <p:nvPr/>
        </p:nvSpPr>
        <p:spPr bwMode="auto">
          <a:xfrm>
            <a:off x="2951163" y="4013200"/>
            <a:ext cx="41275" cy="0"/>
          </a:xfrm>
          <a:prstGeom prst="line">
            <a:avLst/>
          </a:prstGeom>
          <a:noFill/>
          <a:ln w="3175">
            <a:solidFill>
              <a:schemeClr val="tx1"/>
            </a:solidFill>
            <a:round/>
            <a:headEnd/>
            <a:tailEnd/>
          </a:ln>
        </p:spPr>
        <p:txBody>
          <a:bodyPr/>
          <a:lstStyle/>
          <a:p>
            <a:endParaRPr lang="en-US"/>
          </a:p>
        </p:txBody>
      </p:sp>
      <p:sp>
        <p:nvSpPr>
          <p:cNvPr id="111730" name="Line 146"/>
          <p:cNvSpPr>
            <a:spLocks noChangeShapeType="1"/>
          </p:cNvSpPr>
          <p:nvPr/>
        </p:nvSpPr>
        <p:spPr bwMode="auto">
          <a:xfrm>
            <a:off x="2951163" y="4035425"/>
            <a:ext cx="41275" cy="0"/>
          </a:xfrm>
          <a:prstGeom prst="line">
            <a:avLst/>
          </a:prstGeom>
          <a:noFill/>
          <a:ln w="3175">
            <a:solidFill>
              <a:schemeClr val="tx1"/>
            </a:solidFill>
            <a:round/>
            <a:headEnd/>
            <a:tailEnd/>
          </a:ln>
        </p:spPr>
        <p:txBody>
          <a:bodyPr/>
          <a:lstStyle/>
          <a:p>
            <a:endParaRPr lang="en-US"/>
          </a:p>
        </p:txBody>
      </p:sp>
      <p:sp>
        <p:nvSpPr>
          <p:cNvPr id="111731" name="Line 147"/>
          <p:cNvSpPr>
            <a:spLocks noChangeShapeType="1"/>
          </p:cNvSpPr>
          <p:nvPr/>
        </p:nvSpPr>
        <p:spPr bwMode="auto">
          <a:xfrm>
            <a:off x="2878138" y="4048125"/>
            <a:ext cx="115887" cy="0"/>
          </a:xfrm>
          <a:prstGeom prst="line">
            <a:avLst/>
          </a:prstGeom>
          <a:noFill/>
          <a:ln w="9525">
            <a:solidFill>
              <a:schemeClr val="tx1"/>
            </a:solidFill>
            <a:round/>
            <a:headEnd/>
            <a:tailEnd/>
          </a:ln>
        </p:spPr>
        <p:txBody>
          <a:bodyPr/>
          <a:lstStyle/>
          <a:p>
            <a:endParaRPr lang="en-US"/>
          </a:p>
        </p:txBody>
      </p:sp>
      <p:sp>
        <p:nvSpPr>
          <p:cNvPr id="111732" name="Line 148"/>
          <p:cNvSpPr>
            <a:spLocks noChangeShapeType="1"/>
          </p:cNvSpPr>
          <p:nvPr/>
        </p:nvSpPr>
        <p:spPr bwMode="auto">
          <a:xfrm>
            <a:off x="2874963" y="4200525"/>
            <a:ext cx="115887" cy="0"/>
          </a:xfrm>
          <a:prstGeom prst="line">
            <a:avLst/>
          </a:prstGeom>
          <a:noFill/>
          <a:ln w="9525">
            <a:solidFill>
              <a:schemeClr val="tx1"/>
            </a:solidFill>
            <a:round/>
            <a:headEnd/>
            <a:tailEnd/>
          </a:ln>
        </p:spPr>
        <p:txBody>
          <a:bodyPr/>
          <a:lstStyle/>
          <a:p>
            <a:endParaRPr lang="en-US"/>
          </a:p>
        </p:txBody>
      </p:sp>
      <p:sp>
        <p:nvSpPr>
          <p:cNvPr id="111733" name="Line 149"/>
          <p:cNvSpPr>
            <a:spLocks noChangeShapeType="1"/>
          </p:cNvSpPr>
          <p:nvPr/>
        </p:nvSpPr>
        <p:spPr bwMode="auto">
          <a:xfrm>
            <a:off x="2874963" y="4352925"/>
            <a:ext cx="115887" cy="0"/>
          </a:xfrm>
          <a:prstGeom prst="line">
            <a:avLst/>
          </a:prstGeom>
          <a:noFill/>
          <a:ln w="9525">
            <a:solidFill>
              <a:schemeClr val="tx1"/>
            </a:solidFill>
            <a:round/>
            <a:headEnd/>
            <a:tailEnd/>
          </a:ln>
        </p:spPr>
        <p:txBody>
          <a:bodyPr/>
          <a:lstStyle/>
          <a:p>
            <a:endParaRPr lang="en-US"/>
          </a:p>
        </p:txBody>
      </p:sp>
      <p:sp>
        <p:nvSpPr>
          <p:cNvPr id="111734" name="Line 150"/>
          <p:cNvSpPr>
            <a:spLocks noChangeShapeType="1"/>
          </p:cNvSpPr>
          <p:nvPr/>
        </p:nvSpPr>
        <p:spPr bwMode="auto">
          <a:xfrm>
            <a:off x="2874963" y="4505325"/>
            <a:ext cx="115887" cy="0"/>
          </a:xfrm>
          <a:prstGeom prst="line">
            <a:avLst/>
          </a:prstGeom>
          <a:noFill/>
          <a:ln w="9525">
            <a:solidFill>
              <a:schemeClr val="tx1"/>
            </a:solidFill>
            <a:round/>
            <a:headEnd/>
            <a:tailEnd/>
          </a:ln>
        </p:spPr>
        <p:txBody>
          <a:bodyPr/>
          <a:lstStyle/>
          <a:p>
            <a:endParaRPr lang="en-US"/>
          </a:p>
        </p:txBody>
      </p:sp>
      <p:sp>
        <p:nvSpPr>
          <p:cNvPr id="111735" name="Line 151"/>
          <p:cNvSpPr>
            <a:spLocks noChangeShapeType="1"/>
          </p:cNvSpPr>
          <p:nvPr/>
        </p:nvSpPr>
        <p:spPr bwMode="auto">
          <a:xfrm>
            <a:off x="2868613" y="4657725"/>
            <a:ext cx="115887" cy="0"/>
          </a:xfrm>
          <a:prstGeom prst="line">
            <a:avLst/>
          </a:prstGeom>
          <a:noFill/>
          <a:ln w="9525">
            <a:solidFill>
              <a:schemeClr val="tx1"/>
            </a:solidFill>
            <a:round/>
            <a:headEnd/>
            <a:tailEnd/>
          </a:ln>
        </p:spPr>
        <p:txBody>
          <a:bodyPr/>
          <a:lstStyle/>
          <a:p>
            <a:endParaRPr lang="en-US"/>
          </a:p>
        </p:txBody>
      </p:sp>
      <p:sp>
        <p:nvSpPr>
          <p:cNvPr id="111736" name="Line 152"/>
          <p:cNvSpPr>
            <a:spLocks noChangeShapeType="1"/>
          </p:cNvSpPr>
          <p:nvPr/>
        </p:nvSpPr>
        <p:spPr bwMode="auto">
          <a:xfrm>
            <a:off x="2871788" y="4810125"/>
            <a:ext cx="115887" cy="0"/>
          </a:xfrm>
          <a:prstGeom prst="line">
            <a:avLst/>
          </a:prstGeom>
          <a:noFill/>
          <a:ln w="9525">
            <a:solidFill>
              <a:schemeClr val="tx1"/>
            </a:solidFill>
            <a:round/>
            <a:headEnd/>
            <a:tailEnd/>
          </a:ln>
        </p:spPr>
        <p:txBody>
          <a:bodyPr/>
          <a:lstStyle/>
          <a:p>
            <a:endParaRPr lang="en-US"/>
          </a:p>
        </p:txBody>
      </p:sp>
      <p:sp>
        <p:nvSpPr>
          <p:cNvPr id="111737" name="Line 153"/>
          <p:cNvSpPr>
            <a:spLocks noChangeShapeType="1"/>
          </p:cNvSpPr>
          <p:nvPr/>
        </p:nvSpPr>
        <p:spPr bwMode="auto">
          <a:xfrm>
            <a:off x="2871788" y="4962525"/>
            <a:ext cx="115887" cy="0"/>
          </a:xfrm>
          <a:prstGeom prst="line">
            <a:avLst/>
          </a:prstGeom>
          <a:noFill/>
          <a:ln w="9525">
            <a:solidFill>
              <a:schemeClr val="tx1"/>
            </a:solidFill>
            <a:round/>
            <a:headEnd/>
            <a:tailEnd/>
          </a:ln>
        </p:spPr>
        <p:txBody>
          <a:bodyPr/>
          <a:lstStyle/>
          <a:p>
            <a:endParaRPr lang="en-US"/>
          </a:p>
        </p:txBody>
      </p:sp>
      <p:sp>
        <p:nvSpPr>
          <p:cNvPr id="111738" name="Line 154"/>
          <p:cNvSpPr>
            <a:spLocks noChangeShapeType="1"/>
          </p:cNvSpPr>
          <p:nvPr/>
        </p:nvSpPr>
        <p:spPr bwMode="auto">
          <a:xfrm>
            <a:off x="2946400" y="4076700"/>
            <a:ext cx="41275" cy="0"/>
          </a:xfrm>
          <a:prstGeom prst="line">
            <a:avLst/>
          </a:prstGeom>
          <a:noFill/>
          <a:ln w="3175">
            <a:solidFill>
              <a:schemeClr val="tx1"/>
            </a:solidFill>
            <a:round/>
            <a:headEnd/>
            <a:tailEnd/>
          </a:ln>
        </p:spPr>
        <p:txBody>
          <a:bodyPr/>
          <a:lstStyle/>
          <a:p>
            <a:endParaRPr lang="en-US"/>
          </a:p>
        </p:txBody>
      </p:sp>
      <p:sp>
        <p:nvSpPr>
          <p:cNvPr id="111739" name="Line 155"/>
          <p:cNvSpPr>
            <a:spLocks noChangeShapeType="1"/>
          </p:cNvSpPr>
          <p:nvPr/>
        </p:nvSpPr>
        <p:spPr bwMode="auto">
          <a:xfrm>
            <a:off x="2946400" y="4067175"/>
            <a:ext cx="41275" cy="0"/>
          </a:xfrm>
          <a:prstGeom prst="line">
            <a:avLst/>
          </a:prstGeom>
          <a:noFill/>
          <a:ln w="3175">
            <a:solidFill>
              <a:schemeClr val="tx1"/>
            </a:solidFill>
            <a:round/>
            <a:headEnd/>
            <a:tailEnd/>
          </a:ln>
        </p:spPr>
        <p:txBody>
          <a:bodyPr/>
          <a:lstStyle/>
          <a:p>
            <a:endParaRPr lang="en-US"/>
          </a:p>
        </p:txBody>
      </p:sp>
      <p:sp>
        <p:nvSpPr>
          <p:cNvPr id="111740" name="Line 156"/>
          <p:cNvSpPr>
            <a:spLocks noChangeShapeType="1"/>
          </p:cNvSpPr>
          <p:nvPr/>
        </p:nvSpPr>
        <p:spPr bwMode="auto">
          <a:xfrm>
            <a:off x="2946400" y="4089400"/>
            <a:ext cx="41275" cy="0"/>
          </a:xfrm>
          <a:prstGeom prst="line">
            <a:avLst/>
          </a:prstGeom>
          <a:noFill/>
          <a:ln w="3175">
            <a:solidFill>
              <a:schemeClr val="tx1"/>
            </a:solidFill>
            <a:round/>
            <a:headEnd/>
            <a:tailEnd/>
          </a:ln>
        </p:spPr>
        <p:txBody>
          <a:bodyPr/>
          <a:lstStyle/>
          <a:p>
            <a:endParaRPr lang="en-US"/>
          </a:p>
        </p:txBody>
      </p:sp>
      <p:sp>
        <p:nvSpPr>
          <p:cNvPr id="111741" name="Line 157"/>
          <p:cNvSpPr>
            <a:spLocks noChangeShapeType="1"/>
          </p:cNvSpPr>
          <p:nvPr/>
        </p:nvSpPr>
        <p:spPr bwMode="auto">
          <a:xfrm>
            <a:off x="2946400" y="4108450"/>
            <a:ext cx="41275" cy="0"/>
          </a:xfrm>
          <a:prstGeom prst="line">
            <a:avLst/>
          </a:prstGeom>
          <a:noFill/>
          <a:ln w="3175">
            <a:solidFill>
              <a:schemeClr val="tx1"/>
            </a:solidFill>
            <a:round/>
            <a:headEnd/>
            <a:tailEnd/>
          </a:ln>
        </p:spPr>
        <p:txBody>
          <a:bodyPr/>
          <a:lstStyle/>
          <a:p>
            <a:endParaRPr lang="en-US"/>
          </a:p>
        </p:txBody>
      </p:sp>
      <p:sp>
        <p:nvSpPr>
          <p:cNvPr id="111742" name="Line 158"/>
          <p:cNvSpPr>
            <a:spLocks noChangeShapeType="1"/>
          </p:cNvSpPr>
          <p:nvPr/>
        </p:nvSpPr>
        <p:spPr bwMode="auto">
          <a:xfrm>
            <a:off x="2946400" y="4098925"/>
            <a:ext cx="41275" cy="0"/>
          </a:xfrm>
          <a:prstGeom prst="line">
            <a:avLst/>
          </a:prstGeom>
          <a:noFill/>
          <a:ln w="3175">
            <a:solidFill>
              <a:schemeClr val="tx1"/>
            </a:solidFill>
            <a:round/>
            <a:headEnd/>
            <a:tailEnd/>
          </a:ln>
        </p:spPr>
        <p:txBody>
          <a:bodyPr/>
          <a:lstStyle/>
          <a:p>
            <a:endParaRPr lang="en-US"/>
          </a:p>
        </p:txBody>
      </p:sp>
      <p:sp>
        <p:nvSpPr>
          <p:cNvPr id="111743" name="Line 159"/>
          <p:cNvSpPr>
            <a:spLocks noChangeShapeType="1"/>
          </p:cNvSpPr>
          <p:nvPr/>
        </p:nvSpPr>
        <p:spPr bwMode="auto">
          <a:xfrm>
            <a:off x="2946400" y="4121150"/>
            <a:ext cx="41275" cy="0"/>
          </a:xfrm>
          <a:prstGeom prst="line">
            <a:avLst/>
          </a:prstGeom>
          <a:noFill/>
          <a:ln w="3175">
            <a:solidFill>
              <a:schemeClr val="tx1"/>
            </a:solidFill>
            <a:round/>
            <a:headEnd/>
            <a:tailEnd/>
          </a:ln>
        </p:spPr>
        <p:txBody>
          <a:bodyPr/>
          <a:lstStyle/>
          <a:p>
            <a:endParaRPr lang="en-US"/>
          </a:p>
        </p:txBody>
      </p:sp>
      <p:sp>
        <p:nvSpPr>
          <p:cNvPr id="111744" name="Line 160"/>
          <p:cNvSpPr>
            <a:spLocks noChangeShapeType="1"/>
          </p:cNvSpPr>
          <p:nvPr/>
        </p:nvSpPr>
        <p:spPr bwMode="auto">
          <a:xfrm>
            <a:off x="2946400" y="4140200"/>
            <a:ext cx="41275" cy="0"/>
          </a:xfrm>
          <a:prstGeom prst="line">
            <a:avLst/>
          </a:prstGeom>
          <a:noFill/>
          <a:ln w="3175">
            <a:solidFill>
              <a:schemeClr val="tx1"/>
            </a:solidFill>
            <a:round/>
            <a:headEnd/>
            <a:tailEnd/>
          </a:ln>
        </p:spPr>
        <p:txBody>
          <a:bodyPr/>
          <a:lstStyle/>
          <a:p>
            <a:endParaRPr lang="en-US"/>
          </a:p>
        </p:txBody>
      </p:sp>
      <p:sp>
        <p:nvSpPr>
          <p:cNvPr id="111745" name="Line 161"/>
          <p:cNvSpPr>
            <a:spLocks noChangeShapeType="1"/>
          </p:cNvSpPr>
          <p:nvPr/>
        </p:nvSpPr>
        <p:spPr bwMode="auto">
          <a:xfrm>
            <a:off x="2946400" y="4130675"/>
            <a:ext cx="41275" cy="0"/>
          </a:xfrm>
          <a:prstGeom prst="line">
            <a:avLst/>
          </a:prstGeom>
          <a:noFill/>
          <a:ln w="3175">
            <a:solidFill>
              <a:schemeClr val="tx1"/>
            </a:solidFill>
            <a:round/>
            <a:headEnd/>
            <a:tailEnd/>
          </a:ln>
        </p:spPr>
        <p:txBody>
          <a:bodyPr/>
          <a:lstStyle/>
          <a:p>
            <a:endParaRPr lang="en-US"/>
          </a:p>
        </p:txBody>
      </p:sp>
      <p:sp>
        <p:nvSpPr>
          <p:cNvPr id="111746" name="Line 162"/>
          <p:cNvSpPr>
            <a:spLocks noChangeShapeType="1"/>
          </p:cNvSpPr>
          <p:nvPr/>
        </p:nvSpPr>
        <p:spPr bwMode="auto">
          <a:xfrm>
            <a:off x="2946400" y="4152900"/>
            <a:ext cx="41275" cy="0"/>
          </a:xfrm>
          <a:prstGeom prst="line">
            <a:avLst/>
          </a:prstGeom>
          <a:noFill/>
          <a:ln w="3175">
            <a:solidFill>
              <a:schemeClr val="tx1"/>
            </a:solidFill>
            <a:round/>
            <a:headEnd/>
            <a:tailEnd/>
          </a:ln>
        </p:spPr>
        <p:txBody>
          <a:bodyPr/>
          <a:lstStyle/>
          <a:p>
            <a:endParaRPr lang="en-US"/>
          </a:p>
        </p:txBody>
      </p:sp>
      <p:sp>
        <p:nvSpPr>
          <p:cNvPr id="111747" name="Line 163"/>
          <p:cNvSpPr>
            <a:spLocks noChangeShapeType="1"/>
          </p:cNvSpPr>
          <p:nvPr/>
        </p:nvSpPr>
        <p:spPr bwMode="auto">
          <a:xfrm>
            <a:off x="2946400" y="4171950"/>
            <a:ext cx="41275" cy="0"/>
          </a:xfrm>
          <a:prstGeom prst="line">
            <a:avLst/>
          </a:prstGeom>
          <a:noFill/>
          <a:ln w="3175">
            <a:solidFill>
              <a:schemeClr val="tx1"/>
            </a:solidFill>
            <a:round/>
            <a:headEnd/>
            <a:tailEnd/>
          </a:ln>
        </p:spPr>
        <p:txBody>
          <a:bodyPr/>
          <a:lstStyle/>
          <a:p>
            <a:endParaRPr lang="en-US"/>
          </a:p>
        </p:txBody>
      </p:sp>
      <p:sp>
        <p:nvSpPr>
          <p:cNvPr id="111748" name="Line 164"/>
          <p:cNvSpPr>
            <a:spLocks noChangeShapeType="1"/>
          </p:cNvSpPr>
          <p:nvPr/>
        </p:nvSpPr>
        <p:spPr bwMode="auto">
          <a:xfrm>
            <a:off x="2946400" y="4162425"/>
            <a:ext cx="41275" cy="0"/>
          </a:xfrm>
          <a:prstGeom prst="line">
            <a:avLst/>
          </a:prstGeom>
          <a:noFill/>
          <a:ln w="3175">
            <a:solidFill>
              <a:schemeClr val="tx1"/>
            </a:solidFill>
            <a:round/>
            <a:headEnd/>
            <a:tailEnd/>
          </a:ln>
        </p:spPr>
        <p:txBody>
          <a:bodyPr/>
          <a:lstStyle/>
          <a:p>
            <a:endParaRPr lang="en-US"/>
          </a:p>
        </p:txBody>
      </p:sp>
      <p:sp>
        <p:nvSpPr>
          <p:cNvPr id="111749" name="Line 165"/>
          <p:cNvSpPr>
            <a:spLocks noChangeShapeType="1"/>
          </p:cNvSpPr>
          <p:nvPr/>
        </p:nvSpPr>
        <p:spPr bwMode="auto">
          <a:xfrm>
            <a:off x="2946400" y="4184650"/>
            <a:ext cx="41275" cy="0"/>
          </a:xfrm>
          <a:prstGeom prst="line">
            <a:avLst/>
          </a:prstGeom>
          <a:noFill/>
          <a:ln w="3175">
            <a:solidFill>
              <a:schemeClr val="tx1"/>
            </a:solidFill>
            <a:round/>
            <a:headEnd/>
            <a:tailEnd/>
          </a:ln>
        </p:spPr>
        <p:txBody>
          <a:bodyPr/>
          <a:lstStyle/>
          <a:p>
            <a:endParaRPr lang="en-US"/>
          </a:p>
        </p:txBody>
      </p:sp>
      <p:sp>
        <p:nvSpPr>
          <p:cNvPr id="111750" name="Line 166"/>
          <p:cNvSpPr>
            <a:spLocks noChangeShapeType="1"/>
          </p:cNvSpPr>
          <p:nvPr/>
        </p:nvSpPr>
        <p:spPr bwMode="auto">
          <a:xfrm>
            <a:off x="2946400" y="4225925"/>
            <a:ext cx="41275" cy="0"/>
          </a:xfrm>
          <a:prstGeom prst="line">
            <a:avLst/>
          </a:prstGeom>
          <a:noFill/>
          <a:ln w="3175">
            <a:solidFill>
              <a:schemeClr val="tx1"/>
            </a:solidFill>
            <a:round/>
            <a:headEnd/>
            <a:tailEnd/>
          </a:ln>
        </p:spPr>
        <p:txBody>
          <a:bodyPr/>
          <a:lstStyle/>
          <a:p>
            <a:endParaRPr lang="en-US"/>
          </a:p>
        </p:txBody>
      </p:sp>
      <p:sp>
        <p:nvSpPr>
          <p:cNvPr id="111751" name="Line 167"/>
          <p:cNvSpPr>
            <a:spLocks noChangeShapeType="1"/>
          </p:cNvSpPr>
          <p:nvPr/>
        </p:nvSpPr>
        <p:spPr bwMode="auto">
          <a:xfrm>
            <a:off x="2946400" y="4216400"/>
            <a:ext cx="41275" cy="0"/>
          </a:xfrm>
          <a:prstGeom prst="line">
            <a:avLst/>
          </a:prstGeom>
          <a:noFill/>
          <a:ln w="3175">
            <a:solidFill>
              <a:schemeClr val="tx1"/>
            </a:solidFill>
            <a:round/>
            <a:headEnd/>
            <a:tailEnd/>
          </a:ln>
        </p:spPr>
        <p:txBody>
          <a:bodyPr/>
          <a:lstStyle/>
          <a:p>
            <a:endParaRPr lang="en-US"/>
          </a:p>
        </p:txBody>
      </p:sp>
      <p:sp>
        <p:nvSpPr>
          <p:cNvPr id="111752" name="Line 168"/>
          <p:cNvSpPr>
            <a:spLocks noChangeShapeType="1"/>
          </p:cNvSpPr>
          <p:nvPr/>
        </p:nvSpPr>
        <p:spPr bwMode="auto">
          <a:xfrm>
            <a:off x="2946400" y="4238625"/>
            <a:ext cx="41275" cy="0"/>
          </a:xfrm>
          <a:prstGeom prst="line">
            <a:avLst/>
          </a:prstGeom>
          <a:noFill/>
          <a:ln w="3175">
            <a:solidFill>
              <a:schemeClr val="tx1"/>
            </a:solidFill>
            <a:round/>
            <a:headEnd/>
            <a:tailEnd/>
          </a:ln>
        </p:spPr>
        <p:txBody>
          <a:bodyPr/>
          <a:lstStyle/>
          <a:p>
            <a:endParaRPr lang="en-US"/>
          </a:p>
        </p:txBody>
      </p:sp>
      <p:sp>
        <p:nvSpPr>
          <p:cNvPr id="111753" name="Line 169"/>
          <p:cNvSpPr>
            <a:spLocks noChangeShapeType="1"/>
          </p:cNvSpPr>
          <p:nvPr/>
        </p:nvSpPr>
        <p:spPr bwMode="auto">
          <a:xfrm>
            <a:off x="2946400" y="4257675"/>
            <a:ext cx="41275" cy="0"/>
          </a:xfrm>
          <a:prstGeom prst="line">
            <a:avLst/>
          </a:prstGeom>
          <a:noFill/>
          <a:ln w="3175">
            <a:solidFill>
              <a:schemeClr val="tx1"/>
            </a:solidFill>
            <a:round/>
            <a:headEnd/>
            <a:tailEnd/>
          </a:ln>
        </p:spPr>
        <p:txBody>
          <a:bodyPr/>
          <a:lstStyle/>
          <a:p>
            <a:endParaRPr lang="en-US"/>
          </a:p>
        </p:txBody>
      </p:sp>
      <p:sp>
        <p:nvSpPr>
          <p:cNvPr id="111754" name="Line 170"/>
          <p:cNvSpPr>
            <a:spLocks noChangeShapeType="1"/>
          </p:cNvSpPr>
          <p:nvPr/>
        </p:nvSpPr>
        <p:spPr bwMode="auto">
          <a:xfrm>
            <a:off x="2946400" y="4248150"/>
            <a:ext cx="41275" cy="0"/>
          </a:xfrm>
          <a:prstGeom prst="line">
            <a:avLst/>
          </a:prstGeom>
          <a:noFill/>
          <a:ln w="3175">
            <a:solidFill>
              <a:schemeClr val="tx1"/>
            </a:solidFill>
            <a:round/>
            <a:headEnd/>
            <a:tailEnd/>
          </a:ln>
        </p:spPr>
        <p:txBody>
          <a:bodyPr/>
          <a:lstStyle/>
          <a:p>
            <a:endParaRPr lang="en-US"/>
          </a:p>
        </p:txBody>
      </p:sp>
      <p:sp>
        <p:nvSpPr>
          <p:cNvPr id="111755" name="Line 171"/>
          <p:cNvSpPr>
            <a:spLocks noChangeShapeType="1"/>
          </p:cNvSpPr>
          <p:nvPr/>
        </p:nvSpPr>
        <p:spPr bwMode="auto">
          <a:xfrm>
            <a:off x="2946400" y="4270375"/>
            <a:ext cx="41275" cy="0"/>
          </a:xfrm>
          <a:prstGeom prst="line">
            <a:avLst/>
          </a:prstGeom>
          <a:noFill/>
          <a:ln w="3175">
            <a:solidFill>
              <a:schemeClr val="tx1"/>
            </a:solidFill>
            <a:round/>
            <a:headEnd/>
            <a:tailEnd/>
          </a:ln>
        </p:spPr>
        <p:txBody>
          <a:bodyPr/>
          <a:lstStyle/>
          <a:p>
            <a:endParaRPr lang="en-US"/>
          </a:p>
        </p:txBody>
      </p:sp>
      <p:sp>
        <p:nvSpPr>
          <p:cNvPr id="111756" name="Line 172"/>
          <p:cNvSpPr>
            <a:spLocks noChangeShapeType="1"/>
          </p:cNvSpPr>
          <p:nvPr/>
        </p:nvSpPr>
        <p:spPr bwMode="auto">
          <a:xfrm>
            <a:off x="2946400" y="4289425"/>
            <a:ext cx="41275" cy="0"/>
          </a:xfrm>
          <a:prstGeom prst="line">
            <a:avLst/>
          </a:prstGeom>
          <a:noFill/>
          <a:ln w="3175">
            <a:solidFill>
              <a:schemeClr val="tx1"/>
            </a:solidFill>
            <a:round/>
            <a:headEnd/>
            <a:tailEnd/>
          </a:ln>
        </p:spPr>
        <p:txBody>
          <a:bodyPr/>
          <a:lstStyle/>
          <a:p>
            <a:endParaRPr lang="en-US"/>
          </a:p>
        </p:txBody>
      </p:sp>
      <p:sp>
        <p:nvSpPr>
          <p:cNvPr id="111757" name="Line 173"/>
          <p:cNvSpPr>
            <a:spLocks noChangeShapeType="1"/>
          </p:cNvSpPr>
          <p:nvPr/>
        </p:nvSpPr>
        <p:spPr bwMode="auto">
          <a:xfrm>
            <a:off x="2946400" y="4279900"/>
            <a:ext cx="41275" cy="0"/>
          </a:xfrm>
          <a:prstGeom prst="line">
            <a:avLst/>
          </a:prstGeom>
          <a:noFill/>
          <a:ln w="3175">
            <a:solidFill>
              <a:schemeClr val="tx1"/>
            </a:solidFill>
            <a:round/>
            <a:headEnd/>
            <a:tailEnd/>
          </a:ln>
        </p:spPr>
        <p:txBody>
          <a:bodyPr/>
          <a:lstStyle/>
          <a:p>
            <a:endParaRPr lang="en-US"/>
          </a:p>
        </p:txBody>
      </p:sp>
      <p:sp>
        <p:nvSpPr>
          <p:cNvPr id="111758" name="Line 174"/>
          <p:cNvSpPr>
            <a:spLocks noChangeShapeType="1"/>
          </p:cNvSpPr>
          <p:nvPr/>
        </p:nvSpPr>
        <p:spPr bwMode="auto">
          <a:xfrm>
            <a:off x="2946400" y="4302125"/>
            <a:ext cx="41275" cy="0"/>
          </a:xfrm>
          <a:prstGeom prst="line">
            <a:avLst/>
          </a:prstGeom>
          <a:noFill/>
          <a:ln w="3175">
            <a:solidFill>
              <a:schemeClr val="tx1"/>
            </a:solidFill>
            <a:round/>
            <a:headEnd/>
            <a:tailEnd/>
          </a:ln>
        </p:spPr>
        <p:txBody>
          <a:bodyPr/>
          <a:lstStyle/>
          <a:p>
            <a:endParaRPr lang="en-US"/>
          </a:p>
        </p:txBody>
      </p:sp>
      <p:sp>
        <p:nvSpPr>
          <p:cNvPr id="111759" name="Line 175"/>
          <p:cNvSpPr>
            <a:spLocks noChangeShapeType="1"/>
          </p:cNvSpPr>
          <p:nvPr/>
        </p:nvSpPr>
        <p:spPr bwMode="auto">
          <a:xfrm>
            <a:off x="2946400" y="4321175"/>
            <a:ext cx="41275" cy="0"/>
          </a:xfrm>
          <a:prstGeom prst="line">
            <a:avLst/>
          </a:prstGeom>
          <a:noFill/>
          <a:ln w="3175">
            <a:solidFill>
              <a:schemeClr val="tx1"/>
            </a:solidFill>
            <a:round/>
            <a:headEnd/>
            <a:tailEnd/>
          </a:ln>
        </p:spPr>
        <p:txBody>
          <a:bodyPr/>
          <a:lstStyle/>
          <a:p>
            <a:endParaRPr lang="en-US"/>
          </a:p>
        </p:txBody>
      </p:sp>
      <p:sp>
        <p:nvSpPr>
          <p:cNvPr id="111760" name="Line 176"/>
          <p:cNvSpPr>
            <a:spLocks noChangeShapeType="1"/>
          </p:cNvSpPr>
          <p:nvPr/>
        </p:nvSpPr>
        <p:spPr bwMode="auto">
          <a:xfrm>
            <a:off x="2946400" y="4311650"/>
            <a:ext cx="41275" cy="0"/>
          </a:xfrm>
          <a:prstGeom prst="line">
            <a:avLst/>
          </a:prstGeom>
          <a:noFill/>
          <a:ln w="3175">
            <a:solidFill>
              <a:schemeClr val="tx1"/>
            </a:solidFill>
            <a:round/>
            <a:headEnd/>
            <a:tailEnd/>
          </a:ln>
        </p:spPr>
        <p:txBody>
          <a:bodyPr/>
          <a:lstStyle/>
          <a:p>
            <a:endParaRPr lang="en-US"/>
          </a:p>
        </p:txBody>
      </p:sp>
      <p:sp>
        <p:nvSpPr>
          <p:cNvPr id="111761" name="Line 177"/>
          <p:cNvSpPr>
            <a:spLocks noChangeShapeType="1"/>
          </p:cNvSpPr>
          <p:nvPr/>
        </p:nvSpPr>
        <p:spPr bwMode="auto">
          <a:xfrm>
            <a:off x="2946400" y="4333875"/>
            <a:ext cx="41275" cy="0"/>
          </a:xfrm>
          <a:prstGeom prst="line">
            <a:avLst/>
          </a:prstGeom>
          <a:noFill/>
          <a:ln w="3175">
            <a:solidFill>
              <a:schemeClr val="tx1"/>
            </a:solidFill>
            <a:round/>
            <a:headEnd/>
            <a:tailEnd/>
          </a:ln>
        </p:spPr>
        <p:txBody>
          <a:bodyPr/>
          <a:lstStyle/>
          <a:p>
            <a:endParaRPr lang="en-US"/>
          </a:p>
        </p:txBody>
      </p:sp>
      <p:sp>
        <p:nvSpPr>
          <p:cNvPr id="111762" name="Line 178"/>
          <p:cNvSpPr>
            <a:spLocks noChangeShapeType="1"/>
          </p:cNvSpPr>
          <p:nvPr/>
        </p:nvSpPr>
        <p:spPr bwMode="auto">
          <a:xfrm>
            <a:off x="2946400" y="4378325"/>
            <a:ext cx="41275" cy="0"/>
          </a:xfrm>
          <a:prstGeom prst="line">
            <a:avLst/>
          </a:prstGeom>
          <a:noFill/>
          <a:ln w="3175">
            <a:solidFill>
              <a:schemeClr val="tx1"/>
            </a:solidFill>
            <a:round/>
            <a:headEnd/>
            <a:tailEnd/>
          </a:ln>
        </p:spPr>
        <p:txBody>
          <a:bodyPr/>
          <a:lstStyle/>
          <a:p>
            <a:endParaRPr lang="en-US"/>
          </a:p>
        </p:txBody>
      </p:sp>
      <p:sp>
        <p:nvSpPr>
          <p:cNvPr id="111763" name="Line 179"/>
          <p:cNvSpPr>
            <a:spLocks noChangeShapeType="1"/>
          </p:cNvSpPr>
          <p:nvPr/>
        </p:nvSpPr>
        <p:spPr bwMode="auto">
          <a:xfrm>
            <a:off x="2946400" y="4368800"/>
            <a:ext cx="41275" cy="0"/>
          </a:xfrm>
          <a:prstGeom prst="line">
            <a:avLst/>
          </a:prstGeom>
          <a:noFill/>
          <a:ln w="3175">
            <a:solidFill>
              <a:schemeClr val="tx1"/>
            </a:solidFill>
            <a:round/>
            <a:headEnd/>
            <a:tailEnd/>
          </a:ln>
        </p:spPr>
        <p:txBody>
          <a:bodyPr/>
          <a:lstStyle/>
          <a:p>
            <a:endParaRPr lang="en-US"/>
          </a:p>
        </p:txBody>
      </p:sp>
      <p:sp>
        <p:nvSpPr>
          <p:cNvPr id="111764" name="Line 180"/>
          <p:cNvSpPr>
            <a:spLocks noChangeShapeType="1"/>
          </p:cNvSpPr>
          <p:nvPr/>
        </p:nvSpPr>
        <p:spPr bwMode="auto">
          <a:xfrm>
            <a:off x="2946400" y="4391025"/>
            <a:ext cx="41275" cy="0"/>
          </a:xfrm>
          <a:prstGeom prst="line">
            <a:avLst/>
          </a:prstGeom>
          <a:noFill/>
          <a:ln w="3175">
            <a:solidFill>
              <a:schemeClr val="tx1"/>
            </a:solidFill>
            <a:round/>
            <a:headEnd/>
            <a:tailEnd/>
          </a:ln>
        </p:spPr>
        <p:txBody>
          <a:bodyPr/>
          <a:lstStyle/>
          <a:p>
            <a:endParaRPr lang="en-US"/>
          </a:p>
        </p:txBody>
      </p:sp>
      <p:sp>
        <p:nvSpPr>
          <p:cNvPr id="111765" name="Line 181"/>
          <p:cNvSpPr>
            <a:spLocks noChangeShapeType="1"/>
          </p:cNvSpPr>
          <p:nvPr/>
        </p:nvSpPr>
        <p:spPr bwMode="auto">
          <a:xfrm>
            <a:off x="2946400" y="4410075"/>
            <a:ext cx="41275" cy="0"/>
          </a:xfrm>
          <a:prstGeom prst="line">
            <a:avLst/>
          </a:prstGeom>
          <a:noFill/>
          <a:ln w="3175">
            <a:solidFill>
              <a:schemeClr val="tx1"/>
            </a:solidFill>
            <a:round/>
            <a:headEnd/>
            <a:tailEnd/>
          </a:ln>
        </p:spPr>
        <p:txBody>
          <a:bodyPr/>
          <a:lstStyle/>
          <a:p>
            <a:endParaRPr lang="en-US"/>
          </a:p>
        </p:txBody>
      </p:sp>
      <p:sp>
        <p:nvSpPr>
          <p:cNvPr id="111766" name="Line 182"/>
          <p:cNvSpPr>
            <a:spLocks noChangeShapeType="1"/>
          </p:cNvSpPr>
          <p:nvPr/>
        </p:nvSpPr>
        <p:spPr bwMode="auto">
          <a:xfrm>
            <a:off x="2946400" y="4400550"/>
            <a:ext cx="41275" cy="0"/>
          </a:xfrm>
          <a:prstGeom prst="line">
            <a:avLst/>
          </a:prstGeom>
          <a:noFill/>
          <a:ln w="3175">
            <a:solidFill>
              <a:schemeClr val="tx1"/>
            </a:solidFill>
            <a:round/>
            <a:headEnd/>
            <a:tailEnd/>
          </a:ln>
        </p:spPr>
        <p:txBody>
          <a:bodyPr/>
          <a:lstStyle/>
          <a:p>
            <a:endParaRPr lang="en-US"/>
          </a:p>
        </p:txBody>
      </p:sp>
      <p:sp>
        <p:nvSpPr>
          <p:cNvPr id="111767" name="Line 183"/>
          <p:cNvSpPr>
            <a:spLocks noChangeShapeType="1"/>
          </p:cNvSpPr>
          <p:nvPr/>
        </p:nvSpPr>
        <p:spPr bwMode="auto">
          <a:xfrm>
            <a:off x="2946400" y="4422775"/>
            <a:ext cx="41275" cy="0"/>
          </a:xfrm>
          <a:prstGeom prst="line">
            <a:avLst/>
          </a:prstGeom>
          <a:noFill/>
          <a:ln w="3175">
            <a:solidFill>
              <a:schemeClr val="tx1"/>
            </a:solidFill>
            <a:round/>
            <a:headEnd/>
            <a:tailEnd/>
          </a:ln>
        </p:spPr>
        <p:txBody>
          <a:bodyPr/>
          <a:lstStyle/>
          <a:p>
            <a:endParaRPr lang="en-US"/>
          </a:p>
        </p:txBody>
      </p:sp>
      <p:sp>
        <p:nvSpPr>
          <p:cNvPr id="111768" name="Line 184"/>
          <p:cNvSpPr>
            <a:spLocks noChangeShapeType="1"/>
          </p:cNvSpPr>
          <p:nvPr/>
        </p:nvSpPr>
        <p:spPr bwMode="auto">
          <a:xfrm>
            <a:off x="2946400" y="4441825"/>
            <a:ext cx="41275" cy="0"/>
          </a:xfrm>
          <a:prstGeom prst="line">
            <a:avLst/>
          </a:prstGeom>
          <a:noFill/>
          <a:ln w="3175">
            <a:solidFill>
              <a:schemeClr val="tx1"/>
            </a:solidFill>
            <a:round/>
            <a:headEnd/>
            <a:tailEnd/>
          </a:ln>
        </p:spPr>
        <p:txBody>
          <a:bodyPr/>
          <a:lstStyle/>
          <a:p>
            <a:endParaRPr lang="en-US"/>
          </a:p>
        </p:txBody>
      </p:sp>
      <p:sp>
        <p:nvSpPr>
          <p:cNvPr id="111769" name="Line 185"/>
          <p:cNvSpPr>
            <a:spLocks noChangeShapeType="1"/>
          </p:cNvSpPr>
          <p:nvPr/>
        </p:nvSpPr>
        <p:spPr bwMode="auto">
          <a:xfrm>
            <a:off x="2946400" y="4432300"/>
            <a:ext cx="41275" cy="0"/>
          </a:xfrm>
          <a:prstGeom prst="line">
            <a:avLst/>
          </a:prstGeom>
          <a:noFill/>
          <a:ln w="3175">
            <a:solidFill>
              <a:schemeClr val="tx1"/>
            </a:solidFill>
            <a:round/>
            <a:headEnd/>
            <a:tailEnd/>
          </a:ln>
        </p:spPr>
        <p:txBody>
          <a:bodyPr/>
          <a:lstStyle/>
          <a:p>
            <a:endParaRPr lang="en-US"/>
          </a:p>
        </p:txBody>
      </p:sp>
      <p:sp>
        <p:nvSpPr>
          <p:cNvPr id="111770" name="Line 186"/>
          <p:cNvSpPr>
            <a:spLocks noChangeShapeType="1"/>
          </p:cNvSpPr>
          <p:nvPr/>
        </p:nvSpPr>
        <p:spPr bwMode="auto">
          <a:xfrm>
            <a:off x="2946400" y="4454525"/>
            <a:ext cx="41275" cy="0"/>
          </a:xfrm>
          <a:prstGeom prst="line">
            <a:avLst/>
          </a:prstGeom>
          <a:noFill/>
          <a:ln w="3175">
            <a:solidFill>
              <a:schemeClr val="tx1"/>
            </a:solidFill>
            <a:round/>
            <a:headEnd/>
            <a:tailEnd/>
          </a:ln>
        </p:spPr>
        <p:txBody>
          <a:bodyPr/>
          <a:lstStyle/>
          <a:p>
            <a:endParaRPr lang="en-US"/>
          </a:p>
        </p:txBody>
      </p:sp>
      <p:sp>
        <p:nvSpPr>
          <p:cNvPr id="111771" name="Line 187"/>
          <p:cNvSpPr>
            <a:spLocks noChangeShapeType="1"/>
          </p:cNvSpPr>
          <p:nvPr/>
        </p:nvSpPr>
        <p:spPr bwMode="auto">
          <a:xfrm>
            <a:off x="2946400" y="4473575"/>
            <a:ext cx="41275" cy="0"/>
          </a:xfrm>
          <a:prstGeom prst="line">
            <a:avLst/>
          </a:prstGeom>
          <a:noFill/>
          <a:ln w="3175">
            <a:solidFill>
              <a:schemeClr val="tx1"/>
            </a:solidFill>
            <a:round/>
            <a:headEnd/>
            <a:tailEnd/>
          </a:ln>
        </p:spPr>
        <p:txBody>
          <a:bodyPr/>
          <a:lstStyle/>
          <a:p>
            <a:endParaRPr lang="en-US"/>
          </a:p>
        </p:txBody>
      </p:sp>
      <p:sp>
        <p:nvSpPr>
          <p:cNvPr id="111772" name="Line 188"/>
          <p:cNvSpPr>
            <a:spLocks noChangeShapeType="1"/>
          </p:cNvSpPr>
          <p:nvPr/>
        </p:nvSpPr>
        <p:spPr bwMode="auto">
          <a:xfrm>
            <a:off x="2946400" y="4464050"/>
            <a:ext cx="41275" cy="0"/>
          </a:xfrm>
          <a:prstGeom prst="line">
            <a:avLst/>
          </a:prstGeom>
          <a:noFill/>
          <a:ln w="3175">
            <a:solidFill>
              <a:schemeClr val="tx1"/>
            </a:solidFill>
            <a:round/>
            <a:headEnd/>
            <a:tailEnd/>
          </a:ln>
        </p:spPr>
        <p:txBody>
          <a:bodyPr/>
          <a:lstStyle/>
          <a:p>
            <a:endParaRPr lang="en-US"/>
          </a:p>
        </p:txBody>
      </p:sp>
      <p:sp>
        <p:nvSpPr>
          <p:cNvPr id="111773" name="Line 189"/>
          <p:cNvSpPr>
            <a:spLocks noChangeShapeType="1"/>
          </p:cNvSpPr>
          <p:nvPr/>
        </p:nvSpPr>
        <p:spPr bwMode="auto">
          <a:xfrm>
            <a:off x="2946400" y="4486275"/>
            <a:ext cx="41275" cy="0"/>
          </a:xfrm>
          <a:prstGeom prst="line">
            <a:avLst/>
          </a:prstGeom>
          <a:noFill/>
          <a:ln w="3175">
            <a:solidFill>
              <a:schemeClr val="tx1"/>
            </a:solidFill>
            <a:round/>
            <a:headEnd/>
            <a:tailEnd/>
          </a:ln>
        </p:spPr>
        <p:txBody>
          <a:bodyPr/>
          <a:lstStyle/>
          <a:p>
            <a:endParaRPr lang="en-US"/>
          </a:p>
        </p:txBody>
      </p:sp>
      <p:sp>
        <p:nvSpPr>
          <p:cNvPr id="111774" name="Line 190"/>
          <p:cNvSpPr>
            <a:spLocks noChangeShapeType="1"/>
          </p:cNvSpPr>
          <p:nvPr/>
        </p:nvSpPr>
        <p:spPr bwMode="auto">
          <a:xfrm>
            <a:off x="2946400" y="4530725"/>
            <a:ext cx="41275" cy="0"/>
          </a:xfrm>
          <a:prstGeom prst="line">
            <a:avLst/>
          </a:prstGeom>
          <a:noFill/>
          <a:ln w="3175">
            <a:solidFill>
              <a:schemeClr val="tx1"/>
            </a:solidFill>
            <a:round/>
            <a:headEnd/>
            <a:tailEnd/>
          </a:ln>
        </p:spPr>
        <p:txBody>
          <a:bodyPr/>
          <a:lstStyle/>
          <a:p>
            <a:endParaRPr lang="en-US"/>
          </a:p>
        </p:txBody>
      </p:sp>
      <p:sp>
        <p:nvSpPr>
          <p:cNvPr id="111775" name="Line 191"/>
          <p:cNvSpPr>
            <a:spLocks noChangeShapeType="1"/>
          </p:cNvSpPr>
          <p:nvPr/>
        </p:nvSpPr>
        <p:spPr bwMode="auto">
          <a:xfrm>
            <a:off x="2946400" y="4521200"/>
            <a:ext cx="41275" cy="0"/>
          </a:xfrm>
          <a:prstGeom prst="line">
            <a:avLst/>
          </a:prstGeom>
          <a:noFill/>
          <a:ln w="3175">
            <a:solidFill>
              <a:schemeClr val="tx1"/>
            </a:solidFill>
            <a:round/>
            <a:headEnd/>
            <a:tailEnd/>
          </a:ln>
        </p:spPr>
        <p:txBody>
          <a:bodyPr/>
          <a:lstStyle/>
          <a:p>
            <a:endParaRPr lang="en-US"/>
          </a:p>
        </p:txBody>
      </p:sp>
      <p:sp>
        <p:nvSpPr>
          <p:cNvPr id="111776" name="Line 192"/>
          <p:cNvSpPr>
            <a:spLocks noChangeShapeType="1"/>
          </p:cNvSpPr>
          <p:nvPr/>
        </p:nvSpPr>
        <p:spPr bwMode="auto">
          <a:xfrm>
            <a:off x="2946400" y="4543425"/>
            <a:ext cx="41275" cy="0"/>
          </a:xfrm>
          <a:prstGeom prst="line">
            <a:avLst/>
          </a:prstGeom>
          <a:noFill/>
          <a:ln w="3175">
            <a:solidFill>
              <a:schemeClr val="tx1"/>
            </a:solidFill>
            <a:round/>
            <a:headEnd/>
            <a:tailEnd/>
          </a:ln>
        </p:spPr>
        <p:txBody>
          <a:bodyPr/>
          <a:lstStyle/>
          <a:p>
            <a:endParaRPr lang="en-US"/>
          </a:p>
        </p:txBody>
      </p:sp>
      <p:sp>
        <p:nvSpPr>
          <p:cNvPr id="111777" name="Line 193"/>
          <p:cNvSpPr>
            <a:spLocks noChangeShapeType="1"/>
          </p:cNvSpPr>
          <p:nvPr/>
        </p:nvSpPr>
        <p:spPr bwMode="auto">
          <a:xfrm>
            <a:off x="2946400" y="4562475"/>
            <a:ext cx="41275" cy="0"/>
          </a:xfrm>
          <a:prstGeom prst="line">
            <a:avLst/>
          </a:prstGeom>
          <a:noFill/>
          <a:ln w="3175">
            <a:solidFill>
              <a:schemeClr val="tx1"/>
            </a:solidFill>
            <a:round/>
            <a:headEnd/>
            <a:tailEnd/>
          </a:ln>
        </p:spPr>
        <p:txBody>
          <a:bodyPr/>
          <a:lstStyle/>
          <a:p>
            <a:endParaRPr lang="en-US"/>
          </a:p>
        </p:txBody>
      </p:sp>
      <p:sp>
        <p:nvSpPr>
          <p:cNvPr id="111778" name="Line 194"/>
          <p:cNvSpPr>
            <a:spLocks noChangeShapeType="1"/>
          </p:cNvSpPr>
          <p:nvPr/>
        </p:nvSpPr>
        <p:spPr bwMode="auto">
          <a:xfrm>
            <a:off x="2946400" y="4552950"/>
            <a:ext cx="41275" cy="0"/>
          </a:xfrm>
          <a:prstGeom prst="line">
            <a:avLst/>
          </a:prstGeom>
          <a:noFill/>
          <a:ln w="3175">
            <a:solidFill>
              <a:schemeClr val="tx1"/>
            </a:solidFill>
            <a:round/>
            <a:headEnd/>
            <a:tailEnd/>
          </a:ln>
        </p:spPr>
        <p:txBody>
          <a:bodyPr/>
          <a:lstStyle/>
          <a:p>
            <a:endParaRPr lang="en-US"/>
          </a:p>
        </p:txBody>
      </p:sp>
      <p:sp>
        <p:nvSpPr>
          <p:cNvPr id="111779" name="Line 195"/>
          <p:cNvSpPr>
            <a:spLocks noChangeShapeType="1"/>
          </p:cNvSpPr>
          <p:nvPr/>
        </p:nvSpPr>
        <p:spPr bwMode="auto">
          <a:xfrm>
            <a:off x="2946400" y="4575175"/>
            <a:ext cx="41275" cy="0"/>
          </a:xfrm>
          <a:prstGeom prst="line">
            <a:avLst/>
          </a:prstGeom>
          <a:noFill/>
          <a:ln w="3175">
            <a:solidFill>
              <a:schemeClr val="tx1"/>
            </a:solidFill>
            <a:round/>
            <a:headEnd/>
            <a:tailEnd/>
          </a:ln>
        </p:spPr>
        <p:txBody>
          <a:bodyPr/>
          <a:lstStyle/>
          <a:p>
            <a:endParaRPr lang="en-US"/>
          </a:p>
        </p:txBody>
      </p:sp>
      <p:sp>
        <p:nvSpPr>
          <p:cNvPr id="111780" name="Line 196"/>
          <p:cNvSpPr>
            <a:spLocks noChangeShapeType="1"/>
          </p:cNvSpPr>
          <p:nvPr/>
        </p:nvSpPr>
        <p:spPr bwMode="auto">
          <a:xfrm>
            <a:off x="2946400" y="4594225"/>
            <a:ext cx="41275" cy="0"/>
          </a:xfrm>
          <a:prstGeom prst="line">
            <a:avLst/>
          </a:prstGeom>
          <a:noFill/>
          <a:ln w="3175">
            <a:solidFill>
              <a:schemeClr val="tx1"/>
            </a:solidFill>
            <a:round/>
            <a:headEnd/>
            <a:tailEnd/>
          </a:ln>
        </p:spPr>
        <p:txBody>
          <a:bodyPr/>
          <a:lstStyle/>
          <a:p>
            <a:endParaRPr lang="en-US"/>
          </a:p>
        </p:txBody>
      </p:sp>
      <p:sp>
        <p:nvSpPr>
          <p:cNvPr id="111781" name="Line 197"/>
          <p:cNvSpPr>
            <a:spLocks noChangeShapeType="1"/>
          </p:cNvSpPr>
          <p:nvPr/>
        </p:nvSpPr>
        <p:spPr bwMode="auto">
          <a:xfrm>
            <a:off x="2946400" y="4584700"/>
            <a:ext cx="41275" cy="0"/>
          </a:xfrm>
          <a:prstGeom prst="line">
            <a:avLst/>
          </a:prstGeom>
          <a:noFill/>
          <a:ln w="3175">
            <a:solidFill>
              <a:schemeClr val="tx1"/>
            </a:solidFill>
            <a:round/>
            <a:headEnd/>
            <a:tailEnd/>
          </a:ln>
        </p:spPr>
        <p:txBody>
          <a:bodyPr/>
          <a:lstStyle/>
          <a:p>
            <a:endParaRPr lang="en-US"/>
          </a:p>
        </p:txBody>
      </p:sp>
      <p:sp>
        <p:nvSpPr>
          <p:cNvPr id="111782" name="Line 198"/>
          <p:cNvSpPr>
            <a:spLocks noChangeShapeType="1"/>
          </p:cNvSpPr>
          <p:nvPr/>
        </p:nvSpPr>
        <p:spPr bwMode="auto">
          <a:xfrm>
            <a:off x="2946400" y="4606925"/>
            <a:ext cx="41275" cy="0"/>
          </a:xfrm>
          <a:prstGeom prst="line">
            <a:avLst/>
          </a:prstGeom>
          <a:noFill/>
          <a:ln w="3175">
            <a:solidFill>
              <a:schemeClr val="tx1"/>
            </a:solidFill>
            <a:round/>
            <a:headEnd/>
            <a:tailEnd/>
          </a:ln>
        </p:spPr>
        <p:txBody>
          <a:bodyPr/>
          <a:lstStyle/>
          <a:p>
            <a:endParaRPr lang="en-US"/>
          </a:p>
        </p:txBody>
      </p:sp>
      <p:sp>
        <p:nvSpPr>
          <p:cNvPr id="111783" name="Line 199"/>
          <p:cNvSpPr>
            <a:spLocks noChangeShapeType="1"/>
          </p:cNvSpPr>
          <p:nvPr/>
        </p:nvSpPr>
        <p:spPr bwMode="auto">
          <a:xfrm>
            <a:off x="2946400" y="4625975"/>
            <a:ext cx="41275" cy="0"/>
          </a:xfrm>
          <a:prstGeom prst="line">
            <a:avLst/>
          </a:prstGeom>
          <a:noFill/>
          <a:ln w="3175">
            <a:solidFill>
              <a:schemeClr val="tx1"/>
            </a:solidFill>
            <a:round/>
            <a:headEnd/>
            <a:tailEnd/>
          </a:ln>
        </p:spPr>
        <p:txBody>
          <a:bodyPr/>
          <a:lstStyle/>
          <a:p>
            <a:endParaRPr lang="en-US"/>
          </a:p>
        </p:txBody>
      </p:sp>
      <p:sp>
        <p:nvSpPr>
          <p:cNvPr id="111784" name="Line 200"/>
          <p:cNvSpPr>
            <a:spLocks noChangeShapeType="1"/>
          </p:cNvSpPr>
          <p:nvPr/>
        </p:nvSpPr>
        <p:spPr bwMode="auto">
          <a:xfrm>
            <a:off x="2946400" y="4616450"/>
            <a:ext cx="41275" cy="0"/>
          </a:xfrm>
          <a:prstGeom prst="line">
            <a:avLst/>
          </a:prstGeom>
          <a:noFill/>
          <a:ln w="3175">
            <a:solidFill>
              <a:schemeClr val="tx1"/>
            </a:solidFill>
            <a:round/>
            <a:headEnd/>
            <a:tailEnd/>
          </a:ln>
        </p:spPr>
        <p:txBody>
          <a:bodyPr/>
          <a:lstStyle/>
          <a:p>
            <a:endParaRPr lang="en-US"/>
          </a:p>
        </p:txBody>
      </p:sp>
      <p:sp>
        <p:nvSpPr>
          <p:cNvPr id="111785" name="Line 201"/>
          <p:cNvSpPr>
            <a:spLocks noChangeShapeType="1"/>
          </p:cNvSpPr>
          <p:nvPr/>
        </p:nvSpPr>
        <p:spPr bwMode="auto">
          <a:xfrm>
            <a:off x="2946400" y="4638675"/>
            <a:ext cx="41275" cy="0"/>
          </a:xfrm>
          <a:prstGeom prst="line">
            <a:avLst/>
          </a:prstGeom>
          <a:noFill/>
          <a:ln w="3175">
            <a:solidFill>
              <a:schemeClr val="tx1"/>
            </a:solidFill>
            <a:round/>
            <a:headEnd/>
            <a:tailEnd/>
          </a:ln>
        </p:spPr>
        <p:txBody>
          <a:bodyPr/>
          <a:lstStyle/>
          <a:p>
            <a:endParaRPr lang="en-US"/>
          </a:p>
        </p:txBody>
      </p:sp>
      <p:sp>
        <p:nvSpPr>
          <p:cNvPr id="111786" name="Line 202"/>
          <p:cNvSpPr>
            <a:spLocks noChangeShapeType="1"/>
          </p:cNvSpPr>
          <p:nvPr/>
        </p:nvSpPr>
        <p:spPr bwMode="auto">
          <a:xfrm>
            <a:off x="2949575" y="4683125"/>
            <a:ext cx="41275" cy="0"/>
          </a:xfrm>
          <a:prstGeom prst="line">
            <a:avLst/>
          </a:prstGeom>
          <a:noFill/>
          <a:ln w="3175">
            <a:solidFill>
              <a:schemeClr val="tx1"/>
            </a:solidFill>
            <a:round/>
            <a:headEnd/>
            <a:tailEnd/>
          </a:ln>
        </p:spPr>
        <p:txBody>
          <a:bodyPr/>
          <a:lstStyle/>
          <a:p>
            <a:endParaRPr lang="en-US"/>
          </a:p>
        </p:txBody>
      </p:sp>
      <p:sp>
        <p:nvSpPr>
          <p:cNvPr id="111787" name="Line 203"/>
          <p:cNvSpPr>
            <a:spLocks noChangeShapeType="1"/>
          </p:cNvSpPr>
          <p:nvPr/>
        </p:nvSpPr>
        <p:spPr bwMode="auto">
          <a:xfrm>
            <a:off x="2949575" y="4673600"/>
            <a:ext cx="41275" cy="0"/>
          </a:xfrm>
          <a:prstGeom prst="line">
            <a:avLst/>
          </a:prstGeom>
          <a:noFill/>
          <a:ln w="3175">
            <a:solidFill>
              <a:schemeClr val="tx1"/>
            </a:solidFill>
            <a:round/>
            <a:headEnd/>
            <a:tailEnd/>
          </a:ln>
        </p:spPr>
        <p:txBody>
          <a:bodyPr/>
          <a:lstStyle/>
          <a:p>
            <a:endParaRPr lang="en-US"/>
          </a:p>
        </p:txBody>
      </p:sp>
      <p:sp>
        <p:nvSpPr>
          <p:cNvPr id="111788" name="Line 204"/>
          <p:cNvSpPr>
            <a:spLocks noChangeShapeType="1"/>
          </p:cNvSpPr>
          <p:nvPr/>
        </p:nvSpPr>
        <p:spPr bwMode="auto">
          <a:xfrm>
            <a:off x="2949575" y="4695825"/>
            <a:ext cx="41275" cy="0"/>
          </a:xfrm>
          <a:prstGeom prst="line">
            <a:avLst/>
          </a:prstGeom>
          <a:noFill/>
          <a:ln w="3175">
            <a:solidFill>
              <a:schemeClr val="tx1"/>
            </a:solidFill>
            <a:round/>
            <a:headEnd/>
            <a:tailEnd/>
          </a:ln>
        </p:spPr>
        <p:txBody>
          <a:bodyPr/>
          <a:lstStyle/>
          <a:p>
            <a:endParaRPr lang="en-US"/>
          </a:p>
        </p:txBody>
      </p:sp>
      <p:sp>
        <p:nvSpPr>
          <p:cNvPr id="111789" name="Line 205"/>
          <p:cNvSpPr>
            <a:spLocks noChangeShapeType="1"/>
          </p:cNvSpPr>
          <p:nvPr/>
        </p:nvSpPr>
        <p:spPr bwMode="auto">
          <a:xfrm>
            <a:off x="2949575" y="4714875"/>
            <a:ext cx="41275" cy="0"/>
          </a:xfrm>
          <a:prstGeom prst="line">
            <a:avLst/>
          </a:prstGeom>
          <a:noFill/>
          <a:ln w="3175">
            <a:solidFill>
              <a:schemeClr val="tx1"/>
            </a:solidFill>
            <a:round/>
            <a:headEnd/>
            <a:tailEnd/>
          </a:ln>
        </p:spPr>
        <p:txBody>
          <a:bodyPr/>
          <a:lstStyle/>
          <a:p>
            <a:endParaRPr lang="en-US"/>
          </a:p>
        </p:txBody>
      </p:sp>
      <p:sp>
        <p:nvSpPr>
          <p:cNvPr id="111790" name="Line 206"/>
          <p:cNvSpPr>
            <a:spLocks noChangeShapeType="1"/>
          </p:cNvSpPr>
          <p:nvPr/>
        </p:nvSpPr>
        <p:spPr bwMode="auto">
          <a:xfrm>
            <a:off x="2949575" y="4705350"/>
            <a:ext cx="41275" cy="0"/>
          </a:xfrm>
          <a:prstGeom prst="line">
            <a:avLst/>
          </a:prstGeom>
          <a:noFill/>
          <a:ln w="3175">
            <a:solidFill>
              <a:schemeClr val="tx1"/>
            </a:solidFill>
            <a:round/>
            <a:headEnd/>
            <a:tailEnd/>
          </a:ln>
        </p:spPr>
        <p:txBody>
          <a:bodyPr/>
          <a:lstStyle/>
          <a:p>
            <a:endParaRPr lang="en-US"/>
          </a:p>
        </p:txBody>
      </p:sp>
      <p:sp>
        <p:nvSpPr>
          <p:cNvPr id="111791" name="Line 207"/>
          <p:cNvSpPr>
            <a:spLocks noChangeShapeType="1"/>
          </p:cNvSpPr>
          <p:nvPr/>
        </p:nvSpPr>
        <p:spPr bwMode="auto">
          <a:xfrm>
            <a:off x="2949575" y="4727575"/>
            <a:ext cx="41275" cy="0"/>
          </a:xfrm>
          <a:prstGeom prst="line">
            <a:avLst/>
          </a:prstGeom>
          <a:noFill/>
          <a:ln w="3175">
            <a:solidFill>
              <a:schemeClr val="tx1"/>
            </a:solidFill>
            <a:round/>
            <a:headEnd/>
            <a:tailEnd/>
          </a:ln>
        </p:spPr>
        <p:txBody>
          <a:bodyPr/>
          <a:lstStyle/>
          <a:p>
            <a:endParaRPr lang="en-US"/>
          </a:p>
        </p:txBody>
      </p:sp>
      <p:sp>
        <p:nvSpPr>
          <p:cNvPr id="111792" name="Line 208"/>
          <p:cNvSpPr>
            <a:spLocks noChangeShapeType="1"/>
          </p:cNvSpPr>
          <p:nvPr/>
        </p:nvSpPr>
        <p:spPr bwMode="auto">
          <a:xfrm>
            <a:off x="2949575" y="4746625"/>
            <a:ext cx="41275" cy="0"/>
          </a:xfrm>
          <a:prstGeom prst="line">
            <a:avLst/>
          </a:prstGeom>
          <a:noFill/>
          <a:ln w="3175">
            <a:solidFill>
              <a:schemeClr val="tx1"/>
            </a:solidFill>
            <a:round/>
            <a:headEnd/>
            <a:tailEnd/>
          </a:ln>
        </p:spPr>
        <p:txBody>
          <a:bodyPr/>
          <a:lstStyle/>
          <a:p>
            <a:endParaRPr lang="en-US"/>
          </a:p>
        </p:txBody>
      </p:sp>
      <p:sp>
        <p:nvSpPr>
          <p:cNvPr id="111793" name="Line 209"/>
          <p:cNvSpPr>
            <a:spLocks noChangeShapeType="1"/>
          </p:cNvSpPr>
          <p:nvPr/>
        </p:nvSpPr>
        <p:spPr bwMode="auto">
          <a:xfrm>
            <a:off x="2949575" y="4737100"/>
            <a:ext cx="41275" cy="0"/>
          </a:xfrm>
          <a:prstGeom prst="line">
            <a:avLst/>
          </a:prstGeom>
          <a:noFill/>
          <a:ln w="3175">
            <a:solidFill>
              <a:schemeClr val="tx1"/>
            </a:solidFill>
            <a:round/>
            <a:headEnd/>
            <a:tailEnd/>
          </a:ln>
        </p:spPr>
        <p:txBody>
          <a:bodyPr/>
          <a:lstStyle/>
          <a:p>
            <a:endParaRPr lang="en-US"/>
          </a:p>
        </p:txBody>
      </p:sp>
      <p:sp>
        <p:nvSpPr>
          <p:cNvPr id="111794" name="Line 210"/>
          <p:cNvSpPr>
            <a:spLocks noChangeShapeType="1"/>
          </p:cNvSpPr>
          <p:nvPr/>
        </p:nvSpPr>
        <p:spPr bwMode="auto">
          <a:xfrm>
            <a:off x="2949575" y="4759325"/>
            <a:ext cx="41275" cy="0"/>
          </a:xfrm>
          <a:prstGeom prst="line">
            <a:avLst/>
          </a:prstGeom>
          <a:noFill/>
          <a:ln w="3175">
            <a:solidFill>
              <a:schemeClr val="tx1"/>
            </a:solidFill>
            <a:round/>
            <a:headEnd/>
            <a:tailEnd/>
          </a:ln>
        </p:spPr>
        <p:txBody>
          <a:bodyPr/>
          <a:lstStyle/>
          <a:p>
            <a:endParaRPr lang="en-US"/>
          </a:p>
        </p:txBody>
      </p:sp>
      <p:sp>
        <p:nvSpPr>
          <p:cNvPr id="111795" name="Line 211"/>
          <p:cNvSpPr>
            <a:spLocks noChangeShapeType="1"/>
          </p:cNvSpPr>
          <p:nvPr/>
        </p:nvSpPr>
        <p:spPr bwMode="auto">
          <a:xfrm>
            <a:off x="2949575" y="4778375"/>
            <a:ext cx="41275" cy="0"/>
          </a:xfrm>
          <a:prstGeom prst="line">
            <a:avLst/>
          </a:prstGeom>
          <a:noFill/>
          <a:ln w="3175">
            <a:solidFill>
              <a:schemeClr val="tx1"/>
            </a:solidFill>
            <a:round/>
            <a:headEnd/>
            <a:tailEnd/>
          </a:ln>
        </p:spPr>
        <p:txBody>
          <a:bodyPr/>
          <a:lstStyle/>
          <a:p>
            <a:endParaRPr lang="en-US"/>
          </a:p>
        </p:txBody>
      </p:sp>
      <p:sp>
        <p:nvSpPr>
          <p:cNvPr id="111796" name="Line 212"/>
          <p:cNvSpPr>
            <a:spLocks noChangeShapeType="1"/>
          </p:cNvSpPr>
          <p:nvPr/>
        </p:nvSpPr>
        <p:spPr bwMode="auto">
          <a:xfrm>
            <a:off x="2949575" y="4768850"/>
            <a:ext cx="41275" cy="0"/>
          </a:xfrm>
          <a:prstGeom prst="line">
            <a:avLst/>
          </a:prstGeom>
          <a:noFill/>
          <a:ln w="3175">
            <a:solidFill>
              <a:schemeClr val="tx1"/>
            </a:solidFill>
            <a:round/>
            <a:headEnd/>
            <a:tailEnd/>
          </a:ln>
        </p:spPr>
        <p:txBody>
          <a:bodyPr/>
          <a:lstStyle/>
          <a:p>
            <a:endParaRPr lang="en-US"/>
          </a:p>
        </p:txBody>
      </p:sp>
      <p:sp>
        <p:nvSpPr>
          <p:cNvPr id="111797" name="Line 213"/>
          <p:cNvSpPr>
            <a:spLocks noChangeShapeType="1"/>
          </p:cNvSpPr>
          <p:nvPr/>
        </p:nvSpPr>
        <p:spPr bwMode="auto">
          <a:xfrm>
            <a:off x="2949575" y="4791075"/>
            <a:ext cx="41275" cy="0"/>
          </a:xfrm>
          <a:prstGeom prst="line">
            <a:avLst/>
          </a:prstGeom>
          <a:noFill/>
          <a:ln w="3175">
            <a:solidFill>
              <a:schemeClr val="tx1"/>
            </a:solidFill>
            <a:round/>
            <a:headEnd/>
            <a:tailEnd/>
          </a:ln>
        </p:spPr>
        <p:txBody>
          <a:bodyPr/>
          <a:lstStyle/>
          <a:p>
            <a:endParaRPr lang="en-US"/>
          </a:p>
        </p:txBody>
      </p:sp>
      <p:sp>
        <p:nvSpPr>
          <p:cNvPr id="111798" name="Line 214"/>
          <p:cNvSpPr>
            <a:spLocks noChangeShapeType="1"/>
          </p:cNvSpPr>
          <p:nvPr/>
        </p:nvSpPr>
        <p:spPr bwMode="auto">
          <a:xfrm>
            <a:off x="2949575" y="4838700"/>
            <a:ext cx="41275" cy="0"/>
          </a:xfrm>
          <a:prstGeom prst="line">
            <a:avLst/>
          </a:prstGeom>
          <a:noFill/>
          <a:ln w="3175">
            <a:solidFill>
              <a:schemeClr val="tx1"/>
            </a:solidFill>
            <a:round/>
            <a:headEnd/>
            <a:tailEnd/>
          </a:ln>
        </p:spPr>
        <p:txBody>
          <a:bodyPr/>
          <a:lstStyle/>
          <a:p>
            <a:endParaRPr lang="en-US"/>
          </a:p>
        </p:txBody>
      </p:sp>
      <p:sp>
        <p:nvSpPr>
          <p:cNvPr id="111799" name="Line 215"/>
          <p:cNvSpPr>
            <a:spLocks noChangeShapeType="1"/>
          </p:cNvSpPr>
          <p:nvPr/>
        </p:nvSpPr>
        <p:spPr bwMode="auto">
          <a:xfrm>
            <a:off x="2949575" y="4829175"/>
            <a:ext cx="41275" cy="0"/>
          </a:xfrm>
          <a:prstGeom prst="line">
            <a:avLst/>
          </a:prstGeom>
          <a:noFill/>
          <a:ln w="3175">
            <a:solidFill>
              <a:schemeClr val="tx1"/>
            </a:solidFill>
            <a:round/>
            <a:headEnd/>
            <a:tailEnd/>
          </a:ln>
        </p:spPr>
        <p:txBody>
          <a:bodyPr/>
          <a:lstStyle/>
          <a:p>
            <a:endParaRPr lang="en-US"/>
          </a:p>
        </p:txBody>
      </p:sp>
      <p:sp>
        <p:nvSpPr>
          <p:cNvPr id="111800" name="Line 216"/>
          <p:cNvSpPr>
            <a:spLocks noChangeShapeType="1"/>
          </p:cNvSpPr>
          <p:nvPr/>
        </p:nvSpPr>
        <p:spPr bwMode="auto">
          <a:xfrm>
            <a:off x="2949575" y="4851400"/>
            <a:ext cx="41275" cy="0"/>
          </a:xfrm>
          <a:prstGeom prst="line">
            <a:avLst/>
          </a:prstGeom>
          <a:noFill/>
          <a:ln w="3175">
            <a:solidFill>
              <a:schemeClr val="tx1"/>
            </a:solidFill>
            <a:round/>
            <a:headEnd/>
            <a:tailEnd/>
          </a:ln>
        </p:spPr>
        <p:txBody>
          <a:bodyPr/>
          <a:lstStyle/>
          <a:p>
            <a:endParaRPr lang="en-US"/>
          </a:p>
        </p:txBody>
      </p:sp>
      <p:sp>
        <p:nvSpPr>
          <p:cNvPr id="111801" name="Line 217"/>
          <p:cNvSpPr>
            <a:spLocks noChangeShapeType="1"/>
          </p:cNvSpPr>
          <p:nvPr/>
        </p:nvSpPr>
        <p:spPr bwMode="auto">
          <a:xfrm>
            <a:off x="2949575" y="4870450"/>
            <a:ext cx="41275" cy="0"/>
          </a:xfrm>
          <a:prstGeom prst="line">
            <a:avLst/>
          </a:prstGeom>
          <a:noFill/>
          <a:ln w="3175">
            <a:solidFill>
              <a:schemeClr val="tx1"/>
            </a:solidFill>
            <a:round/>
            <a:headEnd/>
            <a:tailEnd/>
          </a:ln>
        </p:spPr>
        <p:txBody>
          <a:bodyPr/>
          <a:lstStyle/>
          <a:p>
            <a:endParaRPr lang="en-US"/>
          </a:p>
        </p:txBody>
      </p:sp>
      <p:sp>
        <p:nvSpPr>
          <p:cNvPr id="111802" name="Line 218"/>
          <p:cNvSpPr>
            <a:spLocks noChangeShapeType="1"/>
          </p:cNvSpPr>
          <p:nvPr/>
        </p:nvSpPr>
        <p:spPr bwMode="auto">
          <a:xfrm>
            <a:off x="2949575" y="4860925"/>
            <a:ext cx="41275" cy="0"/>
          </a:xfrm>
          <a:prstGeom prst="line">
            <a:avLst/>
          </a:prstGeom>
          <a:noFill/>
          <a:ln w="3175">
            <a:solidFill>
              <a:schemeClr val="tx1"/>
            </a:solidFill>
            <a:round/>
            <a:headEnd/>
            <a:tailEnd/>
          </a:ln>
        </p:spPr>
        <p:txBody>
          <a:bodyPr/>
          <a:lstStyle/>
          <a:p>
            <a:endParaRPr lang="en-US"/>
          </a:p>
        </p:txBody>
      </p:sp>
      <p:sp>
        <p:nvSpPr>
          <p:cNvPr id="111803" name="Line 219"/>
          <p:cNvSpPr>
            <a:spLocks noChangeShapeType="1"/>
          </p:cNvSpPr>
          <p:nvPr/>
        </p:nvSpPr>
        <p:spPr bwMode="auto">
          <a:xfrm>
            <a:off x="2949575" y="4883150"/>
            <a:ext cx="41275" cy="0"/>
          </a:xfrm>
          <a:prstGeom prst="line">
            <a:avLst/>
          </a:prstGeom>
          <a:noFill/>
          <a:ln w="3175">
            <a:solidFill>
              <a:schemeClr val="tx1"/>
            </a:solidFill>
            <a:round/>
            <a:headEnd/>
            <a:tailEnd/>
          </a:ln>
        </p:spPr>
        <p:txBody>
          <a:bodyPr/>
          <a:lstStyle/>
          <a:p>
            <a:endParaRPr lang="en-US"/>
          </a:p>
        </p:txBody>
      </p:sp>
      <p:sp>
        <p:nvSpPr>
          <p:cNvPr id="111804" name="Line 220"/>
          <p:cNvSpPr>
            <a:spLocks noChangeShapeType="1"/>
          </p:cNvSpPr>
          <p:nvPr/>
        </p:nvSpPr>
        <p:spPr bwMode="auto">
          <a:xfrm>
            <a:off x="2949575" y="4902200"/>
            <a:ext cx="41275" cy="0"/>
          </a:xfrm>
          <a:prstGeom prst="line">
            <a:avLst/>
          </a:prstGeom>
          <a:noFill/>
          <a:ln w="3175">
            <a:solidFill>
              <a:schemeClr val="tx1"/>
            </a:solidFill>
            <a:round/>
            <a:headEnd/>
            <a:tailEnd/>
          </a:ln>
        </p:spPr>
        <p:txBody>
          <a:bodyPr/>
          <a:lstStyle/>
          <a:p>
            <a:endParaRPr lang="en-US"/>
          </a:p>
        </p:txBody>
      </p:sp>
      <p:sp>
        <p:nvSpPr>
          <p:cNvPr id="111805" name="Line 221"/>
          <p:cNvSpPr>
            <a:spLocks noChangeShapeType="1"/>
          </p:cNvSpPr>
          <p:nvPr/>
        </p:nvSpPr>
        <p:spPr bwMode="auto">
          <a:xfrm>
            <a:off x="2949575" y="4892675"/>
            <a:ext cx="41275" cy="0"/>
          </a:xfrm>
          <a:prstGeom prst="line">
            <a:avLst/>
          </a:prstGeom>
          <a:noFill/>
          <a:ln w="3175">
            <a:solidFill>
              <a:schemeClr val="tx1"/>
            </a:solidFill>
            <a:round/>
            <a:headEnd/>
            <a:tailEnd/>
          </a:ln>
        </p:spPr>
        <p:txBody>
          <a:bodyPr/>
          <a:lstStyle/>
          <a:p>
            <a:endParaRPr lang="en-US"/>
          </a:p>
        </p:txBody>
      </p:sp>
      <p:sp>
        <p:nvSpPr>
          <p:cNvPr id="111806" name="Line 222"/>
          <p:cNvSpPr>
            <a:spLocks noChangeShapeType="1"/>
          </p:cNvSpPr>
          <p:nvPr/>
        </p:nvSpPr>
        <p:spPr bwMode="auto">
          <a:xfrm>
            <a:off x="2949575" y="4914900"/>
            <a:ext cx="41275" cy="0"/>
          </a:xfrm>
          <a:prstGeom prst="line">
            <a:avLst/>
          </a:prstGeom>
          <a:noFill/>
          <a:ln w="3175">
            <a:solidFill>
              <a:schemeClr val="tx1"/>
            </a:solidFill>
            <a:round/>
            <a:headEnd/>
            <a:tailEnd/>
          </a:ln>
        </p:spPr>
        <p:txBody>
          <a:bodyPr/>
          <a:lstStyle/>
          <a:p>
            <a:endParaRPr lang="en-US"/>
          </a:p>
        </p:txBody>
      </p:sp>
      <p:sp>
        <p:nvSpPr>
          <p:cNvPr id="111807" name="Line 223"/>
          <p:cNvSpPr>
            <a:spLocks noChangeShapeType="1"/>
          </p:cNvSpPr>
          <p:nvPr/>
        </p:nvSpPr>
        <p:spPr bwMode="auto">
          <a:xfrm>
            <a:off x="2949575" y="4933950"/>
            <a:ext cx="41275" cy="0"/>
          </a:xfrm>
          <a:prstGeom prst="line">
            <a:avLst/>
          </a:prstGeom>
          <a:noFill/>
          <a:ln w="3175">
            <a:solidFill>
              <a:schemeClr val="tx1"/>
            </a:solidFill>
            <a:round/>
            <a:headEnd/>
            <a:tailEnd/>
          </a:ln>
        </p:spPr>
        <p:txBody>
          <a:bodyPr/>
          <a:lstStyle/>
          <a:p>
            <a:endParaRPr lang="en-US"/>
          </a:p>
        </p:txBody>
      </p:sp>
      <p:sp>
        <p:nvSpPr>
          <p:cNvPr id="111808" name="Line 224"/>
          <p:cNvSpPr>
            <a:spLocks noChangeShapeType="1"/>
          </p:cNvSpPr>
          <p:nvPr/>
        </p:nvSpPr>
        <p:spPr bwMode="auto">
          <a:xfrm>
            <a:off x="2949575" y="4924425"/>
            <a:ext cx="41275" cy="0"/>
          </a:xfrm>
          <a:prstGeom prst="line">
            <a:avLst/>
          </a:prstGeom>
          <a:noFill/>
          <a:ln w="3175">
            <a:solidFill>
              <a:schemeClr val="tx1"/>
            </a:solidFill>
            <a:round/>
            <a:headEnd/>
            <a:tailEnd/>
          </a:ln>
        </p:spPr>
        <p:txBody>
          <a:bodyPr/>
          <a:lstStyle/>
          <a:p>
            <a:endParaRPr lang="en-US"/>
          </a:p>
        </p:txBody>
      </p:sp>
      <p:sp>
        <p:nvSpPr>
          <p:cNvPr id="111809" name="Line 225"/>
          <p:cNvSpPr>
            <a:spLocks noChangeShapeType="1"/>
          </p:cNvSpPr>
          <p:nvPr/>
        </p:nvSpPr>
        <p:spPr bwMode="auto">
          <a:xfrm>
            <a:off x="2949575" y="4946650"/>
            <a:ext cx="41275" cy="0"/>
          </a:xfrm>
          <a:prstGeom prst="line">
            <a:avLst/>
          </a:prstGeom>
          <a:noFill/>
          <a:ln w="3175">
            <a:solidFill>
              <a:schemeClr val="tx1"/>
            </a:solidFill>
            <a:round/>
            <a:headEnd/>
            <a:tailEnd/>
          </a:ln>
        </p:spPr>
        <p:txBody>
          <a:bodyPr/>
          <a:lstStyle/>
          <a:p>
            <a:endParaRPr lang="en-US"/>
          </a:p>
        </p:txBody>
      </p:sp>
      <p:sp>
        <p:nvSpPr>
          <p:cNvPr id="111810" name="Line 226"/>
          <p:cNvSpPr>
            <a:spLocks noChangeShapeType="1"/>
          </p:cNvSpPr>
          <p:nvPr/>
        </p:nvSpPr>
        <p:spPr bwMode="auto">
          <a:xfrm>
            <a:off x="2949575" y="4984750"/>
            <a:ext cx="41275" cy="0"/>
          </a:xfrm>
          <a:prstGeom prst="line">
            <a:avLst/>
          </a:prstGeom>
          <a:noFill/>
          <a:ln w="3175">
            <a:solidFill>
              <a:schemeClr val="tx1"/>
            </a:solidFill>
            <a:round/>
            <a:headEnd/>
            <a:tailEnd/>
          </a:ln>
        </p:spPr>
        <p:txBody>
          <a:bodyPr/>
          <a:lstStyle/>
          <a:p>
            <a:endParaRPr lang="en-US"/>
          </a:p>
        </p:txBody>
      </p:sp>
      <p:sp>
        <p:nvSpPr>
          <p:cNvPr id="111811" name="Line 227"/>
          <p:cNvSpPr>
            <a:spLocks noChangeShapeType="1"/>
          </p:cNvSpPr>
          <p:nvPr/>
        </p:nvSpPr>
        <p:spPr bwMode="auto">
          <a:xfrm>
            <a:off x="2949575" y="4975225"/>
            <a:ext cx="41275" cy="0"/>
          </a:xfrm>
          <a:prstGeom prst="line">
            <a:avLst/>
          </a:prstGeom>
          <a:noFill/>
          <a:ln w="3175">
            <a:solidFill>
              <a:schemeClr val="tx1"/>
            </a:solidFill>
            <a:round/>
            <a:headEnd/>
            <a:tailEnd/>
          </a:ln>
        </p:spPr>
        <p:txBody>
          <a:bodyPr/>
          <a:lstStyle/>
          <a:p>
            <a:endParaRPr lang="en-US"/>
          </a:p>
        </p:txBody>
      </p:sp>
      <p:sp>
        <p:nvSpPr>
          <p:cNvPr id="111812" name="Line 228"/>
          <p:cNvSpPr>
            <a:spLocks noChangeShapeType="1"/>
          </p:cNvSpPr>
          <p:nvPr/>
        </p:nvSpPr>
        <p:spPr bwMode="auto">
          <a:xfrm>
            <a:off x="2949575" y="4997450"/>
            <a:ext cx="41275" cy="0"/>
          </a:xfrm>
          <a:prstGeom prst="line">
            <a:avLst/>
          </a:prstGeom>
          <a:noFill/>
          <a:ln w="3175">
            <a:solidFill>
              <a:schemeClr val="tx1"/>
            </a:solidFill>
            <a:round/>
            <a:headEnd/>
            <a:tailEnd/>
          </a:ln>
        </p:spPr>
        <p:txBody>
          <a:bodyPr/>
          <a:lstStyle/>
          <a:p>
            <a:endParaRPr lang="en-US"/>
          </a:p>
        </p:txBody>
      </p:sp>
      <p:sp>
        <p:nvSpPr>
          <p:cNvPr id="111813" name="Line 229"/>
          <p:cNvSpPr>
            <a:spLocks noChangeShapeType="1"/>
          </p:cNvSpPr>
          <p:nvPr/>
        </p:nvSpPr>
        <p:spPr bwMode="auto">
          <a:xfrm>
            <a:off x="2949575" y="5016500"/>
            <a:ext cx="41275" cy="0"/>
          </a:xfrm>
          <a:prstGeom prst="line">
            <a:avLst/>
          </a:prstGeom>
          <a:noFill/>
          <a:ln w="3175">
            <a:solidFill>
              <a:schemeClr val="tx1"/>
            </a:solidFill>
            <a:round/>
            <a:headEnd/>
            <a:tailEnd/>
          </a:ln>
        </p:spPr>
        <p:txBody>
          <a:bodyPr/>
          <a:lstStyle/>
          <a:p>
            <a:endParaRPr lang="en-US"/>
          </a:p>
        </p:txBody>
      </p:sp>
      <p:sp>
        <p:nvSpPr>
          <p:cNvPr id="111814" name="Line 230"/>
          <p:cNvSpPr>
            <a:spLocks noChangeShapeType="1"/>
          </p:cNvSpPr>
          <p:nvPr/>
        </p:nvSpPr>
        <p:spPr bwMode="auto">
          <a:xfrm>
            <a:off x="2949575" y="5006975"/>
            <a:ext cx="41275" cy="0"/>
          </a:xfrm>
          <a:prstGeom prst="line">
            <a:avLst/>
          </a:prstGeom>
          <a:noFill/>
          <a:ln w="3175">
            <a:solidFill>
              <a:schemeClr val="tx1"/>
            </a:solidFill>
            <a:round/>
            <a:headEnd/>
            <a:tailEnd/>
          </a:ln>
        </p:spPr>
        <p:txBody>
          <a:bodyPr/>
          <a:lstStyle/>
          <a:p>
            <a:endParaRPr lang="en-US"/>
          </a:p>
        </p:txBody>
      </p:sp>
      <p:sp>
        <p:nvSpPr>
          <p:cNvPr id="111815" name="Line 231"/>
          <p:cNvSpPr>
            <a:spLocks noChangeShapeType="1"/>
          </p:cNvSpPr>
          <p:nvPr/>
        </p:nvSpPr>
        <p:spPr bwMode="auto">
          <a:xfrm>
            <a:off x="2949575" y="5029200"/>
            <a:ext cx="41275" cy="0"/>
          </a:xfrm>
          <a:prstGeom prst="line">
            <a:avLst/>
          </a:prstGeom>
          <a:noFill/>
          <a:ln w="3175">
            <a:solidFill>
              <a:schemeClr val="tx1"/>
            </a:solidFill>
            <a:round/>
            <a:headEnd/>
            <a:tailEnd/>
          </a:ln>
        </p:spPr>
        <p:txBody>
          <a:bodyPr/>
          <a:lstStyle/>
          <a:p>
            <a:endParaRPr lang="en-US"/>
          </a:p>
        </p:txBody>
      </p:sp>
      <p:sp>
        <p:nvSpPr>
          <p:cNvPr id="111816" name="Line 232"/>
          <p:cNvSpPr>
            <a:spLocks noChangeShapeType="1"/>
          </p:cNvSpPr>
          <p:nvPr/>
        </p:nvSpPr>
        <p:spPr bwMode="auto">
          <a:xfrm>
            <a:off x="2949575" y="5048250"/>
            <a:ext cx="41275" cy="0"/>
          </a:xfrm>
          <a:prstGeom prst="line">
            <a:avLst/>
          </a:prstGeom>
          <a:noFill/>
          <a:ln w="3175">
            <a:solidFill>
              <a:schemeClr val="tx1"/>
            </a:solidFill>
            <a:round/>
            <a:headEnd/>
            <a:tailEnd/>
          </a:ln>
        </p:spPr>
        <p:txBody>
          <a:bodyPr/>
          <a:lstStyle/>
          <a:p>
            <a:endParaRPr lang="en-US"/>
          </a:p>
        </p:txBody>
      </p:sp>
      <p:sp>
        <p:nvSpPr>
          <p:cNvPr id="111817" name="Line 233"/>
          <p:cNvSpPr>
            <a:spLocks noChangeShapeType="1"/>
          </p:cNvSpPr>
          <p:nvPr/>
        </p:nvSpPr>
        <p:spPr bwMode="auto">
          <a:xfrm>
            <a:off x="2949575" y="5038725"/>
            <a:ext cx="41275" cy="0"/>
          </a:xfrm>
          <a:prstGeom prst="line">
            <a:avLst/>
          </a:prstGeom>
          <a:noFill/>
          <a:ln w="3175">
            <a:solidFill>
              <a:schemeClr val="tx1"/>
            </a:solidFill>
            <a:round/>
            <a:headEnd/>
            <a:tailEnd/>
          </a:ln>
        </p:spPr>
        <p:txBody>
          <a:bodyPr/>
          <a:lstStyle/>
          <a:p>
            <a:endParaRPr lang="en-US"/>
          </a:p>
        </p:txBody>
      </p:sp>
      <p:sp>
        <p:nvSpPr>
          <p:cNvPr id="111818" name="Line 234"/>
          <p:cNvSpPr>
            <a:spLocks noChangeShapeType="1"/>
          </p:cNvSpPr>
          <p:nvPr/>
        </p:nvSpPr>
        <p:spPr bwMode="auto">
          <a:xfrm>
            <a:off x="2949575" y="5060950"/>
            <a:ext cx="41275" cy="0"/>
          </a:xfrm>
          <a:prstGeom prst="line">
            <a:avLst/>
          </a:prstGeom>
          <a:noFill/>
          <a:ln w="3175">
            <a:solidFill>
              <a:schemeClr val="tx1"/>
            </a:solidFill>
            <a:round/>
            <a:headEnd/>
            <a:tailEnd/>
          </a:ln>
        </p:spPr>
        <p:txBody>
          <a:bodyPr/>
          <a:lstStyle/>
          <a:p>
            <a:endParaRPr lang="en-US"/>
          </a:p>
        </p:txBody>
      </p:sp>
      <p:sp>
        <p:nvSpPr>
          <p:cNvPr id="111819" name="Line 235"/>
          <p:cNvSpPr>
            <a:spLocks noChangeShapeType="1"/>
          </p:cNvSpPr>
          <p:nvPr/>
        </p:nvSpPr>
        <p:spPr bwMode="auto">
          <a:xfrm>
            <a:off x="2949575" y="5080000"/>
            <a:ext cx="41275" cy="0"/>
          </a:xfrm>
          <a:prstGeom prst="line">
            <a:avLst/>
          </a:prstGeom>
          <a:noFill/>
          <a:ln w="3175">
            <a:solidFill>
              <a:schemeClr val="tx1"/>
            </a:solidFill>
            <a:round/>
            <a:headEnd/>
            <a:tailEnd/>
          </a:ln>
        </p:spPr>
        <p:txBody>
          <a:bodyPr/>
          <a:lstStyle/>
          <a:p>
            <a:endParaRPr lang="en-US"/>
          </a:p>
        </p:txBody>
      </p:sp>
      <p:sp>
        <p:nvSpPr>
          <p:cNvPr id="111820" name="Line 236"/>
          <p:cNvSpPr>
            <a:spLocks noChangeShapeType="1"/>
          </p:cNvSpPr>
          <p:nvPr/>
        </p:nvSpPr>
        <p:spPr bwMode="auto">
          <a:xfrm>
            <a:off x="2949575" y="5070475"/>
            <a:ext cx="41275" cy="0"/>
          </a:xfrm>
          <a:prstGeom prst="line">
            <a:avLst/>
          </a:prstGeom>
          <a:noFill/>
          <a:ln w="3175">
            <a:solidFill>
              <a:schemeClr val="tx1"/>
            </a:solidFill>
            <a:round/>
            <a:headEnd/>
            <a:tailEnd/>
          </a:ln>
        </p:spPr>
        <p:txBody>
          <a:bodyPr/>
          <a:lstStyle/>
          <a:p>
            <a:endParaRPr lang="en-US"/>
          </a:p>
        </p:txBody>
      </p:sp>
      <p:sp>
        <p:nvSpPr>
          <p:cNvPr id="111821" name="Line 237"/>
          <p:cNvSpPr>
            <a:spLocks noChangeShapeType="1"/>
          </p:cNvSpPr>
          <p:nvPr/>
        </p:nvSpPr>
        <p:spPr bwMode="auto">
          <a:xfrm>
            <a:off x="2949575" y="5092700"/>
            <a:ext cx="41275" cy="0"/>
          </a:xfrm>
          <a:prstGeom prst="line">
            <a:avLst/>
          </a:prstGeom>
          <a:noFill/>
          <a:ln w="3175">
            <a:solidFill>
              <a:schemeClr val="tx1"/>
            </a:solidFill>
            <a:round/>
            <a:headEnd/>
            <a:tailEnd/>
          </a:ln>
        </p:spPr>
        <p:txBody>
          <a:bodyPr/>
          <a:lstStyle/>
          <a:p>
            <a:endParaRPr lang="en-US"/>
          </a:p>
        </p:txBody>
      </p:sp>
      <p:sp>
        <p:nvSpPr>
          <p:cNvPr id="111822" name="Line 238"/>
          <p:cNvSpPr>
            <a:spLocks noChangeShapeType="1"/>
          </p:cNvSpPr>
          <p:nvPr/>
        </p:nvSpPr>
        <p:spPr bwMode="auto">
          <a:xfrm>
            <a:off x="2873375" y="5108575"/>
            <a:ext cx="115888" cy="0"/>
          </a:xfrm>
          <a:prstGeom prst="line">
            <a:avLst/>
          </a:prstGeom>
          <a:noFill/>
          <a:ln w="9525">
            <a:solidFill>
              <a:schemeClr val="tx1"/>
            </a:solidFill>
            <a:round/>
            <a:headEnd/>
            <a:tailEnd/>
          </a:ln>
        </p:spPr>
        <p:txBody>
          <a:bodyPr/>
          <a:lstStyle/>
          <a:p>
            <a:endParaRPr lang="en-US"/>
          </a:p>
        </p:txBody>
      </p:sp>
      <p:sp>
        <p:nvSpPr>
          <p:cNvPr id="111823" name="Line 239"/>
          <p:cNvSpPr>
            <a:spLocks noChangeShapeType="1"/>
          </p:cNvSpPr>
          <p:nvPr/>
        </p:nvSpPr>
        <p:spPr bwMode="auto">
          <a:xfrm>
            <a:off x="2870200" y="5260975"/>
            <a:ext cx="115888" cy="0"/>
          </a:xfrm>
          <a:prstGeom prst="line">
            <a:avLst/>
          </a:prstGeom>
          <a:noFill/>
          <a:ln w="9525">
            <a:solidFill>
              <a:schemeClr val="tx1"/>
            </a:solidFill>
            <a:round/>
            <a:headEnd/>
            <a:tailEnd/>
          </a:ln>
        </p:spPr>
        <p:txBody>
          <a:bodyPr/>
          <a:lstStyle/>
          <a:p>
            <a:endParaRPr lang="en-US"/>
          </a:p>
        </p:txBody>
      </p:sp>
      <p:sp>
        <p:nvSpPr>
          <p:cNvPr id="111824" name="Line 240"/>
          <p:cNvSpPr>
            <a:spLocks noChangeShapeType="1"/>
          </p:cNvSpPr>
          <p:nvPr/>
        </p:nvSpPr>
        <p:spPr bwMode="auto">
          <a:xfrm>
            <a:off x="2870200" y="5413375"/>
            <a:ext cx="115888" cy="0"/>
          </a:xfrm>
          <a:prstGeom prst="line">
            <a:avLst/>
          </a:prstGeom>
          <a:noFill/>
          <a:ln w="9525">
            <a:solidFill>
              <a:schemeClr val="tx1"/>
            </a:solidFill>
            <a:round/>
            <a:headEnd/>
            <a:tailEnd/>
          </a:ln>
        </p:spPr>
        <p:txBody>
          <a:bodyPr/>
          <a:lstStyle/>
          <a:p>
            <a:endParaRPr lang="en-US"/>
          </a:p>
        </p:txBody>
      </p:sp>
      <p:sp>
        <p:nvSpPr>
          <p:cNvPr id="111825" name="Line 241"/>
          <p:cNvSpPr>
            <a:spLocks noChangeShapeType="1"/>
          </p:cNvSpPr>
          <p:nvPr/>
        </p:nvSpPr>
        <p:spPr bwMode="auto">
          <a:xfrm>
            <a:off x="2870200" y="5565775"/>
            <a:ext cx="115888" cy="0"/>
          </a:xfrm>
          <a:prstGeom prst="line">
            <a:avLst/>
          </a:prstGeom>
          <a:noFill/>
          <a:ln w="9525">
            <a:solidFill>
              <a:schemeClr val="tx1"/>
            </a:solidFill>
            <a:round/>
            <a:headEnd/>
            <a:tailEnd/>
          </a:ln>
        </p:spPr>
        <p:txBody>
          <a:bodyPr/>
          <a:lstStyle/>
          <a:p>
            <a:endParaRPr lang="en-US"/>
          </a:p>
        </p:txBody>
      </p:sp>
      <p:sp>
        <p:nvSpPr>
          <p:cNvPr id="111826" name="Line 242"/>
          <p:cNvSpPr>
            <a:spLocks noChangeShapeType="1"/>
          </p:cNvSpPr>
          <p:nvPr/>
        </p:nvSpPr>
        <p:spPr bwMode="auto">
          <a:xfrm>
            <a:off x="2863850" y="5718175"/>
            <a:ext cx="115888" cy="0"/>
          </a:xfrm>
          <a:prstGeom prst="line">
            <a:avLst/>
          </a:prstGeom>
          <a:noFill/>
          <a:ln w="9525">
            <a:solidFill>
              <a:schemeClr val="tx1"/>
            </a:solidFill>
            <a:round/>
            <a:headEnd/>
            <a:tailEnd/>
          </a:ln>
        </p:spPr>
        <p:txBody>
          <a:bodyPr/>
          <a:lstStyle/>
          <a:p>
            <a:endParaRPr lang="en-US"/>
          </a:p>
        </p:txBody>
      </p:sp>
      <p:sp>
        <p:nvSpPr>
          <p:cNvPr id="111827" name="Line 243"/>
          <p:cNvSpPr>
            <a:spLocks noChangeShapeType="1"/>
          </p:cNvSpPr>
          <p:nvPr/>
        </p:nvSpPr>
        <p:spPr bwMode="auto">
          <a:xfrm>
            <a:off x="2867025" y="5870575"/>
            <a:ext cx="115888" cy="0"/>
          </a:xfrm>
          <a:prstGeom prst="line">
            <a:avLst/>
          </a:prstGeom>
          <a:noFill/>
          <a:ln w="9525">
            <a:solidFill>
              <a:schemeClr val="tx1"/>
            </a:solidFill>
            <a:round/>
            <a:headEnd/>
            <a:tailEnd/>
          </a:ln>
        </p:spPr>
        <p:txBody>
          <a:bodyPr/>
          <a:lstStyle/>
          <a:p>
            <a:endParaRPr lang="en-US"/>
          </a:p>
        </p:txBody>
      </p:sp>
      <p:sp>
        <p:nvSpPr>
          <p:cNvPr id="111828" name="Line 244"/>
          <p:cNvSpPr>
            <a:spLocks noChangeShapeType="1"/>
          </p:cNvSpPr>
          <p:nvPr/>
        </p:nvSpPr>
        <p:spPr bwMode="auto">
          <a:xfrm>
            <a:off x="2867025" y="6022975"/>
            <a:ext cx="115888" cy="0"/>
          </a:xfrm>
          <a:prstGeom prst="line">
            <a:avLst/>
          </a:prstGeom>
          <a:noFill/>
          <a:ln w="9525">
            <a:solidFill>
              <a:schemeClr val="tx1"/>
            </a:solidFill>
            <a:round/>
            <a:headEnd/>
            <a:tailEnd/>
          </a:ln>
        </p:spPr>
        <p:txBody>
          <a:bodyPr/>
          <a:lstStyle/>
          <a:p>
            <a:endParaRPr lang="en-US"/>
          </a:p>
        </p:txBody>
      </p:sp>
      <p:sp>
        <p:nvSpPr>
          <p:cNvPr id="111829" name="Line 245"/>
          <p:cNvSpPr>
            <a:spLocks noChangeShapeType="1"/>
          </p:cNvSpPr>
          <p:nvPr/>
        </p:nvSpPr>
        <p:spPr bwMode="auto">
          <a:xfrm>
            <a:off x="2941638" y="5137150"/>
            <a:ext cx="41275" cy="0"/>
          </a:xfrm>
          <a:prstGeom prst="line">
            <a:avLst/>
          </a:prstGeom>
          <a:noFill/>
          <a:ln w="3175">
            <a:solidFill>
              <a:schemeClr val="tx1"/>
            </a:solidFill>
            <a:round/>
            <a:headEnd/>
            <a:tailEnd/>
          </a:ln>
        </p:spPr>
        <p:txBody>
          <a:bodyPr/>
          <a:lstStyle/>
          <a:p>
            <a:endParaRPr lang="en-US"/>
          </a:p>
        </p:txBody>
      </p:sp>
      <p:sp>
        <p:nvSpPr>
          <p:cNvPr id="111830" name="Line 246"/>
          <p:cNvSpPr>
            <a:spLocks noChangeShapeType="1"/>
          </p:cNvSpPr>
          <p:nvPr/>
        </p:nvSpPr>
        <p:spPr bwMode="auto">
          <a:xfrm>
            <a:off x="2941638" y="5127625"/>
            <a:ext cx="41275" cy="0"/>
          </a:xfrm>
          <a:prstGeom prst="line">
            <a:avLst/>
          </a:prstGeom>
          <a:noFill/>
          <a:ln w="3175">
            <a:solidFill>
              <a:schemeClr val="tx1"/>
            </a:solidFill>
            <a:round/>
            <a:headEnd/>
            <a:tailEnd/>
          </a:ln>
        </p:spPr>
        <p:txBody>
          <a:bodyPr/>
          <a:lstStyle/>
          <a:p>
            <a:endParaRPr lang="en-US"/>
          </a:p>
        </p:txBody>
      </p:sp>
      <p:sp>
        <p:nvSpPr>
          <p:cNvPr id="111831" name="Line 247"/>
          <p:cNvSpPr>
            <a:spLocks noChangeShapeType="1"/>
          </p:cNvSpPr>
          <p:nvPr/>
        </p:nvSpPr>
        <p:spPr bwMode="auto">
          <a:xfrm>
            <a:off x="2941638" y="5149850"/>
            <a:ext cx="41275" cy="0"/>
          </a:xfrm>
          <a:prstGeom prst="line">
            <a:avLst/>
          </a:prstGeom>
          <a:noFill/>
          <a:ln w="3175">
            <a:solidFill>
              <a:schemeClr val="tx1"/>
            </a:solidFill>
            <a:round/>
            <a:headEnd/>
            <a:tailEnd/>
          </a:ln>
        </p:spPr>
        <p:txBody>
          <a:bodyPr/>
          <a:lstStyle/>
          <a:p>
            <a:endParaRPr lang="en-US"/>
          </a:p>
        </p:txBody>
      </p:sp>
      <p:sp>
        <p:nvSpPr>
          <p:cNvPr id="111832" name="Line 248"/>
          <p:cNvSpPr>
            <a:spLocks noChangeShapeType="1"/>
          </p:cNvSpPr>
          <p:nvPr/>
        </p:nvSpPr>
        <p:spPr bwMode="auto">
          <a:xfrm>
            <a:off x="2941638" y="5168900"/>
            <a:ext cx="41275" cy="0"/>
          </a:xfrm>
          <a:prstGeom prst="line">
            <a:avLst/>
          </a:prstGeom>
          <a:noFill/>
          <a:ln w="3175">
            <a:solidFill>
              <a:schemeClr val="tx1"/>
            </a:solidFill>
            <a:round/>
            <a:headEnd/>
            <a:tailEnd/>
          </a:ln>
        </p:spPr>
        <p:txBody>
          <a:bodyPr/>
          <a:lstStyle/>
          <a:p>
            <a:endParaRPr lang="en-US"/>
          </a:p>
        </p:txBody>
      </p:sp>
      <p:sp>
        <p:nvSpPr>
          <p:cNvPr id="111833" name="Line 249"/>
          <p:cNvSpPr>
            <a:spLocks noChangeShapeType="1"/>
          </p:cNvSpPr>
          <p:nvPr/>
        </p:nvSpPr>
        <p:spPr bwMode="auto">
          <a:xfrm>
            <a:off x="2941638" y="5159375"/>
            <a:ext cx="41275" cy="0"/>
          </a:xfrm>
          <a:prstGeom prst="line">
            <a:avLst/>
          </a:prstGeom>
          <a:noFill/>
          <a:ln w="3175">
            <a:solidFill>
              <a:schemeClr val="tx1"/>
            </a:solidFill>
            <a:round/>
            <a:headEnd/>
            <a:tailEnd/>
          </a:ln>
        </p:spPr>
        <p:txBody>
          <a:bodyPr/>
          <a:lstStyle/>
          <a:p>
            <a:endParaRPr lang="en-US"/>
          </a:p>
        </p:txBody>
      </p:sp>
      <p:sp>
        <p:nvSpPr>
          <p:cNvPr id="111834" name="Line 250"/>
          <p:cNvSpPr>
            <a:spLocks noChangeShapeType="1"/>
          </p:cNvSpPr>
          <p:nvPr/>
        </p:nvSpPr>
        <p:spPr bwMode="auto">
          <a:xfrm>
            <a:off x="2941638" y="5181600"/>
            <a:ext cx="41275" cy="0"/>
          </a:xfrm>
          <a:prstGeom prst="line">
            <a:avLst/>
          </a:prstGeom>
          <a:noFill/>
          <a:ln w="3175">
            <a:solidFill>
              <a:schemeClr val="tx1"/>
            </a:solidFill>
            <a:round/>
            <a:headEnd/>
            <a:tailEnd/>
          </a:ln>
        </p:spPr>
        <p:txBody>
          <a:bodyPr/>
          <a:lstStyle/>
          <a:p>
            <a:endParaRPr lang="en-US"/>
          </a:p>
        </p:txBody>
      </p:sp>
      <p:sp>
        <p:nvSpPr>
          <p:cNvPr id="111835" name="Line 251"/>
          <p:cNvSpPr>
            <a:spLocks noChangeShapeType="1"/>
          </p:cNvSpPr>
          <p:nvPr/>
        </p:nvSpPr>
        <p:spPr bwMode="auto">
          <a:xfrm>
            <a:off x="2941638" y="5200650"/>
            <a:ext cx="41275" cy="0"/>
          </a:xfrm>
          <a:prstGeom prst="line">
            <a:avLst/>
          </a:prstGeom>
          <a:noFill/>
          <a:ln w="3175">
            <a:solidFill>
              <a:schemeClr val="tx1"/>
            </a:solidFill>
            <a:round/>
            <a:headEnd/>
            <a:tailEnd/>
          </a:ln>
        </p:spPr>
        <p:txBody>
          <a:bodyPr/>
          <a:lstStyle/>
          <a:p>
            <a:endParaRPr lang="en-US"/>
          </a:p>
        </p:txBody>
      </p:sp>
      <p:sp>
        <p:nvSpPr>
          <p:cNvPr id="111836" name="Line 252"/>
          <p:cNvSpPr>
            <a:spLocks noChangeShapeType="1"/>
          </p:cNvSpPr>
          <p:nvPr/>
        </p:nvSpPr>
        <p:spPr bwMode="auto">
          <a:xfrm>
            <a:off x="2941638" y="5191125"/>
            <a:ext cx="41275" cy="0"/>
          </a:xfrm>
          <a:prstGeom prst="line">
            <a:avLst/>
          </a:prstGeom>
          <a:noFill/>
          <a:ln w="3175">
            <a:solidFill>
              <a:schemeClr val="tx1"/>
            </a:solidFill>
            <a:round/>
            <a:headEnd/>
            <a:tailEnd/>
          </a:ln>
        </p:spPr>
        <p:txBody>
          <a:bodyPr/>
          <a:lstStyle/>
          <a:p>
            <a:endParaRPr lang="en-US"/>
          </a:p>
        </p:txBody>
      </p:sp>
      <p:sp>
        <p:nvSpPr>
          <p:cNvPr id="111837" name="Line 253"/>
          <p:cNvSpPr>
            <a:spLocks noChangeShapeType="1"/>
          </p:cNvSpPr>
          <p:nvPr/>
        </p:nvSpPr>
        <p:spPr bwMode="auto">
          <a:xfrm>
            <a:off x="2941638" y="5213350"/>
            <a:ext cx="41275" cy="0"/>
          </a:xfrm>
          <a:prstGeom prst="line">
            <a:avLst/>
          </a:prstGeom>
          <a:noFill/>
          <a:ln w="3175">
            <a:solidFill>
              <a:schemeClr val="tx1"/>
            </a:solidFill>
            <a:round/>
            <a:headEnd/>
            <a:tailEnd/>
          </a:ln>
        </p:spPr>
        <p:txBody>
          <a:bodyPr/>
          <a:lstStyle/>
          <a:p>
            <a:endParaRPr lang="en-US"/>
          </a:p>
        </p:txBody>
      </p:sp>
      <p:sp>
        <p:nvSpPr>
          <p:cNvPr id="111838" name="Line 254"/>
          <p:cNvSpPr>
            <a:spLocks noChangeShapeType="1"/>
          </p:cNvSpPr>
          <p:nvPr/>
        </p:nvSpPr>
        <p:spPr bwMode="auto">
          <a:xfrm>
            <a:off x="2941638" y="5232400"/>
            <a:ext cx="41275" cy="0"/>
          </a:xfrm>
          <a:prstGeom prst="line">
            <a:avLst/>
          </a:prstGeom>
          <a:noFill/>
          <a:ln w="3175">
            <a:solidFill>
              <a:schemeClr val="tx1"/>
            </a:solidFill>
            <a:round/>
            <a:headEnd/>
            <a:tailEnd/>
          </a:ln>
        </p:spPr>
        <p:txBody>
          <a:bodyPr/>
          <a:lstStyle/>
          <a:p>
            <a:endParaRPr lang="en-US"/>
          </a:p>
        </p:txBody>
      </p:sp>
      <p:sp>
        <p:nvSpPr>
          <p:cNvPr id="111839" name="Line 255"/>
          <p:cNvSpPr>
            <a:spLocks noChangeShapeType="1"/>
          </p:cNvSpPr>
          <p:nvPr/>
        </p:nvSpPr>
        <p:spPr bwMode="auto">
          <a:xfrm>
            <a:off x="2941638" y="5222875"/>
            <a:ext cx="41275" cy="0"/>
          </a:xfrm>
          <a:prstGeom prst="line">
            <a:avLst/>
          </a:prstGeom>
          <a:noFill/>
          <a:ln w="3175">
            <a:solidFill>
              <a:schemeClr val="tx1"/>
            </a:solidFill>
            <a:round/>
            <a:headEnd/>
            <a:tailEnd/>
          </a:ln>
        </p:spPr>
        <p:txBody>
          <a:bodyPr/>
          <a:lstStyle/>
          <a:p>
            <a:endParaRPr lang="en-US"/>
          </a:p>
        </p:txBody>
      </p:sp>
      <p:sp>
        <p:nvSpPr>
          <p:cNvPr id="111840" name="Line 256"/>
          <p:cNvSpPr>
            <a:spLocks noChangeShapeType="1"/>
          </p:cNvSpPr>
          <p:nvPr/>
        </p:nvSpPr>
        <p:spPr bwMode="auto">
          <a:xfrm>
            <a:off x="2941638" y="5245100"/>
            <a:ext cx="41275" cy="0"/>
          </a:xfrm>
          <a:prstGeom prst="line">
            <a:avLst/>
          </a:prstGeom>
          <a:noFill/>
          <a:ln w="3175">
            <a:solidFill>
              <a:schemeClr val="tx1"/>
            </a:solidFill>
            <a:round/>
            <a:headEnd/>
            <a:tailEnd/>
          </a:ln>
        </p:spPr>
        <p:txBody>
          <a:bodyPr/>
          <a:lstStyle/>
          <a:p>
            <a:endParaRPr lang="en-US"/>
          </a:p>
        </p:txBody>
      </p:sp>
      <p:sp>
        <p:nvSpPr>
          <p:cNvPr id="111841" name="Line 257"/>
          <p:cNvSpPr>
            <a:spLocks noChangeShapeType="1"/>
          </p:cNvSpPr>
          <p:nvPr/>
        </p:nvSpPr>
        <p:spPr bwMode="auto">
          <a:xfrm>
            <a:off x="2941638" y="5286375"/>
            <a:ext cx="41275" cy="0"/>
          </a:xfrm>
          <a:prstGeom prst="line">
            <a:avLst/>
          </a:prstGeom>
          <a:noFill/>
          <a:ln w="3175">
            <a:solidFill>
              <a:schemeClr val="tx1"/>
            </a:solidFill>
            <a:round/>
            <a:headEnd/>
            <a:tailEnd/>
          </a:ln>
        </p:spPr>
        <p:txBody>
          <a:bodyPr/>
          <a:lstStyle/>
          <a:p>
            <a:endParaRPr lang="en-US"/>
          </a:p>
        </p:txBody>
      </p:sp>
      <p:sp>
        <p:nvSpPr>
          <p:cNvPr id="111842" name="Line 258"/>
          <p:cNvSpPr>
            <a:spLocks noChangeShapeType="1"/>
          </p:cNvSpPr>
          <p:nvPr/>
        </p:nvSpPr>
        <p:spPr bwMode="auto">
          <a:xfrm>
            <a:off x="2941638" y="5276850"/>
            <a:ext cx="41275" cy="0"/>
          </a:xfrm>
          <a:prstGeom prst="line">
            <a:avLst/>
          </a:prstGeom>
          <a:noFill/>
          <a:ln w="3175">
            <a:solidFill>
              <a:schemeClr val="tx1"/>
            </a:solidFill>
            <a:round/>
            <a:headEnd/>
            <a:tailEnd/>
          </a:ln>
        </p:spPr>
        <p:txBody>
          <a:bodyPr/>
          <a:lstStyle/>
          <a:p>
            <a:endParaRPr lang="en-US"/>
          </a:p>
        </p:txBody>
      </p:sp>
      <p:sp>
        <p:nvSpPr>
          <p:cNvPr id="111843" name="Line 259"/>
          <p:cNvSpPr>
            <a:spLocks noChangeShapeType="1"/>
          </p:cNvSpPr>
          <p:nvPr/>
        </p:nvSpPr>
        <p:spPr bwMode="auto">
          <a:xfrm>
            <a:off x="2941638" y="5299075"/>
            <a:ext cx="41275" cy="0"/>
          </a:xfrm>
          <a:prstGeom prst="line">
            <a:avLst/>
          </a:prstGeom>
          <a:noFill/>
          <a:ln w="3175">
            <a:solidFill>
              <a:schemeClr val="tx1"/>
            </a:solidFill>
            <a:round/>
            <a:headEnd/>
            <a:tailEnd/>
          </a:ln>
        </p:spPr>
        <p:txBody>
          <a:bodyPr/>
          <a:lstStyle/>
          <a:p>
            <a:endParaRPr lang="en-US"/>
          </a:p>
        </p:txBody>
      </p:sp>
      <p:sp>
        <p:nvSpPr>
          <p:cNvPr id="111844" name="Line 260"/>
          <p:cNvSpPr>
            <a:spLocks noChangeShapeType="1"/>
          </p:cNvSpPr>
          <p:nvPr/>
        </p:nvSpPr>
        <p:spPr bwMode="auto">
          <a:xfrm>
            <a:off x="2941638" y="5318125"/>
            <a:ext cx="41275" cy="0"/>
          </a:xfrm>
          <a:prstGeom prst="line">
            <a:avLst/>
          </a:prstGeom>
          <a:noFill/>
          <a:ln w="3175">
            <a:solidFill>
              <a:schemeClr val="tx1"/>
            </a:solidFill>
            <a:round/>
            <a:headEnd/>
            <a:tailEnd/>
          </a:ln>
        </p:spPr>
        <p:txBody>
          <a:bodyPr/>
          <a:lstStyle/>
          <a:p>
            <a:endParaRPr lang="en-US"/>
          </a:p>
        </p:txBody>
      </p:sp>
      <p:sp>
        <p:nvSpPr>
          <p:cNvPr id="111845" name="Line 261"/>
          <p:cNvSpPr>
            <a:spLocks noChangeShapeType="1"/>
          </p:cNvSpPr>
          <p:nvPr/>
        </p:nvSpPr>
        <p:spPr bwMode="auto">
          <a:xfrm>
            <a:off x="2941638" y="5308600"/>
            <a:ext cx="41275" cy="0"/>
          </a:xfrm>
          <a:prstGeom prst="line">
            <a:avLst/>
          </a:prstGeom>
          <a:noFill/>
          <a:ln w="3175">
            <a:solidFill>
              <a:schemeClr val="tx1"/>
            </a:solidFill>
            <a:round/>
            <a:headEnd/>
            <a:tailEnd/>
          </a:ln>
        </p:spPr>
        <p:txBody>
          <a:bodyPr/>
          <a:lstStyle/>
          <a:p>
            <a:endParaRPr lang="en-US"/>
          </a:p>
        </p:txBody>
      </p:sp>
      <p:sp>
        <p:nvSpPr>
          <p:cNvPr id="111846" name="Line 262"/>
          <p:cNvSpPr>
            <a:spLocks noChangeShapeType="1"/>
          </p:cNvSpPr>
          <p:nvPr/>
        </p:nvSpPr>
        <p:spPr bwMode="auto">
          <a:xfrm>
            <a:off x="2941638" y="5330825"/>
            <a:ext cx="41275" cy="0"/>
          </a:xfrm>
          <a:prstGeom prst="line">
            <a:avLst/>
          </a:prstGeom>
          <a:noFill/>
          <a:ln w="3175">
            <a:solidFill>
              <a:schemeClr val="tx1"/>
            </a:solidFill>
            <a:round/>
            <a:headEnd/>
            <a:tailEnd/>
          </a:ln>
        </p:spPr>
        <p:txBody>
          <a:bodyPr/>
          <a:lstStyle/>
          <a:p>
            <a:endParaRPr lang="en-US"/>
          </a:p>
        </p:txBody>
      </p:sp>
      <p:sp>
        <p:nvSpPr>
          <p:cNvPr id="111847" name="Line 263"/>
          <p:cNvSpPr>
            <a:spLocks noChangeShapeType="1"/>
          </p:cNvSpPr>
          <p:nvPr/>
        </p:nvSpPr>
        <p:spPr bwMode="auto">
          <a:xfrm>
            <a:off x="2941638" y="5349875"/>
            <a:ext cx="41275" cy="0"/>
          </a:xfrm>
          <a:prstGeom prst="line">
            <a:avLst/>
          </a:prstGeom>
          <a:noFill/>
          <a:ln w="3175">
            <a:solidFill>
              <a:schemeClr val="tx1"/>
            </a:solidFill>
            <a:round/>
            <a:headEnd/>
            <a:tailEnd/>
          </a:ln>
        </p:spPr>
        <p:txBody>
          <a:bodyPr/>
          <a:lstStyle/>
          <a:p>
            <a:endParaRPr lang="en-US"/>
          </a:p>
        </p:txBody>
      </p:sp>
      <p:sp>
        <p:nvSpPr>
          <p:cNvPr id="111848" name="Line 264"/>
          <p:cNvSpPr>
            <a:spLocks noChangeShapeType="1"/>
          </p:cNvSpPr>
          <p:nvPr/>
        </p:nvSpPr>
        <p:spPr bwMode="auto">
          <a:xfrm>
            <a:off x="2941638" y="5340350"/>
            <a:ext cx="41275" cy="0"/>
          </a:xfrm>
          <a:prstGeom prst="line">
            <a:avLst/>
          </a:prstGeom>
          <a:noFill/>
          <a:ln w="3175">
            <a:solidFill>
              <a:schemeClr val="tx1"/>
            </a:solidFill>
            <a:round/>
            <a:headEnd/>
            <a:tailEnd/>
          </a:ln>
        </p:spPr>
        <p:txBody>
          <a:bodyPr/>
          <a:lstStyle/>
          <a:p>
            <a:endParaRPr lang="en-US"/>
          </a:p>
        </p:txBody>
      </p:sp>
      <p:sp>
        <p:nvSpPr>
          <p:cNvPr id="111849" name="Line 265"/>
          <p:cNvSpPr>
            <a:spLocks noChangeShapeType="1"/>
          </p:cNvSpPr>
          <p:nvPr/>
        </p:nvSpPr>
        <p:spPr bwMode="auto">
          <a:xfrm>
            <a:off x="2941638" y="5362575"/>
            <a:ext cx="41275" cy="0"/>
          </a:xfrm>
          <a:prstGeom prst="line">
            <a:avLst/>
          </a:prstGeom>
          <a:noFill/>
          <a:ln w="3175">
            <a:solidFill>
              <a:schemeClr val="tx1"/>
            </a:solidFill>
            <a:round/>
            <a:headEnd/>
            <a:tailEnd/>
          </a:ln>
        </p:spPr>
        <p:txBody>
          <a:bodyPr/>
          <a:lstStyle/>
          <a:p>
            <a:endParaRPr lang="en-US"/>
          </a:p>
        </p:txBody>
      </p:sp>
      <p:sp>
        <p:nvSpPr>
          <p:cNvPr id="111850" name="Line 266"/>
          <p:cNvSpPr>
            <a:spLocks noChangeShapeType="1"/>
          </p:cNvSpPr>
          <p:nvPr/>
        </p:nvSpPr>
        <p:spPr bwMode="auto">
          <a:xfrm>
            <a:off x="2941638" y="5381625"/>
            <a:ext cx="41275" cy="0"/>
          </a:xfrm>
          <a:prstGeom prst="line">
            <a:avLst/>
          </a:prstGeom>
          <a:noFill/>
          <a:ln w="3175">
            <a:solidFill>
              <a:schemeClr val="tx1"/>
            </a:solidFill>
            <a:round/>
            <a:headEnd/>
            <a:tailEnd/>
          </a:ln>
        </p:spPr>
        <p:txBody>
          <a:bodyPr/>
          <a:lstStyle/>
          <a:p>
            <a:endParaRPr lang="en-US"/>
          </a:p>
        </p:txBody>
      </p:sp>
      <p:sp>
        <p:nvSpPr>
          <p:cNvPr id="111851" name="Line 267"/>
          <p:cNvSpPr>
            <a:spLocks noChangeShapeType="1"/>
          </p:cNvSpPr>
          <p:nvPr/>
        </p:nvSpPr>
        <p:spPr bwMode="auto">
          <a:xfrm>
            <a:off x="2941638" y="5372100"/>
            <a:ext cx="41275" cy="0"/>
          </a:xfrm>
          <a:prstGeom prst="line">
            <a:avLst/>
          </a:prstGeom>
          <a:noFill/>
          <a:ln w="3175">
            <a:solidFill>
              <a:schemeClr val="tx1"/>
            </a:solidFill>
            <a:round/>
            <a:headEnd/>
            <a:tailEnd/>
          </a:ln>
        </p:spPr>
        <p:txBody>
          <a:bodyPr/>
          <a:lstStyle/>
          <a:p>
            <a:endParaRPr lang="en-US"/>
          </a:p>
        </p:txBody>
      </p:sp>
      <p:sp>
        <p:nvSpPr>
          <p:cNvPr id="111852" name="Line 268"/>
          <p:cNvSpPr>
            <a:spLocks noChangeShapeType="1"/>
          </p:cNvSpPr>
          <p:nvPr/>
        </p:nvSpPr>
        <p:spPr bwMode="auto">
          <a:xfrm>
            <a:off x="2941638" y="5394325"/>
            <a:ext cx="41275" cy="0"/>
          </a:xfrm>
          <a:prstGeom prst="line">
            <a:avLst/>
          </a:prstGeom>
          <a:noFill/>
          <a:ln w="3175">
            <a:solidFill>
              <a:schemeClr val="tx1"/>
            </a:solidFill>
            <a:round/>
            <a:headEnd/>
            <a:tailEnd/>
          </a:ln>
        </p:spPr>
        <p:txBody>
          <a:bodyPr/>
          <a:lstStyle/>
          <a:p>
            <a:endParaRPr lang="en-US"/>
          </a:p>
        </p:txBody>
      </p:sp>
      <p:sp>
        <p:nvSpPr>
          <p:cNvPr id="111853" name="Line 269"/>
          <p:cNvSpPr>
            <a:spLocks noChangeShapeType="1"/>
          </p:cNvSpPr>
          <p:nvPr/>
        </p:nvSpPr>
        <p:spPr bwMode="auto">
          <a:xfrm>
            <a:off x="2941638" y="5438775"/>
            <a:ext cx="41275" cy="0"/>
          </a:xfrm>
          <a:prstGeom prst="line">
            <a:avLst/>
          </a:prstGeom>
          <a:noFill/>
          <a:ln w="3175">
            <a:solidFill>
              <a:schemeClr val="tx1"/>
            </a:solidFill>
            <a:round/>
            <a:headEnd/>
            <a:tailEnd/>
          </a:ln>
        </p:spPr>
        <p:txBody>
          <a:bodyPr/>
          <a:lstStyle/>
          <a:p>
            <a:endParaRPr lang="en-US"/>
          </a:p>
        </p:txBody>
      </p:sp>
      <p:sp>
        <p:nvSpPr>
          <p:cNvPr id="111854" name="Line 270"/>
          <p:cNvSpPr>
            <a:spLocks noChangeShapeType="1"/>
          </p:cNvSpPr>
          <p:nvPr/>
        </p:nvSpPr>
        <p:spPr bwMode="auto">
          <a:xfrm>
            <a:off x="2941638" y="5429250"/>
            <a:ext cx="41275" cy="0"/>
          </a:xfrm>
          <a:prstGeom prst="line">
            <a:avLst/>
          </a:prstGeom>
          <a:noFill/>
          <a:ln w="3175">
            <a:solidFill>
              <a:schemeClr val="tx1"/>
            </a:solidFill>
            <a:round/>
            <a:headEnd/>
            <a:tailEnd/>
          </a:ln>
        </p:spPr>
        <p:txBody>
          <a:bodyPr/>
          <a:lstStyle/>
          <a:p>
            <a:endParaRPr lang="en-US"/>
          </a:p>
        </p:txBody>
      </p:sp>
      <p:sp>
        <p:nvSpPr>
          <p:cNvPr id="111855" name="Line 271"/>
          <p:cNvSpPr>
            <a:spLocks noChangeShapeType="1"/>
          </p:cNvSpPr>
          <p:nvPr/>
        </p:nvSpPr>
        <p:spPr bwMode="auto">
          <a:xfrm>
            <a:off x="2941638" y="5451475"/>
            <a:ext cx="41275" cy="0"/>
          </a:xfrm>
          <a:prstGeom prst="line">
            <a:avLst/>
          </a:prstGeom>
          <a:noFill/>
          <a:ln w="3175">
            <a:solidFill>
              <a:schemeClr val="tx1"/>
            </a:solidFill>
            <a:round/>
            <a:headEnd/>
            <a:tailEnd/>
          </a:ln>
        </p:spPr>
        <p:txBody>
          <a:bodyPr/>
          <a:lstStyle/>
          <a:p>
            <a:endParaRPr lang="en-US"/>
          </a:p>
        </p:txBody>
      </p:sp>
      <p:sp>
        <p:nvSpPr>
          <p:cNvPr id="111856" name="Line 272"/>
          <p:cNvSpPr>
            <a:spLocks noChangeShapeType="1"/>
          </p:cNvSpPr>
          <p:nvPr/>
        </p:nvSpPr>
        <p:spPr bwMode="auto">
          <a:xfrm>
            <a:off x="2941638" y="5470525"/>
            <a:ext cx="41275" cy="0"/>
          </a:xfrm>
          <a:prstGeom prst="line">
            <a:avLst/>
          </a:prstGeom>
          <a:noFill/>
          <a:ln w="3175">
            <a:solidFill>
              <a:schemeClr val="tx1"/>
            </a:solidFill>
            <a:round/>
            <a:headEnd/>
            <a:tailEnd/>
          </a:ln>
        </p:spPr>
        <p:txBody>
          <a:bodyPr/>
          <a:lstStyle/>
          <a:p>
            <a:endParaRPr lang="en-US"/>
          </a:p>
        </p:txBody>
      </p:sp>
      <p:sp>
        <p:nvSpPr>
          <p:cNvPr id="111857" name="Line 273"/>
          <p:cNvSpPr>
            <a:spLocks noChangeShapeType="1"/>
          </p:cNvSpPr>
          <p:nvPr/>
        </p:nvSpPr>
        <p:spPr bwMode="auto">
          <a:xfrm>
            <a:off x="2941638" y="5461000"/>
            <a:ext cx="41275" cy="0"/>
          </a:xfrm>
          <a:prstGeom prst="line">
            <a:avLst/>
          </a:prstGeom>
          <a:noFill/>
          <a:ln w="3175">
            <a:solidFill>
              <a:schemeClr val="tx1"/>
            </a:solidFill>
            <a:round/>
            <a:headEnd/>
            <a:tailEnd/>
          </a:ln>
        </p:spPr>
        <p:txBody>
          <a:bodyPr/>
          <a:lstStyle/>
          <a:p>
            <a:endParaRPr lang="en-US"/>
          </a:p>
        </p:txBody>
      </p:sp>
      <p:sp>
        <p:nvSpPr>
          <p:cNvPr id="111858" name="Line 274"/>
          <p:cNvSpPr>
            <a:spLocks noChangeShapeType="1"/>
          </p:cNvSpPr>
          <p:nvPr/>
        </p:nvSpPr>
        <p:spPr bwMode="auto">
          <a:xfrm>
            <a:off x="2941638" y="5483225"/>
            <a:ext cx="41275" cy="0"/>
          </a:xfrm>
          <a:prstGeom prst="line">
            <a:avLst/>
          </a:prstGeom>
          <a:noFill/>
          <a:ln w="3175">
            <a:solidFill>
              <a:schemeClr val="tx1"/>
            </a:solidFill>
            <a:round/>
            <a:headEnd/>
            <a:tailEnd/>
          </a:ln>
        </p:spPr>
        <p:txBody>
          <a:bodyPr/>
          <a:lstStyle/>
          <a:p>
            <a:endParaRPr lang="en-US"/>
          </a:p>
        </p:txBody>
      </p:sp>
      <p:sp>
        <p:nvSpPr>
          <p:cNvPr id="111859" name="Line 275"/>
          <p:cNvSpPr>
            <a:spLocks noChangeShapeType="1"/>
          </p:cNvSpPr>
          <p:nvPr/>
        </p:nvSpPr>
        <p:spPr bwMode="auto">
          <a:xfrm>
            <a:off x="2941638" y="5502275"/>
            <a:ext cx="41275" cy="0"/>
          </a:xfrm>
          <a:prstGeom prst="line">
            <a:avLst/>
          </a:prstGeom>
          <a:noFill/>
          <a:ln w="3175">
            <a:solidFill>
              <a:schemeClr val="tx1"/>
            </a:solidFill>
            <a:round/>
            <a:headEnd/>
            <a:tailEnd/>
          </a:ln>
        </p:spPr>
        <p:txBody>
          <a:bodyPr/>
          <a:lstStyle/>
          <a:p>
            <a:endParaRPr lang="en-US"/>
          </a:p>
        </p:txBody>
      </p:sp>
      <p:sp>
        <p:nvSpPr>
          <p:cNvPr id="111860" name="Line 276"/>
          <p:cNvSpPr>
            <a:spLocks noChangeShapeType="1"/>
          </p:cNvSpPr>
          <p:nvPr/>
        </p:nvSpPr>
        <p:spPr bwMode="auto">
          <a:xfrm>
            <a:off x="2941638" y="5492750"/>
            <a:ext cx="41275" cy="0"/>
          </a:xfrm>
          <a:prstGeom prst="line">
            <a:avLst/>
          </a:prstGeom>
          <a:noFill/>
          <a:ln w="3175">
            <a:solidFill>
              <a:schemeClr val="tx1"/>
            </a:solidFill>
            <a:round/>
            <a:headEnd/>
            <a:tailEnd/>
          </a:ln>
        </p:spPr>
        <p:txBody>
          <a:bodyPr/>
          <a:lstStyle/>
          <a:p>
            <a:endParaRPr lang="en-US"/>
          </a:p>
        </p:txBody>
      </p:sp>
      <p:sp>
        <p:nvSpPr>
          <p:cNvPr id="111861" name="Line 277"/>
          <p:cNvSpPr>
            <a:spLocks noChangeShapeType="1"/>
          </p:cNvSpPr>
          <p:nvPr/>
        </p:nvSpPr>
        <p:spPr bwMode="auto">
          <a:xfrm>
            <a:off x="2941638" y="5514975"/>
            <a:ext cx="41275" cy="0"/>
          </a:xfrm>
          <a:prstGeom prst="line">
            <a:avLst/>
          </a:prstGeom>
          <a:noFill/>
          <a:ln w="3175">
            <a:solidFill>
              <a:schemeClr val="tx1"/>
            </a:solidFill>
            <a:round/>
            <a:headEnd/>
            <a:tailEnd/>
          </a:ln>
        </p:spPr>
        <p:txBody>
          <a:bodyPr/>
          <a:lstStyle/>
          <a:p>
            <a:endParaRPr lang="en-US"/>
          </a:p>
        </p:txBody>
      </p:sp>
      <p:sp>
        <p:nvSpPr>
          <p:cNvPr id="111862" name="Line 278"/>
          <p:cNvSpPr>
            <a:spLocks noChangeShapeType="1"/>
          </p:cNvSpPr>
          <p:nvPr/>
        </p:nvSpPr>
        <p:spPr bwMode="auto">
          <a:xfrm>
            <a:off x="2941638" y="5534025"/>
            <a:ext cx="41275" cy="0"/>
          </a:xfrm>
          <a:prstGeom prst="line">
            <a:avLst/>
          </a:prstGeom>
          <a:noFill/>
          <a:ln w="3175">
            <a:solidFill>
              <a:schemeClr val="tx1"/>
            </a:solidFill>
            <a:round/>
            <a:headEnd/>
            <a:tailEnd/>
          </a:ln>
        </p:spPr>
        <p:txBody>
          <a:bodyPr/>
          <a:lstStyle/>
          <a:p>
            <a:endParaRPr lang="en-US"/>
          </a:p>
        </p:txBody>
      </p:sp>
      <p:sp>
        <p:nvSpPr>
          <p:cNvPr id="111863" name="Line 279"/>
          <p:cNvSpPr>
            <a:spLocks noChangeShapeType="1"/>
          </p:cNvSpPr>
          <p:nvPr/>
        </p:nvSpPr>
        <p:spPr bwMode="auto">
          <a:xfrm>
            <a:off x="2941638" y="5524500"/>
            <a:ext cx="41275" cy="0"/>
          </a:xfrm>
          <a:prstGeom prst="line">
            <a:avLst/>
          </a:prstGeom>
          <a:noFill/>
          <a:ln w="3175">
            <a:solidFill>
              <a:schemeClr val="tx1"/>
            </a:solidFill>
            <a:round/>
            <a:headEnd/>
            <a:tailEnd/>
          </a:ln>
        </p:spPr>
        <p:txBody>
          <a:bodyPr/>
          <a:lstStyle/>
          <a:p>
            <a:endParaRPr lang="en-US"/>
          </a:p>
        </p:txBody>
      </p:sp>
      <p:sp>
        <p:nvSpPr>
          <p:cNvPr id="111864" name="Line 280"/>
          <p:cNvSpPr>
            <a:spLocks noChangeShapeType="1"/>
          </p:cNvSpPr>
          <p:nvPr/>
        </p:nvSpPr>
        <p:spPr bwMode="auto">
          <a:xfrm>
            <a:off x="2941638" y="5546725"/>
            <a:ext cx="41275" cy="0"/>
          </a:xfrm>
          <a:prstGeom prst="line">
            <a:avLst/>
          </a:prstGeom>
          <a:noFill/>
          <a:ln w="3175">
            <a:solidFill>
              <a:schemeClr val="tx1"/>
            </a:solidFill>
            <a:round/>
            <a:headEnd/>
            <a:tailEnd/>
          </a:ln>
        </p:spPr>
        <p:txBody>
          <a:bodyPr/>
          <a:lstStyle/>
          <a:p>
            <a:endParaRPr lang="en-US"/>
          </a:p>
        </p:txBody>
      </p:sp>
      <p:sp>
        <p:nvSpPr>
          <p:cNvPr id="111865" name="Line 281"/>
          <p:cNvSpPr>
            <a:spLocks noChangeShapeType="1"/>
          </p:cNvSpPr>
          <p:nvPr/>
        </p:nvSpPr>
        <p:spPr bwMode="auto">
          <a:xfrm>
            <a:off x="2941638" y="5591175"/>
            <a:ext cx="41275" cy="0"/>
          </a:xfrm>
          <a:prstGeom prst="line">
            <a:avLst/>
          </a:prstGeom>
          <a:noFill/>
          <a:ln w="3175">
            <a:solidFill>
              <a:schemeClr val="tx1"/>
            </a:solidFill>
            <a:round/>
            <a:headEnd/>
            <a:tailEnd/>
          </a:ln>
        </p:spPr>
        <p:txBody>
          <a:bodyPr/>
          <a:lstStyle/>
          <a:p>
            <a:endParaRPr lang="en-US"/>
          </a:p>
        </p:txBody>
      </p:sp>
      <p:sp>
        <p:nvSpPr>
          <p:cNvPr id="111866" name="Line 282"/>
          <p:cNvSpPr>
            <a:spLocks noChangeShapeType="1"/>
          </p:cNvSpPr>
          <p:nvPr/>
        </p:nvSpPr>
        <p:spPr bwMode="auto">
          <a:xfrm>
            <a:off x="2941638" y="5581650"/>
            <a:ext cx="41275" cy="0"/>
          </a:xfrm>
          <a:prstGeom prst="line">
            <a:avLst/>
          </a:prstGeom>
          <a:noFill/>
          <a:ln w="3175">
            <a:solidFill>
              <a:schemeClr val="tx1"/>
            </a:solidFill>
            <a:round/>
            <a:headEnd/>
            <a:tailEnd/>
          </a:ln>
        </p:spPr>
        <p:txBody>
          <a:bodyPr/>
          <a:lstStyle/>
          <a:p>
            <a:endParaRPr lang="en-US"/>
          </a:p>
        </p:txBody>
      </p:sp>
      <p:sp>
        <p:nvSpPr>
          <p:cNvPr id="111867" name="Line 283"/>
          <p:cNvSpPr>
            <a:spLocks noChangeShapeType="1"/>
          </p:cNvSpPr>
          <p:nvPr/>
        </p:nvSpPr>
        <p:spPr bwMode="auto">
          <a:xfrm>
            <a:off x="2941638" y="5603875"/>
            <a:ext cx="41275" cy="0"/>
          </a:xfrm>
          <a:prstGeom prst="line">
            <a:avLst/>
          </a:prstGeom>
          <a:noFill/>
          <a:ln w="3175">
            <a:solidFill>
              <a:schemeClr val="tx1"/>
            </a:solidFill>
            <a:round/>
            <a:headEnd/>
            <a:tailEnd/>
          </a:ln>
        </p:spPr>
        <p:txBody>
          <a:bodyPr/>
          <a:lstStyle/>
          <a:p>
            <a:endParaRPr lang="en-US"/>
          </a:p>
        </p:txBody>
      </p:sp>
      <p:sp>
        <p:nvSpPr>
          <p:cNvPr id="111868" name="Line 284"/>
          <p:cNvSpPr>
            <a:spLocks noChangeShapeType="1"/>
          </p:cNvSpPr>
          <p:nvPr/>
        </p:nvSpPr>
        <p:spPr bwMode="auto">
          <a:xfrm>
            <a:off x="2941638" y="5622925"/>
            <a:ext cx="41275" cy="0"/>
          </a:xfrm>
          <a:prstGeom prst="line">
            <a:avLst/>
          </a:prstGeom>
          <a:noFill/>
          <a:ln w="3175">
            <a:solidFill>
              <a:schemeClr val="tx1"/>
            </a:solidFill>
            <a:round/>
            <a:headEnd/>
            <a:tailEnd/>
          </a:ln>
        </p:spPr>
        <p:txBody>
          <a:bodyPr/>
          <a:lstStyle/>
          <a:p>
            <a:endParaRPr lang="en-US"/>
          </a:p>
        </p:txBody>
      </p:sp>
      <p:sp>
        <p:nvSpPr>
          <p:cNvPr id="111869" name="Line 285"/>
          <p:cNvSpPr>
            <a:spLocks noChangeShapeType="1"/>
          </p:cNvSpPr>
          <p:nvPr/>
        </p:nvSpPr>
        <p:spPr bwMode="auto">
          <a:xfrm>
            <a:off x="2941638" y="5613400"/>
            <a:ext cx="41275" cy="0"/>
          </a:xfrm>
          <a:prstGeom prst="line">
            <a:avLst/>
          </a:prstGeom>
          <a:noFill/>
          <a:ln w="3175">
            <a:solidFill>
              <a:schemeClr val="tx1"/>
            </a:solidFill>
            <a:round/>
            <a:headEnd/>
            <a:tailEnd/>
          </a:ln>
        </p:spPr>
        <p:txBody>
          <a:bodyPr/>
          <a:lstStyle/>
          <a:p>
            <a:endParaRPr lang="en-US"/>
          </a:p>
        </p:txBody>
      </p:sp>
      <p:sp>
        <p:nvSpPr>
          <p:cNvPr id="111870" name="Line 286"/>
          <p:cNvSpPr>
            <a:spLocks noChangeShapeType="1"/>
          </p:cNvSpPr>
          <p:nvPr/>
        </p:nvSpPr>
        <p:spPr bwMode="auto">
          <a:xfrm>
            <a:off x="2941638" y="5635625"/>
            <a:ext cx="41275" cy="0"/>
          </a:xfrm>
          <a:prstGeom prst="line">
            <a:avLst/>
          </a:prstGeom>
          <a:noFill/>
          <a:ln w="3175">
            <a:solidFill>
              <a:schemeClr val="tx1"/>
            </a:solidFill>
            <a:round/>
            <a:headEnd/>
            <a:tailEnd/>
          </a:ln>
        </p:spPr>
        <p:txBody>
          <a:bodyPr/>
          <a:lstStyle/>
          <a:p>
            <a:endParaRPr lang="en-US"/>
          </a:p>
        </p:txBody>
      </p:sp>
      <p:sp>
        <p:nvSpPr>
          <p:cNvPr id="111871" name="Line 287"/>
          <p:cNvSpPr>
            <a:spLocks noChangeShapeType="1"/>
          </p:cNvSpPr>
          <p:nvPr/>
        </p:nvSpPr>
        <p:spPr bwMode="auto">
          <a:xfrm>
            <a:off x="2941638" y="5654675"/>
            <a:ext cx="41275" cy="0"/>
          </a:xfrm>
          <a:prstGeom prst="line">
            <a:avLst/>
          </a:prstGeom>
          <a:noFill/>
          <a:ln w="3175">
            <a:solidFill>
              <a:schemeClr val="tx1"/>
            </a:solidFill>
            <a:round/>
            <a:headEnd/>
            <a:tailEnd/>
          </a:ln>
        </p:spPr>
        <p:txBody>
          <a:bodyPr/>
          <a:lstStyle/>
          <a:p>
            <a:endParaRPr lang="en-US"/>
          </a:p>
        </p:txBody>
      </p:sp>
      <p:sp>
        <p:nvSpPr>
          <p:cNvPr id="111872" name="Line 288"/>
          <p:cNvSpPr>
            <a:spLocks noChangeShapeType="1"/>
          </p:cNvSpPr>
          <p:nvPr/>
        </p:nvSpPr>
        <p:spPr bwMode="auto">
          <a:xfrm>
            <a:off x="2941638" y="5645150"/>
            <a:ext cx="41275" cy="0"/>
          </a:xfrm>
          <a:prstGeom prst="line">
            <a:avLst/>
          </a:prstGeom>
          <a:noFill/>
          <a:ln w="3175">
            <a:solidFill>
              <a:schemeClr val="tx1"/>
            </a:solidFill>
            <a:round/>
            <a:headEnd/>
            <a:tailEnd/>
          </a:ln>
        </p:spPr>
        <p:txBody>
          <a:bodyPr/>
          <a:lstStyle/>
          <a:p>
            <a:endParaRPr lang="en-US"/>
          </a:p>
        </p:txBody>
      </p:sp>
      <p:sp>
        <p:nvSpPr>
          <p:cNvPr id="111873" name="Line 289"/>
          <p:cNvSpPr>
            <a:spLocks noChangeShapeType="1"/>
          </p:cNvSpPr>
          <p:nvPr/>
        </p:nvSpPr>
        <p:spPr bwMode="auto">
          <a:xfrm>
            <a:off x="2941638" y="5667375"/>
            <a:ext cx="41275" cy="0"/>
          </a:xfrm>
          <a:prstGeom prst="line">
            <a:avLst/>
          </a:prstGeom>
          <a:noFill/>
          <a:ln w="3175">
            <a:solidFill>
              <a:schemeClr val="tx1"/>
            </a:solidFill>
            <a:round/>
            <a:headEnd/>
            <a:tailEnd/>
          </a:ln>
        </p:spPr>
        <p:txBody>
          <a:bodyPr/>
          <a:lstStyle/>
          <a:p>
            <a:endParaRPr lang="en-US"/>
          </a:p>
        </p:txBody>
      </p:sp>
      <p:sp>
        <p:nvSpPr>
          <p:cNvPr id="111874" name="Line 290"/>
          <p:cNvSpPr>
            <a:spLocks noChangeShapeType="1"/>
          </p:cNvSpPr>
          <p:nvPr/>
        </p:nvSpPr>
        <p:spPr bwMode="auto">
          <a:xfrm>
            <a:off x="2941638" y="5686425"/>
            <a:ext cx="41275" cy="0"/>
          </a:xfrm>
          <a:prstGeom prst="line">
            <a:avLst/>
          </a:prstGeom>
          <a:noFill/>
          <a:ln w="3175">
            <a:solidFill>
              <a:schemeClr val="tx1"/>
            </a:solidFill>
            <a:round/>
            <a:headEnd/>
            <a:tailEnd/>
          </a:ln>
        </p:spPr>
        <p:txBody>
          <a:bodyPr/>
          <a:lstStyle/>
          <a:p>
            <a:endParaRPr lang="en-US"/>
          </a:p>
        </p:txBody>
      </p:sp>
      <p:sp>
        <p:nvSpPr>
          <p:cNvPr id="111875" name="Line 291"/>
          <p:cNvSpPr>
            <a:spLocks noChangeShapeType="1"/>
          </p:cNvSpPr>
          <p:nvPr/>
        </p:nvSpPr>
        <p:spPr bwMode="auto">
          <a:xfrm>
            <a:off x="2941638" y="5676900"/>
            <a:ext cx="41275" cy="0"/>
          </a:xfrm>
          <a:prstGeom prst="line">
            <a:avLst/>
          </a:prstGeom>
          <a:noFill/>
          <a:ln w="3175">
            <a:solidFill>
              <a:schemeClr val="tx1"/>
            </a:solidFill>
            <a:round/>
            <a:headEnd/>
            <a:tailEnd/>
          </a:ln>
        </p:spPr>
        <p:txBody>
          <a:bodyPr/>
          <a:lstStyle/>
          <a:p>
            <a:endParaRPr lang="en-US"/>
          </a:p>
        </p:txBody>
      </p:sp>
      <p:sp>
        <p:nvSpPr>
          <p:cNvPr id="111876" name="Line 292"/>
          <p:cNvSpPr>
            <a:spLocks noChangeShapeType="1"/>
          </p:cNvSpPr>
          <p:nvPr/>
        </p:nvSpPr>
        <p:spPr bwMode="auto">
          <a:xfrm>
            <a:off x="2941638" y="5699125"/>
            <a:ext cx="41275" cy="0"/>
          </a:xfrm>
          <a:prstGeom prst="line">
            <a:avLst/>
          </a:prstGeom>
          <a:noFill/>
          <a:ln w="3175">
            <a:solidFill>
              <a:schemeClr val="tx1"/>
            </a:solidFill>
            <a:round/>
            <a:headEnd/>
            <a:tailEnd/>
          </a:ln>
        </p:spPr>
        <p:txBody>
          <a:bodyPr/>
          <a:lstStyle/>
          <a:p>
            <a:endParaRPr lang="en-US"/>
          </a:p>
        </p:txBody>
      </p:sp>
      <p:sp>
        <p:nvSpPr>
          <p:cNvPr id="111877" name="Line 293"/>
          <p:cNvSpPr>
            <a:spLocks noChangeShapeType="1"/>
          </p:cNvSpPr>
          <p:nvPr/>
        </p:nvSpPr>
        <p:spPr bwMode="auto">
          <a:xfrm>
            <a:off x="2944813" y="5743575"/>
            <a:ext cx="41275" cy="0"/>
          </a:xfrm>
          <a:prstGeom prst="line">
            <a:avLst/>
          </a:prstGeom>
          <a:noFill/>
          <a:ln w="3175">
            <a:solidFill>
              <a:schemeClr val="tx1"/>
            </a:solidFill>
            <a:round/>
            <a:headEnd/>
            <a:tailEnd/>
          </a:ln>
        </p:spPr>
        <p:txBody>
          <a:bodyPr/>
          <a:lstStyle/>
          <a:p>
            <a:endParaRPr lang="en-US"/>
          </a:p>
        </p:txBody>
      </p:sp>
      <p:sp>
        <p:nvSpPr>
          <p:cNvPr id="111878" name="Line 294"/>
          <p:cNvSpPr>
            <a:spLocks noChangeShapeType="1"/>
          </p:cNvSpPr>
          <p:nvPr/>
        </p:nvSpPr>
        <p:spPr bwMode="auto">
          <a:xfrm>
            <a:off x="2944813" y="5734050"/>
            <a:ext cx="41275" cy="0"/>
          </a:xfrm>
          <a:prstGeom prst="line">
            <a:avLst/>
          </a:prstGeom>
          <a:noFill/>
          <a:ln w="3175">
            <a:solidFill>
              <a:schemeClr val="tx1"/>
            </a:solidFill>
            <a:round/>
            <a:headEnd/>
            <a:tailEnd/>
          </a:ln>
        </p:spPr>
        <p:txBody>
          <a:bodyPr/>
          <a:lstStyle/>
          <a:p>
            <a:endParaRPr lang="en-US"/>
          </a:p>
        </p:txBody>
      </p:sp>
      <p:sp>
        <p:nvSpPr>
          <p:cNvPr id="111879" name="Line 295"/>
          <p:cNvSpPr>
            <a:spLocks noChangeShapeType="1"/>
          </p:cNvSpPr>
          <p:nvPr/>
        </p:nvSpPr>
        <p:spPr bwMode="auto">
          <a:xfrm>
            <a:off x="2944813" y="5756275"/>
            <a:ext cx="41275" cy="0"/>
          </a:xfrm>
          <a:prstGeom prst="line">
            <a:avLst/>
          </a:prstGeom>
          <a:noFill/>
          <a:ln w="3175">
            <a:solidFill>
              <a:schemeClr val="tx1"/>
            </a:solidFill>
            <a:round/>
            <a:headEnd/>
            <a:tailEnd/>
          </a:ln>
        </p:spPr>
        <p:txBody>
          <a:bodyPr/>
          <a:lstStyle/>
          <a:p>
            <a:endParaRPr lang="en-US"/>
          </a:p>
        </p:txBody>
      </p:sp>
      <p:sp>
        <p:nvSpPr>
          <p:cNvPr id="111880" name="Line 296"/>
          <p:cNvSpPr>
            <a:spLocks noChangeShapeType="1"/>
          </p:cNvSpPr>
          <p:nvPr/>
        </p:nvSpPr>
        <p:spPr bwMode="auto">
          <a:xfrm>
            <a:off x="2944813" y="5775325"/>
            <a:ext cx="41275" cy="0"/>
          </a:xfrm>
          <a:prstGeom prst="line">
            <a:avLst/>
          </a:prstGeom>
          <a:noFill/>
          <a:ln w="3175">
            <a:solidFill>
              <a:schemeClr val="tx1"/>
            </a:solidFill>
            <a:round/>
            <a:headEnd/>
            <a:tailEnd/>
          </a:ln>
        </p:spPr>
        <p:txBody>
          <a:bodyPr/>
          <a:lstStyle/>
          <a:p>
            <a:endParaRPr lang="en-US"/>
          </a:p>
        </p:txBody>
      </p:sp>
      <p:sp>
        <p:nvSpPr>
          <p:cNvPr id="111881" name="Line 297"/>
          <p:cNvSpPr>
            <a:spLocks noChangeShapeType="1"/>
          </p:cNvSpPr>
          <p:nvPr/>
        </p:nvSpPr>
        <p:spPr bwMode="auto">
          <a:xfrm>
            <a:off x="2944813" y="5765800"/>
            <a:ext cx="41275" cy="0"/>
          </a:xfrm>
          <a:prstGeom prst="line">
            <a:avLst/>
          </a:prstGeom>
          <a:noFill/>
          <a:ln w="3175">
            <a:solidFill>
              <a:schemeClr val="tx1"/>
            </a:solidFill>
            <a:round/>
            <a:headEnd/>
            <a:tailEnd/>
          </a:ln>
        </p:spPr>
        <p:txBody>
          <a:bodyPr/>
          <a:lstStyle/>
          <a:p>
            <a:endParaRPr lang="en-US"/>
          </a:p>
        </p:txBody>
      </p:sp>
      <p:sp>
        <p:nvSpPr>
          <p:cNvPr id="111882" name="Line 298"/>
          <p:cNvSpPr>
            <a:spLocks noChangeShapeType="1"/>
          </p:cNvSpPr>
          <p:nvPr/>
        </p:nvSpPr>
        <p:spPr bwMode="auto">
          <a:xfrm>
            <a:off x="2944813" y="5788025"/>
            <a:ext cx="41275" cy="0"/>
          </a:xfrm>
          <a:prstGeom prst="line">
            <a:avLst/>
          </a:prstGeom>
          <a:noFill/>
          <a:ln w="3175">
            <a:solidFill>
              <a:schemeClr val="tx1"/>
            </a:solidFill>
            <a:round/>
            <a:headEnd/>
            <a:tailEnd/>
          </a:ln>
        </p:spPr>
        <p:txBody>
          <a:bodyPr/>
          <a:lstStyle/>
          <a:p>
            <a:endParaRPr lang="en-US"/>
          </a:p>
        </p:txBody>
      </p:sp>
      <p:sp>
        <p:nvSpPr>
          <p:cNvPr id="111883" name="Line 299"/>
          <p:cNvSpPr>
            <a:spLocks noChangeShapeType="1"/>
          </p:cNvSpPr>
          <p:nvPr/>
        </p:nvSpPr>
        <p:spPr bwMode="auto">
          <a:xfrm>
            <a:off x="2944813" y="5807075"/>
            <a:ext cx="41275" cy="0"/>
          </a:xfrm>
          <a:prstGeom prst="line">
            <a:avLst/>
          </a:prstGeom>
          <a:noFill/>
          <a:ln w="3175">
            <a:solidFill>
              <a:schemeClr val="tx1"/>
            </a:solidFill>
            <a:round/>
            <a:headEnd/>
            <a:tailEnd/>
          </a:ln>
        </p:spPr>
        <p:txBody>
          <a:bodyPr/>
          <a:lstStyle/>
          <a:p>
            <a:endParaRPr lang="en-US"/>
          </a:p>
        </p:txBody>
      </p:sp>
      <p:sp>
        <p:nvSpPr>
          <p:cNvPr id="111884" name="Line 300"/>
          <p:cNvSpPr>
            <a:spLocks noChangeShapeType="1"/>
          </p:cNvSpPr>
          <p:nvPr/>
        </p:nvSpPr>
        <p:spPr bwMode="auto">
          <a:xfrm>
            <a:off x="2944813" y="5797550"/>
            <a:ext cx="41275" cy="0"/>
          </a:xfrm>
          <a:prstGeom prst="line">
            <a:avLst/>
          </a:prstGeom>
          <a:noFill/>
          <a:ln w="3175">
            <a:solidFill>
              <a:schemeClr val="tx1"/>
            </a:solidFill>
            <a:round/>
            <a:headEnd/>
            <a:tailEnd/>
          </a:ln>
        </p:spPr>
        <p:txBody>
          <a:bodyPr/>
          <a:lstStyle/>
          <a:p>
            <a:endParaRPr lang="en-US"/>
          </a:p>
        </p:txBody>
      </p:sp>
      <p:sp>
        <p:nvSpPr>
          <p:cNvPr id="111885" name="Line 301"/>
          <p:cNvSpPr>
            <a:spLocks noChangeShapeType="1"/>
          </p:cNvSpPr>
          <p:nvPr/>
        </p:nvSpPr>
        <p:spPr bwMode="auto">
          <a:xfrm>
            <a:off x="2944813" y="5819775"/>
            <a:ext cx="41275" cy="0"/>
          </a:xfrm>
          <a:prstGeom prst="line">
            <a:avLst/>
          </a:prstGeom>
          <a:noFill/>
          <a:ln w="3175">
            <a:solidFill>
              <a:schemeClr val="tx1"/>
            </a:solidFill>
            <a:round/>
            <a:headEnd/>
            <a:tailEnd/>
          </a:ln>
        </p:spPr>
        <p:txBody>
          <a:bodyPr/>
          <a:lstStyle/>
          <a:p>
            <a:endParaRPr lang="en-US"/>
          </a:p>
        </p:txBody>
      </p:sp>
      <p:sp>
        <p:nvSpPr>
          <p:cNvPr id="111886" name="Line 302"/>
          <p:cNvSpPr>
            <a:spLocks noChangeShapeType="1"/>
          </p:cNvSpPr>
          <p:nvPr/>
        </p:nvSpPr>
        <p:spPr bwMode="auto">
          <a:xfrm>
            <a:off x="2944813" y="5838825"/>
            <a:ext cx="41275" cy="0"/>
          </a:xfrm>
          <a:prstGeom prst="line">
            <a:avLst/>
          </a:prstGeom>
          <a:noFill/>
          <a:ln w="3175">
            <a:solidFill>
              <a:schemeClr val="tx1"/>
            </a:solidFill>
            <a:round/>
            <a:headEnd/>
            <a:tailEnd/>
          </a:ln>
        </p:spPr>
        <p:txBody>
          <a:bodyPr/>
          <a:lstStyle/>
          <a:p>
            <a:endParaRPr lang="en-US"/>
          </a:p>
        </p:txBody>
      </p:sp>
      <p:sp>
        <p:nvSpPr>
          <p:cNvPr id="111887" name="Line 303"/>
          <p:cNvSpPr>
            <a:spLocks noChangeShapeType="1"/>
          </p:cNvSpPr>
          <p:nvPr/>
        </p:nvSpPr>
        <p:spPr bwMode="auto">
          <a:xfrm>
            <a:off x="2944813" y="5829300"/>
            <a:ext cx="41275" cy="0"/>
          </a:xfrm>
          <a:prstGeom prst="line">
            <a:avLst/>
          </a:prstGeom>
          <a:noFill/>
          <a:ln w="3175">
            <a:solidFill>
              <a:schemeClr val="tx1"/>
            </a:solidFill>
            <a:round/>
            <a:headEnd/>
            <a:tailEnd/>
          </a:ln>
        </p:spPr>
        <p:txBody>
          <a:bodyPr/>
          <a:lstStyle/>
          <a:p>
            <a:endParaRPr lang="en-US"/>
          </a:p>
        </p:txBody>
      </p:sp>
      <p:sp>
        <p:nvSpPr>
          <p:cNvPr id="111888" name="Line 304"/>
          <p:cNvSpPr>
            <a:spLocks noChangeShapeType="1"/>
          </p:cNvSpPr>
          <p:nvPr/>
        </p:nvSpPr>
        <p:spPr bwMode="auto">
          <a:xfrm>
            <a:off x="2944813" y="5851525"/>
            <a:ext cx="41275" cy="0"/>
          </a:xfrm>
          <a:prstGeom prst="line">
            <a:avLst/>
          </a:prstGeom>
          <a:noFill/>
          <a:ln w="3175">
            <a:solidFill>
              <a:schemeClr val="tx1"/>
            </a:solidFill>
            <a:round/>
            <a:headEnd/>
            <a:tailEnd/>
          </a:ln>
        </p:spPr>
        <p:txBody>
          <a:bodyPr/>
          <a:lstStyle/>
          <a:p>
            <a:endParaRPr lang="en-US"/>
          </a:p>
        </p:txBody>
      </p:sp>
      <p:sp>
        <p:nvSpPr>
          <p:cNvPr id="111889" name="Line 305"/>
          <p:cNvSpPr>
            <a:spLocks noChangeShapeType="1"/>
          </p:cNvSpPr>
          <p:nvPr/>
        </p:nvSpPr>
        <p:spPr bwMode="auto">
          <a:xfrm>
            <a:off x="2944813" y="5899150"/>
            <a:ext cx="41275" cy="0"/>
          </a:xfrm>
          <a:prstGeom prst="line">
            <a:avLst/>
          </a:prstGeom>
          <a:noFill/>
          <a:ln w="3175">
            <a:solidFill>
              <a:schemeClr val="tx1"/>
            </a:solidFill>
            <a:round/>
            <a:headEnd/>
            <a:tailEnd/>
          </a:ln>
        </p:spPr>
        <p:txBody>
          <a:bodyPr/>
          <a:lstStyle/>
          <a:p>
            <a:endParaRPr lang="en-US"/>
          </a:p>
        </p:txBody>
      </p:sp>
      <p:sp>
        <p:nvSpPr>
          <p:cNvPr id="111890" name="Line 306"/>
          <p:cNvSpPr>
            <a:spLocks noChangeShapeType="1"/>
          </p:cNvSpPr>
          <p:nvPr/>
        </p:nvSpPr>
        <p:spPr bwMode="auto">
          <a:xfrm>
            <a:off x="2944813" y="5889625"/>
            <a:ext cx="41275" cy="0"/>
          </a:xfrm>
          <a:prstGeom prst="line">
            <a:avLst/>
          </a:prstGeom>
          <a:noFill/>
          <a:ln w="3175">
            <a:solidFill>
              <a:schemeClr val="tx1"/>
            </a:solidFill>
            <a:round/>
            <a:headEnd/>
            <a:tailEnd/>
          </a:ln>
        </p:spPr>
        <p:txBody>
          <a:bodyPr/>
          <a:lstStyle/>
          <a:p>
            <a:endParaRPr lang="en-US"/>
          </a:p>
        </p:txBody>
      </p:sp>
      <p:sp>
        <p:nvSpPr>
          <p:cNvPr id="111891" name="Line 307"/>
          <p:cNvSpPr>
            <a:spLocks noChangeShapeType="1"/>
          </p:cNvSpPr>
          <p:nvPr/>
        </p:nvSpPr>
        <p:spPr bwMode="auto">
          <a:xfrm>
            <a:off x="2944813" y="5911850"/>
            <a:ext cx="41275" cy="0"/>
          </a:xfrm>
          <a:prstGeom prst="line">
            <a:avLst/>
          </a:prstGeom>
          <a:noFill/>
          <a:ln w="3175">
            <a:solidFill>
              <a:schemeClr val="tx1"/>
            </a:solidFill>
            <a:round/>
            <a:headEnd/>
            <a:tailEnd/>
          </a:ln>
        </p:spPr>
        <p:txBody>
          <a:bodyPr/>
          <a:lstStyle/>
          <a:p>
            <a:endParaRPr lang="en-US"/>
          </a:p>
        </p:txBody>
      </p:sp>
      <p:sp>
        <p:nvSpPr>
          <p:cNvPr id="111892" name="Line 308"/>
          <p:cNvSpPr>
            <a:spLocks noChangeShapeType="1"/>
          </p:cNvSpPr>
          <p:nvPr/>
        </p:nvSpPr>
        <p:spPr bwMode="auto">
          <a:xfrm>
            <a:off x="2944813" y="5930900"/>
            <a:ext cx="41275" cy="0"/>
          </a:xfrm>
          <a:prstGeom prst="line">
            <a:avLst/>
          </a:prstGeom>
          <a:noFill/>
          <a:ln w="3175">
            <a:solidFill>
              <a:schemeClr val="tx1"/>
            </a:solidFill>
            <a:round/>
            <a:headEnd/>
            <a:tailEnd/>
          </a:ln>
        </p:spPr>
        <p:txBody>
          <a:bodyPr/>
          <a:lstStyle/>
          <a:p>
            <a:endParaRPr lang="en-US"/>
          </a:p>
        </p:txBody>
      </p:sp>
      <p:sp>
        <p:nvSpPr>
          <p:cNvPr id="111893" name="Line 309"/>
          <p:cNvSpPr>
            <a:spLocks noChangeShapeType="1"/>
          </p:cNvSpPr>
          <p:nvPr/>
        </p:nvSpPr>
        <p:spPr bwMode="auto">
          <a:xfrm>
            <a:off x="2944813" y="5921375"/>
            <a:ext cx="41275" cy="0"/>
          </a:xfrm>
          <a:prstGeom prst="line">
            <a:avLst/>
          </a:prstGeom>
          <a:noFill/>
          <a:ln w="3175">
            <a:solidFill>
              <a:schemeClr val="tx1"/>
            </a:solidFill>
            <a:round/>
            <a:headEnd/>
            <a:tailEnd/>
          </a:ln>
        </p:spPr>
        <p:txBody>
          <a:bodyPr/>
          <a:lstStyle/>
          <a:p>
            <a:endParaRPr lang="en-US"/>
          </a:p>
        </p:txBody>
      </p:sp>
      <p:sp>
        <p:nvSpPr>
          <p:cNvPr id="111894" name="Line 310"/>
          <p:cNvSpPr>
            <a:spLocks noChangeShapeType="1"/>
          </p:cNvSpPr>
          <p:nvPr/>
        </p:nvSpPr>
        <p:spPr bwMode="auto">
          <a:xfrm>
            <a:off x="2944813" y="5943600"/>
            <a:ext cx="41275" cy="0"/>
          </a:xfrm>
          <a:prstGeom prst="line">
            <a:avLst/>
          </a:prstGeom>
          <a:noFill/>
          <a:ln w="3175">
            <a:solidFill>
              <a:schemeClr val="tx1"/>
            </a:solidFill>
            <a:round/>
            <a:headEnd/>
            <a:tailEnd/>
          </a:ln>
        </p:spPr>
        <p:txBody>
          <a:bodyPr/>
          <a:lstStyle/>
          <a:p>
            <a:endParaRPr lang="en-US"/>
          </a:p>
        </p:txBody>
      </p:sp>
      <p:sp>
        <p:nvSpPr>
          <p:cNvPr id="111895" name="Line 311"/>
          <p:cNvSpPr>
            <a:spLocks noChangeShapeType="1"/>
          </p:cNvSpPr>
          <p:nvPr/>
        </p:nvSpPr>
        <p:spPr bwMode="auto">
          <a:xfrm>
            <a:off x="2944813" y="5962650"/>
            <a:ext cx="41275" cy="0"/>
          </a:xfrm>
          <a:prstGeom prst="line">
            <a:avLst/>
          </a:prstGeom>
          <a:noFill/>
          <a:ln w="3175">
            <a:solidFill>
              <a:schemeClr val="tx1"/>
            </a:solidFill>
            <a:round/>
            <a:headEnd/>
            <a:tailEnd/>
          </a:ln>
        </p:spPr>
        <p:txBody>
          <a:bodyPr/>
          <a:lstStyle/>
          <a:p>
            <a:endParaRPr lang="en-US"/>
          </a:p>
        </p:txBody>
      </p:sp>
      <p:sp>
        <p:nvSpPr>
          <p:cNvPr id="111896" name="Line 312"/>
          <p:cNvSpPr>
            <a:spLocks noChangeShapeType="1"/>
          </p:cNvSpPr>
          <p:nvPr/>
        </p:nvSpPr>
        <p:spPr bwMode="auto">
          <a:xfrm>
            <a:off x="2944813" y="5953125"/>
            <a:ext cx="41275" cy="0"/>
          </a:xfrm>
          <a:prstGeom prst="line">
            <a:avLst/>
          </a:prstGeom>
          <a:noFill/>
          <a:ln w="3175">
            <a:solidFill>
              <a:schemeClr val="tx1"/>
            </a:solidFill>
            <a:round/>
            <a:headEnd/>
            <a:tailEnd/>
          </a:ln>
        </p:spPr>
        <p:txBody>
          <a:bodyPr/>
          <a:lstStyle/>
          <a:p>
            <a:endParaRPr lang="en-US"/>
          </a:p>
        </p:txBody>
      </p:sp>
      <p:sp>
        <p:nvSpPr>
          <p:cNvPr id="111897" name="Line 313"/>
          <p:cNvSpPr>
            <a:spLocks noChangeShapeType="1"/>
          </p:cNvSpPr>
          <p:nvPr/>
        </p:nvSpPr>
        <p:spPr bwMode="auto">
          <a:xfrm>
            <a:off x="2944813" y="5975350"/>
            <a:ext cx="41275" cy="0"/>
          </a:xfrm>
          <a:prstGeom prst="line">
            <a:avLst/>
          </a:prstGeom>
          <a:noFill/>
          <a:ln w="3175">
            <a:solidFill>
              <a:schemeClr val="tx1"/>
            </a:solidFill>
            <a:round/>
            <a:headEnd/>
            <a:tailEnd/>
          </a:ln>
        </p:spPr>
        <p:txBody>
          <a:bodyPr/>
          <a:lstStyle/>
          <a:p>
            <a:endParaRPr lang="en-US"/>
          </a:p>
        </p:txBody>
      </p:sp>
      <p:sp>
        <p:nvSpPr>
          <p:cNvPr id="111898" name="Line 314"/>
          <p:cNvSpPr>
            <a:spLocks noChangeShapeType="1"/>
          </p:cNvSpPr>
          <p:nvPr/>
        </p:nvSpPr>
        <p:spPr bwMode="auto">
          <a:xfrm>
            <a:off x="2944813" y="5994400"/>
            <a:ext cx="41275" cy="0"/>
          </a:xfrm>
          <a:prstGeom prst="line">
            <a:avLst/>
          </a:prstGeom>
          <a:noFill/>
          <a:ln w="3175">
            <a:solidFill>
              <a:schemeClr val="tx1"/>
            </a:solidFill>
            <a:round/>
            <a:headEnd/>
            <a:tailEnd/>
          </a:ln>
        </p:spPr>
        <p:txBody>
          <a:bodyPr/>
          <a:lstStyle/>
          <a:p>
            <a:endParaRPr lang="en-US"/>
          </a:p>
        </p:txBody>
      </p:sp>
      <p:sp>
        <p:nvSpPr>
          <p:cNvPr id="111899" name="Line 315"/>
          <p:cNvSpPr>
            <a:spLocks noChangeShapeType="1"/>
          </p:cNvSpPr>
          <p:nvPr/>
        </p:nvSpPr>
        <p:spPr bwMode="auto">
          <a:xfrm>
            <a:off x="2944813" y="5984875"/>
            <a:ext cx="41275" cy="0"/>
          </a:xfrm>
          <a:prstGeom prst="line">
            <a:avLst/>
          </a:prstGeom>
          <a:noFill/>
          <a:ln w="3175">
            <a:solidFill>
              <a:schemeClr val="tx1"/>
            </a:solidFill>
            <a:round/>
            <a:headEnd/>
            <a:tailEnd/>
          </a:ln>
        </p:spPr>
        <p:txBody>
          <a:bodyPr/>
          <a:lstStyle/>
          <a:p>
            <a:endParaRPr lang="en-US"/>
          </a:p>
        </p:txBody>
      </p:sp>
      <p:sp>
        <p:nvSpPr>
          <p:cNvPr id="111900" name="Line 316"/>
          <p:cNvSpPr>
            <a:spLocks noChangeShapeType="1"/>
          </p:cNvSpPr>
          <p:nvPr/>
        </p:nvSpPr>
        <p:spPr bwMode="auto">
          <a:xfrm>
            <a:off x="2944813" y="6007100"/>
            <a:ext cx="41275" cy="0"/>
          </a:xfrm>
          <a:prstGeom prst="line">
            <a:avLst/>
          </a:prstGeom>
          <a:noFill/>
          <a:ln w="3175">
            <a:solidFill>
              <a:schemeClr val="tx1"/>
            </a:solidFill>
            <a:round/>
            <a:headEnd/>
            <a:tailEnd/>
          </a:ln>
        </p:spPr>
        <p:txBody>
          <a:bodyPr/>
          <a:lstStyle/>
          <a:p>
            <a:endParaRPr lang="en-US"/>
          </a:p>
        </p:txBody>
      </p:sp>
      <p:sp>
        <p:nvSpPr>
          <p:cNvPr id="111901" name="Line 317"/>
          <p:cNvSpPr>
            <a:spLocks noChangeShapeType="1"/>
          </p:cNvSpPr>
          <p:nvPr/>
        </p:nvSpPr>
        <p:spPr bwMode="auto">
          <a:xfrm>
            <a:off x="2944813" y="6045200"/>
            <a:ext cx="41275" cy="0"/>
          </a:xfrm>
          <a:prstGeom prst="line">
            <a:avLst/>
          </a:prstGeom>
          <a:noFill/>
          <a:ln w="3175">
            <a:solidFill>
              <a:schemeClr val="tx1"/>
            </a:solidFill>
            <a:round/>
            <a:headEnd/>
            <a:tailEnd/>
          </a:ln>
        </p:spPr>
        <p:txBody>
          <a:bodyPr/>
          <a:lstStyle/>
          <a:p>
            <a:endParaRPr lang="en-US"/>
          </a:p>
        </p:txBody>
      </p:sp>
      <p:sp>
        <p:nvSpPr>
          <p:cNvPr id="111902" name="Line 318"/>
          <p:cNvSpPr>
            <a:spLocks noChangeShapeType="1"/>
          </p:cNvSpPr>
          <p:nvPr/>
        </p:nvSpPr>
        <p:spPr bwMode="auto">
          <a:xfrm>
            <a:off x="2944813" y="6035675"/>
            <a:ext cx="41275" cy="0"/>
          </a:xfrm>
          <a:prstGeom prst="line">
            <a:avLst/>
          </a:prstGeom>
          <a:noFill/>
          <a:ln w="3175">
            <a:solidFill>
              <a:schemeClr val="tx1"/>
            </a:solidFill>
            <a:round/>
            <a:headEnd/>
            <a:tailEnd/>
          </a:ln>
        </p:spPr>
        <p:txBody>
          <a:bodyPr/>
          <a:lstStyle/>
          <a:p>
            <a:endParaRPr lang="en-US"/>
          </a:p>
        </p:txBody>
      </p:sp>
      <p:sp>
        <p:nvSpPr>
          <p:cNvPr id="111903" name="Line 319"/>
          <p:cNvSpPr>
            <a:spLocks noChangeShapeType="1"/>
          </p:cNvSpPr>
          <p:nvPr/>
        </p:nvSpPr>
        <p:spPr bwMode="auto">
          <a:xfrm>
            <a:off x="2944813" y="6057900"/>
            <a:ext cx="41275" cy="0"/>
          </a:xfrm>
          <a:prstGeom prst="line">
            <a:avLst/>
          </a:prstGeom>
          <a:noFill/>
          <a:ln w="3175">
            <a:solidFill>
              <a:schemeClr val="tx1"/>
            </a:solidFill>
            <a:round/>
            <a:headEnd/>
            <a:tailEnd/>
          </a:ln>
        </p:spPr>
        <p:txBody>
          <a:bodyPr/>
          <a:lstStyle/>
          <a:p>
            <a:endParaRPr lang="en-US"/>
          </a:p>
        </p:txBody>
      </p:sp>
      <p:sp>
        <p:nvSpPr>
          <p:cNvPr id="111904" name="Line 320"/>
          <p:cNvSpPr>
            <a:spLocks noChangeShapeType="1"/>
          </p:cNvSpPr>
          <p:nvPr/>
        </p:nvSpPr>
        <p:spPr bwMode="auto">
          <a:xfrm>
            <a:off x="2944813" y="6076950"/>
            <a:ext cx="41275" cy="0"/>
          </a:xfrm>
          <a:prstGeom prst="line">
            <a:avLst/>
          </a:prstGeom>
          <a:noFill/>
          <a:ln w="3175">
            <a:solidFill>
              <a:schemeClr val="tx1"/>
            </a:solidFill>
            <a:round/>
            <a:headEnd/>
            <a:tailEnd/>
          </a:ln>
        </p:spPr>
        <p:txBody>
          <a:bodyPr/>
          <a:lstStyle/>
          <a:p>
            <a:endParaRPr lang="en-US"/>
          </a:p>
        </p:txBody>
      </p:sp>
      <p:sp>
        <p:nvSpPr>
          <p:cNvPr id="111905" name="Line 321"/>
          <p:cNvSpPr>
            <a:spLocks noChangeShapeType="1"/>
          </p:cNvSpPr>
          <p:nvPr/>
        </p:nvSpPr>
        <p:spPr bwMode="auto">
          <a:xfrm>
            <a:off x="2944813" y="6067425"/>
            <a:ext cx="41275" cy="0"/>
          </a:xfrm>
          <a:prstGeom prst="line">
            <a:avLst/>
          </a:prstGeom>
          <a:noFill/>
          <a:ln w="3175">
            <a:solidFill>
              <a:schemeClr val="tx1"/>
            </a:solidFill>
            <a:round/>
            <a:headEnd/>
            <a:tailEnd/>
          </a:ln>
        </p:spPr>
        <p:txBody>
          <a:bodyPr/>
          <a:lstStyle/>
          <a:p>
            <a:endParaRPr lang="en-US"/>
          </a:p>
        </p:txBody>
      </p:sp>
      <p:sp>
        <p:nvSpPr>
          <p:cNvPr id="111906" name="Line 322"/>
          <p:cNvSpPr>
            <a:spLocks noChangeShapeType="1"/>
          </p:cNvSpPr>
          <p:nvPr/>
        </p:nvSpPr>
        <p:spPr bwMode="auto">
          <a:xfrm>
            <a:off x="2944813" y="6089650"/>
            <a:ext cx="41275" cy="0"/>
          </a:xfrm>
          <a:prstGeom prst="line">
            <a:avLst/>
          </a:prstGeom>
          <a:noFill/>
          <a:ln w="3175">
            <a:solidFill>
              <a:schemeClr val="tx1"/>
            </a:solidFill>
            <a:round/>
            <a:headEnd/>
            <a:tailEnd/>
          </a:ln>
        </p:spPr>
        <p:txBody>
          <a:bodyPr/>
          <a:lstStyle/>
          <a:p>
            <a:endParaRPr lang="en-US"/>
          </a:p>
        </p:txBody>
      </p:sp>
      <p:sp>
        <p:nvSpPr>
          <p:cNvPr id="111907" name="Line 323"/>
          <p:cNvSpPr>
            <a:spLocks noChangeShapeType="1"/>
          </p:cNvSpPr>
          <p:nvPr/>
        </p:nvSpPr>
        <p:spPr bwMode="auto">
          <a:xfrm>
            <a:off x="2944813" y="6108700"/>
            <a:ext cx="41275" cy="0"/>
          </a:xfrm>
          <a:prstGeom prst="line">
            <a:avLst/>
          </a:prstGeom>
          <a:noFill/>
          <a:ln w="3175">
            <a:solidFill>
              <a:schemeClr val="tx1"/>
            </a:solidFill>
            <a:round/>
            <a:headEnd/>
            <a:tailEnd/>
          </a:ln>
        </p:spPr>
        <p:txBody>
          <a:bodyPr/>
          <a:lstStyle/>
          <a:p>
            <a:endParaRPr lang="en-US"/>
          </a:p>
        </p:txBody>
      </p:sp>
      <p:sp>
        <p:nvSpPr>
          <p:cNvPr id="111908" name="Line 324"/>
          <p:cNvSpPr>
            <a:spLocks noChangeShapeType="1"/>
          </p:cNvSpPr>
          <p:nvPr/>
        </p:nvSpPr>
        <p:spPr bwMode="auto">
          <a:xfrm>
            <a:off x="2944813" y="6099175"/>
            <a:ext cx="41275" cy="0"/>
          </a:xfrm>
          <a:prstGeom prst="line">
            <a:avLst/>
          </a:prstGeom>
          <a:noFill/>
          <a:ln w="3175">
            <a:solidFill>
              <a:schemeClr val="tx1"/>
            </a:solidFill>
            <a:round/>
            <a:headEnd/>
            <a:tailEnd/>
          </a:ln>
        </p:spPr>
        <p:txBody>
          <a:bodyPr/>
          <a:lstStyle/>
          <a:p>
            <a:endParaRPr lang="en-US"/>
          </a:p>
        </p:txBody>
      </p:sp>
      <p:sp>
        <p:nvSpPr>
          <p:cNvPr id="111909" name="Text Box 329"/>
          <p:cNvSpPr txBox="1">
            <a:spLocks noChangeArrowheads="1"/>
          </p:cNvSpPr>
          <p:nvPr/>
        </p:nvSpPr>
        <p:spPr bwMode="auto">
          <a:xfrm>
            <a:off x="1712913" y="4941888"/>
            <a:ext cx="590550" cy="366712"/>
          </a:xfrm>
          <a:prstGeom prst="rect">
            <a:avLst/>
          </a:prstGeom>
          <a:noFill/>
          <a:ln w="9525">
            <a:noFill/>
            <a:miter lim="800000"/>
            <a:headEnd/>
            <a:tailEnd/>
          </a:ln>
        </p:spPr>
        <p:txBody>
          <a:bodyPr wrap="none">
            <a:spAutoFit/>
          </a:bodyPr>
          <a:lstStyle/>
          <a:p>
            <a:pPr algn="l"/>
            <a:r>
              <a:rPr lang="en-US" sz="1800"/>
              <a:t>P</a:t>
            </a:r>
            <a:r>
              <a:rPr lang="en-US" sz="1800" baseline="-25000"/>
              <a:t>atm</a:t>
            </a:r>
          </a:p>
        </p:txBody>
      </p:sp>
      <p:sp>
        <p:nvSpPr>
          <p:cNvPr id="111910" name="Text Box 330"/>
          <p:cNvSpPr txBox="1">
            <a:spLocks noChangeArrowheads="1"/>
          </p:cNvSpPr>
          <p:nvPr/>
        </p:nvSpPr>
        <p:spPr bwMode="auto">
          <a:xfrm>
            <a:off x="2941638" y="4922838"/>
            <a:ext cx="530225" cy="366712"/>
          </a:xfrm>
          <a:prstGeom prst="rect">
            <a:avLst/>
          </a:prstGeom>
          <a:noFill/>
          <a:ln w="9525">
            <a:noFill/>
            <a:miter lim="800000"/>
            <a:headEnd/>
            <a:tailEnd/>
          </a:ln>
        </p:spPr>
        <p:txBody>
          <a:bodyPr wrap="none">
            <a:spAutoFit/>
          </a:bodyPr>
          <a:lstStyle/>
          <a:p>
            <a:pPr algn="l"/>
            <a:r>
              <a:rPr lang="en-US" sz="1800"/>
              <a:t>P</a:t>
            </a:r>
            <a:r>
              <a:rPr lang="en-US" sz="1800" baseline="-25000"/>
              <a:t>Hg</a:t>
            </a:r>
          </a:p>
        </p:txBody>
      </p:sp>
      <p:sp>
        <p:nvSpPr>
          <p:cNvPr id="111911" name="Line 332"/>
          <p:cNvSpPr>
            <a:spLocks noChangeShapeType="1"/>
          </p:cNvSpPr>
          <p:nvPr/>
        </p:nvSpPr>
        <p:spPr bwMode="auto">
          <a:xfrm flipV="1">
            <a:off x="2057400" y="2809875"/>
            <a:ext cx="633413" cy="519113"/>
          </a:xfrm>
          <a:prstGeom prst="line">
            <a:avLst/>
          </a:prstGeom>
          <a:noFill/>
          <a:ln w="9525">
            <a:solidFill>
              <a:schemeClr val="tx1"/>
            </a:solidFill>
            <a:round/>
            <a:headEnd/>
            <a:tailEnd type="triangle" w="med" len="med"/>
          </a:ln>
        </p:spPr>
        <p:txBody>
          <a:bodyPr/>
          <a:lstStyle/>
          <a:p>
            <a:endParaRPr lang="en-US"/>
          </a:p>
        </p:txBody>
      </p:sp>
      <p:sp>
        <p:nvSpPr>
          <p:cNvPr id="111912" name="Rectangle 333"/>
          <p:cNvSpPr>
            <a:spLocks noChangeArrowheads="1"/>
          </p:cNvSpPr>
          <p:nvPr/>
        </p:nvSpPr>
        <p:spPr bwMode="auto">
          <a:xfrm>
            <a:off x="1533525" y="2276475"/>
            <a:ext cx="2185988" cy="4200525"/>
          </a:xfrm>
          <a:prstGeom prst="rect">
            <a:avLst/>
          </a:prstGeom>
          <a:noFill/>
          <a:ln w="22225">
            <a:solidFill>
              <a:schemeClr val="tx1"/>
            </a:solidFill>
            <a:miter lim="800000"/>
            <a:headEnd/>
            <a:tailEnd/>
          </a:ln>
        </p:spPr>
        <p:txBody>
          <a:bodyPr wrap="none" anchor="ctr"/>
          <a:lstStyle/>
          <a:p>
            <a:endParaRPr lang="en-US"/>
          </a:p>
        </p:txBody>
      </p:sp>
      <p:sp>
        <p:nvSpPr>
          <p:cNvPr id="111913" name="Line 334"/>
          <p:cNvSpPr>
            <a:spLocks noChangeShapeType="1"/>
          </p:cNvSpPr>
          <p:nvPr/>
        </p:nvSpPr>
        <p:spPr bwMode="auto">
          <a:xfrm>
            <a:off x="2954338" y="2933700"/>
            <a:ext cx="41275" cy="0"/>
          </a:xfrm>
          <a:prstGeom prst="line">
            <a:avLst/>
          </a:prstGeom>
          <a:noFill/>
          <a:ln w="3175">
            <a:solidFill>
              <a:schemeClr val="tx1"/>
            </a:solidFill>
            <a:round/>
            <a:headEnd/>
            <a:tailEnd/>
          </a:ln>
        </p:spPr>
        <p:txBody>
          <a:bodyPr/>
          <a:lstStyle/>
          <a:p>
            <a:endParaRPr lang="en-US"/>
          </a:p>
        </p:txBody>
      </p:sp>
      <p:sp>
        <p:nvSpPr>
          <p:cNvPr id="111914" name="Line 335"/>
          <p:cNvSpPr>
            <a:spLocks noChangeShapeType="1"/>
          </p:cNvSpPr>
          <p:nvPr/>
        </p:nvSpPr>
        <p:spPr bwMode="auto">
          <a:xfrm>
            <a:off x="2954338" y="2924175"/>
            <a:ext cx="41275" cy="0"/>
          </a:xfrm>
          <a:prstGeom prst="line">
            <a:avLst/>
          </a:prstGeom>
          <a:noFill/>
          <a:ln w="3175">
            <a:solidFill>
              <a:schemeClr val="tx1"/>
            </a:solidFill>
            <a:round/>
            <a:headEnd/>
            <a:tailEnd/>
          </a:ln>
        </p:spPr>
        <p:txBody>
          <a:bodyPr/>
          <a:lstStyle/>
          <a:p>
            <a:endParaRPr lang="en-US"/>
          </a:p>
        </p:txBody>
      </p:sp>
      <p:sp>
        <p:nvSpPr>
          <p:cNvPr id="111915" name="Line 336"/>
          <p:cNvSpPr>
            <a:spLocks noChangeShapeType="1"/>
          </p:cNvSpPr>
          <p:nvPr/>
        </p:nvSpPr>
        <p:spPr bwMode="auto">
          <a:xfrm>
            <a:off x="2954338" y="2946400"/>
            <a:ext cx="41275" cy="0"/>
          </a:xfrm>
          <a:prstGeom prst="line">
            <a:avLst/>
          </a:prstGeom>
          <a:noFill/>
          <a:ln w="3175">
            <a:solidFill>
              <a:schemeClr val="tx1"/>
            </a:solidFill>
            <a:round/>
            <a:headEnd/>
            <a:tailEnd/>
          </a:ln>
        </p:spPr>
        <p:txBody>
          <a:bodyPr/>
          <a:lstStyle/>
          <a:p>
            <a:endParaRPr lang="en-US"/>
          </a:p>
        </p:txBody>
      </p:sp>
      <p:sp>
        <p:nvSpPr>
          <p:cNvPr id="111916" name="Line 337"/>
          <p:cNvSpPr>
            <a:spLocks noChangeShapeType="1"/>
          </p:cNvSpPr>
          <p:nvPr/>
        </p:nvSpPr>
        <p:spPr bwMode="auto">
          <a:xfrm>
            <a:off x="2954338" y="2965450"/>
            <a:ext cx="41275" cy="0"/>
          </a:xfrm>
          <a:prstGeom prst="line">
            <a:avLst/>
          </a:prstGeom>
          <a:noFill/>
          <a:ln w="3175">
            <a:solidFill>
              <a:schemeClr val="tx1"/>
            </a:solidFill>
            <a:round/>
            <a:headEnd/>
            <a:tailEnd/>
          </a:ln>
        </p:spPr>
        <p:txBody>
          <a:bodyPr/>
          <a:lstStyle/>
          <a:p>
            <a:endParaRPr lang="en-US"/>
          </a:p>
        </p:txBody>
      </p:sp>
      <p:sp>
        <p:nvSpPr>
          <p:cNvPr id="111917" name="Line 338"/>
          <p:cNvSpPr>
            <a:spLocks noChangeShapeType="1"/>
          </p:cNvSpPr>
          <p:nvPr/>
        </p:nvSpPr>
        <p:spPr bwMode="auto">
          <a:xfrm>
            <a:off x="2954338" y="2955925"/>
            <a:ext cx="41275" cy="0"/>
          </a:xfrm>
          <a:prstGeom prst="line">
            <a:avLst/>
          </a:prstGeom>
          <a:noFill/>
          <a:ln w="3175">
            <a:solidFill>
              <a:schemeClr val="tx1"/>
            </a:solidFill>
            <a:round/>
            <a:headEnd/>
            <a:tailEnd/>
          </a:ln>
        </p:spPr>
        <p:txBody>
          <a:bodyPr/>
          <a:lstStyle/>
          <a:p>
            <a:endParaRPr lang="en-US"/>
          </a:p>
        </p:txBody>
      </p:sp>
      <p:sp>
        <p:nvSpPr>
          <p:cNvPr id="111918" name="Line 339"/>
          <p:cNvSpPr>
            <a:spLocks noChangeShapeType="1"/>
          </p:cNvSpPr>
          <p:nvPr/>
        </p:nvSpPr>
        <p:spPr bwMode="auto">
          <a:xfrm>
            <a:off x="2954338" y="2978150"/>
            <a:ext cx="41275" cy="0"/>
          </a:xfrm>
          <a:prstGeom prst="line">
            <a:avLst/>
          </a:prstGeom>
          <a:noFill/>
          <a:ln w="3175">
            <a:solidFill>
              <a:schemeClr val="tx1"/>
            </a:solidFill>
            <a:round/>
            <a:headEnd/>
            <a:tailEnd/>
          </a:ln>
        </p:spPr>
        <p:txBody>
          <a:bodyPr/>
          <a:lstStyle/>
          <a:p>
            <a:endParaRPr lang="en-US"/>
          </a:p>
        </p:txBody>
      </p:sp>
      <p:sp>
        <p:nvSpPr>
          <p:cNvPr id="111919" name="Rectangle 340">
            <a:hlinkClick r:id="rId4" tooltip="Wikipedia -  B A R O M E T E R"/>
          </p:cNvPr>
          <p:cNvSpPr>
            <a:spLocks noChangeArrowheads="1"/>
          </p:cNvSpPr>
          <p:nvPr/>
        </p:nvSpPr>
        <p:spPr bwMode="auto">
          <a:xfrm>
            <a:off x="1230313" y="1154113"/>
            <a:ext cx="2155825" cy="392112"/>
          </a:xfrm>
          <a:prstGeom prst="rect">
            <a:avLst/>
          </a:prstGeom>
          <a:noFill/>
          <a:ln w="9525">
            <a:noFill/>
            <a:miter lim="800000"/>
            <a:headEnd/>
            <a:tailEnd/>
          </a:ln>
        </p:spPr>
        <p:txBody>
          <a:bodyPr wrap="none" anchor="ctr"/>
          <a:lstStyle/>
          <a:p>
            <a:endParaRPr lang="en-US"/>
          </a:p>
        </p:txBody>
      </p:sp>
      <p:sp>
        <p:nvSpPr>
          <p:cNvPr id="111920" name="Rectangle 348"/>
          <p:cNvSpPr>
            <a:spLocks noChangeArrowheads="1"/>
          </p:cNvSpPr>
          <p:nvPr/>
        </p:nvSpPr>
        <p:spPr bwMode="auto">
          <a:xfrm>
            <a:off x="5405438" y="3124200"/>
            <a:ext cx="214312" cy="90488"/>
          </a:xfrm>
          <a:prstGeom prst="rect">
            <a:avLst/>
          </a:prstGeom>
          <a:solidFill>
            <a:schemeClr val="bg1"/>
          </a:solidFill>
          <a:ln w="9525">
            <a:noFill/>
            <a:miter lim="800000"/>
            <a:headEnd/>
            <a:tailEnd/>
          </a:ln>
        </p:spPr>
        <p:txBody>
          <a:bodyPr wrap="none" anchor="ctr"/>
          <a:lstStyle/>
          <a:p>
            <a:endParaRPr lang="en-US"/>
          </a:p>
        </p:txBody>
      </p:sp>
      <p:sp>
        <p:nvSpPr>
          <p:cNvPr id="111921" name="Rectangle 349"/>
          <p:cNvSpPr>
            <a:spLocks noChangeArrowheads="1"/>
          </p:cNvSpPr>
          <p:nvPr/>
        </p:nvSpPr>
        <p:spPr bwMode="auto">
          <a:xfrm>
            <a:off x="6350000" y="3073400"/>
            <a:ext cx="361950" cy="76200"/>
          </a:xfrm>
          <a:prstGeom prst="rect">
            <a:avLst/>
          </a:prstGeom>
          <a:solidFill>
            <a:schemeClr val="bg1"/>
          </a:solidFill>
          <a:ln w="9525">
            <a:noFill/>
            <a:miter lim="800000"/>
            <a:headEnd/>
            <a:tailEnd/>
          </a:ln>
        </p:spPr>
        <p:txBody>
          <a:bodyPr wrap="none" anchor="ctr"/>
          <a:lstStyle/>
          <a:p>
            <a:endParaRPr lang="en-US"/>
          </a:p>
        </p:txBody>
      </p:sp>
      <p:sp>
        <p:nvSpPr>
          <p:cNvPr id="111922" name="Rectangle 350"/>
          <p:cNvSpPr>
            <a:spLocks noChangeArrowheads="1"/>
          </p:cNvSpPr>
          <p:nvPr/>
        </p:nvSpPr>
        <p:spPr bwMode="auto">
          <a:xfrm>
            <a:off x="7645400" y="4178300"/>
            <a:ext cx="280988" cy="109538"/>
          </a:xfrm>
          <a:prstGeom prst="rect">
            <a:avLst/>
          </a:prstGeom>
          <a:solidFill>
            <a:schemeClr val="bg1"/>
          </a:solidFill>
          <a:ln w="9525">
            <a:noFill/>
            <a:miter lim="800000"/>
            <a:headEnd/>
            <a:tailEnd/>
          </a:ln>
        </p:spPr>
        <p:txBody>
          <a:bodyPr wrap="none" anchor="ctr"/>
          <a:lstStyle/>
          <a:p>
            <a:endParaRPr lang="en-US"/>
          </a:p>
        </p:txBody>
      </p:sp>
      <p:sp>
        <p:nvSpPr>
          <p:cNvPr id="111923" name="Rectangle 351"/>
          <p:cNvSpPr>
            <a:spLocks noChangeArrowheads="1"/>
          </p:cNvSpPr>
          <p:nvPr/>
        </p:nvSpPr>
        <p:spPr bwMode="auto">
          <a:xfrm>
            <a:off x="4545013" y="4278313"/>
            <a:ext cx="300037" cy="90487"/>
          </a:xfrm>
          <a:prstGeom prst="rect">
            <a:avLst/>
          </a:prstGeom>
          <a:solidFill>
            <a:schemeClr val="bg1"/>
          </a:solidFill>
          <a:ln w="9525">
            <a:noFill/>
            <a:miter lim="800000"/>
            <a:headEnd/>
            <a:tailEnd/>
          </a:ln>
        </p:spPr>
        <p:txBody>
          <a:bodyPr wrap="none" anchor="ctr"/>
          <a:lstStyle/>
          <a:p>
            <a:endParaRPr lang="en-US"/>
          </a:p>
        </p:txBody>
      </p:sp>
      <p:sp>
        <p:nvSpPr>
          <p:cNvPr id="111924" name="Rectangle 352"/>
          <p:cNvSpPr>
            <a:spLocks noChangeArrowheads="1"/>
          </p:cNvSpPr>
          <p:nvPr/>
        </p:nvSpPr>
        <p:spPr bwMode="auto">
          <a:xfrm>
            <a:off x="5121275" y="5102225"/>
            <a:ext cx="252413" cy="90488"/>
          </a:xfrm>
          <a:prstGeom prst="rect">
            <a:avLst/>
          </a:prstGeom>
          <a:solidFill>
            <a:schemeClr val="bg1"/>
          </a:solidFill>
          <a:ln w="9525">
            <a:noFill/>
            <a:miter lim="800000"/>
            <a:headEnd/>
            <a:tailEnd/>
          </a:ln>
        </p:spPr>
        <p:txBody>
          <a:bodyPr wrap="none" anchor="ctr"/>
          <a:lstStyle/>
          <a:p>
            <a:endParaRPr lang="en-US"/>
          </a:p>
        </p:txBody>
      </p:sp>
      <p:sp>
        <p:nvSpPr>
          <p:cNvPr id="111925" name="Rectangle 353"/>
          <p:cNvSpPr>
            <a:spLocks noChangeArrowheads="1"/>
          </p:cNvSpPr>
          <p:nvPr/>
        </p:nvSpPr>
        <p:spPr bwMode="auto">
          <a:xfrm>
            <a:off x="5859463" y="5678488"/>
            <a:ext cx="471487" cy="100012"/>
          </a:xfrm>
          <a:prstGeom prst="rect">
            <a:avLst/>
          </a:prstGeom>
          <a:solidFill>
            <a:schemeClr val="bg1"/>
          </a:solidFill>
          <a:ln w="9525">
            <a:noFill/>
            <a:miter lim="800000"/>
            <a:headEnd/>
            <a:tailEnd/>
          </a:ln>
        </p:spPr>
        <p:txBody>
          <a:bodyPr wrap="none" anchor="ctr"/>
          <a:lstStyle/>
          <a:p>
            <a:endParaRPr lang="en-US"/>
          </a:p>
        </p:txBody>
      </p:sp>
      <p:sp>
        <p:nvSpPr>
          <p:cNvPr id="111926" name="Rectangle 354"/>
          <p:cNvSpPr>
            <a:spLocks noChangeArrowheads="1"/>
          </p:cNvSpPr>
          <p:nvPr/>
        </p:nvSpPr>
        <p:spPr bwMode="auto">
          <a:xfrm>
            <a:off x="7512050" y="5273675"/>
            <a:ext cx="614363" cy="180975"/>
          </a:xfrm>
          <a:prstGeom prst="rect">
            <a:avLst/>
          </a:prstGeom>
          <a:solidFill>
            <a:schemeClr val="bg1"/>
          </a:solidFill>
          <a:ln w="9525">
            <a:noFill/>
            <a:miter lim="800000"/>
            <a:headEnd/>
            <a:tailEnd/>
          </a:ln>
        </p:spPr>
        <p:txBody>
          <a:bodyPr wrap="none" anchor="ctr"/>
          <a:lstStyle/>
          <a:p>
            <a:endParaRPr lang="en-US"/>
          </a:p>
        </p:txBody>
      </p:sp>
      <p:sp>
        <p:nvSpPr>
          <p:cNvPr id="111927" name="Rectangle 355"/>
          <p:cNvSpPr>
            <a:spLocks noChangeArrowheads="1"/>
          </p:cNvSpPr>
          <p:nvPr/>
        </p:nvSpPr>
        <p:spPr bwMode="auto">
          <a:xfrm>
            <a:off x="7412038" y="5349875"/>
            <a:ext cx="214312" cy="90488"/>
          </a:xfrm>
          <a:prstGeom prst="rect">
            <a:avLst/>
          </a:prstGeom>
          <a:solidFill>
            <a:schemeClr val="bg1"/>
          </a:solidFill>
          <a:ln w="9525">
            <a:noFill/>
            <a:miter lim="800000"/>
            <a:headEnd/>
            <a:tailEnd/>
          </a:ln>
        </p:spPr>
        <p:txBody>
          <a:bodyPr wrap="none" anchor="ctr"/>
          <a:lstStyle/>
          <a:p>
            <a:endParaRPr lang="en-US"/>
          </a:p>
        </p:txBody>
      </p:sp>
      <p:grpSp>
        <p:nvGrpSpPr>
          <p:cNvPr id="3" name="Group 356"/>
          <p:cNvGrpSpPr>
            <a:grpSpLocks/>
          </p:cNvGrpSpPr>
          <p:nvPr/>
        </p:nvGrpSpPr>
        <p:grpSpPr bwMode="auto">
          <a:xfrm>
            <a:off x="4391025" y="2982913"/>
            <a:ext cx="3892550" cy="2882900"/>
            <a:chOff x="2766" y="1879"/>
            <a:chExt cx="2452" cy="1816"/>
          </a:xfrm>
        </p:grpSpPr>
        <p:sp>
          <p:nvSpPr>
            <p:cNvPr id="111929" name="Text Box 341"/>
            <p:cNvSpPr txBox="1">
              <a:spLocks noChangeArrowheads="1"/>
            </p:cNvSpPr>
            <p:nvPr/>
          </p:nvSpPr>
          <p:spPr bwMode="auto">
            <a:xfrm>
              <a:off x="3345" y="1916"/>
              <a:ext cx="263" cy="135"/>
            </a:xfrm>
            <a:prstGeom prst="rect">
              <a:avLst/>
            </a:prstGeom>
            <a:noFill/>
            <a:ln w="9525">
              <a:noFill/>
              <a:miter lim="800000"/>
              <a:headEnd/>
              <a:tailEnd/>
            </a:ln>
          </p:spPr>
          <p:txBody>
            <a:bodyPr wrap="none">
              <a:spAutoFit/>
            </a:bodyPr>
            <a:lstStyle/>
            <a:p>
              <a:r>
                <a:rPr lang="en-US" sz="800" b="1"/>
                <a:t>Face</a:t>
              </a:r>
            </a:p>
          </p:txBody>
        </p:sp>
        <p:sp>
          <p:nvSpPr>
            <p:cNvPr id="111930" name="Text Box 342"/>
            <p:cNvSpPr txBox="1">
              <a:spLocks noChangeArrowheads="1"/>
            </p:cNvSpPr>
            <p:nvPr/>
          </p:nvSpPr>
          <p:spPr bwMode="auto">
            <a:xfrm>
              <a:off x="3953" y="1879"/>
              <a:ext cx="373" cy="135"/>
            </a:xfrm>
            <a:prstGeom prst="rect">
              <a:avLst/>
            </a:prstGeom>
            <a:noFill/>
            <a:ln w="9525">
              <a:noFill/>
              <a:miter lim="800000"/>
              <a:headEnd/>
              <a:tailEnd/>
            </a:ln>
          </p:spPr>
          <p:txBody>
            <a:bodyPr wrap="none">
              <a:spAutoFit/>
            </a:bodyPr>
            <a:lstStyle/>
            <a:p>
              <a:r>
                <a:rPr lang="en-US" sz="800" b="1"/>
                <a:t>Pointers</a:t>
              </a:r>
            </a:p>
          </p:txBody>
        </p:sp>
        <p:sp>
          <p:nvSpPr>
            <p:cNvPr id="111931" name="Text Box 344"/>
            <p:cNvSpPr txBox="1">
              <a:spLocks noChangeArrowheads="1"/>
            </p:cNvSpPr>
            <p:nvPr/>
          </p:nvSpPr>
          <p:spPr bwMode="auto">
            <a:xfrm>
              <a:off x="4777" y="2588"/>
              <a:ext cx="319" cy="135"/>
            </a:xfrm>
            <a:prstGeom prst="rect">
              <a:avLst/>
            </a:prstGeom>
            <a:noFill/>
            <a:ln w="9525">
              <a:noFill/>
              <a:miter lim="800000"/>
              <a:headEnd/>
              <a:tailEnd/>
            </a:ln>
          </p:spPr>
          <p:txBody>
            <a:bodyPr wrap="none">
              <a:spAutoFit/>
            </a:bodyPr>
            <a:lstStyle/>
            <a:p>
              <a:r>
                <a:rPr lang="en-US" sz="800" b="1"/>
                <a:t>Spring</a:t>
              </a:r>
            </a:p>
          </p:txBody>
        </p:sp>
        <p:sp>
          <p:nvSpPr>
            <p:cNvPr id="111932" name="Text Box 346"/>
            <p:cNvSpPr txBox="1">
              <a:spLocks noChangeArrowheads="1"/>
            </p:cNvSpPr>
            <p:nvPr/>
          </p:nvSpPr>
          <p:spPr bwMode="auto">
            <a:xfrm>
              <a:off x="4606" y="3293"/>
              <a:ext cx="612" cy="212"/>
            </a:xfrm>
            <a:prstGeom prst="rect">
              <a:avLst/>
            </a:prstGeom>
            <a:noFill/>
            <a:ln w="9525">
              <a:noFill/>
              <a:miter lim="800000"/>
              <a:headEnd/>
              <a:tailEnd/>
            </a:ln>
          </p:spPr>
          <p:txBody>
            <a:bodyPr wrap="none">
              <a:spAutoFit/>
            </a:bodyPr>
            <a:lstStyle/>
            <a:p>
              <a:r>
                <a:rPr lang="en-US" sz="800" b="1"/>
                <a:t>Metal drum</a:t>
              </a:r>
            </a:p>
            <a:p>
              <a:r>
                <a:rPr lang="en-US" sz="800" b="1"/>
                <a:t>(partial vacuum)</a:t>
              </a:r>
            </a:p>
          </p:txBody>
        </p:sp>
        <p:sp>
          <p:nvSpPr>
            <p:cNvPr id="111933" name="Text Box 347"/>
            <p:cNvSpPr txBox="1">
              <a:spLocks noChangeArrowheads="1"/>
            </p:cNvSpPr>
            <p:nvPr/>
          </p:nvSpPr>
          <p:spPr bwMode="auto">
            <a:xfrm>
              <a:off x="3716" y="3560"/>
              <a:ext cx="437" cy="135"/>
            </a:xfrm>
            <a:prstGeom prst="rect">
              <a:avLst/>
            </a:prstGeom>
            <a:noFill/>
            <a:ln w="9525">
              <a:noFill/>
              <a:miter lim="800000"/>
              <a:headEnd/>
              <a:tailEnd/>
            </a:ln>
          </p:spPr>
          <p:txBody>
            <a:bodyPr wrap="none">
              <a:spAutoFit/>
            </a:bodyPr>
            <a:lstStyle/>
            <a:p>
              <a:r>
                <a:rPr lang="en-US" sz="800" b="1"/>
                <a:t>Hairspring</a:t>
              </a:r>
            </a:p>
          </p:txBody>
        </p:sp>
        <p:sp>
          <p:nvSpPr>
            <p:cNvPr id="111934" name="Text Box 345"/>
            <p:cNvSpPr txBox="1">
              <a:spLocks noChangeArrowheads="1"/>
            </p:cNvSpPr>
            <p:nvPr/>
          </p:nvSpPr>
          <p:spPr bwMode="auto">
            <a:xfrm>
              <a:off x="3231" y="3239"/>
              <a:ext cx="294" cy="135"/>
            </a:xfrm>
            <a:prstGeom prst="rect">
              <a:avLst/>
            </a:prstGeom>
            <a:noFill/>
            <a:ln w="9525">
              <a:noFill/>
              <a:miter lim="800000"/>
              <a:headEnd/>
              <a:tailEnd/>
            </a:ln>
          </p:spPr>
          <p:txBody>
            <a:bodyPr wrap="none">
              <a:spAutoFit/>
            </a:bodyPr>
            <a:lstStyle/>
            <a:p>
              <a:r>
                <a:rPr lang="en-US" sz="800" b="1"/>
                <a:t>Chain</a:t>
              </a:r>
            </a:p>
          </p:txBody>
        </p:sp>
        <p:sp>
          <p:nvSpPr>
            <p:cNvPr id="111935" name="Text Box 343"/>
            <p:cNvSpPr txBox="1">
              <a:spLocks noChangeArrowheads="1"/>
            </p:cNvSpPr>
            <p:nvPr/>
          </p:nvSpPr>
          <p:spPr bwMode="auto">
            <a:xfrm>
              <a:off x="2766" y="2657"/>
              <a:ext cx="324" cy="135"/>
            </a:xfrm>
            <a:prstGeom prst="rect">
              <a:avLst/>
            </a:prstGeom>
            <a:noFill/>
            <a:ln w="9525">
              <a:noFill/>
              <a:miter lim="800000"/>
              <a:headEnd/>
              <a:tailEnd/>
            </a:ln>
          </p:spPr>
          <p:txBody>
            <a:bodyPr wrap="none">
              <a:spAutoFit/>
            </a:bodyPr>
            <a:lstStyle/>
            <a:p>
              <a:r>
                <a:rPr lang="en-US" sz="800" b="1"/>
                <a:t>Levers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45506">
                                            <p:txEl>
                                              <p:pRg st="0" end="0"/>
                                            </p:txEl>
                                          </p:spTgt>
                                        </p:tgtEl>
                                        <p:attrNameLst>
                                          <p:attrName>style.visibility</p:attrName>
                                        </p:attrNameLst>
                                      </p:cBhvr>
                                      <p:to>
                                        <p:strVal val="visible"/>
                                      </p:to>
                                    </p:set>
                                    <p:animEffect transition="in" filter="wipe(left)">
                                      <p:cBhvr>
                                        <p:cTn id="11" dur="500"/>
                                        <p:tgtEl>
                                          <p:spTgt spid="745506">
                                            <p:txEl>
                                              <p:pRg st="0" end="0"/>
                                            </p:tx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745506">
                                            <p:txEl>
                                              <p:pRg st="1" end="1"/>
                                            </p:txEl>
                                          </p:spTgt>
                                        </p:tgtEl>
                                        <p:attrNameLst>
                                          <p:attrName>style.visibility</p:attrName>
                                        </p:attrNameLst>
                                      </p:cBhvr>
                                      <p:to>
                                        <p:strVal val="visible"/>
                                      </p:to>
                                    </p:set>
                                    <p:animEffect transition="in" filter="wipe(left)">
                                      <p:cBhvr>
                                        <p:cTn id="14" dur="500"/>
                                        <p:tgtEl>
                                          <p:spTgt spid="745506">
                                            <p:txEl>
                                              <p:pRg st="1" end="1"/>
                                            </p:txEl>
                                          </p:spTgt>
                                        </p:tgtEl>
                                      </p:cBhvr>
                                    </p:animEffect>
                                  </p:childTnLst>
                                </p:cTn>
                              </p:par>
                              <p:par>
                                <p:cTn id="15" presetID="53" presetClass="exit" presetSubtype="0" fill="hold" grpId="0" nodeType="withEffect">
                                  <p:stCondLst>
                                    <p:cond delay="0"/>
                                  </p:stCondLst>
                                  <p:childTnLst>
                                    <p:anim calcmode="lin" valueType="num">
                                      <p:cBhvr>
                                        <p:cTn id="16" dur="500"/>
                                        <p:tgtEl>
                                          <p:spTgt spid="745476"/>
                                        </p:tgtEl>
                                        <p:attrNameLst>
                                          <p:attrName>ppt_w</p:attrName>
                                        </p:attrNameLst>
                                      </p:cBhvr>
                                      <p:tavLst>
                                        <p:tav tm="0">
                                          <p:val>
                                            <p:strVal val="ppt_w"/>
                                          </p:val>
                                        </p:tav>
                                        <p:tav tm="100000">
                                          <p:val>
                                            <p:fltVal val="0"/>
                                          </p:val>
                                        </p:tav>
                                      </p:tavLst>
                                    </p:anim>
                                    <p:anim calcmode="lin" valueType="num">
                                      <p:cBhvr>
                                        <p:cTn id="17" dur="500"/>
                                        <p:tgtEl>
                                          <p:spTgt spid="745476"/>
                                        </p:tgtEl>
                                        <p:attrNameLst>
                                          <p:attrName>ppt_h</p:attrName>
                                        </p:attrNameLst>
                                      </p:cBhvr>
                                      <p:tavLst>
                                        <p:tav tm="0">
                                          <p:val>
                                            <p:strVal val="ppt_h"/>
                                          </p:val>
                                        </p:tav>
                                        <p:tav tm="100000">
                                          <p:val>
                                            <p:fltVal val="0"/>
                                          </p:val>
                                        </p:tav>
                                      </p:tavLst>
                                    </p:anim>
                                    <p:animEffect transition="out" filter="fade">
                                      <p:cBhvr>
                                        <p:cTn id="18" dur="500"/>
                                        <p:tgtEl>
                                          <p:spTgt spid="745476"/>
                                        </p:tgtEl>
                                      </p:cBhvr>
                                    </p:animEffect>
                                    <p:set>
                                      <p:cBhvr>
                                        <p:cTn id="19" dur="1" fill="hold">
                                          <p:stCondLst>
                                            <p:cond delay="499"/>
                                          </p:stCondLst>
                                        </p:cTn>
                                        <p:tgtEl>
                                          <p:spTgt spid="745476"/>
                                        </p:tgtEl>
                                        <p:attrNameLst>
                                          <p:attrName>style.visibility</p:attrName>
                                        </p:attrNameLst>
                                      </p:cBhvr>
                                      <p:to>
                                        <p:strVal val="hidden"/>
                                      </p:to>
                                    </p:set>
                                  </p:childTnLst>
                                </p:cTn>
                              </p:par>
                              <p:par>
                                <p:cTn id="20" presetID="9"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476" grpId="0"/>
      <p:bldP spid="745506" grpId="0" build="p" autoUpdateAnimBg="0"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57200" y="274638"/>
            <a:ext cx="3952875" cy="1143000"/>
          </a:xfrm>
        </p:spPr>
        <p:txBody>
          <a:bodyPr/>
          <a:lstStyle/>
          <a:p>
            <a:pPr eaLnBrk="1" hangingPunct="1"/>
            <a:r>
              <a:rPr lang="en-US" smtClean="0"/>
              <a:t>Barometer</a:t>
            </a:r>
          </a:p>
        </p:txBody>
      </p:sp>
      <p:sp>
        <p:nvSpPr>
          <p:cNvPr id="113667" name="Rectangle 5"/>
          <p:cNvSpPr>
            <a:spLocks noChangeArrowheads="1"/>
          </p:cNvSpPr>
          <p:nvPr/>
        </p:nvSpPr>
        <p:spPr bwMode="auto">
          <a:xfrm>
            <a:off x="76200" y="6567488"/>
            <a:ext cx="3179763" cy="214312"/>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401</a:t>
            </a:r>
          </a:p>
        </p:txBody>
      </p:sp>
      <p:sp>
        <p:nvSpPr>
          <p:cNvPr id="113668" name="AutoShape 6">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pSp>
        <p:nvGrpSpPr>
          <p:cNvPr id="113669" name="Group 11"/>
          <p:cNvGrpSpPr>
            <a:grpSpLocks/>
          </p:cNvGrpSpPr>
          <p:nvPr/>
        </p:nvGrpSpPr>
        <p:grpSpPr bwMode="auto">
          <a:xfrm>
            <a:off x="4219575" y="533400"/>
            <a:ext cx="3629025" cy="5867400"/>
            <a:chOff x="2658" y="336"/>
            <a:chExt cx="2286" cy="3696"/>
          </a:xfrm>
        </p:grpSpPr>
        <p:pic>
          <p:nvPicPr>
            <p:cNvPr id="113670" name="Picture 3" descr="Zumdahl13_02"/>
            <p:cNvPicPr>
              <a:picLocks noChangeAspect="1" noChangeArrowheads="1"/>
            </p:cNvPicPr>
            <p:nvPr/>
          </p:nvPicPr>
          <p:blipFill>
            <a:blip r:embed="rId4" cstate="print"/>
            <a:srcRect r="30026"/>
            <a:stretch>
              <a:fillRect/>
            </a:stretch>
          </p:blipFill>
          <p:spPr bwMode="auto">
            <a:xfrm>
              <a:off x="2658" y="336"/>
              <a:ext cx="1566" cy="3696"/>
            </a:xfrm>
            <a:prstGeom prst="rect">
              <a:avLst/>
            </a:prstGeom>
            <a:noFill/>
            <a:ln w="9525">
              <a:noFill/>
              <a:miter lim="800000"/>
              <a:headEnd/>
              <a:tailEnd/>
            </a:ln>
          </p:spPr>
        </p:pic>
        <p:sp>
          <p:nvSpPr>
            <p:cNvPr id="113671" name="Text Box 7"/>
            <p:cNvSpPr txBox="1">
              <a:spLocks noChangeArrowheads="1"/>
            </p:cNvSpPr>
            <p:nvPr/>
          </p:nvSpPr>
          <p:spPr bwMode="auto">
            <a:xfrm>
              <a:off x="3840" y="513"/>
              <a:ext cx="948" cy="404"/>
            </a:xfrm>
            <a:prstGeom prst="rect">
              <a:avLst/>
            </a:prstGeom>
            <a:solidFill>
              <a:schemeClr val="bg1"/>
            </a:solidFill>
            <a:ln w="9525">
              <a:noFill/>
              <a:miter lim="800000"/>
              <a:headEnd/>
              <a:tailEnd/>
            </a:ln>
          </p:spPr>
          <p:txBody>
            <a:bodyPr wrap="none">
              <a:spAutoFit/>
            </a:bodyPr>
            <a:lstStyle/>
            <a:p>
              <a:pPr algn="l"/>
              <a:r>
                <a:rPr lang="en-US" sz="1800"/>
                <a:t>Empty space</a:t>
              </a:r>
            </a:p>
            <a:p>
              <a:pPr algn="l"/>
              <a:r>
                <a:rPr lang="en-US" sz="1800"/>
                <a:t>(a vacuum)</a:t>
              </a:r>
            </a:p>
          </p:txBody>
        </p:sp>
        <p:sp>
          <p:nvSpPr>
            <p:cNvPr id="113672" name="Text Box 8"/>
            <p:cNvSpPr txBox="1">
              <a:spLocks noChangeArrowheads="1"/>
            </p:cNvSpPr>
            <p:nvPr/>
          </p:nvSpPr>
          <p:spPr bwMode="auto">
            <a:xfrm>
              <a:off x="3840" y="1008"/>
              <a:ext cx="300" cy="231"/>
            </a:xfrm>
            <a:prstGeom prst="rect">
              <a:avLst/>
            </a:prstGeom>
            <a:solidFill>
              <a:schemeClr val="bg1"/>
            </a:solidFill>
            <a:ln w="9525">
              <a:noFill/>
              <a:miter lim="800000"/>
              <a:headEnd/>
              <a:tailEnd/>
            </a:ln>
          </p:spPr>
          <p:txBody>
            <a:bodyPr wrap="none">
              <a:spAutoFit/>
            </a:bodyPr>
            <a:lstStyle/>
            <a:p>
              <a:pPr algn="l"/>
              <a:r>
                <a:rPr lang="en-US" sz="1800"/>
                <a:t>Hg</a:t>
              </a:r>
            </a:p>
          </p:txBody>
        </p:sp>
        <p:sp>
          <p:nvSpPr>
            <p:cNvPr id="113673" name="Text Box 9"/>
            <p:cNvSpPr txBox="1">
              <a:spLocks noChangeArrowheads="1"/>
            </p:cNvSpPr>
            <p:nvPr/>
          </p:nvSpPr>
          <p:spPr bwMode="auto">
            <a:xfrm>
              <a:off x="3840" y="1344"/>
              <a:ext cx="1104" cy="577"/>
            </a:xfrm>
            <a:prstGeom prst="rect">
              <a:avLst/>
            </a:prstGeom>
            <a:solidFill>
              <a:schemeClr val="bg1"/>
            </a:solidFill>
            <a:ln w="9525">
              <a:noFill/>
              <a:miter lim="800000"/>
              <a:headEnd/>
              <a:tailEnd/>
            </a:ln>
          </p:spPr>
          <p:txBody>
            <a:bodyPr>
              <a:spAutoFit/>
            </a:bodyPr>
            <a:lstStyle/>
            <a:p>
              <a:pPr algn="l"/>
              <a:r>
                <a:rPr lang="en-US" sz="1800"/>
                <a:t>Weight of the</a:t>
              </a:r>
            </a:p>
            <a:p>
              <a:pPr algn="l"/>
              <a:r>
                <a:rPr lang="en-US" sz="1800"/>
                <a:t>mercury in</a:t>
              </a:r>
            </a:p>
            <a:p>
              <a:pPr algn="l"/>
              <a:r>
                <a:rPr lang="en-US" sz="1800"/>
                <a:t>the column</a:t>
              </a:r>
            </a:p>
          </p:txBody>
        </p:sp>
        <p:sp>
          <p:nvSpPr>
            <p:cNvPr id="113674" name="Text Box 10"/>
            <p:cNvSpPr txBox="1">
              <a:spLocks noChangeArrowheads="1"/>
            </p:cNvSpPr>
            <p:nvPr/>
          </p:nvSpPr>
          <p:spPr bwMode="auto">
            <a:xfrm>
              <a:off x="3840" y="2064"/>
              <a:ext cx="1104" cy="923"/>
            </a:xfrm>
            <a:prstGeom prst="rect">
              <a:avLst/>
            </a:prstGeom>
            <a:solidFill>
              <a:schemeClr val="bg1"/>
            </a:solidFill>
            <a:ln w="9525">
              <a:noFill/>
              <a:miter lim="800000"/>
              <a:headEnd/>
              <a:tailEnd/>
            </a:ln>
          </p:spPr>
          <p:txBody>
            <a:bodyPr>
              <a:spAutoFit/>
            </a:bodyPr>
            <a:lstStyle/>
            <a:p>
              <a:pPr algn="l"/>
              <a:r>
                <a:rPr lang="en-US" sz="1800"/>
                <a:t>Weight of the</a:t>
              </a:r>
            </a:p>
            <a:p>
              <a:pPr algn="l"/>
              <a:r>
                <a:rPr lang="en-US" sz="1800"/>
                <a:t>atmosphere</a:t>
              </a:r>
            </a:p>
            <a:p>
              <a:pPr algn="l"/>
              <a:r>
                <a:rPr lang="en-US" sz="1800"/>
                <a:t>(atmospheric</a:t>
              </a:r>
            </a:p>
            <a:p>
              <a:pPr algn="l"/>
              <a:r>
                <a:rPr lang="en-US" sz="1800"/>
                <a:t>pressure)</a:t>
              </a:r>
            </a:p>
            <a:p>
              <a:pPr algn="l"/>
              <a:endParaRPr lang="en-US" sz="1800"/>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r>
              <a:rPr lang="en-US" smtClean="0"/>
              <a:t>Barometers</a:t>
            </a:r>
          </a:p>
        </p:txBody>
      </p:sp>
      <p:pic>
        <p:nvPicPr>
          <p:cNvPr id="115715" name="Picture 4" descr="Barometer on Mt"/>
          <p:cNvPicPr>
            <a:picLocks noChangeAspect="1" noChangeArrowheads="1"/>
          </p:cNvPicPr>
          <p:nvPr/>
        </p:nvPicPr>
        <p:blipFill>
          <a:blip r:embed="rId3" cstate="print">
            <a:lum bright="2000" contrast="12000"/>
          </a:blip>
          <a:srcRect l="7353" t="7588" r="7353" b="16534"/>
          <a:stretch>
            <a:fillRect/>
          </a:stretch>
        </p:blipFill>
        <p:spPr bwMode="auto">
          <a:xfrm>
            <a:off x="2286000" y="1752600"/>
            <a:ext cx="5105400" cy="4400550"/>
          </a:xfrm>
          <a:prstGeom prst="rect">
            <a:avLst/>
          </a:prstGeom>
          <a:noFill/>
          <a:ln w="9525">
            <a:noFill/>
            <a:miter lim="800000"/>
            <a:headEnd/>
            <a:tailEnd/>
          </a:ln>
        </p:spPr>
      </p:pic>
      <p:pic>
        <p:nvPicPr>
          <p:cNvPr id="115716" name="Picture 5" descr="everest1"/>
          <p:cNvPicPr>
            <a:picLocks noChangeAspect="1" noChangeArrowheads="1"/>
          </p:cNvPicPr>
          <p:nvPr/>
        </p:nvPicPr>
        <p:blipFill>
          <a:blip r:embed="rId4" cstate="print"/>
          <a:srcRect/>
          <a:stretch>
            <a:fillRect/>
          </a:stretch>
        </p:blipFill>
        <p:spPr bwMode="auto">
          <a:xfrm>
            <a:off x="7086600" y="381000"/>
            <a:ext cx="1484313" cy="1560513"/>
          </a:xfrm>
          <a:prstGeom prst="rect">
            <a:avLst/>
          </a:prstGeom>
          <a:noFill/>
          <a:ln w="9525">
            <a:noFill/>
            <a:miter lim="800000"/>
            <a:headEnd/>
            <a:tailEnd/>
          </a:ln>
        </p:spPr>
      </p:pic>
      <p:sp>
        <p:nvSpPr>
          <p:cNvPr id="115717" name="Text Box 6"/>
          <p:cNvSpPr txBox="1">
            <a:spLocks noChangeArrowheads="1"/>
          </p:cNvSpPr>
          <p:nvPr/>
        </p:nvSpPr>
        <p:spPr bwMode="auto">
          <a:xfrm>
            <a:off x="7086600" y="1949450"/>
            <a:ext cx="1495425" cy="336550"/>
          </a:xfrm>
          <a:prstGeom prst="rect">
            <a:avLst/>
          </a:prstGeom>
          <a:noFill/>
          <a:ln w="9525">
            <a:noFill/>
            <a:miter lim="800000"/>
            <a:headEnd/>
            <a:tailEnd/>
          </a:ln>
        </p:spPr>
        <p:txBody>
          <a:bodyPr wrap="none">
            <a:spAutoFit/>
          </a:bodyPr>
          <a:lstStyle/>
          <a:p>
            <a:pPr algn="l"/>
            <a:r>
              <a:rPr lang="en-US" sz="1600"/>
              <a:t>Mount Everest</a:t>
            </a:r>
          </a:p>
        </p:txBody>
      </p:sp>
      <p:sp>
        <p:nvSpPr>
          <p:cNvPr id="115718" name="Text Box 7"/>
          <p:cNvSpPr txBox="1">
            <a:spLocks noChangeArrowheads="1"/>
          </p:cNvSpPr>
          <p:nvPr/>
        </p:nvSpPr>
        <p:spPr bwMode="auto">
          <a:xfrm>
            <a:off x="3505200" y="6129338"/>
            <a:ext cx="4000500" cy="274637"/>
          </a:xfrm>
          <a:prstGeom prst="rect">
            <a:avLst/>
          </a:prstGeom>
          <a:noFill/>
          <a:ln w="9525">
            <a:noFill/>
            <a:miter lim="800000"/>
            <a:headEnd/>
            <a:tailEnd/>
          </a:ln>
        </p:spPr>
        <p:txBody>
          <a:bodyPr wrap="none">
            <a:spAutoFit/>
          </a:bodyPr>
          <a:lstStyle/>
          <a:p>
            <a:pPr algn="l"/>
            <a:r>
              <a:rPr lang="en-US" b="1"/>
              <a:t>Sea level		     On top of Mount Everest</a:t>
            </a:r>
          </a:p>
        </p:txBody>
      </p:sp>
      <p:pic>
        <p:nvPicPr>
          <p:cNvPr id="115719" name="Picture 8" descr="sealevel"/>
          <p:cNvPicPr>
            <a:picLocks noChangeAspect="1" noChangeArrowheads="1"/>
          </p:cNvPicPr>
          <p:nvPr/>
        </p:nvPicPr>
        <p:blipFill>
          <a:blip r:embed="rId5" cstate="print"/>
          <a:srcRect b="5833"/>
          <a:stretch>
            <a:fillRect/>
          </a:stretch>
        </p:blipFill>
        <p:spPr bwMode="auto">
          <a:xfrm>
            <a:off x="381000" y="3581400"/>
            <a:ext cx="1533525" cy="2590800"/>
          </a:xfrm>
          <a:prstGeom prst="rect">
            <a:avLst/>
          </a:prstGeom>
          <a:noFill/>
          <a:ln w="9525">
            <a:noFill/>
            <a:miter lim="800000"/>
            <a:headEnd/>
            <a:tailEnd/>
          </a:ln>
        </p:spPr>
      </p:pic>
      <p:sp>
        <p:nvSpPr>
          <p:cNvPr id="115720" name="Text Box 9"/>
          <p:cNvSpPr txBox="1">
            <a:spLocks noChangeArrowheads="1"/>
          </p:cNvSpPr>
          <p:nvPr/>
        </p:nvSpPr>
        <p:spPr bwMode="auto">
          <a:xfrm>
            <a:off x="609600" y="6172200"/>
            <a:ext cx="1017588" cy="336550"/>
          </a:xfrm>
          <a:prstGeom prst="rect">
            <a:avLst/>
          </a:prstGeom>
          <a:noFill/>
          <a:ln w="9525">
            <a:noFill/>
            <a:miter lim="800000"/>
            <a:headEnd/>
            <a:tailEnd/>
          </a:ln>
        </p:spPr>
        <p:txBody>
          <a:bodyPr wrap="none">
            <a:spAutoFit/>
          </a:bodyPr>
          <a:lstStyle/>
          <a:p>
            <a:pPr algn="l"/>
            <a:r>
              <a:rPr lang="en-US" sz="1600"/>
              <a:t>Sea level</a:t>
            </a:r>
          </a:p>
        </p:txBody>
      </p:sp>
      <p:sp>
        <p:nvSpPr>
          <p:cNvPr id="115721" name="AutoShape 11">
            <a:hlinkClick r:id="rId6"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aphicFrame>
        <p:nvGraphicFramePr>
          <p:cNvPr id="14496" name="Group 160"/>
          <p:cNvGraphicFramePr>
            <a:graphicFrameLocks noGrp="1"/>
          </p:cNvGraphicFramePr>
          <p:nvPr/>
        </p:nvGraphicFramePr>
        <p:xfrm>
          <a:off x="257175" y="204788"/>
          <a:ext cx="2070100" cy="2438400"/>
        </p:xfrm>
        <a:graphic>
          <a:graphicData uri="http://schemas.openxmlformats.org/drawingml/2006/table">
            <a:tbl>
              <a:tblPr/>
              <a:tblGrid>
                <a:gridCol w="766763"/>
                <a:gridCol w="614362"/>
                <a:gridCol w="688975"/>
              </a:tblGrid>
              <a:tr h="215900">
                <a:tc rowSpan="2">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rPr>
                        <a:t>fraction of 1 atm</a:t>
                      </a:r>
                      <a:endParaRPr kumimoji="0" lang="en-US" sz="1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rPr>
                        <a:t>average altitude</a:t>
                      </a:r>
                      <a:endParaRPr kumimoji="0" lang="en-US" sz="1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217488">
                <a:tc vMerge="1">
                  <a:txBody>
                    <a:bodyPr/>
                    <a:lstStyle/>
                    <a:p>
                      <a:endParaRPr lang="en-US"/>
                    </a:p>
                  </a:txBody>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rPr>
                        <a:t>(m)</a:t>
                      </a:r>
                      <a:endParaRPr kumimoji="0" lang="en-US" sz="1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rPr>
                        <a:t>(ft)</a:t>
                      </a:r>
                      <a:endParaRPr kumimoji="0" lang="en-US" sz="1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5900">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5900">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5,486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18,000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7488">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8,376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27,480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5900">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1/10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16,132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52,926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5900">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1/100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30,901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101,381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5900">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1/1000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48,467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159,013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7488">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1/10000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69,464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227,899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5900">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1/100000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96,282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283,076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496"/>
                                        </p:tgtEl>
                                        <p:attrNameLst>
                                          <p:attrName>style.visibility</p:attrName>
                                        </p:attrNameLst>
                                      </p:cBhvr>
                                      <p:to>
                                        <p:strVal val="visible"/>
                                      </p:to>
                                    </p:set>
                                    <p:animEffect transition="in" filter="dissolve">
                                      <p:cBhvr>
                                        <p:cTn id="7" dur="500"/>
                                        <p:tgtEl>
                                          <p:spTgt spid="14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Grp="1" noChangeArrowheads="1"/>
          </p:cNvSpPr>
          <p:nvPr>
            <p:ph type="title"/>
          </p:nvPr>
        </p:nvSpPr>
        <p:spPr/>
        <p:txBody>
          <a:bodyPr/>
          <a:lstStyle/>
          <a:p>
            <a:pPr eaLnBrk="1" hangingPunct="1"/>
            <a:endParaRPr lang="en-US" smtClean="0"/>
          </a:p>
        </p:txBody>
      </p:sp>
      <p:pic>
        <p:nvPicPr>
          <p:cNvPr id="43011" name="Picture 5" descr="CO2 concentrations for last 1000 years."/>
          <p:cNvPicPr>
            <a:picLocks noChangeAspect="1" noChangeArrowheads="1"/>
          </p:cNvPicPr>
          <p:nvPr/>
        </p:nvPicPr>
        <p:blipFill>
          <a:blip r:embed="rId3" cstate="print"/>
          <a:srcRect r="50615" b="16762"/>
          <a:stretch>
            <a:fillRect/>
          </a:stretch>
        </p:blipFill>
        <p:spPr bwMode="auto">
          <a:xfrm>
            <a:off x="312738" y="2841625"/>
            <a:ext cx="4206875" cy="2938463"/>
          </a:xfrm>
          <a:prstGeom prst="rect">
            <a:avLst/>
          </a:prstGeom>
          <a:noFill/>
          <a:ln w="9525">
            <a:noFill/>
            <a:miter lim="800000"/>
            <a:headEnd/>
            <a:tailEnd/>
          </a:ln>
        </p:spPr>
      </p:pic>
      <p:sp>
        <p:nvSpPr>
          <p:cNvPr id="43012" name="Text Box 6"/>
          <p:cNvSpPr txBox="1">
            <a:spLocks noChangeArrowheads="1"/>
          </p:cNvSpPr>
          <p:nvPr/>
        </p:nvSpPr>
        <p:spPr bwMode="auto">
          <a:xfrm>
            <a:off x="255588" y="5776913"/>
            <a:ext cx="3919537" cy="274637"/>
          </a:xfrm>
          <a:prstGeom prst="rect">
            <a:avLst/>
          </a:prstGeom>
          <a:noFill/>
          <a:ln w="9525">
            <a:noFill/>
            <a:miter lim="800000"/>
            <a:headEnd/>
            <a:tailEnd/>
          </a:ln>
        </p:spPr>
        <p:txBody>
          <a:bodyPr wrap="none">
            <a:spAutoFit/>
          </a:bodyPr>
          <a:lstStyle/>
          <a:p>
            <a:pPr algn="l"/>
            <a:r>
              <a:rPr lang="en-US" b="1"/>
              <a:t>(a) Records from Antarctic ice cores (1006-1969 </a:t>
            </a:r>
            <a:r>
              <a:rPr lang="en-US" sz="800" b="1"/>
              <a:t>A.D.</a:t>
            </a:r>
            <a:r>
              <a:rPr lang="en-US" b="1"/>
              <a:t>)</a:t>
            </a:r>
          </a:p>
        </p:txBody>
      </p:sp>
      <p:sp>
        <p:nvSpPr>
          <p:cNvPr id="43013" name="Text Box 7"/>
          <p:cNvSpPr txBox="1">
            <a:spLocks noChangeArrowheads="1"/>
          </p:cNvSpPr>
          <p:nvPr/>
        </p:nvSpPr>
        <p:spPr bwMode="auto">
          <a:xfrm>
            <a:off x="4576763" y="5778500"/>
            <a:ext cx="3810000" cy="457200"/>
          </a:xfrm>
          <a:prstGeom prst="rect">
            <a:avLst/>
          </a:prstGeom>
          <a:noFill/>
          <a:ln w="9525">
            <a:noFill/>
            <a:miter lim="800000"/>
            <a:headEnd/>
            <a:tailEnd/>
          </a:ln>
        </p:spPr>
        <p:txBody>
          <a:bodyPr wrap="none">
            <a:spAutoFit/>
          </a:bodyPr>
          <a:lstStyle/>
          <a:p>
            <a:pPr algn="l"/>
            <a:r>
              <a:rPr lang="en-US" b="1"/>
              <a:t>(b) Records from monthly air samples, Mauna Loa</a:t>
            </a:r>
          </a:p>
          <a:p>
            <a:pPr algn="l"/>
            <a:r>
              <a:rPr lang="en-US" b="1"/>
              <a:t>     Observatory, Hawaii (1958-2002)</a:t>
            </a:r>
          </a:p>
        </p:txBody>
      </p:sp>
      <p:pic>
        <p:nvPicPr>
          <p:cNvPr id="43014" name="Picture 8" descr="CO2 concentrations for last 1000 years."/>
          <p:cNvPicPr>
            <a:picLocks noChangeAspect="1" noChangeArrowheads="1"/>
          </p:cNvPicPr>
          <p:nvPr/>
        </p:nvPicPr>
        <p:blipFill>
          <a:blip r:embed="rId3" cstate="print"/>
          <a:srcRect l="50038" b="16762"/>
          <a:stretch>
            <a:fillRect/>
          </a:stretch>
        </p:blipFill>
        <p:spPr bwMode="auto">
          <a:xfrm>
            <a:off x="4583113" y="2849563"/>
            <a:ext cx="4256087" cy="2938462"/>
          </a:xfrm>
          <a:prstGeom prst="rect">
            <a:avLst/>
          </a:prstGeom>
          <a:noFill/>
          <a:ln w="9525">
            <a:noFill/>
            <a:miter lim="800000"/>
            <a:headEnd/>
            <a:tailEnd/>
          </a:ln>
        </p:spPr>
      </p:pic>
      <p:sp>
        <p:nvSpPr>
          <p:cNvPr id="43015" name="Rectangle 9"/>
          <p:cNvSpPr>
            <a:spLocks noChangeArrowheads="1"/>
          </p:cNvSpPr>
          <p:nvPr/>
        </p:nvSpPr>
        <p:spPr bwMode="auto">
          <a:xfrm>
            <a:off x="76200" y="6554788"/>
            <a:ext cx="3289300" cy="214312"/>
          </a:xfrm>
          <a:prstGeom prst="rect">
            <a:avLst/>
          </a:prstGeom>
          <a:noFill/>
          <a:ln w="9525">
            <a:noFill/>
            <a:miter lim="800000"/>
            <a:headEnd/>
            <a:tailEnd/>
          </a:ln>
        </p:spPr>
        <p:txBody>
          <a:bodyPr wrap="none">
            <a:spAutoFit/>
          </a:bodyPr>
          <a:lstStyle/>
          <a:p>
            <a:pPr algn="l"/>
            <a:r>
              <a:rPr lang="en-US" sz="800"/>
              <a:t>Copyright © 2007 Pearson Benjamin Cummings.  All rights reserved.</a:t>
            </a:r>
          </a:p>
        </p:txBody>
      </p:sp>
      <p:pic>
        <p:nvPicPr>
          <p:cNvPr id="1140747" name="Picture 11" descr="exxonscientist"/>
          <p:cNvPicPr>
            <a:picLocks noChangeAspect="1" noChangeArrowheads="1"/>
          </p:cNvPicPr>
          <p:nvPr/>
        </p:nvPicPr>
        <p:blipFill>
          <a:blip r:embed="rId4" cstate="print"/>
          <a:srcRect/>
          <a:stretch>
            <a:fillRect/>
          </a:stretch>
        </p:blipFill>
        <p:spPr bwMode="auto">
          <a:xfrm>
            <a:off x="3422650" y="1031875"/>
            <a:ext cx="2286000" cy="15541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40747"/>
                                        </p:tgtEl>
                                        <p:attrNameLst>
                                          <p:attrName>style.visibility</p:attrName>
                                        </p:attrNameLst>
                                      </p:cBhvr>
                                      <p:to>
                                        <p:strVal val="visible"/>
                                      </p:to>
                                    </p:set>
                                    <p:animEffect transition="in" filter="fade">
                                      <p:cBhvr>
                                        <p:cTn id="7" dur="1000"/>
                                        <p:tgtEl>
                                          <p:spTgt spid="1140747"/>
                                        </p:tgtEl>
                                      </p:cBhvr>
                                    </p:animEffect>
                                    <p:anim calcmode="lin" valueType="num">
                                      <p:cBhvr>
                                        <p:cTn id="8" dur="1000" fill="hold"/>
                                        <p:tgtEl>
                                          <p:spTgt spid="1140747"/>
                                        </p:tgtEl>
                                        <p:attrNameLst>
                                          <p:attrName>ppt_x</p:attrName>
                                        </p:attrNameLst>
                                      </p:cBhvr>
                                      <p:tavLst>
                                        <p:tav tm="0">
                                          <p:val>
                                            <p:strVal val="#ppt_x"/>
                                          </p:val>
                                        </p:tav>
                                        <p:tav tm="100000">
                                          <p:val>
                                            <p:strVal val="#ppt_x"/>
                                          </p:val>
                                        </p:tav>
                                      </p:tavLst>
                                    </p:anim>
                                    <p:anim calcmode="lin" valueType="num">
                                      <p:cBhvr>
                                        <p:cTn id="9" dur="1000" fill="hold"/>
                                        <p:tgtEl>
                                          <p:spTgt spid="11407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r>
              <a:rPr lang="en-US" smtClean="0"/>
              <a:t>Boiling vs. Evaporation</a:t>
            </a:r>
          </a:p>
        </p:txBody>
      </p:sp>
      <p:sp>
        <p:nvSpPr>
          <p:cNvPr id="145411" name="Text Box 3"/>
          <p:cNvSpPr txBox="1">
            <a:spLocks noChangeArrowheads="1"/>
          </p:cNvSpPr>
          <p:nvPr/>
        </p:nvSpPr>
        <p:spPr bwMode="auto">
          <a:xfrm>
            <a:off x="762000" y="1752600"/>
            <a:ext cx="7583488" cy="457200"/>
          </a:xfrm>
          <a:prstGeom prst="rect">
            <a:avLst/>
          </a:prstGeom>
          <a:noFill/>
          <a:ln w="9525">
            <a:noFill/>
            <a:miter lim="800000"/>
            <a:headEnd/>
            <a:tailEnd/>
          </a:ln>
        </p:spPr>
        <p:txBody>
          <a:bodyPr wrap="none">
            <a:spAutoFit/>
          </a:bodyPr>
          <a:lstStyle/>
          <a:p>
            <a:pPr algn="l"/>
            <a:r>
              <a:rPr lang="en-US" sz="2400" i="1"/>
              <a:t>Boiling point</a:t>
            </a:r>
            <a:r>
              <a:rPr lang="en-US" sz="2400"/>
              <a:t>:  atmospheric pressure  =  vapor pressure</a:t>
            </a:r>
          </a:p>
        </p:txBody>
      </p:sp>
      <p:sp>
        <p:nvSpPr>
          <p:cNvPr id="116740" name="Text Box 4"/>
          <p:cNvSpPr txBox="1">
            <a:spLocks noChangeArrowheads="1"/>
          </p:cNvSpPr>
          <p:nvPr/>
        </p:nvSpPr>
        <p:spPr bwMode="auto">
          <a:xfrm>
            <a:off x="762000" y="4586288"/>
            <a:ext cx="7620000" cy="457200"/>
          </a:xfrm>
          <a:prstGeom prst="rect">
            <a:avLst/>
          </a:prstGeom>
          <a:noFill/>
          <a:ln w="9525">
            <a:noFill/>
            <a:miter lim="800000"/>
            <a:headEnd/>
            <a:tailEnd/>
          </a:ln>
        </p:spPr>
        <p:txBody>
          <a:bodyPr>
            <a:spAutoFit/>
          </a:bodyPr>
          <a:lstStyle/>
          <a:p>
            <a:pPr algn="l">
              <a:spcBef>
                <a:spcPct val="50000"/>
              </a:spcBef>
            </a:pPr>
            <a:r>
              <a:rPr lang="en-US" sz="2400" i="1"/>
              <a:t>Evaporation</a:t>
            </a:r>
            <a:r>
              <a:rPr lang="en-US" sz="2400"/>
              <a:t>:  molecules go from liquid to gas phase</a:t>
            </a:r>
          </a:p>
        </p:txBody>
      </p:sp>
      <p:sp>
        <p:nvSpPr>
          <p:cNvPr id="145413" name="Text Box 5"/>
          <p:cNvSpPr txBox="1">
            <a:spLocks noChangeArrowheads="1"/>
          </p:cNvSpPr>
          <p:nvPr/>
        </p:nvSpPr>
        <p:spPr bwMode="auto">
          <a:xfrm>
            <a:off x="5013325" y="5181600"/>
            <a:ext cx="2965450" cy="366713"/>
          </a:xfrm>
          <a:prstGeom prst="rect">
            <a:avLst/>
          </a:prstGeom>
          <a:noFill/>
          <a:ln w="9525">
            <a:noFill/>
            <a:miter lim="800000"/>
            <a:headEnd/>
            <a:tailEnd/>
          </a:ln>
        </p:spPr>
        <p:txBody>
          <a:bodyPr wrap="none">
            <a:spAutoFit/>
          </a:bodyPr>
          <a:lstStyle/>
          <a:p>
            <a:pPr algn="l"/>
            <a:r>
              <a:rPr lang="en-US" sz="1800" i="1"/>
              <a:t>Evolutionary</a:t>
            </a:r>
            <a:r>
              <a:rPr lang="en-US" sz="1800"/>
              <a:t> process - slow</a:t>
            </a:r>
          </a:p>
        </p:txBody>
      </p:sp>
      <p:sp>
        <p:nvSpPr>
          <p:cNvPr id="145414" name="Rectangle 6"/>
          <p:cNvSpPr>
            <a:spLocks noChangeArrowheads="1"/>
          </p:cNvSpPr>
          <p:nvPr/>
        </p:nvSpPr>
        <p:spPr bwMode="auto">
          <a:xfrm>
            <a:off x="5029200" y="2819400"/>
            <a:ext cx="3016250" cy="366713"/>
          </a:xfrm>
          <a:prstGeom prst="rect">
            <a:avLst/>
          </a:prstGeom>
          <a:noFill/>
          <a:ln w="9525">
            <a:noFill/>
            <a:miter lim="800000"/>
            <a:headEnd/>
            <a:tailEnd/>
          </a:ln>
        </p:spPr>
        <p:txBody>
          <a:bodyPr wrap="none">
            <a:spAutoFit/>
          </a:bodyPr>
          <a:lstStyle/>
          <a:p>
            <a:pPr algn="l"/>
            <a:r>
              <a:rPr lang="en-US" sz="1800" i="1"/>
              <a:t>Revolutionary</a:t>
            </a:r>
            <a:r>
              <a:rPr lang="en-US" sz="1800"/>
              <a:t> process - fast</a:t>
            </a:r>
          </a:p>
        </p:txBody>
      </p:sp>
      <p:sp>
        <p:nvSpPr>
          <p:cNvPr id="145416" name="Text Box 8"/>
          <p:cNvSpPr txBox="1">
            <a:spLocks noChangeArrowheads="1"/>
          </p:cNvSpPr>
          <p:nvPr/>
        </p:nvSpPr>
        <p:spPr bwMode="auto">
          <a:xfrm>
            <a:off x="5486400" y="3505200"/>
            <a:ext cx="3473450" cy="396875"/>
          </a:xfrm>
          <a:prstGeom prst="rect">
            <a:avLst/>
          </a:prstGeom>
          <a:noFill/>
          <a:ln w="9525">
            <a:noFill/>
            <a:miter lim="800000"/>
            <a:headEnd/>
            <a:tailEnd/>
          </a:ln>
        </p:spPr>
        <p:txBody>
          <a:bodyPr wrap="none">
            <a:spAutoFit/>
          </a:bodyPr>
          <a:lstStyle/>
          <a:p>
            <a:pPr algn="l"/>
            <a:r>
              <a:rPr lang="en-US" sz="2000"/>
              <a:t>Lyophilization – </a:t>
            </a:r>
            <a:r>
              <a:rPr lang="en-US" sz="2000" i="1"/>
              <a:t>freeze drying</a:t>
            </a:r>
          </a:p>
        </p:txBody>
      </p:sp>
      <p:pic>
        <p:nvPicPr>
          <p:cNvPr id="116744" name="Picture 9" descr="Zumdahl14_09"/>
          <p:cNvPicPr>
            <a:picLocks noChangeAspect="1" noChangeArrowheads="1"/>
          </p:cNvPicPr>
          <p:nvPr/>
        </p:nvPicPr>
        <p:blipFill>
          <a:blip r:embed="rId4" cstate="print"/>
          <a:srcRect l="37474" t="14285" r="43854" b="14285"/>
          <a:stretch>
            <a:fillRect/>
          </a:stretch>
        </p:blipFill>
        <p:spPr bwMode="auto">
          <a:xfrm>
            <a:off x="3032125" y="5105400"/>
            <a:ext cx="1158875" cy="1447800"/>
          </a:xfrm>
          <a:prstGeom prst="rect">
            <a:avLst/>
          </a:prstGeom>
          <a:noFill/>
          <a:ln w="9525">
            <a:noFill/>
            <a:miter lim="800000"/>
            <a:headEnd/>
            <a:tailEnd/>
          </a:ln>
        </p:spPr>
      </p:pic>
      <p:sp>
        <p:nvSpPr>
          <p:cNvPr id="145418" name="AutoShape 10"/>
          <p:cNvSpPr>
            <a:spLocks noChangeArrowheads="1"/>
          </p:cNvSpPr>
          <p:nvPr/>
        </p:nvSpPr>
        <p:spPr bwMode="auto">
          <a:xfrm>
            <a:off x="2438400" y="2209800"/>
            <a:ext cx="1981200" cy="914400"/>
          </a:xfrm>
          <a:prstGeom prst="downArrow">
            <a:avLst>
              <a:gd name="adj1" fmla="val 50000"/>
              <a:gd name="adj2" fmla="val 25000"/>
            </a:avLst>
          </a:prstGeom>
          <a:solidFill>
            <a:srgbClr val="CCFFFF">
              <a:alpha val="50195"/>
            </a:srgbClr>
          </a:solidFill>
          <a:ln w="9525">
            <a:solidFill>
              <a:srgbClr val="00CCFF"/>
            </a:solidFill>
            <a:miter lim="800000"/>
            <a:headEnd/>
            <a:tailEnd/>
          </a:ln>
        </p:spPr>
        <p:txBody>
          <a:bodyPr wrap="none" anchor="ctr"/>
          <a:lstStyle/>
          <a:p>
            <a:r>
              <a:rPr lang="en-US" b="1"/>
              <a:t>AIR</a:t>
            </a:r>
          </a:p>
          <a:p>
            <a:r>
              <a:rPr lang="en-US" b="1"/>
              <a:t>PRESSURE</a:t>
            </a:r>
          </a:p>
          <a:p>
            <a:endParaRPr lang="en-US" b="1"/>
          </a:p>
          <a:p>
            <a:r>
              <a:rPr lang="en-US" b="1"/>
              <a:t>15psi</a:t>
            </a:r>
          </a:p>
        </p:txBody>
      </p:sp>
      <p:sp>
        <p:nvSpPr>
          <p:cNvPr id="145421" name="AutoShape 13"/>
          <p:cNvSpPr>
            <a:spLocks noChangeArrowheads="1"/>
          </p:cNvSpPr>
          <p:nvPr/>
        </p:nvSpPr>
        <p:spPr bwMode="auto">
          <a:xfrm flipV="1">
            <a:off x="2438400" y="3505200"/>
            <a:ext cx="1981200" cy="914400"/>
          </a:xfrm>
          <a:prstGeom prst="downArrow">
            <a:avLst>
              <a:gd name="adj1" fmla="val 50000"/>
              <a:gd name="adj2" fmla="val 25000"/>
            </a:avLst>
          </a:prstGeom>
          <a:solidFill>
            <a:srgbClr val="9900FF">
              <a:alpha val="50195"/>
            </a:srgbClr>
          </a:solidFill>
          <a:ln w="9525">
            <a:solidFill>
              <a:srgbClr val="993366"/>
            </a:solidFill>
            <a:miter lim="800000"/>
            <a:headEnd/>
            <a:tailEnd/>
          </a:ln>
        </p:spPr>
        <p:txBody>
          <a:bodyPr rot="10800000" wrap="none" anchor="ctr"/>
          <a:lstStyle/>
          <a:p>
            <a:r>
              <a:rPr lang="en-US" b="1"/>
              <a:t>VAPOR</a:t>
            </a:r>
          </a:p>
          <a:p>
            <a:r>
              <a:rPr lang="en-US" b="1"/>
              <a:t>PRESSURE</a:t>
            </a:r>
          </a:p>
          <a:p>
            <a:endParaRPr lang="en-US" b="1"/>
          </a:p>
          <a:p>
            <a:r>
              <a:rPr lang="en-US" b="1"/>
              <a:t>15 psi</a:t>
            </a:r>
          </a:p>
        </p:txBody>
      </p:sp>
      <p:sp>
        <p:nvSpPr>
          <p:cNvPr id="116747" name="Text Box 17"/>
          <p:cNvSpPr txBox="1">
            <a:spLocks noChangeArrowheads="1"/>
          </p:cNvSpPr>
          <p:nvPr/>
        </p:nvSpPr>
        <p:spPr bwMode="auto">
          <a:xfrm>
            <a:off x="2438400" y="6129338"/>
            <a:ext cx="593725" cy="274637"/>
          </a:xfrm>
          <a:prstGeom prst="rect">
            <a:avLst/>
          </a:prstGeom>
          <a:noFill/>
          <a:ln w="9525">
            <a:noFill/>
            <a:miter lim="800000"/>
            <a:headEnd/>
            <a:tailEnd/>
          </a:ln>
        </p:spPr>
        <p:txBody>
          <a:bodyPr wrap="none">
            <a:spAutoFit/>
          </a:bodyPr>
          <a:lstStyle/>
          <a:p>
            <a:pPr algn="l"/>
            <a:r>
              <a:rPr lang="en-US" b="1"/>
              <a:t>liquid</a:t>
            </a:r>
          </a:p>
        </p:txBody>
      </p:sp>
      <p:sp>
        <p:nvSpPr>
          <p:cNvPr id="116748" name="Text Box 18"/>
          <p:cNvSpPr txBox="1">
            <a:spLocks noChangeArrowheads="1"/>
          </p:cNvSpPr>
          <p:nvPr/>
        </p:nvSpPr>
        <p:spPr bwMode="auto">
          <a:xfrm>
            <a:off x="2509838" y="5214938"/>
            <a:ext cx="446087" cy="274637"/>
          </a:xfrm>
          <a:prstGeom prst="rect">
            <a:avLst/>
          </a:prstGeom>
          <a:noFill/>
          <a:ln w="9525">
            <a:noFill/>
            <a:miter lim="800000"/>
            <a:headEnd/>
            <a:tailEnd/>
          </a:ln>
        </p:spPr>
        <p:txBody>
          <a:bodyPr wrap="none">
            <a:spAutoFit/>
          </a:bodyPr>
          <a:lstStyle/>
          <a:p>
            <a:pPr algn="l"/>
            <a:r>
              <a:rPr lang="en-US" b="1"/>
              <a:t>gas</a:t>
            </a:r>
          </a:p>
        </p:txBody>
      </p:sp>
      <p:sp>
        <p:nvSpPr>
          <p:cNvPr id="116749" name="Line 19"/>
          <p:cNvSpPr>
            <a:spLocks noChangeShapeType="1"/>
          </p:cNvSpPr>
          <p:nvPr/>
        </p:nvSpPr>
        <p:spPr bwMode="auto">
          <a:xfrm flipV="1">
            <a:off x="2651125" y="5486400"/>
            <a:ext cx="76200" cy="609600"/>
          </a:xfrm>
          <a:prstGeom prst="line">
            <a:avLst/>
          </a:prstGeom>
          <a:noFill/>
          <a:ln w="9525">
            <a:solidFill>
              <a:schemeClr val="tx1"/>
            </a:solidFill>
            <a:round/>
            <a:headEnd/>
            <a:tailEnd type="triangle" w="med" len="med"/>
          </a:ln>
        </p:spPr>
        <p:txBody>
          <a:bodyPr/>
          <a:lstStyle/>
          <a:p>
            <a:endParaRPr lang="en-US"/>
          </a:p>
        </p:txBody>
      </p:sp>
      <p:sp>
        <p:nvSpPr>
          <p:cNvPr id="116750" name="AutoShape 21">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499"/>
                                          </p:stCondLst>
                                        </p:cTn>
                                        <p:tgtEl>
                                          <p:spTgt spid="1454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145411"/>
                                        </p:tgtEl>
                                        <p:attrNameLst>
                                          <p:attrName>style.visibility</p:attrName>
                                        </p:attrNameLst>
                                      </p:cBhvr>
                                      <p:to>
                                        <p:strVal val="visible"/>
                                      </p:to>
                                    </p:set>
                                    <p:anim calcmode="lin" valueType="num">
                                      <p:cBhvr>
                                        <p:cTn id="11" dur="1000" fill="hold"/>
                                        <p:tgtEl>
                                          <p:spTgt spid="145411"/>
                                        </p:tgtEl>
                                        <p:attrNameLst>
                                          <p:attrName>ppt_w</p:attrName>
                                        </p:attrNameLst>
                                      </p:cBhvr>
                                      <p:tavLst>
                                        <p:tav tm="0">
                                          <p:val>
                                            <p:strVal val="#ppt_w*0.70"/>
                                          </p:val>
                                        </p:tav>
                                        <p:tav tm="100000">
                                          <p:val>
                                            <p:strVal val="#ppt_w"/>
                                          </p:val>
                                        </p:tav>
                                      </p:tavLst>
                                    </p:anim>
                                    <p:anim calcmode="lin" valueType="num">
                                      <p:cBhvr>
                                        <p:cTn id="12" dur="1000" fill="hold"/>
                                        <p:tgtEl>
                                          <p:spTgt spid="145411"/>
                                        </p:tgtEl>
                                        <p:attrNameLst>
                                          <p:attrName>ppt_h</p:attrName>
                                        </p:attrNameLst>
                                      </p:cBhvr>
                                      <p:tavLst>
                                        <p:tav tm="0">
                                          <p:val>
                                            <p:strVal val="#ppt_h"/>
                                          </p:val>
                                        </p:tav>
                                        <p:tav tm="100000">
                                          <p:val>
                                            <p:strVal val="#ppt_h"/>
                                          </p:val>
                                        </p:tav>
                                      </p:tavLst>
                                    </p:anim>
                                    <p:animEffect transition="in" filter="fade">
                                      <p:cBhvr>
                                        <p:cTn id="13" dur="1000"/>
                                        <p:tgtEl>
                                          <p:spTgt spid="14541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14541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145418"/>
                                        </p:tgtEl>
                                        <p:attrNameLst>
                                          <p:attrName>style.visibility</p:attrName>
                                        </p:attrNameLst>
                                      </p:cBhvr>
                                      <p:to>
                                        <p:strVal val="visible"/>
                                      </p:to>
                                    </p:set>
                                    <p:anim calcmode="lin" valueType="num">
                                      <p:cBhvr additive="base">
                                        <p:cTn id="22" dur="500" fill="hold"/>
                                        <p:tgtEl>
                                          <p:spTgt spid="145418"/>
                                        </p:tgtEl>
                                        <p:attrNameLst>
                                          <p:attrName>ppt_x</p:attrName>
                                        </p:attrNameLst>
                                      </p:cBhvr>
                                      <p:tavLst>
                                        <p:tav tm="0">
                                          <p:val>
                                            <p:strVal val="#ppt_x"/>
                                          </p:val>
                                        </p:tav>
                                        <p:tav tm="100000">
                                          <p:val>
                                            <p:strVal val="#ppt_x"/>
                                          </p:val>
                                        </p:tav>
                                      </p:tavLst>
                                    </p:anim>
                                    <p:anim calcmode="lin" valueType="num">
                                      <p:cBhvr additive="base">
                                        <p:cTn id="23" dur="500" fill="hold"/>
                                        <p:tgtEl>
                                          <p:spTgt spid="145418"/>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45421"/>
                                        </p:tgtEl>
                                        <p:attrNameLst>
                                          <p:attrName>style.visibility</p:attrName>
                                        </p:attrNameLst>
                                      </p:cBhvr>
                                      <p:to>
                                        <p:strVal val="visible"/>
                                      </p:to>
                                    </p:set>
                                    <p:anim calcmode="lin" valueType="num">
                                      <p:cBhvr additive="base">
                                        <p:cTn id="28" dur="500" fill="hold"/>
                                        <p:tgtEl>
                                          <p:spTgt spid="145421"/>
                                        </p:tgtEl>
                                        <p:attrNameLst>
                                          <p:attrName>ppt_x</p:attrName>
                                        </p:attrNameLst>
                                      </p:cBhvr>
                                      <p:tavLst>
                                        <p:tav tm="0">
                                          <p:val>
                                            <p:strVal val="#ppt_x"/>
                                          </p:val>
                                        </p:tav>
                                        <p:tav tm="100000">
                                          <p:val>
                                            <p:strVal val="#ppt_x"/>
                                          </p:val>
                                        </p:tav>
                                      </p:tavLst>
                                    </p:anim>
                                    <p:anim calcmode="lin" valueType="num">
                                      <p:cBhvr additive="base">
                                        <p:cTn id="29" dur="500" fill="hold"/>
                                        <p:tgtEl>
                                          <p:spTgt spid="14542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1454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1" grpId="0"/>
      <p:bldP spid="145413" grpId="0" autoUpdateAnimBg="0"/>
      <p:bldP spid="145414" grpId="0" autoUpdateAnimBg="0"/>
      <p:bldP spid="145416" grpId="0" autoUpdateAnimBg="0"/>
      <p:bldP spid="145418" grpId="0" animBg="1" autoUpdateAnimBg="0"/>
      <p:bldP spid="145421"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r>
              <a:rPr lang="en-US" smtClean="0"/>
              <a:t>Boiling Point on Mt. Everest</a:t>
            </a:r>
          </a:p>
        </p:txBody>
      </p:sp>
      <p:pic>
        <p:nvPicPr>
          <p:cNvPr id="117763" name="Picture 3" descr="Vapor Pressure - Boiling Point (BW)"/>
          <p:cNvPicPr>
            <a:picLocks noChangeAspect="1" noChangeArrowheads="1"/>
          </p:cNvPicPr>
          <p:nvPr/>
        </p:nvPicPr>
        <p:blipFill>
          <a:blip r:embed="rId4" cstate="print">
            <a:lum contrast="14000"/>
          </a:blip>
          <a:srcRect/>
          <a:stretch>
            <a:fillRect/>
          </a:stretch>
        </p:blipFill>
        <p:spPr bwMode="auto">
          <a:xfrm>
            <a:off x="3657600" y="2514600"/>
            <a:ext cx="5486400" cy="3560763"/>
          </a:xfrm>
          <a:prstGeom prst="rect">
            <a:avLst/>
          </a:prstGeom>
          <a:noFill/>
          <a:ln w="9525">
            <a:noFill/>
            <a:miter lim="800000"/>
            <a:headEnd/>
            <a:tailEnd/>
          </a:ln>
        </p:spPr>
      </p:pic>
      <p:sp>
        <p:nvSpPr>
          <p:cNvPr id="146436" name="Text Box 4"/>
          <p:cNvSpPr txBox="1">
            <a:spLocks noChangeArrowheads="1"/>
          </p:cNvSpPr>
          <p:nvPr/>
        </p:nvSpPr>
        <p:spPr bwMode="auto">
          <a:xfrm>
            <a:off x="381000" y="1676400"/>
            <a:ext cx="4692650" cy="1069975"/>
          </a:xfrm>
          <a:prstGeom prst="rect">
            <a:avLst/>
          </a:prstGeom>
          <a:noFill/>
          <a:ln w="9525">
            <a:noFill/>
            <a:miter lim="800000"/>
            <a:headEnd/>
            <a:tailEnd/>
          </a:ln>
        </p:spPr>
        <p:txBody>
          <a:bodyPr wrap="none">
            <a:spAutoFit/>
          </a:bodyPr>
          <a:lstStyle/>
          <a:p>
            <a:pPr algn="l"/>
            <a:r>
              <a:rPr lang="en-US" sz="1600" b="1"/>
              <a:t>Water exerts a vapor pressure of 101.3 kPa at </a:t>
            </a:r>
          </a:p>
          <a:p>
            <a:pPr algn="l"/>
            <a:r>
              <a:rPr lang="en-US" sz="1600" b="1"/>
              <a:t>a temperature of 100 </a:t>
            </a:r>
            <a:r>
              <a:rPr lang="en-US" sz="1600" b="1" baseline="30000"/>
              <a:t>o</a:t>
            </a:r>
            <a:r>
              <a:rPr lang="en-US" sz="1600" b="1"/>
              <a:t>C.  This is defined as its </a:t>
            </a:r>
          </a:p>
          <a:p>
            <a:pPr algn="l"/>
            <a:r>
              <a:rPr lang="en-US" sz="1600" b="1"/>
              <a:t>normal boiling point:</a:t>
            </a:r>
          </a:p>
          <a:p>
            <a:pPr algn="l"/>
            <a:r>
              <a:rPr lang="en-US" sz="1600" b="1"/>
              <a:t>   ‘vapor pressure  =  atmospheric pressure’</a:t>
            </a:r>
          </a:p>
        </p:txBody>
      </p:sp>
      <p:sp>
        <p:nvSpPr>
          <p:cNvPr id="146439" name="Line 7"/>
          <p:cNvSpPr>
            <a:spLocks noChangeShapeType="1"/>
          </p:cNvSpPr>
          <p:nvPr/>
        </p:nvSpPr>
        <p:spPr bwMode="auto">
          <a:xfrm>
            <a:off x="5410200" y="2971800"/>
            <a:ext cx="3200400" cy="0"/>
          </a:xfrm>
          <a:prstGeom prst="line">
            <a:avLst/>
          </a:prstGeom>
          <a:noFill/>
          <a:ln w="38100">
            <a:solidFill>
              <a:srgbClr val="0000FF"/>
            </a:solidFill>
            <a:round/>
            <a:headEnd/>
            <a:tailEnd/>
          </a:ln>
        </p:spPr>
        <p:txBody>
          <a:bodyPr/>
          <a:lstStyle/>
          <a:p>
            <a:endParaRPr lang="en-US"/>
          </a:p>
        </p:txBody>
      </p:sp>
      <p:sp>
        <p:nvSpPr>
          <p:cNvPr id="146440" name="Line 8"/>
          <p:cNvSpPr>
            <a:spLocks noChangeShapeType="1"/>
          </p:cNvSpPr>
          <p:nvPr/>
        </p:nvSpPr>
        <p:spPr bwMode="auto">
          <a:xfrm flipV="1">
            <a:off x="8610600" y="2971800"/>
            <a:ext cx="0" cy="2438400"/>
          </a:xfrm>
          <a:prstGeom prst="line">
            <a:avLst/>
          </a:prstGeom>
          <a:noFill/>
          <a:ln w="28575">
            <a:solidFill>
              <a:srgbClr val="0000FF"/>
            </a:solidFill>
            <a:round/>
            <a:headEnd/>
            <a:tailEnd/>
          </a:ln>
        </p:spPr>
        <p:txBody>
          <a:bodyPr/>
          <a:lstStyle/>
          <a:p>
            <a:endParaRPr lang="en-US"/>
          </a:p>
        </p:txBody>
      </p:sp>
      <p:sp>
        <p:nvSpPr>
          <p:cNvPr id="146441" name="Text Box 9"/>
          <p:cNvSpPr txBox="1">
            <a:spLocks noChangeArrowheads="1"/>
          </p:cNvSpPr>
          <p:nvPr/>
        </p:nvSpPr>
        <p:spPr bwMode="auto">
          <a:xfrm>
            <a:off x="457200" y="5943600"/>
            <a:ext cx="4368800" cy="581025"/>
          </a:xfrm>
          <a:prstGeom prst="rect">
            <a:avLst/>
          </a:prstGeom>
          <a:noFill/>
          <a:ln w="9525">
            <a:noFill/>
            <a:miter lim="800000"/>
            <a:headEnd/>
            <a:tailEnd/>
          </a:ln>
        </p:spPr>
        <p:txBody>
          <a:bodyPr wrap="none">
            <a:spAutoFit/>
          </a:bodyPr>
          <a:lstStyle/>
          <a:p>
            <a:pPr algn="l"/>
            <a:r>
              <a:rPr lang="en-US" sz="1600" b="1"/>
              <a:t>x kPa = 253 mm Hg </a:t>
            </a:r>
            <a:r>
              <a:rPr lang="en-US" sz="1600" b="1" u="sng"/>
              <a:t> (101.3 kPa)  </a:t>
            </a:r>
            <a:r>
              <a:rPr lang="en-US" sz="1600" b="1"/>
              <a:t>=  33.7 kPa</a:t>
            </a:r>
          </a:p>
          <a:p>
            <a:pPr algn="l"/>
            <a:r>
              <a:rPr lang="en-US" sz="1600" b="1"/>
              <a:t>                                  (760 mm Hg)</a:t>
            </a:r>
            <a:endParaRPr lang="en-US" sz="1600" b="1" u="sng"/>
          </a:p>
        </p:txBody>
      </p:sp>
      <p:sp>
        <p:nvSpPr>
          <p:cNvPr id="146443" name="Line 11"/>
          <p:cNvSpPr>
            <a:spLocks noChangeShapeType="1"/>
          </p:cNvSpPr>
          <p:nvPr/>
        </p:nvSpPr>
        <p:spPr bwMode="auto">
          <a:xfrm>
            <a:off x="5410200" y="4648200"/>
            <a:ext cx="2209800" cy="0"/>
          </a:xfrm>
          <a:prstGeom prst="line">
            <a:avLst/>
          </a:prstGeom>
          <a:noFill/>
          <a:ln w="38100">
            <a:solidFill>
              <a:srgbClr val="FF0000"/>
            </a:solidFill>
            <a:round/>
            <a:headEnd/>
            <a:tailEnd/>
          </a:ln>
        </p:spPr>
        <p:txBody>
          <a:bodyPr/>
          <a:lstStyle/>
          <a:p>
            <a:endParaRPr lang="en-US"/>
          </a:p>
        </p:txBody>
      </p:sp>
      <p:sp>
        <p:nvSpPr>
          <p:cNvPr id="146444" name="Line 12"/>
          <p:cNvSpPr>
            <a:spLocks noChangeShapeType="1"/>
          </p:cNvSpPr>
          <p:nvPr/>
        </p:nvSpPr>
        <p:spPr bwMode="auto">
          <a:xfrm>
            <a:off x="7620000" y="4648200"/>
            <a:ext cx="0" cy="762000"/>
          </a:xfrm>
          <a:prstGeom prst="line">
            <a:avLst/>
          </a:prstGeom>
          <a:noFill/>
          <a:ln w="38100">
            <a:solidFill>
              <a:srgbClr val="FF0000"/>
            </a:solidFill>
            <a:round/>
            <a:headEnd/>
            <a:tailEnd type="triangle" w="med" len="med"/>
          </a:ln>
        </p:spPr>
        <p:txBody>
          <a:bodyPr/>
          <a:lstStyle/>
          <a:p>
            <a:endParaRPr lang="en-US"/>
          </a:p>
        </p:txBody>
      </p:sp>
      <p:pic>
        <p:nvPicPr>
          <p:cNvPr id="117770" name="Picture 13" descr="Barometer on Mt"/>
          <p:cNvPicPr>
            <a:picLocks noChangeAspect="1" noChangeArrowheads="1"/>
          </p:cNvPicPr>
          <p:nvPr/>
        </p:nvPicPr>
        <p:blipFill>
          <a:blip r:embed="rId5" cstate="print">
            <a:lum bright="2000" contrast="12000"/>
          </a:blip>
          <a:srcRect l="48529" t="7588" r="5882" b="10464"/>
          <a:stretch>
            <a:fillRect/>
          </a:stretch>
        </p:blipFill>
        <p:spPr bwMode="auto">
          <a:xfrm>
            <a:off x="2819400" y="2743200"/>
            <a:ext cx="1793875" cy="3124200"/>
          </a:xfrm>
          <a:prstGeom prst="rect">
            <a:avLst/>
          </a:prstGeom>
          <a:noFill/>
          <a:ln w="9525">
            <a:noFill/>
            <a:miter lim="800000"/>
            <a:headEnd/>
            <a:tailEnd/>
          </a:ln>
        </p:spPr>
      </p:pic>
      <p:sp>
        <p:nvSpPr>
          <p:cNvPr id="117771" name="AutoShape 15">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3000"/>
                                  </p:stCondLst>
                                  <p:childTnLst>
                                    <p:set>
                                      <p:cBhvr>
                                        <p:cTn id="6" dur="1" fill="hold">
                                          <p:stCondLst>
                                            <p:cond delay="499"/>
                                          </p:stCondLst>
                                        </p:cTn>
                                        <p:tgtEl>
                                          <p:spTgt spid="1464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6439"/>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14644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146441"/>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0" nodeType="afterEffect">
                                  <p:stCondLst>
                                    <p:cond delay="3000"/>
                                  </p:stCondLst>
                                  <p:childTnLst>
                                    <p:set>
                                      <p:cBhvr>
                                        <p:cTn id="20" dur="1" fill="hold">
                                          <p:stCondLst>
                                            <p:cond delay="499"/>
                                          </p:stCondLst>
                                        </p:cTn>
                                        <p:tgtEl>
                                          <p:spTgt spid="146443"/>
                                        </p:tgtEl>
                                        <p:attrNameLst>
                                          <p:attrName>style.visibility</p:attrName>
                                        </p:attrNameLst>
                                      </p:cBhvr>
                                      <p:to>
                                        <p:strVal val="visible"/>
                                      </p:to>
                                    </p:set>
                                  </p:childTnLst>
                                </p:cTn>
                              </p:par>
                            </p:childTnLst>
                          </p:cTn>
                        </p:par>
                        <p:par>
                          <p:cTn id="21" fill="hold">
                            <p:stCondLst>
                              <p:cond delay="4000"/>
                            </p:stCondLst>
                            <p:childTnLst>
                              <p:par>
                                <p:cTn id="22" presetID="1" presetClass="entr" presetSubtype="0" fill="hold" grpId="0" nodeType="afterEffect">
                                  <p:stCondLst>
                                    <p:cond delay="0"/>
                                  </p:stCondLst>
                                  <p:childTnLst>
                                    <p:set>
                                      <p:cBhvr>
                                        <p:cTn id="23" dur="1" fill="hold">
                                          <p:stCondLst>
                                            <p:cond delay="499"/>
                                          </p:stCondLst>
                                        </p:cTn>
                                        <p:tgtEl>
                                          <p:spTgt spid="1464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6" grpId="0" autoUpdateAnimBg="0"/>
      <p:bldP spid="146439" grpId="0" animBg="1"/>
      <p:bldP spid="146440" grpId="0" animBg="1"/>
      <p:bldP spid="146441" grpId="0" autoUpdateAnimBg="0"/>
      <p:bldP spid="146443" grpId="0" animBg="1"/>
      <p:bldP spid="1464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Line 2"/>
          <p:cNvSpPr>
            <a:spLocks noChangeShapeType="1"/>
          </p:cNvSpPr>
          <p:nvPr/>
        </p:nvSpPr>
        <p:spPr bwMode="auto">
          <a:xfrm>
            <a:off x="1066800" y="3200400"/>
            <a:ext cx="3048000" cy="0"/>
          </a:xfrm>
          <a:prstGeom prst="line">
            <a:avLst/>
          </a:prstGeom>
          <a:noFill/>
          <a:ln w="9525">
            <a:solidFill>
              <a:schemeClr val="tx1"/>
            </a:solidFill>
            <a:round/>
            <a:headEnd/>
            <a:tailEnd/>
          </a:ln>
        </p:spPr>
        <p:txBody>
          <a:bodyPr/>
          <a:lstStyle/>
          <a:p>
            <a:endParaRPr lang="en-US"/>
          </a:p>
        </p:txBody>
      </p:sp>
      <p:sp>
        <p:nvSpPr>
          <p:cNvPr id="118787" name="Rectangle 3"/>
          <p:cNvSpPr>
            <a:spLocks noGrp="1" noChangeArrowheads="1"/>
          </p:cNvSpPr>
          <p:nvPr>
            <p:ph type="title"/>
          </p:nvPr>
        </p:nvSpPr>
        <p:spPr/>
        <p:txBody>
          <a:bodyPr/>
          <a:lstStyle/>
          <a:p>
            <a:pPr eaLnBrk="1" hangingPunct="1"/>
            <a:r>
              <a:rPr lang="en-US" smtClean="0"/>
              <a:t>Boiling Point on Mt. Everest</a:t>
            </a:r>
          </a:p>
        </p:txBody>
      </p:sp>
      <p:sp>
        <p:nvSpPr>
          <p:cNvPr id="207876" name="Text Box 4"/>
          <p:cNvSpPr txBox="1">
            <a:spLocks noChangeArrowheads="1"/>
          </p:cNvSpPr>
          <p:nvPr/>
        </p:nvSpPr>
        <p:spPr bwMode="auto">
          <a:xfrm>
            <a:off x="381000" y="1676400"/>
            <a:ext cx="4692650" cy="1069975"/>
          </a:xfrm>
          <a:prstGeom prst="rect">
            <a:avLst/>
          </a:prstGeom>
          <a:noFill/>
          <a:ln w="9525">
            <a:noFill/>
            <a:miter lim="800000"/>
            <a:headEnd/>
            <a:tailEnd/>
          </a:ln>
        </p:spPr>
        <p:txBody>
          <a:bodyPr wrap="none">
            <a:spAutoFit/>
          </a:bodyPr>
          <a:lstStyle/>
          <a:p>
            <a:pPr algn="l"/>
            <a:r>
              <a:rPr lang="en-US" sz="1600" b="1"/>
              <a:t>Water exerts a vapor pressure of 101.3 kPa at </a:t>
            </a:r>
          </a:p>
          <a:p>
            <a:pPr algn="l"/>
            <a:r>
              <a:rPr lang="en-US" sz="1600" b="1"/>
              <a:t>a temperature of 100 </a:t>
            </a:r>
            <a:r>
              <a:rPr lang="en-US" sz="1600" b="1" baseline="30000"/>
              <a:t>o</a:t>
            </a:r>
            <a:r>
              <a:rPr lang="en-US" sz="1600" b="1"/>
              <a:t>C.  This is defined as its </a:t>
            </a:r>
          </a:p>
          <a:p>
            <a:pPr algn="l"/>
            <a:r>
              <a:rPr lang="en-US" sz="1600" b="1"/>
              <a:t>normal boiling point:</a:t>
            </a:r>
          </a:p>
          <a:p>
            <a:pPr algn="l"/>
            <a:r>
              <a:rPr lang="en-US" sz="1600" b="1"/>
              <a:t>   ‘vapor pressure  =  atmospheric pressure’</a:t>
            </a:r>
          </a:p>
        </p:txBody>
      </p:sp>
      <p:sp>
        <p:nvSpPr>
          <p:cNvPr id="207877" name="Line 5"/>
          <p:cNvSpPr>
            <a:spLocks noChangeShapeType="1"/>
          </p:cNvSpPr>
          <p:nvPr/>
        </p:nvSpPr>
        <p:spPr bwMode="auto">
          <a:xfrm>
            <a:off x="1096963" y="3200400"/>
            <a:ext cx="3048000" cy="0"/>
          </a:xfrm>
          <a:prstGeom prst="line">
            <a:avLst/>
          </a:prstGeom>
          <a:noFill/>
          <a:ln w="28575">
            <a:solidFill>
              <a:srgbClr val="0000FF"/>
            </a:solidFill>
            <a:round/>
            <a:headEnd/>
            <a:tailEnd/>
          </a:ln>
        </p:spPr>
        <p:txBody>
          <a:bodyPr/>
          <a:lstStyle/>
          <a:p>
            <a:endParaRPr lang="en-US"/>
          </a:p>
        </p:txBody>
      </p:sp>
      <p:sp>
        <p:nvSpPr>
          <p:cNvPr id="207878" name="Line 6"/>
          <p:cNvSpPr>
            <a:spLocks noChangeShapeType="1"/>
          </p:cNvSpPr>
          <p:nvPr/>
        </p:nvSpPr>
        <p:spPr bwMode="auto">
          <a:xfrm flipV="1">
            <a:off x="4144963" y="3200400"/>
            <a:ext cx="0" cy="2438400"/>
          </a:xfrm>
          <a:prstGeom prst="line">
            <a:avLst/>
          </a:prstGeom>
          <a:noFill/>
          <a:ln w="28575">
            <a:solidFill>
              <a:srgbClr val="0000FF"/>
            </a:solidFill>
            <a:round/>
            <a:headEnd/>
            <a:tailEnd/>
          </a:ln>
        </p:spPr>
        <p:txBody>
          <a:bodyPr/>
          <a:lstStyle/>
          <a:p>
            <a:endParaRPr lang="en-US"/>
          </a:p>
        </p:txBody>
      </p:sp>
      <p:sp>
        <p:nvSpPr>
          <p:cNvPr id="207880" name="Line 8"/>
          <p:cNvSpPr>
            <a:spLocks noChangeShapeType="1"/>
          </p:cNvSpPr>
          <p:nvPr/>
        </p:nvSpPr>
        <p:spPr bwMode="auto">
          <a:xfrm>
            <a:off x="1096963" y="4876800"/>
            <a:ext cx="2209800" cy="0"/>
          </a:xfrm>
          <a:prstGeom prst="line">
            <a:avLst/>
          </a:prstGeom>
          <a:noFill/>
          <a:ln w="38100">
            <a:solidFill>
              <a:srgbClr val="FF0000"/>
            </a:solidFill>
            <a:round/>
            <a:headEnd/>
            <a:tailEnd/>
          </a:ln>
        </p:spPr>
        <p:txBody>
          <a:bodyPr/>
          <a:lstStyle/>
          <a:p>
            <a:endParaRPr lang="en-US"/>
          </a:p>
        </p:txBody>
      </p:sp>
      <p:sp>
        <p:nvSpPr>
          <p:cNvPr id="207881" name="Line 9"/>
          <p:cNvSpPr>
            <a:spLocks noChangeShapeType="1"/>
          </p:cNvSpPr>
          <p:nvPr/>
        </p:nvSpPr>
        <p:spPr bwMode="auto">
          <a:xfrm>
            <a:off x="3306763" y="4876800"/>
            <a:ext cx="0" cy="762000"/>
          </a:xfrm>
          <a:prstGeom prst="line">
            <a:avLst/>
          </a:prstGeom>
          <a:noFill/>
          <a:ln w="38100">
            <a:solidFill>
              <a:srgbClr val="FF0000"/>
            </a:solidFill>
            <a:round/>
            <a:headEnd/>
            <a:tailEnd type="triangle" w="med" len="med"/>
          </a:ln>
        </p:spPr>
        <p:txBody>
          <a:bodyPr/>
          <a:lstStyle/>
          <a:p>
            <a:endParaRPr lang="en-US"/>
          </a:p>
        </p:txBody>
      </p:sp>
      <p:sp>
        <p:nvSpPr>
          <p:cNvPr id="118793" name="AutoShape 11">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18794" name="Line 12"/>
          <p:cNvSpPr>
            <a:spLocks noChangeShapeType="1"/>
          </p:cNvSpPr>
          <p:nvPr/>
        </p:nvSpPr>
        <p:spPr bwMode="auto">
          <a:xfrm>
            <a:off x="1096963" y="3200400"/>
            <a:ext cx="0" cy="2438400"/>
          </a:xfrm>
          <a:prstGeom prst="line">
            <a:avLst/>
          </a:prstGeom>
          <a:noFill/>
          <a:ln w="9525">
            <a:solidFill>
              <a:schemeClr val="tx1"/>
            </a:solidFill>
            <a:round/>
            <a:headEnd/>
            <a:tailEnd/>
          </a:ln>
        </p:spPr>
        <p:txBody>
          <a:bodyPr/>
          <a:lstStyle/>
          <a:p>
            <a:endParaRPr lang="en-US"/>
          </a:p>
        </p:txBody>
      </p:sp>
      <p:sp>
        <p:nvSpPr>
          <p:cNvPr id="118795" name="Line 13"/>
          <p:cNvSpPr>
            <a:spLocks noChangeShapeType="1"/>
          </p:cNvSpPr>
          <p:nvPr/>
        </p:nvSpPr>
        <p:spPr bwMode="auto">
          <a:xfrm>
            <a:off x="1401763" y="3200400"/>
            <a:ext cx="0" cy="2438400"/>
          </a:xfrm>
          <a:prstGeom prst="line">
            <a:avLst/>
          </a:prstGeom>
          <a:noFill/>
          <a:ln w="9525">
            <a:solidFill>
              <a:schemeClr val="tx1"/>
            </a:solidFill>
            <a:round/>
            <a:headEnd/>
            <a:tailEnd/>
          </a:ln>
        </p:spPr>
        <p:txBody>
          <a:bodyPr/>
          <a:lstStyle/>
          <a:p>
            <a:endParaRPr lang="en-US"/>
          </a:p>
        </p:txBody>
      </p:sp>
      <p:sp>
        <p:nvSpPr>
          <p:cNvPr id="118796" name="Line 14"/>
          <p:cNvSpPr>
            <a:spLocks noChangeShapeType="1"/>
          </p:cNvSpPr>
          <p:nvPr/>
        </p:nvSpPr>
        <p:spPr bwMode="auto">
          <a:xfrm>
            <a:off x="1706563" y="3200400"/>
            <a:ext cx="0" cy="2438400"/>
          </a:xfrm>
          <a:prstGeom prst="line">
            <a:avLst/>
          </a:prstGeom>
          <a:noFill/>
          <a:ln w="9525">
            <a:solidFill>
              <a:schemeClr val="tx1"/>
            </a:solidFill>
            <a:round/>
            <a:headEnd/>
            <a:tailEnd/>
          </a:ln>
        </p:spPr>
        <p:txBody>
          <a:bodyPr/>
          <a:lstStyle/>
          <a:p>
            <a:endParaRPr lang="en-US"/>
          </a:p>
        </p:txBody>
      </p:sp>
      <p:sp>
        <p:nvSpPr>
          <p:cNvPr id="118797" name="Line 15"/>
          <p:cNvSpPr>
            <a:spLocks noChangeShapeType="1"/>
          </p:cNvSpPr>
          <p:nvPr/>
        </p:nvSpPr>
        <p:spPr bwMode="auto">
          <a:xfrm>
            <a:off x="2011363" y="3200400"/>
            <a:ext cx="0" cy="2438400"/>
          </a:xfrm>
          <a:prstGeom prst="line">
            <a:avLst/>
          </a:prstGeom>
          <a:noFill/>
          <a:ln w="9525">
            <a:solidFill>
              <a:schemeClr val="tx1"/>
            </a:solidFill>
            <a:round/>
            <a:headEnd/>
            <a:tailEnd/>
          </a:ln>
        </p:spPr>
        <p:txBody>
          <a:bodyPr/>
          <a:lstStyle/>
          <a:p>
            <a:endParaRPr lang="en-US"/>
          </a:p>
        </p:txBody>
      </p:sp>
      <p:sp>
        <p:nvSpPr>
          <p:cNvPr id="118798" name="Line 16"/>
          <p:cNvSpPr>
            <a:spLocks noChangeShapeType="1"/>
          </p:cNvSpPr>
          <p:nvPr/>
        </p:nvSpPr>
        <p:spPr bwMode="auto">
          <a:xfrm>
            <a:off x="2316163" y="3200400"/>
            <a:ext cx="0" cy="2438400"/>
          </a:xfrm>
          <a:prstGeom prst="line">
            <a:avLst/>
          </a:prstGeom>
          <a:noFill/>
          <a:ln w="9525">
            <a:solidFill>
              <a:schemeClr val="tx1"/>
            </a:solidFill>
            <a:round/>
            <a:headEnd/>
            <a:tailEnd/>
          </a:ln>
        </p:spPr>
        <p:txBody>
          <a:bodyPr/>
          <a:lstStyle/>
          <a:p>
            <a:endParaRPr lang="en-US"/>
          </a:p>
        </p:txBody>
      </p:sp>
      <p:sp>
        <p:nvSpPr>
          <p:cNvPr id="118799" name="Line 17"/>
          <p:cNvSpPr>
            <a:spLocks noChangeShapeType="1"/>
          </p:cNvSpPr>
          <p:nvPr/>
        </p:nvSpPr>
        <p:spPr bwMode="auto">
          <a:xfrm>
            <a:off x="2620963" y="3200400"/>
            <a:ext cx="0" cy="2438400"/>
          </a:xfrm>
          <a:prstGeom prst="line">
            <a:avLst/>
          </a:prstGeom>
          <a:noFill/>
          <a:ln w="9525">
            <a:solidFill>
              <a:schemeClr val="tx1"/>
            </a:solidFill>
            <a:round/>
            <a:headEnd/>
            <a:tailEnd/>
          </a:ln>
        </p:spPr>
        <p:txBody>
          <a:bodyPr/>
          <a:lstStyle/>
          <a:p>
            <a:endParaRPr lang="en-US"/>
          </a:p>
        </p:txBody>
      </p:sp>
      <p:sp>
        <p:nvSpPr>
          <p:cNvPr id="118800" name="Line 18"/>
          <p:cNvSpPr>
            <a:spLocks noChangeShapeType="1"/>
          </p:cNvSpPr>
          <p:nvPr/>
        </p:nvSpPr>
        <p:spPr bwMode="auto">
          <a:xfrm>
            <a:off x="2925763" y="3200400"/>
            <a:ext cx="0" cy="2438400"/>
          </a:xfrm>
          <a:prstGeom prst="line">
            <a:avLst/>
          </a:prstGeom>
          <a:noFill/>
          <a:ln w="9525">
            <a:solidFill>
              <a:schemeClr val="tx1"/>
            </a:solidFill>
            <a:round/>
            <a:headEnd/>
            <a:tailEnd/>
          </a:ln>
        </p:spPr>
        <p:txBody>
          <a:bodyPr/>
          <a:lstStyle/>
          <a:p>
            <a:endParaRPr lang="en-US"/>
          </a:p>
        </p:txBody>
      </p:sp>
      <p:sp>
        <p:nvSpPr>
          <p:cNvPr id="118801" name="Line 19"/>
          <p:cNvSpPr>
            <a:spLocks noChangeShapeType="1"/>
          </p:cNvSpPr>
          <p:nvPr/>
        </p:nvSpPr>
        <p:spPr bwMode="auto">
          <a:xfrm>
            <a:off x="3230563" y="3200400"/>
            <a:ext cx="0" cy="2438400"/>
          </a:xfrm>
          <a:prstGeom prst="line">
            <a:avLst/>
          </a:prstGeom>
          <a:noFill/>
          <a:ln w="9525">
            <a:solidFill>
              <a:schemeClr val="tx1"/>
            </a:solidFill>
            <a:round/>
            <a:headEnd/>
            <a:tailEnd/>
          </a:ln>
        </p:spPr>
        <p:txBody>
          <a:bodyPr/>
          <a:lstStyle/>
          <a:p>
            <a:endParaRPr lang="en-US"/>
          </a:p>
        </p:txBody>
      </p:sp>
      <p:sp>
        <p:nvSpPr>
          <p:cNvPr id="118802" name="Line 20"/>
          <p:cNvSpPr>
            <a:spLocks noChangeShapeType="1"/>
          </p:cNvSpPr>
          <p:nvPr/>
        </p:nvSpPr>
        <p:spPr bwMode="auto">
          <a:xfrm>
            <a:off x="3535363" y="3200400"/>
            <a:ext cx="0" cy="2438400"/>
          </a:xfrm>
          <a:prstGeom prst="line">
            <a:avLst/>
          </a:prstGeom>
          <a:noFill/>
          <a:ln w="9525">
            <a:solidFill>
              <a:schemeClr val="tx1"/>
            </a:solidFill>
            <a:round/>
            <a:headEnd/>
            <a:tailEnd/>
          </a:ln>
        </p:spPr>
        <p:txBody>
          <a:bodyPr/>
          <a:lstStyle/>
          <a:p>
            <a:endParaRPr lang="en-US"/>
          </a:p>
        </p:txBody>
      </p:sp>
      <p:sp>
        <p:nvSpPr>
          <p:cNvPr id="118803" name="Line 21"/>
          <p:cNvSpPr>
            <a:spLocks noChangeShapeType="1"/>
          </p:cNvSpPr>
          <p:nvPr/>
        </p:nvSpPr>
        <p:spPr bwMode="auto">
          <a:xfrm>
            <a:off x="3840163" y="3200400"/>
            <a:ext cx="0" cy="2438400"/>
          </a:xfrm>
          <a:prstGeom prst="line">
            <a:avLst/>
          </a:prstGeom>
          <a:noFill/>
          <a:ln w="9525">
            <a:solidFill>
              <a:schemeClr val="tx1"/>
            </a:solidFill>
            <a:round/>
            <a:headEnd/>
            <a:tailEnd/>
          </a:ln>
        </p:spPr>
        <p:txBody>
          <a:bodyPr/>
          <a:lstStyle/>
          <a:p>
            <a:endParaRPr lang="en-US"/>
          </a:p>
        </p:txBody>
      </p:sp>
      <p:sp>
        <p:nvSpPr>
          <p:cNvPr id="118804" name="Line 22"/>
          <p:cNvSpPr>
            <a:spLocks noChangeShapeType="1"/>
          </p:cNvSpPr>
          <p:nvPr/>
        </p:nvSpPr>
        <p:spPr bwMode="auto">
          <a:xfrm>
            <a:off x="4144963" y="3200400"/>
            <a:ext cx="0" cy="2438400"/>
          </a:xfrm>
          <a:prstGeom prst="line">
            <a:avLst/>
          </a:prstGeom>
          <a:noFill/>
          <a:ln w="9525">
            <a:solidFill>
              <a:schemeClr val="tx1"/>
            </a:solidFill>
            <a:round/>
            <a:headEnd/>
            <a:tailEnd/>
          </a:ln>
        </p:spPr>
        <p:txBody>
          <a:bodyPr/>
          <a:lstStyle/>
          <a:p>
            <a:endParaRPr lang="en-US"/>
          </a:p>
        </p:txBody>
      </p:sp>
      <p:sp>
        <p:nvSpPr>
          <p:cNvPr id="118805" name="Line 23"/>
          <p:cNvSpPr>
            <a:spLocks noChangeShapeType="1"/>
          </p:cNvSpPr>
          <p:nvPr/>
        </p:nvSpPr>
        <p:spPr bwMode="auto">
          <a:xfrm>
            <a:off x="1096963" y="5334000"/>
            <a:ext cx="3048000" cy="0"/>
          </a:xfrm>
          <a:prstGeom prst="line">
            <a:avLst/>
          </a:prstGeom>
          <a:noFill/>
          <a:ln w="9525">
            <a:solidFill>
              <a:schemeClr val="tx1"/>
            </a:solidFill>
            <a:round/>
            <a:headEnd/>
            <a:tailEnd/>
          </a:ln>
        </p:spPr>
        <p:txBody>
          <a:bodyPr/>
          <a:lstStyle/>
          <a:p>
            <a:endParaRPr lang="en-US"/>
          </a:p>
        </p:txBody>
      </p:sp>
      <p:sp>
        <p:nvSpPr>
          <p:cNvPr id="118806" name="Line 24"/>
          <p:cNvSpPr>
            <a:spLocks noChangeShapeType="1"/>
          </p:cNvSpPr>
          <p:nvPr/>
        </p:nvSpPr>
        <p:spPr bwMode="auto">
          <a:xfrm>
            <a:off x="1096963" y="5638800"/>
            <a:ext cx="3048000" cy="0"/>
          </a:xfrm>
          <a:prstGeom prst="line">
            <a:avLst/>
          </a:prstGeom>
          <a:noFill/>
          <a:ln w="9525">
            <a:solidFill>
              <a:schemeClr val="tx1"/>
            </a:solidFill>
            <a:round/>
            <a:headEnd/>
            <a:tailEnd/>
          </a:ln>
        </p:spPr>
        <p:txBody>
          <a:bodyPr/>
          <a:lstStyle/>
          <a:p>
            <a:endParaRPr lang="en-US"/>
          </a:p>
        </p:txBody>
      </p:sp>
      <p:sp>
        <p:nvSpPr>
          <p:cNvPr id="118807" name="Line 25"/>
          <p:cNvSpPr>
            <a:spLocks noChangeShapeType="1"/>
          </p:cNvSpPr>
          <p:nvPr/>
        </p:nvSpPr>
        <p:spPr bwMode="auto">
          <a:xfrm>
            <a:off x="1096963" y="5029200"/>
            <a:ext cx="3048000" cy="0"/>
          </a:xfrm>
          <a:prstGeom prst="line">
            <a:avLst/>
          </a:prstGeom>
          <a:noFill/>
          <a:ln w="9525">
            <a:solidFill>
              <a:schemeClr val="tx1"/>
            </a:solidFill>
            <a:round/>
            <a:headEnd/>
            <a:tailEnd/>
          </a:ln>
        </p:spPr>
        <p:txBody>
          <a:bodyPr/>
          <a:lstStyle/>
          <a:p>
            <a:endParaRPr lang="en-US"/>
          </a:p>
        </p:txBody>
      </p:sp>
      <p:sp>
        <p:nvSpPr>
          <p:cNvPr id="118808" name="Line 26"/>
          <p:cNvSpPr>
            <a:spLocks noChangeShapeType="1"/>
          </p:cNvSpPr>
          <p:nvPr/>
        </p:nvSpPr>
        <p:spPr bwMode="auto">
          <a:xfrm>
            <a:off x="1096963" y="4724400"/>
            <a:ext cx="3048000" cy="0"/>
          </a:xfrm>
          <a:prstGeom prst="line">
            <a:avLst/>
          </a:prstGeom>
          <a:noFill/>
          <a:ln w="9525">
            <a:solidFill>
              <a:schemeClr val="tx1"/>
            </a:solidFill>
            <a:round/>
            <a:headEnd/>
            <a:tailEnd/>
          </a:ln>
        </p:spPr>
        <p:txBody>
          <a:bodyPr/>
          <a:lstStyle/>
          <a:p>
            <a:endParaRPr lang="en-US"/>
          </a:p>
        </p:txBody>
      </p:sp>
      <p:sp>
        <p:nvSpPr>
          <p:cNvPr id="118809" name="Line 27"/>
          <p:cNvSpPr>
            <a:spLocks noChangeShapeType="1"/>
          </p:cNvSpPr>
          <p:nvPr/>
        </p:nvSpPr>
        <p:spPr bwMode="auto">
          <a:xfrm>
            <a:off x="1096963" y="4419600"/>
            <a:ext cx="3048000" cy="0"/>
          </a:xfrm>
          <a:prstGeom prst="line">
            <a:avLst/>
          </a:prstGeom>
          <a:noFill/>
          <a:ln w="9525">
            <a:solidFill>
              <a:schemeClr val="tx1"/>
            </a:solidFill>
            <a:round/>
            <a:headEnd/>
            <a:tailEnd/>
          </a:ln>
        </p:spPr>
        <p:txBody>
          <a:bodyPr/>
          <a:lstStyle/>
          <a:p>
            <a:endParaRPr lang="en-US"/>
          </a:p>
        </p:txBody>
      </p:sp>
      <p:sp>
        <p:nvSpPr>
          <p:cNvPr id="118810" name="Line 28"/>
          <p:cNvSpPr>
            <a:spLocks noChangeShapeType="1"/>
          </p:cNvSpPr>
          <p:nvPr/>
        </p:nvSpPr>
        <p:spPr bwMode="auto">
          <a:xfrm>
            <a:off x="1096963" y="4114800"/>
            <a:ext cx="3048000" cy="0"/>
          </a:xfrm>
          <a:prstGeom prst="line">
            <a:avLst/>
          </a:prstGeom>
          <a:noFill/>
          <a:ln w="9525">
            <a:solidFill>
              <a:schemeClr val="tx1"/>
            </a:solidFill>
            <a:round/>
            <a:headEnd/>
            <a:tailEnd/>
          </a:ln>
        </p:spPr>
        <p:txBody>
          <a:bodyPr/>
          <a:lstStyle/>
          <a:p>
            <a:endParaRPr lang="en-US"/>
          </a:p>
        </p:txBody>
      </p:sp>
      <p:sp>
        <p:nvSpPr>
          <p:cNvPr id="118811" name="Line 29"/>
          <p:cNvSpPr>
            <a:spLocks noChangeShapeType="1"/>
          </p:cNvSpPr>
          <p:nvPr/>
        </p:nvSpPr>
        <p:spPr bwMode="auto">
          <a:xfrm>
            <a:off x="1096963" y="3810000"/>
            <a:ext cx="3048000" cy="0"/>
          </a:xfrm>
          <a:prstGeom prst="line">
            <a:avLst/>
          </a:prstGeom>
          <a:noFill/>
          <a:ln w="9525">
            <a:solidFill>
              <a:schemeClr val="tx1"/>
            </a:solidFill>
            <a:round/>
            <a:headEnd/>
            <a:tailEnd/>
          </a:ln>
        </p:spPr>
        <p:txBody>
          <a:bodyPr/>
          <a:lstStyle/>
          <a:p>
            <a:endParaRPr lang="en-US"/>
          </a:p>
        </p:txBody>
      </p:sp>
      <p:sp>
        <p:nvSpPr>
          <p:cNvPr id="118812" name="Line 30"/>
          <p:cNvSpPr>
            <a:spLocks noChangeShapeType="1"/>
          </p:cNvSpPr>
          <p:nvPr/>
        </p:nvSpPr>
        <p:spPr bwMode="auto">
          <a:xfrm>
            <a:off x="1096963" y="3505200"/>
            <a:ext cx="3048000" cy="0"/>
          </a:xfrm>
          <a:prstGeom prst="line">
            <a:avLst/>
          </a:prstGeom>
          <a:noFill/>
          <a:ln w="9525">
            <a:solidFill>
              <a:schemeClr val="tx1"/>
            </a:solidFill>
            <a:round/>
            <a:headEnd/>
            <a:tailEnd/>
          </a:ln>
        </p:spPr>
        <p:txBody>
          <a:bodyPr/>
          <a:lstStyle/>
          <a:p>
            <a:endParaRPr lang="en-US"/>
          </a:p>
        </p:txBody>
      </p:sp>
      <p:sp>
        <p:nvSpPr>
          <p:cNvPr id="118813" name="Freeform 31"/>
          <p:cNvSpPr>
            <a:spLocks/>
          </p:cNvSpPr>
          <p:nvPr/>
        </p:nvSpPr>
        <p:spPr bwMode="auto">
          <a:xfrm>
            <a:off x="1096963" y="3200400"/>
            <a:ext cx="1833562" cy="2209800"/>
          </a:xfrm>
          <a:custGeom>
            <a:avLst/>
            <a:gdLst>
              <a:gd name="T0" fmla="*/ 0 w 1155"/>
              <a:gd name="T1" fmla="*/ 2209800 h 1392"/>
              <a:gd name="T2" fmla="*/ 361950 w 1155"/>
              <a:gd name="T3" fmla="*/ 2081213 h 1392"/>
              <a:gd name="T4" fmla="*/ 700087 w 1155"/>
              <a:gd name="T5" fmla="*/ 1879600 h 1392"/>
              <a:gd name="T6" fmla="*/ 1144587 w 1155"/>
              <a:gd name="T7" fmla="*/ 1504950 h 1392"/>
              <a:gd name="T8" fmla="*/ 1554162 w 1155"/>
              <a:gd name="T9" fmla="*/ 857250 h 1392"/>
              <a:gd name="T10" fmla="*/ 1833562 w 1155"/>
              <a:gd name="T11" fmla="*/ 0 h 1392"/>
              <a:gd name="T12" fmla="*/ 0 60000 65536"/>
              <a:gd name="T13" fmla="*/ 0 60000 65536"/>
              <a:gd name="T14" fmla="*/ 0 60000 65536"/>
              <a:gd name="T15" fmla="*/ 0 60000 65536"/>
              <a:gd name="T16" fmla="*/ 0 60000 65536"/>
              <a:gd name="T17" fmla="*/ 0 60000 65536"/>
              <a:gd name="T18" fmla="*/ 0 w 1155"/>
              <a:gd name="T19" fmla="*/ 0 h 1392"/>
              <a:gd name="T20" fmla="*/ 1155 w 1155"/>
              <a:gd name="T21" fmla="*/ 1392 h 1392"/>
            </a:gdLst>
            <a:ahLst/>
            <a:cxnLst>
              <a:cxn ang="T12">
                <a:pos x="T0" y="T1"/>
              </a:cxn>
              <a:cxn ang="T13">
                <a:pos x="T2" y="T3"/>
              </a:cxn>
              <a:cxn ang="T14">
                <a:pos x="T4" y="T5"/>
              </a:cxn>
              <a:cxn ang="T15">
                <a:pos x="T6" y="T7"/>
              </a:cxn>
              <a:cxn ang="T16">
                <a:pos x="T8" y="T9"/>
              </a:cxn>
              <a:cxn ang="T17">
                <a:pos x="T10" y="T11"/>
              </a:cxn>
            </a:cxnLst>
            <a:rect l="T18" t="T19" r="T20" b="T21"/>
            <a:pathLst>
              <a:path w="1155" h="1392">
                <a:moveTo>
                  <a:pt x="0" y="1392"/>
                </a:moveTo>
                <a:cubicBezTo>
                  <a:pt x="38" y="1379"/>
                  <a:pt x="155" y="1346"/>
                  <a:pt x="228" y="1311"/>
                </a:cubicBezTo>
                <a:cubicBezTo>
                  <a:pt x="301" y="1276"/>
                  <a:pt x="359" y="1244"/>
                  <a:pt x="441" y="1184"/>
                </a:cubicBezTo>
                <a:cubicBezTo>
                  <a:pt x="523" y="1124"/>
                  <a:pt x="631" y="1055"/>
                  <a:pt x="721" y="948"/>
                </a:cubicBezTo>
                <a:cubicBezTo>
                  <a:pt x="811" y="841"/>
                  <a:pt x="907" y="698"/>
                  <a:pt x="979" y="540"/>
                </a:cubicBezTo>
                <a:cubicBezTo>
                  <a:pt x="1051" y="382"/>
                  <a:pt x="1118" y="113"/>
                  <a:pt x="1155" y="0"/>
                </a:cubicBezTo>
              </a:path>
            </a:pathLst>
          </a:custGeom>
          <a:noFill/>
          <a:ln w="19050">
            <a:solidFill>
              <a:schemeClr val="tx1"/>
            </a:solidFill>
            <a:round/>
            <a:headEnd/>
            <a:tailEnd/>
          </a:ln>
        </p:spPr>
        <p:txBody>
          <a:bodyPr/>
          <a:lstStyle/>
          <a:p>
            <a:endParaRPr lang="en-US"/>
          </a:p>
        </p:txBody>
      </p:sp>
      <p:sp>
        <p:nvSpPr>
          <p:cNvPr id="118814" name="Freeform 32"/>
          <p:cNvSpPr>
            <a:spLocks/>
          </p:cNvSpPr>
          <p:nvPr/>
        </p:nvSpPr>
        <p:spPr bwMode="auto">
          <a:xfrm>
            <a:off x="1096963" y="3205163"/>
            <a:ext cx="2433637" cy="2281237"/>
          </a:xfrm>
          <a:custGeom>
            <a:avLst/>
            <a:gdLst>
              <a:gd name="T0" fmla="*/ 0 w 1533"/>
              <a:gd name="T1" fmla="*/ 2281237 h 1437"/>
              <a:gd name="T2" fmla="*/ 741362 w 1533"/>
              <a:gd name="T3" fmla="*/ 2178050 h 1437"/>
              <a:gd name="T4" fmla="*/ 1293812 w 1533"/>
              <a:gd name="T5" fmla="*/ 1963737 h 1437"/>
              <a:gd name="T6" fmla="*/ 1755775 w 1533"/>
              <a:gd name="T7" fmla="*/ 1547812 h 1437"/>
              <a:gd name="T8" fmla="*/ 2133600 w 1533"/>
              <a:gd name="T9" fmla="*/ 909637 h 1437"/>
              <a:gd name="T10" fmla="*/ 2433637 w 1533"/>
              <a:gd name="T11" fmla="*/ 0 h 1437"/>
              <a:gd name="T12" fmla="*/ 0 60000 65536"/>
              <a:gd name="T13" fmla="*/ 0 60000 65536"/>
              <a:gd name="T14" fmla="*/ 0 60000 65536"/>
              <a:gd name="T15" fmla="*/ 0 60000 65536"/>
              <a:gd name="T16" fmla="*/ 0 60000 65536"/>
              <a:gd name="T17" fmla="*/ 0 60000 65536"/>
              <a:gd name="T18" fmla="*/ 0 w 1533"/>
              <a:gd name="T19" fmla="*/ 0 h 1437"/>
              <a:gd name="T20" fmla="*/ 1533 w 1533"/>
              <a:gd name="T21" fmla="*/ 1437 h 1437"/>
            </a:gdLst>
            <a:ahLst/>
            <a:cxnLst>
              <a:cxn ang="T12">
                <a:pos x="T0" y="T1"/>
              </a:cxn>
              <a:cxn ang="T13">
                <a:pos x="T2" y="T3"/>
              </a:cxn>
              <a:cxn ang="T14">
                <a:pos x="T4" y="T5"/>
              </a:cxn>
              <a:cxn ang="T15">
                <a:pos x="T6" y="T7"/>
              </a:cxn>
              <a:cxn ang="T16">
                <a:pos x="T8" y="T9"/>
              </a:cxn>
              <a:cxn ang="T17">
                <a:pos x="T10" y="T11"/>
              </a:cxn>
            </a:cxnLst>
            <a:rect l="T18" t="T19" r="T20" b="T21"/>
            <a:pathLst>
              <a:path w="1533" h="1437">
                <a:moveTo>
                  <a:pt x="0" y="1437"/>
                </a:moveTo>
                <a:cubicBezTo>
                  <a:pt x="78" y="1426"/>
                  <a:pt x="331" y="1405"/>
                  <a:pt x="467" y="1372"/>
                </a:cubicBezTo>
                <a:cubicBezTo>
                  <a:pt x="603" y="1339"/>
                  <a:pt x="709" y="1303"/>
                  <a:pt x="815" y="1237"/>
                </a:cubicBezTo>
                <a:cubicBezTo>
                  <a:pt x="921" y="1171"/>
                  <a:pt x="1018" y="1086"/>
                  <a:pt x="1106" y="975"/>
                </a:cubicBezTo>
                <a:cubicBezTo>
                  <a:pt x="1194" y="864"/>
                  <a:pt x="1273" y="735"/>
                  <a:pt x="1344" y="573"/>
                </a:cubicBezTo>
                <a:cubicBezTo>
                  <a:pt x="1415" y="411"/>
                  <a:pt x="1494" y="119"/>
                  <a:pt x="1533" y="0"/>
                </a:cubicBezTo>
              </a:path>
            </a:pathLst>
          </a:custGeom>
          <a:noFill/>
          <a:ln w="19050">
            <a:solidFill>
              <a:schemeClr val="tx1"/>
            </a:solidFill>
            <a:round/>
            <a:headEnd/>
            <a:tailEnd/>
          </a:ln>
        </p:spPr>
        <p:txBody>
          <a:bodyPr/>
          <a:lstStyle/>
          <a:p>
            <a:endParaRPr lang="en-US"/>
          </a:p>
        </p:txBody>
      </p:sp>
      <p:sp>
        <p:nvSpPr>
          <p:cNvPr id="118815" name="Freeform 33"/>
          <p:cNvSpPr>
            <a:spLocks/>
          </p:cNvSpPr>
          <p:nvPr/>
        </p:nvSpPr>
        <p:spPr bwMode="auto">
          <a:xfrm>
            <a:off x="1096963" y="3209925"/>
            <a:ext cx="3043237" cy="2352675"/>
          </a:xfrm>
          <a:custGeom>
            <a:avLst/>
            <a:gdLst>
              <a:gd name="T0" fmla="*/ 0 w 1917"/>
              <a:gd name="T1" fmla="*/ 2352675 h 1482"/>
              <a:gd name="T2" fmla="*/ 527050 w 1917"/>
              <a:gd name="T3" fmla="*/ 2320925 h 1482"/>
              <a:gd name="T4" fmla="*/ 1295400 w 1917"/>
              <a:gd name="T5" fmla="*/ 2200275 h 1482"/>
              <a:gd name="T6" fmla="*/ 2006600 w 1917"/>
              <a:gd name="T7" fmla="*/ 1822450 h 1482"/>
              <a:gd name="T8" fmla="*/ 2509837 w 1917"/>
              <a:gd name="T9" fmla="*/ 1309687 h 1482"/>
              <a:gd name="T10" fmla="*/ 2819400 w 1917"/>
              <a:gd name="T11" fmla="*/ 738187 h 1482"/>
              <a:gd name="T12" fmla="*/ 2976562 w 1917"/>
              <a:gd name="T13" fmla="*/ 314325 h 1482"/>
              <a:gd name="T14" fmla="*/ 3043237 w 1917"/>
              <a:gd name="T15" fmla="*/ 0 h 1482"/>
              <a:gd name="T16" fmla="*/ 0 60000 65536"/>
              <a:gd name="T17" fmla="*/ 0 60000 65536"/>
              <a:gd name="T18" fmla="*/ 0 60000 65536"/>
              <a:gd name="T19" fmla="*/ 0 60000 65536"/>
              <a:gd name="T20" fmla="*/ 0 60000 65536"/>
              <a:gd name="T21" fmla="*/ 0 60000 65536"/>
              <a:gd name="T22" fmla="*/ 0 60000 65536"/>
              <a:gd name="T23" fmla="*/ 0 60000 65536"/>
              <a:gd name="T24" fmla="*/ 0 w 1917"/>
              <a:gd name="T25" fmla="*/ 0 h 1482"/>
              <a:gd name="T26" fmla="*/ 1917 w 1917"/>
              <a:gd name="T27" fmla="*/ 1482 h 14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17" h="1482">
                <a:moveTo>
                  <a:pt x="0" y="1482"/>
                </a:moveTo>
                <a:cubicBezTo>
                  <a:pt x="55" y="1479"/>
                  <a:pt x="196" y="1478"/>
                  <a:pt x="332" y="1462"/>
                </a:cubicBezTo>
                <a:cubicBezTo>
                  <a:pt x="468" y="1446"/>
                  <a:pt x="661" y="1438"/>
                  <a:pt x="816" y="1386"/>
                </a:cubicBezTo>
                <a:cubicBezTo>
                  <a:pt x="971" y="1334"/>
                  <a:pt x="1137" y="1241"/>
                  <a:pt x="1264" y="1148"/>
                </a:cubicBezTo>
                <a:cubicBezTo>
                  <a:pt x="1391" y="1055"/>
                  <a:pt x="1496" y="939"/>
                  <a:pt x="1581" y="825"/>
                </a:cubicBezTo>
                <a:cubicBezTo>
                  <a:pt x="1666" y="711"/>
                  <a:pt x="1727" y="569"/>
                  <a:pt x="1776" y="465"/>
                </a:cubicBezTo>
                <a:cubicBezTo>
                  <a:pt x="1825" y="361"/>
                  <a:pt x="1852" y="275"/>
                  <a:pt x="1875" y="198"/>
                </a:cubicBezTo>
                <a:cubicBezTo>
                  <a:pt x="1898" y="121"/>
                  <a:pt x="1908" y="41"/>
                  <a:pt x="1917" y="0"/>
                </a:cubicBezTo>
              </a:path>
            </a:pathLst>
          </a:custGeom>
          <a:noFill/>
          <a:ln w="19050">
            <a:solidFill>
              <a:srgbClr val="333399"/>
            </a:solidFill>
            <a:round/>
            <a:headEnd/>
            <a:tailEnd/>
          </a:ln>
        </p:spPr>
        <p:txBody>
          <a:bodyPr/>
          <a:lstStyle/>
          <a:p>
            <a:endParaRPr lang="en-US"/>
          </a:p>
        </p:txBody>
      </p:sp>
      <p:sp>
        <p:nvSpPr>
          <p:cNvPr id="118816" name="Text Box 34"/>
          <p:cNvSpPr txBox="1">
            <a:spLocks noChangeArrowheads="1"/>
          </p:cNvSpPr>
          <p:nvPr/>
        </p:nvSpPr>
        <p:spPr bwMode="auto">
          <a:xfrm>
            <a:off x="609600" y="3081338"/>
            <a:ext cx="563563" cy="274637"/>
          </a:xfrm>
          <a:prstGeom prst="rect">
            <a:avLst/>
          </a:prstGeom>
          <a:noFill/>
          <a:ln w="9525">
            <a:noFill/>
            <a:miter lim="800000"/>
            <a:headEnd/>
            <a:tailEnd/>
          </a:ln>
        </p:spPr>
        <p:txBody>
          <a:bodyPr wrap="none">
            <a:spAutoFit/>
          </a:bodyPr>
          <a:lstStyle/>
          <a:p>
            <a:pPr algn="l"/>
            <a:r>
              <a:rPr lang="en-US" b="1"/>
              <a:t>101.3</a:t>
            </a:r>
          </a:p>
        </p:txBody>
      </p:sp>
      <p:sp>
        <p:nvSpPr>
          <p:cNvPr id="118817" name="Text Box 35"/>
          <p:cNvSpPr txBox="1">
            <a:spLocks noChangeArrowheads="1"/>
          </p:cNvSpPr>
          <p:nvPr/>
        </p:nvSpPr>
        <p:spPr bwMode="auto">
          <a:xfrm>
            <a:off x="639763" y="3306763"/>
            <a:ext cx="479425" cy="274637"/>
          </a:xfrm>
          <a:prstGeom prst="rect">
            <a:avLst/>
          </a:prstGeom>
          <a:noFill/>
          <a:ln w="9525">
            <a:noFill/>
            <a:miter lim="800000"/>
            <a:headEnd/>
            <a:tailEnd/>
          </a:ln>
        </p:spPr>
        <p:txBody>
          <a:bodyPr wrap="none">
            <a:spAutoFit/>
          </a:bodyPr>
          <a:lstStyle/>
          <a:p>
            <a:pPr algn="l"/>
            <a:r>
              <a:rPr lang="en-US" b="1"/>
              <a:t>93.3</a:t>
            </a:r>
          </a:p>
        </p:txBody>
      </p:sp>
      <p:sp>
        <p:nvSpPr>
          <p:cNvPr id="118818" name="Text Box 36"/>
          <p:cNvSpPr txBox="1">
            <a:spLocks noChangeArrowheads="1"/>
          </p:cNvSpPr>
          <p:nvPr/>
        </p:nvSpPr>
        <p:spPr bwMode="auto">
          <a:xfrm>
            <a:off x="693738" y="3611563"/>
            <a:ext cx="479425" cy="274637"/>
          </a:xfrm>
          <a:prstGeom prst="rect">
            <a:avLst/>
          </a:prstGeom>
          <a:noFill/>
          <a:ln w="9525">
            <a:noFill/>
            <a:miter lim="800000"/>
            <a:headEnd/>
            <a:tailEnd/>
          </a:ln>
        </p:spPr>
        <p:txBody>
          <a:bodyPr wrap="none">
            <a:spAutoFit/>
          </a:bodyPr>
          <a:lstStyle/>
          <a:p>
            <a:pPr algn="l"/>
            <a:r>
              <a:rPr lang="en-US" b="1"/>
              <a:t>80.0</a:t>
            </a:r>
          </a:p>
        </p:txBody>
      </p:sp>
      <p:sp>
        <p:nvSpPr>
          <p:cNvPr id="118819" name="Text Box 37"/>
          <p:cNvSpPr txBox="1">
            <a:spLocks noChangeArrowheads="1"/>
          </p:cNvSpPr>
          <p:nvPr/>
        </p:nvSpPr>
        <p:spPr bwMode="auto">
          <a:xfrm>
            <a:off x="693738" y="3916363"/>
            <a:ext cx="479425" cy="274637"/>
          </a:xfrm>
          <a:prstGeom prst="rect">
            <a:avLst/>
          </a:prstGeom>
          <a:noFill/>
          <a:ln w="9525">
            <a:noFill/>
            <a:miter lim="800000"/>
            <a:headEnd/>
            <a:tailEnd/>
          </a:ln>
        </p:spPr>
        <p:txBody>
          <a:bodyPr wrap="none">
            <a:spAutoFit/>
          </a:bodyPr>
          <a:lstStyle/>
          <a:p>
            <a:pPr algn="l"/>
            <a:r>
              <a:rPr lang="en-US" b="1"/>
              <a:t>66.6</a:t>
            </a:r>
          </a:p>
        </p:txBody>
      </p:sp>
      <p:sp>
        <p:nvSpPr>
          <p:cNvPr id="118820" name="Text Box 38"/>
          <p:cNvSpPr txBox="1">
            <a:spLocks noChangeArrowheads="1"/>
          </p:cNvSpPr>
          <p:nvPr/>
        </p:nvSpPr>
        <p:spPr bwMode="auto">
          <a:xfrm>
            <a:off x="693738" y="4267200"/>
            <a:ext cx="479425" cy="274638"/>
          </a:xfrm>
          <a:prstGeom prst="rect">
            <a:avLst/>
          </a:prstGeom>
          <a:noFill/>
          <a:ln w="9525">
            <a:noFill/>
            <a:miter lim="800000"/>
            <a:headEnd/>
            <a:tailEnd/>
          </a:ln>
        </p:spPr>
        <p:txBody>
          <a:bodyPr wrap="none">
            <a:spAutoFit/>
          </a:bodyPr>
          <a:lstStyle/>
          <a:p>
            <a:pPr algn="l"/>
            <a:r>
              <a:rPr lang="en-US" b="1"/>
              <a:t>53.3</a:t>
            </a:r>
          </a:p>
        </p:txBody>
      </p:sp>
      <p:sp>
        <p:nvSpPr>
          <p:cNvPr id="118821" name="Text Box 39"/>
          <p:cNvSpPr txBox="1">
            <a:spLocks noChangeArrowheads="1"/>
          </p:cNvSpPr>
          <p:nvPr/>
        </p:nvSpPr>
        <p:spPr bwMode="auto">
          <a:xfrm>
            <a:off x="693738" y="4572000"/>
            <a:ext cx="479425" cy="274638"/>
          </a:xfrm>
          <a:prstGeom prst="rect">
            <a:avLst/>
          </a:prstGeom>
          <a:noFill/>
          <a:ln w="9525">
            <a:noFill/>
            <a:miter lim="800000"/>
            <a:headEnd/>
            <a:tailEnd/>
          </a:ln>
        </p:spPr>
        <p:txBody>
          <a:bodyPr wrap="none">
            <a:spAutoFit/>
          </a:bodyPr>
          <a:lstStyle/>
          <a:p>
            <a:pPr algn="l"/>
            <a:r>
              <a:rPr lang="en-US" b="1"/>
              <a:t>40.0</a:t>
            </a:r>
          </a:p>
        </p:txBody>
      </p:sp>
      <p:sp>
        <p:nvSpPr>
          <p:cNvPr id="118822" name="Text Box 40"/>
          <p:cNvSpPr txBox="1">
            <a:spLocks noChangeArrowheads="1"/>
          </p:cNvSpPr>
          <p:nvPr/>
        </p:nvSpPr>
        <p:spPr bwMode="auto">
          <a:xfrm>
            <a:off x="693738" y="4876800"/>
            <a:ext cx="479425" cy="274638"/>
          </a:xfrm>
          <a:prstGeom prst="rect">
            <a:avLst/>
          </a:prstGeom>
          <a:noFill/>
          <a:ln w="9525">
            <a:noFill/>
            <a:miter lim="800000"/>
            <a:headEnd/>
            <a:tailEnd/>
          </a:ln>
        </p:spPr>
        <p:txBody>
          <a:bodyPr wrap="none">
            <a:spAutoFit/>
          </a:bodyPr>
          <a:lstStyle/>
          <a:p>
            <a:pPr algn="l"/>
            <a:r>
              <a:rPr lang="en-US" b="1"/>
              <a:t>26.7</a:t>
            </a:r>
          </a:p>
        </p:txBody>
      </p:sp>
      <p:sp>
        <p:nvSpPr>
          <p:cNvPr id="118823" name="Text Box 41"/>
          <p:cNvSpPr txBox="1">
            <a:spLocks noChangeArrowheads="1"/>
          </p:cNvSpPr>
          <p:nvPr/>
        </p:nvSpPr>
        <p:spPr bwMode="auto">
          <a:xfrm>
            <a:off x="693738" y="5181600"/>
            <a:ext cx="479425" cy="274638"/>
          </a:xfrm>
          <a:prstGeom prst="rect">
            <a:avLst/>
          </a:prstGeom>
          <a:noFill/>
          <a:ln w="9525">
            <a:noFill/>
            <a:miter lim="800000"/>
            <a:headEnd/>
            <a:tailEnd/>
          </a:ln>
        </p:spPr>
        <p:txBody>
          <a:bodyPr wrap="none">
            <a:spAutoFit/>
          </a:bodyPr>
          <a:lstStyle/>
          <a:p>
            <a:pPr algn="l"/>
            <a:r>
              <a:rPr lang="en-US" b="1"/>
              <a:t>13.3</a:t>
            </a:r>
          </a:p>
        </p:txBody>
      </p:sp>
      <p:sp>
        <p:nvSpPr>
          <p:cNvPr id="118824" name="Text Box 42"/>
          <p:cNvSpPr txBox="1">
            <a:spLocks noChangeArrowheads="1"/>
          </p:cNvSpPr>
          <p:nvPr/>
        </p:nvSpPr>
        <p:spPr bwMode="auto">
          <a:xfrm>
            <a:off x="981075" y="5562600"/>
            <a:ext cx="268288" cy="274638"/>
          </a:xfrm>
          <a:prstGeom prst="rect">
            <a:avLst/>
          </a:prstGeom>
          <a:noFill/>
          <a:ln w="9525">
            <a:noFill/>
            <a:miter lim="800000"/>
            <a:headEnd/>
            <a:tailEnd/>
          </a:ln>
        </p:spPr>
        <p:txBody>
          <a:bodyPr wrap="none">
            <a:spAutoFit/>
          </a:bodyPr>
          <a:lstStyle/>
          <a:p>
            <a:pPr algn="l"/>
            <a:r>
              <a:rPr lang="en-US" b="1"/>
              <a:t>0</a:t>
            </a:r>
          </a:p>
        </p:txBody>
      </p:sp>
      <p:sp>
        <p:nvSpPr>
          <p:cNvPr id="118825" name="Text Box 43"/>
          <p:cNvSpPr txBox="1">
            <a:spLocks noChangeArrowheads="1"/>
          </p:cNvSpPr>
          <p:nvPr/>
        </p:nvSpPr>
        <p:spPr bwMode="auto">
          <a:xfrm>
            <a:off x="1249363" y="5562600"/>
            <a:ext cx="352425" cy="274638"/>
          </a:xfrm>
          <a:prstGeom prst="rect">
            <a:avLst/>
          </a:prstGeom>
          <a:noFill/>
          <a:ln w="9525">
            <a:noFill/>
            <a:miter lim="800000"/>
            <a:headEnd/>
            <a:tailEnd/>
          </a:ln>
        </p:spPr>
        <p:txBody>
          <a:bodyPr wrap="none">
            <a:spAutoFit/>
          </a:bodyPr>
          <a:lstStyle/>
          <a:p>
            <a:pPr algn="l"/>
            <a:r>
              <a:rPr lang="en-US" b="1"/>
              <a:t>10</a:t>
            </a:r>
          </a:p>
        </p:txBody>
      </p:sp>
      <p:sp>
        <p:nvSpPr>
          <p:cNvPr id="118826" name="Text Box 44"/>
          <p:cNvSpPr txBox="1">
            <a:spLocks noChangeArrowheads="1"/>
          </p:cNvSpPr>
          <p:nvPr/>
        </p:nvSpPr>
        <p:spPr bwMode="auto">
          <a:xfrm>
            <a:off x="1582738" y="5562600"/>
            <a:ext cx="352425" cy="274638"/>
          </a:xfrm>
          <a:prstGeom prst="rect">
            <a:avLst/>
          </a:prstGeom>
          <a:noFill/>
          <a:ln w="9525">
            <a:noFill/>
            <a:miter lim="800000"/>
            <a:headEnd/>
            <a:tailEnd/>
          </a:ln>
        </p:spPr>
        <p:txBody>
          <a:bodyPr wrap="none">
            <a:spAutoFit/>
          </a:bodyPr>
          <a:lstStyle/>
          <a:p>
            <a:pPr algn="l"/>
            <a:r>
              <a:rPr lang="en-US" b="1"/>
              <a:t>20</a:t>
            </a:r>
          </a:p>
        </p:txBody>
      </p:sp>
      <p:sp>
        <p:nvSpPr>
          <p:cNvPr id="118827" name="Text Box 45"/>
          <p:cNvSpPr txBox="1">
            <a:spLocks noChangeArrowheads="1"/>
          </p:cNvSpPr>
          <p:nvPr/>
        </p:nvSpPr>
        <p:spPr bwMode="auto">
          <a:xfrm>
            <a:off x="1858963" y="5562600"/>
            <a:ext cx="352425" cy="274638"/>
          </a:xfrm>
          <a:prstGeom prst="rect">
            <a:avLst/>
          </a:prstGeom>
          <a:noFill/>
          <a:ln w="9525">
            <a:noFill/>
            <a:miter lim="800000"/>
            <a:headEnd/>
            <a:tailEnd/>
          </a:ln>
        </p:spPr>
        <p:txBody>
          <a:bodyPr wrap="none">
            <a:spAutoFit/>
          </a:bodyPr>
          <a:lstStyle/>
          <a:p>
            <a:pPr algn="l"/>
            <a:r>
              <a:rPr lang="en-US" b="1"/>
              <a:t>30</a:t>
            </a:r>
          </a:p>
        </p:txBody>
      </p:sp>
      <p:sp>
        <p:nvSpPr>
          <p:cNvPr id="118828" name="Text Box 46"/>
          <p:cNvSpPr txBox="1">
            <a:spLocks noChangeArrowheads="1"/>
          </p:cNvSpPr>
          <p:nvPr/>
        </p:nvSpPr>
        <p:spPr bwMode="auto">
          <a:xfrm>
            <a:off x="2163763" y="5562600"/>
            <a:ext cx="352425" cy="274638"/>
          </a:xfrm>
          <a:prstGeom prst="rect">
            <a:avLst/>
          </a:prstGeom>
          <a:noFill/>
          <a:ln w="9525">
            <a:noFill/>
            <a:miter lim="800000"/>
            <a:headEnd/>
            <a:tailEnd/>
          </a:ln>
        </p:spPr>
        <p:txBody>
          <a:bodyPr wrap="none">
            <a:spAutoFit/>
          </a:bodyPr>
          <a:lstStyle/>
          <a:p>
            <a:pPr algn="l"/>
            <a:r>
              <a:rPr lang="en-US" b="1"/>
              <a:t>40</a:t>
            </a:r>
          </a:p>
        </p:txBody>
      </p:sp>
      <p:sp>
        <p:nvSpPr>
          <p:cNvPr id="118829" name="Text Box 47"/>
          <p:cNvSpPr txBox="1">
            <a:spLocks noChangeArrowheads="1"/>
          </p:cNvSpPr>
          <p:nvPr/>
        </p:nvSpPr>
        <p:spPr bwMode="auto">
          <a:xfrm>
            <a:off x="2468563" y="5562600"/>
            <a:ext cx="352425" cy="274638"/>
          </a:xfrm>
          <a:prstGeom prst="rect">
            <a:avLst/>
          </a:prstGeom>
          <a:noFill/>
          <a:ln w="9525">
            <a:noFill/>
            <a:miter lim="800000"/>
            <a:headEnd/>
            <a:tailEnd/>
          </a:ln>
        </p:spPr>
        <p:txBody>
          <a:bodyPr wrap="none">
            <a:spAutoFit/>
          </a:bodyPr>
          <a:lstStyle/>
          <a:p>
            <a:pPr algn="l"/>
            <a:r>
              <a:rPr lang="en-US" b="1"/>
              <a:t>50</a:t>
            </a:r>
          </a:p>
        </p:txBody>
      </p:sp>
      <p:sp>
        <p:nvSpPr>
          <p:cNvPr id="118830" name="Text Box 48"/>
          <p:cNvSpPr txBox="1">
            <a:spLocks noChangeArrowheads="1"/>
          </p:cNvSpPr>
          <p:nvPr/>
        </p:nvSpPr>
        <p:spPr bwMode="auto">
          <a:xfrm>
            <a:off x="2773363" y="5562600"/>
            <a:ext cx="352425" cy="274638"/>
          </a:xfrm>
          <a:prstGeom prst="rect">
            <a:avLst/>
          </a:prstGeom>
          <a:noFill/>
          <a:ln w="9525">
            <a:noFill/>
            <a:miter lim="800000"/>
            <a:headEnd/>
            <a:tailEnd/>
          </a:ln>
        </p:spPr>
        <p:txBody>
          <a:bodyPr wrap="none">
            <a:spAutoFit/>
          </a:bodyPr>
          <a:lstStyle/>
          <a:p>
            <a:pPr algn="l"/>
            <a:r>
              <a:rPr lang="en-US" b="1"/>
              <a:t>60</a:t>
            </a:r>
          </a:p>
        </p:txBody>
      </p:sp>
      <p:sp>
        <p:nvSpPr>
          <p:cNvPr id="118831" name="Text Box 49"/>
          <p:cNvSpPr txBox="1">
            <a:spLocks noChangeArrowheads="1"/>
          </p:cNvSpPr>
          <p:nvPr/>
        </p:nvSpPr>
        <p:spPr bwMode="auto">
          <a:xfrm>
            <a:off x="3106738" y="5562600"/>
            <a:ext cx="352425" cy="274638"/>
          </a:xfrm>
          <a:prstGeom prst="rect">
            <a:avLst/>
          </a:prstGeom>
          <a:noFill/>
          <a:ln w="9525">
            <a:noFill/>
            <a:miter lim="800000"/>
            <a:headEnd/>
            <a:tailEnd/>
          </a:ln>
        </p:spPr>
        <p:txBody>
          <a:bodyPr wrap="none">
            <a:spAutoFit/>
          </a:bodyPr>
          <a:lstStyle/>
          <a:p>
            <a:pPr algn="l"/>
            <a:r>
              <a:rPr lang="en-US" b="1"/>
              <a:t>70</a:t>
            </a:r>
          </a:p>
        </p:txBody>
      </p:sp>
      <p:sp>
        <p:nvSpPr>
          <p:cNvPr id="118832" name="Text Box 50"/>
          <p:cNvSpPr txBox="1">
            <a:spLocks noChangeArrowheads="1"/>
          </p:cNvSpPr>
          <p:nvPr/>
        </p:nvSpPr>
        <p:spPr bwMode="auto">
          <a:xfrm>
            <a:off x="3382963" y="5562600"/>
            <a:ext cx="352425" cy="274638"/>
          </a:xfrm>
          <a:prstGeom prst="rect">
            <a:avLst/>
          </a:prstGeom>
          <a:noFill/>
          <a:ln w="9525">
            <a:noFill/>
            <a:miter lim="800000"/>
            <a:headEnd/>
            <a:tailEnd/>
          </a:ln>
        </p:spPr>
        <p:txBody>
          <a:bodyPr wrap="none">
            <a:spAutoFit/>
          </a:bodyPr>
          <a:lstStyle/>
          <a:p>
            <a:pPr algn="l"/>
            <a:r>
              <a:rPr lang="en-US" b="1"/>
              <a:t>80</a:t>
            </a:r>
          </a:p>
        </p:txBody>
      </p:sp>
      <p:sp>
        <p:nvSpPr>
          <p:cNvPr id="118833" name="Text Box 51"/>
          <p:cNvSpPr txBox="1">
            <a:spLocks noChangeArrowheads="1"/>
          </p:cNvSpPr>
          <p:nvPr/>
        </p:nvSpPr>
        <p:spPr bwMode="auto">
          <a:xfrm>
            <a:off x="3687763" y="5562600"/>
            <a:ext cx="352425" cy="274638"/>
          </a:xfrm>
          <a:prstGeom prst="rect">
            <a:avLst/>
          </a:prstGeom>
          <a:noFill/>
          <a:ln w="9525">
            <a:noFill/>
            <a:miter lim="800000"/>
            <a:headEnd/>
            <a:tailEnd/>
          </a:ln>
        </p:spPr>
        <p:txBody>
          <a:bodyPr wrap="none">
            <a:spAutoFit/>
          </a:bodyPr>
          <a:lstStyle/>
          <a:p>
            <a:pPr algn="l"/>
            <a:r>
              <a:rPr lang="en-US" b="1"/>
              <a:t>90</a:t>
            </a:r>
          </a:p>
        </p:txBody>
      </p:sp>
      <p:sp>
        <p:nvSpPr>
          <p:cNvPr id="118834" name="Text Box 52"/>
          <p:cNvSpPr txBox="1">
            <a:spLocks noChangeArrowheads="1"/>
          </p:cNvSpPr>
          <p:nvPr/>
        </p:nvSpPr>
        <p:spPr bwMode="auto">
          <a:xfrm>
            <a:off x="3916363" y="5562600"/>
            <a:ext cx="436562" cy="274638"/>
          </a:xfrm>
          <a:prstGeom prst="rect">
            <a:avLst/>
          </a:prstGeom>
          <a:noFill/>
          <a:ln w="9525">
            <a:noFill/>
            <a:miter lim="800000"/>
            <a:headEnd/>
            <a:tailEnd/>
          </a:ln>
        </p:spPr>
        <p:txBody>
          <a:bodyPr wrap="none">
            <a:spAutoFit/>
          </a:bodyPr>
          <a:lstStyle/>
          <a:p>
            <a:pPr algn="l"/>
            <a:r>
              <a:rPr lang="en-US" b="1"/>
              <a:t>100</a:t>
            </a:r>
          </a:p>
        </p:txBody>
      </p:sp>
      <p:sp>
        <p:nvSpPr>
          <p:cNvPr id="118835" name="Text Box 53"/>
          <p:cNvSpPr txBox="1">
            <a:spLocks noChangeArrowheads="1"/>
          </p:cNvSpPr>
          <p:nvPr/>
        </p:nvSpPr>
        <p:spPr bwMode="auto">
          <a:xfrm>
            <a:off x="2620963" y="2971800"/>
            <a:ext cx="650875" cy="274638"/>
          </a:xfrm>
          <a:prstGeom prst="rect">
            <a:avLst/>
          </a:prstGeom>
          <a:noFill/>
          <a:ln w="9525">
            <a:noFill/>
            <a:miter lim="800000"/>
            <a:headEnd/>
            <a:tailEnd/>
          </a:ln>
        </p:spPr>
        <p:txBody>
          <a:bodyPr wrap="none">
            <a:spAutoFit/>
          </a:bodyPr>
          <a:lstStyle/>
          <a:p>
            <a:pPr algn="l"/>
            <a:r>
              <a:rPr lang="en-US" b="1"/>
              <a:t>61.3</a:t>
            </a:r>
            <a:r>
              <a:rPr lang="en-US" b="1" baseline="30000"/>
              <a:t>o</a:t>
            </a:r>
            <a:r>
              <a:rPr lang="en-US" b="1"/>
              <a:t>C</a:t>
            </a:r>
          </a:p>
        </p:txBody>
      </p:sp>
      <p:sp>
        <p:nvSpPr>
          <p:cNvPr id="118836" name="Text Box 54"/>
          <p:cNvSpPr txBox="1">
            <a:spLocks noChangeArrowheads="1"/>
          </p:cNvSpPr>
          <p:nvPr/>
        </p:nvSpPr>
        <p:spPr bwMode="auto">
          <a:xfrm>
            <a:off x="3306763" y="2971800"/>
            <a:ext cx="650875" cy="274638"/>
          </a:xfrm>
          <a:prstGeom prst="rect">
            <a:avLst/>
          </a:prstGeom>
          <a:noFill/>
          <a:ln w="9525">
            <a:noFill/>
            <a:miter lim="800000"/>
            <a:headEnd/>
            <a:tailEnd/>
          </a:ln>
        </p:spPr>
        <p:txBody>
          <a:bodyPr wrap="none">
            <a:spAutoFit/>
          </a:bodyPr>
          <a:lstStyle/>
          <a:p>
            <a:pPr algn="l"/>
            <a:r>
              <a:rPr lang="en-US" b="1"/>
              <a:t>78.4</a:t>
            </a:r>
            <a:r>
              <a:rPr lang="en-US" b="1" baseline="30000"/>
              <a:t>o</a:t>
            </a:r>
            <a:r>
              <a:rPr lang="en-US" b="1"/>
              <a:t>C</a:t>
            </a:r>
          </a:p>
        </p:txBody>
      </p:sp>
      <p:sp>
        <p:nvSpPr>
          <p:cNvPr id="118837" name="Text Box 55"/>
          <p:cNvSpPr txBox="1">
            <a:spLocks noChangeArrowheads="1"/>
          </p:cNvSpPr>
          <p:nvPr/>
        </p:nvSpPr>
        <p:spPr bwMode="auto">
          <a:xfrm>
            <a:off x="3916363" y="2971800"/>
            <a:ext cx="608012" cy="274638"/>
          </a:xfrm>
          <a:prstGeom prst="rect">
            <a:avLst/>
          </a:prstGeom>
          <a:noFill/>
          <a:ln w="9525">
            <a:noFill/>
            <a:miter lim="800000"/>
            <a:headEnd/>
            <a:tailEnd/>
          </a:ln>
        </p:spPr>
        <p:txBody>
          <a:bodyPr wrap="none">
            <a:spAutoFit/>
          </a:bodyPr>
          <a:lstStyle/>
          <a:p>
            <a:pPr algn="l"/>
            <a:r>
              <a:rPr lang="en-US" b="1">
                <a:solidFill>
                  <a:srgbClr val="333399"/>
                </a:solidFill>
              </a:rPr>
              <a:t>100</a:t>
            </a:r>
            <a:r>
              <a:rPr lang="en-US" b="1" baseline="30000">
                <a:solidFill>
                  <a:srgbClr val="333399"/>
                </a:solidFill>
              </a:rPr>
              <a:t>o</a:t>
            </a:r>
            <a:r>
              <a:rPr lang="en-US" b="1">
                <a:solidFill>
                  <a:srgbClr val="333399"/>
                </a:solidFill>
              </a:rPr>
              <a:t>C</a:t>
            </a:r>
          </a:p>
        </p:txBody>
      </p:sp>
      <p:sp>
        <p:nvSpPr>
          <p:cNvPr id="118838" name="Text Box 56"/>
          <p:cNvSpPr txBox="1">
            <a:spLocks noChangeArrowheads="1"/>
          </p:cNvSpPr>
          <p:nvPr/>
        </p:nvSpPr>
        <p:spPr bwMode="auto">
          <a:xfrm rot="-3360992">
            <a:off x="1882775" y="4090988"/>
            <a:ext cx="989013" cy="274637"/>
          </a:xfrm>
          <a:prstGeom prst="rect">
            <a:avLst/>
          </a:prstGeom>
          <a:noFill/>
          <a:ln w="9525">
            <a:noFill/>
            <a:miter lim="800000"/>
            <a:headEnd/>
            <a:tailEnd/>
          </a:ln>
        </p:spPr>
        <p:txBody>
          <a:bodyPr wrap="none">
            <a:spAutoFit/>
          </a:bodyPr>
          <a:lstStyle/>
          <a:p>
            <a:pPr algn="l"/>
            <a:r>
              <a:rPr lang="en-US" b="1"/>
              <a:t>chloroform</a:t>
            </a:r>
          </a:p>
        </p:txBody>
      </p:sp>
      <p:sp>
        <p:nvSpPr>
          <p:cNvPr id="118839" name="Text Box 57"/>
          <p:cNvSpPr txBox="1">
            <a:spLocks noChangeArrowheads="1"/>
          </p:cNvSpPr>
          <p:nvPr/>
        </p:nvSpPr>
        <p:spPr bwMode="auto">
          <a:xfrm rot="-3521323">
            <a:off x="2428082" y="4155281"/>
            <a:ext cx="1117600" cy="274637"/>
          </a:xfrm>
          <a:prstGeom prst="rect">
            <a:avLst/>
          </a:prstGeom>
          <a:noFill/>
          <a:ln w="9525">
            <a:noFill/>
            <a:miter lim="800000"/>
            <a:headEnd/>
            <a:tailEnd/>
          </a:ln>
        </p:spPr>
        <p:txBody>
          <a:bodyPr wrap="none">
            <a:spAutoFit/>
          </a:bodyPr>
          <a:lstStyle/>
          <a:p>
            <a:pPr algn="l"/>
            <a:r>
              <a:rPr lang="en-US" b="1"/>
              <a:t>ethyl alcohol</a:t>
            </a:r>
          </a:p>
        </p:txBody>
      </p:sp>
      <p:sp>
        <p:nvSpPr>
          <p:cNvPr id="118840" name="Text Box 58"/>
          <p:cNvSpPr txBox="1">
            <a:spLocks noChangeArrowheads="1"/>
          </p:cNvSpPr>
          <p:nvPr/>
        </p:nvSpPr>
        <p:spPr bwMode="auto">
          <a:xfrm rot="-2446097">
            <a:off x="2773363" y="4724400"/>
            <a:ext cx="581025" cy="274638"/>
          </a:xfrm>
          <a:prstGeom prst="rect">
            <a:avLst/>
          </a:prstGeom>
          <a:noFill/>
          <a:ln w="9525">
            <a:noFill/>
            <a:miter lim="800000"/>
            <a:headEnd/>
            <a:tailEnd/>
          </a:ln>
        </p:spPr>
        <p:txBody>
          <a:bodyPr wrap="none">
            <a:spAutoFit/>
          </a:bodyPr>
          <a:lstStyle/>
          <a:p>
            <a:pPr algn="l"/>
            <a:r>
              <a:rPr lang="en-US" b="1">
                <a:solidFill>
                  <a:srgbClr val="333399"/>
                </a:solidFill>
              </a:rPr>
              <a:t>water</a:t>
            </a:r>
          </a:p>
        </p:txBody>
      </p:sp>
      <p:sp>
        <p:nvSpPr>
          <p:cNvPr id="118841" name="Text Box 59"/>
          <p:cNvSpPr txBox="1">
            <a:spLocks noChangeArrowheads="1"/>
          </p:cNvSpPr>
          <p:nvPr/>
        </p:nvSpPr>
        <p:spPr bwMode="auto">
          <a:xfrm>
            <a:off x="1736725" y="5867400"/>
            <a:ext cx="1555750" cy="304800"/>
          </a:xfrm>
          <a:prstGeom prst="rect">
            <a:avLst/>
          </a:prstGeom>
          <a:noFill/>
          <a:ln w="9525">
            <a:noFill/>
            <a:miter lim="800000"/>
            <a:headEnd/>
            <a:tailEnd/>
          </a:ln>
        </p:spPr>
        <p:txBody>
          <a:bodyPr wrap="none">
            <a:spAutoFit/>
          </a:bodyPr>
          <a:lstStyle/>
          <a:p>
            <a:pPr algn="l"/>
            <a:r>
              <a:rPr lang="en-US" sz="1400"/>
              <a:t>Temperature (</a:t>
            </a:r>
            <a:r>
              <a:rPr lang="en-US" sz="1400" baseline="30000"/>
              <a:t>o</a:t>
            </a:r>
            <a:r>
              <a:rPr lang="en-US" sz="1400"/>
              <a:t>C)</a:t>
            </a:r>
          </a:p>
        </p:txBody>
      </p:sp>
      <p:sp>
        <p:nvSpPr>
          <p:cNvPr id="118842" name="Text Box 60"/>
          <p:cNvSpPr txBox="1">
            <a:spLocks noChangeArrowheads="1"/>
          </p:cNvSpPr>
          <p:nvPr/>
        </p:nvSpPr>
        <p:spPr bwMode="auto">
          <a:xfrm rot="-5400000">
            <a:off x="-241300" y="4279900"/>
            <a:ext cx="1397000" cy="304800"/>
          </a:xfrm>
          <a:prstGeom prst="rect">
            <a:avLst/>
          </a:prstGeom>
          <a:noFill/>
          <a:ln w="9525">
            <a:noFill/>
            <a:miter lim="800000"/>
            <a:headEnd/>
            <a:tailEnd/>
          </a:ln>
        </p:spPr>
        <p:txBody>
          <a:bodyPr wrap="none">
            <a:spAutoFit/>
          </a:bodyPr>
          <a:lstStyle/>
          <a:p>
            <a:pPr algn="l"/>
            <a:r>
              <a:rPr lang="en-US" sz="1400"/>
              <a:t>Pressure (KPa)</a:t>
            </a:r>
          </a:p>
        </p:txBody>
      </p:sp>
      <p:grpSp>
        <p:nvGrpSpPr>
          <p:cNvPr id="2" name="Group 61"/>
          <p:cNvGrpSpPr>
            <a:grpSpLocks/>
          </p:cNvGrpSpPr>
          <p:nvPr/>
        </p:nvGrpSpPr>
        <p:grpSpPr bwMode="auto">
          <a:xfrm>
            <a:off x="5562600" y="1600200"/>
            <a:ext cx="2311400" cy="4117975"/>
            <a:chOff x="3504" y="1008"/>
            <a:chExt cx="1456" cy="2594"/>
          </a:xfrm>
        </p:grpSpPr>
        <p:pic>
          <p:nvPicPr>
            <p:cNvPr id="118854" name="Picture 62" descr="Barometer on Mt"/>
            <p:cNvPicPr>
              <a:picLocks noChangeAspect="1" noChangeArrowheads="1"/>
            </p:cNvPicPr>
            <p:nvPr/>
          </p:nvPicPr>
          <p:blipFill>
            <a:blip r:embed="rId5" cstate="print">
              <a:lum bright="2000" contrast="12000"/>
            </a:blip>
            <a:srcRect l="49947" t="9052" r="7507" b="17781"/>
            <a:stretch>
              <a:fillRect/>
            </a:stretch>
          </p:blipFill>
          <p:spPr bwMode="auto">
            <a:xfrm>
              <a:off x="3504" y="1008"/>
              <a:ext cx="1440" cy="2400"/>
            </a:xfrm>
            <a:prstGeom prst="rect">
              <a:avLst/>
            </a:prstGeom>
            <a:noFill/>
            <a:ln w="9525">
              <a:noFill/>
              <a:miter lim="800000"/>
              <a:headEnd/>
              <a:tailEnd/>
            </a:ln>
          </p:spPr>
        </p:pic>
        <p:sp>
          <p:nvSpPr>
            <p:cNvPr id="118855" name="Text Box 63"/>
            <p:cNvSpPr txBox="1">
              <a:spLocks noChangeArrowheads="1"/>
            </p:cNvSpPr>
            <p:nvPr/>
          </p:nvSpPr>
          <p:spPr bwMode="auto">
            <a:xfrm>
              <a:off x="3936" y="3429"/>
              <a:ext cx="1024" cy="173"/>
            </a:xfrm>
            <a:prstGeom prst="rect">
              <a:avLst/>
            </a:prstGeom>
            <a:noFill/>
            <a:ln w="9525">
              <a:noFill/>
              <a:miter lim="800000"/>
              <a:headEnd/>
              <a:tailEnd/>
            </a:ln>
          </p:spPr>
          <p:txBody>
            <a:bodyPr wrap="none">
              <a:spAutoFit/>
            </a:bodyPr>
            <a:lstStyle/>
            <a:p>
              <a:pPr algn="l"/>
              <a:r>
                <a:rPr lang="en-US"/>
                <a:t>On top of Mt. Everest</a:t>
              </a:r>
            </a:p>
          </p:txBody>
        </p:sp>
      </p:grpSp>
      <p:sp>
        <p:nvSpPr>
          <p:cNvPr id="207936" name="Text Box 64"/>
          <p:cNvSpPr txBox="1">
            <a:spLocks noChangeArrowheads="1"/>
          </p:cNvSpPr>
          <p:nvPr/>
        </p:nvSpPr>
        <p:spPr bwMode="auto">
          <a:xfrm>
            <a:off x="6313488" y="6273800"/>
            <a:ext cx="1365250" cy="366713"/>
          </a:xfrm>
          <a:prstGeom prst="rect">
            <a:avLst/>
          </a:prstGeom>
          <a:noFill/>
          <a:ln w="9525">
            <a:noFill/>
            <a:miter lim="800000"/>
            <a:headEnd/>
            <a:tailEnd/>
          </a:ln>
        </p:spPr>
        <p:txBody>
          <a:bodyPr wrap="none">
            <a:spAutoFit/>
          </a:bodyPr>
          <a:lstStyle/>
          <a:p>
            <a:pPr algn="l"/>
            <a:r>
              <a:rPr lang="en-US" sz="1800"/>
              <a:t>760 mm Hg</a:t>
            </a:r>
          </a:p>
        </p:txBody>
      </p:sp>
      <p:sp>
        <p:nvSpPr>
          <p:cNvPr id="207937" name="Text Box 65"/>
          <p:cNvSpPr txBox="1">
            <a:spLocks noChangeArrowheads="1"/>
          </p:cNvSpPr>
          <p:nvPr/>
        </p:nvSpPr>
        <p:spPr bwMode="auto">
          <a:xfrm>
            <a:off x="3930650" y="6116638"/>
            <a:ext cx="2324100" cy="366712"/>
          </a:xfrm>
          <a:prstGeom prst="rect">
            <a:avLst/>
          </a:prstGeom>
          <a:noFill/>
          <a:ln w="9525">
            <a:noFill/>
            <a:miter lim="800000"/>
            <a:headEnd/>
            <a:tailEnd/>
          </a:ln>
        </p:spPr>
        <p:txBody>
          <a:bodyPr wrap="none">
            <a:spAutoFit/>
          </a:bodyPr>
          <a:lstStyle/>
          <a:p>
            <a:pPr algn="l"/>
            <a:r>
              <a:rPr lang="en-US" sz="1800"/>
              <a:t>x kPa  =  253 mm Hg</a:t>
            </a:r>
          </a:p>
        </p:txBody>
      </p:sp>
      <p:grpSp>
        <p:nvGrpSpPr>
          <p:cNvPr id="3" name="Group 66"/>
          <p:cNvGrpSpPr>
            <a:grpSpLocks/>
          </p:cNvGrpSpPr>
          <p:nvPr/>
        </p:nvGrpSpPr>
        <p:grpSpPr bwMode="auto">
          <a:xfrm>
            <a:off x="6284913" y="6002338"/>
            <a:ext cx="1458912" cy="612775"/>
            <a:chOff x="1449" y="3031"/>
            <a:chExt cx="603" cy="481"/>
          </a:xfrm>
        </p:grpSpPr>
        <p:sp>
          <p:nvSpPr>
            <p:cNvPr id="118852" name="AutoShape 67"/>
            <p:cNvSpPr>
              <a:spLocks noChangeArrowheads="1"/>
            </p:cNvSpPr>
            <p:nvPr/>
          </p:nvSpPr>
          <p:spPr bwMode="auto">
            <a:xfrm>
              <a:off x="1449" y="3031"/>
              <a:ext cx="603" cy="481"/>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118853" name="Line 68"/>
            <p:cNvSpPr>
              <a:spLocks noChangeShapeType="1"/>
            </p:cNvSpPr>
            <p:nvPr/>
          </p:nvSpPr>
          <p:spPr bwMode="auto">
            <a:xfrm>
              <a:off x="1476" y="3271"/>
              <a:ext cx="554" cy="0"/>
            </a:xfrm>
            <a:prstGeom prst="line">
              <a:avLst/>
            </a:prstGeom>
            <a:noFill/>
            <a:ln w="9525">
              <a:solidFill>
                <a:schemeClr val="tx1"/>
              </a:solidFill>
              <a:round/>
              <a:headEnd/>
              <a:tailEnd/>
            </a:ln>
          </p:spPr>
          <p:txBody>
            <a:bodyPr/>
            <a:lstStyle/>
            <a:p>
              <a:endParaRPr lang="en-US"/>
            </a:p>
          </p:txBody>
        </p:sp>
      </p:grpSp>
      <p:sp>
        <p:nvSpPr>
          <p:cNvPr id="207941" name="Text Box 69"/>
          <p:cNvSpPr txBox="1">
            <a:spLocks noChangeArrowheads="1"/>
          </p:cNvSpPr>
          <p:nvPr/>
        </p:nvSpPr>
        <p:spPr bwMode="auto">
          <a:xfrm>
            <a:off x="6378575" y="5984875"/>
            <a:ext cx="1212850" cy="366713"/>
          </a:xfrm>
          <a:prstGeom prst="rect">
            <a:avLst/>
          </a:prstGeom>
          <a:noFill/>
          <a:ln w="9525">
            <a:noFill/>
            <a:miter lim="800000"/>
            <a:headEnd/>
            <a:tailEnd/>
          </a:ln>
        </p:spPr>
        <p:txBody>
          <a:bodyPr wrap="none">
            <a:spAutoFit/>
          </a:bodyPr>
          <a:lstStyle/>
          <a:p>
            <a:pPr algn="l"/>
            <a:r>
              <a:rPr lang="en-US" sz="1800"/>
              <a:t>101.3 kPa</a:t>
            </a:r>
          </a:p>
        </p:txBody>
      </p:sp>
      <p:sp>
        <p:nvSpPr>
          <p:cNvPr id="207942" name="Text Box 70"/>
          <p:cNvSpPr txBox="1">
            <a:spLocks noChangeArrowheads="1"/>
          </p:cNvSpPr>
          <p:nvPr/>
        </p:nvSpPr>
        <p:spPr bwMode="auto">
          <a:xfrm>
            <a:off x="7754938" y="6122988"/>
            <a:ext cx="317500" cy="366712"/>
          </a:xfrm>
          <a:prstGeom prst="rect">
            <a:avLst/>
          </a:prstGeom>
          <a:noFill/>
          <a:ln w="9525">
            <a:noFill/>
            <a:miter lim="800000"/>
            <a:headEnd/>
            <a:tailEnd/>
          </a:ln>
        </p:spPr>
        <p:txBody>
          <a:bodyPr wrap="none">
            <a:spAutoFit/>
          </a:bodyPr>
          <a:lstStyle/>
          <a:p>
            <a:pPr algn="l"/>
            <a:r>
              <a:rPr lang="en-US" sz="1800"/>
              <a:t>=</a:t>
            </a:r>
          </a:p>
        </p:txBody>
      </p:sp>
      <p:sp>
        <p:nvSpPr>
          <p:cNvPr id="207943" name="Text Box 71"/>
          <p:cNvSpPr txBox="1">
            <a:spLocks noChangeArrowheads="1"/>
          </p:cNvSpPr>
          <p:nvPr/>
        </p:nvSpPr>
        <p:spPr bwMode="auto">
          <a:xfrm>
            <a:off x="7947025" y="6122988"/>
            <a:ext cx="1085850" cy="366712"/>
          </a:xfrm>
          <a:prstGeom prst="rect">
            <a:avLst/>
          </a:prstGeom>
          <a:noFill/>
          <a:ln w="9525">
            <a:noFill/>
            <a:miter lim="800000"/>
            <a:headEnd/>
            <a:tailEnd/>
          </a:ln>
        </p:spPr>
        <p:txBody>
          <a:bodyPr wrap="none">
            <a:spAutoFit/>
          </a:bodyPr>
          <a:lstStyle/>
          <a:p>
            <a:pPr algn="l"/>
            <a:r>
              <a:rPr lang="en-US" sz="1800"/>
              <a:t>33.7 kPa</a:t>
            </a:r>
          </a:p>
        </p:txBody>
      </p:sp>
      <p:sp>
        <p:nvSpPr>
          <p:cNvPr id="207944" name="Line 72"/>
          <p:cNvSpPr>
            <a:spLocks noChangeShapeType="1"/>
          </p:cNvSpPr>
          <p:nvPr/>
        </p:nvSpPr>
        <p:spPr bwMode="auto">
          <a:xfrm flipV="1">
            <a:off x="5446713" y="6269038"/>
            <a:ext cx="752475" cy="119062"/>
          </a:xfrm>
          <a:prstGeom prst="line">
            <a:avLst/>
          </a:prstGeom>
          <a:noFill/>
          <a:ln w="9525">
            <a:solidFill>
              <a:srgbClr val="FF0000"/>
            </a:solidFill>
            <a:round/>
            <a:headEnd/>
            <a:tailEnd/>
          </a:ln>
        </p:spPr>
        <p:txBody>
          <a:bodyPr/>
          <a:lstStyle/>
          <a:p>
            <a:endParaRPr lang="en-US"/>
          </a:p>
        </p:txBody>
      </p:sp>
      <p:sp>
        <p:nvSpPr>
          <p:cNvPr id="207945" name="Line 73"/>
          <p:cNvSpPr>
            <a:spLocks noChangeShapeType="1"/>
          </p:cNvSpPr>
          <p:nvPr/>
        </p:nvSpPr>
        <p:spPr bwMode="auto">
          <a:xfrm flipV="1">
            <a:off x="6843713" y="6432550"/>
            <a:ext cx="752475" cy="119063"/>
          </a:xfrm>
          <a:prstGeom prst="line">
            <a:avLst/>
          </a:prstGeom>
          <a:noFill/>
          <a:ln w="9525">
            <a:solidFill>
              <a:srgbClr val="FF0000"/>
            </a:solidFill>
            <a:round/>
            <a:headEnd/>
            <a:tailEnd/>
          </a:ln>
        </p:spPr>
        <p:txBody>
          <a:bodyP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78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78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78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40" presetClass="entr" presetSubtype="0" fill="hold" grpId="0" nodeType="clickEffect">
                                  <p:stCondLst>
                                    <p:cond delay="0"/>
                                  </p:stCondLst>
                                  <p:iterate type="lt">
                                    <p:tmPct val="10000"/>
                                  </p:iterate>
                                  <p:childTnLst>
                                    <p:set>
                                      <p:cBhvr>
                                        <p:cTn id="25" dur="1" fill="hold">
                                          <p:stCondLst>
                                            <p:cond delay="0"/>
                                          </p:stCondLst>
                                        </p:cTn>
                                        <p:tgtEl>
                                          <p:spTgt spid="207937"/>
                                        </p:tgtEl>
                                        <p:attrNameLst>
                                          <p:attrName>style.visibility</p:attrName>
                                        </p:attrNameLst>
                                      </p:cBhvr>
                                      <p:to>
                                        <p:strVal val="visible"/>
                                      </p:to>
                                    </p:set>
                                    <p:animEffect transition="in" filter="fade">
                                      <p:cBhvr>
                                        <p:cTn id="26" dur="1000"/>
                                        <p:tgtEl>
                                          <p:spTgt spid="207937"/>
                                        </p:tgtEl>
                                      </p:cBhvr>
                                    </p:animEffect>
                                    <p:anim calcmode="lin" valueType="num">
                                      <p:cBhvr>
                                        <p:cTn id="27" dur="1000" fill="hold"/>
                                        <p:tgtEl>
                                          <p:spTgt spid="207937"/>
                                        </p:tgtEl>
                                        <p:attrNameLst>
                                          <p:attrName>ppt_x</p:attrName>
                                        </p:attrNameLst>
                                      </p:cBhvr>
                                      <p:tavLst>
                                        <p:tav tm="0">
                                          <p:val>
                                            <p:strVal val="#ppt_x-.1"/>
                                          </p:val>
                                        </p:tav>
                                        <p:tav tm="100000">
                                          <p:val>
                                            <p:strVal val="#ppt_x"/>
                                          </p:val>
                                        </p:tav>
                                      </p:tavLst>
                                    </p:anim>
                                    <p:anim calcmode="lin" valueType="num">
                                      <p:cBhvr>
                                        <p:cTn id="28" dur="1000" fill="hold"/>
                                        <p:tgtEl>
                                          <p:spTgt spid="20793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20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07936"/>
                                        </p:tgtEl>
                                        <p:attrNameLst>
                                          <p:attrName>style.visibility</p:attrName>
                                        </p:attrNameLst>
                                      </p:cBhvr>
                                      <p:to>
                                        <p:strVal val="visible"/>
                                      </p:to>
                                    </p:set>
                                    <p:animEffect transition="in" filter="dissolve">
                                      <p:cBhvr>
                                        <p:cTn id="38" dur="500"/>
                                        <p:tgtEl>
                                          <p:spTgt spid="207936"/>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07941"/>
                                        </p:tgtEl>
                                        <p:attrNameLst>
                                          <p:attrName>style.visibility</p:attrName>
                                        </p:attrNameLst>
                                      </p:cBhvr>
                                      <p:to>
                                        <p:strVal val="visible"/>
                                      </p:to>
                                    </p:set>
                                    <p:animEffect transition="in" filter="dissolve">
                                      <p:cBhvr>
                                        <p:cTn id="43" dur="500"/>
                                        <p:tgtEl>
                                          <p:spTgt spid="20794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07944"/>
                                        </p:tgtEl>
                                        <p:attrNameLst>
                                          <p:attrName>style.visibility</p:attrName>
                                        </p:attrNameLst>
                                      </p:cBhvr>
                                      <p:to>
                                        <p:strVal val="visible"/>
                                      </p:to>
                                    </p:set>
                                    <p:animEffect transition="in" filter="wipe(down)">
                                      <p:cBhvr>
                                        <p:cTn id="48" dur="500"/>
                                        <p:tgtEl>
                                          <p:spTgt spid="20794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07945"/>
                                        </p:tgtEl>
                                        <p:attrNameLst>
                                          <p:attrName>style.visibility</p:attrName>
                                        </p:attrNameLst>
                                      </p:cBhvr>
                                      <p:to>
                                        <p:strVal val="visible"/>
                                      </p:to>
                                    </p:set>
                                    <p:animEffect transition="in" filter="wipe(down)">
                                      <p:cBhvr>
                                        <p:cTn id="53" dur="500"/>
                                        <p:tgtEl>
                                          <p:spTgt spid="207945"/>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207942"/>
                                        </p:tgtEl>
                                        <p:attrNameLst>
                                          <p:attrName>style.visibility</p:attrName>
                                        </p:attrNameLst>
                                      </p:cBhvr>
                                      <p:to>
                                        <p:strVal val="visible"/>
                                      </p:to>
                                    </p:set>
                                    <p:animEffect transition="in" filter="wipe(left)">
                                      <p:cBhvr>
                                        <p:cTn id="57" dur="500"/>
                                        <p:tgtEl>
                                          <p:spTgt spid="207942"/>
                                        </p:tgtEl>
                                      </p:cBhvr>
                                    </p:animEffect>
                                  </p:childTnLst>
                                </p:cTn>
                              </p:par>
                            </p:childTnLst>
                          </p:cTn>
                        </p:par>
                      </p:childTnLst>
                    </p:cTn>
                  </p:par>
                  <p:par>
                    <p:cTn id="58" fill="hold">
                      <p:stCondLst>
                        <p:cond delay="indefinite"/>
                      </p:stCondLst>
                      <p:childTnLst>
                        <p:par>
                          <p:cTn id="59" fill="hold">
                            <p:stCondLst>
                              <p:cond delay="0"/>
                            </p:stCondLst>
                            <p:childTnLst>
                              <p:par>
                                <p:cTn id="60" presetID="39" presetClass="entr" presetSubtype="0" accel="100000" fill="hold" grpId="0" nodeType="clickEffect">
                                  <p:stCondLst>
                                    <p:cond delay="0"/>
                                  </p:stCondLst>
                                  <p:childTnLst>
                                    <p:set>
                                      <p:cBhvr>
                                        <p:cTn id="61" dur="1" fill="hold">
                                          <p:stCondLst>
                                            <p:cond delay="0"/>
                                          </p:stCondLst>
                                        </p:cTn>
                                        <p:tgtEl>
                                          <p:spTgt spid="207943"/>
                                        </p:tgtEl>
                                        <p:attrNameLst>
                                          <p:attrName>style.visibility</p:attrName>
                                        </p:attrNameLst>
                                      </p:cBhvr>
                                      <p:to>
                                        <p:strVal val="visible"/>
                                      </p:to>
                                    </p:set>
                                    <p:anim calcmode="lin" valueType="num">
                                      <p:cBhvr>
                                        <p:cTn id="62" dur="500" fill="hold"/>
                                        <p:tgtEl>
                                          <p:spTgt spid="207943"/>
                                        </p:tgtEl>
                                        <p:attrNameLst>
                                          <p:attrName>ppt_h</p:attrName>
                                        </p:attrNameLst>
                                      </p:cBhvr>
                                      <p:tavLst>
                                        <p:tav tm="0">
                                          <p:val>
                                            <p:strVal val="#ppt_h/20"/>
                                          </p:val>
                                        </p:tav>
                                        <p:tav tm="50000">
                                          <p:val>
                                            <p:strVal val="#ppt_h/20"/>
                                          </p:val>
                                        </p:tav>
                                        <p:tav tm="100000">
                                          <p:val>
                                            <p:strVal val="#ppt_h"/>
                                          </p:val>
                                        </p:tav>
                                      </p:tavLst>
                                    </p:anim>
                                    <p:anim calcmode="lin" valueType="num">
                                      <p:cBhvr>
                                        <p:cTn id="63" dur="500" fill="hold"/>
                                        <p:tgtEl>
                                          <p:spTgt spid="207943"/>
                                        </p:tgtEl>
                                        <p:attrNameLst>
                                          <p:attrName>ppt_w</p:attrName>
                                        </p:attrNameLst>
                                      </p:cBhvr>
                                      <p:tavLst>
                                        <p:tav tm="0">
                                          <p:val>
                                            <p:strVal val="#ppt_w+.3"/>
                                          </p:val>
                                        </p:tav>
                                        <p:tav tm="50000">
                                          <p:val>
                                            <p:strVal val="#ppt_w+.3"/>
                                          </p:val>
                                        </p:tav>
                                        <p:tav tm="100000">
                                          <p:val>
                                            <p:strVal val="#ppt_w"/>
                                          </p:val>
                                        </p:tav>
                                      </p:tavLst>
                                    </p:anim>
                                    <p:anim calcmode="lin" valueType="num">
                                      <p:cBhvr>
                                        <p:cTn id="64" dur="500" fill="hold"/>
                                        <p:tgtEl>
                                          <p:spTgt spid="207943"/>
                                        </p:tgtEl>
                                        <p:attrNameLst>
                                          <p:attrName>ppt_x</p:attrName>
                                        </p:attrNameLst>
                                      </p:cBhvr>
                                      <p:tavLst>
                                        <p:tav tm="0">
                                          <p:val>
                                            <p:strVal val="#ppt_x-.3"/>
                                          </p:val>
                                        </p:tav>
                                        <p:tav tm="50000">
                                          <p:val>
                                            <p:strVal val="#ppt_x"/>
                                          </p:val>
                                        </p:tav>
                                        <p:tav tm="100000">
                                          <p:val>
                                            <p:strVal val="#ppt_x"/>
                                          </p:val>
                                        </p:tav>
                                      </p:tavLst>
                                    </p:anim>
                                    <p:anim calcmode="lin" valueType="num">
                                      <p:cBhvr>
                                        <p:cTn id="65" dur="500" fill="hold"/>
                                        <p:tgtEl>
                                          <p:spTgt spid="207943"/>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9" presetClass="emph" presetSubtype="0" grpId="1" nodeType="clickEffect">
                                  <p:stCondLst>
                                    <p:cond delay="0"/>
                                  </p:stCondLst>
                                  <p:childTnLst>
                                    <p:set>
                                      <p:cBhvr rctx="PPT">
                                        <p:cTn id="69" dur="indefinite"/>
                                        <p:tgtEl>
                                          <p:spTgt spid="207936"/>
                                        </p:tgtEl>
                                        <p:attrNameLst>
                                          <p:attrName>style.opacity</p:attrName>
                                        </p:attrNameLst>
                                      </p:cBhvr>
                                      <p:to>
                                        <p:strVal val="0.5"/>
                                      </p:to>
                                    </p:set>
                                    <p:animEffect filter="image" prLst="opacity: 0.5">
                                      <p:cBhvr rctx="IE">
                                        <p:cTn id="70" dur="indefinite"/>
                                        <p:tgtEl>
                                          <p:spTgt spid="207936"/>
                                        </p:tgtEl>
                                      </p:cBhvr>
                                    </p:animEffect>
                                  </p:childTnLst>
                                </p:cTn>
                              </p:par>
                              <p:par>
                                <p:cTn id="71" presetID="9" presetClass="emph" presetSubtype="0" grpId="1" nodeType="withEffect">
                                  <p:stCondLst>
                                    <p:cond delay="0"/>
                                  </p:stCondLst>
                                  <p:iterate type="lt">
                                    <p:tmAbs val="0"/>
                                  </p:iterate>
                                  <p:childTnLst>
                                    <p:set>
                                      <p:cBhvr rctx="PPT">
                                        <p:cTn id="72" dur="indefinite"/>
                                        <p:tgtEl>
                                          <p:spTgt spid="207937"/>
                                        </p:tgtEl>
                                        <p:attrNameLst>
                                          <p:attrName>style.opacity</p:attrName>
                                        </p:attrNameLst>
                                      </p:cBhvr>
                                      <p:to>
                                        <p:strVal val="0.5"/>
                                      </p:to>
                                    </p:set>
                                    <p:animEffect filter="image" prLst="opacity: 0.5">
                                      <p:cBhvr rctx="IE">
                                        <p:cTn id="73" dur="indefinite"/>
                                        <p:tgtEl>
                                          <p:spTgt spid="207937"/>
                                        </p:tgtEl>
                                      </p:cBhvr>
                                    </p:animEffect>
                                  </p:childTnLst>
                                </p:cTn>
                              </p:par>
                              <p:par>
                                <p:cTn id="74" presetID="9" presetClass="emph" presetSubtype="0" nodeType="withEffect">
                                  <p:stCondLst>
                                    <p:cond delay="0"/>
                                  </p:stCondLst>
                                  <p:childTnLst>
                                    <p:set>
                                      <p:cBhvr rctx="PPT">
                                        <p:cTn id="75" dur="indefinite"/>
                                        <p:tgtEl>
                                          <p:spTgt spid="3"/>
                                        </p:tgtEl>
                                        <p:attrNameLst>
                                          <p:attrName>style.opacity</p:attrName>
                                        </p:attrNameLst>
                                      </p:cBhvr>
                                      <p:to>
                                        <p:strVal val="0.5"/>
                                      </p:to>
                                    </p:set>
                                    <p:animEffect filter="image" prLst="opacity: 0.5">
                                      <p:cBhvr rctx="IE">
                                        <p:cTn id="76" dur="indefinite"/>
                                        <p:tgtEl>
                                          <p:spTgt spid="3"/>
                                        </p:tgtEl>
                                      </p:cBhvr>
                                    </p:animEffect>
                                  </p:childTnLst>
                                </p:cTn>
                              </p:par>
                              <p:par>
                                <p:cTn id="77" presetID="9" presetClass="emph" presetSubtype="0" grpId="1" nodeType="withEffect">
                                  <p:stCondLst>
                                    <p:cond delay="0"/>
                                  </p:stCondLst>
                                  <p:childTnLst>
                                    <p:set>
                                      <p:cBhvr rctx="PPT">
                                        <p:cTn id="78" dur="indefinite"/>
                                        <p:tgtEl>
                                          <p:spTgt spid="207941"/>
                                        </p:tgtEl>
                                        <p:attrNameLst>
                                          <p:attrName>style.opacity</p:attrName>
                                        </p:attrNameLst>
                                      </p:cBhvr>
                                      <p:to>
                                        <p:strVal val="0.5"/>
                                      </p:to>
                                    </p:set>
                                    <p:animEffect filter="image" prLst="opacity: 0.5">
                                      <p:cBhvr rctx="IE">
                                        <p:cTn id="79" dur="indefinite"/>
                                        <p:tgtEl>
                                          <p:spTgt spid="207941"/>
                                        </p:tgtEl>
                                      </p:cBhvr>
                                    </p:animEffect>
                                  </p:childTnLst>
                                </p:cTn>
                              </p:par>
                              <p:par>
                                <p:cTn id="80" presetID="9" presetClass="emph" presetSubtype="0" grpId="1" nodeType="withEffect">
                                  <p:stCondLst>
                                    <p:cond delay="0"/>
                                  </p:stCondLst>
                                  <p:childTnLst>
                                    <p:set>
                                      <p:cBhvr rctx="PPT">
                                        <p:cTn id="81" dur="indefinite"/>
                                        <p:tgtEl>
                                          <p:spTgt spid="207942"/>
                                        </p:tgtEl>
                                        <p:attrNameLst>
                                          <p:attrName>style.opacity</p:attrName>
                                        </p:attrNameLst>
                                      </p:cBhvr>
                                      <p:to>
                                        <p:strVal val="0.5"/>
                                      </p:to>
                                    </p:set>
                                    <p:animEffect filter="image" prLst="opacity: 0.5">
                                      <p:cBhvr rctx="IE">
                                        <p:cTn id="82" dur="indefinite"/>
                                        <p:tgtEl>
                                          <p:spTgt spid="207942"/>
                                        </p:tgtEl>
                                      </p:cBhvr>
                                    </p:animEffect>
                                  </p:childTnLst>
                                </p:cTn>
                              </p:par>
                              <p:par>
                                <p:cTn id="83" presetID="9" presetClass="emph" presetSubtype="0" grpId="1" nodeType="withEffect">
                                  <p:stCondLst>
                                    <p:cond delay="0"/>
                                  </p:stCondLst>
                                  <p:childTnLst>
                                    <p:set>
                                      <p:cBhvr rctx="PPT">
                                        <p:cTn id="84" dur="indefinite"/>
                                        <p:tgtEl>
                                          <p:spTgt spid="207944"/>
                                        </p:tgtEl>
                                        <p:attrNameLst>
                                          <p:attrName>style.opacity</p:attrName>
                                        </p:attrNameLst>
                                      </p:cBhvr>
                                      <p:to>
                                        <p:strVal val="0.5"/>
                                      </p:to>
                                    </p:set>
                                    <p:animEffect filter="image" prLst="opacity: 0.5">
                                      <p:cBhvr rctx="IE">
                                        <p:cTn id="85" dur="indefinite"/>
                                        <p:tgtEl>
                                          <p:spTgt spid="207944"/>
                                        </p:tgtEl>
                                      </p:cBhvr>
                                    </p:animEffect>
                                  </p:childTnLst>
                                </p:cTn>
                              </p:par>
                              <p:par>
                                <p:cTn id="86" presetID="9" presetClass="emph" presetSubtype="0" grpId="1" nodeType="withEffect">
                                  <p:stCondLst>
                                    <p:cond delay="0"/>
                                  </p:stCondLst>
                                  <p:childTnLst>
                                    <p:set>
                                      <p:cBhvr rctx="PPT">
                                        <p:cTn id="87" dur="indefinite"/>
                                        <p:tgtEl>
                                          <p:spTgt spid="207945"/>
                                        </p:tgtEl>
                                        <p:attrNameLst>
                                          <p:attrName>style.opacity</p:attrName>
                                        </p:attrNameLst>
                                      </p:cBhvr>
                                      <p:to>
                                        <p:strVal val="0.5"/>
                                      </p:to>
                                    </p:set>
                                    <p:animEffect filter="image" prLst="opacity: 0.5">
                                      <p:cBhvr rctx="IE">
                                        <p:cTn id="88" dur="indefinite"/>
                                        <p:tgtEl>
                                          <p:spTgt spid="207945"/>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499"/>
                                          </p:stCondLst>
                                        </p:cTn>
                                        <p:tgtEl>
                                          <p:spTgt spid="20788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499"/>
                                          </p:stCondLst>
                                        </p:cTn>
                                        <p:tgtEl>
                                          <p:spTgt spid="2078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6" grpId="0" autoUpdateAnimBg="0"/>
      <p:bldP spid="207877" grpId="0" animBg="1"/>
      <p:bldP spid="207878" grpId="0" animBg="1"/>
      <p:bldP spid="207880" grpId="0" animBg="1"/>
      <p:bldP spid="207881" grpId="0" animBg="1"/>
      <p:bldP spid="207936" grpId="0"/>
      <p:bldP spid="207936" grpId="1"/>
      <p:bldP spid="207937" grpId="0"/>
      <p:bldP spid="207937" grpId="1"/>
      <p:bldP spid="207941" grpId="0"/>
      <p:bldP spid="207941" grpId="1"/>
      <p:bldP spid="207942" grpId="0"/>
      <p:bldP spid="207942" grpId="1"/>
      <p:bldP spid="207943" grpId="0"/>
      <p:bldP spid="207944" grpId="0" animBg="1"/>
      <p:bldP spid="207944" grpId="1" animBg="1"/>
      <p:bldP spid="207945" grpId="0" animBg="1"/>
      <p:bldP spid="207945"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89" name="Text Box 65"/>
          <p:cNvSpPr txBox="1">
            <a:spLocks noChangeArrowheads="1"/>
          </p:cNvSpPr>
          <p:nvPr/>
        </p:nvSpPr>
        <p:spPr bwMode="auto">
          <a:xfrm>
            <a:off x="3043238" y="6264275"/>
            <a:ext cx="1365250" cy="366713"/>
          </a:xfrm>
          <a:prstGeom prst="rect">
            <a:avLst/>
          </a:prstGeom>
          <a:noFill/>
          <a:ln w="9525">
            <a:noFill/>
            <a:miter lim="800000"/>
            <a:headEnd/>
            <a:tailEnd/>
          </a:ln>
        </p:spPr>
        <p:txBody>
          <a:bodyPr wrap="none">
            <a:spAutoFit/>
          </a:bodyPr>
          <a:lstStyle/>
          <a:p>
            <a:pPr algn="l"/>
            <a:r>
              <a:rPr lang="en-US" sz="1800"/>
              <a:t>760 mm Hg</a:t>
            </a:r>
          </a:p>
        </p:txBody>
      </p:sp>
      <p:sp>
        <p:nvSpPr>
          <p:cNvPr id="119811" name="Rectangle 2"/>
          <p:cNvSpPr>
            <a:spLocks noGrp="1" noChangeArrowheads="1"/>
          </p:cNvSpPr>
          <p:nvPr>
            <p:ph type="title"/>
          </p:nvPr>
        </p:nvSpPr>
        <p:spPr/>
        <p:txBody>
          <a:bodyPr/>
          <a:lstStyle/>
          <a:p>
            <a:pPr eaLnBrk="1" hangingPunct="1"/>
            <a:r>
              <a:rPr lang="en-US" smtClean="0"/>
              <a:t>Boiling Point on Mt. Everest</a:t>
            </a:r>
          </a:p>
        </p:txBody>
      </p:sp>
      <p:sp>
        <p:nvSpPr>
          <p:cNvPr id="205827" name="Text Box 3"/>
          <p:cNvSpPr txBox="1">
            <a:spLocks noChangeArrowheads="1"/>
          </p:cNvSpPr>
          <p:nvPr/>
        </p:nvSpPr>
        <p:spPr bwMode="auto">
          <a:xfrm>
            <a:off x="381000" y="1676400"/>
            <a:ext cx="4692650" cy="1069975"/>
          </a:xfrm>
          <a:prstGeom prst="rect">
            <a:avLst/>
          </a:prstGeom>
          <a:noFill/>
          <a:ln w="9525">
            <a:noFill/>
            <a:miter lim="800000"/>
            <a:headEnd/>
            <a:tailEnd/>
          </a:ln>
        </p:spPr>
        <p:txBody>
          <a:bodyPr wrap="none">
            <a:spAutoFit/>
          </a:bodyPr>
          <a:lstStyle/>
          <a:p>
            <a:pPr algn="l"/>
            <a:r>
              <a:rPr lang="en-US" sz="1600" b="1"/>
              <a:t>Water exerts a vapor pressure of 101.3 kPa at </a:t>
            </a:r>
          </a:p>
          <a:p>
            <a:pPr algn="l"/>
            <a:r>
              <a:rPr lang="en-US" sz="1600" b="1"/>
              <a:t>a temperature of 100 </a:t>
            </a:r>
            <a:r>
              <a:rPr lang="en-US" sz="1600" b="1" baseline="30000"/>
              <a:t>o</a:t>
            </a:r>
            <a:r>
              <a:rPr lang="en-US" sz="1600" b="1"/>
              <a:t>C.  This is defined as its </a:t>
            </a:r>
          </a:p>
          <a:p>
            <a:pPr algn="l"/>
            <a:r>
              <a:rPr lang="en-US" sz="1600" b="1"/>
              <a:t>normal boiling point:</a:t>
            </a:r>
          </a:p>
          <a:p>
            <a:pPr algn="l"/>
            <a:r>
              <a:rPr lang="en-US" sz="1600" b="1"/>
              <a:t>   ‘vapor pressure  =  atmospheric pressure’</a:t>
            </a:r>
          </a:p>
        </p:txBody>
      </p:sp>
      <p:sp>
        <p:nvSpPr>
          <p:cNvPr id="205828" name="Line 4"/>
          <p:cNvSpPr>
            <a:spLocks noChangeShapeType="1"/>
          </p:cNvSpPr>
          <p:nvPr/>
        </p:nvSpPr>
        <p:spPr bwMode="auto">
          <a:xfrm>
            <a:off x="5410200" y="2971800"/>
            <a:ext cx="3048000" cy="0"/>
          </a:xfrm>
          <a:prstGeom prst="line">
            <a:avLst/>
          </a:prstGeom>
          <a:noFill/>
          <a:ln w="38100">
            <a:solidFill>
              <a:srgbClr val="0000FF"/>
            </a:solidFill>
            <a:round/>
            <a:headEnd/>
            <a:tailEnd/>
          </a:ln>
        </p:spPr>
        <p:txBody>
          <a:bodyPr/>
          <a:lstStyle/>
          <a:p>
            <a:endParaRPr lang="en-US"/>
          </a:p>
        </p:txBody>
      </p:sp>
      <p:sp>
        <p:nvSpPr>
          <p:cNvPr id="205829" name="Line 5"/>
          <p:cNvSpPr>
            <a:spLocks noChangeShapeType="1"/>
          </p:cNvSpPr>
          <p:nvPr/>
        </p:nvSpPr>
        <p:spPr bwMode="auto">
          <a:xfrm flipV="1">
            <a:off x="8458200" y="2971800"/>
            <a:ext cx="0" cy="2438400"/>
          </a:xfrm>
          <a:prstGeom prst="line">
            <a:avLst/>
          </a:prstGeom>
          <a:noFill/>
          <a:ln w="28575">
            <a:solidFill>
              <a:srgbClr val="0000FF"/>
            </a:solidFill>
            <a:round/>
            <a:headEnd/>
            <a:tailEnd/>
          </a:ln>
        </p:spPr>
        <p:txBody>
          <a:bodyPr/>
          <a:lstStyle/>
          <a:p>
            <a:endParaRPr lang="en-US"/>
          </a:p>
        </p:txBody>
      </p:sp>
      <p:sp>
        <p:nvSpPr>
          <p:cNvPr id="205831" name="Line 7"/>
          <p:cNvSpPr>
            <a:spLocks noChangeShapeType="1"/>
          </p:cNvSpPr>
          <p:nvPr/>
        </p:nvSpPr>
        <p:spPr bwMode="auto">
          <a:xfrm>
            <a:off x="5410200" y="4648200"/>
            <a:ext cx="2209800" cy="0"/>
          </a:xfrm>
          <a:prstGeom prst="line">
            <a:avLst/>
          </a:prstGeom>
          <a:noFill/>
          <a:ln w="38100">
            <a:solidFill>
              <a:srgbClr val="FF0000"/>
            </a:solidFill>
            <a:round/>
            <a:headEnd/>
            <a:tailEnd/>
          </a:ln>
        </p:spPr>
        <p:txBody>
          <a:bodyPr/>
          <a:lstStyle/>
          <a:p>
            <a:endParaRPr lang="en-US"/>
          </a:p>
        </p:txBody>
      </p:sp>
      <p:sp>
        <p:nvSpPr>
          <p:cNvPr id="205832" name="Line 8"/>
          <p:cNvSpPr>
            <a:spLocks noChangeShapeType="1"/>
          </p:cNvSpPr>
          <p:nvPr/>
        </p:nvSpPr>
        <p:spPr bwMode="auto">
          <a:xfrm>
            <a:off x="7620000" y="4648200"/>
            <a:ext cx="0" cy="762000"/>
          </a:xfrm>
          <a:prstGeom prst="line">
            <a:avLst/>
          </a:prstGeom>
          <a:noFill/>
          <a:ln w="38100">
            <a:solidFill>
              <a:srgbClr val="FF0000"/>
            </a:solidFill>
            <a:round/>
            <a:headEnd/>
            <a:tailEnd type="triangle" w="med" len="med"/>
          </a:ln>
        </p:spPr>
        <p:txBody>
          <a:bodyPr/>
          <a:lstStyle/>
          <a:p>
            <a:endParaRPr lang="en-US"/>
          </a:p>
        </p:txBody>
      </p:sp>
      <p:pic>
        <p:nvPicPr>
          <p:cNvPr id="119817" name="Picture 9" descr="Barometer on Mt"/>
          <p:cNvPicPr>
            <a:picLocks noChangeAspect="1" noChangeArrowheads="1"/>
          </p:cNvPicPr>
          <p:nvPr/>
        </p:nvPicPr>
        <p:blipFill>
          <a:blip r:embed="rId4" cstate="print">
            <a:clrChange>
              <a:clrFrom>
                <a:srgbClr val="EAE9EE"/>
              </a:clrFrom>
              <a:clrTo>
                <a:srgbClr val="EAE9EE">
                  <a:alpha val="0"/>
                </a:srgbClr>
              </a:clrTo>
            </a:clrChange>
            <a:lum bright="2000" contrast="12000"/>
          </a:blip>
          <a:srcRect l="49457" t="9587" r="7779" b="10464"/>
          <a:stretch>
            <a:fillRect/>
          </a:stretch>
        </p:blipFill>
        <p:spPr bwMode="auto">
          <a:xfrm>
            <a:off x="2608263" y="2819400"/>
            <a:ext cx="1682750" cy="3048000"/>
          </a:xfrm>
          <a:prstGeom prst="rect">
            <a:avLst/>
          </a:prstGeom>
          <a:noFill/>
          <a:ln w="9525">
            <a:noFill/>
            <a:miter lim="800000"/>
            <a:headEnd/>
            <a:tailEnd/>
          </a:ln>
        </p:spPr>
      </p:pic>
      <p:sp>
        <p:nvSpPr>
          <p:cNvPr id="119818" name="AutoShape 11">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19819" name="Line 12"/>
          <p:cNvSpPr>
            <a:spLocks noChangeShapeType="1"/>
          </p:cNvSpPr>
          <p:nvPr/>
        </p:nvSpPr>
        <p:spPr bwMode="auto">
          <a:xfrm>
            <a:off x="5410200" y="2971800"/>
            <a:ext cx="0" cy="2438400"/>
          </a:xfrm>
          <a:prstGeom prst="line">
            <a:avLst/>
          </a:prstGeom>
          <a:noFill/>
          <a:ln w="9525">
            <a:solidFill>
              <a:schemeClr val="tx1"/>
            </a:solidFill>
            <a:round/>
            <a:headEnd/>
            <a:tailEnd/>
          </a:ln>
        </p:spPr>
        <p:txBody>
          <a:bodyPr/>
          <a:lstStyle/>
          <a:p>
            <a:endParaRPr lang="en-US"/>
          </a:p>
        </p:txBody>
      </p:sp>
      <p:sp>
        <p:nvSpPr>
          <p:cNvPr id="119820" name="Line 13"/>
          <p:cNvSpPr>
            <a:spLocks noChangeShapeType="1"/>
          </p:cNvSpPr>
          <p:nvPr/>
        </p:nvSpPr>
        <p:spPr bwMode="auto">
          <a:xfrm>
            <a:off x="5715000" y="2971800"/>
            <a:ext cx="0" cy="2438400"/>
          </a:xfrm>
          <a:prstGeom prst="line">
            <a:avLst/>
          </a:prstGeom>
          <a:noFill/>
          <a:ln w="9525">
            <a:solidFill>
              <a:schemeClr val="tx1"/>
            </a:solidFill>
            <a:round/>
            <a:headEnd/>
            <a:tailEnd/>
          </a:ln>
        </p:spPr>
        <p:txBody>
          <a:bodyPr/>
          <a:lstStyle/>
          <a:p>
            <a:endParaRPr lang="en-US"/>
          </a:p>
        </p:txBody>
      </p:sp>
      <p:sp>
        <p:nvSpPr>
          <p:cNvPr id="119821" name="Line 14"/>
          <p:cNvSpPr>
            <a:spLocks noChangeShapeType="1"/>
          </p:cNvSpPr>
          <p:nvPr/>
        </p:nvSpPr>
        <p:spPr bwMode="auto">
          <a:xfrm>
            <a:off x="6019800" y="2971800"/>
            <a:ext cx="0" cy="2438400"/>
          </a:xfrm>
          <a:prstGeom prst="line">
            <a:avLst/>
          </a:prstGeom>
          <a:noFill/>
          <a:ln w="9525">
            <a:solidFill>
              <a:schemeClr val="tx1"/>
            </a:solidFill>
            <a:round/>
            <a:headEnd/>
            <a:tailEnd/>
          </a:ln>
        </p:spPr>
        <p:txBody>
          <a:bodyPr/>
          <a:lstStyle/>
          <a:p>
            <a:endParaRPr lang="en-US"/>
          </a:p>
        </p:txBody>
      </p:sp>
      <p:sp>
        <p:nvSpPr>
          <p:cNvPr id="119822" name="Line 15"/>
          <p:cNvSpPr>
            <a:spLocks noChangeShapeType="1"/>
          </p:cNvSpPr>
          <p:nvPr/>
        </p:nvSpPr>
        <p:spPr bwMode="auto">
          <a:xfrm>
            <a:off x="6324600" y="2971800"/>
            <a:ext cx="0" cy="2438400"/>
          </a:xfrm>
          <a:prstGeom prst="line">
            <a:avLst/>
          </a:prstGeom>
          <a:noFill/>
          <a:ln w="9525">
            <a:solidFill>
              <a:schemeClr val="tx1"/>
            </a:solidFill>
            <a:round/>
            <a:headEnd/>
            <a:tailEnd/>
          </a:ln>
        </p:spPr>
        <p:txBody>
          <a:bodyPr/>
          <a:lstStyle/>
          <a:p>
            <a:endParaRPr lang="en-US"/>
          </a:p>
        </p:txBody>
      </p:sp>
      <p:sp>
        <p:nvSpPr>
          <p:cNvPr id="119823" name="Line 16"/>
          <p:cNvSpPr>
            <a:spLocks noChangeShapeType="1"/>
          </p:cNvSpPr>
          <p:nvPr/>
        </p:nvSpPr>
        <p:spPr bwMode="auto">
          <a:xfrm>
            <a:off x="6629400" y="2971800"/>
            <a:ext cx="0" cy="2438400"/>
          </a:xfrm>
          <a:prstGeom prst="line">
            <a:avLst/>
          </a:prstGeom>
          <a:noFill/>
          <a:ln w="9525">
            <a:solidFill>
              <a:schemeClr val="tx1"/>
            </a:solidFill>
            <a:round/>
            <a:headEnd/>
            <a:tailEnd/>
          </a:ln>
        </p:spPr>
        <p:txBody>
          <a:bodyPr/>
          <a:lstStyle/>
          <a:p>
            <a:endParaRPr lang="en-US"/>
          </a:p>
        </p:txBody>
      </p:sp>
      <p:sp>
        <p:nvSpPr>
          <p:cNvPr id="119824" name="Line 17"/>
          <p:cNvSpPr>
            <a:spLocks noChangeShapeType="1"/>
          </p:cNvSpPr>
          <p:nvPr/>
        </p:nvSpPr>
        <p:spPr bwMode="auto">
          <a:xfrm>
            <a:off x="6934200" y="2971800"/>
            <a:ext cx="0" cy="2438400"/>
          </a:xfrm>
          <a:prstGeom prst="line">
            <a:avLst/>
          </a:prstGeom>
          <a:noFill/>
          <a:ln w="9525">
            <a:solidFill>
              <a:schemeClr val="tx1"/>
            </a:solidFill>
            <a:round/>
            <a:headEnd/>
            <a:tailEnd/>
          </a:ln>
        </p:spPr>
        <p:txBody>
          <a:bodyPr/>
          <a:lstStyle/>
          <a:p>
            <a:endParaRPr lang="en-US"/>
          </a:p>
        </p:txBody>
      </p:sp>
      <p:sp>
        <p:nvSpPr>
          <p:cNvPr id="119825" name="Line 18"/>
          <p:cNvSpPr>
            <a:spLocks noChangeShapeType="1"/>
          </p:cNvSpPr>
          <p:nvPr/>
        </p:nvSpPr>
        <p:spPr bwMode="auto">
          <a:xfrm>
            <a:off x="7239000" y="2971800"/>
            <a:ext cx="0" cy="2438400"/>
          </a:xfrm>
          <a:prstGeom prst="line">
            <a:avLst/>
          </a:prstGeom>
          <a:noFill/>
          <a:ln w="9525">
            <a:solidFill>
              <a:schemeClr val="tx1"/>
            </a:solidFill>
            <a:round/>
            <a:headEnd/>
            <a:tailEnd/>
          </a:ln>
        </p:spPr>
        <p:txBody>
          <a:bodyPr/>
          <a:lstStyle/>
          <a:p>
            <a:endParaRPr lang="en-US"/>
          </a:p>
        </p:txBody>
      </p:sp>
      <p:sp>
        <p:nvSpPr>
          <p:cNvPr id="119826" name="Line 19"/>
          <p:cNvSpPr>
            <a:spLocks noChangeShapeType="1"/>
          </p:cNvSpPr>
          <p:nvPr/>
        </p:nvSpPr>
        <p:spPr bwMode="auto">
          <a:xfrm>
            <a:off x="7543800" y="2971800"/>
            <a:ext cx="0" cy="2438400"/>
          </a:xfrm>
          <a:prstGeom prst="line">
            <a:avLst/>
          </a:prstGeom>
          <a:noFill/>
          <a:ln w="9525">
            <a:solidFill>
              <a:schemeClr val="tx1"/>
            </a:solidFill>
            <a:round/>
            <a:headEnd/>
            <a:tailEnd/>
          </a:ln>
        </p:spPr>
        <p:txBody>
          <a:bodyPr/>
          <a:lstStyle/>
          <a:p>
            <a:endParaRPr lang="en-US"/>
          </a:p>
        </p:txBody>
      </p:sp>
      <p:sp>
        <p:nvSpPr>
          <p:cNvPr id="119827" name="Line 20"/>
          <p:cNvSpPr>
            <a:spLocks noChangeShapeType="1"/>
          </p:cNvSpPr>
          <p:nvPr/>
        </p:nvSpPr>
        <p:spPr bwMode="auto">
          <a:xfrm>
            <a:off x="7848600" y="2971800"/>
            <a:ext cx="0" cy="2438400"/>
          </a:xfrm>
          <a:prstGeom prst="line">
            <a:avLst/>
          </a:prstGeom>
          <a:noFill/>
          <a:ln w="9525">
            <a:solidFill>
              <a:schemeClr val="tx1"/>
            </a:solidFill>
            <a:round/>
            <a:headEnd/>
            <a:tailEnd/>
          </a:ln>
        </p:spPr>
        <p:txBody>
          <a:bodyPr/>
          <a:lstStyle/>
          <a:p>
            <a:endParaRPr lang="en-US"/>
          </a:p>
        </p:txBody>
      </p:sp>
      <p:sp>
        <p:nvSpPr>
          <p:cNvPr id="119828" name="Line 21"/>
          <p:cNvSpPr>
            <a:spLocks noChangeShapeType="1"/>
          </p:cNvSpPr>
          <p:nvPr/>
        </p:nvSpPr>
        <p:spPr bwMode="auto">
          <a:xfrm>
            <a:off x="8153400" y="2971800"/>
            <a:ext cx="0" cy="2438400"/>
          </a:xfrm>
          <a:prstGeom prst="line">
            <a:avLst/>
          </a:prstGeom>
          <a:noFill/>
          <a:ln w="9525">
            <a:solidFill>
              <a:schemeClr val="tx1"/>
            </a:solidFill>
            <a:round/>
            <a:headEnd/>
            <a:tailEnd/>
          </a:ln>
        </p:spPr>
        <p:txBody>
          <a:bodyPr/>
          <a:lstStyle/>
          <a:p>
            <a:endParaRPr lang="en-US"/>
          </a:p>
        </p:txBody>
      </p:sp>
      <p:sp>
        <p:nvSpPr>
          <p:cNvPr id="119829" name="Line 22"/>
          <p:cNvSpPr>
            <a:spLocks noChangeShapeType="1"/>
          </p:cNvSpPr>
          <p:nvPr/>
        </p:nvSpPr>
        <p:spPr bwMode="auto">
          <a:xfrm>
            <a:off x="8458200" y="2971800"/>
            <a:ext cx="0" cy="2438400"/>
          </a:xfrm>
          <a:prstGeom prst="line">
            <a:avLst/>
          </a:prstGeom>
          <a:noFill/>
          <a:ln w="9525">
            <a:solidFill>
              <a:schemeClr val="tx1"/>
            </a:solidFill>
            <a:round/>
            <a:headEnd/>
            <a:tailEnd/>
          </a:ln>
        </p:spPr>
        <p:txBody>
          <a:bodyPr/>
          <a:lstStyle/>
          <a:p>
            <a:endParaRPr lang="en-US"/>
          </a:p>
        </p:txBody>
      </p:sp>
      <p:sp>
        <p:nvSpPr>
          <p:cNvPr id="119830" name="Line 23"/>
          <p:cNvSpPr>
            <a:spLocks noChangeShapeType="1"/>
          </p:cNvSpPr>
          <p:nvPr/>
        </p:nvSpPr>
        <p:spPr bwMode="auto">
          <a:xfrm>
            <a:off x="5410200" y="5105400"/>
            <a:ext cx="3048000" cy="0"/>
          </a:xfrm>
          <a:prstGeom prst="line">
            <a:avLst/>
          </a:prstGeom>
          <a:noFill/>
          <a:ln w="9525">
            <a:solidFill>
              <a:schemeClr val="tx1"/>
            </a:solidFill>
            <a:round/>
            <a:headEnd/>
            <a:tailEnd/>
          </a:ln>
        </p:spPr>
        <p:txBody>
          <a:bodyPr/>
          <a:lstStyle/>
          <a:p>
            <a:endParaRPr lang="en-US"/>
          </a:p>
        </p:txBody>
      </p:sp>
      <p:sp>
        <p:nvSpPr>
          <p:cNvPr id="119831" name="Line 24"/>
          <p:cNvSpPr>
            <a:spLocks noChangeShapeType="1"/>
          </p:cNvSpPr>
          <p:nvPr/>
        </p:nvSpPr>
        <p:spPr bwMode="auto">
          <a:xfrm>
            <a:off x="5410200" y="5410200"/>
            <a:ext cx="3048000" cy="0"/>
          </a:xfrm>
          <a:prstGeom prst="line">
            <a:avLst/>
          </a:prstGeom>
          <a:noFill/>
          <a:ln w="9525">
            <a:solidFill>
              <a:schemeClr val="tx1"/>
            </a:solidFill>
            <a:round/>
            <a:headEnd/>
            <a:tailEnd/>
          </a:ln>
        </p:spPr>
        <p:txBody>
          <a:bodyPr/>
          <a:lstStyle/>
          <a:p>
            <a:endParaRPr lang="en-US"/>
          </a:p>
        </p:txBody>
      </p:sp>
      <p:sp>
        <p:nvSpPr>
          <p:cNvPr id="119832" name="Line 25"/>
          <p:cNvSpPr>
            <a:spLocks noChangeShapeType="1"/>
          </p:cNvSpPr>
          <p:nvPr/>
        </p:nvSpPr>
        <p:spPr bwMode="auto">
          <a:xfrm>
            <a:off x="5410200" y="4800600"/>
            <a:ext cx="3048000" cy="0"/>
          </a:xfrm>
          <a:prstGeom prst="line">
            <a:avLst/>
          </a:prstGeom>
          <a:noFill/>
          <a:ln w="9525">
            <a:solidFill>
              <a:schemeClr val="tx1"/>
            </a:solidFill>
            <a:round/>
            <a:headEnd/>
            <a:tailEnd/>
          </a:ln>
        </p:spPr>
        <p:txBody>
          <a:bodyPr/>
          <a:lstStyle/>
          <a:p>
            <a:endParaRPr lang="en-US"/>
          </a:p>
        </p:txBody>
      </p:sp>
      <p:sp>
        <p:nvSpPr>
          <p:cNvPr id="119833" name="Line 26"/>
          <p:cNvSpPr>
            <a:spLocks noChangeShapeType="1"/>
          </p:cNvSpPr>
          <p:nvPr/>
        </p:nvSpPr>
        <p:spPr bwMode="auto">
          <a:xfrm>
            <a:off x="5410200" y="4495800"/>
            <a:ext cx="3048000" cy="0"/>
          </a:xfrm>
          <a:prstGeom prst="line">
            <a:avLst/>
          </a:prstGeom>
          <a:noFill/>
          <a:ln w="9525">
            <a:solidFill>
              <a:schemeClr val="tx1"/>
            </a:solidFill>
            <a:round/>
            <a:headEnd/>
            <a:tailEnd/>
          </a:ln>
        </p:spPr>
        <p:txBody>
          <a:bodyPr/>
          <a:lstStyle/>
          <a:p>
            <a:endParaRPr lang="en-US"/>
          </a:p>
        </p:txBody>
      </p:sp>
      <p:sp>
        <p:nvSpPr>
          <p:cNvPr id="119834" name="Line 27"/>
          <p:cNvSpPr>
            <a:spLocks noChangeShapeType="1"/>
          </p:cNvSpPr>
          <p:nvPr/>
        </p:nvSpPr>
        <p:spPr bwMode="auto">
          <a:xfrm>
            <a:off x="5410200" y="4191000"/>
            <a:ext cx="3048000" cy="0"/>
          </a:xfrm>
          <a:prstGeom prst="line">
            <a:avLst/>
          </a:prstGeom>
          <a:noFill/>
          <a:ln w="9525">
            <a:solidFill>
              <a:schemeClr val="tx1"/>
            </a:solidFill>
            <a:round/>
            <a:headEnd/>
            <a:tailEnd/>
          </a:ln>
        </p:spPr>
        <p:txBody>
          <a:bodyPr/>
          <a:lstStyle/>
          <a:p>
            <a:endParaRPr lang="en-US"/>
          </a:p>
        </p:txBody>
      </p:sp>
      <p:sp>
        <p:nvSpPr>
          <p:cNvPr id="119835" name="Line 28"/>
          <p:cNvSpPr>
            <a:spLocks noChangeShapeType="1"/>
          </p:cNvSpPr>
          <p:nvPr/>
        </p:nvSpPr>
        <p:spPr bwMode="auto">
          <a:xfrm>
            <a:off x="5410200" y="3886200"/>
            <a:ext cx="3048000" cy="0"/>
          </a:xfrm>
          <a:prstGeom prst="line">
            <a:avLst/>
          </a:prstGeom>
          <a:noFill/>
          <a:ln w="9525">
            <a:solidFill>
              <a:schemeClr val="tx1"/>
            </a:solidFill>
            <a:round/>
            <a:headEnd/>
            <a:tailEnd/>
          </a:ln>
        </p:spPr>
        <p:txBody>
          <a:bodyPr/>
          <a:lstStyle/>
          <a:p>
            <a:endParaRPr lang="en-US"/>
          </a:p>
        </p:txBody>
      </p:sp>
      <p:sp>
        <p:nvSpPr>
          <p:cNvPr id="119836" name="Line 29"/>
          <p:cNvSpPr>
            <a:spLocks noChangeShapeType="1"/>
          </p:cNvSpPr>
          <p:nvPr/>
        </p:nvSpPr>
        <p:spPr bwMode="auto">
          <a:xfrm>
            <a:off x="5410200" y="3581400"/>
            <a:ext cx="3048000" cy="0"/>
          </a:xfrm>
          <a:prstGeom prst="line">
            <a:avLst/>
          </a:prstGeom>
          <a:noFill/>
          <a:ln w="9525">
            <a:solidFill>
              <a:schemeClr val="tx1"/>
            </a:solidFill>
            <a:round/>
            <a:headEnd/>
            <a:tailEnd/>
          </a:ln>
        </p:spPr>
        <p:txBody>
          <a:bodyPr/>
          <a:lstStyle/>
          <a:p>
            <a:endParaRPr lang="en-US"/>
          </a:p>
        </p:txBody>
      </p:sp>
      <p:sp>
        <p:nvSpPr>
          <p:cNvPr id="119837" name="Line 30"/>
          <p:cNvSpPr>
            <a:spLocks noChangeShapeType="1"/>
          </p:cNvSpPr>
          <p:nvPr/>
        </p:nvSpPr>
        <p:spPr bwMode="auto">
          <a:xfrm>
            <a:off x="5410200" y="3276600"/>
            <a:ext cx="3048000" cy="0"/>
          </a:xfrm>
          <a:prstGeom prst="line">
            <a:avLst/>
          </a:prstGeom>
          <a:noFill/>
          <a:ln w="9525">
            <a:solidFill>
              <a:schemeClr val="tx1"/>
            </a:solidFill>
            <a:round/>
            <a:headEnd/>
            <a:tailEnd/>
          </a:ln>
        </p:spPr>
        <p:txBody>
          <a:bodyPr/>
          <a:lstStyle/>
          <a:p>
            <a:endParaRPr lang="en-US"/>
          </a:p>
        </p:txBody>
      </p:sp>
      <p:sp>
        <p:nvSpPr>
          <p:cNvPr id="119838" name="Line 31"/>
          <p:cNvSpPr>
            <a:spLocks noChangeShapeType="1"/>
          </p:cNvSpPr>
          <p:nvPr/>
        </p:nvSpPr>
        <p:spPr bwMode="auto">
          <a:xfrm>
            <a:off x="5410200" y="2971800"/>
            <a:ext cx="3048000" cy="0"/>
          </a:xfrm>
          <a:prstGeom prst="line">
            <a:avLst/>
          </a:prstGeom>
          <a:noFill/>
          <a:ln w="9525">
            <a:solidFill>
              <a:schemeClr val="tx1"/>
            </a:solidFill>
            <a:round/>
            <a:headEnd/>
            <a:tailEnd/>
          </a:ln>
        </p:spPr>
        <p:txBody>
          <a:bodyPr/>
          <a:lstStyle/>
          <a:p>
            <a:endParaRPr lang="en-US"/>
          </a:p>
        </p:txBody>
      </p:sp>
      <p:sp>
        <p:nvSpPr>
          <p:cNvPr id="119839" name="Freeform 32"/>
          <p:cNvSpPr>
            <a:spLocks/>
          </p:cNvSpPr>
          <p:nvPr/>
        </p:nvSpPr>
        <p:spPr bwMode="auto">
          <a:xfrm>
            <a:off x="5410200" y="2971800"/>
            <a:ext cx="1833563" cy="2209800"/>
          </a:xfrm>
          <a:custGeom>
            <a:avLst/>
            <a:gdLst>
              <a:gd name="T0" fmla="*/ 0 w 1155"/>
              <a:gd name="T1" fmla="*/ 2209800 h 1392"/>
              <a:gd name="T2" fmla="*/ 361950 w 1155"/>
              <a:gd name="T3" fmla="*/ 2081213 h 1392"/>
              <a:gd name="T4" fmla="*/ 700088 w 1155"/>
              <a:gd name="T5" fmla="*/ 1879600 h 1392"/>
              <a:gd name="T6" fmla="*/ 1144588 w 1155"/>
              <a:gd name="T7" fmla="*/ 1504950 h 1392"/>
              <a:gd name="T8" fmla="*/ 1554163 w 1155"/>
              <a:gd name="T9" fmla="*/ 857250 h 1392"/>
              <a:gd name="T10" fmla="*/ 1833563 w 1155"/>
              <a:gd name="T11" fmla="*/ 0 h 1392"/>
              <a:gd name="T12" fmla="*/ 0 60000 65536"/>
              <a:gd name="T13" fmla="*/ 0 60000 65536"/>
              <a:gd name="T14" fmla="*/ 0 60000 65536"/>
              <a:gd name="T15" fmla="*/ 0 60000 65536"/>
              <a:gd name="T16" fmla="*/ 0 60000 65536"/>
              <a:gd name="T17" fmla="*/ 0 60000 65536"/>
              <a:gd name="T18" fmla="*/ 0 w 1155"/>
              <a:gd name="T19" fmla="*/ 0 h 1392"/>
              <a:gd name="T20" fmla="*/ 1155 w 1155"/>
              <a:gd name="T21" fmla="*/ 1392 h 1392"/>
            </a:gdLst>
            <a:ahLst/>
            <a:cxnLst>
              <a:cxn ang="T12">
                <a:pos x="T0" y="T1"/>
              </a:cxn>
              <a:cxn ang="T13">
                <a:pos x="T2" y="T3"/>
              </a:cxn>
              <a:cxn ang="T14">
                <a:pos x="T4" y="T5"/>
              </a:cxn>
              <a:cxn ang="T15">
                <a:pos x="T6" y="T7"/>
              </a:cxn>
              <a:cxn ang="T16">
                <a:pos x="T8" y="T9"/>
              </a:cxn>
              <a:cxn ang="T17">
                <a:pos x="T10" y="T11"/>
              </a:cxn>
            </a:cxnLst>
            <a:rect l="T18" t="T19" r="T20" b="T21"/>
            <a:pathLst>
              <a:path w="1155" h="1392">
                <a:moveTo>
                  <a:pt x="0" y="1392"/>
                </a:moveTo>
                <a:cubicBezTo>
                  <a:pt x="38" y="1379"/>
                  <a:pt x="155" y="1346"/>
                  <a:pt x="228" y="1311"/>
                </a:cubicBezTo>
                <a:cubicBezTo>
                  <a:pt x="301" y="1276"/>
                  <a:pt x="359" y="1244"/>
                  <a:pt x="441" y="1184"/>
                </a:cubicBezTo>
                <a:cubicBezTo>
                  <a:pt x="523" y="1124"/>
                  <a:pt x="631" y="1055"/>
                  <a:pt x="721" y="948"/>
                </a:cubicBezTo>
                <a:cubicBezTo>
                  <a:pt x="811" y="841"/>
                  <a:pt x="907" y="698"/>
                  <a:pt x="979" y="540"/>
                </a:cubicBezTo>
                <a:cubicBezTo>
                  <a:pt x="1051" y="382"/>
                  <a:pt x="1118" y="113"/>
                  <a:pt x="1155" y="0"/>
                </a:cubicBezTo>
              </a:path>
            </a:pathLst>
          </a:custGeom>
          <a:noFill/>
          <a:ln w="19050">
            <a:solidFill>
              <a:srgbClr val="FF6600"/>
            </a:solidFill>
            <a:round/>
            <a:headEnd/>
            <a:tailEnd/>
          </a:ln>
        </p:spPr>
        <p:txBody>
          <a:bodyPr/>
          <a:lstStyle/>
          <a:p>
            <a:endParaRPr lang="en-US"/>
          </a:p>
        </p:txBody>
      </p:sp>
      <p:sp>
        <p:nvSpPr>
          <p:cNvPr id="119840" name="Freeform 33"/>
          <p:cNvSpPr>
            <a:spLocks/>
          </p:cNvSpPr>
          <p:nvPr/>
        </p:nvSpPr>
        <p:spPr bwMode="auto">
          <a:xfrm>
            <a:off x="5410200" y="2976563"/>
            <a:ext cx="2433638" cy="2281237"/>
          </a:xfrm>
          <a:custGeom>
            <a:avLst/>
            <a:gdLst>
              <a:gd name="T0" fmla="*/ 0 w 1533"/>
              <a:gd name="T1" fmla="*/ 2281237 h 1437"/>
              <a:gd name="T2" fmla="*/ 741363 w 1533"/>
              <a:gd name="T3" fmla="*/ 2178050 h 1437"/>
              <a:gd name="T4" fmla="*/ 1293813 w 1533"/>
              <a:gd name="T5" fmla="*/ 1963737 h 1437"/>
              <a:gd name="T6" fmla="*/ 1755776 w 1533"/>
              <a:gd name="T7" fmla="*/ 1547812 h 1437"/>
              <a:gd name="T8" fmla="*/ 2133601 w 1533"/>
              <a:gd name="T9" fmla="*/ 909637 h 1437"/>
              <a:gd name="T10" fmla="*/ 2433638 w 1533"/>
              <a:gd name="T11" fmla="*/ 0 h 1437"/>
              <a:gd name="T12" fmla="*/ 0 60000 65536"/>
              <a:gd name="T13" fmla="*/ 0 60000 65536"/>
              <a:gd name="T14" fmla="*/ 0 60000 65536"/>
              <a:gd name="T15" fmla="*/ 0 60000 65536"/>
              <a:gd name="T16" fmla="*/ 0 60000 65536"/>
              <a:gd name="T17" fmla="*/ 0 60000 65536"/>
              <a:gd name="T18" fmla="*/ 0 w 1533"/>
              <a:gd name="T19" fmla="*/ 0 h 1437"/>
              <a:gd name="T20" fmla="*/ 1533 w 1533"/>
              <a:gd name="T21" fmla="*/ 1437 h 1437"/>
            </a:gdLst>
            <a:ahLst/>
            <a:cxnLst>
              <a:cxn ang="T12">
                <a:pos x="T0" y="T1"/>
              </a:cxn>
              <a:cxn ang="T13">
                <a:pos x="T2" y="T3"/>
              </a:cxn>
              <a:cxn ang="T14">
                <a:pos x="T4" y="T5"/>
              </a:cxn>
              <a:cxn ang="T15">
                <a:pos x="T6" y="T7"/>
              </a:cxn>
              <a:cxn ang="T16">
                <a:pos x="T8" y="T9"/>
              </a:cxn>
              <a:cxn ang="T17">
                <a:pos x="T10" y="T11"/>
              </a:cxn>
            </a:cxnLst>
            <a:rect l="T18" t="T19" r="T20" b="T21"/>
            <a:pathLst>
              <a:path w="1533" h="1437">
                <a:moveTo>
                  <a:pt x="0" y="1437"/>
                </a:moveTo>
                <a:cubicBezTo>
                  <a:pt x="78" y="1426"/>
                  <a:pt x="331" y="1405"/>
                  <a:pt x="467" y="1372"/>
                </a:cubicBezTo>
                <a:cubicBezTo>
                  <a:pt x="603" y="1339"/>
                  <a:pt x="709" y="1303"/>
                  <a:pt x="815" y="1237"/>
                </a:cubicBezTo>
                <a:cubicBezTo>
                  <a:pt x="921" y="1171"/>
                  <a:pt x="1018" y="1086"/>
                  <a:pt x="1106" y="975"/>
                </a:cubicBezTo>
                <a:cubicBezTo>
                  <a:pt x="1194" y="864"/>
                  <a:pt x="1273" y="735"/>
                  <a:pt x="1344" y="573"/>
                </a:cubicBezTo>
                <a:cubicBezTo>
                  <a:pt x="1415" y="411"/>
                  <a:pt x="1494" y="119"/>
                  <a:pt x="1533" y="0"/>
                </a:cubicBezTo>
              </a:path>
            </a:pathLst>
          </a:custGeom>
          <a:noFill/>
          <a:ln w="19050">
            <a:solidFill>
              <a:srgbClr val="FF00FF"/>
            </a:solidFill>
            <a:round/>
            <a:headEnd/>
            <a:tailEnd/>
          </a:ln>
        </p:spPr>
        <p:txBody>
          <a:bodyPr/>
          <a:lstStyle/>
          <a:p>
            <a:endParaRPr lang="en-US"/>
          </a:p>
        </p:txBody>
      </p:sp>
      <p:sp>
        <p:nvSpPr>
          <p:cNvPr id="119841" name="Freeform 34"/>
          <p:cNvSpPr>
            <a:spLocks/>
          </p:cNvSpPr>
          <p:nvPr/>
        </p:nvSpPr>
        <p:spPr bwMode="auto">
          <a:xfrm>
            <a:off x="5410200" y="2981325"/>
            <a:ext cx="3043238" cy="2352675"/>
          </a:xfrm>
          <a:custGeom>
            <a:avLst/>
            <a:gdLst>
              <a:gd name="T0" fmla="*/ 0 w 1917"/>
              <a:gd name="T1" fmla="*/ 2352675 h 1482"/>
              <a:gd name="T2" fmla="*/ 527050 w 1917"/>
              <a:gd name="T3" fmla="*/ 2320925 h 1482"/>
              <a:gd name="T4" fmla="*/ 1295400 w 1917"/>
              <a:gd name="T5" fmla="*/ 2200275 h 1482"/>
              <a:gd name="T6" fmla="*/ 2006601 w 1917"/>
              <a:gd name="T7" fmla="*/ 1822450 h 1482"/>
              <a:gd name="T8" fmla="*/ 2509838 w 1917"/>
              <a:gd name="T9" fmla="*/ 1309687 h 1482"/>
              <a:gd name="T10" fmla="*/ 2819401 w 1917"/>
              <a:gd name="T11" fmla="*/ 738187 h 1482"/>
              <a:gd name="T12" fmla="*/ 2976563 w 1917"/>
              <a:gd name="T13" fmla="*/ 314325 h 1482"/>
              <a:gd name="T14" fmla="*/ 3043238 w 1917"/>
              <a:gd name="T15" fmla="*/ 0 h 1482"/>
              <a:gd name="T16" fmla="*/ 0 60000 65536"/>
              <a:gd name="T17" fmla="*/ 0 60000 65536"/>
              <a:gd name="T18" fmla="*/ 0 60000 65536"/>
              <a:gd name="T19" fmla="*/ 0 60000 65536"/>
              <a:gd name="T20" fmla="*/ 0 60000 65536"/>
              <a:gd name="T21" fmla="*/ 0 60000 65536"/>
              <a:gd name="T22" fmla="*/ 0 60000 65536"/>
              <a:gd name="T23" fmla="*/ 0 60000 65536"/>
              <a:gd name="T24" fmla="*/ 0 w 1917"/>
              <a:gd name="T25" fmla="*/ 0 h 1482"/>
              <a:gd name="T26" fmla="*/ 1917 w 1917"/>
              <a:gd name="T27" fmla="*/ 1482 h 14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17" h="1482">
                <a:moveTo>
                  <a:pt x="0" y="1482"/>
                </a:moveTo>
                <a:cubicBezTo>
                  <a:pt x="55" y="1479"/>
                  <a:pt x="196" y="1478"/>
                  <a:pt x="332" y="1462"/>
                </a:cubicBezTo>
                <a:cubicBezTo>
                  <a:pt x="468" y="1446"/>
                  <a:pt x="661" y="1438"/>
                  <a:pt x="816" y="1386"/>
                </a:cubicBezTo>
                <a:cubicBezTo>
                  <a:pt x="971" y="1334"/>
                  <a:pt x="1137" y="1241"/>
                  <a:pt x="1264" y="1148"/>
                </a:cubicBezTo>
                <a:cubicBezTo>
                  <a:pt x="1391" y="1055"/>
                  <a:pt x="1496" y="939"/>
                  <a:pt x="1581" y="825"/>
                </a:cubicBezTo>
                <a:cubicBezTo>
                  <a:pt x="1666" y="711"/>
                  <a:pt x="1727" y="569"/>
                  <a:pt x="1776" y="465"/>
                </a:cubicBezTo>
                <a:cubicBezTo>
                  <a:pt x="1825" y="361"/>
                  <a:pt x="1852" y="275"/>
                  <a:pt x="1875" y="198"/>
                </a:cubicBezTo>
                <a:cubicBezTo>
                  <a:pt x="1898" y="121"/>
                  <a:pt x="1908" y="41"/>
                  <a:pt x="1917" y="0"/>
                </a:cubicBezTo>
              </a:path>
            </a:pathLst>
          </a:custGeom>
          <a:noFill/>
          <a:ln w="19050">
            <a:solidFill>
              <a:srgbClr val="333399"/>
            </a:solidFill>
            <a:round/>
            <a:headEnd/>
            <a:tailEnd/>
          </a:ln>
        </p:spPr>
        <p:txBody>
          <a:bodyPr/>
          <a:lstStyle/>
          <a:p>
            <a:endParaRPr lang="en-US"/>
          </a:p>
        </p:txBody>
      </p:sp>
      <p:sp>
        <p:nvSpPr>
          <p:cNvPr id="119842" name="Text Box 35"/>
          <p:cNvSpPr txBox="1">
            <a:spLocks noChangeArrowheads="1"/>
          </p:cNvSpPr>
          <p:nvPr/>
        </p:nvSpPr>
        <p:spPr bwMode="auto">
          <a:xfrm>
            <a:off x="4922838" y="2852738"/>
            <a:ext cx="563562" cy="274637"/>
          </a:xfrm>
          <a:prstGeom prst="rect">
            <a:avLst/>
          </a:prstGeom>
          <a:noFill/>
          <a:ln w="9525">
            <a:noFill/>
            <a:miter lim="800000"/>
            <a:headEnd/>
            <a:tailEnd/>
          </a:ln>
        </p:spPr>
        <p:txBody>
          <a:bodyPr wrap="none">
            <a:spAutoFit/>
          </a:bodyPr>
          <a:lstStyle/>
          <a:p>
            <a:pPr algn="l"/>
            <a:r>
              <a:rPr lang="en-US" b="1"/>
              <a:t>101.3</a:t>
            </a:r>
          </a:p>
        </p:txBody>
      </p:sp>
      <p:sp>
        <p:nvSpPr>
          <p:cNvPr id="119843" name="Text Box 36"/>
          <p:cNvSpPr txBox="1">
            <a:spLocks noChangeArrowheads="1"/>
          </p:cNvSpPr>
          <p:nvPr/>
        </p:nvSpPr>
        <p:spPr bwMode="auto">
          <a:xfrm>
            <a:off x="4953000" y="3078163"/>
            <a:ext cx="479425" cy="274637"/>
          </a:xfrm>
          <a:prstGeom prst="rect">
            <a:avLst/>
          </a:prstGeom>
          <a:noFill/>
          <a:ln w="9525">
            <a:noFill/>
            <a:miter lim="800000"/>
            <a:headEnd/>
            <a:tailEnd/>
          </a:ln>
        </p:spPr>
        <p:txBody>
          <a:bodyPr wrap="none">
            <a:spAutoFit/>
          </a:bodyPr>
          <a:lstStyle/>
          <a:p>
            <a:pPr algn="l"/>
            <a:r>
              <a:rPr lang="en-US" b="1"/>
              <a:t>93.3</a:t>
            </a:r>
          </a:p>
        </p:txBody>
      </p:sp>
      <p:sp>
        <p:nvSpPr>
          <p:cNvPr id="119844" name="Text Box 37"/>
          <p:cNvSpPr txBox="1">
            <a:spLocks noChangeArrowheads="1"/>
          </p:cNvSpPr>
          <p:nvPr/>
        </p:nvSpPr>
        <p:spPr bwMode="auto">
          <a:xfrm>
            <a:off x="5006975" y="3382963"/>
            <a:ext cx="479425" cy="274637"/>
          </a:xfrm>
          <a:prstGeom prst="rect">
            <a:avLst/>
          </a:prstGeom>
          <a:noFill/>
          <a:ln w="9525">
            <a:noFill/>
            <a:miter lim="800000"/>
            <a:headEnd/>
            <a:tailEnd/>
          </a:ln>
        </p:spPr>
        <p:txBody>
          <a:bodyPr wrap="none">
            <a:spAutoFit/>
          </a:bodyPr>
          <a:lstStyle/>
          <a:p>
            <a:pPr algn="l"/>
            <a:r>
              <a:rPr lang="en-US" b="1"/>
              <a:t>80.0</a:t>
            </a:r>
          </a:p>
        </p:txBody>
      </p:sp>
      <p:sp>
        <p:nvSpPr>
          <p:cNvPr id="119845" name="Text Box 38"/>
          <p:cNvSpPr txBox="1">
            <a:spLocks noChangeArrowheads="1"/>
          </p:cNvSpPr>
          <p:nvPr/>
        </p:nvSpPr>
        <p:spPr bwMode="auto">
          <a:xfrm>
            <a:off x="5006975" y="3687763"/>
            <a:ext cx="479425" cy="274637"/>
          </a:xfrm>
          <a:prstGeom prst="rect">
            <a:avLst/>
          </a:prstGeom>
          <a:noFill/>
          <a:ln w="9525">
            <a:noFill/>
            <a:miter lim="800000"/>
            <a:headEnd/>
            <a:tailEnd/>
          </a:ln>
        </p:spPr>
        <p:txBody>
          <a:bodyPr wrap="none">
            <a:spAutoFit/>
          </a:bodyPr>
          <a:lstStyle/>
          <a:p>
            <a:pPr algn="l"/>
            <a:r>
              <a:rPr lang="en-US" b="1"/>
              <a:t>66.6</a:t>
            </a:r>
          </a:p>
        </p:txBody>
      </p:sp>
      <p:sp>
        <p:nvSpPr>
          <p:cNvPr id="119846" name="Text Box 39"/>
          <p:cNvSpPr txBox="1">
            <a:spLocks noChangeArrowheads="1"/>
          </p:cNvSpPr>
          <p:nvPr/>
        </p:nvSpPr>
        <p:spPr bwMode="auto">
          <a:xfrm>
            <a:off x="5006975" y="4038600"/>
            <a:ext cx="479425" cy="274638"/>
          </a:xfrm>
          <a:prstGeom prst="rect">
            <a:avLst/>
          </a:prstGeom>
          <a:noFill/>
          <a:ln w="9525">
            <a:noFill/>
            <a:miter lim="800000"/>
            <a:headEnd/>
            <a:tailEnd/>
          </a:ln>
        </p:spPr>
        <p:txBody>
          <a:bodyPr wrap="none">
            <a:spAutoFit/>
          </a:bodyPr>
          <a:lstStyle/>
          <a:p>
            <a:pPr algn="l"/>
            <a:r>
              <a:rPr lang="en-US" b="1"/>
              <a:t>53.3</a:t>
            </a:r>
          </a:p>
        </p:txBody>
      </p:sp>
      <p:sp>
        <p:nvSpPr>
          <p:cNvPr id="119847" name="Text Box 40"/>
          <p:cNvSpPr txBox="1">
            <a:spLocks noChangeArrowheads="1"/>
          </p:cNvSpPr>
          <p:nvPr/>
        </p:nvSpPr>
        <p:spPr bwMode="auto">
          <a:xfrm>
            <a:off x="5006975" y="4343400"/>
            <a:ext cx="479425" cy="274638"/>
          </a:xfrm>
          <a:prstGeom prst="rect">
            <a:avLst/>
          </a:prstGeom>
          <a:noFill/>
          <a:ln w="9525">
            <a:noFill/>
            <a:miter lim="800000"/>
            <a:headEnd/>
            <a:tailEnd/>
          </a:ln>
        </p:spPr>
        <p:txBody>
          <a:bodyPr wrap="none">
            <a:spAutoFit/>
          </a:bodyPr>
          <a:lstStyle/>
          <a:p>
            <a:pPr algn="l"/>
            <a:r>
              <a:rPr lang="en-US" b="1"/>
              <a:t>40.0</a:t>
            </a:r>
          </a:p>
        </p:txBody>
      </p:sp>
      <p:sp>
        <p:nvSpPr>
          <p:cNvPr id="119848" name="Text Box 41"/>
          <p:cNvSpPr txBox="1">
            <a:spLocks noChangeArrowheads="1"/>
          </p:cNvSpPr>
          <p:nvPr/>
        </p:nvSpPr>
        <p:spPr bwMode="auto">
          <a:xfrm>
            <a:off x="5006975" y="4648200"/>
            <a:ext cx="479425" cy="274638"/>
          </a:xfrm>
          <a:prstGeom prst="rect">
            <a:avLst/>
          </a:prstGeom>
          <a:noFill/>
          <a:ln w="9525">
            <a:noFill/>
            <a:miter lim="800000"/>
            <a:headEnd/>
            <a:tailEnd/>
          </a:ln>
        </p:spPr>
        <p:txBody>
          <a:bodyPr wrap="none">
            <a:spAutoFit/>
          </a:bodyPr>
          <a:lstStyle/>
          <a:p>
            <a:pPr algn="l"/>
            <a:r>
              <a:rPr lang="en-US" b="1"/>
              <a:t>26.7</a:t>
            </a:r>
          </a:p>
        </p:txBody>
      </p:sp>
      <p:sp>
        <p:nvSpPr>
          <p:cNvPr id="119849" name="Text Box 42"/>
          <p:cNvSpPr txBox="1">
            <a:spLocks noChangeArrowheads="1"/>
          </p:cNvSpPr>
          <p:nvPr/>
        </p:nvSpPr>
        <p:spPr bwMode="auto">
          <a:xfrm>
            <a:off x="5006975" y="4953000"/>
            <a:ext cx="479425" cy="274638"/>
          </a:xfrm>
          <a:prstGeom prst="rect">
            <a:avLst/>
          </a:prstGeom>
          <a:noFill/>
          <a:ln w="9525">
            <a:noFill/>
            <a:miter lim="800000"/>
            <a:headEnd/>
            <a:tailEnd/>
          </a:ln>
        </p:spPr>
        <p:txBody>
          <a:bodyPr wrap="none">
            <a:spAutoFit/>
          </a:bodyPr>
          <a:lstStyle/>
          <a:p>
            <a:pPr algn="l"/>
            <a:r>
              <a:rPr lang="en-US" b="1"/>
              <a:t>13.3</a:t>
            </a:r>
          </a:p>
        </p:txBody>
      </p:sp>
      <p:sp>
        <p:nvSpPr>
          <p:cNvPr id="119850" name="Text Box 43"/>
          <p:cNvSpPr txBox="1">
            <a:spLocks noChangeArrowheads="1"/>
          </p:cNvSpPr>
          <p:nvPr/>
        </p:nvSpPr>
        <p:spPr bwMode="auto">
          <a:xfrm>
            <a:off x="5294313" y="5334000"/>
            <a:ext cx="268287" cy="274638"/>
          </a:xfrm>
          <a:prstGeom prst="rect">
            <a:avLst/>
          </a:prstGeom>
          <a:noFill/>
          <a:ln w="9525">
            <a:noFill/>
            <a:miter lim="800000"/>
            <a:headEnd/>
            <a:tailEnd/>
          </a:ln>
        </p:spPr>
        <p:txBody>
          <a:bodyPr wrap="none">
            <a:spAutoFit/>
          </a:bodyPr>
          <a:lstStyle/>
          <a:p>
            <a:pPr algn="l"/>
            <a:r>
              <a:rPr lang="en-US" b="1"/>
              <a:t>0</a:t>
            </a:r>
          </a:p>
        </p:txBody>
      </p:sp>
      <p:sp>
        <p:nvSpPr>
          <p:cNvPr id="119851" name="Text Box 44"/>
          <p:cNvSpPr txBox="1">
            <a:spLocks noChangeArrowheads="1"/>
          </p:cNvSpPr>
          <p:nvPr/>
        </p:nvSpPr>
        <p:spPr bwMode="auto">
          <a:xfrm>
            <a:off x="5562600" y="5334000"/>
            <a:ext cx="352425" cy="274638"/>
          </a:xfrm>
          <a:prstGeom prst="rect">
            <a:avLst/>
          </a:prstGeom>
          <a:noFill/>
          <a:ln w="9525">
            <a:noFill/>
            <a:miter lim="800000"/>
            <a:headEnd/>
            <a:tailEnd/>
          </a:ln>
        </p:spPr>
        <p:txBody>
          <a:bodyPr wrap="none">
            <a:spAutoFit/>
          </a:bodyPr>
          <a:lstStyle/>
          <a:p>
            <a:pPr algn="l"/>
            <a:r>
              <a:rPr lang="en-US" b="1"/>
              <a:t>10</a:t>
            </a:r>
          </a:p>
        </p:txBody>
      </p:sp>
      <p:sp>
        <p:nvSpPr>
          <p:cNvPr id="119852" name="Text Box 45"/>
          <p:cNvSpPr txBox="1">
            <a:spLocks noChangeArrowheads="1"/>
          </p:cNvSpPr>
          <p:nvPr/>
        </p:nvSpPr>
        <p:spPr bwMode="auto">
          <a:xfrm>
            <a:off x="5895975" y="5334000"/>
            <a:ext cx="352425" cy="274638"/>
          </a:xfrm>
          <a:prstGeom prst="rect">
            <a:avLst/>
          </a:prstGeom>
          <a:noFill/>
          <a:ln w="9525">
            <a:noFill/>
            <a:miter lim="800000"/>
            <a:headEnd/>
            <a:tailEnd/>
          </a:ln>
        </p:spPr>
        <p:txBody>
          <a:bodyPr wrap="none">
            <a:spAutoFit/>
          </a:bodyPr>
          <a:lstStyle/>
          <a:p>
            <a:pPr algn="l"/>
            <a:r>
              <a:rPr lang="en-US" b="1"/>
              <a:t>20</a:t>
            </a:r>
          </a:p>
        </p:txBody>
      </p:sp>
      <p:sp>
        <p:nvSpPr>
          <p:cNvPr id="119853" name="Text Box 46"/>
          <p:cNvSpPr txBox="1">
            <a:spLocks noChangeArrowheads="1"/>
          </p:cNvSpPr>
          <p:nvPr/>
        </p:nvSpPr>
        <p:spPr bwMode="auto">
          <a:xfrm>
            <a:off x="6172200" y="5334000"/>
            <a:ext cx="352425" cy="274638"/>
          </a:xfrm>
          <a:prstGeom prst="rect">
            <a:avLst/>
          </a:prstGeom>
          <a:noFill/>
          <a:ln w="9525">
            <a:noFill/>
            <a:miter lim="800000"/>
            <a:headEnd/>
            <a:tailEnd/>
          </a:ln>
        </p:spPr>
        <p:txBody>
          <a:bodyPr wrap="none">
            <a:spAutoFit/>
          </a:bodyPr>
          <a:lstStyle/>
          <a:p>
            <a:pPr algn="l"/>
            <a:r>
              <a:rPr lang="en-US" b="1"/>
              <a:t>30</a:t>
            </a:r>
          </a:p>
        </p:txBody>
      </p:sp>
      <p:sp>
        <p:nvSpPr>
          <p:cNvPr id="119854" name="Text Box 47"/>
          <p:cNvSpPr txBox="1">
            <a:spLocks noChangeArrowheads="1"/>
          </p:cNvSpPr>
          <p:nvPr/>
        </p:nvSpPr>
        <p:spPr bwMode="auto">
          <a:xfrm>
            <a:off x="6477000" y="5334000"/>
            <a:ext cx="352425" cy="274638"/>
          </a:xfrm>
          <a:prstGeom prst="rect">
            <a:avLst/>
          </a:prstGeom>
          <a:noFill/>
          <a:ln w="9525">
            <a:noFill/>
            <a:miter lim="800000"/>
            <a:headEnd/>
            <a:tailEnd/>
          </a:ln>
        </p:spPr>
        <p:txBody>
          <a:bodyPr wrap="none">
            <a:spAutoFit/>
          </a:bodyPr>
          <a:lstStyle/>
          <a:p>
            <a:pPr algn="l"/>
            <a:r>
              <a:rPr lang="en-US" b="1"/>
              <a:t>40</a:t>
            </a:r>
          </a:p>
        </p:txBody>
      </p:sp>
      <p:sp>
        <p:nvSpPr>
          <p:cNvPr id="119855" name="Text Box 48"/>
          <p:cNvSpPr txBox="1">
            <a:spLocks noChangeArrowheads="1"/>
          </p:cNvSpPr>
          <p:nvPr/>
        </p:nvSpPr>
        <p:spPr bwMode="auto">
          <a:xfrm>
            <a:off x="6781800" y="5334000"/>
            <a:ext cx="352425" cy="274638"/>
          </a:xfrm>
          <a:prstGeom prst="rect">
            <a:avLst/>
          </a:prstGeom>
          <a:noFill/>
          <a:ln w="9525">
            <a:noFill/>
            <a:miter lim="800000"/>
            <a:headEnd/>
            <a:tailEnd/>
          </a:ln>
        </p:spPr>
        <p:txBody>
          <a:bodyPr wrap="none">
            <a:spAutoFit/>
          </a:bodyPr>
          <a:lstStyle/>
          <a:p>
            <a:pPr algn="l"/>
            <a:r>
              <a:rPr lang="en-US" b="1"/>
              <a:t>50</a:t>
            </a:r>
          </a:p>
        </p:txBody>
      </p:sp>
      <p:sp>
        <p:nvSpPr>
          <p:cNvPr id="119856" name="Text Box 49"/>
          <p:cNvSpPr txBox="1">
            <a:spLocks noChangeArrowheads="1"/>
          </p:cNvSpPr>
          <p:nvPr/>
        </p:nvSpPr>
        <p:spPr bwMode="auto">
          <a:xfrm>
            <a:off x="7086600" y="5334000"/>
            <a:ext cx="352425" cy="274638"/>
          </a:xfrm>
          <a:prstGeom prst="rect">
            <a:avLst/>
          </a:prstGeom>
          <a:noFill/>
          <a:ln w="9525">
            <a:noFill/>
            <a:miter lim="800000"/>
            <a:headEnd/>
            <a:tailEnd/>
          </a:ln>
        </p:spPr>
        <p:txBody>
          <a:bodyPr wrap="none">
            <a:spAutoFit/>
          </a:bodyPr>
          <a:lstStyle/>
          <a:p>
            <a:pPr algn="l"/>
            <a:r>
              <a:rPr lang="en-US" b="1"/>
              <a:t>60</a:t>
            </a:r>
          </a:p>
        </p:txBody>
      </p:sp>
      <p:sp>
        <p:nvSpPr>
          <p:cNvPr id="119857" name="Text Box 50"/>
          <p:cNvSpPr txBox="1">
            <a:spLocks noChangeArrowheads="1"/>
          </p:cNvSpPr>
          <p:nvPr/>
        </p:nvSpPr>
        <p:spPr bwMode="auto">
          <a:xfrm>
            <a:off x="7419975" y="5334000"/>
            <a:ext cx="352425" cy="274638"/>
          </a:xfrm>
          <a:prstGeom prst="rect">
            <a:avLst/>
          </a:prstGeom>
          <a:noFill/>
          <a:ln w="9525">
            <a:noFill/>
            <a:miter lim="800000"/>
            <a:headEnd/>
            <a:tailEnd/>
          </a:ln>
        </p:spPr>
        <p:txBody>
          <a:bodyPr wrap="none">
            <a:spAutoFit/>
          </a:bodyPr>
          <a:lstStyle/>
          <a:p>
            <a:pPr algn="l"/>
            <a:r>
              <a:rPr lang="en-US" b="1"/>
              <a:t>70</a:t>
            </a:r>
          </a:p>
        </p:txBody>
      </p:sp>
      <p:sp>
        <p:nvSpPr>
          <p:cNvPr id="119858" name="Text Box 51"/>
          <p:cNvSpPr txBox="1">
            <a:spLocks noChangeArrowheads="1"/>
          </p:cNvSpPr>
          <p:nvPr/>
        </p:nvSpPr>
        <p:spPr bwMode="auto">
          <a:xfrm>
            <a:off x="7696200" y="5334000"/>
            <a:ext cx="352425" cy="274638"/>
          </a:xfrm>
          <a:prstGeom prst="rect">
            <a:avLst/>
          </a:prstGeom>
          <a:noFill/>
          <a:ln w="9525">
            <a:noFill/>
            <a:miter lim="800000"/>
            <a:headEnd/>
            <a:tailEnd/>
          </a:ln>
        </p:spPr>
        <p:txBody>
          <a:bodyPr wrap="none">
            <a:spAutoFit/>
          </a:bodyPr>
          <a:lstStyle/>
          <a:p>
            <a:pPr algn="l"/>
            <a:r>
              <a:rPr lang="en-US" b="1"/>
              <a:t>80</a:t>
            </a:r>
          </a:p>
        </p:txBody>
      </p:sp>
      <p:sp>
        <p:nvSpPr>
          <p:cNvPr id="119859" name="Text Box 52"/>
          <p:cNvSpPr txBox="1">
            <a:spLocks noChangeArrowheads="1"/>
          </p:cNvSpPr>
          <p:nvPr/>
        </p:nvSpPr>
        <p:spPr bwMode="auto">
          <a:xfrm>
            <a:off x="8001000" y="5334000"/>
            <a:ext cx="352425" cy="274638"/>
          </a:xfrm>
          <a:prstGeom prst="rect">
            <a:avLst/>
          </a:prstGeom>
          <a:noFill/>
          <a:ln w="9525">
            <a:noFill/>
            <a:miter lim="800000"/>
            <a:headEnd/>
            <a:tailEnd/>
          </a:ln>
        </p:spPr>
        <p:txBody>
          <a:bodyPr wrap="none">
            <a:spAutoFit/>
          </a:bodyPr>
          <a:lstStyle/>
          <a:p>
            <a:pPr algn="l"/>
            <a:r>
              <a:rPr lang="en-US" b="1"/>
              <a:t>90</a:t>
            </a:r>
          </a:p>
        </p:txBody>
      </p:sp>
      <p:sp>
        <p:nvSpPr>
          <p:cNvPr id="119860" name="Text Box 53"/>
          <p:cNvSpPr txBox="1">
            <a:spLocks noChangeArrowheads="1"/>
          </p:cNvSpPr>
          <p:nvPr/>
        </p:nvSpPr>
        <p:spPr bwMode="auto">
          <a:xfrm>
            <a:off x="8229600" y="5334000"/>
            <a:ext cx="436563" cy="274638"/>
          </a:xfrm>
          <a:prstGeom prst="rect">
            <a:avLst/>
          </a:prstGeom>
          <a:noFill/>
          <a:ln w="9525">
            <a:noFill/>
            <a:miter lim="800000"/>
            <a:headEnd/>
            <a:tailEnd/>
          </a:ln>
        </p:spPr>
        <p:txBody>
          <a:bodyPr wrap="none">
            <a:spAutoFit/>
          </a:bodyPr>
          <a:lstStyle/>
          <a:p>
            <a:pPr algn="l"/>
            <a:r>
              <a:rPr lang="en-US" b="1"/>
              <a:t>100</a:t>
            </a:r>
          </a:p>
        </p:txBody>
      </p:sp>
      <p:sp>
        <p:nvSpPr>
          <p:cNvPr id="119861" name="Text Box 54"/>
          <p:cNvSpPr txBox="1">
            <a:spLocks noChangeArrowheads="1"/>
          </p:cNvSpPr>
          <p:nvPr/>
        </p:nvSpPr>
        <p:spPr bwMode="auto">
          <a:xfrm>
            <a:off x="6934200" y="2743200"/>
            <a:ext cx="650875" cy="274638"/>
          </a:xfrm>
          <a:prstGeom prst="rect">
            <a:avLst/>
          </a:prstGeom>
          <a:noFill/>
          <a:ln w="9525">
            <a:noFill/>
            <a:miter lim="800000"/>
            <a:headEnd/>
            <a:tailEnd/>
          </a:ln>
        </p:spPr>
        <p:txBody>
          <a:bodyPr wrap="none">
            <a:spAutoFit/>
          </a:bodyPr>
          <a:lstStyle/>
          <a:p>
            <a:pPr algn="l"/>
            <a:r>
              <a:rPr lang="en-US" b="1">
                <a:solidFill>
                  <a:srgbClr val="FF6600"/>
                </a:solidFill>
              </a:rPr>
              <a:t>61.3</a:t>
            </a:r>
            <a:r>
              <a:rPr lang="en-US" b="1" baseline="30000">
                <a:solidFill>
                  <a:srgbClr val="FF6600"/>
                </a:solidFill>
              </a:rPr>
              <a:t>o</a:t>
            </a:r>
            <a:r>
              <a:rPr lang="en-US" b="1">
                <a:solidFill>
                  <a:srgbClr val="FF6600"/>
                </a:solidFill>
              </a:rPr>
              <a:t>C</a:t>
            </a:r>
          </a:p>
        </p:txBody>
      </p:sp>
      <p:sp>
        <p:nvSpPr>
          <p:cNvPr id="119862" name="Text Box 55"/>
          <p:cNvSpPr txBox="1">
            <a:spLocks noChangeArrowheads="1"/>
          </p:cNvSpPr>
          <p:nvPr/>
        </p:nvSpPr>
        <p:spPr bwMode="auto">
          <a:xfrm>
            <a:off x="7620000" y="2743200"/>
            <a:ext cx="650875" cy="274638"/>
          </a:xfrm>
          <a:prstGeom prst="rect">
            <a:avLst/>
          </a:prstGeom>
          <a:noFill/>
          <a:ln w="9525">
            <a:noFill/>
            <a:miter lim="800000"/>
            <a:headEnd/>
            <a:tailEnd/>
          </a:ln>
        </p:spPr>
        <p:txBody>
          <a:bodyPr wrap="none">
            <a:spAutoFit/>
          </a:bodyPr>
          <a:lstStyle/>
          <a:p>
            <a:pPr algn="l"/>
            <a:r>
              <a:rPr lang="en-US" b="1">
                <a:solidFill>
                  <a:srgbClr val="FF00FF"/>
                </a:solidFill>
              </a:rPr>
              <a:t>78.4</a:t>
            </a:r>
            <a:r>
              <a:rPr lang="en-US" b="1" baseline="30000">
                <a:solidFill>
                  <a:srgbClr val="FF00FF"/>
                </a:solidFill>
              </a:rPr>
              <a:t>o</a:t>
            </a:r>
            <a:r>
              <a:rPr lang="en-US" b="1">
                <a:solidFill>
                  <a:srgbClr val="FF00FF"/>
                </a:solidFill>
              </a:rPr>
              <a:t>C</a:t>
            </a:r>
          </a:p>
        </p:txBody>
      </p:sp>
      <p:sp>
        <p:nvSpPr>
          <p:cNvPr id="119863" name="Text Box 56"/>
          <p:cNvSpPr txBox="1">
            <a:spLocks noChangeArrowheads="1"/>
          </p:cNvSpPr>
          <p:nvPr/>
        </p:nvSpPr>
        <p:spPr bwMode="auto">
          <a:xfrm>
            <a:off x="8229600" y="2743200"/>
            <a:ext cx="608013" cy="274638"/>
          </a:xfrm>
          <a:prstGeom prst="rect">
            <a:avLst/>
          </a:prstGeom>
          <a:noFill/>
          <a:ln w="9525">
            <a:noFill/>
            <a:miter lim="800000"/>
            <a:headEnd/>
            <a:tailEnd/>
          </a:ln>
        </p:spPr>
        <p:txBody>
          <a:bodyPr wrap="none">
            <a:spAutoFit/>
          </a:bodyPr>
          <a:lstStyle/>
          <a:p>
            <a:pPr algn="l"/>
            <a:r>
              <a:rPr lang="en-US" b="1">
                <a:solidFill>
                  <a:srgbClr val="333399"/>
                </a:solidFill>
              </a:rPr>
              <a:t>100</a:t>
            </a:r>
            <a:r>
              <a:rPr lang="en-US" b="1" baseline="30000">
                <a:solidFill>
                  <a:srgbClr val="333399"/>
                </a:solidFill>
              </a:rPr>
              <a:t>o</a:t>
            </a:r>
            <a:r>
              <a:rPr lang="en-US" b="1">
                <a:solidFill>
                  <a:srgbClr val="333399"/>
                </a:solidFill>
              </a:rPr>
              <a:t>C</a:t>
            </a:r>
          </a:p>
        </p:txBody>
      </p:sp>
      <p:sp>
        <p:nvSpPr>
          <p:cNvPr id="119864" name="Text Box 57"/>
          <p:cNvSpPr txBox="1">
            <a:spLocks noChangeArrowheads="1"/>
          </p:cNvSpPr>
          <p:nvPr/>
        </p:nvSpPr>
        <p:spPr bwMode="auto">
          <a:xfrm rot="-3360992">
            <a:off x="6196012" y="3862388"/>
            <a:ext cx="989013" cy="274638"/>
          </a:xfrm>
          <a:prstGeom prst="rect">
            <a:avLst/>
          </a:prstGeom>
          <a:noFill/>
          <a:ln w="9525">
            <a:noFill/>
            <a:miter lim="800000"/>
            <a:headEnd/>
            <a:tailEnd/>
          </a:ln>
        </p:spPr>
        <p:txBody>
          <a:bodyPr wrap="none">
            <a:spAutoFit/>
          </a:bodyPr>
          <a:lstStyle/>
          <a:p>
            <a:pPr algn="l"/>
            <a:r>
              <a:rPr lang="en-US" b="1">
                <a:solidFill>
                  <a:srgbClr val="FF6600"/>
                </a:solidFill>
              </a:rPr>
              <a:t>chloroform</a:t>
            </a:r>
          </a:p>
        </p:txBody>
      </p:sp>
      <p:sp>
        <p:nvSpPr>
          <p:cNvPr id="119865" name="Text Box 58"/>
          <p:cNvSpPr txBox="1">
            <a:spLocks noChangeArrowheads="1"/>
          </p:cNvSpPr>
          <p:nvPr/>
        </p:nvSpPr>
        <p:spPr bwMode="auto">
          <a:xfrm rot="-3521323">
            <a:off x="6741319" y="3926681"/>
            <a:ext cx="1117600" cy="274638"/>
          </a:xfrm>
          <a:prstGeom prst="rect">
            <a:avLst/>
          </a:prstGeom>
          <a:noFill/>
          <a:ln w="9525">
            <a:noFill/>
            <a:miter lim="800000"/>
            <a:headEnd/>
            <a:tailEnd/>
          </a:ln>
        </p:spPr>
        <p:txBody>
          <a:bodyPr wrap="none">
            <a:spAutoFit/>
          </a:bodyPr>
          <a:lstStyle/>
          <a:p>
            <a:pPr algn="l"/>
            <a:r>
              <a:rPr lang="en-US" b="1">
                <a:solidFill>
                  <a:srgbClr val="FF00FF"/>
                </a:solidFill>
              </a:rPr>
              <a:t>ethyl</a:t>
            </a:r>
            <a:r>
              <a:rPr lang="en-US" b="1"/>
              <a:t> </a:t>
            </a:r>
            <a:r>
              <a:rPr lang="en-US" b="1">
                <a:solidFill>
                  <a:srgbClr val="FF00FF"/>
                </a:solidFill>
              </a:rPr>
              <a:t>alcohol</a:t>
            </a:r>
          </a:p>
        </p:txBody>
      </p:sp>
      <p:sp>
        <p:nvSpPr>
          <p:cNvPr id="119866" name="Text Box 59"/>
          <p:cNvSpPr txBox="1">
            <a:spLocks noChangeArrowheads="1"/>
          </p:cNvSpPr>
          <p:nvPr/>
        </p:nvSpPr>
        <p:spPr bwMode="auto">
          <a:xfrm rot="-2446097">
            <a:off x="7086600" y="4495800"/>
            <a:ext cx="581025" cy="274638"/>
          </a:xfrm>
          <a:prstGeom prst="rect">
            <a:avLst/>
          </a:prstGeom>
          <a:noFill/>
          <a:ln w="9525">
            <a:noFill/>
            <a:miter lim="800000"/>
            <a:headEnd/>
            <a:tailEnd/>
          </a:ln>
        </p:spPr>
        <p:txBody>
          <a:bodyPr wrap="none">
            <a:spAutoFit/>
          </a:bodyPr>
          <a:lstStyle/>
          <a:p>
            <a:pPr algn="l"/>
            <a:r>
              <a:rPr lang="en-US" b="1">
                <a:solidFill>
                  <a:srgbClr val="333399"/>
                </a:solidFill>
              </a:rPr>
              <a:t>water</a:t>
            </a:r>
          </a:p>
        </p:txBody>
      </p:sp>
      <p:sp>
        <p:nvSpPr>
          <p:cNvPr id="205884" name="Text Box 60"/>
          <p:cNvSpPr txBox="1">
            <a:spLocks noChangeArrowheads="1"/>
          </p:cNvSpPr>
          <p:nvPr/>
        </p:nvSpPr>
        <p:spPr bwMode="auto">
          <a:xfrm>
            <a:off x="660400" y="6107113"/>
            <a:ext cx="2324100" cy="366712"/>
          </a:xfrm>
          <a:prstGeom prst="rect">
            <a:avLst/>
          </a:prstGeom>
          <a:noFill/>
          <a:ln w="9525">
            <a:noFill/>
            <a:miter lim="800000"/>
            <a:headEnd/>
            <a:tailEnd/>
          </a:ln>
        </p:spPr>
        <p:txBody>
          <a:bodyPr wrap="none">
            <a:spAutoFit/>
          </a:bodyPr>
          <a:lstStyle/>
          <a:p>
            <a:pPr algn="l"/>
            <a:r>
              <a:rPr lang="en-US" sz="1800"/>
              <a:t>x kPa  =  253 mm Hg</a:t>
            </a:r>
          </a:p>
        </p:txBody>
      </p:sp>
      <p:grpSp>
        <p:nvGrpSpPr>
          <p:cNvPr id="2" name="Group 64"/>
          <p:cNvGrpSpPr>
            <a:grpSpLocks/>
          </p:cNvGrpSpPr>
          <p:nvPr/>
        </p:nvGrpSpPr>
        <p:grpSpPr bwMode="auto">
          <a:xfrm>
            <a:off x="3014663" y="5992813"/>
            <a:ext cx="1458912" cy="612775"/>
            <a:chOff x="1449" y="3031"/>
            <a:chExt cx="603" cy="481"/>
          </a:xfrm>
        </p:grpSpPr>
        <p:sp>
          <p:nvSpPr>
            <p:cNvPr id="119876" name="AutoShape 61"/>
            <p:cNvSpPr>
              <a:spLocks noChangeArrowheads="1"/>
            </p:cNvSpPr>
            <p:nvPr/>
          </p:nvSpPr>
          <p:spPr bwMode="auto">
            <a:xfrm>
              <a:off x="1449" y="3031"/>
              <a:ext cx="603" cy="481"/>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119877" name="Line 62"/>
            <p:cNvSpPr>
              <a:spLocks noChangeShapeType="1"/>
            </p:cNvSpPr>
            <p:nvPr/>
          </p:nvSpPr>
          <p:spPr bwMode="auto">
            <a:xfrm>
              <a:off x="1476" y="3271"/>
              <a:ext cx="554" cy="0"/>
            </a:xfrm>
            <a:prstGeom prst="line">
              <a:avLst/>
            </a:prstGeom>
            <a:noFill/>
            <a:ln w="9525">
              <a:solidFill>
                <a:schemeClr val="tx1"/>
              </a:solidFill>
              <a:round/>
              <a:headEnd/>
              <a:tailEnd/>
            </a:ln>
          </p:spPr>
          <p:txBody>
            <a:bodyPr/>
            <a:lstStyle/>
            <a:p>
              <a:endParaRPr lang="en-US"/>
            </a:p>
          </p:txBody>
        </p:sp>
      </p:grpSp>
      <p:sp>
        <p:nvSpPr>
          <p:cNvPr id="205887" name="Text Box 63"/>
          <p:cNvSpPr txBox="1">
            <a:spLocks noChangeArrowheads="1"/>
          </p:cNvSpPr>
          <p:nvPr/>
        </p:nvSpPr>
        <p:spPr bwMode="auto">
          <a:xfrm>
            <a:off x="3108325" y="5975350"/>
            <a:ext cx="1212850" cy="366713"/>
          </a:xfrm>
          <a:prstGeom prst="rect">
            <a:avLst/>
          </a:prstGeom>
          <a:noFill/>
          <a:ln w="9525">
            <a:noFill/>
            <a:miter lim="800000"/>
            <a:headEnd/>
            <a:tailEnd/>
          </a:ln>
        </p:spPr>
        <p:txBody>
          <a:bodyPr wrap="none">
            <a:spAutoFit/>
          </a:bodyPr>
          <a:lstStyle/>
          <a:p>
            <a:pPr algn="l"/>
            <a:r>
              <a:rPr lang="en-US" sz="1800"/>
              <a:t>101.3 kPa</a:t>
            </a:r>
          </a:p>
        </p:txBody>
      </p:sp>
      <p:sp>
        <p:nvSpPr>
          <p:cNvPr id="205890" name="Text Box 66"/>
          <p:cNvSpPr txBox="1">
            <a:spLocks noChangeArrowheads="1"/>
          </p:cNvSpPr>
          <p:nvPr/>
        </p:nvSpPr>
        <p:spPr bwMode="auto">
          <a:xfrm>
            <a:off x="4484688" y="6113463"/>
            <a:ext cx="317500" cy="366712"/>
          </a:xfrm>
          <a:prstGeom prst="rect">
            <a:avLst/>
          </a:prstGeom>
          <a:noFill/>
          <a:ln w="9525">
            <a:noFill/>
            <a:miter lim="800000"/>
            <a:headEnd/>
            <a:tailEnd/>
          </a:ln>
        </p:spPr>
        <p:txBody>
          <a:bodyPr wrap="none">
            <a:spAutoFit/>
          </a:bodyPr>
          <a:lstStyle/>
          <a:p>
            <a:pPr algn="l"/>
            <a:r>
              <a:rPr lang="en-US" sz="1800"/>
              <a:t>=</a:t>
            </a:r>
          </a:p>
        </p:txBody>
      </p:sp>
      <p:sp>
        <p:nvSpPr>
          <p:cNvPr id="205891" name="Text Box 67"/>
          <p:cNvSpPr txBox="1">
            <a:spLocks noChangeArrowheads="1"/>
          </p:cNvSpPr>
          <p:nvPr/>
        </p:nvSpPr>
        <p:spPr bwMode="auto">
          <a:xfrm>
            <a:off x="4676775" y="6113463"/>
            <a:ext cx="1085850" cy="366712"/>
          </a:xfrm>
          <a:prstGeom prst="rect">
            <a:avLst/>
          </a:prstGeom>
          <a:noFill/>
          <a:ln w="9525">
            <a:noFill/>
            <a:miter lim="800000"/>
            <a:headEnd/>
            <a:tailEnd/>
          </a:ln>
        </p:spPr>
        <p:txBody>
          <a:bodyPr wrap="none">
            <a:spAutoFit/>
          </a:bodyPr>
          <a:lstStyle/>
          <a:p>
            <a:pPr algn="l"/>
            <a:r>
              <a:rPr lang="en-US" sz="1800"/>
              <a:t>33.7 kPa</a:t>
            </a:r>
          </a:p>
        </p:txBody>
      </p:sp>
      <p:sp>
        <p:nvSpPr>
          <p:cNvPr id="205892" name="Line 68"/>
          <p:cNvSpPr>
            <a:spLocks noChangeShapeType="1"/>
          </p:cNvSpPr>
          <p:nvPr/>
        </p:nvSpPr>
        <p:spPr bwMode="auto">
          <a:xfrm flipV="1">
            <a:off x="2176463" y="6259513"/>
            <a:ext cx="752475" cy="119062"/>
          </a:xfrm>
          <a:prstGeom prst="line">
            <a:avLst/>
          </a:prstGeom>
          <a:noFill/>
          <a:ln w="9525">
            <a:solidFill>
              <a:srgbClr val="FF0000"/>
            </a:solidFill>
            <a:round/>
            <a:headEnd/>
            <a:tailEnd/>
          </a:ln>
        </p:spPr>
        <p:txBody>
          <a:bodyPr/>
          <a:lstStyle/>
          <a:p>
            <a:endParaRPr lang="en-US"/>
          </a:p>
        </p:txBody>
      </p:sp>
      <p:sp>
        <p:nvSpPr>
          <p:cNvPr id="205893" name="Line 69"/>
          <p:cNvSpPr>
            <a:spLocks noChangeShapeType="1"/>
          </p:cNvSpPr>
          <p:nvPr/>
        </p:nvSpPr>
        <p:spPr bwMode="auto">
          <a:xfrm flipV="1">
            <a:off x="3573463" y="6423025"/>
            <a:ext cx="752475" cy="119063"/>
          </a:xfrm>
          <a:prstGeom prst="line">
            <a:avLst/>
          </a:prstGeom>
          <a:noFill/>
          <a:ln w="9525">
            <a:solidFill>
              <a:srgbClr val="FF0000"/>
            </a:solidFill>
            <a:round/>
            <a:headEnd/>
            <a:tailEnd/>
          </a:ln>
        </p:spPr>
        <p:txBody>
          <a:bodyPr/>
          <a:lstStyle/>
          <a:p>
            <a:endParaRPr lang="en-US"/>
          </a:p>
        </p:txBody>
      </p:sp>
      <p:sp>
        <p:nvSpPr>
          <p:cNvPr id="119874" name="Text Box 70"/>
          <p:cNvSpPr txBox="1">
            <a:spLocks noChangeArrowheads="1"/>
          </p:cNvSpPr>
          <p:nvPr/>
        </p:nvSpPr>
        <p:spPr bwMode="auto">
          <a:xfrm>
            <a:off x="6134100" y="5621338"/>
            <a:ext cx="1555750" cy="304800"/>
          </a:xfrm>
          <a:prstGeom prst="rect">
            <a:avLst/>
          </a:prstGeom>
          <a:noFill/>
          <a:ln w="9525">
            <a:noFill/>
            <a:miter lim="800000"/>
            <a:headEnd/>
            <a:tailEnd/>
          </a:ln>
        </p:spPr>
        <p:txBody>
          <a:bodyPr wrap="none">
            <a:spAutoFit/>
          </a:bodyPr>
          <a:lstStyle/>
          <a:p>
            <a:pPr algn="l"/>
            <a:r>
              <a:rPr lang="en-US" sz="1400"/>
              <a:t>Temperature (</a:t>
            </a:r>
            <a:r>
              <a:rPr lang="en-US" sz="1400" baseline="30000"/>
              <a:t>o</a:t>
            </a:r>
            <a:r>
              <a:rPr lang="en-US" sz="1400"/>
              <a:t>C)</a:t>
            </a:r>
          </a:p>
        </p:txBody>
      </p:sp>
      <p:sp>
        <p:nvSpPr>
          <p:cNvPr id="119875" name="Text Box 71"/>
          <p:cNvSpPr txBox="1">
            <a:spLocks noChangeArrowheads="1"/>
          </p:cNvSpPr>
          <p:nvPr/>
        </p:nvSpPr>
        <p:spPr bwMode="auto">
          <a:xfrm rot="-5400000">
            <a:off x="4156075" y="4033838"/>
            <a:ext cx="1397000" cy="304800"/>
          </a:xfrm>
          <a:prstGeom prst="rect">
            <a:avLst/>
          </a:prstGeom>
          <a:noFill/>
          <a:ln w="9525">
            <a:noFill/>
            <a:miter lim="800000"/>
            <a:headEnd/>
            <a:tailEnd/>
          </a:ln>
        </p:spPr>
        <p:txBody>
          <a:bodyPr wrap="none">
            <a:spAutoFit/>
          </a:bodyPr>
          <a:lstStyle/>
          <a:p>
            <a:pPr algn="l"/>
            <a:r>
              <a:rPr lang="en-US" sz="1400"/>
              <a:t>Pressure (KPa)</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58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5828"/>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20582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0" presetClass="entr" presetSubtype="0" fill="hold" grpId="0" nodeType="clickEffect">
                                  <p:stCondLst>
                                    <p:cond delay="0"/>
                                  </p:stCondLst>
                                  <p:iterate type="lt">
                                    <p:tmPct val="10000"/>
                                  </p:iterate>
                                  <p:childTnLst>
                                    <p:set>
                                      <p:cBhvr>
                                        <p:cTn id="17" dur="1" fill="hold">
                                          <p:stCondLst>
                                            <p:cond delay="0"/>
                                          </p:stCondLst>
                                        </p:cTn>
                                        <p:tgtEl>
                                          <p:spTgt spid="205884"/>
                                        </p:tgtEl>
                                        <p:attrNameLst>
                                          <p:attrName>style.visibility</p:attrName>
                                        </p:attrNameLst>
                                      </p:cBhvr>
                                      <p:to>
                                        <p:strVal val="visible"/>
                                      </p:to>
                                    </p:set>
                                    <p:animEffect transition="in" filter="fade">
                                      <p:cBhvr>
                                        <p:cTn id="18" dur="1000"/>
                                        <p:tgtEl>
                                          <p:spTgt spid="205884"/>
                                        </p:tgtEl>
                                      </p:cBhvr>
                                    </p:animEffect>
                                    <p:anim calcmode="lin" valueType="num">
                                      <p:cBhvr>
                                        <p:cTn id="19" dur="1000" fill="hold"/>
                                        <p:tgtEl>
                                          <p:spTgt spid="205884"/>
                                        </p:tgtEl>
                                        <p:attrNameLst>
                                          <p:attrName>ppt_x</p:attrName>
                                        </p:attrNameLst>
                                      </p:cBhvr>
                                      <p:tavLst>
                                        <p:tav tm="0">
                                          <p:val>
                                            <p:strVal val="#ppt_x-.1"/>
                                          </p:val>
                                        </p:tav>
                                        <p:tav tm="100000">
                                          <p:val>
                                            <p:strVal val="#ppt_x"/>
                                          </p:val>
                                        </p:tav>
                                      </p:tavLst>
                                    </p:anim>
                                    <p:anim calcmode="lin" valueType="num">
                                      <p:cBhvr>
                                        <p:cTn id="20" dur="1000" fill="hold"/>
                                        <p:tgtEl>
                                          <p:spTgt spid="20588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20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205889"/>
                                        </p:tgtEl>
                                        <p:attrNameLst>
                                          <p:attrName>style.visibility</p:attrName>
                                        </p:attrNameLst>
                                      </p:cBhvr>
                                      <p:to>
                                        <p:strVal val="visible"/>
                                      </p:to>
                                    </p:set>
                                    <p:animEffect transition="in" filter="dissolve">
                                      <p:cBhvr>
                                        <p:cTn id="30" dur="500"/>
                                        <p:tgtEl>
                                          <p:spTgt spid="205889"/>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05887"/>
                                        </p:tgtEl>
                                        <p:attrNameLst>
                                          <p:attrName>style.visibility</p:attrName>
                                        </p:attrNameLst>
                                      </p:cBhvr>
                                      <p:to>
                                        <p:strVal val="visible"/>
                                      </p:to>
                                    </p:set>
                                    <p:animEffect transition="in" filter="dissolve">
                                      <p:cBhvr>
                                        <p:cTn id="35" dur="500"/>
                                        <p:tgtEl>
                                          <p:spTgt spid="20588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05892"/>
                                        </p:tgtEl>
                                        <p:attrNameLst>
                                          <p:attrName>style.visibility</p:attrName>
                                        </p:attrNameLst>
                                      </p:cBhvr>
                                      <p:to>
                                        <p:strVal val="visible"/>
                                      </p:to>
                                    </p:set>
                                    <p:animEffect transition="in" filter="wipe(down)">
                                      <p:cBhvr>
                                        <p:cTn id="40" dur="500"/>
                                        <p:tgtEl>
                                          <p:spTgt spid="205892"/>
                                        </p:tgtEl>
                                      </p:cBhvr>
                                    </p:animEffect>
                                  </p:childTnLst>
                                </p:cTn>
                              </p:par>
                            </p:childTnLst>
                          </p:cTn>
                        </p:par>
                        <p:par>
                          <p:cTn id="41" fill="hold">
                            <p:stCondLst>
                              <p:cond delay="500"/>
                            </p:stCondLst>
                            <p:childTnLst>
                              <p:par>
                                <p:cTn id="42" presetID="22" presetClass="entr" presetSubtype="4" fill="hold" grpId="0" nodeType="afterEffect">
                                  <p:stCondLst>
                                    <p:cond delay="0"/>
                                  </p:stCondLst>
                                  <p:childTnLst>
                                    <p:set>
                                      <p:cBhvr>
                                        <p:cTn id="43" dur="1" fill="hold">
                                          <p:stCondLst>
                                            <p:cond delay="0"/>
                                          </p:stCondLst>
                                        </p:cTn>
                                        <p:tgtEl>
                                          <p:spTgt spid="205893"/>
                                        </p:tgtEl>
                                        <p:attrNameLst>
                                          <p:attrName>style.visibility</p:attrName>
                                        </p:attrNameLst>
                                      </p:cBhvr>
                                      <p:to>
                                        <p:strVal val="visible"/>
                                      </p:to>
                                    </p:set>
                                    <p:animEffect transition="in" filter="wipe(down)">
                                      <p:cBhvr>
                                        <p:cTn id="44" dur="500"/>
                                        <p:tgtEl>
                                          <p:spTgt spid="205893"/>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205890"/>
                                        </p:tgtEl>
                                        <p:attrNameLst>
                                          <p:attrName>style.visibility</p:attrName>
                                        </p:attrNameLst>
                                      </p:cBhvr>
                                      <p:to>
                                        <p:strVal val="visible"/>
                                      </p:to>
                                    </p:set>
                                    <p:animEffect transition="in" filter="wipe(left)">
                                      <p:cBhvr>
                                        <p:cTn id="48" dur="500"/>
                                        <p:tgtEl>
                                          <p:spTgt spid="205890"/>
                                        </p:tgtEl>
                                      </p:cBhvr>
                                    </p:animEffect>
                                  </p:childTnLst>
                                </p:cTn>
                              </p:par>
                            </p:childTnLst>
                          </p:cTn>
                        </p:par>
                      </p:childTnLst>
                    </p:cTn>
                  </p:par>
                  <p:par>
                    <p:cTn id="49" fill="hold">
                      <p:stCondLst>
                        <p:cond delay="indefinite"/>
                      </p:stCondLst>
                      <p:childTnLst>
                        <p:par>
                          <p:cTn id="50" fill="hold">
                            <p:stCondLst>
                              <p:cond delay="0"/>
                            </p:stCondLst>
                            <p:childTnLst>
                              <p:par>
                                <p:cTn id="51" presetID="39" presetClass="entr" presetSubtype="0" accel="100000" fill="hold" grpId="0" nodeType="clickEffect">
                                  <p:stCondLst>
                                    <p:cond delay="0"/>
                                  </p:stCondLst>
                                  <p:childTnLst>
                                    <p:set>
                                      <p:cBhvr>
                                        <p:cTn id="52" dur="1" fill="hold">
                                          <p:stCondLst>
                                            <p:cond delay="0"/>
                                          </p:stCondLst>
                                        </p:cTn>
                                        <p:tgtEl>
                                          <p:spTgt spid="205891"/>
                                        </p:tgtEl>
                                        <p:attrNameLst>
                                          <p:attrName>style.visibility</p:attrName>
                                        </p:attrNameLst>
                                      </p:cBhvr>
                                      <p:to>
                                        <p:strVal val="visible"/>
                                      </p:to>
                                    </p:set>
                                    <p:anim calcmode="lin" valueType="num">
                                      <p:cBhvr>
                                        <p:cTn id="53" dur="500" fill="hold"/>
                                        <p:tgtEl>
                                          <p:spTgt spid="205891"/>
                                        </p:tgtEl>
                                        <p:attrNameLst>
                                          <p:attrName>ppt_h</p:attrName>
                                        </p:attrNameLst>
                                      </p:cBhvr>
                                      <p:tavLst>
                                        <p:tav tm="0">
                                          <p:val>
                                            <p:strVal val="#ppt_h/20"/>
                                          </p:val>
                                        </p:tav>
                                        <p:tav tm="50000">
                                          <p:val>
                                            <p:strVal val="#ppt_h/20"/>
                                          </p:val>
                                        </p:tav>
                                        <p:tav tm="100000">
                                          <p:val>
                                            <p:strVal val="#ppt_h"/>
                                          </p:val>
                                        </p:tav>
                                      </p:tavLst>
                                    </p:anim>
                                    <p:anim calcmode="lin" valueType="num">
                                      <p:cBhvr>
                                        <p:cTn id="54" dur="500" fill="hold"/>
                                        <p:tgtEl>
                                          <p:spTgt spid="205891"/>
                                        </p:tgtEl>
                                        <p:attrNameLst>
                                          <p:attrName>ppt_w</p:attrName>
                                        </p:attrNameLst>
                                      </p:cBhvr>
                                      <p:tavLst>
                                        <p:tav tm="0">
                                          <p:val>
                                            <p:strVal val="#ppt_w+.3"/>
                                          </p:val>
                                        </p:tav>
                                        <p:tav tm="50000">
                                          <p:val>
                                            <p:strVal val="#ppt_w+.3"/>
                                          </p:val>
                                        </p:tav>
                                        <p:tav tm="100000">
                                          <p:val>
                                            <p:strVal val="#ppt_w"/>
                                          </p:val>
                                        </p:tav>
                                      </p:tavLst>
                                    </p:anim>
                                    <p:anim calcmode="lin" valueType="num">
                                      <p:cBhvr>
                                        <p:cTn id="55" dur="500" fill="hold"/>
                                        <p:tgtEl>
                                          <p:spTgt spid="205891"/>
                                        </p:tgtEl>
                                        <p:attrNameLst>
                                          <p:attrName>ppt_x</p:attrName>
                                        </p:attrNameLst>
                                      </p:cBhvr>
                                      <p:tavLst>
                                        <p:tav tm="0">
                                          <p:val>
                                            <p:strVal val="#ppt_x-.3"/>
                                          </p:val>
                                        </p:tav>
                                        <p:tav tm="50000">
                                          <p:val>
                                            <p:strVal val="#ppt_x"/>
                                          </p:val>
                                        </p:tav>
                                        <p:tav tm="100000">
                                          <p:val>
                                            <p:strVal val="#ppt_x"/>
                                          </p:val>
                                        </p:tav>
                                      </p:tavLst>
                                    </p:anim>
                                    <p:anim calcmode="lin" valueType="num">
                                      <p:cBhvr>
                                        <p:cTn id="56" dur="500" fill="hold"/>
                                        <p:tgtEl>
                                          <p:spTgt spid="205891"/>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499"/>
                                          </p:stCondLst>
                                        </p:cTn>
                                        <p:tgtEl>
                                          <p:spTgt spid="205831"/>
                                        </p:tgtEl>
                                        <p:attrNameLst>
                                          <p:attrName>style.visibility</p:attrName>
                                        </p:attrNameLst>
                                      </p:cBhvr>
                                      <p:to>
                                        <p:strVal val="visible"/>
                                      </p:to>
                                    </p:set>
                                  </p:childTnLst>
                                </p:cTn>
                              </p:par>
                            </p:childTnLst>
                          </p:cTn>
                        </p:par>
                        <p:par>
                          <p:cTn id="61" fill="hold">
                            <p:stCondLst>
                              <p:cond delay="500"/>
                            </p:stCondLst>
                            <p:childTnLst>
                              <p:par>
                                <p:cTn id="62" presetID="1" presetClass="entr" presetSubtype="0" fill="hold" grpId="0" nodeType="afterEffect">
                                  <p:stCondLst>
                                    <p:cond delay="0"/>
                                  </p:stCondLst>
                                  <p:childTnLst>
                                    <p:set>
                                      <p:cBhvr>
                                        <p:cTn id="63" dur="1" fill="hold">
                                          <p:stCondLst>
                                            <p:cond delay="499"/>
                                          </p:stCondLst>
                                        </p:cTn>
                                        <p:tgtEl>
                                          <p:spTgt spid="2058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89" grpId="0"/>
      <p:bldP spid="205827" grpId="0" autoUpdateAnimBg="0"/>
      <p:bldP spid="205828" grpId="0" animBg="1"/>
      <p:bldP spid="205829" grpId="0" animBg="1"/>
      <p:bldP spid="205831" grpId="0" animBg="1"/>
      <p:bldP spid="205832" grpId="0" animBg="1"/>
      <p:bldP spid="205884" grpId="0"/>
      <p:bldP spid="205887" grpId="0"/>
      <p:bldP spid="205890" grpId="0"/>
      <p:bldP spid="205891" grpId="0"/>
      <p:bldP spid="205892" grpId="0" animBg="1"/>
      <p:bldP spid="20589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Oval 35"/>
          <p:cNvSpPr>
            <a:spLocks noChangeArrowheads="1"/>
          </p:cNvSpPr>
          <p:nvPr/>
        </p:nvSpPr>
        <p:spPr bwMode="auto">
          <a:xfrm>
            <a:off x="1573213" y="2211388"/>
            <a:ext cx="1724025" cy="1655762"/>
          </a:xfrm>
          <a:prstGeom prst="ellipse">
            <a:avLst/>
          </a:prstGeom>
          <a:noFill/>
          <a:ln w="19050">
            <a:solidFill>
              <a:schemeClr val="tx1"/>
            </a:solidFill>
            <a:round/>
            <a:headEnd/>
            <a:tailEnd/>
          </a:ln>
        </p:spPr>
        <p:txBody>
          <a:bodyPr wrap="none" anchor="ctr"/>
          <a:lstStyle/>
          <a:p>
            <a:endParaRPr lang="en-US"/>
          </a:p>
        </p:txBody>
      </p:sp>
      <p:sp>
        <p:nvSpPr>
          <p:cNvPr id="937986" name="Rectangle 2"/>
          <p:cNvSpPr>
            <a:spLocks noChangeArrowheads="1"/>
          </p:cNvSpPr>
          <p:nvPr/>
        </p:nvSpPr>
        <p:spPr bwMode="auto">
          <a:xfrm>
            <a:off x="4505325" y="4124325"/>
            <a:ext cx="323850" cy="1538288"/>
          </a:xfrm>
          <a:prstGeom prst="rect">
            <a:avLst/>
          </a:prstGeom>
          <a:solidFill>
            <a:srgbClr val="C0C0C0"/>
          </a:solidFill>
          <a:ln w="9525">
            <a:noFill/>
            <a:miter lim="800000"/>
            <a:headEnd/>
            <a:tailEnd/>
          </a:ln>
        </p:spPr>
        <p:txBody>
          <a:bodyPr wrap="none" anchor="ctr"/>
          <a:lstStyle/>
          <a:p>
            <a:endParaRPr lang="en-US"/>
          </a:p>
        </p:txBody>
      </p:sp>
      <p:sp>
        <p:nvSpPr>
          <p:cNvPr id="937987" name="Rectangle 3"/>
          <p:cNvSpPr>
            <a:spLocks noChangeArrowheads="1"/>
          </p:cNvSpPr>
          <p:nvPr/>
        </p:nvSpPr>
        <p:spPr bwMode="auto">
          <a:xfrm>
            <a:off x="1014413" y="5113338"/>
            <a:ext cx="2181225" cy="457200"/>
          </a:xfrm>
          <a:prstGeom prst="rect">
            <a:avLst/>
          </a:prstGeom>
          <a:noFill/>
          <a:ln w="9525">
            <a:noFill/>
            <a:miter lim="800000"/>
            <a:headEnd/>
            <a:tailEnd/>
          </a:ln>
        </p:spPr>
        <p:txBody>
          <a:bodyPr wrap="none">
            <a:spAutoFit/>
          </a:bodyPr>
          <a:lstStyle/>
          <a:p>
            <a:pPr algn="l"/>
            <a:r>
              <a:rPr lang="en-US" sz="2400"/>
              <a:t>     880 mm Hg</a:t>
            </a:r>
          </a:p>
        </p:txBody>
      </p:sp>
      <p:sp>
        <p:nvSpPr>
          <p:cNvPr id="937988" name="Text Box 4"/>
          <p:cNvSpPr txBox="1">
            <a:spLocks noChangeArrowheads="1"/>
          </p:cNvSpPr>
          <p:nvPr/>
        </p:nvSpPr>
        <p:spPr bwMode="auto">
          <a:xfrm>
            <a:off x="323850" y="5103813"/>
            <a:ext cx="923925" cy="549275"/>
          </a:xfrm>
          <a:prstGeom prst="rect">
            <a:avLst/>
          </a:prstGeom>
          <a:noFill/>
          <a:ln w="9525">
            <a:noFill/>
            <a:miter lim="800000"/>
            <a:headEnd/>
            <a:tailEnd/>
          </a:ln>
        </p:spPr>
        <p:txBody>
          <a:bodyPr wrap="none">
            <a:spAutoFit/>
          </a:bodyPr>
          <a:lstStyle/>
          <a:p>
            <a:pPr algn="l"/>
            <a:r>
              <a:rPr lang="en-US"/>
              <a:t>higher</a:t>
            </a:r>
          </a:p>
          <a:p>
            <a:pPr algn="l"/>
            <a:r>
              <a:rPr lang="en-US"/>
              <a:t>pressure  </a:t>
            </a:r>
            <a:r>
              <a:rPr lang="en-US" sz="1800"/>
              <a:t> </a:t>
            </a:r>
          </a:p>
        </p:txBody>
      </p:sp>
      <p:sp>
        <p:nvSpPr>
          <p:cNvPr id="937989" name="Text Box 5"/>
          <p:cNvSpPr txBox="1">
            <a:spLocks noChangeArrowheads="1"/>
          </p:cNvSpPr>
          <p:nvPr/>
        </p:nvSpPr>
        <p:spPr bwMode="auto">
          <a:xfrm>
            <a:off x="1917700" y="2711450"/>
            <a:ext cx="1073150" cy="641350"/>
          </a:xfrm>
          <a:prstGeom prst="rect">
            <a:avLst/>
          </a:prstGeom>
          <a:noFill/>
          <a:ln w="9525">
            <a:noFill/>
            <a:miter lim="800000"/>
            <a:headEnd/>
            <a:tailEnd/>
          </a:ln>
        </p:spPr>
        <p:txBody>
          <a:bodyPr wrap="none">
            <a:spAutoFit/>
          </a:bodyPr>
          <a:lstStyle/>
          <a:p>
            <a:r>
              <a:rPr lang="en-US" sz="1800">
                <a:solidFill>
                  <a:srgbClr val="FF0000"/>
                </a:solidFill>
              </a:rPr>
              <a:t>higher</a:t>
            </a:r>
          </a:p>
          <a:p>
            <a:r>
              <a:rPr lang="en-US" sz="1800">
                <a:solidFill>
                  <a:srgbClr val="FF0000"/>
                </a:solidFill>
              </a:rPr>
              <a:t>pressure</a:t>
            </a:r>
          </a:p>
        </p:txBody>
      </p:sp>
      <p:sp>
        <p:nvSpPr>
          <p:cNvPr id="937990" name="Rectangle 6"/>
          <p:cNvSpPr>
            <a:spLocks noChangeArrowheads="1"/>
          </p:cNvSpPr>
          <p:nvPr/>
        </p:nvSpPr>
        <p:spPr bwMode="auto">
          <a:xfrm>
            <a:off x="6043613" y="3657600"/>
            <a:ext cx="323850" cy="1538288"/>
          </a:xfrm>
          <a:prstGeom prst="rect">
            <a:avLst/>
          </a:prstGeom>
          <a:solidFill>
            <a:srgbClr val="C0C0C0"/>
          </a:solidFill>
          <a:ln w="9525">
            <a:noFill/>
            <a:miter lim="800000"/>
            <a:headEnd/>
            <a:tailEnd/>
          </a:ln>
        </p:spPr>
        <p:txBody>
          <a:bodyPr wrap="none" anchor="ctr"/>
          <a:lstStyle/>
          <a:p>
            <a:endParaRPr lang="en-US"/>
          </a:p>
        </p:txBody>
      </p:sp>
      <p:sp>
        <p:nvSpPr>
          <p:cNvPr id="132104" name="Rectangle 7"/>
          <p:cNvSpPr>
            <a:spLocks noChangeArrowheads="1"/>
          </p:cNvSpPr>
          <p:nvPr/>
        </p:nvSpPr>
        <p:spPr bwMode="auto">
          <a:xfrm>
            <a:off x="4505325" y="4702175"/>
            <a:ext cx="323850" cy="966788"/>
          </a:xfrm>
          <a:prstGeom prst="rect">
            <a:avLst/>
          </a:prstGeom>
          <a:solidFill>
            <a:srgbClr val="C0C0C0"/>
          </a:solidFill>
          <a:ln w="9525">
            <a:noFill/>
            <a:miter lim="800000"/>
            <a:headEnd/>
            <a:tailEnd/>
          </a:ln>
        </p:spPr>
        <p:txBody>
          <a:bodyPr wrap="none" anchor="ctr"/>
          <a:lstStyle/>
          <a:p>
            <a:endParaRPr lang="en-US"/>
          </a:p>
        </p:txBody>
      </p:sp>
      <p:sp>
        <p:nvSpPr>
          <p:cNvPr id="132105" name="Rectangle 8"/>
          <p:cNvSpPr>
            <a:spLocks noChangeArrowheads="1"/>
          </p:cNvSpPr>
          <p:nvPr/>
        </p:nvSpPr>
        <p:spPr bwMode="auto">
          <a:xfrm>
            <a:off x="6034088" y="4695825"/>
            <a:ext cx="323850" cy="965200"/>
          </a:xfrm>
          <a:prstGeom prst="rect">
            <a:avLst/>
          </a:prstGeom>
          <a:solidFill>
            <a:srgbClr val="C0C0C0"/>
          </a:solidFill>
          <a:ln w="9525">
            <a:noFill/>
            <a:miter lim="800000"/>
            <a:headEnd/>
            <a:tailEnd/>
          </a:ln>
        </p:spPr>
        <p:txBody>
          <a:bodyPr wrap="none" anchor="ctr"/>
          <a:lstStyle/>
          <a:p>
            <a:endParaRPr lang="en-US"/>
          </a:p>
        </p:txBody>
      </p:sp>
      <p:sp>
        <p:nvSpPr>
          <p:cNvPr id="132106" name="Rectangle 9"/>
          <p:cNvSpPr>
            <a:spLocks noGrp="1" noChangeArrowheads="1"/>
          </p:cNvSpPr>
          <p:nvPr>
            <p:ph type="title"/>
          </p:nvPr>
        </p:nvSpPr>
        <p:spPr/>
        <p:txBody>
          <a:bodyPr/>
          <a:lstStyle/>
          <a:p>
            <a:pPr eaLnBrk="1" hangingPunct="1"/>
            <a:r>
              <a:rPr lang="en-US" smtClean="0"/>
              <a:t>Manometer</a:t>
            </a:r>
          </a:p>
        </p:txBody>
      </p:sp>
      <p:sp>
        <p:nvSpPr>
          <p:cNvPr id="132107" name="AutoShape 11">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32108" name="Rectangle 12"/>
          <p:cNvSpPr>
            <a:spLocks noChangeArrowheads="1"/>
          </p:cNvSpPr>
          <p:nvPr/>
        </p:nvSpPr>
        <p:spPr bwMode="auto">
          <a:xfrm>
            <a:off x="6034088" y="4114800"/>
            <a:ext cx="323850" cy="1538288"/>
          </a:xfrm>
          <a:prstGeom prst="rect">
            <a:avLst/>
          </a:prstGeom>
          <a:solidFill>
            <a:srgbClr val="C0C0C0"/>
          </a:solidFill>
          <a:ln w="9525">
            <a:noFill/>
            <a:miter lim="800000"/>
            <a:headEnd/>
            <a:tailEnd/>
          </a:ln>
        </p:spPr>
        <p:txBody>
          <a:bodyPr wrap="none" anchor="ctr"/>
          <a:lstStyle/>
          <a:p>
            <a:endParaRPr lang="en-US"/>
          </a:p>
        </p:txBody>
      </p:sp>
      <p:sp>
        <p:nvSpPr>
          <p:cNvPr id="132109" name="Freeform 13"/>
          <p:cNvSpPr>
            <a:spLocks/>
          </p:cNvSpPr>
          <p:nvPr/>
        </p:nvSpPr>
        <p:spPr bwMode="auto">
          <a:xfrm>
            <a:off x="4476750" y="5595938"/>
            <a:ext cx="1892300" cy="1006475"/>
          </a:xfrm>
          <a:custGeom>
            <a:avLst/>
            <a:gdLst>
              <a:gd name="T0" fmla="*/ 346075 w 1192"/>
              <a:gd name="T1" fmla="*/ 66675 h 634"/>
              <a:gd name="T2" fmla="*/ 385762 w 1192"/>
              <a:gd name="T3" fmla="*/ 293687 h 634"/>
              <a:gd name="T4" fmla="*/ 495300 w 1192"/>
              <a:gd name="T5" fmla="*/ 514350 h 634"/>
              <a:gd name="T6" fmla="*/ 666750 w 1192"/>
              <a:gd name="T7" fmla="*/ 641350 h 634"/>
              <a:gd name="T8" fmla="*/ 912813 w 1192"/>
              <a:gd name="T9" fmla="*/ 704850 h 634"/>
              <a:gd name="T10" fmla="*/ 1160462 w 1192"/>
              <a:gd name="T11" fmla="*/ 671512 h 634"/>
              <a:gd name="T12" fmla="*/ 1338262 w 1192"/>
              <a:gd name="T13" fmla="*/ 574675 h 634"/>
              <a:gd name="T14" fmla="*/ 1471612 w 1192"/>
              <a:gd name="T15" fmla="*/ 422275 h 634"/>
              <a:gd name="T16" fmla="*/ 1528762 w 1192"/>
              <a:gd name="T17" fmla="*/ 238125 h 634"/>
              <a:gd name="T18" fmla="*/ 1560512 w 1192"/>
              <a:gd name="T19" fmla="*/ 55563 h 634"/>
              <a:gd name="T20" fmla="*/ 1590675 w 1192"/>
              <a:gd name="T21" fmla="*/ 52388 h 634"/>
              <a:gd name="T22" fmla="*/ 1852613 w 1192"/>
              <a:gd name="T23" fmla="*/ 50800 h 634"/>
              <a:gd name="T24" fmla="*/ 1824038 w 1192"/>
              <a:gd name="T25" fmla="*/ 355600 h 634"/>
              <a:gd name="T26" fmla="*/ 1741488 w 1192"/>
              <a:gd name="T27" fmla="*/ 571500 h 634"/>
              <a:gd name="T28" fmla="*/ 1617662 w 1192"/>
              <a:gd name="T29" fmla="*/ 719137 h 634"/>
              <a:gd name="T30" fmla="*/ 1474787 w 1192"/>
              <a:gd name="T31" fmla="*/ 846138 h 634"/>
              <a:gd name="T32" fmla="*/ 1243012 w 1192"/>
              <a:gd name="T33" fmla="*/ 952500 h 634"/>
              <a:gd name="T34" fmla="*/ 914400 w 1192"/>
              <a:gd name="T35" fmla="*/ 1004888 h 634"/>
              <a:gd name="T36" fmla="*/ 661987 w 1192"/>
              <a:gd name="T37" fmla="*/ 946150 h 634"/>
              <a:gd name="T38" fmla="*/ 452438 w 1192"/>
              <a:gd name="T39" fmla="*/ 860425 h 634"/>
              <a:gd name="T40" fmla="*/ 276225 w 1192"/>
              <a:gd name="T41" fmla="*/ 723900 h 634"/>
              <a:gd name="T42" fmla="*/ 138112 w 1192"/>
              <a:gd name="T43" fmla="*/ 533400 h 634"/>
              <a:gd name="T44" fmla="*/ 55563 w 1192"/>
              <a:gd name="T45" fmla="*/ 219075 h 634"/>
              <a:gd name="T46" fmla="*/ 47625 w 1192"/>
              <a:gd name="T47" fmla="*/ 69850 h 634"/>
              <a:gd name="T48" fmla="*/ 47625 w 1192"/>
              <a:gd name="T49" fmla="*/ 50800 h 634"/>
              <a:gd name="T50" fmla="*/ 346075 w 1192"/>
              <a:gd name="T51" fmla="*/ 66675 h 6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92"/>
              <a:gd name="T79" fmla="*/ 0 h 634"/>
              <a:gd name="T80" fmla="*/ 1192 w 1192"/>
              <a:gd name="T81" fmla="*/ 634 h 6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92" h="634">
                <a:moveTo>
                  <a:pt x="218" y="42"/>
                </a:moveTo>
                <a:cubicBezTo>
                  <a:pt x="254" y="67"/>
                  <a:pt x="227" y="138"/>
                  <a:pt x="243" y="185"/>
                </a:cubicBezTo>
                <a:cubicBezTo>
                  <a:pt x="259" y="232"/>
                  <a:pt x="283" y="288"/>
                  <a:pt x="312" y="324"/>
                </a:cubicBezTo>
                <a:cubicBezTo>
                  <a:pt x="341" y="360"/>
                  <a:pt x="376" y="384"/>
                  <a:pt x="420" y="404"/>
                </a:cubicBezTo>
                <a:cubicBezTo>
                  <a:pt x="464" y="424"/>
                  <a:pt x="523" y="441"/>
                  <a:pt x="575" y="444"/>
                </a:cubicBezTo>
                <a:cubicBezTo>
                  <a:pt x="627" y="447"/>
                  <a:pt x="686" y="437"/>
                  <a:pt x="731" y="423"/>
                </a:cubicBezTo>
                <a:cubicBezTo>
                  <a:pt x="776" y="409"/>
                  <a:pt x="810" y="388"/>
                  <a:pt x="843" y="362"/>
                </a:cubicBezTo>
                <a:cubicBezTo>
                  <a:pt x="876" y="336"/>
                  <a:pt x="907" y="301"/>
                  <a:pt x="927" y="266"/>
                </a:cubicBezTo>
                <a:cubicBezTo>
                  <a:pt x="947" y="231"/>
                  <a:pt x="954" y="188"/>
                  <a:pt x="963" y="150"/>
                </a:cubicBezTo>
                <a:cubicBezTo>
                  <a:pt x="972" y="112"/>
                  <a:pt x="977" y="54"/>
                  <a:pt x="983" y="35"/>
                </a:cubicBezTo>
                <a:cubicBezTo>
                  <a:pt x="989" y="16"/>
                  <a:pt x="971" y="33"/>
                  <a:pt x="1002" y="33"/>
                </a:cubicBezTo>
                <a:cubicBezTo>
                  <a:pt x="1033" y="33"/>
                  <a:pt x="1142" y="0"/>
                  <a:pt x="1167" y="32"/>
                </a:cubicBezTo>
                <a:cubicBezTo>
                  <a:pt x="1192" y="64"/>
                  <a:pt x="1161" y="169"/>
                  <a:pt x="1149" y="224"/>
                </a:cubicBezTo>
                <a:cubicBezTo>
                  <a:pt x="1137" y="279"/>
                  <a:pt x="1119" y="322"/>
                  <a:pt x="1097" y="360"/>
                </a:cubicBezTo>
                <a:cubicBezTo>
                  <a:pt x="1075" y="398"/>
                  <a:pt x="1047" y="424"/>
                  <a:pt x="1019" y="453"/>
                </a:cubicBezTo>
                <a:cubicBezTo>
                  <a:pt x="991" y="482"/>
                  <a:pt x="968" y="509"/>
                  <a:pt x="929" y="533"/>
                </a:cubicBezTo>
                <a:cubicBezTo>
                  <a:pt x="890" y="557"/>
                  <a:pt x="842" y="583"/>
                  <a:pt x="783" y="600"/>
                </a:cubicBezTo>
                <a:cubicBezTo>
                  <a:pt x="724" y="617"/>
                  <a:pt x="637" y="634"/>
                  <a:pt x="576" y="633"/>
                </a:cubicBezTo>
                <a:cubicBezTo>
                  <a:pt x="515" y="632"/>
                  <a:pt x="465" y="611"/>
                  <a:pt x="417" y="596"/>
                </a:cubicBezTo>
                <a:cubicBezTo>
                  <a:pt x="369" y="581"/>
                  <a:pt x="326" y="565"/>
                  <a:pt x="285" y="542"/>
                </a:cubicBezTo>
                <a:cubicBezTo>
                  <a:pt x="244" y="519"/>
                  <a:pt x="207" y="490"/>
                  <a:pt x="174" y="456"/>
                </a:cubicBezTo>
                <a:cubicBezTo>
                  <a:pt x="141" y="422"/>
                  <a:pt x="110" y="389"/>
                  <a:pt x="87" y="336"/>
                </a:cubicBezTo>
                <a:cubicBezTo>
                  <a:pt x="64" y="283"/>
                  <a:pt x="44" y="187"/>
                  <a:pt x="35" y="138"/>
                </a:cubicBezTo>
                <a:cubicBezTo>
                  <a:pt x="26" y="89"/>
                  <a:pt x="31" y="62"/>
                  <a:pt x="30" y="44"/>
                </a:cubicBezTo>
                <a:cubicBezTo>
                  <a:pt x="29" y="26"/>
                  <a:pt x="0" y="32"/>
                  <a:pt x="30" y="32"/>
                </a:cubicBezTo>
                <a:cubicBezTo>
                  <a:pt x="60" y="32"/>
                  <a:pt x="182" y="17"/>
                  <a:pt x="218" y="42"/>
                </a:cubicBezTo>
                <a:close/>
              </a:path>
            </a:pathLst>
          </a:custGeom>
          <a:solidFill>
            <a:srgbClr val="C0C0C0"/>
          </a:solidFill>
          <a:ln w="9525">
            <a:noFill/>
            <a:round/>
            <a:headEnd/>
            <a:tailEnd/>
          </a:ln>
        </p:spPr>
        <p:txBody>
          <a:bodyPr/>
          <a:lstStyle/>
          <a:p>
            <a:endParaRPr lang="en-US"/>
          </a:p>
        </p:txBody>
      </p:sp>
      <p:sp>
        <p:nvSpPr>
          <p:cNvPr id="132110" name="Freeform 14"/>
          <p:cNvSpPr>
            <a:spLocks/>
          </p:cNvSpPr>
          <p:nvPr/>
        </p:nvSpPr>
        <p:spPr bwMode="auto">
          <a:xfrm>
            <a:off x="4787900" y="2852738"/>
            <a:ext cx="1290638" cy="3443287"/>
          </a:xfrm>
          <a:custGeom>
            <a:avLst/>
            <a:gdLst>
              <a:gd name="T0" fmla="*/ 41275 w 813"/>
              <a:gd name="T1" fmla="*/ 14287 h 2169"/>
              <a:gd name="T2" fmla="*/ 41275 w 813"/>
              <a:gd name="T3" fmla="*/ 1762125 h 2169"/>
              <a:gd name="T4" fmla="*/ 103188 w 813"/>
              <a:gd name="T5" fmla="*/ 3105149 h 2169"/>
              <a:gd name="T6" fmla="*/ 665163 w 813"/>
              <a:gd name="T7" fmla="*/ 3438525 h 2169"/>
              <a:gd name="T8" fmla="*/ 1193800 w 813"/>
              <a:gd name="T9" fmla="*/ 3071811 h 2169"/>
              <a:gd name="T10" fmla="*/ 1246188 w 813"/>
              <a:gd name="T11" fmla="*/ 1747837 h 2169"/>
              <a:gd name="T12" fmla="*/ 1246188 w 813"/>
              <a:gd name="T13" fmla="*/ 0 h 2169"/>
              <a:gd name="T14" fmla="*/ 0 60000 65536"/>
              <a:gd name="T15" fmla="*/ 0 60000 65536"/>
              <a:gd name="T16" fmla="*/ 0 60000 65536"/>
              <a:gd name="T17" fmla="*/ 0 60000 65536"/>
              <a:gd name="T18" fmla="*/ 0 60000 65536"/>
              <a:gd name="T19" fmla="*/ 0 60000 65536"/>
              <a:gd name="T20" fmla="*/ 0 60000 65536"/>
              <a:gd name="T21" fmla="*/ 0 w 813"/>
              <a:gd name="T22" fmla="*/ 0 h 2169"/>
              <a:gd name="T23" fmla="*/ 813 w 813"/>
              <a:gd name="T24" fmla="*/ 2169 h 2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3" h="2169">
                <a:moveTo>
                  <a:pt x="26" y="9"/>
                </a:moveTo>
                <a:cubicBezTo>
                  <a:pt x="26" y="192"/>
                  <a:pt x="20" y="786"/>
                  <a:pt x="26" y="1110"/>
                </a:cubicBezTo>
                <a:cubicBezTo>
                  <a:pt x="32" y="1434"/>
                  <a:pt x="0" y="1780"/>
                  <a:pt x="65" y="1956"/>
                </a:cubicBezTo>
                <a:cubicBezTo>
                  <a:pt x="130" y="2132"/>
                  <a:pt x="305" y="2169"/>
                  <a:pt x="419" y="2166"/>
                </a:cubicBezTo>
                <a:cubicBezTo>
                  <a:pt x="533" y="2163"/>
                  <a:pt x="691" y="2112"/>
                  <a:pt x="752" y="1935"/>
                </a:cubicBezTo>
                <a:cubicBezTo>
                  <a:pt x="813" y="1758"/>
                  <a:pt x="780" y="1423"/>
                  <a:pt x="785" y="1101"/>
                </a:cubicBezTo>
                <a:cubicBezTo>
                  <a:pt x="790" y="779"/>
                  <a:pt x="785" y="229"/>
                  <a:pt x="785" y="0"/>
                </a:cubicBezTo>
              </a:path>
            </a:pathLst>
          </a:custGeom>
          <a:noFill/>
          <a:ln w="19050">
            <a:solidFill>
              <a:schemeClr val="tx1"/>
            </a:solidFill>
            <a:round/>
            <a:headEnd/>
            <a:tailEnd/>
          </a:ln>
        </p:spPr>
        <p:txBody>
          <a:bodyPr/>
          <a:lstStyle/>
          <a:p>
            <a:endParaRPr lang="en-US"/>
          </a:p>
        </p:txBody>
      </p:sp>
      <p:sp>
        <p:nvSpPr>
          <p:cNvPr id="132111" name="Line 15"/>
          <p:cNvSpPr>
            <a:spLocks noChangeShapeType="1"/>
          </p:cNvSpPr>
          <p:nvPr/>
        </p:nvSpPr>
        <p:spPr bwMode="auto">
          <a:xfrm flipH="1">
            <a:off x="3271838" y="2862263"/>
            <a:ext cx="1566862" cy="0"/>
          </a:xfrm>
          <a:prstGeom prst="line">
            <a:avLst/>
          </a:prstGeom>
          <a:noFill/>
          <a:ln w="19050">
            <a:solidFill>
              <a:schemeClr val="tx1"/>
            </a:solidFill>
            <a:round/>
            <a:headEnd/>
            <a:tailEnd/>
          </a:ln>
        </p:spPr>
        <p:txBody>
          <a:bodyPr/>
          <a:lstStyle/>
          <a:p>
            <a:endParaRPr lang="en-US"/>
          </a:p>
        </p:txBody>
      </p:sp>
      <p:sp>
        <p:nvSpPr>
          <p:cNvPr id="132112" name="Freeform 16"/>
          <p:cNvSpPr>
            <a:spLocks/>
          </p:cNvSpPr>
          <p:nvPr/>
        </p:nvSpPr>
        <p:spPr bwMode="auto">
          <a:xfrm>
            <a:off x="4457700" y="2862263"/>
            <a:ext cx="1943100" cy="3738562"/>
          </a:xfrm>
          <a:custGeom>
            <a:avLst/>
            <a:gdLst>
              <a:gd name="T0" fmla="*/ 52388 w 1224"/>
              <a:gd name="T1" fmla="*/ 333375 h 2355"/>
              <a:gd name="T2" fmla="*/ 47625 w 1224"/>
              <a:gd name="T3" fmla="*/ 1681162 h 2355"/>
              <a:gd name="T4" fmla="*/ 157162 w 1224"/>
              <a:gd name="T5" fmla="*/ 3257550 h 2355"/>
              <a:gd name="T6" fmla="*/ 985837 w 1224"/>
              <a:gd name="T7" fmla="*/ 3738562 h 2355"/>
              <a:gd name="T8" fmla="*/ 1790700 w 1224"/>
              <a:gd name="T9" fmla="*/ 3252787 h 2355"/>
              <a:gd name="T10" fmla="*/ 1900238 w 1224"/>
              <a:gd name="T11" fmla="*/ 1781175 h 2355"/>
              <a:gd name="T12" fmla="*/ 1895475 w 1224"/>
              <a:gd name="T13" fmla="*/ 0 h 2355"/>
              <a:gd name="T14" fmla="*/ 0 60000 65536"/>
              <a:gd name="T15" fmla="*/ 0 60000 65536"/>
              <a:gd name="T16" fmla="*/ 0 60000 65536"/>
              <a:gd name="T17" fmla="*/ 0 60000 65536"/>
              <a:gd name="T18" fmla="*/ 0 60000 65536"/>
              <a:gd name="T19" fmla="*/ 0 60000 65536"/>
              <a:gd name="T20" fmla="*/ 0 60000 65536"/>
              <a:gd name="T21" fmla="*/ 0 w 1224"/>
              <a:gd name="T22" fmla="*/ 0 h 2355"/>
              <a:gd name="T23" fmla="*/ 1224 w 1224"/>
              <a:gd name="T24" fmla="*/ 2355 h 23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4" h="2355">
                <a:moveTo>
                  <a:pt x="33" y="210"/>
                </a:moveTo>
                <a:cubicBezTo>
                  <a:pt x="33" y="351"/>
                  <a:pt x="19" y="752"/>
                  <a:pt x="30" y="1059"/>
                </a:cubicBezTo>
                <a:cubicBezTo>
                  <a:pt x="41" y="1366"/>
                  <a:pt x="0" y="1836"/>
                  <a:pt x="99" y="2052"/>
                </a:cubicBezTo>
                <a:cubicBezTo>
                  <a:pt x="198" y="2268"/>
                  <a:pt x="450" y="2355"/>
                  <a:pt x="621" y="2355"/>
                </a:cubicBezTo>
                <a:cubicBezTo>
                  <a:pt x="792" y="2355"/>
                  <a:pt x="1032" y="2255"/>
                  <a:pt x="1128" y="2049"/>
                </a:cubicBezTo>
                <a:cubicBezTo>
                  <a:pt x="1224" y="1843"/>
                  <a:pt x="1186" y="1463"/>
                  <a:pt x="1197" y="1122"/>
                </a:cubicBezTo>
                <a:cubicBezTo>
                  <a:pt x="1208" y="781"/>
                  <a:pt x="1195" y="234"/>
                  <a:pt x="1194" y="0"/>
                </a:cubicBezTo>
              </a:path>
            </a:pathLst>
          </a:custGeom>
          <a:noFill/>
          <a:ln w="19050">
            <a:solidFill>
              <a:schemeClr val="tx1"/>
            </a:solidFill>
            <a:round/>
            <a:headEnd/>
            <a:tailEnd/>
          </a:ln>
        </p:spPr>
        <p:txBody>
          <a:bodyPr/>
          <a:lstStyle/>
          <a:p>
            <a:endParaRPr lang="en-US"/>
          </a:p>
        </p:txBody>
      </p:sp>
      <p:sp>
        <p:nvSpPr>
          <p:cNvPr id="132113" name="Line 17"/>
          <p:cNvSpPr>
            <a:spLocks noChangeShapeType="1"/>
          </p:cNvSpPr>
          <p:nvPr/>
        </p:nvSpPr>
        <p:spPr bwMode="auto">
          <a:xfrm flipH="1">
            <a:off x="3271838" y="3190875"/>
            <a:ext cx="1247775" cy="0"/>
          </a:xfrm>
          <a:prstGeom prst="line">
            <a:avLst/>
          </a:prstGeom>
          <a:noFill/>
          <a:ln w="19050">
            <a:solidFill>
              <a:schemeClr val="tx1"/>
            </a:solidFill>
            <a:round/>
            <a:headEnd/>
            <a:tailEnd/>
          </a:ln>
        </p:spPr>
        <p:txBody>
          <a:bodyPr/>
          <a:lstStyle/>
          <a:p>
            <a:endParaRPr lang="en-US"/>
          </a:p>
        </p:txBody>
      </p:sp>
      <p:sp>
        <p:nvSpPr>
          <p:cNvPr id="132114" name="Text Box 18"/>
          <p:cNvSpPr txBox="1">
            <a:spLocks noChangeArrowheads="1"/>
          </p:cNvSpPr>
          <p:nvPr/>
        </p:nvSpPr>
        <p:spPr bwMode="auto">
          <a:xfrm>
            <a:off x="5946775" y="2035175"/>
            <a:ext cx="500063" cy="457200"/>
          </a:xfrm>
          <a:prstGeom prst="rect">
            <a:avLst/>
          </a:prstGeom>
          <a:noFill/>
          <a:ln w="9525">
            <a:noFill/>
            <a:miter lim="800000"/>
            <a:headEnd/>
            <a:tailEnd/>
          </a:ln>
        </p:spPr>
        <p:txBody>
          <a:bodyPr wrap="none">
            <a:spAutoFit/>
          </a:bodyPr>
          <a:lstStyle/>
          <a:p>
            <a:pPr algn="l"/>
            <a:r>
              <a:rPr lang="en-US" sz="2400">
                <a:solidFill>
                  <a:srgbClr val="FF0000"/>
                </a:solidFill>
              </a:rPr>
              <a:t>P</a:t>
            </a:r>
            <a:r>
              <a:rPr lang="en-US" sz="2400" baseline="-25000">
                <a:solidFill>
                  <a:srgbClr val="FF0000"/>
                </a:solidFill>
              </a:rPr>
              <a:t>a</a:t>
            </a:r>
          </a:p>
        </p:txBody>
      </p:sp>
      <p:sp>
        <p:nvSpPr>
          <p:cNvPr id="132115" name="Oval 19"/>
          <p:cNvSpPr>
            <a:spLocks noChangeArrowheads="1"/>
          </p:cNvSpPr>
          <p:nvPr/>
        </p:nvSpPr>
        <p:spPr bwMode="auto">
          <a:xfrm>
            <a:off x="6032500" y="2817813"/>
            <a:ext cx="320675" cy="88900"/>
          </a:xfrm>
          <a:prstGeom prst="ellipse">
            <a:avLst/>
          </a:prstGeom>
          <a:noFill/>
          <a:ln w="15875">
            <a:solidFill>
              <a:schemeClr val="tx1"/>
            </a:solidFill>
            <a:round/>
            <a:headEnd/>
            <a:tailEnd/>
          </a:ln>
        </p:spPr>
        <p:txBody>
          <a:bodyPr wrap="none" anchor="ctr"/>
          <a:lstStyle/>
          <a:p>
            <a:endParaRPr lang="en-US"/>
          </a:p>
        </p:txBody>
      </p:sp>
      <p:sp>
        <p:nvSpPr>
          <p:cNvPr id="132116" name="Line 20"/>
          <p:cNvSpPr>
            <a:spLocks noChangeShapeType="1"/>
          </p:cNvSpPr>
          <p:nvPr/>
        </p:nvSpPr>
        <p:spPr bwMode="auto">
          <a:xfrm>
            <a:off x="6196013" y="2513013"/>
            <a:ext cx="0" cy="542925"/>
          </a:xfrm>
          <a:prstGeom prst="line">
            <a:avLst/>
          </a:prstGeom>
          <a:noFill/>
          <a:ln w="19050">
            <a:solidFill>
              <a:srgbClr val="FF0000"/>
            </a:solidFill>
            <a:round/>
            <a:headEnd/>
            <a:tailEnd type="triangle" w="med" len="med"/>
          </a:ln>
        </p:spPr>
        <p:txBody>
          <a:bodyPr/>
          <a:lstStyle/>
          <a:p>
            <a:endParaRPr lang="en-US"/>
          </a:p>
        </p:txBody>
      </p:sp>
      <p:sp>
        <p:nvSpPr>
          <p:cNvPr id="938005" name="Line 21"/>
          <p:cNvSpPr>
            <a:spLocks noChangeShapeType="1"/>
          </p:cNvSpPr>
          <p:nvPr/>
        </p:nvSpPr>
        <p:spPr bwMode="auto">
          <a:xfrm>
            <a:off x="4405313" y="3665538"/>
            <a:ext cx="2532062" cy="0"/>
          </a:xfrm>
          <a:prstGeom prst="line">
            <a:avLst/>
          </a:prstGeom>
          <a:noFill/>
          <a:ln w="3175">
            <a:solidFill>
              <a:srgbClr val="FF0000"/>
            </a:solidFill>
            <a:prstDash val="sysDot"/>
            <a:round/>
            <a:headEnd/>
            <a:tailEnd/>
          </a:ln>
        </p:spPr>
        <p:txBody>
          <a:bodyPr/>
          <a:lstStyle/>
          <a:p>
            <a:endParaRPr lang="en-US"/>
          </a:p>
        </p:txBody>
      </p:sp>
      <p:sp>
        <p:nvSpPr>
          <p:cNvPr id="938006" name="Line 22"/>
          <p:cNvSpPr>
            <a:spLocks noChangeShapeType="1"/>
          </p:cNvSpPr>
          <p:nvPr/>
        </p:nvSpPr>
        <p:spPr bwMode="auto">
          <a:xfrm>
            <a:off x="4402138" y="4700588"/>
            <a:ext cx="2532062" cy="0"/>
          </a:xfrm>
          <a:prstGeom prst="line">
            <a:avLst/>
          </a:prstGeom>
          <a:noFill/>
          <a:ln w="3175">
            <a:solidFill>
              <a:srgbClr val="FF0000"/>
            </a:solidFill>
            <a:prstDash val="sysDot"/>
            <a:round/>
            <a:headEnd/>
            <a:tailEnd/>
          </a:ln>
        </p:spPr>
        <p:txBody>
          <a:bodyPr/>
          <a:lstStyle/>
          <a:p>
            <a:endParaRPr lang="en-US"/>
          </a:p>
        </p:txBody>
      </p:sp>
      <p:sp>
        <p:nvSpPr>
          <p:cNvPr id="938007" name="AutoShape 23"/>
          <p:cNvSpPr>
            <a:spLocks/>
          </p:cNvSpPr>
          <p:nvPr/>
        </p:nvSpPr>
        <p:spPr bwMode="auto">
          <a:xfrm>
            <a:off x="6983413" y="3665538"/>
            <a:ext cx="128587" cy="1035050"/>
          </a:xfrm>
          <a:prstGeom prst="rightBrace">
            <a:avLst>
              <a:gd name="adj1" fmla="val 67078"/>
              <a:gd name="adj2" fmla="val 50000"/>
            </a:avLst>
          </a:prstGeom>
          <a:noFill/>
          <a:ln w="9525">
            <a:solidFill>
              <a:schemeClr val="tx1"/>
            </a:solidFill>
            <a:round/>
            <a:headEnd/>
            <a:tailEnd/>
          </a:ln>
        </p:spPr>
        <p:txBody>
          <a:bodyPr wrap="none" anchor="ctr"/>
          <a:lstStyle/>
          <a:p>
            <a:endParaRPr lang="en-US"/>
          </a:p>
        </p:txBody>
      </p:sp>
      <p:sp>
        <p:nvSpPr>
          <p:cNvPr id="938008" name="Text Box 24"/>
          <p:cNvSpPr txBox="1">
            <a:spLocks noChangeArrowheads="1"/>
          </p:cNvSpPr>
          <p:nvPr/>
        </p:nvSpPr>
        <p:spPr bwMode="auto">
          <a:xfrm>
            <a:off x="7162800" y="4022725"/>
            <a:ext cx="596900" cy="274638"/>
          </a:xfrm>
          <a:prstGeom prst="rect">
            <a:avLst/>
          </a:prstGeom>
          <a:noFill/>
          <a:ln w="9525">
            <a:noFill/>
            <a:miter lim="800000"/>
            <a:headEnd/>
            <a:tailEnd/>
          </a:ln>
        </p:spPr>
        <p:txBody>
          <a:bodyPr wrap="none">
            <a:spAutoFit/>
          </a:bodyPr>
          <a:lstStyle/>
          <a:p>
            <a:pPr algn="l"/>
            <a:r>
              <a:rPr lang="en-US"/>
              <a:t>height</a:t>
            </a:r>
          </a:p>
        </p:txBody>
      </p:sp>
      <p:sp>
        <p:nvSpPr>
          <p:cNvPr id="938009" name="Text Box 25"/>
          <p:cNvSpPr txBox="1">
            <a:spLocks noChangeArrowheads="1"/>
          </p:cNvSpPr>
          <p:nvPr/>
        </p:nvSpPr>
        <p:spPr bwMode="auto">
          <a:xfrm>
            <a:off x="592138" y="4203700"/>
            <a:ext cx="2601912" cy="457200"/>
          </a:xfrm>
          <a:prstGeom prst="rect">
            <a:avLst/>
          </a:prstGeom>
          <a:noFill/>
          <a:ln w="9525">
            <a:noFill/>
            <a:miter lim="800000"/>
            <a:headEnd/>
            <a:tailEnd/>
          </a:ln>
        </p:spPr>
        <p:txBody>
          <a:bodyPr wrap="none">
            <a:spAutoFit/>
          </a:bodyPr>
          <a:lstStyle/>
          <a:p>
            <a:pPr algn="l"/>
            <a:r>
              <a:rPr lang="en-US" sz="2400"/>
              <a:t>          750 mm Hg</a:t>
            </a:r>
          </a:p>
        </p:txBody>
      </p:sp>
      <p:sp>
        <p:nvSpPr>
          <p:cNvPr id="938010" name="Text Box 26"/>
          <p:cNvSpPr txBox="1">
            <a:spLocks noChangeArrowheads="1"/>
          </p:cNvSpPr>
          <p:nvPr/>
        </p:nvSpPr>
        <p:spPr bwMode="auto">
          <a:xfrm>
            <a:off x="685800" y="4664075"/>
            <a:ext cx="2085975" cy="457200"/>
          </a:xfrm>
          <a:prstGeom prst="rect">
            <a:avLst/>
          </a:prstGeom>
          <a:noFill/>
          <a:ln w="9525">
            <a:noFill/>
            <a:miter lim="800000"/>
            <a:headEnd/>
            <a:tailEnd/>
          </a:ln>
        </p:spPr>
        <p:txBody>
          <a:bodyPr wrap="none">
            <a:spAutoFit/>
          </a:bodyPr>
          <a:lstStyle/>
          <a:p>
            <a:pPr algn="l"/>
            <a:r>
              <a:rPr lang="en-US" sz="2400"/>
              <a:t>         130 mm</a:t>
            </a:r>
            <a:r>
              <a:rPr lang="en-US"/>
              <a:t> </a:t>
            </a:r>
          </a:p>
        </p:txBody>
      </p:sp>
      <p:sp>
        <p:nvSpPr>
          <p:cNvPr id="938011" name="Line 27"/>
          <p:cNvSpPr>
            <a:spLocks noChangeShapeType="1"/>
          </p:cNvSpPr>
          <p:nvPr/>
        </p:nvSpPr>
        <p:spPr bwMode="auto">
          <a:xfrm>
            <a:off x="452438" y="5070475"/>
            <a:ext cx="2614612" cy="0"/>
          </a:xfrm>
          <a:prstGeom prst="line">
            <a:avLst/>
          </a:prstGeom>
          <a:noFill/>
          <a:ln w="9525">
            <a:solidFill>
              <a:schemeClr val="tx1"/>
            </a:solidFill>
            <a:round/>
            <a:headEnd/>
            <a:tailEnd/>
          </a:ln>
        </p:spPr>
        <p:txBody>
          <a:bodyPr/>
          <a:lstStyle/>
          <a:p>
            <a:endParaRPr lang="en-US"/>
          </a:p>
        </p:txBody>
      </p:sp>
      <p:sp>
        <p:nvSpPr>
          <p:cNvPr id="938012" name="Rectangle 28"/>
          <p:cNvSpPr>
            <a:spLocks noChangeArrowheads="1"/>
          </p:cNvSpPr>
          <p:nvPr/>
        </p:nvSpPr>
        <p:spPr bwMode="auto">
          <a:xfrm>
            <a:off x="588963" y="4211638"/>
            <a:ext cx="819150" cy="457200"/>
          </a:xfrm>
          <a:prstGeom prst="rect">
            <a:avLst/>
          </a:prstGeom>
          <a:noFill/>
          <a:ln w="9525">
            <a:noFill/>
            <a:miter lim="800000"/>
            <a:headEnd/>
            <a:tailEnd/>
          </a:ln>
        </p:spPr>
        <p:txBody>
          <a:bodyPr wrap="none">
            <a:spAutoFit/>
          </a:bodyPr>
          <a:lstStyle/>
          <a:p>
            <a:pPr algn="l"/>
            <a:r>
              <a:rPr lang="en-US" sz="2400"/>
              <a:t>P</a:t>
            </a:r>
            <a:r>
              <a:rPr lang="en-US" sz="2400" baseline="-25000"/>
              <a:t>a </a:t>
            </a:r>
            <a:r>
              <a:rPr lang="en-US" sz="2400"/>
              <a:t> =</a:t>
            </a:r>
          </a:p>
        </p:txBody>
      </p:sp>
      <p:sp>
        <p:nvSpPr>
          <p:cNvPr id="938013" name="Rectangle 29"/>
          <p:cNvSpPr>
            <a:spLocks noChangeArrowheads="1"/>
          </p:cNvSpPr>
          <p:nvPr/>
        </p:nvSpPr>
        <p:spPr bwMode="auto">
          <a:xfrm>
            <a:off x="679450" y="4660900"/>
            <a:ext cx="700088" cy="457200"/>
          </a:xfrm>
          <a:prstGeom prst="rect">
            <a:avLst/>
          </a:prstGeom>
          <a:noFill/>
          <a:ln w="9525">
            <a:noFill/>
            <a:miter lim="800000"/>
            <a:headEnd/>
            <a:tailEnd/>
          </a:ln>
        </p:spPr>
        <p:txBody>
          <a:bodyPr wrap="none">
            <a:spAutoFit/>
          </a:bodyPr>
          <a:lstStyle/>
          <a:p>
            <a:pPr algn="l"/>
            <a:r>
              <a:rPr lang="en-US" sz="2400"/>
              <a:t>h  =</a:t>
            </a:r>
          </a:p>
        </p:txBody>
      </p:sp>
      <p:sp>
        <p:nvSpPr>
          <p:cNvPr id="938014" name="Rectangle 30"/>
          <p:cNvSpPr>
            <a:spLocks noChangeArrowheads="1"/>
          </p:cNvSpPr>
          <p:nvPr/>
        </p:nvSpPr>
        <p:spPr bwMode="auto">
          <a:xfrm>
            <a:off x="1166813" y="4651375"/>
            <a:ext cx="361950" cy="457200"/>
          </a:xfrm>
          <a:prstGeom prst="rect">
            <a:avLst/>
          </a:prstGeom>
          <a:noFill/>
          <a:ln w="9525">
            <a:noFill/>
            <a:miter lim="800000"/>
            <a:headEnd/>
            <a:tailEnd/>
          </a:ln>
        </p:spPr>
        <p:txBody>
          <a:bodyPr wrap="none">
            <a:spAutoFit/>
          </a:bodyPr>
          <a:lstStyle/>
          <a:p>
            <a:pPr algn="l"/>
            <a:r>
              <a:rPr lang="en-US" sz="2400"/>
              <a:t>+</a:t>
            </a:r>
          </a:p>
        </p:txBody>
      </p:sp>
      <p:sp>
        <p:nvSpPr>
          <p:cNvPr id="132127" name="Line 31"/>
          <p:cNvSpPr>
            <a:spLocks noChangeShapeType="1"/>
          </p:cNvSpPr>
          <p:nvPr/>
        </p:nvSpPr>
        <p:spPr bwMode="auto">
          <a:xfrm>
            <a:off x="4138613" y="4117975"/>
            <a:ext cx="2457450" cy="0"/>
          </a:xfrm>
          <a:prstGeom prst="line">
            <a:avLst/>
          </a:prstGeom>
          <a:noFill/>
          <a:ln w="9525">
            <a:solidFill>
              <a:schemeClr val="tx1"/>
            </a:solidFill>
            <a:round/>
            <a:headEnd/>
            <a:tailEnd/>
          </a:ln>
        </p:spPr>
        <p:txBody>
          <a:bodyPr/>
          <a:lstStyle/>
          <a:p>
            <a:endParaRPr lang="en-US"/>
          </a:p>
        </p:txBody>
      </p:sp>
      <p:sp>
        <p:nvSpPr>
          <p:cNvPr id="132128" name="Rectangle 33"/>
          <p:cNvSpPr>
            <a:spLocks noChangeArrowheads="1"/>
          </p:cNvSpPr>
          <p:nvPr/>
        </p:nvSpPr>
        <p:spPr bwMode="auto">
          <a:xfrm>
            <a:off x="3252788" y="2871788"/>
            <a:ext cx="88900" cy="307975"/>
          </a:xfrm>
          <a:prstGeom prst="rect">
            <a:avLst/>
          </a:prstGeom>
          <a:solidFill>
            <a:schemeClr val="bg1"/>
          </a:solidFill>
          <a:ln w="9525">
            <a:noFill/>
            <a:miter lim="800000"/>
            <a:headEnd/>
            <a:tailEnd/>
          </a:ln>
        </p:spPr>
        <p:txBody>
          <a:bodyPr wrap="none" anchor="ctr"/>
          <a:lstStyle/>
          <a:p>
            <a:endParaRPr lang="en-US"/>
          </a:p>
        </p:txBody>
      </p:sp>
      <p:sp>
        <p:nvSpPr>
          <p:cNvPr id="132129" name="Line 34"/>
          <p:cNvSpPr>
            <a:spLocks noChangeShapeType="1"/>
          </p:cNvSpPr>
          <p:nvPr/>
        </p:nvSpPr>
        <p:spPr bwMode="auto">
          <a:xfrm>
            <a:off x="2997200" y="3032125"/>
            <a:ext cx="974725" cy="0"/>
          </a:xfrm>
          <a:prstGeom prst="line">
            <a:avLst/>
          </a:prstGeom>
          <a:noFill/>
          <a:ln w="19050">
            <a:solidFill>
              <a:srgbClr val="FF0000"/>
            </a:solidFill>
            <a:round/>
            <a:headEnd/>
            <a:tailEnd type="triangle" w="med" len="med"/>
          </a:ln>
        </p:spPr>
        <p:txBody>
          <a:bodyPr/>
          <a:lstStyle/>
          <a:p>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37989"/>
                                        </p:tgtEl>
                                        <p:attrNameLst>
                                          <p:attrName>style.visibility</p:attrName>
                                        </p:attrNameLst>
                                      </p:cBhvr>
                                      <p:to>
                                        <p:strVal val="visible"/>
                                      </p:to>
                                    </p:set>
                                    <p:animEffect transition="in" filter="dissolve">
                                      <p:cBhvr>
                                        <p:cTn id="7" dur="500"/>
                                        <p:tgtEl>
                                          <p:spTgt spid="93798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37990"/>
                                        </p:tgtEl>
                                        <p:attrNameLst>
                                          <p:attrName>style.visibility</p:attrName>
                                        </p:attrNameLst>
                                      </p:cBhvr>
                                      <p:to>
                                        <p:strVal val="visible"/>
                                      </p:to>
                                    </p:set>
                                    <p:animEffect transition="in" filter="fade">
                                      <p:cBhvr>
                                        <p:cTn id="10" dur="1000"/>
                                        <p:tgtEl>
                                          <p:spTgt spid="937990"/>
                                        </p:tgtEl>
                                      </p:cBhvr>
                                    </p:animEffect>
                                    <p:anim calcmode="lin" valueType="num">
                                      <p:cBhvr>
                                        <p:cTn id="11" dur="1000" fill="hold"/>
                                        <p:tgtEl>
                                          <p:spTgt spid="937990"/>
                                        </p:tgtEl>
                                        <p:attrNameLst>
                                          <p:attrName>ppt_x</p:attrName>
                                        </p:attrNameLst>
                                      </p:cBhvr>
                                      <p:tavLst>
                                        <p:tav tm="0">
                                          <p:val>
                                            <p:strVal val="#ppt_x"/>
                                          </p:val>
                                        </p:tav>
                                        <p:tav tm="100000">
                                          <p:val>
                                            <p:strVal val="#ppt_x"/>
                                          </p:val>
                                        </p:tav>
                                      </p:tavLst>
                                    </p:anim>
                                    <p:anim calcmode="lin" valueType="num">
                                      <p:cBhvr>
                                        <p:cTn id="12" dur="1000" fill="hold"/>
                                        <p:tgtEl>
                                          <p:spTgt spid="937990"/>
                                        </p:tgtEl>
                                        <p:attrNameLst>
                                          <p:attrName>ppt_y</p:attrName>
                                        </p:attrNameLst>
                                      </p:cBhvr>
                                      <p:tavLst>
                                        <p:tav tm="0">
                                          <p:val>
                                            <p:strVal val="#ppt_y+.1"/>
                                          </p:val>
                                        </p:tav>
                                        <p:tav tm="100000">
                                          <p:val>
                                            <p:strVal val="#ppt_y"/>
                                          </p:val>
                                        </p:tav>
                                      </p:tavLst>
                                    </p:anim>
                                  </p:childTnLst>
                                </p:cTn>
                              </p:par>
                              <p:par>
                                <p:cTn id="13" presetID="42" presetClass="exit" presetSubtype="0" fill="hold" grpId="0" nodeType="withEffect">
                                  <p:stCondLst>
                                    <p:cond delay="0"/>
                                  </p:stCondLst>
                                  <p:childTnLst>
                                    <p:animEffect transition="out" filter="fade">
                                      <p:cBhvr>
                                        <p:cTn id="14" dur="1000"/>
                                        <p:tgtEl>
                                          <p:spTgt spid="937986"/>
                                        </p:tgtEl>
                                      </p:cBhvr>
                                    </p:animEffect>
                                    <p:anim calcmode="lin" valueType="num">
                                      <p:cBhvr>
                                        <p:cTn id="15" dur="1000"/>
                                        <p:tgtEl>
                                          <p:spTgt spid="937986"/>
                                        </p:tgtEl>
                                        <p:attrNameLst>
                                          <p:attrName>ppt_x</p:attrName>
                                        </p:attrNameLst>
                                      </p:cBhvr>
                                      <p:tavLst>
                                        <p:tav tm="0">
                                          <p:val>
                                            <p:strVal val="ppt_x"/>
                                          </p:val>
                                        </p:tav>
                                        <p:tav tm="100000">
                                          <p:val>
                                            <p:strVal val="ppt_x"/>
                                          </p:val>
                                        </p:tav>
                                      </p:tavLst>
                                    </p:anim>
                                    <p:anim calcmode="lin" valueType="num">
                                      <p:cBhvr>
                                        <p:cTn id="16" dur="1000"/>
                                        <p:tgtEl>
                                          <p:spTgt spid="937986"/>
                                        </p:tgtEl>
                                        <p:attrNameLst>
                                          <p:attrName>ppt_y</p:attrName>
                                        </p:attrNameLst>
                                      </p:cBhvr>
                                      <p:tavLst>
                                        <p:tav tm="0">
                                          <p:val>
                                            <p:strVal val="ppt_y"/>
                                          </p:val>
                                        </p:tav>
                                        <p:tav tm="100000">
                                          <p:val>
                                            <p:strVal val="ppt_y+.1"/>
                                          </p:val>
                                        </p:tav>
                                      </p:tavLst>
                                    </p:anim>
                                    <p:set>
                                      <p:cBhvr>
                                        <p:cTn id="17" dur="1" fill="hold">
                                          <p:stCondLst>
                                            <p:cond delay="999"/>
                                          </p:stCondLst>
                                        </p:cTn>
                                        <p:tgtEl>
                                          <p:spTgt spid="93798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938009"/>
                                        </p:tgtEl>
                                        <p:attrNameLst>
                                          <p:attrName>style.visibility</p:attrName>
                                        </p:attrNameLst>
                                      </p:cBhvr>
                                      <p:to>
                                        <p:strVal val="visible"/>
                                      </p:to>
                                    </p:set>
                                    <p:anim calcmode="lin" valueType="num">
                                      <p:cBhvr>
                                        <p:cTn id="22" dur="500" fill="hold"/>
                                        <p:tgtEl>
                                          <p:spTgt spid="938009"/>
                                        </p:tgtEl>
                                        <p:attrNameLst>
                                          <p:attrName>ppt_w</p:attrName>
                                        </p:attrNameLst>
                                      </p:cBhvr>
                                      <p:tavLst>
                                        <p:tav tm="0">
                                          <p:val>
                                            <p:fltVal val="0"/>
                                          </p:val>
                                        </p:tav>
                                        <p:tav tm="100000">
                                          <p:val>
                                            <p:strVal val="#ppt_w"/>
                                          </p:val>
                                        </p:tav>
                                      </p:tavLst>
                                    </p:anim>
                                    <p:anim calcmode="lin" valueType="num">
                                      <p:cBhvr>
                                        <p:cTn id="23" dur="500" fill="hold"/>
                                        <p:tgtEl>
                                          <p:spTgt spid="938009"/>
                                        </p:tgtEl>
                                        <p:attrNameLst>
                                          <p:attrName>ppt_h</p:attrName>
                                        </p:attrNameLst>
                                      </p:cBhvr>
                                      <p:tavLst>
                                        <p:tav tm="0">
                                          <p:val>
                                            <p:fltVal val="0"/>
                                          </p:val>
                                        </p:tav>
                                        <p:tav tm="100000">
                                          <p:val>
                                            <p:strVal val="#ppt_h"/>
                                          </p:val>
                                        </p:tav>
                                      </p:tavLst>
                                    </p:anim>
                                    <p:animEffect transition="in" filter="fade">
                                      <p:cBhvr>
                                        <p:cTn id="24" dur="500"/>
                                        <p:tgtEl>
                                          <p:spTgt spid="938009"/>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938012"/>
                                        </p:tgtEl>
                                        <p:attrNameLst>
                                          <p:attrName>style.visibility</p:attrName>
                                        </p:attrNameLst>
                                      </p:cBhvr>
                                      <p:to>
                                        <p:strVal val="visible"/>
                                      </p:to>
                                    </p:set>
                                    <p:anim calcmode="lin" valueType="num">
                                      <p:cBhvr>
                                        <p:cTn id="27" dur="500" fill="hold"/>
                                        <p:tgtEl>
                                          <p:spTgt spid="938012"/>
                                        </p:tgtEl>
                                        <p:attrNameLst>
                                          <p:attrName>ppt_w</p:attrName>
                                        </p:attrNameLst>
                                      </p:cBhvr>
                                      <p:tavLst>
                                        <p:tav tm="0">
                                          <p:val>
                                            <p:fltVal val="0"/>
                                          </p:val>
                                        </p:tav>
                                        <p:tav tm="100000">
                                          <p:val>
                                            <p:strVal val="#ppt_w"/>
                                          </p:val>
                                        </p:tav>
                                      </p:tavLst>
                                    </p:anim>
                                    <p:anim calcmode="lin" valueType="num">
                                      <p:cBhvr>
                                        <p:cTn id="28" dur="500" fill="hold"/>
                                        <p:tgtEl>
                                          <p:spTgt spid="938012"/>
                                        </p:tgtEl>
                                        <p:attrNameLst>
                                          <p:attrName>ppt_h</p:attrName>
                                        </p:attrNameLst>
                                      </p:cBhvr>
                                      <p:tavLst>
                                        <p:tav tm="0">
                                          <p:val>
                                            <p:fltVal val="0"/>
                                          </p:val>
                                        </p:tav>
                                        <p:tav tm="100000">
                                          <p:val>
                                            <p:strVal val="#ppt_h"/>
                                          </p:val>
                                        </p:tav>
                                      </p:tavLst>
                                    </p:anim>
                                    <p:animEffect transition="in" filter="fade">
                                      <p:cBhvr>
                                        <p:cTn id="29" dur="500"/>
                                        <p:tgtEl>
                                          <p:spTgt spid="938012"/>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grpId="0" nodeType="clickEffect">
                                  <p:stCondLst>
                                    <p:cond delay="0"/>
                                  </p:stCondLst>
                                  <p:childTnLst>
                                    <p:set>
                                      <p:cBhvr>
                                        <p:cTn id="33" dur="1" fill="hold">
                                          <p:stCondLst>
                                            <p:cond delay="0"/>
                                          </p:stCondLst>
                                        </p:cTn>
                                        <p:tgtEl>
                                          <p:spTgt spid="938005"/>
                                        </p:tgtEl>
                                        <p:attrNameLst>
                                          <p:attrName>style.visibility</p:attrName>
                                        </p:attrNameLst>
                                      </p:cBhvr>
                                      <p:to>
                                        <p:strVal val="visible"/>
                                      </p:to>
                                    </p:set>
                                    <p:animEffect transition="in" filter="strips(downLeft)">
                                      <p:cBhvr>
                                        <p:cTn id="34" dur="500"/>
                                        <p:tgtEl>
                                          <p:spTgt spid="938005"/>
                                        </p:tgtEl>
                                      </p:cBhvr>
                                    </p:animEffect>
                                  </p:childTnLst>
                                </p:cTn>
                              </p:par>
                              <p:par>
                                <p:cTn id="35" presetID="18" presetClass="entr" presetSubtype="12" fill="hold" grpId="0" nodeType="withEffect">
                                  <p:stCondLst>
                                    <p:cond delay="0"/>
                                  </p:stCondLst>
                                  <p:childTnLst>
                                    <p:set>
                                      <p:cBhvr>
                                        <p:cTn id="36" dur="1" fill="hold">
                                          <p:stCondLst>
                                            <p:cond delay="0"/>
                                          </p:stCondLst>
                                        </p:cTn>
                                        <p:tgtEl>
                                          <p:spTgt spid="938006"/>
                                        </p:tgtEl>
                                        <p:attrNameLst>
                                          <p:attrName>style.visibility</p:attrName>
                                        </p:attrNameLst>
                                      </p:cBhvr>
                                      <p:to>
                                        <p:strVal val="visible"/>
                                      </p:to>
                                    </p:set>
                                    <p:animEffect transition="in" filter="strips(downLeft)">
                                      <p:cBhvr>
                                        <p:cTn id="37" dur="500"/>
                                        <p:tgtEl>
                                          <p:spTgt spid="938006"/>
                                        </p:tgtEl>
                                      </p:cBhvr>
                                    </p:animEffect>
                                  </p:childTnLst>
                                </p:cTn>
                              </p:par>
                              <p:par>
                                <p:cTn id="38" presetID="29" presetClass="entr" presetSubtype="0" fill="hold" grpId="0" nodeType="withEffect">
                                  <p:stCondLst>
                                    <p:cond delay="0"/>
                                  </p:stCondLst>
                                  <p:childTnLst>
                                    <p:set>
                                      <p:cBhvr>
                                        <p:cTn id="39" dur="1" fill="hold">
                                          <p:stCondLst>
                                            <p:cond delay="0"/>
                                          </p:stCondLst>
                                        </p:cTn>
                                        <p:tgtEl>
                                          <p:spTgt spid="938007"/>
                                        </p:tgtEl>
                                        <p:attrNameLst>
                                          <p:attrName>style.visibility</p:attrName>
                                        </p:attrNameLst>
                                      </p:cBhvr>
                                      <p:to>
                                        <p:strVal val="visible"/>
                                      </p:to>
                                    </p:set>
                                    <p:anim calcmode="lin" valueType="num">
                                      <p:cBhvr>
                                        <p:cTn id="40" dur="1000" fill="hold"/>
                                        <p:tgtEl>
                                          <p:spTgt spid="938007"/>
                                        </p:tgtEl>
                                        <p:attrNameLst>
                                          <p:attrName>ppt_x</p:attrName>
                                        </p:attrNameLst>
                                      </p:cBhvr>
                                      <p:tavLst>
                                        <p:tav tm="0">
                                          <p:val>
                                            <p:strVal val="#ppt_x-.2"/>
                                          </p:val>
                                        </p:tav>
                                        <p:tav tm="100000">
                                          <p:val>
                                            <p:strVal val="#ppt_x"/>
                                          </p:val>
                                        </p:tav>
                                      </p:tavLst>
                                    </p:anim>
                                    <p:anim calcmode="lin" valueType="num">
                                      <p:cBhvr>
                                        <p:cTn id="41" dur="1000" fill="hold"/>
                                        <p:tgtEl>
                                          <p:spTgt spid="938007"/>
                                        </p:tgtEl>
                                        <p:attrNameLst>
                                          <p:attrName>ppt_y</p:attrName>
                                        </p:attrNameLst>
                                      </p:cBhvr>
                                      <p:tavLst>
                                        <p:tav tm="0">
                                          <p:val>
                                            <p:strVal val="#ppt_y"/>
                                          </p:val>
                                        </p:tav>
                                        <p:tav tm="100000">
                                          <p:val>
                                            <p:strVal val="#ppt_y"/>
                                          </p:val>
                                        </p:tav>
                                      </p:tavLst>
                                    </p:anim>
                                    <p:animEffect transition="in" filter="wipe(right)" prLst="gradientSize: 0.1">
                                      <p:cBhvr>
                                        <p:cTn id="42" dur="1000"/>
                                        <p:tgtEl>
                                          <p:spTgt spid="938007"/>
                                        </p:tgtEl>
                                      </p:cBhvr>
                                    </p:animEffect>
                                  </p:childTnLst>
                                </p:cTn>
                              </p:par>
                              <p:par>
                                <p:cTn id="43" presetID="53" presetClass="entr" presetSubtype="0" fill="hold" grpId="0" nodeType="withEffect">
                                  <p:stCondLst>
                                    <p:cond delay="0"/>
                                  </p:stCondLst>
                                  <p:childTnLst>
                                    <p:set>
                                      <p:cBhvr>
                                        <p:cTn id="44" dur="1" fill="hold">
                                          <p:stCondLst>
                                            <p:cond delay="0"/>
                                          </p:stCondLst>
                                        </p:cTn>
                                        <p:tgtEl>
                                          <p:spTgt spid="938008"/>
                                        </p:tgtEl>
                                        <p:attrNameLst>
                                          <p:attrName>style.visibility</p:attrName>
                                        </p:attrNameLst>
                                      </p:cBhvr>
                                      <p:to>
                                        <p:strVal val="visible"/>
                                      </p:to>
                                    </p:set>
                                    <p:anim calcmode="lin" valueType="num">
                                      <p:cBhvr>
                                        <p:cTn id="45" dur="500" fill="hold"/>
                                        <p:tgtEl>
                                          <p:spTgt spid="938008"/>
                                        </p:tgtEl>
                                        <p:attrNameLst>
                                          <p:attrName>ppt_w</p:attrName>
                                        </p:attrNameLst>
                                      </p:cBhvr>
                                      <p:tavLst>
                                        <p:tav tm="0">
                                          <p:val>
                                            <p:fltVal val="0"/>
                                          </p:val>
                                        </p:tav>
                                        <p:tav tm="100000">
                                          <p:val>
                                            <p:strVal val="#ppt_w"/>
                                          </p:val>
                                        </p:tav>
                                      </p:tavLst>
                                    </p:anim>
                                    <p:anim calcmode="lin" valueType="num">
                                      <p:cBhvr>
                                        <p:cTn id="46" dur="500" fill="hold"/>
                                        <p:tgtEl>
                                          <p:spTgt spid="938008"/>
                                        </p:tgtEl>
                                        <p:attrNameLst>
                                          <p:attrName>ppt_h</p:attrName>
                                        </p:attrNameLst>
                                      </p:cBhvr>
                                      <p:tavLst>
                                        <p:tav tm="0">
                                          <p:val>
                                            <p:fltVal val="0"/>
                                          </p:val>
                                        </p:tav>
                                        <p:tav tm="100000">
                                          <p:val>
                                            <p:strVal val="#ppt_h"/>
                                          </p:val>
                                        </p:tav>
                                      </p:tavLst>
                                    </p:anim>
                                    <p:animEffect transition="in" filter="fade">
                                      <p:cBhvr>
                                        <p:cTn id="47" dur="500"/>
                                        <p:tgtEl>
                                          <p:spTgt spid="938008"/>
                                        </p:tgtEl>
                                      </p:cBhvr>
                                    </p:animEffect>
                                  </p:childTnLst>
                                </p:cTn>
                              </p:par>
                            </p:childTnLst>
                          </p:cTn>
                        </p:par>
                        <p:par>
                          <p:cTn id="48" fill="hold">
                            <p:stCondLst>
                              <p:cond delay="1000"/>
                            </p:stCondLst>
                            <p:childTnLst>
                              <p:par>
                                <p:cTn id="49" presetID="53" presetClass="entr" presetSubtype="0" fill="hold" grpId="0" nodeType="afterEffect">
                                  <p:stCondLst>
                                    <p:cond delay="0"/>
                                  </p:stCondLst>
                                  <p:childTnLst>
                                    <p:set>
                                      <p:cBhvr>
                                        <p:cTn id="50" dur="1" fill="hold">
                                          <p:stCondLst>
                                            <p:cond delay="0"/>
                                          </p:stCondLst>
                                        </p:cTn>
                                        <p:tgtEl>
                                          <p:spTgt spid="938013"/>
                                        </p:tgtEl>
                                        <p:attrNameLst>
                                          <p:attrName>style.visibility</p:attrName>
                                        </p:attrNameLst>
                                      </p:cBhvr>
                                      <p:to>
                                        <p:strVal val="visible"/>
                                      </p:to>
                                    </p:set>
                                    <p:anim calcmode="lin" valueType="num">
                                      <p:cBhvr>
                                        <p:cTn id="51" dur="500" fill="hold"/>
                                        <p:tgtEl>
                                          <p:spTgt spid="938013"/>
                                        </p:tgtEl>
                                        <p:attrNameLst>
                                          <p:attrName>ppt_w</p:attrName>
                                        </p:attrNameLst>
                                      </p:cBhvr>
                                      <p:tavLst>
                                        <p:tav tm="0">
                                          <p:val>
                                            <p:fltVal val="0"/>
                                          </p:val>
                                        </p:tav>
                                        <p:tav tm="100000">
                                          <p:val>
                                            <p:strVal val="#ppt_w"/>
                                          </p:val>
                                        </p:tav>
                                      </p:tavLst>
                                    </p:anim>
                                    <p:anim calcmode="lin" valueType="num">
                                      <p:cBhvr>
                                        <p:cTn id="52" dur="500" fill="hold"/>
                                        <p:tgtEl>
                                          <p:spTgt spid="938013"/>
                                        </p:tgtEl>
                                        <p:attrNameLst>
                                          <p:attrName>ppt_h</p:attrName>
                                        </p:attrNameLst>
                                      </p:cBhvr>
                                      <p:tavLst>
                                        <p:tav tm="0">
                                          <p:val>
                                            <p:fltVal val="0"/>
                                          </p:val>
                                        </p:tav>
                                        <p:tav tm="100000">
                                          <p:val>
                                            <p:strVal val="#ppt_h"/>
                                          </p:val>
                                        </p:tav>
                                      </p:tavLst>
                                    </p:anim>
                                    <p:animEffect transition="in" filter="fade">
                                      <p:cBhvr>
                                        <p:cTn id="53" dur="500"/>
                                        <p:tgtEl>
                                          <p:spTgt spid="938013"/>
                                        </p:tgtEl>
                                      </p:cBhvr>
                                    </p:animEffect>
                                  </p:childTnLst>
                                </p:cTn>
                              </p:par>
                              <p:par>
                                <p:cTn id="54" presetID="53" presetClass="entr" presetSubtype="0" fill="hold" grpId="0" nodeType="withEffect">
                                  <p:stCondLst>
                                    <p:cond delay="0"/>
                                  </p:stCondLst>
                                  <p:childTnLst>
                                    <p:set>
                                      <p:cBhvr>
                                        <p:cTn id="55" dur="1" fill="hold">
                                          <p:stCondLst>
                                            <p:cond delay="0"/>
                                          </p:stCondLst>
                                        </p:cTn>
                                        <p:tgtEl>
                                          <p:spTgt spid="938010"/>
                                        </p:tgtEl>
                                        <p:attrNameLst>
                                          <p:attrName>style.visibility</p:attrName>
                                        </p:attrNameLst>
                                      </p:cBhvr>
                                      <p:to>
                                        <p:strVal val="visible"/>
                                      </p:to>
                                    </p:set>
                                    <p:anim calcmode="lin" valueType="num">
                                      <p:cBhvr>
                                        <p:cTn id="56" dur="500" fill="hold"/>
                                        <p:tgtEl>
                                          <p:spTgt spid="938010"/>
                                        </p:tgtEl>
                                        <p:attrNameLst>
                                          <p:attrName>ppt_w</p:attrName>
                                        </p:attrNameLst>
                                      </p:cBhvr>
                                      <p:tavLst>
                                        <p:tav tm="0">
                                          <p:val>
                                            <p:fltVal val="0"/>
                                          </p:val>
                                        </p:tav>
                                        <p:tav tm="100000">
                                          <p:val>
                                            <p:strVal val="#ppt_w"/>
                                          </p:val>
                                        </p:tav>
                                      </p:tavLst>
                                    </p:anim>
                                    <p:anim calcmode="lin" valueType="num">
                                      <p:cBhvr>
                                        <p:cTn id="57" dur="500" fill="hold"/>
                                        <p:tgtEl>
                                          <p:spTgt spid="938010"/>
                                        </p:tgtEl>
                                        <p:attrNameLst>
                                          <p:attrName>ppt_h</p:attrName>
                                        </p:attrNameLst>
                                      </p:cBhvr>
                                      <p:tavLst>
                                        <p:tav tm="0">
                                          <p:val>
                                            <p:fltVal val="0"/>
                                          </p:val>
                                        </p:tav>
                                        <p:tav tm="100000">
                                          <p:val>
                                            <p:strVal val="#ppt_h"/>
                                          </p:val>
                                        </p:tav>
                                      </p:tavLst>
                                    </p:anim>
                                    <p:animEffect transition="in" filter="fade">
                                      <p:cBhvr>
                                        <p:cTn id="58" dur="500"/>
                                        <p:tgtEl>
                                          <p:spTgt spid="938010"/>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938011"/>
                                        </p:tgtEl>
                                        <p:attrNameLst>
                                          <p:attrName>style.visibility</p:attrName>
                                        </p:attrNameLst>
                                      </p:cBhvr>
                                      <p:to>
                                        <p:strVal val="visible"/>
                                      </p:to>
                                    </p:set>
                                    <p:animEffect transition="in" filter="wipe(left)">
                                      <p:cBhvr>
                                        <p:cTn id="63" dur="500"/>
                                        <p:tgtEl>
                                          <p:spTgt spid="938011"/>
                                        </p:tgtEl>
                                      </p:cBhvr>
                                    </p:animEffect>
                                  </p:childTnLst>
                                </p:cTn>
                              </p:par>
                            </p:childTnLst>
                          </p:cTn>
                        </p:par>
                        <p:par>
                          <p:cTn id="64" fill="hold">
                            <p:stCondLst>
                              <p:cond delay="500"/>
                            </p:stCondLst>
                            <p:childTnLst>
                              <p:par>
                                <p:cTn id="65" presetID="53" presetClass="exit" presetSubtype="0" fill="hold" grpId="1" nodeType="afterEffect">
                                  <p:stCondLst>
                                    <p:cond delay="0"/>
                                  </p:stCondLst>
                                  <p:childTnLst>
                                    <p:anim calcmode="lin" valueType="num">
                                      <p:cBhvr>
                                        <p:cTn id="66" dur="500"/>
                                        <p:tgtEl>
                                          <p:spTgt spid="938012"/>
                                        </p:tgtEl>
                                        <p:attrNameLst>
                                          <p:attrName>ppt_w</p:attrName>
                                        </p:attrNameLst>
                                      </p:cBhvr>
                                      <p:tavLst>
                                        <p:tav tm="0">
                                          <p:val>
                                            <p:strVal val="ppt_w"/>
                                          </p:val>
                                        </p:tav>
                                        <p:tav tm="100000">
                                          <p:val>
                                            <p:fltVal val="0"/>
                                          </p:val>
                                        </p:tav>
                                      </p:tavLst>
                                    </p:anim>
                                    <p:anim calcmode="lin" valueType="num">
                                      <p:cBhvr>
                                        <p:cTn id="67" dur="500"/>
                                        <p:tgtEl>
                                          <p:spTgt spid="938012"/>
                                        </p:tgtEl>
                                        <p:attrNameLst>
                                          <p:attrName>ppt_h</p:attrName>
                                        </p:attrNameLst>
                                      </p:cBhvr>
                                      <p:tavLst>
                                        <p:tav tm="0">
                                          <p:val>
                                            <p:strVal val="ppt_h"/>
                                          </p:val>
                                        </p:tav>
                                        <p:tav tm="100000">
                                          <p:val>
                                            <p:fltVal val="0"/>
                                          </p:val>
                                        </p:tav>
                                      </p:tavLst>
                                    </p:anim>
                                    <p:animEffect transition="out" filter="fade">
                                      <p:cBhvr>
                                        <p:cTn id="68" dur="500"/>
                                        <p:tgtEl>
                                          <p:spTgt spid="938012"/>
                                        </p:tgtEl>
                                      </p:cBhvr>
                                    </p:animEffect>
                                    <p:set>
                                      <p:cBhvr>
                                        <p:cTn id="69" dur="1" fill="hold">
                                          <p:stCondLst>
                                            <p:cond delay="499"/>
                                          </p:stCondLst>
                                        </p:cTn>
                                        <p:tgtEl>
                                          <p:spTgt spid="938012"/>
                                        </p:tgtEl>
                                        <p:attrNameLst>
                                          <p:attrName>style.visibility</p:attrName>
                                        </p:attrNameLst>
                                      </p:cBhvr>
                                      <p:to>
                                        <p:strVal val="hidden"/>
                                      </p:to>
                                    </p:set>
                                  </p:childTnLst>
                                </p:cTn>
                              </p:par>
                            </p:childTnLst>
                          </p:cTn>
                        </p:par>
                        <p:par>
                          <p:cTn id="70" fill="hold">
                            <p:stCondLst>
                              <p:cond delay="1000"/>
                            </p:stCondLst>
                            <p:childTnLst>
                              <p:par>
                                <p:cTn id="71" presetID="53" presetClass="exit" presetSubtype="0" fill="hold" grpId="1" nodeType="afterEffect">
                                  <p:stCondLst>
                                    <p:cond delay="0"/>
                                  </p:stCondLst>
                                  <p:childTnLst>
                                    <p:anim calcmode="lin" valueType="num">
                                      <p:cBhvr>
                                        <p:cTn id="72" dur="500"/>
                                        <p:tgtEl>
                                          <p:spTgt spid="938013"/>
                                        </p:tgtEl>
                                        <p:attrNameLst>
                                          <p:attrName>ppt_w</p:attrName>
                                        </p:attrNameLst>
                                      </p:cBhvr>
                                      <p:tavLst>
                                        <p:tav tm="0">
                                          <p:val>
                                            <p:strVal val="ppt_w"/>
                                          </p:val>
                                        </p:tav>
                                        <p:tav tm="100000">
                                          <p:val>
                                            <p:fltVal val="0"/>
                                          </p:val>
                                        </p:tav>
                                      </p:tavLst>
                                    </p:anim>
                                    <p:anim calcmode="lin" valueType="num">
                                      <p:cBhvr>
                                        <p:cTn id="73" dur="500"/>
                                        <p:tgtEl>
                                          <p:spTgt spid="938013"/>
                                        </p:tgtEl>
                                        <p:attrNameLst>
                                          <p:attrName>ppt_h</p:attrName>
                                        </p:attrNameLst>
                                      </p:cBhvr>
                                      <p:tavLst>
                                        <p:tav tm="0">
                                          <p:val>
                                            <p:strVal val="ppt_h"/>
                                          </p:val>
                                        </p:tav>
                                        <p:tav tm="100000">
                                          <p:val>
                                            <p:fltVal val="0"/>
                                          </p:val>
                                        </p:tav>
                                      </p:tavLst>
                                    </p:anim>
                                    <p:animEffect transition="out" filter="fade">
                                      <p:cBhvr>
                                        <p:cTn id="74" dur="500"/>
                                        <p:tgtEl>
                                          <p:spTgt spid="938013"/>
                                        </p:tgtEl>
                                      </p:cBhvr>
                                    </p:animEffect>
                                    <p:set>
                                      <p:cBhvr>
                                        <p:cTn id="75" dur="1" fill="hold">
                                          <p:stCondLst>
                                            <p:cond delay="499"/>
                                          </p:stCondLst>
                                        </p:cTn>
                                        <p:tgtEl>
                                          <p:spTgt spid="938013"/>
                                        </p:tgtEl>
                                        <p:attrNameLst>
                                          <p:attrName>style.visibility</p:attrName>
                                        </p:attrNameLst>
                                      </p:cBhvr>
                                      <p:to>
                                        <p:strVal val="hidden"/>
                                      </p:to>
                                    </p:set>
                                  </p:childTnLst>
                                </p:cTn>
                              </p:par>
                              <p:par>
                                <p:cTn id="76" presetID="9" presetClass="entr" presetSubtype="0" fill="hold" grpId="0" nodeType="withEffect">
                                  <p:stCondLst>
                                    <p:cond delay="0"/>
                                  </p:stCondLst>
                                  <p:childTnLst>
                                    <p:set>
                                      <p:cBhvr>
                                        <p:cTn id="77" dur="1" fill="hold">
                                          <p:stCondLst>
                                            <p:cond delay="0"/>
                                          </p:stCondLst>
                                        </p:cTn>
                                        <p:tgtEl>
                                          <p:spTgt spid="938014"/>
                                        </p:tgtEl>
                                        <p:attrNameLst>
                                          <p:attrName>style.visibility</p:attrName>
                                        </p:attrNameLst>
                                      </p:cBhvr>
                                      <p:to>
                                        <p:strVal val="visible"/>
                                      </p:to>
                                    </p:set>
                                    <p:animEffect transition="in" filter="dissolve">
                                      <p:cBhvr>
                                        <p:cTn id="78" dur="500"/>
                                        <p:tgtEl>
                                          <p:spTgt spid="938014"/>
                                        </p:tgtEl>
                                      </p:cBhvr>
                                    </p:animEffect>
                                  </p:childTnLst>
                                </p:cTn>
                              </p:par>
                              <p:par>
                                <p:cTn id="79" presetID="18" presetClass="entr" presetSubtype="12" fill="hold" grpId="0" nodeType="withEffect">
                                  <p:stCondLst>
                                    <p:cond delay="0"/>
                                  </p:stCondLst>
                                  <p:childTnLst>
                                    <p:set>
                                      <p:cBhvr>
                                        <p:cTn id="80" dur="1" fill="hold">
                                          <p:stCondLst>
                                            <p:cond delay="0"/>
                                          </p:stCondLst>
                                        </p:cTn>
                                        <p:tgtEl>
                                          <p:spTgt spid="937988"/>
                                        </p:tgtEl>
                                        <p:attrNameLst>
                                          <p:attrName>style.visibility</p:attrName>
                                        </p:attrNameLst>
                                      </p:cBhvr>
                                      <p:to>
                                        <p:strVal val="visible"/>
                                      </p:to>
                                    </p:set>
                                    <p:animEffect transition="in" filter="strips(downLeft)">
                                      <p:cBhvr>
                                        <p:cTn id="81" dur="500"/>
                                        <p:tgtEl>
                                          <p:spTgt spid="937988"/>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937987"/>
                                        </p:tgtEl>
                                        <p:attrNameLst>
                                          <p:attrName>style.visibility</p:attrName>
                                        </p:attrNameLst>
                                      </p:cBhvr>
                                      <p:to>
                                        <p:strVal val="visible"/>
                                      </p:to>
                                    </p:set>
                                    <p:animEffect transition="in" filter="dissolve">
                                      <p:cBhvr>
                                        <p:cTn id="84" dur="500"/>
                                        <p:tgtEl>
                                          <p:spTgt spid="937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7986" grpId="0" animBg="1"/>
      <p:bldP spid="937987" grpId="0"/>
      <p:bldP spid="937988" grpId="0"/>
      <p:bldP spid="937989" grpId="0"/>
      <p:bldP spid="937990" grpId="0" animBg="1"/>
      <p:bldP spid="938005" grpId="0" animBg="1"/>
      <p:bldP spid="938006" grpId="0" animBg="1"/>
      <p:bldP spid="938007" grpId="0" animBg="1"/>
      <p:bldP spid="938008" grpId="0"/>
      <p:bldP spid="938009" grpId="0"/>
      <p:bldP spid="938010" grpId="0"/>
      <p:bldP spid="938011" grpId="0" animBg="1"/>
      <p:bldP spid="938012" grpId="0"/>
      <p:bldP spid="938012" grpId="1"/>
      <p:bldP spid="938013" grpId="0"/>
      <p:bldP spid="938013" grpId="1"/>
      <p:bldP spid="938014" grpId="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685800" y="457200"/>
            <a:ext cx="7772400" cy="1143000"/>
          </a:xfrm>
        </p:spPr>
        <p:txBody>
          <a:bodyPr/>
          <a:lstStyle/>
          <a:p>
            <a:pPr eaLnBrk="1" hangingPunct="1"/>
            <a:r>
              <a:rPr lang="en-US" smtClean="0"/>
              <a:t>“Mystery” U-tube</a:t>
            </a:r>
          </a:p>
        </p:txBody>
      </p:sp>
      <p:sp>
        <p:nvSpPr>
          <p:cNvPr id="268354" name="Text Box 66"/>
          <p:cNvSpPr txBox="1">
            <a:spLocks noChangeArrowheads="1"/>
          </p:cNvSpPr>
          <p:nvPr/>
        </p:nvSpPr>
        <p:spPr bwMode="auto">
          <a:xfrm>
            <a:off x="1050925" y="5867400"/>
            <a:ext cx="1485900" cy="457200"/>
          </a:xfrm>
          <a:prstGeom prst="rect">
            <a:avLst/>
          </a:prstGeom>
          <a:noFill/>
          <a:ln w="9525">
            <a:noFill/>
            <a:miter lim="800000"/>
            <a:headEnd/>
            <a:tailEnd/>
          </a:ln>
        </p:spPr>
        <p:txBody>
          <a:bodyPr wrap="none">
            <a:spAutoFit/>
          </a:bodyPr>
          <a:lstStyle/>
          <a:p>
            <a:pPr algn="l"/>
            <a:r>
              <a:rPr lang="en-US" b="1"/>
              <a:t>Evaporates Easily</a:t>
            </a:r>
          </a:p>
          <a:p>
            <a:pPr algn="l"/>
            <a:r>
              <a:rPr lang="en-US" b="1"/>
              <a:t>      VOLATILE</a:t>
            </a:r>
          </a:p>
        </p:txBody>
      </p:sp>
      <p:sp>
        <p:nvSpPr>
          <p:cNvPr id="268355" name="Text Box 67"/>
          <p:cNvSpPr txBox="1">
            <a:spLocks noChangeArrowheads="1"/>
          </p:cNvSpPr>
          <p:nvPr/>
        </p:nvSpPr>
        <p:spPr bwMode="auto">
          <a:xfrm>
            <a:off x="990600" y="3200400"/>
            <a:ext cx="1731963" cy="274638"/>
          </a:xfrm>
          <a:prstGeom prst="rect">
            <a:avLst/>
          </a:prstGeom>
          <a:noFill/>
          <a:ln w="9525">
            <a:noFill/>
            <a:miter lim="800000"/>
            <a:headEnd/>
            <a:tailEnd/>
          </a:ln>
        </p:spPr>
        <p:txBody>
          <a:bodyPr wrap="none">
            <a:spAutoFit/>
          </a:bodyPr>
          <a:lstStyle/>
          <a:p>
            <a:pPr algn="l"/>
            <a:r>
              <a:rPr lang="en-US" b="1"/>
              <a:t>HIGH Vapor Pressure</a:t>
            </a:r>
          </a:p>
        </p:txBody>
      </p:sp>
      <p:sp>
        <p:nvSpPr>
          <p:cNvPr id="268356" name="Text Box 68"/>
          <p:cNvSpPr txBox="1">
            <a:spLocks noChangeArrowheads="1"/>
          </p:cNvSpPr>
          <p:nvPr/>
        </p:nvSpPr>
        <p:spPr bwMode="auto">
          <a:xfrm>
            <a:off x="6629400" y="5821363"/>
            <a:ext cx="1530350" cy="274637"/>
          </a:xfrm>
          <a:prstGeom prst="rect">
            <a:avLst/>
          </a:prstGeom>
          <a:noFill/>
          <a:ln w="9525">
            <a:noFill/>
            <a:miter lim="800000"/>
            <a:headEnd/>
            <a:tailEnd/>
          </a:ln>
        </p:spPr>
        <p:txBody>
          <a:bodyPr wrap="none">
            <a:spAutoFit/>
          </a:bodyPr>
          <a:lstStyle/>
          <a:p>
            <a:pPr algn="l"/>
            <a:r>
              <a:rPr lang="en-US" b="1"/>
              <a:t>Evaporates Slowly</a:t>
            </a:r>
          </a:p>
        </p:txBody>
      </p:sp>
      <p:sp>
        <p:nvSpPr>
          <p:cNvPr id="268357" name="Text Box 69"/>
          <p:cNvSpPr txBox="1">
            <a:spLocks noChangeArrowheads="1"/>
          </p:cNvSpPr>
          <p:nvPr/>
        </p:nvSpPr>
        <p:spPr bwMode="auto">
          <a:xfrm>
            <a:off x="6400800" y="3200400"/>
            <a:ext cx="1751013" cy="274638"/>
          </a:xfrm>
          <a:prstGeom prst="rect">
            <a:avLst/>
          </a:prstGeom>
          <a:noFill/>
          <a:ln w="9525">
            <a:noFill/>
            <a:miter lim="800000"/>
            <a:headEnd/>
            <a:tailEnd/>
          </a:ln>
        </p:spPr>
        <p:txBody>
          <a:bodyPr wrap="none">
            <a:spAutoFit/>
          </a:bodyPr>
          <a:lstStyle/>
          <a:p>
            <a:pPr algn="l"/>
            <a:r>
              <a:rPr lang="en-US" b="1"/>
              <a:t>LOW  Vapor Pressure</a:t>
            </a:r>
          </a:p>
        </p:txBody>
      </p:sp>
      <p:sp>
        <p:nvSpPr>
          <p:cNvPr id="268358" name="AutoShape 70"/>
          <p:cNvSpPr>
            <a:spLocks noChangeArrowheads="1"/>
          </p:cNvSpPr>
          <p:nvPr/>
        </p:nvSpPr>
        <p:spPr bwMode="auto">
          <a:xfrm>
            <a:off x="3581400" y="2209800"/>
            <a:ext cx="1981200" cy="914400"/>
          </a:xfrm>
          <a:prstGeom prst="downArrow">
            <a:avLst>
              <a:gd name="adj1" fmla="val 50000"/>
              <a:gd name="adj2" fmla="val 25000"/>
            </a:avLst>
          </a:prstGeom>
          <a:solidFill>
            <a:srgbClr val="99CCFF">
              <a:alpha val="50195"/>
            </a:srgbClr>
          </a:solidFill>
          <a:ln w="9525">
            <a:solidFill>
              <a:srgbClr val="99CCFF"/>
            </a:solidFill>
            <a:miter lim="800000"/>
            <a:headEnd/>
            <a:tailEnd/>
          </a:ln>
        </p:spPr>
        <p:txBody>
          <a:bodyPr wrap="none" anchor="ctr"/>
          <a:lstStyle/>
          <a:p>
            <a:r>
              <a:rPr lang="en-US" b="1"/>
              <a:t>AIR</a:t>
            </a:r>
          </a:p>
          <a:p>
            <a:r>
              <a:rPr lang="en-US" b="1"/>
              <a:t>PRESSURE</a:t>
            </a:r>
          </a:p>
          <a:p>
            <a:endParaRPr lang="en-US" b="1"/>
          </a:p>
          <a:p>
            <a:r>
              <a:rPr lang="en-US" b="1"/>
              <a:t>15psi</a:t>
            </a:r>
          </a:p>
        </p:txBody>
      </p:sp>
      <p:sp>
        <p:nvSpPr>
          <p:cNvPr id="268359" name="AutoShape 71"/>
          <p:cNvSpPr>
            <a:spLocks noChangeArrowheads="1"/>
          </p:cNvSpPr>
          <p:nvPr/>
        </p:nvSpPr>
        <p:spPr bwMode="auto">
          <a:xfrm>
            <a:off x="838200" y="1600200"/>
            <a:ext cx="1981200" cy="914400"/>
          </a:xfrm>
          <a:prstGeom prst="downArrow">
            <a:avLst>
              <a:gd name="adj1" fmla="val 50000"/>
              <a:gd name="adj2" fmla="val 25000"/>
            </a:avLst>
          </a:prstGeom>
          <a:solidFill>
            <a:srgbClr val="99CCFF">
              <a:alpha val="50195"/>
            </a:srgbClr>
          </a:solidFill>
          <a:ln w="9525">
            <a:solidFill>
              <a:srgbClr val="99CCFF"/>
            </a:solidFill>
            <a:miter lim="800000"/>
            <a:headEnd/>
            <a:tailEnd/>
          </a:ln>
        </p:spPr>
        <p:txBody>
          <a:bodyPr wrap="none" anchor="ctr"/>
          <a:lstStyle/>
          <a:p>
            <a:r>
              <a:rPr lang="en-US" b="1"/>
              <a:t>AIR</a:t>
            </a:r>
          </a:p>
          <a:p>
            <a:r>
              <a:rPr lang="en-US" b="1"/>
              <a:t>PRESSURE</a:t>
            </a:r>
          </a:p>
          <a:p>
            <a:endParaRPr lang="en-US" b="1"/>
          </a:p>
          <a:p>
            <a:r>
              <a:rPr lang="en-US" b="1"/>
              <a:t>15psi</a:t>
            </a:r>
          </a:p>
        </p:txBody>
      </p:sp>
      <p:sp>
        <p:nvSpPr>
          <p:cNvPr id="268360" name="AutoShape 72"/>
          <p:cNvSpPr>
            <a:spLocks noChangeArrowheads="1"/>
          </p:cNvSpPr>
          <p:nvPr/>
        </p:nvSpPr>
        <p:spPr bwMode="auto">
          <a:xfrm>
            <a:off x="6324600" y="1600200"/>
            <a:ext cx="1981200" cy="914400"/>
          </a:xfrm>
          <a:prstGeom prst="downArrow">
            <a:avLst>
              <a:gd name="adj1" fmla="val 50000"/>
              <a:gd name="adj2" fmla="val 25000"/>
            </a:avLst>
          </a:prstGeom>
          <a:solidFill>
            <a:srgbClr val="99CCFF">
              <a:alpha val="50195"/>
            </a:srgbClr>
          </a:solidFill>
          <a:ln w="9525">
            <a:solidFill>
              <a:srgbClr val="99CCFF"/>
            </a:solidFill>
            <a:miter lim="800000"/>
            <a:headEnd/>
            <a:tailEnd/>
          </a:ln>
        </p:spPr>
        <p:txBody>
          <a:bodyPr wrap="none" anchor="ctr"/>
          <a:lstStyle/>
          <a:p>
            <a:r>
              <a:rPr lang="en-US" b="1"/>
              <a:t>AIR</a:t>
            </a:r>
          </a:p>
          <a:p>
            <a:r>
              <a:rPr lang="en-US" b="1"/>
              <a:t>PRESSURE</a:t>
            </a:r>
          </a:p>
          <a:p>
            <a:endParaRPr lang="en-US" b="1"/>
          </a:p>
          <a:p>
            <a:r>
              <a:rPr lang="en-US" b="1"/>
              <a:t>15psi</a:t>
            </a:r>
          </a:p>
        </p:txBody>
      </p:sp>
      <p:sp>
        <p:nvSpPr>
          <p:cNvPr id="268361" name="AutoShape 73"/>
          <p:cNvSpPr>
            <a:spLocks noChangeArrowheads="1"/>
          </p:cNvSpPr>
          <p:nvPr/>
        </p:nvSpPr>
        <p:spPr bwMode="auto">
          <a:xfrm>
            <a:off x="1447800" y="2743200"/>
            <a:ext cx="838200" cy="457200"/>
          </a:xfrm>
          <a:prstGeom prst="upArrow">
            <a:avLst>
              <a:gd name="adj1" fmla="val 50000"/>
              <a:gd name="adj2" fmla="val 25000"/>
            </a:avLst>
          </a:prstGeom>
          <a:solidFill>
            <a:srgbClr val="33CC33">
              <a:alpha val="50195"/>
            </a:srgbClr>
          </a:solidFill>
          <a:ln w="9525">
            <a:solidFill>
              <a:srgbClr val="333333"/>
            </a:solidFill>
            <a:miter lim="800000"/>
            <a:headEnd/>
            <a:tailEnd/>
          </a:ln>
        </p:spPr>
        <p:txBody>
          <a:bodyPr wrap="none" anchor="ctr"/>
          <a:lstStyle/>
          <a:p>
            <a:r>
              <a:rPr lang="en-US" b="1"/>
              <a:t>4 psi</a:t>
            </a:r>
          </a:p>
        </p:txBody>
      </p:sp>
      <p:sp>
        <p:nvSpPr>
          <p:cNvPr id="268362" name="AutoShape 74"/>
          <p:cNvSpPr>
            <a:spLocks noChangeArrowheads="1"/>
          </p:cNvSpPr>
          <p:nvPr/>
        </p:nvSpPr>
        <p:spPr bwMode="auto">
          <a:xfrm>
            <a:off x="7086600" y="2743200"/>
            <a:ext cx="457200" cy="457200"/>
          </a:xfrm>
          <a:prstGeom prst="upArrow">
            <a:avLst>
              <a:gd name="adj1" fmla="val 50000"/>
              <a:gd name="adj2" fmla="val 25000"/>
            </a:avLst>
          </a:prstGeom>
          <a:solidFill>
            <a:srgbClr val="EAEAEA">
              <a:alpha val="50195"/>
            </a:srgbClr>
          </a:solidFill>
          <a:ln w="9525">
            <a:solidFill>
              <a:srgbClr val="333333"/>
            </a:solidFill>
            <a:miter lim="800000"/>
            <a:headEnd/>
            <a:tailEnd/>
          </a:ln>
        </p:spPr>
        <p:txBody>
          <a:bodyPr wrap="none" anchor="ctr"/>
          <a:lstStyle/>
          <a:p>
            <a:r>
              <a:rPr lang="en-US" b="1"/>
              <a:t>2</a:t>
            </a:r>
          </a:p>
        </p:txBody>
      </p:sp>
      <p:sp>
        <p:nvSpPr>
          <p:cNvPr id="133132" name="Text Box 76"/>
          <p:cNvSpPr txBox="1">
            <a:spLocks noChangeArrowheads="1"/>
          </p:cNvSpPr>
          <p:nvPr/>
        </p:nvSpPr>
        <p:spPr bwMode="auto">
          <a:xfrm>
            <a:off x="1050925" y="6384925"/>
            <a:ext cx="6699250" cy="336550"/>
          </a:xfrm>
          <a:prstGeom prst="rect">
            <a:avLst/>
          </a:prstGeom>
          <a:noFill/>
          <a:ln w="9525">
            <a:noFill/>
            <a:miter lim="800000"/>
            <a:headEnd/>
            <a:tailEnd/>
          </a:ln>
        </p:spPr>
        <p:txBody>
          <a:bodyPr wrap="none">
            <a:spAutoFit/>
          </a:bodyPr>
          <a:lstStyle/>
          <a:p>
            <a:pPr algn="l"/>
            <a:r>
              <a:rPr lang="en-US" sz="1600" b="1"/>
              <a:t>ALCOHOL					     WATER</a:t>
            </a:r>
          </a:p>
        </p:txBody>
      </p:sp>
      <p:sp>
        <p:nvSpPr>
          <p:cNvPr id="133133" name="AutoShape 78">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33134" name="Rectangle 79"/>
          <p:cNvSpPr>
            <a:spLocks noChangeArrowheads="1"/>
          </p:cNvSpPr>
          <p:nvPr/>
        </p:nvSpPr>
        <p:spPr bwMode="auto">
          <a:xfrm>
            <a:off x="3886200" y="4114800"/>
            <a:ext cx="381000" cy="1752600"/>
          </a:xfrm>
          <a:prstGeom prst="rect">
            <a:avLst/>
          </a:prstGeom>
          <a:gradFill rotWithShape="1">
            <a:gsLst>
              <a:gs pos="0">
                <a:srgbClr val="33CC33"/>
              </a:gs>
              <a:gs pos="100000">
                <a:schemeClr val="bg1"/>
              </a:gs>
            </a:gsLst>
            <a:lin ang="5400000" scaled="1"/>
          </a:gradFill>
          <a:ln w="9525">
            <a:noFill/>
            <a:miter lim="800000"/>
            <a:headEnd/>
            <a:tailEnd/>
          </a:ln>
        </p:spPr>
        <p:txBody>
          <a:bodyPr wrap="none" anchor="ctr"/>
          <a:lstStyle/>
          <a:p>
            <a:endParaRPr lang="en-US"/>
          </a:p>
        </p:txBody>
      </p:sp>
      <p:sp>
        <p:nvSpPr>
          <p:cNvPr id="133135" name="Oval 80"/>
          <p:cNvSpPr>
            <a:spLocks noChangeArrowheads="1"/>
          </p:cNvSpPr>
          <p:nvPr/>
        </p:nvSpPr>
        <p:spPr bwMode="auto">
          <a:xfrm>
            <a:off x="3886200" y="3505200"/>
            <a:ext cx="381000" cy="152400"/>
          </a:xfrm>
          <a:prstGeom prst="ellipse">
            <a:avLst/>
          </a:prstGeom>
          <a:solidFill>
            <a:srgbClr val="C0C0C0">
              <a:alpha val="14117"/>
            </a:srgbClr>
          </a:solidFill>
          <a:ln w="9525">
            <a:solidFill>
              <a:schemeClr val="tx1"/>
            </a:solidFill>
            <a:round/>
            <a:headEnd/>
            <a:tailEnd/>
          </a:ln>
        </p:spPr>
        <p:txBody>
          <a:bodyPr wrap="none" anchor="ctr"/>
          <a:lstStyle/>
          <a:p>
            <a:endParaRPr lang="en-US"/>
          </a:p>
        </p:txBody>
      </p:sp>
      <p:sp>
        <p:nvSpPr>
          <p:cNvPr id="133136" name="Oval 81"/>
          <p:cNvSpPr>
            <a:spLocks noChangeArrowheads="1"/>
          </p:cNvSpPr>
          <p:nvPr/>
        </p:nvSpPr>
        <p:spPr bwMode="auto">
          <a:xfrm>
            <a:off x="4876800" y="3505200"/>
            <a:ext cx="381000" cy="152400"/>
          </a:xfrm>
          <a:prstGeom prst="ellipse">
            <a:avLst/>
          </a:prstGeom>
          <a:solidFill>
            <a:srgbClr val="C0C0C0">
              <a:alpha val="27058"/>
            </a:srgbClr>
          </a:solidFill>
          <a:ln w="9525">
            <a:solidFill>
              <a:schemeClr val="tx1"/>
            </a:solidFill>
            <a:round/>
            <a:headEnd/>
            <a:tailEnd/>
          </a:ln>
        </p:spPr>
        <p:txBody>
          <a:bodyPr wrap="none" anchor="ctr"/>
          <a:lstStyle/>
          <a:p>
            <a:endParaRPr lang="en-US"/>
          </a:p>
        </p:txBody>
      </p:sp>
      <p:sp>
        <p:nvSpPr>
          <p:cNvPr id="133137" name="Freeform 82"/>
          <p:cNvSpPr>
            <a:spLocks/>
          </p:cNvSpPr>
          <p:nvPr/>
        </p:nvSpPr>
        <p:spPr bwMode="auto">
          <a:xfrm>
            <a:off x="3881438" y="4141788"/>
            <a:ext cx="7937" cy="1720850"/>
          </a:xfrm>
          <a:custGeom>
            <a:avLst/>
            <a:gdLst>
              <a:gd name="T0" fmla="*/ 0 w 5"/>
              <a:gd name="T1" fmla="*/ 0 h 1084"/>
              <a:gd name="T2" fmla="*/ 7937 w 5"/>
              <a:gd name="T3" fmla="*/ 1720850 h 1084"/>
              <a:gd name="T4" fmla="*/ 0 60000 65536"/>
              <a:gd name="T5" fmla="*/ 0 60000 65536"/>
              <a:gd name="T6" fmla="*/ 0 w 5"/>
              <a:gd name="T7" fmla="*/ 0 h 1084"/>
              <a:gd name="T8" fmla="*/ 5 w 5"/>
              <a:gd name="T9" fmla="*/ 1084 h 1084"/>
            </a:gdLst>
            <a:ahLst/>
            <a:cxnLst>
              <a:cxn ang="T4">
                <a:pos x="T0" y="T1"/>
              </a:cxn>
              <a:cxn ang="T5">
                <a:pos x="T2" y="T3"/>
              </a:cxn>
            </a:cxnLst>
            <a:rect l="T6" t="T7" r="T8" b="T9"/>
            <a:pathLst>
              <a:path w="5" h="1084">
                <a:moveTo>
                  <a:pt x="0" y="0"/>
                </a:moveTo>
                <a:lnTo>
                  <a:pt x="5" y="1084"/>
                </a:lnTo>
              </a:path>
            </a:pathLst>
          </a:custGeom>
          <a:noFill/>
          <a:ln w="9525">
            <a:solidFill>
              <a:schemeClr val="tx1"/>
            </a:solidFill>
            <a:round/>
            <a:headEnd/>
            <a:tailEnd/>
          </a:ln>
        </p:spPr>
        <p:txBody>
          <a:bodyPr/>
          <a:lstStyle/>
          <a:p>
            <a:endParaRPr lang="en-US"/>
          </a:p>
        </p:txBody>
      </p:sp>
      <p:sp>
        <p:nvSpPr>
          <p:cNvPr id="133138" name="Freeform 83"/>
          <p:cNvSpPr>
            <a:spLocks/>
          </p:cNvSpPr>
          <p:nvPr/>
        </p:nvSpPr>
        <p:spPr bwMode="auto">
          <a:xfrm>
            <a:off x="4265613" y="3581400"/>
            <a:ext cx="1587" cy="2300288"/>
          </a:xfrm>
          <a:custGeom>
            <a:avLst/>
            <a:gdLst>
              <a:gd name="T0" fmla="*/ 1587 w 1"/>
              <a:gd name="T1" fmla="*/ 0 h 1449"/>
              <a:gd name="T2" fmla="*/ 0 w 1"/>
              <a:gd name="T3" fmla="*/ 2300288 h 1449"/>
              <a:gd name="T4" fmla="*/ 0 60000 65536"/>
              <a:gd name="T5" fmla="*/ 0 60000 65536"/>
              <a:gd name="T6" fmla="*/ 0 w 1"/>
              <a:gd name="T7" fmla="*/ 0 h 1449"/>
              <a:gd name="T8" fmla="*/ 1 w 1"/>
              <a:gd name="T9" fmla="*/ 1449 h 1449"/>
            </a:gdLst>
            <a:ahLst/>
            <a:cxnLst>
              <a:cxn ang="T4">
                <a:pos x="T0" y="T1"/>
              </a:cxn>
              <a:cxn ang="T5">
                <a:pos x="T2" y="T3"/>
              </a:cxn>
            </a:cxnLst>
            <a:rect l="T6" t="T7" r="T8" b="T9"/>
            <a:pathLst>
              <a:path w="1" h="1449">
                <a:moveTo>
                  <a:pt x="1" y="0"/>
                </a:moveTo>
                <a:lnTo>
                  <a:pt x="0" y="1449"/>
                </a:lnTo>
              </a:path>
            </a:pathLst>
          </a:custGeom>
          <a:noFill/>
          <a:ln w="9525">
            <a:solidFill>
              <a:schemeClr val="tx1"/>
            </a:solidFill>
            <a:round/>
            <a:headEnd/>
            <a:tailEnd/>
          </a:ln>
        </p:spPr>
        <p:txBody>
          <a:bodyPr/>
          <a:lstStyle/>
          <a:p>
            <a:endParaRPr lang="en-US"/>
          </a:p>
        </p:txBody>
      </p:sp>
      <p:sp>
        <p:nvSpPr>
          <p:cNvPr id="133139" name="Freeform 84"/>
          <p:cNvSpPr>
            <a:spLocks/>
          </p:cNvSpPr>
          <p:nvPr/>
        </p:nvSpPr>
        <p:spPr bwMode="auto">
          <a:xfrm>
            <a:off x="4876800" y="3581400"/>
            <a:ext cx="1588" cy="2309813"/>
          </a:xfrm>
          <a:custGeom>
            <a:avLst/>
            <a:gdLst>
              <a:gd name="T0" fmla="*/ 0 w 1"/>
              <a:gd name="T1" fmla="*/ 0 h 1455"/>
              <a:gd name="T2" fmla="*/ 0 w 1"/>
              <a:gd name="T3" fmla="*/ 2309813 h 1455"/>
              <a:gd name="T4" fmla="*/ 0 60000 65536"/>
              <a:gd name="T5" fmla="*/ 0 60000 65536"/>
              <a:gd name="T6" fmla="*/ 0 w 1"/>
              <a:gd name="T7" fmla="*/ 0 h 1455"/>
              <a:gd name="T8" fmla="*/ 1 w 1"/>
              <a:gd name="T9" fmla="*/ 1455 h 1455"/>
            </a:gdLst>
            <a:ahLst/>
            <a:cxnLst>
              <a:cxn ang="T4">
                <a:pos x="T0" y="T1"/>
              </a:cxn>
              <a:cxn ang="T5">
                <a:pos x="T2" y="T3"/>
              </a:cxn>
            </a:cxnLst>
            <a:rect l="T6" t="T7" r="T8" b="T9"/>
            <a:pathLst>
              <a:path w="1" h="1455">
                <a:moveTo>
                  <a:pt x="0" y="0"/>
                </a:moveTo>
                <a:lnTo>
                  <a:pt x="0" y="1455"/>
                </a:lnTo>
              </a:path>
            </a:pathLst>
          </a:custGeom>
          <a:noFill/>
          <a:ln w="9525">
            <a:solidFill>
              <a:schemeClr val="tx1"/>
            </a:solidFill>
            <a:round/>
            <a:headEnd/>
            <a:tailEnd/>
          </a:ln>
        </p:spPr>
        <p:txBody>
          <a:bodyPr/>
          <a:lstStyle/>
          <a:p>
            <a:endParaRPr lang="en-US"/>
          </a:p>
        </p:txBody>
      </p:sp>
      <p:sp>
        <p:nvSpPr>
          <p:cNvPr id="133140" name="Freeform 85"/>
          <p:cNvSpPr>
            <a:spLocks/>
          </p:cNvSpPr>
          <p:nvPr/>
        </p:nvSpPr>
        <p:spPr bwMode="auto">
          <a:xfrm>
            <a:off x="5257800" y="3581400"/>
            <a:ext cx="1588" cy="2281238"/>
          </a:xfrm>
          <a:custGeom>
            <a:avLst/>
            <a:gdLst>
              <a:gd name="T0" fmla="*/ 0 w 1"/>
              <a:gd name="T1" fmla="*/ 0 h 1437"/>
              <a:gd name="T2" fmla="*/ 0 w 1"/>
              <a:gd name="T3" fmla="*/ 2281238 h 1437"/>
              <a:gd name="T4" fmla="*/ 0 60000 65536"/>
              <a:gd name="T5" fmla="*/ 0 60000 65536"/>
              <a:gd name="T6" fmla="*/ 0 w 1"/>
              <a:gd name="T7" fmla="*/ 0 h 1437"/>
              <a:gd name="T8" fmla="*/ 1 w 1"/>
              <a:gd name="T9" fmla="*/ 1437 h 1437"/>
            </a:gdLst>
            <a:ahLst/>
            <a:cxnLst>
              <a:cxn ang="T4">
                <a:pos x="T0" y="T1"/>
              </a:cxn>
              <a:cxn ang="T5">
                <a:pos x="T2" y="T3"/>
              </a:cxn>
            </a:cxnLst>
            <a:rect l="T6" t="T7" r="T8" b="T9"/>
            <a:pathLst>
              <a:path w="1" h="1437">
                <a:moveTo>
                  <a:pt x="0" y="0"/>
                </a:moveTo>
                <a:lnTo>
                  <a:pt x="0" y="1437"/>
                </a:lnTo>
              </a:path>
            </a:pathLst>
          </a:custGeom>
          <a:noFill/>
          <a:ln w="9525">
            <a:solidFill>
              <a:schemeClr val="tx1"/>
            </a:solidFill>
            <a:round/>
            <a:headEnd/>
            <a:tailEnd/>
          </a:ln>
        </p:spPr>
        <p:txBody>
          <a:bodyPr/>
          <a:lstStyle/>
          <a:p>
            <a:endParaRPr lang="en-US"/>
          </a:p>
        </p:txBody>
      </p:sp>
      <p:sp>
        <p:nvSpPr>
          <p:cNvPr id="133141" name="Arc 86"/>
          <p:cNvSpPr>
            <a:spLocks/>
          </p:cNvSpPr>
          <p:nvPr/>
        </p:nvSpPr>
        <p:spPr bwMode="auto">
          <a:xfrm flipV="1">
            <a:off x="3886200" y="5791200"/>
            <a:ext cx="1371600" cy="685800"/>
          </a:xfrm>
          <a:custGeom>
            <a:avLst/>
            <a:gdLst>
              <a:gd name="T0" fmla="*/ 0 w 43044"/>
              <a:gd name="T1" fmla="*/ 19757010 h 21600"/>
              <a:gd name="T2" fmla="*/ 43706128 w 43044"/>
              <a:gd name="T3" fmla="*/ 20108831 h 21600"/>
              <a:gd name="T4" fmla="*/ 21837832 w 43044"/>
              <a:gd name="T5" fmla="*/ 21774150 h 21600"/>
              <a:gd name="T6" fmla="*/ 0 60000 65536"/>
              <a:gd name="T7" fmla="*/ 0 60000 65536"/>
              <a:gd name="T8" fmla="*/ 0 60000 65536"/>
              <a:gd name="T9" fmla="*/ 0 w 43044"/>
              <a:gd name="T10" fmla="*/ 0 h 21600"/>
              <a:gd name="T11" fmla="*/ 43044 w 43044"/>
              <a:gd name="T12" fmla="*/ 21600 h 21600"/>
            </a:gdLst>
            <a:ahLst/>
            <a:cxnLst>
              <a:cxn ang="T6">
                <a:pos x="T0" y="T1"/>
              </a:cxn>
              <a:cxn ang="T7">
                <a:pos x="T2" y="T3"/>
              </a:cxn>
              <a:cxn ang="T8">
                <a:pos x="T4" y="T5"/>
              </a:cxn>
            </a:cxnLst>
            <a:rect l="T9" t="T10" r="T11" b="T12"/>
            <a:pathLst>
              <a:path w="43044" h="21600" fill="none" extrusionOk="0">
                <a:moveTo>
                  <a:pt x="-1" y="19598"/>
                </a:moveTo>
                <a:cubicBezTo>
                  <a:pt x="1033" y="8492"/>
                  <a:pt x="10352" y="-1"/>
                  <a:pt x="21507" y="0"/>
                </a:cubicBezTo>
                <a:cubicBezTo>
                  <a:pt x="32795" y="0"/>
                  <a:pt x="42180" y="8692"/>
                  <a:pt x="43043" y="19948"/>
                </a:cubicBezTo>
              </a:path>
              <a:path w="43044" h="21600" stroke="0" extrusionOk="0">
                <a:moveTo>
                  <a:pt x="-1" y="19598"/>
                </a:moveTo>
                <a:cubicBezTo>
                  <a:pt x="1033" y="8492"/>
                  <a:pt x="10352" y="-1"/>
                  <a:pt x="21507" y="0"/>
                </a:cubicBezTo>
                <a:cubicBezTo>
                  <a:pt x="32795" y="0"/>
                  <a:pt x="42180" y="8692"/>
                  <a:pt x="43043" y="19948"/>
                </a:cubicBezTo>
                <a:lnTo>
                  <a:pt x="21507" y="21600"/>
                </a:lnTo>
                <a:close/>
              </a:path>
            </a:pathLst>
          </a:custGeom>
          <a:noFill/>
          <a:ln w="9525">
            <a:solidFill>
              <a:schemeClr val="tx1"/>
            </a:solidFill>
            <a:round/>
            <a:headEnd/>
            <a:tailEnd/>
          </a:ln>
        </p:spPr>
        <p:txBody>
          <a:bodyPr wrap="none" anchor="ctr"/>
          <a:lstStyle/>
          <a:p>
            <a:endParaRPr lang="en-US"/>
          </a:p>
        </p:txBody>
      </p:sp>
      <p:sp>
        <p:nvSpPr>
          <p:cNvPr id="133142" name="Arc 87"/>
          <p:cNvSpPr>
            <a:spLocks/>
          </p:cNvSpPr>
          <p:nvPr/>
        </p:nvSpPr>
        <p:spPr bwMode="auto">
          <a:xfrm flipV="1">
            <a:off x="4267200" y="5867400"/>
            <a:ext cx="609600" cy="228600"/>
          </a:xfrm>
          <a:custGeom>
            <a:avLst/>
            <a:gdLst>
              <a:gd name="T0" fmla="*/ 0 w 43044"/>
              <a:gd name="T1" fmla="*/ 2195227 h 21600"/>
              <a:gd name="T2" fmla="*/ 8633310 w 43044"/>
              <a:gd name="T3" fmla="*/ 2234311 h 21600"/>
              <a:gd name="T4" fmla="*/ 4313652 w 43044"/>
              <a:gd name="T5" fmla="*/ 2419350 h 21600"/>
              <a:gd name="T6" fmla="*/ 0 60000 65536"/>
              <a:gd name="T7" fmla="*/ 0 60000 65536"/>
              <a:gd name="T8" fmla="*/ 0 60000 65536"/>
              <a:gd name="T9" fmla="*/ 0 w 43044"/>
              <a:gd name="T10" fmla="*/ 0 h 21600"/>
              <a:gd name="T11" fmla="*/ 43044 w 43044"/>
              <a:gd name="T12" fmla="*/ 21600 h 21600"/>
            </a:gdLst>
            <a:ahLst/>
            <a:cxnLst>
              <a:cxn ang="T6">
                <a:pos x="T0" y="T1"/>
              </a:cxn>
              <a:cxn ang="T7">
                <a:pos x="T2" y="T3"/>
              </a:cxn>
              <a:cxn ang="T8">
                <a:pos x="T4" y="T5"/>
              </a:cxn>
            </a:cxnLst>
            <a:rect l="T9" t="T10" r="T11" b="T12"/>
            <a:pathLst>
              <a:path w="43044" h="21600" fill="none" extrusionOk="0">
                <a:moveTo>
                  <a:pt x="-1" y="19598"/>
                </a:moveTo>
                <a:cubicBezTo>
                  <a:pt x="1033" y="8492"/>
                  <a:pt x="10352" y="-1"/>
                  <a:pt x="21507" y="0"/>
                </a:cubicBezTo>
                <a:cubicBezTo>
                  <a:pt x="32795" y="0"/>
                  <a:pt x="42180" y="8692"/>
                  <a:pt x="43043" y="19948"/>
                </a:cubicBezTo>
              </a:path>
              <a:path w="43044" h="21600" stroke="0" extrusionOk="0">
                <a:moveTo>
                  <a:pt x="-1" y="19598"/>
                </a:moveTo>
                <a:cubicBezTo>
                  <a:pt x="1033" y="8492"/>
                  <a:pt x="10352" y="-1"/>
                  <a:pt x="21507" y="0"/>
                </a:cubicBezTo>
                <a:cubicBezTo>
                  <a:pt x="32795" y="0"/>
                  <a:pt x="42180" y="8692"/>
                  <a:pt x="43043" y="19948"/>
                </a:cubicBezTo>
                <a:lnTo>
                  <a:pt x="21507" y="21600"/>
                </a:lnTo>
                <a:close/>
              </a:path>
            </a:pathLst>
          </a:custGeom>
          <a:noFill/>
          <a:ln w="9525">
            <a:solidFill>
              <a:schemeClr val="tx1"/>
            </a:solidFill>
            <a:round/>
            <a:headEnd/>
            <a:tailEnd/>
          </a:ln>
        </p:spPr>
        <p:txBody>
          <a:bodyPr wrap="none" anchor="ctr"/>
          <a:lstStyle/>
          <a:p>
            <a:endParaRPr lang="en-US"/>
          </a:p>
        </p:txBody>
      </p:sp>
      <p:sp>
        <p:nvSpPr>
          <p:cNvPr id="133143" name="Oval 88"/>
          <p:cNvSpPr>
            <a:spLocks noChangeArrowheads="1"/>
          </p:cNvSpPr>
          <p:nvPr/>
        </p:nvSpPr>
        <p:spPr bwMode="auto">
          <a:xfrm>
            <a:off x="685800" y="3505200"/>
            <a:ext cx="2209800" cy="2286000"/>
          </a:xfrm>
          <a:prstGeom prst="ellipse">
            <a:avLst/>
          </a:prstGeom>
          <a:noFill/>
          <a:ln w="9525">
            <a:solidFill>
              <a:schemeClr val="tx1"/>
            </a:solidFill>
            <a:round/>
            <a:headEnd/>
            <a:tailEnd/>
          </a:ln>
        </p:spPr>
        <p:txBody>
          <a:bodyPr wrap="none" anchor="ctr"/>
          <a:lstStyle/>
          <a:p>
            <a:endParaRPr lang="en-US"/>
          </a:p>
        </p:txBody>
      </p:sp>
      <p:sp>
        <p:nvSpPr>
          <p:cNvPr id="133144" name="Oval 89"/>
          <p:cNvSpPr>
            <a:spLocks noChangeArrowheads="1"/>
          </p:cNvSpPr>
          <p:nvPr/>
        </p:nvSpPr>
        <p:spPr bwMode="auto">
          <a:xfrm>
            <a:off x="6172200" y="3505200"/>
            <a:ext cx="2209800" cy="2286000"/>
          </a:xfrm>
          <a:prstGeom prst="ellipse">
            <a:avLst/>
          </a:prstGeom>
          <a:noFill/>
          <a:ln w="9525">
            <a:solidFill>
              <a:schemeClr val="tx1"/>
            </a:solidFill>
            <a:round/>
            <a:headEnd/>
            <a:tailEnd/>
          </a:ln>
        </p:spPr>
        <p:txBody>
          <a:bodyPr wrap="none" anchor="ctr"/>
          <a:lstStyle/>
          <a:p>
            <a:endParaRPr lang="en-US"/>
          </a:p>
        </p:txBody>
      </p:sp>
      <p:sp>
        <p:nvSpPr>
          <p:cNvPr id="133145" name="Line 90"/>
          <p:cNvSpPr>
            <a:spLocks noChangeShapeType="1"/>
          </p:cNvSpPr>
          <p:nvPr/>
        </p:nvSpPr>
        <p:spPr bwMode="auto">
          <a:xfrm>
            <a:off x="3886200" y="4114800"/>
            <a:ext cx="381000" cy="0"/>
          </a:xfrm>
          <a:prstGeom prst="line">
            <a:avLst/>
          </a:prstGeom>
          <a:noFill/>
          <a:ln w="9525">
            <a:solidFill>
              <a:schemeClr val="tx1"/>
            </a:solidFill>
            <a:round/>
            <a:headEnd/>
            <a:tailEnd/>
          </a:ln>
        </p:spPr>
        <p:txBody>
          <a:bodyPr/>
          <a:lstStyle/>
          <a:p>
            <a:endParaRPr lang="en-US"/>
          </a:p>
        </p:txBody>
      </p:sp>
      <p:sp>
        <p:nvSpPr>
          <p:cNvPr id="133146" name="Line 91"/>
          <p:cNvSpPr>
            <a:spLocks noChangeShapeType="1"/>
          </p:cNvSpPr>
          <p:nvPr/>
        </p:nvSpPr>
        <p:spPr bwMode="auto">
          <a:xfrm>
            <a:off x="4876800" y="4572000"/>
            <a:ext cx="381000" cy="0"/>
          </a:xfrm>
          <a:prstGeom prst="line">
            <a:avLst/>
          </a:prstGeom>
          <a:noFill/>
          <a:ln w="9525">
            <a:solidFill>
              <a:schemeClr val="tx1"/>
            </a:solidFill>
            <a:round/>
            <a:headEnd/>
            <a:tailEnd/>
          </a:ln>
        </p:spPr>
        <p:txBody>
          <a:bodyPr/>
          <a:lstStyle/>
          <a:p>
            <a:endParaRPr lang="en-US"/>
          </a:p>
        </p:txBody>
      </p:sp>
      <p:sp>
        <p:nvSpPr>
          <p:cNvPr id="133147" name="Freeform 92"/>
          <p:cNvSpPr>
            <a:spLocks/>
          </p:cNvSpPr>
          <p:nvPr/>
        </p:nvSpPr>
        <p:spPr bwMode="auto">
          <a:xfrm>
            <a:off x="2122488" y="3560763"/>
            <a:ext cx="1992312" cy="554037"/>
          </a:xfrm>
          <a:custGeom>
            <a:avLst/>
            <a:gdLst>
              <a:gd name="T0" fmla="*/ 1992312 w 1255"/>
              <a:gd name="T1" fmla="*/ 554037 h 349"/>
              <a:gd name="T2" fmla="*/ 0 w 1255"/>
              <a:gd name="T3" fmla="*/ 0 h 349"/>
              <a:gd name="T4" fmla="*/ 0 60000 65536"/>
              <a:gd name="T5" fmla="*/ 0 60000 65536"/>
              <a:gd name="T6" fmla="*/ 0 w 1255"/>
              <a:gd name="T7" fmla="*/ 0 h 349"/>
              <a:gd name="T8" fmla="*/ 1255 w 1255"/>
              <a:gd name="T9" fmla="*/ 349 h 349"/>
            </a:gdLst>
            <a:ahLst/>
            <a:cxnLst>
              <a:cxn ang="T4">
                <a:pos x="T0" y="T1"/>
              </a:cxn>
              <a:cxn ang="T5">
                <a:pos x="T2" y="T3"/>
              </a:cxn>
            </a:cxnLst>
            <a:rect l="T6" t="T7" r="T8" b="T9"/>
            <a:pathLst>
              <a:path w="1255" h="349">
                <a:moveTo>
                  <a:pt x="1255" y="349"/>
                </a:moveTo>
                <a:lnTo>
                  <a:pt x="0" y="0"/>
                </a:lnTo>
              </a:path>
            </a:pathLst>
          </a:custGeom>
          <a:noFill/>
          <a:ln w="9525">
            <a:solidFill>
              <a:schemeClr val="tx1"/>
            </a:solidFill>
            <a:round/>
            <a:headEnd/>
            <a:tailEnd/>
          </a:ln>
        </p:spPr>
        <p:txBody>
          <a:bodyPr/>
          <a:lstStyle/>
          <a:p>
            <a:endParaRPr lang="en-US"/>
          </a:p>
        </p:txBody>
      </p:sp>
      <p:sp>
        <p:nvSpPr>
          <p:cNvPr id="133148" name="Freeform 93"/>
          <p:cNvSpPr>
            <a:spLocks/>
          </p:cNvSpPr>
          <p:nvPr/>
        </p:nvSpPr>
        <p:spPr bwMode="auto">
          <a:xfrm>
            <a:off x="2522538" y="4114800"/>
            <a:ext cx="1592262" cy="1390650"/>
          </a:xfrm>
          <a:custGeom>
            <a:avLst/>
            <a:gdLst>
              <a:gd name="T0" fmla="*/ 1592262 w 1003"/>
              <a:gd name="T1" fmla="*/ 0 h 876"/>
              <a:gd name="T2" fmla="*/ 0 w 1003"/>
              <a:gd name="T3" fmla="*/ 1390650 h 876"/>
              <a:gd name="T4" fmla="*/ 0 60000 65536"/>
              <a:gd name="T5" fmla="*/ 0 60000 65536"/>
              <a:gd name="T6" fmla="*/ 0 w 1003"/>
              <a:gd name="T7" fmla="*/ 0 h 876"/>
              <a:gd name="T8" fmla="*/ 1003 w 1003"/>
              <a:gd name="T9" fmla="*/ 876 h 876"/>
            </a:gdLst>
            <a:ahLst/>
            <a:cxnLst>
              <a:cxn ang="T4">
                <a:pos x="T0" y="T1"/>
              </a:cxn>
              <a:cxn ang="T5">
                <a:pos x="T2" y="T3"/>
              </a:cxn>
            </a:cxnLst>
            <a:rect l="T6" t="T7" r="T8" b="T9"/>
            <a:pathLst>
              <a:path w="1003" h="876">
                <a:moveTo>
                  <a:pt x="1003" y="0"/>
                </a:moveTo>
                <a:lnTo>
                  <a:pt x="0" y="876"/>
                </a:lnTo>
              </a:path>
            </a:pathLst>
          </a:custGeom>
          <a:noFill/>
          <a:ln w="9525">
            <a:solidFill>
              <a:schemeClr val="tx1"/>
            </a:solidFill>
            <a:round/>
            <a:headEnd/>
            <a:tailEnd/>
          </a:ln>
        </p:spPr>
        <p:txBody>
          <a:bodyPr/>
          <a:lstStyle/>
          <a:p>
            <a:endParaRPr lang="en-US"/>
          </a:p>
        </p:txBody>
      </p:sp>
      <p:sp>
        <p:nvSpPr>
          <p:cNvPr id="133149" name="Freeform 94"/>
          <p:cNvSpPr>
            <a:spLocks/>
          </p:cNvSpPr>
          <p:nvPr/>
        </p:nvSpPr>
        <p:spPr bwMode="auto">
          <a:xfrm>
            <a:off x="5105400" y="3632200"/>
            <a:ext cx="1665288" cy="939800"/>
          </a:xfrm>
          <a:custGeom>
            <a:avLst/>
            <a:gdLst>
              <a:gd name="T0" fmla="*/ 0 w 1049"/>
              <a:gd name="T1" fmla="*/ 939800 h 592"/>
              <a:gd name="T2" fmla="*/ 1665288 w 1049"/>
              <a:gd name="T3" fmla="*/ 0 h 592"/>
              <a:gd name="T4" fmla="*/ 0 60000 65536"/>
              <a:gd name="T5" fmla="*/ 0 60000 65536"/>
              <a:gd name="T6" fmla="*/ 0 w 1049"/>
              <a:gd name="T7" fmla="*/ 0 h 592"/>
              <a:gd name="T8" fmla="*/ 1049 w 1049"/>
              <a:gd name="T9" fmla="*/ 592 h 592"/>
            </a:gdLst>
            <a:ahLst/>
            <a:cxnLst>
              <a:cxn ang="T4">
                <a:pos x="T0" y="T1"/>
              </a:cxn>
              <a:cxn ang="T5">
                <a:pos x="T2" y="T3"/>
              </a:cxn>
            </a:cxnLst>
            <a:rect l="T6" t="T7" r="T8" b="T9"/>
            <a:pathLst>
              <a:path w="1049" h="592">
                <a:moveTo>
                  <a:pt x="0" y="592"/>
                </a:moveTo>
                <a:lnTo>
                  <a:pt x="1049" y="0"/>
                </a:lnTo>
              </a:path>
            </a:pathLst>
          </a:custGeom>
          <a:noFill/>
          <a:ln w="9525">
            <a:solidFill>
              <a:schemeClr val="tx1"/>
            </a:solidFill>
            <a:round/>
            <a:headEnd/>
            <a:tailEnd/>
          </a:ln>
        </p:spPr>
        <p:txBody>
          <a:bodyPr/>
          <a:lstStyle/>
          <a:p>
            <a:endParaRPr lang="en-US"/>
          </a:p>
        </p:txBody>
      </p:sp>
      <p:sp>
        <p:nvSpPr>
          <p:cNvPr id="133150" name="Freeform 95"/>
          <p:cNvSpPr>
            <a:spLocks/>
          </p:cNvSpPr>
          <p:nvPr/>
        </p:nvSpPr>
        <p:spPr bwMode="auto">
          <a:xfrm>
            <a:off x="5105400" y="4572000"/>
            <a:ext cx="1614488" cy="1065213"/>
          </a:xfrm>
          <a:custGeom>
            <a:avLst/>
            <a:gdLst>
              <a:gd name="T0" fmla="*/ 0 w 1017"/>
              <a:gd name="T1" fmla="*/ 0 h 671"/>
              <a:gd name="T2" fmla="*/ 1614488 w 1017"/>
              <a:gd name="T3" fmla="*/ 1065213 h 671"/>
              <a:gd name="T4" fmla="*/ 0 60000 65536"/>
              <a:gd name="T5" fmla="*/ 0 60000 65536"/>
              <a:gd name="T6" fmla="*/ 0 w 1017"/>
              <a:gd name="T7" fmla="*/ 0 h 671"/>
              <a:gd name="T8" fmla="*/ 1017 w 1017"/>
              <a:gd name="T9" fmla="*/ 671 h 671"/>
            </a:gdLst>
            <a:ahLst/>
            <a:cxnLst>
              <a:cxn ang="T4">
                <a:pos x="T0" y="T1"/>
              </a:cxn>
              <a:cxn ang="T5">
                <a:pos x="T2" y="T3"/>
              </a:cxn>
            </a:cxnLst>
            <a:rect l="T6" t="T7" r="T8" b="T9"/>
            <a:pathLst>
              <a:path w="1017" h="671">
                <a:moveTo>
                  <a:pt x="0" y="0"/>
                </a:moveTo>
                <a:lnTo>
                  <a:pt x="1017" y="671"/>
                </a:lnTo>
              </a:path>
            </a:pathLst>
          </a:custGeom>
          <a:noFill/>
          <a:ln w="9525">
            <a:solidFill>
              <a:schemeClr val="tx1"/>
            </a:solidFill>
            <a:round/>
            <a:headEnd/>
            <a:tailEnd/>
          </a:ln>
        </p:spPr>
        <p:txBody>
          <a:bodyPr/>
          <a:lstStyle/>
          <a:p>
            <a:endParaRPr lang="en-US"/>
          </a:p>
        </p:txBody>
      </p:sp>
      <p:sp>
        <p:nvSpPr>
          <p:cNvPr id="133151" name="Freeform 96"/>
          <p:cNvSpPr>
            <a:spLocks/>
          </p:cNvSpPr>
          <p:nvPr/>
        </p:nvSpPr>
        <p:spPr bwMode="auto">
          <a:xfrm>
            <a:off x="6237288" y="5027613"/>
            <a:ext cx="2078037" cy="1587"/>
          </a:xfrm>
          <a:custGeom>
            <a:avLst/>
            <a:gdLst>
              <a:gd name="T0" fmla="*/ 0 w 1309"/>
              <a:gd name="T1" fmla="*/ 0 h 1"/>
              <a:gd name="T2" fmla="*/ 2078037 w 1309"/>
              <a:gd name="T3" fmla="*/ 1587 h 1"/>
              <a:gd name="T4" fmla="*/ 0 60000 65536"/>
              <a:gd name="T5" fmla="*/ 0 60000 65536"/>
              <a:gd name="T6" fmla="*/ 0 w 1309"/>
              <a:gd name="T7" fmla="*/ 0 h 1"/>
              <a:gd name="T8" fmla="*/ 1309 w 1309"/>
              <a:gd name="T9" fmla="*/ 1 h 1"/>
            </a:gdLst>
            <a:ahLst/>
            <a:cxnLst>
              <a:cxn ang="T4">
                <a:pos x="T0" y="T1"/>
              </a:cxn>
              <a:cxn ang="T5">
                <a:pos x="T2" y="T3"/>
              </a:cxn>
            </a:cxnLst>
            <a:rect l="T6" t="T7" r="T8" b="T9"/>
            <a:pathLst>
              <a:path w="1309" h="1">
                <a:moveTo>
                  <a:pt x="0" y="0"/>
                </a:moveTo>
                <a:lnTo>
                  <a:pt x="1309" y="1"/>
                </a:lnTo>
              </a:path>
            </a:pathLst>
          </a:custGeom>
          <a:noFill/>
          <a:ln w="9525">
            <a:solidFill>
              <a:schemeClr val="tx1"/>
            </a:solidFill>
            <a:round/>
            <a:headEnd/>
            <a:tailEnd/>
          </a:ln>
        </p:spPr>
        <p:txBody>
          <a:bodyPr/>
          <a:lstStyle/>
          <a:p>
            <a:endParaRPr lang="en-US"/>
          </a:p>
        </p:txBody>
      </p:sp>
      <p:sp>
        <p:nvSpPr>
          <p:cNvPr id="133152" name="Freeform 97"/>
          <p:cNvSpPr>
            <a:spLocks/>
          </p:cNvSpPr>
          <p:nvPr/>
        </p:nvSpPr>
        <p:spPr bwMode="auto">
          <a:xfrm>
            <a:off x="747713" y="5027613"/>
            <a:ext cx="2084387" cy="1587"/>
          </a:xfrm>
          <a:custGeom>
            <a:avLst/>
            <a:gdLst>
              <a:gd name="T0" fmla="*/ 0 w 1313"/>
              <a:gd name="T1" fmla="*/ 0 h 1"/>
              <a:gd name="T2" fmla="*/ 2084387 w 1313"/>
              <a:gd name="T3" fmla="*/ 0 h 1"/>
              <a:gd name="T4" fmla="*/ 0 60000 65536"/>
              <a:gd name="T5" fmla="*/ 0 60000 65536"/>
              <a:gd name="T6" fmla="*/ 0 w 1313"/>
              <a:gd name="T7" fmla="*/ 0 h 1"/>
              <a:gd name="T8" fmla="*/ 1313 w 1313"/>
              <a:gd name="T9" fmla="*/ 1 h 1"/>
            </a:gdLst>
            <a:ahLst/>
            <a:cxnLst>
              <a:cxn ang="T4">
                <a:pos x="T0" y="T1"/>
              </a:cxn>
              <a:cxn ang="T5">
                <a:pos x="T2" y="T3"/>
              </a:cxn>
            </a:cxnLst>
            <a:rect l="T6" t="T7" r="T8" b="T9"/>
            <a:pathLst>
              <a:path w="1313" h="1">
                <a:moveTo>
                  <a:pt x="0" y="0"/>
                </a:moveTo>
                <a:lnTo>
                  <a:pt x="1313" y="0"/>
                </a:lnTo>
              </a:path>
            </a:pathLst>
          </a:custGeom>
          <a:noFill/>
          <a:ln w="9525">
            <a:solidFill>
              <a:schemeClr val="tx1"/>
            </a:solidFill>
            <a:round/>
            <a:headEnd/>
            <a:tailEnd/>
          </a:ln>
        </p:spPr>
        <p:txBody>
          <a:bodyPr/>
          <a:lstStyle/>
          <a:p>
            <a:endParaRPr lang="en-US"/>
          </a:p>
        </p:txBody>
      </p:sp>
      <p:sp>
        <p:nvSpPr>
          <p:cNvPr id="133153" name="Oval 98"/>
          <p:cNvSpPr>
            <a:spLocks noChangeArrowheads="1"/>
          </p:cNvSpPr>
          <p:nvPr/>
        </p:nvSpPr>
        <p:spPr bwMode="auto">
          <a:xfrm>
            <a:off x="1066800" y="42672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3154" name="Line 99"/>
          <p:cNvSpPr>
            <a:spLocks noChangeShapeType="1"/>
          </p:cNvSpPr>
          <p:nvPr/>
        </p:nvSpPr>
        <p:spPr bwMode="auto">
          <a:xfrm flipV="1">
            <a:off x="1143000" y="4038600"/>
            <a:ext cx="152400" cy="228600"/>
          </a:xfrm>
          <a:prstGeom prst="line">
            <a:avLst/>
          </a:prstGeom>
          <a:noFill/>
          <a:ln w="9525">
            <a:solidFill>
              <a:schemeClr val="tx1"/>
            </a:solidFill>
            <a:round/>
            <a:headEnd/>
            <a:tailEnd type="triangle" w="med" len="med"/>
          </a:ln>
        </p:spPr>
        <p:txBody>
          <a:bodyPr/>
          <a:lstStyle/>
          <a:p>
            <a:endParaRPr lang="en-US"/>
          </a:p>
        </p:txBody>
      </p:sp>
      <p:sp>
        <p:nvSpPr>
          <p:cNvPr id="133155" name="Oval 100"/>
          <p:cNvSpPr>
            <a:spLocks noChangeArrowheads="1"/>
          </p:cNvSpPr>
          <p:nvPr/>
        </p:nvSpPr>
        <p:spPr bwMode="auto">
          <a:xfrm rot="6598987">
            <a:off x="1905000" y="41148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3156" name="Line 101"/>
          <p:cNvSpPr>
            <a:spLocks noChangeShapeType="1"/>
          </p:cNvSpPr>
          <p:nvPr/>
        </p:nvSpPr>
        <p:spPr bwMode="auto">
          <a:xfrm rot="6590442" flipV="1">
            <a:off x="1981200" y="4191000"/>
            <a:ext cx="152400" cy="228600"/>
          </a:xfrm>
          <a:prstGeom prst="line">
            <a:avLst/>
          </a:prstGeom>
          <a:noFill/>
          <a:ln w="9525">
            <a:solidFill>
              <a:schemeClr val="tx1"/>
            </a:solidFill>
            <a:round/>
            <a:headEnd/>
            <a:tailEnd type="triangle" w="med" len="med"/>
          </a:ln>
        </p:spPr>
        <p:txBody>
          <a:bodyPr/>
          <a:lstStyle/>
          <a:p>
            <a:endParaRPr lang="en-US"/>
          </a:p>
        </p:txBody>
      </p:sp>
      <p:sp>
        <p:nvSpPr>
          <p:cNvPr id="133157" name="Oval 102"/>
          <p:cNvSpPr>
            <a:spLocks noChangeArrowheads="1"/>
          </p:cNvSpPr>
          <p:nvPr/>
        </p:nvSpPr>
        <p:spPr bwMode="auto">
          <a:xfrm rot="-5400000">
            <a:off x="2286000" y="53340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3158" name="Line 103"/>
          <p:cNvSpPr>
            <a:spLocks noChangeShapeType="1"/>
          </p:cNvSpPr>
          <p:nvPr/>
        </p:nvSpPr>
        <p:spPr bwMode="auto">
          <a:xfrm rot="16200000" flipV="1">
            <a:off x="1333500" y="4533900"/>
            <a:ext cx="152400" cy="228600"/>
          </a:xfrm>
          <a:prstGeom prst="line">
            <a:avLst/>
          </a:prstGeom>
          <a:noFill/>
          <a:ln w="9525">
            <a:solidFill>
              <a:schemeClr val="tx1"/>
            </a:solidFill>
            <a:round/>
            <a:headEnd/>
            <a:tailEnd type="triangle" w="med" len="med"/>
          </a:ln>
        </p:spPr>
        <p:txBody>
          <a:bodyPr/>
          <a:lstStyle/>
          <a:p>
            <a:endParaRPr lang="en-US"/>
          </a:p>
        </p:txBody>
      </p:sp>
      <p:sp>
        <p:nvSpPr>
          <p:cNvPr id="133159" name="Line 104"/>
          <p:cNvSpPr>
            <a:spLocks noChangeShapeType="1"/>
          </p:cNvSpPr>
          <p:nvPr/>
        </p:nvSpPr>
        <p:spPr bwMode="auto">
          <a:xfrm flipV="1">
            <a:off x="1905000" y="4572000"/>
            <a:ext cx="152400" cy="228600"/>
          </a:xfrm>
          <a:prstGeom prst="line">
            <a:avLst/>
          </a:prstGeom>
          <a:noFill/>
          <a:ln w="9525">
            <a:solidFill>
              <a:schemeClr val="tx1"/>
            </a:solidFill>
            <a:round/>
            <a:headEnd/>
            <a:tailEnd type="triangle" w="med" len="med"/>
          </a:ln>
        </p:spPr>
        <p:txBody>
          <a:bodyPr/>
          <a:lstStyle/>
          <a:p>
            <a:endParaRPr lang="en-US"/>
          </a:p>
        </p:txBody>
      </p:sp>
      <p:sp>
        <p:nvSpPr>
          <p:cNvPr id="133160" name="Line 105"/>
          <p:cNvSpPr>
            <a:spLocks noChangeShapeType="1"/>
          </p:cNvSpPr>
          <p:nvPr/>
        </p:nvSpPr>
        <p:spPr bwMode="auto">
          <a:xfrm rot="16200000" flipV="1">
            <a:off x="2133600" y="5181600"/>
            <a:ext cx="152400" cy="228600"/>
          </a:xfrm>
          <a:prstGeom prst="line">
            <a:avLst/>
          </a:prstGeom>
          <a:noFill/>
          <a:ln w="9525">
            <a:solidFill>
              <a:schemeClr val="tx1"/>
            </a:solidFill>
            <a:round/>
            <a:headEnd/>
            <a:tailEnd type="triangle" w="med" len="med"/>
          </a:ln>
        </p:spPr>
        <p:txBody>
          <a:bodyPr/>
          <a:lstStyle/>
          <a:p>
            <a:endParaRPr lang="en-US"/>
          </a:p>
        </p:txBody>
      </p:sp>
      <p:sp>
        <p:nvSpPr>
          <p:cNvPr id="133161" name="Line 106"/>
          <p:cNvSpPr>
            <a:spLocks noChangeShapeType="1"/>
          </p:cNvSpPr>
          <p:nvPr/>
        </p:nvSpPr>
        <p:spPr bwMode="auto">
          <a:xfrm rot="5400000" flipV="1">
            <a:off x="1485900" y="5372100"/>
            <a:ext cx="152400" cy="228600"/>
          </a:xfrm>
          <a:prstGeom prst="line">
            <a:avLst/>
          </a:prstGeom>
          <a:noFill/>
          <a:ln w="9525">
            <a:solidFill>
              <a:schemeClr val="tx1"/>
            </a:solidFill>
            <a:round/>
            <a:headEnd/>
            <a:tailEnd type="triangle" w="med" len="med"/>
          </a:ln>
        </p:spPr>
        <p:txBody>
          <a:bodyPr/>
          <a:lstStyle/>
          <a:p>
            <a:endParaRPr lang="en-US"/>
          </a:p>
        </p:txBody>
      </p:sp>
      <p:sp>
        <p:nvSpPr>
          <p:cNvPr id="133162" name="Oval 107"/>
          <p:cNvSpPr>
            <a:spLocks noChangeArrowheads="1"/>
          </p:cNvSpPr>
          <p:nvPr/>
        </p:nvSpPr>
        <p:spPr bwMode="auto">
          <a:xfrm>
            <a:off x="838200" y="48768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3163" name="Line 108"/>
          <p:cNvSpPr>
            <a:spLocks noChangeShapeType="1"/>
          </p:cNvSpPr>
          <p:nvPr/>
        </p:nvSpPr>
        <p:spPr bwMode="auto">
          <a:xfrm flipV="1">
            <a:off x="1219200" y="5105400"/>
            <a:ext cx="152400" cy="228600"/>
          </a:xfrm>
          <a:prstGeom prst="line">
            <a:avLst/>
          </a:prstGeom>
          <a:noFill/>
          <a:ln w="9525">
            <a:solidFill>
              <a:schemeClr val="tx1"/>
            </a:solidFill>
            <a:round/>
            <a:headEnd/>
            <a:tailEnd type="triangle" w="med" len="med"/>
          </a:ln>
        </p:spPr>
        <p:txBody>
          <a:bodyPr/>
          <a:lstStyle/>
          <a:p>
            <a:endParaRPr lang="en-US"/>
          </a:p>
        </p:txBody>
      </p:sp>
      <p:sp>
        <p:nvSpPr>
          <p:cNvPr id="133164" name="Oval 109"/>
          <p:cNvSpPr>
            <a:spLocks noChangeArrowheads="1"/>
          </p:cNvSpPr>
          <p:nvPr/>
        </p:nvSpPr>
        <p:spPr bwMode="auto">
          <a:xfrm>
            <a:off x="1676400" y="52578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3165" name="Line 110"/>
          <p:cNvSpPr>
            <a:spLocks noChangeShapeType="1"/>
          </p:cNvSpPr>
          <p:nvPr/>
        </p:nvSpPr>
        <p:spPr bwMode="auto">
          <a:xfrm flipV="1">
            <a:off x="1752600" y="5410200"/>
            <a:ext cx="152400" cy="228600"/>
          </a:xfrm>
          <a:prstGeom prst="line">
            <a:avLst/>
          </a:prstGeom>
          <a:noFill/>
          <a:ln w="9525">
            <a:solidFill>
              <a:schemeClr val="tx1"/>
            </a:solidFill>
            <a:round/>
            <a:headEnd/>
            <a:tailEnd type="triangle" w="med" len="med"/>
          </a:ln>
        </p:spPr>
        <p:txBody>
          <a:bodyPr/>
          <a:lstStyle/>
          <a:p>
            <a:endParaRPr lang="en-US"/>
          </a:p>
        </p:txBody>
      </p:sp>
      <p:sp>
        <p:nvSpPr>
          <p:cNvPr id="133166" name="Oval 111"/>
          <p:cNvSpPr>
            <a:spLocks noChangeArrowheads="1"/>
          </p:cNvSpPr>
          <p:nvPr/>
        </p:nvSpPr>
        <p:spPr bwMode="auto">
          <a:xfrm>
            <a:off x="1676400" y="56388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3167" name="Line 112"/>
          <p:cNvSpPr>
            <a:spLocks noChangeShapeType="1"/>
          </p:cNvSpPr>
          <p:nvPr/>
        </p:nvSpPr>
        <p:spPr bwMode="auto">
          <a:xfrm flipV="1">
            <a:off x="1752600" y="5029200"/>
            <a:ext cx="152400" cy="228600"/>
          </a:xfrm>
          <a:prstGeom prst="line">
            <a:avLst/>
          </a:prstGeom>
          <a:noFill/>
          <a:ln w="9525">
            <a:solidFill>
              <a:schemeClr val="tx1"/>
            </a:solidFill>
            <a:round/>
            <a:headEnd/>
            <a:tailEnd type="triangle" w="med" len="med"/>
          </a:ln>
        </p:spPr>
        <p:txBody>
          <a:bodyPr/>
          <a:lstStyle/>
          <a:p>
            <a:endParaRPr lang="en-US"/>
          </a:p>
        </p:txBody>
      </p:sp>
      <p:sp>
        <p:nvSpPr>
          <p:cNvPr id="133168" name="Oval 113"/>
          <p:cNvSpPr>
            <a:spLocks noChangeArrowheads="1"/>
          </p:cNvSpPr>
          <p:nvPr/>
        </p:nvSpPr>
        <p:spPr bwMode="auto">
          <a:xfrm>
            <a:off x="7467600" y="5562600"/>
            <a:ext cx="76200" cy="76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133169" name="Line 114"/>
          <p:cNvSpPr>
            <a:spLocks noChangeShapeType="1"/>
          </p:cNvSpPr>
          <p:nvPr/>
        </p:nvSpPr>
        <p:spPr bwMode="auto">
          <a:xfrm flipV="1">
            <a:off x="2438400" y="4495800"/>
            <a:ext cx="152400" cy="228600"/>
          </a:xfrm>
          <a:prstGeom prst="line">
            <a:avLst/>
          </a:prstGeom>
          <a:noFill/>
          <a:ln w="9525">
            <a:solidFill>
              <a:schemeClr val="tx1"/>
            </a:solidFill>
            <a:round/>
            <a:headEnd/>
            <a:tailEnd type="triangle" w="med" len="med"/>
          </a:ln>
        </p:spPr>
        <p:txBody>
          <a:bodyPr/>
          <a:lstStyle/>
          <a:p>
            <a:endParaRPr lang="en-US"/>
          </a:p>
        </p:txBody>
      </p:sp>
      <p:sp>
        <p:nvSpPr>
          <p:cNvPr id="133170" name="Line 115"/>
          <p:cNvSpPr>
            <a:spLocks noChangeShapeType="1"/>
          </p:cNvSpPr>
          <p:nvPr/>
        </p:nvSpPr>
        <p:spPr bwMode="auto">
          <a:xfrm flipH="1" flipV="1">
            <a:off x="1524000" y="3886200"/>
            <a:ext cx="152400" cy="228600"/>
          </a:xfrm>
          <a:prstGeom prst="line">
            <a:avLst/>
          </a:prstGeom>
          <a:noFill/>
          <a:ln w="9525">
            <a:solidFill>
              <a:schemeClr val="tx1"/>
            </a:solidFill>
            <a:round/>
            <a:headEnd/>
            <a:tailEnd type="triangle" w="med" len="med"/>
          </a:ln>
        </p:spPr>
        <p:txBody>
          <a:bodyPr/>
          <a:lstStyle/>
          <a:p>
            <a:endParaRPr lang="en-US"/>
          </a:p>
        </p:txBody>
      </p:sp>
      <p:sp>
        <p:nvSpPr>
          <p:cNvPr id="133171" name="Oval 116"/>
          <p:cNvSpPr>
            <a:spLocks noChangeArrowheads="1"/>
          </p:cNvSpPr>
          <p:nvPr/>
        </p:nvSpPr>
        <p:spPr bwMode="auto">
          <a:xfrm>
            <a:off x="1905000" y="47244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3172" name="Line 117"/>
          <p:cNvSpPr>
            <a:spLocks noChangeShapeType="1"/>
          </p:cNvSpPr>
          <p:nvPr/>
        </p:nvSpPr>
        <p:spPr bwMode="auto">
          <a:xfrm flipV="1">
            <a:off x="2286000" y="3962400"/>
            <a:ext cx="152400" cy="228600"/>
          </a:xfrm>
          <a:prstGeom prst="line">
            <a:avLst/>
          </a:prstGeom>
          <a:noFill/>
          <a:ln w="9525">
            <a:solidFill>
              <a:schemeClr val="tx1"/>
            </a:solidFill>
            <a:round/>
            <a:headEnd/>
            <a:tailEnd type="triangle" w="med" len="med"/>
          </a:ln>
        </p:spPr>
        <p:txBody>
          <a:bodyPr/>
          <a:lstStyle/>
          <a:p>
            <a:endParaRPr lang="en-US"/>
          </a:p>
        </p:txBody>
      </p:sp>
      <p:sp>
        <p:nvSpPr>
          <p:cNvPr id="133173" name="Oval 118"/>
          <p:cNvSpPr>
            <a:spLocks noChangeArrowheads="1"/>
          </p:cNvSpPr>
          <p:nvPr/>
        </p:nvSpPr>
        <p:spPr bwMode="auto">
          <a:xfrm>
            <a:off x="1371600" y="53340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3174" name="Line 119"/>
          <p:cNvSpPr>
            <a:spLocks noChangeShapeType="1"/>
          </p:cNvSpPr>
          <p:nvPr/>
        </p:nvSpPr>
        <p:spPr bwMode="auto">
          <a:xfrm flipV="1">
            <a:off x="914400" y="4648200"/>
            <a:ext cx="152400" cy="228600"/>
          </a:xfrm>
          <a:prstGeom prst="line">
            <a:avLst/>
          </a:prstGeom>
          <a:noFill/>
          <a:ln w="9525">
            <a:solidFill>
              <a:schemeClr val="tx1"/>
            </a:solidFill>
            <a:round/>
            <a:headEnd/>
            <a:tailEnd type="triangle" w="med" len="med"/>
          </a:ln>
        </p:spPr>
        <p:txBody>
          <a:bodyPr/>
          <a:lstStyle/>
          <a:p>
            <a:endParaRPr lang="en-US"/>
          </a:p>
        </p:txBody>
      </p:sp>
      <p:sp>
        <p:nvSpPr>
          <p:cNvPr id="133175" name="Oval 120"/>
          <p:cNvSpPr>
            <a:spLocks noChangeArrowheads="1"/>
          </p:cNvSpPr>
          <p:nvPr/>
        </p:nvSpPr>
        <p:spPr bwMode="auto">
          <a:xfrm>
            <a:off x="2362200" y="47244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3176" name="Line 121"/>
          <p:cNvSpPr>
            <a:spLocks noChangeShapeType="1"/>
          </p:cNvSpPr>
          <p:nvPr/>
        </p:nvSpPr>
        <p:spPr bwMode="auto">
          <a:xfrm rot="16200000" flipV="1">
            <a:off x="6705600" y="4114800"/>
            <a:ext cx="152400" cy="228600"/>
          </a:xfrm>
          <a:prstGeom prst="line">
            <a:avLst/>
          </a:prstGeom>
          <a:noFill/>
          <a:ln w="9525">
            <a:solidFill>
              <a:schemeClr val="tx1"/>
            </a:solidFill>
            <a:round/>
            <a:headEnd/>
            <a:tailEnd type="triangle" w="med" len="med"/>
          </a:ln>
        </p:spPr>
        <p:txBody>
          <a:bodyPr/>
          <a:lstStyle/>
          <a:p>
            <a:endParaRPr lang="en-US"/>
          </a:p>
        </p:txBody>
      </p:sp>
      <p:sp>
        <p:nvSpPr>
          <p:cNvPr id="133177" name="Oval 122"/>
          <p:cNvSpPr>
            <a:spLocks noChangeArrowheads="1"/>
          </p:cNvSpPr>
          <p:nvPr/>
        </p:nvSpPr>
        <p:spPr bwMode="auto">
          <a:xfrm>
            <a:off x="1676400" y="41148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3178" name="Line 123"/>
          <p:cNvSpPr>
            <a:spLocks noChangeShapeType="1"/>
          </p:cNvSpPr>
          <p:nvPr/>
        </p:nvSpPr>
        <p:spPr bwMode="auto">
          <a:xfrm flipH="1" flipV="1">
            <a:off x="7315200" y="4495800"/>
            <a:ext cx="152400" cy="228600"/>
          </a:xfrm>
          <a:prstGeom prst="line">
            <a:avLst/>
          </a:prstGeom>
          <a:noFill/>
          <a:ln w="9525">
            <a:solidFill>
              <a:schemeClr val="tx1"/>
            </a:solidFill>
            <a:round/>
            <a:headEnd/>
            <a:tailEnd type="triangle" w="med" len="med"/>
          </a:ln>
        </p:spPr>
        <p:txBody>
          <a:bodyPr/>
          <a:lstStyle/>
          <a:p>
            <a:endParaRPr lang="en-US"/>
          </a:p>
        </p:txBody>
      </p:sp>
      <p:sp>
        <p:nvSpPr>
          <p:cNvPr id="133179" name="Oval 124"/>
          <p:cNvSpPr>
            <a:spLocks noChangeArrowheads="1"/>
          </p:cNvSpPr>
          <p:nvPr/>
        </p:nvSpPr>
        <p:spPr bwMode="auto">
          <a:xfrm>
            <a:off x="1524000" y="47244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3180" name="Line 125"/>
          <p:cNvSpPr>
            <a:spLocks noChangeShapeType="1"/>
          </p:cNvSpPr>
          <p:nvPr/>
        </p:nvSpPr>
        <p:spPr bwMode="auto">
          <a:xfrm flipV="1">
            <a:off x="7162800" y="3733800"/>
            <a:ext cx="152400" cy="228600"/>
          </a:xfrm>
          <a:prstGeom prst="line">
            <a:avLst/>
          </a:prstGeom>
          <a:noFill/>
          <a:ln w="9525">
            <a:solidFill>
              <a:schemeClr val="tx1"/>
            </a:solidFill>
            <a:round/>
            <a:headEnd/>
            <a:tailEnd type="triangle" w="med" len="med"/>
          </a:ln>
        </p:spPr>
        <p:txBody>
          <a:bodyPr/>
          <a:lstStyle/>
          <a:p>
            <a:endParaRPr lang="en-US"/>
          </a:p>
        </p:txBody>
      </p:sp>
      <p:sp>
        <p:nvSpPr>
          <p:cNvPr id="133181" name="Oval 126"/>
          <p:cNvSpPr>
            <a:spLocks noChangeArrowheads="1"/>
          </p:cNvSpPr>
          <p:nvPr/>
        </p:nvSpPr>
        <p:spPr bwMode="auto">
          <a:xfrm>
            <a:off x="1143000" y="53340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3182" name="Line 127"/>
          <p:cNvSpPr>
            <a:spLocks noChangeShapeType="1"/>
          </p:cNvSpPr>
          <p:nvPr/>
        </p:nvSpPr>
        <p:spPr bwMode="auto">
          <a:xfrm rot="5400000" flipV="1">
            <a:off x="7772400" y="4114800"/>
            <a:ext cx="152400" cy="228600"/>
          </a:xfrm>
          <a:prstGeom prst="line">
            <a:avLst/>
          </a:prstGeom>
          <a:noFill/>
          <a:ln w="9525">
            <a:solidFill>
              <a:schemeClr val="tx1"/>
            </a:solidFill>
            <a:round/>
            <a:headEnd/>
            <a:tailEnd type="triangle" w="med" len="med"/>
          </a:ln>
        </p:spPr>
        <p:txBody>
          <a:bodyPr/>
          <a:lstStyle/>
          <a:p>
            <a:endParaRPr lang="en-US"/>
          </a:p>
        </p:txBody>
      </p:sp>
      <p:sp>
        <p:nvSpPr>
          <p:cNvPr id="133183" name="Line 128"/>
          <p:cNvSpPr>
            <a:spLocks noChangeShapeType="1"/>
          </p:cNvSpPr>
          <p:nvPr/>
        </p:nvSpPr>
        <p:spPr bwMode="auto">
          <a:xfrm>
            <a:off x="6781800" y="5105400"/>
            <a:ext cx="152400" cy="228600"/>
          </a:xfrm>
          <a:prstGeom prst="line">
            <a:avLst/>
          </a:prstGeom>
          <a:noFill/>
          <a:ln w="9525">
            <a:solidFill>
              <a:schemeClr val="tx1"/>
            </a:solidFill>
            <a:round/>
            <a:headEnd/>
            <a:tailEnd type="triangle" w="med" len="med"/>
          </a:ln>
        </p:spPr>
        <p:txBody>
          <a:bodyPr/>
          <a:lstStyle/>
          <a:p>
            <a:endParaRPr lang="en-US"/>
          </a:p>
        </p:txBody>
      </p:sp>
      <p:sp>
        <p:nvSpPr>
          <p:cNvPr id="133184" name="Oval 129"/>
          <p:cNvSpPr>
            <a:spLocks noChangeArrowheads="1"/>
          </p:cNvSpPr>
          <p:nvPr/>
        </p:nvSpPr>
        <p:spPr bwMode="auto">
          <a:xfrm>
            <a:off x="2209800" y="41910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3185" name="Line 130"/>
          <p:cNvSpPr>
            <a:spLocks noChangeShapeType="1"/>
          </p:cNvSpPr>
          <p:nvPr/>
        </p:nvSpPr>
        <p:spPr bwMode="auto">
          <a:xfrm flipH="1" flipV="1">
            <a:off x="6781800" y="5410200"/>
            <a:ext cx="152400" cy="228600"/>
          </a:xfrm>
          <a:prstGeom prst="line">
            <a:avLst/>
          </a:prstGeom>
          <a:noFill/>
          <a:ln w="9525">
            <a:solidFill>
              <a:schemeClr val="tx1"/>
            </a:solidFill>
            <a:round/>
            <a:headEnd/>
            <a:tailEnd type="triangle" w="med" len="med"/>
          </a:ln>
        </p:spPr>
        <p:txBody>
          <a:bodyPr/>
          <a:lstStyle/>
          <a:p>
            <a:endParaRPr lang="en-US"/>
          </a:p>
        </p:txBody>
      </p:sp>
      <p:sp>
        <p:nvSpPr>
          <p:cNvPr id="133186" name="Line 131"/>
          <p:cNvSpPr>
            <a:spLocks noChangeShapeType="1"/>
          </p:cNvSpPr>
          <p:nvPr/>
        </p:nvSpPr>
        <p:spPr bwMode="auto">
          <a:xfrm rot="5400000" flipV="1">
            <a:off x="7200900" y="5143500"/>
            <a:ext cx="152400" cy="228600"/>
          </a:xfrm>
          <a:prstGeom prst="line">
            <a:avLst/>
          </a:prstGeom>
          <a:noFill/>
          <a:ln w="9525">
            <a:solidFill>
              <a:schemeClr val="tx1"/>
            </a:solidFill>
            <a:round/>
            <a:headEnd/>
            <a:tailEnd type="triangle" w="med" len="med"/>
          </a:ln>
        </p:spPr>
        <p:txBody>
          <a:bodyPr/>
          <a:lstStyle/>
          <a:p>
            <a:endParaRPr lang="en-US"/>
          </a:p>
        </p:txBody>
      </p:sp>
      <p:sp>
        <p:nvSpPr>
          <p:cNvPr id="133187" name="Line 132"/>
          <p:cNvSpPr>
            <a:spLocks noChangeShapeType="1"/>
          </p:cNvSpPr>
          <p:nvPr/>
        </p:nvSpPr>
        <p:spPr bwMode="auto">
          <a:xfrm flipV="1">
            <a:off x="7543800" y="5334000"/>
            <a:ext cx="152400" cy="228600"/>
          </a:xfrm>
          <a:prstGeom prst="line">
            <a:avLst/>
          </a:prstGeom>
          <a:noFill/>
          <a:ln w="9525">
            <a:solidFill>
              <a:schemeClr val="tx1"/>
            </a:solidFill>
            <a:round/>
            <a:headEnd/>
            <a:tailEnd type="triangle" w="med" len="med"/>
          </a:ln>
        </p:spPr>
        <p:txBody>
          <a:bodyPr/>
          <a:lstStyle/>
          <a:p>
            <a:endParaRPr lang="en-US"/>
          </a:p>
        </p:txBody>
      </p:sp>
      <p:sp>
        <p:nvSpPr>
          <p:cNvPr id="133188" name="Line 133"/>
          <p:cNvSpPr>
            <a:spLocks noChangeShapeType="1"/>
          </p:cNvSpPr>
          <p:nvPr/>
        </p:nvSpPr>
        <p:spPr bwMode="auto">
          <a:xfrm>
            <a:off x="7772400" y="5105400"/>
            <a:ext cx="152400" cy="228600"/>
          </a:xfrm>
          <a:prstGeom prst="line">
            <a:avLst/>
          </a:prstGeom>
          <a:noFill/>
          <a:ln w="9525">
            <a:solidFill>
              <a:schemeClr val="tx1"/>
            </a:solidFill>
            <a:round/>
            <a:headEnd/>
            <a:tailEnd type="triangle" w="med" len="med"/>
          </a:ln>
        </p:spPr>
        <p:txBody>
          <a:bodyPr/>
          <a:lstStyle/>
          <a:p>
            <a:endParaRPr lang="en-US"/>
          </a:p>
        </p:txBody>
      </p:sp>
      <p:sp>
        <p:nvSpPr>
          <p:cNvPr id="133189" name="Oval 134"/>
          <p:cNvSpPr>
            <a:spLocks noChangeArrowheads="1"/>
          </p:cNvSpPr>
          <p:nvPr/>
        </p:nvSpPr>
        <p:spPr bwMode="auto">
          <a:xfrm>
            <a:off x="7086600" y="5105400"/>
            <a:ext cx="76200" cy="76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133190" name="Oval 135"/>
          <p:cNvSpPr>
            <a:spLocks noChangeArrowheads="1"/>
          </p:cNvSpPr>
          <p:nvPr/>
        </p:nvSpPr>
        <p:spPr bwMode="auto">
          <a:xfrm>
            <a:off x="6934200" y="5638800"/>
            <a:ext cx="76200" cy="76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133191" name="Oval 136"/>
          <p:cNvSpPr>
            <a:spLocks noChangeArrowheads="1"/>
          </p:cNvSpPr>
          <p:nvPr/>
        </p:nvSpPr>
        <p:spPr bwMode="auto">
          <a:xfrm>
            <a:off x="7696200" y="4114800"/>
            <a:ext cx="76200" cy="76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133192" name="Oval 137"/>
          <p:cNvSpPr>
            <a:spLocks noChangeArrowheads="1"/>
          </p:cNvSpPr>
          <p:nvPr/>
        </p:nvSpPr>
        <p:spPr bwMode="auto">
          <a:xfrm>
            <a:off x="6705600" y="5029200"/>
            <a:ext cx="76200" cy="76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133193" name="Oval 138"/>
          <p:cNvSpPr>
            <a:spLocks noChangeArrowheads="1"/>
          </p:cNvSpPr>
          <p:nvPr/>
        </p:nvSpPr>
        <p:spPr bwMode="auto">
          <a:xfrm>
            <a:off x="7086600" y="3962400"/>
            <a:ext cx="76200" cy="76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133194" name="Oval 139"/>
          <p:cNvSpPr>
            <a:spLocks noChangeArrowheads="1"/>
          </p:cNvSpPr>
          <p:nvPr/>
        </p:nvSpPr>
        <p:spPr bwMode="auto">
          <a:xfrm>
            <a:off x="6858000" y="4267200"/>
            <a:ext cx="76200" cy="76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133195" name="Oval 140"/>
          <p:cNvSpPr>
            <a:spLocks noChangeArrowheads="1"/>
          </p:cNvSpPr>
          <p:nvPr/>
        </p:nvSpPr>
        <p:spPr bwMode="auto">
          <a:xfrm>
            <a:off x="7467600" y="4724400"/>
            <a:ext cx="76200" cy="76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133196" name="Oval 141"/>
          <p:cNvSpPr>
            <a:spLocks noChangeArrowheads="1"/>
          </p:cNvSpPr>
          <p:nvPr/>
        </p:nvSpPr>
        <p:spPr bwMode="auto">
          <a:xfrm>
            <a:off x="7696200" y="5029200"/>
            <a:ext cx="76200" cy="76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133197" name="Freeform 142"/>
          <p:cNvSpPr>
            <a:spLocks/>
          </p:cNvSpPr>
          <p:nvPr/>
        </p:nvSpPr>
        <p:spPr bwMode="auto">
          <a:xfrm>
            <a:off x="3881438" y="3581400"/>
            <a:ext cx="4762" cy="614363"/>
          </a:xfrm>
          <a:custGeom>
            <a:avLst/>
            <a:gdLst>
              <a:gd name="T0" fmla="*/ 4762 w 3"/>
              <a:gd name="T1" fmla="*/ 0 h 387"/>
              <a:gd name="T2" fmla="*/ 0 w 3"/>
              <a:gd name="T3" fmla="*/ 614363 h 387"/>
              <a:gd name="T4" fmla="*/ 0 60000 65536"/>
              <a:gd name="T5" fmla="*/ 0 60000 65536"/>
              <a:gd name="T6" fmla="*/ 0 w 3"/>
              <a:gd name="T7" fmla="*/ 0 h 387"/>
              <a:gd name="T8" fmla="*/ 3 w 3"/>
              <a:gd name="T9" fmla="*/ 387 h 387"/>
            </a:gdLst>
            <a:ahLst/>
            <a:cxnLst>
              <a:cxn ang="T4">
                <a:pos x="T0" y="T1"/>
              </a:cxn>
              <a:cxn ang="T5">
                <a:pos x="T2" y="T3"/>
              </a:cxn>
            </a:cxnLst>
            <a:rect l="T6" t="T7" r="T8" b="T9"/>
            <a:pathLst>
              <a:path w="3" h="387">
                <a:moveTo>
                  <a:pt x="3" y="0"/>
                </a:moveTo>
                <a:lnTo>
                  <a:pt x="0" y="387"/>
                </a:lnTo>
              </a:path>
            </a:pathLst>
          </a:custGeom>
          <a:noFill/>
          <a:ln w="9525">
            <a:solidFill>
              <a:schemeClr val="tx1"/>
            </a:solidFill>
            <a:round/>
            <a:headEnd/>
            <a:tailEnd/>
          </a:ln>
        </p:spPr>
        <p:txBody>
          <a:bodyPr/>
          <a:lstStyle/>
          <a:p>
            <a:endParaRPr lang="en-US"/>
          </a:p>
        </p:txBody>
      </p:sp>
      <p:sp>
        <p:nvSpPr>
          <p:cNvPr id="133198" name="Freeform 144"/>
          <p:cNvSpPr>
            <a:spLocks/>
          </p:cNvSpPr>
          <p:nvPr/>
        </p:nvSpPr>
        <p:spPr bwMode="auto">
          <a:xfrm>
            <a:off x="747713" y="5029200"/>
            <a:ext cx="2081212" cy="762000"/>
          </a:xfrm>
          <a:custGeom>
            <a:avLst/>
            <a:gdLst>
              <a:gd name="T0" fmla="*/ 0 w 1311"/>
              <a:gd name="T1" fmla="*/ 0 h 480"/>
              <a:gd name="T2" fmla="*/ 2081212 w 1311"/>
              <a:gd name="T3" fmla="*/ 3175 h 480"/>
              <a:gd name="T4" fmla="*/ 2014537 w 1311"/>
              <a:gd name="T5" fmla="*/ 160338 h 480"/>
              <a:gd name="T6" fmla="*/ 1928812 w 1311"/>
              <a:gd name="T7" fmla="*/ 300038 h 480"/>
              <a:gd name="T8" fmla="*/ 1804987 w 1311"/>
              <a:gd name="T9" fmla="*/ 446088 h 480"/>
              <a:gd name="T10" fmla="*/ 1657350 w 1311"/>
              <a:gd name="T11" fmla="*/ 569913 h 480"/>
              <a:gd name="T12" fmla="*/ 1508124 w 1311"/>
              <a:gd name="T13" fmla="*/ 655638 h 480"/>
              <a:gd name="T14" fmla="*/ 1343025 w 1311"/>
              <a:gd name="T15" fmla="*/ 722313 h 480"/>
              <a:gd name="T16" fmla="*/ 1176337 w 1311"/>
              <a:gd name="T17" fmla="*/ 760413 h 480"/>
              <a:gd name="T18" fmla="*/ 1004887 w 1311"/>
              <a:gd name="T19" fmla="*/ 762000 h 480"/>
              <a:gd name="T20" fmla="*/ 817562 w 1311"/>
              <a:gd name="T21" fmla="*/ 736600 h 480"/>
              <a:gd name="T22" fmla="*/ 666750 w 1311"/>
              <a:gd name="T23" fmla="*/ 695325 h 480"/>
              <a:gd name="T24" fmla="*/ 455612 w 1311"/>
              <a:gd name="T25" fmla="*/ 585788 h 480"/>
              <a:gd name="T26" fmla="*/ 319087 w 1311"/>
              <a:gd name="T27" fmla="*/ 485775 h 480"/>
              <a:gd name="T28" fmla="*/ 185737 w 1311"/>
              <a:gd name="T29" fmla="*/ 342900 h 480"/>
              <a:gd name="T30" fmla="*/ 65087 w 1311"/>
              <a:gd name="T31" fmla="*/ 142875 h 480"/>
              <a:gd name="T32" fmla="*/ 0 w 1311"/>
              <a:gd name="T33" fmla="*/ 0 h 4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11"/>
              <a:gd name="T52" fmla="*/ 0 h 480"/>
              <a:gd name="T53" fmla="*/ 1311 w 1311"/>
              <a:gd name="T54" fmla="*/ 480 h 4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11" h="480">
                <a:moveTo>
                  <a:pt x="0" y="0"/>
                </a:moveTo>
                <a:lnTo>
                  <a:pt x="1311" y="2"/>
                </a:lnTo>
                <a:lnTo>
                  <a:pt x="1269" y="101"/>
                </a:lnTo>
                <a:lnTo>
                  <a:pt x="1215" y="189"/>
                </a:lnTo>
                <a:lnTo>
                  <a:pt x="1137" y="281"/>
                </a:lnTo>
                <a:lnTo>
                  <a:pt x="1044" y="359"/>
                </a:lnTo>
                <a:lnTo>
                  <a:pt x="950" y="413"/>
                </a:lnTo>
                <a:lnTo>
                  <a:pt x="846" y="455"/>
                </a:lnTo>
                <a:lnTo>
                  <a:pt x="741" y="479"/>
                </a:lnTo>
                <a:lnTo>
                  <a:pt x="633" y="480"/>
                </a:lnTo>
                <a:lnTo>
                  <a:pt x="515" y="464"/>
                </a:lnTo>
                <a:lnTo>
                  <a:pt x="420" y="438"/>
                </a:lnTo>
                <a:lnTo>
                  <a:pt x="287" y="369"/>
                </a:lnTo>
                <a:lnTo>
                  <a:pt x="201" y="306"/>
                </a:lnTo>
                <a:lnTo>
                  <a:pt x="117" y="216"/>
                </a:lnTo>
                <a:lnTo>
                  <a:pt x="41" y="90"/>
                </a:lnTo>
                <a:lnTo>
                  <a:pt x="0" y="0"/>
                </a:lnTo>
                <a:close/>
              </a:path>
            </a:pathLst>
          </a:custGeom>
          <a:solidFill>
            <a:srgbClr val="33CC33">
              <a:alpha val="9019"/>
            </a:srgbClr>
          </a:solidFill>
          <a:ln w="9525">
            <a:noFill/>
            <a:round/>
            <a:headEnd/>
            <a:tailEnd/>
          </a:ln>
        </p:spPr>
        <p:txBody>
          <a:bodyPr/>
          <a:lstStyle/>
          <a:p>
            <a:endParaRPr lang="en-US"/>
          </a:p>
        </p:txBody>
      </p:sp>
      <p:sp>
        <p:nvSpPr>
          <p:cNvPr id="133199" name="Freeform 145"/>
          <p:cNvSpPr>
            <a:spLocks/>
          </p:cNvSpPr>
          <p:nvPr/>
        </p:nvSpPr>
        <p:spPr bwMode="auto">
          <a:xfrm>
            <a:off x="6224588" y="5029200"/>
            <a:ext cx="2081212" cy="762000"/>
          </a:xfrm>
          <a:custGeom>
            <a:avLst/>
            <a:gdLst>
              <a:gd name="T0" fmla="*/ 0 w 1311"/>
              <a:gd name="T1" fmla="*/ 0 h 480"/>
              <a:gd name="T2" fmla="*/ 2081212 w 1311"/>
              <a:gd name="T3" fmla="*/ 3175 h 480"/>
              <a:gd name="T4" fmla="*/ 2014537 w 1311"/>
              <a:gd name="T5" fmla="*/ 160338 h 480"/>
              <a:gd name="T6" fmla="*/ 1928812 w 1311"/>
              <a:gd name="T7" fmla="*/ 300038 h 480"/>
              <a:gd name="T8" fmla="*/ 1804987 w 1311"/>
              <a:gd name="T9" fmla="*/ 446088 h 480"/>
              <a:gd name="T10" fmla="*/ 1657350 w 1311"/>
              <a:gd name="T11" fmla="*/ 569913 h 480"/>
              <a:gd name="T12" fmla="*/ 1508124 w 1311"/>
              <a:gd name="T13" fmla="*/ 655638 h 480"/>
              <a:gd name="T14" fmla="*/ 1343025 w 1311"/>
              <a:gd name="T15" fmla="*/ 722313 h 480"/>
              <a:gd name="T16" fmla="*/ 1176337 w 1311"/>
              <a:gd name="T17" fmla="*/ 760413 h 480"/>
              <a:gd name="T18" fmla="*/ 1004887 w 1311"/>
              <a:gd name="T19" fmla="*/ 762000 h 480"/>
              <a:gd name="T20" fmla="*/ 817562 w 1311"/>
              <a:gd name="T21" fmla="*/ 736600 h 480"/>
              <a:gd name="T22" fmla="*/ 666750 w 1311"/>
              <a:gd name="T23" fmla="*/ 695325 h 480"/>
              <a:gd name="T24" fmla="*/ 455612 w 1311"/>
              <a:gd name="T25" fmla="*/ 585788 h 480"/>
              <a:gd name="T26" fmla="*/ 319087 w 1311"/>
              <a:gd name="T27" fmla="*/ 485775 h 480"/>
              <a:gd name="T28" fmla="*/ 185737 w 1311"/>
              <a:gd name="T29" fmla="*/ 342900 h 480"/>
              <a:gd name="T30" fmla="*/ 65087 w 1311"/>
              <a:gd name="T31" fmla="*/ 142875 h 480"/>
              <a:gd name="T32" fmla="*/ 0 w 1311"/>
              <a:gd name="T33" fmla="*/ 0 h 4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11"/>
              <a:gd name="T52" fmla="*/ 0 h 480"/>
              <a:gd name="T53" fmla="*/ 1311 w 1311"/>
              <a:gd name="T54" fmla="*/ 480 h 4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11" h="480">
                <a:moveTo>
                  <a:pt x="0" y="0"/>
                </a:moveTo>
                <a:lnTo>
                  <a:pt x="1311" y="2"/>
                </a:lnTo>
                <a:lnTo>
                  <a:pt x="1269" y="101"/>
                </a:lnTo>
                <a:lnTo>
                  <a:pt x="1215" y="189"/>
                </a:lnTo>
                <a:lnTo>
                  <a:pt x="1137" y="281"/>
                </a:lnTo>
                <a:lnTo>
                  <a:pt x="1044" y="359"/>
                </a:lnTo>
                <a:lnTo>
                  <a:pt x="950" y="413"/>
                </a:lnTo>
                <a:lnTo>
                  <a:pt x="846" y="455"/>
                </a:lnTo>
                <a:lnTo>
                  <a:pt x="741" y="479"/>
                </a:lnTo>
                <a:lnTo>
                  <a:pt x="633" y="480"/>
                </a:lnTo>
                <a:lnTo>
                  <a:pt x="515" y="464"/>
                </a:lnTo>
                <a:lnTo>
                  <a:pt x="420" y="438"/>
                </a:lnTo>
                <a:lnTo>
                  <a:pt x="287" y="369"/>
                </a:lnTo>
                <a:lnTo>
                  <a:pt x="201" y="306"/>
                </a:lnTo>
                <a:lnTo>
                  <a:pt x="117" y="216"/>
                </a:lnTo>
                <a:lnTo>
                  <a:pt x="41" y="90"/>
                </a:lnTo>
                <a:lnTo>
                  <a:pt x="0" y="0"/>
                </a:lnTo>
                <a:close/>
              </a:path>
            </a:pathLst>
          </a:custGeom>
          <a:solidFill>
            <a:srgbClr val="C0C0C0">
              <a:alpha val="9019"/>
            </a:srgbClr>
          </a:solidFill>
          <a:ln w="9525">
            <a:noFill/>
            <a:round/>
            <a:headEnd/>
            <a:tailEnd/>
          </a:ln>
        </p:spPr>
        <p:txBody>
          <a:bodyPr/>
          <a:lstStyle/>
          <a:p>
            <a:endParaRPr lang="en-US"/>
          </a:p>
        </p:txBody>
      </p:sp>
    </p:spTree>
    <p:custDataLst>
      <p:tags r:id="rId1"/>
    </p:custData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68354"/>
                                        </p:tgtEl>
                                        <p:attrNameLst>
                                          <p:attrName>style.visibility</p:attrName>
                                        </p:attrNameLst>
                                      </p:cBhvr>
                                      <p:to>
                                        <p:strVal val="visible"/>
                                      </p:to>
                                    </p:set>
                                    <p:anim calcmode="lin" valueType="num">
                                      <p:cBhvr>
                                        <p:cTn id="7" dur="500" fill="hold"/>
                                        <p:tgtEl>
                                          <p:spTgt spid="268354"/>
                                        </p:tgtEl>
                                        <p:attrNameLst>
                                          <p:attrName>ppt_w</p:attrName>
                                        </p:attrNameLst>
                                      </p:cBhvr>
                                      <p:tavLst>
                                        <p:tav tm="0">
                                          <p:val>
                                            <p:fltVal val="0"/>
                                          </p:val>
                                        </p:tav>
                                        <p:tav tm="100000">
                                          <p:val>
                                            <p:strVal val="#ppt_w"/>
                                          </p:val>
                                        </p:tav>
                                      </p:tavLst>
                                    </p:anim>
                                    <p:anim calcmode="lin" valueType="num">
                                      <p:cBhvr>
                                        <p:cTn id="8" dur="500" fill="hold"/>
                                        <p:tgtEl>
                                          <p:spTgt spid="26835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32" fill="hold" grpId="0" nodeType="afterEffect">
                                  <p:stCondLst>
                                    <p:cond delay="0"/>
                                  </p:stCondLst>
                                  <p:childTnLst>
                                    <p:set>
                                      <p:cBhvr>
                                        <p:cTn id="11" dur="1" fill="hold">
                                          <p:stCondLst>
                                            <p:cond delay="0"/>
                                          </p:stCondLst>
                                        </p:cTn>
                                        <p:tgtEl>
                                          <p:spTgt spid="268356"/>
                                        </p:tgtEl>
                                        <p:attrNameLst>
                                          <p:attrName>style.visibility</p:attrName>
                                        </p:attrNameLst>
                                      </p:cBhvr>
                                      <p:to>
                                        <p:strVal val="visible"/>
                                      </p:to>
                                    </p:set>
                                    <p:anim calcmode="lin" valueType="num">
                                      <p:cBhvr>
                                        <p:cTn id="12" dur="500" fill="hold"/>
                                        <p:tgtEl>
                                          <p:spTgt spid="268356"/>
                                        </p:tgtEl>
                                        <p:attrNameLst>
                                          <p:attrName>ppt_w</p:attrName>
                                        </p:attrNameLst>
                                      </p:cBhvr>
                                      <p:tavLst>
                                        <p:tav tm="0">
                                          <p:val>
                                            <p:strVal val="4*#ppt_w"/>
                                          </p:val>
                                        </p:tav>
                                        <p:tav tm="100000">
                                          <p:val>
                                            <p:strVal val="#ppt_w"/>
                                          </p:val>
                                        </p:tav>
                                      </p:tavLst>
                                    </p:anim>
                                    <p:anim calcmode="lin" valueType="num">
                                      <p:cBhvr>
                                        <p:cTn id="13" dur="500" fill="hold"/>
                                        <p:tgtEl>
                                          <p:spTgt spid="268356"/>
                                        </p:tgtEl>
                                        <p:attrNameLst>
                                          <p:attrName>ppt_h</p:attrName>
                                        </p:attrNameLst>
                                      </p:cBhvr>
                                      <p:tavLst>
                                        <p:tav tm="0">
                                          <p:val>
                                            <p:strVal val="4*#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268358"/>
                                        </p:tgtEl>
                                        <p:attrNameLst>
                                          <p:attrName>style.visibility</p:attrName>
                                        </p:attrNameLst>
                                      </p:cBhvr>
                                      <p:to>
                                        <p:strVal val="visible"/>
                                      </p:to>
                                    </p:set>
                                    <p:anim calcmode="lin" valueType="num">
                                      <p:cBhvr additive="base">
                                        <p:cTn id="18" dur="500" fill="hold"/>
                                        <p:tgtEl>
                                          <p:spTgt spid="268358"/>
                                        </p:tgtEl>
                                        <p:attrNameLst>
                                          <p:attrName>ppt_x</p:attrName>
                                        </p:attrNameLst>
                                      </p:cBhvr>
                                      <p:tavLst>
                                        <p:tav tm="0">
                                          <p:val>
                                            <p:strVal val="#ppt_x"/>
                                          </p:val>
                                        </p:tav>
                                        <p:tav tm="100000">
                                          <p:val>
                                            <p:strVal val="#ppt_x"/>
                                          </p:val>
                                        </p:tav>
                                      </p:tavLst>
                                    </p:anim>
                                    <p:anim calcmode="lin" valueType="num">
                                      <p:cBhvr additive="base">
                                        <p:cTn id="19" dur="500" fill="hold"/>
                                        <p:tgtEl>
                                          <p:spTgt spid="268358"/>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268358"/>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68355"/>
                                        </p:tgtEl>
                                        <p:attrNameLst>
                                          <p:attrName>style.visibility</p:attrName>
                                        </p:attrNameLst>
                                      </p:cBhvr>
                                      <p:to>
                                        <p:strVal val="visible"/>
                                      </p:to>
                                    </p:set>
                                    <p:animEffect transition="in" filter="dissolve">
                                      <p:cBhvr>
                                        <p:cTn id="24" dur="500"/>
                                        <p:tgtEl>
                                          <p:spTgt spid="268355"/>
                                        </p:tgtEl>
                                      </p:cBhvr>
                                    </p:animEffect>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268361"/>
                                        </p:tgtEl>
                                        <p:attrNameLst>
                                          <p:attrName>style.visibility</p:attrName>
                                        </p:attrNameLst>
                                      </p:cBhvr>
                                      <p:to>
                                        <p:strVal val="visible"/>
                                      </p:to>
                                    </p:set>
                                    <p:anim calcmode="lin" valueType="num">
                                      <p:cBhvr additive="base">
                                        <p:cTn id="28" dur="500" fill="hold"/>
                                        <p:tgtEl>
                                          <p:spTgt spid="268361"/>
                                        </p:tgtEl>
                                        <p:attrNameLst>
                                          <p:attrName>ppt_x</p:attrName>
                                        </p:attrNameLst>
                                      </p:cBhvr>
                                      <p:tavLst>
                                        <p:tav tm="0">
                                          <p:val>
                                            <p:strVal val="#ppt_x"/>
                                          </p:val>
                                        </p:tav>
                                        <p:tav tm="100000">
                                          <p:val>
                                            <p:strVal val="#ppt_x"/>
                                          </p:val>
                                        </p:tav>
                                      </p:tavLst>
                                    </p:anim>
                                    <p:anim calcmode="lin" valueType="num">
                                      <p:cBhvr additive="base">
                                        <p:cTn id="29" dur="500" fill="hold"/>
                                        <p:tgtEl>
                                          <p:spTgt spid="268361"/>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9" presetClass="entr" presetSubtype="0" fill="hold" grpId="0" nodeType="afterEffect">
                                  <p:stCondLst>
                                    <p:cond delay="0"/>
                                  </p:stCondLst>
                                  <p:childTnLst>
                                    <p:set>
                                      <p:cBhvr>
                                        <p:cTn id="32" dur="1" fill="hold">
                                          <p:stCondLst>
                                            <p:cond delay="0"/>
                                          </p:stCondLst>
                                        </p:cTn>
                                        <p:tgtEl>
                                          <p:spTgt spid="268357"/>
                                        </p:tgtEl>
                                        <p:attrNameLst>
                                          <p:attrName>style.visibility</p:attrName>
                                        </p:attrNameLst>
                                      </p:cBhvr>
                                      <p:to>
                                        <p:strVal val="visible"/>
                                      </p:to>
                                    </p:set>
                                    <p:animEffect transition="in" filter="dissolve">
                                      <p:cBhvr>
                                        <p:cTn id="33" dur="500"/>
                                        <p:tgtEl>
                                          <p:spTgt spid="268357"/>
                                        </p:tgtEl>
                                      </p:cBhvr>
                                    </p:animEffect>
                                  </p:childTnLst>
                                </p:cTn>
                              </p:par>
                            </p:childTnLst>
                          </p:cTn>
                        </p:par>
                        <p:par>
                          <p:cTn id="34" fill="hold">
                            <p:stCondLst>
                              <p:cond delay="1500"/>
                            </p:stCondLst>
                            <p:childTnLst>
                              <p:par>
                                <p:cTn id="35" presetID="2" presetClass="entr" presetSubtype="4" fill="hold" grpId="0" nodeType="afterEffect">
                                  <p:stCondLst>
                                    <p:cond delay="0"/>
                                  </p:stCondLst>
                                  <p:childTnLst>
                                    <p:set>
                                      <p:cBhvr>
                                        <p:cTn id="36" dur="1" fill="hold">
                                          <p:stCondLst>
                                            <p:cond delay="0"/>
                                          </p:stCondLst>
                                        </p:cTn>
                                        <p:tgtEl>
                                          <p:spTgt spid="268362"/>
                                        </p:tgtEl>
                                        <p:attrNameLst>
                                          <p:attrName>style.visibility</p:attrName>
                                        </p:attrNameLst>
                                      </p:cBhvr>
                                      <p:to>
                                        <p:strVal val="visible"/>
                                      </p:to>
                                    </p:set>
                                    <p:anim calcmode="lin" valueType="num">
                                      <p:cBhvr additive="base">
                                        <p:cTn id="37" dur="500" fill="hold"/>
                                        <p:tgtEl>
                                          <p:spTgt spid="268362"/>
                                        </p:tgtEl>
                                        <p:attrNameLst>
                                          <p:attrName>ppt_x</p:attrName>
                                        </p:attrNameLst>
                                      </p:cBhvr>
                                      <p:tavLst>
                                        <p:tav tm="0">
                                          <p:val>
                                            <p:strVal val="#ppt_x"/>
                                          </p:val>
                                        </p:tav>
                                        <p:tav tm="100000">
                                          <p:val>
                                            <p:strVal val="#ppt_x"/>
                                          </p:val>
                                        </p:tav>
                                      </p:tavLst>
                                    </p:anim>
                                    <p:anim calcmode="lin" valueType="num">
                                      <p:cBhvr additive="base">
                                        <p:cTn id="38" dur="500" fill="hold"/>
                                        <p:tgtEl>
                                          <p:spTgt spid="26836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268359"/>
                                        </p:tgtEl>
                                        <p:attrNameLst>
                                          <p:attrName>style.visibility</p:attrName>
                                        </p:attrNameLst>
                                      </p:cBhvr>
                                      <p:to>
                                        <p:strVal val="visible"/>
                                      </p:to>
                                    </p:set>
                                    <p:anim calcmode="lin" valueType="num">
                                      <p:cBhvr additive="base">
                                        <p:cTn id="43" dur="500" fill="hold"/>
                                        <p:tgtEl>
                                          <p:spTgt spid="268359"/>
                                        </p:tgtEl>
                                        <p:attrNameLst>
                                          <p:attrName>ppt_x</p:attrName>
                                        </p:attrNameLst>
                                      </p:cBhvr>
                                      <p:tavLst>
                                        <p:tav tm="0">
                                          <p:val>
                                            <p:strVal val="#ppt_x"/>
                                          </p:val>
                                        </p:tav>
                                        <p:tav tm="100000">
                                          <p:val>
                                            <p:strVal val="#ppt_x"/>
                                          </p:val>
                                        </p:tav>
                                      </p:tavLst>
                                    </p:anim>
                                    <p:anim calcmode="lin" valueType="num">
                                      <p:cBhvr additive="base">
                                        <p:cTn id="44" dur="500" fill="hold"/>
                                        <p:tgtEl>
                                          <p:spTgt spid="268359"/>
                                        </p:tgtEl>
                                        <p:attrNameLst>
                                          <p:attrName>ppt_y</p:attrName>
                                        </p:attrNameLst>
                                      </p:cBhvr>
                                      <p:tavLst>
                                        <p:tav tm="0">
                                          <p:val>
                                            <p:strVal val="0-#ppt_h/2"/>
                                          </p:val>
                                        </p:tav>
                                        <p:tav tm="100000">
                                          <p:val>
                                            <p:strVal val="#ppt_y"/>
                                          </p:val>
                                        </p:tav>
                                      </p:tavLst>
                                    </p:anim>
                                  </p:childTnLst>
                                </p:cTn>
                              </p:par>
                            </p:childTnLst>
                          </p:cTn>
                        </p:par>
                        <p:par>
                          <p:cTn id="45" fill="hold">
                            <p:stCondLst>
                              <p:cond delay="500"/>
                            </p:stCondLst>
                            <p:childTnLst>
                              <p:par>
                                <p:cTn id="46" presetID="2" presetClass="entr" presetSubtype="1" fill="hold" grpId="0" nodeType="afterEffect">
                                  <p:stCondLst>
                                    <p:cond delay="0"/>
                                  </p:stCondLst>
                                  <p:childTnLst>
                                    <p:set>
                                      <p:cBhvr>
                                        <p:cTn id="47" dur="1" fill="hold">
                                          <p:stCondLst>
                                            <p:cond delay="0"/>
                                          </p:stCondLst>
                                        </p:cTn>
                                        <p:tgtEl>
                                          <p:spTgt spid="268360"/>
                                        </p:tgtEl>
                                        <p:attrNameLst>
                                          <p:attrName>style.visibility</p:attrName>
                                        </p:attrNameLst>
                                      </p:cBhvr>
                                      <p:to>
                                        <p:strVal val="visible"/>
                                      </p:to>
                                    </p:set>
                                    <p:anim calcmode="lin" valueType="num">
                                      <p:cBhvr additive="base">
                                        <p:cTn id="48" dur="500" fill="hold"/>
                                        <p:tgtEl>
                                          <p:spTgt spid="268360"/>
                                        </p:tgtEl>
                                        <p:attrNameLst>
                                          <p:attrName>ppt_x</p:attrName>
                                        </p:attrNameLst>
                                      </p:cBhvr>
                                      <p:tavLst>
                                        <p:tav tm="0">
                                          <p:val>
                                            <p:strVal val="#ppt_x"/>
                                          </p:val>
                                        </p:tav>
                                        <p:tav tm="100000">
                                          <p:val>
                                            <p:strVal val="#ppt_x"/>
                                          </p:val>
                                        </p:tav>
                                      </p:tavLst>
                                    </p:anim>
                                    <p:anim calcmode="lin" valueType="num">
                                      <p:cBhvr additive="base">
                                        <p:cTn id="49" dur="500" fill="hold"/>
                                        <p:tgtEl>
                                          <p:spTgt spid="2683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354" grpId="0" autoUpdateAnimBg="0"/>
      <p:bldP spid="268355" grpId="0" autoUpdateAnimBg="0"/>
      <p:bldP spid="268356" grpId="0" autoUpdateAnimBg="0"/>
      <p:bldP spid="268357" grpId="0" autoUpdateAnimBg="0"/>
      <p:bldP spid="268358" grpId="0" animBg="1" autoUpdateAnimBg="0"/>
      <p:bldP spid="268359" grpId="0" animBg="1" autoUpdateAnimBg="0"/>
      <p:bldP spid="268360" grpId="0" animBg="1" autoUpdateAnimBg="0"/>
      <p:bldP spid="268361" grpId="0" animBg="1" autoUpdateAnimBg="0"/>
      <p:bldP spid="268362"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1113"/>
          <p:cNvSpPr>
            <a:spLocks noChangeArrowheads="1"/>
          </p:cNvSpPr>
          <p:nvPr/>
        </p:nvSpPr>
        <p:spPr bwMode="auto">
          <a:xfrm>
            <a:off x="3886200" y="4114800"/>
            <a:ext cx="381000" cy="1752600"/>
          </a:xfrm>
          <a:prstGeom prst="rect">
            <a:avLst/>
          </a:prstGeom>
          <a:gradFill rotWithShape="1">
            <a:gsLst>
              <a:gs pos="0">
                <a:srgbClr val="33CC33"/>
              </a:gs>
              <a:gs pos="100000">
                <a:schemeClr val="bg1"/>
              </a:gs>
            </a:gsLst>
            <a:lin ang="5400000" scaled="1"/>
          </a:gradFill>
          <a:ln w="9525">
            <a:noFill/>
            <a:miter lim="800000"/>
            <a:headEnd/>
            <a:tailEnd/>
          </a:ln>
        </p:spPr>
        <p:txBody>
          <a:bodyPr wrap="none" anchor="ctr"/>
          <a:lstStyle/>
          <a:p>
            <a:endParaRPr lang="en-US"/>
          </a:p>
        </p:txBody>
      </p:sp>
      <p:sp>
        <p:nvSpPr>
          <p:cNvPr id="134147" name="Rectangle 1026"/>
          <p:cNvSpPr>
            <a:spLocks noGrp="1" noChangeArrowheads="1"/>
          </p:cNvSpPr>
          <p:nvPr>
            <p:ph type="title"/>
          </p:nvPr>
        </p:nvSpPr>
        <p:spPr/>
        <p:txBody>
          <a:bodyPr/>
          <a:lstStyle/>
          <a:p>
            <a:pPr eaLnBrk="1" hangingPunct="1"/>
            <a:r>
              <a:rPr lang="en-US" smtClean="0"/>
              <a:t>‘Net’ Pressure</a:t>
            </a:r>
          </a:p>
        </p:txBody>
      </p:sp>
      <p:sp>
        <p:nvSpPr>
          <p:cNvPr id="134148" name="Oval 1028"/>
          <p:cNvSpPr>
            <a:spLocks noChangeArrowheads="1"/>
          </p:cNvSpPr>
          <p:nvPr/>
        </p:nvSpPr>
        <p:spPr bwMode="auto">
          <a:xfrm>
            <a:off x="3886200" y="3505200"/>
            <a:ext cx="381000" cy="152400"/>
          </a:xfrm>
          <a:prstGeom prst="ellipse">
            <a:avLst/>
          </a:prstGeom>
          <a:solidFill>
            <a:srgbClr val="C0C0C0">
              <a:alpha val="50195"/>
            </a:srgbClr>
          </a:solidFill>
          <a:ln w="9525">
            <a:solidFill>
              <a:schemeClr val="tx1"/>
            </a:solidFill>
            <a:round/>
            <a:headEnd/>
            <a:tailEnd/>
          </a:ln>
        </p:spPr>
        <p:txBody>
          <a:bodyPr wrap="none" anchor="ctr"/>
          <a:lstStyle/>
          <a:p>
            <a:endParaRPr lang="en-US"/>
          </a:p>
        </p:txBody>
      </p:sp>
      <p:sp>
        <p:nvSpPr>
          <p:cNvPr id="134149" name="Oval 1029"/>
          <p:cNvSpPr>
            <a:spLocks noChangeArrowheads="1"/>
          </p:cNvSpPr>
          <p:nvPr/>
        </p:nvSpPr>
        <p:spPr bwMode="auto">
          <a:xfrm>
            <a:off x="4876800" y="3505200"/>
            <a:ext cx="381000" cy="152400"/>
          </a:xfrm>
          <a:prstGeom prst="ellipse">
            <a:avLst/>
          </a:prstGeom>
          <a:solidFill>
            <a:srgbClr val="C0C0C0">
              <a:alpha val="50195"/>
            </a:srgbClr>
          </a:solidFill>
          <a:ln w="9525">
            <a:solidFill>
              <a:schemeClr val="tx1"/>
            </a:solidFill>
            <a:round/>
            <a:headEnd/>
            <a:tailEnd/>
          </a:ln>
        </p:spPr>
        <p:txBody>
          <a:bodyPr wrap="none" anchor="ctr"/>
          <a:lstStyle/>
          <a:p>
            <a:endParaRPr lang="en-US"/>
          </a:p>
        </p:txBody>
      </p:sp>
      <p:sp>
        <p:nvSpPr>
          <p:cNvPr id="134150" name="Freeform 1030"/>
          <p:cNvSpPr>
            <a:spLocks/>
          </p:cNvSpPr>
          <p:nvPr/>
        </p:nvSpPr>
        <p:spPr bwMode="auto">
          <a:xfrm>
            <a:off x="3881438" y="4141788"/>
            <a:ext cx="7937" cy="1720850"/>
          </a:xfrm>
          <a:custGeom>
            <a:avLst/>
            <a:gdLst>
              <a:gd name="T0" fmla="*/ 0 w 5"/>
              <a:gd name="T1" fmla="*/ 0 h 1084"/>
              <a:gd name="T2" fmla="*/ 7937 w 5"/>
              <a:gd name="T3" fmla="*/ 1720850 h 1084"/>
              <a:gd name="T4" fmla="*/ 0 60000 65536"/>
              <a:gd name="T5" fmla="*/ 0 60000 65536"/>
              <a:gd name="T6" fmla="*/ 0 w 5"/>
              <a:gd name="T7" fmla="*/ 0 h 1084"/>
              <a:gd name="T8" fmla="*/ 5 w 5"/>
              <a:gd name="T9" fmla="*/ 1084 h 1084"/>
            </a:gdLst>
            <a:ahLst/>
            <a:cxnLst>
              <a:cxn ang="T4">
                <a:pos x="T0" y="T1"/>
              </a:cxn>
              <a:cxn ang="T5">
                <a:pos x="T2" y="T3"/>
              </a:cxn>
            </a:cxnLst>
            <a:rect l="T6" t="T7" r="T8" b="T9"/>
            <a:pathLst>
              <a:path w="5" h="1084">
                <a:moveTo>
                  <a:pt x="0" y="0"/>
                </a:moveTo>
                <a:lnTo>
                  <a:pt x="5" y="1084"/>
                </a:lnTo>
              </a:path>
            </a:pathLst>
          </a:custGeom>
          <a:noFill/>
          <a:ln w="9525">
            <a:solidFill>
              <a:schemeClr val="tx1"/>
            </a:solidFill>
            <a:round/>
            <a:headEnd/>
            <a:tailEnd/>
          </a:ln>
        </p:spPr>
        <p:txBody>
          <a:bodyPr/>
          <a:lstStyle/>
          <a:p>
            <a:endParaRPr lang="en-US"/>
          </a:p>
        </p:txBody>
      </p:sp>
      <p:sp>
        <p:nvSpPr>
          <p:cNvPr id="134151" name="Freeform 1031"/>
          <p:cNvSpPr>
            <a:spLocks/>
          </p:cNvSpPr>
          <p:nvPr/>
        </p:nvSpPr>
        <p:spPr bwMode="auto">
          <a:xfrm>
            <a:off x="4265613" y="3581400"/>
            <a:ext cx="1587" cy="2300288"/>
          </a:xfrm>
          <a:custGeom>
            <a:avLst/>
            <a:gdLst>
              <a:gd name="T0" fmla="*/ 1587 w 1"/>
              <a:gd name="T1" fmla="*/ 0 h 1449"/>
              <a:gd name="T2" fmla="*/ 0 w 1"/>
              <a:gd name="T3" fmla="*/ 2300288 h 1449"/>
              <a:gd name="T4" fmla="*/ 0 60000 65536"/>
              <a:gd name="T5" fmla="*/ 0 60000 65536"/>
              <a:gd name="T6" fmla="*/ 0 w 1"/>
              <a:gd name="T7" fmla="*/ 0 h 1449"/>
              <a:gd name="T8" fmla="*/ 1 w 1"/>
              <a:gd name="T9" fmla="*/ 1449 h 1449"/>
            </a:gdLst>
            <a:ahLst/>
            <a:cxnLst>
              <a:cxn ang="T4">
                <a:pos x="T0" y="T1"/>
              </a:cxn>
              <a:cxn ang="T5">
                <a:pos x="T2" y="T3"/>
              </a:cxn>
            </a:cxnLst>
            <a:rect l="T6" t="T7" r="T8" b="T9"/>
            <a:pathLst>
              <a:path w="1" h="1449">
                <a:moveTo>
                  <a:pt x="1" y="0"/>
                </a:moveTo>
                <a:lnTo>
                  <a:pt x="0" y="1449"/>
                </a:lnTo>
              </a:path>
            </a:pathLst>
          </a:custGeom>
          <a:noFill/>
          <a:ln w="9525">
            <a:solidFill>
              <a:schemeClr val="tx1"/>
            </a:solidFill>
            <a:round/>
            <a:headEnd/>
            <a:tailEnd/>
          </a:ln>
        </p:spPr>
        <p:txBody>
          <a:bodyPr/>
          <a:lstStyle/>
          <a:p>
            <a:endParaRPr lang="en-US"/>
          </a:p>
        </p:txBody>
      </p:sp>
      <p:sp>
        <p:nvSpPr>
          <p:cNvPr id="134152" name="Freeform 1032"/>
          <p:cNvSpPr>
            <a:spLocks/>
          </p:cNvSpPr>
          <p:nvPr/>
        </p:nvSpPr>
        <p:spPr bwMode="auto">
          <a:xfrm>
            <a:off x="4876800" y="3581400"/>
            <a:ext cx="1588" cy="2309813"/>
          </a:xfrm>
          <a:custGeom>
            <a:avLst/>
            <a:gdLst>
              <a:gd name="T0" fmla="*/ 0 w 1"/>
              <a:gd name="T1" fmla="*/ 0 h 1455"/>
              <a:gd name="T2" fmla="*/ 0 w 1"/>
              <a:gd name="T3" fmla="*/ 2309813 h 1455"/>
              <a:gd name="T4" fmla="*/ 0 60000 65536"/>
              <a:gd name="T5" fmla="*/ 0 60000 65536"/>
              <a:gd name="T6" fmla="*/ 0 w 1"/>
              <a:gd name="T7" fmla="*/ 0 h 1455"/>
              <a:gd name="T8" fmla="*/ 1 w 1"/>
              <a:gd name="T9" fmla="*/ 1455 h 1455"/>
            </a:gdLst>
            <a:ahLst/>
            <a:cxnLst>
              <a:cxn ang="T4">
                <a:pos x="T0" y="T1"/>
              </a:cxn>
              <a:cxn ang="T5">
                <a:pos x="T2" y="T3"/>
              </a:cxn>
            </a:cxnLst>
            <a:rect l="T6" t="T7" r="T8" b="T9"/>
            <a:pathLst>
              <a:path w="1" h="1455">
                <a:moveTo>
                  <a:pt x="0" y="0"/>
                </a:moveTo>
                <a:lnTo>
                  <a:pt x="0" y="1455"/>
                </a:lnTo>
              </a:path>
            </a:pathLst>
          </a:custGeom>
          <a:noFill/>
          <a:ln w="9525">
            <a:solidFill>
              <a:schemeClr val="tx1"/>
            </a:solidFill>
            <a:round/>
            <a:headEnd/>
            <a:tailEnd/>
          </a:ln>
        </p:spPr>
        <p:txBody>
          <a:bodyPr/>
          <a:lstStyle/>
          <a:p>
            <a:endParaRPr lang="en-US"/>
          </a:p>
        </p:txBody>
      </p:sp>
      <p:sp>
        <p:nvSpPr>
          <p:cNvPr id="134153" name="Freeform 1033"/>
          <p:cNvSpPr>
            <a:spLocks/>
          </p:cNvSpPr>
          <p:nvPr/>
        </p:nvSpPr>
        <p:spPr bwMode="auto">
          <a:xfrm>
            <a:off x="5257800" y="3581400"/>
            <a:ext cx="1588" cy="2281238"/>
          </a:xfrm>
          <a:custGeom>
            <a:avLst/>
            <a:gdLst>
              <a:gd name="T0" fmla="*/ 0 w 1"/>
              <a:gd name="T1" fmla="*/ 0 h 1437"/>
              <a:gd name="T2" fmla="*/ 0 w 1"/>
              <a:gd name="T3" fmla="*/ 2281238 h 1437"/>
              <a:gd name="T4" fmla="*/ 0 60000 65536"/>
              <a:gd name="T5" fmla="*/ 0 60000 65536"/>
              <a:gd name="T6" fmla="*/ 0 w 1"/>
              <a:gd name="T7" fmla="*/ 0 h 1437"/>
              <a:gd name="T8" fmla="*/ 1 w 1"/>
              <a:gd name="T9" fmla="*/ 1437 h 1437"/>
            </a:gdLst>
            <a:ahLst/>
            <a:cxnLst>
              <a:cxn ang="T4">
                <a:pos x="T0" y="T1"/>
              </a:cxn>
              <a:cxn ang="T5">
                <a:pos x="T2" y="T3"/>
              </a:cxn>
            </a:cxnLst>
            <a:rect l="T6" t="T7" r="T8" b="T9"/>
            <a:pathLst>
              <a:path w="1" h="1437">
                <a:moveTo>
                  <a:pt x="0" y="0"/>
                </a:moveTo>
                <a:lnTo>
                  <a:pt x="0" y="1437"/>
                </a:lnTo>
              </a:path>
            </a:pathLst>
          </a:custGeom>
          <a:noFill/>
          <a:ln w="9525">
            <a:solidFill>
              <a:schemeClr val="tx1"/>
            </a:solidFill>
            <a:round/>
            <a:headEnd/>
            <a:tailEnd/>
          </a:ln>
        </p:spPr>
        <p:txBody>
          <a:bodyPr/>
          <a:lstStyle/>
          <a:p>
            <a:endParaRPr lang="en-US"/>
          </a:p>
        </p:txBody>
      </p:sp>
      <p:sp>
        <p:nvSpPr>
          <p:cNvPr id="134154" name="Arc 1034"/>
          <p:cNvSpPr>
            <a:spLocks/>
          </p:cNvSpPr>
          <p:nvPr/>
        </p:nvSpPr>
        <p:spPr bwMode="auto">
          <a:xfrm flipV="1">
            <a:off x="3886200" y="5791200"/>
            <a:ext cx="1371600" cy="685800"/>
          </a:xfrm>
          <a:custGeom>
            <a:avLst/>
            <a:gdLst>
              <a:gd name="T0" fmla="*/ 0 w 43044"/>
              <a:gd name="T1" fmla="*/ 19757010 h 21600"/>
              <a:gd name="T2" fmla="*/ 43706128 w 43044"/>
              <a:gd name="T3" fmla="*/ 20108831 h 21600"/>
              <a:gd name="T4" fmla="*/ 21837832 w 43044"/>
              <a:gd name="T5" fmla="*/ 21774150 h 21600"/>
              <a:gd name="T6" fmla="*/ 0 60000 65536"/>
              <a:gd name="T7" fmla="*/ 0 60000 65536"/>
              <a:gd name="T8" fmla="*/ 0 60000 65536"/>
              <a:gd name="T9" fmla="*/ 0 w 43044"/>
              <a:gd name="T10" fmla="*/ 0 h 21600"/>
              <a:gd name="T11" fmla="*/ 43044 w 43044"/>
              <a:gd name="T12" fmla="*/ 21600 h 21600"/>
            </a:gdLst>
            <a:ahLst/>
            <a:cxnLst>
              <a:cxn ang="T6">
                <a:pos x="T0" y="T1"/>
              </a:cxn>
              <a:cxn ang="T7">
                <a:pos x="T2" y="T3"/>
              </a:cxn>
              <a:cxn ang="T8">
                <a:pos x="T4" y="T5"/>
              </a:cxn>
            </a:cxnLst>
            <a:rect l="T9" t="T10" r="T11" b="T12"/>
            <a:pathLst>
              <a:path w="43044" h="21600" fill="none" extrusionOk="0">
                <a:moveTo>
                  <a:pt x="-1" y="19598"/>
                </a:moveTo>
                <a:cubicBezTo>
                  <a:pt x="1033" y="8492"/>
                  <a:pt x="10352" y="-1"/>
                  <a:pt x="21507" y="0"/>
                </a:cubicBezTo>
                <a:cubicBezTo>
                  <a:pt x="32795" y="0"/>
                  <a:pt x="42180" y="8692"/>
                  <a:pt x="43043" y="19948"/>
                </a:cubicBezTo>
              </a:path>
              <a:path w="43044" h="21600" stroke="0" extrusionOk="0">
                <a:moveTo>
                  <a:pt x="-1" y="19598"/>
                </a:moveTo>
                <a:cubicBezTo>
                  <a:pt x="1033" y="8492"/>
                  <a:pt x="10352" y="-1"/>
                  <a:pt x="21507" y="0"/>
                </a:cubicBezTo>
                <a:cubicBezTo>
                  <a:pt x="32795" y="0"/>
                  <a:pt x="42180" y="8692"/>
                  <a:pt x="43043" y="19948"/>
                </a:cubicBezTo>
                <a:lnTo>
                  <a:pt x="21507" y="21600"/>
                </a:lnTo>
                <a:close/>
              </a:path>
            </a:pathLst>
          </a:custGeom>
          <a:noFill/>
          <a:ln w="9525">
            <a:solidFill>
              <a:schemeClr val="tx1"/>
            </a:solidFill>
            <a:round/>
            <a:headEnd/>
            <a:tailEnd/>
          </a:ln>
        </p:spPr>
        <p:txBody>
          <a:bodyPr wrap="none" anchor="ctr"/>
          <a:lstStyle/>
          <a:p>
            <a:endParaRPr lang="en-US"/>
          </a:p>
        </p:txBody>
      </p:sp>
      <p:sp>
        <p:nvSpPr>
          <p:cNvPr id="134155" name="Arc 1035"/>
          <p:cNvSpPr>
            <a:spLocks/>
          </p:cNvSpPr>
          <p:nvPr/>
        </p:nvSpPr>
        <p:spPr bwMode="auto">
          <a:xfrm flipV="1">
            <a:off x="4267200" y="5867400"/>
            <a:ext cx="609600" cy="228600"/>
          </a:xfrm>
          <a:custGeom>
            <a:avLst/>
            <a:gdLst>
              <a:gd name="T0" fmla="*/ 0 w 43044"/>
              <a:gd name="T1" fmla="*/ 2195227 h 21600"/>
              <a:gd name="T2" fmla="*/ 8633310 w 43044"/>
              <a:gd name="T3" fmla="*/ 2234311 h 21600"/>
              <a:gd name="T4" fmla="*/ 4313652 w 43044"/>
              <a:gd name="T5" fmla="*/ 2419350 h 21600"/>
              <a:gd name="T6" fmla="*/ 0 60000 65536"/>
              <a:gd name="T7" fmla="*/ 0 60000 65536"/>
              <a:gd name="T8" fmla="*/ 0 60000 65536"/>
              <a:gd name="T9" fmla="*/ 0 w 43044"/>
              <a:gd name="T10" fmla="*/ 0 h 21600"/>
              <a:gd name="T11" fmla="*/ 43044 w 43044"/>
              <a:gd name="T12" fmla="*/ 21600 h 21600"/>
            </a:gdLst>
            <a:ahLst/>
            <a:cxnLst>
              <a:cxn ang="T6">
                <a:pos x="T0" y="T1"/>
              </a:cxn>
              <a:cxn ang="T7">
                <a:pos x="T2" y="T3"/>
              </a:cxn>
              <a:cxn ang="T8">
                <a:pos x="T4" y="T5"/>
              </a:cxn>
            </a:cxnLst>
            <a:rect l="T9" t="T10" r="T11" b="T12"/>
            <a:pathLst>
              <a:path w="43044" h="21600" fill="none" extrusionOk="0">
                <a:moveTo>
                  <a:pt x="-1" y="19598"/>
                </a:moveTo>
                <a:cubicBezTo>
                  <a:pt x="1033" y="8492"/>
                  <a:pt x="10352" y="-1"/>
                  <a:pt x="21507" y="0"/>
                </a:cubicBezTo>
                <a:cubicBezTo>
                  <a:pt x="32795" y="0"/>
                  <a:pt x="42180" y="8692"/>
                  <a:pt x="43043" y="19948"/>
                </a:cubicBezTo>
              </a:path>
              <a:path w="43044" h="21600" stroke="0" extrusionOk="0">
                <a:moveTo>
                  <a:pt x="-1" y="19598"/>
                </a:moveTo>
                <a:cubicBezTo>
                  <a:pt x="1033" y="8492"/>
                  <a:pt x="10352" y="-1"/>
                  <a:pt x="21507" y="0"/>
                </a:cubicBezTo>
                <a:cubicBezTo>
                  <a:pt x="32795" y="0"/>
                  <a:pt x="42180" y="8692"/>
                  <a:pt x="43043" y="19948"/>
                </a:cubicBezTo>
                <a:lnTo>
                  <a:pt x="21507" y="21600"/>
                </a:lnTo>
                <a:close/>
              </a:path>
            </a:pathLst>
          </a:custGeom>
          <a:noFill/>
          <a:ln w="9525">
            <a:solidFill>
              <a:schemeClr val="tx1"/>
            </a:solidFill>
            <a:round/>
            <a:headEnd/>
            <a:tailEnd/>
          </a:ln>
        </p:spPr>
        <p:txBody>
          <a:bodyPr wrap="none" anchor="ctr"/>
          <a:lstStyle/>
          <a:p>
            <a:endParaRPr lang="en-US"/>
          </a:p>
        </p:txBody>
      </p:sp>
      <p:sp>
        <p:nvSpPr>
          <p:cNvPr id="134156" name="Oval 1036"/>
          <p:cNvSpPr>
            <a:spLocks noChangeArrowheads="1"/>
          </p:cNvSpPr>
          <p:nvPr/>
        </p:nvSpPr>
        <p:spPr bwMode="auto">
          <a:xfrm>
            <a:off x="685800" y="3505200"/>
            <a:ext cx="2209800" cy="2286000"/>
          </a:xfrm>
          <a:prstGeom prst="ellipse">
            <a:avLst/>
          </a:prstGeom>
          <a:noFill/>
          <a:ln w="9525">
            <a:solidFill>
              <a:schemeClr val="tx1"/>
            </a:solidFill>
            <a:round/>
            <a:headEnd/>
            <a:tailEnd/>
          </a:ln>
        </p:spPr>
        <p:txBody>
          <a:bodyPr wrap="none" anchor="ctr"/>
          <a:lstStyle/>
          <a:p>
            <a:endParaRPr lang="en-US"/>
          </a:p>
        </p:txBody>
      </p:sp>
      <p:sp>
        <p:nvSpPr>
          <p:cNvPr id="134157" name="Oval 1037"/>
          <p:cNvSpPr>
            <a:spLocks noChangeArrowheads="1"/>
          </p:cNvSpPr>
          <p:nvPr/>
        </p:nvSpPr>
        <p:spPr bwMode="auto">
          <a:xfrm>
            <a:off x="6172200" y="3505200"/>
            <a:ext cx="2209800" cy="2286000"/>
          </a:xfrm>
          <a:prstGeom prst="ellipse">
            <a:avLst/>
          </a:prstGeom>
          <a:noFill/>
          <a:ln w="9525">
            <a:solidFill>
              <a:schemeClr val="tx1"/>
            </a:solidFill>
            <a:round/>
            <a:headEnd/>
            <a:tailEnd/>
          </a:ln>
        </p:spPr>
        <p:txBody>
          <a:bodyPr wrap="none" anchor="ctr"/>
          <a:lstStyle/>
          <a:p>
            <a:endParaRPr lang="en-US"/>
          </a:p>
        </p:txBody>
      </p:sp>
      <p:sp>
        <p:nvSpPr>
          <p:cNvPr id="134158" name="Line 1038"/>
          <p:cNvSpPr>
            <a:spLocks noChangeShapeType="1"/>
          </p:cNvSpPr>
          <p:nvPr/>
        </p:nvSpPr>
        <p:spPr bwMode="auto">
          <a:xfrm>
            <a:off x="3886200" y="4114800"/>
            <a:ext cx="381000" cy="0"/>
          </a:xfrm>
          <a:prstGeom prst="line">
            <a:avLst/>
          </a:prstGeom>
          <a:noFill/>
          <a:ln w="9525">
            <a:solidFill>
              <a:schemeClr val="tx1"/>
            </a:solidFill>
            <a:round/>
            <a:headEnd/>
            <a:tailEnd/>
          </a:ln>
        </p:spPr>
        <p:txBody>
          <a:bodyPr/>
          <a:lstStyle/>
          <a:p>
            <a:endParaRPr lang="en-US"/>
          </a:p>
        </p:txBody>
      </p:sp>
      <p:sp>
        <p:nvSpPr>
          <p:cNvPr id="134159" name="Line 1039"/>
          <p:cNvSpPr>
            <a:spLocks noChangeShapeType="1"/>
          </p:cNvSpPr>
          <p:nvPr/>
        </p:nvSpPr>
        <p:spPr bwMode="auto">
          <a:xfrm>
            <a:off x="4876800" y="4572000"/>
            <a:ext cx="381000" cy="0"/>
          </a:xfrm>
          <a:prstGeom prst="line">
            <a:avLst/>
          </a:prstGeom>
          <a:noFill/>
          <a:ln w="9525">
            <a:solidFill>
              <a:schemeClr val="tx1"/>
            </a:solidFill>
            <a:round/>
            <a:headEnd/>
            <a:tailEnd/>
          </a:ln>
        </p:spPr>
        <p:txBody>
          <a:bodyPr/>
          <a:lstStyle/>
          <a:p>
            <a:endParaRPr lang="en-US"/>
          </a:p>
        </p:txBody>
      </p:sp>
      <p:sp>
        <p:nvSpPr>
          <p:cNvPr id="134160" name="Freeform 1041"/>
          <p:cNvSpPr>
            <a:spLocks/>
          </p:cNvSpPr>
          <p:nvPr/>
        </p:nvSpPr>
        <p:spPr bwMode="auto">
          <a:xfrm>
            <a:off x="2122488" y="3560763"/>
            <a:ext cx="1992312" cy="554037"/>
          </a:xfrm>
          <a:custGeom>
            <a:avLst/>
            <a:gdLst>
              <a:gd name="T0" fmla="*/ 1992312 w 1255"/>
              <a:gd name="T1" fmla="*/ 554037 h 349"/>
              <a:gd name="T2" fmla="*/ 0 w 1255"/>
              <a:gd name="T3" fmla="*/ 0 h 349"/>
              <a:gd name="T4" fmla="*/ 0 60000 65536"/>
              <a:gd name="T5" fmla="*/ 0 60000 65536"/>
              <a:gd name="T6" fmla="*/ 0 w 1255"/>
              <a:gd name="T7" fmla="*/ 0 h 349"/>
              <a:gd name="T8" fmla="*/ 1255 w 1255"/>
              <a:gd name="T9" fmla="*/ 349 h 349"/>
            </a:gdLst>
            <a:ahLst/>
            <a:cxnLst>
              <a:cxn ang="T4">
                <a:pos x="T0" y="T1"/>
              </a:cxn>
              <a:cxn ang="T5">
                <a:pos x="T2" y="T3"/>
              </a:cxn>
            </a:cxnLst>
            <a:rect l="T6" t="T7" r="T8" b="T9"/>
            <a:pathLst>
              <a:path w="1255" h="349">
                <a:moveTo>
                  <a:pt x="1255" y="349"/>
                </a:moveTo>
                <a:lnTo>
                  <a:pt x="0" y="0"/>
                </a:lnTo>
              </a:path>
            </a:pathLst>
          </a:custGeom>
          <a:noFill/>
          <a:ln w="9525">
            <a:solidFill>
              <a:schemeClr val="tx1"/>
            </a:solidFill>
            <a:round/>
            <a:headEnd/>
            <a:tailEnd/>
          </a:ln>
        </p:spPr>
        <p:txBody>
          <a:bodyPr/>
          <a:lstStyle/>
          <a:p>
            <a:endParaRPr lang="en-US"/>
          </a:p>
        </p:txBody>
      </p:sp>
      <p:sp>
        <p:nvSpPr>
          <p:cNvPr id="134161" name="Freeform 1042"/>
          <p:cNvSpPr>
            <a:spLocks/>
          </p:cNvSpPr>
          <p:nvPr/>
        </p:nvSpPr>
        <p:spPr bwMode="auto">
          <a:xfrm>
            <a:off x="2522538" y="4114800"/>
            <a:ext cx="1592262" cy="1390650"/>
          </a:xfrm>
          <a:custGeom>
            <a:avLst/>
            <a:gdLst>
              <a:gd name="T0" fmla="*/ 1592262 w 1003"/>
              <a:gd name="T1" fmla="*/ 0 h 876"/>
              <a:gd name="T2" fmla="*/ 0 w 1003"/>
              <a:gd name="T3" fmla="*/ 1390650 h 876"/>
              <a:gd name="T4" fmla="*/ 0 60000 65536"/>
              <a:gd name="T5" fmla="*/ 0 60000 65536"/>
              <a:gd name="T6" fmla="*/ 0 w 1003"/>
              <a:gd name="T7" fmla="*/ 0 h 876"/>
              <a:gd name="T8" fmla="*/ 1003 w 1003"/>
              <a:gd name="T9" fmla="*/ 876 h 876"/>
            </a:gdLst>
            <a:ahLst/>
            <a:cxnLst>
              <a:cxn ang="T4">
                <a:pos x="T0" y="T1"/>
              </a:cxn>
              <a:cxn ang="T5">
                <a:pos x="T2" y="T3"/>
              </a:cxn>
            </a:cxnLst>
            <a:rect l="T6" t="T7" r="T8" b="T9"/>
            <a:pathLst>
              <a:path w="1003" h="876">
                <a:moveTo>
                  <a:pt x="1003" y="0"/>
                </a:moveTo>
                <a:lnTo>
                  <a:pt x="0" y="876"/>
                </a:lnTo>
              </a:path>
            </a:pathLst>
          </a:custGeom>
          <a:noFill/>
          <a:ln w="9525">
            <a:solidFill>
              <a:schemeClr val="tx1"/>
            </a:solidFill>
            <a:round/>
            <a:headEnd/>
            <a:tailEnd/>
          </a:ln>
        </p:spPr>
        <p:txBody>
          <a:bodyPr/>
          <a:lstStyle/>
          <a:p>
            <a:endParaRPr lang="en-US"/>
          </a:p>
        </p:txBody>
      </p:sp>
      <p:sp>
        <p:nvSpPr>
          <p:cNvPr id="134162" name="Freeform 1043"/>
          <p:cNvSpPr>
            <a:spLocks/>
          </p:cNvSpPr>
          <p:nvPr/>
        </p:nvSpPr>
        <p:spPr bwMode="auto">
          <a:xfrm>
            <a:off x="5105400" y="3632200"/>
            <a:ext cx="1665288" cy="939800"/>
          </a:xfrm>
          <a:custGeom>
            <a:avLst/>
            <a:gdLst>
              <a:gd name="T0" fmla="*/ 0 w 1049"/>
              <a:gd name="T1" fmla="*/ 939800 h 592"/>
              <a:gd name="T2" fmla="*/ 1665288 w 1049"/>
              <a:gd name="T3" fmla="*/ 0 h 592"/>
              <a:gd name="T4" fmla="*/ 0 60000 65536"/>
              <a:gd name="T5" fmla="*/ 0 60000 65536"/>
              <a:gd name="T6" fmla="*/ 0 w 1049"/>
              <a:gd name="T7" fmla="*/ 0 h 592"/>
              <a:gd name="T8" fmla="*/ 1049 w 1049"/>
              <a:gd name="T9" fmla="*/ 592 h 592"/>
            </a:gdLst>
            <a:ahLst/>
            <a:cxnLst>
              <a:cxn ang="T4">
                <a:pos x="T0" y="T1"/>
              </a:cxn>
              <a:cxn ang="T5">
                <a:pos x="T2" y="T3"/>
              </a:cxn>
            </a:cxnLst>
            <a:rect l="T6" t="T7" r="T8" b="T9"/>
            <a:pathLst>
              <a:path w="1049" h="592">
                <a:moveTo>
                  <a:pt x="0" y="592"/>
                </a:moveTo>
                <a:lnTo>
                  <a:pt x="1049" y="0"/>
                </a:lnTo>
              </a:path>
            </a:pathLst>
          </a:custGeom>
          <a:noFill/>
          <a:ln w="9525">
            <a:solidFill>
              <a:schemeClr val="tx1"/>
            </a:solidFill>
            <a:round/>
            <a:headEnd/>
            <a:tailEnd/>
          </a:ln>
        </p:spPr>
        <p:txBody>
          <a:bodyPr/>
          <a:lstStyle/>
          <a:p>
            <a:endParaRPr lang="en-US"/>
          </a:p>
        </p:txBody>
      </p:sp>
      <p:sp>
        <p:nvSpPr>
          <p:cNvPr id="134163" name="Freeform 1044"/>
          <p:cNvSpPr>
            <a:spLocks/>
          </p:cNvSpPr>
          <p:nvPr/>
        </p:nvSpPr>
        <p:spPr bwMode="auto">
          <a:xfrm>
            <a:off x="5105400" y="4572000"/>
            <a:ext cx="1614488" cy="1065213"/>
          </a:xfrm>
          <a:custGeom>
            <a:avLst/>
            <a:gdLst>
              <a:gd name="T0" fmla="*/ 0 w 1017"/>
              <a:gd name="T1" fmla="*/ 0 h 671"/>
              <a:gd name="T2" fmla="*/ 1614488 w 1017"/>
              <a:gd name="T3" fmla="*/ 1065213 h 671"/>
              <a:gd name="T4" fmla="*/ 0 60000 65536"/>
              <a:gd name="T5" fmla="*/ 0 60000 65536"/>
              <a:gd name="T6" fmla="*/ 0 w 1017"/>
              <a:gd name="T7" fmla="*/ 0 h 671"/>
              <a:gd name="T8" fmla="*/ 1017 w 1017"/>
              <a:gd name="T9" fmla="*/ 671 h 671"/>
            </a:gdLst>
            <a:ahLst/>
            <a:cxnLst>
              <a:cxn ang="T4">
                <a:pos x="T0" y="T1"/>
              </a:cxn>
              <a:cxn ang="T5">
                <a:pos x="T2" y="T3"/>
              </a:cxn>
            </a:cxnLst>
            <a:rect l="T6" t="T7" r="T8" b="T9"/>
            <a:pathLst>
              <a:path w="1017" h="671">
                <a:moveTo>
                  <a:pt x="0" y="0"/>
                </a:moveTo>
                <a:lnTo>
                  <a:pt x="1017" y="671"/>
                </a:lnTo>
              </a:path>
            </a:pathLst>
          </a:custGeom>
          <a:noFill/>
          <a:ln w="9525">
            <a:solidFill>
              <a:schemeClr val="tx1"/>
            </a:solidFill>
            <a:round/>
            <a:headEnd/>
            <a:tailEnd/>
          </a:ln>
        </p:spPr>
        <p:txBody>
          <a:bodyPr/>
          <a:lstStyle/>
          <a:p>
            <a:endParaRPr lang="en-US"/>
          </a:p>
        </p:txBody>
      </p:sp>
      <p:sp>
        <p:nvSpPr>
          <p:cNvPr id="134164" name="Freeform 1045"/>
          <p:cNvSpPr>
            <a:spLocks/>
          </p:cNvSpPr>
          <p:nvPr/>
        </p:nvSpPr>
        <p:spPr bwMode="auto">
          <a:xfrm>
            <a:off x="6237288" y="5027613"/>
            <a:ext cx="2078037" cy="1587"/>
          </a:xfrm>
          <a:custGeom>
            <a:avLst/>
            <a:gdLst>
              <a:gd name="T0" fmla="*/ 0 w 1309"/>
              <a:gd name="T1" fmla="*/ 0 h 1"/>
              <a:gd name="T2" fmla="*/ 2078037 w 1309"/>
              <a:gd name="T3" fmla="*/ 1587 h 1"/>
              <a:gd name="T4" fmla="*/ 0 60000 65536"/>
              <a:gd name="T5" fmla="*/ 0 60000 65536"/>
              <a:gd name="T6" fmla="*/ 0 w 1309"/>
              <a:gd name="T7" fmla="*/ 0 h 1"/>
              <a:gd name="T8" fmla="*/ 1309 w 1309"/>
              <a:gd name="T9" fmla="*/ 1 h 1"/>
            </a:gdLst>
            <a:ahLst/>
            <a:cxnLst>
              <a:cxn ang="T4">
                <a:pos x="T0" y="T1"/>
              </a:cxn>
              <a:cxn ang="T5">
                <a:pos x="T2" y="T3"/>
              </a:cxn>
            </a:cxnLst>
            <a:rect l="T6" t="T7" r="T8" b="T9"/>
            <a:pathLst>
              <a:path w="1309" h="1">
                <a:moveTo>
                  <a:pt x="0" y="0"/>
                </a:moveTo>
                <a:lnTo>
                  <a:pt x="1309" y="1"/>
                </a:lnTo>
              </a:path>
            </a:pathLst>
          </a:custGeom>
          <a:noFill/>
          <a:ln w="9525">
            <a:solidFill>
              <a:schemeClr val="tx1"/>
            </a:solidFill>
            <a:round/>
            <a:headEnd/>
            <a:tailEnd/>
          </a:ln>
        </p:spPr>
        <p:txBody>
          <a:bodyPr/>
          <a:lstStyle/>
          <a:p>
            <a:endParaRPr lang="en-US"/>
          </a:p>
        </p:txBody>
      </p:sp>
      <p:sp>
        <p:nvSpPr>
          <p:cNvPr id="134165" name="Freeform 1046"/>
          <p:cNvSpPr>
            <a:spLocks/>
          </p:cNvSpPr>
          <p:nvPr/>
        </p:nvSpPr>
        <p:spPr bwMode="auto">
          <a:xfrm>
            <a:off x="747713" y="5027613"/>
            <a:ext cx="2084387" cy="1587"/>
          </a:xfrm>
          <a:custGeom>
            <a:avLst/>
            <a:gdLst>
              <a:gd name="T0" fmla="*/ 0 w 1313"/>
              <a:gd name="T1" fmla="*/ 0 h 1"/>
              <a:gd name="T2" fmla="*/ 2084387 w 1313"/>
              <a:gd name="T3" fmla="*/ 0 h 1"/>
              <a:gd name="T4" fmla="*/ 0 60000 65536"/>
              <a:gd name="T5" fmla="*/ 0 60000 65536"/>
              <a:gd name="T6" fmla="*/ 0 w 1313"/>
              <a:gd name="T7" fmla="*/ 0 h 1"/>
              <a:gd name="T8" fmla="*/ 1313 w 1313"/>
              <a:gd name="T9" fmla="*/ 1 h 1"/>
            </a:gdLst>
            <a:ahLst/>
            <a:cxnLst>
              <a:cxn ang="T4">
                <a:pos x="T0" y="T1"/>
              </a:cxn>
              <a:cxn ang="T5">
                <a:pos x="T2" y="T3"/>
              </a:cxn>
            </a:cxnLst>
            <a:rect l="T6" t="T7" r="T8" b="T9"/>
            <a:pathLst>
              <a:path w="1313" h="1">
                <a:moveTo>
                  <a:pt x="0" y="0"/>
                </a:moveTo>
                <a:lnTo>
                  <a:pt x="1313" y="0"/>
                </a:lnTo>
              </a:path>
            </a:pathLst>
          </a:custGeom>
          <a:noFill/>
          <a:ln w="9525">
            <a:solidFill>
              <a:schemeClr val="tx1"/>
            </a:solidFill>
            <a:round/>
            <a:headEnd/>
            <a:tailEnd/>
          </a:ln>
        </p:spPr>
        <p:txBody>
          <a:bodyPr/>
          <a:lstStyle/>
          <a:p>
            <a:endParaRPr lang="en-US"/>
          </a:p>
        </p:txBody>
      </p:sp>
      <p:sp>
        <p:nvSpPr>
          <p:cNvPr id="134166" name="Oval 1047"/>
          <p:cNvSpPr>
            <a:spLocks noChangeArrowheads="1"/>
          </p:cNvSpPr>
          <p:nvPr/>
        </p:nvSpPr>
        <p:spPr bwMode="auto">
          <a:xfrm>
            <a:off x="1066800" y="42672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4167" name="Line 1048"/>
          <p:cNvSpPr>
            <a:spLocks noChangeShapeType="1"/>
          </p:cNvSpPr>
          <p:nvPr/>
        </p:nvSpPr>
        <p:spPr bwMode="auto">
          <a:xfrm flipV="1">
            <a:off x="1143000" y="4038600"/>
            <a:ext cx="152400" cy="228600"/>
          </a:xfrm>
          <a:prstGeom prst="line">
            <a:avLst/>
          </a:prstGeom>
          <a:noFill/>
          <a:ln w="9525">
            <a:solidFill>
              <a:schemeClr val="tx1"/>
            </a:solidFill>
            <a:round/>
            <a:headEnd/>
            <a:tailEnd type="triangle" w="med" len="med"/>
          </a:ln>
        </p:spPr>
        <p:txBody>
          <a:bodyPr/>
          <a:lstStyle/>
          <a:p>
            <a:endParaRPr lang="en-US"/>
          </a:p>
        </p:txBody>
      </p:sp>
      <p:sp>
        <p:nvSpPr>
          <p:cNvPr id="134168" name="Oval 1049"/>
          <p:cNvSpPr>
            <a:spLocks noChangeArrowheads="1"/>
          </p:cNvSpPr>
          <p:nvPr/>
        </p:nvSpPr>
        <p:spPr bwMode="auto">
          <a:xfrm rot="6598987">
            <a:off x="1905000" y="41148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4169" name="Line 1050"/>
          <p:cNvSpPr>
            <a:spLocks noChangeShapeType="1"/>
          </p:cNvSpPr>
          <p:nvPr/>
        </p:nvSpPr>
        <p:spPr bwMode="auto">
          <a:xfrm rot="6590442" flipV="1">
            <a:off x="1981200" y="4191000"/>
            <a:ext cx="152400" cy="228600"/>
          </a:xfrm>
          <a:prstGeom prst="line">
            <a:avLst/>
          </a:prstGeom>
          <a:noFill/>
          <a:ln w="9525">
            <a:solidFill>
              <a:schemeClr val="tx1"/>
            </a:solidFill>
            <a:round/>
            <a:headEnd/>
            <a:tailEnd type="triangle" w="med" len="med"/>
          </a:ln>
        </p:spPr>
        <p:txBody>
          <a:bodyPr/>
          <a:lstStyle/>
          <a:p>
            <a:endParaRPr lang="en-US"/>
          </a:p>
        </p:txBody>
      </p:sp>
      <p:sp>
        <p:nvSpPr>
          <p:cNvPr id="134170" name="Oval 1051"/>
          <p:cNvSpPr>
            <a:spLocks noChangeArrowheads="1"/>
          </p:cNvSpPr>
          <p:nvPr/>
        </p:nvSpPr>
        <p:spPr bwMode="auto">
          <a:xfrm rot="-5400000">
            <a:off x="2286000" y="53340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4171" name="Line 1052"/>
          <p:cNvSpPr>
            <a:spLocks noChangeShapeType="1"/>
          </p:cNvSpPr>
          <p:nvPr/>
        </p:nvSpPr>
        <p:spPr bwMode="auto">
          <a:xfrm rot="16200000" flipV="1">
            <a:off x="1333500" y="4533900"/>
            <a:ext cx="152400" cy="228600"/>
          </a:xfrm>
          <a:prstGeom prst="line">
            <a:avLst/>
          </a:prstGeom>
          <a:noFill/>
          <a:ln w="9525">
            <a:solidFill>
              <a:schemeClr val="tx1"/>
            </a:solidFill>
            <a:round/>
            <a:headEnd/>
            <a:tailEnd type="triangle" w="med" len="med"/>
          </a:ln>
        </p:spPr>
        <p:txBody>
          <a:bodyPr/>
          <a:lstStyle/>
          <a:p>
            <a:endParaRPr lang="en-US"/>
          </a:p>
        </p:txBody>
      </p:sp>
      <p:sp>
        <p:nvSpPr>
          <p:cNvPr id="134172" name="Line 1053"/>
          <p:cNvSpPr>
            <a:spLocks noChangeShapeType="1"/>
          </p:cNvSpPr>
          <p:nvPr/>
        </p:nvSpPr>
        <p:spPr bwMode="auto">
          <a:xfrm flipV="1">
            <a:off x="1905000" y="4572000"/>
            <a:ext cx="152400" cy="228600"/>
          </a:xfrm>
          <a:prstGeom prst="line">
            <a:avLst/>
          </a:prstGeom>
          <a:noFill/>
          <a:ln w="9525">
            <a:solidFill>
              <a:schemeClr val="tx1"/>
            </a:solidFill>
            <a:round/>
            <a:headEnd/>
            <a:tailEnd type="triangle" w="med" len="med"/>
          </a:ln>
        </p:spPr>
        <p:txBody>
          <a:bodyPr/>
          <a:lstStyle/>
          <a:p>
            <a:endParaRPr lang="en-US"/>
          </a:p>
        </p:txBody>
      </p:sp>
      <p:sp>
        <p:nvSpPr>
          <p:cNvPr id="134173" name="Line 1054"/>
          <p:cNvSpPr>
            <a:spLocks noChangeShapeType="1"/>
          </p:cNvSpPr>
          <p:nvPr/>
        </p:nvSpPr>
        <p:spPr bwMode="auto">
          <a:xfrm rot="16200000" flipV="1">
            <a:off x="2133600" y="5181600"/>
            <a:ext cx="152400" cy="228600"/>
          </a:xfrm>
          <a:prstGeom prst="line">
            <a:avLst/>
          </a:prstGeom>
          <a:noFill/>
          <a:ln w="9525">
            <a:solidFill>
              <a:schemeClr val="tx1"/>
            </a:solidFill>
            <a:round/>
            <a:headEnd/>
            <a:tailEnd type="triangle" w="med" len="med"/>
          </a:ln>
        </p:spPr>
        <p:txBody>
          <a:bodyPr/>
          <a:lstStyle/>
          <a:p>
            <a:endParaRPr lang="en-US"/>
          </a:p>
        </p:txBody>
      </p:sp>
      <p:sp>
        <p:nvSpPr>
          <p:cNvPr id="134174" name="Line 1055"/>
          <p:cNvSpPr>
            <a:spLocks noChangeShapeType="1"/>
          </p:cNvSpPr>
          <p:nvPr/>
        </p:nvSpPr>
        <p:spPr bwMode="auto">
          <a:xfrm rot="5400000" flipV="1">
            <a:off x="1485900" y="5372100"/>
            <a:ext cx="152400" cy="228600"/>
          </a:xfrm>
          <a:prstGeom prst="line">
            <a:avLst/>
          </a:prstGeom>
          <a:noFill/>
          <a:ln w="9525">
            <a:solidFill>
              <a:schemeClr val="tx1"/>
            </a:solidFill>
            <a:round/>
            <a:headEnd/>
            <a:tailEnd type="triangle" w="med" len="med"/>
          </a:ln>
        </p:spPr>
        <p:txBody>
          <a:bodyPr/>
          <a:lstStyle/>
          <a:p>
            <a:endParaRPr lang="en-US"/>
          </a:p>
        </p:txBody>
      </p:sp>
      <p:sp>
        <p:nvSpPr>
          <p:cNvPr id="134175" name="Oval 1056"/>
          <p:cNvSpPr>
            <a:spLocks noChangeArrowheads="1"/>
          </p:cNvSpPr>
          <p:nvPr/>
        </p:nvSpPr>
        <p:spPr bwMode="auto">
          <a:xfrm>
            <a:off x="838200" y="48768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4176" name="Line 1057"/>
          <p:cNvSpPr>
            <a:spLocks noChangeShapeType="1"/>
          </p:cNvSpPr>
          <p:nvPr/>
        </p:nvSpPr>
        <p:spPr bwMode="auto">
          <a:xfrm flipV="1">
            <a:off x="1219200" y="5105400"/>
            <a:ext cx="152400" cy="228600"/>
          </a:xfrm>
          <a:prstGeom prst="line">
            <a:avLst/>
          </a:prstGeom>
          <a:noFill/>
          <a:ln w="9525">
            <a:solidFill>
              <a:schemeClr val="tx1"/>
            </a:solidFill>
            <a:round/>
            <a:headEnd/>
            <a:tailEnd type="triangle" w="med" len="med"/>
          </a:ln>
        </p:spPr>
        <p:txBody>
          <a:bodyPr/>
          <a:lstStyle/>
          <a:p>
            <a:endParaRPr lang="en-US"/>
          </a:p>
        </p:txBody>
      </p:sp>
      <p:sp>
        <p:nvSpPr>
          <p:cNvPr id="134177" name="Oval 1058"/>
          <p:cNvSpPr>
            <a:spLocks noChangeArrowheads="1"/>
          </p:cNvSpPr>
          <p:nvPr/>
        </p:nvSpPr>
        <p:spPr bwMode="auto">
          <a:xfrm>
            <a:off x="1676400" y="52578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4178" name="Line 1059"/>
          <p:cNvSpPr>
            <a:spLocks noChangeShapeType="1"/>
          </p:cNvSpPr>
          <p:nvPr/>
        </p:nvSpPr>
        <p:spPr bwMode="auto">
          <a:xfrm flipV="1">
            <a:off x="1752600" y="5410200"/>
            <a:ext cx="152400" cy="228600"/>
          </a:xfrm>
          <a:prstGeom prst="line">
            <a:avLst/>
          </a:prstGeom>
          <a:noFill/>
          <a:ln w="9525">
            <a:solidFill>
              <a:schemeClr val="tx1"/>
            </a:solidFill>
            <a:round/>
            <a:headEnd/>
            <a:tailEnd type="triangle" w="med" len="med"/>
          </a:ln>
        </p:spPr>
        <p:txBody>
          <a:bodyPr/>
          <a:lstStyle/>
          <a:p>
            <a:endParaRPr lang="en-US"/>
          </a:p>
        </p:txBody>
      </p:sp>
      <p:sp>
        <p:nvSpPr>
          <p:cNvPr id="134179" name="Oval 1060"/>
          <p:cNvSpPr>
            <a:spLocks noChangeArrowheads="1"/>
          </p:cNvSpPr>
          <p:nvPr/>
        </p:nvSpPr>
        <p:spPr bwMode="auto">
          <a:xfrm>
            <a:off x="1676400" y="56388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4180" name="Line 1061"/>
          <p:cNvSpPr>
            <a:spLocks noChangeShapeType="1"/>
          </p:cNvSpPr>
          <p:nvPr/>
        </p:nvSpPr>
        <p:spPr bwMode="auto">
          <a:xfrm flipV="1">
            <a:off x="1752600" y="5029200"/>
            <a:ext cx="152400" cy="228600"/>
          </a:xfrm>
          <a:prstGeom prst="line">
            <a:avLst/>
          </a:prstGeom>
          <a:noFill/>
          <a:ln w="9525">
            <a:solidFill>
              <a:schemeClr val="tx1"/>
            </a:solidFill>
            <a:round/>
            <a:headEnd/>
            <a:tailEnd type="triangle" w="med" len="med"/>
          </a:ln>
        </p:spPr>
        <p:txBody>
          <a:bodyPr/>
          <a:lstStyle/>
          <a:p>
            <a:endParaRPr lang="en-US"/>
          </a:p>
        </p:txBody>
      </p:sp>
      <p:sp>
        <p:nvSpPr>
          <p:cNvPr id="134181" name="Oval 1062"/>
          <p:cNvSpPr>
            <a:spLocks noChangeArrowheads="1"/>
          </p:cNvSpPr>
          <p:nvPr/>
        </p:nvSpPr>
        <p:spPr bwMode="auto">
          <a:xfrm>
            <a:off x="7467600" y="5562600"/>
            <a:ext cx="76200" cy="76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134182" name="Line 1063"/>
          <p:cNvSpPr>
            <a:spLocks noChangeShapeType="1"/>
          </p:cNvSpPr>
          <p:nvPr/>
        </p:nvSpPr>
        <p:spPr bwMode="auto">
          <a:xfrm flipV="1">
            <a:off x="2438400" y="4495800"/>
            <a:ext cx="152400" cy="228600"/>
          </a:xfrm>
          <a:prstGeom prst="line">
            <a:avLst/>
          </a:prstGeom>
          <a:noFill/>
          <a:ln w="9525">
            <a:solidFill>
              <a:schemeClr val="tx1"/>
            </a:solidFill>
            <a:round/>
            <a:headEnd/>
            <a:tailEnd type="triangle" w="med" len="med"/>
          </a:ln>
        </p:spPr>
        <p:txBody>
          <a:bodyPr/>
          <a:lstStyle/>
          <a:p>
            <a:endParaRPr lang="en-US"/>
          </a:p>
        </p:txBody>
      </p:sp>
      <p:sp>
        <p:nvSpPr>
          <p:cNvPr id="134183" name="Line 1064"/>
          <p:cNvSpPr>
            <a:spLocks noChangeShapeType="1"/>
          </p:cNvSpPr>
          <p:nvPr/>
        </p:nvSpPr>
        <p:spPr bwMode="auto">
          <a:xfrm flipH="1" flipV="1">
            <a:off x="1524000" y="3886200"/>
            <a:ext cx="152400" cy="228600"/>
          </a:xfrm>
          <a:prstGeom prst="line">
            <a:avLst/>
          </a:prstGeom>
          <a:noFill/>
          <a:ln w="9525">
            <a:solidFill>
              <a:schemeClr val="tx1"/>
            </a:solidFill>
            <a:round/>
            <a:headEnd/>
            <a:tailEnd type="triangle" w="med" len="med"/>
          </a:ln>
        </p:spPr>
        <p:txBody>
          <a:bodyPr/>
          <a:lstStyle/>
          <a:p>
            <a:endParaRPr lang="en-US"/>
          </a:p>
        </p:txBody>
      </p:sp>
      <p:sp>
        <p:nvSpPr>
          <p:cNvPr id="134184" name="Oval 1065"/>
          <p:cNvSpPr>
            <a:spLocks noChangeArrowheads="1"/>
          </p:cNvSpPr>
          <p:nvPr/>
        </p:nvSpPr>
        <p:spPr bwMode="auto">
          <a:xfrm>
            <a:off x="1905000" y="47244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4185" name="Line 1066"/>
          <p:cNvSpPr>
            <a:spLocks noChangeShapeType="1"/>
          </p:cNvSpPr>
          <p:nvPr/>
        </p:nvSpPr>
        <p:spPr bwMode="auto">
          <a:xfrm flipV="1">
            <a:off x="2286000" y="3962400"/>
            <a:ext cx="152400" cy="228600"/>
          </a:xfrm>
          <a:prstGeom prst="line">
            <a:avLst/>
          </a:prstGeom>
          <a:noFill/>
          <a:ln w="9525">
            <a:solidFill>
              <a:schemeClr val="tx1"/>
            </a:solidFill>
            <a:round/>
            <a:headEnd/>
            <a:tailEnd type="triangle" w="med" len="med"/>
          </a:ln>
        </p:spPr>
        <p:txBody>
          <a:bodyPr/>
          <a:lstStyle/>
          <a:p>
            <a:endParaRPr lang="en-US"/>
          </a:p>
        </p:txBody>
      </p:sp>
      <p:sp>
        <p:nvSpPr>
          <p:cNvPr id="134186" name="Oval 1067"/>
          <p:cNvSpPr>
            <a:spLocks noChangeArrowheads="1"/>
          </p:cNvSpPr>
          <p:nvPr/>
        </p:nvSpPr>
        <p:spPr bwMode="auto">
          <a:xfrm>
            <a:off x="1371600" y="53340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4187" name="Line 1068"/>
          <p:cNvSpPr>
            <a:spLocks noChangeShapeType="1"/>
          </p:cNvSpPr>
          <p:nvPr/>
        </p:nvSpPr>
        <p:spPr bwMode="auto">
          <a:xfrm flipV="1">
            <a:off x="914400" y="4648200"/>
            <a:ext cx="152400" cy="228600"/>
          </a:xfrm>
          <a:prstGeom prst="line">
            <a:avLst/>
          </a:prstGeom>
          <a:noFill/>
          <a:ln w="9525">
            <a:solidFill>
              <a:schemeClr val="tx1"/>
            </a:solidFill>
            <a:round/>
            <a:headEnd/>
            <a:tailEnd type="triangle" w="med" len="med"/>
          </a:ln>
        </p:spPr>
        <p:txBody>
          <a:bodyPr/>
          <a:lstStyle/>
          <a:p>
            <a:endParaRPr lang="en-US"/>
          </a:p>
        </p:txBody>
      </p:sp>
      <p:sp>
        <p:nvSpPr>
          <p:cNvPr id="134188" name="Oval 1069"/>
          <p:cNvSpPr>
            <a:spLocks noChangeArrowheads="1"/>
          </p:cNvSpPr>
          <p:nvPr/>
        </p:nvSpPr>
        <p:spPr bwMode="auto">
          <a:xfrm>
            <a:off x="2362200" y="47244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4189" name="Line 1070"/>
          <p:cNvSpPr>
            <a:spLocks noChangeShapeType="1"/>
          </p:cNvSpPr>
          <p:nvPr/>
        </p:nvSpPr>
        <p:spPr bwMode="auto">
          <a:xfrm rot="16200000" flipV="1">
            <a:off x="6705600" y="4114800"/>
            <a:ext cx="152400" cy="228600"/>
          </a:xfrm>
          <a:prstGeom prst="line">
            <a:avLst/>
          </a:prstGeom>
          <a:noFill/>
          <a:ln w="9525">
            <a:solidFill>
              <a:schemeClr val="tx1"/>
            </a:solidFill>
            <a:round/>
            <a:headEnd/>
            <a:tailEnd type="triangle" w="med" len="med"/>
          </a:ln>
        </p:spPr>
        <p:txBody>
          <a:bodyPr/>
          <a:lstStyle/>
          <a:p>
            <a:endParaRPr lang="en-US"/>
          </a:p>
        </p:txBody>
      </p:sp>
      <p:sp>
        <p:nvSpPr>
          <p:cNvPr id="134190" name="Oval 1071"/>
          <p:cNvSpPr>
            <a:spLocks noChangeArrowheads="1"/>
          </p:cNvSpPr>
          <p:nvPr/>
        </p:nvSpPr>
        <p:spPr bwMode="auto">
          <a:xfrm>
            <a:off x="1676400" y="41148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4191" name="Line 1072"/>
          <p:cNvSpPr>
            <a:spLocks noChangeShapeType="1"/>
          </p:cNvSpPr>
          <p:nvPr/>
        </p:nvSpPr>
        <p:spPr bwMode="auto">
          <a:xfrm flipH="1" flipV="1">
            <a:off x="7315200" y="4495800"/>
            <a:ext cx="152400" cy="228600"/>
          </a:xfrm>
          <a:prstGeom prst="line">
            <a:avLst/>
          </a:prstGeom>
          <a:noFill/>
          <a:ln w="9525">
            <a:solidFill>
              <a:schemeClr val="tx1"/>
            </a:solidFill>
            <a:round/>
            <a:headEnd/>
            <a:tailEnd type="triangle" w="med" len="med"/>
          </a:ln>
        </p:spPr>
        <p:txBody>
          <a:bodyPr/>
          <a:lstStyle/>
          <a:p>
            <a:endParaRPr lang="en-US"/>
          </a:p>
        </p:txBody>
      </p:sp>
      <p:sp>
        <p:nvSpPr>
          <p:cNvPr id="134192" name="Oval 1073"/>
          <p:cNvSpPr>
            <a:spLocks noChangeArrowheads="1"/>
          </p:cNvSpPr>
          <p:nvPr/>
        </p:nvSpPr>
        <p:spPr bwMode="auto">
          <a:xfrm>
            <a:off x="1524000" y="47244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4193" name="Line 1074"/>
          <p:cNvSpPr>
            <a:spLocks noChangeShapeType="1"/>
          </p:cNvSpPr>
          <p:nvPr/>
        </p:nvSpPr>
        <p:spPr bwMode="auto">
          <a:xfrm flipV="1">
            <a:off x="7162800" y="3733800"/>
            <a:ext cx="152400" cy="228600"/>
          </a:xfrm>
          <a:prstGeom prst="line">
            <a:avLst/>
          </a:prstGeom>
          <a:noFill/>
          <a:ln w="9525">
            <a:solidFill>
              <a:schemeClr val="tx1"/>
            </a:solidFill>
            <a:round/>
            <a:headEnd/>
            <a:tailEnd type="triangle" w="med" len="med"/>
          </a:ln>
        </p:spPr>
        <p:txBody>
          <a:bodyPr/>
          <a:lstStyle/>
          <a:p>
            <a:endParaRPr lang="en-US"/>
          </a:p>
        </p:txBody>
      </p:sp>
      <p:sp>
        <p:nvSpPr>
          <p:cNvPr id="134194" name="Oval 1075"/>
          <p:cNvSpPr>
            <a:spLocks noChangeArrowheads="1"/>
          </p:cNvSpPr>
          <p:nvPr/>
        </p:nvSpPr>
        <p:spPr bwMode="auto">
          <a:xfrm>
            <a:off x="1143000" y="53340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4195" name="Line 1076"/>
          <p:cNvSpPr>
            <a:spLocks noChangeShapeType="1"/>
          </p:cNvSpPr>
          <p:nvPr/>
        </p:nvSpPr>
        <p:spPr bwMode="auto">
          <a:xfrm rot="5400000" flipV="1">
            <a:off x="7772400" y="4114800"/>
            <a:ext cx="152400" cy="228600"/>
          </a:xfrm>
          <a:prstGeom prst="line">
            <a:avLst/>
          </a:prstGeom>
          <a:noFill/>
          <a:ln w="9525">
            <a:solidFill>
              <a:schemeClr val="tx1"/>
            </a:solidFill>
            <a:round/>
            <a:headEnd/>
            <a:tailEnd type="triangle" w="med" len="med"/>
          </a:ln>
        </p:spPr>
        <p:txBody>
          <a:bodyPr/>
          <a:lstStyle/>
          <a:p>
            <a:endParaRPr lang="en-US"/>
          </a:p>
        </p:txBody>
      </p:sp>
      <p:sp>
        <p:nvSpPr>
          <p:cNvPr id="134196" name="Line 1077"/>
          <p:cNvSpPr>
            <a:spLocks noChangeShapeType="1"/>
          </p:cNvSpPr>
          <p:nvPr/>
        </p:nvSpPr>
        <p:spPr bwMode="auto">
          <a:xfrm>
            <a:off x="6781800" y="5105400"/>
            <a:ext cx="152400" cy="228600"/>
          </a:xfrm>
          <a:prstGeom prst="line">
            <a:avLst/>
          </a:prstGeom>
          <a:noFill/>
          <a:ln w="9525">
            <a:solidFill>
              <a:schemeClr val="tx1"/>
            </a:solidFill>
            <a:round/>
            <a:headEnd/>
            <a:tailEnd type="triangle" w="med" len="med"/>
          </a:ln>
        </p:spPr>
        <p:txBody>
          <a:bodyPr/>
          <a:lstStyle/>
          <a:p>
            <a:endParaRPr lang="en-US"/>
          </a:p>
        </p:txBody>
      </p:sp>
      <p:sp>
        <p:nvSpPr>
          <p:cNvPr id="134197" name="Oval 1078"/>
          <p:cNvSpPr>
            <a:spLocks noChangeArrowheads="1"/>
          </p:cNvSpPr>
          <p:nvPr/>
        </p:nvSpPr>
        <p:spPr bwMode="auto">
          <a:xfrm>
            <a:off x="2209800" y="41910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4198" name="Line 1079"/>
          <p:cNvSpPr>
            <a:spLocks noChangeShapeType="1"/>
          </p:cNvSpPr>
          <p:nvPr/>
        </p:nvSpPr>
        <p:spPr bwMode="auto">
          <a:xfrm flipH="1" flipV="1">
            <a:off x="6781800" y="5410200"/>
            <a:ext cx="152400" cy="228600"/>
          </a:xfrm>
          <a:prstGeom prst="line">
            <a:avLst/>
          </a:prstGeom>
          <a:noFill/>
          <a:ln w="9525">
            <a:solidFill>
              <a:schemeClr val="tx1"/>
            </a:solidFill>
            <a:round/>
            <a:headEnd/>
            <a:tailEnd type="triangle" w="med" len="med"/>
          </a:ln>
        </p:spPr>
        <p:txBody>
          <a:bodyPr/>
          <a:lstStyle/>
          <a:p>
            <a:endParaRPr lang="en-US"/>
          </a:p>
        </p:txBody>
      </p:sp>
      <p:sp>
        <p:nvSpPr>
          <p:cNvPr id="134199" name="Line 1080"/>
          <p:cNvSpPr>
            <a:spLocks noChangeShapeType="1"/>
          </p:cNvSpPr>
          <p:nvPr/>
        </p:nvSpPr>
        <p:spPr bwMode="auto">
          <a:xfrm rot="5400000" flipV="1">
            <a:off x="7200900" y="5143500"/>
            <a:ext cx="152400" cy="228600"/>
          </a:xfrm>
          <a:prstGeom prst="line">
            <a:avLst/>
          </a:prstGeom>
          <a:noFill/>
          <a:ln w="9525">
            <a:solidFill>
              <a:schemeClr val="tx1"/>
            </a:solidFill>
            <a:round/>
            <a:headEnd/>
            <a:tailEnd type="triangle" w="med" len="med"/>
          </a:ln>
        </p:spPr>
        <p:txBody>
          <a:bodyPr/>
          <a:lstStyle/>
          <a:p>
            <a:endParaRPr lang="en-US"/>
          </a:p>
        </p:txBody>
      </p:sp>
      <p:sp>
        <p:nvSpPr>
          <p:cNvPr id="134200" name="Line 1081"/>
          <p:cNvSpPr>
            <a:spLocks noChangeShapeType="1"/>
          </p:cNvSpPr>
          <p:nvPr/>
        </p:nvSpPr>
        <p:spPr bwMode="auto">
          <a:xfrm flipV="1">
            <a:off x="7543800" y="5334000"/>
            <a:ext cx="152400" cy="228600"/>
          </a:xfrm>
          <a:prstGeom prst="line">
            <a:avLst/>
          </a:prstGeom>
          <a:noFill/>
          <a:ln w="9525">
            <a:solidFill>
              <a:schemeClr val="tx1"/>
            </a:solidFill>
            <a:round/>
            <a:headEnd/>
            <a:tailEnd type="triangle" w="med" len="med"/>
          </a:ln>
        </p:spPr>
        <p:txBody>
          <a:bodyPr/>
          <a:lstStyle/>
          <a:p>
            <a:endParaRPr lang="en-US"/>
          </a:p>
        </p:txBody>
      </p:sp>
      <p:sp>
        <p:nvSpPr>
          <p:cNvPr id="134201" name="Line 1082"/>
          <p:cNvSpPr>
            <a:spLocks noChangeShapeType="1"/>
          </p:cNvSpPr>
          <p:nvPr/>
        </p:nvSpPr>
        <p:spPr bwMode="auto">
          <a:xfrm>
            <a:off x="7772400" y="5105400"/>
            <a:ext cx="152400" cy="228600"/>
          </a:xfrm>
          <a:prstGeom prst="line">
            <a:avLst/>
          </a:prstGeom>
          <a:noFill/>
          <a:ln w="9525">
            <a:solidFill>
              <a:schemeClr val="tx1"/>
            </a:solidFill>
            <a:round/>
            <a:headEnd/>
            <a:tailEnd type="triangle" w="med" len="med"/>
          </a:ln>
        </p:spPr>
        <p:txBody>
          <a:bodyPr/>
          <a:lstStyle/>
          <a:p>
            <a:endParaRPr lang="en-US"/>
          </a:p>
        </p:txBody>
      </p:sp>
      <p:sp>
        <p:nvSpPr>
          <p:cNvPr id="134202" name="Oval 1083"/>
          <p:cNvSpPr>
            <a:spLocks noChangeArrowheads="1"/>
          </p:cNvSpPr>
          <p:nvPr/>
        </p:nvSpPr>
        <p:spPr bwMode="auto">
          <a:xfrm>
            <a:off x="7086600" y="5105400"/>
            <a:ext cx="76200" cy="76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134203" name="Oval 1084"/>
          <p:cNvSpPr>
            <a:spLocks noChangeArrowheads="1"/>
          </p:cNvSpPr>
          <p:nvPr/>
        </p:nvSpPr>
        <p:spPr bwMode="auto">
          <a:xfrm>
            <a:off x="6934200" y="5638800"/>
            <a:ext cx="76200" cy="76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134204" name="Oval 1085"/>
          <p:cNvSpPr>
            <a:spLocks noChangeArrowheads="1"/>
          </p:cNvSpPr>
          <p:nvPr/>
        </p:nvSpPr>
        <p:spPr bwMode="auto">
          <a:xfrm>
            <a:off x="7696200" y="4114800"/>
            <a:ext cx="76200" cy="76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134205" name="Oval 1086"/>
          <p:cNvSpPr>
            <a:spLocks noChangeArrowheads="1"/>
          </p:cNvSpPr>
          <p:nvPr/>
        </p:nvSpPr>
        <p:spPr bwMode="auto">
          <a:xfrm>
            <a:off x="6705600" y="5029200"/>
            <a:ext cx="76200" cy="76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134206" name="Oval 1087"/>
          <p:cNvSpPr>
            <a:spLocks noChangeArrowheads="1"/>
          </p:cNvSpPr>
          <p:nvPr/>
        </p:nvSpPr>
        <p:spPr bwMode="auto">
          <a:xfrm>
            <a:off x="7086600" y="3962400"/>
            <a:ext cx="76200" cy="76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134207" name="Oval 1088"/>
          <p:cNvSpPr>
            <a:spLocks noChangeArrowheads="1"/>
          </p:cNvSpPr>
          <p:nvPr/>
        </p:nvSpPr>
        <p:spPr bwMode="auto">
          <a:xfrm>
            <a:off x="6858000" y="4267200"/>
            <a:ext cx="76200" cy="76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134208" name="Oval 1089"/>
          <p:cNvSpPr>
            <a:spLocks noChangeArrowheads="1"/>
          </p:cNvSpPr>
          <p:nvPr/>
        </p:nvSpPr>
        <p:spPr bwMode="auto">
          <a:xfrm>
            <a:off x="7467600" y="4724400"/>
            <a:ext cx="76200" cy="76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134209" name="Oval 1090"/>
          <p:cNvSpPr>
            <a:spLocks noChangeArrowheads="1"/>
          </p:cNvSpPr>
          <p:nvPr/>
        </p:nvSpPr>
        <p:spPr bwMode="auto">
          <a:xfrm>
            <a:off x="7696200" y="5029200"/>
            <a:ext cx="76200" cy="76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134210" name="AutoShape 1096"/>
          <p:cNvSpPr>
            <a:spLocks noChangeArrowheads="1"/>
          </p:cNvSpPr>
          <p:nvPr/>
        </p:nvSpPr>
        <p:spPr bwMode="auto">
          <a:xfrm>
            <a:off x="838200" y="1371600"/>
            <a:ext cx="1981200" cy="914400"/>
          </a:xfrm>
          <a:prstGeom prst="downArrow">
            <a:avLst>
              <a:gd name="adj1" fmla="val 50000"/>
              <a:gd name="adj2" fmla="val 25000"/>
            </a:avLst>
          </a:prstGeom>
          <a:solidFill>
            <a:srgbClr val="99CCFF">
              <a:alpha val="50195"/>
            </a:srgbClr>
          </a:solidFill>
          <a:ln w="9525">
            <a:solidFill>
              <a:srgbClr val="99CCFF"/>
            </a:solidFill>
            <a:miter lim="800000"/>
            <a:headEnd/>
            <a:tailEnd/>
          </a:ln>
        </p:spPr>
        <p:txBody>
          <a:bodyPr wrap="none" anchor="ctr"/>
          <a:lstStyle/>
          <a:p>
            <a:r>
              <a:rPr lang="en-US" b="1"/>
              <a:t>AIR</a:t>
            </a:r>
          </a:p>
          <a:p>
            <a:r>
              <a:rPr lang="en-US" b="1"/>
              <a:t>PRESSURE</a:t>
            </a:r>
          </a:p>
          <a:p>
            <a:endParaRPr lang="en-US" b="1"/>
          </a:p>
          <a:p>
            <a:r>
              <a:rPr lang="en-US" b="1"/>
              <a:t>15psi</a:t>
            </a:r>
          </a:p>
        </p:txBody>
      </p:sp>
      <p:sp>
        <p:nvSpPr>
          <p:cNvPr id="134211" name="AutoShape 1097"/>
          <p:cNvSpPr>
            <a:spLocks noChangeArrowheads="1"/>
          </p:cNvSpPr>
          <p:nvPr/>
        </p:nvSpPr>
        <p:spPr bwMode="auto">
          <a:xfrm>
            <a:off x="6324600" y="1371600"/>
            <a:ext cx="1981200" cy="914400"/>
          </a:xfrm>
          <a:prstGeom prst="downArrow">
            <a:avLst>
              <a:gd name="adj1" fmla="val 50000"/>
              <a:gd name="adj2" fmla="val 25000"/>
            </a:avLst>
          </a:prstGeom>
          <a:solidFill>
            <a:srgbClr val="99CCFF">
              <a:alpha val="50195"/>
            </a:srgbClr>
          </a:solidFill>
          <a:ln w="9525">
            <a:solidFill>
              <a:srgbClr val="99CCFF"/>
            </a:solidFill>
            <a:miter lim="800000"/>
            <a:headEnd/>
            <a:tailEnd/>
          </a:ln>
        </p:spPr>
        <p:txBody>
          <a:bodyPr wrap="none" anchor="ctr"/>
          <a:lstStyle/>
          <a:p>
            <a:r>
              <a:rPr lang="en-US" b="1"/>
              <a:t>AIR</a:t>
            </a:r>
          </a:p>
          <a:p>
            <a:r>
              <a:rPr lang="en-US" b="1"/>
              <a:t>PRESSURE</a:t>
            </a:r>
          </a:p>
          <a:p>
            <a:endParaRPr lang="en-US" b="1"/>
          </a:p>
          <a:p>
            <a:r>
              <a:rPr lang="en-US" b="1"/>
              <a:t>15psi</a:t>
            </a:r>
          </a:p>
        </p:txBody>
      </p:sp>
      <p:sp>
        <p:nvSpPr>
          <p:cNvPr id="134212" name="AutoShape 1099"/>
          <p:cNvSpPr>
            <a:spLocks noChangeArrowheads="1"/>
          </p:cNvSpPr>
          <p:nvPr/>
        </p:nvSpPr>
        <p:spPr bwMode="auto">
          <a:xfrm>
            <a:off x="7086600" y="2895600"/>
            <a:ext cx="457200" cy="457200"/>
          </a:xfrm>
          <a:prstGeom prst="upArrow">
            <a:avLst>
              <a:gd name="adj1" fmla="val 50000"/>
              <a:gd name="adj2" fmla="val 25000"/>
            </a:avLst>
          </a:prstGeom>
          <a:solidFill>
            <a:srgbClr val="87D7AF">
              <a:alpha val="50195"/>
            </a:srgbClr>
          </a:solidFill>
          <a:ln w="9525">
            <a:solidFill>
              <a:schemeClr val="tx1"/>
            </a:solidFill>
            <a:miter lim="800000"/>
            <a:headEnd/>
            <a:tailEnd/>
          </a:ln>
        </p:spPr>
        <p:txBody>
          <a:bodyPr wrap="none" anchor="ctr"/>
          <a:lstStyle/>
          <a:p>
            <a:r>
              <a:rPr lang="en-US" b="1"/>
              <a:t>2</a:t>
            </a:r>
          </a:p>
        </p:txBody>
      </p:sp>
      <p:sp>
        <p:nvSpPr>
          <p:cNvPr id="134213" name="Freeform 1100"/>
          <p:cNvSpPr>
            <a:spLocks/>
          </p:cNvSpPr>
          <p:nvPr/>
        </p:nvSpPr>
        <p:spPr bwMode="auto">
          <a:xfrm>
            <a:off x="3881438" y="3581400"/>
            <a:ext cx="4762" cy="614363"/>
          </a:xfrm>
          <a:custGeom>
            <a:avLst/>
            <a:gdLst>
              <a:gd name="T0" fmla="*/ 4762 w 3"/>
              <a:gd name="T1" fmla="*/ 0 h 387"/>
              <a:gd name="T2" fmla="*/ 0 w 3"/>
              <a:gd name="T3" fmla="*/ 614363 h 387"/>
              <a:gd name="T4" fmla="*/ 0 60000 65536"/>
              <a:gd name="T5" fmla="*/ 0 60000 65536"/>
              <a:gd name="T6" fmla="*/ 0 w 3"/>
              <a:gd name="T7" fmla="*/ 0 h 387"/>
              <a:gd name="T8" fmla="*/ 3 w 3"/>
              <a:gd name="T9" fmla="*/ 387 h 387"/>
            </a:gdLst>
            <a:ahLst/>
            <a:cxnLst>
              <a:cxn ang="T4">
                <a:pos x="T0" y="T1"/>
              </a:cxn>
              <a:cxn ang="T5">
                <a:pos x="T2" y="T3"/>
              </a:cxn>
            </a:cxnLst>
            <a:rect l="T6" t="T7" r="T8" b="T9"/>
            <a:pathLst>
              <a:path w="3" h="387">
                <a:moveTo>
                  <a:pt x="3" y="0"/>
                </a:moveTo>
                <a:lnTo>
                  <a:pt x="0" y="387"/>
                </a:lnTo>
              </a:path>
            </a:pathLst>
          </a:custGeom>
          <a:noFill/>
          <a:ln w="9525">
            <a:solidFill>
              <a:schemeClr val="tx1"/>
            </a:solidFill>
            <a:round/>
            <a:headEnd/>
            <a:tailEnd/>
          </a:ln>
        </p:spPr>
        <p:txBody>
          <a:bodyPr/>
          <a:lstStyle/>
          <a:p>
            <a:endParaRPr lang="en-US"/>
          </a:p>
        </p:txBody>
      </p:sp>
      <p:sp>
        <p:nvSpPr>
          <p:cNvPr id="134214" name="Text Box 1101"/>
          <p:cNvSpPr txBox="1">
            <a:spLocks noChangeArrowheads="1"/>
          </p:cNvSpPr>
          <p:nvPr/>
        </p:nvSpPr>
        <p:spPr bwMode="auto">
          <a:xfrm>
            <a:off x="1050925" y="5943600"/>
            <a:ext cx="6699250" cy="336550"/>
          </a:xfrm>
          <a:prstGeom prst="rect">
            <a:avLst/>
          </a:prstGeom>
          <a:noFill/>
          <a:ln w="9525">
            <a:noFill/>
            <a:miter lim="800000"/>
            <a:headEnd/>
            <a:tailEnd/>
          </a:ln>
        </p:spPr>
        <p:txBody>
          <a:bodyPr wrap="none">
            <a:spAutoFit/>
          </a:bodyPr>
          <a:lstStyle/>
          <a:p>
            <a:pPr algn="l"/>
            <a:r>
              <a:rPr lang="en-US" sz="1600" b="1"/>
              <a:t>ALCOHOL					     WATER</a:t>
            </a:r>
          </a:p>
        </p:txBody>
      </p:sp>
      <p:sp>
        <p:nvSpPr>
          <p:cNvPr id="134215" name="Text Box 1102"/>
          <p:cNvSpPr txBox="1">
            <a:spLocks noChangeArrowheads="1"/>
          </p:cNvSpPr>
          <p:nvPr/>
        </p:nvSpPr>
        <p:spPr bwMode="auto">
          <a:xfrm>
            <a:off x="1444625" y="2438400"/>
            <a:ext cx="6283325" cy="336550"/>
          </a:xfrm>
          <a:prstGeom prst="rect">
            <a:avLst/>
          </a:prstGeom>
          <a:noFill/>
          <a:ln w="9525">
            <a:noFill/>
            <a:miter lim="800000"/>
            <a:headEnd/>
            <a:tailEnd/>
          </a:ln>
        </p:spPr>
        <p:txBody>
          <a:bodyPr wrap="none">
            <a:spAutoFit/>
          </a:bodyPr>
          <a:lstStyle/>
          <a:p>
            <a:pPr algn="l"/>
            <a:r>
              <a:rPr lang="en-US" sz="1600" b="1">
                <a:solidFill>
                  <a:srgbClr val="FF0000"/>
                </a:solidFill>
              </a:rPr>
              <a:t>11 psi                         N E T    P R E S S U R E                      13 psi</a:t>
            </a:r>
          </a:p>
        </p:txBody>
      </p:sp>
      <p:sp>
        <p:nvSpPr>
          <p:cNvPr id="134216" name="AutoShape 1103"/>
          <p:cNvSpPr>
            <a:spLocks noChangeArrowheads="1"/>
          </p:cNvSpPr>
          <p:nvPr/>
        </p:nvSpPr>
        <p:spPr bwMode="auto">
          <a:xfrm>
            <a:off x="3657600" y="2819400"/>
            <a:ext cx="762000" cy="533400"/>
          </a:xfrm>
          <a:prstGeom prst="downArrow">
            <a:avLst>
              <a:gd name="adj1" fmla="val 50000"/>
              <a:gd name="adj2" fmla="val 25000"/>
            </a:avLst>
          </a:prstGeom>
          <a:solidFill>
            <a:srgbClr val="FF0000">
              <a:alpha val="50195"/>
            </a:srgbClr>
          </a:solidFill>
          <a:ln w="9525">
            <a:solidFill>
              <a:schemeClr val="tx1"/>
            </a:solidFill>
            <a:miter lim="800000"/>
            <a:headEnd/>
            <a:tailEnd/>
          </a:ln>
        </p:spPr>
        <p:txBody>
          <a:bodyPr wrap="none" anchor="ctr"/>
          <a:lstStyle/>
          <a:p>
            <a:r>
              <a:rPr lang="en-US" b="1"/>
              <a:t>11</a:t>
            </a:r>
          </a:p>
          <a:p>
            <a:r>
              <a:rPr lang="en-US" b="1"/>
              <a:t>psi</a:t>
            </a:r>
          </a:p>
        </p:txBody>
      </p:sp>
      <p:sp>
        <p:nvSpPr>
          <p:cNvPr id="134217" name="AutoShape 1104"/>
          <p:cNvSpPr>
            <a:spLocks noChangeArrowheads="1"/>
          </p:cNvSpPr>
          <p:nvPr/>
        </p:nvSpPr>
        <p:spPr bwMode="auto">
          <a:xfrm>
            <a:off x="4572000" y="2819400"/>
            <a:ext cx="990600" cy="533400"/>
          </a:xfrm>
          <a:prstGeom prst="downArrow">
            <a:avLst>
              <a:gd name="adj1" fmla="val 50000"/>
              <a:gd name="adj2" fmla="val 25000"/>
            </a:avLst>
          </a:prstGeom>
          <a:solidFill>
            <a:srgbClr val="FF0000">
              <a:alpha val="50195"/>
            </a:srgbClr>
          </a:solidFill>
          <a:ln w="9525">
            <a:solidFill>
              <a:schemeClr val="tx1"/>
            </a:solidFill>
            <a:miter lim="800000"/>
            <a:headEnd/>
            <a:tailEnd/>
          </a:ln>
        </p:spPr>
        <p:txBody>
          <a:bodyPr wrap="none" anchor="ctr"/>
          <a:lstStyle/>
          <a:p>
            <a:r>
              <a:rPr lang="en-US" b="1"/>
              <a:t>13</a:t>
            </a:r>
          </a:p>
          <a:p>
            <a:r>
              <a:rPr lang="en-US" b="1"/>
              <a:t>psi</a:t>
            </a:r>
          </a:p>
        </p:txBody>
      </p:sp>
      <p:sp>
        <p:nvSpPr>
          <p:cNvPr id="134218" name="AutoShape 1109">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34219" name="Freeform 1112"/>
          <p:cNvSpPr>
            <a:spLocks/>
          </p:cNvSpPr>
          <p:nvPr/>
        </p:nvSpPr>
        <p:spPr bwMode="auto">
          <a:xfrm>
            <a:off x="6224588" y="5029200"/>
            <a:ext cx="2081212" cy="762000"/>
          </a:xfrm>
          <a:custGeom>
            <a:avLst/>
            <a:gdLst>
              <a:gd name="T0" fmla="*/ 0 w 1311"/>
              <a:gd name="T1" fmla="*/ 0 h 480"/>
              <a:gd name="T2" fmla="*/ 2081212 w 1311"/>
              <a:gd name="T3" fmla="*/ 3175 h 480"/>
              <a:gd name="T4" fmla="*/ 2014537 w 1311"/>
              <a:gd name="T5" fmla="*/ 160338 h 480"/>
              <a:gd name="T6" fmla="*/ 1928812 w 1311"/>
              <a:gd name="T7" fmla="*/ 300038 h 480"/>
              <a:gd name="T8" fmla="*/ 1804987 w 1311"/>
              <a:gd name="T9" fmla="*/ 446088 h 480"/>
              <a:gd name="T10" fmla="*/ 1657350 w 1311"/>
              <a:gd name="T11" fmla="*/ 569913 h 480"/>
              <a:gd name="T12" fmla="*/ 1508124 w 1311"/>
              <a:gd name="T13" fmla="*/ 655638 h 480"/>
              <a:gd name="T14" fmla="*/ 1343025 w 1311"/>
              <a:gd name="T15" fmla="*/ 722313 h 480"/>
              <a:gd name="T16" fmla="*/ 1176337 w 1311"/>
              <a:gd name="T17" fmla="*/ 760413 h 480"/>
              <a:gd name="T18" fmla="*/ 1004887 w 1311"/>
              <a:gd name="T19" fmla="*/ 762000 h 480"/>
              <a:gd name="T20" fmla="*/ 817562 w 1311"/>
              <a:gd name="T21" fmla="*/ 736600 h 480"/>
              <a:gd name="T22" fmla="*/ 666750 w 1311"/>
              <a:gd name="T23" fmla="*/ 695325 h 480"/>
              <a:gd name="T24" fmla="*/ 455612 w 1311"/>
              <a:gd name="T25" fmla="*/ 585788 h 480"/>
              <a:gd name="T26" fmla="*/ 319087 w 1311"/>
              <a:gd name="T27" fmla="*/ 485775 h 480"/>
              <a:gd name="T28" fmla="*/ 185737 w 1311"/>
              <a:gd name="T29" fmla="*/ 342900 h 480"/>
              <a:gd name="T30" fmla="*/ 65087 w 1311"/>
              <a:gd name="T31" fmla="*/ 142875 h 480"/>
              <a:gd name="T32" fmla="*/ 0 w 1311"/>
              <a:gd name="T33" fmla="*/ 0 h 4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11"/>
              <a:gd name="T52" fmla="*/ 0 h 480"/>
              <a:gd name="T53" fmla="*/ 1311 w 1311"/>
              <a:gd name="T54" fmla="*/ 480 h 4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11" h="480">
                <a:moveTo>
                  <a:pt x="0" y="0"/>
                </a:moveTo>
                <a:lnTo>
                  <a:pt x="1311" y="2"/>
                </a:lnTo>
                <a:lnTo>
                  <a:pt x="1269" y="101"/>
                </a:lnTo>
                <a:lnTo>
                  <a:pt x="1215" y="189"/>
                </a:lnTo>
                <a:lnTo>
                  <a:pt x="1137" y="281"/>
                </a:lnTo>
                <a:lnTo>
                  <a:pt x="1044" y="359"/>
                </a:lnTo>
                <a:lnTo>
                  <a:pt x="950" y="413"/>
                </a:lnTo>
                <a:lnTo>
                  <a:pt x="846" y="455"/>
                </a:lnTo>
                <a:lnTo>
                  <a:pt x="741" y="479"/>
                </a:lnTo>
                <a:lnTo>
                  <a:pt x="633" y="480"/>
                </a:lnTo>
                <a:lnTo>
                  <a:pt x="515" y="464"/>
                </a:lnTo>
                <a:lnTo>
                  <a:pt x="420" y="438"/>
                </a:lnTo>
                <a:lnTo>
                  <a:pt x="287" y="369"/>
                </a:lnTo>
                <a:lnTo>
                  <a:pt x="201" y="306"/>
                </a:lnTo>
                <a:lnTo>
                  <a:pt x="117" y="216"/>
                </a:lnTo>
                <a:lnTo>
                  <a:pt x="41" y="90"/>
                </a:lnTo>
                <a:lnTo>
                  <a:pt x="0" y="0"/>
                </a:lnTo>
                <a:close/>
              </a:path>
            </a:pathLst>
          </a:custGeom>
          <a:solidFill>
            <a:srgbClr val="C0C0C0">
              <a:alpha val="9019"/>
            </a:srgbClr>
          </a:solidFill>
          <a:ln w="9525">
            <a:noFill/>
            <a:round/>
            <a:headEnd/>
            <a:tailEnd/>
          </a:ln>
        </p:spPr>
        <p:txBody>
          <a:bodyPr/>
          <a:lstStyle/>
          <a:p>
            <a:endParaRPr lang="en-US"/>
          </a:p>
        </p:txBody>
      </p:sp>
      <p:sp>
        <p:nvSpPr>
          <p:cNvPr id="134220" name="Freeform 1114"/>
          <p:cNvSpPr>
            <a:spLocks/>
          </p:cNvSpPr>
          <p:nvPr/>
        </p:nvSpPr>
        <p:spPr bwMode="auto">
          <a:xfrm>
            <a:off x="747713" y="5029200"/>
            <a:ext cx="2081212" cy="762000"/>
          </a:xfrm>
          <a:custGeom>
            <a:avLst/>
            <a:gdLst>
              <a:gd name="T0" fmla="*/ 0 w 1311"/>
              <a:gd name="T1" fmla="*/ 0 h 480"/>
              <a:gd name="T2" fmla="*/ 2081212 w 1311"/>
              <a:gd name="T3" fmla="*/ 3175 h 480"/>
              <a:gd name="T4" fmla="*/ 2014537 w 1311"/>
              <a:gd name="T5" fmla="*/ 160338 h 480"/>
              <a:gd name="T6" fmla="*/ 1928812 w 1311"/>
              <a:gd name="T7" fmla="*/ 300038 h 480"/>
              <a:gd name="T8" fmla="*/ 1804987 w 1311"/>
              <a:gd name="T9" fmla="*/ 446088 h 480"/>
              <a:gd name="T10" fmla="*/ 1657350 w 1311"/>
              <a:gd name="T11" fmla="*/ 569913 h 480"/>
              <a:gd name="T12" fmla="*/ 1508124 w 1311"/>
              <a:gd name="T13" fmla="*/ 655638 h 480"/>
              <a:gd name="T14" fmla="*/ 1343025 w 1311"/>
              <a:gd name="T15" fmla="*/ 722313 h 480"/>
              <a:gd name="T16" fmla="*/ 1176337 w 1311"/>
              <a:gd name="T17" fmla="*/ 760413 h 480"/>
              <a:gd name="T18" fmla="*/ 1004887 w 1311"/>
              <a:gd name="T19" fmla="*/ 762000 h 480"/>
              <a:gd name="T20" fmla="*/ 817562 w 1311"/>
              <a:gd name="T21" fmla="*/ 736600 h 480"/>
              <a:gd name="T22" fmla="*/ 666750 w 1311"/>
              <a:gd name="T23" fmla="*/ 695325 h 480"/>
              <a:gd name="T24" fmla="*/ 455612 w 1311"/>
              <a:gd name="T25" fmla="*/ 585788 h 480"/>
              <a:gd name="T26" fmla="*/ 319087 w 1311"/>
              <a:gd name="T27" fmla="*/ 485775 h 480"/>
              <a:gd name="T28" fmla="*/ 185737 w 1311"/>
              <a:gd name="T29" fmla="*/ 342900 h 480"/>
              <a:gd name="T30" fmla="*/ 65087 w 1311"/>
              <a:gd name="T31" fmla="*/ 142875 h 480"/>
              <a:gd name="T32" fmla="*/ 0 w 1311"/>
              <a:gd name="T33" fmla="*/ 0 h 4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11"/>
              <a:gd name="T52" fmla="*/ 0 h 480"/>
              <a:gd name="T53" fmla="*/ 1311 w 1311"/>
              <a:gd name="T54" fmla="*/ 480 h 4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11" h="480">
                <a:moveTo>
                  <a:pt x="0" y="0"/>
                </a:moveTo>
                <a:lnTo>
                  <a:pt x="1311" y="2"/>
                </a:lnTo>
                <a:lnTo>
                  <a:pt x="1269" y="101"/>
                </a:lnTo>
                <a:lnTo>
                  <a:pt x="1215" y="189"/>
                </a:lnTo>
                <a:lnTo>
                  <a:pt x="1137" y="281"/>
                </a:lnTo>
                <a:lnTo>
                  <a:pt x="1044" y="359"/>
                </a:lnTo>
                <a:lnTo>
                  <a:pt x="950" y="413"/>
                </a:lnTo>
                <a:lnTo>
                  <a:pt x="846" y="455"/>
                </a:lnTo>
                <a:lnTo>
                  <a:pt x="741" y="479"/>
                </a:lnTo>
                <a:lnTo>
                  <a:pt x="633" y="480"/>
                </a:lnTo>
                <a:lnTo>
                  <a:pt x="515" y="464"/>
                </a:lnTo>
                <a:lnTo>
                  <a:pt x="420" y="438"/>
                </a:lnTo>
                <a:lnTo>
                  <a:pt x="287" y="369"/>
                </a:lnTo>
                <a:lnTo>
                  <a:pt x="201" y="306"/>
                </a:lnTo>
                <a:lnTo>
                  <a:pt x="117" y="216"/>
                </a:lnTo>
                <a:lnTo>
                  <a:pt x="41" y="90"/>
                </a:lnTo>
                <a:lnTo>
                  <a:pt x="0" y="0"/>
                </a:lnTo>
                <a:close/>
              </a:path>
            </a:pathLst>
          </a:custGeom>
          <a:solidFill>
            <a:srgbClr val="33CC33">
              <a:alpha val="9019"/>
            </a:srgbClr>
          </a:solidFill>
          <a:ln w="9525">
            <a:noFill/>
            <a:round/>
            <a:headEnd/>
            <a:tailEnd/>
          </a:ln>
        </p:spPr>
        <p:txBody>
          <a:bodyPr/>
          <a:lstStyle/>
          <a:p>
            <a:endParaRPr lang="en-US"/>
          </a:p>
        </p:txBody>
      </p:sp>
      <p:sp>
        <p:nvSpPr>
          <p:cNvPr id="144475" name="AutoShape 1115"/>
          <p:cNvSpPr>
            <a:spLocks noChangeArrowheads="1"/>
          </p:cNvSpPr>
          <p:nvPr/>
        </p:nvSpPr>
        <p:spPr bwMode="auto">
          <a:xfrm>
            <a:off x="1447800" y="2898775"/>
            <a:ext cx="838200" cy="457200"/>
          </a:xfrm>
          <a:prstGeom prst="upArrow">
            <a:avLst>
              <a:gd name="adj1" fmla="val 50000"/>
              <a:gd name="adj2" fmla="val 25000"/>
            </a:avLst>
          </a:prstGeom>
          <a:solidFill>
            <a:srgbClr val="33CC33">
              <a:alpha val="50195"/>
            </a:srgbClr>
          </a:solidFill>
          <a:ln w="9525">
            <a:solidFill>
              <a:srgbClr val="333333"/>
            </a:solidFill>
            <a:miter lim="800000"/>
            <a:headEnd/>
            <a:tailEnd/>
          </a:ln>
        </p:spPr>
        <p:txBody>
          <a:bodyPr wrap="none" anchor="ctr"/>
          <a:lstStyle/>
          <a:p>
            <a:r>
              <a:rPr lang="en-US" b="1"/>
              <a:t>4 psi</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44475"/>
                                        </p:tgtEl>
                                        <p:attrNameLst>
                                          <p:attrName>style.visibility</p:attrName>
                                        </p:attrNameLst>
                                      </p:cBhvr>
                                      <p:to>
                                        <p:strVal val="visible"/>
                                      </p:to>
                                    </p:set>
                                    <p:anim calcmode="lin" valueType="num">
                                      <p:cBhvr additive="base">
                                        <p:cTn id="7" dur="500" fill="hold"/>
                                        <p:tgtEl>
                                          <p:spTgt spid="144475"/>
                                        </p:tgtEl>
                                        <p:attrNameLst>
                                          <p:attrName>ppt_x</p:attrName>
                                        </p:attrNameLst>
                                      </p:cBhvr>
                                      <p:tavLst>
                                        <p:tav tm="0">
                                          <p:val>
                                            <p:strVal val="#ppt_x"/>
                                          </p:val>
                                        </p:tav>
                                        <p:tav tm="100000">
                                          <p:val>
                                            <p:strVal val="#ppt_x"/>
                                          </p:val>
                                        </p:tav>
                                      </p:tavLst>
                                    </p:anim>
                                    <p:anim calcmode="lin" valueType="num">
                                      <p:cBhvr additive="base">
                                        <p:cTn id="8" dur="500" fill="hold"/>
                                        <p:tgtEl>
                                          <p:spTgt spid="1444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75"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eaLnBrk="1" hangingPunct="1"/>
            <a:r>
              <a:rPr lang="en-US" smtClean="0"/>
              <a:t>Barometer</a:t>
            </a:r>
          </a:p>
        </p:txBody>
      </p:sp>
      <p:pic>
        <p:nvPicPr>
          <p:cNvPr id="135171" name="Picture 3" descr="Zumdahl14_11"/>
          <p:cNvPicPr>
            <a:picLocks noChangeAspect="1" noChangeArrowheads="1"/>
          </p:cNvPicPr>
          <p:nvPr/>
        </p:nvPicPr>
        <p:blipFill>
          <a:blip r:embed="rId3" cstate="print"/>
          <a:srcRect b="7819"/>
          <a:stretch>
            <a:fillRect/>
          </a:stretch>
        </p:blipFill>
        <p:spPr bwMode="auto">
          <a:xfrm>
            <a:off x="838200" y="1828800"/>
            <a:ext cx="6858000" cy="4267200"/>
          </a:xfrm>
          <a:prstGeom prst="rect">
            <a:avLst/>
          </a:prstGeom>
          <a:noFill/>
          <a:ln w="9525">
            <a:noFill/>
            <a:miter lim="800000"/>
            <a:headEnd/>
            <a:tailEnd/>
          </a:ln>
        </p:spPr>
      </p:pic>
      <p:sp>
        <p:nvSpPr>
          <p:cNvPr id="135172" name="Rectangle 5"/>
          <p:cNvSpPr>
            <a:spLocks noChangeArrowheads="1"/>
          </p:cNvSpPr>
          <p:nvPr/>
        </p:nvSpPr>
        <p:spPr bwMode="auto">
          <a:xfrm>
            <a:off x="76200" y="6553200"/>
            <a:ext cx="3179763" cy="214313"/>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451</a:t>
            </a:r>
          </a:p>
        </p:txBody>
      </p:sp>
      <p:sp>
        <p:nvSpPr>
          <p:cNvPr id="135173" name="AutoShape 6">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35174" name="Text Box 7"/>
          <p:cNvSpPr txBox="1">
            <a:spLocks noChangeArrowheads="1"/>
          </p:cNvSpPr>
          <p:nvPr/>
        </p:nvSpPr>
        <p:spPr bwMode="auto">
          <a:xfrm>
            <a:off x="1812925" y="6129338"/>
            <a:ext cx="369888" cy="274637"/>
          </a:xfrm>
          <a:prstGeom prst="rect">
            <a:avLst/>
          </a:prstGeom>
          <a:noFill/>
          <a:ln w="9525">
            <a:noFill/>
            <a:miter lim="800000"/>
            <a:headEnd/>
            <a:tailEnd/>
          </a:ln>
        </p:spPr>
        <p:txBody>
          <a:bodyPr wrap="none">
            <a:spAutoFit/>
          </a:bodyPr>
          <a:lstStyle/>
          <a:p>
            <a:pPr algn="l"/>
            <a:r>
              <a:rPr lang="en-US" b="1"/>
              <a:t>(a)</a:t>
            </a:r>
          </a:p>
        </p:txBody>
      </p:sp>
      <p:sp>
        <p:nvSpPr>
          <p:cNvPr id="135175" name="Text Box 8"/>
          <p:cNvSpPr txBox="1">
            <a:spLocks noChangeArrowheads="1"/>
          </p:cNvSpPr>
          <p:nvPr/>
        </p:nvSpPr>
        <p:spPr bwMode="auto">
          <a:xfrm>
            <a:off x="3821113" y="6126163"/>
            <a:ext cx="379412" cy="274637"/>
          </a:xfrm>
          <a:prstGeom prst="rect">
            <a:avLst/>
          </a:prstGeom>
          <a:noFill/>
          <a:ln w="9525">
            <a:noFill/>
            <a:miter lim="800000"/>
            <a:headEnd/>
            <a:tailEnd/>
          </a:ln>
        </p:spPr>
        <p:txBody>
          <a:bodyPr wrap="none">
            <a:spAutoFit/>
          </a:bodyPr>
          <a:lstStyle/>
          <a:p>
            <a:pPr algn="l"/>
            <a:r>
              <a:rPr lang="en-US" b="1"/>
              <a:t>(b)</a:t>
            </a:r>
          </a:p>
        </p:txBody>
      </p:sp>
      <p:sp>
        <p:nvSpPr>
          <p:cNvPr id="135176" name="Text Box 9"/>
          <p:cNvSpPr txBox="1">
            <a:spLocks noChangeArrowheads="1"/>
          </p:cNvSpPr>
          <p:nvPr/>
        </p:nvSpPr>
        <p:spPr bwMode="auto">
          <a:xfrm>
            <a:off x="5878513" y="6126163"/>
            <a:ext cx="369887" cy="274637"/>
          </a:xfrm>
          <a:prstGeom prst="rect">
            <a:avLst/>
          </a:prstGeom>
          <a:noFill/>
          <a:ln w="9525">
            <a:noFill/>
            <a:miter lim="800000"/>
            <a:headEnd/>
            <a:tailEnd/>
          </a:ln>
        </p:spPr>
        <p:txBody>
          <a:bodyPr wrap="none">
            <a:spAutoFit/>
          </a:bodyPr>
          <a:lstStyle/>
          <a:p>
            <a:pPr algn="l"/>
            <a:r>
              <a:rPr lang="en-US" b="1"/>
              <a:t>(c)</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62" name="Group 3"/>
          <p:cNvGrpSpPr>
            <a:grpSpLocks/>
          </p:cNvGrpSpPr>
          <p:nvPr/>
        </p:nvGrpSpPr>
        <p:grpSpPr bwMode="auto">
          <a:xfrm>
            <a:off x="1028700" y="1866900"/>
            <a:ext cx="6286500" cy="4000500"/>
            <a:chOff x="648" y="1176"/>
            <a:chExt cx="3960" cy="2520"/>
          </a:xfrm>
        </p:grpSpPr>
        <p:sp>
          <p:nvSpPr>
            <p:cNvPr id="143365" name="Line 4"/>
            <p:cNvSpPr>
              <a:spLocks noChangeShapeType="1"/>
            </p:cNvSpPr>
            <p:nvPr/>
          </p:nvSpPr>
          <p:spPr bwMode="auto">
            <a:xfrm>
              <a:off x="1512" y="1496"/>
              <a:ext cx="0" cy="1872"/>
            </a:xfrm>
            <a:prstGeom prst="line">
              <a:avLst/>
            </a:prstGeom>
            <a:noFill/>
            <a:ln w="15875">
              <a:solidFill>
                <a:srgbClr val="000000"/>
              </a:solidFill>
              <a:round/>
              <a:headEnd/>
              <a:tailEnd/>
            </a:ln>
          </p:spPr>
          <p:txBody>
            <a:bodyPr/>
            <a:lstStyle/>
            <a:p>
              <a:endParaRPr lang="en-US"/>
            </a:p>
          </p:txBody>
        </p:sp>
        <p:sp>
          <p:nvSpPr>
            <p:cNvPr id="143366" name="Line 5"/>
            <p:cNvSpPr>
              <a:spLocks noChangeShapeType="1"/>
            </p:cNvSpPr>
            <p:nvPr/>
          </p:nvSpPr>
          <p:spPr bwMode="auto">
            <a:xfrm>
              <a:off x="1512" y="3368"/>
              <a:ext cx="2952" cy="0"/>
            </a:xfrm>
            <a:prstGeom prst="line">
              <a:avLst/>
            </a:prstGeom>
            <a:noFill/>
            <a:ln w="15875">
              <a:solidFill>
                <a:srgbClr val="000000"/>
              </a:solidFill>
              <a:round/>
              <a:headEnd/>
              <a:tailEnd/>
            </a:ln>
          </p:spPr>
          <p:txBody>
            <a:bodyPr/>
            <a:lstStyle/>
            <a:p>
              <a:endParaRPr lang="en-US"/>
            </a:p>
          </p:txBody>
        </p:sp>
        <p:sp>
          <p:nvSpPr>
            <p:cNvPr id="143367" name="Freeform 6"/>
            <p:cNvSpPr>
              <a:spLocks/>
            </p:cNvSpPr>
            <p:nvPr/>
          </p:nvSpPr>
          <p:spPr bwMode="auto">
            <a:xfrm>
              <a:off x="1728" y="1653"/>
              <a:ext cx="720" cy="1667"/>
            </a:xfrm>
            <a:custGeom>
              <a:avLst/>
              <a:gdLst>
                <a:gd name="T0" fmla="*/ 0 w 1800"/>
                <a:gd name="T1" fmla="*/ 1643 h 4169"/>
                <a:gd name="T2" fmla="*/ 144 w 1800"/>
                <a:gd name="T3" fmla="*/ 1427 h 4169"/>
                <a:gd name="T4" fmla="*/ 291 w 1800"/>
                <a:gd name="T5" fmla="*/ 204 h 4169"/>
                <a:gd name="T6" fmla="*/ 432 w 1800"/>
                <a:gd name="T7" fmla="*/ 204 h 4169"/>
                <a:gd name="T8" fmla="*/ 576 w 1800"/>
                <a:gd name="T9" fmla="*/ 1427 h 4169"/>
                <a:gd name="T10" fmla="*/ 720 w 1800"/>
                <a:gd name="T11" fmla="*/ 1643 h 4169"/>
                <a:gd name="T12" fmla="*/ 0 60000 65536"/>
                <a:gd name="T13" fmla="*/ 0 60000 65536"/>
                <a:gd name="T14" fmla="*/ 0 60000 65536"/>
                <a:gd name="T15" fmla="*/ 0 60000 65536"/>
                <a:gd name="T16" fmla="*/ 0 60000 65536"/>
                <a:gd name="T17" fmla="*/ 0 60000 65536"/>
                <a:gd name="T18" fmla="*/ 0 w 1800"/>
                <a:gd name="T19" fmla="*/ 0 h 4169"/>
                <a:gd name="T20" fmla="*/ 1800 w 1800"/>
                <a:gd name="T21" fmla="*/ 4169 h 4169"/>
              </a:gdLst>
              <a:ahLst/>
              <a:cxnLst>
                <a:cxn ang="T12">
                  <a:pos x="T0" y="T1"/>
                </a:cxn>
                <a:cxn ang="T13">
                  <a:pos x="T2" y="T3"/>
                </a:cxn>
                <a:cxn ang="T14">
                  <a:pos x="T4" y="T5"/>
                </a:cxn>
                <a:cxn ang="T15">
                  <a:pos x="T6" y="T7"/>
                </a:cxn>
                <a:cxn ang="T16">
                  <a:pos x="T8" y="T9"/>
                </a:cxn>
                <a:cxn ang="T17">
                  <a:pos x="T10" y="T11"/>
                </a:cxn>
              </a:cxnLst>
              <a:rect l="T18" t="T19" r="T20" b="T21"/>
              <a:pathLst>
                <a:path w="1800" h="4169">
                  <a:moveTo>
                    <a:pt x="0" y="4109"/>
                  </a:moveTo>
                  <a:cubicBezTo>
                    <a:pt x="120" y="4124"/>
                    <a:pt x="239" y="4169"/>
                    <a:pt x="360" y="3569"/>
                  </a:cubicBezTo>
                  <a:cubicBezTo>
                    <a:pt x="481" y="2969"/>
                    <a:pt x="608" y="1021"/>
                    <a:pt x="728" y="511"/>
                  </a:cubicBezTo>
                  <a:cubicBezTo>
                    <a:pt x="848" y="1"/>
                    <a:pt x="961" y="0"/>
                    <a:pt x="1080" y="509"/>
                  </a:cubicBezTo>
                  <a:cubicBezTo>
                    <a:pt x="1199" y="1018"/>
                    <a:pt x="1320" y="2969"/>
                    <a:pt x="1440" y="3569"/>
                  </a:cubicBezTo>
                  <a:cubicBezTo>
                    <a:pt x="1560" y="4169"/>
                    <a:pt x="1710" y="4079"/>
                    <a:pt x="1800" y="4109"/>
                  </a:cubicBezTo>
                </a:path>
              </a:pathLst>
            </a:custGeom>
            <a:noFill/>
            <a:ln w="25400">
              <a:solidFill>
                <a:schemeClr val="folHlink"/>
              </a:solidFill>
              <a:round/>
              <a:headEnd/>
              <a:tailEnd/>
            </a:ln>
          </p:spPr>
          <p:txBody>
            <a:bodyPr/>
            <a:lstStyle/>
            <a:p>
              <a:endParaRPr lang="en-US"/>
            </a:p>
          </p:txBody>
        </p:sp>
        <p:sp>
          <p:nvSpPr>
            <p:cNvPr id="143368" name="Freeform 7"/>
            <p:cNvSpPr>
              <a:spLocks/>
            </p:cNvSpPr>
            <p:nvPr/>
          </p:nvSpPr>
          <p:spPr bwMode="auto">
            <a:xfrm>
              <a:off x="1872" y="2324"/>
              <a:ext cx="1152" cy="972"/>
            </a:xfrm>
            <a:custGeom>
              <a:avLst/>
              <a:gdLst>
                <a:gd name="T0" fmla="*/ 0 w 2880"/>
                <a:gd name="T1" fmla="*/ 972 h 2430"/>
                <a:gd name="T2" fmla="*/ 216 w 2880"/>
                <a:gd name="T3" fmla="*/ 756 h 2430"/>
                <a:gd name="T4" fmla="*/ 432 w 2880"/>
                <a:gd name="T5" fmla="*/ 108 h 2430"/>
                <a:gd name="T6" fmla="*/ 720 w 2880"/>
                <a:gd name="T7" fmla="*/ 108 h 2430"/>
                <a:gd name="T8" fmla="*/ 936 w 2880"/>
                <a:gd name="T9" fmla="*/ 756 h 2430"/>
                <a:gd name="T10" fmla="*/ 1152 w 2880"/>
                <a:gd name="T11" fmla="*/ 972 h 2430"/>
                <a:gd name="T12" fmla="*/ 0 60000 65536"/>
                <a:gd name="T13" fmla="*/ 0 60000 65536"/>
                <a:gd name="T14" fmla="*/ 0 60000 65536"/>
                <a:gd name="T15" fmla="*/ 0 60000 65536"/>
                <a:gd name="T16" fmla="*/ 0 60000 65536"/>
                <a:gd name="T17" fmla="*/ 0 60000 65536"/>
                <a:gd name="T18" fmla="*/ 0 w 2880"/>
                <a:gd name="T19" fmla="*/ 0 h 2430"/>
                <a:gd name="T20" fmla="*/ 2880 w 2880"/>
                <a:gd name="T21" fmla="*/ 2430 h 2430"/>
              </a:gdLst>
              <a:ahLst/>
              <a:cxnLst>
                <a:cxn ang="T12">
                  <a:pos x="T0" y="T1"/>
                </a:cxn>
                <a:cxn ang="T13">
                  <a:pos x="T2" y="T3"/>
                </a:cxn>
                <a:cxn ang="T14">
                  <a:pos x="T4" y="T5"/>
                </a:cxn>
                <a:cxn ang="T15">
                  <a:pos x="T6" y="T7"/>
                </a:cxn>
                <a:cxn ang="T16">
                  <a:pos x="T8" y="T9"/>
                </a:cxn>
                <a:cxn ang="T17">
                  <a:pos x="T10" y="T11"/>
                </a:cxn>
              </a:cxnLst>
              <a:rect l="T18" t="T19" r="T20" b="T21"/>
              <a:pathLst>
                <a:path w="2880" h="2430">
                  <a:moveTo>
                    <a:pt x="0" y="2430"/>
                  </a:moveTo>
                  <a:cubicBezTo>
                    <a:pt x="180" y="2340"/>
                    <a:pt x="360" y="2250"/>
                    <a:pt x="540" y="1890"/>
                  </a:cubicBezTo>
                  <a:cubicBezTo>
                    <a:pt x="720" y="1530"/>
                    <a:pt x="870" y="540"/>
                    <a:pt x="1080" y="270"/>
                  </a:cubicBezTo>
                  <a:cubicBezTo>
                    <a:pt x="1290" y="0"/>
                    <a:pt x="1590" y="0"/>
                    <a:pt x="1800" y="270"/>
                  </a:cubicBezTo>
                  <a:cubicBezTo>
                    <a:pt x="2010" y="540"/>
                    <a:pt x="2160" y="1530"/>
                    <a:pt x="2340" y="1890"/>
                  </a:cubicBezTo>
                  <a:cubicBezTo>
                    <a:pt x="2520" y="2250"/>
                    <a:pt x="2760" y="2370"/>
                    <a:pt x="2880" y="2430"/>
                  </a:cubicBezTo>
                </a:path>
              </a:pathLst>
            </a:custGeom>
            <a:noFill/>
            <a:ln w="25400">
              <a:solidFill>
                <a:srgbClr val="FF0000"/>
              </a:solidFill>
              <a:round/>
              <a:headEnd/>
              <a:tailEnd/>
            </a:ln>
          </p:spPr>
          <p:txBody>
            <a:bodyPr/>
            <a:lstStyle/>
            <a:p>
              <a:endParaRPr lang="en-US"/>
            </a:p>
          </p:txBody>
        </p:sp>
        <p:sp>
          <p:nvSpPr>
            <p:cNvPr id="143369" name="Freeform 8"/>
            <p:cNvSpPr>
              <a:spLocks/>
            </p:cNvSpPr>
            <p:nvPr/>
          </p:nvSpPr>
          <p:spPr bwMode="auto">
            <a:xfrm>
              <a:off x="2004" y="2977"/>
              <a:ext cx="2054" cy="302"/>
            </a:xfrm>
            <a:custGeom>
              <a:avLst/>
              <a:gdLst>
                <a:gd name="T0" fmla="*/ 0 w 5134"/>
                <a:gd name="T1" fmla="*/ 297 h 755"/>
                <a:gd name="T2" fmla="*/ 466 w 5134"/>
                <a:gd name="T3" fmla="*/ 222 h 755"/>
                <a:gd name="T4" fmla="*/ 872 w 5134"/>
                <a:gd name="T5" fmla="*/ 32 h 755"/>
                <a:gd name="T6" fmla="*/ 1164 w 5134"/>
                <a:gd name="T7" fmla="*/ 31 h 755"/>
                <a:gd name="T8" fmla="*/ 1528 w 5134"/>
                <a:gd name="T9" fmla="*/ 212 h 755"/>
                <a:gd name="T10" fmla="*/ 2054 w 5134"/>
                <a:gd name="T11" fmla="*/ 302 h 755"/>
                <a:gd name="T12" fmla="*/ 0 60000 65536"/>
                <a:gd name="T13" fmla="*/ 0 60000 65536"/>
                <a:gd name="T14" fmla="*/ 0 60000 65536"/>
                <a:gd name="T15" fmla="*/ 0 60000 65536"/>
                <a:gd name="T16" fmla="*/ 0 60000 65536"/>
                <a:gd name="T17" fmla="*/ 0 60000 65536"/>
                <a:gd name="T18" fmla="*/ 0 w 5134"/>
                <a:gd name="T19" fmla="*/ 0 h 755"/>
                <a:gd name="T20" fmla="*/ 5134 w 5134"/>
                <a:gd name="T21" fmla="*/ 755 h 755"/>
              </a:gdLst>
              <a:ahLst/>
              <a:cxnLst>
                <a:cxn ang="T12">
                  <a:pos x="T0" y="T1"/>
                </a:cxn>
                <a:cxn ang="T13">
                  <a:pos x="T2" y="T3"/>
                </a:cxn>
                <a:cxn ang="T14">
                  <a:pos x="T4" y="T5"/>
                </a:cxn>
                <a:cxn ang="T15">
                  <a:pos x="T6" y="T7"/>
                </a:cxn>
                <a:cxn ang="T16">
                  <a:pos x="T8" y="T9"/>
                </a:cxn>
                <a:cxn ang="T17">
                  <a:pos x="T10" y="T11"/>
                </a:cxn>
              </a:cxnLst>
              <a:rect l="T18" t="T19" r="T20" b="T21"/>
              <a:pathLst>
                <a:path w="5134" h="755">
                  <a:moveTo>
                    <a:pt x="0" y="742"/>
                  </a:moveTo>
                  <a:cubicBezTo>
                    <a:pt x="194" y="711"/>
                    <a:pt x="802" y="664"/>
                    <a:pt x="1165" y="554"/>
                  </a:cubicBezTo>
                  <a:cubicBezTo>
                    <a:pt x="1528" y="444"/>
                    <a:pt x="1888" y="158"/>
                    <a:pt x="2179" y="79"/>
                  </a:cubicBezTo>
                  <a:cubicBezTo>
                    <a:pt x="2470" y="0"/>
                    <a:pt x="2637" y="2"/>
                    <a:pt x="2910" y="77"/>
                  </a:cubicBezTo>
                  <a:cubicBezTo>
                    <a:pt x="3183" y="152"/>
                    <a:pt x="3448" y="416"/>
                    <a:pt x="3819" y="529"/>
                  </a:cubicBezTo>
                  <a:cubicBezTo>
                    <a:pt x="4190" y="642"/>
                    <a:pt x="4860" y="708"/>
                    <a:pt x="5134" y="755"/>
                  </a:cubicBezTo>
                </a:path>
              </a:pathLst>
            </a:custGeom>
            <a:noFill/>
            <a:ln w="25400">
              <a:solidFill>
                <a:schemeClr val="accent2"/>
              </a:solidFill>
              <a:round/>
              <a:headEnd/>
              <a:tailEnd/>
            </a:ln>
          </p:spPr>
          <p:txBody>
            <a:bodyPr/>
            <a:lstStyle/>
            <a:p>
              <a:endParaRPr lang="en-US"/>
            </a:p>
          </p:txBody>
        </p:sp>
        <p:sp>
          <p:nvSpPr>
            <p:cNvPr id="143370" name="Text Box 9"/>
            <p:cNvSpPr txBox="1">
              <a:spLocks noChangeArrowheads="1"/>
            </p:cNvSpPr>
            <p:nvPr/>
          </p:nvSpPr>
          <p:spPr bwMode="auto">
            <a:xfrm>
              <a:off x="1944" y="1176"/>
              <a:ext cx="2088" cy="432"/>
            </a:xfrm>
            <a:prstGeom prst="rect">
              <a:avLst/>
            </a:prstGeom>
            <a:noFill/>
            <a:ln w="9525">
              <a:solidFill>
                <a:srgbClr val="000000"/>
              </a:solidFill>
              <a:miter lim="800000"/>
              <a:headEnd/>
              <a:tailEnd/>
            </a:ln>
          </p:spPr>
          <p:txBody>
            <a:bodyPr/>
            <a:lstStyle/>
            <a:p>
              <a:r>
                <a:rPr lang="en-US" sz="1800">
                  <a:ea typeface="Times New Roman" pitchFamily="18" charset="0"/>
                  <a:cs typeface="Arial" charset="0"/>
                </a:rPr>
                <a:t>Particle-Velocity Distribution</a:t>
              </a:r>
              <a:endParaRPr lang="en-US" sz="900">
                <a:ea typeface="Times New Roman" pitchFamily="18" charset="0"/>
                <a:cs typeface="Arial" charset="0"/>
              </a:endParaRPr>
            </a:p>
            <a:p>
              <a:pPr eaLnBrk="0" hangingPunct="0"/>
              <a:r>
                <a:rPr lang="en-US" sz="1800">
                  <a:ea typeface="Times New Roman" pitchFamily="18" charset="0"/>
                  <a:cs typeface="Arial" charset="0"/>
                </a:rPr>
                <a:t>(various gases, same T and P)</a:t>
              </a:r>
            </a:p>
          </p:txBody>
        </p:sp>
        <p:sp>
          <p:nvSpPr>
            <p:cNvPr id="143371" name="Text Box 10"/>
            <p:cNvSpPr txBox="1">
              <a:spLocks noChangeArrowheads="1"/>
            </p:cNvSpPr>
            <p:nvPr/>
          </p:nvSpPr>
          <p:spPr bwMode="auto">
            <a:xfrm>
              <a:off x="648" y="2112"/>
              <a:ext cx="1008" cy="432"/>
            </a:xfrm>
            <a:prstGeom prst="rect">
              <a:avLst/>
            </a:prstGeom>
            <a:noFill/>
            <a:ln w="9525">
              <a:noFill/>
              <a:miter lim="800000"/>
              <a:headEnd/>
              <a:tailEnd/>
            </a:ln>
          </p:spPr>
          <p:txBody>
            <a:bodyPr/>
            <a:lstStyle/>
            <a:p>
              <a:r>
                <a:rPr lang="en-US" sz="1800">
                  <a:ea typeface="Times New Roman" pitchFamily="18" charset="0"/>
                  <a:cs typeface="Arial" charset="0"/>
                </a:rPr>
                <a:t># of</a:t>
              </a:r>
              <a:endParaRPr lang="en-US" sz="900">
                <a:ea typeface="Times New Roman" pitchFamily="18" charset="0"/>
                <a:cs typeface="Arial" charset="0"/>
              </a:endParaRPr>
            </a:p>
            <a:p>
              <a:pPr eaLnBrk="0" hangingPunct="0"/>
              <a:r>
                <a:rPr lang="en-US" sz="1800">
                  <a:ea typeface="Times New Roman" pitchFamily="18" charset="0"/>
                  <a:cs typeface="Arial" charset="0"/>
                </a:rPr>
                <a:t>particles</a:t>
              </a:r>
            </a:p>
          </p:txBody>
        </p:sp>
        <p:sp>
          <p:nvSpPr>
            <p:cNvPr id="143372" name="Text Box 11"/>
            <p:cNvSpPr txBox="1">
              <a:spLocks noChangeArrowheads="1"/>
            </p:cNvSpPr>
            <p:nvPr/>
          </p:nvSpPr>
          <p:spPr bwMode="auto">
            <a:xfrm>
              <a:off x="2160" y="3408"/>
              <a:ext cx="1800" cy="288"/>
            </a:xfrm>
            <a:prstGeom prst="rect">
              <a:avLst/>
            </a:prstGeom>
            <a:noFill/>
            <a:ln w="9525">
              <a:noFill/>
              <a:miter lim="800000"/>
              <a:headEnd/>
              <a:tailEnd/>
            </a:ln>
          </p:spPr>
          <p:txBody>
            <a:bodyPr/>
            <a:lstStyle/>
            <a:p>
              <a:r>
                <a:rPr lang="en-US" sz="1800">
                  <a:ea typeface="Times New Roman" pitchFamily="18" charset="0"/>
                  <a:cs typeface="Arial" charset="0"/>
                </a:rPr>
                <a:t>Velocity of particles (m/s)</a:t>
              </a:r>
            </a:p>
          </p:txBody>
        </p:sp>
        <p:sp>
          <p:nvSpPr>
            <p:cNvPr id="143373" name="Text Box 12"/>
            <p:cNvSpPr txBox="1">
              <a:spLocks noChangeArrowheads="1"/>
            </p:cNvSpPr>
            <p:nvPr/>
          </p:nvSpPr>
          <p:spPr bwMode="auto">
            <a:xfrm>
              <a:off x="3528" y="2616"/>
              <a:ext cx="504" cy="288"/>
            </a:xfrm>
            <a:prstGeom prst="rect">
              <a:avLst/>
            </a:prstGeom>
            <a:noFill/>
            <a:ln w="9525">
              <a:noFill/>
              <a:miter lim="800000"/>
              <a:headEnd/>
              <a:tailEnd/>
            </a:ln>
          </p:spPr>
          <p:txBody>
            <a:bodyPr/>
            <a:lstStyle/>
            <a:p>
              <a:r>
                <a:rPr lang="en-US" sz="1800">
                  <a:solidFill>
                    <a:schemeClr val="accent2"/>
                  </a:solidFill>
                  <a:ea typeface="Times New Roman" pitchFamily="18" charset="0"/>
                  <a:cs typeface="Arial" charset="0"/>
                </a:rPr>
                <a:t>H</a:t>
              </a:r>
              <a:r>
                <a:rPr lang="en-US" sz="1800" baseline="-30000">
                  <a:solidFill>
                    <a:schemeClr val="accent2"/>
                  </a:solidFill>
                  <a:ea typeface="Times New Roman" pitchFamily="18" charset="0"/>
                  <a:cs typeface="Arial" charset="0"/>
                </a:rPr>
                <a:t>2</a:t>
              </a:r>
              <a:endParaRPr lang="en-US" sz="1800">
                <a:solidFill>
                  <a:schemeClr val="accent2"/>
                </a:solidFill>
                <a:ea typeface="Times New Roman" pitchFamily="18" charset="0"/>
                <a:cs typeface="Arial" charset="0"/>
              </a:endParaRPr>
            </a:p>
          </p:txBody>
        </p:sp>
        <p:sp>
          <p:nvSpPr>
            <p:cNvPr id="143374" name="Text Box 13"/>
            <p:cNvSpPr txBox="1">
              <a:spLocks noChangeArrowheads="1"/>
            </p:cNvSpPr>
            <p:nvPr/>
          </p:nvSpPr>
          <p:spPr bwMode="auto">
            <a:xfrm>
              <a:off x="3240" y="2256"/>
              <a:ext cx="504" cy="288"/>
            </a:xfrm>
            <a:prstGeom prst="rect">
              <a:avLst/>
            </a:prstGeom>
            <a:noFill/>
            <a:ln w="9525">
              <a:noFill/>
              <a:miter lim="800000"/>
              <a:headEnd/>
              <a:tailEnd/>
            </a:ln>
          </p:spPr>
          <p:txBody>
            <a:bodyPr/>
            <a:lstStyle/>
            <a:p>
              <a:r>
                <a:rPr lang="en-US" sz="1800">
                  <a:solidFill>
                    <a:srgbClr val="FF0000"/>
                  </a:solidFill>
                  <a:ea typeface="Times New Roman" pitchFamily="18" charset="0"/>
                  <a:cs typeface="Arial" charset="0"/>
                </a:rPr>
                <a:t>N</a:t>
              </a:r>
              <a:r>
                <a:rPr lang="en-US" sz="1800" baseline="-30000">
                  <a:solidFill>
                    <a:srgbClr val="FF0000"/>
                  </a:solidFill>
                  <a:ea typeface="Times New Roman" pitchFamily="18" charset="0"/>
                  <a:cs typeface="Arial" charset="0"/>
                </a:rPr>
                <a:t>2</a:t>
              </a:r>
              <a:endParaRPr lang="en-US" sz="1800">
                <a:solidFill>
                  <a:srgbClr val="FF0000"/>
                </a:solidFill>
                <a:ea typeface="Times New Roman" pitchFamily="18" charset="0"/>
                <a:cs typeface="Arial" charset="0"/>
              </a:endParaRPr>
            </a:p>
          </p:txBody>
        </p:sp>
        <p:sp>
          <p:nvSpPr>
            <p:cNvPr id="143375" name="Text Box 14"/>
            <p:cNvSpPr txBox="1">
              <a:spLocks noChangeArrowheads="1"/>
            </p:cNvSpPr>
            <p:nvPr/>
          </p:nvSpPr>
          <p:spPr bwMode="auto">
            <a:xfrm>
              <a:off x="2736" y="1896"/>
              <a:ext cx="504" cy="288"/>
            </a:xfrm>
            <a:prstGeom prst="rect">
              <a:avLst/>
            </a:prstGeom>
            <a:noFill/>
            <a:ln w="9525">
              <a:noFill/>
              <a:miter lim="800000"/>
              <a:headEnd/>
              <a:tailEnd/>
            </a:ln>
          </p:spPr>
          <p:txBody>
            <a:bodyPr/>
            <a:lstStyle/>
            <a:p>
              <a:r>
                <a:rPr lang="en-US" sz="1800">
                  <a:solidFill>
                    <a:srgbClr val="669900"/>
                  </a:solidFill>
                  <a:ea typeface="Times New Roman" pitchFamily="18" charset="0"/>
                  <a:cs typeface="Arial" charset="0"/>
                </a:rPr>
                <a:t>CO</a:t>
              </a:r>
              <a:r>
                <a:rPr lang="en-US" sz="1800" baseline="-30000">
                  <a:solidFill>
                    <a:srgbClr val="669900"/>
                  </a:solidFill>
                  <a:ea typeface="Times New Roman" pitchFamily="18" charset="0"/>
                  <a:cs typeface="Arial" charset="0"/>
                </a:rPr>
                <a:t>2</a:t>
              </a:r>
              <a:endParaRPr lang="en-US" sz="1800">
                <a:solidFill>
                  <a:srgbClr val="669900"/>
                </a:solidFill>
                <a:ea typeface="Times New Roman" pitchFamily="18" charset="0"/>
                <a:cs typeface="Arial" charset="0"/>
              </a:endParaRPr>
            </a:p>
          </p:txBody>
        </p:sp>
        <p:sp>
          <p:nvSpPr>
            <p:cNvPr id="143376" name="Freeform 15"/>
            <p:cNvSpPr>
              <a:spLocks/>
            </p:cNvSpPr>
            <p:nvPr/>
          </p:nvSpPr>
          <p:spPr bwMode="auto">
            <a:xfrm>
              <a:off x="2232" y="2014"/>
              <a:ext cx="588" cy="26"/>
            </a:xfrm>
            <a:custGeom>
              <a:avLst/>
              <a:gdLst>
                <a:gd name="T0" fmla="*/ 588 w 1471"/>
                <a:gd name="T1" fmla="*/ 0 h 65"/>
                <a:gd name="T2" fmla="*/ 0 w 1471"/>
                <a:gd name="T3" fmla="*/ 26 h 65"/>
                <a:gd name="T4" fmla="*/ 0 60000 65536"/>
                <a:gd name="T5" fmla="*/ 0 60000 65536"/>
                <a:gd name="T6" fmla="*/ 0 w 1471"/>
                <a:gd name="T7" fmla="*/ 0 h 65"/>
                <a:gd name="T8" fmla="*/ 1471 w 1471"/>
                <a:gd name="T9" fmla="*/ 65 h 65"/>
              </a:gdLst>
              <a:ahLst/>
              <a:cxnLst>
                <a:cxn ang="T4">
                  <a:pos x="T0" y="T1"/>
                </a:cxn>
                <a:cxn ang="T5">
                  <a:pos x="T2" y="T3"/>
                </a:cxn>
              </a:cxnLst>
              <a:rect l="T6" t="T7" r="T8" b="T9"/>
              <a:pathLst>
                <a:path w="1471" h="65">
                  <a:moveTo>
                    <a:pt x="1471" y="0"/>
                  </a:moveTo>
                  <a:lnTo>
                    <a:pt x="0" y="65"/>
                  </a:lnTo>
                </a:path>
              </a:pathLst>
            </a:custGeom>
            <a:noFill/>
            <a:ln w="9525">
              <a:solidFill>
                <a:srgbClr val="333333"/>
              </a:solidFill>
              <a:round/>
              <a:headEnd/>
              <a:tailEnd type="triangle" w="med" len="med"/>
            </a:ln>
          </p:spPr>
          <p:txBody>
            <a:bodyPr/>
            <a:lstStyle/>
            <a:p>
              <a:endParaRPr lang="en-US"/>
            </a:p>
          </p:txBody>
        </p:sp>
        <p:sp>
          <p:nvSpPr>
            <p:cNvPr id="143377" name="Line 16"/>
            <p:cNvSpPr>
              <a:spLocks noChangeShapeType="1"/>
            </p:cNvSpPr>
            <p:nvPr/>
          </p:nvSpPr>
          <p:spPr bwMode="auto">
            <a:xfrm flipH="1">
              <a:off x="2736" y="2400"/>
              <a:ext cx="648" cy="288"/>
            </a:xfrm>
            <a:prstGeom prst="line">
              <a:avLst/>
            </a:prstGeom>
            <a:noFill/>
            <a:ln w="9525">
              <a:solidFill>
                <a:srgbClr val="333333"/>
              </a:solidFill>
              <a:round/>
              <a:headEnd/>
              <a:tailEnd type="triangle" w="med" len="med"/>
            </a:ln>
          </p:spPr>
          <p:txBody>
            <a:bodyPr/>
            <a:lstStyle/>
            <a:p>
              <a:endParaRPr lang="en-US"/>
            </a:p>
          </p:txBody>
        </p:sp>
        <p:sp>
          <p:nvSpPr>
            <p:cNvPr id="143378" name="Line 17"/>
            <p:cNvSpPr>
              <a:spLocks noChangeShapeType="1"/>
            </p:cNvSpPr>
            <p:nvPr/>
          </p:nvSpPr>
          <p:spPr bwMode="auto">
            <a:xfrm flipH="1">
              <a:off x="3384" y="2760"/>
              <a:ext cx="288" cy="288"/>
            </a:xfrm>
            <a:prstGeom prst="line">
              <a:avLst/>
            </a:prstGeom>
            <a:noFill/>
            <a:ln w="9525">
              <a:solidFill>
                <a:srgbClr val="333333"/>
              </a:solidFill>
              <a:round/>
              <a:headEnd/>
              <a:tailEnd type="triangle" w="med" len="med"/>
            </a:ln>
          </p:spPr>
          <p:txBody>
            <a:bodyPr/>
            <a:lstStyle/>
            <a:p>
              <a:endParaRPr lang="en-US"/>
            </a:p>
          </p:txBody>
        </p:sp>
        <p:sp>
          <p:nvSpPr>
            <p:cNvPr id="143379" name="Text Box 18"/>
            <p:cNvSpPr txBox="1">
              <a:spLocks noChangeArrowheads="1"/>
            </p:cNvSpPr>
            <p:nvPr/>
          </p:nvSpPr>
          <p:spPr bwMode="auto">
            <a:xfrm>
              <a:off x="1440" y="3408"/>
              <a:ext cx="648" cy="288"/>
            </a:xfrm>
            <a:prstGeom prst="rect">
              <a:avLst/>
            </a:prstGeom>
            <a:noFill/>
            <a:ln w="9525">
              <a:noFill/>
              <a:miter lim="800000"/>
              <a:headEnd/>
              <a:tailEnd/>
            </a:ln>
          </p:spPr>
          <p:txBody>
            <a:bodyPr/>
            <a:lstStyle/>
            <a:p>
              <a:r>
                <a:rPr lang="en-US" sz="1400">
                  <a:ea typeface="Times New Roman" pitchFamily="18" charset="0"/>
                  <a:cs typeface="Arial" charset="0"/>
                </a:rPr>
                <a:t>(SLOW)</a:t>
              </a:r>
              <a:endParaRPr lang="en-US" sz="1800">
                <a:ea typeface="Times New Roman" pitchFamily="18" charset="0"/>
                <a:cs typeface="Arial" charset="0"/>
              </a:endParaRPr>
            </a:p>
          </p:txBody>
        </p:sp>
        <p:sp>
          <p:nvSpPr>
            <p:cNvPr id="143380" name="Text Box 19"/>
            <p:cNvSpPr txBox="1">
              <a:spLocks noChangeArrowheads="1"/>
            </p:cNvSpPr>
            <p:nvPr/>
          </p:nvSpPr>
          <p:spPr bwMode="auto">
            <a:xfrm>
              <a:off x="3960" y="3408"/>
              <a:ext cx="648" cy="288"/>
            </a:xfrm>
            <a:prstGeom prst="rect">
              <a:avLst/>
            </a:prstGeom>
            <a:noFill/>
            <a:ln w="9525">
              <a:noFill/>
              <a:miter lim="800000"/>
              <a:headEnd/>
              <a:tailEnd/>
            </a:ln>
          </p:spPr>
          <p:txBody>
            <a:bodyPr/>
            <a:lstStyle/>
            <a:p>
              <a:r>
                <a:rPr lang="en-US" sz="1400">
                  <a:ea typeface="Times New Roman" pitchFamily="18" charset="0"/>
                  <a:cs typeface="Arial" charset="0"/>
                </a:rPr>
                <a:t>(FAST)</a:t>
              </a:r>
              <a:endParaRPr lang="en-US" sz="1800">
                <a:ea typeface="Times New Roman" pitchFamily="18" charset="0"/>
                <a:cs typeface="Arial" charset="0"/>
              </a:endParaRPr>
            </a:p>
          </p:txBody>
        </p:sp>
      </p:grpSp>
      <p:sp>
        <p:nvSpPr>
          <p:cNvPr id="143363" name="Rectangle 20"/>
          <p:cNvSpPr>
            <a:spLocks noChangeArrowheads="1"/>
          </p:cNvSpPr>
          <p:nvPr/>
        </p:nvSpPr>
        <p:spPr bwMode="auto">
          <a:xfrm>
            <a:off x="228600" y="958850"/>
            <a:ext cx="8782050" cy="641350"/>
          </a:xfrm>
          <a:prstGeom prst="rect">
            <a:avLst/>
          </a:prstGeom>
          <a:noFill/>
          <a:ln w="9525">
            <a:noFill/>
            <a:miter lim="800000"/>
            <a:headEnd/>
            <a:tailEnd/>
          </a:ln>
        </p:spPr>
        <p:txBody>
          <a:bodyPr wrap="none" anchor="ctr">
            <a:spAutoFit/>
          </a:bodyPr>
          <a:lstStyle/>
          <a:p>
            <a:pPr algn="l"/>
            <a:r>
              <a:rPr lang="en-US" sz="1800">
                <a:ea typeface="Times New Roman" pitchFamily="18" charset="0"/>
                <a:cs typeface="Arial" charset="0"/>
              </a:rPr>
              <a:t>More massive gas particles are slower than less massive gas particles (on average). </a:t>
            </a:r>
            <a:endParaRPr lang="en-US" sz="900">
              <a:ea typeface="Times New Roman" pitchFamily="18" charset="0"/>
              <a:cs typeface="Arial" charset="0"/>
            </a:endParaRPr>
          </a:p>
          <a:p>
            <a:pPr algn="l" eaLnBrk="0" hangingPunct="0"/>
            <a:endParaRPr lang="en-US" sz="1800">
              <a:ea typeface="Times New Roman" pitchFamily="18" charset="0"/>
              <a:cs typeface="Arial" charset="0"/>
            </a:endParaRPr>
          </a:p>
        </p:txBody>
      </p:sp>
      <p:sp>
        <p:nvSpPr>
          <p:cNvPr id="143364" name="Rectangle 21"/>
          <p:cNvSpPr>
            <a:spLocks noChangeArrowheads="1"/>
          </p:cNvSpPr>
          <p:nvPr/>
        </p:nvSpPr>
        <p:spPr bwMode="auto">
          <a:xfrm>
            <a:off x="114300" y="1363663"/>
            <a:ext cx="9144000" cy="0"/>
          </a:xfrm>
          <a:prstGeom prst="rect">
            <a:avLst/>
          </a:prstGeom>
          <a:noFill/>
          <a:ln w="9525">
            <a:noFill/>
            <a:miter lim="800000"/>
            <a:headEnd/>
            <a:tailEnd/>
          </a:ln>
        </p:spPr>
        <p:txBody>
          <a:bodyPr wrap="none" anchor="ctr">
            <a:spAutoFit/>
          </a:bodyPr>
          <a:lstStyle/>
          <a:p>
            <a:pPr algn="l"/>
            <a:endParaRPr lang="en-US" sz="180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ChangeArrowheads="1"/>
          </p:cNvSpPr>
          <p:nvPr/>
        </p:nvSpPr>
        <p:spPr bwMode="auto">
          <a:xfrm>
            <a:off x="1379538" y="1881188"/>
            <a:ext cx="6565900" cy="4579937"/>
          </a:xfrm>
          <a:prstGeom prst="rect">
            <a:avLst/>
          </a:prstGeom>
          <a:solidFill>
            <a:srgbClr val="99CCFF">
              <a:alpha val="18039"/>
            </a:srgbClr>
          </a:solidFill>
          <a:ln w="9525">
            <a:solidFill>
              <a:schemeClr val="tx1"/>
            </a:solidFill>
            <a:miter lim="800000"/>
            <a:headEnd/>
            <a:tailEnd/>
          </a:ln>
        </p:spPr>
        <p:txBody>
          <a:bodyPr wrap="none" anchor="ctr"/>
          <a:lstStyle/>
          <a:p>
            <a:endParaRPr lang="en-US"/>
          </a:p>
        </p:txBody>
      </p:sp>
      <p:sp>
        <p:nvSpPr>
          <p:cNvPr id="144387" name="Rectangle 3"/>
          <p:cNvSpPr>
            <a:spLocks noGrp="1" noChangeArrowheads="1"/>
          </p:cNvSpPr>
          <p:nvPr>
            <p:ph type="title"/>
          </p:nvPr>
        </p:nvSpPr>
        <p:spPr/>
        <p:txBody>
          <a:bodyPr/>
          <a:lstStyle/>
          <a:p>
            <a:pPr eaLnBrk="1" hangingPunct="1"/>
            <a:r>
              <a:rPr lang="en-US" smtClean="0"/>
              <a:t>Hot vs. Cold Tea</a:t>
            </a:r>
          </a:p>
        </p:txBody>
      </p:sp>
      <p:sp>
        <p:nvSpPr>
          <p:cNvPr id="144388" name="Line 5"/>
          <p:cNvSpPr>
            <a:spLocks noChangeShapeType="1"/>
          </p:cNvSpPr>
          <p:nvPr/>
        </p:nvSpPr>
        <p:spPr bwMode="auto">
          <a:xfrm>
            <a:off x="1958975" y="2079625"/>
            <a:ext cx="0" cy="3778250"/>
          </a:xfrm>
          <a:prstGeom prst="line">
            <a:avLst/>
          </a:prstGeom>
          <a:noFill/>
          <a:ln w="15875">
            <a:solidFill>
              <a:schemeClr val="tx1"/>
            </a:solidFill>
            <a:miter lim="800000"/>
            <a:headEnd/>
            <a:tailEnd/>
          </a:ln>
        </p:spPr>
        <p:txBody>
          <a:bodyPr wrap="none"/>
          <a:lstStyle/>
          <a:p>
            <a:endParaRPr lang="en-US"/>
          </a:p>
        </p:txBody>
      </p:sp>
      <p:sp>
        <p:nvSpPr>
          <p:cNvPr id="144389" name="Line 6"/>
          <p:cNvSpPr>
            <a:spLocks noChangeShapeType="1"/>
          </p:cNvSpPr>
          <p:nvPr/>
        </p:nvSpPr>
        <p:spPr bwMode="auto">
          <a:xfrm>
            <a:off x="1958975" y="5865813"/>
            <a:ext cx="5313363" cy="0"/>
          </a:xfrm>
          <a:prstGeom prst="line">
            <a:avLst/>
          </a:prstGeom>
          <a:noFill/>
          <a:ln w="15875">
            <a:solidFill>
              <a:schemeClr val="tx1"/>
            </a:solidFill>
            <a:miter lim="800000"/>
            <a:headEnd/>
            <a:tailEnd/>
          </a:ln>
        </p:spPr>
        <p:txBody>
          <a:bodyPr wrap="none"/>
          <a:lstStyle/>
          <a:p>
            <a:endParaRPr lang="en-US"/>
          </a:p>
        </p:txBody>
      </p:sp>
      <p:sp>
        <p:nvSpPr>
          <p:cNvPr id="144390" name="Text Box 7"/>
          <p:cNvSpPr txBox="1">
            <a:spLocks noChangeArrowheads="1"/>
          </p:cNvSpPr>
          <p:nvPr/>
        </p:nvSpPr>
        <p:spPr bwMode="auto">
          <a:xfrm>
            <a:off x="3922713" y="5924550"/>
            <a:ext cx="1108075" cy="304800"/>
          </a:xfrm>
          <a:prstGeom prst="rect">
            <a:avLst/>
          </a:prstGeom>
          <a:noFill/>
          <a:ln w="9525">
            <a:noFill/>
            <a:miter lim="800000"/>
            <a:headEnd/>
            <a:tailEnd/>
          </a:ln>
        </p:spPr>
        <p:txBody>
          <a:bodyPr wrap="none">
            <a:spAutoFit/>
          </a:bodyPr>
          <a:lstStyle/>
          <a:p>
            <a:pPr algn="l"/>
            <a:r>
              <a:rPr lang="en-US" sz="1400">
                <a:latin typeface="Arial Narrow" pitchFamily="34" charset="0"/>
              </a:rPr>
              <a:t>Kinetic energy</a:t>
            </a:r>
          </a:p>
        </p:txBody>
      </p:sp>
      <p:sp>
        <p:nvSpPr>
          <p:cNvPr id="144391" name="Line 8"/>
          <p:cNvSpPr>
            <a:spLocks noChangeShapeType="1"/>
          </p:cNvSpPr>
          <p:nvPr/>
        </p:nvSpPr>
        <p:spPr bwMode="auto">
          <a:xfrm>
            <a:off x="5076825" y="6091238"/>
            <a:ext cx="647700" cy="0"/>
          </a:xfrm>
          <a:prstGeom prst="line">
            <a:avLst/>
          </a:prstGeom>
          <a:noFill/>
          <a:ln w="15875">
            <a:solidFill>
              <a:schemeClr val="tx1"/>
            </a:solidFill>
            <a:miter lim="800000"/>
            <a:headEnd/>
            <a:tailEnd type="triangle" w="med" len="med"/>
          </a:ln>
        </p:spPr>
        <p:txBody>
          <a:bodyPr wrap="none"/>
          <a:lstStyle/>
          <a:p>
            <a:endParaRPr lang="en-US"/>
          </a:p>
        </p:txBody>
      </p:sp>
      <p:sp>
        <p:nvSpPr>
          <p:cNvPr id="144392" name="Line 9"/>
          <p:cNvSpPr>
            <a:spLocks noChangeShapeType="1"/>
          </p:cNvSpPr>
          <p:nvPr/>
        </p:nvSpPr>
        <p:spPr bwMode="auto">
          <a:xfrm flipH="1">
            <a:off x="5114925" y="3814763"/>
            <a:ext cx="523875" cy="1819275"/>
          </a:xfrm>
          <a:prstGeom prst="line">
            <a:avLst/>
          </a:prstGeom>
          <a:noFill/>
          <a:ln w="6350">
            <a:solidFill>
              <a:srgbClr val="333333"/>
            </a:solidFill>
            <a:miter lim="800000"/>
            <a:headEnd/>
            <a:tailEnd/>
          </a:ln>
        </p:spPr>
        <p:txBody>
          <a:bodyPr wrap="none"/>
          <a:lstStyle/>
          <a:p>
            <a:endParaRPr lang="en-US"/>
          </a:p>
        </p:txBody>
      </p:sp>
      <p:sp>
        <p:nvSpPr>
          <p:cNvPr id="144393" name="Line 10"/>
          <p:cNvSpPr>
            <a:spLocks noChangeShapeType="1"/>
          </p:cNvSpPr>
          <p:nvPr/>
        </p:nvSpPr>
        <p:spPr bwMode="auto">
          <a:xfrm>
            <a:off x="5753100" y="3805238"/>
            <a:ext cx="795338" cy="1766887"/>
          </a:xfrm>
          <a:prstGeom prst="line">
            <a:avLst/>
          </a:prstGeom>
          <a:noFill/>
          <a:ln w="6350">
            <a:solidFill>
              <a:srgbClr val="333333"/>
            </a:solidFill>
            <a:miter lim="800000"/>
            <a:headEnd/>
            <a:tailEnd/>
          </a:ln>
        </p:spPr>
        <p:txBody>
          <a:bodyPr wrap="none"/>
          <a:lstStyle/>
          <a:p>
            <a:endParaRPr lang="en-US"/>
          </a:p>
        </p:txBody>
      </p:sp>
      <p:sp>
        <p:nvSpPr>
          <p:cNvPr id="144394" name="Freeform 11"/>
          <p:cNvSpPr>
            <a:spLocks/>
          </p:cNvSpPr>
          <p:nvPr/>
        </p:nvSpPr>
        <p:spPr bwMode="auto">
          <a:xfrm>
            <a:off x="2033588" y="4213225"/>
            <a:ext cx="5210175" cy="1654175"/>
          </a:xfrm>
          <a:custGeom>
            <a:avLst/>
            <a:gdLst>
              <a:gd name="T0" fmla="*/ 0 w 3282"/>
              <a:gd name="T1" fmla="*/ 1654175 h 1042"/>
              <a:gd name="T2" fmla="*/ 361950 w 3282"/>
              <a:gd name="T3" fmla="*/ 1525587 h 1042"/>
              <a:gd name="T4" fmla="*/ 857250 w 3282"/>
              <a:gd name="T5" fmla="*/ 1235075 h 1042"/>
              <a:gd name="T6" fmla="*/ 1457325 w 3282"/>
              <a:gd name="T7" fmla="*/ 711200 h 1042"/>
              <a:gd name="T8" fmla="*/ 2124075 w 3282"/>
              <a:gd name="T9" fmla="*/ 153987 h 1042"/>
              <a:gd name="T10" fmla="*/ 2652712 w 3282"/>
              <a:gd name="T11" fmla="*/ 30162 h 1042"/>
              <a:gd name="T12" fmla="*/ 3228975 w 3282"/>
              <a:gd name="T13" fmla="*/ 334962 h 1042"/>
              <a:gd name="T14" fmla="*/ 4000500 w 3282"/>
              <a:gd name="T15" fmla="*/ 1044575 h 1042"/>
              <a:gd name="T16" fmla="*/ 4633913 w 3282"/>
              <a:gd name="T17" fmla="*/ 1468437 h 1042"/>
              <a:gd name="T18" fmla="*/ 5210175 w 3282"/>
              <a:gd name="T19" fmla="*/ 1635125 h 10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82"/>
              <a:gd name="T31" fmla="*/ 0 h 1042"/>
              <a:gd name="T32" fmla="*/ 3282 w 3282"/>
              <a:gd name="T33" fmla="*/ 1042 h 10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82" h="1042">
                <a:moveTo>
                  <a:pt x="0" y="1042"/>
                </a:moveTo>
                <a:cubicBezTo>
                  <a:pt x="38" y="1029"/>
                  <a:pt x="138" y="1005"/>
                  <a:pt x="228" y="961"/>
                </a:cubicBezTo>
                <a:cubicBezTo>
                  <a:pt x="318" y="917"/>
                  <a:pt x="425" y="863"/>
                  <a:pt x="540" y="778"/>
                </a:cubicBezTo>
                <a:cubicBezTo>
                  <a:pt x="655" y="693"/>
                  <a:pt x="785" y="561"/>
                  <a:pt x="918" y="448"/>
                </a:cubicBezTo>
                <a:cubicBezTo>
                  <a:pt x="1051" y="335"/>
                  <a:pt x="1213" y="168"/>
                  <a:pt x="1338" y="97"/>
                </a:cubicBezTo>
                <a:cubicBezTo>
                  <a:pt x="1463" y="26"/>
                  <a:pt x="1555" y="0"/>
                  <a:pt x="1671" y="19"/>
                </a:cubicBezTo>
                <a:cubicBezTo>
                  <a:pt x="1787" y="38"/>
                  <a:pt x="1893" y="105"/>
                  <a:pt x="2034" y="211"/>
                </a:cubicBezTo>
                <a:cubicBezTo>
                  <a:pt x="2175" y="317"/>
                  <a:pt x="2373" y="539"/>
                  <a:pt x="2520" y="658"/>
                </a:cubicBezTo>
                <a:cubicBezTo>
                  <a:pt x="2667" y="777"/>
                  <a:pt x="2792" y="863"/>
                  <a:pt x="2919" y="925"/>
                </a:cubicBezTo>
                <a:cubicBezTo>
                  <a:pt x="3046" y="987"/>
                  <a:pt x="3164" y="1008"/>
                  <a:pt x="3282" y="1030"/>
                </a:cubicBezTo>
              </a:path>
            </a:pathLst>
          </a:custGeom>
          <a:noFill/>
          <a:ln w="34925">
            <a:solidFill>
              <a:srgbClr val="FF3300"/>
            </a:solidFill>
            <a:miter lim="800000"/>
            <a:headEnd/>
            <a:tailEnd/>
          </a:ln>
        </p:spPr>
        <p:txBody>
          <a:bodyPr wrap="none"/>
          <a:lstStyle/>
          <a:p>
            <a:endParaRPr lang="en-US"/>
          </a:p>
        </p:txBody>
      </p:sp>
      <p:sp>
        <p:nvSpPr>
          <p:cNvPr id="144395" name="Freeform 12"/>
          <p:cNvSpPr>
            <a:spLocks/>
          </p:cNvSpPr>
          <p:nvPr/>
        </p:nvSpPr>
        <p:spPr bwMode="auto">
          <a:xfrm>
            <a:off x="1981200" y="3016250"/>
            <a:ext cx="3848100" cy="2851150"/>
          </a:xfrm>
          <a:custGeom>
            <a:avLst/>
            <a:gdLst>
              <a:gd name="T0" fmla="*/ 0 w 2424"/>
              <a:gd name="T1" fmla="*/ 2851150 h 1796"/>
              <a:gd name="T2" fmla="*/ 333375 w 2424"/>
              <a:gd name="T3" fmla="*/ 2551113 h 1796"/>
              <a:gd name="T4" fmla="*/ 633412 w 2424"/>
              <a:gd name="T5" fmla="*/ 1993900 h 1796"/>
              <a:gd name="T6" fmla="*/ 842963 w 2424"/>
              <a:gd name="T7" fmla="*/ 1155700 h 1796"/>
              <a:gd name="T8" fmla="*/ 995362 w 2424"/>
              <a:gd name="T9" fmla="*/ 384175 h 1796"/>
              <a:gd name="T10" fmla="*/ 1128712 w 2424"/>
              <a:gd name="T11" fmla="*/ 79375 h 1796"/>
              <a:gd name="T12" fmla="*/ 1376362 w 2424"/>
              <a:gd name="T13" fmla="*/ 107950 h 1796"/>
              <a:gd name="T14" fmla="*/ 1685925 w 2424"/>
              <a:gd name="T15" fmla="*/ 722312 h 1796"/>
              <a:gd name="T16" fmla="*/ 2290762 w 2424"/>
              <a:gd name="T17" fmla="*/ 1889125 h 1796"/>
              <a:gd name="T18" fmla="*/ 2624137 w 2424"/>
              <a:gd name="T19" fmla="*/ 2332038 h 1796"/>
              <a:gd name="T20" fmla="*/ 2928937 w 2424"/>
              <a:gd name="T21" fmla="*/ 2584450 h 1796"/>
              <a:gd name="T22" fmla="*/ 3414713 w 2424"/>
              <a:gd name="T23" fmla="*/ 2770188 h 1796"/>
              <a:gd name="T24" fmla="*/ 3848100 w 2424"/>
              <a:gd name="T25" fmla="*/ 2827338 h 17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24"/>
              <a:gd name="T40" fmla="*/ 0 h 1796"/>
              <a:gd name="T41" fmla="*/ 2424 w 2424"/>
              <a:gd name="T42" fmla="*/ 1796 h 179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24" h="1796">
                <a:moveTo>
                  <a:pt x="0" y="1796"/>
                </a:moveTo>
                <a:cubicBezTo>
                  <a:pt x="35" y="1765"/>
                  <a:pt x="144" y="1697"/>
                  <a:pt x="210" y="1607"/>
                </a:cubicBezTo>
                <a:cubicBezTo>
                  <a:pt x="276" y="1517"/>
                  <a:pt x="346" y="1402"/>
                  <a:pt x="399" y="1256"/>
                </a:cubicBezTo>
                <a:cubicBezTo>
                  <a:pt x="452" y="1110"/>
                  <a:pt x="493" y="897"/>
                  <a:pt x="531" y="728"/>
                </a:cubicBezTo>
                <a:cubicBezTo>
                  <a:pt x="569" y="559"/>
                  <a:pt x="597" y="355"/>
                  <a:pt x="627" y="242"/>
                </a:cubicBezTo>
                <a:cubicBezTo>
                  <a:pt x="657" y="129"/>
                  <a:pt x="671" y="79"/>
                  <a:pt x="711" y="50"/>
                </a:cubicBezTo>
                <a:cubicBezTo>
                  <a:pt x="751" y="21"/>
                  <a:pt x="808" y="0"/>
                  <a:pt x="867" y="68"/>
                </a:cubicBezTo>
                <a:cubicBezTo>
                  <a:pt x="926" y="136"/>
                  <a:pt x="966" y="268"/>
                  <a:pt x="1062" y="455"/>
                </a:cubicBezTo>
                <a:cubicBezTo>
                  <a:pt x="1158" y="642"/>
                  <a:pt x="1345" y="1021"/>
                  <a:pt x="1443" y="1190"/>
                </a:cubicBezTo>
                <a:cubicBezTo>
                  <a:pt x="1541" y="1359"/>
                  <a:pt x="1586" y="1396"/>
                  <a:pt x="1653" y="1469"/>
                </a:cubicBezTo>
                <a:cubicBezTo>
                  <a:pt x="1720" y="1542"/>
                  <a:pt x="1762" y="1582"/>
                  <a:pt x="1845" y="1628"/>
                </a:cubicBezTo>
                <a:cubicBezTo>
                  <a:pt x="1928" y="1674"/>
                  <a:pt x="2055" y="1720"/>
                  <a:pt x="2151" y="1745"/>
                </a:cubicBezTo>
                <a:cubicBezTo>
                  <a:pt x="2247" y="1770"/>
                  <a:pt x="2335" y="1775"/>
                  <a:pt x="2424" y="1781"/>
                </a:cubicBezTo>
              </a:path>
            </a:pathLst>
          </a:custGeom>
          <a:noFill/>
          <a:ln w="38100">
            <a:solidFill>
              <a:srgbClr val="0099CC"/>
            </a:solidFill>
            <a:miter lim="800000"/>
            <a:headEnd/>
            <a:tailEnd/>
          </a:ln>
        </p:spPr>
        <p:txBody>
          <a:bodyPr wrap="none"/>
          <a:lstStyle/>
          <a:p>
            <a:endParaRPr lang="en-US"/>
          </a:p>
        </p:txBody>
      </p:sp>
      <p:sp>
        <p:nvSpPr>
          <p:cNvPr id="144396" name="Line 13"/>
          <p:cNvSpPr>
            <a:spLocks noChangeShapeType="1"/>
          </p:cNvSpPr>
          <p:nvPr/>
        </p:nvSpPr>
        <p:spPr bwMode="auto">
          <a:xfrm flipH="1">
            <a:off x="3276600" y="2686050"/>
            <a:ext cx="681038" cy="338138"/>
          </a:xfrm>
          <a:prstGeom prst="line">
            <a:avLst/>
          </a:prstGeom>
          <a:noFill/>
          <a:ln w="6350">
            <a:solidFill>
              <a:srgbClr val="333333"/>
            </a:solidFill>
            <a:miter lim="800000"/>
            <a:headEnd/>
            <a:tailEnd/>
          </a:ln>
        </p:spPr>
        <p:txBody>
          <a:bodyPr wrap="none"/>
          <a:lstStyle/>
          <a:p>
            <a:endParaRPr lang="en-US"/>
          </a:p>
        </p:txBody>
      </p:sp>
      <p:sp>
        <p:nvSpPr>
          <p:cNvPr id="144397" name="Line 14"/>
          <p:cNvSpPr>
            <a:spLocks noChangeShapeType="1"/>
          </p:cNvSpPr>
          <p:nvPr/>
        </p:nvSpPr>
        <p:spPr bwMode="auto">
          <a:xfrm>
            <a:off x="4043363" y="2686050"/>
            <a:ext cx="542925" cy="1524000"/>
          </a:xfrm>
          <a:prstGeom prst="line">
            <a:avLst/>
          </a:prstGeom>
          <a:noFill/>
          <a:ln w="6350">
            <a:solidFill>
              <a:srgbClr val="333333"/>
            </a:solidFill>
            <a:miter lim="800000"/>
            <a:headEnd/>
            <a:tailEnd/>
          </a:ln>
        </p:spPr>
        <p:txBody>
          <a:bodyPr wrap="none"/>
          <a:lstStyle/>
          <a:p>
            <a:endParaRPr lang="en-US"/>
          </a:p>
        </p:txBody>
      </p:sp>
      <p:sp>
        <p:nvSpPr>
          <p:cNvPr id="144398" name="Text Box 15"/>
          <p:cNvSpPr txBox="1">
            <a:spLocks noChangeArrowheads="1"/>
          </p:cNvSpPr>
          <p:nvPr/>
        </p:nvSpPr>
        <p:spPr bwMode="auto">
          <a:xfrm>
            <a:off x="3594100" y="2209800"/>
            <a:ext cx="1928813" cy="517525"/>
          </a:xfrm>
          <a:prstGeom prst="rect">
            <a:avLst/>
          </a:prstGeom>
          <a:noFill/>
          <a:ln w="9525">
            <a:noFill/>
            <a:miter lim="800000"/>
            <a:headEnd/>
            <a:tailEnd/>
          </a:ln>
        </p:spPr>
        <p:txBody>
          <a:bodyPr wrap="none">
            <a:spAutoFit/>
          </a:bodyPr>
          <a:lstStyle/>
          <a:p>
            <a:pPr algn="l"/>
            <a:r>
              <a:rPr lang="en-US" sz="1400">
                <a:latin typeface="Arial Narrow" pitchFamily="34" charset="0"/>
              </a:rPr>
              <a:t>Many molecules have an</a:t>
            </a:r>
          </a:p>
          <a:p>
            <a:pPr algn="l"/>
            <a:r>
              <a:rPr lang="en-US" sz="1400">
                <a:latin typeface="Arial Narrow" pitchFamily="34" charset="0"/>
              </a:rPr>
              <a:t>intermediate kinetic energy</a:t>
            </a:r>
          </a:p>
        </p:txBody>
      </p:sp>
      <p:sp>
        <p:nvSpPr>
          <p:cNvPr id="144399" name="Text Box 16"/>
          <p:cNvSpPr txBox="1">
            <a:spLocks noChangeArrowheads="1"/>
          </p:cNvSpPr>
          <p:nvPr/>
        </p:nvSpPr>
        <p:spPr bwMode="auto">
          <a:xfrm>
            <a:off x="5189538" y="3324225"/>
            <a:ext cx="1717675" cy="517525"/>
          </a:xfrm>
          <a:prstGeom prst="rect">
            <a:avLst/>
          </a:prstGeom>
          <a:noFill/>
          <a:ln w="9525">
            <a:noFill/>
            <a:miter lim="800000"/>
            <a:headEnd/>
            <a:tailEnd/>
          </a:ln>
        </p:spPr>
        <p:txBody>
          <a:bodyPr wrap="none">
            <a:spAutoFit/>
          </a:bodyPr>
          <a:lstStyle/>
          <a:p>
            <a:pPr algn="l"/>
            <a:r>
              <a:rPr lang="en-US" sz="1400">
                <a:latin typeface="Arial Narrow" pitchFamily="34" charset="0"/>
              </a:rPr>
              <a:t>Few molecules have a</a:t>
            </a:r>
          </a:p>
          <a:p>
            <a:pPr algn="l"/>
            <a:r>
              <a:rPr lang="en-US" sz="1400">
                <a:latin typeface="Arial Narrow" pitchFamily="34" charset="0"/>
              </a:rPr>
              <a:t>very high kinetic energy</a:t>
            </a:r>
          </a:p>
        </p:txBody>
      </p:sp>
      <p:sp>
        <p:nvSpPr>
          <p:cNvPr id="144400" name="Text Box 17"/>
          <p:cNvSpPr txBox="1">
            <a:spLocks noChangeArrowheads="1"/>
          </p:cNvSpPr>
          <p:nvPr/>
        </p:nvSpPr>
        <p:spPr bwMode="auto">
          <a:xfrm>
            <a:off x="6251575" y="2024063"/>
            <a:ext cx="1281113" cy="517525"/>
          </a:xfrm>
          <a:prstGeom prst="rect">
            <a:avLst/>
          </a:prstGeom>
          <a:noFill/>
          <a:ln w="9525">
            <a:noFill/>
            <a:miter lim="800000"/>
            <a:headEnd/>
            <a:tailEnd/>
          </a:ln>
        </p:spPr>
        <p:txBody>
          <a:bodyPr wrap="none">
            <a:spAutoFit/>
          </a:bodyPr>
          <a:lstStyle/>
          <a:p>
            <a:pPr algn="l"/>
            <a:r>
              <a:rPr lang="en-US" sz="1400">
                <a:latin typeface="Arial Narrow" pitchFamily="34" charset="0"/>
              </a:rPr>
              <a:t>Low temperature</a:t>
            </a:r>
          </a:p>
          <a:p>
            <a:pPr algn="l"/>
            <a:r>
              <a:rPr lang="en-US" sz="1400">
                <a:latin typeface="Arial Narrow" pitchFamily="34" charset="0"/>
              </a:rPr>
              <a:t>(iced tea)</a:t>
            </a:r>
          </a:p>
        </p:txBody>
      </p:sp>
      <p:sp>
        <p:nvSpPr>
          <p:cNvPr id="144401" name="Text Box 18"/>
          <p:cNvSpPr txBox="1">
            <a:spLocks noChangeArrowheads="1"/>
          </p:cNvSpPr>
          <p:nvPr/>
        </p:nvSpPr>
        <p:spPr bwMode="auto">
          <a:xfrm>
            <a:off x="6251575" y="2543175"/>
            <a:ext cx="1312863" cy="517525"/>
          </a:xfrm>
          <a:prstGeom prst="rect">
            <a:avLst/>
          </a:prstGeom>
          <a:noFill/>
          <a:ln w="9525">
            <a:noFill/>
            <a:miter lim="800000"/>
            <a:headEnd/>
            <a:tailEnd/>
          </a:ln>
        </p:spPr>
        <p:txBody>
          <a:bodyPr wrap="none">
            <a:spAutoFit/>
          </a:bodyPr>
          <a:lstStyle/>
          <a:p>
            <a:pPr algn="l"/>
            <a:r>
              <a:rPr lang="en-US" sz="1400">
                <a:latin typeface="Arial Narrow" pitchFamily="34" charset="0"/>
              </a:rPr>
              <a:t>High temperature</a:t>
            </a:r>
          </a:p>
          <a:p>
            <a:pPr algn="l"/>
            <a:r>
              <a:rPr lang="en-US" sz="1400">
                <a:latin typeface="Arial Narrow" pitchFamily="34" charset="0"/>
              </a:rPr>
              <a:t>(hot tea)</a:t>
            </a:r>
          </a:p>
        </p:txBody>
      </p:sp>
      <p:sp>
        <p:nvSpPr>
          <p:cNvPr id="144402" name="Line 19"/>
          <p:cNvSpPr>
            <a:spLocks noChangeShapeType="1"/>
          </p:cNvSpPr>
          <p:nvPr/>
        </p:nvSpPr>
        <p:spPr bwMode="auto">
          <a:xfrm>
            <a:off x="5948363" y="2200275"/>
            <a:ext cx="319087" cy="0"/>
          </a:xfrm>
          <a:prstGeom prst="line">
            <a:avLst/>
          </a:prstGeom>
          <a:noFill/>
          <a:ln w="38100">
            <a:solidFill>
              <a:srgbClr val="0099CC"/>
            </a:solidFill>
            <a:miter lim="800000"/>
            <a:headEnd/>
            <a:tailEnd/>
          </a:ln>
        </p:spPr>
        <p:txBody>
          <a:bodyPr wrap="none"/>
          <a:lstStyle/>
          <a:p>
            <a:endParaRPr lang="en-US"/>
          </a:p>
        </p:txBody>
      </p:sp>
      <p:sp>
        <p:nvSpPr>
          <p:cNvPr id="144403" name="Line 20"/>
          <p:cNvSpPr>
            <a:spLocks noChangeShapeType="1"/>
          </p:cNvSpPr>
          <p:nvPr/>
        </p:nvSpPr>
        <p:spPr bwMode="auto">
          <a:xfrm>
            <a:off x="5962650" y="2690813"/>
            <a:ext cx="319088" cy="0"/>
          </a:xfrm>
          <a:prstGeom prst="line">
            <a:avLst/>
          </a:prstGeom>
          <a:noFill/>
          <a:ln w="38100">
            <a:solidFill>
              <a:srgbClr val="FF3300"/>
            </a:solidFill>
            <a:miter lim="800000"/>
            <a:headEnd/>
            <a:tailEnd/>
          </a:ln>
        </p:spPr>
        <p:txBody>
          <a:bodyPr wrap="none"/>
          <a:lstStyle/>
          <a:p>
            <a:endParaRPr lang="en-US"/>
          </a:p>
        </p:txBody>
      </p:sp>
      <p:sp>
        <p:nvSpPr>
          <p:cNvPr id="144404" name="Text Box 21"/>
          <p:cNvSpPr txBox="1">
            <a:spLocks noChangeArrowheads="1"/>
          </p:cNvSpPr>
          <p:nvPr/>
        </p:nvSpPr>
        <p:spPr bwMode="auto">
          <a:xfrm rot="-5400000">
            <a:off x="899319" y="4337844"/>
            <a:ext cx="1547812" cy="304800"/>
          </a:xfrm>
          <a:prstGeom prst="rect">
            <a:avLst/>
          </a:prstGeom>
          <a:noFill/>
          <a:ln w="9525">
            <a:noFill/>
            <a:miter lim="800000"/>
            <a:headEnd/>
            <a:tailEnd/>
          </a:ln>
        </p:spPr>
        <p:txBody>
          <a:bodyPr wrap="none">
            <a:spAutoFit/>
          </a:bodyPr>
          <a:lstStyle/>
          <a:p>
            <a:pPr algn="l"/>
            <a:r>
              <a:rPr lang="en-US" sz="1400">
                <a:latin typeface="Arial Narrow" pitchFamily="34" charset="0"/>
              </a:rPr>
              <a:t>Percent of molecules</a:t>
            </a:r>
          </a:p>
        </p:txBody>
      </p:sp>
      <p:sp>
        <p:nvSpPr>
          <p:cNvPr id="144405" name="Line 22"/>
          <p:cNvSpPr>
            <a:spLocks noChangeShapeType="1"/>
          </p:cNvSpPr>
          <p:nvPr/>
        </p:nvSpPr>
        <p:spPr bwMode="auto">
          <a:xfrm rot="-5400000">
            <a:off x="1385888" y="3376613"/>
            <a:ext cx="647700" cy="0"/>
          </a:xfrm>
          <a:prstGeom prst="line">
            <a:avLst/>
          </a:prstGeom>
          <a:noFill/>
          <a:ln w="15875">
            <a:solidFill>
              <a:schemeClr val="tx1"/>
            </a:solidFill>
            <a:miter lim="800000"/>
            <a:headEnd/>
            <a:tailEnd type="triangle" w="med" len="med"/>
          </a:ln>
        </p:spPr>
        <p:txBody>
          <a:bodyPr wrap="none"/>
          <a:lstStyle/>
          <a:p>
            <a:endParaRPr lang="en-US"/>
          </a:p>
        </p:txBody>
      </p:sp>
      <p:sp>
        <p:nvSpPr>
          <p:cNvPr id="144406" name="Oval 23"/>
          <p:cNvSpPr>
            <a:spLocks noChangeArrowheads="1"/>
          </p:cNvSpPr>
          <p:nvPr/>
        </p:nvSpPr>
        <p:spPr bwMode="auto">
          <a:xfrm>
            <a:off x="1719263" y="2082800"/>
            <a:ext cx="1319212" cy="1319213"/>
          </a:xfrm>
          <a:prstGeom prst="ellipse">
            <a:avLst/>
          </a:prstGeom>
          <a:solidFill>
            <a:schemeClr val="bg1"/>
          </a:solidFill>
          <a:ln w="9525">
            <a:solidFill>
              <a:srgbClr val="808080"/>
            </a:solidFill>
            <a:miter lim="800000"/>
            <a:headEnd/>
            <a:tailEnd/>
          </a:ln>
        </p:spPr>
        <p:txBody>
          <a:bodyPr wrap="none" anchor="ctr"/>
          <a:lstStyle/>
          <a:p>
            <a:endParaRPr lang="en-US"/>
          </a:p>
        </p:txBody>
      </p:sp>
      <p:sp>
        <p:nvSpPr>
          <p:cNvPr id="144407" name="Oval 24"/>
          <p:cNvSpPr>
            <a:spLocks noChangeArrowheads="1"/>
          </p:cNvSpPr>
          <p:nvPr/>
        </p:nvSpPr>
        <p:spPr bwMode="auto">
          <a:xfrm>
            <a:off x="6492875" y="4348163"/>
            <a:ext cx="1319213" cy="1319212"/>
          </a:xfrm>
          <a:prstGeom prst="ellipse">
            <a:avLst/>
          </a:prstGeom>
          <a:solidFill>
            <a:schemeClr val="bg1"/>
          </a:solidFill>
          <a:ln w="9525">
            <a:solidFill>
              <a:srgbClr val="808080"/>
            </a:solidFill>
            <a:miter lim="800000"/>
            <a:headEnd/>
            <a:tailEnd/>
          </a:ln>
        </p:spPr>
        <p:txBody>
          <a:bodyPr wrap="none" anchor="ctr"/>
          <a:lstStyle/>
          <a:p>
            <a:endParaRPr lang="en-US"/>
          </a:p>
        </p:txBody>
      </p:sp>
      <p:pic>
        <p:nvPicPr>
          <p:cNvPr id="144408" name="Picture 25" descr="hottea2"/>
          <p:cNvPicPr>
            <a:picLocks noChangeAspect="1" noChangeArrowheads="1"/>
          </p:cNvPicPr>
          <p:nvPr/>
        </p:nvPicPr>
        <p:blipFill>
          <a:blip r:embed="rId3" cstate="print"/>
          <a:srcRect/>
          <a:stretch>
            <a:fillRect/>
          </a:stretch>
        </p:blipFill>
        <p:spPr bwMode="auto">
          <a:xfrm>
            <a:off x="6704013" y="4551363"/>
            <a:ext cx="901700" cy="901700"/>
          </a:xfrm>
          <a:prstGeom prst="rect">
            <a:avLst/>
          </a:prstGeom>
          <a:noFill/>
          <a:ln w="9525">
            <a:noFill/>
            <a:miter lim="800000"/>
            <a:headEnd/>
            <a:tailEnd/>
          </a:ln>
        </p:spPr>
      </p:pic>
      <p:pic>
        <p:nvPicPr>
          <p:cNvPr id="144409" name="Picture 26" descr="180px-NCI_iced_tea"/>
          <p:cNvPicPr>
            <a:picLocks noChangeAspect="1" noChangeArrowheads="1"/>
          </p:cNvPicPr>
          <p:nvPr/>
        </p:nvPicPr>
        <p:blipFill>
          <a:blip r:embed="rId4" cstate="print">
            <a:clrChange>
              <a:clrFrom>
                <a:srgbClr val="F5F5F5"/>
              </a:clrFrom>
              <a:clrTo>
                <a:srgbClr val="F5F5F5">
                  <a:alpha val="0"/>
                </a:srgbClr>
              </a:clrTo>
            </a:clrChange>
          </a:blip>
          <a:srcRect/>
          <a:stretch>
            <a:fillRect/>
          </a:stretch>
        </p:blipFill>
        <p:spPr bwMode="auto">
          <a:xfrm>
            <a:off x="2027238" y="2211388"/>
            <a:ext cx="701675" cy="1060450"/>
          </a:xfrm>
          <a:prstGeom prst="rect">
            <a:avLst/>
          </a:prstGeom>
          <a:noFill/>
          <a:ln w="9525">
            <a:noFill/>
            <a:miter lim="800000"/>
            <a:headEnd/>
            <a:tailEnd/>
          </a:ln>
        </p:spPr>
      </p:pic>
      <p:sp>
        <p:nvSpPr>
          <p:cNvPr id="144410" name="AutoShape 28">
            <a:hlinkClick r:id="rId5" action="ppaction://hlinksldjump" highlightClick="1"/>
          </p:cNvPr>
          <p:cNvSpPr>
            <a:spLocks noChangeArrowheads="1"/>
          </p:cNvSpPr>
          <p:nvPr/>
        </p:nvSpPr>
        <p:spPr bwMode="auto">
          <a:xfrm>
            <a:off x="0" y="6119813"/>
            <a:ext cx="609600" cy="357187"/>
          </a:xfrm>
          <a:prstGeom prst="actionButtonBeginning">
            <a:avLst/>
          </a:prstGeom>
          <a:solidFill>
            <a:srgbClr val="FFFFFF">
              <a:alpha val="50195"/>
            </a:srgbClr>
          </a:solidFill>
          <a:ln w="9525">
            <a:solidFill>
              <a:srgbClr val="FFFFFF"/>
            </a:solidFill>
            <a:miter lim="800000"/>
            <a:headEnd/>
            <a:tailEnd/>
          </a:ln>
        </p:spPr>
        <p:txBody>
          <a:bodyPr wrap="none" anchor="ctr"/>
          <a:lstStyle/>
          <a:p>
            <a:endParaRPr lang="en-US"/>
          </a:p>
        </p:txBody>
      </p:sp>
      <p:sp>
        <p:nvSpPr>
          <p:cNvPr id="876573" name="Text Box 29"/>
          <p:cNvSpPr txBox="1">
            <a:spLocks noChangeArrowheads="1"/>
          </p:cNvSpPr>
          <p:nvPr/>
        </p:nvSpPr>
        <p:spPr bwMode="auto">
          <a:xfrm rot="-5400000">
            <a:off x="7109619" y="4407694"/>
            <a:ext cx="273050" cy="274638"/>
          </a:xfrm>
          <a:prstGeom prst="rect">
            <a:avLst/>
          </a:prstGeom>
          <a:noFill/>
          <a:ln w="9525">
            <a:noFill/>
            <a:miter lim="800000"/>
            <a:headEnd/>
            <a:tailEnd/>
          </a:ln>
        </p:spPr>
        <p:txBody>
          <a:bodyPr wrap="none">
            <a:spAutoFit/>
          </a:bodyPr>
          <a:lstStyle/>
          <a:p>
            <a:r>
              <a:rPr lang="en-US">
                <a:solidFill>
                  <a:srgbClr val="B2B2B2"/>
                </a:solidFill>
              </a:rPr>
              <a:t>~</a:t>
            </a:r>
          </a:p>
        </p:txBody>
      </p:sp>
      <p:sp>
        <p:nvSpPr>
          <p:cNvPr id="876574" name="Text Box 30"/>
          <p:cNvSpPr txBox="1">
            <a:spLocks noChangeArrowheads="1"/>
          </p:cNvSpPr>
          <p:nvPr/>
        </p:nvSpPr>
        <p:spPr bwMode="auto">
          <a:xfrm rot="-5400000">
            <a:off x="6936582" y="4309268"/>
            <a:ext cx="317500" cy="366713"/>
          </a:xfrm>
          <a:prstGeom prst="rect">
            <a:avLst/>
          </a:prstGeom>
          <a:noFill/>
          <a:ln w="9525">
            <a:noFill/>
            <a:miter lim="800000"/>
            <a:headEnd/>
            <a:tailEnd/>
          </a:ln>
        </p:spPr>
        <p:txBody>
          <a:bodyPr wrap="none">
            <a:spAutoFit/>
          </a:bodyPr>
          <a:lstStyle/>
          <a:p>
            <a:r>
              <a:rPr lang="en-US" sz="1800">
                <a:solidFill>
                  <a:srgbClr val="B2B2B2"/>
                </a:solidFill>
              </a:rPr>
              <a:t>~</a:t>
            </a:r>
          </a:p>
        </p:txBody>
      </p:sp>
      <p:sp>
        <p:nvSpPr>
          <p:cNvPr id="876575" name="Text Box 31"/>
          <p:cNvSpPr txBox="1">
            <a:spLocks noChangeArrowheads="1"/>
          </p:cNvSpPr>
          <p:nvPr/>
        </p:nvSpPr>
        <p:spPr bwMode="auto">
          <a:xfrm rot="-5400000">
            <a:off x="6854032" y="4417219"/>
            <a:ext cx="273050" cy="274637"/>
          </a:xfrm>
          <a:prstGeom prst="rect">
            <a:avLst/>
          </a:prstGeom>
          <a:noFill/>
          <a:ln w="9525">
            <a:noFill/>
            <a:miter lim="800000"/>
            <a:headEnd/>
            <a:tailEnd/>
          </a:ln>
        </p:spPr>
        <p:txBody>
          <a:bodyPr wrap="none">
            <a:spAutoFit/>
          </a:bodyPr>
          <a:lstStyle/>
          <a:p>
            <a:r>
              <a:rPr lang="en-US">
                <a:solidFill>
                  <a:srgbClr val="B2B2B2"/>
                </a:solidFill>
              </a:rPr>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76574"/>
                                        </p:tgtEl>
                                        <p:attrNameLst>
                                          <p:attrName>style.visibility</p:attrName>
                                        </p:attrNameLst>
                                      </p:cBhvr>
                                      <p:to>
                                        <p:strVal val="visible"/>
                                      </p:to>
                                    </p:set>
                                    <p:animEffect transition="in" filter="dissolve">
                                      <p:cBhvr>
                                        <p:cTn id="7" dur="500"/>
                                        <p:tgtEl>
                                          <p:spTgt spid="876574"/>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76573"/>
                                        </p:tgtEl>
                                        <p:attrNameLst>
                                          <p:attrName>style.visibility</p:attrName>
                                        </p:attrNameLst>
                                      </p:cBhvr>
                                      <p:to>
                                        <p:strVal val="visible"/>
                                      </p:to>
                                    </p:set>
                                    <p:animEffect transition="in" filter="dissolve">
                                      <p:cBhvr>
                                        <p:cTn id="11" dur="500"/>
                                        <p:tgtEl>
                                          <p:spTgt spid="876573"/>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876575"/>
                                        </p:tgtEl>
                                        <p:attrNameLst>
                                          <p:attrName>style.visibility</p:attrName>
                                        </p:attrNameLst>
                                      </p:cBhvr>
                                      <p:to>
                                        <p:strVal val="visible"/>
                                      </p:to>
                                    </p:set>
                                    <p:animEffect transition="in" filter="dissolve">
                                      <p:cBhvr>
                                        <p:cTn id="15" dur="500"/>
                                        <p:tgtEl>
                                          <p:spTgt spid="876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6573" grpId="0"/>
      <p:bldP spid="876574" grpId="0"/>
      <p:bldP spid="876575" grpId="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1" name="Rectangle 1027"/>
          <p:cNvSpPr>
            <a:spLocks noGrp="1" noChangeArrowheads="1"/>
          </p:cNvSpPr>
          <p:nvPr>
            <p:ph type="body" idx="1"/>
          </p:nvPr>
        </p:nvSpPr>
        <p:spPr>
          <a:xfrm>
            <a:off x="685800" y="1828800"/>
            <a:ext cx="8229600" cy="4114800"/>
          </a:xfrm>
        </p:spPr>
        <p:txBody>
          <a:bodyPr/>
          <a:lstStyle/>
          <a:p>
            <a:pPr eaLnBrk="1" hangingPunct="1">
              <a:lnSpc>
                <a:spcPct val="90000"/>
              </a:lnSpc>
            </a:pPr>
            <a:r>
              <a:rPr lang="en-US" sz="2800" smtClean="0"/>
              <a:t>FACT:</a:t>
            </a:r>
            <a:r>
              <a:rPr lang="en-US" sz="2800" smtClean="0">
                <a:solidFill>
                  <a:srgbClr val="CC00FF"/>
                </a:solidFill>
              </a:rPr>
              <a:t>  </a:t>
            </a:r>
            <a:r>
              <a:rPr lang="en-US" sz="2800" smtClean="0">
                <a:solidFill>
                  <a:srgbClr val="008000"/>
                </a:solidFill>
              </a:rPr>
              <a:t>15% increase in [CO</a:t>
            </a:r>
            <a:r>
              <a:rPr lang="en-US" sz="2800" baseline="-25000" smtClean="0">
                <a:solidFill>
                  <a:srgbClr val="008000"/>
                </a:solidFill>
              </a:rPr>
              <a:t>2</a:t>
            </a:r>
            <a:r>
              <a:rPr lang="en-US" sz="2800" smtClean="0">
                <a:solidFill>
                  <a:srgbClr val="008000"/>
                </a:solidFill>
              </a:rPr>
              <a:t>] in last 100 years</a:t>
            </a:r>
          </a:p>
          <a:p>
            <a:pPr eaLnBrk="1" hangingPunct="1">
              <a:lnSpc>
                <a:spcPct val="90000"/>
              </a:lnSpc>
            </a:pPr>
            <a:r>
              <a:rPr lang="en-US" sz="2800" smtClean="0"/>
              <a:t>Cause:  </a:t>
            </a:r>
          </a:p>
          <a:p>
            <a:pPr lvl="1" eaLnBrk="1" hangingPunct="1">
              <a:lnSpc>
                <a:spcPct val="90000"/>
              </a:lnSpc>
            </a:pPr>
            <a:r>
              <a:rPr lang="en-US" sz="2400" smtClean="0"/>
              <a:t>Change from agricultural to industrial lifestyle</a:t>
            </a:r>
          </a:p>
          <a:p>
            <a:pPr lvl="1" eaLnBrk="1" hangingPunct="1">
              <a:lnSpc>
                <a:spcPct val="90000"/>
              </a:lnSpc>
            </a:pPr>
            <a:r>
              <a:rPr lang="en-US" sz="2400" smtClean="0"/>
              <a:t>Burning of fossil fuels (petroleum, coal) </a:t>
            </a:r>
          </a:p>
          <a:p>
            <a:pPr lvl="1" eaLnBrk="1" hangingPunct="1">
              <a:lnSpc>
                <a:spcPct val="90000"/>
              </a:lnSpc>
            </a:pPr>
            <a:r>
              <a:rPr lang="en-US" sz="2400" smtClean="0"/>
              <a:t>Increase CO</a:t>
            </a:r>
            <a:r>
              <a:rPr lang="en-US" sz="2400" baseline="-25000" smtClean="0"/>
              <a:t>2</a:t>
            </a:r>
            <a:r>
              <a:rPr lang="en-US" sz="2400" smtClean="0"/>
              <a:t> emissions (cars, factories etc…)</a:t>
            </a:r>
          </a:p>
          <a:p>
            <a:pPr lvl="1" eaLnBrk="1" hangingPunct="1">
              <a:lnSpc>
                <a:spcPct val="90000"/>
              </a:lnSpc>
            </a:pPr>
            <a:r>
              <a:rPr lang="en-US" sz="2400" smtClean="0"/>
              <a:t>Deforestation</a:t>
            </a:r>
          </a:p>
          <a:p>
            <a:pPr lvl="1" eaLnBrk="1" hangingPunct="1">
              <a:lnSpc>
                <a:spcPct val="90000"/>
              </a:lnSpc>
            </a:pPr>
            <a:endParaRPr lang="en-US" sz="2400" smtClean="0"/>
          </a:p>
          <a:p>
            <a:pPr eaLnBrk="1" hangingPunct="1">
              <a:lnSpc>
                <a:spcPct val="90000"/>
              </a:lnSpc>
            </a:pPr>
            <a:r>
              <a:rPr lang="en-US" sz="2800" smtClean="0"/>
              <a:t>Effects:  </a:t>
            </a:r>
          </a:p>
          <a:p>
            <a:pPr lvl="1" eaLnBrk="1" hangingPunct="1">
              <a:lnSpc>
                <a:spcPct val="90000"/>
              </a:lnSpc>
            </a:pPr>
            <a:r>
              <a:rPr lang="en-US" sz="2400" smtClean="0"/>
              <a:t>Global warming </a:t>
            </a:r>
          </a:p>
          <a:p>
            <a:pPr lvl="1" eaLnBrk="1" hangingPunct="1">
              <a:lnSpc>
                <a:spcPct val="90000"/>
              </a:lnSpc>
            </a:pPr>
            <a:r>
              <a:rPr lang="en-US" sz="2400" smtClean="0"/>
              <a:t>Melt polar ice caps </a:t>
            </a:r>
            <a:r>
              <a:rPr lang="en-US" sz="2400" smtClean="0">
                <a:sym typeface="Wingdings" pitchFamily="2" charset="2"/>
              </a:rPr>
              <a:t>  flooding at sea level</a:t>
            </a:r>
          </a:p>
          <a:p>
            <a:pPr lvl="1" eaLnBrk="1" hangingPunct="1">
              <a:lnSpc>
                <a:spcPct val="90000"/>
              </a:lnSpc>
            </a:pPr>
            <a:r>
              <a:rPr lang="en-US" sz="2400" smtClean="0"/>
              <a:t>Warming oceans </a:t>
            </a:r>
            <a:r>
              <a:rPr lang="en-US" sz="2400" smtClean="0">
                <a:sym typeface="Wingdings" pitchFamily="2" charset="2"/>
              </a:rPr>
              <a:t>  more powerful storms</a:t>
            </a:r>
            <a:endParaRPr lang="en-US" sz="2400" smtClean="0"/>
          </a:p>
          <a:p>
            <a:pPr lvl="1" eaLnBrk="1" hangingPunct="1">
              <a:lnSpc>
                <a:spcPct val="90000"/>
              </a:lnSpc>
              <a:buFontTx/>
              <a:buNone/>
            </a:pPr>
            <a:endParaRPr lang="en-US" sz="2400" smtClean="0"/>
          </a:p>
        </p:txBody>
      </p:sp>
      <p:pic>
        <p:nvPicPr>
          <p:cNvPr id="130082" name="Picture 1058" descr="hurr_frances_0903_1245z.jpg"/>
          <p:cNvPicPr>
            <a:picLocks noChangeAspect="1" noChangeArrowheads="1"/>
          </p:cNvPicPr>
          <p:nvPr/>
        </p:nvPicPr>
        <p:blipFill>
          <a:blip r:embed="rId5" cstate="print"/>
          <a:srcRect/>
          <a:stretch>
            <a:fillRect/>
          </a:stretch>
        </p:blipFill>
        <p:spPr bwMode="auto">
          <a:xfrm>
            <a:off x="4090988" y="4462463"/>
            <a:ext cx="1524000" cy="1190625"/>
          </a:xfrm>
          <a:prstGeom prst="rect">
            <a:avLst/>
          </a:prstGeom>
          <a:noFill/>
          <a:ln w="9525">
            <a:noFill/>
            <a:miter lim="800000"/>
            <a:headEnd/>
            <a:tailEnd/>
          </a:ln>
        </p:spPr>
      </p:pic>
      <p:pic>
        <p:nvPicPr>
          <p:cNvPr id="130084" name="Picture 1060" descr="hurricane-katrina_damage.jpg"/>
          <p:cNvPicPr>
            <a:picLocks noChangeAspect="1" noChangeArrowheads="1"/>
          </p:cNvPicPr>
          <p:nvPr/>
        </p:nvPicPr>
        <p:blipFill>
          <a:blip r:embed="rId6" cstate="print"/>
          <a:srcRect/>
          <a:stretch>
            <a:fillRect/>
          </a:stretch>
        </p:blipFill>
        <p:spPr bwMode="auto">
          <a:xfrm>
            <a:off x="4075113" y="4454525"/>
            <a:ext cx="1508125" cy="1171575"/>
          </a:xfrm>
          <a:prstGeom prst="rect">
            <a:avLst/>
          </a:prstGeom>
          <a:noFill/>
          <a:ln w="9525">
            <a:noFill/>
            <a:miter lim="800000"/>
            <a:headEnd/>
            <a:tailEnd/>
          </a:ln>
        </p:spPr>
      </p:pic>
      <p:sp>
        <p:nvSpPr>
          <p:cNvPr id="45061" name="Rectangle 1026"/>
          <p:cNvSpPr>
            <a:spLocks noGrp="1" noChangeArrowheads="1"/>
          </p:cNvSpPr>
          <p:nvPr>
            <p:ph type="title"/>
          </p:nvPr>
        </p:nvSpPr>
        <p:spPr>
          <a:xfrm>
            <a:off x="457200" y="274638"/>
            <a:ext cx="5970588" cy="1143000"/>
          </a:xfrm>
        </p:spPr>
        <p:txBody>
          <a:bodyPr/>
          <a:lstStyle/>
          <a:p>
            <a:pPr eaLnBrk="1" hangingPunct="1"/>
            <a:r>
              <a:rPr lang="en-US" smtClean="0"/>
              <a:t>Greenhouse Effect</a:t>
            </a:r>
          </a:p>
        </p:txBody>
      </p:sp>
      <p:pic>
        <p:nvPicPr>
          <p:cNvPr id="130055" name="Picture 1031">
            <a:hlinkClick r:id="" action="ppaction://media"/>
          </p:cNvPr>
          <p:cNvPicPr>
            <a:picLocks noRot="1" noChangeAspect="1" noChangeArrowheads="1"/>
          </p:cNvPicPr>
          <p:nvPr>
            <a:wavAudioFile r:embed="rId2" name="~PP2689.WAV"/>
          </p:nvPr>
        </p:nvPicPr>
        <p:blipFill>
          <a:blip r:embed="rId7" cstate="print"/>
          <a:srcRect/>
          <a:stretch>
            <a:fillRect/>
          </a:stretch>
        </p:blipFill>
        <p:spPr bwMode="auto">
          <a:xfrm>
            <a:off x="8772525" y="6486525"/>
            <a:ext cx="304800" cy="304800"/>
          </a:xfrm>
          <a:prstGeom prst="rect">
            <a:avLst/>
          </a:prstGeom>
          <a:noFill/>
          <a:ln w="9525">
            <a:noFill/>
            <a:miter lim="800000"/>
            <a:headEnd/>
            <a:tailEnd/>
          </a:ln>
        </p:spPr>
      </p:pic>
      <p:sp>
        <p:nvSpPr>
          <p:cNvPr id="45063" name="AutoShape 1032">
            <a:hlinkClick r:id="rId8"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45064" name="Rectangle 1033"/>
          <p:cNvSpPr>
            <a:spLocks noChangeAspect="1" noChangeArrowheads="1"/>
          </p:cNvSpPr>
          <p:nvPr/>
        </p:nvSpPr>
        <p:spPr bwMode="auto">
          <a:xfrm>
            <a:off x="6764338" y="185738"/>
            <a:ext cx="2073275" cy="1341437"/>
          </a:xfrm>
          <a:prstGeom prst="rect">
            <a:avLst/>
          </a:prstGeom>
          <a:solidFill>
            <a:srgbClr val="FFFF99">
              <a:alpha val="43137"/>
            </a:srgbClr>
          </a:solidFill>
          <a:ln w="9525">
            <a:solidFill>
              <a:srgbClr val="808080"/>
            </a:solidFill>
            <a:miter lim="800000"/>
            <a:headEnd/>
            <a:tailEnd/>
          </a:ln>
        </p:spPr>
        <p:txBody>
          <a:bodyPr wrap="none" anchor="ctr"/>
          <a:lstStyle/>
          <a:p>
            <a:endParaRPr lang="en-US"/>
          </a:p>
        </p:txBody>
      </p:sp>
      <p:sp>
        <p:nvSpPr>
          <p:cNvPr id="45065" name="Freeform 1034"/>
          <p:cNvSpPr>
            <a:spLocks noChangeAspect="1"/>
          </p:cNvSpPr>
          <p:nvPr/>
        </p:nvSpPr>
        <p:spPr bwMode="auto">
          <a:xfrm>
            <a:off x="6764338" y="430213"/>
            <a:ext cx="2073275" cy="674687"/>
          </a:xfrm>
          <a:custGeom>
            <a:avLst/>
            <a:gdLst>
              <a:gd name="T0" fmla="*/ 0 w 3264"/>
              <a:gd name="T1" fmla="*/ 669614 h 1064"/>
              <a:gd name="T2" fmla="*/ 1280552 w 3264"/>
              <a:gd name="T3" fmla="*/ 669614 h 1064"/>
              <a:gd name="T4" fmla="*/ 1402510 w 3264"/>
              <a:gd name="T5" fmla="*/ 669614 h 1064"/>
              <a:gd name="T6" fmla="*/ 1493978 w 3264"/>
              <a:gd name="T7" fmla="*/ 669614 h 1064"/>
              <a:gd name="T8" fmla="*/ 1615935 w 3264"/>
              <a:gd name="T9" fmla="*/ 639177 h 1064"/>
              <a:gd name="T10" fmla="*/ 1707403 w 3264"/>
              <a:gd name="T11" fmla="*/ 608740 h 1064"/>
              <a:gd name="T12" fmla="*/ 1812210 w 3264"/>
              <a:gd name="T13" fmla="*/ 547866 h 1064"/>
              <a:gd name="T14" fmla="*/ 1890339 w 3264"/>
              <a:gd name="T15" fmla="*/ 486992 h 1064"/>
              <a:gd name="T16" fmla="*/ 1949412 w 3264"/>
              <a:gd name="T17" fmla="*/ 370951 h 1064"/>
              <a:gd name="T18" fmla="*/ 2006580 w 3264"/>
              <a:gd name="T19" fmla="*/ 228278 h 1064"/>
              <a:gd name="T20" fmla="*/ 2040880 w 3264"/>
              <a:gd name="T21" fmla="*/ 114139 h 1064"/>
              <a:gd name="T22" fmla="*/ 2073275 w 3264"/>
              <a:gd name="T23" fmla="*/ 0 h 10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64"/>
              <a:gd name="T37" fmla="*/ 0 h 1064"/>
              <a:gd name="T38" fmla="*/ 3264 w 3264"/>
              <a:gd name="T39" fmla="*/ 1064 h 10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64" h="1064">
                <a:moveTo>
                  <a:pt x="0" y="1056"/>
                </a:moveTo>
                <a:cubicBezTo>
                  <a:pt x="824" y="1056"/>
                  <a:pt x="1648" y="1056"/>
                  <a:pt x="2016" y="1056"/>
                </a:cubicBezTo>
                <a:cubicBezTo>
                  <a:pt x="2384" y="1056"/>
                  <a:pt x="2152" y="1056"/>
                  <a:pt x="2208" y="1056"/>
                </a:cubicBezTo>
                <a:cubicBezTo>
                  <a:pt x="2264" y="1056"/>
                  <a:pt x="2296" y="1064"/>
                  <a:pt x="2352" y="1056"/>
                </a:cubicBezTo>
                <a:cubicBezTo>
                  <a:pt x="2408" y="1048"/>
                  <a:pt x="2488" y="1024"/>
                  <a:pt x="2544" y="1008"/>
                </a:cubicBezTo>
                <a:cubicBezTo>
                  <a:pt x="2600" y="992"/>
                  <a:pt x="2637" y="984"/>
                  <a:pt x="2688" y="960"/>
                </a:cubicBezTo>
                <a:cubicBezTo>
                  <a:pt x="2739" y="936"/>
                  <a:pt x="2805" y="896"/>
                  <a:pt x="2853" y="864"/>
                </a:cubicBezTo>
                <a:cubicBezTo>
                  <a:pt x="2901" y="832"/>
                  <a:pt x="2940" y="814"/>
                  <a:pt x="2976" y="768"/>
                </a:cubicBezTo>
                <a:cubicBezTo>
                  <a:pt x="3012" y="722"/>
                  <a:pt x="3039" y="653"/>
                  <a:pt x="3069" y="585"/>
                </a:cubicBezTo>
                <a:cubicBezTo>
                  <a:pt x="3099" y="517"/>
                  <a:pt x="3135" y="427"/>
                  <a:pt x="3159" y="360"/>
                </a:cubicBezTo>
                <a:cubicBezTo>
                  <a:pt x="3183" y="293"/>
                  <a:pt x="3196" y="240"/>
                  <a:pt x="3213" y="180"/>
                </a:cubicBezTo>
                <a:cubicBezTo>
                  <a:pt x="3230" y="120"/>
                  <a:pt x="3254" y="37"/>
                  <a:pt x="3264" y="0"/>
                </a:cubicBezTo>
              </a:path>
            </a:pathLst>
          </a:custGeom>
          <a:noFill/>
          <a:ln w="28575">
            <a:solidFill>
              <a:srgbClr val="008000"/>
            </a:solidFill>
            <a:round/>
            <a:headEnd/>
            <a:tailEnd/>
          </a:ln>
        </p:spPr>
        <p:txBody>
          <a:bodyPr/>
          <a:lstStyle/>
          <a:p>
            <a:endParaRPr lang="en-US"/>
          </a:p>
        </p:txBody>
      </p:sp>
      <p:sp>
        <p:nvSpPr>
          <p:cNvPr id="45066" name="Text Box 1035"/>
          <p:cNvSpPr txBox="1">
            <a:spLocks noChangeAspect="1" noChangeArrowheads="1"/>
          </p:cNvSpPr>
          <p:nvPr/>
        </p:nvSpPr>
        <p:spPr bwMode="auto">
          <a:xfrm>
            <a:off x="6421438" y="76200"/>
            <a:ext cx="393700" cy="244475"/>
          </a:xfrm>
          <a:prstGeom prst="rect">
            <a:avLst/>
          </a:prstGeom>
          <a:noFill/>
          <a:ln w="9525">
            <a:noFill/>
            <a:miter lim="800000"/>
            <a:headEnd/>
            <a:tailEnd/>
          </a:ln>
        </p:spPr>
        <p:txBody>
          <a:bodyPr wrap="none">
            <a:spAutoFit/>
          </a:bodyPr>
          <a:lstStyle/>
          <a:p>
            <a:pPr algn="l"/>
            <a:r>
              <a:rPr lang="en-US" sz="1000"/>
              <a:t>350</a:t>
            </a:r>
          </a:p>
        </p:txBody>
      </p:sp>
      <p:sp>
        <p:nvSpPr>
          <p:cNvPr id="45067" name="Text Box 1036"/>
          <p:cNvSpPr txBox="1">
            <a:spLocks noChangeAspect="1" noChangeArrowheads="1"/>
          </p:cNvSpPr>
          <p:nvPr/>
        </p:nvSpPr>
        <p:spPr bwMode="auto">
          <a:xfrm>
            <a:off x="6427788" y="762000"/>
            <a:ext cx="393700" cy="244475"/>
          </a:xfrm>
          <a:prstGeom prst="rect">
            <a:avLst/>
          </a:prstGeom>
          <a:noFill/>
          <a:ln w="9525">
            <a:noFill/>
            <a:miter lim="800000"/>
            <a:headEnd/>
            <a:tailEnd/>
          </a:ln>
        </p:spPr>
        <p:txBody>
          <a:bodyPr wrap="none">
            <a:spAutoFit/>
          </a:bodyPr>
          <a:lstStyle/>
          <a:p>
            <a:pPr algn="l"/>
            <a:r>
              <a:rPr lang="en-US" sz="1000"/>
              <a:t>300</a:t>
            </a:r>
          </a:p>
        </p:txBody>
      </p:sp>
      <p:sp>
        <p:nvSpPr>
          <p:cNvPr id="45068" name="Text Box 1037"/>
          <p:cNvSpPr txBox="1">
            <a:spLocks noChangeAspect="1" noChangeArrowheads="1"/>
          </p:cNvSpPr>
          <p:nvPr/>
        </p:nvSpPr>
        <p:spPr bwMode="auto">
          <a:xfrm>
            <a:off x="6427788" y="1371600"/>
            <a:ext cx="393700" cy="244475"/>
          </a:xfrm>
          <a:prstGeom prst="rect">
            <a:avLst/>
          </a:prstGeom>
          <a:noFill/>
          <a:ln w="9525">
            <a:noFill/>
            <a:miter lim="800000"/>
            <a:headEnd/>
            <a:tailEnd/>
          </a:ln>
        </p:spPr>
        <p:txBody>
          <a:bodyPr wrap="none">
            <a:spAutoFit/>
          </a:bodyPr>
          <a:lstStyle/>
          <a:p>
            <a:pPr algn="l"/>
            <a:r>
              <a:rPr lang="en-US" sz="1000"/>
              <a:t>250</a:t>
            </a:r>
          </a:p>
        </p:txBody>
      </p:sp>
      <p:sp>
        <p:nvSpPr>
          <p:cNvPr id="45069" name="Text Box 1038"/>
          <p:cNvSpPr txBox="1">
            <a:spLocks noChangeAspect="1" noChangeArrowheads="1"/>
          </p:cNvSpPr>
          <p:nvPr/>
        </p:nvSpPr>
        <p:spPr bwMode="auto">
          <a:xfrm>
            <a:off x="6553200" y="1524000"/>
            <a:ext cx="463550" cy="244475"/>
          </a:xfrm>
          <a:prstGeom prst="rect">
            <a:avLst/>
          </a:prstGeom>
          <a:noFill/>
          <a:ln w="9525">
            <a:noFill/>
            <a:miter lim="800000"/>
            <a:headEnd/>
            <a:tailEnd/>
          </a:ln>
        </p:spPr>
        <p:txBody>
          <a:bodyPr wrap="none">
            <a:spAutoFit/>
          </a:bodyPr>
          <a:lstStyle/>
          <a:p>
            <a:pPr algn="l"/>
            <a:r>
              <a:rPr lang="en-US" sz="1000"/>
              <a:t>1000</a:t>
            </a:r>
          </a:p>
        </p:txBody>
      </p:sp>
      <p:sp>
        <p:nvSpPr>
          <p:cNvPr id="45070" name="Text Box 1039"/>
          <p:cNvSpPr txBox="1">
            <a:spLocks noChangeAspect="1" noChangeArrowheads="1"/>
          </p:cNvSpPr>
          <p:nvPr/>
        </p:nvSpPr>
        <p:spPr bwMode="auto">
          <a:xfrm>
            <a:off x="7621588" y="1524000"/>
            <a:ext cx="463550" cy="244475"/>
          </a:xfrm>
          <a:prstGeom prst="rect">
            <a:avLst/>
          </a:prstGeom>
          <a:noFill/>
          <a:ln w="9525">
            <a:noFill/>
            <a:miter lim="800000"/>
            <a:headEnd/>
            <a:tailEnd/>
          </a:ln>
        </p:spPr>
        <p:txBody>
          <a:bodyPr wrap="none">
            <a:spAutoFit/>
          </a:bodyPr>
          <a:lstStyle/>
          <a:p>
            <a:pPr algn="l"/>
            <a:r>
              <a:rPr lang="en-US" sz="1000"/>
              <a:t>1500</a:t>
            </a:r>
          </a:p>
        </p:txBody>
      </p:sp>
      <p:sp>
        <p:nvSpPr>
          <p:cNvPr id="45071" name="Text Box 1040"/>
          <p:cNvSpPr txBox="1">
            <a:spLocks noChangeAspect="1" noChangeArrowheads="1"/>
          </p:cNvSpPr>
          <p:nvPr/>
        </p:nvSpPr>
        <p:spPr bwMode="auto">
          <a:xfrm>
            <a:off x="8623300" y="1524000"/>
            <a:ext cx="463550" cy="244475"/>
          </a:xfrm>
          <a:prstGeom prst="rect">
            <a:avLst/>
          </a:prstGeom>
          <a:noFill/>
          <a:ln w="9525">
            <a:noFill/>
            <a:miter lim="800000"/>
            <a:headEnd/>
            <a:tailEnd/>
          </a:ln>
        </p:spPr>
        <p:txBody>
          <a:bodyPr wrap="none">
            <a:spAutoFit/>
          </a:bodyPr>
          <a:lstStyle/>
          <a:p>
            <a:pPr algn="l"/>
            <a:r>
              <a:rPr lang="en-US" sz="1000"/>
              <a:t>2000</a:t>
            </a:r>
          </a:p>
        </p:txBody>
      </p:sp>
      <p:sp>
        <p:nvSpPr>
          <p:cNvPr id="45072" name="Text Box 1041"/>
          <p:cNvSpPr txBox="1">
            <a:spLocks noChangeAspect="1" noChangeArrowheads="1"/>
          </p:cNvSpPr>
          <p:nvPr/>
        </p:nvSpPr>
        <p:spPr bwMode="auto">
          <a:xfrm>
            <a:off x="7616825" y="1676400"/>
            <a:ext cx="450850" cy="244475"/>
          </a:xfrm>
          <a:prstGeom prst="rect">
            <a:avLst/>
          </a:prstGeom>
          <a:noFill/>
          <a:ln w="9525">
            <a:noFill/>
            <a:miter lim="800000"/>
            <a:headEnd/>
            <a:tailEnd/>
          </a:ln>
        </p:spPr>
        <p:txBody>
          <a:bodyPr wrap="none">
            <a:spAutoFit/>
          </a:bodyPr>
          <a:lstStyle/>
          <a:p>
            <a:pPr algn="l"/>
            <a:r>
              <a:rPr lang="en-US" sz="1000"/>
              <a:t>Year</a:t>
            </a:r>
          </a:p>
        </p:txBody>
      </p:sp>
      <p:sp>
        <p:nvSpPr>
          <p:cNvPr id="45073" name="Text Box 1042"/>
          <p:cNvSpPr txBox="1">
            <a:spLocks noChangeAspect="1" noChangeArrowheads="1"/>
          </p:cNvSpPr>
          <p:nvPr/>
        </p:nvSpPr>
        <p:spPr bwMode="auto">
          <a:xfrm rot="-5400000">
            <a:off x="5833269" y="711994"/>
            <a:ext cx="922337" cy="396875"/>
          </a:xfrm>
          <a:prstGeom prst="rect">
            <a:avLst/>
          </a:prstGeom>
          <a:noFill/>
          <a:ln w="9525">
            <a:noFill/>
            <a:miter lim="800000"/>
            <a:headEnd/>
            <a:tailEnd/>
          </a:ln>
        </p:spPr>
        <p:txBody>
          <a:bodyPr wrap="none">
            <a:spAutoFit/>
          </a:bodyPr>
          <a:lstStyle/>
          <a:p>
            <a:pPr algn="l"/>
            <a:r>
              <a:rPr lang="en-US" sz="1000"/>
              <a:t>Atmospheric </a:t>
            </a:r>
          </a:p>
          <a:p>
            <a:pPr algn="l"/>
            <a:r>
              <a:rPr lang="en-US" sz="1000"/>
              <a:t>CO</a:t>
            </a:r>
            <a:r>
              <a:rPr lang="en-US" sz="1000" baseline="-25000"/>
              <a:t>2</a:t>
            </a:r>
            <a:r>
              <a:rPr lang="en-US" sz="1000"/>
              <a:t> (ppm)</a:t>
            </a:r>
          </a:p>
        </p:txBody>
      </p:sp>
      <p:sp>
        <p:nvSpPr>
          <p:cNvPr id="45074" name="Line 1043"/>
          <p:cNvSpPr>
            <a:spLocks noChangeAspect="1" noChangeShapeType="1"/>
          </p:cNvSpPr>
          <p:nvPr/>
        </p:nvSpPr>
        <p:spPr bwMode="auto">
          <a:xfrm>
            <a:off x="6764338" y="857250"/>
            <a:ext cx="2073275" cy="0"/>
          </a:xfrm>
          <a:prstGeom prst="line">
            <a:avLst/>
          </a:prstGeom>
          <a:noFill/>
          <a:ln w="9525">
            <a:solidFill>
              <a:srgbClr val="C0C0C0"/>
            </a:solidFill>
            <a:round/>
            <a:headEnd/>
            <a:tailEnd/>
          </a:ln>
        </p:spPr>
        <p:txBody>
          <a:bodyPr/>
          <a:lstStyle/>
          <a:p>
            <a:endParaRPr lang="en-US"/>
          </a:p>
        </p:txBody>
      </p:sp>
      <p:sp>
        <p:nvSpPr>
          <p:cNvPr id="45075" name="Line 1044"/>
          <p:cNvSpPr>
            <a:spLocks noChangeAspect="1" noChangeShapeType="1"/>
          </p:cNvSpPr>
          <p:nvPr/>
        </p:nvSpPr>
        <p:spPr bwMode="auto">
          <a:xfrm flipV="1">
            <a:off x="6977063" y="185738"/>
            <a:ext cx="0" cy="1341437"/>
          </a:xfrm>
          <a:prstGeom prst="line">
            <a:avLst/>
          </a:prstGeom>
          <a:noFill/>
          <a:ln w="9525">
            <a:solidFill>
              <a:srgbClr val="C0C0C0"/>
            </a:solidFill>
            <a:round/>
            <a:headEnd/>
            <a:tailEnd/>
          </a:ln>
        </p:spPr>
        <p:txBody>
          <a:bodyPr/>
          <a:lstStyle/>
          <a:p>
            <a:endParaRPr lang="en-US"/>
          </a:p>
        </p:txBody>
      </p:sp>
      <p:sp>
        <p:nvSpPr>
          <p:cNvPr id="45076" name="Line 1045"/>
          <p:cNvSpPr>
            <a:spLocks noChangeAspect="1" noChangeShapeType="1"/>
          </p:cNvSpPr>
          <p:nvPr/>
        </p:nvSpPr>
        <p:spPr bwMode="auto">
          <a:xfrm flipV="1">
            <a:off x="7189788" y="185738"/>
            <a:ext cx="0" cy="1341437"/>
          </a:xfrm>
          <a:prstGeom prst="line">
            <a:avLst/>
          </a:prstGeom>
          <a:noFill/>
          <a:ln w="9525">
            <a:solidFill>
              <a:srgbClr val="C0C0C0"/>
            </a:solidFill>
            <a:round/>
            <a:headEnd/>
            <a:tailEnd/>
          </a:ln>
        </p:spPr>
        <p:txBody>
          <a:bodyPr/>
          <a:lstStyle/>
          <a:p>
            <a:endParaRPr lang="en-US"/>
          </a:p>
        </p:txBody>
      </p:sp>
      <p:sp>
        <p:nvSpPr>
          <p:cNvPr id="45077" name="Line 1046"/>
          <p:cNvSpPr>
            <a:spLocks noChangeAspect="1" noChangeShapeType="1"/>
          </p:cNvSpPr>
          <p:nvPr/>
        </p:nvSpPr>
        <p:spPr bwMode="auto">
          <a:xfrm flipV="1">
            <a:off x="7404100" y="185738"/>
            <a:ext cx="0" cy="1341437"/>
          </a:xfrm>
          <a:prstGeom prst="line">
            <a:avLst/>
          </a:prstGeom>
          <a:noFill/>
          <a:ln w="9525">
            <a:solidFill>
              <a:srgbClr val="C0C0C0"/>
            </a:solidFill>
            <a:round/>
            <a:headEnd/>
            <a:tailEnd/>
          </a:ln>
        </p:spPr>
        <p:txBody>
          <a:bodyPr/>
          <a:lstStyle/>
          <a:p>
            <a:endParaRPr lang="en-US"/>
          </a:p>
        </p:txBody>
      </p:sp>
      <p:sp>
        <p:nvSpPr>
          <p:cNvPr id="45078" name="Line 1047"/>
          <p:cNvSpPr>
            <a:spLocks noChangeAspect="1" noChangeShapeType="1"/>
          </p:cNvSpPr>
          <p:nvPr/>
        </p:nvSpPr>
        <p:spPr bwMode="auto">
          <a:xfrm flipV="1">
            <a:off x="7616825" y="185738"/>
            <a:ext cx="0" cy="1341437"/>
          </a:xfrm>
          <a:prstGeom prst="line">
            <a:avLst/>
          </a:prstGeom>
          <a:noFill/>
          <a:ln w="9525">
            <a:solidFill>
              <a:srgbClr val="C0C0C0"/>
            </a:solidFill>
            <a:round/>
            <a:headEnd/>
            <a:tailEnd/>
          </a:ln>
        </p:spPr>
        <p:txBody>
          <a:bodyPr/>
          <a:lstStyle/>
          <a:p>
            <a:endParaRPr lang="en-US"/>
          </a:p>
        </p:txBody>
      </p:sp>
      <p:sp>
        <p:nvSpPr>
          <p:cNvPr id="45079" name="Line 1048"/>
          <p:cNvSpPr>
            <a:spLocks noChangeAspect="1" noChangeShapeType="1"/>
          </p:cNvSpPr>
          <p:nvPr/>
        </p:nvSpPr>
        <p:spPr bwMode="auto">
          <a:xfrm flipV="1">
            <a:off x="7831138" y="185738"/>
            <a:ext cx="0" cy="1341437"/>
          </a:xfrm>
          <a:prstGeom prst="line">
            <a:avLst/>
          </a:prstGeom>
          <a:noFill/>
          <a:ln w="9525">
            <a:solidFill>
              <a:srgbClr val="C0C0C0"/>
            </a:solidFill>
            <a:round/>
            <a:headEnd/>
            <a:tailEnd/>
          </a:ln>
        </p:spPr>
        <p:txBody>
          <a:bodyPr/>
          <a:lstStyle/>
          <a:p>
            <a:endParaRPr lang="en-US"/>
          </a:p>
        </p:txBody>
      </p:sp>
      <p:sp>
        <p:nvSpPr>
          <p:cNvPr id="45080" name="Line 1049"/>
          <p:cNvSpPr>
            <a:spLocks noChangeAspect="1" noChangeShapeType="1"/>
          </p:cNvSpPr>
          <p:nvPr/>
        </p:nvSpPr>
        <p:spPr bwMode="auto">
          <a:xfrm flipV="1">
            <a:off x="8043863" y="185738"/>
            <a:ext cx="0" cy="1341437"/>
          </a:xfrm>
          <a:prstGeom prst="line">
            <a:avLst/>
          </a:prstGeom>
          <a:noFill/>
          <a:ln w="9525">
            <a:solidFill>
              <a:srgbClr val="C0C0C0"/>
            </a:solidFill>
            <a:round/>
            <a:headEnd/>
            <a:tailEnd/>
          </a:ln>
        </p:spPr>
        <p:txBody>
          <a:bodyPr/>
          <a:lstStyle/>
          <a:p>
            <a:endParaRPr lang="en-US"/>
          </a:p>
        </p:txBody>
      </p:sp>
      <p:sp>
        <p:nvSpPr>
          <p:cNvPr id="45081" name="Line 1050"/>
          <p:cNvSpPr>
            <a:spLocks noChangeAspect="1" noChangeShapeType="1"/>
          </p:cNvSpPr>
          <p:nvPr/>
        </p:nvSpPr>
        <p:spPr bwMode="auto">
          <a:xfrm flipV="1">
            <a:off x="8258175" y="185738"/>
            <a:ext cx="0" cy="1341437"/>
          </a:xfrm>
          <a:prstGeom prst="line">
            <a:avLst/>
          </a:prstGeom>
          <a:noFill/>
          <a:ln w="9525">
            <a:solidFill>
              <a:srgbClr val="C0C0C0"/>
            </a:solidFill>
            <a:round/>
            <a:headEnd/>
            <a:tailEnd/>
          </a:ln>
        </p:spPr>
        <p:txBody>
          <a:bodyPr/>
          <a:lstStyle/>
          <a:p>
            <a:endParaRPr lang="en-US"/>
          </a:p>
        </p:txBody>
      </p:sp>
      <p:sp>
        <p:nvSpPr>
          <p:cNvPr id="45082" name="Line 1051"/>
          <p:cNvSpPr>
            <a:spLocks noChangeAspect="1" noChangeShapeType="1"/>
          </p:cNvSpPr>
          <p:nvPr/>
        </p:nvSpPr>
        <p:spPr bwMode="auto">
          <a:xfrm flipV="1">
            <a:off x="8470900" y="185738"/>
            <a:ext cx="0" cy="1341437"/>
          </a:xfrm>
          <a:prstGeom prst="line">
            <a:avLst/>
          </a:prstGeom>
          <a:noFill/>
          <a:ln w="9525">
            <a:solidFill>
              <a:srgbClr val="C0C0C0"/>
            </a:solidFill>
            <a:round/>
            <a:headEnd/>
            <a:tailEnd/>
          </a:ln>
        </p:spPr>
        <p:txBody>
          <a:bodyPr/>
          <a:lstStyle/>
          <a:p>
            <a:endParaRPr lang="en-US"/>
          </a:p>
        </p:txBody>
      </p:sp>
      <p:sp>
        <p:nvSpPr>
          <p:cNvPr id="45083" name="Line 1052"/>
          <p:cNvSpPr>
            <a:spLocks noChangeAspect="1" noChangeShapeType="1"/>
          </p:cNvSpPr>
          <p:nvPr/>
        </p:nvSpPr>
        <p:spPr bwMode="auto">
          <a:xfrm flipV="1">
            <a:off x="8685213" y="185738"/>
            <a:ext cx="0" cy="1341437"/>
          </a:xfrm>
          <a:prstGeom prst="line">
            <a:avLst/>
          </a:prstGeom>
          <a:noFill/>
          <a:ln w="9525">
            <a:solidFill>
              <a:srgbClr val="C0C0C0"/>
            </a:solidFill>
            <a:round/>
            <a:headEnd/>
            <a:tailEnd/>
          </a:ln>
        </p:spPr>
        <p:txBody>
          <a:bodyPr/>
          <a:lstStyle/>
          <a:p>
            <a:endParaRPr lang="en-US"/>
          </a:p>
        </p:txBody>
      </p:sp>
      <p:pic>
        <p:nvPicPr>
          <p:cNvPr id="130080" name="Picture 1056" descr="meltingglaciers-786461"/>
          <p:cNvPicPr>
            <a:picLocks noChangeAspect="1" noChangeArrowheads="1"/>
          </p:cNvPicPr>
          <p:nvPr/>
        </p:nvPicPr>
        <p:blipFill>
          <a:blip r:embed="rId9" cstate="print"/>
          <a:srcRect/>
          <a:stretch>
            <a:fillRect/>
          </a:stretch>
        </p:blipFill>
        <p:spPr bwMode="auto">
          <a:xfrm>
            <a:off x="5859463" y="4640263"/>
            <a:ext cx="1789112" cy="977900"/>
          </a:xfrm>
          <a:prstGeom prst="rect">
            <a:avLst/>
          </a:prstGeom>
          <a:noFill/>
          <a:ln w="9525">
            <a:noFill/>
            <a:miter lim="800000"/>
            <a:headEnd/>
            <a:tailEnd/>
          </a:ln>
        </p:spPr>
      </p:pic>
      <p:pic>
        <p:nvPicPr>
          <p:cNvPr id="130086" name="Picture 1062" descr="hurricane_katrina_response3.jpg"/>
          <p:cNvPicPr>
            <a:picLocks noChangeAspect="1" noChangeArrowheads="1"/>
          </p:cNvPicPr>
          <p:nvPr/>
        </p:nvPicPr>
        <p:blipFill>
          <a:blip r:embed="rId10" cstate="print"/>
          <a:srcRect/>
          <a:stretch>
            <a:fillRect/>
          </a:stretch>
        </p:blipFill>
        <p:spPr bwMode="auto">
          <a:xfrm>
            <a:off x="5846763" y="4419600"/>
            <a:ext cx="1854200" cy="1236663"/>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005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wd">
                                    <p:tmAbs val="300"/>
                                  </p:iterate>
                                  <p:childTnLst>
                                    <p:set>
                                      <p:cBhvr>
                                        <p:cTn id="10" dur="1" fill="hold">
                                          <p:stCondLst>
                                            <p:cond delay="299"/>
                                          </p:stCondLst>
                                        </p:cTn>
                                        <p:tgtEl>
                                          <p:spTgt spid="13005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wd">
                                    <p:tmAbs val="300"/>
                                  </p:iterate>
                                  <p:childTnLst>
                                    <p:set>
                                      <p:cBhvr>
                                        <p:cTn id="14" dur="1" fill="hold">
                                          <p:stCondLst>
                                            <p:cond delay="299"/>
                                          </p:stCondLst>
                                        </p:cTn>
                                        <p:tgtEl>
                                          <p:spTgt spid="13005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grpId="0" nodeType="clickEffect">
                                  <p:stCondLst>
                                    <p:cond delay="0"/>
                                  </p:stCondLst>
                                  <p:childTnLst>
                                    <p:set>
                                      <p:cBhvr>
                                        <p:cTn id="18" dur="1" fill="hold">
                                          <p:stCondLst>
                                            <p:cond delay="0"/>
                                          </p:stCondLst>
                                        </p:cTn>
                                        <p:tgtEl>
                                          <p:spTgt spid="130051">
                                            <p:txEl>
                                              <p:pRg st="2" end="2"/>
                                            </p:txEl>
                                          </p:spTgt>
                                        </p:tgtEl>
                                        <p:attrNameLst>
                                          <p:attrName>style.visibility</p:attrName>
                                        </p:attrNameLst>
                                      </p:cBhvr>
                                      <p:to>
                                        <p:strVal val="visible"/>
                                      </p:to>
                                    </p:set>
                                    <p:anim calcmode="lin" valueType="num">
                                      <p:cBhvr>
                                        <p:cTn id="19" dur="500" fill="hold"/>
                                        <p:tgtEl>
                                          <p:spTgt spid="13005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13005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13005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1300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grpId="0" nodeType="clickEffect">
                                  <p:stCondLst>
                                    <p:cond delay="0"/>
                                  </p:stCondLst>
                                  <p:childTnLst>
                                    <p:set>
                                      <p:cBhvr>
                                        <p:cTn id="26" dur="1" fill="hold">
                                          <p:stCondLst>
                                            <p:cond delay="0"/>
                                          </p:stCondLst>
                                        </p:cTn>
                                        <p:tgtEl>
                                          <p:spTgt spid="130051">
                                            <p:txEl>
                                              <p:pRg st="3" end="3"/>
                                            </p:txEl>
                                          </p:spTgt>
                                        </p:tgtEl>
                                        <p:attrNameLst>
                                          <p:attrName>style.visibility</p:attrName>
                                        </p:attrNameLst>
                                      </p:cBhvr>
                                      <p:to>
                                        <p:strVal val="visible"/>
                                      </p:to>
                                    </p:set>
                                    <p:anim calcmode="lin" valueType="num">
                                      <p:cBhvr>
                                        <p:cTn id="27" dur="500" fill="hold"/>
                                        <p:tgtEl>
                                          <p:spTgt spid="13005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13005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13005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13005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9" presetClass="entr" presetSubtype="0" accel="100000" fill="hold" grpId="0" nodeType="clickEffect">
                                  <p:stCondLst>
                                    <p:cond delay="0"/>
                                  </p:stCondLst>
                                  <p:childTnLst>
                                    <p:set>
                                      <p:cBhvr>
                                        <p:cTn id="34" dur="1" fill="hold">
                                          <p:stCondLst>
                                            <p:cond delay="0"/>
                                          </p:stCondLst>
                                        </p:cTn>
                                        <p:tgtEl>
                                          <p:spTgt spid="130051">
                                            <p:txEl>
                                              <p:pRg st="4" end="4"/>
                                            </p:txEl>
                                          </p:spTgt>
                                        </p:tgtEl>
                                        <p:attrNameLst>
                                          <p:attrName>style.visibility</p:attrName>
                                        </p:attrNameLst>
                                      </p:cBhvr>
                                      <p:to>
                                        <p:strVal val="visible"/>
                                      </p:to>
                                    </p:set>
                                    <p:anim calcmode="lin" valueType="num">
                                      <p:cBhvr>
                                        <p:cTn id="35" dur="500" fill="hold"/>
                                        <p:tgtEl>
                                          <p:spTgt spid="130051">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130051">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130051">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13005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9" presetClass="entr" presetSubtype="0" accel="100000" fill="hold" grpId="0" nodeType="clickEffect">
                                  <p:stCondLst>
                                    <p:cond delay="0"/>
                                  </p:stCondLst>
                                  <p:childTnLst>
                                    <p:set>
                                      <p:cBhvr>
                                        <p:cTn id="42" dur="1" fill="hold">
                                          <p:stCondLst>
                                            <p:cond delay="0"/>
                                          </p:stCondLst>
                                        </p:cTn>
                                        <p:tgtEl>
                                          <p:spTgt spid="130051">
                                            <p:txEl>
                                              <p:pRg st="5" end="5"/>
                                            </p:txEl>
                                          </p:spTgt>
                                        </p:tgtEl>
                                        <p:attrNameLst>
                                          <p:attrName>style.visibility</p:attrName>
                                        </p:attrNameLst>
                                      </p:cBhvr>
                                      <p:to>
                                        <p:strVal val="visible"/>
                                      </p:to>
                                    </p:set>
                                    <p:anim calcmode="lin" valueType="num">
                                      <p:cBhvr>
                                        <p:cTn id="43" dur="500" fill="hold"/>
                                        <p:tgtEl>
                                          <p:spTgt spid="130051">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4" dur="500" fill="hold"/>
                                        <p:tgtEl>
                                          <p:spTgt spid="130051">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5" dur="500" fill="hold"/>
                                        <p:tgtEl>
                                          <p:spTgt spid="130051">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6" dur="500" fill="hold"/>
                                        <p:tgtEl>
                                          <p:spTgt spid="13005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iterate type="wd">
                                    <p:tmAbs val="300"/>
                                  </p:iterate>
                                  <p:childTnLst>
                                    <p:set>
                                      <p:cBhvr>
                                        <p:cTn id="50" dur="1" fill="hold">
                                          <p:stCondLst>
                                            <p:cond delay="299"/>
                                          </p:stCondLst>
                                        </p:cTn>
                                        <p:tgtEl>
                                          <p:spTgt spid="130051">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40" presetClass="entr" presetSubtype="0" fill="hold" grpId="0" nodeType="clickEffect">
                                  <p:stCondLst>
                                    <p:cond delay="0"/>
                                  </p:stCondLst>
                                  <p:iterate type="lt">
                                    <p:tmPct val="10000"/>
                                  </p:iterate>
                                  <p:childTnLst>
                                    <p:set>
                                      <p:cBhvr>
                                        <p:cTn id="54" dur="1" fill="hold">
                                          <p:stCondLst>
                                            <p:cond delay="0"/>
                                          </p:stCondLst>
                                        </p:cTn>
                                        <p:tgtEl>
                                          <p:spTgt spid="130051">
                                            <p:txEl>
                                              <p:pRg st="8" end="8"/>
                                            </p:txEl>
                                          </p:spTgt>
                                        </p:tgtEl>
                                        <p:attrNameLst>
                                          <p:attrName>style.visibility</p:attrName>
                                        </p:attrNameLst>
                                      </p:cBhvr>
                                      <p:to>
                                        <p:strVal val="visible"/>
                                      </p:to>
                                    </p:set>
                                    <p:animEffect transition="in" filter="fade">
                                      <p:cBhvr>
                                        <p:cTn id="55" dur="1000"/>
                                        <p:tgtEl>
                                          <p:spTgt spid="130051">
                                            <p:txEl>
                                              <p:pRg st="8" end="8"/>
                                            </p:txEl>
                                          </p:spTgt>
                                        </p:tgtEl>
                                      </p:cBhvr>
                                    </p:animEffect>
                                    <p:anim calcmode="lin" valueType="num">
                                      <p:cBhvr>
                                        <p:cTn id="56" dur="1000" fill="hold"/>
                                        <p:tgtEl>
                                          <p:spTgt spid="130051">
                                            <p:txEl>
                                              <p:pRg st="8" end="8"/>
                                            </p:txEl>
                                          </p:spTgt>
                                        </p:tgtEl>
                                        <p:attrNameLst>
                                          <p:attrName>ppt_x</p:attrName>
                                        </p:attrNameLst>
                                      </p:cBhvr>
                                      <p:tavLst>
                                        <p:tav tm="0">
                                          <p:val>
                                            <p:strVal val="#ppt_x-.1"/>
                                          </p:val>
                                        </p:tav>
                                        <p:tav tm="100000">
                                          <p:val>
                                            <p:strVal val="#ppt_x"/>
                                          </p:val>
                                        </p:tav>
                                      </p:tavLst>
                                    </p:anim>
                                    <p:anim calcmode="lin" valueType="num">
                                      <p:cBhvr>
                                        <p:cTn id="57" dur="1000" fill="hold"/>
                                        <p:tgtEl>
                                          <p:spTgt spid="130051">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0" presetClass="entr" presetSubtype="0" fill="hold" grpId="0" nodeType="clickEffect">
                                  <p:stCondLst>
                                    <p:cond delay="0"/>
                                  </p:stCondLst>
                                  <p:iterate type="lt">
                                    <p:tmPct val="10000"/>
                                  </p:iterate>
                                  <p:childTnLst>
                                    <p:set>
                                      <p:cBhvr>
                                        <p:cTn id="61" dur="1" fill="hold">
                                          <p:stCondLst>
                                            <p:cond delay="0"/>
                                          </p:stCondLst>
                                        </p:cTn>
                                        <p:tgtEl>
                                          <p:spTgt spid="130051">
                                            <p:txEl>
                                              <p:pRg st="9" end="9"/>
                                            </p:txEl>
                                          </p:spTgt>
                                        </p:tgtEl>
                                        <p:attrNameLst>
                                          <p:attrName>style.visibility</p:attrName>
                                        </p:attrNameLst>
                                      </p:cBhvr>
                                      <p:to>
                                        <p:strVal val="visible"/>
                                      </p:to>
                                    </p:set>
                                    <p:animEffect transition="in" filter="fade">
                                      <p:cBhvr>
                                        <p:cTn id="62" dur="1000"/>
                                        <p:tgtEl>
                                          <p:spTgt spid="130051">
                                            <p:txEl>
                                              <p:pRg st="9" end="9"/>
                                            </p:txEl>
                                          </p:spTgt>
                                        </p:tgtEl>
                                      </p:cBhvr>
                                    </p:animEffect>
                                    <p:anim calcmode="lin" valueType="num">
                                      <p:cBhvr>
                                        <p:cTn id="63" dur="1000" fill="hold"/>
                                        <p:tgtEl>
                                          <p:spTgt spid="130051">
                                            <p:txEl>
                                              <p:pRg st="9" end="9"/>
                                            </p:txEl>
                                          </p:spTgt>
                                        </p:tgtEl>
                                        <p:attrNameLst>
                                          <p:attrName>ppt_x</p:attrName>
                                        </p:attrNameLst>
                                      </p:cBhvr>
                                      <p:tavLst>
                                        <p:tav tm="0">
                                          <p:val>
                                            <p:strVal val="#ppt_x-.1"/>
                                          </p:val>
                                        </p:tav>
                                        <p:tav tm="100000">
                                          <p:val>
                                            <p:strVal val="#ppt_x"/>
                                          </p:val>
                                        </p:tav>
                                      </p:tavLst>
                                    </p:anim>
                                    <p:anim calcmode="lin" valueType="num">
                                      <p:cBhvr>
                                        <p:cTn id="64" dur="1000" fill="hold"/>
                                        <p:tgtEl>
                                          <p:spTgt spid="130051">
                                            <p:txEl>
                                              <p:pRg st="9" end="9"/>
                                            </p:txEl>
                                          </p:spTgt>
                                        </p:tgtEl>
                                        <p:attrNameLst>
                                          <p:attrName>ppt_y</p:attrName>
                                        </p:attrNameLst>
                                      </p:cBhvr>
                                      <p:tavLst>
                                        <p:tav tm="0">
                                          <p:val>
                                            <p:strVal val="#ppt_y"/>
                                          </p:val>
                                        </p:tav>
                                        <p:tav tm="100000">
                                          <p:val>
                                            <p:strVal val="#ppt_y"/>
                                          </p:val>
                                        </p:tav>
                                      </p:tavLst>
                                    </p:anim>
                                  </p:childTnLst>
                                </p:cTn>
                              </p:par>
                            </p:childTnLst>
                          </p:cTn>
                        </p:par>
                        <p:par>
                          <p:cTn id="65" fill="hold">
                            <p:stCondLst>
                              <p:cond delay="4400"/>
                            </p:stCondLst>
                            <p:childTnLst>
                              <p:par>
                                <p:cTn id="66" presetID="13" presetClass="entr" presetSubtype="32" fill="hold" nodeType="afterEffect">
                                  <p:stCondLst>
                                    <p:cond delay="0"/>
                                  </p:stCondLst>
                                  <p:childTnLst>
                                    <p:set>
                                      <p:cBhvr>
                                        <p:cTn id="67" dur="1" fill="hold">
                                          <p:stCondLst>
                                            <p:cond delay="0"/>
                                          </p:stCondLst>
                                        </p:cTn>
                                        <p:tgtEl>
                                          <p:spTgt spid="130080"/>
                                        </p:tgtEl>
                                        <p:attrNameLst>
                                          <p:attrName>style.visibility</p:attrName>
                                        </p:attrNameLst>
                                      </p:cBhvr>
                                      <p:to>
                                        <p:strVal val="visible"/>
                                      </p:to>
                                    </p:set>
                                    <p:animEffect transition="in" filter="plus(out)">
                                      <p:cBhvr>
                                        <p:cTn id="68" dur="2000"/>
                                        <p:tgtEl>
                                          <p:spTgt spid="130080"/>
                                        </p:tgtEl>
                                      </p:cBhvr>
                                    </p:animEffect>
                                  </p:childTnLst>
                                </p:cTn>
                              </p:par>
                            </p:childTnLst>
                          </p:cTn>
                        </p:par>
                      </p:childTnLst>
                    </p:cTn>
                  </p:par>
                  <p:par>
                    <p:cTn id="69" fill="hold">
                      <p:stCondLst>
                        <p:cond delay="indefinite"/>
                      </p:stCondLst>
                      <p:childTnLst>
                        <p:par>
                          <p:cTn id="70" fill="hold">
                            <p:stCondLst>
                              <p:cond delay="0"/>
                            </p:stCondLst>
                            <p:childTnLst>
                              <p:par>
                                <p:cTn id="71" presetID="40" presetClass="entr" presetSubtype="0" fill="hold" grpId="0" nodeType="clickEffect">
                                  <p:stCondLst>
                                    <p:cond delay="0"/>
                                  </p:stCondLst>
                                  <p:iterate type="lt">
                                    <p:tmPct val="10000"/>
                                  </p:iterate>
                                  <p:childTnLst>
                                    <p:set>
                                      <p:cBhvr>
                                        <p:cTn id="72" dur="1" fill="hold">
                                          <p:stCondLst>
                                            <p:cond delay="0"/>
                                          </p:stCondLst>
                                        </p:cTn>
                                        <p:tgtEl>
                                          <p:spTgt spid="130051">
                                            <p:txEl>
                                              <p:pRg st="10" end="10"/>
                                            </p:txEl>
                                          </p:spTgt>
                                        </p:tgtEl>
                                        <p:attrNameLst>
                                          <p:attrName>style.visibility</p:attrName>
                                        </p:attrNameLst>
                                      </p:cBhvr>
                                      <p:to>
                                        <p:strVal val="visible"/>
                                      </p:to>
                                    </p:set>
                                    <p:animEffect transition="in" filter="fade">
                                      <p:cBhvr>
                                        <p:cTn id="73" dur="1000"/>
                                        <p:tgtEl>
                                          <p:spTgt spid="130051">
                                            <p:txEl>
                                              <p:pRg st="10" end="10"/>
                                            </p:txEl>
                                          </p:spTgt>
                                        </p:tgtEl>
                                      </p:cBhvr>
                                    </p:animEffect>
                                    <p:anim calcmode="lin" valueType="num">
                                      <p:cBhvr>
                                        <p:cTn id="74" dur="1000" fill="hold"/>
                                        <p:tgtEl>
                                          <p:spTgt spid="130051">
                                            <p:txEl>
                                              <p:pRg st="10" end="10"/>
                                            </p:txEl>
                                          </p:spTgt>
                                        </p:tgtEl>
                                        <p:attrNameLst>
                                          <p:attrName>ppt_x</p:attrName>
                                        </p:attrNameLst>
                                      </p:cBhvr>
                                      <p:tavLst>
                                        <p:tav tm="0">
                                          <p:val>
                                            <p:strVal val="#ppt_x-.1"/>
                                          </p:val>
                                        </p:tav>
                                        <p:tav tm="100000">
                                          <p:val>
                                            <p:strVal val="#ppt_x"/>
                                          </p:val>
                                        </p:tav>
                                      </p:tavLst>
                                    </p:anim>
                                    <p:anim calcmode="lin" valueType="num">
                                      <p:cBhvr>
                                        <p:cTn id="75" dur="1000" fill="hold"/>
                                        <p:tgtEl>
                                          <p:spTgt spid="130051">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nodeType="clickEffect">
                                  <p:stCondLst>
                                    <p:cond delay="0"/>
                                  </p:stCondLst>
                                  <p:childTnLst>
                                    <p:set>
                                      <p:cBhvr>
                                        <p:cTn id="79" dur="1" fill="hold">
                                          <p:stCondLst>
                                            <p:cond delay="0"/>
                                          </p:stCondLst>
                                        </p:cTn>
                                        <p:tgtEl>
                                          <p:spTgt spid="130082"/>
                                        </p:tgtEl>
                                        <p:attrNameLst>
                                          <p:attrName>style.visibility</p:attrName>
                                        </p:attrNameLst>
                                      </p:cBhvr>
                                      <p:to>
                                        <p:strVal val="visible"/>
                                      </p:to>
                                    </p:set>
                                    <p:animEffect transition="in" filter="dissolve">
                                      <p:cBhvr>
                                        <p:cTn id="80" dur="500"/>
                                        <p:tgtEl>
                                          <p:spTgt spid="130082"/>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nodeType="clickEffect">
                                  <p:stCondLst>
                                    <p:cond delay="0"/>
                                  </p:stCondLst>
                                  <p:childTnLst>
                                    <p:set>
                                      <p:cBhvr>
                                        <p:cTn id="84" dur="1" fill="hold">
                                          <p:stCondLst>
                                            <p:cond delay="0"/>
                                          </p:stCondLst>
                                        </p:cTn>
                                        <p:tgtEl>
                                          <p:spTgt spid="130084"/>
                                        </p:tgtEl>
                                        <p:attrNameLst>
                                          <p:attrName>style.visibility</p:attrName>
                                        </p:attrNameLst>
                                      </p:cBhvr>
                                      <p:to>
                                        <p:strVal val="visible"/>
                                      </p:to>
                                    </p:set>
                                    <p:animEffect transition="in" filter="dissolve">
                                      <p:cBhvr>
                                        <p:cTn id="85" dur="500"/>
                                        <p:tgtEl>
                                          <p:spTgt spid="130084"/>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nodeType="clickEffect">
                                  <p:stCondLst>
                                    <p:cond delay="0"/>
                                  </p:stCondLst>
                                  <p:childTnLst>
                                    <p:set>
                                      <p:cBhvr>
                                        <p:cTn id="89" dur="1" fill="hold">
                                          <p:stCondLst>
                                            <p:cond delay="0"/>
                                          </p:stCondLst>
                                        </p:cTn>
                                        <p:tgtEl>
                                          <p:spTgt spid="130086"/>
                                        </p:tgtEl>
                                        <p:attrNameLst>
                                          <p:attrName>style.visibility</p:attrName>
                                        </p:attrNameLst>
                                      </p:cBhvr>
                                      <p:to>
                                        <p:strVal val="visible"/>
                                      </p:to>
                                    </p:set>
                                    <p:animEffect transition="in" filter="dissolve">
                                      <p:cBhvr>
                                        <p:cTn id="90" dur="500"/>
                                        <p:tgtEl>
                                          <p:spTgt spid="13008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91" fill="hold" display="0">
                  <p:stCondLst>
                    <p:cond delay="indefinite"/>
                  </p:stCondLst>
                  <p:endCondLst>
                    <p:cond evt="onPrev" delay="0">
                      <p:tgtEl>
                        <p:sldTgt/>
                      </p:tgtEl>
                    </p:cond>
                    <p:cond evt="onStopAudio" delay="0">
                      <p:tgtEl>
                        <p:sldTgt/>
                      </p:tgtEl>
                    </p:cond>
                  </p:endCondLst>
                </p:cTn>
                <p:tgtEl>
                  <p:spTgt spid="130055"/>
                </p:tgtEl>
              </p:cMediaNode>
            </p:audio>
          </p:childTnLst>
        </p:cTn>
      </p:par>
    </p:tnLst>
    <p:bldLst>
      <p:bldP spid="130051"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303" name="Rectangle 55"/>
          <p:cNvSpPr>
            <a:spLocks noChangeArrowheads="1"/>
          </p:cNvSpPr>
          <p:nvPr/>
        </p:nvSpPr>
        <p:spPr bwMode="auto">
          <a:xfrm>
            <a:off x="5640388" y="1893888"/>
            <a:ext cx="3417887" cy="1360487"/>
          </a:xfrm>
          <a:prstGeom prst="rect">
            <a:avLst/>
          </a:prstGeom>
          <a:solidFill>
            <a:srgbClr val="FFFFAB">
              <a:alpha val="34117"/>
            </a:srgbClr>
          </a:solidFill>
          <a:ln w="9525">
            <a:solidFill>
              <a:schemeClr val="tx1"/>
            </a:solidFill>
            <a:miter lim="800000"/>
            <a:headEnd/>
            <a:tailEnd/>
          </a:ln>
        </p:spPr>
        <p:txBody>
          <a:bodyPr wrap="none" anchor="ctr"/>
          <a:lstStyle/>
          <a:p>
            <a:endParaRPr lang="en-US"/>
          </a:p>
        </p:txBody>
      </p:sp>
      <p:sp>
        <p:nvSpPr>
          <p:cNvPr id="949275" name="Text Box 27"/>
          <p:cNvSpPr txBox="1">
            <a:spLocks noChangeArrowheads="1"/>
          </p:cNvSpPr>
          <p:nvPr/>
        </p:nvSpPr>
        <p:spPr bwMode="auto">
          <a:xfrm>
            <a:off x="5795963" y="620713"/>
            <a:ext cx="1495425" cy="396875"/>
          </a:xfrm>
          <a:prstGeom prst="rect">
            <a:avLst/>
          </a:prstGeom>
          <a:noFill/>
          <a:ln w="9525">
            <a:noFill/>
            <a:miter lim="800000"/>
            <a:headEnd/>
            <a:tailEnd/>
          </a:ln>
        </p:spPr>
        <p:txBody>
          <a:bodyPr wrap="none">
            <a:spAutoFit/>
          </a:bodyPr>
          <a:lstStyle/>
          <a:p>
            <a:pPr algn="l"/>
            <a:r>
              <a:rPr lang="en-US" sz="2000"/>
              <a:t>760 mm Hg</a:t>
            </a:r>
          </a:p>
        </p:txBody>
      </p:sp>
      <p:sp>
        <p:nvSpPr>
          <p:cNvPr id="949261" name="Text Box 13">
            <a:hlinkClick r:id="" action="ppaction://noaction"/>
          </p:cNvPr>
          <p:cNvSpPr txBox="1">
            <a:spLocks noChangeAspect="1" noChangeArrowheads="1"/>
          </p:cNvSpPr>
          <p:nvPr/>
        </p:nvSpPr>
        <p:spPr bwMode="auto">
          <a:xfrm>
            <a:off x="5695950" y="4395788"/>
            <a:ext cx="1243013" cy="395287"/>
          </a:xfrm>
          <a:prstGeom prst="rect">
            <a:avLst/>
          </a:prstGeom>
          <a:noFill/>
          <a:ln w="9525">
            <a:noFill/>
            <a:miter lim="800000"/>
            <a:headEnd/>
            <a:tailEnd/>
          </a:ln>
        </p:spPr>
        <p:txBody>
          <a:bodyPr wrap="none">
            <a:spAutoFit/>
          </a:bodyPr>
          <a:lstStyle/>
          <a:p>
            <a:pPr algn="l"/>
            <a:r>
              <a:rPr lang="en-US" sz="2000"/>
              <a:t>X mm Hg</a:t>
            </a:r>
          </a:p>
        </p:txBody>
      </p:sp>
      <p:grpSp>
        <p:nvGrpSpPr>
          <p:cNvPr id="147461" name="Group 18"/>
          <p:cNvGrpSpPr>
            <a:grpSpLocks/>
          </p:cNvGrpSpPr>
          <p:nvPr/>
        </p:nvGrpSpPr>
        <p:grpSpPr bwMode="auto">
          <a:xfrm>
            <a:off x="1385888" y="1398588"/>
            <a:ext cx="4681537" cy="4876800"/>
            <a:chOff x="761" y="881"/>
            <a:chExt cx="2949" cy="3072"/>
          </a:xfrm>
        </p:grpSpPr>
        <p:sp>
          <p:nvSpPr>
            <p:cNvPr id="147500" name="Freeform 5"/>
            <p:cNvSpPr>
              <a:spLocks noChangeAspect="1"/>
            </p:cNvSpPr>
            <p:nvPr/>
          </p:nvSpPr>
          <p:spPr bwMode="auto">
            <a:xfrm>
              <a:off x="2648" y="2501"/>
              <a:ext cx="528" cy="1440"/>
            </a:xfrm>
            <a:custGeom>
              <a:avLst/>
              <a:gdLst>
                <a:gd name="T0" fmla="*/ 30 w 176"/>
                <a:gd name="T1" fmla="*/ 0 h 480"/>
                <a:gd name="T2" fmla="*/ 30 w 176"/>
                <a:gd name="T3" fmla="*/ 792 h 480"/>
                <a:gd name="T4" fmla="*/ 72 w 176"/>
                <a:gd name="T5" fmla="*/ 1350 h 480"/>
                <a:gd name="T6" fmla="*/ 456 w 176"/>
                <a:gd name="T7" fmla="*/ 1338 h 480"/>
                <a:gd name="T8" fmla="*/ 501 w 176"/>
                <a:gd name="T9" fmla="*/ 807 h 480"/>
                <a:gd name="T10" fmla="*/ 498 w 176"/>
                <a:gd name="T11" fmla="*/ 702 h 480"/>
                <a:gd name="T12" fmla="*/ 0 60000 65536"/>
                <a:gd name="T13" fmla="*/ 0 60000 65536"/>
                <a:gd name="T14" fmla="*/ 0 60000 65536"/>
                <a:gd name="T15" fmla="*/ 0 60000 65536"/>
                <a:gd name="T16" fmla="*/ 0 60000 65536"/>
                <a:gd name="T17" fmla="*/ 0 60000 65536"/>
                <a:gd name="T18" fmla="*/ 0 w 176"/>
                <a:gd name="T19" fmla="*/ 0 h 480"/>
                <a:gd name="T20" fmla="*/ 176 w 176"/>
                <a:gd name="T21" fmla="*/ 480 h 480"/>
              </a:gdLst>
              <a:ahLst/>
              <a:cxnLst>
                <a:cxn ang="T12">
                  <a:pos x="T0" y="T1"/>
                </a:cxn>
                <a:cxn ang="T13">
                  <a:pos x="T2" y="T3"/>
                </a:cxn>
                <a:cxn ang="T14">
                  <a:pos x="T4" y="T5"/>
                </a:cxn>
                <a:cxn ang="T15">
                  <a:pos x="T6" y="T7"/>
                </a:cxn>
                <a:cxn ang="T16">
                  <a:pos x="T8" y="T9"/>
                </a:cxn>
                <a:cxn ang="T17">
                  <a:pos x="T10" y="T11"/>
                </a:cxn>
              </a:cxnLst>
              <a:rect l="T18" t="T19" r="T20" b="T21"/>
              <a:pathLst>
                <a:path w="176" h="480">
                  <a:moveTo>
                    <a:pt x="10" y="0"/>
                  </a:moveTo>
                  <a:cubicBezTo>
                    <a:pt x="10" y="44"/>
                    <a:pt x="8" y="189"/>
                    <a:pt x="10" y="264"/>
                  </a:cubicBezTo>
                  <a:cubicBezTo>
                    <a:pt x="12" y="339"/>
                    <a:pt x="0" y="420"/>
                    <a:pt x="24" y="450"/>
                  </a:cubicBezTo>
                  <a:cubicBezTo>
                    <a:pt x="48" y="480"/>
                    <a:pt x="128" y="476"/>
                    <a:pt x="152" y="446"/>
                  </a:cubicBezTo>
                  <a:cubicBezTo>
                    <a:pt x="176" y="416"/>
                    <a:pt x="165" y="304"/>
                    <a:pt x="167" y="269"/>
                  </a:cubicBezTo>
                  <a:cubicBezTo>
                    <a:pt x="169" y="234"/>
                    <a:pt x="166" y="241"/>
                    <a:pt x="166" y="234"/>
                  </a:cubicBezTo>
                </a:path>
              </a:pathLst>
            </a:custGeom>
            <a:noFill/>
            <a:ln w="158750">
              <a:solidFill>
                <a:srgbClr val="C0C0C0"/>
              </a:solidFill>
              <a:round/>
              <a:headEnd/>
              <a:tailEnd/>
            </a:ln>
          </p:spPr>
          <p:txBody>
            <a:bodyPr/>
            <a:lstStyle/>
            <a:p>
              <a:endParaRPr lang="en-US"/>
            </a:p>
          </p:txBody>
        </p:sp>
        <p:grpSp>
          <p:nvGrpSpPr>
            <p:cNvPr id="147501" name="Group 6"/>
            <p:cNvGrpSpPr>
              <a:grpSpLocks noChangeAspect="1"/>
            </p:cNvGrpSpPr>
            <p:nvPr/>
          </p:nvGrpSpPr>
          <p:grpSpPr bwMode="auto">
            <a:xfrm>
              <a:off x="761" y="881"/>
              <a:ext cx="2436" cy="3072"/>
              <a:chOff x="3018" y="1101"/>
              <a:chExt cx="812" cy="1024"/>
            </a:xfrm>
          </p:grpSpPr>
          <p:sp>
            <p:nvSpPr>
              <p:cNvPr id="147505" name="Oval 7"/>
              <p:cNvSpPr>
                <a:spLocks noChangeAspect="1" noChangeArrowheads="1"/>
              </p:cNvSpPr>
              <p:nvPr/>
            </p:nvSpPr>
            <p:spPr bwMode="auto">
              <a:xfrm>
                <a:off x="3018" y="1330"/>
                <a:ext cx="468" cy="469"/>
              </a:xfrm>
              <a:prstGeom prst="ellipse">
                <a:avLst/>
              </a:prstGeom>
              <a:noFill/>
              <a:ln w="15875">
                <a:solidFill>
                  <a:schemeClr val="tx1"/>
                </a:solidFill>
                <a:round/>
                <a:headEnd/>
                <a:tailEnd/>
              </a:ln>
            </p:spPr>
            <p:txBody>
              <a:bodyPr wrap="none" anchor="ctr"/>
              <a:lstStyle/>
              <a:p>
                <a:endParaRPr lang="en-US"/>
              </a:p>
            </p:txBody>
          </p:sp>
          <p:sp>
            <p:nvSpPr>
              <p:cNvPr id="147506" name="Freeform 8"/>
              <p:cNvSpPr>
                <a:spLocks noChangeAspect="1"/>
              </p:cNvSpPr>
              <p:nvPr/>
            </p:nvSpPr>
            <p:spPr bwMode="auto">
              <a:xfrm>
                <a:off x="3483" y="1107"/>
                <a:ext cx="347" cy="1018"/>
              </a:xfrm>
              <a:custGeom>
                <a:avLst/>
                <a:gdLst>
                  <a:gd name="T0" fmla="*/ 347 w 924"/>
                  <a:gd name="T1" fmla="*/ 0 h 2714"/>
                  <a:gd name="T2" fmla="*/ 347 w 924"/>
                  <a:gd name="T3" fmla="*/ 947 h 2714"/>
                  <a:gd name="T4" fmla="*/ 345 w 924"/>
                  <a:gd name="T5" fmla="*/ 961 h 2714"/>
                  <a:gd name="T6" fmla="*/ 339 w 924"/>
                  <a:gd name="T7" fmla="*/ 972 h 2714"/>
                  <a:gd name="T8" fmla="*/ 328 w 924"/>
                  <a:gd name="T9" fmla="*/ 987 h 2714"/>
                  <a:gd name="T10" fmla="*/ 318 w 924"/>
                  <a:gd name="T11" fmla="*/ 999 h 2714"/>
                  <a:gd name="T12" fmla="*/ 303 w 924"/>
                  <a:gd name="T13" fmla="*/ 1011 h 2714"/>
                  <a:gd name="T14" fmla="*/ 283 w 924"/>
                  <a:gd name="T15" fmla="*/ 1017 h 2714"/>
                  <a:gd name="T16" fmla="*/ 258 w 924"/>
                  <a:gd name="T17" fmla="*/ 1018 h 2714"/>
                  <a:gd name="T18" fmla="*/ 230 w 924"/>
                  <a:gd name="T19" fmla="*/ 1018 h 2714"/>
                  <a:gd name="T20" fmla="*/ 208 w 924"/>
                  <a:gd name="T21" fmla="*/ 1016 h 2714"/>
                  <a:gd name="T22" fmla="*/ 194 w 924"/>
                  <a:gd name="T23" fmla="*/ 1008 h 2714"/>
                  <a:gd name="T24" fmla="*/ 177 w 924"/>
                  <a:gd name="T25" fmla="*/ 995 h 2714"/>
                  <a:gd name="T26" fmla="*/ 166 w 924"/>
                  <a:gd name="T27" fmla="*/ 978 h 2714"/>
                  <a:gd name="T28" fmla="*/ 159 w 924"/>
                  <a:gd name="T29" fmla="*/ 963 h 2714"/>
                  <a:gd name="T30" fmla="*/ 159 w 924"/>
                  <a:gd name="T31" fmla="*/ 517 h 2714"/>
                  <a:gd name="T32" fmla="*/ 158 w 924"/>
                  <a:gd name="T33" fmla="*/ 509 h 2714"/>
                  <a:gd name="T34" fmla="*/ 155 w 924"/>
                  <a:gd name="T35" fmla="*/ 504 h 2714"/>
                  <a:gd name="T36" fmla="*/ 152 w 924"/>
                  <a:gd name="T37" fmla="*/ 495 h 2714"/>
                  <a:gd name="T38" fmla="*/ 147 w 924"/>
                  <a:gd name="T39" fmla="*/ 485 h 2714"/>
                  <a:gd name="T40" fmla="*/ 140 w 924"/>
                  <a:gd name="T41" fmla="*/ 477 h 2714"/>
                  <a:gd name="T42" fmla="*/ 131 w 924"/>
                  <a:gd name="T43" fmla="*/ 468 h 2714"/>
                  <a:gd name="T44" fmla="*/ 119 w 924"/>
                  <a:gd name="T45" fmla="*/ 463 h 2714"/>
                  <a:gd name="T46" fmla="*/ 105 w 924"/>
                  <a:gd name="T47" fmla="*/ 461 h 2714"/>
                  <a:gd name="T48" fmla="*/ 87 w 924"/>
                  <a:gd name="T49" fmla="*/ 459 h 2714"/>
                  <a:gd name="T50" fmla="*/ 65 w 924"/>
                  <a:gd name="T51" fmla="*/ 461 h 2714"/>
                  <a:gd name="T52" fmla="*/ 46 w 924"/>
                  <a:gd name="T53" fmla="*/ 463 h 2714"/>
                  <a:gd name="T54" fmla="*/ 35 w 924"/>
                  <a:gd name="T55" fmla="*/ 474 h 2714"/>
                  <a:gd name="T56" fmla="*/ 28 w 924"/>
                  <a:gd name="T57" fmla="*/ 485 h 2714"/>
                  <a:gd name="T58" fmla="*/ 13 w 924"/>
                  <a:gd name="T59" fmla="*/ 493 h 2714"/>
                  <a:gd name="T60" fmla="*/ 0 w 924"/>
                  <a:gd name="T61" fmla="*/ 497 h 27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24"/>
                  <a:gd name="T94" fmla="*/ 0 h 2714"/>
                  <a:gd name="T95" fmla="*/ 924 w 924"/>
                  <a:gd name="T96" fmla="*/ 2714 h 27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24" h="2714">
                    <a:moveTo>
                      <a:pt x="924" y="0"/>
                    </a:moveTo>
                    <a:lnTo>
                      <a:pt x="924" y="2524"/>
                    </a:lnTo>
                    <a:lnTo>
                      <a:pt x="918" y="2561"/>
                    </a:lnTo>
                    <a:lnTo>
                      <a:pt x="904" y="2592"/>
                    </a:lnTo>
                    <a:lnTo>
                      <a:pt x="874" y="2632"/>
                    </a:lnTo>
                    <a:lnTo>
                      <a:pt x="847" y="2663"/>
                    </a:lnTo>
                    <a:lnTo>
                      <a:pt x="808" y="2695"/>
                    </a:lnTo>
                    <a:lnTo>
                      <a:pt x="753" y="2711"/>
                    </a:lnTo>
                    <a:lnTo>
                      <a:pt x="687" y="2714"/>
                    </a:lnTo>
                    <a:lnTo>
                      <a:pt x="612" y="2714"/>
                    </a:lnTo>
                    <a:lnTo>
                      <a:pt x="555" y="2708"/>
                    </a:lnTo>
                    <a:lnTo>
                      <a:pt x="516" y="2687"/>
                    </a:lnTo>
                    <a:lnTo>
                      <a:pt x="472" y="2652"/>
                    </a:lnTo>
                    <a:lnTo>
                      <a:pt x="442" y="2608"/>
                    </a:lnTo>
                    <a:lnTo>
                      <a:pt x="424" y="2568"/>
                    </a:lnTo>
                    <a:lnTo>
                      <a:pt x="424" y="1378"/>
                    </a:lnTo>
                    <a:lnTo>
                      <a:pt x="421" y="1357"/>
                    </a:lnTo>
                    <a:lnTo>
                      <a:pt x="412" y="1343"/>
                    </a:lnTo>
                    <a:lnTo>
                      <a:pt x="404" y="1320"/>
                    </a:lnTo>
                    <a:lnTo>
                      <a:pt x="391" y="1294"/>
                    </a:lnTo>
                    <a:lnTo>
                      <a:pt x="372" y="1272"/>
                    </a:lnTo>
                    <a:lnTo>
                      <a:pt x="348" y="1248"/>
                    </a:lnTo>
                    <a:lnTo>
                      <a:pt x="316" y="1235"/>
                    </a:lnTo>
                    <a:lnTo>
                      <a:pt x="280" y="1228"/>
                    </a:lnTo>
                    <a:lnTo>
                      <a:pt x="231" y="1225"/>
                    </a:lnTo>
                    <a:lnTo>
                      <a:pt x="172" y="1228"/>
                    </a:lnTo>
                    <a:lnTo>
                      <a:pt x="123" y="1235"/>
                    </a:lnTo>
                    <a:lnTo>
                      <a:pt x="94" y="1264"/>
                    </a:lnTo>
                    <a:lnTo>
                      <a:pt x="75" y="1292"/>
                    </a:lnTo>
                    <a:lnTo>
                      <a:pt x="34" y="1315"/>
                    </a:lnTo>
                    <a:lnTo>
                      <a:pt x="0" y="1324"/>
                    </a:lnTo>
                  </a:path>
                </a:pathLst>
              </a:custGeom>
              <a:noFill/>
              <a:ln w="15875">
                <a:solidFill>
                  <a:schemeClr val="tx1"/>
                </a:solidFill>
                <a:round/>
                <a:headEnd/>
                <a:tailEnd/>
              </a:ln>
            </p:spPr>
            <p:txBody>
              <a:bodyPr/>
              <a:lstStyle/>
              <a:p>
                <a:endParaRPr lang="en-US"/>
              </a:p>
            </p:txBody>
          </p:sp>
          <p:sp>
            <p:nvSpPr>
              <p:cNvPr id="147507" name="Freeform 9"/>
              <p:cNvSpPr>
                <a:spLocks noChangeAspect="1"/>
              </p:cNvSpPr>
              <p:nvPr/>
            </p:nvSpPr>
            <p:spPr bwMode="auto">
              <a:xfrm>
                <a:off x="3481" y="1106"/>
                <a:ext cx="316" cy="989"/>
              </a:xfrm>
              <a:custGeom>
                <a:avLst/>
                <a:gdLst>
                  <a:gd name="T0" fmla="*/ 316 w 843"/>
                  <a:gd name="T1" fmla="*/ 0 h 2638"/>
                  <a:gd name="T2" fmla="*/ 316 w 843"/>
                  <a:gd name="T3" fmla="*/ 956 h 2638"/>
                  <a:gd name="T4" fmla="*/ 313 w 843"/>
                  <a:gd name="T5" fmla="*/ 967 h 2638"/>
                  <a:gd name="T6" fmla="*/ 303 w 843"/>
                  <a:gd name="T7" fmla="*/ 979 h 2638"/>
                  <a:gd name="T8" fmla="*/ 290 w 843"/>
                  <a:gd name="T9" fmla="*/ 984 h 2638"/>
                  <a:gd name="T10" fmla="*/ 275 w 843"/>
                  <a:gd name="T11" fmla="*/ 987 h 2638"/>
                  <a:gd name="T12" fmla="*/ 261 w 843"/>
                  <a:gd name="T13" fmla="*/ 989 h 2638"/>
                  <a:gd name="T14" fmla="*/ 237 w 843"/>
                  <a:gd name="T15" fmla="*/ 988 h 2638"/>
                  <a:gd name="T16" fmla="*/ 220 w 843"/>
                  <a:gd name="T17" fmla="*/ 987 h 2638"/>
                  <a:gd name="T18" fmla="*/ 205 w 843"/>
                  <a:gd name="T19" fmla="*/ 978 h 2638"/>
                  <a:gd name="T20" fmla="*/ 197 w 843"/>
                  <a:gd name="T21" fmla="*/ 969 h 2638"/>
                  <a:gd name="T22" fmla="*/ 194 w 843"/>
                  <a:gd name="T23" fmla="*/ 956 h 2638"/>
                  <a:gd name="T24" fmla="*/ 194 w 843"/>
                  <a:gd name="T25" fmla="*/ 511 h 2638"/>
                  <a:gd name="T26" fmla="*/ 193 w 843"/>
                  <a:gd name="T27" fmla="*/ 497 h 2638"/>
                  <a:gd name="T28" fmla="*/ 190 w 843"/>
                  <a:gd name="T29" fmla="*/ 486 h 2638"/>
                  <a:gd name="T30" fmla="*/ 183 w 843"/>
                  <a:gd name="T31" fmla="*/ 474 h 2638"/>
                  <a:gd name="T32" fmla="*/ 176 w 843"/>
                  <a:gd name="T33" fmla="*/ 464 h 2638"/>
                  <a:gd name="T34" fmla="*/ 166 w 843"/>
                  <a:gd name="T35" fmla="*/ 451 h 2638"/>
                  <a:gd name="T36" fmla="*/ 154 w 843"/>
                  <a:gd name="T37" fmla="*/ 441 h 2638"/>
                  <a:gd name="T38" fmla="*/ 132 w 843"/>
                  <a:gd name="T39" fmla="*/ 434 h 2638"/>
                  <a:gd name="T40" fmla="*/ 109 w 843"/>
                  <a:gd name="T41" fmla="*/ 430 h 2638"/>
                  <a:gd name="T42" fmla="*/ 79 w 843"/>
                  <a:gd name="T43" fmla="*/ 430 h 2638"/>
                  <a:gd name="T44" fmla="*/ 54 w 843"/>
                  <a:gd name="T45" fmla="*/ 429 h 2638"/>
                  <a:gd name="T46" fmla="*/ 40 w 843"/>
                  <a:gd name="T47" fmla="*/ 427 h 2638"/>
                  <a:gd name="T48" fmla="*/ 24 w 843"/>
                  <a:gd name="T49" fmla="*/ 419 h 2638"/>
                  <a:gd name="T50" fmla="*/ 5 w 843"/>
                  <a:gd name="T51" fmla="*/ 414 h 2638"/>
                  <a:gd name="T52" fmla="*/ 0 w 843"/>
                  <a:gd name="T53" fmla="*/ 409 h 26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43"/>
                  <a:gd name="T82" fmla="*/ 0 h 2638"/>
                  <a:gd name="T83" fmla="*/ 843 w 843"/>
                  <a:gd name="T84" fmla="*/ 2638 h 26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43" h="2638">
                    <a:moveTo>
                      <a:pt x="843" y="0"/>
                    </a:moveTo>
                    <a:lnTo>
                      <a:pt x="843" y="2550"/>
                    </a:lnTo>
                    <a:lnTo>
                      <a:pt x="835" y="2578"/>
                    </a:lnTo>
                    <a:lnTo>
                      <a:pt x="809" y="2612"/>
                    </a:lnTo>
                    <a:lnTo>
                      <a:pt x="773" y="2624"/>
                    </a:lnTo>
                    <a:lnTo>
                      <a:pt x="734" y="2633"/>
                    </a:lnTo>
                    <a:lnTo>
                      <a:pt x="695" y="2638"/>
                    </a:lnTo>
                    <a:lnTo>
                      <a:pt x="632" y="2636"/>
                    </a:lnTo>
                    <a:lnTo>
                      <a:pt x="587" y="2632"/>
                    </a:lnTo>
                    <a:lnTo>
                      <a:pt x="548" y="2608"/>
                    </a:lnTo>
                    <a:lnTo>
                      <a:pt x="526" y="2584"/>
                    </a:lnTo>
                    <a:lnTo>
                      <a:pt x="518" y="2551"/>
                    </a:lnTo>
                    <a:lnTo>
                      <a:pt x="517" y="1364"/>
                    </a:lnTo>
                    <a:lnTo>
                      <a:pt x="514" y="1327"/>
                    </a:lnTo>
                    <a:lnTo>
                      <a:pt x="506" y="1297"/>
                    </a:lnTo>
                    <a:lnTo>
                      <a:pt x="488" y="1265"/>
                    </a:lnTo>
                    <a:lnTo>
                      <a:pt x="470" y="1238"/>
                    </a:lnTo>
                    <a:lnTo>
                      <a:pt x="443" y="1202"/>
                    </a:lnTo>
                    <a:lnTo>
                      <a:pt x="410" y="1175"/>
                    </a:lnTo>
                    <a:lnTo>
                      <a:pt x="353" y="1158"/>
                    </a:lnTo>
                    <a:lnTo>
                      <a:pt x="290" y="1148"/>
                    </a:lnTo>
                    <a:lnTo>
                      <a:pt x="212" y="1147"/>
                    </a:lnTo>
                    <a:lnTo>
                      <a:pt x="145" y="1145"/>
                    </a:lnTo>
                    <a:lnTo>
                      <a:pt x="107" y="1138"/>
                    </a:lnTo>
                    <a:lnTo>
                      <a:pt x="65" y="1118"/>
                    </a:lnTo>
                    <a:lnTo>
                      <a:pt x="14" y="1105"/>
                    </a:lnTo>
                    <a:lnTo>
                      <a:pt x="0" y="1092"/>
                    </a:lnTo>
                  </a:path>
                </a:pathLst>
              </a:custGeom>
              <a:noFill/>
              <a:ln w="15875">
                <a:solidFill>
                  <a:schemeClr val="tx1"/>
                </a:solidFill>
                <a:round/>
                <a:headEnd/>
                <a:tailEnd/>
              </a:ln>
            </p:spPr>
            <p:txBody>
              <a:bodyPr/>
              <a:lstStyle/>
              <a:p>
                <a:endParaRPr lang="en-US"/>
              </a:p>
            </p:txBody>
          </p:sp>
          <p:sp>
            <p:nvSpPr>
              <p:cNvPr id="147508" name="Freeform 10"/>
              <p:cNvSpPr>
                <a:spLocks noChangeAspect="1"/>
              </p:cNvSpPr>
              <p:nvPr/>
            </p:nvSpPr>
            <p:spPr bwMode="auto">
              <a:xfrm>
                <a:off x="3474" y="1517"/>
                <a:ext cx="20" cy="87"/>
              </a:xfrm>
              <a:custGeom>
                <a:avLst/>
                <a:gdLst>
                  <a:gd name="T0" fmla="*/ 0 w 42"/>
                  <a:gd name="T1" fmla="*/ 0 h 230"/>
                  <a:gd name="T2" fmla="*/ 18 w 42"/>
                  <a:gd name="T3" fmla="*/ 6 h 230"/>
                  <a:gd name="T4" fmla="*/ 20 w 42"/>
                  <a:gd name="T5" fmla="*/ 82 h 230"/>
                  <a:gd name="T6" fmla="*/ 3 w 42"/>
                  <a:gd name="T7" fmla="*/ 87 h 230"/>
                  <a:gd name="T8" fmla="*/ 0 w 42"/>
                  <a:gd name="T9" fmla="*/ 0 h 230"/>
                  <a:gd name="T10" fmla="*/ 0 60000 65536"/>
                  <a:gd name="T11" fmla="*/ 0 60000 65536"/>
                  <a:gd name="T12" fmla="*/ 0 60000 65536"/>
                  <a:gd name="T13" fmla="*/ 0 60000 65536"/>
                  <a:gd name="T14" fmla="*/ 0 60000 65536"/>
                  <a:gd name="T15" fmla="*/ 0 w 42"/>
                  <a:gd name="T16" fmla="*/ 0 h 230"/>
                  <a:gd name="T17" fmla="*/ 42 w 42"/>
                  <a:gd name="T18" fmla="*/ 230 h 230"/>
                </a:gdLst>
                <a:ahLst/>
                <a:cxnLst>
                  <a:cxn ang="T10">
                    <a:pos x="T0" y="T1"/>
                  </a:cxn>
                  <a:cxn ang="T11">
                    <a:pos x="T2" y="T3"/>
                  </a:cxn>
                  <a:cxn ang="T12">
                    <a:pos x="T4" y="T5"/>
                  </a:cxn>
                  <a:cxn ang="T13">
                    <a:pos x="T6" y="T7"/>
                  </a:cxn>
                  <a:cxn ang="T14">
                    <a:pos x="T8" y="T9"/>
                  </a:cxn>
                </a:cxnLst>
                <a:rect l="T15" t="T16" r="T17" b="T18"/>
                <a:pathLst>
                  <a:path w="42" h="230">
                    <a:moveTo>
                      <a:pt x="0" y="0"/>
                    </a:moveTo>
                    <a:lnTo>
                      <a:pt x="37" y="17"/>
                    </a:lnTo>
                    <a:lnTo>
                      <a:pt x="42" y="216"/>
                    </a:lnTo>
                    <a:lnTo>
                      <a:pt x="7" y="230"/>
                    </a:lnTo>
                    <a:lnTo>
                      <a:pt x="0" y="0"/>
                    </a:lnTo>
                    <a:close/>
                  </a:path>
                </a:pathLst>
              </a:custGeom>
              <a:solidFill>
                <a:schemeClr val="bg1"/>
              </a:solidFill>
              <a:ln w="9525">
                <a:noFill/>
                <a:round/>
                <a:headEnd/>
                <a:tailEnd/>
              </a:ln>
            </p:spPr>
            <p:txBody>
              <a:bodyPr/>
              <a:lstStyle/>
              <a:p>
                <a:endParaRPr lang="en-US"/>
              </a:p>
            </p:txBody>
          </p:sp>
          <p:sp>
            <p:nvSpPr>
              <p:cNvPr id="147509" name="Oval 11"/>
              <p:cNvSpPr>
                <a:spLocks noChangeAspect="1" noChangeArrowheads="1"/>
              </p:cNvSpPr>
              <p:nvPr/>
            </p:nvSpPr>
            <p:spPr bwMode="auto">
              <a:xfrm>
                <a:off x="3796" y="1101"/>
                <a:ext cx="34" cy="13"/>
              </a:xfrm>
              <a:prstGeom prst="ellipse">
                <a:avLst/>
              </a:prstGeom>
              <a:noFill/>
              <a:ln w="15875">
                <a:solidFill>
                  <a:schemeClr val="tx1"/>
                </a:solidFill>
                <a:round/>
                <a:headEnd/>
                <a:tailEnd/>
              </a:ln>
            </p:spPr>
            <p:txBody>
              <a:bodyPr wrap="none" anchor="ctr"/>
              <a:lstStyle/>
              <a:p>
                <a:endParaRPr lang="en-US"/>
              </a:p>
            </p:txBody>
          </p:sp>
        </p:grpSp>
        <p:sp>
          <p:nvSpPr>
            <p:cNvPr id="147502" name="Line 12"/>
            <p:cNvSpPr>
              <a:spLocks noChangeAspect="1" noChangeShapeType="1"/>
            </p:cNvSpPr>
            <p:nvPr/>
          </p:nvSpPr>
          <p:spPr bwMode="auto">
            <a:xfrm>
              <a:off x="3239" y="3194"/>
              <a:ext cx="471" cy="0"/>
            </a:xfrm>
            <a:prstGeom prst="line">
              <a:avLst/>
            </a:prstGeom>
            <a:noFill/>
            <a:ln w="9525">
              <a:solidFill>
                <a:schemeClr val="tx1"/>
              </a:solidFill>
              <a:round/>
              <a:headEnd/>
              <a:tailEnd/>
            </a:ln>
          </p:spPr>
          <p:txBody>
            <a:bodyPr/>
            <a:lstStyle/>
            <a:p>
              <a:endParaRPr lang="en-US"/>
            </a:p>
          </p:txBody>
        </p:sp>
        <p:sp>
          <p:nvSpPr>
            <p:cNvPr id="147503" name="Line 14"/>
            <p:cNvSpPr>
              <a:spLocks noChangeAspect="1" noChangeShapeType="1"/>
            </p:cNvSpPr>
            <p:nvPr/>
          </p:nvSpPr>
          <p:spPr bwMode="auto">
            <a:xfrm>
              <a:off x="2807" y="2504"/>
              <a:ext cx="876" cy="0"/>
            </a:xfrm>
            <a:prstGeom prst="line">
              <a:avLst/>
            </a:prstGeom>
            <a:noFill/>
            <a:ln w="9525">
              <a:solidFill>
                <a:schemeClr val="tx1"/>
              </a:solidFill>
              <a:round/>
              <a:headEnd/>
              <a:tailEnd/>
            </a:ln>
          </p:spPr>
          <p:txBody>
            <a:bodyPr/>
            <a:lstStyle/>
            <a:p>
              <a:endParaRPr lang="en-US"/>
            </a:p>
          </p:txBody>
        </p:sp>
        <p:sp>
          <p:nvSpPr>
            <p:cNvPr id="147504" name="Line 15"/>
            <p:cNvSpPr>
              <a:spLocks noChangeAspect="1" noChangeShapeType="1"/>
            </p:cNvSpPr>
            <p:nvPr/>
          </p:nvSpPr>
          <p:spPr bwMode="auto">
            <a:xfrm>
              <a:off x="3461" y="2510"/>
              <a:ext cx="0" cy="684"/>
            </a:xfrm>
            <a:prstGeom prst="line">
              <a:avLst/>
            </a:prstGeom>
            <a:noFill/>
            <a:ln w="9525">
              <a:solidFill>
                <a:schemeClr val="tx1"/>
              </a:solidFill>
              <a:round/>
              <a:headEnd type="triangle" w="sm" len="sm"/>
              <a:tailEnd type="triangle" w="sm" len="sm"/>
            </a:ln>
          </p:spPr>
          <p:txBody>
            <a:bodyPr/>
            <a:lstStyle/>
            <a:p>
              <a:endParaRPr lang="en-US"/>
            </a:p>
          </p:txBody>
        </p:sp>
      </p:grpSp>
      <p:sp>
        <p:nvSpPr>
          <p:cNvPr id="949264" name="Text Box 16"/>
          <p:cNvSpPr txBox="1">
            <a:spLocks noChangeAspect="1" noChangeArrowheads="1"/>
          </p:cNvSpPr>
          <p:nvPr/>
        </p:nvSpPr>
        <p:spPr bwMode="auto">
          <a:xfrm>
            <a:off x="4513263" y="746125"/>
            <a:ext cx="1328737" cy="395288"/>
          </a:xfrm>
          <a:prstGeom prst="rect">
            <a:avLst/>
          </a:prstGeom>
          <a:noFill/>
          <a:ln w="9525">
            <a:noFill/>
            <a:miter lim="800000"/>
            <a:headEnd/>
            <a:tailEnd/>
          </a:ln>
        </p:spPr>
        <p:txBody>
          <a:bodyPr wrap="none">
            <a:spAutoFit/>
          </a:bodyPr>
          <a:lstStyle/>
          <a:p>
            <a:pPr algn="l"/>
            <a:r>
              <a:rPr lang="en-US" sz="2000"/>
              <a:t>112.8 kPa</a:t>
            </a:r>
          </a:p>
        </p:txBody>
      </p:sp>
      <p:sp>
        <p:nvSpPr>
          <p:cNvPr id="147463" name="Text Box 17"/>
          <p:cNvSpPr txBox="1">
            <a:spLocks noChangeAspect="1" noChangeArrowheads="1"/>
          </p:cNvSpPr>
          <p:nvPr/>
        </p:nvSpPr>
        <p:spPr bwMode="auto">
          <a:xfrm>
            <a:off x="1912938" y="3367088"/>
            <a:ext cx="1171575" cy="395287"/>
          </a:xfrm>
          <a:prstGeom prst="rect">
            <a:avLst/>
          </a:prstGeom>
          <a:noFill/>
          <a:ln w="9525">
            <a:noFill/>
            <a:miter lim="800000"/>
            <a:headEnd/>
            <a:tailEnd/>
          </a:ln>
        </p:spPr>
        <p:txBody>
          <a:bodyPr wrap="none">
            <a:spAutoFit/>
          </a:bodyPr>
          <a:lstStyle/>
          <a:p>
            <a:pPr algn="l"/>
            <a:r>
              <a:rPr lang="en-US" sz="2000"/>
              <a:t>0.78 atm</a:t>
            </a:r>
          </a:p>
        </p:txBody>
      </p:sp>
      <p:sp>
        <p:nvSpPr>
          <p:cNvPr id="949267" name="Text Box 19"/>
          <p:cNvSpPr txBox="1">
            <a:spLocks noChangeArrowheads="1"/>
          </p:cNvSpPr>
          <p:nvPr/>
        </p:nvSpPr>
        <p:spPr bwMode="auto">
          <a:xfrm>
            <a:off x="4808538" y="234950"/>
            <a:ext cx="708025" cy="457200"/>
          </a:xfrm>
          <a:prstGeom prst="rect">
            <a:avLst/>
          </a:prstGeom>
          <a:noFill/>
          <a:ln w="9525">
            <a:noFill/>
            <a:miter lim="800000"/>
            <a:headEnd/>
            <a:tailEnd/>
          </a:ln>
        </p:spPr>
        <p:txBody>
          <a:bodyPr wrap="none">
            <a:spAutoFit/>
          </a:bodyPr>
          <a:lstStyle/>
          <a:p>
            <a:pPr algn="l"/>
            <a:r>
              <a:rPr lang="en-US" sz="2400">
                <a:solidFill>
                  <a:srgbClr val="FF0000"/>
                </a:solidFill>
              </a:rPr>
              <a:t>BIG</a:t>
            </a:r>
          </a:p>
        </p:txBody>
      </p:sp>
      <p:sp>
        <p:nvSpPr>
          <p:cNvPr id="949268" name="Text Box 20"/>
          <p:cNvSpPr txBox="1">
            <a:spLocks noChangeArrowheads="1"/>
          </p:cNvSpPr>
          <p:nvPr/>
        </p:nvSpPr>
        <p:spPr bwMode="auto">
          <a:xfrm>
            <a:off x="2108200" y="2932113"/>
            <a:ext cx="717550" cy="366712"/>
          </a:xfrm>
          <a:prstGeom prst="rect">
            <a:avLst/>
          </a:prstGeom>
          <a:noFill/>
          <a:ln w="9525">
            <a:noFill/>
            <a:miter lim="800000"/>
            <a:headEnd/>
            <a:tailEnd/>
          </a:ln>
        </p:spPr>
        <p:txBody>
          <a:bodyPr wrap="none">
            <a:spAutoFit/>
          </a:bodyPr>
          <a:lstStyle/>
          <a:p>
            <a:pPr algn="l"/>
            <a:r>
              <a:rPr lang="en-US" sz="1800">
                <a:solidFill>
                  <a:srgbClr val="FF0000"/>
                </a:solidFill>
              </a:rPr>
              <a:t>small</a:t>
            </a:r>
          </a:p>
        </p:txBody>
      </p:sp>
      <p:sp>
        <p:nvSpPr>
          <p:cNvPr id="147466" name="Text Box 21"/>
          <p:cNvSpPr txBox="1">
            <a:spLocks noChangeArrowheads="1"/>
          </p:cNvSpPr>
          <p:nvPr/>
        </p:nvSpPr>
        <p:spPr bwMode="auto">
          <a:xfrm>
            <a:off x="5886450" y="4087813"/>
            <a:ext cx="806450" cy="366712"/>
          </a:xfrm>
          <a:prstGeom prst="rect">
            <a:avLst/>
          </a:prstGeom>
          <a:noFill/>
          <a:ln w="9525">
            <a:noFill/>
            <a:miter lim="800000"/>
            <a:headEnd/>
            <a:tailEnd/>
          </a:ln>
        </p:spPr>
        <p:txBody>
          <a:bodyPr wrap="none">
            <a:spAutoFit/>
          </a:bodyPr>
          <a:lstStyle/>
          <a:p>
            <a:pPr algn="l"/>
            <a:r>
              <a:rPr lang="en-US" sz="1800">
                <a:solidFill>
                  <a:schemeClr val="accent2"/>
                </a:solidFill>
              </a:rPr>
              <a:t>height</a:t>
            </a:r>
          </a:p>
        </p:txBody>
      </p:sp>
      <p:sp>
        <p:nvSpPr>
          <p:cNvPr id="949270" name="Text Box 22"/>
          <p:cNvSpPr txBox="1">
            <a:spLocks noChangeArrowheads="1"/>
          </p:cNvSpPr>
          <p:nvPr/>
        </p:nvSpPr>
        <p:spPr bwMode="auto">
          <a:xfrm>
            <a:off x="692150" y="431800"/>
            <a:ext cx="2847975" cy="457200"/>
          </a:xfrm>
          <a:prstGeom prst="rect">
            <a:avLst/>
          </a:prstGeom>
          <a:noFill/>
          <a:ln w="9525">
            <a:noFill/>
            <a:miter lim="800000"/>
            <a:headEnd/>
            <a:tailEnd/>
          </a:ln>
        </p:spPr>
        <p:txBody>
          <a:bodyPr wrap="none">
            <a:spAutoFit/>
          </a:bodyPr>
          <a:lstStyle/>
          <a:p>
            <a:pPr algn="l"/>
            <a:r>
              <a:rPr lang="en-US" sz="2400">
                <a:solidFill>
                  <a:srgbClr val="FF0000"/>
                </a:solidFill>
              </a:rPr>
              <a:t>BIG</a:t>
            </a:r>
            <a:r>
              <a:rPr lang="en-US" sz="2000">
                <a:solidFill>
                  <a:srgbClr val="FF0000"/>
                </a:solidFill>
              </a:rPr>
              <a:t>  </a:t>
            </a:r>
            <a:r>
              <a:rPr lang="en-US" sz="2000"/>
              <a:t>=</a:t>
            </a:r>
            <a:r>
              <a:rPr lang="en-US" sz="2000">
                <a:solidFill>
                  <a:srgbClr val="FF0000"/>
                </a:solidFill>
              </a:rPr>
              <a:t>  small  </a:t>
            </a:r>
            <a:r>
              <a:rPr lang="en-US" sz="2000"/>
              <a:t>+</a:t>
            </a:r>
            <a:r>
              <a:rPr lang="en-US" sz="2000">
                <a:solidFill>
                  <a:srgbClr val="FF0000"/>
                </a:solidFill>
              </a:rPr>
              <a:t>  </a:t>
            </a:r>
            <a:r>
              <a:rPr lang="en-US" sz="2000">
                <a:solidFill>
                  <a:schemeClr val="accent2"/>
                </a:solidFill>
              </a:rPr>
              <a:t>height</a:t>
            </a:r>
          </a:p>
        </p:txBody>
      </p:sp>
      <p:grpSp>
        <p:nvGrpSpPr>
          <p:cNvPr id="4" name="Group 25"/>
          <p:cNvGrpSpPr>
            <a:grpSpLocks/>
          </p:cNvGrpSpPr>
          <p:nvPr/>
        </p:nvGrpSpPr>
        <p:grpSpPr bwMode="auto">
          <a:xfrm>
            <a:off x="5794375" y="642938"/>
            <a:ext cx="1512888" cy="717550"/>
            <a:chOff x="3545" y="405"/>
            <a:chExt cx="802" cy="452"/>
          </a:xfrm>
        </p:grpSpPr>
        <p:sp>
          <p:nvSpPr>
            <p:cNvPr id="147498" name="AutoShape 23"/>
            <p:cNvSpPr>
              <a:spLocks noChangeArrowheads="1"/>
            </p:cNvSpPr>
            <p:nvPr/>
          </p:nvSpPr>
          <p:spPr bwMode="auto">
            <a:xfrm>
              <a:off x="3545" y="405"/>
              <a:ext cx="802" cy="452"/>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147499" name="Line 24"/>
            <p:cNvSpPr>
              <a:spLocks noChangeShapeType="1"/>
            </p:cNvSpPr>
            <p:nvPr/>
          </p:nvSpPr>
          <p:spPr bwMode="auto">
            <a:xfrm>
              <a:off x="3593" y="631"/>
              <a:ext cx="706" cy="0"/>
            </a:xfrm>
            <a:prstGeom prst="line">
              <a:avLst/>
            </a:prstGeom>
            <a:noFill/>
            <a:ln w="9525">
              <a:solidFill>
                <a:schemeClr val="tx1"/>
              </a:solidFill>
              <a:round/>
              <a:headEnd/>
              <a:tailEnd/>
            </a:ln>
          </p:spPr>
          <p:txBody>
            <a:bodyPr/>
            <a:lstStyle/>
            <a:p>
              <a:endParaRPr lang="en-US"/>
            </a:p>
          </p:txBody>
        </p:sp>
      </p:grpSp>
      <p:sp>
        <p:nvSpPr>
          <p:cNvPr id="949274" name="Text Box 26"/>
          <p:cNvSpPr txBox="1">
            <a:spLocks noChangeArrowheads="1"/>
          </p:cNvSpPr>
          <p:nvPr/>
        </p:nvSpPr>
        <p:spPr bwMode="auto">
          <a:xfrm>
            <a:off x="5875338" y="981075"/>
            <a:ext cx="1327150" cy="396875"/>
          </a:xfrm>
          <a:prstGeom prst="rect">
            <a:avLst/>
          </a:prstGeom>
          <a:noFill/>
          <a:ln w="9525">
            <a:noFill/>
            <a:miter lim="800000"/>
            <a:headEnd/>
            <a:tailEnd/>
          </a:ln>
        </p:spPr>
        <p:txBody>
          <a:bodyPr wrap="none">
            <a:spAutoFit/>
          </a:bodyPr>
          <a:lstStyle/>
          <a:p>
            <a:pPr algn="l"/>
            <a:r>
              <a:rPr lang="en-US" sz="2000"/>
              <a:t>101.3 kPa</a:t>
            </a:r>
          </a:p>
        </p:txBody>
      </p:sp>
      <p:sp>
        <p:nvSpPr>
          <p:cNvPr id="949276" name="Line 28"/>
          <p:cNvSpPr>
            <a:spLocks noChangeShapeType="1"/>
          </p:cNvSpPr>
          <p:nvPr/>
        </p:nvSpPr>
        <p:spPr bwMode="auto">
          <a:xfrm flipV="1">
            <a:off x="5305425" y="892175"/>
            <a:ext cx="423863" cy="163513"/>
          </a:xfrm>
          <a:prstGeom prst="line">
            <a:avLst/>
          </a:prstGeom>
          <a:noFill/>
          <a:ln w="9525">
            <a:solidFill>
              <a:srgbClr val="FF0000"/>
            </a:solidFill>
            <a:round/>
            <a:headEnd/>
            <a:tailEnd/>
          </a:ln>
        </p:spPr>
        <p:txBody>
          <a:bodyPr/>
          <a:lstStyle/>
          <a:p>
            <a:endParaRPr lang="en-US"/>
          </a:p>
        </p:txBody>
      </p:sp>
      <p:sp>
        <p:nvSpPr>
          <p:cNvPr id="949277" name="Line 29"/>
          <p:cNvSpPr>
            <a:spLocks noChangeShapeType="1"/>
          </p:cNvSpPr>
          <p:nvPr/>
        </p:nvSpPr>
        <p:spPr bwMode="auto">
          <a:xfrm flipV="1">
            <a:off x="6665913" y="1109663"/>
            <a:ext cx="423862" cy="163512"/>
          </a:xfrm>
          <a:prstGeom prst="line">
            <a:avLst/>
          </a:prstGeom>
          <a:noFill/>
          <a:ln w="9525">
            <a:solidFill>
              <a:srgbClr val="FF0000"/>
            </a:solidFill>
            <a:round/>
            <a:headEnd/>
            <a:tailEnd/>
          </a:ln>
        </p:spPr>
        <p:txBody>
          <a:bodyPr/>
          <a:lstStyle/>
          <a:p>
            <a:endParaRPr lang="en-US"/>
          </a:p>
        </p:txBody>
      </p:sp>
      <p:sp>
        <p:nvSpPr>
          <p:cNvPr id="949278" name="Text Box 30"/>
          <p:cNvSpPr txBox="1">
            <a:spLocks noChangeArrowheads="1"/>
          </p:cNvSpPr>
          <p:nvPr/>
        </p:nvSpPr>
        <p:spPr bwMode="auto">
          <a:xfrm>
            <a:off x="7291388" y="806450"/>
            <a:ext cx="331787" cy="396875"/>
          </a:xfrm>
          <a:prstGeom prst="rect">
            <a:avLst/>
          </a:prstGeom>
          <a:noFill/>
          <a:ln w="9525">
            <a:noFill/>
            <a:miter lim="800000"/>
            <a:headEnd/>
            <a:tailEnd/>
          </a:ln>
        </p:spPr>
        <p:txBody>
          <a:bodyPr wrap="none">
            <a:spAutoFit/>
          </a:bodyPr>
          <a:lstStyle/>
          <a:p>
            <a:pPr algn="l"/>
            <a:r>
              <a:rPr lang="en-US" sz="2000"/>
              <a:t>=</a:t>
            </a:r>
          </a:p>
        </p:txBody>
      </p:sp>
      <p:sp>
        <p:nvSpPr>
          <p:cNvPr id="949279" name="Text Box 31"/>
          <p:cNvSpPr txBox="1">
            <a:spLocks noChangeArrowheads="1"/>
          </p:cNvSpPr>
          <p:nvPr/>
        </p:nvSpPr>
        <p:spPr bwMode="auto">
          <a:xfrm>
            <a:off x="7510463" y="803275"/>
            <a:ext cx="1495425" cy="396875"/>
          </a:xfrm>
          <a:prstGeom prst="rect">
            <a:avLst/>
          </a:prstGeom>
          <a:noFill/>
          <a:ln w="9525">
            <a:noFill/>
            <a:miter lim="800000"/>
            <a:headEnd/>
            <a:tailEnd/>
          </a:ln>
        </p:spPr>
        <p:txBody>
          <a:bodyPr wrap="none">
            <a:spAutoFit/>
          </a:bodyPr>
          <a:lstStyle/>
          <a:p>
            <a:pPr algn="l"/>
            <a:r>
              <a:rPr lang="en-US" sz="2000"/>
              <a:t>846 mm Hg</a:t>
            </a:r>
          </a:p>
        </p:txBody>
      </p:sp>
      <p:sp>
        <p:nvSpPr>
          <p:cNvPr id="949280" name="Text Box 32"/>
          <p:cNvSpPr txBox="1">
            <a:spLocks noChangeAspect="1" noChangeArrowheads="1"/>
          </p:cNvSpPr>
          <p:nvPr/>
        </p:nvSpPr>
        <p:spPr bwMode="auto">
          <a:xfrm>
            <a:off x="22225" y="6022975"/>
            <a:ext cx="1171575" cy="395288"/>
          </a:xfrm>
          <a:prstGeom prst="rect">
            <a:avLst/>
          </a:prstGeom>
          <a:noFill/>
          <a:ln w="9525">
            <a:noFill/>
            <a:miter lim="800000"/>
            <a:headEnd/>
            <a:tailEnd/>
          </a:ln>
        </p:spPr>
        <p:txBody>
          <a:bodyPr wrap="none">
            <a:spAutoFit/>
          </a:bodyPr>
          <a:lstStyle/>
          <a:p>
            <a:pPr algn="l"/>
            <a:r>
              <a:rPr lang="en-US" sz="2000"/>
              <a:t>0.78 atm</a:t>
            </a:r>
          </a:p>
        </p:txBody>
      </p:sp>
      <p:sp>
        <p:nvSpPr>
          <p:cNvPr id="949281" name="Text Box 33"/>
          <p:cNvSpPr txBox="1">
            <a:spLocks noChangeArrowheads="1"/>
          </p:cNvSpPr>
          <p:nvPr/>
        </p:nvSpPr>
        <p:spPr bwMode="auto">
          <a:xfrm>
            <a:off x="1184275" y="5900738"/>
            <a:ext cx="1495425" cy="396875"/>
          </a:xfrm>
          <a:prstGeom prst="rect">
            <a:avLst/>
          </a:prstGeom>
          <a:noFill/>
          <a:ln w="9525">
            <a:noFill/>
            <a:miter lim="800000"/>
            <a:headEnd/>
            <a:tailEnd/>
          </a:ln>
        </p:spPr>
        <p:txBody>
          <a:bodyPr wrap="none">
            <a:spAutoFit/>
          </a:bodyPr>
          <a:lstStyle/>
          <a:p>
            <a:pPr algn="l"/>
            <a:r>
              <a:rPr lang="en-US" sz="2000"/>
              <a:t>760 mm Hg</a:t>
            </a:r>
          </a:p>
        </p:txBody>
      </p:sp>
      <p:grpSp>
        <p:nvGrpSpPr>
          <p:cNvPr id="5" name="Group 34"/>
          <p:cNvGrpSpPr>
            <a:grpSpLocks/>
          </p:cNvGrpSpPr>
          <p:nvPr/>
        </p:nvGrpSpPr>
        <p:grpSpPr bwMode="auto">
          <a:xfrm>
            <a:off x="1182688" y="5922963"/>
            <a:ext cx="1512887" cy="717550"/>
            <a:chOff x="3545" y="405"/>
            <a:chExt cx="802" cy="452"/>
          </a:xfrm>
        </p:grpSpPr>
        <p:sp>
          <p:nvSpPr>
            <p:cNvPr id="147496" name="AutoShape 35"/>
            <p:cNvSpPr>
              <a:spLocks noChangeArrowheads="1"/>
            </p:cNvSpPr>
            <p:nvPr/>
          </p:nvSpPr>
          <p:spPr bwMode="auto">
            <a:xfrm>
              <a:off x="3545" y="405"/>
              <a:ext cx="802" cy="452"/>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147497" name="Line 36"/>
            <p:cNvSpPr>
              <a:spLocks noChangeShapeType="1"/>
            </p:cNvSpPr>
            <p:nvPr/>
          </p:nvSpPr>
          <p:spPr bwMode="auto">
            <a:xfrm>
              <a:off x="3593" y="631"/>
              <a:ext cx="706" cy="0"/>
            </a:xfrm>
            <a:prstGeom prst="line">
              <a:avLst/>
            </a:prstGeom>
            <a:noFill/>
            <a:ln w="9525">
              <a:solidFill>
                <a:schemeClr val="tx1"/>
              </a:solidFill>
              <a:round/>
              <a:headEnd/>
              <a:tailEnd/>
            </a:ln>
          </p:spPr>
          <p:txBody>
            <a:bodyPr/>
            <a:lstStyle/>
            <a:p>
              <a:endParaRPr lang="en-US"/>
            </a:p>
          </p:txBody>
        </p:sp>
      </p:grpSp>
      <p:sp>
        <p:nvSpPr>
          <p:cNvPr id="949285" name="Text Box 37"/>
          <p:cNvSpPr txBox="1">
            <a:spLocks noChangeArrowheads="1"/>
          </p:cNvSpPr>
          <p:nvPr/>
        </p:nvSpPr>
        <p:spPr bwMode="auto">
          <a:xfrm>
            <a:off x="1452563" y="6261100"/>
            <a:ext cx="817562" cy="396875"/>
          </a:xfrm>
          <a:prstGeom prst="rect">
            <a:avLst/>
          </a:prstGeom>
          <a:noFill/>
          <a:ln w="9525">
            <a:noFill/>
            <a:miter lim="800000"/>
            <a:headEnd/>
            <a:tailEnd/>
          </a:ln>
        </p:spPr>
        <p:txBody>
          <a:bodyPr wrap="none">
            <a:spAutoFit/>
          </a:bodyPr>
          <a:lstStyle/>
          <a:p>
            <a:pPr algn="l"/>
            <a:r>
              <a:rPr lang="en-US" sz="2000"/>
              <a:t>1 atm</a:t>
            </a:r>
          </a:p>
        </p:txBody>
      </p:sp>
      <p:sp>
        <p:nvSpPr>
          <p:cNvPr id="949286" name="Line 38"/>
          <p:cNvSpPr>
            <a:spLocks noChangeShapeType="1"/>
          </p:cNvSpPr>
          <p:nvPr/>
        </p:nvSpPr>
        <p:spPr bwMode="auto">
          <a:xfrm flipV="1">
            <a:off x="682625" y="6172200"/>
            <a:ext cx="423863" cy="163513"/>
          </a:xfrm>
          <a:prstGeom prst="line">
            <a:avLst/>
          </a:prstGeom>
          <a:noFill/>
          <a:ln w="9525">
            <a:solidFill>
              <a:srgbClr val="FF0000"/>
            </a:solidFill>
            <a:round/>
            <a:headEnd/>
            <a:tailEnd/>
          </a:ln>
        </p:spPr>
        <p:txBody>
          <a:bodyPr/>
          <a:lstStyle/>
          <a:p>
            <a:endParaRPr lang="en-US"/>
          </a:p>
        </p:txBody>
      </p:sp>
      <p:sp>
        <p:nvSpPr>
          <p:cNvPr id="949287" name="Line 39"/>
          <p:cNvSpPr>
            <a:spLocks noChangeShapeType="1"/>
          </p:cNvSpPr>
          <p:nvPr/>
        </p:nvSpPr>
        <p:spPr bwMode="auto">
          <a:xfrm flipV="1">
            <a:off x="1765300" y="6389688"/>
            <a:ext cx="423863" cy="163512"/>
          </a:xfrm>
          <a:prstGeom prst="line">
            <a:avLst/>
          </a:prstGeom>
          <a:noFill/>
          <a:ln w="9525">
            <a:solidFill>
              <a:srgbClr val="FF0000"/>
            </a:solidFill>
            <a:round/>
            <a:headEnd/>
            <a:tailEnd/>
          </a:ln>
        </p:spPr>
        <p:txBody>
          <a:bodyPr/>
          <a:lstStyle/>
          <a:p>
            <a:endParaRPr lang="en-US"/>
          </a:p>
        </p:txBody>
      </p:sp>
      <p:sp>
        <p:nvSpPr>
          <p:cNvPr id="949288" name="Text Box 40"/>
          <p:cNvSpPr txBox="1">
            <a:spLocks noChangeArrowheads="1"/>
          </p:cNvSpPr>
          <p:nvPr/>
        </p:nvSpPr>
        <p:spPr bwMode="auto">
          <a:xfrm>
            <a:off x="2679700" y="6086475"/>
            <a:ext cx="331788" cy="396875"/>
          </a:xfrm>
          <a:prstGeom prst="rect">
            <a:avLst/>
          </a:prstGeom>
          <a:noFill/>
          <a:ln w="9525">
            <a:noFill/>
            <a:miter lim="800000"/>
            <a:headEnd/>
            <a:tailEnd/>
          </a:ln>
        </p:spPr>
        <p:txBody>
          <a:bodyPr wrap="none">
            <a:spAutoFit/>
          </a:bodyPr>
          <a:lstStyle/>
          <a:p>
            <a:pPr algn="l"/>
            <a:r>
              <a:rPr lang="en-US" sz="2000"/>
              <a:t>=</a:t>
            </a:r>
          </a:p>
        </p:txBody>
      </p:sp>
      <p:sp>
        <p:nvSpPr>
          <p:cNvPr id="949289" name="Text Box 41"/>
          <p:cNvSpPr txBox="1">
            <a:spLocks noChangeArrowheads="1"/>
          </p:cNvSpPr>
          <p:nvPr/>
        </p:nvSpPr>
        <p:spPr bwMode="auto">
          <a:xfrm>
            <a:off x="2898775" y="6083300"/>
            <a:ext cx="1495425" cy="396875"/>
          </a:xfrm>
          <a:prstGeom prst="rect">
            <a:avLst/>
          </a:prstGeom>
          <a:noFill/>
          <a:ln w="9525">
            <a:noFill/>
            <a:miter lim="800000"/>
            <a:headEnd/>
            <a:tailEnd/>
          </a:ln>
        </p:spPr>
        <p:txBody>
          <a:bodyPr wrap="none">
            <a:spAutoFit/>
          </a:bodyPr>
          <a:lstStyle/>
          <a:p>
            <a:pPr algn="l"/>
            <a:r>
              <a:rPr lang="en-US" sz="2000"/>
              <a:t>593 mm Hg</a:t>
            </a:r>
          </a:p>
        </p:txBody>
      </p:sp>
      <p:sp>
        <p:nvSpPr>
          <p:cNvPr id="949290" name="Text Box 42"/>
          <p:cNvSpPr txBox="1">
            <a:spLocks noChangeArrowheads="1"/>
          </p:cNvSpPr>
          <p:nvPr/>
        </p:nvSpPr>
        <p:spPr bwMode="auto">
          <a:xfrm>
            <a:off x="681038" y="906463"/>
            <a:ext cx="2882900" cy="457200"/>
          </a:xfrm>
          <a:prstGeom prst="rect">
            <a:avLst/>
          </a:prstGeom>
          <a:noFill/>
          <a:ln w="9525">
            <a:noFill/>
            <a:miter lim="800000"/>
            <a:headEnd/>
            <a:tailEnd/>
          </a:ln>
        </p:spPr>
        <p:txBody>
          <a:bodyPr wrap="none">
            <a:spAutoFit/>
          </a:bodyPr>
          <a:lstStyle/>
          <a:p>
            <a:pPr algn="l"/>
            <a:r>
              <a:rPr lang="en-US" sz="2000">
                <a:solidFill>
                  <a:schemeClr val="accent2"/>
                </a:solidFill>
              </a:rPr>
              <a:t>height</a:t>
            </a:r>
            <a:r>
              <a:rPr lang="en-US" sz="2000"/>
              <a:t>  =</a:t>
            </a:r>
            <a:r>
              <a:rPr lang="en-US" sz="2000">
                <a:solidFill>
                  <a:srgbClr val="FF0000"/>
                </a:solidFill>
              </a:rPr>
              <a:t>  </a:t>
            </a:r>
            <a:r>
              <a:rPr lang="en-US" sz="2400">
                <a:solidFill>
                  <a:srgbClr val="FF0000"/>
                </a:solidFill>
              </a:rPr>
              <a:t>BIG  </a:t>
            </a:r>
            <a:r>
              <a:rPr lang="en-US" sz="2000"/>
              <a:t>-   </a:t>
            </a:r>
            <a:r>
              <a:rPr lang="en-US" sz="2000">
                <a:solidFill>
                  <a:srgbClr val="FF0000"/>
                </a:solidFill>
              </a:rPr>
              <a:t>small</a:t>
            </a:r>
          </a:p>
        </p:txBody>
      </p:sp>
      <p:sp>
        <p:nvSpPr>
          <p:cNvPr id="949291" name="Text Box 43"/>
          <p:cNvSpPr txBox="1">
            <a:spLocks noChangeArrowheads="1"/>
          </p:cNvSpPr>
          <p:nvPr/>
        </p:nvSpPr>
        <p:spPr bwMode="auto">
          <a:xfrm>
            <a:off x="261938" y="1500188"/>
            <a:ext cx="1241425" cy="396875"/>
          </a:xfrm>
          <a:prstGeom prst="rect">
            <a:avLst/>
          </a:prstGeom>
          <a:noFill/>
          <a:ln w="9525">
            <a:noFill/>
            <a:miter lim="800000"/>
            <a:headEnd/>
            <a:tailEnd/>
          </a:ln>
        </p:spPr>
        <p:txBody>
          <a:bodyPr wrap="none">
            <a:spAutoFit/>
          </a:bodyPr>
          <a:lstStyle/>
          <a:p>
            <a:pPr algn="l"/>
            <a:r>
              <a:rPr lang="en-US" sz="2000"/>
              <a:t>X mm Hg</a:t>
            </a:r>
          </a:p>
        </p:txBody>
      </p:sp>
      <p:sp>
        <p:nvSpPr>
          <p:cNvPr id="949292" name="Text Box 44"/>
          <p:cNvSpPr txBox="1">
            <a:spLocks noChangeArrowheads="1"/>
          </p:cNvSpPr>
          <p:nvPr/>
        </p:nvSpPr>
        <p:spPr bwMode="auto">
          <a:xfrm>
            <a:off x="1460500" y="1524000"/>
            <a:ext cx="331788" cy="396875"/>
          </a:xfrm>
          <a:prstGeom prst="rect">
            <a:avLst/>
          </a:prstGeom>
          <a:noFill/>
          <a:ln w="9525">
            <a:noFill/>
            <a:miter lim="800000"/>
            <a:headEnd/>
            <a:tailEnd/>
          </a:ln>
        </p:spPr>
        <p:txBody>
          <a:bodyPr wrap="none">
            <a:spAutoFit/>
          </a:bodyPr>
          <a:lstStyle/>
          <a:p>
            <a:pPr algn="l"/>
            <a:r>
              <a:rPr lang="en-US" sz="2000"/>
              <a:t>=</a:t>
            </a:r>
          </a:p>
        </p:txBody>
      </p:sp>
      <p:sp>
        <p:nvSpPr>
          <p:cNvPr id="949293" name="Text Box 45"/>
          <p:cNvSpPr txBox="1">
            <a:spLocks noChangeArrowheads="1"/>
          </p:cNvSpPr>
          <p:nvPr/>
        </p:nvSpPr>
        <p:spPr bwMode="auto">
          <a:xfrm>
            <a:off x="1731963" y="1501775"/>
            <a:ext cx="1495425" cy="396875"/>
          </a:xfrm>
          <a:prstGeom prst="rect">
            <a:avLst/>
          </a:prstGeom>
          <a:noFill/>
          <a:ln w="9525">
            <a:noFill/>
            <a:miter lim="800000"/>
            <a:headEnd/>
            <a:tailEnd/>
          </a:ln>
        </p:spPr>
        <p:txBody>
          <a:bodyPr wrap="none">
            <a:spAutoFit/>
          </a:bodyPr>
          <a:lstStyle/>
          <a:p>
            <a:pPr algn="l"/>
            <a:r>
              <a:rPr lang="en-US" sz="2000"/>
              <a:t>846 mm Hg</a:t>
            </a:r>
          </a:p>
        </p:txBody>
      </p:sp>
      <p:sp>
        <p:nvSpPr>
          <p:cNvPr id="949294" name="Text Box 46"/>
          <p:cNvSpPr txBox="1">
            <a:spLocks noChangeArrowheads="1"/>
          </p:cNvSpPr>
          <p:nvPr/>
        </p:nvSpPr>
        <p:spPr bwMode="auto">
          <a:xfrm>
            <a:off x="3144838" y="1512888"/>
            <a:ext cx="268287" cy="396875"/>
          </a:xfrm>
          <a:prstGeom prst="rect">
            <a:avLst/>
          </a:prstGeom>
          <a:noFill/>
          <a:ln w="9525">
            <a:noFill/>
            <a:miter lim="800000"/>
            <a:headEnd/>
            <a:tailEnd/>
          </a:ln>
        </p:spPr>
        <p:txBody>
          <a:bodyPr wrap="none">
            <a:spAutoFit/>
          </a:bodyPr>
          <a:lstStyle/>
          <a:p>
            <a:pPr algn="l"/>
            <a:r>
              <a:rPr lang="en-US" sz="2000"/>
              <a:t>-</a:t>
            </a:r>
          </a:p>
        </p:txBody>
      </p:sp>
      <p:sp>
        <p:nvSpPr>
          <p:cNvPr id="949295" name="Text Box 47"/>
          <p:cNvSpPr txBox="1">
            <a:spLocks noChangeArrowheads="1"/>
          </p:cNvSpPr>
          <p:nvPr/>
        </p:nvSpPr>
        <p:spPr bwMode="auto">
          <a:xfrm>
            <a:off x="3338513" y="1501775"/>
            <a:ext cx="1495425" cy="396875"/>
          </a:xfrm>
          <a:prstGeom prst="rect">
            <a:avLst/>
          </a:prstGeom>
          <a:noFill/>
          <a:ln w="9525">
            <a:noFill/>
            <a:miter lim="800000"/>
            <a:headEnd/>
            <a:tailEnd/>
          </a:ln>
        </p:spPr>
        <p:txBody>
          <a:bodyPr wrap="none">
            <a:spAutoFit/>
          </a:bodyPr>
          <a:lstStyle/>
          <a:p>
            <a:pPr algn="l"/>
            <a:r>
              <a:rPr lang="en-US" sz="2000"/>
              <a:t>593 mm Hg</a:t>
            </a:r>
          </a:p>
        </p:txBody>
      </p:sp>
      <p:sp>
        <p:nvSpPr>
          <p:cNvPr id="949297" name="Text Box 49"/>
          <p:cNvSpPr txBox="1">
            <a:spLocks noChangeArrowheads="1"/>
          </p:cNvSpPr>
          <p:nvPr/>
        </p:nvSpPr>
        <p:spPr bwMode="auto">
          <a:xfrm>
            <a:off x="1089025" y="1912938"/>
            <a:ext cx="1241425" cy="396875"/>
          </a:xfrm>
          <a:prstGeom prst="rect">
            <a:avLst/>
          </a:prstGeom>
          <a:noFill/>
          <a:ln w="9525">
            <a:noFill/>
            <a:miter lim="800000"/>
            <a:headEnd/>
            <a:tailEnd/>
          </a:ln>
        </p:spPr>
        <p:txBody>
          <a:bodyPr wrap="none">
            <a:spAutoFit/>
          </a:bodyPr>
          <a:lstStyle/>
          <a:p>
            <a:pPr algn="l"/>
            <a:r>
              <a:rPr lang="en-US" sz="2000"/>
              <a:t>X mm Hg</a:t>
            </a:r>
          </a:p>
        </p:txBody>
      </p:sp>
      <p:sp>
        <p:nvSpPr>
          <p:cNvPr id="949298" name="Text Box 50"/>
          <p:cNvSpPr txBox="1">
            <a:spLocks noChangeArrowheads="1"/>
          </p:cNvSpPr>
          <p:nvPr/>
        </p:nvSpPr>
        <p:spPr bwMode="auto">
          <a:xfrm>
            <a:off x="2287588" y="1936750"/>
            <a:ext cx="331787" cy="396875"/>
          </a:xfrm>
          <a:prstGeom prst="rect">
            <a:avLst/>
          </a:prstGeom>
          <a:noFill/>
          <a:ln w="9525">
            <a:noFill/>
            <a:miter lim="800000"/>
            <a:headEnd/>
            <a:tailEnd/>
          </a:ln>
        </p:spPr>
        <p:txBody>
          <a:bodyPr wrap="none">
            <a:spAutoFit/>
          </a:bodyPr>
          <a:lstStyle/>
          <a:p>
            <a:pPr algn="l"/>
            <a:r>
              <a:rPr lang="en-US" sz="2000"/>
              <a:t>=</a:t>
            </a:r>
          </a:p>
        </p:txBody>
      </p:sp>
      <p:sp>
        <p:nvSpPr>
          <p:cNvPr id="949299" name="Text Box 51"/>
          <p:cNvSpPr txBox="1">
            <a:spLocks noChangeArrowheads="1"/>
          </p:cNvSpPr>
          <p:nvPr/>
        </p:nvSpPr>
        <p:spPr bwMode="auto">
          <a:xfrm>
            <a:off x="2557463" y="1936750"/>
            <a:ext cx="1495425" cy="396875"/>
          </a:xfrm>
          <a:prstGeom prst="rect">
            <a:avLst/>
          </a:prstGeom>
          <a:noFill/>
          <a:ln w="9525">
            <a:noFill/>
            <a:miter lim="800000"/>
            <a:headEnd/>
            <a:tailEnd/>
          </a:ln>
        </p:spPr>
        <p:txBody>
          <a:bodyPr wrap="none">
            <a:spAutoFit/>
          </a:bodyPr>
          <a:lstStyle/>
          <a:p>
            <a:pPr algn="l"/>
            <a:r>
              <a:rPr lang="en-US" sz="2000"/>
              <a:t>253 mm Hg</a:t>
            </a:r>
          </a:p>
        </p:txBody>
      </p:sp>
      <p:sp>
        <p:nvSpPr>
          <p:cNvPr id="949300" name="Text Box 52"/>
          <p:cNvSpPr txBox="1">
            <a:spLocks noChangeArrowheads="1"/>
          </p:cNvSpPr>
          <p:nvPr/>
        </p:nvSpPr>
        <p:spPr bwMode="auto">
          <a:xfrm>
            <a:off x="5759450" y="1978025"/>
            <a:ext cx="3170238" cy="274638"/>
          </a:xfrm>
          <a:prstGeom prst="rect">
            <a:avLst/>
          </a:prstGeom>
          <a:noFill/>
          <a:ln w="9525">
            <a:noFill/>
            <a:miter lim="800000"/>
            <a:headEnd/>
            <a:tailEnd/>
          </a:ln>
        </p:spPr>
        <p:txBody>
          <a:bodyPr wrap="none">
            <a:spAutoFit/>
          </a:bodyPr>
          <a:lstStyle/>
          <a:p>
            <a:pPr algn="l"/>
            <a:r>
              <a:rPr lang="en-US" b="1"/>
              <a:t>STEP 1)</a:t>
            </a:r>
            <a:r>
              <a:rPr lang="en-US"/>
              <a:t>  Decide which pressure is BIGGER</a:t>
            </a:r>
          </a:p>
        </p:txBody>
      </p:sp>
      <p:sp>
        <p:nvSpPr>
          <p:cNvPr id="949301" name="Text Box 53"/>
          <p:cNvSpPr txBox="1">
            <a:spLocks noChangeArrowheads="1"/>
          </p:cNvSpPr>
          <p:nvPr/>
        </p:nvSpPr>
        <p:spPr bwMode="auto">
          <a:xfrm>
            <a:off x="5756275" y="2308225"/>
            <a:ext cx="3078163" cy="457200"/>
          </a:xfrm>
          <a:prstGeom prst="rect">
            <a:avLst/>
          </a:prstGeom>
          <a:noFill/>
          <a:ln w="9525">
            <a:noFill/>
            <a:miter lim="800000"/>
            <a:headEnd/>
            <a:tailEnd/>
          </a:ln>
        </p:spPr>
        <p:txBody>
          <a:bodyPr wrap="none">
            <a:spAutoFit/>
          </a:bodyPr>
          <a:lstStyle/>
          <a:p>
            <a:pPr algn="l"/>
            <a:r>
              <a:rPr lang="en-US" b="1"/>
              <a:t>STEP 2)</a:t>
            </a:r>
            <a:r>
              <a:rPr lang="en-US"/>
              <a:t>  Convert ALL numbers to the unit </a:t>
            </a:r>
          </a:p>
          <a:p>
            <a:pPr algn="l"/>
            <a:r>
              <a:rPr lang="en-US"/>
              <a:t>	of unknown</a:t>
            </a:r>
          </a:p>
        </p:txBody>
      </p:sp>
      <p:sp>
        <p:nvSpPr>
          <p:cNvPr id="949302" name="Text Box 54"/>
          <p:cNvSpPr txBox="1">
            <a:spLocks noChangeArrowheads="1"/>
          </p:cNvSpPr>
          <p:nvPr/>
        </p:nvSpPr>
        <p:spPr bwMode="auto">
          <a:xfrm>
            <a:off x="5759450" y="2822575"/>
            <a:ext cx="3214688" cy="274638"/>
          </a:xfrm>
          <a:prstGeom prst="rect">
            <a:avLst/>
          </a:prstGeom>
          <a:noFill/>
          <a:ln w="9525">
            <a:noFill/>
            <a:miter lim="800000"/>
            <a:headEnd/>
            <a:tailEnd/>
          </a:ln>
        </p:spPr>
        <p:txBody>
          <a:bodyPr wrap="none">
            <a:spAutoFit/>
          </a:bodyPr>
          <a:lstStyle/>
          <a:p>
            <a:pPr algn="l"/>
            <a:r>
              <a:rPr lang="en-US" b="1"/>
              <a:t>STEP 3)</a:t>
            </a:r>
            <a:r>
              <a:rPr lang="en-US"/>
              <a:t>  Use formula  Big  =  small +  height</a:t>
            </a:r>
          </a:p>
        </p:txBody>
      </p:sp>
      <p:sp>
        <p:nvSpPr>
          <p:cNvPr id="949304" name="Text Box 56"/>
          <p:cNvSpPr txBox="1">
            <a:spLocks noChangeArrowheads="1"/>
          </p:cNvSpPr>
          <p:nvPr/>
        </p:nvSpPr>
        <p:spPr bwMode="auto">
          <a:xfrm>
            <a:off x="2552700" y="1938338"/>
            <a:ext cx="1495425" cy="396875"/>
          </a:xfrm>
          <a:prstGeom prst="rect">
            <a:avLst/>
          </a:prstGeom>
          <a:noFill/>
          <a:ln w="9525">
            <a:noFill/>
            <a:miter lim="800000"/>
            <a:headEnd/>
            <a:tailEnd/>
          </a:ln>
        </p:spPr>
        <p:txBody>
          <a:bodyPr wrap="none">
            <a:spAutoFit/>
          </a:bodyPr>
          <a:lstStyle/>
          <a:p>
            <a:pPr algn="l"/>
            <a:r>
              <a:rPr lang="en-US" sz="2000"/>
              <a:t>253 mm Hg</a:t>
            </a:r>
          </a:p>
        </p:txBody>
      </p:sp>
      <p:sp>
        <p:nvSpPr>
          <p:cNvPr id="147495" name="AutoShape 57">
            <a:hlinkClick r:id="" action="ppaction://hlinkshowjump?jump=lastslideviewed" highlightClick="1"/>
            <a:hlinkHover r:id="" action="ppaction://hlinkshowjump?jump=previousslide"/>
          </p:cNvPr>
          <p:cNvSpPr>
            <a:spLocks noChangeArrowheads="1"/>
          </p:cNvSpPr>
          <p:nvPr/>
        </p:nvSpPr>
        <p:spPr bwMode="auto">
          <a:xfrm>
            <a:off x="8740775" y="6408738"/>
            <a:ext cx="403225" cy="446087"/>
          </a:xfrm>
          <a:prstGeom prst="actionButtonReturn">
            <a:avLst/>
          </a:prstGeom>
          <a:solidFill>
            <a:srgbClr val="C0C0C0"/>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949300"/>
                                        </p:tgtEl>
                                        <p:attrNameLst>
                                          <p:attrName>style.visibility</p:attrName>
                                        </p:attrNameLst>
                                      </p:cBhvr>
                                      <p:to>
                                        <p:strVal val="visible"/>
                                      </p:to>
                                    </p:set>
                                    <p:animEffect transition="in" filter="fade">
                                      <p:cBhvr>
                                        <p:cTn id="7" dur="1000"/>
                                        <p:tgtEl>
                                          <p:spTgt spid="949300"/>
                                        </p:tgtEl>
                                      </p:cBhvr>
                                    </p:animEffect>
                                    <p:anim calcmode="lin" valueType="num">
                                      <p:cBhvr>
                                        <p:cTn id="8" dur="1000" fill="hold"/>
                                        <p:tgtEl>
                                          <p:spTgt spid="949300"/>
                                        </p:tgtEl>
                                        <p:attrNameLst>
                                          <p:attrName>ppt_x</p:attrName>
                                        </p:attrNameLst>
                                      </p:cBhvr>
                                      <p:tavLst>
                                        <p:tav tm="0">
                                          <p:val>
                                            <p:strVal val="#ppt_x-.1"/>
                                          </p:val>
                                        </p:tav>
                                        <p:tav tm="100000">
                                          <p:val>
                                            <p:strVal val="#ppt_x"/>
                                          </p:val>
                                        </p:tav>
                                      </p:tavLst>
                                    </p:anim>
                                    <p:anim calcmode="lin" valueType="num">
                                      <p:cBhvr>
                                        <p:cTn id="9" dur="1000" fill="hold"/>
                                        <p:tgtEl>
                                          <p:spTgt spid="949300"/>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949267"/>
                                        </p:tgtEl>
                                        <p:attrNameLst>
                                          <p:attrName>style.visibility</p:attrName>
                                        </p:attrNameLst>
                                      </p:cBhvr>
                                      <p:to>
                                        <p:strVal val="visible"/>
                                      </p:to>
                                    </p:set>
                                    <p:animEffect transition="in" filter="dissolve">
                                      <p:cBhvr>
                                        <p:cTn id="14" dur="500"/>
                                        <p:tgtEl>
                                          <p:spTgt spid="949267"/>
                                        </p:tgtEl>
                                      </p:cBhvr>
                                    </p:animEffect>
                                  </p:childTnLst>
                                </p:cTn>
                              </p:par>
                            </p:childTnLst>
                          </p:cTn>
                        </p:par>
                        <p:par>
                          <p:cTn id="15" fill="hold">
                            <p:stCondLst>
                              <p:cond delay="500"/>
                            </p:stCondLst>
                            <p:childTnLst>
                              <p:par>
                                <p:cTn id="16" presetID="53" presetClass="entr" presetSubtype="0" fill="hold" grpId="0" nodeType="afterEffect">
                                  <p:stCondLst>
                                    <p:cond delay="0"/>
                                  </p:stCondLst>
                                  <p:childTnLst>
                                    <p:set>
                                      <p:cBhvr>
                                        <p:cTn id="17" dur="1" fill="hold">
                                          <p:stCondLst>
                                            <p:cond delay="0"/>
                                          </p:stCondLst>
                                        </p:cTn>
                                        <p:tgtEl>
                                          <p:spTgt spid="949268"/>
                                        </p:tgtEl>
                                        <p:attrNameLst>
                                          <p:attrName>style.visibility</p:attrName>
                                        </p:attrNameLst>
                                      </p:cBhvr>
                                      <p:to>
                                        <p:strVal val="visible"/>
                                      </p:to>
                                    </p:set>
                                    <p:anim calcmode="lin" valueType="num">
                                      <p:cBhvr>
                                        <p:cTn id="18" dur="500" fill="hold"/>
                                        <p:tgtEl>
                                          <p:spTgt spid="949268"/>
                                        </p:tgtEl>
                                        <p:attrNameLst>
                                          <p:attrName>ppt_w</p:attrName>
                                        </p:attrNameLst>
                                      </p:cBhvr>
                                      <p:tavLst>
                                        <p:tav tm="0">
                                          <p:val>
                                            <p:fltVal val="0"/>
                                          </p:val>
                                        </p:tav>
                                        <p:tav tm="100000">
                                          <p:val>
                                            <p:strVal val="#ppt_w"/>
                                          </p:val>
                                        </p:tav>
                                      </p:tavLst>
                                    </p:anim>
                                    <p:anim calcmode="lin" valueType="num">
                                      <p:cBhvr>
                                        <p:cTn id="19" dur="500" fill="hold"/>
                                        <p:tgtEl>
                                          <p:spTgt spid="949268"/>
                                        </p:tgtEl>
                                        <p:attrNameLst>
                                          <p:attrName>ppt_h</p:attrName>
                                        </p:attrNameLst>
                                      </p:cBhvr>
                                      <p:tavLst>
                                        <p:tav tm="0">
                                          <p:val>
                                            <p:fltVal val="0"/>
                                          </p:val>
                                        </p:tav>
                                        <p:tav tm="100000">
                                          <p:val>
                                            <p:strVal val="#ppt_h"/>
                                          </p:val>
                                        </p:tav>
                                      </p:tavLst>
                                    </p:anim>
                                    <p:animEffect transition="in" filter="fade">
                                      <p:cBhvr>
                                        <p:cTn id="20" dur="500"/>
                                        <p:tgtEl>
                                          <p:spTgt spid="949268"/>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949301"/>
                                        </p:tgtEl>
                                        <p:attrNameLst>
                                          <p:attrName>style.visibility</p:attrName>
                                        </p:attrNameLst>
                                      </p:cBhvr>
                                      <p:to>
                                        <p:strVal val="visible"/>
                                      </p:to>
                                    </p:set>
                                    <p:animEffect transition="in" filter="fade">
                                      <p:cBhvr>
                                        <p:cTn id="25" dur="1000"/>
                                        <p:tgtEl>
                                          <p:spTgt spid="949301"/>
                                        </p:tgtEl>
                                      </p:cBhvr>
                                    </p:animEffect>
                                    <p:anim calcmode="lin" valueType="num">
                                      <p:cBhvr>
                                        <p:cTn id="26" dur="1000" fill="hold"/>
                                        <p:tgtEl>
                                          <p:spTgt spid="949301"/>
                                        </p:tgtEl>
                                        <p:attrNameLst>
                                          <p:attrName>ppt_x</p:attrName>
                                        </p:attrNameLst>
                                      </p:cBhvr>
                                      <p:tavLst>
                                        <p:tav tm="0">
                                          <p:val>
                                            <p:strVal val="#ppt_x"/>
                                          </p:val>
                                        </p:tav>
                                        <p:tav tm="100000">
                                          <p:val>
                                            <p:strVal val="#ppt_x"/>
                                          </p:val>
                                        </p:tav>
                                      </p:tavLst>
                                    </p:anim>
                                    <p:anim calcmode="lin" valueType="num">
                                      <p:cBhvr>
                                        <p:cTn id="27" dur="1000" fill="hold"/>
                                        <p:tgtEl>
                                          <p:spTgt spid="94930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20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49274"/>
                                        </p:tgtEl>
                                        <p:attrNameLst>
                                          <p:attrName>style.visibility</p:attrName>
                                        </p:attrNameLst>
                                      </p:cBhvr>
                                      <p:to>
                                        <p:strVal val="visible"/>
                                      </p:to>
                                    </p:set>
                                    <p:animEffect transition="in" filter="dissolve">
                                      <p:cBhvr>
                                        <p:cTn id="37" dur="500"/>
                                        <p:tgtEl>
                                          <p:spTgt spid="949274"/>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949275"/>
                                        </p:tgtEl>
                                        <p:attrNameLst>
                                          <p:attrName>style.visibility</p:attrName>
                                        </p:attrNameLst>
                                      </p:cBhvr>
                                      <p:to>
                                        <p:strVal val="visible"/>
                                      </p:to>
                                    </p:set>
                                    <p:animEffect transition="in" filter="dissolve">
                                      <p:cBhvr>
                                        <p:cTn id="42" dur="500"/>
                                        <p:tgtEl>
                                          <p:spTgt spid="94927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49276"/>
                                        </p:tgtEl>
                                        <p:attrNameLst>
                                          <p:attrName>style.visibility</p:attrName>
                                        </p:attrNameLst>
                                      </p:cBhvr>
                                      <p:to>
                                        <p:strVal val="visible"/>
                                      </p:to>
                                    </p:set>
                                    <p:animEffect transition="in" filter="wipe(down)">
                                      <p:cBhvr>
                                        <p:cTn id="47" dur="500"/>
                                        <p:tgtEl>
                                          <p:spTgt spid="949276"/>
                                        </p:tgtEl>
                                      </p:cBhvr>
                                    </p:animEffect>
                                  </p:childTnLst>
                                </p:cTn>
                              </p:par>
                            </p:childTnLst>
                          </p:cTn>
                        </p:par>
                        <p:par>
                          <p:cTn id="48" fill="hold">
                            <p:stCondLst>
                              <p:cond delay="500"/>
                            </p:stCondLst>
                            <p:childTnLst>
                              <p:par>
                                <p:cTn id="49" presetID="22" presetClass="entr" presetSubtype="4" fill="hold" grpId="0" nodeType="afterEffect">
                                  <p:stCondLst>
                                    <p:cond delay="0"/>
                                  </p:stCondLst>
                                  <p:childTnLst>
                                    <p:set>
                                      <p:cBhvr>
                                        <p:cTn id="50" dur="1" fill="hold">
                                          <p:stCondLst>
                                            <p:cond delay="0"/>
                                          </p:stCondLst>
                                        </p:cTn>
                                        <p:tgtEl>
                                          <p:spTgt spid="949277"/>
                                        </p:tgtEl>
                                        <p:attrNameLst>
                                          <p:attrName>style.visibility</p:attrName>
                                        </p:attrNameLst>
                                      </p:cBhvr>
                                      <p:to>
                                        <p:strVal val="visible"/>
                                      </p:to>
                                    </p:set>
                                    <p:animEffect transition="in" filter="wipe(down)">
                                      <p:cBhvr>
                                        <p:cTn id="51" dur="500"/>
                                        <p:tgtEl>
                                          <p:spTgt spid="94927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949278"/>
                                        </p:tgtEl>
                                        <p:attrNameLst>
                                          <p:attrName>style.visibility</p:attrName>
                                        </p:attrNameLst>
                                      </p:cBhvr>
                                      <p:to>
                                        <p:strVal val="visible"/>
                                      </p:to>
                                    </p:set>
                                    <p:animEffect transition="in" filter="wipe(left)">
                                      <p:cBhvr>
                                        <p:cTn id="56" dur="500"/>
                                        <p:tgtEl>
                                          <p:spTgt spid="949278"/>
                                        </p:tgtEl>
                                      </p:cBhvr>
                                    </p:animEffect>
                                  </p:childTnLst>
                                </p:cTn>
                              </p:par>
                            </p:childTnLst>
                          </p:cTn>
                        </p:par>
                      </p:childTnLst>
                    </p:cTn>
                  </p:par>
                  <p:par>
                    <p:cTn id="57" fill="hold">
                      <p:stCondLst>
                        <p:cond delay="indefinite"/>
                      </p:stCondLst>
                      <p:childTnLst>
                        <p:par>
                          <p:cTn id="58" fill="hold">
                            <p:stCondLst>
                              <p:cond delay="0"/>
                            </p:stCondLst>
                            <p:childTnLst>
                              <p:par>
                                <p:cTn id="59" presetID="39" presetClass="entr" presetSubtype="0" accel="100000" fill="hold" grpId="0" nodeType="clickEffect">
                                  <p:stCondLst>
                                    <p:cond delay="0"/>
                                  </p:stCondLst>
                                  <p:childTnLst>
                                    <p:set>
                                      <p:cBhvr>
                                        <p:cTn id="60" dur="1" fill="hold">
                                          <p:stCondLst>
                                            <p:cond delay="0"/>
                                          </p:stCondLst>
                                        </p:cTn>
                                        <p:tgtEl>
                                          <p:spTgt spid="949279"/>
                                        </p:tgtEl>
                                        <p:attrNameLst>
                                          <p:attrName>style.visibility</p:attrName>
                                        </p:attrNameLst>
                                      </p:cBhvr>
                                      <p:to>
                                        <p:strVal val="visible"/>
                                      </p:to>
                                    </p:set>
                                    <p:anim calcmode="lin" valueType="num">
                                      <p:cBhvr>
                                        <p:cTn id="61" dur="500" fill="hold"/>
                                        <p:tgtEl>
                                          <p:spTgt spid="949279"/>
                                        </p:tgtEl>
                                        <p:attrNameLst>
                                          <p:attrName>ppt_h</p:attrName>
                                        </p:attrNameLst>
                                      </p:cBhvr>
                                      <p:tavLst>
                                        <p:tav tm="0">
                                          <p:val>
                                            <p:strVal val="#ppt_h/20"/>
                                          </p:val>
                                        </p:tav>
                                        <p:tav tm="50000">
                                          <p:val>
                                            <p:strVal val="#ppt_h/20"/>
                                          </p:val>
                                        </p:tav>
                                        <p:tav tm="100000">
                                          <p:val>
                                            <p:strVal val="#ppt_h"/>
                                          </p:val>
                                        </p:tav>
                                      </p:tavLst>
                                    </p:anim>
                                    <p:anim calcmode="lin" valueType="num">
                                      <p:cBhvr>
                                        <p:cTn id="62" dur="500" fill="hold"/>
                                        <p:tgtEl>
                                          <p:spTgt spid="949279"/>
                                        </p:tgtEl>
                                        <p:attrNameLst>
                                          <p:attrName>ppt_w</p:attrName>
                                        </p:attrNameLst>
                                      </p:cBhvr>
                                      <p:tavLst>
                                        <p:tav tm="0">
                                          <p:val>
                                            <p:strVal val="#ppt_w+.3"/>
                                          </p:val>
                                        </p:tav>
                                        <p:tav tm="50000">
                                          <p:val>
                                            <p:strVal val="#ppt_w+.3"/>
                                          </p:val>
                                        </p:tav>
                                        <p:tav tm="100000">
                                          <p:val>
                                            <p:strVal val="#ppt_w"/>
                                          </p:val>
                                        </p:tav>
                                      </p:tavLst>
                                    </p:anim>
                                    <p:anim calcmode="lin" valueType="num">
                                      <p:cBhvr>
                                        <p:cTn id="63" dur="500" fill="hold"/>
                                        <p:tgtEl>
                                          <p:spTgt spid="949279"/>
                                        </p:tgtEl>
                                        <p:attrNameLst>
                                          <p:attrName>ppt_x</p:attrName>
                                        </p:attrNameLst>
                                      </p:cBhvr>
                                      <p:tavLst>
                                        <p:tav tm="0">
                                          <p:val>
                                            <p:strVal val="#ppt_x-.3"/>
                                          </p:val>
                                        </p:tav>
                                        <p:tav tm="50000">
                                          <p:val>
                                            <p:strVal val="#ppt_x"/>
                                          </p:val>
                                        </p:tav>
                                        <p:tav tm="100000">
                                          <p:val>
                                            <p:strVal val="#ppt_x"/>
                                          </p:val>
                                        </p:tav>
                                      </p:tavLst>
                                    </p:anim>
                                    <p:anim calcmode="lin" valueType="num">
                                      <p:cBhvr>
                                        <p:cTn id="64" dur="500" fill="hold"/>
                                        <p:tgtEl>
                                          <p:spTgt spid="949279"/>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9" presetClass="emph" presetSubtype="0" grpId="1" nodeType="clickEffect">
                                  <p:stCondLst>
                                    <p:cond delay="0"/>
                                  </p:stCondLst>
                                  <p:childTnLst>
                                    <p:set>
                                      <p:cBhvr rctx="PPT">
                                        <p:cTn id="68" dur="indefinite"/>
                                        <p:tgtEl>
                                          <p:spTgt spid="949275"/>
                                        </p:tgtEl>
                                        <p:attrNameLst>
                                          <p:attrName>style.opacity</p:attrName>
                                        </p:attrNameLst>
                                      </p:cBhvr>
                                      <p:to>
                                        <p:strVal val="0.5"/>
                                      </p:to>
                                    </p:set>
                                    <p:animEffect filter="image" prLst="opacity: 0.5">
                                      <p:cBhvr rctx="IE">
                                        <p:cTn id="69" dur="indefinite"/>
                                        <p:tgtEl>
                                          <p:spTgt spid="949275"/>
                                        </p:tgtEl>
                                      </p:cBhvr>
                                    </p:animEffect>
                                  </p:childTnLst>
                                </p:cTn>
                              </p:par>
                              <p:par>
                                <p:cTn id="70" presetID="9" presetClass="emph" presetSubtype="0" grpId="0" nodeType="withEffect">
                                  <p:stCondLst>
                                    <p:cond delay="0"/>
                                  </p:stCondLst>
                                  <p:childTnLst>
                                    <p:set>
                                      <p:cBhvr rctx="PPT">
                                        <p:cTn id="71" dur="indefinite"/>
                                        <p:tgtEl>
                                          <p:spTgt spid="949264"/>
                                        </p:tgtEl>
                                        <p:attrNameLst>
                                          <p:attrName>style.opacity</p:attrName>
                                        </p:attrNameLst>
                                      </p:cBhvr>
                                      <p:to>
                                        <p:strVal val="0.5"/>
                                      </p:to>
                                    </p:set>
                                    <p:animEffect filter="image" prLst="opacity: 0.5">
                                      <p:cBhvr rctx="IE">
                                        <p:cTn id="72" dur="indefinite"/>
                                        <p:tgtEl>
                                          <p:spTgt spid="949264"/>
                                        </p:tgtEl>
                                      </p:cBhvr>
                                    </p:animEffect>
                                  </p:childTnLst>
                                </p:cTn>
                              </p:par>
                              <p:par>
                                <p:cTn id="73" presetID="9" presetClass="emph" presetSubtype="0" nodeType="withEffect">
                                  <p:stCondLst>
                                    <p:cond delay="0"/>
                                  </p:stCondLst>
                                  <p:childTnLst>
                                    <p:set>
                                      <p:cBhvr rctx="PPT">
                                        <p:cTn id="74" dur="indefinite"/>
                                        <p:tgtEl>
                                          <p:spTgt spid="4"/>
                                        </p:tgtEl>
                                        <p:attrNameLst>
                                          <p:attrName>style.opacity</p:attrName>
                                        </p:attrNameLst>
                                      </p:cBhvr>
                                      <p:to>
                                        <p:strVal val="0.5"/>
                                      </p:to>
                                    </p:set>
                                    <p:animEffect filter="image" prLst="opacity: 0.5">
                                      <p:cBhvr rctx="IE">
                                        <p:cTn id="75" dur="indefinite"/>
                                        <p:tgtEl>
                                          <p:spTgt spid="4"/>
                                        </p:tgtEl>
                                      </p:cBhvr>
                                    </p:animEffect>
                                  </p:childTnLst>
                                </p:cTn>
                              </p:par>
                              <p:par>
                                <p:cTn id="76" presetID="9" presetClass="emph" presetSubtype="0" grpId="1" nodeType="withEffect">
                                  <p:stCondLst>
                                    <p:cond delay="0"/>
                                  </p:stCondLst>
                                  <p:childTnLst>
                                    <p:set>
                                      <p:cBhvr rctx="PPT">
                                        <p:cTn id="77" dur="indefinite"/>
                                        <p:tgtEl>
                                          <p:spTgt spid="949274"/>
                                        </p:tgtEl>
                                        <p:attrNameLst>
                                          <p:attrName>style.opacity</p:attrName>
                                        </p:attrNameLst>
                                      </p:cBhvr>
                                      <p:to>
                                        <p:strVal val="0.5"/>
                                      </p:to>
                                    </p:set>
                                    <p:animEffect filter="image" prLst="opacity: 0.5">
                                      <p:cBhvr rctx="IE">
                                        <p:cTn id="78" dur="indefinite"/>
                                        <p:tgtEl>
                                          <p:spTgt spid="949274"/>
                                        </p:tgtEl>
                                      </p:cBhvr>
                                    </p:animEffect>
                                  </p:childTnLst>
                                </p:cTn>
                              </p:par>
                              <p:par>
                                <p:cTn id="79" presetID="9" presetClass="emph" presetSubtype="0" grpId="1" nodeType="withEffect">
                                  <p:stCondLst>
                                    <p:cond delay="0"/>
                                  </p:stCondLst>
                                  <p:childTnLst>
                                    <p:set>
                                      <p:cBhvr rctx="PPT">
                                        <p:cTn id="80" dur="indefinite"/>
                                        <p:tgtEl>
                                          <p:spTgt spid="949276"/>
                                        </p:tgtEl>
                                        <p:attrNameLst>
                                          <p:attrName>style.opacity</p:attrName>
                                        </p:attrNameLst>
                                      </p:cBhvr>
                                      <p:to>
                                        <p:strVal val="0.5"/>
                                      </p:to>
                                    </p:set>
                                    <p:animEffect filter="image" prLst="opacity: 0.5">
                                      <p:cBhvr rctx="IE">
                                        <p:cTn id="81" dur="indefinite"/>
                                        <p:tgtEl>
                                          <p:spTgt spid="949276"/>
                                        </p:tgtEl>
                                      </p:cBhvr>
                                    </p:animEffect>
                                  </p:childTnLst>
                                </p:cTn>
                              </p:par>
                              <p:par>
                                <p:cTn id="82" presetID="9" presetClass="emph" presetSubtype="0" grpId="1" nodeType="withEffect">
                                  <p:stCondLst>
                                    <p:cond delay="0"/>
                                  </p:stCondLst>
                                  <p:childTnLst>
                                    <p:set>
                                      <p:cBhvr rctx="PPT">
                                        <p:cTn id="83" dur="indefinite"/>
                                        <p:tgtEl>
                                          <p:spTgt spid="949277"/>
                                        </p:tgtEl>
                                        <p:attrNameLst>
                                          <p:attrName>style.opacity</p:attrName>
                                        </p:attrNameLst>
                                      </p:cBhvr>
                                      <p:to>
                                        <p:strVal val="0.5"/>
                                      </p:to>
                                    </p:set>
                                    <p:animEffect filter="image" prLst="opacity: 0.5">
                                      <p:cBhvr rctx="IE">
                                        <p:cTn id="84" dur="indefinite"/>
                                        <p:tgtEl>
                                          <p:spTgt spid="949277"/>
                                        </p:tgtEl>
                                      </p:cBhvr>
                                    </p:animEffect>
                                  </p:childTnLst>
                                </p:cTn>
                              </p:par>
                              <p:par>
                                <p:cTn id="85" presetID="9" presetClass="emph" presetSubtype="0" grpId="1" nodeType="withEffect">
                                  <p:stCondLst>
                                    <p:cond delay="0"/>
                                  </p:stCondLst>
                                  <p:childTnLst>
                                    <p:set>
                                      <p:cBhvr rctx="PPT">
                                        <p:cTn id="86" dur="indefinite"/>
                                        <p:tgtEl>
                                          <p:spTgt spid="949278"/>
                                        </p:tgtEl>
                                        <p:attrNameLst>
                                          <p:attrName>style.opacity</p:attrName>
                                        </p:attrNameLst>
                                      </p:cBhvr>
                                      <p:to>
                                        <p:strVal val="0.5"/>
                                      </p:to>
                                    </p:set>
                                    <p:animEffect filter="image" prLst="opacity: 0.5">
                                      <p:cBhvr rctx="IE">
                                        <p:cTn id="87" dur="indefinite"/>
                                        <p:tgtEl>
                                          <p:spTgt spid="949278"/>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0" fill="hold" grpId="0" nodeType="clickEffect">
                                  <p:stCondLst>
                                    <p:cond delay="0"/>
                                  </p:stCondLst>
                                  <p:childTnLst>
                                    <p:set>
                                      <p:cBhvr>
                                        <p:cTn id="91" dur="1" fill="hold">
                                          <p:stCondLst>
                                            <p:cond delay="0"/>
                                          </p:stCondLst>
                                        </p:cTn>
                                        <p:tgtEl>
                                          <p:spTgt spid="949280"/>
                                        </p:tgtEl>
                                        <p:attrNameLst>
                                          <p:attrName>style.visibility</p:attrName>
                                        </p:attrNameLst>
                                      </p:cBhvr>
                                      <p:to>
                                        <p:strVal val="visible"/>
                                      </p:to>
                                    </p:set>
                                    <p:anim calcmode="lin" valueType="num">
                                      <p:cBhvr>
                                        <p:cTn id="92" dur="500" fill="hold"/>
                                        <p:tgtEl>
                                          <p:spTgt spid="949280"/>
                                        </p:tgtEl>
                                        <p:attrNameLst>
                                          <p:attrName>ppt_w</p:attrName>
                                        </p:attrNameLst>
                                      </p:cBhvr>
                                      <p:tavLst>
                                        <p:tav tm="0">
                                          <p:val>
                                            <p:fltVal val="0"/>
                                          </p:val>
                                        </p:tav>
                                        <p:tav tm="100000">
                                          <p:val>
                                            <p:strVal val="#ppt_w"/>
                                          </p:val>
                                        </p:tav>
                                      </p:tavLst>
                                    </p:anim>
                                    <p:anim calcmode="lin" valueType="num">
                                      <p:cBhvr>
                                        <p:cTn id="93" dur="500" fill="hold"/>
                                        <p:tgtEl>
                                          <p:spTgt spid="949280"/>
                                        </p:tgtEl>
                                        <p:attrNameLst>
                                          <p:attrName>ppt_h</p:attrName>
                                        </p:attrNameLst>
                                      </p:cBhvr>
                                      <p:tavLst>
                                        <p:tav tm="0">
                                          <p:val>
                                            <p:fltVal val="0"/>
                                          </p:val>
                                        </p:tav>
                                        <p:tav tm="100000">
                                          <p:val>
                                            <p:strVal val="#ppt_h"/>
                                          </p:val>
                                        </p:tav>
                                      </p:tavLst>
                                    </p:anim>
                                    <p:animEffect transition="in" filter="fade">
                                      <p:cBhvr>
                                        <p:cTn id="94" dur="500"/>
                                        <p:tgtEl>
                                          <p:spTgt spid="949280"/>
                                        </p:tgtEl>
                                      </p:cBhvr>
                                    </p:animEffect>
                                  </p:childTnLst>
                                </p:cTn>
                              </p:par>
                              <p:par>
                                <p:cTn id="95" presetID="0" presetClass="path" presetSubtype="0" accel="50000" decel="50000" fill="hold" grpId="1" nodeType="withEffect">
                                  <p:stCondLst>
                                    <p:cond delay="0"/>
                                  </p:stCondLst>
                                  <p:childTnLst>
                                    <p:animMotion origin="layout" path="M 0 0 L 0.20712 -0.38727 " pathEditMode="relative" ptsTypes="AA">
                                      <p:cBhvr>
                                        <p:cTn id="96" dur="2000" spd="-100000" fill="hold"/>
                                        <p:tgtEl>
                                          <p:spTgt spid="949280"/>
                                        </p:tgtEl>
                                        <p:attrNameLst>
                                          <p:attrName>ppt_x</p:attrName>
                                          <p:attrName>ppt_y</p:attrName>
                                        </p:attrNameLst>
                                      </p:cBhvr>
                                    </p:animMotion>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5"/>
                                        </p:tgtEl>
                                        <p:attrNameLst>
                                          <p:attrName>style.visibility</p:attrName>
                                        </p:attrNameLst>
                                      </p:cBhvr>
                                      <p:to>
                                        <p:strVal val="visible"/>
                                      </p:to>
                                    </p:set>
                                    <p:animEffect transition="in" filter="fade">
                                      <p:cBhvr>
                                        <p:cTn id="101" dur="2000"/>
                                        <p:tgtEl>
                                          <p:spTgt spid="5"/>
                                        </p:tgtEl>
                                      </p:cBhvr>
                                    </p:animEffect>
                                  </p:childTnLst>
                                </p:cTn>
                              </p:par>
                            </p:childTnLst>
                          </p:cTn>
                        </p:par>
                      </p:childTnLst>
                    </p:cTn>
                  </p:par>
                  <p:par>
                    <p:cTn id="102" fill="hold">
                      <p:stCondLst>
                        <p:cond delay="indefinite"/>
                      </p:stCondLst>
                      <p:childTnLst>
                        <p:par>
                          <p:cTn id="103" fill="hold">
                            <p:stCondLst>
                              <p:cond delay="0"/>
                            </p:stCondLst>
                            <p:childTnLst>
                              <p:par>
                                <p:cTn id="104" presetID="9" presetClass="entr" presetSubtype="0" fill="hold" grpId="0" nodeType="clickEffect">
                                  <p:stCondLst>
                                    <p:cond delay="0"/>
                                  </p:stCondLst>
                                  <p:childTnLst>
                                    <p:set>
                                      <p:cBhvr>
                                        <p:cTn id="105" dur="1" fill="hold">
                                          <p:stCondLst>
                                            <p:cond delay="0"/>
                                          </p:stCondLst>
                                        </p:cTn>
                                        <p:tgtEl>
                                          <p:spTgt spid="949285"/>
                                        </p:tgtEl>
                                        <p:attrNameLst>
                                          <p:attrName>style.visibility</p:attrName>
                                        </p:attrNameLst>
                                      </p:cBhvr>
                                      <p:to>
                                        <p:strVal val="visible"/>
                                      </p:to>
                                    </p:set>
                                    <p:animEffect transition="in" filter="dissolve">
                                      <p:cBhvr>
                                        <p:cTn id="106" dur="500"/>
                                        <p:tgtEl>
                                          <p:spTgt spid="949285"/>
                                        </p:tgtEl>
                                      </p:cBhvr>
                                    </p:animEffect>
                                  </p:childTnLst>
                                </p:cTn>
                              </p:par>
                            </p:childTnLst>
                          </p:cTn>
                        </p:par>
                      </p:childTnLst>
                    </p:cTn>
                  </p:par>
                  <p:par>
                    <p:cTn id="107" fill="hold">
                      <p:stCondLst>
                        <p:cond delay="indefinite"/>
                      </p:stCondLst>
                      <p:childTnLst>
                        <p:par>
                          <p:cTn id="108" fill="hold">
                            <p:stCondLst>
                              <p:cond delay="0"/>
                            </p:stCondLst>
                            <p:childTnLst>
                              <p:par>
                                <p:cTn id="109" presetID="9" presetClass="entr" presetSubtype="0" fill="hold" grpId="0" nodeType="clickEffect">
                                  <p:stCondLst>
                                    <p:cond delay="0"/>
                                  </p:stCondLst>
                                  <p:childTnLst>
                                    <p:set>
                                      <p:cBhvr>
                                        <p:cTn id="110" dur="1" fill="hold">
                                          <p:stCondLst>
                                            <p:cond delay="0"/>
                                          </p:stCondLst>
                                        </p:cTn>
                                        <p:tgtEl>
                                          <p:spTgt spid="949281"/>
                                        </p:tgtEl>
                                        <p:attrNameLst>
                                          <p:attrName>style.visibility</p:attrName>
                                        </p:attrNameLst>
                                      </p:cBhvr>
                                      <p:to>
                                        <p:strVal val="visible"/>
                                      </p:to>
                                    </p:set>
                                    <p:animEffect transition="in" filter="dissolve">
                                      <p:cBhvr>
                                        <p:cTn id="111" dur="500"/>
                                        <p:tgtEl>
                                          <p:spTgt spid="949281"/>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4" fill="hold" grpId="0" nodeType="clickEffect">
                                  <p:stCondLst>
                                    <p:cond delay="0"/>
                                  </p:stCondLst>
                                  <p:childTnLst>
                                    <p:set>
                                      <p:cBhvr>
                                        <p:cTn id="115" dur="1" fill="hold">
                                          <p:stCondLst>
                                            <p:cond delay="0"/>
                                          </p:stCondLst>
                                        </p:cTn>
                                        <p:tgtEl>
                                          <p:spTgt spid="949286"/>
                                        </p:tgtEl>
                                        <p:attrNameLst>
                                          <p:attrName>style.visibility</p:attrName>
                                        </p:attrNameLst>
                                      </p:cBhvr>
                                      <p:to>
                                        <p:strVal val="visible"/>
                                      </p:to>
                                    </p:set>
                                    <p:animEffect transition="in" filter="wipe(down)">
                                      <p:cBhvr>
                                        <p:cTn id="116" dur="500"/>
                                        <p:tgtEl>
                                          <p:spTgt spid="949286"/>
                                        </p:tgtEl>
                                      </p:cBhvr>
                                    </p:animEffect>
                                  </p:childTnLst>
                                </p:cTn>
                              </p:par>
                            </p:childTnLst>
                          </p:cTn>
                        </p:par>
                        <p:par>
                          <p:cTn id="117" fill="hold">
                            <p:stCondLst>
                              <p:cond delay="500"/>
                            </p:stCondLst>
                            <p:childTnLst>
                              <p:par>
                                <p:cTn id="118" presetID="22" presetClass="entr" presetSubtype="4" fill="hold" grpId="0" nodeType="afterEffect">
                                  <p:stCondLst>
                                    <p:cond delay="0"/>
                                  </p:stCondLst>
                                  <p:childTnLst>
                                    <p:set>
                                      <p:cBhvr>
                                        <p:cTn id="119" dur="1" fill="hold">
                                          <p:stCondLst>
                                            <p:cond delay="0"/>
                                          </p:stCondLst>
                                        </p:cTn>
                                        <p:tgtEl>
                                          <p:spTgt spid="949287"/>
                                        </p:tgtEl>
                                        <p:attrNameLst>
                                          <p:attrName>style.visibility</p:attrName>
                                        </p:attrNameLst>
                                      </p:cBhvr>
                                      <p:to>
                                        <p:strVal val="visible"/>
                                      </p:to>
                                    </p:set>
                                    <p:animEffect transition="in" filter="wipe(down)">
                                      <p:cBhvr>
                                        <p:cTn id="120" dur="500"/>
                                        <p:tgtEl>
                                          <p:spTgt spid="949287"/>
                                        </p:tgtEl>
                                      </p:cBhvr>
                                    </p:animEffect>
                                  </p:childTnLst>
                                </p:cTn>
                              </p:par>
                            </p:childTnLst>
                          </p:cTn>
                        </p:par>
                        <p:par>
                          <p:cTn id="121" fill="hold">
                            <p:stCondLst>
                              <p:cond delay="1000"/>
                            </p:stCondLst>
                            <p:childTnLst>
                              <p:par>
                                <p:cTn id="122" presetID="22" presetClass="entr" presetSubtype="8" fill="hold" grpId="0" nodeType="afterEffect">
                                  <p:stCondLst>
                                    <p:cond delay="0"/>
                                  </p:stCondLst>
                                  <p:childTnLst>
                                    <p:set>
                                      <p:cBhvr>
                                        <p:cTn id="123" dur="1" fill="hold">
                                          <p:stCondLst>
                                            <p:cond delay="0"/>
                                          </p:stCondLst>
                                        </p:cTn>
                                        <p:tgtEl>
                                          <p:spTgt spid="949288"/>
                                        </p:tgtEl>
                                        <p:attrNameLst>
                                          <p:attrName>style.visibility</p:attrName>
                                        </p:attrNameLst>
                                      </p:cBhvr>
                                      <p:to>
                                        <p:strVal val="visible"/>
                                      </p:to>
                                    </p:set>
                                    <p:animEffect transition="in" filter="wipe(left)">
                                      <p:cBhvr>
                                        <p:cTn id="124" dur="500"/>
                                        <p:tgtEl>
                                          <p:spTgt spid="949288"/>
                                        </p:tgtEl>
                                      </p:cBhvr>
                                    </p:animEffect>
                                  </p:childTnLst>
                                </p:cTn>
                              </p:par>
                            </p:childTnLst>
                          </p:cTn>
                        </p:par>
                      </p:childTnLst>
                    </p:cTn>
                  </p:par>
                  <p:par>
                    <p:cTn id="125" fill="hold">
                      <p:stCondLst>
                        <p:cond delay="indefinite"/>
                      </p:stCondLst>
                      <p:childTnLst>
                        <p:par>
                          <p:cTn id="126" fill="hold">
                            <p:stCondLst>
                              <p:cond delay="0"/>
                            </p:stCondLst>
                            <p:childTnLst>
                              <p:par>
                                <p:cTn id="127" presetID="39" presetClass="entr" presetSubtype="0" accel="100000" fill="hold" grpId="0" nodeType="clickEffect">
                                  <p:stCondLst>
                                    <p:cond delay="0"/>
                                  </p:stCondLst>
                                  <p:childTnLst>
                                    <p:set>
                                      <p:cBhvr>
                                        <p:cTn id="128" dur="1" fill="hold">
                                          <p:stCondLst>
                                            <p:cond delay="0"/>
                                          </p:stCondLst>
                                        </p:cTn>
                                        <p:tgtEl>
                                          <p:spTgt spid="949289"/>
                                        </p:tgtEl>
                                        <p:attrNameLst>
                                          <p:attrName>style.visibility</p:attrName>
                                        </p:attrNameLst>
                                      </p:cBhvr>
                                      <p:to>
                                        <p:strVal val="visible"/>
                                      </p:to>
                                    </p:set>
                                    <p:anim calcmode="lin" valueType="num">
                                      <p:cBhvr>
                                        <p:cTn id="129" dur="500" fill="hold"/>
                                        <p:tgtEl>
                                          <p:spTgt spid="949289"/>
                                        </p:tgtEl>
                                        <p:attrNameLst>
                                          <p:attrName>ppt_h</p:attrName>
                                        </p:attrNameLst>
                                      </p:cBhvr>
                                      <p:tavLst>
                                        <p:tav tm="0">
                                          <p:val>
                                            <p:strVal val="#ppt_h/20"/>
                                          </p:val>
                                        </p:tav>
                                        <p:tav tm="50000">
                                          <p:val>
                                            <p:strVal val="#ppt_h/20"/>
                                          </p:val>
                                        </p:tav>
                                        <p:tav tm="100000">
                                          <p:val>
                                            <p:strVal val="#ppt_h"/>
                                          </p:val>
                                        </p:tav>
                                      </p:tavLst>
                                    </p:anim>
                                    <p:anim calcmode="lin" valueType="num">
                                      <p:cBhvr>
                                        <p:cTn id="130" dur="500" fill="hold"/>
                                        <p:tgtEl>
                                          <p:spTgt spid="949289"/>
                                        </p:tgtEl>
                                        <p:attrNameLst>
                                          <p:attrName>ppt_w</p:attrName>
                                        </p:attrNameLst>
                                      </p:cBhvr>
                                      <p:tavLst>
                                        <p:tav tm="0">
                                          <p:val>
                                            <p:strVal val="#ppt_w+.3"/>
                                          </p:val>
                                        </p:tav>
                                        <p:tav tm="50000">
                                          <p:val>
                                            <p:strVal val="#ppt_w+.3"/>
                                          </p:val>
                                        </p:tav>
                                        <p:tav tm="100000">
                                          <p:val>
                                            <p:strVal val="#ppt_w"/>
                                          </p:val>
                                        </p:tav>
                                      </p:tavLst>
                                    </p:anim>
                                    <p:anim calcmode="lin" valueType="num">
                                      <p:cBhvr>
                                        <p:cTn id="131" dur="500" fill="hold"/>
                                        <p:tgtEl>
                                          <p:spTgt spid="949289"/>
                                        </p:tgtEl>
                                        <p:attrNameLst>
                                          <p:attrName>ppt_x</p:attrName>
                                        </p:attrNameLst>
                                      </p:cBhvr>
                                      <p:tavLst>
                                        <p:tav tm="0">
                                          <p:val>
                                            <p:strVal val="#ppt_x-.3"/>
                                          </p:val>
                                        </p:tav>
                                        <p:tav tm="50000">
                                          <p:val>
                                            <p:strVal val="#ppt_x"/>
                                          </p:val>
                                        </p:tav>
                                        <p:tav tm="100000">
                                          <p:val>
                                            <p:strVal val="#ppt_x"/>
                                          </p:val>
                                        </p:tav>
                                      </p:tavLst>
                                    </p:anim>
                                    <p:anim calcmode="lin" valueType="num">
                                      <p:cBhvr>
                                        <p:cTn id="132" dur="500" fill="hold"/>
                                        <p:tgtEl>
                                          <p:spTgt spid="949289"/>
                                        </p:tgtEl>
                                        <p:attrNameLst>
                                          <p:attrName>ppt_y</p:attrName>
                                        </p:attrNameLst>
                                      </p:cBhvr>
                                      <p:tavLst>
                                        <p:tav tm="0">
                                          <p:val>
                                            <p:strVal val="#ppt_y"/>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9" presetClass="emph" presetSubtype="0" grpId="2" nodeType="clickEffect">
                                  <p:stCondLst>
                                    <p:cond delay="0"/>
                                  </p:stCondLst>
                                  <p:childTnLst>
                                    <p:set>
                                      <p:cBhvr rctx="PPT">
                                        <p:cTn id="136" dur="indefinite"/>
                                        <p:tgtEl>
                                          <p:spTgt spid="949280"/>
                                        </p:tgtEl>
                                        <p:attrNameLst>
                                          <p:attrName>style.opacity</p:attrName>
                                        </p:attrNameLst>
                                      </p:cBhvr>
                                      <p:to>
                                        <p:strVal val="0.5"/>
                                      </p:to>
                                    </p:set>
                                    <p:animEffect filter="image" prLst="opacity: 0.5">
                                      <p:cBhvr rctx="IE">
                                        <p:cTn id="137" dur="indefinite"/>
                                        <p:tgtEl>
                                          <p:spTgt spid="949280"/>
                                        </p:tgtEl>
                                      </p:cBhvr>
                                    </p:animEffect>
                                  </p:childTnLst>
                                </p:cTn>
                              </p:par>
                              <p:par>
                                <p:cTn id="138" presetID="9" presetClass="emph" presetSubtype="0" grpId="1" nodeType="withEffect">
                                  <p:stCondLst>
                                    <p:cond delay="0"/>
                                  </p:stCondLst>
                                  <p:childTnLst>
                                    <p:set>
                                      <p:cBhvr rctx="PPT">
                                        <p:cTn id="139" dur="indefinite"/>
                                        <p:tgtEl>
                                          <p:spTgt spid="949281"/>
                                        </p:tgtEl>
                                        <p:attrNameLst>
                                          <p:attrName>style.opacity</p:attrName>
                                        </p:attrNameLst>
                                      </p:cBhvr>
                                      <p:to>
                                        <p:strVal val="0.5"/>
                                      </p:to>
                                    </p:set>
                                    <p:animEffect filter="image" prLst="opacity: 0.5">
                                      <p:cBhvr rctx="IE">
                                        <p:cTn id="140" dur="indefinite"/>
                                        <p:tgtEl>
                                          <p:spTgt spid="949281"/>
                                        </p:tgtEl>
                                      </p:cBhvr>
                                    </p:animEffect>
                                  </p:childTnLst>
                                </p:cTn>
                              </p:par>
                              <p:par>
                                <p:cTn id="141" presetID="9" presetClass="emph" presetSubtype="0" nodeType="withEffect">
                                  <p:stCondLst>
                                    <p:cond delay="0"/>
                                  </p:stCondLst>
                                  <p:childTnLst>
                                    <p:set>
                                      <p:cBhvr rctx="PPT">
                                        <p:cTn id="142" dur="indefinite"/>
                                        <p:tgtEl>
                                          <p:spTgt spid="5"/>
                                        </p:tgtEl>
                                        <p:attrNameLst>
                                          <p:attrName>style.opacity</p:attrName>
                                        </p:attrNameLst>
                                      </p:cBhvr>
                                      <p:to>
                                        <p:strVal val="0.5"/>
                                      </p:to>
                                    </p:set>
                                    <p:animEffect filter="image" prLst="opacity: 0.5">
                                      <p:cBhvr rctx="IE">
                                        <p:cTn id="143" dur="indefinite"/>
                                        <p:tgtEl>
                                          <p:spTgt spid="5"/>
                                        </p:tgtEl>
                                      </p:cBhvr>
                                    </p:animEffect>
                                  </p:childTnLst>
                                </p:cTn>
                              </p:par>
                              <p:par>
                                <p:cTn id="144" presetID="9" presetClass="emph" presetSubtype="0" grpId="1" nodeType="withEffect">
                                  <p:stCondLst>
                                    <p:cond delay="0"/>
                                  </p:stCondLst>
                                  <p:childTnLst>
                                    <p:set>
                                      <p:cBhvr rctx="PPT">
                                        <p:cTn id="145" dur="indefinite"/>
                                        <p:tgtEl>
                                          <p:spTgt spid="949285"/>
                                        </p:tgtEl>
                                        <p:attrNameLst>
                                          <p:attrName>style.opacity</p:attrName>
                                        </p:attrNameLst>
                                      </p:cBhvr>
                                      <p:to>
                                        <p:strVal val="0.5"/>
                                      </p:to>
                                    </p:set>
                                    <p:animEffect filter="image" prLst="opacity: 0.5">
                                      <p:cBhvr rctx="IE">
                                        <p:cTn id="146" dur="indefinite"/>
                                        <p:tgtEl>
                                          <p:spTgt spid="949285"/>
                                        </p:tgtEl>
                                      </p:cBhvr>
                                    </p:animEffect>
                                  </p:childTnLst>
                                </p:cTn>
                              </p:par>
                              <p:par>
                                <p:cTn id="147" presetID="9" presetClass="emph" presetSubtype="0" grpId="1" nodeType="withEffect">
                                  <p:stCondLst>
                                    <p:cond delay="0"/>
                                  </p:stCondLst>
                                  <p:childTnLst>
                                    <p:set>
                                      <p:cBhvr rctx="PPT">
                                        <p:cTn id="148" dur="indefinite"/>
                                        <p:tgtEl>
                                          <p:spTgt spid="949286"/>
                                        </p:tgtEl>
                                        <p:attrNameLst>
                                          <p:attrName>style.opacity</p:attrName>
                                        </p:attrNameLst>
                                      </p:cBhvr>
                                      <p:to>
                                        <p:strVal val="0.5"/>
                                      </p:to>
                                    </p:set>
                                    <p:animEffect filter="image" prLst="opacity: 0.5">
                                      <p:cBhvr rctx="IE">
                                        <p:cTn id="149" dur="indefinite"/>
                                        <p:tgtEl>
                                          <p:spTgt spid="949286"/>
                                        </p:tgtEl>
                                      </p:cBhvr>
                                    </p:animEffect>
                                  </p:childTnLst>
                                </p:cTn>
                              </p:par>
                              <p:par>
                                <p:cTn id="150" presetID="9" presetClass="emph" presetSubtype="0" grpId="1" nodeType="withEffect">
                                  <p:stCondLst>
                                    <p:cond delay="0"/>
                                  </p:stCondLst>
                                  <p:childTnLst>
                                    <p:set>
                                      <p:cBhvr rctx="PPT">
                                        <p:cTn id="151" dur="indefinite"/>
                                        <p:tgtEl>
                                          <p:spTgt spid="949287"/>
                                        </p:tgtEl>
                                        <p:attrNameLst>
                                          <p:attrName>style.opacity</p:attrName>
                                        </p:attrNameLst>
                                      </p:cBhvr>
                                      <p:to>
                                        <p:strVal val="0.5"/>
                                      </p:to>
                                    </p:set>
                                    <p:animEffect filter="image" prLst="opacity: 0.5">
                                      <p:cBhvr rctx="IE">
                                        <p:cTn id="152" dur="indefinite"/>
                                        <p:tgtEl>
                                          <p:spTgt spid="949287"/>
                                        </p:tgtEl>
                                      </p:cBhvr>
                                    </p:animEffect>
                                  </p:childTnLst>
                                </p:cTn>
                              </p:par>
                              <p:par>
                                <p:cTn id="153" presetID="9" presetClass="emph" presetSubtype="0" grpId="1" nodeType="withEffect">
                                  <p:stCondLst>
                                    <p:cond delay="0"/>
                                  </p:stCondLst>
                                  <p:childTnLst>
                                    <p:set>
                                      <p:cBhvr rctx="PPT">
                                        <p:cTn id="154" dur="indefinite"/>
                                        <p:tgtEl>
                                          <p:spTgt spid="949288"/>
                                        </p:tgtEl>
                                        <p:attrNameLst>
                                          <p:attrName>style.opacity</p:attrName>
                                        </p:attrNameLst>
                                      </p:cBhvr>
                                      <p:to>
                                        <p:strVal val="0.5"/>
                                      </p:to>
                                    </p:set>
                                    <p:animEffect filter="image" prLst="opacity: 0.5">
                                      <p:cBhvr rctx="IE">
                                        <p:cTn id="155" dur="indefinite"/>
                                        <p:tgtEl>
                                          <p:spTgt spid="949288"/>
                                        </p:tgtEl>
                                      </p:cBhvr>
                                    </p:animEffect>
                                  </p:childTnLst>
                                </p:cTn>
                              </p:par>
                            </p:childTnLst>
                          </p:cTn>
                        </p:par>
                      </p:childTnLst>
                    </p:cTn>
                  </p:par>
                  <p:par>
                    <p:cTn id="156" fill="hold">
                      <p:stCondLst>
                        <p:cond delay="indefinite"/>
                      </p:stCondLst>
                      <p:childTnLst>
                        <p:par>
                          <p:cTn id="157" fill="hold">
                            <p:stCondLst>
                              <p:cond delay="0"/>
                            </p:stCondLst>
                            <p:childTnLst>
                              <p:par>
                                <p:cTn id="158" presetID="40" presetClass="entr" presetSubtype="0" fill="hold" grpId="0" nodeType="clickEffect">
                                  <p:stCondLst>
                                    <p:cond delay="0"/>
                                  </p:stCondLst>
                                  <p:iterate type="lt">
                                    <p:tmPct val="10000"/>
                                  </p:iterate>
                                  <p:childTnLst>
                                    <p:set>
                                      <p:cBhvr>
                                        <p:cTn id="159" dur="1" fill="hold">
                                          <p:stCondLst>
                                            <p:cond delay="0"/>
                                          </p:stCondLst>
                                        </p:cTn>
                                        <p:tgtEl>
                                          <p:spTgt spid="949302"/>
                                        </p:tgtEl>
                                        <p:attrNameLst>
                                          <p:attrName>style.visibility</p:attrName>
                                        </p:attrNameLst>
                                      </p:cBhvr>
                                      <p:to>
                                        <p:strVal val="visible"/>
                                      </p:to>
                                    </p:set>
                                    <p:animEffect transition="in" filter="fade">
                                      <p:cBhvr>
                                        <p:cTn id="160" dur="1000"/>
                                        <p:tgtEl>
                                          <p:spTgt spid="949302"/>
                                        </p:tgtEl>
                                      </p:cBhvr>
                                    </p:animEffect>
                                    <p:anim calcmode="lin" valueType="num">
                                      <p:cBhvr>
                                        <p:cTn id="161" dur="1000" fill="hold"/>
                                        <p:tgtEl>
                                          <p:spTgt spid="949302"/>
                                        </p:tgtEl>
                                        <p:attrNameLst>
                                          <p:attrName>ppt_x</p:attrName>
                                        </p:attrNameLst>
                                      </p:cBhvr>
                                      <p:tavLst>
                                        <p:tav tm="0">
                                          <p:val>
                                            <p:strVal val="#ppt_x-.1"/>
                                          </p:val>
                                        </p:tav>
                                        <p:tav tm="100000">
                                          <p:val>
                                            <p:strVal val="#ppt_x"/>
                                          </p:val>
                                        </p:tav>
                                      </p:tavLst>
                                    </p:anim>
                                    <p:anim calcmode="lin" valueType="num">
                                      <p:cBhvr>
                                        <p:cTn id="162" dur="1000" fill="hold"/>
                                        <p:tgtEl>
                                          <p:spTgt spid="949302"/>
                                        </p:tgtEl>
                                        <p:attrNameLst>
                                          <p:attrName>ppt_y</p:attrName>
                                        </p:attrNameLst>
                                      </p:cBhvr>
                                      <p:tavLst>
                                        <p:tav tm="0">
                                          <p:val>
                                            <p:strVal val="#ppt_y"/>
                                          </p:val>
                                        </p:tav>
                                        <p:tav tm="100000">
                                          <p:val>
                                            <p:strVal val="#ppt_y"/>
                                          </p:val>
                                        </p:tav>
                                      </p:tavLst>
                                    </p:anim>
                                  </p:childTnLst>
                                </p:cTn>
                              </p:par>
                            </p:childTnLst>
                          </p:cTn>
                        </p:par>
                        <p:par>
                          <p:cTn id="163" fill="hold">
                            <p:stCondLst>
                              <p:cond delay="4100"/>
                            </p:stCondLst>
                            <p:childTnLst>
                              <p:par>
                                <p:cTn id="164" presetID="10" presetClass="entr" presetSubtype="0" fill="hold" grpId="0" nodeType="afterEffect">
                                  <p:stCondLst>
                                    <p:cond delay="0"/>
                                  </p:stCondLst>
                                  <p:childTnLst>
                                    <p:set>
                                      <p:cBhvr>
                                        <p:cTn id="165" dur="1" fill="hold">
                                          <p:stCondLst>
                                            <p:cond delay="0"/>
                                          </p:stCondLst>
                                        </p:cTn>
                                        <p:tgtEl>
                                          <p:spTgt spid="949303"/>
                                        </p:tgtEl>
                                        <p:attrNameLst>
                                          <p:attrName>style.visibility</p:attrName>
                                        </p:attrNameLst>
                                      </p:cBhvr>
                                      <p:to>
                                        <p:strVal val="visible"/>
                                      </p:to>
                                    </p:set>
                                    <p:animEffect transition="in" filter="fade">
                                      <p:cBhvr>
                                        <p:cTn id="166" dur="2000"/>
                                        <p:tgtEl>
                                          <p:spTgt spid="949303"/>
                                        </p:tgtEl>
                                      </p:cBhvr>
                                    </p:animEffect>
                                  </p:childTnLst>
                                </p:cTn>
                              </p:par>
                            </p:childTnLst>
                          </p:cTn>
                        </p:par>
                      </p:childTnLst>
                    </p:cTn>
                  </p:par>
                  <p:par>
                    <p:cTn id="167" fill="hold">
                      <p:stCondLst>
                        <p:cond delay="indefinite"/>
                      </p:stCondLst>
                      <p:childTnLst>
                        <p:par>
                          <p:cTn id="168" fill="hold">
                            <p:stCondLst>
                              <p:cond delay="0"/>
                            </p:stCondLst>
                            <p:childTnLst>
                              <p:par>
                                <p:cTn id="169" presetID="53" presetClass="entr" presetSubtype="0" fill="hold" grpId="0" nodeType="clickEffect">
                                  <p:stCondLst>
                                    <p:cond delay="0"/>
                                  </p:stCondLst>
                                  <p:childTnLst>
                                    <p:set>
                                      <p:cBhvr>
                                        <p:cTn id="170" dur="1" fill="hold">
                                          <p:stCondLst>
                                            <p:cond delay="0"/>
                                          </p:stCondLst>
                                        </p:cTn>
                                        <p:tgtEl>
                                          <p:spTgt spid="949270"/>
                                        </p:tgtEl>
                                        <p:attrNameLst>
                                          <p:attrName>style.visibility</p:attrName>
                                        </p:attrNameLst>
                                      </p:cBhvr>
                                      <p:to>
                                        <p:strVal val="visible"/>
                                      </p:to>
                                    </p:set>
                                    <p:anim calcmode="lin" valueType="num">
                                      <p:cBhvr>
                                        <p:cTn id="171" dur="500" fill="hold"/>
                                        <p:tgtEl>
                                          <p:spTgt spid="949270"/>
                                        </p:tgtEl>
                                        <p:attrNameLst>
                                          <p:attrName>ppt_w</p:attrName>
                                        </p:attrNameLst>
                                      </p:cBhvr>
                                      <p:tavLst>
                                        <p:tav tm="0">
                                          <p:val>
                                            <p:fltVal val="0"/>
                                          </p:val>
                                        </p:tav>
                                        <p:tav tm="100000">
                                          <p:val>
                                            <p:strVal val="#ppt_w"/>
                                          </p:val>
                                        </p:tav>
                                      </p:tavLst>
                                    </p:anim>
                                    <p:anim calcmode="lin" valueType="num">
                                      <p:cBhvr>
                                        <p:cTn id="172" dur="500" fill="hold"/>
                                        <p:tgtEl>
                                          <p:spTgt spid="949270"/>
                                        </p:tgtEl>
                                        <p:attrNameLst>
                                          <p:attrName>ppt_h</p:attrName>
                                        </p:attrNameLst>
                                      </p:cBhvr>
                                      <p:tavLst>
                                        <p:tav tm="0">
                                          <p:val>
                                            <p:fltVal val="0"/>
                                          </p:val>
                                        </p:tav>
                                        <p:tav tm="100000">
                                          <p:val>
                                            <p:strVal val="#ppt_h"/>
                                          </p:val>
                                        </p:tav>
                                      </p:tavLst>
                                    </p:anim>
                                    <p:animEffect transition="in" filter="fade">
                                      <p:cBhvr>
                                        <p:cTn id="173" dur="500"/>
                                        <p:tgtEl>
                                          <p:spTgt spid="949270"/>
                                        </p:tgtEl>
                                      </p:cBhvr>
                                    </p:animEffect>
                                  </p:childTnLst>
                                </p:cTn>
                              </p:par>
                            </p:childTnLst>
                          </p:cTn>
                        </p:par>
                      </p:childTnLst>
                    </p:cTn>
                  </p:par>
                  <p:par>
                    <p:cTn id="174" fill="hold">
                      <p:stCondLst>
                        <p:cond delay="indefinite"/>
                      </p:stCondLst>
                      <p:childTnLst>
                        <p:par>
                          <p:cTn id="175" fill="hold">
                            <p:stCondLst>
                              <p:cond delay="0"/>
                            </p:stCondLst>
                            <p:childTnLst>
                              <p:par>
                                <p:cTn id="176" presetID="53" presetClass="entr" presetSubtype="0" fill="hold" grpId="1" nodeType="clickEffect">
                                  <p:stCondLst>
                                    <p:cond delay="0"/>
                                  </p:stCondLst>
                                  <p:childTnLst>
                                    <p:set>
                                      <p:cBhvr>
                                        <p:cTn id="177" dur="1" fill="hold">
                                          <p:stCondLst>
                                            <p:cond delay="0"/>
                                          </p:stCondLst>
                                        </p:cTn>
                                        <p:tgtEl>
                                          <p:spTgt spid="949290"/>
                                        </p:tgtEl>
                                        <p:attrNameLst>
                                          <p:attrName>style.visibility</p:attrName>
                                        </p:attrNameLst>
                                      </p:cBhvr>
                                      <p:to>
                                        <p:strVal val="visible"/>
                                      </p:to>
                                    </p:set>
                                    <p:anim calcmode="lin" valueType="num">
                                      <p:cBhvr>
                                        <p:cTn id="178" dur="5000" fill="hold"/>
                                        <p:tgtEl>
                                          <p:spTgt spid="949290"/>
                                        </p:tgtEl>
                                        <p:attrNameLst>
                                          <p:attrName>ppt_w</p:attrName>
                                        </p:attrNameLst>
                                      </p:cBhvr>
                                      <p:tavLst>
                                        <p:tav tm="0">
                                          <p:val>
                                            <p:fltVal val="0"/>
                                          </p:val>
                                        </p:tav>
                                        <p:tav tm="100000">
                                          <p:val>
                                            <p:strVal val="#ppt_w"/>
                                          </p:val>
                                        </p:tav>
                                      </p:tavLst>
                                    </p:anim>
                                    <p:anim calcmode="lin" valueType="num">
                                      <p:cBhvr>
                                        <p:cTn id="179" dur="5000" fill="hold"/>
                                        <p:tgtEl>
                                          <p:spTgt spid="949290"/>
                                        </p:tgtEl>
                                        <p:attrNameLst>
                                          <p:attrName>ppt_h</p:attrName>
                                        </p:attrNameLst>
                                      </p:cBhvr>
                                      <p:tavLst>
                                        <p:tav tm="0">
                                          <p:val>
                                            <p:fltVal val="0"/>
                                          </p:val>
                                        </p:tav>
                                        <p:tav tm="100000">
                                          <p:val>
                                            <p:strVal val="#ppt_h"/>
                                          </p:val>
                                        </p:tav>
                                      </p:tavLst>
                                    </p:anim>
                                    <p:animEffect transition="in" filter="fade">
                                      <p:cBhvr>
                                        <p:cTn id="180" dur="5000"/>
                                        <p:tgtEl>
                                          <p:spTgt spid="949290"/>
                                        </p:tgtEl>
                                      </p:cBhvr>
                                    </p:animEffect>
                                  </p:childTnLst>
                                </p:cTn>
                              </p:par>
                              <p:par>
                                <p:cTn id="181" presetID="19" presetClass="entr" presetSubtype="10" fill="hold" grpId="0" nodeType="withEffect">
                                  <p:stCondLst>
                                    <p:cond delay="0"/>
                                  </p:stCondLst>
                                  <p:childTnLst>
                                    <p:set>
                                      <p:cBhvr>
                                        <p:cTn id="182" dur="1" fill="hold">
                                          <p:stCondLst>
                                            <p:cond delay="0"/>
                                          </p:stCondLst>
                                        </p:cTn>
                                        <p:tgtEl>
                                          <p:spTgt spid="949290"/>
                                        </p:tgtEl>
                                        <p:attrNameLst>
                                          <p:attrName>style.visibility</p:attrName>
                                        </p:attrNameLst>
                                      </p:cBhvr>
                                      <p:to>
                                        <p:strVal val="visible"/>
                                      </p:to>
                                    </p:set>
                                    <p:anim calcmode="lin" valueType="num">
                                      <p:cBhvr>
                                        <p:cTn id="183" dur="5000" fill="hold"/>
                                        <p:tgtEl>
                                          <p:spTgt spid="949290"/>
                                        </p:tgtEl>
                                        <p:attrNameLst>
                                          <p:attrName>ppt_w</p:attrName>
                                        </p:attrNameLst>
                                      </p:cBhvr>
                                      <p:tavLst>
                                        <p:tav tm="0" fmla="#ppt_w*sin(2.5*pi*$)">
                                          <p:val>
                                            <p:fltVal val="0"/>
                                          </p:val>
                                        </p:tav>
                                        <p:tav tm="100000">
                                          <p:val>
                                            <p:fltVal val="1"/>
                                          </p:val>
                                        </p:tav>
                                      </p:tavLst>
                                    </p:anim>
                                    <p:anim calcmode="lin" valueType="num">
                                      <p:cBhvr>
                                        <p:cTn id="184" dur="5000" fill="hold"/>
                                        <p:tgtEl>
                                          <p:spTgt spid="949290"/>
                                        </p:tgtEl>
                                        <p:attrNameLst>
                                          <p:attrName>ppt_h</p:attrName>
                                        </p:attrNameLst>
                                      </p:cBhvr>
                                      <p:tavLst>
                                        <p:tav tm="0">
                                          <p:val>
                                            <p:strVal val="#ppt_h"/>
                                          </p:val>
                                        </p:tav>
                                        <p:tav tm="100000">
                                          <p:val>
                                            <p:strVal val="#ppt_h"/>
                                          </p:val>
                                        </p:tav>
                                      </p:tavLst>
                                    </p:anim>
                                  </p:childTnLst>
                                </p:cTn>
                              </p:par>
                            </p:childTnLst>
                          </p:cTn>
                        </p:par>
                      </p:childTnLst>
                    </p:cTn>
                  </p:par>
                  <p:par>
                    <p:cTn id="185" fill="hold">
                      <p:stCondLst>
                        <p:cond delay="indefinite"/>
                      </p:stCondLst>
                      <p:childTnLst>
                        <p:par>
                          <p:cTn id="186" fill="hold">
                            <p:stCondLst>
                              <p:cond delay="0"/>
                            </p:stCondLst>
                            <p:childTnLst>
                              <p:par>
                                <p:cTn id="187" presetID="47" presetClass="entr" presetSubtype="0" fill="hold" grpId="0" nodeType="clickEffect">
                                  <p:stCondLst>
                                    <p:cond delay="0"/>
                                  </p:stCondLst>
                                  <p:childTnLst>
                                    <p:set>
                                      <p:cBhvr>
                                        <p:cTn id="188" dur="1" fill="hold">
                                          <p:stCondLst>
                                            <p:cond delay="0"/>
                                          </p:stCondLst>
                                        </p:cTn>
                                        <p:tgtEl>
                                          <p:spTgt spid="949291"/>
                                        </p:tgtEl>
                                        <p:attrNameLst>
                                          <p:attrName>style.visibility</p:attrName>
                                        </p:attrNameLst>
                                      </p:cBhvr>
                                      <p:to>
                                        <p:strVal val="visible"/>
                                      </p:to>
                                    </p:set>
                                    <p:animEffect transition="in" filter="fade">
                                      <p:cBhvr>
                                        <p:cTn id="189" dur="1000"/>
                                        <p:tgtEl>
                                          <p:spTgt spid="949291"/>
                                        </p:tgtEl>
                                      </p:cBhvr>
                                    </p:animEffect>
                                    <p:anim calcmode="lin" valueType="num">
                                      <p:cBhvr>
                                        <p:cTn id="190" dur="1000" fill="hold"/>
                                        <p:tgtEl>
                                          <p:spTgt spid="949291"/>
                                        </p:tgtEl>
                                        <p:attrNameLst>
                                          <p:attrName>ppt_x</p:attrName>
                                        </p:attrNameLst>
                                      </p:cBhvr>
                                      <p:tavLst>
                                        <p:tav tm="0">
                                          <p:val>
                                            <p:strVal val="#ppt_x"/>
                                          </p:val>
                                        </p:tav>
                                        <p:tav tm="100000">
                                          <p:val>
                                            <p:strVal val="#ppt_x"/>
                                          </p:val>
                                        </p:tav>
                                      </p:tavLst>
                                    </p:anim>
                                    <p:anim calcmode="lin" valueType="num">
                                      <p:cBhvr>
                                        <p:cTn id="191" dur="1000" fill="hold"/>
                                        <p:tgtEl>
                                          <p:spTgt spid="949291"/>
                                        </p:tgtEl>
                                        <p:attrNameLst>
                                          <p:attrName>ppt_y</p:attrName>
                                        </p:attrNameLst>
                                      </p:cBhvr>
                                      <p:tavLst>
                                        <p:tav tm="0">
                                          <p:val>
                                            <p:strVal val="#ppt_y-.1"/>
                                          </p:val>
                                        </p:tav>
                                        <p:tav tm="100000">
                                          <p:val>
                                            <p:strVal val="#ppt_y"/>
                                          </p:val>
                                        </p:tav>
                                      </p:tavLst>
                                    </p:anim>
                                  </p:childTnLst>
                                </p:cTn>
                              </p:par>
                            </p:childTnLst>
                          </p:cTn>
                        </p:par>
                      </p:childTnLst>
                    </p:cTn>
                  </p:par>
                  <p:par>
                    <p:cTn id="192" fill="hold">
                      <p:stCondLst>
                        <p:cond delay="indefinite"/>
                      </p:stCondLst>
                      <p:childTnLst>
                        <p:par>
                          <p:cTn id="193" fill="hold">
                            <p:stCondLst>
                              <p:cond delay="0"/>
                            </p:stCondLst>
                            <p:childTnLst>
                              <p:par>
                                <p:cTn id="194" presetID="22" presetClass="entr" presetSubtype="8" fill="hold" grpId="0" nodeType="clickEffect">
                                  <p:stCondLst>
                                    <p:cond delay="0"/>
                                  </p:stCondLst>
                                  <p:childTnLst>
                                    <p:set>
                                      <p:cBhvr>
                                        <p:cTn id="195" dur="1" fill="hold">
                                          <p:stCondLst>
                                            <p:cond delay="0"/>
                                          </p:stCondLst>
                                        </p:cTn>
                                        <p:tgtEl>
                                          <p:spTgt spid="949292"/>
                                        </p:tgtEl>
                                        <p:attrNameLst>
                                          <p:attrName>style.visibility</p:attrName>
                                        </p:attrNameLst>
                                      </p:cBhvr>
                                      <p:to>
                                        <p:strVal val="visible"/>
                                      </p:to>
                                    </p:set>
                                    <p:animEffect transition="in" filter="wipe(left)">
                                      <p:cBhvr>
                                        <p:cTn id="196" dur="500"/>
                                        <p:tgtEl>
                                          <p:spTgt spid="949292"/>
                                        </p:tgtEl>
                                      </p:cBhvr>
                                    </p:animEffect>
                                  </p:childTnLst>
                                </p:cTn>
                              </p:par>
                            </p:childTnLst>
                          </p:cTn>
                        </p:par>
                      </p:childTnLst>
                    </p:cTn>
                  </p:par>
                  <p:par>
                    <p:cTn id="197" fill="hold">
                      <p:stCondLst>
                        <p:cond delay="indefinite"/>
                      </p:stCondLst>
                      <p:childTnLst>
                        <p:par>
                          <p:cTn id="198" fill="hold">
                            <p:stCondLst>
                              <p:cond delay="0"/>
                            </p:stCondLst>
                            <p:childTnLst>
                              <p:par>
                                <p:cTn id="199" presetID="53" presetClass="entr" presetSubtype="0" fill="hold" grpId="0" nodeType="clickEffect">
                                  <p:stCondLst>
                                    <p:cond delay="0"/>
                                  </p:stCondLst>
                                  <p:childTnLst>
                                    <p:set>
                                      <p:cBhvr>
                                        <p:cTn id="200" dur="1" fill="hold">
                                          <p:stCondLst>
                                            <p:cond delay="0"/>
                                          </p:stCondLst>
                                        </p:cTn>
                                        <p:tgtEl>
                                          <p:spTgt spid="949293"/>
                                        </p:tgtEl>
                                        <p:attrNameLst>
                                          <p:attrName>style.visibility</p:attrName>
                                        </p:attrNameLst>
                                      </p:cBhvr>
                                      <p:to>
                                        <p:strVal val="visible"/>
                                      </p:to>
                                    </p:set>
                                    <p:anim calcmode="lin" valueType="num">
                                      <p:cBhvr>
                                        <p:cTn id="201" dur="500" fill="hold"/>
                                        <p:tgtEl>
                                          <p:spTgt spid="949293"/>
                                        </p:tgtEl>
                                        <p:attrNameLst>
                                          <p:attrName>ppt_w</p:attrName>
                                        </p:attrNameLst>
                                      </p:cBhvr>
                                      <p:tavLst>
                                        <p:tav tm="0">
                                          <p:val>
                                            <p:fltVal val="0"/>
                                          </p:val>
                                        </p:tav>
                                        <p:tav tm="100000">
                                          <p:val>
                                            <p:strVal val="#ppt_w"/>
                                          </p:val>
                                        </p:tav>
                                      </p:tavLst>
                                    </p:anim>
                                    <p:anim calcmode="lin" valueType="num">
                                      <p:cBhvr>
                                        <p:cTn id="202" dur="500" fill="hold"/>
                                        <p:tgtEl>
                                          <p:spTgt spid="949293"/>
                                        </p:tgtEl>
                                        <p:attrNameLst>
                                          <p:attrName>ppt_h</p:attrName>
                                        </p:attrNameLst>
                                      </p:cBhvr>
                                      <p:tavLst>
                                        <p:tav tm="0">
                                          <p:val>
                                            <p:fltVal val="0"/>
                                          </p:val>
                                        </p:tav>
                                        <p:tav tm="100000">
                                          <p:val>
                                            <p:strVal val="#ppt_h"/>
                                          </p:val>
                                        </p:tav>
                                      </p:tavLst>
                                    </p:anim>
                                    <p:animEffect transition="in" filter="fade">
                                      <p:cBhvr>
                                        <p:cTn id="203" dur="500"/>
                                        <p:tgtEl>
                                          <p:spTgt spid="949293"/>
                                        </p:tgtEl>
                                      </p:cBhvr>
                                    </p:animEffect>
                                  </p:childTnLst>
                                </p:cTn>
                              </p:par>
                              <p:par>
                                <p:cTn id="204" presetID="0" presetClass="path" presetSubtype="0" accel="50000" decel="50000" fill="hold" grpId="1" nodeType="withEffect">
                                  <p:stCondLst>
                                    <p:cond delay="0"/>
                                  </p:stCondLst>
                                  <p:childTnLst>
                                    <p:animMotion origin="layout" path="M 0 0 L 0.63212 -0.10162 " pathEditMode="relative" ptsTypes="AA">
                                      <p:cBhvr>
                                        <p:cTn id="205" dur="2000" spd="-100000" fill="hold"/>
                                        <p:tgtEl>
                                          <p:spTgt spid="949293"/>
                                        </p:tgtEl>
                                        <p:attrNameLst>
                                          <p:attrName>ppt_x</p:attrName>
                                          <p:attrName>ppt_y</p:attrName>
                                        </p:attrNameLst>
                                      </p:cBhvr>
                                    </p:animMotion>
                                  </p:childTnLst>
                                </p:cTn>
                              </p:par>
                            </p:childTnLst>
                          </p:cTn>
                        </p:par>
                      </p:childTnLst>
                    </p:cTn>
                  </p:par>
                  <p:par>
                    <p:cTn id="206" fill="hold">
                      <p:stCondLst>
                        <p:cond delay="indefinite"/>
                      </p:stCondLst>
                      <p:childTnLst>
                        <p:par>
                          <p:cTn id="207" fill="hold">
                            <p:stCondLst>
                              <p:cond delay="0"/>
                            </p:stCondLst>
                            <p:childTnLst>
                              <p:par>
                                <p:cTn id="208" presetID="9" presetClass="entr" presetSubtype="0" fill="hold" grpId="0" nodeType="clickEffect">
                                  <p:stCondLst>
                                    <p:cond delay="0"/>
                                  </p:stCondLst>
                                  <p:childTnLst>
                                    <p:set>
                                      <p:cBhvr>
                                        <p:cTn id="209" dur="1" fill="hold">
                                          <p:stCondLst>
                                            <p:cond delay="0"/>
                                          </p:stCondLst>
                                        </p:cTn>
                                        <p:tgtEl>
                                          <p:spTgt spid="949294"/>
                                        </p:tgtEl>
                                        <p:attrNameLst>
                                          <p:attrName>style.visibility</p:attrName>
                                        </p:attrNameLst>
                                      </p:cBhvr>
                                      <p:to>
                                        <p:strVal val="visible"/>
                                      </p:to>
                                    </p:set>
                                    <p:animEffect transition="in" filter="dissolve">
                                      <p:cBhvr>
                                        <p:cTn id="210" dur="500"/>
                                        <p:tgtEl>
                                          <p:spTgt spid="949294"/>
                                        </p:tgtEl>
                                      </p:cBhvr>
                                    </p:animEffect>
                                  </p:childTnLst>
                                </p:cTn>
                              </p:par>
                            </p:childTnLst>
                          </p:cTn>
                        </p:par>
                      </p:childTnLst>
                    </p:cTn>
                  </p:par>
                  <p:par>
                    <p:cTn id="211" fill="hold">
                      <p:stCondLst>
                        <p:cond delay="indefinite"/>
                      </p:stCondLst>
                      <p:childTnLst>
                        <p:par>
                          <p:cTn id="212" fill="hold">
                            <p:stCondLst>
                              <p:cond delay="0"/>
                            </p:stCondLst>
                            <p:childTnLst>
                              <p:par>
                                <p:cTn id="213" presetID="53" presetClass="entr" presetSubtype="0" fill="hold" grpId="0" nodeType="clickEffect">
                                  <p:stCondLst>
                                    <p:cond delay="0"/>
                                  </p:stCondLst>
                                  <p:childTnLst>
                                    <p:set>
                                      <p:cBhvr>
                                        <p:cTn id="214" dur="1" fill="hold">
                                          <p:stCondLst>
                                            <p:cond delay="0"/>
                                          </p:stCondLst>
                                        </p:cTn>
                                        <p:tgtEl>
                                          <p:spTgt spid="949295"/>
                                        </p:tgtEl>
                                        <p:attrNameLst>
                                          <p:attrName>style.visibility</p:attrName>
                                        </p:attrNameLst>
                                      </p:cBhvr>
                                      <p:to>
                                        <p:strVal val="visible"/>
                                      </p:to>
                                    </p:set>
                                    <p:anim calcmode="lin" valueType="num">
                                      <p:cBhvr>
                                        <p:cTn id="215" dur="500" fill="hold"/>
                                        <p:tgtEl>
                                          <p:spTgt spid="949295"/>
                                        </p:tgtEl>
                                        <p:attrNameLst>
                                          <p:attrName>ppt_w</p:attrName>
                                        </p:attrNameLst>
                                      </p:cBhvr>
                                      <p:tavLst>
                                        <p:tav tm="0">
                                          <p:val>
                                            <p:fltVal val="0"/>
                                          </p:val>
                                        </p:tav>
                                        <p:tav tm="100000">
                                          <p:val>
                                            <p:strVal val="#ppt_w"/>
                                          </p:val>
                                        </p:tav>
                                      </p:tavLst>
                                    </p:anim>
                                    <p:anim calcmode="lin" valueType="num">
                                      <p:cBhvr>
                                        <p:cTn id="216" dur="500" fill="hold"/>
                                        <p:tgtEl>
                                          <p:spTgt spid="949295"/>
                                        </p:tgtEl>
                                        <p:attrNameLst>
                                          <p:attrName>ppt_h</p:attrName>
                                        </p:attrNameLst>
                                      </p:cBhvr>
                                      <p:tavLst>
                                        <p:tav tm="0">
                                          <p:val>
                                            <p:fltVal val="0"/>
                                          </p:val>
                                        </p:tav>
                                        <p:tav tm="100000">
                                          <p:val>
                                            <p:strVal val="#ppt_h"/>
                                          </p:val>
                                        </p:tav>
                                      </p:tavLst>
                                    </p:anim>
                                    <p:animEffect transition="in" filter="fade">
                                      <p:cBhvr>
                                        <p:cTn id="217" dur="500"/>
                                        <p:tgtEl>
                                          <p:spTgt spid="949295"/>
                                        </p:tgtEl>
                                      </p:cBhvr>
                                    </p:animEffect>
                                  </p:childTnLst>
                                </p:cTn>
                              </p:par>
                              <p:par>
                                <p:cTn id="218" presetID="0" presetClass="path" presetSubtype="0" accel="50000" decel="50000" fill="hold" grpId="1" nodeType="withEffect">
                                  <p:stCondLst>
                                    <p:cond delay="0"/>
                                  </p:stCondLst>
                                  <p:childTnLst>
                                    <p:animMotion origin="layout" path="M 0 0 L -0.04756 0.66666 " pathEditMode="relative" ptsTypes="AA">
                                      <p:cBhvr>
                                        <p:cTn id="219" dur="2000" spd="-100000" fill="hold"/>
                                        <p:tgtEl>
                                          <p:spTgt spid="949295"/>
                                        </p:tgtEl>
                                        <p:attrNameLst>
                                          <p:attrName>ppt_x</p:attrName>
                                          <p:attrName>ppt_y</p:attrName>
                                        </p:attrNameLst>
                                      </p:cBhvr>
                                    </p:animMotion>
                                  </p:childTnLst>
                                </p:cTn>
                              </p:par>
                            </p:childTnLst>
                          </p:cTn>
                        </p:par>
                      </p:childTnLst>
                    </p:cTn>
                  </p:par>
                  <p:par>
                    <p:cTn id="220" fill="hold">
                      <p:stCondLst>
                        <p:cond delay="indefinite"/>
                      </p:stCondLst>
                      <p:childTnLst>
                        <p:par>
                          <p:cTn id="221" fill="hold">
                            <p:stCondLst>
                              <p:cond delay="0"/>
                            </p:stCondLst>
                            <p:childTnLst>
                              <p:par>
                                <p:cTn id="222" presetID="40" presetClass="entr" presetSubtype="0" fill="hold" grpId="0" nodeType="clickEffect">
                                  <p:stCondLst>
                                    <p:cond delay="0"/>
                                  </p:stCondLst>
                                  <p:iterate type="lt">
                                    <p:tmPct val="10000"/>
                                  </p:iterate>
                                  <p:childTnLst>
                                    <p:set>
                                      <p:cBhvr>
                                        <p:cTn id="223" dur="1" fill="hold">
                                          <p:stCondLst>
                                            <p:cond delay="0"/>
                                          </p:stCondLst>
                                        </p:cTn>
                                        <p:tgtEl>
                                          <p:spTgt spid="949297"/>
                                        </p:tgtEl>
                                        <p:attrNameLst>
                                          <p:attrName>style.visibility</p:attrName>
                                        </p:attrNameLst>
                                      </p:cBhvr>
                                      <p:to>
                                        <p:strVal val="visible"/>
                                      </p:to>
                                    </p:set>
                                    <p:animEffect transition="in" filter="fade">
                                      <p:cBhvr>
                                        <p:cTn id="224" dur="1000"/>
                                        <p:tgtEl>
                                          <p:spTgt spid="949297"/>
                                        </p:tgtEl>
                                      </p:cBhvr>
                                    </p:animEffect>
                                    <p:anim calcmode="lin" valueType="num">
                                      <p:cBhvr>
                                        <p:cTn id="225" dur="1000" fill="hold"/>
                                        <p:tgtEl>
                                          <p:spTgt spid="949297"/>
                                        </p:tgtEl>
                                        <p:attrNameLst>
                                          <p:attrName>ppt_x</p:attrName>
                                        </p:attrNameLst>
                                      </p:cBhvr>
                                      <p:tavLst>
                                        <p:tav tm="0">
                                          <p:val>
                                            <p:strVal val="#ppt_x-.1"/>
                                          </p:val>
                                        </p:tav>
                                        <p:tav tm="100000">
                                          <p:val>
                                            <p:strVal val="#ppt_x"/>
                                          </p:val>
                                        </p:tav>
                                      </p:tavLst>
                                    </p:anim>
                                    <p:anim calcmode="lin" valueType="num">
                                      <p:cBhvr>
                                        <p:cTn id="226" dur="1000" fill="hold"/>
                                        <p:tgtEl>
                                          <p:spTgt spid="949297"/>
                                        </p:tgtEl>
                                        <p:attrNameLst>
                                          <p:attrName>ppt_y</p:attrName>
                                        </p:attrNameLst>
                                      </p:cBhvr>
                                      <p:tavLst>
                                        <p:tav tm="0">
                                          <p:val>
                                            <p:strVal val="#ppt_y"/>
                                          </p:val>
                                        </p:tav>
                                        <p:tav tm="100000">
                                          <p:val>
                                            <p:strVal val="#ppt_y"/>
                                          </p:val>
                                        </p:tav>
                                      </p:tavLst>
                                    </p:anim>
                                  </p:childTnLst>
                                </p:cTn>
                              </p:par>
                            </p:childTnLst>
                          </p:cTn>
                        </p:par>
                      </p:childTnLst>
                    </p:cTn>
                  </p:par>
                  <p:par>
                    <p:cTn id="227" fill="hold">
                      <p:stCondLst>
                        <p:cond delay="indefinite"/>
                      </p:stCondLst>
                      <p:childTnLst>
                        <p:par>
                          <p:cTn id="228" fill="hold">
                            <p:stCondLst>
                              <p:cond delay="0"/>
                            </p:stCondLst>
                            <p:childTnLst>
                              <p:par>
                                <p:cTn id="229" presetID="9" presetClass="entr" presetSubtype="0" fill="hold" grpId="0" nodeType="clickEffect">
                                  <p:stCondLst>
                                    <p:cond delay="0"/>
                                  </p:stCondLst>
                                  <p:childTnLst>
                                    <p:set>
                                      <p:cBhvr>
                                        <p:cTn id="230" dur="1" fill="hold">
                                          <p:stCondLst>
                                            <p:cond delay="0"/>
                                          </p:stCondLst>
                                        </p:cTn>
                                        <p:tgtEl>
                                          <p:spTgt spid="949298"/>
                                        </p:tgtEl>
                                        <p:attrNameLst>
                                          <p:attrName>style.visibility</p:attrName>
                                        </p:attrNameLst>
                                      </p:cBhvr>
                                      <p:to>
                                        <p:strVal val="visible"/>
                                      </p:to>
                                    </p:set>
                                    <p:animEffect transition="in" filter="dissolve">
                                      <p:cBhvr>
                                        <p:cTn id="231" dur="500"/>
                                        <p:tgtEl>
                                          <p:spTgt spid="949298"/>
                                        </p:tgtEl>
                                      </p:cBhvr>
                                    </p:animEffect>
                                  </p:childTnLst>
                                </p:cTn>
                              </p:par>
                            </p:childTnLst>
                          </p:cTn>
                        </p:par>
                      </p:childTnLst>
                    </p:cTn>
                  </p:par>
                  <p:par>
                    <p:cTn id="232" fill="hold">
                      <p:stCondLst>
                        <p:cond delay="indefinite"/>
                      </p:stCondLst>
                      <p:childTnLst>
                        <p:par>
                          <p:cTn id="233" fill="hold">
                            <p:stCondLst>
                              <p:cond delay="0"/>
                            </p:stCondLst>
                            <p:childTnLst>
                              <p:par>
                                <p:cTn id="234" presetID="56" presetClass="entr" presetSubtype="0" fill="hold" grpId="0" nodeType="clickEffect">
                                  <p:stCondLst>
                                    <p:cond delay="0"/>
                                  </p:stCondLst>
                                  <p:iterate type="lt">
                                    <p:tmPct val="10000"/>
                                  </p:iterate>
                                  <p:childTnLst>
                                    <p:set>
                                      <p:cBhvr>
                                        <p:cTn id="235" dur="1" fill="hold">
                                          <p:stCondLst>
                                            <p:cond delay="0"/>
                                          </p:stCondLst>
                                        </p:cTn>
                                        <p:tgtEl>
                                          <p:spTgt spid="949299"/>
                                        </p:tgtEl>
                                        <p:attrNameLst>
                                          <p:attrName>style.visibility</p:attrName>
                                        </p:attrNameLst>
                                      </p:cBhvr>
                                      <p:to>
                                        <p:strVal val="visible"/>
                                      </p:to>
                                    </p:set>
                                    <p:anim by="(-#ppt_w*2)" calcmode="lin" valueType="num">
                                      <p:cBhvr rctx="PPT">
                                        <p:cTn id="236" dur="500" autoRev="1" fill="hold">
                                          <p:stCondLst>
                                            <p:cond delay="0"/>
                                          </p:stCondLst>
                                        </p:cTn>
                                        <p:tgtEl>
                                          <p:spTgt spid="949299"/>
                                        </p:tgtEl>
                                        <p:attrNameLst>
                                          <p:attrName>ppt_w</p:attrName>
                                        </p:attrNameLst>
                                      </p:cBhvr>
                                    </p:anim>
                                    <p:anim by="(#ppt_w*0.50)" calcmode="lin" valueType="num">
                                      <p:cBhvr>
                                        <p:cTn id="237" dur="500" decel="50000" autoRev="1" fill="hold">
                                          <p:stCondLst>
                                            <p:cond delay="0"/>
                                          </p:stCondLst>
                                        </p:cTn>
                                        <p:tgtEl>
                                          <p:spTgt spid="949299"/>
                                        </p:tgtEl>
                                        <p:attrNameLst>
                                          <p:attrName>ppt_x</p:attrName>
                                        </p:attrNameLst>
                                      </p:cBhvr>
                                    </p:anim>
                                    <p:anim from="(-#ppt_h/2)" to="(#ppt_y)" calcmode="lin" valueType="num">
                                      <p:cBhvr>
                                        <p:cTn id="238" dur="1000" fill="hold">
                                          <p:stCondLst>
                                            <p:cond delay="0"/>
                                          </p:stCondLst>
                                        </p:cTn>
                                        <p:tgtEl>
                                          <p:spTgt spid="949299"/>
                                        </p:tgtEl>
                                        <p:attrNameLst>
                                          <p:attrName>ppt_y</p:attrName>
                                        </p:attrNameLst>
                                      </p:cBhvr>
                                    </p:anim>
                                    <p:animRot by="21600000">
                                      <p:cBhvr>
                                        <p:cTn id="239" dur="1000" fill="hold">
                                          <p:stCondLst>
                                            <p:cond delay="0"/>
                                          </p:stCondLst>
                                        </p:cTn>
                                        <p:tgtEl>
                                          <p:spTgt spid="949299"/>
                                        </p:tgtEl>
                                        <p:attrNameLst>
                                          <p:attrName>r</p:attrName>
                                        </p:attrNameLst>
                                      </p:cBhvr>
                                    </p:animRot>
                                  </p:childTnLst>
                                </p:cTn>
                              </p:par>
                            </p:childTnLst>
                          </p:cTn>
                        </p:par>
                      </p:childTnLst>
                    </p:cTn>
                  </p:par>
                  <p:par>
                    <p:cTn id="240" fill="hold">
                      <p:stCondLst>
                        <p:cond delay="indefinite"/>
                      </p:stCondLst>
                      <p:childTnLst>
                        <p:par>
                          <p:cTn id="241" fill="hold">
                            <p:stCondLst>
                              <p:cond delay="0"/>
                            </p:stCondLst>
                            <p:childTnLst>
                              <p:par>
                                <p:cTn id="242" presetID="53" presetClass="entr" presetSubtype="0" fill="hold" grpId="0" nodeType="clickEffect">
                                  <p:stCondLst>
                                    <p:cond delay="0"/>
                                  </p:stCondLst>
                                  <p:childTnLst>
                                    <p:set>
                                      <p:cBhvr>
                                        <p:cTn id="243" dur="1" fill="hold">
                                          <p:stCondLst>
                                            <p:cond delay="0"/>
                                          </p:stCondLst>
                                        </p:cTn>
                                        <p:tgtEl>
                                          <p:spTgt spid="949304"/>
                                        </p:tgtEl>
                                        <p:attrNameLst>
                                          <p:attrName>style.visibility</p:attrName>
                                        </p:attrNameLst>
                                      </p:cBhvr>
                                      <p:to>
                                        <p:strVal val="visible"/>
                                      </p:to>
                                    </p:set>
                                    <p:anim calcmode="lin" valueType="num">
                                      <p:cBhvr>
                                        <p:cTn id="244" dur="500" fill="hold"/>
                                        <p:tgtEl>
                                          <p:spTgt spid="949304"/>
                                        </p:tgtEl>
                                        <p:attrNameLst>
                                          <p:attrName>ppt_w</p:attrName>
                                        </p:attrNameLst>
                                      </p:cBhvr>
                                      <p:tavLst>
                                        <p:tav tm="0">
                                          <p:val>
                                            <p:fltVal val="0"/>
                                          </p:val>
                                        </p:tav>
                                        <p:tav tm="100000">
                                          <p:val>
                                            <p:strVal val="#ppt_w"/>
                                          </p:val>
                                        </p:tav>
                                      </p:tavLst>
                                    </p:anim>
                                    <p:anim calcmode="lin" valueType="num">
                                      <p:cBhvr>
                                        <p:cTn id="245" dur="500" fill="hold"/>
                                        <p:tgtEl>
                                          <p:spTgt spid="949304"/>
                                        </p:tgtEl>
                                        <p:attrNameLst>
                                          <p:attrName>ppt_h</p:attrName>
                                        </p:attrNameLst>
                                      </p:cBhvr>
                                      <p:tavLst>
                                        <p:tav tm="0">
                                          <p:val>
                                            <p:fltVal val="0"/>
                                          </p:val>
                                        </p:tav>
                                        <p:tav tm="100000">
                                          <p:val>
                                            <p:strVal val="#ppt_h"/>
                                          </p:val>
                                        </p:tav>
                                      </p:tavLst>
                                    </p:anim>
                                    <p:animEffect transition="in" filter="fade">
                                      <p:cBhvr>
                                        <p:cTn id="246" dur="500"/>
                                        <p:tgtEl>
                                          <p:spTgt spid="949304"/>
                                        </p:tgtEl>
                                      </p:cBhvr>
                                    </p:animEffect>
                                  </p:childTnLst>
                                </p:cTn>
                              </p:par>
                              <p:par>
                                <p:cTn id="247" presetID="0" presetClass="path" presetSubtype="0" accel="50000" decel="50000" fill="hold" grpId="1" nodeType="withEffect">
                                  <p:stCondLst>
                                    <p:cond delay="0"/>
                                  </p:stCondLst>
                                  <p:childTnLst>
                                    <p:animMotion origin="layout" path="M 0 0 L 0.33802 0.36181 " pathEditMode="relative" ptsTypes="AA">
                                      <p:cBhvr>
                                        <p:cTn id="248" dur="2000" fill="hold"/>
                                        <p:tgtEl>
                                          <p:spTgt spid="949304"/>
                                        </p:tgtEl>
                                        <p:attrNameLst>
                                          <p:attrName>ppt_x</p:attrName>
                                          <p:attrName>ppt_y</p:attrName>
                                        </p:attrNameLst>
                                      </p:cBhvr>
                                    </p:animMotion>
                                  </p:childTnLst>
                                </p:cTn>
                              </p:par>
                              <p:par>
                                <p:cTn id="249" presetID="10" presetClass="exit" presetSubtype="0" fill="hold" grpId="0" nodeType="withEffect">
                                  <p:stCondLst>
                                    <p:cond delay="0"/>
                                  </p:stCondLst>
                                  <p:childTnLst>
                                    <p:animEffect transition="out" filter="fade">
                                      <p:cBhvr>
                                        <p:cTn id="250" dur="2000"/>
                                        <p:tgtEl>
                                          <p:spTgt spid="949261"/>
                                        </p:tgtEl>
                                      </p:cBhvr>
                                    </p:animEffect>
                                    <p:set>
                                      <p:cBhvr>
                                        <p:cTn id="251" dur="1" fill="hold">
                                          <p:stCondLst>
                                            <p:cond delay="1999"/>
                                          </p:stCondLst>
                                        </p:cTn>
                                        <p:tgtEl>
                                          <p:spTgt spid="9492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9303" grpId="0" animBg="1"/>
      <p:bldP spid="949275" grpId="0"/>
      <p:bldP spid="949275" grpId="1"/>
      <p:bldP spid="949261" grpId="0"/>
      <p:bldP spid="949264" grpId="0"/>
      <p:bldP spid="949267" grpId="0"/>
      <p:bldP spid="949268" grpId="0"/>
      <p:bldP spid="949270" grpId="0"/>
      <p:bldP spid="949274" grpId="0"/>
      <p:bldP spid="949274" grpId="1"/>
      <p:bldP spid="949276" grpId="0" animBg="1"/>
      <p:bldP spid="949276" grpId="1" animBg="1"/>
      <p:bldP spid="949277" grpId="0" animBg="1"/>
      <p:bldP spid="949277" grpId="1" animBg="1"/>
      <p:bldP spid="949278" grpId="0"/>
      <p:bldP spid="949278" grpId="1"/>
      <p:bldP spid="949279" grpId="0"/>
      <p:bldP spid="949280" grpId="0"/>
      <p:bldP spid="949280" grpId="1"/>
      <p:bldP spid="949280" grpId="2"/>
      <p:bldP spid="949281" grpId="0"/>
      <p:bldP spid="949281" grpId="1"/>
      <p:bldP spid="949285" grpId="0"/>
      <p:bldP spid="949285" grpId="1"/>
      <p:bldP spid="949286" grpId="0" animBg="1"/>
      <p:bldP spid="949286" grpId="1" animBg="1"/>
      <p:bldP spid="949287" grpId="0" animBg="1"/>
      <p:bldP spid="949287" grpId="1" animBg="1"/>
      <p:bldP spid="949288" grpId="0"/>
      <p:bldP spid="949288" grpId="1"/>
      <p:bldP spid="949289" grpId="0"/>
      <p:bldP spid="949290" grpId="0"/>
      <p:bldP spid="949290" grpId="1"/>
      <p:bldP spid="949291" grpId="0"/>
      <p:bldP spid="949292" grpId="0"/>
      <p:bldP spid="949293" grpId="0"/>
      <p:bldP spid="949293" grpId="1"/>
      <p:bldP spid="949294" grpId="0"/>
      <p:bldP spid="949295" grpId="0"/>
      <p:bldP spid="949295" grpId="1"/>
      <p:bldP spid="949297" grpId="0"/>
      <p:bldP spid="949298" grpId="0"/>
      <p:bldP spid="949299" grpId="0"/>
      <p:bldP spid="949300" grpId="0"/>
      <p:bldP spid="949301" grpId="0"/>
      <p:bldP spid="949302" grpId="0"/>
      <p:bldP spid="949304" grpId="0"/>
      <p:bldP spid="949304" grpId="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48482" name="Group 106"/>
          <p:cNvGrpSpPr>
            <a:grpSpLocks/>
          </p:cNvGrpSpPr>
          <p:nvPr/>
        </p:nvGrpSpPr>
        <p:grpSpPr bwMode="auto">
          <a:xfrm>
            <a:off x="3590925" y="3051175"/>
            <a:ext cx="5130800" cy="3443288"/>
            <a:chOff x="2262" y="1922"/>
            <a:chExt cx="3232" cy="2169"/>
          </a:xfrm>
        </p:grpSpPr>
        <p:sp>
          <p:nvSpPr>
            <p:cNvPr id="148510" name="Freeform 48"/>
            <p:cNvSpPr>
              <a:spLocks noChangeAspect="1"/>
            </p:cNvSpPr>
            <p:nvPr/>
          </p:nvSpPr>
          <p:spPr bwMode="auto">
            <a:xfrm>
              <a:off x="3714" y="3077"/>
              <a:ext cx="264" cy="720"/>
            </a:xfrm>
            <a:custGeom>
              <a:avLst/>
              <a:gdLst>
                <a:gd name="T0" fmla="*/ 15 w 176"/>
                <a:gd name="T1" fmla="*/ 0 h 480"/>
                <a:gd name="T2" fmla="*/ 15 w 176"/>
                <a:gd name="T3" fmla="*/ 396 h 480"/>
                <a:gd name="T4" fmla="*/ 36 w 176"/>
                <a:gd name="T5" fmla="*/ 675 h 480"/>
                <a:gd name="T6" fmla="*/ 228 w 176"/>
                <a:gd name="T7" fmla="*/ 669 h 480"/>
                <a:gd name="T8" fmla="*/ 251 w 176"/>
                <a:gd name="T9" fmla="*/ 404 h 480"/>
                <a:gd name="T10" fmla="*/ 249 w 176"/>
                <a:gd name="T11" fmla="*/ 351 h 480"/>
                <a:gd name="T12" fmla="*/ 0 60000 65536"/>
                <a:gd name="T13" fmla="*/ 0 60000 65536"/>
                <a:gd name="T14" fmla="*/ 0 60000 65536"/>
                <a:gd name="T15" fmla="*/ 0 60000 65536"/>
                <a:gd name="T16" fmla="*/ 0 60000 65536"/>
                <a:gd name="T17" fmla="*/ 0 60000 65536"/>
                <a:gd name="T18" fmla="*/ 0 w 176"/>
                <a:gd name="T19" fmla="*/ 0 h 480"/>
                <a:gd name="T20" fmla="*/ 176 w 176"/>
                <a:gd name="T21" fmla="*/ 480 h 480"/>
              </a:gdLst>
              <a:ahLst/>
              <a:cxnLst>
                <a:cxn ang="T12">
                  <a:pos x="T0" y="T1"/>
                </a:cxn>
                <a:cxn ang="T13">
                  <a:pos x="T2" y="T3"/>
                </a:cxn>
                <a:cxn ang="T14">
                  <a:pos x="T4" y="T5"/>
                </a:cxn>
                <a:cxn ang="T15">
                  <a:pos x="T6" y="T7"/>
                </a:cxn>
                <a:cxn ang="T16">
                  <a:pos x="T8" y="T9"/>
                </a:cxn>
                <a:cxn ang="T17">
                  <a:pos x="T10" y="T11"/>
                </a:cxn>
              </a:cxnLst>
              <a:rect l="T18" t="T19" r="T20" b="T21"/>
              <a:pathLst>
                <a:path w="176" h="480">
                  <a:moveTo>
                    <a:pt x="10" y="0"/>
                  </a:moveTo>
                  <a:cubicBezTo>
                    <a:pt x="10" y="44"/>
                    <a:pt x="8" y="189"/>
                    <a:pt x="10" y="264"/>
                  </a:cubicBezTo>
                  <a:cubicBezTo>
                    <a:pt x="12" y="339"/>
                    <a:pt x="0" y="420"/>
                    <a:pt x="24" y="450"/>
                  </a:cubicBezTo>
                  <a:cubicBezTo>
                    <a:pt x="48" y="480"/>
                    <a:pt x="128" y="476"/>
                    <a:pt x="152" y="446"/>
                  </a:cubicBezTo>
                  <a:cubicBezTo>
                    <a:pt x="176" y="416"/>
                    <a:pt x="165" y="304"/>
                    <a:pt x="167" y="269"/>
                  </a:cubicBezTo>
                  <a:cubicBezTo>
                    <a:pt x="169" y="234"/>
                    <a:pt x="166" y="241"/>
                    <a:pt x="166" y="234"/>
                  </a:cubicBezTo>
                </a:path>
              </a:pathLst>
            </a:custGeom>
            <a:noFill/>
            <a:ln w="53975">
              <a:solidFill>
                <a:srgbClr val="C0C0C0"/>
              </a:solidFill>
              <a:round/>
              <a:headEnd/>
              <a:tailEnd/>
            </a:ln>
          </p:spPr>
          <p:txBody>
            <a:bodyPr/>
            <a:lstStyle/>
            <a:p>
              <a:endParaRPr lang="en-US"/>
            </a:p>
          </p:txBody>
        </p:sp>
        <p:grpSp>
          <p:nvGrpSpPr>
            <p:cNvPr id="148511" name="Group 49"/>
            <p:cNvGrpSpPr>
              <a:grpSpLocks noChangeAspect="1"/>
            </p:cNvGrpSpPr>
            <p:nvPr/>
          </p:nvGrpSpPr>
          <p:grpSpPr bwMode="auto">
            <a:xfrm>
              <a:off x="2770" y="2266"/>
              <a:ext cx="1219" cy="1537"/>
              <a:chOff x="3018" y="1101"/>
              <a:chExt cx="812" cy="1024"/>
            </a:xfrm>
          </p:grpSpPr>
          <p:sp>
            <p:nvSpPr>
              <p:cNvPr id="148531" name="Oval 50"/>
              <p:cNvSpPr>
                <a:spLocks noChangeAspect="1" noChangeArrowheads="1"/>
              </p:cNvSpPr>
              <p:nvPr/>
            </p:nvSpPr>
            <p:spPr bwMode="auto">
              <a:xfrm>
                <a:off x="3018" y="1330"/>
                <a:ext cx="468" cy="469"/>
              </a:xfrm>
              <a:prstGeom prst="ellipse">
                <a:avLst/>
              </a:prstGeom>
              <a:noFill/>
              <a:ln w="15875">
                <a:solidFill>
                  <a:schemeClr val="tx1"/>
                </a:solidFill>
                <a:round/>
                <a:headEnd/>
                <a:tailEnd/>
              </a:ln>
            </p:spPr>
            <p:txBody>
              <a:bodyPr wrap="none" anchor="ctr"/>
              <a:lstStyle/>
              <a:p>
                <a:endParaRPr lang="en-US"/>
              </a:p>
            </p:txBody>
          </p:sp>
          <p:sp>
            <p:nvSpPr>
              <p:cNvPr id="148532" name="Freeform 51"/>
              <p:cNvSpPr>
                <a:spLocks noChangeAspect="1"/>
              </p:cNvSpPr>
              <p:nvPr/>
            </p:nvSpPr>
            <p:spPr bwMode="auto">
              <a:xfrm>
                <a:off x="3483" y="1107"/>
                <a:ext cx="347" cy="1018"/>
              </a:xfrm>
              <a:custGeom>
                <a:avLst/>
                <a:gdLst>
                  <a:gd name="T0" fmla="*/ 347 w 924"/>
                  <a:gd name="T1" fmla="*/ 0 h 2714"/>
                  <a:gd name="T2" fmla="*/ 347 w 924"/>
                  <a:gd name="T3" fmla="*/ 947 h 2714"/>
                  <a:gd name="T4" fmla="*/ 345 w 924"/>
                  <a:gd name="T5" fmla="*/ 961 h 2714"/>
                  <a:gd name="T6" fmla="*/ 339 w 924"/>
                  <a:gd name="T7" fmla="*/ 972 h 2714"/>
                  <a:gd name="T8" fmla="*/ 328 w 924"/>
                  <a:gd name="T9" fmla="*/ 987 h 2714"/>
                  <a:gd name="T10" fmla="*/ 318 w 924"/>
                  <a:gd name="T11" fmla="*/ 999 h 2714"/>
                  <a:gd name="T12" fmla="*/ 303 w 924"/>
                  <a:gd name="T13" fmla="*/ 1011 h 2714"/>
                  <a:gd name="T14" fmla="*/ 283 w 924"/>
                  <a:gd name="T15" fmla="*/ 1017 h 2714"/>
                  <a:gd name="T16" fmla="*/ 258 w 924"/>
                  <a:gd name="T17" fmla="*/ 1018 h 2714"/>
                  <a:gd name="T18" fmla="*/ 230 w 924"/>
                  <a:gd name="T19" fmla="*/ 1018 h 2714"/>
                  <a:gd name="T20" fmla="*/ 208 w 924"/>
                  <a:gd name="T21" fmla="*/ 1016 h 2714"/>
                  <a:gd name="T22" fmla="*/ 194 w 924"/>
                  <a:gd name="T23" fmla="*/ 1008 h 2714"/>
                  <a:gd name="T24" fmla="*/ 177 w 924"/>
                  <a:gd name="T25" fmla="*/ 995 h 2714"/>
                  <a:gd name="T26" fmla="*/ 166 w 924"/>
                  <a:gd name="T27" fmla="*/ 978 h 2714"/>
                  <a:gd name="T28" fmla="*/ 159 w 924"/>
                  <a:gd name="T29" fmla="*/ 963 h 2714"/>
                  <a:gd name="T30" fmla="*/ 159 w 924"/>
                  <a:gd name="T31" fmla="*/ 517 h 2714"/>
                  <a:gd name="T32" fmla="*/ 158 w 924"/>
                  <a:gd name="T33" fmla="*/ 509 h 2714"/>
                  <a:gd name="T34" fmla="*/ 155 w 924"/>
                  <a:gd name="T35" fmla="*/ 504 h 2714"/>
                  <a:gd name="T36" fmla="*/ 152 w 924"/>
                  <a:gd name="T37" fmla="*/ 495 h 2714"/>
                  <a:gd name="T38" fmla="*/ 147 w 924"/>
                  <a:gd name="T39" fmla="*/ 485 h 2714"/>
                  <a:gd name="T40" fmla="*/ 140 w 924"/>
                  <a:gd name="T41" fmla="*/ 477 h 2714"/>
                  <a:gd name="T42" fmla="*/ 131 w 924"/>
                  <a:gd name="T43" fmla="*/ 468 h 2714"/>
                  <a:gd name="T44" fmla="*/ 119 w 924"/>
                  <a:gd name="T45" fmla="*/ 463 h 2714"/>
                  <a:gd name="T46" fmla="*/ 105 w 924"/>
                  <a:gd name="T47" fmla="*/ 461 h 2714"/>
                  <a:gd name="T48" fmla="*/ 87 w 924"/>
                  <a:gd name="T49" fmla="*/ 459 h 2714"/>
                  <a:gd name="T50" fmla="*/ 65 w 924"/>
                  <a:gd name="T51" fmla="*/ 461 h 2714"/>
                  <a:gd name="T52" fmla="*/ 46 w 924"/>
                  <a:gd name="T53" fmla="*/ 463 h 2714"/>
                  <a:gd name="T54" fmla="*/ 35 w 924"/>
                  <a:gd name="T55" fmla="*/ 474 h 2714"/>
                  <a:gd name="T56" fmla="*/ 28 w 924"/>
                  <a:gd name="T57" fmla="*/ 485 h 2714"/>
                  <a:gd name="T58" fmla="*/ 13 w 924"/>
                  <a:gd name="T59" fmla="*/ 493 h 2714"/>
                  <a:gd name="T60" fmla="*/ 0 w 924"/>
                  <a:gd name="T61" fmla="*/ 497 h 27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24"/>
                  <a:gd name="T94" fmla="*/ 0 h 2714"/>
                  <a:gd name="T95" fmla="*/ 924 w 924"/>
                  <a:gd name="T96" fmla="*/ 2714 h 27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24" h="2714">
                    <a:moveTo>
                      <a:pt x="924" y="0"/>
                    </a:moveTo>
                    <a:lnTo>
                      <a:pt x="924" y="2524"/>
                    </a:lnTo>
                    <a:lnTo>
                      <a:pt x="918" y="2561"/>
                    </a:lnTo>
                    <a:lnTo>
                      <a:pt x="904" y="2592"/>
                    </a:lnTo>
                    <a:lnTo>
                      <a:pt x="874" y="2632"/>
                    </a:lnTo>
                    <a:lnTo>
                      <a:pt x="847" y="2663"/>
                    </a:lnTo>
                    <a:lnTo>
                      <a:pt x="808" y="2695"/>
                    </a:lnTo>
                    <a:lnTo>
                      <a:pt x="753" y="2711"/>
                    </a:lnTo>
                    <a:lnTo>
                      <a:pt x="687" y="2714"/>
                    </a:lnTo>
                    <a:lnTo>
                      <a:pt x="612" y="2714"/>
                    </a:lnTo>
                    <a:lnTo>
                      <a:pt x="555" y="2708"/>
                    </a:lnTo>
                    <a:lnTo>
                      <a:pt x="516" y="2687"/>
                    </a:lnTo>
                    <a:lnTo>
                      <a:pt x="472" y="2652"/>
                    </a:lnTo>
                    <a:lnTo>
                      <a:pt x="442" y="2608"/>
                    </a:lnTo>
                    <a:lnTo>
                      <a:pt x="424" y="2568"/>
                    </a:lnTo>
                    <a:lnTo>
                      <a:pt x="424" y="1378"/>
                    </a:lnTo>
                    <a:lnTo>
                      <a:pt x="421" y="1357"/>
                    </a:lnTo>
                    <a:lnTo>
                      <a:pt x="412" y="1343"/>
                    </a:lnTo>
                    <a:lnTo>
                      <a:pt x="404" y="1320"/>
                    </a:lnTo>
                    <a:lnTo>
                      <a:pt x="391" y="1294"/>
                    </a:lnTo>
                    <a:lnTo>
                      <a:pt x="372" y="1272"/>
                    </a:lnTo>
                    <a:lnTo>
                      <a:pt x="348" y="1248"/>
                    </a:lnTo>
                    <a:lnTo>
                      <a:pt x="316" y="1235"/>
                    </a:lnTo>
                    <a:lnTo>
                      <a:pt x="280" y="1228"/>
                    </a:lnTo>
                    <a:lnTo>
                      <a:pt x="231" y="1225"/>
                    </a:lnTo>
                    <a:lnTo>
                      <a:pt x="172" y="1228"/>
                    </a:lnTo>
                    <a:lnTo>
                      <a:pt x="123" y="1235"/>
                    </a:lnTo>
                    <a:lnTo>
                      <a:pt x="94" y="1264"/>
                    </a:lnTo>
                    <a:lnTo>
                      <a:pt x="75" y="1292"/>
                    </a:lnTo>
                    <a:lnTo>
                      <a:pt x="34" y="1315"/>
                    </a:lnTo>
                    <a:lnTo>
                      <a:pt x="0" y="1324"/>
                    </a:lnTo>
                  </a:path>
                </a:pathLst>
              </a:custGeom>
              <a:noFill/>
              <a:ln w="15875">
                <a:solidFill>
                  <a:schemeClr val="tx1"/>
                </a:solidFill>
                <a:round/>
                <a:headEnd/>
                <a:tailEnd/>
              </a:ln>
            </p:spPr>
            <p:txBody>
              <a:bodyPr/>
              <a:lstStyle/>
              <a:p>
                <a:endParaRPr lang="en-US"/>
              </a:p>
            </p:txBody>
          </p:sp>
          <p:sp>
            <p:nvSpPr>
              <p:cNvPr id="148533" name="Freeform 52"/>
              <p:cNvSpPr>
                <a:spLocks noChangeAspect="1"/>
              </p:cNvSpPr>
              <p:nvPr/>
            </p:nvSpPr>
            <p:spPr bwMode="auto">
              <a:xfrm>
                <a:off x="3481" y="1106"/>
                <a:ext cx="316" cy="989"/>
              </a:xfrm>
              <a:custGeom>
                <a:avLst/>
                <a:gdLst>
                  <a:gd name="T0" fmla="*/ 316 w 843"/>
                  <a:gd name="T1" fmla="*/ 0 h 2638"/>
                  <a:gd name="T2" fmla="*/ 316 w 843"/>
                  <a:gd name="T3" fmla="*/ 956 h 2638"/>
                  <a:gd name="T4" fmla="*/ 313 w 843"/>
                  <a:gd name="T5" fmla="*/ 967 h 2638"/>
                  <a:gd name="T6" fmla="*/ 303 w 843"/>
                  <a:gd name="T7" fmla="*/ 979 h 2638"/>
                  <a:gd name="T8" fmla="*/ 290 w 843"/>
                  <a:gd name="T9" fmla="*/ 984 h 2638"/>
                  <a:gd name="T10" fmla="*/ 275 w 843"/>
                  <a:gd name="T11" fmla="*/ 987 h 2638"/>
                  <a:gd name="T12" fmla="*/ 261 w 843"/>
                  <a:gd name="T13" fmla="*/ 989 h 2638"/>
                  <a:gd name="T14" fmla="*/ 237 w 843"/>
                  <a:gd name="T15" fmla="*/ 988 h 2638"/>
                  <a:gd name="T16" fmla="*/ 220 w 843"/>
                  <a:gd name="T17" fmla="*/ 987 h 2638"/>
                  <a:gd name="T18" fmla="*/ 205 w 843"/>
                  <a:gd name="T19" fmla="*/ 978 h 2638"/>
                  <a:gd name="T20" fmla="*/ 197 w 843"/>
                  <a:gd name="T21" fmla="*/ 969 h 2638"/>
                  <a:gd name="T22" fmla="*/ 194 w 843"/>
                  <a:gd name="T23" fmla="*/ 956 h 2638"/>
                  <a:gd name="T24" fmla="*/ 194 w 843"/>
                  <a:gd name="T25" fmla="*/ 511 h 2638"/>
                  <a:gd name="T26" fmla="*/ 193 w 843"/>
                  <a:gd name="T27" fmla="*/ 497 h 2638"/>
                  <a:gd name="T28" fmla="*/ 190 w 843"/>
                  <a:gd name="T29" fmla="*/ 486 h 2638"/>
                  <a:gd name="T30" fmla="*/ 183 w 843"/>
                  <a:gd name="T31" fmla="*/ 474 h 2638"/>
                  <a:gd name="T32" fmla="*/ 176 w 843"/>
                  <a:gd name="T33" fmla="*/ 464 h 2638"/>
                  <a:gd name="T34" fmla="*/ 166 w 843"/>
                  <a:gd name="T35" fmla="*/ 451 h 2638"/>
                  <a:gd name="T36" fmla="*/ 154 w 843"/>
                  <a:gd name="T37" fmla="*/ 441 h 2638"/>
                  <a:gd name="T38" fmla="*/ 132 w 843"/>
                  <a:gd name="T39" fmla="*/ 434 h 2638"/>
                  <a:gd name="T40" fmla="*/ 109 w 843"/>
                  <a:gd name="T41" fmla="*/ 430 h 2638"/>
                  <a:gd name="T42" fmla="*/ 79 w 843"/>
                  <a:gd name="T43" fmla="*/ 430 h 2638"/>
                  <a:gd name="T44" fmla="*/ 54 w 843"/>
                  <a:gd name="T45" fmla="*/ 429 h 2638"/>
                  <a:gd name="T46" fmla="*/ 40 w 843"/>
                  <a:gd name="T47" fmla="*/ 427 h 2638"/>
                  <a:gd name="T48" fmla="*/ 24 w 843"/>
                  <a:gd name="T49" fmla="*/ 419 h 2638"/>
                  <a:gd name="T50" fmla="*/ 5 w 843"/>
                  <a:gd name="T51" fmla="*/ 414 h 2638"/>
                  <a:gd name="T52" fmla="*/ 0 w 843"/>
                  <a:gd name="T53" fmla="*/ 409 h 26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43"/>
                  <a:gd name="T82" fmla="*/ 0 h 2638"/>
                  <a:gd name="T83" fmla="*/ 843 w 843"/>
                  <a:gd name="T84" fmla="*/ 2638 h 26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43" h="2638">
                    <a:moveTo>
                      <a:pt x="843" y="0"/>
                    </a:moveTo>
                    <a:lnTo>
                      <a:pt x="843" y="2550"/>
                    </a:lnTo>
                    <a:lnTo>
                      <a:pt x="835" y="2578"/>
                    </a:lnTo>
                    <a:lnTo>
                      <a:pt x="809" y="2612"/>
                    </a:lnTo>
                    <a:lnTo>
                      <a:pt x="773" y="2624"/>
                    </a:lnTo>
                    <a:lnTo>
                      <a:pt x="734" y="2633"/>
                    </a:lnTo>
                    <a:lnTo>
                      <a:pt x="695" y="2638"/>
                    </a:lnTo>
                    <a:lnTo>
                      <a:pt x="632" y="2636"/>
                    </a:lnTo>
                    <a:lnTo>
                      <a:pt x="587" y="2632"/>
                    </a:lnTo>
                    <a:lnTo>
                      <a:pt x="548" y="2608"/>
                    </a:lnTo>
                    <a:lnTo>
                      <a:pt x="526" y="2584"/>
                    </a:lnTo>
                    <a:lnTo>
                      <a:pt x="518" y="2551"/>
                    </a:lnTo>
                    <a:lnTo>
                      <a:pt x="517" y="1364"/>
                    </a:lnTo>
                    <a:lnTo>
                      <a:pt x="514" y="1327"/>
                    </a:lnTo>
                    <a:lnTo>
                      <a:pt x="506" y="1297"/>
                    </a:lnTo>
                    <a:lnTo>
                      <a:pt x="488" y="1265"/>
                    </a:lnTo>
                    <a:lnTo>
                      <a:pt x="470" y="1238"/>
                    </a:lnTo>
                    <a:lnTo>
                      <a:pt x="443" y="1202"/>
                    </a:lnTo>
                    <a:lnTo>
                      <a:pt x="410" y="1175"/>
                    </a:lnTo>
                    <a:lnTo>
                      <a:pt x="353" y="1158"/>
                    </a:lnTo>
                    <a:lnTo>
                      <a:pt x="290" y="1148"/>
                    </a:lnTo>
                    <a:lnTo>
                      <a:pt x="212" y="1147"/>
                    </a:lnTo>
                    <a:lnTo>
                      <a:pt x="145" y="1145"/>
                    </a:lnTo>
                    <a:lnTo>
                      <a:pt x="107" y="1138"/>
                    </a:lnTo>
                    <a:lnTo>
                      <a:pt x="65" y="1118"/>
                    </a:lnTo>
                    <a:lnTo>
                      <a:pt x="14" y="1105"/>
                    </a:lnTo>
                    <a:lnTo>
                      <a:pt x="0" y="1092"/>
                    </a:lnTo>
                  </a:path>
                </a:pathLst>
              </a:custGeom>
              <a:noFill/>
              <a:ln w="15875">
                <a:solidFill>
                  <a:schemeClr val="tx1"/>
                </a:solidFill>
                <a:round/>
                <a:headEnd/>
                <a:tailEnd/>
              </a:ln>
            </p:spPr>
            <p:txBody>
              <a:bodyPr/>
              <a:lstStyle/>
              <a:p>
                <a:endParaRPr lang="en-US"/>
              </a:p>
            </p:txBody>
          </p:sp>
          <p:sp>
            <p:nvSpPr>
              <p:cNvPr id="148534" name="Freeform 53"/>
              <p:cNvSpPr>
                <a:spLocks noChangeAspect="1"/>
              </p:cNvSpPr>
              <p:nvPr/>
            </p:nvSpPr>
            <p:spPr bwMode="auto">
              <a:xfrm>
                <a:off x="3474" y="1517"/>
                <a:ext cx="20" cy="87"/>
              </a:xfrm>
              <a:custGeom>
                <a:avLst/>
                <a:gdLst>
                  <a:gd name="T0" fmla="*/ 0 w 42"/>
                  <a:gd name="T1" fmla="*/ 0 h 230"/>
                  <a:gd name="T2" fmla="*/ 18 w 42"/>
                  <a:gd name="T3" fmla="*/ 6 h 230"/>
                  <a:gd name="T4" fmla="*/ 20 w 42"/>
                  <a:gd name="T5" fmla="*/ 82 h 230"/>
                  <a:gd name="T6" fmla="*/ 3 w 42"/>
                  <a:gd name="T7" fmla="*/ 87 h 230"/>
                  <a:gd name="T8" fmla="*/ 0 w 42"/>
                  <a:gd name="T9" fmla="*/ 0 h 230"/>
                  <a:gd name="T10" fmla="*/ 0 60000 65536"/>
                  <a:gd name="T11" fmla="*/ 0 60000 65536"/>
                  <a:gd name="T12" fmla="*/ 0 60000 65536"/>
                  <a:gd name="T13" fmla="*/ 0 60000 65536"/>
                  <a:gd name="T14" fmla="*/ 0 60000 65536"/>
                  <a:gd name="T15" fmla="*/ 0 w 42"/>
                  <a:gd name="T16" fmla="*/ 0 h 230"/>
                  <a:gd name="T17" fmla="*/ 42 w 42"/>
                  <a:gd name="T18" fmla="*/ 230 h 230"/>
                </a:gdLst>
                <a:ahLst/>
                <a:cxnLst>
                  <a:cxn ang="T10">
                    <a:pos x="T0" y="T1"/>
                  </a:cxn>
                  <a:cxn ang="T11">
                    <a:pos x="T2" y="T3"/>
                  </a:cxn>
                  <a:cxn ang="T12">
                    <a:pos x="T4" y="T5"/>
                  </a:cxn>
                  <a:cxn ang="T13">
                    <a:pos x="T6" y="T7"/>
                  </a:cxn>
                  <a:cxn ang="T14">
                    <a:pos x="T8" y="T9"/>
                  </a:cxn>
                </a:cxnLst>
                <a:rect l="T15" t="T16" r="T17" b="T18"/>
                <a:pathLst>
                  <a:path w="42" h="230">
                    <a:moveTo>
                      <a:pt x="0" y="0"/>
                    </a:moveTo>
                    <a:lnTo>
                      <a:pt x="37" y="17"/>
                    </a:lnTo>
                    <a:lnTo>
                      <a:pt x="42" y="216"/>
                    </a:lnTo>
                    <a:lnTo>
                      <a:pt x="7" y="230"/>
                    </a:lnTo>
                    <a:lnTo>
                      <a:pt x="0" y="0"/>
                    </a:lnTo>
                    <a:close/>
                  </a:path>
                </a:pathLst>
              </a:custGeom>
              <a:solidFill>
                <a:schemeClr val="bg1"/>
              </a:solidFill>
              <a:ln w="9525">
                <a:noFill/>
                <a:round/>
                <a:headEnd/>
                <a:tailEnd/>
              </a:ln>
            </p:spPr>
            <p:txBody>
              <a:bodyPr/>
              <a:lstStyle/>
              <a:p>
                <a:endParaRPr lang="en-US"/>
              </a:p>
            </p:txBody>
          </p:sp>
          <p:sp>
            <p:nvSpPr>
              <p:cNvPr id="148535" name="Oval 54"/>
              <p:cNvSpPr>
                <a:spLocks noChangeAspect="1" noChangeArrowheads="1"/>
              </p:cNvSpPr>
              <p:nvPr/>
            </p:nvSpPr>
            <p:spPr bwMode="auto">
              <a:xfrm>
                <a:off x="3796" y="1101"/>
                <a:ext cx="34" cy="13"/>
              </a:xfrm>
              <a:prstGeom prst="ellipse">
                <a:avLst/>
              </a:prstGeom>
              <a:noFill/>
              <a:ln w="15875">
                <a:solidFill>
                  <a:schemeClr val="tx1"/>
                </a:solidFill>
                <a:round/>
                <a:headEnd/>
                <a:tailEnd/>
              </a:ln>
            </p:spPr>
            <p:txBody>
              <a:bodyPr wrap="none" anchor="ctr"/>
              <a:lstStyle/>
              <a:p>
                <a:endParaRPr lang="en-US"/>
              </a:p>
            </p:txBody>
          </p:sp>
        </p:grpSp>
        <p:sp>
          <p:nvSpPr>
            <p:cNvPr id="148512" name="Line 55"/>
            <p:cNvSpPr>
              <a:spLocks noChangeAspect="1" noChangeShapeType="1"/>
            </p:cNvSpPr>
            <p:nvPr/>
          </p:nvSpPr>
          <p:spPr bwMode="auto">
            <a:xfrm>
              <a:off x="4010" y="3423"/>
              <a:ext cx="235" cy="0"/>
            </a:xfrm>
            <a:prstGeom prst="line">
              <a:avLst/>
            </a:prstGeom>
            <a:noFill/>
            <a:ln w="9525">
              <a:solidFill>
                <a:schemeClr val="tx1"/>
              </a:solidFill>
              <a:round/>
              <a:headEnd/>
              <a:tailEnd/>
            </a:ln>
          </p:spPr>
          <p:txBody>
            <a:bodyPr/>
            <a:lstStyle/>
            <a:p>
              <a:endParaRPr lang="en-US"/>
            </a:p>
          </p:txBody>
        </p:sp>
        <p:sp>
          <p:nvSpPr>
            <p:cNvPr id="148513" name="Text Box 56">
              <a:hlinkClick r:id="" action="ppaction://noaction"/>
            </p:cNvPr>
            <p:cNvSpPr txBox="1">
              <a:spLocks noChangeAspect="1" noChangeArrowheads="1"/>
            </p:cNvSpPr>
            <p:nvPr/>
          </p:nvSpPr>
          <p:spPr bwMode="auto">
            <a:xfrm>
              <a:off x="4140" y="3165"/>
              <a:ext cx="533" cy="173"/>
            </a:xfrm>
            <a:prstGeom prst="rect">
              <a:avLst/>
            </a:prstGeom>
            <a:noFill/>
            <a:ln w="9525">
              <a:noFill/>
              <a:miter lim="800000"/>
              <a:headEnd/>
              <a:tailEnd/>
            </a:ln>
          </p:spPr>
          <p:txBody>
            <a:bodyPr wrap="none">
              <a:spAutoFit/>
            </a:bodyPr>
            <a:lstStyle/>
            <a:p>
              <a:pPr algn="l"/>
              <a:r>
                <a:rPr lang="en-US" b="1"/>
                <a:t>X mm Hg</a:t>
              </a:r>
            </a:p>
          </p:txBody>
        </p:sp>
        <p:sp>
          <p:nvSpPr>
            <p:cNvPr id="148514" name="Line 57"/>
            <p:cNvSpPr>
              <a:spLocks noChangeAspect="1" noChangeShapeType="1"/>
            </p:cNvSpPr>
            <p:nvPr/>
          </p:nvSpPr>
          <p:spPr bwMode="auto">
            <a:xfrm>
              <a:off x="3794" y="3078"/>
              <a:ext cx="438" cy="0"/>
            </a:xfrm>
            <a:prstGeom prst="line">
              <a:avLst/>
            </a:prstGeom>
            <a:noFill/>
            <a:ln w="9525">
              <a:solidFill>
                <a:schemeClr val="tx1"/>
              </a:solidFill>
              <a:round/>
              <a:headEnd/>
              <a:tailEnd/>
            </a:ln>
          </p:spPr>
          <p:txBody>
            <a:bodyPr/>
            <a:lstStyle/>
            <a:p>
              <a:endParaRPr lang="en-US"/>
            </a:p>
          </p:txBody>
        </p:sp>
        <p:sp>
          <p:nvSpPr>
            <p:cNvPr id="148515" name="Line 58"/>
            <p:cNvSpPr>
              <a:spLocks noChangeAspect="1" noChangeShapeType="1"/>
            </p:cNvSpPr>
            <p:nvPr/>
          </p:nvSpPr>
          <p:spPr bwMode="auto">
            <a:xfrm>
              <a:off x="4121" y="3081"/>
              <a:ext cx="0" cy="342"/>
            </a:xfrm>
            <a:prstGeom prst="line">
              <a:avLst/>
            </a:prstGeom>
            <a:noFill/>
            <a:ln w="9525">
              <a:solidFill>
                <a:schemeClr val="tx1"/>
              </a:solidFill>
              <a:round/>
              <a:headEnd type="triangle" w="sm" len="sm"/>
              <a:tailEnd type="triangle" w="sm" len="sm"/>
            </a:ln>
          </p:spPr>
          <p:txBody>
            <a:bodyPr/>
            <a:lstStyle/>
            <a:p>
              <a:endParaRPr lang="en-US"/>
            </a:p>
          </p:txBody>
        </p:sp>
        <p:sp>
          <p:nvSpPr>
            <p:cNvPr id="148516" name="Text Box 59"/>
            <p:cNvSpPr txBox="1">
              <a:spLocks noChangeAspect="1" noChangeArrowheads="1"/>
            </p:cNvSpPr>
            <p:nvPr/>
          </p:nvSpPr>
          <p:spPr bwMode="auto">
            <a:xfrm>
              <a:off x="3687" y="1966"/>
              <a:ext cx="552" cy="173"/>
            </a:xfrm>
            <a:prstGeom prst="rect">
              <a:avLst/>
            </a:prstGeom>
            <a:noFill/>
            <a:ln w="9525">
              <a:noFill/>
              <a:miter lim="800000"/>
              <a:headEnd/>
              <a:tailEnd/>
            </a:ln>
          </p:spPr>
          <p:txBody>
            <a:bodyPr wrap="none">
              <a:spAutoFit/>
            </a:bodyPr>
            <a:lstStyle/>
            <a:p>
              <a:pPr algn="l"/>
              <a:r>
                <a:rPr lang="en-US" b="1"/>
                <a:t>112.8 kPa</a:t>
              </a:r>
            </a:p>
          </p:txBody>
        </p:sp>
        <p:sp>
          <p:nvSpPr>
            <p:cNvPr id="148517" name="Text Box 60"/>
            <p:cNvSpPr txBox="1">
              <a:spLocks noChangeAspect="1" noChangeArrowheads="1"/>
            </p:cNvSpPr>
            <p:nvPr/>
          </p:nvSpPr>
          <p:spPr bwMode="auto">
            <a:xfrm>
              <a:off x="2868" y="2868"/>
              <a:ext cx="499" cy="173"/>
            </a:xfrm>
            <a:prstGeom prst="rect">
              <a:avLst/>
            </a:prstGeom>
            <a:noFill/>
            <a:ln w="9525">
              <a:noFill/>
              <a:miter lim="800000"/>
              <a:headEnd/>
              <a:tailEnd/>
            </a:ln>
          </p:spPr>
          <p:txBody>
            <a:bodyPr wrap="none">
              <a:spAutoFit/>
            </a:bodyPr>
            <a:lstStyle/>
            <a:p>
              <a:pPr algn="l"/>
              <a:r>
                <a:rPr lang="en-US" b="1"/>
                <a:t>0.78 atm</a:t>
              </a:r>
            </a:p>
          </p:txBody>
        </p:sp>
        <p:sp>
          <p:nvSpPr>
            <p:cNvPr id="148518" name="Text Box 61"/>
            <p:cNvSpPr txBox="1">
              <a:spLocks noChangeAspect="1" noChangeArrowheads="1"/>
            </p:cNvSpPr>
            <p:nvPr/>
          </p:nvSpPr>
          <p:spPr bwMode="auto">
            <a:xfrm>
              <a:off x="4182" y="1922"/>
              <a:ext cx="627" cy="173"/>
            </a:xfrm>
            <a:prstGeom prst="rect">
              <a:avLst/>
            </a:prstGeom>
            <a:noFill/>
            <a:ln w="9525">
              <a:noFill/>
              <a:miter lim="800000"/>
              <a:headEnd/>
              <a:tailEnd/>
            </a:ln>
          </p:spPr>
          <p:txBody>
            <a:bodyPr wrap="none">
              <a:spAutoFit/>
            </a:bodyPr>
            <a:lstStyle/>
            <a:p>
              <a:pPr algn="l"/>
              <a:r>
                <a:rPr lang="en-US" b="1"/>
                <a:t>760 mm Hg</a:t>
              </a:r>
            </a:p>
          </p:txBody>
        </p:sp>
        <p:grpSp>
          <p:nvGrpSpPr>
            <p:cNvPr id="148519" name="Group 62"/>
            <p:cNvGrpSpPr>
              <a:grpSpLocks noChangeAspect="1"/>
            </p:cNvGrpSpPr>
            <p:nvPr/>
          </p:nvGrpSpPr>
          <p:grpSpPr bwMode="auto">
            <a:xfrm>
              <a:off x="4226" y="1931"/>
              <a:ext cx="544" cy="287"/>
              <a:chOff x="1426" y="268"/>
              <a:chExt cx="296" cy="191"/>
            </a:xfrm>
          </p:grpSpPr>
          <p:sp>
            <p:nvSpPr>
              <p:cNvPr id="148529" name="AutoShape 63"/>
              <p:cNvSpPr>
                <a:spLocks noChangeAspect="1" noChangeArrowheads="1"/>
              </p:cNvSpPr>
              <p:nvPr/>
            </p:nvSpPr>
            <p:spPr bwMode="auto">
              <a:xfrm>
                <a:off x="1426" y="268"/>
                <a:ext cx="296" cy="191"/>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148530" name="Line 64"/>
              <p:cNvSpPr>
                <a:spLocks noChangeAspect="1" noChangeShapeType="1"/>
              </p:cNvSpPr>
              <p:nvPr/>
            </p:nvSpPr>
            <p:spPr bwMode="auto">
              <a:xfrm>
                <a:off x="1436" y="365"/>
                <a:ext cx="279" cy="0"/>
              </a:xfrm>
              <a:prstGeom prst="line">
                <a:avLst/>
              </a:prstGeom>
              <a:noFill/>
              <a:ln w="9525">
                <a:solidFill>
                  <a:schemeClr val="tx1"/>
                </a:solidFill>
                <a:round/>
                <a:headEnd/>
                <a:tailEnd/>
              </a:ln>
            </p:spPr>
            <p:txBody>
              <a:bodyPr/>
              <a:lstStyle/>
              <a:p>
                <a:endParaRPr lang="en-US"/>
              </a:p>
            </p:txBody>
          </p:sp>
        </p:grpSp>
        <p:sp>
          <p:nvSpPr>
            <p:cNvPr id="148520" name="Text Box 65"/>
            <p:cNvSpPr txBox="1">
              <a:spLocks noChangeAspect="1" noChangeArrowheads="1"/>
            </p:cNvSpPr>
            <p:nvPr/>
          </p:nvSpPr>
          <p:spPr bwMode="auto">
            <a:xfrm>
              <a:off x="4206" y="2054"/>
              <a:ext cx="552" cy="173"/>
            </a:xfrm>
            <a:prstGeom prst="rect">
              <a:avLst/>
            </a:prstGeom>
            <a:noFill/>
            <a:ln w="9525">
              <a:noFill/>
              <a:miter lim="800000"/>
              <a:headEnd/>
              <a:tailEnd/>
            </a:ln>
          </p:spPr>
          <p:txBody>
            <a:bodyPr wrap="none">
              <a:spAutoFit/>
            </a:bodyPr>
            <a:lstStyle/>
            <a:p>
              <a:pPr algn="l"/>
              <a:r>
                <a:rPr lang="en-US" b="1"/>
                <a:t>101.3 kPa</a:t>
              </a:r>
            </a:p>
          </p:txBody>
        </p:sp>
        <p:sp>
          <p:nvSpPr>
            <p:cNvPr id="148521" name="Text Box 66"/>
            <p:cNvSpPr txBox="1">
              <a:spLocks noChangeAspect="1" noChangeArrowheads="1"/>
            </p:cNvSpPr>
            <p:nvPr/>
          </p:nvSpPr>
          <p:spPr bwMode="auto">
            <a:xfrm>
              <a:off x="4757" y="1990"/>
              <a:ext cx="737" cy="172"/>
            </a:xfrm>
            <a:prstGeom prst="rect">
              <a:avLst/>
            </a:prstGeom>
            <a:noFill/>
            <a:ln w="9525">
              <a:noFill/>
              <a:miter lim="800000"/>
              <a:headEnd/>
              <a:tailEnd/>
            </a:ln>
          </p:spPr>
          <p:txBody>
            <a:bodyPr wrap="none">
              <a:spAutoFit/>
            </a:bodyPr>
            <a:lstStyle/>
            <a:p>
              <a:pPr algn="l"/>
              <a:r>
                <a:rPr lang="en-US" b="1"/>
                <a:t>=  </a:t>
              </a:r>
              <a:r>
                <a:rPr lang="en-US" b="1">
                  <a:solidFill>
                    <a:srgbClr val="FF0000"/>
                  </a:solidFill>
                </a:rPr>
                <a:t>846 mm Hg</a:t>
              </a:r>
            </a:p>
          </p:txBody>
        </p:sp>
        <p:sp>
          <p:nvSpPr>
            <p:cNvPr id="148522" name="Rectangle 67"/>
            <p:cNvSpPr>
              <a:spLocks noChangeAspect="1" noChangeArrowheads="1"/>
            </p:cNvSpPr>
            <p:nvPr/>
          </p:nvSpPr>
          <p:spPr bwMode="auto">
            <a:xfrm>
              <a:off x="2262" y="3828"/>
              <a:ext cx="498" cy="173"/>
            </a:xfrm>
            <a:prstGeom prst="rect">
              <a:avLst/>
            </a:prstGeom>
            <a:noFill/>
            <a:ln w="9525">
              <a:noFill/>
              <a:miter lim="800000"/>
              <a:headEnd/>
              <a:tailEnd/>
            </a:ln>
          </p:spPr>
          <p:txBody>
            <a:bodyPr wrap="none">
              <a:spAutoFit/>
            </a:bodyPr>
            <a:lstStyle/>
            <a:p>
              <a:pPr algn="l"/>
              <a:r>
                <a:rPr lang="en-US" b="1"/>
                <a:t>0.78 atm</a:t>
              </a:r>
            </a:p>
          </p:txBody>
        </p:sp>
        <p:sp>
          <p:nvSpPr>
            <p:cNvPr id="148523" name="Text Box 68"/>
            <p:cNvSpPr txBox="1">
              <a:spLocks noChangeAspect="1" noChangeArrowheads="1"/>
            </p:cNvSpPr>
            <p:nvPr/>
          </p:nvSpPr>
          <p:spPr bwMode="auto">
            <a:xfrm>
              <a:off x="2676" y="3774"/>
              <a:ext cx="628" cy="173"/>
            </a:xfrm>
            <a:prstGeom prst="rect">
              <a:avLst/>
            </a:prstGeom>
            <a:noFill/>
            <a:ln w="9525">
              <a:noFill/>
              <a:miter lim="800000"/>
              <a:headEnd/>
              <a:tailEnd/>
            </a:ln>
          </p:spPr>
          <p:txBody>
            <a:bodyPr wrap="none">
              <a:spAutoFit/>
            </a:bodyPr>
            <a:lstStyle/>
            <a:p>
              <a:pPr algn="l"/>
              <a:r>
                <a:rPr lang="en-US" b="1"/>
                <a:t>760 mm Hg</a:t>
              </a:r>
            </a:p>
          </p:txBody>
        </p:sp>
        <p:grpSp>
          <p:nvGrpSpPr>
            <p:cNvPr id="148524" name="Group 69"/>
            <p:cNvGrpSpPr>
              <a:grpSpLocks noChangeAspect="1"/>
            </p:cNvGrpSpPr>
            <p:nvPr/>
          </p:nvGrpSpPr>
          <p:grpSpPr bwMode="auto">
            <a:xfrm>
              <a:off x="2714" y="3789"/>
              <a:ext cx="545" cy="287"/>
              <a:chOff x="1426" y="268"/>
              <a:chExt cx="296" cy="191"/>
            </a:xfrm>
          </p:grpSpPr>
          <p:sp>
            <p:nvSpPr>
              <p:cNvPr id="148527" name="AutoShape 70"/>
              <p:cNvSpPr>
                <a:spLocks noChangeAspect="1" noChangeArrowheads="1"/>
              </p:cNvSpPr>
              <p:nvPr/>
            </p:nvSpPr>
            <p:spPr bwMode="auto">
              <a:xfrm>
                <a:off x="1426" y="268"/>
                <a:ext cx="296" cy="191"/>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148528" name="Line 71"/>
              <p:cNvSpPr>
                <a:spLocks noChangeAspect="1" noChangeShapeType="1"/>
              </p:cNvSpPr>
              <p:nvPr/>
            </p:nvSpPr>
            <p:spPr bwMode="auto">
              <a:xfrm>
                <a:off x="1436" y="365"/>
                <a:ext cx="279" cy="0"/>
              </a:xfrm>
              <a:prstGeom prst="line">
                <a:avLst/>
              </a:prstGeom>
              <a:noFill/>
              <a:ln w="9525">
                <a:solidFill>
                  <a:schemeClr val="tx1"/>
                </a:solidFill>
                <a:round/>
                <a:headEnd/>
                <a:tailEnd/>
              </a:ln>
            </p:spPr>
            <p:txBody>
              <a:bodyPr/>
              <a:lstStyle/>
              <a:p>
                <a:endParaRPr lang="en-US"/>
              </a:p>
            </p:txBody>
          </p:sp>
        </p:grpSp>
        <p:sp>
          <p:nvSpPr>
            <p:cNvPr id="148525" name="Text Box 72"/>
            <p:cNvSpPr txBox="1">
              <a:spLocks noChangeAspect="1" noChangeArrowheads="1"/>
            </p:cNvSpPr>
            <p:nvPr/>
          </p:nvSpPr>
          <p:spPr bwMode="auto">
            <a:xfrm>
              <a:off x="2802" y="3918"/>
              <a:ext cx="367" cy="173"/>
            </a:xfrm>
            <a:prstGeom prst="rect">
              <a:avLst/>
            </a:prstGeom>
            <a:noFill/>
            <a:ln w="9525">
              <a:noFill/>
              <a:miter lim="800000"/>
              <a:headEnd/>
              <a:tailEnd/>
            </a:ln>
          </p:spPr>
          <p:txBody>
            <a:bodyPr wrap="none">
              <a:spAutoFit/>
            </a:bodyPr>
            <a:lstStyle/>
            <a:p>
              <a:pPr algn="l"/>
              <a:r>
                <a:rPr lang="en-US" b="1"/>
                <a:t>1 atm</a:t>
              </a:r>
            </a:p>
          </p:txBody>
        </p:sp>
        <p:sp>
          <p:nvSpPr>
            <p:cNvPr id="148526" name="Text Box 73"/>
            <p:cNvSpPr txBox="1">
              <a:spLocks noChangeAspect="1" noChangeArrowheads="1"/>
            </p:cNvSpPr>
            <p:nvPr/>
          </p:nvSpPr>
          <p:spPr bwMode="auto">
            <a:xfrm>
              <a:off x="3260" y="3848"/>
              <a:ext cx="737" cy="172"/>
            </a:xfrm>
            <a:prstGeom prst="rect">
              <a:avLst/>
            </a:prstGeom>
            <a:noFill/>
            <a:ln w="9525">
              <a:noFill/>
              <a:miter lim="800000"/>
              <a:headEnd/>
              <a:tailEnd/>
            </a:ln>
          </p:spPr>
          <p:txBody>
            <a:bodyPr wrap="none">
              <a:spAutoFit/>
            </a:bodyPr>
            <a:lstStyle/>
            <a:p>
              <a:pPr algn="l"/>
              <a:r>
                <a:rPr lang="en-US" b="1"/>
                <a:t>=  </a:t>
              </a:r>
              <a:r>
                <a:rPr lang="en-US" b="1">
                  <a:solidFill>
                    <a:srgbClr val="FF0000"/>
                  </a:solidFill>
                </a:rPr>
                <a:t>593 mm Hg</a:t>
              </a:r>
            </a:p>
          </p:txBody>
        </p:sp>
      </p:grpSp>
      <p:sp>
        <p:nvSpPr>
          <p:cNvPr id="148483" name="Text Box 83"/>
          <p:cNvSpPr txBox="1">
            <a:spLocks noChangeAspect="1" noChangeArrowheads="1"/>
          </p:cNvSpPr>
          <p:nvPr/>
        </p:nvSpPr>
        <p:spPr bwMode="auto">
          <a:xfrm>
            <a:off x="352425" y="131763"/>
            <a:ext cx="733425" cy="412750"/>
          </a:xfrm>
          <a:prstGeom prst="rect">
            <a:avLst/>
          </a:prstGeom>
          <a:noFill/>
          <a:ln w="9525">
            <a:noFill/>
            <a:miter lim="800000"/>
            <a:headEnd/>
            <a:tailEnd/>
          </a:ln>
        </p:spPr>
        <p:txBody>
          <a:bodyPr wrap="none"/>
          <a:lstStyle/>
          <a:p>
            <a:pPr algn="l"/>
            <a:r>
              <a:rPr lang="en-US" b="1">
                <a:solidFill>
                  <a:srgbClr val="FF0000"/>
                </a:solidFill>
              </a:rPr>
              <a:t>KEY</a:t>
            </a:r>
          </a:p>
        </p:txBody>
      </p:sp>
      <p:grpSp>
        <p:nvGrpSpPr>
          <p:cNvPr id="148484" name="Group 111"/>
          <p:cNvGrpSpPr>
            <a:grpSpLocks/>
          </p:cNvGrpSpPr>
          <p:nvPr/>
        </p:nvGrpSpPr>
        <p:grpSpPr bwMode="auto">
          <a:xfrm>
            <a:off x="314325" y="452438"/>
            <a:ext cx="3675063" cy="3341687"/>
            <a:chOff x="198" y="285"/>
            <a:chExt cx="2315" cy="2105"/>
          </a:xfrm>
        </p:grpSpPr>
        <p:sp>
          <p:nvSpPr>
            <p:cNvPr id="148488" name="Freeform 85"/>
            <p:cNvSpPr>
              <a:spLocks noChangeAspect="1"/>
            </p:cNvSpPr>
            <p:nvPr/>
          </p:nvSpPr>
          <p:spPr bwMode="auto">
            <a:xfrm>
              <a:off x="1467" y="1518"/>
              <a:ext cx="264" cy="560"/>
            </a:xfrm>
            <a:custGeom>
              <a:avLst/>
              <a:gdLst>
                <a:gd name="T0" fmla="*/ 9 w 176"/>
                <a:gd name="T1" fmla="*/ 0 h 373"/>
                <a:gd name="T2" fmla="*/ 9 w 176"/>
                <a:gd name="T3" fmla="*/ 240 h 373"/>
                <a:gd name="T4" fmla="*/ 36 w 176"/>
                <a:gd name="T5" fmla="*/ 515 h 373"/>
                <a:gd name="T6" fmla="*/ 228 w 176"/>
                <a:gd name="T7" fmla="*/ 509 h 373"/>
                <a:gd name="T8" fmla="*/ 251 w 176"/>
                <a:gd name="T9" fmla="*/ 243 h 373"/>
                <a:gd name="T10" fmla="*/ 251 w 176"/>
                <a:gd name="T11" fmla="*/ 0 h 373"/>
                <a:gd name="T12" fmla="*/ 0 60000 65536"/>
                <a:gd name="T13" fmla="*/ 0 60000 65536"/>
                <a:gd name="T14" fmla="*/ 0 60000 65536"/>
                <a:gd name="T15" fmla="*/ 0 60000 65536"/>
                <a:gd name="T16" fmla="*/ 0 60000 65536"/>
                <a:gd name="T17" fmla="*/ 0 60000 65536"/>
                <a:gd name="T18" fmla="*/ 0 w 176"/>
                <a:gd name="T19" fmla="*/ 0 h 373"/>
                <a:gd name="T20" fmla="*/ 176 w 176"/>
                <a:gd name="T21" fmla="*/ 373 h 373"/>
              </a:gdLst>
              <a:ahLst/>
              <a:cxnLst>
                <a:cxn ang="T12">
                  <a:pos x="T0" y="T1"/>
                </a:cxn>
                <a:cxn ang="T13">
                  <a:pos x="T2" y="T3"/>
                </a:cxn>
                <a:cxn ang="T14">
                  <a:pos x="T4" y="T5"/>
                </a:cxn>
                <a:cxn ang="T15">
                  <a:pos x="T6" y="T7"/>
                </a:cxn>
                <a:cxn ang="T16">
                  <a:pos x="T8" y="T9"/>
                </a:cxn>
                <a:cxn ang="T17">
                  <a:pos x="T10" y="T11"/>
                </a:cxn>
              </a:cxnLst>
              <a:rect l="T18" t="T19" r="T20" b="T21"/>
              <a:pathLst>
                <a:path w="176" h="373">
                  <a:moveTo>
                    <a:pt x="6" y="0"/>
                  </a:moveTo>
                  <a:cubicBezTo>
                    <a:pt x="6" y="27"/>
                    <a:pt x="3" y="103"/>
                    <a:pt x="6" y="160"/>
                  </a:cubicBezTo>
                  <a:cubicBezTo>
                    <a:pt x="9" y="217"/>
                    <a:pt x="0" y="313"/>
                    <a:pt x="24" y="343"/>
                  </a:cubicBezTo>
                  <a:cubicBezTo>
                    <a:pt x="48" y="373"/>
                    <a:pt x="128" y="369"/>
                    <a:pt x="152" y="339"/>
                  </a:cubicBezTo>
                  <a:cubicBezTo>
                    <a:pt x="176" y="309"/>
                    <a:pt x="165" y="218"/>
                    <a:pt x="167" y="162"/>
                  </a:cubicBezTo>
                  <a:cubicBezTo>
                    <a:pt x="169" y="106"/>
                    <a:pt x="167" y="34"/>
                    <a:pt x="167" y="0"/>
                  </a:cubicBezTo>
                </a:path>
              </a:pathLst>
            </a:custGeom>
            <a:noFill/>
            <a:ln w="53975">
              <a:solidFill>
                <a:srgbClr val="C0C0C0"/>
              </a:solidFill>
              <a:round/>
              <a:headEnd/>
              <a:tailEnd/>
            </a:ln>
          </p:spPr>
          <p:txBody>
            <a:bodyPr/>
            <a:lstStyle/>
            <a:p>
              <a:endParaRPr lang="en-US"/>
            </a:p>
          </p:txBody>
        </p:sp>
        <p:grpSp>
          <p:nvGrpSpPr>
            <p:cNvPr id="148489" name="Group 86"/>
            <p:cNvGrpSpPr>
              <a:grpSpLocks noChangeAspect="1"/>
            </p:cNvGrpSpPr>
            <p:nvPr/>
          </p:nvGrpSpPr>
          <p:grpSpPr bwMode="auto">
            <a:xfrm>
              <a:off x="518" y="545"/>
              <a:ext cx="1219" cy="1536"/>
              <a:chOff x="3018" y="1101"/>
              <a:chExt cx="812" cy="1024"/>
            </a:xfrm>
          </p:grpSpPr>
          <p:sp>
            <p:nvSpPr>
              <p:cNvPr id="148505" name="Oval 87"/>
              <p:cNvSpPr>
                <a:spLocks noChangeAspect="1" noChangeArrowheads="1"/>
              </p:cNvSpPr>
              <p:nvPr/>
            </p:nvSpPr>
            <p:spPr bwMode="auto">
              <a:xfrm>
                <a:off x="3018" y="1330"/>
                <a:ext cx="468" cy="469"/>
              </a:xfrm>
              <a:prstGeom prst="ellipse">
                <a:avLst/>
              </a:prstGeom>
              <a:noFill/>
              <a:ln w="15875">
                <a:solidFill>
                  <a:schemeClr val="tx1"/>
                </a:solidFill>
                <a:round/>
                <a:headEnd/>
                <a:tailEnd/>
              </a:ln>
            </p:spPr>
            <p:txBody>
              <a:bodyPr wrap="none" anchor="ctr"/>
              <a:lstStyle/>
              <a:p>
                <a:endParaRPr lang="en-US"/>
              </a:p>
            </p:txBody>
          </p:sp>
          <p:sp>
            <p:nvSpPr>
              <p:cNvPr id="148506" name="Freeform 88"/>
              <p:cNvSpPr>
                <a:spLocks noChangeAspect="1"/>
              </p:cNvSpPr>
              <p:nvPr/>
            </p:nvSpPr>
            <p:spPr bwMode="auto">
              <a:xfrm>
                <a:off x="3483" y="1107"/>
                <a:ext cx="347" cy="1018"/>
              </a:xfrm>
              <a:custGeom>
                <a:avLst/>
                <a:gdLst>
                  <a:gd name="T0" fmla="*/ 347 w 924"/>
                  <a:gd name="T1" fmla="*/ 0 h 2714"/>
                  <a:gd name="T2" fmla="*/ 347 w 924"/>
                  <a:gd name="T3" fmla="*/ 947 h 2714"/>
                  <a:gd name="T4" fmla="*/ 345 w 924"/>
                  <a:gd name="T5" fmla="*/ 961 h 2714"/>
                  <a:gd name="T6" fmla="*/ 339 w 924"/>
                  <a:gd name="T7" fmla="*/ 972 h 2714"/>
                  <a:gd name="T8" fmla="*/ 328 w 924"/>
                  <a:gd name="T9" fmla="*/ 987 h 2714"/>
                  <a:gd name="T10" fmla="*/ 318 w 924"/>
                  <a:gd name="T11" fmla="*/ 999 h 2714"/>
                  <a:gd name="T12" fmla="*/ 303 w 924"/>
                  <a:gd name="T13" fmla="*/ 1011 h 2714"/>
                  <a:gd name="T14" fmla="*/ 283 w 924"/>
                  <a:gd name="T15" fmla="*/ 1017 h 2714"/>
                  <a:gd name="T16" fmla="*/ 258 w 924"/>
                  <a:gd name="T17" fmla="*/ 1018 h 2714"/>
                  <a:gd name="T18" fmla="*/ 230 w 924"/>
                  <a:gd name="T19" fmla="*/ 1018 h 2714"/>
                  <a:gd name="T20" fmla="*/ 208 w 924"/>
                  <a:gd name="T21" fmla="*/ 1016 h 2714"/>
                  <a:gd name="T22" fmla="*/ 194 w 924"/>
                  <a:gd name="T23" fmla="*/ 1008 h 2714"/>
                  <a:gd name="T24" fmla="*/ 177 w 924"/>
                  <a:gd name="T25" fmla="*/ 995 h 2714"/>
                  <a:gd name="T26" fmla="*/ 166 w 924"/>
                  <a:gd name="T27" fmla="*/ 978 h 2714"/>
                  <a:gd name="T28" fmla="*/ 159 w 924"/>
                  <a:gd name="T29" fmla="*/ 963 h 2714"/>
                  <a:gd name="T30" fmla="*/ 159 w 924"/>
                  <a:gd name="T31" fmla="*/ 517 h 2714"/>
                  <a:gd name="T32" fmla="*/ 158 w 924"/>
                  <a:gd name="T33" fmla="*/ 509 h 2714"/>
                  <a:gd name="T34" fmla="*/ 155 w 924"/>
                  <a:gd name="T35" fmla="*/ 504 h 2714"/>
                  <a:gd name="T36" fmla="*/ 152 w 924"/>
                  <a:gd name="T37" fmla="*/ 495 h 2714"/>
                  <a:gd name="T38" fmla="*/ 147 w 924"/>
                  <a:gd name="T39" fmla="*/ 485 h 2714"/>
                  <a:gd name="T40" fmla="*/ 140 w 924"/>
                  <a:gd name="T41" fmla="*/ 477 h 2714"/>
                  <a:gd name="T42" fmla="*/ 131 w 924"/>
                  <a:gd name="T43" fmla="*/ 468 h 2714"/>
                  <a:gd name="T44" fmla="*/ 119 w 924"/>
                  <a:gd name="T45" fmla="*/ 463 h 2714"/>
                  <a:gd name="T46" fmla="*/ 105 w 924"/>
                  <a:gd name="T47" fmla="*/ 461 h 2714"/>
                  <a:gd name="T48" fmla="*/ 87 w 924"/>
                  <a:gd name="T49" fmla="*/ 459 h 2714"/>
                  <a:gd name="T50" fmla="*/ 65 w 924"/>
                  <a:gd name="T51" fmla="*/ 461 h 2714"/>
                  <a:gd name="T52" fmla="*/ 46 w 924"/>
                  <a:gd name="T53" fmla="*/ 463 h 2714"/>
                  <a:gd name="T54" fmla="*/ 35 w 924"/>
                  <a:gd name="T55" fmla="*/ 474 h 2714"/>
                  <a:gd name="T56" fmla="*/ 28 w 924"/>
                  <a:gd name="T57" fmla="*/ 485 h 2714"/>
                  <a:gd name="T58" fmla="*/ 13 w 924"/>
                  <a:gd name="T59" fmla="*/ 493 h 2714"/>
                  <a:gd name="T60" fmla="*/ 0 w 924"/>
                  <a:gd name="T61" fmla="*/ 497 h 27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24"/>
                  <a:gd name="T94" fmla="*/ 0 h 2714"/>
                  <a:gd name="T95" fmla="*/ 924 w 924"/>
                  <a:gd name="T96" fmla="*/ 2714 h 27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24" h="2714">
                    <a:moveTo>
                      <a:pt x="924" y="0"/>
                    </a:moveTo>
                    <a:lnTo>
                      <a:pt x="924" y="2524"/>
                    </a:lnTo>
                    <a:lnTo>
                      <a:pt x="918" y="2561"/>
                    </a:lnTo>
                    <a:lnTo>
                      <a:pt x="904" y="2592"/>
                    </a:lnTo>
                    <a:lnTo>
                      <a:pt x="874" y="2632"/>
                    </a:lnTo>
                    <a:lnTo>
                      <a:pt x="847" y="2663"/>
                    </a:lnTo>
                    <a:lnTo>
                      <a:pt x="808" y="2695"/>
                    </a:lnTo>
                    <a:lnTo>
                      <a:pt x="753" y="2711"/>
                    </a:lnTo>
                    <a:lnTo>
                      <a:pt x="687" y="2714"/>
                    </a:lnTo>
                    <a:lnTo>
                      <a:pt x="612" y="2714"/>
                    </a:lnTo>
                    <a:lnTo>
                      <a:pt x="555" y="2708"/>
                    </a:lnTo>
                    <a:lnTo>
                      <a:pt x="516" y="2687"/>
                    </a:lnTo>
                    <a:lnTo>
                      <a:pt x="472" y="2652"/>
                    </a:lnTo>
                    <a:lnTo>
                      <a:pt x="442" y="2608"/>
                    </a:lnTo>
                    <a:lnTo>
                      <a:pt x="424" y="2568"/>
                    </a:lnTo>
                    <a:lnTo>
                      <a:pt x="424" y="1378"/>
                    </a:lnTo>
                    <a:lnTo>
                      <a:pt x="421" y="1357"/>
                    </a:lnTo>
                    <a:lnTo>
                      <a:pt x="412" y="1343"/>
                    </a:lnTo>
                    <a:lnTo>
                      <a:pt x="404" y="1320"/>
                    </a:lnTo>
                    <a:lnTo>
                      <a:pt x="391" y="1294"/>
                    </a:lnTo>
                    <a:lnTo>
                      <a:pt x="372" y="1272"/>
                    </a:lnTo>
                    <a:lnTo>
                      <a:pt x="348" y="1248"/>
                    </a:lnTo>
                    <a:lnTo>
                      <a:pt x="316" y="1235"/>
                    </a:lnTo>
                    <a:lnTo>
                      <a:pt x="280" y="1228"/>
                    </a:lnTo>
                    <a:lnTo>
                      <a:pt x="231" y="1225"/>
                    </a:lnTo>
                    <a:lnTo>
                      <a:pt x="172" y="1228"/>
                    </a:lnTo>
                    <a:lnTo>
                      <a:pt x="123" y="1235"/>
                    </a:lnTo>
                    <a:lnTo>
                      <a:pt x="94" y="1264"/>
                    </a:lnTo>
                    <a:lnTo>
                      <a:pt x="75" y="1292"/>
                    </a:lnTo>
                    <a:lnTo>
                      <a:pt x="34" y="1315"/>
                    </a:lnTo>
                    <a:lnTo>
                      <a:pt x="0" y="1324"/>
                    </a:lnTo>
                  </a:path>
                </a:pathLst>
              </a:custGeom>
              <a:noFill/>
              <a:ln w="15875">
                <a:solidFill>
                  <a:schemeClr val="tx1"/>
                </a:solidFill>
                <a:round/>
                <a:headEnd/>
                <a:tailEnd/>
              </a:ln>
            </p:spPr>
            <p:txBody>
              <a:bodyPr/>
              <a:lstStyle/>
              <a:p>
                <a:endParaRPr lang="en-US"/>
              </a:p>
            </p:txBody>
          </p:sp>
          <p:sp>
            <p:nvSpPr>
              <p:cNvPr id="148507" name="Freeform 89"/>
              <p:cNvSpPr>
                <a:spLocks noChangeAspect="1"/>
              </p:cNvSpPr>
              <p:nvPr/>
            </p:nvSpPr>
            <p:spPr bwMode="auto">
              <a:xfrm>
                <a:off x="3481" y="1106"/>
                <a:ext cx="316" cy="989"/>
              </a:xfrm>
              <a:custGeom>
                <a:avLst/>
                <a:gdLst>
                  <a:gd name="T0" fmla="*/ 316 w 843"/>
                  <a:gd name="T1" fmla="*/ 0 h 2638"/>
                  <a:gd name="T2" fmla="*/ 316 w 843"/>
                  <a:gd name="T3" fmla="*/ 956 h 2638"/>
                  <a:gd name="T4" fmla="*/ 313 w 843"/>
                  <a:gd name="T5" fmla="*/ 967 h 2638"/>
                  <a:gd name="T6" fmla="*/ 303 w 843"/>
                  <a:gd name="T7" fmla="*/ 979 h 2638"/>
                  <a:gd name="T8" fmla="*/ 290 w 843"/>
                  <a:gd name="T9" fmla="*/ 984 h 2638"/>
                  <a:gd name="T10" fmla="*/ 275 w 843"/>
                  <a:gd name="T11" fmla="*/ 987 h 2638"/>
                  <a:gd name="T12" fmla="*/ 261 w 843"/>
                  <a:gd name="T13" fmla="*/ 989 h 2638"/>
                  <a:gd name="T14" fmla="*/ 237 w 843"/>
                  <a:gd name="T15" fmla="*/ 988 h 2638"/>
                  <a:gd name="T16" fmla="*/ 220 w 843"/>
                  <a:gd name="T17" fmla="*/ 987 h 2638"/>
                  <a:gd name="T18" fmla="*/ 205 w 843"/>
                  <a:gd name="T19" fmla="*/ 978 h 2638"/>
                  <a:gd name="T20" fmla="*/ 197 w 843"/>
                  <a:gd name="T21" fmla="*/ 969 h 2638"/>
                  <a:gd name="T22" fmla="*/ 194 w 843"/>
                  <a:gd name="T23" fmla="*/ 956 h 2638"/>
                  <a:gd name="T24" fmla="*/ 194 w 843"/>
                  <a:gd name="T25" fmla="*/ 511 h 2638"/>
                  <a:gd name="T26" fmla="*/ 193 w 843"/>
                  <a:gd name="T27" fmla="*/ 497 h 2638"/>
                  <a:gd name="T28" fmla="*/ 190 w 843"/>
                  <a:gd name="T29" fmla="*/ 486 h 2638"/>
                  <a:gd name="T30" fmla="*/ 183 w 843"/>
                  <a:gd name="T31" fmla="*/ 474 h 2638"/>
                  <a:gd name="T32" fmla="*/ 176 w 843"/>
                  <a:gd name="T33" fmla="*/ 464 h 2638"/>
                  <a:gd name="T34" fmla="*/ 166 w 843"/>
                  <a:gd name="T35" fmla="*/ 451 h 2638"/>
                  <a:gd name="T36" fmla="*/ 154 w 843"/>
                  <a:gd name="T37" fmla="*/ 441 h 2638"/>
                  <a:gd name="T38" fmla="*/ 132 w 843"/>
                  <a:gd name="T39" fmla="*/ 434 h 2638"/>
                  <a:gd name="T40" fmla="*/ 109 w 843"/>
                  <a:gd name="T41" fmla="*/ 430 h 2638"/>
                  <a:gd name="T42" fmla="*/ 79 w 843"/>
                  <a:gd name="T43" fmla="*/ 430 h 2638"/>
                  <a:gd name="T44" fmla="*/ 54 w 843"/>
                  <a:gd name="T45" fmla="*/ 429 h 2638"/>
                  <a:gd name="T46" fmla="*/ 40 w 843"/>
                  <a:gd name="T47" fmla="*/ 427 h 2638"/>
                  <a:gd name="T48" fmla="*/ 24 w 843"/>
                  <a:gd name="T49" fmla="*/ 419 h 2638"/>
                  <a:gd name="T50" fmla="*/ 5 w 843"/>
                  <a:gd name="T51" fmla="*/ 414 h 2638"/>
                  <a:gd name="T52" fmla="*/ 0 w 843"/>
                  <a:gd name="T53" fmla="*/ 409 h 26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43"/>
                  <a:gd name="T82" fmla="*/ 0 h 2638"/>
                  <a:gd name="T83" fmla="*/ 843 w 843"/>
                  <a:gd name="T84" fmla="*/ 2638 h 26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43" h="2638">
                    <a:moveTo>
                      <a:pt x="843" y="0"/>
                    </a:moveTo>
                    <a:lnTo>
                      <a:pt x="843" y="2550"/>
                    </a:lnTo>
                    <a:lnTo>
                      <a:pt x="835" y="2578"/>
                    </a:lnTo>
                    <a:lnTo>
                      <a:pt x="809" y="2612"/>
                    </a:lnTo>
                    <a:lnTo>
                      <a:pt x="773" y="2624"/>
                    </a:lnTo>
                    <a:lnTo>
                      <a:pt x="734" y="2633"/>
                    </a:lnTo>
                    <a:lnTo>
                      <a:pt x="695" y="2638"/>
                    </a:lnTo>
                    <a:lnTo>
                      <a:pt x="632" y="2636"/>
                    </a:lnTo>
                    <a:lnTo>
                      <a:pt x="587" y="2632"/>
                    </a:lnTo>
                    <a:lnTo>
                      <a:pt x="548" y="2608"/>
                    </a:lnTo>
                    <a:lnTo>
                      <a:pt x="526" y="2584"/>
                    </a:lnTo>
                    <a:lnTo>
                      <a:pt x="518" y="2551"/>
                    </a:lnTo>
                    <a:lnTo>
                      <a:pt x="517" y="1364"/>
                    </a:lnTo>
                    <a:lnTo>
                      <a:pt x="514" y="1327"/>
                    </a:lnTo>
                    <a:lnTo>
                      <a:pt x="506" y="1297"/>
                    </a:lnTo>
                    <a:lnTo>
                      <a:pt x="488" y="1265"/>
                    </a:lnTo>
                    <a:lnTo>
                      <a:pt x="470" y="1238"/>
                    </a:lnTo>
                    <a:lnTo>
                      <a:pt x="443" y="1202"/>
                    </a:lnTo>
                    <a:lnTo>
                      <a:pt x="410" y="1175"/>
                    </a:lnTo>
                    <a:lnTo>
                      <a:pt x="353" y="1158"/>
                    </a:lnTo>
                    <a:lnTo>
                      <a:pt x="290" y="1148"/>
                    </a:lnTo>
                    <a:lnTo>
                      <a:pt x="212" y="1147"/>
                    </a:lnTo>
                    <a:lnTo>
                      <a:pt x="145" y="1145"/>
                    </a:lnTo>
                    <a:lnTo>
                      <a:pt x="107" y="1138"/>
                    </a:lnTo>
                    <a:lnTo>
                      <a:pt x="65" y="1118"/>
                    </a:lnTo>
                    <a:lnTo>
                      <a:pt x="14" y="1105"/>
                    </a:lnTo>
                    <a:lnTo>
                      <a:pt x="0" y="1092"/>
                    </a:lnTo>
                  </a:path>
                </a:pathLst>
              </a:custGeom>
              <a:noFill/>
              <a:ln w="15875">
                <a:solidFill>
                  <a:schemeClr val="tx1"/>
                </a:solidFill>
                <a:round/>
                <a:headEnd/>
                <a:tailEnd/>
              </a:ln>
            </p:spPr>
            <p:txBody>
              <a:bodyPr/>
              <a:lstStyle/>
              <a:p>
                <a:endParaRPr lang="en-US"/>
              </a:p>
            </p:txBody>
          </p:sp>
          <p:sp>
            <p:nvSpPr>
              <p:cNvPr id="148508" name="Freeform 90"/>
              <p:cNvSpPr>
                <a:spLocks noChangeAspect="1"/>
              </p:cNvSpPr>
              <p:nvPr/>
            </p:nvSpPr>
            <p:spPr bwMode="auto">
              <a:xfrm>
                <a:off x="3474" y="1517"/>
                <a:ext cx="20" cy="87"/>
              </a:xfrm>
              <a:custGeom>
                <a:avLst/>
                <a:gdLst>
                  <a:gd name="T0" fmla="*/ 0 w 42"/>
                  <a:gd name="T1" fmla="*/ 0 h 230"/>
                  <a:gd name="T2" fmla="*/ 18 w 42"/>
                  <a:gd name="T3" fmla="*/ 6 h 230"/>
                  <a:gd name="T4" fmla="*/ 20 w 42"/>
                  <a:gd name="T5" fmla="*/ 82 h 230"/>
                  <a:gd name="T6" fmla="*/ 3 w 42"/>
                  <a:gd name="T7" fmla="*/ 87 h 230"/>
                  <a:gd name="T8" fmla="*/ 0 w 42"/>
                  <a:gd name="T9" fmla="*/ 0 h 230"/>
                  <a:gd name="T10" fmla="*/ 0 60000 65536"/>
                  <a:gd name="T11" fmla="*/ 0 60000 65536"/>
                  <a:gd name="T12" fmla="*/ 0 60000 65536"/>
                  <a:gd name="T13" fmla="*/ 0 60000 65536"/>
                  <a:gd name="T14" fmla="*/ 0 60000 65536"/>
                  <a:gd name="T15" fmla="*/ 0 w 42"/>
                  <a:gd name="T16" fmla="*/ 0 h 230"/>
                  <a:gd name="T17" fmla="*/ 42 w 42"/>
                  <a:gd name="T18" fmla="*/ 230 h 230"/>
                </a:gdLst>
                <a:ahLst/>
                <a:cxnLst>
                  <a:cxn ang="T10">
                    <a:pos x="T0" y="T1"/>
                  </a:cxn>
                  <a:cxn ang="T11">
                    <a:pos x="T2" y="T3"/>
                  </a:cxn>
                  <a:cxn ang="T12">
                    <a:pos x="T4" y="T5"/>
                  </a:cxn>
                  <a:cxn ang="T13">
                    <a:pos x="T6" y="T7"/>
                  </a:cxn>
                  <a:cxn ang="T14">
                    <a:pos x="T8" y="T9"/>
                  </a:cxn>
                </a:cxnLst>
                <a:rect l="T15" t="T16" r="T17" b="T18"/>
                <a:pathLst>
                  <a:path w="42" h="230">
                    <a:moveTo>
                      <a:pt x="0" y="0"/>
                    </a:moveTo>
                    <a:lnTo>
                      <a:pt x="37" y="17"/>
                    </a:lnTo>
                    <a:lnTo>
                      <a:pt x="42" y="216"/>
                    </a:lnTo>
                    <a:lnTo>
                      <a:pt x="7" y="230"/>
                    </a:lnTo>
                    <a:lnTo>
                      <a:pt x="0" y="0"/>
                    </a:lnTo>
                    <a:close/>
                  </a:path>
                </a:pathLst>
              </a:custGeom>
              <a:solidFill>
                <a:schemeClr val="bg1"/>
              </a:solidFill>
              <a:ln w="9525">
                <a:noFill/>
                <a:round/>
                <a:headEnd/>
                <a:tailEnd/>
              </a:ln>
            </p:spPr>
            <p:txBody>
              <a:bodyPr/>
              <a:lstStyle/>
              <a:p>
                <a:endParaRPr lang="en-US"/>
              </a:p>
            </p:txBody>
          </p:sp>
          <p:sp>
            <p:nvSpPr>
              <p:cNvPr id="148509" name="Oval 91"/>
              <p:cNvSpPr>
                <a:spLocks noChangeAspect="1" noChangeArrowheads="1"/>
              </p:cNvSpPr>
              <p:nvPr/>
            </p:nvSpPr>
            <p:spPr bwMode="auto">
              <a:xfrm>
                <a:off x="3796" y="1101"/>
                <a:ext cx="34" cy="13"/>
              </a:xfrm>
              <a:prstGeom prst="ellipse">
                <a:avLst/>
              </a:prstGeom>
              <a:noFill/>
              <a:ln w="15875">
                <a:solidFill>
                  <a:schemeClr val="tx1"/>
                </a:solidFill>
                <a:round/>
                <a:headEnd/>
                <a:tailEnd/>
              </a:ln>
            </p:spPr>
            <p:txBody>
              <a:bodyPr wrap="none" anchor="ctr"/>
              <a:lstStyle/>
              <a:p>
                <a:endParaRPr lang="en-US"/>
              </a:p>
            </p:txBody>
          </p:sp>
        </p:grpSp>
        <p:sp>
          <p:nvSpPr>
            <p:cNvPr id="148490" name="Line 92"/>
            <p:cNvSpPr>
              <a:spLocks noChangeAspect="1" noChangeShapeType="1"/>
            </p:cNvSpPr>
            <p:nvPr/>
          </p:nvSpPr>
          <p:spPr bwMode="auto">
            <a:xfrm>
              <a:off x="1770" y="1512"/>
              <a:ext cx="236" cy="0"/>
            </a:xfrm>
            <a:prstGeom prst="line">
              <a:avLst/>
            </a:prstGeom>
            <a:noFill/>
            <a:ln w="9525">
              <a:solidFill>
                <a:schemeClr val="tx1"/>
              </a:solidFill>
              <a:round/>
              <a:headEnd/>
              <a:tailEnd/>
            </a:ln>
          </p:spPr>
          <p:txBody>
            <a:bodyPr/>
            <a:lstStyle/>
            <a:p>
              <a:endParaRPr lang="en-US"/>
            </a:p>
          </p:txBody>
        </p:sp>
        <p:sp>
          <p:nvSpPr>
            <p:cNvPr id="148491" name="Line 93"/>
            <p:cNvSpPr>
              <a:spLocks noChangeAspect="1" noChangeShapeType="1"/>
            </p:cNvSpPr>
            <p:nvPr/>
          </p:nvSpPr>
          <p:spPr bwMode="auto">
            <a:xfrm>
              <a:off x="1884" y="1356"/>
              <a:ext cx="0" cy="155"/>
            </a:xfrm>
            <a:prstGeom prst="line">
              <a:avLst/>
            </a:prstGeom>
            <a:noFill/>
            <a:ln w="9525">
              <a:solidFill>
                <a:schemeClr val="tx1"/>
              </a:solidFill>
              <a:round/>
              <a:headEnd/>
              <a:tailEnd type="triangle" w="sm" len="sm"/>
            </a:ln>
          </p:spPr>
          <p:txBody>
            <a:bodyPr/>
            <a:lstStyle/>
            <a:p>
              <a:endParaRPr lang="en-US"/>
            </a:p>
          </p:txBody>
        </p:sp>
        <p:sp>
          <p:nvSpPr>
            <p:cNvPr id="148492" name="Line 94"/>
            <p:cNvSpPr>
              <a:spLocks noChangeAspect="1" noChangeShapeType="1"/>
            </p:cNvSpPr>
            <p:nvPr/>
          </p:nvSpPr>
          <p:spPr bwMode="auto">
            <a:xfrm>
              <a:off x="1884" y="1509"/>
              <a:ext cx="0" cy="155"/>
            </a:xfrm>
            <a:prstGeom prst="line">
              <a:avLst/>
            </a:prstGeom>
            <a:noFill/>
            <a:ln w="9525">
              <a:solidFill>
                <a:schemeClr val="tx1"/>
              </a:solidFill>
              <a:round/>
              <a:headEnd type="triangle" w="sm" len="sm"/>
              <a:tailEnd type="none" w="sm" len="sm"/>
            </a:ln>
          </p:spPr>
          <p:txBody>
            <a:bodyPr/>
            <a:lstStyle/>
            <a:p>
              <a:endParaRPr lang="en-US"/>
            </a:p>
          </p:txBody>
        </p:sp>
        <p:sp>
          <p:nvSpPr>
            <p:cNvPr id="148493" name="Text Box 95"/>
            <p:cNvSpPr txBox="1">
              <a:spLocks noChangeAspect="1" noChangeArrowheads="1"/>
            </p:cNvSpPr>
            <p:nvPr/>
          </p:nvSpPr>
          <p:spPr bwMode="auto">
            <a:xfrm>
              <a:off x="1992" y="1425"/>
              <a:ext cx="521" cy="173"/>
            </a:xfrm>
            <a:prstGeom prst="rect">
              <a:avLst/>
            </a:prstGeom>
            <a:noFill/>
            <a:ln w="9525">
              <a:noFill/>
              <a:miter lim="800000"/>
              <a:headEnd/>
              <a:tailEnd/>
            </a:ln>
          </p:spPr>
          <p:txBody>
            <a:bodyPr wrap="none">
              <a:spAutoFit/>
            </a:bodyPr>
            <a:lstStyle/>
            <a:p>
              <a:pPr algn="l"/>
              <a:r>
                <a:rPr lang="en-US" b="1"/>
                <a:t>0 mm Hg</a:t>
              </a:r>
            </a:p>
          </p:txBody>
        </p:sp>
        <p:sp>
          <p:nvSpPr>
            <p:cNvPr id="148494" name="Text Box 96">
              <a:hlinkClick r:id="" action="ppaction://noaction"/>
            </p:cNvPr>
            <p:cNvSpPr txBox="1">
              <a:spLocks noChangeAspect="1" noChangeArrowheads="1"/>
            </p:cNvSpPr>
            <p:nvPr/>
          </p:nvSpPr>
          <p:spPr bwMode="auto">
            <a:xfrm>
              <a:off x="1519" y="285"/>
              <a:ext cx="377" cy="173"/>
            </a:xfrm>
            <a:prstGeom prst="rect">
              <a:avLst/>
            </a:prstGeom>
            <a:noFill/>
            <a:ln w="9525">
              <a:noFill/>
              <a:miter lim="800000"/>
              <a:headEnd/>
              <a:tailEnd/>
            </a:ln>
          </p:spPr>
          <p:txBody>
            <a:bodyPr wrap="none">
              <a:spAutoFit/>
            </a:bodyPr>
            <a:lstStyle/>
            <a:p>
              <a:pPr algn="l"/>
              <a:r>
                <a:rPr lang="en-US" b="1"/>
                <a:t>X atm</a:t>
              </a:r>
            </a:p>
          </p:txBody>
        </p:sp>
        <p:sp>
          <p:nvSpPr>
            <p:cNvPr id="148495" name="Text Box 97"/>
            <p:cNvSpPr txBox="1">
              <a:spLocks noChangeAspect="1" noChangeArrowheads="1"/>
            </p:cNvSpPr>
            <p:nvPr/>
          </p:nvSpPr>
          <p:spPr bwMode="auto">
            <a:xfrm>
              <a:off x="599" y="1151"/>
              <a:ext cx="552" cy="172"/>
            </a:xfrm>
            <a:prstGeom prst="rect">
              <a:avLst/>
            </a:prstGeom>
            <a:noFill/>
            <a:ln w="9525">
              <a:noFill/>
              <a:miter lim="800000"/>
              <a:headEnd/>
              <a:tailEnd/>
            </a:ln>
          </p:spPr>
          <p:txBody>
            <a:bodyPr wrap="none">
              <a:spAutoFit/>
            </a:bodyPr>
            <a:lstStyle/>
            <a:p>
              <a:pPr algn="l"/>
              <a:r>
                <a:rPr lang="en-US" b="1"/>
                <a:t>125.6 kPa</a:t>
              </a:r>
            </a:p>
          </p:txBody>
        </p:sp>
        <p:grpSp>
          <p:nvGrpSpPr>
            <p:cNvPr id="148496" name="Group 110"/>
            <p:cNvGrpSpPr>
              <a:grpSpLocks/>
            </p:cNvGrpSpPr>
            <p:nvPr/>
          </p:nvGrpSpPr>
          <p:grpSpPr bwMode="auto">
            <a:xfrm>
              <a:off x="694" y="2050"/>
              <a:ext cx="1155" cy="340"/>
              <a:chOff x="694" y="2050"/>
              <a:chExt cx="1155" cy="340"/>
            </a:xfrm>
          </p:grpSpPr>
          <p:sp>
            <p:nvSpPr>
              <p:cNvPr id="148499" name="Text Box 98"/>
              <p:cNvSpPr txBox="1">
                <a:spLocks noChangeAspect="1" noChangeArrowheads="1"/>
              </p:cNvSpPr>
              <p:nvPr/>
            </p:nvSpPr>
            <p:spPr bwMode="auto">
              <a:xfrm>
                <a:off x="779" y="2050"/>
                <a:ext cx="416" cy="203"/>
              </a:xfrm>
              <a:prstGeom prst="rect">
                <a:avLst/>
              </a:prstGeom>
              <a:noFill/>
              <a:ln w="9525">
                <a:noFill/>
                <a:miter lim="800000"/>
                <a:headEnd/>
                <a:tailEnd/>
              </a:ln>
            </p:spPr>
            <p:txBody>
              <a:bodyPr wrap="none"/>
              <a:lstStyle/>
              <a:p>
                <a:pPr algn="l"/>
                <a:r>
                  <a:rPr lang="en-US" b="1"/>
                  <a:t>1 atm</a:t>
                </a:r>
              </a:p>
            </p:txBody>
          </p:sp>
          <p:grpSp>
            <p:nvGrpSpPr>
              <p:cNvPr id="148500" name="Group 99"/>
              <p:cNvGrpSpPr>
                <a:grpSpLocks noChangeAspect="1"/>
              </p:cNvGrpSpPr>
              <p:nvPr/>
            </p:nvGrpSpPr>
            <p:grpSpPr bwMode="auto">
              <a:xfrm>
                <a:off x="718" y="2065"/>
                <a:ext cx="499" cy="287"/>
                <a:chOff x="1426" y="268"/>
                <a:chExt cx="296" cy="191"/>
              </a:xfrm>
            </p:grpSpPr>
            <p:sp>
              <p:nvSpPr>
                <p:cNvPr id="148503" name="AutoShape 100"/>
                <p:cNvSpPr>
                  <a:spLocks noChangeAspect="1" noChangeArrowheads="1"/>
                </p:cNvSpPr>
                <p:nvPr/>
              </p:nvSpPr>
              <p:spPr bwMode="auto">
                <a:xfrm>
                  <a:off x="1426" y="268"/>
                  <a:ext cx="296" cy="191"/>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148504" name="Line 101"/>
                <p:cNvSpPr>
                  <a:spLocks noChangeAspect="1" noChangeShapeType="1"/>
                </p:cNvSpPr>
                <p:nvPr/>
              </p:nvSpPr>
              <p:spPr bwMode="auto">
                <a:xfrm>
                  <a:off x="1436" y="365"/>
                  <a:ext cx="279" cy="0"/>
                </a:xfrm>
                <a:prstGeom prst="line">
                  <a:avLst/>
                </a:prstGeom>
                <a:noFill/>
                <a:ln w="9525">
                  <a:solidFill>
                    <a:schemeClr val="tx1"/>
                  </a:solidFill>
                  <a:round/>
                  <a:headEnd/>
                  <a:tailEnd/>
                </a:ln>
              </p:spPr>
              <p:txBody>
                <a:bodyPr/>
                <a:lstStyle/>
                <a:p>
                  <a:endParaRPr lang="en-US"/>
                </a:p>
              </p:txBody>
            </p:sp>
          </p:grpSp>
          <p:sp>
            <p:nvSpPr>
              <p:cNvPr id="148501" name="Text Box 102"/>
              <p:cNvSpPr txBox="1">
                <a:spLocks noChangeAspect="1" noChangeArrowheads="1"/>
              </p:cNvSpPr>
              <p:nvPr/>
            </p:nvSpPr>
            <p:spPr bwMode="auto">
              <a:xfrm>
                <a:off x="694" y="2187"/>
                <a:ext cx="611" cy="203"/>
              </a:xfrm>
              <a:prstGeom prst="rect">
                <a:avLst/>
              </a:prstGeom>
              <a:noFill/>
              <a:ln w="9525">
                <a:noFill/>
                <a:miter lim="800000"/>
                <a:headEnd/>
                <a:tailEnd/>
              </a:ln>
            </p:spPr>
            <p:txBody>
              <a:bodyPr wrap="none"/>
              <a:lstStyle/>
              <a:p>
                <a:pPr algn="l"/>
                <a:r>
                  <a:rPr lang="en-US" b="1"/>
                  <a:t>101.3 kPa</a:t>
                </a:r>
              </a:p>
            </p:txBody>
          </p:sp>
          <p:sp>
            <p:nvSpPr>
              <p:cNvPr id="148502" name="Text Box 103"/>
              <p:cNvSpPr txBox="1">
                <a:spLocks noChangeAspect="1" noChangeArrowheads="1"/>
              </p:cNvSpPr>
              <p:nvPr/>
            </p:nvSpPr>
            <p:spPr bwMode="auto">
              <a:xfrm>
                <a:off x="1189" y="2117"/>
                <a:ext cx="660" cy="203"/>
              </a:xfrm>
              <a:prstGeom prst="rect">
                <a:avLst/>
              </a:prstGeom>
              <a:noFill/>
              <a:ln w="9525">
                <a:noFill/>
                <a:miter lim="800000"/>
                <a:headEnd/>
                <a:tailEnd/>
              </a:ln>
            </p:spPr>
            <p:txBody>
              <a:bodyPr wrap="none"/>
              <a:lstStyle/>
              <a:p>
                <a:pPr algn="l"/>
                <a:r>
                  <a:rPr lang="en-US" b="1"/>
                  <a:t>=  </a:t>
                </a:r>
                <a:r>
                  <a:rPr lang="en-US" b="1">
                    <a:solidFill>
                      <a:schemeClr val="accent2"/>
                    </a:solidFill>
                  </a:rPr>
                  <a:t>1.24 atm</a:t>
                </a:r>
              </a:p>
            </p:txBody>
          </p:sp>
        </p:grpSp>
        <p:sp>
          <p:nvSpPr>
            <p:cNvPr id="148497" name="Rectangle 104"/>
            <p:cNvSpPr>
              <a:spLocks noChangeAspect="1" noChangeArrowheads="1"/>
            </p:cNvSpPr>
            <p:nvPr/>
          </p:nvSpPr>
          <p:spPr bwMode="auto">
            <a:xfrm>
              <a:off x="198" y="2111"/>
              <a:ext cx="611" cy="203"/>
            </a:xfrm>
            <a:prstGeom prst="rect">
              <a:avLst/>
            </a:prstGeom>
            <a:noFill/>
            <a:ln w="9525">
              <a:noFill/>
              <a:miter lim="800000"/>
              <a:headEnd/>
              <a:tailEnd/>
            </a:ln>
          </p:spPr>
          <p:txBody>
            <a:bodyPr wrap="none"/>
            <a:lstStyle/>
            <a:p>
              <a:pPr algn="l"/>
              <a:r>
                <a:rPr lang="en-US" b="1"/>
                <a:t>125.6 kPa</a:t>
              </a:r>
            </a:p>
          </p:txBody>
        </p:sp>
        <p:sp>
          <p:nvSpPr>
            <p:cNvPr id="148498" name="Text Box 105"/>
            <p:cNvSpPr txBox="1">
              <a:spLocks noChangeArrowheads="1"/>
            </p:cNvSpPr>
            <p:nvPr/>
          </p:nvSpPr>
          <p:spPr bwMode="auto">
            <a:xfrm>
              <a:off x="404" y="476"/>
              <a:ext cx="196" cy="173"/>
            </a:xfrm>
            <a:prstGeom prst="rect">
              <a:avLst/>
            </a:prstGeom>
            <a:noFill/>
            <a:ln w="9525">
              <a:noFill/>
              <a:miter lim="800000"/>
              <a:headEnd/>
              <a:tailEnd/>
            </a:ln>
          </p:spPr>
          <p:txBody>
            <a:bodyPr wrap="none">
              <a:spAutoFit/>
            </a:bodyPr>
            <a:lstStyle/>
            <a:p>
              <a:pPr algn="l"/>
              <a:r>
                <a:rPr lang="en-US"/>
                <a:t>1.</a:t>
              </a:r>
            </a:p>
          </p:txBody>
        </p:sp>
      </p:grpSp>
      <p:sp>
        <p:nvSpPr>
          <p:cNvPr id="148485" name="Text Box 107"/>
          <p:cNvSpPr txBox="1">
            <a:spLocks noChangeArrowheads="1"/>
          </p:cNvSpPr>
          <p:nvPr/>
        </p:nvSpPr>
        <p:spPr bwMode="auto">
          <a:xfrm>
            <a:off x="4302125" y="3524250"/>
            <a:ext cx="311150" cy="274638"/>
          </a:xfrm>
          <a:prstGeom prst="rect">
            <a:avLst/>
          </a:prstGeom>
          <a:noFill/>
          <a:ln w="9525">
            <a:noFill/>
            <a:miter lim="800000"/>
            <a:headEnd/>
            <a:tailEnd/>
          </a:ln>
        </p:spPr>
        <p:txBody>
          <a:bodyPr wrap="none">
            <a:spAutoFit/>
          </a:bodyPr>
          <a:lstStyle/>
          <a:p>
            <a:pPr algn="l"/>
            <a:r>
              <a:rPr lang="en-US"/>
              <a:t>2.</a:t>
            </a:r>
          </a:p>
        </p:txBody>
      </p:sp>
      <p:sp>
        <p:nvSpPr>
          <p:cNvPr id="148486" name="Text Box 108"/>
          <p:cNvSpPr txBox="1">
            <a:spLocks noChangeArrowheads="1"/>
          </p:cNvSpPr>
          <p:nvPr/>
        </p:nvSpPr>
        <p:spPr bwMode="auto">
          <a:xfrm>
            <a:off x="4375150" y="604838"/>
            <a:ext cx="3883025" cy="457200"/>
          </a:xfrm>
          <a:prstGeom prst="rect">
            <a:avLst/>
          </a:prstGeom>
          <a:noFill/>
          <a:ln w="9525">
            <a:noFill/>
            <a:miter lim="800000"/>
            <a:headEnd/>
            <a:tailEnd/>
          </a:ln>
        </p:spPr>
        <p:txBody>
          <a:bodyPr wrap="none">
            <a:spAutoFit/>
          </a:bodyPr>
          <a:lstStyle/>
          <a:p>
            <a:pPr algn="l"/>
            <a:r>
              <a:rPr lang="en-US"/>
              <a:t>Because no difference in height is shown in barometer,</a:t>
            </a:r>
          </a:p>
          <a:p>
            <a:pPr algn="l"/>
            <a:r>
              <a:rPr lang="en-US"/>
              <a:t>You only need to convert “kPa” into “atm”.</a:t>
            </a:r>
          </a:p>
        </p:txBody>
      </p:sp>
      <p:sp>
        <p:nvSpPr>
          <p:cNvPr id="148487" name="Text Box 109"/>
          <p:cNvSpPr txBox="1">
            <a:spLocks noChangeArrowheads="1"/>
          </p:cNvSpPr>
          <p:nvPr/>
        </p:nvSpPr>
        <p:spPr bwMode="auto">
          <a:xfrm>
            <a:off x="511175" y="4625975"/>
            <a:ext cx="2849563" cy="1370013"/>
          </a:xfrm>
          <a:prstGeom prst="rect">
            <a:avLst/>
          </a:prstGeom>
          <a:noFill/>
          <a:ln w="9525">
            <a:noFill/>
            <a:miter lim="800000"/>
            <a:headEnd/>
            <a:tailEnd/>
          </a:ln>
        </p:spPr>
        <p:txBody>
          <a:bodyPr wrap="none">
            <a:spAutoFit/>
          </a:bodyPr>
          <a:lstStyle/>
          <a:p>
            <a:pPr algn="l"/>
            <a:r>
              <a:rPr lang="en-US"/>
              <a:t>Convert all units into “mm Hg”</a:t>
            </a:r>
          </a:p>
          <a:p>
            <a:pPr algn="l"/>
            <a:r>
              <a:rPr lang="en-US"/>
              <a:t>Use the formula  Big  =  small  +  height</a:t>
            </a:r>
          </a:p>
          <a:p>
            <a:pPr algn="l"/>
            <a:endParaRPr lang="en-US"/>
          </a:p>
          <a:p>
            <a:pPr algn="l"/>
            <a:r>
              <a:rPr lang="en-US"/>
              <a:t>Height  =  Big  -  small</a:t>
            </a:r>
          </a:p>
          <a:p>
            <a:pPr algn="l"/>
            <a:r>
              <a:rPr lang="en-US"/>
              <a:t>X mm Hg  =  846 mm Hg  - 593 mm Hg</a:t>
            </a:r>
          </a:p>
          <a:p>
            <a:pPr algn="l"/>
            <a:endParaRPr lang="en-US"/>
          </a:p>
          <a:p>
            <a:pPr algn="l"/>
            <a:r>
              <a:rPr lang="en-US"/>
              <a:t>X  =  </a:t>
            </a:r>
            <a:r>
              <a:rPr lang="en-US" b="1">
                <a:solidFill>
                  <a:schemeClr val="accent2"/>
                </a:solidFill>
              </a:rPr>
              <a:t>253 mm Hg</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49506" name="Group 108"/>
          <p:cNvGrpSpPr>
            <a:grpSpLocks/>
          </p:cNvGrpSpPr>
          <p:nvPr/>
        </p:nvGrpSpPr>
        <p:grpSpPr bwMode="auto">
          <a:xfrm>
            <a:off x="387350" y="396875"/>
            <a:ext cx="4678363" cy="3840163"/>
            <a:chOff x="244" y="250"/>
            <a:chExt cx="2947" cy="2419"/>
          </a:xfrm>
        </p:grpSpPr>
        <p:sp>
          <p:nvSpPr>
            <p:cNvPr id="149540" name="Freeform 17"/>
            <p:cNvSpPr>
              <a:spLocks noChangeAspect="1"/>
            </p:cNvSpPr>
            <p:nvPr/>
          </p:nvSpPr>
          <p:spPr bwMode="auto">
            <a:xfrm>
              <a:off x="1413" y="1155"/>
              <a:ext cx="264" cy="979"/>
            </a:xfrm>
            <a:custGeom>
              <a:avLst/>
              <a:gdLst>
                <a:gd name="T0" fmla="*/ 17 w 176"/>
                <a:gd name="T1" fmla="*/ 374 h 652"/>
                <a:gd name="T2" fmla="*/ 15 w 176"/>
                <a:gd name="T3" fmla="*/ 655 h 652"/>
                <a:gd name="T4" fmla="*/ 36 w 176"/>
                <a:gd name="T5" fmla="*/ 934 h 652"/>
                <a:gd name="T6" fmla="*/ 228 w 176"/>
                <a:gd name="T7" fmla="*/ 928 h 652"/>
                <a:gd name="T8" fmla="*/ 251 w 176"/>
                <a:gd name="T9" fmla="*/ 662 h 652"/>
                <a:gd name="T10" fmla="*/ 249 w 176"/>
                <a:gd name="T11" fmla="*/ 0 h 652"/>
                <a:gd name="T12" fmla="*/ 0 60000 65536"/>
                <a:gd name="T13" fmla="*/ 0 60000 65536"/>
                <a:gd name="T14" fmla="*/ 0 60000 65536"/>
                <a:gd name="T15" fmla="*/ 0 60000 65536"/>
                <a:gd name="T16" fmla="*/ 0 60000 65536"/>
                <a:gd name="T17" fmla="*/ 0 60000 65536"/>
                <a:gd name="T18" fmla="*/ 0 w 176"/>
                <a:gd name="T19" fmla="*/ 0 h 652"/>
                <a:gd name="T20" fmla="*/ 176 w 176"/>
                <a:gd name="T21" fmla="*/ 652 h 652"/>
              </a:gdLst>
              <a:ahLst/>
              <a:cxnLst>
                <a:cxn ang="T12">
                  <a:pos x="T0" y="T1"/>
                </a:cxn>
                <a:cxn ang="T13">
                  <a:pos x="T2" y="T3"/>
                </a:cxn>
                <a:cxn ang="T14">
                  <a:pos x="T4" y="T5"/>
                </a:cxn>
                <a:cxn ang="T15">
                  <a:pos x="T6" y="T7"/>
                </a:cxn>
                <a:cxn ang="T16">
                  <a:pos x="T8" y="T9"/>
                </a:cxn>
                <a:cxn ang="T17">
                  <a:pos x="T10" y="T11"/>
                </a:cxn>
              </a:cxnLst>
              <a:rect l="T18" t="T19" r="T20" b="T21"/>
              <a:pathLst>
                <a:path w="176" h="652">
                  <a:moveTo>
                    <a:pt x="11" y="249"/>
                  </a:moveTo>
                  <a:cubicBezTo>
                    <a:pt x="11" y="280"/>
                    <a:pt x="8" y="374"/>
                    <a:pt x="10" y="436"/>
                  </a:cubicBezTo>
                  <a:cubicBezTo>
                    <a:pt x="12" y="498"/>
                    <a:pt x="0" y="592"/>
                    <a:pt x="24" y="622"/>
                  </a:cubicBezTo>
                  <a:cubicBezTo>
                    <a:pt x="48" y="652"/>
                    <a:pt x="128" y="648"/>
                    <a:pt x="152" y="618"/>
                  </a:cubicBezTo>
                  <a:cubicBezTo>
                    <a:pt x="176" y="588"/>
                    <a:pt x="165" y="544"/>
                    <a:pt x="167" y="441"/>
                  </a:cubicBezTo>
                  <a:cubicBezTo>
                    <a:pt x="169" y="338"/>
                    <a:pt x="166" y="92"/>
                    <a:pt x="166" y="0"/>
                  </a:cubicBezTo>
                </a:path>
              </a:pathLst>
            </a:custGeom>
            <a:noFill/>
            <a:ln w="53975">
              <a:solidFill>
                <a:srgbClr val="C0C0C0"/>
              </a:solidFill>
              <a:round/>
              <a:headEnd/>
              <a:tailEnd/>
            </a:ln>
          </p:spPr>
          <p:txBody>
            <a:bodyPr/>
            <a:lstStyle/>
            <a:p>
              <a:endParaRPr lang="en-US"/>
            </a:p>
          </p:txBody>
        </p:sp>
        <p:grpSp>
          <p:nvGrpSpPr>
            <p:cNvPr id="149541" name="Group 18"/>
            <p:cNvGrpSpPr>
              <a:grpSpLocks noChangeAspect="1"/>
            </p:cNvGrpSpPr>
            <p:nvPr/>
          </p:nvGrpSpPr>
          <p:grpSpPr bwMode="auto">
            <a:xfrm>
              <a:off x="466" y="603"/>
              <a:ext cx="1219" cy="1537"/>
              <a:chOff x="3018" y="1101"/>
              <a:chExt cx="812" cy="1024"/>
            </a:xfrm>
          </p:grpSpPr>
          <p:sp>
            <p:nvSpPr>
              <p:cNvPr id="149563" name="Oval 19"/>
              <p:cNvSpPr>
                <a:spLocks noChangeAspect="1" noChangeArrowheads="1"/>
              </p:cNvSpPr>
              <p:nvPr/>
            </p:nvSpPr>
            <p:spPr bwMode="auto">
              <a:xfrm>
                <a:off x="3018" y="1330"/>
                <a:ext cx="468" cy="469"/>
              </a:xfrm>
              <a:prstGeom prst="ellipse">
                <a:avLst/>
              </a:prstGeom>
              <a:noFill/>
              <a:ln w="15875">
                <a:solidFill>
                  <a:schemeClr val="tx1"/>
                </a:solidFill>
                <a:round/>
                <a:headEnd/>
                <a:tailEnd/>
              </a:ln>
            </p:spPr>
            <p:txBody>
              <a:bodyPr wrap="none" anchor="ctr"/>
              <a:lstStyle/>
              <a:p>
                <a:endParaRPr lang="en-US"/>
              </a:p>
            </p:txBody>
          </p:sp>
          <p:sp>
            <p:nvSpPr>
              <p:cNvPr id="149564" name="Freeform 20"/>
              <p:cNvSpPr>
                <a:spLocks noChangeAspect="1"/>
              </p:cNvSpPr>
              <p:nvPr/>
            </p:nvSpPr>
            <p:spPr bwMode="auto">
              <a:xfrm>
                <a:off x="3483" y="1107"/>
                <a:ext cx="347" cy="1018"/>
              </a:xfrm>
              <a:custGeom>
                <a:avLst/>
                <a:gdLst>
                  <a:gd name="T0" fmla="*/ 347 w 924"/>
                  <a:gd name="T1" fmla="*/ 0 h 2714"/>
                  <a:gd name="T2" fmla="*/ 347 w 924"/>
                  <a:gd name="T3" fmla="*/ 947 h 2714"/>
                  <a:gd name="T4" fmla="*/ 345 w 924"/>
                  <a:gd name="T5" fmla="*/ 961 h 2714"/>
                  <a:gd name="T6" fmla="*/ 339 w 924"/>
                  <a:gd name="T7" fmla="*/ 972 h 2714"/>
                  <a:gd name="T8" fmla="*/ 328 w 924"/>
                  <a:gd name="T9" fmla="*/ 987 h 2714"/>
                  <a:gd name="T10" fmla="*/ 318 w 924"/>
                  <a:gd name="T11" fmla="*/ 999 h 2714"/>
                  <a:gd name="T12" fmla="*/ 303 w 924"/>
                  <a:gd name="T13" fmla="*/ 1011 h 2714"/>
                  <a:gd name="T14" fmla="*/ 283 w 924"/>
                  <a:gd name="T15" fmla="*/ 1017 h 2714"/>
                  <a:gd name="T16" fmla="*/ 258 w 924"/>
                  <a:gd name="T17" fmla="*/ 1018 h 2714"/>
                  <a:gd name="T18" fmla="*/ 230 w 924"/>
                  <a:gd name="T19" fmla="*/ 1018 h 2714"/>
                  <a:gd name="T20" fmla="*/ 208 w 924"/>
                  <a:gd name="T21" fmla="*/ 1016 h 2714"/>
                  <a:gd name="T22" fmla="*/ 194 w 924"/>
                  <a:gd name="T23" fmla="*/ 1008 h 2714"/>
                  <a:gd name="T24" fmla="*/ 177 w 924"/>
                  <a:gd name="T25" fmla="*/ 995 h 2714"/>
                  <a:gd name="T26" fmla="*/ 166 w 924"/>
                  <a:gd name="T27" fmla="*/ 978 h 2714"/>
                  <a:gd name="T28" fmla="*/ 159 w 924"/>
                  <a:gd name="T29" fmla="*/ 963 h 2714"/>
                  <a:gd name="T30" fmla="*/ 159 w 924"/>
                  <a:gd name="T31" fmla="*/ 517 h 2714"/>
                  <a:gd name="T32" fmla="*/ 158 w 924"/>
                  <a:gd name="T33" fmla="*/ 509 h 2714"/>
                  <a:gd name="T34" fmla="*/ 155 w 924"/>
                  <a:gd name="T35" fmla="*/ 504 h 2714"/>
                  <a:gd name="T36" fmla="*/ 152 w 924"/>
                  <a:gd name="T37" fmla="*/ 495 h 2714"/>
                  <a:gd name="T38" fmla="*/ 147 w 924"/>
                  <a:gd name="T39" fmla="*/ 485 h 2714"/>
                  <a:gd name="T40" fmla="*/ 140 w 924"/>
                  <a:gd name="T41" fmla="*/ 477 h 2714"/>
                  <a:gd name="T42" fmla="*/ 131 w 924"/>
                  <a:gd name="T43" fmla="*/ 468 h 2714"/>
                  <a:gd name="T44" fmla="*/ 119 w 924"/>
                  <a:gd name="T45" fmla="*/ 463 h 2714"/>
                  <a:gd name="T46" fmla="*/ 105 w 924"/>
                  <a:gd name="T47" fmla="*/ 461 h 2714"/>
                  <a:gd name="T48" fmla="*/ 87 w 924"/>
                  <a:gd name="T49" fmla="*/ 459 h 2714"/>
                  <a:gd name="T50" fmla="*/ 65 w 924"/>
                  <a:gd name="T51" fmla="*/ 461 h 2714"/>
                  <a:gd name="T52" fmla="*/ 46 w 924"/>
                  <a:gd name="T53" fmla="*/ 463 h 2714"/>
                  <a:gd name="T54" fmla="*/ 35 w 924"/>
                  <a:gd name="T55" fmla="*/ 474 h 2714"/>
                  <a:gd name="T56" fmla="*/ 28 w 924"/>
                  <a:gd name="T57" fmla="*/ 485 h 2714"/>
                  <a:gd name="T58" fmla="*/ 13 w 924"/>
                  <a:gd name="T59" fmla="*/ 493 h 2714"/>
                  <a:gd name="T60" fmla="*/ 0 w 924"/>
                  <a:gd name="T61" fmla="*/ 497 h 27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24"/>
                  <a:gd name="T94" fmla="*/ 0 h 2714"/>
                  <a:gd name="T95" fmla="*/ 924 w 924"/>
                  <a:gd name="T96" fmla="*/ 2714 h 27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24" h="2714">
                    <a:moveTo>
                      <a:pt x="924" y="0"/>
                    </a:moveTo>
                    <a:lnTo>
                      <a:pt x="924" y="2524"/>
                    </a:lnTo>
                    <a:lnTo>
                      <a:pt x="918" y="2561"/>
                    </a:lnTo>
                    <a:lnTo>
                      <a:pt x="904" y="2592"/>
                    </a:lnTo>
                    <a:lnTo>
                      <a:pt x="874" y="2632"/>
                    </a:lnTo>
                    <a:lnTo>
                      <a:pt x="847" y="2663"/>
                    </a:lnTo>
                    <a:lnTo>
                      <a:pt x="808" y="2695"/>
                    </a:lnTo>
                    <a:lnTo>
                      <a:pt x="753" y="2711"/>
                    </a:lnTo>
                    <a:lnTo>
                      <a:pt x="687" y="2714"/>
                    </a:lnTo>
                    <a:lnTo>
                      <a:pt x="612" y="2714"/>
                    </a:lnTo>
                    <a:lnTo>
                      <a:pt x="555" y="2708"/>
                    </a:lnTo>
                    <a:lnTo>
                      <a:pt x="516" y="2687"/>
                    </a:lnTo>
                    <a:lnTo>
                      <a:pt x="472" y="2652"/>
                    </a:lnTo>
                    <a:lnTo>
                      <a:pt x="442" y="2608"/>
                    </a:lnTo>
                    <a:lnTo>
                      <a:pt x="424" y="2568"/>
                    </a:lnTo>
                    <a:lnTo>
                      <a:pt x="424" y="1378"/>
                    </a:lnTo>
                    <a:lnTo>
                      <a:pt x="421" y="1357"/>
                    </a:lnTo>
                    <a:lnTo>
                      <a:pt x="412" y="1343"/>
                    </a:lnTo>
                    <a:lnTo>
                      <a:pt x="404" y="1320"/>
                    </a:lnTo>
                    <a:lnTo>
                      <a:pt x="391" y="1294"/>
                    </a:lnTo>
                    <a:lnTo>
                      <a:pt x="372" y="1272"/>
                    </a:lnTo>
                    <a:lnTo>
                      <a:pt x="348" y="1248"/>
                    </a:lnTo>
                    <a:lnTo>
                      <a:pt x="316" y="1235"/>
                    </a:lnTo>
                    <a:lnTo>
                      <a:pt x="280" y="1228"/>
                    </a:lnTo>
                    <a:lnTo>
                      <a:pt x="231" y="1225"/>
                    </a:lnTo>
                    <a:lnTo>
                      <a:pt x="172" y="1228"/>
                    </a:lnTo>
                    <a:lnTo>
                      <a:pt x="123" y="1235"/>
                    </a:lnTo>
                    <a:lnTo>
                      <a:pt x="94" y="1264"/>
                    </a:lnTo>
                    <a:lnTo>
                      <a:pt x="75" y="1292"/>
                    </a:lnTo>
                    <a:lnTo>
                      <a:pt x="34" y="1315"/>
                    </a:lnTo>
                    <a:lnTo>
                      <a:pt x="0" y="1324"/>
                    </a:lnTo>
                  </a:path>
                </a:pathLst>
              </a:custGeom>
              <a:noFill/>
              <a:ln w="15875">
                <a:solidFill>
                  <a:schemeClr val="tx1"/>
                </a:solidFill>
                <a:round/>
                <a:headEnd/>
                <a:tailEnd/>
              </a:ln>
            </p:spPr>
            <p:txBody>
              <a:bodyPr/>
              <a:lstStyle/>
              <a:p>
                <a:endParaRPr lang="en-US"/>
              </a:p>
            </p:txBody>
          </p:sp>
          <p:sp>
            <p:nvSpPr>
              <p:cNvPr id="149565" name="Freeform 21"/>
              <p:cNvSpPr>
                <a:spLocks noChangeAspect="1"/>
              </p:cNvSpPr>
              <p:nvPr/>
            </p:nvSpPr>
            <p:spPr bwMode="auto">
              <a:xfrm>
                <a:off x="3481" y="1106"/>
                <a:ext cx="316" cy="989"/>
              </a:xfrm>
              <a:custGeom>
                <a:avLst/>
                <a:gdLst>
                  <a:gd name="T0" fmla="*/ 316 w 843"/>
                  <a:gd name="T1" fmla="*/ 0 h 2638"/>
                  <a:gd name="T2" fmla="*/ 316 w 843"/>
                  <a:gd name="T3" fmla="*/ 956 h 2638"/>
                  <a:gd name="T4" fmla="*/ 313 w 843"/>
                  <a:gd name="T5" fmla="*/ 967 h 2638"/>
                  <a:gd name="T6" fmla="*/ 303 w 843"/>
                  <a:gd name="T7" fmla="*/ 979 h 2638"/>
                  <a:gd name="T8" fmla="*/ 290 w 843"/>
                  <a:gd name="T9" fmla="*/ 984 h 2638"/>
                  <a:gd name="T10" fmla="*/ 275 w 843"/>
                  <a:gd name="T11" fmla="*/ 987 h 2638"/>
                  <a:gd name="T12" fmla="*/ 261 w 843"/>
                  <a:gd name="T13" fmla="*/ 989 h 2638"/>
                  <a:gd name="T14" fmla="*/ 237 w 843"/>
                  <a:gd name="T15" fmla="*/ 988 h 2638"/>
                  <a:gd name="T16" fmla="*/ 220 w 843"/>
                  <a:gd name="T17" fmla="*/ 987 h 2638"/>
                  <a:gd name="T18" fmla="*/ 205 w 843"/>
                  <a:gd name="T19" fmla="*/ 978 h 2638"/>
                  <a:gd name="T20" fmla="*/ 197 w 843"/>
                  <a:gd name="T21" fmla="*/ 969 h 2638"/>
                  <a:gd name="T22" fmla="*/ 194 w 843"/>
                  <a:gd name="T23" fmla="*/ 956 h 2638"/>
                  <a:gd name="T24" fmla="*/ 194 w 843"/>
                  <a:gd name="T25" fmla="*/ 511 h 2638"/>
                  <a:gd name="T26" fmla="*/ 193 w 843"/>
                  <a:gd name="T27" fmla="*/ 497 h 2638"/>
                  <a:gd name="T28" fmla="*/ 190 w 843"/>
                  <a:gd name="T29" fmla="*/ 486 h 2638"/>
                  <a:gd name="T30" fmla="*/ 183 w 843"/>
                  <a:gd name="T31" fmla="*/ 474 h 2638"/>
                  <a:gd name="T32" fmla="*/ 176 w 843"/>
                  <a:gd name="T33" fmla="*/ 464 h 2638"/>
                  <a:gd name="T34" fmla="*/ 166 w 843"/>
                  <a:gd name="T35" fmla="*/ 451 h 2638"/>
                  <a:gd name="T36" fmla="*/ 154 w 843"/>
                  <a:gd name="T37" fmla="*/ 441 h 2638"/>
                  <a:gd name="T38" fmla="*/ 132 w 843"/>
                  <a:gd name="T39" fmla="*/ 434 h 2638"/>
                  <a:gd name="T40" fmla="*/ 109 w 843"/>
                  <a:gd name="T41" fmla="*/ 430 h 2638"/>
                  <a:gd name="T42" fmla="*/ 79 w 843"/>
                  <a:gd name="T43" fmla="*/ 430 h 2638"/>
                  <a:gd name="T44" fmla="*/ 54 w 843"/>
                  <a:gd name="T45" fmla="*/ 429 h 2638"/>
                  <a:gd name="T46" fmla="*/ 40 w 843"/>
                  <a:gd name="T47" fmla="*/ 427 h 2638"/>
                  <a:gd name="T48" fmla="*/ 24 w 843"/>
                  <a:gd name="T49" fmla="*/ 419 h 2638"/>
                  <a:gd name="T50" fmla="*/ 5 w 843"/>
                  <a:gd name="T51" fmla="*/ 414 h 2638"/>
                  <a:gd name="T52" fmla="*/ 0 w 843"/>
                  <a:gd name="T53" fmla="*/ 409 h 26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43"/>
                  <a:gd name="T82" fmla="*/ 0 h 2638"/>
                  <a:gd name="T83" fmla="*/ 843 w 843"/>
                  <a:gd name="T84" fmla="*/ 2638 h 26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43" h="2638">
                    <a:moveTo>
                      <a:pt x="843" y="0"/>
                    </a:moveTo>
                    <a:lnTo>
                      <a:pt x="843" y="2550"/>
                    </a:lnTo>
                    <a:lnTo>
                      <a:pt x="835" y="2578"/>
                    </a:lnTo>
                    <a:lnTo>
                      <a:pt x="809" y="2612"/>
                    </a:lnTo>
                    <a:lnTo>
                      <a:pt x="773" y="2624"/>
                    </a:lnTo>
                    <a:lnTo>
                      <a:pt x="734" y="2633"/>
                    </a:lnTo>
                    <a:lnTo>
                      <a:pt x="695" y="2638"/>
                    </a:lnTo>
                    <a:lnTo>
                      <a:pt x="632" y="2636"/>
                    </a:lnTo>
                    <a:lnTo>
                      <a:pt x="587" y="2632"/>
                    </a:lnTo>
                    <a:lnTo>
                      <a:pt x="548" y="2608"/>
                    </a:lnTo>
                    <a:lnTo>
                      <a:pt x="526" y="2584"/>
                    </a:lnTo>
                    <a:lnTo>
                      <a:pt x="518" y="2551"/>
                    </a:lnTo>
                    <a:lnTo>
                      <a:pt x="517" y="1364"/>
                    </a:lnTo>
                    <a:lnTo>
                      <a:pt x="514" y="1327"/>
                    </a:lnTo>
                    <a:lnTo>
                      <a:pt x="506" y="1297"/>
                    </a:lnTo>
                    <a:lnTo>
                      <a:pt x="488" y="1265"/>
                    </a:lnTo>
                    <a:lnTo>
                      <a:pt x="470" y="1238"/>
                    </a:lnTo>
                    <a:lnTo>
                      <a:pt x="443" y="1202"/>
                    </a:lnTo>
                    <a:lnTo>
                      <a:pt x="410" y="1175"/>
                    </a:lnTo>
                    <a:lnTo>
                      <a:pt x="353" y="1158"/>
                    </a:lnTo>
                    <a:lnTo>
                      <a:pt x="290" y="1148"/>
                    </a:lnTo>
                    <a:lnTo>
                      <a:pt x="212" y="1147"/>
                    </a:lnTo>
                    <a:lnTo>
                      <a:pt x="145" y="1145"/>
                    </a:lnTo>
                    <a:lnTo>
                      <a:pt x="107" y="1138"/>
                    </a:lnTo>
                    <a:lnTo>
                      <a:pt x="65" y="1118"/>
                    </a:lnTo>
                    <a:lnTo>
                      <a:pt x="14" y="1105"/>
                    </a:lnTo>
                    <a:lnTo>
                      <a:pt x="0" y="1092"/>
                    </a:lnTo>
                  </a:path>
                </a:pathLst>
              </a:custGeom>
              <a:noFill/>
              <a:ln w="15875">
                <a:solidFill>
                  <a:schemeClr val="tx1"/>
                </a:solidFill>
                <a:round/>
                <a:headEnd/>
                <a:tailEnd/>
              </a:ln>
            </p:spPr>
            <p:txBody>
              <a:bodyPr/>
              <a:lstStyle/>
              <a:p>
                <a:endParaRPr lang="en-US"/>
              </a:p>
            </p:txBody>
          </p:sp>
          <p:sp>
            <p:nvSpPr>
              <p:cNvPr id="149566" name="Freeform 22"/>
              <p:cNvSpPr>
                <a:spLocks noChangeAspect="1"/>
              </p:cNvSpPr>
              <p:nvPr/>
            </p:nvSpPr>
            <p:spPr bwMode="auto">
              <a:xfrm>
                <a:off x="3474" y="1517"/>
                <a:ext cx="20" cy="87"/>
              </a:xfrm>
              <a:custGeom>
                <a:avLst/>
                <a:gdLst>
                  <a:gd name="T0" fmla="*/ 0 w 42"/>
                  <a:gd name="T1" fmla="*/ 0 h 230"/>
                  <a:gd name="T2" fmla="*/ 18 w 42"/>
                  <a:gd name="T3" fmla="*/ 6 h 230"/>
                  <a:gd name="T4" fmla="*/ 20 w 42"/>
                  <a:gd name="T5" fmla="*/ 82 h 230"/>
                  <a:gd name="T6" fmla="*/ 3 w 42"/>
                  <a:gd name="T7" fmla="*/ 87 h 230"/>
                  <a:gd name="T8" fmla="*/ 0 w 42"/>
                  <a:gd name="T9" fmla="*/ 0 h 230"/>
                  <a:gd name="T10" fmla="*/ 0 60000 65536"/>
                  <a:gd name="T11" fmla="*/ 0 60000 65536"/>
                  <a:gd name="T12" fmla="*/ 0 60000 65536"/>
                  <a:gd name="T13" fmla="*/ 0 60000 65536"/>
                  <a:gd name="T14" fmla="*/ 0 60000 65536"/>
                  <a:gd name="T15" fmla="*/ 0 w 42"/>
                  <a:gd name="T16" fmla="*/ 0 h 230"/>
                  <a:gd name="T17" fmla="*/ 42 w 42"/>
                  <a:gd name="T18" fmla="*/ 230 h 230"/>
                </a:gdLst>
                <a:ahLst/>
                <a:cxnLst>
                  <a:cxn ang="T10">
                    <a:pos x="T0" y="T1"/>
                  </a:cxn>
                  <a:cxn ang="T11">
                    <a:pos x="T2" y="T3"/>
                  </a:cxn>
                  <a:cxn ang="T12">
                    <a:pos x="T4" y="T5"/>
                  </a:cxn>
                  <a:cxn ang="T13">
                    <a:pos x="T6" y="T7"/>
                  </a:cxn>
                  <a:cxn ang="T14">
                    <a:pos x="T8" y="T9"/>
                  </a:cxn>
                </a:cxnLst>
                <a:rect l="T15" t="T16" r="T17" b="T18"/>
                <a:pathLst>
                  <a:path w="42" h="230">
                    <a:moveTo>
                      <a:pt x="0" y="0"/>
                    </a:moveTo>
                    <a:lnTo>
                      <a:pt x="37" y="17"/>
                    </a:lnTo>
                    <a:lnTo>
                      <a:pt x="42" y="216"/>
                    </a:lnTo>
                    <a:lnTo>
                      <a:pt x="7" y="230"/>
                    </a:lnTo>
                    <a:lnTo>
                      <a:pt x="0" y="0"/>
                    </a:lnTo>
                    <a:close/>
                  </a:path>
                </a:pathLst>
              </a:custGeom>
              <a:solidFill>
                <a:schemeClr val="bg1"/>
              </a:solidFill>
              <a:ln w="9525">
                <a:noFill/>
                <a:round/>
                <a:headEnd/>
                <a:tailEnd/>
              </a:ln>
            </p:spPr>
            <p:txBody>
              <a:bodyPr/>
              <a:lstStyle/>
              <a:p>
                <a:endParaRPr lang="en-US"/>
              </a:p>
            </p:txBody>
          </p:sp>
          <p:sp>
            <p:nvSpPr>
              <p:cNvPr id="149567" name="Oval 23"/>
              <p:cNvSpPr>
                <a:spLocks noChangeAspect="1" noChangeArrowheads="1"/>
              </p:cNvSpPr>
              <p:nvPr/>
            </p:nvSpPr>
            <p:spPr bwMode="auto">
              <a:xfrm>
                <a:off x="3796" y="1101"/>
                <a:ext cx="34" cy="13"/>
              </a:xfrm>
              <a:prstGeom prst="ellipse">
                <a:avLst/>
              </a:prstGeom>
              <a:noFill/>
              <a:ln w="15875">
                <a:solidFill>
                  <a:schemeClr val="tx1"/>
                </a:solidFill>
                <a:round/>
                <a:headEnd/>
                <a:tailEnd/>
              </a:ln>
            </p:spPr>
            <p:txBody>
              <a:bodyPr wrap="none" anchor="ctr"/>
              <a:lstStyle/>
              <a:p>
                <a:endParaRPr lang="en-US"/>
              </a:p>
            </p:txBody>
          </p:sp>
        </p:grpSp>
        <p:sp>
          <p:nvSpPr>
            <p:cNvPr id="149542" name="Text Box 24"/>
            <p:cNvSpPr txBox="1">
              <a:spLocks noChangeAspect="1" noChangeArrowheads="1"/>
            </p:cNvSpPr>
            <p:nvPr/>
          </p:nvSpPr>
          <p:spPr bwMode="auto">
            <a:xfrm>
              <a:off x="571" y="1206"/>
              <a:ext cx="500" cy="173"/>
            </a:xfrm>
            <a:prstGeom prst="rect">
              <a:avLst/>
            </a:prstGeom>
            <a:noFill/>
            <a:ln w="9525">
              <a:noFill/>
              <a:miter lim="800000"/>
              <a:headEnd/>
              <a:tailEnd/>
            </a:ln>
          </p:spPr>
          <p:txBody>
            <a:bodyPr wrap="none">
              <a:spAutoFit/>
            </a:bodyPr>
            <a:lstStyle/>
            <a:p>
              <a:pPr algn="l"/>
              <a:r>
                <a:rPr lang="en-US" b="1"/>
                <a:t>98.4 kPa</a:t>
              </a:r>
            </a:p>
          </p:txBody>
        </p:sp>
        <p:sp>
          <p:nvSpPr>
            <p:cNvPr id="149543" name="Line 25"/>
            <p:cNvSpPr>
              <a:spLocks noChangeAspect="1" noChangeShapeType="1"/>
            </p:cNvSpPr>
            <p:nvPr/>
          </p:nvSpPr>
          <p:spPr bwMode="auto">
            <a:xfrm>
              <a:off x="1718" y="1158"/>
              <a:ext cx="235" cy="0"/>
            </a:xfrm>
            <a:prstGeom prst="line">
              <a:avLst/>
            </a:prstGeom>
            <a:noFill/>
            <a:ln w="9525">
              <a:solidFill>
                <a:schemeClr val="tx1"/>
              </a:solidFill>
              <a:round/>
              <a:headEnd/>
              <a:tailEnd/>
            </a:ln>
          </p:spPr>
          <p:txBody>
            <a:bodyPr/>
            <a:lstStyle/>
            <a:p>
              <a:endParaRPr lang="en-US"/>
            </a:p>
          </p:txBody>
        </p:sp>
        <p:sp>
          <p:nvSpPr>
            <p:cNvPr id="149544" name="Text Box 26">
              <a:hlinkClick r:id="" action="ppaction://noaction"/>
            </p:cNvPr>
            <p:cNvSpPr txBox="1">
              <a:spLocks noChangeAspect="1" noChangeArrowheads="1"/>
            </p:cNvSpPr>
            <p:nvPr/>
          </p:nvSpPr>
          <p:spPr bwMode="auto">
            <a:xfrm>
              <a:off x="1851" y="1256"/>
              <a:ext cx="533" cy="173"/>
            </a:xfrm>
            <a:prstGeom prst="rect">
              <a:avLst/>
            </a:prstGeom>
            <a:noFill/>
            <a:ln w="9525">
              <a:noFill/>
              <a:miter lim="800000"/>
              <a:headEnd/>
              <a:tailEnd/>
            </a:ln>
          </p:spPr>
          <p:txBody>
            <a:bodyPr wrap="none">
              <a:spAutoFit/>
            </a:bodyPr>
            <a:lstStyle/>
            <a:p>
              <a:pPr algn="l"/>
              <a:r>
                <a:rPr lang="en-US" b="1"/>
                <a:t>X mm Hg</a:t>
              </a:r>
            </a:p>
          </p:txBody>
        </p:sp>
        <p:sp>
          <p:nvSpPr>
            <p:cNvPr id="149545" name="Line 27"/>
            <p:cNvSpPr>
              <a:spLocks noChangeAspect="1" noChangeShapeType="1"/>
            </p:cNvSpPr>
            <p:nvPr/>
          </p:nvSpPr>
          <p:spPr bwMode="auto">
            <a:xfrm>
              <a:off x="1475" y="1529"/>
              <a:ext cx="471" cy="0"/>
            </a:xfrm>
            <a:prstGeom prst="line">
              <a:avLst/>
            </a:prstGeom>
            <a:noFill/>
            <a:ln w="9525">
              <a:solidFill>
                <a:schemeClr val="tx1"/>
              </a:solidFill>
              <a:round/>
              <a:headEnd/>
              <a:tailEnd/>
            </a:ln>
          </p:spPr>
          <p:txBody>
            <a:bodyPr/>
            <a:lstStyle/>
            <a:p>
              <a:endParaRPr lang="en-US"/>
            </a:p>
          </p:txBody>
        </p:sp>
        <p:sp>
          <p:nvSpPr>
            <p:cNvPr id="149546" name="Line 28"/>
            <p:cNvSpPr>
              <a:spLocks noChangeAspect="1" noChangeShapeType="1"/>
            </p:cNvSpPr>
            <p:nvPr/>
          </p:nvSpPr>
          <p:spPr bwMode="auto">
            <a:xfrm>
              <a:off x="1829" y="1160"/>
              <a:ext cx="0" cy="368"/>
            </a:xfrm>
            <a:prstGeom prst="line">
              <a:avLst/>
            </a:prstGeom>
            <a:noFill/>
            <a:ln w="9525">
              <a:solidFill>
                <a:schemeClr val="tx1"/>
              </a:solidFill>
              <a:round/>
              <a:headEnd type="triangle" w="sm" len="sm"/>
              <a:tailEnd type="triangle" w="sm" len="sm"/>
            </a:ln>
          </p:spPr>
          <p:txBody>
            <a:bodyPr/>
            <a:lstStyle/>
            <a:p>
              <a:endParaRPr lang="en-US"/>
            </a:p>
          </p:txBody>
        </p:sp>
        <p:grpSp>
          <p:nvGrpSpPr>
            <p:cNvPr id="149547" name="Group 107"/>
            <p:cNvGrpSpPr>
              <a:grpSpLocks/>
            </p:cNvGrpSpPr>
            <p:nvPr/>
          </p:nvGrpSpPr>
          <p:grpSpPr bwMode="auto">
            <a:xfrm>
              <a:off x="1404" y="250"/>
              <a:ext cx="1787" cy="318"/>
              <a:chOff x="1404" y="250"/>
              <a:chExt cx="1787" cy="318"/>
            </a:xfrm>
          </p:grpSpPr>
          <p:sp>
            <p:nvSpPr>
              <p:cNvPr id="149556" name="Text Box 29"/>
              <p:cNvSpPr txBox="1">
                <a:spLocks noChangeAspect="1" noChangeArrowheads="1"/>
              </p:cNvSpPr>
              <p:nvPr/>
            </p:nvSpPr>
            <p:spPr bwMode="auto">
              <a:xfrm>
                <a:off x="1404" y="297"/>
                <a:ext cx="500" cy="173"/>
              </a:xfrm>
              <a:prstGeom prst="rect">
                <a:avLst/>
              </a:prstGeom>
              <a:noFill/>
              <a:ln w="9525">
                <a:noFill/>
                <a:miter lim="800000"/>
                <a:headEnd/>
                <a:tailEnd/>
              </a:ln>
            </p:spPr>
            <p:txBody>
              <a:bodyPr wrap="none">
                <a:spAutoFit/>
              </a:bodyPr>
              <a:lstStyle/>
              <a:p>
                <a:pPr algn="l"/>
                <a:r>
                  <a:rPr lang="en-US" b="1"/>
                  <a:t>0.58 atm</a:t>
                </a:r>
              </a:p>
            </p:txBody>
          </p:sp>
          <p:sp>
            <p:nvSpPr>
              <p:cNvPr id="149557" name="Text Box 32"/>
              <p:cNvSpPr txBox="1">
                <a:spLocks noChangeAspect="1" noChangeArrowheads="1"/>
              </p:cNvSpPr>
              <p:nvPr/>
            </p:nvSpPr>
            <p:spPr bwMode="auto">
              <a:xfrm>
                <a:off x="1855" y="250"/>
                <a:ext cx="626" cy="173"/>
              </a:xfrm>
              <a:prstGeom prst="rect">
                <a:avLst/>
              </a:prstGeom>
              <a:noFill/>
              <a:ln w="9525">
                <a:noFill/>
                <a:miter lim="800000"/>
                <a:headEnd/>
                <a:tailEnd/>
              </a:ln>
            </p:spPr>
            <p:txBody>
              <a:bodyPr wrap="none">
                <a:spAutoFit/>
              </a:bodyPr>
              <a:lstStyle/>
              <a:p>
                <a:pPr algn="l"/>
                <a:r>
                  <a:rPr lang="en-US" b="1"/>
                  <a:t>760 mm Hg</a:t>
                </a:r>
              </a:p>
            </p:txBody>
          </p:sp>
          <p:grpSp>
            <p:nvGrpSpPr>
              <p:cNvPr id="149558" name="Group 34"/>
              <p:cNvGrpSpPr>
                <a:grpSpLocks noChangeAspect="1"/>
              </p:cNvGrpSpPr>
              <p:nvPr/>
            </p:nvGrpSpPr>
            <p:grpSpPr bwMode="auto">
              <a:xfrm>
                <a:off x="1881" y="259"/>
                <a:ext cx="573" cy="287"/>
                <a:chOff x="1426" y="268"/>
                <a:chExt cx="296" cy="191"/>
              </a:xfrm>
            </p:grpSpPr>
            <p:sp>
              <p:nvSpPr>
                <p:cNvPr id="149561" name="AutoShape 35"/>
                <p:cNvSpPr>
                  <a:spLocks noChangeAspect="1" noChangeArrowheads="1"/>
                </p:cNvSpPr>
                <p:nvPr/>
              </p:nvSpPr>
              <p:spPr bwMode="auto">
                <a:xfrm>
                  <a:off x="1426" y="268"/>
                  <a:ext cx="296" cy="191"/>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149562" name="Line 36"/>
                <p:cNvSpPr>
                  <a:spLocks noChangeAspect="1" noChangeShapeType="1"/>
                </p:cNvSpPr>
                <p:nvPr/>
              </p:nvSpPr>
              <p:spPr bwMode="auto">
                <a:xfrm>
                  <a:off x="1436" y="365"/>
                  <a:ext cx="279" cy="0"/>
                </a:xfrm>
                <a:prstGeom prst="line">
                  <a:avLst/>
                </a:prstGeom>
                <a:noFill/>
                <a:ln w="9525">
                  <a:solidFill>
                    <a:schemeClr val="tx1"/>
                  </a:solidFill>
                  <a:round/>
                  <a:headEnd/>
                  <a:tailEnd/>
                </a:ln>
              </p:spPr>
              <p:txBody>
                <a:bodyPr/>
                <a:lstStyle/>
                <a:p>
                  <a:endParaRPr lang="en-US"/>
                </a:p>
              </p:txBody>
            </p:sp>
          </p:grpSp>
          <p:sp>
            <p:nvSpPr>
              <p:cNvPr id="149559" name="Text Box 37"/>
              <p:cNvSpPr txBox="1">
                <a:spLocks noChangeAspect="1" noChangeArrowheads="1"/>
              </p:cNvSpPr>
              <p:nvPr/>
            </p:nvSpPr>
            <p:spPr bwMode="auto">
              <a:xfrm>
                <a:off x="1970" y="396"/>
                <a:ext cx="366" cy="172"/>
              </a:xfrm>
              <a:prstGeom prst="rect">
                <a:avLst/>
              </a:prstGeom>
              <a:noFill/>
              <a:ln w="9525">
                <a:noFill/>
                <a:miter lim="800000"/>
                <a:headEnd/>
                <a:tailEnd/>
              </a:ln>
            </p:spPr>
            <p:txBody>
              <a:bodyPr wrap="none">
                <a:spAutoFit/>
              </a:bodyPr>
              <a:lstStyle/>
              <a:p>
                <a:pPr algn="l"/>
                <a:r>
                  <a:rPr lang="en-US" b="1"/>
                  <a:t>1 atm</a:t>
                </a:r>
              </a:p>
            </p:txBody>
          </p:sp>
          <p:sp>
            <p:nvSpPr>
              <p:cNvPr id="149560" name="Text Box 38"/>
              <p:cNvSpPr txBox="1">
                <a:spLocks noChangeAspect="1" noChangeArrowheads="1"/>
              </p:cNvSpPr>
              <p:nvPr/>
            </p:nvSpPr>
            <p:spPr bwMode="auto">
              <a:xfrm>
                <a:off x="2454" y="318"/>
                <a:ext cx="737" cy="173"/>
              </a:xfrm>
              <a:prstGeom prst="rect">
                <a:avLst/>
              </a:prstGeom>
              <a:noFill/>
              <a:ln w="9525">
                <a:noFill/>
                <a:miter lim="800000"/>
                <a:headEnd/>
                <a:tailEnd/>
              </a:ln>
            </p:spPr>
            <p:txBody>
              <a:bodyPr wrap="none">
                <a:spAutoFit/>
              </a:bodyPr>
              <a:lstStyle/>
              <a:p>
                <a:pPr algn="l"/>
                <a:r>
                  <a:rPr lang="en-US" b="1"/>
                  <a:t>=  </a:t>
                </a:r>
                <a:r>
                  <a:rPr lang="en-US" b="1">
                    <a:solidFill>
                      <a:srgbClr val="FF0000"/>
                    </a:solidFill>
                  </a:rPr>
                  <a:t>441 mm Hg</a:t>
                </a:r>
              </a:p>
            </p:txBody>
          </p:sp>
        </p:grpSp>
        <p:grpSp>
          <p:nvGrpSpPr>
            <p:cNvPr id="149548" name="Group 106"/>
            <p:cNvGrpSpPr>
              <a:grpSpLocks/>
            </p:cNvGrpSpPr>
            <p:nvPr/>
          </p:nvGrpSpPr>
          <p:grpSpPr bwMode="auto">
            <a:xfrm>
              <a:off x="244" y="2356"/>
              <a:ext cx="1792" cy="313"/>
              <a:chOff x="244" y="2356"/>
              <a:chExt cx="1792" cy="313"/>
            </a:xfrm>
          </p:grpSpPr>
          <p:sp>
            <p:nvSpPr>
              <p:cNvPr id="149549" name="Rectangle 74"/>
              <p:cNvSpPr>
                <a:spLocks noChangeAspect="1" noChangeArrowheads="1"/>
              </p:cNvSpPr>
              <p:nvPr/>
            </p:nvSpPr>
            <p:spPr bwMode="auto">
              <a:xfrm>
                <a:off x="244" y="2402"/>
                <a:ext cx="557" cy="203"/>
              </a:xfrm>
              <a:prstGeom prst="rect">
                <a:avLst/>
              </a:prstGeom>
              <a:noFill/>
              <a:ln w="9525">
                <a:noFill/>
                <a:miter lim="800000"/>
                <a:headEnd/>
                <a:tailEnd/>
              </a:ln>
            </p:spPr>
            <p:txBody>
              <a:bodyPr wrap="none"/>
              <a:lstStyle/>
              <a:p>
                <a:pPr algn="l"/>
                <a:r>
                  <a:rPr lang="en-US" b="1"/>
                  <a:t>98.4 kPa</a:t>
                </a:r>
              </a:p>
            </p:txBody>
          </p:sp>
          <p:sp>
            <p:nvSpPr>
              <p:cNvPr id="149550" name="Text Box 76"/>
              <p:cNvSpPr txBox="1">
                <a:spLocks noChangeAspect="1" noChangeArrowheads="1"/>
              </p:cNvSpPr>
              <p:nvPr/>
            </p:nvSpPr>
            <p:spPr bwMode="auto">
              <a:xfrm>
                <a:off x="690" y="2356"/>
                <a:ext cx="626" cy="173"/>
              </a:xfrm>
              <a:prstGeom prst="rect">
                <a:avLst/>
              </a:prstGeom>
              <a:noFill/>
              <a:ln w="9525">
                <a:noFill/>
                <a:miter lim="800000"/>
                <a:headEnd/>
                <a:tailEnd/>
              </a:ln>
            </p:spPr>
            <p:txBody>
              <a:bodyPr wrap="none">
                <a:spAutoFit/>
              </a:bodyPr>
              <a:lstStyle/>
              <a:p>
                <a:pPr algn="l"/>
                <a:r>
                  <a:rPr lang="en-US" b="1"/>
                  <a:t>760 mm Hg</a:t>
                </a:r>
              </a:p>
            </p:txBody>
          </p:sp>
          <p:grpSp>
            <p:nvGrpSpPr>
              <p:cNvPr id="149551" name="Group 78"/>
              <p:cNvGrpSpPr>
                <a:grpSpLocks noChangeAspect="1"/>
              </p:cNvGrpSpPr>
              <p:nvPr/>
            </p:nvGrpSpPr>
            <p:grpSpPr bwMode="auto">
              <a:xfrm>
                <a:off x="716" y="2371"/>
                <a:ext cx="584" cy="287"/>
                <a:chOff x="1426" y="268"/>
                <a:chExt cx="296" cy="191"/>
              </a:xfrm>
            </p:grpSpPr>
            <p:sp>
              <p:nvSpPr>
                <p:cNvPr id="149554" name="AutoShape 79"/>
                <p:cNvSpPr>
                  <a:spLocks noChangeAspect="1" noChangeArrowheads="1"/>
                </p:cNvSpPr>
                <p:nvPr/>
              </p:nvSpPr>
              <p:spPr bwMode="auto">
                <a:xfrm>
                  <a:off x="1426" y="268"/>
                  <a:ext cx="296" cy="191"/>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149555" name="Line 80"/>
                <p:cNvSpPr>
                  <a:spLocks noChangeAspect="1" noChangeShapeType="1"/>
                </p:cNvSpPr>
                <p:nvPr/>
              </p:nvSpPr>
              <p:spPr bwMode="auto">
                <a:xfrm>
                  <a:off x="1436" y="365"/>
                  <a:ext cx="279" cy="0"/>
                </a:xfrm>
                <a:prstGeom prst="line">
                  <a:avLst/>
                </a:prstGeom>
                <a:noFill/>
                <a:ln w="9525">
                  <a:solidFill>
                    <a:schemeClr val="tx1"/>
                  </a:solidFill>
                  <a:round/>
                  <a:headEnd/>
                  <a:tailEnd/>
                </a:ln>
              </p:spPr>
              <p:txBody>
                <a:bodyPr/>
                <a:lstStyle/>
                <a:p>
                  <a:endParaRPr lang="en-US"/>
                </a:p>
              </p:txBody>
            </p:sp>
          </p:grpSp>
          <p:sp>
            <p:nvSpPr>
              <p:cNvPr id="149552" name="Text Box 81"/>
              <p:cNvSpPr txBox="1">
                <a:spLocks noChangeAspect="1" noChangeArrowheads="1"/>
              </p:cNvSpPr>
              <p:nvPr/>
            </p:nvSpPr>
            <p:spPr bwMode="auto">
              <a:xfrm>
                <a:off x="721" y="2496"/>
                <a:ext cx="552" cy="173"/>
              </a:xfrm>
              <a:prstGeom prst="rect">
                <a:avLst/>
              </a:prstGeom>
              <a:noFill/>
              <a:ln w="9525">
                <a:noFill/>
                <a:miter lim="800000"/>
                <a:headEnd/>
                <a:tailEnd/>
              </a:ln>
            </p:spPr>
            <p:txBody>
              <a:bodyPr wrap="none">
                <a:spAutoFit/>
              </a:bodyPr>
              <a:lstStyle/>
              <a:p>
                <a:pPr algn="l"/>
                <a:r>
                  <a:rPr lang="en-US" b="1"/>
                  <a:t>101.3 kPa</a:t>
                </a:r>
              </a:p>
            </p:txBody>
          </p:sp>
          <p:sp>
            <p:nvSpPr>
              <p:cNvPr id="149553" name="Text Box 82"/>
              <p:cNvSpPr txBox="1">
                <a:spLocks noChangeAspect="1" noChangeArrowheads="1"/>
              </p:cNvSpPr>
              <p:nvPr/>
            </p:nvSpPr>
            <p:spPr bwMode="auto">
              <a:xfrm>
                <a:off x="1299" y="2433"/>
                <a:ext cx="737" cy="173"/>
              </a:xfrm>
              <a:prstGeom prst="rect">
                <a:avLst/>
              </a:prstGeom>
              <a:noFill/>
              <a:ln w="9525">
                <a:noFill/>
                <a:miter lim="800000"/>
                <a:headEnd/>
                <a:tailEnd/>
              </a:ln>
            </p:spPr>
            <p:txBody>
              <a:bodyPr wrap="none">
                <a:spAutoFit/>
              </a:bodyPr>
              <a:lstStyle/>
              <a:p>
                <a:pPr algn="l"/>
                <a:r>
                  <a:rPr lang="en-US" b="1"/>
                  <a:t>=  </a:t>
                </a:r>
                <a:r>
                  <a:rPr lang="en-US" b="1">
                    <a:solidFill>
                      <a:srgbClr val="FF0000"/>
                    </a:solidFill>
                  </a:rPr>
                  <a:t>738 mm Hg</a:t>
                </a:r>
              </a:p>
            </p:txBody>
          </p:sp>
        </p:grpSp>
      </p:grpSp>
      <p:sp>
        <p:nvSpPr>
          <p:cNvPr id="149507" name="Text Box 83"/>
          <p:cNvSpPr txBox="1">
            <a:spLocks noChangeAspect="1" noChangeArrowheads="1"/>
          </p:cNvSpPr>
          <p:nvPr/>
        </p:nvSpPr>
        <p:spPr bwMode="auto">
          <a:xfrm>
            <a:off x="352425" y="131763"/>
            <a:ext cx="733425" cy="412750"/>
          </a:xfrm>
          <a:prstGeom prst="rect">
            <a:avLst/>
          </a:prstGeom>
          <a:noFill/>
          <a:ln w="9525">
            <a:noFill/>
            <a:miter lim="800000"/>
            <a:headEnd/>
            <a:tailEnd/>
          </a:ln>
        </p:spPr>
        <p:txBody>
          <a:bodyPr wrap="none"/>
          <a:lstStyle/>
          <a:p>
            <a:pPr algn="l"/>
            <a:r>
              <a:rPr lang="en-US" b="1">
                <a:solidFill>
                  <a:srgbClr val="FF0000"/>
                </a:solidFill>
              </a:rPr>
              <a:t>KEY</a:t>
            </a:r>
          </a:p>
        </p:txBody>
      </p:sp>
      <p:grpSp>
        <p:nvGrpSpPr>
          <p:cNvPr id="149508" name="Group 117"/>
          <p:cNvGrpSpPr>
            <a:grpSpLocks/>
          </p:cNvGrpSpPr>
          <p:nvPr/>
        </p:nvGrpSpPr>
        <p:grpSpPr bwMode="auto">
          <a:xfrm>
            <a:off x="3722688" y="3744913"/>
            <a:ext cx="5000625" cy="3017837"/>
            <a:chOff x="2345" y="2359"/>
            <a:chExt cx="3150" cy="1901"/>
          </a:xfrm>
        </p:grpSpPr>
        <p:sp>
          <p:nvSpPr>
            <p:cNvPr id="149513" name="Freeform 3"/>
            <p:cNvSpPr>
              <a:spLocks noChangeAspect="1"/>
            </p:cNvSpPr>
            <p:nvPr/>
          </p:nvSpPr>
          <p:spPr bwMode="auto">
            <a:xfrm>
              <a:off x="3292" y="3217"/>
              <a:ext cx="264" cy="979"/>
            </a:xfrm>
            <a:custGeom>
              <a:avLst/>
              <a:gdLst>
                <a:gd name="T0" fmla="*/ 17 w 176"/>
                <a:gd name="T1" fmla="*/ 374 h 652"/>
                <a:gd name="T2" fmla="*/ 15 w 176"/>
                <a:gd name="T3" fmla="*/ 655 h 652"/>
                <a:gd name="T4" fmla="*/ 36 w 176"/>
                <a:gd name="T5" fmla="*/ 934 h 652"/>
                <a:gd name="T6" fmla="*/ 228 w 176"/>
                <a:gd name="T7" fmla="*/ 928 h 652"/>
                <a:gd name="T8" fmla="*/ 251 w 176"/>
                <a:gd name="T9" fmla="*/ 662 h 652"/>
                <a:gd name="T10" fmla="*/ 249 w 176"/>
                <a:gd name="T11" fmla="*/ 0 h 652"/>
                <a:gd name="T12" fmla="*/ 0 60000 65536"/>
                <a:gd name="T13" fmla="*/ 0 60000 65536"/>
                <a:gd name="T14" fmla="*/ 0 60000 65536"/>
                <a:gd name="T15" fmla="*/ 0 60000 65536"/>
                <a:gd name="T16" fmla="*/ 0 60000 65536"/>
                <a:gd name="T17" fmla="*/ 0 60000 65536"/>
                <a:gd name="T18" fmla="*/ 0 w 176"/>
                <a:gd name="T19" fmla="*/ 0 h 652"/>
                <a:gd name="T20" fmla="*/ 176 w 176"/>
                <a:gd name="T21" fmla="*/ 652 h 652"/>
              </a:gdLst>
              <a:ahLst/>
              <a:cxnLst>
                <a:cxn ang="T12">
                  <a:pos x="T0" y="T1"/>
                </a:cxn>
                <a:cxn ang="T13">
                  <a:pos x="T2" y="T3"/>
                </a:cxn>
                <a:cxn ang="T14">
                  <a:pos x="T4" y="T5"/>
                </a:cxn>
                <a:cxn ang="T15">
                  <a:pos x="T6" y="T7"/>
                </a:cxn>
                <a:cxn ang="T16">
                  <a:pos x="T8" y="T9"/>
                </a:cxn>
                <a:cxn ang="T17">
                  <a:pos x="T10" y="T11"/>
                </a:cxn>
              </a:cxnLst>
              <a:rect l="T18" t="T19" r="T20" b="T21"/>
              <a:pathLst>
                <a:path w="176" h="652">
                  <a:moveTo>
                    <a:pt x="11" y="249"/>
                  </a:moveTo>
                  <a:cubicBezTo>
                    <a:pt x="11" y="280"/>
                    <a:pt x="8" y="374"/>
                    <a:pt x="10" y="436"/>
                  </a:cubicBezTo>
                  <a:cubicBezTo>
                    <a:pt x="12" y="498"/>
                    <a:pt x="0" y="592"/>
                    <a:pt x="24" y="622"/>
                  </a:cubicBezTo>
                  <a:cubicBezTo>
                    <a:pt x="48" y="652"/>
                    <a:pt x="128" y="648"/>
                    <a:pt x="152" y="618"/>
                  </a:cubicBezTo>
                  <a:cubicBezTo>
                    <a:pt x="176" y="588"/>
                    <a:pt x="165" y="544"/>
                    <a:pt x="167" y="441"/>
                  </a:cubicBezTo>
                  <a:cubicBezTo>
                    <a:pt x="169" y="338"/>
                    <a:pt x="166" y="92"/>
                    <a:pt x="166" y="0"/>
                  </a:cubicBezTo>
                </a:path>
              </a:pathLst>
            </a:custGeom>
            <a:noFill/>
            <a:ln w="53975">
              <a:solidFill>
                <a:srgbClr val="C0C0C0"/>
              </a:solidFill>
              <a:round/>
              <a:headEnd/>
              <a:tailEnd/>
            </a:ln>
          </p:spPr>
          <p:txBody>
            <a:bodyPr/>
            <a:lstStyle/>
            <a:p>
              <a:endParaRPr lang="en-US"/>
            </a:p>
          </p:txBody>
        </p:sp>
        <p:grpSp>
          <p:nvGrpSpPr>
            <p:cNvPr id="149514" name="Group 4"/>
            <p:cNvGrpSpPr>
              <a:grpSpLocks noChangeAspect="1"/>
            </p:cNvGrpSpPr>
            <p:nvPr/>
          </p:nvGrpSpPr>
          <p:grpSpPr bwMode="auto">
            <a:xfrm>
              <a:off x="2345" y="2665"/>
              <a:ext cx="1218" cy="1537"/>
              <a:chOff x="3018" y="1101"/>
              <a:chExt cx="812" cy="1024"/>
            </a:xfrm>
          </p:grpSpPr>
          <p:sp>
            <p:nvSpPr>
              <p:cNvPr id="149535" name="Oval 5"/>
              <p:cNvSpPr>
                <a:spLocks noChangeAspect="1" noChangeArrowheads="1"/>
              </p:cNvSpPr>
              <p:nvPr/>
            </p:nvSpPr>
            <p:spPr bwMode="auto">
              <a:xfrm>
                <a:off x="3018" y="1330"/>
                <a:ext cx="468" cy="469"/>
              </a:xfrm>
              <a:prstGeom prst="ellipse">
                <a:avLst/>
              </a:prstGeom>
              <a:noFill/>
              <a:ln w="15875">
                <a:solidFill>
                  <a:schemeClr val="tx1"/>
                </a:solidFill>
                <a:round/>
                <a:headEnd/>
                <a:tailEnd/>
              </a:ln>
            </p:spPr>
            <p:txBody>
              <a:bodyPr wrap="none" anchor="ctr"/>
              <a:lstStyle/>
              <a:p>
                <a:endParaRPr lang="en-US"/>
              </a:p>
            </p:txBody>
          </p:sp>
          <p:sp>
            <p:nvSpPr>
              <p:cNvPr id="149536" name="Freeform 6"/>
              <p:cNvSpPr>
                <a:spLocks noChangeAspect="1"/>
              </p:cNvSpPr>
              <p:nvPr/>
            </p:nvSpPr>
            <p:spPr bwMode="auto">
              <a:xfrm>
                <a:off x="3483" y="1107"/>
                <a:ext cx="347" cy="1018"/>
              </a:xfrm>
              <a:custGeom>
                <a:avLst/>
                <a:gdLst>
                  <a:gd name="T0" fmla="*/ 347 w 924"/>
                  <a:gd name="T1" fmla="*/ 0 h 2714"/>
                  <a:gd name="T2" fmla="*/ 347 w 924"/>
                  <a:gd name="T3" fmla="*/ 947 h 2714"/>
                  <a:gd name="T4" fmla="*/ 345 w 924"/>
                  <a:gd name="T5" fmla="*/ 961 h 2714"/>
                  <a:gd name="T6" fmla="*/ 339 w 924"/>
                  <a:gd name="T7" fmla="*/ 972 h 2714"/>
                  <a:gd name="T8" fmla="*/ 328 w 924"/>
                  <a:gd name="T9" fmla="*/ 987 h 2714"/>
                  <a:gd name="T10" fmla="*/ 318 w 924"/>
                  <a:gd name="T11" fmla="*/ 999 h 2714"/>
                  <a:gd name="T12" fmla="*/ 303 w 924"/>
                  <a:gd name="T13" fmla="*/ 1011 h 2714"/>
                  <a:gd name="T14" fmla="*/ 283 w 924"/>
                  <a:gd name="T15" fmla="*/ 1017 h 2714"/>
                  <a:gd name="T16" fmla="*/ 258 w 924"/>
                  <a:gd name="T17" fmla="*/ 1018 h 2714"/>
                  <a:gd name="T18" fmla="*/ 230 w 924"/>
                  <a:gd name="T19" fmla="*/ 1018 h 2714"/>
                  <a:gd name="T20" fmla="*/ 208 w 924"/>
                  <a:gd name="T21" fmla="*/ 1016 h 2714"/>
                  <a:gd name="T22" fmla="*/ 194 w 924"/>
                  <a:gd name="T23" fmla="*/ 1008 h 2714"/>
                  <a:gd name="T24" fmla="*/ 177 w 924"/>
                  <a:gd name="T25" fmla="*/ 995 h 2714"/>
                  <a:gd name="T26" fmla="*/ 166 w 924"/>
                  <a:gd name="T27" fmla="*/ 978 h 2714"/>
                  <a:gd name="T28" fmla="*/ 159 w 924"/>
                  <a:gd name="T29" fmla="*/ 963 h 2714"/>
                  <a:gd name="T30" fmla="*/ 159 w 924"/>
                  <a:gd name="T31" fmla="*/ 517 h 2714"/>
                  <a:gd name="T32" fmla="*/ 158 w 924"/>
                  <a:gd name="T33" fmla="*/ 509 h 2714"/>
                  <a:gd name="T34" fmla="*/ 155 w 924"/>
                  <a:gd name="T35" fmla="*/ 504 h 2714"/>
                  <a:gd name="T36" fmla="*/ 152 w 924"/>
                  <a:gd name="T37" fmla="*/ 495 h 2714"/>
                  <a:gd name="T38" fmla="*/ 147 w 924"/>
                  <a:gd name="T39" fmla="*/ 485 h 2714"/>
                  <a:gd name="T40" fmla="*/ 140 w 924"/>
                  <a:gd name="T41" fmla="*/ 477 h 2714"/>
                  <a:gd name="T42" fmla="*/ 131 w 924"/>
                  <a:gd name="T43" fmla="*/ 468 h 2714"/>
                  <a:gd name="T44" fmla="*/ 119 w 924"/>
                  <a:gd name="T45" fmla="*/ 463 h 2714"/>
                  <a:gd name="T46" fmla="*/ 105 w 924"/>
                  <a:gd name="T47" fmla="*/ 461 h 2714"/>
                  <a:gd name="T48" fmla="*/ 87 w 924"/>
                  <a:gd name="T49" fmla="*/ 459 h 2714"/>
                  <a:gd name="T50" fmla="*/ 65 w 924"/>
                  <a:gd name="T51" fmla="*/ 461 h 2714"/>
                  <a:gd name="T52" fmla="*/ 46 w 924"/>
                  <a:gd name="T53" fmla="*/ 463 h 2714"/>
                  <a:gd name="T54" fmla="*/ 35 w 924"/>
                  <a:gd name="T55" fmla="*/ 474 h 2714"/>
                  <a:gd name="T56" fmla="*/ 28 w 924"/>
                  <a:gd name="T57" fmla="*/ 485 h 2714"/>
                  <a:gd name="T58" fmla="*/ 13 w 924"/>
                  <a:gd name="T59" fmla="*/ 493 h 2714"/>
                  <a:gd name="T60" fmla="*/ 0 w 924"/>
                  <a:gd name="T61" fmla="*/ 497 h 27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24"/>
                  <a:gd name="T94" fmla="*/ 0 h 2714"/>
                  <a:gd name="T95" fmla="*/ 924 w 924"/>
                  <a:gd name="T96" fmla="*/ 2714 h 27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24" h="2714">
                    <a:moveTo>
                      <a:pt x="924" y="0"/>
                    </a:moveTo>
                    <a:lnTo>
                      <a:pt x="924" y="2524"/>
                    </a:lnTo>
                    <a:lnTo>
                      <a:pt x="918" y="2561"/>
                    </a:lnTo>
                    <a:lnTo>
                      <a:pt x="904" y="2592"/>
                    </a:lnTo>
                    <a:lnTo>
                      <a:pt x="874" y="2632"/>
                    </a:lnTo>
                    <a:lnTo>
                      <a:pt x="847" y="2663"/>
                    </a:lnTo>
                    <a:lnTo>
                      <a:pt x="808" y="2695"/>
                    </a:lnTo>
                    <a:lnTo>
                      <a:pt x="753" y="2711"/>
                    </a:lnTo>
                    <a:lnTo>
                      <a:pt x="687" y="2714"/>
                    </a:lnTo>
                    <a:lnTo>
                      <a:pt x="612" y="2714"/>
                    </a:lnTo>
                    <a:lnTo>
                      <a:pt x="555" y="2708"/>
                    </a:lnTo>
                    <a:lnTo>
                      <a:pt x="516" y="2687"/>
                    </a:lnTo>
                    <a:lnTo>
                      <a:pt x="472" y="2652"/>
                    </a:lnTo>
                    <a:lnTo>
                      <a:pt x="442" y="2608"/>
                    </a:lnTo>
                    <a:lnTo>
                      <a:pt x="424" y="2568"/>
                    </a:lnTo>
                    <a:lnTo>
                      <a:pt x="424" y="1378"/>
                    </a:lnTo>
                    <a:lnTo>
                      <a:pt x="421" y="1357"/>
                    </a:lnTo>
                    <a:lnTo>
                      <a:pt x="412" y="1343"/>
                    </a:lnTo>
                    <a:lnTo>
                      <a:pt x="404" y="1320"/>
                    </a:lnTo>
                    <a:lnTo>
                      <a:pt x="391" y="1294"/>
                    </a:lnTo>
                    <a:lnTo>
                      <a:pt x="372" y="1272"/>
                    </a:lnTo>
                    <a:lnTo>
                      <a:pt x="348" y="1248"/>
                    </a:lnTo>
                    <a:lnTo>
                      <a:pt x="316" y="1235"/>
                    </a:lnTo>
                    <a:lnTo>
                      <a:pt x="280" y="1228"/>
                    </a:lnTo>
                    <a:lnTo>
                      <a:pt x="231" y="1225"/>
                    </a:lnTo>
                    <a:lnTo>
                      <a:pt x="172" y="1228"/>
                    </a:lnTo>
                    <a:lnTo>
                      <a:pt x="123" y="1235"/>
                    </a:lnTo>
                    <a:lnTo>
                      <a:pt x="94" y="1264"/>
                    </a:lnTo>
                    <a:lnTo>
                      <a:pt x="75" y="1292"/>
                    </a:lnTo>
                    <a:lnTo>
                      <a:pt x="34" y="1315"/>
                    </a:lnTo>
                    <a:lnTo>
                      <a:pt x="0" y="1324"/>
                    </a:lnTo>
                  </a:path>
                </a:pathLst>
              </a:custGeom>
              <a:noFill/>
              <a:ln w="15875">
                <a:solidFill>
                  <a:schemeClr val="tx1"/>
                </a:solidFill>
                <a:round/>
                <a:headEnd/>
                <a:tailEnd/>
              </a:ln>
            </p:spPr>
            <p:txBody>
              <a:bodyPr/>
              <a:lstStyle/>
              <a:p>
                <a:endParaRPr lang="en-US"/>
              </a:p>
            </p:txBody>
          </p:sp>
          <p:sp>
            <p:nvSpPr>
              <p:cNvPr id="149537" name="Freeform 7"/>
              <p:cNvSpPr>
                <a:spLocks noChangeAspect="1"/>
              </p:cNvSpPr>
              <p:nvPr/>
            </p:nvSpPr>
            <p:spPr bwMode="auto">
              <a:xfrm>
                <a:off x="3481" y="1106"/>
                <a:ext cx="316" cy="989"/>
              </a:xfrm>
              <a:custGeom>
                <a:avLst/>
                <a:gdLst>
                  <a:gd name="T0" fmla="*/ 316 w 843"/>
                  <a:gd name="T1" fmla="*/ 0 h 2638"/>
                  <a:gd name="T2" fmla="*/ 316 w 843"/>
                  <a:gd name="T3" fmla="*/ 956 h 2638"/>
                  <a:gd name="T4" fmla="*/ 313 w 843"/>
                  <a:gd name="T5" fmla="*/ 967 h 2638"/>
                  <a:gd name="T6" fmla="*/ 303 w 843"/>
                  <a:gd name="T7" fmla="*/ 979 h 2638"/>
                  <a:gd name="T8" fmla="*/ 290 w 843"/>
                  <a:gd name="T9" fmla="*/ 984 h 2638"/>
                  <a:gd name="T10" fmla="*/ 275 w 843"/>
                  <a:gd name="T11" fmla="*/ 987 h 2638"/>
                  <a:gd name="T12" fmla="*/ 261 w 843"/>
                  <a:gd name="T13" fmla="*/ 989 h 2638"/>
                  <a:gd name="T14" fmla="*/ 237 w 843"/>
                  <a:gd name="T15" fmla="*/ 988 h 2638"/>
                  <a:gd name="T16" fmla="*/ 220 w 843"/>
                  <a:gd name="T17" fmla="*/ 987 h 2638"/>
                  <a:gd name="T18" fmla="*/ 205 w 843"/>
                  <a:gd name="T19" fmla="*/ 978 h 2638"/>
                  <a:gd name="T20" fmla="*/ 197 w 843"/>
                  <a:gd name="T21" fmla="*/ 969 h 2638"/>
                  <a:gd name="T22" fmla="*/ 194 w 843"/>
                  <a:gd name="T23" fmla="*/ 956 h 2638"/>
                  <a:gd name="T24" fmla="*/ 194 w 843"/>
                  <a:gd name="T25" fmla="*/ 511 h 2638"/>
                  <a:gd name="T26" fmla="*/ 193 w 843"/>
                  <a:gd name="T27" fmla="*/ 497 h 2638"/>
                  <a:gd name="T28" fmla="*/ 190 w 843"/>
                  <a:gd name="T29" fmla="*/ 486 h 2638"/>
                  <a:gd name="T30" fmla="*/ 183 w 843"/>
                  <a:gd name="T31" fmla="*/ 474 h 2638"/>
                  <a:gd name="T32" fmla="*/ 176 w 843"/>
                  <a:gd name="T33" fmla="*/ 464 h 2638"/>
                  <a:gd name="T34" fmla="*/ 166 w 843"/>
                  <a:gd name="T35" fmla="*/ 451 h 2638"/>
                  <a:gd name="T36" fmla="*/ 154 w 843"/>
                  <a:gd name="T37" fmla="*/ 441 h 2638"/>
                  <a:gd name="T38" fmla="*/ 132 w 843"/>
                  <a:gd name="T39" fmla="*/ 434 h 2638"/>
                  <a:gd name="T40" fmla="*/ 109 w 843"/>
                  <a:gd name="T41" fmla="*/ 430 h 2638"/>
                  <a:gd name="T42" fmla="*/ 79 w 843"/>
                  <a:gd name="T43" fmla="*/ 430 h 2638"/>
                  <a:gd name="T44" fmla="*/ 54 w 843"/>
                  <a:gd name="T45" fmla="*/ 429 h 2638"/>
                  <a:gd name="T46" fmla="*/ 40 w 843"/>
                  <a:gd name="T47" fmla="*/ 427 h 2638"/>
                  <a:gd name="T48" fmla="*/ 24 w 843"/>
                  <a:gd name="T49" fmla="*/ 419 h 2638"/>
                  <a:gd name="T50" fmla="*/ 5 w 843"/>
                  <a:gd name="T51" fmla="*/ 414 h 2638"/>
                  <a:gd name="T52" fmla="*/ 0 w 843"/>
                  <a:gd name="T53" fmla="*/ 409 h 26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43"/>
                  <a:gd name="T82" fmla="*/ 0 h 2638"/>
                  <a:gd name="T83" fmla="*/ 843 w 843"/>
                  <a:gd name="T84" fmla="*/ 2638 h 26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43" h="2638">
                    <a:moveTo>
                      <a:pt x="843" y="0"/>
                    </a:moveTo>
                    <a:lnTo>
                      <a:pt x="843" y="2550"/>
                    </a:lnTo>
                    <a:lnTo>
                      <a:pt x="835" y="2578"/>
                    </a:lnTo>
                    <a:lnTo>
                      <a:pt x="809" y="2612"/>
                    </a:lnTo>
                    <a:lnTo>
                      <a:pt x="773" y="2624"/>
                    </a:lnTo>
                    <a:lnTo>
                      <a:pt x="734" y="2633"/>
                    </a:lnTo>
                    <a:lnTo>
                      <a:pt x="695" y="2638"/>
                    </a:lnTo>
                    <a:lnTo>
                      <a:pt x="632" y="2636"/>
                    </a:lnTo>
                    <a:lnTo>
                      <a:pt x="587" y="2632"/>
                    </a:lnTo>
                    <a:lnTo>
                      <a:pt x="548" y="2608"/>
                    </a:lnTo>
                    <a:lnTo>
                      <a:pt x="526" y="2584"/>
                    </a:lnTo>
                    <a:lnTo>
                      <a:pt x="518" y="2551"/>
                    </a:lnTo>
                    <a:lnTo>
                      <a:pt x="517" y="1364"/>
                    </a:lnTo>
                    <a:lnTo>
                      <a:pt x="514" y="1327"/>
                    </a:lnTo>
                    <a:lnTo>
                      <a:pt x="506" y="1297"/>
                    </a:lnTo>
                    <a:lnTo>
                      <a:pt x="488" y="1265"/>
                    </a:lnTo>
                    <a:lnTo>
                      <a:pt x="470" y="1238"/>
                    </a:lnTo>
                    <a:lnTo>
                      <a:pt x="443" y="1202"/>
                    </a:lnTo>
                    <a:lnTo>
                      <a:pt x="410" y="1175"/>
                    </a:lnTo>
                    <a:lnTo>
                      <a:pt x="353" y="1158"/>
                    </a:lnTo>
                    <a:lnTo>
                      <a:pt x="290" y="1148"/>
                    </a:lnTo>
                    <a:lnTo>
                      <a:pt x="212" y="1147"/>
                    </a:lnTo>
                    <a:lnTo>
                      <a:pt x="145" y="1145"/>
                    </a:lnTo>
                    <a:lnTo>
                      <a:pt x="107" y="1138"/>
                    </a:lnTo>
                    <a:lnTo>
                      <a:pt x="65" y="1118"/>
                    </a:lnTo>
                    <a:lnTo>
                      <a:pt x="14" y="1105"/>
                    </a:lnTo>
                    <a:lnTo>
                      <a:pt x="0" y="1092"/>
                    </a:lnTo>
                  </a:path>
                </a:pathLst>
              </a:custGeom>
              <a:noFill/>
              <a:ln w="15875">
                <a:solidFill>
                  <a:schemeClr val="tx1"/>
                </a:solidFill>
                <a:round/>
                <a:headEnd/>
                <a:tailEnd/>
              </a:ln>
            </p:spPr>
            <p:txBody>
              <a:bodyPr/>
              <a:lstStyle/>
              <a:p>
                <a:endParaRPr lang="en-US"/>
              </a:p>
            </p:txBody>
          </p:sp>
          <p:sp>
            <p:nvSpPr>
              <p:cNvPr id="149538" name="Freeform 8"/>
              <p:cNvSpPr>
                <a:spLocks noChangeAspect="1"/>
              </p:cNvSpPr>
              <p:nvPr/>
            </p:nvSpPr>
            <p:spPr bwMode="auto">
              <a:xfrm>
                <a:off x="3474" y="1517"/>
                <a:ext cx="20" cy="87"/>
              </a:xfrm>
              <a:custGeom>
                <a:avLst/>
                <a:gdLst>
                  <a:gd name="T0" fmla="*/ 0 w 42"/>
                  <a:gd name="T1" fmla="*/ 0 h 230"/>
                  <a:gd name="T2" fmla="*/ 18 w 42"/>
                  <a:gd name="T3" fmla="*/ 6 h 230"/>
                  <a:gd name="T4" fmla="*/ 20 w 42"/>
                  <a:gd name="T5" fmla="*/ 82 h 230"/>
                  <a:gd name="T6" fmla="*/ 3 w 42"/>
                  <a:gd name="T7" fmla="*/ 87 h 230"/>
                  <a:gd name="T8" fmla="*/ 0 w 42"/>
                  <a:gd name="T9" fmla="*/ 0 h 230"/>
                  <a:gd name="T10" fmla="*/ 0 60000 65536"/>
                  <a:gd name="T11" fmla="*/ 0 60000 65536"/>
                  <a:gd name="T12" fmla="*/ 0 60000 65536"/>
                  <a:gd name="T13" fmla="*/ 0 60000 65536"/>
                  <a:gd name="T14" fmla="*/ 0 60000 65536"/>
                  <a:gd name="T15" fmla="*/ 0 w 42"/>
                  <a:gd name="T16" fmla="*/ 0 h 230"/>
                  <a:gd name="T17" fmla="*/ 42 w 42"/>
                  <a:gd name="T18" fmla="*/ 230 h 230"/>
                </a:gdLst>
                <a:ahLst/>
                <a:cxnLst>
                  <a:cxn ang="T10">
                    <a:pos x="T0" y="T1"/>
                  </a:cxn>
                  <a:cxn ang="T11">
                    <a:pos x="T2" y="T3"/>
                  </a:cxn>
                  <a:cxn ang="T12">
                    <a:pos x="T4" y="T5"/>
                  </a:cxn>
                  <a:cxn ang="T13">
                    <a:pos x="T6" y="T7"/>
                  </a:cxn>
                  <a:cxn ang="T14">
                    <a:pos x="T8" y="T9"/>
                  </a:cxn>
                </a:cxnLst>
                <a:rect l="T15" t="T16" r="T17" b="T18"/>
                <a:pathLst>
                  <a:path w="42" h="230">
                    <a:moveTo>
                      <a:pt x="0" y="0"/>
                    </a:moveTo>
                    <a:lnTo>
                      <a:pt x="37" y="17"/>
                    </a:lnTo>
                    <a:lnTo>
                      <a:pt x="42" y="216"/>
                    </a:lnTo>
                    <a:lnTo>
                      <a:pt x="7" y="230"/>
                    </a:lnTo>
                    <a:lnTo>
                      <a:pt x="0" y="0"/>
                    </a:lnTo>
                    <a:close/>
                  </a:path>
                </a:pathLst>
              </a:custGeom>
              <a:solidFill>
                <a:schemeClr val="bg1"/>
              </a:solidFill>
              <a:ln w="9525">
                <a:noFill/>
                <a:round/>
                <a:headEnd/>
                <a:tailEnd/>
              </a:ln>
            </p:spPr>
            <p:txBody>
              <a:bodyPr/>
              <a:lstStyle/>
              <a:p>
                <a:endParaRPr lang="en-US"/>
              </a:p>
            </p:txBody>
          </p:sp>
          <p:sp>
            <p:nvSpPr>
              <p:cNvPr id="149539" name="Oval 9"/>
              <p:cNvSpPr>
                <a:spLocks noChangeAspect="1" noChangeArrowheads="1"/>
              </p:cNvSpPr>
              <p:nvPr/>
            </p:nvSpPr>
            <p:spPr bwMode="auto">
              <a:xfrm>
                <a:off x="3796" y="1101"/>
                <a:ext cx="34" cy="13"/>
              </a:xfrm>
              <a:prstGeom prst="ellipse">
                <a:avLst/>
              </a:prstGeom>
              <a:noFill/>
              <a:ln w="15875">
                <a:solidFill>
                  <a:schemeClr val="tx1"/>
                </a:solidFill>
                <a:round/>
                <a:headEnd/>
                <a:tailEnd/>
              </a:ln>
            </p:spPr>
            <p:txBody>
              <a:bodyPr wrap="none" anchor="ctr"/>
              <a:lstStyle/>
              <a:p>
                <a:endParaRPr lang="en-US"/>
              </a:p>
            </p:txBody>
          </p:sp>
        </p:grpSp>
        <p:sp>
          <p:nvSpPr>
            <p:cNvPr id="149515" name="Text Box 10"/>
            <p:cNvSpPr txBox="1">
              <a:spLocks noChangeAspect="1" noChangeArrowheads="1"/>
            </p:cNvSpPr>
            <p:nvPr/>
          </p:nvSpPr>
          <p:spPr bwMode="auto">
            <a:xfrm>
              <a:off x="2413" y="3268"/>
              <a:ext cx="552" cy="173"/>
            </a:xfrm>
            <a:prstGeom prst="rect">
              <a:avLst/>
            </a:prstGeom>
            <a:noFill/>
            <a:ln w="9525">
              <a:noFill/>
              <a:miter lim="800000"/>
              <a:headEnd/>
              <a:tailEnd/>
            </a:ln>
          </p:spPr>
          <p:txBody>
            <a:bodyPr wrap="none">
              <a:spAutoFit/>
            </a:bodyPr>
            <a:lstStyle/>
            <a:p>
              <a:pPr algn="l"/>
              <a:r>
                <a:rPr lang="en-US" b="1"/>
                <a:t>135.5 kPa</a:t>
              </a:r>
            </a:p>
          </p:txBody>
        </p:sp>
        <p:sp>
          <p:nvSpPr>
            <p:cNvPr id="149516" name="Line 11"/>
            <p:cNvSpPr>
              <a:spLocks noChangeAspect="1" noChangeShapeType="1"/>
            </p:cNvSpPr>
            <p:nvPr/>
          </p:nvSpPr>
          <p:spPr bwMode="auto">
            <a:xfrm>
              <a:off x="3596" y="3220"/>
              <a:ext cx="236" cy="0"/>
            </a:xfrm>
            <a:prstGeom prst="line">
              <a:avLst/>
            </a:prstGeom>
            <a:noFill/>
            <a:ln w="9525">
              <a:solidFill>
                <a:schemeClr val="tx1"/>
              </a:solidFill>
              <a:round/>
              <a:headEnd/>
              <a:tailEnd/>
            </a:ln>
          </p:spPr>
          <p:txBody>
            <a:bodyPr/>
            <a:lstStyle/>
            <a:p>
              <a:endParaRPr lang="en-US"/>
            </a:p>
          </p:txBody>
        </p:sp>
        <p:sp>
          <p:nvSpPr>
            <p:cNvPr id="149517" name="Text Box 12"/>
            <p:cNvSpPr txBox="1">
              <a:spLocks noChangeAspect="1" noChangeArrowheads="1"/>
            </p:cNvSpPr>
            <p:nvPr/>
          </p:nvSpPr>
          <p:spPr bwMode="auto">
            <a:xfrm>
              <a:off x="3724" y="3324"/>
              <a:ext cx="627" cy="173"/>
            </a:xfrm>
            <a:prstGeom prst="rect">
              <a:avLst/>
            </a:prstGeom>
            <a:noFill/>
            <a:ln w="9525">
              <a:noFill/>
              <a:miter lim="800000"/>
              <a:headEnd/>
              <a:tailEnd/>
            </a:ln>
          </p:spPr>
          <p:txBody>
            <a:bodyPr wrap="none">
              <a:spAutoFit/>
            </a:bodyPr>
            <a:lstStyle/>
            <a:p>
              <a:pPr algn="l"/>
              <a:r>
                <a:rPr lang="en-US" b="1"/>
                <a:t>208 mm Hg</a:t>
              </a:r>
            </a:p>
          </p:txBody>
        </p:sp>
        <p:sp>
          <p:nvSpPr>
            <p:cNvPr id="149518" name="Line 13"/>
            <p:cNvSpPr>
              <a:spLocks noChangeAspect="1" noChangeShapeType="1"/>
            </p:cNvSpPr>
            <p:nvPr/>
          </p:nvSpPr>
          <p:spPr bwMode="auto">
            <a:xfrm>
              <a:off x="3353" y="3591"/>
              <a:ext cx="471" cy="0"/>
            </a:xfrm>
            <a:prstGeom prst="line">
              <a:avLst/>
            </a:prstGeom>
            <a:noFill/>
            <a:ln w="9525">
              <a:solidFill>
                <a:schemeClr val="tx1"/>
              </a:solidFill>
              <a:round/>
              <a:headEnd/>
              <a:tailEnd/>
            </a:ln>
          </p:spPr>
          <p:txBody>
            <a:bodyPr/>
            <a:lstStyle/>
            <a:p>
              <a:endParaRPr lang="en-US"/>
            </a:p>
          </p:txBody>
        </p:sp>
        <p:sp>
          <p:nvSpPr>
            <p:cNvPr id="149519" name="Line 14"/>
            <p:cNvSpPr>
              <a:spLocks noChangeAspect="1" noChangeShapeType="1"/>
            </p:cNvSpPr>
            <p:nvPr/>
          </p:nvSpPr>
          <p:spPr bwMode="auto">
            <a:xfrm>
              <a:off x="3707" y="3222"/>
              <a:ext cx="0" cy="368"/>
            </a:xfrm>
            <a:prstGeom prst="line">
              <a:avLst/>
            </a:prstGeom>
            <a:noFill/>
            <a:ln w="9525">
              <a:solidFill>
                <a:schemeClr val="tx1"/>
              </a:solidFill>
              <a:round/>
              <a:headEnd type="triangle" w="sm" len="sm"/>
              <a:tailEnd type="triangle" w="sm" len="sm"/>
            </a:ln>
          </p:spPr>
          <p:txBody>
            <a:bodyPr/>
            <a:lstStyle/>
            <a:p>
              <a:endParaRPr lang="en-US"/>
            </a:p>
          </p:txBody>
        </p:sp>
        <p:sp>
          <p:nvSpPr>
            <p:cNvPr id="149520" name="Text Box 15">
              <a:hlinkClick r:id="" action="ppaction://noaction"/>
            </p:cNvPr>
            <p:cNvSpPr txBox="1">
              <a:spLocks noChangeAspect="1" noChangeArrowheads="1"/>
            </p:cNvSpPr>
            <p:nvPr/>
          </p:nvSpPr>
          <p:spPr bwMode="auto">
            <a:xfrm>
              <a:off x="3346" y="2359"/>
              <a:ext cx="376" cy="173"/>
            </a:xfrm>
            <a:prstGeom prst="rect">
              <a:avLst/>
            </a:prstGeom>
            <a:noFill/>
            <a:ln w="9525">
              <a:noFill/>
              <a:miter lim="800000"/>
              <a:headEnd/>
              <a:tailEnd/>
            </a:ln>
          </p:spPr>
          <p:txBody>
            <a:bodyPr wrap="none">
              <a:spAutoFit/>
            </a:bodyPr>
            <a:lstStyle/>
            <a:p>
              <a:pPr algn="l"/>
              <a:r>
                <a:rPr lang="en-US" b="1"/>
                <a:t>X atm</a:t>
              </a:r>
            </a:p>
          </p:txBody>
        </p:sp>
        <p:sp>
          <p:nvSpPr>
            <p:cNvPr id="149521" name="Text Box 40"/>
            <p:cNvSpPr txBox="1">
              <a:spLocks noChangeAspect="1" noChangeArrowheads="1"/>
            </p:cNvSpPr>
            <p:nvPr/>
          </p:nvSpPr>
          <p:spPr bwMode="auto">
            <a:xfrm>
              <a:off x="4296" y="3395"/>
              <a:ext cx="626" cy="173"/>
            </a:xfrm>
            <a:prstGeom prst="rect">
              <a:avLst/>
            </a:prstGeom>
            <a:noFill/>
            <a:ln w="9525">
              <a:noFill/>
              <a:miter lim="800000"/>
              <a:headEnd/>
              <a:tailEnd/>
            </a:ln>
          </p:spPr>
          <p:txBody>
            <a:bodyPr wrap="none">
              <a:spAutoFit/>
            </a:bodyPr>
            <a:lstStyle/>
            <a:p>
              <a:pPr algn="l"/>
              <a:r>
                <a:rPr lang="en-US" b="1"/>
                <a:t>760 mm Hg</a:t>
              </a:r>
            </a:p>
          </p:txBody>
        </p:sp>
        <p:grpSp>
          <p:nvGrpSpPr>
            <p:cNvPr id="149522" name="Group 42"/>
            <p:cNvGrpSpPr>
              <a:grpSpLocks noChangeAspect="1"/>
            </p:cNvGrpSpPr>
            <p:nvPr/>
          </p:nvGrpSpPr>
          <p:grpSpPr bwMode="auto">
            <a:xfrm>
              <a:off x="4322" y="3278"/>
              <a:ext cx="584" cy="287"/>
              <a:chOff x="1426" y="268"/>
              <a:chExt cx="296" cy="191"/>
            </a:xfrm>
          </p:grpSpPr>
          <p:sp>
            <p:nvSpPr>
              <p:cNvPr id="149533" name="AutoShape 43"/>
              <p:cNvSpPr>
                <a:spLocks noChangeAspect="1" noChangeArrowheads="1"/>
              </p:cNvSpPr>
              <p:nvPr/>
            </p:nvSpPr>
            <p:spPr bwMode="auto">
              <a:xfrm>
                <a:off x="1426" y="268"/>
                <a:ext cx="296" cy="191"/>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149534" name="Line 44"/>
              <p:cNvSpPr>
                <a:spLocks noChangeAspect="1" noChangeShapeType="1"/>
              </p:cNvSpPr>
              <p:nvPr/>
            </p:nvSpPr>
            <p:spPr bwMode="auto">
              <a:xfrm>
                <a:off x="1436" y="365"/>
                <a:ext cx="279" cy="0"/>
              </a:xfrm>
              <a:prstGeom prst="line">
                <a:avLst/>
              </a:prstGeom>
              <a:noFill/>
              <a:ln w="9525">
                <a:solidFill>
                  <a:schemeClr val="tx1"/>
                </a:solidFill>
                <a:round/>
                <a:headEnd/>
                <a:tailEnd/>
              </a:ln>
            </p:spPr>
            <p:txBody>
              <a:bodyPr/>
              <a:lstStyle/>
              <a:p>
                <a:endParaRPr lang="en-US"/>
              </a:p>
            </p:txBody>
          </p:sp>
        </p:grpSp>
        <p:sp>
          <p:nvSpPr>
            <p:cNvPr id="149523" name="Text Box 45"/>
            <p:cNvSpPr txBox="1">
              <a:spLocks noChangeAspect="1" noChangeArrowheads="1"/>
            </p:cNvSpPr>
            <p:nvPr/>
          </p:nvSpPr>
          <p:spPr bwMode="auto">
            <a:xfrm>
              <a:off x="4431" y="3256"/>
              <a:ext cx="366" cy="172"/>
            </a:xfrm>
            <a:prstGeom prst="rect">
              <a:avLst/>
            </a:prstGeom>
            <a:noFill/>
            <a:ln w="9525">
              <a:noFill/>
              <a:miter lim="800000"/>
              <a:headEnd/>
              <a:tailEnd/>
            </a:ln>
          </p:spPr>
          <p:txBody>
            <a:bodyPr wrap="none">
              <a:spAutoFit/>
            </a:bodyPr>
            <a:lstStyle/>
            <a:p>
              <a:pPr algn="l"/>
              <a:r>
                <a:rPr lang="en-US" b="1"/>
                <a:t>1 atm</a:t>
              </a:r>
            </a:p>
          </p:txBody>
        </p:sp>
        <p:sp>
          <p:nvSpPr>
            <p:cNvPr id="149524" name="Text Box 46"/>
            <p:cNvSpPr txBox="1">
              <a:spLocks noChangeAspect="1" noChangeArrowheads="1"/>
            </p:cNvSpPr>
            <p:nvPr/>
          </p:nvSpPr>
          <p:spPr bwMode="auto">
            <a:xfrm>
              <a:off x="4913" y="3331"/>
              <a:ext cx="582" cy="173"/>
            </a:xfrm>
            <a:prstGeom prst="rect">
              <a:avLst/>
            </a:prstGeom>
            <a:noFill/>
            <a:ln w="9525">
              <a:noFill/>
              <a:miter lim="800000"/>
              <a:headEnd/>
              <a:tailEnd/>
            </a:ln>
          </p:spPr>
          <p:txBody>
            <a:bodyPr wrap="none">
              <a:spAutoFit/>
            </a:bodyPr>
            <a:lstStyle/>
            <a:p>
              <a:pPr algn="l"/>
              <a:r>
                <a:rPr lang="en-US" b="1"/>
                <a:t>= </a:t>
              </a:r>
              <a:r>
                <a:rPr lang="en-US" b="1">
                  <a:solidFill>
                    <a:srgbClr val="FF0000"/>
                  </a:solidFill>
                </a:rPr>
                <a:t>0.28 atm</a:t>
              </a:r>
            </a:p>
          </p:txBody>
        </p:sp>
        <p:sp>
          <p:nvSpPr>
            <p:cNvPr id="149525" name="Text Box 109"/>
            <p:cNvSpPr txBox="1">
              <a:spLocks noChangeAspect="1" noChangeArrowheads="1"/>
            </p:cNvSpPr>
            <p:nvPr/>
          </p:nvSpPr>
          <p:spPr bwMode="auto">
            <a:xfrm>
              <a:off x="3784" y="3991"/>
              <a:ext cx="552" cy="173"/>
            </a:xfrm>
            <a:prstGeom prst="rect">
              <a:avLst/>
            </a:prstGeom>
            <a:noFill/>
            <a:ln w="9525">
              <a:noFill/>
              <a:miter lim="800000"/>
              <a:headEnd/>
              <a:tailEnd/>
            </a:ln>
          </p:spPr>
          <p:txBody>
            <a:bodyPr wrap="none">
              <a:spAutoFit/>
            </a:bodyPr>
            <a:lstStyle/>
            <a:p>
              <a:pPr algn="l"/>
              <a:r>
                <a:rPr lang="en-US" b="1"/>
                <a:t>135.5 kPa</a:t>
              </a:r>
            </a:p>
          </p:txBody>
        </p:sp>
        <p:grpSp>
          <p:nvGrpSpPr>
            <p:cNvPr id="149526" name="Group 110"/>
            <p:cNvGrpSpPr>
              <a:grpSpLocks/>
            </p:cNvGrpSpPr>
            <p:nvPr/>
          </p:nvGrpSpPr>
          <p:grpSpPr bwMode="auto">
            <a:xfrm>
              <a:off x="4277" y="3920"/>
              <a:ext cx="1155" cy="340"/>
              <a:chOff x="694" y="2050"/>
              <a:chExt cx="1155" cy="340"/>
            </a:xfrm>
          </p:grpSpPr>
          <p:sp>
            <p:nvSpPr>
              <p:cNvPr id="149527" name="Text Box 111"/>
              <p:cNvSpPr txBox="1">
                <a:spLocks noChangeAspect="1" noChangeArrowheads="1"/>
              </p:cNvSpPr>
              <p:nvPr/>
            </p:nvSpPr>
            <p:spPr bwMode="auto">
              <a:xfrm>
                <a:off x="779" y="2050"/>
                <a:ext cx="416" cy="203"/>
              </a:xfrm>
              <a:prstGeom prst="rect">
                <a:avLst/>
              </a:prstGeom>
              <a:noFill/>
              <a:ln w="9525">
                <a:noFill/>
                <a:miter lim="800000"/>
                <a:headEnd/>
                <a:tailEnd/>
              </a:ln>
            </p:spPr>
            <p:txBody>
              <a:bodyPr wrap="none"/>
              <a:lstStyle/>
              <a:p>
                <a:pPr algn="l"/>
                <a:r>
                  <a:rPr lang="en-US" b="1"/>
                  <a:t>1 atm</a:t>
                </a:r>
              </a:p>
            </p:txBody>
          </p:sp>
          <p:grpSp>
            <p:nvGrpSpPr>
              <p:cNvPr id="149528" name="Group 112"/>
              <p:cNvGrpSpPr>
                <a:grpSpLocks noChangeAspect="1"/>
              </p:cNvGrpSpPr>
              <p:nvPr/>
            </p:nvGrpSpPr>
            <p:grpSpPr bwMode="auto">
              <a:xfrm>
                <a:off x="718" y="2065"/>
                <a:ext cx="499" cy="287"/>
                <a:chOff x="1426" y="268"/>
                <a:chExt cx="296" cy="191"/>
              </a:xfrm>
            </p:grpSpPr>
            <p:sp>
              <p:nvSpPr>
                <p:cNvPr id="149531" name="AutoShape 113"/>
                <p:cNvSpPr>
                  <a:spLocks noChangeAspect="1" noChangeArrowheads="1"/>
                </p:cNvSpPr>
                <p:nvPr/>
              </p:nvSpPr>
              <p:spPr bwMode="auto">
                <a:xfrm>
                  <a:off x="1426" y="268"/>
                  <a:ext cx="296" cy="191"/>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149532" name="Line 114"/>
                <p:cNvSpPr>
                  <a:spLocks noChangeAspect="1" noChangeShapeType="1"/>
                </p:cNvSpPr>
                <p:nvPr/>
              </p:nvSpPr>
              <p:spPr bwMode="auto">
                <a:xfrm>
                  <a:off x="1436" y="365"/>
                  <a:ext cx="279" cy="0"/>
                </a:xfrm>
                <a:prstGeom prst="line">
                  <a:avLst/>
                </a:prstGeom>
                <a:noFill/>
                <a:ln w="9525">
                  <a:solidFill>
                    <a:schemeClr val="tx1"/>
                  </a:solidFill>
                  <a:round/>
                  <a:headEnd/>
                  <a:tailEnd/>
                </a:ln>
              </p:spPr>
              <p:txBody>
                <a:bodyPr/>
                <a:lstStyle/>
                <a:p>
                  <a:endParaRPr lang="en-US"/>
                </a:p>
              </p:txBody>
            </p:sp>
          </p:grpSp>
          <p:sp>
            <p:nvSpPr>
              <p:cNvPr id="149529" name="Text Box 115"/>
              <p:cNvSpPr txBox="1">
                <a:spLocks noChangeAspect="1" noChangeArrowheads="1"/>
              </p:cNvSpPr>
              <p:nvPr/>
            </p:nvSpPr>
            <p:spPr bwMode="auto">
              <a:xfrm>
                <a:off x="694" y="2187"/>
                <a:ext cx="611" cy="203"/>
              </a:xfrm>
              <a:prstGeom prst="rect">
                <a:avLst/>
              </a:prstGeom>
              <a:noFill/>
              <a:ln w="9525">
                <a:noFill/>
                <a:miter lim="800000"/>
                <a:headEnd/>
                <a:tailEnd/>
              </a:ln>
            </p:spPr>
            <p:txBody>
              <a:bodyPr wrap="none"/>
              <a:lstStyle/>
              <a:p>
                <a:pPr algn="l"/>
                <a:r>
                  <a:rPr lang="en-US" b="1"/>
                  <a:t>101.3 kPa</a:t>
                </a:r>
              </a:p>
            </p:txBody>
          </p:sp>
          <p:sp>
            <p:nvSpPr>
              <p:cNvPr id="149530" name="Text Box 116"/>
              <p:cNvSpPr txBox="1">
                <a:spLocks noChangeAspect="1" noChangeArrowheads="1"/>
              </p:cNvSpPr>
              <p:nvPr/>
            </p:nvSpPr>
            <p:spPr bwMode="auto">
              <a:xfrm>
                <a:off x="1189" y="2117"/>
                <a:ext cx="660" cy="203"/>
              </a:xfrm>
              <a:prstGeom prst="rect">
                <a:avLst/>
              </a:prstGeom>
              <a:noFill/>
              <a:ln w="9525">
                <a:noFill/>
                <a:miter lim="800000"/>
                <a:headEnd/>
                <a:tailEnd/>
              </a:ln>
            </p:spPr>
            <p:txBody>
              <a:bodyPr wrap="none"/>
              <a:lstStyle/>
              <a:p>
                <a:pPr algn="l"/>
                <a:r>
                  <a:rPr lang="en-US" b="1"/>
                  <a:t>=  </a:t>
                </a:r>
                <a:r>
                  <a:rPr lang="en-US" b="1">
                    <a:solidFill>
                      <a:srgbClr val="FF0000"/>
                    </a:solidFill>
                  </a:rPr>
                  <a:t>1.34 atm</a:t>
                </a:r>
              </a:p>
            </p:txBody>
          </p:sp>
        </p:grpSp>
      </p:grpSp>
      <p:sp>
        <p:nvSpPr>
          <p:cNvPr id="149509" name="Text Box 118"/>
          <p:cNvSpPr txBox="1">
            <a:spLocks noChangeArrowheads="1"/>
          </p:cNvSpPr>
          <p:nvPr/>
        </p:nvSpPr>
        <p:spPr bwMode="auto">
          <a:xfrm>
            <a:off x="307975" y="1065213"/>
            <a:ext cx="311150" cy="274637"/>
          </a:xfrm>
          <a:prstGeom prst="rect">
            <a:avLst/>
          </a:prstGeom>
          <a:noFill/>
          <a:ln w="9525">
            <a:noFill/>
            <a:miter lim="800000"/>
            <a:headEnd/>
            <a:tailEnd/>
          </a:ln>
        </p:spPr>
        <p:txBody>
          <a:bodyPr wrap="none">
            <a:spAutoFit/>
          </a:bodyPr>
          <a:lstStyle/>
          <a:p>
            <a:pPr algn="l"/>
            <a:r>
              <a:rPr lang="en-US"/>
              <a:t>3.</a:t>
            </a:r>
          </a:p>
        </p:txBody>
      </p:sp>
      <p:sp>
        <p:nvSpPr>
          <p:cNvPr id="149510" name="Text Box 119"/>
          <p:cNvSpPr txBox="1">
            <a:spLocks noChangeArrowheads="1"/>
          </p:cNvSpPr>
          <p:nvPr/>
        </p:nvSpPr>
        <p:spPr bwMode="auto">
          <a:xfrm>
            <a:off x="3213100" y="4751388"/>
            <a:ext cx="311150" cy="274637"/>
          </a:xfrm>
          <a:prstGeom prst="rect">
            <a:avLst/>
          </a:prstGeom>
          <a:noFill/>
          <a:ln w="9525">
            <a:noFill/>
            <a:miter lim="800000"/>
            <a:headEnd/>
            <a:tailEnd/>
          </a:ln>
        </p:spPr>
        <p:txBody>
          <a:bodyPr wrap="none">
            <a:spAutoFit/>
          </a:bodyPr>
          <a:lstStyle/>
          <a:p>
            <a:pPr algn="l"/>
            <a:r>
              <a:rPr lang="en-US"/>
              <a:t>4.</a:t>
            </a:r>
          </a:p>
        </p:txBody>
      </p:sp>
      <p:sp>
        <p:nvSpPr>
          <p:cNvPr id="149511" name="Rectangle 120"/>
          <p:cNvSpPr>
            <a:spLocks noChangeArrowheads="1"/>
          </p:cNvSpPr>
          <p:nvPr/>
        </p:nvSpPr>
        <p:spPr bwMode="auto">
          <a:xfrm>
            <a:off x="4930775" y="1304925"/>
            <a:ext cx="4572000" cy="822325"/>
          </a:xfrm>
          <a:prstGeom prst="rect">
            <a:avLst/>
          </a:prstGeom>
          <a:noFill/>
          <a:ln w="9525">
            <a:noFill/>
            <a:miter lim="800000"/>
            <a:headEnd/>
            <a:tailEnd/>
          </a:ln>
        </p:spPr>
        <p:txBody>
          <a:bodyPr>
            <a:spAutoFit/>
          </a:bodyPr>
          <a:lstStyle/>
          <a:p>
            <a:pPr algn="l"/>
            <a:r>
              <a:rPr lang="en-US"/>
              <a:t>Height  =  Big  -  small</a:t>
            </a:r>
          </a:p>
          <a:p>
            <a:pPr algn="l"/>
            <a:r>
              <a:rPr lang="en-US"/>
              <a:t>X mm Hg  =  738 mm Hg  - 441 mm Hg</a:t>
            </a:r>
          </a:p>
          <a:p>
            <a:pPr algn="l"/>
            <a:endParaRPr lang="en-US"/>
          </a:p>
          <a:p>
            <a:pPr algn="l"/>
            <a:r>
              <a:rPr lang="en-US"/>
              <a:t>X  =  </a:t>
            </a:r>
            <a:r>
              <a:rPr lang="en-US" b="1">
                <a:solidFill>
                  <a:schemeClr val="accent2"/>
                </a:solidFill>
              </a:rPr>
              <a:t>297 mm Hg</a:t>
            </a:r>
          </a:p>
        </p:txBody>
      </p:sp>
      <p:sp>
        <p:nvSpPr>
          <p:cNvPr id="149512" name="Rectangle 121"/>
          <p:cNvSpPr>
            <a:spLocks noChangeArrowheads="1"/>
          </p:cNvSpPr>
          <p:nvPr/>
        </p:nvSpPr>
        <p:spPr bwMode="auto">
          <a:xfrm>
            <a:off x="981075" y="5657850"/>
            <a:ext cx="4572000" cy="822325"/>
          </a:xfrm>
          <a:prstGeom prst="rect">
            <a:avLst/>
          </a:prstGeom>
          <a:noFill/>
          <a:ln w="9525">
            <a:noFill/>
            <a:miter lim="800000"/>
            <a:headEnd/>
            <a:tailEnd/>
          </a:ln>
        </p:spPr>
        <p:txBody>
          <a:bodyPr>
            <a:spAutoFit/>
          </a:bodyPr>
          <a:lstStyle/>
          <a:p>
            <a:pPr algn="l"/>
            <a:r>
              <a:rPr lang="en-US"/>
              <a:t>small  =  Big  -  height</a:t>
            </a:r>
          </a:p>
          <a:p>
            <a:pPr algn="l"/>
            <a:r>
              <a:rPr lang="en-US"/>
              <a:t>X atm  =  1.34 atm  - 0.28 atm</a:t>
            </a:r>
          </a:p>
          <a:p>
            <a:pPr algn="l"/>
            <a:endParaRPr lang="en-US"/>
          </a:p>
          <a:p>
            <a:pPr algn="l"/>
            <a:r>
              <a:rPr lang="en-US"/>
              <a:t>X  =  </a:t>
            </a:r>
            <a:r>
              <a:rPr lang="en-US" b="1">
                <a:solidFill>
                  <a:schemeClr val="accent2"/>
                </a:solidFill>
              </a:rPr>
              <a:t>1.06 atm</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48"/>
          <p:cNvGrpSpPr>
            <a:grpSpLocks/>
          </p:cNvGrpSpPr>
          <p:nvPr/>
        </p:nvGrpSpPr>
        <p:grpSpPr bwMode="auto">
          <a:xfrm rot="-9827169">
            <a:off x="1849438" y="1260475"/>
            <a:ext cx="161925" cy="207963"/>
            <a:chOff x="384" y="2976"/>
            <a:chExt cx="154" cy="202"/>
          </a:xfrm>
        </p:grpSpPr>
        <p:sp>
          <p:nvSpPr>
            <p:cNvPr id="155416" name="Oval 114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02" name="Oval 1150"/>
            <p:cNvSpPr>
              <a:spLocks noChangeAspect="1" noChangeArrowheads="1"/>
            </p:cNvSpPr>
            <p:nvPr/>
          </p:nvSpPr>
          <p:spPr bwMode="auto">
            <a:xfrm>
              <a:off x="481" y="3119"/>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03" name="Oval 1151"/>
            <p:cNvSpPr>
              <a:spLocks noChangeAspect="1" noChangeArrowheads="1"/>
            </p:cNvSpPr>
            <p:nvPr/>
          </p:nvSpPr>
          <p:spPr bwMode="auto">
            <a:xfrm>
              <a:off x="474" y="2974"/>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sp>
        <p:nvSpPr>
          <p:cNvPr id="154627" name="Rectangle 4"/>
          <p:cNvSpPr>
            <a:spLocks noGrp="1" noChangeArrowheads="1"/>
          </p:cNvSpPr>
          <p:nvPr>
            <p:ph type="title"/>
          </p:nvPr>
        </p:nvSpPr>
        <p:spPr>
          <a:xfrm>
            <a:off x="436563" y="36513"/>
            <a:ext cx="8229600" cy="1143000"/>
          </a:xfrm>
        </p:spPr>
        <p:txBody>
          <a:bodyPr/>
          <a:lstStyle/>
          <a:p>
            <a:pPr eaLnBrk="1" hangingPunct="1"/>
            <a:r>
              <a:rPr lang="en-US" sz="2800" smtClean="0"/>
              <a:t>Evaporation</a:t>
            </a:r>
          </a:p>
        </p:txBody>
      </p:sp>
      <p:grpSp>
        <p:nvGrpSpPr>
          <p:cNvPr id="154628" name="Group 1629"/>
          <p:cNvGrpSpPr>
            <a:grpSpLocks/>
          </p:cNvGrpSpPr>
          <p:nvPr/>
        </p:nvGrpSpPr>
        <p:grpSpPr bwMode="auto">
          <a:xfrm>
            <a:off x="5422900" y="752475"/>
            <a:ext cx="2152650" cy="5480050"/>
            <a:chOff x="4942" y="136"/>
            <a:chExt cx="810" cy="2062"/>
          </a:xfrm>
        </p:grpSpPr>
        <p:sp>
          <p:nvSpPr>
            <p:cNvPr id="1378351" name="Freeform 47"/>
            <p:cNvSpPr>
              <a:spLocks/>
            </p:cNvSpPr>
            <p:nvPr/>
          </p:nvSpPr>
          <p:spPr bwMode="auto">
            <a:xfrm>
              <a:off x="4948" y="1175"/>
              <a:ext cx="804" cy="1023"/>
            </a:xfrm>
            <a:custGeom>
              <a:avLst/>
              <a:gdLst/>
              <a:ahLst/>
              <a:cxnLst>
                <a:cxn ang="0">
                  <a:pos x="0" y="0"/>
                </a:cxn>
                <a:cxn ang="0">
                  <a:pos x="10" y="890"/>
                </a:cxn>
                <a:cxn ang="0">
                  <a:pos x="10" y="906"/>
                </a:cxn>
                <a:cxn ang="0">
                  <a:pos x="21" y="942"/>
                </a:cxn>
                <a:cxn ang="0">
                  <a:pos x="45" y="974"/>
                </a:cxn>
                <a:cxn ang="0">
                  <a:pos x="67" y="990"/>
                </a:cxn>
                <a:cxn ang="0">
                  <a:pos x="88" y="1002"/>
                </a:cxn>
                <a:cxn ang="0">
                  <a:pos x="115" y="1016"/>
                </a:cxn>
                <a:cxn ang="0">
                  <a:pos x="135" y="1019"/>
                </a:cxn>
                <a:cxn ang="0">
                  <a:pos x="159" y="1022"/>
                </a:cxn>
                <a:cxn ang="0">
                  <a:pos x="669" y="1023"/>
                </a:cxn>
                <a:cxn ang="0">
                  <a:pos x="696" y="1016"/>
                </a:cxn>
                <a:cxn ang="0">
                  <a:pos x="726" y="1002"/>
                </a:cxn>
                <a:cxn ang="0">
                  <a:pos x="745" y="993"/>
                </a:cxn>
                <a:cxn ang="0">
                  <a:pos x="772" y="962"/>
                </a:cxn>
                <a:cxn ang="0">
                  <a:pos x="792" y="927"/>
                </a:cxn>
                <a:cxn ang="0">
                  <a:pos x="804" y="902"/>
                </a:cxn>
                <a:cxn ang="0">
                  <a:pos x="787" y="0"/>
                </a:cxn>
                <a:cxn ang="0">
                  <a:pos x="747" y="14"/>
                </a:cxn>
                <a:cxn ang="0">
                  <a:pos x="696" y="20"/>
                </a:cxn>
                <a:cxn ang="0">
                  <a:pos x="619" y="27"/>
                </a:cxn>
                <a:cxn ang="0">
                  <a:pos x="522" y="30"/>
                </a:cxn>
                <a:cxn ang="0">
                  <a:pos x="414" y="32"/>
                </a:cxn>
                <a:cxn ang="0">
                  <a:pos x="309" y="32"/>
                </a:cxn>
                <a:cxn ang="0">
                  <a:pos x="199" y="24"/>
                </a:cxn>
                <a:cxn ang="0">
                  <a:pos x="81" y="18"/>
                </a:cxn>
                <a:cxn ang="0">
                  <a:pos x="18" y="11"/>
                </a:cxn>
                <a:cxn ang="0">
                  <a:pos x="0" y="0"/>
                </a:cxn>
              </a:cxnLst>
              <a:rect l="0" t="0" r="r" b="b"/>
              <a:pathLst>
                <a:path w="804" h="1023">
                  <a:moveTo>
                    <a:pt x="0" y="0"/>
                  </a:moveTo>
                  <a:lnTo>
                    <a:pt x="10" y="890"/>
                  </a:lnTo>
                  <a:lnTo>
                    <a:pt x="10" y="906"/>
                  </a:lnTo>
                  <a:lnTo>
                    <a:pt x="21" y="942"/>
                  </a:lnTo>
                  <a:lnTo>
                    <a:pt x="45" y="974"/>
                  </a:lnTo>
                  <a:lnTo>
                    <a:pt x="67" y="990"/>
                  </a:lnTo>
                  <a:lnTo>
                    <a:pt x="88" y="1002"/>
                  </a:lnTo>
                  <a:lnTo>
                    <a:pt x="115" y="1016"/>
                  </a:lnTo>
                  <a:lnTo>
                    <a:pt x="135" y="1019"/>
                  </a:lnTo>
                  <a:lnTo>
                    <a:pt x="159" y="1022"/>
                  </a:lnTo>
                  <a:lnTo>
                    <a:pt x="669" y="1023"/>
                  </a:lnTo>
                  <a:lnTo>
                    <a:pt x="696" y="1016"/>
                  </a:lnTo>
                  <a:lnTo>
                    <a:pt x="726" y="1002"/>
                  </a:lnTo>
                  <a:lnTo>
                    <a:pt x="745" y="993"/>
                  </a:lnTo>
                  <a:lnTo>
                    <a:pt x="772" y="962"/>
                  </a:lnTo>
                  <a:lnTo>
                    <a:pt x="792" y="927"/>
                  </a:lnTo>
                  <a:lnTo>
                    <a:pt x="804" y="902"/>
                  </a:lnTo>
                  <a:lnTo>
                    <a:pt x="787" y="0"/>
                  </a:lnTo>
                  <a:lnTo>
                    <a:pt x="747" y="14"/>
                  </a:lnTo>
                  <a:lnTo>
                    <a:pt x="696" y="20"/>
                  </a:lnTo>
                  <a:lnTo>
                    <a:pt x="619" y="27"/>
                  </a:lnTo>
                  <a:lnTo>
                    <a:pt x="522" y="30"/>
                  </a:lnTo>
                  <a:lnTo>
                    <a:pt x="414" y="32"/>
                  </a:lnTo>
                  <a:lnTo>
                    <a:pt x="309" y="32"/>
                  </a:lnTo>
                  <a:lnTo>
                    <a:pt x="199" y="24"/>
                  </a:lnTo>
                  <a:lnTo>
                    <a:pt x="81" y="18"/>
                  </a:lnTo>
                  <a:lnTo>
                    <a:pt x="18" y="11"/>
                  </a:lnTo>
                  <a:lnTo>
                    <a:pt x="0" y="0"/>
                  </a:lnTo>
                  <a:close/>
                </a:path>
              </a:pathLst>
            </a:custGeom>
            <a:gradFill rotWithShape="1">
              <a:gsLst>
                <a:gs pos="0">
                  <a:srgbClr val="99CCFF"/>
                </a:gs>
                <a:gs pos="50000">
                  <a:schemeClr val="bg1"/>
                </a:gs>
                <a:gs pos="100000">
                  <a:srgbClr val="99CCFF"/>
                </a:gs>
              </a:gsLst>
              <a:lin ang="0" scaled="1"/>
            </a:gradFill>
            <a:ln w="9525" cap="flat" cmpd="sng">
              <a:noFill/>
              <a:prstDash val="solid"/>
              <a:miter lim="800000"/>
              <a:headEnd type="none" w="med" len="med"/>
              <a:tailEnd type="none" w="med" len="med"/>
            </a:ln>
            <a:effectLst/>
          </p:spPr>
          <p:txBody>
            <a:bodyPr wrap="none"/>
            <a:lstStyle/>
            <a:p>
              <a:pPr>
                <a:defRPr/>
              </a:pPr>
              <a:endParaRPr lang="en-US"/>
            </a:p>
          </p:txBody>
        </p:sp>
        <p:sp>
          <p:nvSpPr>
            <p:cNvPr id="155403" name="Oval 65"/>
            <p:cNvSpPr>
              <a:spLocks noChangeArrowheads="1"/>
            </p:cNvSpPr>
            <p:nvPr/>
          </p:nvSpPr>
          <p:spPr bwMode="auto">
            <a:xfrm>
              <a:off x="4942" y="1151"/>
              <a:ext cx="801" cy="60"/>
            </a:xfrm>
            <a:prstGeom prst="ellipse">
              <a:avLst/>
            </a:prstGeom>
            <a:solidFill>
              <a:srgbClr val="99CCFF">
                <a:alpha val="39999"/>
              </a:srgbClr>
            </a:solidFill>
            <a:ln w="9525">
              <a:noFill/>
              <a:miter lim="800000"/>
              <a:headEnd/>
              <a:tailEnd/>
            </a:ln>
          </p:spPr>
          <p:txBody>
            <a:bodyPr wrap="none" anchor="ctr"/>
            <a:lstStyle/>
            <a:p>
              <a:endParaRPr lang="en-US"/>
            </a:p>
          </p:txBody>
        </p:sp>
        <p:sp>
          <p:nvSpPr>
            <p:cNvPr id="155404" name="Freeform 69"/>
            <p:cNvSpPr>
              <a:spLocks/>
            </p:cNvSpPr>
            <p:nvPr/>
          </p:nvSpPr>
          <p:spPr bwMode="auto">
            <a:xfrm>
              <a:off x="4942" y="439"/>
              <a:ext cx="810" cy="1758"/>
            </a:xfrm>
            <a:custGeom>
              <a:avLst/>
              <a:gdLst>
                <a:gd name="T0" fmla="*/ 645 w 810"/>
                <a:gd name="T1" fmla="*/ 0 h 1758"/>
                <a:gd name="T2" fmla="*/ 131 w 810"/>
                <a:gd name="T3" fmla="*/ 3 h 1758"/>
                <a:gd name="T4" fmla="*/ 167 w 810"/>
                <a:gd name="T5" fmla="*/ 149 h 1758"/>
                <a:gd name="T6" fmla="*/ 179 w 810"/>
                <a:gd name="T7" fmla="*/ 204 h 1758"/>
                <a:gd name="T8" fmla="*/ 176 w 810"/>
                <a:gd name="T9" fmla="*/ 234 h 1758"/>
                <a:gd name="T10" fmla="*/ 168 w 810"/>
                <a:gd name="T11" fmla="*/ 261 h 1758"/>
                <a:gd name="T12" fmla="*/ 156 w 810"/>
                <a:gd name="T13" fmla="*/ 281 h 1758"/>
                <a:gd name="T14" fmla="*/ 138 w 810"/>
                <a:gd name="T15" fmla="*/ 297 h 1758"/>
                <a:gd name="T16" fmla="*/ 120 w 810"/>
                <a:gd name="T17" fmla="*/ 311 h 1758"/>
                <a:gd name="T18" fmla="*/ 87 w 810"/>
                <a:gd name="T19" fmla="*/ 326 h 1758"/>
                <a:gd name="T20" fmla="*/ 51 w 810"/>
                <a:gd name="T21" fmla="*/ 344 h 1758"/>
                <a:gd name="T22" fmla="*/ 18 w 810"/>
                <a:gd name="T23" fmla="*/ 377 h 1758"/>
                <a:gd name="T24" fmla="*/ 6 w 810"/>
                <a:gd name="T25" fmla="*/ 402 h 1758"/>
                <a:gd name="T26" fmla="*/ 0 w 810"/>
                <a:gd name="T27" fmla="*/ 440 h 1758"/>
                <a:gd name="T28" fmla="*/ 15 w 810"/>
                <a:gd name="T29" fmla="*/ 1557 h 1758"/>
                <a:gd name="T30" fmla="*/ 15 w 810"/>
                <a:gd name="T31" fmla="*/ 1634 h 1758"/>
                <a:gd name="T32" fmla="*/ 23 w 810"/>
                <a:gd name="T33" fmla="*/ 1668 h 1758"/>
                <a:gd name="T34" fmla="*/ 39 w 810"/>
                <a:gd name="T35" fmla="*/ 1695 h 1758"/>
                <a:gd name="T36" fmla="*/ 69 w 810"/>
                <a:gd name="T37" fmla="*/ 1725 h 1758"/>
                <a:gd name="T38" fmla="*/ 107 w 810"/>
                <a:gd name="T39" fmla="*/ 1746 h 1758"/>
                <a:gd name="T40" fmla="*/ 144 w 810"/>
                <a:gd name="T41" fmla="*/ 1755 h 1758"/>
                <a:gd name="T42" fmla="*/ 672 w 810"/>
                <a:gd name="T43" fmla="*/ 1758 h 1758"/>
                <a:gd name="T44" fmla="*/ 705 w 810"/>
                <a:gd name="T45" fmla="*/ 1752 h 1758"/>
                <a:gd name="T46" fmla="*/ 752 w 810"/>
                <a:gd name="T47" fmla="*/ 1728 h 1758"/>
                <a:gd name="T48" fmla="*/ 777 w 810"/>
                <a:gd name="T49" fmla="*/ 1700 h 1758"/>
                <a:gd name="T50" fmla="*/ 795 w 810"/>
                <a:gd name="T51" fmla="*/ 1670 h 1758"/>
                <a:gd name="T52" fmla="*/ 810 w 810"/>
                <a:gd name="T53" fmla="*/ 1632 h 1758"/>
                <a:gd name="T54" fmla="*/ 792 w 810"/>
                <a:gd name="T55" fmla="*/ 456 h 1758"/>
                <a:gd name="T56" fmla="*/ 780 w 810"/>
                <a:gd name="T57" fmla="*/ 393 h 1758"/>
                <a:gd name="T58" fmla="*/ 752 w 810"/>
                <a:gd name="T59" fmla="*/ 351 h 1758"/>
                <a:gd name="T60" fmla="*/ 708 w 810"/>
                <a:gd name="T61" fmla="*/ 318 h 1758"/>
                <a:gd name="T62" fmla="*/ 657 w 810"/>
                <a:gd name="T63" fmla="*/ 294 h 1758"/>
                <a:gd name="T64" fmla="*/ 621 w 810"/>
                <a:gd name="T65" fmla="*/ 258 h 1758"/>
                <a:gd name="T66" fmla="*/ 603 w 810"/>
                <a:gd name="T67" fmla="*/ 213 h 1758"/>
                <a:gd name="T68" fmla="*/ 605 w 810"/>
                <a:gd name="T69" fmla="*/ 170 h 1758"/>
                <a:gd name="T70" fmla="*/ 645 w 810"/>
                <a:gd name="T71" fmla="*/ 0 h 17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0"/>
                <a:gd name="T109" fmla="*/ 0 h 1758"/>
                <a:gd name="T110" fmla="*/ 810 w 810"/>
                <a:gd name="T111" fmla="*/ 1758 h 175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0" h="1758">
                  <a:moveTo>
                    <a:pt x="645" y="0"/>
                  </a:moveTo>
                  <a:lnTo>
                    <a:pt x="131" y="3"/>
                  </a:lnTo>
                  <a:lnTo>
                    <a:pt x="167" y="149"/>
                  </a:lnTo>
                  <a:lnTo>
                    <a:pt x="179" y="204"/>
                  </a:lnTo>
                  <a:lnTo>
                    <a:pt x="176" y="234"/>
                  </a:lnTo>
                  <a:lnTo>
                    <a:pt x="168" y="261"/>
                  </a:lnTo>
                  <a:lnTo>
                    <a:pt x="156" y="281"/>
                  </a:lnTo>
                  <a:lnTo>
                    <a:pt x="138" y="297"/>
                  </a:lnTo>
                  <a:lnTo>
                    <a:pt x="120" y="311"/>
                  </a:lnTo>
                  <a:lnTo>
                    <a:pt x="87" y="326"/>
                  </a:lnTo>
                  <a:lnTo>
                    <a:pt x="51" y="344"/>
                  </a:lnTo>
                  <a:lnTo>
                    <a:pt x="18" y="377"/>
                  </a:lnTo>
                  <a:lnTo>
                    <a:pt x="6" y="402"/>
                  </a:lnTo>
                  <a:lnTo>
                    <a:pt x="0" y="440"/>
                  </a:lnTo>
                  <a:lnTo>
                    <a:pt x="15" y="1557"/>
                  </a:lnTo>
                  <a:lnTo>
                    <a:pt x="15" y="1634"/>
                  </a:lnTo>
                  <a:lnTo>
                    <a:pt x="23" y="1668"/>
                  </a:lnTo>
                  <a:lnTo>
                    <a:pt x="39" y="1695"/>
                  </a:lnTo>
                  <a:lnTo>
                    <a:pt x="69" y="1725"/>
                  </a:lnTo>
                  <a:lnTo>
                    <a:pt x="107" y="1746"/>
                  </a:lnTo>
                  <a:lnTo>
                    <a:pt x="144" y="1755"/>
                  </a:lnTo>
                  <a:lnTo>
                    <a:pt x="672" y="1758"/>
                  </a:lnTo>
                  <a:lnTo>
                    <a:pt x="705" y="1752"/>
                  </a:lnTo>
                  <a:lnTo>
                    <a:pt x="752" y="1728"/>
                  </a:lnTo>
                  <a:lnTo>
                    <a:pt x="777" y="1700"/>
                  </a:lnTo>
                  <a:lnTo>
                    <a:pt x="795" y="1670"/>
                  </a:lnTo>
                  <a:lnTo>
                    <a:pt x="810" y="1632"/>
                  </a:lnTo>
                  <a:lnTo>
                    <a:pt x="792" y="456"/>
                  </a:lnTo>
                  <a:lnTo>
                    <a:pt x="780" y="393"/>
                  </a:lnTo>
                  <a:lnTo>
                    <a:pt x="752" y="351"/>
                  </a:lnTo>
                  <a:lnTo>
                    <a:pt x="708" y="318"/>
                  </a:lnTo>
                  <a:lnTo>
                    <a:pt x="657" y="294"/>
                  </a:lnTo>
                  <a:lnTo>
                    <a:pt x="621" y="258"/>
                  </a:lnTo>
                  <a:lnTo>
                    <a:pt x="603" y="213"/>
                  </a:lnTo>
                  <a:lnTo>
                    <a:pt x="605" y="170"/>
                  </a:lnTo>
                  <a:lnTo>
                    <a:pt x="645" y="0"/>
                  </a:lnTo>
                  <a:close/>
                </a:path>
              </a:pathLst>
            </a:custGeom>
            <a:noFill/>
            <a:ln w="9525">
              <a:solidFill>
                <a:schemeClr val="tx1"/>
              </a:solidFill>
              <a:miter lim="800000"/>
              <a:headEnd/>
              <a:tailEnd/>
            </a:ln>
          </p:spPr>
          <p:txBody>
            <a:bodyPr wrap="none"/>
            <a:lstStyle/>
            <a:p>
              <a:endParaRPr lang="en-US"/>
            </a:p>
          </p:txBody>
        </p:sp>
        <p:sp>
          <p:nvSpPr>
            <p:cNvPr id="155405" name="Freeform 70"/>
            <p:cNvSpPr>
              <a:spLocks/>
            </p:cNvSpPr>
            <p:nvPr/>
          </p:nvSpPr>
          <p:spPr bwMode="auto">
            <a:xfrm>
              <a:off x="5011" y="352"/>
              <a:ext cx="641" cy="91"/>
            </a:xfrm>
            <a:custGeom>
              <a:avLst/>
              <a:gdLst>
                <a:gd name="T0" fmla="*/ 62 w 641"/>
                <a:gd name="T1" fmla="*/ 91 h 91"/>
                <a:gd name="T2" fmla="*/ 2 w 641"/>
                <a:gd name="T3" fmla="*/ 91 h 91"/>
                <a:gd name="T4" fmla="*/ 0 w 641"/>
                <a:gd name="T5" fmla="*/ 7 h 91"/>
                <a:gd name="T6" fmla="*/ 639 w 641"/>
                <a:gd name="T7" fmla="*/ 0 h 91"/>
                <a:gd name="T8" fmla="*/ 641 w 641"/>
                <a:gd name="T9" fmla="*/ 87 h 91"/>
                <a:gd name="T10" fmla="*/ 573 w 641"/>
                <a:gd name="T11" fmla="*/ 87 h 91"/>
                <a:gd name="T12" fmla="*/ 0 60000 65536"/>
                <a:gd name="T13" fmla="*/ 0 60000 65536"/>
                <a:gd name="T14" fmla="*/ 0 60000 65536"/>
                <a:gd name="T15" fmla="*/ 0 60000 65536"/>
                <a:gd name="T16" fmla="*/ 0 60000 65536"/>
                <a:gd name="T17" fmla="*/ 0 60000 65536"/>
                <a:gd name="T18" fmla="*/ 0 w 641"/>
                <a:gd name="T19" fmla="*/ 0 h 91"/>
                <a:gd name="T20" fmla="*/ 641 w 641"/>
                <a:gd name="T21" fmla="*/ 91 h 91"/>
              </a:gdLst>
              <a:ahLst/>
              <a:cxnLst>
                <a:cxn ang="T12">
                  <a:pos x="T0" y="T1"/>
                </a:cxn>
                <a:cxn ang="T13">
                  <a:pos x="T2" y="T3"/>
                </a:cxn>
                <a:cxn ang="T14">
                  <a:pos x="T4" y="T5"/>
                </a:cxn>
                <a:cxn ang="T15">
                  <a:pos x="T6" y="T7"/>
                </a:cxn>
                <a:cxn ang="T16">
                  <a:pos x="T8" y="T9"/>
                </a:cxn>
                <a:cxn ang="T17">
                  <a:pos x="T10" y="T11"/>
                </a:cxn>
              </a:cxnLst>
              <a:rect l="T18" t="T19" r="T20" b="T21"/>
              <a:pathLst>
                <a:path w="641" h="91">
                  <a:moveTo>
                    <a:pt x="62" y="91"/>
                  </a:moveTo>
                  <a:lnTo>
                    <a:pt x="2" y="91"/>
                  </a:lnTo>
                  <a:lnTo>
                    <a:pt x="0" y="7"/>
                  </a:lnTo>
                  <a:lnTo>
                    <a:pt x="639" y="0"/>
                  </a:lnTo>
                  <a:lnTo>
                    <a:pt x="641" y="87"/>
                  </a:lnTo>
                  <a:lnTo>
                    <a:pt x="573" y="87"/>
                  </a:lnTo>
                </a:path>
              </a:pathLst>
            </a:custGeom>
            <a:noFill/>
            <a:ln w="9525">
              <a:solidFill>
                <a:schemeClr val="tx1"/>
              </a:solidFill>
              <a:miter lim="800000"/>
              <a:headEnd/>
              <a:tailEnd/>
            </a:ln>
          </p:spPr>
          <p:txBody>
            <a:bodyPr wrap="none"/>
            <a:lstStyle/>
            <a:p>
              <a:endParaRPr lang="en-US"/>
            </a:p>
          </p:txBody>
        </p:sp>
        <p:grpSp>
          <p:nvGrpSpPr>
            <p:cNvPr id="155406" name="Group 71"/>
            <p:cNvGrpSpPr>
              <a:grpSpLocks/>
            </p:cNvGrpSpPr>
            <p:nvPr/>
          </p:nvGrpSpPr>
          <p:grpSpPr bwMode="auto">
            <a:xfrm>
              <a:off x="4984" y="136"/>
              <a:ext cx="667" cy="219"/>
              <a:chOff x="3114" y="1264"/>
              <a:chExt cx="667" cy="219"/>
            </a:xfrm>
          </p:grpSpPr>
          <p:sp>
            <p:nvSpPr>
              <p:cNvPr id="1378376" name="Freeform 72"/>
              <p:cNvSpPr>
                <a:spLocks/>
              </p:cNvSpPr>
              <p:nvPr/>
            </p:nvSpPr>
            <p:spPr bwMode="auto">
              <a:xfrm>
                <a:off x="3243" y="1264"/>
                <a:ext cx="436" cy="49"/>
              </a:xfrm>
              <a:custGeom>
                <a:avLst/>
                <a:gdLst/>
                <a:ahLst/>
                <a:cxnLst>
                  <a:cxn ang="0">
                    <a:pos x="0" y="49"/>
                  </a:cxn>
                  <a:cxn ang="0">
                    <a:pos x="216" y="1"/>
                  </a:cxn>
                  <a:cxn ang="0">
                    <a:pos x="436" y="43"/>
                  </a:cxn>
                </a:cxnLst>
                <a:rect l="0" t="0" r="r" b="b"/>
                <a:pathLst>
                  <a:path w="436" h="49">
                    <a:moveTo>
                      <a:pt x="0" y="49"/>
                    </a:moveTo>
                    <a:cubicBezTo>
                      <a:pt x="71" y="25"/>
                      <a:pt x="143" y="2"/>
                      <a:pt x="216" y="1"/>
                    </a:cubicBezTo>
                    <a:cubicBezTo>
                      <a:pt x="289" y="0"/>
                      <a:pt x="362" y="21"/>
                      <a:pt x="436" y="43"/>
                    </a:cubicBezTo>
                  </a:path>
                </a:pathLst>
              </a:custGeom>
              <a:gradFill rotWithShape="1">
                <a:gsLst>
                  <a:gs pos="0">
                    <a:srgbClr val="F8F8F8"/>
                  </a:gs>
                  <a:gs pos="50000">
                    <a:schemeClr val="bg1"/>
                  </a:gs>
                  <a:gs pos="100000">
                    <a:srgbClr val="F8F8F8"/>
                  </a:gs>
                </a:gsLst>
                <a:lin ang="0" scaled="1"/>
              </a:gradFill>
              <a:ln w="9525" cap="flat" cmpd="sng">
                <a:solidFill>
                  <a:schemeClr val="tx1"/>
                </a:solidFill>
                <a:prstDash val="solid"/>
                <a:miter lim="800000"/>
                <a:headEnd type="none" w="med" len="med"/>
                <a:tailEnd type="none" w="med" len="med"/>
              </a:ln>
              <a:effectLst/>
            </p:spPr>
            <p:txBody>
              <a:bodyPr wrap="none"/>
              <a:lstStyle/>
              <a:p>
                <a:pPr>
                  <a:defRPr/>
                </a:pPr>
                <a:endParaRPr lang="en-US"/>
              </a:p>
            </p:txBody>
          </p:sp>
          <p:sp>
            <p:nvSpPr>
              <p:cNvPr id="1378377" name="Rectangle 73"/>
              <p:cNvSpPr>
                <a:spLocks noChangeArrowheads="1"/>
              </p:cNvSpPr>
              <p:nvPr/>
            </p:nvSpPr>
            <p:spPr bwMode="auto">
              <a:xfrm>
                <a:off x="3177" y="1311"/>
                <a:ext cx="552" cy="56"/>
              </a:xfrm>
              <a:prstGeom prst="rect">
                <a:avLst/>
              </a:prstGeom>
              <a:gradFill rotWithShape="1">
                <a:gsLst>
                  <a:gs pos="0">
                    <a:srgbClr val="F8F8F8"/>
                  </a:gs>
                  <a:gs pos="50000">
                    <a:schemeClr val="bg1"/>
                  </a:gs>
                  <a:gs pos="100000">
                    <a:srgbClr val="F8F8F8"/>
                  </a:gs>
                </a:gsLst>
                <a:lin ang="0" scaled="1"/>
              </a:gradFill>
              <a:ln w="9525">
                <a:solidFill>
                  <a:schemeClr val="tx1"/>
                </a:solidFill>
                <a:miter lim="800000"/>
                <a:headEnd/>
                <a:tailEnd/>
              </a:ln>
              <a:effectLst/>
            </p:spPr>
            <p:txBody>
              <a:bodyPr wrap="none" anchor="ctr"/>
              <a:lstStyle/>
              <a:p>
                <a:pPr>
                  <a:defRPr/>
                </a:pPr>
                <a:endParaRPr lang="en-US"/>
              </a:p>
            </p:txBody>
          </p:sp>
          <p:sp>
            <p:nvSpPr>
              <p:cNvPr id="1378378" name="Oval 74"/>
              <p:cNvSpPr>
                <a:spLocks noChangeArrowheads="1"/>
              </p:cNvSpPr>
              <p:nvPr/>
            </p:nvSpPr>
            <p:spPr bwMode="auto">
              <a:xfrm rot="16200000">
                <a:off x="3119" y="1326"/>
                <a:ext cx="83" cy="93"/>
              </a:xfrm>
              <a:prstGeom prst="ellipse">
                <a:avLst/>
              </a:prstGeom>
              <a:gradFill rotWithShape="1">
                <a:gsLst>
                  <a:gs pos="0">
                    <a:srgbClr val="F8F8F8"/>
                  </a:gs>
                  <a:gs pos="50000">
                    <a:schemeClr val="bg1"/>
                  </a:gs>
                  <a:gs pos="100000">
                    <a:srgbClr val="F8F8F8"/>
                  </a:gs>
                </a:gsLst>
                <a:lin ang="0" scaled="1"/>
              </a:gradFill>
              <a:ln w="9525">
                <a:solidFill>
                  <a:schemeClr val="tx1"/>
                </a:solidFill>
                <a:miter lim="800000"/>
                <a:headEnd/>
                <a:tailEnd/>
              </a:ln>
              <a:effectLst/>
            </p:spPr>
            <p:txBody>
              <a:bodyPr wrap="none" anchor="ctr"/>
              <a:lstStyle/>
              <a:p>
                <a:pPr>
                  <a:defRPr/>
                </a:pPr>
                <a:endParaRPr lang="en-US"/>
              </a:p>
            </p:txBody>
          </p:sp>
          <p:sp>
            <p:nvSpPr>
              <p:cNvPr id="1378379" name="Oval 75"/>
              <p:cNvSpPr>
                <a:spLocks noChangeArrowheads="1"/>
              </p:cNvSpPr>
              <p:nvPr/>
            </p:nvSpPr>
            <p:spPr bwMode="auto">
              <a:xfrm rot="16200000">
                <a:off x="3693" y="1325"/>
                <a:ext cx="83" cy="93"/>
              </a:xfrm>
              <a:prstGeom prst="ellipse">
                <a:avLst/>
              </a:prstGeom>
              <a:gradFill rotWithShape="1">
                <a:gsLst>
                  <a:gs pos="0">
                    <a:srgbClr val="F8F8F8"/>
                  </a:gs>
                  <a:gs pos="50000">
                    <a:schemeClr val="bg1"/>
                  </a:gs>
                  <a:gs pos="100000">
                    <a:srgbClr val="F8F8F8"/>
                  </a:gs>
                </a:gsLst>
                <a:lin ang="0" scaled="1"/>
              </a:gradFill>
              <a:ln w="9525">
                <a:solidFill>
                  <a:schemeClr val="tx1"/>
                </a:solidFill>
                <a:miter lim="800000"/>
                <a:headEnd/>
                <a:tailEnd/>
              </a:ln>
              <a:effectLst/>
            </p:spPr>
            <p:txBody>
              <a:bodyPr wrap="none" anchor="ctr"/>
              <a:lstStyle/>
              <a:p>
                <a:pPr>
                  <a:defRPr/>
                </a:pPr>
                <a:endParaRPr lang="en-US"/>
              </a:p>
            </p:txBody>
          </p:sp>
          <p:sp>
            <p:nvSpPr>
              <p:cNvPr id="155411" name="Line 76"/>
              <p:cNvSpPr>
                <a:spLocks noChangeShapeType="1"/>
              </p:cNvSpPr>
              <p:nvPr/>
            </p:nvSpPr>
            <p:spPr bwMode="auto">
              <a:xfrm>
                <a:off x="3178" y="1413"/>
                <a:ext cx="551" cy="0"/>
              </a:xfrm>
              <a:prstGeom prst="line">
                <a:avLst/>
              </a:prstGeom>
              <a:noFill/>
              <a:ln w="9525">
                <a:solidFill>
                  <a:schemeClr val="tx1"/>
                </a:solidFill>
                <a:miter lim="800000"/>
                <a:headEnd/>
                <a:tailEnd/>
              </a:ln>
            </p:spPr>
            <p:txBody>
              <a:bodyPr wrap="none"/>
              <a:lstStyle/>
              <a:p>
                <a:endParaRPr lang="en-US"/>
              </a:p>
            </p:txBody>
          </p:sp>
          <p:sp>
            <p:nvSpPr>
              <p:cNvPr id="155412" name="Line 77"/>
              <p:cNvSpPr>
                <a:spLocks noChangeShapeType="1"/>
              </p:cNvSpPr>
              <p:nvPr/>
            </p:nvSpPr>
            <p:spPr bwMode="auto">
              <a:xfrm>
                <a:off x="3179" y="1331"/>
                <a:ext cx="551" cy="0"/>
              </a:xfrm>
              <a:prstGeom prst="line">
                <a:avLst/>
              </a:prstGeom>
              <a:noFill/>
              <a:ln w="9525">
                <a:solidFill>
                  <a:schemeClr val="tx1"/>
                </a:solidFill>
                <a:miter lim="800000"/>
                <a:headEnd/>
                <a:tailEnd/>
              </a:ln>
            </p:spPr>
            <p:txBody>
              <a:bodyPr wrap="none"/>
              <a:lstStyle/>
              <a:p>
                <a:endParaRPr lang="en-US"/>
              </a:p>
            </p:txBody>
          </p:sp>
          <p:sp>
            <p:nvSpPr>
              <p:cNvPr id="155413" name="Line 78"/>
              <p:cNvSpPr>
                <a:spLocks noChangeShapeType="1"/>
              </p:cNvSpPr>
              <p:nvPr/>
            </p:nvSpPr>
            <p:spPr bwMode="auto">
              <a:xfrm>
                <a:off x="3250" y="1412"/>
                <a:ext cx="30" cy="71"/>
              </a:xfrm>
              <a:prstGeom prst="line">
                <a:avLst/>
              </a:prstGeom>
              <a:noFill/>
              <a:ln w="9525">
                <a:solidFill>
                  <a:schemeClr val="tx1"/>
                </a:solidFill>
                <a:miter lim="800000"/>
                <a:headEnd/>
                <a:tailEnd/>
              </a:ln>
            </p:spPr>
            <p:txBody>
              <a:bodyPr wrap="none"/>
              <a:lstStyle/>
              <a:p>
                <a:endParaRPr lang="en-US"/>
              </a:p>
            </p:txBody>
          </p:sp>
          <p:sp>
            <p:nvSpPr>
              <p:cNvPr id="155414" name="Line 79"/>
              <p:cNvSpPr>
                <a:spLocks noChangeShapeType="1"/>
              </p:cNvSpPr>
              <p:nvPr/>
            </p:nvSpPr>
            <p:spPr bwMode="auto">
              <a:xfrm flipH="1">
                <a:off x="3637" y="1412"/>
                <a:ext cx="33" cy="65"/>
              </a:xfrm>
              <a:prstGeom prst="line">
                <a:avLst/>
              </a:prstGeom>
              <a:noFill/>
              <a:ln w="9525">
                <a:solidFill>
                  <a:schemeClr val="tx1"/>
                </a:solidFill>
                <a:miter lim="800000"/>
                <a:headEnd/>
                <a:tailEnd/>
              </a:ln>
            </p:spPr>
            <p:txBody>
              <a:bodyPr wrap="none"/>
              <a:lstStyle/>
              <a:p>
                <a:endParaRPr lang="en-US"/>
              </a:p>
            </p:txBody>
          </p:sp>
          <p:sp>
            <p:nvSpPr>
              <p:cNvPr id="1378384" name="Rectangle 80"/>
              <p:cNvSpPr>
                <a:spLocks noChangeArrowheads="1"/>
              </p:cNvSpPr>
              <p:nvPr/>
            </p:nvSpPr>
            <p:spPr bwMode="auto">
              <a:xfrm>
                <a:off x="3165" y="1336"/>
                <a:ext cx="572" cy="75"/>
              </a:xfrm>
              <a:prstGeom prst="rect">
                <a:avLst/>
              </a:prstGeom>
              <a:gradFill rotWithShape="1">
                <a:gsLst>
                  <a:gs pos="0">
                    <a:srgbClr val="F8F8F8"/>
                  </a:gs>
                  <a:gs pos="50000">
                    <a:schemeClr val="bg1"/>
                  </a:gs>
                  <a:gs pos="100000">
                    <a:srgbClr val="F8F8F8"/>
                  </a:gs>
                </a:gsLst>
                <a:lin ang="0" scaled="1"/>
              </a:gradFill>
              <a:ln w="9525">
                <a:noFill/>
                <a:miter lim="800000"/>
                <a:headEnd/>
                <a:tailEnd/>
              </a:ln>
              <a:effectLst/>
            </p:spPr>
            <p:txBody>
              <a:bodyPr wrap="none" anchor="ctr"/>
              <a:lstStyle/>
              <a:p>
                <a:pPr>
                  <a:defRPr/>
                </a:pPr>
                <a:endParaRPr lang="en-US"/>
              </a:p>
            </p:txBody>
          </p:sp>
        </p:grpSp>
      </p:grpSp>
      <p:grpSp>
        <p:nvGrpSpPr>
          <p:cNvPr id="154629" name="Group 1628"/>
          <p:cNvGrpSpPr>
            <a:grpSpLocks/>
          </p:cNvGrpSpPr>
          <p:nvPr/>
        </p:nvGrpSpPr>
        <p:grpSpPr bwMode="auto">
          <a:xfrm>
            <a:off x="1403350" y="1325563"/>
            <a:ext cx="2152650" cy="4905375"/>
            <a:chOff x="4123" y="351"/>
            <a:chExt cx="810" cy="1846"/>
          </a:xfrm>
        </p:grpSpPr>
        <p:sp>
          <p:nvSpPr>
            <p:cNvPr id="1378385" name="Freeform 81"/>
            <p:cNvSpPr>
              <a:spLocks/>
            </p:cNvSpPr>
            <p:nvPr/>
          </p:nvSpPr>
          <p:spPr bwMode="auto">
            <a:xfrm>
              <a:off x="4129" y="1174"/>
              <a:ext cx="804" cy="1023"/>
            </a:xfrm>
            <a:custGeom>
              <a:avLst/>
              <a:gdLst/>
              <a:ahLst/>
              <a:cxnLst>
                <a:cxn ang="0">
                  <a:pos x="0" y="0"/>
                </a:cxn>
                <a:cxn ang="0">
                  <a:pos x="10" y="890"/>
                </a:cxn>
                <a:cxn ang="0">
                  <a:pos x="10" y="906"/>
                </a:cxn>
                <a:cxn ang="0">
                  <a:pos x="21" y="942"/>
                </a:cxn>
                <a:cxn ang="0">
                  <a:pos x="45" y="974"/>
                </a:cxn>
                <a:cxn ang="0">
                  <a:pos x="67" y="990"/>
                </a:cxn>
                <a:cxn ang="0">
                  <a:pos x="88" y="1002"/>
                </a:cxn>
                <a:cxn ang="0">
                  <a:pos x="115" y="1016"/>
                </a:cxn>
                <a:cxn ang="0">
                  <a:pos x="135" y="1019"/>
                </a:cxn>
                <a:cxn ang="0">
                  <a:pos x="159" y="1022"/>
                </a:cxn>
                <a:cxn ang="0">
                  <a:pos x="669" y="1023"/>
                </a:cxn>
                <a:cxn ang="0">
                  <a:pos x="696" y="1016"/>
                </a:cxn>
                <a:cxn ang="0">
                  <a:pos x="726" y="1002"/>
                </a:cxn>
                <a:cxn ang="0">
                  <a:pos x="745" y="993"/>
                </a:cxn>
                <a:cxn ang="0">
                  <a:pos x="772" y="962"/>
                </a:cxn>
                <a:cxn ang="0">
                  <a:pos x="792" y="927"/>
                </a:cxn>
                <a:cxn ang="0">
                  <a:pos x="804" y="902"/>
                </a:cxn>
                <a:cxn ang="0">
                  <a:pos x="787" y="0"/>
                </a:cxn>
                <a:cxn ang="0">
                  <a:pos x="747" y="14"/>
                </a:cxn>
                <a:cxn ang="0">
                  <a:pos x="696" y="20"/>
                </a:cxn>
                <a:cxn ang="0">
                  <a:pos x="619" y="27"/>
                </a:cxn>
                <a:cxn ang="0">
                  <a:pos x="522" y="30"/>
                </a:cxn>
                <a:cxn ang="0">
                  <a:pos x="414" y="32"/>
                </a:cxn>
                <a:cxn ang="0">
                  <a:pos x="309" y="32"/>
                </a:cxn>
                <a:cxn ang="0">
                  <a:pos x="199" y="24"/>
                </a:cxn>
                <a:cxn ang="0">
                  <a:pos x="81" y="18"/>
                </a:cxn>
                <a:cxn ang="0">
                  <a:pos x="18" y="11"/>
                </a:cxn>
                <a:cxn ang="0">
                  <a:pos x="0" y="0"/>
                </a:cxn>
              </a:cxnLst>
              <a:rect l="0" t="0" r="r" b="b"/>
              <a:pathLst>
                <a:path w="804" h="1023">
                  <a:moveTo>
                    <a:pt x="0" y="0"/>
                  </a:moveTo>
                  <a:lnTo>
                    <a:pt x="10" y="890"/>
                  </a:lnTo>
                  <a:lnTo>
                    <a:pt x="10" y="906"/>
                  </a:lnTo>
                  <a:lnTo>
                    <a:pt x="21" y="942"/>
                  </a:lnTo>
                  <a:lnTo>
                    <a:pt x="45" y="974"/>
                  </a:lnTo>
                  <a:lnTo>
                    <a:pt x="67" y="990"/>
                  </a:lnTo>
                  <a:lnTo>
                    <a:pt x="88" y="1002"/>
                  </a:lnTo>
                  <a:lnTo>
                    <a:pt x="115" y="1016"/>
                  </a:lnTo>
                  <a:lnTo>
                    <a:pt x="135" y="1019"/>
                  </a:lnTo>
                  <a:lnTo>
                    <a:pt x="159" y="1022"/>
                  </a:lnTo>
                  <a:lnTo>
                    <a:pt x="669" y="1023"/>
                  </a:lnTo>
                  <a:lnTo>
                    <a:pt x="696" y="1016"/>
                  </a:lnTo>
                  <a:lnTo>
                    <a:pt x="726" y="1002"/>
                  </a:lnTo>
                  <a:lnTo>
                    <a:pt x="745" y="993"/>
                  </a:lnTo>
                  <a:lnTo>
                    <a:pt x="772" y="962"/>
                  </a:lnTo>
                  <a:lnTo>
                    <a:pt x="792" y="927"/>
                  </a:lnTo>
                  <a:lnTo>
                    <a:pt x="804" y="902"/>
                  </a:lnTo>
                  <a:lnTo>
                    <a:pt x="787" y="0"/>
                  </a:lnTo>
                  <a:lnTo>
                    <a:pt x="747" y="14"/>
                  </a:lnTo>
                  <a:lnTo>
                    <a:pt x="696" y="20"/>
                  </a:lnTo>
                  <a:lnTo>
                    <a:pt x="619" y="27"/>
                  </a:lnTo>
                  <a:lnTo>
                    <a:pt x="522" y="30"/>
                  </a:lnTo>
                  <a:lnTo>
                    <a:pt x="414" y="32"/>
                  </a:lnTo>
                  <a:lnTo>
                    <a:pt x="309" y="32"/>
                  </a:lnTo>
                  <a:lnTo>
                    <a:pt x="199" y="24"/>
                  </a:lnTo>
                  <a:lnTo>
                    <a:pt x="81" y="18"/>
                  </a:lnTo>
                  <a:lnTo>
                    <a:pt x="18" y="11"/>
                  </a:lnTo>
                  <a:lnTo>
                    <a:pt x="0" y="0"/>
                  </a:lnTo>
                  <a:close/>
                </a:path>
              </a:pathLst>
            </a:custGeom>
            <a:gradFill rotWithShape="1">
              <a:gsLst>
                <a:gs pos="0">
                  <a:srgbClr val="99CCFF"/>
                </a:gs>
                <a:gs pos="50000">
                  <a:schemeClr val="bg1"/>
                </a:gs>
                <a:gs pos="100000">
                  <a:srgbClr val="99CCFF"/>
                </a:gs>
              </a:gsLst>
              <a:lin ang="0" scaled="1"/>
            </a:gradFill>
            <a:ln w="9525" cap="flat" cmpd="sng">
              <a:noFill/>
              <a:prstDash val="solid"/>
              <a:miter lim="800000"/>
              <a:headEnd type="none" w="med" len="med"/>
              <a:tailEnd type="none" w="med" len="med"/>
            </a:ln>
            <a:effectLst/>
          </p:spPr>
          <p:txBody>
            <a:bodyPr wrap="none"/>
            <a:lstStyle/>
            <a:p>
              <a:pPr>
                <a:defRPr/>
              </a:pPr>
              <a:endParaRPr lang="en-US"/>
            </a:p>
          </p:txBody>
        </p:sp>
        <p:sp>
          <p:nvSpPr>
            <p:cNvPr id="155399" name="Oval 99"/>
            <p:cNvSpPr>
              <a:spLocks noChangeArrowheads="1"/>
            </p:cNvSpPr>
            <p:nvPr/>
          </p:nvSpPr>
          <p:spPr bwMode="auto">
            <a:xfrm>
              <a:off x="4123" y="1150"/>
              <a:ext cx="801" cy="60"/>
            </a:xfrm>
            <a:prstGeom prst="ellipse">
              <a:avLst/>
            </a:prstGeom>
            <a:solidFill>
              <a:srgbClr val="99CCFF">
                <a:alpha val="39999"/>
              </a:srgbClr>
            </a:solidFill>
            <a:ln w="9525">
              <a:noFill/>
              <a:miter lim="800000"/>
              <a:headEnd/>
              <a:tailEnd/>
            </a:ln>
          </p:spPr>
          <p:txBody>
            <a:bodyPr wrap="none" anchor="ctr"/>
            <a:lstStyle/>
            <a:p>
              <a:endParaRPr lang="en-US"/>
            </a:p>
          </p:txBody>
        </p:sp>
        <p:sp>
          <p:nvSpPr>
            <p:cNvPr id="155400" name="Freeform 103"/>
            <p:cNvSpPr>
              <a:spLocks/>
            </p:cNvSpPr>
            <p:nvPr/>
          </p:nvSpPr>
          <p:spPr bwMode="auto">
            <a:xfrm>
              <a:off x="4123" y="438"/>
              <a:ext cx="810" cy="1758"/>
            </a:xfrm>
            <a:custGeom>
              <a:avLst/>
              <a:gdLst>
                <a:gd name="T0" fmla="*/ 645 w 810"/>
                <a:gd name="T1" fmla="*/ 0 h 1758"/>
                <a:gd name="T2" fmla="*/ 131 w 810"/>
                <a:gd name="T3" fmla="*/ 3 h 1758"/>
                <a:gd name="T4" fmla="*/ 167 w 810"/>
                <a:gd name="T5" fmla="*/ 149 h 1758"/>
                <a:gd name="T6" fmla="*/ 179 w 810"/>
                <a:gd name="T7" fmla="*/ 204 h 1758"/>
                <a:gd name="T8" fmla="*/ 176 w 810"/>
                <a:gd name="T9" fmla="*/ 234 h 1758"/>
                <a:gd name="T10" fmla="*/ 168 w 810"/>
                <a:gd name="T11" fmla="*/ 261 h 1758"/>
                <a:gd name="T12" fmla="*/ 156 w 810"/>
                <a:gd name="T13" fmla="*/ 281 h 1758"/>
                <a:gd name="T14" fmla="*/ 138 w 810"/>
                <a:gd name="T15" fmla="*/ 297 h 1758"/>
                <a:gd name="T16" fmla="*/ 120 w 810"/>
                <a:gd name="T17" fmla="*/ 311 h 1758"/>
                <a:gd name="T18" fmla="*/ 87 w 810"/>
                <a:gd name="T19" fmla="*/ 326 h 1758"/>
                <a:gd name="T20" fmla="*/ 51 w 810"/>
                <a:gd name="T21" fmla="*/ 344 h 1758"/>
                <a:gd name="T22" fmla="*/ 18 w 810"/>
                <a:gd name="T23" fmla="*/ 377 h 1758"/>
                <a:gd name="T24" fmla="*/ 6 w 810"/>
                <a:gd name="T25" fmla="*/ 402 h 1758"/>
                <a:gd name="T26" fmla="*/ 0 w 810"/>
                <a:gd name="T27" fmla="*/ 440 h 1758"/>
                <a:gd name="T28" fmla="*/ 15 w 810"/>
                <a:gd name="T29" fmla="*/ 1557 h 1758"/>
                <a:gd name="T30" fmla="*/ 15 w 810"/>
                <a:gd name="T31" fmla="*/ 1634 h 1758"/>
                <a:gd name="T32" fmla="*/ 23 w 810"/>
                <a:gd name="T33" fmla="*/ 1668 h 1758"/>
                <a:gd name="T34" fmla="*/ 39 w 810"/>
                <a:gd name="T35" fmla="*/ 1695 h 1758"/>
                <a:gd name="T36" fmla="*/ 69 w 810"/>
                <a:gd name="T37" fmla="*/ 1725 h 1758"/>
                <a:gd name="T38" fmla="*/ 107 w 810"/>
                <a:gd name="T39" fmla="*/ 1746 h 1758"/>
                <a:gd name="T40" fmla="*/ 144 w 810"/>
                <a:gd name="T41" fmla="*/ 1755 h 1758"/>
                <a:gd name="T42" fmla="*/ 672 w 810"/>
                <a:gd name="T43" fmla="*/ 1758 h 1758"/>
                <a:gd name="T44" fmla="*/ 705 w 810"/>
                <a:gd name="T45" fmla="*/ 1752 h 1758"/>
                <a:gd name="T46" fmla="*/ 752 w 810"/>
                <a:gd name="T47" fmla="*/ 1728 h 1758"/>
                <a:gd name="T48" fmla="*/ 777 w 810"/>
                <a:gd name="T49" fmla="*/ 1700 h 1758"/>
                <a:gd name="T50" fmla="*/ 795 w 810"/>
                <a:gd name="T51" fmla="*/ 1670 h 1758"/>
                <a:gd name="T52" fmla="*/ 810 w 810"/>
                <a:gd name="T53" fmla="*/ 1632 h 1758"/>
                <a:gd name="T54" fmla="*/ 792 w 810"/>
                <a:gd name="T55" fmla="*/ 456 h 1758"/>
                <a:gd name="T56" fmla="*/ 780 w 810"/>
                <a:gd name="T57" fmla="*/ 393 h 1758"/>
                <a:gd name="T58" fmla="*/ 752 w 810"/>
                <a:gd name="T59" fmla="*/ 351 h 1758"/>
                <a:gd name="T60" fmla="*/ 708 w 810"/>
                <a:gd name="T61" fmla="*/ 318 h 1758"/>
                <a:gd name="T62" fmla="*/ 657 w 810"/>
                <a:gd name="T63" fmla="*/ 294 h 1758"/>
                <a:gd name="T64" fmla="*/ 621 w 810"/>
                <a:gd name="T65" fmla="*/ 258 h 1758"/>
                <a:gd name="T66" fmla="*/ 603 w 810"/>
                <a:gd name="T67" fmla="*/ 213 h 1758"/>
                <a:gd name="T68" fmla="*/ 605 w 810"/>
                <a:gd name="T69" fmla="*/ 170 h 1758"/>
                <a:gd name="T70" fmla="*/ 645 w 810"/>
                <a:gd name="T71" fmla="*/ 0 h 17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0"/>
                <a:gd name="T109" fmla="*/ 0 h 1758"/>
                <a:gd name="T110" fmla="*/ 810 w 810"/>
                <a:gd name="T111" fmla="*/ 1758 h 175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0" h="1758">
                  <a:moveTo>
                    <a:pt x="645" y="0"/>
                  </a:moveTo>
                  <a:lnTo>
                    <a:pt x="131" y="3"/>
                  </a:lnTo>
                  <a:lnTo>
                    <a:pt x="167" y="149"/>
                  </a:lnTo>
                  <a:lnTo>
                    <a:pt x="179" y="204"/>
                  </a:lnTo>
                  <a:lnTo>
                    <a:pt x="176" y="234"/>
                  </a:lnTo>
                  <a:lnTo>
                    <a:pt x="168" y="261"/>
                  </a:lnTo>
                  <a:lnTo>
                    <a:pt x="156" y="281"/>
                  </a:lnTo>
                  <a:lnTo>
                    <a:pt x="138" y="297"/>
                  </a:lnTo>
                  <a:lnTo>
                    <a:pt x="120" y="311"/>
                  </a:lnTo>
                  <a:lnTo>
                    <a:pt x="87" y="326"/>
                  </a:lnTo>
                  <a:lnTo>
                    <a:pt x="51" y="344"/>
                  </a:lnTo>
                  <a:lnTo>
                    <a:pt x="18" y="377"/>
                  </a:lnTo>
                  <a:lnTo>
                    <a:pt x="6" y="402"/>
                  </a:lnTo>
                  <a:lnTo>
                    <a:pt x="0" y="440"/>
                  </a:lnTo>
                  <a:lnTo>
                    <a:pt x="15" y="1557"/>
                  </a:lnTo>
                  <a:lnTo>
                    <a:pt x="15" y="1634"/>
                  </a:lnTo>
                  <a:lnTo>
                    <a:pt x="23" y="1668"/>
                  </a:lnTo>
                  <a:lnTo>
                    <a:pt x="39" y="1695"/>
                  </a:lnTo>
                  <a:lnTo>
                    <a:pt x="69" y="1725"/>
                  </a:lnTo>
                  <a:lnTo>
                    <a:pt x="107" y="1746"/>
                  </a:lnTo>
                  <a:lnTo>
                    <a:pt x="144" y="1755"/>
                  </a:lnTo>
                  <a:lnTo>
                    <a:pt x="672" y="1758"/>
                  </a:lnTo>
                  <a:lnTo>
                    <a:pt x="705" y="1752"/>
                  </a:lnTo>
                  <a:lnTo>
                    <a:pt x="752" y="1728"/>
                  </a:lnTo>
                  <a:lnTo>
                    <a:pt x="777" y="1700"/>
                  </a:lnTo>
                  <a:lnTo>
                    <a:pt x="795" y="1670"/>
                  </a:lnTo>
                  <a:lnTo>
                    <a:pt x="810" y="1632"/>
                  </a:lnTo>
                  <a:lnTo>
                    <a:pt x="792" y="456"/>
                  </a:lnTo>
                  <a:lnTo>
                    <a:pt x="780" y="393"/>
                  </a:lnTo>
                  <a:lnTo>
                    <a:pt x="752" y="351"/>
                  </a:lnTo>
                  <a:lnTo>
                    <a:pt x="708" y="318"/>
                  </a:lnTo>
                  <a:lnTo>
                    <a:pt x="657" y="294"/>
                  </a:lnTo>
                  <a:lnTo>
                    <a:pt x="621" y="258"/>
                  </a:lnTo>
                  <a:lnTo>
                    <a:pt x="603" y="213"/>
                  </a:lnTo>
                  <a:lnTo>
                    <a:pt x="605" y="170"/>
                  </a:lnTo>
                  <a:lnTo>
                    <a:pt x="645" y="0"/>
                  </a:lnTo>
                  <a:close/>
                </a:path>
              </a:pathLst>
            </a:custGeom>
            <a:noFill/>
            <a:ln w="9525">
              <a:solidFill>
                <a:schemeClr val="tx1"/>
              </a:solidFill>
              <a:miter lim="800000"/>
              <a:headEnd/>
              <a:tailEnd/>
            </a:ln>
          </p:spPr>
          <p:txBody>
            <a:bodyPr wrap="none"/>
            <a:lstStyle/>
            <a:p>
              <a:endParaRPr lang="en-US"/>
            </a:p>
          </p:txBody>
        </p:sp>
        <p:sp>
          <p:nvSpPr>
            <p:cNvPr id="155401" name="Freeform 104"/>
            <p:cNvSpPr>
              <a:spLocks/>
            </p:cNvSpPr>
            <p:nvPr/>
          </p:nvSpPr>
          <p:spPr bwMode="auto">
            <a:xfrm>
              <a:off x="4192" y="351"/>
              <a:ext cx="641" cy="91"/>
            </a:xfrm>
            <a:custGeom>
              <a:avLst/>
              <a:gdLst>
                <a:gd name="T0" fmla="*/ 62 w 641"/>
                <a:gd name="T1" fmla="*/ 91 h 91"/>
                <a:gd name="T2" fmla="*/ 2 w 641"/>
                <a:gd name="T3" fmla="*/ 91 h 91"/>
                <a:gd name="T4" fmla="*/ 0 w 641"/>
                <a:gd name="T5" fmla="*/ 7 h 91"/>
                <a:gd name="T6" fmla="*/ 639 w 641"/>
                <a:gd name="T7" fmla="*/ 0 h 91"/>
                <a:gd name="T8" fmla="*/ 641 w 641"/>
                <a:gd name="T9" fmla="*/ 87 h 91"/>
                <a:gd name="T10" fmla="*/ 573 w 641"/>
                <a:gd name="T11" fmla="*/ 87 h 91"/>
                <a:gd name="T12" fmla="*/ 0 60000 65536"/>
                <a:gd name="T13" fmla="*/ 0 60000 65536"/>
                <a:gd name="T14" fmla="*/ 0 60000 65536"/>
                <a:gd name="T15" fmla="*/ 0 60000 65536"/>
                <a:gd name="T16" fmla="*/ 0 60000 65536"/>
                <a:gd name="T17" fmla="*/ 0 60000 65536"/>
                <a:gd name="T18" fmla="*/ 0 w 641"/>
                <a:gd name="T19" fmla="*/ 0 h 91"/>
                <a:gd name="T20" fmla="*/ 641 w 641"/>
                <a:gd name="T21" fmla="*/ 91 h 91"/>
              </a:gdLst>
              <a:ahLst/>
              <a:cxnLst>
                <a:cxn ang="T12">
                  <a:pos x="T0" y="T1"/>
                </a:cxn>
                <a:cxn ang="T13">
                  <a:pos x="T2" y="T3"/>
                </a:cxn>
                <a:cxn ang="T14">
                  <a:pos x="T4" y="T5"/>
                </a:cxn>
                <a:cxn ang="T15">
                  <a:pos x="T6" y="T7"/>
                </a:cxn>
                <a:cxn ang="T16">
                  <a:pos x="T8" y="T9"/>
                </a:cxn>
                <a:cxn ang="T17">
                  <a:pos x="T10" y="T11"/>
                </a:cxn>
              </a:cxnLst>
              <a:rect l="T18" t="T19" r="T20" b="T21"/>
              <a:pathLst>
                <a:path w="641" h="91">
                  <a:moveTo>
                    <a:pt x="62" y="91"/>
                  </a:moveTo>
                  <a:lnTo>
                    <a:pt x="2" y="91"/>
                  </a:lnTo>
                  <a:lnTo>
                    <a:pt x="0" y="7"/>
                  </a:lnTo>
                  <a:lnTo>
                    <a:pt x="639" y="0"/>
                  </a:lnTo>
                  <a:lnTo>
                    <a:pt x="641" y="87"/>
                  </a:lnTo>
                  <a:lnTo>
                    <a:pt x="573" y="87"/>
                  </a:lnTo>
                </a:path>
              </a:pathLst>
            </a:custGeom>
            <a:noFill/>
            <a:ln w="9525">
              <a:solidFill>
                <a:schemeClr val="tx1"/>
              </a:solidFill>
              <a:miter lim="800000"/>
              <a:headEnd/>
              <a:tailEnd/>
            </a:ln>
          </p:spPr>
          <p:txBody>
            <a:bodyPr wrap="none"/>
            <a:lstStyle/>
            <a:p>
              <a:endParaRPr lang="en-US"/>
            </a:p>
          </p:txBody>
        </p:sp>
      </p:grpSp>
      <p:sp>
        <p:nvSpPr>
          <p:cNvPr id="154630" name="Freeform 17"/>
          <p:cNvSpPr>
            <a:spLocks/>
          </p:cNvSpPr>
          <p:nvPr/>
        </p:nvSpPr>
        <p:spPr bwMode="auto">
          <a:xfrm>
            <a:off x="1535113" y="2452688"/>
            <a:ext cx="387350" cy="390525"/>
          </a:xfrm>
          <a:custGeom>
            <a:avLst/>
            <a:gdLst>
              <a:gd name="T0" fmla="*/ 387350 w 244"/>
              <a:gd name="T1" fmla="*/ 9525 h 246"/>
              <a:gd name="T2" fmla="*/ 271463 w 244"/>
              <a:gd name="T3" fmla="*/ 0 h 246"/>
              <a:gd name="T4" fmla="*/ 225425 w 244"/>
              <a:gd name="T5" fmla="*/ 15875 h 246"/>
              <a:gd name="T6" fmla="*/ 120650 w 244"/>
              <a:gd name="T7" fmla="*/ 95250 h 246"/>
              <a:gd name="T8" fmla="*/ 80963 w 244"/>
              <a:gd name="T9" fmla="*/ 139700 h 246"/>
              <a:gd name="T10" fmla="*/ 47625 w 244"/>
              <a:gd name="T11" fmla="*/ 196850 h 246"/>
              <a:gd name="T12" fmla="*/ 23813 w 244"/>
              <a:gd name="T13" fmla="*/ 266700 h 246"/>
              <a:gd name="T14" fmla="*/ 14288 w 244"/>
              <a:gd name="T15" fmla="*/ 314325 h 246"/>
              <a:gd name="T16" fmla="*/ 6350 w 244"/>
              <a:gd name="T17" fmla="*/ 352425 h 246"/>
              <a:gd name="T18" fmla="*/ 0 w 244"/>
              <a:gd name="T19" fmla="*/ 376238 h 246"/>
              <a:gd name="T20" fmla="*/ 249238 w 244"/>
              <a:gd name="T21" fmla="*/ 390525 h 246"/>
              <a:gd name="T22" fmla="*/ 242888 w 244"/>
              <a:gd name="T23" fmla="*/ 338138 h 246"/>
              <a:gd name="T24" fmla="*/ 242888 w 244"/>
              <a:gd name="T25" fmla="*/ 285750 h 246"/>
              <a:gd name="T26" fmla="*/ 247650 w 244"/>
              <a:gd name="T27" fmla="*/ 230188 h 246"/>
              <a:gd name="T28" fmla="*/ 252413 w 244"/>
              <a:gd name="T29" fmla="*/ 182563 h 246"/>
              <a:gd name="T30" fmla="*/ 266700 w 244"/>
              <a:gd name="T31" fmla="*/ 138113 h 246"/>
              <a:gd name="T32" fmla="*/ 282575 w 244"/>
              <a:gd name="T33" fmla="*/ 111125 h 246"/>
              <a:gd name="T34" fmla="*/ 311150 w 244"/>
              <a:gd name="T35" fmla="*/ 80963 h 246"/>
              <a:gd name="T36" fmla="*/ 347663 w 244"/>
              <a:gd name="T37" fmla="*/ 52388 h 246"/>
              <a:gd name="T38" fmla="*/ 368300 w 244"/>
              <a:gd name="T39" fmla="*/ 25400 h 246"/>
              <a:gd name="T40" fmla="*/ 387350 w 244"/>
              <a:gd name="T41" fmla="*/ 9525 h 2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4"/>
              <a:gd name="T64" fmla="*/ 0 h 246"/>
              <a:gd name="T65" fmla="*/ 244 w 244"/>
              <a:gd name="T66" fmla="*/ 246 h 2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4" h="246">
                <a:moveTo>
                  <a:pt x="244" y="6"/>
                </a:moveTo>
                <a:lnTo>
                  <a:pt x="171" y="0"/>
                </a:lnTo>
                <a:lnTo>
                  <a:pt x="142" y="10"/>
                </a:lnTo>
                <a:lnTo>
                  <a:pt x="76" y="60"/>
                </a:lnTo>
                <a:lnTo>
                  <a:pt x="51" y="88"/>
                </a:lnTo>
                <a:lnTo>
                  <a:pt x="30" y="124"/>
                </a:lnTo>
                <a:lnTo>
                  <a:pt x="15" y="168"/>
                </a:lnTo>
                <a:lnTo>
                  <a:pt x="9" y="198"/>
                </a:lnTo>
                <a:lnTo>
                  <a:pt x="4" y="222"/>
                </a:lnTo>
                <a:lnTo>
                  <a:pt x="0" y="237"/>
                </a:lnTo>
                <a:lnTo>
                  <a:pt x="157" y="246"/>
                </a:lnTo>
                <a:lnTo>
                  <a:pt x="153" y="213"/>
                </a:lnTo>
                <a:lnTo>
                  <a:pt x="153" y="180"/>
                </a:lnTo>
                <a:lnTo>
                  <a:pt x="156" y="145"/>
                </a:lnTo>
                <a:lnTo>
                  <a:pt x="159" y="115"/>
                </a:lnTo>
                <a:lnTo>
                  <a:pt x="168" y="87"/>
                </a:lnTo>
                <a:lnTo>
                  <a:pt x="178" y="70"/>
                </a:lnTo>
                <a:lnTo>
                  <a:pt x="196" y="51"/>
                </a:lnTo>
                <a:lnTo>
                  <a:pt x="219" y="33"/>
                </a:lnTo>
                <a:lnTo>
                  <a:pt x="232" y="16"/>
                </a:lnTo>
                <a:lnTo>
                  <a:pt x="244" y="6"/>
                </a:lnTo>
                <a:close/>
              </a:path>
            </a:pathLst>
          </a:custGeom>
          <a:gradFill rotWithShape="1">
            <a:gsLst>
              <a:gs pos="0">
                <a:schemeClr val="bg1"/>
              </a:gs>
              <a:gs pos="100000">
                <a:srgbClr val="EAEAEA">
                  <a:alpha val="75998"/>
                </a:srgbClr>
              </a:gs>
            </a:gsLst>
            <a:path path="rect">
              <a:fillToRect l="50000" t="50000" r="50000" b="50000"/>
            </a:path>
          </a:gradFill>
          <a:ln w="9525">
            <a:noFill/>
            <a:miter lim="800000"/>
            <a:headEnd/>
            <a:tailEnd/>
          </a:ln>
        </p:spPr>
        <p:txBody>
          <a:bodyPr wrap="none"/>
          <a:lstStyle/>
          <a:p>
            <a:endParaRPr lang="en-US"/>
          </a:p>
        </p:txBody>
      </p:sp>
      <p:sp>
        <p:nvSpPr>
          <p:cNvPr id="1378322" name="Rectangle 18"/>
          <p:cNvSpPr>
            <a:spLocks noChangeArrowheads="1"/>
          </p:cNvSpPr>
          <p:nvPr/>
        </p:nvSpPr>
        <p:spPr bwMode="auto">
          <a:xfrm>
            <a:off x="1565275" y="3571875"/>
            <a:ext cx="166688" cy="2347913"/>
          </a:xfrm>
          <a:prstGeom prst="rect">
            <a:avLst/>
          </a:prstGeom>
          <a:gradFill rotWithShape="1">
            <a:gsLst>
              <a:gs pos="0">
                <a:srgbClr val="C0C0C0">
                  <a:alpha val="17000"/>
                </a:srgbClr>
              </a:gs>
              <a:gs pos="50000">
                <a:schemeClr val="bg1"/>
              </a:gs>
              <a:gs pos="100000">
                <a:srgbClr val="C0C0C0">
                  <a:alpha val="17000"/>
                </a:srgbClr>
              </a:gs>
            </a:gsLst>
            <a:lin ang="5400000" scaled="1"/>
          </a:gradFill>
          <a:ln w="9525">
            <a:noFill/>
            <a:miter lim="800000"/>
            <a:headEnd/>
            <a:tailEnd/>
          </a:ln>
          <a:effectLst/>
        </p:spPr>
        <p:txBody>
          <a:bodyPr wrap="none" anchor="ctr"/>
          <a:lstStyle/>
          <a:p>
            <a:pPr>
              <a:defRPr/>
            </a:pPr>
            <a:endParaRPr lang="en-US"/>
          </a:p>
        </p:txBody>
      </p:sp>
      <p:grpSp>
        <p:nvGrpSpPr>
          <p:cNvPr id="154634" name="Group 872"/>
          <p:cNvGrpSpPr>
            <a:grpSpLocks/>
          </p:cNvGrpSpPr>
          <p:nvPr/>
        </p:nvGrpSpPr>
        <p:grpSpPr bwMode="auto">
          <a:xfrm rot="8762377">
            <a:off x="2763838" y="5826125"/>
            <a:ext cx="161925" cy="206375"/>
            <a:chOff x="384" y="2976"/>
            <a:chExt cx="154" cy="202"/>
          </a:xfrm>
        </p:grpSpPr>
        <p:sp>
          <p:nvSpPr>
            <p:cNvPr id="155395" name="Oval 87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178" name="Oval 874"/>
            <p:cNvSpPr>
              <a:spLocks noChangeAspect="1" noChangeArrowheads="1"/>
            </p:cNvSpPr>
            <p:nvPr/>
          </p:nvSpPr>
          <p:spPr bwMode="auto">
            <a:xfrm>
              <a:off x="483" y="3125"/>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179" name="Oval 875"/>
            <p:cNvSpPr>
              <a:spLocks noChangeAspect="1" noChangeArrowheads="1"/>
            </p:cNvSpPr>
            <p:nvPr/>
          </p:nvSpPr>
          <p:spPr bwMode="auto">
            <a:xfrm>
              <a:off x="473" y="2981"/>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35" name="Group 876"/>
          <p:cNvGrpSpPr>
            <a:grpSpLocks/>
          </p:cNvGrpSpPr>
          <p:nvPr/>
        </p:nvGrpSpPr>
        <p:grpSpPr bwMode="auto">
          <a:xfrm rot="-8911412">
            <a:off x="3292475" y="5862638"/>
            <a:ext cx="161925" cy="207962"/>
            <a:chOff x="384" y="2976"/>
            <a:chExt cx="154" cy="202"/>
          </a:xfrm>
        </p:grpSpPr>
        <p:sp>
          <p:nvSpPr>
            <p:cNvPr id="155392" name="Oval 87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182" name="Oval 878"/>
            <p:cNvSpPr>
              <a:spLocks noChangeAspect="1" noChangeArrowheads="1"/>
            </p:cNvSpPr>
            <p:nvPr/>
          </p:nvSpPr>
          <p:spPr bwMode="auto">
            <a:xfrm>
              <a:off x="482" y="3117"/>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183" name="Oval 879"/>
            <p:cNvSpPr>
              <a:spLocks noChangeAspect="1" noChangeArrowheads="1"/>
            </p:cNvSpPr>
            <p:nvPr/>
          </p:nvSpPr>
          <p:spPr bwMode="auto">
            <a:xfrm>
              <a:off x="470" y="2974"/>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8" name="Group 880"/>
          <p:cNvGrpSpPr>
            <a:grpSpLocks/>
          </p:cNvGrpSpPr>
          <p:nvPr/>
        </p:nvGrpSpPr>
        <p:grpSpPr bwMode="auto">
          <a:xfrm rot="4050758">
            <a:off x="2042319" y="5064919"/>
            <a:ext cx="157163" cy="212725"/>
            <a:chOff x="384" y="2976"/>
            <a:chExt cx="154" cy="202"/>
          </a:xfrm>
        </p:grpSpPr>
        <p:sp>
          <p:nvSpPr>
            <p:cNvPr id="155389" name="Oval 88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186" name="Oval 882"/>
            <p:cNvSpPr>
              <a:spLocks noChangeAspect="1" noChangeArrowheads="1"/>
            </p:cNvSpPr>
            <p:nvPr/>
          </p:nvSpPr>
          <p:spPr bwMode="auto">
            <a:xfrm>
              <a:off x="480" y="3121"/>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187" name="Oval 883"/>
            <p:cNvSpPr>
              <a:spLocks noChangeAspect="1" noChangeArrowheads="1"/>
            </p:cNvSpPr>
            <p:nvPr/>
          </p:nvSpPr>
          <p:spPr bwMode="auto">
            <a:xfrm>
              <a:off x="467" y="2979"/>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37" name="Group 884"/>
          <p:cNvGrpSpPr>
            <a:grpSpLocks/>
          </p:cNvGrpSpPr>
          <p:nvPr/>
        </p:nvGrpSpPr>
        <p:grpSpPr bwMode="auto">
          <a:xfrm rot="-2669083">
            <a:off x="2306638" y="5403850"/>
            <a:ext cx="161925" cy="207963"/>
            <a:chOff x="384" y="2976"/>
            <a:chExt cx="154" cy="202"/>
          </a:xfrm>
        </p:grpSpPr>
        <p:sp>
          <p:nvSpPr>
            <p:cNvPr id="155386" name="Oval 88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190" name="Oval 886"/>
            <p:cNvSpPr>
              <a:spLocks noChangeAspect="1" noChangeArrowheads="1"/>
            </p:cNvSpPr>
            <p:nvPr/>
          </p:nvSpPr>
          <p:spPr bwMode="auto">
            <a:xfrm>
              <a:off x="481" y="3118"/>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191" name="Oval 887"/>
            <p:cNvSpPr>
              <a:spLocks noChangeAspect="1" noChangeArrowheads="1"/>
            </p:cNvSpPr>
            <p:nvPr/>
          </p:nvSpPr>
          <p:spPr bwMode="auto">
            <a:xfrm>
              <a:off x="470" y="2974"/>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38" name="Group 888"/>
          <p:cNvGrpSpPr>
            <a:grpSpLocks/>
          </p:cNvGrpSpPr>
          <p:nvPr/>
        </p:nvGrpSpPr>
        <p:grpSpPr bwMode="auto">
          <a:xfrm rot="-6935828">
            <a:off x="2035969" y="3198019"/>
            <a:ext cx="157163" cy="212725"/>
            <a:chOff x="384" y="2976"/>
            <a:chExt cx="154" cy="202"/>
          </a:xfrm>
        </p:grpSpPr>
        <p:sp>
          <p:nvSpPr>
            <p:cNvPr id="155383" name="Oval 88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194" name="Oval 890"/>
            <p:cNvSpPr>
              <a:spLocks noChangeAspect="1" noChangeArrowheads="1"/>
            </p:cNvSpPr>
            <p:nvPr/>
          </p:nvSpPr>
          <p:spPr bwMode="auto">
            <a:xfrm>
              <a:off x="480" y="3119"/>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195" name="Oval 891"/>
            <p:cNvSpPr>
              <a:spLocks noChangeAspect="1" noChangeArrowheads="1"/>
            </p:cNvSpPr>
            <p:nvPr/>
          </p:nvSpPr>
          <p:spPr bwMode="auto">
            <a:xfrm>
              <a:off x="468" y="2973"/>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39" name="Group 892"/>
          <p:cNvGrpSpPr>
            <a:grpSpLocks/>
          </p:cNvGrpSpPr>
          <p:nvPr/>
        </p:nvGrpSpPr>
        <p:grpSpPr bwMode="auto">
          <a:xfrm rot="-1820435">
            <a:off x="3257550" y="3098800"/>
            <a:ext cx="161925" cy="206375"/>
            <a:chOff x="384" y="2976"/>
            <a:chExt cx="154" cy="202"/>
          </a:xfrm>
        </p:grpSpPr>
        <p:sp>
          <p:nvSpPr>
            <p:cNvPr id="155380" name="Oval 89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198" name="Oval 894"/>
            <p:cNvSpPr>
              <a:spLocks noChangeAspect="1" noChangeArrowheads="1"/>
            </p:cNvSpPr>
            <p:nvPr/>
          </p:nvSpPr>
          <p:spPr bwMode="auto">
            <a:xfrm>
              <a:off x="480" y="3119"/>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199" name="Oval 895"/>
            <p:cNvSpPr>
              <a:spLocks noChangeAspect="1" noChangeArrowheads="1"/>
            </p:cNvSpPr>
            <p:nvPr/>
          </p:nvSpPr>
          <p:spPr bwMode="auto">
            <a:xfrm>
              <a:off x="471" y="2973"/>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40" name="Group 896"/>
          <p:cNvGrpSpPr>
            <a:grpSpLocks/>
          </p:cNvGrpSpPr>
          <p:nvPr/>
        </p:nvGrpSpPr>
        <p:grpSpPr bwMode="auto">
          <a:xfrm rot="1243781">
            <a:off x="3017838" y="3656013"/>
            <a:ext cx="161925" cy="207962"/>
            <a:chOff x="384" y="2976"/>
            <a:chExt cx="154" cy="202"/>
          </a:xfrm>
        </p:grpSpPr>
        <p:sp>
          <p:nvSpPr>
            <p:cNvPr id="155377" name="Oval 89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02" name="Oval 898"/>
            <p:cNvSpPr>
              <a:spLocks noChangeAspect="1" noChangeArrowheads="1"/>
            </p:cNvSpPr>
            <p:nvPr/>
          </p:nvSpPr>
          <p:spPr bwMode="auto">
            <a:xfrm>
              <a:off x="480" y="3119"/>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03" name="Oval 899"/>
            <p:cNvSpPr>
              <a:spLocks noChangeAspect="1" noChangeArrowheads="1"/>
            </p:cNvSpPr>
            <p:nvPr/>
          </p:nvSpPr>
          <p:spPr bwMode="auto">
            <a:xfrm>
              <a:off x="470" y="2973"/>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41" name="Group 900"/>
          <p:cNvGrpSpPr>
            <a:grpSpLocks/>
          </p:cNvGrpSpPr>
          <p:nvPr/>
        </p:nvGrpSpPr>
        <p:grpSpPr bwMode="auto">
          <a:xfrm rot="4718580">
            <a:off x="3320256" y="3334544"/>
            <a:ext cx="157163" cy="212725"/>
            <a:chOff x="384" y="2976"/>
            <a:chExt cx="154" cy="202"/>
          </a:xfrm>
        </p:grpSpPr>
        <p:sp>
          <p:nvSpPr>
            <p:cNvPr id="155374" name="Oval 90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06" name="Oval 902"/>
            <p:cNvSpPr>
              <a:spLocks noChangeAspect="1" noChangeArrowheads="1"/>
            </p:cNvSpPr>
            <p:nvPr/>
          </p:nvSpPr>
          <p:spPr bwMode="auto">
            <a:xfrm>
              <a:off x="477" y="3122"/>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07" name="Oval 903"/>
            <p:cNvSpPr>
              <a:spLocks noChangeAspect="1" noChangeArrowheads="1"/>
            </p:cNvSpPr>
            <p:nvPr/>
          </p:nvSpPr>
          <p:spPr bwMode="auto">
            <a:xfrm>
              <a:off x="469" y="298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42" name="Group 904"/>
          <p:cNvGrpSpPr>
            <a:grpSpLocks/>
          </p:cNvGrpSpPr>
          <p:nvPr/>
        </p:nvGrpSpPr>
        <p:grpSpPr bwMode="auto">
          <a:xfrm rot="9885376">
            <a:off x="2290763" y="3359150"/>
            <a:ext cx="161925" cy="206375"/>
            <a:chOff x="384" y="2976"/>
            <a:chExt cx="154" cy="202"/>
          </a:xfrm>
        </p:grpSpPr>
        <p:sp>
          <p:nvSpPr>
            <p:cNvPr id="155371" name="Oval 90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10" name="Oval 906"/>
            <p:cNvSpPr>
              <a:spLocks noChangeAspect="1" noChangeArrowheads="1"/>
            </p:cNvSpPr>
            <p:nvPr/>
          </p:nvSpPr>
          <p:spPr bwMode="auto">
            <a:xfrm>
              <a:off x="483" y="3124"/>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11" name="Oval 907"/>
            <p:cNvSpPr>
              <a:spLocks noChangeAspect="1" noChangeArrowheads="1"/>
            </p:cNvSpPr>
            <p:nvPr/>
          </p:nvSpPr>
          <p:spPr bwMode="auto">
            <a:xfrm>
              <a:off x="473" y="2981"/>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43" name="Group 908"/>
          <p:cNvGrpSpPr>
            <a:grpSpLocks/>
          </p:cNvGrpSpPr>
          <p:nvPr/>
        </p:nvGrpSpPr>
        <p:grpSpPr bwMode="auto">
          <a:xfrm rot="-456533">
            <a:off x="3168650" y="2820988"/>
            <a:ext cx="161925" cy="206375"/>
            <a:chOff x="384" y="2976"/>
            <a:chExt cx="154" cy="202"/>
          </a:xfrm>
        </p:grpSpPr>
        <p:sp>
          <p:nvSpPr>
            <p:cNvPr id="155368" name="Oval 90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14" name="Oval 910"/>
            <p:cNvSpPr>
              <a:spLocks noChangeAspect="1" noChangeArrowheads="1"/>
            </p:cNvSpPr>
            <p:nvPr/>
          </p:nvSpPr>
          <p:spPr bwMode="auto">
            <a:xfrm>
              <a:off x="478" y="3120"/>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15" name="Oval 911"/>
            <p:cNvSpPr>
              <a:spLocks noChangeAspect="1" noChangeArrowheads="1"/>
            </p:cNvSpPr>
            <p:nvPr/>
          </p:nvSpPr>
          <p:spPr bwMode="auto">
            <a:xfrm>
              <a:off x="468" y="2976"/>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44" name="Group 912"/>
          <p:cNvGrpSpPr>
            <a:grpSpLocks/>
          </p:cNvGrpSpPr>
          <p:nvPr/>
        </p:nvGrpSpPr>
        <p:grpSpPr bwMode="auto">
          <a:xfrm rot="7213589">
            <a:off x="2747962" y="2265363"/>
            <a:ext cx="157163" cy="211138"/>
            <a:chOff x="384" y="2976"/>
            <a:chExt cx="154" cy="202"/>
          </a:xfrm>
        </p:grpSpPr>
        <p:sp>
          <p:nvSpPr>
            <p:cNvPr id="155365" name="Oval 91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18" name="Oval 914"/>
            <p:cNvSpPr>
              <a:spLocks noChangeAspect="1" noChangeArrowheads="1"/>
            </p:cNvSpPr>
            <p:nvPr/>
          </p:nvSpPr>
          <p:spPr bwMode="auto">
            <a:xfrm>
              <a:off x="480" y="3120"/>
              <a:ext cx="58"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19" name="Oval 915"/>
            <p:cNvSpPr>
              <a:spLocks noChangeAspect="1" noChangeArrowheads="1"/>
            </p:cNvSpPr>
            <p:nvPr/>
          </p:nvSpPr>
          <p:spPr bwMode="auto">
            <a:xfrm>
              <a:off x="469" y="2975"/>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45" name="Group 916"/>
          <p:cNvGrpSpPr>
            <a:grpSpLocks/>
          </p:cNvGrpSpPr>
          <p:nvPr/>
        </p:nvGrpSpPr>
        <p:grpSpPr bwMode="auto">
          <a:xfrm rot="9683853">
            <a:off x="3086100" y="2460625"/>
            <a:ext cx="161925" cy="207963"/>
            <a:chOff x="384" y="2976"/>
            <a:chExt cx="154" cy="202"/>
          </a:xfrm>
        </p:grpSpPr>
        <p:sp>
          <p:nvSpPr>
            <p:cNvPr id="155362" name="Oval 91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22" name="Oval 918"/>
            <p:cNvSpPr>
              <a:spLocks noChangeAspect="1" noChangeArrowheads="1"/>
            </p:cNvSpPr>
            <p:nvPr/>
          </p:nvSpPr>
          <p:spPr bwMode="auto">
            <a:xfrm>
              <a:off x="482" y="3119"/>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23" name="Oval 919"/>
            <p:cNvSpPr>
              <a:spLocks noChangeAspect="1" noChangeArrowheads="1"/>
            </p:cNvSpPr>
            <p:nvPr/>
          </p:nvSpPr>
          <p:spPr bwMode="auto">
            <a:xfrm>
              <a:off x="470" y="2975"/>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46" name="Group 920"/>
          <p:cNvGrpSpPr>
            <a:grpSpLocks/>
          </p:cNvGrpSpPr>
          <p:nvPr/>
        </p:nvGrpSpPr>
        <p:grpSpPr bwMode="auto">
          <a:xfrm rot="-2780327">
            <a:off x="3069432" y="5947569"/>
            <a:ext cx="158750" cy="211137"/>
            <a:chOff x="384" y="2976"/>
            <a:chExt cx="154" cy="202"/>
          </a:xfrm>
        </p:grpSpPr>
        <p:sp>
          <p:nvSpPr>
            <p:cNvPr id="155359" name="Oval 92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26" name="Oval 922"/>
            <p:cNvSpPr>
              <a:spLocks noChangeAspect="1" noChangeArrowheads="1"/>
            </p:cNvSpPr>
            <p:nvPr/>
          </p:nvSpPr>
          <p:spPr bwMode="auto">
            <a:xfrm>
              <a:off x="482" y="3119"/>
              <a:ext cx="60"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27" name="Oval 923"/>
            <p:cNvSpPr>
              <a:spLocks noChangeAspect="1" noChangeArrowheads="1"/>
            </p:cNvSpPr>
            <p:nvPr/>
          </p:nvSpPr>
          <p:spPr bwMode="auto">
            <a:xfrm>
              <a:off x="472" y="2973"/>
              <a:ext cx="60"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47" name="Group 924"/>
          <p:cNvGrpSpPr>
            <a:grpSpLocks/>
          </p:cNvGrpSpPr>
          <p:nvPr/>
        </p:nvGrpSpPr>
        <p:grpSpPr bwMode="auto">
          <a:xfrm rot="-4499110">
            <a:off x="1653382" y="4968081"/>
            <a:ext cx="157162" cy="212725"/>
            <a:chOff x="384" y="2976"/>
            <a:chExt cx="154" cy="202"/>
          </a:xfrm>
        </p:grpSpPr>
        <p:sp>
          <p:nvSpPr>
            <p:cNvPr id="155356" name="Oval 92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30" name="Oval 926"/>
            <p:cNvSpPr>
              <a:spLocks noChangeAspect="1" noChangeArrowheads="1"/>
            </p:cNvSpPr>
            <p:nvPr/>
          </p:nvSpPr>
          <p:spPr bwMode="auto">
            <a:xfrm>
              <a:off x="479" y="312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31" name="Oval 927"/>
            <p:cNvSpPr>
              <a:spLocks noChangeAspect="1" noChangeArrowheads="1"/>
            </p:cNvSpPr>
            <p:nvPr/>
          </p:nvSpPr>
          <p:spPr bwMode="auto">
            <a:xfrm>
              <a:off x="466" y="2974"/>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48" name="Group 928"/>
          <p:cNvGrpSpPr>
            <a:grpSpLocks/>
          </p:cNvGrpSpPr>
          <p:nvPr/>
        </p:nvGrpSpPr>
        <p:grpSpPr bwMode="auto">
          <a:xfrm rot="6481860">
            <a:off x="1539876" y="4767262"/>
            <a:ext cx="158750" cy="212725"/>
            <a:chOff x="384" y="2976"/>
            <a:chExt cx="154" cy="202"/>
          </a:xfrm>
        </p:grpSpPr>
        <p:sp>
          <p:nvSpPr>
            <p:cNvPr id="155353" name="Oval 92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34" name="Oval 930"/>
            <p:cNvSpPr>
              <a:spLocks noChangeAspect="1" noChangeArrowheads="1"/>
            </p:cNvSpPr>
            <p:nvPr/>
          </p:nvSpPr>
          <p:spPr bwMode="auto">
            <a:xfrm>
              <a:off x="479" y="3124"/>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35" name="Oval 931"/>
            <p:cNvSpPr>
              <a:spLocks noChangeAspect="1" noChangeArrowheads="1"/>
            </p:cNvSpPr>
            <p:nvPr/>
          </p:nvSpPr>
          <p:spPr bwMode="auto">
            <a:xfrm>
              <a:off x="470" y="2979"/>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49" name="Group 932"/>
          <p:cNvGrpSpPr>
            <a:grpSpLocks/>
          </p:cNvGrpSpPr>
          <p:nvPr/>
        </p:nvGrpSpPr>
        <p:grpSpPr bwMode="auto">
          <a:xfrm rot="-8412479">
            <a:off x="2613025" y="4056063"/>
            <a:ext cx="161925" cy="207962"/>
            <a:chOff x="384" y="2976"/>
            <a:chExt cx="154" cy="202"/>
          </a:xfrm>
        </p:grpSpPr>
        <p:sp>
          <p:nvSpPr>
            <p:cNvPr id="155350" name="Oval 93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38" name="Oval 934"/>
            <p:cNvSpPr>
              <a:spLocks noChangeAspect="1" noChangeArrowheads="1"/>
            </p:cNvSpPr>
            <p:nvPr/>
          </p:nvSpPr>
          <p:spPr bwMode="auto">
            <a:xfrm>
              <a:off x="482" y="3117"/>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39" name="Oval 935"/>
            <p:cNvSpPr>
              <a:spLocks noChangeAspect="1" noChangeArrowheads="1"/>
            </p:cNvSpPr>
            <p:nvPr/>
          </p:nvSpPr>
          <p:spPr bwMode="auto">
            <a:xfrm>
              <a:off x="473" y="2973"/>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50" name="Group 936"/>
          <p:cNvGrpSpPr>
            <a:grpSpLocks/>
          </p:cNvGrpSpPr>
          <p:nvPr/>
        </p:nvGrpSpPr>
        <p:grpSpPr bwMode="auto">
          <a:xfrm rot="-3297085">
            <a:off x="2201069" y="4166394"/>
            <a:ext cx="157163" cy="212725"/>
            <a:chOff x="384" y="2976"/>
            <a:chExt cx="154" cy="202"/>
          </a:xfrm>
        </p:grpSpPr>
        <p:sp>
          <p:nvSpPr>
            <p:cNvPr id="155347" name="Oval 93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42" name="Oval 938"/>
            <p:cNvSpPr>
              <a:spLocks noChangeAspect="1" noChangeArrowheads="1"/>
            </p:cNvSpPr>
            <p:nvPr/>
          </p:nvSpPr>
          <p:spPr bwMode="auto">
            <a:xfrm>
              <a:off x="479" y="3121"/>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43" name="Oval 939"/>
            <p:cNvSpPr>
              <a:spLocks noChangeAspect="1" noChangeArrowheads="1"/>
            </p:cNvSpPr>
            <p:nvPr/>
          </p:nvSpPr>
          <p:spPr bwMode="auto">
            <a:xfrm>
              <a:off x="468" y="2974"/>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51" name="Group 940"/>
          <p:cNvGrpSpPr>
            <a:grpSpLocks/>
          </p:cNvGrpSpPr>
          <p:nvPr/>
        </p:nvGrpSpPr>
        <p:grpSpPr bwMode="auto">
          <a:xfrm rot="-232870">
            <a:off x="1946275" y="3925888"/>
            <a:ext cx="161925" cy="206375"/>
            <a:chOff x="384" y="2976"/>
            <a:chExt cx="154" cy="202"/>
          </a:xfrm>
        </p:grpSpPr>
        <p:sp>
          <p:nvSpPr>
            <p:cNvPr id="155344" name="Oval 94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46" name="Oval 942"/>
            <p:cNvSpPr>
              <a:spLocks noChangeAspect="1" noChangeArrowheads="1"/>
            </p:cNvSpPr>
            <p:nvPr/>
          </p:nvSpPr>
          <p:spPr bwMode="auto">
            <a:xfrm>
              <a:off x="481" y="3118"/>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47" name="Oval 943"/>
            <p:cNvSpPr>
              <a:spLocks noChangeAspect="1" noChangeArrowheads="1"/>
            </p:cNvSpPr>
            <p:nvPr/>
          </p:nvSpPr>
          <p:spPr bwMode="auto">
            <a:xfrm>
              <a:off x="467" y="2974"/>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52" name="Group 944"/>
          <p:cNvGrpSpPr>
            <a:grpSpLocks/>
          </p:cNvGrpSpPr>
          <p:nvPr/>
        </p:nvGrpSpPr>
        <p:grpSpPr bwMode="auto">
          <a:xfrm rot="3241930">
            <a:off x="2148682" y="3628231"/>
            <a:ext cx="158750" cy="211137"/>
            <a:chOff x="384" y="2976"/>
            <a:chExt cx="154" cy="202"/>
          </a:xfrm>
        </p:grpSpPr>
        <p:sp>
          <p:nvSpPr>
            <p:cNvPr id="155341" name="Oval 94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50" name="Oval 946"/>
            <p:cNvSpPr>
              <a:spLocks noChangeAspect="1" noChangeArrowheads="1"/>
            </p:cNvSpPr>
            <p:nvPr/>
          </p:nvSpPr>
          <p:spPr bwMode="auto">
            <a:xfrm>
              <a:off x="478" y="3118"/>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51" name="Oval 947"/>
            <p:cNvSpPr>
              <a:spLocks noChangeAspect="1" noChangeArrowheads="1"/>
            </p:cNvSpPr>
            <p:nvPr/>
          </p:nvSpPr>
          <p:spPr bwMode="auto">
            <a:xfrm>
              <a:off x="470" y="2975"/>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53" name="Group 948"/>
          <p:cNvGrpSpPr>
            <a:grpSpLocks/>
          </p:cNvGrpSpPr>
          <p:nvPr/>
        </p:nvGrpSpPr>
        <p:grpSpPr bwMode="auto">
          <a:xfrm rot="8408726">
            <a:off x="2601913" y="3679825"/>
            <a:ext cx="161925" cy="206375"/>
            <a:chOff x="384" y="2976"/>
            <a:chExt cx="154" cy="202"/>
          </a:xfrm>
        </p:grpSpPr>
        <p:sp>
          <p:nvSpPr>
            <p:cNvPr id="155338" name="Oval 94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54" name="Oval 950"/>
            <p:cNvSpPr>
              <a:spLocks noChangeAspect="1" noChangeArrowheads="1"/>
            </p:cNvSpPr>
            <p:nvPr/>
          </p:nvSpPr>
          <p:spPr bwMode="auto">
            <a:xfrm>
              <a:off x="482" y="3126"/>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55" name="Oval 951"/>
            <p:cNvSpPr>
              <a:spLocks noChangeAspect="1" noChangeArrowheads="1"/>
            </p:cNvSpPr>
            <p:nvPr/>
          </p:nvSpPr>
          <p:spPr bwMode="auto">
            <a:xfrm>
              <a:off x="470" y="2980"/>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54" name="Group 952"/>
          <p:cNvGrpSpPr>
            <a:grpSpLocks/>
          </p:cNvGrpSpPr>
          <p:nvPr/>
        </p:nvGrpSpPr>
        <p:grpSpPr bwMode="auto">
          <a:xfrm rot="-10467421">
            <a:off x="1951038" y="2936875"/>
            <a:ext cx="161925" cy="207963"/>
            <a:chOff x="384" y="2976"/>
            <a:chExt cx="154" cy="202"/>
          </a:xfrm>
        </p:grpSpPr>
        <p:sp>
          <p:nvSpPr>
            <p:cNvPr id="155335" name="Oval 95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58" name="Oval 954"/>
            <p:cNvSpPr>
              <a:spLocks noChangeAspect="1" noChangeArrowheads="1"/>
            </p:cNvSpPr>
            <p:nvPr/>
          </p:nvSpPr>
          <p:spPr bwMode="auto">
            <a:xfrm>
              <a:off x="481" y="3116"/>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59" name="Oval 955"/>
            <p:cNvSpPr>
              <a:spLocks noChangeAspect="1" noChangeArrowheads="1"/>
            </p:cNvSpPr>
            <p:nvPr/>
          </p:nvSpPr>
          <p:spPr bwMode="auto">
            <a:xfrm>
              <a:off x="474" y="2975"/>
              <a:ext cx="56"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55" name="Group 956"/>
          <p:cNvGrpSpPr>
            <a:grpSpLocks/>
          </p:cNvGrpSpPr>
          <p:nvPr/>
        </p:nvGrpSpPr>
        <p:grpSpPr bwMode="auto">
          <a:xfrm rot="-5352026">
            <a:off x="1589881" y="3378994"/>
            <a:ext cx="157163" cy="212725"/>
            <a:chOff x="384" y="2976"/>
            <a:chExt cx="154" cy="202"/>
          </a:xfrm>
        </p:grpSpPr>
        <p:sp>
          <p:nvSpPr>
            <p:cNvPr id="155332" name="Oval 95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62" name="Oval 958"/>
            <p:cNvSpPr>
              <a:spLocks noChangeAspect="1" noChangeArrowheads="1"/>
            </p:cNvSpPr>
            <p:nvPr/>
          </p:nvSpPr>
          <p:spPr bwMode="auto">
            <a:xfrm>
              <a:off x="480" y="312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63" name="Oval 959"/>
            <p:cNvSpPr>
              <a:spLocks noChangeAspect="1" noChangeArrowheads="1"/>
            </p:cNvSpPr>
            <p:nvPr/>
          </p:nvSpPr>
          <p:spPr bwMode="auto">
            <a:xfrm>
              <a:off x="468" y="2974"/>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56" name="Group 960"/>
          <p:cNvGrpSpPr>
            <a:grpSpLocks/>
          </p:cNvGrpSpPr>
          <p:nvPr/>
        </p:nvGrpSpPr>
        <p:grpSpPr bwMode="auto">
          <a:xfrm rot="-2287811">
            <a:off x="1508125" y="3040063"/>
            <a:ext cx="161925" cy="206375"/>
            <a:chOff x="384" y="2976"/>
            <a:chExt cx="154" cy="202"/>
          </a:xfrm>
        </p:grpSpPr>
        <p:sp>
          <p:nvSpPr>
            <p:cNvPr id="155329" name="Oval 96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66" name="Oval 962"/>
            <p:cNvSpPr>
              <a:spLocks noChangeAspect="1" noChangeArrowheads="1"/>
            </p:cNvSpPr>
            <p:nvPr/>
          </p:nvSpPr>
          <p:spPr bwMode="auto">
            <a:xfrm>
              <a:off x="480" y="3119"/>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67" name="Oval 963"/>
            <p:cNvSpPr>
              <a:spLocks noChangeAspect="1" noChangeArrowheads="1"/>
            </p:cNvSpPr>
            <p:nvPr/>
          </p:nvSpPr>
          <p:spPr bwMode="auto">
            <a:xfrm>
              <a:off x="473" y="2973"/>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57" name="Group 964"/>
          <p:cNvGrpSpPr>
            <a:grpSpLocks/>
          </p:cNvGrpSpPr>
          <p:nvPr/>
        </p:nvGrpSpPr>
        <p:grpSpPr bwMode="auto">
          <a:xfrm rot="1186988">
            <a:off x="2778125" y="1752600"/>
            <a:ext cx="161925" cy="207963"/>
            <a:chOff x="384" y="2976"/>
            <a:chExt cx="154" cy="202"/>
          </a:xfrm>
        </p:grpSpPr>
        <p:sp>
          <p:nvSpPr>
            <p:cNvPr id="155326" name="Oval 96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70" name="Oval 966"/>
            <p:cNvSpPr>
              <a:spLocks noChangeAspect="1" noChangeArrowheads="1"/>
            </p:cNvSpPr>
            <p:nvPr/>
          </p:nvSpPr>
          <p:spPr bwMode="auto">
            <a:xfrm>
              <a:off x="480" y="3120"/>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71" name="Oval 967"/>
            <p:cNvSpPr>
              <a:spLocks noChangeAspect="1" noChangeArrowheads="1"/>
            </p:cNvSpPr>
            <p:nvPr/>
          </p:nvSpPr>
          <p:spPr bwMode="auto">
            <a:xfrm>
              <a:off x="470" y="2976"/>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30" name="Group 968"/>
          <p:cNvGrpSpPr>
            <a:grpSpLocks/>
          </p:cNvGrpSpPr>
          <p:nvPr/>
        </p:nvGrpSpPr>
        <p:grpSpPr bwMode="auto">
          <a:xfrm rot="6353784">
            <a:off x="1725613" y="2886075"/>
            <a:ext cx="158750" cy="212725"/>
            <a:chOff x="384" y="2976"/>
            <a:chExt cx="154" cy="202"/>
          </a:xfrm>
        </p:grpSpPr>
        <p:sp>
          <p:nvSpPr>
            <p:cNvPr id="155323" name="Oval 96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74" name="Oval 970"/>
            <p:cNvSpPr>
              <a:spLocks noChangeAspect="1" noChangeArrowheads="1"/>
            </p:cNvSpPr>
            <p:nvPr/>
          </p:nvSpPr>
          <p:spPr bwMode="auto">
            <a:xfrm>
              <a:off x="479" y="3121"/>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75" name="Oval 971"/>
            <p:cNvSpPr>
              <a:spLocks noChangeAspect="1" noChangeArrowheads="1"/>
            </p:cNvSpPr>
            <p:nvPr/>
          </p:nvSpPr>
          <p:spPr bwMode="auto">
            <a:xfrm>
              <a:off x="469" y="298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59" name="Group 972"/>
          <p:cNvGrpSpPr>
            <a:grpSpLocks/>
          </p:cNvGrpSpPr>
          <p:nvPr/>
        </p:nvGrpSpPr>
        <p:grpSpPr bwMode="auto">
          <a:xfrm rot="7630237">
            <a:off x="1900237" y="3532188"/>
            <a:ext cx="157163" cy="211138"/>
            <a:chOff x="384" y="2976"/>
            <a:chExt cx="154" cy="202"/>
          </a:xfrm>
        </p:grpSpPr>
        <p:sp>
          <p:nvSpPr>
            <p:cNvPr id="155320" name="Oval 97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78" name="Oval 974"/>
            <p:cNvSpPr>
              <a:spLocks noChangeAspect="1" noChangeArrowheads="1"/>
            </p:cNvSpPr>
            <p:nvPr/>
          </p:nvSpPr>
          <p:spPr bwMode="auto">
            <a:xfrm>
              <a:off x="480" y="3120"/>
              <a:ext cx="58"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79" name="Oval 975"/>
            <p:cNvSpPr>
              <a:spLocks noChangeAspect="1" noChangeArrowheads="1"/>
            </p:cNvSpPr>
            <p:nvPr/>
          </p:nvSpPr>
          <p:spPr bwMode="auto">
            <a:xfrm>
              <a:off x="470" y="2975"/>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60" name="Group 976"/>
          <p:cNvGrpSpPr>
            <a:grpSpLocks/>
          </p:cNvGrpSpPr>
          <p:nvPr/>
        </p:nvGrpSpPr>
        <p:grpSpPr bwMode="auto">
          <a:xfrm rot="-10043552">
            <a:off x="1490663" y="4433888"/>
            <a:ext cx="160337" cy="207962"/>
            <a:chOff x="384" y="2976"/>
            <a:chExt cx="154" cy="202"/>
          </a:xfrm>
        </p:grpSpPr>
        <p:sp>
          <p:nvSpPr>
            <p:cNvPr id="155317" name="Oval 97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82" name="Oval 978"/>
            <p:cNvSpPr>
              <a:spLocks noChangeAspect="1" noChangeArrowheads="1"/>
            </p:cNvSpPr>
            <p:nvPr/>
          </p:nvSpPr>
          <p:spPr bwMode="auto">
            <a:xfrm>
              <a:off x="479" y="3117"/>
              <a:ext cx="58"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83" name="Oval 979"/>
            <p:cNvSpPr>
              <a:spLocks noChangeAspect="1" noChangeArrowheads="1"/>
            </p:cNvSpPr>
            <p:nvPr/>
          </p:nvSpPr>
          <p:spPr bwMode="auto">
            <a:xfrm>
              <a:off x="467" y="2976"/>
              <a:ext cx="58"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61" name="Group 980"/>
          <p:cNvGrpSpPr>
            <a:grpSpLocks/>
          </p:cNvGrpSpPr>
          <p:nvPr/>
        </p:nvGrpSpPr>
        <p:grpSpPr bwMode="auto">
          <a:xfrm rot="2918619">
            <a:off x="1919288" y="4330700"/>
            <a:ext cx="158750" cy="212725"/>
            <a:chOff x="384" y="2976"/>
            <a:chExt cx="154" cy="202"/>
          </a:xfrm>
        </p:grpSpPr>
        <p:sp>
          <p:nvSpPr>
            <p:cNvPr id="155314" name="Oval 98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86" name="Oval 982"/>
            <p:cNvSpPr>
              <a:spLocks noChangeAspect="1" noChangeArrowheads="1"/>
            </p:cNvSpPr>
            <p:nvPr/>
          </p:nvSpPr>
          <p:spPr bwMode="auto">
            <a:xfrm>
              <a:off x="476" y="3123"/>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87" name="Oval 983"/>
            <p:cNvSpPr>
              <a:spLocks noChangeAspect="1" noChangeArrowheads="1"/>
            </p:cNvSpPr>
            <p:nvPr/>
          </p:nvSpPr>
          <p:spPr bwMode="auto">
            <a:xfrm>
              <a:off x="468" y="2979"/>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62" name="Group 984"/>
          <p:cNvGrpSpPr>
            <a:grpSpLocks/>
          </p:cNvGrpSpPr>
          <p:nvPr/>
        </p:nvGrpSpPr>
        <p:grpSpPr bwMode="auto">
          <a:xfrm rot="-3801222">
            <a:off x="2323307" y="3875881"/>
            <a:ext cx="158750" cy="211137"/>
            <a:chOff x="384" y="2976"/>
            <a:chExt cx="154" cy="202"/>
          </a:xfrm>
        </p:grpSpPr>
        <p:sp>
          <p:nvSpPr>
            <p:cNvPr id="155311" name="Oval 98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90" name="Oval 986"/>
            <p:cNvSpPr>
              <a:spLocks noChangeAspect="1" noChangeArrowheads="1"/>
            </p:cNvSpPr>
            <p:nvPr/>
          </p:nvSpPr>
          <p:spPr bwMode="auto">
            <a:xfrm>
              <a:off x="481" y="3118"/>
              <a:ext cx="60"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91" name="Oval 987"/>
            <p:cNvSpPr>
              <a:spLocks noChangeAspect="1" noChangeArrowheads="1"/>
            </p:cNvSpPr>
            <p:nvPr/>
          </p:nvSpPr>
          <p:spPr bwMode="auto">
            <a:xfrm>
              <a:off x="471" y="2973"/>
              <a:ext cx="60"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63" name="Group 988"/>
          <p:cNvGrpSpPr>
            <a:grpSpLocks/>
          </p:cNvGrpSpPr>
          <p:nvPr/>
        </p:nvGrpSpPr>
        <p:grpSpPr bwMode="auto">
          <a:xfrm rot="6756201">
            <a:off x="3110707" y="4317206"/>
            <a:ext cx="157162" cy="212725"/>
            <a:chOff x="384" y="2976"/>
            <a:chExt cx="154" cy="202"/>
          </a:xfrm>
        </p:grpSpPr>
        <p:sp>
          <p:nvSpPr>
            <p:cNvPr id="155308" name="Oval 98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94" name="Oval 990"/>
            <p:cNvSpPr>
              <a:spLocks noChangeAspect="1" noChangeArrowheads="1"/>
            </p:cNvSpPr>
            <p:nvPr/>
          </p:nvSpPr>
          <p:spPr bwMode="auto">
            <a:xfrm>
              <a:off x="480" y="3124"/>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95" name="Oval 991"/>
            <p:cNvSpPr>
              <a:spLocks noChangeAspect="1" noChangeArrowheads="1"/>
            </p:cNvSpPr>
            <p:nvPr/>
          </p:nvSpPr>
          <p:spPr bwMode="auto">
            <a:xfrm>
              <a:off x="469" y="2976"/>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64" name="Group 992"/>
          <p:cNvGrpSpPr>
            <a:grpSpLocks/>
          </p:cNvGrpSpPr>
          <p:nvPr/>
        </p:nvGrpSpPr>
        <p:grpSpPr bwMode="auto">
          <a:xfrm rot="10682412">
            <a:off x="2965450" y="4105275"/>
            <a:ext cx="161925" cy="207963"/>
            <a:chOff x="384" y="2976"/>
            <a:chExt cx="154" cy="202"/>
          </a:xfrm>
        </p:grpSpPr>
        <p:sp>
          <p:nvSpPr>
            <p:cNvPr id="155305" name="Oval 99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98" name="Oval 994"/>
            <p:cNvSpPr>
              <a:spLocks noChangeAspect="1" noChangeArrowheads="1"/>
            </p:cNvSpPr>
            <p:nvPr/>
          </p:nvSpPr>
          <p:spPr bwMode="auto">
            <a:xfrm>
              <a:off x="481" y="3117"/>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99" name="Oval 995"/>
            <p:cNvSpPr>
              <a:spLocks noChangeAspect="1" noChangeArrowheads="1"/>
            </p:cNvSpPr>
            <p:nvPr/>
          </p:nvSpPr>
          <p:spPr bwMode="auto">
            <a:xfrm>
              <a:off x="474" y="2976"/>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65" name="Group 996"/>
          <p:cNvGrpSpPr>
            <a:grpSpLocks/>
          </p:cNvGrpSpPr>
          <p:nvPr/>
        </p:nvGrpSpPr>
        <p:grpSpPr bwMode="auto">
          <a:xfrm rot="2044583">
            <a:off x="2427288" y="1876425"/>
            <a:ext cx="161925" cy="206375"/>
            <a:chOff x="384" y="2976"/>
            <a:chExt cx="154" cy="202"/>
          </a:xfrm>
        </p:grpSpPr>
        <p:sp>
          <p:nvSpPr>
            <p:cNvPr id="155302" name="Oval 99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302" name="Oval 998"/>
            <p:cNvSpPr>
              <a:spLocks noChangeAspect="1" noChangeArrowheads="1"/>
            </p:cNvSpPr>
            <p:nvPr/>
          </p:nvSpPr>
          <p:spPr bwMode="auto">
            <a:xfrm>
              <a:off x="478" y="3121"/>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303" name="Oval 999"/>
            <p:cNvSpPr>
              <a:spLocks noChangeAspect="1" noChangeArrowheads="1"/>
            </p:cNvSpPr>
            <p:nvPr/>
          </p:nvSpPr>
          <p:spPr bwMode="auto">
            <a:xfrm>
              <a:off x="468" y="2975"/>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66" name="Group 1000"/>
          <p:cNvGrpSpPr>
            <a:grpSpLocks/>
          </p:cNvGrpSpPr>
          <p:nvPr/>
        </p:nvGrpSpPr>
        <p:grpSpPr bwMode="auto">
          <a:xfrm rot="-4675258">
            <a:off x="3234532" y="3872706"/>
            <a:ext cx="157162" cy="212725"/>
            <a:chOff x="384" y="2976"/>
            <a:chExt cx="154" cy="202"/>
          </a:xfrm>
        </p:grpSpPr>
        <p:sp>
          <p:nvSpPr>
            <p:cNvPr id="155299" name="Oval 100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306" name="Oval 1002"/>
            <p:cNvSpPr>
              <a:spLocks noChangeAspect="1" noChangeArrowheads="1"/>
            </p:cNvSpPr>
            <p:nvPr/>
          </p:nvSpPr>
          <p:spPr bwMode="auto">
            <a:xfrm>
              <a:off x="480" y="312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307" name="Oval 1003"/>
            <p:cNvSpPr>
              <a:spLocks noChangeAspect="1" noChangeArrowheads="1"/>
            </p:cNvSpPr>
            <p:nvPr/>
          </p:nvSpPr>
          <p:spPr bwMode="auto">
            <a:xfrm>
              <a:off x="469" y="2976"/>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67" name="Group 1004"/>
          <p:cNvGrpSpPr>
            <a:grpSpLocks/>
          </p:cNvGrpSpPr>
          <p:nvPr/>
        </p:nvGrpSpPr>
        <p:grpSpPr bwMode="auto">
          <a:xfrm rot="-9561900">
            <a:off x="2298700" y="2225675"/>
            <a:ext cx="160338" cy="206375"/>
            <a:chOff x="384" y="2976"/>
            <a:chExt cx="154" cy="202"/>
          </a:xfrm>
        </p:grpSpPr>
        <p:sp>
          <p:nvSpPr>
            <p:cNvPr id="155296" name="Oval 100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310" name="Oval 1006"/>
            <p:cNvSpPr>
              <a:spLocks noChangeAspect="1" noChangeArrowheads="1"/>
            </p:cNvSpPr>
            <p:nvPr/>
          </p:nvSpPr>
          <p:spPr bwMode="auto">
            <a:xfrm>
              <a:off x="480" y="3124"/>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311" name="Oval 1007"/>
            <p:cNvSpPr>
              <a:spLocks noChangeAspect="1" noChangeArrowheads="1"/>
            </p:cNvSpPr>
            <p:nvPr/>
          </p:nvSpPr>
          <p:spPr bwMode="auto">
            <a:xfrm>
              <a:off x="470" y="2980"/>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68" name="Group 1008"/>
          <p:cNvGrpSpPr>
            <a:grpSpLocks/>
          </p:cNvGrpSpPr>
          <p:nvPr/>
        </p:nvGrpSpPr>
        <p:grpSpPr bwMode="auto">
          <a:xfrm rot="-5635690">
            <a:off x="2705101" y="2797175"/>
            <a:ext cx="157162" cy="211137"/>
            <a:chOff x="384" y="2976"/>
            <a:chExt cx="154" cy="202"/>
          </a:xfrm>
        </p:grpSpPr>
        <p:sp>
          <p:nvSpPr>
            <p:cNvPr id="155293" name="Oval 100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314" name="Oval 1010"/>
            <p:cNvSpPr>
              <a:spLocks noChangeAspect="1" noChangeArrowheads="1"/>
            </p:cNvSpPr>
            <p:nvPr/>
          </p:nvSpPr>
          <p:spPr bwMode="auto">
            <a:xfrm>
              <a:off x="483" y="3118"/>
              <a:ext cx="58"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315" name="Oval 1011"/>
            <p:cNvSpPr>
              <a:spLocks noChangeAspect="1" noChangeArrowheads="1"/>
            </p:cNvSpPr>
            <p:nvPr/>
          </p:nvSpPr>
          <p:spPr bwMode="auto">
            <a:xfrm>
              <a:off x="469" y="2974"/>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69" name="Group 1012"/>
          <p:cNvGrpSpPr>
            <a:grpSpLocks/>
          </p:cNvGrpSpPr>
          <p:nvPr/>
        </p:nvGrpSpPr>
        <p:grpSpPr bwMode="auto">
          <a:xfrm rot="7326482">
            <a:off x="2675731" y="3239294"/>
            <a:ext cx="157163" cy="212725"/>
            <a:chOff x="384" y="2976"/>
            <a:chExt cx="154" cy="202"/>
          </a:xfrm>
        </p:grpSpPr>
        <p:sp>
          <p:nvSpPr>
            <p:cNvPr id="155290" name="Oval 101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318" name="Oval 1014"/>
            <p:cNvSpPr>
              <a:spLocks noChangeAspect="1" noChangeArrowheads="1"/>
            </p:cNvSpPr>
            <p:nvPr/>
          </p:nvSpPr>
          <p:spPr bwMode="auto">
            <a:xfrm>
              <a:off x="480" y="3122"/>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319" name="Oval 1015"/>
            <p:cNvSpPr>
              <a:spLocks noChangeAspect="1" noChangeArrowheads="1"/>
            </p:cNvSpPr>
            <p:nvPr/>
          </p:nvSpPr>
          <p:spPr bwMode="auto">
            <a:xfrm>
              <a:off x="469" y="2979"/>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70" name="Group 1016"/>
          <p:cNvGrpSpPr>
            <a:grpSpLocks/>
          </p:cNvGrpSpPr>
          <p:nvPr/>
        </p:nvGrpSpPr>
        <p:grpSpPr bwMode="auto">
          <a:xfrm rot="606639">
            <a:off x="2949575" y="3052763"/>
            <a:ext cx="161925" cy="206375"/>
            <a:chOff x="384" y="2976"/>
            <a:chExt cx="154" cy="202"/>
          </a:xfrm>
        </p:grpSpPr>
        <p:sp>
          <p:nvSpPr>
            <p:cNvPr id="155287" name="Oval 101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322" name="Oval 1018"/>
            <p:cNvSpPr>
              <a:spLocks noChangeAspect="1" noChangeArrowheads="1"/>
            </p:cNvSpPr>
            <p:nvPr/>
          </p:nvSpPr>
          <p:spPr bwMode="auto">
            <a:xfrm>
              <a:off x="480" y="3118"/>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323" name="Oval 1019"/>
            <p:cNvSpPr>
              <a:spLocks noChangeAspect="1" noChangeArrowheads="1"/>
            </p:cNvSpPr>
            <p:nvPr/>
          </p:nvSpPr>
          <p:spPr bwMode="auto">
            <a:xfrm>
              <a:off x="467" y="2975"/>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71" name="Group 1020"/>
          <p:cNvGrpSpPr>
            <a:grpSpLocks/>
          </p:cNvGrpSpPr>
          <p:nvPr/>
        </p:nvGrpSpPr>
        <p:grpSpPr bwMode="auto">
          <a:xfrm rot="-8412479">
            <a:off x="2647950" y="5156200"/>
            <a:ext cx="161925" cy="206375"/>
            <a:chOff x="384" y="2976"/>
            <a:chExt cx="154" cy="202"/>
          </a:xfrm>
        </p:grpSpPr>
        <p:sp>
          <p:nvSpPr>
            <p:cNvPr id="155284" name="Oval 102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326" name="Oval 1022"/>
            <p:cNvSpPr>
              <a:spLocks noChangeAspect="1" noChangeArrowheads="1"/>
            </p:cNvSpPr>
            <p:nvPr/>
          </p:nvSpPr>
          <p:spPr bwMode="auto">
            <a:xfrm>
              <a:off x="484" y="3124"/>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327" name="Oval 1023"/>
            <p:cNvSpPr>
              <a:spLocks noChangeAspect="1" noChangeArrowheads="1"/>
            </p:cNvSpPr>
            <p:nvPr/>
          </p:nvSpPr>
          <p:spPr bwMode="auto">
            <a:xfrm>
              <a:off x="474" y="2977"/>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72" name="Group 1024"/>
          <p:cNvGrpSpPr>
            <a:grpSpLocks/>
          </p:cNvGrpSpPr>
          <p:nvPr/>
        </p:nvGrpSpPr>
        <p:grpSpPr bwMode="auto">
          <a:xfrm rot="-3297085">
            <a:off x="2129632" y="5752306"/>
            <a:ext cx="158750" cy="211137"/>
            <a:chOff x="384" y="2976"/>
            <a:chExt cx="154" cy="202"/>
          </a:xfrm>
        </p:grpSpPr>
        <p:sp>
          <p:nvSpPr>
            <p:cNvPr id="155281" name="Oval 102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378" name="Oval 1026"/>
            <p:cNvSpPr>
              <a:spLocks noChangeAspect="1" noChangeArrowheads="1"/>
            </p:cNvSpPr>
            <p:nvPr/>
          </p:nvSpPr>
          <p:spPr bwMode="auto">
            <a:xfrm>
              <a:off x="482" y="3118"/>
              <a:ext cx="60"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379" name="Oval 1027"/>
            <p:cNvSpPr>
              <a:spLocks noChangeAspect="1" noChangeArrowheads="1"/>
            </p:cNvSpPr>
            <p:nvPr/>
          </p:nvSpPr>
          <p:spPr bwMode="auto">
            <a:xfrm>
              <a:off x="471" y="2974"/>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73" name="Group 1028"/>
          <p:cNvGrpSpPr>
            <a:grpSpLocks/>
          </p:cNvGrpSpPr>
          <p:nvPr/>
        </p:nvGrpSpPr>
        <p:grpSpPr bwMode="auto">
          <a:xfrm rot="-232870">
            <a:off x="2732088" y="1301750"/>
            <a:ext cx="161925" cy="206375"/>
            <a:chOff x="384" y="2976"/>
            <a:chExt cx="154" cy="202"/>
          </a:xfrm>
        </p:grpSpPr>
        <p:sp>
          <p:nvSpPr>
            <p:cNvPr id="155278" name="Oval 102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382" name="Oval 1030"/>
            <p:cNvSpPr>
              <a:spLocks noChangeAspect="1" noChangeArrowheads="1"/>
            </p:cNvSpPr>
            <p:nvPr/>
          </p:nvSpPr>
          <p:spPr bwMode="auto">
            <a:xfrm>
              <a:off x="481" y="3118"/>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383" name="Oval 1031"/>
            <p:cNvSpPr>
              <a:spLocks noChangeAspect="1" noChangeArrowheads="1"/>
            </p:cNvSpPr>
            <p:nvPr/>
          </p:nvSpPr>
          <p:spPr bwMode="auto">
            <a:xfrm>
              <a:off x="467" y="2974"/>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74" name="Group 1032"/>
          <p:cNvGrpSpPr>
            <a:grpSpLocks/>
          </p:cNvGrpSpPr>
          <p:nvPr/>
        </p:nvGrpSpPr>
        <p:grpSpPr bwMode="auto">
          <a:xfrm rot="3241930">
            <a:off x="2320132" y="1447006"/>
            <a:ext cx="157162" cy="212725"/>
            <a:chOff x="384" y="2976"/>
            <a:chExt cx="154" cy="202"/>
          </a:xfrm>
        </p:grpSpPr>
        <p:sp>
          <p:nvSpPr>
            <p:cNvPr id="155275" name="Oval 103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386" name="Oval 1034"/>
            <p:cNvSpPr>
              <a:spLocks noChangeAspect="1" noChangeArrowheads="1"/>
            </p:cNvSpPr>
            <p:nvPr/>
          </p:nvSpPr>
          <p:spPr bwMode="auto">
            <a:xfrm>
              <a:off x="480" y="3121"/>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387" name="Oval 1035"/>
            <p:cNvSpPr>
              <a:spLocks noChangeAspect="1" noChangeArrowheads="1"/>
            </p:cNvSpPr>
            <p:nvPr/>
          </p:nvSpPr>
          <p:spPr bwMode="auto">
            <a:xfrm>
              <a:off x="467" y="298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75" name="Group 1036"/>
          <p:cNvGrpSpPr>
            <a:grpSpLocks/>
          </p:cNvGrpSpPr>
          <p:nvPr/>
        </p:nvGrpSpPr>
        <p:grpSpPr bwMode="auto">
          <a:xfrm rot="8408726">
            <a:off x="1562100" y="5910263"/>
            <a:ext cx="161925" cy="206375"/>
            <a:chOff x="384" y="2976"/>
            <a:chExt cx="154" cy="202"/>
          </a:xfrm>
        </p:grpSpPr>
        <p:sp>
          <p:nvSpPr>
            <p:cNvPr id="155272" name="Oval 103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390" name="Oval 1038"/>
            <p:cNvSpPr>
              <a:spLocks noChangeAspect="1" noChangeArrowheads="1"/>
            </p:cNvSpPr>
            <p:nvPr/>
          </p:nvSpPr>
          <p:spPr bwMode="auto">
            <a:xfrm>
              <a:off x="482" y="3126"/>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391" name="Oval 1039"/>
            <p:cNvSpPr>
              <a:spLocks noChangeAspect="1" noChangeArrowheads="1"/>
            </p:cNvSpPr>
            <p:nvPr/>
          </p:nvSpPr>
          <p:spPr bwMode="auto">
            <a:xfrm>
              <a:off x="470" y="2980"/>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76" name="Group 1040"/>
          <p:cNvGrpSpPr>
            <a:grpSpLocks/>
          </p:cNvGrpSpPr>
          <p:nvPr/>
        </p:nvGrpSpPr>
        <p:grpSpPr bwMode="auto">
          <a:xfrm rot="10356280">
            <a:off x="2700338" y="2560638"/>
            <a:ext cx="161925" cy="206375"/>
            <a:chOff x="384" y="2976"/>
            <a:chExt cx="154" cy="202"/>
          </a:xfrm>
        </p:grpSpPr>
        <p:sp>
          <p:nvSpPr>
            <p:cNvPr id="155269" name="Oval 104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394" name="Oval 1042"/>
            <p:cNvSpPr>
              <a:spLocks noChangeAspect="1" noChangeArrowheads="1"/>
            </p:cNvSpPr>
            <p:nvPr/>
          </p:nvSpPr>
          <p:spPr bwMode="auto">
            <a:xfrm>
              <a:off x="481" y="3124"/>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395" name="Oval 1043"/>
            <p:cNvSpPr>
              <a:spLocks noChangeAspect="1" noChangeArrowheads="1"/>
            </p:cNvSpPr>
            <p:nvPr/>
          </p:nvSpPr>
          <p:spPr bwMode="auto">
            <a:xfrm>
              <a:off x="471" y="2982"/>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77" name="Group 1044"/>
          <p:cNvGrpSpPr>
            <a:grpSpLocks/>
          </p:cNvGrpSpPr>
          <p:nvPr/>
        </p:nvGrpSpPr>
        <p:grpSpPr bwMode="auto">
          <a:xfrm rot="-7317509">
            <a:off x="1429545" y="3729831"/>
            <a:ext cx="157162" cy="212725"/>
            <a:chOff x="384" y="2976"/>
            <a:chExt cx="154" cy="202"/>
          </a:xfrm>
        </p:grpSpPr>
        <p:sp>
          <p:nvSpPr>
            <p:cNvPr id="155266" name="Oval 104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398" name="Oval 1046"/>
            <p:cNvSpPr>
              <a:spLocks noChangeAspect="1" noChangeArrowheads="1"/>
            </p:cNvSpPr>
            <p:nvPr/>
          </p:nvSpPr>
          <p:spPr bwMode="auto">
            <a:xfrm>
              <a:off x="480" y="3120"/>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399" name="Oval 1047"/>
            <p:cNvSpPr>
              <a:spLocks noChangeAspect="1" noChangeArrowheads="1"/>
            </p:cNvSpPr>
            <p:nvPr/>
          </p:nvSpPr>
          <p:spPr bwMode="auto">
            <a:xfrm>
              <a:off x="469" y="2974"/>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78" name="Group 1048"/>
          <p:cNvGrpSpPr>
            <a:grpSpLocks/>
          </p:cNvGrpSpPr>
          <p:nvPr/>
        </p:nvGrpSpPr>
        <p:grpSpPr bwMode="auto">
          <a:xfrm rot="5644662">
            <a:off x="1534319" y="4121944"/>
            <a:ext cx="157163" cy="212725"/>
            <a:chOff x="384" y="2976"/>
            <a:chExt cx="154" cy="202"/>
          </a:xfrm>
        </p:grpSpPr>
        <p:sp>
          <p:nvSpPr>
            <p:cNvPr id="155263" name="Oval 104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02" name="Oval 1050"/>
            <p:cNvSpPr>
              <a:spLocks noChangeAspect="1" noChangeArrowheads="1"/>
            </p:cNvSpPr>
            <p:nvPr/>
          </p:nvSpPr>
          <p:spPr bwMode="auto">
            <a:xfrm>
              <a:off x="480" y="3124"/>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03" name="Oval 1051"/>
            <p:cNvSpPr>
              <a:spLocks noChangeAspect="1" noChangeArrowheads="1"/>
            </p:cNvSpPr>
            <p:nvPr/>
          </p:nvSpPr>
          <p:spPr bwMode="auto">
            <a:xfrm>
              <a:off x="469" y="2976"/>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381536" name="Group 1052"/>
          <p:cNvGrpSpPr>
            <a:grpSpLocks/>
          </p:cNvGrpSpPr>
          <p:nvPr/>
        </p:nvGrpSpPr>
        <p:grpSpPr bwMode="auto">
          <a:xfrm rot="-1075181">
            <a:off x="1682750" y="3829050"/>
            <a:ext cx="161925" cy="207963"/>
            <a:chOff x="384" y="2976"/>
            <a:chExt cx="154" cy="202"/>
          </a:xfrm>
        </p:grpSpPr>
        <p:sp>
          <p:nvSpPr>
            <p:cNvPr id="155260" name="Oval 105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06" name="Oval 1054"/>
            <p:cNvSpPr>
              <a:spLocks noChangeAspect="1" noChangeArrowheads="1"/>
            </p:cNvSpPr>
            <p:nvPr/>
          </p:nvSpPr>
          <p:spPr bwMode="auto">
            <a:xfrm>
              <a:off x="480" y="3116"/>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07" name="Oval 1055"/>
            <p:cNvSpPr>
              <a:spLocks noChangeAspect="1" noChangeArrowheads="1"/>
            </p:cNvSpPr>
            <p:nvPr/>
          </p:nvSpPr>
          <p:spPr bwMode="auto">
            <a:xfrm>
              <a:off x="470" y="2973"/>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80" name="Group 1056"/>
          <p:cNvGrpSpPr>
            <a:grpSpLocks/>
          </p:cNvGrpSpPr>
          <p:nvPr/>
        </p:nvGrpSpPr>
        <p:grpSpPr bwMode="auto">
          <a:xfrm rot="-2251780">
            <a:off x="1993900" y="2689225"/>
            <a:ext cx="161925" cy="206375"/>
            <a:chOff x="384" y="2976"/>
            <a:chExt cx="154" cy="202"/>
          </a:xfrm>
        </p:grpSpPr>
        <p:sp>
          <p:nvSpPr>
            <p:cNvPr id="155257" name="Oval 105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10" name="Oval 1058"/>
            <p:cNvSpPr>
              <a:spLocks noChangeAspect="1" noChangeArrowheads="1"/>
            </p:cNvSpPr>
            <p:nvPr/>
          </p:nvSpPr>
          <p:spPr bwMode="auto">
            <a:xfrm>
              <a:off x="482" y="3120"/>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11" name="Oval 1059"/>
            <p:cNvSpPr>
              <a:spLocks noChangeAspect="1" noChangeArrowheads="1"/>
            </p:cNvSpPr>
            <p:nvPr/>
          </p:nvSpPr>
          <p:spPr bwMode="auto">
            <a:xfrm>
              <a:off x="471" y="2974"/>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81" name="Group 1060"/>
          <p:cNvGrpSpPr>
            <a:grpSpLocks/>
          </p:cNvGrpSpPr>
          <p:nvPr/>
        </p:nvGrpSpPr>
        <p:grpSpPr bwMode="auto">
          <a:xfrm rot="1674432">
            <a:off x="1512888" y="2725738"/>
            <a:ext cx="161925" cy="207962"/>
            <a:chOff x="384" y="2976"/>
            <a:chExt cx="154" cy="202"/>
          </a:xfrm>
        </p:grpSpPr>
        <p:sp>
          <p:nvSpPr>
            <p:cNvPr id="155254" name="Oval 106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14" name="Oval 1062"/>
            <p:cNvSpPr>
              <a:spLocks noChangeAspect="1" noChangeArrowheads="1"/>
            </p:cNvSpPr>
            <p:nvPr/>
          </p:nvSpPr>
          <p:spPr bwMode="auto">
            <a:xfrm>
              <a:off x="480" y="3119"/>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15" name="Oval 1063"/>
            <p:cNvSpPr>
              <a:spLocks noChangeAspect="1" noChangeArrowheads="1"/>
            </p:cNvSpPr>
            <p:nvPr/>
          </p:nvSpPr>
          <p:spPr bwMode="auto">
            <a:xfrm>
              <a:off x="470" y="2976"/>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82" name="Group 1064"/>
          <p:cNvGrpSpPr>
            <a:grpSpLocks/>
          </p:cNvGrpSpPr>
          <p:nvPr/>
        </p:nvGrpSpPr>
        <p:grpSpPr bwMode="auto">
          <a:xfrm rot="-6963398">
            <a:off x="2766219" y="3394869"/>
            <a:ext cx="157163" cy="212725"/>
            <a:chOff x="384" y="2976"/>
            <a:chExt cx="154" cy="202"/>
          </a:xfrm>
        </p:grpSpPr>
        <p:sp>
          <p:nvSpPr>
            <p:cNvPr id="155251" name="Oval 106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18" name="Oval 1066"/>
            <p:cNvSpPr>
              <a:spLocks noChangeAspect="1" noChangeArrowheads="1"/>
            </p:cNvSpPr>
            <p:nvPr/>
          </p:nvSpPr>
          <p:spPr bwMode="auto">
            <a:xfrm>
              <a:off x="480" y="312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19" name="Oval 1067"/>
            <p:cNvSpPr>
              <a:spLocks noChangeAspect="1" noChangeArrowheads="1"/>
            </p:cNvSpPr>
            <p:nvPr/>
          </p:nvSpPr>
          <p:spPr bwMode="auto">
            <a:xfrm>
              <a:off x="469" y="2976"/>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83" name="Group 1068"/>
          <p:cNvGrpSpPr>
            <a:grpSpLocks/>
          </p:cNvGrpSpPr>
          <p:nvPr/>
        </p:nvGrpSpPr>
        <p:grpSpPr bwMode="auto">
          <a:xfrm rot="7916761">
            <a:off x="2475706" y="3078957"/>
            <a:ext cx="161925" cy="207962"/>
            <a:chOff x="384" y="2976"/>
            <a:chExt cx="154" cy="202"/>
          </a:xfrm>
        </p:grpSpPr>
        <p:sp>
          <p:nvSpPr>
            <p:cNvPr id="155248" name="Oval 106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22" name="Oval 1070"/>
            <p:cNvSpPr>
              <a:spLocks noChangeAspect="1" noChangeArrowheads="1"/>
            </p:cNvSpPr>
            <p:nvPr/>
          </p:nvSpPr>
          <p:spPr bwMode="auto">
            <a:xfrm>
              <a:off x="481" y="3119"/>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23" name="Oval 1071"/>
            <p:cNvSpPr>
              <a:spLocks noChangeAspect="1" noChangeArrowheads="1"/>
            </p:cNvSpPr>
            <p:nvPr/>
          </p:nvSpPr>
          <p:spPr bwMode="auto">
            <a:xfrm>
              <a:off x="470" y="2975"/>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84" name="Group 1072"/>
          <p:cNvGrpSpPr>
            <a:grpSpLocks/>
          </p:cNvGrpSpPr>
          <p:nvPr/>
        </p:nvGrpSpPr>
        <p:grpSpPr bwMode="auto">
          <a:xfrm rot="3650015">
            <a:off x="2888456" y="5258594"/>
            <a:ext cx="157163" cy="212725"/>
            <a:chOff x="384" y="2976"/>
            <a:chExt cx="154" cy="202"/>
          </a:xfrm>
        </p:grpSpPr>
        <p:sp>
          <p:nvSpPr>
            <p:cNvPr id="155245" name="Oval 107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26" name="Oval 1074"/>
            <p:cNvSpPr>
              <a:spLocks noChangeAspect="1" noChangeArrowheads="1"/>
            </p:cNvSpPr>
            <p:nvPr/>
          </p:nvSpPr>
          <p:spPr bwMode="auto">
            <a:xfrm>
              <a:off x="480" y="3121"/>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27" name="Oval 1075"/>
            <p:cNvSpPr>
              <a:spLocks noChangeAspect="1" noChangeArrowheads="1"/>
            </p:cNvSpPr>
            <p:nvPr/>
          </p:nvSpPr>
          <p:spPr bwMode="auto">
            <a:xfrm>
              <a:off x="467" y="2979"/>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85" name="Group 1076"/>
          <p:cNvGrpSpPr>
            <a:grpSpLocks/>
          </p:cNvGrpSpPr>
          <p:nvPr/>
        </p:nvGrpSpPr>
        <p:grpSpPr bwMode="auto">
          <a:xfrm rot="8765409">
            <a:off x="1670050" y="5441950"/>
            <a:ext cx="161925" cy="206375"/>
            <a:chOff x="384" y="2976"/>
            <a:chExt cx="154" cy="202"/>
          </a:xfrm>
        </p:grpSpPr>
        <p:sp>
          <p:nvSpPr>
            <p:cNvPr id="155242" name="Oval 107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30" name="Oval 1078"/>
            <p:cNvSpPr>
              <a:spLocks noChangeAspect="1" noChangeArrowheads="1"/>
            </p:cNvSpPr>
            <p:nvPr/>
          </p:nvSpPr>
          <p:spPr bwMode="auto">
            <a:xfrm>
              <a:off x="483" y="3125"/>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31" name="Oval 1079"/>
            <p:cNvSpPr>
              <a:spLocks noChangeAspect="1" noChangeArrowheads="1"/>
            </p:cNvSpPr>
            <p:nvPr/>
          </p:nvSpPr>
          <p:spPr bwMode="auto">
            <a:xfrm>
              <a:off x="472" y="2981"/>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86" name="Group 1080"/>
          <p:cNvGrpSpPr>
            <a:grpSpLocks/>
          </p:cNvGrpSpPr>
          <p:nvPr/>
        </p:nvGrpSpPr>
        <p:grpSpPr bwMode="auto">
          <a:xfrm rot="-9770376">
            <a:off x="1874838" y="4867275"/>
            <a:ext cx="161925" cy="207963"/>
            <a:chOff x="384" y="2976"/>
            <a:chExt cx="154" cy="202"/>
          </a:xfrm>
        </p:grpSpPr>
        <p:sp>
          <p:nvSpPr>
            <p:cNvPr id="155239" name="Oval 108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34" name="Oval 1082"/>
            <p:cNvSpPr>
              <a:spLocks noChangeAspect="1" noChangeArrowheads="1"/>
            </p:cNvSpPr>
            <p:nvPr/>
          </p:nvSpPr>
          <p:spPr bwMode="auto">
            <a:xfrm>
              <a:off x="483" y="3116"/>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35" name="Oval 1083"/>
            <p:cNvSpPr>
              <a:spLocks noChangeAspect="1" noChangeArrowheads="1"/>
            </p:cNvSpPr>
            <p:nvPr/>
          </p:nvSpPr>
          <p:spPr bwMode="auto">
            <a:xfrm>
              <a:off x="471" y="2975"/>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87" name="Group 1084"/>
          <p:cNvGrpSpPr>
            <a:grpSpLocks/>
          </p:cNvGrpSpPr>
          <p:nvPr/>
        </p:nvGrpSpPr>
        <p:grpSpPr bwMode="auto">
          <a:xfrm rot="-6295576">
            <a:off x="1597819" y="5201444"/>
            <a:ext cx="157163" cy="212725"/>
            <a:chOff x="384" y="2976"/>
            <a:chExt cx="154" cy="202"/>
          </a:xfrm>
        </p:grpSpPr>
        <p:sp>
          <p:nvSpPr>
            <p:cNvPr id="155236" name="Oval 108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38" name="Oval 1086"/>
            <p:cNvSpPr>
              <a:spLocks noChangeAspect="1" noChangeArrowheads="1"/>
            </p:cNvSpPr>
            <p:nvPr/>
          </p:nvSpPr>
          <p:spPr bwMode="auto">
            <a:xfrm>
              <a:off x="483" y="3121"/>
              <a:ext cx="58"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39" name="Oval 1087"/>
            <p:cNvSpPr>
              <a:spLocks noChangeAspect="1" noChangeArrowheads="1"/>
            </p:cNvSpPr>
            <p:nvPr/>
          </p:nvSpPr>
          <p:spPr bwMode="auto">
            <a:xfrm>
              <a:off x="467" y="2973"/>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88" name="Group 1088"/>
          <p:cNvGrpSpPr>
            <a:grpSpLocks/>
          </p:cNvGrpSpPr>
          <p:nvPr/>
        </p:nvGrpSpPr>
        <p:grpSpPr bwMode="auto">
          <a:xfrm rot="-1128779">
            <a:off x="2047875" y="1825625"/>
            <a:ext cx="161925" cy="206375"/>
            <a:chOff x="384" y="2976"/>
            <a:chExt cx="154" cy="202"/>
          </a:xfrm>
        </p:grpSpPr>
        <p:sp>
          <p:nvSpPr>
            <p:cNvPr id="155233" name="Oval 108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42" name="Oval 1090"/>
            <p:cNvSpPr>
              <a:spLocks noChangeAspect="1" noChangeArrowheads="1"/>
            </p:cNvSpPr>
            <p:nvPr/>
          </p:nvSpPr>
          <p:spPr bwMode="auto">
            <a:xfrm>
              <a:off x="481" y="3120"/>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43" name="Oval 1091"/>
            <p:cNvSpPr>
              <a:spLocks noChangeAspect="1" noChangeArrowheads="1"/>
            </p:cNvSpPr>
            <p:nvPr/>
          </p:nvSpPr>
          <p:spPr bwMode="auto">
            <a:xfrm>
              <a:off x="468" y="2973"/>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381556" name="Group 1092"/>
          <p:cNvGrpSpPr>
            <a:grpSpLocks/>
          </p:cNvGrpSpPr>
          <p:nvPr/>
        </p:nvGrpSpPr>
        <p:grpSpPr bwMode="auto">
          <a:xfrm rot="10129310">
            <a:off x="1776413" y="5713413"/>
            <a:ext cx="161925" cy="206375"/>
            <a:chOff x="384" y="2976"/>
            <a:chExt cx="154" cy="202"/>
          </a:xfrm>
        </p:grpSpPr>
        <p:sp>
          <p:nvSpPr>
            <p:cNvPr id="155230" name="Oval 109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46" name="Oval 1094"/>
            <p:cNvSpPr>
              <a:spLocks noChangeAspect="1" noChangeArrowheads="1"/>
            </p:cNvSpPr>
            <p:nvPr/>
          </p:nvSpPr>
          <p:spPr bwMode="auto">
            <a:xfrm>
              <a:off x="481" y="3124"/>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47" name="Oval 1095"/>
            <p:cNvSpPr>
              <a:spLocks noChangeAspect="1" noChangeArrowheads="1"/>
            </p:cNvSpPr>
            <p:nvPr/>
          </p:nvSpPr>
          <p:spPr bwMode="auto">
            <a:xfrm>
              <a:off x="470" y="2981"/>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90" name="Group 1096"/>
          <p:cNvGrpSpPr>
            <a:grpSpLocks/>
          </p:cNvGrpSpPr>
          <p:nvPr/>
        </p:nvGrpSpPr>
        <p:grpSpPr bwMode="auto">
          <a:xfrm rot="-3800566">
            <a:off x="1860551" y="5216525"/>
            <a:ext cx="157162" cy="211137"/>
            <a:chOff x="384" y="2976"/>
            <a:chExt cx="154" cy="202"/>
          </a:xfrm>
        </p:grpSpPr>
        <p:sp>
          <p:nvSpPr>
            <p:cNvPr id="155227" name="Oval 109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50" name="Oval 1098"/>
            <p:cNvSpPr>
              <a:spLocks noChangeAspect="1" noChangeArrowheads="1"/>
            </p:cNvSpPr>
            <p:nvPr/>
          </p:nvSpPr>
          <p:spPr bwMode="auto">
            <a:xfrm>
              <a:off x="481" y="3118"/>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51" name="Oval 1099"/>
            <p:cNvSpPr>
              <a:spLocks noChangeAspect="1" noChangeArrowheads="1"/>
            </p:cNvSpPr>
            <p:nvPr/>
          </p:nvSpPr>
          <p:spPr bwMode="auto">
            <a:xfrm>
              <a:off x="467" y="2974"/>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91" name="Group 1100"/>
          <p:cNvGrpSpPr>
            <a:grpSpLocks/>
          </p:cNvGrpSpPr>
          <p:nvPr/>
        </p:nvGrpSpPr>
        <p:grpSpPr bwMode="auto">
          <a:xfrm rot="-1330303">
            <a:off x="2178050" y="531813"/>
            <a:ext cx="161925" cy="207962"/>
            <a:chOff x="384" y="2976"/>
            <a:chExt cx="154" cy="202"/>
          </a:xfrm>
        </p:grpSpPr>
        <p:sp>
          <p:nvSpPr>
            <p:cNvPr id="155224" name="Oval 110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54" name="Oval 1102"/>
            <p:cNvSpPr>
              <a:spLocks noChangeAspect="1" noChangeArrowheads="1"/>
            </p:cNvSpPr>
            <p:nvPr/>
          </p:nvSpPr>
          <p:spPr bwMode="auto">
            <a:xfrm>
              <a:off x="478" y="3116"/>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55" name="Oval 1103"/>
            <p:cNvSpPr>
              <a:spLocks noChangeAspect="1" noChangeArrowheads="1"/>
            </p:cNvSpPr>
            <p:nvPr/>
          </p:nvSpPr>
          <p:spPr bwMode="auto">
            <a:xfrm>
              <a:off x="468" y="2975"/>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92" name="Group 1104"/>
          <p:cNvGrpSpPr>
            <a:grpSpLocks/>
          </p:cNvGrpSpPr>
          <p:nvPr/>
        </p:nvGrpSpPr>
        <p:grpSpPr bwMode="auto">
          <a:xfrm rot="7805517">
            <a:off x="1651794" y="2493169"/>
            <a:ext cx="158750" cy="211138"/>
            <a:chOff x="384" y="2976"/>
            <a:chExt cx="154" cy="202"/>
          </a:xfrm>
        </p:grpSpPr>
        <p:sp>
          <p:nvSpPr>
            <p:cNvPr id="155221" name="Oval 110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58" name="Oval 1106"/>
            <p:cNvSpPr>
              <a:spLocks noChangeAspect="1" noChangeArrowheads="1"/>
            </p:cNvSpPr>
            <p:nvPr/>
          </p:nvSpPr>
          <p:spPr bwMode="auto">
            <a:xfrm>
              <a:off x="480" y="3118"/>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59" name="Oval 1107"/>
            <p:cNvSpPr>
              <a:spLocks noChangeAspect="1" noChangeArrowheads="1"/>
            </p:cNvSpPr>
            <p:nvPr/>
          </p:nvSpPr>
          <p:spPr bwMode="auto">
            <a:xfrm>
              <a:off x="471" y="2975"/>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93" name="Group 1108"/>
          <p:cNvGrpSpPr>
            <a:grpSpLocks/>
          </p:cNvGrpSpPr>
          <p:nvPr/>
        </p:nvGrpSpPr>
        <p:grpSpPr bwMode="auto">
          <a:xfrm rot="6086733">
            <a:off x="3004344" y="2715419"/>
            <a:ext cx="157163" cy="212725"/>
            <a:chOff x="384" y="2976"/>
            <a:chExt cx="154" cy="202"/>
          </a:xfrm>
        </p:grpSpPr>
        <p:sp>
          <p:nvSpPr>
            <p:cNvPr id="155218" name="Oval 110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62" name="Oval 1110"/>
            <p:cNvSpPr>
              <a:spLocks noChangeAspect="1" noChangeArrowheads="1"/>
            </p:cNvSpPr>
            <p:nvPr/>
          </p:nvSpPr>
          <p:spPr bwMode="auto">
            <a:xfrm>
              <a:off x="478" y="3122"/>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63" name="Oval 1111"/>
            <p:cNvSpPr>
              <a:spLocks noChangeAspect="1" noChangeArrowheads="1"/>
            </p:cNvSpPr>
            <p:nvPr/>
          </p:nvSpPr>
          <p:spPr bwMode="auto">
            <a:xfrm>
              <a:off x="470" y="2976"/>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94" name="Group 1112"/>
          <p:cNvGrpSpPr>
            <a:grpSpLocks/>
          </p:cNvGrpSpPr>
          <p:nvPr/>
        </p:nvGrpSpPr>
        <p:grpSpPr bwMode="auto">
          <a:xfrm rot="-4532296">
            <a:off x="3284538" y="3662362"/>
            <a:ext cx="158750" cy="212725"/>
            <a:chOff x="384" y="2976"/>
            <a:chExt cx="154" cy="202"/>
          </a:xfrm>
        </p:grpSpPr>
        <p:sp>
          <p:nvSpPr>
            <p:cNvPr id="155215" name="Oval 111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66" name="Oval 1114"/>
            <p:cNvSpPr>
              <a:spLocks noChangeAspect="1" noChangeArrowheads="1"/>
            </p:cNvSpPr>
            <p:nvPr/>
          </p:nvSpPr>
          <p:spPr bwMode="auto">
            <a:xfrm>
              <a:off x="481" y="312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67" name="Oval 1115"/>
            <p:cNvSpPr>
              <a:spLocks noChangeAspect="1" noChangeArrowheads="1"/>
            </p:cNvSpPr>
            <p:nvPr/>
          </p:nvSpPr>
          <p:spPr bwMode="auto">
            <a:xfrm>
              <a:off x="473" y="2974"/>
              <a:ext cx="60"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95" name="Group 1116"/>
          <p:cNvGrpSpPr>
            <a:grpSpLocks/>
          </p:cNvGrpSpPr>
          <p:nvPr/>
        </p:nvGrpSpPr>
        <p:grpSpPr bwMode="auto">
          <a:xfrm rot="2173365">
            <a:off x="2254250" y="4443413"/>
            <a:ext cx="161925" cy="207962"/>
            <a:chOff x="384" y="2976"/>
            <a:chExt cx="154" cy="202"/>
          </a:xfrm>
        </p:grpSpPr>
        <p:sp>
          <p:nvSpPr>
            <p:cNvPr id="155212" name="Oval 111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70" name="Oval 1118"/>
            <p:cNvSpPr>
              <a:spLocks noChangeAspect="1" noChangeArrowheads="1"/>
            </p:cNvSpPr>
            <p:nvPr/>
          </p:nvSpPr>
          <p:spPr bwMode="auto">
            <a:xfrm>
              <a:off x="480" y="3119"/>
              <a:ext cx="56"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71" name="Oval 1119"/>
            <p:cNvSpPr>
              <a:spLocks noChangeAspect="1" noChangeArrowheads="1"/>
            </p:cNvSpPr>
            <p:nvPr/>
          </p:nvSpPr>
          <p:spPr bwMode="auto">
            <a:xfrm>
              <a:off x="469" y="2976"/>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96" name="Group 1120"/>
          <p:cNvGrpSpPr>
            <a:grpSpLocks/>
          </p:cNvGrpSpPr>
          <p:nvPr/>
        </p:nvGrpSpPr>
        <p:grpSpPr bwMode="auto">
          <a:xfrm rot="7288759">
            <a:off x="2663032" y="4301331"/>
            <a:ext cx="157162" cy="212725"/>
            <a:chOff x="384" y="2976"/>
            <a:chExt cx="154" cy="202"/>
          </a:xfrm>
        </p:grpSpPr>
        <p:sp>
          <p:nvSpPr>
            <p:cNvPr id="155209" name="Oval 112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74" name="Oval 1122"/>
            <p:cNvSpPr>
              <a:spLocks noChangeAspect="1" noChangeArrowheads="1"/>
            </p:cNvSpPr>
            <p:nvPr/>
          </p:nvSpPr>
          <p:spPr bwMode="auto">
            <a:xfrm>
              <a:off x="479" y="3123"/>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75" name="Oval 1123"/>
            <p:cNvSpPr>
              <a:spLocks noChangeAspect="1" noChangeArrowheads="1"/>
            </p:cNvSpPr>
            <p:nvPr/>
          </p:nvSpPr>
          <p:spPr bwMode="auto">
            <a:xfrm>
              <a:off x="470" y="2979"/>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381572" name="Group 1124"/>
          <p:cNvGrpSpPr>
            <a:grpSpLocks/>
          </p:cNvGrpSpPr>
          <p:nvPr/>
        </p:nvGrpSpPr>
        <p:grpSpPr bwMode="auto">
          <a:xfrm rot="10352974">
            <a:off x="2927350" y="4533900"/>
            <a:ext cx="161925" cy="206375"/>
            <a:chOff x="384" y="2976"/>
            <a:chExt cx="154" cy="202"/>
          </a:xfrm>
        </p:grpSpPr>
        <p:sp>
          <p:nvSpPr>
            <p:cNvPr id="155206" name="Oval 112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78" name="Oval 1126"/>
            <p:cNvSpPr>
              <a:spLocks noChangeAspect="1" noChangeArrowheads="1"/>
            </p:cNvSpPr>
            <p:nvPr/>
          </p:nvSpPr>
          <p:spPr bwMode="auto">
            <a:xfrm>
              <a:off x="481" y="3124"/>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79" name="Oval 1127"/>
            <p:cNvSpPr>
              <a:spLocks noChangeAspect="1" noChangeArrowheads="1"/>
            </p:cNvSpPr>
            <p:nvPr/>
          </p:nvSpPr>
          <p:spPr bwMode="auto">
            <a:xfrm>
              <a:off x="471" y="2982"/>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98" name="Group 1128"/>
          <p:cNvGrpSpPr>
            <a:grpSpLocks/>
          </p:cNvGrpSpPr>
          <p:nvPr/>
        </p:nvGrpSpPr>
        <p:grpSpPr bwMode="auto">
          <a:xfrm rot="-7772227">
            <a:off x="2745582" y="4839494"/>
            <a:ext cx="158750" cy="211137"/>
            <a:chOff x="384" y="2976"/>
            <a:chExt cx="154" cy="202"/>
          </a:xfrm>
        </p:grpSpPr>
        <p:sp>
          <p:nvSpPr>
            <p:cNvPr id="155203" name="Oval 112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82" name="Oval 1130"/>
            <p:cNvSpPr>
              <a:spLocks noChangeAspect="1" noChangeArrowheads="1"/>
            </p:cNvSpPr>
            <p:nvPr/>
          </p:nvSpPr>
          <p:spPr bwMode="auto">
            <a:xfrm>
              <a:off x="482" y="3120"/>
              <a:ext cx="60"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83" name="Oval 1131"/>
            <p:cNvSpPr>
              <a:spLocks noChangeAspect="1" noChangeArrowheads="1"/>
            </p:cNvSpPr>
            <p:nvPr/>
          </p:nvSpPr>
          <p:spPr bwMode="auto">
            <a:xfrm>
              <a:off x="470" y="2976"/>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99" name="Group 1132"/>
          <p:cNvGrpSpPr>
            <a:grpSpLocks/>
          </p:cNvGrpSpPr>
          <p:nvPr/>
        </p:nvGrpSpPr>
        <p:grpSpPr bwMode="auto">
          <a:xfrm rot="-2605430">
            <a:off x="2289175" y="4821238"/>
            <a:ext cx="161925" cy="206375"/>
            <a:chOff x="384" y="2976"/>
            <a:chExt cx="154" cy="202"/>
          </a:xfrm>
        </p:grpSpPr>
        <p:sp>
          <p:nvSpPr>
            <p:cNvPr id="155200" name="Oval 113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86" name="Oval 1134"/>
            <p:cNvSpPr>
              <a:spLocks noChangeAspect="1" noChangeArrowheads="1"/>
            </p:cNvSpPr>
            <p:nvPr/>
          </p:nvSpPr>
          <p:spPr bwMode="auto">
            <a:xfrm>
              <a:off x="480" y="3119"/>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87" name="Oval 1135"/>
            <p:cNvSpPr>
              <a:spLocks noChangeAspect="1" noChangeArrowheads="1"/>
            </p:cNvSpPr>
            <p:nvPr/>
          </p:nvSpPr>
          <p:spPr bwMode="auto">
            <a:xfrm>
              <a:off x="470" y="2973"/>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381577" name="Group 1136"/>
          <p:cNvGrpSpPr>
            <a:grpSpLocks/>
          </p:cNvGrpSpPr>
          <p:nvPr/>
        </p:nvGrpSpPr>
        <p:grpSpPr bwMode="auto">
          <a:xfrm rot="118422">
            <a:off x="2984500" y="5518150"/>
            <a:ext cx="161925" cy="207963"/>
            <a:chOff x="384" y="2976"/>
            <a:chExt cx="154" cy="202"/>
          </a:xfrm>
        </p:grpSpPr>
        <p:sp>
          <p:nvSpPr>
            <p:cNvPr id="155197" name="Oval 113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90" name="Oval 1138"/>
            <p:cNvSpPr>
              <a:spLocks noChangeAspect="1" noChangeArrowheads="1"/>
            </p:cNvSpPr>
            <p:nvPr/>
          </p:nvSpPr>
          <p:spPr bwMode="auto">
            <a:xfrm>
              <a:off x="480" y="3119"/>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91" name="Oval 1139"/>
            <p:cNvSpPr>
              <a:spLocks noChangeAspect="1" noChangeArrowheads="1"/>
            </p:cNvSpPr>
            <p:nvPr/>
          </p:nvSpPr>
          <p:spPr bwMode="auto">
            <a:xfrm>
              <a:off x="468" y="2973"/>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01" name="Group 1140"/>
          <p:cNvGrpSpPr>
            <a:grpSpLocks/>
          </p:cNvGrpSpPr>
          <p:nvPr/>
        </p:nvGrpSpPr>
        <p:grpSpPr bwMode="auto">
          <a:xfrm rot="5233817">
            <a:off x="3244056" y="5179219"/>
            <a:ext cx="157163" cy="212725"/>
            <a:chOff x="384" y="2976"/>
            <a:chExt cx="154" cy="202"/>
          </a:xfrm>
        </p:grpSpPr>
        <p:sp>
          <p:nvSpPr>
            <p:cNvPr id="155194" name="Oval 114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94" name="Oval 1142"/>
            <p:cNvSpPr>
              <a:spLocks noChangeAspect="1" noChangeArrowheads="1"/>
            </p:cNvSpPr>
            <p:nvPr/>
          </p:nvSpPr>
          <p:spPr bwMode="auto">
            <a:xfrm>
              <a:off x="480" y="3123"/>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95" name="Oval 1143"/>
            <p:cNvSpPr>
              <a:spLocks noChangeAspect="1" noChangeArrowheads="1"/>
            </p:cNvSpPr>
            <p:nvPr/>
          </p:nvSpPr>
          <p:spPr bwMode="auto">
            <a:xfrm>
              <a:off x="469" y="2976"/>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02" name="Group 1144"/>
          <p:cNvGrpSpPr>
            <a:grpSpLocks/>
          </p:cNvGrpSpPr>
          <p:nvPr/>
        </p:nvGrpSpPr>
        <p:grpSpPr bwMode="auto">
          <a:xfrm rot="8298032">
            <a:off x="3355975" y="4784725"/>
            <a:ext cx="161925" cy="206375"/>
            <a:chOff x="384" y="2976"/>
            <a:chExt cx="154" cy="202"/>
          </a:xfrm>
        </p:grpSpPr>
        <p:sp>
          <p:nvSpPr>
            <p:cNvPr id="155191" name="Oval 114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98" name="Oval 1146"/>
            <p:cNvSpPr>
              <a:spLocks noChangeAspect="1" noChangeArrowheads="1"/>
            </p:cNvSpPr>
            <p:nvPr/>
          </p:nvSpPr>
          <p:spPr bwMode="auto">
            <a:xfrm>
              <a:off x="480" y="3124"/>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99" name="Oval 1147"/>
            <p:cNvSpPr>
              <a:spLocks noChangeAspect="1" noChangeArrowheads="1"/>
            </p:cNvSpPr>
            <p:nvPr/>
          </p:nvSpPr>
          <p:spPr bwMode="auto">
            <a:xfrm>
              <a:off x="470" y="2982"/>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03" name="Group 1152"/>
          <p:cNvGrpSpPr>
            <a:grpSpLocks/>
          </p:cNvGrpSpPr>
          <p:nvPr/>
        </p:nvGrpSpPr>
        <p:grpSpPr bwMode="auto">
          <a:xfrm rot="-4660373">
            <a:off x="3216276" y="5551487"/>
            <a:ext cx="158750" cy="212725"/>
            <a:chOff x="384" y="2976"/>
            <a:chExt cx="154" cy="202"/>
          </a:xfrm>
        </p:grpSpPr>
        <p:sp>
          <p:nvSpPr>
            <p:cNvPr id="155188" name="Oval 115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06" name="Oval 1154"/>
            <p:cNvSpPr>
              <a:spLocks noChangeAspect="1" noChangeArrowheads="1"/>
            </p:cNvSpPr>
            <p:nvPr/>
          </p:nvSpPr>
          <p:spPr bwMode="auto">
            <a:xfrm>
              <a:off x="482" y="3119"/>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07" name="Oval 1155"/>
            <p:cNvSpPr>
              <a:spLocks noChangeAspect="1" noChangeArrowheads="1"/>
            </p:cNvSpPr>
            <p:nvPr/>
          </p:nvSpPr>
          <p:spPr bwMode="auto">
            <a:xfrm>
              <a:off x="472" y="2973"/>
              <a:ext cx="60"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04" name="Group 1156"/>
          <p:cNvGrpSpPr>
            <a:grpSpLocks/>
          </p:cNvGrpSpPr>
          <p:nvPr/>
        </p:nvGrpSpPr>
        <p:grpSpPr bwMode="auto">
          <a:xfrm rot="-3383921">
            <a:off x="3144838" y="4918075"/>
            <a:ext cx="157162" cy="211138"/>
            <a:chOff x="384" y="2976"/>
            <a:chExt cx="154" cy="202"/>
          </a:xfrm>
        </p:grpSpPr>
        <p:sp>
          <p:nvSpPr>
            <p:cNvPr id="155185" name="Oval 115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10" name="Oval 1158"/>
            <p:cNvSpPr>
              <a:spLocks noChangeAspect="1" noChangeArrowheads="1"/>
            </p:cNvSpPr>
            <p:nvPr/>
          </p:nvSpPr>
          <p:spPr bwMode="auto">
            <a:xfrm>
              <a:off x="479" y="3120"/>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11" name="Oval 1159"/>
            <p:cNvSpPr>
              <a:spLocks noChangeAspect="1" noChangeArrowheads="1"/>
            </p:cNvSpPr>
            <p:nvPr/>
          </p:nvSpPr>
          <p:spPr bwMode="auto">
            <a:xfrm>
              <a:off x="469" y="2976"/>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05" name="Group 1160"/>
          <p:cNvGrpSpPr>
            <a:grpSpLocks/>
          </p:cNvGrpSpPr>
          <p:nvPr/>
        </p:nvGrpSpPr>
        <p:grpSpPr bwMode="auto">
          <a:xfrm rot="542292">
            <a:off x="3189288" y="4046538"/>
            <a:ext cx="160337" cy="207962"/>
            <a:chOff x="384" y="2976"/>
            <a:chExt cx="154" cy="202"/>
          </a:xfrm>
        </p:grpSpPr>
        <p:sp>
          <p:nvSpPr>
            <p:cNvPr id="155182" name="Oval 116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14" name="Oval 1162"/>
            <p:cNvSpPr>
              <a:spLocks noChangeAspect="1" noChangeArrowheads="1"/>
            </p:cNvSpPr>
            <p:nvPr/>
          </p:nvSpPr>
          <p:spPr bwMode="auto">
            <a:xfrm>
              <a:off x="480" y="3119"/>
              <a:ext cx="58"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15" name="Oval 1163"/>
            <p:cNvSpPr>
              <a:spLocks noChangeAspect="1" noChangeArrowheads="1"/>
            </p:cNvSpPr>
            <p:nvPr/>
          </p:nvSpPr>
          <p:spPr bwMode="auto">
            <a:xfrm>
              <a:off x="469" y="2974"/>
              <a:ext cx="58"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06" name="Group 1164"/>
          <p:cNvGrpSpPr>
            <a:grpSpLocks/>
          </p:cNvGrpSpPr>
          <p:nvPr/>
        </p:nvGrpSpPr>
        <p:grpSpPr bwMode="auto">
          <a:xfrm rot="-8095540">
            <a:off x="2932113" y="4122737"/>
            <a:ext cx="158750" cy="212725"/>
            <a:chOff x="384" y="2976"/>
            <a:chExt cx="154" cy="202"/>
          </a:xfrm>
        </p:grpSpPr>
        <p:sp>
          <p:nvSpPr>
            <p:cNvPr id="155179" name="Oval 116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18" name="Oval 1166"/>
            <p:cNvSpPr>
              <a:spLocks noChangeAspect="1" noChangeArrowheads="1"/>
            </p:cNvSpPr>
            <p:nvPr/>
          </p:nvSpPr>
          <p:spPr bwMode="auto">
            <a:xfrm>
              <a:off x="482" y="3121"/>
              <a:ext cx="60"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19" name="Oval 1167"/>
            <p:cNvSpPr>
              <a:spLocks noChangeAspect="1" noChangeArrowheads="1"/>
            </p:cNvSpPr>
            <p:nvPr/>
          </p:nvSpPr>
          <p:spPr bwMode="auto">
            <a:xfrm>
              <a:off x="473" y="2976"/>
              <a:ext cx="60"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07" name="Group 1168"/>
          <p:cNvGrpSpPr>
            <a:grpSpLocks/>
          </p:cNvGrpSpPr>
          <p:nvPr/>
        </p:nvGrpSpPr>
        <p:grpSpPr bwMode="auto">
          <a:xfrm rot="6784622">
            <a:off x="2556669" y="4602956"/>
            <a:ext cx="158750" cy="211138"/>
            <a:chOff x="384" y="2976"/>
            <a:chExt cx="154" cy="202"/>
          </a:xfrm>
        </p:grpSpPr>
        <p:sp>
          <p:nvSpPr>
            <p:cNvPr id="155176" name="Oval 116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22" name="Oval 1170"/>
            <p:cNvSpPr>
              <a:spLocks noChangeAspect="1" noChangeArrowheads="1"/>
            </p:cNvSpPr>
            <p:nvPr/>
          </p:nvSpPr>
          <p:spPr bwMode="auto">
            <a:xfrm>
              <a:off x="479" y="3120"/>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23" name="Oval 1171"/>
            <p:cNvSpPr>
              <a:spLocks noChangeAspect="1" noChangeArrowheads="1"/>
            </p:cNvSpPr>
            <p:nvPr/>
          </p:nvSpPr>
          <p:spPr bwMode="auto">
            <a:xfrm>
              <a:off x="468" y="2976"/>
              <a:ext cx="60"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08" name="Group 1172"/>
          <p:cNvGrpSpPr>
            <a:grpSpLocks/>
          </p:cNvGrpSpPr>
          <p:nvPr/>
        </p:nvGrpSpPr>
        <p:grpSpPr bwMode="auto">
          <a:xfrm rot="-4257957">
            <a:off x="1745456" y="4207669"/>
            <a:ext cx="157163" cy="212725"/>
            <a:chOff x="384" y="2976"/>
            <a:chExt cx="154" cy="202"/>
          </a:xfrm>
        </p:grpSpPr>
        <p:sp>
          <p:nvSpPr>
            <p:cNvPr id="155173" name="Oval 117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26" name="Oval 1174"/>
            <p:cNvSpPr>
              <a:spLocks noChangeAspect="1" noChangeArrowheads="1"/>
            </p:cNvSpPr>
            <p:nvPr/>
          </p:nvSpPr>
          <p:spPr bwMode="auto">
            <a:xfrm>
              <a:off x="479" y="312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27" name="Oval 1175"/>
            <p:cNvSpPr>
              <a:spLocks noChangeAspect="1" noChangeArrowheads="1"/>
            </p:cNvSpPr>
            <p:nvPr/>
          </p:nvSpPr>
          <p:spPr bwMode="auto">
            <a:xfrm>
              <a:off x="468" y="2974"/>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09" name="Group 1176"/>
          <p:cNvGrpSpPr>
            <a:grpSpLocks/>
          </p:cNvGrpSpPr>
          <p:nvPr/>
        </p:nvGrpSpPr>
        <p:grpSpPr bwMode="auto">
          <a:xfrm rot="-331743">
            <a:off x="1966913" y="4519613"/>
            <a:ext cx="161925" cy="207962"/>
            <a:chOff x="384" y="2976"/>
            <a:chExt cx="154" cy="202"/>
          </a:xfrm>
        </p:grpSpPr>
        <p:sp>
          <p:nvSpPr>
            <p:cNvPr id="155170" name="Oval 117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30" name="Oval 1178"/>
            <p:cNvSpPr>
              <a:spLocks noChangeAspect="1" noChangeArrowheads="1"/>
            </p:cNvSpPr>
            <p:nvPr/>
          </p:nvSpPr>
          <p:spPr bwMode="auto">
            <a:xfrm>
              <a:off x="480" y="3117"/>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31" name="Oval 1179"/>
            <p:cNvSpPr>
              <a:spLocks noChangeAspect="1" noChangeArrowheads="1"/>
            </p:cNvSpPr>
            <p:nvPr/>
          </p:nvSpPr>
          <p:spPr bwMode="auto">
            <a:xfrm>
              <a:off x="470" y="2973"/>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10" name="Group 1180"/>
          <p:cNvGrpSpPr>
            <a:grpSpLocks/>
          </p:cNvGrpSpPr>
          <p:nvPr/>
        </p:nvGrpSpPr>
        <p:grpSpPr bwMode="auto">
          <a:xfrm rot="-8969575">
            <a:off x="3287713" y="307975"/>
            <a:ext cx="161925" cy="206375"/>
            <a:chOff x="384" y="2976"/>
            <a:chExt cx="154" cy="202"/>
          </a:xfrm>
        </p:grpSpPr>
        <p:sp>
          <p:nvSpPr>
            <p:cNvPr id="155167" name="Oval 118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34" name="Oval 1182"/>
            <p:cNvSpPr>
              <a:spLocks noChangeAspect="1" noChangeArrowheads="1"/>
            </p:cNvSpPr>
            <p:nvPr/>
          </p:nvSpPr>
          <p:spPr bwMode="auto">
            <a:xfrm>
              <a:off x="484" y="3124"/>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35" name="Oval 1183"/>
            <p:cNvSpPr>
              <a:spLocks noChangeAspect="1" noChangeArrowheads="1"/>
            </p:cNvSpPr>
            <p:nvPr/>
          </p:nvSpPr>
          <p:spPr bwMode="auto">
            <a:xfrm>
              <a:off x="474" y="2981"/>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11" name="Group 1184"/>
          <p:cNvGrpSpPr>
            <a:grpSpLocks/>
          </p:cNvGrpSpPr>
          <p:nvPr/>
        </p:nvGrpSpPr>
        <p:grpSpPr bwMode="auto">
          <a:xfrm rot="5910586">
            <a:off x="1688307" y="4555331"/>
            <a:ext cx="157162" cy="212725"/>
            <a:chOff x="384" y="2976"/>
            <a:chExt cx="154" cy="202"/>
          </a:xfrm>
        </p:grpSpPr>
        <p:sp>
          <p:nvSpPr>
            <p:cNvPr id="155164" name="Oval 118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38" name="Oval 1186"/>
            <p:cNvSpPr>
              <a:spLocks noChangeAspect="1" noChangeArrowheads="1"/>
            </p:cNvSpPr>
            <p:nvPr/>
          </p:nvSpPr>
          <p:spPr bwMode="auto">
            <a:xfrm>
              <a:off x="480" y="3124"/>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39" name="Oval 1187"/>
            <p:cNvSpPr>
              <a:spLocks noChangeAspect="1" noChangeArrowheads="1"/>
            </p:cNvSpPr>
            <p:nvPr/>
          </p:nvSpPr>
          <p:spPr bwMode="auto">
            <a:xfrm>
              <a:off x="467" y="2979"/>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12" name="Group 1188"/>
          <p:cNvGrpSpPr>
            <a:grpSpLocks/>
          </p:cNvGrpSpPr>
          <p:nvPr/>
        </p:nvGrpSpPr>
        <p:grpSpPr bwMode="auto">
          <a:xfrm rot="1023944">
            <a:off x="2446338" y="5541963"/>
            <a:ext cx="160337" cy="206375"/>
            <a:chOff x="384" y="2976"/>
            <a:chExt cx="154" cy="202"/>
          </a:xfrm>
        </p:grpSpPr>
        <p:sp>
          <p:nvSpPr>
            <p:cNvPr id="155161" name="Oval 118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42" name="Oval 1190"/>
            <p:cNvSpPr>
              <a:spLocks noChangeAspect="1" noChangeArrowheads="1"/>
            </p:cNvSpPr>
            <p:nvPr/>
          </p:nvSpPr>
          <p:spPr bwMode="auto">
            <a:xfrm>
              <a:off x="477" y="3120"/>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43" name="Oval 1191"/>
            <p:cNvSpPr>
              <a:spLocks noChangeAspect="1" noChangeArrowheads="1"/>
            </p:cNvSpPr>
            <p:nvPr/>
          </p:nvSpPr>
          <p:spPr bwMode="auto">
            <a:xfrm>
              <a:off x="467" y="2975"/>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13" name="Group 1192"/>
          <p:cNvGrpSpPr>
            <a:grpSpLocks/>
          </p:cNvGrpSpPr>
          <p:nvPr/>
        </p:nvGrpSpPr>
        <p:grpSpPr bwMode="auto">
          <a:xfrm rot="4950154">
            <a:off x="2006601" y="5940425"/>
            <a:ext cx="157162" cy="211137"/>
            <a:chOff x="384" y="2976"/>
            <a:chExt cx="154" cy="202"/>
          </a:xfrm>
        </p:grpSpPr>
        <p:sp>
          <p:nvSpPr>
            <p:cNvPr id="155158" name="Oval 119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46" name="Oval 1194"/>
            <p:cNvSpPr>
              <a:spLocks noChangeAspect="1" noChangeArrowheads="1"/>
            </p:cNvSpPr>
            <p:nvPr/>
          </p:nvSpPr>
          <p:spPr bwMode="auto">
            <a:xfrm>
              <a:off x="478" y="3118"/>
              <a:ext cx="58"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47" name="Oval 1195"/>
            <p:cNvSpPr>
              <a:spLocks noChangeAspect="1" noChangeArrowheads="1"/>
            </p:cNvSpPr>
            <p:nvPr/>
          </p:nvSpPr>
          <p:spPr bwMode="auto">
            <a:xfrm>
              <a:off x="469" y="2976"/>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14" name="Group 1196"/>
          <p:cNvGrpSpPr>
            <a:grpSpLocks/>
          </p:cNvGrpSpPr>
          <p:nvPr/>
        </p:nvGrpSpPr>
        <p:grpSpPr bwMode="auto">
          <a:xfrm rot="-3687675">
            <a:off x="2304257" y="5171281"/>
            <a:ext cx="157162" cy="212725"/>
            <a:chOff x="384" y="2976"/>
            <a:chExt cx="154" cy="202"/>
          </a:xfrm>
        </p:grpSpPr>
        <p:sp>
          <p:nvSpPr>
            <p:cNvPr id="155155" name="Oval 119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50" name="Oval 1198"/>
            <p:cNvSpPr>
              <a:spLocks noChangeAspect="1" noChangeArrowheads="1"/>
            </p:cNvSpPr>
            <p:nvPr/>
          </p:nvSpPr>
          <p:spPr bwMode="auto">
            <a:xfrm>
              <a:off x="479" y="3119"/>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51" name="Oval 1199"/>
            <p:cNvSpPr>
              <a:spLocks noChangeAspect="1" noChangeArrowheads="1"/>
            </p:cNvSpPr>
            <p:nvPr/>
          </p:nvSpPr>
          <p:spPr bwMode="auto">
            <a:xfrm>
              <a:off x="468" y="2974"/>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15" name="Group 1200"/>
          <p:cNvGrpSpPr>
            <a:grpSpLocks/>
          </p:cNvGrpSpPr>
          <p:nvPr/>
        </p:nvGrpSpPr>
        <p:grpSpPr bwMode="auto">
          <a:xfrm rot="-10407517">
            <a:off x="1981200" y="5468938"/>
            <a:ext cx="161925" cy="206375"/>
            <a:chOff x="384" y="2976"/>
            <a:chExt cx="154" cy="202"/>
          </a:xfrm>
        </p:grpSpPr>
        <p:sp>
          <p:nvSpPr>
            <p:cNvPr id="155152" name="Oval 120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54" name="Oval 1202"/>
            <p:cNvSpPr>
              <a:spLocks noChangeAspect="1" noChangeArrowheads="1"/>
            </p:cNvSpPr>
            <p:nvPr/>
          </p:nvSpPr>
          <p:spPr bwMode="auto">
            <a:xfrm>
              <a:off x="483" y="3124"/>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55" name="Oval 1203"/>
            <p:cNvSpPr>
              <a:spLocks noChangeAspect="1" noChangeArrowheads="1"/>
            </p:cNvSpPr>
            <p:nvPr/>
          </p:nvSpPr>
          <p:spPr bwMode="auto">
            <a:xfrm>
              <a:off x="472" y="2982"/>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16" name="Group 1204"/>
          <p:cNvGrpSpPr>
            <a:grpSpLocks/>
          </p:cNvGrpSpPr>
          <p:nvPr/>
        </p:nvGrpSpPr>
        <p:grpSpPr bwMode="auto">
          <a:xfrm rot="2173365">
            <a:off x="2408238" y="5969000"/>
            <a:ext cx="161925" cy="206375"/>
            <a:chOff x="384" y="2976"/>
            <a:chExt cx="154" cy="202"/>
          </a:xfrm>
        </p:grpSpPr>
        <p:sp>
          <p:nvSpPr>
            <p:cNvPr id="155149" name="Oval 120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58" name="Oval 1206"/>
            <p:cNvSpPr>
              <a:spLocks noChangeAspect="1" noChangeArrowheads="1"/>
            </p:cNvSpPr>
            <p:nvPr/>
          </p:nvSpPr>
          <p:spPr bwMode="auto">
            <a:xfrm>
              <a:off x="478" y="3121"/>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59" name="Oval 1207"/>
            <p:cNvSpPr>
              <a:spLocks noChangeAspect="1" noChangeArrowheads="1"/>
            </p:cNvSpPr>
            <p:nvPr/>
          </p:nvSpPr>
          <p:spPr bwMode="auto">
            <a:xfrm>
              <a:off x="467" y="2977"/>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17" name="Group 1208"/>
          <p:cNvGrpSpPr>
            <a:grpSpLocks/>
          </p:cNvGrpSpPr>
          <p:nvPr/>
        </p:nvGrpSpPr>
        <p:grpSpPr bwMode="auto">
          <a:xfrm rot="7288759">
            <a:off x="2404269" y="2661444"/>
            <a:ext cx="158750" cy="211138"/>
            <a:chOff x="384" y="2976"/>
            <a:chExt cx="154" cy="202"/>
          </a:xfrm>
        </p:grpSpPr>
        <p:sp>
          <p:nvSpPr>
            <p:cNvPr id="155146" name="Oval 120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62" name="Oval 1210"/>
            <p:cNvSpPr>
              <a:spLocks noChangeAspect="1" noChangeArrowheads="1"/>
            </p:cNvSpPr>
            <p:nvPr/>
          </p:nvSpPr>
          <p:spPr bwMode="auto">
            <a:xfrm>
              <a:off x="478" y="3121"/>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63" name="Oval 1211"/>
            <p:cNvSpPr>
              <a:spLocks noChangeAspect="1" noChangeArrowheads="1"/>
            </p:cNvSpPr>
            <p:nvPr/>
          </p:nvSpPr>
          <p:spPr bwMode="auto">
            <a:xfrm>
              <a:off x="470" y="2976"/>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18" name="Group 1212"/>
          <p:cNvGrpSpPr>
            <a:grpSpLocks/>
          </p:cNvGrpSpPr>
          <p:nvPr/>
        </p:nvGrpSpPr>
        <p:grpSpPr bwMode="auto">
          <a:xfrm rot="10352974">
            <a:off x="2463800" y="985838"/>
            <a:ext cx="161925" cy="206375"/>
            <a:chOff x="384" y="2976"/>
            <a:chExt cx="154" cy="202"/>
          </a:xfrm>
        </p:grpSpPr>
        <p:sp>
          <p:nvSpPr>
            <p:cNvPr id="155143" name="Oval 121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66" name="Oval 1214"/>
            <p:cNvSpPr>
              <a:spLocks noChangeAspect="1" noChangeArrowheads="1"/>
            </p:cNvSpPr>
            <p:nvPr/>
          </p:nvSpPr>
          <p:spPr bwMode="auto">
            <a:xfrm>
              <a:off x="481" y="3124"/>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67" name="Oval 1215"/>
            <p:cNvSpPr>
              <a:spLocks noChangeAspect="1" noChangeArrowheads="1"/>
            </p:cNvSpPr>
            <p:nvPr/>
          </p:nvSpPr>
          <p:spPr bwMode="auto">
            <a:xfrm>
              <a:off x="471" y="2982"/>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19" name="Group 1216"/>
          <p:cNvGrpSpPr>
            <a:grpSpLocks/>
          </p:cNvGrpSpPr>
          <p:nvPr/>
        </p:nvGrpSpPr>
        <p:grpSpPr bwMode="auto">
          <a:xfrm rot="-7772227">
            <a:off x="1708944" y="3163094"/>
            <a:ext cx="157163" cy="212725"/>
            <a:chOff x="384" y="2976"/>
            <a:chExt cx="154" cy="202"/>
          </a:xfrm>
        </p:grpSpPr>
        <p:sp>
          <p:nvSpPr>
            <p:cNvPr id="155140" name="Oval 121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70" name="Oval 1218"/>
            <p:cNvSpPr>
              <a:spLocks noChangeAspect="1" noChangeArrowheads="1"/>
            </p:cNvSpPr>
            <p:nvPr/>
          </p:nvSpPr>
          <p:spPr bwMode="auto">
            <a:xfrm>
              <a:off x="480" y="3120"/>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71" name="Oval 1219"/>
            <p:cNvSpPr>
              <a:spLocks noChangeAspect="1" noChangeArrowheads="1"/>
            </p:cNvSpPr>
            <p:nvPr/>
          </p:nvSpPr>
          <p:spPr bwMode="auto">
            <a:xfrm>
              <a:off x="470" y="2974"/>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20" name="Group 1220"/>
          <p:cNvGrpSpPr>
            <a:grpSpLocks/>
          </p:cNvGrpSpPr>
          <p:nvPr/>
        </p:nvGrpSpPr>
        <p:grpSpPr bwMode="auto">
          <a:xfrm rot="-2605430">
            <a:off x="1890713" y="3756025"/>
            <a:ext cx="161925" cy="206375"/>
            <a:chOff x="384" y="2976"/>
            <a:chExt cx="154" cy="202"/>
          </a:xfrm>
        </p:grpSpPr>
        <p:sp>
          <p:nvSpPr>
            <p:cNvPr id="155137" name="Oval 122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74" name="Oval 1222"/>
            <p:cNvSpPr>
              <a:spLocks noChangeAspect="1" noChangeArrowheads="1"/>
            </p:cNvSpPr>
            <p:nvPr/>
          </p:nvSpPr>
          <p:spPr bwMode="auto">
            <a:xfrm>
              <a:off x="480" y="3119"/>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75" name="Oval 1223"/>
            <p:cNvSpPr>
              <a:spLocks noChangeAspect="1" noChangeArrowheads="1"/>
            </p:cNvSpPr>
            <p:nvPr/>
          </p:nvSpPr>
          <p:spPr bwMode="auto">
            <a:xfrm>
              <a:off x="470" y="2973"/>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21" name="Group 1224"/>
          <p:cNvGrpSpPr>
            <a:grpSpLocks/>
          </p:cNvGrpSpPr>
          <p:nvPr/>
        </p:nvGrpSpPr>
        <p:grpSpPr bwMode="auto">
          <a:xfrm rot="-657876">
            <a:off x="1911350" y="2363788"/>
            <a:ext cx="161925" cy="206375"/>
            <a:chOff x="384" y="2976"/>
            <a:chExt cx="154" cy="202"/>
          </a:xfrm>
        </p:grpSpPr>
        <p:sp>
          <p:nvSpPr>
            <p:cNvPr id="155134" name="Oval 122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78" name="Oval 1226"/>
            <p:cNvSpPr>
              <a:spLocks noChangeAspect="1" noChangeArrowheads="1"/>
            </p:cNvSpPr>
            <p:nvPr/>
          </p:nvSpPr>
          <p:spPr bwMode="auto">
            <a:xfrm>
              <a:off x="480" y="3120"/>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79" name="Oval 1227"/>
            <p:cNvSpPr>
              <a:spLocks noChangeAspect="1" noChangeArrowheads="1"/>
            </p:cNvSpPr>
            <p:nvPr/>
          </p:nvSpPr>
          <p:spPr bwMode="auto">
            <a:xfrm>
              <a:off x="468" y="2975"/>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22" name="Group 1228"/>
          <p:cNvGrpSpPr>
            <a:grpSpLocks/>
          </p:cNvGrpSpPr>
          <p:nvPr/>
        </p:nvGrpSpPr>
        <p:grpSpPr bwMode="auto">
          <a:xfrm rot="3268334">
            <a:off x="1951831" y="908844"/>
            <a:ext cx="157163" cy="212725"/>
            <a:chOff x="384" y="2976"/>
            <a:chExt cx="154" cy="202"/>
          </a:xfrm>
        </p:grpSpPr>
        <p:sp>
          <p:nvSpPr>
            <p:cNvPr id="155131" name="Oval 122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82" name="Oval 1230"/>
            <p:cNvSpPr>
              <a:spLocks noChangeAspect="1" noChangeArrowheads="1"/>
            </p:cNvSpPr>
            <p:nvPr/>
          </p:nvSpPr>
          <p:spPr bwMode="auto">
            <a:xfrm>
              <a:off x="477" y="3122"/>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83" name="Oval 1231"/>
            <p:cNvSpPr>
              <a:spLocks noChangeAspect="1" noChangeArrowheads="1"/>
            </p:cNvSpPr>
            <p:nvPr/>
          </p:nvSpPr>
          <p:spPr bwMode="auto">
            <a:xfrm>
              <a:off x="469" y="2976"/>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23" name="Group 1232"/>
          <p:cNvGrpSpPr>
            <a:grpSpLocks/>
          </p:cNvGrpSpPr>
          <p:nvPr/>
        </p:nvGrpSpPr>
        <p:grpSpPr bwMode="auto">
          <a:xfrm rot="-5369495">
            <a:off x="3331370" y="4304506"/>
            <a:ext cx="157162" cy="212725"/>
            <a:chOff x="384" y="2976"/>
            <a:chExt cx="154" cy="202"/>
          </a:xfrm>
        </p:grpSpPr>
        <p:sp>
          <p:nvSpPr>
            <p:cNvPr id="155128" name="Oval 123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86" name="Oval 1234"/>
            <p:cNvSpPr>
              <a:spLocks noChangeAspect="1" noChangeArrowheads="1"/>
            </p:cNvSpPr>
            <p:nvPr/>
          </p:nvSpPr>
          <p:spPr bwMode="auto">
            <a:xfrm>
              <a:off x="480" y="312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87" name="Oval 1235"/>
            <p:cNvSpPr>
              <a:spLocks noChangeAspect="1" noChangeArrowheads="1"/>
            </p:cNvSpPr>
            <p:nvPr/>
          </p:nvSpPr>
          <p:spPr bwMode="auto">
            <a:xfrm>
              <a:off x="469" y="2976"/>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24" name="Group 1236"/>
          <p:cNvGrpSpPr>
            <a:grpSpLocks/>
          </p:cNvGrpSpPr>
          <p:nvPr/>
        </p:nvGrpSpPr>
        <p:grpSpPr bwMode="auto">
          <a:xfrm rot="9510663">
            <a:off x="3197225" y="4611688"/>
            <a:ext cx="161925" cy="207962"/>
            <a:chOff x="384" y="2976"/>
            <a:chExt cx="154" cy="202"/>
          </a:xfrm>
        </p:grpSpPr>
        <p:sp>
          <p:nvSpPr>
            <p:cNvPr id="155125" name="Oval 123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90" name="Oval 1238"/>
            <p:cNvSpPr>
              <a:spLocks noChangeAspect="1" noChangeArrowheads="1"/>
            </p:cNvSpPr>
            <p:nvPr/>
          </p:nvSpPr>
          <p:spPr bwMode="auto">
            <a:xfrm>
              <a:off x="481" y="3119"/>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91" name="Oval 1239"/>
            <p:cNvSpPr>
              <a:spLocks noChangeAspect="1" noChangeArrowheads="1"/>
            </p:cNvSpPr>
            <p:nvPr/>
          </p:nvSpPr>
          <p:spPr bwMode="auto">
            <a:xfrm>
              <a:off x="473" y="2975"/>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sp>
        <p:nvSpPr>
          <p:cNvPr id="154725" name="AutoShape 1616"/>
          <p:cNvSpPr>
            <a:spLocks noChangeArrowheads="1"/>
          </p:cNvSpPr>
          <p:nvPr/>
        </p:nvSpPr>
        <p:spPr bwMode="auto">
          <a:xfrm>
            <a:off x="1508125" y="2689225"/>
            <a:ext cx="158750" cy="768350"/>
          </a:xfrm>
          <a:prstGeom prst="upArrow">
            <a:avLst>
              <a:gd name="adj1" fmla="val 60000"/>
              <a:gd name="adj2" fmla="val 75647"/>
            </a:avLst>
          </a:prstGeom>
          <a:solidFill>
            <a:srgbClr val="FFCC66"/>
          </a:solidFill>
          <a:ln w="3175">
            <a:solidFill>
              <a:srgbClr val="800000"/>
            </a:solidFill>
            <a:miter lim="800000"/>
            <a:headEnd/>
            <a:tailEnd/>
          </a:ln>
        </p:spPr>
        <p:txBody>
          <a:bodyPr vert="eaVert" wrap="none" anchor="ctr"/>
          <a:lstStyle/>
          <a:p>
            <a:endParaRPr lang="en-US"/>
          </a:p>
        </p:txBody>
      </p:sp>
      <p:sp>
        <p:nvSpPr>
          <p:cNvPr id="154726" name="AutoShape 1617"/>
          <p:cNvSpPr>
            <a:spLocks noChangeArrowheads="1"/>
          </p:cNvSpPr>
          <p:nvPr/>
        </p:nvSpPr>
        <p:spPr bwMode="auto">
          <a:xfrm>
            <a:off x="2187575" y="2713038"/>
            <a:ext cx="158750" cy="768350"/>
          </a:xfrm>
          <a:prstGeom prst="upArrow">
            <a:avLst>
              <a:gd name="adj1" fmla="val 60000"/>
              <a:gd name="adj2" fmla="val 75647"/>
            </a:avLst>
          </a:prstGeom>
          <a:solidFill>
            <a:srgbClr val="FFCC66"/>
          </a:solidFill>
          <a:ln w="3175">
            <a:solidFill>
              <a:srgbClr val="800000"/>
            </a:solidFill>
            <a:miter lim="800000"/>
            <a:headEnd/>
            <a:tailEnd/>
          </a:ln>
        </p:spPr>
        <p:txBody>
          <a:bodyPr vert="eaVert" wrap="none" anchor="ctr"/>
          <a:lstStyle/>
          <a:p>
            <a:endParaRPr lang="en-US"/>
          </a:p>
        </p:txBody>
      </p:sp>
      <p:sp>
        <p:nvSpPr>
          <p:cNvPr id="154727" name="AutoShape 1618"/>
          <p:cNvSpPr>
            <a:spLocks noChangeArrowheads="1"/>
          </p:cNvSpPr>
          <p:nvPr/>
        </p:nvSpPr>
        <p:spPr bwMode="auto">
          <a:xfrm>
            <a:off x="2532063" y="2846388"/>
            <a:ext cx="158750" cy="768350"/>
          </a:xfrm>
          <a:prstGeom prst="upArrow">
            <a:avLst>
              <a:gd name="adj1" fmla="val 60000"/>
              <a:gd name="adj2" fmla="val 75647"/>
            </a:avLst>
          </a:prstGeom>
          <a:solidFill>
            <a:srgbClr val="FFCC66"/>
          </a:solidFill>
          <a:ln w="3175">
            <a:solidFill>
              <a:srgbClr val="800000"/>
            </a:solidFill>
            <a:miter lim="800000"/>
            <a:headEnd/>
            <a:tailEnd/>
          </a:ln>
        </p:spPr>
        <p:txBody>
          <a:bodyPr vert="eaVert" wrap="none" anchor="ctr"/>
          <a:lstStyle/>
          <a:p>
            <a:endParaRPr lang="en-US"/>
          </a:p>
        </p:txBody>
      </p:sp>
      <p:sp>
        <p:nvSpPr>
          <p:cNvPr id="154728" name="AutoShape 1619"/>
          <p:cNvSpPr>
            <a:spLocks noChangeArrowheads="1"/>
          </p:cNvSpPr>
          <p:nvPr/>
        </p:nvSpPr>
        <p:spPr bwMode="auto">
          <a:xfrm>
            <a:off x="3209925" y="2749550"/>
            <a:ext cx="158750" cy="768350"/>
          </a:xfrm>
          <a:prstGeom prst="upArrow">
            <a:avLst>
              <a:gd name="adj1" fmla="val 60000"/>
              <a:gd name="adj2" fmla="val 75647"/>
            </a:avLst>
          </a:prstGeom>
          <a:solidFill>
            <a:srgbClr val="FFCC66"/>
          </a:solidFill>
          <a:ln w="3175">
            <a:solidFill>
              <a:srgbClr val="800000"/>
            </a:solidFill>
            <a:miter lim="800000"/>
            <a:headEnd/>
            <a:tailEnd/>
          </a:ln>
        </p:spPr>
        <p:txBody>
          <a:bodyPr vert="eaVert" wrap="none" anchor="ctr"/>
          <a:lstStyle/>
          <a:p>
            <a:endParaRPr lang="en-US"/>
          </a:p>
        </p:txBody>
      </p:sp>
      <p:sp>
        <p:nvSpPr>
          <p:cNvPr id="154729" name="AutoShape 1620"/>
          <p:cNvSpPr>
            <a:spLocks noChangeArrowheads="1"/>
          </p:cNvSpPr>
          <p:nvPr/>
        </p:nvSpPr>
        <p:spPr bwMode="auto">
          <a:xfrm flipV="1">
            <a:off x="1838325" y="2822575"/>
            <a:ext cx="158750" cy="768350"/>
          </a:xfrm>
          <a:prstGeom prst="upArrow">
            <a:avLst>
              <a:gd name="adj1" fmla="val 60000"/>
              <a:gd name="adj2" fmla="val 75647"/>
            </a:avLst>
          </a:prstGeom>
          <a:solidFill>
            <a:srgbClr val="FFCC66"/>
          </a:solidFill>
          <a:ln w="3175">
            <a:solidFill>
              <a:srgbClr val="800000"/>
            </a:solidFill>
            <a:miter lim="800000"/>
            <a:headEnd/>
            <a:tailEnd/>
          </a:ln>
        </p:spPr>
        <p:txBody>
          <a:bodyPr vert="eaVert" wrap="none" anchor="ctr"/>
          <a:lstStyle/>
          <a:p>
            <a:endParaRPr lang="en-US"/>
          </a:p>
        </p:txBody>
      </p:sp>
      <p:sp>
        <p:nvSpPr>
          <p:cNvPr id="154730" name="AutoShape 1621"/>
          <p:cNvSpPr>
            <a:spLocks noChangeArrowheads="1"/>
          </p:cNvSpPr>
          <p:nvPr/>
        </p:nvSpPr>
        <p:spPr bwMode="auto">
          <a:xfrm flipV="1">
            <a:off x="2873375" y="2719388"/>
            <a:ext cx="158750" cy="768350"/>
          </a:xfrm>
          <a:prstGeom prst="upArrow">
            <a:avLst>
              <a:gd name="adj1" fmla="val 60000"/>
              <a:gd name="adj2" fmla="val 75647"/>
            </a:avLst>
          </a:prstGeom>
          <a:solidFill>
            <a:srgbClr val="FFCC66"/>
          </a:solidFill>
          <a:ln w="3175">
            <a:solidFill>
              <a:srgbClr val="800000"/>
            </a:solidFill>
            <a:miter lim="800000"/>
            <a:headEnd/>
            <a:tailEnd/>
          </a:ln>
        </p:spPr>
        <p:txBody>
          <a:bodyPr vert="eaVert" wrap="none" anchor="ctr"/>
          <a:lstStyle/>
          <a:p>
            <a:endParaRPr lang="en-US"/>
          </a:p>
        </p:txBody>
      </p:sp>
      <p:sp>
        <p:nvSpPr>
          <p:cNvPr id="1381982" name="Rectangle 1630"/>
          <p:cNvSpPr>
            <a:spLocks noChangeArrowheads="1"/>
          </p:cNvSpPr>
          <p:nvPr/>
        </p:nvSpPr>
        <p:spPr bwMode="auto">
          <a:xfrm>
            <a:off x="5651500" y="3522663"/>
            <a:ext cx="166688" cy="2347912"/>
          </a:xfrm>
          <a:prstGeom prst="rect">
            <a:avLst/>
          </a:prstGeom>
          <a:gradFill rotWithShape="1">
            <a:gsLst>
              <a:gs pos="0">
                <a:srgbClr val="C0C0C0">
                  <a:alpha val="17000"/>
                </a:srgbClr>
              </a:gs>
              <a:gs pos="50000">
                <a:schemeClr val="bg1"/>
              </a:gs>
              <a:gs pos="100000">
                <a:srgbClr val="C0C0C0">
                  <a:alpha val="17000"/>
                </a:srgbClr>
              </a:gs>
            </a:gsLst>
            <a:lin ang="5400000" scaled="1"/>
          </a:gradFill>
          <a:ln w="9525">
            <a:noFill/>
            <a:miter lim="800000"/>
            <a:headEnd/>
            <a:tailEnd/>
          </a:ln>
          <a:effectLst/>
        </p:spPr>
        <p:txBody>
          <a:bodyPr wrap="none" anchor="ctr"/>
          <a:lstStyle/>
          <a:p>
            <a:pPr>
              <a:defRPr/>
            </a:pPr>
            <a:endParaRPr lang="en-US"/>
          </a:p>
        </p:txBody>
      </p:sp>
      <p:grpSp>
        <p:nvGrpSpPr>
          <p:cNvPr id="154734" name="Group 132"/>
          <p:cNvGrpSpPr>
            <a:grpSpLocks/>
          </p:cNvGrpSpPr>
          <p:nvPr/>
        </p:nvGrpSpPr>
        <p:grpSpPr bwMode="auto">
          <a:xfrm rot="-2037623">
            <a:off x="6092825" y="2794000"/>
            <a:ext cx="161925" cy="206375"/>
            <a:chOff x="384" y="2976"/>
            <a:chExt cx="154" cy="202"/>
          </a:xfrm>
        </p:grpSpPr>
        <p:sp>
          <p:nvSpPr>
            <p:cNvPr id="155122" name="Oval 13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438" name="Oval 134"/>
            <p:cNvSpPr>
              <a:spLocks noChangeAspect="1" noChangeArrowheads="1"/>
            </p:cNvSpPr>
            <p:nvPr/>
          </p:nvSpPr>
          <p:spPr bwMode="auto">
            <a:xfrm>
              <a:off x="481" y="3120"/>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439" name="Oval 135"/>
            <p:cNvSpPr>
              <a:spLocks noChangeAspect="1" noChangeArrowheads="1"/>
            </p:cNvSpPr>
            <p:nvPr/>
          </p:nvSpPr>
          <p:spPr bwMode="auto">
            <a:xfrm>
              <a:off x="472" y="2973"/>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35" name="Group 136"/>
          <p:cNvGrpSpPr>
            <a:grpSpLocks/>
          </p:cNvGrpSpPr>
          <p:nvPr/>
        </p:nvGrpSpPr>
        <p:grpSpPr bwMode="auto">
          <a:xfrm rot="1888588">
            <a:off x="5464175" y="2859088"/>
            <a:ext cx="161925" cy="207962"/>
            <a:chOff x="384" y="2976"/>
            <a:chExt cx="154" cy="202"/>
          </a:xfrm>
        </p:grpSpPr>
        <p:sp>
          <p:nvSpPr>
            <p:cNvPr id="155119" name="Oval 13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442" name="Oval 138"/>
            <p:cNvSpPr>
              <a:spLocks noChangeAspect="1" noChangeArrowheads="1"/>
            </p:cNvSpPr>
            <p:nvPr/>
          </p:nvSpPr>
          <p:spPr bwMode="auto">
            <a:xfrm>
              <a:off x="480" y="3119"/>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443" name="Oval 139"/>
            <p:cNvSpPr>
              <a:spLocks noChangeAspect="1" noChangeArrowheads="1"/>
            </p:cNvSpPr>
            <p:nvPr/>
          </p:nvSpPr>
          <p:spPr bwMode="auto">
            <a:xfrm>
              <a:off x="468" y="2974"/>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36" name="Group 140"/>
          <p:cNvGrpSpPr>
            <a:grpSpLocks/>
          </p:cNvGrpSpPr>
          <p:nvPr/>
        </p:nvGrpSpPr>
        <p:grpSpPr bwMode="auto">
          <a:xfrm rot="-6749241">
            <a:off x="6819106" y="3547269"/>
            <a:ext cx="157163" cy="212725"/>
            <a:chOff x="384" y="2976"/>
            <a:chExt cx="154" cy="202"/>
          </a:xfrm>
        </p:grpSpPr>
        <p:sp>
          <p:nvSpPr>
            <p:cNvPr id="155116" name="Oval 14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446" name="Oval 142"/>
            <p:cNvSpPr>
              <a:spLocks noChangeAspect="1" noChangeArrowheads="1"/>
            </p:cNvSpPr>
            <p:nvPr/>
          </p:nvSpPr>
          <p:spPr bwMode="auto">
            <a:xfrm>
              <a:off x="482" y="3121"/>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447" name="Oval 143"/>
            <p:cNvSpPr>
              <a:spLocks noChangeAspect="1" noChangeArrowheads="1"/>
            </p:cNvSpPr>
            <p:nvPr/>
          </p:nvSpPr>
          <p:spPr bwMode="auto">
            <a:xfrm>
              <a:off x="469" y="2974"/>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37" name="Group 144"/>
          <p:cNvGrpSpPr>
            <a:grpSpLocks/>
          </p:cNvGrpSpPr>
          <p:nvPr/>
        </p:nvGrpSpPr>
        <p:grpSpPr bwMode="auto">
          <a:xfrm rot="8130917">
            <a:off x="6550025" y="3213100"/>
            <a:ext cx="161925" cy="207963"/>
            <a:chOff x="384" y="2976"/>
            <a:chExt cx="154" cy="202"/>
          </a:xfrm>
        </p:grpSpPr>
        <p:sp>
          <p:nvSpPr>
            <p:cNvPr id="155113" name="Oval 14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450" name="Oval 146"/>
            <p:cNvSpPr>
              <a:spLocks noChangeAspect="1" noChangeArrowheads="1"/>
            </p:cNvSpPr>
            <p:nvPr/>
          </p:nvSpPr>
          <p:spPr bwMode="auto">
            <a:xfrm>
              <a:off x="482" y="3121"/>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451" name="Oval 147"/>
            <p:cNvSpPr>
              <a:spLocks noChangeAspect="1" noChangeArrowheads="1"/>
            </p:cNvSpPr>
            <p:nvPr/>
          </p:nvSpPr>
          <p:spPr bwMode="auto">
            <a:xfrm>
              <a:off x="472" y="2976"/>
              <a:ext cx="56"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38" name="Group 148"/>
          <p:cNvGrpSpPr>
            <a:grpSpLocks/>
          </p:cNvGrpSpPr>
          <p:nvPr/>
        </p:nvGrpSpPr>
        <p:grpSpPr bwMode="auto">
          <a:xfrm rot="3864172">
            <a:off x="6825456" y="5414169"/>
            <a:ext cx="157163" cy="212725"/>
            <a:chOff x="384" y="2976"/>
            <a:chExt cx="154" cy="202"/>
          </a:xfrm>
        </p:grpSpPr>
        <p:sp>
          <p:nvSpPr>
            <p:cNvPr id="155110" name="Oval 14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454" name="Oval 150"/>
            <p:cNvSpPr>
              <a:spLocks noChangeAspect="1" noChangeArrowheads="1"/>
            </p:cNvSpPr>
            <p:nvPr/>
          </p:nvSpPr>
          <p:spPr bwMode="auto">
            <a:xfrm>
              <a:off x="477" y="3123"/>
              <a:ext cx="58"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455" name="Oval 151"/>
            <p:cNvSpPr>
              <a:spLocks noChangeAspect="1" noChangeArrowheads="1"/>
            </p:cNvSpPr>
            <p:nvPr/>
          </p:nvSpPr>
          <p:spPr bwMode="auto">
            <a:xfrm>
              <a:off x="467" y="2979"/>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72" name="Group 152"/>
          <p:cNvGrpSpPr>
            <a:grpSpLocks/>
          </p:cNvGrpSpPr>
          <p:nvPr/>
        </p:nvGrpSpPr>
        <p:grpSpPr bwMode="auto">
          <a:xfrm rot="8979565">
            <a:off x="5599113" y="5521325"/>
            <a:ext cx="161925" cy="206375"/>
            <a:chOff x="384" y="2976"/>
            <a:chExt cx="154" cy="202"/>
          </a:xfrm>
        </p:grpSpPr>
        <p:sp>
          <p:nvSpPr>
            <p:cNvPr id="155107" name="Oval 15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458" name="Oval 154"/>
            <p:cNvSpPr>
              <a:spLocks noChangeAspect="1" noChangeArrowheads="1"/>
            </p:cNvSpPr>
            <p:nvPr/>
          </p:nvSpPr>
          <p:spPr bwMode="auto">
            <a:xfrm>
              <a:off x="480" y="3125"/>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459" name="Oval 155"/>
            <p:cNvSpPr>
              <a:spLocks noChangeAspect="1" noChangeArrowheads="1"/>
            </p:cNvSpPr>
            <p:nvPr/>
          </p:nvSpPr>
          <p:spPr bwMode="auto">
            <a:xfrm>
              <a:off x="470" y="2980"/>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40" name="Group 156"/>
          <p:cNvGrpSpPr>
            <a:grpSpLocks/>
          </p:cNvGrpSpPr>
          <p:nvPr/>
        </p:nvGrpSpPr>
        <p:grpSpPr bwMode="auto">
          <a:xfrm rot="-9556219">
            <a:off x="5838825" y="4960938"/>
            <a:ext cx="161925" cy="207962"/>
            <a:chOff x="384" y="2976"/>
            <a:chExt cx="154" cy="202"/>
          </a:xfrm>
        </p:grpSpPr>
        <p:sp>
          <p:nvSpPr>
            <p:cNvPr id="155104" name="Oval 15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462" name="Oval 158"/>
            <p:cNvSpPr>
              <a:spLocks noChangeAspect="1" noChangeArrowheads="1"/>
            </p:cNvSpPr>
            <p:nvPr/>
          </p:nvSpPr>
          <p:spPr bwMode="auto">
            <a:xfrm>
              <a:off x="481" y="3119"/>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463" name="Oval 159"/>
            <p:cNvSpPr>
              <a:spLocks noChangeAspect="1" noChangeArrowheads="1"/>
            </p:cNvSpPr>
            <p:nvPr/>
          </p:nvSpPr>
          <p:spPr bwMode="auto">
            <a:xfrm>
              <a:off x="474" y="2973"/>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41" name="Group 160"/>
          <p:cNvGrpSpPr>
            <a:grpSpLocks/>
          </p:cNvGrpSpPr>
          <p:nvPr/>
        </p:nvGrpSpPr>
        <p:grpSpPr bwMode="auto">
          <a:xfrm rot="-6081420">
            <a:off x="5541169" y="5277644"/>
            <a:ext cx="157163" cy="212725"/>
            <a:chOff x="384" y="2976"/>
            <a:chExt cx="154" cy="202"/>
          </a:xfrm>
        </p:grpSpPr>
        <p:sp>
          <p:nvSpPr>
            <p:cNvPr id="155101" name="Oval 16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466" name="Oval 162"/>
            <p:cNvSpPr>
              <a:spLocks noChangeAspect="1" noChangeArrowheads="1"/>
            </p:cNvSpPr>
            <p:nvPr/>
          </p:nvSpPr>
          <p:spPr bwMode="auto">
            <a:xfrm>
              <a:off x="480" y="3118"/>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467" name="Oval 163"/>
            <p:cNvSpPr>
              <a:spLocks noChangeAspect="1" noChangeArrowheads="1"/>
            </p:cNvSpPr>
            <p:nvPr/>
          </p:nvSpPr>
          <p:spPr bwMode="auto">
            <a:xfrm>
              <a:off x="469" y="2976"/>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42" name="Group 164"/>
          <p:cNvGrpSpPr>
            <a:grpSpLocks/>
          </p:cNvGrpSpPr>
          <p:nvPr/>
        </p:nvGrpSpPr>
        <p:grpSpPr bwMode="auto">
          <a:xfrm rot="-914624">
            <a:off x="6565900" y="5260975"/>
            <a:ext cx="161925" cy="206375"/>
            <a:chOff x="384" y="2976"/>
            <a:chExt cx="154" cy="202"/>
          </a:xfrm>
        </p:grpSpPr>
        <p:sp>
          <p:nvSpPr>
            <p:cNvPr id="155098" name="Oval 16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470" name="Oval 166"/>
            <p:cNvSpPr>
              <a:spLocks noChangeAspect="1" noChangeArrowheads="1"/>
            </p:cNvSpPr>
            <p:nvPr/>
          </p:nvSpPr>
          <p:spPr bwMode="auto">
            <a:xfrm>
              <a:off x="480" y="3117"/>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471" name="Oval 167"/>
            <p:cNvSpPr>
              <a:spLocks noChangeAspect="1" noChangeArrowheads="1"/>
            </p:cNvSpPr>
            <p:nvPr/>
          </p:nvSpPr>
          <p:spPr bwMode="auto">
            <a:xfrm>
              <a:off x="470" y="2976"/>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43" name="Group 168"/>
          <p:cNvGrpSpPr>
            <a:grpSpLocks/>
          </p:cNvGrpSpPr>
          <p:nvPr/>
        </p:nvGrpSpPr>
        <p:grpSpPr bwMode="auto">
          <a:xfrm rot="10343468">
            <a:off x="5688013" y="5799138"/>
            <a:ext cx="161925" cy="206375"/>
            <a:chOff x="384" y="2976"/>
            <a:chExt cx="154" cy="202"/>
          </a:xfrm>
        </p:grpSpPr>
        <p:sp>
          <p:nvSpPr>
            <p:cNvPr id="155095" name="Oval 16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474" name="Oval 170"/>
            <p:cNvSpPr>
              <a:spLocks noChangeAspect="1" noChangeArrowheads="1"/>
            </p:cNvSpPr>
            <p:nvPr/>
          </p:nvSpPr>
          <p:spPr bwMode="auto">
            <a:xfrm>
              <a:off x="483" y="3125"/>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475" name="Oval 171"/>
            <p:cNvSpPr>
              <a:spLocks noChangeAspect="1" noChangeArrowheads="1"/>
            </p:cNvSpPr>
            <p:nvPr/>
          </p:nvSpPr>
          <p:spPr bwMode="auto">
            <a:xfrm>
              <a:off x="470" y="2982"/>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44" name="Group 172"/>
          <p:cNvGrpSpPr>
            <a:grpSpLocks/>
          </p:cNvGrpSpPr>
          <p:nvPr/>
        </p:nvGrpSpPr>
        <p:grpSpPr bwMode="auto">
          <a:xfrm rot="-3586411">
            <a:off x="5835651" y="5216525"/>
            <a:ext cx="157162" cy="211137"/>
            <a:chOff x="384" y="2976"/>
            <a:chExt cx="154" cy="202"/>
          </a:xfrm>
        </p:grpSpPr>
        <p:sp>
          <p:nvSpPr>
            <p:cNvPr id="155092" name="Oval 17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478" name="Oval 174"/>
            <p:cNvSpPr>
              <a:spLocks noChangeAspect="1" noChangeArrowheads="1"/>
            </p:cNvSpPr>
            <p:nvPr/>
          </p:nvSpPr>
          <p:spPr bwMode="auto">
            <a:xfrm>
              <a:off x="482" y="3117"/>
              <a:ext cx="58"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479" name="Oval 175"/>
            <p:cNvSpPr>
              <a:spLocks noChangeAspect="1" noChangeArrowheads="1"/>
            </p:cNvSpPr>
            <p:nvPr/>
          </p:nvSpPr>
          <p:spPr bwMode="auto">
            <a:xfrm>
              <a:off x="468" y="2974"/>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45" name="Group 176"/>
          <p:cNvGrpSpPr>
            <a:grpSpLocks/>
          </p:cNvGrpSpPr>
          <p:nvPr/>
        </p:nvGrpSpPr>
        <p:grpSpPr bwMode="auto">
          <a:xfrm rot="-1116147">
            <a:off x="6146800" y="3078163"/>
            <a:ext cx="161925" cy="207962"/>
            <a:chOff x="384" y="2976"/>
            <a:chExt cx="154" cy="202"/>
          </a:xfrm>
        </p:grpSpPr>
        <p:sp>
          <p:nvSpPr>
            <p:cNvPr id="155089" name="Oval 17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482" name="Oval 178"/>
            <p:cNvSpPr>
              <a:spLocks noChangeAspect="1" noChangeArrowheads="1"/>
            </p:cNvSpPr>
            <p:nvPr/>
          </p:nvSpPr>
          <p:spPr bwMode="auto">
            <a:xfrm>
              <a:off x="481" y="3119"/>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483" name="Oval 179"/>
            <p:cNvSpPr>
              <a:spLocks noChangeAspect="1" noChangeArrowheads="1"/>
            </p:cNvSpPr>
            <p:nvPr/>
          </p:nvSpPr>
          <p:spPr bwMode="auto">
            <a:xfrm>
              <a:off x="468" y="2973"/>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83" name="Group 180"/>
          <p:cNvGrpSpPr>
            <a:grpSpLocks/>
          </p:cNvGrpSpPr>
          <p:nvPr/>
        </p:nvGrpSpPr>
        <p:grpSpPr bwMode="auto">
          <a:xfrm rot="8019673">
            <a:off x="5941219" y="2543969"/>
            <a:ext cx="158750" cy="211138"/>
            <a:chOff x="384" y="2976"/>
            <a:chExt cx="154" cy="202"/>
          </a:xfrm>
        </p:grpSpPr>
        <p:sp>
          <p:nvSpPr>
            <p:cNvPr id="155086" name="Oval 18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486" name="Oval 182"/>
            <p:cNvSpPr>
              <a:spLocks noChangeAspect="1" noChangeArrowheads="1"/>
            </p:cNvSpPr>
            <p:nvPr/>
          </p:nvSpPr>
          <p:spPr bwMode="auto">
            <a:xfrm>
              <a:off x="478" y="3121"/>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487" name="Oval 183"/>
            <p:cNvSpPr>
              <a:spLocks noChangeAspect="1" noChangeArrowheads="1"/>
            </p:cNvSpPr>
            <p:nvPr/>
          </p:nvSpPr>
          <p:spPr bwMode="auto">
            <a:xfrm>
              <a:off x="470" y="2975"/>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47" name="Group 184"/>
          <p:cNvGrpSpPr>
            <a:grpSpLocks/>
          </p:cNvGrpSpPr>
          <p:nvPr/>
        </p:nvGrpSpPr>
        <p:grpSpPr bwMode="auto">
          <a:xfrm rot="6300890">
            <a:off x="5639594" y="2553494"/>
            <a:ext cx="157163" cy="212725"/>
            <a:chOff x="384" y="2976"/>
            <a:chExt cx="154" cy="202"/>
          </a:xfrm>
        </p:grpSpPr>
        <p:sp>
          <p:nvSpPr>
            <p:cNvPr id="155083" name="Oval 18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490" name="Oval 186"/>
            <p:cNvSpPr>
              <a:spLocks noChangeAspect="1" noChangeArrowheads="1"/>
            </p:cNvSpPr>
            <p:nvPr/>
          </p:nvSpPr>
          <p:spPr bwMode="auto">
            <a:xfrm>
              <a:off x="480" y="3123"/>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491" name="Oval 187"/>
            <p:cNvSpPr>
              <a:spLocks noChangeAspect="1" noChangeArrowheads="1"/>
            </p:cNvSpPr>
            <p:nvPr/>
          </p:nvSpPr>
          <p:spPr bwMode="auto">
            <a:xfrm>
              <a:off x="469" y="2976"/>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48" name="Group 188"/>
          <p:cNvGrpSpPr>
            <a:grpSpLocks/>
          </p:cNvGrpSpPr>
          <p:nvPr/>
        </p:nvGrpSpPr>
        <p:grpSpPr bwMode="auto">
          <a:xfrm rot="-4318140">
            <a:off x="7319963" y="3846512"/>
            <a:ext cx="158750" cy="212725"/>
            <a:chOff x="384" y="2976"/>
            <a:chExt cx="154" cy="202"/>
          </a:xfrm>
        </p:grpSpPr>
        <p:sp>
          <p:nvSpPr>
            <p:cNvPr id="155080" name="Oval 18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494" name="Oval 190"/>
            <p:cNvSpPr>
              <a:spLocks noChangeAspect="1" noChangeArrowheads="1"/>
            </p:cNvSpPr>
            <p:nvPr/>
          </p:nvSpPr>
          <p:spPr bwMode="auto">
            <a:xfrm>
              <a:off x="481" y="3120"/>
              <a:ext cx="60"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495" name="Oval 191"/>
            <p:cNvSpPr>
              <a:spLocks noChangeAspect="1" noChangeArrowheads="1"/>
            </p:cNvSpPr>
            <p:nvPr/>
          </p:nvSpPr>
          <p:spPr bwMode="auto">
            <a:xfrm>
              <a:off x="472" y="2975"/>
              <a:ext cx="60"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49" name="Group 192"/>
          <p:cNvGrpSpPr>
            <a:grpSpLocks/>
          </p:cNvGrpSpPr>
          <p:nvPr/>
        </p:nvGrpSpPr>
        <p:grpSpPr bwMode="auto">
          <a:xfrm rot="2387521">
            <a:off x="6243638" y="4560888"/>
            <a:ext cx="161925" cy="207962"/>
            <a:chOff x="384" y="2976"/>
            <a:chExt cx="154" cy="202"/>
          </a:xfrm>
        </p:grpSpPr>
        <p:sp>
          <p:nvSpPr>
            <p:cNvPr id="155077" name="Oval 19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498" name="Oval 194"/>
            <p:cNvSpPr>
              <a:spLocks noChangeAspect="1" noChangeArrowheads="1"/>
            </p:cNvSpPr>
            <p:nvPr/>
          </p:nvSpPr>
          <p:spPr bwMode="auto">
            <a:xfrm>
              <a:off x="480" y="3119"/>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499" name="Oval 195"/>
            <p:cNvSpPr>
              <a:spLocks noChangeAspect="1" noChangeArrowheads="1"/>
            </p:cNvSpPr>
            <p:nvPr/>
          </p:nvSpPr>
          <p:spPr bwMode="auto">
            <a:xfrm>
              <a:off x="468" y="2975"/>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50" name="Group 196"/>
          <p:cNvGrpSpPr>
            <a:grpSpLocks/>
          </p:cNvGrpSpPr>
          <p:nvPr/>
        </p:nvGrpSpPr>
        <p:grpSpPr bwMode="auto">
          <a:xfrm rot="7502915">
            <a:off x="6660356" y="4445794"/>
            <a:ext cx="157163" cy="212725"/>
            <a:chOff x="384" y="2976"/>
            <a:chExt cx="154" cy="202"/>
          </a:xfrm>
        </p:grpSpPr>
        <p:sp>
          <p:nvSpPr>
            <p:cNvPr id="155074" name="Oval 19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02" name="Oval 198"/>
            <p:cNvSpPr>
              <a:spLocks noChangeAspect="1" noChangeArrowheads="1"/>
            </p:cNvSpPr>
            <p:nvPr/>
          </p:nvSpPr>
          <p:spPr bwMode="auto">
            <a:xfrm>
              <a:off x="480" y="3126"/>
              <a:ext cx="58"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03" name="Oval 199"/>
            <p:cNvSpPr>
              <a:spLocks noChangeAspect="1" noChangeArrowheads="1"/>
            </p:cNvSpPr>
            <p:nvPr/>
          </p:nvSpPr>
          <p:spPr bwMode="auto">
            <a:xfrm>
              <a:off x="470" y="2976"/>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51" name="Group 200"/>
          <p:cNvGrpSpPr>
            <a:grpSpLocks/>
          </p:cNvGrpSpPr>
          <p:nvPr/>
        </p:nvGrpSpPr>
        <p:grpSpPr bwMode="auto">
          <a:xfrm rot="10567130">
            <a:off x="6910388" y="4694238"/>
            <a:ext cx="161925" cy="206375"/>
            <a:chOff x="384" y="2976"/>
            <a:chExt cx="154" cy="202"/>
          </a:xfrm>
        </p:grpSpPr>
        <p:sp>
          <p:nvSpPr>
            <p:cNvPr id="155071" name="Oval 20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06" name="Oval 202"/>
            <p:cNvSpPr>
              <a:spLocks noChangeAspect="1" noChangeArrowheads="1"/>
            </p:cNvSpPr>
            <p:nvPr/>
          </p:nvSpPr>
          <p:spPr bwMode="auto">
            <a:xfrm>
              <a:off x="483" y="3124"/>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07" name="Oval 203"/>
            <p:cNvSpPr>
              <a:spLocks noChangeAspect="1" noChangeArrowheads="1"/>
            </p:cNvSpPr>
            <p:nvPr/>
          </p:nvSpPr>
          <p:spPr bwMode="auto">
            <a:xfrm>
              <a:off x="470" y="2980"/>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92" name="Group 204"/>
          <p:cNvGrpSpPr>
            <a:grpSpLocks/>
          </p:cNvGrpSpPr>
          <p:nvPr/>
        </p:nvGrpSpPr>
        <p:grpSpPr bwMode="auto">
          <a:xfrm rot="-7558070">
            <a:off x="6709569" y="4987131"/>
            <a:ext cx="158750" cy="211138"/>
            <a:chOff x="384" y="2976"/>
            <a:chExt cx="154" cy="202"/>
          </a:xfrm>
        </p:grpSpPr>
        <p:sp>
          <p:nvSpPr>
            <p:cNvPr id="155068" name="Oval 20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10" name="Oval 206"/>
            <p:cNvSpPr>
              <a:spLocks noChangeAspect="1" noChangeArrowheads="1"/>
            </p:cNvSpPr>
            <p:nvPr/>
          </p:nvSpPr>
          <p:spPr bwMode="auto">
            <a:xfrm>
              <a:off x="481" y="3119"/>
              <a:ext cx="60"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11" name="Oval 207"/>
            <p:cNvSpPr>
              <a:spLocks noChangeAspect="1" noChangeArrowheads="1"/>
            </p:cNvSpPr>
            <p:nvPr/>
          </p:nvSpPr>
          <p:spPr bwMode="auto">
            <a:xfrm>
              <a:off x="472" y="2975"/>
              <a:ext cx="60"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53" name="Group 208"/>
          <p:cNvGrpSpPr>
            <a:grpSpLocks/>
          </p:cNvGrpSpPr>
          <p:nvPr/>
        </p:nvGrpSpPr>
        <p:grpSpPr bwMode="auto">
          <a:xfrm rot="-2391274">
            <a:off x="6254750" y="4940300"/>
            <a:ext cx="161925" cy="206375"/>
            <a:chOff x="384" y="2976"/>
            <a:chExt cx="154" cy="202"/>
          </a:xfrm>
        </p:grpSpPr>
        <p:sp>
          <p:nvSpPr>
            <p:cNvPr id="155065" name="Oval 20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14" name="Oval 210"/>
            <p:cNvSpPr>
              <a:spLocks noChangeAspect="1" noChangeArrowheads="1"/>
            </p:cNvSpPr>
            <p:nvPr/>
          </p:nvSpPr>
          <p:spPr bwMode="auto">
            <a:xfrm>
              <a:off x="482" y="3118"/>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15" name="Oval 211"/>
            <p:cNvSpPr>
              <a:spLocks noChangeAspect="1" noChangeArrowheads="1"/>
            </p:cNvSpPr>
            <p:nvPr/>
          </p:nvSpPr>
          <p:spPr bwMode="auto">
            <a:xfrm>
              <a:off x="471" y="2973"/>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54" name="Group 212"/>
          <p:cNvGrpSpPr>
            <a:grpSpLocks/>
          </p:cNvGrpSpPr>
          <p:nvPr/>
        </p:nvGrpSpPr>
        <p:grpSpPr bwMode="auto">
          <a:xfrm rot="332579">
            <a:off x="6905625" y="5680075"/>
            <a:ext cx="161925" cy="207963"/>
            <a:chOff x="384" y="2976"/>
            <a:chExt cx="154" cy="202"/>
          </a:xfrm>
        </p:grpSpPr>
        <p:sp>
          <p:nvSpPr>
            <p:cNvPr id="155062" name="Oval 21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18" name="Oval 214"/>
            <p:cNvSpPr>
              <a:spLocks noChangeAspect="1" noChangeArrowheads="1"/>
            </p:cNvSpPr>
            <p:nvPr/>
          </p:nvSpPr>
          <p:spPr bwMode="auto">
            <a:xfrm>
              <a:off x="480" y="3117"/>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19" name="Oval 215"/>
            <p:cNvSpPr>
              <a:spLocks noChangeAspect="1" noChangeArrowheads="1"/>
            </p:cNvSpPr>
            <p:nvPr/>
          </p:nvSpPr>
          <p:spPr bwMode="auto">
            <a:xfrm>
              <a:off x="468" y="2974"/>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55" name="Group 216"/>
          <p:cNvGrpSpPr>
            <a:grpSpLocks/>
          </p:cNvGrpSpPr>
          <p:nvPr/>
        </p:nvGrpSpPr>
        <p:grpSpPr bwMode="auto">
          <a:xfrm rot="5447973">
            <a:off x="7271544" y="5233194"/>
            <a:ext cx="157163" cy="212725"/>
            <a:chOff x="384" y="2976"/>
            <a:chExt cx="154" cy="202"/>
          </a:xfrm>
        </p:grpSpPr>
        <p:sp>
          <p:nvSpPr>
            <p:cNvPr id="155059" name="Oval 21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22" name="Oval 218"/>
            <p:cNvSpPr>
              <a:spLocks noChangeAspect="1" noChangeArrowheads="1"/>
            </p:cNvSpPr>
            <p:nvPr/>
          </p:nvSpPr>
          <p:spPr bwMode="auto">
            <a:xfrm>
              <a:off x="480" y="3123"/>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23" name="Oval 219"/>
            <p:cNvSpPr>
              <a:spLocks noChangeAspect="1" noChangeArrowheads="1"/>
            </p:cNvSpPr>
            <p:nvPr/>
          </p:nvSpPr>
          <p:spPr bwMode="auto">
            <a:xfrm>
              <a:off x="469" y="298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56" name="Group 220"/>
          <p:cNvGrpSpPr>
            <a:grpSpLocks/>
          </p:cNvGrpSpPr>
          <p:nvPr/>
        </p:nvGrpSpPr>
        <p:grpSpPr bwMode="auto">
          <a:xfrm rot="8512188">
            <a:off x="7354888" y="5567363"/>
            <a:ext cx="161925" cy="206375"/>
            <a:chOff x="384" y="2976"/>
            <a:chExt cx="154" cy="202"/>
          </a:xfrm>
        </p:grpSpPr>
        <p:sp>
          <p:nvSpPr>
            <p:cNvPr id="155056" name="Oval 22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26" name="Oval 222"/>
            <p:cNvSpPr>
              <a:spLocks noChangeAspect="1" noChangeArrowheads="1"/>
            </p:cNvSpPr>
            <p:nvPr/>
          </p:nvSpPr>
          <p:spPr bwMode="auto">
            <a:xfrm>
              <a:off x="482" y="3126"/>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27" name="Oval 223"/>
            <p:cNvSpPr>
              <a:spLocks noChangeAspect="1" noChangeArrowheads="1"/>
            </p:cNvSpPr>
            <p:nvPr/>
          </p:nvSpPr>
          <p:spPr bwMode="auto">
            <a:xfrm>
              <a:off x="470" y="2981"/>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57" name="Group 224"/>
          <p:cNvGrpSpPr>
            <a:grpSpLocks/>
          </p:cNvGrpSpPr>
          <p:nvPr/>
        </p:nvGrpSpPr>
        <p:grpSpPr bwMode="auto">
          <a:xfrm rot="-9613012">
            <a:off x="6443663" y="1693863"/>
            <a:ext cx="161925" cy="207962"/>
            <a:chOff x="384" y="2976"/>
            <a:chExt cx="154" cy="202"/>
          </a:xfrm>
        </p:grpSpPr>
        <p:sp>
          <p:nvSpPr>
            <p:cNvPr id="155053" name="Oval 22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30" name="Oval 226"/>
            <p:cNvSpPr>
              <a:spLocks noChangeAspect="1" noChangeArrowheads="1"/>
            </p:cNvSpPr>
            <p:nvPr/>
          </p:nvSpPr>
          <p:spPr bwMode="auto">
            <a:xfrm>
              <a:off x="481" y="3119"/>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31" name="Oval 227"/>
            <p:cNvSpPr>
              <a:spLocks noChangeAspect="1" noChangeArrowheads="1"/>
            </p:cNvSpPr>
            <p:nvPr/>
          </p:nvSpPr>
          <p:spPr bwMode="auto">
            <a:xfrm>
              <a:off x="474" y="2974"/>
              <a:ext cx="56"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58" name="Group 228"/>
          <p:cNvGrpSpPr>
            <a:grpSpLocks/>
          </p:cNvGrpSpPr>
          <p:nvPr/>
        </p:nvGrpSpPr>
        <p:grpSpPr bwMode="auto">
          <a:xfrm rot="-4446216">
            <a:off x="7134226" y="5727700"/>
            <a:ext cx="158750" cy="212725"/>
            <a:chOff x="384" y="2976"/>
            <a:chExt cx="154" cy="202"/>
          </a:xfrm>
        </p:grpSpPr>
        <p:sp>
          <p:nvSpPr>
            <p:cNvPr id="155050" name="Oval 22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34" name="Oval 230"/>
            <p:cNvSpPr>
              <a:spLocks noChangeAspect="1" noChangeArrowheads="1"/>
            </p:cNvSpPr>
            <p:nvPr/>
          </p:nvSpPr>
          <p:spPr bwMode="auto">
            <a:xfrm>
              <a:off x="481" y="3119"/>
              <a:ext cx="60"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35" name="Oval 231"/>
            <p:cNvSpPr>
              <a:spLocks noChangeAspect="1" noChangeArrowheads="1"/>
            </p:cNvSpPr>
            <p:nvPr/>
          </p:nvSpPr>
          <p:spPr bwMode="auto">
            <a:xfrm>
              <a:off x="472" y="2973"/>
              <a:ext cx="60"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59" name="Group 232"/>
          <p:cNvGrpSpPr>
            <a:grpSpLocks/>
          </p:cNvGrpSpPr>
          <p:nvPr/>
        </p:nvGrpSpPr>
        <p:grpSpPr bwMode="auto">
          <a:xfrm rot="-3169763">
            <a:off x="6959600" y="5081588"/>
            <a:ext cx="157163" cy="211137"/>
            <a:chOff x="384" y="2976"/>
            <a:chExt cx="154" cy="202"/>
          </a:xfrm>
        </p:grpSpPr>
        <p:sp>
          <p:nvSpPr>
            <p:cNvPr id="155047" name="Oval 23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38" name="Oval 234"/>
            <p:cNvSpPr>
              <a:spLocks noChangeAspect="1" noChangeArrowheads="1"/>
            </p:cNvSpPr>
            <p:nvPr/>
          </p:nvSpPr>
          <p:spPr bwMode="auto">
            <a:xfrm>
              <a:off x="482" y="3117"/>
              <a:ext cx="58"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39" name="Oval 235"/>
            <p:cNvSpPr>
              <a:spLocks noChangeAspect="1" noChangeArrowheads="1"/>
            </p:cNvSpPr>
            <p:nvPr/>
          </p:nvSpPr>
          <p:spPr bwMode="auto">
            <a:xfrm>
              <a:off x="469" y="2974"/>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60" name="Group 236"/>
          <p:cNvGrpSpPr>
            <a:grpSpLocks/>
          </p:cNvGrpSpPr>
          <p:nvPr/>
        </p:nvGrpSpPr>
        <p:grpSpPr bwMode="auto">
          <a:xfrm rot="756448">
            <a:off x="7315200" y="4230688"/>
            <a:ext cx="160338" cy="207962"/>
            <a:chOff x="384" y="2976"/>
            <a:chExt cx="154" cy="202"/>
          </a:xfrm>
        </p:grpSpPr>
        <p:sp>
          <p:nvSpPr>
            <p:cNvPr id="155044" name="Oval 23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42" name="Oval 238"/>
            <p:cNvSpPr>
              <a:spLocks noChangeAspect="1" noChangeArrowheads="1"/>
            </p:cNvSpPr>
            <p:nvPr/>
          </p:nvSpPr>
          <p:spPr bwMode="auto">
            <a:xfrm>
              <a:off x="479" y="3117"/>
              <a:ext cx="58"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43" name="Oval 239"/>
            <p:cNvSpPr>
              <a:spLocks noChangeAspect="1" noChangeArrowheads="1"/>
            </p:cNvSpPr>
            <p:nvPr/>
          </p:nvSpPr>
          <p:spPr bwMode="auto">
            <a:xfrm>
              <a:off x="467" y="2974"/>
              <a:ext cx="58"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905" name="Group 240"/>
          <p:cNvGrpSpPr>
            <a:grpSpLocks/>
          </p:cNvGrpSpPr>
          <p:nvPr/>
        </p:nvGrpSpPr>
        <p:grpSpPr bwMode="auto">
          <a:xfrm rot="-7881381">
            <a:off x="6940551" y="4283075"/>
            <a:ext cx="158750" cy="212725"/>
            <a:chOff x="384" y="2976"/>
            <a:chExt cx="154" cy="202"/>
          </a:xfrm>
        </p:grpSpPr>
        <p:sp>
          <p:nvSpPr>
            <p:cNvPr id="155041" name="Oval 24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46" name="Oval 242"/>
            <p:cNvSpPr>
              <a:spLocks noChangeAspect="1" noChangeArrowheads="1"/>
            </p:cNvSpPr>
            <p:nvPr/>
          </p:nvSpPr>
          <p:spPr bwMode="auto">
            <a:xfrm>
              <a:off x="483" y="3121"/>
              <a:ext cx="60"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47" name="Oval 243"/>
            <p:cNvSpPr>
              <a:spLocks noChangeAspect="1" noChangeArrowheads="1"/>
            </p:cNvSpPr>
            <p:nvPr/>
          </p:nvSpPr>
          <p:spPr bwMode="auto">
            <a:xfrm>
              <a:off x="473" y="2975"/>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62" name="Group 244"/>
          <p:cNvGrpSpPr>
            <a:grpSpLocks/>
          </p:cNvGrpSpPr>
          <p:nvPr/>
        </p:nvGrpSpPr>
        <p:grpSpPr bwMode="auto">
          <a:xfrm rot="6998777">
            <a:off x="6534944" y="4739481"/>
            <a:ext cx="158750" cy="211138"/>
            <a:chOff x="384" y="2976"/>
            <a:chExt cx="154" cy="202"/>
          </a:xfrm>
        </p:grpSpPr>
        <p:sp>
          <p:nvSpPr>
            <p:cNvPr id="155038" name="Oval 24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50" name="Oval 246"/>
            <p:cNvSpPr>
              <a:spLocks noChangeAspect="1" noChangeArrowheads="1"/>
            </p:cNvSpPr>
            <p:nvPr/>
          </p:nvSpPr>
          <p:spPr bwMode="auto">
            <a:xfrm>
              <a:off x="478" y="3118"/>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51" name="Oval 247"/>
            <p:cNvSpPr>
              <a:spLocks noChangeAspect="1" noChangeArrowheads="1"/>
            </p:cNvSpPr>
            <p:nvPr/>
          </p:nvSpPr>
          <p:spPr bwMode="auto">
            <a:xfrm>
              <a:off x="468" y="2976"/>
              <a:ext cx="60"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63" name="Group 248"/>
          <p:cNvGrpSpPr>
            <a:grpSpLocks/>
          </p:cNvGrpSpPr>
          <p:nvPr/>
        </p:nvGrpSpPr>
        <p:grpSpPr bwMode="auto">
          <a:xfrm rot="-4043799">
            <a:off x="5750720" y="4294981"/>
            <a:ext cx="157162" cy="212725"/>
            <a:chOff x="384" y="2976"/>
            <a:chExt cx="154" cy="202"/>
          </a:xfrm>
        </p:grpSpPr>
        <p:sp>
          <p:nvSpPr>
            <p:cNvPr id="155035" name="Oval 24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54" name="Oval 250"/>
            <p:cNvSpPr>
              <a:spLocks noChangeAspect="1" noChangeArrowheads="1"/>
            </p:cNvSpPr>
            <p:nvPr/>
          </p:nvSpPr>
          <p:spPr bwMode="auto">
            <a:xfrm>
              <a:off x="480" y="312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55" name="Oval 251"/>
            <p:cNvSpPr>
              <a:spLocks noChangeAspect="1" noChangeArrowheads="1"/>
            </p:cNvSpPr>
            <p:nvPr/>
          </p:nvSpPr>
          <p:spPr bwMode="auto">
            <a:xfrm>
              <a:off x="467" y="2973"/>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64" name="Group 252"/>
          <p:cNvGrpSpPr>
            <a:grpSpLocks/>
          </p:cNvGrpSpPr>
          <p:nvPr/>
        </p:nvGrpSpPr>
        <p:grpSpPr bwMode="auto">
          <a:xfrm rot="-117588">
            <a:off x="5891213" y="4511675"/>
            <a:ext cx="161925" cy="207963"/>
            <a:chOff x="384" y="2976"/>
            <a:chExt cx="154" cy="202"/>
          </a:xfrm>
        </p:grpSpPr>
        <p:sp>
          <p:nvSpPr>
            <p:cNvPr id="155032" name="Oval 25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58" name="Oval 254"/>
            <p:cNvSpPr>
              <a:spLocks noChangeAspect="1" noChangeArrowheads="1"/>
            </p:cNvSpPr>
            <p:nvPr/>
          </p:nvSpPr>
          <p:spPr bwMode="auto">
            <a:xfrm>
              <a:off x="480" y="3116"/>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59" name="Oval 255"/>
            <p:cNvSpPr>
              <a:spLocks noChangeAspect="1" noChangeArrowheads="1"/>
            </p:cNvSpPr>
            <p:nvPr/>
          </p:nvSpPr>
          <p:spPr bwMode="auto">
            <a:xfrm>
              <a:off x="468" y="2976"/>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65" name="Group 256"/>
          <p:cNvGrpSpPr>
            <a:grpSpLocks/>
          </p:cNvGrpSpPr>
          <p:nvPr/>
        </p:nvGrpSpPr>
        <p:grpSpPr bwMode="auto">
          <a:xfrm rot="-8755417">
            <a:off x="5438775" y="4552950"/>
            <a:ext cx="161925" cy="206375"/>
            <a:chOff x="384" y="2976"/>
            <a:chExt cx="154" cy="202"/>
          </a:xfrm>
        </p:grpSpPr>
        <p:sp>
          <p:nvSpPr>
            <p:cNvPr id="155029" name="Oval 25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62" name="Oval 258"/>
            <p:cNvSpPr>
              <a:spLocks noChangeAspect="1" noChangeArrowheads="1"/>
            </p:cNvSpPr>
            <p:nvPr/>
          </p:nvSpPr>
          <p:spPr bwMode="auto">
            <a:xfrm>
              <a:off x="483" y="3123"/>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63" name="Oval 259"/>
            <p:cNvSpPr>
              <a:spLocks noChangeAspect="1" noChangeArrowheads="1"/>
            </p:cNvSpPr>
            <p:nvPr/>
          </p:nvSpPr>
          <p:spPr bwMode="auto">
            <a:xfrm>
              <a:off x="474" y="2977"/>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66" name="Group 260"/>
          <p:cNvGrpSpPr>
            <a:grpSpLocks/>
          </p:cNvGrpSpPr>
          <p:nvPr/>
        </p:nvGrpSpPr>
        <p:grpSpPr bwMode="auto">
          <a:xfrm rot="6124742">
            <a:off x="5626895" y="4739481"/>
            <a:ext cx="157162" cy="212725"/>
            <a:chOff x="384" y="2976"/>
            <a:chExt cx="154" cy="202"/>
          </a:xfrm>
        </p:grpSpPr>
        <p:sp>
          <p:nvSpPr>
            <p:cNvPr id="155026" name="Oval 26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66" name="Oval 262"/>
            <p:cNvSpPr>
              <a:spLocks noChangeAspect="1" noChangeArrowheads="1"/>
            </p:cNvSpPr>
            <p:nvPr/>
          </p:nvSpPr>
          <p:spPr bwMode="auto">
            <a:xfrm>
              <a:off x="481" y="3123"/>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67" name="Oval 263"/>
            <p:cNvSpPr>
              <a:spLocks noChangeAspect="1" noChangeArrowheads="1"/>
            </p:cNvSpPr>
            <p:nvPr/>
          </p:nvSpPr>
          <p:spPr bwMode="auto">
            <a:xfrm>
              <a:off x="470" y="298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67" name="Group 264"/>
          <p:cNvGrpSpPr>
            <a:grpSpLocks/>
          </p:cNvGrpSpPr>
          <p:nvPr/>
        </p:nvGrpSpPr>
        <p:grpSpPr bwMode="auto">
          <a:xfrm rot="1238100">
            <a:off x="6557963" y="5689600"/>
            <a:ext cx="160337" cy="206375"/>
            <a:chOff x="384" y="2976"/>
            <a:chExt cx="154" cy="202"/>
          </a:xfrm>
        </p:grpSpPr>
        <p:sp>
          <p:nvSpPr>
            <p:cNvPr id="155023" name="Oval 26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70" name="Oval 266"/>
            <p:cNvSpPr>
              <a:spLocks noChangeAspect="1" noChangeArrowheads="1"/>
            </p:cNvSpPr>
            <p:nvPr/>
          </p:nvSpPr>
          <p:spPr bwMode="auto">
            <a:xfrm>
              <a:off x="477" y="3118"/>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71" name="Oval 267"/>
            <p:cNvSpPr>
              <a:spLocks noChangeAspect="1" noChangeArrowheads="1"/>
            </p:cNvSpPr>
            <p:nvPr/>
          </p:nvSpPr>
          <p:spPr bwMode="auto">
            <a:xfrm>
              <a:off x="466" y="2976"/>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68" name="Group 268"/>
          <p:cNvGrpSpPr>
            <a:grpSpLocks/>
          </p:cNvGrpSpPr>
          <p:nvPr/>
        </p:nvGrpSpPr>
        <p:grpSpPr bwMode="auto">
          <a:xfrm rot="5164311">
            <a:off x="6154738" y="5816600"/>
            <a:ext cx="157162" cy="211138"/>
            <a:chOff x="384" y="2976"/>
            <a:chExt cx="154" cy="202"/>
          </a:xfrm>
        </p:grpSpPr>
        <p:sp>
          <p:nvSpPr>
            <p:cNvPr id="155020" name="Oval 26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74" name="Oval 270"/>
            <p:cNvSpPr>
              <a:spLocks noChangeAspect="1" noChangeArrowheads="1"/>
            </p:cNvSpPr>
            <p:nvPr/>
          </p:nvSpPr>
          <p:spPr bwMode="auto">
            <a:xfrm>
              <a:off x="480" y="3118"/>
              <a:ext cx="58"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75" name="Oval 271"/>
            <p:cNvSpPr>
              <a:spLocks noChangeAspect="1" noChangeArrowheads="1"/>
            </p:cNvSpPr>
            <p:nvPr/>
          </p:nvSpPr>
          <p:spPr bwMode="auto">
            <a:xfrm>
              <a:off x="468" y="2975"/>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69" name="Group 272"/>
          <p:cNvGrpSpPr>
            <a:grpSpLocks/>
          </p:cNvGrpSpPr>
          <p:nvPr/>
        </p:nvGrpSpPr>
        <p:grpSpPr bwMode="auto">
          <a:xfrm rot="-3473518">
            <a:off x="6185694" y="5372894"/>
            <a:ext cx="157163" cy="212725"/>
            <a:chOff x="384" y="2976"/>
            <a:chExt cx="154" cy="202"/>
          </a:xfrm>
        </p:grpSpPr>
        <p:sp>
          <p:nvSpPr>
            <p:cNvPr id="155017" name="Oval 27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78" name="Oval 274"/>
            <p:cNvSpPr>
              <a:spLocks noChangeAspect="1" noChangeArrowheads="1"/>
            </p:cNvSpPr>
            <p:nvPr/>
          </p:nvSpPr>
          <p:spPr bwMode="auto">
            <a:xfrm>
              <a:off x="479" y="3121"/>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79" name="Oval 275"/>
            <p:cNvSpPr>
              <a:spLocks noChangeAspect="1" noChangeArrowheads="1"/>
            </p:cNvSpPr>
            <p:nvPr/>
          </p:nvSpPr>
          <p:spPr bwMode="auto">
            <a:xfrm>
              <a:off x="466" y="2976"/>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70" name="Group 276"/>
          <p:cNvGrpSpPr>
            <a:grpSpLocks/>
          </p:cNvGrpSpPr>
          <p:nvPr/>
        </p:nvGrpSpPr>
        <p:grpSpPr bwMode="auto">
          <a:xfrm rot="-10193360">
            <a:off x="5907088" y="5567363"/>
            <a:ext cx="161925" cy="206375"/>
            <a:chOff x="384" y="2976"/>
            <a:chExt cx="154" cy="202"/>
          </a:xfrm>
        </p:grpSpPr>
        <p:sp>
          <p:nvSpPr>
            <p:cNvPr id="155014" name="Oval 27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82" name="Oval 278"/>
            <p:cNvSpPr>
              <a:spLocks noChangeAspect="1" noChangeArrowheads="1"/>
            </p:cNvSpPr>
            <p:nvPr/>
          </p:nvSpPr>
          <p:spPr bwMode="auto">
            <a:xfrm>
              <a:off x="484" y="3125"/>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83" name="Oval 279"/>
            <p:cNvSpPr>
              <a:spLocks noChangeAspect="1" noChangeArrowheads="1"/>
            </p:cNvSpPr>
            <p:nvPr/>
          </p:nvSpPr>
          <p:spPr bwMode="auto">
            <a:xfrm>
              <a:off x="474" y="2981"/>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71" name="Group 280"/>
          <p:cNvGrpSpPr>
            <a:grpSpLocks/>
          </p:cNvGrpSpPr>
          <p:nvPr/>
        </p:nvGrpSpPr>
        <p:grpSpPr bwMode="auto">
          <a:xfrm rot="2387521">
            <a:off x="6208713" y="3463925"/>
            <a:ext cx="161925" cy="206375"/>
            <a:chOff x="384" y="2976"/>
            <a:chExt cx="154" cy="202"/>
          </a:xfrm>
        </p:grpSpPr>
        <p:sp>
          <p:nvSpPr>
            <p:cNvPr id="155011" name="Oval 28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86" name="Oval 282"/>
            <p:cNvSpPr>
              <a:spLocks noChangeAspect="1" noChangeArrowheads="1"/>
            </p:cNvSpPr>
            <p:nvPr/>
          </p:nvSpPr>
          <p:spPr bwMode="auto">
            <a:xfrm>
              <a:off x="478" y="3121"/>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87" name="Oval 283"/>
            <p:cNvSpPr>
              <a:spLocks noChangeAspect="1" noChangeArrowheads="1"/>
            </p:cNvSpPr>
            <p:nvPr/>
          </p:nvSpPr>
          <p:spPr bwMode="auto">
            <a:xfrm>
              <a:off x="467" y="2978"/>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72" name="Group 284"/>
          <p:cNvGrpSpPr>
            <a:grpSpLocks/>
          </p:cNvGrpSpPr>
          <p:nvPr/>
        </p:nvGrpSpPr>
        <p:grpSpPr bwMode="auto">
          <a:xfrm rot="7502915">
            <a:off x="6728619" y="2863056"/>
            <a:ext cx="158750" cy="211138"/>
            <a:chOff x="384" y="2976"/>
            <a:chExt cx="154" cy="202"/>
          </a:xfrm>
        </p:grpSpPr>
        <p:sp>
          <p:nvSpPr>
            <p:cNvPr id="155008" name="Oval 28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90" name="Oval 286"/>
            <p:cNvSpPr>
              <a:spLocks noChangeAspect="1" noChangeArrowheads="1"/>
            </p:cNvSpPr>
            <p:nvPr/>
          </p:nvSpPr>
          <p:spPr bwMode="auto">
            <a:xfrm>
              <a:off x="479" y="3120"/>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91" name="Oval 287"/>
            <p:cNvSpPr>
              <a:spLocks noChangeAspect="1" noChangeArrowheads="1"/>
            </p:cNvSpPr>
            <p:nvPr/>
          </p:nvSpPr>
          <p:spPr bwMode="auto">
            <a:xfrm>
              <a:off x="469" y="2976"/>
              <a:ext cx="60"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73" name="Group 288"/>
          <p:cNvGrpSpPr>
            <a:grpSpLocks/>
          </p:cNvGrpSpPr>
          <p:nvPr/>
        </p:nvGrpSpPr>
        <p:grpSpPr bwMode="auto">
          <a:xfrm rot="10567130">
            <a:off x="5934075" y="2143125"/>
            <a:ext cx="161925" cy="206375"/>
            <a:chOff x="384" y="2976"/>
            <a:chExt cx="154" cy="202"/>
          </a:xfrm>
        </p:grpSpPr>
        <p:sp>
          <p:nvSpPr>
            <p:cNvPr id="155005" name="Oval 28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94" name="Oval 290"/>
            <p:cNvSpPr>
              <a:spLocks noChangeAspect="1" noChangeArrowheads="1"/>
            </p:cNvSpPr>
            <p:nvPr/>
          </p:nvSpPr>
          <p:spPr bwMode="auto">
            <a:xfrm>
              <a:off x="483" y="3124"/>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95" name="Oval 291"/>
            <p:cNvSpPr>
              <a:spLocks noChangeAspect="1" noChangeArrowheads="1"/>
            </p:cNvSpPr>
            <p:nvPr/>
          </p:nvSpPr>
          <p:spPr bwMode="auto">
            <a:xfrm>
              <a:off x="470" y="2980"/>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74" name="Group 292"/>
          <p:cNvGrpSpPr>
            <a:grpSpLocks/>
          </p:cNvGrpSpPr>
          <p:nvPr/>
        </p:nvGrpSpPr>
        <p:grpSpPr bwMode="auto">
          <a:xfrm rot="-7558070">
            <a:off x="5779295" y="3250406"/>
            <a:ext cx="157162" cy="212725"/>
            <a:chOff x="384" y="2976"/>
            <a:chExt cx="154" cy="202"/>
          </a:xfrm>
        </p:grpSpPr>
        <p:sp>
          <p:nvSpPr>
            <p:cNvPr id="155002" name="Oval 29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98" name="Oval 294"/>
            <p:cNvSpPr>
              <a:spLocks noChangeAspect="1" noChangeArrowheads="1"/>
            </p:cNvSpPr>
            <p:nvPr/>
          </p:nvSpPr>
          <p:spPr bwMode="auto">
            <a:xfrm>
              <a:off x="483" y="3121"/>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99" name="Oval 295"/>
            <p:cNvSpPr>
              <a:spLocks noChangeAspect="1" noChangeArrowheads="1"/>
            </p:cNvSpPr>
            <p:nvPr/>
          </p:nvSpPr>
          <p:spPr bwMode="auto">
            <a:xfrm>
              <a:off x="469" y="2976"/>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926" name="Group 296"/>
          <p:cNvGrpSpPr>
            <a:grpSpLocks/>
          </p:cNvGrpSpPr>
          <p:nvPr/>
        </p:nvGrpSpPr>
        <p:grpSpPr bwMode="auto">
          <a:xfrm rot="-2391274">
            <a:off x="5922963" y="3852863"/>
            <a:ext cx="161925" cy="206375"/>
            <a:chOff x="384" y="2976"/>
            <a:chExt cx="154" cy="202"/>
          </a:xfrm>
        </p:grpSpPr>
        <p:sp>
          <p:nvSpPr>
            <p:cNvPr id="154999" name="Oval 29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02" name="Oval 298"/>
            <p:cNvSpPr>
              <a:spLocks noChangeAspect="1" noChangeArrowheads="1"/>
            </p:cNvSpPr>
            <p:nvPr/>
          </p:nvSpPr>
          <p:spPr bwMode="auto">
            <a:xfrm>
              <a:off x="482" y="3118"/>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03" name="Oval 299"/>
            <p:cNvSpPr>
              <a:spLocks noChangeAspect="1" noChangeArrowheads="1"/>
            </p:cNvSpPr>
            <p:nvPr/>
          </p:nvSpPr>
          <p:spPr bwMode="auto">
            <a:xfrm>
              <a:off x="471" y="2973"/>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76" name="Group 300"/>
          <p:cNvGrpSpPr>
            <a:grpSpLocks/>
          </p:cNvGrpSpPr>
          <p:nvPr/>
        </p:nvGrpSpPr>
        <p:grpSpPr bwMode="auto">
          <a:xfrm rot="-443720">
            <a:off x="6394450" y="2770188"/>
            <a:ext cx="161925" cy="206375"/>
            <a:chOff x="384" y="2976"/>
            <a:chExt cx="154" cy="202"/>
          </a:xfrm>
        </p:grpSpPr>
        <p:sp>
          <p:nvSpPr>
            <p:cNvPr id="154996" name="Oval 30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06" name="Oval 302"/>
            <p:cNvSpPr>
              <a:spLocks noChangeAspect="1" noChangeArrowheads="1"/>
            </p:cNvSpPr>
            <p:nvPr/>
          </p:nvSpPr>
          <p:spPr bwMode="auto">
            <a:xfrm>
              <a:off x="480" y="3120"/>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07" name="Oval 303"/>
            <p:cNvSpPr>
              <a:spLocks noChangeAspect="1" noChangeArrowheads="1"/>
            </p:cNvSpPr>
            <p:nvPr/>
          </p:nvSpPr>
          <p:spPr bwMode="auto">
            <a:xfrm>
              <a:off x="467" y="2975"/>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77" name="Group 304"/>
          <p:cNvGrpSpPr>
            <a:grpSpLocks/>
          </p:cNvGrpSpPr>
          <p:nvPr/>
        </p:nvGrpSpPr>
        <p:grpSpPr bwMode="auto">
          <a:xfrm rot="3482491">
            <a:off x="7347744" y="4918869"/>
            <a:ext cx="157163" cy="212725"/>
            <a:chOff x="384" y="2976"/>
            <a:chExt cx="154" cy="202"/>
          </a:xfrm>
        </p:grpSpPr>
        <p:sp>
          <p:nvSpPr>
            <p:cNvPr id="154993" name="Oval 30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10" name="Oval 306"/>
            <p:cNvSpPr>
              <a:spLocks noChangeAspect="1" noChangeArrowheads="1"/>
            </p:cNvSpPr>
            <p:nvPr/>
          </p:nvSpPr>
          <p:spPr bwMode="auto">
            <a:xfrm>
              <a:off x="478" y="3120"/>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11" name="Oval 307"/>
            <p:cNvSpPr>
              <a:spLocks noChangeAspect="1" noChangeArrowheads="1"/>
            </p:cNvSpPr>
            <p:nvPr/>
          </p:nvSpPr>
          <p:spPr bwMode="auto">
            <a:xfrm>
              <a:off x="467" y="2977"/>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78" name="Group 308"/>
          <p:cNvGrpSpPr>
            <a:grpSpLocks/>
          </p:cNvGrpSpPr>
          <p:nvPr/>
        </p:nvGrpSpPr>
        <p:grpSpPr bwMode="auto">
          <a:xfrm rot="-5155338">
            <a:off x="7327106" y="4490244"/>
            <a:ext cx="157163" cy="212725"/>
            <a:chOff x="384" y="2976"/>
            <a:chExt cx="154" cy="202"/>
          </a:xfrm>
        </p:grpSpPr>
        <p:sp>
          <p:nvSpPr>
            <p:cNvPr id="154990" name="Oval 30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14" name="Oval 310"/>
            <p:cNvSpPr>
              <a:spLocks noChangeAspect="1" noChangeArrowheads="1"/>
            </p:cNvSpPr>
            <p:nvPr/>
          </p:nvSpPr>
          <p:spPr bwMode="auto">
            <a:xfrm>
              <a:off x="480" y="3121"/>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15" name="Oval 311"/>
            <p:cNvSpPr>
              <a:spLocks noChangeAspect="1" noChangeArrowheads="1"/>
            </p:cNvSpPr>
            <p:nvPr/>
          </p:nvSpPr>
          <p:spPr bwMode="auto">
            <a:xfrm>
              <a:off x="469" y="2973"/>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79" name="Group 312"/>
          <p:cNvGrpSpPr>
            <a:grpSpLocks/>
          </p:cNvGrpSpPr>
          <p:nvPr/>
        </p:nvGrpSpPr>
        <p:grpSpPr bwMode="auto">
          <a:xfrm rot="9724820">
            <a:off x="7173913" y="4787900"/>
            <a:ext cx="161925" cy="207963"/>
            <a:chOff x="384" y="2976"/>
            <a:chExt cx="154" cy="202"/>
          </a:xfrm>
        </p:grpSpPr>
        <p:sp>
          <p:nvSpPr>
            <p:cNvPr id="154987" name="Oval 31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18" name="Oval 314"/>
            <p:cNvSpPr>
              <a:spLocks noChangeAspect="1" noChangeArrowheads="1"/>
            </p:cNvSpPr>
            <p:nvPr/>
          </p:nvSpPr>
          <p:spPr bwMode="auto">
            <a:xfrm>
              <a:off x="482" y="3117"/>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19" name="Oval 315"/>
            <p:cNvSpPr>
              <a:spLocks noChangeAspect="1" noChangeArrowheads="1"/>
            </p:cNvSpPr>
            <p:nvPr/>
          </p:nvSpPr>
          <p:spPr bwMode="auto">
            <a:xfrm>
              <a:off x="474" y="2976"/>
              <a:ext cx="56"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80" name="Group 317"/>
          <p:cNvGrpSpPr>
            <a:grpSpLocks/>
          </p:cNvGrpSpPr>
          <p:nvPr/>
        </p:nvGrpSpPr>
        <p:grpSpPr bwMode="auto">
          <a:xfrm rot="8548220">
            <a:off x="6862763" y="5930900"/>
            <a:ext cx="161925" cy="206375"/>
            <a:chOff x="384" y="2976"/>
            <a:chExt cx="154" cy="202"/>
          </a:xfrm>
        </p:grpSpPr>
        <p:sp>
          <p:nvSpPr>
            <p:cNvPr id="154984" name="Oval 318"/>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23" name="Oval 319"/>
            <p:cNvSpPr>
              <a:spLocks noChangeAspect="1" noChangeArrowheads="1"/>
            </p:cNvSpPr>
            <p:nvPr/>
          </p:nvSpPr>
          <p:spPr bwMode="auto">
            <a:xfrm>
              <a:off x="481" y="3125"/>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24" name="Oval 320"/>
            <p:cNvSpPr>
              <a:spLocks noChangeAspect="1" noChangeArrowheads="1"/>
            </p:cNvSpPr>
            <p:nvPr/>
          </p:nvSpPr>
          <p:spPr bwMode="auto">
            <a:xfrm>
              <a:off x="468" y="2980"/>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81" name="Group 321"/>
          <p:cNvGrpSpPr>
            <a:grpSpLocks/>
          </p:cNvGrpSpPr>
          <p:nvPr/>
        </p:nvGrpSpPr>
        <p:grpSpPr bwMode="auto">
          <a:xfrm rot="-9125568">
            <a:off x="7343775" y="5891213"/>
            <a:ext cx="161925" cy="207962"/>
            <a:chOff x="384" y="2976"/>
            <a:chExt cx="154" cy="202"/>
          </a:xfrm>
        </p:grpSpPr>
        <p:sp>
          <p:nvSpPr>
            <p:cNvPr id="154981" name="Oval 322"/>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27" name="Oval 323"/>
            <p:cNvSpPr>
              <a:spLocks noChangeAspect="1" noChangeArrowheads="1"/>
            </p:cNvSpPr>
            <p:nvPr/>
          </p:nvSpPr>
          <p:spPr bwMode="auto">
            <a:xfrm>
              <a:off x="481" y="3116"/>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28" name="Oval 324"/>
            <p:cNvSpPr>
              <a:spLocks noChangeAspect="1" noChangeArrowheads="1"/>
            </p:cNvSpPr>
            <p:nvPr/>
          </p:nvSpPr>
          <p:spPr bwMode="auto">
            <a:xfrm>
              <a:off x="472" y="2975"/>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82" name="Group 325"/>
          <p:cNvGrpSpPr>
            <a:grpSpLocks/>
          </p:cNvGrpSpPr>
          <p:nvPr/>
        </p:nvGrpSpPr>
        <p:grpSpPr bwMode="auto">
          <a:xfrm rot="3836602">
            <a:off x="6095206" y="5217319"/>
            <a:ext cx="157163" cy="212725"/>
            <a:chOff x="384" y="2976"/>
            <a:chExt cx="154" cy="202"/>
          </a:xfrm>
        </p:grpSpPr>
        <p:sp>
          <p:nvSpPr>
            <p:cNvPr id="154978" name="Oval 326"/>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31" name="Oval 327"/>
            <p:cNvSpPr>
              <a:spLocks noChangeAspect="1" noChangeArrowheads="1"/>
            </p:cNvSpPr>
            <p:nvPr/>
          </p:nvSpPr>
          <p:spPr bwMode="auto">
            <a:xfrm>
              <a:off x="479" y="3121"/>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32" name="Oval 328"/>
            <p:cNvSpPr>
              <a:spLocks noChangeAspect="1" noChangeArrowheads="1"/>
            </p:cNvSpPr>
            <p:nvPr/>
          </p:nvSpPr>
          <p:spPr bwMode="auto">
            <a:xfrm>
              <a:off x="467" y="298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83" name="Group 329"/>
          <p:cNvGrpSpPr>
            <a:grpSpLocks/>
          </p:cNvGrpSpPr>
          <p:nvPr/>
        </p:nvGrpSpPr>
        <p:grpSpPr bwMode="auto">
          <a:xfrm rot="-2883239">
            <a:off x="6379369" y="5539581"/>
            <a:ext cx="161925" cy="207963"/>
            <a:chOff x="384" y="2976"/>
            <a:chExt cx="154" cy="202"/>
          </a:xfrm>
        </p:grpSpPr>
        <p:sp>
          <p:nvSpPr>
            <p:cNvPr id="154975" name="Oval 330"/>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35" name="Oval 331"/>
            <p:cNvSpPr>
              <a:spLocks noChangeAspect="1" noChangeArrowheads="1"/>
            </p:cNvSpPr>
            <p:nvPr/>
          </p:nvSpPr>
          <p:spPr bwMode="auto">
            <a:xfrm>
              <a:off x="483" y="3117"/>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36" name="Oval 332"/>
            <p:cNvSpPr>
              <a:spLocks noChangeAspect="1" noChangeArrowheads="1"/>
            </p:cNvSpPr>
            <p:nvPr/>
          </p:nvSpPr>
          <p:spPr bwMode="auto">
            <a:xfrm>
              <a:off x="473" y="2972"/>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84" name="Group 333"/>
          <p:cNvGrpSpPr>
            <a:grpSpLocks/>
          </p:cNvGrpSpPr>
          <p:nvPr/>
        </p:nvGrpSpPr>
        <p:grpSpPr bwMode="auto">
          <a:xfrm rot="-7149985">
            <a:off x="5972969" y="3353594"/>
            <a:ext cx="157163" cy="212725"/>
            <a:chOff x="384" y="2976"/>
            <a:chExt cx="154" cy="202"/>
          </a:xfrm>
        </p:grpSpPr>
        <p:sp>
          <p:nvSpPr>
            <p:cNvPr id="154972" name="Oval 334"/>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39" name="Oval 335"/>
            <p:cNvSpPr>
              <a:spLocks noChangeAspect="1" noChangeArrowheads="1"/>
            </p:cNvSpPr>
            <p:nvPr/>
          </p:nvSpPr>
          <p:spPr bwMode="auto">
            <a:xfrm>
              <a:off x="484" y="3121"/>
              <a:ext cx="58"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40" name="Oval 336"/>
            <p:cNvSpPr>
              <a:spLocks noChangeAspect="1" noChangeArrowheads="1"/>
            </p:cNvSpPr>
            <p:nvPr/>
          </p:nvSpPr>
          <p:spPr bwMode="auto">
            <a:xfrm>
              <a:off x="470" y="2974"/>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85" name="Group 337"/>
          <p:cNvGrpSpPr>
            <a:grpSpLocks/>
          </p:cNvGrpSpPr>
          <p:nvPr/>
        </p:nvGrpSpPr>
        <p:grpSpPr bwMode="auto">
          <a:xfrm rot="-2034591">
            <a:off x="7186613" y="3178175"/>
            <a:ext cx="161925" cy="206375"/>
            <a:chOff x="384" y="2976"/>
            <a:chExt cx="154" cy="202"/>
          </a:xfrm>
        </p:grpSpPr>
        <p:sp>
          <p:nvSpPr>
            <p:cNvPr id="154969" name="Oval 338"/>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43" name="Oval 339"/>
            <p:cNvSpPr>
              <a:spLocks noChangeAspect="1" noChangeArrowheads="1"/>
            </p:cNvSpPr>
            <p:nvPr/>
          </p:nvSpPr>
          <p:spPr bwMode="auto">
            <a:xfrm>
              <a:off x="481" y="3119"/>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44" name="Oval 340"/>
            <p:cNvSpPr>
              <a:spLocks noChangeAspect="1" noChangeArrowheads="1"/>
            </p:cNvSpPr>
            <p:nvPr/>
          </p:nvSpPr>
          <p:spPr bwMode="auto">
            <a:xfrm>
              <a:off x="472" y="2973"/>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86" name="Group 341"/>
          <p:cNvGrpSpPr>
            <a:grpSpLocks/>
          </p:cNvGrpSpPr>
          <p:nvPr/>
        </p:nvGrpSpPr>
        <p:grpSpPr bwMode="auto">
          <a:xfrm rot="1029624">
            <a:off x="6981825" y="3749675"/>
            <a:ext cx="161925" cy="207963"/>
            <a:chOff x="384" y="2976"/>
            <a:chExt cx="154" cy="202"/>
          </a:xfrm>
        </p:grpSpPr>
        <p:sp>
          <p:nvSpPr>
            <p:cNvPr id="154966" name="Oval 342"/>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47" name="Oval 343"/>
            <p:cNvSpPr>
              <a:spLocks noChangeAspect="1" noChangeArrowheads="1"/>
            </p:cNvSpPr>
            <p:nvPr/>
          </p:nvSpPr>
          <p:spPr bwMode="auto">
            <a:xfrm>
              <a:off x="481" y="3119"/>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48" name="Oval 344"/>
            <p:cNvSpPr>
              <a:spLocks noChangeAspect="1" noChangeArrowheads="1"/>
            </p:cNvSpPr>
            <p:nvPr/>
          </p:nvSpPr>
          <p:spPr bwMode="auto">
            <a:xfrm>
              <a:off x="468" y="2976"/>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87" name="Group 345"/>
          <p:cNvGrpSpPr>
            <a:grpSpLocks/>
          </p:cNvGrpSpPr>
          <p:nvPr/>
        </p:nvGrpSpPr>
        <p:grpSpPr bwMode="auto">
          <a:xfrm rot="4504424">
            <a:off x="7263606" y="3410744"/>
            <a:ext cx="157163" cy="212725"/>
            <a:chOff x="384" y="2976"/>
            <a:chExt cx="154" cy="202"/>
          </a:xfrm>
        </p:grpSpPr>
        <p:sp>
          <p:nvSpPr>
            <p:cNvPr id="154963" name="Oval 346"/>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51" name="Oval 347"/>
            <p:cNvSpPr>
              <a:spLocks noChangeAspect="1" noChangeArrowheads="1"/>
            </p:cNvSpPr>
            <p:nvPr/>
          </p:nvSpPr>
          <p:spPr bwMode="auto">
            <a:xfrm>
              <a:off x="480" y="3121"/>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52" name="Oval 348"/>
            <p:cNvSpPr>
              <a:spLocks noChangeAspect="1" noChangeArrowheads="1"/>
            </p:cNvSpPr>
            <p:nvPr/>
          </p:nvSpPr>
          <p:spPr bwMode="auto">
            <a:xfrm>
              <a:off x="467" y="298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88" name="Group 349"/>
          <p:cNvGrpSpPr>
            <a:grpSpLocks/>
          </p:cNvGrpSpPr>
          <p:nvPr/>
        </p:nvGrpSpPr>
        <p:grpSpPr bwMode="auto">
          <a:xfrm rot="9671220">
            <a:off x="6237288" y="3498850"/>
            <a:ext cx="161925" cy="206375"/>
            <a:chOff x="384" y="2976"/>
            <a:chExt cx="154" cy="202"/>
          </a:xfrm>
        </p:grpSpPr>
        <p:sp>
          <p:nvSpPr>
            <p:cNvPr id="154960" name="Oval 350"/>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55" name="Oval 351"/>
            <p:cNvSpPr>
              <a:spLocks noChangeAspect="1" noChangeArrowheads="1"/>
            </p:cNvSpPr>
            <p:nvPr/>
          </p:nvSpPr>
          <p:spPr bwMode="auto">
            <a:xfrm>
              <a:off x="481" y="3127"/>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56" name="Oval 352"/>
            <p:cNvSpPr>
              <a:spLocks noChangeAspect="1" noChangeArrowheads="1"/>
            </p:cNvSpPr>
            <p:nvPr/>
          </p:nvSpPr>
          <p:spPr bwMode="auto">
            <a:xfrm>
              <a:off x="471" y="2980"/>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89" name="Group 353"/>
          <p:cNvGrpSpPr>
            <a:grpSpLocks/>
          </p:cNvGrpSpPr>
          <p:nvPr/>
        </p:nvGrpSpPr>
        <p:grpSpPr bwMode="auto">
          <a:xfrm rot="-670690">
            <a:off x="7080250" y="2906713"/>
            <a:ext cx="161925" cy="206375"/>
            <a:chOff x="384" y="2976"/>
            <a:chExt cx="154" cy="202"/>
          </a:xfrm>
        </p:grpSpPr>
        <p:sp>
          <p:nvSpPr>
            <p:cNvPr id="154957" name="Oval 354"/>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59" name="Oval 355"/>
            <p:cNvSpPr>
              <a:spLocks noChangeAspect="1" noChangeArrowheads="1"/>
            </p:cNvSpPr>
            <p:nvPr/>
          </p:nvSpPr>
          <p:spPr bwMode="auto">
            <a:xfrm>
              <a:off x="481" y="3117"/>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60" name="Oval 356"/>
            <p:cNvSpPr>
              <a:spLocks noChangeAspect="1" noChangeArrowheads="1"/>
            </p:cNvSpPr>
            <p:nvPr/>
          </p:nvSpPr>
          <p:spPr bwMode="auto">
            <a:xfrm>
              <a:off x="468" y="2975"/>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90" name="Group 357"/>
          <p:cNvGrpSpPr>
            <a:grpSpLocks/>
          </p:cNvGrpSpPr>
          <p:nvPr/>
        </p:nvGrpSpPr>
        <p:grpSpPr bwMode="auto">
          <a:xfrm rot="6999433">
            <a:off x="7237413" y="2673350"/>
            <a:ext cx="157162" cy="211138"/>
            <a:chOff x="384" y="2976"/>
            <a:chExt cx="154" cy="202"/>
          </a:xfrm>
        </p:grpSpPr>
        <p:sp>
          <p:nvSpPr>
            <p:cNvPr id="154954" name="Oval 358"/>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63" name="Oval 359"/>
            <p:cNvSpPr>
              <a:spLocks noChangeAspect="1" noChangeArrowheads="1"/>
            </p:cNvSpPr>
            <p:nvPr/>
          </p:nvSpPr>
          <p:spPr bwMode="auto">
            <a:xfrm>
              <a:off x="479" y="3118"/>
              <a:ext cx="58"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64" name="Oval 360"/>
            <p:cNvSpPr>
              <a:spLocks noChangeAspect="1" noChangeArrowheads="1"/>
            </p:cNvSpPr>
            <p:nvPr/>
          </p:nvSpPr>
          <p:spPr bwMode="auto">
            <a:xfrm>
              <a:off x="468" y="2975"/>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950" name="Group 361"/>
          <p:cNvGrpSpPr>
            <a:grpSpLocks/>
          </p:cNvGrpSpPr>
          <p:nvPr/>
        </p:nvGrpSpPr>
        <p:grpSpPr bwMode="auto">
          <a:xfrm rot="9469697">
            <a:off x="6832600" y="1685925"/>
            <a:ext cx="161925" cy="207963"/>
            <a:chOff x="384" y="2976"/>
            <a:chExt cx="154" cy="202"/>
          </a:xfrm>
        </p:grpSpPr>
        <p:sp>
          <p:nvSpPr>
            <p:cNvPr id="154951" name="Oval 362"/>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67" name="Oval 363"/>
            <p:cNvSpPr>
              <a:spLocks noChangeAspect="1" noChangeArrowheads="1"/>
            </p:cNvSpPr>
            <p:nvPr/>
          </p:nvSpPr>
          <p:spPr bwMode="auto">
            <a:xfrm>
              <a:off x="481" y="3119"/>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68" name="Oval 364"/>
            <p:cNvSpPr>
              <a:spLocks noChangeAspect="1" noChangeArrowheads="1"/>
            </p:cNvSpPr>
            <p:nvPr/>
          </p:nvSpPr>
          <p:spPr bwMode="auto">
            <a:xfrm>
              <a:off x="474" y="2976"/>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92" name="Group 365"/>
          <p:cNvGrpSpPr>
            <a:grpSpLocks/>
          </p:cNvGrpSpPr>
          <p:nvPr/>
        </p:nvGrpSpPr>
        <p:grpSpPr bwMode="auto">
          <a:xfrm rot="-2994483">
            <a:off x="6876257" y="2166144"/>
            <a:ext cx="158750" cy="211137"/>
            <a:chOff x="384" y="2976"/>
            <a:chExt cx="154" cy="202"/>
          </a:xfrm>
        </p:grpSpPr>
        <p:sp>
          <p:nvSpPr>
            <p:cNvPr id="154948" name="Oval 366"/>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71" name="Oval 367"/>
            <p:cNvSpPr>
              <a:spLocks noChangeAspect="1" noChangeArrowheads="1"/>
            </p:cNvSpPr>
            <p:nvPr/>
          </p:nvSpPr>
          <p:spPr bwMode="auto">
            <a:xfrm>
              <a:off x="480" y="3116"/>
              <a:ext cx="60"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72" name="Oval 368"/>
            <p:cNvSpPr>
              <a:spLocks noChangeAspect="1" noChangeArrowheads="1"/>
            </p:cNvSpPr>
            <p:nvPr/>
          </p:nvSpPr>
          <p:spPr bwMode="auto">
            <a:xfrm>
              <a:off x="472" y="2973"/>
              <a:ext cx="60"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93" name="Group 369"/>
          <p:cNvGrpSpPr>
            <a:grpSpLocks/>
          </p:cNvGrpSpPr>
          <p:nvPr/>
        </p:nvGrpSpPr>
        <p:grpSpPr bwMode="auto">
          <a:xfrm rot="-4713267">
            <a:off x="5857081" y="5896769"/>
            <a:ext cx="157163" cy="212725"/>
            <a:chOff x="384" y="2976"/>
            <a:chExt cx="154" cy="202"/>
          </a:xfrm>
        </p:grpSpPr>
        <p:sp>
          <p:nvSpPr>
            <p:cNvPr id="154945" name="Oval 370"/>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75" name="Oval 371"/>
            <p:cNvSpPr>
              <a:spLocks noChangeAspect="1" noChangeArrowheads="1"/>
            </p:cNvSpPr>
            <p:nvPr/>
          </p:nvSpPr>
          <p:spPr bwMode="auto">
            <a:xfrm>
              <a:off x="479" y="3121"/>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76" name="Oval 372"/>
            <p:cNvSpPr>
              <a:spLocks noChangeAspect="1" noChangeArrowheads="1"/>
            </p:cNvSpPr>
            <p:nvPr/>
          </p:nvSpPr>
          <p:spPr bwMode="auto">
            <a:xfrm>
              <a:off x="469" y="2973"/>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94" name="Group 373"/>
          <p:cNvGrpSpPr>
            <a:grpSpLocks/>
          </p:cNvGrpSpPr>
          <p:nvPr/>
        </p:nvGrpSpPr>
        <p:grpSpPr bwMode="auto">
          <a:xfrm rot="6267704">
            <a:off x="5575301" y="4951412"/>
            <a:ext cx="158750" cy="212725"/>
            <a:chOff x="384" y="2976"/>
            <a:chExt cx="154" cy="202"/>
          </a:xfrm>
        </p:grpSpPr>
        <p:sp>
          <p:nvSpPr>
            <p:cNvPr id="154942" name="Oval 374"/>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79" name="Oval 375"/>
            <p:cNvSpPr>
              <a:spLocks noChangeAspect="1" noChangeArrowheads="1"/>
            </p:cNvSpPr>
            <p:nvPr/>
          </p:nvSpPr>
          <p:spPr bwMode="auto">
            <a:xfrm>
              <a:off x="479" y="3124"/>
              <a:ext cx="60"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80" name="Oval 376"/>
            <p:cNvSpPr>
              <a:spLocks noChangeAspect="1" noChangeArrowheads="1"/>
            </p:cNvSpPr>
            <p:nvPr/>
          </p:nvSpPr>
          <p:spPr bwMode="auto">
            <a:xfrm>
              <a:off x="470" y="2976"/>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95" name="Group 377"/>
          <p:cNvGrpSpPr>
            <a:grpSpLocks/>
          </p:cNvGrpSpPr>
          <p:nvPr/>
        </p:nvGrpSpPr>
        <p:grpSpPr bwMode="auto">
          <a:xfrm rot="-8626635">
            <a:off x="6602413" y="4173538"/>
            <a:ext cx="161925" cy="207962"/>
            <a:chOff x="384" y="2976"/>
            <a:chExt cx="154" cy="202"/>
          </a:xfrm>
        </p:grpSpPr>
        <p:sp>
          <p:nvSpPr>
            <p:cNvPr id="154939" name="Oval 378"/>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83" name="Oval 379"/>
            <p:cNvSpPr>
              <a:spLocks noChangeAspect="1" noChangeArrowheads="1"/>
            </p:cNvSpPr>
            <p:nvPr/>
          </p:nvSpPr>
          <p:spPr bwMode="auto">
            <a:xfrm>
              <a:off x="483" y="3118"/>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84" name="Oval 380"/>
            <p:cNvSpPr>
              <a:spLocks noChangeAspect="1" noChangeArrowheads="1"/>
            </p:cNvSpPr>
            <p:nvPr/>
          </p:nvSpPr>
          <p:spPr bwMode="auto">
            <a:xfrm>
              <a:off x="470" y="2975"/>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96" name="Group 381"/>
          <p:cNvGrpSpPr>
            <a:grpSpLocks/>
          </p:cNvGrpSpPr>
          <p:nvPr/>
        </p:nvGrpSpPr>
        <p:grpSpPr bwMode="auto">
          <a:xfrm rot="-3511241">
            <a:off x="6198395" y="4310856"/>
            <a:ext cx="157162" cy="212725"/>
            <a:chOff x="384" y="2976"/>
            <a:chExt cx="154" cy="202"/>
          </a:xfrm>
        </p:grpSpPr>
        <p:sp>
          <p:nvSpPr>
            <p:cNvPr id="154936" name="Oval 382"/>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87" name="Oval 383"/>
            <p:cNvSpPr>
              <a:spLocks noChangeAspect="1" noChangeArrowheads="1"/>
            </p:cNvSpPr>
            <p:nvPr/>
          </p:nvSpPr>
          <p:spPr bwMode="auto">
            <a:xfrm>
              <a:off x="479" y="3121"/>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88" name="Oval 384"/>
            <p:cNvSpPr>
              <a:spLocks noChangeAspect="1" noChangeArrowheads="1"/>
            </p:cNvSpPr>
            <p:nvPr/>
          </p:nvSpPr>
          <p:spPr bwMode="auto">
            <a:xfrm>
              <a:off x="467" y="2974"/>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97" name="Group 385"/>
          <p:cNvGrpSpPr>
            <a:grpSpLocks/>
          </p:cNvGrpSpPr>
          <p:nvPr/>
        </p:nvGrpSpPr>
        <p:grpSpPr bwMode="auto">
          <a:xfrm rot="-447026">
            <a:off x="5929313" y="4086225"/>
            <a:ext cx="161925" cy="206375"/>
            <a:chOff x="384" y="2976"/>
            <a:chExt cx="154" cy="202"/>
          </a:xfrm>
        </p:grpSpPr>
        <p:sp>
          <p:nvSpPr>
            <p:cNvPr id="154933" name="Oval 386"/>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91" name="Oval 387"/>
            <p:cNvSpPr>
              <a:spLocks noChangeAspect="1" noChangeArrowheads="1"/>
            </p:cNvSpPr>
            <p:nvPr/>
          </p:nvSpPr>
          <p:spPr bwMode="auto">
            <a:xfrm>
              <a:off x="480" y="3120"/>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92" name="Oval 388"/>
            <p:cNvSpPr>
              <a:spLocks noChangeAspect="1" noChangeArrowheads="1"/>
            </p:cNvSpPr>
            <p:nvPr/>
          </p:nvSpPr>
          <p:spPr bwMode="auto">
            <a:xfrm>
              <a:off x="467" y="2975"/>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98" name="Group 389"/>
          <p:cNvGrpSpPr>
            <a:grpSpLocks/>
          </p:cNvGrpSpPr>
          <p:nvPr/>
        </p:nvGrpSpPr>
        <p:grpSpPr bwMode="auto">
          <a:xfrm rot="3027773">
            <a:off x="6112669" y="3775869"/>
            <a:ext cx="158750" cy="211138"/>
            <a:chOff x="384" y="2976"/>
            <a:chExt cx="154" cy="202"/>
          </a:xfrm>
        </p:grpSpPr>
        <p:sp>
          <p:nvSpPr>
            <p:cNvPr id="154930" name="Oval 390"/>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95" name="Oval 391"/>
            <p:cNvSpPr>
              <a:spLocks noChangeAspect="1" noChangeArrowheads="1"/>
            </p:cNvSpPr>
            <p:nvPr/>
          </p:nvSpPr>
          <p:spPr bwMode="auto">
            <a:xfrm>
              <a:off x="479" y="3118"/>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96" name="Oval 392"/>
            <p:cNvSpPr>
              <a:spLocks noChangeAspect="1" noChangeArrowheads="1"/>
            </p:cNvSpPr>
            <p:nvPr/>
          </p:nvSpPr>
          <p:spPr bwMode="auto">
            <a:xfrm>
              <a:off x="467" y="2974"/>
              <a:ext cx="60"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99" name="Group 393"/>
          <p:cNvGrpSpPr>
            <a:grpSpLocks/>
          </p:cNvGrpSpPr>
          <p:nvPr/>
        </p:nvGrpSpPr>
        <p:grpSpPr bwMode="auto">
          <a:xfrm rot="8194569">
            <a:off x="6567488" y="3798888"/>
            <a:ext cx="161925" cy="206375"/>
            <a:chOff x="384" y="2976"/>
            <a:chExt cx="154" cy="202"/>
          </a:xfrm>
        </p:grpSpPr>
        <p:sp>
          <p:nvSpPr>
            <p:cNvPr id="154927" name="Oval 394"/>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99" name="Oval 395"/>
            <p:cNvSpPr>
              <a:spLocks noChangeAspect="1" noChangeArrowheads="1"/>
            </p:cNvSpPr>
            <p:nvPr/>
          </p:nvSpPr>
          <p:spPr bwMode="auto">
            <a:xfrm>
              <a:off x="483" y="3125"/>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00" name="Oval 396"/>
            <p:cNvSpPr>
              <a:spLocks noChangeAspect="1" noChangeArrowheads="1"/>
            </p:cNvSpPr>
            <p:nvPr/>
          </p:nvSpPr>
          <p:spPr bwMode="auto">
            <a:xfrm>
              <a:off x="468" y="2982"/>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00" name="Group 397"/>
          <p:cNvGrpSpPr>
            <a:grpSpLocks/>
          </p:cNvGrpSpPr>
          <p:nvPr/>
        </p:nvGrpSpPr>
        <p:grpSpPr bwMode="auto">
          <a:xfrm rot="-10681577">
            <a:off x="5872163" y="3098800"/>
            <a:ext cx="161925" cy="207963"/>
            <a:chOff x="384" y="2976"/>
            <a:chExt cx="154" cy="202"/>
          </a:xfrm>
        </p:grpSpPr>
        <p:sp>
          <p:nvSpPr>
            <p:cNvPr id="154924" name="Oval 398"/>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03" name="Oval 399"/>
            <p:cNvSpPr>
              <a:spLocks noChangeAspect="1" noChangeArrowheads="1"/>
            </p:cNvSpPr>
            <p:nvPr/>
          </p:nvSpPr>
          <p:spPr bwMode="auto">
            <a:xfrm>
              <a:off x="483" y="3119"/>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04" name="Oval 400"/>
            <p:cNvSpPr>
              <a:spLocks noChangeAspect="1" noChangeArrowheads="1"/>
            </p:cNvSpPr>
            <p:nvPr/>
          </p:nvSpPr>
          <p:spPr bwMode="auto">
            <a:xfrm>
              <a:off x="474" y="2975"/>
              <a:ext cx="56"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01" name="Group 401"/>
          <p:cNvGrpSpPr>
            <a:grpSpLocks/>
          </p:cNvGrpSpPr>
          <p:nvPr/>
        </p:nvGrpSpPr>
        <p:grpSpPr bwMode="auto">
          <a:xfrm rot="-5566183">
            <a:off x="5617369" y="3432969"/>
            <a:ext cx="157163" cy="212725"/>
            <a:chOff x="384" y="2976"/>
            <a:chExt cx="154" cy="202"/>
          </a:xfrm>
        </p:grpSpPr>
        <p:sp>
          <p:nvSpPr>
            <p:cNvPr id="154921" name="Oval 402"/>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07" name="Oval 403"/>
            <p:cNvSpPr>
              <a:spLocks noChangeAspect="1" noChangeArrowheads="1"/>
            </p:cNvSpPr>
            <p:nvPr/>
          </p:nvSpPr>
          <p:spPr bwMode="auto">
            <a:xfrm>
              <a:off x="483" y="3120"/>
              <a:ext cx="58"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08" name="Oval 404"/>
            <p:cNvSpPr>
              <a:spLocks noChangeAspect="1" noChangeArrowheads="1"/>
            </p:cNvSpPr>
            <p:nvPr/>
          </p:nvSpPr>
          <p:spPr bwMode="auto">
            <a:xfrm>
              <a:off x="469" y="2973"/>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02" name="Group 405"/>
          <p:cNvGrpSpPr>
            <a:grpSpLocks/>
          </p:cNvGrpSpPr>
          <p:nvPr/>
        </p:nvGrpSpPr>
        <p:grpSpPr bwMode="auto">
          <a:xfrm rot="-2501968">
            <a:off x="6604000" y="1946275"/>
            <a:ext cx="161925" cy="206375"/>
            <a:chOff x="384" y="2976"/>
            <a:chExt cx="154" cy="202"/>
          </a:xfrm>
        </p:grpSpPr>
        <p:sp>
          <p:nvSpPr>
            <p:cNvPr id="154918" name="Oval 406"/>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11" name="Oval 407"/>
            <p:cNvSpPr>
              <a:spLocks noChangeAspect="1" noChangeArrowheads="1"/>
            </p:cNvSpPr>
            <p:nvPr/>
          </p:nvSpPr>
          <p:spPr bwMode="auto">
            <a:xfrm>
              <a:off x="482" y="3120"/>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12" name="Oval 408"/>
            <p:cNvSpPr>
              <a:spLocks noChangeAspect="1" noChangeArrowheads="1"/>
            </p:cNvSpPr>
            <p:nvPr/>
          </p:nvSpPr>
          <p:spPr bwMode="auto">
            <a:xfrm>
              <a:off x="472" y="2974"/>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03" name="Group 409"/>
          <p:cNvGrpSpPr>
            <a:grpSpLocks/>
          </p:cNvGrpSpPr>
          <p:nvPr/>
        </p:nvGrpSpPr>
        <p:grpSpPr bwMode="auto">
          <a:xfrm rot="972831">
            <a:off x="6092825" y="1685925"/>
            <a:ext cx="161925" cy="207963"/>
            <a:chOff x="384" y="2976"/>
            <a:chExt cx="154" cy="202"/>
          </a:xfrm>
        </p:grpSpPr>
        <p:sp>
          <p:nvSpPr>
            <p:cNvPr id="154915" name="Oval 410"/>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15" name="Oval 411"/>
            <p:cNvSpPr>
              <a:spLocks noChangeAspect="1" noChangeArrowheads="1"/>
            </p:cNvSpPr>
            <p:nvPr/>
          </p:nvSpPr>
          <p:spPr bwMode="auto">
            <a:xfrm>
              <a:off x="480" y="3120"/>
              <a:ext cx="56"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16" name="Oval 412"/>
            <p:cNvSpPr>
              <a:spLocks noChangeAspect="1" noChangeArrowheads="1"/>
            </p:cNvSpPr>
            <p:nvPr/>
          </p:nvSpPr>
          <p:spPr bwMode="auto">
            <a:xfrm>
              <a:off x="470" y="2973"/>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04" name="Group 413"/>
          <p:cNvGrpSpPr>
            <a:grpSpLocks/>
          </p:cNvGrpSpPr>
          <p:nvPr/>
        </p:nvGrpSpPr>
        <p:grpSpPr bwMode="auto">
          <a:xfrm rot="6139627">
            <a:off x="5643563" y="3062287"/>
            <a:ext cx="158750" cy="212725"/>
            <a:chOff x="384" y="2976"/>
            <a:chExt cx="154" cy="202"/>
          </a:xfrm>
        </p:grpSpPr>
        <p:sp>
          <p:nvSpPr>
            <p:cNvPr id="154912" name="Oval 414"/>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19" name="Oval 415"/>
            <p:cNvSpPr>
              <a:spLocks noChangeAspect="1" noChangeArrowheads="1"/>
            </p:cNvSpPr>
            <p:nvPr/>
          </p:nvSpPr>
          <p:spPr bwMode="auto">
            <a:xfrm>
              <a:off x="480" y="3121"/>
              <a:ext cx="60"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20" name="Oval 416"/>
            <p:cNvSpPr>
              <a:spLocks noChangeAspect="1" noChangeArrowheads="1"/>
            </p:cNvSpPr>
            <p:nvPr/>
          </p:nvSpPr>
          <p:spPr bwMode="auto">
            <a:xfrm>
              <a:off x="468" y="2980"/>
              <a:ext cx="60"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05" name="Group 417"/>
          <p:cNvGrpSpPr>
            <a:grpSpLocks/>
          </p:cNvGrpSpPr>
          <p:nvPr/>
        </p:nvGrpSpPr>
        <p:grpSpPr bwMode="auto">
          <a:xfrm rot="7416080">
            <a:off x="5715001" y="3695700"/>
            <a:ext cx="157162" cy="211137"/>
            <a:chOff x="384" y="2976"/>
            <a:chExt cx="154" cy="202"/>
          </a:xfrm>
        </p:grpSpPr>
        <p:sp>
          <p:nvSpPr>
            <p:cNvPr id="154909" name="Oval 418"/>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23" name="Oval 419"/>
            <p:cNvSpPr>
              <a:spLocks noChangeAspect="1" noChangeArrowheads="1"/>
            </p:cNvSpPr>
            <p:nvPr/>
          </p:nvSpPr>
          <p:spPr bwMode="auto">
            <a:xfrm>
              <a:off x="480" y="3120"/>
              <a:ext cx="58"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24" name="Oval 420"/>
            <p:cNvSpPr>
              <a:spLocks noChangeAspect="1" noChangeArrowheads="1"/>
            </p:cNvSpPr>
            <p:nvPr/>
          </p:nvSpPr>
          <p:spPr bwMode="auto">
            <a:xfrm>
              <a:off x="469" y="2976"/>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06" name="Group 425"/>
          <p:cNvGrpSpPr>
            <a:grpSpLocks/>
          </p:cNvGrpSpPr>
          <p:nvPr/>
        </p:nvGrpSpPr>
        <p:grpSpPr bwMode="auto">
          <a:xfrm rot="2704462">
            <a:off x="5927726" y="4491037"/>
            <a:ext cx="158750" cy="212725"/>
            <a:chOff x="384" y="2976"/>
            <a:chExt cx="154" cy="202"/>
          </a:xfrm>
        </p:grpSpPr>
        <p:sp>
          <p:nvSpPr>
            <p:cNvPr id="154906" name="Oval 426"/>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31" name="Oval 427"/>
            <p:cNvSpPr>
              <a:spLocks noChangeAspect="1" noChangeArrowheads="1"/>
            </p:cNvSpPr>
            <p:nvPr/>
          </p:nvSpPr>
          <p:spPr bwMode="auto">
            <a:xfrm>
              <a:off x="478" y="3121"/>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32" name="Oval 428"/>
            <p:cNvSpPr>
              <a:spLocks noChangeAspect="1" noChangeArrowheads="1"/>
            </p:cNvSpPr>
            <p:nvPr/>
          </p:nvSpPr>
          <p:spPr bwMode="auto">
            <a:xfrm>
              <a:off x="467" y="2975"/>
              <a:ext cx="60"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07" name="Group 429"/>
          <p:cNvGrpSpPr>
            <a:grpSpLocks/>
          </p:cNvGrpSpPr>
          <p:nvPr/>
        </p:nvGrpSpPr>
        <p:grpSpPr bwMode="auto">
          <a:xfrm rot="-4015378">
            <a:off x="6301582" y="4012406"/>
            <a:ext cx="158750" cy="211137"/>
            <a:chOff x="384" y="2976"/>
            <a:chExt cx="154" cy="202"/>
          </a:xfrm>
        </p:grpSpPr>
        <p:sp>
          <p:nvSpPr>
            <p:cNvPr id="154903" name="Oval 430"/>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35" name="Oval 431"/>
            <p:cNvSpPr>
              <a:spLocks noChangeAspect="1" noChangeArrowheads="1"/>
            </p:cNvSpPr>
            <p:nvPr/>
          </p:nvSpPr>
          <p:spPr bwMode="auto">
            <a:xfrm>
              <a:off x="482" y="3117"/>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36" name="Oval 432"/>
            <p:cNvSpPr>
              <a:spLocks noChangeAspect="1" noChangeArrowheads="1"/>
            </p:cNvSpPr>
            <p:nvPr/>
          </p:nvSpPr>
          <p:spPr bwMode="auto">
            <a:xfrm>
              <a:off x="470" y="2973"/>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08" name="Group 433"/>
          <p:cNvGrpSpPr>
            <a:grpSpLocks/>
          </p:cNvGrpSpPr>
          <p:nvPr/>
        </p:nvGrpSpPr>
        <p:grpSpPr bwMode="auto">
          <a:xfrm rot="6542044">
            <a:off x="7115969" y="4404519"/>
            <a:ext cx="157163" cy="212725"/>
            <a:chOff x="384" y="2976"/>
            <a:chExt cx="154" cy="202"/>
          </a:xfrm>
        </p:grpSpPr>
        <p:sp>
          <p:nvSpPr>
            <p:cNvPr id="154900" name="Oval 434"/>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39" name="Oval 435"/>
            <p:cNvSpPr>
              <a:spLocks noChangeAspect="1" noChangeArrowheads="1"/>
            </p:cNvSpPr>
            <p:nvPr/>
          </p:nvSpPr>
          <p:spPr bwMode="auto">
            <a:xfrm>
              <a:off x="480" y="3123"/>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40" name="Oval 436"/>
            <p:cNvSpPr>
              <a:spLocks noChangeAspect="1" noChangeArrowheads="1"/>
            </p:cNvSpPr>
            <p:nvPr/>
          </p:nvSpPr>
          <p:spPr bwMode="auto">
            <a:xfrm>
              <a:off x="470" y="298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09" name="Group 437"/>
          <p:cNvGrpSpPr>
            <a:grpSpLocks/>
          </p:cNvGrpSpPr>
          <p:nvPr/>
        </p:nvGrpSpPr>
        <p:grpSpPr bwMode="auto">
          <a:xfrm rot="10468256">
            <a:off x="6889750" y="4097338"/>
            <a:ext cx="161925" cy="207962"/>
            <a:chOff x="384" y="2976"/>
            <a:chExt cx="154" cy="202"/>
          </a:xfrm>
        </p:grpSpPr>
        <p:sp>
          <p:nvSpPr>
            <p:cNvPr id="154897" name="Oval 438"/>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43" name="Oval 439"/>
            <p:cNvSpPr>
              <a:spLocks noChangeAspect="1" noChangeArrowheads="1"/>
            </p:cNvSpPr>
            <p:nvPr/>
          </p:nvSpPr>
          <p:spPr bwMode="auto">
            <a:xfrm>
              <a:off x="483" y="3117"/>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44" name="Oval 440"/>
            <p:cNvSpPr>
              <a:spLocks noChangeAspect="1" noChangeArrowheads="1"/>
            </p:cNvSpPr>
            <p:nvPr/>
          </p:nvSpPr>
          <p:spPr bwMode="auto">
            <a:xfrm>
              <a:off x="474" y="2975"/>
              <a:ext cx="56"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10" name="Group 441"/>
          <p:cNvGrpSpPr>
            <a:grpSpLocks/>
          </p:cNvGrpSpPr>
          <p:nvPr/>
        </p:nvGrpSpPr>
        <p:grpSpPr bwMode="auto">
          <a:xfrm rot="1830427">
            <a:off x="6365875" y="2125663"/>
            <a:ext cx="161925" cy="206375"/>
            <a:chOff x="384" y="2976"/>
            <a:chExt cx="154" cy="202"/>
          </a:xfrm>
        </p:grpSpPr>
        <p:sp>
          <p:nvSpPr>
            <p:cNvPr id="154894" name="Oval 442"/>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47" name="Oval 443"/>
            <p:cNvSpPr>
              <a:spLocks noChangeAspect="1" noChangeArrowheads="1"/>
            </p:cNvSpPr>
            <p:nvPr/>
          </p:nvSpPr>
          <p:spPr bwMode="auto">
            <a:xfrm>
              <a:off x="478" y="3120"/>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48" name="Oval 444"/>
            <p:cNvSpPr>
              <a:spLocks noChangeAspect="1" noChangeArrowheads="1"/>
            </p:cNvSpPr>
            <p:nvPr/>
          </p:nvSpPr>
          <p:spPr bwMode="auto">
            <a:xfrm>
              <a:off x="468" y="2977"/>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11" name="Group 445"/>
          <p:cNvGrpSpPr>
            <a:grpSpLocks/>
          </p:cNvGrpSpPr>
          <p:nvPr/>
        </p:nvGrpSpPr>
        <p:grpSpPr bwMode="auto">
          <a:xfrm rot="-4889414">
            <a:off x="7173120" y="4056856"/>
            <a:ext cx="157162" cy="212725"/>
            <a:chOff x="384" y="2976"/>
            <a:chExt cx="154" cy="202"/>
          </a:xfrm>
        </p:grpSpPr>
        <p:sp>
          <p:nvSpPr>
            <p:cNvPr id="154891" name="Oval 446"/>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51" name="Oval 447"/>
            <p:cNvSpPr>
              <a:spLocks noChangeAspect="1" noChangeArrowheads="1"/>
            </p:cNvSpPr>
            <p:nvPr/>
          </p:nvSpPr>
          <p:spPr bwMode="auto">
            <a:xfrm>
              <a:off x="480" y="3121"/>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52" name="Oval 448"/>
            <p:cNvSpPr>
              <a:spLocks noChangeAspect="1" noChangeArrowheads="1"/>
            </p:cNvSpPr>
            <p:nvPr/>
          </p:nvSpPr>
          <p:spPr bwMode="auto">
            <a:xfrm>
              <a:off x="466" y="2975"/>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12" name="Group 449"/>
          <p:cNvGrpSpPr>
            <a:grpSpLocks/>
          </p:cNvGrpSpPr>
          <p:nvPr/>
        </p:nvGrpSpPr>
        <p:grpSpPr bwMode="auto">
          <a:xfrm rot="-9776057">
            <a:off x="6410325" y="3078163"/>
            <a:ext cx="160338" cy="206375"/>
            <a:chOff x="384" y="2976"/>
            <a:chExt cx="154" cy="202"/>
          </a:xfrm>
        </p:grpSpPr>
        <p:sp>
          <p:nvSpPr>
            <p:cNvPr id="154888" name="Oval 450"/>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55" name="Oval 451"/>
            <p:cNvSpPr>
              <a:spLocks noChangeAspect="1" noChangeArrowheads="1"/>
            </p:cNvSpPr>
            <p:nvPr/>
          </p:nvSpPr>
          <p:spPr bwMode="auto">
            <a:xfrm>
              <a:off x="478" y="3126"/>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56" name="Oval 452"/>
            <p:cNvSpPr>
              <a:spLocks noChangeAspect="1" noChangeArrowheads="1"/>
            </p:cNvSpPr>
            <p:nvPr/>
          </p:nvSpPr>
          <p:spPr bwMode="auto">
            <a:xfrm>
              <a:off x="468" y="2981"/>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13" name="Group 453"/>
          <p:cNvGrpSpPr>
            <a:grpSpLocks/>
          </p:cNvGrpSpPr>
          <p:nvPr/>
        </p:nvGrpSpPr>
        <p:grpSpPr bwMode="auto">
          <a:xfrm rot="-5849846">
            <a:off x="6853238" y="2673350"/>
            <a:ext cx="157162" cy="211138"/>
            <a:chOff x="384" y="2976"/>
            <a:chExt cx="154" cy="202"/>
          </a:xfrm>
        </p:grpSpPr>
        <p:sp>
          <p:nvSpPr>
            <p:cNvPr id="154885" name="Oval 454"/>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59" name="Oval 455"/>
            <p:cNvSpPr>
              <a:spLocks noChangeAspect="1" noChangeArrowheads="1"/>
            </p:cNvSpPr>
            <p:nvPr/>
          </p:nvSpPr>
          <p:spPr bwMode="auto">
            <a:xfrm>
              <a:off x="479" y="3118"/>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60" name="Oval 456"/>
            <p:cNvSpPr>
              <a:spLocks noChangeAspect="1" noChangeArrowheads="1"/>
            </p:cNvSpPr>
            <p:nvPr/>
          </p:nvSpPr>
          <p:spPr bwMode="auto">
            <a:xfrm>
              <a:off x="469" y="2976"/>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14" name="Group 457"/>
          <p:cNvGrpSpPr>
            <a:grpSpLocks/>
          </p:cNvGrpSpPr>
          <p:nvPr/>
        </p:nvGrpSpPr>
        <p:grpSpPr bwMode="auto">
          <a:xfrm rot="7112325">
            <a:off x="6557170" y="3440906"/>
            <a:ext cx="157162" cy="212725"/>
            <a:chOff x="384" y="2976"/>
            <a:chExt cx="154" cy="202"/>
          </a:xfrm>
        </p:grpSpPr>
        <p:sp>
          <p:nvSpPr>
            <p:cNvPr id="154882" name="Oval 458"/>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63" name="Oval 459"/>
            <p:cNvSpPr>
              <a:spLocks noChangeAspect="1" noChangeArrowheads="1"/>
            </p:cNvSpPr>
            <p:nvPr/>
          </p:nvSpPr>
          <p:spPr bwMode="auto">
            <a:xfrm>
              <a:off x="480" y="3121"/>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64" name="Oval 460"/>
            <p:cNvSpPr>
              <a:spLocks noChangeAspect="1" noChangeArrowheads="1"/>
            </p:cNvSpPr>
            <p:nvPr/>
          </p:nvSpPr>
          <p:spPr bwMode="auto">
            <a:xfrm>
              <a:off x="470" y="298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15" name="Group 461"/>
          <p:cNvGrpSpPr>
            <a:grpSpLocks/>
          </p:cNvGrpSpPr>
          <p:nvPr/>
        </p:nvGrpSpPr>
        <p:grpSpPr bwMode="auto">
          <a:xfrm rot="392483">
            <a:off x="6875463" y="3151188"/>
            <a:ext cx="161925" cy="206375"/>
            <a:chOff x="384" y="2976"/>
            <a:chExt cx="154" cy="202"/>
          </a:xfrm>
        </p:grpSpPr>
        <p:sp>
          <p:nvSpPr>
            <p:cNvPr id="154879" name="Oval 462"/>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67" name="Oval 463"/>
            <p:cNvSpPr>
              <a:spLocks noChangeAspect="1" noChangeArrowheads="1"/>
            </p:cNvSpPr>
            <p:nvPr/>
          </p:nvSpPr>
          <p:spPr bwMode="auto">
            <a:xfrm>
              <a:off x="480" y="3120"/>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68" name="Oval 464"/>
            <p:cNvSpPr>
              <a:spLocks noChangeAspect="1" noChangeArrowheads="1"/>
            </p:cNvSpPr>
            <p:nvPr/>
          </p:nvSpPr>
          <p:spPr bwMode="auto">
            <a:xfrm>
              <a:off x="470" y="2976"/>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16" name="Group 465"/>
          <p:cNvGrpSpPr>
            <a:grpSpLocks/>
          </p:cNvGrpSpPr>
          <p:nvPr/>
        </p:nvGrpSpPr>
        <p:grpSpPr bwMode="auto">
          <a:xfrm rot="-8626635">
            <a:off x="6419850" y="2584450"/>
            <a:ext cx="161925" cy="206375"/>
            <a:chOff x="384" y="2976"/>
            <a:chExt cx="154" cy="202"/>
          </a:xfrm>
        </p:grpSpPr>
        <p:sp>
          <p:nvSpPr>
            <p:cNvPr id="154876" name="Oval 466"/>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71" name="Oval 467"/>
            <p:cNvSpPr>
              <a:spLocks noChangeAspect="1" noChangeArrowheads="1"/>
            </p:cNvSpPr>
            <p:nvPr/>
          </p:nvSpPr>
          <p:spPr bwMode="auto">
            <a:xfrm>
              <a:off x="483" y="3123"/>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72" name="Oval 468"/>
            <p:cNvSpPr>
              <a:spLocks noChangeAspect="1" noChangeArrowheads="1"/>
            </p:cNvSpPr>
            <p:nvPr/>
          </p:nvSpPr>
          <p:spPr bwMode="auto">
            <a:xfrm>
              <a:off x="473" y="2978"/>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17" name="Group 469"/>
          <p:cNvGrpSpPr>
            <a:grpSpLocks/>
          </p:cNvGrpSpPr>
          <p:nvPr/>
        </p:nvGrpSpPr>
        <p:grpSpPr bwMode="auto">
          <a:xfrm rot="-3511241">
            <a:off x="6339682" y="5925344"/>
            <a:ext cx="158750" cy="211137"/>
            <a:chOff x="384" y="2976"/>
            <a:chExt cx="154" cy="202"/>
          </a:xfrm>
        </p:grpSpPr>
        <p:sp>
          <p:nvSpPr>
            <p:cNvPr id="154873" name="Oval 470"/>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75" name="Oval 471"/>
            <p:cNvSpPr>
              <a:spLocks noChangeAspect="1" noChangeArrowheads="1"/>
            </p:cNvSpPr>
            <p:nvPr/>
          </p:nvSpPr>
          <p:spPr bwMode="auto">
            <a:xfrm>
              <a:off x="481" y="3119"/>
              <a:ext cx="60"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76" name="Oval 472"/>
            <p:cNvSpPr>
              <a:spLocks noChangeAspect="1" noChangeArrowheads="1"/>
            </p:cNvSpPr>
            <p:nvPr/>
          </p:nvSpPr>
          <p:spPr bwMode="auto">
            <a:xfrm>
              <a:off x="472" y="2973"/>
              <a:ext cx="60"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18" name="Group 473"/>
          <p:cNvGrpSpPr>
            <a:grpSpLocks/>
          </p:cNvGrpSpPr>
          <p:nvPr/>
        </p:nvGrpSpPr>
        <p:grpSpPr bwMode="auto">
          <a:xfrm rot="-447026">
            <a:off x="6191250" y="2360613"/>
            <a:ext cx="161925" cy="206375"/>
            <a:chOff x="384" y="2976"/>
            <a:chExt cx="154" cy="202"/>
          </a:xfrm>
        </p:grpSpPr>
        <p:sp>
          <p:nvSpPr>
            <p:cNvPr id="154870" name="Oval 474"/>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79" name="Oval 475"/>
            <p:cNvSpPr>
              <a:spLocks noChangeAspect="1" noChangeArrowheads="1"/>
            </p:cNvSpPr>
            <p:nvPr/>
          </p:nvSpPr>
          <p:spPr bwMode="auto">
            <a:xfrm>
              <a:off x="480" y="3120"/>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80" name="Oval 476"/>
            <p:cNvSpPr>
              <a:spLocks noChangeAspect="1" noChangeArrowheads="1"/>
            </p:cNvSpPr>
            <p:nvPr/>
          </p:nvSpPr>
          <p:spPr bwMode="auto">
            <a:xfrm>
              <a:off x="467" y="2975"/>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19" name="Group 477"/>
          <p:cNvGrpSpPr>
            <a:grpSpLocks/>
          </p:cNvGrpSpPr>
          <p:nvPr/>
        </p:nvGrpSpPr>
        <p:grpSpPr bwMode="auto">
          <a:xfrm rot="3027773">
            <a:off x="7152481" y="5449094"/>
            <a:ext cx="157163" cy="212725"/>
            <a:chOff x="384" y="2976"/>
            <a:chExt cx="154" cy="202"/>
          </a:xfrm>
        </p:grpSpPr>
        <p:sp>
          <p:nvSpPr>
            <p:cNvPr id="154867" name="Oval 478"/>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83" name="Oval 479"/>
            <p:cNvSpPr>
              <a:spLocks noChangeAspect="1" noChangeArrowheads="1"/>
            </p:cNvSpPr>
            <p:nvPr/>
          </p:nvSpPr>
          <p:spPr bwMode="auto">
            <a:xfrm>
              <a:off x="478" y="3120"/>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84" name="Oval 480"/>
            <p:cNvSpPr>
              <a:spLocks noChangeAspect="1" noChangeArrowheads="1"/>
            </p:cNvSpPr>
            <p:nvPr/>
          </p:nvSpPr>
          <p:spPr bwMode="auto">
            <a:xfrm>
              <a:off x="467" y="2977"/>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20" name="Group 481"/>
          <p:cNvGrpSpPr>
            <a:grpSpLocks/>
          </p:cNvGrpSpPr>
          <p:nvPr/>
        </p:nvGrpSpPr>
        <p:grpSpPr bwMode="auto">
          <a:xfrm rot="8194569">
            <a:off x="6965950" y="4864100"/>
            <a:ext cx="161925" cy="206375"/>
            <a:chOff x="384" y="2976"/>
            <a:chExt cx="154" cy="202"/>
          </a:xfrm>
        </p:grpSpPr>
        <p:sp>
          <p:nvSpPr>
            <p:cNvPr id="154864" name="Oval 482"/>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87" name="Oval 483"/>
            <p:cNvSpPr>
              <a:spLocks noChangeAspect="1" noChangeArrowheads="1"/>
            </p:cNvSpPr>
            <p:nvPr/>
          </p:nvSpPr>
          <p:spPr bwMode="auto">
            <a:xfrm>
              <a:off x="483" y="3125"/>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88" name="Oval 484"/>
            <p:cNvSpPr>
              <a:spLocks noChangeAspect="1" noChangeArrowheads="1"/>
            </p:cNvSpPr>
            <p:nvPr/>
          </p:nvSpPr>
          <p:spPr bwMode="auto">
            <a:xfrm>
              <a:off x="468" y="2982"/>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21" name="Group 485"/>
          <p:cNvGrpSpPr>
            <a:grpSpLocks/>
          </p:cNvGrpSpPr>
          <p:nvPr/>
        </p:nvGrpSpPr>
        <p:grpSpPr bwMode="auto">
          <a:xfrm rot="10142123">
            <a:off x="6921500" y="2443163"/>
            <a:ext cx="161925" cy="206375"/>
            <a:chOff x="384" y="2976"/>
            <a:chExt cx="154" cy="202"/>
          </a:xfrm>
        </p:grpSpPr>
        <p:sp>
          <p:nvSpPr>
            <p:cNvPr id="154861" name="Oval 486"/>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91" name="Oval 487"/>
            <p:cNvSpPr>
              <a:spLocks noChangeAspect="1" noChangeArrowheads="1"/>
            </p:cNvSpPr>
            <p:nvPr/>
          </p:nvSpPr>
          <p:spPr bwMode="auto">
            <a:xfrm>
              <a:off x="481" y="3127"/>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92" name="Oval 488"/>
            <p:cNvSpPr>
              <a:spLocks noChangeAspect="1" noChangeArrowheads="1"/>
            </p:cNvSpPr>
            <p:nvPr/>
          </p:nvSpPr>
          <p:spPr bwMode="auto">
            <a:xfrm>
              <a:off x="471" y="2982"/>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22" name="Group 489"/>
          <p:cNvGrpSpPr>
            <a:grpSpLocks/>
          </p:cNvGrpSpPr>
          <p:nvPr/>
        </p:nvGrpSpPr>
        <p:grpSpPr bwMode="auto">
          <a:xfrm rot="-7531665">
            <a:off x="5495131" y="3798094"/>
            <a:ext cx="157163" cy="212725"/>
            <a:chOff x="384" y="2976"/>
            <a:chExt cx="154" cy="202"/>
          </a:xfrm>
        </p:grpSpPr>
        <p:sp>
          <p:nvSpPr>
            <p:cNvPr id="154858" name="Oval 490"/>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95" name="Oval 491"/>
            <p:cNvSpPr>
              <a:spLocks noChangeAspect="1" noChangeArrowheads="1"/>
            </p:cNvSpPr>
            <p:nvPr/>
          </p:nvSpPr>
          <p:spPr bwMode="auto">
            <a:xfrm>
              <a:off x="483" y="3120"/>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96" name="Oval 492"/>
            <p:cNvSpPr>
              <a:spLocks noChangeAspect="1" noChangeArrowheads="1"/>
            </p:cNvSpPr>
            <p:nvPr/>
          </p:nvSpPr>
          <p:spPr bwMode="auto">
            <a:xfrm>
              <a:off x="469" y="2975"/>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23" name="Group 493"/>
          <p:cNvGrpSpPr>
            <a:grpSpLocks/>
          </p:cNvGrpSpPr>
          <p:nvPr/>
        </p:nvGrpSpPr>
        <p:grpSpPr bwMode="auto">
          <a:xfrm rot="5430505">
            <a:off x="5530057" y="4307681"/>
            <a:ext cx="157162" cy="212725"/>
            <a:chOff x="384" y="2976"/>
            <a:chExt cx="154" cy="202"/>
          </a:xfrm>
        </p:grpSpPr>
        <p:sp>
          <p:nvSpPr>
            <p:cNvPr id="154855" name="Oval 494"/>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99" name="Oval 495"/>
            <p:cNvSpPr>
              <a:spLocks noChangeAspect="1" noChangeArrowheads="1"/>
            </p:cNvSpPr>
            <p:nvPr/>
          </p:nvSpPr>
          <p:spPr bwMode="auto">
            <a:xfrm>
              <a:off x="480" y="3123"/>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800" name="Oval 496"/>
            <p:cNvSpPr>
              <a:spLocks noChangeAspect="1" noChangeArrowheads="1"/>
            </p:cNvSpPr>
            <p:nvPr/>
          </p:nvSpPr>
          <p:spPr bwMode="auto">
            <a:xfrm>
              <a:off x="469" y="298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24" name="Group 497"/>
          <p:cNvGrpSpPr>
            <a:grpSpLocks/>
          </p:cNvGrpSpPr>
          <p:nvPr/>
        </p:nvGrpSpPr>
        <p:grpSpPr bwMode="auto">
          <a:xfrm rot="-1289337">
            <a:off x="5659438" y="4005263"/>
            <a:ext cx="161925" cy="207962"/>
            <a:chOff x="384" y="2976"/>
            <a:chExt cx="154" cy="202"/>
          </a:xfrm>
        </p:grpSpPr>
        <p:sp>
          <p:nvSpPr>
            <p:cNvPr id="154852" name="Oval 498"/>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803" name="Oval 499"/>
            <p:cNvSpPr>
              <a:spLocks noChangeAspect="1" noChangeArrowheads="1"/>
            </p:cNvSpPr>
            <p:nvPr/>
          </p:nvSpPr>
          <p:spPr bwMode="auto">
            <a:xfrm>
              <a:off x="480" y="3119"/>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804" name="Oval 500"/>
            <p:cNvSpPr>
              <a:spLocks noChangeAspect="1" noChangeArrowheads="1"/>
            </p:cNvSpPr>
            <p:nvPr/>
          </p:nvSpPr>
          <p:spPr bwMode="auto">
            <a:xfrm>
              <a:off x="470" y="2976"/>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sp>
        <p:nvSpPr>
          <p:cNvPr id="154825" name="Freeform 1631"/>
          <p:cNvSpPr>
            <a:spLocks/>
          </p:cNvSpPr>
          <p:nvPr/>
        </p:nvSpPr>
        <p:spPr bwMode="auto">
          <a:xfrm>
            <a:off x="5616575" y="2490788"/>
            <a:ext cx="387350" cy="390525"/>
          </a:xfrm>
          <a:custGeom>
            <a:avLst/>
            <a:gdLst>
              <a:gd name="T0" fmla="*/ 387350 w 244"/>
              <a:gd name="T1" fmla="*/ 9525 h 246"/>
              <a:gd name="T2" fmla="*/ 271463 w 244"/>
              <a:gd name="T3" fmla="*/ 0 h 246"/>
              <a:gd name="T4" fmla="*/ 225425 w 244"/>
              <a:gd name="T5" fmla="*/ 15875 h 246"/>
              <a:gd name="T6" fmla="*/ 120650 w 244"/>
              <a:gd name="T7" fmla="*/ 95250 h 246"/>
              <a:gd name="T8" fmla="*/ 80963 w 244"/>
              <a:gd name="T9" fmla="*/ 139700 h 246"/>
              <a:gd name="T10" fmla="*/ 47625 w 244"/>
              <a:gd name="T11" fmla="*/ 196850 h 246"/>
              <a:gd name="T12" fmla="*/ 23813 w 244"/>
              <a:gd name="T13" fmla="*/ 266700 h 246"/>
              <a:gd name="T14" fmla="*/ 14288 w 244"/>
              <a:gd name="T15" fmla="*/ 314325 h 246"/>
              <a:gd name="T16" fmla="*/ 6350 w 244"/>
              <a:gd name="T17" fmla="*/ 352425 h 246"/>
              <a:gd name="T18" fmla="*/ 0 w 244"/>
              <a:gd name="T19" fmla="*/ 376238 h 246"/>
              <a:gd name="T20" fmla="*/ 249238 w 244"/>
              <a:gd name="T21" fmla="*/ 390525 h 246"/>
              <a:gd name="T22" fmla="*/ 242888 w 244"/>
              <a:gd name="T23" fmla="*/ 338138 h 246"/>
              <a:gd name="T24" fmla="*/ 242888 w 244"/>
              <a:gd name="T25" fmla="*/ 285750 h 246"/>
              <a:gd name="T26" fmla="*/ 247650 w 244"/>
              <a:gd name="T27" fmla="*/ 230188 h 246"/>
              <a:gd name="T28" fmla="*/ 252413 w 244"/>
              <a:gd name="T29" fmla="*/ 182563 h 246"/>
              <a:gd name="T30" fmla="*/ 266700 w 244"/>
              <a:gd name="T31" fmla="*/ 138113 h 246"/>
              <a:gd name="T32" fmla="*/ 282575 w 244"/>
              <a:gd name="T33" fmla="*/ 111125 h 246"/>
              <a:gd name="T34" fmla="*/ 311150 w 244"/>
              <a:gd name="T35" fmla="*/ 80963 h 246"/>
              <a:gd name="T36" fmla="*/ 347663 w 244"/>
              <a:gd name="T37" fmla="*/ 52388 h 246"/>
              <a:gd name="T38" fmla="*/ 368300 w 244"/>
              <a:gd name="T39" fmla="*/ 25400 h 246"/>
              <a:gd name="T40" fmla="*/ 387350 w 244"/>
              <a:gd name="T41" fmla="*/ 9525 h 2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4"/>
              <a:gd name="T64" fmla="*/ 0 h 246"/>
              <a:gd name="T65" fmla="*/ 244 w 244"/>
              <a:gd name="T66" fmla="*/ 246 h 2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4" h="246">
                <a:moveTo>
                  <a:pt x="244" y="6"/>
                </a:moveTo>
                <a:lnTo>
                  <a:pt x="171" y="0"/>
                </a:lnTo>
                <a:lnTo>
                  <a:pt x="142" y="10"/>
                </a:lnTo>
                <a:lnTo>
                  <a:pt x="76" y="60"/>
                </a:lnTo>
                <a:lnTo>
                  <a:pt x="51" y="88"/>
                </a:lnTo>
                <a:lnTo>
                  <a:pt x="30" y="124"/>
                </a:lnTo>
                <a:lnTo>
                  <a:pt x="15" y="168"/>
                </a:lnTo>
                <a:lnTo>
                  <a:pt x="9" y="198"/>
                </a:lnTo>
                <a:lnTo>
                  <a:pt x="4" y="222"/>
                </a:lnTo>
                <a:lnTo>
                  <a:pt x="0" y="237"/>
                </a:lnTo>
                <a:lnTo>
                  <a:pt x="157" y="246"/>
                </a:lnTo>
                <a:lnTo>
                  <a:pt x="153" y="213"/>
                </a:lnTo>
                <a:lnTo>
                  <a:pt x="153" y="180"/>
                </a:lnTo>
                <a:lnTo>
                  <a:pt x="156" y="145"/>
                </a:lnTo>
                <a:lnTo>
                  <a:pt x="159" y="115"/>
                </a:lnTo>
                <a:lnTo>
                  <a:pt x="168" y="87"/>
                </a:lnTo>
                <a:lnTo>
                  <a:pt x="178" y="70"/>
                </a:lnTo>
                <a:lnTo>
                  <a:pt x="196" y="51"/>
                </a:lnTo>
                <a:lnTo>
                  <a:pt x="219" y="33"/>
                </a:lnTo>
                <a:lnTo>
                  <a:pt x="232" y="16"/>
                </a:lnTo>
                <a:lnTo>
                  <a:pt x="244" y="6"/>
                </a:lnTo>
                <a:close/>
              </a:path>
            </a:pathLst>
          </a:custGeom>
          <a:gradFill rotWithShape="1">
            <a:gsLst>
              <a:gs pos="0">
                <a:schemeClr val="bg1"/>
              </a:gs>
              <a:gs pos="100000">
                <a:srgbClr val="EAEAEA">
                  <a:alpha val="75998"/>
                </a:srgbClr>
              </a:gs>
            </a:gsLst>
            <a:path path="rect">
              <a:fillToRect l="50000" t="50000" r="50000" b="50000"/>
            </a:path>
          </a:gradFill>
          <a:ln w="9525">
            <a:noFill/>
            <a:miter lim="800000"/>
            <a:headEnd/>
            <a:tailEnd/>
          </a:ln>
        </p:spPr>
        <p:txBody>
          <a:bodyPr wrap="none"/>
          <a:lstStyle/>
          <a:p>
            <a:endParaRPr lang="en-US"/>
          </a:p>
        </p:txBody>
      </p:sp>
      <p:grpSp>
        <p:nvGrpSpPr>
          <p:cNvPr id="154826" name="Group 421"/>
          <p:cNvGrpSpPr>
            <a:grpSpLocks/>
          </p:cNvGrpSpPr>
          <p:nvPr/>
        </p:nvGrpSpPr>
        <p:grpSpPr bwMode="auto">
          <a:xfrm rot="-10257708">
            <a:off x="5732463" y="2713038"/>
            <a:ext cx="160337" cy="207962"/>
            <a:chOff x="384" y="2976"/>
            <a:chExt cx="154" cy="202"/>
          </a:xfrm>
        </p:grpSpPr>
        <p:sp>
          <p:nvSpPr>
            <p:cNvPr id="154849" name="Oval 422"/>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27" name="Oval 423"/>
            <p:cNvSpPr>
              <a:spLocks noChangeAspect="1" noChangeArrowheads="1"/>
            </p:cNvSpPr>
            <p:nvPr/>
          </p:nvSpPr>
          <p:spPr bwMode="auto">
            <a:xfrm>
              <a:off x="480" y="3119"/>
              <a:ext cx="58"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28" name="Oval 424"/>
            <p:cNvSpPr>
              <a:spLocks noChangeAspect="1" noChangeArrowheads="1"/>
            </p:cNvSpPr>
            <p:nvPr/>
          </p:nvSpPr>
          <p:spPr bwMode="auto">
            <a:xfrm>
              <a:off x="469" y="2975"/>
              <a:ext cx="58"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sp>
        <p:nvSpPr>
          <p:cNvPr id="154827" name="AutoShape 1632"/>
          <p:cNvSpPr>
            <a:spLocks noChangeArrowheads="1"/>
          </p:cNvSpPr>
          <p:nvPr/>
        </p:nvSpPr>
        <p:spPr bwMode="auto">
          <a:xfrm>
            <a:off x="5521325" y="2692400"/>
            <a:ext cx="158750" cy="768350"/>
          </a:xfrm>
          <a:prstGeom prst="upArrow">
            <a:avLst>
              <a:gd name="adj1" fmla="val 60000"/>
              <a:gd name="adj2" fmla="val 75647"/>
            </a:avLst>
          </a:prstGeom>
          <a:solidFill>
            <a:srgbClr val="FFCC66"/>
          </a:solidFill>
          <a:ln w="3175">
            <a:solidFill>
              <a:srgbClr val="800000"/>
            </a:solidFill>
            <a:miter lim="800000"/>
            <a:headEnd/>
            <a:tailEnd/>
          </a:ln>
        </p:spPr>
        <p:txBody>
          <a:bodyPr vert="eaVert" wrap="none" anchor="ctr"/>
          <a:lstStyle/>
          <a:p>
            <a:endParaRPr lang="en-US"/>
          </a:p>
        </p:txBody>
      </p:sp>
      <p:sp>
        <p:nvSpPr>
          <p:cNvPr id="154828" name="AutoShape 1633"/>
          <p:cNvSpPr>
            <a:spLocks noChangeArrowheads="1"/>
          </p:cNvSpPr>
          <p:nvPr/>
        </p:nvSpPr>
        <p:spPr bwMode="auto">
          <a:xfrm>
            <a:off x="6200775" y="2716213"/>
            <a:ext cx="158750" cy="768350"/>
          </a:xfrm>
          <a:prstGeom prst="upArrow">
            <a:avLst>
              <a:gd name="adj1" fmla="val 60000"/>
              <a:gd name="adj2" fmla="val 75647"/>
            </a:avLst>
          </a:prstGeom>
          <a:solidFill>
            <a:srgbClr val="FFCC66"/>
          </a:solidFill>
          <a:ln w="3175">
            <a:solidFill>
              <a:srgbClr val="800000"/>
            </a:solidFill>
            <a:miter lim="800000"/>
            <a:headEnd/>
            <a:tailEnd/>
          </a:ln>
        </p:spPr>
        <p:txBody>
          <a:bodyPr vert="eaVert" wrap="none" anchor="ctr"/>
          <a:lstStyle/>
          <a:p>
            <a:endParaRPr lang="en-US"/>
          </a:p>
        </p:txBody>
      </p:sp>
      <p:sp>
        <p:nvSpPr>
          <p:cNvPr id="154829" name="AutoShape 1634"/>
          <p:cNvSpPr>
            <a:spLocks noChangeArrowheads="1"/>
          </p:cNvSpPr>
          <p:nvPr/>
        </p:nvSpPr>
        <p:spPr bwMode="auto">
          <a:xfrm flipH="1" flipV="1">
            <a:off x="6545263" y="2849563"/>
            <a:ext cx="158750" cy="768350"/>
          </a:xfrm>
          <a:prstGeom prst="upArrow">
            <a:avLst>
              <a:gd name="adj1" fmla="val 60000"/>
              <a:gd name="adj2" fmla="val 75647"/>
            </a:avLst>
          </a:prstGeom>
          <a:solidFill>
            <a:srgbClr val="FFCC66"/>
          </a:solidFill>
          <a:ln w="3175">
            <a:solidFill>
              <a:srgbClr val="800000"/>
            </a:solidFill>
            <a:miter lim="800000"/>
            <a:headEnd/>
            <a:tailEnd/>
          </a:ln>
        </p:spPr>
        <p:txBody>
          <a:bodyPr vert="eaVert" wrap="none" anchor="ctr"/>
          <a:lstStyle/>
          <a:p>
            <a:endParaRPr lang="en-US"/>
          </a:p>
        </p:txBody>
      </p:sp>
      <p:sp>
        <p:nvSpPr>
          <p:cNvPr id="154830" name="AutoShape 1635"/>
          <p:cNvSpPr>
            <a:spLocks noChangeArrowheads="1"/>
          </p:cNvSpPr>
          <p:nvPr/>
        </p:nvSpPr>
        <p:spPr bwMode="auto">
          <a:xfrm flipH="1" flipV="1">
            <a:off x="7223125" y="2752725"/>
            <a:ext cx="158750" cy="768350"/>
          </a:xfrm>
          <a:prstGeom prst="upArrow">
            <a:avLst>
              <a:gd name="adj1" fmla="val 60000"/>
              <a:gd name="adj2" fmla="val 75647"/>
            </a:avLst>
          </a:prstGeom>
          <a:solidFill>
            <a:srgbClr val="FFCC66"/>
          </a:solidFill>
          <a:ln w="3175">
            <a:solidFill>
              <a:srgbClr val="800000"/>
            </a:solidFill>
            <a:miter lim="800000"/>
            <a:headEnd/>
            <a:tailEnd/>
          </a:ln>
        </p:spPr>
        <p:txBody>
          <a:bodyPr vert="eaVert" wrap="none" anchor="ctr"/>
          <a:lstStyle/>
          <a:p>
            <a:endParaRPr lang="en-US"/>
          </a:p>
        </p:txBody>
      </p:sp>
      <p:sp>
        <p:nvSpPr>
          <p:cNvPr id="154831" name="AutoShape 1636"/>
          <p:cNvSpPr>
            <a:spLocks noChangeArrowheads="1"/>
          </p:cNvSpPr>
          <p:nvPr/>
        </p:nvSpPr>
        <p:spPr bwMode="auto">
          <a:xfrm flipV="1">
            <a:off x="5851525" y="2825750"/>
            <a:ext cx="158750" cy="768350"/>
          </a:xfrm>
          <a:prstGeom prst="upArrow">
            <a:avLst>
              <a:gd name="adj1" fmla="val 60000"/>
              <a:gd name="adj2" fmla="val 75647"/>
            </a:avLst>
          </a:prstGeom>
          <a:solidFill>
            <a:srgbClr val="FFCC66"/>
          </a:solidFill>
          <a:ln w="3175">
            <a:solidFill>
              <a:srgbClr val="800000"/>
            </a:solidFill>
            <a:miter lim="800000"/>
            <a:headEnd/>
            <a:tailEnd/>
          </a:ln>
        </p:spPr>
        <p:txBody>
          <a:bodyPr vert="eaVert" wrap="none" anchor="ctr"/>
          <a:lstStyle/>
          <a:p>
            <a:endParaRPr lang="en-US"/>
          </a:p>
        </p:txBody>
      </p:sp>
      <p:sp>
        <p:nvSpPr>
          <p:cNvPr id="154832" name="AutoShape 1637"/>
          <p:cNvSpPr>
            <a:spLocks noChangeArrowheads="1"/>
          </p:cNvSpPr>
          <p:nvPr/>
        </p:nvSpPr>
        <p:spPr bwMode="auto">
          <a:xfrm flipH="1">
            <a:off x="6886575" y="2722563"/>
            <a:ext cx="158750" cy="768350"/>
          </a:xfrm>
          <a:prstGeom prst="upArrow">
            <a:avLst>
              <a:gd name="adj1" fmla="val 60000"/>
              <a:gd name="adj2" fmla="val 75647"/>
            </a:avLst>
          </a:prstGeom>
          <a:solidFill>
            <a:srgbClr val="FFCC66"/>
          </a:solidFill>
          <a:ln w="3175">
            <a:solidFill>
              <a:srgbClr val="800000"/>
            </a:solidFill>
            <a:miter lim="800000"/>
            <a:headEnd/>
            <a:tailEnd/>
          </a:ln>
        </p:spPr>
        <p:txBody>
          <a:bodyPr vert="eaVert" wrap="none" anchor="ctr"/>
          <a:lstStyle/>
          <a:p>
            <a:endParaRPr lang="en-US"/>
          </a:p>
        </p:txBody>
      </p:sp>
      <p:sp>
        <p:nvSpPr>
          <p:cNvPr id="154833" name="Text Box 1638"/>
          <p:cNvSpPr txBox="1">
            <a:spLocks noChangeArrowheads="1"/>
          </p:cNvSpPr>
          <p:nvPr/>
        </p:nvSpPr>
        <p:spPr bwMode="auto">
          <a:xfrm>
            <a:off x="3871913" y="2327275"/>
            <a:ext cx="1382712" cy="825500"/>
          </a:xfrm>
          <a:prstGeom prst="rect">
            <a:avLst/>
          </a:prstGeom>
          <a:noFill/>
          <a:ln w="9525">
            <a:noFill/>
            <a:miter lim="800000"/>
            <a:headEnd/>
            <a:tailEnd/>
          </a:ln>
        </p:spPr>
        <p:txBody>
          <a:bodyPr wrap="none">
            <a:spAutoFit/>
          </a:bodyPr>
          <a:lstStyle/>
          <a:p>
            <a:r>
              <a:rPr lang="en-US" sz="1600"/>
              <a:t>H</a:t>
            </a:r>
            <a:r>
              <a:rPr lang="en-US" sz="1600" baseline="-25000"/>
              <a:t>2</a:t>
            </a:r>
            <a:r>
              <a:rPr lang="en-US" sz="1600"/>
              <a:t>O(</a:t>
            </a:r>
            <a:r>
              <a:rPr lang="en-US" sz="1600" i="1"/>
              <a:t>g</a:t>
            </a:r>
            <a:r>
              <a:rPr lang="en-US" sz="1600"/>
              <a:t>)</a:t>
            </a:r>
          </a:p>
          <a:p>
            <a:r>
              <a:rPr lang="en-US" sz="1600"/>
              <a:t>molecules</a:t>
            </a:r>
          </a:p>
          <a:p>
            <a:r>
              <a:rPr lang="en-US" sz="1600"/>
              <a:t>(water vapor)</a:t>
            </a:r>
          </a:p>
        </p:txBody>
      </p:sp>
      <p:sp>
        <p:nvSpPr>
          <p:cNvPr id="154834" name="Text Box 1639"/>
          <p:cNvSpPr txBox="1">
            <a:spLocks noChangeArrowheads="1"/>
          </p:cNvSpPr>
          <p:nvPr/>
        </p:nvSpPr>
        <p:spPr bwMode="auto">
          <a:xfrm>
            <a:off x="3937000" y="4775200"/>
            <a:ext cx="1096963" cy="581025"/>
          </a:xfrm>
          <a:prstGeom prst="rect">
            <a:avLst/>
          </a:prstGeom>
          <a:noFill/>
          <a:ln w="9525">
            <a:noFill/>
            <a:miter lim="800000"/>
            <a:headEnd/>
            <a:tailEnd/>
          </a:ln>
        </p:spPr>
        <p:txBody>
          <a:bodyPr wrap="none">
            <a:spAutoFit/>
          </a:bodyPr>
          <a:lstStyle/>
          <a:p>
            <a:r>
              <a:rPr lang="en-US" sz="1600"/>
              <a:t>H</a:t>
            </a:r>
            <a:r>
              <a:rPr lang="en-US" sz="1600" baseline="-25000"/>
              <a:t>2</a:t>
            </a:r>
            <a:r>
              <a:rPr lang="en-US" sz="1600"/>
              <a:t>O(</a:t>
            </a:r>
            <a:r>
              <a:rPr lang="en-US" sz="1600" i="1"/>
              <a:t>l</a:t>
            </a:r>
            <a:r>
              <a:rPr lang="en-US" sz="1600"/>
              <a:t>)</a:t>
            </a:r>
          </a:p>
          <a:p>
            <a:r>
              <a:rPr lang="en-US" sz="1600"/>
              <a:t>molecules</a:t>
            </a:r>
          </a:p>
        </p:txBody>
      </p:sp>
      <p:sp>
        <p:nvSpPr>
          <p:cNvPr id="154835" name="Line 1640"/>
          <p:cNvSpPr>
            <a:spLocks noChangeShapeType="1"/>
          </p:cNvSpPr>
          <p:nvPr/>
        </p:nvSpPr>
        <p:spPr bwMode="auto">
          <a:xfrm flipH="1" flipV="1">
            <a:off x="2909888" y="1911350"/>
            <a:ext cx="1211262" cy="523875"/>
          </a:xfrm>
          <a:prstGeom prst="line">
            <a:avLst/>
          </a:prstGeom>
          <a:noFill/>
          <a:ln w="9525">
            <a:solidFill>
              <a:schemeClr val="tx1"/>
            </a:solidFill>
            <a:round/>
            <a:headEnd/>
            <a:tailEnd/>
          </a:ln>
        </p:spPr>
        <p:txBody>
          <a:bodyPr/>
          <a:lstStyle/>
          <a:p>
            <a:endParaRPr lang="en-US"/>
          </a:p>
        </p:txBody>
      </p:sp>
      <p:sp>
        <p:nvSpPr>
          <p:cNvPr id="154836" name="Line 1641"/>
          <p:cNvSpPr>
            <a:spLocks noChangeShapeType="1"/>
          </p:cNvSpPr>
          <p:nvPr/>
        </p:nvSpPr>
        <p:spPr bwMode="auto">
          <a:xfrm flipV="1">
            <a:off x="5083175" y="1889125"/>
            <a:ext cx="973138" cy="865188"/>
          </a:xfrm>
          <a:prstGeom prst="line">
            <a:avLst/>
          </a:prstGeom>
          <a:noFill/>
          <a:ln w="9525">
            <a:solidFill>
              <a:schemeClr val="tx1"/>
            </a:solidFill>
            <a:round/>
            <a:headEnd/>
            <a:tailEnd/>
          </a:ln>
        </p:spPr>
        <p:txBody>
          <a:bodyPr/>
          <a:lstStyle/>
          <a:p>
            <a:endParaRPr lang="en-US"/>
          </a:p>
        </p:txBody>
      </p:sp>
      <p:sp>
        <p:nvSpPr>
          <p:cNvPr id="154837" name="Line 1642"/>
          <p:cNvSpPr>
            <a:spLocks noChangeShapeType="1"/>
          </p:cNvSpPr>
          <p:nvPr/>
        </p:nvSpPr>
        <p:spPr bwMode="auto">
          <a:xfrm flipH="1">
            <a:off x="3325813" y="4940300"/>
            <a:ext cx="782637" cy="119063"/>
          </a:xfrm>
          <a:prstGeom prst="line">
            <a:avLst/>
          </a:prstGeom>
          <a:noFill/>
          <a:ln w="9525">
            <a:solidFill>
              <a:schemeClr val="tx1"/>
            </a:solidFill>
            <a:round/>
            <a:headEnd/>
            <a:tailEnd/>
          </a:ln>
        </p:spPr>
        <p:txBody>
          <a:bodyPr/>
          <a:lstStyle/>
          <a:p>
            <a:endParaRPr lang="en-US"/>
          </a:p>
        </p:txBody>
      </p:sp>
      <p:sp>
        <p:nvSpPr>
          <p:cNvPr id="154838" name="Line 1643"/>
          <p:cNvSpPr>
            <a:spLocks noChangeShapeType="1"/>
          </p:cNvSpPr>
          <p:nvPr/>
        </p:nvSpPr>
        <p:spPr bwMode="auto">
          <a:xfrm flipV="1">
            <a:off x="4833938" y="4821238"/>
            <a:ext cx="758825" cy="106362"/>
          </a:xfrm>
          <a:prstGeom prst="line">
            <a:avLst/>
          </a:prstGeom>
          <a:noFill/>
          <a:ln w="9525">
            <a:solidFill>
              <a:schemeClr val="tx1"/>
            </a:solidFill>
            <a:round/>
            <a:headEnd/>
            <a:tailEnd/>
          </a:ln>
        </p:spPr>
        <p:txBody>
          <a:bodyPr/>
          <a:lstStyle/>
          <a:p>
            <a:endParaRPr lang="en-US"/>
          </a:p>
        </p:txBody>
      </p:sp>
      <p:sp>
        <p:nvSpPr>
          <p:cNvPr id="1381996" name="Freeform 1644"/>
          <p:cNvSpPr>
            <a:spLocks/>
          </p:cNvSpPr>
          <p:nvPr/>
        </p:nvSpPr>
        <p:spPr bwMode="auto">
          <a:xfrm rot="9957586">
            <a:off x="2535238" y="1047750"/>
            <a:ext cx="206375" cy="280988"/>
          </a:xfrm>
          <a:custGeom>
            <a:avLst/>
            <a:gdLst/>
            <a:ahLst/>
            <a:cxnLst>
              <a:cxn ang="0">
                <a:pos x="51" y="22"/>
              </a:cxn>
              <a:cxn ang="0">
                <a:pos x="130" y="141"/>
              </a:cxn>
              <a:cxn ang="0">
                <a:pos x="61" y="177"/>
              </a:cxn>
              <a:cxn ang="0">
                <a:pos x="3" y="64"/>
              </a:cxn>
              <a:cxn ang="0">
                <a:pos x="0" y="0"/>
              </a:cxn>
              <a:cxn ang="0">
                <a:pos x="33" y="4"/>
              </a:cxn>
              <a:cxn ang="0">
                <a:pos x="51" y="22"/>
              </a:cxn>
            </a:cxnLst>
            <a:rect l="0" t="0" r="r" b="b"/>
            <a:pathLst>
              <a:path w="130" h="177">
                <a:moveTo>
                  <a:pt x="51" y="22"/>
                </a:moveTo>
                <a:lnTo>
                  <a:pt x="130" y="141"/>
                </a:lnTo>
                <a:lnTo>
                  <a:pt x="61" y="177"/>
                </a:lnTo>
                <a:lnTo>
                  <a:pt x="3" y="64"/>
                </a:lnTo>
                <a:lnTo>
                  <a:pt x="0" y="0"/>
                </a:lnTo>
                <a:lnTo>
                  <a:pt x="33" y="4"/>
                </a:lnTo>
                <a:lnTo>
                  <a:pt x="51" y="22"/>
                </a:lnTo>
                <a:close/>
              </a:path>
            </a:pathLst>
          </a:custGeom>
          <a:gradFill rotWithShape="1">
            <a:gsLst>
              <a:gs pos="0">
                <a:schemeClr val="accent2">
                  <a:alpha val="10001"/>
                </a:schemeClr>
              </a:gs>
              <a:gs pos="50000">
                <a:srgbClr val="FF0000">
                  <a:alpha val="10001"/>
                </a:srgbClr>
              </a:gs>
              <a:gs pos="100000">
                <a:schemeClr val="accent2">
                  <a:alpha val="10001"/>
                </a:schemeClr>
              </a:gs>
            </a:gsLst>
            <a:lin ang="0" scaled="1"/>
          </a:gradFill>
          <a:ln w="9525">
            <a:noFill/>
            <a:round/>
            <a:headEnd/>
            <a:tailEnd/>
          </a:ln>
          <a:effectLst/>
        </p:spPr>
        <p:txBody>
          <a:bodyPr/>
          <a:lstStyle/>
          <a:p>
            <a:pPr>
              <a:defRPr/>
            </a:pPr>
            <a:endParaRPr lang="en-US"/>
          </a:p>
        </p:txBody>
      </p:sp>
      <p:sp>
        <p:nvSpPr>
          <p:cNvPr id="1381997" name="Freeform 1645"/>
          <p:cNvSpPr>
            <a:spLocks/>
          </p:cNvSpPr>
          <p:nvPr/>
        </p:nvSpPr>
        <p:spPr bwMode="auto">
          <a:xfrm rot="13955439">
            <a:off x="3215481" y="391319"/>
            <a:ext cx="206375" cy="280988"/>
          </a:xfrm>
          <a:custGeom>
            <a:avLst/>
            <a:gdLst/>
            <a:ahLst/>
            <a:cxnLst>
              <a:cxn ang="0">
                <a:pos x="51" y="22"/>
              </a:cxn>
              <a:cxn ang="0">
                <a:pos x="130" y="141"/>
              </a:cxn>
              <a:cxn ang="0">
                <a:pos x="61" y="177"/>
              </a:cxn>
              <a:cxn ang="0">
                <a:pos x="3" y="64"/>
              </a:cxn>
              <a:cxn ang="0">
                <a:pos x="0" y="0"/>
              </a:cxn>
              <a:cxn ang="0">
                <a:pos x="33" y="4"/>
              </a:cxn>
              <a:cxn ang="0">
                <a:pos x="51" y="22"/>
              </a:cxn>
            </a:cxnLst>
            <a:rect l="0" t="0" r="r" b="b"/>
            <a:pathLst>
              <a:path w="130" h="177">
                <a:moveTo>
                  <a:pt x="51" y="22"/>
                </a:moveTo>
                <a:lnTo>
                  <a:pt x="130" y="141"/>
                </a:lnTo>
                <a:lnTo>
                  <a:pt x="61" y="177"/>
                </a:lnTo>
                <a:lnTo>
                  <a:pt x="3" y="64"/>
                </a:lnTo>
                <a:lnTo>
                  <a:pt x="0" y="0"/>
                </a:lnTo>
                <a:lnTo>
                  <a:pt x="33" y="4"/>
                </a:lnTo>
                <a:lnTo>
                  <a:pt x="51" y="22"/>
                </a:lnTo>
                <a:close/>
              </a:path>
            </a:pathLst>
          </a:custGeom>
          <a:gradFill rotWithShape="1">
            <a:gsLst>
              <a:gs pos="0">
                <a:schemeClr val="accent2">
                  <a:alpha val="10001"/>
                </a:schemeClr>
              </a:gs>
              <a:gs pos="50000">
                <a:srgbClr val="FF0000">
                  <a:alpha val="10001"/>
                </a:srgbClr>
              </a:gs>
              <a:gs pos="100000">
                <a:schemeClr val="accent2">
                  <a:alpha val="10001"/>
                </a:schemeClr>
              </a:gs>
            </a:gsLst>
            <a:lin ang="0" scaled="1"/>
          </a:gradFill>
          <a:ln w="9525">
            <a:noFill/>
            <a:round/>
            <a:headEnd/>
            <a:tailEnd/>
          </a:ln>
          <a:effectLst/>
        </p:spPr>
        <p:txBody>
          <a:bodyPr/>
          <a:lstStyle/>
          <a:p>
            <a:pPr>
              <a:defRPr/>
            </a:pPr>
            <a:endParaRPr lang="en-US"/>
          </a:p>
        </p:txBody>
      </p:sp>
      <p:sp>
        <p:nvSpPr>
          <p:cNvPr id="1381998" name="Freeform 1646"/>
          <p:cNvSpPr>
            <a:spLocks/>
          </p:cNvSpPr>
          <p:nvPr/>
        </p:nvSpPr>
        <p:spPr bwMode="auto">
          <a:xfrm rot="11965963">
            <a:off x="2054225" y="1943100"/>
            <a:ext cx="206375" cy="280988"/>
          </a:xfrm>
          <a:custGeom>
            <a:avLst/>
            <a:gdLst/>
            <a:ahLst/>
            <a:cxnLst>
              <a:cxn ang="0">
                <a:pos x="51" y="22"/>
              </a:cxn>
              <a:cxn ang="0">
                <a:pos x="130" y="141"/>
              </a:cxn>
              <a:cxn ang="0">
                <a:pos x="61" y="177"/>
              </a:cxn>
              <a:cxn ang="0">
                <a:pos x="3" y="64"/>
              </a:cxn>
              <a:cxn ang="0">
                <a:pos x="0" y="0"/>
              </a:cxn>
              <a:cxn ang="0">
                <a:pos x="33" y="4"/>
              </a:cxn>
              <a:cxn ang="0">
                <a:pos x="51" y="22"/>
              </a:cxn>
            </a:cxnLst>
            <a:rect l="0" t="0" r="r" b="b"/>
            <a:pathLst>
              <a:path w="130" h="177">
                <a:moveTo>
                  <a:pt x="51" y="22"/>
                </a:moveTo>
                <a:lnTo>
                  <a:pt x="130" y="141"/>
                </a:lnTo>
                <a:lnTo>
                  <a:pt x="61" y="177"/>
                </a:lnTo>
                <a:lnTo>
                  <a:pt x="3" y="64"/>
                </a:lnTo>
                <a:lnTo>
                  <a:pt x="0" y="0"/>
                </a:lnTo>
                <a:lnTo>
                  <a:pt x="33" y="4"/>
                </a:lnTo>
                <a:lnTo>
                  <a:pt x="51" y="22"/>
                </a:lnTo>
                <a:close/>
              </a:path>
            </a:pathLst>
          </a:custGeom>
          <a:gradFill rotWithShape="1">
            <a:gsLst>
              <a:gs pos="0">
                <a:schemeClr val="accent2">
                  <a:alpha val="10001"/>
                </a:schemeClr>
              </a:gs>
              <a:gs pos="50000">
                <a:srgbClr val="FF0000">
                  <a:alpha val="10001"/>
                </a:srgbClr>
              </a:gs>
              <a:gs pos="100000">
                <a:schemeClr val="accent2">
                  <a:alpha val="10001"/>
                </a:schemeClr>
              </a:gs>
            </a:gsLst>
            <a:lin ang="0" scaled="1"/>
          </a:gradFill>
          <a:ln w="9525">
            <a:noFill/>
            <a:round/>
            <a:headEnd/>
            <a:tailEnd/>
          </a:ln>
          <a:effectLst/>
        </p:spPr>
        <p:txBody>
          <a:bodyPr/>
          <a:lstStyle/>
          <a:p>
            <a:pPr>
              <a:defRPr/>
            </a:pPr>
            <a:endParaRPr lang="en-US"/>
          </a:p>
        </p:txBody>
      </p:sp>
      <p:sp>
        <p:nvSpPr>
          <p:cNvPr id="1381999" name="Freeform 1647"/>
          <p:cNvSpPr>
            <a:spLocks/>
          </p:cNvSpPr>
          <p:nvPr/>
        </p:nvSpPr>
        <p:spPr bwMode="auto">
          <a:xfrm rot="33624481">
            <a:off x="2193925" y="687388"/>
            <a:ext cx="169863" cy="147637"/>
          </a:xfrm>
          <a:custGeom>
            <a:avLst/>
            <a:gdLst/>
            <a:ahLst/>
            <a:cxnLst>
              <a:cxn ang="0">
                <a:pos x="51" y="22"/>
              </a:cxn>
              <a:cxn ang="0">
                <a:pos x="130" y="141"/>
              </a:cxn>
              <a:cxn ang="0">
                <a:pos x="61" y="177"/>
              </a:cxn>
              <a:cxn ang="0">
                <a:pos x="3" y="64"/>
              </a:cxn>
              <a:cxn ang="0">
                <a:pos x="0" y="0"/>
              </a:cxn>
              <a:cxn ang="0">
                <a:pos x="33" y="4"/>
              </a:cxn>
              <a:cxn ang="0">
                <a:pos x="51" y="22"/>
              </a:cxn>
            </a:cxnLst>
            <a:rect l="0" t="0" r="r" b="b"/>
            <a:pathLst>
              <a:path w="130" h="177">
                <a:moveTo>
                  <a:pt x="51" y="22"/>
                </a:moveTo>
                <a:lnTo>
                  <a:pt x="130" y="141"/>
                </a:lnTo>
                <a:lnTo>
                  <a:pt x="61" y="177"/>
                </a:lnTo>
                <a:lnTo>
                  <a:pt x="3" y="64"/>
                </a:lnTo>
                <a:lnTo>
                  <a:pt x="0" y="0"/>
                </a:lnTo>
                <a:lnTo>
                  <a:pt x="33" y="4"/>
                </a:lnTo>
                <a:lnTo>
                  <a:pt x="51" y="22"/>
                </a:lnTo>
                <a:close/>
              </a:path>
            </a:pathLst>
          </a:custGeom>
          <a:gradFill rotWithShape="1">
            <a:gsLst>
              <a:gs pos="0">
                <a:schemeClr val="accent2">
                  <a:alpha val="10001"/>
                </a:schemeClr>
              </a:gs>
              <a:gs pos="50000">
                <a:srgbClr val="FF0000">
                  <a:alpha val="10001"/>
                </a:srgbClr>
              </a:gs>
              <a:gs pos="100000">
                <a:schemeClr val="accent2">
                  <a:alpha val="10001"/>
                </a:schemeClr>
              </a:gs>
            </a:gsLst>
            <a:lin ang="0" scaled="1"/>
          </a:gradFill>
          <a:ln w="9525">
            <a:noFill/>
            <a:round/>
            <a:headEnd/>
            <a:tailEnd/>
          </a:ln>
          <a:effectLst/>
        </p:spPr>
        <p:txBody>
          <a:bodyPr/>
          <a:lstStyle/>
          <a:p>
            <a:pPr>
              <a:defRPr/>
            </a:pPr>
            <a:endParaRPr lang="en-US"/>
          </a:p>
        </p:txBody>
      </p:sp>
      <p:sp>
        <p:nvSpPr>
          <p:cNvPr id="1382000" name="Freeform 1648"/>
          <p:cNvSpPr>
            <a:spLocks/>
          </p:cNvSpPr>
          <p:nvPr/>
        </p:nvSpPr>
        <p:spPr bwMode="auto">
          <a:xfrm rot="12568586">
            <a:off x="2344738" y="2743200"/>
            <a:ext cx="206375" cy="280988"/>
          </a:xfrm>
          <a:custGeom>
            <a:avLst/>
            <a:gdLst/>
            <a:ahLst/>
            <a:cxnLst>
              <a:cxn ang="0">
                <a:pos x="51" y="22"/>
              </a:cxn>
              <a:cxn ang="0">
                <a:pos x="130" y="141"/>
              </a:cxn>
              <a:cxn ang="0">
                <a:pos x="61" y="177"/>
              </a:cxn>
              <a:cxn ang="0">
                <a:pos x="3" y="64"/>
              </a:cxn>
              <a:cxn ang="0">
                <a:pos x="0" y="0"/>
              </a:cxn>
              <a:cxn ang="0">
                <a:pos x="33" y="4"/>
              </a:cxn>
              <a:cxn ang="0">
                <a:pos x="51" y="22"/>
              </a:cxn>
            </a:cxnLst>
            <a:rect l="0" t="0" r="r" b="b"/>
            <a:pathLst>
              <a:path w="130" h="177">
                <a:moveTo>
                  <a:pt x="51" y="22"/>
                </a:moveTo>
                <a:lnTo>
                  <a:pt x="130" y="141"/>
                </a:lnTo>
                <a:lnTo>
                  <a:pt x="61" y="177"/>
                </a:lnTo>
                <a:lnTo>
                  <a:pt x="3" y="64"/>
                </a:lnTo>
                <a:lnTo>
                  <a:pt x="0" y="0"/>
                </a:lnTo>
                <a:lnTo>
                  <a:pt x="33" y="4"/>
                </a:lnTo>
                <a:lnTo>
                  <a:pt x="51" y="22"/>
                </a:lnTo>
                <a:close/>
              </a:path>
            </a:pathLst>
          </a:custGeom>
          <a:gradFill rotWithShape="1">
            <a:gsLst>
              <a:gs pos="0">
                <a:schemeClr val="accent2">
                  <a:alpha val="10001"/>
                </a:schemeClr>
              </a:gs>
              <a:gs pos="50000">
                <a:srgbClr val="FF0000">
                  <a:alpha val="10001"/>
                </a:srgbClr>
              </a:gs>
              <a:gs pos="100000">
                <a:schemeClr val="accent2">
                  <a:alpha val="10001"/>
                </a:schemeClr>
              </a:gs>
            </a:gsLst>
            <a:lin ang="0" scaled="1"/>
          </a:gradFill>
          <a:ln w="9525">
            <a:noFill/>
            <a:round/>
            <a:headEnd/>
            <a:tailEnd/>
          </a:ln>
          <a:effectLst/>
        </p:spPr>
        <p:txBody>
          <a:bodyPr/>
          <a:lstStyle/>
          <a:p>
            <a:pPr>
              <a:defRPr/>
            </a:pPr>
            <a:endParaRPr lang="en-US"/>
          </a:p>
        </p:txBody>
      </p:sp>
      <p:sp>
        <p:nvSpPr>
          <p:cNvPr id="1382001" name="Freeform 1649"/>
          <p:cNvSpPr>
            <a:spLocks/>
          </p:cNvSpPr>
          <p:nvPr/>
        </p:nvSpPr>
        <p:spPr bwMode="auto">
          <a:xfrm rot="10114793">
            <a:off x="6140450" y="1766888"/>
            <a:ext cx="206375" cy="280987"/>
          </a:xfrm>
          <a:custGeom>
            <a:avLst/>
            <a:gdLst/>
            <a:ahLst/>
            <a:cxnLst>
              <a:cxn ang="0">
                <a:pos x="51" y="22"/>
              </a:cxn>
              <a:cxn ang="0">
                <a:pos x="130" y="141"/>
              </a:cxn>
              <a:cxn ang="0">
                <a:pos x="61" y="177"/>
              </a:cxn>
              <a:cxn ang="0">
                <a:pos x="3" y="64"/>
              </a:cxn>
              <a:cxn ang="0">
                <a:pos x="0" y="0"/>
              </a:cxn>
              <a:cxn ang="0">
                <a:pos x="33" y="4"/>
              </a:cxn>
              <a:cxn ang="0">
                <a:pos x="51" y="22"/>
              </a:cxn>
            </a:cxnLst>
            <a:rect l="0" t="0" r="r" b="b"/>
            <a:pathLst>
              <a:path w="130" h="177">
                <a:moveTo>
                  <a:pt x="51" y="22"/>
                </a:moveTo>
                <a:lnTo>
                  <a:pt x="130" y="141"/>
                </a:lnTo>
                <a:lnTo>
                  <a:pt x="61" y="177"/>
                </a:lnTo>
                <a:lnTo>
                  <a:pt x="3" y="64"/>
                </a:lnTo>
                <a:lnTo>
                  <a:pt x="0" y="0"/>
                </a:lnTo>
                <a:lnTo>
                  <a:pt x="33" y="4"/>
                </a:lnTo>
                <a:lnTo>
                  <a:pt x="51" y="22"/>
                </a:lnTo>
                <a:close/>
              </a:path>
            </a:pathLst>
          </a:custGeom>
          <a:gradFill rotWithShape="1">
            <a:gsLst>
              <a:gs pos="0">
                <a:schemeClr val="accent2">
                  <a:alpha val="10001"/>
                </a:schemeClr>
              </a:gs>
              <a:gs pos="50000">
                <a:srgbClr val="FF0000">
                  <a:alpha val="10001"/>
                </a:srgbClr>
              </a:gs>
              <a:gs pos="100000">
                <a:schemeClr val="accent2">
                  <a:alpha val="10001"/>
                </a:schemeClr>
              </a:gs>
            </a:gsLst>
            <a:lin ang="0" scaled="1"/>
          </a:gradFill>
          <a:ln w="9525">
            <a:noFill/>
            <a:round/>
            <a:headEnd/>
            <a:tailEnd/>
          </a:ln>
          <a:effectLst/>
        </p:spPr>
        <p:txBody>
          <a:bodyPr/>
          <a:lstStyle/>
          <a:p>
            <a:pPr>
              <a:defRPr/>
            </a:pPr>
            <a:endParaRPr lang="en-US"/>
          </a:p>
        </p:txBody>
      </p:sp>
      <p:sp>
        <p:nvSpPr>
          <p:cNvPr id="1382002" name="Freeform 1650"/>
          <p:cNvSpPr>
            <a:spLocks/>
          </p:cNvSpPr>
          <p:nvPr/>
        </p:nvSpPr>
        <p:spPr bwMode="auto">
          <a:xfrm rot="2416273">
            <a:off x="6459538" y="2424113"/>
            <a:ext cx="206375" cy="280987"/>
          </a:xfrm>
          <a:custGeom>
            <a:avLst/>
            <a:gdLst/>
            <a:ahLst/>
            <a:cxnLst>
              <a:cxn ang="0">
                <a:pos x="51" y="22"/>
              </a:cxn>
              <a:cxn ang="0">
                <a:pos x="130" y="141"/>
              </a:cxn>
              <a:cxn ang="0">
                <a:pos x="61" y="177"/>
              </a:cxn>
              <a:cxn ang="0">
                <a:pos x="3" y="64"/>
              </a:cxn>
              <a:cxn ang="0">
                <a:pos x="0" y="0"/>
              </a:cxn>
              <a:cxn ang="0">
                <a:pos x="33" y="4"/>
              </a:cxn>
              <a:cxn ang="0">
                <a:pos x="51" y="22"/>
              </a:cxn>
            </a:cxnLst>
            <a:rect l="0" t="0" r="r" b="b"/>
            <a:pathLst>
              <a:path w="130" h="177">
                <a:moveTo>
                  <a:pt x="51" y="22"/>
                </a:moveTo>
                <a:lnTo>
                  <a:pt x="130" y="141"/>
                </a:lnTo>
                <a:lnTo>
                  <a:pt x="61" y="177"/>
                </a:lnTo>
                <a:lnTo>
                  <a:pt x="3" y="64"/>
                </a:lnTo>
                <a:lnTo>
                  <a:pt x="0" y="0"/>
                </a:lnTo>
                <a:lnTo>
                  <a:pt x="33" y="4"/>
                </a:lnTo>
                <a:lnTo>
                  <a:pt x="51" y="22"/>
                </a:lnTo>
                <a:close/>
              </a:path>
            </a:pathLst>
          </a:custGeom>
          <a:gradFill rotWithShape="1">
            <a:gsLst>
              <a:gs pos="0">
                <a:schemeClr val="accent2">
                  <a:alpha val="10001"/>
                </a:schemeClr>
              </a:gs>
              <a:gs pos="50000">
                <a:srgbClr val="FF0000">
                  <a:alpha val="10001"/>
                </a:srgbClr>
              </a:gs>
              <a:gs pos="100000">
                <a:schemeClr val="accent2">
                  <a:alpha val="10001"/>
                </a:schemeClr>
              </a:gs>
            </a:gsLst>
            <a:lin ang="0" scaled="1"/>
          </a:gradFill>
          <a:ln w="9525">
            <a:noFill/>
            <a:round/>
            <a:headEnd/>
            <a:tailEnd/>
          </a:ln>
          <a:effectLst/>
        </p:spPr>
        <p:txBody>
          <a:bodyPr/>
          <a:lstStyle/>
          <a:p>
            <a:pPr>
              <a:defRPr/>
            </a:pPr>
            <a:endParaRPr lang="en-US"/>
          </a:p>
        </p:txBody>
      </p:sp>
      <p:sp>
        <p:nvSpPr>
          <p:cNvPr id="1382003" name="Freeform 1651"/>
          <p:cNvSpPr>
            <a:spLocks/>
          </p:cNvSpPr>
          <p:nvPr/>
        </p:nvSpPr>
        <p:spPr bwMode="auto">
          <a:xfrm>
            <a:off x="7180263" y="2530475"/>
            <a:ext cx="173037" cy="238125"/>
          </a:xfrm>
          <a:custGeom>
            <a:avLst/>
            <a:gdLst/>
            <a:ahLst/>
            <a:cxnLst>
              <a:cxn ang="0">
                <a:pos x="51" y="22"/>
              </a:cxn>
              <a:cxn ang="0">
                <a:pos x="130" y="141"/>
              </a:cxn>
              <a:cxn ang="0">
                <a:pos x="61" y="177"/>
              </a:cxn>
              <a:cxn ang="0">
                <a:pos x="3" y="64"/>
              </a:cxn>
              <a:cxn ang="0">
                <a:pos x="0" y="0"/>
              </a:cxn>
              <a:cxn ang="0">
                <a:pos x="33" y="4"/>
              </a:cxn>
              <a:cxn ang="0">
                <a:pos x="51" y="22"/>
              </a:cxn>
            </a:cxnLst>
            <a:rect l="0" t="0" r="r" b="b"/>
            <a:pathLst>
              <a:path w="130" h="177">
                <a:moveTo>
                  <a:pt x="51" y="22"/>
                </a:moveTo>
                <a:lnTo>
                  <a:pt x="130" y="141"/>
                </a:lnTo>
                <a:lnTo>
                  <a:pt x="61" y="177"/>
                </a:lnTo>
                <a:lnTo>
                  <a:pt x="3" y="64"/>
                </a:lnTo>
                <a:lnTo>
                  <a:pt x="0" y="0"/>
                </a:lnTo>
                <a:lnTo>
                  <a:pt x="33" y="4"/>
                </a:lnTo>
                <a:lnTo>
                  <a:pt x="51" y="22"/>
                </a:lnTo>
                <a:close/>
              </a:path>
            </a:pathLst>
          </a:custGeom>
          <a:gradFill rotWithShape="1">
            <a:gsLst>
              <a:gs pos="0">
                <a:schemeClr val="accent2">
                  <a:alpha val="10001"/>
                </a:schemeClr>
              </a:gs>
              <a:gs pos="50000">
                <a:srgbClr val="FF0000">
                  <a:alpha val="10001"/>
                </a:srgbClr>
              </a:gs>
              <a:gs pos="100000">
                <a:schemeClr val="accent2">
                  <a:alpha val="10001"/>
                </a:schemeClr>
              </a:gs>
            </a:gsLst>
            <a:lin ang="0" scaled="1"/>
          </a:gradFill>
          <a:ln w="9525">
            <a:noFill/>
            <a:round/>
            <a:headEnd/>
            <a:tailEnd/>
          </a:ln>
          <a:effectLst/>
        </p:spPr>
        <p:txBody>
          <a:bodyPr/>
          <a:lstStyle/>
          <a:p>
            <a:pPr>
              <a:defRPr/>
            </a:pPr>
            <a:endParaRPr lang="en-US"/>
          </a:p>
        </p:txBody>
      </p:sp>
      <p:sp>
        <p:nvSpPr>
          <p:cNvPr id="1382004" name="Freeform 1652"/>
          <p:cNvSpPr>
            <a:spLocks/>
          </p:cNvSpPr>
          <p:nvPr/>
        </p:nvSpPr>
        <p:spPr bwMode="auto">
          <a:xfrm rot="11838169">
            <a:off x="6608763" y="2054225"/>
            <a:ext cx="206375" cy="280988"/>
          </a:xfrm>
          <a:custGeom>
            <a:avLst/>
            <a:gdLst/>
            <a:ahLst/>
            <a:cxnLst>
              <a:cxn ang="0">
                <a:pos x="51" y="22"/>
              </a:cxn>
              <a:cxn ang="0">
                <a:pos x="130" y="141"/>
              </a:cxn>
              <a:cxn ang="0">
                <a:pos x="61" y="177"/>
              </a:cxn>
              <a:cxn ang="0">
                <a:pos x="3" y="64"/>
              </a:cxn>
              <a:cxn ang="0">
                <a:pos x="0" y="0"/>
              </a:cxn>
              <a:cxn ang="0">
                <a:pos x="33" y="4"/>
              </a:cxn>
              <a:cxn ang="0">
                <a:pos x="51" y="22"/>
              </a:cxn>
            </a:cxnLst>
            <a:rect l="0" t="0" r="r" b="b"/>
            <a:pathLst>
              <a:path w="130" h="177">
                <a:moveTo>
                  <a:pt x="51" y="22"/>
                </a:moveTo>
                <a:lnTo>
                  <a:pt x="130" y="141"/>
                </a:lnTo>
                <a:lnTo>
                  <a:pt x="61" y="177"/>
                </a:lnTo>
                <a:lnTo>
                  <a:pt x="3" y="64"/>
                </a:lnTo>
                <a:lnTo>
                  <a:pt x="0" y="0"/>
                </a:lnTo>
                <a:lnTo>
                  <a:pt x="33" y="4"/>
                </a:lnTo>
                <a:lnTo>
                  <a:pt x="51" y="22"/>
                </a:lnTo>
                <a:close/>
              </a:path>
            </a:pathLst>
          </a:custGeom>
          <a:gradFill rotWithShape="1">
            <a:gsLst>
              <a:gs pos="0">
                <a:schemeClr val="accent2">
                  <a:alpha val="10001"/>
                </a:schemeClr>
              </a:gs>
              <a:gs pos="50000">
                <a:srgbClr val="FF0000">
                  <a:alpha val="10001"/>
                </a:srgbClr>
              </a:gs>
              <a:gs pos="100000">
                <a:schemeClr val="accent2">
                  <a:alpha val="10001"/>
                </a:schemeClr>
              </a:gs>
            </a:gsLst>
            <a:lin ang="0" scaled="1"/>
          </a:gradFill>
          <a:ln w="9525">
            <a:noFill/>
            <a:round/>
            <a:headEnd/>
            <a:tailEnd/>
          </a:ln>
          <a:effectLst/>
        </p:spPr>
        <p:txBody>
          <a:bodyPr/>
          <a:lstStyle/>
          <a:p>
            <a:pPr>
              <a:defRPr/>
            </a:pPr>
            <a:endParaRPr lang="en-US"/>
          </a:p>
        </p:txBody>
      </p:sp>
      <p:sp>
        <p:nvSpPr>
          <p:cNvPr id="154848" name="AutoShape 1653">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1381536"/>
                                        </p:tgtEl>
                                        <p:attrNameLst>
                                          <p:attrName>style.opacity</p:attrName>
                                        </p:attrNameLst>
                                      </p:cBhvr>
                                      <p:to>
                                        <p:strVal val="0.5"/>
                                      </p:to>
                                    </p:set>
                                    <p:animEffect filter="image" prLst="opacity: 0.5">
                                      <p:cBhvr rctx="IE">
                                        <p:cTn id="7" dur="indefinite"/>
                                        <p:tgtEl>
                                          <p:spTgt spid="1381536"/>
                                        </p:tgtEl>
                                      </p:cBhvr>
                                    </p:animEffect>
                                  </p:childTnLst>
                                </p:cTn>
                              </p:par>
                              <p:par>
                                <p:cTn id="8" presetID="9" presetClass="emph" presetSubtype="0" nodeType="withEffect">
                                  <p:stCondLst>
                                    <p:cond delay="0"/>
                                  </p:stCondLst>
                                  <p:childTnLst>
                                    <p:set>
                                      <p:cBhvr rctx="PPT">
                                        <p:cTn id="9" dur="indefinite"/>
                                        <p:tgtEl>
                                          <p:spTgt spid="1381572"/>
                                        </p:tgtEl>
                                        <p:attrNameLst>
                                          <p:attrName>style.opacity</p:attrName>
                                        </p:attrNameLst>
                                      </p:cBhvr>
                                      <p:to>
                                        <p:strVal val="0.5"/>
                                      </p:to>
                                    </p:set>
                                    <p:animEffect filter="image" prLst="opacity: 0.5">
                                      <p:cBhvr rctx="IE">
                                        <p:cTn id="10" dur="indefinite"/>
                                        <p:tgtEl>
                                          <p:spTgt spid="1381572"/>
                                        </p:tgtEl>
                                      </p:cBhvr>
                                    </p:animEffect>
                                  </p:childTnLst>
                                </p:cTn>
                              </p:par>
                              <p:par>
                                <p:cTn id="11" presetID="9" presetClass="emph" presetSubtype="0" nodeType="withEffect">
                                  <p:stCondLst>
                                    <p:cond delay="0"/>
                                  </p:stCondLst>
                                  <p:childTnLst>
                                    <p:set>
                                      <p:cBhvr rctx="PPT">
                                        <p:cTn id="12" dur="indefinite"/>
                                        <p:tgtEl>
                                          <p:spTgt spid="8"/>
                                        </p:tgtEl>
                                        <p:attrNameLst>
                                          <p:attrName>style.opacity</p:attrName>
                                        </p:attrNameLst>
                                      </p:cBhvr>
                                      <p:to>
                                        <p:strVal val="0.5"/>
                                      </p:to>
                                    </p:set>
                                    <p:animEffect filter="image" prLst="opacity: 0.5">
                                      <p:cBhvr rctx="IE">
                                        <p:cTn id="13" dur="indefinite"/>
                                        <p:tgtEl>
                                          <p:spTgt spid="8"/>
                                        </p:tgtEl>
                                      </p:cBhvr>
                                    </p:animEffect>
                                  </p:childTnLst>
                                </p:cTn>
                              </p:par>
                              <p:par>
                                <p:cTn id="14" presetID="9" presetClass="emph" presetSubtype="0" nodeType="withEffect">
                                  <p:stCondLst>
                                    <p:cond delay="0"/>
                                  </p:stCondLst>
                                  <p:childTnLst>
                                    <p:set>
                                      <p:cBhvr rctx="PPT">
                                        <p:cTn id="15" dur="indefinite"/>
                                        <p:tgtEl>
                                          <p:spTgt spid="1381577"/>
                                        </p:tgtEl>
                                        <p:attrNameLst>
                                          <p:attrName>style.opacity</p:attrName>
                                        </p:attrNameLst>
                                      </p:cBhvr>
                                      <p:to>
                                        <p:strVal val="0.5"/>
                                      </p:to>
                                    </p:set>
                                    <p:animEffect filter="image" prLst="opacity: 0.5">
                                      <p:cBhvr rctx="IE">
                                        <p:cTn id="16" dur="indefinite"/>
                                        <p:tgtEl>
                                          <p:spTgt spid="1381577"/>
                                        </p:tgtEl>
                                      </p:cBhvr>
                                    </p:animEffect>
                                  </p:childTnLst>
                                </p:cTn>
                              </p:par>
                              <p:par>
                                <p:cTn id="17" presetID="9" presetClass="emph" presetSubtype="0" nodeType="withEffect">
                                  <p:stCondLst>
                                    <p:cond delay="0"/>
                                  </p:stCondLst>
                                  <p:childTnLst>
                                    <p:set>
                                      <p:cBhvr rctx="PPT">
                                        <p:cTn id="18" dur="indefinite"/>
                                        <p:tgtEl>
                                          <p:spTgt spid="1381556"/>
                                        </p:tgtEl>
                                        <p:attrNameLst>
                                          <p:attrName>style.opacity</p:attrName>
                                        </p:attrNameLst>
                                      </p:cBhvr>
                                      <p:to>
                                        <p:strVal val="0.5"/>
                                      </p:to>
                                    </p:set>
                                    <p:animEffect filter="image" prLst="opacity: 0.5">
                                      <p:cBhvr rctx="IE">
                                        <p:cTn id="19" dur="indefinite"/>
                                        <p:tgtEl>
                                          <p:spTgt spid="1381556"/>
                                        </p:tgtEl>
                                      </p:cBhvr>
                                    </p:animEffect>
                                  </p:childTnLst>
                                </p:cTn>
                              </p:par>
                              <p:par>
                                <p:cTn id="20" presetID="9" presetClass="emph" presetSubtype="0" nodeType="withEffect">
                                  <p:stCondLst>
                                    <p:cond delay="0"/>
                                  </p:stCondLst>
                                  <p:childTnLst>
                                    <p:set>
                                      <p:cBhvr rctx="PPT">
                                        <p:cTn id="21" dur="indefinite"/>
                                        <p:tgtEl>
                                          <p:spTgt spid="30"/>
                                        </p:tgtEl>
                                        <p:attrNameLst>
                                          <p:attrName>style.opacity</p:attrName>
                                        </p:attrNameLst>
                                      </p:cBhvr>
                                      <p:to>
                                        <p:strVal val="0.5"/>
                                      </p:to>
                                    </p:set>
                                    <p:animEffect filter="image" prLst="opacity: 0.5">
                                      <p:cBhvr rctx="IE">
                                        <p:cTn id="22" dur="indefinite"/>
                                        <p:tgtEl>
                                          <p:spTgt spid="30"/>
                                        </p:tgtEl>
                                      </p:cBhvr>
                                    </p:animEffect>
                                  </p:childTnLst>
                                </p:cTn>
                              </p:par>
                              <p:par>
                                <p:cTn id="23" presetID="9" presetClass="emph" presetSubtype="0" nodeType="withEffect">
                                  <p:stCondLst>
                                    <p:cond delay="0"/>
                                  </p:stCondLst>
                                  <p:childTnLst>
                                    <p:set>
                                      <p:cBhvr rctx="PPT">
                                        <p:cTn id="24" dur="indefinite"/>
                                        <p:tgtEl>
                                          <p:spTgt spid="2"/>
                                        </p:tgtEl>
                                        <p:attrNameLst>
                                          <p:attrName>style.opacity</p:attrName>
                                        </p:attrNameLst>
                                      </p:cBhvr>
                                      <p:to>
                                        <p:strVal val="0.5"/>
                                      </p:to>
                                    </p:set>
                                    <p:animEffect filter="image" prLst="opacity: 0.5">
                                      <p:cBhvr rctx="IE">
                                        <p:cTn id="25" dur="indefinite"/>
                                        <p:tgtEl>
                                          <p:spTgt spid="2"/>
                                        </p:tgtEl>
                                      </p:cBhvr>
                                    </p:animEffect>
                                  </p:childTnLst>
                                </p:cTn>
                              </p:par>
                              <p:par>
                                <p:cTn id="26" presetID="9" presetClass="emph" presetSubtype="0" nodeType="withEffect">
                                  <p:stCondLst>
                                    <p:cond delay="0"/>
                                  </p:stCondLst>
                                  <p:childTnLst>
                                    <p:set>
                                      <p:cBhvr rctx="PPT">
                                        <p:cTn id="27" dur="indefinite"/>
                                        <p:tgtEl>
                                          <p:spTgt spid="154926"/>
                                        </p:tgtEl>
                                        <p:attrNameLst>
                                          <p:attrName>style.opacity</p:attrName>
                                        </p:attrNameLst>
                                      </p:cBhvr>
                                      <p:to>
                                        <p:strVal val="0.5"/>
                                      </p:to>
                                    </p:set>
                                    <p:animEffect filter="image" prLst="opacity: 0.5">
                                      <p:cBhvr rctx="IE">
                                        <p:cTn id="28" dur="indefinite"/>
                                        <p:tgtEl>
                                          <p:spTgt spid="154926"/>
                                        </p:tgtEl>
                                      </p:cBhvr>
                                    </p:animEffect>
                                  </p:childTnLst>
                                </p:cTn>
                              </p:par>
                              <p:par>
                                <p:cTn id="29" presetID="9" presetClass="emph" presetSubtype="0" nodeType="withEffect">
                                  <p:stCondLst>
                                    <p:cond delay="0"/>
                                  </p:stCondLst>
                                  <p:childTnLst>
                                    <p:set>
                                      <p:cBhvr rctx="PPT">
                                        <p:cTn id="30" dur="indefinite"/>
                                        <p:tgtEl>
                                          <p:spTgt spid="154905"/>
                                        </p:tgtEl>
                                        <p:attrNameLst>
                                          <p:attrName>style.opacity</p:attrName>
                                        </p:attrNameLst>
                                      </p:cBhvr>
                                      <p:to>
                                        <p:strVal val="0.5"/>
                                      </p:to>
                                    </p:set>
                                    <p:animEffect filter="image" prLst="opacity: 0.5">
                                      <p:cBhvr rctx="IE">
                                        <p:cTn id="31" dur="indefinite"/>
                                        <p:tgtEl>
                                          <p:spTgt spid="154905"/>
                                        </p:tgtEl>
                                      </p:cBhvr>
                                    </p:animEffect>
                                  </p:childTnLst>
                                </p:cTn>
                              </p:par>
                              <p:par>
                                <p:cTn id="32" presetID="9" presetClass="emph" presetSubtype="0" nodeType="withEffect">
                                  <p:stCondLst>
                                    <p:cond delay="0"/>
                                  </p:stCondLst>
                                  <p:childTnLst>
                                    <p:set>
                                      <p:cBhvr rctx="PPT">
                                        <p:cTn id="33" dur="indefinite"/>
                                        <p:tgtEl>
                                          <p:spTgt spid="154892"/>
                                        </p:tgtEl>
                                        <p:attrNameLst>
                                          <p:attrName>style.opacity</p:attrName>
                                        </p:attrNameLst>
                                      </p:cBhvr>
                                      <p:to>
                                        <p:strVal val="0.5"/>
                                      </p:to>
                                    </p:set>
                                    <p:animEffect filter="image" prLst="opacity: 0.5">
                                      <p:cBhvr rctx="IE">
                                        <p:cTn id="34" dur="indefinite"/>
                                        <p:tgtEl>
                                          <p:spTgt spid="154892"/>
                                        </p:tgtEl>
                                      </p:cBhvr>
                                    </p:animEffect>
                                  </p:childTnLst>
                                </p:cTn>
                              </p:par>
                              <p:par>
                                <p:cTn id="35" presetID="9" presetClass="emph" presetSubtype="0" nodeType="withEffect">
                                  <p:stCondLst>
                                    <p:cond delay="0"/>
                                  </p:stCondLst>
                                  <p:childTnLst>
                                    <p:set>
                                      <p:cBhvr rctx="PPT">
                                        <p:cTn id="36" dur="indefinite"/>
                                        <p:tgtEl>
                                          <p:spTgt spid="154872"/>
                                        </p:tgtEl>
                                        <p:attrNameLst>
                                          <p:attrName>style.opacity</p:attrName>
                                        </p:attrNameLst>
                                      </p:cBhvr>
                                      <p:to>
                                        <p:strVal val="0.5"/>
                                      </p:to>
                                    </p:set>
                                    <p:animEffect filter="image" prLst="opacity: 0.5">
                                      <p:cBhvr rctx="IE">
                                        <p:cTn id="37" dur="indefinite"/>
                                        <p:tgtEl>
                                          <p:spTgt spid="154872"/>
                                        </p:tgtEl>
                                      </p:cBhvr>
                                    </p:animEffect>
                                  </p:childTnLst>
                                </p:cTn>
                              </p:par>
                              <p:par>
                                <p:cTn id="38" presetID="9" presetClass="emph" presetSubtype="0" nodeType="withEffect">
                                  <p:stCondLst>
                                    <p:cond delay="0"/>
                                  </p:stCondLst>
                                  <p:childTnLst>
                                    <p:set>
                                      <p:cBhvr rctx="PPT">
                                        <p:cTn id="39" dur="indefinite"/>
                                        <p:tgtEl>
                                          <p:spTgt spid="154950"/>
                                        </p:tgtEl>
                                        <p:attrNameLst>
                                          <p:attrName>style.opacity</p:attrName>
                                        </p:attrNameLst>
                                      </p:cBhvr>
                                      <p:to>
                                        <p:strVal val="0.5"/>
                                      </p:to>
                                    </p:set>
                                    <p:animEffect filter="image" prLst="opacity: 0.5">
                                      <p:cBhvr rctx="IE">
                                        <p:cTn id="40" dur="indefinite"/>
                                        <p:tgtEl>
                                          <p:spTgt spid="154950"/>
                                        </p:tgtEl>
                                      </p:cBhvr>
                                    </p:animEffect>
                                  </p:childTnLst>
                                </p:cTn>
                              </p:par>
                              <p:par>
                                <p:cTn id="41" presetID="9" presetClass="emph" presetSubtype="0" nodeType="withEffect">
                                  <p:stCondLst>
                                    <p:cond delay="0"/>
                                  </p:stCondLst>
                                  <p:childTnLst>
                                    <p:set>
                                      <p:cBhvr rctx="PPT">
                                        <p:cTn id="42" dur="indefinite"/>
                                        <p:tgtEl>
                                          <p:spTgt spid="154883"/>
                                        </p:tgtEl>
                                        <p:attrNameLst>
                                          <p:attrName>style.opacity</p:attrName>
                                        </p:attrNameLst>
                                      </p:cBhvr>
                                      <p:to>
                                        <p:strVal val="0.5"/>
                                      </p:to>
                                    </p:set>
                                    <p:animEffect filter="image" prLst="opacity: 0.5">
                                      <p:cBhvr rctx="IE">
                                        <p:cTn id="43" dur="indefinite"/>
                                        <p:tgtEl>
                                          <p:spTgt spid="154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9626" name="Freeform 58" descr="20%"/>
          <p:cNvSpPr>
            <a:spLocks/>
          </p:cNvSpPr>
          <p:nvPr/>
        </p:nvSpPr>
        <p:spPr bwMode="auto">
          <a:xfrm>
            <a:off x="6413500" y="3951288"/>
            <a:ext cx="420688" cy="1692275"/>
          </a:xfrm>
          <a:custGeom>
            <a:avLst/>
            <a:gdLst>
              <a:gd name="T0" fmla="*/ 0 w 265"/>
              <a:gd name="T1" fmla="*/ 73025 h 1066"/>
              <a:gd name="T2" fmla="*/ 223838 w 265"/>
              <a:gd name="T3" fmla="*/ 73025 h 1066"/>
              <a:gd name="T4" fmla="*/ 290513 w 265"/>
              <a:gd name="T5" fmla="*/ 95250 h 1066"/>
              <a:gd name="T6" fmla="*/ 325438 w 265"/>
              <a:gd name="T7" fmla="*/ 149225 h 1066"/>
              <a:gd name="T8" fmla="*/ 325438 w 265"/>
              <a:gd name="T9" fmla="*/ 968375 h 1066"/>
              <a:gd name="T10" fmla="*/ 330200 w 265"/>
              <a:gd name="T11" fmla="*/ 1692275 h 1066"/>
              <a:gd name="T12" fmla="*/ 420688 w 265"/>
              <a:gd name="T13" fmla="*/ 1690688 h 1066"/>
              <a:gd name="T14" fmla="*/ 404813 w 265"/>
              <a:gd name="T15" fmla="*/ 152400 h 1066"/>
              <a:gd name="T16" fmla="*/ 373063 w 265"/>
              <a:gd name="T17" fmla="*/ 52388 h 1066"/>
              <a:gd name="T18" fmla="*/ 276225 w 265"/>
              <a:gd name="T19" fmla="*/ 0 h 1066"/>
              <a:gd name="T20" fmla="*/ 0 w 265"/>
              <a:gd name="T21" fmla="*/ 0 h 1066"/>
              <a:gd name="T22" fmla="*/ 0 w 265"/>
              <a:gd name="T23" fmla="*/ 73025 h 10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5"/>
              <a:gd name="T37" fmla="*/ 0 h 1066"/>
              <a:gd name="T38" fmla="*/ 265 w 265"/>
              <a:gd name="T39" fmla="*/ 1066 h 10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5" h="1066">
                <a:moveTo>
                  <a:pt x="0" y="46"/>
                </a:moveTo>
                <a:lnTo>
                  <a:pt x="141" y="46"/>
                </a:lnTo>
                <a:lnTo>
                  <a:pt x="183" y="60"/>
                </a:lnTo>
                <a:lnTo>
                  <a:pt x="205" y="94"/>
                </a:lnTo>
                <a:lnTo>
                  <a:pt x="205" y="610"/>
                </a:lnTo>
                <a:lnTo>
                  <a:pt x="208" y="1066"/>
                </a:lnTo>
                <a:lnTo>
                  <a:pt x="265" y="1065"/>
                </a:lnTo>
                <a:lnTo>
                  <a:pt x="255" y="96"/>
                </a:lnTo>
                <a:lnTo>
                  <a:pt x="235" y="33"/>
                </a:lnTo>
                <a:lnTo>
                  <a:pt x="174" y="0"/>
                </a:lnTo>
                <a:lnTo>
                  <a:pt x="0" y="0"/>
                </a:lnTo>
                <a:lnTo>
                  <a:pt x="0" y="46"/>
                </a:lnTo>
                <a:close/>
              </a:path>
            </a:pathLst>
          </a:custGeom>
          <a:pattFill prst="pct20">
            <a:fgClr>
              <a:srgbClr val="3366FF">
                <a:alpha val="27058"/>
              </a:srgbClr>
            </a:fgClr>
            <a:bgClr>
              <a:schemeClr val="bg1">
                <a:alpha val="27058"/>
              </a:schemeClr>
            </a:bgClr>
          </a:pattFill>
          <a:ln w="9525">
            <a:noFill/>
            <a:round/>
            <a:headEnd/>
            <a:tailEnd/>
          </a:ln>
        </p:spPr>
        <p:txBody>
          <a:bodyPr/>
          <a:lstStyle/>
          <a:p>
            <a:endParaRPr lang="en-US"/>
          </a:p>
        </p:txBody>
      </p:sp>
      <p:sp>
        <p:nvSpPr>
          <p:cNvPr id="1389617" name="Freeform 49"/>
          <p:cNvSpPr>
            <a:spLocks/>
          </p:cNvSpPr>
          <p:nvPr/>
        </p:nvSpPr>
        <p:spPr bwMode="auto">
          <a:xfrm>
            <a:off x="4891088" y="5264150"/>
            <a:ext cx="1074737" cy="90488"/>
          </a:xfrm>
          <a:custGeom>
            <a:avLst/>
            <a:gdLst>
              <a:gd name="T0" fmla="*/ 352425 w 677"/>
              <a:gd name="T1" fmla="*/ 87313 h 57"/>
              <a:gd name="T2" fmla="*/ 393700 w 677"/>
              <a:gd name="T3" fmla="*/ 17463 h 57"/>
              <a:gd name="T4" fmla="*/ 500062 w 677"/>
              <a:gd name="T5" fmla="*/ 1588 h 57"/>
              <a:gd name="T6" fmla="*/ 631825 w 677"/>
              <a:gd name="T7" fmla="*/ 6350 h 57"/>
              <a:gd name="T8" fmla="*/ 700087 w 677"/>
              <a:gd name="T9" fmla="*/ 22225 h 57"/>
              <a:gd name="T10" fmla="*/ 741362 w 677"/>
              <a:gd name="T11" fmla="*/ 65088 h 57"/>
              <a:gd name="T12" fmla="*/ 817562 w 677"/>
              <a:gd name="T13" fmla="*/ 58738 h 57"/>
              <a:gd name="T14" fmla="*/ 946150 w 677"/>
              <a:gd name="T15" fmla="*/ 68263 h 57"/>
              <a:gd name="T16" fmla="*/ 989012 w 677"/>
              <a:gd name="T17" fmla="*/ 50800 h 57"/>
              <a:gd name="T18" fmla="*/ 1031875 w 677"/>
              <a:gd name="T19" fmla="*/ 50800 h 57"/>
              <a:gd name="T20" fmla="*/ 1046162 w 677"/>
              <a:gd name="T21" fmla="*/ 69850 h 57"/>
              <a:gd name="T22" fmla="*/ 860425 w 677"/>
              <a:gd name="T23" fmla="*/ 84138 h 57"/>
              <a:gd name="T24" fmla="*/ 574675 w 677"/>
              <a:gd name="T25" fmla="*/ 84138 h 57"/>
              <a:gd name="T26" fmla="*/ 266700 w 677"/>
              <a:gd name="T27" fmla="*/ 84138 h 57"/>
              <a:gd name="T28" fmla="*/ 74612 w 677"/>
              <a:gd name="T29" fmla="*/ 87313 h 57"/>
              <a:gd name="T30" fmla="*/ 26987 w 677"/>
              <a:gd name="T31" fmla="*/ 87313 h 57"/>
              <a:gd name="T32" fmla="*/ 0 w 677"/>
              <a:gd name="T33" fmla="*/ 65088 h 57"/>
              <a:gd name="T34" fmla="*/ 22225 w 677"/>
              <a:gd name="T35" fmla="*/ 50800 h 57"/>
              <a:gd name="T36" fmla="*/ 104775 w 677"/>
              <a:gd name="T37" fmla="*/ 65088 h 57"/>
              <a:gd name="T38" fmla="*/ 200025 w 677"/>
              <a:gd name="T39" fmla="*/ 69850 h 57"/>
              <a:gd name="T40" fmla="*/ 279400 w 677"/>
              <a:gd name="T41" fmla="*/ 65088 h 57"/>
              <a:gd name="T42" fmla="*/ 319087 w 677"/>
              <a:gd name="T43" fmla="*/ 69850 h 57"/>
              <a:gd name="T44" fmla="*/ 365125 w 677"/>
              <a:gd name="T45" fmla="*/ 69850 h 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77"/>
              <a:gd name="T70" fmla="*/ 0 h 57"/>
              <a:gd name="T71" fmla="*/ 677 w 677"/>
              <a:gd name="T72" fmla="*/ 57 h 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77" h="57">
                <a:moveTo>
                  <a:pt x="222" y="55"/>
                </a:moveTo>
                <a:cubicBezTo>
                  <a:pt x="227" y="37"/>
                  <a:pt x="233" y="20"/>
                  <a:pt x="248" y="11"/>
                </a:cubicBezTo>
                <a:cubicBezTo>
                  <a:pt x="263" y="2"/>
                  <a:pt x="290" y="2"/>
                  <a:pt x="315" y="1"/>
                </a:cubicBezTo>
                <a:cubicBezTo>
                  <a:pt x="340" y="0"/>
                  <a:pt x="377" y="2"/>
                  <a:pt x="398" y="4"/>
                </a:cubicBezTo>
                <a:cubicBezTo>
                  <a:pt x="419" y="6"/>
                  <a:pt x="429" y="8"/>
                  <a:pt x="441" y="14"/>
                </a:cubicBezTo>
                <a:cubicBezTo>
                  <a:pt x="453" y="20"/>
                  <a:pt x="455" y="37"/>
                  <a:pt x="467" y="41"/>
                </a:cubicBezTo>
                <a:cubicBezTo>
                  <a:pt x="479" y="45"/>
                  <a:pt x="494" y="37"/>
                  <a:pt x="515" y="37"/>
                </a:cubicBezTo>
                <a:cubicBezTo>
                  <a:pt x="536" y="37"/>
                  <a:pt x="578" y="44"/>
                  <a:pt x="596" y="43"/>
                </a:cubicBezTo>
                <a:cubicBezTo>
                  <a:pt x="614" y="42"/>
                  <a:pt x="614" y="34"/>
                  <a:pt x="623" y="32"/>
                </a:cubicBezTo>
                <a:cubicBezTo>
                  <a:pt x="632" y="30"/>
                  <a:pt x="644" y="30"/>
                  <a:pt x="650" y="32"/>
                </a:cubicBezTo>
                <a:cubicBezTo>
                  <a:pt x="656" y="34"/>
                  <a:pt x="677" y="40"/>
                  <a:pt x="659" y="44"/>
                </a:cubicBezTo>
                <a:cubicBezTo>
                  <a:pt x="641" y="48"/>
                  <a:pt x="591" y="52"/>
                  <a:pt x="542" y="53"/>
                </a:cubicBezTo>
                <a:cubicBezTo>
                  <a:pt x="493" y="54"/>
                  <a:pt x="424" y="53"/>
                  <a:pt x="362" y="53"/>
                </a:cubicBezTo>
                <a:cubicBezTo>
                  <a:pt x="300" y="53"/>
                  <a:pt x="220" y="53"/>
                  <a:pt x="168" y="53"/>
                </a:cubicBezTo>
                <a:cubicBezTo>
                  <a:pt x="116" y="53"/>
                  <a:pt x="72" y="55"/>
                  <a:pt x="47" y="55"/>
                </a:cubicBezTo>
                <a:cubicBezTo>
                  <a:pt x="22" y="55"/>
                  <a:pt x="25" y="57"/>
                  <a:pt x="17" y="55"/>
                </a:cubicBezTo>
                <a:cubicBezTo>
                  <a:pt x="9" y="53"/>
                  <a:pt x="0" y="45"/>
                  <a:pt x="0" y="41"/>
                </a:cubicBezTo>
                <a:cubicBezTo>
                  <a:pt x="0" y="37"/>
                  <a:pt x="3" y="32"/>
                  <a:pt x="14" y="32"/>
                </a:cubicBezTo>
                <a:cubicBezTo>
                  <a:pt x="25" y="32"/>
                  <a:pt x="47" y="39"/>
                  <a:pt x="66" y="41"/>
                </a:cubicBezTo>
                <a:cubicBezTo>
                  <a:pt x="85" y="43"/>
                  <a:pt x="108" y="44"/>
                  <a:pt x="126" y="44"/>
                </a:cubicBezTo>
                <a:cubicBezTo>
                  <a:pt x="144" y="44"/>
                  <a:pt x="164" y="41"/>
                  <a:pt x="176" y="41"/>
                </a:cubicBezTo>
                <a:cubicBezTo>
                  <a:pt x="188" y="41"/>
                  <a:pt x="192" y="44"/>
                  <a:pt x="201" y="44"/>
                </a:cubicBezTo>
                <a:cubicBezTo>
                  <a:pt x="210" y="44"/>
                  <a:pt x="226" y="44"/>
                  <a:pt x="230" y="44"/>
                </a:cubicBezTo>
              </a:path>
            </a:pathLst>
          </a:custGeom>
          <a:solidFill>
            <a:srgbClr val="99CCFF">
              <a:alpha val="36862"/>
            </a:srgbClr>
          </a:solidFill>
          <a:ln w="9525">
            <a:noFill/>
            <a:round/>
            <a:headEnd/>
            <a:tailEnd/>
          </a:ln>
        </p:spPr>
        <p:txBody>
          <a:bodyPr/>
          <a:lstStyle/>
          <a:p>
            <a:endParaRPr lang="en-US"/>
          </a:p>
        </p:txBody>
      </p:sp>
      <p:sp>
        <p:nvSpPr>
          <p:cNvPr id="1389615" name="Freeform 47" descr="20%"/>
          <p:cNvSpPr>
            <a:spLocks/>
          </p:cNvSpPr>
          <p:nvPr/>
        </p:nvSpPr>
        <p:spPr bwMode="auto">
          <a:xfrm>
            <a:off x="4843463" y="3741738"/>
            <a:ext cx="1174750" cy="1625600"/>
          </a:xfrm>
          <a:custGeom>
            <a:avLst/>
            <a:gdLst>
              <a:gd name="T0" fmla="*/ 403225 w 740"/>
              <a:gd name="T1" fmla="*/ 0 h 1024"/>
              <a:gd name="T2" fmla="*/ 381000 w 740"/>
              <a:gd name="T3" fmla="*/ 15875 h 1024"/>
              <a:gd name="T4" fmla="*/ 381000 w 740"/>
              <a:gd name="T5" fmla="*/ 196850 h 1024"/>
              <a:gd name="T6" fmla="*/ 371475 w 740"/>
              <a:gd name="T7" fmla="*/ 334962 h 1024"/>
              <a:gd name="T8" fmla="*/ 127000 w 740"/>
              <a:gd name="T9" fmla="*/ 1096962 h 1024"/>
              <a:gd name="T10" fmla="*/ 12700 w 740"/>
              <a:gd name="T11" fmla="*/ 1430337 h 1024"/>
              <a:gd name="T12" fmla="*/ 0 w 740"/>
              <a:gd name="T13" fmla="*/ 1514475 h 1024"/>
              <a:gd name="T14" fmla="*/ 41275 w 740"/>
              <a:gd name="T15" fmla="*/ 1595437 h 1024"/>
              <a:gd name="T16" fmla="*/ 117475 w 740"/>
              <a:gd name="T17" fmla="*/ 1625600 h 1024"/>
              <a:gd name="T18" fmla="*/ 695325 w 740"/>
              <a:gd name="T19" fmla="*/ 1606550 h 1024"/>
              <a:gd name="T20" fmla="*/ 1012825 w 740"/>
              <a:gd name="T21" fmla="*/ 1606550 h 1024"/>
              <a:gd name="T22" fmla="*/ 1127125 w 740"/>
              <a:gd name="T23" fmla="*/ 1581150 h 1024"/>
              <a:gd name="T24" fmla="*/ 1174750 w 740"/>
              <a:gd name="T25" fmla="*/ 1497012 h 1024"/>
              <a:gd name="T26" fmla="*/ 1138238 w 740"/>
              <a:gd name="T27" fmla="*/ 1363662 h 1024"/>
              <a:gd name="T28" fmla="*/ 819150 w 740"/>
              <a:gd name="T29" fmla="*/ 357187 h 1024"/>
              <a:gd name="T30" fmla="*/ 827088 w 740"/>
              <a:gd name="T31" fmla="*/ 319087 h 1024"/>
              <a:gd name="T32" fmla="*/ 884238 w 740"/>
              <a:gd name="T33" fmla="*/ 306387 h 1024"/>
              <a:gd name="T34" fmla="*/ 917575 w 740"/>
              <a:gd name="T35" fmla="*/ 301625 h 1024"/>
              <a:gd name="T36" fmla="*/ 917575 w 740"/>
              <a:gd name="T37" fmla="*/ 206375 h 1024"/>
              <a:gd name="T38" fmla="*/ 836613 w 740"/>
              <a:gd name="T39" fmla="*/ 225425 h 1024"/>
              <a:gd name="T40" fmla="*/ 798512 w 740"/>
              <a:gd name="T41" fmla="*/ 196850 h 1024"/>
              <a:gd name="T42" fmla="*/ 790575 w 740"/>
              <a:gd name="T43" fmla="*/ 44450 h 1024"/>
              <a:gd name="T44" fmla="*/ 779462 w 740"/>
              <a:gd name="T45" fmla="*/ 15875 h 1024"/>
              <a:gd name="T46" fmla="*/ 422275 w 740"/>
              <a:gd name="T47" fmla="*/ 28575 h 1024"/>
              <a:gd name="T48" fmla="*/ 403225 w 740"/>
              <a:gd name="T49" fmla="*/ 0 h 10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40"/>
              <a:gd name="T76" fmla="*/ 0 h 1024"/>
              <a:gd name="T77" fmla="*/ 740 w 740"/>
              <a:gd name="T78" fmla="*/ 1024 h 10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40" h="1024">
                <a:moveTo>
                  <a:pt x="254" y="0"/>
                </a:moveTo>
                <a:lnTo>
                  <a:pt x="240" y="10"/>
                </a:lnTo>
                <a:lnTo>
                  <a:pt x="240" y="124"/>
                </a:lnTo>
                <a:lnTo>
                  <a:pt x="234" y="211"/>
                </a:lnTo>
                <a:lnTo>
                  <a:pt x="80" y="691"/>
                </a:lnTo>
                <a:lnTo>
                  <a:pt x="8" y="901"/>
                </a:lnTo>
                <a:lnTo>
                  <a:pt x="0" y="954"/>
                </a:lnTo>
                <a:lnTo>
                  <a:pt x="26" y="1005"/>
                </a:lnTo>
                <a:lnTo>
                  <a:pt x="74" y="1024"/>
                </a:lnTo>
                <a:lnTo>
                  <a:pt x="438" y="1012"/>
                </a:lnTo>
                <a:lnTo>
                  <a:pt x="638" y="1012"/>
                </a:lnTo>
                <a:lnTo>
                  <a:pt x="710" y="996"/>
                </a:lnTo>
                <a:lnTo>
                  <a:pt x="740" y="943"/>
                </a:lnTo>
                <a:lnTo>
                  <a:pt x="717" y="859"/>
                </a:lnTo>
                <a:lnTo>
                  <a:pt x="516" y="225"/>
                </a:lnTo>
                <a:lnTo>
                  <a:pt x="521" y="201"/>
                </a:lnTo>
                <a:lnTo>
                  <a:pt x="557" y="193"/>
                </a:lnTo>
                <a:lnTo>
                  <a:pt x="578" y="190"/>
                </a:lnTo>
                <a:lnTo>
                  <a:pt x="578" y="130"/>
                </a:lnTo>
                <a:lnTo>
                  <a:pt x="527" y="142"/>
                </a:lnTo>
                <a:lnTo>
                  <a:pt x="503" y="124"/>
                </a:lnTo>
                <a:lnTo>
                  <a:pt x="498" y="28"/>
                </a:lnTo>
                <a:lnTo>
                  <a:pt x="491" y="10"/>
                </a:lnTo>
                <a:lnTo>
                  <a:pt x="266" y="18"/>
                </a:lnTo>
                <a:lnTo>
                  <a:pt x="254" y="0"/>
                </a:lnTo>
                <a:close/>
              </a:path>
            </a:pathLst>
          </a:custGeom>
          <a:pattFill prst="pct20">
            <a:fgClr>
              <a:srgbClr val="0000FF">
                <a:alpha val="27058"/>
              </a:srgbClr>
            </a:fgClr>
            <a:bgClr>
              <a:schemeClr val="bg1">
                <a:alpha val="27058"/>
              </a:schemeClr>
            </a:bgClr>
          </a:pattFill>
          <a:ln w="9525">
            <a:noFill/>
            <a:round/>
            <a:headEnd/>
            <a:tailEnd/>
          </a:ln>
        </p:spPr>
        <p:txBody>
          <a:bodyPr/>
          <a:lstStyle/>
          <a:p>
            <a:endParaRPr lang="en-US"/>
          </a:p>
        </p:txBody>
      </p:sp>
      <p:sp>
        <p:nvSpPr>
          <p:cNvPr id="155653" name="Freeform 25"/>
          <p:cNvSpPr>
            <a:spLocks/>
          </p:cNvSpPr>
          <p:nvPr/>
        </p:nvSpPr>
        <p:spPr bwMode="auto">
          <a:xfrm>
            <a:off x="3484563" y="5348288"/>
            <a:ext cx="554037" cy="1247775"/>
          </a:xfrm>
          <a:custGeom>
            <a:avLst/>
            <a:gdLst>
              <a:gd name="T0" fmla="*/ 6350 w 349"/>
              <a:gd name="T1" fmla="*/ 3175 h 786"/>
              <a:gd name="T2" fmla="*/ 39687 w 349"/>
              <a:gd name="T3" fmla="*/ 17463 h 786"/>
              <a:gd name="T4" fmla="*/ 58737 w 349"/>
              <a:gd name="T5" fmla="*/ 22225 h 786"/>
              <a:gd name="T6" fmla="*/ 92075 w 349"/>
              <a:gd name="T7" fmla="*/ 0 h 786"/>
              <a:gd name="T8" fmla="*/ 104775 w 349"/>
              <a:gd name="T9" fmla="*/ 890588 h 786"/>
              <a:gd name="T10" fmla="*/ 111125 w 349"/>
              <a:gd name="T11" fmla="*/ 989013 h 786"/>
              <a:gd name="T12" fmla="*/ 139700 w 349"/>
              <a:gd name="T13" fmla="*/ 1071563 h 786"/>
              <a:gd name="T14" fmla="*/ 180975 w 349"/>
              <a:gd name="T15" fmla="*/ 1114425 h 786"/>
              <a:gd name="T16" fmla="*/ 244475 w 349"/>
              <a:gd name="T17" fmla="*/ 1146175 h 786"/>
              <a:gd name="T18" fmla="*/ 314325 w 349"/>
              <a:gd name="T19" fmla="*/ 1141413 h 786"/>
              <a:gd name="T20" fmla="*/ 382587 w 349"/>
              <a:gd name="T21" fmla="*/ 1109663 h 786"/>
              <a:gd name="T22" fmla="*/ 433387 w 349"/>
              <a:gd name="T23" fmla="*/ 1052513 h 786"/>
              <a:gd name="T24" fmla="*/ 439737 w 349"/>
              <a:gd name="T25" fmla="*/ 941388 h 786"/>
              <a:gd name="T26" fmla="*/ 444500 w 349"/>
              <a:gd name="T27" fmla="*/ 503238 h 786"/>
              <a:gd name="T28" fmla="*/ 444500 w 349"/>
              <a:gd name="T29" fmla="*/ 28575 h 786"/>
              <a:gd name="T30" fmla="*/ 504825 w 349"/>
              <a:gd name="T31" fmla="*/ 26988 h 786"/>
              <a:gd name="T32" fmla="*/ 544512 w 349"/>
              <a:gd name="T33" fmla="*/ 26988 h 786"/>
              <a:gd name="T34" fmla="*/ 554037 w 349"/>
              <a:gd name="T35" fmla="*/ 709612 h 786"/>
              <a:gd name="T36" fmla="*/ 549275 w 349"/>
              <a:gd name="T37" fmla="*/ 979488 h 786"/>
              <a:gd name="T38" fmla="*/ 530225 w 349"/>
              <a:gd name="T39" fmla="*/ 1074738 h 786"/>
              <a:gd name="T40" fmla="*/ 485775 w 349"/>
              <a:gd name="T41" fmla="*/ 1152525 h 786"/>
              <a:gd name="T42" fmla="*/ 430212 w 349"/>
              <a:gd name="T43" fmla="*/ 1204913 h 786"/>
              <a:gd name="T44" fmla="*/ 373062 w 349"/>
              <a:gd name="T45" fmla="*/ 1236663 h 786"/>
              <a:gd name="T46" fmla="*/ 280987 w 349"/>
              <a:gd name="T47" fmla="*/ 1247775 h 786"/>
              <a:gd name="T48" fmla="*/ 195262 w 349"/>
              <a:gd name="T49" fmla="*/ 1233488 h 786"/>
              <a:gd name="T50" fmla="*/ 125412 w 349"/>
              <a:gd name="T51" fmla="*/ 1198563 h 786"/>
              <a:gd name="T52" fmla="*/ 68262 w 349"/>
              <a:gd name="T53" fmla="*/ 1150938 h 786"/>
              <a:gd name="T54" fmla="*/ 20637 w 349"/>
              <a:gd name="T55" fmla="*/ 1085850 h 786"/>
              <a:gd name="T56" fmla="*/ 9525 w 349"/>
              <a:gd name="T57" fmla="*/ 1041400 h 786"/>
              <a:gd name="T58" fmla="*/ 0 w 349"/>
              <a:gd name="T59" fmla="*/ 793750 h 786"/>
              <a:gd name="T60" fmla="*/ 4762 w 349"/>
              <a:gd name="T61" fmla="*/ 485775 h 786"/>
              <a:gd name="T62" fmla="*/ 6350 w 349"/>
              <a:gd name="T63" fmla="*/ 171450 h 786"/>
              <a:gd name="T64" fmla="*/ 6350 w 349"/>
              <a:gd name="T65" fmla="*/ 3175 h 7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9"/>
              <a:gd name="T100" fmla="*/ 0 h 786"/>
              <a:gd name="T101" fmla="*/ 349 w 349"/>
              <a:gd name="T102" fmla="*/ 786 h 7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9" h="786">
                <a:moveTo>
                  <a:pt x="4" y="2"/>
                </a:moveTo>
                <a:lnTo>
                  <a:pt x="25" y="11"/>
                </a:lnTo>
                <a:lnTo>
                  <a:pt x="37" y="14"/>
                </a:lnTo>
                <a:lnTo>
                  <a:pt x="58" y="0"/>
                </a:lnTo>
                <a:lnTo>
                  <a:pt x="66" y="561"/>
                </a:lnTo>
                <a:lnTo>
                  <a:pt x="70" y="623"/>
                </a:lnTo>
                <a:lnTo>
                  <a:pt x="88" y="675"/>
                </a:lnTo>
                <a:lnTo>
                  <a:pt x="114" y="702"/>
                </a:lnTo>
                <a:lnTo>
                  <a:pt x="154" y="722"/>
                </a:lnTo>
                <a:lnTo>
                  <a:pt x="198" y="719"/>
                </a:lnTo>
                <a:lnTo>
                  <a:pt x="241" y="699"/>
                </a:lnTo>
                <a:lnTo>
                  <a:pt x="273" y="663"/>
                </a:lnTo>
                <a:lnTo>
                  <a:pt x="277" y="593"/>
                </a:lnTo>
                <a:lnTo>
                  <a:pt x="280" y="317"/>
                </a:lnTo>
                <a:lnTo>
                  <a:pt x="280" y="18"/>
                </a:lnTo>
                <a:lnTo>
                  <a:pt x="318" y="17"/>
                </a:lnTo>
                <a:lnTo>
                  <a:pt x="343" y="17"/>
                </a:lnTo>
                <a:lnTo>
                  <a:pt x="349" y="447"/>
                </a:lnTo>
                <a:lnTo>
                  <a:pt x="346" y="617"/>
                </a:lnTo>
                <a:lnTo>
                  <a:pt x="334" y="677"/>
                </a:lnTo>
                <a:lnTo>
                  <a:pt x="306" y="726"/>
                </a:lnTo>
                <a:lnTo>
                  <a:pt x="271" y="759"/>
                </a:lnTo>
                <a:lnTo>
                  <a:pt x="235" y="779"/>
                </a:lnTo>
                <a:lnTo>
                  <a:pt x="177" y="786"/>
                </a:lnTo>
                <a:lnTo>
                  <a:pt x="123" y="777"/>
                </a:lnTo>
                <a:lnTo>
                  <a:pt x="79" y="755"/>
                </a:lnTo>
                <a:lnTo>
                  <a:pt x="43" y="725"/>
                </a:lnTo>
                <a:lnTo>
                  <a:pt x="13" y="684"/>
                </a:lnTo>
                <a:lnTo>
                  <a:pt x="6" y="656"/>
                </a:lnTo>
                <a:lnTo>
                  <a:pt x="0" y="500"/>
                </a:lnTo>
                <a:lnTo>
                  <a:pt x="3" y="306"/>
                </a:lnTo>
                <a:lnTo>
                  <a:pt x="4" y="108"/>
                </a:lnTo>
                <a:lnTo>
                  <a:pt x="4" y="2"/>
                </a:lnTo>
                <a:close/>
              </a:path>
            </a:pathLst>
          </a:custGeom>
          <a:solidFill>
            <a:srgbClr val="B2B2B2"/>
          </a:solidFill>
          <a:ln w="9525">
            <a:noFill/>
            <a:round/>
            <a:headEnd/>
            <a:tailEnd/>
          </a:ln>
        </p:spPr>
        <p:txBody>
          <a:bodyPr/>
          <a:lstStyle/>
          <a:p>
            <a:endParaRPr lang="en-US"/>
          </a:p>
        </p:txBody>
      </p:sp>
      <p:sp>
        <p:nvSpPr>
          <p:cNvPr id="155654" name="Freeform 17"/>
          <p:cNvSpPr>
            <a:spLocks/>
          </p:cNvSpPr>
          <p:nvPr/>
        </p:nvSpPr>
        <p:spPr bwMode="auto">
          <a:xfrm>
            <a:off x="2128838" y="3971925"/>
            <a:ext cx="131762" cy="327025"/>
          </a:xfrm>
          <a:custGeom>
            <a:avLst/>
            <a:gdLst>
              <a:gd name="T0" fmla="*/ 3175 w 83"/>
              <a:gd name="T1" fmla="*/ 0 h 206"/>
              <a:gd name="T2" fmla="*/ 122237 w 83"/>
              <a:gd name="T3" fmla="*/ 0 h 206"/>
              <a:gd name="T4" fmla="*/ 131762 w 83"/>
              <a:gd name="T5" fmla="*/ 71438 h 206"/>
              <a:gd name="T6" fmla="*/ 117475 w 83"/>
              <a:gd name="T7" fmla="*/ 122238 h 206"/>
              <a:gd name="T8" fmla="*/ 103187 w 83"/>
              <a:gd name="T9" fmla="*/ 157163 h 206"/>
              <a:gd name="T10" fmla="*/ 95250 w 83"/>
              <a:gd name="T11" fmla="*/ 228600 h 206"/>
              <a:gd name="T12" fmla="*/ 90487 w 83"/>
              <a:gd name="T13" fmla="*/ 323850 h 206"/>
              <a:gd name="T14" fmla="*/ 38100 w 83"/>
              <a:gd name="T15" fmla="*/ 327025 h 206"/>
              <a:gd name="T16" fmla="*/ 38100 w 83"/>
              <a:gd name="T17" fmla="*/ 231775 h 206"/>
              <a:gd name="T18" fmla="*/ 22225 w 83"/>
              <a:gd name="T19" fmla="*/ 152400 h 206"/>
              <a:gd name="T20" fmla="*/ 9525 w 83"/>
              <a:gd name="T21" fmla="*/ 98425 h 206"/>
              <a:gd name="T22" fmla="*/ 0 w 83"/>
              <a:gd name="T23" fmla="*/ 57150 h 206"/>
              <a:gd name="T24" fmla="*/ 3175 w 83"/>
              <a:gd name="T25" fmla="*/ 0 h 2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3"/>
              <a:gd name="T40" fmla="*/ 0 h 206"/>
              <a:gd name="T41" fmla="*/ 83 w 83"/>
              <a:gd name="T42" fmla="*/ 206 h 2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3" h="206">
                <a:moveTo>
                  <a:pt x="2" y="0"/>
                </a:moveTo>
                <a:lnTo>
                  <a:pt x="77" y="0"/>
                </a:lnTo>
                <a:lnTo>
                  <a:pt x="83" y="45"/>
                </a:lnTo>
                <a:lnTo>
                  <a:pt x="74" y="77"/>
                </a:lnTo>
                <a:lnTo>
                  <a:pt x="65" y="99"/>
                </a:lnTo>
                <a:lnTo>
                  <a:pt x="60" y="144"/>
                </a:lnTo>
                <a:lnTo>
                  <a:pt x="57" y="204"/>
                </a:lnTo>
                <a:lnTo>
                  <a:pt x="24" y="206"/>
                </a:lnTo>
                <a:lnTo>
                  <a:pt x="24" y="146"/>
                </a:lnTo>
                <a:lnTo>
                  <a:pt x="14" y="96"/>
                </a:lnTo>
                <a:lnTo>
                  <a:pt x="6" y="62"/>
                </a:lnTo>
                <a:lnTo>
                  <a:pt x="0" y="36"/>
                </a:lnTo>
                <a:lnTo>
                  <a:pt x="2" y="0"/>
                </a:lnTo>
                <a:close/>
              </a:path>
            </a:pathLst>
          </a:custGeom>
          <a:solidFill>
            <a:srgbClr val="3366FF"/>
          </a:solidFill>
          <a:ln w="9525">
            <a:noFill/>
            <a:round/>
            <a:headEnd/>
            <a:tailEnd/>
          </a:ln>
        </p:spPr>
        <p:txBody>
          <a:bodyPr/>
          <a:lstStyle/>
          <a:p>
            <a:endParaRPr lang="en-US"/>
          </a:p>
        </p:txBody>
      </p:sp>
      <p:sp>
        <p:nvSpPr>
          <p:cNvPr id="155655" name="Rectangle 2"/>
          <p:cNvSpPr>
            <a:spLocks noGrp="1" noChangeArrowheads="1"/>
          </p:cNvSpPr>
          <p:nvPr>
            <p:ph type="title"/>
          </p:nvPr>
        </p:nvSpPr>
        <p:spPr>
          <a:xfrm>
            <a:off x="304800" y="381000"/>
            <a:ext cx="8686800" cy="1143000"/>
          </a:xfrm>
        </p:spPr>
        <p:txBody>
          <a:bodyPr/>
          <a:lstStyle/>
          <a:p>
            <a:pPr eaLnBrk="1" hangingPunct="1"/>
            <a:r>
              <a:rPr lang="en-US" smtClean="0"/>
              <a:t>How Vapor Pressure is Measured</a:t>
            </a:r>
          </a:p>
        </p:txBody>
      </p:sp>
      <p:sp>
        <p:nvSpPr>
          <p:cNvPr id="1389572" name="Text Box 4"/>
          <p:cNvSpPr txBox="1">
            <a:spLocks noChangeArrowheads="1"/>
          </p:cNvSpPr>
          <p:nvPr/>
        </p:nvSpPr>
        <p:spPr bwMode="auto">
          <a:xfrm>
            <a:off x="6400800" y="2070100"/>
            <a:ext cx="2033588" cy="336550"/>
          </a:xfrm>
          <a:prstGeom prst="rect">
            <a:avLst/>
          </a:prstGeom>
          <a:noFill/>
          <a:ln w="9525">
            <a:noFill/>
            <a:miter lim="800000"/>
            <a:headEnd/>
            <a:tailEnd/>
          </a:ln>
        </p:spPr>
        <p:txBody>
          <a:bodyPr wrap="none">
            <a:spAutoFit/>
          </a:bodyPr>
          <a:lstStyle/>
          <a:p>
            <a:pPr algn="l"/>
            <a:r>
              <a:rPr lang="en-US" sz="1600" b="1"/>
              <a:t>1 atm = 760 mm Hg</a:t>
            </a:r>
          </a:p>
        </p:txBody>
      </p:sp>
      <p:sp>
        <p:nvSpPr>
          <p:cNvPr id="1389573" name="Text Box 5"/>
          <p:cNvSpPr txBox="1">
            <a:spLocks noChangeArrowheads="1"/>
          </p:cNvSpPr>
          <p:nvPr/>
        </p:nvSpPr>
        <p:spPr bwMode="auto">
          <a:xfrm>
            <a:off x="5562600" y="1600200"/>
            <a:ext cx="3581400" cy="336550"/>
          </a:xfrm>
          <a:prstGeom prst="rect">
            <a:avLst/>
          </a:prstGeom>
          <a:noFill/>
          <a:ln w="9525">
            <a:noFill/>
            <a:miter lim="800000"/>
            <a:headEnd/>
            <a:tailEnd/>
          </a:ln>
        </p:spPr>
        <p:txBody>
          <a:bodyPr>
            <a:spAutoFit/>
          </a:bodyPr>
          <a:lstStyle/>
          <a:p>
            <a:pPr algn="l"/>
            <a:r>
              <a:rPr lang="en-US" sz="1600" b="1"/>
              <a:t>760 mm  +  120 mm   =  880 mm Hg</a:t>
            </a:r>
          </a:p>
        </p:txBody>
      </p:sp>
      <p:sp>
        <p:nvSpPr>
          <p:cNvPr id="155658" name="AutoShape 6">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55659" name="Text Box 7"/>
          <p:cNvSpPr txBox="1">
            <a:spLocks noChangeArrowheads="1"/>
          </p:cNvSpPr>
          <p:nvPr/>
        </p:nvSpPr>
        <p:spPr bwMode="auto">
          <a:xfrm>
            <a:off x="7546975" y="6491288"/>
            <a:ext cx="1570038" cy="336550"/>
          </a:xfrm>
          <a:prstGeom prst="rect">
            <a:avLst/>
          </a:prstGeom>
          <a:noFill/>
          <a:ln w="9525">
            <a:noFill/>
            <a:miter lim="800000"/>
            <a:headEnd/>
            <a:tailEnd/>
          </a:ln>
        </p:spPr>
        <p:txBody>
          <a:bodyPr wrap="none">
            <a:spAutoFit/>
          </a:bodyPr>
          <a:lstStyle/>
          <a:p>
            <a:r>
              <a:rPr lang="en-US" sz="800">
                <a:hlinkClick r:id="rId6" tooltip="External Link  -  V A P O R   P R E S S U R E"/>
              </a:rPr>
              <a:t>Animation by Raymond Chang</a:t>
            </a:r>
            <a:endParaRPr lang="en-US" sz="800"/>
          </a:p>
          <a:p>
            <a:r>
              <a:rPr lang="en-US" sz="800"/>
              <a:t>All rights reserved</a:t>
            </a:r>
          </a:p>
        </p:txBody>
      </p:sp>
      <p:sp>
        <p:nvSpPr>
          <p:cNvPr id="155660" name="Freeform 8"/>
          <p:cNvSpPr>
            <a:spLocks/>
          </p:cNvSpPr>
          <p:nvPr/>
        </p:nvSpPr>
        <p:spPr bwMode="auto">
          <a:xfrm>
            <a:off x="1590675" y="3495675"/>
            <a:ext cx="1235075" cy="1874838"/>
          </a:xfrm>
          <a:custGeom>
            <a:avLst/>
            <a:gdLst>
              <a:gd name="T0" fmla="*/ 311150 w 778"/>
              <a:gd name="T1" fmla="*/ 0 h 1181"/>
              <a:gd name="T2" fmla="*/ 342900 w 778"/>
              <a:gd name="T3" fmla="*/ 28575 h 1181"/>
              <a:gd name="T4" fmla="*/ 357187 w 778"/>
              <a:gd name="T5" fmla="*/ 42863 h 1181"/>
              <a:gd name="T6" fmla="*/ 369887 w 778"/>
              <a:gd name="T7" fmla="*/ 61913 h 1181"/>
              <a:gd name="T8" fmla="*/ 381000 w 778"/>
              <a:gd name="T9" fmla="*/ 88900 h 1181"/>
              <a:gd name="T10" fmla="*/ 381000 w 778"/>
              <a:gd name="T11" fmla="*/ 127000 h 1181"/>
              <a:gd name="T12" fmla="*/ 384175 w 778"/>
              <a:gd name="T13" fmla="*/ 260350 h 1181"/>
              <a:gd name="T14" fmla="*/ 384175 w 778"/>
              <a:gd name="T15" fmla="*/ 360363 h 1181"/>
              <a:gd name="T16" fmla="*/ 385762 w 778"/>
              <a:gd name="T17" fmla="*/ 466725 h 1181"/>
              <a:gd name="T18" fmla="*/ 384175 w 778"/>
              <a:gd name="T19" fmla="*/ 523875 h 1181"/>
              <a:gd name="T20" fmla="*/ 379412 w 778"/>
              <a:gd name="T21" fmla="*/ 555625 h 1181"/>
              <a:gd name="T22" fmla="*/ 374650 w 778"/>
              <a:gd name="T23" fmla="*/ 593725 h 1181"/>
              <a:gd name="T24" fmla="*/ 15875 w 778"/>
              <a:gd name="T25" fmla="*/ 1698626 h 1181"/>
              <a:gd name="T26" fmla="*/ 7938 w 778"/>
              <a:gd name="T27" fmla="*/ 1727201 h 1181"/>
              <a:gd name="T28" fmla="*/ 0 w 778"/>
              <a:gd name="T29" fmla="*/ 1752601 h 1181"/>
              <a:gd name="T30" fmla="*/ 0 w 778"/>
              <a:gd name="T31" fmla="*/ 1770063 h 1181"/>
              <a:gd name="T32" fmla="*/ 6350 w 778"/>
              <a:gd name="T33" fmla="*/ 1793876 h 1181"/>
              <a:gd name="T34" fmla="*/ 17463 w 778"/>
              <a:gd name="T35" fmla="*/ 1819276 h 1181"/>
              <a:gd name="T36" fmla="*/ 31750 w 778"/>
              <a:gd name="T37" fmla="*/ 1838326 h 1181"/>
              <a:gd name="T38" fmla="*/ 50800 w 778"/>
              <a:gd name="T39" fmla="*/ 1855788 h 1181"/>
              <a:gd name="T40" fmla="*/ 82550 w 778"/>
              <a:gd name="T41" fmla="*/ 1866901 h 1181"/>
              <a:gd name="T42" fmla="*/ 114300 w 778"/>
              <a:gd name="T43" fmla="*/ 1874838 h 1181"/>
              <a:gd name="T44" fmla="*/ 1036638 w 778"/>
              <a:gd name="T45" fmla="*/ 1862138 h 1181"/>
              <a:gd name="T46" fmla="*/ 1085850 w 778"/>
              <a:gd name="T47" fmla="*/ 1857376 h 1181"/>
              <a:gd name="T48" fmla="*/ 1123950 w 778"/>
              <a:gd name="T49" fmla="*/ 1835151 h 1181"/>
              <a:gd name="T50" fmla="*/ 1152525 w 778"/>
              <a:gd name="T51" fmla="*/ 1809751 h 1181"/>
              <a:gd name="T52" fmla="*/ 1171575 w 778"/>
              <a:gd name="T53" fmla="*/ 1758951 h 1181"/>
              <a:gd name="T54" fmla="*/ 1162050 w 778"/>
              <a:gd name="T55" fmla="*/ 1701801 h 1181"/>
              <a:gd name="T56" fmla="*/ 838200 w 778"/>
              <a:gd name="T57" fmla="*/ 674688 h 1181"/>
              <a:gd name="T58" fmla="*/ 825500 w 778"/>
              <a:gd name="T59" fmla="*/ 641350 h 1181"/>
              <a:gd name="T60" fmla="*/ 819150 w 778"/>
              <a:gd name="T61" fmla="*/ 606425 h 1181"/>
              <a:gd name="T62" fmla="*/ 822325 w 778"/>
              <a:gd name="T63" fmla="*/ 581025 h 1181"/>
              <a:gd name="T64" fmla="*/ 847725 w 778"/>
              <a:gd name="T65" fmla="*/ 565150 h 1181"/>
              <a:gd name="T66" fmla="*/ 911225 w 778"/>
              <a:gd name="T67" fmla="*/ 561975 h 1181"/>
              <a:gd name="T68" fmla="*/ 939800 w 778"/>
              <a:gd name="T69" fmla="*/ 568325 h 1181"/>
              <a:gd name="T70" fmla="*/ 958850 w 778"/>
              <a:gd name="T71" fmla="*/ 587375 h 1181"/>
              <a:gd name="T72" fmla="*/ 984250 w 778"/>
              <a:gd name="T73" fmla="*/ 600075 h 1181"/>
              <a:gd name="T74" fmla="*/ 1003300 w 778"/>
              <a:gd name="T75" fmla="*/ 612775 h 1181"/>
              <a:gd name="T76" fmla="*/ 1028700 w 778"/>
              <a:gd name="T77" fmla="*/ 617538 h 1181"/>
              <a:gd name="T78" fmla="*/ 1055688 w 778"/>
              <a:gd name="T79" fmla="*/ 614363 h 1181"/>
              <a:gd name="T80" fmla="*/ 1079500 w 778"/>
              <a:gd name="T81" fmla="*/ 609600 h 1181"/>
              <a:gd name="T82" fmla="*/ 1095375 w 778"/>
              <a:gd name="T83" fmla="*/ 600075 h 1181"/>
              <a:gd name="T84" fmla="*/ 1117600 w 778"/>
              <a:gd name="T85" fmla="*/ 577850 h 1181"/>
              <a:gd name="T86" fmla="*/ 1136650 w 778"/>
              <a:gd name="T87" fmla="*/ 552450 h 1181"/>
              <a:gd name="T88" fmla="*/ 1160463 w 778"/>
              <a:gd name="T89" fmla="*/ 547688 h 1181"/>
              <a:gd name="T90" fmla="*/ 1235075 w 778"/>
              <a:gd name="T91" fmla="*/ 549275 h 11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78"/>
              <a:gd name="T139" fmla="*/ 0 h 1181"/>
              <a:gd name="T140" fmla="*/ 778 w 778"/>
              <a:gd name="T141" fmla="*/ 1181 h 11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78" h="1181">
                <a:moveTo>
                  <a:pt x="196" y="0"/>
                </a:moveTo>
                <a:lnTo>
                  <a:pt x="216" y="18"/>
                </a:lnTo>
                <a:lnTo>
                  <a:pt x="225" y="27"/>
                </a:lnTo>
                <a:lnTo>
                  <a:pt x="233" y="39"/>
                </a:lnTo>
                <a:lnTo>
                  <a:pt x="240" y="56"/>
                </a:lnTo>
                <a:lnTo>
                  <a:pt x="240" y="80"/>
                </a:lnTo>
                <a:lnTo>
                  <a:pt x="242" y="164"/>
                </a:lnTo>
                <a:lnTo>
                  <a:pt x="242" y="227"/>
                </a:lnTo>
                <a:lnTo>
                  <a:pt x="243" y="294"/>
                </a:lnTo>
                <a:lnTo>
                  <a:pt x="242" y="330"/>
                </a:lnTo>
                <a:lnTo>
                  <a:pt x="239" y="350"/>
                </a:lnTo>
                <a:lnTo>
                  <a:pt x="236" y="374"/>
                </a:lnTo>
                <a:lnTo>
                  <a:pt x="10" y="1070"/>
                </a:lnTo>
                <a:lnTo>
                  <a:pt x="5" y="1088"/>
                </a:lnTo>
                <a:lnTo>
                  <a:pt x="0" y="1104"/>
                </a:lnTo>
                <a:lnTo>
                  <a:pt x="0" y="1115"/>
                </a:lnTo>
                <a:lnTo>
                  <a:pt x="4" y="1130"/>
                </a:lnTo>
                <a:lnTo>
                  <a:pt x="11" y="1146"/>
                </a:lnTo>
                <a:lnTo>
                  <a:pt x="20" y="1158"/>
                </a:lnTo>
                <a:lnTo>
                  <a:pt x="32" y="1169"/>
                </a:lnTo>
                <a:lnTo>
                  <a:pt x="52" y="1176"/>
                </a:lnTo>
                <a:lnTo>
                  <a:pt x="72" y="1181"/>
                </a:lnTo>
                <a:lnTo>
                  <a:pt x="653" y="1173"/>
                </a:lnTo>
                <a:lnTo>
                  <a:pt x="684" y="1170"/>
                </a:lnTo>
                <a:lnTo>
                  <a:pt x="708" y="1156"/>
                </a:lnTo>
                <a:lnTo>
                  <a:pt x="726" y="1140"/>
                </a:lnTo>
                <a:lnTo>
                  <a:pt x="738" y="1108"/>
                </a:lnTo>
                <a:lnTo>
                  <a:pt x="732" y="1072"/>
                </a:lnTo>
                <a:lnTo>
                  <a:pt x="528" y="425"/>
                </a:lnTo>
                <a:lnTo>
                  <a:pt x="520" y="404"/>
                </a:lnTo>
                <a:lnTo>
                  <a:pt x="516" y="382"/>
                </a:lnTo>
                <a:lnTo>
                  <a:pt x="518" y="366"/>
                </a:lnTo>
                <a:lnTo>
                  <a:pt x="534" y="356"/>
                </a:lnTo>
                <a:lnTo>
                  <a:pt x="574" y="354"/>
                </a:lnTo>
                <a:lnTo>
                  <a:pt x="592" y="358"/>
                </a:lnTo>
                <a:lnTo>
                  <a:pt x="604" y="370"/>
                </a:lnTo>
                <a:lnTo>
                  <a:pt x="620" y="378"/>
                </a:lnTo>
                <a:lnTo>
                  <a:pt x="632" y="386"/>
                </a:lnTo>
                <a:lnTo>
                  <a:pt x="648" y="389"/>
                </a:lnTo>
                <a:lnTo>
                  <a:pt x="665" y="387"/>
                </a:lnTo>
                <a:lnTo>
                  <a:pt x="680" y="384"/>
                </a:lnTo>
                <a:lnTo>
                  <a:pt x="690" y="378"/>
                </a:lnTo>
                <a:lnTo>
                  <a:pt x="704" y="364"/>
                </a:lnTo>
                <a:lnTo>
                  <a:pt x="716" y="348"/>
                </a:lnTo>
                <a:lnTo>
                  <a:pt x="731" y="345"/>
                </a:lnTo>
                <a:lnTo>
                  <a:pt x="778" y="346"/>
                </a:lnTo>
              </a:path>
            </a:pathLst>
          </a:custGeom>
          <a:noFill/>
          <a:ln w="15875">
            <a:solidFill>
              <a:srgbClr val="333333"/>
            </a:solidFill>
            <a:round/>
            <a:headEnd/>
            <a:tailEnd/>
          </a:ln>
        </p:spPr>
        <p:txBody>
          <a:bodyPr/>
          <a:lstStyle/>
          <a:p>
            <a:endParaRPr lang="en-US"/>
          </a:p>
        </p:txBody>
      </p:sp>
      <p:sp>
        <p:nvSpPr>
          <p:cNvPr id="155661" name="Freeform 9"/>
          <p:cNvSpPr>
            <a:spLocks/>
          </p:cNvSpPr>
          <p:nvPr/>
        </p:nvSpPr>
        <p:spPr bwMode="auto">
          <a:xfrm>
            <a:off x="2386013" y="3489325"/>
            <a:ext cx="433387" cy="487363"/>
          </a:xfrm>
          <a:custGeom>
            <a:avLst/>
            <a:gdLst>
              <a:gd name="T0" fmla="*/ 71437 w 273"/>
              <a:gd name="T1" fmla="*/ 0 h 307"/>
              <a:gd name="T2" fmla="*/ 52387 w 273"/>
              <a:gd name="T3" fmla="*/ 9525 h 307"/>
              <a:gd name="T4" fmla="*/ 33337 w 273"/>
              <a:gd name="T5" fmla="*/ 23813 h 307"/>
              <a:gd name="T6" fmla="*/ 19050 w 273"/>
              <a:gd name="T7" fmla="*/ 39688 h 307"/>
              <a:gd name="T8" fmla="*/ 4762 w 273"/>
              <a:gd name="T9" fmla="*/ 57150 h 307"/>
              <a:gd name="T10" fmla="*/ 0 w 273"/>
              <a:gd name="T11" fmla="*/ 77788 h 307"/>
              <a:gd name="T12" fmla="*/ 3175 w 273"/>
              <a:gd name="T13" fmla="*/ 404813 h 307"/>
              <a:gd name="T14" fmla="*/ 3175 w 273"/>
              <a:gd name="T15" fmla="*/ 434975 h 307"/>
              <a:gd name="T16" fmla="*/ 4762 w 273"/>
              <a:gd name="T17" fmla="*/ 458788 h 307"/>
              <a:gd name="T18" fmla="*/ 12700 w 273"/>
              <a:gd name="T19" fmla="*/ 476250 h 307"/>
              <a:gd name="T20" fmla="*/ 33337 w 273"/>
              <a:gd name="T21" fmla="*/ 487363 h 307"/>
              <a:gd name="T22" fmla="*/ 85725 w 273"/>
              <a:gd name="T23" fmla="*/ 487363 h 307"/>
              <a:gd name="T24" fmla="*/ 114300 w 273"/>
              <a:gd name="T25" fmla="*/ 487363 h 307"/>
              <a:gd name="T26" fmla="*/ 131762 w 273"/>
              <a:gd name="T27" fmla="*/ 482600 h 307"/>
              <a:gd name="T28" fmla="*/ 138112 w 273"/>
              <a:gd name="T29" fmla="*/ 466725 h 307"/>
              <a:gd name="T30" fmla="*/ 165100 w 273"/>
              <a:gd name="T31" fmla="*/ 444500 h 307"/>
              <a:gd name="T32" fmla="*/ 185737 w 273"/>
              <a:gd name="T33" fmla="*/ 428625 h 307"/>
              <a:gd name="T34" fmla="*/ 214312 w 273"/>
              <a:gd name="T35" fmla="*/ 415925 h 307"/>
              <a:gd name="T36" fmla="*/ 241300 w 273"/>
              <a:gd name="T37" fmla="*/ 411163 h 307"/>
              <a:gd name="T38" fmla="*/ 269875 w 273"/>
              <a:gd name="T39" fmla="*/ 419100 h 307"/>
              <a:gd name="T40" fmla="*/ 298450 w 273"/>
              <a:gd name="T41" fmla="*/ 428625 h 307"/>
              <a:gd name="T42" fmla="*/ 322262 w 273"/>
              <a:gd name="T43" fmla="*/ 447675 h 307"/>
              <a:gd name="T44" fmla="*/ 338137 w 273"/>
              <a:gd name="T45" fmla="*/ 463550 h 307"/>
              <a:gd name="T46" fmla="*/ 347662 w 273"/>
              <a:gd name="T47" fmla="*/ 481013 h 307"/>
              <a:gd name="T48" fmla="*/ 433387 w 273"/>
              <a:gd name="T49" fmla="*/ 481013 h 30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3"/>
              <a:gd name="T76" fmla="*/ 0 h 307"/>
              <a:gd name="T77" fmla="*/ 273 w 273"/>
              <a:gd name="T78" fmla="*/ 307 h 30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3" h="307">
                <a:moveTo>
                  <a:pt x="45" y="0"/>
                </a:moveTo>
                <a:lnTo>
                  <a:pt x="33" y="6"/>
                </a:lnTo>
                <a:lnTo>
                  <a:pt x="21" y="15"/>
                </a:lnTo>
                <a:lnTo>
                  <a:pt x="12" y="25"/>
                </a:lnTo>
                <a:lnTo>
                  <a:pt x="3" y="36"/>
                </a:lnTo>
                <a:lnTo>
                  <a:pt x="0" y="49"/>
                </a:lnTo>
                <a:lnTo>
                  <a:pt x="2" y="255"/>
                </a:lnTo>
                <a:lnTo>
                  <a:pt x="2" y="274"/>
                </a:lnTo>
                <a:lnTo>
                  <a:pt x="3" y="289"/>
                </a:lnTo>
                <a:lnTo>
                  <a:pt x="8" y="300"/>
                </a:lnTo>
                <a:lnTo>
                  <a:pt x="21" y="307"/>
                </a:lnTo>
                <a:lnTo>
                  <a:pt x="54" y="307"/>
                </a:lnTo>
                <a:lnTo>
                  <a:pt x="72" y="307"/>
                </a:lnTo>
                <a:lnTo>
                  <a:pt x="83" y="304"/>
                </a:lnTo>
                <a:lnTo>
                  <a:pt x="87" y="294"/>
                </a:lnTo>
                <a:lnTo>
                  <a:pt x="104" y="280"/>
                </a:lnTo>
                <a:lnTo>
                  <a:pt x="117" y="270"/>
                </a:lnTo>
                <a:lnTo>
                  <a:pt x="135" y="262"/>
                </a:lnTo>
                <a:lnTo>
                  <a:pt x="152" y="259"/>
                </a:lnTo>
                <a:lnTo>
                  <a:pt x="170" y="264"/>
                </a:lnTo>
                <a:lnTo>
                  <a:pt x="188" y="270"/>
                </a:lnTo>
                <a:lnTo>
                  <a:pt x="203" y="282"/>
                </a:lnTo>
                <a:lnTo>
                  <a:pt x="213" y="292"/>
                </a:lnTo>
                <a:lnTo>
                  <a:pt x="219" y="303"/>
                </a:lnTo>
                <a:lnTo>
                  <a:pt x="273" y="303"/>
                </a:lnTo>
              </a:path>
            </a:pathLst>
          </a:custGeom>
          <a:noFill/>
          <a:ln w="15875">
            <a:solidFill>
              <a:srgbClr val="333333"/>
            </a:solidFill>
            <a:round/>
            <a:headEnd/>
            <a:tailEnd/>
          </a:ln>
        </p:spPr>
        <p:txBody>
          <a:bodyPr/>
          <a:lstStyle/>
          <a:p>
            <a:endParaRPr lang="en-US"/>
          </a:p>
        </p:txBody>
      </p:sp>
      <p:sp>
        <p:nvSpPr>
          <p:cNvPr id="155662" name="Freeform 10"/>
          <p:cNvSpPr>
            <a:spLocks/>
          </p:cNvSpPr>
          <p:nvPr/>
        </p:nvSpPr>
        <p:spPr bwMode="auto">
          <a:xfrm>
            <a:off x="1970088" y="3324225"/>
            <a:ext cx="419100" cy="455613"/>
          </a:xfrm>
          <a:custGeom>
            <a:avLst/>
            <a:gdLst>
              <a:gd name="T0" fmla="*/ 6350 w 264"/>
              <a:gd name="T1" fmla="*/ 0 h 287"/>
              <a:gd name="T2" fmla="*/ 414338 w 264"/>
              <a:gd name="T3" fmla="*/ 0 h 287"/>
              <a:gd name="T4" fmla="*/ 419100 w 264"/>
              <a:gd name="T5" fmla="*/ 19050 h 287"/>
              <a:gd name="T6" fmla="*/ 404812 w 264"/>
              <a:gd name="T7" fmla="*/ 422275 h 287"/>
              <a:gd name="T8" fmla="*/ 401637 w 264"/>
              <a:gd name="T9" fmla="*/ 447675 h 287"/>
              <a:gd name="T10" fmla="*/ 382587 w 264"/>
              <a:gd name="T11" fmla="*/ 452438 h 287"/>
              <a:gd name="T12" fmla="*/ 77787 w 264"/>
              <a:gd name="T13" fmla="*/ 455613 h 287"/>
              <a:gd name="T14" fmla="*/ 53975 w 264"/>
              <a:gd name="T15" fmla="*/ 447675 h 287"/>
              <a:gd name="T16" fmla="*/ 39687 w 264"/>
              <a:gd name="T17" fmla="*/ 441325 h 287"/>
              <a:gd name="T18" fmla="*/ 23812 w 264"/>
              <a:gd name="T19" fmla="*/ 431800 h 287"/>
              <a:gd name="T20" fmla="*/ 0 w 264"/>
              <a:gd name="T21" fmla="*/ 17463 h 287"/>
              <a:gd name="T22" fmla="*/ 6350 w 264"/>
              <a:gd name="T23" fmla="*/ 0 h 2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4"/>
              <a:gd name="T37" fmla="*/ 0 h 287"/>
              <a:gd name="T38" fmla="*/ 264 w 264"/>
              <a:gd name="T39" fmla="*/ 287 h 2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4" h="287">
                <a:moveTo>
                  <a:pt x="4" y="0"/>
                </a:moveTo>
                <a:lnTo>
                  <a:pt x="261" y="0"/>
                </a:lnTo>
                <a:lnTo>
                  <a:pt x="264" y="12"/>
                </a:lnTo>
                <a:lnTo>
                  <a:pt x="255" y="266"/>
                </a:lnTo>
                <a:lnTo>
                  <a:pt x="253" y="282"/>
                </a:lnTo>
                <a:lnTo>
                  <a:pt x="241" y="285"/>
                </a:lnTo>
                <a:lnTo>
                  <a:pt x="49" y="287"/>
                </a:lnTo>
                <a:lnTo>
                  <a:pt x="34" y="282"/>
                </a:lnTo>
                <a:lnTo>
                  <a:pt x="25" y="278"/>
                </a:lnTo>
                <a:lnTo>
                  <a:pt x="15" y="272"/>
                </a:lnTo>
                <a:lnTo>
                  <a:pt x="0" y="11"/>
                </a:lnTo>
                <a:lnTo>
                  <a:pt x="4" y="0"/>
                </a:lnTo>
                <a:close/>
              </a:path>
            </a:pathLst>
          </a:custGeom>
          <a:noFill/>
          <a:ln w="19050">
            <a:solidFill>
              <a:srgbClr val="000000"/>
            </a:solidFill>
            <a:round/>
            <a:headEnd/>
            <a:tailEnd/>
          </a:ln>
        </p:spPr>
        <p:txBody>
          <a:bodyPr/>
          <a:lstStyle/>
          <a:p>
            <a:endParaRPr lang="en-US"/>
          </a:p>
        </p:txBody>
      </p:sp>
      <p:sp>
        <p:nvSpPr>
          <p:cNvPr id="155663" name="Freeform 11"/>
          <p:cNvSpPr>
            <a:spLocks/>
          </p:cNvSpPr>
          <p:nvPr/>
        </p:nvSpPr>
        <p:spPr bwMode="auto">
          <a:xfrm>
            <a:off x="2012950" y="2574925"/>
            <a:ext cx="327025" cy="620713"/>
          </a:xfrm>
          <a:custGeom>
            <a:avLst/>
            <a:gdLst>
              <a:gd name="T0" fmla="*/ 44450 w 206"/>
              <a:gd name="T1" fmla="*/ 476250 h 391"/>
              <a:gd name="T2" fmla="*/ 33338 w 206"/>
              <a:gd name="T3" fmla="*/ 209550 h 391"/>
              <a:gd name="T4" fmla="*/ 38100 w 206"/>
              <a:gd name="T5" fmla="*/ 163513 h 391"/>
              <a:gd name="T6" fmla="*/ 53975 w 206"/>
              <a:gd name="T7" fmla="*/ 125413 h 391"/>
              <a:gd name="T8" fmla="*/ 96837 w 206"/>
              <a:gd name="T9" fmla="*/ 87313 h 391"/>
              <a:gd name="T10" fmla="*/ 100012 w 206"/>
              <a:gd name="T11" fmla="*/ 44450 h 391"/>
              <a:gd name="T12" fmla="*/ 125413 w 206"/>
              <a:gd name="T13" fmla="*/ 9525 h 391"/>
              <a:gd name="T14" fmla="*/ 173037 w 206"/>
              <a:gd name="T15" fmla="*/ 1588 h 391"/>
              <a:gd name="T16" fmla="*/ 209550 w 206"/>
              <a:gd name="T17" fmla="*/ 23813 h 391"/>
              <a:gd name="T18" fmla="*/ 223838 w 206"/>
              <a:gd name="T19" fmla="*/ 52388 h 391"/>
              <a:gd name="T20" fmla="*/ 223838 w 206"/>
              <a:gd name="T21" fmla="*/ 87313 h 391"/>
              <a:gd name="T22" fmla="*/ 249238 w 206"/>
              <a:gd name="T23" fmla="*/ 115888 h 391"/>
              <a:gd name="T24" fmla="*/ 273050 w 206"/>
              <a:gd name="T25" fmla="*/ 153988 h 391"/>
              <a:gd name="T26" fmla="*/ 282575 w 206"/>
              <a:gd name="T27" fmla="*/ 239713 h 391"/>
              <a:gd name="T28" fmla="*/ 287338 w 206"/>
              <a:gd name="T29" fmla="*/ 333375 h 391"/>
              <a:gd name="T30" fmla="*/ 287338 w 206"/>
              <a:gd name="T31" fmla="*/ 406400 h 391"/>
              <a:gd name="T32" fmla="*/ 287338 w 206"/>
              <a:gd name="T33" fmla="*/ 481013 h 391"/>
              <a:gd name="T34" fmla="*/ 287338 w 206"/>
              <a:gd name="T35" fmla="*/ 496888 h 391"/>
              <a:gd name="T36" fmla="*/ 300038 w 206"/>
              <a:gd name="T37" fmla="*/ 509588 h 391"/>
              <a:gd name="T38" fmla="*/ 323850 w 206"/>
              <a:gd name="T39" fmla="*/ 534988 h 391"/>
              <a:gd name="T40" fmla="*/ 323850 w 206"/>
              <a:gd name="T41" fmla="*/ 576263 h 391"/>
              <a:gd name="T42" fmla="*/ 306388 w 206"/>
              <a:gd name="T43" fmla="*/ 601663 h 391"/>
              <a:gd name="T44" fmla="*/ 268288 w 206"/>
              <a:gd name="T45" fmla="*/ 614363 h 391"/>
              <a:gd name="T46" fmla="*/ 190500 w 206"/>
              <a:gd name="T47" fmla="*/ 615950 h 391"/>
              <a:gd name="T48" fmla="*/ 115888 w 206"/>
              <a:gd name="T49" fmla="*/ 615950 h 391"/>
              <a:gd name="T50" fmla="*/ 63500 w 206"/>
              <a:gd name="T51" fmla="*/ 619125 h 391"/>
              <a:gd name="T52" fmla="*/ 30163 w 206"/>
              <a:gd name="T53" fmla="*/ 609600 h 391"/>
              <a:gd name="T54" fmla="*/ 4763 w 206"/>
              <a:gd name="T55" fmla="*/ 582613 h 391"/>
              <a:gd name="T56" fmla="*/ 4763 w 206"/>
              <a:gd name="T57" fmla="*/ 542925 h 391"/>
              <a:gd name="T58" fmla="*/ 20637 w 206"/>
              <a:gd name="T59" fmla="*/ 511175 h 391"/>
              <a:gd name="T60" fmla="*/ 44450 w 206"/>
              <a:gd name="T61" fmla="*/ 504825 h 391"/>
              <a:gd name="T62" fmla="*/ 44450 w 206"/>
              <a:gd name="T63" fmla="*/ 476250 h 3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6"/>
              <a:gd name="T97" fmla="*/ 0 h 391"/>
              <a:gd name="T98" fmla="*/ 206 w 206"/>
              <a:gd name="T99" fmla="*/ 391 h 39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6" h="391">
                <a:moveTo>
                  <a:pt x="28" y="300"/>
                </a:moveTo>
                <a:cubicBezTo>
                  <a:pt x="27" y="270"/>
                  <a:pt x="22" y="165"/>
                  <a:pt x="21" y="132"/>
                </a:cubicBezTo>
                <a:cubicBezTo>
                  <a:pt x="20" y="99"/>
                  <a:pt x="22" y="112"/>
                  <a:pt x="24" y="103"/>
                </a:cubicBezTo>
                <a:cubicBezTo>
                  <a:pt x="26" y="94"/>
                  <a:pt x="28" y="87"/>
                  <a:pt x="34" y="79"/>
                </a:cubicBezTo>
                <a:cubicBezTo>
                  <a:pt x="40" y="71"/>
                  <a:pt x="56" y="63"/>
                  <a:pt x="61" y="55"/>
                </a:cubicBezTo>
                <a:cubicBezTo>
                  <a:pt x="66" y="47"/>
                  <a:pt x="60" y="36"/>
                  <a:pt x="63" y="28"/>
                </a:cubicBezTo>
                <a:cubicBezTo>
                  <a:pt x="66" y="20"/>
                  <a:pt x="71" y="10"/>
                  <a:pt x="79" y="6"/>
                </a:cubicBezTo>
                <a:cubicBezTo>
                  <a:pt x="87" y="2"/>
                  <a:pt x="100" y="0"/>
                  <a:pt x="109" y="1"/>
                </a:cubicBezTo>
                <a:cubicBezTo>
                  <a:pt x="118" y="2"/>
                  <a:pt x="127" y="10"/>
                  <a:pt x="132" y="15"/>
                </a:cubicBezTo>
                <a:cubicBezTo>
                  <a:pt x="137" y="20"/>
                  <a:pt x="140" y="26"/>
                  <a:pt x="141" y="33"/>
                </a:cubicBezTo>
                <a:cubicBezTo>
                  <a:pt x="142" y="40"/>
                  <a:pt x="138" y="48"/>
                  <a:pt x="141" y="55"/>
                </a:cubicBezTo>
                <a:cubicBezTo>
                  <a:pt x="144" y="62"/>
                  <a:pt x="152" y="66"/>
                  <a:pt x="157" y="73"/>
                </a:cubicBezTo>
                <a:cubicBezTo>
                  <a:pt x="162" y="80"/>
                  <a:pt x="169" y="84"/>
                  <a:pt x="172" y="97"/>
                </a:cubicBezTo>
                <a:cubicBezTo>
                  <a:pt x="175" y="110"/>
                  <a:pt x="177" y="132"/>
                  <a:pt x="178" y="151"/>
                </a:cubicBezTo>
                <a:cubicBezTo>
                  <a:pt x="179" y="170"/>
                  <a:pt x="181" y="193"/>
                  <a:pt x="181" y="210"/>
                </a:cubicBezTo>
                <a:cubicBezTo>
                  <a:pt x="181" y="227"/>
                  <a:pt x="181" y="241"/>
                  <a:pt x="181" y="256"/>
                </a:cubicBezTo>
                <a:cubicBezTo>
                  <a:pt x="181" y="271"/>
                  <a:pt x="181" y="294"/>
                  <a:pt x="181" y="303"/>
                </a:cubicBezTo>
                <a:cubicBezTo>
                  <a:pt x="181" y="312"/>
                  <a:pt x="180" y="310"/>
                  <a:pt x="181" y="313"/>
                </a:cubicBezTo>
                <a:cubicBezTo>
                  <a:pt x="182" y="316"/>
                  <a:pt x="185" y="317"/>
                  <a:pt x="189" y="321"/>
                </a:cubicBezTo>
                <a:cubicBezTo>
                  <a:pt x="193" y="325"/>
                  <a:pt x="202" y="330"/>
                  <a:pt x="204" y="337"/>
                </a:cubicBezTo>
                <a:cubicBezTo>
                  <a:pt x="206" y="344"/>
                  <a:pt x="206" y="356"/>
                  <a:pt x="204" y="363"/>
                </a:cubicBezTo>
                <a:cubicBezTo>
                  <a:pt x="202" y="370"/>
                  <a:pt x="199" y="375"/>
                  <a:pt x="193" y="379"/>
                </a:cubicBezTo>
                <a:cubicBezTo>
                  <a:pt x="187" y="383"/>
                  <a:pt x="181" y="386"/>
                  <a:pt x="169" y="387"/>
                </a:cubicBezTo>
                <a:cubicBezTo>
                  <a:pt x="157" y="388"/>
                  <a:pt x="136" y="388"/>
                  <a:pt x="120" y="388"/>
                </a:cubicBezTo>
                <a:cubicBezTo>
                  <a:pt x="104" y="388"/>
                  <a:pt x="86" y="388"/>
                  <a:pt x="73" y="388"/>
                </a:cubicBezTo>
                <a:cubicBezTo>
                  <a:pt x="60" y="388"/>
                  <a:pt x="49" y="391"/>
                  <a:pt x="40" y="390"/>
                </a:cubicBezTo>
                <a:cubicBezTo>
                  <a:pt x="31" y="389"/>
                  <a:pt x="25" y="388"/>
                  <a:pt x="19" y="384"/>
                </a:cubicBezTo>
                <a:cubicBezTo>
                  <a:pt x="13" y="380"/>
                  <a:pt x="6" y="374"/>
                  <a:pt x="3" y="367"/>
                </a:cubicBezTo>
                <a:cubicBezTo>
                  <a:pt x="0" y="360"/>
                  <a:pt x="1" y="349"/>
                  <a:pt x="3" y="342"/>
                </a:cubicBezTo>
                <a:cubicBezTo>
                  <a:pt x="5" y="335"/>
                  <a:pt x="9" y="326"/>
                  <a:pt x="13" y="322"/>
                </a:cubicBezTo>
                <a:cubicBezTo>
                  <a:pt x="17" y="318"/>
                  <a:pt x="26" y="322"/>
                  <a:pt x="28" y="318"/>
                </a:cubicBezTo>
                <a:cubicBezTo>
                  <a:pt x="30" y="314"/>
                  <a:pt x="28" y="304"/>
                  <a:pt x="28" y="300"/>
                </a:cubicBezTo>
                <a:close/>
              </a:path>
            </a:pathLst>
          </a:custGeom>
          <a:solidFill>
            <a:srgbClr val="333333"/>
          </a:solidFill>
          <a:ln w="3175">
            <a:noFill/>
            <a:round/>
            <a:headEnd/>
            <a:tailEnd/>
          </a:ln>
        </p:spPr>
        <p:txBody>
          <a:bodyPr/>
          <a:lstStyle/>
          <a:p>
            <a:endParaRPr lang="en-US"/>
          </a:p>
        </p:txBody>
      </p:sp>
      <p:sp>
        <p:nvSpPr>
          <p:cNvPr id="155664" name="Line 12"/>
          <p:cNvSpPr>
            <a:spLocks noChangeShapeType="1"/>
          </p:cNvSpPr>
          <p:nvPr/>
        </p:nvSpPr>
        <p:spPr bwMode="auto">
          <a:xfrm>
            <a:off x="2127250" y="3189288"/>
            <a:ext cx="0" cy="133350"/>
          </a:xfrm>
          <a:prstGeom prst="line">
            <a:avLst/>
          </a:prstGeom>
          <a:noFill/>
          <a:ln w="9525">
            <a:solidFill>
              <a:schemeClr val="accent2"/>
            </a:solidFill>
            <a:round/>
            <a:headEnd/>
            <a:tailEnd/>
          </a:ln>
        </p:spPr>
        <p:txBody>
          <a:bodyPr/>
          <a:lstStyle/>
          <a:p>
            <a:endParaRPr lang="en-US"/>
          </a:p>
        </p:txBody>
      </p:sp>
      <p:sp>
        <p:nvSpPr>
          <p:cNvPr id="155665" name="Line 13"/>
          <p:cNvSpPr>
            <a:spLocks noChangeShapeType="1"/>
          </p:cNvSpPr>
          <p:nvPr/>
        </p:nvSpPr>
        <p:spPr bwMode="auto">
          <a:xfrm>
            <a:off x="2241550" y="3190875"/>
            <a:ext cx="0" cy="133350"/>
          </a:xfrm>
          <a:prstGeom prst="line">
            <a:avLst/>
          </a:prstGeom>
          <a:noFill/>
          <a:ln w="9525">
            <a:solidFill>
              <a:schemeClr val="accent2"/>
            </a:solidFill>
            <a:round/>
            <a:headEnd/>
            <a:tailEnd/>
          </a:ln>
        </p:spPr>
        <p:txBody>
          <a:bodyPr/>
          <a:lstStyle/>
          <a:p>
            <a:endParaRPr lang="en-US"/>
          </a:p>
        </p:txBody>
      </p:sp>
      <p:sp>
        <p:nvSpPr>
          <p:cNvPr id="155666" name="Line 14"/>
          <p:cNvSpPr>
            <a:spLocks noChangeShapeType="1"/>
          </p:cNvSpPr>
          <p:nvPr/>
        </p:nvSpPr>
        <p:spPr bwMode="auto">
          <a:xfrm>
            <a:off x="2133600" y="3365500"/>
            <a:ext cx="0" cy="357188"/>
          </a:xfrm>
          <a:prstGeom prst="line">
            <a:avLst/>
          </a:prstGeom>
          <a:noFill/>
          <a:ln w="9525">
            <a:solidFill>
              <a:schemeClr val="accent2"/>
            </a:solidFill>
            <a:prstDash val="lgDash"/>
            <a:round/>
            <a:headEnd/>
            <a:tailEnd/>
          </a:ln>
        </p:spPr>
        <p:txBody>
          <a:bodyPr/>
          <a:lstStyle/>
          <a:p>
            <a:endParaRPr lang="en-US"/>
          </a:p>
        </p:txBody>
      </p:sp>
      <p:sp>
        <p:nvSpPr>
          <p:cNvPr id="155667" name="Line 15"/>
          <p:cNvSpPr>
            <a:spLocks noChangeShapeType="1"/>
          </p:cNvSpPr>
          <p:nvPr/>
        </p:nvSpPr>
        <p:spPr bwMode="auto">
          <a:xfrm>
            <a:off x="2243138" y="3367088"/>
            <a:ext cx="0" cy="357187"/>
          </a:xfrm>
          <a:prstGeom prst="line">
            <a:avLst/>
          </a:prstGeom>
          <a:noFill/>
          <a:ln w="9525">
            <a:solidFill>
              <a:schemeClr val="accent2"/>
            </a:solidFill>
            <a:prstDash val="lgDash"/>
            <a:round/>
            <a:headEnd/>
            <a:tailEnd/>
          </a:ln>
        </p:spPr>
        <p:txBody>
          <a:bodyPr/>
          <a:lstStyle/>
          <a:p>
            <a:endParaRPr lang="en-US"/>
          </a:p>
        </p:txBody>
      </p:sp>
      <p:sp>
        <p:nvSpPr>
          <p:cNvPr id="155668" name="Freeform 16"/>
          <p:cNvSpPr>
            <a:spLocks/>
          </p:cNvSpPr>
          <p:nvPr/>
        </p:nvSpPr>
        <p:spPr bwMode="auto">
          <a:xfrm>
            <a:off x="2127250" y="3776663"/>
            <a:ext cx="128588" cy="522287"/>
          </a:xfrm>
          <a:custGeom>
            <a:avLst/>
            <a:gdLst>
              <a:gd name="T0" fmla="*/ 4763 w 81"/>
              <a:gd name="T1" fmla="*/ 0 h 329"/>
              <a:gd name="T2" fmla="*/ 4763 w 81"/>
              <a:gd name="T3" fmla="*/ 190500 h 329"/>
              <a:gd name="T4" fmla="*/ 1588 w 81"/>
              <a:gd name="T5" fmla="*/ 223837 h 329"/>
              <a:gd name="T6" fmla="*/ 0 w 81"/>
              <a:gd name="T7" fmla="*/ 260350 h 329"/>
              <a:gd name="T8" fmla="*/ 9525 w 81"/>
              <a:gd name="T9" fmla="*/ 298450 h 329"/>
              <a:gd name="T10" fmla="*/ 19050 w 81"/>
              <a:gd name="T11" fmla="*/ 336550 h 329"/>
              <a:gd name="T12" fmla="*/ 25400 w 81"/>
              <a:gd name="T13" fmla="*/ 376237 h 329"/>
              <a:gd name="T14" fmla="*/ 33338 w 81"/>
              <a:gd name="T15" fmla="*/ 427037 h 329"/>
              <a:gd name="T16" fmla="*/ 33338 w 81"/>
              <a:gd name="T17" fmla="*/ 484187 h 329"/>
              <a:gd name="T18" fmla="*/ 34925 w 81"/>
              <a:gd name="T19" fmla="*/ 522287 h 329"/>
              <a:gd name="T20" fmla="*/ 95250 w 81"/>
              <a:gd name="T21" fmla="*/ 522287 h 329"/>
              <a:gd name="T22" fmla="*/ 100013 w 81"/>
              <a:gd name="T23" fmla="*/ 403225 h 329"/>
              <a:gd name="T24" fmla="*/ 100013 w 81"/>
              <a:gd name="T25" fmla="*/ 379412 h 329"/>
              <a:gd name="T26" fmla="*/ 104775 w 81"/>
              <a:gd name="T27" fmla="*/ 355600 h 329"/>
              <a:gd name="T28" fmla="*/ 114300 w 81"/>
              <a:gd name="T29" fmla="*/ 328612 h 329"/>
              <a:gd name="T30" fmla="*/ 128588 w 81"/>
              <a:gd name="T31" fmla="*/ 279400 h 329"/>
              <a:gd name="T32" fmla="*/ 128588 w 81"/>
              <a:gd name="T33" fmla="*/ 7937 h 3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1"/>
              <a:gd name="T52" fmla="*/ 0 h 329"/>
              <a:gd name="T53" fmla="*/ 81 w 81"/>
              <a:gd name="T54" fmla="*/ 329 h 3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1" h="329">
                <a:moveTo>
                  <a:pt x="3" y="0"/>
                </a:moveTo>
                <a:lnTo>
                  <a:pt x="3" y="120"/>
                </a:lnTo>
                <a:lnTo>
                  <a:pt x="1" y="141"/>
                </a:lnTo>
                <a:lnTo>
                  <a:pt x="0" y="164"/>
                </a:lnTo>
                <a:lnTo>
                  <a:pt x="6" y="188"/>
                </a:lnTo>
                <a:lnTo>
                  <a:pt x="12" y="212"/>
                </a:lnTo>
                <a:lnTo>
                  <a:pt x="16" y="237"/>
                </a:lnTo>
                <a:lnTo>
                  <a:pt x="21" y="269"/>
                </a:lnTo>
                <a:lnTo>
                  <a:pt x="21" y="305"/>
                </a:lnTo>
                <a:lnTo>
                  <a:pt x="22" y="329"/>
                </a:lnTo>
                <a:lnTo>
                  <a:pt x="60" y="329"/>
                </a:lnTo>
                <a:lnTo>
                  <a:pt x="63" y="254"/>
                </a:lnTo>
                <a:lnTo>
                  <a:pt x="63" y="239"/>
                </a:lnTo>
                <a:lnTo>
                  <a:pt x="66" y="224"/>
                </a:lnTo>
                <a:lnTo>
                  <a:pt x="72" y="207"/>
                </a:lnTo>
                <a:lnTo>
                  <a:pt x="81" y="176"/>
                </a:lnTo>
                <a:lnTo>
                  <a:pt x="81" y="5"/>
                </a:lnTo>
              </a:path>
            </a:pathLst>
          </a:custGeom>
          <a:noFill/>
          <a:ln w="9525">
            <a:solidFill>
              <a:schemeClr val="accent2"/>
            </a:solidFill>
            <a:round/>
            <a:headEnd/>
            <a:tailEnd/>
          </a:ln>
        </p:spPr>
        <p:txBody>
          <a:bodyPr/>
          <a:lstStyle/>
          <a:p>
            <a:endParaRPr lang="en-US"/>
          </a:p>
        </p:txBody>
      </p:sp>
      <p:sp>
        <p:nvSpPr>
          <p:cNvPr id="155669" name="Freeform 18"/>
          <p:cNvSpPr>
            <a:spLocks/>
          </p:cNvSpPr>
          <p:nvPr/>
        </p:nvSpPr>
        <p:spPr bwMode="auto">
          <a:xfrm>
            <a:off x="3130550" y="2547938"/>
            <a:ext cx="911225" cy="4057650"/>
          </a:xfrm>
          <a:custGeom>
            <a:avLst/>
            <a:gdLst>
              <a:gd name="T0" fmla="*/ 0 w 574"/>
              <a:gd name="T1" fmla="*/ 1490662 h 2556"/>
              <a:gd name="T2" fmla="*/ 249237 w 574"/>
              <a:gd name="T3" fmla="*/ 1489075 h 2556"/>
              <a:gd name="T4" fmla="*/ 330200 w 574"/>
              <a:gd name="T5" fmla="*/ 1514475 h 2556"/>
              <a:gd name="T6" fmla="*/ 354012 w 574"/>
              <a:gd name="T7" fmla="*/ 1585912 h 2556"/>
              <a:gd name="T8" fmla="*/ 358775 w 574"/>
              <a:gd name="T9" fmla="*/ 1893888 h 2556"/>
              <a:gd name="T10" fmla="*/ 361950 w 574"/>
              <a:gd name="T11" fmla="*/ 3071812 h 2556"/>
              <a:gd name="T12" fmla="*/ 355600 w 574"/>
              <a:gd name="T13" fmla="*/ 3700463 h 2556"/>
              <a:gd name="T14" fmla="*/ 377825 w 574"/>
              <a:gd name="T15" fmla="*/ 3881438 h 2556"/>
              <a:gd name="T16" fmla="*/ 515937 w 574"/>
              <a:gd name="T17" fmla="*/ 4024313 h 2556"/>
              <a:gd name="T18" fmla="*/ 730250 w 574"/>
              <a:gd name="T19" fmla="*/ 4037013 h 2556"/>
              <a:gd name="T20" fmla="*/ 874713 w 574"/>
              <a:gd name="T21" fmla="*/ 3895725 h 2556"/>
              <a:gd name="T22" fmla="*/ 906463 w 574"/>
              <a:gd name="T23" fmla="*/ 3698875 h 2556"/>
              <a:gd name="T24" fmla="*/ 906463 w 574"/>
              <a:gd name="T25" fmla="*/ 3484563 h 2556"/>
              <a:gd name="T26" fmla="*/ 901700 w 574"/>
              <a:gd name="T27" fmla="*/ 3198812 h 2556"/>
              <a:gd name="T28" fmla="*/ 855663 w 574"/>
              <a:gd name="T29" fmla="*/ 0 h 25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74"/>
              <a:gd name="T46" fmla="*/ 0 h 2556"/>
              <a:gd name="T47" fmla="*/ 574 w 574"/>
              <a:gd name="T48" fmla="*/ 2556 h 25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74" h="2556">
                <a:moveTo>
                  <a:pt x="0" y="939"/>
                </a:moveTo>
                <a:cubicBezTo>
                  <a:pt x="26" y="939"/>
                  <a:pt x="122" y="935"/>
                  <a:pt x="157" y="938"/>
                </a:cubicBezTo>
                <a:cubicBezTo>
                  <a:pt x="192" y="941"/>
                  <a:pt x="197" y="944"/>
                  <a:pt x="208" y="954"/>
                </a:cubicBezTo>
                <a:cubicBezTo>
                  <a:pt x="219" y="964"/>
                  <a:pt x="220" y="959"/>
                  <a:pt x="223" y="999"/>
                </a:cubicBezTo>
                <a:cubicBezTo>
                  <a:pt x="226" y="1039"/>
                  <a:pt x="225" y="1037"/>
                  <a:pt x="226" y="1193"/>
                </a:cubicBezTo>
                <a:cubicBezTo>
                  <a:pt x="227" y="1349"/>
                  <a:pt x="228" y="1745"/>
                  <a:pt x="228" y="1935"/>
                </a:cubicBezTo>
                <a:cubicBezTo>
                  <a:pt x="228" y="2125"/>
                  <a:pt x="222" y="2246"/>
                  <a:pt x="224" y="2331"/>
                </a:cubicBezTo>
                <a:cubicBezTo>
                  <a:pt x="226" y="2416"/>
                  <a:pt x="221" y="2411"/>
                  <a:pt x="238" y="2445"/>
                </a:cubicBezTo>
                <a:cubicBezTo>
                  <a:pt x="255" y="2479"/>
                  <a:pt x="288" y="2519"/>
                  <a:pt x="325" y="2535"/>
                </a:cubicBezTo>
                <a:cubicBezTo>
                  <a:pt x="362" y="2551"/>
                  <a:pt x="422" y="2556"/>
                  <a:pt x="460" y="2543"/>
                </a:cubicBezTo>
                <a:cubicBezTo>
                  <a:pt x="498" y="2530"/>
                  <a:pt x="533" y="2489"/>
                  <a:pt x="551" y="2454"/>
                </a:cubicBezTo>
                <a:cubicBezTo>
                  <a:pt x="569" y="2419"/>
                  <a:pt x="568" y="2373"/>
                  <a:pt x="571" y="2330"/>
                </a:cubicBezTo>
                <a:cubicBezTo>
                  <a:pt x="574" y="2287"/>
                  <a:pt x="571" y="2247"/>
                  <a:pt x="571" y="2195"/>
                </a:cubicBezTo>
                <a:cubicBezTo>
                  <a:pt x="571" y="2143"/>
                  <a:pt x="573" y="2381"/>
                  <a:pt x="568" y="2015"/>
                </a:cubicBezTo>
                <a:cubicBezTo>
                  <a:pt x="563" y="1649"/>
                  <a:pt x="545" y="420"/>
                  <a:pt x="539" y="0"/>
                </a:cubicBezTo>
              </a:path>
            </a:pathLst>
          </a:custGeom>
          <a:noFill/>
          <a:ln w="15875">
            <a:solidFill>
              <a:srgbClr val="333333"/>
            </a:solidFill>
            <a:round/>
            <a:headEnd/>
            <a:tailEnd/>
          </a:ln>
        </p:spPr>
        <p:txBody>
          <a:bodyPr/>
          <a:lstStyle/>
          <a:p>
            <a:endParaRPr lang="en-US"/>
          </a:p>
        </p:txBody>
      </p:sp>
      <p:sp>
        <p:nvSpPr>
          <p:cNvPr id="155670" name="Freeform 19"/>
          <p:cNvSpPr>
            <a:spLocks/>
          </p:cNvSpPr>
          <p:nvPr/>
        </p:nvSpPr>
        <p:spPr bwMode="auto">
          <a:xfrm>
            <a:off x="3105150" y="2546350"/>
            <a:ext cx="828675" cy="3951288"/>
          </a:xfrm>
          <a:custGeom>
            <a:avLst/>
            <a:gdLst>
              <a:gd name="T0" fmla="*/ 0 w 522"/>
              <a:gd name="T1" fmla="*/ 1416050 h 2489"/>
              <a:gd name="T2" fmla="*/ 319087 w 522"/>
              <a:gd name="T3" fmla="*/ 1416050 h 2489"/>
              <a:gd name="T4" fmla="*/ 442912 w 522"/>
              <a:gd name="T5" fmla="*/ 1487487 h 2489"/>
              <a:gd name="T6" fmla="*/ 465137 w 522"/>
              <a:gd name="T7" fmla="*/ 1638300 h 2489"/>
              <a:gd name="T8" fmla="*/ 465137 w 522"/>
              <a:gd name="T9" fmla="*/ 1900238 h 2489"/>
              <a:gd name="T10" fmla="*/ 476250 w 522"/>
              <a:gd name="T11" fmla="*/ 2957512 h 2489"/>
              <a:gd name="T12" fmla="*/ 484187 w 522"/>
              <a:gd name="T13" fmla="*/ 3486151 h 2489"/>
              <a:gd name="T14" fmla="*/ 503237 w 522"/>
              <a:gd name="T15" fmla="*/ 3830638 h 2489"/>
              <a:gd name="T16" fmla="*/ 636587 w 522"/>
              <a:gd name="T17" fmla="*/ 3944938 h 2489"/>
              <a:gd name="T18" fmla="*/ 798512 w 522"/>
              <a:gd name="T19" fmla="*/ 3871913 h 2489"/>
              <a:gd name="T20" fmla="*/ 817563 w 522"/>
              <a:gd name="T21" fmla="*/ 3605213 h 2489"/>
              <a:gd name="T22" fmla="*/ 822325 w 522"/>
              <a:gd name="T23" fmla="*/ 3316288 h 2489"/>
              <a:gd name="T24" fmla="*/ 817563 w 522"/>
              <a:gd name="T25" fmla="*/ 1916113 h 2489"/>
              <a:gd name="T26" fmla="*/ 793750 w 522"/>
              <a:gd name="T27" fmla="*/ 0 h 24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2"/>
              <a:gd name="T43" fmla="*/ 0 h 2489"/>
              <a:gd name="T44" fmla="*/ 522 w 522"/>
              <a:gd name="T45" fmla="*/ 2489 h 248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2" h="2489">
                <a:moveTo>
                  <a:pt x="0" y="892"/>
                </a:moveTo>
                <a:cubicBezTo>
                  <a:pt x="33" y="892"/>
                  <a:pt x="155" y="885"/>
                  <a:pt x="201" y="892"/>
                </a:cubicBezTo>
                <a:cubicBezTo>
                  <a:pt x="247" y="899"/>
                  <a:pt x="264" y="914"/>
                  <a:pt x="279" y="937"/>
                </a:cubicBezTo>
                <a:cubicBezTo>
                  <a:pt x="294" y="960"/>
                  <a:pt x="291" y="989"/>
                  <a:pt x="293" y="1032"/>
                </a:cubicBezTo>
                <a:cubicBezTo>
                  <a:pt x="295" y="1075"/>
                  <a:pt x="292" y="1059"/>
                  <a:pt x="293" y="1197"/>
                </a:cubicBezTo>
                <a:cubicBezTo>
                  <a:pt x="294" y="1335"/>
                  <a:pt x="298" y="1697"/>
                  <a:pt x="300" y="1863"/>
                </a:cubicBezTo>
                <a:cubicBezTo>
                  <a:pt x="302" y="2029"/>
                  <a:pt x="302" y="2104"/>
                  <a:pt x="305" y="2196"/>
                </a:cubicBezTo>
                <a:cubicBezTo>
                  <a:pt x="308" y="2288"/>
                  <a:pt x="301" y="2365"/>
                  <a:pt x="317" y="2413"/>
                </a:cubicBezTo>
                <a:cubicBezTo>
                  <a:pt x="333" y="2461"/>
                  <a:pt x="370" y="2481"/>
                  <a:pt x="401" y="2485"/>
                </a:cubicBezTo>
                <a:cubicBezTo>
                  <a:pt x="432" y="2489"/>
                  <a:pt x="484" y="2475"/>
                  <a:pt x="503" y="2439"/>
                </a:cubicBezTo>
                <a:cubicBezTo>
                  <a:pt x="522" y="2403"/>
                  <a:pt x="512" y="2329"/>
                  <a:pt x="515" y="2271"/>
                </a:cubicBezTo>
                <a:cubicBezTo>
                  <a:pt x="518" y="2213"/>
                  <a:pt x="518" y="2266"/>
                  <a:pt x="518" y="2089"/>
                </a:cubicBezTo>
                <a:cubicBezTo>
                  <a:pt x="518" y="1912"/>
                  <a:pt x="518" y="1555"/>
                  <a:pt x="515" y="1207"/>
                </a:cubicBezTo>
                <a:cubicBezTo>
                  <a:pt x="512" y="859"/>
                  <a:pt x="503" y="251"/>
                  <a:pt x="500" y="0"/>
                </a:cubicBezTo>
              </a:path>
            </a:pathLst>
          </a:custGeom>
          <a:noFill/>
          <a:ln w="15875">
            <a:solidFill>
              <a:srgbClr val="333333"/>
            </a:solidFill>
            <a:round/>
            <a:headEnd/>
            <a:tailEnd/>
          </a:ln>
        </p:spPr>
        <p:txBody>
          <a:bodyPr/>
          <a:lstStyle/>
          <a:p>
            <a:endParaRPr lang="en-US"/>
          </a:p>
        </p:txBody>
      </p:sp>
      <p:sp>
        <p:nvSpPr>
          <p:cNvPr id="155671" name="Text Box 20"/>
          <p:cNvSpPr txBox="1">
            <a:spLocks noChangeArrowheads="1"/>
          </p:cNvSpPr>
          <p:nvPr/>
        </p:nvSpPr>
        <p:spPr bwMode="auto">
          <a:xfrm>
            <a:off x="2427288" y="2446338"/>
            <a:ext cx="1339850" cy="915987"/>
          </a:xfrm>
          <a:prstGeom prst="rect">
            <a:avLst/>
          </a:prstGeom>
          <a:noFill/>
          <a:ln w="9525">
            <a:noFill/>
            <a:miter lim="800000"/>
            <a:headEnd/>
            <a:tailEnd/>
          </a:ln>
        </p:spPr>
        <p:txBody>
          <a:bodyPr wrap="none">
            <a:spAutoFit/>
          </a:bodyPr>
          <a:lstStyle/>
          <a:p>
            <a:pPr algn="l"/>
            <a:r>
              <a:rPr lang="en-US" sz="1800" b="1"/>
              <a:t>dropper</a:t>
            </a:r>
          </a:p>
          <a:p>
            <a:pPr algn="l"/>
            <a:r>
              <a:rPr lang="en-US" sz="1800" b="1"/>
              <a:t>containing</a:t>
            </a:r>
          </a:p>
          <a:p>
            <a:pPr algn="l"/>
            <a:r>
              <a:rPr lang="en-US" sz="1800" b="1"/>
              <a:t>a liquid</a:t>
            </a:r>
          </a:p>
        </p:txBody>
      </p:sp>
      <p:sp>
        <p:nvSpPr>
          <p:cNvPr id="155672" name="Text Box 21"/>
          <p:cNvSpPr txBox="1">
            <a:spLocks noChangeArrowheads="1"/>
          </p:cNvSpPr>
          <p:nvPr/>
        </p:nvSpPr>
        <p:spPr bwMode="auto">
          <a:xfrm>
            <a:off x="2392363" y="3463925"/>
            <a:ext cx="1517650" cy="336550"/>
          </a:xfrm>
          <a:prstGeom prst="rect">
            <a:avLst/>
          </a:prstGeom>
          <a:noFill/>
          <a:ln w="9525">
            <a:noFill/>
            <a:miter lim="800000"/>
            <a:headEnd/>
            <a:tailEnd/>
          </a:ln>
        </p:spPr>
        <p:txBody>
          <a:bodyPr wrap="none">
            <a:spAutoFit/>
          </a:bodyPr>
          <a:lstStyle/>
          <a:p>
            <a:pPr algn="l"/>
            <a:r>
              <a:rPr lang="en-US" sz="1600" b="1"/>
              <a:t>atm. pressure</a:t>
            </a:r>
          </a:p>
        </p:txBody>
      </p:sp>
      <p:sp>
        <p:nvSpPr>
          <p:cNvPr id="155673" name="Text Box 22"/>
          <p:cNvSpPr txBox="1">
            <a:spLocks noChangeArrowheads="1"/>
          </p:cNvSpPr>
          <p:nvPr/>
        </p:nvSpPr>
        <p:spPr bwMode="auto">
          <a:xfrm>
            <a:off x="3252788" y="1673225"/>
            <a:ext cx="1392237" cy="581025"/>
          </a:xfrm>
          <a:prstGeom prst="rect">
            <a:avLst/>
          </a:prstGeom>
          <a:noFill/>
          <a:ln w="9525">
            <a:noFill/>
            <a:miter lim="800000"/>
            <a:headEnd/>
            <a:tailEnd/>
          </a:ln>
        </p:spPr>
        <p:txBody>
          <a:bodyPr wrap="none">
            <a:spAutoFit/>
          </a:bodyPr>
          <a:lstStyle/>
          <a:p>
            <a:r>
              <a:rPr lang="en-US" sz="1600" b="1"/>
              <a:t>atmospheric</a:t>
            </a:r>
          </a:p>
          <a:p>
            <a:r>
              <a:rPr lang="en-US" sz="1600" b="1"/>
              <a:t>pressure</a:t>
            </a:r>
          </a:p>
        </p:txBody>
      </p:sp>
      <p:sp>
        <p:nvSpPr>
          <p:cNvPr id="155674" name="Text Box 23"/>
          <p:cNvSpPr txBox="1">
            <a:spLocks noChangeArrowheads="1"/>
          </p:cNvSpPr>
          <p:nvPr/>
        </p:nvSpPr>
        <p:spPr bwMode="auto">
          <a:xfrm>
            <a:off x="2335213" y="5748338"/>
            <a:ext cx="985837" cy="336550"/>
          </a:xfrm>
          <a:prstGeom prst="rect">
            <a:avLst/>
          </a:prstGeom>
          <a:noFill/>
          <a:ln w="9525">
            <a:noFill/>
            <a:miter lim="800000"/>
            <a:headEnd/>
            <a:tailEnd/>
          </a:ln>
        </p:spPr>
        <p:txBody>
          <a:bodyPr wrap="none">
            <a:spAutoFit/>
          </a:bodyPr>
          <a:lstStyle/>
          <a:p>
            <a:r>
              <a:rPr lang="en-US" sz="1600" b="1"/>
              <a:t>mercury</a:t>
            </a:r>
          </a:p>
        </p:txBody>
      </p:sp>
      <p:sp>
        <p:nvSpPr>
          <p:cNvPr id="155675" name="Line 27"/>
          <p:cNvSpPr>
            <a:spLocks noChangeShapeType="1"/>
          </p:cNvSpPr>
          <p:nvPr/>
        </p:nvSpPr>
        <p:spPr bwMode="auto">
          <a:xfrm flipH="1">
            <a:off x="2846388" y="3817938"/>
            <a:ext cx="139700" cy="190500"/>
          </a:xfrm>
          <a:prstGeom prst="line">
            <a:avLst/>
          </a:prstGeom>
          <a:noFill/>
          <a:ln w="9525">
            <a:solidFill>
              <a:schemeClr val="tx1"/>
            </a:solidFill>
            <a:round/>
            <a:headEnd/>
            <a:tailEnd type="triangle" w="med" len="med"/>
          </a:ln>
        </p:spPr>
        <p:txBody>
          <a:bodyPr/>
          <a:lstStyle/>
          <a:p>
            <a:endParaRPr lang="en-US"/>
          </a:p>
        </p:txBody>
      </p:sp>
      <p:sp>
        <p:nvSpPr>
          <p:cNvPr id="155676" name="Line 28"/>
          <p:cNvSpPr>
            <a:spLocks noChangeShapeType="1"/>
          </p:cNvSpPr>
          <p:nvPr/>
        </p:nvSpPr>
        <p:spPr bwMode="auto">
          <a:xfrm>
            <a:off x="2986088" y="3817938"/>
            <a:ext cx="114300" cy="182562"/>
          </a:xfrm>
          <a:prstGeom prst="line">
            <a:avLst/>
          </a:prstGeom>
          <a:noFill/>
          <a:ln w="9525">
            <a:solidFill>
              <a:schemeClr val="tx1"/>
            </a:solidFill>
            <a:round/>
            <a:headEnd/>
            <a:tailEnd type="triangle" w="med" len="med"/>
          </a:ln>
        </p:spPr>
        <p:txBody>
          <a:bodyPr/>
          <a:lstStyle/>
          <a:p>
            <a:endParaRPr lang="en-US"/>
          </a:p>
        </p:txBody>
      </p:sp>
      <p:sp>
        <p:nvSpPr>
          <p:cNvPr id="155677" name="Line 29"/>
          <p:cNvSpPr>
            <a:spLocks noChangeShapeType="1"/>
          </p:cNvSpPr>
          <p:nvPr/>
        </p:nvSpPr>
        <p:spPr bwMode="auto">
          <a:xfrm>
            <a:off x="3284538" y="5915025"/>
            <a:ext cx="204787" cy="0"/>
          </a:xfrm>
          <a:prstGeom prst="line">
            <a:avLst/>
          </a:prstGeom>
          <a:noFill/>
          <a:ln w="9525">
            <a:solidFill>
              <a:schemeClr val="tx1"/>
            </a:solidFill>
            <a:round/>
            <a:headEnd/>
            <a:tailEnd/>
          </a:ln>
        </p:spPr>
        <p:txBody>
          <a:bodyPr/>
          <a:lstStyle/>
          <a:p>
            <a:endParaRPr lang="en-US"/>
          </a:p>
        </p:txBody>
      </p:sp>
      <p:sp>
        <p:nvSpPr>
          <p:cNvPr id="155678" name="Line 30"/>
          <p:cNvSpPr>
            <a:spLocks noChangeShapeType="1"/>
          </p:cNvSpPr>
          <p:nvPr/>
        </p:nvSpPr>
        <p:spPr bwMode="auto">
          <a:xfrm flipH="1">
            <a:off x="2300288" y="2909888"/>
            <a:ext cx="147637" cy="0"/>
          </a:xfrm>
          <a:prstGeom prst="line">
            <a:avLst/>
          </a:prstGeom>
          <a:noFill/>
          <a:ln w="9525">
            <a:solidFill>
              <a:schemeClr val="tx1"/>
            </a:solidFill>
            <a:round/>
            <a:headEnd/>
            <a:tailEnd/>
          </a:ln>
        </p:spPr>
        <p:txBody>
          <a:bodyPr/>
          <a:lstStyle/>
          <a:p>
            <a:endParaRPr lang="en-US"/>
          </a:p>
        </p:txBody>
      </p:sp>
      <p:sp>
        <p:nvSpPr>
          <p:cNvPr id="1389599" name="Freeform 31"/>
          <p:cNvSpPr>
            <a:spLocks/>
          </p:cNvSpPr>
          <p:nvPr/>
        </p:nvSpPr>
        <p:spPr bwMode="auto">
          <a:xfrm>
            <a:off x="6734175" y="4846638"/>
            <a:ext cx="554038" cy="1741487"/>
          </a:xfrm>
          <a:custGeom>
            <a:avLst/>
            <a:gdLst>
              <a:gd name="T0" fmla="*/ 19050 w 349"/>
              <a:gd name="T1" fmla="*/ 785812 h 1097"/>
              <a:gd name="T2" fmla="*/ 42863 w 349"/>
              <a:gd name="T3" fmla="*/ 792162 h 1097"/>
              <a:gd name="T4" fmla="*/ 61913 w 349"/>
              <a:gd name="T5" fmla="*/ 790575 h 1097"/>
              <a:gd name="T6" fmla="*/ 93663 w 349"/>
              <a:gd name="T7" fmla="*/ 781050 h 1097"/>
              <a:gd name="T8" fmla="*/ 104775 w 349"/>
              <a:gd name="T9" fmla="*/ 1384299 h 1097"/>
              <a:gd name="T10" fmla="*/ 111125 w 349"/>
              <a:gd name="T11" fmla="*/ 1482724 h 1097"/>
              <a:gd name="T12" fmla="*/ 139700 w 349"/>
              <a:gd name="T13" fmla="*/ 1565274 h 1097"/>
              <a:gd name="T14" fmla="*/ 180975 w 349"/>
              <a:gd name="T15" fmla="*/ 1608137 h 1097"/>
              <a:gd name="T16" fmla="*/ 244475 w 349"/>
              <a:gd name="T17" fmla="*/ 1639887 h 1097"/>
              <a:gd name="T18" fmla="*/ 314325 w 349"/>
              <a:gd name="T19" fmla="*/ 1635125 h 1097"/>
              <a:gd name="T20" fmla="*/ 382588 w 349"/>
              <a:gd name="T21" fmla="*/ 1603374 h 1097"/>
              <a:gd name="T22" fmla="*/ 433388 w 349"/>
              <a:gd name="T23" fmla="*/ 1546224 h 1097"/>
              <a:gd name="T24" fmla="*/ 439738 w 349"/>
              <a:gd name="T25" fmla="*/ 1435099 h 1097"/>
              <a:gd name="T26" fmla="*/ 444500 w 349"/>
              <a:gd name="T27" fmla="*/ 996950 h 1097"/>
              <a:gd name="T28" fmla="*/ 436563 w 349"/>
              <a:gd name="T29" fmla="*/ 4762 h 1097"/>
              <a:gd name="T30" fmla="*/ 485775 w 349"/>
              <a:gd name="T31" fmla="*/ 0 h 1097"/>
              <a:gd name="T32" fmla="*/ 528638 w 349"/>
              <a:gd name="T33" fmla="*/ 4762 h 1097"/>
              <a:gd name="T34" fmla="*/ 554038 w 349"/>
              <a:gd name="T35" fmla="*/ 1203325 h 1097"/>
              <a:gd name="T36" fmla="*/ 549275 w 349"/>
              <a:gd name="T37" fmla="*/ 1473199 h 1097"/>
              <a:gd name="T38" fmla="*/ 530225 w 349"/>
              <a:gd name="T39" fmla="*/ 1568449 h 1097"/>
              <a:gd name="T40" fmla="*/ 485775 w 349"/>
              <a:gd name="T41" fmla="*/ 1646237 h 1097"/>
              <a:gd name="T42" fmla="*/ 430213 w 349"/>
              <a:gd name="T43" fmla="*/ 1698625 h 1097"/>
              <a:gd name="T44" fmla="*/ 373063 w 349"/>
              <a:gd name="T45" fmla="*/ 1730375 h 1097"/>
              <a:gd name="T46" fmla="*/ 280988 w 349"/>
              <a:gd name="T47" fmla="*/ 1741487 h 1097"/>
              <a:gd name="T48" fmla="*/ 195263 w 349"/>
              <a:gd name="T49" fmla="*/ 1727200 h 1097"/>
              <a:gd name="T50" fmla="*/ 125413 w 349"/>
              <a:gd name="T51" fmla="*/ 1692275 h 1097"/>
              <a:gd name="T52" fmla="*/ 68263 w 349"/>
              <a:gd name="T53" fmla="*/ 1644650 h 1097"/>
              <a:gd name="T54" fmla="*/ 20638 w 349"/>
              <a:gd name="T55" fmla="*/ 1579562 h 1097"/>
              <a:gd name="T56" fmla="*/ 9525 w 349"/>
              <a:gd name="T57" fmla="*/ 1535112 h 1097"/>
              <a:gd name="T58" fmla="*/ 0 w 349"/>
              <a:gd name="T59" fmla="*/ 1287462 h 1097"/>
              <a:gd name="T60" fmla="*/ 4763 w 349"/>
              <a:gd name="T61" fmla="*/ 979487 h 1097"/>
              <a:gd name="T62" fmla="*/ 4763 w 349"/>
              <a:gd name="T63" fmla="*/ 785812 h 1097"/>
              <a:gd name="T64" fmla="*/ 19050 w 349"/>
              <a:gd name="T65" fmla="*/ 785812 h 10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9"/>
              <a:gd name="T100" fmla="*/ 0 h 1097"/>
              <a:gd name="T101" fmla="*/ 349 w 349"/>
              <a:gd name="T102" fmla="*/ 1097 h 10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9" h="1097">
                <a:moveTo>
                  <a:pt x="12" y="495"/>
                </a:moveTo>
                <a:lnTo>
                  <a:pt x="27" y="499"/>
                </a:lnTo>
                <a:lnTo>
                  <a:pt x="39" y="498"/>
                </a:lnTo>
                <a:lnTo>
                  <a:pt x="59" y="492"/>
                </a:lnTo>
                <a:lnTo>
                  <a:pt x="66" y="872"/>
                </a:lnTo>
                <a:lnTo>
                  <a:pt x="70" y="934"/>
                </a:lnTo>
                <a:lnTo>
                  <a:pt x="88" y="986"/>
                </a:lnTo>
                <a:lnTo>
                  <a:pt x="114" y="1013"/>
                </a:lnTo>
                <a:lnTo>
                  <a:pt x="154" y="1033"/>
                </a:lnTo>
                <a:lnTo>
                  <a:pt x="198" y="1030"/>
                </a:lnTo>
                <a:lnTo>
                  <a:pt x="241" y="1010"/>
                </a:lnTo>
                <a:lnTo>
                  <a:pt x="273" y="974"/>
                </a:lnTo>
                <a:lnTo>
                  <a:pt x="277" y="904"/>
                </a:lnTo>
                <a:lnTo>
                  <a:pt x="280" y="628"/>
                </a:lnTo>
                <a:lnTo>
                  <a:pt x="275" y="3"/>
                </a:lnTo>
                <a:lnTo>
                  <a:pt x="306" y="0"/>
                </a:lnTo>
                <a:lnTo>
                  <a:pt x="333" y="3"/>
                </a:lnTo>
                <a:lnTo>
                  <a:pt x="349" y="758"/>
                </a:lnTo>
                <a:lnTo>
                  <a:pt x="346" y="928"/>
                </a:lnTo>
                <a:lnTo>
                  <a:pt x="334" y="988"/>
                </a:lnTo>
                <a:lnTo>
                  <a:pt x="306" y="1037"/>
                </a:lnTo>
                <a:lnTo>
                  <a:pt x="271" y="1070"/>
                </a:lnTo>
                <a:lnTo>
                  <a:pt x="235" y="1090"/>
                </a:lnTo>
                <a:lnTo>
                  <a:pt x="177" y="1097"/>
                </a:lnTo>
                <a:lnTo>
                  <a:pt x="123" y="1088"/>
                </a:lnTo>
                <a:lnTo>
                  <a:pt x="79" y="1066"/>
                </a:lnTo>
                <a:lnTo>
                  <a:pt x="43" y="1036"/>
                </a:lnTo>
                <a:lnTo>
                  <a:pt x="13" y="995"/>
                </a:lnTo>
                <a:lnTo>
                  <a:pt x="6" y="967"/>
                </a:lnTo>
                <a:lnTo>
                  <a:pt x="0" y="811"/>
                </a:lnTo>
                <a:lnTo>
                  <a:pt x="3" y="617"/>
                </a:lnTo>
                <a:lnTo>
                  <a:pt x="3" y="495"/>
                </a:lnTo>
                <a:lnTo>
                  <a:pt x="12" y="495"/>
                </a:lnTo>
                <a:close/>
              </a:path>
            </a:pathLst>
          </a:custGeom>
          <a:solidFill>
            <a:srgbClr val="B2B2B2"/>
          </a:solidFill>
          <a:ln w="9525">
            <a:noFill/>
            <a:round/>
            <a:headEnd/>
            <a:tailEnd/>
          </a:ln>
        </p:spPr>
        <p:txBody>
          <a:bodyPr/>
          <a:lstStyle/>
          <a:p>
            <a:endParaRPr lang="en-US"/>
          </a:p>
        </p:txBody>
      </p:sp>
      <p:sp>
        <p:nvSpPr>
          <p:cNvPr id="1389600" name="Freeform 32"/>
          <p:cNvSpPr>
            <a:spLocks/>
          </p:cNvSpPr>
          <p:nvPr/>
        </p:nvSpPr>
        <p:spPr bwMode="auto">
          <a:xfrm>
            <a:off x="5378450" y="3963988"/>
            <a:ext cx="131763" cy="327025"/>
          </a:xfrm>
          <a:custGeom>
            <a:avLst/>
            <a:gdLst>
              <a:gd name="T0" fmla="*/ 3175 w 83"/>
              <a:gd name="T1" fmla="*/ 0 h 206"/>
              <a:gd name="T2" fmla="*/ 122238 w 83"/>
              <a:gd name="T3" fmla="*/ 0 h 206"/>
              <a:gd name="T4" fmla="*/ 131763 w 83"/>
              <a:gd name="T5" fmla="*/ 71438 h 206"/>
              <a:gd name="T6" fmla="*/ 117475 w 83"/>
              <a:gd name="T7" fmla="*/ 122238 h 206"/>
              <a:gd name="T8" fmla="*/ 103188 w 83"/>
              <a:gd name="T9" fmla="*/ 157163 h 206"/>
              <a:gd name="T10" fmla="*/ 95250 w 83"/>
              <a:gd name="T11" fmla="*/ 228600 h 206"/>
              <a:gd name="T12" fmla="*/ 90488 w 83"/>
              <a:gd name="T13" fmla="*/ 323850 h 206"/>
              <a:gd name="T14" fmla="*/ 38100 w 83"/>
              <a:gd name="T15" fmla="*/ 327025 h 206"/>
              <a:gd name="T16" fmla="*/ 38100 w 83"/>
              <a:gd name="T17" fmla="*/ 231775 h 206"/>
              <a:gd name="T18" fmla="*/ 22225 w 83"/>
              <a:gd name="T19" fmla="*/ 152400 h 206"/>
              <a:gd name="T20" fmla="*/ 9525 w 83"/>
              <a:gd name="T21" fmla="*/ 98425 h 206"/>
              <a:gd name="T22" fmla="*/ 0 w 83"/>
              <a:gd name="T23" fmla="*/ 57150 h 206"/>
              <a:gd name="T24" fmla="*/ 3175 w 83"/>
              <a:gd name="T25" fmla="*/ 0 h 2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3"/>
              <a:gd name="T40" fmla="*/ 0 h 206"/>
              <a:gd name="T41" fmla="*/ 83 w 83"/>
              <a:gd name="T42" fmla="*/ 206 h 2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3" h="206">
                <a:moveTo>
                  <a:pt x="2" y="0"/>
                </a:moveTo>
                <a:lnTo>
                  <a:pt x="77" y="0"/>
                </a:lnTo>
                <a:lnTo>
                  <a:pt x="83" y="45"/>
                </a:lnTo>
                <a:lnTo>
                  <a:pt x="74" y="77"/>
                </a:lnTo>
                <a:lnTo>
                  <a:pt x="65" y="99"/>
                </a:lnTo>
                <a:lnTo>
                  <a:pt x="60" y="144"/>
                </a:lnTo>
                <a:lnTo>
                  <a:pt x="57" y="204"/>
                </a:lnTo>
                <a:lnTo>
                  <a:pt x="24" y="206"/>
                </a:lnTo>
                <a:lnTo>
                  <a:pt x="24" y="146"/>
                </a:lnTo>
                <a:lnTo>
                  <a:pt x="14" y="96"/>
                </a:lnTo>
                <a:lnTo>
                  <a:pt x="6" y="62"/>
                </a:lnTo>
                <a:lnTo>
                  <a:pt x="0" y="36"/>
                </a:lnTo>
                <a:lnTo>
                  <a:pt x="2" y="0"/>
                </a:lnTo>
                <a:close/>
              </a:path>
            </a:pathLst>
          </a:custGeom>
          <a:solidFill>
            <a:srgbClr val="3366FF"/>
          </a:solidFill>
          <a:ln w="9525">
            <a:noFill/>
            <a:round/>
            <a:headEnd/>
            <a:tailEnd/>
          </a:ln>
        </p:spPr>
        <p:txBody>
          <a:bodyPr/>
          <a:lstStyle/>
          <a:p>
            <a:endParaRPr lang="en-US"/>
          </a:p>
        </p:txBody>
      </p:sp>
      <p:sp>
        <p:nvSpPr>
          <p:cNvPr id="1389601" name="Freeform 33"/>
          <p:cNvSpPr>
            <a:spLocks/>
          </p:cNvSpPr>
          <p:nvPr/>
        </p:nvSpPr>
        <p:spPr bwMode="auto">
          <a:xfrm>
            <a:off x="4840288" y="3487738"/>
            <a:ext cx="1235075" cy="1874837"/>
          </a:xfrm>
          <a:custGeom>
            <a:avLst/>
            <a:gdLst>
              <a:gd name="T0" fmla="*/ 311150 w 778"/>
              <a:gd name="T1" fmla="*/ 0 h 1181"/>
              <a:gd name="T2" fmla="*/ 342900 w 778"/>
              <a:gd name="T3" fmla="*/ 28575 h 1181"/>
              <a:gd name="T4" fmla="*/ 357187 w 778"/>
              <a:gd name="T5" fmla="*/ 42862 h 1181"/>
              <a:gd name="T6" fmla="*/ 369887 w 778"/>
              <a:gd name="T7" fmla="*/ 61912 h 1181"/>
              <a:gd name="T8" fmla="*/ 381000 w 778"/>
              <a:gd name="T9" fmla="*/ 88900 h 1181"/>
              <a:gd name="T10" fmla="*/ 381000 w 778"/>
              <a:gd name="T11" fmla="*/ 127000 h 1181"/>
              <a:gd name="T12" fmla="*/ 384175 w 778"/>
              <a:gd name="T13" fmla="*/ 260350 h 1181"/>
              <a:gd name="T14" fmla="*/ 384175 w 778"/>
              <a:gd name="T15" fmla="*/ 360362 h 1181"/>
              <a:gd name="T16" fmla="*/ 385762 w 778"/>
              <a:gd name="T17" fmla="*/ 466725 h 1181"/>
              <a:gd name="T18" fmla="*/ 384175 w 778"/>
              <a:gd name="T19" fmla="*/ 523875 h 1181"/>
              <a:gd name="T20" fmla="*/ 379412 w 778"/>
              <a:gd name="T21" fmla="*/ 555625 h 1181"/>
              <a:gd name="T22" fmla="*/ 374650 w 778"/>
              <a:gd name="T23" fmla="*/ 593725 h 1181"/>
              <a:gd name="T24" fmla="*/ 15875 w 778"/>
              <a:gd name="T25" fmla="*/ 1698625 h 1181"/>
              <a:gd name="T26" fmla="*/ 7938 w 778"/>
              <a:gd name="T27" fmla="*/ 1727200 h 1181"/>
              <a:gd name="T28" fmla="*/ 0 w 778"/>
              <a:gd name="T29" fmla="*/ 1752600 h 1181"/>
              <a:gd name="T30" fmla="*/ 0 w 778"/>
              <a:gd name="T31" fmla="*/ 1770062 h 1181"/>
              <a:gd name="T32" fmla="*/ 6350 w 778"/>
              <a:gd name="T33" fmla="*/ 1793875 h 1181"/>
              <a:gd name="T34" fmla="*/ 17463 w 778"/>
              <a:gd name="T35" fmla="*/ 1819275 h 1181"/>
              <a:gd name="T36" fmla="*/ 31750 w 778"/>
              <a:gd name="T37" fmla="*/ 1838325 h 1181"/>
              <a:gd name="T38" fmla="*/ 50800 w 778"/>
              <a:gd name="T39" fmla="*/ 1855787 h 1181"/>
              <a:gd name="T40" fmla="*/ 82550 w 778"/>
              <a:gd name="T41" fmla="*/ 1866900 h 1181"/>
              <a:gd name="T42" fmla="*/ 114300 w 778"/>
              <a:gd name="T43" fmla="*/ 1874837 h 1181"/>
              <a:gd name="T44" fmla="*/ 1036638 w 778"/>
              <a:gd name="T45" fmla="*/ 1862137 h 1181"/>
              <a:gd name="T46" fmla="*/ 1085850 w 778"/>
              <a:gd name="T47" fmla="*/ 1857375 h 1181"/>
              <a:gd name="T48" fmla="*/ 1123950 w 778"/>
              <a:gd name="T49" fmla="*/ 1835150 h 1181"/>
              <a:gd name="T50" fmla="*/ 1152525 w 778"/>
              <a:gd name="T51" fmla="*/ 1809750 h 1181"/>
              <a:gd name="T52" fmla="*/ 1171575 w 778"/>
              <a:gd name="T53" fmla="*/ 1758950 h 1181"/>
              <a:gd name="T54" fmla="*/ 1162050 w 778"/>
              <a:gd name="T55" fmla="*/ 1701800 h 1181"/>
              <a:gd name="T56" fmla="*/ 838200 w 778"/>
              <a:gd name="T57" fmla="*/ 674687 h 1181"/>
              <a:gd name="T58" fmla="*/ 825500 w 778"/>
              <a:gd name="T59" fmla="*/ 641350 h 1181"/>
              <a:gd name="T60" fmla="*/ 819150 w 778"/>
              <a:gd name="T61" fmla="*/ 606425 h 1181"/>
              <a:gd name="T62" fmla="*/ 822325 w 778"/>
              <a:gd name="T63" fmla="*/ 581025 h 1181"/>
              <a:gd name="T64" fmla="*/ 847725 w 778"/>
              <a:gd name="T65" fmla="*/ 565150 h 1181"/>
              <a:gd name="T66" fmla="*/ 911225 w 778"/>
              <a:gd name="T67" fmla="*/ 561975 h 1181"/>
              <a:gd name="T68" fmla="*/ 939800 w 778"/>
              <a:gd name="T69" fmla="*/ 568325 h 1181"/>
              <a:gd name="T70" fmla="*/ 958850 w 778"/>
              <a:gd name="T71" fmla="*/ 587375 h 1181"/>
              <a:gd name="T72" fmla="*/ 984250 w 778"/>
              <a:gd name="T73" fmla="*/ 600075 h 1181"/>
              <a:gd name="T74" fmla="*/ 1003300 w 778"/>
              <a:gd name="T75" fmla="*/ 612775 h 1181"/>
              <a:gd name="T76" fmla="*/ 1028700 w 778"/>
              <a:gd name="T77" fmla="*/ 617537 h 1181"/>
              <a:gd name="T78" fmla="*/ 1055688 w 778"/>
              <a:gd name="T79" fmla="*/ 614362 h 1181"/>
              <a:gd name="T80" fmla="*/ 1079500 w 778"/>
              <a:gd name="T81" fmla="*/ 609600 h 1181"/>
              <a:gd name="T82" fmla="*/ 1095375 w 778"/>
              <a:gd name="T83" fmla="*/ 600075 h 1181"/>
              <a:gd name="T84" fmla="*/ 1117600 w 778"/>
              <a:gd name="T85" fmla="*/ 577850 h 1181"/>
              <a:gd name="T86" fmla="*/ 1136650 w 778"/>
              <a:gd name="T87" fmla="*/ 552450 h 1181"/>
              <a:gd name="T88" fmla="*/ 1160463 w 778"/>
              <a:gd name="T89" fmla="*/ 547687 h 1181"/>
              <a:gd name="T90" fmla="*/ 1235075 w 778"/>
              <a:gd name="T91" fmla="*/ 549275 h 11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78"/>
              <a:gd name="T139" fmla="*/ 0 h 1181"/>
              <a:gd name="T140" fmla="*/ 778 w 778"/>
              <a:gd name="T141" fmla="*/ 1181 h 11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78" h="1181">
                <a:moveTo>
                  <a:pt x="196" y="0"/>
                </a:moveTo>
                <a:lnTo>
                  <a:pt x="216" y="18"/>
                </a:lnTo>
                <a:lnTo>
                  <a:pt x="225" y="27"/>
                </a:lnTo>
                <a:lnTo>
                  <a:pt x="233" y="39"/>
                </a:lnTo>
                <a:lnTo>
                  <a:pt x="240" y="56"/>
                </a:lnTo>
                <a:lnTo>
                  <a:pt x="240" y="80"/>
                </a:lnTo>
                <a:lnTo>
                  <a:pt x="242" y="164"/>
                </a:lnTo>
                <a:lnTo>
                  <a:pt x="242" y="227"/>
                </a:lnTo>
                <a:lnTo>
                  <a:pt x="243" y="294"/>
                </a:lnTo>
                <a:lnTo>
                  <a:pt x="242" y="330"/>
                </a:lnTo>
                <a:lnTo>
                  <a:pt x="239" y="350"/>
                </a:lnTo>
                <a:lnTo>
                  <a:pt x="236" y="374"/>
                </a:lnTo>
                <a:lnTo>
                  <a:pt x="10" y="1070"/>
                </a:lnTo>
                <a:lnTo>
                  <a:pt x="5" y="1088"/>
                </a:lnTo>
                <a:lnTo>
                  <a:pt x="0" y="1104"/>
                </a:lnTo>
                <a:lnTo>
                  <a:pt x="0" y="1115"/>
                </a:lnTo>
                <a:lnTo>
                  <a:pt x="4" y="1130"/>
                </a:lnTo>
                <a:lnTo>
                  <a:pt x="11" y="1146"/>
                </a:lnTo>
                <a:lnTo>
                  <a:pt x="20" y="1158"/>
                </a:lnTo>
                <a:lnTo>
                  <a:pt x="32" y="1169"/>
                </a:lnTo>
                <a:lnTo>
                  <a:pt x="52" y="1176"/>
                </a:lnTo>
                <a:lnTo>
                  <a:pt x="72" y="1181"/>
                </a:lnTo>
                <a:lnTo>
                  <a:pt x="653" y="1173"/>
                </a:lnTo>
                <a:lnTo>
                  <a:pt x="684" y="1170"/>
                </a:lnTo>
                <a:lnTo>
                  <a:pt x="708" y="1156"/>
                </a:lnTo>
                <a:lnTo>
                  <a:pt x="726" y="1140"/>
                </a:lnTo>
                <a:lnTo>
                  <a:pt x="738" y="1108"/>
                </a:lnTo>
                <a:lnTo>
                  <a:pt x="732" y="1072"/>
                </a:lnTo>
                <a:lnTo>
                  <a:pt x="528" y="425"/>
                </a:lnTo>
                <a:lnTo>
                  <a:pt x="520" y="404"/>
                </a:lnTo>
                <a:lnTo>
                  <a:pt x="516" y="382"/>
                </a:lnTo>
                <a:lnTo>
                  <a:pt x="518" y="366"/>
                </a:lnTo>
                <a:lnTo>
                  <a:pt x="534" y="356"/>
                </a:lnTo>
                <a:lnTo>
                  <a:pt x="574" y="354"/>
                </a:lnTo>
                <a:lnTo>
                  <a:pt x="592" y="358"/>
                </a:lnTo>
                <a:lnTo>
                  <a:pt x="604" y="370"/>
                </a:lnTo>
                <a:lnTo>
                  <a:pt x="620" y="378"/>
                </a:lnTo>
                <a:lnTo>
                  <a:pt x="632" y="386"/>
                </a:lnTo>
                <a:lnTo>
                  <a:pt x="648" y="389"/>
                </a:lnTo>
                <a:lnTo>
                  <a:pt x="665" y="387"/>
                </a:lnTo>
                <a:lnTo>
                  <a:pt x="680" y="384"/>
                </a:lnTo>
                <a:lnTo>
                  <a:pt x="690" y="378"/>
                </a:lnTo>
                <a:lnTo>
                  <a:pt x="704" y="364"/>
                </a:lnTo>
                <a:lnTo>
                  <a:pt x="716" y="348"/>
                </a:lnTo>
                <a:lnTo>
                  <a:pt x="731" y="345"/>
                </a:lnTo>
                <a:lnTo>
                  <a:pt x="778" y="346"/>
                </a:lnTo>
              </a:path>
            </a:pathLst>
          </a:custGeom>
          <a:noFill/>
          <a:ln w="15875">
            <a:solidFill>
              <a:srgbClr val="333333"/>
            </a:solidFill>
            <a:round/>
            <a:headEnd/>
            <a:tailEnd/>
          </a:ln>
        </p:spPr>
        <p:txBody>
          <a:bodyPr/>
          <a:lstStyle/>
          <a:p>
            <a:endParaRPr lang="en-US"/>
          </a:p>
        </p:txBody>
      </p:sp>
      <p:sp>
        <p:nvSpPr>
          <p:cNvPr id="1389602" name="Freeform 34"/>
          <p:cNvSpPr>
            <a:spLocks/>
          </p:cNvSpPr>
          <p:nvPr/>
        </p:nvSpPr>
        <p:spPr bwMode="auto">
          <a:xfrm>
            <a:off x="5635625" y="3481388"/>
            <a:ext cx="433388" cy="487362"/>
          </a:xfrm>
          <a:custGeom>
            <a:avLst/>
            <a:gdLst>
              <a:gd name="T0" fmla="*/ 71438 w 273"/>
              <a:gd name="T1" fmla="*/ 0 h 307"/>
              <a:gd name="T2" fmla="*/ 52388 w 273"/>
              <a:gd name="T3" fmla="*/ 9525 h 307"/>
              <a:gd name="T4" fmla="*/ 33338 w 273"/>
              <a:gd name="T5" fmla="*/ 23812 h 307"/>
              <a:gd name="T6" fmla="*/ 19050 w 273"/>
              <a:gd name="T7" fmla="*/ 39687 h 307"/>
              <a:gd name="T8" fmla="*/ 4763 w 273"/>
              <a:gd name="T9" fmla="*/ 57150 h 307"/>
              <a:gd name="T10" fmla="*/ 0 w 273"/>
              <a:gd name="T11" fmla="*/ 77787 h 307"/>
              <a:gd name="T12" fmla="*/ 3175 w 273"/>
              <a:gd name="T13" fmla="*/ 404812 h 307"/>
              <a:gd name="T14" fmla="*/ 3175 w 273"/>
              <a:gd name="T15" fmla="*/ 434975 h 307"/>
              <a:gd name="T16" fmla="*/ 4763 w 273"/>
              <a:gd name="T17" fmla="*/ 458787 h 307"/>
              <a:gd name="T18" fmla="*/ 12700 w 273"/>
              <a:gd name="T19" fmla="*/ 476250 h 307"/>
              <a:gd name="T20" fmla="*/ 33338 w 273"/>
              <a:gd name="T21" fmla="*/ 487362 h 307"/>
              <a:gd name="T22" fmla="*/ 85725 w 273"/>
              <a:gd name="T23" fmla="*/ 487362 h 307"/>
              <a:gd name="T24" fmla="*/ 114300 w 273"/>
              <a:gd name="T25" fmla="*/ 487362 h 307"/>
              <a:gd name="T26" fmla="*/ 131763 w 273"/>
              <a:gd name="T27" fmla="*/ 482600 h 307"/>
              <a:gd name="T28" fmla="*/ 138113 w 273"/>
              <a:gd name="T29" fmla="*/ 466725 h 307"/>
              <a:gd name="T30" fmla="*/ 165100 w 273"/>
              <a:gd name="T31" fmla="*/ 444500 h 307"/>
              <a:gd name="T32" fmla="*/ 185738 w 273"/>
              <a:gd name="T33" fmla="*/ 428625 h 307"/>
              <a:gd name="T34" fmla="*/ 214313 w 273"/>
              <a:gd name="T35" fmla="*/ 415925 h 307"/>
              <a:gd name="T36" fmla="*/ 241300 w 273"/>
              <a:gd name="T37" fmla="*/ 411162 h 307"/>
              <a:gd name="T38" fmla="*/ 269875 w 273"/>
              <a:gd name="T39" fmla="*/ 419100 h 307"/>
              <a:gd name="T40" fmla="*/ 298450 w 273"/>
              <a:gd name="T41" fmla="*/ 428625 h 307"/>
              <a:gd name="T42" fmla="*/ 322263 w 273"/>
              <a:gd name="T43" fmla="*/ 447675 h 307"/>
              <a:gd name="T44" fmla="*/ 338138 w 273"/>
              <a:gd name="T45" fmla="*/ 463550 h 307"/>
              <a:gd name="T46" fmla="*/ 347663 w 273"/>
              <a:gd name="T47" fmla="*/ 481012 h 307"/>
              <a:gd name="T48" fmla="*/ 433388 w 273"/>
              <a:gd name="T49" fmla="*/ 481012 h 30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3"/>
              <a:gd name="T76" fmla="*/ 0 h 307"/>
              <a:gd name="T77" fmla="*/ 273 w 273"/>
              <a:gd name="T78" fmla="*/ 307 h 30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3" h="307">
                <a:moveTo>
                  <a:pt x="45" y="0"/>
                </a:moveTo>
                <a:lnTo>
                  <a:pt x="33" y="6"/>
                </a:lnTo>
                <a:lnTo>
                  <a:pt x="21" y="15"/>
                </a:lnTo>
                <a:lnTo>
                  <a:pt x="12" y="25"/>
                </a:lnTo>
                <a:lnTo>
                  <a:pt x="3" y="36"/>
                </a:lnTo>
                <a:lnTo>
                  <a:pt x="0" y="49"/>
                </a:lnTo>
                <a:lnTo>
                  <a:pt x="2" y="255"/>
                </a:lnTo>
                <a:lnTo>
                  <a:pt x="2" y="274"/>
                </a:lnTo>
                <a:lnTo>
                  <a:pt x="3" y="289"/>
                </a:lnTo>
                <a:lnTo>
                  <a:pt x="8" y="300"/>
                </a:lnTo>
                <a:lnTo>
                  <a:pt x="21" y="307"/>
                </a:lnTo>
                <a:lnTo>
                  <a:pt x="54" y="307"/>
                </a:lnTo>
                <a:lnTo>
                  <a:pt x="72" y="307"/>
                </a:lnTo>
                <a:lnTo>
                  <a:pt x="83" y="304"/>
                </a:lnTo>
                <a:lnTo>
                  <a:pt x="87" y="294"/>
                </a:lnTo>
                <a:lnTo>
                  <a:pt x="104" y="280"/>
                </a:lnTo>
                <a:lnTo>
                  <a:pt x="117" y="270"/>
                </a:lnTo>
                <a:lnTo>
                  <a:pt x="135" y="262"/>
                </a:lnTo>
                <a:lnTo>
                  <a:pt x="152" y="259"/>
                </a:lnTo>
                <a:lnTo>
                  <a:pt x="170" y="264"/>
                </a:lnTo>
                <a:lnTo>
                  <a:pt x="188" y="270"/>
                </a:lnTo>
                <a:lnTo>
                  <a:pt x="203" y="282"/>
                </a:lnTo>
                <a:lnTo>
                  <a:pt x="213" y="292"/>
                </a:lnTo>
                <a:lnTo>
                  <a:pt x="219" y="303"/>
                </a:lnTo>
                <a:lnTo>
                  <a:pt x="273" y="303"/>
                </a:lnTo>
              </a:path>
            </a:pathLst>
          </a:custGeom>
          <a:noFill/>
          <a:ln w="15875">
            <a:solidFill>
              <a:srgbClr val="333333"/>
            </a:solidFill>
            <a:round/>
            <a:headEnd/>
            <a:tailEnd/>
          </a:ln>
        </p:spPr>
        <p:txBody>
          <a:bodyPr/>
          <a:lstStyle/>
          <a:p>
            <a:endParaRPr lang="en-US"/>
          </a:p>
        </p:txBody>
      </p:sp>
      <p:sp>
        <p:nvSpPr>
          <p:cNvPr id="1389603" name="Freeform 35"/>
          <p:cNvSpPr>
            <a:spLocks/>
          </p:cNvSpPr>
          <p:nvPr/>
        </p:nvSpPr>
        <p:spPr bwMode="auto">
          <a:xfrm>
            <a:off x="5219700" y="3316288"/>
            <a:ext cx="419100" cy="455612"/>
          </a:xfrm>
          <a:custGeom>
            <a:avLst/>
            <a:gdLst>
              <a:gd name="T0" fmla="*/ 6350 w 264"/>
              <a:gd name="T1" fmla="*/ 0 h 287"/>
              <a:gd name="T2" fmla="*/ 414338 w 264"/>
              <a:gd name="T3" fmla="*/ 0 h 287"/>
              <a:gd name="T4" fmla="*/ 419100 w 264"/>
              <a:gd name="T5" fmla="*/ 19050 h 287"/>
              <a:gd name="T6" fmla="*/ 404812 w 264"/>
              <a:gd name="T7" fmla="*/ 422275 h 287"/>
              <a:gd name="T8" fmla="*/ 401637 w 264"/>
              <a:gd name="T9" fmla="*/ 447675 h 287"/>
              <a:gd name="T10" fmla="*/ 382587 w 264"/>
              <a:gd name="T11" fmla="*/ 452437 h 287"/>
              <a:gd name="T12" fmla="*/ 77787 w 264"/>
              <a:gd name="T13" fmla="*/ 455612 h 287"/>
              <a:gd name="T14" fmla="*/ 53975 w 264"/>
              <a:gd name="T15" fmla="*/ 447675 h 287"/>
              <a:gd name="T16" fmla="*/ 39687 w 264"/>
              <a:gd name="T17" fmla="*/ 441325 h 287"/>
              <a:gd name="T18" fmla="*/ 23812 w 264"/>
              <a:gd name="T19" fmla="*/ 431800 h 287"/>
              <a:gd name="T20" fmla="*/ 0 w 264"/>
              <a:gd name="T21" fmla="*/ 17462 h 287"/>
              <a:gd name="T22" fmla="*/ 6350 w 264"/>
              <a:gd name="T23" fmla="*/ 0 h 2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4"/>
              <a:gd name="T37" fmla="*/ 0 h 287"/>
              <a:gd name="T38" fmla="*/ 264 w 264"/>
              <a:gd name="T39" fmla="*/ 287 h 2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4" h="287">
                <a:moveTo>
                  <a:pt x="4" y="0"/>
                </a:moveTo>
                <a:lnTo>
                  <a:pt x="261" y="0"/>
                </a:lnTo>
                <a:lnTo>
                  <a:pt x="264" y="12"/>
                </a:lnTo>
                <a:lnTo>
                  <a:pt x="255" y="266"/>
                </a:lnTo>
                <a:lnTo>
                  <a:pt x="253" y="282"/>
                </a:lnTo>
                <a:lnTo>
                  <a:pt x="241" y="285"/>
                </a:lnTo>
                <a:lnTo>
                  <a:pt x="49" y="287"/>
                </a:lnTo>
                <a:lnTo>
                  <a:pt x="34" y="282"/>
                </a:lnTo>
                <a:lnTo>
                  <a:pt x="25" y="278"/>
                </a:lnTo>
                <a:lnTo>
                  <a:pt x="15" y="272"/>
                </a:lnTo>
                <a:lnTo>
                  <a:pt x="0" y="11"/>
                </a:lnTo>
                <a:lnTo>
                  <a:pt x="4" y="0"/>
                </a:lnTo>
                <a:close/>
              </a:path>
            </a:pathLst>
          </a:custGeom>
          <a:noFill/>
          <a:ln w="19050">
            <a:solidFill>
              <a:srgbClr val="000000"/>
            </a:solidFill>
            <a:round/>
            <a:headEnd/>
            <a:tailEnd/>
          </a:ln>
        </p:spPr>
        <p:txBody>
          <a:bodyPr/>
          <a:lstStyle/>
          <a:p>
            <a:endParaRPr lang="en-US"/>
          </a:p>
        </p:txBody>
      </p:sp>
      <p:sp>
        <p:nvSpPr>
          <p:cNvPr id="1389604" name="Freeform 36"/>
          <p:cNvSpPr>
            <a:spLocks/>
          </p:cNvSpPr>
          <p:nvPr/>
        </p:nvSpPr>
        <p:spPr bwMode="auto">
          <a:xfrm>
            <a:off x="5262563" y="2566988"/>
            <a:ext cx="327025" cy="620712"/>
          </a:xfrm>
          <a:custGeom>
            <a:avLst/>
            <a:gdLst>
              <a:gd name="T0" fmla="*/ 44450 w 206"/>
              <a:gd name="T1" fmla="*/ 476250 h 391"/>
              <a:gd name="T2" fmla="*/ 33338 w 206"/>
              <a:gd name="T3" fmla="*/ 209550 h 391"/>
              <a:gd name="T4" fmla="*/ 38100 w 206"/>
              <a:gd name="T5" fmla="*/ 163512 h 391"/>
              <a:gd name="T6" fmla="*/ 53975 w 206"/>
              <a:gd name="T7" fmla="*/ 125412 h 391"/>
              <a:gd name="T8" fmla="*/ 96837 w 206"/>
              <a:gd name="T9" fmla="*/ 87312 h 391"/>
              <a:gd name="T10" fmla="*/ 100012 w 206"/>
              <a:gd name="T11" fmla="*/ 44450 h 391"/>
              <a:gd name="T12" fmla="*/ 125413 w 206"/>
              <a:gd name="T13" fmla="*/ 9525 h 391"/>
              <a:gd name="T14" fmla="*/ 173037 w 206"/>
              <a:gd name="T15" fmla="*/ 1587 h 391"/>
              <a:gd name="T16" fmla="*/ 209550 w 206"/>
              <a:gd name="T17" fmla="*/ 23812 h 391"/>
              <a:gd name="T18" fmla="*/ 223838 w 206"/>
              <a:gd name="T19" fmla="*/ 52387 h 391"/>
              <a:gd name="T20" fmla="*/ 223838 w 206"/>
              <a:gd name="T21" fmla="*/ 87312 h 391"/>
              <a:gd name="T22" fmla="*/ 249238 w 206"/>
              <a:gd name="T23" fmla="*/ 115887 h 391"/>
              <a:gd name="T24" fmla="*/ 273050 w 206"/>
              <a:gd name="T25" fmla="*/ 153987 h 391"/>
              <a:gd name="T26" fmla="*/ 282575 w 206"/>
              <a:gd name="T27" fmla="*/ 239712 h 391"/>
              <a:gd name="T28" fmla="*/ 287338 w 206"/>
              <a:gd name="T29" fmla="*/ 333375 h 391"/>
              <a:gd name="T30" fmla="*/ 287338 w 206"/>
              <a:gd name="T31" fmla="*/ 406400 h 391"/>
              <a:gd name="T32" fmla="*/ 287338 w 206"/>
              <a:gd name="T33" fmla="*/ 481012 h 391"/>
              <a:gd name="T34" fmla="*/ 287338 w 206"/>
              <a:gd name="T35" fmla="*/ 496887 h 391"/>
              <a:gd name="T36" fmla="*/ 300038 w 206"/>
              <a:gd name="T37" fmla="*/ 509587 h 391"/>
              <a:gd name="T38" fmla="*/ 323850 w 206"/>
              <a:gd name="T39" fmla="*/ 534987 h 391"/>
              <a:gd name="T40" fmla="*/ 323850 w 206"/>
              <a:gd name="T41" fmla="*/ 576262 h 391"/>
              <a:gd name="T42" fmla="*/ 306388 w 206"/>
              <a:gd name="T43" fmla="*/ 601662 h 391"/>
              <a:gd name="T44" fmla="*/ 268288 w 206"/>
              <a:gd name="T45" fmla="*/ 614362 h 391"/>
              <a:gd name="T46" fmla="*/ 190500 w 206"/>
              <a:gd name="T47" fmla="*/ 615950 h 391"/>
              <a:gd name="T48" fmla="*/ 115888 w 206"/>
              <a:gd name="T49" fmla="*/ 615950 h 391"/>
              <a:gd name="T50" fmla="*/ 63500 w 206"/>
              <a:gd name="T51" fmla="*/ 619125 h 391"/>
              <a:gd name="T52" fmla="*/ 30163 w 206"/>
              <a:gd name="T53" fmla="*/ 609600 h 391"/>
              <a:gd name="T54" fmla="*/ 4763 w 206"/>
              <a:gd name="T55" fmla="*/ 582612 h 391"/>
              <a:gd name="T56" fmla="*/ 4763 w 206"/>
              <a:gd name="T57" fmla="*/ 542925 h 391"/>
              <a:gd name="T58" fmla="*/ 20637 w 206"/>
              <a:gd name="T59" fmla="*/ 511175 h 391"/>
              <a:gd name="T60" fmla="*/ 44450 w 206"/>
              <a:gd name="T61" fmla="*/ 504825 h 391"/>
              <a:gd name="T62" fmla="*/ 44450 w 206"/>
              <a:gd name="T63" fmla="*/ 476250 h 3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6"/>
              <a:gd name="T97" fmla="*/ 0 h 391"/>
              <a:gd name="T98" fmla="*/ 206 w 206"/>
              <a:gd name="T99" fmla="*/ 391 h 39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6" h="391">
                <a:moveTo>
                  <a:pt x="28" y="300"/>
                </a:moveTo>
                <a:cubicBezTo>
                  <a:pt x="27" y="270"/>
                  <a:pt x="22" y="165"/>
                  <a:pt x="21" y="132"/>
                </a:cubicBezTo>
                <a:cubicBezTo>
                  <a:pt x="20" y="99"/>
                  <a:pt x="22" y="112"/>
                  <a:pt x="24" y="103"/>
                </a:cubicBezTo>
                <a:cubicBezTo>
                  <a:pt x="26" y="94"/>
                  <a:pt x="28" y="87"/>
                  <a:pt x="34" y="79"/>
                </a:cubicBezTo>
                <a:cubicBezTo>
                  <a:pt x="40" y="71"/>
                  <a:pt x="56" y="63"/>
                  <a:pt x="61" y="55"/>
                </a:cubicBezTo>
                <a:cubicBezTo>
                  <a:pt x="66" y="47"/>
                  <a:pt x="60" y="36"/>
                  <a:pt x="63" y="28"/>
                </a:cubicBezTo>
                <a:cubicBezTo>
                  <a:pt x="66" y="20"/>
                  <a:pt x="71" y="10"/>
                  <a:pt x="79" y="6"/>
                </a:cubicBezTo>
                <a:cubicBezTo>
                  <a:pt x="87" y="2"/>
                  <a:pt x="100" y="0"/>
                  <a:pt x="109" y="1"/>
                </a:cubicBezTo>
                <a:cubicBezTo>
                  <a:pt x="118" y="2"/>
                  <a:pt x="127" y="10"/>
                  <a:pt x="132" y="15"/>
                </a:cubicBezTo>
                <a:cubicBezTo>
                  <a:pt x="137" y="20"/>
                  <a:pt x="140" y="26"/>
                  <a:pt x="141" y="33"/>
                </a:cubicBezTo>
                <a:cubicBezTo>
                  <a:pt x="142" y="40"/>
                  <a:pt x="138" y="48"/>
                  <a:pt x="141" y="55"/>
                </a:cubicBezTo>
                <a:cubicBezTo>
                  <a:pt x="144" y="62"/>
                  <a:pt x="152" y="66"/>
                  <a:pt x="157" y="73"/>
                </a:cubicBezTo>
                <a:cubicBezTo>
                  <a:pt x="162" y="80"/>
                  <a:pt x="169" y="84"/>
                  <a:pt x="172" y="97"/>
                </a:cubicBezTo>
                <a:cubicBezTo>
                  <a:pt x="175" y="110"/>
                  <a:pt x="177" y="132"/>
                  <a:pt x="178" y="151"/>
                </a:cubicBezTo>
                <a:cubicBezTo>
                  <a:pt x="179" y="170"/>
                  <a:pt x="181" y="193"/>
                  <a:pt x="181" y="210"/>
                </a:cubicBezTo>
                <a:cubicBezTo>
                  <a:pt x="181" y="227"/>
                  <a:pt x="181" y="241"/>
                  <a:pt x="181" y="256"/>
                </a:cubicBezTo>
                <a:cubicBezTo>
                  <a:pt x="181" y="271"/>
                  <a:pt x="181" y="294"/>
                  <a:pt x="181" y="303"/>
                </a:cubicBezTo>
                <a:cubicBezTo>
                  <a:pt x="181" y="312"/>
                  <a:pt x="180" y="310"/>
                  <a:pt x="181" y="313"/>
                </a:cubicBezTo>
                <a:cubicBezTo>
                  <a:pt x="182" y="316"/>
                  <a:pt x="185" y="317"/>
                  <a:pt x="189" y="321"/>
                </a:cubicBezTo>
                <a:cubicBezTo>
                  <a:pt x="193" y="325"/>
                  <a:pt x="202" y="330"/>
                  <a:pt x="204" y="337"/>
                </a:cubicBezTo>
                <a:cubicBezTo>
                  <a:pt x="206" y="344"/>
                  <a:pt x="206" y="356"/>
                  <a:pt x="204" y="363"/>
                </a:cubicBezTo>
                <a:cubicBezTo>
                  <a:pt x="202" y="370"/>
                  <a:pt x="199" y="375"/>
                  <a:pt x="193" y="379"/>
                </a:cubicBezTo>
                <a:cubicBezTo>
                  <a:pt x="187" y="383"/>
                  <a:pt x="181" y="386"/>
                  <a:pt x="169" y="387"/>
                </a:cubicBezTo>
                <a:cubicBezTo>
                  <a:pt x="157" y="388"/>
                  <a:pt x="136" y="388"/>
                  <a:pt x="120" y="388"/>
                </a:cubicBezTo>
                <a:cubicBezTo>
                  <a:pt x="104" y="388"/>
                  <a:pt x="86" y="388"/>
                  <a:pt x="73" y="388"/>
                </a:cubicBezTo>
                <a:cubicBezTo>
                  <a:pt x="60" y="388"/>
                  <a:pt x="49" y="391"/>
                  <a:pt x="40" y="390"/>
                </a:cubicBezTo>
                <a:cubicBezTo>
                  <a:pt x="31" y="389"/>
                  <a:pt x="25" y="388"/>
                  <a:pt x="19" y="384"/>
                </a:cubicBezTo>
                <a:cubicBezTo>
                  <a:pt x="13" y="380"/>
                  <a:pt x="6" y="374"/>
                  <a:pt x="3" y="367"/>
                </a:cubicBezTo>
                <a:cubicBezTo>
                  <a:pt x="0" y="360"/>
                  <a:pt x="1" y="349"/>
                  <a:pt x="3" y="342"/>
                </a:cubicBezTo>
                <a:cubicBezTo>
                  <a:pt x="5" y="335"/>
                  <a:pt x="9" y="326"/>
                  <a:pt x="13" y="322"/>
                </a:cubicBezTo>
                <a:cubicBezTo>
                  <a:pt x="17" y="318"/>
                  <a:pt x="26" y="322"/>
                  <a:pt x="28" y="318"/>
                </a:cubicBezTo>
                <a:cubicBezTo>
                  <a:pt x="30" y="314"/>
                  <a:pt x="28" y="304"/>
                  <a:pt x="28" y="300"/>
                </a:cubicBezTo>
                <a:close/>
              </a:path>
            </a:pathLst>
          </a:custGeom>
          <a:solidFill>
            <a:srgbClr val="333333"/>
          </a:solidFill>
          <a:ln w="3175">
            <a:noFill/>
            <a:round/>
            <a:headEnd/>
            <a:tailEnd/>
          </a:ln>
        </p:spPr>
        <p:txBody>
          <a:bodyPr/>
          <a:lstStyle/>
          <a:p>
            <a:endParaRPr lang="en-US"/>
          </a:p>
        </p:txBody>
      </p:sp>
      <p:sp>
        <p:nvSpPr>
          <p:cNvPr id="1389605" name="Line 37"/>
          <p:cNvSpPr>
            <a:spLocks noChangeShapeType="1"/>
          </p:cNvSpPr>
          <p:nvPr/>
        </p:nvSpPr>
        <p:spPr bwMode="auto">
          <a:xfrm>
            <a:off x="5376863" y="3181350"/>
            <a:ext cx="0" cy="133350"/>
          </a:xfrm>
          <a:prstGeom prst="line">
            <a:avLst/>
          </a:prstGeom>
          <a:noFill/>
          <a:ln w="9525">
            <a:solidFill>
              <a:schemeClr val="accent2"/>
            </a:solidFill>
            <a:round/>
            <a:headEnd/>
            <a:tailEnd/>
          </a:ln>
        </p:spPr>
        <p:txBody>
          <a:bodyPr/>
          <a:lstStyle/>
          <a:p>
            <a:endParaRPr lang="en-US"/>
          </a:p>
        </p:txBody>
      </p:sp>
      <p:sp>
        <p:nvSpPr>
          <p:cNvPr id="1389606" name="Line 38"/>
          <p:cNvSpPr>
            <a:spLocks noChangeShapeType="1"/>
          </p:cNvSpPr>
          <p:nvPr/>
        </p:nvSpPr>
        <p:spPr bwMode="auto">
          <a:xfrm>
            <a:off x="5491163" y="3182938"/>
            <a:ext cx="0" cy="133350"/>
          </a:xfrm>
          <a:prstGeom prst="line">
            <a:avLst/>
          </a:prstGeom>
          <a:noFill/>
          <a:ln w="9525">
            <a:solidFill>
              <a:schemeClr val="accent2"/>
            </a:solidFill>
            <a:round/>
            <a:headEnd/>
            <a:tailEnd/>
          </a:ln>
        </p:spPr>
        <p:txBody>
          <a:bodyPr/>
          <a:lstStyle/>
          <a:p>
            <a:endParaRPr lang="en-US"/>
          </a:p>
        </p:txBody>
      </p:sp>
      <p:sp>
        <p:nvSpPr>
          <p:cNvPr id="1389607" name="Line 39"/>
          <p:cNvSpPr>
            <a:spLocks noChangeShapeType="1"/>
          </p:cNvSpPr>
          <p:nvPr/>
        </p:nvSpPr>
        <p:spPr bwMode="auto">
          <a:xfrm>
            <a:off x="5383213" y="3357563"/>
            <a:ext cx="0" cy="357187"/>
          </a:xfrm>
          <a:prstGeom prst="line">
            <a:avLst/>
          </a:prstGeom>
          <a:noFill/>
          <a:ln w="9525">
            <a:solidFill>
              <a:schemeClr val="accent2"/>
            </a:solidFill>
            <a:prstDash val="lgDash"/>
            <a:round/>
            <a:headEnd/>
            <a:tailEnd/>
          </a:ln>
        </p:spPr>
        <p:txBody>
          <a:bodyPr/>
          <a:lstStyle/>
          <a:p>
            <a:endParaRPr lang="en-US"/>
          </a:p>
        </p:txBody>
      </p:sp>
      <p:sp>
        <p:nvSpPr>
          <p:cNvPr id="1389608" name="Line 40"/>
          <p:cNvSpPr>
            <a:spLocks noChangeShapeType="1"/>
          </p:cNvSpPr>
          <p:nvPr/>
        </p:nvSpPr>
        <p:spPr bwMode="auto">
          <a:xfrm>
            <a:off x="5492750" y="3359150"/>
            <a:ext cx="0" cy="357188"/>
          </a:xfrm>
          <a:prstGeom prst="line">
            <a:avLst/>
          </a:prstGeom>
          <a:noFill/>
          <a:ln w="9525">
            <a:solidFill>
              <a:schemeClr val="accent2"/>
            </a:solidFill>
            <a:prstDash val="lgDash"/>
            <a:round/>
            <a:headEnd/>
            <a:tailEnd/>
          </a:ln>
        </p:spPr>
        <p:txBody>
          <a:bodyPr/>
          <a:lstStyle/>
          <a:p>
            <a:endParaRPr lang="en-US"/>
          </a:p>
        </p:txBody>
      </p:sp>
      <p:sp>
        <p:nvSpPr>
          <p:cNvPr id="1389609" name="Freeform 41"/>
          <p:cNvSpPr>
            <a:spLocks/>
          </p:cNvSpPr>
          <p:nvPr/>
        </p:nvSpPr>
        <p:spPr bwMode="auto">
          <a:xfrm>
            <a:off x="5376863" y="3768725"/>
            <a:ext cx="128587" cy="522288"/>
          </a:xfrm>
          <a:custGeom>
            <a:avLst/>
            <a:gdLst>
              <a:gd name="T0" fmla="*/ 4762 w 81"/>
              <a:gd name="T1" fmla="*/ 0 h 329"/>
              <a:gd name="T2" fmla="*/ 4762 w 81"/>
              <a:gd name="T3" fmla="*/ 190500 h 329"/>
              <a:gd name="T4" fmla="*/ 1587 w 81"/>
              <a:gd name="T5" fmla="*/ 223838 h 329"/>
              <a:gd name="T6" fmla="*/ 0 w 81"/>
              <a:gd name="T7" fmla="*/ 260350 h 329"/>
              <a:gd name="T8" fmla="*/ 9525 w 81"/>
              <a:gd name="T9" fmla="*/ 298450 h 329"/>
              <a:gd name="T10" fmla="*/ 19050 w 81"/>
              <a:gd name="T11" fmla="*/ 336550 h 329"/>
              <a:gd name="T12" fmla="*/ 25400 w 81"/>
              <a:gd name="T13" fmla="*/ 376238 h 329"/>
              <a:gd name="T14" fmla="*/ 33337 w 81"/>
              <a:gd name="T15" fmla="*/ 427038 h 329"/>
              <a:gd name="T16" fmla="*/ 33337 w 81"/>
              <a:gd name="T17" fmla="*/ 484188 h 329"/>
              <a:gd name="T18" fmla="*/ 34925 w 81"/>
              <a:gd name="T19" fmla="*/ 522288 h 329"/>
              <a:gd name="T20" fmla="*/ 95250 w 81"/>
              <a:gd name="T21" fmla="*/ 522288 h 329"/>
              <a:gd name="T22" fmla="*/ 100012 w 81"/>
              <a:gd name="T23" fmla="*/ 403225 h 329"/>
              <a:gd name="T24" fmla="*/ 100012 w 81"/>
              <a:gd name="T25" fmla="*/ 379413 h 329"/>
              <a:gd name="T26" fmla="*/ 104775 w 81"/>
              <a:gd name="T27" fmla="*/ 355600 h 329"/>
              <a:gd name="T28" fmla="*/ 114300 w 81"/>
              <a:gd name="T29" fmla="*/ 328613 h 329"/>
              <a:gd name="T30" fmla="*/ 128587 w 81"/>
              <a:gd name="T31" fmla="*/ 279400 h 329"/>
              <a:gd name="T32" fmla="*/ 128587 w 81"/>
              <a:gd name="T33" fmla="*/ 7938 h 3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1"/>
              <a:gd name="T52" fmla="*/ 0 h 329"/>
              <a:gd name="T53" fmla="*/ 81 w 81"/>
              <a:gd name="T54" fmla="*/ 329 h 3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1" h="329">
                <a:moveTo>
                  <a:pt x="3" y="0"/>
                </a:moveTo>
                <a:lnTo>
                  <a:pt x="3" y="120"/>
                </a:lnTo>
                <a:lnTo>
                  <a:pt x="1" y="141"/>
                </a:lnTo>
                <a:lnTo>
                  <a:pt x="0" y="164"/>
                </a:lnTo>
                <a:lnTo>
                  <a:pt x="6" y="188"/>
                </a:lnTo>
                <a:lnTo>
                  <a:pt x="12" y="212"/>
                </a:lnTo>
                <a:lnTo>
                  <a:pt x="16" y="237"/>
                </a:lnTo>
                <a:lnTo>
                  <a:pt x="21" y="269"/>
                </a:lnTo>
                <a:lnTo>
                  <a:pt x="21" y="305"/>
                </a:lnTo>
                <a:lnTo>
                  <a:pt x="22" y="329"/>
                </a:lnTo>
                <a:lnTo>
                  <a:pt x="60" y="329"/>
                </a:lnTo>
                <a:lnTo>
                  <a:pt x="63" y="254"/>
                </a:lnTo>
                <a:lnTo>
                  <a:pt x="63" y="239"/>
                </a:lnTo>
                <a:lnTo>
                  <a:pt x="66" y="224"/>
                </a:lnTo>
                <a:lnTo>
                  <a:pt x="72" y="207"/>
                </a:lnTo>
                <a:lnTo>
                  <a:pt x="81" y="176"/>
                </a:lnTo>
                <a:lnTo>
                  <a:pt x="81" y="5"/>
                </a:lnTo>
              </a:path>
            </a:pathLst>
          </a:custGeom>
          <a:noFill/>
          <a:ln w="9525">
            <a:solidFill>
              <a:schemeClr val="accent2"/>
            </a:solidFill>
            <a:round/>
            <a:headEnd/>
            <a:tailEnd/>
          </a:ln>
        </p:spPr>
        <p:txBody>
          <a:bodyPr/>
          <a:lstStyle/>
          <a:p>
            <a:endParaRPr lang="en-US"/>
          </a:p>
        </p:txBody>
      </p:sp>
      <p:sp>
        <p:nvSpPr>
          <p:cNvPr id="1389610" name="Freeform 42"/>
          <p:cNvSpPr>
            <a:spLocks/>
          </p:cNvSpPr>
          <p:nvPr/>
        </p:nvSpPr>
        <p:spPr bwMode="auto">
          <a:xfrm>
            <a:off x="6380163" y="2540000"/>
            <a:ext cx="911225" cy="4057650"/>
          </a:xfrm>
          <a:custGeom>
            <a:avLst/>
            <a:gdLst>
              <a:gd name="T0" fmla="*/ 0 w 574"/>
              <a:gd name="T1" fmla="*/ 1490662 h 2556"/>
              <a:gd name="T2" fmla="*/ 249237 w 574"/>
              <a:gd name="T3" fmla="*/ 1489075 h 2556"/>
              <a:gd name="T4" fmla="*/ 330200 w 574"/>
              <a:gd name="T5" fmla="*/ 1514475 h 2556"/>
              <a:gd name="T6" fmla="*/ 354012 w 574"/>
              <a:gd name="T7" fmla="*/ 1585912 h 2556"/>
              <a:gd name="T8" fmla="*/ 358775 w 574"/>
              <a:gd name="T9" fmla="*/ 1893888 h 2556"/>
              <a:gd name="T10" fmla="*/ 361950 w 574"/>
              <a:gd name="T11" fmla="*/ 3071812 h 2556"/>
              <a:gd name="T12" fmla="*/ 355600 w 574"/>
              <a:gd name="T13" fmla="*/ 3700463 h 2556"/>
              <a:gd name="T14" fmla="*/ 377825 w 574"/>
              <a:gd name="T15" fmla="*/ 3881438 h 2556"/>
              <a:gd name="T16" fmla="*/ 515937 w 574"/>
              <a:gd name="T17" fmla="*/ 4024313 h 2556"/>
              <a:gd name="T18" fmla="*/ 730250 w 574"/>
              <a:gd name="T19" fmla="*/ 4037013 h 2556"/>
              <a:gd name="T20" fmla="*/ 874713 w 574"/>
              <a:gd name="T21" fmla="*/ 3895725 h 2556"/>
              <a:gd name="T22" fmla="*/ 906463 w 574"/>
              <a:gd name="T23" fmla="*/ 3698875 h 2556"/>
              <a:gd name="T24" fmla="*/ 906463 w 574"/>
              <a:gd name="T25" fmla="*/ 3484563 h 2556"/>
              <a:gd name="T26" fmla="*/ 901700 w 574"/>
              <a:gd name="T27" fmla="*/ 3198812 h 2556"/>
              <a:gd name="T28" fmla="*/ 855663 w 574"/>
              <a:gd name="T29" fmla="*/ 0 h 25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74"/>
              <a:gd name="T46" fmla="*/ 0 h 2556"/>
              <a:gd name="T47" fmla="*/ 574 w 574"/>
              <a:gd name="T48" fmla="*/ 2556 h 25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74" h="2556">
                <a:moveTo>
                  <a:pt x="0" y="939"/>
                </a:moveTo>
                <a:cubicBezTo>
                  <a:pt x="26" y="939"/>
                  <a:pt x="122" y="935"/>
                  <a:pt x="157" y="938"/>
                </a:cubicBezTo>
                <a:cubicBezTo>
                  <a:pt x="192" y="941"/>
                  <a:pt x="197" y="944"/>
                  <a:pt x="208" y="954"/>
                </a:cubicBezTo>
                <a:cubicBezTo>
                  <a:pt x="219" y="964"/>
                  <a:pt x="220" y="959"/>
                  <a:pt x="223" y="999"/>
                </a:cubicBezTo>
                <a:cubicBezTo>
                  <a:pt x="226" y="1039"/>
                  <a:pt x="225" y="1037"/>
                  <a:pt x="226" y="1193"/>
                </a:cubicBezTo>
                <a:cubicBezTo>
                  <a:pt x="227" y="1349"/>
                  <a:pt x="228" y="1745"/>
                  <a:pt x="228" y="1935"/>
                </a:cubicBezTo>
                <a:cubicBezTo>
                  <a:pt x="228" y="2125"/>
                  <a:pt x="222" y="2246"/>
                  <a:pt x="224" y="2331"/>
                </a:cubicBezTo>
                <a:cubicBezTo>
                  <a:pt x="226" y="2416"/>
                  <a:pt x="221" y="2411"/>
                  <a:pt x="238" y="2445"/>
                </a:cubicBezTo>
                <a:cubicBezTo>
                  <a:pt x="255" y="2479"/>
                  <a:pt x="288" y="2519"/>
                  <a:pt x="325" y="2535"/>
                </a:cubicBezTo>
                <a:cubicBezTo>
                  <a:pt x="362" y="2551"/>
                  <a:pt x="422" y="2556"/>
                  <a:pt x="460" y="2543"/>
                </a:cubicBezTo>
                <a:cubicBezTo>
                  <a:pt x="498" y="2530"/>
                  <a:pt x="533" y="2489"/>
                  <a:pt x="551" y="2454"/>
                </a:cubicBezTo>
                <a:cubicBezTo>
                  <a:pt x="569" y="2419"/>
                  <a:pt x="568" y="2373"/>
                  <a:pt x="571" y="2330"/>
                </a:cubicBezTo>
                <a:cubicBezTo>
                  <a:pt x="574" y="2287"/>
                  <a:pt x="571" y="2247"/>
                  <a:pt x="571" y="2195"/>
                </a:cubicBezTo>
                <a:cubicBezTo>
                  <a:pt x="571" y="2143"/>
                  <a:pt x="573" y="2381"/>
                  <a:pt x="568" y="2015"/>
                </a:cubicBezTo>
                <a:cubicBezTo>
                  <a:pt x="563" y="1649"/>
                  <a:pt x="545" y="420"/>
                  <a:pt x="539" y="0"/>
                </a:cubicBezTo>
              </a:path>
            </a:pathLst>
          </a:custGeom>
          <a:noFill/>
          <a:ln w="15875">
            <a:solidFill>
              <a:srgbClr val="333333"/>
            </a:solidFill>
            <a:round/>
            <a:headEnd/>
            <a:tailEnd/>
          </a:ln>
        </p:spPr>
        <p:txBody>
          <a:bodyPr/>
          <a:lstStyle/>
          <a:p>
            <a:endParaRPr lang="en-US"/>
          </a:p>
        </p:txBody>
      </p:sp>
      <p:sp>
        <p:nvSpPr>
          <p:cNvPr id="1389611" name="Freeform 43"/>
          <p:cNvSpPr>
            <a:spLocks/>
          </p:cNvSpPr>
          <p:nvPr/>
        </p:nvSpPr>
        <p:spPr bwMode="auto">
          <a:xfrm>
            <a:off x="6354763" y="2538413"/>
            <a:ext cx="828675" cy="3951287"/>
          </a:xfrm>
          <a:custGeom>
            <a:avLst/>
            <a:gdLst>
              <a:gd name="T0" fmla="*/ 0 w 522"/>
              <a:gd name="T1" fmla="*/ 1416050 h 2489"/>
              <a:gd name="T2" fmla="*/ 319087 w 522"/>
              <a:gd name="T3" fmla="*/ 1416050 h 2489"/>
              <a:gd name="T4" fmla="*/ 442912 w 522"/>
              <a:gd name="T5" fmla="*/ 1487487 h 2489"/>
              <a:gd name="T6" fmla="*/ 465137 w 522"/>
              <a:gd name="T7" fmla="*/ 1638300 h 2489"/>
              <a:gd name="T8" fmla="*/ 465137 w 522"/>
              <a:gd name="T9" fmla="*/ 1900237 h 2489"/>
              <a:gd name="T10" fmla="*/ 476250 w 522"/>
              <a:gd name="T11" fmla="*/ 2957512 h 2489"/>
              <a:gd name="T12" fmla="*/ 484187 w 522"/>
              <a:gd name="T13" fmla="*/ 3486150 h 2489"/>
              <a:gd name="T14" fmla="*/ 503237 w 522"/>
              <a:gd name="T15" fmla="*/ 3830637 h 2489"/>
              <a:gd name="T16" fmla="*/ 636587 w 522"/>
              <a:gd name="T17" fmla="*/ 3944937 h 2489"/>
              <a:gd name="T18" fmla="*/ 798512 w 522"/>
              <a:gd name="T19" fmla="*/ 3871912 h 2489"/>
              <a:gd name="T20" fmla="*/ 817563 w 522"/>
              <a:gd name="T21" fmla="*/ 3605212 h 2489"/>
              <a:gd name="T22" fmla="*/ 822325 w 522"/>
              <a:gd name="T23" fmla="*/ 3316287 h 2489"/>
              <a:gd name="T24" fmla="*/ 817563 w 522"/>
              <a:gd name="T25" fmla="*/ 1916112 h 2489"/>
              <a:gd name="T26" fmla="*/ 793750 w 522"/>
              <a:gd name="T27" fmla="*/ 0 h 24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2"/>
              <a:gd name="T43" fmla="*/ 0 h 2489"/>
              <a:gd name="T44" fmla="*/ 522 w 522"/>
              <a:gd name="T45" fmla="*/ 2489 h 248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2" h="2489">
                <a:moveTo>
                  <a:pt x="0" y="892"/>
                </a:moveTo>
                <a:cubicBezTo>
                  <a:pt x="33" y="892"/>
                  <a:pt x="155" y="885"/>
                  <a:pt x="201" y="892"/>
                </a:cubicBezTo>
                <a:cubicBezTo>
                  <a:pt x="247" y="899"/>
                  <a:pt x="264" y="914"/>
                  <a:pt x="279" y="937"/>
                </a:cubicBezTo>
                <a:cubicBezTo>
                  <a:pt x="294" y="960"/>
                  <a:pt x="291" y="989"/>
                  <a:pt x="293" y="1032"/>
                </a:cubicBezTo>
                <a:cubicBezTo>
                  <a:pt x="295" y="1075"/>
                  <a:pt x="292" y="1059"/>
                  <a:pt x="293" y="1197"/>
                </a:cubicBezTo>
                <a:cubicBezTo>
                  <a:pt x="294" y="1335"/>
                  <a:pt x="298" y="1697"/>
                  <a:pt x="300" y="1863"/>
                </a:cubicBezTo>
                <a:cubicBezTo>
                  <a:pt x="302" y="2029"/>
                  <a:pt x="302" y="2104"/>
                  <a:pt x="305" y="2196"/>
                </a:cubicBezTo>
                <a:cubicBezTo>
                  <a:pt x="308" y="2288"/>
                  <a:pt x="301" y="2365"/>
                  <a:pt x="317" y="2413"/>
                </a:cubicBezTo>
                <a:cubicBezTo>
                  <a:pt x="333" y="2461"/>
                  <a:pt x="370" y="2481"/>
                  <a:pt x="401" y="2485"/>
                </a:cubicBezTo>
                <a:cubicBezTo>
                  <a:pt x="432" y="2489"/>
                  <a:pt x="484" y="2475"/>
                  <a:pt x="503" y="2439"/>
                </a:cubicBezTo>
                <a:cubicBezTo>
                  <a:pt x="522" y="2403"/>
                  <a:pt x="512" y="2329"/>
                  <a:pt x="515" y="2271"/>
                </a:cubicBezTo>
                <a:cubicBezTo>
                  <a:pt x="518" y="2213"/>
                  <a:pt x="518" y="2266"/>
                  <a:pt x="518" y="2089"/>
                </a:cubicBezTo>
                <a:cubicBezTo>
                  <a:pt x="518" y="1912"/>
                  <a:pt x="518" y="1555"/>
                  <a:pt x="515" y="1207"/>
                </a:cubicBezTo>
                <a:cubicBezTo>
                  <a:pt x="512" y="859"/>
                  <a:pt x="503" y="251"/>
                  <a:pt x="500" y="0"/>
                </a:cubicBezTo>
              </a:path>
            </a:pathLst>
          </a:custGeom>
          <a:noFill/>
          <a:ln w="15875">
            <a:solidFill>
              <a:srgbClr val="333333"/>
            </a:solidFill>
            <a:round/>
            <a:headEnd/>
            <a:tailEnd/>
          </a:ln>
        </p:spPr>
        <p:txBody>
          <a:bodyPr/>
          <a:lstStyle/>
          <a:p>
            <a:endParaRPr lang="en-US"/>
          </a:p>
        </p:txBody>
      </p:sp>
      <p:sp>
        <p:nvSpPr>
          <p:cNvPr id="1389614" name="Freeform 46"/>
          <p:cNvSpPr>
            <a:spLocks/>
          </p:cNvSpPr>
          <p:nvPr/>
        </p:nvSpPr>
        <p:spPr bwMode="auto">
          <a:xfrm>
            <a:off x="5737225" y="3886200"/>
            <a:ext cx="657225" cy="231775"/>
          </a:xfrm>
          <a:custGeom>
            <a:avLst/>
            <a:gdLst>
              <a:gd name="T0" fmla="*/ 0 w 414"/>
              <a:gd name="T1" fmla="*/ 39687 h 146"/>
              <a:gd name="T2" fmla="*/ 49212 w 414"/>
              <a:gd name="T3" fmla="*/ 36512 h 146"/>
              <a:gd name="T4" fmla="*/ 73025 w 414"/>
              <a:gd name="T5" fmla="*/ 22225 h 146"/>
              <a:gd name="T6" fmla="*/ 100012 w 414"/>
              <a:gd name="T7" fmla="*/ 4762 h 146"/>
              <a:gd name="T8" fmla="*/ 136525 w 414"/>
              <a:gd name="T9" fmla="*/ 0 h 146"/>
              <a:gd name="T10" fmla="*/ 173037 w 414"/>
              <a:gd name="T11" fmla="*/ 7937 h 146"/>
              <a:gd name="T12" fmla="*/ 200025 w 414"/>
              <a:gd name="T13" fmla="*/ 15875 h 146"/>
              <a:gd name="T14" fmla="*/ 238125 w 414"/>
              <a:gd name="T15" fmla="*/ 36512 h 146"/>
              <a:gd name="T16" fmla="*/ 654050 w 414"/>
              <a:gd name="T17" fmla="*/ 36512 h 146"/>
              <a:gd name="T18" fmla="*/ 657225 w 414"/>
              <a:gd name="T19" fmla="*/ 188912 h 146"/>
              <a:gd name="T20" fmla="*/ 239713 w 414"/>
              <a:gd name="T21" fmla="*/ 188912 h 146"/>
              <a:gd name="T22" fmla="*/ 219075 w 414"/>
              <a:gd name="T23" fmla="*/ 201612 h 146"/>
              <a:gd name="T24" fmla="*/ 195262 w 414"/>
              <a:gd name="T25" fmla="*/ 217488 h 146"/>
              <a:gd name="T26" fmla="*/ 152400 w 414"/>
              <a:gd name="T27" fmla="*/ 231775 h 146"/>
              <a:gd name="T28" fmla="*/ 111125 w 414"/>
              <a:gd name="T29" fmla="*/ 230188 h 146"/>
              <a:gd name="T30" fmla="*/ 85725 w 414"/>
              <a:gd name="T31" fmla="*/ 217488 h 146"/>
              <a:gd name="T32" fmla="*/ 68263 w 414"/>
              <a:gd name="T33" fmla="*/ 203200 h 146"/>
              <a:gd name="T34" fmla="*/ 47625 w 414"/>
              <a:gd name="T35" fmla="*/ 187325 h 146"/>
              <a:gd name="T36" fmla="*/ 4763 w 414"/>
              <a:gd name="T37" fmla="*/ 187325 h 146"/>
              <a:gd name="T38" fmla="*/ 0 w 414"/>
              <a:gd name="T39" fmla="*/ 39687 h 1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14"/>
              <a:gd name="T61" fmla="*/ 0 h 146"/>
              <a:gd name="T62" fmla="*/ 414 w 414"/>
              <a:gd name="T63" fmla="*/ 146 h 14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14" h="146">
                <a:moveTo>
                  <a:pt x="0" y="25"/>
                </a:moveTo>
                <a:lnTo>
                  <a:pt x="31" y="23"/>
                </a:lnTo>
                <a:lnTo>
                  <a:pt x="46" y="14"/>
                </a:lnTo>
                <a:lnTo>
                  <a:pt x="63" y="3"/>
                </a:lnTo>
                <a:lnTo>
                  <a:pt x="86" y="0"/>
                </a:lnTo>
                <a:lnTo>
                  <a:pt x="109" y="5"/>
                </a:lnTo>
                <a:lnTo>
                  <a:pt x="126" y="10"/>
                </a:lnTo>
                <a:lnTo>
                  <a:pt x="150" y="23"/>
                </a:lnTo>
                <a:lnTo>
                  <a:pt x="412" y="23"/>
                </a:lnTo>
                <a:lnTo>
                  <a:pt x="414" y="119"/>
                </a:lnTo>
                <a:lnTo>
                  <a:pt x="151" y="119"/>
                </a:lnTo>
                <a:lnTo>
                  <a:pt x="138" y="127"/>
                </a:lnTo>
                <a:lnTo>
                  <a:pt x="123" y="137"/>
                </a:lnTo>
                <a:lnTo>
                  <a:pt x="96" y="146"/>
                </a:lnTo>
                <a:lnTo>
                  <a:pt x="70" y="145"/>
                </a:lnTo>
                <a:lnTo>
                  <a:pt x="54" y="137"/>
                </a:lnTo>
                <a:lnTo>
                  <a:pt x="43" y="128"/>
                </a:lnTo>
                <a:lnTo>
                  <a:pt x="30" y="118"/>
                </a:lnTo>
                <a:lnTo>
                  <a:pt x="3" y="118"/>
                </a:lnTo>
                <a:lnTo>
                  <a:pt x="0" y="25"/>
                </a:lnTo>
                <a:close/>
              </a:path>
            </a:pathLst>
          </a:custGeom>
          <a:solidFill>
            <a:srgbClr val="FFCC66"/>
          </a:solidFill>
          <a:ln w="3175">
            <a:solidFill>
              <a:schemeClr val="tx1"/>
            </a:solidFill>
            <a:round/>
            <a:headEnd/>
            <a:tailEnd/>
          </a:ln>
        </p:spPr>
        <p:txBody>
          <a:bodyPr/>
          <a:lstStyle/>
          <a:p>
            <a:endParaRPr lang="en-US"/>
          </a:p>
        </p:txBody>
      </p:sp>
      <p:sp>
        <p:nvSpPr>
          <p:cNvPr id="1389616" name="Freeform 48"/>
          <p:cNvSpPr>
            <a:spLocks/>
          </p:cNvSpPr>
          <p:nvPr/>
        </p:nvSpPr>
        <p:spPr bwMode="auto">
          <a:xfrm>
            <a:off x="5407025" y="4330700"/>
            <a:ext cx="93663" cy="207963"/>
          </a:xfrm>
          <a:custGeom>
            <a:avLst/>
            <a:gdLst>
              <a:gd name="T0" fmla="*/ 36513 w 59"/>
              <a:gd name="T1" fmla="*/ 1588 h 131"/>
              <a:gd name="T2" fmla="*/ 30163 w 59"/>
              <a:gd name="T3" fmla="*/ 79375 h 131"/>
              <a:gd name="T4" fmla="*/ 1588 w 59"/>
              <a:gd name="T5" fmla="*/ 141288 h 131"/>
              <a:gd name="T6" fmla="*/ 20638 w 59"/>
              <a:gd name="T7" fmla="*/ 201613 h 131"/>
              <a:gd name="T8" fmla="*/ 82550 w 59"/>
              <a:gd name="T9" fmla="*/ 182563 h 131"/>
              <a:gd name="T10" fmla="*/ 87313 w 59"/>
              <a:gd name="T11" fmla="*/ 112713 h 131"/>
              <a:gd name="T12" fmla="*/ 55563 w 59"/>
              <a:gd name="T13" fmla="*/ 69850 h 131"/>
              <a:gd name="T14" fmla="*/ 36513 w 59"/>
              <a:gd name="T15" fmla="*/ 1588 h 131"/>
              <a:gd name="T16" fmla="*/ 0 60000 65536"/>
              <a:gd name="T17" fmla="*/ 0 60000 65536"/>
              <a:gd name="T18" fmla="*/ 0 60000 65536"/>
              <a:gd name="T19" fmla="*/ 0 60000 65536"/>
              <a:gd name="T20" fmla="*/ 0 60000 65536"/>
              <a:gd name="T21" fmla="*/ 0 60000 65536"/>
              <a:gd name="T22" fmla="*/ 0 60000 65536"/>
              <a:gd name="T23" fmla="*/ 0 60000 65536"/>
              <a:gd name="T24" fmla="*/ 0 w 59"/>
              <a:gd name="T25" fmla="*/ 0 h 131"/>
              <a:gd name="T26" fmla="*/ 59 w 59"/>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 h="131">
                <a:moveTo>
                  <a:pt x="23" y="1"/>
                </a:moveTo>
                <a:cubicBezTo>
                  <a:pt x="20" y="2"/>
                  <a:pt x="23" y="35"/>
                  <a:pt x="19" y="50"/>
                </a:cubicBezTo>
                <a:cubicBezTo>
                  <a:pt x="15" y="65"/>
                  <a:pt x="2" y="76"/>
                  <a:pt x="1" y="89"/>
                </a:cubicBezTo>
                <a:cubicBezTo>
                  <a:pt x="0" y="102"/>
                  <a:pt x="4" y="123"/>
                  <a:pt x="13" y="127"/>
                </a:cubicBezTo>
                <a:cubicBezTo>
                  <a:pt x="22" y="131"/>
                  <a:pt x="45" y="124"/>
                  <a:pt x="52" y="115"/>
                </a:cubicBezTo>
                <a:cubicBezTo>
                  <a:pt x="59" y="106"/>
                  <a:pt x="58" y="83"/>
                  <a:pt x="55" y="71"/>
                </a:cubicBezTo>
                <a:cubicBezTo>
                  <a:pt x="52" y="59"/>
                  <a:pt x="40" y="55"/>
                  <a:pt x="35" y="44"/>
                </a:cubicBezTo>
                <a:cubicBezTo>
                  <a:pt x="30" y="33"/>
                  <a:pt x="26" y="0"/>
                  <a:pt x="23" y="1"/>
                </a:cubicBezTo>
                <a:close/>
              </a:path>
            </a:pathLst>
          </a:custGeom>
          <a:gradFill rotWithShape="1">
            <a:gsLst>
              <a:gs pos="0">
                <a:srgbClr val="182F76"/>
              </a:gs>
              <a:gs pos="50000">
                <a:srgbClr val="3366FF"/>
              </a:gs>
              <a:gs pos="100000">
                <a:srgbClr val="182F76"/>
              </a:gs>
            </a:gsLst>
            <a:lin ang="18900000" scaled="1"/>
          </a:gradFill>
          <a:ln w="9525">
            <a:solidFill>
              <a:srgbClr val="3366FF"/>
            </a:solidFill>
            <a:round/>
            <a:headEnd/>
            <a:tailEnd/>
          </a:ln>
        </p:spPr>
        <p:txBody>
          <a:bodyPr/>
          <a:lstStyle/>
          <a:p>
            <a:endParaRPr lang="en-US"/>
          </a:p>
        </p:txBody>
      </p:sp>
      <p:sp>
        <p:nvSpPr>
          <p:cNvPr id="1389618" name="Line 50"/>
          <p:cNvSpPr>
            <a:spLocks noChangeShapeType="1"/>
          </p:cNvSpPr>
          <p:nvPr/>
        </p:nvSpPr>
        <p:spPr bwMode="auto">
          <a:xfrm>
            <a:off x="7315200" y="4848225"/>
            <a:ext cx="304800" cy="0"/>
          </a:xfrm>
          <a:prstGeom prst="line">
            <a:avLst/>
          </a:prstGeom>
          <a:noFill/>
          <a:ln w="12700">
            <a:solidFill>
              <a:schemeClr val="tx1"/>
            </a:solidFill>
            <a:prstDash val="lgDash"/>
            <a:round/>
            <a:headEnd/>
            <a:tailEnd/>
          </a:ln>
        </p:spPr>
        <p:txBody>
          <a:bodyPr/>
          <a:lstStyle/>
          <a:p>
            <a:endParaRPr lang="en-US"/>
          </a:p>
        </p:txBody>
      </p:sp>
      <p:sp>
        <p:nvSpPr>
          <p:cNvPr id="1389619" name="Line 51"/>
          <p:cNvSpPr>
            <a:spLocks noChangeShapeType="1"/>
          </p:cNvSpPr>
          <p:nvPr/>
        </p:nvSpPr>
        <p:spPr bwMode="auto">
          <a:xfrm>
            <a:off x="7288213" y="5630863"/>
            <a:ext cx="304800" cy="0"/>
          </a:xfrm>
          <a:prstGeom prst="line">
            <a:avLst/>
          </a:prstGeom>
          <a:noFill/>
          <a:ln w="12700">
            <a:solidFill>
              <a:schemeClr val="tx1"/>
            </a:solidFill>
            <a:prstDash val="lgDash"/>
            <a:round/>
            <a:headEnd/>
            <a:tailEnd/>
          </a:ln>
        </p:spPr>
        <p:txBody>
          <a:bodyPr/>
          <a:lstStyle/>
          <a:p>
            <a:endParaRPr lang="en-US"/>
          </a:p>
        </p:txBody>
      </p:sp>
      <p:sp>
        <p:nvSpPr>
          <p:cNvPr id="1389620" name="Line 52"/>
          <p:cNvSpPr>
            <a:spLocks noChangeShapeType="1"/>
          </p:cNvSpPr>
          <p:nvPr/>
        </p:nvSpPr>
        <p:spPr bwMode="auto">
          <a:xfrm>
            <a:off x="6870700" y="5632450"/>
            <a:ext cx="304800" cy="0"/>
          </a:xfrm>
          <a:prstGeom prst="line">
            <a:avLst/>
          </a:prstGeom>
          <a:noFill/>
          <a:ln w="12700">
            <a:solidFill>
              <a:schemeClr val="tx1"/>
            </a:solidFill>
            <a:prstDash val="lgDash"/>
            <a:round/>
            <a:headEnd/>
            <a:tailEnd/>
          </a:ln>
        </p:spPr>
        <p:txBody>
          <a:bodyPr/>
          <a:lstStyle/>
          <a:p>
            <a:endParaRPr lang="en-US"/>
          </a:p>
        </p:txBody>
      </p:sp>
      <p:sp>
        <p:nvSpPr>
          <p:cNvPr id="1389621" name="Text Box 53"/>
          <p:cNvSpPr txBox="1">
            <a:spLocks noChangeArrowheads="1"/>
          </p:cNvSpPr>
          <p:nvPr/>
        </p:nvSpPr>
        <p:spPr bwMode="auto">
          <a:xfrm>
            <a:off x="5284788" y="5483225"/>
            <a:ext cx="1246187" cy="581025"/>
          </a:xfrm>
          <a:prstGeom prst="rect">
            <a:avLst/>
          </a:prstGeom>
          <a:noFill/>
          <a:ln w="9525">
            <a:noFill/>
            <a:miter lim="800000"/>
            <a:headEnd/>
            <a:tailEnd/>
          </a:ln>
        </p:spPr>
        <p:txBody>
          <a:bodyPr wrap="none">
            <a:spAutoFit/>
          </a:bodyPr>
          <a:lstStyle/>
          <a:p>
            <a:pPr algn="l"/>
            <a:r>
              <a:rPr lang="en-US" sz="1600" b="1"/>
              <a:t>vapor from</a:t>
            </a:r>
          </a:p>
          <a:p>
            <a:pPr algn="l"/>
            <a:r>
              <a:rPr lang="en-US" sz="1600" b="1"/>
              <a:t>the liquid</a:t>
            </a:r>
          </a:p>
        </p:txBody>
      </p:sp>
      <p:sp>
        <p:nvSpPr>
          <p:cNvPr id="1389622" name="Line 54"/>
          <p:cNvSpPr>
            <a:spLocks noChangeShapeType="1"/>
          </p:cNvSpPr>
          <p:nvPr/>
        </p:nvSpPr>
        <p:spPr bwMode="auto">
          <a:xfrm>
            <a:off x="5676900" y="5191125"/>
            <a:ext cx="85725" cy="314325"/>
          </a:xfrm>
          <a:prstGeom prst="line">
            <a:avLst/>
          </a:prstGeom>
          <a:noFill/>
          <a:ln w="9525">
            <a:solidFill>
              <a:schemeClr val="tx1"/>
            </a:solidFill>
            <a:round/>
            <a:headEnd/>
            <a:tailEnd/>
          </a:ln>
        </p:spPr>
        <p:txBody>
          <a:bodyPr/>
          <a:lstStyle/>
          <a:p>
            <a:endParaRPr lang="en-US"/>
          </a:p>
        </p:txBody>
      </p:sp>
      <p:sp>
        <p:nvSpPr>
          <p:cNvPr id="1389624" name="Line 56"/>
          <p:cNvSpPr>
            <a:spLocks noChangeShapeType="1"/>
          </p:cNvSpPr>
          <p:nvPr/>
        </p:nvSpPr>
        <p:spPr bwMode="auto">
          <a:xfrm>
            <a:off x="7505700" y="4857750"/>
            <a:ext cx="0" cy="771525"/>
          </a:xfrm>
          <a:prstGeom prst="line">
            <a:avLst/>
          </a:prstGeom>
          <a:noFill/>
          <a:ln w="9525">
            <a:solidFill>
              <a:schemeClr val="tx1"/>
            </a:solidFill>
            <a:round/>
            <a:headEnd type="triangle" w="med" len="med"/>
            <a:tailEnd type="triangle" w="med" len="med"/>
          </a:ln>
        </p:spPr>
        <p:txBody>
          <a:bodyPr/>
          <a:lstStyle/>
          <a:p>
            <a:endParaRPr lang="en-US"/>
          </a:p>
        </p:txBody>
      </p:sp>
      <p:sp>
        <p:nvSpPr>
          <p:cNvPr id="1389625" name="Rectangle 57"/>
          <p:cNvSpPr>
            <a:spLocks noChangeArrowheads="1"/>
          </p:cNvSpPr>
          <p:nvPr/>
        </p:nvSpPr>
        <p:spPr bwMode="auto">
          <a:xfrm>
            <a:off x="7323138" y="5129213"/>
            <a:ext cx="381000" cy="195262"/>
          </a:xfrm>
          <a:prstGeom prst="rect">
            <a:avLst/>
          </a:prstGeom>
          <a:solidFill>
            <a:schemeClr val="bg1"/>
          </a:solidFill>
          <a:ln w="9525">
            <a:noFill/>
            <a:miter lim="800000"/>
            <a:headEnd/>
            <a:tailEnd/>
          </a:ln>
        </p:spPr>
        <p:txBody>
          <a:bodyPr wrap="none" anchor="ctr"/>
          <a:lstStyle/>
          <a:p>
            <a:endParaRPr lang="en-US"/>
          </a:p>
        </p:txBody>
      </p:sp>
      <p:sp>
        <p:nvSpPr>
          <p:cNvPr id="1389623" name="Text Box 55"/>
          <p:cNvSpPr txBox="1">
            <a:spLocks noChangeArrowheads="1"/>
          </p:cNvSpPr>
          <p:nvPr/>
        </p:nvSpPr>
        <p:spPr bwMode="auto">
          <a:xfrm>
            <a:off x="7237413" y="5045075"/>
            <a:ext cx="941387" cy="336550"/>
          </a:xfrm>
          <a:prstGeom prst="rect">
            <a:avLst/>
          </a:prstGeom>
          <a:noFill/>
          <a:ln w="9525">
            <a:noFill/>
            <a:miter lim="800000"/>
            <a:headEnd/>
            <a:tailEnd/>
          </a:ln>
        </p:spPr>
        <p:txBody>
          <a:bodyPr wrap="none">
            <a:spAutoFit/>
          </a:bodyPr>
          <a:lstStyle/>
          <a:p>
            <a:r>
              <a:rPr lang="en-US" sz="1600" b="1"/>
              <a:t>120 mm</a:t>
            </a:r>
          </a:p>
        </p:txBody>
      </p:sp>
    </p:spTree>
    <p:custDataLst>
      <p:tags r:id="rId2"/>
    </p:custData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89626"/>
                                        </p:tgtEl>
                                        <p:attrNameLst>
                                          <p:attrName>style.visibility</p:attrName>
                                        </p:attrNameLst>
                                      </p:cBhvr>
                                      <p:to>
                                        <p:strVal val="visible"/>
                                      </p:to>
                                    </p:set>
                                    <p:animEffect transition="in" filter="dissolve">
                                      <p:cBhvr>
                                        <p:cTn id="7" dur="500"/>
                                        <p:tgtEl>
                                          <p:spTgt spid="138962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89617"/>
                                        </p:tgtEl>
                                        <p:attrNameLst>
                                          <p:attrName>style.visibility</p:attrName>
                                        </p:attrNameLst>
                                      </p:cBhvr>
                                      <p:to>
                                        <p:strVal val="visible"/>
                                      </p:to>
                                    </p:set>
                                    <p:animEffect transition="in" filter="dissolve">
                                      <p:cBhvr>
                                        <p:cTn id="10" dur="500"/>
                                        <p:tgtEl>
                                          <p:spTgt spid="138961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389615"/>
                                        </p:tgtEl>
                                        <p:attrNameLst>
                                          <p:attrName>style.visibility</p:attrName>
                                        </p:attrNameLst>
                                      </p:cBhvr>
                                      <p:to>
                                        <p:strVal val="visible"/>
                                      </p:to>
                                    </p:set>
                                    <p:animEffect transition="in" filter="dissolve">
                                      <p:cBhvr>
                                        <p:cTn id="13" dur="500"/>
                                        <p:tgtEl>
                                          <p:spTgt spid="138961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89599"/>
                                        </p:tgtEl>
                                        <p:attrNameLst>
                                          <p:attrName>style.visibility</p:attrName>
                                        </p:attrNameLst>
                                      </p:cBhvr>
                                      <p:to>
                                        <p:strVal val="visible"/>
                                      </p:to>
                                    </p:set>
                                    <p:animEffect transition="in" filter="dissolve">
                                      <p:cBhvr>
                                        <p:cTn id="16" dur="500"/>
                                        <p:tgtEl>
                                          <p:spTgt spid="138959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389600"/>
                                        </p:tgtEl>
                                        <p:attrNameLst>
                                          <p:attrName>style.visibility</p:attrName>
                                        </p:attrNameLst>
                                      </p:cBhvr>
                                      <p:to>
                                        <p:strVal val="visible"/>
                                      </p:to>
                                    </p:set>
                                    <p:animEffect transition="in" filter="dissolve">
                                      <p:cBhvr>
                                        <p:cTn id="19" dur="500"/>
                                        <p:tgtEl>
                                          <p:spTgt spid="1389600"/>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389601"/>
                                        </p:tgtEl>
                                        <p:attrNameLst>
                                          <p:attrName>style.visibility</p:attrName>
                                        </p:attrNameLst>
                                      </p:cBhvr>
                                      <p:to>
                                        <p:strVal val="visible"/>
                                      </p:to>
                                    </p:set>
                                    <p:animEffect transition="in" filter="dissolve">
                                      <p:cBhvr>
                                        <p:cTn id="22" dur="500"/>
                                        <p:tgtEl>
                                          <p:spTgt spid="138960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389602"/>
                                        </p:tgtEl>
                                        <p:attrNameLst>
                                          <p:attrName>style.visibility</p:attrName>
                                        </p:attrNameLst>
                                      </p:cBhvr>
                                      <p:to>
                                        <p:strVal val="visible"/>
                                      </p:to>
                                    </p:set>
                                    <p:animEffect transition="in" filter="dissolve">
                                      <p:cBhvr>
                                        <p:cTn id="25" dur="500"/>
                                        <p:tgtEl>
                                          <p:spTgt spid="138960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389603"/>
                                        </p:tgtEl>
                                        <p:attrNameLst>
                                          <p:attrName>style.visibility</p:attrName>
                                        </p:attrNameLst>
                                      </p:cBhvr>
                                      <p:to>
                                        <p:strVal val="visible"/>
                                      </p:to>
                                    </p:set>
                                    <p:animEffect transition="in" filter="dissolve">
                                      <p:cBhvr>
                                        <p:cTn id="28" dur="500"/>
                                        <p:tgtEl>
                                          <p:spTgt spid="1389603"/>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389604"/>
                                        </p:tgtEl>
                                        <p:attrNameLst>
                                          <p:attrName>style.visibility</p:attrName>
                                        </p:attrNameLst>
                                      </p:cBhvr>
                                      <p:to>
                                        <p:strVal val="visible"/>
                                      </p:to>
                                    </p:set>
                                    <p:animEffect transition="in" filter="dissolve">
                                      <p:cBhvr>
                                        <p:cTn id="31" dur="500"/>
                                        <p:tgtEl>
                                          <p:spTgt spid="1389604"/>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389605"/>
                                        </p:tgtEl>
                                        <p:attrNameLst>
                                          <p:attrName>style.visibility</p:attrName>
                                        </p:attrNameLst>
                                      </p:cBhvr>
                                      <p:to>
                                        <p:strVal val="visible"/>
                                      </p:to>
                                    </p:set>
                                    <p:animEffect transition="in" filter="dissolve">
                                      <p:cBhvr>
                                        <p:cTn id="34" dur="500"/>
                                        <p:tgtEl>
                                          <p:spTgt spid="138960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389606"/>
                                        </p:tgtEl>
                                        <p:attrNameLst>
                                          <p:attrName>style.visibility</p:attrName>
                                        </p:attrNameLst>
                                      </p:cBhvr>
                                      <p:to>
                                        <p:strVal val="visible"/>
                                      </p:to>
                                    </p:set>
                                    <p:animEffect transition="in" filter="dissolve">
                                      <p:cBhvr>
                                        <p:cTn id="37" dur="500"/>
                                        <p:tgtEl>
                                          <p:spTgt spid="1389606"/>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389607"/>
                                        </p:tgtEl>
                                        <p:attrNameLst>
                                          <p:attrName>style.visibility</p:attrName>
                                        </p:attrNameLst>
                                      </p:cBhvr>
                                      <p:to>
                                        <p:strVal val="visible"/>
                                      </p:to>
                                    </p:set>
                                    <p:animEffect transition="in" filter="dissolve">
                                      <p:cBhvr>
                                        <p:cTn id="40" dur="500"/>
                                        <p:tgtEl>
                                          <p:spTgt spid="1389607"/>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389608"/>
                                        </p:tgtEl>
                                        <p:attrNameLst>
                                          <p:attrName>style.visibility</p:attrName>
                                        </p:attrNameLst>
                                      </p:cBhvr>
                                      <p:to>
                                        <p:strVal val="visible"/>
                                      </p:to>
                                    </p:set>
                                    <p:animEffect transition="in" filter="dissolve">
                                      <p:cBhvr>
                                        <p:cTn id="43" dur="500"/>
                                        <p:tgtEl>
                                          <p:spTgt spid="1389608"/>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1389609"/>
                                        </p:tgtEl>
                                        <p:attrNameLst>
                                          <p:attrName>style.visibility</p:attrName>
                                        </p:attrNameLst>
                                      </p:cBhvr>
                                      <p:to>
                                        <p:strVal val="visible"/>
                                      </p:to>
                                    </p:set>
                                    <p:animEffect transition="in" filter="dissolve">
                                      <p:cBhvr>
                                        <p:cTn id="46" dur="500"/>
                                        <p:tgtEl>
                                          <p:spTgt spid="1389609"/>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1389610"/>
                                        </p:tgtEl>
                                        <p:attrNameLst>
                                          <p:attrName>style.visibility</p:attrName>
                                        </p:attrNameLst>
                                      </p:cBhvr>
                                      <p:to>
                                        <p:strVal val="visible"/>
                                      </p:to>
                                    </p:set>
                                    <p:animEffect transition="in" filter="dissolve">
                                      <p:cBhvr>
                                        <p:cTn id="49" dur="500"/>
                                        <p:tgtEl>
                                          <p:spTgt spid="1389610"/>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1389611"/>
                                        </p:tgtEl>
                                        <p:attrNameLst>
                                          <p:attrName>style.visibility</p:attrName>
                                        </p:attrNameLst>
                                      </p:cBhvr>
                                      <p:to>
                                        <p:strVal val="visible"/>
                                      </p:to>
                                    </p:set>
                                    <p:animEffect transition="in" filter="dissolve">
                                      <p:cBhvr>
                                        <p:cTn id="52" dur="500"/>
                                        <p:tgtEl>
                                          <p:spTgt spid="1389611"/>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1389614"/>
                                        </p:tgtEl>
                                        <p:attrNameLst>
                                          <p:attrName>style.visibility</p:attrName>
                                        </p:attrNameLst>
                                      </p:cBhvr>
                                      <p:to>
                                        <p:strVal val="visible"/>
                                      </p:to>
                                    </p:set>
                                    <p:animEffect transition="in" filter="dissolve">
                                      <p:cBhvr>
                                        <p:cTn id="55" dur="500"/>
                                        <p:tgtEl>
                                          <p:spTgt spid="1389614"/>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1389616"/>
                                        </p:tgtEl>
                                        <p:attrNameLst>
                                          <p:attrName>style.visibility</p:attrName>
                                        </p:attrNameLst>
                                      </p:cBhvr>
                                      <p:to>
                                        <p:strVal val="visible"/>
                                      </p:to>
                                    </p:set>
                                    <p:animEffect transition="in" filter="dissolve">
                                      <p:cBhvr>
                                        <p:cTn id="58" dur="500"/>
                                        <p:tgtEl>
                                          <p:spTgt spid="1389616"/>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1389618"/>
                                        </p:tgtEl>
                                        <p:attrNameLst>
                                          <p:attrName>style.visibility</p:attrName>
                                        </p:attrNameLst>
                                      </p:cBhvr>
                                      <p:to>
                                        <p:strVal val="visible"/>
                                      </p:to>
                                    </p:set>
                                    <p:animEffect transition="in" filter="dissolve">
                                      <p:cBhvr>
                                        <p:cTn id="61" dur="500"/>
                                        <p:tgtEl>
                                          <p:spTgt spid="1389618"/>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1389619"/>
                                        </p:tgtEl>
                                        <p:attrNameLst>
                                          <p:attrName>style.visibility</p:attrName>
                                        </p:attrNameLst>
                                      </p:cBhvr>
                                      <p:to>
                                        <p:strVal val="visible"/>
                                      </p:to>
                                    </p:set>
                                    <p:animEffect transition="in" filter="dissolve">
                                      <p:cBhvr>
                                        <p:cTn id="64" dur="500"/>
                                        <p:tgtEl>
                                          <p:spTgt spid="1389619"/>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1389620"/>
                                        </p:tgtEl>
                                        <p:attrNameLst>
                                          <p:attrName>style.visibility</p:attrName>
                                        </p:attrNameLst>
                                      </p:cBhvr>
                                      <p:to>
                                        <p:strVal val="visible"/>
                                      </p:to>
                                    </p:set>
                                    <p:animEffect transition="in" filter="dissolve">
                                      <p:cBhvr>
                                        <p:cTn id="67" dur="500"/>
                                        <p:tgtEl>
                                          <p:spTgt spid="1389620"/>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1389621"/>
                                        </p:tgtEl>
                                        <p:attrNameLst>
                                          <p:attrName>style.visibility</p:attrName>
                                        </p:attrNameLst>
                                      </p:cBhvr>
                                      <p:to>
                                        <p:strVal val="visible"/>
                                      </p:to>
                                    </p:set>
                                    <p:animEffect transition="in" filter="dissolve">
                                      <p:cBhvr>
                                        <p:cTn id="70" dur="500"/>
                                        <p:tgtEl>
                                          <p:spTgt spid="1389621"/>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1389622"/>
                                        </p:tgtEl>
                                        <p:attrNameLst>
                                          <p:attrName>style.visibility</p:attrName>
                                        </p:attrNameLst>
                                      </p:cBhvr>
                                      <p:to>
                                        <p:strVal val="visible"/>
                                      </p:to>
                                    </p:set>
                                    <p:animEffect transition="in" filter="dissolve">
                                      <p:cBhvr>
                                        <p:cTn id="73" dur="500"/>
                                        <p:tgtEl>
                                          <p:spTgt spid="1389622"/>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1389624"/>
                                        </p:tgtEl>
                                        <p:attrNameLst>
                                          <p:attrName>style.visibility</p:attrName>
                                        </p:attrNameLst>
                                      </p:cBhvr>
                                      <p:to>
                                        <p:strVal val="visible"/>
                                      </p:to>
                                    </p:set>
                                    <p:animEffect transition="in" filter="dissolve">
                                      <p:cBhvr>
                                        <p:cTn id="76" dur="500"/>
                                        <p:tgtEl>
                                          <p:spTgt spid="1389624"/>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1389625"/>
                                        </p:tgtEl>
                                        <p:attrNameLst>
                                          <p:attrName>style.visibility</p:attrName>
                                        </p:attrNameLst>
                                      </p:cBhvr>
                                      <p:to>
                                        <p:strVal val="visible"/>
                                      </p:to>
                                    </p:set>
                                    <p:animEffect transition="in" filter="dissolve">
                                      <p:cBhvr>
                                        <p:cTn id="79" dur="500"/>
                                        <p:tgtEl>
                                          <p:spTgt spid="1389625"/>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1389623"/>
                                        </p:tgtEl>
                                        <p:attrNameLst>
                                          <p:attrName>style.visibility</p:attrName>
                                        </p:attrNameLst>
                                      </p:cBhvr>
                                      <p:to>
                                        <p:strVal val="visible"/>
                                      </p:to>
                                    </p:set>
                                    <p:animEffect transition="in" filter="dissolve">
                                      <p:cBhvr>
                                        <p:cTn id="82" dur="500"/>
                                        <p:tgtEl>
                                          <p:spTgt spid="1389623"/>
                                        </p:tgtEl>
                                      </p:cBhvr>
                                    </p:animEffect>
                                  </p:childTnLst>
                                </p:cTn>
                              </p:par>
                              <p:par>
                                <p:cTn id="83" presetID="0" presetClass="path" presetSubtype="0" accel="50000" decel="50000" fill="hold" grpId="1" nodeType="withEffect">
                                  <p:stCondLst>
                                    <p:cond delay="0"/>
                                  </p:stCondLst>
                                  <p:childTnLst>
                                    <p:animMotion origin="layout" path="M 0 0 L -0.35591 0 " pathEditMode="relative" ptsTypes="AA">
                                      <p:cBhvr>
                                        <p:cTn id="84" dur="2000" spd="-100000" fill="hold"/>
                                        <p:tgtEl>
                                          <p:spTgt spid="1389626"/>
                                        </p:tgtEl>
                                        <p:attrNameLst>
                                          <p:attrName>ppt_x</p:attrName>
                                          <p:attrName>ppt_y</p:attrName>
                                        </p:attrNameLst>
                                      </p:cBhvr>
                                    </p:animMotion>
                                  </p:childTnLst>
                                </p:cTn>
                              </p:par>
                              <p:par>
                                <p:cTn id="85" presetID="0" presetClass="path" presetSubtype="0" accel="50000" decel="50000" fill="hold" grpId="1" nodeType="withEffect">
                                  <p:stCondLst>
                                    <p:cond delay="0"/>
                                  </p:stCondLst>
                                  <p:childTnLst>
                                    <p:animMotion origin="layout" path="M 0 0 L -0.35591 0 " pathEditMode="relative" ptsTypes="AA">
                                      <p:cBhvr>
                                        <p:cTn id="86" dur="2000" spd="-100000" fill="hold"/>
                                        <p:tgtEl>
                                          <p:spTgt spid="1389617"/>
                                        </p:tgtEl>
                                        <p:attrNameLst>
                                          <p:attrName>ppt_x</p:attrName>
                                          <p:attrName>ppt_y</p:attrName>
                                        </p:attrNameLst>
                                      </p:cBhvr>
                                    </p:animMotion>
                                  </p:childTnLst>
                                </p:cTn>
                              </p:par>
                              <p:par>
                                <p:cTn id="87" presetID="0" presetClass="path" presetSubtype="0" accel="50000" decel="50000" fill="hold" grpId="1" nodeType="withEffect">
                                  <p:stCondLst>
                                    <p:cond delay="0"/>
                                  </p:stCondLst>
                                  <p:childTnLst>
                                    <p:animMotion origin="layout" path="M 0 0 L -0.35591 0 " pathEditMode="relative" ptsTypes="AA">
                                      <p:cBhvr>
                                        <p:cTn id="88" dur="2000" spd="-100000" fill="hold"/>
                                        <p:tgtEl>
                                          <p:spTgt spid="1389615"/>
                                        </p:tgtEl>
                                        <p:attrNameLst>
                                          <p:attrName>ppt_x</p:attrName>
                                          <p:attrName>ppt_y</p:attrName>
                                        </p:attrNameLst>
                                      </p:cBhvr>
                                    </p:animMotion>
                                  </p:childTnLst>
                                </p:cTn>
                              </p:par>
                              <p:par>
                                <p:cTn id="89" presetID="0" presetClass="path" presetSubtype="0" accel="50000" decel="50000" fill="hold" grpId="1" nodeType="withEffect">
                                  <p:stCondLst>
                                    <p:cond delay="0"/>
                                  </p:stCondLst>
                                  <p:childTnLst>
                                    <p:animMotion origin="layout" path="M 0 0 L -0.35591 0 " pathEditMode="relative" ptsTypes="AA">
                                      <p:cBhvr>
                                        <p:cTn id="90" dur="2000" spd="-100000" fill="hold"/>
                                        <p:tgtEl>
                                          <p:spTgt spid="1389599"/>
                                        </p:tgtEl>
                                        <p:attrNameLst>
                                          <p:attrName>ppt_x</p:attrName>
                                          <p:attrName>ppt_y</p:attrName>
                                        </p:attrNameLst>
                                      </p:cBhvr>
                                    </p:animMotion>
                                  </p:childTnLst>
                                </p:cTn>
                              </p:par>
                              <p:par>
                                <p:cTn id="91" presetID="0" presetClass="path" presetSubtype="0" accel="50000" decel="50000" fill="hold" grpId="1" nodeType="withEffect">
                                  <p:stCondLst>
                                    <p:cond delay="0"/>
                                  </p:stCondLst>
                                  <p:childTnLst>
                                    <p:animMotion origin="layout" path="M 0 0 L -0.35591 0 " pathEditMode="relative" ptsTypes="AA">
                                      <p:cBhvr>
                                        <p:cTn id="92" dur="2000" spd="-100000" fill="hold"/>
                                        <p:tgtEl>
                                          <p:spTgt spid="1389600"/>
                                        </p:tgtEl>
                                        <p:attrNameLst>
                                          <p:attrName>ppt_x</p:attrName>
                                          <p:attrName>ppt_y</p:attrName>
                                        </p:attrNameLst>
                                      </p:cBhvr>
                                    </p:animMotion>
                                  </p:childTnLst>
                                </p:cTn>
                              </p:par>
                              <p:par>
                                <p:cTn id="93" presetID="0" presetClass="path" presetSubtype="0" accel="50000" decel="50000" fill="hold" grpId="1" nodeType="withEffect">
                                  <p:stCondLst>
                                    <p:cond delay="0"/>
                                  </p:stCondLst>
                                  <p:childTnLst>
                                    <p:animMotion origin="layout" path="M 0 0 L -0.35591 0 " pathEditMode="relative" ptsTypes="AA">
                                      <p:cBhvr>
                                        <p:cTn id="94" dur="2000" spd="-100000" fill="hold"/>
                                        <p:tgtEl>
                                          <p:spTgt spid="1389601"/>
                                        </p:tgtEl>
                                        <p:attrNameLst>
                                          <p:attrName>ppt_x</p:attrName>
                                          <p:attrName>ppt_y</p:attrName>
                                        </p:attrNameLst>
                                      </p:cBhvr>
                                    </p:animMotion>
                                  </p:childTnLst>
                                </p:cTn>
                              </p:par>
                              <p:par>
                                <p:cTn id="95" presetID="0" presetClass="path" presetSubtype="0" accel="50000" decel="50000" fill="hold" grpId="1" nodeType="withEffect">
                                  <p:stCondLst>
                                    <p:cond delay="0"/>
                                  </p:stCondLst>
                                  <p:childTnLst>
                                    <p:animMotion origin="layout" path="M 0 0 L -0.35591 0 " pathEditMode="relative" ptsTypes="AA">
                                      <p:cBhvr>
                                        <p:cTn id="96" dur="2000" spd="-100000" fill="hold"/>
                                        <p:tgtEl>
                                          <p:spTgt spid="1389602"/>
                                        </p:tgtEl>
                                        <p:attrNameLst>
                                          <p:attrName>ppt_x</p:attrName>
                                          <p:attrName>ppt_y</p:attrName>
                                        </p:attrNameLst>
                                      </p:cBhvr>
                                    </p:animMotion>
                                  </p:childTnLst>
                                </p:cTn>
                              </p:par>
                              <p:par>
                                <p:cTn id="97" presetID="0" presetClass="path" presetSubtype="0" accel="50000" decel="50000" fill="hold" grpId="1" nodeType="withEffect">
                                  <p:stCondLst>
                                    <p:cond delay="0"/>
                                  </p:stCondLst>
                                  <p:childTnLst>
                                    <p:animMotion origin="layout" path="M 0 0 L -0.35591 0 " pathEditMode="relative" ptsTypes="AA">
                                      <p:cBhvr>
                                        <p:cTn id="98" dur="2000" spd="-100000" fill="hold"/>
                                        <p:tgtEl>
                                          <p:spTgt spid="1389603"/>
                                        </p:tgtEl>
                                        <p:attrNameLst>
                                          <p:attrName>ppt_x</p:attrName>
                                          <p:attrName>ppt_y</p:attrName>
                                        </p:attrNameLst>
                                      </p:cBhvr>
                                    </p:animMotion>
                                  </p:childTnLst>
                                </p:cTn>
                              </p:par>
                              <p:par>
                                <p:cTn id="99" presetID="0" presetClass="path" presetSubtype="0" accel="50000" decel="50000" fill="hold" grpId="1" nodeType="withEffect">
                                  <p:stCondLst>
                                    <p:cond delay="0"/>
                                  </p:stCondLst>
                                  <p:childTnLst>
                                    <p:animMotion origin="layout" path="M 0 0 L -0.35591 0 " pathEditMode="relative" ptsTypes="AA">
                                      <p:cBhvr>
                                        <p:cTn id="100" dur="2000" spd="-100000" fill="hold"/>
                                        <p:tgtEl>
                                          <p:spTgt spid="1389604"/>
                                        </p:tgtEl>
                                        <p:attrNameLst>
                                          <p:attrName>ppt_x</p:attrName>
                                          <p:attrName>ppt_y</p:attrName>
                                        </p:attrNameLst>
                                      </p:cBhvr>
                                    </p:animMotion>
                                  </p:childTnLst>
                                </p:cTn>
                              </p:par>
                              <p:par>
                                <p:cTn id="101" presetID="0" presetClass="path" presetSubtype="0" accel="50000" decel="50000" fill="hold" grpId="1" nodeType="withEffect">
                                  <p:stCondLst>
                                    <p:cond delay="0"/>
                                  </p:stCondLst>
                                  <p:childTnLst>
                                    <p:animMotion origin="layout" path="M 0 0 L -0.35591 0 " pathEditMode="relative" ptsTypes="AA">
                                      <p:cBhvr>
                                        <p:cTn id="102" dur="2000" spd="-100000" fill="hold"/>
                                        <p:tgtEl>
                                          <p:spTgt spid="1389605"/>
                                        </p:tgtEl>
                                        <p:attrNameLst>
                                          <p:attrName>ppt_x</p:attrName>
                                          <p:attrName>ppt_y</p:attrName>
                                        </p:attrNameLst>
                                      </p:cBhvr>
                                    </p:animMotion>
                                  </p:childTnLst>
                                </p:cTn>
                              </p:par>
                              <p:par>
                                <p:cTn id="103" presetID="0" presetClass="path" presetSubtype="0" accel="50000" decel="50000" fill="hold" grpId="1" nodeType="withEffect">
                                  <p:stCondLst>
                                    <p:cond delay="0"/>
                                  </p:stCondLst>
                                  <p:childTnLst>
                                    <p:animMotion origin="layout" path="M 0 0 L -0.35591 0 " pathEditMode="relative" ptsTypes="AA">
                                      <p:cBhvr>
                                        <p:cTn id="104" dur="2000" spd="-100000" fill="hold"/>
                                        <p:tgtEl>
                                          <p:spTgt spid="1389606"/>
                                        </p:tgtEl>
                                        <p:attrNameLst>
                                          <p:attrName>ppt_x</p:attrName>
                                          <p:attrName>ppt_y</p:attrName>
                                        </p:attrNameLst>
                                      </p:cBhvr>
                                    </p:animMotion>
                                  </p:childTnLst>
                                </p:cTn>
                              </p:par>
                              <p:par>
                                <p:cTn id="105" presetID="0" presetClass="path" presetSubtype="0" accel="50000" decel="50000" fill="hold" grpId="1" nodeType="withEffect">
                                  <p:stCondLst>
                                    <p:cond delay="0"/>
                                  </p:stCondLst>
                                  <p:childTnLst>
                                    <p:animMotion origin="layout" path="M 0 0 L -0.35591 0 " pathEditMode="relative" ptsTypes="AA">
                                      <p:cBhvr>
                                        <p:cTn id="106" dur="2000" spd="-100000" fill="hold"/>
                                        <p:tgtEl>
                                          <p:spTgt spid="1389607"/>
                                        </p:tgtEl>
                                        <p:attrNameLst>
                                          <p:attrName>ppt_x</p:attrName>
                                          <p:attrName>ppt_y</p:attrName>
                                        </p:attrNameLst>
                                      </p:cBhvr>
                                    </p:animMotion>
                                  </p:childTnLst>
                                </p:cTn>
                              </p:par>
                              <p:par>
                                <p:cTn id="107" presetID="0" presetClass="path" presetSubtype="0" accel="50000" decel="50000" fill="hold" grpId="1" nodeType="withEffect">
                                  <p:stCondLst>
                                    <p:cond delay="0"/>
                                  </p:stCondLst>
                                  <p:childTnLst>
                                    <p:animMotion origin="layout" path="M 0 0 L -0.35591 0 " pathEditMode="relative" ptsTypes="AA">
                                      <p:cBhvr>
                                        <p:cTn id="108" dur="2000" spd="-100000" fill="hold"/>
                                        <p:tgtEl>
                                          <p:spTgt spid="1389608"/>
                                        </p:tgtEl>
                                        <p:attrNameLst>
                                          <p:attrName>ppt_x</p:attrName>
                                          <p:attrName>ppt_y</p:attrName>
                                        </p:attrNameLst>
                                      </p:cBhvr>
                                    </p:animMotion>
                                  </p:childTnLst>
                                </p:cTn>
                              </p:par>
                              <p:par>
                                <p:cTn id="109" presetID="0" presetClass="path" presetSubtype="0" accel="50000" decel="50000" fill="hold" grpId="1" nodeType="withEffect">
                                  <p:stCondLst>
                                    <p:cond delay="0"/>
                                  </p:stCondLst>
                                  <p:childTnLst>
                                    <p:animMotion origin="layout" path="M 0 0 L -0.35591 0 " pathEditMode="relative" ptsTypes="AA">
                                      <p:cBhvr>
                                        <p:cTn id="110" dur="2000" spd="-100000" fill="hold"/>
                                        <p:tgtEl>
                                          <p:spTgt spid="1389609"/>
                                        </p:tgtEl>
                                        <p:attrNameLst>
                                          <p:attrName>ppt_x</p:attrName>
                                          <p:attrName>ppt_y</p:attrName>
                                        </p:attrNameLst>
                                      </p:cBhvr>
                                    </p:animMotion>
                                  </p:childTnLst>
                                </p:cTn>
                              </p:par>
                              <p:par>
                                <p:cTn id="111" presetID="0" presetClass="path" presetSubtype="0" accel="50000" decel="50000" fill="hold" grpId="1" nodeType="withEffect">
                                  <p:stCondLst>
                                    <p:cond delay="0"/>
                                  </p:stCondLst>
                                  <p:childTnLst>
                                    <p:animMotion origin="layout" path="M 0 0 L -0.35591 0 " pathEditMode="relative" ptsTypes="AA">
                                      <p:cBhvr>
                                        <p:cTn id="112" dur="2000" spd="-100000" fill="hold"/>
                                        <p:tgtEl>
                                          <p:spTgt spid="1389610"/>
                                        </p:tgtEl>
                                        <p:attrNameLst>
                                          <p:attrName>ppt_x</p:attrName>
                                          <p:attrName>ppt_y</p:attrName>
                                        </p:attrNameLst>
                                      </p:cBhvr>
                                    </p:animMotion>
                                  </p:childTnLst>
                                </p:cTn>
                              </p:par>
                              <p:par>
                                <p:cTn id="113" presetID="0" presetClass="path" presetSubtype="0" accel="50000" decel="50000" fill="hold" grpId="1" nodeType="withEffect">
                                  <p:stCondLst>
                                    <p:cond delay="0"/>
                                  </p:stCondLst>
                                  <p:childTnLst>
                                    <p:animMotion origin="layout" path="M 0 0 L -0.35591 0 " pathEditMode="relative" ptsTypes="AA">
                                      <p:cBhvr>
                                        <p:cTn id="114" dur="2000" spd="-100000" fill="hold"/>
                                        <p:tgtEl>
                                          <p:spTgt spid="1389611"/>
                                        </p:tgtEl>
                                        <p:attrNameLst>
                                          <p:attrName>ppt_x</p:attrName>
                                          <p:attrName>ppt_y</p:attrName>
                                        </p:attrNameLst>
                                      </p:cBhvr>
                                    </p:animMotion>
                                  </p:childTnLst>
                                </p:cTn>
                              </p:par>
                              <p:par>
                                <p:cTn id="115" presetID="0" presetClass="path" presetSubtype="0" accel="50000" decel="50000" fill="hold" grpId="1" nodeType="withEffect">
                                  <p:stCondLst>
                                    <p:cond delay="0"/>
                                  </p:stCondLst>
                                  <p:childTnLst>
                                    <p:animMotion origin="layout" path="M 0 0 L -0.35591 0 " pathEditMode="relative" ptsTypes="AA">
                                      <p:cBhvr>
                                        <p:cTn id="116" dur="2000" spd="-100000" fill="hold"/>
                                        <p:tgtEl>
                                          <p:spTgt spid="1389614"/>
                                        </p:tgtEl>
                                        <p:attrNameLst>
                                          <p:attrName>ppt_x</p:attrName>
                                          <p:attrName>ppt_y</p:attrName>
                                        </p:attrNameLst>
                                      </p:cBhvr>
                                    </p:animMotion>
                                  </p:childTnLst>
                                </p:cTn>
                              </p:par>
                              <p:par>
                                <p:cTn id="117" presetID="0" presetClass="path" presetSubtype="0" accel="50000" decel="50000" fill="hold" grpId="1" nodeType="withEffect">
                                  <p:stCondLst>
                                    <p:cond delay="0"/>
                                  </p:stCondLst>
                                  <p:childTnLst>
                                    <p:animMotion origin="layout" path="M 0 0 L -0.35591 0 " pathEditMode="relative" ptsTypes="AA">
                                      <p:cBhvr>
                                        <p:cTn id="118" dur="2000" spd="-100000" fill="hold"/>
                                        <p:tgtEl>
                                          <p:spTgt spid="1389616"/>
                                        </p:tgtEl>
                                        <p:attrNameLst>
                                          <p:attrName>ppt_x</p:attrName>
                                          <p:attrName>ppt_y</p:attrName>
                                        </p:attrNameLst>
                                      </p:cBhvr>
                                    </p:animMotion>
                                  </p:childTnLst>
                                </p:cTn>
                              </p:par>
                              <p:par>
                                <p:cTn id="119" presetID="0" presetClass="path" presetSubtype="0" accel="50000" decel="50000" fill="hold" grpId="1" nodeType="withEffect">
                                  <p:stCondLst>
                                    <p:cond delay="0"/>
                                  </p:stCondLst>
                                  <p:childTnLst>
                                    <p:animMotion origin="layout" path="M 0 0 L -0.35591 0 " pathEditMode="relative" ptsTypes="AA">
                                      <p:cBhvr>
                                        <p:cTn id="120" dur="2000" spd="-100000" fill="hold"/>
                                        <p:tgtEl>
                                          <p:spTgt spid="1389618"/>
                                        </p:tgtEl>
                                        <p:attrNameLst>
                                          <p:attrName>ppt_x</p:attrName>
                                          <p:attrName>ppt_y</p:attrName>
                                        </p:attrNameLst>
                                      </p:cBhvr>
                                    </p:animMotion>
                                  </p:childTnLst>
                                </p:cTn>
                              </p:par>
                              <p:par>
                                <p:cTn id="121" presetID="0" presetClass="path" presetSubtype="0" accel="50000" decel="50000" fill="hold" grpId="1" nodeType="withEffect">
                                  <p:stCondLst>
                                    <p:cond delay="0"/>
                                  </p:stCondLst>
                                  <p:childTnLst>
                                    <p:animMotion origin="layout" path="M 0 0 L -0.35591 0 " pathEditMode="relative" ptsTypes="AA">
                                      <p:cBhvr>
                                        <p:cTn id="122" dur="2000" spd="-100000" fill="hold"/>
                                        <p:tgtEl>
                                          <p:spTgt spid="1389619"/>
                                        </p:tgtEl>
                                        <p:attrNameLst>
                                          <p:attrName>ppt_x</p:attrName>
                                          <p:attrName>ppt_y</p:attrName>
                                        </p:attrNameLst>
                                      </p:cBhvr>
                                    </p:animMotion>
                                  </p:childTnLst>
                                </p:cTn>
                              </p:par>
                              <p:par>
                                <p:cTn id="123" presetID="0" presetClass="path" presetSubtype="0" accel="50000" decel="50000" fill="hold" grpId="1" nodeType="withEffect">
                                  <p:stCondLst>
                                    <p:cond delay="0"/>
                                  </p:stCondLst>
                                  <p:childTnLst>
                                    <p:animMotion origin="layout" path="M 4.44444E-6 3.7037E-6 L -0.35591 3.7037E-6 " pathEditMode="relative" rAng="0" ptsTypes="AA">
                                      <p:cBhvr>
                                        <p:cTn id="124" dur="2000" spd="-100000" fill="hold"/>
                                        <p:tgtEl>
                                          <p:spTgt spid="1389620"/>
                                        </p:tgtEl>
                                        <p:attrNameLst>
                                          <p:attrName>ppt_x</p:attrName>
                                          <p:attrName>ppt_y</p:attrName>
                                        </p:attrNameLst>
                                      </p:cBhvr>
                                      <p:rCtr x="-178" y="0"/>
                                    </p:animMotion>
                                  </p:childTnLst>
                                </p:cTn>
                              </p:par>
                              <p:par>
                                <p:cTn id="125" presetID="0" presetClass="path" presetSubtype="0" accel="50000" decel="50000" fill="hold" grpId="1" nodeType="withEffect">
                                  <p:stCondLst>
                                    <p:cond delay="0"/>
                                  </p:stCondLst>
                                  <p:childTnLst>
                                    <p:animMotion origin="layout" path="M 0 0 L -0.35591 0 " pathEditMode="relative" ptsTypes="AA">
                                      <p:cBhvr>
                                        <p:cTn id="126" dur="2000" spd="-100000" fill="hold"/>
                                        <p:tgtEl>
                                          <p:spTgt spid="1389621"/>
                                        </p:tgtEl>
                                        <p:attrNameLst>
                                          <p:attrName>ppt_x</p:attrName>
                                          <p:attrName>ppt_y</p:attrName>
                                        </p:attrNameLst>
                                      </p:cBhvr>
                                    </p:animMotion>
                                  </p:childTnLst>
                                </p:cTn>
                              </p:par>
                              <p:par>
                                <p:cTn id="127" presetID="0" presetClass="path" presetSubtype="0" accel="50000" decel="50000" fill="hold" grpId="1" nodeType="withEffect">
                                  <p:stCondLst>
                                    <p:cond delay="0"/>
                                  </p:stCondLst>
                                  <p:childTnLst>
                                    <p:animMotion origin="layout" path="M 0 0 L -0.35591 0 " pathEditMode="relative" ptsTypes="AA">
                                      <p:cBhvr>
                                        <p:cTn id="128" dur="2000" spd="-100000" fill="hold"/>
                                        <p:tgtEl>
                                          <p:spTgt spid="1389622"/>
                                        </p:tgtEl>
                                        <p:attrNameLst>
                                          <p:attrName>ppt_x</p:attrName>
                                          <p:attrName>ppt_y</p:attrName>
                                        </p:attrNameLst>
                                      </p:cBhvr>
                                    </p:animMotion>
                                  </p:childTnLst>
                                </p:cTn>
                              </p:par>
                              <p:par>
                                <p:cTn id="129" presetID="0" presetClass="path" presetSubtype="0" accel="50000" decel="50000" fill="hold" grpId="1" nodeType="withEffect">
                                  <p:stCondLst>
                                    <p:cond delay="0"/>
                                  </p:stCondLst>
                                  <p:childTnLst>
                                    <p:animMotion origin="layout" path="M 0 0 L -0.35591 0 " pathEditMode="relative" ptsTypes="AA">
                                      <p:cBhvr>
                                        <p:cTn id="130" dur="2000" spd="-100000" fill="hold"/>
                                        <p:tgtEl>
                                          <p:spTgt spid="1389624"/>
                                        </p:tgtEl>
                                        <p:attrNameLst>
                                          <p:attrName>ppt_x</p:attrName>
                                          <p:attrName>ppt_y</p:attrName>
                                        </p:attrNameLst>
                                      </p:cBhvr>
                                    </p:animMotion>
                                  </p:childTnLst>
                                </p:cTn>
                              </p:par>
                              <p:par>
                                <p:cTn id="131" presetID="0" presetClass="path" presetSubtype="0" accel="50000" decel="50000" fill="hold" grpId="1" nodeType="withEffect">
                                  <p:stCondLst>
                                    <p:cond delay="0"/>
                                  </p:stCondLst>
                                  <p:childTnLst>
                                    <p:animMotion origin="layout" path="M 0 0 L -0.35591 0 " pathEditMode="relative" ptsTypes="AA">
                                      <p:cBhvr>
                                        <p:cTn id="132" dur="2000" spd="-100000" fill="hold"/>
                                        <p:tgtEl>
                                          <p:spTgt spid="1389625"/>
                                        </p:tgtEl>
                                        <p:attrNameLst>
                                          <p:attrName>ppt_x</p:attrName>
                                          <p:attrName>ppt_y</p:attrName>
                                        </p:attrNameLst>
                                      </p:cBhvr>
                                    </p:animMotion>
                                  </p:childTnLst>
                                </p:cTn>
                              </p:par>
                              <p:par>
                                <p:cTn id="133" presetID="0" presetClass="path" presetSubtype="0" accel="50000" decel="50000" fill="hold" grpId="1" nodeType="withEffect">
                                  <p:stCondLst>
                                    <p:cond delay="0"/>
                                  </p:stCondLst>
                                  <p:childTnLst>
                                    <p:animMotion origin="layout" path="M 0 0 L -0.35591 0 " pathEditMode="relative" ptsTypes="AA">
                                      <p:cBhvr>
                                        <p:cTn id="134" dur="2000" spd="-100000" fill="hold"/>
                                        <p:tgtEl>
                                          <p:spTgt spid="1389623"/>
                                        </p:tgtEl>
                                        <p:attrNameLst>
                                          <p:attrName>ppt_x</p:attrName>
                                          <p:attrName>ppt_y</p:attrName>
                                        </p:attrNameLst>
                                      </p:cBhvr>
                                    </p:animMotion>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499"/>
                                          </p:stCondLst>
                                        </p:cTn>
                                        <p:tgtEl>
                                          <p:spTgt spid="1389572"/>
                                        </p:tgtEl>
                                        <p:attrNameLst>
                                          <p:attrName>style.visibility</p:attrName>
                                        </p:attrNameLst>
                                      </p:cBhvr>
                                      <p:to>
                                        <p:strVal val="visible"/>
                                      </p:to>
                                    </p:set>
                                  </p:childTnLst>
                                </p:cTn>
                              </p:par>
                            </p:childTnLst>
                          </p:cTn>
                        </p:par>
                        <p:par>
                          <p:cTn id="139" fill="hold">
                            <p:stCondLst>
                              <p:cond delay="500"/>
                            </p:stCondLst>
                            <p:childTnLst>
                              <p:par>
                                <p:cTn id="140" presetID="1" presetClass="entr" presetSubtype="0" fill="hold" grpId="0" nodeType="afterEffect">
                                  <p:stCondLst>
                                    <p:cond delay="6000"/>
                                  </p:stCondLst>
                                  <p:childTnLst>
                                    <p:set>
                                      <p:cBhvr>
                                        <p:cTn id="141" dur="1" fill="hold">
                                          <p:stCondLst>
                                            <p:cond delay="499"/>
                                          </p:stCondLst>
                                        </p:cTn>
                                        <p:tgtEl>
                                          <p:spTgt spid="13895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9626" grpId="0" animBg="1"/>
      <p:bldP spid="1389626" grpId="1" animBg="1"/>
      <p:bldP spid="1389617" grpId="0" animBg="1"/>
      <p:bldP spid="1389617" grpId="1" animBg="1"/>
      <p:bldP spid="1389615" grpId="0" animBg="1"/>
      <p:bldP spid="1389615" grpId="1" animBg="1"/>
      <p:bldP spid="1389572" grpId="0" autoUpdateAnimBg="0"/>
      <p:bldP spid="1389573" grpId="0" autoUpdateAnimBg="0"/>
      <p:bldP spid="1389599" grpId="0" animBg="1"/>
      <p:bldP spid="1389599" grpId="1" animBg="1"/>
      <p:bldP spid="1389600" grpId="0" animBg="1"/>
      <p:bldP spid="1389600" grpId="1" animBg="1"/>
      <p:bldP spid="1389601" grpId="0" animBg="1"/>
      <p:bldP spid="1389601" grpId="1" animBg="1"/>
      <p:bldP spid="1389602" grpId="0" animBg="1"/>
      <p:bldP spid="1389602" grpId="1" animBg="1"/>
      <p:bldP spid="1389603" grpId="0" animBg="1"/>
      <p:bldP spid="1389603" grpId="1" animBg="1"/>
      <p:bldP spid="1389604" grpId="0" animBg="1"/>
      <p:bldP spid="1389604" grpId="1" animBg="1"/>
      <p:bldP spid="1389605" grpId="0" animBg="1"/>
      <p:bldP spid="1389605" grpId="1" animBg="1"/>
      <p:bldP spid="1389606" grpId="0" animBg="1"/>
      <p:bldP spid="1389606" grpId="1" animBg="1"/>
      <p:bldP spid="1389607" grpId="0" animBg="1"/>
      <p:bldP spid="1389607" grpId="1" animBg="1"/>
      <p:bldP spid="1389608" grpId="0" animBg="1"/>
      <p:bldP spid="1389608" grpId="1" animBg="1"/>
      <p:bldP spid="1389609" grpId="0" animBg="1"/>
      <p:bldP spid="1389609" grpId="1" animBg="1"/>
      <p:bldP spid="1389610" grpId="0" animBg="1"/>
      <p:bldP spid="1389610" grpId="1" animBg="1"/>
      <p:bldP spid="1389611" grpId="0" animBg="1"/>
      <p:bldP spid="1389611" grpId="1" animBg="1"/>
      <p:bldP spid="1389614" grpId="0" animBg="1"/>
      <p:bldP spid="1389614" grpId="1" animBg="1"/>
      <p:bldP spid="1389616" grpId="0" animBg="1"/>
      <p:bldP spid="1389616" grpId="1" animBg="1"/>
      <p:bldP spid="1389618" grpId="0" animBg="1"/>
      <p:bldP spid="1389618" grpId="1" animBg="1"/>
      <p:bldP spid="1389619" grpId="0" animBg="1"/>
      <p:bldP spid="1389619" grpId="1" animBg="1"/>
      <p:bldP spid="1389620" grpId="0" animBg="1"/>
      <p:bldP spid="1389620" grpId="1" animBg="1"/>
      <p:bldP spid="1389621" grpId="0"/>
      <p:bldP spid="1389621" grpId="1"/>
      <p:bldP spid="1389622" grpId="0" animBg="1"/>
      <p:bldP spid="1389622" grpId="1" animBg="1"/>
      <p:bldP spid="1389624" grpId="0" animBg="1"/>
      <p:bldP spid="1389624" grpId="1" animBg="1"/>
      <p:bldP spid="1389625" grpId="0" animBg="1"/>
      <p:bldP spid="1389625" grpId="1" animBg="1"/>
      <p:bldP spid="1389623" grpId="0"/>
      <p:bldP spid="1389623"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76200" y="228600"/>
            <a:ext cx="3581400" cy="1143000"/>
          </a:xfrm>
        </p:spPr>
        <p:txBody>
          <a:bodyPr/>
          <a:lstStyle/>
          <a:p>
            <a:pPr eaLnBrk="1" hangingPunct="1"/>
            <a:r>
              <a:rPr lang="en-US" sz="2400" smtClean="0"/>
              <a:t>Manometer</a:t>
            </a:r>
          </a:p>
        </p:txBody>
      </p:sp>
      <p:pic>
        <p:nvPicPr>
          <p:cNvPr id="156675" name="Picture 3" descr="Zumdahl13_03b"/>
          <p:cNvPicPr>
            <a:picLocks noChangeAspect="1" noChangeArrowheads="1"/>
          </p:cNvPicPr>
          <p:nvPr/>
        </p:nvPicPr>
        <p:blipFill>
          <a:blip r:embed="rId4" cstate="print"/>
          <a:srcRect t="11790" b="6850"/>
          <a:stretch>
            <a:fillRect/>
          </a:stretch>
        </p:blipFill>
        <p:spPr bwMode="auto">
          <a:xfrm>
            <a:off x="2667000" y="1447800"/>
            <a:ext cx="4184650" cy="5257800"/>
          </a:xfrm>
          <a:prstGeom prst="rect">
            <a:avLst/>
          </a:prstGeom>
          <a:noFill/>
          <a:ln w="9525">
            <a:noFill/>
            <a:miter lim="800000"/>
            <a:headEnd/>
            <a:tailEnd/>
          </a:ln>
        </p:spPr>
      </p:pic>
      <p:pic>
        <p:nvPicPr>
          <p:cNvPr id="156676" name="Picture 4" descr="Zumdahl13_03a"/>
          <p:cNvPicPr>
            <a:picLocks noChangeAspect="1" noChangeArrowheads="1"/>
          </p:cNvPicPr>
          <p:nvPr/>
        </p:nvPicPr>
        <p:blipFill>
          <a:blip r:embed="rId5" cstate="print"/>
          <a:srcRect t="11790" b="6850"/>
          <a:stretch>
            <a:fillRect/>
          </a:stretch>
        </p:blipFill>
        <p:spPr bwMode="auto">
          <a:xfrm>
            <a:off x="2632075" y="1447800"/>
            <a:ext cx="4225925" cy="5257800"/>
          </a:xfrm>
          <a:prstGeom prst="rect">
            <a:avLst/>
          </a:prstGeom>
          <a:noFill/>
          <a:ln w="9525">
            <a:noFill/>
            <a:miter lim="800000"/>
            <a:headEnd/>
            <a:tailEnd/>
          </a:ln>
        </p:spPr>
      </p:pic>
      <p:sp>
        <p:nvSpPr>
          <p:cNvPr id="156677" name="Text Box 7"/>
          <p:cNvSpPr txBox="1">
            <a:spLocks noChangeArrowheads="1"/>
          </p:cNvSpPr>
          <p:nvPr/>
        </p:nvSpPr>
        <p:spPr bwMode="auto">
          <a:xfrm>
            <a:off x="5029200" y="762000"/>
            <a:ext cx="2351088" cy="336550"/>
          </a:xfrm>
          <a:prstGeom prst="rect">
            <a:avLst/>
          </a:prstGeom>
          <a:noFill/>
          <a:ln w="9525">
            <a:noFill/>
            <a:miter lim="800000"/>
            <a:headEnd/>
            <a:tailEnd/>
          </a:ln>
        </p:spPr>
        <p:txBody>
          <a:bodyPr wrap="none">
            <a:spAutoFit/>
          </a:bodyPr>
          <a:lstStyle/>
          <a:p>
            <a:pPr algn="l"/>
            <a:r>
              <a:rPr lang="en-US" sz="1600" b="1"/>
              <a:t>Atmospheric Pressure</a:t>
            </a:r>
          </a:p>
        </p:txBody>
      </p:sp>
      <p:sp>
        <p:nvSpPr>
          <p:cNvPr id="156678" name="Line 9"/>
          <p:cNvSpPr>
            <a:spLocks noChangeShapeType="1"/>
          </p:cNvSpPr>
          <p:nvPr/>
        </p:nvSpPr>
        <p:spPr bwMode="auto">
          <a:xfrm>
            <a:off x="6019800" y="1143000"/>
            <a:ext cx="0" cy="914400"/>
          </a:xfrm>
          <a:prstGeom prst="line">
            <a:avLst/>
          </a:prstGeom>
          <a:noFill/>
          <a:ln w="38100">
            <a:solidFill>
              <a:schemeClr val="tx1"/>
            </a:solidFill>
            <a:round/>
            <a:headEnd/>
            <a:tailEnd type="triangle" w="med" len="med"/>
          </a:ln>
        </p:spPr>
        <p:txBody>
          <a:bodyPr/>
          <a:lstStyle/>
          <a:p>
            <a:endParaRPr lang="en-US"/>
          </a:p>
        </p:txBody>
      </p:sp>
      <p:sp>
        <p:nvSpPr>
          <p:cNvPr id="156679" name="Rectangle 12"/>
          <p:cNvSpPr>
            <a:spLocks noChangeArrowheads="1"/>
          </p:cNvSpPr>
          <p:nvPr/>
        </p:nvSpPr>
        <p:spPr bwMode="auto">
          <a:xfrm>
            <a:off x="76200" y="6567488"/>
            <a:ext cx="3179763" cy="214312"/>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401</a:t>
            </a:r>
          </a:p>
        </p:txBody>
      </p:sp>
      <p:sp>
        <p:nvSpPr>
          <p:cNvPr id="156680" name="AutoShape 13">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6000"/>
                                  </p:stCondLst>
                                  <p:childTnLst>
                                    <p:set>
                                      <p:cBhvr>
                                        <p:cTn id="6" dur="1" fill="hold">
                                          <p:stCondLst>
                                            <p:cond delay="0"/>
                                          </p:stCondLst>
                                        </p:cTn>
                                        <p:tgtEl>
                                          <p:spTgt spid="156676"/>
                                        </p:tgtEl>
                                        <p:attrNameLst>
                                          <p:attrName>style.visibility</p:attrName>
                                        </p:attrNameLst>
                                      </p:cBhvr>
                                      <p:to>
                                        <p:strVal val="visible"/>
                                      </p:to>
                                    </p:set>
                                    <p:animEffect transition="in" filter="dissolve">
                                      <p:cBhvr>
                                        <p:cTn id="7" dur="500"/>
                                        <p:tgtEl>
                                          <p:spTgt spid="156676"/>
                                        </p:tgtEl>
                                      </p:cBhvr>
                                    </p:animEffect>
                                  </p:childTnLst>
                                  <p:subTnLst>
                                    <p:set>
                                      <p:cBhvr override="childStyle">
                                        <p:cTn dur="1" fill="hold" display="0" masterRel="nextClick" afterEffect="1"/>
                                        <p:tgtEl>
                                          <p:spTgt spid="156676"/>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457200" y="609600"/>
            <a:ext cx="3810000" cy="1143000"/>
          </a:xfrm>
        </p:spPr>
        <p:txBody>
          <a:bodyPr/>
          <a:lstStyle/>
          <a:p>
            <a:pPr eaLnBrk="1" hangingPunct="1"/>
            <a:r>
              <a:rPr lang="en-US" smtClean="0"/>
              <a:t>Manometer A</a:t>
            </a:r>
          </a:p>
        </p:txBody>
      </p:sp>
      <p:pic>
        <p:nvPicPr>
          <p:cNvPr id="157699" name="Picture 3" descr="Zumdahl13_03a"/>
          <p:cNvPicPr>
            <a:picLocks noChangeAspect="1" noChangeArrowheads="1"/>
          </p:cNvPicPr>
          <p:nvPr/>
        </p:nvPicPr>
        <p:blipFill>
          <a:blip r:embed="rId4" cstate="print"/>
          <a:srcRect b="6850"/>
          <a:stretch>
            <a:fillRect/>
          </a:stretch>
        </p:blipFill>
        <p:spPr bwMode="auto">
          <a:xfrm>
            <a:off x="4135438" y="609600"/>
            <a:ext cx="4171950" cy="5943600"/>
          </a:xfrm>
          <a:prstGeom prst="rect">
            <a:avLst/>
          </a:prstGeom>
          <a:noFill/>
          <a:ln w="9525">
            <a:noFill/>
            <a:miter lim="800000"/>
            <a:headEnd/>
            <a:tailEnd/>
          </a:ln>
        </p:spPr>
      </p:pic>
      <p:sp>
        <p:nvSpPr>
          <p:cNvPr id="76804" name="Text Box 4"/>
          <p:cNvSpPr txBox="1">
            <a:spLocks noChangeArrowheads="1"/>
          </p:cNvSpPr>
          <p:nvPr/>
        </p:nvSpPr>
        <p:spPr bwMode="auto">
          <a:xfrm>
            <a:off x="669925" y="2362200"/>
            <a:ext cx="3171825" cy="336550"/>
          </a:xfrm>
          <a:prstGeom prst="rect">
            <a:avLst/>
          </a:prstGeom>
          <a:noFill/>
          <a:ln w="9525">
            <a:noFill/>
            <a:miter lim="800000"/>
            <a:headEnd/>
            <a:tailEnd/>
          </a:ln>
        </p:spPr>
        <p:txBody>
          <a:bodyPr wrap="none">
            <a:spAutoFit/>
          </a:bodyPr>
          <a:lstStyle/>
          <a:p>
            <a:pPr algn="l"/>
            <a:r>
              <a:rPr lang="en-US" sz="1600" b="1"/>
              <a:t>BIG       =     small     +     height</a:t>
            </a:r>
          </a:p>
        </p:txBody>
      </p:sp>
      <p:sp>
        <p:nvSpPr>
          <p:cNvPr id="76805" name="Text Box 5"/>
          <p:cNvSpPr txBox="1">
            <a:spLocks noChangeArrowheads="1"/>
          </p:cNvSpPr>
          <p:nvPr/>
        </p:nvSpPr>
        <p:spPr bwMode="auto">
          <a:xfrm>
            <a:off x="381000" y="2862263"/>
            <a:ext cx="3829050" cy="336550"/>
          </a:xfrm>
          <a:prstGeom prst="rect">
            <a:avLst/>
          </a:prstGeom>
          <a:noFill/>
          <a:ln w="9525">
            <a:noFill/>
            <a:miter lim="800000"/>
            <a:headEnd/>
            <a:tailEnd/>
          </a:ln>
        </p:spPr>
        <p:txBody>
          <a:bodyPr wrap="none">
            <a:spAutoFit/>
          </a:bodyPr>
          <a:lstStyle/>
          <a:p>
            <a:pPr algn="l"/>
            <a:r>
              <a:rPr lang="en-US" sz="1600" b="1"/>
              <a:t>________  =      small     +  __________</a:t>
            </a:r>
          </a:p>
        </p:txBody>
      </p:sp>
      <p:sp>
        <p:nvSpPr>
          <p:cNvPr id="76806" name="Text Box 6"/>
          <p:cNvSpPr txBox="1">
            <a:spLocks noChangeArrowheads="1"/>
          </p:cNvSpPr>
          <p:nvPr/>
        </p:nvSpPr>
        <p:spPr bwMode="auto">
          <a:xfrm>
            <a:off x="6934200" y="304800"/>
            <a:ext cx="1268413" cy="336550"/>
          </a:xfrm>
          <a:prstGeom prst="rect">
            <a:avLst/>
          </a:prstGeom>
          <a:noFill/>
          <a:ln w="9525">
            <a:noFill/>
            <a:miter lim="800000"/>
            <a:headEnd/>
            <a:tailEnd/>
          </a:ln>
        </p:spPr>
        <p:txBody>
          <a:bodyPr wrap="none">
            <a:spAutoFit/>
          </a:bodyPr>
          <a:lstStyle/>
          <a:p>
            <a:pPr algn="l"/>
            <a:r>
              <a:rPr lang="en-US" sz="1600" b="1"/>
              <a:t>760 mm Hg</a:t>
            </a:r>
          </a:p>
        </p:txBody>
      </p:sp>
      <p:sp>
        <p:nvSpPr>
          <p:cNvPr id="76807" name="Text Box 7"/>
          <p:cNvSpPr txBox="1">
            <a:spLocks noChangeArrowheads="1"/>
          </p:cNvSpPr>
          <p:nvPr/>
        </p:nvSpPr>
        <p:spPr bwMode="auto">
          <a:xfrm>
            <a:off x="7712075" y="3702050"/>
            <a:ext cx="1355725" cy="336550"/>
          </a:xfrm>
          <a:prstGeom prst="rect">
            <a:avLst/>
          </a:prstGeom>
          <a:noFill/>
          <a:ln w="9525">
            <a:noFill/>
            <a:miter lim="800000"/>
            <a:headEnd/>
            <a:tailEnd/>
          </a:ln>
        </p:spPr>
        <p:txBody>
          <a:bodyPr wrap="none">
            <a:spAutoFit/>
          </a:bodyPr>
          <a:lstStyle/>
          <a:p>
            <a:pPr algn="l"/>
            <a:r>
              <a:rPr lang="en-US" sz="1600" b="1" i="1"/>
              <a:t>h </a:t>
            </a:r>
            <a:r>
              <a:rPr lang="en-US" sz="1600" b="1"/>
              <a:t> = 120 mm</a:t>
            </a:r>
          </a:p>
        </p:txBody>
      </p:sp>
      <p:sp>
        <p:nvSpPr>
          <p:cNvPr id="76809" name="Text Box 9"/>
          <p:cNvSpPr txBox="1">
            <a:spLocks noChangeArrowheads="1"/>
          </p:cNvSpPr>
          <p:nvPr/>
        </p:nvSpPr>
        <p:spPr bwMode="auto">
          <a:xfrm>
            <a:off x="457200" y="2819400"/>
            <a:ext cx="3527425" cy="336550"/>
          </a:xfrm>
          <a:prstGeom prst="rect">
            <a:avLst/>
          </a:prstGeom>
          <a:noFill/>
          <a:ln w="9525">
            <a:noFill/>
            <a:miter lim="800000"/>
            <a:headEnd/>
            <a:tailEnd/>
          </a:ln>
        </p:spPr>
        <p:txBody>
          <a:bodyPr wrap="none">
            <a:spAutoFit/>
          </a:bodyPr>
          <a:lstStyle/>
          <a:p>
            <a:pPr algn="l"/>
            <a:r>
              <a:rPr lang="en-US" sz="1600" b="1"/>
              <a:t>760 mm                                120 mm</a:t>
            </a:r>
          </a:p>
        </p:txBody>
      </p:sp>
      <p:sp>
        <p:nvSpPr>
          <p:cNvPr id="76810" name="Text Box 10"/>
          <p:cNvSpPr txBox="1">
            <a:spLocks noChangeArrowheads="1"/>
          </p:cNvSpPr>
          <p:nvPr/>
        </p:nvSpPr>
        <p:spPr bwMode="auto">
          <a:xfrm>
            <a:off x="1143000" y="3581400"/>
            <a:ext cx="2168525" cy="346075"/>
          </a:xfrm>
          <a:prstGeom prst="rect">
            <a:avLst/>
          </a:prstGeom>
          <a:solidFill>
            <a:srgbClr val="EBEBFF">
              <a:alpha val="50195"/>
            </a:srgbClr>
          </a:solidFill>
          <a:ln w="9525">
            <a:solidFill>
              <a:schemeClr val="tx1"/>
            </a:solidFill>
            <a:miter lim="800000"/>
            <a:headEnd/>
            <a:tailEnd/>
          </a:ln>
        </p:spPr>
        <p:txBody>
          <a:bodyPr wrap="none">
            <a:spAutoFit/>
          </a:bodyPr>
          <a:lstStyle/>
          <a:p>
            <a:pPr algn="l"/>
            <a:r>
              <a:rPr lang="en-US" sz="1600" b="1"/>
              <a:t>Small  =  640 mm Hg</a:t>
            </a:r>
          </a:p>
        </p:txBody>
      </p:sp>
      <p:sp>
        <p:nvSpPr>
          <p:cNvPr id="76811" name="Rectangle 11"/>
          <p:cNvSpPr>
            <a:spLocks noChangeArrowheads="1"/>
          </p:cNvSpPr>
          <p:nvPr/>
        </p:nvSpPr>
        <p:spPr bwMode="auto">
          <a:xfrm>
            <a:off x="4572000" y="4572000"/>
            <a:ext cx="381000" cy="228600"/>
          </a:xfrm>
          <a:prstGeom prst="rect">
            <a:avLst/>
          </a:prstGeom>
          <a:gradFill rotWithShape="0">
            <a:gsLst>
              <a:gs pos="0">
                <a:srgbClr val="EBEBFF"/>
              </a:gs>
              <a:gs pos="50000">
                <a:srgbClr val="FFFFFF"/>
              </a:gs>
              <a:gs pos="100000">
                <a:srgbClr val="EBEBFF"/>
              </a:gs>
            </a:gsLst>
            <a:lin ang="2700000" scaled="1"/>
          </a:gradFill>
          <a:ln w="9525">
            <a:noFill/>
            <a:miter lim="800000"/>
            <a:headEnd/>
            <a:tailEnd/>
          </a:ln>
        </p:spPr>
        <p:txBody>
          <a:bodyPr wrap="none" anchor="ctr"/>
          <a:lstStyle/>
          <a:p>
            <a:r>
              <a:rPr lang="en-US" b="1"/>
              <a:t>?</a:t>
            </a:r>
          </a:p>
        </p:txBody>
      </p:sp>
      <p:sp>
        <p:nvSpPr>
          <p:cNvPr id="157707" name="Rectangle 14"/>
          <p:cNvSpPr>
            <a:spLocks noChangeArrowheads="1"/>
          </p:cNvSpPr>
          <p:nvPr/>
        </p:nvSpPr>
        <p:spPr bwMode="auto">
          <a:xfrm>
            <a:off x="76200" y="6567488"/>
            <a:ext cx="3179763" cy="214312"/>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401</a:t>
            </a:r>
          </a:p>
        </p:txBody>
      </p:sp>
      <p:sp>
        <p:nvSpPr>
          <p:cNvPr id="157708" name="AutoShape 15">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76811"/>
                                        </p:tgtEl>
                                        <p:attrNameLst>
                                          <p:attrName>style.visibility</p:attrName>
                                        </p:attrNameLst>
                                      </p:cBhvr>
                                      <p:to>
                                        <p:strVal val="visible"/>
                                      </p:to>
                                    </p:set>
                                  </p:childTnLst>
                                  <p:subTnLst>
                                    <p:set>
                                      <p:cBhvr override="childStyle">
                                        <p:cTn dur="1" fill="hold" display="0" masterRel="nextClick" afterEffect="1"/>
                                        <p:tgtEl>
                                          <p:spTgt spid="76811"/>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6806"/>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1000"/>
                                  </p:stCondLst>
                                  <p:childTnLst>
                                    <p:set>
                                      <p:cBhvr>
                                        <p:cTn id="13" dur="1" fill="hold">
                                          <p:stCondLst>
                                            <p:cond delay="499"/>
                                          </p:stCondLst>
                                        </p:cTn>
                                        <p:tgtEl>
                                          <p:spTgt spid="7680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76804"/>
                                        </p:tgtEl>
                                        <p:attrNameLst>
                                          <p:attrName>style.visibility</p:attrName>
                                        </p:attrNameLst>
                                      </p:cBhvr>
                                      <p:to>
                                        <p:strVal val="visible"/>
                                      </p:to>
                                    </p:set>
                                    <p:animEffect transition="in" filter="dissolve">
                                      <p:cBhvr>
                                        <p:cTn id="18" dur="500"/>
                                        <p:tgtEl>
                                          <p:spTgt spid="7680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680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680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6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4" grpId="0" autoUpdateAnimBg="0"/>
      <p:bldP spid="76805" grpId="0" autoUpdateAnimBg="0"/>
      <p:bldP spid="76806" grpId="0" autoUpdateAnimBg="0"/>
      <p:bldP spid="76807" grpId="0" autoUpdateAnimBg="0"/>
      <p:bldP spid="76809" grpId="0" autoUpdateAnimBg="0"/>
      <p:bldP spid="76810" grpId="0" animBg="1" autoUpdateAnimBg="0"/>
      <p:bldP spid="76811"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533400" y="609600"/>
            <a:ext cx="3810000" cy="1143000"/>
          </a:xfrm>
        </p:spPr>
        <p:txBody>
          <a:bodyPr/>
          <a:lstStyle/>
          <a:p>
            <a:pPr eaLnBrk="1" hangingPunct="1"/>
            <a:r>
              <a:rPr lang="en-US" smtClean="0"/>
              <a:t>Manometer B</a:t>
            </a:r>
          </a:p>
        </p:txBody>
      </p:sp>
      <p:pic>
        <p:nvPicPr>
          <p:cNvPr id="158723" name="Picture 3" descr="Zumdahl13_03b"/>
          <p:cNvPicPr>
            <a:picLocks noChangeAspect="1" noChangeArrowheads="1"/>
          </p:cNvPicPr>
          <p:nvPr/>
        </p:nvPicPr>
        <p:blipFill>
          <a:blip r:embed="rId4" cstate="print"/>
          <a:srcRect b="6850"/>
          <a:stretch>
            <a:fillRect/>
          </a:stretch>
        </p:blipFill>
        <p:spPr bwMode="auto">
          <a:xfrm>
            <a:off x="4170363" y="609600"/>
            <a:ext cx="4078287" cy="5867400"/>
          </a:xfrm>
          <a:prstGeom prst="rect">
            <a:avLst/>
          </a:prstGeom>
          <a:noFill/>
          <a:ln w="9525">
            <a:noFill/>
            <a:miter lim="800000"/>
            <a:headEnd/>
            <a:tailEnd/>
          </a:ln>
        </p:spPr>
      </p:pic>
      <p:sp>
        <p:nvSpPr>
          <p:cNvPr id="77828" name="Text Box 4"/>
          <p:cNvSpPr txBox="1">
            <a:spLocks noChangeArrowheads="1"/>
          </p:cNvSpPr>
          <p:nvPr/>
        </p:nvSpPr>
        <p:spPr bwMode="auto">
          <a:xfrm>
            <a:off x="669925" y="2362200"/>
            <a:ext cx="3171825" cy="336550"/>
          </a:xfrm>
          <a:prstGeom prst="rect">
            <a:avLst/>
          </a:prstGeom>
          <a:noFill/>
          <a:ln w="9525">
            <a:noFill/>
            <a:miter lim="800000"/>
            <a:headEnd/>
            <a:tailEnd/>
          </a:ln>
        </p:spPr>
        <p:txBody>
          <a:bodyPr wrap="none">
            <a:spAutoFit/>
          </a:bodyPr>
          <a:lstStyle/>
          <a:p>
            <a:pPr algn="l"/>
            <a:r>
              <a:rPr lang="en-US" sz="1600" b="1"/>
              <a:t>BIG       =     small     +     height</a:t>
            </a:r>
          </a:p>
        </p:txBody>
      </p:sp>
      <p:sp>
        <p:nvSpPr>
          <p:cNvPr id="77829" name="Text Box 5"/>
          <p:cNvSpPr txBox="1">
            <a:spLocks noChangeArrowheads="1"/>
          </p:cNvSpPr>
          <p:nvPr/>
        </p:nvSpPr>
        <p:spPr bwMode="auto">
          <a:xfrm>
            <a:off x="685800" y="2862263"/>
            <a:ext cx="3386138" cy="336550"/>
          </a:xfrm>
          <a:prstGeom prst="rect">
            <a:avLst/>
          </a:prstGeom>
          <a:noFill/>
          <a:ln w="9525">
            <a:noFill/>
            <a:miter lim="800000"/>
            <a:headEnd/>
            <a:tailEnd/>
          </a:ln>
        </p:spPr>
        <p:txBody>
          <a:bodyPr wrap="none">
            <a:spAutoFit/>
          </a:bodyPr>
          <a:lstStyle/>
          <a:p>
            <a:pPr algn="l"/>
            <a:r>
              <a:rPr lang="en-US" sz="1600" b="1"/>
              <a:t>BIG      =  ________  +  _________</a:t>
            </a:r>
          </a:p>
        </p:txBody>
      </p:sp>
      <p:sp>
        <p:nvSpPr>
          <p:cNvPr id="77830" name="Text Box 6"/>
          <p:cNvSpPr txBox="1">
            <a:spLocks noChangeArrowheads="1"/>
          </p:cNvSpPr>
          <p:nvPr/>
        </p:nvSpPr>
        <p:spPr bwMode="auto">
          <a:xfrm>
            <a:off x="1600200" y="2819400"/>
            <a:ext cx="2438400" cy="336550"/>
          </a:xfrm>
          <a:prstGeom prst="rect">
            <a:avLst/>
          </a:prstGeom>
          <a:noFill/>
          <a:ln w="9525">
            <a:noFill/>
            <a:miter lim="800000"/>
            <a:headEnd/>
            <a:tailEnd/>
          </a:ln>
        </p:spPr>
        <p:txBody>
          <a:bodyPr>
            <a:spAutoFit/>
          </a:bodyPr>
          <a:lstStyle/>
          <a:p>
            <a:pPr algn="l"/>
            <a:r>
              <a:rPr lang="en-US" sz="1600" b="1"/>
              <a:t>  760 mm         120 mm</a:t>
            </a:r>
          </a:p>
        </p:txBody>
      </p:sp>
      <p:sp>
        <p:nvSpPr>
          <p:cNvPr id="77831" name="Text Box 7"/>
          <p:cNvSpPr txBox="1">
            <a:spLocks noChangeArrowheads="1"/>
          </p:cNvSpPr>
          <p:nvPr/>
        </p:nvSpPr>
        <p:spPr bwMode="auto">
          <a:xfrm>
            <a:off x="1219200" y="3505200"/>
            <a:ext cx="1987550" cy="346075"/>
          </a:xfrm>
          <a:prstGeom prst="rect">
            <a:avLst/>
          </a:prstGeom>
          <a:solidFill>
            <a:srgbClr val="EBEBFF">
              <a:alpha val="50195"/>
            </a:srgbClr>
          </a:solidFill>
          <a:ln w="9525">
            <a:solidFill>
              <a:schemeClr val="tx1"/>
            </a:solidFill>
            <a:miter lim="800000"/>
            <a:headEnd/>
            <a:tailEnd/>
          </a:ln>
        </p:spPr>
        <p:txBody>
          <a:bodyPr wrap="none">
            <a:spAutoFit/>
          </a:bodyPr>
          <a:lstStyle/>
          <a:p>
            <a:pPr algn="l"/>
            <a:r>
              <a:rPr lang="en-US" sz="1600" b="1"/>
              <a:t>BIG  =  880 mm Hg</a:t>
            </a:r>
          </a:p>
        </p:txBody>
      </p:sp>
      <p:sp>
        <p:nvSpPr>
          <p:cNvPr id="77832" name="Text Box 8"/>
          <p:cNvSpPr txBox="1">
            <a:spLocks noChangeArrowheads="1"/>
          </p:cNvSpPr>
          <p:nvPr/>
        </p:nvSpPr>
        <p:spPr bwMode="auto">
          <a:xfrm>
            <a:off x="6934200" y="304800"/>
            <a:ext cx="1268413" cy="336550"/>
          </a:xfrm>
          <a:prstGeom prst="rect">
            <a:avLst/>
          </a:prstGeom>
          <a:noFill/>
          <a:ln w="9525">
            <a:noFill/>
            <a:miter lim="800000"/>
            <a:headEnd/>
            <a:tailEnd/>
          </a:ln>
        </p:spPr>
        <p:txBody>
          <a:bodyPr wrap="none">
            <a:spAutoFit/>
          </a:bodyPr>
          <a:lstStyle/>
          <a:p>
            <a:pPr algn="l"/>
            <a:r>
              <a:rPr lang="en-US" sz="1600" b="1"/>
              <a:t>760 mm Hg</a:t>
            </a:r>
          </a:p>
        </p:txBody>
      </p:sp>
      <p:sp>
        <p:nvSpPr>
          <p:cNvPr id="77833" name="Text Box 9"/>
          <p:cNvSpPr txBox="1">
            <a:spLocks noChangeArrowheads="1"/>
          </p:cNvSpPr>
          <p:nvPr/>
        </p:nvSpPr>
        <p:spPr bwMode="auto">
          <a:xfrm>
            <a:off x="7696200" y="3625850"/>
            <a:ext cx="1355725" cy="336550"/>
          </a:xfrm>
          <a:prstGeom prst="rect">
            <a:avLst/>
          </a:prstGeom>
          <a:noFill/>
          <a:ln w="9525">
            <a:noFill/>
            <a:miter lim="800000"/>
            <a:headEnd/>
            <a:tailEnd/>
          </a:ln>
        </p:spPr>
        <p:txBody>
          <a:bodyPr wrap="none">
            <a:spAutoFit/>
          </a:bodyPr>
          <a:lstStyle/>
          <a:p>
            <a:pPr algn="l"/>
            <a:r>
              <a:rPr lang="en-US" sz="1600" b="1" i="1"/>
              <a:t>h </a:t>
            </a:r>
            <a:r>
              <a:rPr lang="en-US" sz="1600" b="1"/>
              <a:t> = 120 mm</a:t>
            </a:r>
          </a:p>
        </p:txBody>
      </p:sp>
      <p:sp>
        <p:nvSpPr>
          <p:cNvPr id="77834" name="Rectangle 10"/>
          <p:cNvSpPr>
            <a:spLocks noChangeArrowheads="1"/>
          </p:cNvSpPr>
          <p:nvPr/>
        </p:nvSpPr>
        <p:spPr bwMode="auto">
          <a:xfrm>
            <a:off x="4419600" y="4495800"/>
            <a:ext cx="762000" cy="304800"/>
          </a:xfrm>
          <a:prstGeom prst="rect">
            <a:avLst/>
          </a:prstGeom>
          <a:gradFill rotWithShape="0">
            <a:gsLst>
              <a:gs pos="0">
                <a:srgbClr val="EBEBFF"/>
              </a:gs>
              <a:gs pos="50000">
                <a:srgbClr val="FFFFFF"/>
              </a:gs>
              <a:gs pos="100000">
                <a:srgbClr val="EBEBFF"/>
              </a:gs>
            </a:gsLst>
            <a:lin ang="2700000" scaled="1"/>
          </a:gradFill>
          <a:ln w="9525">
            <a:noFill/>
            <a:miter lim="800000"/>
            <a:headEnd/>
            <a:tailEnd/>
          </a:ln>
        </p:spPr>
        <p:txBody>
          <a:bodyPr wrap="none" anchor="ctr"/>
          <a:lstStyle/>
          <a:p>
            <a:r>
              <a:rPr lang="en-US" b="1"/>
              <a:t>?</a:t>
            </a:r>
          </a:p>
        </p:txBody>
      </p:sp>
      <p:sp>
        <p:nvSpPr>
          <p:cNvPr id="158731" name="Rectangle 13"/>
          <p:cNvSpPr>
            <a:spLocks noChangeArrowheads="1"/>
          </p:cNvSpPr>
          <p:nvPr/>
        </p:nvSpPr>
        <p:spPr bwMode="auto">
          <a:xfrm>
            <a:off x="58738" y="6567488"/>
            <a:ext cx="3179762" cy="214312"/>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401</a:t>
            </a:r>
          </a:p>
        </p:txBody>
      </p:sp>
      <p:sp>
        <p:nvSpPr>
          <p:cNvPr id="158732" name="AutoShape 14">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77834"/>
                                        </p:tgtEl>
                                        <p:attrNameLst>
                                          <p:attrName>style.visibility</p:attrName>
                                        </p:attrNameLst>
                                      </p:cBhvr>
                                      <p:to>
                                        <p:strVal val="visible"/>
                                      </p:to>
                                    </p:set>
                                  </p:childTnLst>
                                  <p:subTnLst>
                                    <p:set>
                                      <p:cBhvr override="childStyle">
                                        <p:cTn dur="1" fill="hold" display="0" masterRel="nextClick" afterEffect="1"/>
                                        <p:tgtEl>
                                          <p:spTgt spid="7783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7832"/>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1000"/>
                                  </p:stCondLst>
                                  <p:childTnLst>
                                    <p:set>
                                      <p:cBhvr>
                                        <p:cTn id="13" dur="1" fill="hold">
                                          <p:stCondLst>
                                            <p:cond delay="499"/>
                                          </p:stCondLst>
                                        </p:cTn>
                                        <p:tgtEl>
                                          <p:spTgt spid="7783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77828"/>
                                        </p:tgtEl>
                                        <p:attrNameLst>
                                          <p:attrName>style.visibility</p:attrName>
                                        </p:attrNameLst>
                                      </p:cBhvr>
                                      <p:to>
                                        <p:strVal val="visible"/>
                                      </p:to>
                                    </p:set>
                                    <p:animEffect transition="in" filter="dissolve">
                                      <p:cBhvr>
                                        <p:cTn id="18" dur="500"/>
                                        <p:tgtEl>
                                          <p:spTgt spid="7782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78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78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78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autoUpdateAnimBg="0"/>
      <p:bldP spid="77829" grpId="0" autoUpdateAnimBg="0"/>
      <p:bldP spid="77830" grpId="0" autoUpdateAnimBg="0"/>
      <p:bldP spid="77831" grpId="0" animBg="1" autoUpdateAnimBg="0"/>
      <p:bldP spid="77832" grpId="0" autoUpdateAnimBg="0"/>
      <p:bldP spid="77833" grpId="0" autoUpdateAnimBg="0"/>
      <p:bldP spid="77834"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pPr eaLnBrk="1" hangingPunct="1"/>
            <a:r>
              <a:rPr lang="en-US" smtClean="0"/>
              <a:t>Barometer &amp; Manometer</a:t>
            </a:r>
          </a:p>
        </p:txBody>
      </p:sp>
      <p:pic>
        <p:nvPicPr>
          <p:cNvPr id="160771" name="Picture 4" descr="Barometer Manometer (BW)"/>
          <p:cNvPicPr>
            <a:picLocks noChangeAspect="1" noChangeArrowheads="1"/>
          </p:cNvPicPr>
          <p:nvPr/>
        </p:nvPicPr>
        <p:blipFill>
          <a:blip r:embed="rId3" cstate="print">
            <a:lum bright="2000" contrast="14000"/>
          </a:blip>
          <a:srcRect t="5431"/>
          <a:stretch>
            <a:fillRect/>
          </a:stretch>
        </p:blipFill>
        <p:spPr bwMode="auto">
          <a:xfrm>
            <a:off x="304800" y="2759075"/>
            <a:ext cx="8839200" cy="2930525"/>
          </a:xfrm>
          <a:prstGeom prst="rect">
            <a:avLst/>
          </a:prstGeom>
          <a:noFill/>
          <a:ln w="9525">
            <a:noFill/>
            <a:miter lim="800000"/>
            <a:headEnd/>
            <a:tailEnd/>
          </a:ln>
        </p:spPr>
      </p:pic>
      <p:sp>
        <p:nvSpPr>
          <p:cNvPr id="160772" name="AutoShape 6">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60773" name="Text Box 7"/>
          <p:cNvSpPr txBox="1">
            <a:spLocks noChangeArrowheads="1"/>
          </p:cNvSpPr>
          <p:nvPr/>
        </p:nvSpPr>
        <p:spPr bwMode="auto">
          <a:xfrm>
            <a:off x="2501900" y="2713038"/>
            <a:ext cx="1644650" cy="457200"/>
          </a:xfrm>
          <a:prstGeom prst="rect">
            <a:avLst/>
          </a:prstGeom>
          <a:solidFill>
            <a:schemeClr val="bg1"/>
          </a:solidFill>
          <a:ln w="9525">
            <a:noFill/>
            <a:miter lim="800000"/>
            <a:headEnd/>
            <a:tailEnd/>
          </a:ln>
        </p:spPr>
        <p:txBody>
          <a:bodyPr wrap="none">
            <a:spAutoFit/>
          </a:bodyPr>
          <a:lstStyle/>
          <a:p>
            <a:r>
              <a:rPr lang="en-US"/>
              <a:t>atmospheric pressure</a:t>
            </a:r>
          </a:p>
          <a:p>
            <a:r>
              <a:rPr lang="en-US"/>
              <a:t> =  101.3 kPa</a:t>
            </a:r>
          </a:p>
        </p:txBody>
      </p:sp>
      <p:sp>
        <p:nvSpPr>
          <p:cNvPr id="160774" name="Text Box 8"/>
          <p:cNvSpPr txBox="1">
            <a:spLocks noChangeArrowheads="1"/>
          </p:cNvSpPr>
          <p:nvPr/>
        </p:nvSpPr>
        <p:spPr bwMode="auto">
          <a:xfrm>
            <a:off x="4846638" y="2698750"/>
            <a:ext cx="1644650" cy="457200"/>
          </a:xfrm>
          <a:prstGeom prst="rect">
            <a:avLst/>
          </a:prstGeom>
          <a:solidFill>
            <a:schemeClr val="bg1"/>
          </a:solidFill>
          <a:ln w="9525">
            <a:noFill/>
            <a:miter lim="800000"/>
            <a:headEnd/>
            <a:tailEnd/>
          </a:ln>
        </p:spPr>
        <p:txBody>
          <a:bodyPr wrap="none">
            <a:spAutoFit/>
          </a:bodyPr>
          <a:lstStyle/>
          <a:p>
            <a:r>
              <a:rPr lang="en-US"/>
              <a:t>atmospheric pressure</a:t>
            </a:r>
          </a:p>
          <a:p>
            <a:r>
              <a:rPr lang="en-US"/>
              <a:t> =  100.4 kPa</a:t>
            </a:r>
          </a:p>
        </p:txBody>
      </p:sp>
      <p:sp>
        <p:nvSpPr>
          <p:cNvPr id="160775" name="Text Box 9"/>
          <p:cNvSpPr txBox="1">
            <a:spLocks noChangeArrowheads="1"/>
          </p:cNvSpPr>
          <p:nvPr/>
        </p:nvSpPr>
        <p:spPr bwMode="auto">
          <a:xfrm>
            <a:off x="7215188" y="2698750"/>
            <a:ext cx="1644650" cy="457200"/>
          </a:xfrm>
          <a:prstGeom prst="rect">
            <a:avLst/>
          </a:prstGeom>
          <a:solidFill>
            <a:schemeClr val="bg1"/>
          </a:solidFill>
          <a:ln w="9525">
            <a:noFill/>
            <a:miter lim="800000"/>
            <a:headEnd/>
            <a:tailEnd/>
          </a:ln>
        </p:spPr>
        <p:txBody>
          <a:bodyPr wrap="none">
            <a:spAutoFit/>
          </a:bodyPr>
          <a:lstStyle/>
          <a:p>
            <a:r>
              <a:rPr lang="en-US"/>
              <a:t>atmospheric pressure</a:t>
            </a:r>
          </a:p>
          <a:p>
            <a:r>
              <a:rPr lang="en-US"/>
              <a:t> =  101.7 kPa</a:t>
            </a:r>
          </a:p>
        </p:txBody>
      </p:sp>
      <p:sp>
        <p:nvSpPr>
          <p:cNvPr id="160776" name="Oval 10"/>
          <p:cNvSpPr>
            <a:spLocks noChangeArrowheads="1"/>
          </p:cNvSpPr>
          <p:nvPr/>
        </p:nvSpPr>
        <p:spPr bwMode="auto">
          <a:xfrm>
            <a:off x="2046288" y="3846513"/>
            <a:ext cx="787400" cy="787400"/>
          </a:xfrm>
          <a:prstGeom prst="ellipse">
            <a:avLst/>
          </a:prstGeom>
          <a:solidFill>
            <a:schemeClr val="bg1"/>
          </a:solidFill>
          <a:ln w="9525">
            <a:noFill/>
            <a:round/>
            <a:headEnd/>
            <a:tailEnd/>
          </a:ln>
        </p:spPr>
        <p:txBody>
          <a:bodyPr wrap="none" anchor="ctr"/>
          <a:lstStyle/>
          <a:p>
            <a:r>
              <a:rPr lang="en-US"/>
              <a:t>confined</a:t>
            </a:r>
          </a:p>
          <a:p>
            <a:r>
              <a:rPr lang="en-US"/>
              <a:t>gas</a:t>
            </a:r>
          </a:p>
        </p:txBody>
      </p:sp>
      <p:sp>
        <p:nvSpPr>
          <p:cNvPr id="160777" name="Oval 11"/>
          <p:cNvSpPr>
            <a:spLocks noChangeArrowheads="1"/>
          </p:cNvSpPr>
          <p:nvPr/>
        </p:nvSpPr>
        <p:spPr bwMode="auto">
          <a:xfrm>
            <a:off x="4410075" y="3843338"/>
            <a:ext cx="787400" cy="787400"/>
          </a:xfrm>
          <a:prstGeom prst="ellipse">
            <a:avLst/>
          </a:prstGeom>
          <a:solidFill>
            <a:schemeClr val="bg1"/>
          </a:solidFill>
          <a:ln w="9525">
            <a:noFill/>
            <a:round/>
            <a:headEnd/>
            <a:tailEnd/>
          </a:ln>
        </p:spPr>
        <p:txBody>
          <a:bodyPr wrap="none" anchor="ctr"/>
          <a:lstStyle/>
          <a:p>
            <a:r>
              <a:rPr lang="en-US"/>
              <a:t>confined</a:t>
            </a:r>
          </a:p>
          <a:p>
            <a:r>
              <a:rPr lang="en-US"/>
              <a:t>gas</a:t>
            </a:r>
          </a:p>
        </p:txBody>
      </p:sp>
      <p:sp>
        <p:nvSpPr>
          <p:cNvPr id="160778" name="Oval 12"/>
          <p:cNvSpPr>
            <a:spLocks noChangeArrowheads="1"/>
          </p:cNvSpPr>
          <p:nvPr/>
        </p:nvSpPr>
        <p:spPr bwMode="auto">
          <a:xfrm>
            <a:off x="6791325" y="3852863"/>
            <a:ext cx="787400" cy="787400"/>
          </a:xfrm>
          <a:prstGeom prst="ellipse">
            <a:avLst/>
          </a:prstGeom>
          <a:solidFill>
            <a:schemeClr val="bg1"/>
          </a:solidFill>
          <a:ln w="9525">
            <a:noFill/>
            <a:round/>
            <a:headEnd/>
            <a:tailEnd/>
          </a:ln>
        </p:spPr>
        <p:txBody>
          <a:bodyPr wrap="none" anchor="ctr"/>
          <a:lstStyle/>
          <a:p>
            <a:r>
              <a:rPr lang="en-US"/>
              <a:t>confined</a:t>
            </a:r>
          </a:p>
          <a:p>
            <a:r>
              <a:rPr lang="en-US"/>
              <a:t>gas</a:t>
            </a:r>
          </a:p>
        </p:txBody>
      </p:sp>
      <p:sp>
        <p:nvSpPr>
          <p:cNvPr id="160779" name="Rectangle 15"/>
          <p:cNvSpPr>
            <a:spLocks noChangeArrowheads="1"/>
          </p:cNvSpPr>
          <p:nvPr/>
        </p:nvSpPr>
        <p:spPr bwMode="auto">
          <a:xfrm>
            <a:off x="3633788" y="4357688"/>
            <a:ext cx="579437" cy="152400"/>
          </a:xfrm>
          <a:prstGeom prst="rect">
            <a:avLst/>
          </a:prstGeom>
          <a:solidFill>
            <a:schemeClr val="bg1"/>
          </a:solidFill>
          <a:ln w="9525">
            <a:noFill/>
            <a:miter lim="800000"/>
            <a:headEnd/>
            <a:tailEnd/>
          </a:ln>
        </p:spPr>
        <p:txBody>
          <a:bodyPr wrap="none" anchor="ctr"/>
          <a:lstStyle/>
          <a:p>
            <a:endParaRPr lang="en-US"/>
          </a:p>
        </p:txBody>
      </p:sp>
      <p:sp>
        <p:nvSpPr>
          <p:cNvPr id="160780" name="Text Box 14"/>
          <p:cNvSpPr txBox="1">
            <a:spLocks noChangeArrowheads="1"/>
          </p:cNvSpPr>
          <p:nvPr/>
        </p:nvSpPr>
        <p:spPr bwMode="auto">
          <a:xfrm>
            <a:off x="3548063" y="4292600"/>
            <a:ext cx="733425" cy="274638"/>
          </a:xfrm>
          <a:prstGeom prst="rect">
            <a:avLst/>
          </a:prstGeom>
          <a:noFill/>
          <a:ln w="9525">
            <a:noFill/>
            <a:miter lim="800000"/>
            <a:headEnd/>
            <a:tailEnd/>
          </a:ln>
        </p:spPr>
        <p:txBody>
          <a:bodyPr wrap="none">
            <a:spAutoFit/>
          </a:bodyPr>
          <a:lstStyle/>
          <a:p>
            <a:r>
              <a:rPr lang="en-US"/>
              <a:t>600 mm</a:t>
            </a:r>
          </a:p>
        </p:txBody>
      </p:sp>
      <p:sp>
        <p:nvSpPr>
          <p:cNvPr id="160781" name="Rectangle 18"/>
          <p:cNvSpPr>
            <a:spLocks noChangeArrowheads="1"/>
          </p:cNvSpPr>
          <p:nvPr/>
        </p:nvSpPr>
        <p:spPr bwMode="auto">
          <a:xfrm>
            <a:off x="2441575" y="4881563"/>
            <a:ext cx="552450" cy="152400"/>
          </a:xfrm>
          <a:prstGeom prst="rect">
            <a:avLst/>
          </a:prstGeom>
          <a:solidFill>
            <a:schemeClr val="bg1"/>
          </a:solidFill>
          <a:ln w="9525">
            <a:noFill/>
            <a:miter lim="800000"/>
            <a:headEnd/>
            <a:tailEnd/>
          </a:ln>
        </p:spPr>
        <p:txBody>
          <a:bodyPr wrap="none" anchor="ctr"/>
          <a:lstStyle/>
          <a:p>
            <a:endParaRPr lang="en-US"/>
          </a:p>
        </p:txBody>
      </p:sp>
      <p:sp>
        <p:nvSpPr>
          <p:cNvPr id="160782" name="Text Box 17"/>
          <p:cNvSpPr txBox="1">
            <a:spLocks noChangeArrowheads="1"/>
          </p:cNvSpPr>
          <p:nvPr/>
        </p:nvSpPr>
        <p:spPr bwMode="auto">
          <a:xfrm>
            <a:off x="2314575" y="4813300"/>
            <a:ext cx="733425" cy="274638"/>
          </a:xfrm>
          <a:prstGeom prst="rect">
            <a:avLst/>
          </a:prstGeom>
          <a:noFill/>
          <a:ln w="9525">
            <a:noFill/>
            <a:miter lim="800000"/>
            <a:headEnd/>
            <a:tailEnd/>
          </a:ln>
        </p:spPr>
        <p:txBody>
          <a:bodyPr wrap="none">
            <a:spAutoFit/>
          </a:bodyPr>
          <a:lstStyle/>
          <a:p>
            <a:r>
              <a:rPr lang="en-US"/>
              <a:t>200 mm</a:t>
            </a:r>
          </a:p>
        </p:txBody>
      </p:sp>
      <p:sp>
        <p:nvSpPr>
          <p:cNvPr id="160783" name="Rectangle 20"/>
          <p:cNvSpPr>
            <a:spLocks noChangeArrowheads="1"/>
          </p:cNvSpPr>
          <p:nvPr/>
        </p:nvSpPr>
        <p:spPr bwMode="auto">
          <a:xfrm>
            <a:off x="4800600" y="4746625"/>
            <a:ext cx="566738" cy="161925"/>
          </a:xfrm>
          <a:prstGeom prst="rect">
            <a:avLst/>
          </a:prstGeom>
          <a:solidFill>
            <a:schemeClr val="bg1"/>
          </a:solidFill>
          <a:ln w="9525">
            <a:noFill/>
            <a:miter lim="800000"/>
            <a:headEnd/>
            <a:tailEnd/>
          </a:ln>
        </p:spPr>
        <p:txBody>
          <a:bodyPr wrap="none" anchor="ctr"/>
          <a:lstStyle/>
          <a:p>
            <a:endParaRPr lang="en-US"/>
          </a:p>
        </p:txBody>
      </p:sp>
      <p:sp>
        <p:nvSpPr>
          <p:cNvPr id="160784" name="Text Box 19"/>
          <p:cNvSpPr txBox="1">
            <a:spLocks noChangeArrowheads="1"/>
          </p:cNvSpPr>
          <p:nvPr/>
        </p:nvSpPr>
        <p:spPr bwMode="auto">
          <a:xfrm>
            <a:off x="4664075" y="4694238"/>
            <a:ext cx="733425" cy="274637"/>
          </a:xfrm>
          <a:prstGeom prst="rect">
            <a:avLst/>
          </a:prstGeom>
          <a:noFill/>
          <a:ln w="9525">
            <a:noFill/>
            <a:miter lim="800000"/>
            <a:headEnd/>
            <a:tailEnd/>
          </a:ln>
        </p:spPr>
        <p:txBody>
          <a:bodyPr wrap="none">
            <a:spAutoFit/>
          </a:bodyPr>
          <a:lstStyle/>
          <a:p>
            <a:r>
              <a:rPr lang="en-US"/>
              <a:t>325 mm</a:t>
            </a:r>
          </a:p>
        </p:txBody>
      </p:sp>
      <p:sp>
        <p:nvSpPr>
          <p:cNvPr id="160785" name="Rectangle 21"/>
          <p:cNvSpPr>
            <a:spLocks noChangeArrowheads="1"/>
          </p:cNvSpPr>
          <p:nvPr/>
        </p:nvSpPr>
        <p:spPr bwMode="auto">
          <a:xfrm>
            <a:off x="6013450" y="4962525"/>
            <a:ext cx="566738" cy="161925"/>
          </a:xfrm>
          <a:prstGeom prst="rect">
            <a:avLst/>
          </a:prstGeom>
          <a:solidFill>
            <a:schemeClr val="bg1"/>
          </a:solidFill>
          <a:ln w="9525">
            <a:noFill/>
            <a:miter lim="800000"/>
            <a:headEnd/>
            <a:tailEnd/>
          </a:ln>
        </p:spPr>
        <p:txBody>
          <a:bodyPr wrap="none" anchor="ctr"/>
          <a:lstStyle/>
          <a:p>
            <a:endParaRPr lang="en-US"/>
          </a:p>
        </p:txBody>
      </p:sp>
      <p:sp>
        <p:nvSpPr>
          <p:cNvPr id="160786" name="Text Box 22"/>
          <p:cNvSpPr txBox="1">
            <a:spLocks noChangeArrowheads="1"/>
          </p:cNvSpPr>
          <p:nvPr/>
        </p:nvSpPr>
        <p:spPr bwMode="auto">
          <a:xfrm>
            <a:off x="5916613" y="4908550"/>
            <a:ext cx="733425" cy="274638"/>
          </a:xfrm>
          <a:prstGeom prst="rect">
            <a:avLst/>
          </a:prstGeom>
          <a:noFill/>
          <a:ln w="9525">
            <a:noFill/>
            <a:miter lim="800000"/>
            <a:headEnd/>
            <a:tailEnd/>
          </a:ln>
        </p:spPr>
        <p:txBody>
          <a:bodyPr wrap="none">
            <a:spAutoFit/>
          </a:bodyPr>
          <a:lstStyle/>
          <a:p>
            <a:r>
              <a:rPr lang="en-US"/>
              <a:t>150 mm</a:t>
            </a:r>
          </a:p>
        </p:txBody>
      </p:sp>
      <p:sp>
        <p:nvSpPr>
          <p:cNvPr id="160787" name="Rectangle 24"/>
          <p:cNvSpPr>
            <a:spLocks noChangeArrowheads="1"/>
          </p:cNvSpPr>
          <p:nvPr/>
        </p:nvSpPr>
        <p:spPr bwMode="auto">
          <a:xfrm>
            <a:off x="7205663" y="5024438"/>
            <a:ext cx="547687" cy="166687"/>
          </a:xfrm>
          <a:prstGeom prst="rect">
            <a:avLst/>
          </a:prstGeom>
          <a:solidFill>
            <a:schemeClr val="bg1"/>
          </a:solidFill>
          <a:ln w="9525">
            <a:noFill/>
            <a:miter lim="800000"/>
            <a:headEnd/>
            <a:tailEnd/>
          </a:ln>
        </p:spPr>
        <p:txBody>
          <a:bodyPr wrap="none" anchor="ctr"/>
          <a:lstStyle/>
          <a:p>
            <a:endParaRPr lang="en-US"/>
          </a:p>
        </p:txBody>
      </p:sp>
      <p:sp>
        <p:nvSpPr>
          <p:cNvPr id="160788" name="Text Box 23"/>
          <p:cNvSpPr txBox="1">
            <a:spLocks noChangeArrowheads="1"/>
          </p:cNvSpPr>
          <p:nvPr/>
        </p:nvSpPr>
        <p:spPr bwMode="auto">
          <a:xfrm>
            <a:off x="7070725" y="4979988"/>
            <a:ext cx="733425" cy="274637"/>
          </a:xfrm>
          <a:prstGeom prst="rect">
            <a:avLst/>
          </a:prstGeom>
          <a:noFill/>
          <a:ln w="9525">
            <a:noFill/>
            <a:miter lim="800000"/>
            <a:headEnd/>
            <a:tailEnd/>
          </a:ln>
        </p:spPr>
        <p:txBody>
          <a:bodyPr wrap="none">
            <a:spAutoFit/>
          </a:bodyPr>
          <a:lstStyle/>
          <a:p>
            <a:r>
              <a:rPr lang="en-US"/>
              <a:t>100 mm</a:t>
            </a:r>
          </a:p>
        </p:txBody>
      </p:sp>
      <p:sp>
        <p:nvSpPr>
          <p:cNvPr id="160789" name="Rectangle 26"/>
          <p:cNvSpPr>
            <a:spLocks noChangeArrowheads="1"/>
          </p:cNvSpPr>
          <p:nvPr/>
        </p:nvSpPr>
        <p:spPr bwMode="auto">
          <a:xfrm>
            <a:off x="8391525" y="4491038"/>
            <a:ext cx="588963" cy="160337"/>
          </a:xfrm>
          <a:prstGeom prst="rect">
            <a:avLst/>
          </a:prstGeom>
          <a:solidFill>
            <a:schemeClr val="bg1"/>
          </a:solidFill>
          <a:ln w="9525">
            <a:noFill/>
            <a:miter lim="800000"/>
            <a:headEnd/>
            <a:tailEnd/>
          </a:ln>
        </p:spPr>
        <p:txBody>
          <a:bodyPr wrap="none" anchor="ctr"/>
          <a:lstStyle/>
          <a:p>
            <a:endParaRPr lang="en-US"/>
          </a:p>
        </p:txBody>
      </p:sp>
      <p:sp>
        <p:nvSpPr>
          <p:cNvPr id="160790" name="Text Box 25"/>
          <p:cNvSpPr txBox="1">
            <a:spLocks noChangeArrowheads="1"/>
          </p:cNvSpPr>
          <p:nvPr/>
        </p:nvSpPr>
        <p:spPr bwMode="auto">
          <a:xfrm>
            <a:off x="8313738" y="4440238"/>
            <a:ext cx="733425" cy="274637"/>
          </a:xfrm>
          <a:prstGeom prst="rect">
            <a:avLst/>
          </a:prstGeom>
          <a:noFill/>
          <a:ln w="9525">
            <a:noFill/>
            <a:miter lim="800000"/>
            <a:headEnd/>
            <a:tailEnd/>
          </a:ln>
        </p:spPr>
        <p:txBody>
          <a:bodyPr wrap="none">
            <a:spAutoFit/>
          </a:bodyPr>
          <a:lstStyle/>
          <a:p>
            <a:r>
              <a:rPr lang="en-US"/>
              <a:t>500 mm</a:t>
            </a:r>
          </a:p>
        </p:txBody>
      </p:sp>
      <p:sp>
        <p:nvSpPr>
          <p:cNvPr id="160791" name="Rectangle 28"/>
          <p:cNvSpPr>
            <a:spLocks noChangeArrowheads="1"/>
          </p:cNvSpPr>
          <p:nvPr/>
        </p:nvSpPr>
        <p:spPr bwMode="auto">
          <a:xfrm>
            <a:off x="1219200" y="3867150"/>
            <a:ext cx="561975" cy="185738"/>
          </a:xfrm>
          <a:prstGeom prst="rect">
            <a:avLst/>
          </a:prstGeom>
          <a:solidFill>
            <a:schemeClr val="bg1"/>
          </a:solidFill>
          <a:ln w="9525">
            <a:noFill/>
            <a:miter lim="800000"/>
            <a:headEnd/>
            <a:tailEnd/>
          </a:ln>
        </p:spPr>
        <p:txBody>
          <a:bodyPr wrap="none" anchor="ctr"/>
          <a:lstStyle/>
          <a:p>
            <a:endParaRPr lang="en-US"/>
          </a:p>
        </p:txBody>
      </p:sp>
      <p:sp>
        <p:nvSpPr>
          <p:cNvPr id="160792" name="Text Box 27"/>
          <p:cNvSpPr txBox="1">
            <a:spLocks noChangeArrowheads="1"/>
          </p:cNvSpPr>
          <p:nvPr/>
        </p:nvSpPr>
        <p:spPr bwMode="auto">
          <a:xfrm>
            <a:off x="1173163" y="3819525"/>
            <a:ext cx="733425" cy="274638"/>
          </a:xfrm>
          <a:prstGeom prst="rect">
            <a:avLst/>
          </a:prstGeom>
          <a:noFill/>
          <a:ln w="9525">
            <a:noFill/>
            <a:miter lim="800000"/>
            <a:headEnd/>
            <a:tailEnd/>
          </a:ln>
        </p:spPr>
        <p:txBody>
          <a:bodyPr wrap="none">
            <a:spAutoFit/>
          </a:bodyPr>
          <a:lstStyle/>
          <a:p>
            <a:r>
              <a:rPr lang="en-US"/>
              <a:t>750 mm</a:t>
            </a:r>
          </a:p>
        </p:txBody>
      </p:sp>
      <p:sp>
        <p:nvSpPr>
          <p:cNvPr id="160793" name="Oval 30"/>
          <p:cNvSpPr>
            <a:spLocks noChangeArrowheads="1"/>
          </p:cNvSpPr>
          <p:nvPr/>
        </p:nvSpPr>
        <p:spPr bwMode="auto">
          <a:xfrm>
            <a:off x="1081088" y="5314950"/>
            <a:ext cx="209550" cy="209550"/>
          </a:xfrm>
          <a:prstGeom prst="ellipse">
            <a:avLst/>
          </a:prstGeom>
          <a:solidFill>
            <a:schemeClr val="bg1"/>
          </a:solidFill>
          <a:ln w="9525">
            <a:noFill/>
            <a:round/>
            <a:headEnd/>
            <a:tailEnd/>
          </a:ln>
        </p:spPr>
        <p:txBody>
          <a:bodyPr wrap="none" anchor="ctr"/>
          <a:lstStyle/>
          <a:p>
            <a:endParaRPr lang="en-US"/>
          </a:p>
        </p:txBody>
      </p:sp>
      <p:sp>
        <p:nvSpPr>
          <p:cNvPr id="160794" name="Text Box 29"/>
          <p:cNvSpPr txBox="1">
            <a:spLocks noChangeArrowheads="1"/>
          </p:cNvSpPr>
          <p:nvPr/>
        </p:nvSpPr>
        <p:spPr bwMode="auto">
          <a:xfrm>
            <a:off x="998538" y="5253038"/>
            <a:ext cx="369887" cy="274637"/>
          </a:xfrm>
          <a:prstGeom prst="rect">
            <a:avLst/>
          </a:prstGeom>
          <a:noFill/>
          <a:ln w="9525">
            <a:noFill/>
            <a:miter lim="800000"/>
            <a:headEnd/>
            <a:tailEnd/>
          </a:ln>
        </p:spPr>
        <p:txBody>
          <a:bodyPr wrap="none">
            <a:spAutoFit/>
          </a:bodyPr>
          <a:lstStyle/>
          <a:p>
            <a:r>
              <a:rPr lang="en-US"/>
              <a:t>(a)</a:t>
            </a:r>
          </a:p>
        </p:txBody>
      </p:sp>
      <p:sp>
        <p:nvSpPr>
          <p:cNvPr id="160795" name="Oval 32"/>
          <p:cNvSpPr>
            <a:spLocks noChangeArrowheads="1"/>
          </p:cNvSpPr>
          <p:nvPr/>
        </p:nvSpPr>
        <p:spPr bwMode="auto">
          <a:xfrm>
            <a:off x="2976563" y="5295900"/>
            <a:ext cx="209550" cy="209550"/>
          </a:xfrm>
          <a:prstGeom prst="ellipse">
            <a:avLst/>
          </a:prstGeom>
          <a:solidFill>
            <a:schemeClr val="bg1"/>
          </a:solidFill>
          <a:ln w="9525">
            <a:noFill/>
            <a:round/>
            <a:headEnd/>
            <a:tailEnd/>
          </a:ln>
        </p:spPr>
        <p:txBody>
          <a:bodyPr wrap="none" anchor="ctr"/>
          <a:lstStyle/>
          <a:p>
            <a:endParaRPr lang="en-US"/>
          </a:p>
        </p:txBody>
      </p:sp>
      <p:sp>
        <p:nvSpPr>
          <p:cNvPr id="160796" name="Text Box 31"/>
          <p:cNvSpPr txBox="1">
            <a:spLocks noChangeArrowheads="1"/>
          </p:cNvSpPr>
          <p:nvPr/>
        </p:nvSpPr>
        <p:spPr bwMode="auto">
          <a:xfrm>
            <a:off x="2895600" y="5249863"/>
            <a:ext cx="369888" cy="274637"/>
          </a:xfrm>
          <a:prstGeom prst="rect">
            <a:avLst/>
          </a:prstGeom>
          <a:noFill/>
          <a:ln w="9525">
            <a:noFill/>
            <a:miter lim="800000"/>
            <a:headEnd/>
            <a:tailEnd/>
          </a:ln>
        </p:spPr>
        <p:txBody>
          <a:bodyPr wrap="none">
            <a:spAutoFit/>
          </a:bodyPr>
          <a:lstStyle/>
          <a:p>
            <a:r>
              <a:rPr lang="en-US"/>
              <a:t>(b)</a:t>
            </a:r>
          </a:p>
        </p:txBody>
      </p:sp>
      <p:sp>
        <p:nvSpPr>
          <p:cNvPr id="160797" name="Oval 35"/>
          <p:cNvSpPr>
            <a:spLocks noChangeArrowheads="1"/>
          </p:cNvSpPr>
          <p:nvPr/>
        </p:nvSpPr>
        <p:spPr bwMode="auto">
          <a:xfrm>
            <a:off x="5357813" y="5300663"/>
            <a:ext cx="204787" cy="204787"/>
          </a:xfrm>
          <a:prstGeom prst="ellipse">
            <a:avLst/>
          </a:prstGeom>
          <a:solidFill>
            <a:schemeClr val="bg1"/>
          </a:solidFill>
          <a:ln w="9525">
            <a:noFill/>
            <a:round/>
            <a:headEnd/>
            <a:tailEnd/>
          </a:ln>
        </p:spPr>
        <p:txBody>
          <a:bodyPr wrap="none" anchor="ctr"/>
          <a:lstStyle/>
          <a:p>
            <a:endParaRPr lang="en-US"/>
          </a:p>
        </p:txBody>
      </p:sp>
      <p:sp>
        <p:nvSpPr>
          <p:cNvPr id="160798" name="Text Box 33"/>
          <p:cNvSpPr txBox="1">
            <a:spLocks noChangeArrowheads="1"/>
          </p:cNvSpPr>
          <p:nvPr/>
        </p:nvSpPr>
        <p:spPr bwMode="auto">
          <a:xfrm>
            <a:off x="5275263" y="5245100"/>
            <a:ext cx="361950" cy="274638"/>
          </a:xfrm>
          <a:prstGeom prst="rect">
            <a:avLst/>
          </a:prstGeom>
          <a:noFill/>
          <a:ln w="9525">
            <a:noFill/>
            <a:miter lim="800000"/>
            <a:headEnd/>
            <a:tailEnd/>
          </a:ln>
        </p:spPr>
        <p:txBody>
          <a:bodyPr wrap="none">
            <a:spAutoFit/>
          </a:bodyPr>
          <a:lstStyle/>
          <a:p>
            <a:r>
              <a:rPr lang="en-US"/>
              <a:t>(c)</a:t>
            </a:r>
          </a:p>
        </p:txBody>
      </p:sp>
      <p:sp>
        <p:nvSpPr>
          <p:cNvPr id="160799" name="Oval 36"/>
          <p:cNvSpPr>
            <a:spLocks noChangeArrowheads="1"/>
          </p:cNvSpPr>
          <p:nvPr/>
        </p:nvSpPr>
        <p:spPr bwMode="auto">
          <a:xfrm>
            <a:off x="7707313" y="5307013"/>
            <a:ext cx="204787" cy="204787"/>
          </a:xfrm>
          <a:prstGeom prst="ellipse">
            <a:avLst/>
          </a:prstGeom>
          <a:solidFill>
            <a:schemeClr val="bg1"/>
          </a:solidFill>
          <a:ln w="9525">
            <a:noFill/>
            <a:round/>
            <a:headEnd/>
            <a:tailEnd/>
          </a:ln>
        </p:spPr>
        <p:txBody>
          <a:bodyPr wrap="none" anchor="ctr"/>
          <a:lstStyle/>
          <a:p>
            <a:endParaRPr lang="en-US"/>
          </a:p>
        </p:txBody>
      </p:sp>
      <p:sp>
        <p:nvSpPr>
          <p:cNvPr id="160800" name="Text Box 34"/>
          <p:cNvSpPr txBox="1">
            <a:spLocks noChangeArrowheads="1"/>
          </p:cNvSpPr>
          <p:nvPr/>
        </p:nvSpPr>
        <p:spPr bwMode="auto">
          <a:xfrm>
            <a:off x="7626350" y="5251450"/>
            <a:ext cx="369888" cy="274638"/>
          </a:xfrm>
          <a:prstGeom prst="rect">
            <a:avLst/>
          </a:prstGeom>
          <a:noFill/>
          <a:ln w="9525">
            <a:noFill/>
            <a:miter lim="800000"/>
            <a:headEnd/>
            <a:tailEnd/>
          </a:ln>
        </p:spPr>
        <p:txBody>
          <a:bodyPr wrap="none">
            <a:spAutoFit/>
          </a:bodyPr>
          <a:lstStyle/>
          <a:p>
            <a:r>
              <a:rPr lang="en-US"/>
              <a:t>(d)</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pPr eaLnBrk="1" hangingPunct="1"/>
            <a:r>
              <a:rPr lang="en-US" sz="4000" i="1" smtClean="0"/>
              <a:t>Pressure and Temperature</a:t>
            </a:r>
          </a:p>
        </p:txBody>
      </p:sp>
      <p:sp>
        <p:nvSpPr>
          <p:cNvPr id="893955" name="Rectangle 3"/>
          <p:cNvSpPr>
            <a:spLocks noChangeArrowheads="1"/>
          </p:cNvSpPr>
          <p:nvPr/>
        </p:nvSpPr>
        <p:spPr bwMode="auto">
          <a:xfrm>
            <a:off x="1309688" y="1498600"/>
            <a:ext cx="1219200" cy="457200"/>
          </a:xfrm>
          <a:prstGeom prst="rect">
            <a:avLst/>
          </a:prstGeom>
          <a:noFill/>
          <a:ln w="9525">
            <a:noFill/>
            <a:miter lim="800000"/>
            <a:headEnd/>
            <a:tailEnd/>
          </a:ln>
          <a:effectLst/>
        </p:spPr>
        <p:txBody>
          <a:bodyPr wrap="none" anchor="ctr">
            <a:spAutoFit/>
          </a:bodyPr>
          <a:lstStyle/>
          <a:p>
            <a:pPr indent="274638" algn="l" eaLnBrk="0" hangingPunct="0">
              <a:defRPr/>
            </a:pPr>
            <a:r>
              <a:rPr lang="en-US" sz="2400" b="1">
                <a:solidFill>
                  <a:schemeClr val="accent2"/>
                </a:solidFill>
                <a:effectLst>
                  <a:outerShdw blurRad="38100" dist="38100" dir="2700000" algn="tl">
                    <a:srgbClr val="C0C0C0"/>
                  </a:outerShdw>
                </a:effectLst>
              </a:rPr>
              <a:t>STP</a:t>
            </a:r>
            <a:r>
              <a:rPr lang="en-US" sz="2400">
                <a:solidFill>
                  <a:schemeClr val="accent2"/>
                </a:solidFill>
              </a:rPr>
              <a:t>  </a:t>
            </a:r>
            <a:endParaRPr lang="en-US" sz="2800"/>
          </a:p>
        </p:txBody>
      </p:sp>
      <p:sp>
        <p:nvSpPr>
          <p:cNvPr id="893957" name="Rectangle 5"/>
          <p:cNvSpPr>
            <a:spLocks noChangeArrowheads="1"/>
          </p:cNvSpPr>
          <p:nvPr/>
        </p:nvSpPr>
        <p:spPr bwMode="auto">
          <a:xfrm>
            <a:off x="2306638" y="1489075"/>
            <a:ext cx="5354637" cy="457200"/>
          </a:xfrm>
          <a:prstGeom prst="rect">
            <a:avLst/>
          </a:prstGeom>
          <a:noFill/>
          <a:ln w="9525">
            <a:noFill/>
            <a:miter lim="800000"/>
            <a:headEnd/>
            <a:tailEnd/>
          </a:ln>
        </p:spPr>
        <p:txBody>
          <a:bodyPr wrap="none">
            <a:spAutoFit/>
          </a:bodyPr>
          <a:lstStyle/>
          <a:p>
            <a:pPr algn="l" eaLnBrk="0" hangingPunct="0"/>
            <a:r>
              <a:rPr lang="en-US" sz="2400">
                <a:solidFill>
                  <a:schemeClr val="accent2"/>
                </a:solidFill>
              </a:rPr>
              <a:t>(Standard Temperature and Pressure)</a:t>
            </a:r>
          </a:p>
        </p:txBody>
      </p:sp>
      <p:sp>
        <p:nvSpPr>
          <p:cNvPr id="893959" name="Rectangle 7"/>
          <p:cNvSpPr>
            <a:spLocks noChangeArrowheads="1"/>
          </p:cNvSpPr>
          <p:nvPr/>
        </p:nvSpPr>
        <p:spPr bwMode="auto">
          <a:xfrm>
            <a:off x="1663700" y="2220913"/>
            <a:ext cx="3100388" cy="457200"/>
          </a:xfrm>
          <a:prstGeom prst="rect">
            <a:avLst/>
          </a:prstGeom>
          <a:noFill/>
          <a:ln w="9525">
            <a:noFill/>
            <a:miter lim="800000"/>
            <a:headEnd/>
            <a:tailEnd/>
          </a:ln>
        </p:spPr>
        <p:txBody>
          <a:bodyPr wrap="none">
            <a:spAutoFit/>
          </a:bodyPr>
          <a:lstStyle/>
          <a:p>
            <a:pPr algn="l"/>
            <a:r>
              <a:rPr lang="en-US" sz="2400">
                <a:solidFill>
                  <a:schemeClr val="accent2"/>
                </a:solidFill>
              </a:rPr>
              <a:t>standard temperature</a:t>
            </a:r>
          </a:p>
        </p:txBody>
      </p:sp>
      <p:sp>
        <p:nvSpPr>
          <p:cNvPr id="893961" name="Rectangle 9"/>
          <p:cNvSpPr>
            <a:spLocks noChangeArrowheads="1"/>
          </p:cNvSpPr>
          <p:nvPr/>
        </p:nvSpPr>
        <p:spPr bwMode="auto">
          <a:xfrm>
            <a:off x="5041900" y="2220913"/>
            <a:ext cx="2643188" cy="457200"/>
          </a:xfrm>
          <a:prstGeom prst="rect">
            <a:avLst/>
          </a:prstGeom>
          <a:noFill/>
          <a:ln w="9525">
            <a:noFill/>
            <a:miter lim="800000"/>
            <a:headEnd/>
            <a:tailEnd/>
          </a:ln>
        </p:spPr>
        <p:txBody>
          <a:bodyPr wrap="none">
            <a:spAutoFit/>
          </a:bodyPr>
          <a:lstStyle/>
          <a:p>
            <a:pPr algn="l"/>
            <a:r>
              <a:rPr lang="en-US" sz="2400">
                <a:solidFill>
                  <a:schemeClr val="accent2"/>
                </a:solidFill>
              </a:rPr>
              <a:t>standard pressure</a:t>
            </a:r>
          </a:p>
        </p:txBody>
      </p:sp>
      <p:sp>
        <p:nvSpPr>
          <p:cNvPr id="893963" name="Rectangle 11"/>
          <p:cNvSpPr>
            <a:spLocks noChangeArrowheads="1"/>
          </p:cNvSpPr>
          <p:nvPr/>
        </p:nvSpPr>
        <p:spPr bwMode="auto">
          <a:xfrm>
            <a:off x="5043488" y="2579688"/>
            <a:ext cx="1074737" cy="519112"/>
          </a:xfrm>
          <a:prstGeom prst="rect">
            <a:avLst/>
          </a:prstGeom>
          <a:noFill/>
          <a:ln w="9525">
            <a:noFill/>
            <a:miter lim="800000"/>
            <a:headEnd/>
            <a:tailEnd/>
          </a:ln>
        </p:spPr>
        <p:txBody>
          <a:bodyPr wrap="none">
            <a:spAutoFit/>
          </a:bodyPr>
          <a:lstStyle/>
          <a:p>
            <a:pPr algn="l"/>
            <a:r>
              <a:rPr lang="en-US" sz="2800"/>
              <a:t>1 atm</a:t>
            </a:r>
          </a:p>
        </p:txBody>
      </p:sp>
      <p:sp>
        <p:nvSpPr>
          <p:cNvPr id="893965" name="Rectangle 13"/>
          <p:cNvSpPr>
            <a:spLocks noChangeArrowheads="1"/>
          </p:cNvSpPr>
          <p:nvPr/>
        </p:nvSpPr>
        <p:spPr bwMode="auto">
          <a:xfrm>
            <a:off x="5043488" y="3013075"/>
            <a:ext cx="1787525" cy="519113"/>
          </a:xfrm>
          <a:prstGeom prst="rect">
            <a:avLst/>
          </a:prstGeom>
          <a:noFill/>
          <a:ln w="9525">
            <a:noFill/>
            <a:miter lim="800000"/>
            <a:headEnd/>
            <a:tailEnd/>
          </a:ln>
        </p:spPr>
        <p:txBody>
          <a:bodyPr wrap="none">
            <a:spAutoFit/>
          </a:bodyPr>
          <a:lstStyle/>
          <a:p>
            <a:pPr algn="l"/>
            <a:r>
              <a:rPr lang="en-US" sz="2800"/>
              <a:t>101.3 kPa</a:t>
            </a:r>
          </a:p>
        </p:txBody>
      </p:sp>
      <p:sp>
        <p:nvSpPr>
          <p:cNvPr id="893967" name="Rectangle 15"/>
          <p:cNvSpPr>
            <a:spLocks noChangeArrowheads="1"/>
          </p:cNvSpPr>
          <p:nvPr/>
        </p:nvSpPr>
        <p:spPr bwMode="auto">
          <a:xfrm>
            <a:off x="5038725" y="3446463"/>
            <a:ext cx="2025650" cy="519112"/>
          </a:xfrm>
          <a:prstGeom prst="rect">
            <a:avLst/>
          </a:prstGeom>
          <a:noFill/>
          <a:ln w="9525">
            <a:noFill/>
            <a:miter lim="800000"/>
            <a:headEnd/>
            <a:tailEnd/>
          </a:ln>
        </p:spPr>
        <p:txBody>
          <a:bodyPr wrap="none">
            <a:spAutoFit/>
          </a:bodyPr>
          <a:lstStyle/>
          <a:p>
            <a:pPr algn="l"/>
            <a:r>
              <a:rPr lang="en-US" sz="2800"/>
              <a:t>760 mm Hg</a:t>
            </a:r>
          </a:p>
        </p:txBody>
      </p:sp>
      <p:sp>
        <p:nvSpPr>
          <p:cNvPr id="893969" name="Rectangle 17"/>
          <p:cNvSpPr>
            <a:spLocks noChangeArrowheads="1"/>
          </p:cNvSpPr>
          <p:nvPr/>
        </p:nvSpPr>
        <p:spPr bwMode="auto">
          <a:xfrm>
            <a:off x="2295525" y="3011488"/>
            <a:ext cx="1114425" cy="519112"/>
          </a:xfrm>
          <a:prstGeom prst="rect">
            <a:avLst/>
          </a:prstGeom>
          <a:noFill/>
          <a:ln w="9525">
            <a:noFill/>
            <a:miter lim="800000"/>
            <a:headEnd/>
            <a:tailEnd/>
          </a:ln>
        </p:spPr>
        <p:txBody>
          <a:bodyPr wrap="none">
            <a:spAutoFit/>
          </a:bodyPr>
          <a:lstStyle/>
          <a:p>
            <a:pPr algn="l"/>
            <a:r>
              <a:rPr lang="en-US" sz="2800"/>
              <a:t>273 K</a:t>
            </a:r>
          </a:p>
        </p:txBody>
      </p:sp>
      <p:sp>
        <p:nvSpPr>
          <p:cNvPr id="893971" name="Rectangle 19"/>
          <p:cNvSpPr>
            <a:spLocks noChangeArrowheads="1"/>
          </p:cNvSpPr>
          <p:nvPr/>
        </p:nvSpPr>
        <p:spPr bwMode="auto">
          <a:xfrm>
            <a:off x="2300288" y="2587625"/>
            <a:ext cx="774700" cy="519113"/>
          </a:xfrm>
          <a:prstGeom prst="rect">
            <a:avLst/>
          </a:prstGeom>
          <a:noFill/>
          <a:ln w="9525">
            <a:noFill/>
            <a:miter lim="800000"/>
            <a:headEnd/>
            <a:tailEnd/>
          </a:ln>
        </p:spPr>
        <p:txBody>
          <a:bodyPr wrap="none">
            <a:spAutoFit/>
          </a:bodyPr>
          <a:lstStyle/>
          <a:p>
            <a:pPr algn="l"/>
            <a:r>
              <a:rPr lang="en-US" sz="2800"/>
              <a:t>0</a:t>
            </a:r>
            <a:r>
              <a:rPr lang="en-US" sz="2800" baseline="30000"/>
              <a:t>o</a:t>
            </a:r>
            <a:r>
              <a:rPr lang="en-US" sz="2800"/>
              <a:t>C</a:t>
            </a:r>
          </a:p>
        </p:txBody>
      </p:sp>
      <p:sp>
        <p:nvSpPr>
          <p:cNvPr id="893973" name="Rectangle 21"/>
          <p:cNvSpPr>
            <a:spLocks noChangeArrowheads="1"/>
          </p:cNvSpPr>
          <p:nvPr/>
        </p:nvSpPr>
        <p:spPr bwMode="auto">
          <a:xfrm>
            <a:off x="2163763" y="4291013"/>
            <a:ext cx="4797425" cy="457200"/>
          </a:xfrm>
          <a:prstGeom prst="rect">
            <a:avLst/>
          </a:prstGeom>
          <a:noFill/>
          <a:ln w="9525">
            <a:noFill/>
            <a:miter lim="800000"/>
            <a:headEnd/>
            <a:tailEnd/>
          </a:ln>
        </p:spPr>
        <p:txBody>
          <a:bodyPr wrap="none">
            <a:spAutoFit/>
          </a:bodyPr>
          <a:lstStyle/>
          <a:p>
            <a:pPr algn="l" eaLnBrk="0" hangingPunct="0"/>
            <a:r>
              <a:rPr lang="en-US" sz="2400">
                <a:solidFill>
                  <a:schemeClr val="accent2"/>
                </a:solidFill>
              </a:rPr>
              <a:t>Equations / Conversion Factors:</a:t>
            </a:r>
          </a:p>
        </p:txBody>
      </p:sp>
      <p:sp>
        <p:nvSpPr>
          <p:cNvPr id="893975" name="Rectangle 23"/>
          <p:cNvSpPr>
            <a:spLocks noChangeArrowheads="1"/>
          </p:cNvSpPr>
          <p:nvPr/>
        </p:nvSpPr>
        <p:spPr bwMode="auto">
          <a:xfrm>
            <a:off x="3454400" y="4665663"/>
            <a:ext cx="2217738" cy="519112"/>
          </a:xfrm>
          <a:prstGeom prst="rect">
            <a:avLst/>
          </a:prstGeom>
          <a:noFill/>
          <a:ln w="9525">
            <a:noFill/>
            <a:miter lim="800000"/>
            <a:headEnd/>
            <a:tailEnd/>
          </a:ln>
        </p:spPr>
        <p:txBody>
          <a:bodyPr wrap="none">
            <a:spAutoFit/>
          </a:bodyPr>
          <a:lstStyle/>
          <a:p>
            <a:pPr algn="l"/>
            <a:r>
              <a:rPr lang="en-US" sz="2800"/>
              <a:t>K = </a:t>
            </a:r>
            <a:r>
              <a:rPr lang="en-US" sz="2800" baseline="30000"/>
              <a:t>o</a:t>
            </a:r>
            <a:r>
              <a:rPr lang="en-US" sz="2800"/>
              <a:t>C + 273</a:t>
            </a:r>
          </a:p>
        </p:txBody>
      </p:sp>
      <p:sp>
        <p:nvSpPr>
          <p:cNvPr id="893977" name="Rectangle 25"/>
          <p:cNvSpPr>
            <a:spLocks noChangeArrowheads="1"/>
          </p:cNvSpPr>
          <p:nvPr/>
        </p:nvSpPr>
        <p:spPr bwMode="auto">
          <a:xfrm>
            <a:off x="3449638" y="5091113"/>
            <a:ext cx="2208212" cy="519112"/>
          </a:xfrm>
          <a:prstGeom prst="rect">
            <a:avLst/>
          </a:prstGeom>
          <a:noFill/>
          <a:ln w="9525">
            <a:noFill/>
            <a:miter lim="800000"/>
            <a:headEnd/>
            <a:tailEnd/>
          </a:ln>
        </p:spPr>
        <p:txBody>
          <a:bodyPr wrap="none">
            <a:spAutoFit/>
          </a:bodyPr>
          <a:lstStyle/>
          <a:p>
            <a:pPr algn="l"/>
            <a:r>
              <a:rPr lang="en-US" sz="2800" baseline="30000"/>
              <a:t>o</a:t>
            </a:r>
            <a:r>
              <a:rPr lang="en-US" sz="2800"/>
              <a:t>C = K – 273</a:t>
            </a:r>
          </a:p>
        </p:txBody>
      </p:sp>
      <p:sp>
        <p:nvSpPr>
          <p:cNvPr id="893979" name="Rectangle 27"/>
          <p:cNvSpPr>
            <a:spLocks noChangeArrowheads="1"/>
          </p:cNvSpPr>
          <p:nvPr/>
        </p:nvSpPr>
        <p:spPr bwMode="auto">
          <a:xfrm>
            <a:off x="1757363" y="5932488"/>
            <a:ext cx="5603875" cy="519112"/>
          </a:xfrm>
          <a:prstGeom prst="rect">
            <a:avLst/>
          </a:prstGeom>
          <a:noFill/>
          <a:ln w="9525">
            <a:noFill/>
            <a:miter lim="800000"/>
            <a:headEnd/>
            <a:tailEnd/>
          </a:ln>
        </p:spPr>
        <p:txBody>
          <a:bodyPr wrap="none">
            <a:spAutoFit/>
          </a:bodyPr>
          <a:lstStyle/>
          <a:p>
            <a:pPr algn="l" eaLnBrk="0" hangingPunct="0"/>
            <a:r>
              <a:rPr lang="en-US" sz="2800"/>
              <a:t>1 atm = 101.3 kPa = 760 mm Hg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93955"/>
                                        </p:tgtEl>
                                        <p:attrNameLst>
                                          <p:attrName>style.visibility</p:attrName>
                                        </p:attrNameLst>
                                      </p:cBhvr>
                                      <p:to>
                                        <p:strVal val="visible"/>
                                      </p:to>
                                    </p:set>
                                    <p:anim calcmode="lin" valueType="num">
                                      <p:cBhvr>
                                        <p:cTn id="7" dur="500" fill="hold"/>
                                        <p:tgtEl>
                                          <p:spTgt spid="893955"/>
                                        </p:tgtEl>
                                        <p:attrNameLst>
                                          <p:attrName>ppt_w</p:attrName>
                                        </p:attrNameLst>
                                      </p:cBhvr>
                                      <p:tavLst>
                                        <p:tav tm="0">
                                          <p:val>
                                            <p:fltVal val="0"/>
                                          </p:val>
                                        </p:tav>
                                        <p:tav tm="100000">
                                          <p:val>
                                            <p:strVal val="#ppt_w"/>
                                          </p:val>
                                        </p:tav>
                                      </p:tavLst>
                                    </p:anim>
                                    <p:anim calcmode="lin" valueType="num">
                                      <p:cBhvr>
                                        <p:cTn id="8" dur="500" fill="hold"/>
                                        <p:tgtEl>
                                          <p:spTgt spid="893955"/>
                                        </p:tgtEl>
                                        <p:attrNameLst>
                                          <p:attrName>ppt_h</p:attrName>
                                        </p:attrNameLst>
                                      </p:cBhvr>
                                      <p:tavLst>
                                        <p:tav tm="0">
                                          <p:val>
                                            <p:fltVal val="0"/>
                                          </p:val>
                                        </p:tav>
                                        <p:tav tm="100000">
                                          <p:val>
                                            <p:strVal val="#ppt_h"/>
                                          </p:val>
                                        </p:tav>
                                      </p:tavLst>
                                    </p:anim>
                                    <p:animEffect transition="in" filter="fade">
                                      <p:cBhvr>
                                        <p:cTn id="9" dur="500"/>
                                        <p:tgtEl>
                                          <p:spTgt spid="89395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93957"/>
                                        </p:tgtEl>
                                        <p:attrNameLst>
                                          <p:attrName>style.visibility</p:attrName>
                                        </p:attrNameLst>
                                      </p:cBhvr>
                                      <p:to>
                                        <p:strVal val="visible"/>
                                      </p:to>
                                    </p:set>
                                    <p:animEffect transition="in" filter="fade">
                                      <p:cBhvr>
                                        <p:cTn id="14" dur="2000"/>
                                        <p:tgtEl>
                                          <p:spTgt spid="893957"/>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893959"/>
                                        </p:tgtEl>
                                        <p:attrNameLst>
                                          <p:attrName>style.visibility</p:attrName>
                                        </p:attrNameLst>
                                      </p:cBhvr>
                                      <p:to>
                                        <p:strVal val="visible"/>
                                      </p:to>
                                    </p:set>
                                    <p:anim calcmode="lin" valueType="num">
                                      <p:cBhvr>
                                        <p:cTn id="19" dur="1000" fill="hold"/>
                                        <p:tgtEl>
                                          <p:spTgt spid="893959"/>
                                        </p:tgtEl>
                                        <p:attrNameLst>
                                          <p:attrName>ppt_x</p:attrName>
                                        </p:attrNameLst>
                                      </p:cBhvr>
                                      <p:tavLst>
                                        <p:tav tm="0">
                                          <p:val>
                                            <p:strVal val="#ppt_x-.2"/>
                                          </p:val>
                                        </p:tav>
                                        <p:tav tm="100000">
                                          <p:val>
                                            <p:strVal val="#ppt_x"/>
                                          </p:val>
                                        </p:tav>
                                      </p:tavLst>
                                    </p:anim>
                                    <p:anim calcmode="lin" valueType="num">
                                      <p:cBhvr>
                                        <p:cTn id="20" dur="1000" fill="hold"/>
                                        <p:tgtEl>
                                          <p:spTgt spid="893959"/>
                                        </p:tgtEl>
                                        <p:attrNameLst>
                                          <p:attrName>ppt_y</p:attrName>
                                        </p:attrNameLst>
                                      </p:cBhvr>
                                      <p:tavLst>
                                        <p:tav tm="0">
                                          <p:val>
                                            <p:strVal val="#ppt_y"/>
                                          </p:val>
                                        </p:tav>
                                        <p:tav tm="100000">
                                          <p:val>
                                            <p:strVal val="#ppt_y"/>
                                          </p:val>
                                        </p:tav>
                                      </p:tavLst>
                                    </p:anim>
                                    <p:animEffect transition="in" filter="wipe(right)" prLst="gradientSize: 0.1">
                                      <p:cBhvr>
                                        <p:cTn id="21" dur="1000"/>
                                        <p:tgtEl>
                                          <p:spTgt spid="893959"/>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893971"/>
                                        </p:tgtEl>
                                        <p:attrNameLst>
                                          <p:attrName>style.visibility</p:attrName>
                                        </p:attrNameLst>
                                      </p:cBhvr>
                                      <p:to>
                                        <p:strVal val="visible"/>
                                      </p:to>
                                    </p:set>
                                    <p:animEffect transition="in" filter="fade">
                                      <p:cBhvr>
                                        <p:cTn id="26" dur="1000"/>
                                        <p:tgtEl>
                                          <p:spTgt spid="893971"/>
                                        </p:tgtEl>
                                      </p:cBhvr>
                                    </p:animEffect>
                                    <p:anim calcmode="lin" valueType="num">
                                      <p:cBhvr>
                                        <p:cTn id="27" dur="1000" fill="hold"/>
                                        <p:tgtEl>
                                          <p:spTgt spid="893971"/>
                                        </p:tgtEl>
                                        <p:attrNameLst>
                                          <p:attrName>ppt_x</p:attrName>
                                        </p:attrNameLst>
                                      </p:cBhvr>
                                      <p:tavLst>
                                        <p:tav tm="0">
                                          <p:val>
                                            <p:strVal val="#ppt_x"/>
                                          </p:val>
                                        </p:tav>
                                        <p:tav tm="100000">
                                          <p:val>
                                            <p:strVal val="#ppt_x"/>
                                          </p:val>
                                        </p:tav>
                                      </p:tavLst>
                                    </p:anim>
                                    <p:anim calcmode="lin" valueType="num">
                                      <p:cBhvr>
                                        <p:cTn id="28" dur="1000" fill="hold"/>
                                        <p:tgtEl>
                                          <p:spTgt spid="89397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893969"/>
                                        </p:tgtEl>
                                        <p:attrNameLst>
                                          <p:attrName>style.visibility</p:attrName>
                                        </p:attrNameLst>
                                      </p:cBhvr>
                                      <p:to>
                                        <p:strVal val="visible"/>
                                      </p:to>
                                    </p:set>
                                    <p:animEffect transition="in" filter="fade">
                                      <p:cBhvr>
                                        <p:cTn id="33" dur="1000"/>
                                        <p:tgtEl>
                                          <p:spTgt spid="893969"/>
                                        </p:tgtEl>
                                      </p:cBhvr>
                                    </p:animEffect>
                                    <p:anim calcmode="lin" valueType="num">
                                      <p:cBhvr>
                                        <p:cTn id="34" dur="1000" fill="hold"/>
                                        <p:tgtEl>
                                          <p:spTgt spid="893969"/>
                                        </p:tgtEl>
                                        <p:attrNameLst>
                                          <p:attrName>ppt_x</p:attrName>
                                        </p:attrNameLst>
                                      </p:cBhvr>
                                      <p:tavLst>
                                        <p:tav tm="0">
                                          <p:val>
                                            <p:strVal val="#ppt_x"/>
                                          </p:val>
                                        </p:tav>
                                        <p:tav tm="100000">
                                          <p:val>
                                            <p:strVal val="#ppt_x"/>
                                          </p:val>
                                        </p:tav>
                                      </p:tavLst>
                                    </p:anim>
                                    <p:anim calcmode="lin" valueType="num">
                                      <p:cBhvr>
                                        <p:cTn id="35" dur="1000" fill="hold"/>
                                        <p:tgtEl>
                                          <p:spTgt spid="89396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grpId="0" nodeType="clickEffect">
                                  <p:stCondLst>
                                    <p:cond delay="0"/>
                                  </p:stCondLst>
                                  <p:childTnLst>
                                    <p:set>
                                      <p:cBhvr>
                                        <p:cTn id="39" dur="1" fill="hold">
                                          <p:stCondLst>
                                            <p:cond delay="0"/>
                                          </p:stCondLst>
                                        </p:cTn>
                                        <p:tgtEl>
                                          <p:spTgt spid="893961"/>
                                        </p:tgtEl>
                                        <p:attrNameLst>
                                          <p:attrName>style.visibility</p:attrName>
                                        </p:attrNameLst>
                                      </p:cBhvr>
                                      <p:to>
                                        <p:strVal val="visible"/>
                                      </p:to>
                                    </p:set>
                                    <p:anim calcmode="lin" valueType="num">
                                      <p:cBhvr>
                                        <p:cTn id="40" dur="1000" fill="hold"/>
                                        <p:tgtEl>
                                          <p:spTgt spid="893961"/>
                                        </p:tgtEl>
                                        <p:attrNameLst>
                                          <p:attrName>ppt_x</p:attrName>
                                        </p:attrNameLst>
                                      </p:cBhvr>
                                      <p:tavLst>
                                        <p:tav tm="0">
                                          <p:val>
                                            <p:strVal val="#ppt_x-.2"/>
                                          </p:val>
                                        </p:tav>
                                        <p:tav tm="100000">
                                          <p:val>
                                            <p:strVal val="#ppt_x"/>
                                          </p:val>
                                        </p:tav>
                                      </p:tavLst>
                                    </p:anim>
                                    <p:anim calcmode="lin" valueType="num">
                                      <p:cBhvr>
                                        <p:cTn id="41" dur="1000" fill="hold"/>
                                        <p:tgtEl>
                                          <p:spTgt spid="893961"/>
                                        </p:tgtEl>
                                        <p:attrNameLst>
                                          <p:attrName>ppt_y</p:attrName>
                                        </p:attrNameLst>
                                      </p:cBhvr>
                                      <p:tavLst>
                                        <p:tav tm="0">
                                          <p:val>
                                            <p:strVal val="#ppt_y"/>
                                          </p:val>
                                        </p:tav>
                                        <p:tav tm="100000">
                                          <p:val>
                                            <p:strVal val="#ppt_y"/>
                                          </p:val>
                                        </p:tav>
                                      </p:tavLst>
                                    </p:anim>
                                    <p:animEffect transition="in" filter="wipe(right)" prLst="gradientSize: 0.1">
                                      <p:cBhvr>
                                        <p:cTn id="42" dur="1000"/>
                                        <p:tgtEl>
                                          <p:spTgt spid="893961"/>
                                        </p:tgtEl>
                                      </p:cBhvr>
                                    </p:animEffect>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893963"/>
                                        </p:tgtEl>
                                        <p:attrNameLst>
                                          <p:attrName>style.visibility</p:attrName>
                                        </p:attrNameLst>
                                      </p:cBhvr>
                                      <p:to>
                                        <p:strVal val="visible"/>
                                      </p:to>
                                    </p:set>
                                    <p:animEffect transition="in" filter="fade">
                                      <p:cBhvr>
                                        <p:cTn id="47" dur="1000"/>
                                        <p:tgtEl>
                                          <p:spTgt spid="893963"/>
                                        </p:tgtEl>
                                      </p:cBhvr>
                                    </p:animEffect>
                                    <p:anim calcmode="lin" valueType="num">
                                      <p:cBhvr>
                                        <p:cTn id="48" dur="1000" fill="hold"/>
                                        <p:tgtEl>
                                          <p:spTgt spid="893963"/>
                                        </p:tgtEl>
                                        <p:attrNameLst>
                                          <p:attrName>ppt_x</p:attrName>
                                        </p:attrNameLst>
                                      </p:cBhvr>
                                      <p:tavLst>
                                        <p:tav tm="0">
                                          <p:val>
                                            <p:strVal val="#ppt_x"/>
                                          </p:val>
                                        </p:tav>
                                        <p:tav tm="100000">
                                          <p:val>
                                            <p:strVal val="#ppt_x"/>
                                          </p:val>
                                        </p:tav>
                                      </p:tavLst>
                                    </p:anim>
                                    <p:anim calcmode="lin" valueType="num">
                                      <p:cBhvr>
                                        <p:cTn id="49" dur="1000" fill="hold"/>
                                        <p:tgtEl>
                                          <p:spTgt spid="89396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893965"/>
                                        </p:tgtEl>
                                        <p:attrNameLst>
                                          <p:attrName>style.visibility</p:attrName>
                                        </p:attrNameLst>
                                      </p:cBhvr>
                                      <p:to>
                                        <p:strVal val="visible"/>
                                      </p:to>
                                    </p:set>
                                    <p:animEffect transition="in" filter="fade">
                                      <p:cBhvr>
                                        <p:cTn id="54" dur="1000"/>
                                        <p:tgtEl>
                                          <p:spTgt spid="893965"/>
                                        </p:tgtEl>
                                      </p:cBhvr>
                                    </p:animEffect>
                                    <p:anim calcmode="lin" valueType="num">
                                      <p:cBhvr>
                                        <p:cTn id="55" dur="1000" fill="hold"/>
                                        <p:tgtEl>
                                          <p:spTgt spid="893965"/>
                                        </p:tgtEl>
                                        <p:attrNameLst>
                                          <p:attrName>ppt_x</p:attrName>
                                        </p:attrNameLst>
                                      </p:cBhvr>
                                      <p:tavLst>
                                        <p:tav tm="0">
                                          <p:val>
                                            <p:strVal val="#ppt_x"/>
                                          </p:val>
                                        </p:tav>
                                        <p:tav tm="100000">
                                          <p:val>
                                            <p:strVal val="#ppt_x"/>
                                          </p:val>
                                        </p:tav>
                                      </p:tavLst>
                                    </p:anim>
                                    <p:anim calcmode="lin" valueType="num">
                                      <p:cBhvr>
                                        <p:cTn id="56" dur="1000" fill="hold"/>
                                        <p:tgtEl>
                                          <p:spTgt spid="893965"/>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893967"/>
                                        </p:tgtEl>
                                        <p:attrNameLst>
                                          <p:attrName>style.visibility</p:attrName>
                                        </p:attrNameLst>
                                      </p:cBhvr>
                                      <p:to>
                                        <p:strVal val="visible"/>
                                      </p:to>
                                    </p:set>
                                    <p:animEffect transition="in" filter="fade">
                                      <p:cBhvr>
                                        <p:cTn id="61" dur="1000"/>
                                        <p:tgtEl>
                                          <p:spTgt spid="893967"/>
                                        </p:tgtEl>
                                      </p:cBhvr>
                                    </p:animEffect>
                                    <p:anim calcmode="lin" valueType="num">
                                      <p:cBhvr>
                                        <p:cTn id="62" dur="1000" fill="hold"/>
                                        <p:tgtEl>
                                          <p:spTgt spid="893967"/>
                                        </p:tgtEl>
                                        <p:attrNameLst>
                                          <p:attrName>ppt_x</p:attrName>
                                        </p:attrNameLst>
                                      </p:cBhvr>
                                      <p:tavLst>
                                        <p:tav tm="0">
                                          <p:val>
                                            <p:strVal val="#ppt_x"/>
                                          </p:val>
                                        </p:tav>
                                        <p:tav tm="100000">
                                          <p:val>
                                            <p:strVal val="#ppt_x"/>
                                          </p:val>
                                        </p:tav>
                                      </p:tavLst>
                                    </p:anim>
                                    <p:anim calcmode="lin" valueType="num">
                                      <p:cBhvr>
                                        <p:cTn id="63" dur="1000" fill="hold"/>
                                        <p:tgtEl>
                                          <p:spTgt spid="89396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893973"/>
                                        </p:tgtEl>
                                        <p:attrNameLst>
                                          <p:attrName>style.visibility</p:attrName>
                                        </p:attrNameLst>
                                      </p:cBhvr>
                                      <p:to>
                                        <p:strVal val="visible"/>
                                      </p:to>
                                    </p:set>
                                    <p:animEffect transition="in" filter="fade">
                                      <p:cBhvr>
                                        <p:cTn id="68" dur="1000"/>
                                        <p:tgtEl>
                                          <p:spTgt spid="893973"/>
                                        </p:tgtEl>
                                      </p:cBhvr>
                                    </p:animEffect>
                                    <p:anim calcmode="lin" valueType="num">
                                      <p:cBhvr>
                                        <p:cTn id="69" dur="1000" fill="hold"/>
                                        <p:tgtEl>
                                          <p:spTgt spid="893973"/>
                                        </p:tgtEl>
                                        <p:attrNameLst>
                                          <p:attrName>ppt_x</p:attrName>
                                        </p:attrNameLst>
                                      </p:cBhvr>
                                      <p:tavLst>
                                        <p:tav tm="0">
                                          <p:val>
                                            <p:strVal val="#ppt_x"/>
                                          </p:val>
                                        </p:tav>
                                        <p:tav tm="100000">
                                          <p:val>
                                            <p:strVal val="#ppt_x"/>
                                          </p:val>
                                        </p:tav>
                                      </p:tavLst>
                                    </p:anim>
                                    <p:anim calcmode="lin" valueType="num">
                                      <p:cBhvr>
                                        <p:cTn id="70" dur="1000" fill="hold"/>
                                        <p:tgtEl>
                                          <p:spTgt spid="89397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8" presetClass="entr" presetSubtype="12" fill="hold" grpId="0" nodeType="clickEffect">
                                  <p:stCondLst>
                                    <p:cond delay="0"/>
                                  </p:stCondLst>
                                  <p:childTnLst>
                                    <p:set>
                                      <p:cBhvr>
                                        <p:cTn id="74" dur="1" fill="hold">
                                          <p:stCondLst>
                                            <p:cond delay="0"/>
                                          </p:stCondLst>
                                        </p:cTn>
                                        <p:tgtEl>
                                          <p:spTgt spid="893975"/>
                                        </p:tgtEl>
                                        <p:attrNameLst>
                                          <p:attrName>style.visibility</p:attrName>
                                        </p:attrNameLst>
                                      </p:cBhvr>
                                      <p:to>
                                        <p:strVal val="visible"/>
                                      </p:to>
                                    </p:set>
                                    <p:animEffect transition="in" filter="strips(downLeft)">
                                      <p:cBhvr>
                                        <p:cTn id="75" dur="500"/>
                                        <p:tgtEl>
                                          <p:spTgt spid="893975"/>
                                        </p:tgtEl>
                                      </p:cBhvr>
                                    </p:animEffect>
                                  </p:childTnLst>
                                </p:cTn>
                              </p:par>
                            </p:childTnLst>
                          </p:cTn>
                        </p:par>
                      </p:childTnLst>
                    </p:cTn>
                  </p:par>
                  <p:par>
                    <p:cTn id="76" fill="hold">
                      <p:stCondLst>
                        <p:cond delay="indefinite"/>
                      </p:stCondLst>
                      <p:childTnLst>
                        <p:par>
                          <p:cTn id="77" fill="hold">
                            <p:stCondLst>
                              <p:cond delay="0"/>
                            </p:stCondLst>
                            <p:childTnLst>
                              <p:par>
                                <p:cTn id="78" presetID="18" presetClass="entr" presetSubtype="3" fill="hold" grpId="0" nodeType="clickEffect">
                                  <p:stCondLst>
                                    <p:cond delay="0"/>
                                  </p:stCondLst>
                                  <p:childTnLst>
                                    <p:set>
                                      <p:cBhvr>
                                        <p:cTn id="79" dur="1" fill="hold">
                                          <p:stCondLst>
                                            <p:cond delay="0"/>
                                          </p:stCondLst>
                                        </p:cTn>
                                        <p:tgtEl>
                                          <p:spTgt spid="893977"/>
                                        </p:tgtEl>
                                        <p:attrNameLst>
                                          <p:attrName>style.visibility</p:attrName>
                                        </p:attrNameLst>
                                      </p:cBhvr>
                                      <p:to>
                                        <p:strVal val="visible"/>
                                      </p:to>
                                    </p:set>
                                    <p:animEffect transition="in" filter="strips(upRight)">
                                      <p:cBhvr>
                                        <p:cTn id="80" dur="500"/>
                                        <p:tgtEl>
                                          <p:spTgt spid="893977"/>
                                        </p:tgtEl>
                                      </p:cBhvr>
                                    </p:animEffect>
                                  </p:childTnLst>
                                </p:cTn>
                              </p:par>
                            </p:childTnLst>
                          </p:cTn>
                        </p:par>
                      </p:childTnLst>
                    </p:cTn>
                  </p:par>
                  <p:par>
                    <p:cTn id="81" fill="hold">
                      <p:stCondLst>
                        <p:cond delay="indefinite"/>
                      </p:stCondLst>
                      <p:childTnLst>
                        <p:par>
                          <p:cTn id="82" fill="hold">
                            <p:stCondLst>
                              <p:cond delay="0"/>
                            </p:stCondLst>
                            <p:childTnLst>
                              <p:par>
                                <p:cTn id="83" presetID="49" presetClass="entr" presetSubtype="0" decel="100000" fill="hold" grpId="0" nodeType="clickEffect">
                                  <p:stCondLst>
                                    <p:cond delay="0"/>
                                  </p:stCondLst>
                                  <p:childTnLst>
                                    <p:set>
                                      <p:cBhvr>
                                        <p:cTn id="84" dur="1" fill="hold">
                                          <p:stCondLst>
                                            <p:cond delay="0"/>
                                          </p:stCondLst>
                                        </p:cTn>
                                        <p:tgtEl>
                                          <p:spTgt spid="893979"/>
                                        </p:tgtEl>
                                        <p:attrNameLst>
                                          <p:attrName>style.visibility</p:attrName>
                                        </p:attrNameLst>
                                      </p:cBhvr>
                                      <p:to>
                                        <p:strVal val="visible"/>
                                      </p:to>
                                    </p:set>
                                    <p:anim calcmode="lin" valueType="num">
                                      <p:cBhvr>
                                        <p:cTn id="85" dur="500" fill="hold"/>
                                        <p:tgtEl>
                                          <p:spTgt spid="893979"/>
                                        </p:tgtEl>
                                        <p:attrNameLst>
                                          <p:attrName>ppt_w</p:attrName>
                                        </p:attrNameLst>
                                      </p:cBhvr>
                                      <p:tavLst>
                                        <p:tav tm="0">
                                          <p:val>
                                            <p:fltVal val="0"/>
                                          </p:val>
                                        </p:tav>
                                        <p:tav tm="100000">
                                          <p:val>
                                            <p:strVal val="#ppt_w"/>
                                          </p:val>
                                        </p:tav>
                                      </p:tavLst>
                                    </p:anim>
                                    <p:anim calcmode="lin" valueType="num">
                                      <p:cBhvr>
                                        <p:cTn id="86" dur="500" fill="hold"/>
                                        <p:tgtEl>
                                          <p:spTgt spid="893979"/>
                                        </p:tgtEl>
                                        <p:attrNameLst>
                                          <p:attrName>ppt_h</p:attrName>
                                        </p:attrNameLst>
                                      </p:cBhvr>
                                      <p:tavLst>
                                        <p:tav tm="0">
                                          <p:val>
                                            <p:fltVal val="0"/>
                                          </p:val>
                                        </p:tav>
                                        <p:tav tm="100000">
                                          <p:val>
                                            <p:strVal val="#ppt_h"/>
                                          </p:val>
                                        </p:tav>
                                      </p:tavLst>
                                    </p:anim>
                                    <p:anim calcmode="lin" valueType="num">
                                      <p:cBhvr>
                                        <p:cTn id="87" dur="500" fill="hold"/>
                                        <p:tgtEl>
                                          <p:spTgt spid="893979"/>
                                        </p:tgtEl>
                                        <p:attrNameLst>
                                          <p:attrName>style.rotation</p:attrName>
                                        </p:attrNameLst>
                                      </p:cBhvr>
                                      <p:tavLst>
                                        <p:tav tm="0">
                                          <p:val>
                                            <p:fltVal val="360"/>
                                          </p:val>
                                        </p:tav>
                                        <p:tav tm="100000">
                                          <p:val>
                                            <p:fltVal val="0"/>
                                          </p:val>
                                        </p:tav>
                                      </p:tavLst>
                                    </p:anim>
                                    <p:animEffect transition="in" filter="fade">
                                      <p:cBhvr>
                                        <p:cTn id="88" dur="500"/>
                                        <p:tgtEl>
                                          <p:spTgt spid="8939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3955" grpId="0"/>
      <p:bldP spid="893957" grpId="0"/>
      <p:bldP spid="893959" grpId="0"/>
      <p:bldP spid="893961" grpId="0"/>
      <p:bldP spid="893963" grpId="0"/>
      <p:bldP spid="893965" grpId="0"/>
      <p:bldP spid="893967" grpId="0"/>
      <p:bldP spid="893969" grpId="0"/>
      <p:bldP spid="893971" grpId="0"/>
      <p:bldP spid="893973" grpId="0"/>
      <p:bldP spid="893975" grpId="0"/>
      <p:bldP spid="893977" grpId="0"/>
      <p:bldP spid="89397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smtClean="0"/>
              <a:t>Greenhouse Effect</a:t>
            </a:r>
          </a:p>
        </p:txBody>
      </p:sp>
      <p:sp>
        <p:nvSpPr>
          <p:cNvPr id="131075" name="Text Box 3"/>
          <p:cNvSpPr txBox="1">
            <a:spLocks noChangeArrowheads="1"/>
          </p:cNvSpPr>
          <p:nvPr/>
        </p:nvSpPr>
        <p:spPr bwMode="auto">
          <a:xfrm>
            <a:off x="457200" y="1981200"/>
            <a:ext cx="8070850" cy="822325"/>
          </a:xfrm>
          <a:prstGeom prst="rect">
            <a:avLst/>
          </a:prstGeom>
          <a:noFill/>
          <a:ln w="9525">
            <a:noFill/>
            <a:miter lim="800000"/>
            <a:headEnd/>
            <a:tailEnd/>
          </a:ln>
        </p:spPr>
        <p:txBody>
          <a:bodyPr wrap="none">
            <a:spAutoFit/>
          </a:bodyPr>
          <a:lstStyle/>
          <a:p>
            <a:pPr algn="l"/>
            <a:r>
              <a:rPr lang="en-US" sz="2400"/>
              <a:t>Children and pets left unattended in vehicles with windows</a:t>
            </a:r>
          </a:p>
          <a:p>
            <a:pPr algn="l"/>
            <a:r>
              <a:rPr lang="en-US" sz="2400"/>
              <a:t>rolled up can die from high temperature in vehicle.</a:t>
            </a:r>
          </a:p>
        </p:txBody>
      </p:sp>
      <p:sp>
        <p:nvSpPr>
          <p:cNvPr id="131076" name="Text Box 4"/>
          <p:cNvSpPr txBox="1">
            <a:spLocks noChangeArrowheads="1"/>
          </p:cNvSpPr>
          <p:nvPr/>
        </p:nvSpPr>
        <p:spPr bwMode="auto">
          <a:xfrm>
            <a:off x="517525" y="3124200"/>
            <a:ext cx="7729538" cy="822325"/>
          </a:xfrm>
          <a:prstGeom prst="rect">
            <a:avLst/>
          </a:prstGeom>
          <a:noFill/>
          <a:ln w="9525">
            <a:noFill/>
            <a:miter lim="800000"/>
            <a:headEnd/>
            <a:tailEnd/>
          </a:ln>
        </p:spPr>
        <p:txBody>
          <a:bodyPr wrap="none">
            <a:spAutoFit/>
          </a:bodyPr>
          <a:lstStyle/>
          <a:p>
            <a:pPr algn="l"/>
            <a:r>
              <a:rPr lang="en-US" sz="2400"/>
              <a:t>Carbon dioxide in atmosphere traps heat and acts like a</a:t>
            </a:r>
          </a:p>
          <a:p>
            <a:pPr algn="l"/>
            <a:r>
              <a:rPr lang="en-US" sz="2400"/>
              <a:t>glass cover holding in the heat on planet Earth.</a:t>
            </a:r>
          </a:p>
        </p:txBody>
      </p:sp>
      <p:pic>
        <p:nvPicPr>
          <p:cNvPr id="46085" name="Picture 7" descr="greenhouse"/>
          <p:cNvPicPr>
            <a:picLocks noChangeAspect="1" noChangeArrowheads="1"/>
          </p:cNvPicPr>
          <p:nvPr/>
        </p:nvPicPr>
        <p:blipFill>
          <a:blip r:embed="rId4" cstate="print"/>
          <a:srcRect t="2063"/>
          <a:stretch>
            <a:fillRect/>
          </a:stretch>
        </p:blipFill>
        <p:spPr bwMode="auto">
          <a:xfrm>
            <a:off x="457200" y="609600"/>
            <a:ext cx="1447800" cy="1130300"/>
          </a:xfrm>
          <a:prstGeom prst="rect">
            <a:avLst/>
          </a:prstGeom>
          <a:noFill/>
          <a:ln w="9525">
            <a:noFill/>
            <a:miter lim="800000"/>
            <a:headEnd/>
            <a:tailEnd/>
          </a:ln>
        </p:spPr>
      </p:pic>
      <p:pic>
        <p:nvPicPr>
          <p:cNvPr id="131080" name="Picture 8" descr="greenhouse-2"/>
          <p:cNvPicPr>
            <a:picLocks noChangeAspect="1" noChangeArrowheads="1"/>
          </p:cNvPicPr>
          <p:nvPr/>
        </p:nvPicPr>
        <p:blipFill>
          <a:blip r:embed="rId5" cstate="print"/>
          <a:srcRect/>
          <a:stretch>
            <a:fillRect/>
          </a:stretch>
        </p:blipFill>
        <p:spPr bwMode="auto">
          <a:xfrm>
            <a:off x="5486400" y="4164013"/>
            <a:ext cx="2597150" cy="2465387"/>
          </a:xfrm>
          <a:prstGeom prst="rect">
            <a:avLst/>
          </a:prstGeom>
          <a:noFill/>
          <a:ln w="9525">
            <a:noFill/>
            <a:miter lim="800000"/>
            <a:headEnd/>
            <a:tailEnd/>
          </a:ln>
        </p:spPr>
      </p:pic>
      <p:pic>
        <p:nvPicPr>
          <p:cNvPr id="131081" name="Picture 9" descr="greenhouse C"/>
          <p:cNvPicPr>
            <a:picLocks noChangeAspect="1" noChangeArrowheads="1"/>
          </p:cNvPicPr>
          <p:nvPr/>
        </p:nvPicPr>
        <p:blipFill>
          <a:blip r:embed="rId6" cstate="print"/>
          <a:srcRect/>
          <a:stretch>
            <a:fillRect/>
          </a:stretch>
        </p:blipFill>
        <p:spPr bwMode="auto">
          <a:xfrm>
            <a:off x="762000" y="4052888"/>
            <a:ext cx="3886200" cy="2652712"/>
          </a:xfrm>
          <a:prstGeom prst="rect">
            <a:avLst/>
          </a:prstGeom>
          <a:noFill/>
          <a:ln w="9525">
            <a:noFill/>
            <a:miter lim="800000"/>
            <a:headEnd/>
            <a:tailEnd/>
          </a:ln>
        </p:spPr>
      </p:pic>
      <p:pic>
        <p:nvPicPr>
          <p:cNvPr id="131082" name="Picture 10">
            <a:hlinkClick r:id="" action="ppaction://media"/>
          </p:cNvPr>
          <p:cNvPicPr>
            <a:picLocks noRot="1" noChangeAspect="1" noChangeArrowheads="1"/>
          </p:cNvPicPr>
          <p:nvPr>
            <a:wavAudioFile r:embed="rId1" name="~PP272.WAV"/>
          </p:nvPr>
        </p:nvPicPr>
        <p:blipFill>
          <a:blip r:embed="rId7" cstate="print"/>
          <a:srcRect/>
          <a:stretch>
            <a:fillRect/>
          </a:stretch>
        </p:blipFill>
        <p:spPr bwMode="auto">
          <a:xfrm>
            <a:off x="8772525" y="6486525"/>
            <a:ext cx="304800" cy="304800"/>
          </a:xfrm>
          <a:prstGeom prst="rect">
            <a:avLst/>
          </a:prstGeom>
          <a:noFill/>
          <a:ln w="9525">
            <a:noFill/>
            <a:miter lim="800000"/>
            <a:headEnd/>
            <a:tailEnd/>
          </a:ln>
        </p:spPr>
      </p:pic>
      <p:sp>
        <p:nvSpPr>
          <p:cNvPr id="46089" name="AutoShape 11">
            <a:hlinkClick r:id="rId8"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108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31076"/>
                                        </p:tgtEl>
                                        <p:attrNameLst>
                                          <p:attrName>style.visibility</p:attrName>
                                        </p:attrNameLst>
                                      </p:cBhvr>
                                      <p:to>
                                        <p:strVal val="visible"/>
                                      </p:to>
                                    </p:set>
                                    <p:animEffect transition="in" filter="fade">
                                      <p:cBhvr>
                                        <p:cTn id="11" dur="1000"/>
                                        <p:tgtEl>
                                          <p:spTgt spid="131076"/>
                                        </p:tgtEl>
                                      </p:cBhvr>
                                    </p:animEffect>
                                    <p:anim calcmode="lin" valueType="num">
                                      <p:cBhvr>
                                        <p:cTn id="12" dur="1000" fill="hold"/>
                                        <p:tgtEl>
                                          <p:spTgt spid="131076"/>
                                        </p:tgtEl>
                                        <p:attrNameLst>
                                          <p:attrName>ppt_x</p:attrName>
                                        </p:attrNameLst>
                                      </p:cBhvr>
                                      <p:tavLst>
                                        <p:tav tm="0">
                                          <p:val>
                                            <p:strVal val="#ppt_x"/>
                                          </p:val>
                                        </p:tav>
                                        <p:tav tm="100000">
                                          <p:val>
                                            <p:strVal val="#ppt_x"/>
                                          </p:val>
                                        </p:tav>
                                      </p:tavLst>
                                    </p:anim>
                                    <p:anim calcmode="lin" valueType="num">
                                      <p:cBhvr>
                                        <p:cTn id="13" dur="1000" fill="hold"/>
                                        <p:tgtEl>
                                          <p:spTgt spid="131076"/>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131081"/>
                                        </p:tgtEl>
                                        <p:attrNameLst>
                                          <p:attrName>style.visibility</p:attrName>
                                        </p:attrNameLst>
                                      </p:cBhvr>
                                      <p:to>
                                        <p:strVal val="visible"/>
                                      </p:to>
                                    </p:set>
                                    <p:animEffect transition="in" filter="fade">
                                      <p:cBhvr>
                                        <p:cTn id="16" dur="1000"/>
                                        <p:tgtEl>
                                          <p:spTgt spid="131081"/>
                                        </p:tgtEl>
                                      </p:cBhvr>
                                    </p:animEffect>
                                    <p:anim calcmode="lin" valueType="num">
                                      <p:cBhvr>
                                        <p:cTn id="17" dur="1000" fill="hold"/>
                                        <p:tgtEl>
                                          <p:spTgt spid="131081"/>
                                        </p:tgtEl>
                                        <p:attrNameLst>
                                          <p:attrName>ppt_x</p:attrName>
                                        </p:attrNameLst>
                                      </p:cBhvr>
                                      <p:tavLst>
                                        <p:tav tm="0">
                                          <p:val>
                                            <p:strVal val="#ppt_x"/>
                                          </p:val>
                                        </p:tav>
                                        <p:tav tm="100000">
                                          <p:val>
                                            <p:strVal val="#ppt_x"/>
                                          </p:val>
                                        </p:tav>
                                      </p:tavLst>
                                    </p:anim>
                                    <p:anim calcmode="lin" valueType="num">
                                      <p:cBhvr>
                                        <p:cTn id="18" dur="1000" fill="hold"/>
                                        <p:tgtEl>
                                          <p:spTgt spid="13108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5" fill="hold" grpId="0" nodeType="clickEffect">
                                  <p:stCondLst>
                                    <p:cond delay="0"/>
                                  </p:stCondLst>
                                  <p:childTnLst>
                                    <p:set>
                                      <p:cBhvr>
                                        <p:cTn id="22" dur="1" fill="hold">
                                          <p:stCondLst>
                                            <p:cond delay="0"/>
                                          </p:stCondLst>
                                        </p:cTn>
                                        <p:tgtEl>
                                          <p:spTgt spid="131075"/>
                                        </p:tgtEl>
                                        <p:attrNameLst>
                                          <p:attrName>style.visibility</p:attrName>
                                        </p:attrNameLst>
                                      </p:cBhvr>
                                      <p:to>
                                        <p:strVal val="visible"/>
                                      </p:to>
                                    </p:set>
                                    <p:animEffect transition="in" filter="randombar(vertical)">
                                      <p:cBhvr>
                                        <p:cTn id="23" dur="500"/>
                                        <p:tgtEl>
                                          <p:spTgt spid="131075"/>
                                        </p:tgtEl>
                                      </p:cBhvr>
                                    </p:animEffect>
                                  </p:childTnLst>
                                </p:cTn>
                              </p:par>
                            </p:childTnLst>
                          </p:cTn>
                        </p:par>
                        <p:par>
                          <p:cTn id="24" fill="hold">
                            <p:stCondLst>
                              <p:cond delay="500"/>
                            </p:stCondLst>
                            <p:childTnLst>
                              <p:par>
                                <p:cTn id="25" presetID="14" presetClass="entr" presetSubtype="5" fill="hold" nodeType="afterEffect">
                                  <p:stCondLst>
                                    <p:cond delay="0"/>
                                  </p:stCondLst>
                                  <p:childTnLst>
                                    <p:set>
                                      <p:cBhvr>
                                        <p:cTn id="26" dur="1" fill="hold">
                                          <p:stCondLst>
                                            <p:cond delay="0"/>
                                          </p:stCondLst>
                                        </p:cTn>
                                        <p:tgtEl>
                                          <p:spTgt spid="131080"/>
                                        </p:tgtEl>
                                        <p:attrNameLst>
                                          <p:attrName>style.visibility</p:attrName>
                                        </p:attrNameLst>
                                      </p:cBhvr>
                                      <p:to>
                                        <p:strVal val="visible"/>
                                      </p:to>
                                    </p:set>
                                    <p:animEffect transition="in" filter="randombar(vertical)">
                                      <p:cBhvr>
                                        <p:cTn id="27" dur="500"/>
                                        <p:tgtEl>
                                          <p:spTgt spid="13108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8" fill="hold" display="0">
                  <p:stCondLst>
                    <p:cond delay="indefinite"/>
                  </p:stCondLst>
                  <p:endCondLst>
                    <p:cond evt="onPrev" delay="0">
                      <p:tgtEl>
                        <p:sldTgt/>
                      </p:tgtEl>
                    </p:cond>
                    <p:cond evt="onStopAudio" delay="0">
                      <p:tgtEl>
                        <p:sldTgt/>
                      </p:tgtEl>
                    </p:cond>
                  </p:endCondLst>
                </p:cTn>
                <p:tgtEl>
                  <p:spTgt spid="131082"/>
                </p:tgtEl>
              </p:cMediaNode>
            </p:audio>
          </p:childTnLst>
        </p:cTn>
      </p:par>
    </p:tnLst>
    <p:bldLst>
      <p:bldP spid="131075" grpId="0"/>
      <p:bldP spid="13107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pPr eaLnBrk="1" hangingPunct="1"/>
            <a:endParaRPr lang="en-US" smtClean="0"/>
          </a:p>
        </p:txBody>
      </p:sp>
      <p:sp>
        <p:nvSpPr>
          <p:cNvPr id="894981" name="Rectangle 5"/>
          <p:cNvSpPr>
            <a:spLocks noChangeArrowheads="1"/>
          </p:cNvSpPr>
          <p:nvPr/>
        </p:nvSpPr>
        <p:spPr bwMode="auto">
          <a:xfrm>
            <a:off x="5230813" y="2451100"/>
            <a:ext cx="914400" cy="342900"/>
          </a:xfrm>
          <a:prstGeom prst="rect">
            <a:avLst/>
          </a:prstGeom>
          <a:noFill/>
          <a:ln w="9525">
            <a:solidFill>
              <a:srgbClr val="000000"/>
            </a:solidFill>
            <a:miter lim="800000"/>
            <a:headEnd/>
            <a:tailEnd/>
          </a:ln>
        </p:spPr>
        <p:txBody>
          <a:bodyPr/>
          <a:lstStyle/>
          <a:p>
            <a:endParaRPr lang="en-US"/>
          </a:p>
        </p:txBody>
      </p:sp>
      <p:sp>
        <p:nvSpPr>
          <p:cNvPr id="894982" name="Rectangle 6"/>
          <p:cNvSpPr>
            <a:spLocks noChangeArrowheads="1"/>
          </p:cNvSpPr>
          <p:nvPr/>
        </p:nvSpPr>
        <p:spPr bwMode="auto">
          <a:xfrm>
            <a:off x="5094288" y="3729038"/>
            <a:ext cx="1143000" cy="457200"/>
          </a:xfrm>
          <a:prstGeom prst="rect">
            <a:avLst/>
          </a:prstGeom>
          <a:noFill/>
          <a:ln w="9525">
            <a:solidFill>
              <a:srgbClr val="000000"/>
            </a:solidFill>
            <a:miter lim="800000"/>
            <a:headEnd/>
            <a:tailEnd/>
          </a:ln>
        </p:spPr>
        <p:txBody>
          <a:bodyPr/>
          <a:lstStyle/>
          <a:p>
            <a:endParaRPr lang="en-US"/>
          </a:p>
        </p:txBody>
      </p:sp>
      <p:sp>
        <p:nvSpPr>
          <p:cNvPr id="894983" name="Rectangle 7"/>
          <p:cNvSpPr>
            <a:spLocks noChangeArrowheads="1"/>
          </p:cNvSpPr>
          <p:nvPr/>
        </p:nvSpPr>
        <p:spPr bwMode="auto">
          <a:xfrm>
            <a:off x="5754688" y="5341938"/>
            <a:ext cx="1485900" cy="457200"/>
          </a:xfrm>
          <a:prstGeom prst="rect">
            <a:avLst/>
          </a:prstGeom>
          <a:noFill/>
          <a:ln w="9525">
            <a:solidFill>
              <a:srgbClr val="000000"/>
            </a:solidFill>
            <a:miter lim="800000"/>
            <a:headEnd/>
            <a:tailEnd/>
          </a:ln>
        </p:spPr>
        <p:txBody>
          <a:bodyPr/>
          <a:lstStyle/>
          <a:p>
            <a:endParaRPr lang="en-US"/>
          </a:p>
        </p:txBody>
      </p:sp>
      <p:sp>
        <p:nvSpPr>
          <p:cNvPr id="894984" name="Rectangle 8"/>
          <p:cNvSpPr>
            <a:spLocks noChangeArrowheads="1"/>
          </p:cNvSpPr>
          <p:nvPr/>
        </p:nvSpPr>
        <p:spPr bwMode="auto">
          <a:xfrm>
            <a:off x="1481138" y="1954213"/>
            <a:ext cx="2617787" cy="366712"/>
          </a:xfrm>
          <a:prstGeom prst="rect">
            <a:avLst/>
          </a:prstGeom>
          <a:noFill/>
          <a:ln w="9525">
            <a:noFill/>
            <a:miter lim="800000"/>
            <a:headEnd/>
            <a:tailEnd/>
          </a:ln>
        </p:spPr>
        <p:txBody>
          <a:bodyPr wrap="none" anchor="ctr">
            <a:spAutoFit/>
          </a:bodyPr>
          <a:lstStyle/>
          <a:p>
            <a:pPr algn="l"/>
            <a:r>
              <a:rPr lang="en-US" sz="1800">
                <a:solidFill>
                  <a:schemeClr val="accent2"/>
                </a:solidFill>
                <a:ea typeface="Times New Roman" pitchFamily="18" charset="0"/>
                <a:cs typeface="Arial" charset="0"/>
              </a:rPr>
              <a:t>Convert 25</a:t>
            </a:r>
            <a:r>
              <a:rPr lang="en-US" sz="1800" baseline="30000">
                <a:solidFill>
                  <a:schemeClr val="accent2"/>
                </a:solidFill>
                <a:ea typeface="Times New Roman" pitchFamily="18" charset="0"/>
                <a:cs typeface="Arial" charset="0"/>
              </a:rPr>
              <a:t>o</a:t>
            </a:r>
            <a:r>
              <a:rPr lang="en-US" sz="1800">
                <a:solidFill>
                  <a:schemeClr val="accent2"/>
                </a:solidFill>
                <a:ea typeface="Times New Roman" pitchFamily="18" charset="0"/>
                <a:cs typeface="Arial" charset="0"/>
              </a:rPr>
              <a:t>C to Kelvin.</a:t>
            </a:r>
            <a:r>
              <a:rPr lang="en-US" sz="1800">
                <a:ea typeface="Times New Roman" pitchFamily="18" charset="0"/>
                <a:cs typeface="Arial" charset="0"/>
              </a:rPr>
              <a:t> </a:t>
            </a:r>
          </a:p>
        </p:txBody>
      </p:sp>
      <p:sp>
        <p:nvSpPr>
          <p:cNvPr id="894985" name="Rectangle 9"/>
          <p:cNvSpPr>
            <a:spLocks noChangeArrowheads="1"/>
          </p:cNvSpPr>
          <p:nvPr/>
        </p:nvSpPr>
        <p:spPr bwMode="auto">
          <a:xfrm>
            <a:off x="1481138" y="2451100"/>
            <a:ext cx="1614487" cy="366713"/>
          </a:xfrm>
          <a:prstGeom prst="rect">
            <a:avLst/>
          </a:prstGeom>
          <a:noFill/>
          <a:ln w="9525">
            <a:noFill/>
            <a:miter lim="800000"/>
            <a:headEnd/>
            <a:tailEnd/>
          </a:ln>
        </p:spPr>
        <p:txBody>
          <a:bodyPr wrap="none" anchor="ctr">
            <a:spAutoFit/>
          </a:bodyPr>
          <a:lstStyle/>
          <a:p>
            <a:pPr algn="l"/>
            <a:r>
              <a:rPr lang="en-US" sz="1800">
                <a:ea typeface="Times New Roman" pitchFamily="18" charset="0"/>
                <a:cs typeface="Arial" charset="0"/>
              </a:rPr>
              <a:t>K = </a:t>
            </a:r>
            <a:r>
              <a:rPr lang="en-US" sz="1800" baseline="30000">
                <a:ea typeface="Times New Roman" pitchFamily="18" charset="0"/>
                <a:cs typeface="Arial" charset="0"/>
              </a:rPr>
              <a:t>o</a:t>
            </a:r>
            <a:r>
              <a:rPr lang="en-US" sz="1800">
                <a:ea typeface="Times New Roman" pitchFamily="18" charset="0"/>
                <a:cs typeface="Arial" charset="0"/>
              </a:rPr>
              <a:t>C + 273  </a:t>
            </a:r>
          </a:p>
        </p:txBody>
      </p:sp>
      <p:sp>
        <p:nvSpPr>
          <p:cNvPr id="162824" name="Rectangle 10"/>
          <p:cNvSpPr>
            <a:spLocks noChangeArrowheads="1"/>
          </p:cNvSpPr>
          <p:nvPr/>
        </p:nvSpPr>
        <p:spPr bwMode="auto">
          <a:xfrm>
            <a:off x="138113" y="3543300"/>
            <a:ext cx="9144000" cy="0"/>
          </a:xfrm>
          <a:prstGeom prst="rect">
            <a:avLst/>
          </a:prstGeom>
          <a:noFill/>
          <a:ln w="9525">
            <a:noFill/>
            <a:miter lim="800000"/>
            <a:headEnd/>
            <a:tailEnd/>
          </a:ln>
        </p:spPr>
        <p:txBody>
          <a:bodyPr wrap="none" anchor="ctr">
            <a:spAutoFit/>
          </a:bodyPr>
          <a:lstStyle/>
          <a:p>
            <a:endParaRPr lang="en-US"/>
          </a:p>
        </p:txBody>
      </p:sp>
      <p:sp>
        <p:nvSpPr>
          <p:cNvPr id="894987" name="Rectangle 11"/>
          <p:cNvSpPr>
            <a:spLocks noChangeArrowheads="1"/>
          </p:cNvSpPr>
          <p:nvPr/>
        </p:nvSpPr>
        <p:spPr bwMode="auto">
          <a:xfrm>
            <a:off x="1481138" y="4743450"/>
            <a:ext cx="3511550" cy="366713"/>
          </a:xfrm>
          <a:prstGeom prst="rect">
            <a:avLst/>
          </a:prstGeom>
          <a:noFill/>
          <a:ln w="9525">
            <a:noFill/>
            <a:miter lim="800000"/>
            <a:headEnd/>
            <a:tailEnd/>
          </a:ln>
        </p:spPr>
        <p:txBody>
          <a:bodyPr wrap="none" anchor="ctr">
            <a:spAutoFit/>
          </a:bodyPr>
          <a:lstStyle/>
          <a:p>
            <a:pPr algn="l"/>
            <a:r>
              <a:rPr lang="en-US" sz="1800">
                <a:solidFill>
                  <a:schemeClr val="accent2"/>
                </a:solidFill>
                <a:ea typeface="Times New Roman" pitchFamily="18" charset="0"/>
                <a:cs typeface="Arial" charset="0"/>
              </a:rPr>
              <a:t>How many mm Hg is 231.5 kPa?</a:t>
            </a:r>
          </a:p>
        </p:txBody>
      </p:sp>
      <p:sp>
        <p:nvSpPr>
          <p:cNvPr id="894989" name="Rectangle 13"/>
          <p:cNvSpPr>
            <a:spLocks noChangeArrowheads="1"/>
          </p:cNvSpPr>
          <p:nvPr/>
        </p:nvSpPr>
        <p:spPr bwMode="auto">
          <a:xfrm>
            <a:off x="1481138" y="3213100"/>
            <a:ext cx="3028950" cy="366713"/>
          </a:xfrm>
          <a:prstGeom prst="rect">
            <a:avLst/>
          </a:prstGeom>
          <a:noFill/>
          <a:ln w="9525">
            <a:noFill/>
            <a:miter lim="800000"/>
            <a:headEnd/>
            <a:tailEnd/>
          </a:ln>
        </p:spPr>
        <p:txBody>
          <a:bodyPr wrap="none">
            <a:spAutoFit/>
          </a:bodyPr>
          <a:lstStyle/>
          <a:p>
            <a:pPr algn="l" eaLnBrk="0" hangingPunct="0"/>
            <a:r>
              <a:rPr lang="en-US" sz="1800">
                <a:solidFill>
                  <a:schemeClr val="accent2"/>
                </a:solidFill>
              </a:rPr>
              <a:t>How many kPa is 1.37 atm?</a:t>
            </a:r>
          </a:p>
        </p:txBody>
      </p:sp>
      <p:sp>
        <p:nvSpPr>
          <p:cNvPr id="894991" name="Rectangle 15"/>
          <p:cNvSpPr>
            <a:spLocks noChangeArrowheads="1"/>
          </p:cNvSpPr>
          <p:nvPr/>
        </p:nvSpPr>
        <p:spPr bwMode="auto">
          <a:xfrm>
            <a:off x="3378200" y="2454275"/>
            <a:ext cx="1519238" cy="366713"/>
          </a:xfrm>
          <a:prstGeom prst="rect">
            <a:avLst/>
          </a:prstGeom>
          <a:noFill/>
          <a:ln w="9525">
            <a:noFill/>
            <a:miter lim="800000"/>
            <a:headEnd/>
            <a:tailEnd/>
          </a:ln>
        </p:spPr>
        <p:txBody>
          <a:bodyPr wrap="none">
            <a:spAutoFit/>
          </a:bodyPr>
          <a:lstStyle/>
          <a:p>
            <a:pPr algn="l"/>
            <a:r>
              <a:rPr lang="en-US" sz="1800">
                <a:ea typeface="Times New Roman" pitchFamily="18" charset="0"/>
                <a:cs typeface="Arial" charset="0"/>
              </a:rPr>
              <a:t> 25</a:t>
            </a:r>
            <a:r>
              <a:rPr lang="en-US" sz="1800" baseline="30000">
                <a:ea typeface="Times New Roman" pitchFamily="18" charset="0"/>
                <a:cs typeface="Arial" charset="0"/>
              </a:rPr>
              <a:t>o</a:t>
            </a:r>
            <a:r>
              <a:rPr lang="en-US" sz="1800">
                <a:ea typeface="Times New Roman" pitchFamily="18" charset="0"/>
                <a:cs typeface="Arial" charset="0"/>
              </a:rPr>
              <a:t>C  +  273</a:t>
            </a:r>
          </a:p>
        </p:txBody>
      </p:sp>
      <p:sp>
        <p:nvSpPr>
          <p:cNvPr id="894993" name="Rectangle 17"/>
          <p:cNvSpPr>
            <a:spLocks noChangeArrowheads="1"/>
          </p:cNvSpPr>
          <p:nvPr/>
        </p:nvSpPr>
        <p:spPr bwMode="auto">
          <a:xfrm>
            <a:off x="5295900" y="2457450"/>
            <a:ext cx="781050" cy="366713"/>
          </a:xfrm>
          <a:prstGeom prst="rect">
            <a:avLst/>
          </a:prstGeom>
          <a:noFill/>
          <a:ln w="9525">
            <a:noFill/>
            <a:miter lim="800000"/>
            <a:headEnd/>
            <a:tailEnd/>
          </a:ln>
        </p:spPr>
        <p:txBody>
          <a:bodyPr wrap="none">
            <a:spAutoFit/>
          </a:bodyPr>
          <a:lstStyle/>
          <a:p>
            <a:pPr algn="l"/>
            <a:r>
              <a:rPr lang="en-US" sz="1800">
                <a:ea typeface="Times New Roman" pitchFamily="18" charset="0"/>
                <a:cs typeface="Arial" charset="0"/>
              </a:rPr>
              <a:t>298 K</a:t>
            </a:r>
          </a:p>
        </p:txBody>
      </p:sp>
      <p:sp>
        <p:nvSpPr>
          <p:cNvPr id="894995" name="Rectangle 19"/>
          <p:cNvSpPr>
            <a:spLocks noChangeArrowheads="1"/>
          </p:cNvSpPr>
          <p:nvPr/>
        </p:nvSpPr>
        <p:spPr bwMode="auto">
          <a:xfrm>
            <a:off x="4846638" y="2455863"/>
            <a:ext cx="317500" cy="366712"/>
          </a:xfrm>
          <a:prstGeom prst="rect">
            <a:avLst/>
          </a:prstGeom>
          <a:noFill/>
          <a:ln w="9525">
            <a:noFill/>
            <a:miter lim="800000"/>
            <a:headEnd/>
            <a:tailEnd/>
          </a:ln>
        </p:spPr>
        <p:txBody>
          <a:bodyPr wrap="none">
            <a:spAutoFit/>
          </a:bodyPr>
          <a:lstStyle/>
          <a:p>
            <a:pPr algn="l"/>
            <a:r>
              <a:rPr lang="en-US" sz="1800">
                <a:ea typeface="Times New Roman" pitchFamily="18" charset="0"/>
                <a:cs typeface="Arial" charset="0"/>
              </a:rPr>
              <a:t>=</a:t>
            </a:r>
          </a:p>
        </p:txBody>
      </p:sp>
      <p:sp>
        <p:nvSpPr>
          <p:cNvPr id="894996" name="Line 20"/>
          <p:cNvSpPr>
            <a:spLocks noChangeShapeType="1"/>
          </p:cNvSpPr>
          <p:nvPr/>
        </p:nvSpPr>
        <p:spPr bwMode="auto">
          <a:xfrm>
            <a:off x="3013075" y="2636838"/>
            <a:ext cx="430213" cy="0"/>
          </a:xfrm>
          <a:prstGeom prst="line">
            <a:avLst/>
          </a:prstGeom>
          <a:noFill/>
          <a:ln w="9525">
            <a:solidFill>
              <a:schemeClr val="tx1"/>
            </a:solidFill>
            <a:round/>
            <a:headEnd/>
            <a:tailEnd type="triangle" w="med" len="med"/>
          </a:ln>
        </p:spPr>
        <p:txBody>
          <a:bodyPr/>
          <a:lstStyle/>
          <a:p>
            <a:endParaRPr lang="en-US"/>
          </a:p>
        </p:txBody>
      </p:sp>
      <p:sp>
        <p:nvSpPr>
          <p:cNvPr id="894997" name="Text Box 21"/>
          <p:cNvSpPr txBox="1">
            <a:spLocks noChangeArrowheads="1"/>
          </p:cNvSpPr>
          <p:nvPr/>
        </p:nvSpPr>
        <p:spPr bwMode="auto">
          <a:xfrm>
            <a:off x="1482725" y="3787775"/>
            <a:ext cx="2070100" cy="366713"/>
          </a:xfrm>
          <a:prstGeom prst="rect">
            <a:avLst/>
          </a:prstGeom>
          <a:noFill/>
          <a:ln w="9525">
            <a:noFill/>
            <a:miter lim="800000"/>
            <a:headEnd/>
            <a:tailEnd/>
          </a:ln>
        </p:spPr>
        <p:txBody>
          <a:bodyPr wrap="none">
            <a:spAutoFit/>
          </a:bodyPr>
          <a:lstStyle/>
          <a:p>
            <a:pPr algn="l"/>
            <a:r>
              <a:rPr lang="en-US" sz="1800"/>
              <a:t>X kPa  =  1.37 atm</a:t>
            </a:r>
          </a:p>
        </p:txBody>
      </p:sp>
      <p:sp>
        <p:nvSpPr>
          <p:cNvPr id="894998" name="Text Box 22"/>
          <p:cNvSpPr txBox="1">
            <a:spLocks noChangeArrowheads="1"/>
          </p:cNvSpPr>
          <p:nvPr/>
        </p:nvSpPr>
        <p:spPr bwMode="auto">
          <a:xfrm>
            <a:off x="3535363" y="3633788"/>
            <a:ext cx="1212850" cy="366712"/>
          </a:xfrm>
          <a:prstGeom prst="rect">
            <a:avLst/>
          </a:prstGeom>
          <a:noFill/>
          <a:ln w="9525">
            <a:noFill/>
            <a:miter lim="800000"/>
            <a:headEnd/>
            <a:tailEnd/>
          </a:ln>
        </p:spPr>
        <p:txBody>
          <a:bodyPr wrap="none">
            <a:spAutoFit/>
          </a:bodyPr>
          <a:lstStyle/>
          <a:p>
            <a:pPr algn="l"/>
            <a:r>
              <a:rPr lang="en-US" sz="1800"/>
              <a:t>101.3 kPa</a:t>
            </a:r>
          </a:p>
        </p:txBody>
      </p:sp>
      <p:grpSp>
        <p:nvGrpSpPr>
          <p:cNvPr id="2" name="Group 23"/>
          <p:cNvGrpSpPr>
            <a:grpSpLocks/>
          </p:cNvGrpSpPr>
          <p:nvPr/>
        </p:nvGrpSpPr>
        <p:grpSpPr bwMode="auto">
          <a:xfrm>
            <a:off x="3563938" y="3667125"/>
            <a:ext cx="1206500" cy="646113"/>
            <a:chOff x="1065" y="1467"/>
            <a:chExt cx="755" cy="440"/>
          </a:xfrm>
        </p:grpSpPr>
        <p:sp>
          <p:nvSpPr>
            <p:cNvPr id="162847" name="AutoShape 24"/>
            <p:cNvSpPr>
              <a:spLocks noChangeArrowheads="1"/>
            </p:cNvSpPr>
            <p:nvPr/>
          </p:nvSpPr>
          <p:spPr bwMode="auto">
            <a:xfrm>
              <a:off x="1065" y="1467"/>
              <a:ext cx="755" cy="440"/>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162848" name="Line 25"/>
            <p:cNvSpPr>
              <a:spLocks noChangeShapeType="1"/>
            </p:cNvSpPr>
            <p:nvPr/>
          </p:nvSpPr>
          <p:spPr bwMode="auto">
            <a:xfrm>
              <a:off x="1092" y="1685"/>
              <a:ext cx="690" cy="0"/>
            </a:xfrm>
            <a:prstGeom prst="line">
              <a:avLst/>
            </a:prstGeom>
            <a:noFill/>
            <a:ln w="9525">
              <a:solidFill>
                <a:schemeClr val="tx1"/>
              </a:solidFill>
              <a:round/>
              <a:headEnd/>
              <a:tailEnd/>
            </a:ln>
          </p:spPr>
          <p:txBody>
            <a:bodyPr/>
            <a:lstStyle/>
            <a:p>
              <a:endParaRPr lang="en-US"/>
            </a:p>
          </p:txBody>
        </p:sp>
      </p:grpSp>
      <p:sp>
        <p:nvSpPr>
          <p:cNvPr id="895002" name="Text Box 26"/>
          <p:cNvSpPr txBox="1">
            <a:spLocks noChangeArrowheads="1"/>
          </p:cNvSpPr>
          <p:nvPr/>
        </p:nvSpPr>
        <p:spPr bwMode="auto">
          <a:xfrm>
            <a:off x="3751263" y="3967163"/>
            <a:ext cx="755650" cy="366712"/>
          </a:xfrm>
          <a:prstGeom prst="rect">
            <a:avLst/>
          </a:prstGeom>
          <a:noFill/>
          <a:ln w="9525">
            <a:noFill/>
            <a:miter lim="800000"/>
            <a:headEnd/>
            <a:tailEnd/>
          </a:ln>
        </p:spPr>
        <p:txBody>
          <a:bodyPr wrap="none">
            <a:spAutoFit/>
          </a:bodyPr>
          <a:lstStyle/>
          <a:p>
            <a:pPr algn="l"/>
            <a:r>
              <a:rPr lang="en-US" sz="1800"/>
              <a:t>1 atm</a:t>
            </a:r>
          </a:p>
        </p:txBody>
      </p:sp>
      <p:sp>
        <p:nvSpPr>
          <p:cNvPr id="895004" name="Text Box 28"/>
          <p:cNvSpPr txBox="1">
            <a:spLocks noChangeArrowheads="1"/>
          </p:cNvSpPr>
          <p:nvPr/>
        </p:nvSpPr>
        <p:spPr bwMode="auto">
          <a:xfrm>
            <a:off x="4770438" y="3789363"/>
            <a:ext cx="1473200" cy="366712"/>
          </a:xfrm>
          <a:prstGeom prst="rect">
            <a:avLst/>
          </a:prstGeom>
          <a:noFill/>
          <a:ln w="9525">
            <a:noFill/>
            <a:miter lim="800000"/>
            <a:headEnd/>
            <a:tailEnd/>
          </a:ln>
        </p:spPr>
        <p:txBody>
          <a:bodyPr wrap="none">
            <a:spAutoFit/>
          </a:bodyPr>
          <a:lstStyle/>
          <a:p>
            <a:pPr algn="l"/>
            <a:r>
              <a:rPr lang="en-US" sz="1800"/>
              <a:t>=  138.8 kPa</a:t>
            </a:r>
          </a:p>
        </p:txBody>
      </p:sp>
      <p:sp>
        <p:nvSpPr>
          <p:cNvPr id="895005" name="Line 29"/>
          <p:cNvSpPr>
            <a:spLocks noChangeShapeType="1"/>
          </p:cNvSpPr>
          <p:nvPr/>
        </p:nvSpPr>
        <p:spPr bwMode="auto">
          <a:xfrm flipV="1">
            <a:off x="3063875" y="3913188"/>
            <a:ext cx="388938" cy="155575"/>
          </a:xfrm>
          <a:prstGeom prst="line">
            <a:avLst/>
          </a:prstGeom>
          <a:noFill/>
          <a:ln w="9525">
            <a:solidFill>
              <a:srgbClr val="FF0000"/>
            </a:solidFill>
            <a:round/>
            <a:headEnd/>
            <a:tailEnd/>
          </a:ln>
        </p:spPr>
        <p:txBody>
          <a:bodyPr/>
          <a:lstStyle/>
          <a:p>
            <a:endParaRPr lang="en-US"/>
          </a:p>
        </p:txBody>
      </p:sp>
      <p:sp>
        <p:nvSpPr>
          <p:cNvPr id="895006" name="Line 30"/>
          <p:cNvSpPr>
            <a:spLocks noChangeShapeType="1"/>
          </p:cNvSpPr>
          <p:nvPr/>
        </p:nvSpPr>
        <p:spPr bwMode="auto">
          <a:xfrm flipV="1">
            <a:off x="4010025" y="4089400"/>
            <a:ext cx="388938" cy="155575"/>
          </a:xfrm>
          <a:prstGeom prst="line">
            <a:avLst/>
          </a:prstGeom>
          <a:noFill/>
          <a:ln w="9525">
            <a:solidFill>
              <a:srgbClr val="FF0000"/>
            </a:solidFill>
            <a:round/>
            <a:headEnd/>
            <a:tailEnd/>
          </a:ln>
        </p:spPr>
        <p:txBody>
          <a:bodyPr/>
          <a:lstStyle/>
          <a:p>
            <a:endParaRPr lang="en-US"/>
          </a:p>
        </p:txBody>
      </p:sp>
      <p:sp>
        <p:nvSpPr>
          <p:cNvPr id="895008" name="Text Box 32"/>
          <p:cNvSpPr txBox="1">
            <a:spLocks noChangeArrowheads="1"/>
          </p:cNvSpPr>
          <p:nvPr/>
        </p:nvSpPr>
        <p:spPr bwMode="auto">
          <a:xfrm>
            <a:off x="1484313" y="5400675"/>
            <a:ext cx="2552700" cy="366713"/>
          </a:xfrm>
          <a:prstGeom prst="rect">
            <a:avLst/>
          </a:prstGeom>
          <a:noFill/>
          <a:ln w="9525">
            <a:noFill/>
            <a:miter lim="800000"/>
            <a:headEnd/>
            <a:tailEnd/>
          </a:ln>
        </p:spPr>
        <p:txBody>
          <a:bodyPr wrap="none">
            <a:spAutoFit/>
          </a:bodyPr>
          <a:lstStyle/>
          <a:p>
            <a:pPr algn="l"/>
            <a:r>
              <a:rPr lang="en-US" sz="1800"/>
              <a:t>X mm Hg  =  231.5 kPa</a:t>
            </a:r>
          </a:p>
        </p:txBody>
      </p:sp>
      <p:sp>
        <p:nvSpPr>
          <p:cNvPr id="895009" name="Text Box 33"/>
          <p:cNvSpPr txBox="1">
            <a:spLocks noChangeArrowheads="1"/>
          </p:cNvSpPr>
          <p:nvPr/>
        </p:nvSpPr>
        <p:spPr bwMode="auto">
          <a:xfrm>
            <a:off x="4060825" y="5246688"/>
            <a:ext cx="1365250" cy="366712"/>
          </a:xfrm>
          <a:prstGeom prst="rect">
            <a:avLst/>
          </a:prstGeom>
          <a:noFill/>
          <a:ln w="9525">
            <a:noFill/>
            <a:miter lim="800000"/>
            <a:headEnd/>
            <a:tailEnd/>
          </a:ln>
        </p:spPr>
        <p:txBody>
          <a:bodyPr wrap="none">
            <a:spAutoFit/>
          </a:bodyPr>
          <a:lstStyle/>
          <a:p>
            <a:pPr algn="l"/>
            <a:r>
              <a:rPr lang="en-US" sz="1800"/>
              <a:t>760 mm Hg</a:t>
            </a:r>
          </a:p>
        </p:txBody>
      </p:sp>
      <p:grpSp>
        <p:nvGrpSpPr>
          <p:cNvPr id="3" name="Group 34"/>
          <p:cNvGrpSpPr>
            <a:grpSpLocks/>
          </p:cNvGrpSpPr>
          <p:nvPr/>
        </p:nvGrpSpPr>
        <p:grpSpPr bwMode="auto">
          <a:xfrm>
            <a:off x="4049713" y="5280025"/>
            <a:ext cx="1414462" cy="646113"/>
            <a:chOff x="1065" y="1467"/>
            <a:chExt cx="755" cy="440"/>
          </a:xfrm>
        </p:grpSpPr>
        <p:sp>
          <p:nvSpPr>
            <p:cNvPr id="162845" name="AutoShape 35"/>
            <p:cNvSpPr>
              <a:spLocks noChangeArrowheads="1"/>
            </p:cNvSpPr>
            <p:nvPr/>
          </p:nvSpPr>
          <p:spPr bwMode="auto">
            <a:xfrm>
              <a:off x="1065" y="1467"/>
              <a:ext cx="755" cy="440"/>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162846" name="Line 36"/>
            <p:cNvSpPr>
              <a:spLocks noChangeShapeType="1"/>
            </p:cNvSpPr>
            <p:nvPr/>
          </p:nvSpPr>
          <p:spPr bwMode="auto">
            <a:xfrm>
              <a:off x="1092" y="1685"/>
              <a:ext cx="690" cy="0"/>
            </a:xfrm>
            <a:prstGeom prst="line">
              <a:avLst/>
            </a:prstGeom>
            <a:noFill/>
            <a:ln w="9525">
              <a:solidFill>
                <a:schemeClr val="tx1"/>
              </a:solidFill>
              <a:round/>
              <a:headEnd/>
              <a:tailEnd/>
            </a:ln>
          </p:spPr>
          <p:txBody>
            <a:bodyPr/>
            <a:lstStyle/>
            <a:p>
              <a:endParaRPr lang="en-US"/>
            </a:p>
          </p:txBody>
        </p:sp>
      </p:grpSp>
      <p:sp>
        <p:nvSpPr>
          <p:cNvPr id="895013" name="Text Box 37"/>
          <p:cNvSpPr txBox="1">
            <a:spLocks noChangeArrowheads="1"/>
          </p:cNvSpPr>
          <p:nvPr/>
        </p:nvSpPr>
        <p:spPr bwMode="auto">
          <a:xfrm>
            <a:off x="4141788" y="5580063"/>
            <a:ext cx="1212850" cy="366712"/>
          </a:xfrm>
          <a:prstGeom prst="rect">
            <a:avLst/>
          </a:prstGeom>
          <a:noFill/>
          <a:ln w="9525">
            <a:noFill/>
            <a:miter lim="800000"/>
            <a:headEnd/>
            <a:tailEnd/>
          </a:ln>
        </p:spPr>
        <p:txBody>
          <a:bodyPr wrap="none">
            <a:spAutoFit/>
          </a:bodyPr>
          <a:lstStyle/>
          <a:p>
            <a:pPr algn="l"/>
            <a:r>
              <a:rPr lang="en-US" sz="1800"/>
              <a:t>101.3 kPa</a:t>
            </a:r>
          </a:p>
        </p:txBody>
      </p:sp>
      <p:sp>
        <p:nvSpPr>
          <p:cNvPr id="895014" name="Text Box 38"/>
          <p:cNvSpPr txBox="1">
            <a:spLocks noChangeArrowheads="1"/>
          </p:cNvSpPr>
          <p:nvPr/>
        </p:nvSpPr>
        <p:spPr bwMode="auto">
          <a:xfrm>
            <a:off x="5462588" y="5402263"/>
            <a:ext cx="1752600" cy="366712"/>
          </a:xfrm>
          <a:prstGeom prst="rect">
            <a:avLst/>
          </a:prstGeom>
          <a:noFill/>
          <a:ln w="9525">
            <a:noFill/>
            <a:miter lim="800000"/>
            <a:headEnd/>
            <a:tailEnd/>
          </a:ln>
        </p:spPr>
        <p:txBody>
          <a:bodyPr wrap="none">
            <a:spAutoFit/>
          </a:bodyPr>
          <a:lstStyle/>
          <a:p>
            <a:pPr algn="l"/>
            <a:r>
              <a:rPr lang="en-US" sz="1800"/>
              <a:t>=  1737 mm Hg</a:t>
            </a:r>
          </a:p>
        </p:txBody>
      </p:sp>
      <p:sp>
        <p:nvSpPr>
          <p:cNvPr id="895015" name="Line 39"/>
          <p:cNvSpPr>
            <a:spLocks noChangeShapeType="1"/>
          </p:cNvSpPr>
          <p:nvPr/>
        </p:nvSpPr>
        <p:spPr bwMode="auto">
          <a:xfrm flipV="1">
            <a:off x="3549650" y="5526088"/>
            <a:ext cx="388938" cy="155575"/>
          </a:xfrm>
          <a:prstGeom prst="line">
            <a:avLst/>
          </a:prstGeom>
          <a:noFill/>
          <a:ln w="9525">
            <a:solidFill>
              <a:srgbClr val="FF0000"/>
            </a:solidFill>
            <a:round/>
            <a:headEnd/>
            <a:tailEnd/>
          </a:ln>
        </p:spPr>
        <p:txBody>
          <a:bodyPr/>
          <a:lstStyle/>
          <a:p>
            <a:endParaRPr lang="en-US"/>
          </a:p>
        </p:txBody>
      </p:sp>
      <p:sp>
        <p:nvSpPr>
          <p:cNvPr id="895016" name="Line 40"/>
          <p:cNvSpPr>
            <a:spLocks noChangeShapeType="1"/>
          </p:cNvSpPr>
          <p:nvPr/>
        </p:nvSpPr>
        <p:spPr bwMode="auto">
          <a:xfrm flipV="1">
            <a:off x="4852988" y="5702300"/>
            <a:ext cx="388937" cy="155575"/>
          </a:xfrm>
          <a:prstGeom prst="line">
            <a:avLst/>
          </a:prstGeom>
          <a:noFill/>
          <a:ln w="9525">
            <a:solidFill>
              <a:srgbClr val="FF0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94984"/>
                                        </p:tgtEl>
                                        <p:attrNameLst>
                                          <p:attrName>style.visibility</p:attrName>
                                        </p:attrNameLst>
                                      </p:cBhvr>
                                      <p:to>
                                        <p:strVal val="visible"/>
                                      </p:to>
                                    </p:set>
                                    <p:anim calcmode="lin" valueType="num">
                                      <p:cBhvr>
                                        <p:cTn id="7" dur="500" fill="hold"/>
                                        <p:tgtEl>
                                          <p:spTgt spid="894984"/>
                                        </p:tgtEl>
                                        <p:attrNameLst>
                                          <p:attrName>ppt_w</p:attrName>
                                        </p:attrNameLst>
                                      </p:cBhvr>
                                      <p:tavLst>
                                        <p:tav tm="0">
                                          <p:val>
                                            <p:fltVal val="0"/>
                                          </p:val>
                                        </p:tav>
                                        <p:tav tm="100000">
                                          <p:val>
                                            <p:strVal val="#ppt_w"/>
                                          </p:val>
                                        </p:tav>
                                      </p:tavLst>
                                    </p:anim>
                                    <p:anim calcmode="lin" valueType="num">
                                      <p:cBhvr>
                                        <p:cTn id="8" dur="500" fill="hold"/>
                                        <p:tgtEl>
                                          <p:spTgt spid="894984"/>
                                        </p:tgtEl>
                                        <p:attrNameLst>
                                          <p:attrName>ppt_h</p:attrName>
                                        </p:attrNameLst>
                                      </p:cBhvr>
                                      <p:tavLst>
                                        <p:tav tm="0">
                                          <p:val>
                                            <p:fltVal val="0"/>
                                          </p:val>
                                        </p:tav>
                                        <p:tav tm="100000">
                                          <p:val>
                                            <p:strVal val="#ppt_h"/>
                                          </p:val>
                                        </p:tav>
                                      </p:tavLst>
                                    </p:anim>
                                    <p:animEffect transition="in" filter="fade">
                                      <p:cBhvr>
                                        <p:cTn id="9" dur="500"/>
                                        <p:tgtEl>
                                          <p:spTgt spid="894984"/>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94985"/>
                                        </p:tgtEl>
                                        <p:attrNameLst>
                                          <p:attrName>style.visibility</p:attrName>
                                        </p:attrNameLst>
                                      </p:cBhvr>
                                      <p:to>
                                        <p:strVal val="visible"/>
                                      </p:to>
                                    </p:set>
                                    <p:animEffect transition="in" filter="fade">
                                      <p:cBhvr>
                                        <p:cTn id="14" dur="1000"/>
                                        <p:tgtEl>
                                          <p:spTgt spid="894985"/>
                                        </p:tgtEl>
                                      </p:cBhvr>
                                    </p:animEffect>
                                    <p:anim calcmode="lin" valueType="num">
                                      <p:cBhvr>
                                        <p:cTn id="15" dur="1000" fill="hold"/>
                                        <p:tgtEl>
                                          <p:spTgt spid="894985"/>
                                        </p:tgtEl>
                                        <p:attrNameLst>
                                          <p:attrName>ppt_x</p:attrName>
                                        </p:attrNameLst>
                                      </p:cBhvr>
                                      <p:tavLst>
                                        <p:tav tm="0">
                                          <p:val>
                                            <p:strVal val="#ppt_x"/>
                                          </p:val>
                                        </p:tav>
                                        <p:tav tm="100000">
                                          <p:val>
                                            <p:strVal val="#ppt_x"/>
                                          </p:val>
                                        </p:tav>
                                      </p:tavLst>
                                    </p:anim>
                                    <p:anim calcmode="lin" valueType="num">
                                      <p:cBhvr>
                                        <p:cTn id="16" dur="1000" fill="hold"/>
                                        <p:tgtEl>
                                          <p:spTgt spid="89498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94996"/>
                                        </p:tgtEl>
                                        <p:attrNameLst>
                                          <p:attrName>style.visibility</p:attrName>
                                        </p:attrNameLst>
                                      </p:cBhvr>
                                      <p:to>
                                        <p:strVal val="visible"/>
                                      </p:to>
                                    </p:set>
                                    <p:animEffect transition="in" filter="wipe(left)">
                                      <p:cBhvr>
                                        <p:cTn id="21" dur="500"/>
                                        <p:tgtEl>
                                          <p:spTgt spid="894996"/>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894991"/>
                                        </p:tgtEl>
                                        <p:attrNameLst>
                                          <p:attrName>style.visibility</p:attrName>
                                        </p:attrNameLst>
                                      </p:cBhvr>
                                      <p:to>
                                        <p:strVal val="visible"/>
                                      </p:to>
                                    </p:set>
                                    <p:animEffect transition="in" filter="dissolve">
                                      <p:cBhvr>
                                        <p:cTn id="26" dur="500"/>
                                        <p:tgtEl>
                                          <p:spTgt spid="894991"/>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894995"/>
                                        </p:tgtEl>
                                        <p:attrNameLst>
                                          <p:attrName>style.visibility</p:attrName>
                                        </p:attrNameLst>
                                      </p:cBhvr>
                                      <p:to>
                                        <p:strVal val="visible"/>
                                      </p:to>
                                    </p:set>
                                    <p:animEffect transition="in" filter="fade">
                                      <p:cBhvr>
                                        <p:cTn id="30" dur="2000"/>
                                        <p:tgtEl>
                                          <p:spTgt spid="89499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894993"/>
                                        </p:tgtEl>
                                        <p:attrNameLst>
                                          <p:attrName>style.visibility</p:attrName>
                                        </p:attrNameLst>
                                      </p:cBhvr>
                                      <p:to>
                                        <p:strVal val="visible"/>
                                      </p:to>
                                    </p:set>
                                    <p:anim calcmode="lin" valueType="num">
                                      <p:cBhvr>
                                        <p:cTn id="35" dur="500" fill="hold"/>
                                        <p:tgtEl>
                                          <p:spTgt spid="894993"/>
                                        </p:tgtEl>
                                        <p:attrNameLst>
                                          <p:attrName>ppt_w</p:attrName>
                                        </p:attrNameLst>
                                      </p:cBhvr>
                                      <p:tavLst>
                                        <p:tav tm="0">
                                          <p:val>
                                            <p:fltVal val="0"/>
                                          </p:val>
                                        </p:tav>
                                        <p:tav tm="100000">
                                          <p:val>
                                            <p:strVal val="#ppt_w"/>
                                          </p:val>
                                        </p:tav>
                                      </p:tavLst>
                                    </p:anim>
                                    <p:anim calcmode="lin" valueType="num">
                                      <p:cBhvr>
                                        <p:cTn id="36" dur="500" fill="hold"/>
                                        <p:tgtEl>
                                          <p:spTgt spid="894993"/>
                                        </p:tgtEl>
                                        <p:attrNameLst>
                                          <p:attrName>ppt_h</p:attrName>
                                        </p:attrNameLst>
                                      </p:cBhvr>
                                      <p:tavLst>
                                        <p:tav tm="0">
                                          <p:val>
                                            <p:fltVal val="0"/>
                                          </p:val>
                                        </p:tav>
                                        <p:tav tm="100000">
                                          <p:val>
                                            <p:strVal val="#ppt_h"/>
                                          </p:val>
                                        </p:tav>
                                      </p:tavLst>
                                    </p:anim>
                                    <p:animEffect transition="in" filter="fade">
                                      <p:cBhvr>
                                        <p:cTn id="37" dur="500"/>
                                        <p:tgtEl>
                                          <p:spTgt spid="894993"/>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894981"/>
                                        </p:tgtEl>
                                        <p:attrNameLst>
                                          <p:attrName>style.visibility</p:attrName>
                                        </p:attrNameLst>
                                      </p:cBhvr>
                                      <p:to>
                                        <p:strVal val="visible"/>
                                      </p:to>
                                    </p:set>
                                    <p:animEffect transition="in" filter="fade">
                                      <p:cBhvr>
                                        <p:cTn id="41" dur="2000"/>
                                        <p:tgtEl>
                                          <p:spTgt spid="894981"/>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mph" presetSubtype="0" grpId="1" nodeType="clickEffect">
                                  <p:stCondLst>
                                    <p:cond delay="0"/>
                                  </p:stCondLst>
                                  <p:childTnLst>
                                    <p:set>
                                      <p:cBhvr rctx="PPT">
                                        <p:cTn id="45" dur="indefinite"/>
                                        <p:tgtEl>
                                          <p:spTgt spid="894981"/>
                                        </p:tgtEl>
                                        <p:attrNameLst>
                                          <p:attrName>style.opacity</p:attrName>
                                        </p:attrNameLst>
                                      </p:cBhvr>
                                      <p:to>
                                        <p:strVal val="0.5"/>
                                      </p:to>
                                    </p:set>
                                    <p:animEffect filter="image" prLst="opacity: 0.5">
                                      <p:cBhvr rctx="IE">
                                        <p:cTn id="46" dur="indefinite"/>
                                        <p:tgtEl>
                                          <p:spTgt spid="894981"/>
                                        </p:tgtEl>
                                      </p:cBhvr>
                                    </p:animEffect>
                                  </p:childTnLst>
                                </p:cTn>
                              </p:par>
                              <p:par>
                                <p:cTn id="47" presetID="9" presetClass="emph" presetSubtype="0" grpId="1" nodeType="withEffect">
                                  <p:stCondLst>
                                    <p:cond delay="0"/>
                                  </p:stCondLst>
                                  <p:childTnLst>
                                    <p:set>
                                      <p:cBhvr rctx="PPT">
                                        <p:cTn id="48" dur="indefinite"/>
                                        <p:tgtEl>
                                          <p:spTgt spid="894985"/>
                                        </p:tgtEl>
                                        <p:attrNameLst>
                                          <p:attrName>style.opacity</p:attrName>
                                        </p:attrNameLst>
                                      </p:cBhvr>
                                      <p:to>
                                        <p:strVal val="0.5"/>
                                      </p:to>
                                    </p:set>
                                    <p:animEffect filter="image" prLst="opacity: 0.5">
                                      <p:cBhvr rctx="IE">
                                        <p:cTn id="49" dur="indefinite"/>
                                        <p:tgtEl>
                                          <p:spTgt spid="894985"/>
                                        </p:tgtEl>
                                      </p:cBhvr>
                                    </p:animEffect>
                                  </p:childTnLst>
                                </p:cTn>
                              </p:par>
                              <p:par>
                                <p:cTn id="50" presetID="9" presetClass="emph" presetSubtype="0" grpId="1" nodeType="withEffect">
                                  <p:stCondLst>
                                    <p:cond delay="0"/>
                                  </p:stCondLst>
                                  <p:childTnLst>
                                    <p:set>
                                      <p:cBhvr rctx="PPT">
                                        <p:cTn id="51" dur="indefinite"/>
                                        <p:tgtEl>
                                          <p:spTgt spid="894991"/>
                                        </p:tgtEl>
                                        <p:attrNameLst>
                                          <p:attrName>style.opacity</p:attrName>
                                        </p:attrNameLst>
                                      </p:cBhvr>
                                      <p:to>
                                        <p:strVal val="0.5"/>
                                      </p:to>
                                    </p:set>
                                    <p:animEffect filter="image" prLst="opacity: 0.5">
                                      <p:cBhvr rctx="IE">
                                        <p:cTn id="52" dur="indefinite"/>
                                        <p:tgtEl>
                                          <p:spTgt spid="894991"/>
                                        </p:tgtEl>
                                      </p:cBhvr>
                                    </p:animEffect>
                                  </p:childTnLst>
                                </p:cTn>
                              </p:par>
                              <p:par>
                                <p:cTn id="53" presetID="9" presetClass="emph" presetSubtype="0" grpId="1" nodeType="withEffect">
                                  <p:stCondLst>
                                    <p:cond delay="0"/>
                                  </p:stCondLst>
                                  <p:childTnLst>
                                    <p:set>
                                      <p:cBhvr rctx="PPT">
                                        <p:cTn id="54" dur="indefinite"/>
                                        <p:tgtEl>
                                          <p:spTgt spid="894993"/>
                                        </p:tgtEl>
                                        <p:attrNameLst>
                                          <p:attrName>style.opacity</p:attrName>
                                        </p:attrNameLst>
                                      </p:cBhvr>
                                      <p:to>
                                        <p:strVal val="0.5"/>
                                      </p:to>
                                    </p:set>
                                    <p:animEffect filter="image" prLst="opacity: 0.5">
                                      <p:cBhvr rctx="IE">
                                        <p:cTn id="55" dur="indefinite"/>
                                        <p:tgtEl>
                                          <p:spTgt spid="894993"/>
                                        </p:tgtEl>
                                      </p:cBhvr>
                                    </p:animEffect>
                                  </p:childTnLst>
                                </p:cTn>
                              </p:par>
                              <p:par>
                                <p:cTn id="56" presetID="9" presetClass="emph" presetSubtype="0" grpId="1" nodeType="withEffect">
                                  <p:stCondLst>
                                    <p:cond delay="0"/>
                                  </p:stCondLst>
                                  <p:childTnLst>
                                    <p:set>
                                      <p:cBhvr rctx="PPT">
                                        <p:cTn id="57" dur="indefinite"/>
                                        <p:tgtEl>
                                          <p:spTgt spid="894995"/>
                                        </p:tgtEl>
                                        <p:attrNameLst>
                                          <p:attrName>style.opacity</p:attrName>
                                        </p:attrNameLst>
                                      </p:cBhvr>
                                      <p:to>
                                        <p:strVal val="0.5"/>
                                      </p:to>
                                    </p:set>
                                    <p:animEffect filter="image" prLst="opacity: 0.5">
                                      <p:cBhvr rctx="IE">
                                        <p:cTn id="58" dur="indefinite"/>
                                        <p:tgtEl>
                                          <p:spTgt spid="894995"/>
                                        </p:tgtEl>
                                      </p:cBhvr>
                                    </p:animEffect>
                                  </p:childTnLst>
                                </p:cTn>
                              </p:par>
                              <p:par>
                                <p:cTn id="59" presetID="9" presetClass="emph" presetSubtype="0" grpId="1" nodeType="withEffect">
                                  <p:stCondLst>
                                    <p:cond delay="0"/>
                                  </p:stCondLst>
                                  <p:childTnLst>
                                    <p:set>
                                      <p:cBhvr rctx="PPT">
                                        <p:cTn id="60" dur="indefinite"/>
                                        <p:tgtEl>
                                          <p:spTgt spid="894996"/>
                                        </p:tgtEl>
                                        <p:attrNameLst>
                                          <p:attrName>style.opacity</p:attrName>
                                        </p:attrNameLst>
                                      </p:cBhvr>
                                      <p:to>
                                        <p:strVal val="0.5"/>
                                      </p:to>
                                    </p:set>
                                    <p:animEffect filter="image" prLst="opacity: 0.5">
                                      <p:cBhvr rctx="IE">
                                        <p:cTn id="61" dur="indefinite"/>
                                        <p:tgtEl>
                                          <p:spTgt spid="894996"/>
                                        </p:tgtEl>
                                      </p:cBhvr>
                                    </p:animEffect>
                                  </p:childTnLst>
                                </p:cTn>
                              </p:par>
                              <p:par>
                                <p:cTn id="62" presetID="9" presetClass="emph" presetSubtype="0" grpId="1" nodeType="withEffect">
                                  <p:stCondLst>
                                    <p:cond delay="0"/>
                                  </p:stCondLst>
                                  <p:childTnLst>
                                    <p:set>
                                      <p:cBhvr rctx="PPT">
                                        <p:cTn id="63" dur="indefinite"/>
                                        <p:tgtEl>
                                          <p:spTgt spid="894984"/>
                                        </p:tgtEl>
                                        <p:attrNameLst>
                                          <p:attrName>style.opacity</p:attrName>
                                        </p:attrNameLst>
                                      </p:cBhvr>
                                      <p:to>
                                        <p:strVal val="0.75"/>
                                      </p:to>
                                    </p:set>
                                    <p:animEffect filter="image" prLst="opacity: 0.75">
                                      <p:cBhvr rctx="IE">
                                        <p:cTn id="64" dur="indefinite"/>
                                        <p:tgtEl>
                                          <p:spTgt spid="894984"/>
                                        </p:tgtEl>
                                      </p:cBhvr>
                                    </p:animEffect>
                                  </p:childTnLst>
                                </p:cTn>
                              </p:par>
                              <p:par>
                                <p:cTn id="65" presetID="53" presetClass="entr" presetSubtype="0" fill="hold" grpId="0" nodeType="withEffect">
                                  <p:stCondLst>
                                    <p:cond delay="0"/>
                                  </p:stCondLst>
                                  <p:childTnLst>
                                    <p:set>
                                      <p:cBhvr>
                                        <p:cTn id="66" dur="1" fill="hold">
                                          <p:stCondLst>
                                            <p:cond delay="0"/>
                                          </p:stCondLst>
                                        </p:cTn>
                                        <p:tgtEl>
                                          <p:spTgt spid="894989"/>
                                        </p:tgtEl>
                                        <p:attrNameLst>
                                          <p:attrName>style.visibility</p:attrName>
                                        </p:attrNameLst>
                                      </p:cBhvr>
                                      <p:to>
                                        <p:strVal val="visible"/>
                                      </p:to>
                                    </p:set>
                                    <p:anim calcmode="lin" valueType="num">
                                      <p:cBhvr>
                                        <p:cTn id="67" dur="500" fill="hold"/>
                                        <p:tgtEl>
                                          <p:spTgt spid="894989"/>
                                        </p:tgtEl>
                                        <p:attrNameLst>
                                          <p:attrName>ppt_w</p:attrName>
                                        </p:attrNameLst>
                                      </p:cBhvr>
                                      <p:tavLst>
                                        <p:tav tm="0">
                                          <p:val>
                                            <p:fltVal val="0"/>
                                          </p:val>
                                        </p:tav>
                                        <p:tav tm="100000">
                                          <p:val>
                                            <p:strVal val="#ppt_w"/>
                                          </p:val>
                                        </p:tav>
                                      </p:tavLst>
                                    </p:anim>
                                    <p:anim calcmode="lin" valueType="num">
                                      <p:cBhvr>
                                        <p:cTn id="68" dur="500" fill="hold"/>
                                        <p:tgtEl>
                                          <p:spTgt spid="894989"/>
                                        </p:tgtEl>
                                        <p:attrNameLst>
                                          <p:attrName>ppt_h</p:attrName>
                                        </p:attrNameLst>
                                      </p:cBhvr>
                                      <p:tavLst>
                                        <p:tav tm="0">
                                          <p:val>
                                            <p:fltVal val="0"/>
                                          </p:val>
                                        </p:tav>
                                        <p:tav tm="100000">
                                          <p:val>
                                            <p:strVal val="#ppt_h"/>
                                          </p:val>
                                        </p:tav>
                                      </p:tavLst>
                                    </p:anim>
                                    <p:animEffect transition="in" filter="fade">
                                      <p:cBhvr>
                                        <p:cTn id="69" dur="500"/>
                                        <p:tgtEl>
                                          <p:spTgt spid="894989"/>
                                        </p:tgtEl>
                                      </p:cBhvr>
                                    </p:animEffect>
                                  </p:childTnLst>
                                </p:cTn>
                              </p:par>
                            </p:childTnLst>
                          </p:cTn>
                        </p:par>
                      </p:childTnLst>
                    </p:cTn>
                  </p:par>
                  <p:par>
                    <p:cTn id="70" fill="hold">
                      <p:stCondLst>
                        <p:cond delay="indefinite"/>
                      </p:stCondLst>
                      <p:childTnLst>
                        <p:par>
                          <p:cTn id="71" fill="hold">
                            <p:stCondLst>
                              <p:cond delay="0"/>
                            </p:stCondLst>
                            <p:childTnLst>
                              <p:par>
                                <p:cTn id="72" presetID="40" presetClass="entr" presetSubtype="0" fill="hold" grpId="0" nodeType="clickEffect">
                                  <p:stCondLst>
                                    <p:cond delay="0"/>
                                  </p:stCondLst>
                                  <p:iterate type="lt">
                                    <p:tmPct val="10000"/>
                                  </p:iterate>
                                  <p:childTnLst>
                                    <p:set>
                                      <p:cBhvr>
                                        <p:cTn id="73" dur="1" fill="hold">
                                          <p:stCondLst>
                                            <p:cond delay="0"/>
                                          </p:stCondLst>
                                        </p:cTn>
                                        <p:tgtEl>
                                          <p:spTgt spid="894997"/>
                                        </p:tgtEl>
                                        <p:attrNameLst>
                                          <p:attrName>style.visibility</p:attrName>
                                        </p:attrNameLst>
                                      </p:cBhvr>
                                      <p:to>
                                        <p:strVal val="visible"/>
                                      </p:to>
                                    </p:set>
                                    <p:animEffect transition="in" filter="fade">
                                      <p:cBhvr>
                                        <p:cTn id="74" dur="1000"/>
                                        <p:tgtEl>
                                          <p:spTgt spid="894997"/>
                                        </p:tgtEl>
                                      </p:cBhvr>
                                    </p:animEffect>
                                    <p:anim calcmode="lin" valueType="num">
                                      <p:cBhvr>
                                        <p:cTn id="75" dur="1000" fill="hold"/>
                                        <p:tgtEl>
                                          <p:spTgt spid="894997"/>
                                        </p:tgtEl>
                                        <p:attrNameLst>
                                          <p:attrName>ppt_x</p:attrName>
                                        </p:attrNameLst>
                                      </p:cBhvr>
                                      <p:tavLst>
                                        <p:tav tm="0">
                                          <p:val>
                                            <p:strVal val="#ppt_x-.1"/>
                                          </p:val>
                                        </p:tav>
                                        <p:tav tm="100000">
                                          <p:val>
                                            <p:strVal val="#ppt_x"/>
                                          </p:val>
                                        </p:tav>
                                      </p:tavLst>
                                    </p:anim>
                                    <p:anim calcmode="lin" valueType="num">
                                      <p:cBhvr>
                                        <p:cTn id="76" dur="1000" fill="hold"/>
                                        <p:tgtEl>
                                          <p:spTgt spid="894997"/>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2"/>
                                        </p:tgtEl>
                                        <p:attrNameLst>
                                          <p:attrName>style.visibility</p:attrName>
                                        </p:attrNameLst>
                                      </p:cBhvr>
                                      <p:to>
                                        <p:strVal val="visible"/>
                                      </p:to>
                                    </p:set>
                                    <p:animEffect transition="in" filter="fade">
                                      <p:cBhvr>
                                        <p:cTn id="81" dur="2000"/>
                                        <p:tgtEl>
                                          <p:spTgt spid="2"/>
                                        </p:tgtEl>
                                      </p:cBhvr>
                                    </p:animEffec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895002"/>
                                        </p:tgtEl>
                                        <p:attrNameLst>
                                          <p:attrName>style.visibility</p:attrName>
                                        </p:attrNameLst>
                                      </p:cBhvr>
                                      <p:to>
                                        <p:strVal val="visible"/>
                                      </p:to>
                                    </p:set>
                                    <p:animEffect transition="in" filter="dissolve">
                                      <p:cBhvr>
                                        <p:cTn id="86" dur="500"/>
                                        <p:tgtEl>
                                          <p:spTgt spid="895002"/>
                                        </p:tgtEl>
                                      </p:cBhvr>
                                    </p:animEffect>
                                  </p:childTnLst>
                                </p:cTn>
                              </p:par>
                            </p:childTnLst>
                          </p:cTn>
                        </p:par>
                      </p:childTnLst>
                    </p:cTn>
                  </p:par>
                  <p:par>
                    <p:cTn id="87" fill="hold">
                      <p:stCondLst>
                        <p:cond delay="indefinite"/>
                      </p:stCondLst>
                      <p:childTnLst>
                        <p:par>
                          <p:cTn id="88" fill="hold">
                            <p:stCondLst>
                              <p:cond delay="0"/>
                            </p:stCondLst>
                            <p:childTnLst>
                              <p:par>
                                <p:cTn id="89" presetID="9" presetClass="entr" presetSubtype="0" fill="hold" grpId="0" nodeType="clickEffect">
                                  <p:stCondLst>
                                    <p:cond delay="0"/>
                                  </p:stCondLst>
                                  <p:childTnLst>
                                    <p:set>
                                      <p:cBhvr>
                                        <p:cTn id="90" dur="1" fill="hold">
                                          <p:stCondLst>
                                            <p:cond delay="0"/>
                                          </p:stCondLst>
                                        </p:cTn>
                                        <p:tgtEl>
                                          <p:spTgt spid="894998"/>
                                        </p:tgtEl>
                                        <p:attrNameLst>
                                          <p:attrName>style.visibility</p:attrName>
                                        </p:attrNameLst>
                                      </p:cBhvr>
                                      <p:to>
                                        <p:strVal val="visible"/>
                                      </p:to>
                                    </p:set>
                                    <p:animEffect transition="in" filter="dissolve">
                                      <p:cBhvr>
                                        <p:cTn id="91" dur="500"/>
                                        <p:tgtEl>
                                          <p:spTgt spid="894998"/>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grpId="0" nodeType="clickEffect">
                                  <p:stCondLst>
                                    <p:cond delay="0"/>
                                  </p:stCondLst>
                                  <p:childTnLst>
                                    <p:set>
                                      <p:cBhvr>
                                        <p:cTn id="95" dur="1" fill="hold">
                                          <p:stCondLst>
                                            <p:cond delay="0"/>
                                          </p:stCondLst>
                                        </p:cTn>
                                        <p:tgtEl>
                                          <p:spTgt spid="895005"/>
                                        </p:tgtEl>
                                        <p:attrNameLst>
                                          <p:attrName>style.visibility</p:attrName>
                                        </p:attrNameLst>
                                      </p:cBhvr>
                                      <p:to>
                                        <p:strVal val="visible"/>
                                      </p:to>
                                    </p:set>
                                    <p:animEffect transition="in" filter="wipe(down)">
                                      <p:cBhvr>
                                        <p:cTn id="96" dur="500"/>
                                        <p:tgtEl>
                                          <p:spTgt spid="895005"/>
                                        </p:tgtEl>
                                      </p:cBhvr>
                                    </p:animEffect>
                                  </p:childTnLst>
                                </p:cTn>
                              </p:par>
                            </p:childTnLst>
                          </p:cTn>
                        </p:par>
                        <p:par>
                          <p:cTn id="97" fill="hold">
                            <p:stCondLst>
                              <p:cond delay="500"/>
                            </p:stCondLst>
                            <p:childTnLst>
                              <p:par>
                                <p:cTn id="98" presetID="22" presetClass="entr" presetSubtype="4" fill="hold" grpId="0" nodeType="afterEffect">
                                  <p:stCondLst>
                                    <p:cond delay="0"/>
                                  </p:stCondLst>
                                  <p:childTnLst>
                                    <p:set>
                                      <p:cBhvr>
                                        <p:cTn id="99" dur="1" fill="hold">
                                          <p:stCondLst>
                                            <p:cond delay="0"/>
                                          </p:stCondLst>
                                        </p:cTn>
                                        <p:tgtEl>
                                          <p:spTgt spid="895006"/>
                                        </p:tgtEl>
                                        <p:attrNameLst>
                                          <p:attrName>style.visibility</p:attrName>
                                        </p:attrNameLst>
                                      </p:cBhvr>
                                      <p:to>
                                        <p:strVal val="visible"/>
                                      </p:to>
                                    </p:set>
                                    <p:animEffect transition="in" filter="wipe(down)">
                                      <p:cBhvr>
                                        <p:cTn id="100" dur="500"/>
                                        <p:tgtEl>
                                          <p:spTgt spid="895006"/>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895004"/>
                                        </p:tgtEl>
                                        <p:attrNameLst>
                                          <p:attrName>style.visibility</p:attrName>
                                        </p:attrNameLst>
                                      </p:cBhvr>
                                      <p:to>
                                        <p:strVal val="visible"/>
                                      </p:to>
                                    </p:set>
                                    <p:animEffect transition="in" filter="wipe(left)">
                                      <p:cBhvr>
                                        <p:cTn id="105" dur="5000"/>
                                        <p:tgtEl>
                                          <p:spTgt spid="895004"/>
                                        </p:tgtEl>
                                      </p:cBhvr>
                                    </p:animEffect>
                                  </p:childTnLst>
                                </p:cTn>
                              </p:par>
                            </p:childTnLst>
                          </p:cTn>
                        </p:par>
                        <p:par>
                          <p:cTn id="106" fill="hold">
                            <p:stCondLst>
                              <p:cond delay="5000"/>
                            </p:stCondLst>
                            <p:childTnLst>
                              <p:par>
                                <p:cTn id="107" presetID="10" presetClass="entr" presetSubtype="0" fill="hold" grpId="0" nodeType="afterEffect">
                                  <p:stCondLst>
                                    <p:cond delay="0"/>
                                  </p:stCondLst>
                                  <p:childTnLst>
                                    <p:set>
                                      <p:cBhvr>
                                        <p:cTn id="108" dur="1" fill="hold">
                                          <p:stCondLst>
                                            <p:cond delay="0"/>
                                          </p:stCondLst>
                                        </p:cTn>
                                        <p:tgtEl>
                                          <p:spTgt spid="894982"/>
                                        </p:tgtEl>
                                        <p:attrNameLst>
                                          <p:attrName>style.visibility</p:attrName>
                                        </p:attrNameLst>
                                      </p:cBhvr>
                                      <p:to>
                                        <p:strVal val="visible"/>
                                      </p:to>
                                    </p:set>
                                    <p:animEffect transition="in" filter="fade">
                                      <p:cBhvr>
                                        <p:cTn id="109" dur="2000"/>
                                        <p:tgtEl>
                                          <p:spTgt spid="894982"/>
                                        </p:tgtEl>
                                      </p:cBhvr>
                                    </p:animEffect>
                                  </p:childTnLst>
                                </p:cTn>
                              </p:par>
                            </p:childTnLst>
                          </p:cTn>
                        </p:par>
                      </p:childTnLst>
                    </p:cTn>
                  </p:par>
                  <p:par>
                    <p:cTn id="110" fill="hold">
                      <p:stCondLst>
                        <p:cond delay="indefinite"/>
                      </p:stCondLst>
                      <p:childTnLst>
                        <p:par>
                          <p:cTn id="111" fill="hold">
                            <p:stCondLst>
                              <p:cond delay="0"/>
                            </p:stCondLst>
                            <p:childTnLst>
                              <p:par>
                                <p:cTn id="112" presetID="9" presetClass="emph" presetSubtype="0" grpId="1" nodeType="clickEffect">
                                  <p:stCondLst>
                                    <p:cond delay="0"/>
                                  </p:stCondLst>
                                  <p:childTnLst>
                                    <p:set>
                                      <p:cBhvr rctx="PPT">
                                        <p:cTn id="113" dur="indefinite"/>
                                        <p:tgtEl>
                                          <p:spTgt spid="894982"/>
                                        </p:tgtEl>
                                        <p:attrNameLst>
                                          <p:attrName>style.opacity</p:attrName>
                                        </p:attrNameLst>
                                      </p:cBhvr>
                                      <p:to>
                                        <p:strVal val="0.5"/>
                                      </p:to>
                                    </p:set>
                                    <p:animEffect filter="image" prLst="opacity: 0.5">
                                      <p:cBhvr rctx="IE">
                                        <p:cTn id="114" dur="indefinite"/>
                                        <p:tgtEl>
                                          <p:spTgt spid="894982"/>
                                        </p:tgtEl>
                                      </p:cBhvr>
                                    </p:animEffect>
                                  </p:childTnLst>
                                </p:cTn>
                              </p:par>
                              <p:par>
                                <p:cTn id="115" presetID="9" presetClass="emph" presetSubtype="0" grpId="1" nodeType="withEffect">
                                  <p:stCondLst>
                                    <p:cond delay="0"/>
                                  </p:stCondLst>
                                  <p:iterate type="lt">
                                    <p:tmAbs val="0"/>
                                  </p:iterate>
                                  <p:childTnLst>
                                    <p:set>
                                      <p:cBhvr rctx="PPT">
                                        <p:cTn id="116" dur="indefinite"/>
                                        <p:tgtEl>
                                          <p:spTgt spid="894997"/>
                                        </p:tgtEl>
                                        <p:attrNameLst>
                                          <p:attrName>style.opacity</p:attrName>
                                        </p:attrNameLst>
                                      </p:cBhvr>
                                      <p:to>
                                        <p:strVal val="0.5"/>
                                      </p:to>
                                    </p:set>
                                    <p:animEffect filter="image" prLst="opacity: 0.5">
                                      <p:cBhvr rctx="IE">
                                        <p:cTn id="117" dur="indefinite"/>
                                        <p:tgtEl>
                                          <p:spTgt spid="894997"/>
                                        </p:tgtEl>
                                      </p:cBhvr>
                                    </p:animEffect>
                                  </p:childTnLst>
                                </p:cTn>
                              </p:par>
                              <p:par>
                                <p:cTn id="118" presetID="9" presetClass="emph" presetSubtype="0" grpId="1" nodeType="withEffect">
                                  <p:stCondLst>
                                    <p:cond delay="0"/>
                                  </p:stCondLst>
                                  <p:childTnLst>
                                    <p:set>
                                      <p:cBhvr rctx="PPT">
                                        <p:cTn id="119" dur="indefinite"/>
                                        <p:tgtEl>
                                          <p:spTgt spid="894998"/>
                                        </p:tgtEl>
                                        <p:attrNameLst>
                                          <p:attrName>style.opacity</p:attrName>
                                        </p:attrNameLst>
                                      </p:cBhvr>
                                      <p:to>
                                        <p:strVal val="0.5"/>
                                      </p:to>
                                    </p:set>
                                    <p:animEffect filter="image" prLst="opacity: 0.5">
                                      <p:cBhvr rctx="IE">
                                        <p:cTn id="120" dur="indefinite"/>
                                        <p:tgtEl>
                                          <p:spTgt spid="894998"/>
                                        </p:tgtEl>
                                      </p:cBhvr>
                                    </p:animEffect>
                                  </p:childTnLst>
                                </p:cTn>
                              </p:par>
                              <p:par>
                                <p:cTn id="121" presetID="9" presetClass="emph" presetSubtype="0" nodeType="withEffect">
                                  <p:stCondLst>
                                    <p:cond delay="0"/>
                                  </p:stCondLst>
                                  <p:childTnLst>
                                    <p:set>
                                      <p:cBhvr rctx="PPT">
                                        <p:cTn id="122" dur="indefinite"/>
                                        <p:tgtEl>
                                          <p:spTgt spid="2"/>
                                        </p:tgtEl>
                                        <p:attrNameLst>
                                          <p:attrName>style.opacity</p:attrName>
                                        </p:attrNameLst>
                                      </p:cBhvr>
                                      <p:to>
                                        <p:strVal val="0.5"/>
                                      </p:to>
                                    </p:set>
                                    <p:animEffect filter="image" prLst="opacity: 0.5">
                                      <p:cBhvr rctx="IE">
                                        <p:cTn id="123" dur="indefinite"/>
                                        <p:tgtEl>
                                          <p:spTgt spid="2"/>
                                        </p:tgtEl>
                                      </p:cBhvr>
                                    </p:animEffect>
                                  </p:childTnLst>
                                </p:cTn>
                              </p:par>
                              <p:par>
                                <p:cTn id="124" presetID="9" presetClass="emph" presetSubtype="0" grpId="1" nodeType="withEffect">
                                  <p:stCondLst>
                                    <p:cond delay="0"/>
                                  </p:stCondLst>
                                  <p:childTnLst>
                                    <p:set>
                                      <p:cBhvr rctx="PPT">
                                        <p:cTn id="125" dur="indefinite"/>
                                        <p:tgtEl>
                                          <p:spTgt spid="895002"/>
                                        </p:tgtEl>
                                        <p:attrNameLst>
                                          <p:attrName>style.opacity</p:attrName>
                                        </p:attrNameLst>
                                      </p:cBhvr>
                                      <p:to>
                                        <p:strVal val="0.5"/>
                                      </p:to>
                                    </p:set>
                                    <p:animEffect filter="image" prLst="opacity: 0.5">
                                      <p:cBhvr rctx="IE">
                                        <p:cTn id="126" dur="indefinite"/>
                                        <p:tgtEl>
                                          <p:spTgt spid="895002"/>
                                        </p:tgtEl>
                                      </p:cBhvr>
                                    </p:animEffect>
                                  </p:childTnLst>
                                </p:cTn>
                              </p:par>
                              <p:par>
                                <p:cTn id="127" presetID="9" presetClass="emph" presetSubtype="0" grpId="1" nodeType="withEffect">
                                  <p:stCondLst>
                                    <p:cond delay="0"/>
                                  </p:stCondLst>
                                  <p:childTnLst>
                                    <p:set>
                                      <p:cBhvr rctx="PPT">
                                        <p:cTn id="128" dur="indefinite"/>
                                        <p:tgtEl>
                                          <p:spTgt spid="895004"/>
                                        </p:tgtEl>
                                        <p:attrNameLst>
                                          <p:attrName>style.opacity</p:attrName>
                                        </p:attrNameLst>
                                      </p:cBhvr>
                                      <p:to>
                                        <p:strVal val="0.5"/>
                                      </p:to>
                                    </p:set>
                                    <p:animEffect filter="image" prLst="opacity: 0.5">
                                      <p:cBhvr rctx="IE">
                                        <p:cTn id="129" dur="indefinite"/>
                                        <p:tgtEl>
                                          <p:spTgt spid="895004"/>
                                        </p:tgtEl>
                                      </p:cBhvr>
                                    </p:animEffect>
                                  </p:childTnLst>
                                </p:cTn>
                              </p:par>
                              <p:par>
                                <p:cTn id="130" presetID="9" presetClass="emph" presetSubtype="0" grpId="1" nodeType="withEffect">
                                  <p:stCondLst>
                                    <p:cond delay="0"/>
                                  </p:stCondLst>
                                  <p:childTnLst>
                                    <p:set>
                                      <p:cBhvr rctx="PPT">
                                        <p:cTn id="131" dur="indefinite"/>
                                        <p:tgtEl>
                                          <p:spTgt spid="895005"/>
                                        </p:tgtEl>
                                        <p:attrNameLst>
                                          <p:attrName>style.opacity</p:attrName>
                                        </p:attrNameLst>
                                      </p:cBhvr>
                                      <p:to>
                                        <p:strVal val="0.5"/>
                                      </p:to>
                                    </p:set>
                                    <p:animEffect filter="image" prLst="opacity: 0.5">
                                      <p:cBhvr rctx="IE">
                                        <p:cTn id="132" dur="indefinite"/>
                                        <p:tgtEl>
                                          <p:spTgt spid="895005"/>
                                        </p:tgtEl>
                                      </p:cBhvr>
                                    </p:animEffect>
                                  </p:childTnLst>
                                </p:cTn>
                              </p:par>
                              <p:par>
                                <p:cTn id="133" presetID="9" presetClass="emph" presetSubtype="0" grpId="1" nodeType="withEffect">
                                  <p:stCondLst>
                                    <p:cond delay="0"/>
                                  </p:stCondLst>
                                  <p:childTnLst>
                                    <p:set>
                                      <p:cBhvr rctx="PPT">
                                        <p:cTn id="134" dur="indefinite"/>
                                        <p:tgtEl>
                                          <p:spTgt spid="895006"/>
                                        </p:tgtEl>
                                        <p:attrNameLst>
                                          <p:attrName>style.opacity</p:attrName>
                                        </p:attrNameLst>
                                      </p:cBhvr>
                                      <p:to>
                                        <p:strVal val="0.5"/>
                                      </p:to>
                                    </p:set>
                                    <p:animEffect filter="image" prLst="opacity: 0.5">
                                      <p:cBhvr rctx="IE">
                                        <p:cTn id="135" dur="indefinite"/>
                                        <p:tgtEl>
                                          <p:spTgt spid="895006"/>
                                        </p:tgtEl>
                                      </p:cBhvr>
                                    </p:animEffect>
                                  </p:childTnLst>
                                </p:cTn>
                              </p:par>
                            </p:childTnLst>
                          </p:cTn>
                        </p:par>
                        <p:par>
                          <p:cTn id="136" fill="hold">
                            <p:stCondLst>
                              <p:cond delay="0"/>
                            </p:stCondLst>
                            <p:childTnLst>
                              <p:par>
                                <p:cTn id="137" presetID="9" presetClass="emph" presetSubtype="0" grpId="1" nodeType="afterEffect">
                                  <p:stCondLst>
                                    <p:cond delay="0"/>
                                  </p:stCondLst>
                                  <p:childTnLst>
                                    <p:set>
                                      <p:cBhvr rctx="PPT">
                                        <p:cTn id="138" dur="indefinite"/>
                                        <p:tgtEl>
                                          <p:spTgt spid="894989"/>
                                        </p:tgtEl>
                                        <p:attrNameLst>
                                          <p:attrName>style.opacity</p:attrName>
                                        </p:attrNameLst>
                                      </p:cBhvr>
                                      <p:to>
                                        <p:strVal val="0.75"/>
                                      </p:to>
                                    </p:set>
                                    <p:animEffect filter="image" prLst="opacity: 0.75">
                                      <p:cBhvr rctx="IE">
                                        <p:cTn id="139" dur="indefinite"/>
                                        <p:tgtEl>
                                          <p:spTgt spid="894989"/>
                                        </p:tgtEl>
                                      </p:cBhvr>
                                    </p:animEffect>
                                  </p:childTnLst>
                                </p:cTn>
                              </p:par>
                              <p:par>
                                <p:cTn id="140" presetID="53" presetClass="entr" presetSubtype="0" fill="hold" grpId="0" nodeType="withEffect">
                                  <p:stCondLst>
                                    <p:cond delay="0"/>
                                  </p:stCondLst>
                                  <p:childTnLst>
                                    <p:set>
                                      <p:cBhvr>
                                        <p:cTn id="141" dur="1" fill="hold">
                                          <p:stCondLst>
                                            <p:cond delay="0"/>
                                          </p:stCondLst>
                                        </p:cTn>
                                        <p:tgtEl>
                                          <p:spTgt spid="894987"/>
                                        </p:tgtEl>
                                        <p:attrNameLst>
                                          <p:attrName>style.visibility</p:attrName>
                                        </p:attrNameLst>
                                      </p:cBhvr>
                                      <p:to>
                                        <p:strVal val="visible"/>
                                      </p:to>
                                    </p:set>
                                    <p:anim calcmode="lin" valueType="num">
                                      <p:cBhvr>
                                        <p:cTn id="142" dur="500" fill="hold"/>
                                        <p:tgtEl>
                                          <p:spTgt spid="894987"/>
                                        </p:tgtEl>
                                        <p:attrNameLst>
                                          <p:attrName>ppt_w</p:attrName>
                                        </p:attrNameLst>
                                      </p:cBhvr>
                                      <p:tavLst>
                                        <p:tav tm="0">
                                          <p:val>
                                            <p:fltVal val="0"/>
                                          </p:val>
                                        </p:tav>
                                        <p:tav tm="100000">
                                          <p:val>
                                            <p:strVal val="#ppt_w"/>
                                          </p:val>
                                        </p:tav>
                                      </p:tavLst>
                                    </p:anim>
                                    <p:anim calcmode="lin" valueType="num">
                                      <p:cBhvr>
                                        <p:cTn id="143" dur="500" fill="hold"/>
                                        <p:tgtEl>
                                          <p:spTgt spid="894987"/>
                                        </p:tgtEl>
                                        <p:attrNameLst>
                                          <p:attrName>ppt_h</p:attrName>
                                        </p:attrNameLst>
                                      </p:cBhvr>
                                      <p:tavLst>
                                        <p:tav tm="0">
                                          <p:val>
                                            <p:fltVal val="0"/>
                                          </p:val>
                                        </p:tav>
                                        <p:tav tm="100000">
                                          <p:val>
                                            <p:strVal val="#ppt_h"/>
                                          </p:val>
                                        </p:tav>
                                      </p:tavLst>
                                    </p:anim>
                                    <p:animEffect transition="in" filter="fade">
                                      <p:cBhvr>
                                        <p:cTn id="144" dur="500"/>
                                        <p:tgtEl>
                                          <p:spTgt spid="894987"/>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8" fill="hold" grpId="0" nodeType="clickEffect">
                                  <p:stCondLst>
                                    <p:cond delay="0"/>
                                  </p:stCondLst>
                                  <p:childTnLst>
                                    <p:set>
                                      <p:cBhvr>
                                        <p:cTn id="148" dur="1" fill="hold">
                                          <p:stCondLst>
                                            <p:cond delay="0"/>
                                          </p:stCondLst>
                                        </p:cTn>
                                        <p:tgtEl>
                                          <p:spTgt spid="895008"/>
                                        </p:tgtEl>
                                        <p:attrNameLst>
                                          <p:attrName>style.visibility</p:attrName>
                                        </p:attrNameLst>
                                      </p:cBhvr>
                                      <p:to>
                                        <p:strVal val="visible"/>
                                      </p:to>
                                    </p:set>
                                    <p:animEffect transition="in" filter="wipe(left)">
                                      <p:cBhvr>
                                        <p:cTn id="149" dur="5000"/>
                                        <p:tgtEl>
                                          <p:spTgt spid="895008"/>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nodeType="clickEffect">
                                  <p:stCondLst>
                                    <p:cond delay="0"/>
                                  </p:stCondLst>
                                  <p:childTnLst>
                                    <p:set>
                                      <p:cBhvr>
                                        <p:cTn id="153" dur="1" fill="hold">
                                          <p:stCondLst>
                                            <p:cond delay="0"/>
                                          </p:stCondLst>
                                        </p:cTn>
                                        <p:tgtEl>
                                          <p:spTgt spid="3"/>
                                        </p:tgtEl>
                                        <p:attrNameLst>
                                          <p:attrName>style.visibility</p:attrName>
                                        </p:attrNameLst>
                                      </p:cBhvr>
                                      <p:to>
                                        <p:strVal val="visible"/>
                                      </p:to>
                                    </p:set>
                                    <p:animEffect transition="in" filter="fade">
                                      <p:cBhvr>
                                        <p:cTn id="154" dur="2000"/>
                                        <p:tgtEl>
                                          <p:spTgt spid="3"/>
                                        </p:tgtEl>
                                      </p:cBhvr>
                                    </p:animEffect>
                                  </p:childTnLst>
                                </p:cTn>
                              </p:par>
                            </p:childTnLst>
                          </p:cTn>
                        </p:par>
                      </p:childTnLst>
                    </p:cTn>
                  </p:par>
                  <p:par>
                    <p:cTn id="155" fill="hold">
                      <p:stCondLst>
                        <p:cond delay="indefinite"/>
                      </p:stCondLst>
                      <p:childTnLst>
                        <p:par>
                          <p:cTn id="156" fill="hold">
                            <p:stCondLst>
                              <p:cond delay="0"/>
                            </p:stCondLst>
                            <p:childTnLst>
                              <p:par>
                                <p:cTn id="157" presetID="9" presetClass="entr" presetSubtype="0" fill="hold" grpId="0" nodeType="clickEffect">
                                  <p:stCondLst>
                                    <p:cond delay="0"/>
                                  </p:stCondLst>
                                  <p:childTnLst>
                                    <p:set>
                                      <p:cBhvr>
                                        <p:cTn id="158" dur="1" fill="hold">
                                          <p:stCondLst>
                                            <p:cond delay="0"/>
                                          </p:stCondLst>
                                        </p:cTn>
                                        <p:tgtEl>
                                          <p:spTgt spid="895013"/>
                                        </p:tgtEl>
                                        <p:attrNameLst>
                                          <p:attrName>style.visibility</p:attrName>
                                        </p:attrNameLst>
                                      </p:cBhvr>
                                      <p:to>
                                        <p:strVal val="visible"/>
                                      </p:to>
                                    </p:set>
                                    <p:animEffect transition="in" filter="dissolve">
                                      <p:cBhvr>
                                        <p:cTn id="159" dur="500"/>
                                        <p:tgtEl>
                                          <p:spTgt spid="895013"/>
                                        </p:tgtEl>
                                      </p:cBhvr>
                                    </p:animEffect>
                                  </p:childTnLst>
                                </p:cTn>
                              </p:par>
                            </p:childTnLst>
                          </p:cTn>
                        </p:par>
                      </p:childTnLst>
                    </p:cTn>
                  </p:par>
                  <p:par>
                    <p:cTn id="160" fill="hold">
                      <p:stCondLst>
                        <p:cond delay="indefinite"/>
                      </p:stCondLst>
                      <p:childTnLst>
                        <p:par>
                          <p:cTn id="161" fill="hold">
                            <p:stCondLst>
                              <p:cond delay="0"/>
                            </p:stCondLst>
                            <p:childTnLst>
                              <p:par>
                                <p:cTn id="162" presetID="9" presetClass="entr" presetSubtype="0" fill="hold" grpId="0" nodeType="clickEffect">
                                  <p:stCondLst>
                                    <p:cond delay="0"/>
                                  </p:stCondLst>
                                  <p:childTnLst>
                                    <p:set>
                                      <p:cBhvr>
                                        <p:cTn id="163" dur="1" fill="hold">
                                          <p:stCondLst>
                                            <p:cond delay="0"/>
                                          </p:stCondLst>
                                        </p:cTn>
                                        <p:tgtEl>
                                          <p:spTgt spid="895009"/>
                                        </p:tgtEl>
                                        <p:attrNameLst>
                                          <p:attrName>style.visibility</p:attrName>
                                        </p:attrNameLst>
                                      </p:cBhvr>
                                      <p:to>
                                        <p:strVal val="visible"/>
                                      </p:to>
                                    </p:set>
                                    <p:animEffect transition="in" filter="dissolve">
                                      <p:cBhvr>
                                        <p:cTn id="164" dur="500"/>
                                        <p:tgtEl>
                                          <p:spTgt spid="895009"/>
                                        </p:tgtEl>
                                      </p:cBhvr>
                                    </p:animEffect>
                                  </p:childTnLst>
                                </p:cTn>
                              </p:par>
                            </p:childTnLst>
                          </p:cTn>
                        </p:par>
                      </p:childTnLst>
                    </p:cTn>
                  </p:par>
                  <p:par>
                    <p:cTn id="165" fill="hold">
                      <p:stCondLst>
                        <p:cond delay="indefinite"/>
                      </p:stCondLst>
                      <p:childTnLst>
                        <p:par>
                          <p:cTn id="166" fill="hold">
                            <p:stCondLst>
                              <p:cond delay="0"/>
                            </p:stCondLst>
                            <p:childTnLst>
                              <p:par>
                                <p:cTn id="167" presetID="22" presetClass="entr" presetSubtype="4" fill="hold" grpId="0" nodeType="clickEffect">
                                  <p:stCondLst>
                                    <p:cond delay="0"/>
                                  </p:stCondLst>
                                  <p:childTnLst>
                                    <p:set>
                                      <p:cBhvr>
                                        <p:cTn id="168" dur="1" fill="hold">
                                          <p:stCondLst>
                                            <p:cond delay="0"/>
                                          </p:stCondLst>
                                        </p:cTn>
                                        <p:tgtEl>
                                          <p:spTgt spid="895015"/>
                                        </p:tgtEl>
                                        <p:attrNameLst>
                                          <p:attrName>style.visibility</p:attrName>
                                        </p:attrNameLst>
                                      </p:cBhvr>
                                      <p:to>
                                        <p:strVal val="visible"/>
                                      </p:to>
                                    </p:set>
                                    <p:animEffect transition="in" filter="wipe(down)">
                                      <p:cBhvr>
                                        <p:cTn id="169" dur="500"/>
                                        <p:tgtEl>
                                          <p:spTgt spid="895015"/>
                                        </p:tgtEl>
                                      </p:cBhvr>
                                    </p:animEffect>
                                  </p:childTnLst>
                                </p:cTn>
                              </p:par>
                            </p:childTnLst>
                          </p:cTn>
                        </p:par>
                        <p:par>
                          <p:cTn id="170" fill="hold">
                            <p:stCondLst>
                              <p:cond delay="500"/>
                            </p:stCondLst>
                            <p:childTnLst>
                              <p:par>
                                <p:cTn id="171" presetID="22" presetClass="entr" presetSubtype="4" fill="hold" grpId="0" nodeType="afterEffect">
                                  <p:stCondLst>
                                    <p:cond delay="0"/>
                                  </p:stCondLst>
                                  <p:childTnLst>
                                    <p:set>
                                      <p:cBhvr>
                                        <p:cTn id="172" dur="1" fill="hold">
                                          <p:stCondLst>
                                            <p:cond delay="0"/>
                                          </p:stCondLst>
                                        </p:cTn>
                                        <p:tgtEl>
                                          <p:spTgt spid="895016"/>
                                        </p:tgtEl>
                                        <p:attrNameLst>
                                          <p:attrName>style.visibility</p:attrName>
                                        </p:attrNameLst>
                                      </p:cBhvr>
                                      <p:to>
                                        <p:strVal val="visible"/>
                                      </p:to>
                                    </p:set>
                                    <p:animEffect transition="in" filter="wipe(down)">
                                      <p:cBhvr>
                                        <p:cTn id="173" dur="500"/>
                                        <p:tgtEl>
                                          <p:spTgt spid="895016"/>
                                        </p:tgtEl>
                                      </p:cBhvr>
                                    </p:animEffect>
                                  </p:childTnLst>
                                </p:cTn>
                              </p:par>
                            </p:childTnLst>
                          </p:cTn>
                        </p:par>
                      </p:childTnLst>
                    </p:cTn>
                  </p:par>
                  <p:par>
                    <p:cTn id="174" fill="hold">
                      <p:stCondLst>
                        <p:cond delay="indefinite"/>
                      </p:stCondLst>
                      <p:childTnLst>
                        <p:par>
                          <p:cTn id="175" fill="hold">
                            <p:stCondLst>
                              <p:cond delay="0"/>
                            </p:stCondLst>
                            <p:childTnLst>
                              <p:par>
                                <p:cTn id="176" presetID="22" presetClass="entr" presetSubtype="8" fill="hold" grpId="0" nodeType="clickEffect">
                                  <p:stCondLst>
                                    <p:cond delay="0"/>
                                  </p:stCondLst>
                                  <p:childTnLst>
                                    <p:set>
                                      <p:cBhvr>
                                        <p:cTn id="177" dur="1" fill="hold">
                                          <p:stCondLst>
                                            <p:cond delay="0"/>
                                          </p:stCondLst>
                                        </p:cTn>
                                        <p:tgtEl>
                                          <p:spTgt spid="895014"/>
                                        </p:tgtEl>
                                        <p:attrNameLst>
                                          <p:attrName>style.visibility</p:attrName>
                                        </p:attrNameLst>
                                      </p:cBhvr>
                                      <p:to>
                                        <p:strVal val="visible"/>
                                      </p:to>
                                    </p:set>
                                    <p:animEffect transition="in" filter="wipe(left)">
                                      <p:cBhvr>
                                        <p:cTn id="178" dur="2000"/>
                                        <p:tgtEl>
                                          <p:spTgt spid="895014"/>
                                        </p:tgtEl>
                                      </p:cBhvr>
                                    </p:animEffect>
                                  </p:childTnLst>
                                </p:cTn>
                              </p:par>
                            </p:childTnLst>
                          </p:cTn>
                        </p:par>
                        <p:par>
                          <p:cTn id="179" fill="hold">
                            <p:stCondLst>
                              <p:cond delay="2000"/>
                            </p:stCondLst>
                            <p:childTnLst>
                              <p:par>
                                <p:cTn id="180" presetID="10" presetClass="entr" presetSubtype="0" fill="hold" grpId="0" nodeType="afterEffect">
                                  <p:stCondLst>
                                    <p:cond delay="0"/>
                                  </p:stCondLst>
                                  <p:childTnLst>
                                    <p:set>
                                      <p:cBhvr>
                                        <p:cTn id="181" dur="1" fill="hold">
                                          <p:stCondLst>
                                            <p:cond delay="0"/>
                                          </p:stCondLst>
                                        </p:cTn>
                                        <p:tgtEl>
                                          <p:spTgt spid="894983"/>
                                        </p:tgtEl>
                                        <p:attrNameLst>
                                          <p:attrName>style.visibility</p:attrName>
                                        </p:attrNameLst>
                                      </p:cBhvr>
                                      <p:to>
                                        <p:strVal val="visible"/>
                                      </p:to>
                                    </p:set>
                                    <p:animEffect transition="in" filter="fade">
                                      <p:cBhvr>
                                        <p:cTn id="182" dur="2000"/>
                                        <p:tgtEl>
                                          <p:spTgt spid="8949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4981" grpId="0" animBg="1"/>
      <p:bldP spid="894981" grpId="1" animBg="1"/>
      <p:bldP spid="894982" grpId="0" animBg="1"/>
      <p:bldP spid="894982" grpId="1" animBg="1"/>
      <p:bldP spid="894983" grpId="0" animBg="1"/>
      <p:bldP spid="894984" grpId="0"/>
      <p:bldP spid="894984" grpId="1"/>
      <p:bldP spid="894985" grpId="0"/>
      <p:bldP spid="894985" grpId="1"/>
      <p:bldP spid="894987" grpId="0"/>
      <p:bldP spid="894989" grpId="0"/>
      <p:bldP spid="894989" grpId="1"/>
      <p:bldP spid="894991" grpId="0"/>
      <p:bldP spid="894991" grpId="1"/>
      <p:bldP spid="894993" grpId="0"/>
      <p:bldP spid="894993" grpId="1"/>
      <p:bldP spid="894995" grpId="0"/>
      <p:bldP spid="894995" grpId="1"/>
      <p:bldP spid="894996" grpId="0" animBg="1"/>
      <p:bldP spid="894996" grpId="1" animBg="1"/>
      <p:bldP spid="894997" grpId="0"/>
      <p:bldP spid="894997" grpId="1"/>
      <p:bldP spid="894998" grpId="0"/>
      <p:bldP spid="894998" grpId="1"/>
      <p:bldP spid="895002" grpId="0"/>
      <p:bldP spid="895002" grpId="1"/>
      <p:bldP spid="895004" grpId="0"/>
      <p:bldP spid="895004" grpId="1"/>
      <p:bldP spid="895005" grpId="0" animBg="1"/>
      <p:bldP spid="895005" grpId="1" animBg="1"/>
      <p:bldP spid="895006" grpId="0" animBg="1"/>
      <p:bldP spid="895006" grpId="1" animBg="1"/>
      <p:bldP spid="895008" grpId="0"/>
      <p:bldP spid="895009" grpId="0"/>
      <p:bldP spid="895013" grpId="0"/>
      <p:bldP spid="895014" grpId="0"/>
      <p:bldP spid="895015" grpId="0" animBg="1"/>
      <p:bldP spid="89501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232" name="Text Box 56"/>
          <p:cNvSpPr txBox="1">
            <a:spLocks noChangeArrowheads="1"/>
          </p:cNvSpPr>
          <p:nvPr/>
        </p:nvSpPr>
        <p:spPr bwMode="auto">
          <a:xfrm>
            <a:off x="7081838" y="3594100"/>
            <a:ext cx="500062" cy="457200"/>
          </a:xfrm>
          <a:prstGeom prst="rect">
            <a:avLst/>
          </a:prstGeom>
          <a:noFill/>
          <a:ln w="9525">
            <a:noFill/>
            <a:miter lim="800000"/>
            <a:headEnd/>
            <a:tailEnd/>
          </a:ln>
        </p:spPr>
        <p:txBody>
          <a:bodyPr wrap="none">
            <a:spAutoFit/>
          </a:bodyPr>
          <a:lstStyle/>
          <a:p>
            <a:pPr algn="l"/>
            <a:r>
              <a:rPr lang="en-US" sz="2400">
                <a:solidFill>
                  <a:srgbClr val="FF0000"/>
                </a:solidFill>
              </a:rPr>
              <a:t>P</a:t>
            </a:r>
            <a:r>
              <a:rPr lang="en-US" sz="2400" baseline="-25000">
                <a:solidFill>
                  <a:srgbClr val="FF0000"/>
                </a:solidFill>
              </a:rPr>
              <a:t>a</a:t>
            </a:r>
          </a:p>
        </p:txBody>
      </p:sp>
      <p:sp>
        <p:nvSpPr>
          <p:cNvPr id="163843" name="Rectangle 2"/>
          <p:cNvSpPr>
            <a:spLocks noGrp="1" noChangeArrowheads="1"/>
          </p:cNvSpPr>
          <p:nvPr>
            <p:ph type="title"/>
          </p:nvPr>
        </p:nvSpPr>
        <p:spPr/>
        <p:txBody>
          <a:bodyPr/>
          <a:lstStyle/>
          <a:p>
            <a:pPr eaLnBrk="1" hangingPunct="1"/>
            <a:endParaRPr lang="en-US" smtClean="0"/>
          </a:p>
        </p:txBody>
      </p:sp>
      <p:sp>
        <p:nvSpPr>
          <p:cNvPr id="163844" name="Rectangle 3"/>
          <p:cNvSpPr>
            <a:spLocks noChangeArrowheads="1"/>
          </p:cNvSpPr>
          <p:nvPr/>
        </p:nvSpPr>
        <p:spPr bwMode="auto">
          <a:xfrm>
            <a:off x="114300" y="2057400"/>
            <a:ext cx="9144000" cy="0"/>
          </a:xfrm>
          <a:prstGeom prst="rect">
            <a:avLst/>
          </a:prstGeom>
          <a:noFill/>
          <a:ln w="9525">
            <a:noFill/>
            <a:miter lim="800000"/>
            <a:headEnd/>
            <a:tailEnd/>
          </a:ln>
        </p:spPr>
        <p:txBody>
          <a:bodyPr wrap="none" anchor="ctr">
            <a:spAutoFit/>
          </a:bodyPr>
          <a:lstStyle/>
          <a:p>
            <a:endParaRPr lang="en-US"/>
          </a:p>
        </p:txBody>
      </p:sp>
      <p:sp>
        <p:nvSpPr>
          <p:cNvPr id="163845" name="Text Box 36"/>
          <p:cNvSpPr txBox="1">
            <a:spLocks noChangeArrowheads="1"/>
          </p:cNvSpPr>
          <p:nvPr/>
        </p:nvSpPr>
        <p:spPr bwMode="auto">
          <a:xfrm>
            <a:off x="36513" y="2679700"/>
            <a:ext cx="1600200" cy="571500"/>
          </a:xfrm>
          <a:prstGeom prst="rect">
            <a:avLst/>
          </a:prstGeom>
          <a:noFill/>
          <a:ln w="9525">
            <a:noFill/>
            <a:miter lim="800000"/>
            <a:headEnd/>
            <a:tailEnd/>
          </a:ln>
        </p:spPr>
        <p:txBody>
          <a:bodyPr/>
          <a:lstStyle/>
          <a:p>
            <a:r>
              <a:rPr lang="en-US" sz="1400">
                <a:ea typeface="Times New Roman" pitchFamily="18" charset="0"/>
                <a:cs typeface="Arial" charset="0"/>
              </a:rPr>
              <a:t>CONFINED</a:t>
            </a:r>
            <a:endParaRPr lang="en-US" sz="900">
              <a:ea typeface="Times New Roman" pitchFamily="18" charset="0"/>
              <a:cs typeface="Arial" charset="0"/>
            </a:endParaRPr>
          </a:p>
          <a:p>
            <a:pPr eaLnBrk="0" hangingPunct="0"/>
            <a:r>
              <a:rPr lang="en-US" sz="1400">
                <a:ea typeface="Times New Roman" pitchFamily="18" charset="0"/>
                <a:cs typeface="Arial" charset="0"/>
              </a:rPr>
              <a:t>GAS</a:t>
            </a:r>
            <a:endParaRPr lang="en-US" sz="1800">
              <a:ea typeface="Times New Roman" pitchFamily="18" charset="0"/>
              <a:cs typeface="Arial" charset="0"/>
            </a:endParaRPr>
          </a:p>
        </p:txBody>
      </p:sp>
      <p:sp>
        <p:nvSpPr>
          <p:cNvPr id="163846" name="Freeform 37"/>
          <p:cNvSpPr>
            <a:spLocks/>
          </p:cNvSpPr>
          <p:nvPr/>
        </p:nvSpPr>
        <p:spPr bwMode="auto">
          <a:xfrm>
            <a:off x="1390650" y="2847975"/>
            <a:ext cx="1274763" cy="3175"/>
          </a:xfrm>
          <a:custGeom>
            <a:avLst/>
            <a:gdLst>
              <a:gd name="T0" fmla="*/ 0 w 2008"/>
              <a:gd name="T1" fmla="*/ 3175 h 3"/>
              <a:gd name="T2" fmla="*/ 1274763 w 2008"/>
              <a:gd name="T3" fmla="*/ 0 h 3"/>
              <a:gd name="T4" fmla="*/ 0 60000 65536"/>
              <a:gd name="T5" fmla="*/ 0 60000 65536"/>
              <a:gd name="T6" fmla="*/ 0 w 2008"/>
              <a:gd name="T7" fmla="*/ 0 h 3"/>
              <a:gd name="T8" fmla="*/ 2008 w 2008"/>
              <a:gd name="T9" fmla="*/ 3 h 3"/>
            </a:gdLst>
            <a:ahLst/>
            <a:cxnLst>
              <a:cxn ang="T4">
                <a:pos x="T0" y="T1"/>
              </a:cxn>
              <a:cxn ang="T5">
                <a:pos x="T2" y="T3"/>
              </a:cxn>
            </a:cxnLst>
            <a:rect l="T6" t="T7" r="T8" b="T9"/>
            <a:pathLst>
              <a:path w="2008" h="3">
                <a:moveTo>
                  <a:pt x="0" y="3"/>
                </a:moveTo>
                <a:lnTo>
                  <a:pt x="2008" y="0"/>
                </a:lnTo>
              </a:path>
            </a:pathLst>
          </a:custGeom>
          <a:noFill/>
          <a:ln w="9525">
            <a:solidFill>
              <a:srgbClr val="000000"/>
            </a:solidFill>
            <a:round/>
            <a:headEnd/>
            <a:tailEnd type="triangle" w="med" len="med"/>
          </a:ln>
        </p:spPr>
        <p:txBody>
          <a:bodyPr/>
          <a:lstStyle/>
          <a:p>
            <a:endParaRPr lang="en-US"/>
          </a:p>
        </p:txBody>
      </p:sp>
      <p:sp>
        <p:nvSpPr>
          <p:cNvPr id="946214" name="Freeform 38"/>
          <p:cNvSpPr>
            <a:spLocks/>
          </p:cNvSpPr>
          <p:nvPr/>
        </p:nvSpPr>
        <p:spPr bwMode="auto">
          <a:xfrm>
            <a:off x="7156450" y="3544888"/>
            <a:ext cx="446088" cy="0"/>
          </a:xfrm>
          <a:custGeom>
            <a:avLst/>
            <a:gdLst>
              <a:gd name="T0" fmla="*/ 0 w 702"/>
              <a:gd name="T1" fmla="*/ 0 h 1"/>
              <a:gd name="T2" fmla="*/ 446088 w 702"/>
              <a:gd name="T3" fmla="*/ 0 h 1"/>
              <a:gd name="T4" fmla="*/ 0 60000 65536"/>
              <a:gd name="T5" fmla="*/ 0 60000 65536"/>
              <a:gd name="T6" fmla="*/ 0 w 702"/>
              <a:gd name="T7" fmla="*/ 0 h 1"/>
              <a:gd name="T8" fmla="*/ 702 w 702"/>
              <a:gd name="T9" fmla="*/ 0 h 1"/>
            </a:gdLst>
            <a:ahLst/>
            <a:cxnLst>
              <a:cxn ang="T4">
                <a:pos x="T0" y="T1"/>
              </a:cxn>
              <a:cxn ang="T5">
                <a:pos x="T2" y="T3"/>
              </a:cxn>
            </a:cxnLst>
            <a:rect l="T6" t="T7" r="T8" b="T9"/>
            <a:pathLst>
              <a:path w="702" h="1">
                <a:moveTo>
                  <a:pt x="0" y="0"/>
                </a:moveTo>
                <a:lnTo>
                  <a:pt x="702" y="0"/>
                </a:lnTo>
              </a:path>
            </a:pathLst>
          </a:custGeom>
          <a:noFill/>
          <a:ln w="9525">
            <a:solidFill>
              <a:srgbClr val="000000"/>
            </a:solidFill>
            <a:round/>
            <a:headEnd/>
            <a:tailEnd/>
          </a:ln>
        </p:spPr>
        <p:txBody>
          <a:bodyPr/>
          <a:lstStyle/>
          <a:p>
            <a:endParaRPr lang="en-US"/>
          </a:p>
        </p:txBody>
      </p:sp>
      <p:sp>
        <p:nvSpPr>
          <p:cNvPr id="946216" name="Freeform 40"/>
          <p:cNvSpPr>
            <a:spLocks/>
          </p:cNvSpPr>
          <p:nvPr/>
        </p:nvSpPr>
        <p:spPr bwMode="auto">
          <a:xfrm>
            <a:off x="7585075" y="3543300"/>
            <a:ext cx="0" cy="573088"/>
          </a:xfrm>
          <a:custGeom>
            <a:avLst/>
            <a:gdLst>
              <a:gd name="T0" fmla="*/ 0 w 1"/>
              <a:gd name="T1" fmla="*/ 0 h 902"/>
              <a:gd name="T2" fmla="*/ 0 w 1"/>
              <a:gd name="T3" fmla="*/ 573088 h 902"/>
              <a:gd name="T4" fmla="*/ 0 60000 65536"/>
              <a:gd name="T5" fmla="*/ 0 60000 65536"/>
              <a:gd name="T6" fmla="*/ 0 w 1"/>
              <a:gd name="T7" fmla="*/ 0 h 902"/>
              <a:gd name="T8" fmla="*/ 0 w 1"/>
              <a:gd name="T9" fmla="*/ 902 h 902"/>
            </a:gdLst>
            <a:ahLst/>
            <a:cxnLst>
              <a:cxn ang="T4">
                <a:pos x="T0" y="T1"/>
              </a:cxn>
              <a:cxn ang="T5">
                <a:pos x="T2" y="T3"/>
              </a:cxn>
            </a:cxnLst>
            <a:rect l="T6" t="T7" r="T8" b="T9"/>
            <a:pathLst>
              <a:path w="1" h="902">
                <a:moveTo>
                  <a:pt x="0" y="0"/>
                </a:moveTo>
                <a:lnTo>
                  <a:pt x="0" y="902"/>
                </a:lnTo>
              </a:path>
            </a:pathLst>
          </a:custGeom>
          <a:noFill/>
          <a:ln w="9525">
            <a:solidFill>
              <a:srgbClr val="000000"/>
            </a:solidFill>
            <a:round/>
            <a:headEnd type="triangle" w="med" len="med"/>
            <a:tailEnd type="triangle" w="med" len="med"/>
          </a:ln>
        </p:spPr>
        <p:txBody>
          <a:bodyPr/>
          <a:lstStyle/>
          <a:p>
            <a:endParaRPr lang="en-US"/>
          </a:p>
        </p:txBody>
      </p:sp>
      <p:sp>
        <p:nvSpPr>
          <p:cNvPr id="163849" name="Text Box 41"/>
          <p:cNvSpPr txBox="1">
            <a:spLocks noChangeArrowheads="1"/>
          </p:cNvSpPr>
          <p:nvPr/>
        </p:nvSpPr>
        <p:spPr bwMode="auto">
          <a:xfrm>
            <a:off x="6091238" y="1731963"/>
            <a:ext cx="1600200" cy="571500"/>
          </a:xfrm>
          <a:prstGeom prst="rect">
            <a:avLst/>
          </a:prstGeom>
          <a:noFill/>
          <a:ln w="9525">
            <a:noFill/>
            <a:miter lim="800000"/>
            <a:headEnd/>
            <a:tailEnd/>
          </a:ln>
        </p:spPr>
        <p:txBody>
          <a:bodyPr/>
          <a:lstStyle/>
          <a:p>
            <a:r>
              <a:rPr lang="en-US" sz="1400">
                <a:ea typeface="Times New Roman" pitchFamily="18" charset="0"/>
                <a:cs typeface="Arial" charset="0"/>
              </a:rPr>
              <a:t>AIR</a:t>
            </a:r>
            <a:endParaRPr lang="en-US" sz="900">
              <a:ea typeface="Times New Roman" pitchFamily="18" charset="0"/>
              <a:cs typeface="Arial" charset="0"/>
            </a:endParaRPr>
          </a:p>
          <a:p>
            <a:pPr eaLnBrk="0" hangingPunct="0"/>
            <a:r>
              <a:rPr lang="en-US" sz="1400">
                <a:ea typeface="Times New Roman" pitchFamily="18" charset="0"/>
                <a:cs typeface="Arial" charset="0"/>
              </a:rPr>
              <a:t>PRESSURE</a:t>
            </a:r>
            <a:endParaRPr lang="en-US" sz="1800">
              <a:ea typeface="Times New Roman" pitchFamily="18" charset="0"/>
              <a:cs typeface="Arial" charset="0"/>
            </a:endParaRPr>
          </a:p>
        </p:txBody>
      </p:sp>
      <p:sp>
        <p:nvSpPr>
          <p:cNvPr id="946218" name="Text Box 42"/>
          <p:cNvSpPr txBox="1">
            <a:spLocks noChangeArrowheads="1"/>
          </p:cNvSpPr>
          <p:nvPr/>
        </p:nvSpPr>
        <p:spPr bwMode="auto">
          <a:xfrm>
            <a:off x="7521575" y="3584575"/>
            <a:ext cx="1600200" cy="571500"/>
          </a:xfrm>
          <a:prstGeom prst="rect">
            <a:avLst/>
          </a:prstGeom>
          <a:noFill/>
          <a:ln w="9525">
            <a:noFill/>
            <a:miter lim="800000"/>
            <a:headEnd/>
            <a:tailEnd/>
          </a:ln>
        </p:spPr>
        <p:txBody>
          <a:bodyPr/>
          <a:lstStyle/>
          <a:p>
            <a:r>
              <a:rPr lang="en-US" sz="1400">
                <a:ea typeface="Times New Roman" pitchFamily="18" charset="0"/>
                <a:cs typeface="Arial" charset="0"/>
              </a:rPr>
              <a:t>Hg HEIGHT</a:t>
            </a:r>
            <a:endParaRPr lang="en-US" sz="900">
              <a:ea typeface="Times New Roman" pitchFamily="18" charset="0"/>
              <a:cs typeface="Arial" charset="0"/>
            </a:endParaRPr>
          </a:p>
          <a:p>
            <a:pPr eaLnBrk="0" hangingPunct="0"/>
            <a:r>
              <a:rPr lang="en-US" sz="1400">
                <a:ea typeface="Times New Roman" pitchFamily="18" charset="0"/>
                <a:cs typeface="Arial" charset="0"/>
              </a:rPr>
              <a:t>DIFFERENCE</a:t>
            </a:r>
            <a:endParaRPr lang="en-US" sz="1800">
              <a:ea typeface="Times New Roman" pitchFamily="18" charset="0"/>
              <a:cs typeface="Arial" charset="0"/>
            </a:endParaRPr>
          </a:p>
        </p:txBody>
      </p:sp>
      <p:sp>
        <p:nvSpPr>
          <p:cNvPr id="946219" name="Rectangle 43"/>
          <p:cNvSpPr>
            <a:spLocks noChangeArrowheads="1"/>
          </p:cNvSpPr>
          <p:nvPr/>
        </p:nvSpPr>
        <p:spPr bwMode="auto">
          <a:xfrm>
            <a:off x="574675" y="4135438"/>
            <a:ext cx="3201988" cy="1190625"/>
          </a:xfrm>
          <a:prstGeom prst="rect">
            <a:avLst/>
          </a:prstGeom>
          <a:noFill/>
          <a:ln w="9525">
            <a:noFill/>
            <a:miter lim="800000"/>
            <a:headEnd/>
            <a:tailEnd/>
          </a:ln>
          <a:effectLst/>
        </p:spPr>
        <p:txBody>
          <a:bodyPr wrap="none" anchor="ctr">
            <a:spAutoFit/>
          </a:bodyPr>
          <a:lstStyle/>
          <a:p>
            <a:pPr indent="274638" algn="l">
              <a:defRPr/>
            </a:pPr>
            <a:endParaRPr lang="en-US" sz="1800" u="sng">
              <a:ea typeface="Times New Roman" pitchFamily="18" charset="0"/>
              <a:cs typeface="Arial" charset="0"/>
            </a:endParaRPr>
          </a:p>
          <a:p>
            <a:pPr indent="274638" algn="l" eaLnBrk="0" hangingPunct="0">
              <a:defRPr/>
            </a:pPr>
            <a:r>
              <a:rPr lang="en-US" sz="1800" b="1">
                <a:solidFill>
                  <a:schemeClr val="accent2"/>
                </a:solidFill>
                <a:effectLst>
                  <a:outerShdw blurRad="38100" dist="38100" dir="2700000" algn="tl">
                    <a:srgbClr val="C0C0C0"/>
                  </a:outerShdw>
                </a:effectLst>
                <a:ea typeface="Times New Roman" pitchFamily="18" charset="0"/>
                <a:cs typeface="Arial" charset="0"/>
              </a:rPr>
              <a:t>manometer</a:t>
            </a:r>
            <a:r>
              <a:rPr lang="en-US" sz="1800">
                <a:solidFill>
                  <a:schemeClr val="accent2"/>
                </a:solidFill>
                <a:effectLst>
                  <a:outerShdw blurRad="38100" dist="38100" dir="2700000" algn="tl">
                    <a:srgbClr val="C0C0C0"/>
                  </a:outerShdw>
                </a:effectLst>
                <a:ea typeface="Times New Roman" pitchFamily="18" charset="0"/>
                <a:cs typeface="Arial" charset="0"/>
              </a:rPr>
              <a:t>:</a:t>
            </a:r>
            <a:r>
              <a:rPr lang="en-US" sz="1800">
                <a:solidFill>
                  <a:schemeClr val="accent2"/>
                </a:solidFill>
                <a:ea typeface="Times New Roman" pitchFamily="18" charset="0"/>
                <a:cs typeface="Arial" charset="0"/>
              </a:rPr>
              <a:t> measures the</a:t>
            </a:r>
            <a:endParaRPr lang="en-US" sz="900">
              <a:solidFill>
                <a:schemeClr val="accent2"/>
              </a:solidFill>
              <a:ea typeface="Times New Roman" pitchFamily="18" charset="0"/>
              <a:cs typeface="Arial" charset="0"/>
            </a:endParaRPr>
          </a:p>
          <a:p>
            <a:pPr indent="274638" algn="l" eaLnBrk="0" hangingPunct="0">
              <a:defRPr/>
            </a:pPr>
            <a:r>
              <a:rPr lang="en-US" sz="1800">
                <a:solidFill>
                  <a:schemeClr val="accent2"/>
                </a:solidFill>
                <a:ea typeface="Times New Roman" pitchFamily="18" charset="0"/>
                <a:cs typeface="Arial" charset="0"/>
              </a:rPr>
              <a:t>pressure of a confined gas</a:t>
            </a:r>
            <a:endParaRPr lang="en-US" sz="900">
              <a:solidFill>
                <a:schemeClr val="accent2"/>
              </a:solidFill>
              <a:ea typeface="Times New Roman" pitchFamily="18" charset="0"/>
              <a:cs typeface="Arial" charset="0"/>
            </a:endParaRPr>
          </a:p>
          <a:p>
            <a:pPr indent="274638" algn="l" eaLnBrk="0" hangingPunct="0">
              <a:defRPr/>
            </a:pPr>
            <a:endParaRPr lang="en-US" sz="1800">
              <a:ea typeface="Times New Roman" pitchFamily="18" charset="0"/>
              <a:cs typeface="Arial" charset="0"/>
            </a:endParaRPr>
          </a:p>
        </p:txBody>
      </p:sp>
      <p:sp>
        <p:nvSpPr>
          <p:cNvPr id="163852" name="Oval 44"/>
          <p:cNvSpPr>
            <a:spLocks noChangeArrowheads="1"/>
          </p:cNvSpPr>
          <p:nvPr/>
        </p:nvSpPr>
        <p:spPr bwMode="auto">
          <a:xfrm>
            <a:off x="2344738" y="2027238"/>
            <a:ext cx="1646237" cy="1655762"/>
          </a:xfrm>
          <a:prstGeom prst="ellipse">
            <a:avLst/>
          </a:prstGeom>
          <a:noFill/>
          <a:ln w="19050">
            <a:solidFill>
              <a:schemeClr val="tx1"/>
            </a:solidFill>
            <a:round/>
            <a:headEnd/>
            <a:tailEnd/>
          </a:ln>
        </p:spPr>
        <p:txBody>
          <a:bodyPr wrap="none" anchor="ctr"/>
          <a:lstStyle/>
          <a:p>
            <a:endParaRPr lang="en-US"/>
          </a:p>
        </p:txBody>
      </p:sp>
      <p:sp>
        <p:nvSpPr>
          <p:cNvPr id="946221" name="Rectangle 45"/>
          <p:cNvSpPr>
            <a:spLocks noChangeArrowheads="1"/>
          </p:cNvSpPr>
          <p:nvPr/>
        </p:nvSpPr>
        <p:spPr bwMode="auto">
          <a:xfrm>
            <a:off x="5199063" y="4106863"/>
            <a:ext cx="323850" cy="1371600"/>
          </a:xfrm>
          <a:prstGeom prst="rect">
            <a:avLst/>
          </a:prstGeom>
          <a:solidFill>
            <a:srgbClr val="C0C0C0"/>
          </a:solidFill>
          <a:ln w="9525">
            <a:noFill/>
            <a:miter lim="800000"/>
            <a:headEnd/>
            <a:tailEnd/>
          </a:ln>
        </p:spPr>
        <p:txBody>
          <a:bodyPr wrap="none" anchor="ctr"/>
          <a:lstStyle/>
          <a:p>
            <a:endParaRPr lang="en-US"/>
          </a:p>
        </p:txBody>
      </p:sp>
      <p:sp>
        <p:nvSpPr>
          <p:cNvPr id="946222" name="Text Box 46"/>
          <p:cNvSpPr txBox="1">
            <a:spLocks noChangeArrowheads="1"/>
          </p:cNvSpPr>
          <p:nvPr/>
        </p:nvSpPr>
        <p:spPr bwMode="auto">
          <a:xfrm>
            <a:off x="2611438" y="2527300"/>
            <a:ext cx="1073150" cy="641350"/>
          </a:xfrm>
          <a:prstGeom prst="rect">
            <a:avLst/>
          </a:prstGeom>
          <a:noFill/>
          <a:ln w="9525">
            <a:noFill/>
            <a:miter lim="800000"/>
            <a:headEnd/>
            <a:tailEnd/>
          </a:ln>
        </p:spPr>
        <p:txBody>
          <a:bodyPr wrap="none">
            <a:spAutoFit/>
          </a:bodyPr>
          <a:lstStyle/>
          <a:p>
            <a:r>
              <a:rPr lang="en-US" sz="1800">
                <a:solidFill>
                  <a:srgbClr val="FF0000"/>
                </a:solidFill>
              </a:rPr>
              <a:t>higher</a:t>
            </a:r>
          </a:p>
          <a:p>
            <a:r>
              <a:rPr lang="en-US" sz="1800">
                <a:solidFill>
                  <a:srgbClr val="FF0000"/>
                </a:solidFill>
              </a:rPr>
              <a:t>pressure</a:t>
            </a:r>
          </a:p>
        </p:txBody>
      </p:sp>
      <p:sp>
        <p:nvSpPr>
          <p:cNvPr id="946223" name="Rectangle 47"/>
          <p:cNvSpPr>
            <a:spLocks noChangeArrowheads="1"/>
          </p:cNvSpPr>
          <p:nvPr/>
        </p:nvSpPr>
        <p:spPr bwMode="auto">
          <a:xfrm>
            <a:off x="6737350" y="3529013"/>
            <a:ext cx="323850" cy="1482725"/>
          </a:xfrm>
          <a:prstGeom prst="rect">
            <a:avLst/>
          </a:prstGeom>
          <a:solidFill>
            <a:srgbClr val="C0C0C0"/>
          </a:solidFill>
          <a:ln w="9525">
            <a:noFill/>
            <a:miter lim="800000"/>
            <a:headEnd/>
            <a:tailEnd/>
          </a:ln>
        </p:spPr>
        <p:txBody>
          <a:bodyPr wrap="none" anchor="ctr"/>
          <a:lstStyle/>
          <a:p>
            <a:endParaRPr lang="en-US"/>
          </a:p>
        </p:txBody>
      </p:sp>
      <p:sp>
        <p:nvSpPr>
          <p:cNvPr id="163856" name="Rectangle 48"/>
          <p:cNvSpPr>
            <a:spLocks noChangeArrowheads="1"/>
          </p:cNvSpPr>
          <p:nvPr/>
        </p:nvSpPr>
        <p:spPr bwMode="auto">
          <a:xfrm>
            <a:off x="5199063" y="4103688"/>
            <a:ext cx="323850" cy="1381125"/>
          </a:xfrm>
          <a:prstGeom prst="rect">
            <a:avLst/>
          </a:prstGeom>
          <a:solidFill>
            <a:srgbClr val="C0C0C0"/>
          </a:solidFill>
          <a:ln w="9525">
            <a:noFill/>
            <a:miter lim="800000"/>
            <a:headEnd/>
            <a:tailEnd/>
          </a:ln>
        </p:spPr>
        <p:txBody>
          <a:bodyPr wrap="none" anchor="ctr"/>
          <a:lstStyle/>
          <a:p>
            <a:endParaRPr lang="en-US"/>
          </a:p>
        </p:txBody>
      </p:sp>
      <p:sp>
        <p:nvSpPr>
          <p:cNvPr id="163857" name="Rectangle 49"/>
          <p:cNvSpPr>
            <a:spLocks noChangeArrowheads="1"/>
          </p:cNvSpPr>
          <p:nvPr/>
        </p:nvSpPr>
        <p:spPr bwMode="auto">
          <a:xfrm>
            <a:off x="6727825" y="4511675"/>
            <a:ext cx="323850" cy="965200"/>
          </a:xfrm>
          <a:prstGeom prst="rect">
            <a:avLst/>
          </a:prstGeom>
          <a:solidFill>
            <a:srgbClr val="C0C0C0"/>
          </a:solidFill>
          <a:ln w="9525">
            <a:noFill/>
            <a:miter lim="800000"/>
            <a:headEnd/>
            <a:tailEnd/>
          </a:ln>
        </p:spPr>
        <p:txBody>
          <a:bodyPr wrap="none" anchor="ctr"/>
          <a:lstStyle/>
          <a:p>
            <a:endParaRPr lang="en-US"/>
          </a:p>
        </p:txBody>
      </p:sp>
      <p:sp>
        <p:nvSpPr>
          <p:cNvPr id="163858" name="Rectangle 50"/>
          <p:cNvSpPr>
            <a:spLocks noChangeArrowheads="1"/>
          </p:cNvSpPr>
          <p:nvPr/>
        </p:nvSpPr>
        <p:spPr bwMode="auto">
          <a:xfrm>
            <a:off x="6727825" y="4105275"/>
            <a:ext cx="323850" cy="1363663"/>
          </a:xfrm>
          <a:prstGeom prst="rect">
            <a:avLst/>
          </a:prstGeom>
          <a:solidFill>
            <a:srgbClr val="C0C0C0"/>
          </a:solidFill>
          <a:ln w="9525">
            <a:noFill/>
            <a:miter lim="800000"/>
            <a:headEnd/>
            <a:tailEnd/>
          </a:ln>
        </p:spPr>
        <p:txBody>
          <a:bodyPr wrap="none" anchor="ctr"/>
          <a:lstStyle/>
          <a:p>
            <a:endParaRPr lang="en-US"/>
          </a:p>
        </p:txBody>
      </p:sp>
      <p:sp>
        <p:nvSpPr>
          <p:cNvPr id="163859" name="Freeform 51"/>
          <p:cNvSpPr>
            <a:spLocks/>
          </p:cNvSpPr>
          <p:nvPr/>
        </p:nvSpPr>
        <p:spPr bwMode="auto">
          <a:xfrm>
            <a:off x="5170488" y="5411788"/>
            <a:ext cx="1892300" cy="1006475"/>
          </a:xfrm>
          <a:custGeom>
            <a:avLst/>
            <a:gdLst>
              <a:gd name="T0" fmla="*/ 346075 w 1192"/>
              <a:gd name="T1" fmla="*/ 66675 h 634"/>
              <a:gd name="T2" fmla="*/ 385762 w 1192"/>
              <a:gd name="T3" fmla="*/ 293687 h 634"/>
              <a:gd name="T4" fmla="*/ 495300 w 1192"/>
              <a:gd name="T5" fmla="*/ 514350 h 634"/>
              <a:gd name="T6" fmla="*/ 666750 w 1192"/>
              <a:gd name="T7" fmla="*/ 641350 h 634"/>
              <a:gd name="T8" fmla="*/ 912813 w 1192"/>
              <a:gd name="T9" fmla="*/ 704850 h 634"/>
              <a:gd name="T10" fmla="*/ 1160462 w 1192"/>
              <a:gd name="T11" fmla="*/ 671512 h 634"/>
              <a:gd name="T12" fmla="*/ 1338262 w 1192"/>
              <a:gd name="T13" fmla="*/ 574675 h 634"/>
              <a:gd name="T14" fmla="*/ 1471612 w 1192"/>
              <a:gd name="T15" fmla="*/ 422275 h 634"/>
              <a:gd name="T16" fmla="*/ 1528762 w 1192"/>
              <a:gd name="T17" fmla="*/ 238125 h 634"/>
              <a:gd name="T18" fmla="*/ 1560512 w 1192"/>
              <a:gd name="T19" fmla="*/ 55563 h 634"/>
              <a:gd name="T20" fmla="*/ 1590675 w 1192"/>
              <a:gd name="T21" fmla="*/ 52388 h 634"/>
              <a:gd name="T22" fmla="*/ 1852613 w 1192"/>
              <a:gd name="T23" fmla="*/ 50800 h 634"/>
              <a:gd name="T24" fmla="*/ 1824038 w 1192"/>
              <a:gd name="T25" fmla="*/ 355600 h 634"/>
              <a:gd name="T26" fmla="*/ 1741488 w 1192"/>
              <a:gd name="T27" fmla="*/ 571500 h 634"/>
              <a:gd name="T28" fmla="*/ 1617662 w 1192"/>
              <a:gd name="T29" fmla="*/ 719137 h 634"/>
              <a:gd name="T30" fmla="*/ 1474787 w 1192"/>
              <a:gd name="T31" fmla="*/ 846138 h 634"/>
              <a:gd name="T32" fmla="*/ 1243012 w 1192"/>
              <a:gd name="T33" fmla="*/ 952500 h 634"/>
              <a:gd name="T34" fmla="*/ 914400 w 1192"/>
              <a:gd name="T35" fmla="*/ 1004888 h 634"/>
              <a:gd name="T36" fmla="*/ 661987 w 1192"/>
              <a:gd name="T37" fmla="*/ 946150 h 634"/>
              <a:gd name="T38" fmla="*/ 452438 w 1192"/>
              <a:gd name="T39" fmla="*/ 860425 h 634"/>
              <a:gd name="T40" fmla="*/ 276225 w 1192"/>
              <a:gd name="T41" fmla="*/ 723900 h 634"/>
              <a:gd name="T42" fmla="*/ 138112 w 1192"/>
              <a:gd name="T43" fmla="*/ 533400 h 634"/>
              <a:gd name="T44" fmla="*/ 55563 w 1192"/>
              <a:gd name="T45" fmla="*/ 219075 h 634"/>
              <a:gd name="T46" fmla="*/ 47625 w 1192"/>
              <a:gd name="T47" fmla="*/ 69850 h 634"/>
              <a:gd name="T48" fmla="*/ 47625 w 1192"/>
              <a:gd name="T49" fmla="*/ 50800 h 634"/>
              <a:gd name="T50" fmla="*/ 346075 w 1192"/>
              <a:gd name="T51" fmla="*/ 66675 h 6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92"/>
              <a:gd name="T79" fmla="*/ 0 h 634"/>
              <a:gd name="T80" fmla="*/ 1192 w 1192"/>
              <a:gd name="T81" fmla="*/ 634 h 6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92" h="634">
                <a:moveTo>
                  <a:pt x="218" y="42"/>
                </a:moveTo>
                <a:cubicBezTo>
                  <a:pt x="254" y="67"/>
                  <a:pt x="227" y="138"/>
                  <a:pt x="243" y="185"/>
                </a:cubicBezTo>
                <a:cubicBezTo>
                  <a:pt x="259" y="232"/>
                  <a:pt x="283" y="288"/>
                  <a:pt x="312" y="324"/>
                </a:cubicBezTo>
                <a:cubicBezTo>
                  <a:pt x="341" y="360"/>
                  <a:pt x="376" y="384"/>
                  <a:pt x="420" y="404"/>
                </a:cubicBezTo>
                <a:cubicBezTo>
                  <a:pt x="464" y="424"/>
                  <a:pt x="523" y="441"/>
                  <a:pt x="575" y="444"/>
                </a:cubicBezTo>
                <a:cubicBezTo>
                  <a:pt x="627" y="447"/>
                  <a:pt x="686" y="437"/>
                  <a:pt x="731" y="423"/>
                </a:cubicBezTo>
                <a:cubicBezTo>
                  <a:pt x="776" y="409"/>
                  <a:pt x="810" y="388"/>
                  <a:pt x="843" y="362"/>
                </a:cubicBezTo>
                <a:cubicBezTo>
                  <a:pt x="876" y="336"/>
                  <a:pt x="907" y="301"/>
                  <a:pt x="927" y="266"/>
                </a:cubicBezTo>
                <a:cubicBezTo>
                  <a:pt x="947" y="231"/>
                  <a:pt x="954" y="188"/>
                  <a:pt x="963" y="150"/>
                </a:cubicBezTo>
                <a:cubicBezTo>
                  <a:pt x="972" y="112"/>
                  <a:pt x="977" y="54"/>
                  <a:pt x="983" y="35"/>
                </a:cubicBezTo>
                <a:cubicBezTo>
                  <a:pt x="989" y="16"/>
                  <a:pt x="971" y="33"/>
                  <a:pt x="1002" y="33"/>
                </a:cubicBezTo>
                <a:cubicBezTo>
                  <a:pt x="1033" y="33"/>
                  <a:pt x="1142" y="0"/>
                  <a:pt x="1167" y="32"/>
                </a:cubicBezTo>
                <a:cubicBezTo>
                  <a:pt x="1192" y="64"/>
                  <a:pt x="1161" y="169"/>
                  <a:pt x="1149" y="224"/>
                </a:cubicBezTo>
                <a:cubicBezTo>
                  <a:pt x="1137" y="279"/>
                  <a:pt x="1119" y="322"/>
                  <a:pt x="1097" y="360"/>
                </a:cubicBezTo>
                <a:cubicBezTo>
                  <a:pt x="1075" y="398"/>
                  <a:pt x="1047" y="424"/>
                  <a:pt x="1019" y="453"/>
                </a:cubicBezTo>
                <a:cubicBezTo>
                  <a:pt x="991" y="482"/>
                  <a:pt x="968" y="509"/>
                  <a:pt x="929" y="533"/>
                </a:cubicBezTo>
                <a:cubicBezTo>
                  <a:pt x="890" y="557"/>
                  <a:pt x="842" y="583"/>
                  <a:pt x="783" y="600"/>
                </a:cubicBezTo>
                <a:cubicBezTo>
                  <a:pt x="724" y="617"/>
                  <a:pt x="637" y="634"/>
                  <a:pt x="576" y="633"/>
                </a:cubicBezTo>
                <a:cubicBezTo>
                  <a:pt x="515" y="632"/>
                  <a:pt x="465" y="611"/>
                  <a:pt x="417" y="596"/>
                </a:cubicBezTo>
                <a:cubicBezTo>
                  <a:pt x="369" y="581"/>
                  <a:pt x="326" y="565"/>
                  <a:pt x="285" y="542"/>
                </a:cubicBezTo>
                <a:cubicBezTo>
                  <a:pt x="244" y="519"/>
                  <a:pt x="207" y="490"/>
                  <a:pt x="174" y="456"/>
                </a:cubicBezTo>
                <a:cubicBezTo>
                  <a:pt x="141" y="422"/>
                  <a:pt x="110" y="389"/>
                  <a:pt x="87" y="336"/>
                </a:cubicBezTo>
                <a:cubicBezTo>
                  <a:pt x="64" y="283"/>
                  <a:pt x="44" y="187"/>
                  <a:pt x="35" y="138"/>
                </a:cubicBezTo>
                <a:cubicBezTo>
                  <a:pt x="26" y="89"/>
                  <a:pt x="31" y="62"/>
                  <a:pt x="30" y="44"/>
                </a:cubicBezTo>
                <a:cubicBezTo>
                  <a:pt x="29" y="26"/>
                  <a:pt x="0" y="32"/>
                  <a:pt x="30" y="32"/>
                </a:cubicBezTo>
                <a:cubicBezTo>
                  <a:pt x="60" y="32"/>
                  <a:pt x="182" y="17"/>
                  <a:pt x="218" y="42"/>
                </a:cubicBezTo>
                <a:close/>
              </a:path>
            </a:pathLst>
          </a:custGeom>
          <a:solidFill>
            <a:srgbClr val="C0C0C0"/>
          </a:solidFill>
          <a:ln w="9525">
            <a:noFill/>
            <a:round/>
            <a:headEnd/>
            <a:tailEnd/>
          </a:ln>
        </p:spPr>
        <p:txBody>
          <a:bodyPr/>
          <a:lstStyle/>
          <a:p>
            <a:endParaRPr lang="en-US"/>
          </a:p>
        </p:txBody>
      </p:sp>
      <p:sp>
        <p:nvSpPr>
          <p:cNvPr id="163860" name="Freeform 52"/>
          <p:cNvSpPr>
            <a:spLocks/>
          </p:cNvSpPr>
          <p:nvPr/>
        </p:nvSpPr>
        <p:spPr bwMode="auto">
          <a:xfrm>
            <a:off x="5481638" y="2668588"/>
            <a:ext cx="1290637" cy="3443287"/>
          </a:xfrm>
          <a:custGeom>
            <a:avLst/>
            <a:gdLst>
              <a:gd name="T0" fmla="*/ 41275 w 813"/>
              <a:gd name="T1" fmla="*/ 14287 h 2169"/>
              <a:gd name="T2" fmla="*/ 41275 w 813"/>
              <a:gd name="T3" fmla="*/ 1762125 h 2169"/>
              <a:gd name="T4" fmla="*/ 103187 w 813"/>
              <a:gd name="T5" fmla="*/ 3105149 h 2169"/>
              <a:gd name="T6" fmla="*/ 665162 w 813"/>
              <a:gd name="T7" fmla="*/ 3438525 h 2169"/>
              <a:gd name="T8" fmla="*/ 1193800 w 813"/>
              <a:gd name="T9" fmla="*/ 3071811 h 2169"/>
              <a:gd name="T10" fmla="*/ 1246187 w 813"/>
              <a:gd name="T11" fmla="*/ 1747837 h 2169"/>
              <a:gd name="T12" fmla="*/ 1246187 w 813"/>
              <a:gd name="T13" fmla="*/ 0 h 2169"/>
              <a:gd name="T14" fmla="*/ 0 60000 65536"/>
              <a:gd name="T15" fmla="*/ 0 60000 65536"/>
              <a:gd name="T16" fmla="*/ 0 60000 65536"/>
              <a:gd name="T17" fmla="*/ 0 60000 65536"/>
              <a:gd name="T18" fmla="*/ 0 60000 65536"/>
              <a:gd name="T19" fmla="*/ 0 60000 65536"/>
              <a:gd name="T20" fmla="*/ 0 60000 65536"/>
              <a:gd name="T21" fmla="*/ 0 w 813"/>
              <a:gd name="T22" fmla="*/ 0 h 2169"/>
              <a:gd name="T23" fmla="*/ 813 w 813"/>
              <a:gd name="T24" fmla="*/ 2169 h 2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3" h="2169">
                <a:moveTo>
                  <a:pt x="26" y="9"/>
                </a:moveTo>
                <a:cubicBezTo>
                  <a:pt x="26" y="192"/>
                  <a:pt x="20" y="786"/>
                  <a:pt x="26" y="1110"/>
                </a:cubicBezTo>
                <a:cubicBezTo>
                  <a:pt x="32" y="1434"/>
                  <a:pt x="0" y="1780"/>
                  <a:pt x="65" y="1956"/>
                </a:cubicBezTo>
                <a:cubicBezTo>
                  <a:pt x="130" y="2132"/>
                  <a:pt x="305" y="2169"/>
                  <a:pt x="419" y="2166"/>
                </a:cubicBezTo>
                <a:cubicBezTo>
                  <a:pt x="533" y="2163"/>
                  <a:pt x="691" y="2112"/>
                  <a:pt x="752" y="1935"/>
                </a:cubicBezTo>
                <a:cubicBezTo>
                  <a:pt x="813" y="1758"/>
                  <a:pt x="780" y="1423"/>
                  <a:pt x="785" y="1101"/>
                </a:cubicBezTo>
                <a:cubicBezTo>
                  <a:pt x="790" y="779"/>
                  <a:pt x="785" y="229"/>
                  <a:pt x="785" y="0"/>
                </a:cubicBezTo>
              </a:path>
            </a:pathLst>
          </a:custGeom>
          <a:noFill/>
          <a:ln w="19050">
            <a:solidFill>
              <a:schemeClr val="tx1"/>
            </a:solidFill>
            <a:round/>
            <a:headEnd/>
            <a:tailEnd/>
          </a:ln>
        </p:spPr>
        <p:txBody>
          <a:bodyPr/>
          <a:lstStyle/>
          <a:p>
            <a:endParaRPr lang="en-US"/>
          </a:p>
        </p:txBody>
      </p:sp>
      <p:sp>
        <p:nvSpPr>
          <p:cNvPr id="163861" name="Line 53"/>
          <p:cNvSpPr>
            <a:spLocks noChangeShapeType="1"/>
          </p:cNvSpPr>
          <p:nvPr/>
        </p:nvSpPr>
        <p:spPr bwMode="auto">
          <a:xfrm flipH="1">
            <a:off x="3965575" y="2678113"/>
            <a:ext cx="1566863" cy="0"/>
          </a:xfrm>
          <a:prstGeom prst="line">
            <a:avLst/>
          </a:prstGeom>
          <a:noFill/>
          <a:ln w="19050">
            <a:solidFill>
              <a:schemeClr val="tx1"/>
            </a:solidFill>
            <a:round/>
            <a:headEnd/>
            <a:tailEnd/>
          </a:ln>
        </p:spPr>
        <p:txBody>
          <a:bodyPr/>
          <a:lstStyle/>
          <a:p>
            <a:endParaRPr lang="en-US"/>
          </a:p>
        </p:txBody>
      </p:sp>
      <p:sp>
        <p:nvSpPr>
          <p:cNvPr id="163862" name="Freeform 54"/>
          <p:cNvSpPr>
            <a:spLocks/>
          </p:cNvSpPr>
          <p:nvPr/>
        </p:nvSpPr>
        <p:spPr bwMode="auto">
          <a:xfrm>
            <a:off x="5151438" y="2678113"/>
            <a:ext cx="1943100" cy="3738562"/>
          </a:xfrm>
          <a:custGeom>
            <a:avLst/>
            <a:gdLst>
              <a:gd name="T0" fmla="*/ 52388 w 1224"/>
              <a:gd name="T1" fmla="*/ 333375 h 2355"/>
              <a:gd name="T2" fmla="*/ 47625 w 1224"/>
              <a:gd name="T3" fmla="*/ 1681162 h 2355"/>
              <a:gd name="T4" fmla="*/ 157162 w 1224"/>
              <a:gd name="T5" fmla="*/ 3257550 h 2355"/>
              <a:gd name="T6" fmla="*/ 985837 w 1224"/>
              <a:gd name="T7" fmla="*/ 3738562 h 2355"/>
              <a:gd name="T8" fmla="*/ 1790700 w 1224"/>
              <a:gd name="T9" fmla="*/ 3252787 h 2355"/>
              <a:gd name="T10" fmla="*/ 1900238 w 1224"/>
              <a:gd name="T11" fmla="*/ 1781175 h 2355"/>
              <a:gd name="T12" fmla="*/ 1895475 w 1224"/>
              <a:gd name="T13" fmla="*/ 0 h 2355"/>
              <a:gd name="T14" fmla="*/ 0 60000 65536"/>
              <a:gd name="T15" fmla="*/ 0 60000 65536"/>
              <a:gd name="T16" fmla="*/ 0 60000 65536"/>
              <a:gd name="T17" fmla="*/ 0 60000 65536"/>
              <a:gd name="T18" fmla="*/ 0 60000 65536"/>
              <a:gd name="T19" fmla="*/ 0 60000 65536"/>
              <a:gd name="T20" fmla="*/ 0 60000 65536"/>
              <a:gd name="T21" fmla="*/ 0 w 1224"/>
              <a:gd name="T22" fmla="*/ 0 h 2355"/>
              <a:gd name="T23" fmla="*/ 1224 w 1224"/>
              <a:gd name="T24" fmla="*/ 2355 h 23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4" h="2355">
                <a:moveTo>
                  <a:pt x="33" y="210"/>
                </a:moveTo>
                <a:cubicBezTo>
                  <a:pt x="33" y="351"/>
                  <a:pt x="19" y="752"/>
                  <a:pt x="30" y="1059"/>
                </a:cubicBezTo>
                <a:cubicBezTo>
                  <a:pt x="41" y="1366"/>
                  <a:pt x="0" y="1836"/>
                  <a:pt x="99" y="2052"/>
                </a:cubicBezTo>
                <a:cubicBezTo>
                  <a:pt x="198" y="2268"/>
                  <a:pt x="450" y="2355"/>
                  <a:pt x="621" y="2355"/>
                </a:cubicBezTo>
                <a:cubicBezTo>
                  <a:pt x="792" y="2355"/>
                  <a:pt x="1032" y="2255"/>
                  <a:pt x="1128" y="2049"/>
                </a:cubicBezTo>
                <a:cubicBezTo>
                  <a:pt x="1224" y="1843"/>
                  <a:pt x="1186" y="1463"/>
                  <a:pt x="1197" y="1122"/>
                </a:cubicBezTo>
                <a:cubicBezTo>
                  <a:pt x="1208" y="781"/>
                  <a:pt x="1195" y="234"/>
                  <a:pt x="1194" y="0"/>
                </a:cubicBezTo>
              </a:path>
            </a:pathLst>
          </a:custGeom>
          <a:noFill/>
          <a:ln w="19050">
            <a:solidFill>
              <a:schemeClr val="tx1"/>
            </a:solidFill>
            <a:round/>
            <a:headEnd/>
            <a:tailEnd/>
          </a:ln>
        </p:spPr>
        <p:txBody>
          <a:bodyPr/>
          <a:lstStyle/>
          <a:p>
            <a:endParaRPr lang="en-US"/>
          </a:p>
        </p:txBody>
      </p:sp>
      <p:sp>
        <p:nvSpPr>
          <p:cNvPr id="163863" name="Line 55"/>
          <p:cNvSpPr>
            <a:spLocks noChangeShapeType="1"/>
          </p:cNvSpPr>
          <p:nvPr/>
        </p:nvSpPr>
        <p:spPr bwMode="auto">
          <a:xfrm flipH="1">
            <a:off x="3965575" y="3006725"/>
            <a:ext cx="1247775" cy="0"/>
          </a:xfrm>
          <a:prstGeom prst="line">
            <a:avLst/>
          </a:prstGeom>
          <a:noFill/>
          <a:ln w="19050">
            <a:solidFill>
              <a:schemeClr val="tx1"/>
            </a:solidFill>
            <a:round/>
            <a:headEnd/>
            <a:tailEnd/>
          </a:ln>
        </p:spPr>
        <p:txBody>
          <a:bodyPr/>
          <a:lstStyle/>
          <a:p>
            <a:endParaRPr lang="en-US"/>
          </a:p>
        </p:txBody>
      </p:sp>
      <p:sp>
        <p:nvSpPr>
          <p:cNvPr id="163864" name="Oval 57"/>
          <p:cNvSpPr>
            <a:spLocks noChangeArrowheads="1"/>
          </p:cNvSpPr>
          <p:nvPr/>
        </p:nvSpPr>
        <p:spPr bwMode="auto">
          <a:xfrm>
            <a:off x="6726238" y="2633663"/>
            <a:ext cx="320675" cy="88900"/>
          </a:xfrm>
          <a:prstGeom prst="ellipse">
            <a:avLst/>
          </a:prstGeom>
          <a:noFill/>
          <a:ln w="15875">
            <a:solidFill>
              <a:schemeClr val="tx1"/>
            </a:solidFill>
            <a:round/>
            <a:headEnd/>
            <a:tailEnd/>
          </a:ln>
        </p:spPr>
        <p:txBody>
          <a:bodyPr wrap="none" anchor="ctr"/>
          <a:lstStyle/>
          <a:p>
            <a:endParaRPr lang="en-US"/>
          </a:p>
        </p:txBody>
      </p:sp>
      <p:sp>
        <p:nvSpPr>
          <p:cNvPr id="163865" name="Line 58"/>
          <p:cNvSpPr>
            <a:spLocks noChangeShapeType="1"/>
          </p:cNvSpPr>
          <p:nvPr/>
        </p:nvSpPr>
        <p:spPr bwMode="auto">
          <a:xfrm>
            <a:off x="6889750" y="2328863"/>
            <a:ext cx="0" cy="542925"/>
          </a:xfrm>
          <a:prstGeom prst="line">
            <a:avLst/>
          </a:prstGeom>
          <a:noFill/>
          <a:ln w="19050">
            <a:solidFill>
              <a:srgbClr val="FF0000"/>
            </a:solidFill>
            <a:round/>
            <a:headEnd/>
            <a:tailEnd type="triangle" w="med" len="med"/>
          </a:ln>
        </p:spPr>
        <p:txBody>
          <a:bodyPr/>
          <a:lstStyle/>
          <a:p>
            <a:endParaRPr lang="en-US"/>
          </a:p>
        </p:txBody>
      </p:sp>
      <p:sp>
        <p:nvSpPr>
          <p:cNvPr id="163866" name="Rectangle 65"/>
          <p:cNvSpPr>
            <a:spLocks noChangeArrowheads="1"/>
          </p:cNvSpPr>
          <p:nvPr/>
        </p:nvSpPr>
        <p:spPr bwMode="auto">
          <a:xfrm>
            <a:off x="3946525" y="2687638"/>
            <a:ext cx="88900" cy="307975"/>
          </a:xfrm>
          <a:prstGeom prst="rect">
            <a:avLst/>
          </a:prstGeom>
          <a:solidFill>
            <a:schemeClr val="bg1"/>
          </a:solidFill>
          <a:ln w="9525">
            <a:noFill/>
            <a:miter lim="800000"/>
            <a:headEnd/>
            <a:tailEnd/>
          </a:ln>
        </p:spPr>
        <p:txBody>
          <a:bodyPr wrap="none" anchor="ctr"/>
          <a:lstStyle/>
          <a:p>
            <a:endParaRPr lang="en-US"/>
          </a:p>
        </p:txBody>
      </p:sp>
      <p:sp>
        <p:nvSpPr>
          <p:cNvPr id="946242" name="Line 66"/>
          <p:cNvSpPr>
            <a:spLocks noChangeShapeType="1"/>
          </p:cNvSpPr>
          <p:nvPr/>
        </p:nvSpPr>
        <p:spPr bwMode="auto">
          <a:xfrm>
            <a:off x="3690938" y="2847975"/>
            <a:ext cx="974725" cy="0"/>
          </a:xfrm>
          <a:prstGeom prst="line">
            <a:avLst/>
          </a:prstGeom>
          <a:noFill/>
          <a:ln w="19050">
            <a:solidFill>
              <a:srgbClr val="FF0000"/>
            </a:solidFill>
            <a:round/>
            <a:headEnd/>
            <a:tailEnd type="triangle" w="med" len="med"/>
          </a:ln>
        </p:spPr>
        <p:txBody>
          <a:bodyPr/>
          <a:lstStyle/>
          <a:p>
            <a:endParaRPr lang="en-US"/>
          </a:p>
        </p:txBody>
      </p:sp>
      <p:sp>
        <p:nvSpPr>
          <p:cNvPr id="163868" name="Line 67"/>
          <p:cNvSpPr>
            <a:spLocks noChangeShapeType="1"/>
          </p:cNvSpPr>
          <p:nvPr/>
        </p:nvSpPr>
        <p:spPr bwMode="auto">
          <a:xfrm>
            <a:off x="5651500" y="4119563"/>
            <a:ext cx="2005013" cy="0"/>
          </a:xfrm>
          <a:prstGeom prst="line">
            <a:avLst/>
          </a:prstGeom>
          <a:no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46222"/>
                                        </p:tgtEl>
                                        <p:attrNameLst>
                                          <p:attrName>style.visibility</p:attrName>
                                        </p:attrNameLst>
                                      </p:cBhvr>
                                      <p:to>
                                        <p:strVal val="visible"/>
                                      </p:to>
                                    </p:set>
                                    <p:animEffect transition="in" filter="dissolve">
                                      <p:cBhvr>
                                        <p:cTn id="7" dur="500"/>
                                        <p:tgtEl>
                                          <p:spTgt spid="94622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46223"/>
                                        </p:tgtEl>
                                        <p:attrNameLst>
                                          <p:attrName>style.visibility</p:attrName>
                                        </p:attrNameLst>
                                      </p:cBhvr>
                                      <p:to>
                                        <p:strVal val="visible"/>
                                      </p:to>
                                    </p:set>
                                    <p:animEffect transition="in" filter="fade">
                                      <p:cBhvr>
                                        <p:cTn id="10" dur="1000"/>
                                        <p:tgtEl>
                                          <p:spTgt spid="946223"/>
                                        </p:tgtEl>
                                      </p:cBhvr>
                                    </p:animEffect>
                                    <p:anim calcmode="lin" valueType="num">
                                      <p:cBhvr>
                                        <p:cTn id="11" dur="1000" fill="hold"/>
                                        <p:tgtEl>
                                          <p:spTgt spid="946223"/>
                                        </p:tgtEl>
                                        <p:attrNameLst>
                                          <p:attrName>ppt_x</p:attrName>
                                        </p:attrNameLst>
                                      </p:cBhvr>
                                      <p:tavLst>
                                        <p:tav tm="0">
                                          <p:val>
                                            <p:strVal val="#ppt_x"/>
                                          </p:val>
                                        </p:tav>
                                        <p:tav tm="100000">
                                          <p:val>
                                            <p:strVal val="#ppt_x"/>
                                          </p:val>
                                        </p:tav>
                                      </p:tavLst>
                                    </p:anim>
                                    <p:anim calcmode="lin" valueType="num">
                                      <p:cBhvr>
                                        <p:cTn id="12" dur="1000" fill="hold"/>
                                        <p:tgtEl>
                                          <p:spTgt spid="946223"/>
                                        </p:tgtEl>
                                        <p:attrNameLst>
                                          <p:attrName>ppt_y</p:attrName>
                                        </p:attrNameLst>
                                      </p:cBhvr>
                                      <p:tavLst>
                                        <p:tav tm="0">
                                          <p:val>
                                            <p:strVal val="#ppt_y+.1"/>
                                          </p:val>
                                        </p:tav>
                                        <p:tav tm="100000">
                                          <p:val>
                                            <p:strVal val="#ppt_y"/>
                                          </p:val>
                                        </p:tav>
                                      </p:tavLst>
                                    </p:anim>
                                  </p:childTnLst>
                                </p:cTn>
                              </p:par>
                              <p:par>
                                <p:cTn id="13" presetID="42" presetClass="exit" presetSubtype="0" fill="hold" grpId="0" nodeType="withEffect">
                                  <p:stCondLst>
                                    <p:cond delay="0"/>
                                  </p:stCondLst>
                                  <p:childTnLst>
                                    <p:animEffect transition="out" filter="fade">
                                      <p:cBhvr>
                                        <p:cTn id="14" dur="1000"/>
                                        <p:tgtEl>
                                          <p:spTgt spid="946221"/>
                                        </p:tgtEl>
                                      </p:cBhvr>
                                    </p:animEffect>
                                    <p:anim calcmode="lin" valueType="num">
                                      <p:cBhvr>
                                        <p:cTn id="15" dur="1000"/>
                                        <p:tgtEl>
                                          <p:spTgt spid="946221"/>
                                        </p:tgtEl>
                                        <p:attrNameLst>
                                          <p:attrName>ppt_x</p:attrName>
                                        </p:attrNameLst>
                                      </p:cBhvr>
                                      <p:tavLst>
                                        <p:tav tm="0">
                                          <p:val>
                                            <p:strVal val="ppt_x"/>
                                          </p:val>
                                        </p:tav>
                                        <p:tav tm="100000">
                                          <p:val>
                                            <p:strVal val="ppt_x"/>
                                          </p:val>
                                        </p:tav>
                                      </p:tavLst>
                                    </p:anim>
                                    <p:anim calcmode="lin" valueType="num">
                                      <p:cBhvr>
                                        <p:cTn id="16" dur="1000"/>
                                        <p:tgtEl>
                                          <p:spTgt spid="946221"/>
                                        </p:tgtEl>
                                        <p:attrNameLst>
                                          <p:attrName>ppt_y</p:attrName>
                                        </p:attrNameLst>
                                      </p:cBhvr>
                                      <p:tavLst>
                                        <p:tav tm="0">
                                          <p:val>
                                            <p:strVal val="ppt_y"/>
                                          </p:val>
                                        </p:tav>
                                        <p:tav tm="100000">
                                          <p:val>
                                            <p:strVal val="ppt_y+.1"/>
                                          </p:val>
                                        </p:tav>
                                      </p:tavLst>
                                    </p:anim>
                                    <p:set>
                                      <p:cBhvr>
                                        <p:cTn id="17" dur="1" fill="hold">
                                          <p:stCondLst>
                                            <p:cond delay="999"/>
                                          </p:stCondLst>
                                        </p:cTn>
                                        <p:tgtEl>
                                          <p:spTgt spid="946221"/>
                                        </p:tgtEl>
                                        <p:attrNameLst>
                                          <p:attrName>style.visibility</p:attrName>
                                        </p:attrNameLst>
                                      </p:cBhvr>
                                      <p:to>
                                        <p:strVal val="hidden"/>
                                      </p:to>
                                    </p:set>
                                  </p:childTnLst>
                                </p:cTn>
                              </p:par>
                              <p:par>
                                <p:cTn id="18" presetID="22" presetClass="entr" presetSubtype="8" fill="hold" grpId="0" nodeType="withEffect">
                                  <p:stCondLst>
                                    <p:cond delay="0"/>
                                  </p:stCondLst>
                                  <p:childTnLst>
                                    <p:set>
                                      <p:cBhvr>
                                        <p:cTn id="19" dur="1" fill="hold">
                                          <p:stCondLst>
                                            <p:cond delay="0"/>
                                          </p:stCondLst>
                                        </p:cTn>
                                        <p:tgtEl>
                                          <p:spTgt spid="946242"/>
                                        </p:tgtEl>
                                        <p:attrNameLst>
                                          <p:attrName>style.visibility</p:attrName>
                                        </p:attrNameLst>
                                      </p:cBhvr>
                                      <p:to>
                                        <p:strVal val="visible"/>
                                      </p:to>
                                    </p:set>
                                    <p:animEffect transition="in" filter="wipe(left)">
                                      <p:cBhvr>
                                        <p:cTn id="20" dur="500"/>
                                        <p:tgtEl>
                                          <p:spTgt spid="946242"/>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946216"/>
                                        </p:tgtEl>
                                        <p:attrNameLst>
                                          <p:attrName>style.visibility</p:attrName>
                                        </p:attrNameLst>
                                      </p:cBhvr>
                                      <p:to>
                                        <p:strVal val="visible"/>
                                      </p:to>
                                    </p:set>
                                    <p:animEffect transition="in" filter="dissolve">
                                      <p:cBhvr>
                                        <p:cTn id="25" dur="500"/>
                                        <p:tgtEl>
                                          <p:spTgt spid="946216"/>
                                        </p:tgtEl>
                                      </p:cBhvr>
                                    </p:animEffect>
                                  </p:childTnLst>
                                </p:cTn>
                              </p:par>
                            </p:childTnLst>
                          </p:cTn>
                        </p:par>
                        <p:par>
                          <p:cTn id="26" fill="hold">
                            <p:stCondLst>
                              <p:cond delay="500"/>
                            </p:stCondLst>
                            <p:childTnLst>
                              <p:par>
                                <p:cTn id="27" presetID="55" presetClass="entr" presetSubtype="0" fill="hold" grpId="0" nodeType="afterEffect">
                                  <p:stCondLst>
                                    <p:cond delay="0"/>
                                  </p:stCondLst>
                                  <p:childTnLst>
                                    <p:set>
                                      <p:cBhvr>
                                        <p:cTn id="28" dur="1" fill="hold">
                                          <p:stCondLst>
                                            <p:cond delay="0"/>
                                          </p:stCondLst>
                                        </p:cTn>
                                        <p:tgtEl>
                                          <p:spTgt spid="946214"/>
                                        </p:tgtEl>
                                        <p:attrNameLst>
                                          <p:attrName>style.visibility</p:attrName>
                                        </p:attrNameLst>
                                      </p:cBhvr>
                                      <p:to>
                                        <p:strVal val="visible"/>
                                      </p:to>
                                    </p:set>
                                    <p:anim calcmode="lin" valueType="num">
                                      <p:cBhvr>
                                        <p:cTn id="29" dur="1000" fill="hold"/>
                                        <p:tgtEl>
                                          <p:spTgt spid="946214"/>
                                        </p:tgtEl>
                                        <p:attrNameLst>
                                          <p:attrName>ppt_w</p:attrName>
                                        </p:attrNameLst>
                                      </p:cBhvr>
                                      <p:tavLst>
                                        <p:tav tm="0">
                                          <p:val>
                                            <p:strVal val="#ppt_w*0.70"/>
                                          </p:val>
                                        </p:tav>
                                        <p:tav tm="100000">
                                          <p:val>
                                            <p:strVal val="#ppt_w"/>
                                          </p:val>
                                        </p:tav>
                                      </p:tavLst>
                                    </p:anim>
                                    <p:anim calcmode="lin" valueType="num">
                                      <p:cBhvr>
                                        <p:cTn id="30" dur="1000" fill="hold"/>
                                        <p:tgtEl>
                                          <p:spTgt spid="946214"/>
                                        </p:tgtEl>
                                        <p:attrNameLst>
                                          <p:attrName>ppt_h</p:attrName>
                                        </p:attrNameLst>
                                      </p:cBhvr>
                                      <p:tavLst>
                                        <p:tav tm="0">
                                          <p:val>
                                            <p:strVal val="#ppt_h"/>
                                          </p:val>
                                        </p:tav>
                                        <p:tav tm="100000">
                                          <p:val>
                                            <p:strVal val="#ppt_h"/>
                                          </p:val>
                                        </p:tav>
                                      </p:tavLst>
                                    </p:anim>
                                    <p:animEffect transition="in" filter="fade">
                                      <p:cBhvr>
                                        <p:cTn id="31" dur="1000"/>
                                        <p:tgtEl>
                                          <p:spTgt spid="946214"/>
                                        </p:tgtEl>
                                      </p:cBhvr>
                                    </p:animEffect>
                                  </p:childTnLst>
                                </p:cTn>
                              </p:par>
                            </p:childTnLst>
                          </p:cTn>
                        </p:par>
                      </p:childTnLst>
                    </p:cTn>
                  </p:par>
                  <p:par>
                    <p:cTn id="32" fill="hold">
                      <p:stCondLst>
                        <p:cond delay="indefinite"/>
                      </p:stCondLst>
                      <p:childTnLst>
                        <p:par>
                          <p:cTn id="33" fill="hold">
                            <p:stCondLst>
                              <p:cond delay="0"/>
                            </p:stCondLst>
                            <p:childTnLst>
                              <p:par>
                                <p:cTn id="34" presetID="29" presetClass="entr" presetSubtype="0" fill="hold" grpId="0" nodeType="clickEffect">
                                  <p:stCondLst>
                                    <p:cond delay="0"/>
                                  </p:stCondLst>
                                  <p:childTnLst>
                                    <p:set>
                                      <p:cBhvr>
                                        <p:cTn id="35" dur="1" fill="hold">
                                          <p:stCondLst>
                                            <p:cond delay="0"/>
                                          </p:stCondLst>
                                        </p:cTn>
                                        <p:tgtEl>
                                          <p:spTgt spid="946218"/>
                                        </p:tgtEl>
                                        <p:attrNameLst>
                                          <p:attrName>style.visibility</p:attrName>
                                        </p:attrNameLst>
                                      </p:cBhvr>
                                      <p:to>
                                        <p:strVal val="visible"/>
                                      </p:to>
                                    </p:set>
                                    <p:anim calcmode="lin" valueType="num">
                                      <p:cBhvr>
                                        <p:cTn id="36" dur="1000" fill="hold"/>
                                        <p:tgtEl>
                                          <p:spTgt spid="946218"/>
                                        </p:tgtEl>
                                        <p:attrNameLst>
                                          <p:attrName>ppt_x</p:attrName>
                                        </p:attrNameLst>
                                      </p:cBhvr>
                                      <p:tavLst>
                                        <p:tav tm="0">
                                          <p:val>
                                            <p:strVal val="#ppt_x-.2"/>
                                          </p:val>
                                        </p:tav>
                                        <p:tav tm="100000">
                                          <p:val>
                                            <p:strVal val="#ppt_x"/>
                                          </p:val>
                                        </p:tav>
                                      </p:tavLst>
                                    </p:anim>
                                    <p:anim calcmode="lin" valueType="num">
                                      <p:cBhvr>
                                        <p:cTn id="37" dur="1000" fill="hold"/>
                                        <p:tgtEl>
                                          <p:spTgt spid="946218"/>
                                        </p:tgtEl>
                                        <p:attrNameLst>
                                          <p:attrName>ppt_y</p:attrName>
                                        </p:attrNameLst>
                                      </p:cBhvr>
                                      <p:tavLst>
                                        <p:tav tm="0">
                                          <p:val>
                                            <p:strVal val="#ppt_y"/>
                                          </p:val>
                                        </p:tav>
                                        <p:tav tm="100000">
                                          <p:val>
                                            <p:strVal val="#ppt_y"/>
                                          </p:val>
                                        </p:tav>
                                      </p:tavLst>
                                    </p:anim>
                                    <p:animEffect transition="in" filter="wipe(right)" prLst="gradientSize: 0.1">
                                      <p:cBhvr>
                                        <p:cTn id="38" dur="1000"/>
                                        <p:tgtEl>
                                          <p:spTgt spid="946218"/>
                                        </p:tgtEl>
                                      </p:cBhvr>
                                    </p:animEffect>
                                  </p:childTnLst>
                                </p:cTn>
                              </p:par>
                            </p:childTnLst>
                          </p:cTn>
                        </p:par>
                        <p:par>
                          <p:cTn id="39" fill="hold">
                            <p:stCondLst>
                              <p:cond delay="1000"/>
                            </p:stCondLst>
                            <p:childTnLst>
                              <p:par>
                                <p:cTn id="40" presetID="53" presetClass="entr" presetSubtype="0" fill="hold" grpId="0" nodeType="afterEffect">
                                  <p:stCondLst>
                                    <p:cond delay="0"/>
                                  </p:stCondLst>
                                  <p:childTnLst>
                                    <p:set>
                                      <p:cBhvr>
                                        <p:cTn id="41" dur="1" fill="hold">
                                          <p:stCondLst>
                                            <p:cond delay="0"/>
                                          </p:stCondLst>
                                        </p:cTn>
                                        <p:tgtEl>
                                          <p:spTgt spid="946232"/>
                                        </p:tgtEl>
                                        <p:attrNameLst>
                                          <p:attrName>style.visibility</p:attrName>
                                        </p:attrNameLst>
                                      </p:cBhvr>
                                      <p:to>
                                        <p:strVal val="visible"/>
                                      </p:to>
                                    </p:set>
                                    <p:anim calcmode="lin" valueType="num">
                                      <p:cBhvr>
                                        <p:cTn id="42" dur="500" fill="hold"/>
                                        <p:tgtEl>
                                          <p:spTgt spid="946232"/>
                                        </p:tgtEl>
                                        <p:attrNameLst>
                                          <p:attrName>ppt_w</p:attrName>
                                        </p:attrNameLst>
                                      </p:cBhvr>
                                      <p:tavLst>
                                        <p:tav tm="0">
                                          <p:val>
                                            <p:fltVal val="0"/>
                                          </p:val>
                                        </p:tav>
                                        <p:tav tm="100000">
                                          <p:val>
                                            <p:strVal val="#ppt_w"/>
                                          </p:val>
                                        </p:tav>
                                      </p:tavLst>
                                    </p:anim>
                                    <p:anim calcmode="lin" valueType="num">
                                      <p:cBhvr>
                                        <p:cTn id="43" dur="500" fill="hold"/>
                                        <p:tgtEl>
                                          <p:spTgt spid="946232"/>
                                        </p:tgtEl>
                                        <p:attrNameLst>
                                          <p:attrName>ppt_h</p:attrName>
                                        </p:attrNameLst>
                                      </p:cBhvr>
                                      <p:tavLst>
                                        <p:tav tm="0">
                                          <p:val>
                                            <p:fltVal val="0"/>
                                          </p:val>
                                        </p:tav>
                                        <p:tav tm="100000">
                                          <p:val>
                                            <p:strVal val="#ppt_h"/>
                                          </p:val>
                                        </p:tav>
                                      </p:tavLst>
                                    </p:anim>
                                    <p:animEffect transition="in" filter="fade">
                                      <p:cBhvr>
                                        <p:cTn id="44" dur="500"/>
                                        <p:tgtEl>
                                          <p:spTgt spid="946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6232" grpId="0"/>
      <p:bldP spid="946214" grpId="0" animBg="1"/>
      <p:bldP spid="946216" grpId="0" animBg="1"/>
      <p:bldP spid="946218" grpId="0"/>
      <p:bldP spid="946221" grpId="0" animBg="1"/>
      <p:bldP spid="946222" grpId="0"/>
      <p:bldP spid="946223" grpId="0" animBg="1"/>
      <p:bldP spid="946242"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pPr eaLnBrk="1" hangingPunct="1"/>
            <a:endParaRPr lang="en-US" smtClean="0"/>
          </a:p>
        </p:txBody>
      </p:sp>
      <p:sp>
        <p:nvSpPr>
          <p:cNvPr id="164867" name="Rectangle 3"/>
          <p:cNvSpPr>
            <a:spLocks noChangeArrowheads="1"/>
          </p:cNvSpPr>
          <p:nvPr/>
        </p:nvSpPr>
        <p:spPr bwMode="auto">
          <a:xfrm>
            <a:off x="114300" y="2057400"/>
            <a:ext cx="9144000" cy="0"/>
          </a:xfrm>
          <a:prstGeom prst="rect">
            <a:avLst/>
          </a:prstGeom>
          <a:noFill/>
          <a:ln w="9525">
            <a:noFill/>
            <a:miter lim="800000"/>
            <a:headEnd/>
            <a:tailEnd/>
          </a:ln>
        </p:spPr>
        <p:txBody>
          <a:bodyPr wrap="none" anchor="ctr">
            <a:spAutoFit/>
          </a:bodyPr>
          <a:lstStyle/>
          <a:p>
            <a:endParaRPr lang="en-US"/>
          </a:p>
        </p:txBody>
      </p:sp>
      <p:grpSp>
        <p:nvGrpSpPr>
          <p:cNvPr id="164868" name="Group 4"/>
          <p:cNvGrpSpPr>
            <a:grpSpLocks/>
          </p:cNvGrpSpPr>
          <p:nvPr/>
        </p:nvGrpSpPr>
        <p:grpSpPr bwMode="auto">
          <a:xfrm>
            <a:off x="1409700" y="2400300"/>
            <a:ext cx="6286500" cy="2628900"/>
            <a:chOff x="1080" y="1152"/>
            <a:chExt cx="9900" cy="4140"/>
          </a:xfrm>
        </p:grpSpPr>
        <p:sp>
          <p:nvSpPr>
            <p:cNvPr id="164870" name="Oval 5"/>
            <p:cNvSpPr>
              <a:spLocks noChangeArrowheads="1"/>
            </p:cNvSpPr>
            <p:nvPr/>
          </p:nvSpPr>
          <p:spPr bwMode="auto">
            <a:xfrm>
              <a:off x="4500" y="2592"/>
              <a:ext cx="1800" cy="1800"/>
            </a:xfrm>
            <a:prstGeom prst="ellipse">
              <a:avLst/>
            </a:prstGeom>
            <a:noFill/>
            <a:ln w="15875">
              <a:solidFill>
                <a:srgbClr val="000000"/>
              </a:solidFill>
              <a:round/>
              <a:headEnd/>
              <a:tailEnd/>
            </a:ln>
          </p:spPr>
          <p:txBody>
            <a:bodyPr/>
            <a:lstStyle/>
            <a:p>
              <a:endParaRPr lang="en-US"/>
            </a:p>
          </p:txBody>
        </p:sp>
        <p:sp>
          <p:nvSpPr>
            <p:cNvPr id="164871" name="Rectangle 6"/>
            <p:cNvSpPr>
              <a:spLocks noChangeArrowheads="1"/>
            </p:cNvSpPr>
            <p:nvPr/>
          </p:nvSpPr>
          <p:spPr bwMode="auto">
            <a:xfrm>
              <a:off x="5940" y="3398"/>
              <a:ext cx="720" cy="180"/>
            </a:xfrm>
            <a:prstGeom prst="rect">
              <a:avLst/>
            </a:prstGeom>
            <a:solidFill>
              <a:srgbClr val="FFFFFF"/>
            </a:solidFill>
            <a:ln w="15875">
              <a:noFill/>
              <a:miter lim="800000"/>
              <a:headEnd/>
              <a:tailEnd/>
            </a:ln>
          </p:spPr>
          <p:txBody>
            <a:bodyPr/>
            <a:lstStyle/>
            <a:p>
              <a:endParaRPr lang="en-US"/>
            </a:p>
          </p:txBody>
        </p:sp>
        <p:sp>
          <p:nvSpPr>
            <p:cNvPr id="164872" name="Line 7"/>
            <p:cNvSpPr>
              <a:spLocks noChangeShapeType="1"/>
            </p:cNvSpPr>
            <p:nvPr/>
          </p:nvSpPr>
          <p:spPr bwMode="auto">
            <a:xfrm flipH="1">
              <a:off x="6300" y="3578"/>
              <a:ext cx="360" cy="0"/>
            </a:xfrm>
            <a:prstGeom prst="line">
              <a:avLst/>
            </a:prstGeom>
            <a:noFill/>
            <a:ln w="15875">
              <a:solidFill>
                <a:srgbClr val="000000"/>
              </a:solidFill>
              <a:round/>
              <a:headEnd/>
              <a:tailEnd/>
            </a:ln>
          </p:spPr>
          <p:txBody>
            <a:bodyPr/>
            <a:lstStyle/>
            <a:p>
              <a:endParaRPr lang="en-US"/>
            </a:p>
          </p:txBody>
        </p:sp>
        <p:sp>
          <p:nvSpPr>
            <p:cNvPr id="164873" name="Line 8"/>
            <p:cNvSpPr>
              <a:spLocks noChangeShapeType="1"/>
            </p:cNvSpPr>
            <p:nvPr/>
          </p:nvSpPr>
          <p:spPr bwMode="auto">
            <a:xfrm flipH="1">
              <a:off x="6300" y="3398"/>
              <a:ext cx="540" cy="0"/>
            </a:xfrm>
            <a:prstGeom prst="line">
              <a:avLst/>
            </a:prstGeom>
            <a:noFill/>
            <a:ln w="15875">
              <a:solidFill>
                <a:srgbClr val="000000"/>
              </a:solidFill>
              <a:round/>
              <a:headEnd/>
              <a:tailEnd/>
            </a:ln>
          </p:spPr>
          <p:txBody>
            <a:bodyPr/>
            <a:lstStyle/>
            <a:p>
              <a:endParaRPr lang="en-US"/>
            </a:p>
          </p:txBody>
        </p:sp>
        <p:sp>
          <p:nvSpPr>
            <p:cNvPr id="164874" name="Freeform 9"/>
            <p:cNvSpPr>
              <a:spLocks/>
            </p:cNvSpPr>
            <p:nvPr/>
          </p:nvSpPr>
          <p:spPr bwMode="auto">
            <a:xfrm>
              <a:off x="6660" y="3568"/>
              <a:ext cx="553" cy="915"/>
            </a:xfrm>
            <a:custGeom>
              <a:avLst/>
              <a:gdLst>
                <a:gd name="T0" fmla="*/ 0 w 553"/>
                <a:gd name="T1" fmla="*/ 10 h 915"/>
                <a:gd name="T2" fmla="*/ 463 w 553"/>
                <a:gd name="T3" fmla="*/ 151 h 915"/>
                <a:gd name="T4" fmla="*/ 538 w 553"/>
                <a:gd name="T5" fmla="*/ 915 h 915"/>
                <a:gd name="T6" fmla="*/ 0 60000 65536"/>
                <a:gd name="T7" fmla="*/ 0 60000 65536"/>
                <a:gd name="T8" fmla="*/ 0 60000 65536"/>
                <a:gd name="T9" fmla="*/ 0 w 553"/>
                <a:gd name="T10" fmla="*/ 0 h 915"/>
                <a:gd name="T11" fmla="*/ 553 w 553"/>
                <a:gd name="T12" fmla="*/ 915 h 915"/>
              </a:gdLst>
              <a:ahLst/>
              <a:cxnLst>
                <a:cxn ang="T6">
                  <a:pos x="T0" y="T1"/>
                </a:cxn>
                <a:cxn ang="T7">
                  <a:pos x="T2" y="T3"/>
                </a:cxn>
                <a:cxn ang="T8">
                  <a:pos x="T4" y="T5"/>
                </a:cxn>
              </a:cxnLst>
              <a:rect l="T9" t="T10" r="T11" b="T12"/>
              <a:pathLst>
                <a:path w="553" h="915">
                  <a:moveTo>
                    <a:pt x="0" y="10"/>
                  </a:moveTo>
                  <a:cubicBezTo>
                    <a:pt x="77" y="33"/>
                    <a:pt x="373" y="0"/>
                    <a:pt x="463" y="151"/>
                  </a:cubicBezTo>
                  <a:cubicBezTo>
                    <a:pt x="553" y="302"/>
                    <a:pt x="523" y="756"/>
                    <a:pt x="538" y="915"/>
                  </a:cubicBezTo>
                </a:path>
              </a:pathLst>
            </a:custGeom>
            <a:noFill/>
            <a:ln w="15875">
              <a:solidFill>
                <a:srgbClr val="000000"/>
              </a:solidFill>
              <a:round/>
              <a:headEnd/>
              <a:tailEnd/>
            </a:ln>
          </p:spPr>
          <p:txBody>
            <a:bodyPr/>
            <a:lstStyle/>
            <a:p>
              <a:endParaRPr lang="en-US"/>
            </a:p>
          </p:txBody>
        </p:sp>
        <p:sp>
          <p:nvSpPr>
            <p:cNvPr id="164875" name="Freeform 10"/>
            <p:cNvSpPr>
              <a:spLocks/>
            </p:cNvSpPr>
            <p:nvPr/>
          </p:nvSpPr>
          <p:spPr bwMode="auto">
            <a:xfrm>
              <a:off x="6840" y="3398"/>
              <a:ext cx="534" cy="1072"/>
            </a:xfrm>
            <a:custGeom>
              <a:avLst/>
              <a:gdLst>
                <a:gd name="T0" fmla="*/ 0 w 534"/>
                <a:gd name="T1" fmla="*/ 0 h 1072"/>
                <a:gd name="T2" fmla="*/ 321 w 534"/>
                <a:gd name="T3" fmla="*/ 95 h 1072"/>
                <a:gd name="T4" fmla="*/ 496 w 534"/>
                <a:gd name="T5" fmla="*/ 409 h 1072"/>
                <a:gd name="T6" fmla="*/ 534 w 534"/>
                <a:gd name="T7" fmla="*/ 1072 h 1072"/>
                <a:gd name="T8" fmla="*/ 0 60000 65536"/>
                <a:gd name="T9" fmla="*/ 0 60000 65536"/>
                <a:gd name="T10" fmla="*/ 0 60000 65536"/>
                <a:gd name="T11" fmla="*/ 0 60000 65536"/>
                <a:gd name="T12" fmla="*/ 0 w 534"/>
                <a:gd name="T13" fmla="*/ 0 h 1072"/>
                <a:gd name="T14" fmla="*/ 534 w 534"/>
                <a:gd name="T15" fmla="*/ 1072 h 1072"/>
              </a:gdLst>
              <a:ahLst/>
              <a:cxnLst>
                <a:cxn ang="T8">
                  <a:pos x="T0" y="T1"/>
                </a:cxn>
                <a:cxn ang="T9">
                  <a:pos x="T2" y="T3"/>
                </a:cxn>
                <a:cxn ang="T10">
                  <a:pos x="T4" y="T5"/>
                </a:cxn>
                <a:cxn ang="T11">
                  <a:pos x="T6" y="T7"/>
                </a:cxn>
              </a:cxnLst>
              <a:rect l="T12" t="T13" r="T14" b="T15"/>
              <a:pathLst>
                <a:path w="534" h="1072">
                  <a:moveTo>
                    <a:pt x="0" y="0"/>
                  </a:moveTo>
                  <a:cubicBezTo>
                    <a:pt x="53" y="16"/>
                    <a:pt x="238" y="27"/>
                    <a:pt x="321" y="95"/>
                  </a:cubicBezTo>
                  <a:cubicBezTo>
                    <a:pt x="404" y="163"/>
                    <a:pt x="461" y="246"/>
                    <a:pt x="496" y="409"/>
                  </a:cubicBezTo>
                  <a:cubicBezTo>
                    <a:pt x="531" y="572"/>
                    <a:pt x="526" y="934"/>
                    <a:pt x="534" y="1072"/>
                  </a:cubicBezTo>
                </a:path>
              </a:pathLst>
            </a:custGeom>
            <a:noFill/>
            <a:ln w="15875">
              <a:solidFill>
                <a:srgbClr val="000000"/>
              </a:solidFill>
              <a:round/>
              <a:headEnd/>
              <a:tailEnd/>
            </a:ln>
          </p:spPr>
          <p:txBody>
            <a:bodyPr/>
            <a:lstStyle/>
            <a:p>
              <a:endParaRPr lang="en-US"/>
            </a:p>
          </p:txBody>
        </p:sp>
        <p:sp>
          <p:nvSpPr>
            <p:cNvPr id="164876" name="Line 11"/>
            <p:cNvSpPr>
              <a:spLocks noChangeShapeType="1"/>
            </p:cNvSpPr>
            <p:nvPr/>
          </p:nvSpPr>
          <p:spPr bwMode="auto">
            <a:xfrm>
              <a:off x="7200" y="4478"/>
              <a:ext cx="0" cy="360"/>
            </a:xfrm>
            <a:prstGeom prst="line">
              <a:avLst/>
            </a:prstGeom>
            <a:noFill/>
            <a:ln w="15875">
              <a:solidFill>
                <a:srgbClr val="000000"/>
              </a:solidFill>
              <a:round/>
              <a:headEnd/>
              <a:tailEnd/>
            </a:ln>
          </p:spPr>
          <p:txBody>
            <a:bodyPr/>
            <a:lstStyle/>
            <a:p>
              <a:endParaRPr lang="en-US"/>
            </a:p>
          </p:txBody>
        </p:sp>
        <p:sp>
          <p:nvSpPr>
            <p:cNvPr id="164877" name="Line 12"/>
            <p:cNvSpPr>
              <a:spLocks noChangeShapeType="1"/>
            </p:cNvSpPr>
            <p:nvPr/>
          </p:nvSpPr>
          <p:spPr bwMode="auto">
            <a:xfrm>
              <a:off x="7380" y="4478"/>
              <a:ext cx="0" cy="360"/>
            </a:xfrm>
            <a:prstGeom prst="line">
              <a:avLst/>
            </a:prstGeom>
            <a:noFill/>
            <a:ln w="15875">
              <a:solidFill>
                <a:srgbClr val="000000"/>
              </a:solidFill>
              <a:round/>
              <a:headEnd/>
              <a:tailEnd/>
            </a:ln>
          </p:spPr>
          <p:txBody>
            <a:bodyPr/>
            <a:lstStyle/>
            <a:p>
              <a:endParaRPr lang="en-US"/>
            </a:p>
          </p:txBody>
        </p:sp>
        <p:sp>
          <p:nvSpPr>
            <p:cNvPr id="164878" name="Line 13"/>
            <p:cNvSpPr>
              <a:spLocks noChangeShapeType="1"/>
            </p:cNvSpPr>
            <p:nvPr/>
          </p:nvSpPr>
          <p:spPr bwMode="auto">
            <a:xfrm>
              <a:off x="7740" y="2318"/>
              <a:ext cx="0" cy="2520"/>
            </a:xfrm>
            <a:prstGeom prst="line">
              <a:avLst/>
            </a:prstGeom>
            <a:noFill/>
            <a:ln w="15875">
              <a:solidFill>
                <a:srgbClr val="000000"/>
              </a:solidFill>
              <a:round/>
              <a:headEnd/>
              <a:tailEnd/>
            </a:ln>
          </p:spPr>
          <p:txBody>
            <a:bodyPr/>
            <a:lstStyle/>
            <a:p>
              <a:endParaRPr lang="en-US"/>
            </a:p>
          </p:txBody>
        </p:sp>
        <p:sp>
          <p:nvSpPr>
            <p:cNvPr id="164879" name="Line 14"/>
            <p:cNvSpPr>
              <a:spLocks noChangeShapeType="1"/>
            </p:cNvSpPr>
            <p:nvPr/>
          </p:nvSpPr>
          <p:spPr bwMode="auto">
            <a:xfrm>
              <a:off x="7920" y="2318"/>
              <a:ext cx="0" cy="2520"/>
            </a:xfrm>
            <a:prstGeom prst="line">
              <a:avLst/>
            </a:prstGeom>
            <a:noFill/>
            <a:ln w="15875">
              <a:solidFill>
                <a:srgbClr val="000000"/>
              </a:solidFill>
              <a:round/>
              <a:headEnd/>
              <a:tailEnd/>
            </a:ln>
          </p:spPr>
          <p:txBody>
            <a:bodyPr/>
            <a:lstStyle/>
            <a:p>
              <a:endParaRPr lang="en-US"/>
            </a:p>
          </p:txBody>
        </p:sp>
        <p:sp>
          <p:nvSpPr>
            <p:cNvPr id="164880" name="Freeform 15"/>
            <p:cNvSpPr>
              <a:spLocks/>
            </p:cNvSpPr>
            <p:nvPr/>
          </p:nvSpPr>
          <p:spPr bwMode="auto">
            <a:xfrm>
              <a:off x="7200" y="4838"/>
              <a:ext cx="724" cy="454"/>
            </a:xfrm>
            <a:custGeom>
              <a:avLst/>
              <a:gdLst>
                <a:gd name="T0" fmla="*/ 0 w 724"/>
                <a:gd name="T1" fmla="*/ 0 h 454"/>
                <a:gd name="T2" fmla="*/ 65 w 724"/>
                <a:gd name="T3" fmla="*/ 343 h 454"/>
                <a:gd name="T4" fmla="*/ 365 w 724"/>
                <a:gd name="T5" fmla="*/ 453 h 454"/>
                <a:gd name="T6" fmla="*/ 665 w 724"/>
                <a:gd name="T7" fmla="*/ 348 h 454"/>
                <a:gd name="T8" fmla="*/ 720 w 724"/>
                <a:gd name="T9" fmla="*/ 0 h 454"/>
                <a:gd name="T10" fmla="*/ 0 60000 65536"/>
                <a:gd name="T11" fmla="*/ 0 60000 65536"/>
                <a:gd name="T12" fmla="*/ 0 60000 65536"/>
                <a:gd name="T13" fmla="*/ 0 60000 65536"/>
                <a:gd name="T14" fmla="*/ 0 60000 65536"/>
                <a:gd name="T15" fmla="*/ 0 w 724"/>
                <a:gd name="T16" fmla="*/ 0 h 454"/>
                <a:gd name="T17" fmla="*/ 724 w 724"/>
                <a:gd name="T18" fmla="*/ 454 h 454"/>
              </a:gdLst>
              <a:ahLst/>
              <a:cxnLst>
                <a:cxn ang="T10">
                  <a:pos x="T0" y="T1"/>
                </a:cxn>
                <a:cxn ang="T11">
                  <a:pos x="T2" y="T3"/>
                </a:cxn>
                <a:cxn ang="T12">
                  <a:pos x="T4" y="T5"/>
                </a:cxn>
                <a:cxn ang="T13">
                  <a:pos x="T6" y="T7"/>
                </a:cxn>
                <a:cxn ang="T14">
                  <a:pos x="T8" y="T9"/>
                </a:cxn>
              </a:cxnLst>
              <a:rect l="T15" t="T16" r="T17" b="T18"/>
              <a:pathLst>
                <a:path w="724" h="454">
                  <a:moveTo>
                    <a:pt x="0" y="0"/>
                  </a:moveTo>
                  <a:cubicBezTo>
                    <a:pt x="11" y="57"/>
                    <a:pt x="4" y="268"/>
                    <a:pt x="65" y="343"/>
                  </a:cubicBezTo>
                  <a:cubicBezTo>
                    <a:pt x="126" y="418"/>
                    <a:pt x="265" y="452"/>
                    <a:pt x="365" y="453"/>
                  </a:cubicBezTo>
                  <a:cubicBezTo>
                    <a:pt x="465" y="454"/>
                    <a:pt x="606" y="423"/>
                    <a:pt x="665" y="348"/>
                  </a:cubicBezTo>
                  <a:cubicBezTo>
                    <a:pt x="724" y="273"/>
                    <a:pt x="709" y="72"/>
                    <a:pt x="720" y="0"/>
                  </a:cubicBezTo>
                </a:path>
              </a:pathLst>
            </a:custGeom>
            <a:noFill/>
            <a:ln w="15875">
              <a:solidFill>
                <a:srgbClr val="000000"/>
              </a:solidFill>
              <a:round/>
              <a:headEnd/>
              <a:tailEnd/>
            </a:ln>
          </p:spPr>
          <p:txBody>
            <a:bodyPr/>
            <a:lstStyle/>
            <a:p>
              <a:endParaRPr lang="en-US"/>
            </a:p>
          </p:txBody>
        </p:sp>
        <p:sp>
          <p:nvSpPr>
            <p:cNvPr id="164881" name="Freeform 16"/>
            <p:cNvSpPr>
              <a:spLocks/>
            </p:cNvSpPr>
            <p:nvPr/>
          </p:nvSpPr>
          <p:spPr bwMode="auto">
            <a:xfrm>
              <a:off x="7379" y="4821"/>
              <a:ext cx="365" cy="297"/>
            </a:xfrm>
            <a:custGeom>
              <a:avLst/>
              <a:gdLst>
                <a:gd name="T0" fmla="*/ 1 w 365"/>
                <a:gd name="T1" fmla="*/ 0 h 297"/>
                <a:gd name="T2" fmla="*/ 31 w 365"/>
                <a:gd name="T3" fmla="*/ 235 h 297"/>
                <a:gd name="T4" fmla="*/ 186 w 365"/>
                <a:gd name="T5" fmla="*/ 295 h 297"/>
                <a:gd name="T6" fmla="*/ 336 w 365"/>
                <a:gd name="T7" fmla="*/ 245 h 297"/>
                <a:gd name="T8" fmla="*/ 361 w 365"/>
                <a:gd name="T9" fmla="*/ 10 h 297"/>
                <a:gd name="T10" fmla="*/ 0 60000 65536"/>
                <a:gd name="T11" fmla="*/ 0 60000 65536"/>
                <a:gd name="T12" fmla="*/ 0 60000 65536"/>
                <a:gd name="T13" fmla="*/ 0 60000 65536"/>
                <a:gd name="T14" fmla="*/ 0 60000 65536"/>
                <a:gd name="T15" fmla="*/ 0 w 365"/>
                <a:gd name="T16" fmla="*/ 0 h 297"/>
                <a:gd name="T17" fmla="*/ 365 w 365"/>
                <a:gd name="T18" fmla="*/ 297 h 297"/>
              </a:gdLst>
              <a:ahLst/>
              <a:cxnLst>
                <a:cxn ang="T10">
                  <a:pos x="T0" y="T1"/>
                </a:cxn>
                <a:cxn ang="T11">
                  <a:pos x="T2" y="T3"/>
                </a:cxn>
                <a:cxn ang="T12">
                  <a:pos x="T4" y="T5"/>
                </a:cxn>
                <a:cxn ang="T13">
                  <a:pos x="T6" y="T7"/>
                </a:cxn>
                <a:cxn ang="T14">
                  <a:pos x="T8" y="T9"/>
                </a:cxn>
              </a:cxnLst>
              <a:rect l="T15" t="T16" r="T17" b="T18"/>
              <a:pathLst>
                <a:path w="365" h="297">
                  <a:moveTo>
                    <a:pt x="1" y="0"/>
                  </a:moveTo>
                  <a:cubicBezTo>
                    <a:pt x="7" y="39"/>
                    <a:pt x="0" y="186"/>
                    <a:pt x="31" y="235"/>
                  </a:cubicBezTo>
                  <a:cubicBezTo>
                    <a:pt x="62" y="284"/>
                    <a:pt x="135" y="293"/>
                    <a:pt x="186" y="295"/>
                  </a:cubicBezTo>
                  <a:cubicBezTo>
                    <a:pt x="237" y="297"/>
                    <a:pt x="307" y="292"/>
                    <a:pt x="336" y="245"/>
                  </a:cubicBezTo>
                  <a:cubicBezTo>
                    <a:pt x="365" y="198"/>
                    <a:pt x="356" y="59"/>
                    <a:pt x="361" y="10"/>
                  </a:cubicBezTo>
                </a:path>
              </a:pathLst>
            </a:custGeom>
            <a:noFill/>
            <a:ln w="15875">
              <a:solidFill>
                <a:srgbClr val="000000"/>
              </a:solidFill>
              <a:round/>
              <a:headEnd/>
              <a:tailEnd/>
            </a:ln>
          </p:spPr>
          <p:txBody>
            <a:bodyPr/>
            <a:lstStyle/>
            <a:p>
              <a:endParaRPr lang="en-US"/>
            </a:p>
          </p:txBody>
        </p:sp>
        <p:sp>
          <p:nvSpPr>
            <p:cNvPr id="164882" name="Line 17"/>
            <p:cNvSpPr>
              <a:spLocks noChangeShapeType="1"/>
            </p:cNvSpPr>
            <p:nvPr/>
          </p:nvSpPr>
          <p:spPr bwMode="auto">
            <a:xfrm>
              <a:off x="7740" y="2318"/>
              <a:ext cx="180" cy="0"/>
            </a:xfrm>
            <a:prstGeom prst="line">
              <a:avLst/>
            </a:prstGeom>
            <a:noFill/>
            <a:ln w="15875">
              <a:solidFill>
                <a:srgbClr val="000000"/>
              </a:solidFill>
              <a:round/>
              <a:headEnd/>
              <a:tailEnd/>
            </a:ln>
          </p:spPr>
          <p:txBody>
            <a:bodyPr/>
            <a:lstStyle/>
            <a:p>
              <a:endParaRPr lang="en-US"/>
            </a:p>
          </p:txBody>
        </p:sp>
        <p:sp>
          <p:nvSpPr>
            <p:cNvPr id="164883" name="Freeform 18"/>
            <p:cNvSpPr>
              <a:spLocks/>
            </p:cNvSpPr>
            <p:nvPr/>
          </p:nvSpPr>
          <p:spPr bwMode="auto">
            <a:xfrm>
              <a:off x="7825" y="1590"/>
              <a:ext cx="1" cy="601"/>
            </a:xfrm>
            <a:custGeom>
              <a:avLst/>
              <a:gdLst>
                <a:gd name="T0" fmla="*/ 0 w 1"/>
                <a:gd name="T1" fmla="*/ 0 h 601"/>
                <a:gd name="T2" fmla="*/ 0 w 1"/>
                <a:gd name="T3" fmla="*/ 601 h 601"/>
                <a:gd name="T4" fmla="*/ 0 60000 65536"/>
                <a:gd name="T5" fmla="*/ 0 60000 65536"/>
                <a:gd name="T6" fmla="*/ 0 w 1"/>
                <a:gd name="T7" fmla="*/ 0 h 601"/>
                <a:gd name="T8" fmla="*/ 1 w 1"/>
                <a:gd name="T9" fmla="*/ 601 h 601"/>
              </a:gdLst>
              <a:ahLst/>
              <a:cxnLst>
                <a:cxn ang="T4">
                  <a:pos x="T0" y="T1"/>
                </a:cxn>
                <a:cxn ang="T5">
                  <a:pos x="T2" y="T3"/>
                </a:cxn>
              </a:cxnLst>
              <a:rect l="T6" t="T7" r="T8" b="T9"/>
              <a:pathLst>
                <a:path w="1" h="601">
                  <a:moveTo>
                    <a:pt x="0" y="0"/>
                  </a:moveTo>
                  <a:lnTo>
                    <a:pt x="0" y="601"/>
                  </a:lnTo>
                </a:path>
              </a:pathLst>
            </a:custGeom>
            <a:noFill/>
            <a:ln w="9525">
              <a:solidFill>
                <a:srgbClr val="000000"/>
              </a:solidFill>
              <a:round/>
              <a:headEnd/>
              <a:tailEnd type="triangle" w="med" len="med"/>
            </a:ln>
          </p:spPr>
          <p:txBody>
            <a:bodyPr/>
            <a:lstStyle/>
            <a:p>
              <a:endParaRPr lang="en-US"/>
            </a:p>
          </p:txBody>
        </p:sp>
        <p:sp>
          <p:nvSpPr>
            <p:cNvPr id="164884" name="Line 19"/>
            <p:cNvSpPr>
              <a:spLocks noChangeShapeType="1"/>
            </p:cNvSpPr>
            <p:nvPr/>
          </p:nvSpPr>
          <p:spPr bwMode="auto">
            <a:xfrm>
              <a:off x="7740" y="3578"/>
              <a:ext cx="180" cy="0"/>
            </a:xfrm>
            <a:prstGeom prst="line">
              <a:avLst/>
            </a:prstGeom>
            <a:noFill/>
            <a:ln w="15875">
              <a:solidFill>
                <a:srgbClr val="000000"/>
              </a:solidFill>
              <a:round/>
              <a:headEnd/>
              <a:tailEnd/>
            </a:ln>
          </p:spPr>
          <p:txBody>
            <a:bodyPr/>
            <a:lstStyle/>
            <a:p>
              <a:endParaRPr lang="en-US"/>
            </a:p>
          </p:txBody>
        </p:sp>
        <p:sp>
          <p:nvSpPr>
            <p:cNvPr id="164885" name="Line 20"/>
            <p:cNvSpPr>
              <a:spLocks noChangeShapeType="1"/>
            </p:cNvSpPr>
            <p:nvPr/>
          </p:nvSpPr>
          <p:spPr bwMode="auto">
            <a:xfrm>
              <a:off x="7200" y="4478"/>
              <a:ext cx="180" cy="0"/>
            </a:xfrm>
            <a:prstGeom prst="line">
              <a:avLst/>
            </a:prstGeom>
            <a:noFill/>
            <a:ln w="15875">
              <a:solidFill>
                <a:srgbClr val="000000"/>
              </a:solidFill>
              <a:round/>
              <a:headEnd/>
              <a:tailEnd/>
            </a:ln>
          </p:spPr>
          <p:txBody>
            <a:bodyPr/>
            <a:lstStyle/>
            <a:p>
              <a:endParaRPr lang="en-US"/>
            </a:p>
          </p:txBody>
        </p:sp>
        <p:sp>
          <p:nvSpPr>
            <p:cNvPr id="164886" name="Freeform 21"/>
            <p:cNvSpPr>
              <a:spLocks/>
            </p:cNvSpPr>
            <p:nvPr/>
          </p:nvSpPr>
          <p:spPr bwMode="auto">
            <a:xfrm>
              <a:off x="7190" y="4658"/>
              <a:ext cx="190" cy="168"/>
            </a:xfrm>
            <a:custGeom>
              <a:avLst/>
              <a:gdLst>
                <a:gd name="T0" fmla="*/ 0 w 190"/>
                <a:gd name="T1" fmla="*/ 168 h 168"/>
                <a:gd name="T2" fmla="*/ 190 w 190"/>
                <a:gd name="T3" fmla="*/ 0 h 168"/>
                <a:gd name="T4" fmla="*/ 0 60000 65536"/>
                <a:gd name="T5" fmla="*/ 0 60000 65536"/>
                <a:gd name="T6" fmla="*/ 0 w 190"/>
                <a:gd name="T7" fmla="*/ 0 h 168"/>
                <a:gd name="T8" fmla="*/ 190 w 190"/>
                <a:gd name="T9" fmla="*/ 168 h 168"/>
              </a:gdLst>
              <a:ahLst/>
              <a:cxnLst>
                <a:cxn ang="T4">
                  <a:pos x="T0" y="T1"/>
                </a:cxn>
                <a:cxn ang="T5">
                  <a:pos x="T2" y="T3"/>
                </a:cxn>
              </a:cxnLst>
              <a:rect l="T6" t="T7" r="T8" b="T9"/>
              <a:pathLst>
                <a:path w="190" h="168">
                  <a:moveTo>
                    <a:pt x="0" y="168"/>
                  </a:moveTo>
                  <a:lnTo>
                    <a:pt x="190" y="0"/>
                  </a:lnTo>
                </a:path>
              </a:pathLst>
            </a:custGeom>
            <a:noFill/>
            <a:ln w="15875">
              <a:solidFill>
                <a:srgbClr val="000000"/>
              </a:solidFill>
              <a:round/>
              <a:headEnd/>
              <a:tailEnd/>
            </a:ln>
          </p:spPr>
          <p:txBody>
            <a:bodyPr/>
            <a:lstStyle/>
            <a:p>
              <a:endParaRPr lang="en-US"/>
            </a:p>
          </p:txBody>
        </p:sp>
        <p:sp>
          <p:nvSpPr>
            <p:cNvPr id="164887" name="Freeform 22"/>
            <p:cNvSpPr>
              <a:spLocks/>
            </p:cNvSpPr>
            <p:nvPr/>
          </p:nvSpPr>
          <p:spPr bwMode="auto">
            <a:xfrm>
              <a:off x="7210" y="4838"/>
              <a:ext cx="170" cy="163"/>
            </a:xfrm>
            <a:custGeom>
              <a:avLst/>
              <a:gdLst>
                <a:gd name="T0" fmla="*/ 0 w 170"/>
                <a:gd name="T1" fmla="*/ 163 h 163"/>
                <a:gd name="T2" fmla="*/ 170 w 170"/>
                <a:gd name="T3" fmla="*/ 0 h 163"/>
                <a:gd name="T4" fmla="*/ 0 60000 65536"/>
                <a:gd name="T5" fmla="*/ 0 60000 65536"/>
                <a:gd name="T6" fmla="*/ 0 w 170"/>
                <a:gd name="T7" fmla="*/ 0 h 163"/>
                <a:gd name="T8" fmla="*/ 170 w 170"/>
                <a:gd name="T9" fmla="*/ 163 h 163"/>
              </a:gdLst>
              <a:ahLst/>
              <a:cxnLst>
                <a:cxn ang="T4">
                  <a:pos x="T0" y="T1"/>
                </a:cxn>
                <a:cxn ang="T5">
                  <a:pos x="T2" y="T3"/>
                </a:cxn>
              </a:cxnLst>
              <a:rect l="T6" t="T7" r="T8" b="T9"/>
              <a:pathLst>
                <a:path w="170" h="163">
                  <a:moveTo>
                    <a:pt x="0" y="163"/>
                  </a:moveTo>
                  <a:lnTo>
                    <a:pt x="170" y="0"/>
                  </a:lnTo>
                </a:path>
              </a:pathLst>
            </a:custGeom>
            <a:noFill/>
            <a:ln w="15875">
              <a:solidFill>
                <a:srgbClr val="000000"/>
              </a:solidFill>
              <a:round/>
              <a:headEnd/>
              <a:tailEnd/>
            </a:ln>
          </p:spPr>
          <p:txBody>
            <a:bodyPr/>
            <a:lstStyle/>
            <a:p>
              <a:endParaRPr lang="en-US"/>
            </a:p>
          </p:txBody>
        </p:sp>
        <p:sp>
          <p:nvSpPr>
            <p:cNvPr id="164888" name="Freeform 23"/>
            <p:cNvSpPr>
              <a:spLocks/>
            </p:cNvSpPr>
            <p:nvPr/>
          </p:nvSpPr>
          <p:spPr bwMode="auto">
            <a:xfrm>
              <a:off x="7245" y="4996"/>
              <a:ext cx="145" cy="155"/>
            </a:xfrm>
            <a:custGeom>
              <a:avLst/>
              <a:gdLst>
                <a:gd name="T0" fmla="*/ 0 w 145"/>
                <a:gd name="T1" fmla="*/ 155 h 155"/>
                <a:gd name="T2" fmla="*/ 145 w 145"/>
                <a:gd name="T3" fmla="*/ 0 h 155"/>
                <a:gd name="T4" fmla="*/ 0 60000 65536"/>
                <a:gd name="T5" fmla="*/ 0 60000 65536"/>
                <a:gd name="T6" fmla="*/ 0 w 145"/>
                <a:gd name="T7" fmla="*/ 0 h 155"/>
                <a:gd name="T8" fmla="*/ 145 w 145"/>
                <a:gd name="T9" fmla="*/ 155 h 155"/>
              </a:gdLst>
              <a:ahLst/>
              <a:cxnLst>
                <a:cxn ang="T4">
                  <a:pos x="T0" y="T1"/>
                </a:cxn>
                <a:cxn ang="T5">
                  <a:pos x="T2" y="T3"/>
                </a:cxn>
              </a:cxnLst>
              <a:rect l="T6" t="T7" r="T8" b="T9"/>
              <a:pathLst>
                <a:path w="145" h="155">
                  <a:moveTo>
                    <a:pt x="0" y="155"/>
                  </a:moveTo>
                  <a:lnTo>
                    <a:pt x="145" y="0"/>
                  </a:lnTo>
                </a:path>
              </a:pathLst>
            </a:custGeom>
            <a:noFill/>
            <a:ln w="15875">
              <a:solidFill>
                <a:srgbClr val="000000"/>
              </a:solidFill>
              <a:round/>
              <a:headEnd/>
              <a:tailEnd/>
            </a:ln>
          </p:spPr>
          <p:txBody>
            <a:bodyPr/>
            <a:lstStyle/>
            <a:p>
              <a:endParaRPr lang="en-US"/>
            </a:p>
          </p:txBody>
        </p:sp>
        <p:sp>
          <p:nvSpPr>
            <p:cNvPr id="164889" name="Freeform 24"/>
            <p:cNvSpPr>
              <a:spLocks/>
            </p:cNvSpPr>
            <p:nvPr/>
          </p:nvSpPr>
          <p:spPr bwMode="auto">
            <a:xfrm>
              <a:off x="7335" y="5101"/>
              <a:ext cx="130" cy="135"/>
            </a:xfrm>
            <a:custGeom>
              <a:avLst/>
              <a:gdLst>
                <a:gd name="T0" fmla="*/ 0 w 130"/>
                <a:gd name="T1" fmla="*/ 135 h 135"/>
                <a:gd name="T2" fmla="*/ 130 w 130"/>
                <a:gd name="T3" fmla="*/ 0 h 135"/>
                <a:gd name="T4" fmla="*/ 0 60000 65536"/>
                <a:gd name="T5" fmla="*/ 0 60000 65536"/>
                <a:gd name="T6" fmla="*/ 0 w 130"/>
                <a:gd name="T7" fmla="*/ 0 h 135"/>
                <a:gd name="T8" fmla="*/ 130 w 130"/>
                <a:gd name="T9" fmla="*/ 135 h 135"/>
              </a:gdLst>
              <a:ahLst/>
              <a:cxnLst>
                <a:cxn ang="T4">
                  <a:pos x="T0" y="T1"/>
                </a:cxn>
                <a:cxn ang="T5">
                  <a:pos x="T2" y="T3"/>
                </a:cxn>
              </a:cxnLst>
              <a:rect l="T6" t="T7" r="T8" b="T9"/>
              <a:pathLst>
                <a:path w="130" h="135">
                  <a:moveTo>
                    <a:pt x="0" y="135"/>
                  </a:moveTo>
                  <a:lnTo>
                    <a:pt x="130" y="0"/>
                  </a:lnTo>
                </a:path>
              </a:pathLst>
            </a:custGeom>
            <a:noFill/>
            <a:ln w="15875">
              <a:solidFill>
                <a:srgbClr val="000000"/>
              </a:solidFill>
              <a:round/>
              <a:headEnd/>
              <a:tailEnd/>
            </a:ln>
          </p:spPr>
          <p:txBody>
            <a:bodyPr/>
            <a:lstStyle/>
            <a:p>
              <a:endParaRPr lang="en-US"/>
            </a:p>
          </p:txBody>
        </p:sp>
        <p:sp>
          <p:nvSpPr>
            <p:cNvPr id="164890" name="Freeform 25"/>
            <p:cNvSpPr>
              <a:spLocks/>
            </p:cNvSpPr>
            <p:nvPr/>
          </p:nvSpPr>
          <p:spPr bwMode="auto">
            <a:xfrm>
              <a:off x="7465" y="5111"/>
              <a:ext cx="175" cy="170"/>
            </a:xfrm>
            <a:custGeom>
              <a:avLst/>
              <a:gdLst>
                <a:gd name="T0" fmla="*/ 0 w 175"/>
                <a:gd name="T1" fmla="*/ 170 h 170"/>
                <a:gd name="T2" fmla="*/ 175 w 175"/>
                <a:gd name="T3" fmla="*/ 0 h 170"/>
                <a:gd name="T4" fmla="*/ 0 60000 65536"/>
                <a:gd name="T5" fmla="*/ 0 60000 65536"/>
                <a:gd name="T6" fmla="*/ 0 w 175"/>
                <a:gd name="T7" fmla="*/ 0 h 170"/>
                <a:gd name="T8" fmla="*/ 175 w 175"/>
                <a:gd name="T9" fmla="*/ 170 h 170"/>
              </a:gdLst>
              <a:ahLst/>
              <a:cxnLst>
                <a:cxn ang="T4">
                  <a:pos x="T0" y="T1"/>
                </a:cxn>
                <a:cxn ang="T5">
                  <a:pos x="T2" y="T3"/>
                </a:cxn>
              </a:cxnLst>
              <a:rect l="T6" t="T7" r="T8" b="T9"/>
              <a:pathLst>
                <a:path w="175" h="170">
                  <a:moveTo>
                    <a:pt x="0" y="170"/>
                  </a:moveTo>
                  <a:lnTo>
                    <a:pt x="175" y="0"/>
                  </a:lnTo>
                </a:path>
              </a:pathLst>
            </a:custGeom>
            <a:noFill/>
            <a:ln w="15875">
              <a:solidFill>
                <a:srgbClr val="000000"/>
              </a:solidFill>
              <a:round/>
              <a:headEnd/>
              <a:tailEnd/>
            </a:ln>
          </p:spPr>
          <p:txBody>
            <a:bodyPr/>
            <a:lstStyle/>
            <a:p>
              <a:endParaRPr lang="en-US"/>
            </a:p>
          </p:txBody>
        </p:sp>
        <p:sp>
          <p:nvSpPr>
            <p:cNvPr id="164891" name="Freeform 26"/>
            <p:cNvSpPr>
              <a:spLocks/>
            </p:cNvSpPr>
            <p:nvPr/>
          </p:nvSpPr>
          <p:spPr bwMode="auto">
            <a:xfrm>
              <a:off x="7650" y="5018"/>
              <a:ext cx="270" cy="263"/>
            </a:xfrm>
            <a:custGeom>
              <a:avLst/>
              <a:gdLst>
                <a:gd name="T0" fmla="*/ 0 w 270"/>
                <a:gd name="T1" fmla="*/ 263 h 263"/>
                <a:gd name="T2" fmla="*/ 270 w 270"/>
                <a:gd name="T3" fmla="*/ 0 h 263"/>
                <a:gd name="T4" fmla="*/ 0 60000 65536"/>
                <a:gd name="T5" fmla="*/ 0 60000 65536"/>
                <a:gd name="T6" fmla="*/ 0 w 270"/>
                <a:gd name="T7" fmla="*/ 0 h 263"/>
                <a:gd name="T8" fmla="*/ 270 w 270"/>
                <a:gd name="T9" fmla="*/ 263 h 263"/>
              </a:gdLst>
              <a:ahLst/>
              <a:cxnLst>
                <a:cxn ang="T4">
                  <a:pos x="T0" y="T1"/>
                </a:cxn>
                <a:cxn ang="T5">
                  <a:pos x="T2" y="T3"/>
                </a:cxn>
              </a:cxnLst>
              <a:rect l="T6" t="T7" r="T8" b="T9"/>
              <a:pathLst>
                <a:path w="270" h="263">
                  <a:moveTo>
                    <a:pt x="0" y="263"/>
                  </a:moveTo>
                  <a:lnTo>
                    <a:pt x="270" y="0"/>
                  </a:lnTo>
                </a:path>
              </a:pathLst>
            </a:custGeom>
            <a:noFill/>
            <a:ln w="15875">
              <a:solidFill>
                <a:srgbClr val="000000"/>
              </a:solidFill>
              <a:round/>
              <a:headEnd/>
              <a:tailEnd/>
            </a:ln>
          </p:spPr>
          <p:txBody>
            <a:bodyPr/>
            <a:lstStyle/>
            <a:p>
              <a:endParaRPr lang="en-US"/>
            </a:p>
          </p:txBody>
        </p:sp>
        <p:sp>
          <p:nvSpPr>
            <p:cNvPr id="164892" name="Freeform 27"/>
            <p:cNvSpPr>
              <a:spLocks/>
            </p:cNvSpPr>
            <p:nvPr/>
          </p:nvSpPr>
          <p:spPr bwMode="auto">
            <a:xfrm>
              <a:off x="7740" y="4836"/>
              <a:ext cx="175" cy="182"/>
            </a:xfrm>
            <a:custGeom>
              <a:avLst/>
              <a:gdLst>
                <a:gd name="T0" fmla="*/ 0 w 175"/>
                <a:gd name="T1" fmla="*/ 182 h 182"/>
                <a:gd name="T2" fmla="*/ 175 w 175"/>
                <a:gd name="T3" fmla="*/ 0 h 182"/>
                <a:gd name="T4" fmla="*/ 0 60000 65536"/>
                <a:gd name="T5" fmla="*/ 0 60000 65536"/>
                <a:gd name="T6" fmla="*/ 0 w 175"/>
                <a:gd name="T7" fmla="*/ 0 h 182"/>
                <a:gd name="T8" fmla="*/ 175 w 175"/>
                <a:gd name="T9" fmla="*/ 182 h 182"/>
              </a:gdLst>
              <a:ahLst/>
              <a:cxnLst>
                <a:cxn ang="T4">
                  <a:pos x="T0" y="T1"/>
                </a:cxn>
                <a:cxn ang="T5">
                  <a:pos x="T2" y="T3"/>
                </a:cxn>
              </a:cxnLst>
              <a:rect l="T6" t="T7" r="T8" b="T9"/>
              <a:pathLst>
                <a:path w="175" h="182">
                  <a:moveTo>
                    <a:pt x="0" y="182"/>
                  </a:moveTo>
                  <a:lnTo>
                    <a:pt x="175" y="0"/>
                  </a:lnTo>
                </a:path>
              </a:pathLst>
            </a:custGeom>
            <a:noFill/>
            <a:ln w="15875">
              <a:solidFill>
                <a:srgbClr val="000000"/>
              </a:solidFill>
              <a:round/>
              <a:headEnd/>
              <a:tailEnd/>
            </a:ln>
          </p:spPr>
          <p:txBody>
            <a:bodyPr/>
            <a:lstStyle/>
            <a:p>
              <a:endParaRPr lang="en-US"/>
            </a:p>
          </p:txBody>
        </p:sp>
        <p:sp>
          <p:nvSpPr>
            <p:cNvPr id="164893" name="Freeform 28"/>
            <p:cNvSpPr>
              <a:spLocks/>
            </p:cNvSpPr>
            <p:nvPr/>
          </p:nvSpPr>
          <p:spPr bwMode="auto">
            <a:xfrm>
              <a:off x="7740" y="4661"/>
              <a:ext cx="175" cy="177"/>
            </a:xfrm>
            <a:custGeom>
              <a:avLst/>
              <a:gdLst>
                <a:gd name="T0" fmla="*/ 0 w 175"/>
                <a:gd name="T1" fmla="*/ 177 h 177"/>
                <a:gd name="T2" fmla="*/ 175 w 175"/>
                <a:gd name="T3" fmla="*/ 0 h 177"/>
                <a:gd name="T4" fmla="*/ 0 60000 65536"/>
                <a:gd name="T5" fmla="*/ 0 60000 65536"/>
                <a:gd name="T6" fmla="*/ 0 w 175"/>
                <a:gd name="T7" fmla="*/ 0 h 177"/>
                <a:gd name="T8" fmla="*/ 175 w 175"/>
                <a:gd name="T9" fmla="*/ 177 h 177"/>
              </a:gdLst>
              <a:ahLst/>
              <a:cxnLst>
                <a:cxn ang="T4">
                  <a:pos x="T0" y="T1"/>
                </a:cxn>
                <a:cxn ang="T5">
                  <a:pos x="T2" y="T3"/>
                </a:cxn>
              </a:cxnLst>
              <a:rect l="T6" t="T7" r="T8" b="T9"/>
              <a:pathLst>
                <a:path w="175" h="177">
                  <a:moveTo>
                    <a:pt x="0" y="177"/>
                  </a:moveTo>
                  <a:lnTo>
                    <a:pt x="175" y="0"/>
                  </a:lnTo>
                </a:path>
              </a:pathLst>
            </a:custGeom>
            <a:noFill/>
            <a:ln w="15875">
              <a:solidFill>
                <a:srgbClr val="000000"/>
              </a:solidFill>
              <a:round/>
              <a:headEnd/>
              <a:tailEnd/>
            </a:ln>
          </p:spPr>
          <p:txBody>
            <a:bodyPr/>
            <a:lstStyle/>
            <a:p>
              <a:endParaRPr lang="en-US"/>
            </a:p>
          </p:txBody>
        </p:sp>
        <p:sp>
          <p:nvSpPr>
            <p:cNvPr id="164894" name="Freeform 29"/>
            <p:cNvSpPr>
              <a:spLocks/>
            </p:cNvSpPr>
            <p:nvPr/>
          </p:nvSpPr>
          <p:spPr bwMode="auto">
            <a:xfrm>
              <a:off x="7740" y="4476"/>
              <a:ext cx="175" cy="182"/>
            </a:xfrm>
            <a:custGeom>
              <a:avLst/>
              <a:gdLst>
                <a:gd name="T0" fmla="*/ 0 w 175"/>
                <a:gd name="T1" fmla="*/ 182 h 182"/>
                <a:gd name="T2" fmla="*/ 175 w 175"/>
                <a:gd name="T3" fmla="*/ 0 h 182"/>
                <a:gd name="T4" fmla="*/ 0 60000 65536"/>
                <a:gd name="T5" fmla="*/ 0 60000 65536"/>
                <a:gd name="T6" fmla="*/ 0 w 175"/>
                <a:gd name="T7" fmla="*/ 0 h 182"/>
                <a:gd name="T8" fmla="*/ 175 w 175"/>
                <a:gd name="T9" fmla="*/ 182 h 182"/>
              </a:gdLst>
              <a:ahLst/>
              <a:cxnLst>
                <a:cxn ang="T4">
                  <a:pos x="T0" y="T1"/>
                </a:cxn>
                <a:cxn ang="T5">
                  <a:pos x="T2" y="T3"/>
                </a:cxn>
              </a:cxnLst>
              <a:rect l="T6" t="T7" r="T8" b="T9"/>
              <a:pathLst>
                <a:path w="175" h="182">
                  <a:moveTo>
                    <a:pt x="0" y="182"/>
                  </a:moveTo>
                  <a:lnTo>
                    <a:pt x="175" y="0"/>
                  </a:lnTo>
                </a:path>
              </a:pathLst>
            </a:custGeom>
            <a:noFill/>
            <a:ln w="15875">
              <a:solidFill>
                <a:srgbClr val="000000"/>
              </a:solidFill>
              <a:round/>
              <a:headEnd/>
              <a:tailEnd/>
            </a:ln>
          </p:spPr>
          <p:txBody>
            <a:bodyPr/>
            <a:lstStyle/>
            <a:p>
              <a:endParaRPr lang="en-US"/>
            </a:p>
          </p:txBody>
        </p:sp>
        <p:sp>
          <p:nvSpPr>
            <p:cNvPr id="164895" name="Freeform 30"/>
            <p:cNvSpPr>
              <a:spLocks/>
            </p:cNvSpPr>
            <p:nvPr/>
          </p:nvSpPr>
          <p:spPr bwMode="auto">
            <a:xfrm>
              <a:off x="7740" y="4296"/>
              <a:ext cx="180" cy="182"/>
            </a:xfrm>
            <a:custGeom>
              <a:avLst/>
              <a:gdLst>
                <a:gd name="T0" fmla="*/ 0 w 180"/>
                <a:gd name="T1" fmla="*/ 182 h 182"/>
                <a:gd name="T2" fmla="*/ 180 w 180"/>
                <a:gd name="T3" fmla="*/ 0 h 182"/>
                <a:gd name="T4" fmla="*/ 0 60000 65536"/>
                <a:gd name="T5" fmla="*/ 0 60000 65536"/>
                <a:gd name="T6" fmla="*/ 0 w 180"/>
                <a:gd name="T7" fmla="*/ 0 h 182"/>
                <a:gd name="T8" fmla="*/ 180 w 180"/>
                <a:gd name="T9" fmla="*/ 182 h 182"/>
              </a:gdLst>
              <a:ahLst/>
              <a:cxnLst>
                <a:cxn ang="T4">
                  <a:pos x="T0" y="T1"/>
                </a:cxn>
                <a:cxn ang="T5">
                  <a:pos x="T2" y="T3"/>
                </a:cxn>
              </a:cxnLst>
              <a:rect l="T6" t="T7" r="T8" b="T9"/>
              <a:pathLst>
                <a:path w="180" h="182">
                  <a:moveTo>
                    <a:pt x="0" y="182"/>
                  </a:moveTo>
                  <a:lnTo>
                    <a:pt x="180" y="0"/>
                  </a:lnTo>
                </a:path>
              </a:pathLst>
            </a:custGeom>
            <a:noFill/>
            <a:ln w="15875">
              <a:solidFill>
                <a:srgbClr val="000000"/>
              </a:solidFill>
              <a:round/>
              <a:headEnd/>
              <a:tailEnd/>
            </a:ln>
          </p:spPr>
          <p:txBody>
            <a:bodyPr/>
            <a:lstStyle/>
            <a:p>
              <a:endParaRPr lang="en-US"/>
            </a:p>
          </p:txBody>
        </p:sp>
        <p:sp>
          <p:nvSpPr>
            <p:cNvPr id="164896" name="Freeform 31"/>
            <p:cNvSpPr>
              <a:spLocks/>
            </p:cNvSpPr>
            <p:nvPr/>
          </p:nvSpPr>
          <p:spPr bwMode="auto">
            <a:xfrm>
              <a:off x="7740" y="4111"/>
              <a:ext cx="180" cy="187"/>
            </a:xfrm>
            <a:custGeom>
              <a:avLst/>
              <a:gdLst>
                <a:gd name="T0" fmla="*/ 0 w 180"/>
                <a:gd name="T1" fmla="*/ 187 h 187"/>
                <a:gd name="T2" fmla="*/ 180 w 180"/>
                <a:gd name="T3" fmla="*/ 0 h 187"/>
                <a:gd name="T4" fmla="*/ 0 60000 65536"/>
                <a:gd name="T5" fmla="*/ 0 60000 65536"/>
                <a:gd name="T6" fmla="*/ 0 w 180"/>
                <a:gd name="T7" fmla="*/ 0 h 187"/>
                <a:gd name="T8" fmla="*/ 180 w 180"/>
                <a:gd name="T9" fmla="*/ 187 h 187"/>
              </a:gdLst>
              <a:ahLst/>
              <a:cxnLst>
                <a:cxn ang="T4">
                  <a:pos x="T0" y="T1"/>
                </a:cxn>
                <a:cxn ang="T5">
                  <a:pos x="T2" y="T3"/>
                </a:cxn>
              </a:cxnLst>
              <a:rect l="T6" t="T7" r="T8" b="T9"/>
              <a:pathLst>
                <a:path w="180" h="187">
                  <a:moveTo>
                    <a:pt x="0" y="187"/>
                  </a:moveTo>
                  <a:lnTo>
                    <a:pt x="180" y="0"/>
                  </a:lnTo>
                </a:path>
              </a:pathLst>
            </a:custGeom>
            <a:noFill/>
            <a:ln w="15875">
              <a:solidFill>
                <a:srgbClr val="000000"/>
              </a:solidFill>
              <a:round/>
              <a:headEnd/>
              <a:tailEnd/>
            </a:ln>
          </p:spPr>
          <p:txBody>
            <a:bodyPr/>
            <a:lstStyle/>
            <a:p>
              <a:endParaRPr lang="en-US"/>
            </a:p>
          </p:txBody>
        </p:sp>
        <p:sp>
          <p:nvSpPr>
            <p:cNvPr id="164897" name="Freeform 32"/>
            <p:cNvSpPr>
              <a:spLocks/>
            </p:cNvSpPr>
            <p:nvPr/>
          </p:nvSpPr>
          <p:spPr bwMode="auto">
            <a:xfrm>
              <a:off x="7740" y="3941"/>
              <a:ext cx="180" cy="177"/>
            </a:xfrm>
            <a:custGeom>
              <a:avLst/>
              <a:gdLst>
                <a:gd name="T0" fmla="*/ 0 w 180"/>
                <a:gd name="T1" fmla="*/ 177 h 177"/>
                <a:gd name="T2" fmla="*/ 180 w 180"/>
                <a:gd name="T3" fmla="*/ 0 h 177"/>
                <a:gd name="T4" fmla="*/ 0 60000 65536"/>
                <a:gd name="T5" fmla="*/ 0 60000 65536"/>
                <a:gd name="T6" fmla="*/ 0 w 180"/>
                <a:gd name="T7" fmla="*/ 0 h 177"/>
                <a:gd name="T8" fmla="*/ 180 w 180"/>
                <a:gd name="T9" fmla="*/ 177 h 177"/>
              </a:gdLst>
              <a:ahLst/>
              <a:cxnLst>
                <a:cxn ang="T4">
                  <a:pos x="T0" y="T1"/>
                </a:cxn>
                <a:cxn ang="T5">
                  <a:pos x="T2" y="T3"/>
                </a:cxn>
              </a:cxnLst>
              <a:rect l="T6" t="T7" r="T8" b="T9"/>
              <a:pathLst>
                <a:path w="180" h="177">
                  <a:moveTo>
                    <a:pt x="0" y="177"/>
                  </a:moveTo>
                  <a:lnTo>
                    <a:pt x="180" y="0"/>
                  </a:lnTo>
                </a:path>
              </a:pathLst>
            </a:custGeom>
            <a:noFill/>
            <a:ln w="15875">
              <a:solidFill>
                <a:srgbClr val="000000"/>
              </a:solidFill>
              <a:round/>
              <a:headEnd/>
              <a:tailEnd/>
            </a:ln>
          </p:spPr>
          <p:txBody>
            <a:bodyPr/>
            <a:lstStyle/>
            <a:p>
              <a:endParaRPr lang="en-US"/>
            </a:p>
          </p:txBody>
        </p:sp>
        <p:sp>
          <p:nvSpPr>
            <p:cNvPr id="164898" name="Freeform 33"/>
            <p:cNvSpPr>
              <a:spLocks/>
            </p:cNvSpPr>
            <p:nvPr/>
          </p:nvSpPr>
          <p:spPr bwMode="auto">
            <a:xfrm>
              <a:off x="7740" y="3758"/>
              <a:ext cx="180" cy="173"/>
            </a:xfrm>
            <a:custGeom>
              <a:avLst/>
              <a:gdLst>
                <a:gd name="T0" fmla="*/ 0 w 180"/>
                <a:gd name="T1" fmla="*/ 173 h 173"/>
                <a:gd name="T2" fmla="*/ 180 w 180"/>
                <a:gd name="T3" fmla="*/ 0 h 173"/>
                <a:gd name="T4" fmla="*/ 0 60000 65536"/>
                <a:gd name="T5" fmla="*/ 0 60000 65536"/>
                <a:gd name="T6" fmla="*/ 0 w 180"/>
                <a:gd name="T7" fmla="*/ 0 h 173"/>
                <a:gd name="T8" fmla="*/ 180 w 180"/>
                <a:gd name="T9" fmla="*/ 173 h 173"/>
              </a:gdLst>
              <a:ahLst/>
              <a:cxnLst>
                <a:cxn ang="T4">
                  <a:pos x="T0" y="T1"/>
                </a:cxn>
                <a:cxn ang="T5">
                  <a:pos x="T2" y="T3"/>
                </a:cxn>
              </a:cxnLst>
              <a:rect l="T6" t="T7" r="T8" b="T9"/>
              <a:pathLst>
                <a:path w="180" h="173">
                  <a:moveTo>
                    <a:pt x="0" y="173"/>
                  </a:moveTo>
                  <a:lnTo>
                    <a:pt x="180" y="0"/>
                  </a:lnTo>
                </a:path>
              </a:pathLst>
            </a:custGeom>
            <a:noFill/>
            <a:ln w="15875">
              <a:solidFill>
                <a:srgbClr val="000000"/>
              </a:solidFill>
              <a:round/>
              <a:headEnd/>
              <a:tailEnd/>
            </a:ln>
          </p:spPr>
          <p:txBody>
            <a:bodyPr/>
            <a:lstStyle/>
            <a:p>
              <a:endParaRPr lang="en-US"/>
            </a:p>
          </p:txBody>
        </p:sp>
        <p:sp>
          <p:nvSpPr>
            <p:cNvPr id="164899" name="Freeform 34"/>
            <p:cNvSpPr>
              <a:spLocks/>
            </p:cNvSpPr>
            <p:nvPr/>
          </p:nvSpPr>
          <p:spPr bwMode="auto">
            <a:xfrm>
              <a:off x="7735" y="3578"/>
              <a:ext cx="185" cy="173"/>
            </a:xfrm>
            <a:custGeom>
              <a:avLst/>
              <a:gdLst>
                <a:gd name="T0" fmla="*/ 0 w 185"/>
                <a:gd name="T1" fmla="*/ 173 h 173"/>
                <a:gd name="T2" fmla="*/ 185 w 185"/>
                <a:gd name="T3" fmla="*/ 0 h 173"/>
                <a:gd name="T4" fmla="*/ 0 60000 65536"/>
                <a:gd name="T5" fmla="*/ 0 60000 65536"/>
                <a:gd name="T6" fmla="*/ 0 w 185"/>
                <a:gd name="T7" fmla="*/ 0 h 173"/>
                <a:gd name="T8" fmla="*/ 185 w 185"/>
                <a:gd name="T9" fmla="*/ 173 h 173"/>
              </a:gdLst>
              <a:ahLst/>
              <a:cxnLst>
                <a:cxn ang="T4">
                  <a:pos x="T0" y="T1"/>
                </a:cxn>
                <a:cxn ang="T5">
                  <a:pos x="T2" y="T3"/>
                </a:cxn>
              </a:cxnLst>
              <a:rect l="T6" t="T7" r="T8" b="T9"/>
              <a:pathLst>
                <a:path w="185" h="173">
                  <a:moveTo>
                    <a:pt x="0" y="173"/>
                  </a:moveTo>
                  <a:lnTo>
                    <a:pt x="185" y="0"/>
                  </a:lnTo>
                </a:path>
              </a:pathLst>
            </a:custGeom>
            <a:noFill/>
            <a:ln w="15875">
              <a:solidFill>
                <a:srgbClr val="000000"/>
              </a:solidFill>
              <a:round/>
              <a:headEnd/>
              <a:tailEnd/>
            </a:ln>
          </p:spPr>
          <p:txBody>
            <a:bodyPr/>
            <a:lstStyle/>
            <a:p>
              <a:endParaRPr lang="en-US"/>
            </a:p>
          </p:txBody>
        </p:sp>
        <p:sp>
          <p:nvSpPr>
            <p:cNvPr id="164900" name="Freeform 35"/>
            <p:cNvSpPr>
              <a:spLocks/>
            </p:cNvSpPr>
            <p:nvPr/>
          </p:nvSpPr>
          <p:spPr bwMode="auto">
            <a:xfrm>
              <a:off x="7200" y="4478"/>
              <a:ext cx="180" cy="173"/>
            </a:xfrm>
            <a:custGeom>
              <a:avLst/>
              <a:gdLst>
                <a:gd name="T0" fmla="*/ 0 w 180"/>
                <a:gd name="T1" fmla="*/ 173 h 173"/>
                <a:gd name="T2" fmla="*/ 180 w 180"/>
                <a:gd name="T3" fmla="*/ 0 h 173"/>
                <a:gd name="T4" fmla="*/ 0 60000 65536"/>
                <a:gd name="T5" fmla="*/ 0 60000 65536"/>
                <a:gd name="T6" fmla="*/ 0 w 180"/>
                <a:gd name="T7" fmla="*/ 0 h 173"/>
                <a:gd name="T8" fmla="*/ 180 w 180"/>
                <a:gd name="T9" fmla="*/ 173 h 173"/>
              </a:gdLst>
              <a:ahLst/>
              <a:cxnLst>
                <a:cxn ang="T4">
                  <a:pos x="T0" y="T1"/>
                </a:cxn>
                <a:cxn ang="T5">
                  <a:pos x="T2" y="T3"/>
                </a:cxn>
              </a:cxnLst>
              <a:rect l="T6" t="T7" r="T8" b="T9"/>
              <a:pathLst>
                <a:path w="180" h="173">
                  <a:moveTo>
                    <a:pt x="0" y="173"/>
                  </a:moveTo>
                  <a:lnTo>
                    <a:pt x="180" y="0"/>
                  </a:lnTo>
                </a:path>
              </a:pathLst>
            </a:custGeom>
            <a:noFill/>
            <a:ln w="15875">
              <a:solidFill>
                <a:srgbClr val="000000"/>
              </a:solidFill>
              <a:round/>
              <a:headEnd/>
              <a:tailEnd/>
            </a:ln>
          </p:spPr>
          <p:txBody>
            <a:bodyPr/>
            <a:lstStyle/>
            <a:p>
              <a:endParaRPr lang="en-US"/>
            </a:p>
          </p:txBody>
        </p:sp>
        <p:sp>
          <p:nvSpPr>
            <p:cNvPr id="164901" name="Text Box 36"/>
            <p:cNvSpPr txBox="1">
              <a:spLocks noChangeArrowheads="1"/>
            </p:cNvSpPr>
            <p:nvPr/>
          </p:nvSpPr>
          <p:spPr bwMode="auto">
            <a:xfrm>
              <a:off x="1080" y="3132"/>
              <a:ext cx="2520" cy="900"/>
            </a:xfrm>
            <a:prstGeom prst="rect">
              <a:avLst/>
            </a:prstGeom>
            <a:noFill/>
            <a:ln w="9525">
              <a:noFill/>
              <a:miter lim="800000"/>
              <a:headEnd/>
              <a:tailEnd/>
            </a:ln>
          </p:spPr>
          <p:txBody>
            <a:bodyPr/>
            <a:lstStyle/>
            <a:p>
              <a:r>
                <a:rPr lang="en-US" sz="1400">
                  <a:ea typeface="Times New Roman" pitchFamily="18" charset="0"/>
                  <a:cs typeface="Arial" charset="0"/>
                </a:rPr>
                <a:t>CONFINED</a:t>
              </a:r>
              <a:endParaRPr lang="en-US" sz="900">
                <a:ea typeface="Times New Roman" pitchFamily="18" charset="0"/>
                <a:cs typeface="Arial" charset="0"/>
              </a:endParaRPr>
            </a:p>
            <a:p>
              <a:pPr eaLnBrk="0" hangingPunct="0"/>
              <a:r>
                <a:rPr lang="en-US" sz="1400">
                  <a:ea typeface="Times New Roman" pitchFamily="18" charset="0"/>
                  <a:cs typeface="Arial" charset="0"/>
                </a:rPr>
                <a:t>GAS</a:t>
              </a:r>
              <a:endParaRPr lang="en-US" sz="1800">
                <a:ea typeface="Times New Roman" pitchFamily="18" charset="0"/>
                <a:cs typeface="Arial" charset="0"/>
              </a:endParaRPr>
            </a:p>
          </p:txBody>
        </p:sp>
        <p:sp>
          <p:nvSpPr>
            <p:cNvPr id="164902" name="Freeform 37"/>
            <p:cNvSpPr>
              <a:spLocks/>
            </p:cNvSpPr>
            <p:nvPr/>
          </p:nvSpPr>
          <p:spPr bwMode="auto">
            <a:xfrm>
              <a:off x="3212" y="3398"/>
              <a:ext cx="2008" cy="3"/>
            </a:xfrm>
            <a:custGeom>
              <a:avLst/>
              <a:gdLst>
                <a:gd name="T0" fmla="*/ 0 w 2008"/>
                <a:gd name="T1" fmla="*/ 3 h 3"/>
                <a:gd name="T2" fmla="*/ 2008 w 2008"/>
                <a:gd name="T3" fmla="*/ 0 h 3"/>
                <a:gd name="T4" fmla="*/ 0 60000 65536"/>
                <a:gd name="T5" fmla="*/ 0 60000 65536"/>
                <a:gd name="T6" fmla="*/ 0 w 2008"/>
                <a:gd name="T7" fmla="*/ 0 h 3"/>
                <a:gd name="T8" fmla="*/ 2008 w 2008"/>
                <a:gd name="T9" fmla="*/ 3 h 3"/>
              </a:gdLst>
              <a:ahLst/>
              <a:cxnLst>
                <a:cxn ang="T4">
                  <a:pos x="T0" y="T1"/>
                </a:cxn>
                <a:cxn ang="T5">
                  <a:pos x="T2" y="T3"/>
                </a:cxn>
              </a:cxnLst>
              <a:rect l="T6" t="T7" r="T8" b="T9"/>
              <a:pathLst>
                <a:path w="2008" h="3">
                  <a:moveTo>
                    <a:pt x="0" y="3"/>
                  </a:moveTo>
                  <a:lnTo>
                    <a:pt x="2008" y="0"/>
                  </a:lnTo>
                </a:path>
              </a:pathLst>
            </a:custGeom>
            <a:noFill/>
            <a:ln w="9525">
              <a:solidFill>
                <a:srgbClr val="000000"/>
              </a:solidFill>
              <a:round/>
              <a:headEnd/>
              <a:tailEnd type="triangle" w="med" len="med"/>
            </a:ln>
          </p:spPr>
          <p:txBody>
            <a:bodyPr/>
            <a:lstStyle/>
            <a:p>
              <a:endParaRPr lang="en-US"/>
            </a:p>
          </p:txBody>
        </p:sp>
        <p:sp>
          <p:nvSpPr>
            <p:cNvPr id="164903" name="Freeform 38"/>
            <p:cNvSpPr>
              <a:spLocks/>
            </p:cNvSpPr>
            <p:nvPr/>
          </p:nvSpPr>
          <p:spPr bwMode="auto">
            <a:xfrm>
              <a:off x="8095" y="3564"/>
              <a:ext cx="702" cy="1"/>
            </a:xfrm>
            <a:custGeom>
              <a:avLst/>
              <a:gdLst>
                <a:gd name="T0" fmla="*/ 0 w 702"/>
                <a:gd name="T1" fmla="*/ 0 h 1"/>
                <a:gd name="T2" fmla="*/ 702 w 702"/>
                <a:gd name="T3" fmla="*/ 0 h 1"/>
                <a:gd name="T4" fmla="*/ 0 60000 65536"/>
                <a:gd name="T5" fmla="*/ 0 60000 65536"/>
                <a:gd name="T6" fmla="*/ 0 w 702"/>
                <a:gd name="T7" fmla="*/ 0 h 1"/>
                <a:gd name="T8" fmla="*/ 702 w 702"/>
                <a:gd name="T9" fmla="*/ 1 h 1"/>
              </a:gdLst>
              <a:ahLst/>
              <a:cxnLst>
                <a:cxn ang="T4">
                  <a:pos x="T0" y="T1"/>
                </a:cxn>
                <a:cxn ang="T5">
                  <a:pos x="T2" y="T3"/>
                </a:cxn>
              </a:cxnLst>
              <a:rect l="T6" t="T7" r="T8" b="T9"/>
              <a:pathLst>
                <a:path w="702" h="1">
                  <a:moveTo>
                    <a:pt x="0" y="0"/>
                  </a:moveTo>
                  <a:lnTo>
                    <a:pt x="702" y="0"/>
                  </a:lnTo>
                </a:path>
              </a:pathLst>
            </a:custGeom>
            <a:noFill/>
            <a:ln w="9525">
              <a:solidFill>
                <a:srgbClr val="000000"/>
              </a:solidFill>
              <a:round/>
              <a:headEnd/>
              <a:tailEnd/>
            </a:ln>
          </p:spPr>
          <p:txBody>
            <a:bodyPr/>
            <a:lstStyle/>
            <a:p>
              <a:endParaRPr lang="en-US"/>
            </a:p>
          </p:txBody>
        </p:sp>
        <p:sp>
          <p:nvSpPr>
            <p:cNvPr id="164904" name="Freeform 39"/>
            <p:cNvSpPr>
              <a:spLocks/>
            </p:cNvSpPr>
            <p:nvPr/>
          </p:nvSpPr>
          <p:spPr bwMode="auto">
            <a:xfrm>
              <a:off x="7532" y="4466"/>
              <a:ext cx="1239" cy="1"/>
            </a:xfrm>
            <a:custGeom>
              <a:avLst/>
              <a:gdLst>
                <a:gd name="T0" fmla="*/ 0 w 1239"/>
                <a:gd name="T1" fmla="*/ 0 h 1"/>
                <a:gd name="T2" fmla="*/ 1239 w 1239"/>
                <a:gd name="T3" fmla="*/ 0 h 1"/>
                <a:gd name="T4" fmla="*/ 0 60000 65536"/>
                <a:gd name="T5" fmla="*/ 0 60000 65536"/>
                <a:gd name="T6" fmla="*/ 0 w 1239"/>
                <a:gd name="T7" fmla="*/ 0 h 1"/>
                <a:gd name="T8" fmla="*/ 1239 w 1239"/>
                <a:gd name="T9" fmla="*/ 1 h 1"/>
              </a:gdLst>
              <a:ahLst/>
              <a:cxnLst>
                <a:cxn ang="T4">
                  <a:pos x="T0" y="T1"/>
                </a:cxn>
                <a:cxn ang="T5">
                  <a:pos x="T2" y="T3"/>
                </a:cxn>
              </a:cxnLst>
              <a:rect l="T6" t="T7" r="T8" b="T9"/>
              <a:pathLst>
                <a:path w="1239" h="1">
                  <a:moveTo>
                    <a:pt x="0" y="0"/>
                  </a:moveTo>
                  <a:lnTo>
                    <a:pt x="1239" y="0"/>
                  </a:lnTo>
                </a:path>
              </a:pathLst>
            </a:custGeom>
            <a:noFill/>
            <a:ln w="9525">
              <a:solidFill>
                <a:srgbClr val="000000"/>
              </a:solidFill>
              <a:round/>
              <a:headEnd/>
              <a:tailEnd/>
            </a:ln>
          </p:spPr>
          <p:txBody>
            <a:bodyPr/>
            <a:lstStyle/>
            <a:p>
              <a:endParaRPr lang="en-US"/>
            </a:p>
          </p:txBody>
        </p:sp>
        <p:sp>
          <p:nvSpPr>
            <p:cNvPr id="164905" name="Freeform 40"/>
            <p:cNvSpPr>
              <a:spLocks/>
            </p:cNvSpPr>
            <p:nvPr/>
          </p:nvSpPr>
          <p:spPr bwMode="auto">
            <a:xfrm>
              <a:off x="8640" y="3564"/>
              <a:ext cx="1" cy="902"/>
            </a:xfrm>
            <a:custGeom>
              <a:avLst/>
              <a:gdLst>
                <a:gd name="T0" fmla="*/ 0 w 1"/>
                <a:gd name="T1" fmla="*/ 0 h 902"/>
                <a:gd name="T2" fmla="*/ 0 w 1"/>
                <a:gd name="T3" fmla="*/ 902 h 902"/>
                <a:gd name="T4" fmla="*/ 0 60000 65536"/>
                <a:gd name="T5" fmla="*/ 0 60000 65536"/>
                <a:gd name="T6" fmla="*/ 0 w 1"/>
                <a:gd name="T7" fmla="*/ 0 h 902"/>
                <a:gd name="T8" fmla="*/ 1 w 1"/>
                <a:gd name="T9" fmla="*/ 902 h 902"/>
              </a:gdLst>
              <a:ahLst/>
              <a:cxnLst>
                <a:cxn ang="T4">
                  <a:pos x="T0" y="T1"/>
                </a:cxn>
                <a:cxn ang="T5">
                  <a:pos x="T2" y="T3"/>
                </a:cxn>
              </a:cxnLst>
              <a:rect l="T6" t="T7" r="T8" b="T9"/>
              <a:pathLst>
                <a:path w="1" h="902">
                  <a:moveTo>
                    <a:pt x="0" y="0"/>
                  </a:moveTo>
                  <a:lnTo>
                    <a:pt x="0" y="902"/>
                  </a:lnTo>
                </a:path>
              </a:pathLst>
            </a:custGeom>
            <a:noFill/>
            <a:ln w="9525">
              <a:solidFill>
                <a:srgbClr val="000000"/>
              </a:solidFill>
              <a:round/>
              <a:headEnd type="triangle" w="med" len="med"/>
              <a:tailEnd type="triangle" w="med" len="med"/>
            </a:ln>
          </p:spPr>
          <p:txBody>
            <a:bodyPr/>
            <a:lstStyle/>
            <a:p>
              <a:endParaRPr lang="en-US"/>
            </a:p>
          </p:txBody>
        </p:sp>
        <p:sp>
          <p:nvSpPr>
            <p:cNvPr id="164906" name="Text Box 41"/>
            <p:cNvSpPr txBox="1">
              <a:spLocks noChangeArrowheads="1"/>
            </p:cNvSpPr>
            <p:nvPr/>
          </p:nvSpPr>
          <p:spPr bwMode="auto">
            <a:xfrm>
              <a:off x="7560" y="1152"/>
              <a:ext cx="2520" cy="900"/>
            </a:xfrm>
            <a:prstGeom prst="rect">
              <a:avLst/>
            </a:prstGeom>
            <a:noFill/>
            <a:ln w="9525">
              <a:noFill/>
              <a:miter lim="800000"/>
              <a:headEnd/>
              <a:tailEnd/>
            </a:ln>
          </p:spPr>
          <p:txBody>
            <a:bodyPr/>
            <a:lstStyle/>
            <a:p>
              <a:r>
                <a:rPr lang="en-US" sz="1400">
                  <a:ea typeface="Times New Roman" pitchFamily="18" charset="0"/>
                  <a:cs typeface="Arial" charset="0"/>
                </a:rPr>
                <a:t>AIR</a:t>
              </a:r>
              <a:endParaRPr lang="en-US" sz="900">
                <a:ea typeface="Times New Roman" pitchFamily="18" charset="0"/>
                <a:cs typeface="Arial" charset="0"/>
              </a:endParaRPr>
            </a:p>
            <a:p>
              <a:pPr eaLnBrk="0" hangingPunct="0"/>
              <a:r>
                <a:rPr lang="en-US" sz="1400">
                  <a:ea typeface="Times New Roman" pitchFamily="18" charset="0"/>
                  <a:cs typeface="Arial" charset="0"/>
                </a:rPr>
                <a:t>PRESSURE</a:t>
              </a:r>
              <a:endParaRPr lang="en-US" sz="1800">
                <a:ea typeface="Times New Roman" pitchFamily="18" charset="0"/>
                <a:cs typeface="Arial" charset="0"/>
              </a:endParaRPr>
            </a:p>
          </p:txBody>
        </p:sp>
        <p:sp>
          <p:nvSpPr>
            <p:cNvPr id="164907" name="Text Box 42"/>
            <p:cNvSpPr txBox="1">
              <a:spLocks noChangeArrowheads="1"/>
            </p:cNvSpPr>
            <p:nvPr/>
          </p:nvSpPr>
          <p:spPr bwMode="auto">
            <a:xfrm>
              <a:off x="8460" y="3672"/>
              <a:ext cx="2520" cy="900"/>
            </a:xfrm>
            <a:prstGeom prst="rect">
              <a:avLst/>
            </a:prstGeom>
            <a:noFill/>
            <a:ln w="9525">
              <a:noFill/>
              <a:miter lim="800000"/>
              <a:headEnd/>
              <a:tailEnd/>
            </a:ln>
          </p:spPr>
          <p:txBody>
            <a:bodyPr/>
            <a:lstStyle/>
            <a:p>
              <a:r>
                <a:rPr lang="en-US" sz="1400">
                  <a:ea typeface="Times New Roman" pitchFamily="18" charset="0"/>
                  <a:cs typeface="Arial" charset="0"/>
                </a:rPr>
                <a:t>Hg HEIGHT</a:t>
              </a:r>
              <a:endParaRPr lang="en-US" sz="900">
                <a:ea typeface="Times New Roman" pitchFamily="18" charset="0"/>
                <a:cs typeface="Arial" charset="0"/>
              </a:endParaRPr>
            </a:p>
            <a:p>
              <a:pPr eaLnBrk="0" hangingPunct="0"/>
              <a:r>
                <a:rPr lang="en-US" sz="1400">
                  <a:ea typeface="Times New Roman" pitchFamily="18" charset="0"/>
                  <a:cs typeface="Arial" charset="0"/>
                </a:rPr>
                <a:t>DIFFERENCE</a:t>
              </a:r>
              <a:endParaRPr lang="en-US" sz="1800">
                <a:ea typeface="Times New Roman" pitchFamily="18" charset="0"/>
                <a:cs typeface="Arial" charset="0"/>
              </a:endParaRPr>
            </a:p>
          </p:txBody>
        </p:sp>
      </p:grpSp>
      <p:sp>
        <p:nvSpPr>
          <p:cNvPr id="896043" name="Rectangle 43"/>
          <p:cNvSpPr>
            <a:spLocks noChangeArrowheads="1"/>
          </p:cNvSpPr>
          <p:nvPr/>
        </p:nvSpPr>
        <p:spPr bwMode="auto">
          <a:xfrm>
            <a:off x="1258888" y="1673225"/>
            <a:ext cx="3201987" cy="1190625"/>
          </a:xfrm>
          <a:prstGeom prst="rect">
            <a:avLst/>
          </a:prstGeom>
          <a:noFill/>
          <a:ln w="9525">
            <a:noFill/>
            <a:miter lim="800000"/>
            <a:headEnd/>
            <a:tailEnd/>
          </a:ln>
          <a:effectLst/>
        </p:spPr>
        <p:txBody>
          <a:bodyPr wrap="none" anchor="ctr">
            <a:spAutoFit/>
          </a:bodyPr>
          <a:lstStyle/>
          <a:p>
            <a:pPr indent="274638" algn="l">
              <a:defRPr/>
            </a:pPr>
            <a:endParaRPr lang="en-US" sz="1800" u="sng">
              <a:ea typeface="Times New Roman" pitchFamily="18" charset="0"/>
              <a:cs typeface="Arial" charset="0"/>
            </a:endParaRPr>
          </a:p>
          <a:p>
            <a:pPr indent="274638" algn="l" eaLnBrk="0" hangingPunct="0">
              <a:defRPr/>
            </a:pPr>
            <a:r>
              <a:rPr lang="en-US" sz="1800" b="1">
                <a:solidFill>
                  <a:schemeClr val="accent2"/>
                </a:solidFill>
                <a:effectLst>
                  <a:outerShdw blurRad="38100" dist="38100" dir="2700000" algn="tl">
                    <a:srgbClr val="C0C0C0"/>
                  </a:outerShdw>
                </a:effectLst>
                <a:ea typeface="Times New Roman" pitchFamily="18" charset="0"/>
                <a:cs typeface="Arial" charset="0"/>
              </a:rPr>
              <a:t>manometer</a:t>
            </a:r>
            <a:r>
              <a:rPr lang="en-US" sz="1800">
                <a:solidFill>
                  <a:schemeClr val="accent2"/>
                </a:solidFill>
                <a:effectLst>
                  <a:outerShdw blurRad="38100" dist="38100" dir="2700000" algn="tl">
                    <a:srgbClr val="C0C0C0"/>
                  </a:outerShdw>
                </a:effectLst>
                <a:ea typeface="Times New Roman" pitchFamily="18" charset="0"/>
                <a:cs typeface="Arial" charset="0"/>
              </a:rPr>
              <a:t>:</a:t>
            </a:r>
            <a:r>
              <a:rPr lang="en-US" sz="1800">
                <a:solidFill>
                  <a:schemeClr val="accent2"/>
                </a:solidFill>
                <a:ea typeface="Times New Roman" pitchFamily="18" charset="0"/>
                <a:cs typeface="Arial" charset="0"/>
              </a:rPr>
              <a:t> measures the</a:t>
            </a:r>
            <a:endParaRPr lang="en-US" sz="900">
              <a:solidFill>
                <a:schemeClr val="accent2"/>
              </a:solidFill>
              <a:ea typeface="Times New Roman" pitchFamily="18" charset="0"/>
              <a:cs typeface="Arial" charset="0"/>
            </a:endParaRPr>
          </a:p>
          <a:p>
            <a:pPr indent="274638" algn="l" eaLnBrk="0" hangingPunct="0">
              <a:defRPr/>
            </a:pPr>
            <a:r>
              <a:rPr lang="en-US" sz="1800">
                <a:solidFill>
                  <a:schemeClr val="accent2"/>
                </a:solidFill>
                <a:ea typeface="Times New Roman" pitchFamily="18" charset="0"/>
                <a:cs typeface="Arial" charset="0"/>
              </a:rPr>
              <a:t>pressure of a confined gas</a:t>
            </a:r>
            <a:endParaRPr lang="en-US" sz="900">
              <a:solidFill>
                <a:schemeClr val="accent2"/>
              </a:solidFill>
              <a:ea typeface="Times New Roman" pitchFamily="18" charset="0"/>
              <a:cs typeface="Arial" charset="0"/>
            </a:endParaRPr>
          </a:p>
          <a:p>
            <a:pPr indent="274638" algn="l" eaLnBrk="0" hangingPunct="0">
              <a:defRPr/>
            </a:pPr>
            <a:endParaRPr lang="en-US" sz="1800">
              <a:ea typeface="Times New Roman" pitchFamily="18" charset="0"/>
              <a:cs typeface="Arial" charset="0"/>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79" name="Text Box 55"/>
          <p:cNvSpPr txBox="1">
            <a:spLocks noChangeArrowheads="1"/>
          </p:cNvSpPr>
          <p:nvPr/>
        </p:nvSpPr>
        <p:spPr bwMode="auto">
          <a:xfrm>
            <a:off x="2106613" y="4946650"/>
            <a:ext cx="1212850" cy="366713"/>
          </a:xfrm>
          <a:prstGeom prst="rect">
            <a:avLst/>
          </a:prstGeom>
          <a:noFill/>
          <a:ln w="9525">
            <a:noFill/>
            <a:miter lim="800000"/>
            <a:headEnd/>
            <a:tailEnd/>
          </a:ln>
        </p:spPr>
        <p:txBody>
          <a:bodyPr wrap="none">
            <a:spAutoFit/>
          </a:bodyPr>
          <a:lstStyle/>
          <a:p>
            <a:pPr algn="l"/>
            <a:r>
              <a:rPr lang="en-US" sz="1800"/>
              <a:t>101.3 kPa</a:t>
            </a:r>
          </a:p>
        </p:txBody>
      </p:sp>
      <p:sp>
        <p:nvSpPr>
          <p:cNvPr id="165891" name="Rectangle 2"/>
          <p:cNvSpPr>
            <a:spLocks noGrp="1" noChangeArrowheads="1"/>
          </p:cNvSpPr>
          <p:nvPr>
            <p:ph type="title"/>
          </p:nvPr>
        </p:nvSpPr>
        <p:spPr/>
        <p:txBody>
          <a:bodyPr/>
          <a:lstStyle/>
          <a:p>
            <a:pPr eaLnBrk="1" hangingPunct="1"/>
            <a:endParaRPr lang="en-US" smtClean="0"/>
          </a:p>
        </p:txBody>
      </p:sp>
      <p:sp>
        <p:nvSpPr>
          <p:cNvPr id="897069" name="Rectangle 45"/>
          <p:cNvSpPr>
            <a:spLocks noChangeArrowheads="1"/>
          </p:cNvSpPr>
          <p:nvPr/>
        </p:nvSpPr>
        <p:spPr bwMode="auto">
          <a:xfrm>
            <a:off x="685800" y="1524000"/>
            <a:ext cx="3663950" cy="366713"/>
          </a:xfrm>
          <a:prstGeom prst="rect">
            <a:avLst/>
          </a:prstGeom>
          <a:noFill/>
          <a:ln w="9525">
            <a:noFill/>
            <a:miter lim="800000"/>
            <a:headEnd/>
            <a:tailEnd/>
          </a:ln>
        </p:spPr>
        <p:txBody>
          <a:bodyPr wrap="none" anchor="ctr">
            <a:spAutoFit/>
          </a:bodyPr>
          <a:lstStyle/>
          <a:p>
            <a:pPr algn="l"/>
            <a:r>
              <a:rPr lang="en-US" sz="1800">
                <a:solidFill>
                  <a:schemeClr val="accent2"/>
                </a:solidFill>
                <a:ea typeface="Times New Roman" pitchFamily="18" charset="0"/>
                <a:cs typeface="Arial" charset="0"/>
              </a:rPr>
              <a:t>Atmospheric pressure is 96.5 kPa;</a:t>
            </a:r>
          </a:p>
        </p:txBody>
      </p:sp>
      <p:sp>
        <p:nvSpPr>
          <p:cNvPr id="897070" name="Rectangle 46"/>
          <p:cNvSpPr>
            <a:spLocks noChangeArrowheads="1"/>
          </p:cNvSpPr>
          <p:nvPr/>
        </p:nvSpPr>
        <p:spPr bwMode="auto">
          <a:xfrm>
            <a:off x="704850" y="1828800"/>
            <a:ext cx="3943350" cy="366713"/>
          </a:xfrm>
          <a:prstGeom prst="rect">
            <a:avLst/>
          </a:prstGeom>
          <a:noFill/>
          <a:ln w="9525">
            <a:noFill/>
            <a:miter lim="800000"/>
            <a:headEnd/>
            <a:tailEnd/>
          </a:ln>
        </p:spPr>
        <p:txBody>
          <a:bodyPr wrap="none" anchor="ctr">
            <a:spAutoFit/>
          </a:bodyPr>
          <a:lstStyle/>
          <a:p>
            <a:pPr algn="l"/>
            <a:r>
              <a:rPr lang="en-US" sz="1800">
                <a:solidFill>
                  <a:schemeClr val="accent2"/>
                </a:solidFill>
                <a:ea typeface="Times New Roman" pitchFamily="18" charset="0"/>
                <a:cs typeface="Arial" charset="0"/>
              </a:rPr>
              <a:t>mercury height difference is 233 mm.</a:t>
            </a:r>
          </a:p>
        </p:txBody>
      </p:sp>
      <p:sp>
        <p:nvSpPr>
          <p:cNvPr id="897071" name="Rectangle 47"/>
          <p:cNvSpPr>
            <a:spLocks noChangeArrowheads="1"/>
          </p:cNvSpPr>
          <p:nvPr/>
        </p:nvSpPr>
        <p:spPr bwMode="auto">
          <a:xfrm>
            <a:off x="674688" y="2424113"/>
            <a:ext cx="3752850" cy="366712"/>
          </a:xfrm>
          <a:prstGeom prst="rect">
            <a:avLst/>
          </a:prstGeom>
          <a:noFill/>
          <a:ln w="9525">
            <a:noFill/>
            <a:miter lim="800000"/>
            <a:headEnd/>
            <a:tailEnd/>
          </a:ln>
        </p:spPr>
        <p:txBody>
          <a:bodyPr wrap="none" anchor="ctr">
            <a:spAutoFit/>
          </a:bodyPr>
          <a:lstStyle/>
          <a:p>
            <a:pPr algn="l"/>
            <a:r>
              <a:rPr lang="en-US" sz="1800">
                <a:solidFill>
                  <a:schemeClr val="accent2"/>
                </a:solidFill>
                <a:ea typeface="Times New Roman" pitchFamily="18" charset="0"/>
                <a:cs typeface="Arial" charset="0"/>
              </a:rPr>
              <a:t>Find confined gas pressure, in atm.</a:t>
            </a:r>
          </a:p>
        </p:txBody>
      </p:sp>
      <p:sp>
        <p:nvSpPr>
          <p:cNvPr id="165895" name="Rectangle 48"/>
          <p:cNvSpPr>
            <a:spLocks noChangeArrowheads="1"/>
          </p:cNvSpPr>
          <p:nvPr/>
        </p:nvSpPr>
        <p:spPr bwMode="auto">
          <a:xfrm>
            <a:off x="1257300" y="2900363"/>
            <a:ext cx="458788" cy="777875"/>
          </a:xfrm>
          <a:prstGeom prst="rect">
            <a:avLst/>
          </a:prstGeom>
          <a:noFill/>
          <a:ln w="9525">
            <a:noFill/>
            <a:miter lim="800000"/>
            <a:headEnd/>
            <a:tailEnd/>
          </a:ln>
        </p:spPr>
        <p:txBody>
          <a:bodyPr wrap="none" anchor="ctr">
            <a:spAutoFit/>
          </a:bodyPr>
          <a:lstStyle/>
          <a:p>
            <a:pPr indent="274638" algn="l"/>
            <a:r>
              <a:rPr lang="en-US" sz="900"/>
              <a:t/>
            </a:r>
            <a:br>
              <a:rPr lang="en-US" sz="900"/>
            </a:br>
            <a:endParaRPr lang="en-US" sz="1800"/>
          </a:p>
          <a:p>
            <a:pPr indent="274638" algn="l" eaLnBrk="0" hangingPunct="0"/>
            <a:endParaRPr lang="en-US" sz="1800"/>
          </a:p>
        </p:txBody>
      </p:sp>
      <p:sp>
        <p:nvSpPr>
          <p:cNvPr id="897073" name="Rectangle 49"/>
          <p:cNvSpPr>
            <a:spLocks noChangeArrowheads="1"/>
          </p:cNvSpPr>
          <p:nvPr/>
        </p:nvSpPr>
        <p:spPr bwMode="auto">
          <a:xfrm>
            <a:off x="1050925" y="3373438"/>
            <a:ext cx="2974975" cy="376237"/>
          </a:xfrm>
          <a:prstGeom prst="rect">
            <a:avLst/>
          </a:prstGeom>
          <a:noFill/>
          <a:ln w="9525">
            <a:solidFill>
              <a:srgbClr val="FF0000"/>
            </a:solidFill>
            <a:miter lim="800000"/>
            <a:headEnd/>
            <a:tailEnd/>
          </a:ln>
          <a:effectLst/>
        </p:spPr>
        <p:txBody>
          <a:bodyPr wrap="none" anchor="ctr">
            <a:spAutoFit/>
          </a:bodyPr>
          <a:lstStyle/>
          <a:p>
            <a:pPr algn="l">
              <a:defRPr/>
            </a:pPr>
            <a:r>
              <a:rPr lang="en-US" sz="1800">
                <a:solidFill>
                  <a:srgbClr val="FF0000"/>
                </a:solidFill>
                <a:effectLst>
                  <a:outerShdw blurRad="38100" dist="38100" dir="2700000" algn="tl">
                    <a:srgbClr val="C0C0C0"/>
                  </a:outerShdw>
                </a:effectLst>
                <a:ea typeface="Times New Roman" pitchFamily="18" charset="0"/>
                <a:cs typeface="Arial" charset="0"/>
              </a:rPr>
              <a:t>SMALL  +  HEIGHT  =  BIG</a:t>
            </a:r>
          </a:p>
        </p:txBody>
      </p:sp>
      <p:sp>
        <p:nvSpPr>
          <p:cNvPr id="897074" name="Rectangle 50"/>
          <p:cNvSpPr>
            <a:spLocks noChangeArrowheads="1"/>
          </p:cNvSpPr>
          <p:nvPr/>
        </p:nvSpPr>
        <p:spPr bwMode="auto">
          <a:xfrm>
            <a:off x="1257300" y="5562600"/>
            <a:ext cx="3587750" cy="366713"/>
          </a:xfrm>
          <a:prstGeom prst="rect">
            <a:avLst/>
          </a:prstGeom>
          <a:noFill/>
          <a:ln w="9525">
            <a:noFill/>
            <a:miter lim="800000"/>
            <a:headEnd/>
            <a:tailEnd/>
          </a:ln>
        </p:spPr>
        <p:txBody>
          <a:bodyPr wrap="none" anchor="ctr">
            <a:spAutoFit/>
          </a:bodyPr>
          <a:lstStyle/>
          <a:p>
            <a:pPr algn="l"/>
            <a:r>
              <a:rPr lang="en-US" sz="1800">
                <a:ea typeface="Times New Roman" pitchFamily="18" charset="0"/>
                <a:cs typeface="Arial" charset="0"/>
              </a:rPr>
              <a:t>0.953 atm  +  0.307 atm  =  X atm</a:t>
            </a:r>
          </a:p>
        </p:txBody>
      </p:sp>
      <p:sp>
        <p:nvSpPr>
          <p:cNvPr id="897075" name="Rectangle 51"/>
          <p:cNvSpPr>
            <a:spLocks noChangeArrowheads="1"/>
          </p:cNvSpPr>
          <p:nvPr/>
        </p:nvSpPr>
        <p:spPr bwMode="auto">
          <a:xfrm>
            <a:off x="3505200" y="6019800"/>
            <a:ext cx="1511300" cy="366713"/>
          </a:xfrm>
          <a:prstGeom prst="rect">
            <a:avLst/>
          </a:prstGeom>
          <a:noFill/>
          <a:ln w="9525">
            <a:noFill/>
            <a:miter lim="800000"/>
            <a:headEnd/>
            <a:tailEnd/>
          </a:ln>
        </p:spPr>
        <p:txBody>
          <a:bodyPr wrap="none" anchor="ctr">
            <a:spAutoFit/>
          </a:bodyPr>
          <a:lstStyle/>
          <a:p>
            <a:pPr algn="l"/>
            <a:r>
              <a:rPr lang="en-US" sz="1800" b="1">
                <a:ea typeface="Times New Roman" pitchFamily="18" charset="0"/>
                <a:cs typeface="Arial" charset="0"/>
              </a:rPr>
              <a:t>X = 1.26 atm</a:t>
            </a:r>
          </a:p>
        </p:txBody>
      </p:sp>
      <p:sp>
        <p:nvSpPr>
          <p:cNvPr id="897076" name="Text Box 52"/>
          <p:cNvSpPr txBox="1">
            <a:spLocks noChangeArrowheads="1"/>
          </p:cNvSpPr>
          <p:nvPr/>
        </p:nvSpPr>
        <p:spPr bwMode="auto">
          <a:xfrm>
            <a:off x="1046163" y="4770438"/>
            <a:ext cx="1085850" cy="366712"/>
          </a:xfrm>
          <a:prstGeom prst="rect">
            <a:avLst/>
          </a:prstGeom>
          <a:noFill/>
          <a:ln w="9525">
            <a:noFill/>
            <a:miter lim="800000"/>
            <a:headEnd/>
            <a:tailEnd/>
          </a:ln>
        </p:spPr>
        <p:txBody>
          <a:bodyPr wrap="none">
            <a:spAutoFit/>
          </a:bodyPr>
          <a:lstStyle/>
          <a:p>
            <a:pPr algn="l"/>
            <a:r>
              <a:rPr lang="en-US" sz="1800"/>
              <a:t>96.5 kPa</a:t>
            </a:r>
          </a:p>
        </p:txBody>
      </p:sp>
      <p:grpSp>
        <p:nvGrpSpPr>
          <p:cNvPr id="2" name="Group 58"/>
          <p:cNvGrpSpPr>
            <a:grpSpLocks/>
          </p:cNvGrpSpPr>
          <p:nvPr/>
        </p:nvGrpSpPr>
        <p:grpSpPr bwMode="auto">
          <a:xfrm>
            <a:off x="2119313" y="4614863"/>
            <a:ext cx="1198562" cy="698500"/>
            <a:chOff x="1065" y="1467"/>
            <a:chExt cx="755" cy="440"/>
          </a:xfrm>
        </p:grpSpPr>
        <p:sp>
          <p:nvSpPr>
            <p:cNvPr id="165930" name="AutoShape 53"/>
            <p:cNvSpPr>
              <a:spLocks noChangeArrowheads="1"/>
            </p:cNvSpPr>
            <p:nvPr/>
          </p:nvSpPr>
          <p:spPr bwMode="auto">
            <a:xfrm>
              <a:off x="1065" y="1467"/>
              <a:ext cx="755" cy="440"/>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165931" name="Line 54"/>
            <p:cNvSpPr>
              <a:spLocks noChangeShapeType="1"/>
            </p:cNvSpPr>
            <p:nvPr/>
          </p:nvSpPr>
          <p:spPr bwMode="auto">
            <a:xfrm>
              <a:off x="1092" y="1685"/>
              <a:ext cx="690" cy="0"/>
            </a:xfrm>
            <a:prstGeom prst="line">
              <a:avLst/>
            </a:prstGeom>
            <a:noFill/>
            <a:ln w="9525">
              <a:solidFill>
                <a:schemeClr val="tx1"/>
              </a:solidFill>
              <a:round/>
              <a:headEnd/>
              <a:tailEnd/>
            </a:ln>
          </p:spPr>
          <p:txBody>
            <a:bodyPr/>
            <a:lstStyle/>
            <a:p>
              <a:endParaRPr lang="en-US"/>
            </a:p>
          </p:txBody>
        </p:sp>
      </p:grpSp>
      <p:sp>
        <p:nvSpPr>
          <p:cNvPr id="897080" name="Text Box 56"/>
          <p:cNvSpPr txBox="1">
            <a:spLocks noChangeArrowheads="1"/>
          </p:cNvSpPr>
          <p:nvPr/>
        </p:nvSpPr>
        <p:spPr bwMode="auto">
          <a:xfrm>
            <a:off x="2298700" y="4614863"/>
            <a:ext cx="755650" cy="366712"/>
          </a:xfrm>
          <a:prstGeom prst="rect">
            <a:avLst/>
          </a:prstGeom>
          <a:noFill/>
          <a:ln w="9525">
            <a:noFill/>
            <a:miter lim="800000"/>
            <a:headEnd/>
            <a:tailEnd/>
          </a:ln>
        </p:spPr>
        <p:txBody>
          <a:bodyPr wrap="none">
            <a:spAutoFit/>
          </a:bodyPr>
          <a:lstStyle/>
          <a:p>
            <a:pPr algn="l"/>
            <a:r>
              <a:rPr lang="en-US" sz="1800"/>
              <a:t>1 atm</a:t>
            </a:r>
          </a:p>
        </p:txBody>
      </p:sp>
      <p:sp>
        <p:nvSpPr>
          <p:cNvPr id="897081" name="Text Box 57"/>
          <p:cNvSpPr txBox="1">
            <a:spLocks noChangeArrowheads="1"/>
          </p:cNvSpPr>
          <p:nvPr/>
        </p:nvSpPr>
        <p:spPr bwMode="auto">
          <a:xfrm>
            <a:off x="3381375" y="4772025"/>
            <a:ext cx="1625600" cy="366713"/>
          </a:xfrm>
          <a:prstGeom prst="rect">
            <a:avLst/>
          </a:prstGeom>
          <a:noFill/>
          <a:ln w="9525">
            <a:noFill/>
            <a:miter lim="800000"/>
            <a:headEnd/>
            <a:tailEnd/>
          </a:ln>
        </p:spPr>
        <p:txBody>
          <a:bodyPr wrap="none">
            <a:spAutoFit/>
          </a:bodyPr>
          <a:lstStyle/>
          <a:p>
            <a:pPr algn="l"/>
            <a:r>
              <a:rPr lang="en-US" sz="1800"/>
              <a:t>+  233 mm Hg</a:t>
            </a:r>
          </a:p>
        </p:txBody>
      </p:sp>
      <p:sp>
        <p:nvSpPr>
          <p:cNvPr id="897083" name="Text Box 59"/>
          <p:cNvSpPr txBox="1">
            <a:spLocks noChangeArrowheads="1"/>
          </p:cNvSpPr>
          <p:nvPr/>
        </p:nvSpPr>
        <p:spPr bwMode="auto">
          <a:xfrm>
            <a:off x="4957763" y="4948238"/>
            <a:ext cx="1365250" cy="366712"/>
          </a:xfrm>
          <a:prstGeom prst="rect">
            <a:avLst/>
          </a:prstGeom>
          <a:noFill/>
          <a:ln w="9525">
            <a:noFill/>
            <a:miter lim="800000"/>
            <a:headEnd/>
            <a:tailEnd/>
          </a:ln>
        </p:spPr>
        <p:txBody>
          <a:bodyPr wrap="none">
            <a:spAutoFit/>
          </a:bodyPr>
          <a:lstStyle/>
          <a:p>
            <a:pPr algn="l"/>
            <a:r>
              <a:rPr lang="en-US" sz="1800"/>
              <a:t>760 mm Hg</a:t>
            </a:r>
          </a:p>
        </p:txBody>
      </p:sp>
      <p:grpSp>
        <p:nvGrpSpPr>
          <p:cNvPr id="3" name="Group 60"/>
          <p:cNvGrpSpPr>
            <a:grpSpLocks/>
          </p:cNvGrpSpPr>
          <p:nvPr/>
        </p:nvGrpSpPr>
        <p:grpSpPr bwMode="auto">
          <a:xfrm>
            <a:off x="4970463" y="4616450"/>
            <a:ext cx="1346200" cy="698500"/>
            <a:chOff x="1065" y="1467"/>
            <a:chExt cx="755" cy="440"/>
          </a:xfrm>
        </p:grpSpPr>
        <p:sp>
          <p:nvSpPr>
            <p:cNvPr id="165928" name="AutoShape 61"/>
            <p:cNvSpPr>
              <a:spLocks noChangeArrowheads="1"/>
            </p:cNvSpPr>
            <p:nvPr/>
          </p:nvSpPr>
          <p:spPr bwMode="auto">
            <a:xfrm>
              <a:off x="1065" y="1467"/>
              <a:ext cx="755" cy="440"/>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165929" name="Line 62"/>
            <p:cNvSpPr>
              <a:spLocks noChangeShapeType="1"/>
            </p:cNvSpPr>
            <p:nvPr/>
          </p:nvSpPr>
          <p:spPr bwMode="auto">
            <a:xfrm>
              <a:off x="1092" y="1685"/>
              <a:ext cx="690" cy="0"/>
            </a:xfrm>
            <a:prstGeom prst="line">
              <a:avLst/>
            </a:prstGeom>
            <a:noFill/>
            <a:ln w="9525">
              <a:solidFill>
                <a:schemeClr val="tx1"/>
              </a:solidFill>
              <a:round/>
              <a:headEnd/>
              <a:tailEnd/>
            </a:ln>
          </p:spPr>
          <p:txBody>
            <a:bodyPr/>
            <a:lstStyle/>
            <a:p>
              <a:endParaRPr lang="en-US"/>
            </a:p>
          </p:txBody>
        </p:sp>
      </p:grpSp>
      <p:sp>
        <p:nvSpPr>
          <p:cNvPr id="897087" name="Text Box 63"/>
          <p:cNvSpPr txBox="1">
            <a:spLocks noChangeArrowheads="1"/>
          </p:cNvSpPr>
          <p:nvPr/>
        </p:nvSpPr>
        <p:spPr bwMode="auto">
          <a:xfrm>
            <a:off x="5253038" y="4616450"/>
            <a:ext cx="755650" cy="366713"/>
          </a:xfrm>
          <a:prstGeom prst="rect">
            <a:avLst/>
          </a:prstGeom>
          <a:noFill/>
          <a:ln w="9525">
            <a:noFill/>
            <a:miter lim="800000"/>
            <a:headEnd/>
            <a:tailEnd/>
          </a:ln>
        </p:spPr>
        <p:txBody>
          <a:bodyPr wrap="none">
            <a:spAutoFit/>
          </a:bodyPr>
          <a:lstStyle/>
          <a:p>
            <a:pPr algn="l"/>
            <a:r>
              <a:rPr lang="en-US" sz="1800"/>
              <a:t>1 atm</a:t>
            </a:r>
          </a:p>
        </p:txBody>
      </p:sp>
      <p:sp>
        <p:nvSpPr>
          <p:cNvPr id="897088" name="Text Box 64"/>
          <p:cNvSpPr txBox="1">
            <a:spLocks noChangeArrowheads="1"/>
          </p:cNvSpPr>
          <p:nvPr/>
        </p:nvSpPr>
        <p:spPr bwMode="auto">
          <a:xfrm>
            <a:off x="6365875" y="4770438"/>
            <a:ext cx="1041400" cy="366712"/>
          </a:xfrm>
          <a:prstGeom prst="rect">
            <a:avLst/>
          </a:prstGeom>
          <a:noFill/>
          <a:ln w="9525">
            <a:noFill/>
            <a:miter lim="800000"/>
            <a:headEnd/>
            <a:tailEnd/>
          </a:ln>
        </p:spPr>
        <p:txBody>
          <a:bodyPr wrap="none">
            <a:spAutoFit/>
          </a:bodyPr>
          <a:lstStyle/>
          <a:p>
            <a:pPr algn="l"/>
            <a:r>
              <a:rPr lang="en-US" sz="1800"/>
              <a:t>=  X atm</a:t>
            </a:r>
          </a:p>
        </p:txBody>
      </p:sp>
      <p:sp>
        <p:nvSpPr>
          <p:cNvPr id="897090" name="Rectangle 66"/>
          <p:cNvSpPr>
            <a:spLocks noChangeArrowheads="1"/>
          </p:cNvSpPr>
          <p:nvPr/>
        </p:nvSpPr>
        <p:spPr bwMode="auto">
          <a:xfrm>
            <a:off x="1052513" y="3797300"/>
            <a:ext cx="3638550" cy="366713"/>
          </a:xfrm>
          <a:prstGeom prst="rect">
            <a:avLst/>
          </a:prstGeom>
          <a:noFill/>
          <a:ln w="9525">
            <a:noFill/>
            <a:miter lim="800000"/>
            <a:headEnd/>
            <a:tailEnd/>
          </a:ln>
        </p:spPr>
        <p:txBody>
          <a:bodyPr wrap="none">
            <a:spAutoFit/>
          </a:bodyPr>
          <a:lstStyle/>
          <a:p>
            <a:pPr algn="l"/>
            <a:r>
              <a:rPr lang="en-US" sz="1800">
                <a:ea typeface="Times New Roman" pitchFamily="18" charset="0"/>
                <a:cs typeface="Arial" charset="0"/>
              </a:rPr>
              <a:t>96.5 kPa  +  233 mm Hg  =  X atm</a:t>
            </a:r>
          </a:p>
        </p:txBody>
      </p:sp>
      <p:sp>
        <p:nvSpPr>
          <p:cNvPr id="897091" name="Line 67"/>
          <p:cNvSpPr>
            <a:spLocks noChangeShapeType="1"/>
          </p:cNvSpPr>
          <p:nvPr/>
        </p:nvSpPr>
        <p:spPr bwMode="auto">
          <a:xfrm flipV="1">
            <a:off x="1644650" y="4903788"/>
            <a:ext cx="406400" cy="130175"/>
          </a:xfrm>
          <a:prstGeom prst="line">
            <a:avLst/>
          </a:prstGeom>
          <a:noFill/>
          <a:ln w="9525">
            <a:solidFill>
              <a:srgbClr val="FF0000"/>
            </a:solidFill>
            <a:round/>
            <a:headEnd/>
            <a:tailEnd/>
          </a:ln>
        </p:spPr>
        <p:txBody>
          <a:bodyPr/>
          <a:lstStyle/>
          <a:p>
            <a:endParaRPr lang="en-US"/>
          </a:p>
        </p:txBody>
      </p:sp>
      <p:sp>
        <p:nvSpPr>
          <p:cNvPr id="897092" name="Line 68"/>
          <p:cNvSpPr>
            <a:spLocks noChangeShapeType="1"/>
          </p:cNvSpPr>
          <p:nvPr/>
        </p:nvSpPr>
        <p:spPr bwMode="auto">
          <a:xfrm flipV="1">
            <a:off x="2806700" y="5084763"/>
            <a:ext cx="406400" cy="130175"/>
          </a:xfrm>
          <a:prstGeom prst="line">
            <a:avLst/>
          </a:prstGeom>
          <a:noFill/>
          <a:ln w="9525">
            <a:solidFill>
              <a:srgbClr val="FF0000"/>
            </a:solidFill>
            <a:round/>
            <a:headEnd/>
            <a:tailEnd/>
          </a:ln>
        </p:spPr>
        <p:txBody>
          <a:bodyPr/>
          <a:lstStyle/>
          <a:p>
            <a:endParaRPr lang="en-US"/>
          </a:p>
        </p:txBody>
      </p:sp>
      <p:sp>
        <p:nvSpPr>
          <p:cNvPr id="897093" name="Line 69"/>
          <p:cNvSpPr>
            <a:spLocks noChangeShapeType="1"/>
          </p:cNvSpPr>
          <p:nvPr/>
        </p:nvSpPr>
        <p:spPr bwMode="auto">
          <a:xfrm flipV="1">
            <a:off x="4175125" y="4932363"/>
            <a:ext cx="757238" cy="111125"/>
          </a:xfrm>
          <a:prstGeom prst="line">
            <a:avLst/>
          </a:prstGeom>
          <a:noFill/>
          <a:ln w="9525">
            <a:solidFill>
              <a:srgbClr val="FF0000"/>
            </a:solidFill>
            <a:round/>
            <a:headEnd/>
            <a:tailEnd/>
          </a:ln>
        </p:spPr>
        <p:txBody>
          <a:bodyPr/>
          <a:lstStyle/>
          <a:p>
            <a:endParaRPr lang="en-US"/>
          </a:p>
        </p:txBody>
      </p:sp>
      <p:sp>
        <p:nvSpPr>
          <p:cNvPr id="897094" name="Line 70"/>
          <p:cNvSpPr>
            <a:spLocks noChangeShapeType="1"/>
          </p:cNvSpPr>
          <p:nvPr/>
        </p:nvSpPr>
        <p:spPr bwMode="auto">
          <a:xfrm flipV="1">
            <a:off x="5480050" y="5103813"/>
            <a:ext cx="757238" cy="111125"/>
          </a:xfrm>
          <a:prstGeom prst="line">
            <a:avLst/>
          </a:prstGeom>
          <a:noFill/>
          <a:ln w="9525">
            <a:solidFill>
              <a:srgbClr val="FF0000"/>
            </a:solidFill>
            <a:round/>
            <a:headEnd/>
            <a:tailEnd/>
          </a:ln>
        </p:spPr>
        <p:txBody>
          <a:bodyPr/>
          <a:lstStyle/>
          <a:p>
            <a:endParaRPr lang="en-US"/>
          </a:p>
        </p:txBody>
      </p:sp>
      <p:grpSp>
        <p:nvGrpSpPr>
          <p:cNvPr id="165912" name="Group 98"/>
          <p:cNvGrpSpPr>
            <a:grpSpLocks/>
          </p:cNvGrpSpPr>
          <p:nvPr/>
        </p:nvGrpSpPr>
        <p:grpSpPr bwMode="auto">
          <a:xfrm>
            <a:off x="5245100" y="1941513"/>
            <a:ext cx="1935163" cy="2438400"/>
            <a:chOff x="3532" y="1175"/>
            <a:chExt cx="1219" cy="1536"/>
          </a:xfrm>
        </p:grpSpPr>
        <p:sp>
          <p:nvSpPr>
            <p:cNvPr id="165922" name="Freeform 96"/>
            <p:cNvSpPr>
              <a:spLocks/>
            </p:cNvSpPr>
            <p:nvPr/>
          </p:nvSpPr>
          <p:spPr bwMode="auto">
            <a:xfrm>
              <a:off x="4469" y="2145"/>
              <a:ext cx="282" cy="566"/>
            </a:xfrm>
            <a:custGeom>
              <a:avLst/>
              <a:gdLst>
                <a:gd name="T0" fmla="*/ 232 w 282"/>
                <a:gd name="T1" fmla="*/ 0 h 566"/>
                <a:gd name="T2" fmla="*/ 280 w 282"/>
                <a:gd name="T3" fmla="*/ 0 h 566"/>
                <a:gd name="T4" fmla="*/ 282 w 282"/>
                <a:gd name="T5" fmla="*/ 452 h 566"/>
                <a:gd name="T6" fmla="*/ 279 w 282"/>
                <a:gd name="T7" fmla="*/ 479 h 566"/>
                <a:gd name="T8" fmla="*/ 265 w 282"/>
                <a:gd name="T9" fmla="*/ 500 h 566"/>
                <a:gd name="T10" fmla="*/ 244 w 282"/>
                <a:gd name="T11" fmla="*/ 528 h 566"/>
                <a:gd name="T12" fmla="*/ 217 w 282"/>
                <a:gd name="T13" fmla="*/ 554 h 566"/>
                <a:gd name="T14" fmla="*/ 177 w 282"/>
                <a:gd name="T15" fmla="*/ 564 h 566"/>
                <a:gd name="T16" fmla="*/ 124 w 282"/>
                <a:gd name="T17" fmla="*/ 566 h 566"/>
                <a:gd name="T18" fmla="*/ 82 w 282"/>
                <a:gd name="T19" fmla="*/ 564 h 566"/>
                <a:gd name="T20" fmla="*/ 55 w 282"/>
                <a:gd name="T21" fmla="*/ 554 h 566"/>
                <a:gd name="T22" fmla="*/ 30 w 282"/>
                <a:gd name="T23" fmla="*/ 533 h 566"/>
                <a:gd name="T24" fmla="*/ 7 w 282"/>
                <a:gd name="T25" fmla="*/ 504 h 566"/>
                <a:gd name="T26" fmla="*/ 0 w 282"/>
                <a:gd name="T27" fmla="*/ 482 h 566"/>
                <a:gd name="T28" fmla="*/ 1 w 282"/>
                <a:gd name="T29" fmla="*/ 374 h 566"/>
                <a:gd name="T30" fmla="*/ 0 w 282"/>
                <a:gd name="T31" fmla="*/ 246 h 566"/>
                <a:gd name="T32" fmla="*/ 0 w 282"/>
                <a:gd name="T33" fmla="*/ 215 h 566"/>
                <a:gd name="T34" fmla="*/ 48 w 282"/>
                <a:gd name="T35" fmla="*/ 215 h 566"/>
                <a:gd name="T36" fmla="*/ 49 w 282"/>
                <a:gd name="T37" fmla="*/ 336 h 566"/>
                <a:gd name="T38" fmla="*/ 48 w 282"/>
                <a:gd name="T39" fmla="*/ 438 h 566"/>
                <a:gd name="T40" fmla="*/ 51 w 282"/>
                <a:gd name="T41" fmla="*/ 477 h 566"/>
                <a:gd name="T42" fmla="*/ 61 w 282"/>
                <a:gd name="T43" fmla="*/ 497 h 566"/>
                <a:gd name="T44" fmla="*/ 73 w 282"/>
                <a:gd name="T45" fmla="*/ 509 h 566"/>
                <a:gd name="T46" fmla="*/ 100 w 282"/>
                <a:gd name="T47" fmla="*/ 519 h 566"/>
                <a:gd name="T48" fmla="*/ 151 w 282"/>
                <a:gd name="T49" fmla="*/ 519 h 566"/>
                <a:gd name="T50" fmla="*/ 205 w 282"/>
                <a:gd name="T51" fmla="*/ 510 h 566"/>
                <a:gd name="T52" fmla="*/ 225 w 282"/>
                <a:gd name="T53" fmla="*/ 497 h 566"/>
                <a:gd name="T54" fmla="*/ 231 w 282"/>
                <a:gd name="T55" fmla="*/ 474 h 566"/>
                <a:gd name="T56" fmla="*/ 231 w 282"/>
                <a:gd name="T57" fmla="*/ 390 h 566"/>
                <a:gd name="T58" fmla="*/ 232 w 282"/>
                <a:gd name="T59" fmla="*/ 0 h 5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2"/>
                <a:gd name="T91" fmla="*/ 0 h 566"/>
                <a:gd name="T92" fmla="*/ 282 w 282"/>
                <a:gd name="T93" fmla="*/ 566 h 56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2" h="566">
                  <a:moveTo>
                    <a:pt x="232" y="0"/>
                  </a:moveTo>
                  <a:lnTo>
                    <a:pt x="280" y="0"/>
                  </a:lnTo>
                  <a:lnTo>
                    <a:pt x="282" y="452"/>
                  </a:lnTo>
                  <a:lnTo>
                    <a:pt x="279" y="479"/>
                  </a:lnTo>
                  <a:lnTo>
                    <a:pt x="265" y="500"/>
                  </a:lnTo>
                  <a:lnTo>
                    <a:pt x="244" y="528"/>
                  </a:lnTo>
                  <a:lnTo>
                    <a:pt x="217" y="554"/>
                  </a:lnTo>
                  <a:lnTo>
                    <a:pt x="177" y="564"/>
                  </a:lnTo>
                  <a:lnTo>
                    <a:pt x="124" y="566"/>
                  </a:lnTo>
                  <a:lnTo>
                    <a:pt x="82" y="564"/>
                  </a:lnTo>
                  <a:lnTo>
                    <a:pt x="55" y="554"/>
                  </a:lnTo>
                  <a:lnTo>
                    <a:pt x="30" y="533"/>
                  </a:lnTo>
                  <a:lnTo>
                    <a:pt x="7" y="504"/>
                  </a:lnTo>
                  <a:lnTo>
                    <a:pt x="0" y="482"/>
                  </a:lnTo>
                  <a:lnTo>
                    <a:pt x="1" y="374"/>
                  </a:lnTo>
                  <a:lnTo>
                    <a:pt x="0" y="246"/>
                  </a:lnTo>
                  <a:lnTo>
                    <a:pt x="0" y="215"/>
                  </a:lnTo>
                  <a:lnTo>
                    <a:pt x="48" y="215"/>
                  </a:lnTo>
                  <a:lnTo>
                    <a:pt x="49" y="336"/>
                  </a:lnTo>
                  <a:lnTo>
                    <a:pt x="48" y="438"/>
                  </a:lnTo>
                  <a:lnTo>
                    <a:pt x="51" y="477"/>
                  </a:lnTo>
                  <a:lnTo>
                    <a:pt x="61" y="497"/>
                  </a:lnTo>
                  <a:lnTo>
                    <a:pt x="73" y="509"/>
                  </a:lnTo>
                  <a:lnTo>
                    <a:pt x="100" y="519"/>
                  </a:lnTo>
                  <a:lnTo>
                    <a:pt x="151" y="519"/>
                  </a:lnTo>
                  <a:lnTo>
                    <a:pt x="205" y="510"/>
                  </a:lnTo>
                  <a:lnTo>
                    <a:pt x="225" y="497"/>
                  </a:lnTo>
                  <a:lnTo>
                    <a:pt x="231" y="474"/>
                  </a:lnTo>
                  <a:lnTo>
                    <a:pt x="231" y="390"/>
                  </a:lnTo>
                  <a:lnTo>
                    <a:pt x="232" y="0"/>
                  </a:lnTo>
                  <a:close/>
                </a:path>
              </a:pathLst>
            </a:custGeom>
            <a:solidFill>
              <a:srgbClr val="C0C0C0"/>
            </a:solidFill>
            <a:ln w="9525">
              <a:noFill/>
              <a:round/>
              <a:headEnd/>
              <a:tailEnd/>
            </a:ln>
          </p:spPr>
          <p:txBody>
            <a:bodyPr/>
            <a:lstStyle/>
            <a:p>
              <a:endParaRPr lang="en-US"/>
            </a:p>
          </p:txBody>
        </p:sp>
        <p:sp>
          <p:nvSpPr>
            <p:cNvPr id="165923" name="Oval 74"/>
            <p:cNvSpPr>
              <a:spLocks noChangeAspect="1" noChangeArrowheads="1"/>
            </p:cNvSpPr>
            <p:nvPr/>
          </p:nvSpPr>
          <p:spPr bwMode="auto">
            <a:xfrm>
              <a:off x="3532" y="1519"/>
              <a:ext cx="703" cy="703"/>
            </a:xfrm>
            <a:prstGeom prst="ellipse">
              <a:avLst/>
            </a:prstGeom>
            <a:noFill/>
            <a:ln w="15875">
              <a:solidFill>
                <a:schemeClr val="tx1"/>
              </a:solidFill>
              <a:round/>
              <a:headEnd/>
              <a:tailEnd/>
            </a:ln>
          </p:spPr>
          <p:txBody>
            <a:bodyPr wrap="none" anchor="ctr"/>
            <a:lstStyle/>
            <a:p>
              <a:endParaRPr lang="en-US"/>
            </a:p>
          </p:txBody>
        </p:sp>
        <p:sp>
          <p:nvSpPr>
            <p:cNvPr id="165924" name="Freeform 75"/>
            <p:cNvSpPr>
              <a:spLocks noChangeAspect="1"/>
            </p:cNvSpPr>
            <p:nvPr/>
          </p:nvSpPr>
          <p:spPr bwMode="auto">
            <a:xfrm>
              <a:off x="4230" y="1184"/>
              <a:ext cx="521" cy="1527"/>
            </a:xfrm>
            <a:custGeom>
              <a:avLst/>
              <a:gdLst>
                <a:gd name="T0" fmla="*/ 521 w 924"/>
                <a:gd name="T1" fmla="*/ 0 h 2714"/>
                <a:gd name="T2" fmla="*/ 521 w 924"/>
                <a:gd name="T3" fmla="*/ 1420 h 2714"/>
                <a:gd name="T4" fmla="*/ 518 w 924"/>
                <a:gd name="T5" fmla="*/ 1441 h 2714"/>
                <a:gd name="T6" fmla="*/ 510 w 924"/>
                <a:gd name="T7" fmla="*/ 1458 h 2714"/>
                <a:gd name="T8" fmla="*/ 493 w 924"/>
                <a:gd name="T9" fmla="*/ 1481 h 2714"/>
                <a:gd name="T10" fmla="*/ 478 w 924"/>
                <a:gd name="T11" fmla="*/ 1498 h 2714"/>
                <a:gd name="T12" fmla="*/ 456 w 924"/>
                <a:gd name="T13" fmla="*/ 1516 h 2714"/>
                <a:gd name="T14" fmla="*/ 425 w 924"/>
                <a:gd name="T15" fmla="*/ 1525 h 2714"/>
                <a:gd name="T16" fmla="*/ 387 w 924"/>
                <a:gd name="T17" fmla="*/ 1527 h 2714"/>
                <a:gd name="T18" fmla="*/ 345 w 924"/>
                <a:gd name="T19" fmla="*/ 1527 h 2714"/>
                <a:gd name="T20" fmla="*/ 313 w 924"/>
                <a:gd name="T21" fmla="*/ 1524 h 2714"/>
                <a:gd name="T22" fmla="*/ 291 w 924"/>
                <a:gd name="T23" fmla="*/ 1512 h 2714"/>
                <a:gd name="T24" fmla="*/ 266 w 924"/>
                <a:gd name="T25" fmla="*/ 1492 h 2714"/>
                <a:gd name="T26" fmla="*/ 249 w 924"/>
                <a:gd name="T27" fmla="*/ 1467 h 2714"/>
                <a:gd name="T28" fmla="*/ 239 w 924"/>
                <a:gd name="T29" fmla="*/ 1445 h 2714"/>
                <a:gd name="T30" fmla="*/ 239 w 924"/>
                <a:gd name="T31" fmla="*/ 775 h 2714"/>
                <a:gd name="T32" fmla="*/ 237 w 924"/>
                <a:gd name="T33" fmla="*/ 764 h 2714"/>
                <a:gd name="T34" fmla="*/ 232 w 924"/>
                <a:gd name="T35" fmla="*/ 756 h 2714"/>
                <a:gd name="T36" fmla="*/ 228 w 924"/>
                <a:gd name="T37" fmla="*/ 743 h 2714"/>
                <a:gd name="T38" fmla="*/ 220 w 924"/>
                <a:gd name="T39" fmla="*/ 728 h 2714"/>
                <a:gd name="T40" fmla="*/ 210 w 924"/>
                <a:gd name="T41" fmla="*/ 716 h 2714"/>
                <a:gd name="T42" fmla="*/ 196 w 924"/>
                <a:gd name="T43" fmla="*/ 702 h 2714"/>
                <a:gd name="T44" fmla="*/ 178 w 924"/>
                <a:gd name="T45" fmla="*/ 695 h 2714"/>
                <a:gd name="T46" fmla="*/ 158 w 924"/>
                <a:gd name="T47" fmla="*/ 691 h 2714"/>
                <a:gd name="T48" fmla="*/ 130 w 924"/>
                <a:gd name="T49" fmla="*/ 689 h 2714"/>
                <a:gd name="T50" fmla="*/ 97 w 924"/>
                <a:gd name="T51" fmla="*/ 691 h 2714"/>
                <a:gd name="T52" fmla="*/ 69 w 924"/>
                <a:gd name="T53" fmla="*/ 695 h 2714"/>
                <a:gd name="T54" fmla="*/ 53 w 924"/>
                <a:gd name="T55" fmla="*/ 711 h 2714"/>
                <a:gd name="T56" fmla="*/ 42 w 924"/>
                <a:gd name="T57" fmla="*/ 727 h 2714"/>
                <a:gd name="T58" fmla="*/ 19 w 924"/>
                <a:gd name="T59" fmla="*/ 740 h 2714"/>
                <a:gd name="T60" fmla="*/ 0 w 924"/>
                <a:gd name="T61" fmla="*/ 745 h 27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24"/>
                <a:gd name="T94" fmla="*/ 0 h 2714"/>
                <a:gd name="T95" fmla="*/ 924 w 924"/>
                <a:gd name="T96" fmla="*/ 2714 h 27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24" h="2714">
                  <a:moveTo>
                    <a:pt x="924" y="0"/>
                  </a:moveTo>
                  <a:lnTo>
                    <a:pt x="924" y="2524"/>
                  </a:lnTo>
                  <a:lnTo>
                    <a:pt x="918" y="2561"/>
                  </a:lnTo>
                  <a:lnTo>
                    <a:pt x="904" y="2592"/>
                  </a:lnTo>
                  <a:lnTo>
                    <a:pt x="874" y="2632"/>
                  </a:lnTo>
                  <a:lnTo>
                    <a:pt x="847" y="2663"/>
                  </a:lnTo>
                  <a:lnTo>
                    <a:pt x="808" y="2695"/>
                  </a:lnTo>
                  <a:lnTo>
                    <a:pt x="753" y="2711"/>
                  </a:lnTo>
                  <a:lnTo>
                    <a:pt x="687" y="2714"/>
                  </a:lnTo>
                  <a:lnTo>
                    <a:pt x="612" y="2714"/>
                  </a:lnTo>
                  <a:lnTo>
                    <a:pt x="555" y="2708"/>
                  </a:lnTo>
                  <a:lnTo>
                    <a:pt x="516" y="2687"/>
                  </a:lnTo>
                  <a:lnTo>
                    <a:pt x="472" y="2652"/>
                  </a:lnTo>
                  <a:lnTo>
                    <a:pt x="442" y="2608"/>
                  </a:lnTo>
                  <a:lnTo>
                    <a:pt x="424" y="2568"/>
                  </a:lnTo>
                  <a:lnTo>
                    <a:pt x="424" y="1378"/>
                  </a:lnTo>
                  <a:lnTo>
                    <a:pt x="421" y="1357"/>
                  </a:lnTo>
                  <a:lnTo>
                    <a:pt x="412" y="1343"/>
                  </a:lnTo>
                  <a:lnTo>
                    <a:pt x="404" y="1320"/>
                  </a:lnTo>
                  <a:lnTo>
                    <a:pt x="391" y="1294"/>
                  </a:lnTo>
                  <a:lnTo>
                    <a:pt x="372" y="1272"/>
                  </a:lnTo>
                  <a:lnTo>
                    <a:pt x="348" y="1248"/>
                  </a:lnTo>
                  <a:lnTo>
                    <a:pt x="316" y="1235"/>
                  </a:lnTo>
                  <a:lnTo>
                    <a:pt x="280" y="1228"/>
                  </a:lnTo>
                  <a:lnTo>
                    <a:pt x="231" y="1225"/>
                  </a:lnTo>
                  <a:lnTo>
                    <a:pt x="172" y="1228"/>
                  </a:lnTo>
                  <a:lnTo>
                    <a:pt x="123" y="1235"/>
                  </a:lnTo>
                  <a:lnTo>
                    <a:pt x="94" y="1264"/>
                  </a:lnTo>
                  <a:lnTo>
                    <a:pt x="75" y="1292"/>
                  </a:lnTo>
                  <a:lnTo>
                    <a:pt x="34" y="1315"/>
                  </a:lnTo>
                  <a:lnTo>
                    <a:pt x="0" y="1324"/>
                  </a:lnTo>
                </a:path>
              </a:pathLst>
            </a:custGeom>
            <a:noFill/>
            <a:ln w="15875">
              <a:solidFill>
                <a:schemeClr val="tx1"/>
              </a:solidFill>
              <a:round/>
              <a:headEnd/>
              <a:tailEnd/>
            </a:ln>
          </p:spPr>
          <p:txBody>
            <a:bodyPr/>
            <a:lstStyle/>
            <a:p>
              <a:endParaRPr lang="en-US"/>
            </a:p>
          </p:txBody>
        </p:sp>
        <p:sp>
          <p:nvSpPr>
            <p:cNvPr id="165925" name="Freeform 76"/>
            <p:cNvSpPr>
              <a:spLocks noChangeAspect="1"/>
            </p:cNvSpPr>
            <p:nvPr/>
          </p:nvSpPr>
          <p:spPr bwMode="auto">
            <a:xfrm>
              <a:off x="4227" y="1183"/>
              <a:ext cx="474" cy="1483"/>
            </a:xfrm>
            <a:custGeom>
              <a:avLst/>
              <a:gdLst>
                <a:gd name="T0" fmla="*/ 474 w 843"/>
                <a:gd name="T1" fmla="*/ 0 h 2638"/>
                <a:gd name="T2" fmla="*/ 474 w 843"/>
                <a:gd name="T3" fmla="*/ 1434 h 2638"/>
                <a:gd name="T4" fmla="*/ 470 w 843"/>
                <a:gd name="T5" fmla="*/ 1449 h 2638"/>
                <a:gd name="T6" fmla="*/ 455 w 843"/>
                <a:gd name="T7" fmla="*/ 1468 h 2638"/>
                <a:gd name="T8" fmla="*/ 435 w 843"/>
                <a:gd name="T9" fmla="*/ 1475 h 2638"/>
                <a:gd name="T10" fmla="*/ 413 w 843"/>
                <a:gd name="T11" fmla="*/ 1480 h 2638"/>
                <a:gd name="T12" fmla="*/ 391 w 843"/>
                <a:gd name="T13" fmla="*/ 1483 h 2638"/>
                <a:gd name="T14" fmla="*/ 355 w 843"/>
                <a:gd name="T15" fmla="*/ 1482 h 2638"/>
                <a:gd name="T16" fmla="*/ 330 w 843"/>
                <a:gd name="T17" fmla="*/ 1480 h 2638"/>
                <a:gd name="T18" fmla="*/ 308 w 843"/>
                <a:gd name="T19" fmla="*/ 1466 h 2638"/>
                <a:gd name="T20" fmla="*/ 296 w 843"/>
                <a:gd name="T21" fmla="*/ 1453 h 2638"/>
                <a:gd name="T22" fmla="*/ 291 w 843"/>
                <a:gd name="T23" fmla="*/ 1434 h 2638"/>
                <a:gd name="T24" fmla="*/ 291 w 843"/>
                <a:gd name="T25" fmla="*/ 767 h 2638"/>
                <a:gd name="T26" fmla="*/ 289 w 843"/>
                <a:gd name="T27" fmla="*/ 746 h 2638"/>
                <a:gd name="T28" fmla="*/ 285 w 843"/>
                <a:gd name="T29" fmla="*/ 729 h 2638"/>
                <a:gd name="T30" fmla="*/ 274 w 843"/>
                <a:gd name="T31" fmla="*/ 711 h 2638"/>
                <a:gd name="T32" fmla="*/ 264 w 843"/>
                <a:gd name="T33" fmla="*/ 696 h 2638"/>
                <a:gd name="T34" fmla="*/ 249 w 843"/>
                <a:gd name="T35" fmla="*/ 676 h 2638"/>
                <a:gd name="T36" fmla="*/ 231 w 843"/>
                <a:gd name="T37" fmla="*/ 661 h 2638"/>
                <a:gd name="T38" fmla="*/ 198 w 843"/>
                <a:gd name="T39" fmla="*/ 651 h 2638"/>
                <a:gd name="T40" fmla="*/ 163 w 843"/>
                <a:gd name="T41" fmla="*/ 645 h 2638"/>
                <a:gd name="T42" fmla="*/ 119 w 843"/>
                <a:gd name="T43" fmla="*/ 645 h 2638"/>
                <a:gd name="T44" fmla="*/ 82 w 843"/>
                <a:gd name="T45" fmla="*/ 644 h 2638"/>
                <a:gd name="T46" fmla="*/ 60 w 843"/>
                <a:gd name="T47" fmla="*/ 640 h 2638"/>
                <a:gd name="T48" fmla="*/ 37 w 843"/>
                <a:gd name="T49" fmla="*/ 629 h 2638"/>
                <a:gd name="T50" fmla="*/ 8 w 843"/>
                <a:gd name="T51" fmla="*/ 621 h 2638"/>
                <a:gd name="T52" fmla="*/ 0 w 843"/>
                <a:gd name="T53" fmla="*/ 614 h 26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43"/>
                <a:gd name="T82" fmla="*/ 0 h 2638"/>
                <a:gd name="T83" fmla="*/ 843 w 843"/>
                <a:gd name="T84" fmla="*/ 2638 h 26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43" h="2638">
                  <a:moveTo>
                    <a:pt x="843" y="0"/>
                  </a:moveTo>
                  <a:lnTo>
                    <a:pt x="843" y="2550"/>
                  </a:lnTo>
                  <a:lnTo>
                    <a:pt x="835" y="2578"/>
                  </a:lnTo>
                  <a:lnTo>
                    <a:pt x="809" y="2612"/>
                  </a:lnTo>
                  <a:lnTo>
                    <a:pt x="773" y="2624"/>
                  </a:lnTo>
                  <a:lnTo>
                    <a:pt x="734" y="2633"/>
                  </a:lnTo>
                  <a:lnTo>
                    <a:pt x="695" y="2638"/>
                  </a:lnTo>
                  <a:lnTo>
                    <a:pt x="632" y="2636"/>
                  </a:lnTo>
                  <a:lnTo>
                    <a:pt x="587" y="2632"/>
                  </a:lnTo>
                  <a:lnTo>
                    <a:pt x="548" y="2608"/>
                  </a:lnTo>
                  <a:lnTo>
                    <a:pt x="526" y="2584"/>
                  </a:lnTo>
                  <a:lnTo>
                    <a:pt x="518" y="2551"/>
                  </a:lnTo>
                  <a:lnTo>
                    <a:pt x="517" y="1364"/>
                  </a:lnTo>
                  <a:lnTo>
                    <a:pt x="514" y="1327"/>
                  </a:lnTo>
                  <a:lnTo>
                    <a:pt x="506" y="1297"/>
                  </a:lnTo>
                  <a:lnTo>
                    <a:pt x="488" y="1265"/>
                  </a:lnTo>
                  <a:lnTo>
                    <a:pt x="470" y="1238"/>
                  </a:lnTo>
                  <a:lnTo>
                    <a:pt x="443" y="1202"/>
                  </a:lnTo>
                  <a:lnTo>
                    <a:pt x="410" y="1175"/>
                  </a:lnTo>
                  <a:lnTo>
                    <a:pt x="353" y="1158"/>
                  </a:lnTo>
                  <a:lnTo>
                    <a:pt x="290" y="1148"/>
                  </a:lnTo>
                  <a:lnTo>
                    <a:pt x="212" y="1147"/>
                  </a:lnTo>
                  <a:lnTo>
                    <a:pt x="145" y="1145"/>
                  </a:lnTo>
                  <a:lnTo>
                    <a:pt x="107" y="1138"/>
                  </a:lnTo>
                  <a:lnTo>
                    <a:pt x="65" y="1118"/>
                  </a:lnTo>
                  <a:lnTo>
                    <a:pt x="14" y="1105"/>
                  </a:lnTo>
                  <a:lnTo>
                    <a:pt x="0" y="1092"/>
                  </a:lnTo>
                </a:path>
              </a:pathLst>
            </a:custGeom>
            <a:noFill/>
            <a:ln w="15875">
              <a:solidFill>
                <a:schemeClr val="tx1"/>
              </a:solidFill>
              <a:round/>
              <a:headEnd/>
              <a:tailEnd/>
            </a:ln>
          </p:spPr>
          <p:txBody>
            <a:bodyPr/>
            <a:lstStyle/>
            <a:p>
              <a:endParaRPr lang="en-US"/>
            </a:p>
          </p:txBody>
        </p:sp>
        <p:sp>
          <p:nvSpPr>
            <p:cNvPr id="165926" name="Freeform 77"/>
            <p:cNvSpPr>
              <a:spLocks noChangeAspect="1"/>
            </p:cNvSpPr>
            <p:nvPr/>
          </p:nvSpPr>
          <p:spPr bwMode="auto">
            <a:xfrm>
              <a:off x="4217" y="1799"/>
              <a:ext cx="30" cy="131"/>
            </a:xfrm>
            <a:custGeom>
              <a:avLst/>
              <a:gdLst>
                <a:gd name="T0" fmla="*/ 0 w 42"/>
                <a:gd name="T1" fmla="*/ 0 h 230"/>
                <a:gd name="T2" fmla="*/ 26 w 42"/>
                <a:gd name="T3" fmla="*/ 10 h 230"/>
                <a:gd name="T4" fmla="*/ 30 w 42"/>
                <a:gd name="T5" fmla="*/ 123 h 230"/>
                <a:gd name="T6" fmla="*/ 5 w 42"/>
                <a:gd name="T7" fmla="*/ 131 h 230"/>
                <a:gd name="T8" fmla="*/ 0 w 42"/>
                <a:gd name="T9" fmla="*/ 0 h 230"/>
                <a:gd name="T10" fmla="*/ 0 60000 65536"/>
                <a:gd name="T11" fmla="*/ 0 60000 65536"/>
                <a:gd name="T12" fmla="*/ 0 60000 65536"/>
                <a:gd name="T13" fmla="*/ 0 60000 65536"/>
                <a:gd name="T14" fmla="*/ 0 60000 65536"/>
                <a:gd name="T15" fmla="*/ 0 w 42"/>
                <a:gd name="T16" fmla="*/ 0 h 230"/>
                <a:gd name="T17" fmla="*/ 42 w 42"/>
                <a:gd name="T18" fmla="*/ 230 h 230"/>
              </a:gdLst>
              <a:ahLst/>
              <a:cxnLst>
                <a:cxn ang="T10">
                  <a:pos x="T0" y="T1"/>
                </a:cxn>
                <a:cxn ang="T11">
                  <a:pos x="T2" y="T3"/>
                </a:cxn>
                <a:cxn ang="T12">
                  <a:pos x="T4" y="T5"/>
                </a:cxn>
                <a:cxn ang="T13">
                  <a:pos x="T6" y="T7"/>
                </a:cxn>
                <a:cxn ang="T14">
                  <a:pos x="T8" y="T9"/>
                </a:cxn>
              </a:cxnLst>
              <a:rect l="T15" t="T16" r="T17" b="T18"/>
              <a:pathLst>
                <a:path w="42" h="230">
                  <a:moveTo>
                    <a:pt x="0" y="0"/>
                  </a:moveTo>
                  <a:lnTo>
                    <a:pt x="37" y="17"/>
                  </a:lnTo>
                  <a:lnTo>
                    <a:pt x="42" y="216"/>
                  </a:lnTo>
                  <a:lnTo>
                    <a:pt x="7" y="230"/>
                  </a:lnTo>
                  <a:lnTo>
                    <a:pt x="0" y="0"/>
                  </a:lnTo>
                  <a:close/>
                </a:path>
              </a:pathLst>
            </a:custGeom>
            <a:solidFill>
              <a:schemeClr val="bg1"/>
            </a:solidFill>
            <a:ln w="9525">
              <a:noFill/>
              <a:round/>
              <a:headEnd/>
              <a:tailEnd/>
            </a:ln>
          </p:spPr>
          <p:txBody>
            <a:bodyPr/>
            <a:lstStyle/>
            <a:p>
              <a:endParaRPr lang="en-US"/>
            </a:p>
          </p:txBody>
        </p:sp>
        <p:sp>
          <p:nvSpPr>
            <p:cNvPr id="165927" name="Oval 78"/>
            <p:cNvSpPr>
              <a:spLocks noChangeAspect="1" noChangeArrowheads="1"/>
            </p:cNvSpPr>
            <p:nvPr/>
          </p:nvSpPr>
          <p:spPr bwMode="auto">
            <a:xfrm>
              <a:off x="4700" y="1175"/>
              <a:ext cx="51" cy="20"/>
            </a:xfrm>
            <a:prstGeom prst="ellipse">
              <a:avLst/>
            </a:prstGeom>
            <a:noFill/>
            <a:ln w="15875">
              <a:solidFill>
                <a:schemeClr val="tx1"/>
              </a:solidFill>
              <a:round/>
              <a:headEnd/>
              <a:tailEnd/>
            </a:ln>
          </p:spPr>
          <p:txBody>
            <a:bodyPr wrap="none" anchor="ctr"/>
            <a:lstStyle/>
            <a:p>
              <a:endParaRPr lang="en-US"/>
            </a:p>
          </p:txBody>
        </p:sp>
      </p:grpSp>
      <p:sp>
        <p:nvSpPr>
          <p:cNvPr id="897103" name="Line 79"/>
          <p:cNvSpPr>
            <a:spLocks noChangeAspect="1" noChangeShapeType="1"/>
          </p:cNvSpPr>
          <p:nvPr/>
        </p:nvSpPr>
        <p:spPr bwMode="auto">
          <a:xfrm>
            <a:off x="7232650" y="3476625"/>
            <a:ext cx="374650" cy="0"/>
          </a:xfrm>
          <a:prstGeom prst="line">
            <a:avLst/>
          </a:prstGeom>
          <a:noFill/>
          <a:ln w="9525">
            <a:solidFill>
              <a:schemeClr val="tx1"/>
            </a:solidFill>
            <a:round/>
            <a:headEnd/>
            <a:tailEnd/>
          </a:ln>
        </p:spPr>
        <p:txBody>
          <a:bodyPr/>
          <a:lstStyle/>
          <a:p>
            <a:endParaRPr lang="en-US"/>
          </a:p>
        </p:txBody>
      </p:sp>
      <p:sp>
        <p:nvSpPr>
          <p:cNvPr id="897105" name="Line 81"/>
          <p:cNvSpPr>
            <a:spLocks noChangeAspect="1" noChangeShapeType="1"/>
          </p:cNvSpPr>
          <p:nvPr/>
        </p:nvSpPr>
        <p:spPr bwMode="auto">
          <a:xfrm>
            <a:off x="7413625" y="3481388"/>
            <a:ext cx="0" cy="341312"/>
          </a:xfrm>
          <a:prstGeom prst="line">
            <a:avLst/>
          </a:prstGeom>
          <a:noFill/>
          <a:ln w="9525">
            <a:solidFill>
              <a:schemeClr val="tx1"/>
            </a:solidFill>
            <a:round/>
            <a:headEnd type="triangle" w="sm" len="sm"/>
            <a:tailEnd type="triangle" w="sm" len="sm"/>
          </a:ln>
        </p:spPr>
        <p:txBody>
          <a:bodyPr/>
          <a:lstStyle/>
          <a:p>
            <a:endParaRPr lang="en-US"/>
          </a:p>
        </p:txBody>
      </p:sp>
      <p:sp>
        <p:nvSpPr>
          <p:cNvPr id="897106" name="Text Box 82"/>
          <p:cNvSpPr txBox="1">
            <a:spLocks noChangeAspect="1" noChangeArrowheads="1"/>
          </p:cNvSpPr>
          <p:nvPr/>
        </p:nvSpPr>
        <p:spPr bwMode="auto">
          <a:xfrm>
            <a:off x="7585075" y="3513138"/>
            <a:ext cx="1131888" cy="304800"/>
          </a:xfrm>
          <a:prstGeom prst="rect">
            <a:avLst/>
          </a:prstGeom>
          <a:noFill/>
          <a:ln w="9525">
            <a:noFill/>
            <a:miter lim="800000"/>
            <a:headEnd/>
            <a:tailEnd/>
          </a:ln>
        </p:spPr>
        <p:txBody>
          <a:bodyPr wrap="none">
            <a:spAutoFit/>
          </a:bodyPr>
          <a:lstStyle/>
          <a:p>
            <a:pPr algn="l"/>
            <a:r>
              <a:rPr lang="en-US" sz="1400" b="1"/>
              <a:t>233 mm Hg</a:t>
            </a:r>
          </a:p>
        </p:txBody>
      </p:sp>
      <p:sp>
        <p:nvSpPr>
          <p:cNvPr id="897107" name="Text Box 83">
            <a:hlinkClick r:id="" action="ppaction://noaction"/>
          </p:cNvPr>
          <p:cNvSpPr txBox="1">
            <a:spLocks noChangeAspect="1" noChangeArrowheads="1"/>
          </p:cNvSpPr>
          <p:nvPr/>
        </p:nvSpPr>
        <p:spPr bwMode="auto">
          <a:xfrm>
            <a:off x="6700838" y="1506538"/>
            <a:ext cx="893762" cy="304800"/>
          </a:xfrm>
          <a:prstGeom prst="rect">
            <a:avLst/>
          </a:prstGeom>
          <a:noFill/>
          <a:ln w="9525">
            <a:noFill/>
            <a:miter lim="800000"/>
            <a:headEnd/>
            <a:tailEnd/>
          </a:ln>
        </p:spPr>
        <p:txBody>
          <a:bodyPr wrap="none">
            <a:spAutoFit/>
          </a:bodyPr>
          <a:lstStyle/>
          <a:p>
            <a:pPr algn="l"/>
            <a:r>
              <a:rPr lang="en-US" sz="1400" b="1"/>
              <a:t>96.5 kPa</a:t>
            </a:r>
          </a:p>
        </p:txBody>
      </p:sp>
      <p:sp>
        <p:nvSpPr>
          <p:cNvPr id="897108" name="Text Box 84"/>
          <p:cNvSpPr txBox="1">
            <a:spLocks noChangeAspect="1" noChangeArrowheads="1"/>
          </p:cNvSpPr>
          <p:nvPr/>
        </p:nvSpPr>
        <p:spPr bwMode="auto">
          <a:xfrm>
            <a:off x="5487988" y="2881313"/>
            <a:ext cx="668337" cy="304800"/>
          </a:xfrm>
          <a:prstGeom prst="rect">
            <a:avLst/>
          </a:prstGeom>
          <a:noFill/>
          <a:ln w="9525">
            <a:noFill/>
            <a:miter lim="800000"/>
            <a:headEnd/>
            <a:tailEnd/>
          </a:ln>
        </p:spPr>
        <p:txBody>
          <a:bodyPr wrap="none">
            <a:spAutoFit/>
          </a:bodyPr>
          <a:lstStyle/>
          <a:p>
            <a:pPr algn="l"/>
            <a:r>
              <a:rPr lang="en-US" sz="1400" b="1"/>
              <a:t>X atm</a:t>
            </a:r>
          </a:p>
        </p:txBody>
      </p:sp>
      <p:sp>
        <p:nvSpPr>
          <p:cNvPr id="897121" name="Line 97"/>
          <p:cNvSpPr>
            <a:spLocks noChangeAspect="1" noChangeShapeType="1"/>
          </p:cNvSpPr>
          <p:nvPr/>
        </p:nvSpPr>
        <p:spPr bwMode="auto">
          <a:xfrm>
            <a:off x="6826250" y="3824288"/>
            <a:ext cx="779463" cy="0"/>
          </a:xfrm>
          <a:prstGeom prst="line">
            <a:avLst/>
          </a:prstGeom>
          <a:noFill/>
          <a:ln w="9525">
            <a:solidFill>
              <a:schemeClr val="tx1"/>
            </a:solidFill>
            <a:round/>
            <a:headEnd/>
            <a:tailEnd/>
          </a:ln>
        </p:spPr>
        <p:txBody>
          <a:bodyPr/>
          <a:lstStyle/>
          <a:p>
            <a:endParaRPr lang="en-US"/>
          </a:p>
        </p:txBody>
      </p:sp>
      <p:sp>
        <p:nvSpPr>
          <p:cNvPr id="897123" name="Text Box 99"/>
          <p:cNvSpPr txBox="1">
            <a:spLocks noChangeArrowheads="1"/>
          </p:cNvSpPr>
          <p:nvPr/>
        </p:nvSpPr>
        <p:spPr bwMode="auto">
          <a:xfrm>
            <a:off x="5572125" y="2614613"/>
            <a:ext cx="455613" cy="274637"/>
          </a:xfrm>
          <a:prstGeom prst="rect">
            <a:avLst/>
          </a:prstGeom>
          <a:noFill/>
          <a:ln w="9525">
            <a:noFill/>
            <a:miter lim="800000"/>
            <a:headEnd/>
            <a:tailEnd/>
          </a:ln>
        </p:spPr>
        <p:txBody>
          <a:bodyPr wrap="none">
            <a:spAutoFit/>
          </a:bodyPr>
          <a:lstStyle/>
          <a:p>
            <a:r>
              <a:rPr lang="en-US" b="1">
                <a:solidFill>
                  <a:srgbClr val="FF0000"/>
                </a:solidFill>
              </a:rPr>
              <a:t>BIG</a:t>
            </a:r>
          </a:p>
        </p:txBody>
      </p:sp>
      <p:sp>
        <p:nvSpPr>
          <p:cNvPr id="897124" name="Text Box 100"/>
          <p:cNvSpPr txBox="1">
            <a:spLocks noChangeArrowheads="1"/>
          </p:cNvSpPr>
          <p:nvPr/>
        </p:nvSpPr>
        <p:spPr bwMode="auto">
          <a:xfrm>
            <a:off x="6862763" y="1258888"/>
            <a:ext cx="538162" cy="274637"/>
          </a:xfrm>
          <a:prstGeom prst="rect">
            <a:avLst/>
          </a:prstGeom>
          <a:noFill/>
          <a:ln w="9525">
            <a:noFill/>
            <a:miter lim="800000"/>
            <a:headEnd/>
            <a:tailEnd/>
          </a:ln>
        </p:spPr>
        <p:txBody>
          <a:bodyPr wrap="none">
            <a:spAutoFit/>
          </a:bodyPr>
          <a:lstStyle/>
          <a:p>
            <a:r>
              <a:rPr lang="en-US">
                <a:solidFill>
                  <a:srgbClr val="FF0000"/>
                </a:solidFill>
              </a:rPr>
              <a:t>small</a:t>
            </a:r>
          </a:p>
        </p:txBody>
      </p:sp>
      <p:sp>
        <p:nvSpPr>
          <p:cNvPr id="897125" name="Text Box 101"/>
          <p:cNvSpPr txBox="1">
            <a:spLocks noChangeAspect="1" noChangeArrowheads="1"/>
          </p:cNvSpPr>
          <p:nvPr/>
        </p:nvSpPr>
        <p:spPr bwMode="auto">
          <a:xfrm>
            <a:off x="5267325" y="2881313"/>
            <a:ext cx="893763" cy="304800"/>
          </a:xfrm>
          <a:prstGeom prst="rect">
            <a:avLst/>
          </a:prstGeom>
          <a:noFill/>
          <a:ln w="9525">
            <a:noFill/>
            <a:miter lim="800000"/>
            <a:headEnd/>
            <a:tailEnd/>
          </a:ln>
        </p:spPr>
        <p:txBody>
          <a:bodyPr wrap="none">
            <a:spAutoFit/>
          </a:bodyPr>
          <a:lstStyle/>
          <a:p>
            <a:pPr algn="l"/>
            <a:r>
              <a:rPr lang="en-US" sz="1400" b="1"/>
              <a:t>1.26 atm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97069"/>
                                        </p:tgtEl>
                                        <p:attrNameLst>
                                          <p:attrName>style.visibility</p:attrName>
                                        </p:attrNameLst>
                                      </p:cBhvr>
                                      <p:to>
                                        <p:strVal val="visible"/>
                                      </p:to>
                                    </p:set>
                                    <p:animEffect transition="in" filter="fade">
                                      <p:cBhvr>
                                        <p:cTn id="7" dur="2000"/>
                                        <p:tgtEl>
                                          <p:spTgt spid="89706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897107"/>
                                        </p:tgtEl>
                                        <p:attrNameLst>
                                          <p:attrName>style.visibility</p:attrName>
                                        </p:attrNameLst>
                                      </p:cBhvr>
                                      <p:to>
                                        <p:strVal val="visible"/>
                                      </p:to>
                                    </p:set>
                                    <p:animEffect transition="in" filter="fade">
                                      <p:cBhvr>
                                        <p:cTn id="12" dur="1000"/>
                                        <p:tgtEl>
                                          <p:spTgt spid="897107"/>
                                        </p:tgtEl>
                                      </p:cBhvr>
                                    </p:animEffect>
                                    <p:anim calcmode="lin" valueType="num">
                                      <p:cBhvr>
                                        <p:cTn id="13" dur="1000" fill="hold"/>
                                        <p:tgtEl>
                                          <p:spTgt spid="897107"/>
                                        </p:tgtEl>
                                        <p:attrNameLst>
                                          <p:attrName>ppt_x</p:attrName>
                                        </p:attrNameLst>
                                      </p:cBhvr>
                                      <p:tavLst>
                                        <p:tav tm="0">
                                          <p:val>
                                            <p:strVal val="#ppt_x"/>
                                          </p:val>
                                        </p:tav>
                                        <p:tav tm="100000">
                                          <p:val>
                                            <p:strVal val="#ppt_x"/>
                                          </p:val>
                                        </p:tav>
                                      </p:tavLst>
                                    </p:anim>
                                    <p:anim calcmode="lin" valueType="num">
                                      <p:cBhvr>
                                        <p:cTn id="14" dur="1000" fill="hold"/>
                                        <p:tgtEl>
                                          <p:spTgt spid="89710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97070"/>
                                        </p:tgtEl>
                                        <p:attrNameLst>
                                          <p:attrName>style.visibility</p:attrName>
                                        </p:attrNameLst>
                                      </p:cBhvr>
                                      <p:to>
                                        <p:strVal val="visible"/>
                                      </p:to>
                                    </p:set>
                                    <p:animEffect transition="in" filter="fade">
                                      <p:cBhvr>
                                        <p:cTn id="19" dur="2000"/>
                                        <p:tgtEl>
                                          <p:spTgt spid="897070"/>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897103"/>
                                        </p:tgtEl>
                                        <p:attrNameLst>
                                          <p:attrName>style.visibility</p:attrName>
                                        </p:attrNameLst>
                                      </p:cBhvr>
                                      <p:to>
                                        <p:strVal val="visible"/>
                                      </p:to>
                                    </p:set>
                                    <p:anim calcmode="lin" valueType="num">
                                      <p:cBhvr>
                                        <p:cTn id="24" dur="500" fill="hold"/>
                                        <p:tgtEl>
                                          <p:spTgt spid="897103"/>
                                        </p:tgtEl>
                                        <p:attrNameLst>
                                          <p:attrName>ppt_w</p:attrName>
                                        </p:attrNameLst>
                                      </p:cBhvr>
                                      <p:tavLst>
                                        <p:tav tm="0">
                                          <p:val>
                                            <p:fltVal val="0"/>
                                          </p:val>
                                        </p:tav>
                                        <p:tav tm="100000">
                                          <p:val>
                                            <p:strVal val="#ppt_w"/>
                                          </p:val>
                                        </p:tav>
                                      </p:tavLst>
                                    </p:anim>
                                    <p:anim calcmode="lin" valueType="num">
                                      <p:cBhvr>
                                        <p:cTn id="25" dur="500" fill="hold"/>
                                        <p:tgtEl>
                                          <p:spTgt spid="897103"/>
                                        </p:tgtEl>
                                        <p:attrNameLst>
                                          <p:attrName>ppt_h</p:attrName>
                                        </p:attrNameLst>
                                      </p:cBhvr>
                                      <p:tavLst>
                                        <p:tav tm="0">
                                          <p:val>
                                            <p:strVal val="#ppt_h"/>
                                          </p:val>
                                        </p:tav>
                                        <p:tav tm="100000">
                                          <p:val>
                                            <p:strVal val="#ppt_h"/>
                                          </p:val>
                                        </p:tav>
                                      </p:tavLst>
                                    </p:anim>
                                  </p:childTnLst>
                                </p:cTn>
                              </p:par>
                              <p:par>
                                <p:cTn id="26" presetID="17" presetClass="entr" presetSubtype="10" fill="hold" grpId="0" nodeType="withEffect">
                                  <p:stCondLst>
                                    <p:cond delay="0"/>
                                  </p:stCondLst>
                                  <p:childTnLst>
                                    <p:set>
                                      <p:cBhvr>
                                        <p:cTn id="27" dur="1" fill="hold">
                                          <p:stCondLst>
                                            <p:cond delay="0"/>
                                          </p:stCondLst>
                                        </p:cTn>
                                        <p:tgtEl>
                                          <p:spTgt spid="897121"/>
                                        </p:tgtEl>
                                        <p:attrNameLst>
                                          <p:attrName>style.visibility</p:attrName>
                                        </p:attrNameLst>
                                      </p:cBhvr>
                                      <p:to>
                                        <p:strVal val="visible"/>
                                      </p:to>
                                    </p:set>
                                    <p:anim calcmode="lin" valueType="num">
                                      <p:cBhvr>
                                        <p:cTn id="28" dur="500" fill="hold"/>
                                        <p:tgtEl>
                                          <p:spTgt spid="897121"/>
                                        </p:tgtEl>
                                        <p:attrNameLst>
                                          <p:attrName>ppt_w</p:attrName>
                                        </p:attrNameLst>
                                      </p:cBhvr>
                                      <p:tavLst>
                                        <p:tav tm="0">
                                          <p:val>
                                            <p:fltVal val="0"/>
                                          </p:val>
                                        </p:tav>
                                        <p:tav tm="100000">
                                          <p:val>
                                            <p:strVal val="#ppt_w"/>
                                          </p:val>
                                        </p:tav>
                                      </p:tavLst>
                                    </p:anim>
                                    <p:anim calcmode="lin" valueType="num">
                                      <p:cBhvr>
                                        <p:cTn id="29" dur="500" fill="hold"/>
                                        <p:tgtEl>
                                          <p:spTgt spid="897121"/>
                                        </p:tgtEl>
                                        <p:attrNameLst>
                                          <p:attrName>ppt_h</p:attrName>
                                        </p:attrNameLst>
                                      </p:cBhvr>
                                      <p:tavLst>
                                        <p:tav tm="0">
                                          <p:val>
                                            <p:strVal val="#ppt_h"/>
                                          </p:val>
                                        </p:tav>
                                        <p:tav tm="100000">
                                          <p:val>
                                            <p:strVal val="#ppt_h"/>
                                          </p:val>
                                        </p:tav>
                                      </p:tavLst>
                                    </p:anim>
                                  </p:childTnLst>
                                </p:cTn>
                              </p:par>
                            </p:childTnLst>
                          </p:cTn>
                        </p:par>
                        <p:par>
                          <p:cTn id="30" fill="hold">
                            <p:stCondLst>
                              <p:cond delay="500"/>
                            </p:stCondLst>
                            <p:childTnLst>
                              <p:par>
                                <p:cTn id="31" presetID="17" presetClass="entr" presetSubtype="1" fill="hold" grpId="0" nodeType="afterEffect">
                                  <p:stCondLst>
                                    <p:cond delay="0"/>
                                  </p:stCondLst>
                                  <p:childTnLst>
                                    <p:set>
                                      <p:cBhvr>
                                        <p:cTn id="32" dur="1" fill="hold">
                                          <p:stCondLst>
                                            <p:cond delay="0"/>
                                          </p:stCondLst>
                                        </p:cTn>
                                        <p:tgtEl>
                                          <p:spTgt spid="897105"/>
                                        </p:tgtEl>
                                        <p:attrNameLst>
                                          <p:attrName>style.visibility</p:attrName>
                                        </p:attrNameLst>
                                      </p:cBhvr>
                                      <p:to>
                                        <p:strVal val="visible"/>
                                      </p:to>
                                    </p:set>
                                    <p:anim calcmode="lin" valueType="num">
                                      <p:cBhvr>
                                        <p:cTn id="33" dur="500" fill="hold"/>
                                        <p:tgtEl>
                                          <p:spTgt spid="897105"/>
                                        </p:tgtEl>
                                        <p:attrNameLst>
                                          <p:attrName>ppt_x</p:attrName>
                                        </p:attrNameLst>
                                      </p:cBhvr>
                                      <p:tavLst>
                                        <p:tav tm="0">
                                          <p:val>
                                            <p:strVal val="#ppt_x"/>
                                          </p:val>
                                        </p:tav>
                                        <p:tav tm="100000">
                                          <p:val>
                                            <p:strVal val="#ppt_x"/>
                                          </p:val>
                                        </p:tav>
                                      </p:tavLst>
                                    </p:anim>
                                    <p:anim calcmode="lin" valueType="num">
                                      <p:cBhvr>
                                        <p:cTn id="34" dur="500" fill="hold"/>
                                        <p:tgtEl>
                                          <p:spTgt spid="897105"/>
                                        </p:tgtEl>
                                        <p:attrNameLst>
                                          <p:attrName>ppt_y</p:attrName>
                                        </p:attrNameLst>
                                      </p:cBhvr>
                                      <p:tavLst>
                                        <p:tav tm="0">
                                          <p:val>
                                            <p:strVal val="#ppt_y-#ppt_h/2"/>
                                          </p:val>
                                        </p:tav>
                                        <p:tav tm="100000">
                                          <p:val>
                                            <p:strVal val="#ppt_y"/>
                                          </p:val>
                                        </p:tav>
                                      </p:tavLst>
                                    </p:anim>
                                    <p:anim calcmode="lin" valueType="num">
                                      <p:cBhvr>
                                        <p:cTn id="35" dur="500" fill="hold"/>
                                        <p:tgtEl>
                                          <p:spTgt spid="897105"/>
                                        </p:tgtEl>
                                        <p:attrNameLst>
                                          <p:attrName>ppt_w</p:attrName>
                                        </p:attrNameLst>
                                      </p:cBhvr>
                                      <p:tavLst>
                                        <p:tav tm="0">
                                          <p:val>
                                            <p:strVal val="#ppt_w"/>
                                          </p:val>
                                        </p:tav>
                                        <p:tav tm="100000">
                                          <p:val>
                                            <p:strVal val="#ppt_w"/>
                                          </p:val>
                                        </p:tav>
                                      </p:tavLst>
                                    </p:anim>
                                    <p:anim calcmode="lin" valueType="num">
                                      <p:cBhvr>
                                        <p:cTn id="36" dur="500" fill="hold"/>
                                        <p:tgtEl>
                                          <p:spTgt spid="897105"/>
                                        </p:tgtEl>
                                        <p:attrNameLst>
                                          <p:attrName>ppt_h</p:attrName>
                                        </p:attrNameLst>
                                      </p:cBhvr>
                                      <p:tavLst>
                                        <p:tav tm="0">
                                          <p:val>
                                            <p:fltVal val="0"/>
                                          </p:val>
                                        </p:tav>
                                        <p:tav tm="100000">
                                          <p:val>
                                            <p:strVal val="#ppt_h"/>
                                          </p:val>
                                        </p:tav>
                                      </p:tavLst>
                                    </p:anim>
                                  </p:childTnLst>
                                </p:cTn>
                              </p:par>
                            </p:childTnLst>
                          </p:cTn>
                        </p:par>
                        <p:par>
                          <p:cTn id="37" fill="hold">
                            <p:stCondLst>
                              <p:cond delay="1000"/>
                            </p:stCondLst>
                            <p:childTnLst>
                              <p:par>
                                <p:cTn id="38" presetID="9" presetClass="entr" presetSubtype="0" fill="hold" grpId="0" nodeType="afterEffect">
                                  <p:stCondLst>
                                    <p:cond delay="0"/>
                                  </p:stCondLst>
                                  <p:childTnLst>
                                    <p:set>
                                      <p:cBhvr>
                                        <p:cTn id="39" dur="1" fill="hold">
                                          <p:stCondLst>
                                            <p:cond delay="0"/>
                                          </p:stCondLst>
                                        </p:cTn>
                                        <p:tgtEl>
                                          <p:spTgt spid="897106"/>
                                        </p:tgtEl>
                                        <p:attrNameLst>
                                          <p:attrName>style.visibility</p:attrName>
                                        </p:attrNameLst>
                                      </p:cBhvr>
                                      <p:to>
                                        <p:strVal val="visible"/>
                                      </p:to>
                                    </p:set>
                                    <p:animEffect transition="in" filter="dissolve">
                                      <p:cBhvr>
                                        <p:cTn id="40" dur="500"/>
                                        <p:tgtEl>
                                          <p:spTgt spid="89710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0" fill="hold" grpId="0" nodeType="clickEffect">
                                  <p:stCondLst>
                                    <p:cond delay="0"/>
                                  </p:stCondLst>
                                  <p:childTnLst>
                                    <p:set>
                                      <p:cBhvr>
                                        <p:cTn id="44" dur="1" fill="hold">
                                          <p:stCondLst>
                                            <p:cond delay="0"/>
                                          </p:stCondLst>
                                        </p:cTn>
                                        <p:tgtEl>
                                          <p:spTgt spid="897071"/>
                                        </p:tgtEl>
                                        <p:attrNameLst>
                                          <p:attrName>style.visibility</p:attrName>
                                        </p:attrNameLst>
                                      </p:cBhvr>
                                      <p:to>
                                        <p:strVal val="visible"/>
                                      </p:to>
                                    </p:set>
                                    <p:anim calcmode="lin" valueType="num">
                                      <p:cBhvr>
                                        <p:cTn id="45" dur="500" fill="hold"/>
                                        <p:tgtEl>
                                          <p:spTgt spid="897071"/>
                                        </p:tgtEl>
                                        <p:attrNameLst>
                                          <p:attrName>ppt_w</p:attrName>
                                        </p:attrNameLst>
                                      </p:cBhvr>
                                      <p:tavLst>
                                        <p:tav tm="0">
                                          <p:val>
                                            <p:fltVal val="0"/>
                                          </p:val>
                                        </p:tav>
                                        <p:tav tm="100000">
                                          <p:val>
                                            <p:strVal val="#ppt_w"/>
                                          </p:val>
                                        </p:tav>
                                      </p:tavLst>
                                    </p:anim>
                                    <p:anim calcmode="lin" valueType="num">
                                      <p:cBhvr>
                                        <p:cTn id="46" dur="500" fill="hold"/>
                                        <p:tgtEl>
                                          <p:spTgt spid="897071"/>
                                        </p:tgtEl>
                                        <p:attrNameLst>
                                          <p:attrName>ppt_h</p:attrName>
                                        </p:attrNameLst>
                                      </p:cBhvr>
                                      <p:tavLst>
                                        <p:tav tm="0">
                                          <p:val>
                                            <p:fltVal val="0"/>
                                          </p:val>
                                        </p:tav>
                                        <p:tav tm="100000">
                                          <p:val>
                                            <p:strVal val="#ppt_h"/>
                                          </p:val>
                                        </p:tav>
                                      </p:tavLst>
                                    </p:anim>
                                    <p:animEffect transition="in" filter="fade">
                                      <p:cBhvr>
                                        <p:cTn id="47" dur="500"/>
                                        <p:tgtEl>
                                          <p:spTgt spid="897071"/>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897108"/>
                                        </p:tgtEl>
                                        <p:attrNameLst>
                                          <p:attrName>style.visibility</p:attrName>
                                        </p:attrNameLst>
                                      </p:cBhvr>
                                      <p:to>
                                        <p:strVal val="visible"/>
                                      </p:to>
                                    </p:set>
                                    <p:animEffect transition="in" filter="dissolve">
                                      <p:cBhvr>
                                        <p:cTn id="52" dur="500"/>
                                        <p:tgtEl>
                                          <p:spTgt spid="897108"/>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3" fill="hold" grpId="0" nodeType="clickEffect">
                                  <p:stCondLst>
                                    <p:cond delay="0"/>
                                  </p:stCondLst>
                                  <p:childTnLst>
                                    <p:set>
                                      <p:cBhvr>
                                        <p:cTn id="56" dur="1" fill="hold">
                                          <p:stCondLst>
                                            <p:cond delay="0"/>
                                          </p:stCondLst>
                                        </p:cTn>
                                        <p:tgtEl>
                                          <p:spTgt spid="897073"/>
                                        </p:tgtEl>
                                        <p:attrNameLst>
                                          <p:attrName>style.visibility</p:attrName>
                                        </p:attrNameLst>
                                      </p:cBhvr>
                                      <p:to>
                                        <p:strVal val="visible"/>
                                      </p:to>
                                    </p:set>
                                    <p:animEffect transition="in" filter="strips(upRight)">
                                      <p:cBhvr>
                                        <p:cTn id="57" dur="500"/>
                                        <p:tgtEl>
                                          <p:spTgt spid="897073"/>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897123"/>
                                        </p:tgtEl>
                                        <p:attrNameLst>
                                          <p:attrName>style.visibility</p:attrName>
                                        </p:attrNameLst>
                                      </p:cBhvr>
                                      <p:to>
                                        <p:strVal val="visible"/>
                                      </p:to>
                                    </p:set>
                                    <p:animEffect transition="in" filter="dissolve">
                                      <p:cBhvr>
                                        <p:cTn id="62" dur="500"/>
                                        <p:tgtEl>
                                          <p:spTgt spid="897123"/>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897124"/>
                                        </p:tgtEl>
                                        <p:attrNameLst>
                                          <p:attrName>style.visibility</p:attrName>
                                        </p:attrNameLst>
                                      </p:cBhvr>
                                      <p:to>
                                        <p:strVal val="visible"/>
                                      </p:to>
                                    </p:set>
                                    <p:animEffect transition="in" filter="dissolve">
                                      <p:cBhvr>
                                        <p:cTn id="67" dur="500"/>
                                        <p:tgtEl>
                                          <p:spTgt spid="897124"/>
                                        </p:tgtEl>
                                      </p:cBhvr>
                                    </p:animEffect>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grpId="0" nodeType="clickEffect">
                                  <p:stCondLst>
                                    <p:cond delay="0"/>
                                  </p:stCondLst>
                                  <p:childTnLst>
                                    <p:set>
                                      <p:cBhvr>
                                        <p:cTn id="71" dur="1" fill="hold">
                                          <p:stCondLst>
                                            <p:cond delay="0"/>
                                          </p:stCondLst>
                                        </p:cTn>
                                        <p:tgtEl>
                                          <p:spTgt spid="897090"/>
                                        </p:tgtEl>
                                        <p:attrNameLst>
                                          <p:attrName>style.visibility</p:attrName>
                                        </p:attrNameLst>
                                      </p:cBhvr>
                                      <p:to>
                                        <p:strVal val="visible"/>
                                      </p:to>
                                    </p:set>
                                    <p:animEffect transition="in" filter="fade">
                                      <p:cBhvr>
                                        <p:cTn id="72" dur="1000"/>
                                        <p:tgtEl>
                                          <p:spTgt spid="897090"/>
                                        </p:tgtEl>
                                      </p:cBhvr>
                                    </p:animEffect>
                                    <p:anim calcmode="lin" valueType="num">
                                      <p:cBhvr>
                                        <p:cTn id="73" dur="1000" fill="hold"/>
                                        <p:tgtEl>
                                          <p:spTgt spid="897090"/>
                                        </p:tgtEl>
                                        <p:attrNameLst>
                                          <p:attrName>ppt_x</p:attrName>
                                        </p:attrNameLst>
                                      </p:cBhvr>
                                      <p:tavLst>
                                        <p:tav tm="0">
                                          <p:val>
                                            <p:strVal val="#ppt_x"/>
                                          </p:val>
                                        </p:tav>
                                        <p:tav tm="100000">
                                          <p:val>
                                            <p:strVal val="#ppt_x"/>
                                          </p:val>
                                        </p:tav>
                                      </p:tavLst>
                                    </p:anim>
                                    <p:anim calcmode="lin" valueType="num">
                                      <p:cBhvr>
                                        <p:cTn id="74" dur="1000" fill="hold"/>
                                        <p:tgtEl>
                                          <p:spTgt spid="897090"/>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7" presetClass="entr" presetSubtype="0" fill="hold" grpId="0" nodeType="clickEffect">
                                  <p:stCondLst>
                                    <p:cond delay="0"/>
                                  </p:stCondLst>
                                  <p:childTnLst>
                                    <p:set>
                                      <p:cBhvr>
                                        <p:cTn id="78" dur="1" fill="hold">
                                          <p:stCondLst>
                                            <p:cond delay="0"/>
                                          </p:stCondLst>
                                        </p:cTn>
                                        <p:tgtEl>
                                          <p:spTgt spid="897076"/>
                                        </p:tgtEl>
                                        <p:attrNameLst>
                                          <p:attrName>style.visibility</p:attrName>
                                        </p:attrNameLst>
                                      </p:cBhvr>
                                      <p:to>
                                        <p:strVal val="visible"/>
                                      </p:to>
                                    </p:set>
                                    <p:animEffect transition="in" filter="fade">
                                      <p:cBhvr>
                                        <p:cTn id="79" dur="1000"/>
                                        <p:tgtEl>
                                          <p:spTgt spid="897076"/>
                                        </p:tgtEl>
                                      </p:cBhvr>
                                    </p:animEffect>
                                    <p:anim calcmode="lin" valueType="num">
                                      <p:cBhvr>
                                        <p:cTn id="80" dur="1000" fill="hold"/>
                                        <p:tgtEl>
                                          <p:spTgt spid="897076"/>
                                        </p:tgtEl>
                                        <p:attrNameLst>
                                          <p:attrName>ppt_x</p:attrName>
                                        </p:attrNameLst>
                                      </p:cBhvr>
                                      <p:tavLst>
                                        <p:tav tm="0">
                                          <p:val>
                                            <p:strVal val="#ppt_x"/>
                                          </p:val>
                                        </p:tav>
                                        <p:tav tm="100000">
                                          <p:val>
                                            <p:strVal val="#ppt_x"/>
                                          </p:val>
                                        </p:tav>
                                      </p:tavLst>
                                    </p:anim>
                                    <p:anim calcmode="lin" valueType="num">
                                      <p:cBhvr>
                                        <p:cTn id="81" dur="1000" fill="hold"/>
                                        <p:tgtEl>
                                          <p:spTgt spid="897076"/>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2"/>
                                        </p:tgtEl>
                                        <p:attrNameLst>
                                          <p:attrName>style.visibility</p:attrName>
                                        </p:attrNameLst>
                                      </p:cBhvr>
                                      <p:to>
                                        <p:strVal val="visible"/>
                                      </p:to>
                                    </p:set>
                                    <p:animEffect transition="in" filter="fade">
                                      <p:cBhvr>
                                        <p:cTn id="86" dur="2000"/>
                                        <p:tgtEl>
                                          <p:spTgt spid="2"/>
                                        </p:tgtEl>
                                      </p:cBhvr>
                                    </p:animEffect>
                                  </p:childTnLst>
                                </p:cTn>
                              </p:par>
                            </p:childTnLst>
                          </p:cTn>
                        </p:par>
                      </p:childTnLst>
                    </p:cTn>
                  </p:par>
                  <p:par>
                    <p:cTn id="87" fill="hold">
                      <p:stCondLst>
                        <p:cond delay="indefinite"/>
                      </p:stCondLst>
                      <p:childTnLst>
                        <p:par>
                          <p:cTn id="88" fill="hold">
                            <p:stCondLst>
                              <p:cond delay="0"/>
                            </p:stCondLst>
                            <p:childTnLst>
                              <p:par>
                                <p:cTn id="89" presetID="9" presetClass="entr" presetSubtype="0" fill="hold" grpId="0" nodeType="clickEffect">
                                  <p:stCondLst>
                                    <p:cond delay="0"/>
                                  </p:stCondLst>
                                  <p:childTnLst>
                                    <p:set>
                                      <p:cBhvr>
                                        <p:cTn id="90" dur="1" fill="hold">
                                          <p:stCondLst>
                                            <p:cond delay="0"/>
                                          </p:stCondLst>
                                        </p:cTn>
                                        <p:tgtEl>
                                          <p:spTgt spid="897079"/>
                                        </p:tgtEl>
                                        <p:attrNameLst>
                                          <p:attrName>style.visibility</p:attrName>
                                        </p:attrNameLst>
                                      </p:cBhvr>
                                      <p:to>
                                        <p:strVal val="visible"/>
                                      </p:to>
                                    </p:set>
                                    <p:animEffect transition="in" filter="dissolve">
                                      <p:cBhvr>
                                        <p:cTn id="91" dur="500"/>
                                        <p:tgtEl>
                                          <p:spTgt spid="897079"/>
                                        </p:tgtEl>
                                      </p:cBhvr>
                                    </p:animEffect>
                                  </p:childTnLst>
                                </p:cTn>
                              </p:par>
                            </p:childTnLst>
                          </p:cTn>
                        </p:par>
                      </p:childTnLst>
                    </p:cTn>
                  </p:par>
                  <p:par>
                    <p:cTn id="92" fill="hold">
                      <p:stCondLst>
                        <p:cond delay="indefinite"/>
                      </p:stCondLst>
                      <p:childTnLst>
                        <p:par>
                          <p:cTn id="93" fill="hold">
                            <p:stCondLst>
                              <p:cond delay="0"/>
                            </p:stCondLst>
                            <p:childTnLst>
                              <p:par>
                                <p:cTn id="94" presetID="9" presetClass="entr" presetSubtype="0" fill="hold" grpId="0" nodeType="clickEffect">
                                  <p:stCondLst>
                                    <p:cond delay="0"/>
                                  </p:stCondLst>
                                  <p:childTnLst>
                                    <p:set>
                                      <p:cBhvr>
                                        <p:cTn id="95" dur="1" fill="hold">
                                          <p:stCondLst>
                                            <p:cond delay="0"/>
                                          </p:stCondLst>
                                        </p:cTn>
                                        <p:tgtEl>
                                          <p:spTgt spid="897080"/>
                                        </p:tgtEl>
                                        <p:attrNameLst>
                                          <p:attrName>style.visibility</p:attrName>
                                        </p:attrNameLst>
                                      </p:cBhvr>
                                      <p:to>
                                        <p:strVal val="visible"/>
                                      </p:to>
                                    </p:set>
                                    <p:animEffect transition="in" filter="dissolve">
                                      <p:cBhvr>
                                        <p:cTn id="96" dur="500"/>
                                        <p:tgtEl>
                                          <p:spTgt spid="897080"/>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897091"/>
                                        </p:tgtEl>
                                        <p:attrNameLst>
                                          <p:attrName>style.visibility</p:attrName>
                                        </p:attrNameLst>
                                      </p:cBhvr>
                                      <p:to>
                                        <p:strVal val="visible"/>
                                      </p:to>
                                    </p:set>
                                    <p:animEffect transition="in" filter="wipe(down)">
                                      <p:cBhvr>
                                        <p:cTn id="101" dur="500"/>
                                        <p:tgtEl>
                                          <p:spTgt spid="897091"/>
                                        </p:tgtEl>
                                      </p:cBhvr>
                                    </p:animEffect>
                                  </p:childTnLst>
                                </p:cTn>
                              </p:par>
                            </p:childTnLst>
                          </p:cTn>
                        </p:par>
                        <p:par>
                          <p:cTn id="102" fill="hold">
                            <p:stCondLst>
                              <p:cond delay="500"/>
                            </p:stCondLst>
                            <p:childTnLst>
                              <p:par>
                                <p:cTn id="103" presetID="22" presetClass="entr" presetSubtype="4" fill="hold" grpId="0" nodeType="afterEffect">
                                  <p:stCondLst>
                                    <p:cond delay="0"/>
                                  </p:stCondLst>
                                  <p:childTnLst>
                                    <p:set>
                                      <p:cBhvr>
                                        <p:cTn id="104" dur="1" fill="hold">
                                          <p:stCondLst>
                                            <p:cond delay="0"/>
                                          </p:stCondLst>
                                        </p:cTn>
                                        <p:tgtEl>
                                          <p:spTgt spid="897092"/>
                                        </p:tgtEl>
                                        <p:attrNameLst>
                                          <p:attrName>style.visibility</p:attrName>
                                        </p:attrNameLst>
                                      </p:cBhvr>
                                      <p:to>
                                        <p:strVal val="visible"/>
                                      </p:to>
                                    </p:set>
                                    <p:animEffect transition="in" filter="wipe(down)">
                                      <p:cBhvr>
                                        <p:cTn id="105" dur="500"/>
                                        <p:tgtEl>
                                          <p:spTgt spid="897092"/>
                                        </p:tgtEl>
                                      </p:cBhvr>
                                    </p:animEffect>
                                  </p:childTnLst>
                                </p:cTn>
                              </p:par>
                            </p:childTnLst>
                          </p:cTn>
                        </p:par>
                      </p:childTnLst>
                    </p:cTn>
                  </p:par>
                  <p:par>
                    <p:cTn id="106" fill="hold">
                      <p:stCondLst>
                        <p:cond delay="indefinite"/>
                      </p:stCondLst>
                      <p:childTnLst>
                        <p:par>
                          <p:cTn id="107" fill="hold">
                            <p:stCondLst>
                              <p:cond delay="0"/>
                            </p:stCondLst>
                            <p:childTnLst>
                              <p:par>
                                <p:cTn id="108" presetID="29" presetClass="entr" presetSubtype="0" fill="hold" grpId="0" nodeType="clickEffect">
                                  <p:stCondLst>
                                    <p:cond delay="0"/>
                                  </p:stCondLst>
                                  <p:childTnLst>
                                    <p:set>
                                      <p:cBhvr>
                                        <p:cTn id="109" dur="1" fill="hold">
                                          <p:stCondLst>
                                            <p:cond delay="0"/>
                                          </p:stCondLst>
                                        </p:cTn>
                                        <p:tgtEl>
                                          <p:spTgt spid="897081"/>
                                        </p:tgtEl>
                                        <p:attrNameLst>
                                          <p:attrName>style.visibility</p:attrName>
                                        </p:attrNameLst>
                                      </p:cBhvr>
                                      <p:to>
                                        <p:strVal val="visible"/>
                                      </p:to>
                                    </p:set>
                                    <p:anim calcmode="lin" valueType="num">
                                      <p:cBhvr>
                                        <p:cTn id="110" dur="1000" fill="hold"/>
                                        <p:tgtEl>
                                          <p:spTgt spid="897081"/>
                                        </p:tgtEl>
                                        <p:attrNameLst>
                                          <p:attrName>ppt_x</p:attrName>
                                        </p:attrNameLst>
                                      </p:cBhvr>
                                      <p:tavLst>
                                        <p:tav tm="0">
                                          <p:val>
                                            <p:strVal val="#ppt_x-.2"/>
                                          </p:val>
                                        </p:tav>
                                        <p:tav tm="100000">
                                          <p:val>
                                            <p:strVal val="#ppt_x"/>
                                          </p:val>
                                        </p:tav>
                                      </p:tavLst>
                                    </p:anim>
                                    <p:anim calcmode="lin" valueType="num">
                                      <p:cBhvr>
                                        <p:cTn id="111" dur="1000" fill="hold"/>
                                        <p:tgtEl>
                                          <p:spTgt spid="897081"/>
                                        </p:tgtEl>
                                        <p:attrNameLst>
                                          <p:attrName>ppt_y</p:attrName>
                                        </p:attrNameLst>
                                      </p:cBhvr>
                                      <p:tavLst>
                                        <p:tav tm="0">
                                          <p:val>
                                            <p:strVal val="#ppt_y"/>
                                          </p:val>
                                        </p:tav>
                                        <p:tav tm="100000">
                                          <p:val>
                                            <p:strVal val="#ppt_y"/>
                                          </p:val>
                                        </p:tav>
                                      </p:tavLst>
                                    </p:anim>
                                    <p:animEffect transition="in" filter="wipe(right)" prLst="gradientSize: 0.1">
                                      <p:cBhvr>
                                        <p:cTn id="112" dur="1000"/>
                                        <p:tgtEl>
                                          <p:spTgt spid="897081"/>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3"/>
                                        </p:tgtEl>
                                        <p:attrNameLst>
                                          <p:attrName>style.visibility</p:attrName>
                                        </p:attrNameLst>
                                      </p:cBhvr>
                                      <p:to>
                                        <p:strVal val="visible"/>
                                      </p:to>
                                    </p:set>
                                    <p:animEffect transition="in" filter="fade">
                                      <p:cBhvr>
                                        <p:cTn id="117" dur="2000"/>
                                        <p:tgtEl>
                                          <p:spTgt spid="3"/>
                                        </p:tgtEl>
                                      </p:cBhvr>
                                    </p:animEffect>
                                  </p:childTnLst>
                                </p:cTn>
                              </p:par>
                            </p:childTnLst>
                          </p:cTn>
                        </p:par>
                      </p:childTnLst>
                    </p:cTn>
                  </p:par>
                  <p:par>
                    <p:cTn id="118" fill="hold">
                      <p:stCondLst>
                        <p:cond delay="indefinite"/>
                      </p:stCondLst>
                      <p:childTnLst>
                        <p:par>
                          <p:cTn id="119" fill="hold">
                            <p:stCondLst>
                              <p:cond delay="0"/>
                            </p:stCondLst>
                            <p:childTnLst>
                              <p:par>
                                <p:cTn id="120" presetID="9" presetClass="entr" presetSubtype="0" fill="hold" grpId="0" nodeType="clickEffect">
                                  <p:stCondLst>
                                    <p:cond delay="0"/>
                                  </p:stCondLst>
                                  <p:childTnLst>
                                    <p:set>
                                      <p:cBhvr>
                                        <p:cTn id="121" dur="1" fill="hold">
                                          <p:stCondLst>
                                            <p:cond delay="0"/>
                                          </p:stCondLst>
                                        </p:cTn>
                                        <p:tgtEl>
                                          <p:spTgt spid="897083"/>
                                        </p:tgtEl>
                                        <p:attrNameLst>
                                          <p:attrName>style.visibility</p:attrName>
                                        </p:attrNameLst>
                                      </p:cBhvr>
                                      <p:to>
                                        <p:strVal val="visible"/>
                                      </p:to>
                                    </p:set>
                                    <p:animEffect transition="in" filter="dissolve">
                                      <p:cBhvr>
                                        <p:cTn id="122" dur="500"/>
                                        <p:tgtEl>
                                          <p:spTgt spid="897083"/>
                                        </p:tgtEl>
                                      </p:cBhvr>
                                    </p:animEffect>
                                  </p:childTnLst>
                                </p:cTn>
                              </p:par>
                            </p:childTnLst>
                          </p:cTn>
                        </p:par>
                      </p:childTnLst>
                    </p:cTn>
                  </p:par>
                  <p:par>
                    <p:cTn id="123" fill="hold">
                      <p:stCondLst>
                        <p:cond delay="indefinite"/>
                      </p:stCondLst>
                      <p:childTnLst>
                        <p:par>
                          <p:cTn id="124" fill="hold">
                            <p:stCondLst>
                              <p:cond delay="0"/>
                            </p:stCondLst>
                            <p:childTnLst>
                              <p:par>
                                <p:cTn id="125" presetID="9" presetClass="entr" presetSubtype="0" fill="hold" grpId="0" nodeType="clickEffect">
                                  <p:stCondLst>
                                    <p:cond delay="0"/>
                                  </p:stCondLst>
                                  <p:childTnLst>
                                    <p:set>
                                      <p:cBhvr>
                                        <p:cTn id="126" dur="1" fill="hold">
                                          <p:stCondLst>
                                            <p:cond delay="0"/>
                                          </p:stCondLst>
                                        </p:cTn>
                                        <p:tgtEl>
                                          <p:spTgt spid="897087"/>
                                        </p:tgtEl>
                                        <p:attrNameLst>
                                          <p:attrName>style.visibility</p:attrName>
                                        </p:attrNameLst>
                                      </p:cBhvr>
                                      <p:to>
                                        <p:strVal val="visible"/>
                                      </p:to>
                                    </p:set>
                                    <p:animEffect transition="in" filter="dissolve">
                                      <p:cBhvr>
                                        <p:cTn id="127" dur="500"/>
                                        <p:tgtEl>
                                          <p:spTgt spid="897087"/>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4" fill="hold" grpId="0" nodeType="clickEffect">
                                  <p:stCondLst>
                                    <p:cond delay="0"/>
                                  </p:stCondLst>
                                  <p:childTnLst>
                                    <p:set>
                                      <p:cBhvr>
                                        <p:cTn id="131" dur="1" fill="hold">
                                          <p:stCondLst>
                                            <p:cond delay="0"/>
                                          </p:stCondLst>
                                        </p:cTn>
                                        <p:tgtEl>
                                          <p:spTgt spid="897093"/>
                                        </p:tgtEl>
                                        <p:attrNameLst>
                                          <p:attrName>style.visibility</p:attrName>
                                        </p:attrNameLst>
                                      </p:cBhvr>
                                      <p:to>
                                        <p:strVal val="visible"/>
                                      </p:to>
                                    </p:set>
                                    <p:animEffect transition="in" filter="wipe(down)">
                                      <p:cBhvr>
                                        <p:cTn id="132" dur="500"/>
                                        <p:tgtEl>
                                          <p:spTgt spid="897093"/>
                                        </p:tgtEl>
                                      </p:cBhvr>
                                    </p:animEffect>
                                  </p:childTnLst>
                                </p:cTn>
                              </p:par>
                            </p:childTnLst>
                          </p:cTn>
                        </p:par>
                        <p:par>
                          <p:cTn id="133" fill="hold">
                            <p:stCondLst>
                              <p:cond delay="500"/>
                            </p:stCondLst>
                            <p:childTnLst>
                              <p:par>
                                <p:cTn id="134" presetID="22" presetClass="entr" presetSubtype="4" fill="hold" grpId="0" nodeType="afterEffect">
                                  <p:stCondLst>
                                    <p:cond delay="0"/>
                                  </p:stCondLst>
                                  <p:childTnLst>
                                    <p:set>
                                      <p:cBhvr>
                                        <p:cTn id="135" dur="1" fill="hold">
                                          <p:stCondLst>
                                            <p:cond delay="0"/>
                                          </p:stCondLst>
                                        </p:cTn>
                                        <p:tgtEl>
                                          <p:spTgt spid="897094"/>
                                        </p:tgtEl>
                                        <p:attrNameLst>
                                          <p:attrName>style.visibility</p:attrName>
                                        </p:attrNameLst>
                                      </p:cBhvr>
                                      <p:to>
                                        <p:strVal val="visible"/>
                                      </p:to>
                                    </p:set>
                                    <p:animEffect transition="in" filter="wipe(down)">
                                      <p:cBhvr>
                                        <p:cTn id="136" dur="500"/>
                                        <p:tgtEl>
                                          <p:spTgt spid="897094"/>
                                        </p:tgtEl>
                                      </p:cBhvr>
                                    </p:animEffect>
                                  </p:childTnLst>
                                </p:cTn>
                              </p:par>
                            </p:childTnLst>
                          </p:cTn>
                        </p:par>
                      </p:childTnLst>
                    </p:cTn>
                  </p:par>
                  <p:par>
                    <p:cTn id="137" fill="hold">
                      <p:stCondLst>
                        <p:cond delay="indefinite"/>
                      </p:stCondLst>
                      <p:childTnLst>
                        <p:par>
                          <p:cTn id="138" fill="hold">
                            <p:stCondLst>
                              <p:cond delay="0"/>
                            </p:stCondLst>
                            <p:childTnLst>
                              <p:par>
                                <p:cTn id="139" presetID="40" presetClass="entr" presetSubtype="0" fill="hold" grpId="0" nodeType="clickEffect">
                                  <p:stCondLst>
                                    <p:cond delay="0"/>
                                  </p:stCondLst>
                                  <p:iterate type="lt">
                                    <p:tmPct val="10000"/>
                                  </p:iterate>
                                  <p:childTnLst>
                                    <p:set>
                                      <p:cBhvr>
                                        <p:cTn id="140" dur="1" fill="hold">
                                          <p:stCondLst>
                                            <p:cond delay="0"/>
                                          </p:stCondLst>
                                        </p:cTn>
                                        <p:tgtEl>
                                          <p:spTgt spid="897088"/>
                                        </p:tgtEl>
                                        <p:attrNameLst>
                                          <p:attrName>style.visibility</p:attrName>
                                        </p:attrNameLst>
                                      </p:cBhvr>
                                      <p:to>
                                        <p:strVal val="visible"/>
                                      </p:to>
                                    </p:set>
                                    <p:animEffect transition="in" filter="fade">
                                      <p:cBhvr>
                                        <p:cTn id="141" dur="1000"/>
                                        <p:tgtEl>
                                          <p:spTgt spid="897088"/>
                                        </p:tgtEl>
                                      </p:cBhvr>
                                    </p:animEffect>
                                    <p:anim calcmode="lin" valueType="num">
                                      <p:cBhvr>
                                        <p:cTn id="142" dur="1000" fill="hold"/>
                                        <p:tgtEl>
                                          <p:spTgt spid="897088"/>
                                        </p:tgtEl>
                                        <p:attrNameLst>
                                          <p:attrName>ppt_x</p:attrName>
                                        </p:attrNameLst>
                                      </p:cBhvr>
                                      <p:tavLst>
                                        <p:tav tm="0">
                                          <p:val>
                                            <p:strVal val="#ppt_x-.1"/>
                                          </p:val>
                                        </p:tav>
                                        <p:tav tm="100000">
                                          <p:val>
                                            <p:strVal val="#ppt_x"/>
                                          </p:val>
                                        </p:tav>
                                      </p:tavLst>
                                    </p:anim>
                                    <p:anim calcmode="lin" valueType="num">
                                      <p:cBhvr>
                                        <p:cTn id="143" dur="1000" fill="hold"/>
                                        <p:tgtEl>
                                          <p:spTgt spid="897088"/>
                                        </p:tgtEl>
                                        <p:attrNameLst>
                                          <p:attrName>ppt_y</p:attrName>
                                        </p:attrNameLst>
                                      </p:cBhvr>
                                      <p:tavLst>
                                        <p:tav tm="0">
                                          <p:val>
                                            <p:strVal val="#ppt_y"/>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9" presetClass="entr" presetSubtype="0" fill="hold" grpId="0" nodeType="clickEffect">
                                  <p:stCondLst>
                                    <p:cond delay="0"/>
                                  </p:stCondLst>
                                  <p:childTnLst>
                                    <p:set>
                                      <p:cBhvr>
                                        <p:cTn id="147" dur="1" fill="hold">
                                          <p:stCondLst>
                                            <p:cond delay="0"/>
                                          </p:stCondLst>
                                        </p:cTn>
                                        <p:tgtEl>
                                          <p:spTgt spid="897074"/>
                                        </p:tgtEl>
                                        <p:attrNameLst>
                                          <p:attrName>style.visibility</p:attrName>
                                        </p:attrNameLst>
                                      </p:cBhvr>
                                      <p:to>
                                        <p:strVal val="visible"/>
                                      </p:to>
                                    </p:set>
                                    <p:animEffect transition="in" filter="dissolve">
                                      <p:cBhvr>
                                        <p:cTn id="148" dur="500"/>
                                        <p:tgtEl>
                                          <p:spTgt spid="897074"/>
                                        </p:tgtEl>
                                      </p:cBhvr>
                                    </p:animEffect>
                                  </p:childTnLst>
                                </p:cTn>
                              </p:par>
                            </p:childTnLst>
                          </p:cTn>
                        </p:par>
                      </p:childTnLst>
                    </p:cTn>
                  </p:par>
                  <p:par>
                    <p:cTn id="149" fill="hold">
                      <p:stCondLst>
                        <p:cond delay="indefinite"/>
                      </p:stCondLst>
                      <p:childTnLst>
                        <p:par>
                          <p:cTn id="150" fill="hold">
                            <p:stCondLst>
                              <p:cond delay="0"/>
                            </p:stCondLst>
                            <p:childTnLst>
                              <p:par>
                                <p:cTn id="151" presetID="56" presetClass="entr" presetSubtype="0" fill="hold" grpId="0" nodeType="clickEffect">
                                  <p:stCondLst>
                                    <p:cond delay="0"/>
                                  </p:stCondLst>
                                  <p:iterate type="lt">
                                    <p:tmPct val="10000"/>
                                  </p:iterate>
                                  <p:childTnLst>
                                    <p:set>
                                      <p:cBhvr>
                                        <p:cTn id="152" dur="1" fill="hold">
                                          <p:stCondLst>
                                            <p:cond delay="0"/>
                                          </p:stCondLst>
                                        </p:cTn>
                                        <p:tgtEl>
                                          <p:spTgt spid="897075"/>
                                        </p:tgtEl>
                                        <p:attrNameLst>
                                          <p:attrName>style.visibility</p:attrName>
                                        </p:attrNameLst>
                                      </p:cBhvr>
                                      <p:to>
                                        <p:strVal val="visible"/>
                                      </p:to>
                                    </p:set>
                                    <p:anim by="(-#ppt_w*2)" calcmode="lin" valueType="num">
                                      <p:cBhvr rctx="PPT">
                                        <p:cTn id="153" dur="500" autoRev="1" fill="hold">
                                          <p:stCondLst>
                                            <p:cond delay="0"/>
                                          </p:stCondLst>
                                        </p:cTn>
                                        <p:tgtEl>
                                          <p:spTgt spid="897075"/>
                                        </p:tgtEl>
                                        <p:attrNameLst>
                                          <p:attrName>ppt_w</p:attrName>
                                        </p:attrNameLst>
                                      </p:cBhvr>
                                    </p:anim>
                                    <p:anim by="(#ppt_w*0.50)" calcmode="lin" valueType="num">
                                      <p:cBhvr>
                                        <p:cTn id="154" dur="500" decel="50000" autoRev="1" fill="hold">
                                          <p:stCondLst>
                                            <p:cond delay="0"/>
                                          </p:stCondLst>
                                        </p:cTn>
                                        <p:tgtEl>
                                          <p:spTgt spid="897075"/>
                                        </p:tgtEl>
                                        <p:attrNameLst>
                                          <p:attrName>ppt_x</p:attrName>
                                        </p:attrNameLst>
                                      </p:cBhvr>
                                    </p:anim>
                                    <p:anim from="(-#ppt_h/2)" to="(#ppt_y)" calcmode="lin" valueType="num">
                                      <p:cBhvr>
                                        <p:cTn id="155" dur="1000" fill="hold">
                                          <p:stCondLst>
                                            <p:cond delay="0"/>
                                          </p:stCondLst>
                                        </p:cTn>
                                        <p:tgtEl>
                                          <p:spTgt spid="897075"/>
                                        </p:tgtEl>
                                        <p:attrNameLst>
                                          <p:attrName>ppt_y</p:attrName>
                                        </p:attrNameLst>
                                      </p:cBhvr>
                                    </p:anim>
                                    <p:animRot by="21600000">
                                      <p:cBhvr>
                                        <p:cTn id="156" dur="1000" fill="hold">
                                          <p:stCondLst>
                                            <p:cond delay="0"/>
                                          </p:stCondLst>
                                        </p:cTn>
                                        <p:tgtEl>
                                          <p:spTgt spid="897075"/>
                                        </p:tgtEl>
                                        <p:attrNameLst>
                                          <p:attrName>r</p:attrName>
                                        </p:attrNameLst>
                                      </p:cBhvr>
                                    </p:animRot>
                                  </p:childTnLst>
                                </p:cTn>
                              </p:par>
                            </p:childTnLst>
                          </p:cTn>
                        </p:par>
                      </p:childTnLst>
                    </p:cTn>
                  </p:par>
                  <p:par>
                    <p:cTn id="157" fill="hold">
                      <p:stCondLst>
                        <p:cond delay="indefinite"/>
                      </p:stCondLst>
                      <p:childTnLst>
                        <p:par>
                          <p:cTn id="158" fill="hold">
                            <p:stCondLst>
                              <p:cond delay="0"/>
                            </p:stCondLst>
                            <p:childTnLst>
                              <p:par>
                                <p:cTn id="159" presetID="9" presetClass="exit" presetSubtype="0" fill="hold" grpId="1" nodeType="clickEffect">
                                  <p:stCondLst>
                                    <p:cond delay="0"/>
                                  </p:stCondLst>
                                  <p:childTnLst>
                                    <p:animEffect transition="out" filter="dissolve">
                                      <p:cBhvr>
                                        <p:cTn id="160" dur="500"/>
                                        <p:tgtEl>
                                          <p:spTgt spid="897108"/>
                                        </p:tgtEl>
                                      </p:cBhvr>
                                    </p:animEffect>
                                    <p:set>
                                      <p:cBhvr>
                                        <p:cTn id="161" dur="1" fill="hold">
                                          <p:stCondLst>
                                            <p:cond delay="499"/>
                                          </p:stCondLst>
                                        </p:cTn>
                                        <p:tgtEl>
                                          <p:spTgt spid="897108"/>
                                        </p:tgtEl>
                                        <p:attrNameLst>
                                          <p:attrName>style.visibility</p:attrName>
                                        </p:attrNameLst>
                                      </p:cBhvr>
                                      <p:to>
                                        <p:strVal val="hidden"/>
                                      </p:to>
                                    </p:set>
                                  </p:childTnLst>
                                </p:cTn>
                              </p:par>
                              <p:par>
                                <p:cTn id="162" presetID="9" presetClass="entr" presetSubtype="0" fill="hold" grpId="0" nodeType="withEffect">
                                  <p:stCondLst>
                                    <p:cond delay="0"/>
                                  </p:stCondLst>
                                  <p:childTnLst>
                                    <p:set>
                                      <p:cBhvr>
                                        <p:cTn id="163" dur="1" fill="hold">
                                          <p:stCondLst>
                                            <p:cond delay="0"/>
                                          </p:stCondLst>
                                        </p:cTn>
                                        <p:tgtEl>
                                          <p:spTgt spid="897125"/>
                                        </p:tgtEl>
                                        <p:attrNameLst>
                                          <p:attrName>style.visibility</p:attrName>
                                        </p:attrNameLst>
                                      </p:cBhvr>
                                      <p:to>
                                        <p:strVal val="visible"/>
                                      </p:to>
                                    </p:set>
                                    <p:animEffect transition="in" filter="dissolve">
                                      <p:cBhvr>
                                        <p:cTn id="164" dur="500"/>
                                        <p:tgtEl>
                                          <p:spTgt spid="897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79" grpId="0"/>
      <p:bldP spid="897069" grpId="0"/>
      <p:bldP spid="897070" grpId="0"/>
      <p:bldP spid="897071" grpId="0"/>
      <p:bldP spid="897073" grpId="0" animBg="1"/>
      <p:bldP spid="897074" grpId="0"/>
      <p:bldP spid="897075" grpId="0"/>
      <p:bldP spid="897076" grpId="0"/>
      <p:bldP spid="897080" grpId="0"/>
      <p:bldP spid="897081" grpId="0"/>
      <p:bldP spid="897083" grpId="0"/>
      <p:bldP spid="897087" grpId="0"/>
      <p:bldP spid="897088" grpId="0"/>
      <p:bldP spid="897090" grpId="0"/>
      <p:bldP spid="897091" grpId="0" animBg="1"/>
      <p:bldP spid="897092" grpId="0" animBg="1"/>
      <p:bldP spid="897093" grpId="0" animBg="1"/>
      <p:bldP spid="897094" grpId="0" animBg="1"/>
      <p:bldP spid="897103" grpId="0" animBg="1"/>
      <p:bldP spid="897105" grpId="0" animBg="1"/>
      <p:bldP spid="897106" grpId="0"/>
      <p:bldP spid="897107" grpId="0"/>
      <p:bldP spid="897108" grpId="0"/>
      <p:bldP spid="897108" grpId="1"/>
      <p:bldP spid="897121" grpId="0" animBg="1"/>
      <p:bldP spid="897123" grpId="0"/>
      <p:bldP spid="897124" grpId="0"/>
      <p:bldP spid="89712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pPr eaLnBrk="1" hangingPunct="1"/>
            <a:endParaRPr lang="en-US" smtClean="0"/>
          </a:p>
        </p:txBody>
      </p:sp>
      <p:sp>
        <p:nvSpPr>
          <p:cNvPr id="167939" name="Line 4"/>
          <p:cNvSpPr>
            <a:spLocks noChangeShapeType="1"/>
          </p:cNvSpPr>
          <p:nvPr/>
        </p:nvSpPr>
        <p:spPr bwMode="auto">
          <a:xfrm>
            <a:off x="2552700" y="1828800"/>
            <a:ext cx="0" cy="2057400"/>
          </a:xfrm>
          <a:prstGeom prst="line">
            <a:avLst/>
          </a:prstGeom>
          <a:noFill/>
          <a:ln w="19050">
            <a:solidFill>
              <a:srgbClr val="000000"/>
            </a:solidFill>
            <a:round/>
            <a:headEnd type="triangle" w="med" len="med"/>
            <a:tailEnd/>
          </a:ln>
        </p:spPr>
        <p:txBody>
          <a:bodyPr/>
          <a:lstStyle/>
          <a:p>
            <a:endParaRPr lang="en-US"/>
          </a:p>
        </p:txBody>
      </p:sp>
      <p:sp>
        <p:nvSpPr>
          <p:cNvPr id="167940" name="Line 5"/>
          <p:cNvSpPr>
            <a:spLocks noChangeShapeType="1"/>
          </p:cNvSpPr>
          <p:nvPr/>
        </p:nvSpPr>
        <p:spPr bwMode="auto">
          <a:xfrm>
            <a:off x="2552700" y="3886200"/>
            <a:ext cx="3657600" cy="0"/>
          </a:xfrm>
          <a:prstGeom prst="line">
            <a:avLst/>
          </a:prstGeom>
          <a:noFill/>
          <a:ln w="19050">
            <a:solidFill>
              <a:srgbClr val="000000"/>
            </a:solidFill>
            <a:round/>
            <a:headEnd/>
            <a:tailEnd type="triangle" w="med" len="med"/>
          </a:ln>
        </p:spPr>
        <p:txBody>
          <a:bodyPr/>
          <a:lstStyle/>
          <a:p>
            <a:endParaRPr lang="en-US"/>
          </a:p>
        </p:txBody>
      </p:sp>
      <p:sp>
        <p:nvSpPr>
          <p:cNvPr id="167941" name="Line 6"/>
          <p:cNvSpPr>
            <a:spLocks noChangeShapeType="1"/>
          </p:cNvSpPr>
          <p:nvPr/>
        </p:nvSpPr>
        <p:spPr bwMode="auto">
          <a:xfrm>
            <a:off x="2895600" y="2057400"/>
            <a:ext cx="0" cy="1828800"/>
          </a:xfrm>
          <a:prstGeom prst="line">
            <a:avLst/>
          </a:prstGeom>
          <a:noFill/>
          <a:ln w="9525">
            <a:solidFill>
              <a:srgbClr val="000000"/>
            </a:solidFill>
            <a:round/>
            <a:headEnd/>
            <a:tailEnd/>
          </a:ln>
        </p:spPr>
        <p:txBody>
          <a:bodyPr/>
          <a:lstStyle/>
          <a:p>
            <a:endParaRPr lang="en-US"/>
          </a:p>
        </p:txBody>
      </p:sp>
      <p:sp>
        <p:nvSpPr>
          <p:cNvPr id="167942" name="Line 7"/>
          <p:cNvSpPr>
            <a:spLocks noChangeShapeType="1"/>
          </p:cNvSpPr>
          <p:nvPr/>
        </p:nvSpPr>
        <p:spPr bwMode="auto">
          <a:xfrm>
            <a:off x="5981700" y="2057400"/>
            <a:ext cx="0" cy="1828800"/>
          </a:xfrm>
          <a:prstGeom prst="line">
            <a:avLst/>
          </a:prstGeom>
          <a:noFill/>
          <a:ln w="9525">
            <a:solidFill>
              <a:srgbClr val="000000"/>
            </a:solidFill>
            <a:round/>
            <a:headEnd/>
            <a:tailEnd/>
          </a:ln>
        </p:spPr>
        <p:txBody>
          <a:bodyPr/>
          <a:lstStyle/>
          <a:p>
            <a:endParaRPr lang="en-US"/>
          </a:p>
        </p:txBody>
      </p:sp>
      <p:sp>
        <p:nvSpPr>
          <p:cNvPr id="167943" name="Line 8"/>
          <p:cNvSpPr>
            <a:spLocks noChangeShapeType="1"/>
          </p:cNvSpPr>
          <p:nvPr/>
        </p:nvSpPr>
        <p:spPr bwMode="auto">
          <a:xfrm>
            <a:off x="3238500" y="2057400"/>
            <a:ext cx="0" cy="1828800"/>
          </a:xfrm>
          <a:prstGeom prst="line">
            <a:avLst/>
          </a:prstGeom>
          <a:noFill/>
          <a:ln w="9525">
            <a:solidFill>
              <a:srgbClr val="000000"/>
            </a:solidFill>
            <a:round/>
            <a:headEnd/>
            <a:tailEnd/>
          </a:ln>
        </p:spPr>
        <p:txBody>
          <a:bodyPr/>
          <a:lstStyle/>
          <a:p>
            <a:endParaRPr lang="en-US"/>
          </a:p>
        </p:txBody>
      </p:sp>
      <p:sp>
        <p:nvSpPr>
          <p:cNvPr id="167944" name="Line 9"/>
          <p:cNvSpPr>
            <a:spLocks noChangeShapeType="1"/>
          </p:cNvSpPr>
          <p:nvPr/>
        </p:nvSpPr>
        <p:spPr bwMode="auto">
          <a:xfrm>
            <a:off x="3581400" y="2057400"/>
            <a:ext cx="0" cy="1828800"/>
          </a:xfrm>
          <a:prstGeom prst="line">
            <a:avLst/>
          </a:prstGeom>
          <a:noFill/>
          <a:ln w="9525">
            <a:solidFill>
              <a:srgbClr val="000000"/>
            </a:solidFill>
            <a:round/>
            <a:headEnd/>
            <a:tailEnd/>
          </a:ln>
        </p:spPr>
        <p:txBody>
          <a:bodyPr/>
          <a:lstStyle/>
          <a:p>
            <a:endParaRPr lang="en-US"/>
          </a:p>
        </p:txBody>
      </p:sp>
      <p:sp>
        <p:nvSpPr>
          <p:cNvPr id="167945" name="Line 10"/>
          <p:cNvSpPr>
            <a:spLocks noChangeShapeType="1"/>
          </p:cNvSpPr>
          <p:nvPr/>
        </p:nvSpPr>
        <p:spPr bwMode="auto">
          <a:xfrm>
            <a:off x="5638800" y="2057400"/>
            <a:ext cx="0" cy="1828800"/>
          </a:xfrm>
          <a:prstGeom prst="line">
            <a:avLst/>
          </a:prstGeom>
          <a:noFill/>
          <a:ln w="9525">
            <a:solidFill>
              <a:srgbClr val="000000"/>
            </a:solidFill>
            <a:round/>
            <a:headEnd/>
            <a:tailEnd/>
          </a:ln>
        </p:spPr>
        <p:txBody>
          <a:bodyPr/>
          <a:lstStyle/>
          <a:p>
            <a:endParaRPr lang="en-US"/>
          </a:p>
        </p:txBody>
      </p:sp>
      <p:sp>
        <p:nvSpPr>
          <p:cNvPr id="167946" name="Line 11"/>
          <p:cNvSpPr>
            <a:spLocks noChangeShapeType="1"/>
          </p:cNvSpPr>
          <p:nvPr/>
        </p:nvSpPr>
        <p:spPr bwMode="auto">
          <a:xfrm>
            <a:off x="3924300" y="2057400"/>
            <a:ext cx="0" cy="1828800"/>
          </a:xfrm>
          <a:prstGeom prst="line">
            <a:avLst/>
          </a:prstGeom>
          <a:noFill/>
          <a:ln w="9525">
            <a:solidFill>
              <a:srgbClr val="000000"/>
            </a:solidFill>
            <a:round/>
            <a:headEnd/>
            <a:tailEnd/>
          </a:ln>
        </p:spPr>
        <p:txBody>
          <a:bodyPr/>
          <a:lstStyle/>
          <a:p>
            <a:endParaRPr lang="en-US"/>
          </a:p>
        </p:txBody>
      </p:sp>
      <p:sp>
        <p:nvSpPr>
          <p:cNvPr id="167947" name="Line 12"/>
          <p:cNvSpPr>
            <a:spLocks noChangeShapeType="1"/>
          </p:cNvSpPr>
          <p:nvPr/>
        </p:nvSpPr>
        <p:spPr bwMode="auto">
          <a:xfrm>
            <a:off x="4267200" y="2057400"/>
            <a:ext cx="0" cy="1828800"/>
          </a:xfrm>
          <a:prstGeom prst="line">
            <a:avLst/>
          </a:prstGeom>
          <a:noFill/>
          <a:ln w="9525">
            <a:solidFill>
              <a:srgbClr val="000000"/>
            </a:solidFill>
            <a:round/>
            <a:headEnd/>
            <a:tailEnd/>
          </a:ln>
        </p:spPr>
        <p:txBody>
          <a:bodyPr/>
          <a:lstStyle/>
          <a:p>
            <a:endParaRPr lang="en-US"/>
          </a:p>
        </p:txBody>
      </p:sp>
      <p:sp>
        <p:nvSpPr>
          <p:cNvPr id="167948" name="Line 13"/>
          <p:cNvSpPr>
            <a:spLocks noChangeShapeType="1"/>
          </p:cNvSpPr>
          <p:nvPr/>
        </p:nvSpPr>
        <p:spPr bwMode="auto">
          <a:xfrm>
            <a:off x="5295900" y="2057400"/>
            <a:ext cx="0" cy="1828800"/>
          </a:xfrm>
          <a:prstGeom prst="line">
            <a:avLst/>
          </a:prstGeom>
          <a:noFill/>
          <a:ln w="9525">
            <a:solidFill>
              <a:srgbClr val="000000"/>
            </a:solidFill>
            <a:round/>
            <a:headEnd/>
            <a:tailEnd/>
          </a:ln>
        </p:spPr>
        <p:txBody>
          <a:bodyPr/>
          <a:lstStyle/>
          <a:p>
            <a:endParaRPr lang="en-US"/>
          </a:p>
        </p:txBody>
      </p:sp>
      <p:sp>
        <p:nvSpPr>
          <p:cNvPr id="167949" name="Line 14"/>
          <p:cNvSpPr>
            <a:spLocks noChangeShapeType="1"/>
          </p:cNvSpPr>
          <p:nvPr/>
        </p:nvSpPr>
        <p:spPr bwMode="auto">
          <a:xfrm>
            <a:off x="4610100" y="2057400"/>
            <a:ext cx="0" cy="1828800"/>
          </a:xfrm>
          <a:prstGeom prst="line">
            <a:avLst/>
          </a:prstGeom>
          <a:noFill/>
          <a:ln w="9525">
            <a:solidFill>
              <a:srgbClr val="000000"/>
            </a:solidFill>
            <a:round/>
            <a:headEnd/>
            <a:tailEnd/>
          </a:ln>
        </p:spPr>
        <p:txBody>
          <a:bodyPr/>
          <a:lstStyle/>
          <a:p>
            <a:endParaRPr lang="en-US"/>
          </a:p>
        </p:txBody>
      </p:sp>
      <p:sp>
        <p:nvSpPr>
          <p:cNvPr id="167950" name="Line 15"/>
          <p:cNvSpPr>
            <a:spLocks noChangeShapeType="1"/>
          </p:cNvSpPr>
          <p:nvPr/>
        </p:nvSpPr>
        <p:spPr bwMode="auto">
          <a:xfrm>
            <a:off x="4953000" y="2057400"/>
            <a:ext cx="0" cy="1828800"/>
          </a:xfrm>
          <a:prstGeom prst="line">
            <a:avLst/>
          </a:prstGeom>
          <a:noFill/>
          <a:ln w="9525">
            <a:solidFill>
              <a:srgbClr val="000000"/>
            </a:solidFill>
            <a:round/>
            <a:headEnd/>
            <a:tailEnd/>
          </a:ln>
        </p:spPr>
        <p:txBody>
          <a:bodyPr/>
          <a:lstStyle/>
          <a:p>
            <a:endParaRPr lang="en-US"/>
          </a:p>
        </p:txBody>
      </p:sp>
      <p:sp>
        <p:nvSpPr>
          <p:cNvPr id="167951" name="Line 16"/>
          <p:cNvSpPr>
            <a:spLocks noChangeShapeType="1"/>
          </p:cNvSpPr>
          <p:nvPr/>
        </p:nvSpPr>
        <p:spPr bwMode="auto">
          <a:xfrm>
            <a:off x="2552700" y="3543300"/>
            <a:ext cx="3543300" cy="0"/>
          </a:xfrm>
          <a:prstGeom prst="line">
            <a:avLst/>
          </a:prstGeom>
          <a:noFill/>
          <a:ln w="9525">
            <a:solidFill>
              <a:srgbClr val="000000"/>
            </a:solidFill>
            <a:round/>
            <a:headEnd/>
            <a:tailEnd/>
          </a:ln>
        </p:spPr>
        <p:txBody>
          <a:bodyPr/>
          <a:lstStyle/>
          <a:p>
            <a:endParaRPr lang="en-US"/>
          </a:p>
        </p:txBody>
      </p:sp>
      <p:sp>
        <p:nvSpPr>
          <p:cNvPr id="167952" name="Line 17"/>
          <p:cNvSpPr>
            <a:spLocks noChangeShapeType="1"/>
          </p:cNvSpPr>
          <p:nvPr/>
        </p:nvSpPr>
        <p:spPr bwMode="auto">
          <a:xfrm>
            <a:off x="2552700" y="3200400"/>
            <a:ext cx="3543300" cy="0"/>
          </a:xfrm>
          <a:prstGeom prst="line">
            <a:avLst/>
          </a:prstGeom>
          <a:noFill/>
          <a:ln w="9525">
            <a:solidFill>
              <a:srgbClr val="000000"/>
            </a:solidFill>
            <a:round/>
            <a:headEnd/>
            <a:tailEnd/>
          </a:ln>
        </p:spPr>
        <p:txBody>
          <a:bodyPr/>
          <a:lstStyle/>
          <a:p>
            <a:endParaRPr lang="en-US"/>
          </a:p>
        </p:txBody>
      </p:sp>
      <p:sp>
        <p:nvSpPr>
          <p:cNvPr id="167953" name="Line 18"/>
          <p:cNvSpPr>
            <a:spLocks noChangeShapeType="1"/>
          </p:cNvSpPr>
          <p:nvPr/>
        </p:nvSpPr>
        <p:spPr bwMode="auto">
          <a:xfrm>
            <a:off x="2552700" y="2857500"/>
            <a:ext cx="3543300" cy="0"/>
          </a:xfrm>
          <a:prstGeom prst="line">
            <a:avLst/>
          </a:prstGeom>
          <a:noFill/>
          <a:ln w="9525">
            <a:solidFill>
              <a:srgbClr val="000000"/>
            </a:solidFill>
            <a:round/>
            <a:headEnd/>
            <a:tailEnd/>
          </a:ln>
        </p:spPr>
        <p:txBody>
          <a:bodyPr/>
          <a:lstStyle/>
          <a:p>
            <a:endParaRPr lang="en-US"/>
          </a:p>
        </p:txBody>
      </p:sp>
      <p:sp>
        <p:nvSpPr>
          <p:cNvPr id="167954" name="Line 19"/>
          <p:cNvSpPr>
            <a:spLocks noChangeShapeType="1"/>
          </p:cNvSpPr>
          <p:nvPr/>
        </p:nvSpPr>
        <p:spPr bwMode="auto">
          <a:xfrm>
            <a:off x="2552700" y="2514600"/>
            <a:ext cx="3543300" cy="0"/>
          </a:xfrm>
          <a:prstGeom prst="line">
            <a:avLst/>
          </a:prstGeom>
          <a:noFill/>
          <a:ln w="9525">
            <a:solidFill>
              <a:srgbClr val="000000"/>
            </a:solidFill>
            <a:round/>
            <a:headEnd/>
            <a:tailEnd/>
          </a:ln>
        </p:spPr>
        <p:txBody>
          <a:bodyPr/>
          <a:lstStyle/>
          <a:p>
            <a:endParaRPr lang="en-US"/>
          </a:p>
        </p:txBody>
      </p:sp>
      <p:sp>
        <p:nvSpPr>
          <p:cNvPr id="167955" name="Line 20"/>
          <p:cNvSpPr>
            <a:spLocks noChangeShapeType="1"/>
          </p:cNvSpPr>
          <p:nvPr/>
        </p:nvSpPr>
        <p:spPr bwMode="auto">
          <a:xfrm>
            <a:off x="2552700" y="2171700"/>
            <a:ext cx="3543300" cy="0"/>
          </a:xfrm>
          <a:prstGeom prst="line">
            <a:avLst/>
          </a:prstGeom>
          <a:noFill/>
          <a:ln w="9525">
            <a:solidFill>
              <a:srgbClr val="000000"/>
            </a:solidFill>
            <a:round/>
            <a:headEnd/>
            <a:tailEnd/>
          </a:ln>
        </p:spPr>
        <p:txBody>
          <a:bodyPr/>
          <a:lstStyle/>
          <a:p>
            <a:endParaRPr lang="en-US"/>
          </a:p>
        </p:txBody>
      </p:sp>
      <p:sp>
        <p:nvSpPr>
          <p:cNvPr id="167956" name="Text Box 21"/>
          <p:cNvSpPr txBox="1">
            <a:spLocks noChangeArrowheads="1"/>
          </p:cNvSpPr>
          <p:nvPr/>
        </p:nvSpPr>
        <p:spPr bwMode="auto">
          <a:xfrm>
            <a:off x="2324100" y="3886200"/>
            <a:ext cx="457200" cy="342900"/>
          </a:xfrm>
          <a:prstGeom prst="rect">
            <a:avLst/>
          </a:prstGeom>
          <a:noFill/>
          <a:ln w="9525">
            <a:noFill/>
            <a:miter lim="800000"/>
            <a:headEnd/>
            <a:tailEnd/>
          </a:ln>
        </p:spPr>
        <p:txBody>
          <a:bodyPr/>
          <a:lstStyle/>
          <a:p>
            <a:r>
              <a:rPr lang="en-US" sz="1600">
                <a:ea typeface="Times New Roman" pitchFamily="18" charset="0"/>
                <a:cs typeface="Arial" charset="0"/>
              </a:rPr>
              <a:t>0</a:t>
            </a:r>
            <a:endParaRPr lang="en-US" sz="1800">
              <a:ea typeface="Times New Roman" pitchFamily="18" charset="0"/>
              <a:cs typeface="Arial" charset="0"/>
            </a:endParaRPr>
          </a:p>
        </p:txBody>
      </p:sp>
      <p:sp>
        <p:nvSpPr>
          <p:cNvPr id="167957" name="Text Box 22"/>
          <p:cNvSpPr txBox="1">
            <a:spLocks noChangeArrowheads="1"/>
          </p:cNvSpPr>
          <p:nvPr/>
        </p:nvSpPr>
        <p:spPr bwMode="auto">
          <a:xfrm>
            <a:off x="3009900" y="3886200"/>
            <a:ext cx="457200" cy="342900"/>
          </a:xfrm>
          <a:prstGeom prst="rect">
            <a:avLst/>
          </a:prstGeom>
          <a:noFill/>
          <a:ln w="9525">
            <a:noFill/>
            <a:miter lim="800000"/>
            <a:headEnd/>
            <a:tailEnd/>
          </a:ln>
        </p:spPr>
        <p:txBody>
          <a:bodyPr/>
          <a:lstStyle/>
          <a:p>
            <a:r>
              <a:rPr lang="en-US" sz="1600">
                <a:ea typeface="Times New Roman" pitchFamily="18" charset="0"/>
                <a:cs typeface="Arial" charset="0"/>
              </a:rPr>
              <a:t>20</a:t>
            </a:r>
            <a:endParaRPr lang="en-US" sz="1800">
              <a:ea typeface="Times New Roman" pitchFamily="18" charset="0"/>
              <a:cs typeface="Arial" charset="0"/>
            </a:endParaRPr>
          </a:p>
        </p:txBody>
      </p:sp>
      <p:sp>
        <p:nvSpPr>
          <p:cNvPr id="167958" name="Text Box 23"/>
          <p:cNvSpPr txBox="1">
            <a:spLocks noChangeArrowheads="1"/>
          </p:cNvSpPr>
          <p:nvPr/>
        </p:nvSpPr>
        <p:spPr bwMode="auto">
          <a:xfrm>
            <a:off x="3695700" y="3886200"/>
            <a:ext cx="457200" cy="342900"/>
          </a:xfrm>
          <a:prstGeom prst="rect">
            <a:avLst/>
          </a:prstGeom>
          <a:noFill/>
          <a:ln w="9525">
            <a:noFill/>
            <a:miter lim="800000"/>
            <a:headEnd/>
            <a:tailEnd/>
          </a:ln>
        </p:spPr>
        <p:txBody>
          <a:bodyPr/>
          <a:lstStyle/>
          <a:p>
            <a:r>
              <a:rPr lang="en-US" sz="1600">
                <a:ea typeface="Times New Roman" pitchFamily="18" charset="0"/>
                <a:cs typeface="Arial" charset="0"/>
              </a:rPr>
              <a:t>40</a:t>
            </a:r>
            <a:endParaRPr lang="en-US" sz="1800">
              <a:ea typeface="Times New Roman" pitchFamily="18" charset="0"/>
              <a:cs typeface="Arial" charset="0"/>
            </a:endParaRPr>
          </a:p>
        </p:txBody>
      </p:sp>
      <p:sp>
        <p:nvSpPr>
          <p:cNvPr id="167959" name="Text Box 24"/>
          <p:cNvSpPr txBox="1">
            <a:spLocks noChangeArrowheads="1"/>
          </p:cNvSpPr>
          <p:nvPr/>
        </p:nvSpPr>
        <p:spPr bwMode="auto">
          <a:xfrm>
            <a:off x="4381500" y="3886200"/>
            <a:ext cx="457200" cy="342900"/>
          </a:xfrm>
          <a:prstGeom prst="rect">
            <a:avLst/>
          </a:prstGeom>
          <a:noFill/>
          <a:ln w="9525">
            <a:noFill/>
            <a:miter lim="800000"/>
            <a:headEnd/>
            <a:tailEnd/>
          </a:ln>
        </p:spPr>
        <p:txBody>
          <a:bodyPr/>
          <a:lstStyle/>
          <a:p>
            <a:r>
              <a:rPr lang="en-US" sz="1600">
                <a:ea typeface="Times New Roman" pitchFamily="18" charset="0"/>
                <a:cs typeface="Arial" charset="0"/>
              </a:rPr>
              <a:t>60</a:t>
            </a:r>
            <a:endParaRPr lang="en-US" sz="1800">
              <a:ea typeface="Times New Roman" pitchFamily="18" charset="0"/>
              <a:cs typeface="Arial" charset="0"/>
            </a:endParaRPr>
          </a:p>
        </p:txBody>
      </p:sp>
      <p:sp>
        <p:nvSpPr>
          <p:cNvPr id="167960" name="Text Box 25"/>
          <p:cNvSpPr txBox="1">
            <a:spLocks noChangeArrowheads="1"/>
          </p:cNvSpPr>
          <p:nvPr/>
        </p:nvSpPr>
        <p:spPr bwMode="auto">
          <a:xfrm>
            <a:off x="5067300" y="3886200"/>
            <a:ext cx="457200" cy="342900"/>
          </a:xfrm>
          <a:prstGeom prst="rect">
            <a:avLst/>
          </a:prstGeom>
          <a:noFill/>
          <a:ln w="9525">
            <a:noFill/>
            <a:miter lim="800000"/>
            <a:headEnd/>
            <a:tailEnd/>
          </a:ln>
        </p:spPr>
        <p:txBody>
          <a:bodyPr/>
          <a:lstStyle/>
          <a:p>
            <a:r>
              <a:rPr lang="en-US" sz="1600">
                <a:ea typeface="Times New Roman" pitchFamily="18" charset="0"/>
                <a:cs typeface="Arial" charset="0"/>
              </a:rPr>
              <a:t>80</a:t>
            </a:r>
            <a:endParaRPr lang="en-US" sz="1800">
              <a:ea typeface="Times New Roman" pitchFamily="18" charset="0"/>
              <a:cs typeface="Arial" charset="0"/>
            </a:endParaRPr>
          </a:p>
        </p:txBody>
      </p:sp>
      <p:sp>
        <p:nvSpPr>
          <p:cNvPr id="167961" name="Text Box 26"/>
          <p:cNvSpPr txBox="1">
            <a:spLocks noChangeArrowheads="1"/>
          </p:cNvSpPr>
          <p:nvPr/>
        </p:nvSpPr>
        <p:spPr bwMode="auto">
          <a:xfrm>
            <a:off x="5638800" y="3886200"/>
            <a:ext cx="685800" cy="342900"/>
          </a:xfrm>
          <a:prstGeom prst="rect">
            <a:avLst/>
          </a:prstGeom>
          <a:noFill/>
          <a:ln w="9525">
            <a:noFill/>
            <a:miter lim="800000"/>
            <a:headEnd/>
            <a:tailEnd/>
          </a:ln>
        </p:spPr>
        <p:txBody>
          <a:bodyPr/>
          <a:lstStyle/>
          <a:p>
            <a:r>
              <a:rPr lang="en-US" sz="1600">
                <a:ea typeface="Times New Roman" pitchFamily="18" charset="0"/>
                <a:cs typeface="Arial" charset="0"/>
              </a:rPr>
              <a:t> 100</a:t>
            </a:r>
            <a:endParaRPr lang="en-US" sz="1800">
              <a:ea typeface="Times New Roman" pitchFamily="18" charset="0"/>
              <a:cs typeface="Arial" charset="0"/>
            </a:endParaRPr>
          </a:p>
        </p:txBody>
      </p:sp>
      <p:sp>
        <p:nvSpPr>
          <p:cNvPr id="167962" name="Text Box 27"/>
          <p:cNvSpPr txBox="1">
            <a:spLocks noChangeArrowheads="1"/>
          </p:cNvSpPr>
          <p:nvPr/>
        </p:nvSpPr>
        <p:spPr bwMode="auto">
          <a:xfrm>
            <a:off x="2095500" y="3657600"/>
            <a:ext cx="457200" cy="342900"/>
          </a:xfrm>
          <a:prstGeom prst="rect">
            <a:avLst/>
          </a:prstGeom>
          <a:noFill/>
          <a:ln w="9525">
            <a:noFill/>
            <a:miter lim="800000"/>
            <a:headEnd/>
            <a:tailEnd/>
          </a:ln>
        </p:spPr>
        <p:txBody>
          <a:bodyPr/>
          <a:lstStyle/>
          <a:p>
            <a:r>
              <a:rPr lang="en-US" sz="1600">
                <a:ea typeface="Times New Roman" pitchFamily="18" charset="0"/>
                <a:cs typeface="Arial" charset="0"/>
              </a:rPr>
              <a:t>0</a:t>
            </a:r>
            <a:endParaRPr lang="en-US" sz="1800">
              <a:ea typeface="Times New Roman" pitchFamily="18" charset="0"/>
              <a:cs typeface="Arial" charset="0"/>
            </a:endParaRPr>
          </a:p>
        </p:txBody>
      </p:sp>
      <p:sp>
        <p:nvSpPr>
          <p:cNvPr id="167963" name="Text Box 28"/>
          <p:cNvSpPr txBox="1">
            <a:spLocks noChangeArrowheads="1"/>
          </p:cNvSpPr>
          <p:nvPr/>
        </p:nvSpPr>
        <p:spPr bwMode="auto">
          <a:xfrm>
            <a:off x="1981200" y="3314700"/>
            <a:ext cx="571500" cy="342900"/>
          </a:xfrm>
          <a:prstGeom prst="rect">
            <a:avLst/>
          </a:prstGeom>
          <a:noFill/>
          <a:ln w="9525">
            <a:noFill/>
            <a:miter lim="800000"/>
            <a:headEnd/>
            <a:tailEnd/>
          </a:ln>
        </p:spPr>
        <p:txBody>
          <a:bodyPr/>
          <a:lstStyle/>
          <a:p>
            <a:r>
              <a:rPr lang="en-US" sz="1600">
                <a:ea typeface="Times New Roman" pitchFamily="18" charset="0"/>
                <a:cs typeface="Arial" charset="0"/>
              </a:rPr>
              <a:t> 20</a:t>
            </a:r>
            <a:endParaRPr lang="en-US" sz="1800">
              <a:ea typeface="Times New Roman" pitchFamily="18" charset="0"/>
              <a:cs typeface="Arial" charset="0"/>
            </a:endParaRPr>
          </a:p>
        </p:txBody>
      </p:sp>
      <p:sp>
        <p:nvSpPr>
          <p:cNvPr id="167964" name="Text Box 29"/>
          <p:cNvSpPr txBox="1">
            <a:spLocks noChangeArrowheads="1"/>
          </p:cNvSpPr>
          <p:nvPr/>
        </p:nvSpPr>
        <p:spPr bwMode="auto">
          <a:xfrm>
            <a:off x="1981200" y="2971800"/>
            <a:ext cx="571500" cy="342900"/>
          </a:xfrm>
          <a:prstGeom prst="rect">
            <a:avLst/>
          </a:prstGeom>
          <a:noFill/>
          <a:ln w="9525">
            <a:noFill/>
            <a:miter lim="800000"/>
            <a:headEnd/>
            <a:tailEnd/>
          </a:ln>
        </p:spPr>
        <p:txBody>
          <a:bodyPr/>
          <a:lstStyle/>
          <a:p>
            <a:r>
              <a:rPr lang="en-US" sz="1600">
                <a:ea typeface="Times New Roman" pitchFamily="18" charset="0"/>
                <a:cs typeface="Arial" charset="0"/>
              </a:rPr>
              <a:t> 40</a:t>
            </a:r>
            <a:endParaRPr lang="en-US" sz="1800">
              <a:ea typeface="Times New Roman" pitchFamily="18" charset="0"/>
              <a:cs typeface="Arial" charset="0"/>
            </a:endParaRPr>
          </a:p>
        </p:txBody>
      </p:sp>
      <p:sp>
        <p:nvSpPr>
          <p:cNvPr id="167965" name="Text Box 30"/>
          <p:cNvSpPr txBox="1">
            <a:spLocks noChangeArrowheads="1"/>
          </p:cNvSpPr>
          <p:nvPr/>
        </p:nvSpPr>
        <p:spPr bwMode="auto">
          <a:xfrm>
            <a:off x="1981200" y="2628900"/>
            <a:ext cx="571500" cy="342900"/>
          </a:xfrm>
          <a:prstGeom prst="rect">
            <a:avLst/>
          </a:prstGeom>
          <a:noFill/>
          <a:ln w="9525">
            <a:noFill/>
            <a:miter lim="800000"/>
            <a:headEnd/>
            <a:tailEnd/>
          </a:ln>
        </p:spPr>
        <p:txBody>
          <a:bodyPr/>
          <a:lstStyle/>
          <a:p>
            <a:r>
              <a:rPr lang="en-US" sz="1600">
                <a:ea typeface="Times New Roman" pitchFamily="18" charset="0"/>
                <a:cs typeface="Arial" charset="0"/>
              </a:rPr>
              <a:t> 60</a:t>
            </a:r>
            <a:endParaRPr lang="en-US" sz="1800">
              <a:ea typeface="Times New Roman" pitchFamily="18" charset="0"/>
              <a:cs typeface="Arial" charset="0"/>
            </a:endParaRPr>
          </a:p>
        </p:txBody>
      </p:sp>
      <p:sp>
        <p:nvSpPr>
          <p:cNvPr id="167966" name="Text Box 31"/>
          <p:cNvSpPr txBox="1">
            <a:spLocks noChangeArrowheads="1"/>
          </p:cNvSpPr>
          <p:nvPr/>
        </p:nvSpPr>
        <p:spPr bwMode="auto">
          <a:xfrm>
            <a:off x="1981200" y="2286000"/>
            <a:ext cx="571500" cy="342900"/>
          </a:xfrm>
          <a:prstGeom prst="rect">
            <a:avLst/>
          </a:prstGeom>
          <a:noFill/>
          <a:ln w="9525">
            <a:noFill/>
            <a:miter lim="800000"/>
            <a:headEnd/>
            <a:tailEnd/>
          </a:ln>
        </p:spPr>
        <p:txBody>
          <a:bodyPr/>
          <a:lstStyle/>
          <a:p>
            <a:r>
              <a:rPr lang="en-US" sz="1600">
                <a:ea typeface="Times New Roman" pitchFamily="18" charset="0"/>
                <a:cs typeface="Arial" charset="0"/>
              </a:rPr>
              <a:t> 80</a:t>
            </a:r>
            <a:endParaRPr lang="en-US" sz="1800">
              <a:ea typeface="Times New Roman" pitchFamily="18" charset="0"/>
              <a:cs typeface="Arial" charset="0"/>
            </a:endParaRPr>
          </a:p>
        </p:txBody>
      </p:sp>
      <p:sp>
        <p:nvSpPr>
          <p:cNvPr id="167967" name="Text Box 32"/>
          <p:cNvSpPr txBox="1">
            <a:spLocks noChangeArrowheads="1"/>
          </p:cNvSpPr>
          <p:nvPr/>
        </p:nvSpPr>
        <p:spPr bwMode="auto">
          <a:xfrm>
            <a:off x="1866900" y="1943100"/>
            <a:ext cx="685800" cy="342900"/>
          </a:xfrm>
          <a:prstGeom prst="rect">
            <a:avLst/>
          </a:prstGeom>
          <a:noFill/>
          <a:ln w="9525">
            <a:noFill/>
            <a:miter lim="800000"/>
            <a:headEnd/>
            <a:tailEnd/>
          </a:ln>
        </p:spPr>
        <p:txBody>
          <a:bodyPr/>
          <a:lstStyle/>
          <a:p>
            <a:r>
              <a:rPr lang="en-US" sz="1600">
                <a:ea typeface="Times New Roman" pitchFamily="18" charset="0"/>
                <a:cs typeface="Arial" charset="0"/>
              </a:rPr>
              <a:t> 100</a:t>
            </a:r>
            <a:endParaRPr lang="en-US" sz="1800">
              <a:ea typeface="Times New Roman" pitchFamily="18" charset="0"/>
              <a:cs typeface="Arial" charset="0"/>
            </a:endParaRPr>
          </a:p>
        </p:txBody>
      </p:sp>
      <p:sp>
        <p:nvSpPr>
          <p:cNvPr id="917537" name="Freeform 33"/>
          <p:cNvSpPr>
            <a:spLocks/>
          </p:cNvSpPr>
          <p:nvPr/>
        </p:nvSpPr>
        <p:spPr bwMode="auto">
          <a:xfrm>
            <a:off x="2552700" y="2120900"/>
            <a:ext cx="2087563" cy="1536700"/>
          </a:xfrm>
          <a:custGeom>
            <a:avLst/>
            <a:gdLst>
              <a:gd name="T0" fmla="*/ 0 w 3287"/>
              <a:gd name="T1" fmla="*/ 1536700 h 2421"/>
              <a:gd name="T2" fmla="*/ 685905 w 3287"/>
              <a:gd name="T3" fmla="*/ 1422447 h 2421"/>
              <a:gd name="T4" fmla="*/ 1371809 w 3287"/>
              <a:gd name="T5" fmla="*/ 965436 h 2421"/>
              <a:gd name="T6" fmla="*/ 2087563 w 3287"/>
              <a:gd name="T7" fmla="*/ 0 h 2421"/>
              <a:gd name="T8" fmla="*/ 0 60000 65536"/>
              <a:gd name="T9" fmla="*/ 0 60000 65536"/>
              <a:gd name="T10" fmla="*/ 0 60000 65536"/>
              <a:gd name="T11" fmla="*/ 0 60000 65536"/>
              <a:gd name="T12" fmla="*/ 0 w 3287"/>
              <a:gd name="T13" fmla="*/ 0 h 2421"/>
              <a:gd name="T14" fmla="*/ 3287 w 3287"/>
              <a:gd name="T15" fmla="*/ 2421 h 2421"/>
            </a:gdLst>
            <a:ahLst/>
            <a:cxnLst>
              <a:cxn ang="T8">
                <a:pos x="T0" y="T1"/>
              </a:cxn>
              <a:cxn ang="T9">
                <a:pos x="T2" y="T3"/>
              </a:cxn>
              <a:cxn ang="T10">
                <a:pos x="T4" y="T5"/>
              </a:cxn>
              <a:cxn ang="T11">
                <a:pos x="T6" y="T7"/>
              </a:cxn>
            </a:cxnLst>
            <a:rect l="T12" t="T13" r="T14" b="T15"/>
            <a:pathLst>
              <a:path w="3287" h="2421">
                <a:moveTo>
                  <a:pt x="0" y="2421"/>
                </a:moveTo>
                <a:cubicBezTo>
                  <a:pt x="360" y="2406"/>
                  <a:pt x="720" y="2391"/>
                  <a:pt x="1080" y="2241"/>
                </a:cubicBezTo>
                <a:cubicBezTo>
                  <a:pt x="1440" y="2091"/>
                  <a:pt x="1792" y="1894"/>
                  <a:pt x="2160" y="1521"/>
                </a:cubicBezTo>
                <a:cubicBezTo>
                  <a:pt x="2528" y="1148"/>
                  <a:pt x="3052" y="317"/>
                  <a:pt x="3287" y="0"/>
                </a:cubicBezTo>
              </a:path>
            </a:pathLst>
          </a:custGeom>
          <a:noFill/>
          <a:ln w="15875">
            <a:solidFill>
              <a:srgbClr val="003300"/>
            </a:solidFill>
            <a:round/>
            <a:headEnd/>
            <a:tailEnd/>
          </a:ln>
        </p:spPr>
        <p:txBody>
          <a:bodyPr/>
          <a:lstStyle/>
          <a:p>
            <a:endParaRPr lang="en-US"/>
          </a:p>
        </p:txBody>
      </p:sp>
      <p:sp>
        <p:nvSpPr>
          <p:cNvPr id="917538" name="Freeform 34"/>
          <p:cNvSpPr>
            <a:spLocks/>
          </p:cNvSpPr>
          <p:nvPr/>
        </p:nvSpPr>
        <p:spPr bwMode="auto">
          <a:xfrm>
            <a:off x="2549525" y="2111375"/>
            <a:ext cx="2670175" cy="1633538"/>
          </a:xfrm>
          <a:custGeom>
            <a:avLst/>
            <a:gdLst>
              <a:gd name="T0" fmla="*/ 0 w 4207"/>
              <a:gd name="T1" fmla="*/ 1606228 h 2572"/>
              <a:gd name="T2" fmla="*/ 1032019 w 4207"/>
              <a:gd name="T3" fmla="*/ 1545891 h 2572"/>
              <a:gd name="T4" fmla="*/ 1891400 w 4207"/>
              <a:gd name="T5" fmla="*/ 1081615 h 2572"/>
              <a:gd name="T6" fmla="*/ 2670175 w 4207"/>
              <a:gd name="T7" fmla="*/ 0 h 2572"/>
              <a:gd name="T8" fmla="*/ 0 60000 65536"/>
              <a:gd name="T9" fmla="*/ 0 60000 65536"/>
              <a:gd name="T10" fmla="*/ 0 60000 65536"/>
              <a:gd name="T11" fmla="*/ 0 60000 65536"/>
              <a:gd name="T12" fmla="*/ 0 w 4207"/>
              <a:gd name="T13" fmla="*/ 0 h 2572"/>
              <a:gd name="T14" fmla="*/ 4207 w 4207"/>
              <a:gd name="T15" fmla="*/ 2572 h 2572"/>
            </a:gdLst>
            <a:ahLst/>
            <a:cxnLst>
              <a:cxn ang="T8">
                <a:pos x="T0" y="T1"/>
              </a:cxn>
              <a:cxn ang="T9">
                <a:pos x="T2" y="T3"/>
              </a:cxn>
              <a:cxn ang="T10">
                <a:pos x="T4" y="T5"/>
              </a:cxn>
              <a:cxn ang="T11">
                <a:pos x="T6" y="T7"/>
              </a:cxn>
            </a:cxnLst>
            <a:rect l="T12" t="T13" r="T14" b="T15"/>
            <a:pathLst>
              <a:path w="4207" h="2572">
                <a:moveTo>
                  <a:pt x="0" y="2529"/>
                </a:moveTo>
                <a:cubicBezTo>
                  <a:pt x="273" y="2511"/>
                  <a:pt x="1129" y="2572"/>
                  <a:pt x="1626" y="2434"/>
                </a:cubicBezTo>
                <a:cubicBezTo>
                  <a:pt x="2123" y="2296"/>
                  <a:pt x="2550" y="2109"/>
                  <a:pt x="2980" y="1703"/>
                </a:cubicBezTo>
                <a:cubicBezTo>
                  <a:pt x="3410" y="1297"/>
                  <a:pt x="3952" y="355"/>
                  <a:pt x="4207" y="0"/>
                </a:cubicBezTo>
              </a:path>
            </a:pathLst>
          </a:custGeom>
          <a:noFill/>
          <a:ln w="15875">
            <a:solidFill>
              <a:srgbClr val="800000"/>
            </a:solidFill>
            <a:prstDash val="lgDash"/>
            <a:round/>
            <a:headEnd/>
            <a:tailEnd/>
          </a:ln>
        </p:spPr>
        <p:txBody>
          <a:bodyPr/>
          <a:lstStyle/>
          <a:p>
            <a:endParaRPr lang="en-US"/>
          </a:p>
        </p:txBody>
      </p:sp>
      <p:sp>
        <p:nvSpPr>
          <p:cNvPr id="917539" name="Freeform 35"/>
          <p:cNvSpPr>
            <a:spLocks/>
          </p:cNvSpPr>
          <p:nvPr/>
        </p:nvSpPr>
        <p:spPr bwMode="auto">
          <a:xfrm>
            <a:off x="2552700" y="2120900"/>
            <a:ext cx="3430588" cy="1671638"/>
          </a:xfrm>
          <a:custGeom>
            <a:avLst/>
            <a:gdLst>
              <a:gd name="T0" fmla="*/ 0 w 5403"/>
              <a:gd name="T1" fmla="*/ 1650695 h 2634"/>
              <a:gd name="T2" fmla="*/ 1077495 w 5403"/>
              <a:gd name="T3" fmla="*/ 1652599 h 2634"/>
              <a:gd name="T4" fmla="*/ 1714342 w 5403"/>
              <a:gd name="T5" fmla="*/ 1536460 h 2634"/>
              <a:gd name="T6" fmla="*/ 2492779 w 5403"/>
              <a:gd name="T7" fmla="*/ 1160119 h 2634"/>
              <a:gd name="T8" fmla="*/ 3085815 w 5403"/>
              <a:gd name="T9" fmla="*/ 508345 h 2634"/>
              <a:gd name="T10" fmla="*/ 3430588 w 5403"/>
              <a:gd name="T11" fmla="*/ 0 h 2634"/>
              <a:gd name="T12" fmla="*/ 0 60000 65536"/>
              <a:gd name="T13" fmla="*/ 0 60000 65536"/>
              <a:gd name="T14" fmla="*/ 0 60000 65536"/>
              <a:gd name="T15" fmla="*/ 0 60000 65536"/>
              <a:gd name="T16" fmla="*/ 0 60000 65536"/>
              <a:gd name="T17" fmla="*/ 0 60000 65536"/>
              <a:gd name="T18" fmla="*/ 0 w 5403"/>
              <a:gd name="T19" fmla="*/ 0 h 2634"/>
              <a:gd name="T20" fmla="*/ 5403 w 5403"/>
              <a:gd name="T21" fmla="*/ 2634 h 2634"/>
            </a:gdLst>
            <a:ahLst/>
            <a:cxnLst>
              <a:cxn ang="T12">
                <a:pos x="T0" y="T1"/>
              </a:cxn>
              <a:cxn ang="T13">
                <a:pos x="T2" y="T3"/>
              </a:cxn>
              <a:cxn ang="T14">
                <a:pos x="T4" y="T5"/>
              </a:cxn>
              <a:cxn ang="T15">
                <a:pos x="T6" y="T7"/>
              </a:cxn>
              <a:cxn ang="T16">
                <a:pos x="T8" y="T9"/>
              </a:cxn>
              <a:cxn ang="T17">
                <a:pos x="T10" y="T11"/>
              </a:cxn>
            </a:cxnLst>
            <a:rect l="T18" t="T19" r="T20" b="T21"/>
            <a:pathLst>
              <a:path w="5403" h="2634">
                <a:moveTo>
                  <a:pt x="0" y="2601"/>
                </a:moveTo>
                <a:cubicBezTo>
                  <a:pt x="283" y="2601"/>
                  <a:pt x="1247" y="2634"/>
                  <a:pt x="1697" y="2604"/>
                </a:cubicBezTo>
                <a:cubicBezTo>
                  <a:pt x="2147" y="2574"/>
                  <a:pt x="2329" y="2550"/>
                  <a:pt x="2700" y="2421"/>
                </a:cubicBezTo>
                <a:cubicBezTo>
                  <a:pt x="3071" y="2292"/>
                  <a:pt x="3566" y="2098"/>
                  <a:pt x="3926" y="1828"/>
                </a:cubicBezTo>
                <a:cubicBezTo>
                  <a:pt x="4286" y="1558"/>
                  <a:pt x="4614" y="1106"/>
                  <a:pt x="4860" y="801"/>
                </a:cubicBezTo>
                <a:cubicBezTo>
                  <a:pt x="5106" y="496"/>
                  <a:pt x="5290" y="167"/>
                  <a:pt x="5403" y="0"/>
                </a:cubicBezTo>
              </a:path>
            </a:pathLst>
          </a:custGeom>
          <a:noFill/>
          <a:ln w="15875">
            <a:solidFill>
              <a:schemeClr val="accent2"/>
            </a:solidFill>
            <a:prstDash val="sysDot"/>
            <a:round/>
            <a:headEnd/>
            <a:tailEnd/>
          </a:ln>
        </p:spPr>
        <p:txBody>
          <a:bodyPr/>
          <a:lstStyle/>
          <a:p>
            <a:endParaRPr lang="en-US"/>
          </a:p>
        </p:txBody>
      </p:sp>
      <p:sp>
        <p:nvSpPr>
          <p:cNvPr id="167971" name="Text Box 36"/>
          <p:cNvSpPr txBox="1">
            <a:spLocks noChangeArrowheads="1"/>
          </p:cNvSpPr>
          <p:nvPr/>
        </p:nvSpPr>
        <p:spPr bwMode="auto">
          <a:xfrm>
            <a:off x="3009900" y="4229100"/>
            <a:ext cx="2971800" cy="342900"/>
          </a:xfrm>
          <a:prstGeom prst="rect">
            <a:avLst/>
          </a:prstGeom>
          <a:noFill/>
          <a:ln w="9525">
            <a:noFill/>
            <a:miter lim="800000"/>
            <a:headEnd/>
            <a:tailEnd/>
          </a:ln>
        </p:spPr>
        <p:txBody>
          <a:bodyPr/>
          <a:lstStyle/>
          <a:p>
            <a:r>
              <a:rPr lang="en-US" sz="1600">
                <a:ea typeface="Times New Roman" pitchFamily="18" charset="0"/>
                <a:cs typeface="Arial" charset="0"/>
              </a:rPr>
              <a:t>TEMPERATURE (</a:t>
            </a:r>
            <a:r>
              <a:rPr lang="en-US" sz="1600" baseline="30000">
                <a:ea typeface="Times New Roman" pitchFamily="18" charset="0"/>
                <a:cs typeface="Arial" charset="0"/>
              </a:rPr>
              <a:t>o</a:t>
            </a:r>
            <a:r>
              <a:rPr lang="en-US" sz="1600">
                <a:ea typeface="Times New Roman" pitchFamily="18" charset="0"/>
                <a:cs typeface="Arial" charset="0"/>
              </a:rPr>
              <a:t>C)</a:t>
            </a:r>
            <a:endParaRPr lang="en-US" sz="1800">
              <a:ea typeface="Times New Roman" pitchFamily="18" charset="0"/>
              <a:cs typeface="Arial" charset="0"/>
            </a:endParaRPr>
          </a:p>
        </p:txBody>
      </p:sp>
      <p:sp>
        <p:nvSpPr>
          <p:cNvPr id="167972" name="Text Box 37"/>
          <p:cNvSpPr txBox="1">
            <a:spLocks noChangeArrowheads="1"/>
          </p:cNvSpPr>
          <p:nvPr/>
        </p:nvSpPr>
        <p:spPr bwMode="auto">
          <a:xfrm>
            <a:off x="838200" y="2628900"/>
            <a:ext cx="1371600" cy="571500"/>
          </a:xfrm>
          <a:prstGeom prst="rect">
            <a:avLst/>
          </a:prstGeom>
          <a:noFill/>
          <a:ln w="9525">
            <a:noFill/>
            <a:miter lim="800000"/>
            <a:headEnd/>
            <a:tailEnd/>
          </a:ln>
        </p:spPr>
        <p:txBody>
          <a:bodyPr/>
          <a:lstStyle/>
          <a:p>
            <a:r>
              <a:rPr lang="en-US" sz="1600">
                <a:ea typeface="Times New Roman" pitchFamily="18" charset="0"/>
                <a:cs typeface="Arial" charset="0"/>
              </a:rPr>
              <a:t>PRESSURE</a:t>
            </a:r>
            <a:endParaRPr lang="en-US" sz="900">
              <a:ea typeface="Times New Roman" pitchFamily="18" charset="0"/>
              <a:cs typeface="Arial" charset="0"/>
            </a:endParaRPr>
          </a:p>
          <a:p>
            <a:pPr eaLnBrk="0" hangingPunct="0"/>
            <a:r>
              <a:rPr lang="en-US" sz="1600">
                <a:ea typeface="Times New Roman" pitchFamily="18" charset="0"/>
                <a:cs typeface="Arial" charset="0"/>
              </a:rPr>
              <a:t> (kPa)</a:t>
            </a:r>
            <a:endParaRPr lang="en-US" sz="1800">
              <a:ea typeface="Times New Roman" pitchFamily="18" charset="0"/>
              <a:cs typeface="Arial" charset="0"/>
            </a:endParaRPr>
          </a:p>
        </p:txBody>
      </p:sp>
      <p:sp>
        <p:nvSpPr>
          <p:cNvPr id="917542" name="Text Box 38"/>
          <p:cNvSpPr txBox="1">
            <a:spLocks noChangeArrowheads="1"/>
          </p:cNvSpPr>
          <p:nvPr/>
        </p:nvSpPr>
        <p:spPr bwMode="auto">
          <a:xfrm>
            <a:off x="6505575" y="2238375"/>
            <a:ext cx="1485900" cy="457200"/>
          </a:xfrm>
          <a:prstGeom prst="rect">
            <a:avLst/>
          </a:prstGeom>
          <a:noFill/>
          <a:ln w="9525">
            <a:noFill/>
            <a:miter lim="800000"/>
            <a:headEnd/>
            <a:tailEnd/>
          </a:ln>
        </p:spPr>
        <p:txBody>
          <a:bodyPr/>
          <a:lstStyle/>
          <a:p>
            <a:r>
              <a:rPr lang="en-US" sz="1400">
                <a:ea typeface="Times New Roman" pitchFamily="18" charset="0"/>
                <a:cs typeface="Arial" charset="0"/>
              </a:rPr>
              <a:t>CHLOROFORM</a:t>
            </a:r>
            <a:endParaRPr lang="en-US" sz="1800">
              <a:ea typeface="Times New Roman" pitchFamily="18" charset="0"/>
              <a:cs typeface="Arial" charset="0"/>
            </a:endParaRPr>
          </a:p>
        </p:txBody>
      </p:sp>
      <p:sp>
        <p:nvSpPr>
          <p:cNvPr id="917543" name="Line 39"/>
          <p:cNvSpPr>
            <a:spLocks noChangeShapeType="1"/>
          </p:cNvSpPr>
          <p:nvPr/>
        </p:nvSpPr>
        <p:spPr bwMode="auto">
          <a:xfrm>
            <a:off x="6619875" y="2581275"/>
            <a:ext cx="1257300" cy="0"/>
          </a:xfrm>
          <a:prstGeom prst="line">
            <a:avLst/>
          </a:prstGeom>
          <a:noFill/>
          <a:ln w="15875">
            <a:solidFill>
              <a:srgbClr val="003300"/>
            </a:solidFill>
            <a:round/>
            <a:headEnd/>
            <a:tailEnd/>
          </a:ln>
        </p:spPr>
        <p:txBody>
          <a:bodyPr/>
          <a:lstStyle/>
          <a:p>
            <a:endParaRPr lang="en-US"/>
          </a:p>
        </p:txBody>
      </p:sp>
      <p:sp>
        <p:nvSpPr>
          <p:cNvPr id="917544" name="Text Box 40"/>
          <p:cNvSpPr txBox="1">
            <a:spLocks noChangeArrowheads="1"/>
          </p:cNvSpPr>
          <p:nvPr/>
        </p:nvSpPr>
        <p:spPr bwMode="auto">
          <a:xfrm>
            <a:off x="6505575" y="2809875"/>
            <a:ext cx="1485900" cy="457200"/>
          </a:xfrm>
          <a:prstGeom prst="rect">
            <a:avLst/>
          </a:prstGeom>
          <a:noFill/>
          <a:ln w="9525">
            <a:noFill/>
            <a:miter lim="800000"/>
            <a:headEnd/>
            <a:tailEnd/>
          </a:ln>
        </p:spPr>
        <p:txBody>
          <a:bodyPr/>
          <a:lstStyle/>
          <a:p>
            <a:r>
              <a:rPr lang="en-US" sz="1400">
                <a:ea typeface="Times New Roman" pitchFamily="18" charset="0"/>
                <a:cs typeface="Arial" charset="0"/>
              </a:rPr>
              <a:t>ETHANOL</a:t>
            </a:r>
            <a:endParaRPr lang="en-US" sz="1800">
              <a:ea typeface="Times New Roman" pitchFamily="18" charset="0"/>
              <a:cs typeface="Arial" charset="0"/>
            </a:endParaRPr>
          </a:p>
        </p:txBody>
      </p:sp>
      <p:sp>
        <p:nvSpPr>
          <p:cNvPr id="917545" name="Line 41"/>
          <p:cNvSpPr>
            <a:spLocks noChangeShapeType="1"/>
          </p:cNvSpPr>
          <p:nvPr/>
        </p:nvSpPr>
        <p:spPr bwMode="auto">
          <a:xfrm>
            <a:off x="6619875" y="3152775"/>
            <a:ext cx="1257300" cy="0"/>
          </a:xfrm>
          <a:prstGeom prst="line">
            <a:avLst/>
          </a:prstGeom>
          <a:noFill/>
          <a:ln w="15875">
            <a:solidFill>
              <a:srgbClr val="800000"/>
            </a:solidFill>
            <a:prstDash val="lgDash"/>
            <a:round/>
            <a:headEnd/>
            <a:tailEnd/>
          </a:ln>
        </p:spPr>
        <p:txBody>
          <a:bodyPr/>
          <a:lstStyle/>
          <a:p>
            <a:endParaRPr lang="en-US"/>
          </a:p>
        </p:txBody>
      </p:sp>
      <p:sp>
        <p:nvSpPr>
          <p:cNvPr id="917546" name="Text Box 42"/>
          <p:cNvSpPr txBox="1">
            <a:spLocks noChangeArrowheads="1"/>
          </p:cNvSpPr>
          <p:nvPr/>
        </p:nvSpPr>
        <p:spPr bwMode="auto">
          <a:xfrm>
            <a:off x="6505575" y="3381375"/>
            <a:ext cx="1485900" cy="457200"/>
          </a:xfrm>
          <a:prstGeom prst="rect">
            <a:avLst/>
          </a:prstGeom>
          <a:noFill/>
          <a:ln w="9525">
            <a:noFill/>
            <a:miter lim="800000"/>
            <a:headEnd/>
            <a:tailEnd/>
          </a:ln>
        </p:spPr>
        <p:txBody>
          <a:bodyPr/>
          <a:lstStyle/>
          <a:p>
            <a:r>
              <a:rPr lang="en-US" sz="1400">
                <a:ea typeface="Times New Roman" pitchFamily="18" charset="0"/>
                <a:cs typeface="Arial" charset="0"/>
              </a:rPr>
              <a:t>WATER</a:t>
            </a:r>
            <a:endParaRPr lang="en-US" sz="1800">
              <a:ea typeface="Times New Roman" pitchFamily="18" charset="0"/>
              <a:cs typeface="Arial" charset="0"/>
            </a:endParaRPr>
          </a:p>
        </p:txBody>
      </p:sp>
      <p:sp>
        <p:nvSpPr>
          <p:cNvPr id="917547" name="Line 43"/>
          <p:cNvSpPr>
            <a:spLocks noChangeShapeType="1"/>
          </p:cNvSpPr>
          <p:nvPr/>
        </p:nvSpPr>
        <p:spPr bwMode="auto">
          <a:xfrm>
            <a:off x="6619875" y="3724275"/>
            <a:ext cx="1257300" cy="0"/>
          </a:xfrm>
          <a:prstGeom prst="line">
            <a:avLst/>
          </a:prstGeom>
          <a:noFill/>
          <a:ln w="15875">
            <a:solidFill>
              <a:schemeClr val="accent2"/>
            </a:solidFill>
            <a:prstDash val="sysDot"/>
            <a:round/>
            <a:headEnd/>
            <a:tailEnd/>
          </a:ln>
        </p:spPr>
        <p:txBody>
          <a:bodyPr/>
          <a:lstStyle/>
          <a:p>
            <a:endParaRPr lang="en-US"/>
          </a:p>
        </p:txBody>
      </p:sp>
      <p:sp>
        <p:nvSpPr>
          <p:cNvPr id="917548" name="Rectangle 44"/>
          <p:cNvSpPr>
            <a:spLocks noChangeArrowheads="1"/>
          </p:cNvSpPr>
          <p:nvPr/>
        </p:nvSpPr>
        <p:spPr bwMode="auto">
          <a:xfrm>
            <a:off x="1295400" y="4816475"/>
            <a:ext cx="6661150" cy="1190625"/>
          </a:xfrm>
          <a:prstGeom prst="rect">
            <a:avLst/>
          </a:prstGeom>
          <a:noFill/>
          <a:ln w="9525">
            <a:noFill/>
            <a:miter lim="800000"/>
            <a:headEnd/>
            <a:tailEnd/>
          </a:ln>
        </p:spPr>
        <p:txBody>
          <a:bodyPr wrap="none" anchor="ctr">
            <a:spAutoFit/>
          </a:bodyPr>
          <a:lstStyle/>
          <a:p>
            <a:pPr algn="l"/>
            <a:r>
              <a:rPr lang="en-US" sz="1800" b="1">
                <a:ea typeface="Times New Roman" pitchFamily="18" charset="0"/>
                <a:cs typeface="Arial" charset="0"/>
              </a:rPr>
              <a:t>Volatile </a:t>
            </a:r>
            <a:r>
              <a:rPr lang="en-US" sz="1800">
                <a:ea typeface="Times New Roman" pitchFamily="18" charset="0"/>
                <a:cs typeface="Arial" charset="0"/>
              </a:rPr>
              <a:t>substances evaporate easily (have high v.p.’s).</a:t>
            </a:r>
          </a:p>
          <a:p>
            <a:pPr algn="l"/>
            <a:endParaRPr lang="en-US" sz="1800">
              <a:ea typeface="Times New Roman" pitchFamily="18" charset="0"/>
              <a:cs typeface="Arial" charset="0"/>
            </a:endParaRPr>
          </a:p>
          <a:p>
            <a:pPr algn="l" eaLnBrk="0" hangingPunct="0"/>
            <a:r>
              <a:rPr lang="en-US" sz="1800">
                <a:ea typeface="Times New Roman" pitchFamily="18" charset="0"/>
                <a:cs typeface="Arial" charset="0"/>
              </a:rPr>
              <a:t>BOILING  </a:t>
            </a:r>
            <a:r>
              <a:rPr lang="en-US" sz="1800">
                <a:ea typeface="Times New Roman" pitchFamily="18" charset="0"/>
                <a:cs typeface="Arial" charset="0"/>
                <a:sym typeface="Wingdings" pitchFamily="2" charset="2"/>
              </a:rPr>
              <a:t></a:t>
            </a:r>
            <a:r>
              <a:rPr lang="en-US" sz="1800">
                <a:ea typeface="Times New Roman" pitchFamily="18" charset="0"/>
                <a:cs typeface="Arial" charset="0"/>
              </a:rPr>
              <a:t>  </a:t>
            </a:r>
            <a:r>
              <a:rPr lang="en-US" sz="1800">
                <a:ea typeface="Times New Roman" pitchFamily="18" charset="0"/>
                <a:cs typeface="Arial" charset="0"/>
                <a:sym typeface="Wingdings" pitchFamily="2" charset="2"/>
              </a:rPr>
              <a:t>when vapor pressure = confining pressure</a:t>
            </a:r>
          </a:p>
          <a:p>
            <a:pPr algn="l" eaLnBrk="0" hangingPunct="0"/>
            <a:r>
              <a:rPr lang="en-US" sz="1800">
                <a:ea typeface="Times New Roman" pitchFamily="18" charset="0"/>
                <a:cs typeface="Arial" charset="0"/>
                <a:sym typeface="Wingdings" pitchFamily="2" charset="2"/>
              </a:rPr>
              <a:t>			                 (usually from atmosphere)</a:t>
            </a:r>
          </a:p>
        </p:txBody>
      </p:sp>
      <p:sp>
        <p:nvSpPr>
          <p:cNvPr id="917549" name="Rectangle 45"/>
          <p:cNvSpPr>
            <a:spLocks noChangeArrowheads="1"/>
          </p:cNvSpPr>
          <p:nvPr/>
        </p:nvSpPr>
        <p:spPr bwMode="auto">
          <a:xfrm>
            <a:off x="6535738" y="2138363"/>
            <a:ext cx="1431925" cy="1727200"/>
          </a:xfrm>
          <a:prstGeom prst="rect">
            <a:avLst/>
          </a:prstGeom>
          <a:noFill/>
          <a:ln w="9525">
            <a:solidFill>
              <a:schemeClr val="tx1"/>
            </a:solidFill>
            <a:miter lim="800000"/>
            <a:headEnd/>
            <a:tailEnd/>
          </a:ln>
        </p:spPr>
        <p:txBody>
          <a:bodyPr wrap="none" anchor="ctr"/>
          <a:lstStyle/>
          <a:p>
            <a:endParaRPr lang="en-US"/>
          </a:p>
        </p:txBody>
      </p:sp>
      <p:sp>
        <p:nvSpPr>
          <p:cNvPr id="917551" name="Line 47"/>
          <p:cNvSpPr>
            <a:spLocks noChangeShapeType="1"/>
          </p:cNvSpPr>
          <p:nvPr/>
        </p:nvSpPr>
        <p:spPr bwMode="auto">
          <a:xfrm>
            <a:off x="2544763" y="2122488"/>
            <a:ext cx="3441700" cy="0"/>
          </a:xfrm>
          <a:prstGeom prst="line">
            <a:avLst/>
          </a:prstGeom>
          <a:noFill/>
          <a:ln w="19050">
            <a:solidFill>
              <a:srgbClr val="FF0000"/>
            </a:solidFill>
            <a:prstDash val="lgDash"/>
            <a:round/>
            <a:headEnd/>
            <a:tailEnd/>
          </a:ln>
        </p:spPr>
        <p:txBody>
          <a:bodyPr/>
          <a:lstStyle/>
          <a:p>
            <a:endParaRPr lang="en-US"/>
          </a:p>
        </p:txBody>
      </p:sp>
      <p:sp>
        <p:nvSpPr>
          <p:cNvPr id="917552" name="Line 48"/>
          <p:cNvSpPr>
            <a:spLocks noChangeShapeType="1"/>
          </p:cNvSpPr>
          <p:nvPr/>
        </p:nvSpPr>
        <p:spPr bwMode="auto">
          <a:xfrm>
            <a:off x="5200650" y="2124075"/>
            <a:ext cx="7938" cy="1736725"/>
          </a:xfrm>
          <a:prstGeom prst="line">
            <a:avLst/>
          </a:prstGeom>
          <a:noFill/>
          <a:ln w="15875">
            <a:solidFill>
              <a:srgbClr val="FF0000"/>
            </a:solidFill>
            <a:prstDash val="lgDash"/>
            <a:round/>
            <a:headEnd/>
            <a:tailEnd type="triangle" w="med" len="med"/>
          </a:ln>
        </p:spPr>
        <p:txBody>
          <a:bodyPr/>
          <a:lstStyle/>
          <a:p>
            <a:endParaRPr lang="en-US"/>
          </a:p>
        </p:txBody>
      </p:sp>
      <p:sp>
        <p:nvSpPr>
          <p:cNvPr id="917553" name="Text Box 49"/>
          <p:cNvSpPr txBox="1">
            <a:spLocks noChangeArrowheads="1"/>
          </p:cNvSpPr>
          <p:nvPr/>
        </p:nvSpPr>
        <p:spPr bwMode="auto">
          <a:xfrm>
            <a:off x="7986713" y="2889250"/>
            <a:ext cx="947737" cy="274638"/>
          </a:xfrm>
          <a:prstGeom prst="rect">
            <a:avLst/>
          </a:prstGeom>
          <a:noFill/>
          <a:ln w="9525">
            <a:noFill/>
            <a:miter lim="800000"/>
            <a:headEnd/>
            <a:tailEnd/>
          </a:ln>
        </p:spPr>
        <p:txBody>
          <a:bodyPr wrap="none">
            <a:spAutoFit/>
          </a:bodyPr>
          <a:lstStyle/>
          <a:p>
            <a:pPr algn="l"/>
            <a:r>
              <a:rPr lang="en-US"/>
              <a:t>b.p. = 78</a:t>
            </a:r>
            <a:r>
              <a:rPr lang="en-US" baseline="30000"/>
              <a:t>o</a:t>
            </a:r>
            <a:r>
              <a:rPr lang="en-US"/>
              <a:t>C</a:t>
            </a:r>
          </a:p>
        </p:txBody>
      </p:sp>
      <p:sp>
        <p:nvSpPr>
          <p:cNvPr id="917554" name="Line 50"/>
          <p:cNvSpPr>
            <a:spLocks noChangeShapeType="1"/>
          </p:cNvSpPr>
          <p:nvPr/>
        </p:nvSpPr>
        <p:spPr bwMode="auto">
          <a:xfrm>
            <a:off x="5972175" y="2133600"/>
            <a:ext cx="7938" cy="1736725"/>
          </a:xfrm>
          <a:prstGeom prst="line">
            <a:avLst/>
          </a:prstGeom>
          <a:noFill/>
          <a:ln w="15875">
            <a:solidFill>
              <a:srgbClr val="FF0000"/>
            </a:solidFill>
            <a:prstDash val="lgDash"/>
            <a:round/>
            <a:headEnd/>
            <a:tailEnd type="triangle" w="med" len="med"/>
          </a:ln>
        </p:spPr>
        <p:txBody>
          <a:bodyPr/>
          <a:lstStyle/>
          <a:p>
            <a:endParaRPr lang="en-US"/>
          </a:p>
        </p:txBody>
      </p:sp>
      <p:sp>
        <p:nvSpPr>
          <p:cNvPr id="917555" name="Text Box 51"/>
          <p:cNvSpPr txBox="1">
            <a:spLocks noChangeArrowheads="1"/>
          </p:cNvSpPr>
          <p:nvPr/>
        </p:nvSpPr>
        <p:spPr bwMode="auto">
          <a:xfrm>
            <a:off x="7996238" y="3479800"/>
            <a:ext cx="1031875" cy="274638"/>
          </a:xfrm>
          <a:prstGeom prst="rect">
            <a:avLst/>
          </a:prstGeom>
          <a:noFill/>
          <a:ln w="9525">
            <a:noFill/>
            <a:miter lim="800000"/>
            <a:headEnd/>
            <a:tailEnd/>
          </a:ln>
        </p:spPr>
        <p:txBody>
          <a:bodyPr wrap="none">
            <a:spAutoFit/>
          </a:bodyPr>
          <a:lstStyle/>
          <a:p>
            <a:pPr algn="l"/>
            <a:r>
              <a:rPr lang="en-US"/>
              <a:t>b.p. = 100</a:t>
            </a:r>
            <a:r>
              <a:rPr lang="en-US" baseline="30000"/>
              <a:t>o</a:t>
            </a:r>
            <a:r>
              <a:rPr lang="en-US"/>
              <a:t>C</a:t>
            </a:r>
          </a:p>
        </p:txBody>
      </p:sp>
      <p:sp>
        <p:nvSpPr>
          <p:cNvPr id="917556" name="Text Box 52"/>
          <p:cNvSpPr txBox="1">
            <a:spLocks noChangeArrowheads="1"/>
          </p:cNvSpPr>
          <p:nvPr/>
        </p:nvSpPr>
        <p:spPr bwMode="auto">
          <a:xfrm>
            <a:off x="5265738" y="6038850"/>
            <a:ext cx="2524125" cy="274638"/>
          </a:xfrm>
          <a:prstGeom prst="rect">
            <a:avLst/>
          </a:prstGeom>
          <a:noFill/>
          <a:ln w="9525">
            <a:noFill/>
            <a:miter lim="800000"/>
            <a:headEnd/>
            <a:tailEnd/>
          </a:ln>
        </p:spPr>
        <p:txBody>
          <a:bodyPr wrap="none">
            <a:spAutoFit/>
          </a:bodyPr>
          <a:lstStyle/>
          <a:p>
            <a:pPr algn="l"/>
            <a:r>
              <a:rPr lang="en-US"/>
              <a:t>atmospheric pressure is 101.3 kPa</a:t>
            </a:r>
          </a:p>
        </p:txBody>
      </p:sp>
      <p:pic>
        <p:nvPicPr>
          <p:cNvPr id="917557" name="Picture 53" descr="Image:Red pog2.svg">
            <a:hlinkClick r:id="rId3"/>
          </p:cNvPr>
          <p:cNvPicPr>
            <a:picLocks noChangeAspect="1" noChangeArrowheads="1"/>
          </p:cNvPicPr>
          <p:nvPr/>
        </p:nvPicPr>
        <p:blipFill>
          <a:blip r:embed="rId4" cstate="print"/>
          <a:srcRect/>
          <a:stretch>
            <a:fillRect/>
          </a:stretch>
        </p:blipFill>
        <p:spPr bwMode="auto">
          <a:xfrm>
            <a:off x="5168900" y="3844925"/>
            <a:ext cx="73025" cy="73025"/>
          </a:xfrm>
          <a:prstGeom prst="rect">
            <a:avLst/>
          </a:prstGeom>
          <a:noFill/>
          <a:ln w="9525">
            <a:noFill/>
            <a:miter lim="800000"/>
            <a:headEnd/>
            <a:tailEnd/>
          </a:ln>
        </p:spPr>
      </p:pic>
      <p:pic>
        <p:nvPicPr>
          <p:cNvPr id="917558" name="Picture 54" descr="Image:Red pog2.svg">
            <a:hlinkClick r:id="rId3"/>
          </p:cNvPr>
          <p:cNvPicPr>
            <a:picLocks noChangeAspect="1" noChangeArrowheads="1"/>
          </p:cNvPicPr>
          <p:nvPr/>
        </p:nvPicPr>
        <p:blipFill>
          <a:blip r:embed="rId4" cstate="print"/>
          <a:srcRect/>
          <a:stretch>
            <a:fillRect/>
          </a:stretch>
        </p:blipFill>
        <p:spPr bwMode="auto">
          <a:xfrm>
            <a:off x="5942013" y="3849688"/>
            <a:ext cx="73025" cy="73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17539"/>
                                        </p:tgtEl>
                                        <p:attrNameLst>
                                          <p:attrName>style.visibility</p:attrName>
                                        </p:attrNameLst>
                                      </p:cBhvr>
                                      <p:to>
                                        <p:strVal val="visible"/>
                                      </p:to>
                                    </p:set>
                                    <p:animEffect transition="in" filter="wipe(down)">
                                      <p:cBhvr>
                                        <p:cTn id="7" dur="500"/>
                                        <p:tgtEl>
                                          <p:spTgt spid="917539"/>
                                        </p:tgtEl>
                                      </p:cBhvr>
                                    </p:animEffect>
                                  </p:childTnLst>
                                </p:cTn>
                              </p:par>
                            </p:childTnLst>
                          </p:cTn>
                        </p:par>
                        <p:par>
                          <p:cTn id="8" fill="hold">
                            <p:stCondLst>
                              <p:cond delay="500"/>
                            </p:stCondLst>
                            <p:childTnLst>
                              <p:par>
                                <p:cTn id="9" presetID="53" presetClass="entr" presetSubtype="0" fill="hold" grpId="0" nodeType="afterEffect">
                                  <p:stCondLst>
                                    <p:cond delay="0"/>
                                  </p:stCondLst>
                                  <p:childTnLst>
                                    <p:set>
                                      <p:cBhvr>
                                        <p:cTn id="10" dur="1" fill="hold">
                                          <p:stCondLst>
                                            <p:cond delay="0"/>
                                          </p:stCondLst>
                                        </p:cTn>
                                        <p:tgtEl>
                                          <p:spTgt spid="917546"/>
                                        </p:tgtEl>
                                        <p:attrNameLst>
                                          <p:attrName>style.visibility</p:attrName>
                                        </p:attrNameLst>
                                      </p:cBhvr>
                                      <p:to>
                                        <p:strVal val="visible"/>
                                      </p:to>
                                    </p:set>
                                    <p:anim calcmode="lin" valueType="num">
                                      <p:cBhvr>
                                        <p:cTn id="11" dur="500" fill="hold"/>
                                        <p:tgtEl>
                                          <p:spTgt spid="917546"/>
                                        </p:tgtEl>
                                        <p:attrNameLst>
                                          <p:attrName>ppt_w</p:attrName>
                                        </p:attrNameLst>
                                      </p:cBhvr>
                                      <p:tavLst>
                                        <p:tav tm="0">
                                          <p:val>
                                            <p:fltVal val="0"/>
                                          </p:val>
                                        </p:tav>
                                        <p:tav tm="100000">
                                          <p:val>
                                            <p:strVal val="#ppt_w"/>
                                          </p:val>
                                        </p:tav>
                                      </p:tavLst>
                                    </p:anim>
                                    <p:anim calcmode="lin" valueType="num">
                                      <p:cBhvr>
                                        <p:cTn id="12" dur="500" fill="hold"/>
                                        <p:tgtEl>
                                          <p:spTgt spid="917546"/>
                                        </p:tgtEl>
                                        <p:attrNameLst>
                                          <p:attrName>ppt_h</p:attrName>
                                        </p:attrNameLst>
                                      </p:cBhvr>
                                      <p:tavLst>
                                        <p:tav tm="0">
                                          <p:val>
                                            <p:fltVal val="0"/>
                                          </p:val>
                                        </p:tav>
                                        <p:tav tm="100000">
                                          <p:val>
                                            <p:strVal val="#ppt_h"/>
                                          </p:val>
                                        </p:tav>
                                      </p:tavLst>
                                    </p:anim>
                                    <p:animEffect transition="in" filter="fade">
                                      <p:cBhvr>
                                        <p:cTn id="13" dur="500"/>
                                        <p:tgtEl>
                                          <p:spTgt spid="91754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917547"/>
                                        </p:tgtEl>
                                        <p:attrNameLst>
                                          <p:attrName>style.visibility</p:attrName>
                                        </p:attrNameLst>
                                      </p:cBhvr>
                                      <p:to>
                                        <p:strVal val="visible"/>
                                      </p:to>
                                    </p:set>
                                    <p:animEffect transition="in" filter="dissolve">
                                      <p:cBhvr>
                                        <p:cTn id="16" dur="500"/>
                                        <p:tgtEl>
                                          <p:spTgt spid="917547"/>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917549"/>
                                        </p:tgtEl>
                                        <p:attrNameLst>
                                          <p:attrName>style.visibility</p:attrName>
                                        </p:attrNameLst>
                                      </p:cBhvr>
                                      <p:to>
                                        <p:strVal val="visible"/>
                                      </p:to>
                                    </p:set>
                                    <p:animEffect transition="in" filter="fade">
                                      <p:cBhvr>
                                        <p:cTn id="20" dur="2000"/>
                                        <p:tgtEl>
                                          <p:spTgt spid="91754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17538"/>
                                        </p:tgtEl>
                                        <p:attrNameLst>
                                          <p:attrName>style.visibility</p:attrName>
                                        </p:attrNameLst>
                                      </p:cBhvr>
                                      <p:to>
                                        <p:strVal val="visible"/>
                                      </p:to>
                                    </p:set>
                                    <p:animEffect transition="in" filter="wipe(down)">
                                      <p:cBhvr>
                                        <p:cTn id="25" dur="500"/>
                                        <p:tgtEl>
                                          <p:spTgt spid="917538"/>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917544"/>
                                        </p:tgtEl>
                                        <p:attrNameLst>
                                          <p:attrName>style.visibility</p:attrName>
                                        </p:attrNameLst>
                                      </p:cBhvr>
                                      <p:to>
                                        <p:strVal val="visible"/>
                                      </p:to>
                                    </p:set>
                                    <p:animEffect transition="in" filter="dissolve">
                                      <p:cBhvr>
                                        <p:cTn id="29" dur="500"/>
                                        <p:tgtEl>
                                          <p:spTgt spid="91754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17545"/>
                                        </p:tgtEl>
                                        <p:attrNameLst>
                                          <p:attrName>style.visibility</p:attrName>
                                        </p:attrNameLst>
                                      </p:cBhvr>
                                      <p:to>
                                        <p:strVal val="visible"/>
                                      </p:to>
                                    </p:set>
                                    <p:animEffect transition="in" filter="fade">
                                      <p:cBhvr>
                                        <p:cTn id="32" dur="2000"/>
                                        <p:tgtEl>
                                          <p:spTgt spid="91754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17537"/>
                                        </p:tgtEl>
                                        <p:attrNameLst>
                                          <p:attrName>style.visibility</p:attrName>
                                        </p:attrNameLst>
                                      </p:cBhvr>
                                      <p:to>
                                        <p:strVal val="visible"/>
                                      </p:to>
                                    </p:set>
                                    <p:animEffect transition="in" filter="wipe(down)">
                                      <p:cBhvr>
                                        <p:cTn id="37" dur="500"/>
                                        <p:tgtEl>
                                          <p:spTgt spid="917537"/>
                                        </p:tgtEl>
                                      </p:cBhvr>
                                    </p:animEffect>
                                  </p:childTnLst>
                                </p:cTn>
                              </p:par>
                            </p:childTnLst>
                          </p:cTn>
                        </p:par>
                        <p:par>
                          <p:cTn id="38" fill="hold">
                            <p:stCondLst>
                              <p:cond delay="500"/>
                            </p:stCondLst>
                            <p:childTnLst>
                              <p:par>
                                <p:cTn id="39" presetID="9" presetClass="entr" presetSubtype="0" fill="hold" grpId="0" nodeType="afterEffect">
                                  <p:stCondLst>
                                    <p:cond delay="0"/>
                                  </p:stCondLst>
                                  <p:childTnLst>
                                    <p:set>
                                      <p:cBhvr>
                                        <p:cTn id="40" dur="1" fill="hold">
                                          <p:stCondLst>
                                            <p:cond delay="0"/>
                                          </p:stCondLst>
                                        </p:cTn>
                                        <p:tgtEl>
                                          <p:spTgt spid="917542"/>
                                        </p:tgtEl>
                                        <p:attrNameLst>
                                          <p:attrName>style.visibility</p:attrName>
                                        </p:attrNameLst>
                                      </p:cBhvr>
                                      <p:to>
                                        <p:strVal val="visible"/>
                                      </p:to>
                                    </p:set>
                                    <p:animEffect transition="in" filter="dissolve">
                                      <p:cBhvr>
                                        <p:cTn id="41" dur="500"/>
                                        <p:tgtEl>
                                          <p:spTgt spid="91754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17543"/>
                                        </p:tgtEl>
                                        <p:attrNameLst>
                                          <p:attrName>style.visibility</p:attrName>
                                        </p:attrNameLst>
                                      </p:cBhvr>
                                      <p:to>
                                        <p:strVal val="visible"/>
                                      </p:to>
                                    </p:set>
                                    <p:animEffect transition="in" filter="fade">
                                      <p:cBhvr>
                                        <p:cTn id="44" dur="2000"/>
                                        <p:tgtEl>
                                          <p:spTgt spid="91754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917548">
                                            <p:txEl>
                                              <p:pRg st="0" end="0"/>
                                            </p:txEl>
                                          </p:spTgt>
                                        </p:tgtEl>
                                        <p:attrNameLst>
                                          <p:attrName>style.visibility</p:attrName>
                                        </p:attrNameLst>
                                      </p:cBhvr>
                                      <p:to>
                                        <p:strVal val="visible"/>
                                      </p:to>
                                    </p:set>
                                    <p:animEffect transition="in" filter="wipe(left)">
                                      <p:cBhvr>
                                        <p:cTn id="49" dur="5000"/>
                                        <p:tgtEl>
                                          <p:spTgt spid="917548">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9" presetClass="entr" presetSubtype="0" fill="hold" nodeType="clickEffect">
                                  <p:stCondLst>
                                    <p:cond delay="0"/>
                                  </p:stCondLst>
                                  <p:childTnLst>
                                    <p:set>
                                      <p:cBhvr>
                                        <p:cTn id="53" dur="1" fill="hold">
                                          <p:stCondLst>
                                            <p:cond delay="0"/>
                                          </p:stCondLst>
                                        </p:cTn>
                                        <p:tgtEl>
                                          <p:spTgt spid="917548">
                                            <p:txEl>
                                              <p:pRg st="2" end="2"/>
                                            </p:txEl>
                                          </p:spTgt>
                                        </p:tgtEl>
                                        <p:attrNameLst>
                                          <p:attrName>style.visibility</p:attrName>
                                        </p:attrNameLst>
                                      </p:cBhvr>
                                      <p:to>
                                        <p:strVal val="visible"/>
                                      </p:to>
                                    </p:set>
                                    <p:anim calcmode="lin" valueType="num">
                                      <p:cBhvr>
                                        <p:cTn id="54" dur="1000" fill="hold"/>
                                        <p:tgtEl>
                                          <p:spTgt spid="917548">
                                            <p:txEl>
                                              <p:pRg st="2" end="2"/>
                                            </p:txEl>
                                          </p:spTgt>
                                        </p:tgtEl>
                                        <p:attrNameLst>
                                          <p:attrName>ppt_x</p:attrName>
                                        </p:attrNameLst>
                                      </p:cBhvr>
                                      <p:tavLst>
                                        <p:tav tm="0">
                                          <p:val>
                                            <p:strVal val="#ppt_x-.2"/>
                                          </p:val>
                                        </p:tav>
                                        <p:tav tm="100000">
                                          <p:val>
                                            <p:strVal val="#ppt_x"/>
                                          </p:val>
                                        </p:tav>
                                      </p:tavLst>
                                    </p:anim>
                                    <p:anim calcmode="lin" valueType="num">
                                      <p:cBhvr>
                                        <p:cTn id="55" dur="1000" fill="hold"/>
                                        <p:tgtEl>
                                          <p:spTgt spid="91754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56" dur="1000"/>
                                        <p:tgtEl>
                                          <p:spTgt spid="917548">
                                            <p:txEl>
                                              <p:pRg st="2" end="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nodeType="clickEffect">
                                  <p:stCondLst>
                                    <p:cond delay="0"/>
                                  </p:stCondLst>
                                  <p:childTnLst>
                                    <p:set>
                                      <p:cBhvr>
                                        <p:cTn id="60" dur="1" fill="hold">
                                          <p:stCondLst>
                                            <p:cond delay="0"/>
                                          </p:stCondLst>
                                        </p:cTn>
                                        <p:tgtEl>
                                          <p:spTgt spid="917548">
                                            <p:txEl>
                                              <p:pRg st="3" end="3"/>
                                            </p:txEl>
                                          </p:spTgt>
                                        </p:tgtEl>
                                        <p:attrNameLst>
                                          <p:attrName>style.visibility</p:attrName>
                                        </p:attrNameLst>
                                      </p:cBhvr>
                                      <p:to>
                                        <p:strVal val="visible"/>
                                      </p:to>
                                    </p:set>
                                    <p:animEffect transition="in" filter="fade">
                                      <p:cBhvr>
                                        <p:cTn id="61" dur="1000"/>
                                        <p:tgtEl>
                                          <p:spTgt spid="917548">
                                            <p:txEl>
                                              <p:pRg st="3" end="3"/>
                                            </p:txEl>
                                          </p:spTgt>
                                        </p:tgtEl>
                                      </p:cBhvr>
                                    </p:animEffect>
                                    <p:anim calcmode="lin" valueType="num">
                                      <p:cBhvr>
                                        <p:cTn id="62" dur="1000" fill="hold"/>
                                        <p:tgtEl>
                                          <p:spTgt spid="917548">
                                            <p:txEl>
                                              <p:pRg st="3" end="3"/>
                                            </p:txEl>
                                          </p:spTgt>
                                        </p:tgtEl>
                                        <p:attrNameLst>
                                          <p:attrName>ppt_x</p:attrName>
                                        </p:attrNameLst>
                                      </p:cBhvr>
                                      <p:tavLst>
                                        <p:tav tm="0">
                                          <p:val>
                                            <p:strVal val="#ppt_x"/>
                                          </p:val>
                                        </p:tav>
                                        <p:tav tm="100000">
                                          <p:val>
                                            <p:strVal val="#ppt_x"/>
                                          </p:val>
                                        </p:tav>
                                      </p:tavLst>
                                    </p:anim>
                                    <p:anim calcmode="lin" valueType="num">
                                      <p:cBhvr>
                                        <p:cTn id="63" dur="1000" fill="hold"/>
                                        <p:tgtEl>
                                          <p:spTgt spid="91754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grpId="0" nodeType="clickEffect">
                                  <p:stCondLst>
                                    <p:cond delay="0"/>
                                  </p:stCondLst>
                                  <p:childTnLst>
                                    <p:set>
                                      <p:cBhvr>
                                        <p:cTn id="67" dur="1" fill="hold">
                                          <p:stCondLst>
                                            <p:cond delay="0"/>
                                          </p:stCondLst>
                                        </p:cTn>
                                        <p:tgtEl>
                                          <p:spTgt spid="917556"/>
                                        </p:tgtEl>
                                        <p:attrNameLst>
                                          <p:attrName>style.visibility</p:attrName>
                                        </p:attrNameLst>
                                      </p:cBhvr>
                                      <p:to>
                                        <p:strVal val="visible"/>
                                      </p:to>
                                    </p:set>
                                    <p:animEffect transition="in" filter="fade">
                                      <p:cBhvr>
                                        <p:cTn id="68" dur="1000"/>
                                        <p:tgtEl>
                                          <p:spTgt spid="917556"/>
                                        </p:tgtEl>
                                      </p:cBhvr>
                                    </p:animEffect>
                                    <p:anim calcmode="lin" valueType="num">
                                      <p:cBhvr>
                                        <p:cTn id="69" dur="1000" fill="hold"/>
                                        <p:tgtEl>
                                          <p:spTgt spid="917556"/>
                                        </p:tgtEl>
                                        <p:attrNameLst>
                                          <p:attrName>ppt_x</p:attrName>
                                        </p:attrNameLst>
                                      </p:cBhvr>
                                      <p:tavLst>
                                        <p:tav tm="0">
                                          <p:val>
                                            <p:strVal val="#ppt_x"/>
                                          </p:val>
                                        </p:tav>
                                        <p:tav tm="100000">
                                          <p:val>
                                            <p:strVal val="#ppt_x"/>
                                          </p:val>
                                        </p:tav>
                                      </p:tavLst>
                                    </p:anim>
                                    <p:anim calcmode="lin" valueType="num">
                                      <p:cBhvr>
                                        <p:cTn id="70" dur="1000" fill="hold"/>
                                        <p:tgtEl>
                                          <p:spTgt spid="917556"/>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23" presetClass="entr" presetSubtype="16" fill="hold" grpId="0" nodeType="afterEffect">
                                  <p:stCondLst>
                                    <p:cond delay="0"/>
                                  </p:stCondLst>
                                  <p:childTnLst>
                                    <p:set>
                                      <p:cBhvr>
                                        <p:cTn id="73" dur="1" fill="hold">
                                          <p:stCondLst>
                                            <p:cond delay="0"/>
                                          </p:stCondLst>
                                        </p:cTn>
                                        <p:tgtEl>
                                          <p:spTgt spid="917551"/>
                                        </p:tgtEl>
                                        <p:attrNameLst>
                                          <p:attrName>style.visibility</p:attrName>
                                        </p:attrNameLst>
                                      </p:cBhvr>
                                      <p:to>
                                        <p:strVal val="visible"/>
                                      </p:to>
                                    </p:set>
                                    <p:anim calcmode="lin" valueType="num">
                                      <p:cBhvr>
                                        <p:cTn id="74" dur="500" fill="hold"/>
                                        <p:tgtEl>
                                          <p:spTgt spid="917551"/>
                                        </p:tgtEl>
                                        <p:attrNameLst>
                                          <p:attrName>ppt_w</p:attrName>
                                        </p:attrNameLst>
                                      </p:cBhvr>
                                      <p:tavLst>
                                        <p:tav tm="0">
                                          <p:val>
                                            <p:fltVal val="0"/>
                                          </p:val>
                                        </p:tav>
                                        <p:tav tm="100000">
                                          <p:val>
                                            <p:strVal val="#ppt_w"/>
                                          </p:val>
                                        </p:tav>
                                      </p:tavLst>
                                    </p:anim>
                                    <p:anim calcmode="lin" valueType="num">
                                      <p:cBhvr>
                                        <p:cTn id="75" dur="500" fill="hold"/>
                                        <p:tgtEl>
                                          <p:spTgt spid="917551"/>
                                        </p:tgtEl>
                                        <p:attrNameLst>
                                          <p:attrName>ppt_h</p:attrName>
                                        </p:attrNameLst>
                                      </p:cBhvr>
                                      <p:tavLst>
                                        <p:tav tm="0">
                                          <p:val>
                                            <p:fltVal val="0"/>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917552"/>
                                        </p:tgtEl>
                                        <p:attrNameLst>
                                          <p:attrName>style.visibility</p:attrName>
                                        </p:attrNameLst>
                                      </p:cBhvr>
                                      <p:to>
                                        <p:strVal val="visible"/>
                                      </p:to>
                                    </p:set>
                                    <p:animEffect transition="in" filter="wipe(up)">
                                      <p:cBhvr>
                                        <p:cTn id="80" dur="500"/>
                                        <p:tgtEl>
                                          <p:spTgt spid="917552"/>
                                        </p:tgtEl>
                                      </p:cBhvr>
                                    </p:animEffect>
                                  </p:childTnLst>
                                </p:cTn>
                              </p:par>
                            </p:childTnLst>
                          </p:cTn>
                        </p:par>
                        <p:par>
                          <p:cTn id="81" fill="hold">
                            <p:stCondLst>
                              <p:cond delay="500"/>
                            </p:stCondLst>
                            <p:childTnLst>
                              <p:par>
                                <p:cTn id="82" presetID="47" presetClass="entr" presetSubtype="0" fill="hold" nodeType="afterEffect">
                                  <p:stCondLst>
                                    <p:cond delay="0"/>
                                  </p:stCondLst>
                                  <p:childTnLst>
                                    <p:set>
                                      <p:cBhvr>
                                        <p:cTn id="83" dur="1" fill="hold">
                                          <p:stCondLst>
                                            <p:cond delay="0"/>
                                          </p:stCondLst>
                                        </p:cTn>
                                        <p:tgtEl>
                                          <p:spTgt spid="917557"/>
                                        </p:tgtEl>
                                        <p:attrNameLst>
                                          <p:attrName>style.visibility</p:attrName>
                                        </p:attrNameLst>
                                      </p:cBhvr>
                                      <p:to>
                                        <p:strVal val="visible"/>
                                      </p:to>
                                    </p:set>
                                    <p:animEffect transition="in" filter="fade">
                                      <p:cBhvr>
                                        <p:cTn id="84" dur="1000"/>
                                        <p:tgtEl>
                                          <p:spTgt spid="917557"/>
                                        </p:tgtEl>
                                      </p:cBhvr>
                                    </p:animEffect>
                                    <p:anim calcmode="lin" valueType="num">
                                      <p:cBhvr>
                                        <p:cTn id="85" dur="1000" fill="hold"/>
                                        <p:tgtEl>
                                          <p:spTgt spid="917557"/>
                                        </p:tgtEl>
                                        <p:attrNameLst>
                                          <p:attrName>ppt_x</p:attrName>
                                        </p:attrNameLst>
                                      </p:cBhvr>
                                      <p:tavLst>
                                        <p:tav tm="0">
                                          <p:val>
                                            <p:strVal val="#ppt_x"/>
                                          </p:val>
                                        </p:tav>
                                        <p:tav tm="100000">
                                          <p:val>
                                            <p:strVal val="#ppt_x"/>
                                          </p:val>
                                        </p:tav>
                                      </p:tavLst>
                                    </p:anim>
                                    <p:anim calcmode="lin" valueType="num">
                                      <p:cBhvr>
                                        <p:cTn id="86" dur="1000" fill="hold"/>
                                        <p:tgtEl>
                                          <p:spTgt spid="917557"/>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9" presetClass="entr" presetSubtype="0" fill="hold" grpId="0" nodeType="clickEffect">
                                  <p:stCondLst>
                                    <p:cond delay="0"/>
                                  </p:stCondLst>
                                  <p:childTnLst>
                                    <p:set>
                                      <p:cBhvr>
                                        <p:cTn id="90" dur="1" fill="hold">
                                          <p:stCondLst>
                                            <p:cond delay="0"/>
                                          </p:stCondLst>
                                        </p:cTn>
                                        <p:tgtEl>
                                          <p:spTgt spid="917553"/>
                                        </p:tgtEl>
                                        <p:attrNameLst>
                                          <p:attrName>style.visibility</p:attrName>
                                        </p:attrNameLst>
                                      </p:cBhvr>
                                      <p:to>
                                        <p:strVal val="visible"/>
                                      </p:to>
                                    </p:set>
                                    <p:animEffect transition="in" filter="dissolve">
                                      <p:cBhvr>
                                        <p:cTn id="91" dur="500"/>
                                        <p:tgtEl>
                                          <p:spTgt spid="917553"/>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1" fill="hold" grpId="0" nodeType="clickEffect">
                                  <p:stCondLst>
                                    <p:cond delay="0"/>
                                  </p:stCondLst>
                                  <p:childTnLst>
                                    <p:set>
                                      <p:cBhvr>
                                        <p:cTn id="95" dur="1" fill="hold">
                                          <p:stCondLst>
                                            <p:cond delay="0"/>
                                          </p:stCondLst>
                                        </p:cTn>
                                        <p:tgtEl>
                                          <p:spTgt spid="917554"/>
                                        </p:tgtEl>
                                        <p:attrNameLst>
                                          <p:attrName>style.visibility</p:attrName>
                                        </p:attrNameLst>
                                      </p:cBhvr>
                                      <p:to>
                                        <p:strVal val="visible"/>
                                      </p:to>
                                    </p:set>
                                    <p:animEffect transition="in" filter="wipe(up)">
                                      <p:cBhvr>
                                        <p:cTn id="96" dur="500"/>
                                        <p:tgtEl>
                                          <p:spTgt spid="917554"/>
                                        </p:tgtEl>
                                      </p:cBhvr>
                                    </p:animEffect>
                                  </p:childTnLst>
                                </p:cTn>
                              </p:par>
                              <p:par>
                                <p:cTn id="97" presetID="47" presetClass="entr" presetSubtype="0" fill="hold" nodeType="withEffect">
                                  <p:stCondLst>
                                    <p:cond delay="0"/>
                                  </p:stCondLst>
                                  <p:childTnLst>
                                    <p:set>
                                      <p:cBhvr>
                                        <p:cTn id="98" dur="1" fill="hold">
                                          <p:stCondLst>
                                            <p:cond delay="0"/>
                                          </p:stCondLst>
                                        </p:cTn>
                                        <p:tgtEl>
                                          <p:spTgt spid="917558"/>
                                        </p:tgtEl>
                                        <p:attrNameLst>
                                          <p:attrName>style.visibility</p:attrName>
                                        </p:attrNameLst>
                                      </p:cBhvr>
                                      <p:to>
                                        <p:strVal val="visible"/>
                                      </p:to>
                                    </p:set>
                                    <p:animEffect transition="in" filter="fade">
                                      <p:cBhvr>
                                        <p:cTn id="99" dur="1000"/>
                                        <p:tgtEl>
                                          <p:spTgt spid="917558"/>
                                        </p:tgtEl>
                                      </p:cBhvr>
                                    </p:animEffect>
                                    <p:anim calcmode="lin" valueType="num">
                                      <p:cBhvr>
                                        <p:cTn id="100" dur="1000" fill="hold"/>
                                        <p:tgtEl>
                                          <p:spTgt spid="917558"/>
                                        </p:tgtEl>
                                        <p:attrNameLst>
                                          <p:attrName>ppt_x</p:attrName>
                                        </p:attrNameLst>
                                      </p:cBhvr>
                                      <p:tavLst>
                                        <p:tav tm="0">
                                          <p:val>
                                            <p:strVal val="#ppt_x"/>
                                          </p:val>
                                        </p:tav>
                                        <p:tav tm="100000">
                                          <p:val>
                                            <p:strVal val="#ppt_x"/>
                                          </p:val>
                                        </p:tav>
                                      </p:tavLst>
                                    </p:anim>
                                    <p:anim calcmode="lin" valueType="num">
                                      <p:cBhvr>
                                        <p:cTn id="101" dur="1000" fill="hold"/>
                                        <p:tgtEl>
                                          <p:spTgt spid="917558"/>
                                        </p:tgtEl>
                                        <p:attrNameLst>
                                          <p:attrName>ppt_y</p:attrName>
                                        </p:attrNameLst>
                                      </p:cBhvr>
                                      <p:tavLst>
                                        <p:tav tm="0">
                                          <p:val>
                                            <p:strVal val="#ppt_y-.1"/>
                                          </p:val>
                                        </p:tav>
                                        <p:tav tm="100000">
                                          <p:val>
                                            <p:strVal val="#ppt_y"/>
                                          </p:val>
                                        </p:tav>
                                      </p:tavLst>
                                    </p:anim>
                                  </p:childTnLst>
                                </p:cTn>
                              </p:par>
                              <p:par>
                                <p:cTn id="102" presetID="9" presetClass="exit" presetSubtype="0" fill="hold" grpId="1" nodeType="withEffect">
                                  <p:stCondLst>
                                    <p:cond delay="0"/>
                                  </p:stCondLst>
                                  <p:childTnLst>
                                    <p:animEffect transition="out" filter="dissolve">
                                      <p:cBhvr>
                                        <p:cTn id="103" dur="500"/>
                                        <p:tgtEl>
                                          <p:spTgt spid="917552"/>
                                        </p:tgtEl>
                                      </p:cBhvr>
                                    </p:animEffect>
                                    <p:set>
                                      <p:cBhvr>
                                        <p:cTn id="104" dur="1" fill="hold">
                                          <p:stCondLst>
                                            <p:cond delay="499"/>
                                          </p:stCondLst>
                                        </p:cTn>
                                        <p:tgtEl>
                                          <p:spTgt spid="917552"/>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9" presetClass="entr" presetSubtype="0" fill="hold" grpId="0" nodeType="clickEffect">
                                  <p:stCondLst>
                                    <p:cond delay="0"/>
                                  </p:stCondLst>
                                  <p:childTnLst>
                                    <p:set>
                                      <p:cBhvr>
                                        <p:cTn id="108" dur="1" fill="hold">
                                          <p:stCondLst>
                                            <p:cond delay="0"/>
                                          </p:stCondLst>
                                        </p:cTn>
                                        <p:tgtEl>
                                          <p:spTgt spid="917555"/>
                                        </p:tgtEl>
                                        <p:attrNameLst>
                                          <p:attrName>style.visibility</p:attrName>
                                        </p:attrNameLst>
                                      </p:cBhvr>
                                      <p:to>
                                        <p:strVal val="visible"/>
                                      </p:to>
                                    </p:set>
                                    <p:animEffect transition="in" filter="dissolve">
                                      <p:cBhvr>
                                        <p:cTn id="109" dur="500"/>
                                        <p:tgtEl>
                                          <p:spTgt spid="917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37" grpId="0" animBg="1"/>
      <p:bldP spid="917538" grpId="0" animBg="1"/>
      <p:bldP spid="917539" grpId="0" animBg="1"/>
      <p:bldP spid="917542" grpId="0"/>
      <p:bldP spid="917543" grpId="0" animBg="1"/>
      <p:bldP spid="917544" grpId="0"/>
      <p:bldP spid="917545" grpId="0" animBg="1"/>
      <p:bldP spid="917546" grpId="0"/>
      <p:bldP spid="917547" grpId="0" animBg="1"/>
      <p:bldP spid="917549" grpId="0" animBg="1"/>
      <p:bldP spid="917551" grpId="0" animBg="1"/>
      <p:bldP spid="917552" grpId="0" animBg="1"/>
      <p:bldP spid="917552" grpId="1" animBg="1"/>
      <p:bldP spid="917553" grpId="0"/>
      <p:bldP spid="917554" grpId="0" animBg="1"/>
      <p:bldP spid="917555" grpId="0"/>
      <p:bldP spid="91755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2286000" y="1447800"/>
            <a:ext cx="5791200" cy="4572000"/>
          </a:xfrm>
          <a:prstGeom prst="rect">
            <a:avLst/>
          </a:prstGeom>
          <a:solidFill>
            <a:srgbClr val="FFFF99">
              <a:alpha val="16078"/>
            </a:srgbClr>
          </a:solidFill>
          <a:ln w="9525">
            <a:solidFill>
              <a:schemeClr val="tx1"/>
            </a:solidFill>
            <a:miter lim="800000"/>
            <a:headEnd/>
            <a:tailEnd/>
          </a:ln>
        </p:spPr>
        <p:txBody>
          <a:bodyPr wrap="none" anchor="ctr"/>
          <a:lstStyle/>
          <a:p>
            <a:endParaRPr lang="en-US"/>
          </a:p>
        </p:txBody>
      </p:sp>
      <p:sp>
        <p:nvSpPr>
          <p:cNvPr id="179203" name="Rectangle 3"/>
          <p:cNvSpPr>
            <a:spLocks noGrp="1" noChangeArrowheads="1"/>
          </p:cNvSpPr>
          <p:nvPr>
            <p:ph type="title"/>
          </p:nvPr>
        </p:nvSpPr>
        <p:spPr>
          <a:xfrm>
            <a:off x="2133600" y="76200"/>
            <a:ext cx="4648200" cy="1143000"/>
          </a:xfrm>
        </p:spPr>
        <p:txBody>
          <a:bodyPr/>
          <a:lstStyle/>
          <a:p>
            <a:pPr eaLnBrk="1" hangingPunct="1"/>
            <a:r>
              <a:rPr lang="en-US" smtClean="0"/>
              <a:t>Vapor Pressure</a:t>
            </a:r>
          </a:p>
        </p:txBody>
      </p:sp>
      <p:sp>
        <p:nvSpPr>
          <p:cNvPr id="179204" name="AutoShape 5">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79205" name="Line 6"/>
          <p:cNvSpPr>
            <a:spLocks noChangeAspect="1" noChangeShapeType="1"/>
          </p:cNvSpPr>
          <p:nvPr/>
        </p:nvSpPr>
        <p:spPr bwMode="auto">
          <a:xfrm>
            <a:off x="2298700" y="1438275"/>
            <a:ext cx="0" cy="4600575"/>
          </a:xfrm>
          <a:prstGeom prst="line">
            <a:avLst/>
          </a:prstGeom>
          <a:noFill/>
          <a:ln w="9525">
            <a:solidFill>
              <a:schemeClr val="tx1"/>
            </a:solidFill>
            <a:round/>
            <a:headEnd/>
            <a:tailEnd/>
          </a:ln>
        </p:spPr>
        <p:txBody>
          <a:bodyPr/>
          <a:lstStyle/>
          <a:p>
            <a:endParaRPr lang="en-US"/>
          </a:p>
        </p:txBody>
      </p:sp>
      <p:sp>
        <p:nvSpPr>
          <p:cNvPr id="179206" name="Line 7"/>
          <p:cNvSpPr>
            <a:spLocks noChangeAspect="1" noChangeShapeType="1"/>
          </p:cNvSpPr>
          <p:nvPr/>
        </p:nvSpPr>
        <p:spPr bwMode="auto">
          <a:xfrm>
            <a:off x="2874963" y="1438275"/>
            <a:ext cx="0" cy="4600575"/>
          </a:xfrm>
          <a:prstGeom prst="line">
            <a:avLst/>
          </a:prstGeom>
          <a:noFill/>
          <a:ln w="9525">
            <a:solidFill>
              <a:schemeClr val="tx1"/>
            </a:solidFill>
            <a:round/>
            <a:headEnd/>
            <a:tailEnd/>
          </a:ln>
        </p:spPr>
        <p:txBody>
          <a:bodyPr/>
          <a:lstStyle/>
          <a:p>
            <a:endParaRPr lang="en-US"/>
          </a:p>
        </p:txBody>
      </p:sp>
      <p:sp>
        <p:nvSpPr>
          <p:cNvPr id="179207" name="Line 8"/>
          <p:cNvSpPr>
            <a:spLocks noChangeAspect="1" noChangeShapeType="1"/>
          </p:cNvSpPr>
          <p:nvPr/>
        </p:nvSpPr>
        <p:spPr bwMode="auto">
          <a:xfrm>
            <a:off x="3449638" y="1438275"/>
            <a:ext cx="0" cy="4600575"/>
          </a:xfrm>
          <a:prstGeom prst="line">
            <a:avLst/>
          </a:prstGeom>
          <a:noFill/>
          <a:ln w="9525">
            <a:solidFill>
              <a:schemeClr val="tx1"/>
            </a:solidFill>
            <a:round/>
            <a:headEnd/>
            <a:tailEnd/>
          </a:ln>
        </p:spPr>
        <p:txBody>
          <a:bodyPr/>
          <a:lstStyle/>
          <a:p>
            <a:endParaRPr lang="en-US"/>
          </a:p>
        </p:txBody>
      </p:sp>
      <p:sp>
        <p:nvSpPr>
          <p:cNvPr id="179208" name="Line 9"/>
          <p:cNvSpPr>
            <a:spLocks noChangeAspect="1" noChangeShapeType="1"/>
          </p:cNvSpPr>
          <p:nvPr/>
        </p:nvSpPr>
        <p:spPr bwMode="auto">
          <a:xfrm>
            <a:off x="4024313" y="1438275"/>
            <a:ext cx="0" cy="4600575"/>
          </a:xfrm>
          <a:prstGeom prst="line">
            <a:avLst/>
          </a:prstGeom>
          <a:noFill/>
          <a:ln w="9525">
            <a:solidFill>
              <a:schemeClr val="tx1"/>
            </a:solidFill>
            <a:round/>
            <a:headEnd/>
            <a:tailEnd/>
          </a:ln>
        </p:spPr>
        <p:txBody>
          <a:bodyPr/>
          <a:lstStyle/>
          <a:p>
            <a:endParaRPr lang="en-US"/>
          </a:p>
        </p:txBody>
      </p:sp>
      <p:sp>
        <p:nvSpPr>
          <p:cNvPr id="179209" name="Line 10"/>
          <p:cNvSpPr>
            <a:spLocks noChangeAspect="1" noChangeShapeType="1"/>
          </p:cNvSpPr>
          <p:nvPr/>
        </p:nvSpPr>
        <p:spPr bwMode="auto">
          <a:xfrm>
            <a:off x="4598988" y="1438275"/>
            <a:ext cx="0" cy="4600575"/>
          </a:xfrm>
          <a:prstGeom prst="line">
            <a:avLst/>
          </a:prstGeom>
          <a:noFill/>
          <a:ln w="9525">
            <a:solidFill>
              <a:schemeClr val="tx1"/>
            </a:solidFill>
            <a:round/>
            <a:headEnd/>
            <a:tailEnd/>
          </a:ln>
        </p:spPr>
        <p:txBody>
          <a:bodyPr/>
          <a:lstStyle/>
          <a:p>
            <a:endParaRPr lang="en-US"/>
          </a:p>
        </p:txBody>
      </p:sp>
      <p:sp>
        <p:nvSpPr>
          <p:cNvPr id="179210" name="Line 11"/>
          <p:cNvSpPr>
            <a:spLocks noChangeAspect="1" noChangeShapeType="1"/>
          </p:cNvSpPr>
          <p:nvPr/>
        </p:nvSpPr>
        <p:spPr bwMode="auto">
          <a:xfrm>
            <a:off x="5175250" y="1438275"/>
            <a:ext cx="0" cy="4600575"/>
          </a:xfrm>
          <a:prstGeom prst="line">
            <a:avLst/>
          </a:prstGeom>
          <a:noFill/>
          <a:ln w="9525">
            <a:solidFill>
              <a:schemeClr val="tx1"/>
            </a:solidFill>
            <a:round/>
            <a:headEnd/>
            <a:tailEnd/>
          </a:ln>
        </p:spPr>
        <p:txBody>
          <a:bodyPr/>
          <a:lstStyle/>
          <a:p>
            <a:endParaRPr lang="en-US"/>
          </a:p>
        </p:txBody>
      </p:sp>
      <p:sp>
        <p:nvSpPr>
          <p:cNvPr id="179211" name="Line 12"/>
          <p:cNvSpPr>
            <a:spLocks noChangeAspect="1" noChangeShapeType="1"/>
          </p:cNvSpPr>
          <p:nvPr/>
        </p:nvSpPr>
        <p:spPr bwMode="auto">
          <a:xfrm>
            <a:off x="5749925" y="1438275"/>
            <a:ext cx="0" cy="4600575"/>
          </a:xfrm>
          <a:prstGeom prst="line">
            <a:avLst/>
          </a:prstGeom>
          <a:noFill/>
          <a:ln w="9525">
            <a:solidFill>
              <a:schemeClr val="tx1"/>
            </a:solidFill>
            <a:round/>
            <a:headEnd/>
            <a:tailEnd/>
          </a:ln>
        </p:spPr>
        <p:txBody>
          <a:bodyPr/>
          <a:lstStyle/>
          <a:p>
            <a:endParaRPr lang="en-US"/>
          </a:p>
        </p:txBody>
      </p:sp>
      <p:sp>
        <p:nvSpPr>
          <p:cNvPr id="179212" name="Line 13"/>
          <p:cNvSpPr>
            <a:spLocks noChangeAspect="1" noChangeShapeType="1"/>
          </p:cNvSpPr>
          <p:nvPr/>
        </p:nvSpPr>
        <p:spPr bwMode="auto">
          <a:xfrm>
            <a:off x="6324600" y="1438275"/>
            <a:ext cx="0" cy="4600575"/>
          </a:xfrm>
          <a:prstGeom prst="line">
            <a:avLst/>
          </a:prstGeom>
          <a:noFill/>
          <a:ln w="9525">
            <a:solidFill>
              <a:schemeClr val="tx1"/>
            </a:solidFill>
            <a:round/>
            <a:headEnd/>
            <a:tailEnd/>
          </a:ln>
        </p:spPr>
        <p:txBody>
          <a:bodyPr/>
          <a:lstStyle/>
          <a:p>
            <a:endParaRPr lang="en-US"/>
          </a:p>
        </p:txBody>
      </p:sp>
      <p:sp>
        <p:nvSpPr>
          <p:cNvPr id="179213" name="Line 14"/>
          <p:cNvSpPr>
            <a:spLocks noChangeAspect="1" noChangeShapeType="1"/>
          </p:cNvSpPr>
          <p:nvPr/>
        </p:nvSpPr>
        <p:spPr bwMode="auto">
          <a:xfrm>
            <a:off x="6899275" y="1438275"/>
            <a:ext cx="0" cy="4600575"/>
          </a:xfrm>
          <a:prstGeom prst="line">
            <a:avLst/>
          </a:prstGeom>
          <a:noFill/>
          <a:ln w="9525">
            <a:solidFill>
              <a:schemeClr val="tx1"/>
            </a:solidFill>
            <a:round/>
            <a:headEnd/>
            <a:tailEnd/>
          </a:ln>
        </p:spPr>
        <p:txBody>
          <a:bodyPr/>
          <a:lstStyle/>
          <a:p>
            <a:endParaRPr lang="en-US"/>
          </a:p>
        </p:txBody>
      </p:sp>
      <p:sp>
        <p:nvSpPr>
          <p:cNvPr id="179214" name="Line 15"/>
          <p:cNvSpPr>
            <a:spLocks noChangeAspect="1" noChangeShapeType="1"/>
          </p:cNvSpPr>
          <p:nvPr/>
        </p:nvSpPr>
        <p:spPr bwMode="auto">
          <a:xfrm>
            <a:off x="7473950" y="1438275"/>
            <a:ext cx="0" cy="4600575"/>
          </a:xfrm>
          <a:prstGeom prst="line">
            <a:avLst/>
          </a:prstGeom>
          <a:noFill/>
          <a:ln w="9525">
            <a:solidFill>
              <a:schemeClr val="tx1"/>
            </a:solidFill>
            <a:round/>
            <a:headEnd/>
            <a:tailEnd/>
          </a:ln>
        </p:spPr>
        <p:txBody>
          <a:bodyPr/>
          <a:lstStyle/>
          <a:p>
            <a:endParaRPr lang="en-US"/>
          </a:p>
        </p:txBody>
      </p:sp>
      <p:sp>
        <p:nvSpPr>
          <p:cNvPr id="179215" name="Line 16"/>
          <p:cNvSpPr>
            <a:spLocks noChangeAspect="1" noChangeShapeType="1"/>
          </p:cNvSpPr>
          <p:nvPr/>
        </p:nvSpPr>
        <p:spPr bwMode="auto">
          <a:xfrm>
            <a:off x="2298700" y="5464175"/>
            <a:ext cx="5751513" cy="0"/>
          </a:xfrm>
          <a:prstGeom prst="line">
            <a:avLst/>
          </a:prstGeom>
          <a:noFill/>
          <a:ln w="9525">
            <a:solidFill>
              <a:schemeClr val="tx1"/>
            </a:solidFill>
            <a:round/>
            <a:headEnd/>
            <a:tailEnd/>
          </a:ln>
        </p:spPr>
        <p:txBody>
          <a:bodyPr/>
          <a:lstStyle/>
          <a:p>
            <a:endParaRPr lang="en-US"/>
          </a:p>
        </p:txBody>
      </p:sp>
      <p:sp>
        <p:nvSpPr>
          <p:cNvPr id="179216" name="Line 17"/>
          <p:cNvSpPr>
            <a:spLocks noChangeAspect="1" noChangeShapeType="1"/>
          </p:cNvSpPr>
          <p:nvPr/>
        </p:nvSpPr>
        <p:spPr bwMode="auto">
          <a:xfrm>
            <a:off x="2274888" y="6035675"/>
            <a:ext cx="5751512" cy="0"/>
          </a:xfrm>
          <a:prstGeom prst="line">
            <a:avLst/>
          </a:prstGeom>
          <a:noFill/>
          <a:ln w="9525">
            <a:solidFill>
              <a:schemeClr val="tx1"/>
            </a:solidFill>
            <a:round/>
            <a:headEnd/>
            <a:tailEnd/>
          </a:ln>
        </p:spPr>
        <p:txBody>
          <a:bodyPr/>
          <a:lstStyle/>
          <a:p>
            <a:endParaRPr lang="en-US"/>
          </a:p>
        </p:txBody>
      </p:sp>
      <p:sp>
        <p:nvSpPr>
          <p:cNvPr id="179217" name="Line 18"/>
          <p:cNvSpPr>
            <a:spLocks noChangeAspect="1" noChangeShapeType="1"/>
          </p:cNvSpPr>
          <p:nvPr/>
        </p:nvSpPr>
        <p:spPr bwMode="auto">
          <a:xfrm>
            <a:off x="2298700" y="4887913"/>
            <a:ext cx="5751513" cy="0"/>
          </a:xfrm>
          <a:prstGeom prst="line">
            <a:avLst/>
          </a:prstGeom>
          <a:noFill/>
          <a:ln w="9525">
            <a:solidFill>
              <a:schemeClr val="tx1"/>
            </a:solidFill>
            <a:round/>
            <a:headEnd/>
            <a:tailEnd/>
          </a:ln>
        </p:spPr>
        <p:txBody>
          <a:bodyPr/>
          <a:lstStyle/>
          <a:p>
            <a:endParaRPr lang="en-US"/>
          </a:p>
        </p:txBody>
      </p:sp>
      <p:sp>
        <p:nvSpPr>
          <p:cNvPr id="179218" name="Line 19"/>
          <p:cNvSpPr>
            <a:spLocks noChangeAspect="1" noChangeShapeType="1"/>
          </p:cNvSpPr>
          <p:nvPr/>
        </p:nvSpPr>
        <p:spPr bwMode="auto">
          <a:xfrm>
            <a:off x="2298700" y="4313238"/>
            <a:ext cx="5751513" cy="0"/>
          </a:xfrm>
          <a:prstGeom prst="line">
            <a:avLst/>
          </a:prstGeom>
          <a:noFill/>
          <a:ln w="9525">
            <a:solidFill>
              <a:schemeClr val="tx1"/>
            </a:solidFill>
            <a:round/>
            <a:headEnd/>
            <a:tailEnd/>
          </a:ln>
        </p:spPr>
        <p:txBody>
          <a:bodyPr/>
          <a:lstStyle/>
          <a:p>
            <a:endParaRPr lang="en-US"/>
          </a:p>
        </p:txBody>
      </p:sp>
      <p:sp>
        <p:nvSpPr>
          <p:cNvPr id="179219" name="Line 20"/>
          <p:cNvSpPr>
            <a:spLocks noChangeAspect="1" noChangeShapeType="1"/>
          </p:cNvSpPr>
          <p:nvPr/>
        </p:nvSpPr>
        <p:spPr bwMode="auto">
          <a:xfrm>
            <a:off x="2298700" y="3738563"/>
            <a:ext cx="5751513" cy="0"/>
          </a:xfrm>
          <a:prstGeom prst="line">
            <a:avLst/>
          </a:prstGeom>
          <a:noFill/>
          <a:ln w="9525">
            <a:solidFill>
              <a:schemeClr val="tx1"/>
            </a:solidFill>
            <a:round/>
            <a:headEnd/>
            <a:tailEnd/>
          </a:ln>
        </p:spPr>
        <p:txBody>
          <a:bodyPr/>
          <a:lstStyle/>
          <a:p>
            <a:endParaRPr lang="en-US"/>
          </a:p>
        </p:txBody>
      </p:sp>
      <p:sp>
        <p:nvSpPr>
          <p:cNvPr id="179220" name="Line 21"/>
          <p:cNvSpPr>
            <a:spLocks noChangeAspect="1" noChangeShapeType="1"/>
          </p:cNvSpPr>
          <p:nvPr/>
        </p:nvSpPr>
        <p:spPr bwMode="auto">
          <a:xfrm>
            <a:off x="2298700" y="3163888"/>
            <a:ext cx="5751513" cy="0"/>
          </a:xfrm>
          <a:prstGeom prst="line">
            <a:avLst/>
          </a:prstGeom>
          <a:noFill/>
          <a:ln w="9525">
            <a:solidFill>
              <a:schemeClr val="tx1"/>
            </a:solidFill>
            <a:round/>
            <a:headEnd/>
            <a:tailEnd/>
          </a:ln>
        </p:spPr>
        <p:txBody>
          <a:bodyPr/>
          <a:lstStyle/>
          <a:p>
            <a:endParaRPr lang="en-US"/>
          </a:p>
        </p:txBody>
      </p:sp>
      <p:sp>
        <p:nvSpPr>
          <p:cNvPr id="179221" name="Line 22"/>
          <p:cNvSpPr>
            <a:spLocks noChangeAspect="1" noChangeShapeType="1"/>
          </p:cNvSpPr>
          <p:nvPr/>
        </p:nvSpPr>
        <p:spPr bwMode="auto">
          <a:xfrm>
            <a:off x="2298700" y="2587625"/>
            <a:ext cx="5751513" cy="0"/>
          </a:xfrm>
          <a:prstGeom prst="line">
            <a:avLst/>
          </a:prstGeom>
          <a:noFill/>
          <a:ln w="9525">
            <a:solidFill>
              <a:schemeClr val="tx1"/>
            </a:solidFill>
            <a:round/>
            <a:headEnd/>
            <a:tailEnd/>
          </a:ln>
        </p:spPr>
        <p:txBody>
          <a:bodyPr/>
          <a:lstStyle/>
          <a:p>
            <a:endParaRPr lang="en-US"/>
          </a:p>
        </p:txBody>
      </p:sp>
      <p:sp>
        <p:nvSpPr>
          <p:cNvPr id="179222" name="Line 23"/>
          <p:cNvSpPr>
            <a:spLocks noChangeAspect="1" noChangeShapeType="1"/>
          </p:cNvSpPr>
          <p:nvPr/>
        </p:nvSpPr>
        <p:spPr bwMode="auto">
          <a:xfrm>
            <a:off x="2298700" y="2012950"/>
            <a:ext cx="5751513" cy="0"/>
          </a:xfrm>
          <a:prstGeom prst="line">
            <a:avLst/>
          </a:prstGeom>
          <a:noFill/>
          <a:ln w="9525">
            <a:solidFill>
              <a:schemeClr val="tx1"/>
            </a:solidFill>
            <a:round/>
            <a:headEnd/>
            <a:tailEnd/>
          </a:ln>
        </p:spPr>
        <p:txBody>
          <a:bodyPr/>
          <a:lstStyle/>
          <a:p>
            <a:endParaRPr lang="en-US"/>
          </a:p>
        </p:txBody>
      </p:sp>
      <p:sp>
        <p:nvSpPr>
          <p:cNvPr id="179223" name="Freeform 24"/>
          <p:cNvSpPr>
            <a:spLocks noChangeAspect="1"/>
          </p:cNvSpPr>
          <p:nvPr/>
        </p:nvSpPr>
        <p:spPr bwMode="auto">
          <a:xfrm>
            <a:off x="2298700" y="1443038"/>
            <a:ext cx="3516313" cy="4164012"/>
          </a:xfrm>
          <a:custGeom>
            <a:avLst/>
            <a:gdLst>
              <a:gd name="T0" fmla="*/ 0 w 2215"/>
              <a:gd name="T1" fmla="*/ 4164012 h 2623"/>
              <a:gd name="T2" fmla="*/ 682625 w 2215"/>
              <a:gd name="T3" fmla="*/ 3921125 h 2623"/>
              <a:gd name="T4" fmla="*/ 1320800 w 2215"/>
              <a:gd name="T5" fmla="*/ 3541712 h 2623"/>
              <a:gd name="T6" fmla="*/ 2159000 w 2215"/>
              <a:gd name="T7" fmla="*/ 2833687 h 2623"/>
              <a:gd name="T8" fmla="*/ 2932112 w 2215"/>
              <a:gd name="T9" fmla="*/ 1612900 h 2623"/>
              <a:gd name="T10" fmla="*/ 3516313 w 2215"/>
              <a:gd name="T11" fmla="*/ 0 h 2623"/>
              <a:gd name="T12" fmla="*/ 0 60000 65536"/>
              <a:gd name="T13" fmla="*/ 0 60000 65536"/>
              <a:gd name="T14" fmla="*/ 0 60000 65536"/>
              <a:gd name="T15" fmla="*/ 0 60000 65536"/>
              <a:gd name="T16" fmla="*/ 0 60000 65536"/>
              <a:gd name="T17" fmla="*/ 0 60000 65536"/>
              <a:gd name="T18" fmla="*/ 0 w 2215"/>
              <a:gd name="T19" fmla="*/ 0 h 2623"/>
              <a:gd name="T20" fmla="*/ 2215 w 2215"/>
              <a:gd name="T21" fmla="*/ 2623 h 2623"/>
            </a:gdLst>
            <a:ahLst/>
            <a:cxnLst>
              <a:cxn ang="T12">
                <a:pos x="T0" y="T1"/>
              </a:cxn>
              <a:cxn ang="T13">
                <a:pos x="T2" y="T3"/>
              </a:cxn>
              <a:cxn ang="T14">
                <a:pos x="T4" y="T5"/>
              </a:cxn>
              <a:cxn ang="T15">
                <a:pos x="T6" y="T7"/>
              </a:cxn>
              <a:cxn ang="T16">
                <a:pos x="T8" y="T9"/>
              </a:cxn>
              <a:cxn ang="T17">
                <a:pos x="T10" y="T11"/>
              </a:cxn>
            </a:cxnLst>
            <a:rect l="T18" t="T19" r="T20" b="T21"/>
            <a:pathLst>
              <a:path w="2215" h="2623">
                <a:moveTo>
                  <a:pt x="0" y="2623"/>
                </a:moveTo>
                <a:cubicBezTo>
                  <a:pt x="72" y="2598"/>
                  <a:pt x="292" y="2536"/>
                  <a:pt x="430" y="2470"/>
                </a:cubicBezTo>
                <a:cubicBezTo>
                  <a:pt x="568" y="2404"/>
                  <a:pt x="677" y="2344"/>
                  <a:pt x="832" y="2231"/>
                </a:cubicBezTo>
                <a:cubicBezTo>
                  <a:pt x="987" y="2117"/>
                  <a:pt x="1190" y="1987"/>
                  <a:pt x="1360" y="1785"/>
                </a:cubicBezTo>
                <a:cubicBezTo>
                  <a:pt x="1530" y="1584"/>
                  <a:pt x="1704" y="1314"/>
                  <a:pt x="1847" y="1016"/>
                </a:cubicBezTo>
                <a:cubicBezTo>
                  <a:pt x="1990" y="718"/>
                  <a:pt x="2138" y="212"/>
                  <a:pt x="2215" y="0"/>
                </a:cubicBezTo>
              </a:path>
            </a:pathLst>
          </a:custGeom>
          <a:noFill/>
          <a:ln w="31750">
            <a:solidFill>
              <a:schemeClr val="tx1"/>
            </a:solidFill>
            <a:round/>
            <a:headEnd/>
            <a:tailEnd/>
          </a:ln>
        </p:spPr>
        <p:txBody>
          <a:bodyPr/>
          <a:lstStyle/>
          <a:p>
            <a:endParaRPr lang="en-US"/>
          </a:p>
        </p:txBody>
      </p:sp>
      <p:sp>
        <p:nvSpPr>
          <p:cNvPr id="179224" name="Freeform 25"/>
          <p:cNvSpPr>
            <a:spLocks noChangeAspect="1"/>
          </p:cNvSpPr>
          <p:nvPr/>
        </p:nvSpPr>
        <p:spPr bwMode="auto">
          <a:xfrm>
            <a:off x="2298700" y="1443038"/>
            <a:ext cx="4530725" cy="4308475"/>
          </a:xfrm>
          <a:custGeom>
            <a:avLst/>
            <a:gdLst>
              <a:gd name="T0" fmla="*/ 0 w 2854"/>
              <a:gd name="T1" fmla="*/ 4308475 h 2714"/>
              <a:gd name="T2" fmla="*/ 1398587 w 2854"/>
              <a:gd name="T3" fmla="*/ 4113213 h 2714"/>
              <a:gd name="T4" fmla="*/ 2441575 w 2854"/>
              <a:gd name="T5" fmla="*/ 3709988 h 2714"/>
              <a:gd name="T6" fmla="*/ 3313113 w 2854"/>
              <a:gd name="T7" fmla="*/ 2924175 h 2714"/>
              <a:gd name="T8" fmla="*/ 4025900 w 2854"/>
              <a:gd name="T9" fmla="*/ 1719263 h 2714"/>
              <a:gd name="T10" fmla="*/ 4530725 w 2854"/>
              <a:gd name="T11" fmla="*/ 0 h 2714"/>
              <a:gd name="T12" fmla="*/ 0 60000 65536"/>
              <a:gd name="T13" fmla="*/ 0 60000 65536"/>
              <a:gd name="T14" fmla="*/ 0 60000 65536"/>
              <a:gd name="T15" fmla="*/ 0 60000 65536"/>
              <a:gd name="T16" fmla="*/ 0 60000 65536"/>
              <a:gd name="T17" fmla="*/ 0 60000 65536"/>
              <a:gd name="T18" fmla="*/ 0 w 2854"/>
              <a:gd name="T19" fmla="*/ 0 h 2714"/>
              <a:gd name="T20" fmla="*/ 2854 w 2854"/>
              <a:gd name="T21" fmla="*/ 2714 h 2714"/>
            </a:gdLst>
            <a:ahLst/>
            <a:cxnLst>
              <a:cxn ang="T12">
                <a:pos x="T0" y="T1"/>
              </a:cxn>
              <a:cxn ang="T13">
                <a:pos x="T2" y="T3"/>
              </a:cxn>
              <a:cxn ang="T14">
                <a:pos x="T4" y="T5"/>
              </a:cxn>
              <a:cxn ang="T15">
                <a:pos x="T6" y="T7"/>
              </a:cxn>
              <a:cxn ang="T16">
                <a:pos x="T8" y="T9"/>
              </a:cxn>
              <a:cxn ang="T17">
                <a:pos x="T10" y="T11"/>
              </a:cxn>
            </a:cxnLst>
            <a:rect l="T18" t="T19" r="T20" b="T21"/>
            <a:pathLst>
              <a:path w="2854" h="2714">
                <a:moveTo>
                  <a:pt x="0" y="2714"/>
                </a:moveTo>
                <a:cubicBezTo>
                  <a:pt x="147" y="2693"/>
                  <a:pt x="625" y="2654"/>
                  <a:pt x="881" y="2591"/>
                </a:cubicBezTo>
                <a:cubicBezTo>
                  <a:pt x="1138" y="2529"/>
                  <a:pt x="1338" y="2461"/>
                  <a:pt x="1538" y="2337"/>
                </a:cubicBezTo>
                <a:cubicBezTo>
                  <a:pt x="1738" y="2212"/>
                  <a:pt x="1921" y="2052"/>
                  <a:pt x="2087" y="1842"/>
                </a:cubicBezTo>
                <a:cubicBezTo>
                  <a:pt x="2253" y="1633"/>
                  <a:pt x="2408" y="1390"/>
                  <a:pt x="2536" y="1083"/>
                </a:cubicBezTo>
                <a:cubicBezTo>
                  <a:pt x="2664" y="776"/>
                  <a:pt x="2788" y="226"/>
                  <a:pt x="2854" y="0"/>
                </a:cubicBezTo>
              </a:path>
            </a:pathLst>
          </a:custGeom>
          <a:noFill/>
          <a:ln w="31750">
            <a:solidFill>
              <a:schemeClr val="tx1"/>
            </a:solidFill>
            <a:round/>
            <a:headEnd/>
            <a:tailEnd/>
          </a:ln>
        </p:spPr>
        <p:txBody>
          <a:bodyPr/>
          <a:lstStyle/>
          <a:p>
            <a:endParaRPr lang="en-US"/>
          </a:p>
        </p:txBody>
      </p:sp>
      <p:sp>
        <p:nvSpPr>
          <p:cNvPr id="179225" name="Freeform 26"/>
          <p:cNvSpPr>
            <a:spLocks noChangeAspect="1"/>
          </p:cNvSpPr>
          <p:nvPr/>
        </p:nvSpPr>
        <p:spPr bwMode="auto">
          <a:xfrm>
            <a:off x="2298700" y="1457325"/>
            <a:ext cx="5768975" cy="4437063"/>
          </a:xfrm>
          <a:custGeom>
            <a:avLst/>
            <a:gdLst>
              <a:gd name="T0" fmla="*/ 0 w 3634"/>
              <a:gd name="T1" fmla="*/ 4437063 h 2795"/>
              <a:gd name="T2" fmla="*/ 993775 w 3634"/>
              <a:gd name="T3" fmla="*/ 4376738 h 2795"/>
              <a:gd name="T4" fmla="*/ 2444750 w 3634"/>
              <a:gd name="T5" fmla="*/ 4149726 h 2795"/>
              <a:gd name="T6" fmla="*/ 3786188 w 3634"/>
              <a:gd name="T7" fmla="*/ 3436938 h 2795"/>
              <a:gd name="T8" fmla="*/ 4735513 w 3634"/>
              <a:gd name="T9" fmla="*/ 2468563 h 2795"/>
              <a:gd name="T10" fmla="*/ 5319713 w 3634"/>
              <a:gd name="T11" fmla="*/ 1390650 h 2795"/>
              <a:gd name="T12" fmla="*/ 5616575 w 3634"/>
              <a:gd name="T13" fmla="*/ 592138 h 2795"/>
              <a:gd name="T14" fmla="*/ 5768975 w 3634"/>
              <a:gd name="T15" fmla="*/ 0 h 2795"/>
              <a:gd name="T16" fmla="*/ 0 60000 65536"/>
              <a:gd name="T17" fmla="*/ 0 60000 65536"/>
              <a:gd name="T18" fmla="*/ 0 60000 65536"/>
              <a:gd name="T19" fmla="*/ 0 60000 65536"/>
              <a:gd name="T20" fmla="*/ 0 60000 65536"/>
              <a:gd name="T21" fmla="*/ 0 60000 65536"/>
              <a:gd name="T22" fmla="*/ 0 60000 65536"/>
              <a:gd name="T23" fmla="*/ 0 60000 65536"/>
              <a:gd name="T24" fmla="*/ 0 w 3634"/>
              <a:gd name="T25" fmla="*/ 0 h 2795"/>
              <a:gd name="T26" fmla="*/ 3634 w 3634"/>
              <a:gd name="T27" fmla="*/ 2795 h 27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34" h="2795">
                <a:moveTo>
                  <a:pt x="0" y="2795"/>
                </a:moveTo>
                <a:cubicBezTo>
                  <a:pt x="104" y="2789"/>
                  <a:pt x="370" y="2787"/>
                  <a:pt x="626" y="2757"/>
                </a:cubicBezTo>
                <a:cubicBezTo>
                  <a:pt x="883" y="2727"/>
                  <a:pt x="1247" y="2712"/>
                  <a:pt x="1540" y="2614"/>
                </a:cubicBezTo>
                <a:cubicBezTo>
                  <a:pt x="1832" y="2516"/>
                  <a:pt x="2145" y="2340"/>
                  <a:pt x="2385" y="2165"/>
                </a:cubicBezTo>
                <a:cubicBezTo>
                  <a:pt x="2625" y="1989"/>
                  <a:pt x="2823" y="1771"/>
                  <a:pt x="2983" y="1555"/>
                </a:cubicBezTo>
                <a:cubicBezTo>
                  <a:pt x="3143" y="1340"/>
                  <a:pt x="3259" y="1072"/>
                  <a:pt x="3351" y="876"/>
                </a:cubicBezTo>
                <a:cubicBezTo>
                  <a:pt x="3443" y="680"/>
                  <a:pt x="3491" y="519"/>
                  <a:pt x="3538" y="373"/>
                </a:cubicBezTo>
                <a:cubicBezTo>
                  <a:pt x="3585" y="227"/>
                  <a:pt x="3614" y="78"/>
                  <a:pt x="3634" y="0"/>
                </a:cubicBezTo>
              </a:path>
            </a:pathLst>
          </a:custGeom>
          <a:noFill/>
          <a:ln w="31750">
            <a:solidFill>
              <a:schemeClr val="tx1"/>
            </a:solidFill>
            <a:round/>
            <a:headEnd/>
            <a:tailEnd/>
          </a:ln>
        </p:spPr>
        <p:txBody>
          <a:bodyPr/>
          <a:lstStyle/>
          <a:p>
            <a:endParaRPr lang="en-US"/>
          </a:p>
        </p:txBody>
      </p:sp>
      <p:sp>
        <p:nvSpPr>
          <p:cNvPr id="179226" name="Text Box 27"/>
          <p:cNvSpPr txBox="1">
            <a:spLocks noChangeAspect="1" noChangeArrowheads="1"/>
          </p:cNvSpPr>
          <p:nvPr/>
        </p:nvSpPr>
        <p:spPr bwMode="auto">
          <a:xfrm>
            <a:off x="1520825" y="1768475"/>
            <a:ext cx="677863" cy="396875"/>
          </a:xfrm>
          <a:prstGeom prst="rect">
            <a:avLst/>
          </a:prstGeom>
          <a:noFill/>
          <a:ln w="9525">
            <a:noFill/>
            <a:miter lim="800000"/>
            <a:headEnd/>
            <a:tailEnd/>
          </a:ln>
        </p:spPr>
        <p:txBody>
          <a:bodyPr wrap="none">
            <a:spAutoFit/>
          </a:bodyPr>
          <a:lstStyle/>
          <a:p>
            <a:pPr algn="l"/>
            <a:r>
              <a:rPr lang="en-US" sz="2000" b="1"/>
              <a:t>93.3</a:t>
            </a:r>
          </a:p>
        </p:txBody>
      </p:sp>
      <p:sp>
        <p:nvSpPr>
          <p:cNvPr id="179227" name="Text Box 28"/>
          <p:cNvSpPr txBox="1">
            <a:spLocks noChangeAspect="1" noChangeArrowheads="1"/>
          </p:cNvSpPr>
          <p:nvPr/>
        </p:nvSpPr>
        <p:spPr bwMode="auto">
          <a:xfrm>
            <a:off x="1538288" y="2378075"/>
            <a:ext cx="677862" cy="396875"/>
          </a:xfrm>
          <a:prstGeom prst="rect">
            <a:avLst/>
          </a:prstGeom>
          <a:noFill/>
          <a:ln w="9525">
            <a:noFill/>
            <a:miter lim="800000"/>
            <a:headEnd/>
            <a:tailEnd/>
          </a:ln>
        </p:spPr>
        <p:txBody>
          <a:bodyPr wrap="none">
            <a:spAutoFit/>
          </a:bodyPr>
          <a:lstStyle/>
          <a:p>
            <a:pPr algn="l"/>
            <a:r>
              <a:rPr lang="en-US" sz="2000" b="1"/>
              <a:t>80.0</a:t>
            </a:r>
          </a:p>
        </p:txBody>
      </p:sp>
      <p:sp>
        <p:nvSpPr>
          <p:cNvPr id="179228" name="Text Box 29"/>
          <p:cNvSpPr txBox="1">
            <a:spLocks noChangeAspect="1" noChangeArrowheads="1"/>
          </p:cNvSpPr>
          <p:nvPr/>
        </p:nvSpPr>
        <p:spPr bwMode="auto">
          <a:xfrm>
            <a:off x="1538288" y="2971800"/>
            <a:ext cx="677862" cy="396875"/>
          </a:xfrm>
          <a:prstGeom prst="rect">
            <a:avLst/>
          </a:prstGeom>
          <a:noFill/>
          <a:ln w="9525">
            <a:noFill/>
            <a:miter lim="800000"/>
            <a:headEnd/>
            <a:tailEnd/>
          </a:ln>
        </p:spPr>
        <p:txBody>
          <a:bodyPr wrap="none">
            <a:spAutoFit/>
          </a:bodyPr>
          <a:lstStyle/>
          <a:p>
            <a:pPr algn="l"/>
            <a:r>
              <a:rPr lang="en-US" sz="2000" b="1"/>
              <a:t>66.6</a:t>
            </a:r>
          </a:p>
        </p:txBody>
      </p:sp>
      <p:sp>
        <p:nvSpPr>
          <p:cNvPr id="179229" name="Text Box 30"/>
          <p:cNvSpPr txBox="1">
            <a:spLocks noChangeAspect="1" noChangeArrowheads="1"/>
          </p:cNvSpPr>
          <p:nvPr/>
        </p:nvSpPr>
        <p:spPr bwMode="auto">
          <a:xfrm>
            <a:off x="1538288" y="3521075"/>
            <a:ext cx="677862" cy="396875"/>
          </a:xfrm>
          <a:prstGeom prst="rect">
            <a:avLst/>
          </a:prstGeom>
          <a:noFill/>
          <a:ln w="9525">
            <a:noFill/>
            <a:miter lim="800000"/>
            <a:headEnd/>
            <a:tailEnd/>
          </a:ln>
        </p:spPr>
        <p:txBody>
          <a:bodyPr wrap="none">
            <a:spAutoFit/>
          </a:bodyPr>
          <a:lstStyle/>
          <a:p>
            <a:pPr algn="l"/>
            <a:r>
              <a:rPr lang="en-US" sz="2000" b="1"/>
              <a:t>53.3</a:t>
            </a:r>
          </a:p>
        </p:txBody>
      </p:sp>
      <p:sp>
        <p:nvSpPr>
          <p:cNvPr id="179230" name="Text Box 31"/>
          <p:cNvSpPr txBox="1">
            <a:spLocks noChangeAspect="1" noChangeArrowheads="1"/>
          </p:cNvSpPr>
          <p:nvPr/>
        </p:nvSpPr>
        <p:spPr bwMode="auto">
          <a:xfrm>
            <a:off x="1538288" y="4114800"/>
            <a:ext cx="677862" cy="396875"/>
          </a:xfrm>
          <a:prstGeom prst="rect">
            <a:avLst/>
          </a:prstGeom>
          <a:noFill/>
          <a:ln w="9525">
            <a:noFill/>
            <a:miter lim="800000"/>
            <a:headEnd/>
            <a:tailEnd/>
          </a:ln>
        </p:spPr>
        <p:txBody>
          <a:bodyPr wrap="none">
            <a:spAutoFit/>
          </a:bodyPr>
          <a:lstStyle/>
          <a:p>
            <a:pPr algn="l"/>
            <a:r>
              <a:rPr lang="en-US" sz="2000" b="1"/>
              <a:t>40.0</a:t>
            </a:r>
          </a:p>
        </p:txBody>
      </p:sp>
      <p:sp>
        <p:nvSpPr>
          <p:cNvPr id="179231" name="Text Box 32"/>
          <p:cNvSpPr txBox="1">
            <a:spLocks noChangeAspect="1" noChangeArrowheads="1"/>
          </p:cNvSpPr>
          <p:nvPr/>
        </p:nvSpPr>
        <p:spPr bwMode="auto">
          <a:xfrm>
            <a:off x="1538288" y="4664075"/>
            <a:ext cx="677862" cy="396875"/>
          </a:xfrm>
          <a:prstGeom prst="rect">
            <a:avLst/>
          </a:prstGeom>
          <a:noFill/>
          <a:ln w="9525">
            <a:noFill/>
            <a:miter lim="800000"/>
            <a:headEnd/>
            <a:tailEnd/>
          </a:ln>
        </p:spPr>
        <p:txBody>
          <a:bodyPr wrap="none">
            <a:spAutoFit/>
          </a:bodyPr>
          <a:lstStyle/>
          <a:p>
            <a:pPr algn="l"/>
            <a:r>
              <a:rPr lang="en-US" sz="2000" b="1"/>
              <a:t>26.7</a:t>
            </a:r>
          </a:p>
        </p:txBody>
      </p:sp>
      <p:sp>
        <p:nvSpPr>
          <p:cNvPr id="179232" name="Text Box 33"/>
          <p:cNvSpPr txBox="1">
            <a:spLocks noChangeAspect="1" noChangeArrowheads="1"/>
          </p:cNvSpPr>
          <p:nvPr/>
        </p:nvSpPr>
        <p:spPr bwMode="auto">
          <a:xfrm>
            <a:off x="1538288" y="5257800"/>
            <a:ext cx="677862" cy="396875"/>
          </a:xfrm>
          <a:prstGeom prst="rect">
            <a:avLst/>
          </a:prstGeom>
          <a:noFill/>
          <a:ln w="9525">
            <a:noFill/>
            <a:miter lim="800000"/>
            <a:headEnd/>
            <a:tailEnd/>
          </a:ln>
        </p:spPr>
        <p:txBody>
          <a:bodyPr wrap="none">
            <a:spAutoFit/>
          </a:bodyPr>
          <a:lstStyle/>
          <a:p>
            <a:pPr algn="l"/>
            <a:r>
              <a:rPr lang="en-US" sz="2000" b="1"/>
              <a:t>13.3</a:t>
            </a:r>
          </a:p>
        </p:txBody>
      </p:sp>
      <p:sp>
        <p:nvSpPr>
          <p:cNvPr id="179233" name="Text Box 34"/>
          <p:cNvSpPr txBox="1">
            <a:spLocks noChangeAspect="1" noChangeArrowheads="1"/>
          </p:cNvSpPr>
          <p:nvPr/>
        </p:nvSpPr>
        <p:spPr bwMode="auto">
          <a:xfrm>
            <a:off x="2122488" y="6035675"/>
            <a:ext cx="311150" cy="366713"/>
          </a:xfrm>
          <a:prstGeom prst="rect">
            <a:avLst/>
          </a:prstGeom>
          <a:noFill/>
          <a:ln w="9525">
            <a:noFill/>
            <a:miter lim="800000"/>
            <a:headEnd/>
            <a:tailEnd/>
          </a:ln>
        </p:spPr>
        <p:txBody>
          <a:bodyPr wrap="none">
            <a:spAutoFit/>
          </a:bodyPr>
          <a:lstStyle/>
          <a:p>
            <a:pPr algn="l"/>
            <a:r>
              <a:rPr lang="en-US" sz="1800" b="1"/>
              <a:t>0</a:t>
            </a:r>
          </a:p>
        </p:txBody>
      </p:sp>
      <p:sp>
        <p:nvSpPr>
          <p:cNvPr id="179234" name="Text Box 35"/>
          <p:cNvSpPr txBox="1">
            <a:spLocks noChangeAspect="1" noChangeArrowheads="1"/>
          </p:cNvSpPr>
          <p:nvPr/>
        </p:nvSpPr>
        <p:spPr bwMode="auto">
          <a:xfrm>
            <a:off x="2627313" y="6049963"/>
            <a:ext cx="438150" cy="366712"/>
          </a:xfrm>
          <a:prstGeom prst="rect">
            <a:avLst/>
          </a:prstGeom>
          <a:noFill/>
          <a:ln w="9525">
            <a:noFill/>
            <a:miter lim="800000"/>
            <a:headEnd/>
            <a:tailEnd/>
          </a:ln>
        </p:spPr>
        <p:txBody>
          <a:bodyPr wrap="none">
            <a:spAutoFit/>
          </a:bodyPr>
          <a:lstStyle/>
          <a:p>
            <a:pPr algn="l"/>
            <a:r>
              <a:rPr lang="en-US" sz="1800" b="1"/>
              <a:t>10</a:t>
            </a:r>
          </a:p>
        </p:txBody>
      </p:sp>
      <p:sp>
        <p:nvSpPr>
          <p:cNvPr id="179235" name="Text Box 36"/>
          <p:cNvSpPr txBox="1">
            <a:spLocks noChangeAspect="1" noChangeArrowheads="1"/>
          </p:cNvSpPr>
          <p:nvPr/>
        </p:nvSpPr>
        <p:spPr bwMode="auto">
          <a:xfrm>
            <a:off x="3257550" y="6049963"/>
            <a:ext cx="438150" cy="366712"/>
          </a:xfrm>
          <a:prstGeom prst="rect">
            <a:avLst/>
          </a:prstGeom>
          <a:noFill/>
          <a:ln w="9525">
            <a:noFill/>
            <a:miter lim="800000"/>
            <a:headEnd/>
            <a:tailEnd/>
          </a:ln>
        </p:spPr>
        <p:txBody>
          <a:bodyPr wrap="none">
            <a:spAutoFit/>
          </a:bodyPr>
          <a:lstStyle/>
          <a:p>
            <a:pPr algn="l"/>
            <a:r>
              <a:rPr lang="en-US" sz="1800" b="1"/>
              <a:t>20</a:t>
            </a:r>
          </a:p>
        </p:txBody>
      </p:sp>
      <p:sp>
        <p:nvSpPr>
          <p:cNvPr id="179236" name="Text Box 37"/>
          <p:cNvSpPr txBox="1">
            <a:spLocks noChangeAspect="1" noChangeArrowheads="1"/>
          </p:cNvSpPr>
          <p:nvPr/>
        </p:nvSpPr>
        <p:spPr bwMode="auto">
          <a:xfrm>
            <a:off x="3778250" y="6049963"/>
            <a:ext cx="438150" cy="366712"/>
          </a:xfrm>
          <a:prstGeom prst="rect">
            <a:avLst/>
          </a:prstGeom>
          <a:noFill/>
          <a:ln w="9525">
            <a:noFill/>
            <a:miter lim="800000"/>
            <a:headEnd/>
            <a:tailEnd/>
          </a:ln>
        </p:spPr>
        <p:txBody>
          <a:bodyPr wrap="none">
            <a:spAutoFit/>
          </a:bodyPr>
          <a:lstStyle/>
          <a:p>
            <a:pPr algn="l"/>
            <a:r>
              <a:rPr lang="en-US" sz="1800" b="1"/>
              <a:t>30</a:t>
            </a:r>
          </a:p>
        </p:txBody>
      </p:sp>
      <p:sp>
        <p:nvSpPr>
          <p:cNvPr id="179237" name="Text Box 38"/>
          <p:cNvSpPr txBox="1">
            <a:spLocks noChangeAspect="1" noChangeArrowheads="1"/>
          </p:cNvSpPr>
          <p:nvPr/>
        </p:nvSpPr>
        <p:spPr bwMode="auto">
          <a:xfrm>
            <a:off x="4352925" y="6049963"/>
            <a:ext cx="438150" cy="366712"/>
          </a:xfrm>
          <a:prstGeom prst="rect">
            <a:avLst/>
          </a:prstGeom>
          <a:noFill/>
          <a:ln w="9525">
            <a:noFill/>
            <a:miter lim="800000"/>
            <a:headEnd/>
            <a:tailEnd/>
          </a:ln>
        </p:spPr>
        <p:txBody>
          <a:bodyPr wrap="none">
            <a:spAutoFit/>
          </a:bodyPr>
          <a:lstStyle/>
          <a:p>
            <a:pPr algn="l"/>
            <a:r>
              <a:rPr lang="en-US" sz="1800" b="1"/>
              <a:t>40</a:t>
            </a:r>
          </a:p>
        </p:txBody>
      </p:sp>
      <p:sp>
        <p:nvSpPr>
          <p:cNvPr id="179238" name="Text Box 39"/>
          <p:cNvSpPr txBox="1">
            <a:spLocks noChangeAspect="1" noChangeArrowheads="1"/>
          </p:cNvSpPr>
          <p:nvPr/>
        </p:nvSpPr>
        <p:spPr bwMode="auto">
          <a:xfrm>
            <a:off x="4927600" y="6049963"/>
            <a:ext cx="438150" cy="366712"/>
          </a:xfrm>
          <a:prstGeom prst="rect">
            <a:avLst/>
          </a:prstGeom>
          <a:noFill/>
          <a:ln w="9525">
            <a:noFill/>
            <a:miter lim="800000"/>
            <a:headEnd/>
            <a:tailEnd/>
          </a:ln>
        </p:spPr>
        <p:txBody>
          <a:bodyPr wrap="none">
            <a:spAutoFit/>
          </a:bodyPr>
          <a:lstStyle/>
          <a:p>
            <a:pPr algn="l"/>
            <a:r>
              <a:rPr lang="en-US" sz="1800" b="1"/>
              <a:t>50</a:t>
            </a:r>
          </a:p>
        </p:txBody>
      </p:sp>
      <p:sp>
        <p:nvSpPr>
          <p:cNvPr id="179239" name="Text Box 40"/>
          <p:cNvSpPr txBox="1">
            <a:spLocks noChangeAspect="1" noChangeArrowheads="1"/>
          </p:cNvSpPr>
          <p:nvPr/>
        </p:nvSpPr>
        <p:spPr bwMode="auto">
          <a:xfrm>
            <a:off x="5503863" y="6049963"/>
            <a:ext cx="438150" cy="366712"/>
          </a:xfrm>
          <a:prstGeom prst="rect">
            <a:avLst/>
          </a:prstGeom>
          <a:noFill/>
          <a:ln w="9525">
            <a:noFill/>
            <a:miter lim="800000"/>
            <a:headEnd/>
            <a:tailEnd/>
          </a:ln>
        </p:spPr>
        <p:txBody>
          <a:bodyPr wrap="none">
            <a:spAutoFit/>
          </a:bodyPr>
          <a:lstStyle/>
          <a:p>
            <a:pPr algn="l"/>
            <a:r>
              <a:rPr lang="en-US" sz="1800" b="1"/>
              <a:t>60</a:t>
            </a:r>
          </a:p>
        </p:txBody>
      </p:sp>
      <p:sp>
        <p:nvSpPr>
          <p:cNvPr id="179240" name="Text Box 41"/>
          <p:cNvSpPr txBox="1">
            <a:spLocks noChangeAspect="1" noChangeArrowheads="1"/>
          </p:cNvSpPr>
          <p:nvPr/>
        </p:nvSpPr>
        <p:spPr bwMode="auto">
          <a:xfrm>
            <a:off x="6132513" y="6049963"/>
            <a:ext cx="438150" cy="366712"/>
          </a:xfrm>
          <a:prstGeom prst="rect">
            <a:avLst/>
          </a:prstGeom>
          <a:noFill/>
          <a:ln w="9525">
            <a:noFill/>
            <a:miter lim="800000"/>
            <a:headEnd/>
            <a:tailEnd/>
          </a:ln>
        </p:spPr>
        <p:txBody>
          <a:bodyPr wrap="none">
            <a:spAutoFit/>
          </a:bodyPr>
          <a:lstStyle/>
          <a:p>
            <a:pPr algn="l"/>
            <a:r>
              <a:rPr lang="en-US" sz="1800" b="1"/>
              <a:t>70</a:t>
            </a:r>
          </a:p>
        </p:txBody>
      </p:sp>
      <p:sp>
        <p:nvSpPr>
          <p:cNvPr id="179241" name="Text Box 42"/>
          <p:cNvSpPr txBox="1">
            <a:spLocks noChangeAspect="1" noChangeArrowheads="1"/>
          </p:cNvSpPr>
          <p:nvPr/>
        </p:nvSpPr>
        <p:spPr bwMode="auto">
          <a:xfrm>
            <a:off x="6653213" y="6049963"/>
            <a:ext cx="438150" cy="366712"/>
          </a:xfrm>
          <a:prstGeom prst="rect">
            <a:avLst/>
          </a:prstGeom>
          <a:noFill/>
          <a:ln w="9525">
            <a:noFill/>
            <a:miter lim="800000"/>
            <a:headEnd/>
            <a:tailEnd/>
          </a:ln>
        </p:spPr>
        <p:txBody>
          <a:bodyPr wrap="none">
            <a:spAutoFit/>
          </a:bodyPr>
          <a:lstStyle/>
          <a:p>
            <a:pPr algn="l"/>
            <a:r>
              <a:rPr lang="en-US" sz="1800" b="1"/>
              <a:t>80</a:t>
            </a:r>
          </a:p>
        </p:txBody>
      </p:sp>
      <p:sp>
        <p:nvSpPr>
          <p:cNvPr id="179242" name="Text Box 43"/>
          <p:cNvSpPr txBox="1">
            <a:spLocks noChangeAspect="1" noChangeArrowheads="1"/>
          </p:cNvSpPr>
          <p:nvPr/>
        </p:nvSpPr>
        <p:spPr bwMode="auto">
          <a:xfrm>
            <a:off x="7227888" y="6049963"/>
            <a:ext cx="438150" cy="366712"/>
          </a:xfrm>
          <a:prstGeom prst="rect">
            <a:avLst/>
          </a:prstGeom>
          <a:noFill/>
          <a:ln w="9525">
            <a:noFill/>
            <a:miter lim="800000"/>
            <a:headEnd/>
            <a:tailEnd/>
          </a:ln>
        </p:spPr>
        <p:txBody>
          <a:bodyPr wrap="none">
            <a:spAutoFit/>
          </a:bodyPr>
          <a:lstStyle/>
          <a:p>
            <a:pPr algn="l"/>
            <a:r>
              <a:rPr lang="en-US" sz="1800" b="1"/>
              <a:t>90</a:t>
            </a:r>
          </a:p>
        </p:txBody>
      </p:sp>
      <p:sp>
        <p:nvSpPr>
          <p:cNvPr id="179243" name="Text Box 44"/>
          <p:cNvSpPr txBox="1">
            <a:spLocks noChangeAspect="1" noChangeArrowheads="1"/>
          </p:cNvSpPr>
          <p:nvPr/>
        </p:nvSpPr>
        <p:spPr bwMode="auto">
          <a:xfrm>
            <a:off x="7659688" y="6049963"/>
            <a:ext cx="565150" cy="366712"/>
          </a:xfrm>
          <a:prstGeom prst="rect">
            <a:avLst/>
          </a:prstGeom>
          <a:noFill/>
          <a:ln w="9525">
            <a:noFill/>
            <a:miter lim="800000"/>
            <a:headEnd/>
            <a:tailEnd/>
          </a:ln>
        </p:spPr>
        <p:txBody>
          <a:bodyPr wrap="none">
            <a:spAutoFit/>
          </a:bodyPr>
          <a:lstStyle/>
          <a:p>
            <a:pPr algn="l"/>
            <a:r>
              <a:rPr lang="en-US" sz="1800" b="1"/>
              <a:t>100</a:t>
            </a:r>
          </a:p>
        </p:txBody>
      </p:sp>
      <p:sp>
        <p:nvSpPr>
          <p:cNvPr id="179244" name="Text Box 45"/>
          <p:cNvSpPr txBox="1">
            <a:spLocks noChangeAspect="1" noChangeArrowheads="1"/>
          </p:cNvSpPr>
          <p:nvPr/>
        </p:nvSpPr>
        <p:spPr bwMode="auto">
          <a:xfrm>
            <a:off x="5192713" y="1066800"/>
            <a:ext cx="963612" cy="396875"/>
          </a:xfrm>
          <a:prstGeom prst="rect">
            <a:avLst/>
          </a:prstGeom>
          <a:noFill/>
          <a:ln w="9525">
            <a:noFill/>
            <a:miter lim="800000"/>
            <a:headEnd/>
            <a:tailEnd/>
          </a:ln>
        </p:spPr>
        <p:txBody>
          <a:bodyPr wrap="none">
            <a:spAutoFit/>
          </a:bodyPr>
          <a:lstStyle/>
          <a:p>
            <a:pPr algn="l"/>
            <a:r>
              <a:rPr lang="en-US" sz="2000" b="1"/>
              <a:t>61.3</a:t>
            </a:r>
            <a:r>
              <a:rPr lang="en-US" sz="2000" b="1" baseline="30000"/>
              <a:t>o</a:t>
            </a:r>
            <a:r>
              <a:rPr lang="en-US" sz="2000" b="1"/>
              <a:t>C</a:t>
            </a:r>
          </a:p>
        </p:txBody>
      </p:sp>
      <p:sp>
        <p:nvSpPr>
          <p:cNvPr id="179245" name="Text Box 46"/>
          <p:cNvSpPr txBox="1">
            <a:spLocks noChangeAspect="1" noChangeArrowheads="1"/>
          </p:cNvSpPr>
          <p:nvPr/>
        </p:nvSpPr>
        <p:spPr bwMode="auto">
          <a:xfrm>
            <a:off x="6486525" y="1066800"/>
            <a:ext cx="963613" cy="396875"/>
          </a:xfrm>
          <a:prstGeom prst="rect">
            <a:avLst/>
          </a:prstGeom>
          <a:noFill/>
          <a:ln w="9525">
            <a:noFill/>
            <a:miter lim="800000"/>
            <a:headEnd/>
            <a:tailEnd/>
          </a:ln>
        </p:spPr>
        <p:txBody>
          <a:bodyPr wrap="none">
            <a:spAutoFit/>
          </a:bodyPr>
          <a:lstStyle/>
          <a:p>
            <a:pPr algn="l"/>
            <a:r>
              <a:rPr lang="en-US" sz="2000" b="1"/>
              <a:t>78.4</a:t>
            </a:r>
            <a:r>
              <a:rPr lang="en-US" sz="2000" b="1" baseline="30000"/>
              <a:t>o</a:t>
            </a:r>
            <a:r>
              <a:rPr lang="en-US" sz="2000" b="1"/>
              <a:t>C</a:t>
            </a:r>
          </a:p>
        </p:txBody>
      </p:sp>
      <p:sp>
        <p:nvSpPr>
          <p:cNvPr id="179246" name="Text Box 47"/>
          <p:cNvSpPr txBox="1">
            <a:spLocks noChangeAspect="1" noChangeArrowheads="1"/>
          </p:cNvSpPr>
          <p:nvPr/>
        </p:nvSpPr>
        <p:spPr bwMode="auto">
          <a:xfrm>
            <a:off x="7635875" y="1066800"/>
            <a:ext cx="893763" cy="396875"/>
          </a:xfrm>
          <a:prstGeom prst="rect">
            <a:avLst/>
          </a:prstGeom>
          <a:noFill/>
          <a:ln w="9525">
            <a:noFill/>
            <a:miter lim="800000"/>
            <a:headEnd/>
            <a:tailEnd/>
          </a:ln>
        </p:spPr>
        <p:txBody>
          <a:bodyPr wrap="none">
            <a:spAutoFit/>
          </a:bodyPr>
          <a:lstStyle/>
          <a:p>
            <a:pPr algn="l"/>
            <a:r>
              <a:rPr lang="en-US" sz="2000" b="1"/>
              <a:t>100</a:t>
            </a:r>
            <a:r>
              <a:rPr lang="en-US" sz="2000" b="1" baseline="30000"/>
              <a:t>o</a:t>
            </a:r>
            <a:r>
              <a:rPr lang="en-US" sz="2000" b="1"/>
              <a:t>C</a:t>
            </a:r>
          </a:p>
        </p:txBody>
      </p:sp>
      <p:sp>
        <p:nvSpPr>
          <p:cNvPr id="179247" name="Text Box 48"/>
          <p:cNvSpPr txBox="1">
            <a:spLocks noChangeAspect="1" noChangeArrowheads="1"/>
          </p:cNvSpPr>
          <p:nvPr/>
        </p:nvSpPr>
        <p:spPr bwMode="auto">
          <a:xfrm rot="-3360992">
            <a:off x="3724276" y="3222625"/>
            <a:ext cx="1524000" cy="396875"/>
          </a:xfrm>
          <a:prstGeom prst="rect">
            <a:avLst/>
          </a:prstGeom>
          <a:noFill/>
          <a:ln w="9525">
            <a:noFill/>
            <a:miter lim="800000"/>
            <a:headEnd/>
            <a:tailEnd/>
          </a:ln>
        </p:spPr>
        <p:txBody>
          <a:bodyPr wrap="none">
            <a:spAutoFit/>
          </a:bodyPr>
          <a:lstStyle/>
          <a:p>
            <a:pPr algn="l"/>
            <a:r>
              <a:rPr lang="en-US" sz="2000" b="1"/>
              <a:t>chloroform</a:t>
            </a:r>
          </a:p>
        </p:txBody>
      </p:sp>
      <p:sp>
        <p:nvSpPr>
          <p:cNvPr id="179248" name="Text Box 49"/>
          <p:cNvSpPr txBox="1">
            <a:spLocks noChangeAspect="1" noChangeArrowheads="1"/>
          </p:cNvSpPr>
          <p:nvPr/>
        </p:nvSpPr>
        <p:spPr bwMode="auto">
          <a:xfrm rot="-3521323">
            <a:off x="4761707" y="3369469"/>
            <a:ext cx="1735137" cy="396875"/>
          </a:xfrm>
          <a:prstGeom prst="rect">
            <a:avLst/>
          </a:prstGeom>
          <a:noFill/>
          <a:ln w="9525">
            <a:noFill/>
            <a:miter lim="800000"/>
            <a:headEnd/>
            <a:tailEnd/>
          </a:ln>
        </p:spPr>
        <p:txBody>
          <a:bodyPr wrap="none">
            <a:spAutoFit/>
          </a:bodyPr>
          <a:lstStyle/>
          <a:p>
            <a:pPr algn="l"/>
            <a:r>
              <a:rPr lang="en-US" sz="2000" b="1"/>
              <a:t>ethyl alcohol</a:t>
            </a:r>
          </a:p>
        </p:txBody>
      </p:sp>
      <p:sp>
        <p:nvSpPr>
          <p:cNvPr id="179249" name="Text Box 50"/>
          <p:cNvSpPr txBox="1">
            <a:spLocks noChangeAspect="1" noChangeArrowheads="1"/>
          </p:cNvSpPr>
          <p:nvPr/>
        </p:nvSpPr>
        <p:spPr bwMode="auto">
          <a:xfrm rot="-2446097">
            <a:off x="5386388" y="4332288"/>
            <a:ext cx="846137" cy="396875"/>
          </a:xfrm>
          <a:prstGeom prst="rect">
            <a:avLst/>
          </a:prstGeom>
          <a:noFill/>
          <a:ln w="9525">
            <a:noFill/>
            <a:miter lim="800000"/>
            <a:headEnd/>
            <a:tailEnd/>
          </a:ln>
        </p:spPr>
        <p:txBody>
          <a:bodyPr wrap="none">
            <a:spAutoFit/>
          </a:bodyPr>
          <a:lstStyle/>
          <a:p>
            <a:pPr algn="l"/>
            <a:r>
              <a:rPr lang="en-US" sz="2000" b="1"/>
              <a:t>water</a:t>
            </a:r>
          </a:p>
        </p:txBody>
      </p:sp>
      <p:sp>
        <p:nvSpPr>
          <p:cNvPr id="179250" name="Freeform 51"/>
          <p:cNvSpPr>
            <a:spLocks noChangeAspect="1"/>
          </p:cNvSpPr>
          <p:nvPr/>
        </p:nvSpPr>
        <p:spPr bwMode="auto">
          <a:xfrm>
            <a:off x="8067675" y="1457325"/>
            <a:ext cx="19050" cy="4606925"/>
          </a:xfrm>
          <a:custGeom>
            <a:avLst/>
            <a:gdLst>
              <a:gd name="T0" fmla="*/ 19050 w 12"/>
              <a:gd name="T1" fmla="*/ 0 h 2902"/>
              <a:gd name="T2" fmla="*/ 0 w 12"/>
              <a:gd name="T3" fmla="*/ 4606925 h 2902"/>
              <a:gd name="T4" fmla="*/ 0 60000 65536"/>
              <a:gd name="T5" fmla="*/ 0 60000 65536"/>
              <a:gd name="T6" fmla="*/ 0 w 12"/>
              <a:gd name="T7" fmla="*/ 0 h 2902"/>
              <a:gd name="T8" fmla="*/ 12 w 12"/>
              <a:gd name="T9" fmla="*/ 2902 h 2902"/>
            </a:gdLst>
            <a:ahLst/>
            <a:cxnLst>
              <a:cxn ang="T4">
                <a:pos x="T0" y="T1"/>
              </a:cxn>
              <a:cxn ang="T5">
                <a:pos x="T2" y="T3"/>
              </a:cxn>
            </a:cxnLst>
            <a:rect l="T6" t="T7" r="T8" b="T9"/>
            <a:pathLst>
              <a:path w="12" h="2902">
                <a:moveTo>
                  <a:pt x="12" y="0"/>
                </a:moveTo>
                <a:lnTo>
                  <a:pt x="0" y="2902"/>
                </a:lnTo>
              </a:path>
            </a:pathLst>
          </a:custGeom>
          <a:noFill/>
          <a:ln w="9525">
            <a:solidFill>
              <a:schemeClr val="tx1"/>
            </a:solidFill>
            <a:round/>
            <a:headEnd/>
            <a:tailEnd/>
          </a:ln>
        </p:spPr>
        <p:txBody>
          <a:bodyPr/>
          <a:lstStyle/>
          <a:p>
            <a:endParaRPr lang="en-US"/>
          </a:p>
        </p:txBody>
      </p:sp>
      <p:sp>
        <p:nvSpPr>
          <p:cNvPr id="179251" name="Line 52"/>
          <p:cNvSpPr>
            <a:spLocks noChangeAspect="1" noChangeShapeType="1"/>
          </p:cNvSpPr>
          <p:nvPr/>
        </p:nvSpPr>
        <p:spPr bwMode="auto">
          <a:xfrm>
            <a:off x="2314575" y="1463675"/>
            <a:ext cx="5751513" cy="0"/>
          </a:xfrm>
          <a:prstGeom prst="line">
            <a:avLst/>
          </a:prstGeom>
          <a:noFill/>
          <a:ln w="9525">
            <a:solidFill>
              <a:schemeClr val="tx1"/>
            </a:solidFill>
            <a:round/>
            <a:headEnd/>
            <a:tailEnd/>
          </a:ln>
        </p:spPr>
        <p:txBody>
          <a:bodyPr/>
          <a:lstStyle/>
          <a:p>
            <a:endParaRPr lang="en-US"/>
          </a:p>
        </p:txBody>
      </p:sp>
      <p:sp>
        <p:nvSpPr>
          <p:cNvPr id="179252" name="Text Box 53"/>
          <p:cNvSpPr txBox="1">
            <a:spLocks noChangeArrowheads="1"/>
          </p:cNvSpPr>
          <p:nvPr/>
        </p:nvSpPr>
        <p:spPr bwMode="auto">
          <a:xfrm rot="16200000" flipH="1">
            <a:off x="8731" y="3437732"/>
            <a:ext cx="2268537" cy="457200"/>
          </a:xfrm>
          <a:prstGeom prst="rect">
            <a:avLst/>
          </a:prstGeom>
          <a:noFill/>
          <a:ln w="9525">
            <a:noFill/>
            <a:miter lim="800000"/>
            <a:headEnd/>
            <a:tailEnd/>
          </a:ln>
        </p:spPr>
        <p:txBody>
          <a:bodyPr wrap="none">
            <a:spAutoFit/>
          </a:bodyPr>
          <a:lstStyle/>
          <a:p>
            <a:pPr algn="l"/>
            <a:r>
              <a:rPr lang="en-US" sz="2400"/>
              <a:t>Pressure (KPa)</a:t>
            </a:r>
          </a:p>
        </p:txBody>
      </p:sp>
      <p:sp>
        <p:nvSpPr>
          <p:cNvPr id="179253" name="Text Box 54"/>
          <p:cNvSpPr txBox="1">
            <a:spLocks noChangeArrowheads="1"/>
          </p:cNvSpPr>
          <p:nvPr/>
        </p:nvSpPr>
        <p:spPr bwMode="auto">
          <a:xfrm flipH="1">
            <a:off x="3881438" y="6340475"/>
            <a:ext cx="2551112" cy="457200"/>
          </a:xfrm>
          <a:prstGeom prst="rect">
            <a:avLst/>
          </a:prstGeom>
          <a:noFill/>
          <a:ln w="9525">
            <a:noFill/>
            <a:miter lim="800000"/>
            <a:headEnd/>
            <a:tailEnd/>
          </a:ln>
        </p:spPr>
        <p:txBody>
          <a:bodyPr wrap="none">
            <a:spAutoFit/>
          </a:bodyPr>
          <a:lstStyle/>
          <a:p>
            <a:pPr algn="l"/>
            <a:r>
              <a:rPr lang="en-US" sz="2400"/>
              <a:t>Temperature (</a:t>
            </a:r>
            <a:r>
              <a:rPr lang="en-US" sz="2400" baseline="30000"/>
              <a:t>o</a:t>
            </a:r>
            <a:r>
              <a:rPr lang="en-US" sz="2400"/>
              <a:t>C)</a:t>
            </a:r>
          </a:p>
        </p:txBody>
      </p:sp>
      <p:sp>
        <p:nvSpPr>
          <p:cNvPr id="179254" name="Text Box 55"/>
          <p:cNvSpPr txBox="1">
            <a:spLocks noChangeAspect="1" noChangeArrowheads="1"/>
          </p:cNvSpPr>
          <p:nvPr/>
        </p:nvSpPr>
        <p:spPr bwMode="auto">
          <a:xfrm>
            <a:off x="1390650" y="1295400"/>
            <a:ext cx="819150" cy="396875"/>
          </a:xfrm>
          <a:prstGeom prst="rect">
            <a:avLst/>
          </a:prstGeom>
          <a:noFill/>
          <a:ln w="9525">
            <a:noFill/>
            <a:miter lim="800000"/>
            <a:headEnd/>
            <a:tailEnd/>
          </a:ln>
        </p:spPr>
        <p:txBody>
          <a:bodyPr wrap="none">
            <a:spAutoFit/>
          </a:bodyPr>
          <a:lstStyle/>
          <a:p>
            <a:pPr algn="l"/>
            <a:r>
              <a:rPr lang="en-US" sz="2000" b="1"/>
              <a:t>101.3</a:t>
            </a:r>
          </a:p>
        </p:txBody>
      </p:sp>
      <p:pic>
        <p:nvPicPr>
          <p:cNvPr id="206904" name="Picture 56" descr="Image:Red pog2.svg">
            <a:hlinkClick r:id="rId4"/>
          </p:cNvPr>
          <p:cNvPicPr>
            <a:picLocks noChangeAspect="1" noChangeArrowheads="1"/>
          </p:cNvPicPr>
          <p:nvPr/>
        </p:nvPicPr>
        <p:blipFill>
          <a:blip r:embed="rId5" cstate="print"/>
          <a:srcRect/>
          <a:stretch>
            <a:fillRect/>
          </a:stretch>
        </p:blipFill>
        <p:spPr bwMode="auto">
          <a:xfrm>
            <a:off x="5746750" y="1384300"/>
            <a:ext cx="130175" cy="130175"/>
          </a:xfrm>
          <a:prstGeom prst="rect">
            <a:avLst/>
          </a:prstGeom>
          <a:noFill/>
          <a:ln w="9525">
            <a:noFill/>
            <a:miter lim="800000"/>
            <a:headEnd/>
            <a:tailEnd/>
          </a:ln>
        </p:spPr>
      </p:pic>
      <p:pic>
        <p:nvPicPr>
          <p:cNvPr id="206905" name="Picture 57" descr="Image:Red pog2.svg">
            <a:hlinkClick r:id="rId4"/>
          </p:cNvPr>
          <p:cNvPicPr>
            <a:picLocks noChangeAspect="1" noChangeArrowheads="1"/>
          </p:cNvPicPr>
          <p:nvPr/>
        </p:nvPicPr>
        <p:blipFill>
          <a:blip r:embed="rId5" cstate="print"/>
          <a:srcRect/>
          <a:stretch>
            <a:fillRect/>
          </a:stretch>
        </p:blipFill>
        <p:spPr bwMode="auto">
          <a:xfrm>
            <a:off x="6759575" y="1384300"/>
            <a:ext cx="130175" cy="130175"/>
          </a:xfrm>
          <a:prstGeom prst="rect">
            <a:avLst/>
          </a:prstGeom>
          <a:noFill/>
          <a:ln w="9525">
            <a:noFill/>
            <a:miter lim="800000"/>
            <a:headEnd/>
            <a:tailEnd/>
          </a:ln>
        </p:spPr>
      </p:pic>
      <p:pic>
        <p:nvPicPr>
          <p:cNvPr id="206906" name="Picture 58" descr="Image:Red pog2.svg">
            <a:hlinkClick r:id="rId4"/>
          </p:cNvPr>
          <p:cNvPicPr>
            <a:picLocks noChangeAspect="1" noChangeArrowheads="1"/>
          </p:cNvPicPr>
          <p:nvPr/>
        </p:nvPicPr>
        <p:blipFill>
          <a:blip r:embed="rId5" cstate="print"/>
          <a:srcRect/>
          <a:stretch>
            <a:fillRect/>
          </a:stretch>
        </p:blipFill>
        <p:spPr bwMode="auto">
          <a:xfrm>
            <a:off x="8013700" y="1387475"/>
            <a:ext cx="130175" cy="1301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6904"/>
                                        </p:tgtEl>
                                        <p:attrNameLst>
                                          <p:attrName>style.visibility</p:attrName>
                                        </p:attrNameLst>
                                      </p:cBhvr>
                                      <p:to>
                                        <p:strVal val="visible"/>
                                      </p:to>
                                    </p:set>
                                    <p:animEffect transition="in" filter="dissolve">
                                      <p:cBhvr>
                                        <p:cTn id="7" dur="500"/>
                                        <p:tgtEl>
                                          <p:spTgt spid="20690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6905"/>
                                        </p:tgtEl>
                                        <p:attrNameLst>
                                          <p:attrName>style.visibility</p:attrName>
                                        </p:attrNameLst>
                                      </p:cBhvr>
                                      <p:to>
                                        <p:strVal val="visible"/>
                                      </p:to>
                                    </p:set>
                                    <p:animEffect transition="in" filter="dissolve">
                                      <p:cBhvr>
                                        <p:cTn id="12" dur="500"/>
                                        <p:tgtEl>
                                          <p:spTgt spid="20690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206906"/>
                                        </p:tgtEl>
                                        <p:attrNameLst>
                                          <p:attrName>style.visibility</p:attrName>
                                        </p:attrNameLst>
                                      </p:cBhvr>
                                      <p:to>
                                        <p:strVal val="visible"/>
                                      </p:to>
                                    </p:set>
                                    <p:animEffect transition="in" filter="circle(out)">
                                      <p:cBhvr>
                                        <p:cTn id="17" dur="2000"/>
                                        <p:tgtEl>
                                          <p:spTgt spid="206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E1FF"/>
            </a:gs>
            <a:gs pos="100000">
              <a:srgbClr val="CDFFEE"/>
            </a:gs>
          </a:gsLst>
          <a:lin ang="5400000" scaled="1"/>
        </a:gradFill>
        <a:effectLst/>
      </p:bgPr>
    </p:bg>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396875" y="4057650"/>
            <a:ext cx="3908425" cy="1143000"/>
          </a:xfrm>
        </p:spPr>
        <p:txBody>
          <a:bodyPr/>
          <a:lstStyle/>
          <a:p>
            <a:pPr eaLnBrk="1" hangingPunct="1"/>
            <a:r>
              <a:rPr lang="en-US" sz="4000" smtClean="0"/>
              <a:t>Gas Law Calculations</a:t>
            </a:r>
          </a:p>
        </p:txBody>
      </p:sp>
      <p:sp>
        <p:nvSpPr>
          <p:cNvPr id="1074179" name="Rectangle 3"/>
          <p:cNvSpPr>
            <a:spLocks noChangeArrowheads="1"/>
          </p:cNvSpPr>
          <p:nvPr/>
        </p:nvSpPr>
        <p:spPr bwMode="auto">
          <a:xfrm>
            <a:off x="3657600" y="685800"/>
            <a:ext cx="1524000" cy="1295400"/>
          </a:xfrm>
          <a:prstGeom prst="rect">
            <a:avLst/>
          </a:prstGeom>
          <a:gradFill rotWithShape="0">
            <a:gsLst>
              <a:gs pos="0">
                <a:srgbClr val="C3EFFF"/>
              </a:gs>
              <a:gs pos="100000">
                <a:srgbClr val="33CCFF"/>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Boyle’s Law</a:t>
            </a:r>
          </a:p>
          <a:p>
            <a:pPr>
              <a:defRPr/>
            </a:pPr>
            <a:endParaRPr lang="en-US" sz="1600" b="1"/>
          </a:p>
          <a:p>
            <a:pPr>
              <a:defRPr/>
            </a:pPr>
            <a:r>
              <a:rPr lang="en-US" sz="1800" b="1" i="1"/>
              <a:t>PV  =  k</a:t>
            </a:r>
          </a:p>
        </p:txBody>
      </p:sp>
      <p:sp>
        <p:nvSpPr>
          <p:cNvPr id="1074180" name="Rectangle 4"/>
          <p:cNvSpPr>
            <a:spLocks noChangeArrowheads="1"/>
          </p:cNvSpPr>
          <p:nvPr/>
        </p:nvSpPr>
        <p:spPr bwMode="auto">
          <a:xfrm>
            <a:off x="7010400" y="685800"/>
            <a:ext cx="1524000" cy="1295400"/>
          </a:xfrm>
          <a:prstGeom prst="rect">
            <a:avLst/>
          </a:prstGeom>
          <a:gradFill rotWithShape="0">
            <a:gsLst>
              <a:gs pos="0">
                <a:srgbClr val="F7DCCB"/>
              </a:gs>
              <a:gs pos="100000">
                <a:srgbClr val="FFC167"/>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Charles’ Law</a:t>
            </a:r>
          </a:p>
          <a:p>
            <a:pPr>
              <a:defRPr/>
            </a:pPr>
            <a:endParaRPr lang="en-US" sz="1600" b="1"/>
          </a:p>
          <a:p>
            <a:pPr>
              <a:defRPr/>
            </a:pPr>
            <a:r>
              <a:rPr lang="en-US" sz="1800" b="1" i="1" u="sng"/>
              <a:t>V     </a:t>
            </a:r>
          </a:p>
          <a:p>
            <a:pPr>
              <a:defRPr/>
            </a:pPr>
            <a:r>
              <a:rPr lang="en-US" sz="1800" b="1" i="1"/>
              <a:t>T     </a:t>
            </a:r>
          </a:p>
        </p:txBody>
      </p:sp>
      <p:sp>
        <p:nvSpPr>
          <p:cNvPr id="1074181" name="Rectangle 5"/>
          <p:cNvSpPr>
            <a:spLocks noChangeArrowheads="1"/>
          </p:cNvSpPr>
          <p:nvPr/>
        </p:nvSpPr>
        <p:spPr bwMode="auto">
          <a:xfrm>
            <a:off x="5334000" y="4876800"/>
            <a:ext cx="1524000" cy="1295400"/>
          </a:xfrm>
          <a:prstGeom prst="rect">
            <a:avLst/>
          </a:prstGeom>
          <a:gradFill rotWithShape="0">
            <a:gsLst>
              <a:gs pos="0">
                <a:srgbClr val="FFEFFF"/>
              </a:gs>
              <a:gs pos="100000">
                <a:srgbClr val="FFC9FF"/>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Combined</a:t>
            </a:r>
          </a:p>
          <a:p>
            <a:pPr>
              <a:defRPr/>
            </a:pPr>
            <a:r>
              <a:rPr lang="en-US" sz="1600" b="1"/>
              <a:t>Gas Law</a:t>
            </a:r>
            <a:r>
              <a:rPr lang="en-US" sz="800" b="1"/>
              <a:t> </a:t>
            </a:r>
          </a:p>
          <a:p>
            <a:pPr>
              <a:defRPr/>
            </a:pPr>
            <a:endParaRPr lang="en-US" sz="1600" b="1"/>
          </a:p>
          <a:p>
            <a:pPr>
              <a:defRPr/>
            </a:pPr>
            <a:r>
              <a:rPr lang="en-US" sz="1800" b="1" i="1" u="sng"/>
              <a:t>PV     </a:t>
            </a:r>
          </a:p>
          <a:p>
            <a:pPr>
              <a:defRPr/>
            </a:pPr>
            <a:r>
              <a:rPr lang="en-US" sz="1800" b="1" i="1"/>
              <a:t>T     </a:t>
            </a:r>
          </a:p>
        </p:txBody>
      </p:sp>
      <p:sp>
        <p:nvSpPr>
          <p:cNvPr id="1074182" name="Rectangle 6"/>
          <p:cNvSpPr>
            <a:spLocks noChangeArrowheads="1"/>
          </p:cNvSpPr>
          <p:nvPr/>
        </p:nvSpPr>
        <p:spPr bwMode="auto">
          <a:xfrm>
            <a:off x="5334000" y="2514600"/>
            <a:ext cx="1524000" cy="1295400"/>
          </a:xfrm>
          <a:prstGeom prst="rect">
            <a:avLst/>
          </a:prstGeom>
          <a:gradFill rotWithShape="0">
            <a:gsLst>
              <a:gs pos="0">
                <a:schemeClr val="bg1"/>
              </a:gs>
              <a:gs pos="100000">
                <a:srgbClr val="FEF2EC"/>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Ideal </a:t>
            </a:r>
          </a:p>
          <a:p>
            <a:pPr>
              <a:defRPr/>
            </a:pPr>
            <a:r>
              <a:rPr lang="en-US" sz="1600" b="1"/>
              <a:t>Gas Law</a:t>
            </a:r>
          </a:p>
          <a:p>
            <a:pPr>
              <a:defRPr/>
            </a:pPr>
            <a:endParaRPr lang="en-US" sz="1600" b="1"/>
          </a:p>
          <a:p>
            <a:pPr>
              <a:defRPr/>
            </a:pPr>
            <a:r>
              <a:rPr lang="en-US" sz="1800" b="1" i="1"/>
              <a:t>PV  =  nRT</a:t>
            </a:r>
          </a:p>
        </p:txBody>
      </p:sp>
      <p:sp>
        <p:nvSpPr>
          <p:cNvPr id="187399" name="AutoShape 7"/>
          <p:cNvSpPr>
            <a:spLocks noChangeArrowheads="1"/>
          </p:cNvSpPr>
          <p:nvPr/>
        </p:nvSpPr>
        <p:spPr bwMode="auto">
          <a:xfrm rot="-5400000">
            <a:off x="4114800" y="2209800"/>
            <a:ext cx="990600" cy="990600"/>
          </a:xfrm>
          <a:custGeom>
            <a:avLst/>
            <a:gdLst>
              <a:gd name="T0" fmla="*/ 31813623 w 21600"/>
              <a:gd name="T1" fmla="*/ 0 h 21600"/>
              <a:gd name="T2" fmla="*/ 31813623 w 21600"/>
              <a:gd name="T3" fmla="*/ 25571195 h 21600"/>
              <a:gd name="T4" fmla="*/ 6808174 w 21600"/>
              <a:gd name="T5" fmla="*/ 45430012 h 21600"/>
              <a:gd name="T6" fmla="*/ 45430012 w 21600"/>
              <a:gd name="T7" fmla="*/ 12785620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89E0FF"/>
          </a:solidFill>
          <a:ln w="9525">
            <a:noFill/>
            <a:miter lim="800000"/>
            <a:headEnd/>
            <a:tailEnd/>
          </a:ln>
        </p:spPr>
        <p:txBody>
          <a:bodyPr wrap="none" anchor="ctr"/>
          <a:lstStyle/>
          <a:p>
            <a:endParaRPr lang="en-US"/>
          </a:p>
        </p:txBody>
      </p:sp>
      <p:sp>
        <p:nvSpPr>
          <p:cNvPr id="187400" name="AutoShape 8"/>
          <p:cNvSpPr>
            <a:spLocks noChangeArrowheads="1"/>
          </p:cNvSpPr>
          <p:nvPr/>
        </p:nvSpPr>
        <p:spPr bwMode="auto">
          <a:xfrm rot="5400000" flipH="1">
            <a:off x="7086600" y="2209800"/>
            <a:ext cx="990600" cy="990600"/>
          </a:xfrm>
          <a:custGeom>
            <a:avLst/>
            <a:gdLst>
              <a:gd name="T0" fmla="*/ 31813623 w 21600"/>
              <a:gd name="T1" fmla="*/ 0 h 21600"/>
              <a:gd name="T2" fmla="*/ 31813623 w 21600"/>
              <a:gd name="T3" fmla="*/ 25571195 h 21600"/>
              <a:gd name="T4" fmla="*/ 6808174 w 21600"/>
              <a:gd name="T5" fmla="*/ 45430012 h 21600"/>
              <a:gd name="T6" fmla="*/ 45430012 w 21600"/>
              <a:gd name="T7" fmla="*/ 12785620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CC99"/>
          </a:solidFill>
          <a:ln w="9525">
            <a:noFill/>
            <a:miter lim="800000"/>
            <a:headEnd/>
            <a:tailEnd/>
          </a:ln>
        </p:spPr>
        <p:txBody>
          <a:bodyPr wrap="none" anchor="ctr"/>
          <a:lstStyle/>
          <a:p>
            <a:endParaRPr lang="en-US"/>
          </a:p>
        </p:txBody>
      </p:sp>
      <p:sp>
        <p:nvSpPr>
          <p:cNvPr id="187401" name="AutoShape 9"/>
          <p:cNvSpPr>
            <a:spLocks noChangeArrowheads="1"/>
          </p:cNvSpPr>
          <p:nvPr/>
        </p:nvSpPr>
        <p:spPr bwMode="auto">
          <a:xfrm>
            <a:off x="5867400" y="3962400"/>
            <a:ext cx="457200" cy="838200"/>
          </a:xfrm>
          <a:prstGeom prst="downArrow">
            <a:avLst>
              <a:gd name="adj1" fmla="val 50000"/>
              <a:gd name="adj2" fmla="val 45833"/>
            </a:avLst>
          </a:prstGeom>
          <a:solidFill>
            <a:srgbClr val="FF99CC"/>
          </a:solidFill>
          <a:ln w="9525">
            <a:noFill/>
            <a:miter lim="800000"/>
            <a:headEnd/>
            <a:tailEnd/>
          </a:ln>
        </p:spPr>
        <p:txBody>
          <a:bodyPr wrap="none" anchor="ctr"/>
          <a:lstStyle/>
          <a:p>
            <a:endParaRPr lang="en-US"/>
          </a:p>
        </p:txBody>
      </p:sp>
      <p:sp>
        <p:nvSpPr>
          <p:cNvPr id="187402" name="Text Box 10"/>
          <p:cNvSpPr txBox="1">
            <a:spLocks noChangeArrowheads="1"/>
          </p:cNvSpPr>
          <p:nvPr/>
        </p:nvSpPr>
        <p:spPr bwMode="auto">
          <a:xfrm>
            <a:off x="7696200" y="1371600"/>
            <a:ext cx="571500" cy="366713"/>
          </a:xfrm>
          <a:prstGeom prst="rect">
            <a:avLst/>
          </a:prstGeom>
          <a:noFill/>
          <a:ln w="9525">
            <a:noFill/>
            <a:miter lim="800000"/>
            <a:headEnd/>
            <a:tailEnd/>
          </a:ln>
        </p:spPr>
        <p:txBody>
          <a:bodyPr wrap="none">
            <a:spAutoFit/>
          </a:bodyPr>
          <a:lstStyle/>
          <a:p>
            <a:pPr algn="l"/>
            <a:r>
              <a:rPr lang="en-US" sz="1800" b="1" i="1"/>
              <a:t>=  k</a:t>
            </a:r>
          </a:p>
        </p:txBody>
      </p:sp>
      <p:sp>
        <p:nvSpPr>
          <p:cNvPr id="187403" name="Text Box 11"/>
          <p:cNvSpPr txBox="1">
            <a:spLocks noChangeArrowheads="1"/>
          </p:cNvSpPr>
          <p:nvPr/>
        </p:nvSpPr>
        <p:spPr bwMode="auto">
          <a:xfrm>
            <a:off x="6096000" y="5715000"/>
            <a:ext cx="571500" cy="366713"/>
          </a:xfrm>
          <a:prstGeom prst="rect">
            <a:avLst/>
          </a:prstGeom>
          <a:noFill/>
          <a:ln w="9525">
            <a:noFill/>
            <a:miter lim="800000"/>
            <a:headEnd/>
            <a:tailEnd/>
          </a:ln>
        </p:spPr>
        <p:txBody>
          <a:bodyPr wrap="none">
            <a:spAutoFit/>
          </a:bodyPr>
          <a:lstStyle/>
          <a:p>
            <a:pPr algn="l"/>
            <a:r>
              <a:rPr lang="en-US" sz="1800" b="1" i="1"/>
              <a:t>=  k</a:t>
            </a:r>
          </a:p>
        </p:txBody>
      </p:sp>
      <p:sp>
        <p:nvSpPr>
          <p:cNvPr id="187404" name="Text Box 12"/>
          <p:cNvSpPr txBox="1">
            <a:spLocks noChangeArrowheads="1"/>
          </p:cNvSpPr>
          <p:nvPr/>
        </p:nvSpPr>
        <p:spPr bwMode="auto">
          <a:xfrm>
            <a:off x="7086600" y="2514600"/>
            <a:ext cx="1179513" cy="1069975"/>
          </a:xfrm>
          <a:prstGeom prst="rect">
            <a:avLst/>
          </a:prstGeom>
          <a:noFill/>
          <a:ln w="9525">
            <a:noFill/>
            <a:miter lim="800000"/>
            <a:headEnd/>
            <a:tailEnd/>
          </a:ln>
        </p:spPr>
        <p:txBody>
          <a:bodyPr wrap="none">
            <a:spAutoFit/>
          </a:bodyPr>
          <a:lstStyle/>
          <a:p>
            <a:pPr algn="l"/>
            <a:r>
              <a:rPr lang="en-US" sz="1600" b="1" i="1"/>
              <a:t>T</a:t>
            </a:r>
            <a:r>
              <a:rPr lang="en-US" sz="1600" b="1"/>
              <a:t> and </a:t>
            </a:r>
            <a:r>
              <a:rPr lang="en-US" sz="1600" b="1" i="1"/>
              <a:t>V</a:t>
            </a:r>
            <a:r>
              <a:rPr lang="en-US" sz="1600" b="1"/>
              <a:t> </a:t>
            </a:r>
          </a:p>
          <a:p>
            <a:pPr algn="l"/>
            <a:r>
              <a:rPr lang="en-US" sz="1600" b="1"/>
              <a:t>change</a:t>
            </a:r>
          </a:p>
          <a:p>
            <a:pPr algn="l"/>
            <a:r>
              <a:rPr lang="en-US" sz="1600" b="1" i="1"/>
              <a:t>P, n, R</a:t>
            </a:r>
            <a:r>
              <a:rPr lang="en-US" sz="1600" b="1"/>
              <a:t> are</a:t>
            </a:r>
          </a:p>
          <a:p>
            <a:pPr algn="l"/>
            <a:r>
              <a:rPr lang="en-US" sz="1600" b="1"/>
              <a:t>constant</a:t>
            </a:r>
            <a:endParaRPr lang="en-US" sz="1600" b="1" i="1"/>
          </a:p>
        </p:txBody>
      </p:sp>
      <p:sp>
        <p:nvSpPr>
          <p:cNvPr id="187405" name="Text Box 13"/>
          <p:cNvSpPr txBox="1">
            <a:spLocks noChangeArrowheads="1"/>
          </p:cNvSpPr>
          <p:nvPr/>
        </p:nvSpPr>
        <p:spPr bwMode="auto">
          <a:xfrm>
            <a:off x="4946650" y="4038600"/>
            <a:ext cx="2193925" cy="581025"/>
          </a:xfrm>
          <a:prstGeom prst="rect">
            <a:avLst/>
          </a:prstGeom>
          <a:noFill/>
          <a:ln w="9525">
            <a:noFill/>
            <a:miter lim="800000"/>
            <a:headEnd/>
            <a:tailEnd/>
          </a:ln>
        </p:spPr>
        <p:txBody>
          <a:bodyPr wrap="none">
            <a:spAutoFit/>
          </a:bodyPr>
          <a:lstStyle/>
          <a:p>
            <a:pPr algn="l"/>
            <a:r>
              <a:rPr lang="en-US" b="1" i="1"/>
              <a:t>  </a:t>
            </a:r>
            <a:r>
              <a:rPr lang="en-US" sz="1600" b="1" i="1"/>
              <a:t>P, V, </a:t>
            </a:r>
            <a:r>
              <a:rPr lang="en-US" sz="1600" b="1"/>
              <a:t>and</a:t>
            </a:r>
            <a:r>
              <a:rPr lang="en-US" sz="1600" b="1" i="1"/>
              <a:t> T</a:t>
            </a:r>
            <a:r>
              <a:rPr lang="en-US" sz="1600" b="1"/>
              <a:t> change</a:t>
            </a:r>
          </a:p>
          <a:p>
            <a:pPr algn="l"/>
            <a:r>
              <a:rPr lang="en-US" sz="1600" b="1" i="1"/>
              <a:t>n</a:t>
            </a:r>
            <a:r>
              <a:rPr lang="en-US" sz="1600" b="1"/>
              <a:t> and </a:t>
            </a:r>
            <a:r>
              <a:rPr lang="en-US" sz="1600" b="1" i="1"/>
              <a:t>R</a:t>
            </a:r>
            <a:r>
              <a:rPr lang="en-US" sz="1600" b="1"/>
              <a:t> are constant</a:t>
            </a:r>
            <a:endParaRPr lang="en-US" sz="1600" b="1" i="1"/>
          </a:p>
        </p:txBody>
      </p:sp>
      <p:sp>
        <p:nvSpPr>
          <p:cNvPr id="187406" name="Text Box 14"/>
          <p:cNvSpPr txBox="1">
            <a:spLocks noChangeArrowheads="1"/>
          </p:cNvSpPr>
          <p:nvPr/>
        </p:nvSpPr>
        <p:spPr bwMode="auto">
          <a:xfrm>
            <a:off x="4013200" y="2511425"/>
            <a:ext cx="1168400" cy="1069975"/>
          </a:xfrm>
          <a:prstGeom prst="rect">
            <a:avLst/>
          </a:prstGeom>
          <a:noFill/>
          <a:ln w="9525">
            <a:noFill/>
            <a:miter lim="800000"/>
            <a:headEnd/>
            <a:tailEnd/>
          </a:ln>
        </p:spPr>
        <p:txBody>
          <a:bodyPr wrap="none">
            <a:spAutoFit/>
          </a:bodyPr>
          <a:lstStyle/>
          <a:p>
            <a:pPr algn="l"/>
            <a:r>
              <a:rPr lang="en-US" sz="1600" b="1" i="1"/>
              <a:t>P</a:t>
            </a:r>
            <a:r>
              <a:rPr lang="en-US" sz="1600" b="1"/>
              <a:t> and</a:t>
            </a:r>
            <a:r>
              <a:rPr lang="en-US" sz="1600" b="1" i="1"/>
              <a:t> V</a:t>
            </a:r>
            <a:r>
              <a:rPr lang="en-US" sz="1600" b="1"/>
              <a:t> </a:t>
            </a:r>
          </a:p>
          <a:p>
            <a:pPr algn="l"/>
            <a:r>
              <a:rPr lang="en-US" sz="1600" b="1"/>
              <a:t>change</a:t>
            </a:r>
          </a:p>
          <a:p>
            <a:pPr algn="l"/>
            <a:r>
              <a:rPr lang="en-US" sz="1600" b="1" i="1"/>
              <a:t>n, R, T</a:t>
            </a:r>
            <a:r>
              <a:rPr lang="en-US" sz="1600" b="1"/>
              <a:t> are</a:t>
            </a:r>
          </a:p>
          <a:p>
            <a:pPr algn="l"/>
            <a:r>
              <a:rPr lang="en-US" sz="1600" b="1"/>
              <a:t>constant</a:t>
            </a:r>
            <a:endParaRPr lang="en-US" sz="1600" b="1" i="1"/>
          </a:p>
        </p:txBody>
      </p:sp>
      <p:sp>
        <p:nvSpPr>
          <p:cNvPr id="187407" name="AutoShape 15">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E1FF"/>
            </a:gs>
            <a:gs pos="100000">
              <a:srgbClr val="CDFFEE"/>
            </a:gs>
          </a:gsLst>
          <a:lin ang="5400000" scaled="1"/>
        </a:gradFill>
        <a:effectLst/>
      </p:bgPr>
    </p:bg>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a:xfrm>
            <a:off x="1609725" y="-71438"/>
            <a:ext cx="5995988" cy="1143001"/>
          </a:xfrm>
        </p:spPr>
        <p:txBody>
          <a:bodyPr/>
          <a:lstStyle/>
          <a:p>
            <a:pPr eaLnBrk="1" hangingPunct="1"/>
            <a:r>
              <a:rPr lang="en-US" sz="4000" smtClean="0"/>
              <a:t>Gas Law Calculations</a:t>
            </a:r>
          </a:p>
        </p:txBody>
      </p:sp>
      <p:sp>
        <p:nvSpPr>
          <p:cNvPr id="23561" name="Rectangle 9"/>
          <p:cNvSpPr>
            <a:spLocks noChangeArrowheads="1"/>
          </p:cNvSpPr>
          <p:nvPr/>
        </p:nvSpPr>
        <p:spPr bwMode="auto">
          <a:xfrm>
            <a:off x="4984750" y="2514600"/>
            <a:ext cx="1524000" cy="1295400"/>
          </a:xfrm>
          <a:prstGeom prst="rect">
            <a:avLst/>
          </a:prstGeom>
          <a:gradFill rotWithShape="0">
            <a:gsLst>
              <a:gs pos="0">
                <a:schemeClr val="bg1"/>
              </a:gs>
              <a:gs pos="100000">
                <a:srgbClr val="FEF2EC"/>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Ideal </a:t>
            </a:r>
          </a:p>
          <a:p>
            <a:pPr>
              <a:defRPr/>
            </a:pPr>
            <a:r>
              <a:rPr lang="en-US" sz="1600" b="1"/>
              <a:t>Gas Law</a:t>
            </a:r>
          </a:p>
          <a:p>
            <a:pPr>
              <a:defRPr/>
            </a:pPr>
            <a:endParaRPr lang="en-US" sz="1600" b="1"/>
          </a:p>
          <a:p>
            <a:pPr>
              <a:defRPr/>
            </a:pPr>
            <a:r>
              <a:rPr lang="en-US" sz="1800" b="1" i="1"/>
              <a:t>PV  =  nRT</a:t>
            </a:r>
          </a:p>
        </p:txBody>
      </p:sp>
      <p:sp>
        <p:nvSpPr>
          <p:cNvPr id="20486" name="AutoShape 23">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23576" name="Rectangle 24"/>
          <p:cNvSpPr>
            <a:spLocks noChangeArrowheads="1"/>
          </p:cNvSpPr>
          <p:nvPr/>
        </p:nvSpPr>
        <p:spPr bwMode="auto">
          <a:xfrm>
            <a:off x="6808788" y="5253038"/>
            <a:ext cx="1524000" cy="1295400"/>
          </a:xfrm>
          <a:prstGeom prst="rect">
            <a:avLst/>
          </a:prstGeom>
          <a:gradFill rotWithShape="0">
            <a:gsLst>
              <a:gs pos="0">
                <a:srgbClr val="CCFFCC"/>
              </a:gs>
              <a:gs pos="100000">
                <a:srgbClr val="33CC33"/>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Dalton’s Law</a:t>
            </a:r>
          </a:p>
          <a:p>
            <a:pPr>
              <a:defRPr/>
            </a:pPr>
            <a:r>
              <a:rPr lang="en-US" b="1"/>
              <a:t>Partial Pressures</a:t>
            </a:r>
          </a:p>
          <a:p>
            <a:pPr>
              <a:defRPr/>
            </a:pPr>
            <a:endParaRPr lang="en-US" sz="1600" b="1"/>
          </a:p>
          <a:p>
            <a:pPr>
              <a:defRPr/>
            </a:pPr>
            <a:r>
              <a:rPr lang="en-US" sz="1800" b="1" i="1"/>
              <a:t>P</a:t>
            </a:r>
            <a:r>
              <a:rPr lang="en-US" sz="1800" b="1" i="1" baseline="-25000"/>
              <a:t>T</a:t>
            </a:r>
            <a:r>
              <a:rPr lang="en-US" sz="1800" b="1" i="1"/>
              <a:t> = P</a:t>
            </a:r>
            <a:r>
              <a:rPr lang="en-US" sz="1800" b="1" i="1" baseline="-25000"/>
              <a:t>A</a:t>
            </a:r>
            <a:r>
              <a:rPr lang="en-US" sz="1800" b="1" i="1"/>
              <a:t> + P</a:t>
            </a:r>
            <a:r>
              <a:rPr lang="en-US" sz="1800" b="1" i="1" baseline="-25000"/>
              <a:t>B</a:t>
            </a:r>
            <a:r>
              <a:rPr lang="en-US" sz="1800" b="1" i="1"/>
              <a:t> </a:t>
            </a:r>
          </a:p>
        </p:txBody>
      </p:sp>
      <p:grpSp>
        <p:nvGrpSpPr>
          <p:cNvPr id="20488" name="Group 95"/>
          <p:cNvGrpSpPr>
            <a:grpSpLocks/>
          </p:cNvGrpSpPr>
          <p:nvPr/>
        </p:nvGrpSpPr>
        <p:grpSpPr bwMode="auto">
          <a:xfrm>
            <a:off x="720725" y="2384425"/>
            <a:ext cx="1524000" cy="1295400"/>
            <a:chOff x="674" y="1502"/>
            <a:chExt cx="960" cy="816"/>
          </a:xfrm>
        </p:grpSpPr>
        <p:sp>
          <p:nvSpPr>
            <p:cNvPr id="23580" name="Rectangle 28"/>
            <p:cNvSpPr>
              <a:spLocks noChangeArrowheads="1"/>
            </p:cNvSpPr>
            <p:nvPr/>
          </p:nvSpPr>
          <p:spPr bwMode="auto">
            <a:xfrm>
              <a:off x="674" y="1502"/>
              <a:ext cx="960" cy="816"/>
            </a:xfrm>
            <a:prstGeom prst="rect">
              <a:avLst/>
            </a:prstGeom>
            <a:gradFill rotWithShape="0">
              <a:gsLst>
                <a:gs pos="0">
                  <a:srgbClr val="C3EFFF"/>
                </a:gs>
                <a:gs pos="100000">
                  <a:srgbClr val="33CCFF"/>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Charles’ Law</a:t>
              </a:r>
            </a:p>
            <a:p>
              <a:pPr>
                <a:defRPr/>
              </a:pPr>
              <a:endParaRPr lang="en-US" b="1"/>
            </a:p>
            <a:p>
              <a:pPr>
                <a:defRPr/>
              </a:pPr>
              <a:endParaRPr lang="en-US" b="1"/>
            </a:p>
            <a:p>
              <a:pPr>
                <a:defRPr/>
              </a:pPr>
              <a:r>
                <a:rPr lang="en-US" b="1"/>
                <a:t> </a:t>
              </a:r>
              <a:endParaRPr lang="en-US" sz="1600" b="1"/>
            </a:p>
            <a:p>
              <a:pPr>
                <a:defRPr/>
              </a:pPr>
              <a:r>
                <a:rPr lang="en-US" sz="1800" b="1" i="1"/>
                <a:t>    </a:t>
              </a:r>
            </a:p>
          </p:txBody>
        </p:sp>
        <p:sp>
          <p:nvSpPr>
            <p:cNvPr id="20537" name="Line 29"/>
            <p:cNvSpPr>
              <a:spLocks noChangeShapeType="1"/>
            </p:cNvSpPr>
            <p:nvPr/>
          </p:nvSpPr>
          <p:spPr bwMode="auto">
            <a:xfrm>
              <a:off x="850" y="1994"/>
              <a:ext cx="204" cy="0"/>
            </a:xfrm>
            <a:prstGeom prst="line">
              <a:avLst/>
            </a:prstGeom>
            <a:noFill/>
            <a:ln w="15875">
              <a:solidFill>
                <a:schemeClr val="tx1"/>
              </a:solidFill>
              <a:round/>
              <a:headEnd/>
              <a:tailEnd/>
            </a:ln>
          </p:spPr>
          <p:txBody>
            <a:bodyPr/>
            <a:lstStyle/>
            <a:p>
              <a:endParaRPr lang="en-US"/>
            </a:p>
          </p:txBody>
        </p:sp>
        <p:sp>
          <p:nvSpPr>
            <p:cNvPr id="20538" name="Line 30"/>
            <p:cNvSpPr>
              <a:spLocks noChangeShapeType="1"/>
            </p:cNvSpPr>
            <p:nvPr/>
          </p:nvSpPr>
          <p:spPr bwMode="auto">
            <a:xfrm>
              <a:off x="1186" y="1994"/>
              <a:ext cx="204" cy="0"/>
            </a:xfrm>
            <a:prstGeom prst="line">
              <a:avLst/>
            </a:prstGeom>
            <a:noFill/>
            <a:ln w="15875">
              <a:solidFill>
                <a:schemeClr val="tx1"/>
              </a:solidFill>
              <a:round/>
              <a:headEnd/>
              <a:tailEnd/>
            </a:ln>
          </p:spPr>
          <p:txBody>
            <a:bodyPr/>
            <a:lstStyle/>
            <a:p>
              <a:endParaRPr lang="en-US"/>
            </a:p>
          </p:txBody>
        </p:sp>
        <p:sp>
          <p:nvSpPr>
            <p:cNvPr id="20539" name="Rectangle 32"/>
            <p:cNvSpPr>
              <a:spLocks noChangeArrowheads="1"/>
            </p:cNvSpPr>
            <p:nvPr/>
          </p:nvSpPr>
          <p:spPr bwMode="auto">
            <a:xfrm>
              <a:off x="833" y="1989"/>
              <a:ext cx="562" cy="231"/>
            </a:xfrm>
            <a:prstGeom prst="rect">
              <a:avLst/>
            </a:prstGeom>
            <a:noFill/>
            <a:ln w="9525">
              <a:noFill/>
              <a:miter lim="800000"/>
              <a:headEnd/>
              <a:tailEnd/>
            </a:ln>
          </p:spPr>
          <p:txBody>
            <a:bodyPr wrap="none">
              <a:spAutoFit/>
            </a:bodyPr>
            <a:lstStyle/>
            <a:p>
              <a:pPr algn="l"/>
              <a:r>
                <a:rPr lang="en-US" sz="1800" b="1" i="1"/>
                <a:t>T</a:t>
              </a:r>
              <a:r>
                <a:rPr lang="en-US" sz="1800" b="1" i="1" baseline="-25000"/>
                <a:t>1</a:t>
              </a:r>
              <a:r>
                <a:rPr lang="en-US" sz="1800" b="1" i="1"/>
                <a:t> = T</a:t>
              </a:r>
              <a:r>
                <a:rPr lang="en-US" sz="1800" b="1" i="1" baseline="-25000"/>
                <a:t>2</a:t>
              </a:r>
            </a:p>
          </p:txBody>
        </p:sp>
        <p:sp>
          <p:nvSpPr>
            <p:cNvPr id="20540" name="Rectangle 34"/>
            <p:cNvSpPr>
              <a:spLocks noChangeArrowheads="1"/>
            </p:cNvSpPr>
            <p:nvPr/>
          </p:nvSpPr>
          <p:spPr bwMode="auto">
            <a:xfrm>
              <a:off x="836" y="1777"/>
              <a:ext cx="578" cy="231"/>
            </a:xfrm>
            <a:prstGeom prst="rect">
              <a:avLst/>
            </a:prstGeom>
            <a:noFill/>
            <a:ln w="9525">
              <a:noFill/>
              <a:miter lim="800000"/>
              <a:headEnd/>
              <a:tailEnd/>
            </a:ln>
          </p:spPr>
          <p:txBody>
            <a:bodyPr wrap="none">
              <a:spAutoFit/>
            </a:bodyPr>
            <a:lstStyle/>
            <a:p>
              <a:pPr algn="l"/>
              <a:r>
                <a:rPr lang="en-US" sz="1800" b="1" i="1"/>
                <a:t>V</a:t>
              </a:r>
              <a:r>
                <a:rPr lang="en-US" sz="1800" b="1" i="1" baseline="-25000"/>
                <a:t>1</a:t>
              </a:r>
              <a:r>
                <a:rPr lang="en-US" sz="1800" b="1" i="1"/>
                <a:t> = V</a:t>
              </a:r>
              <a:r>
                <a:rPr lang="en-US" sz="1800" b="1" i="1" baseline="-25000"/>
                <a:t>2</a:t>
              </a:r>
            </a:p>
          </p:txBody>
        </p:sp>
      </p:grpSp>
      <p:grpSp>
        <p:nvGrpSpPr>
          <p:cNvPr id="20489" name="Group 94"/>
          <p:cNvGrpSpPr>
            <a:grpSpLocks/>
          </p:cNvGrpSpPr>
          <p:nvPr/>
        </p:nvGrpSpPr>
        <p:grpSpPr bwMode="auto">
          <a:xfrm>
            <a:off x="742950" y="928688"/>
            <a:ext cx="1524000" cy="1295400"/>
            <a:chOff x="688" y="585"/>
            <a:chExt cx="960" cy="816"/>
          </a:xfrm>
        </p:grpSpPr>
        <p:sp>
          <p:nvSpPr>
            <p:cNvPr id="23587" name="Rectangle 35"/>
            <p:cNvSpPr>
              <a:spLocks noChangeArrowheads="1"/>
            </p:cNvSpPr>
            <p:nvPr/>
          </p:nvSpPr>
          <p:spPr bwMode="auto">
            <a:xfrm>
              <a:off x="688" y="585"/>
              <a:ext cx="960" cy="816"/>
            </a:xfrm>
            <a:prstGeom prst="rect">
              <a:avLst/>
            </a:prstGeom>
            <a:gradFill rotWithShape="0">
              <a:gsLst>
                <a:gs pos="0">
                  <a:srgbClr val="C3EFFF"/>
                </a:gs>
                <a:gs pos="100000">
                  <a:srgbClr val="33CCFF"/>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Boyle’s Law</a:t>
              </a:r>
            </a:p>
            <a:p>
              <a:pPr>
                <a:defRPr/>
              </a:pPr>
              <a:endParaRPr lang="en-US" b="1"/>
            </a:p>
            <a:p>
              <a:pPr>
                <a:defRPr/>
              </a:pPr>
              <a:endParaRPr lang="en-US" b="1"/>
            </a:p>
            <a:p>
              <a:pPr>
                <a:defRPr/>
              </a:pPr>
              <a:r>
                <a:rPr lang="en-US" b="1"/>
                <a:t> </a:t>
              </a:r>
              <a:endParaRPr lang="en-US" sz="1600" b="1"/>
            </a:p>
            <a:p>
              <a:pPr>
                <a:defRPr/>
              </a:pPr>
              <a:r>
                <a:rPr lang="en-US" sz="1800" b="1" i="1"/>
                <a:t>    </a:t>
              </a:r>
            </a:p>
          </p:txBody>
        </p:sp>
        <p:sp>
          <p:nvSpPr>
            <p:cNvPr id="20535" name="Rectangle 39"/>
            <p:cNvSpPr>
              <a:spLocks noChangeArrowheads="1"/>
            </p:cNvSpPr>
            <p:nvPr/>
          </p:nvSpPr>
          <p:spPr bwMode="auto">
            <a:xfrm>
              <a:off x="721" y="923"/>
              <a:ext cx="876" cy="231"/>
            </a:xfrm>
            <a:prstGeom prst="rect">
              <a:avLst/>
            </a:prstGeom>
            <a:noFill/>
            <a:ln w="9525">
              <a:noFill/>
              <a:miter lim="800000"/>
              <a:headEnd/>
              <a:tailEnd/>
            </a:ln>
          </p:spPr>
          <p:txBody>
            <a:bodyPr wrap="none">
              <a:spAutoFit/>
            </a:bodyPr>
            <a:lstStyle/>
            <a:p>
              <a:pPr algn="l"/>
              <a:r>
                <a:rPr lang="en-US" sz="1800" b="1" i="1"/>
                <a:t>P</a:t>
              </a:r>
              <a:r>
                <a:rPr lang="en-US" sz="1800" b="1" i="1" baseline="-25000"/>
                <a:t>1</a:t>
              </a:r>
              <a:r>
                <a:rPr lang="en-US" sz="1800" b="1" i="1"/>
                <a:t>V</a:t>
              </a:r>
              <a:r>
                <a:rPr lang="en-US" sz="1800" b="1" i="1" baseline="-25000"/>
                <a:t>1</a:t>
              </a:r>
              <a:r>
                <a:rPr lang="en-US" sz="1800" b="1" i="1"/>
                <a:t> = P</a:t>
              </a:r>
              <a:r>
                <a:rPr lang="en-US" sz="1800" b="1" i="1" baseline="-25000"/>
                <a:t>2</a:t>
              </a:r>
              <a:r>
                <a:rPr lang="en-US" sz="1800" b="1" i="1"/>
                <a:t>V</a:t>
              </a:r>
              <a:r>
                <a:rPr lang="en-US" sz="1800" b="1" i="1" baseline="-25000"/>
                <a:t>2</a:t>
              </a:r>
            </a:p>
          </p:txBody>
        </p:sp>
      </p:grpSp>
      <p:grpSp>
        <p:nvGrpSpPr>
          <p:cNvPr id="20490" name="Group 96"/>
          <p:cNvGrpSpPr>
            <a:grpSpLocks/>
          </p:cNvGrpSpPr>
          <p:nvPr/>
        </p:nvGrpSpPr>
        <p:grpSpPr bwMode="auto">
          <a:xfrm>
            <a:off x="687388" y="3859213"/>
            <a:ext cx="1524000" cy="1295400"/>
            <a:chOff x="653" y="2431"/>
            <a:chExt cx="960" cy="816"/>
          </a:xfrm>
        </p:grpSpPr>
        <p:sp>
          <p:nvSpPr>
            <p:cNvPr id="23579" name="Rectangle 27"/>
            <p:cNvSpPr>
              <a:spLocks noChangeArrowheads="1"/>
            </p:cNvSpPr>
            <p:nvPr/>
          </p:nvSpPr>
          <p:spPr bwMode="auto">
            <a:xfrm>
              <a:off x="653" y="2431"/>
              <a:ext cx="960" cy="816"/>
            </a:xfrm>
            <a:prstGeom prst="rect">
              <a:avLst/>
            </a:prstGeom>
            <a:gradFill rotWithShape="0">
              <a:gsLst>
                <a:gs pos="0">
                  <a:srgbClr val="C3EFFF"/>
                </a:gs>
                <a:gs pos="100000">
                  <a:srgbClr val="33CCFF"/>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Gay-Lussac</a:t>
              </a:r>
            </a:p>
            <a:p>
              <a:pPr>
                <a:defRPr/>
              </a:pPr>
              <a:endParaRPr lang="en-US" sz="1600" b="1"/>
            </a:p>
            <a:p>
              <a:pPr>
                <a:defRPr/>
              </a:pPr>
              <a:endParaRPr lang="en-US" sz="1800" b="1" i="1"/>
            </a:p>
            <a:p>
              <a:pPr>
                <a:defRPr/>
              </a:pPr>
              <a:endParaRPr lang="en-US" sz="1800" b="1" i="1"/>
            </a:p>
          </p:txBody>
        </p:sp>
        <p:sp>
          <p:nvSpPr>
            <p:cNvPr id="20530" name="Line 40"/>
            <p:cNvSpPr>
              <a:spLocks noChangeShapeType="1"/>
            </p:cNvSpPr>
            <p:nvPr/>
          </p:nvSpPr>
          <p:spPr bwMode="auto">
            <a:xfrm>
              <a:off x="840" y="2941"/>
              <a:ext cx="204" cy="0"/>
            </a:xfrm>
            <a:prstGeom prst="line">
              <a:avLst/>
            </a:prstGeom>
            <a:noFill/>
            <a:ln w="15875">
              <a:solidFill>
                <a:schemeClr val="tx1"/>
              </a:solidFill>
              <a:round/>
              <a:headEnd/>
              <a:tailEnd/>
            </a:ln>
          </p:spPr>
          <p:txBody>
            <a:bodyPr/>
            <a:lstStyle/>
            <a:p>
              <a:endParaRPr lang="en-US"/>
            </a:p>
          </p:txBody>
        </p:sp>
        <p:sp>
          <p:nvSpPr>
            <p:cNvPr id="20531" name="Line 41"/>
            <p:cNvSpPr>
              <a:spLocks noChangeShapeType="1"/>
            </p:cNvSpPr>
            <p:nvPr/>
          </p:nvSpPr>
          <p:spPr bwMode="auto">
            <a:xfrm>
              <a:off x="1176" y="2941"/>
              <a:ext cx="204" cy="0"/>
            </a:xfrm>
            <a:prstGeom prst="line">
              <a:avLst/>
            </a:prstGeom>
            <a:noFill/>
            <a:ln w="15875">
              <a:solidFill>
                <a:schemeClr val="tx1"/>
              </a:solidFill>
              <a:round/>
              <a:headEnd/>
              <a:tailEnd/>
            </a:ln>
          </p:spPr>
          <p:txBody>
            <a:bodyPr/>
            <a:lstStyle/>
            <a:p>
              <a:endParaRPr lang="en-US"/>
            </a:p>
          </p:txBody>
        </p:sp>
        <p:sp>
          <p:nvSpPr>
            <p:cNvPr id="20532" name="Rectangle 42"/>
            <p:cNvSpPr>
              <a:spLocks noChangeArrowheads="1"/>
            </p:cNvSpPr>
            <p:nvPr/>
          </p:nvSpPr>
          <p:spPr bwMode="auto">
            <a:xfrm>
              <a:off x="823" y="2936"/>
              <a:ext cx="562" cy="231"/>
            </a:xfrm>
            <a:prstGeom prst="rect">
              <a:avLst/>
            </a:prstGeom>
            <a:noFill/>
            <a:ln w="9525">
              <a:noFill/>
              <a:miter lim="800000"/>
              <a:headEnd/>
              <a:tailEnd/>
            </a:ln>
          </p:spPr>
          <p:txBody>
            <a:bodyPr wrap="none">
              <a:spAutoFit/>
            </a:bodyPr>
            <a:lstStyle/>
            <a:p>
              <a:pPr algn="l"/>
              <a:r>
                <a:rPr lang="en-US" sz="1800" b="1" i="1"/>
                <a:t>T</a:t>
              </a:r>
              <a:r>
                <a:rPr lang="en-US" sz="1800" b="1" i="1" baseline="-25000"/>
                <a:t>1</a:t>
              </a:r>
              <a:r>
                <a:rPr lang="en-US" sz="1800" b="1" i="1"/>
                <a:t> = T</a:t>
              </a:r>
              <a:r>
                <a:rPr lang="en-US" sz="1800" b="1" i="1" baseline="-25000"/>
                <a:t>2</a:t>
              </a:r>
            </a:p>
          </p:txBody>
        </p:sp>
        <p:sp>
          <p:nvSpPr>
            <p:cNvPr id="20533" name="Rectangle 43"/>
            <p:cNvSpPr>
              <a:spLocks noChangeArrowheads="1"/>
            </p:cNvSpPr>
            <p:nvPr/>
          </p:nvSpPr>
          <p:spPr bwMode="auto">
            <a:xfrm>
              <a:off x="826" y="2724"/>
              <a:ext cx="578" cy="231"/>
            </a:xfrm>
            <a:prstGeom prst="rect">
              <a:avLst/>
            </a:prstGeom>
            <a:noFill/>
            <a:ln w="9525">
              <a:noFill/>
              <a:miter lim="800000"/>
              <a:headEnd/>
              <a:tailEnd/>
            </a:ln>
          </p:spPr>
          <p:txBody>
            <a:bodyPr wrap="none">
              <a:spAutoFit/>
            </a:bodyPr>
            <a:lstStyle/>
            <a:p>
              <a:pPr algn="l"/>
              <a:r>
                <a:rPr lang="en-US" sz="1800" b="1" i="1"/>
                <a:t>P</a:t>
              </a:r>
              <a:r>
                <a:rPr lang="en-US" sz="1800" b="1" i="1" baseline="-25000"/>
                <a:t>1</a:t>
              </a:r>
              <a:r>
                <a:rPr lang="en-US" sz="1800" b="1" i="1"/>
                <a:t> = P</a:t>
              </a:r>
              <a:r>
                <a:rPr lang="en-US" sz="1800" b="1" i="1" baseline="-25000"/>
                <a:t>2</a:t>
              </a:r>
            </a:p>
          </p:txBody>
        </p:sp>
      </p:grpSp>
      <p:sp>
        <p:nvSpPr>
          <p:cNvPr id="20491" name="AutoShape 52"/>
          <p:cNvSpPr>
            <a:spLocks/>
          </p:cNvSpPr>
          <p:nvPr/>
        </p:nvSpPr>
        <p:spPr bwMode="auto">
          <a:xfrm>
            <a:off x="2314575" y="838200"/>
            <a:ext cx="258763" cy="4425950"/>
          </a:xfrm>
          <a:prstGeom prst="rightBrace">
            <a:avLst>
              <a:gd name="adj1" fmla="val 142536"/>
              <a:gd name="adj2" fmla="val 50000"/>
            </a:avLst>
          </a:prstGeom>
          <a:noFill/>
          <a:ln w="9525">
            <a:solidFill>
              <a:schemeClr val="tx1"/>
            </a:solidFill>
            <a:round/>
            <a:headEnd/>
            <a:tailEnd/>
          </a:ln>
        </p:spPr>
        <p:txBody>
          <a:bodyPr wrap="none" anchor="ctr"/>
          <a:lstStyle/>
          <a:p>
            <a:endParaRPr lang="en-US"/>
          </a:p>
        </p:txBody>
      </p:sp>
      <p:grpSp>
        <p:nvGrpSpPr>
          <p:cNvPr id="20492" name="Group 97"/>
          <p:cNvGrpSpPr>
            <a:grpSpLocks/>
          </p:cNvGrpSpPr>
          <p:nvPr/>
        </p:nvGrpSpPr>
        <p:grpSpPr bwMode="auto">
          <a:xfrm>
            <a:off x="2749550" y="2516188"/>
            <a:ext cx="1524000" cy="1295400"/>
            <a:chOff x="1952" y="1685"/>
            <a:chExt cx="960" cy="816"/>
          </a:xfrm>
        </p:grpSpPr>
        <p:sp>
          <p:nvSpPr>
            <p:cNvPr id="23578" name="Rectangle 26"/>
            <p:cNvSpPr>
              <a:spLocks noChangeArrowheads="1"/>
            </p:cNvSpPr>
            <p:nvPr/>
          </p:nvSpPr>
          <p:spPr bwMode="auto">
            <a:xfrm>
              <a:off x="1952" y="1685"/>
              <a:ext cx="960" cy="816"/>
            </a:xfrm>
            <a:prstGeom prst="rect">
              <a:avLst/>
            </a:prstGeom>
            <a:gradFill rotWithShape="0">
              <a:gsLst>
                <a:gs pos="0">
                  <a:srgbClr val="FFCCFF"/>
                </a:gs>
                <a:gs pos="100000">
                  <a:srgbClr val="FF99CC"/>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Combined</a:t>
              </a:r>
            </a:p>
            <a:p>
              <a:pPr>
                <a:defRPr/>
              </a:pPr>
              <a:endParaRPr lang="en-US" sz="1600" b="1"/>
            </a:p>
            <a:p>
              <a:pPr>
                <a:defRPr/>
              </a:pPr>
              <a:endParaRPr lang="en-US" sz="1600" b="1"/>
            </a:p>
            <a:p>
              <a:pPr>
                <a:defRPr/>
              </a:pPr>
              <a:r>
                <a:rPr lang="en-US" sz="1800" b="1" i="1"/>
                <a:t> </a:t>
              </a:r>
            </a:p>
          </p:txBody>
        </p:sp>
        <p:sp>
          <p:nvSpPr>
            <p:cNvPr id="20525" name="Rectangle 48"/>
            <p:cNvSpPr>
              <a:spLocks noChangeArrowheads="1"/>
            </p:cNvSpPr>
            <p:nvPr/>
          </p:nvSpPr>
          <p:spPr bwMode="auto">
            <a:xfrm>
              <a:off x="2079" y="2204"/>
              <a:ext cx="722" cy="231"/>
            </a:xfrm>
            <a:prstGeom prst="rect">
              <a:avLst/>
            </a:prstGeom>
            <a:noFill/>
            <a:ln w="9525">
              <a:noFill/>
              <a:miter lim="800000"/>
              <a:headEnd/>
              <a:tailEnd/>
            </a:ln>
          </p:spPr>
          <p:txBody>
            <a:bodyPr wrap="none">
              <a:spAutoFit/>
            </a:bodyPr>
            <a:lstStyle/>
            <a:p>
              <a:pPr algn="l"/>
              <a:r>
                <a:rPr lang="en-US" sz="1800" b="1" i="1"/>
                <a:t>T</a:t>
              </a:r>
              <a:r>
                <a:rPr lang="en-US" sz="1800" b="1" i="1" baseline="-25000"/>
                <a:t>1</a:t>
              </a:r>
              <a:r>
                <a:rPr lang="en-US" sz="1800" b="1" i="1"/>
                <a:t>   =   T</a:t>
              </a:r>
              <a:r>
                <a:rPr lang="en-US" sz="1800" b="1" i="1" baseline="-25000"/>
                <a:t>2</a:t>
              </a:r>
            </a:p>
          </p:txBody>
        </p:sp>
        <p:sp>
          <p:nvSpPr>
            <p:cNvPr id="20526" name="Line 44"/>
            <p:cNvSpPr>
              <a:spLocks noChangeShapeType="1"/>
            </p:cNvSpPr>
            <p:nvPr/>
          </p:nvSpPr>
          <p:spPr bwMode="auto">
            <a:xfrm>
              <a:off x="2046" y="2222"/>
              <a:ext cx="321" cy="0"/>
            </a:xfrm>
            <a:prstGeom prst="line">
              <a:avLst/>
            </a:prstGeom>
            <a:noFill/>
            <a:ln w="15875">
              <a:solidFill>
                <a:schemeClr val="tx1"/>
              </a:solidFill>
              <a:round/>
              <a:headEnd/>
              <a:tailEnd/>
            </a:ln>
          </p:spPr>
          <p:txBody>
            <a:bodyPr/>
            <a:lstStyle/>
            <a:p>
              <a:endParaRPr lang="en-US"/>
            </a:p>
          </p:txBody>
        </p:sp>
        <p:sp>
          <p:nvSpPr>
            <p:cNvPr id="20527" name="Line 45"/>
            <p:cNvSpPr>
              <a:spLocks noChangeShapeType="1"/>
            </p:cNvSpPr>
            <p:nvPr/>
          </p:nvSpPr>
          <p:spPr bwMode="auto">
            <a:xfrm>
              <a:off x="2508" y="2222"/>
              <a:ext cx="331" cy="0"/>
            </a:xfrm>
            <a:prstGeom prst="line">
              <a:avLst/>
            </a:prstGeom>
            <a:noFill/>
            <a:ln w="15875">
              <a:solidFill>
                <a:schemeClr val="tx1"/>
              </a:solidFill>
              <a:round/>
              <a:headEnd/>
              <a:tailEnd/>
            </a:ln>
          </p:spPr>
          <p:txBody>
            <a:bodyPr/>
            <a:lstStyle/>
            <a:p>
              <a:endParaRPr lang="en-US"/>
            </a:p>
          </p:txBody>
        </p:sp>
        <p:sp>
          <p:nvSpPr>
            <p:cNvPr id="20528" name="Rectangle 47"/>
            <p:cNvSpPr>
              <a:spLocks noChangeArrowheads="1"/>
            </p:cNvSpPr>
            <p:nvPr/>
          </p:nvSpPr>
          <p:spPr bwMode="auto">
            <a:xfrm>
              <a:off x="2002" y="2005"/>
              <a:ext cx="876" cy="231"/>
            </a:xfrm>
            <a:prstGeom prst="rect">
              <a:avLst/>
            </a:prstGeom>
            <a:noFill/>
            <a:ln w="9525">
              <a:noFill/>
              <a:miter lim="800000"/>
              <a:headEnd/>
              <a:tailEnd/>
            </a:ln>
          </p:spPr>
          <p:txBody>
            <a:bodyPr wrap="none">
              <a:spAutoFit/>
            </a:bodyPr>
            <a:lstStyle/>
            <a:p>
              <a:pPr algn="l"/>
              <a:r>
                <a:rPr lang="en-US" sz="1800" b="1" i="1"/>
                <a:t>P</a:t>
              </a:r>
              <a:r>
                <a:rPr lang="en-US" sz="1800" b="1" i="1" baseline="-25000"/>
                <a:t>1</a:t>
              </a:r>
              <a:r>
                <a:rPr lang="en-US" sz="1800" b="1" i="1"/>
                <a:t>V</a:t>
              </a:r>
              <a:r>
                <a:rPr lang="en-US" sz="1800" b="1" i="1" baseline="-25000"/>
                <a:t>1</a:t>
              </a:r>
              <a:r>
                <a:rPr lang="en-US" sz="1800" b="1" i="1"/>
                <a:t> = P</a:t>
              </a:r>
              <a:r>
                <a:rPr lang="en-US" sz="1800" b="1" i="1" baseline="-25000"/>
                <a:t>2</a:t>
              </a:r>
              <a:r>
                <a:rPr lang="en-US" sz="1800" b="1" i="1"/>
                <a:t>V</a:t>
              </a:r>
              <a:r>
                <a:rPr lang="en-US" sz="1800" b="1" i="1" baseline="-25000"/>
                <a:t>2</a:t>
              </a:r>
            </a:p>
          </p:txBody>
        </p:sp>
      </p:grpSp>
      <p:grpSp>
        <p:nvGrpSpPr>
          <p:cNvPr id="20493" name="Group 100"/>
          <p:cNvGrpSpPr>
            <a:grpSpLocks/>
          </p:cNvGrpSpPr>
          <p:nvPr/>
        </p:nvGrpSpPr>
        <p:grpSpPr bwMode="auto">
          <a:xfrm>
            <a:off x="6851650" y="887413"/>
            <a:ext cx="1689100" cy="941387"/>
            <a:chOff x="4536" y="559"/>
            <a:chExt cx="1064" cy="593"/>
          </a:xfrm>
        </p:grpSpPr>
        <p:sp>
          <p:nvSpPr>
            <p:cNvPr id="23610" name="Rectangle 58"/>
            <p:cNvSpPr>
              <a:spLocks noChangeArrowheads="1"/>
            </p:cNvSpPr>
            <p:nvPr/>
          </p:nvSpPr>
          <p:spPr bwMode="auto">
            <a:xfrm>
              <a:off x="4536" y="559"/>
              <a:ext cx="1064" cy="593"/>
            </a:xfrm>
            <a:prstGeom prst="rect">
              <a:avLst/>
            </a:prstGeom>
            <a:gradFill rotWithShape="0">
              <a:gsLst>
                <a:gs pos="0">
                  <a:srgbClr val="FFFFAB"/>
                </a:gs>
                <a:gs pos="100000">
                  <a:srgbClr val="FFE161"/>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Avogadro’s Law</a:t>
              </a:r>
            </a:p>
            <a:p>
              <a:pPr>
                <a:defRPr/>
              </a:pPr>
              <a:endParaRPr lang="en-US" sz="900" b="1"/>
            </a:p>
            <a:p>
              <a:pPr>
                <a:defRPr/>
              </a:pPr>
              <a:r>
                <a:rPr lang="en-US" sz="1800" b="1" i="1"/>
                <a:t> </a:t>
              </a:r>
            </a:p>
          </p:txBody>
        </p:sp>
        <p:sp>
          <p:nvSpPr>
            <p:cNvPr id="20523" name="Text Box 60"/>
            <p:cNvSpPr txBox="1">
              <a:spLocks noChangeArrowheads="1"/>
            </p:cNvSpPr>
            <p:nvPr/>
          </p:nvSpPr>
          <p:spPr bwMode="auto">
            <a:xfrm>
              <a:off x="4601" y="888"/>
              <a:ext cx="925" cy="173"/>
            </a:xfrm>
            <a:prstGeom prst="rect">
              <a:avLst/>
            </a:prstGeom>
            <a:noFill/>
            <a:ln w="9525">
              <a:noFill/>
              <a:miter lim="800000"/>
              <a:headEnd/>
              <a:tailEnd/>
            </a:ln>
          </p:spPr>
          <p:txBody>
            <a:bodyPr wrap="none">
              <a:spAutoFit/>
            </a:bodyPr>
            <a:lstStyle/>
            <a:p>
              <a:pPr algn="l"/>
              <a:r>
                <a:rPr lang="en-US"/>
                <a:t>Add or remove gas</a:t>
              </a:r>
            </a:p>
          </p:txBody>
        </p:sp>
      </p:grpSp>
      <p:grpSp>
        <p:nvGrpSpPr>
          <p:cNvPr id="20494" name="Group 101"/>
          <p:cNvGrpSpPr>
            <a:grpSpLocks/>
          </p:cNvGrpSpPr>
          <p:nvPr/>
        </p:nvGrpSpPr>
        <p:grpSpPr bwMode="auto">
          <a:xfrm>
            <a:off x="6813550" y="2081213"/>
            <a:ext cx="1689100" cy="1406525"/>
            <a:chOff x="4512" y="1311"/>
            <a:chExt cx="1064" cy="886"/>
          </a:xfrm>
        </p:grpSpPr>
        <p:sp>
          <p:nvSpPr>
            <p:cNvPr id="23615" name="Rectangle 63"/>
            <p:cNvSpPr>
              <a:spLocks noChangeArrowheads="1"/>
            </p:cNvSpPr>
            <p:nvPr/>
          </p:nvSpPr>
          <p:spPr bwMode="auto">
            <a:xfrm>
              <a:off x="4512" y="1311"/>
              <a:ext cx="1064" cy="886"/>
            </a:xfrm>
            <a:prstGeom prst="rect">
              <a:avLst/>
            </a:prstGeom>
            <a:gradFill rotWithShape="0">
              <a:gsLst>
                <a:gs pos="0">
                  <a:srgbClr val="CCFFCC"/>
                </a:gs>
                <a:gs pos="100000">
                  <a:srgbClr val="33CC33"/>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Manometer</a:t>
              </a:r>
            </a:p>
            <a:p>
              <a:pPr>
                <a:defRPr/>
              </a:pPr>
              <a:endParaRPr lang="en-US" sz="900" b="1"/>
            </a:p>
            <a:p>
              <a:pPr>
                <a:defRPr/>
              </a:pPr>
              <a:endParaRPr lang="en-US" sz="900" b="1"/>
            </a:p>
            <a:p>
              <a:pPr>
                <a:defRPr/>
              </a:pPr>
              <a:endParaRPr lang="en-US" sz="900" b="1"/>
            </a:p>
            <a:p>
              <a:pPr>
                <a:defRPr/>
              </a:pPr>
              <a:endParaRPr lang="en-US" sz="900" b="1"/>
            </a:p>
            <a:p>
              <a:pPr>
                <a:defRPr/>
              </a:pPr>
              <a:r>
                <a:rPr lang="en-US" sz="1800" b="1" i="1"/>
                <a:t> </a:t>
              </a:r>
            </a:p>
          </p:txBody>
        </p:sp>
        <p:sp>
          <p:nvSpPr>
            <p:cNvPr id="20511" name="Text Box 64"/>
            <p:cNvSpPr txBox="1">
              <a:spLocks noChangeArrowheads="1"/>
            </p:cNvSpPr>
            <p:nvPr/>
          </p:nvSpPr>
          <p:spPr bwMode="auto">
            <a:xfrm>
              <a:off x="4575" y="2007"/>
              <a:ext cx="957" cy="173"/>
            </a:xfrm>
            <a:prstGeom prst="rect">
              <a:avLst/>
            </a:prstGeom>
            <a:noFill/>
            <a:ln w="9525">
              <a:noFill/>
              <a:miter lim="800000"/>
              <a:headEnd/>
              <a:tailEnd/>
            </a:ln>
          </p:spPr>
          <p:txBody>
            <a:bodyPr wrap="none">
              <a:spAutoFit/>
            </a:bodyPr>
            <a:lstStyle/>
            <a:p>
              <a:pPr algn="l"/>
              <a:r>
                <a:rPr lang="en-US"/>
                <a:t>Big = small + height</a:t>
              </a:r>
            </a:p>
          </p:txBody>
        </p:sp>
        <p:sp>
          <p:nvSpPr>
            <p:cNvPr id="20512" name="Freeform 66"/>
            <p:cNvSpPr>
              <a:spLocks/>
            </p:cNvSpPr>
            <p:nvPr/>
          </p:nvSpPr>
          <p:spPr bwMode="auto">
            <a:xfrm>
              <a:off x="5078" y="1729"/>
              <a:ext cx="74" cy="287"/>
            </a:xfrm>
            <a:custGeom>
              <a:avLst/>
              <a:gdLst>
                <a:gd name="T0" fmla="*/ 5 w 176"/>
                <a:gd name="T1" fmla="*/ 110 h 652"/>
                <a:gd name="T2" fmla="*/ 4 w 176"/>
                <a:gd name="T3" fmla="*/ 192 h 652"/>
                <a:gd name="T4" fmla="*/ 10 w 176"/>
                <a:gd name="T5" fmla="*/ 274 h 652"/>
                <a:gd name="T6" fmla="*/ 64 w 176"/>
                <a:gd name="T7" fmla="*/ 272 h 652"/>
                <a:gd name="T8" fmla="*/ 70 w 176"/>
                <a:gd name="T9" fmla="*/ 194 h 652"/>
                <a:gd name="T10" fmla="*/ 70 w 176"/>
                <a:gd name="T11" fmla="*/ 0 h 652"/>
                <a:gd name="T12" fmla="*/ 0 60000 65536"/>
                <a:gd name="T13" fmla="*/ 0 60000 65536"/>
                <a:gd name="T14" fmla="*/ 0 60000 65536"/>
                <a:gd name="T15" fmla="*/ 0 60000 65536"/>
                <a:gd name="T16" fmla="*/ 0 60000 65536"/>
                <a:gd name="T17" fmla="*/ 0 60000 65536"/>
                <a:gd name="T18" fmla="*/ 0 w 176"/>
                <a:gd name="T19" fmla="*/ 0 h 652"/>
                <a:gd name="T20" fmla="*/ 176 w 176"/>
                <a:gd name="T21" fmla="*/ 652 h 652"/>
              </a:gdLst>
              <a:ahLst/>
              <a:cxnLst>
                <a:cxn ang="T12">
                  <a:pos x="T0" y="T1"/>
                </a:cxn>
                <a:cxn ang="T13">
                  <a:pos x="T2" y="T3"/>
                </a:cxn>
                <a:cxn ang="T14">
                  <a:pos x="T4" y="T5"/>
                </a:cxn>
                <a:cxn ang="T15">
                  <a:pos x="T6" y="T7"/>
                </a:cxn>
                <a:cxn ang="T16">
                  <a:pos x="T8" y="T9"/>
                </a:cxn>
                <a:cxn ang="T17">
                  <a:pos x="T10" y="T11"/>
                </a:cxn>
              </a:cxnLst>
              <a:rect l="T18" t="T19" r="T20" b="T21"/>
              <a:pathLst>
                <a:path w="176" h="652">
                  <a:moveTo>
                    <a:pt x="11" y="249"/>
                  </a:moveTo>
                  <a:cubicBezTo>
                    <a:pt x="11" y="280"/>
                    <a:pt x="8" y="374"/>
                    <a:pt x="10" y="436"/>
                  </a:cubicBezTo>
                  <a:cubicBezTo>
                    <a:pt x="12" y="498"/>
                    <a:pt x="0" y="592"/>
                    <a:pt x="24" y="622"/>
                  </a:cubicBezTo>
                  <a:cubicBezTo>
                    <a:pt x="48" y="652"/>
                    <a:pt x="128" y="648"/>
                    <a:pt x="152" y="618"/>
                  </a:cubicBezTo>
                  <a:cubicBezTo>
                    <a:pt x="176" y="588"/>
                    <a:pt x="165" y="544"/>
                    <a:pt x="167" y="441"/>
                  </a:cubicBezTo>
                  <a:cubicBezTo>
                    <a:pt x="169" y="338"/>
                    <a:pt x="166" y="92"/>
                    <a:pt x="166" y="0"/>
                  </a:cubicBezTo>
                </a:path>
              </a:pathLst>
            </a:custGeom>
            <a:noFill/>
            <a:ln w="53975">
              <a:solidFill>
                <a:srgbClr val="C0C0C0"/>
              </a:solidFill>
              <a:round/>
              <a:headEnd/>
              <a:tailEnd/>
            </a:ln>
          </p:spPr>
          <p:txBody>
            <a:bodyPr/>
            <a:lstStyle/>
            <a:p>
              <a:endParaRPr lang="en-US"/>
            </a:p>
          </p:txBody>
        </p:sp>
        <p:grpSp>
          <p:nvGrpSpPr>
            <p:cNvPr id="20513" name="Group 67"/>
            <p:cNvGrpSpPr>
              <a:grpSpLocks/>
            </p:cNvGrpSpPr>
            <p:nvPr/>
          </p:nvGrpSpPr>
          <p:grpSpPr bwMode="auto">
            <a:xfrm>
              <a:off x="4814" y="1567"/>
              <a:ext cx="340" cy="451"/>
              <a:chOff x="3018" y="1101"/>
              <a:chExt cx="812" cy="1024"/>
            </a:xfrm>
          </p:grpSpPr>
          <p:sp>
            <p:nvSpPr>
              <p:cNvPr id="20517" name="Oval 68"/>
              <p:cNvSpPr>
                <a:spLocks noChangeAspect="1" noChangeArrowheads="1"/>
              </p:cNvSpPr>
              <p:nvPr/>
            </p:nvSpPr>
            <p:spPr bwMode="auto">
              <a:xfrm>
                <a:off x="3018" y="1330"/>
                <a:ext cx="468" cy="469"/>
              </a:xfrm>
              <a:prstGeom prst="ellipse">
                <a:avLst/>
              </a:prstGeom>
              <a:noFill/>
              <a:ln w="15875">
                <a:solidFill>
                  <a:schemeClr val="tx1"/>
                </a:solidFill>
                <a:round/>
                <a:headEnd/>
                <a:tailEnd/>
              </a:ln>
            </p:spPr>
            <p:txBody>
              <a:bodyPr wrap="none" anchor="ctr"/>
              <a:lstStyle/>
              <a:p>
                <a:endParaRPr lang="en-US"/>
              </a:p>
            </p:txBody>
          </p:sp>
          <p:sp>
            <p:nvSpPr>
              <p:cNvPr id="20518" name="Freeform 69"/>
              <p:cNvSpPr>
                <a:spLocks noChangeAspect="1"/>
              </p:cNvSpPr>
              <p:nvPr/>
            </p:nvSpPr>
            <p:spPr bwMode="auto">
              <a:xfrm>
                <a:off x="3483" y="1107"/>
                <a:ext cx="347" cy="1018"/>
              </a:xfrm>
              <a:custGeom>
                <a:avLst/>
                <a:gdLst>
                  <a:gd name="T0" fmla="*/ 347 w 924"/>
                  <a:gd name="T1" fmla="*/ 0 h 2714"/>
                  <a:gd name="T2" fmla="*/ 347 w 924"/>
                  <a:gd name="T3" fmla="*/ 947 h 2714"/>
                  <a:gd name="T4" fmla="*/ 345 w 924"/>
                  <a:gd name="T5" fmla="*/ 961 h 2714"/>
                  <a:gd name="T6" fmla="*/ 339 w 924"/>
                  <a:gd name="T7" fmla="*/ 972 h 2714"/>
                  <a:gd name="T8" fmla="*/ 328 w 924"/>
                  <a:gd name="T9" fmla="*/ 987 h 2714"/>
                  <a:gd name="T10" fmla="*/ 318 w 924"/>
                  <a:gd name="T11" fmla="*/ 999 h 2714"/>
                  <a:gd name="T12" fmla="*/ 303 w 924"/>
                  <a:gd name="T13" fmla="*/ 1011 h 2714"/>
                  <a:gd name="T14" fmla="*/ 283 w 924"/>
                  <a:gd name="T15" fmla="*/ 1017 h 2714"/>
                  <a:gd name="T16" fmla="*/ 258 w 924"/>
                  <a:gd name="T17" fmla="*/ 1018 h 2714"/>
                  <a:gd name="T18" fmla="*/ 230 w 924"/>
                  <a:gd name="T19" fmla="*/ 1018 h 2714"/>
                  <a:gd name="T20" fmla="*/ 208 w 924"/>
                  <a:gd name="T21" fmla="*/ 1016 h 2714"/>
                  <a:gd name="T22" fmla="*/ 194 w 924"/>
                  <a:gd name="T23" fmla="*/ 1008 h 2714"/>
                  <a:gd name="T24" fmla="*/ 177 w 924"/>
                  <a:gd name="T25" fmla="*/ 995 h 2714"/>
                  <a:gd name="T26" fmla="*/ 166 w 924"/>
                  <a:gd name="T27" fmla="*/ 978 h 2714"/>
                  <a:gd name="T28" fmla="*/ 159 w 924"/>
                  <a:gd name="T29" fmla="*/ 963 h 2714"/>
                  <a:gd name="T30" fmla="*/ 159 w 924"/>
                  <a:gd name="T31" fmla="*/ 517 h 2714"/>
                  <a:gd name="T32" fmla="*/ 158 w 924"/>
                  <a:gd name="T33" fmla="*/ 509 h 2714"/>
                  <a:gd name="T34" fmla="*/ 155 w 924"/>
                  <a:gd name="T35" fmla="*/ 504 h 2714"/>
                  <a:gd name="T36" fmla="*/ 152 w 924"/>
                  <a:gd name="T37" fmla="*/ 495 h 2714"/>
                  <a:gd name="T38" fmla="*/ 147 w 924"/>
                  <a:gd name="T39" fmla="*/ 485 h 2714"/>
                  <a:gd name="T40" fmla="*/ 140 w 924"/>
                  <a:gd name="T41" fmla="*/ 477 h 2714"/>
                  <a:gd name="T42" fmla="*/ 131 w 924"/>
                  <a:gd name="T43" fmla="*/ 468 h 2714"/>
                  <a:gd name="T44" fmla="*/ 119 w 924"/>
                  <a:gd name="T45" fmla="*/ 463 h 2714"/>
                  <a:gd name="T46" fmla="*/ 105 w 924"/>
                  <a:gd name="T47" fmla="*/ 461 h 2714"/>
                  <a:gd name="T48" fmla="*/ 87 w 924"/>
                  <a:gd name="T49" fmla="*/ 459 h 2714"/>
                  <a:gd name="T50" fmla="*/ 65 w 924"/>
                  <a:gd name="T51" fmla="*/ 461 h 2714"/>
                  <a:gd name="T52" fmla="*/ 46 w 924"/>
                  <a:gd name="T53" fmla="*/ 463 h 2714"/>
                  <a:gd name="T54" fmla="*/ 35 w 924"/>
                  <a:gd name="T55" fmla="*/ 474 h 2714"/>
                  <a:gd name="T56" fmla="*/ 28 w 924"/>
                  <a:gd name="T57" fmla="*/ 485 h 2714"/>
                  <a:gd name="T58" fmla="*/ 13 w 924"/>
                  <a:gd name="T59" fmla="*/ 493 h 2714"/>
                  <a:gd name="T60" fmla="*/ 0 w 924"/>
                  <a:gd name="T61" fmla="*/ 497 h 27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24"/>
                  <a:gd name="T94" fmla="*/ 0 h 2714"/>
                  <a:gd name="T95" fmla="*/ 924 w 924"/>
                  <a:gd name="T96" fmla="*/ 2714 h 27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24" h="2714">
                    <a:moveTo>
                      <a:pt x="924" y="0"/>
                    </a:moveTo>
                    <a:lnTo>
                      <a:pt x="924" y="2524"/>
                    </a:lnTo>
                    <a:lnTo>
                      <a:pt x="918" y="2561"/>
                    </a:lnTo>
                    <a:lnTo>
                      <a:pt x="904" y="2592"/>
                    </a:lnTo>
                    <a:lnTo>
                      <a:pt x="874" y="2632"/>
                    </a:lnTo>
                    <a:lnTo>
                      <a:pt x="847" y="2663"/>
                    </a:lnTo>
                    <a:lnTo>
                      <a:pt x="808" y="2695"/>
                    </a:lnTo>
                    <a:lnTo>
                      <a:pt x="753" y="2711"/>
                    </a:lnTo>
                    <a:lnTo>
                      <a:pt x="687" y="2714"/>
                    </a:lnTo>
                    <a:lnTo>
                      <a:pt x="612" y="2714"/>
                    </a:lnTo>
                    <a:lnTo>
                      <a:pt x="555" y="2708"/>
                    </a:lnTo>
                    <a:lnTo>
                      <a:pt x="516" y="2687"/>
                    </a:lnTo>
                    <a:lnTo>
                      <a:pt x="472" y="2652"/>
                    </a:lnTo>
                    <a:lnTo>
                      <a:pt x="442" y="2608"/>
                    </a:lnTo>
                    <a:lnTo>
                      <a:pt x="424" y="2568"/>
                    </a:lnTo>
                    <a:lnTo>
                      <a:pt x="424" y="1378"/>
                    </a:lnTo>
                    <a:lnTo>
                      <a:pt x="421" y="1357"/>
                    </a:lnTo>
                    <a:lnTo>
                      <a:pt x="412" y="1343"/>
                    </a:lnTo>
                    <a:lnTo>
                      <a:pt x="404" y="1320"/>
                    </a:lnTo>
                    <a:lnTo>
                      <a:pt x="391" y="1294"/>
                    </a:lnTo>
                    <a:lnTo>
                      <a:pt x="372" y="1272"/>
                    </a:lnTo>
                    <a:lnTo>
                      <a:pt x="348" y="1248"/>
                    </a:lnTo>
                    <a:lnTo>
                      <a:pt x="316" y="1235"/>
                    </a:lnTo>
                    <a:lnTo>
                      <a:pt x="280" y="1228"/>
                    </a:lnTo>
                    <a:lnTo>
                      <a:pt x="231" y="1225"/>
                    </a:lnTo>
                    <a:lnTo>
                      <a:pt x="172" y="1228"/>
                    </a:lnTo>
                    <a:lnTo>
                      <a:pt x="123" y="1235"/>
                    </a:lnTo>
                    <a:lnTo>
                      <a:pt x="94" y="1264"/>
                    </a:lnTo>
                    <a:lnTo>
                      <a:pt x="75" y="1292"/>
                    </a:lnTo>
                    <a:lnTo>
                      <a:pt x="34" y="1315"/>
                    </a:lnTo>
                    <a:lnTo>
                      <a:pt x="0" y="1324"/>
                    </a:lnTo>
                  </a:path>
                </a:pathLst>
              </a:custGeom>
              <a:noFill/>
              <a:ln w="15875">
                <a:solidFill>
                  <a:schemeClr val="tx1"/>
                </a:solidFill>
                <a:round/>
                <a:headEnd/>
                <a:tailEnd/>
              </a:ln>
            </p:spPr>
            <p:txBody>
              <a:bodyPr/>
              <a:lstStyle/>
              <a:p>
                <a:endParaRPr lang="en-US"/>
              </a:p>
            </p:txBody>
          </p:sp>
          <p:sp>
            <p:nvSpPr>
              <p:cNvPr id="20519" name="Freeform 70"/>
              <p:cNvSpPr>
                <a:spLocks noChangeAspect="1"/>
              </p:cNvSpPr>
              <p:nvPr/>
            </p:nvSpPr>
            <p:spPr bwMode="auto">
              <a:xfrm>
                <a:off x="3481" y="1106"/>
                <a:ext cx="316" cy="989"/>
              </a:xfrm>
              <a:custGeom>
                <a:avLst/>
                <a:gdLst>
                  <a:gd name="T0" fmla="*/ 316 w 843"/>
                  <a:gd name="T1" fmla="*/ 0 h 2638"/>
                  <a:gd name="T2" fmla="*/ 316 w 843"/>
                  <a:gd name="T3" fmla="*/ 956 h 2638"/>
                  <a:gd name="T4" fmla="*/ 313 w 843"/>
                  <a:gd name="T5" fmla="*/ 967 h 2638"/>
                  <a:gd name="T6" fmla="*/ 303 w 843"/>
                  <a:gd name="T7" fmla="*/ 979 h 2638"/>
                  <a:gd name="T8" fmla="*/ 290 w 843"/>
                  <a:gd name="T9" fmla="*/ 984 h 2638"/>
                  <a:gd name="T10" fmla="*/ 275 w 843"/>
                  <a:gd name="T11" fmla="*/ 987 h 2638"/>
                  <a:gd name="T12" fmla="*/ 261 w 843"/>
                  <a:gd name="T13" fmla="*/ 989 h 2638"/>
                  <a:gd name="T14" fmla="*/ 237 w 843"/>
                  <a:gd name="T15" fmla="*/ 988 h 2638"/>
                  <a:gd name="T16" fmla="*/ 220 w 843"/>
                  <a:gd name="T17" fmla="*/ 987 h 2638"/>
                  <a:gd name="T18" fmla="*/ 205 w 843"/>
                  <a:gd name="T19" fmla="*/ 978 h 2638"/>
                  <a:gd name="T20" fmla="*/ 197 w 843"/>
                  <a:gd name="T21" fmla="*/ 969 h 2638"/>
                  <a:gd name="T22" fmla="*/ 194 w 843"/>
                  <a:gd name="T23" fmla="*/ 956 h 2638"/>
                  <a:gd name="T24" fmla="*/ 194 w 843"/>
                  <a:gd name="T25" fmla="*/ 511 h 2638"/>
                  <a:gd name="T26" fmla="*/ 193 w 843"/>
                  <a:gd name="T27" fmla="*/ 497 h 2638"/>
                  <a:gd name="T28" fmla="*/ 190 w 843"/>
                  <a:gd name="T29" fmla="*/ 486 h 2638"/>
                  <a:gd name="T30" fmla="*/ 183 w 843"/>
                  <a:gd name="T31" fmla="*/ 474 h 2638"/>
                  <a:gd name="T32" fmla="*/ 176 w 843"/>
                  <a:gd name="T33" fmla="*/ 464 h 2638"/>
                  <a:gd name="T34" fmla="*/ 166 w 843"/>
                  <a:gd name="T35" fmla="*/ 451 h 2638"/>
                  <a:gd name="T36" fmla="*/ 154 w 843"/>
                  <a:gd name="T37" fmla="*/ 441 h 2638"/>
                  <a:gd name="T38" fmla="*/ 132 w 843"/>
                  <a:gd name="T39" fmla="*/ 434 h 2638"/>
                  <a:gd name="T40" fmla="*/ 109 w 843"/>
                  <a:gd name="T41" fmla="*/ 430 h 2638"/>
                  <a:gd name="T42" fmla="*/ 79 w 843"/>
                  <a:gd name="T43" fmla="*/ 430 h 2638"/>
                  <a:gd name="T44" fmla="*/ 54 w 843"/>
                  <a:gd name="T45" fmla="*/ 429 h 2638"/>
                  <a:gd name="T46" fmla="*/ 40 w 843"/>
                  <a:gd name="T47" fmla="*/ 427 h 2638"/>
                  <a:gd name="T48" fmla="*/ 24 w 843"/>
                  <a:gd name="T49" fmla="*/ 419 h 2638"/>
                  <a:gd name="T50" fmla="*/ 5 w 843"/>
                  <a:gd name="T51" fmla="*/ 414 h 2638"/>
                  <a:gd name="T52" fmla="*/ 0 w 843"/>
                  <a:gd name="T53" fmla="*/ 409 h 26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43"/>
                  <a:gd name="T82" fmla="*/ 0 h 2638"/>
                  <a:gd name="T83" fmla="*/ 843 w 843"/>
                  <a:gd name="T84" fmla="*/ 2638 h 26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43" h="2638">
                    <a:moveTo>
                      <a:pt x="843" y="0"/>
                    </a:moveTo>
                    <a:lnTo>
                      <a:pt x="843" y="2550"/>
                    </a:lnTo>
                    <a:lnTo>
                      <a:pt x="835" y="2578"/>
                    </a:lnTo>
                    <a:lnTo>
                      <a:pt x="809" y="2612"/>
                    </a:lnTo>
                    <a:lnTo>
                      <a:pt x="773" y="2624"/>
                    </a:lnTo>
                    <a:lnTo>
                      <a:pt x="734" y="2633"/>
                    </a:lnTo>
                    <a:lnTo>
                      <a:pt x="695" y="2638"/>
                    </a:lnTo>
                    <a:lnTo>
                      <a:pt x="632" y="2636"/>
                    </a:lnTo>
                    <a:lnTo>
                      <a:pt x="587" y="2632"/>
                    </a:lnTo>
                    <a:lnTo>
                      <a:pt x="548" y="2608"/>
                    </a:lnTo>
                    <a:lnTo>
                      <a:pt x="526" y="2584"/>
                    </a:lnTo>
                    <a:lnTo>
                      <a:pt x="518" y="2551"/>
                    </a:lnTo>
                    <a:lnTo>
                      <a:pt x="517" y="1364"/>
                    </a:lnTo>
                    <a:lnTo>
                      <a:pt x="514" y="1327"/>
                    </a:lnTo>
                    <a:lnTo>
                      <a:pt x="506" y="1297"/>
                    </a:lnTo>
                    <a:lnTo>
                      <a:pt x="488" y="1265"/>
                    </a:lnTo>
                    <a:lnTo>
                      <a:pt x="470" y="1238"/>
                    </a:lnTo>
                    <a:lnTo>
                      <a:pt x="443" y="1202"/>
                    </a:lnTo>
                    <a:lnTo>
                      <a:pt x="410" y="1175"/>
                    </a:lnTo>
                    <a:lnTo>
                      <a:pt x="353" y="1158"/>
                    </a:lnTo>
                    <a:lnTo>
                      <a:pt x="290" y="1148"/>
                    </a:lnTo>
                    <a:lnTo>
                      <a:pt x="212" y="1147"/>
                    </a:lnTo>
                    <a:lnTo>
                      <a:pt x="145" y="1145"/>
                    </a:lnTo>
                    <a:lnTo>
                      <a:pt x="107" y="1138"/>
                    </a:lnTo>
                    <a:lnTo>
                      <a:pt x="65" y="1118"/>
                    </a:lnTo>
                    <a:lnTo>
                      <a:pt x="14" y="1105"/>
                    </a:lnTo>
                    <a:lnTo>
                      <a:pt x="0" y="1092"/>
                    </a:lnTo>
                  </a:path>
                </a:pathLst>
              </a:custGeom>
              <a:noFill/>
              <a:ln w="15875">
                <a:solidFill>
                  <a:schemeClr val="tx1"/>
                </a:solidFill>
                <a:round/>
                <a:headEnd/>
                <a:tailEnd/>
              </a:ln>
            </p:spPr>
            <p:txBody>
              <a:bodyPr/>
              <a:lstStyle/>
              <a:p>
                <a:endParaRPr lang="en-US"/>
              </a:p>
            </p:txBody>
          </p:sp>
          <p:sp>
            <p:nvSpPr>
              <p:cNvPr id="20520" name="Freeform 71"/>
              <p:cNvSpPr>
                <a:spLocks noChangeAspect="1"/>
              </p:cNvSpPr>
              <p:nvPr/>
            </p:nvSpPr>
            <p:spPr bwMode="auto">
              <a:xfrm>
                <a:off x="3474" y="1517"/>
                <a:ext cx="20" cy="87"/>
              </a:xfrm>
              <a:custGeom>
                <a:avLst/>
                <a:gdLst>
                  <a:gd name="T0" fmla="*/ 0 w 42"/>
                  <a:gd name="T1" fmla="*/ 0 h 230"/>
                  <a:gd name="T2" fmla="*/ 18 w 42"/>
                  <a:gd name="T3" fmla="*/ 6 h 230"/>
                  <a:gd name="T4" fmla="*/ 20 w 42"/>
                  <a:gd name="T5" fmla="*/ 82 h 230"/>
                  <a:gd name="T6" fmla="*/ 3 w 42"/>
                  <a:gd name="T7" fmla="*/ 87 h 230"/>
                  <a:gd name="T8" fmla="*/ 0 w 42"/>
                  <a:gd name="T9" fmla="*/ 0 h 230"/>
                  <a:gd name="T10" fmla="*/ 0 60000 65536"/>
                  <a:gd name="T11" fmla="*/ 0 60000 65536"/>
                  <a:gd name="T12" fmla="*/ 0 60000 65536"/>
                  <a:gd name="T13" fmla="*/ 0 60000 65536"/>
                  <a:gd name="T14" fmla="*/ 0 60000 65536"/>
                  <a:gd name="T15" fmla="*/ 0 w 42"/>
                  <a:gd name="T16" fmla="*/ 0 h 230"/>
                  <a:gd name="T17" fmla="*/ 42 w 42"/>
                  <a:gd name="T18" fmla="*/ 230 h 230"/>
                </a:gdLst>
                <a:ahLst/>
                <a:cxnLst>
                  <a:cxn ang="T10">
                    <a:pos x="T0" y="T1"/>
                  </a:cxn>
                  <a:cxn ang="T11">
                    <a:pos x="T2" y="T3"/>
                  </a:cxn>
                  <a:cxn ang="T12">
                    <a:pos x="T4" y="T5"/>
                  </a:cxn>
                  <a:cxn ang="T13">
                    <a:pos x="T6" y="T7"/>
                  </a:cxn>
                  <a:cxn ang="T14">
                    <a:pos x="T8" y="T9"/>
                  </a:cxn>
                </a:cxnLst>
                <a:rect l="T15" t="T16" r="T17" b="T18"/>
                <a:pathLst>
                  <a:path w="42" h="230">
                    <a:moveTo>
                      <a:pt x="0" y="0"/>
                    </a:moveTo>
                    <a:lnTo>
                      <a:pt x="37" y="17"/>
                    </a:lnTo>
                    <a:lnTo>
                      <a:pt x="42" y="216"/>
                    </a:lnTo>
                    <a:lnTo>
                      <a:pt x="7" y="230"/>
                    </a:lnTo>
                    <a:lnTo>
                      <a:pt x="0" y="0"/>
                    </a:lnTo>
                    <a:close/>
                  </a:path>
                </a:pathLst>
              </a:custGeom>
              <a:solidFill>
                <a:schemeClr val="accent1"/>
              </a:solidFill>
              <a:ln w="9525">
                <a:noFill/>
                <a:round/>
                <a:headEnd/>
                <a:tailEnd/>
              </a:ln>
            </p:spPr>
            <p:txBody>
              <a:bodyPr/>
              <a:lstStyle/>
              <a:p>
                <a:endParaRPr lang="en-US"/>
              </a:p>
            </p:txBody>
          </p:sp>
          <p:sp>
            <p:nvSpPr>
              <p:cNvPr id="20521" name="Oval 72"/>
              <p:cNvSpPr>
                <a:spLocks noChangeAspect="1" noChangeArrowheads="1"/>
              </p:cNvSpPr>
              <p:nvPr/>
            </p:nvSpPr>
            <p:spPr bwMode="auto">
              <a:xfrm>
                <a:off x="3796" y="1101"/>
                <a:ext cx="34" cy="13"/>
              </a:xfrm>
              <a:prstGeom prst="ellipse">
                <a:avLst/>
              </a:prstGeom>
              <a:noFill/>
              <a:ln w="15875">
                <a:solidFill>
                  <a:schemeClr val="tx1"/>
                </a:solidFill>
                <a:round/>
                <a:headEnd/>
                <a:tailEnd/>
              </a:ln>
            </p:spPr>
            <p:txBody>
              <a:bodyPr wrap="none" anchor="ctr"/>
              <a:lstStyle/>
              <a:p>
                <a:endParaRPr lang="en-US"/>
              </a:p>
            </p:txBody>
          </p:sp>
        </p:grpSp>
        <p:sp>
          <p:nvSpPr>
            <p:cNvPr id="20514" name="Line 74"/>
            <p:cNvSpPr>
              <a:spLocks noChangeShapeType="1"/>
            </p:cNvSpPr>
            <p:nvPr/>
          </p:nvSpPr>
          <p:spPr bwMode="auto">
            <a:xfrm>
              <a:off x="5164" y="1730"/>
              <a:ext cx="65" cy="0"/>
            </a:xfrm>
            <a:prstGeom prst="line">
              <a:avLst/>
            </a:prstGeom>
            <a:noFill/>
            <a:ln w="9525">
              <a:solidFill>
                <a:schemeClr val="tx1"/>
              </a:solidFill>
              <a:round/>
              <a:headEnd/>
              <a:tailEnd/>
            </a:ln>
          </p:spPr>
          <p:txBody>
            <a:bodyPr/>
            <a:lstStyle/>
            <a:p>
              <a:endParaRPr lang="en-US"/>
            </a:p>
          </p:txBody>
        </p:sp>
        <p:sp>
          <p:nvSpPr>
            <p:cNvPr id="20515" name="Line 76"/>
            <p:cNvSpPr>
              <a:spLocks noChangeShapeType="1"/>
            </p:cNvSpPr>
            <p:nvPr/>
          </p:nvSpPr>
          <p:spPr bwMode="auto">
            <a:xfrm>
              <a:off x="5096" y="1839"/>
              <a:ext cx="131" cy="0"/>
            </a:xfrm>
            <a:prstGeom prst="line">
              <a:avLst/>
            </a:prstGeom>
            <a:noFill/>
            <a:ln w="9525">
              <a:solidFill>
                <a:schemeClr val="tx1"/>
              </a:solidFill>
              <a:round/>
              <a:headEnd/>
              <a:tailEnd/>
            </a:ln>
          </p:spPr>
          <p:txBody>
            <a:bodyPr/>
            <a:lstStyle/>
            <a:p>
              <a:endParaRPr lang="en-US"/>
            </a:p>
          </p:txBody>
        </p:sp>
        <p:sp>
          <p:nvSpPr>
            <p:cNvPr id="20516" name="Line 77"/>
            <p:cNvSpPr>
              <a:spLocks noChangeShapeType="1"/>
            </p:cNvSpPr>
            <p:nvPr/>
          </p:nvSpPr>
          <p:spPr bwMode="auto">
            <a:xfrm>
              <a:off x="5195" y="1730"/>
              <a:ext cx="0" cy="108"/>
            </a:xfrm>
            <a:prstGeom prst="line">
              <a:avLst/>
            </a:prstGeom>
            <a:noFill/>
            <a:ln w="9525">
              <a:solidFill>
                <a:schemeClr val="tx1"/>
              </a:solidFill>
              <a:round/>
              <a:headEnd type="triangle" w="sm" len="sm"/>
              <a:tailEnd type="triangle" w="sm" len="sm"/>
            </a:ln>
          </p:spPr>
          <p:txBody>
            <a:bodyPr/>
            <a:lstStyle/>
            <a:p>
              <a:endParaRPr lang="en-US"/>
            </a:p>
          </p:txBody>
        </p:sp>
      </p:grpSp>
      <p:sp>
        <p:nvSpPr>
          <p:cNvPr id="20495" name="Text Box 80"/>
          <p:cNvSpPr txBox="1">
            <a:spLocks noChangeArrowheads="1"/>
          </p:cNvSpPr>
          <p:nvPr/>
        </p:nvSpPr>
        <p:spPr bwMode="auto">
          <a:xfrm>
            <a:off x="723900" y="6211888"/>
            <a:ext cx="2441575" cy="336550"/>
          </a:xfrm>
          <a:prstGeom prst="rect">
            <a:avLst/>
          </a:prstGeom>
          <a:noFill/>
          <a:ln w="9525">
            <a:noFill/>
            <a:miter lim="800000"/>
            <a:headEnd/>
            <a:tailEnd/>
          </a:ln>
        </p:spPr>
        <p:txBody>
          <a:bodyPr wrap="none">
            <a:spAutoFit/>
          </a:bodyPr>
          <a:lstStyle/>
          <a:p>
            <a:pPr algn="l"/>
            <a:r>
              <a:rPr lang="en-US" sz="1600"/>
              <a:t>R = 0.0821 L atm / mol K</a:t>
            </a:r>
          </a:p>
        </p:txBody>
      </p:sp>
      <p:sp>
        <p:nvSpPr>
          <p:cNvPr id="20496" name="Text Box 81"/>
          <p:cNvSpPr txBox="1">
            <a:spLocks noChangeArrowheads="1"/>
          </p:cNvSpPr>
          <p:nvPr/>
        </p:nvSpPr>
        <p:spPr bwMode="auto">
          <a:xfrm>
            <a:off x="725488" y="5865813"/>
            <a:ext cx="3354387" cy="336550"/>
          </a:xfrm>
          <a:prstGeom prst="rect">
            <a:avLst/>
          </a:prstGeom>
          <a:noFill/>
          <a:ln w="9525">
            <a:noFill/>
            <a:miter lim="800000"/>
            <a:headEnd/>
            <a:tailEnd/>
          </a:ln>
        </p:spPr>
        <p:txBody>
          <a:bodyPr wrap="none">
            <a:spAutoFit/>
          </a:bodyPr>
          <a:lstStyle/>
          <a:p>
            <a:pPr algn="l"/>
            <a:r>
              <a:rPr lang="en-US" sz="1600"/>
              <a:t>1 atm  =  760 mm Hg  =  101.3 kPa</a:t>
            </a:r>
          </a:p>
        </p:txBody>
      </p:sp>
      <p:grpSp>
        <p:nvGrpSpPr>
          <p:cNvPr id="20497" name="Group 99"/>
          <p:cNvGrpSpPr>
            <a:grpSpLocks/>
          </p:cNvGrpSpPr>
          <p:nvPr/>
        </p:nvGrpSpPr>
        <p:grpSpPr bwMode="auto">
          <a:xfrm>
            <a:off x="5011738" y="919163"/>
            <a:ext cx="1689100" cy="979487"/>
            <a:chOff x="3377" y="579"/>
            <a:chExt cx="1064" cy="617"/>
          </a:xfrm>
        </p:grpSpPr>
        <p:sp>
          <p:nvSpPr>
            <p:cNvPr id="23636" name="Rectangle 84"/>
            <p:cNvSpPr>
              <a:spLocks noChangeArrowheads="1"/>
            </p:cNvSpPr>
            <p:nvPr/>
          </p:nvSpPr>
          <p:spPr bwMode="auto">
            <a:xfrm>
              <a:off x="3377" y="579"/>
              <a:ext cx="1064" cy="593"/>
            </a:xfrm>
            <a:prstGeom prst="rect">
              <a:avLst/>
            </a:prstGeom>
            <a:gradFill rotWithShape="0">
              <a:gsLst>
                <a:gs pos="0">
                  <a:srgbClr val="FFFFAB"/>
                </a:gs>
                <a:gs pos="100000">
                  <a:srgbClr val="FFE161"/>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Bernoulli’s </a:t>
              </a:r>
            </a:p>
            <a:p>
              <a:pPr>
                <a:defRPr/>
              </a:pPr>
              <a:r>
                <a:rPr lang="en-US" sz="1600" b="1"/>
                <a:t>Principle</a:t>
              </a:r>
            </a:p>
            <a:p>
              <a:pPr>
                <a:defRPr/>
              </a:pPr>
              <a:endParaRPr lang="en-US" sz="900" b="1"/>
            </a:p>
            <a:p>
              <a:pPr>
                <a:defRPr/>
              </a:pPr>
              <a:r>
                <a:rPr lang="en-US" sz="1800" b="1" i="1"/>
                <a:t> </a:t>
              </a:r>
            </a:p>
          </p:txBody>
        </p:sp>
        <p:sp>
          <p:nvSpPr>
            <p:cNvPr id="20509" name="Text Box 85"/>
            <p:cNvSpPr txBox="1">
              <a:spLocks noChangeArrowheads="1"/>
            </p:cNvSpPr>
            <p:nvPr/>
          </p:nvSpPr>
          <p:spPr bwMode="auto">
            <a:xfrm>
              <a:off x="3442" y="908"/>
              <a:ext cx="984" cy="288"/>
            </a:xfrm>
            <a:prstGeom prst="rect">
              <a:avLst/>
            </a:prstGeom>
            <a:noFill/>
            <a:ln w="9525">
              <a:noFill/>
              <a:miter lim="800000"/>
              <a:headEnd/>
              <a:tailEnd/>
            </a:ln>
          </p:spPr>
          <p:txBody>
            <a:bodyPr wrap="none">
              <a:spAutoFit/>
            </a:bodyPr>
            <a:lstStyle/>
            <a:p>
              <a:pPr algn="l"/>
              <a:r>
                <a:rPr lang="en-US"/>
                <a:t>Fast moving fluids…</a:t>
              </a:r>
            </a:p>
            <a:p>
              <a:pPr algn="l"/>
              <a:r>
                <a:rPr lang="en-US"/>
                <a:t>create low pressure</a:t>
              </a:r>
            </a:p>
          </p:txBody>
        </p:sp>
      </p:grpSp>
      <p:grpSp>
        <p:nvGrpSpPr>
          <p:cNvPr id="20498" name="Group 98"/>
          <p:cNvGrpSpPr>
            <a:grpSpLocks/>
          </p:cNvGrpSpPr>
          <p:nvPr/>
        </p:nvGrpSpPr>
        <p:grpSpPr bwMode="auto">
          <a:xfrm>
            <a:off x="3660775" y="4286250"/>
            <a:ext cx="1524000" cy="1295400"/>
            <a:chOff x="2526" y="2700"/>
            <a:chExt cx="960" cy="816"/>
          </a:xfrm>
        </p:grpSpPr>
        <p:sp>
          <p:nvSpPr>
            <p:cNvPr id="23639" name="Rectangle 87"/>
            <p:cNvSpPr>
              <a:spLocks noChangeArrowheads="1"/>
            </p:cNvSpPr>
            <p:nvPr/>
          </p:nvSpPr>
          <p:spPr bwMode="auto">
            <a:xfrm>
              <a:off x="2526" y="2700"/>
              <a:ext cx="960" cy="816"/>
            </a:xfrm>
            <a:prstGeom prst="rect">
              <a:avLst/>
            </a:prstGeom>
            <a:gradFill rotWithShape="0">
              <a:gsLst>
                <a:gs pos="0">
                  <a:srgbClr val="FFCCFF"/>
                </a:gs>
                <a:gs pos="100000">
                  <a:srgbClr val="FF99CC"/>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Density</a:t>
              </a:r>
            </a:p>
            <a:p>
              <a:pPr>
                <a:defRPr/>
              </a:pPr>
              <a:endParaRPr lang="en-US" sz="1600" b="1"/>
            </a:p>
            <a:p>
              <a:pPr>
                <a:defRPr/>
              </a:pPr>
              <a:endParaRPr lang="en-US" sz="1600" b="1"/>
            </a:p>
            <a:p>
              <a:pPr>
                <a:defRPr/>
              </a:pPr>
              <a:r>
                <a:rPr lang="en-US" sz="1800" b="1" i="1"/>
                <a:t> </a:t>
              </a:r>
            </a:p>
          </p:txBody>
        </p:sp>
        <p:sp>
          <p:nvSpPr>
            <p:cNvPr id="20504" name="Rectangle 88"/>
            <p:cNvSpPr>
              <a:spLocks noChangeArrowheads="1"/>
            </p:cNvSpPr>
            <p:nvPr/>
          </p:nvSpPr>
          <p:spPr bwMode="auto">
            <a:xfrm>
              <a:off x="2568" y="3219"/>
              <a:ext cx="876" cy="231"/>
            </a:xfrm>
            <a:prstGeom prst="rect">
              <a:avLst/>
            </a:prstGeom>
            <a:noFill/>
            <a:ln w="9525">
              <a:noFill/>
              <a:miter lim="800000"/>
              <a:headEnd/>
              <a:tailEnd/>
            </a:ln>
          </p:spPr>
          <p:txBody>
            <a:bodyPr wrap="none">
              <a:spAutoFit/>
            </a:bodyPr>
            <a:lstStyle/>
            <a:p>
              <a:pPr algn="l"/>
              <a:r>
                <a:rPr lang="en-US" sz="1800" b="1" i="1"/>
                <a:t>T</a:t>
              </a:r>
              <a:r>
                <a:rPr lang="en-US" sz="1800" b="1" i="1" baseline="-25000"/>
                <a:t>1</a:t>
              </a:r>
              <a:r>
                <a:rPr lang="en-US" sz="1800" b="1" i="1"/>
                <a:t>D</a:t>
              </a:r>
              <a:r>
                <a:rPr lang="en-US" sz="1800" b="1" i="1" baseline="-25000"/>
                <a:t>1</a:t>
              </a:r>
              <a:r>
                <a:rPr lang="en-US" sz="1800" b="1" i="1"/>
                <a:t> = T</a:t>
              </a:r>
              <a:r>
                <a:rPr lang="en-US" sz="1800" b="1" i="1" baseline="-25000"/>
                <a:t>2</a:t>
              </a:r>
              <a:r>
                <a:rPr lang="en-US" sz="1800" b="1" i="1"/>
                <a:t>D</a:t>
              </a:r>
              <a:r>
                <a:rPr lang="en-US" sz="1800" b="1" i="1" baseline="-25000"/>
                <a:t>2</a:t>
              </a:r>
            </a:p>
          </p:txBody>
        </p:sp>
        <p:sp>
          <p:nvSpPr>
            <p:cNvPr id="20505" name="Line 89"/>
            <p:cNvSpPr>
              <a:spLocks noChangeShapeType="1"/>
            </p:cNvSpPr>
            <p:nvPr/>
          </p:nvSpPr>
          <p:spPr bwMode="auto">
            <a:xfrm>
              <a:off x="2620" y="3237"/>
              <a:ext cx="321" cy="0"/>
            </a:xfrm>
            <a:prstGeom prst="line">
              <a:avLst/>
            </a:prstGeom>
            <a:noFill/>
            <a:ln w="15875">
              <a:solidFill>
                <a:schemeClr val="tx1"/>
              </a:solidFill>
              <a:round/>
              <a:headEnd/>
              <a:tailEnd/>
            </a:ln>
          </p:spPr>
          <p:txBody>
            <a:bodyPr/>
            <a:lstStyle/>
            <a:p>
              <a:endParaRPr lang="en-US"/>
            </a:p>
          </p:txBody>
        </p:sp>
        <p:sp>
          <p:nvSpPr>
            <p:cNvPr id="20506" name="Line 90"/>
            <p:cNvSpPr>
              <a:spLocks noChangeShapeType="1"/>
            </p:cNvSpPr>
            <p:nvPr/>
          </p:nvSpPr>
          <p:spPr bwMode="auto">
            <a:xfrm>
              <a:off x="3082" y="3237"/>
              <a:ext cx="331" cy="0"/>
            </a:xfrm>
            <a:prstGeom prst="line">
              <a:avLst/>
            </a:prstGeom>
            <a:noFill/>
            <a:ln w="15875">
              <a:solidFill>
                <a:schemeClr val="tx1"/>
              </a:solidFill>
              <a:round/>
              <a:headEnd/>
              <a:tailEnd/>
            </a:ln>
          </p:spPr>
          <p:txBody>
            <a:bodyPr/>
            <a:lstStyle/>
            <a:p>
              <a:endParaRPr lang="en-US"/>
            </a:p>
          </p:txBody>
        </p:sp>
        <p:sp>
          <p:nvSpPr>
            <p:cNvPr id="20507" name="Rectangle 91"/>
            <p:cNvSpPr>
              <a:spLocks noChangeArrowheads="1"/>
            </p:cNvSpPr>
            <p:nvPr/>
          </p:nvSpPr>
          <p:spPr bwMode="auto">
            <a:xfrm>
              <a:off x="2636" y="3020"/>
              <a:ext cx="778" cy="231"/>
            </a:xfrm>
            <a:prstGeom prst="rect">
              <a:avLst/>
            </a:prstGeom>
            <a:noFill/>
            <a:ln w="9525">
              <a:noFill/>
              <a:miter lim="800000"/>
              <a:headEnd/>
              <a:tailEnd/>
            </a:ln>
          </p:spPr>
          <p:txBody>
            <a:bodyPr wrap="none">
              <a:spAutoFit/>
            </a:bodyPr>
            <a:lstStyle/>
            <a:p>
              <a:pPr algn="l"/>
              <a:r>
                <a:rPr lang="en-US" sz="1800" b="1" i="1"/>
                <a:t>P</a:t>
              </a:r>
              <a:r>
                <a:rPr lang="en-US" sz="1800" b="1" i="1" baseline="-25000"/>
                <a:t>1</a:t>
              </a:r>
              <a:r>
                <a:rPr lang="en-US" sz="1800" b="1" i="1"/>
                <a:t>   =   P</a:t>
              </a:r>
              <a:r>
                <a:rPr lang="en-US" sz="1800" b="1" i="1" baseline="-25000"/>
                <a:t>2</a:t>
              </a:r>
              <a:r>
                <a:rPr lang="en-US" sz="1800" b="1" i="1"/>
                <a:t> </a:t>
              </a:r>
              <a:endParaRPr lang="en-US" sz="1800" b="1" i="1" baseline="-25000"/>
            </a:p>
          </p:txBody>
        </p:sp>
      </p:grpSp>
      <p:grpSp>
        <p:nvGrpSpPr>
          <p:cNvPr id="20499" name="Group 102"/>
          <p:cNvGrpSpPr>
            <a:grpSpLocks/>
          </p:cNvGrpSpPr>
          <p:nvPr/>
        </p:nvGrpSpPr>
        <p:grpSpPr bwMode="auto">
          <a:xfrm>
            <a:off x="6837363" y="3779838"/>
            <a:ext cx="1524000" cy="1346200"/>
            <a:chOff x="4527" y="2381"/>
            <a:chExt cx="960" cy="848"/>
          </a:xfrm>
        </p:grpSpPr>
        <p:sp>
          <p:nvSpPr>
            <p:cNvPr id="23577" name="Rectangle 25"/>
            <p:cNvSpPr>
              <a:spLocks noChangeArrowheads="1"/>
            </p:cNvSpPr>
            <p:nvPr/>
          </p:nvSpPr>
          <p:spPr bwMode="auto">
            <a:xfrm>
              <a:off x="4527" y="2381"/>
              <a:ext cx="960" cy="816"/>
            </a:xfrm>
            <a:prstGeom prst="rect">
              <a:avLst/>
            </a:prstGeom>
            <a:gradFill rotWithShape="0">
              <a:gsLst>
                <a:gs pos="0">
                  <a:srgbClr val="FFFFFF"/>
                </a:gs>
                <a:gs pos="100000">
                  <a:srgbClr val="FFFFAB"/>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Graham’s Law</a:t>
              </a:r>
            </a:p>
            <a:p>
              <a:pPr>
                <a:defRPr/>
              </a:pPr>
              <a:endParaRPr lang="en-US" sz="1600" b="1"/>
            </a:p>
            <a:p>
              <a:pPr>
                <a:defRPr/>
              </a:pPr>
              <a:endParaRPr lang="en-US" sz="1600" b="1"/>
            </a:p>
            <a:p>
              <a:pPr>
                <a:defRPr/>
              </a:pPr>
              <a:r>
                <a:rPr lang="en-US" sz="1800" b="1" i="1"/>
                <a:t> </a:t>
              </a:r>
            </a:p>
          </p:txBody>
        </p:sp>
        <p:graphicFrame>
          <p:nvGraphicFramePr>
            <p:cNvPr id="20482" name="Object 54"/>
            <p:cNvGraphicFramePr>
              <a:graphicFrameLocks noChangeAspect="1"/>
            </p:cNvGraphicFramePr>
            <p:nvPr/>
          </p:nvGraphicFramePr>
          <p:xfrm>
            <a:off x="4667" y="2682"/>
            <a:ext cx="640" cy="416"/>
          </p:xfrm>
          <a:graphic>
            <a:graphicData uri="http://schemas.openxmlformats.org/presentationml/2006/ole">
              <mc:AlternateContent xmlns:mc="http://schemas.openxmlformats.org/markup-compatibility/2006">
                <mc:Choice xmlns:v="urn:schemas-microsoft-com:vml" Requires="v">
                  <p:oleObj spid="_x0000_s20484" name="Equation" r:id="rId5" imgW="1016000" imgH="660400" progId="Equation.3">
                    <p:embed/>
                  </p:oleObj>
                </mc:Choice>
                <mc:Fallback>
                  <p:oleObj name="Equation" r:id="rId5" imgW="1016000" imgH="660400" progId="Equation.3">
                    <p:embed/>
                    <p:pic>
                      <p:nvPicPr>
                        <p:cNvPr id="0" name="Object 5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7" y="2682"/>
                          <a:ext cx="640" cy="4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02" name="Text Box 93"/>
            <p:cNvSpPr txBox="1">
              <a:spLocks noChangeArrowheads="1"/>
            </p:cNvSpPr>
            <p:nvPr/>
          </p:nvSpPr>
          <p:spPr bwMode="auto">
            <a:xfrm>
              <a:off x="4658" y="3094"/>
              <a:ext cx="700" cy="135"/>
            </a:xfrm>
            <a:prstGeom prst="rect">
              <a:avLst/>
            </a:prstGeom>
            <a:noFill/>
            <a:ln w="9525">
              <a:noFill/>
              <a:miter lim="800000"/>
              <a:headEnd/>
              <a:tailEnd/>
            </a:ln>
          </p:spPr>
          <p:txBody>
            <a:bodyPr wrap="none">
              <a:spAutoFit/>
            </a:bodyPr>
            <a:lstStyle/>
            <a:p>
              <a:pPr algn="l"/>
              <a:r>
                <a:rPr lang="en-US" sz="800"/>
                <a:t>diffusion vs. effusion</a:t>
              </a:r>
            </a:p>
          </p:txBody>
        </p:sp>
      </p:grpSp>
      <p:sp>
        <p:nvSpPr>
          <p:cNvPr id="20500" name="Line 104"/>
          <p:cNvSpPr>
            <a:spLocks noChangeShapeType="1"/>
          </p:cNvSpPr>
          <p:nvPr/>
        </p:nvSpPr>
        <p:spPr bwMode="auto">
          <a:xfrm>
            <a:off x="3403600" y="3717925"/>
            <a:ext cx="500063" cy="647700"/>
          </a:xfrm>
          <a:prstGeom prst="line">
            <a:avLst/>
          </a:prstGeom>
          <a:noFill/>
          <a:ln w="76200">
            <a:solidFill>
              <a:srgbClr val="333333"/>
            </a:solidFill>
            <a:round/>
            <a:headEnd/>
            <a:tailEnd type="stealth" w="med" len="med"/>
          </a:ln>
        </p:spPr>
        <p:txBody>
          <a:bodyPr/>
          <a:lstStyle/>
          <a:p>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pPr eaLnBrk="1" hangingPunct="1"/>
            <a:r>
              <a:rPr lang="en-US" smtClean="0"/>
              <a:t>Scientists</a:t>
            </a:r>
          </a:p>
        </p:txBody>
      </p:sp>
      <p:sp>
        <p:nvSpPr>
          <p:cNvPr id="262147" name="Rectangle 3"/>
          <p:cNvSpPr>
            <a:spLocks noGrp="1" noChangeArrowheads="1"/>
          </p:cNvSpPr>
          <p:nvPr>
            <p:ph type="body" idx="1"/>
          </p:nvPr>
        </p:nvSpPr>
        <p:spPr>
          <a:xfrm>
            <a:off x="457200" y="1600200"/>
            <a:ext cx="7467600" cy="4525963"/>
          </a:xfrm>
        </p:spPr>
        <p:txBody>
          <a:bodyPr/>
          <a:lstStyle/>
          <a:p>
            <a:pPr eaLnBrk="1" hangingPunct="1">
              <a:lnSpc>
                <a:spcPct val="90000"/>
              </a:lnSpc>
            </a:pPr>
            <a:r>
              <a:rPr lang="en-US" sz="2400" smtClean="0">
                <a:solidFill>
                  <a:srgbClr val="1C1C1C"/>
                </a:solidFill>
              </a:rPr>
              <a:t>Evangelista Torricelli</a:t>
            </a:r>
            <a:r>
              <a:rPr lang="en-US" sz="2400" smtClean="0"/>
              <a:t> </a:t>
            </a:r>
            <a:r>
              <a:rPr lang="en-US" sz="2000" smtClean="0"/>
              <a:t>(1608-1647)</a:t>
            </a:r>
          </a:p>
          <a:p>
            <a:pPr lvl="1" eaLnBrk="1" hangingPunct="1">
              <a:lnSpc>
                <a:spcPct val="90000"/>
              </a:lnSpc>
            </a:pPr>
            <a:r>
              <a:rPr lang="en-US" sz="2000" smtClean="0"/>
              <a:t>Published first scientific explanation of a vacuum.</a:t>
            </a:r>
          </a:p>
          <a:p>
            <a:pPr lvl="1" eaLnBrk="1" hangingPunct="1">
              <a:lnSpc>
                <a:spcPct val="90000"/>
              </a:lnSpc>
            </a:pPr>
            <a:r>
              <a:rPr lang="en-US" sz="2000" smtClean="0"/>
              <a:t>Invented mercury barometer.</a:t>
            </a:r>
          </a:p>
          <a:p>
            <a:pPr lvl="1" eaLnBrk="1" hangingPunct="1">
              <a:lnSpc>
                <a:spcPct val="90000"/>
              </a:lnSpc>
            </a:pPr>
            <a:endParaRPr lang="en-US" sz="800" smtClean="0"/>
          </a:p>
          <a:p>
            <a:pPr eaLnBrk="1" hangingPunct="1">
              <a:lnSpc>
                <a:spcPct val="90000"/>
              </a:lnSpc>
            </a:pPr>
            <a:r>
              <a:rPr lang="en-US" sz="2400" smtClean="0">
                <a:solidFill>
                  <a:srgbClr val="1C1C1C"/>
                </a:solidFill>
              </a:rPr>
              <a:t>Robert Boyle</a:t>
            </a:r>
            <a:r>
              <a:rPr lang="en-US" sz="2400" smtClean="0"/>
              <a:t> </a:t>
            </a:r>
            <a:r>
              <a:rPr lang="en-US" sz="2000" smtClean="0"/>
              <a:t>(1627- 1691)</a:t>
            </a:r>
          </a:p>
          <a:p>
            <a:pPr lvl="1" eaLnBrk="1" hangingPunct="1">
              <a:lnSpc>
                <a:spcPct val="90000"/>
              </a:lnSpc>
            </a:pPr>
            <a:r>
              <a:rPr lang="en-US" sz="2000" smtClean="0"/>
              <a:t>Volume inversely related to pressure                           (temperature remains constant)</a:t>
            </a:r>
          </a:p>
          <a:p>
            <a:pPr lvl="1" eaLnBrk="1" hangingPunct="1">
              <a:lnSpc>
                <a:spcPct val="90000"/>
              </a:lnSpc>
            </a:pPr>
            <a:endParaRPr lang="en-US" sz="800" smtClean="0"/>
          </a:p>
          <a:p>
            <a:pPr eaLnBrk="1" hangingPunct="1">
              <a:lnSpc>
                <a:spcPct val="90000"/>
              </a:lnSpc>
            </a:pPr>
            <a:r>
              <a:rPr lang="en-US" sz="2400" smtClean="0">
                <a:solidFill>
                  <a:srgbClr val="1C1C1C"/>
                </a:solidFill>
              </a:rPr>
              <a:t>Jacques Charles</a:t>
            </a:r>
            <a:r>
              <a:rPr lang="en-US" sz="2400" smtClean="0"/>
              <a:t> </a:t>
            </a:r>
            <a:r>
              <a:rPr lang="en-US" sz="2000" smtClean="0"/>
              <a:t>(1746 -1823)</a:t>
            </a:r>
          </a:p>
          <a:p>
            <a:pPr lvl="1" eaLnBrk="1" hangingPunct="1">
              <a:lnSpc>
                <a:spcPct val="90000"/>
              </a:lnSpc>
            </a:pPr>
            <a:r>
              <a:rPr lang="en-US" sz="2000" smtClean="0"/>
              <a:t>Volume directly related to temperature                       (pressure remains constant)</a:t>
            </a:r>
          </a:p>
          <a:p>
            <a:pPr lvl="1" eaLnBrk="1" hangingPunct="1">
              <a:lnSpc>
                <a:spcPct val="90000"/>
              </a:lnSpc>
            </a:pPr>
            <a:endParaRPr lang="en-US" sz="800" smtClean="0"/>
          </a:p>
          <a:p>
            <a:pPr eaLnBrk="1" hangingPunct="1">
              <a:lnSpc>
                <a:spcPct val="90000"/>
              </a:lnSpc>
            </a:pPr>
            <a:r>
              <a:rPr lang="en-US" sz="2400" smtClean="0">
                <a:solidFill>
                  <a:srgbClr val="1C1C1C"/>
                </a:solidFill>
              </a:rPr>
              <a:t>Joseph Gay-Lussac</a:t>
            </a:r>
            <a:r>
              <a:rPr lang="en-US" sz="2400" smtClean="0"/>
              <a:t> </a:t>
            </a:r>
            <a:r>
              <a:rPr lang="en-US" sz="2000" smtClean="0"/>
              <a:t>(1778-1850)</a:t>
            </a:r>
          </a:p>
          <a:p>
            <a:pPr lvl="1" eaLnBrk="1" hangingPunct="1">
              <a:lnSpc>
                <a:spcPct val="90000"/>
              </a:lnSpc>
            </a:pPr>
            <a:r>
              <a:rPr lang="en-US" sz="2000" smtClean="0"/>
              <a:t>Pressure directly related to temperature                        (volume remains constant)</a:t>
            </a:r>
          </a:p>
        </p:txBody>
      </p:sp>
      <p:sp>
        <p:nvSpPr>
          <p:cNvPr id="262148" name="Oval 4" descr="torricelli">
            <a:hlinkClick r:id="rId3" tooltip="Wikipedia -   T O R R I C E L L I"/>
          </p:cNvPr>
          <p:cNvSpPr>
            <a:spLocks noChangeAspect="1" noChangeArrowheads="1"/>
          </p:cNvSpPr>
          <p:nvPr/>
        </p:nvSpPr>
        <p:spPr bwMode="auto">
          <a:xfrm>
            <a:off x="7188200" y="1393825"/>
            <a:ext cx="1206500" cy="1370013"/>
          </a:xfrm>
          <a:prstGeom prst="ellipse">
            <a:avLst/>
          </a:prstGeom>
          <a:blipFill dpi="0" rotWithShape="1">
            <a:blip r:embed="rId4" cstate="print">
              <a:grayscl/>
            </a:blip>
            <a:srcRect/>
            <a:stretch>
              <a:fillRect/>
            </a:stretch>
          </a:blipFill>
          <a:ln w="3175">
            <a:noFill/>
            <a:round/>
            <a:headEnd/>
            <a:tailEnd/>
          </a:ln>
        </p:spPr>
        <p:txBody>
          <a:bodyPr wrap="none" anchor="ctr"/>
          <a:lstStyle/>
          <a:p>
            <a:endParaRPr lang="en-US"/>
          </a:p>
        </p:txBody>
      </p:sp>
      <p:pic>
        <p:nvPicPr>
          <p:cNvPr id="262149" name="Picture 5" descr="Charles2"/>
          <p:cNvPicPr>
            <a:picLocks noChangeAspect="1" noChangeArrowheads="1"/>
          </p:cNvPicPr>
          <p:nvPr/>
        </p:nvPicPr>
        <p:blipFill>
          <a:blip r:embed="rId5" cstate="print">
            <a:lum bright="-12000" contrast="42000"/>
            <a:grayscl/>
          </a:blip>
          <a:srcRect r="51666" b="27499"/>
          <a:stretch>
            <a:fillRect/>
          </a:stretch>
        </p:blipFill>
        <p:spPr bwMode="auto">
          <a:xfrm>
            <a:off x="7104063" y="3633788"/>
            <a:ext cx="1371600" cy="1371600"/>
          </a:xfrm>
          <a:prstGeom prst="rect">
            <a:avLst/>
          </a:prstGeom>
          <a:noFill/>
          <a:ln w="9525">
            <a:noFill/>
            <a:miter lim="800000"/>
            <a:headEnd/>
            <a:tailEnd/>
          </a:ln>
        </p:spPr>
      </p:pic>
      <p:pic>
        <p:nvPicPr>
          <p:cNvPr id="262150" name="Picture 6" descr="Copy of lussac"/>
          <p:cNvPicPr>
            <a:picLocks noChangeAspect="1" noChangeArrowheads="1"/>
          </p:cNvPicPr>
          <p:nvPr/>
        </p:nvPicPr>
        <p:blipFill>
          <a:blip r:embed="rId6" cstate="print">
            <a:lum contrast="12000"/>
            <a:grayscl/>
          </a:blip>
          <a:srcRect l="12000" t="14250" r="39000" b="13251"/>
          <a:stretch>
            <a:fillRect/>
          </a:stretch>
        </p:blipFill>
        <p:spPr bwMode="auto">
          <a:xfrm>
            <a:off x="5980113" y="4837113"/>
            <a:ext cx="1389062" cy="1371600"/>
          </a:xfrm>
          <a:prstGeom prst="rect">
            <a:avLst/>
          </a:prstGeom>
          <a:noFill/>
          <a:ln w="9525">
            <a:noFill/>
            <a:miter lim="800000"/>
            <a:headEnd/>
            <a:tailEnd/>
          </a:ln>
        </p:spPr>
      </p:pic>
      <p:sp>
        <p:nvSpPr>
          <p:cNvPr id="262154" name="Oval 10" descr="Boyle">
            <a:hlinkClick r:id="rId3" tooltip="Wikipedia -   T O R R I C E L L I"/>
          </p:cNvPr>
          <p:cNvSpPr>
            <a:spLocks noChangeAspect="1" noChangeArrowheads="1"/>
          </p:cNvSpPr>
          <p:nvPr/>
        </p:nvSpPr>
        <p:spPr bwMode="auto">
          <a:xfrm>
            <a:off x="5592763" y="2663825"/>
            <a:ext cx="1206500" cy="1370013"/>
          </a:xfrm>
          <a:prstGeom prst="ellipse">
            <a:avLst/>
          </a:prstGeom>
          <a:blipFill dpi="0" rotWithShape="1">
            <a:blip r:embed="rId7" cstate="print">
              <a:lum bright="12000" contrast="24000"/>
              <a:grayscl/>
            </a:blip>
            <a:srcRect/>
            <a:stretch>
              <a:fillRect/>
            </a:stretch>
          </a:blipFill>
          <a:ln w="3175">
            <a:noFill/>
            <a:round/>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2147">
                                            <p:txEl>
                                              <p:pRg st="0" end="0"/>
                                            </p:txEl>
                                          </p:spTgt>
                                        </p:tgtEl>
                                        <p:attrNameLst>
                                          <p:attrName>style.visibility</p:attrName>
                                        </p:attrNameLst>
                                      </p:cBhvr>
                                      <p:to>
                                        <p:strVal val="visible"/>
                                      </p:to>
                                    </p:set>
                                    <p:animEffect transition="in" filter="fade">
                                      <p:cBhvr>
                                        <p:cTn id="7" dur="1000"/>
                                        <p:tgtEl>
                                          <p:spTgt spid="262147">
                                            <p:txEl>
                                              <p:pRg st="0" end="0"/>
                                            </p:txEl>
                                          </p:spTgt>
                                        </p:tgtEl>
                                      </p:cBhvr>
                                    </p:animEffect>
                                    <p:anim calcmode="lin" valueType="num">
                                      <p:cBhvr>
                                        <p:cTn id="8" dur="1000" fill="hold"/>
                                        <p:tgtEl>
                                          <p:spTgt spid="26214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6214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mph" presetSubtype="0" fill="hold" grpId="0" nodeType="afterEffect">
                                  <p:stCondLst>
                                    <p:cond delay="0"/>
                                  </p:stCondLst>
                                  <p:childTnLst>
                                    <p:animEffect transition="out" filter="fade">
                                      <p:cBhvr>
                                        <p:cTn id="12" dur="500" tmFilter="0, 0; .2, .5; .8, .5; 1, 0"/>
                                        <p:tgtEl>
                                          <p:spTgt spid="262148"/>
                                        </p:tgtEl>
                                      </p:cBhvr>
                                    </p:animEffect>
                                    <p:animScale>
                                      <p:cBhvr>
                                        <p:cTn id="13" dur="250" autoRev="1" fill="hold"/>
                                        <p:tgtEl>
                                          <p:spTgt spid="262148"/>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262147">
                                            <p:txEl>
                                              <p:pRg st="1" end="1"/>
                                            </p:txEl>
                                          </p:spTgt>
                                        </p:tgtEl>
                                        <p:attrNameLst>
                                          <p:attrName>style.visibility</p:attrName>
                                        </p:attrNameLst>
                                      </p:cBhvr>
                                      <p:to>
                                        <p:strVal val="visible"/>
                                      </p:to>
                                    </p:set>
                                    <p:animEffect transition="in" filter="fade">
                                      <p:cBhvr>
                                        <p:cTn id="18" dur="1000"/>
                                        <p:tgtEl>
                                          <p:spTgt spid="262147">
                                            <p:txEl>
                                              <p:pRg st="1" end="1"/>
                                            </p:txEl>
                                          </p:spTgt>
                                        </p:tgtEl>
                                      </p:cBhvr>
                                    </p:animEffect>
                                    <p:anim calcmode="lin" valueType="num">
                                      <p:cBhvr>
                                        <p:cTn id="19" dur="1000" fill="hold"/>
                                        <p:tgtEl>
                                          <p:spTgt spid="262147">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26214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262147">
                                            <p:txEl>
                                              <p:pRg st="2" end="2"/>
                                            </p:txEl>
                                          </p:spTgt>
                                        </p:tgtEl>
                                        <p:attrNameLst>
                                          <p:attrName>style.visibility</p:attrName>
                                        </p:attrNameLst>
                                      </p:cBhvr>
                                      <p:to>
                                        <p:strVal val="visible"/>
                                      </p:to>
                                    </p:set>
                                    <p:animEffect transition="in" filter="fade">
                                      <p:cBhvr>
                                        <p:cTn id="25" dur="1000"/>
                                        <p:tgtEl>
                                          <p:spTgt spid="262147">
                                            <p:txEl>
                                              <p:pRg st="2" end="2"/>
                                            </p:txEl>
                                          </p:spTgt>
                                        </p:tgtEl>
                                      </p:cBhvr>
                                    </p:animEffect>
                                    <p:anim calcmode="lin" valueType="num">
                                      <p:cBhvr>
                                        <p:cTn id="26" dur="1000" fill="hold"/>
                                        <p:tgtEl>
                                          <p:spTgt spid="262147">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26214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62147">
                                            <p:txEl>
                                              <p:pRg st="4" end="4"/>
                                            </p:txEl>
                                          </p:spTgt>
                                        </p:tgtEl>
                                        <p:attrNameLst>
                                          <p:attrName>style.visibility</p:attrName>
                                        </p:attrNameLst>
                                      </p:cBhvr>
                                      <p:to>
                                        <p:strVal val="visible"/>
                                      </p:to>
                                    </p:set>
                                    <p:animEffect transition="in" filter="fade">
                                      <p:cBhvr>
                                        <p:cTn id="32" dur="1000"/>
                                        <p:tgtEl>
                                          <p:spTgt spid="262147">
                                            <p:txEl>
                                              <p:pRg st="4" end="4"/>
                                            </p:txEl>
                                          </p:spTgt>
                                        </p:tgtEl>
                                      </p:cBhvr>
                                    </p:animEffect>
                                    <p:anim calcmode="lin" valueType="num">
                                      <p:cBhvr>
                                        <p:cTn id="33" dur="1000" fill="hold"/>
                                        <p:tgtEl>
                                          <p:spTgt spid="262147">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262147">
                                            <p:txEl>
                                              <p:pRg st="4" end="4"/>
                                            </p:txEl>
                                          </p:spTgt>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26" presetClass="emph" presetSubtype="0" fill="hold" grpId="0" nodeType="afterEffect">
                                  <p:stCondLst>
                                    <p:cond delay="0"/>
                                  </p:stCondLst>
                                  <p:childTnLst>
                                    <p:animEffect transition="out" filter="fade">
                                      <p:cBhvr>
                                        <p:cTn id="37" dur="500" tmFilter="0, 0; .2, .5; .8, .5; 1, 0"/>
                                        <p:tgtEl>
                                          <p:spTgt spid="262154"/>
                                        </p:tgtEl>
                                      </p:cBhvr>
                                    </p:animEffect>
                                    <p:animScale>
                                      <p:cBhvr>
                                        <p:cTn id="38" dur="250" autoRev="1" fill="hold"/>
                                        <p:tgtEl>
                                          <p:spTgt spid="262154"/>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262147">
                                            <p:txEl>
                                              <p:pRg st="5" end="5"/>
                                            </p:txEl>
                                          </p:spTgt>
                                        </p:tgtEl>
                                        <p:attrNameLst>
                                          <p:attrName>style.visibility</p:attrName>
                                        </p:attrNameLst>
                                      </p:cBhvr>
                                      <p:to>
                                        <p:strVal val="visible"/>
                                      </p:to>
                                    </p:set>
                                    <p:animEffect transition="in" filter="fade">
                                      <p:cBhvr>
                                        <p:cTn id="43" dur="1000"/>
                                        <p:tgtEl>
                                          <p:spTgt spid="262147">
                                            <p:txEl>
                                              <p:pRg st="5" end="5"/>
                                            </p:txEl>
                                          </p:spTgt>
                                        </p:tgtEl>
                                      </p:cBhvr>
                                    </p:animEffect>
                                    <p:anim calcmode="lin" valueType="num">
                                      <p:cBhvr>
                                        <p:cTn id="44" dur="1000" fill="hold"/>
                                        <p:tgtEl>
                                          <p:spTgt spid="262147">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26214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62147">
                                            <p:txEl>
                                              <p:pRg st="7" end="7"/>
                                            </p:txEl>
                                          </p:spTgt>
                                        </p:tgtEl>
                                        <p:attrNameLst>
                                          <p:attrName>style.visibility</p:attrName>
                                        </p:attrNameLst>
                                      </p:cBhvr>
                                      <p:to>
                                        <p:strVal val="visible"/>
                                      </p:to>
                                    </p:set>
                                    <p:animEffect transition="in" filter="fade">
                                      <p:cBhvr>
                                        <p:cTn id="50" dur="1000"/>
                                        <p:tgtEl>
                                          <p:spTgt spid="262147">
                                            <p:txEl>
                                              <p:pRg st="7" end="7"/>
                                            </p:txEl>
                                          </p:spTgt>
                                        </p:tgtEl>
                                      </p:cBhvr>
                                    </p:animEffect>
                                    <p:anim calcmode="lin" valueType="num">
                                      <p:cBhvr>
                                        <p:cTn id="51" dur="1000" fill="hold"/>
                                        <p:tgtEl>
                                          <p:spTgt spid="262147">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262147">
                                            <p:txEl>
                                              <p:pRg st="7" end="7"/>
                                            </p:txEl>
                                          </p:spTgt>
                                        </p:tgtEl>
                                        <p:attrNameLst>
                                          <p:attrName>ppt_y</p:attrName>
                                        </p:attrNameLst>
                                      </p:cBhvr>
                                      <p:tavLst>
                                        <p:tav tm="0">
                                          <p:val>
                                            <p:strVal val="#ppt_y+.1"/>
                                          </p:val>
                                        </p:tav>
                                        <p:tav tm="100000">
                                          <p:val>
                                            <p:strVal val="#ppt_y"/>
                                          </p:val>
                                        </p:tav>
                                      </p:tavLst>
                                    </p:anim>
                                  </p:childTnLst>
                                </p:cTn>
                              </p:par>
                            </p:childTnLst>
                          </p:cTn>
                        </p:par>
                        <p:par>
                          <p:cTn id="53" fill="hold">
                            <p:stCondLst>
                              <p:cond delay="1000"/>
                            </p:stCondLst>
                            <p:childTnLst>
                              <p:par>
                                <p:cTn id="54" presetID="26" presetClass="emph" presetSubtype="0" fill="hold" nodeType="afterEffect">
                                  <p:stCondLst>
                                    <p:cond delay="0"/>
                                  </p:stCondLst>
                                  <p:childTnLst>
                                    <p:animEffect transition="out" filter="fade">
                                      <p:cBhvr>
                                        <p:cTn id="55" dur="500" tmFilter="0, 0; .2, .5; .8, .5; 1, 0"/>
                                        <p:tgtEl>
                                          <p:spTgt spid="262149"/>
                                        </p:tgtEl>
                                      </p:cBhvr>
                                    </p:animEffect>
                                    <p:animScale>
                                      <p:cBhvr>
                                        <p:cTn id="56" dur="250" autoRev="1" fill="hold"/>
                                        <p:tgtEl>
                                          <p:spTgt spid="262149"/>
                                        </p:tgtEl>
                                      </p:cBhvr>
                                      <p:by x="105000" y="105000"/>
                                    </p:animScale>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nodeType="clickEffect">
                                  <p:stCondLst>
                                    <p:cond delay="0"/>
                                  </p:stCondLst>
                                  <p:childTnLst>
                                    <p:set>
                                      <p:cBhvr>
                                        <p:cTn id="60" dur="1" fill="hold">
                                          <p:stCondLst>
                                            <p:cond delay="0"/>
                                          </p:stCondLst>
                                        </p:cTn>
                                        <p:tgtEl>
                                          <p:spTgt spid="262147">
                                            <p:txEl>
                                              <p:pRg st="8" end="8"/>
                                            </p:txEl>
                                          </p:spTgt>
                                        </p:tgtEl>
                                        <p:attrNameLst>
                                          <p:attrName>style.visibility</p:attrName>
                                        </p:attrNameLst>
                                      </p:cBhvr>
                                      <p:to>
                                        <p:strVal val="visible"/>
                                      </p:to>
                                    </p:set>
                                    <p:animEffect transition="in" filter="fade">
                                      <p:cBhvr>
                                        <p:cTn id="61" dur="1000"/>
                                        <p:tgtEl>
                                          <p:spTgt spid="262147">
                                            <p:txEl>
                                              <p:pRg st="8" end="8"/>
                                            </p:txEl>
                                          </p:spTgt>
                                        </p:tgtEl>
                                      </p:cBhvr>
                                    </p:animEffect>
                                    <p:anim calcmode="lin" valueType="num">
                                      <p:cBhvr>
                                        <p:cTn id="62" dur="1000" fill="hold"/>
                                        <p:tgtEl>
                                          <p:spTgt spid="262147">
                                            <p:txEl>
                                              <p:pRg st="8" end="8"/>
                                            </p:txEl>
                                          </p:spTgt>
                                        </p:tgtEl>
                                        <p:attrNameLst>
                                          <p:attrName>ppt_x</p:attrName>
                                        </p:attrNameLst>
                                      </p:cBhvr>
                                      <p:tavLst>
                                        <p:tav tm="0">
                                          <p:val>
                                            <p:strVal val="#ppt_x"/>
                                          </p:val>
                                        </p:tav>
                                        <p:tav tm="100000">
                                          <p:val>
                                            <p:strVal val="#ppt_x"/>
                                          </p:val>
                                        </p:tav>
                                      </p:tavLst>
                                    </p:anim>
                                    <p:anim calcmode="lin" valueType="num">
                                      <p:cBhvr>
                                        <p:cTn id="63" dur="1000" fill="hold"/>
                                        <p:tgtEl>
                                          <p:spTgt spid="262147">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262147">
                                            <p:txEl>
                                              <p:pRg st="10" end="10"/>
                                            </p:txEl>
                                          </p:spTgt>
                                        </p:tgtEl>
                                        <p:attrNameLst>
                                          <p:attrName>style.visibility</p:attrName>
                                        </p:attrNameLst>
                                      </p:cBhvr>
                                      <p:to>
                                        <p:strVal val="visible"/>
                                      </p:to>
                                    </p:set>
                                    <p:animEffect transition="in" filter="fade">
                                      <p:cBhvr>
                                        <p:cTn id="68" dur="1000"/>
                                        <p:tgtEl>
                                          <p:spTgt spid="262147">
                                            <p:txEl>
                                              <p:pRg st="10" end="10"/>
                                            </p:txEl>
                                          </p:spTgt>
                                        </p:tgtEl>
                                      </p:cBhvr>
                                    </p:animEffect>
                                    <p:anim calcmode="lin" valueType="num">
                                      <p:cBhvr>
                                        <p:cTn id="69" dur="1000" fill="hold"/>
                                        <p:tgtEl>
                                          <p:spTgt spid="262147">
                                            <p:txEl>
                                              <p:pRg st="10" end="10"/>
                                            </p:txEl>
                                          </p:spTgt>
                                        </p:tgtEl>
                                        <p:attrNameLst>
                                          <p:attrName>ppt_x</p:attrName>
                                        </p:attrNameLst>
                                      </p:cBhvr>
                                      <p:tavLst>
                                        <p:tav tm="0">
                                          <p:val>
                                            <p:strVal val="#ppt_x"/>
                                          </p:val>
                                        </p:tav>
                                        <p:tav tm="100000">
                                          <p:val>
                                            <p:strVal val="#ppt_x"/>
                                          </p:val>
                                        </p:tav>
                                      </p:tavLst>
                                    </p:anim>
                                    <p:anim calcmode="lin" valueType="num">
                                      <p:cBhvr>
                                        <p:cTn id="70" dur="1000" fill="hold"/>
                                        <p:tgtEl>
                                          <p:spTgt spid="262147">
                                            <p:txEl>
                                              <p:pRg st="10" end="10"/>
                                            </p:txEl>
                                          </p:spTgt>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26" presetClass="emph" presetSubtype="0" fill="hold" nodeType="afterEffect">
                                  <p:stCondLst>
                                    <p:cond delay="0"/>
                                  </p:stCondLst>
                                  <p:childTnLst>
                                    <p:animEffect transition="out" filter="fade">
                                      <p:cBhvr>
                                        <p:cTn id="73" dur="500" tmFilter="0, 0; .2, .5; .8, .5; 1, 0"/>
                                        <p:tgtEl>
                                          <p:spTgt spid="262150"/>
                                        </p:tgtEl>
                                      </p:cBhvr>
                                    </p:animEffect>
                                    <p:animScale>
                                      <p:cBhvr>
                                        <p:cTn id="74" dur="250" autoRev="1" fill="hold"/>
                                        <p:tgtEl>
                                          <p:spTgt spid="262150"/>
                                        </p:tgtEl>
                                      </p:cBhvr>
                                      <p:by x="105000" y="105000"/>
                                    </p:animScale>
                                  </p:childTnLst>
                                </p:cTn>
                              </p:par>
                            </p:childTnLst>
                          </p:cTn>
                        </p:par>
                      </p:childTnLst>
                    </p:cTn>
                  </p:par>
                  <p:par>
                    <p:cTn id="75" fill="hold">
                      <p:stCondLst>
                        <p:cond delay="indefinite"/>
                      </p:stCondLst>
                      <p:childTnLst>
                        <p:par>
                          <p:cTn id="76" fill="hold">
                            <p:stCondLst>
                              <p:cond delay="0"/>
                            </p:stCondLst>
                            <p:childTnLst>
                              <p:par>
                                <p:cTn id="77" presetID="47" presetClass="entr" presetSubtype="0" fill="hold" nodeType="clickEffect">
                                  <p:stCondLst>
                                    <p:cond delay="0"/>
                                  </p:stCondLst>
                                  <p:childTnLst>
                                    <p:set>
                                      <p:cBhvr>
                                        <p:cTn id="78" dur="1" fill="hold">
                                          <p:stCondLst>
                                            <p:cond delay="0"/>
                                          </p:stCondLst>
                                        </p:cTn>
                                        <p:tgtEl>
                                          <p:spTgt spid="262147">
                                            <p:txEl>
                                              <p:pRg st="11" end="11"/>
                                            </p:txEl>
                                          </p:spTgt>
                                        </p:tgtEl>
                                        <p:attrNameLst>
                                          <p:attrName>style.visibility</p:attrName>
                                        </p:attrNameLst>
                                      </p:cBhvr>
                                      <p:to>
                                        <p:strVal val="visible"/>
                                      </p:to>
                                    </p:set>
                                    <p:animEffect transition="in" filter="fade">
                                      <p:cBhvr>
                                        <p:cTn id="79" dur="1000"/>
                                        <p:tgtEl>
                                          <p:spTgt spid="262147">
                                            <p:txEl>
                                              <p:pRg st="11" end="11"/>
                                            </p:txEl>
                                          </p:spTgt>
                                        </p:tgtEl>
                                      </p:cBhvr>
                                    </p:animEffect>
                                    <p:anim calcmode="lin" valueType="num">
                                      <p:cBhvr>
                                        <p:cTn id="80" dur="1000" fill="hold"/>
                                        <p:tgtEl>
                                          <p:spTgt spid="262147">
                                            <p:txEl>
                                              <p:pRg st="11" end="11"/>
                                            </p:txEl>
                                          </p:spTgt>
                                        </p:tgtEl>
                                        <p:attrNameLst>
                                          <p:attrName>ppt_x</p:attrName>
                                        </p:attrNameLst>
                                      </p:cBhvr>
                                      <p:tavLst>
                                        <p:tav tm="0">
                                          <p:val>
                                            <p:strVal val="#ppt_x"/>
                                          </p:val>
                                        </p:tav>
                                        <p:tav tm="100000">
                                          <p:val>
                                            <p:strVal val="#ppt_x"/>
                                          </p:val>
                                        </p:tav>
                                      </p:tavLst>
                                    </p:anim>
                                    <p:anim calcmode="lin" valueType="num">
                                      <p:cBhvr>
                                        <p:cTn id="81" dur="1000" fill="hold"/>
                                        <p:tgtEl>
                                          <p:spTgt spid="262147">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8" grpId="0" animBg="1"/>
      <p:bldP spid="26215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lstStyle/>
          <a:p>
            <a:pPr eaLnBrk="1" hangingPunct="1"/>
            <a:r>
              <a:rPr lang="en-US" sz="3600" smtClean="0"/>
              <a:t>Gas Demonstrations</a:t>
            </a:r>
          </a:p>
        </p:txBody>
      </p:sp>
      <p:sp>
        <p:nvSpPr>
          <p:cNvPr id="375811" name="Document">
            <a:hlinkClick r:id="rId9" action="ppaction://hlinkfile"/>
          </p:cNvPr>
          <p:cNvSpPr>
            <a:spLocks noChangeAspect="1" noEditPoints="1" noChangeArrowheads="1"/>
          </p:cNvSpPr>
          <p:nvPr/>
        </p:nvSpPr>
        <p:spPr bwMode="auto">
          <a:xfrm>
            <a:off x="1066800" y="1905000"/>
            <a:ext cx="812800" cy="1087438"/>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375812" name="Infopage"/>
          <p:cNvSpPr>
            <a:spLocks noChangeAspect="1" noEditPoints="1" noChangeArrowheads="1"/>
          </p:cNvSpPr>
          <p:nvPr/>
        </p:nvSpPr>
        <p:spPr bwMode="auto">
          <a:xfrm>
            <a:off x="1066800" y="3962400"/>
            <a:ext cx="812800" cy="113982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99 w 21600"/>
              <a:gd name="T17" fmla="*/ 12174 h 21600"/>
              <a:gd name="T18" fmla="*/ 20813 w 21600"/>
              <a:gd name="T19" fmla="*/ 1714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191493" name="Rectangle 7"/>
          <p:cNvSpPr>
            <a:spLocks noChangeArrowheads="1"/>
          </p:cNvSpPr>
          <p:nvPr/>
        </p:nvSpPr>
        <p:spPr bwMode="auto">
          <a:xfrm>
            <a:off x="2286000" y="1952625"/>
            <a:ext cx="2679700" cy="396875"/>
          </a:xfrm>
          <a:prstGeom prst="rect">
            <a:avLst/>
          </a:prstGeom>
          <a:noFill/>
          <a:ln w="9525">
            <a:noFill/>
            <a:miter lim="800000"/>
            <a:headEnd/>
            <a:tailEnd/>
          </a:ln>
        </p:spPr>
        <p:txBody>
          <a:bodyPr wrap="none" anchor="ctr">
            <a:spAutoFit/>
          </a:bodyPr>
          <a:lstStyle/>
          <a:p>
            <a:pPr algn="l"/>
            <a:r>
              <a:rPr lang="en-US" sz="2000">
                <a:hlinkClick r:id="rId10" action="ppaction://hlinkfile"/>
              </a:rPr>
              <a:t>Gas:  Demonstrations</a:t>
            </a:r>
            <a:r>
              <a:rPr lang="en-US" b="1">
                <a:hlinkClick r:id="rId10" action="ppaction://hlinkfile"/>
              </a:rPr>
              <a:t> </a:t>
            </a:r>
            <a:endParaRPr lang="en-US" b="1"/>
          </a:p>
        </p:txBody>
      </p:sp>
      <p:sp>
        <p:nvSpPr>
          <p:cNvPr id="191494" name="Rectangle 8"/>
          <p:cNvSpPr>
            <a:spLocks noChangeArrowheads="1"/>
          </p:cNvSpPr>
          <p:nvPr/>
        </p:nvSpPr>
        <p:spPr bwMode="auto">
          <a:xfrm>
            <a:off x="2286000" y="4019550"/>
            <a:ext cx="2679700" cy="396875"/>
          </a:xfrm>
          <a:prstGeom prst="rect">
            <a:avLst/>
          </a:prstGeom>
          <a:noFill/>
          <a:ln w="9525">
            <a:noFill/>
            <a:miter lim="800000"/>
            <a:headEnd/>
            <a:tailEnd/>
          </a:ln>
        </p:spPr>
        <p:txBody>
          <a:bodyPr wrap="none" anchor="ctr">
            <a:spAutoFit/>
          </a:bodyPr>
          <a:lstStyle/>
          <a:p>
            <a:pPr algn="l"/>
            <a:r>
              <a:rPr lang="en-US" sz="2000">
                <a:hlinkClick r:id="rId11"/>
              </a:rPr>
              <a:t>Gas:  Demonstrations</a:t>
            </a:r>
            <a:r>
              <a:rPr lang="en-US" b="1"/>
              <a:t> </a:t>
            </a:r>
          </a:p>
        </p:txBody>
      </p:sp>
      <p:sp>
        <p:nvSpPr>
          <p:cNvPr id="375821" name="Text Box 13"/>
          <p:cNvSpPr txBox="1">
            <a:spLocks noChangeArrowheads="1"/>
          </p:cNvSpPr>
          <p:nvPr/>
        </p:nvSpPr>
        <p:spPr bwMode="auto">
          <a:xfrm>
            <a:off x="6805613" y="2058988"/>
            <a:ext cx="2211387" cy="396875"/>
          </a:xfrm>
          <a:prstGeom prst="rect">
            <a:avLst/>
          </a:prstGeom>
          <a:noFill/>
          <a:ln w="9525">
            <a:noFill/>
            <a:miter lim="800000"/>
            <a:headEnd/>
            <a:tailEnd/>
          </a:ln>
        </p:spPr>
        <p:txBody>
          <a:bodyPr wrap="none">
            <a:spAutoFit/>
          </a:bodyPr>
          <a:lstStyle/>
          <a:p>
            <a:r>
              <a:rPr lang="en-US" sz="1000" b="1"/>
              <a:t>Effect of Temperature on Volume </a:t>
            </a:r>
          </a:p>
          <a:p>
            <a:r>
              <a:rPr lang="en-US" sz="1000" b="1"/>
              <a:t>of a Gas VIDEO</a:t>
            </a:r>
          </a:p>
        </p:txBody>
      </p:sp>
      <p:sp>
        <p:nvSpPr>
          <p:cNvPr id="375822" name="Text Box 14"/>
          <p:cNvSpPr txBox="1">
            <a:spLocks noChangeArrowheads="1"/>
          </p:cNvSpPr>
          <p:nvPr/>
        </p:nvSpPr>
        <p:spPr bwMode="auto">
          <a:xfrm>
            <a:off x="6811963" y="3201988"/>
            <a:ext cx="2073275" cy="396875"/>
          </a:xfrm>
          <a:prstGeom prst="rect">
            <a:avLst/>
          </a:prstGeom>
          <a:noFill/>
          <a:ln w="9525">
            <a:noFill/>
            <a:miter lim="800000"/>
            <a:headEnd/>
            <a:tailEnd/>
          </a:ln>
        </p:spPr>
        <p:txBody>
          <a:bodyPr wrap="none">
            <a:spAutoFit/>
          </a:bodyPr>
          <a:lstStyle/>
          <a:p>
            <a:r>
              <a:rPr lang="en-US" sz="1000" b="1"/>
              <a:t>Air Pressure Crushes a Popcan</a:t>
            </a:r>
          </a:p>
          <a:p>
            <a:r>
              <a:rPr lang="en-US" sz="1000" b="1"/>
              <a:t> VIDEO</a:t>
            </a:r>
          </a:p>
        </p:txBody>
      </p:sp>
      <p:sp>
        <p:nvSpPr>
          <p:cNvPr id="375823" name="Text Box 15"/>
          <p:cNvSpPr txBox="1">
            <a:spLocks noChangeArrowheads="1"/>
          </p:cNvSpPr>
          <p:nvPr/>
        </p:nvSpPr>
        <p:spPr bwMode="auto">
          <a:xfrm>
            <a:off x="6938963" y="4325938"/>
            <a:ext cx="1939925" cy="549275"/>
          </a:xfrm>
          <a:prstGeom prst="rect">
            <a:avLst/>
          </a:prstGeom>
          <a:noFill/>
          <a:ln w="9525">
            <a:noFill/>
            <a:miter lim="800000"/>
            <a:headEnd/>
            <a:tailEnd/>
          </a:ln>
        </p:spPr>
        <p:txBody>
          <a:bodyPr wrap="none">
            <a:spAutoFit/>
          </a:bodyPr>
          <a:lstStyle/>
          <a:p>
            <a:r>
              <a:rPr lang="en-US" sz="1000" b="1"/>
              <a:t>Air Pressure Inside a Balloon</a:t>
            </a:r>
          </a:p>
          <a:p>
            <a:r>
              <a:rPr lang="en-US" sz="1000" b="1"/>
              <a:t>(Needle through a balloon)</a:t>
            </a:r>
          </a:p>
          <a:p>
            <a:r>
              <a:rPr lang="en-US" sz="1000" b="1"/>
              <a:t> VIDEO</a:t>
            </a:r>
          </a:p>
        </p:txBody>
      </p:sp>
      <p:sp>
        <p:nvSpPr>
          <p:cNvPr id="375824" name="Text Box 16"/>
          <p:cNvSpPr txBox="1">
            <a:spLocks noChangeArrowheads="1"/>
          </p:cNvSpPr>
          <p:nvPr/>
        </p:nvSpPr>
        <p:spPr bwMode="auto">
          <a:xfrm>
            <a:off x="6969125" y="5497513"/>
            <a:ext cx="1949450" cy="549275"/>
          </a:xfrm>
          <a:prstGeom prst="rect">
            <a:avLst/>
          </a:prstGeom>
          <a:noFill/>
          <a:ln w="9525">
            <a:noFill/>
            <a:miter lim="800000"/>
            <a:headEnd/>
            <a:tailEnd/>
          </a:ln>
        </p:spPr>
        <p:txBody>
          <a:bodyPr wrap="none">
            <a:spAutoFit/>
          </a:bodyPr>
          <a:lstStyle/>
          <a:p>
            <a:r>
              <a:rPr lang="en-US" sz="1000" b="1"/>
              <a:t>Effect of Pressure on Volume</a:t>
            </a:r>
          </a:p>
          <a:p>
            <a:r>
              <a:rPr lang="en-US" sz="1000" b="1"/>
              <a:t>(Shaving Creme in a Belljar)</a:t>
            </a:r>
          </a:p>
          <a:p>
            <a:r>
              <a:rPr lang="en-US" sz="1000" b="1"/>
              <a:t> VIDEO</a:t>
            </a:r>
          </a:p>
        </p:txBody>
      </p:sp>
      <p:sp>
        <p:nvSpPr>
          <p:cNvPr id="191499" name="Text Box 17"/>
          <p:cNvSpPr txBox="1">
            <a:spLocks noChangeArrowheads="1"/>
          </p:cNvSpPr>
          <p:nvPr/>
        </p:nvSpPr>
        <p:spPr bwMode="auto">
          <a:xfrm>
            <a:off x="3206750" y="6505575"/>
            <a:ext cx="2714625" cy="244475"/>
          </a:xfrm>
          <a:prstGeom prst="rect">
            <a:avLst/>
          </a:prstGeom>
          <a:noFill/>
          <a:ln w="9525">
            <a:noFill/>
            <a:miter lim="800000"/>
            <a:headEnd/>
            <a:tailEnd/>
          </a:ln>
        </p:spPr>
        <p:txBody>
          <a:bodyPr wrap="none">
            <a:spAutoFit/>
          </a:bodyPr>
          <a:lstStyle/>
          <a:p>
            <a:pPr algn="l"/>
            <a:r>
              <a:rPr lang="en-US" sz="1000">
                <a:solidFill>
                  <a:srgbClr val="000000"/>
                </a:solidFill>
              </a:rPr>
              <a:t>http://www.unit5.org/chemistry/GasLaws.html</a:t>
            </a:r>
            <a:endParaRPr lang="en-US"/>
          </a:p>
        </p:txBody>
      </p:sp>
      <p:pic>
        <p:nvPicPr>
          <p:cNvPr id="375826" name="ballon4.wmv">
            <a:hlinkClick r:id="" action="ppaction://media"/>
          </p:cNvPr>
          <p:cNvPicPr>
            <a:picLocks noRot="1" noChangeAspect="1" noChangeArrowheads="1"/>
          </p:cNvPicPr>
          <p:nvPr>
            <a:videoFile r:link="rId2"/>
          </p:nvPr>
        </p:nvPicPr>
        <p:blipFill>
          <a:blip r:embed="rId12" cstate="print"/>
          <a:srcRect/>
          <a:stretch>
            <a:fillRect/>
          </a:stretch>
        </p:blipFill>
        <p:spPr bwMode="auto">
          <a:xfrm>
            <a:off x="5507038" y="1824038"/>
            <a:ext cx="1216025" cy="912812"/>
          </a:xfrm>
          <a:prstGeom prst="rect">
            <a:avLst/>
          </a:prstGeom>
          <a:noFill/>
          <a:ln w="9525">
            <a:noFill/>
            <a:miter lim="800000"/>
            <a:headEnd/>
            <a:tailEnd/>
          </a:ln>
        </p:spPr>
      </p:pic>
      <p:pic>
        <p:nvPicPr>
          <p:cNvPr id="375827" name="balloon pop.wmv">
            <a:hlinkClick r:id="" action="ppaction://media"/>
          </p:cNvPr>
          <p:cNvPicPr>
            <a:picLocks noRot="1" noChangeAspect="1" noChangeArrowheads="1"/>
          </p:cNvPicPr>
          <p:nvPr>
            <a:videoFile r:link="rId3"/>
          </p:nvPr>
        </p:nvPicPr>
        <p:blipFill>
          <a:blip r:embed="rId13" cstate="print"/>
          <a:srcRect/>
          <a:stretch>
            <a:fillRect/>
          </a:stretch>
        </p:blipFill>
        <p:spPr bwMode="auto">
          <a:xfrm>
            <a:off x="5507038" y="4067175"/>
            <a:ext cx="1216025" cy="912813"/>
          </a:xfrm>
          <a:prstGeom prst="rect">
            <a:avLst/>
          </a:prstGeom>
          <a:noFill/>
          <a:ln w="9525">
            <a:noFill/>
            <a:miter lim="800000"/>
            <a:headEnd/>
            <a:tailEnd/>
          </a:ln>
        </p:spPr>
      </p:pic>
      <p:pic>
        <p:nvPicPr>
          <p:cNvPr id="375828" name="Popcan.wmv">
            <a:hlinkClick r:id="" action="ppaction://media"/>
          </p:cNvPr>
          <p:cNvPicPr>
            <a:picLocks noRot="1" noChangeAspect="1" noChangeArrowheads="1"/>
          </p:cNvPicPr>
          <p:nvPr>
            <a:videoFile r:link="rId4"/>
          </p:nvPr>
        </p:nvPicPr>
        <p:blipFill>
          <a:blip r:embed="rId14" cstate="print"/>
          <a:srcRect/>
          <a:stretch>
            <a:fillRect/>
          </a:stretch>
        </p:blipFill>
        <p:spPr bwMode="auto">
          <a:xfrm>
            <a:off x="5507038" y="2935288"/>
            <a:ext cx="1216025" cy="912812"/>
          </a:xfrm>
          <a:prstGeom prst="rect">
            <a:avLst/>
          </a:prstGeom>
          <a:noFill/>
          <a:ln w="9525">
            <a:noFill/>
            <a:miter lim="800000"/>
            <a:headEnd/>
            <a:tailEnd/>
          </a:ln>
        </p:spPr>
      </p:pic>
      <p:pic>
        <p:nvPicPr>
          <p:cNvPr id="375829" name="Bell jar creme.wmv">
            <a:hlinkClick r:id="" action="ppaction://media"/>
          </p:cNvPr>
          <p:cNvPicPr>
            <a:picLocks noRot="1" noChangeAspect="1" noChangeArrowheads="1"/>
          </p:cNvPicPr>
          <p:nvPr>
            <a:videoFile r:link="rId5"/>
          </p:nvPr>
        </p:nvPicPr>
        <p:blipFill>
          <a:blip r:embed="rId15" cstate="print"/>
          <a:srcRect/>
          <a:stretch>
            <a:fillRect/>
          </a:stretch>
        </p:blipFill>
        <p:spPr bwMode="auto">
          <a:xfrm>
            <a:off x="5514975" y="5232400"/>
            <a:ext cx="1216025" cy="912813"/>
          </a:xfrm>
          <a:prstGeom prst="rect">
            <a:avLst/>
          </a:prstGeom>
          <a:noFill/>
          <a:ln w="9525">
            <a:noFill/>
            <a:miter lim="800000"/>
            <a:headEnd/>
            <a:tailEnd/>
          </a:ln>
        </p:spPr>
      </p:pic>
      <p:pic>
        <p:nvPicPr>
          <p:cNvPr id="375830" name="eggslpode.wmv">
            <a:hlinkClick r:id="" action="ppaction://media"/>
          </p:cNvPr>
          <p:cNvPicPr>
            <a:picLocks noRot="1" noChangeAspect="1" noChangeArrowheads="1"/>
          </p:cNvPicPr>
          <p:nvPr>
            <a:videoFile r:link="rId6"/>
          </p:nvPr>
        </p:nvPicPr>
        <p:blipFill>
          <a:blip r:embed="rId16" cstate="print"/>
          <a:srcRect/>
          <a:stretch>
            <a:fillRect/>
          </a:stretch>
        </p:blipFill>
        <p:spPr bwMode="auto">
          <a:xfrm>
            <a:off x="7721600" y="150813"/>
            <a:ext cx="1216025" cy="912812"/>
          </a:xfrm>
          <a:prstGeom prst="rect">
            <a:avLst/>
          </a:prstGeom>
          <a:noFill/>
          <a:ln w="9525">
            <a:noFill/>
            <a:miter lim="800000"/>
            <a:headEnd/>
            <a:tailEnd/>
          </a:ln>
        </p:spPr>
      </p:pic>
      <p:sp>
        <p:nvSpPr>
          <p:cNvPr id="191505" name="Text Box 23"/>
          <p:cNvSpPr txBox="1">
            <a:spLocks noChangeArrowheads="1"/>
          </p:cNvSpPr>
          <p:nvPr/>
        </p:nvSpPr>
        <p:spPr bwMode="auto">
          <a:xfrm>
            <a:off x="7820025" y="192088"/>
            <a:ext cx="1009650" cy="274637"/>
          </a:xfrm>
          <a:prstGeom prst="rect">
            <a:avLst/>
          </a:prstGeom>
          <a:noFill/>
          <a:ln w="9525">
            <a:noFill/>
            <a:miter lim="800000"/>
            <a:headEnd/>
            <a:tailEnd/>
          </a:ln>
        </p:spPr>
        <p:txBody>
          <a:bodyPr wrap="none">
            <a:spAutoFit/>
          </a:bodyPr>
          <a:lstStyle/>
          <a:p>
            <a:pPr algn="l"/>
            <a:r>
              <a:rPr lang="en-US">
                <a:solidFill>
                  <a:srgbClr val="663300"/>
                </a:solidFill>
              </a:rPr>
              <a:t>Eggsplosion</a:t>
            </a:r>
          </a:p>
        </p:txBody>
      </p:sp>
      <p:sp>
        <p:nvSpPr>
          <p:cNvPr id="191506" name="Text Box 24"/>
          <p:cNvSpPr txBox="1">
            <a:spLocks noChangeArrowheads="1"/>
          </p:cNvSpPr>
          <p:nvPr/>
        </p:nvSpPr>
        <p:spPr bwMode="auto">
          <a:xfrm>
            <a:off x="5503863" y="2032000"/>
            <a:ext cx="1265237" cy="458788"/>
          </a:xfrm>
          <a:prstGeom prst="rect">
            <a:avLst/>
          </a:prstGeom>
          <a:noFill/>
          <a:ln w="9525">
            <a:noFill/>
            <a:miter lim="800000"/>
            <a:headEnd/>
            <a:tailEnd/>
          </a:ln>
        </p:spPr>
        <p:txBody>
          <a:bodyPr wrap="none">
            <a:spAutoFit/>
          </a:bodyPr>
          <a:lstStyle/>
          <a:p>
            <a:r>
              <a:rPr lang="en-US" sz="800" b="1">
                <a:solidFill>
                  <a:schemeClr val="bg1"/>
                </a:solidFill>
              </a:rPr>
              <a:t>Effect of Temperature </a:t>
            </a:r>
          </a:p>
          <a:p>
            <a:r>
              <a:rPr lang="en-US" sz="800" b="1">
                <a:solidFill>
                  <a:schemeClr val="bg1"/>
                </a:solidFill>
              </a:rPr>
              <a:t>on Volume </a:t>
            </a:r>
          </a:p>
          <a:p>
            <a:r>
              <a:rPr lang="en-US" sz="800" b="1">
                <a:solidFill>
                  <a:schemeClr val="bg1"/>
                </a:solidFill>
              </a:rPr>
              <a:t>of a Gas VIDEO</a:t>
            </a:r>
          </a:p>
        </p:txBody>
      </p:sp>
      <p:sp>
        <p:nvSpPr>
          <p:cNvPr id="191507" name="Text Box 25"/>
          <p:cNvSpPr txBox="1">
            <a:spLocks noChangeArrowheads="1"/>
          </p:cNvSpPr>
          <p:nvPr/>
        </p:nvSpPr>
        <p:spPr bwMode="auto">
          <a:xfrm>
            <a:off x="5568950" y="3108325"/>
            <a:ext cx="1074738" cy="458788"/>
          </a:xfrm>
          <a:prstGeom prst="rect">
            <a:avLst/>
          </a:prstGeom>
          <a:noFill/>
          <a:ln w="9525">
            <a:noFill/>
            <a:miter lim="800000"/>
            <a:headEnd/>
            <a:tailEnd/>
          </a:ln>
        </p:spPr>
        <p:txBody>
          <a:bodyPr wrap="none">
            <a:spAutoFit/>
          </a:bodyPr>
          <a:lstStyle/>
          <a:p>
            <a:r>
              <a:rPr lang="en-US" sz="800" b="1">
                <a:solidFill>
                  <a:schemeClr val="bg1"/>
                </a:solidFill>
              </a:rPr>
              <a:t>Air Pressure </a:t>
            </a:r>
          </a:p>
          <a:p>
            <a:r>
              <a:rPr lang="en-US" sz="800" b="1">
                <a:solidFill>
                  <a:schemeClr val="bg1"/>
                </a:solidFill>
              </a:rPr>
              <a:t>Crushes a Popcan</a:t>
            </a:r>
          </a:p>
          <a:p>
            <a:r>
              <a:rPr lang="en-US" sz="800" b="1">
                <a:solidFill>
                  <a:schemeClr val="bg1"/>
                </a:solidFill>
              </a:rPr>
              <a:t> VIDEO</a:t>
            </a:r>
          </a:p>
        </p:txBody>
      </p:sp>
      <p:sp>
        <p:nvSpPr>
          <p:cNvPr id="191508" name="Rectangle 27"/>
          <p:cNvSpPr>
            <a:spLocks noChangeArrowheads="1"/>
          </p:cNvSpPr>
          <p:nvPr/>
        </p:nvSpPr>
        <p:spPr bwMode="auto">
          <a:xfrm>
            <a:off x="5564188" y="4148138"/>
            <a:ext cx="1108075" cy="703262"/>
          </a:xfrm>
          <a:prstGeom prst="rect">
            <a:avLst/>
          </a:prstGeom>
          <a:noFill/>
          <a:ln w="9525">
            <a:noFill/>
            <a:miter lim="800000"/>
            <a:headEnd/>
            <a:tailEnd/>
          </a:ln>
        </p:spPr>
        <p:txBody>
          <a:bodyPr>
            <a:spAutoFit/>
          </a:bodyPr>
          <a:lstStyle/>
          <a:p>
            <a:r>
              <a:rPr lang="en-US" sz="800" b="1">
                <a:solidFill>
                  <a:schemeClr val="bg1"/>
                </a:solidFill>
              </a:rPr>
              <a:t>Air Pressure </a:t>
            </a:r>
          </a:p>
          <a:p>
            <a:r>
              <a:rPr lang="en-US" sz="800" b="1">
                <a:solidFill>
                  <a:schemeClr val="bg1"/>
                </a:solidFill>
              </a:rPr>
              <a:t>Inside a Balloon</a:t>
            </a:r>
          </a:p>
          <a:p>
            <a:r>
              <a:rPr lang="en-US" sz="800" b="1">
                <a:solidFill>
                  <a:schemeClr val="bg1"/>
                </a:solidFill>
              </a:rPr>
              <a:t>(Needle through </a:t>
            </a:r>
          </a:p>
          <a:p>
            <a:r>
              <a:rPr lang="en-US" sz="800" b="1">
                <a:solidFill>
                  <a:schemeClr val="bg1"/>
                </a:solidFill>
              </a:rPr>
              <a:t>a balloon)</a:t>
            </a:r>
          </a:p>
          <a:p>
            <a:r>
              <a:rPr lang="en-US" sz="800" b="1">
                <a:solidFill>
                  <a:schemeClr val="bg1"/>
                </a:solidFill>
              </a:rPr>
              <a:t> VIDEO</a:t>
            </a:r>
          </a:p>
        </p:txBody>
      </p:sp>
      <p:sp>
        <p:nvSpPr>
          <p:cNvPr id="191509" name="Rectangle 29"/>
          <p:cNvSpPr>
            <a:spLocks noChangeArrowheads="1"/>
          </p:cNvSpPr>
          <p:nvPr/>
        </p:nvSpPr>
        <p:spPr bwMode="auto">
          <a:xfrm>
            <a:off x="5116513" y="5324475"/>
            <a:ext cx="2071687" cy="703263"/>
          </a:xfrm>
          <a:prstGeom prst="rect">
            <a:avLst/>
          </a:prstGeom>
          <a:noFill/>
          <a:ln w="9525">
            <a:noFill/>
            <a:miter lim="800000"/>
            <a:headEnd/>
            <a:tailEnd/>
          </a:ln>
        </p:spPr>
        <p:txBody>
          <a:bodyPr>
            <a:spAutoFit/>
          </a:bodyPr>
          <a:lstStyle/>
          <a:p>
            <a:r>
              <a:rPr lang="en-US" sz="800" b="1">
                <a:solidFill>
                  <a:schemeClr val="bg1"/>
                </a:solidFill>
              </a:rPr>
              <a:t>Effect of Pressure </a:t>
            </a:r>
          </a:p>
          <a:p>
            <a:r>
              <a:rPr lang="en-US" sz="800" b="1">
                <a:solidFill>
                  <a:schemeClr val="bg1"/>
                </a:solidFill>
              </a:rPr>
              <a:t>on Volume</a:t>
            </a:r>
          </a:p>
          <a:p>
            <a:r>
              <a:rPr lang="en-US" sz="800" b="1">
                <a:solidFill>
                  <a:schemeClr val="bg1"/>
                </a:solidFill>
              </a:rPr>
              <a:t>(Shaving Creme </a:t>
            </a:r>
          </a:p>
          <a:p>
            <a:r>
              <a:rPr lang="en-US" sz="800" b="1">
                <a:solidFill>
                  <a:schemeClr val="bg1"/>
                </a:solidFill>
              </a:rPr>
              <a:t>in a Belljar)</a:t>
            </a:r>
          </a:p>
          <a:p>
            <a:r>
              <a:rPr lang="en-US" sz="800" b="1">
                <a:solidFill>
                  <a:schemeClr val="bg1"/>
                </a:solidFill>
              </a:rPr>
              <a:t> VIDEO</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75821"/>
                                        </p:tgtEl>
                                        <p:attrNameLst>
                                          <p:attrName>style.visibility</p:attrName>
                                        </p:attrNameLst>
                                      </p:cBhvr>
                                      <p:to>
                                        <p:strVal val="visible"/>
                                      </p:to>
                                    </p:set>
                                    <p:anim calcmode="lin" valueType="num">
                                      <p:cBhvr>
                                        <p:cTn id="7" dur="1000" fill="hold"/>
                                        <p:tgtEl>
                                          <p:spTgt spid="375821"/>
                                        </p:tgtEl>
                                        <p:attrNameLst>
                                          <p:attrName>ppt_x</p:attrName>
                                        </p:attrNameLst>
                                      </p:cBhvr>
                                      <p:tavLst>
                                        <p:tav tm="0">
                                          <p:val>
                                            <p:strVal val="#ppt_x-.2"/>
                                          </p:val>
                                        </p:tav>
                                        <p:tav tm="100000">
                                          <p:val>
                                            <p:strVal val="#ppt_x"/>
                                          </p:val>
                                        </p:tav>
                                      </p:tavLst>
                                    </p:anim>
                                    <p:anim calcmode="lin" valueType="num">
                                      <p:cBhvr>
                                        <p:cTn id="8" dur="1000" fill="hold"/>
                                        <p:tgtEl>
                                          <p:spTgt spid="375821"/>
                                        </p:tgtEl>
                                        <p:attrNameLst>
                                          <p:attrName>ppt_y</p:attrName>
                                        </p:attrNameLst>
                                      </p:cBhvr>
                                      <p:tavLst>
                                        <p:tav tm="0">
                                          <p:val>
                                            <p:strVal val="#ppt_y"/>
                                          </p:val>
                                        </p:tav>
                                        <p:tav tm="100000">
                                          <p:val>
                                            <p:strVal val="#ppt_y"/>
                                          </p:val>
                                        </p:tav>
                                      </p:tavLst>
                                    </p:anim>
                                    <p:animEffect transition="in" filter="wipe(right)" prLst="gradientSize: 0.1">
                                      <p:cBhvr>
                                        <p:cTn id="9" dur="1000"/>
                                        <p:tgtEl>
                                          <p:spTgt spid="375821"/>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375822"/>
                                        </p:tgtEl>
                                        <p:attrNameLst>
                                          <p:attrName>style.visibility</p:attrName>
                                        </p:attrNameLst>
                                      </p:cBhvr>
                                      <p:to>
                                        <p:strVal val="visible"/>
                                      </p:to>
                                    </p:set>
                                    <p:anim calcmode="lin" valueType="num">
                                      <p:cBhvr>
                                        <p:cTn id="12" dur="1000" fill="hold"/>
                                        <p:tgtEl>
                                          <p:spTgt spid="375822"/>
                                        </p:tgtEl>
                                        <p:attrNameLst>
                                          <p:attrName>ppt_x</p:attrName>
                                        </p:attrNameLst>
                                      </p:cBhvr>
                                      <p:tavLst>
                                        <p:tav tm="0">
                                          <p:val>
                                            <p:strVal val="#ppt_x-.2"/>
                                          </p:val>
                                        </p:tav>
                                        <p:tav tm="100000">
                                          <p:val>
                                            <p:strVal val="#ppt_x"/>
                                          </p:val>
                                        </p:tav>
                                      </p:tavLst>
                                    </p:anim>
                                    <p:anim calcmode="lin" valueType="num">
                                      <p:cBhvr>
                                        <p:cTn id="13" dur="1000" fill="hold"/>
                                        <p:tgtEl>
                                          <p:spTgt spid="37582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75822"/>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375823"/>
                                        </p:tgtEl>
                                        <p:attrNameLst>
                                          <p:attrName>style.visibility</p:attrName>
                                        </p:attrNameLst>
                                      </p:cBhvr>
                                      <p:to>
                                        <p:strVal val="visible"/>
                                      </p:to>
                                    </p:set>
                                    <p:anim calcmode="lin" valueType="num">
                                      <p:cBhvr>
                                        <p:cTn id="17" dur="1000" fill="hold"/>
                                        <p:tgtEl>
                                          <p:spTgt spid="375823"/>
                                        </p:tgtEl>
                                        <p:attrNameLst>
                                          <p:attrName>ppt_x</p:attrName>
                                        </p:attrNameLst>
                                      </p:cBhvr>
                                      <p:tavLst>
                                        <p:tav tm="0">
                                          <p:val>
                                            <p:strVal val="#ppt_x-.2"/>
                                          </p:val>
                                        </p:tav>
                                        <p:tav tm="100000">
                                          <p:val>
                                            <p:strVal val="#ppt_x"/>
                                          </p:val>
                                        </p:tav>
                                      </p:tavLst>
                                    </p:anim>
                                    <p:anim calcmode="lin" valueType="num">
                                      <p:cBhvr>
                                        <p:cTn id="18" dur="1000" fill="hold"/>
                                        <p:tgtEl>
                                          <p:spTgt spid="375823"/>
                                        </p:tgtEl>
                                        <p:attrNameLst>
                                          <p:attrName>ppt_y</p:attrName>
                                        </p:attrNameLst>
                                      </p:cBhvr>
                                      <p:tavLst>
                                        <p:tav tm="0">
                                          <p:val>
                                            <p:strVal val="#ppt_y"/>
                                          </p:val>
                                        </p:tav>
                                        <p:tav tm="100000">
                                          <p:val>
                                            <p:strVal val="#ppt_y"/>
                                          </p:val>
                                        </p:tav>
                                      </p:tavLst>
                                    </p:anim>
                                    <p:animEffect transition="in" filter="wipe(right)" prLst="gradientSize: 0.1">
                                      <p:cBhvr>
                                        <p:cTn id="19" dur="1000"/>
                                        <p:tgtEl>
                                          <p:spTgt spid="375823"/>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375824"/>
                                        </p:tgtEl>
                                        <p:attrNameLst>
                                          <p:attrName>style.visibility</p:attrName>
                                        </p:attrNameLst>
                                      </p:cBhvr>
                                      <p:to>
                                        <p:strVal val="visible"/>
                                      </p:to>
                                    </p:set>
                                    <p:anim calcmode="lin" valueType="num">
                                      <p:cBhvr>
                                        <p:cTn id="22" dur="1000" fill="hold"/>
                                        <p:tgtEl>
                                          <p:spTgt spid="375824"/>
                                        </p:tgtEl>
                                        <p:attrNameLst>
                                          <p:attrName>ppt_x</p:attrName>
                                        </p:attrNameLst>
                                      </p:cBhvr>
                                      <p:tavLst>
                                        <p:tav tm="0">
                                          <p:val>
                                            <p:strVal val="#ppt_x-.2"/>
                                          </p:val>
                                        </p:tav>
                                        <p:tav tm="100000">
                                          <p:val>
                                            <p:strVal val="#ppt_x"/>
                                          </p:val>
                                        </p:tav>
                                      </p:tavLst>
                                    </p:anim>
                                    <p:anim calcmode="lin" valueType="num">
                                      <p:cBhvr>
                                        <p:cTn id="23" dur="1000" fill="hold"/>
                                        <p:tgtEl>
                                          <p:spTgt spid="375824"/>
                                        </p:tgtEl>
                                        <p:attrNameLst>
                                          <p:attrName>ppt_y</p:attrName>
                                        </p:attrNameLst>
                                      </p:cBhvr>
                                      <p:tavLst>
                                        <p:tav tm="0">
                                          <p:val>
                                            <p:strVal val="#ppt_y"/>
                                          </p:val>
                                        </p:tav>
                                        <p:tav tm="100000">
                                          <p:val>
                                            <p:strVal val="#ppt_y"/>
                                          </p:val>
                                        </p:tav>
                                      </p:tavLst>
                                    </p:anim>
                                    <p:animEffect transition="in" filter="wipe(right)" prLst="gradientSize: 0.1">
                                      <p:cBhvr>
                                        <p:cTn id="24" dur="1000"/>
                                        <p:tgtEl>
                                          <p:spTgt spid="3758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75826"/>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375826"/>
                                        </p:tgtEl>
                                      </p:cBhvr>
                                    </p:cmd>
                                  </p:childTnLst>
                                </p:cTn>
                              </p:par>
                            </p:childTnLst>
                          </p:cTn>
                        </p:par>
                      </p:childTnLst>
                    </p:cTn>
                  </p:par>
                </p:childTnLst>
              </p:cTn>
              <p:nextCondLst>
                <p:cond evt="onClick" delay="0">
                  <p:tgtEl>
                    <p:spTgt spid="375826"/>
                  </p:tgtEl>
                </p:cond>
              </p:nextCondLst>
            </p:seq>
            <p:video fullScrn="1">
              <p:cMediaNode>
                <p:cTn id="30" fill="hold" display="0">
                  <p:stCondLst>
                    <p:cond delay="indefinite"/>
                  </p:stCondLst>
                  <p:endCondLst>
                    <p:cond evt="onNext" delay="0">
                      <p:tgtEl>
                        <p:sldTgt/>
                      </p:tgtEl>
                    </p:cond>
                    <p:cond evt="onPrev" delay="0">
                      <p:tgtEl>
                        <p:sldTgt/>
                      </p:tgtEl>
                    </p:cond>
                  </p:endCondLst>
                </p:cTn>
                <p:tgtEl>
                  <p:spTgt spid="375826"/>
                </p:tgtEl>
              </p:cMediaNode>
            </p:video>
            <p:seq concurrent="1" nextAc="seek">
              <p:cTn id="31" restart="whenNotActive" fill="hold" evtFilter="cancelBubble" nodeType="interactiveSeq">
                <p:stCondLst>
                  <p:cond evt="onClick" delay="0">
                    <p:tgtEl>
                      <p:spTgt spid="375827"/>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375827"/>
                                        </p:tgtEl>
                                      </p:cBhvr>
                                    </p:cmd>
                                  </p:childTnLst>
                                </p:cTn>
                              </p:par>
                            </p:childTnLst>
                          </p:cTn>
                        </p:par>
                      </p:childTnLst>
                    </p:cTn>
                  </p:par>
                </p:childTnLst>
              </p:cTn>
              <p:nextCondLst>
                <p:cond evt="onClick" delay="0">
                  <p:tgtEl>
                    <p:spTgt spid="375827"/>
                  </p:tgtEl>
                </p:cond>
              </p:nextCondLst>
            </p:seq>
            <p:video fullScrn="1">
              <p:cMediaNode>
                <p:cTn id="36" fill="hold" display="0">
                  <p:stCondLst>
                    <p:cond delay="indefinite"/>
                  </p:stCondLst>
                  <p:endCondLst>
                    <p:cond evt="onNext" delay="0">
                      <p:tgtEl>
                        <p:sldTgt/>
                      </p:tgtEl>
                    </p:cond>
                    <p:cond evt="onPrev" delay="0">
                      <p:tgtEl>
                        <p:sldTgt/>
                      </p:tgtEl>
                    </p:cond>
                  </p:endCondLst>
                </p:cTn>
                <p:tgtEl>
                  <p:spTgt spid="375827"/>
                </p:tgtEl>
              </p:cMediaNode>
            </p:video>
            <p:seq concurrent="1" nextAc="seek">
              <p:cTn id="37" restart="whenNotActive" fill="hold" evtFilter="cancelBubble" nodeType="interactiveSeq">
                <p:stCondLst>
                  <p:cond evt="onClick" delay="0">
                    <p:tgtEl>
                      <p:spTgt spid="375828"/>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375828"/>
                                        </p:tgtEl>
                                      </p:cBhvr>
                                    </p:cmd>
                                  </p:childTnLst>
                                </p:cTn>
                              </p:par>
                            </p:childTnLst>
                          </p:cTn>
                        </p:par>
                      </p:childTnLst>
                    </p:cTn>
                  </p:par>
                </p:childTnLst>
              </p:cTn>
              <p:nextCondLst>
                <p:cond evt="onClick" delay="0">
                  <p:tgtEl>
                    <p:spTgt spid="375828"/>
                  </p:tgtEl>
                </p:cond>
              </p:nextCondLst>
            </p:seq>
            <p:video fullScrn="1">
              <p:cMediaNode>
                <p:cTn id="42" fill="hold" display="0">
                  <p:stCondLst>
                    <p:cond delay="indefinite"/>
                  </p:stCondLst>
                  <p:endCondLst>
                    <p:cond evt="onNext" delay="0">
                      <p:tgtEl>
                        <p:sldTgt/>
                      </p:tgtEl>
                    </p:cond>
                    <p:cond evt="onPrev" delay="0">
                      <p:tgtEl>
                        <p:sldTgt/>
                      </p:tgtEl>
                    </p:cond>
                  </p:endCondLst>
                </p:cTn>
                <p:tgtEl>
                  <p:spTgt spid="375828"/>
                </p:tgtEl>
              </p:cMediaNode>
            </p:video>
            <p:seq concurrent="1" nextAc="seek">
              <p:cTn id="43" restart="whenNotActive" fill="hold" evtFilter="cancelBubble" nodeType="interactiveSeq">
                <p:stCondLst>
                  <p:cond evt="onClick" delay="0">
                    <p:tgtEl>
                      <p:spTgt spid="375829"/>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375829"/>
                                        </p:tgtEl>
                                      </p:cBhvr>
                                    </p:cmd>
                                  </p:childTnLst>
                                </p:cTn>
                              </p:par>
                            </p:childTnLst>
                          </p:cTn>
                        </p:par>
                      </p:childTnLst>
                    </p:cTn>
                  </p:par>
                </p:childTnLst>
              </p:cTn>
              <p:nextCondLst>
                <p:cond evt="onClick" delay="0">
                  <p:tgtEl>
                    <p:spTgt spid="375829"/>
                  </p:tgtEl>
                </p:cond>
              </p:nextCondLst>
            </p:seq>
            <p:video fullScrn="1">
              <p:cMediaNode>
                <p:cTn id="48" fill="hold" display="0">
                  <p:stCondLst>
                    <p:cond delay="indefinite"/>
                  </p:stCondLst>
                  <p:endCondLst>
                    <p:cond evt="onNext" delay="0">
                      <p:tgtEl>
                        <p:sldTgt/>
                      </p:tgtEl>
                    </p:cond>
                    <p:cond evt="onPrev" delay="0">
                      <p:tgtEl>
                        <p:sldTgt/>
                      </p:tgtEl>
                    </p:cond>
                  </p:endCondLst>
                </p:cTn>
                <p:tgtEl>
                  <p:spTgt spid="375829"/>
                </p:tgtEl>
              </p:cMediaNode>
            </p:video>
            <p:seq concurrent="1" nextAc="seek">
              <p:cTn id="49" restart="whenNotActive" fill="hold" evtFilter="cancelBubble" nodeType="interactiveSeq">
                <p:stCondLst>
                  <p:cond evt="onClick" delay="0">
                    <p:tgtEl>
                      <p:spTgt spid="375830"/>
                    </p:tgtEl>
                  </p:cond>
                </p:stCondLst>
                <p:endSync evt="end" delay="0">
                  <p:rtn val="all"/>
                </p:endSync>
                <p:childTnLst>
                  <p:par>
                    <p:cTn id="50" fill="hold">
                      <p:stCondLst>
                        <p:cond delay="0"/>
                      </p:stCondLst>
                      <p:childTnLst>
                        <p:par>
                          <p:cTn id="51" fill="hold">
                            <p:stCondLst>
                              <p:cond delay="0"/>
                            </p:stCondLst>
                            <p:childTnLst>
                              <p:par>
                                <p:cTn id="52" presetID="2" presetClass="mediacall" presetSubtype="0" fill="hold" nodeType="clickEffect">
                                  <p:stCondLst>
                                    <p:cond delay="0"/>
                                  </p:stCondLst>
                                  <p:childTnLst>
                                    <p:cmd type="call" cmd="togglePause">
                                      <p:cBhvr>
                                        <p:cTn id="53" dur="1" fill="hold"/>
                                        <p:tgtEl>
                                          <p:spTgt spid="375830"/>
                                        </p:tgtEl>
                                      </p:cBhvr>
                                    </p:cmd>
                                  </p:childTnLst>
                                </p:cTn>
                              </p:par>
                            </p:childTnLst>
                          </p:cTn>
                        </p:par>
                      </p:childTnLst>
                    </p:cTn>
                  </p:par>
                </p:childTnLst>
              </p:cTn>
              <p:nextCondLst>
                <p:cond evt="onClick" delay="0">
                  <p:tgtEl>
                    <p:spTgt spid="375830"/>
                  </p:tgtEl>
                </p:cond>
              </p:nextCondLst>
            </p:seq>
            <p:video fullScrn="1">
              <p:cMediaNode>
                <p:cTn id="54" fill="hold" display="0">
                  <p:stCondLst>
                    <p:cond delay="indefinite"/>
                  </p:stCondLst>
                  <p:endCondLst>
                    <p:cond evt="onNext" delay="0">
                      <p:tgtEl>
                        <p:sldTgt/>
                      </p:tgtEl>
                    </p:cond>
                    <p:cond evt="onPrev" delay="0">
                      <p:tgtEl>
                        <p:sldTgt/>
                      </p:tgtEl>
                    </p:cond>
                  </p:endCondLst>
                </p:cTn>
                <p:tgtEl>
                  <p:spTgt spid="375830"/>
                </p:tgtEl>
              </p:cMediaNode>
            </p:video>
          </p:childTnLst>
        </p:cTn>
      </p:par>
    </p:tnLst>
    <p:bldLst>
      <p:bldP spid="375821" grpId="0"/>
      <p:bldP spid="375822" grpId="0"/>
      <p:bldP spid="375823" grpId="0"/>
      <p:bldP spid="3758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94" name="Rectangle 26"/>
          <p:cNvSpPr>
            <a:spLocks noChangeArrowheads="1"/>
          </p:cNvSpPr>
          <p:nvPr/>
        </p:nvSpPr>
        <p:spPr bwMode="auto">
          <a:xfrm>
            <a:off x="1066800" y="2097088"/>
            <a:ext cx="5551488" cy="1190625"/>
          </a:xfrm>
          <a:prstGeom prst="rect">
            <a:avLst/>
          </a:prstGeom>
          <a:noFill/>
          <a:ln w="9525">
            <a:noFill/>
            <a:miter lim="800000"/>
            <a:headEnd/>
            <a:tailEnd/>
          </a:ln>
        </p:spPr>
        <p:txBody>
          <a:bodyPr wrap="none" anchor="ctr">
            <a:spAutoFit/>
          </a:bodyPr>
          <a:lstStyle/>
          <a:p>
            <a:pPr indent="274638" algn="l"/>
            <a:r>
              <a:rPr lang="en-US" sz="1800">
                <a:ea typeface="Times New Roman" pitchFamily="18" charset="0"/>
                <a:cs typeface="Arial" charset="0"/>
              </a:rPr>
              <a:t>                   insulate home; run dishwasher full;</a:t>
            </a:r>
            <a:endParaRPr lang="en-US" sz="900">
              <a:ea typeface="Times New Roman" pitchFamily="18" charset="0"/>
              <a:cs typeface="Arial" charset="0"/>
            </a:endParaRPr>
          </a:p>
          <a:p>
            <a:pPr indent="274638" algn="l" eaLnBrk="0" hangingPunct="0"/>
            <a:r>
              <a:rPr lang="en-US" sz="1800">
                <a:ea typeface="Times New Roman" pitchFamily="18" charset="0"/>
                <a:cs typeface="Arial" charset="0"/>
              </a:rPr>
              <a:t>                   avoid temp. extremes (A/C &amp; furnace);</a:t>
            </a:r>
            <a:endParaRPr lang="en-US" sz="900">
              <a:ea typeface="Times New Roman" pitchFamily="18" charset="0"/>
              <a:cs typeface="Arial" charset="0"/>
            </a:endParaRPr>
          </a:p>
          <a:p>
            <a:pPr indent="274638" algn="l" eaLnBrk="0" hangingPunct="0"/>
            <a:r>
              <a:rPr lang="en-US" sz="1800">
                <a:ea typeface="Times New Roman" pitchFamily="18" charset="0"/>
                <a:cs typeface="Arial" charset="0"/>
              </a:rPr>
              <a:t>	         wash clothes on “warm,” not “hot”</a:t>
            </a:r>
          </a:p>
          <a:p>
            <a:pPr indent="274638" algn="l" eaLnBrk="0" hangingPunct="0"/>
            <a:r>
              <a:rPr lang="en-US" sz="1800">
                <a:ea typeface="Times New Roman" pitchFamily="18" charset="0"/>
                <a:cs typeface="Arial" charset="0"/>
              </a:rPr>
              <a:t>	         mow lawn less often (small engines)</a:t>
            </a:r>
          </a:p>
        </p:txBody>
      </p:sp>
      <p:pic>
        <p:nvPicPr>
          <p:cNvPr id="877608" name="Picture 40" descr="reel mower"/>
          <p:cNvPicPr>
            <a:picLocks noChangeAspect="1" noChangeArrowheads="1"/>
          </p:cNvPicPr>
          <p:nvPr/>
        </p:nvPicPr>
        <p:blipFill>
          <a:blip r:embed="rId4" cstate="print"/>
          <a:srcRect/>
          <a:stretch>
            <a:fillRect/>
          </a:stretch>
        </p:blipFill>
        <p:spPr bwMode="auto">
          <a:xfrm>
            <a:off x="1417638" y="2457450"/>
            <a:ext cx="973137" cy="862013"/>
          </a:xfrm>
          <a:prstGeom prst="rect">
            <a:avLst/>
          </a:prstGeom>
          <a:noFill/>
          <a:ln w="9525">
            <a:noFill/>
            <a:miter lim="800000"/>
            <a:headEnd/>
            <a:tailEnd/>
          </a:ln>
        </p:spPr>
      </p:pic>
      <p:sp>
        <p:nvSpPr>
          <p:cNvPr id="47108" name="Rectangle 2"/>
          <p:cNvSpPr>
            <a:spLocks noGrp="1" noChangeArrowheads="1"/>
          </p:cNvSpPr>
          <p:nvPr>
            <p:ph type="title"/>
          </p:nvPr>
        </p:nvSpPr>
        <p:spPr/>
        <p:txBody>
          <a:bodyPr/>
          <a:lstStyle/>
          <a:p>
            <a:pPr eaLnBrk="1" hangingPunct="1"/>
            <a:r>
              <a:rPr lang="en-US" sz="4000" i="1" smtClean="0">
                <a:solidFill>
                  <a:schemeClr val="tx1"/>
                </a:solidFill>
              </a:rPr>
              <a:t>What can we do?</a:t>
            </a:r>
          </a:p>
        </p:txBody>
      </p:sp>
      <p:pic>
        <p:nvPicPr>
          <p:cNvPr id="877571" name="Picture 3"/>
          <p:cNvPicPr>
            <a:picLocks noChangeAspect="1" noChangeArrowheads="1"/>
          </p:cNvPicPr>
          <p:nvPr/>
        </p:nvPicPr>
        <p:blipFill>
          <a:blip r:embed="rId5" cstate="print"/>
          <a:srcRect/>
          <a:stretch>
            <a:fillRect/>
          </a:stretch>
        </p:blipFill>
        <p:spPr bwMode="auto">
          <a:xfrm>
            <a:off x="1295400" y="3405188"/>
            <a:ext cx="1027113" cy="819150"/>
          </a:xfrm>
          <a:prstGeom prst="rect">
            <a:avLst/>
          </a:prstGeom>
          <a:noFill/>
          <a:ln w="9525">
            <a:noFill/>
            <a:miter lim="800000"/>
            <a:headEnd/>
            <a:tailEnd/>
          </a:ln>
        </p:spPr>
      </p:pic>
      <p:pic>
        <p:nvPicPr>
          <p:cNvPr id="877572" name="Picture 4"/>
          <p:cNvPicPr>
            <a:picLocks noChangeAspect="1" noChangeArrowheads="1"/>
          </p:cNvPicPr>
          <p:nvPr/>
        </p:nvPicPr>
        <p:blipFill>
          <a:blip r:embed="rId6" cstate="print"/>
          <a:srcRect/>
          <a:stretch>
            <a:fillRect/>
          </a:stretch>
        </p:blipFill>
        <p:spPr bwMode="auto">
          <a:xfrm>
            <a:off x="5638800" y="5514975"/>
            <a:ext cx="800100" cy="1038225"/>
          </a:xfrm>
          <a:prstGeom prst="rect">
            <a:avLst/>
          </a:prstGeom>
          <a:noFill/>
          <a:ln w="9525">
            <a:noFill/>
            <a:miter lim="800000"/>
            <a:headEnd/>
            <a:tailEnd/>
          </a:ln>
        </p:spPr>
      </p:pic>
      <p:grpSp>
        <p:nvGrpSpPr>
          <p:cNvPr id="2" name="Group 5"/>
          <p:cNvGrpSpPr>
            <a:grpSpLocks/>
          </p:cNvGrpSpPr>
          <p:nvPr/>
        </p:nvGrpSpPr>
        <p:grpSpPr bwMode="auto">
          <a:xfrm>
            <a:off x="5861050" y="4510088"/>
            <a:ext cx="1022350" cy="596900"/>
            <a:chOff x="9068" y="11936"/>
            <a:chExt cx="1611" cy="941"/>
          </a:xfrm>
        </p:grpSpPr>
        <p:sp>
          <p:nvSpPr>
            <p:cNvPr id="47123" name="Freeform 6"/>
            <p:cNvSpPr>
              <a:spLocks/>
            </p:cNvSpPr>
            <p:nvPr/>
          </p:nvSpPr>
          <p:spPr bwMode="auto">
            <a:xfrm>
              <a:off x="9314" y="12036"/>
              <a:ext cx="1119" cy="126"/>
            </a:xfrm>
            <a:custGeom>
              <a:avLst/>
              <a:gdLst>
                <a:gd name="T0" fmla="*/ 0 w 1119"/>
                <a:gd name="T1" fmla="*/ 126 h 126"/>
                <a:gd name="T2" fmla="*/ 51 w 1119"/>
                <a:gd name="T3" fmla="*/ 126 h 126"/>
                <a:gd name="T4" fmla="*/ 107 w 1119"/>
                <a:gd name="T5" fmla="*/ 126 h 126"/>
                <a:gd name="T6" fmla="*/ 172 w 1119"/>
                <a:gd name="T7" fmla="*/ 126 h 126"/>
                <a:gd name="T8" fmla="*/ 243 w 1119"/>
                <a:gd name="T9" fmla="*/ 126 h 126"/>
                <a:gd name="T10" fmla="*/ 318 w 1119"/>
                <a:gd name="T11" fmla="*/ 126 h 126"/>
                <a:gd name="T12" fmla="*/ 395 w 1119"/>
                <a:gd name="T13" fmla="*/ 126 h 126"/>
                <a:gd name="T14" fmla="*/ 476 w 1119"/>
                <a:gd name="T15" fmla="*/ 126 h 126"/>
                <a:gd name="T16" fmla="*/ 558 w 1119"/>
                <a:gd name="T17" fmla="*/ 126 h 126"/>
                <a:gd name="T18" fmla="*/ 641 w 1119"/>
                <a:gd name="T19" fmla="*/ 126 h 126"/>
                <a:gd name="T20" fmla="*/ 720 w 1119"/>
                <a:gd name="T21" fmla="*/ 126 h 126"/>
                <a:gd name="T22" fmla="*/ 800 w 1119"/>
                <a:gd name="T23" fmla="*/ 126 h 126"/>
                <a:gd name="T24" fmla="*/ 875 w 1119"/>
                <a:gd name="T25" fmla="*/ 126 h 126"/>
                <a:gd name="T26" fmla="*/ 946 w 1119"/>
                <a:gd name="T27" fmla="*/ 126 h 126"/>
                <a:gd name="T28" fmla="*/ 1010 w 1119"/>
                <a:gd name="T29" fmla="*/ 126 h 126"/>
                <a:gd name="T30" fmla="*/ 1069 w 1119"/>
                <a:gd name="T31" fmla="*/ 126 h 126"/>
                <a:gd name="T32" fmla="*/ 1119 w 1119"/>
                <a:gd name="T33" fmla="*/ 126 h 126"/>
                <a:gd name="T34" fmla="*/ 1119 w 1119"/>
                <a:gd name="T35" fmla="*/ 0 h 126"/>
                <a:gd name="T36" fmla="*/ 1083 w 1119"/>
                <a:gd name="T37" fmla="*/ 0 h 126"/>
                <a:gd name="T38" fmla="*/ 1035 w 1119"/>
                <a:gd name="T39" fmla="*/ 0 h 126"/>
                <a:gd name="T40" fmla="*/ 975 w 1119"/>
                <a:gd name="T41" fmla="*/ 0 h 126"/>
                <a:gd name="T42" fmla="*/ 902 w 1119"/>
                <a:gd name="T43" fmla="*/ 0 h 126"/>
                <a:gd name="T44" fmla="*/ 823 w 1119"/>
                <a:gd name="T45" fmla="*/ 0 h 126"/>
                <a:gd name="T46" fmla="*/ 737 w 1119"/>
                <a:gd name="T47" fmla="*/ 0 h 126"/>
                <a:gd name="T48" fmla="*/ 647 w 1119"/>
                <a:gd name="T49" fmla="*/ 0 h 126"/>
                <a:gd name="T50" fmla="*/ 555 w 1119"/>
                <a:gd name="T51" fmla="*/ 0 h 126"/>
                <a:gd name="T52" fmla="*/ 464 w 1119"/>
                <a:gd name="T53" fmla="*/ 0 h 126"/>
                <a:gd name="T54" fmla="*/ 374 w 1119"/>
                <a:gd name="T55" fmla="*/ 0 h 126"/>
                <a:gd name="T56" fmla="*/ 290 w 1119"/>
                <a:gd name="T57" fmla="*/ 0 h 126"/>
                <a:gd name="T58" fmla="*/ 211 w 1119"/>
                <a:gd name="T59" fmla="*/ 0 h 126"/>
                <a:gd name="T60" fmla="*/ 140 w 1119"/>
                <a:gd name="T61" fmla="*/ 0 h 126"/>
                <a:gd name="T62" fmla="*/ 80 w 1119"/>
                <a:gd name="T63" fmla="*/ 0 h 126"/>
                <a:gd name="T64" fmla="*/ 34 w 1119"/>
                <a:gd name="T65" fmla="*/ 0 h 126"/>
                <a:gd name="T66" fmla="*/ 0 w 1119"/>
                <a:gd name="T67" fmla="*/ 0 h 126"/>
                <a:gd name="T68" fmla="*/ 0 w 1119"/>
                <a:gd name="T69" fmla="*/ 126 h 12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19"/>
                <a:gd name="T106" fmla="*/ 0 h 126"/>
                <a:gd name="T107" fmla="*/ 1119 w 1119"/>
                <a:gd name="T108" fmla="*/ 126 h 12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19" h="126">
                  <a:moveTo>
                    <a:pt x="0" y="126"/>
                  </a:moveTo>
                  <a:lnTo>
                    <a:pt x="51" y="126"/>
                  </a:lnTo>
                  <a:lnTo>
                    <a:pt x="107" y="126"/>
                  </a:lnTo>
                  <a:lnTo>
                    <a:pt x="172" y="126"/>
                  </a:lnTo>
                  <a:lnTo>
                    <a:pt x="243" y="126"/>
                  </a:lnTo>
                  <a:lnTo>
                    <a:pt x="318" y="126"/>
                  </a:lnTo>
                  <a:lnTo>
                    <a:pt x="395" y="126"/>
                  </a:lnTo>
                  <a:lnTo>
                    <a:pt x="476" y="126"/>
                  </a:lnTo>
                  <a:lnTo>
                    <a:pt x="558" y="126"/>
                  </a:lnTo>
                  <a:lnTo>
                    <a:pt x="641" y="126"/>
                  </a:lnTo>
                  <a:lnTo>
                    <a:pt x="720" y="126"/>
                  </a:lnTo>
                  <a:lnTo>
                    <a:pt x="800" y="126"/>
                  </a:lnTo>
                  <a:lnTo>
                    <a:pt x="875" y="126"/>
                  </a:lnTo>
                  <a:lnTo>
                    <a:pt x="946" y="126"/>
                  </a:lnTo>
                  <a:lnTo>
                    <a:pt x="1010" y="126"/>
                  </a:lnTo>
                  <a:lnTo>
                    <a:pt x="1069" y="126"/>
                  </a:lnTo>
                  <a:lnTo>
                    <a:pt x="1119" y="126"/>
                  </a:lnTo>
                  <a:lnTo>
                    <a:pt x="1119" y="0"/>
                  </a:lnTo>
                  <a:lnTo>
                    <a:pt x="1083" y="0"/>
                  </a:lnTo>
                  <a:lnTo>
                    <a:pt x="1035" y="0"/>
                  </a:lnTo>
                  <a:lnTo>
                    <a:pt x="975" y="0"/>
                  </a:lnTo>
                  <a:lnTo>
                    <a:pt x="902" y="0"/>
                  </a:lnTo>
                  <a:lnTo>
                    <a:pt x="823" y="0"/>
                  </a:lnTo>
                  <a:lnTo>
                    <a:pt x="737" y="0"/>
                  </a:lnTo>
                  <a:lnTo>
                    <a:pt x="647" y="0"/>
                  </a:lnTo>
                  <a:lnTo>
                    <a:pt x="555" y="0"/>
                  </a:lnTo>
                  <a:lnTo>
                    <a:pt x="464" y="0"/>
                  </a:lnTo>
                  <a:lnTo>
                    <a:pt x="374" y="0"/>
                  </a:lnTo>
                  <a:lnTo>
                    <a:pt x="290" y="0"/>
                  </a:lnTo>
                  <a:lnTo>
                    <a:pt x="211" y="0"/>
                  </a:lnTo>
                  <a:lnTo>
                    <a:pt x="140" y="0"/>
                  </a:lnTo>
                  <a:lnTo>
                    <a:pt x="80" y="0"/>
                  </a:lnTo>
                  <a:lnTo>
                    <a:pt x="34" y="0"/>
                  </a:lnTo>
                  <a:lnTo>
                    <a:pt x="0" y="0"/>
                  </a:lnTo>
                  <a:lnTo>
                    <a:pt x="0" y="126"/>
                  </a:lnTo>
                  <a:close/>
                </a:path>
              </a:pathLst>
            </a:custGeom>
            <a:solidFill>
              <a:srgbClr val="BFDDFF"/>
            </a:solidFill>
            <a:ln w="9525">
              <a:noFill/>
              <a:round/>
              <a:headEnd/>
              <a:tailEnd/>
            </a:ln>
          </p:spPr>
          <p:txBody>
            <a:bodyPr/>
            <a:lstStyle/>
            <a:p>
              <a:endParaRPr lang="en-US"/>
            </a:p>
          </p:txBody>
        </p:sp>
        <p:sp>
          <p:nvSpPr>
            <p:cNvPr id="47124" name="Freeform 7"/>
            <p:cNvSpPr>
              <a:spLocks/>
            </p:cNvSpPr>
            <p:nvPr/>
          </p:nvSpPr>
          <p:spPr bwMode="auto">
            <a:xfrm>
              <a:off x="9198" y="12319"/>
              <a:ext cx="1354" cy="510"/>
            </a:xfrm>
            <a:custGeom>
              <a:avLst/>
              <a:gdLst>
                <a:gd name="T0" fmla="*/ 1247 w 1354"/>
                <a:gd name="T1" fmla="*/ 460 h 510"/>
                <a:gd name="T2" fmla="*/ 1245 w 1354"/>
                <a:gd name="T3" fmla="*/ 465 h 510"/>
                <a:gd name="T4" fmla="*/ 1241 w 1354"/>
                <a:gd name="T5" fmla="*/ 468 h 510"/>
                <a:gd name="T6" fmla="*/ 1237 w 1354"/>
                <a:gd name="T7" fmla="*/ 470 h 510"/>
                <a:gd name="T8" fmla="*/ 1233 w 1354"/>
                <a:gd name="T9" fmla="*/ 472 h 510"/>
                <a:gd name="T10" fmla="*/ 1057 w 1354"/>
                <a:gd name="T11" fmla="*/ 472 h 510"/>
                <a:gd name="T12" fmla="*/ 1051 w 1354"/>
                <a:gd name="T13" fmla="*/ 470 h 510"/>
                <a:gd name="T14" fmla="*/ 1047 w 1354"/>
                <a:gd name="T15" fmla="*/ 468 h 510"/>
                <a:gd name="T16" fmla="*/ 1045 w 1354"/>
                <a:gd name="T17" fmla="*/ 465 h 510"/>
                <a:gd name="T18" fmla="*/ 1043 w 1354"/>
                <a:gd name="T19" fmla="*/ 460 h 510"/>
                <a:gd name="T20" fmla="*/ 987 w 1354"/>
                <a:gd name="T21" fmla="*/ 0 h 510"/>
                <a:gd name="T22" fmla="*/ 365 w 1354"/>
                <a:gd name="T23" fmla="*/ 0 h 510"/>
                <a:gd name="T24" fmla="*/ 308 w 1354"/>
                <a:gd name="T25" fmla="*/ 460 h 510"/>
                <a:gd name="T26" fmla="*/ 306 w 1354"/>
                <a:gd name="T27" fmla="*/ 465 h 510"/>
                <a:gd name="T28" fmla="*/ 304 w 1354"/>
                <a:gd name="T29" fmla="*/ 468 h 510"/>
                <a:gd name="T30" fmla="*/ 300 w 1354"/>
                <a:gd name="T31" fmla="*/ 470 h 510"/>
                <a:gd name="T32" fmla="*/ 296 w 1354"/>
                <a:gd name="T33" fmla="*/ 472 h 510"/>
                <a:gd name="T34" fmla="*/ 121 w 1354"/>
                <a:gd name="T35" fmla="*/ 472 h 510"/>
                <a:gd name="T36" fmla="*/ 114 w 1354"/>
                <a:gd name="T37" fmla="*/ 470 h 510"/>
                <a:gd name="T38" fmla="*/ 110 w 1354"/>
                <a:gd name="T39" fmla="*/ 468 h 510"/>
                <a:gd name="T40" fmla="*/ 108 w 1354"/>
                <a:gd name="T41" fmla="*/ 465 h 510"/>
                <a:gd name="T42" fmla="*/ 106 w 1354"/>
                <a:gd name="T43" fmla="*/ 460 h 510"/>
                <a:gd name="T44" fmla="*/ 50 w 1354"/>
                <a:gd name="T45" fmla="*/ 0 h 510"/>
                <a:gd name="T46" fmla="*/ 0 w 1354"/>
                <a:gd name="T47" fmla="*/ 0 h 510"/>
                <a:gd name="T48" fmla="*/ 14 w 1354"/>
                <a:gd name="T49" fmla="*/ 118 h 510"/>
                <a:gd name="T50" fmla="*/ 33 w 1354"/>
                <a:gd name="T51" fmla="*/ 280 h 510"/>
                <a:gd name="T52" fmla="*/ 50 w 1354"/>
                <a:gd name="T53" fmla="*/ 430 h 510"/>
                <a:gd name="T54" fmla="*/ 60 w 1354"/>
                <a:gd name="T55" fmla="*/ 510 h 510"/>
                <a:gd name="T56" fmla="*/ 81 w 1354"/>
                <a:gd name="T57" fmla="*/ 510 h 510"/>
                <a:gd name="T58" fmla="*/ 125 w 1354"/>
                <a:gd name="T59" fmla="*/ 510 h 510"/>
                <a:gd name="T60" fmla="*/ 187 w 1354"/>
                <a:gd name="T61" fmla="*/ 510 h 510"/>
                <a:gd name="T62" fmla="*/ 267 w 1354"/>
                <a:gd name="T63" fmla="*/ 510 h 510"/>
                <a:gd name="T64" fmla="*/ 359 w 1354"/>
                <a:gd name="T65" fmla="*/ 510 h 510"/>
                <a:gd name="T66" fmla="*/ 459 w 1354"/>
                <a:gd name="T67" fmla="*/ 510 h 510"/>
                <a:gd name="T68" fmla="*/ 565 w 1354"/>
                <a:gd name="T69" fmla="*/ 510 h 510"/>
                <a:gd name="T70" fmla="*/ 676 w 1354"/>
                <a:gd name="T71" fmla="*/ 510 h 510"/>
                <a:gd name="T72" fmla="*/ 786 w 1354"/>
                <a:gd name="T73" fmla="*/ 510 h 510"/>
                <a:gd name="T74" fmla="*/ 893 w 1354"/>
                <a:gd name="T75" fmla="*/ 510 h 510"/>
                <a:gd name="T76" fmla="*/ 993 w 1354"/>
                <a:gd name="T77" fmla="*/ 510 h 510"/>
                <a:gd name="T78" fmla="*/ 1085 w 1354"/>
                <a:gd name="T79" fmla="*/ 510 h 510"/>
                <a:gd name="T80" fmla="*/ 1164 w 1354"/>
                <a:gd name="T81" fmla="*/ 510 h 510"/>
                <a:gd name="T82" fmla="*/ 1226 w 1354"/>
                <a:gd name="T83" fmla="*/ 510 h 510"/>
                <a:gd name="T84" fmla="*/ 1270 w 1354"/>
                <a:gd name="T85" fmla="*/ 510 h 510"/>
                <a:gd name="T86" fmla="*/ 1291 w 1354"/>
                <a:gd name="T87" fmla="*/ 510 h 510"/>
                <a:gd name="T88" fmla="*/ 1295 w 1354"/>
                <a:gd name="T89" fmla="*/ 482 h 510"/>
                <a:gd name="T90" fmla="*/ 1302 w 1354"/>
                <a:gd name="T91" fmla="*/ 430 h 510"/>
                <a:gd name="T92" fmla="*/ 1310 w 1354"/>
                <a:gd name="T93" fmla="*/ 360 h 510"/>
                <a:gd name="T94" fmla="*/ 1320 w 1354"/>
                <a:gd name="T95" fmla="*/ 280 h 510"/>
                <a:gd name="T96" fmla="*/ 1329 w 1354"/>
                <a:gd name="T97" fmla="*/ 197 h 510"/>
                <a:gd name="T98" fmla="*/ 1339 w 1354"/>
                <a:gd name="T99" fmla="*/ 118 h 510"/>
                <a:gd name="T100" fmla="*/ 1347 w 1354"/>
                <a:gd name="T101" fmla="*/ 51 h 510"/>
                <a:gd name="T102" fmla="*/ 1354 w 1354"/>
                <a:gd name="T103" fmla="*/ 0 h 510"/>
                <a:gd name="T104" fmla="*/ 1302 w 1354"/>
                <a:gd name="T105" fmla="*/ 0 h 510"/>
                <a:gd name="T106" fmla="*/ 1247 w 1354"/>
                <a:gd name="T107" fmla="*/ 460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54"/>
                <a:gd name="T163" fmla="*/ 0 h 510"/>
                <a:gd name="T164" fmla="*/ 1354 w 1354"/>
                <a:gd name="T165" fmla="*/ 510 h 5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54" h="510">
                  <a:moveTo>
                    <a:pt x="1247" y="460"/>
                  </a:moveTo>
                  <a:lnTo>
                    <a:pt x="1245" y="465"/>
                  </a:lnTo>
                  <a:lnTo>
                    <a:pt x="1241" y="468"/>
                  </a:lnTo>
                  <a:lnTo>
                    <a:pt x="1237" y="470"/>
                  </a:lnTo>
                  <a:lnTo>
                    <a:pt x="1233" y="472"/>
                  </a:lnTo>
                  <a:lnTo>
                    <a:pt x="1057" y="472"/>
                  </a:lnTo>
                  <a:lnTo>
                    <a:pt x="1051" y="470"/>
                  </a:lnTo>
                  <a:lnTo>
                    <a:pt x="1047" y="468"/>
                  </a:lnTo>
                  <a:lnTo>
                    <a:pt x="1045" y="465"/>
                  </a:lnTo>
                  <a:lnTo>
                    <a:pt x="1043" y="460"/>
                  </a:lnTo>
                  <a:lnTo>
                    <a:pt x="987" y="0"/>
                  </a:lnTo>
                  <a:lnTo>
                    <a:pt x="365" y="0"/>
                  </a:lnTo>
                  <a:lnTo>
                    <a:pt x="308" y="460"/>
                  </a:lnTo>
                  <a:lnTo>
                    <a:pt x="306" y="465"/>
                  </a:lnTo>
                  <a:lnTo>
                    <a:pt x="304" y="468"/>
                  </a:lnTo>
                  <a:lnTo>
                    <a:pt x="300" y="470"/>
                  </a:lnTo>
                  <a:lnTo>
                    <a:pt x="296" y="472"/>
                  </a:lnTo>
                  <a:lnTo>
                    <a:pt x="121" y="472"/>
                  </a:lnTo>
                  <a:lnTo>
                    <a:pt x="114" y="470"/>
                  </a:lnTo>
                  <a:lnTo>
                    <a:pt x="110" y="468"/>
                  </a:lnTo>
                  <a:lnTo>
                    <a:pt x="108" y="465"/>
                  </a:lnTo>
                  <a:lnTo>
                    <a:pt x="106" y="460"/>
                  </a:lnTo>
                  <a:lnTo>
                    <a:pt x="50" y="0"/>
                  </a:lnTo>
                  <a:lnTo>
                    <a:pt x="0" y="0"/>
                  </a:lnTo>
                  <a:lnTo>
                    <a:pt x="14" y="118"/>
                  </a:lnTo>
                  <a:lnTo>
                    <a:pt x="33" y="280"/>
                  </a:lnTo>
                  <a:lnTo>
                    <a:pt x="50" y="430"/>
                  </a:lnTo>
                  <a:lnTo>
                    <a:pt x="60" y="510"/>
                  </a:lnTo>
                  <a:lnTo>
                    <a:pt x="81" y="510"/>
                  </a:lnTo>
                  <a:lnTo>
                    <a:pt x="125" y="510"/>
                  </a:lnTo>
                  <a:lnTo>
                    <a:pt x="187" y="510"/>
                  </a:lnTo>
                  <a:lnTo>
                    <a:pt x="267" y="510"/>
                  </a:lnTo>
                  <a:lnTo>
                    <a:pt x="359" y="510"/>
                  </a:lnTo>
                  <a:lnTo>
                    <a:pt x="459" y="510"/>
                  </a:lnTo>
                  <a:lnTo>
                    <a:pt x="565" y="510"/>
                  </a:lnTo>
                  <a:lnTo>
                    <a:pt x="676" y="510"/>
                  </a:lnTo>
                  <a:lnTo>
                    <a:pt x="786" y="510"/>
                  </a:lnTo>
                  <a:lnTo>
                    <a:pt x="893" y="510"/>
                  </a:lnTo>
                  <a:lnTo>
                    <a:pt x="993" y="510"/>
                  </a:lnTo>
                  <a:lnTo>
                    <a:pt x="1085" y="510"/>
                  </a:lnTo>
                  <a:lnTo>
                    <a:pt x="1164" y="510"/>
                  </a:lnTo>
                  <a:lnTo>
                    <a:pt x="1226" y="510"/>
                  </a:lnTo>
                  <a:lnTo>
                    <a:pt x="1270" y="510"/>
                  </a:lnTo>
                  <a:lnTo>
                    <a:pt x="1291" y="510"/>
                  </a:lnTo>
                  <a:lnTo>
                    <a:pt x="1295" y="482"/>
                  </a:lnTo>
                  <a:lnTo>
                    <a:pt x="1302" y="430"/>
                  </a:lnTo>
                  <a:lnTo>
                    <a:pt x="1310" y="360"/>
                  </a:lnTo>
                  <a:lnTo>
                    <a:pt x="1320" y="280"/>
                  </a:lnTo>
                  <a:lnTo>
                    <a:pt x="1329" y="197"/>
                  </a:lnTo>
                  <a:lnTo>
                    <a:pt x="1339" y="118"/>
                  </a:lnTo>
                  <a:lnTo>
                    <a:pt x="1347" y="51"/>
                  </a:lnTo>
                  <a:lnTo>
                    <a:pt x="1354" y="0"/>
                  </a:lnTo>
                  <a:lnTo>
                    <a:pt x="1302" y="0"/>
                  </a:lnTo>
                  <a:lnTo>
                    <a:pt x="1247" y="460"/>
                  </a:lnTo>
                  <a:close/>
                </a:path>
              </a:pathLst>
            </a:custGeom>
            <a:solidFill>
              <a:srgbClr val="3F9EFF"/>
            </a:solidFill>
            <a:ln w="9525">
              <a:noFill/>
              <a:round/>
              <a:headEnd/>
              <a:tailEnd/>
            </a:ln>
          </p:spPr>
          <p:txBody>
            <a:bodyPr/>
            <a:lstStyle/>
            <a:p>
              <a:endParaRPr lang="en-US"/>
            </a:p>
          </p:txBody>
        </p:sp>
        <p:sp>
          <p:nvSpPr>
            <p:cNvPr id="47125" name="Freeform 8"/>
            <p:cNvSpPr>
              <a:spLocks/>
            </p:cNvSpPr>
            <p:nvPr/>
          </p:nvSpPr>
          <p:spPr bwMode="auto">
            <a:xfrm>
              <a:off x="9223" y="12057"/>
              <a:ext cx="62" cy="105"/>
            </a:xfrm>
            <a:custGeom>
              <a:avLst/>
              <a:gdLst>
                <a:gd name="T0" fmla="*/ 62 w 62"/>
                <a:gd name="T1" fmla="*/ 105 h 105"/>
                <a:gd name="T2" fmla="*/ 62 w 62"/>
                <a:gd name="T3" fmla="*/ 0 h 105"/>
                <a:gd name="T4" fmla="*/ 54 w 62"/>
                <a:gd name="T5" fmla="*/ 12 h 105"/>
                <a:gd name="T6" fmla="*/ 46 w 62"/>
                <a:gd name="T7" fmla="*/ 26 h 105"/>
                <a:gd name="T8" fmla="*/ 37 w 62"/>
                <a:gd name="T9" fmla="*/ 41 h 105"/>
                <a:gd name="T10" fmla="*/ 29 w 62"/>
                <a:gd name="T11" fmla="*/ 57 h 105"/>
                <a:gd name="T12" fmla="*/ 18 w 62"/>
                <a:gd name="T13" fmla="*/ 71 h 105"/>
                <a:gd name="T14" fmla="*/ 12 w 62"/>
                <a:gd name="T15" fmla="*/ 85 h 105"/>
                <a:gd name="T16" fmla="*/ 4 w 62"/>
                <a:gd name="T17" fmla="*/ 97 h 105"/>
                <a:gd name="T18" fmla="*/ 0 w 62"/>
                <a:gd name="T19" fmla="*/ 105 h 105"/>
                <a:gd name="T20" fmla="*/ 2 w 62"/>
                <a:gd name="T21" fmla="*/ 105 h 105"/>
                <a:gd name="T22" fmla="*/ 6 w 62"/>
                <a:gd name="T23" fmla="*/ 105 h 105"/>
                <a:gd name="T24" fmla="*/ 12 w 62"/>
                <a:gd name="T25" fmla="*/ 105 h 105"/>
                <a:gd name="T26" fmla="*/ 18 w 62"/>
                <a:gd name="T27" fmla="*/ 105 h 105"/>
                <a:gd name="T28" fmla="*/ 29 w 62"/>
                <a:gd name="T29" fmla="*/ 105 h 105"/>
                <a:gd name="T30" fmla="*/ 37 w 62"/>
                <a:gd name="T31" fmla="*/ 105 h 105"/>
                <a:gd name="T32" fmla="*/ 50 w 62"/>
                <a:gd name="T33" fmla="*/ 105 h 105"/>
                <a:gd name="T34" fmla="*/ 62 w 62"/>
                <a:gd name="T35" fmla="*/ 105 h 1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2"/>
                <a:gd name="T55" fmla="*/ 0 h 105"/>
                <a:gd name="T56" fmla="*/ 62 w 62"/>
                <a:gd name="T57" fmla="*/ 105 h 10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2" h="105">
                  <a:moveTo>
                    <a:pt x="62" y="105"/>
                  </a:moveTo>
                  <a:lnTo>
                    <a:pt x="62" y="0"/>
                  </a:lnTo>
                  <a:lnTo>
                    <a:pt x="54" y="12"/>
                  </a:lnTo>
                  <a:lnTo>
                    <a:pt x="46" y="26"/>
                  </a:lnTo>
                  <a:lnTo>
                    <a:pt x="37" y="41"/>
                  </a:lnTo>
                  <a:lnTo>
                    <a:pt x="29" y="57"/>
                  </a:lnTo>
                  <a:lnTo>
                    <a:pt x="18" y="71"/>
                  </a:lnTo>
                  <a:lnTo>
                    <a:pt x="12" y="85"/>
                  </a:lnTo>
                  <a:lnTo>
                    <a:pt x="4" y="97"/>
                  </a:lnTo>
                  <a:lnTo>
                    <a:pt x="0" y="105"/>
                  </a:lnTo>
                  <a:lnTo>
                    <a:pt x="2" y="105"/>
                  </a:lnTo>
                  <a:lnTo>
                    <a:pt x="6" y="105"/>
                  </a:lnTo>
                  <a:lnTo>
                    <a:pt x="12" y="105"/>
                  </a:lnTo>
                  <a:lnTo>
                    <a:pt x="18" y="105"/>
                  </a:lnTo>
                  <a:lnTo>
                    <a:pt x="29" y="105"/>
                  </a:lnTo>
                  <a:lnTo>
                    <a:pt x="37" y="105"/>
                  </a:lnTo>
                  <a:lnTo>
                    <a:pt x="50" y="105"/>
                  </a:lnTo>
                  <a:lnTo>
                    <a:pt x="62" y="105"/>
                  </a:lnTo>
                  <a:close/>
                </a:path>
              </a:pathLst>
            </a:custGeom>
            <a:solidFill>
              <a:srgbClr val="BFDDFF"/>
            </a:solidFill>
            <a:ln w="9525">
              <a:noFill/>
              <a:round/>
              <a:headEnd/>
              <a:tailEnd/>
            </a:ln>
          </p:spPr>
          <p:txBody>
            <a:bodyPr/>
            <a:lstStyle/>
            <a:p>
              <a:endParaRPr lang="en-US"/>
            </a:p>
          </p:txBody>
        </p:sp>
        <p:sp>
          <p:nvSpPr>
            <p:cNvPr id="47126" name="Freeform 9"/>
            <p:cNvSpPr>
              <a:spLocks noEditPoints="1"/>
            </p:cNvSpPr>
            <p:nvPr/>
          </p:nvSpPr>
          <p:spPr bwMode="auto">
            <a:xfrm>
              <a:off x="9127" y="11983"/>
              <a:ext cx="1494" cy="288"/>
            </a:xfrm>
            <a:custGeom>
              <a:avLst/>
              <a:gdLst>
                <a:gd name="T0" fmla="*/ 114 w 1494"/>
                <a:gd name="T1" fmla="*/ 15 h 288"/>
                <a:gd name="T2" fmla="*/ 79 w 1494"/>
                <a:gd name="T3" fmla="*/ 72 h 288"/>
                <a:gd name="T4" fmla="*/ 37 w 1494"/>
                <a:gd name="T5" fmla="*/ 143 h 288"/>
                <a:gd name="T6" fmla="*/ 6 w 1494"/>
                <a:gd name="T7" fmla="*/ 195 h 288"/>
                <a:gd name="T8" fmla="*/ 0 w 1494"/>
                <a:gd name="T9" fmla="*/ 217 h 288"/>
                <a:gd name="T10" fmla="*/ 0 w 1494"/>
                <a:gd name="T11" fmla="*/ 264 h 288"/>
                <a:gd name="T12" fmla="*/ 8 w 1494"/>
                <a:gd name="T13" fmla="*/ 288 h 288"/>
                <a:gd name="T14" fmla="*/ 48 w 1494"/>
                <a:gd name="T15" fmla="*/ 288 h 288"/>
                <a:gd name="T16" fmla="*/ 112 w 1494"/>
                <a:gd name="T17" fmla="*/ 288 h 288"/>
                <a:gd name="T18" fmla="*/ 198 w 1494"/>
                <a:gd name="T19" fmla="*/ 288 h 288"/>
                <a:gd name="T20" fmla="*/ 302 w 1494"/>
                <a:gd name="T21" fmla="*/ 288 h 288"/>
                <a:gd name="T22" fmla="*/ 419 w 1494"/>
                <a:gd name="T23" fmla="*/ 288 h 288"/>
                <a:gd name="T24" fmla="*/ 546 w 1494"/>
                <a:gd name="T25" fmla="*/ 288 h 288"/>
                <a:gd name="T26" fmla="*/ 680 w 1494"/>
                <a:gd name="T27" fmla="*/ 288 h 288"/>
                <a:gd name="T28" fmla="*/ 813 w 1494"/>
                <a:gd name="T29" fmla="*/ 288 h 288"/>
                <a:gd name="T30" fmla="*/ 947 w 1494"/>
                <a:gd name="T31" fmla="*/ 288 h 288"/>
                <a:gd name="T32" fmla="*/ 1074 w 1494"/>
                <a:gd name="T33" fmla="*/ 288 h 288"/>
                <a:gd name="T34" fmla="*/ 1191 w 1494"/>
                <a:gd name="T35" fmla="*/ 288 h 288"/>
                <a:gd name="T36" fmla="*/ 1295 w 1494"/>
                <a:gd name="T37" fmla="*/ 288 h 288"/>
                <a:gd name="T38" fmla="*/ 1381 w 1494"/>
                <a:gd name="T39" fmla="*/ 288 h 288"/>
                <a:gd name="T40" fmla="*/ 1446 w 1494"/>
                <a:gd name="T41" fmla="*/ 288 h 288"/>
                <a:gd name="T42" fmla="*/ 1485 w 1494"/>
                <a:gd name="T43" fmla="*/ 288 h 288"/>
                <a:gd name="T44" fmla="*/ 1494 w 1494"/>
                <a:gd name="T45" fmla="*/ 264 h 288"/>
                <a:gd name="T46" fmla="*/ 1494 w 1494"/>
                <a:gd name="T47" fmla="*/ 217 h 288"/>
                <a:gd name="T48" fmla="*/ 1487 w 1494"/>
                <a:gd name="T49" fmla="*/ 195 h 288"/>
                <a:gd name="T50" fmla="*/ 1456 w 1494"/>
                <a:gd name="T51" fmla="*/ 143 h 288"/>
                <a:gd name="T52" fmla="*/ 1414 w 1494"/>
                <a:gd name="T53" fmla="*/ 72 h 288"/>
                <a:gd name="T54" fmla="*/ 1379 w 1494"/>
                <a:gd name="T55" fmla="*/ 15 h 288"/>
                <a:gd name="T56" fmla="*/ 1352 w 1494"/>
                <a:gd name="T57" fmla="*/ 0 h 288"/>
                <a:gd name="T58" fmla="*/ 1245 w 1494"/>
                <a:gd name="T59" fmla="*/ 0 h 288"/>
                <a:gd name="T60" fmla="*/ 1074 w 1494"/>
                <a:gd name="T61" fmla="*/ 0 h 288"/>
                <a:gd name="T62" fmla="*/ 861 w 1494"/>
                <a:gd name="T63" fmla="*/ 0 h 288"/>
                <a:gd name="T64" fmla="*/ 634 w 1494"/>
                <a:gd name="T65" fmla="*/ 0 h 288"/>
                <a:gd name="T66" fmla="*/ 421 w 1494"/>
                <a:gd name="T67" fmla="*/ 0 h 288"/>
                <a:gd name="T68" fmla="*/ 248 w 1494"/>
                <a:gd name="T69" fmla="*/ 0 h 288"/>
                <a:gd name="T70" fmla="*/ 142 w 1494"/>
                <a:gd name="T71" fmla="*/ 0 h 288"/>
                <a:gd name="T72" fmla="*/ 1439 w 1494"/>
                <a:gd name="T73" fmla="*/ 197 h 288"/>
                <a:gd name="T74" fmla="*/ 1433 w 1494"/>
                <a:gd name="T75" fmla="*/ 202 h 288"/>
                <a:gd name="T76" fmla="*/ 1427 w 1494"/>
                <a:gd name="T77" fmla="*/ 204 h 288"/>
                <a:gd name="T78" fmla="*/ 69 w 1494"/>
                <a:gd name="T79" fmla="*/ 204 h 288"/>
                <a:gd name="T80" fmla="*/ 62 w 1494"/>
                <a:gd name="T81" fmla="*/ 198 h 288"/>
                <a:gd name="T82" fmla="*/ 58 w 1494"/>
                <a:gd name="T83" fmla="*/ 193 h 288"/>
                <a:gd name="T84" fmla="*/ 56 w 1494"/>
                <a:gd name="T85" fmla="*/ 188 h 288"/>
                <a:gd name="T86" fmla="*/ 150 w 1494"/>
                <a:gd name="T87" fmla="*/ 36 h 288"/>
                <a:gd name="T88" fmla="*/ 154 w 1494"/>
                <a:gd name="T89" fmla="*/ 31 h 288"/>
                <a:gd name="T90" fmla="*/ 162 w 1494"/>
                <a:gd name="T91" fmla="*/ 29 h 288"/>
                <a:gd name="T92" fmla="*/ 1339 w 1494"/>
                <a:gd name="T93" fmla="*/ 29 h 288"/>
                <a:gd name="T94" fmla="*/ 1345 w 1494"/>
                <a:gd name="T95" fmla="*/ 34 h 288"/>
                <a:gd name="T96" fmla="*/ 1439 w 1494"/>
                <a:gd name="T97" fmla="*/ 185 h 288"/>
                <a:gd name="T98" fmla="*/ 1441 w 1494"/>
                <a:gd name="T99" fmla="*/ 191 h 288"/>
                <a:gd name="T100" fmla="*/ 1439 w 1494"/>
                <a:gd name="T101" fmla="*/ 197 h 28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94"/>
                <a:gd name="T154" fmla="*/ 0 h 288"/>
                <a:gd name="T155" fmla="*/ 1494 w 1494"/>
                <a:gd name="T156" fmla="*/ 288 h 28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94" h="288">
                  <a:moveTo>
                    <a:pt x="123" y="0"/>
                  </a:moveTo>
                  <a:lnTo>
                    <a:pt x="114" y="15"/>
                  </a:lnTo>
                  <a:lnTo>
                    <a:pt x="100" y="41"/>
                  </a:lnTo>
                  <a:lnTo>
                    <a:pt x="79" y="72"/>
                  </a:lnTo>
                  <a:lnTo>
                    <a:pt x="58" y="109"/>
                  </a:lnTo>
                  <a:lnTo>
                    <a:pt x="37" y="143"/>
                  </a:lnTo>
                  <a:lnTo>
                    <a:pt x="21" y="172"/>
                  </a:lnTo>
                  <a:lnTo>
                    <a:pt x="6" y="195"/>
                  </a:lnTo>
                  <a:lnTo>
                    <a:pt x="0" y="205"/>
                  </a:lnTo>
                  <a:lnTo>
                    <a:pt x="0" y="217"/>
                  </a:lnTo>
                  <a:lnTo>
                    <a:pt x="0" y="240"/>
                  </a:lnTo>
                  <a:lnTo>
                    <a:pt x="0" y="264"/>
                  </a:lnTo>
                  <a:lnTo>
                    <a:pt x="0" y="288"/>
                  </a:lnTo>
                  <a:lnTo>
                    <a:pt x="8" y="288"/>
                  </a:lnTo>
                  <a:lnTo>
                    <a:pt x="25" y="288"/>
                  </a:lnTo>
                  <a:lnTo>
                    <a:pt x="48" y="288"/>
                  </a:lnTo>
                  <a:lnTo>
                    <a:pt x="77" y="288"/>
                  </a:lnTo>
                  <a:lnTo>
                    <a:pt x="112" y="288"/>
                  </a:lnTo>
                  <a:lnTo>
                    <a:pt x="154" y="288"/>
                  </a:lnTo>
                  <a:lnTo>
                    <a:pt x="198" y="288"/>
                  </a:lnTo>
                  <a:lnTo>
                    <a:pt x="248" y="288"/>
                  </a:lnTo>
                  <a:lnTo>
                    <a:pt x="302" y="288"/>
                  </a:lnTo>
                  <a:lnTo>
                    <a:pt x="359" y="288"/>
                  </a:lnTo>
                  <a:lnTo>
                    <a:pt x="419" y="288"/>
                  </a:lnTo>
                  <a:lnTo>
                    <a:pt x="482" y="288"/>
                  </a:lnTo>
                  <a:lnTo>
                    <a:pt x="546" y="288"/>
                  </a:lnTo>
                  <a:lnTo>
                    <a:pt x="613" y="288"/>
                  </a:lnTo>
                  <a:lnTo>
                    <a:pt x="680" y="288"/>
                  </a:lnTo>
                  <a:lnTo>
                    <a:pt x="747" y="288"/>
                  </a:lnTo>
                  <a:lnTo>
                    <a:pt x="813" y="288"/>
                  </a:lnTo>
                  <a:lnTo>
                    <a:pt x="880" y="288"/>
                  </a:lnTo>
                  <a:lnTo>
                    <a:pt x="947" y="288"/>
                  </a:lnTo>
                  <a:lnTo>
                    <a:pt x="1012" y="288"/>
                  </a:lnTo>
                  <a:lnTo>
                    <a:pt x="1074" y="288"/>
                  </a:lnTo>
                  <a:lnTo>
                    <a:pt x="1135" y="288"/>
                  </a:lnTo>
                  <a:lnTo>
                    <a:pt x="1191" y="288"/>
                  </a:lnTo>
                  <a:lnTo>
                    <a:pt x="1245" y="288"/>
                  </a:lnTo>
                  <a:lnTo>
                    <a:pt x="1295" y="288"/>
                  </a:lnTo>
                  <a:lnTo>
                    <a:pt x="1339" y="288"/>
                  </a:lnTo>
                  <a:lnTo>
                    <a:pt x="1381" y="288"/>
                  </a:lnTo>
                  <a:lnTo>
                    <a:pt x="1416" y="288"/>
                  </a:lnTo>
                  <a:lnTo>
                    <a:pt x="1446" y="288"/>
                  </a:lnTo>
                  <a:lnTo>
                    <a:pt x="1469" y="288"/>
                  </a:lnTo>
                  <a:lnTo>
                    <a:pt x="1485" y="288"/>
                  </a:lnTo>
                  <a:lnTo>
                    <a:pt x="1494" y="288"/>
                  </a:lnTo>
                  <a:lnTo>
                    <a:pt x="1494" y="264"/>
                  </a:lnTo>
                  <a:lnTo>
                    <a:pt x="1494" y="240"/>
                  </a:lnTo>
                  <a:lnTo>
                    <a:pt x="1494" y="217"/>
                  </a:lnTo>
                  <a:lnTo>
                    <a:pt x="1494" y="205"/>
                  </a:lnTo>
                  <a:lnTo>
                    <a:pt x="1487" y="195"/>
                  </a:lnTo>
                  <a:lnTo>
                    <a:pt x="1475" y="172"/>
                  </a:lnTo>
                  <a:lnTo>
                    <a:pt x="1456" y="143"/>
                  </a:lnTo>
                  <a:lnTo>
                    <a:pt x="1435" y="109"/>
                  </a:lnTo>
                  <a:lnTo>
                    <a:pt x="1414" y="72"/>
                  </a:lnTo>
                  <a:lnTo>
                    <a:pt x="1396" y="41"/>
                  </a:lnTo>
                  <a:lnTo>
                    <a:pt x="1379" y="15"/>
                  </a:lnTo>
                  <a:lnTo>
                    <a:pt x="1370" y="0"/>
                  </a:lnTo>
                  <a:lnTo>
                    <a:pt x="1352" y="0"/>
                  </a:lnTo>
                  <a:lnTo>
                    <a:pt x="1308" y="0"/>
                  </a:lnTo>
                  <a:lnTo>
                    <a:pt x="1245" y="0"/>
                  </a:lnTo>
                  <a:lnTo>
                    <a:pt x="1166" y="0"/>
                  </a:lnTo>
                  <a:lnTo>
                    <a:pt x="1074" y="0"/>
                  </a:lnTo>
                  <a:lnTo>
                    <a:pt x="970" y="0"/>
                  </a:lnTo>
                  <a:lnTo>
                    <a:pt x="861" y="0"/>
                  </a:lnTo>
                  <a:lnTo>
                    <a:pt x="747" y="0"/>
                  </a:lnTo>
                  <a:lnTo>
                    <a:pt x="634" y="0"/>
                  </a:lnTo>
                  <a:lnTo>
                    <a:pt x="523" y="0"/>
                  </a:lnTo>
                  <a:lnTo>
                    <a:pt x="421" y="0"/>
                  </a:lnTo>
                  <a:lnTo>
                    <a:pt x="327" y="0"/>
                  </a:lnTo>
                  <a:lnTo>
                    <a:pt x="248" y="0"/>
                  </a:lnTo>
                  <a:lnTo>
                    <a:pt x="185" y="0"/>
                  </a:lnTo>
                  <a:lnTo>
                    <a:pt x="142" y="0"/>
                  </a:lnTo>
                  <a:lnTo>
                    <a:pt x="123" y="0"/>
                  </a:lnTo>
                  <a:close/>
                  <a:moveTo>
                    <a:pt x="1439" y="197"/>
                  </a:moveTo>
                  <a:lnTo>
                    <a:pt x="1437" y="198"/>
                  </a:lnTo>
                  <a:lnTo>
                    <a:pt x="1433" y="202"/>
                  </a:lnTo>
                  <a:lnTo>
                    <a:pt x="1431" y="204"/>
                  </a:lnTo>
                  <a:lnTo>
                    <a:pt x="1427" y="204"/>
                  </a:lnTo>
                  <a:lnTo>
                    <a:pt x="73" y="204"/>
                  </a:lnTo>
                  <a:lnTo>
                    <a:pt x="69" y="204"/>
                  </a:lnTo>
                  <a:lnTo>
                    <a:pt x="64" y="202"/>
                  </a:lnTo>
                  <a:lnTo>
                    <a:pt x="62" y="198"/>
                  </a:lnTo>
                  <a:lnTo>
                    <a:pt x="60" y="197"/>
                  </a:lnTo>
                  <a:lnTo>
                    <a:pt x="58" y="193"/>
                  </a:lnTo>
                  <a:lnTo>
                    <a:pt x="56" y="191"/>
                  </a:lnTo>
                  <a:lnTo>
                    <a:pt x="56" y="188"/>
                  </a:lnTo>
                  <a:lnTo>
                    <a:pt x="58" y="185"/>
                  </a:lnTo>
                  <a:lnTo>
                    <a:pt x="150" y="36"/>
                  </a:lnTo>
                  <a:lnTo>
                    <a:pt x="152" y="34"/>
                  </a:lnTo>
                  <a:lnTo>
                    <a:pt x="154" y="31"/>
                  </a:lnTo>
                  <a:lnTo>
                    <a:pt x="158" y="29"/>
                  </a:lnTo>
                  <a:lnTo>
                    <a:pt x="162" y="29"/>
                  </a:lnTo>
                  <a:lnTo>
                    <a:pt x="1335" y="29"/>
                  </a:lnTo>
                  <a:lnTo>
                    <a:pt x="1339" y="29"/>
                  </a:lnTo>
                  <a:lnTo>
                    <a:pt x="1343" y="31"/>
                  </a:lnTo>
                  <a:lnTo>
                    <a:pt x="1345" y="34"/>
                  </a:lnTo>
                  <a:lnTo>
                    <a:pt x="1350" y="36"/>
                  </a:lnTo>
                  <a:lnTo>
                    <a:pt x="1439" y="185"/>
                  </a:lnTo>
                  <a:lnTo>
                    <a:pt x="1441" y="188"/>
                  </a:lnTo>
                  <a:lnTo>
                    <a:pt x="1441" y="191"/>
                  </a:lnTo>
                  <a:lnTo>
                    <a:pt x="1441" y="193"/>
                  </a:lnTo>
                  <a:lnTo>
                    <a:pt x="1439" y="197"/>
                  </a:lnTo>
                  <a:close/>
                </a:path>
              </a:pathLst>
            </a:custGeom>
            <a:solidFill>
              <a:srgbClr val="3F9EFF"/>
            </a:solidFill>
            <a:ln w="9525">
              <a:noFill/>
              <a:round/>
              <a:headEnd/>
              <a:tailEnd/>
            </a:ln>
          </p:spPr>
          <p:txBody>
            <a:bodyPr/>
            <a:lstStyle/>
            <a:p>
              <a:endParaRPr lang="en-US"/>
            </a:p>
          </p:txBody>
        </p:sp>
        <p:sp>
          <p:nvSpPr>
            <p:cNvPr id="47127" name="Freeform 10"/>
            <p:cNvSpPr>
              <a:spLocks/>
            </p:cNvSpPr>
            <p:nvPr/>
          </p:nvSpPr>
          <p:spPr bwMode="auto">
            <a:xfrm>
              <a:off x="10462" y="12050"/>
              <a:ext cx="69" cy="112"/>
            </a:xfrm>
            <a:custGeom>
              <a:avLst/>
              <a:gdLst>
                <a:gd name="T0" fmla="*/ 0 w 69"/>
                <a:gd name="T1" fmla="*/ 112 h 112"/>
                <a:gd name="T2" fmla="*/ 13 w 69"/>
                <a:gd name="T3" fmla="*/ 112 h 112"/>
                <a:gd name="T4" fmla="*/ 25 w 69"/>
                <a:gd name="T5" fmla="*/ 112 h 112"/>
                <a:gd name="T6" fmla="*/ 38 w 69"/>
                <a:gd name="T7" fmla="*/ 112 h 112"/>
                <a:gd name="T8" fmla="*/ 46 w 69"/>
                <a:gd name="T9" fmla="*/ 112 h 112"/>
                <a:gd name="T10" fmla="*/ 54 w 69"/>
                <a:gd name="T11" fmla="*/ 112 h 112"/>
                <a:gd name="T12" fmla="*/ 61 w 69"/>
                <a:gd name="T13" fmla="*/ 112 h 112"/>
                <a:gd name="T14" fmla="*/ 65 w 69"/>
                <a:gd name="T15" fmla="*/ 112 h 112"/>
                <a:gd name="T16" fmla="*/ 69 w 69"/>
                <a:gd name="T17" fmla="*/ 112 h 112"/>
                <a:gd name="T18" fmla="*/ 63 w 69"/>
                <a:gd name="T19" fmla="*/ 102 h 112"/>
                <a:gd name="T20" fmla="*/ 54 w 69"/>
                <a:gd name="T21" fmla="*/ 90 h 112"/>
                <a:gd name="T22" fmla="*/ 46 w 69"/>
                <a:gd name="T23" fmla="*/ 76 h 112"/>
                <a:gd name="T24" fmla="*/ 35 w 69"/>
                <a:gd name="T25" fmla="*/ 59 h 112"/>
                <a:gd name="T26" fmla="*/ 25 w 69"/>
                <a:gd name="T27" fmla="*/ 43 h 112"/>
                <a:gd name="T28" fmla="*/ 17 w 69"/>
                <a:gd name="T29" fmla="*/ 28 h 112"/>
                <a:gd name="T30" fmla="*/ 6 w 69"/>
                <a:gd name="T31" fmla="*/ 12 h 112"/>
                <a:gd name="T32" fmla="*/ 0 w 69"/>
                <a:gd name="T33" fmla="*/ 0 h 112"/>
                <a:gd name="T34" fmla="*/ 0 w 69"/>
                <a:gd name="T35" fmla="*/ 112 h 1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9"/>
                <a:gd name="T55" fmla="*/ 0 h 112"/>
                <a:gd name="T56" fmla="*/ 69 w 69"/>
                <a:gd name="T57" fmla="*/ 112 h 1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9" h="112">
                  <a:moveTo>
                    <a:pt x="0" y="112"/>
                  </a:moveTo>
                  <a:lnTo>
                    <a:pt x="13" y="112"/>
                  </a:lnTo>
                  <a:lnTo>
                    <a:pt x="25" y="112"/>
                  </a:lnTo>
                  <a:lnTo>
                    <a:pt x="38" y="112"/>
                  </a:lnTo>
                  <a:lnTo>
                    <a:pt x="46" y="112"/>
                  </a:lnTo>
                  <a:lnTo>
                    <a:pt x="54" y="112"/>
                  </a:lnTo>
                  <a:lnTo>
                    <a:pt x="61" y="112"/>
                  </a:lnTo>
                  <a:lnTo>
                    <a:pt x="65" y="112"/>
                  </a:lnTo>
                  <a:lnTo>
                    <a:pt x="69" y="112"/>
                  </a:lnTo>
                  <a:lnTo>
                    <a:pt x="63" y="102"/>
                  </a:lnTo>
                  <a:lnTo>
                    <a:pt x="54" y="90"/>
                  </a:lnTo>
                  <a:lnTo>
                    <a:pt x="46" y="76"/>
                  </a:lnTo>
                  <a:lnTo>
                    <a:pt x="35" y="59"/>
                  </a:lnTo>
                  <a:lnTo>
                    <a:pt x="25" y="43"/>
                  </a:lnTo>
                  <a:lnTo>
                    <a:pt x="17" y="28"/>
                  </a:lnTo>
                  <a:lnTo>
                    <a:pt x="6" y="12"/>
                  </a:lnTo>
                  <a:lnTo>
                    <a:pt x="0" y="0"/>
                  </a:lnTo>
                  <a:lnTo>
                    <a:pt x="0" y="112"/>
                  </a:lnTo>
                  <a:close/>
                </a:path>
              </a:pathLst>
            </a:custGeom>
            <a:solidFill>
              <a:srgbClr val="BFDDFF"/>
            </a:solidFill>
            <a:ln w="9525">
              <a:noFill/>
              <a:round/>
              <a:headEnd/>
              <a:tailEnd/>
            </a:ln>
          </p:spPr>
          <p:txBody>
            <a:bodyPr/>
            <a:lstStyle/>
            <a:p>
              <a:endParaRPr lang="en-US"/>
            </a:p>
          </p:txBody>
        </p:sp>
        <p:sp>
          <p:nvSpPr>
            <p:cNvPr id="47128" name="Freeform 11"/>
            <p:cNvSpPr>
              <a:spLocks noEditPoints="1"/>
            </p:cNvSpPr>
            <p:nvPr/>
          </p:nvSpPr>
          <p:spPr bwMode="auto">
            <a:xfrm>
              <a:off x="9183" y="12012"/>
              <a:ext cx="1385" cy="175"/>
            </a:xfrm>
            <a:custGeom>
              <a:avLst/>
              <a:gdLst>
                <a:gd name="T0" fmla="*/ 106 w 1385"/>
                <a:gd name="T1" fmla="*/ 0 h 175"/>
                <a:gd name="T2" fmla="*/ 98 w 1385"/>
                <a:gd name="T3" fmla="*/ 2 h 175"/>
                <a:gd name="T4" fmla="*/ 94 w 1385"/>
                <a:gd name="T5" fmla="*/ 7 h 175"/>
                <a:gd name="T6" fmla="*/ 0 w 1385"/>
                <a:gd name="T7" fmla="*/ 159 h 175"/>
                <a:gd name="T8" fmla="*/ 2 w 1385"/>
                <a:gd name="T9" fmla="*/ 164 h 175"/>
                <a:gd name="T10" fmla="*/ 6 w 1385"/>
                <a:gd name="T11" fmla="*/ 169 h 175"/>
                <a:gd name="T12" fmla="*/ 13 w 1385"/>
                <a:gd name="T13" fmla="*/ 175 h 175"/>
                <a:gd name="T14" fmla="*/ 1371 w 1385"/>
                <a:gd name="T15" fmla="*/ 175 h 175"/>
                <a:gd name="T16" fmla="*/ 1377 w 1385"/>
                <a:gd name="T17" fmla="*/ 173 h 175"/>
                <a:gd name="T18" fmla="*/ 1383 w 1385"/>
                <a:gd name="T19" fmla="*/ 168 h 175"/>
                <a:gd name="T20" fmla="*/ 1385 w 1385"/>
                <a:gd name="T21" fmla="*/ 162 h 175"/>
                <a:gd name="T22" fmla="*/ 1383 w 1385"/>
                <a:gd name="T23" fmla="*/ 156 h 175"/>
                <a:gd name="T24" fmla="*/ 1289 w 1385"/>
                <a:gd name="T25" fmla="*/ 5 h 175"/>
                <a:gd name="T26" fmla="*/ 1283 w 1385"/>
                <a:gd name="T27" fmla="*/ 0 h 175"/>
                <a:gd name="T28" fmla="*/ 102 w 1385"/>
                <a:gd name="T29" fmla="*/ 150 h 175"/>
                <a:gd name="T30" fmla="*/ 77 w 1385"/>
                <a:gd name="T31" fmla="*/ 150 h 175"/>
                <a:gd name="T32" fmla="*/ 58 w 1385"/>
                <a:gd name="T33" fmla="*/ 150 h 175"/>
                <a:gd name="T34" fmla="*/ 46 w 1385"/>
                <a:gd name="T35" fmla="*/ 150 h 175"/>
                <a:gd name="T36" fmla="*/ 40 w 1385"/>
                <a:gd name="T37" fmla="*/ 150 h 175"/>
                <a:gd name="T38" fmla="*/ 52 w 1385"/>
                <a:gd name="T39" fmla="*/ 130 h 175"/>
                <a:gd name="T40" fmla="*/ 69 w 1385"/>
                <a:gd name="T41" fmla="*/ 102 h 175"/>
                <a:gd name="T42" fmla="*/ 86 w 1385"/>
                <a:gd name="T43" fmla="*/ 71 h 175"/>
                <a:gd name="T44" fmla="*/ 102 w 1385"/>
                <a:gd name="T45" fmla="*/ 45 h 175"/>
                <a:gd name="T46" fmla="*/ 1250 w 1385"/>
                <a:gd name="T47" fmla="*/ 150 h 175"/>
                <a:gd name="T48" fmla="*/ 1141 w 1385"/>
                <a:gd name="T49" fmla="*/ 150 h 175"/>
                <a:gd name="T50" fmla="*/ 1006 w 1385"/>
                <a:gd name="T51" fmla="*/ 150 h 175"/>
                <a:gd name="T52" fmla="*/ 851 w 1385"/>
                <a:gd name="T53" fmla="*/ 150 h 175"/>
                <a:gd name="T54" fmla="*/ 689 w 1385"/>
                <a:gd name="T55" fmla="*/ 150 h 175"/>
                <a:gd name="T56" fmla="*/ 526 w 1385"/>
                <a:gd name="T57" fmla="*/ 150 h 175"/>
                <a:gd name="T58" fmla="*/ 374 w 1385"/>
                <a:gd name="T59" fmla="*/ 150 h 175"/>
                <a:gd name="T60" fmla="*/ 238 w 1385"/>
                <a:gd name="T61" fmla="*/ 150 h 175"/>
                <a:gd name="T62" fmla="*/ 131 w 1385"/>
                <a:gd name="T63" fmla="*/ 150 h 175"/>
                <a:gd name="T64" fmla="*/ 165 w 1385"/>
                <a:gd name="T65" fmla="*/ 24 h 175"/>
                <a:gd name="T66" fmla="*/ 271 w 1385"/>
                <a:gd name="T67" fmla="*/ 24 h 175"/>
                <a:gd name="T68" fmla="*/ 421 w 1385"/>
                <a:gd name="T69" fmla="*/ 24 h 175"/>
                <a:gd name="T70" fmla="*/ 595 w 1385"/>
                <a:gd name="T71" fmla="*/ 24 h 175"/>
                <a:gd name="T72" fmla="*/ 778 w 1385"/>
                <a:gd name="T73" fmla="*/ 24 h 175"/>
                <a:gd name="T74" fmla="*/ 954 w 1385"/>
                <a:gd name="T75" fmla="*/ 24 h 175"/>
                <a:gd name="T76" fmla="*/ 1106 w 1385"/>
                <a:gd name="T77" fmla="*/ 24 h 175"/>
                <a:gd name="T78" fmla="*/ 1214 w 1385"/>
                <a:gd name="T79" fmla="*/ 24 h 175"/>
                <a:gd name="T80" fmla="*/ 1250 w 1385"/>
                <a:gd name="T81" fmla="*/ 150 h 175"/>
                <a:gd name="T82" fmla="*/ 1279 w 1385"/>
                <a:gd name="T83" fmla="*/ 38 h 175"/>
                <a:gd name="T84" fmla="*/ 1296 w 1385"/>
                <a:gd name="T85" fmla="*/ 66 h 175"/>
                <a:gd name="T86" fmla="*/ 1314 w 1385"/>
                <a:gd name="T87" fmla="*/ 97 h 175"/>
                <a:gd name="T88" fmla="*/ 1333 w 1385"/>
                <a:gd name="T89" fmla="*/ 128 h 175"/>
                <a:gd name="T90" fmla="*/ 1348 w 1385"/>
                <a:gd name="T91" fmla="*/ 150 h 175"/>
                <a:gd name="T92" fmla="*/ 1340 w 1385"/>
                <a:gd name="T93" fmla="*/ 150 h 175"/>
                <a:gd name="T94" fmla="*/ 1325 w 1385"/>
                <a:gd name="T95" fmla="*/ 150 h 175"/>
                <a:gd name="T96" fmla="*/ 1304 w 1385"/>
                <a:gd name="T97" fmla="*/ 150 h 175"/>
                <a:gd name="T98" fmla="*/ 1279 w 1385"/>
                <a:gd name="T99" fmla="*/ 150 h 1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85"/>
                <a:gd name="T151" fmla="*/ 0 h 175"/>
                <a:gd name="T152" fmla="*/ 1385 w 1385"/>
                <a:gd name="T153" fmla="*/ 175 h 17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85" h="175">
                  <a:moveTo>
                    <a:pt x="1279" y="0"/>
                  </a:moveTo>
                  <a:lnTo>
                    <a:pt x="106" y="0"/>
                  </a:lnTo>
                  <a:lnTo>
                    <a:pt x="102" y="0"/>
                  </a:lnTo>
                  <a:lnTo>
                    <a:pt x="98" y="2"/>
                  </a:lnTo>
                  <a:lnTo>
                    <a:pt x="96" y="5"/>
                  </a:lnTo>
                  <a:lnTo>
                    <a:pt x="94" y="7"/>
                  </a:lnTo>
                  <a:lnTo>
                    <a:pt x="2" y="156"/>
                  </a:lnTo>
                  <a:lnTo>
                    <a:pt x="0" y="159"/>
                  </a:lnTo>
                  <a:lnTo>
                    <a:pt x="0" y="162"/>
                  </a:lnTo>
                  <a:lnTo>
                    <a:pt x="2" y="164"/>
                  </a:lnTo>
                  <a:lnTo>
                    <a:pt x="4" y="168"/>
                  </a:lnTo>
                  <a:lnTo>
                    <a:pt x="6" y="169"/>
                  </a:lnTo>
                  <a:lnTo>
                    <a:pt x="8" y="173"/>
                  </a:lnTo>
                  <a:lnTo>
                    <a:pt x="13" y="175"/>
                  </a:lnTo>
                  <a:lnTo>
                    <a:pt x="17" y="175"/>
                  </a:lnTo>
                  <a:lnTo>
                    <a:pt x="1371" y="175"/>
                  </a:lnTo>
                  <a:lnTo>
                    <a:pt x="1375" y="175"/>
                  </a:lnTo>
                  <a:lnTo>
                    <a:pt x="1377" y="173"/>
                  </a:lnTo>
                  <a:lnTo>
                    <a:pt x="1381" y="169"/>
                  </a:lnTo>
                  <a:lnTo>
                    <a:pt x="1383" y="168"/>
                  </a:lnTo>
                  <a:lnTo>
                    <a:pt x="1385" y="164"/>
                  </a:lnTo>
                  <a:lnTo>
                    <a:pt x="1385" y="162"/>
                  </a:lnTo>
                  <a:lnTo>
                    <a:pt x="1385" y="159"/>
                  </a:lnTo>
                  <a:lnTo>
                    <a:pt x="1383" y="156"/>
                  </a:lnTo>
                  <a:lnTo>
                    <a:pt x="1294" y="7"/>
                  </a:lnTo>
                  <a:lnTo>
                    <a:pt x="1289" y="5"/>
                  </a:lnTo>
                  <a:lnTo>
                    <a:pt x="1287" y="2"/>
                  </a:lnTo>
                  <a:lnTo>
                    <a:pt x="1283" y="0"/>
                  </a:lnTo>
                  <a:lnTo>
                    <a:pt x="1279" y="0"/>
                  </a:lnTo>
                  <a:close/>
                  <a:moveTo>
                    <a:pt x="102" y="150"/>
                  </a:moveTo>
                  <a:lnTo>
                    <a:pt x="90" y="150"/>
                  </a:lnTo>
                  <a:lnTo>
                    <a:pt x="77" y="150"/>
                  </a:lnTo>
                  <a:lnTo>
                    <a:pt x="69" y="150"/>
                  </a:lnTo>
                  <a:lnTo>
                    <a:pt x="58" y="150"/>
                  </a:lnTo>
                  <a:lnTo>
                    <a:pt x="52" y="150"/>
                  </a:lnTo>
                  <a:lnTo>
                    <a:pt x="46" y="150"/>
                  </a:lnTo>
                  <a:lnTo>
                    <a:pt x="42" y="150"/>
                  </a:lnTo>
                  <a:lnTo>
                    <a:pt x="40" y="150"/>
                  </a:lnTo>
                  <a:lnTo>
                    <a:pt x="44" y="142"/>
                  </a:lnTo>
                  <a:lnTo>
                    <a:pt x="52" y="130"/>
                  </a:lnTo>
                  <a:lnTo>
                    <a:pt x="58" y="116"/>
                  </a:lnTo>
                  <a:lnTo>
                    <a:pt x="69" y="102"/>
                  </a:lnTo>
                  <a:lnTo>
                    <a:pt x="77" y="86"/>
                  </a:lnTo>
                  <a:lnTo>
                    <a:pt x="86" y="71"/>
                  </a:lnTo>
                  <a:lnTo>
                    <a:pt x="94" y="57"/>
                  </a:lnTo>
                  <a:lnTo>
                    <a:pt x="102" y="45"/>
                  </a:lnTo>
                  <a:lnTo>
                    <a:pt x="102" y="150"/>
                  </a:lnTo>
                  <a:close/>
                  <a:moveTo>
                    <a:pt x="1250" y="150"/>
                  </a:moveTo>
                  <a:lnTo>
                    <a:pt x="1200" y="150"/>
                  </a:lnTo>
                  <a:lnTo>
                    <a:pt x="1141" y="150"/>
                  </a:lnTo>
                  <a:lnTo>
                    <a:pt x="1077" y="150"/>
                  </a:lnTo>
                  <a:lnTo>
                    <a:pt x="1006" y="150"/>
                  </a:lnTo>
                  <a:lnTo>
                    <a:pt x="931" y="150"/>
                  </a:lnTo>
                  <a:lnTo>
                    <a:pt x="851" y="150"/>
                  </a:lnTo>
                  <a:lnTo>
                    <a:pt x="772" y="150"/>
                  </a:lnTo>
                  <a:lnTo>
                    <a:pt x="689" y="150"/>
                  </a:lnTo>
                  <a:lnTo>
                    <a:pt x="607" y="150"/>
                  </a:lnTo>
                  <a:lnTo>
                    <a:pt x="526" y="150"/>
                  </a:lnTo>
                  <a:lnTo>
                    <a:pt x="449" y="150"/>
                  </a:lnTo>
                  <a:lnTo>
                    <a:pt x="374" y="150"/>
                  </a:lnTo>
                  <a:lnTo>
                    <a:pt x="303" y="150"/>
                  </a:lnTo>
                  <a:lnTo>
                    <a:pt x="238" y="150"/>
                  </a:lnTo>
                  <a:lnTo>
                    <a:pt x="182" y="150"/>
                  </a:lnTo>
                  <a:lnTo>
                    <a:pt x="131" y="150"/>
                  </a:lnTo>
                  <a:lnTo>
                    <a:pt x="131" y="24"/>
                  </a:lnTo>
                  <a:lnTo>
                    <a:pt x="165" y="24"/>
                  </a:lnTo>
                  <a:lnTo>
                    <a:pt x="211" y="24"/>
                  </a:lnTo>
                  <a:lnTo>
                    <a:pt x="271" y="24"/>
                  </a:lnTo>
                  <a:lnTo>
                    <a:pt x="342" y="24"/>
                  </a:lnTo>
                  <a:lnTo>
                    <a:pt x="421" y="24"/>
                  </a:lnTo>
                  <a:lnTo>
                    <a:pt x="505" y="24"/>
                  </a:lnTo>
                  <a:lnTo>
                    <a:pt x="595" y="24"/>
                  </a:lnTo>
                  <a:lnTo>
                    <a:pt x="686" y="24"/>
                  </a:lnTo>
                  <a:lnTo>
                    <a:pt x="778" y="24"/>
                  </a:lnTo>
                  <a:lnTo>
                    <a:pt x="868" y="24"/>
                  </a:lnTo>
                  <a:lnTo>
                    <a:pt x="954" y="24"/>
                  </a:lnTo>
                  <a:lnTo>
                    <a:pt x="1033" y="24"/>
                  </a:lnTo>
                  <a:lnTo>
                    <a:pt x="1106" y="24"/>
                  </a:lnTo>
                  <a:lnTo>
                    <a:pt x="1166" y="24"/>
                  </a:lnTo>
                  <a:lnTo>
                    <a:pt x="1214" y="24"/>
                  </a:lnTo>
                  <a:lnTo>
                    <a:pt x="1250" y="24"/>
                  </a:lnTo>
                  <a:lnTo>
                    <a:pt x="1250" y="150"/>
                  </a:lnTo>
                  <a:close/>
                  <a:moveTo>
                    <a:pt x="1279" y="150"/>
                  </a:moveTo>
                  <a:lnTo>
                    <a:pt x="1279" y="38"/>
                  </a:lnTo>
                  <a:lnTo>
                    <a:pt x="1285" y="50"/>
                  </a:lnTo>
                  <a:lnTo>
                    <a:pt x="1296" y="66"/>
                  </a:lnTo>
                  <a:lnTo>
                    <a:pt x="1304" y="81"/>
                  </a:lnTo>
                  <a:lnTo>
                    <a:pt x="1314" y="97"/>
                  </a:lnTo>
                  <a:lnTo>
                    <a:pt x="1325" y="114"/>
                  </a:lnTo>
                  <a:lnTo>
                    <a:pt x="1333" y="128"/>
                  </a:lnTo>
                  <a:lnTo>
                    <a:pt x="1342" y="140"/>
                  </a:lnTo>
                  <a:lnTo>
                    <a:pt x="1348" y="150"/>
                  </a:lnTo>
                  <a:lnTo>
                    <a:pt x="1344" y="150"/>
                  </a:lnTo>
                  <a:lnTo>
                    <a:pt x="1340" y="150"/>
                  </a:lnTo>
                  <a:lnTo>
                    <a:pt x="1333" y="150"/>
                  </a:lnTo>
                  <a:lnTo>
                    <a:pt x="1325" y="150"/>
                  </a:lnTo>
                  <a:lnTo>
                    <a:pt x="1317" y="150"/>
                  </a:lnTo>
                  <a:lnTo>
                    <a:pt x="1304" y="150"/>
                  </a:lnTo>
                  <a:lnTo>
                    <a:pt x="1292" y="150"/>
                  </a:lnTo>
                  <a:lnTo>
                    <a:pt x="1279" y="150"/>
                  </a:lnTo>
                  <a:close/>
                </a:path>
              </a:pathLst>
            </a:custGeom>
            <a:solidFill>
              <a:srgbClr val="3F9EFF"/>
            </a:solidFill>
            <a:ln w="9525">
              <a:noFill/>
              <a:round/>
              <a:headEnd/>
              <a:tailEnd/>
            </a:ln>
          </p:spPr>
          <p:txBody>
            <a:bodyPr/>
            <a:lstStyle/>
            <a:p>
              <a:endParaRPr lang="en-US"/>
            </a:p>
          </p:txBody>
        </p:sp>
        <p:sp>
          <p:nvSpPr>
            <p:cNvPr id="47129" name="Freeform 12"/>
            <p:cNvSpPr>
              <a:spLocks/>
            </p:cNvSpPr>
            <p:nvPr/>
          </p:nvSpPr>
          <p:spPr bwMode="auto">
            <a:xfrm>
              <a:off x="9648" y="12523"/>
              <a:ext cx="146" cy="154"/>
            </a:xfrm>
            <a:custGeom>
              <a:avLst/>
              <a:gdLst>
                <a:gd name="T0" fmla="*/ 100 w 146"/>
                <a:gd name="T1" fmla="*/ 0 h 154"/>
                <a:gd name="T2" fmla="*/ 107 w 146"/>
                <a:gd name="T3" fmla="*/ 11 h 154"/>
                <a:gd name="T4" fmla="*/ 121 w 146"/>
                <a:gd name="T5" fmla="*/ 31 h 154"/>
                <a:gd name="T6" fmla="*/ 136 w 146"/>
                <a:gd name="T7" fmla="*/ 54 h 154"/>
                <a:gd name="T8" fmla="*/ 146 w 146"/>
                <a:gd name="T9" fmla="*/ 69 h 154"/>
                <a:gd name="T10" fmla="*/ 138 w 146"/>
                <a:gd name="T11" fmla="*/ 64 h 154"/>
                <a:gd name="T12" fmla="*/ 130 w 146"/>
                <a:gd name="T13" fmla="*/ 61 h 154"/>
                <a:gd name="T14" fmla="*/ 121 w 146"/>
                <a:gd name="T15" fmla="*/ 57 h 154"/>
                <a:gd name="T16" fmla="*/ 119 w 146"/>
                <a:gd name="T17" fmla="*/ 55 h 154"/>
                <a:gd name="T18" fmla="*/ 63 w 146"/>
                <a:gd name="T19" fmla="*/ 138 h 154"/>
                <a:gd name="T20" fmla="*/ 61 w 146"/>
                <a:gd name="T21" fmla="*/ 142 h 154"/>
                <a:gd name="T22" fmla="*/ 57 w 146"/>
                <a:gd name="T23" fmla="*/ 147 h 154"/>
                <a:gd name="T24" fmla="*/ 55 w 146"/>
                <a:gd name="T25" fmla="*/ 150 h 154"/>
                <a:gd name="T26" fmla="*/ 55 w 146"/>
                <a:gd name="T27" fmla="*/ 154 h 154"/>
                <a:gd name="T28" fmla="*/ 44 w 146"/>
                <a:gd name="T29" fmla="*/ 140 h 154"/>
                <a:gd name="T30" fmla="*/ 30 w 146"/>
                <a:gd name="T31" fmla="*/ 118 h 154"/>
                <a:gd name="T32" fmla="*/ 15 w 146"/>
                <a:gd name="T33" fmla="*/ 97 h 154"/>
                <a:gd name="T34" fmla="*/ 9 w 146"/>
                <a:gd name="T35" fmla="*/ 88 h 154"/>
                <a:gd name="T36" fmla="*/ 7 w 146"/>
                <a:gd name="T37" fmla="*/ 83 h 154"/>
                <a:gd name="T38" fmla="*/ 2 w 146"/>
                <a:gd name="T39" fmla="*/ 76 h 154"/>
                <a:gd name="T40" fmla="*/ 0 w 146"/>
                <a:gd name="T41" fmla="*/ 71 h 154"/>
                <a:gd name="T42" fmla="*/ 0 w 146"/>
                <a:gd name="T43" fmla="*/ 64 h 154"/>
                <a:gd name="T44" fmla="*/ 0 w 146"/>
                <a:gd name="T45" fmla="*/ 61 h 154"/>
                <a:gd name="T46" fmla="*/ 2 w 146"/>
                <a:gd name="T47" fmla="*/ 55 h 154"/>
                <a:gd name="T48" fmla="*/ 4 w 146"/>
                <a:gd name="T49" fmla="*/ 52 h 154"/>
                <a:gd name="T50" fmla="*/ 7 w 146"/>
                <a:gd name="T51" fmla="*/ 49 h 154"/>
                <a:gd name="T52" fmla="*/ 32 w 146"/>
                <a:gd name="T53" fmla="*/ 12 h 154"/>
                <a:gd name="T54" fmla="*/ 30 w 146"/>
                <a:gd name="T55" fmla="*/ 11 h 154"/>
                <a:gd name="T56" fmla="*/ 21 w 146"/>
                <a:gd name="T57" fmla="*/ 9 h 154"/>
                <a:gd name="T58" fmla="*/ 13 w 146"/>
                <a:gd name="T59" fmla="*/ 4 h 154"/>
                <a:gd name="T60" fmla="*/ 4 w 146"/>
                <a:gd name="T61" fmla="*/ 0 h 154"/>
                <a:gd name="T62" fmla="*/ 13 w 146"/>
                <a:gd name="T63" fmla="*/ 0 h 154"/>
                <a:gd name="T64" fmla="*/ 27 w 146"/>
                <a:gd name="T65" fmla="*/ 0 h 154"/>
                <a:gd name="T66" fmla="*/ 42 w 146"/>
                <a:gd name="T67" fmla="*/ 0 h 154"/>
                <a:gd name="T68" fmla="*/ 59 w 146"/>
                <a:gd name="T69" fmla="*/ 0 h 154"/>
                <a:gd name="T70" fmla="*/ 73 w 146"/>
                <a:gd name="T71" fmla="*/ 0 h 154"/>
                <a:gd name="T72" fmla="*/ 86 w 146"/>
                <a:gd name="T73" fmla="*/ 0 h 154"/>
                <a:gd name="T74" fmla="*/ 96 w 146"/>
                <a:gd name="T75" fmla="*/ 0 h 154"/>
                <a:gd name="T76" fmla="*/ 100 w 146"/>
                <a:gd name="T77" fmla="*/ 0 h 15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6"/>
                <a:gd name="T118" fmla="*/ 0 h 154"/>
                <a:gd name="T119" fmla="*/ 146 w 146"/>
                <a:gd name="T120" fmla="*/ 154 h 15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6" h="154">
                  <a:moveTo>
                    <a:pt x="100" y="0"/>
                  </a:moveTo>
                  <a:lnTo>
                    <a:pt x="107" y="11"/>
                  </a:lnTo>
                  <a:lnTo>
                    <a:pt x="121" y="31"/>
                  </a:lnTo>
                  <a:lnTo>
                    <a:pt x="136" y="54"/>
                  </a:lnTo>
                  <a:lnTo>
                    <a:pt x="146" y="69"/>
                  </a:lnTo>
                  <a:lnTo>
                    <a:pt x="138" y="64"/>
                  </a:lnTo>
                  <a:lnTo>
                    <a:pt x="130" y="61"/>
                  </a:lnTo>
                  <a:lnTo>
                    <a:pt x="121" y="57"/>
                  </a:lnTo>
                  <a:lnTo>
                    <a:pt x="119" y="55"/>
                  </a:lnTo>
                  <a:lnTo>
                    <a:pt x="63" y="138"/>
                  </a:lnTo>
                  <a:lnTo>
                    <a:pt x="61" y="142"/>
                  </a:lnTo>
                  <a:lnTo>
                    <a:pt x="57" y="147"/>
                  </a:lnTo>
                  <a:lnTo>
                    <a:pt x="55" y="150"/>
                  </a:lnTo>
                  <a:lnTo>
                    <a:pt x="55" y="154"/>
                  </a:lnTo>
                  <a:lnTo>
                    <a:pt x="44" y="140"/>
                  </a:lnTo>
                  <a:lnTo>
                    <a:pt x="30" y="118"/>
                  </a:lnTo>
                  <a:lnTo>
                    <a:pt x="15" y="97"/>
                  </a:lnTo>
                  <a:lnTo>
                    <a:pt x="9" y="88"/>
                  </a:lnTo>
                  <a:lnTo>
                    <a:pt x="7" y="83"/>
                  </a:lnTo>
                  <a:lnTo>
                    <a:pt x="2" y="76"/>
                  </a:lnTo>
                  <a:lnTo>
                    <a:pt x="0" y="71"/>
                  </a:lnTo>
                  <a:lnTo>
                    <a:pt x="0" y="64"/>
                  </a:lnTo>
                  <a:lnTo>
                    <a:pt x="0" y="61"/>
                  </a:lnTo>
                  <a:lnTo>
                    <a:pt x="2" y="55"/>
                  </a:lnTo>
                  <a:lnTo>
                    <a:pt x="4" y="52"/>
                  </a:lnTo>
                  <a:lnTo>
                    <a:pt x="7" y="49"/>
                  </a:lnTo>
                  <a:lnTo>
                    <a:pt x="32" y="12"/>
                  </a:lnTo>
                  <a:lnTo>
                    <a:pt x="30" y="11"/>
                  </a:lnTo>
                  <a:lnTo>
                    <a:pt x="21" y="9"/>
                  </a:lnTo>
                  <a:lnTo>
                    <a:pt x="13" y="4"/>
                  </a:lnTo>
                  <a:lnTo>
                    <a:pt x="4" y="0"/>
                  </a:lnTo>
                  <a:lnTo>
                    <a:pt x="13" y="0"/>
                  </a:lnTo>
                  <a:lnTo>
                    <a:pt x="27" y="0"/>
                  </a:lnTo>
                  <a:lnTo>
                    <a:pt x="42" y="0"/>
                  </a:lnTo>
                  <a:lnTo>
                    <a:pt x="59" y="0"/>
                  </a:lnTo>
                  <a:lnTo>
                    <a:pt x="73" y="0"/>
                  </a:lnTo>
                  <a:lnTo>
                    <a:pt x="86" y="0"/>
                  </a:lnTo>
                  <a:lnTo>
                    <a:pt x="96" y="0"/>
                  </a:lnTo>
                  <a:lnTo>
                    <a:pt x="100" y="0"/>
                  </a:lnTo>
                  <a:close/>
                </a:path>
              </a:pathLst>
            </a:custGeom>
            <a:solidFill>
              <a:srgbClr val="FFFFFF"/>
            </a:solidFill>
            <a:ln w="9525">
              <a:noFill/>
              <a:round/>
              <a:headEnd/>
              <a:tailEnd/>
            </a:ln>
          </p:spPr>
          <p:txBody>
            <a:bodyPr/>
            <a:lstStyle/>
            <a:p>
              <a:endParaRPr lang="en-US"/>
            </a:p>
          </p:txBody>
        </p:sp>
        <p:sp>
          <p:nvSpPr>
            <p:cNvPr id="47130" name="Freeform 13"/>
            <p:cNvSpPr>
              <a:spLocks/>
            </p:cNvSpPr>
            <p:nvPr/>
          </p:nvSpPr>
          <p:spPr bwMode="auto">
            <a:xfrm>
              <a:off x="9719" y="12644"/>
              <a:ext cx="125" cy="85"/>
            </a:xfrm>
            <a:custGeom>
              <a:avLst/>
              <a:gdLst>
                <a:gd name="T0" fmla="*/ 125 w 125"/>
                <a:gd name="T1" fmla="*/ 0 h 85"/>
                <a:gd name="T2" fmla="*/ 125 w 125"/>
                <a:gd name="T3" fmla="*/ 14 h 85"/>
                <a:gd name="T4" fmla="*/ 125 w 125"/>
                <a:gd name="T5" fmla="*/ 41 h 85"/>
                <a:gd name="T6" fmla="*/ 125 w 125"/>
                <a:gd name="T7" fmla="*/ 69 h 85"/>
                <a:gd name="T8" fmla="*/ 125 w 125"/>
                <a:gd name="T9" fmla="*/ 85 h 85"/>
                <a:gd name="T10" fmla="*/ 121 w 125"/>
                <a:gd name="T11" fmla="*/ 85 h 85"/>
                <a:gd name="T12" fmla="*/ 111 w 125"/>
                <a:gd name="T13" fmla="*/ 85 h 85"/>
                <a:gd name="T14" fmla="*/ 98 w 125"/>
                <a:gd name="T15" fmla="*/ 85 h 85"/>
                <a:gd name="T16" fmla="*/ 84 w 125"/>
                <a:gd name="T17" fmla="*/ 85 h 85"/>
                <a:gd name="T18" fmla="*/ 71 w 125"/>
                <a:gd name="T19" fmla="*/ 85 h 85"/>
                <a:gd name="T20" fmla="*/ 59 w 125"/>
                <a:gd name="T21" fmla="*/ 85 h 85"/>
                <a:gd name="T22" fmla="*/ 50 w 125"/>
                <a:gd name="T23" fmla="*/ 85 h 85"/>
                <a:gd name="T24" fmla="*/ 48 w 125"/>
                <a:gd name="T25" fmla="*/ 85 h 85"/>
                <a:gd name="T26" fmla="*/ 40 w 125"/>
                <a:gd name="T27" fmla="*/ 85 h 85"/>
                <a:gd name="T28" fmla="*/ 29 w 125"/>
                <a:gd name="T29" fmla="*/ 81 h 85"/>
                <a:gd name="T30" fmla="*/ 15 w 125"/>
                <a:gd name="T31" fmla="*/ 74 h 85"/>
                <a:gd name="T32" fmla="*/ 4 w 125"/>
                <a:gd name="T33" fmla="*/ 62 h 85"/>
                <a:gd name="T34" fmla="*/ 2 w 125"/>
                <a:gd name="T35" fmla="*/ 59 h 85"/>
                <a:gd name="T36" fmla="*/ 2 w 125"/>
                <a:gd name="T37" fmla="*/ 55 h 85"/>
                <a:gd name="T38" fmla="*/ 0 w 125"/>
                <a:gd name="T39" fmla="*/ 50 h 85"/>
                <a:gd name="T40" fmla="*/ 0 w 125"/>
                <a:gd name="T41" fmla="*/ 45 h 85"/>
                <a:gd name="T42" fmla="*/ 0 w 125"/>
                <a:gd name="T43" fmla="*/ 40 h 85"/>
                <a:gd name="T44" fmla="*/ 2 w 125"/>
                <a:gd name="T45" fmla="*/ 35 h 85"/>
                <a:gd name="T46" fmla="*/ 4 w 125"/>
                <a:gd name="T47" fmla="*/ 29 h 85"/>
                <a:gd name="T48" fmla="*/ 7 w 125"/>
                <a:gd name="T49" fmla="*/ 24 h 85"/>
                <a:gd name="T50" fmla="*/ 9 w 125"/>
                <a:gd name="T51" fmla="*/ 21 h 85"/>
                <a:gd name="T52" fmla="*/ 15 w 125"/>
                <a:gd name="T53" fmla="*/ 14 h 85"/>
                <a:gd name="T54" fmla="*/ 19 w 125"/>
                <a:gd name="T55" fmla="*/ 5 h 85"/>
                <a:gd name="T56" fmla="*/ 23 w 125"/>
                <a:gd name="T57" fmla="*/ 0 h 85"/>
                <a:gd name="T58" fmla="*/ 29 w 125"/>
                <a:gd name="T59" fmla="*/ 0 h 85"/>
                <a:gd name="T60" fmla="*/ 40 w 125"/>
                <a:gd name="T61" fmla="*/ 0 h 85"/>
                <a:gd name="T62" fmla="*/ 57 w 125"/>
                <a:gd name="T63" fmla="*/ 0 h 85"/>
                <a:gd name="T64" fmla="*/ 73 w 125"/>
                <a:gd name="T65" fmla="*/ 0 h 85"/>
                <a:gd name="T66" fmla="*/ 92 w 125"/>
                <a:gd name="T67" fmla="*/ 0 h 85"/>
                <a:gd name="T68" fmla="*/ 107 w 125"/>
                <a:gd name="T69" fmla="*/ 0 h 85"/>
                <a:gd name="T70" fmla="*/ 119 w 125"/>
                <a:gd name="T71" fmla="*/ 0 h 85"/>
                <a:gd name="T72" fmla="*/ 125 w 125"/>
                <a:gd name="T73" fmla="*/ 0 h 8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5"/>
                <a:gd name="T112" fmla="*/ 0 h 85"/>
                <a:gd name="T113" fmla="*/ 125 w 125"/>
                <a:gd name="T114" fmla="*/ 85 h 8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5" h="85">
                  <a:moveTo>
                    <a:pt x="125" y="0"/>
                  </a:moveTo>
                  <a:lnTo>
                    <a:pt x="125" y="14"/>
                  </a:lnTo>
                  <a:lnTo>
                    <a:pt x="125" y="41"/>
                  </a:lnTo>
                  <a:lnTo>
                    <a:pt x="125" y="69"/>
                  </a:lnTo>
                  <a:lnTo>
                    <a:pt x="125" y="85"/>
                  </a:lnTo>
                  <a:lnTo>
                    <a:pt x="121" y="85"/>
                  </a:lnTo>
                  <a:lnTo>
                    <a:pt x="111" y="85"/>
                  </a:lnTo>
                  <a:lnTo>
                    <a:pt x="98" y="85"/>
                  </a:lnTo>
                  <a:lnTo>
                    <a:pt x="84" y="85"/>
                  </a:lnTo>
                  <a:lnTo>
                    <a:pt x="71" y="85"/>
                  </a:lnTo>
                  <a:lnTo>
                    <a:pt x="59" y="85"/>
                  </a:lnTo>
                  <a:lnTo>
                    <a:pt x="50" y="85"/>
                  </a:lnTo>
                  <a:lnTo>
                    <a:pt x="48" y="85"/>
                  </a:lnTo>
                  <a:lnTo>
                    <a:pt x="40" y="85"/>
                  </a:lnTo>
                  <a:lnTo>
                    <a:pt x="29" y="81"/>
                  </a:lnTo>
                  <a:lnTo>
                    <a:pt x="15" y="74"/>
                  </a:lnTo>
                  <a:lnTo>
                    <a:pt x="4" y="62"/>
                  </a:lnTo>
                  <a:lnTo>
                    <a:pt x="2" y="59"/>
                  </a:lnTo>
                  <a:lnTo>
                    <a:pt x="2" y="55"/>
                  </a:lnTo>
                  <a:lnTo>
                    <a:pt x="0" y="50"/>
                  </a:lnTo>
                  <a:lnTo>
                    <a:pt x="0" y="45"/>
                  </a:lnTo>
                  <a:lnTo>
                    <a:pt x="0" y="40"/>
                  </a:lnTo>
                  <a:lnTo>
                    <a:pt x="2" y="35"/>
                  </a:lnTo>
                  <a:lnTo>
                    <a:pt x="4" y="29"/>
                  </a:lnTo>
                  <a:lnTo>
                    <a:pt x="7" y="24"/>
                  </a:lnTo>
                  <a:lnTo>
                    <a:pt x="9" y="21"/>
                  </a:lnTo>
                  <a:lnTo>
                    <a:pt x="15" y="14"/>
                  </a:lnTo>
                  <a:lnTo>
                    <a:pt x="19" y="5"/>
                  </a:lnTo>
                  <a:lnTo>
                    <a:pt x="23" y="0"/>
                  </a:lnTo>
                  <a:lnTo>
                    <a:pt x="29" y="0"/>
                  </a:lnTo>
                  <a:lnTo>
                    <a:pt x="40" y="0"/>
                  </a:lnTo>
                  <a:lnTo>
                    <a:pt x="57" y="0"/>
                  </a:lnTo>
                  <a:lnTo>
                    <a:pt x="73" y="0"/>
                  </a:lnTo>
                  <a:lnTo>
                    <a:pt x="92" y="0"/>
                  </a:lnTo>
                  <a:lnTo>
                    <a:pt x="107" y="0"/>
                  </a:lnTo>
                  <a:lnTo>
                    <a:pt x="119" y="0"/>
                  </a:lnTo>
                  <a:lnTo>
                    <a:pt x="125" y="0"/>
                  </a:lnTo>
                  <a:close/>
                </a:path>
              </a:pathLst>
            </a:custGeom>
            <a:solidFill>
              <a:srgbClr val="FFFFFF"/>
            </a:solidFill>
            <a:ln w="9525">
              <a:noFill/>
              <a:round/>
              <a:headEnd/>
              <a:tailEnd/>
            </a:ln>
          </p:spPr>
          <p:txBody>
            <a:bodyPr/>
            <a:lstStyle/>
            <a:p>
              <a:endParaRPr lang="en-US"/>
            </a:p>
          </p:txBody>
        </p:sp>
        <p:sp>
          <p:nvSpPr>
            <p:cNvPr id="47131" name="Freeform 14"/>
            <p:cNvSpPr>
              <a:spLocks noEditPoints="1"/>
            </p:cNvSpPr>
            <p:nvPr/>
          </p:nvSpPr>
          <p:spPr bwMode="auto">
            <a:xfrm>
              <a:off x="9726" y="12395"/>
              <a:ext cx="175" cy="118"/>
            </a:xfrm>
            <a:custGeom>
              <a:avLst/>
              <a:gdLst>
                <a:gd name="T0" fmla="*/ 39 w 175"/>
                <a:gd name="T1" fmla="*/ 19 h 118"/>
                <a:gd name="T2" fmla="*/ 47 w 175"/>
                <a:gd name="T3" fmla="*/ 9 h 118"/>
                <a:gd name="T4" fmla="*/ 60 w 175"/>
                <a:gd name="T5" fmla="*/ 4 h 118"/>
                <a:gd name="T6" fmla="*/ 70 w 175"/>
                <a:gd name="T7" fmla="*/ 0 h 118"/>
                <a:gd name="T8" fmla="*/ 81 w 175"/>
                <a:gd name="T9" fmla="*/ 0 h 118"/>
                <a:gd name="T10" fmla="*/ 85 w 175"/>
                <a:gd name="T11" fmla="*/ 0 h 118"/>
                <a:gd name="T12" fmla="*/ 93 w 175"/>
                <a:gd name="T13" fmla="*/ 0 h 118"/>
                <a:gd name="T14" fmla="*/ 106 w 175"/>
                <a:gd name="T15" fmla="*/ 0 h 118"/>
                <a:gd name="T16" fmla="*/ 123 w 175"/>
                <a:gd name="T17" fmla="*/ 0 h 118"/>
                <a:gd name="T18" fmla="*/ 137 w 175"/>
                <a:gd name="T19" fmla="*/ 0 h 118"/>
                <a:gd name="T20" fmla="*/ 154 w 175"/>
                <a:gd name="T21" fmla="*/ 0 h 118"/>
                <a:gd name="T22" fmla="*/ 166 w 175"/>
                <a:gd name="T23" fmla="*/ 0 h 118"/>
                <a:gd name="T24" fmla="*/ 175 w 175"/>
                <a:gd name="T25" fmla="*/ 0 h 118"/>
                <a:gd name="T26" fmla="*/ 173 w 175"/>
                <a:gd name="T27" fmla="*/ 2 h 118"/>
                <a:gd name="T28" fmla="*/ 168 w 175"/>
                <a:gd name="T29" fmla="*/ 6 h 118"/>
                <a:gd name="T30" fmla="*/ 166 w 175"/>
                <a:gd name="T31" fmla="*/ 9 h 118"/>
                <a:gd name="T32" fmla="*/ 162 w 175"/>
                <a:gd name="T33" fmla="*/ 14 h 118"/>
                <a:gd name="T34" fmla="*/ 160 w 175"/>
                <a:gd name="T35" fmla="*/ 18 h 118"/>
                <a:gd name="T36" fmla="*/ 152 w 175"/>
                <a:gd name="T37" fmla="*/ 30 h 118"/>
                <a:gd name="T38" fmla="*/ 139 w 175"/>
                <a:gd name="T39" fmla="*/ 45 h 118"/>
                <a:gd name="T40" fmla="*/ 127 w 175"/>
                <a:gd name="T41" fmla="*/ 64 h 118"/>
                <a:gd name="T42" fmla="*/ 112 w 175"/>
                <a:gd name="T43" fmla="*/ 83 h 118"/>
                <a:gd name="T44" fmla="*/ 100 w 175"/>
                <a:gd name="T45" fmla="*/ 99 h 118"/>
                <a:gd name="T46" fmla="*/ 91 w 175"/>
                <a:gd name="T47" fmla="*/ 113 h 118"/>
                <a:gd name="T48" fmla="*/ 87 w 175"/>
                <a:gd name="T49" fmla="*/ 118 h 118"/>
                <a:gd name="T50" fmla="*/ 83 w 175"/>
                <a:gd name="T51" fmla="*/ 116 h 118"/>
                <a:gd name="T52" fmla="*/ 73 w 175"/>
                <a:gd name="T53" fmla="*/ 111 h 118"/>
                <a:gd name="T54" fmla="*/ 60 w 175"/>
                <a:gd name="T55" fmla="*/ 104 h 118"/>
                <a:gd name="T56" fmla="*/ 43 w 175"/>
                <a:gd name="T57" fmla="*/ 97 h 118"/>
                <a:gd name="T58" fmla="*/ 29 w 175"/>
                <a:gd name="T59" fmla="*/ 90 h 118"/>
                <a:gd name="T60" fmla="*/ 16 w 175"/>
                <a:gd name="T61" fmla="*/ 83 h 118"/>
                <a:gd name="T62" fmla="*/ 6 w 175"/>
                <a:gd name="T63" fmla="*/ 78 h 118"/>
                <a:gd name="T64" fmla="*/ 0 w 175"/>
                <a:gd name="T65" fmla="*/ 76 h 118"/>
                <a:gd name="T66" fmla="*/ 8 w 175"/>
                <a:gd name="T67" fmla="*/ 66 h 118"/>
                <a:gd name="T68" fmla="*/ 20 w 175"/>
                <a:gd name="T69" fmla="*/ 45 h 118"/>
                <a:gd name="T70" fmla="*/ 33 w 175"/>
                <a:gd name="T71" fmla="*/ 28 h 118"/>
                <a:gd name="T72" fmla="*/ 39 w 175"/>
                <a:gd name="T73" fmla="*/ 19 h 118"/>
                <a:gd name="T74" fmla="*/ 162 w 175"/>
                <a:gd name="T75" fmla="*/ 14 h 118"/>
                <a:gd name="T76" fmla="*/ 162 w 175"/>
                <a:gd name="T77" fmla="*/ 14 h 118"/>
                <a:gd name="T78" fmla="*/ 162 w 175"/>
                <a:gd name="T79" fmla="*/ 14 h 11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75"/>
                <a:gd name="T121" fmla="*/ 0 h 118"/>
                <a:gd name="T122" fmla="*/ 175 w 175"/>
                <a:gd name="T123" fmla="*/ 118 h 11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75" h="118">
                  <a:moveTo>
                    <a:pt x="39" y="19"/>
                  </a:moveTo>
                  <a:lnTo>
                    <a:pt x="47" y="9"/>
                  </a:lnTo>
                  <a:lnTo>
                    <a:pt x="60" y="4"/>
                  </a:lnTo>
                  <a:lnTo>
                    <a:pt x="70" y="0"/>
                  </a:lnTo>
                  <a:lnTo>
                    <a:pt x="81" y="0"/>
                  </a:lnTo>
                  <a:lnTo>
                    <a:pt x="85" y="0"/>
                  </a:lnTo>
                  <a:lnTo>
                    <a:pt x="93" y="0"/>
                  </a:lnTo>
                  <a:lnTo>
                    <a:pt x="106" y="0"/>
                  </a:lnTo>
                  <a:lnTo>
                    <a:pt x="123" y="0"/>
                  </a:lnTo>
                  <a:lnTo>
                    <a:pt x="137" y="0"/>
                  </a:lnTo>
                  <a:lnTo>
                    <a:pt x="154" y="0"/>
                  </a:lnTo>
                  <a:lnTo>
                    <a:pt x="166" y="0"/>
                  </a:lnTo>
                  <a:lnTo>
                    <a:pt x="175" y="0"/>
                  </a:lnTo>
                  <a:lnTo>
                    <a:pt x="173" y="2"/>
                  </a:lnTo>
                  <a:lnTo>
                    <a:pt x="168" y="6"/>
                  </a:lnTo>
                  <a:lnTo>
                    <a:pt x="166" y="9"/>
                  </a:lnTo>
                  <a:lnTo>
                    <a:pt x="162" y="14"/>
                  </a:lnTo>
                  <a:lnTo>
                    <a:pt x="160" y="18"/>
                  </a:lnTo>
                  <a:lnTo>
                    <a:pt x="152" y="30"/>
                  </a:lnTo>
                  <a:lnTo>
                    <a:pt x="139" y="45"/>
                  </a:lnTo>
                  <a:lnTo>
                    <a:pt x="127" y="64"/>
                  </a:lnTo>
                  <a:lnTo>
                    <a:pt x="112" y="83"/>
                  </a:lnTo>
                  <a:lnTo>
                    <a:pt x="100" y="99"/>
                  </a:lnTo>
                  <a:lnTo>
                    <a:pt x="91" y="113"/>
                  </a:lnTo>
                  <a:lnTo>
                    <a:pt x="87" y="118"/>
                  </a:lnTo>
                  <a:lnTo>
                    <a:pt x="83" y="116"/>
                  </a:lnTo>
                  <a:lnTo>
                    <a:pt x="73" y="111"/>
                  </a:lnTo>
                  <a:lnTo>
                    <a:pt x="60" y="104"/>
                  </a:lnTo>
                  <a:lnTo>
                    <a:pt x="43" y="97"/>
                  </a:lnTo>
                  <a:lnTo>
                    <a:pt x="29" y="90"/>
                  </a:lnTo>
                  <a:lnTo>
                    <a:pt x="16" y="83"/>
                  </a:lnTo>
                  <a:lnTo>
                    <a:pt x="6" y="78"/>
                  </a:lnTo>
                  <a:lnTo>
                    <a:pt x="0" y="76"/>
                  </a:lnTo>
                  <a:lnTo>
                    <a:pt x="8" y="66"/>
                  </a:lnTo>
                  <a:lnTo>
                    <a:pt x="20" y="45"/>
                  </a:lnTo>
                  <a:lnTo>
                    <a:pt x="33" y="28"/>
                  </a:lnTo>
                  <a:lnTo>
                    <a:pt x="39" y="19"/>
                  </a:lnTo>
                  <a:close/>
                  <a:moveTo>
                    <a:pt x="162" y="14"/>
                  </a:moveTo>
                  <a:lnTo>
                    <a:pt x="162" y="14"/>
                  </a:lnTo>
                  <a:close/>
                </a:path>
              </a:pathLst>
            </a:custGeom>
            <a:solidFill>
              <a:srgbClr val="FFFFFF"/>
            </a:solidFill>
            <a:ln w="9525">
              <a:noFill/>
              <a:round/>
              <a:headEnd/>
              <a:tailEnd/>
            </a:ln>
          </p:spPr>
          <p:txBody>
            <a:bodyPr/>
            <a:lstStyle/>
            <a:p>
              <a:endParaRPr lang="en-US"/>
            </a:p>
          </p:txBody>
        </p:sp>
        <p:sp>
          <p:nvSpPr>
            <p:cNvPr id="47132" name="Freeform 15"/>
            <p:cNvSpPr>
              <a:spLocks/>
            </p:cNvSpPr>
            <p:nvPr/>
          </p:nvSpPr>
          <p:spPr bwMode="auto">
            <a:xfrm>
              <a:off x="9886" y="12395"/>
              <a:ext cx="148" cy="109"/>
            </a:xfrm>
            <a:custGeom>
              <a:avLst/>
              <a:gdLst>
                <a:gd name="T0" fmla="*/ 15 w 148"/>
                <a:gd name="T1" fmla="*/ 19 h 109"/>
                <a:gd name="T2" fmla="*/ 23 w 148"/>
                <a:gd name="T3" fmla="*/ 11 h 109"/>
                <a:gd name="T4" fmla="*/ 36 w 148"/>
                <a:gd name="T5" fmla="*/ 6 h 109"/>
                <a:gd name="T6" fmla="*/ 46 w 148"/>
                <a:gd name="T7" fmla="*/ 2 h 109"/>
                <a:gd name="T8" fmla="*/ 56 w 148"/>
                <a:gd name="T9" fmla="*/ 0 h 109"/>
                <a:gd name="T10" fmla="*/ 67 w 148"/>
                <a:gd name="T11" fmla="*/ 0 h 109"/>
                <a:gd name="T12" fmla="*/ 79 w 148"/>
                <a:gd name="T13" fmla="*/ 4 h 109"/>
                <a:gd name="T14" fmla="*/ 90 w 148"/>
                <a:gd name="T15" fmla="*/ 9 h 109"/>
                <a:gd name="T16" fmla="*/ 100 w 148"/>
                <a:gd name="T17" fmla="*/ 19 h 109"/>
                <a:gd name="T18" fmla="*/ 104 w 148"/>
                <a:gd name="T19" fmla="*/ 25 h 109"/>
                <a:gd name="T20" fmla="*/ 111 w 148"/>
                <a:gd name="T21" fmla="*/ 35 h 109"/>
                <a:gd name="T22" fmla="*/ 117 w 148"/>
                <a:gd name="T23" fmla="*/ 45 h 109"/>
                <a:gd name="T24" fmla="*/ 121 w 148"/>
                <a:gd name="T25" fmla="*/ 50 h 109"/>
                <a:gd name="T26" fmla="*/ 123 w 148"/>
                <a:gd name="T27" fmla="*/ 52 h 109"/>
                <a:gd name="T28" fmla="*/ 125 w 148"/>
                <a:gd name="T29" fmla="*/ 50 h 109"/>
                <a:gd name="T30" fmla="*/ 134 w 148"/>
                <a:gd name="T31" fmla="*/ 49 h 109"/>
                <a:gd name="T32" fmla="*/ 140 w 148"/>
                <a:gd name="T33" fmla="*/ 44 h 109"/>
                <a:gd name="T34" fmla="*/ 148 w 148"/>
                <a:gd name="T35" fmla="*/ 40 h 109"/>
                <a:gd name="T36" fmla="*/ 138 w 148"/>
                <a:gd name="T37" fmla="*/ 56 h 109"/>
                <a:gd name="T38" fmla="*/ 123 w 148"/>
                <a:gd name="T39" fmla="*/ 78 h 109"/>
                <a:gd name="T40" fmla="*/ 109 w 148"/>
                <a:gd name="T41" fmla="*/ 99 h 109"/>
                <a:gd name="T42" fmla="*/ 102 w 148"/>
                <a:gd name="T43" fmla="*/ 109 h 109"/>
                <a:gd name="T44" fmla="*/ 98 w 148"/>
                <a:gd name="T45" fmla="*/ 109 h 109"/>
                <a:gd name="T46" fmla="*/ 88 w 148"/>
                <a:gd name="T47" fmla="*/ 109 h 109"/>
                <a:gd name="T48" fmla="*/ 75 w 148"/>
                <a:gd name="T49" fmla="*/ 109 h 109"/>
                <a:gd name="T50" fmla="*/ 61 w 148"/>
                <a:gd name="T51" fmla="*/ 109 h 109"/>
                <a:gd name="T52" fmla="*/ 44 w 148"/>
                <a:gd name="T53" fmla="*/ 109 h 109"/>
                <a:gd name="T54" fmla="*/ 29 w 148"/>
                <a:gd name="T55" fmla="*/ 109 h 109"/>
                <a:gd name="T56" fmla="*/ 15 w 148"/>
                <a:gd name="T57" fmla="*/ 109 h 109"/>
                <a:gd name="T58" fmla="*/ 6 w 148"/>
                <a:gd name="T59" fmla="*/ 109 h 109"/>
                <a:gd name="T60" fmla="*/ 15 w 148"/>
                <a:gd name="T61" fmla="*/ 104 h 109"/>
                <a:gd name="T62" fmla="*/ 25 w 148"/>
                <a:gd name="T63" fmla="*/ 101 h 109"/>
                <a:gd name="T64" fmla="*/ 34 w 148"/>
                <a:gd name="T65" fmla="*/ 97 h 109"/>
                <a:gd name="T66" fmla="*/ 36 w 148"/>
                <a:gd name="T67" fmla="*/ 95 h 109"/>
                <a:gd name="T68" fmla="*/ 29 w 148"/>
                <a:gd name="T69" fmla="*/ 88 h 109"/>
                <a:gd name="T70" fmla="*/ 19 w 148"/>
                <a:gd name="T71" fmla="*/ 71 h 109"/>
                <a:gd name="T72" fmla="*/ 6 w 148"/>
                <a:gd name="T73" fmla="*/ 54 h 109"/>
                <a:gd name="T74" fmla="*/ 0 w 148"/>
                <a:gd name="T75" fmla="*/ 44 h 109"/>
                <a:gd name="T76" fmla="*/ 4 w 148"/>
                <a:gd name="T77" fmla="*/ 38 h 109"/>
                <a:gd name="T78" fmla="*/ 8 w 148"/>
                <a:gd name="T79" fmla="*/ 31 h 109"/>
                <a:gd name="T80" fmla="*/ 13 w 148"/>
                <a:gd name="T81" fmla="*/ 23 h 109"/>
                <a:gd name="T82" fmla="*/ 15 w 148"/>
                <a:gd name="T83" fmla="*/ 19 h 10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8"/>
                <a:gd name="T127" fmla="*/ 0 h 109"/>
                <a:gd name="T128" fmla="*/ 148 w 148"/>
                <a:gd name="T129" fmla="*/ 109 h 10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8" h="109">
                  <a:moveTo>
                    <a:pt x="15" y="19"/>
                  </a:moveTo>
                  <a:lnTo>
                    <a:pt x="23" y="11"/>
                  </a:lnTo>
                  <a:lnTo>
                    <a:pt x="36" y="6"/>
                  </a:lnTo>
                  <a:lnTo>
                    <a:pt x="46" y="2"/>
                  </a:lnTo>
                  <a:lnTo>
                    <a:pt x="56" y="0"/>
                  </a:lnTo>
                  <a:lnTo>
                    <a:pt x="67" y="0"/>
                  </a:lnTo>
                  <a:lnTo>
                    <a:pt x="79" y="4"/>
                  </a:lnTo>
                  <a:lnTo>
                    <a:pt x="90" y="9"/>
                  </a:lnTo>
                  <a:lnTo>
                    <a:pt x="100" y="19"/>
                  </a:lnTo>
                  <a:lnTo>
                    <a:pt x="104" y="25"/>
                  </a:lnTo>
                  <a:lnTo>
                    <a:pt x="111" y="35"/>
                  </a:lnTo>
                  <a:lnTo>
                    <a:pt x="117" y="45"/>
                  </a:lnTo>
                  <a:lnTo>
                    <a:pt x="121" y="50"/>
                  </a:lnTo>
                  <a:lnTo>
                    <a:pt x="123" y="52"/>
                  </a:lnTo>
                  <a:lnTo>
                    <a:pt x="125" y="50"/>
                  </a:lnTo>
                  <a:lnTo>
                    <a:pt x="134" y="49"/>
                  </a:lnTo>
                  <a:lnTo>
                    <a:pt x="140" y="44"/>
                  </a:lnTo>
                  <a:lnTo>
                    <a:pt x="148" y="40"/>
                  </a:lnTo>
                  <a:lnTo>
                    <a:pt x="138" y="56"/>
                  </a:lnTo>
                  <a:lnTo>
                    <a:pt x="123" y="78"/>
                  </a:lnTo>
                  <a:lnTo>
                    <a:pt x="109" y="99"/>
                  </a:lnTo>
                  <a:lnTo>
                    <a:pt x="102" y="109"/>
                  </a:lnTo>
                  <a:lnTo>
                    <a:pt x="98" y="109"/>
                  </a:lnTo>
                  <a:lnTo>
                    <a:pt x="88" y="109"/>
                  </a:lnTo>
                  <a:lnTo>
                    <a:pt x="75" y="109"/>
                  </a:lnTo>
                  <a:lnTo>
                    <a:pt x="61" y="109"/>
                  </a:lnTo>
                  <a:lnTo>
                    <a:pt x="44" y="109"/>
                  </a:lnTo>
                  <a:lnTo>
                    <a:pt x="29" y="109"/>
                  </a:lnTo>
                  <a:lnTo>
                    <a:pt x="15" y="109"/>
                  </a:lnTo>
                  <a:lnTo>
                    <a:pt x="6" y="109"/>
                  </a:lnTo>
                  <a:lnTo>
                    <a:pt x="15" y="104"/>
                  </a:lnTo>
                  <a:lnTo>
                    <a:pt x="25" y="101"/>
                  </a:lnTo>
                  <a:lnTo>
                    <a:pt x="34" y="97"/>
                  </a:lnTo>
                  <a:lnTo>
                    <a:pt x="36" y="95"/>
                  </a:lnTo>
                  <a:lnTo>
                    <a:pt x="29" y="88"/>
                  </a:lnTo>
                  <a:lnTo>
                    <a:pt x="19" y="71"/>
                  </a:lnTo>
                  <a:lnTo>
                    <a:pt x="6" y="54"/>
                  </a:lnTo>
                  <a:lnTo>
                    <a:pt x="0" y="44"/>
                  </a:lnTo>
                  <a:lnTo>
                    <a:pt x="4" y="38"/>
                  </a:lnTo>
                  <a:lnTo>
                    <a:pt x="8" y="31"/>
                  </a:lnTo>
                  <a:lnTo>
                    <a:pt x="13" y="23"/>
                  </a:lnTo>
                  <a:lnTo>
                    <a:pt x="15" y="19"/>
                  </a:lnTo>
                  <a:close/>
                </a:path>
              </a:pathLst>
            </a:custGeom>
            <a:solidFill>
              <a:srgbClr val="FFFFFF"/>
            </a:solidFill>
            <a:ln w="9525">
              <a:noFill/>
              <a:round/>
              <a:headEnd/>
              <a:tailEnd/>
            </a:ln>
          </p:spPr>
          <p:txBody>
            <a:bodyPr/>
            <a:lstStyle/>
            <a:p>
              <a:endParaRPr lang="en-US"/>
            </a:p>
          </p:txBody>
        </p:sp>
        <p:sp>
          <p:nvSpPr>
            <p:cNvPr id="47133" name="Freeform 16"/>
            <p:cNvSpPr>
              <a:spLocks/>
            </p:cNvSpPr>
            <p:nvPr/>
          </p:nvSpPr>
          <p:spPr bwMode="auto">
            <a:xfrm>
              <a:off x="9888" y="12618"/>
              <a:ext cx="184" cy="137"/>
            </a:xfrm>
            <a:custGeom>
              <a:avLst/>
              <a:gdLst>
                <a:gd name="T0" fmla="*/ 48 w 184"/>
                <a:gd name="T1" fmla="*/ 0 h 137"/>
                <a:gd name="T2" fmla="*/ 48 w 184"/>
                <a:gd name="T3" fmla="*/ 7 h 137"/>
                <a:gd name="T4" fmla="*/ 48 w 184"/>
                <a:gd name="T5" fmla="*/ 16 h 137"/>
                <a:gd name="T6" fmla="*/ 48 w 184"/>
                <a:gd name="T7" fmla="*/ 23 h 137"/>
                <a:gd name="T8" fmla="*/ 48 w 184"/>
                <a:gd name="T9" fmla="*/ 26 h 137"/>
                <a:gd name="T10" fmla="*/ 163 w 184"/>
                <a:gd name="T11" fmla="*/ 26 h 137"/>
                <a:gd name="T12" fmla="*/ 169 w 184"/>
                <a:gd name="T13" fmla="*/ 26 h 137"/>
                <a:gd name="T14" fmla="*/ 175 w 184"/>
                <a:gd name="T15" fmla="*/ 24 h 137"/>
                <a:gd name="T16" fmla="*/ 180 w 184"/>
                <a:gd name="T17" fmla="*/ 24 h 137"/>
                <a:gd name="T18" fmla="*/ 184 w 184"/>
                <a:gd name="T19" fmla="*/ 23 h 137"/>
                <a:gd name="T20" fmla="*/ 173 w 184"/>
                <a:gd name="T21" fmla="*/ 38 h 137"/>
                <a:gd name="T22" fmla="*/ 159 w 184"/>
                <a:gd name="T23" fmla="*/ 61 h 137"/>
                <a:gd name="T24" fmla="*/ 144 w 184"/>
                <a:gd name="T25" fmla="*/ 81 h 137"/>
                <a:gd name="T26" fmla="*/ 138 w 184"/>
                <a:gd name="T27" fmla="*/ 90 h 137"/>
                <a:gd name="T28" fmla="*/ 138 w 184"/>
                <a:gd name="T29" fmla="*/ 90 h 137"/>
                <a:gd name="T30" fmla="*/ 130 w 184"/>
                <a:gd name="T31" fmla="*/ 99 h 137"/>
                <a:gd name="T32" fmla="*/ 121 w 184"/>
                <a:gd name="T33" fmla="*/ 105 h 137"/>
                <a:gd name="T34" fmla="*/ 109 w 184"/>
                <a:gd name="T35" fmla="*/ 109 h 137"/>
                <a:gd name="T36" fmla="*/ 96 w 184"/>
                <a:gd name="T37" fmla="*/ 111 h 137"/>
                <a:gd name="T38" fmla="*/ 48 w 184"/>
                <a:gd name="T39" fmla="*/ 111 h 137"/>
                <a:gd name="T40" fmla="*/ 48 w 184"/>
                <a:gd name="T41" fmla="*/ 112 h 137"/>
                <a:gd name="T42" fmla="*/ 48 w 184"/>
                <a:gd name="T43" fmla="*/ 119 h 137"/>
                <a:gd name="T44" fmla="*/ 48 w 184"/>
                <a:gd name="T45" fmla="*/ 128 h 137"/>
                <a:gd name="T46" fmla="*/ 48 w 184"/>
                <a:gd name="T47" fmla="*/ 137 h 137"/>
                <a:gd name="T48" fmla="*/ 38 w 184"/>
                <a:gd name="T49" fmla="*/ 121 h 137"/>
                <a:gd name="T50" fmla="*/ 21 w 184"/>
                <a:gd name="T51" fmla="*/ 99 h 137"/>
                <a:gd name="T52" fmla="*/ 6 w 184"/>
                <a:gd name="T53" fmla="*/ 78 h 137"/>
                <a:gd name="T54" fmla="*/ 0 w 184"/>
                <a:gd name="T55" fmla="*/ 67 h 137"/>
                <a:gd name="T56" fmla="*/ 6 w 184"/>
                <a:gd name="T57" fmla="*/ 59 h 137"/>
                <a:gd name="T58" fmla="*/ 21 w 184"/>
                <a:gd name="T59" fmla="*/ 38 h 137"/>
                <a:gd name="T60" fmla="*/ 38 w 184"/>
                <a:gd name="T61" fmla="*/ 16 h 137"/>
                <a:gd name="T62" fmla="*/ 48 w 184"/>
                <a:gd name="T63" fmla="*/ 0 h 1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4"/>
                <a:gd name="T97" fmla="*/ 0 h 137"/>
                <a:gd name="T98" fmla="*/ 184 w 184"/>
                <a:gd name="T99" fmla="*/ 137 h 1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4" h="137">
                  <a:moveTo>
                    <a:pt x="48" y="0"/>
                  </a:moveTo>
                  <a:lnTo>
                    <a:pt x="48" y="7"/>
                  </a:lnTo>
                  <a:lnTo>
                    <a:pt x="48" y="16"/>
                  </a:lnTo>
                  <a:lnTo>
                    <a:pt x="48" y="23"/>
                  </a:lnTo>
                  <a:lnTo>
                    <a:pt x="48" y="26"/>
                  </a:lnTo>
                  <a:lnTo>
                    <a:pt x="163" y="26"/>
                  </a:lnTo>
                  <a:lnTo>
                    <a:pt x="169" y="26"/>
                  </a:lnTo>
                  <a:lnTo>
                    <a:pt x="175" y="24"/>
                  </a:lnTo>
                  <a:lnTo>
                    <a:pt x="180" y="24"/>
                  </a:lnTo>
                  <a:lnTo>
                    <a:pt x="184" y="23"/>
                  </a:lnTo>
                  <a:lnTo>
                    <a:pt x="173" y="38"/>
                  </a:lnTo>
                  <a:lnTo>
                    <a:pt x="159" y="61"/>
                  </a:lnTo>
                  <a:lnTo>
                    <a:pt x="144" y="81"/>
                  </a:lnTo>
                  <a:lnTo>
                    <a:pt x="138" y="90"/>
                  </a:lnTo>
                  <a:lnTo>
                    <a:pt x="130" y="99"/>
                  </a:lnTo>
                  <a:lnTo>
                    <a:pt x="121" y="105"/>
                  </a:lnTo>
                  <a:lnTo>
                    <a:pt x="109" y="109"/>
                  </a:lnTo>
                  <a:lnTo>
                    <a:pt x="96" y="111"/>
                  </a:lnTo>
                  <a:lnTo>
                    <a:pt x="48" y="111"/>
                  </a:lnTo>
                  <a:lnTo>
                    <a:pt x="48" y="112"/>
                  </a:lnTo>
                  <a:lnTo>
                    <a:pt x="48" y="119"/>
                  </a:lnTo>
                  <a:lnTo>
                    <a:pt x="48" y="128"/>
                  </a:lnTo>
                  <a:lnTo>
                    <a:pt x="48" y="137"/>
                  </a:lnTo>
                  <a:lnTo>
                    <a:pt x="38" y="121"/>
                  </a:lnTo>
                  <a:lnTo>
                    <a:pt x="21" y="99"/>
                  </a:lnTo>
                  <a:lnTo>
                    <a:pt x="6" y="78"/>
                  </a:lnTo>
                  <a:lnTo>
                    <a:pt x="0" y="67"/>
                  </a:lnTo>
                  <a:lnTo>
                    <a:pt x="6" y="59"/>
                  </a:lnTo>
                  <a:lnTo>
                    <a:pt x="21" y="38"/>
                  </a:lnTo>
                  <a:lnTo>
                    <a:pt x="38" y="16"/>
                  </a:lnTo>
                  <a:lnTo>
                    <a:pt x="48" y="0"/>
                  </a:lnTo>
                  <a:close/>
                </a:path>
              </a:pathLst>
            </a:custGeom>
            <a:solidFill>
              <a:srgbClr val="FFFFFF"/>
            </a:solidFill>
            <a:ln w="9525">
              <a:noFill/>
              <a:round/>
              <a:headEnd/>
              <a:tailEnd/>
            </a:ln>
          </p:spPr>
          <p:txBody>
            <a:bodyPr/>
            <a:lstStyle/>
            <a:p>
              <a:endParaRPr lang="en-US"/>
            </a:p>
          </p:txBody>
        </p:sp>
        <p:sp>
          <p:nvSpPr>
            <p:cNvPr id="47134" name="Freeform 17"/>
            <p:cNvSpPr>
              <a:spLocks/>
            </p:cNvSpPr>
            <p:nvPr/>
          </p:nvSpPr>
          <p:spPr bwMode="auto">
            <a:xfrm>
              <a:off x="9965" y="12513"/>
              <a:ext cx="134" cy="117"/>
            </a:xfrm>
            <a:custGeom>
              <a:avLst/>
              <a:gdLst>
                <a:gd name="T0" fmla="*/ 88 w 134"/>
                <a:gd name="T1" fmla="*/ 0 h 117"/>
                <a:gd name="T2" fmla="*/ 96 w 134"/>
                <a:gd name="T3" fmla="*/ 10 h 117"/>
                <a:gd name="T4" fmla="*/ 109 w 134"/>
                <a:gd name="T5" fmla="*/ 31 h 117"/>
                <a:gd name="T6" fmla="*/ 121 w 134"/>
                <a:gd name="T7" fmla="*/ 48 h 117"/>
                <a:gd name="T8" fmla="*/ 128 w 134"/>
                <a:gd name="T9" fmla="*/ 57 h 117"/>
                <a:gd name="T10" fmla="*/ 130 w 134"/>
                <a:gd name="T11" fmla="*/ 59 h 117"/>
                <a:gd name="T12" fmla="*/ 132 w 134"/>
                <a:gd name="T13" fmla="*/ 64 h 117"/>
                <a:gd name="T14" fmla="*/ 134 w 134"/>
                <a:gd name="T15" fmla="*/ 69 h 117"/>
                <a:gd name="T16" fmla="*/ 134 w 134"/>
                <a:gd name="T17" fmla="*/ 77 h 117"/>
                <a:gd name="T18" fmla="*/ 134 w 134"/>
                <a:gd name="T19" fmla="*/ 83 h 117"/>
                <a:gd name="T20" fmla="*/ 134 w 134"/>
                <a:gd name="T21" fmla="*/ 88 h 117"/>
                <a:gd name="T22" fmla="*/ 132 w 134"/>
                <a:gd name="T23" fmla="*/ 93 h 117"/>
                <a:gd name="T24" fmla="*/ 128 w 134"/>
                <a:gd name="T25" fmla="*/ 98 h 117"/>
                <a:gd name="T26" fmla="*/ 121 w 134"/>
                <a:gd name="T27" fmla="*/ 105 h 117"/>
                <a:gd name="T28" fmla="*/ 111 w 134"/>
                <a:gd name="T29" fmla="*/ 110 h 117"/>
                <a:gd name="T30" fmla="*/ 101 w 134"/>
                <a:gd name="T31" fmla="*/ 115 h 117"/>
                <a:gd name="T32" fmla="*/ 86 w 134"/>
                <a:gd name="T33" fmla="*/ 117 h 117"/>
                <a:gd name="T34" fmla="*/ 82 w 134"/>
                <a:gd name="T35" fmla="*/ 117 h 117"/>
                <a:gd name="T36" fmla="*/ 71 w 134"/>
                <a:gd name="T37" fmla="*/ 117 h 117"/>
                <a:gd name="T38" fmla="*/ 59 w 134"/>
                <a:gd name="T39" fmla="*/ 117 h 117"/>
                <a:gd name="T40" fmla="*/ 53 w 134"/>
                <a:gd name="T41" fmla="*/ 117 h 117"/>
                <a:gd name="T42" fmla="*/ 44 w 134"/>
                <a:gd name="T43" fmla="*/ 105 h 117"/>
                <a:gd name="T44" fmla="*/ 28 w 134"/>
                <a:gd name="T45" fmla="*/ 79 h 117"/>
                <a:gd name="T46" fmla="*/ 11 w 134"/>
                <a:gd name="T47" fmla="*/ 55 h 117"/>
                <a:gd name="T48" fmla="*/ 0 w 134"/>
                <a:gd name="T49" fmla="*/ 43 h 117"/>
                <a:gd name="T50" fmla="*/ 7 w 134"/>
                <a:gd name="T51" fmla="*/ 40 h 117"/>
                <a:gd name="T52" fmla="*/ 17 w 134"/>
                <a:gd name="T53" fmla="*/ 36 h 117"/>
                <a:gd name="T54" fmla="*/ 30 w 134"/>
                <a:gd name="T55" fmla="*/ 29 h 117"/>
                <a:gd name="T56" fmla="*/ 44 w 134"/>
                <a:gd name="T57" fmla="*/ 21 h 117"/>
                <a:gd name="T58" fmla="*/ 61 w 134"/>
                <a:gd name="T59" fmla="*/ 14 h 117"/>
                <a:gd name="T60" fmla="*/ 73 w 134"/>
                <a:gd name="T61" fmla="*/ 7 h 117"/>
                <a:gd name="T62" fmla="*/ 84 w 134"/>
                <a:gd name="T63" fmla="*/ 3 h 117"/>
                <a:gd name="T64" fmla="*/ 88 w 134"/>
                <a:gd name="T65" fmla="*/ 0 h 1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4"/>
                <a:gd name="T100" fmla="*/ 0 h 117"/>
                <a:gd name="T101" fmla="*/ 134 w 134"/>
                <a:gd name="T102" fmla="*/ 117 h 1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4" h="117">
                  <a:moveTo>
                    <a:pt x="88" y="0"/>
                  </a:moveTo>
                  <a:lnTo>
                    <a:pt x="96" y="10"/>
                  </a:lnTo>
                  <a:lnTo>
                    <a:pt x="109" y="31"/>
                  </a:lnTo>
                  <a:lnTo>
                    <a:pt x="121" y="48"/>
                  </a:lnTo>
                  <a:lnTo>
                    <a:pt x="128" y="57"/>
                  </a:lnTo>
                  <a:lnTo>
                    <a:pt x="130" y="59"/>
                  </a:lnTo>
                  <a:lnTo>
                    <a:pt x="132" y="64"/>
                  </a:lnTo>
                  <a:lnTo>
                    <a:pt x="134" y="69"/>
                  </a:lnTo>
                  <a:lnTo>
                    <a:pt x="134" y="77"/>
                  </a:lnTo>
                  <a:lnTo>
                    <a:pt x="134" y="83"/>
                  </a:lnTo>
                  <a:lnTo>
                    <a:pt x="134" y="88"/>
                  </a:lnTo>
                  <a:lnTo>
                    <a:pt x="132" y="93"/>
                  </a:lnTo>
                  <a:lnTo>
                    <a:pt x="128" y="98"/>
                  </a:lnTo>
                  <a:lnTo>
                    <a:pt x="121" y="105"/>
                  </a:lnTo>
                  <a:lnTo>
                    <a:pt x="111" y="110"/>
                  </a:lnTo>
                  <a:lnTo>
                    <a:pt x="101" y="115"/>
                  </a:lnTo>
                  <a:lnTo>
                    <a:pt x="86" y="117"/>
                  </a:lnTo>
                  <a:lnTo>
                    <a:pt x="82" y="117"/>
                  </a:lnTo>
                  <a:lnTo>
                    <a:pt x="71" y="117"/>
                  </a:lnTo>
                  <a:lnTo>
                    <a:pt x="59" y="117"/>
                  </a:lnTo>
                  <a:lnTo>
                    <a:pt x="53" y="117"/>
                  </a:lnTo>
                  <a:lnTo>
                    <a:pt x="44" y="105"/>
                  </a:lnTo>
                  <a:lnTo>
                    <a:pt x="28" y="79"/>
                  </a:lnTo>
                  <a:lnTo>
                    <a:pt x="11" y="55"/>
                  </a:lnTo>
                  <a:lnTo>
                    <a:pt x="0" y="43"/>
                  </a:lnTo>
                  <a:lnTo>
                    <a:pt x="7" y="40"/>
                  </a:lnTo>
                  <a:lnTo>
                    <a:pt x="17" y="36"/>
                  </a:lnTo>
                  <a:lnTo>
                    <a:pt x="30" y="29"/>
                  </a:lnTo>
                  <a:lnTo>
                    <a:pt x="44" y="21"/>
                  </a:lnTo>
                  <a:lnTo>
                    <a:pt x="61" y="14"/>
                  </a:lnTo>
                  <a:lnTo>
                    <a:pt x="73" y="7"/>
                  </a:lnTo>
                  <a:lnTo>
                    <a:pt x="84" y="3"/>
                  </a:lnTo>
                  <a:lnTo>
                    <a:pt x="88" y="0"/>
                  </a:lnTo>
                  <a:close/>
                </a:path>
              </a:pathLst>
            </a:custGeom>
            <a:solidFill>
              <a:srgbClr val="FFFFFF"/>
            </a:solidFill>
            <a:ln w="9525">
              <a:noFill/>
              <a:round/>
              <a:headEnd/>
              <a:tailEnd/>
            </a:ln>
          </p:spPr>
          <p:txBody>
            <a:bodyPr/>
            <a:lstStyle/>
            <a:p>
              <a:endParaRPr lang="en-US"/>
            </a:p>
          </p:txBody>
        </p:sp>
        <p:sp>
          <p:nvSpPr>
            <p:cNvPr id="47135" name="Freeform 18"/>
            <p:cNvSpPr>
              <a:spLocks noEditPoints="1"/>
            </p:cNvSpPr>
            <p:nvPr/>
          </p:nvSpPr>
          <p:spPr bwMode="auto">
            <a:xfrm>
              <a:off x="9183" y="12012"/>
              <a:ext cx="1385" cy="175"/>
            </a:xfrm>
            <a:custGeom>
              <a:avLst/>
              <a:gdLst>
                <a:gd name="T0" fmla="*/ 106 w 1385"/>
                <a:gd name="T1" fmla="*/ 0 h 175"/>
                <a:gd name="T2" fmla="*/ 98 w 1385"/>
                <a:gd name="T3" fmla="*/ 2 h 175"/>
                <a:gd name="T4" fmla="*/ 94 w 1385"/>
                <a:gd name="T5" fmla="*/ 7 h 175"/>
                <a:gd name="T6" fmla="*/ 0 w 1385"/>
                <a:gd name="T7" fmla="*/ 159 h 175"/>
                <a:gd name="T8" fmla="*/ 2 w 1385"/>
                <a:gd name="T9" fmla="*/ 164 h 175"/>
                <a:gd name="T10" fmla="*/ 6 w 1385"/>
                <a:gd name="T11" fmla="*/ 169 h 175"/>
                <a:gd name="T12" fmla="*/ 13 w 1385"/>
                <a:gd name="T13" fmla="*/ 175 h 175"/>
                <a:gd name="T14" fmla="*/ 1371 w 1385"/>
                <a:gd name="T15" fmla="*/ 175 h 175"/>
                <a:gd name="T16" fmla="*/ 1377 w 1385"/>
                <a:gd name="T17" fmla="*/ 173 h 175"/>
                <a:gd name="T18" fmla="*/ 1383 w 1385"/>
                <a:gd name="T19" fmla="*/ 168 h 175"/>
                <a:gd name="T20" fmla="*/ 1385 w 1385"/>
                <a:gd name="T21" fmla="*/ 162 h 175"/>
                <a:gd name="T22" fmla="*/ 1383 w 1385"/>
                <a:gd name="T23" fmla="*/ 156 h 175"/>
                <a:gd name="T24" fmla="*/ 1289 w 1385"/>
                <a:gd name="T25" fmla="*/ 5 h 175"/>
                <a:gd name="T26" fmla="*/ 1283 w 1385"/>
                <a:gd name="T27" fmla="*/ 0 h 175"/>
                <a:gd name="T28" fmla="*/ 102 w 1385"/>
                <a:gd name="T29" fmla="*/ 150 h 175"/>
                <a:gd name="T30" fmla="*/ 77 w 1385"/>
                <a:gd name="T31" fmla="*/ 150 h 175"/>
                <a:gd name="T32" fmla="*/ 58 w 1385"/>
                <a:gd name="T33" fmla="*/ 150 h 175"/>
                <a:gd name="T34" fmla="*/ 46 w 1385"/>
                <a:gd name="T35" fmla="*/ 150 h 175"/>
                <a:gd name="T36" fmla="*/ 40 w 1385"/>
                <a:gd name="T37" fmla="*/ 150 h 175"/>
                <a:gd name="T38" fmla="*/ 52 w 1385"/>
                <a:gd name="T39" fmla="*/ 130 h 175"/>
                <a:gd name="T40" fmla="*/ 69 w 1385"/>
                <a:gd name="T41" fmla="*/ 102 h 175"/>
                <a:gd name="T42" fmla="*/ 86 w 1385"/>
                <a:gd name="T43" fmla="*/ 71 h 175"/>
                <a:gd name="T44" fmla="*/ 102 w 1385"/>
                <a:gd name="T45" fmla="*/ 45 h 175"/>
                <a:gd name="T46" fmla="*/ 1250 w 1385"/>
                <a:gd name="T47" fmla="*/ 150 h 175"/>
                <a:gd name="T48" fmla="*/ 1141 w 1385"/>
                <a:gd name="T49" fmla="*/ 150 h 175"/>
                <a:gd name="T50" fmla="*/ 1006 w 1385"/>
                <a:gd name="T51" fmla="*/ 150 h 175"/>
                <a:gd name="T52" fmla="*/ 851 w 1385"/>
                <a:gd name="T53" fmla="*/ 150 h 175"/>
                <a:gd name="T54" fmla="*/ 689 w 1385"/>
                <a:gd name="T55" fmla="*/ 150 h 175"/>
                <a:gd name="T56" fmla="*/ 526 w 1385"/>
                <a:gd name="T57" fmla="*/ 150 h 175"/>
                <a:gd name="T58" fmla="*/ 374 w 1385"/>
                <a:gd name="T59" fmla="*/ 150 h 175"/>
                <a:gd name="T60" fmla="*/ 238 w 1385"/>
                <a:gd name="T61" fmla="*/ 150 h 175"/>
                <a:gd name="T62" fmla="*/ 131 w 1385"/>
                <a:gd name="T63" fmla="*/ 150 h 175"/>
                <a:gd name="T64" fmla="*/ 165 w 1385"/>
                <a:gd name="T65" fmla="*/ 24 h 175"/>
                <a:gd name="T66" fmla="*/ 271 w 1385"/>
                <a:gd name="T67" fmla="*/ 24 h 175"/>
                <a:gd name="T68" fmla="*/ 421 w 1385"/>
                <a:gd name="T69" fmla="*/ 24 h 175"/>
                <a:gd name="T70" fmla="*/ 595 w 1385"/>
                <a:gd name="T71" fmla="*/ 24 h 175"/>
                <a:gd name="T72" fmla="*/ 778 w 1385"/>
                <a:gd name="T73" fmla="*/ 24 h 175"/>
                <a:gd name="T74" fmla="*/ 954 w 1385"/>
                <a:gd name="T75" fmla="*/ 24 h 175"/>
                <a:gd name="T76" fmla="*/ 1106 w 1385"/>
                <a:gd name="T77" fmla="*/ 24 h 175"/>
                <a:gd name="T78" fmla="*/ 1214 w 1385"/>
                <a:gd name="T79" fmla="*/ 24 h 175"/>
                <a:gd name="T80" fmla="*/ 1250 w 1385"/>
                <a:gd name="T81" fmla="*/ 150 h 175"/>
                <a:gd name="T82" fmla="*/ 1279 w 1385"/>
                <a:gd name="T83" fmla="*/ 38 h 175"/>
                <a:gd name="T84" fmla="*/ 1296 w 1385"/>
                <a:gd name="T85" fmla="*/ 66 h 175"/>
                <a:gd name="T86" fmla="*/ 1314 w 1385"/>
                <a:gd name="T87" fmla="*/ 97 h 175"/>
                <a:gd name="T88" fmla="*/ 1333 w 1385"/>
                <a:gd name="T89" fmla="*/ 128 h 175"/>
                <a:gd name="T90" fmla="*/ 1348 w 1385"/>
                <a:gd name="T91" fmla="*/ 150 h 175"/>
                <a:gd name="T92" fmla="*/ 1340 w 1385"/>
                <a:gd name="T93" fmla="*/ 150 h 175"/>
                <a:gd name="T94" fmla="*/ 1325 w 1385"/>
                <a:gd name="T95" fmla="*/ 150 h 175"/>
                <a:gd name="T96" fmla="*/ 1304 w 1385"/>
                <a:gd name="T97" fmla="*/ 150 h 175"/>
                <a:gd name="T98" fmla="*/ 1279 w 1385"/>
                <a:gd name="T99" fmla="*/ 150 h 1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85"/>
                <a:gd name="T151" fmla="*/ 0 h 175"/>
                <a:gd name="T152" fmla="*/ 1385 w 1385"/>
                <a:gd name="T153" fmla="*/ 175 h 17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85" h="175">
                  <a:moveTo>
                    <a:pt x="1279" y="0"/>
                  </a:moveTo>
                  <a:lnTo>
                    <a:pt x="106" y="0"/>
                  </a:lnTo>
                  <a:lnTo>
                    <a:pt x="102" y="0"/>
                  </a:lnTo>
                  <a:lnTo>
                    <a:pt x="98" y="2"/>
                  </a:lnTo>
                  <a:lnTo>
                    <a:pt x="96" y="5"/>
                  </a:lnTo>
                  <a:lnTo>
                    <a:pt x="94" y="7"/>
                  </a:lnTo>
                  <a:lnTo>
                    <a:pt x="2" y="156"/>
                  </a:lnTo>
                  <a:lnTo>
                    <a:pt x="0" y="159"/>
                  </a:lnTo>
                  <a:lnTo>
                    <a:pt x="0" y="162"/>
                  </a:lnTo>
                  <a:lnTo>
                    <a:pt x="2" y="164"/>
                  </a:lnTo>
                  <a:lnTo>
                    <a:pt x="4" y="168"/>
                  </a:lnTo>
                  <a:lnTo>
                    <a:pt x="6" y="169"/>
                  </a:lnTo>
                  <a:lnTo>
                    <a:pt x="8" y="173"/>
                  </a:lnTo>
                  <a:lnTo>
                    <a:pt x="13" y="175"/>
                  </a:lnTo>
                  <a:lnTo>
                    <a:pt x="17" y="175"/>
                  </a:lnTo>
                  <a:lnTo>
                    <a:pt x="1371" y="175"/>
                  </a:lnTo>
                  <a:lnTo>
                    <a:pt x="1375" y="175"/>
                  </a:lnTo>
                  <a:lnTo>
                    <a:pt x="1377" y="173"/>
                  </a:lnTo>
                  <a:lnTo>
                    <a:pt x="1381" y="169"/>
                  </a:lnTo>
                  <a:lnTo>
                    <a:pt x="1383" y="168"/>
                  </a:lnTo>
                  <a:lnTo>
                    <a:pt x="1385" y="164"/>
                  </a:lnTo>
                  <a:lnTo>
                    <a:pt x="1385" y="162"/>
                  </a:lnTo>
                  <a:lnTo>
                    <a:pt x="1385" y="159"/>
                  </a:lnTo>
                  <a:lnTo>
                    <a:pt x="1383" y="156"/>
                  </a:lnTo>
                  <a:lnTo>
                    <a:pt x="1294" y="7"/>
                  </a:lnTo>
                  <a:lnTo>
                    <a:pt x="1289" y="5"/>
                  </a:lnTo>
                  <a:lnTo>
                    <a:pt x="1287" y="2"/>
                  </a:lnTo>
                  <a:lnTo>
                    <a:pt x="1283" y="0"/>
                  </a:lnTo>
                  <a:lnTo>
                    <a:pt x="1279" y="0"/>
                  </a:lnTo>
                  <a:close/>
                  <a:moveTo>
                    <a:pt x="102" y="150"/>
                  </a:moveTo>
                  <a:lnTo>
                    <a:pt x="90" y="150"/>
                  </a:lnTo>
                  <a:lnTo>
                    <a:pt x="77" y="150"/>
                  </a:lnTo>
                  <a:lnTo>
                    <a:pt x="69" y="150"/>
                  </a:lnTo>
                  <a:lnTo>
                    <a:pt x="58" y="150"/>
                  </a:lnTo>
                  <a:lnTo>
                    <a:pt x="52" y="150"/>
                  </a:lnTo>
                  <a:lnTo>
                    <a:pt x="46" y="150"/>
                  </a:lnTo>
                  <a:lnTo>
                    <a:pt x="42" y="150"/>
                  </a:lnTo>
                  <a:lnTo>
                    <a:pt x="40" y="150"/>
                  </a:lnTo>
                  <a:lnTo>
                    <a:pt x="44" y="142"/>
                  </a:lnTo>
                  <a:lnTo>
                    <a:pt x="52" y="130"/>
                  </a:lnTo>
                  <a:lnTo>
                    <a:pt x="58" y="116"/>
                  </a:lnTo>
                  <a:lnTo>
                    <a:pt x="69" y="102"/>
                  </a:lnTo>
                  <a:lnTo>
                    <a:pt x="77" y="86"/>
                  </a:lnTo>
                  <a:lnTo>
                    <a:pt x="86" y="71"/>
                  </a:lnTo>
                  <a:lnTo>
                    <a:pt x="94" y="57"/>
                  </a:lnTo>
                  <a:lnTo>
                    <a:pt x="102" y="45"/>
                  </a:lnTo>
                  <a:lnTo>
                    <a:pt x="102" y="150"/>
                  </a:lnTo>
                  <a:close/>
                  <a:moveTo>
                    <a:pt x="1250" y="150"/>
                  </a:moveTo>
                  <a:lnTo>
                    <a:pt x="1200" y="150"/>
                  </a:lnTo>
                  <a:lnTo>
                    <a:pt x="1141" y="150"/>
                  </a:lnTo>
                  <a:lnTo>
                    <a:pt x="1077" y="150"/>
                  </a:lnTo>
                  <a:lnTo>
                    <a:pt x="1006" y="150"/>
                  </a:lnTo>
                  <a:lnTo>
                    <a:pt x="931" y="150"/>
                  </a:lnTo>
                  <a:lnTo>
                    <a:pt x="851" y="150"/>
                  </a:lnTo>
                  <a:lnTo>
                    <a:pt x="772" y="150"/>
                  </a:lnTo>
                  <a:lnTo>
                    <a:pt x="689" y="150"/>
                  </a:lnTo>
                  <a:lnTo>
                    <a:pt x="607" y="150"/>
                  </a:lnTo>
                  <a:lnTo>
                    <a:pt x="526" y="150"/>
                  </a:lnTo>
                  <a:lnTo>
                    <a:pt x="449" y="150"/>
                  </a:lnTo>
                  <a:lnTo>
                    <a:pt x="374" y="150"/>
                  </a:lnTo>
                  <a:lnTo>
                    <a:pt x="303" y="150"/>
                  </a:lnTo>
                  <a:lnTo>
                    <a:pt x="238" y="150"/>
                  </a:lnTo>
                  <a:lnTo>
                    <a:pt x="182" y="150"/>
                  </a:lnTo>
                  <a:lnTo>
                    <a:pt x="131" y="150"/>
                  </a:lnTo>
                  <a:lnTo>
                    <a:pt x="131" y="24"/>
                  </a:lnTo>
                  <a:lnTo>
                    <a:pt x="165" y="24"/>
                  </a:lnTo>
                  <a:lnTo>
                    <a:pt x="211" y="24"/>
                  </a:lnTo>
                  <a:lnTo>
                    <a:pt x="271" y="24"/>
                  </a:lnTo>
                  <a:lnTo>
                    <a:pt x="342" y="24"/>
                  </a:lnTo>
                  <a:lnTo>
                    <a:pt x="421" y="24"/>
                  </a:lnTo>
                  <a:lnTo>
                    <a:pt x="505" y="24"/>
                  </a:lnTo>
                  <a:lnTo>
                    <a:pt x="595" y="24"/>
                  </a:lnTo>
                  <a:lnTo>
                    <a:pt x="686" y="24"/>
                  </a:lnTo>
                  <a:lnTo>
                    <a:pt x="778" y="24"/>
                  </a:lnTo>
                  <a:lnTo>
                    <a:pt x="868" y="24"/>
                  </a:lnTo>
                  <a:lnTo>
                    <a:pt x="954" y="24"/>
                  </a:lnTo>
                  <a:lnTo>
                    <a:pt x="1033" y="24"/>
                  </a:lnTo>
                  <a:lnTo>
                    <a:pt x="1106" y="24"/>
                  </a:lnTo>
                  <a:lnTo>
                    <a:pt x="1166" y="24"/>
                  </a:lnTo>
                  <a:lnTo>
                    <a:pt x="1214" y="24"/>
                  </a:lnTo>
                  <a:lnTo>
                    <a:pt x="1250" y="24"/>
                  </a:lnTo>
                  <a:lnTo>
                    <a:pt x="1250" y="150"/>
                  </a:lnTo>
                  <a:close/>
                  <a:moveTo>
                    <a:pt x="1279" y="150"/>
                  </a:moveTo>
                  <a:lnTo>
                    <a:pt x="1279" y="38"/>
                  </a:lnTo>
                  <a:lnTo>
                    <a:pt x="1285" y="50"/>
                  </a:lnTo>
                  <a:lnTo>
                    <a:pt x="1296" y="66"/>
                  </a:lnTo>
                  <a:lnTo>
                    <a:pt x="1304" y="81"/>
                  </a:lnTo>
                  <a:lnTo>
                    <a:pt x="1314" y="97"/>
                  </a:lnTo>
                  <a:lnTo>
                    <a:pt x="1325" y="114"/>
                  </a:lnTo>
                  <a:lnTo>
                    <a:pt x="1333" y="128"/>
                  </a:lnTo>
                  <a:lnTo>
                    <a:pt x="1342" y="140"/>
                  </a:lnTo>
                  <a:lnTo>
                    <a:pt x="1348" y="150"/>
                  </a:lnTo>
                  <a:lnTo>
                    <a:pt x="1344" y="150"/>
                  </a:lnTo>
                  <a:lnTo>
                    <a:pt x="1340" y="150"/>
                  </a:lnTo>
                  <a:lnTo>
                    <a:pt x="1333" y="150"/>
                  </a:lnTo>
                  <a:lnTo>
                    <a:pt x="1325" y="150"/>
                  </a:lnTo>
                  <a:lnTo>
                    <a:pt x="1317" y="150"/>
                  </a:lnTo>
                  <a:lnTo>
                    <a:pt x="1304" y="150"/>
                  </a:lnTo>
                  <a:lnTo>
                    <a:pt x="1292" y="150"/>
                  </a:lnTo>
                  <a:lnTo>
                    <a:pt x="1279" y="150"/>
                  </a:lnTo>
                  <a:close/>
                </a:path>
              </a:pathLst>
            </a:custGeom>
            <a:solidFill>
              <a:srgbClr val="000000"/>
            </a:solidFill>
            <a:ln w="9525">
              <a:noFill/>
              <a:round/>
              <a:headEnd/>
              <a:tailEnd/>
            </a:ln>
          </p:spPr>
          <p:txBody>
            <a:bodyPr/>
            <a:lstStyle/>
            <a:p>
              <a:endParaRPr lang="en-US"/>
            </a:p>
          </p:txBody>
        </p:sp>
        <p:sp>
          <p:nvSpPr>
            <p:cNvPr id="47136" name="Freeform 19"/>
            <p:cNvSpPr>
              <a:spLocks noEditPoints="1"/>
            </p:cNvSpPr>
            <p:nvPr/>
          </p:nvSpPr>
          <p:spPr bwMode="auto">
            <a:xfrm>
              <a:off x="9068" y="11936"/>
              <a:ext cx="1611" cy="941"/>
            </a:xfrm>
            <a:custGeom>
              <a:avLst/>
              <a:gdLst>
                <a:gd name="T0" fmla="*/ 1463 w 1611"/>
                <a:gd name="T1" fmla="*/ 4 h 941"/>
                <a:gd name="T2" fmla="*/ 157 w 1611"/>
                <a:gd name="T3" fmla="*/ 2 h 941"/>
                <a:gd name="T4" fmla="*/ 4 w 1611"/>
                <a:gd name="T5" fmla="*/ 237 h 941"/>
                <a:gd name="T6" fmla="*/ 0 w 1611"/>
                <a:gd name="T7" fmla="*/ 247 h 941"/>
                <a:gd name="T8" fmla="*/ 17 w 1611"/>
                <a:gd name="T9" fmla="*/ 382 h 941"/>
                <a:gd name="T10" fmla="*/ 140 w 1611"/>
                <a:gd name="T11" fmla="*/ 929 h 941"/>
                <a:gd name="T12" fmla="*/ 1448 w 1611"/>
                <a:gd name="T13" fmla="*/ 941 h 941"/>
                <a:gd name="T14" fmla="*/ 1475 w 1611"/>
                <a:gd name="T15" fmla="*/ 920 h 941"/>
                <a:gd name="T16" fmla="*/ 1603 w 1611"/>
                <a:gd name="T17" fmla="*/ 377 h 941"/>
                <a:gd name="T18" fmla="*/ 1611 w 1611"/>
                <a:gd name="T19" fmla="*/ 244 h 941"/>
                <a:gd name="T20" fmla="*/ 1421 w 1611"/>
                <a:gd name="T21" fmla="*/ 893 h 941"/>
                <a:gd name="T22" fmla="*/ 1215 w 1611"/>
                <a:gd name="T23" fmla="*/ 893 h 941"/>
                <a:gd name="T24" fmla="*/ 806 w 1611"/>
                <a:gd name="T25" fmla="*/ 893 h 941"/>
                <a:gd name="T26" fmla="*/ 397 w 1611"/>
                <a:gd name="T27" fmla="*/ 893 h 941"/>
                <a:gd name="T28" fmla="*/ 190 w 1611"/>
                <a:gd name="T29" fmla="*/ 893 h 941"/>
                <a:gd name="T30" fmla="*/ 130 w 1611"/>
                <a:gd name="T31" fmla="*/ 383 h 941"/>
                <a:gd name="T32" fmla="*/ 240 w 1611"/>
                <a:gd name="T33" fmla="*/ 851 h 941"/>
                <a:gd name="T34" fmla="*/ 430 w 1611"/>
                <a:gd name="T35" fmla="*/ 853 h 941"/>
                <a:gd name="T36" fmla="*/ 495 w 1611"/>
                <a:gd name="T37" fmla="*/ 383 h 941"/>
                <a:gd name="T38" fmla="*/ 1177 w 1611"/>
                <a:gd name="T39" fmla="*/ 851 h 941"/>
                <a:gd name="T40" fmla="*/ 1367 w 1611"/>
                <a:gd name="T41" fmla="*/ 853 h 941"/>
                <a:gd name="T42" fmla="*/ 1432 w 1611"/>
                <a:gd name="T43" fmla="*/ 383 h 941"/>
                <a:gd name="T44" fmla="*/ 1459 w 1611"/>
                <a:gd name="T45" fmla="*/ 580 h 941"/>
                <a:gd name="T46" fmla="*/ 1425 w 1611"/>
                <a:gd name="T47" fmla="*/ 865 h 941"/>
                <a:gd name="T48" fmla="*/ 453 w 1611"/>
                <a:gd name="T49" fmla="*/ 490 h 941"/>
                <a:gd name="T50" fmla="*/ 399 w 1611"/>
                <a:gd name="T51" fmla="*/ 831 h 941"/>
                <a:gd name="T52" fmla="*/ 313 w 1611"/>
                <a:gd name="T53" fmla="*/ 831 h 941"/>
                <a:gd name="T54" fmla="*/ 255 w 1611"/>
                <a:gd name="T55" fmla="*/ 767 h 941"/>
                <a:gd name="T56" fmla="*/ 1146 w 1611"/>
                <a:gd name="T57" fmla="*/ 383 h 941"/>
                <a:gd name="T58" fmla="*/ 1359 w 1611"/>
                <a:gd name="T59" fmla="*/ 767 h 941"/>
                <a:gd name="T60" fmla="*/ 1298 w 1611"/>
                <a:gd name="T61" fmla="*/ 831 h 941"/>
                <a:gd name="T62" fmla="*/ 1212 w 1611"/>
                <a:gd name="T63" fmla="*/ 831 h 941"/>
                <a:gd name="T64" fmla="*/ 1158 w 1611"/>
                <a:gd name="T65" fmla="*/ 490 h 941"/>
                <a:gd name="T66" fmla="*/ 1528 w 1611"/>
                <a:gd name="T67" fmla="*/ 335 h 941"/>
                <a:gd name="T68" fmla="*/ 1398 w 1611"/>
                <a:gd name="T69" fmla="*/ 335 h 941"/>
                <a:gd name="T70" fmla="*/ 1194 w 1611"/>
                <a:gd name="T71" fmla="*/ 335 h 941"/>
                <a:gd name="T72" fmla="*/ 939 w 1611"/>
                <a:gd name="T73" fmla="*/ 335 h 941"/>
                <a:gd name="T74" fmla="*/ 672 w 1611"/>
                <a:gd name="T75" fmla="*/ 335 h 941"/>
                <a:gd name="T76" fmla="*/ 418 w 1611"/>
                <a:gd name="T77" fmla="*/ 335 h 941"/>
                <a:gd name="T78" fmla="*/ 213 w 1611"/>
                <a:gd name="T79" fmla="*/ 335 h 941"/>
                <a:gd name="T80" fmla="*/ 84 w 1611"/>
                <a:gd name="T81" fmla="*/ 335 h 941"/>
                <a:gd name="T82" fmla="*/ 59 w 1611"/>
                <a:gd name="T83" fmla="*/ 287 h 941"/>
                <a:gd name="T84" fmla="*/ 80 w 1611"/>
                <a:gd name="T85" fmla="*/ 219 h 941"/>
                <a:gd name="T86" fmla="*/ 159 w 1611"/>
                <a:gd name="T87" fmla="*/ 88 h 941"/>
                <a:gd name="T88" fmla="*/ 244 w 1611"/>
                <a:gd name="T89" fmla="*/ 47 h 941"/>
                <a:gd name="T90" fmla="*/ 582 w 1611"/>
                <a:gd name="T91" fmla="*/ 47 h 941"/>
                <a:gd name="T92" fmla="*/ 1029 w 1611"/>
                <a:gd name="T93" fmla="*/ 47 h 941"/>
                <a:gd name="T94" fmla="*/ 1367 w 1611"/>
                <a:gd name="T95" fmla="*/ 47 h 941"/>
                <a:gd name="T96" fmla="*/ 1455 w 1611"/>
                <a:gd name="T97" fmla="*/ 88 h 941"/>
                <a:gd name="T98" fmla="*/ 1534 w 1611"/>
                <a:gd name="T99" fmla="*/ 219 h 941"/>
                <a:gd name="T100" fmla="*/ 1553 w 1611"/>
                <a:gd name="T101" fmla="*/ 287 h 9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11"/>
                <a:gd name="T154" fmla="*/ 0 h 941"/>
                <a:gd name="T155" fmla="*/ 1611 w 1611"/>
                <a:gd name="T156" fmla="*/ 941 h 94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11" h="941">
                  <a:moveTo>
                    <a:pt x="1609" y="237"/>
                  </a:moveTo>
                  <a:lnTo>
                    <a:pt x="1473" y="12"/>
                  </a:lnTo>
                  <a:lnTo>
                    <a:pt x="1469" y="7"/>
                  </a:lnTo>
                  <a:lnTo>
                    <a:pt x="1463" y="4"/>
                  </a:lnTo>
                  <a:lnTo>
                    <a:pt x="1457" y="2"/>
                  </a:lnTo>
                  <a:lnTo>
                    <a:pt x="1448" y="0"/>
                  </a:lnTo>
                  <a:lnTo>
                    <a:pt x="165" y="0"/>
                  </a:lnTo>
                  <a:lnTo>
                    <a:pt x="157" y="2"/>
                  </a:lnTo>
                  <a:lnTo>
                    <a:pt x="151" y="4"/>
                  </a:lnTo>
                  <a:lnTo>
                    <a:pt x="144" y="7"/>
                  </a:lnTo>
                  <a:lnTo>
                    <a:pt x="138" y="12"/>
                  </a:lnTo>
                  <a:lnTo>
                    <a:pt x="4" y="237"/>
                  </a:lnTo>
                  <a:lnTo>
                    <a:pt x="2" y="238"/>
                  </a:lnTo>
                  <a:lnTo>
                    <a:pt x="2" y="242"/>
                  </a:lnTo>
                  <a:lnTo>
                    <a:pt x="0" y="244"/>
                  </a:lnTo>
                  <a:lnTo>
                    <a:pt x="0" y="247"/>
                  </a:lnTo>
                  <a:lnTo>
                    <a:pt x="0" y="359"/>
                  </a:lnTo>
                  <a:lnTo>
                    <a:pt x="2" y="368"/>
                  </a:lnTo>
                  <a:lnTo>
                    <a:pt x="9" y="377"/>
                  </a:lnTo>
                  <a:lnTo>
                    <a:pt x="17" y="382"/>
                  </a:lnTo>
                  <a:lnTo>
                    <a:pt x="29" y="383"/>
                  </a:lnTo>
                  <a:lnTo>
                    <a:pt x="71" y="383"/>
                  </a:lnTo>
                  <a:lnTo>
                    <a:pt x="136" y="920"/>
                  </a:lnTo>
                  <a:lnTo>
                    <a:pt x="140" y="929"/>
                  </a:lnTo>
                  <a:lnTo>
                    <a:pt x="146" y="936"/>
                  </a:lnTo>
                  <a:lnTo>
                    <a:pt x="155" y="939"/>
                  </a:lnTo>
                  <a:lnTo>
                    <a:pt x="165" y="941"/>
                  </a:lnTo>
                  <a:lnTo>
                    <a:pt x="1448" y="941"/>
                  </a:lnTo>
                  <a:lnTo>
                    <a:pt x="1459" y="939"/>
                  </a:lnTo>
                  <a:lnTo>
                    <a:pt x="1467" y="936"/>
                  </a:lnTo>
                  <a:lnTo>
                    <a:pt x="1473" y="929"/>
                  </a:lnTo>
                  <a:lnTo>
                    <a:pt x="1475" y="920"/>
                  </a:lnTo>
                  <a:lnTo>
                    <a:pt x="1540" y="383"/>
                  </a:lnTo>
                  <a:lnTo>
                    <a:pt x="1582" y="383"/>
                  </a:lnTo>
                  <a:lnTo>
                    <a:pt x="1594" y="382"/>
                  </a:lnTo>
                  <a:lnTo>
                    <a:pt x="1603" y="377"/>
                  </a:lnTo>
                  <a:lnTo>
                    <a:pt x="1609" y="368"/>
                  </a:lnTo>
                  <a:lnTo>
                    <a:pt x="1611" y="359"/>
                  </a:lnTo>
                  <a:lnTo>
                    <a:pt x="1611" y="247"/>
                  </a:lnTo>
                  <a:lnTo>
                    <a:pt x="1611" y="244"/>
                  </a:lnTo>
                  <a:lnTo>
                    <a:pt x="1611" y="242"/>
                  </a:lnTo>
                  <a:lnTo>
                    <a:pt x="1611" y="238"/>
                  </a:lnTo>
                  <a:lnTo>
                    <a:pt x="1609" y="237"/>
                  </a:lnTo>
                  <a:close/>
                  <a:moveTo>
                    <a:pt x="1421" y="893"/>
                  </a:moveTo>
                  <a:lnTo>
                    <a:pt x="1400" y="893"/>
                  </a:lnTo>
                  <a:lnTo>
                    <a:pt x="1356" y="893"/>
                  </a:lnTo>
                  <a:lnTo>
                    <a:pt x="1294" y="893"/>
                  </a:lnTo>
                  <a:lnTo>
                    <a:pt x="1215" y="893"/>
                  </a:lnTo>
                  <a:lnTo>
                    <a:pt x="1123" y="893"/>
                  </a:lnTo>
                  <a:lnTo>
                    <a:pt x="1023" y="893"/>
                  </a:lnTo>
                  <a:lnTo>
                    <a:pt x="916" y="893"/>
                  </a:lnTo>
                  <a:lnTo>
                    <a:pt x="806" y="893"/>
                  </a:lnTo>
                  <a:lnTo>
                    <a:pt x="695" y="893"/>
                  </a:lnTo>
                  <a:lnTo>
                    <a:pt x="589" y="893"/>
                  </a:lnTo>
                  <a:lnTo>
                    <a:pt x="489" y="893"/>
                  </a:lnTo>
                  <a:lnTo>
                    <a:pt x="397" y="893"/>
                  </a:lnTo>
                  <a:lnTo>
                    <a:pt x="317" y="893"/>
                  </a:lnTo>
                  <a:lnTo>
                    <a:pt x="255" y="893"/>
                  </a:lnTo>
                  <a:lnTo>
                    <a:pt x="211" y="893"/>
                  </a:lnTo>
                  <a:lnTo>
                    <a:pt x="190" y="893"/>
                  </a:lnTo>
                  <a:lnTo>
                    <a:pt x="180" y="813"/>
                  </a:lnTo>
                  <a:lnTo>
                    <a:pt x="163" y="663"/>
                  </a:lnTo>
                  <a:lnTo>
                    <a:pt x="144" y="501"/>
                  </a:lnTo>
                  <a:lnTo>
                    <a:pt x="130" y="383"/>
                  </a:lnTo>
                  <a:lnTo>
                    <a:pt x="180" y="383"/>
                  </a:lnTo>
                  <a:lnTo>
                    <a:pt x="236" y="843"/>
                  </a:lnTo>
                  <a:lnTo>
                    <a:pt x="238" y="848"/>
                  </a:lnTo>
                  <a:lnTo>
                    <a:pt x="240" y="851"/>
                  </a:lnTo>
                  <a:lnTo>
                    <a:pt x="244" y="853"/>
                  </a:lnTo>
                  <a:lnTo>
                    <a:pt x="251" y="855"/>
                  </a:lnTo>
                  <a:lnTo>
                    <a:pt x="426" y="855"/>
                  </a:lnTo>
                  <a:lnTo>
                    <a:pt x="430" y="853"/>
                  </a:lnTo>
                  <a:lnTo>
                    <a:pt x="434" y="851"/>
                  </a:lnTo>
                  <a:lnTo>
                    <a:pt x="436" y="848"/>
                  </a:lnTo>
                  <a:lnTo>
                    <a:pt x="438" y="843"/>
                  </a:lnTo>
                  <a:lnTo>
                    <a:pt x="495" y="383"/>
                  </a:lnTo>
                  <a:lnTo>
                    <a:pt x="1117" y="383"/>
                  </a:lnTo>
                  <a:lnTo>
                    <a:pt x="1173" y="843"/>
                  </a:lnTo>
                  <a:lnTo>
                    <a:pt x="1175" y="848"/>
                  </a:lnTo>
                  <a:lnTo>
                    <a:pt x="1177" y="851"/>
                  </a:lnTo>
                  <a:lnTo>
                    <a:pt x="1181" y="853"/>
                  </a:lnTo>
                  <a:lnTo>
                    <a:pt x="1187" y="855"/>
                  </a:lnTo>
                  <a:lnTo>
                    <a:pt x="1363" y="855"/>
                  </a:lnTo>
                  <a:lnTo>
                    <a:pt x="1367" y="853"/>
                  </a:lnTo>
                  <a:lnTo>
                    <a:pt x="1371" y="851"/>
                  </a:lnTo>
                  <a:lnTo>
                    <a:pt x="1375" y="848"/>
                  </a:lnTo>
                  <a:lnTo>
                    <a:pt x="1377" y="843"/>
                  </a:lnTo>
                  <a:lnTo>
                    <a:pt x="1432" y="383"/>
                  </a:lnTo>
                  <a:lnTo>
                    <a:pt x="1484" y="383"/>
                  </a:lnTo>
                  <a:lnTo>
                    <a:pt x="1477" y="434"/>
                  </a:lnTo>
                  <a:lnTo>
                    <a:pt x="1469" y="501"/>
                  </a:lnTo>
                  <a:lnTo>
                    <a:pt x="1459" y="580"/>
                  </a:lnTo>
                  <a:lnTo>
                    <a:pt x="1450" y="663"/>
                  </a:lnTo>
                  <a:lnTo>
                    <a:pt x="1440" y="743"/>
                  </a:lnTo>
                  <a:lnTo>
                    <a:pt x="1432" y="813"/>
                  </a:lnTo>
                  <a:lnTo>
                    <a:pt x="1425" y="865"/>
                  </a:lnTo>
                  <a:lnTo>
                    <a:pt x="1421" y="893"/>
                  </a:lnTo>
                  <a:close/>
                  <a:moveTo>
                    <a:pt x="209" y="383"/>
                  </a:moveTo>
                  <a:lnTo>
                    <a:pt x="466" y="383"/>
                  </a:lnTo>
                  <a:lnTo>
                    <a:pt x="453" y="490"/>
                  </a:lnTo>
                  <a:lnTo>
                    <a:pt x="436" y="636"/>
                  </a:lnTo>
                  <a:lnTo>
                    <a:pt x="420" y="767"/>
                  </a:lnTo>
                  <a:lnTo>
                    <a:pt x="411" y="831"/>
                  </a:lnTo>
                  <a:lnTo>
                    <a:pt x="399" y="831"/>
                  </a:lnTo>
                  <a:lnTo>
                    <a:pt x="382" y="831"/>
                  </a:lnTo>
                  <a:lnTo>
                    <a:pt x="361" y="831"/>
                  </a:lnTo>
                  <a:lnTo>
                    <a:pt x="338" y="831"/>
                  </a:lnTo>
                  <a:lnTo>
                    <a:pt x="313" y="831"/>
                  </a:lnTo>
                  <a:lnTo>
                    <a:pt x="292" y="831"/>
                  </a:lnTo>
                  <a:lnTo>
                    <a:pt x="276" y="831"/>
                  </a:lnTo>
                  <a:lnTo>
                    <a:pt x="263" y="831"/>
                  </a:lnTo>
                  <a:lnTo>
                    <a:pt x="255" y="767"/>
                  </a:lnTo>
                  <a:lnTo>
                    <a:pt x="240" y="636"/>
                  </a:lnTo>
                  <a:lnTo>
                    <a:pt x="221" y="490"/>
                  </a:lnTo>
                  <a:lnTo>
                    <a:pt x="209" y="383"/>
                  </a:lnTo>
                  <a:close/>
                  <a:moveTo>
                    <a:pt x="1146" y="383"/>
                  </a:moveTo>
                  <a:lnTo>
                    <a:pt x="1402" y="383"/>
                  </a:lnTo>
                  <a:lnTo>
                    <a:pt x="1390" y="490"/>
                  </a:lnTo>
                  <a:lnTo>
                    <a:pt x="1373" y="636"/>
                  </a:lnTo>
                  <a:lnTo>
                    <a:pt x="1359" y="767"/>
                  </a:lnTo>
                  <a:lnTo>
                    <a:pt x="1350" y="831"/>
                  </a:lnTo>
                  <a:lnTo>
                    <a:pt x="1338" y="831"/>
                  </a:lnTo>
                  <a:lnTo>
                    <a:pt x="1321" y="831"/>
                  </a:lnTo>
                  <a:lnTo>
                    <a:pt x="1298" y="831"/>
                  </a:lnTo>
                  <a:lnTo>
                    <a:pt x="1275" y="831"/>
                  </a:lnTo>
                  <a:lnTo>
                    <a:pt x="1252" y="831"/>
                  </a:lnTo>
                  <a:lnTo>
                    <a:pt x="1229" y="831"/>
                  </a:lnTo>
                  <a:lnTo>
                    <a:pt x="1212" y="831"/>
                  </a:lnTo>
                  <a:lnTo>
                    <a:pt x="1200" y="831"/>
                  </a:lnTo>
                  <a:lnTo>
                    <a:pt x="1192" y="767"/>
                  </a:lnTo>
                  <a:lnTo>
                    <a:pt x="1177" y="636"/>
                  </a:lnTo>
                  <a:lnTo>
                    <a:pt x="1158" y="490"/>
                  </a:lnTo>
                  <a:lnTo>
                    <a:pt x="1146" y="383"/>
                  </a:lnTo>
                  <a:close/>
                  <a:moveTo>
                    <a:pt x="1553" y="335"/>
                  </a:moveTo>
                  <a:lnTo>
                    <a:pt x="1544" y="335"/>
                  </a:lnTo>
                  <a:lnTo>
                    <a:pt x="1528" y="335"/>
                  </a:lnTo>
                  <a:lnTo>
                    <a:pt x="1505" y="335"/>
                  </a:lnTo>
                  <a:lnTo>
                    <a:pt x="1475" y="335"/>
                  </a:lnTo>
                  <a:lnTo>
                    <a:pt x="1440" y="335"/>
                  </a:lnTo>
                  <a:lnTo>
                    <a:pt x="1398" y="335"/>
                  </a:lnTo>
                  <a:lnTo>
                    <a:pt x="1354" y="335"/>
                  </a:lnTo>
                  <a:lnTo>
                    <a:pt x="1304" y="335"/>
                  </a:lnTo>
                  <a:lnTo>
                    <a:pt x="1250" y="335"/>
                  </a:lnTo>
                  <a:lnTo>
                    <a:pt x="1194" y="335"/>
                  </a:lnTo>
                  <a:lnTo>
                    <a:pt x="1133" y="335"/>
                  </a:lnTo>
                  <a:lnTo>
                    <a:pt x="1071" y="335"/>
                  </a:lnTo>
                  <a:lnTo>
                    <a:pt x="1006" y="335"/>
                  </a:lnTo>
                  <a:lnTo>
                    <a:pt x="939" y="335"/>
                  </a:lnTo>
                  <a:lnTo>
                    <a:pt x="872" y="335"/>
                  </a:lnTo>
                  <a:lnTo>
                    <a:pt x="806" y="335"/>
                  </a:lnTo>
                  <a:lnTo>
                    <a:pt x="739" y="335"/>
                  </a:lnTo>
                  <a:lnTo>
                    <a:pt x="672" y="335"/>
                  </a:lnTo>
                  <a:lnTo>
                    <a:pt x="605" y="335"/>
                  </a:lnTo>
                  <a:lnTo>
                    <a:pt x="541" y="335"/>
                  </a:lnTo>
                  <a:lnTo>
                    <a:pt x="478" y="335"/>
                  </a:lnTo>
                  <a:lnTo>
                    <a:pt x="418" y="335"/>
                  </a:lnTo>
                  <a:lnTo>
                    <a:pt x="361" y="335"/>
                  </a:lnTo>
                  <a:lnTo>
                    <a:pt x="307" y="335"/>
                  </a:lnTo>
                  <a:lnTo>
                    <a:pt x="257" y="335"/>
                  </a:lnTo>
                  <a:lnTo>
                    <a:pt x="213" y="335"/>
                  </a:lnTo>
                  <a:lnTo>
                    <a:pt x="171" y="335"/>
                  </a:lnTo>
                  <a:lnTo>
                    <a:pt x="136" y="335"/>
                  </a:lnTo>
                  <a:lnTo>
                    <a:pt x="107" y="335"/>
                  </a:lnTo>
                  <a:lnTo>
                    <a:pt x="84" y="335"/>
                  </a:lnTo>
                  <a:lnTo>
                    <a:pt x="67" y="335"/>
                  </a:lnTo>
                  <a:lnTo>
                    <a:pt x="59" y="335"/>
                  </a:lnTo>
                  <a:lnTo>
                    <a:pt x="59" y="311"/>
                  </a:lnTo>
                  <a:lnTo>
                    <a:pt x="59" y="287"/>
                  </a:lnTo>
                  <a:lnTo>
                    <a:pt x="59" y="264"/>
                  </a:lnTo>
                  <a:lnTo>
                    <a:pt x="59" y="252"/>
                  </a:lnTo>
                  <a:lnTo>
                    <a:pt x="65" y="242"/>
                  </a:lnTo>
                  <a:lnTo>
                    <a:pt x="80" y="219"/>
                  </a:lnTo>
                  <a:lnTo>
                    <a:pt x="96" y="190"/>
                  </a:lnTo>
                  <a:lnTo>
                    <a:pt x="117" y="156"/>
                  </a:lnTo>
                  <a:lnTo>
                    <a:pt x="138" y="119"/>
                  </a:lnTo>
                  <a:lnTo>
                    <a:pt x="159" y="88"/>
                  </a:lnTo>
                  <a:lnTo>
                    <a:pt x="173" y="62"/>
                  </a:lnTo>
                  <a:lnTo>
                    <a:pt x="182" y="47"/>
                  </a:lnTo>
                  <a:lnTo>
                    <a:pt x="201" y="47"/>
                  </a:lnTo>
                  <a:lnTo>
                    <a:pt x="244" y="47"/>
                  </a:lnTo>
                  <a:lnTo>
                    <a:pt x="307" y="47"/>
                  </a:lnTo>
                  <a:lnTo>
                    <a:pt x="386" y="47"/>
                  </a:lnTo>
                  <a:lnTo>
                    <a:pt x="480" y="47"/>
                  </a:lnTo>
                  <a:lnTo>
                    <a:pt x="582" y="47"/>
                  </a:lnTo>
                  <a:lnTo>
                    <a:pt x="693" y="47"/>
                  </a:lnTo>
                  <a:lnTo>
                    <a:pt x="806" y="47"/>
                  </a:lnTo>
                  <a:lnTo>
                    <a:pt x="920" y="47"/>
                  </a:lnTo>
                  <a:lnTo>
                    <a:pt x="1029" y="47"/>
                  </a:lnTo>
                  <a:lnTo>
                    <a:pt x="1133" y="47"/>
                  </a:lnTo>
                  <a:lnTo>
                    <a:pt x="1225" y="47"/>
                  </a:lnTo>
                  <a:lnTo>
                    <a:pt x="1304" y="47"/>
                  </a:lnTo>
                  <a:lnTo>
                    <a:pt x="1367" y="47"/>
                  </a:lnTo>
                  <a:lnTo>
                    <a:pt x="1411" y="47"/>
                  </a:lnTo>
                  <a:lnTo>
                    <a:pt x="1429" y="47"/>
                  </a:lnTo>
                  <a:lnTo>
                    <a:pt x="1438" y="62"/>
                  </a:lnTo>
                  <a:lnTo>
                    <a:pt x="1455" y="88"/>
                  </a:lnTo>
                  <a:lnTo>
                    <a:pt x="1473" y="119"/>
                  </a:lnTo>
                  <a:lnTo>
                    <a:pt x="1494" y="156"/>
                  </a:lnTo>
                  <a:lnTo>
                    <a:pt x="1515" y="190"/>
                  </a:lnTo>
                  <a:lnTo>
                    <a:pt x="1534" y="219"/>
                  </a:lnTo>
                  <a:lnTo>
                    <a:pt x="1546" y="242"/>
                  </a:lnTo>
                  <a:lnTo>
                    <a:pt x="1553" y="252"/>
                  </a:lnTo>
                  <a:lnTo>
                    <a:pt x="1553" y="264"/>
                  </a:lnTo>
                  <a:lnTo>
                    <a:pt x="1553" y="287"/>
                  </a:lnTo>
                  <a:lnTo>
                    <a:pt x="1553" y="311"/>
                  </a:lnTo>
                  <a:lnTo>
                    <a:pt x="1553" y="335"/>
                  </a:lnTo>
                  <a:close/>
                </a:path>
              </a:pathLst>
            </a:custGeom>
            <a:solidFill>
              <a:srgbClr val="000000"/>
            </a:solidFill>
            <a:ln w="9525">
              <a:noFill/>
              <a:round/>
              <a:headEnd/>
              <a:tailEnd/>
            </a:ln>
          </p:spPr>
          <p:txBody>
            <a:bodyPr/>
            <a:lstStyle/>
            <a:p>
              <a:endParaRPr lang="en-US"/>
            </a:p>
          </p:txBody>
        </p:sp>
        <p:sp>
          <p:nvSpPr>
            <p:cNvPr id="47137" name="Freeform 20"/>
            <p:cNvSpPr>
              <a:spLocks/>
            </p:cNvSpPr>
            <p:nvPr/>
          </p:nvSpPr>
          <p:spPr bwMode="auto">
            <a:xfrm>
              <a:off x="10266" y="12319"/>
              <a:ext cx="204" cy="448"/>
            </a:xfrm>
            <a:custGeom>
              <a:avLst/>
              <a:gdLst>
                <a:gd name="T0" fmla="*/ 173 w 204"/>
                <a:gd name="T1" fmla="*/ 0 h 448"/>
                <a:gd name="T2" fmla="*/ 158 w 204"/>
                <a:gd name="T3" fmla="*/ 114 h 448"/>
                <a:gd name="T4" fmla="*/ 142 w 204"/>
                <a:gd name="T5" fmla="*/ 249 h 448"/>
                <a:gd name="T6" fmla="*/ 129 w 204"/>
                <a:gd name="T7" fmla="*/ 366 h 448"/>
                <a:gd name="T8" fmla="*/ 123 w 204"/>
                <a:gd name="T9" fmla="*/ 423 h 448"/>
                <a:gd name="T10" fmla="*/ 115 w 204"/>
                <a:gd name="T11" fmla="*/ 423 h 448"/>
                <a:gd name="T12" fmla="*/ 102 w 204"/>
                <a:gd name="T13" fmla="*/ 423 h 448"/>
                <a:gd name="T14" fmla="*/ 88 w 204"/>
                <a:gd name="T15" fmla="*/ 423 h 448"/>
                <a:gd name="T16" fmla="*/ 71 w 204"/>
                <a:gd name="T17" fmla="*/ 423 h 448"/>
                <a:gd name="T18" fmla="*/ 52 w 204"/>
                <a:gd name="T19" fmla="*/ 423 h 448"/>
                <a:gd name="T20" fmla="*/ 33 w 204"/>
                <a:gd name="T21" fmla="*/ 423 h 448"/>
                <a:gd name="T22" fmla="*/ 17 w 204"/>
                <a:gd name="T23" fmla="*/ 423 h 448"/>
                <a:gd name="T24" fmla="*/ 0 w 204"/>
                <a:gd name="T25" fmla="*/ 423 h 448"/>
                <a:gd name="T26" fmla="*/ 0 w 204"/>
                <a:gd name="T27" fmla="*/ 432 h 448"/>
                <a:gd name="T28" fmla="*/ 2 w 204"/>
                <a:gd name="T29" fmla="*/ 439 h 448"/>
                <a:gd name="T30" fmla="*/ 2 w 204"/>
                <a:gd name="T31" fmla="*/ 444 h 448"/>
                <a:gd name="T32" fmla="*/ 2 w 204"/>
                <a:gd name="T33" fmla="*/ 448 h 448"/>
                <a:gd name="T34" fmla="*/ 14 w 204"/>
                <a:gd name="T35" fmla="*/ 448 h 448"/>
                <a:gd name="T36" fmla="*/ 31 w 204"/>
                <a:gd name="T37" fmla="*/ 448 h 448"/>
                <a:gd name="T38" fmla="*/ 54 w 204"/>
                <a:gd name="T39" fmla="*/ 448 h 448"/>
                <a:gd name="T40" fmla="*/ 77 w 204"/>
                <a:gd name="T41" fmla="*/ 448 h 448"/>
                <a:gd name="T42" fmla="*/ 100 w 204"/>
                <a:gd name="T43" fmla="*/ 448 h 448"/>
                <a:gd name="T44" fmla="*/ 123 w 204"/>
                <a:gd name="T45" fmla="*/ 448 h 448"/>
                <a:gd name="T46" fmla="*/ 140 w 204"/>
                <a:gd name="T47" fmla="*/ 448 h 448"/>
                <a:gd name="T48" fmla="*/ 152 w 204"/>
                <a:gd name="T49" fmla="*/ 448 h 448"/>
                <a:gd name="T50" fmla="*/ 161 w 204"/>
                <a:gd name="T51" fmla="*/ 384 h 448"/>
                <a:gd name="T52" fmla="*/ 175 w 204"/>
                <a:gd name="T53" fmla="*/ 253 h 448"/>
                <a:gd name="T54" fmla="*/ 192 w 204"/>
                <a:gd name="T55" fmla="*/ 107 h 448"/>
                <a:gd name="T56" fmla="*/ 204 w 204"/>
                <a:gd name="T57" fmla="*/ 0 h 448"/>
                <a:gd name="T58" fmla="*/ 173 w 204"/>
                <a:gd name="T59" fmla="*/ 0 h 4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4"/>
                <a:gd name="T91" fmla="*/ 0 h 448"/>
                <a:gd name="T92" fmla="*/ 204 w 204"/>
                <a:gd name="T93" fmla="*/ 448 h 4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4" h="448">
                  <a:moveTo>
                    <a:pt x="173" y="0"/>
                  </a:moveTo>
                  <a:lnTo>
                    <a:pt x="158" y="114"/>
                  </a:lnTo>
                  <a:lnTo>
                    <a:pt x="142" y="249"/>
                  </a:lnTo>
                  <a:lnTo>
                    <a:pt x="129" y="366"/>
                  </a:lnTo>
                  <a:lnTo>
                    <a:pt x="123" y="423"/>
                  </a:lnTo>
                  <a:lnTo>
                    <a:pt x="115" y="423"/>
                  </a:lnTo>
                  <a:lnTo>
                    <a:pt x="102" y="423"/>
                  </a:lnTo>
                  <a:lnTo>
                    <a:pt x="88" y="423"/>
                  </a:lnTo>
                  <a:lnTo>
                    <a:pt x="71" y="423"/>
                  </a:lnTo>
                  <a:lnTo>
                    <a:pt x="52" y="423"/>
                  </a:lnTo>
                  <a:lnTo>
                    <a:pt x="33" y="423"/>
                  </a:lnTo>
                  <a:lnTo>
                    <a:pt x="17" y="423"/>
                  </a:lnTo>
                  <a:lnTo>
                    <a:pt x="0" y="423"/>
                  </a:lnTo>
                  <a:lnTo>
                    <a:pt x="0" y="432"/>
                  </a:lnTo>
                  <a:lnTo>
                    <a:pt x="2" y="439"/>
                  </a:lnTo>
                  <a:lnTo>
                    <a:pt x="2" y="444"/>
                  </a:lnTo>
                  <a:lnTo>
                    <a:pt x="2" y="448"/>
                  </a:lnTo>
                  <a:lnTo>
                    <a:pt x="14" y="448"/>
                  </a:lnTo>
                  <a:lnTo>
                    <a:pt x="31" y="448"/>
                  </a:lnTo>
                  <a:lnTo>
                    <a:pt x="54" y="448"/>
                  </a:lnTo>
                  <a:lnTo>
                    <a:pt x="77" y="448"/>
                  </a:lnTo>
                  <a:lnTo>
                    <a:pt x="100" y="448"/>
                  </a:lnTo>
                  <a:lnTo>
                    <a:pt x="123" y="448"/>
                  </a:lnTo>
                  <a:lnTo>
                    <a:pt x="140" y="448"/>
                  </a:lnTo>
                  <a:lnTo>
                    <a:pt x="152" y="448"/>
                  </a:lnTo>
                  <a:lnTo>
                    <a:pt x="161" y="384"/>
                  </a:lnTo>
                  <a:lnTo>
                    <a:pt x="175" y="253"/>
                  </a:lnTo>
                  <a:lnTo>
                    <a:pt x="192" y="107"/>
                  </a:lnTo>
                  <a:lnTo>
                    <a:pt x="204" y="0"/>
                  </a:lnTo>
                  <a:lnTo>
                    <a:pt x="173" y="0"/>
                  </a:lnTo>
                  <a:close/>
                </a:path>
              </a:pathLst>
            </a:custGeom>
            <a:solidFill>
              <a:srgbClr val="FFFFFF"/>
            </a:solidFill>
            <a:ln w="9525">
              <a:noFill/>
              <a:round/>
              <a:headEnd/>
              <a:tailEnd/>
            </a:ln>
          </p:spPr>
          <p:txBody>
            <a:bodyPr/>
            <a:lstStyle/>
            <a:p>
              <a:endParaRPr lang="en-US"/>
            </a:p>
          </p:txBody>
        </p:sp>
        <p:sp>
          <p:nvSpPr>
            <p:cNvPr id="47138" name="Freeform 21"/>
            <p:cNvSpPr>
              <a:spLocks/>
            </p:cNvSpPr>
            <p:nvPr/>
          </p:nvSpPr>
          <p:spPr bwMode="auto">
            <a:xfrm>
              <a:off x="10214" y="12319"/>
              <a:ext cx="225" cy="423"/>
            </a:xfrm>
            <a:custGeom>
              <a:avLst/>
              <a:gdLst>
                <a:gd name="T0" fmla="*/ 225 w 225"/>
                <a:gd name="T1" fmla="*/ 0 h 423"/>
                <a:gd name="T2" fmla="*/ 0 w 225"/>
                <a:gd name="T3" fmla="*/ 0 h 423"/>
                <a:gd name="T4" fmla="*/ 10 w 225"/>
                <a:gd name="T5" fmla="*/ 88 h 423"/>
                <a:gd name="T6" fmla="*/ 27 w 225"/>
                <a:gd name="T7" fmla="*/ 211 h 423"/>
                <a:gd name="T8" fmla="*/ 41 w 225"/>
                <a:gd name="T9" fmla="*/ 334 h 423"/>
                <a:gd name="T10" fmla="*/ 52 w 225"/>
                <a:gd name="T11" fmla="*/ 423 h 423"/>
                <a:gd name="T12" fmla="*/ 69 w 225"/>
                <a:gd name="T13" fmla="*/ 423 h 423"/>
                <a:gd name="T14" fmla="*/ 85 w 225"/>
                <a:gd name="T15" fmla="*/ 423 h 423"/>
                <a:gd name="T16" fmla="*/ 104 w 225"/>
                <a:gd name="T17" fmla="*/ 423 h 423"/>
                <a:gd name="T18" fmla="*/ 123 w 225"/>
                <a:gd name="T19" fmla="*/ 423 h 423"/>
                <a:gd name="T20" fmla="*/ 140 w 225"/>
                <a:gd name="T21" fmla="*/ 423 h 423"/>
                <a:gd name="T22" fmla="*/ 154 w 225"/>
                <a:gd name="T23" fmla="*/ 423 h 423"/>
                <a:gd name="T24" fmla="*/ 167 w 225"/>
                <a:gd name="T25" fmla="*/ 423 h 423"/>
                <a:gd name="T26" fmla="*/ 175 w 225"/>
                <a:gd name="T27" fmla="*/ 423 h 423"/>
                <a:gd name="T28" fmla="*/ 181 w 225"/>
                <a:gd name="T29" fmla="*/ 366 h 423"/>
                <a:gd name="T30" fmla="*/ 194 w 225"/>
                <a:gd name="T31" fmla="*/ 249 h 423"/>
                <a:gd name="T32" fmla="*/ 210 w 225"/>
                <a:gd name="T33" fmla="*/ 114 h 423"/>
                <a:gd name="T34" fmla="*/ 225 w 225"/>
                <a:gd name="T35" fmla="*/ 0 h 4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5"/>
                <a:gd name="T55" fmla="*/ 0 h 423"/>
                <a:gd name="T56" fmla="*/ 225 w 225"/>
                <a:gd name="T57" fmla="*/ 423 h 4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5" h="423">
                  <a:moveTo>
                    <a:pt x="225" y="0"/>
                  </a:moveTo>
                  <a:lnTo>
                    <a:pt x="0" y="0"/>
                  </a:lnTo>
                  <a:lnTo>
                    <a:pt x="10" y="88"/>
                  </a:lnTo>
                  <a:lnTo>
                    <a:pt x="27" y="211"/>
                  </a:lnTo>
                  <a:lnTo>
                    <a:pt x="41" y="334"/>
                  </a:lnTo>
                  <a:lnTo>
                    <a:pt x="52" y="423"/>
                  </a:lnTo>
                  <a:lnTo>
                    <a:pt x="69" y="423"/>
                  </a:lnTo>
                  <a:lnTo>
                    <a:pt x="85" y="423"/>
                  </a:lnTo>
                  <a:lnTo>
                    <a:pt x="104" y="423"/>
                  </a:lnTo>
                  <a:lnTo>
                    <a:pt x="123" y="423"/>
                  </a:lnTo>
                  <a:lnTo>
                    <a:pt x="140" y="423"/>
                  </a:lnTo>
                  <a:lnTo>
                    <a:pt x="154" y="423"/>
                  </a:lnTo>
                  <a:lnTo>
                    <a:pt x="167" y="423"/>
                  </a:lnTo>
                  <a:lnTo>
                    <a:pt x="175" y="423"/>
                  </a:lnTo>
                  <a:lnTo>
                    <a:pt x="181" y="366"/>
                  </a:lnTo>
                  <a:lnTo>
                    <a:pt x="194" y="249"/>
                  </a:lnTo>
                  <a:lnTo>
                    <a:pt x="210" y="114"/>
                  </a:lnTo>
                  <a:lnTo>
                    <a:pt x="225" y="0"/>
                  </a:lnTo>
                  <a:close/>
                </a:path>
              </a:pathLst>
            </a:custGeom>
            <a:solidFill>
              <a:srgbClr val="3F9EFF"/>
            </a:solidFill>
            <a:ln w="9525">
              <a:noFill/>
              <a:round/>
              <a:headEnd/>
              <a:tailEnd/>
            </a:ln>
          </p:spPr>
          <p:txBody>
            <a:bodyPr/>
            <a:lstStyle/>
            <a:p>
              <a:endParaRPr lang="en-US"/>
            </a:p>
          </p:txBody>
        </p:sp>
        <p:sp>
          <p:nvSpPr>
            <p:cNvPr id="47139" name="Freeform 22"/>
            <p:cNvSpPr>
              <a:spLocks/>
            </p:cNvSpPr>
            <p:nvPr/>
          </p:nvSpPr>
          <p:spPr bwMode="auto">
            <a:xfrm>
              <a:off x="9277" y="12319"/>
              <a:ext cx="206" cy="448"/>
            </a:xfrm>
            <a:custGeom>
              <a:avLst/>
              <a:gdLst>
                <a:gd name="T0" fmla="*/ 31 w 206"/>
                <a:gd name="T1" fmla="*/ 0 h 448"/>
                <a:gd name="T2" fmla="*/ 0 w 206"/>
                <a:gd name="T3" fmla="*/ 0 h 448"/>
                <a:gd name="T4" fmla="*/ 12 w 206"/>
                <a:gd name="T5" fmla="*/ 107 h 448"/>
                <a:gd name="T6" fmla="*/ 31 w 206"/>
                <a:gd name="T7" fmla="*/ 253 h 448"/>
                <a:gd name="T8" fmla="*/ 46 w 206"/>
                <a:gd name="T9" fmla="*/ 384 h 448"/>
                <a:gd name="T10" fmla="*/ 54 w 206"/>
                <a:gd name="T11" fmla="*/ 448 h 448"/>
                <a:gd name="T12" fmla="*/ 67 w 206"/>
                <a:gd name="T13" fmla="*/ 448 h 448"/>
                <a:gd name="T14" fmla="*/ 83 w 206"/>
                <a:gd name="T15" fmla="*/ 448 h 448"/>
                <a:gd name="T16" fmla="*/ 104 w 206"/>
                <a:gd name="T17" fmla="*/ 448 h 448"/>
                <a:gd name="T18" fmla="*/ 129 w 206"/>
                <a:gd name="T19" fmla="*/ 448 h 448"/>
                <a:gd name="T20" fmla="*/ 152 w 206"/>
                <a:gd name="T21" fmla="*/ 448 h 448"/>
                <a:gd name="T22" fmla="*/ 173 w 206"/>
                <a:gd name="T23" fmla="*/ 448 h 448"/>
                <a:gd name="T24" fmla="*/ 190 w 206"/>
                <a:gd name="T25" fmla="*/ 448 h 448"/>
                <a:gd name="T26" fmla="*/ 202 w 206"/>
                <a:gd name="T27" fmla="*/ 448 h 448"/>
                <a:gd name="T28" fmla="*/ 202 w 206"/>
                <a:gd name="T29" fmla="*/ 444 h 448"/>
                <a:gd name="T30" fmla="*/ 204 w 206"/>
                <a:gd name="T31" fmla="*/ 439 h 448"/>
                <a:gd name="T32" fmla="*/ 204 w 206"/>
                <a:gd name="T33" fmla="*/ 432 h 448"/>
                <a:gd name="T34" fmla="*/ 206 w 206"/>
                <a:gd name="T35" fmla="*/ 423 h 448"/>
                <a:gd name="T36" fmla="*/ 190 w 206"/>
                <a:gd name="T37" fmla="*/ 423 h 448"/>
                <a:gd name="T38" fmla="*/ 173 w 206"/>
                <a:gd name="T39" fmla="*/ 423 h 448"/>
                <a:gd name="T40" fmla="*/ 154 w 206"/>
                <a:gd name="T41" fmla="*/ 423 h 448"/>
                <a:gd name="T42" fmla="*/ 136 w 206"/>
                <a:gd name="T43" fmla="*/ 423 h 448"/>
                <a:gd name="T44" fmla="*/ 119 w 206"/>
                <a:gd name="T45" fmla="*/ 423 h 448"/>
                <a:gd name="T46" fmla="*/ 104 w 206"/>
                <a:gd name="T47" fmla="*/ 423 h 448"/>
                <a:gd name="T48" fmla="*/ 92 w 206"/>
                <a:gd name="T49" fmla="*/ 423 h 448"/>
                <a:gd name="T50" fmla="*/ 83 w 206"/>
                <a:gd name="T51" fmla="*/ 423 h 448"/>
                <a:gd name="T52" fmla="*/ 77 w 206"/>
                <a:gd name="T53" fmla="*/ 366 h 448"/>
                <a:gd name="T54" fmla="*/ 63 w 206"/>
                <a:gd name="T55" fmla="*/ 249 h 448"/>
                <a:gd name="T56" fmla="*/ 46 w 206"/>
                <a:gd name="T57" fmla="*/ 114 h 448"/>
                <a:gd name="T58" fmla="*/ 31 w 206"/>
                <a:gd name="T59" fmla="*/ 0 h 4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6"/>
                <a:gd name="T91" fmla="*/ 0 h 448"/>
                <a:gd name="T92" fmla="*/ 206 w 206"/>
                <a:gd name="T93" fmla="*/ 448 h 4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6" h="448">
                  <a:moveTo>
                    <a:pt x="31" y="0"/>
                  </a:moveTo>
                  <a:lnTo>
                    <a:pt x="0" y="0"/>
                  </a:lnTo>
                  <a:lnTo>
                    <a:pt x="12" y="107"/>
                  </a:lnTo>
                  <a:lnTo>
                    <a:pt x="31" y="253"/>
                  </a:lnTo>
                  <a:lnTo>
                    <a:pt x="46" y="384"/>
                  </a:lnTo>
                  <a:lnTo>
                    <a:pt x="54" y="448"/>
                  </a:lnTo>
                  <a:lnTo>
                    <a:pt x="67" y="448"/>
                  </a:lnTo>
                  <a:lnTo>
                    <a:pt x="83" y="448"/>
                  </a:lnTo>
                  <a:lnTo>
                    <a:pt x="104" y="448"/>
                  </a:lnTo>
                  <a:lnTo>
                    <a:pt x="129" y="448"/>
                  </a:lnTo>
                  <a:lnTo>
                    <a:pt x="152" y="448"/>
                  </a:lnTo>
                  <a:lnTo>
                    <a:pt x="173" y="448"/>
                  </a:lnTo>
                  <a:lnTo>
                    <a:pt x="190" y="448"/>
                  </a:lnTo>
                  <a:lnTo>
                    <a:pt x="202" y="448"/>
                  </a:lnTo>
                  <a:lnTo>
                    <a:pt x="202" y="444"/>
                  </a:lnTo>
                  <a:lnTo>
                    <a:pt x="204" y="439"/>
                  </a:lnTo>
                  <a:lnTo>
                    <a:pt x="204" y="432"/>
                  </a:lnTo>
                  <a:lnTo>
                    <a:pt x="206" y="423"/>
                  </a:lnTo>
                  <a:lnTo>
                    <a:pt x="190" y="423"/>
                  </a:lnTo>
                  <a:lnTo>
                    <a:pt x="173" y="423"/>
                  </a:lnTo>
                  <a:lnTo>
                    <a:pt x="154" y="423"/>
                  </a:lnTo>
                  <a:lnTo>
                    <a:pt x="136" y="423"/>
                  </a:lnTo>
                  <a:lnTo>
                    <a:pt x="119" y="423"/>
                  </a:lnTo>
                  <a:lnTo>
                    <a:pt x="104" y="423"/>
                  </a:lnTo>
                  <a:lnTo>
                    <a:pt x="92" y="423"/>
                  </a:lnTo>
                  <a:lnTo>
                    <a:pt x="83" y="423"/>
                  </a:lnTo>
                  <a:lnTo>
                    <a:pt x="77" y="366"/>
                  </a:lnTo>
                  <a:lnTo>
                    <a:pt x="63" y="249"/>
                  </a:lnTo>
                  <a:lnTo>
                    <a:pt x="46" y="114"/>
                  </a:lnTo>
                  <a:lnTo>
                    <a:pt x="31" y="0"/>
                  </a:lnTo>
                  <a:close/>
                </a:path>
              </a:pathLst>
            </a:custGeom>
            <a:solidFill>
              <a:srgbClr val="FFFFFF"/>
            </a:solidFill>
            <a:ln w="9525">
              <a:noFill/>
              <a:round/>
              <a:headEnd/>
              <a:tailEnd/>
            </a:ln>
          </p:spPr>
          <p:txBody>
            <a:bodyPr/>
            <a:lstStyle/>
            <a:p>
              <a:endParaRPr lang="en-US"/>
            </a:p>
          </p:txBody>
        </p:sp>
        <p:sp>
          <p:nvSpPr>
            <p:cNvPr id="47140" name="Freeform 23"/>
            <p:cNvSpPr>
              <a:spLocks/>
            </p:cNvSpPr>
            <p:nvPr/>
          </p:nvSpPr>
          <p:spPr bwMode="auto">
            <a:xfrm>
              <a:off x="9308" y="12319"/>
              <a:ext cx="226" cy="423"/>
            </a:xfrm>
            <a:custGeom>
              <a:avLst/>
              <a:gdLst>
                <a:gd name="T0" fmla="*/ 0 w 226"/>
                <a:gd name="T1" fmla="*/ 0 h 423"/>
                <a:gd name="T2" fmla="*/ 15 w 226"/>
                <a:gd name="T3" fmla="*/ 114 h 423"/>
                <a:gd name="T4" fmla="*/ 32 w 226"/>
                <a:gd name="T5" fmla="*/ 249 h 423"/>
                <a:gd name="T6" fmla="*/ 46 w 226"/>
                <a:gd name="T7" fmla="*/ 366 h 423"/>
                <a:gd name="T8" fmla="*/ 52 w 226"/>
                <a:gd name="T9" fmla="*/ 423 h 423"/>
                <a:gd name="T10" fmla="*/ 61 w 226"/>
                <a:gd name="T11" fmla="*/ 423 h 423"/>
                <a:gd name="T12" fmla="*/ 73 w 226"/>
                <a:gd name="T13" fmla="*/ 423 h 423"/>
                <a:gd name="T14" fmla="*/ 88 w 226"/>
                <a:gd name="T15" fmla="*/ 423 h 423"/>
                <a:gd name="T16" fmla="*/ 105 w 226"/>
                <a:gd name="T17" fmla="*/ 423 h 423"/>
                <a:gd name="T18" fmla="*/ 123 w 226"/>
                <a:gd name="T19" fmla="*/ 423 h 423"/>
                <a:gd name="T20" fmla="*/ 142 w 226"/>
                <a:gd name="T21" fmla="*/ 423 h 423"/>
                <a:gd name="T22" fmla="*/ 159 w 226"/>
                <a:gd name="T23" fmla="*/ 423 h 423"/>
                <a:gd name="T24" fmla="*/ 175 w 226"/>
                <a:gd name="T25" fmla="*/ 423 h 423"/>
                <a:gd name="T26" fmla="*/ 186 w 226"/>
                <a:gd name="T27" fmla="*/ 334 h 423"/>
                <a:gd name="T28" fmla="*/ 201 w 226"/>
                <a:gd name="T29" fmla="*/ 211 h 423"/>
                <a:gd name="T30" fmla="*/ 215 w 226"/>
                <a:gd name="T31" fmla="*/ 88 h 423"/>
                <a:gd name="T32" fmla="*/ 226 w 226"/>
                <a:gd name="T33" fmla="*/ 0 h 423"/>
                <a:gd name="T34" fmla="*/ 0 w 226"/>
                <a:gd name="T35" fmla="*/ 0 h 4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6"/>
                <a:gd name="T55" fmla="*/ 0 h 423"/>
                <a:gd name="T56" fmla="*/ 226 w 226"/>
                <a:gd name="T57" fmla="*/ 423 h 4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6" h="423">
                  <a:moveTo>
                    <a:pt x="0" y="0"/>
                  </a:moveTo>
                  <a:lnTo>
                    <a:pt x="15" y="114"/>
                  </a:lnTo>
                  <a:lnTo>
                    <a:pt x="32" y="249"/>
                  </a:lnTo>
                  <a:lnTo>
                    <a:pt x="46" y="366"/>
                  </a:lnTo>
                  <a:lnTo>
                    <a:pt x="52" y="423"/>
                  </a:lnTo>
                  <a:lnTo>
                    <a:pt x="61" y="423"/>
                  </a:lnTo>
                  <a:lnTo>
                    <a:pt x="73" y="423"/>
                  </a:lnTo>
                  <a:lnTo>
                    <a:pt x="88" y="423"/>
                  </a:lnTo>
                  <a:lnTo>
                    <a:pt x="105" y="423"/>
                  </a:lnTo>
                  <a:lnTo>
                    <a:pt x="123" y="423"/>
                  </a:lnTo>
                  <a:lnTo>
                    <a:pt x="142" y="423"/>
                  </a:lnTo>
                  <a:lnTo>
                    <a:pt x="159" y="423"/>
                  </a:lnTo>
                  <a:lnTo>
                    <a:pt x="175" y="423"/>
                  </a:lnTo>
                  <a:lnTo>
                    <a:pt x="186" y="334"/>
                  </a:lnTo>
                  <a:lnTo>
                    <a:pt x="201" y="211"/>
                  </a:lnTo>
                  <a:lnTo>
                    <a:pt x="215" y="88"/>
                  </a:lnTo>
                  <a:lnTo>
                    <a:pt x="226" y="0"/>
                  </a:lnTo>
                  <a:lnTo>
                    <a:pt x="0" y="0"/>
                  </a:lnTo>
                  <a:close/>
                </a:path>
              </a:pathLst>
            </a:custGeom>
            <a:solidFill>
              <a:srgbClr val="3F9EFF"/>
            </a:solidFill>
            <a:ln w="9525">
              <a:noFill/>
              <a:round/>
              <a:headEnd/>
              <a:tailEnd/>
            </a:ln>
          </p:spPr>
          <p:txBody>
            <a:bodyPr/>
            <a:lstStyle/>
            <a:p>
              <a:endParaRPr lang="en-US"/>
            </a:p>
          </p:txBody>
        </p:sp>
      </p:grpSp>
      <p:pic>
        <p:nvPicPr>
          <p:cNvPr id="877592" name="Picture 24"/>
          <p:cNvPicPr>
            <a:picLocks noChangeAspect="1" noChangeArrowheads="1"/>
          </p:cNvPicPr>
          <p:nvPr/>
        </p:nvPicPr>
        <p:blipFill>
          <a:blip r:embed="rId7" cstate="print"/>
          <a:srcRect/>
          <a:stretch>
            <a:fillRect/>
          </a:stretch>
        </p:blipFill>
        <p:spPr bwMode="auto">
          <a:xfrm>
            <a:off x="6858000" y="1933575"/>
            <a:ext cx="1128713" cy="846138"/>
          </a:xfrm>
          <a:prstGeom prst="rect">
            <a:avLst/>
          </a:prstGeom>
          <a:noFill/>
          <a:ln w="9525">
            <a:noFill/>
            <a:miter lim="800000"/>
            <a:headEnd/>
            <a:tailEnd/>
          </a:ln>
        </p:spPr>
      </p:pic>
      <p:sp>
        <p:nvSpPr>
          <p:cNvPr id="877593" name="Rectangle 25"/>
          <p:cNvSpPr>
            <a:spLocks noChangeArrowheads="1"/>
          </p:cNvSpPr>
          <p:nvPr/>
        </p:nvSpPr>
        <p:spPr bwMode="auto">
          <a:xfrm>
            <a:off x="1066800" y="1643063"/>
            <a:ext cx="4362450" cy="366712"/>
          </a:xfrm>
          <a:prstGeom prst="rect">
            <a:avLst/>
          </a:prstGeom>
          <a:noFill/>
          <a:ln w="9525">
            <a:noFill/>
            <a:miter lim="800000"/>
            <a:headEnd/>
            <a:tailEnd/>
          </a:ln>
        </p:spPr>
        <p:txBody>
          <a:bodyPr wrap="none" anchor="ctr">
            <a:spAutoFit/>
          </a:bodyPr>
          <a:lstStyle/>
          <a:p>
            <a:pPr algn="l"/>
            <a:r>
              <a:rPr lang="en-US" sz="1800">
                <a:ea typeface="Times New Roman" pitchFamily="18" charset="0"/>
                <a:cs typeface="Arial" charset="0"/>
              </a:rPr>
              <a:t>1. </a:t>
            </a:r>
            <a:r>
              <a:rPr lang="en-US" sz="1800" b="1">
                <a:ea typeface="Times New Roman" pitchFamily="18" charset="0"/>
                <a:cs typeface="Arial" charset="0"/>
              </a:rPr>
              <a:t>Reduce consumption of fossil fuels.</a:t>
            </a:r>
          </a:p>
        </p:txBody>
      </p:sp>
      <p:sp>
        <p:nvSpPr>
          <p:cNvPr id="877595" name="Rectangle 27"/>
          <p:cNvSpPr>
            <a:spLocks noChangeArrowheads="1"/>
          </p:cNvSpPr>
          <p:nvPr/>
        </p:nvSpPr>
        <p:spPr bwMode="auto">
          <a:xfrm>
            <a:off x="1066800" y="4676775"/>
            <a:ext cx="4552950" cy="366713"/>
          </a:xfrm>
          <a:prstGeom prst="rect">
            <a:avLst/>
          </a:prstGeom>
          <a:noFill/>
          <a:ln w="9525">
            <a:noFill/>
            <a:miter lim="800000"/>
            <a:headEnd/>
            <a:tailEnd/>
          </a:ln>
        </p:spPr>
        <p:txBody>
          <a:bodyPr wrap="none" anchor="ctr">
            <a:spAutoFit/>
          </a:bodyPr>
          <a:lstStyle/>
          <a:p>
            <a:pPr algn="l"/>
            <a:r>
              <a:rPr lang="en-US" sz="1800">
                <a:ea typeface="Times New Roman" pitchFamily="18" charset="0"/>
                <a:cs typeface="Arial" charset="0"/>
              </a:rPr>
              <a:t>2. </a:t>
            </a:r>
            <a:r>
              <a:rPr lang="en-US" sz="1800" b="1">
                <a:ea typeface="Times New Roman" pitchFamily="18" charset="0"/>
                <a:cs typeface="Arial" charset="0"/>
              </a:rPr>
              <a:t>Support environmental organizations.</a:t>
            </a:r>
          </a:p>
        </p:txBody>
      </p:sp>
      <p:sp>
        <p:nvSpPr>
          <p:cNvPr id="877596" name="Rectangle 28"/>
          <p:cNvSpPr>
            <a:spLocks noChangeArrowheads="1"/>
          </p:cNvSpPr>
          <p:nvPr/>
        </p:nvSpPr>
        <p:spPr bwMode="auto">
          <a:xfrm>
            <a:off x="762000" y="5453063"/>
            <a:ext cx="4756150" cy="366712"/>
          </a:xfrm>
          <a:prstGeom prst="rect">
            <a:avLst/>
          </a:prstGeom>
          <a:noFill/>
          <a:ln w="9525">
            <a:noFill/>
            <a:miter lim="800000"/>
            <a:headEnd/>
            <a:tailEnd/>
          </a:ln>
        </p:spPr>
        <p:txBody>
          <a:bodyPr wrap="none" anchor="ctr">
            <a:spAutoFit/>
          </a:bodyPr>
          <a:lstStyle/>
          <a:p>
            <a:pPr indent="274638" algn="l"/>
            <a:r>
              <a:rPr lang="en-US" sz="1800">
                <a:ea typeface="Times New Roman" pitchFamily="18" charset="0"/>
                <a:cs typeface="Arial" charset="0"/>
              </a:rPr>
              <a:t>3. </a:t>
            </a:r>
            <a:r>
              <a:rPr lang="en-US" sz="1800" b="1">
                <a:ea typeface="Times New Roman" pitchFamily="18" charset="0"/>
                <a:cs typeface="Arial" charset="0"/>
              </a:rPr>
              <a:t>Rely on alternate energy sources.</a:t>
            </a:r>
            <a:r>
              <a:rPr lang="en-US" sz="1800">
                <a:ea typeface="Times New Roman" pitchFamily="18" charset="0"/>
                <a:cs typeface="Arial" charset="0"/>
              </a:rPr>
              <a:t>	</a:t>
            </a:r>
          </a:p>
        </p:txBody>
      </p:sp>
      <p:sp>
        <p:nvSpPr>
          <p:cNvPr id="877597" name="Rectangle 29"/>
          <p:cNvSpPr>
            <a:spLocks noChangeArrowheads="1"/>
          </p:cNvSpPr>
          <p:nvPr/>
        </p:nvSpPr>
        <p:spPr bwMode="auto">
          <a:xfrm>
            <a:off x="2590800" y="3505200"/>
            <a:ext cx="5791200" cy="641350"/>
          </a:xfrm>
          <a:prstGeom prst="rect">
            <a:avLst/>
          </a:prstGeom>
          <a:noFill/>
          <a:ln w="9525">
            <a:noFill/>
            <a:miter lim="800000"/>
            <a:headEnd/>
            <a:tailEnd/>
          </a:ln>
        </p:spPr>
        <p:txBody>
          <a:bodyPr>
            <a:spAutoFit/>
          </a:bodyPr>
          <a:lstStyle/>
          <a:p>
            <a:pPr algn="l" eaLnBrk="0" hangingPunct="0"/>
            <a:r>
              <a:rPr lang="en-US" sz="1800"/>
              <a:t>                             bike instead of drive; carpool;</a:t>
            </a:r>
          </a:p>
          <a:p>
            <a:pPr algn="l" eaLnBrk="0" hangingPunct="0"/>
            <a:r>
              <a:rPr lang="en-US" sz="1800"/>
              <a:t>		energy-efficient vehicles</a:t>
            </a:r>
          </a:p>
        </p:txBody>
      </p:sp>
      <p:pic>
        <p:nvPicPr>
          <p:cNvPr id="877598" name="Picture 30">
            <a:hlinkClick r:id="" action="ppaction://media"/>
          </p:cNvPr>
          <p:cNvPicPr>
            <a:picLocks noRot="1" noChangeAspect="1" noChangeArrowheads="1"/>
          </p:cNvPicPr>
          <p:nvPr>
            <a:wavAudioFile r:embed="rId1" name="~PP81.WAV"/>
          </p:nvPr>
        </p:nvPicPr>
        <p:blipFill>
          <a:blip r:embed="rId8" cstate="print"/>
          <a:srcRect/>
          <a:stretch>
            <a:fillRect/>
          </a:stretch>
        </p:blipFill>
        <p:spPr bwMode="auto">
          <a:xfrm>
            <a:off x="8772525" y="6486525"/>
            <a:ext cx="304800" cy="304800"/>
          </a:xfrm>
          <a:prstGeom prst="rect">
            <a:avLst/>
          </a:prstGeom>
          <a:noFill/>
          <a:ln w="9525">
            <a:noFill/>
            <a:miter lim="800000"/>
            <a:headEnd/>
            <a:tailEnd/>
          </a:ln>
        </p:spPr>
      </p:pic>
      <p:pic>
        <p:nvPicPr>
          <p:cNvPr id="877599" name="Picture 31" descr="house_insulation"/>
          <p:cNvPicPr>
            <a:picLocks noChangeAspect="1" noChangeArrowheads="1"/>
          </p:cNvPicPr>
          <p:nvPr/>
        </p:nvPicPr>
        <p:blipFill>
          <a:blip r:embed="rId9" cstate="print"/>
          <a:srcRect/>
          <a:stretch>
            <a:fillRect/>
          </a:stretch>
        </p:blipFill>
        <p:spPr bwMode="auto">
          <a:xfrm>
            <a:off x="6781800" y="1703388"/>
            <a:ext cx="1450975" cy="1701800"/>
          </a:xfrm>
          <a:prstGeom prst="rect">
            <a:avLst/>
          </a:prstGeom>
          <a:noFill/>
          <a:ln w="9525">
            <a:noFill/>
            <a:miter lim="800000"/>
            <a:headEnd/>
            <a:tailEnd/>
          </a:ln>
        </p:spPr>
      </p:pic>
      <p:sp>
        <p:nvSpPr>
          <p:cNvPr id="877601" name="Rectangle 33"/>
          <p:cNvSpPr>
            <a:spLocks noChangeArrowheads="1"/>
          </p:cNvSpPr>
          <p:nvPr/>
        </p:nvSpPr>
        <p:spPr bwMode="auto">
          <a:xfrm>
            <a:off x="1347788" y="2098675"/>
            <a:ext cx="1098550" cy="366713"/>
          </a:xfrm>
          <a:prstGeom prst="rect">
            <a:avLst/>
          </a:prstGeom>
          <a:noFill/>
          <a:ln w="9525">
            <a:noFill/>
            <a:miter lim="800000"/>
            <a:headEnd/>
            <a:tailEnd/>
          </a:ln>
        </p:spPr>
        <p:txBody>
          <a:bodyPr wrap="none">
            <a:spAutoFit/>
          </a:bodyPr>
          <a:lstStyle/>
          <a:p>
            <a:pPr algn="l"/>
            <a:r>
              <a:rPr lang="en-US" sz="1800" u="sng">
                <a:ea typeface="Times New Roman" pitchFamily="18" charset="0"/>
                <a:cs typeface="Arial" charset="0"/>
              </a:rPr>
              <a:t>At home</a:t>
            </a:r>
            <a:r>
              <a:rPr lang="en-US" sz="1800">
                <a:ea typeface="Times New Roman" pitchFamily="18" charset="0"/>
                <a:cs typeface="Arial" charset="0"/>
              </a:rPr>
              <a:t>:</a:t>
            </a:r>
          </a:p>
        </p:txBody>
      </p:sp>
      <p:sp>
        <p:nvSpPr>
          <p:cNvPr id="877603" name="Rectangle 35"/>
          <p:cNvSpPr>
            <a:spLocks noChangeArrowheads="1"/>
          </p:cNvSpPr>
          <p:nvPr/>
        </p:nvSpPr>
        <p:spPr bwMode="auto">
          <a:xfrm>
            <a:off x="2597150" y="3503613"/>
            <a:ext cx="1454150" cy="366712"/>
          </a:xfrm>
          <a:prstGeom prst="rect">
            <a:avLst/>
          </a:prstGeom>
          <a:noFill/>
          <a:ln w="9525">
            <a:noFill/>
            <a:miter lim="800000"/>
            <a:headEnd/>
            <a:tailEnd/>
          </a:ln>
        </p:spPr>
        <p:txBody>
          <a:bodyPr wrap="none">
            <a:spAutoFit/>
          </a:bodyPr>
          <a:lstStyle/>
          <a:p>
            <a:pPr algn="l"/>
            <a:r>
              <a:rPr lang="en-US" sz="1800" u="sng"/>
              <a:t>On the road</a:t>
            </a:r>
            <a:r>
              <a:rPr lang="en-US" sz="1800"/>
              <a:t>:</a:t>
            </a:r>
          </a:p>
        </p:txBody>
      </p:sp>
      <p:sp>
        <p:nvSpPr>
          <p:cNvPr id="877605" name="Rectangle 37"/>
          <p:cNvSpPr>
            <a:spLocks noChangeArrowheads="1"/>
          </p:cNvSpPr>
          <p:nvPr/>
        </p:nvSpPr>
        <p:spPr bwMode="auto">
          <a:xfrm>
            <a:off x="1281113" y="5756275"/>
            <a:ext cx="4756150" cy="366713"/>
          </a:xfrm>
          <a:prstGeom prst="rect">
            <a:avLst/>
          </a:prstGeom>
          <a:noFill/>
          <a:ln w="9525">
            <a:noFill/>
            <a:miter lim="800000"/>
            <a:headEnd/>
            <a:tailEnd/>
          </a:ln>
        </p:spPr>
        <p:txBody>
          <a:bodyPr wrap="none">
            <a:spAutoFit/>
          </a:bodyPr>
          <a:lstStyle/>
          <a:p>
            <a:pPr algn="l" eaLnBrk="0" hangingPunct="0"/>
            <a:r>
              <a:rPr lang="en-US" sz="1800">
                <a:ea typeface="Times New Roman" pitchFamily="18" charset="0"/>
                <a:cs typeface="Arial" charset="0"/>
              </a:rPr>
              <a:t>solar, wind energy, hydroelectric power	</a:t>
            </a:r>
          </a:p>
        </p:txBody>
      </p:sp>
      <p:pic>
        <p:nvPicPr>
          <p:cNvPr id="877607" name="Picture 39" descr="wind farms"/>
          <p:cNvPicPr>
            <a:picLocks noChangeAspect="1" noChangeArrowheads="1"/>
          </p:cNvPicPr>
          <p:nvPr/>
        </p:nvPicPr>
        <p:blipFill>
          <a:blip r:embed="rId10" cstate="print"/>
          <a:srcRect/>
          <a:stretch>
            <a:fillRect/>
          </a:stretch>
        </p:blipFill>
        <p:spPr bwMode="auto">
          <a:xfrm>
            <a:off x="5580063" y="5459413"/>
            <a:ext cx="1778000" cy="11858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77598"/>
                                        </p:tgtEl>
                                      </p:cBhvr>
                                    </p:cmd>
                                  </p:childTnLst>
                                </p:cTn>
                              </p:par>
                            </p:childTnLst>
                          </p:cTn>
                        </p:par>
                      </p:childTnLst>
                    </p:cTn>
                  </p:par>
                  <p:par>
                    <p:cTn id="7" fill="hold">
                      <p:stCondLst>
                        <p:cond delay="indefinite"/>
                      </p:stCondLst>
                      <p:childTnLst>
                        <p:par>
                          <p:cTn id="8" fill="hold">
                            <p:stCondLst>
                              <p:cond delay="0"/>
                            </p:stCondLst>
                            <p:childTnLst>
                              <p:par>
                                <p:cTn id="9" presetID="17" presetClass="entr" presetSubtype="10" fill="hold" grpId="0" nodeType="clickEffect">
                                  <p:stCondLst>
                                    <p:cond delay="0"/>
                                  </p:stCondLst>
                                  <p:childTnLst>
                                    <p:set>
                                      <p:cBhvr>
                                        <p:cTn id="10" dur="1" fill="hold">
                                          <p:stCondLst>
                                            <p:cond delay="0"/>
                                          </p:stCondLst>
                                        </p:cTn>
                                        <p:tgtEl>
                                          <p:spTgt spid="877593"/>
                                        </p:tgtEl>
                                        <p:attrNameLst>
                                          <p:attrName>style.visibility</p:attrName>
                                        </p:attrNameLst>
                                      </p:cBhvr>
                                      <p:to>
                                        <p:strVal val="visible"/>
                                      </p:to>
                                    </p:set>
                                    <p:anim calcmode="lin" valueType="num">
                                      <p:cBhvr>
                                        <p:cTn id="11" dur="500" fill="hold"/>
                                        <p:tgtEl>
                                          <p:spTgt spid="877593"/>
                                        </p:tgtEl>
                                        <p:attrNameLst>
                                          <p:attrName>ppt_w</p:attrName>
                                        </p:attrNameLst>
                                      </p:cBhvr>
                                      <p:tavLst>
                                        <p:tav tm="0">
                                          <p:val>
                                            <p:fltVal val="0"/>
                                          </p:val>
                                        </p:tav>
                                        <p:tav tm="100000">
                                          <p:val>
                                            <p:strVal val="#ppt_w"/>
                                          </p:val>
                                        </p:tav>
                                      </p:tavLst>
                                    </p:anim>
                                    <p:anim calcmode="lin" valueType="num">
                                      <p:cBhvr>
                                        <p:cTn id="12" dur="500" fill="hold"/>
                                        <p:tgtEl>
                                          <p:spTgt spid="877593"/>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877601"/>
                                        </p:tgtEl>
                                        <p:attrNameLst>
                                          <p:attrName>style.visibility</p:attrName>
                                        </p:attrNameLst>
                                      </p:cBhvr>
                                      <p:to>
                                        <p:strVal val="visible"/>
                                      </p:to>
                                    </p:set>
                                    <p:anim calcmode="lin" valueType="num">
                                      <p:cBhvr>
                                        <p:cTn id="17" dur="500" fill="hold"/>
                                        <p:tgtEl>
                                          <p:spTgt spid="877601"/>
                                        </p:tgtEl>
                                        <p:attrNameLst>
                                          <p:attrName>ppt_w</p:attrName>
                                        </p:attrNameLst>
                                      </p:cBhvr>
                                      <p:tavLst>
                                        <p:tav tm="0">
                                          <p:val>
                                            <p:fltVal val="0"/>
                                          </p:val>
                                        </p:tav>
                                        <p:tav tm="100000">
                                          <p:val>
                                            <p:strVal val="#ppt_w"/>
                                          </p:val>
                                        </p:tav>
                                      </p:tavLst>
                                    </p:anim>
                                    <p:anim calcmode="lin" valueType="num">
                                      <p:cBhvr>
                                        <p:cTn id="18" dur="500" fill="hold"/>
                                        <p:tgtEl>
                                          <p:spTgt spid="877601"/>
                                        </p:tgtEl>
                                        <p:attrNameLst>
                                          <p:attrName>ppt_h</p:attrName>
                                        </p:attrNameLst>
                                      </p:cBhvr>
                                      <p:tavLst>
                                        <p:tav tm="0">
                                          <p:val>
                                            <p:fltVal val="0"/>
                                          </p:val>
                                        </p:tav>
                                        <p:tav tm="100000">
                                          <p:val>
                                            <p:strVal val="#ppt_h"/>
                                          </p:val>
                                        </p:tav>
                                      </p:tavLst>
                                    </p:anim>
                                    <p:animEffect transition="in" filter="fade">
                                      <p:cBhvr>
                                        <p:cTn id="19" dur="500"/>
                                        <p:tgtEl>
                                          <p:spTgt spid="87760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77594">
                                            <p:txEl>
                                              <p:pRg st="0" end="0"/>
                                            </p:txEl>
                                          </p:spTgt>
                                        </p:tgtEl>
                                        <p:attrNameLst>
                                          <p:attrName>style.visibility</p:attrName>
                                        </p:attrNameLst>
                                      </p:cBhvr>
                                      <p:to>
                                        <p:strVal val="visible"/>
                                      </p:to>
                                    </p:set>
                                    <p:animEffect transition="in" filter="wipe(left)">
                                      <p:cBhvr>
                                        <p:cTn id="24" dur="500"/>
                                        <p:tgtEl>
                                          <p:spTgt spid="877594">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877592"/>
                                        </p:tgtEl>
                                        <p:attrNameLst>
                                          <p:attrName>style.visibility</p:attrName>
                                        </p:attrNameLst>
                                      </p:cBhvr>
                                      <p:to>
                                        <p:strVal val="visible"/>
                                      </p:to>
                                    </p:set>
                                    <p:animEffect transition="in" filter="fade">
                                      <p:cBhvr>
                                        <p:cTn id="27" dur="2000"/>
                                        <p:tgtEl>
                                          <p:spTgt spid="87759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877594">
                                            <p:txEl>
                                              <p:pRg st="1" end="1"/>
                                            </p:txEl>
                                          </p:spTgt>
                                        </p:tgtEl>
                                        <p:attrNameLst>
                                          <p:attrName>style.visibility</p:attrName>
                                        </p:attrNameLst>
                                      </p:cBhvr>
                                      <p:to>
                                        <p:strVal val="visible"/>
                                      </p:to>
                                    </p:set>
                                    <p:animEffect transition="in" filter="wipe(right)">
                                      <p:cBhvr>
                                        <p:cTn id="32" dur="500"/>
                                        <p:tgtEl>
                                          <p:spTgt spid="877594">
                                            <p:txEl>
                                              <p:pRg st="1" end="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877599"/>
                                        </p:tgtEl>
                                        <p:attrNameLst>
                                          <p:attrName>style.visibility</p:attrName>
                                        </p:attrNameLst>
                                      </p:cBhvr>
                                      <p:to>
                                        <p:strVal val="visible"/>
                                      </p:to>
                                    </p:set>
                                    <p:animEffect transition="in" filter="fade">
                                      <p:cBhvr>
                                        <p:cTn id="35" dur="2000"/>
                                        <p:tgtEl>
                                          <p:spTgt spid="87759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877594">
                                            <p:txEl>
                                              <p:pRg st="2" end="2"/>
                                            </p:txEl>
                                          </p:spTgt>
                                        </p:tgtEl>
                                        <p:attrNameLst>
                                          <p:attrName>style.visibility</p:attrName>
                                        </p:attrNameLst>
                                      </p:cBhvr>
                                      <p:to>
                                        <p:strVal val="visible"/>
                                      </p:to>
                                    </p:set>
                                    <p:animEffect transition="in" filter="wipe(up)">
                                      <p:cBhvr>
                                        <p:cTn id="40" dur="500"/>
                                        <p:tgtEl>
                                          <p:spTgt spid="877594">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877594">
                                            <p:txEl>
                                              <p:pRg st="3" end="3"/>
                                            </p:txEl>
                                          </p:spTgt>
                                        </p:tgtEl>
                                        <p:attrNameLst>
                                          <p:attrName>style.visibility</p:attrName>
                                        </p:attrNameLst>
                                      </p:cBhvr>
                                      <p:to>
                                        <p:strVal val="visible"/>
                                      </p:to>
                                    </p:set>
                                    <p:animEffect transition="in" filter="wipe(down)">
                                      <p:cBhvr>
                                        <p:cTn id="45" dur="500"/>
                                        <p:tgtEl>
                                          <p:spTgt spid="877594">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9" presetClass="entr" presetSubtype="0" fill="hold" nodeType="clickEffect">
                                  <p:stCondLst>
                                    <p:cond delay="0"/>
                                  </p:stCondLst>
                                  <p:childTnLst>
                                    <p:set>
                                      <p:cBhvr>
                                        <p:cTn id="49" dur="1" fill="hold">
                                          <p:stCondLst>
                                            <p:cond delay="0"/>
                                          </p:stCondLst>
                                        </p:cTn>
                                        <p:tgtEl>
                                          <p:spTgt spid="877608"/>
                                        </p:tgtEl>
                                        <p:attrNameLst>
                                          <p:attrName>style.visibility</p:attrName>
                                        </p:attrNameLst>
                                      </p:cBhvr>
                                      <p:to>
                                        <p:strVal val="visible"/>
                                      </p:to>
                                    </p:set>
                                    <p:anim calcmode="lin" valueType="num">
                                      <p:cBhvr>
                                        <p:cTn id="50" dur="1000" fill="hold"/>
                                        <p:tgtEl>
                                          <p:spTgt spid="877608"/>
                                        </p:tgtEl>
                                        <p:attrNameLst>
                                          <p:attrName>ppt_x</p:attrName>
                                        </p:attrNameLst>
                                      </p:cBhvr>
                                      <p:tavLst>
                                        <p:tav tm="0">
                                          <p:val>
                                            <p:strVal val="#ppt_x-.2"/>
                                          </p:val>
                                        </p:tav>
                                        <p:tav tm="100000">
                                          <p:val>
                                            <p:strVal val="#ppt_x"/>
                                          </p:val>
                                        </p:tav>
                                      </p:tavLst>
                                    </p:anim>
                                    <p:anim calcmode="lin" valueType="num">
                                      <p:cBhvr>
                                        <p:cTn id="51" dur="1000" fill="hold"/>
                                        <p:tgtEl>
                                          <p:spTgt spid="877608"/>
                                        </p:tgtEl>
                                        <p:attrNameLst>
                                          <p:attrName>ppt_y</p:attrName>
                                        </p:attrNameLst>
                                      </p:cBhvr>
                                      <p:tavLst>
                                        <p:tav tm="0">
                                          <p:val>
                                            <p:strVal val="#ppt_y"/>
                                          </p:val>
                                        </p:tav>
                                        <p:tav tm="100000">
                                          <p:val>
                                            <p:strVal val="#ppt_y"/>
                                          </p:val>
                                        </p:tav>
                                      </p:tavLst>
                                    </p:anim>
                                    <p:animEffect transition="in" filter="wipe(right)" prLst="gradientSize: 0.1">
                                      <p:cBhvr>
                                        <p:cTn id="52" dur="1000"/>
                                        <p:tgtEl>
                                          <p:spTgt spid="877608"/>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0" fill="hold" grpId="0" nodeType="clickEffect">
                                  <p:stCondLst>
                                    <p:cond delay="0"/>
                                  </p:stCondLst>
                                  <p:childTnLst>
                                    <p:set>
                                      <p:cBhvr>
                                        <p:cTn id="56" dur="1" fill="hold">
                                          <p:stCondLst>
                                            <p:cond delay="0"/>
                                          </p:stCondLst>
                                        </p:cTn>
                                        <p:tgtEl>
                                          <p:spTgt spid="877603"/>
                                        </p:tgtEl>
                                        <p:attrNameLst>
                                          <p:attrName>style.visibility</p:attrName>
                                        </p:attrNameLst>
                                      </p:cBhvr>
                                      <p:to>
                                        <p:strVal val="visible"/>
                                      </p:to>
                                    </p:set>
                                    <p:anim calcmode="lin" valueType="num">
                                      <p:cBhvr>
                                        <p:cTn id="57" dur="500" fill="hold"/>
                                        <p:tgtEl>
                                          <p:spTgt spid="877603"/>
                                        </p:tgtEl>
                                        <p:attrNameLst>
                                          <p:attrName>ppt_w</p:attrName>
                                        </p:attrNameLst>
                                      </p:cBhvr>
                                      <p:tavLst>
                                        <p:tav tm="0">
                                          <p:val>
                                            <p:fltVal val="0"/>
                                          </p:val>
                                        </p:tav>
                                        <p:tav tm="100000">
                                          <p:val>
                                            <p:strVal val="#ppt_w"/>
                                          </p:val>
                                        </p:tav>
                                      </p:tavLst>
                                    </p:anim>
                                    <p:anim calcmode="lin" valueType="num">
                                      <p:cBhvr>
                                        <p:cTn id="58" dur="500" fill="hold"/>
                                        <p:tgtEl>
                                          <p:spTgt spid="877603"/>
                                        </p:tgtEl>
                                        <p:attrNameLst>
                                          <p:attrName>ppt_h</p:attrName>
                                        </p:attrNameLst>
                                      </p:cBhvr>
                                      <p:tavLst>
                                        <p:tav tm="0">
                                          <p:val>
                                            <p:fltVal val="0"/>
                                          </p:val>
                                        </p:tav>
                                        <p:tav tm="100000">
                                          <p:val>
                                            <p:strVal val="#ppt_h"/>
                                          </p:val>
                                        </p:tav>
                                      </p:tavLst>
                                    </p:anim>
                                    <p:animEffect transition="in" filter="fade">
                                      <p:cBhvr>
                                        <p:cTn id="59" dur="500"/>
                                        <p:tgtEl>
                                          <p:spTgt spid="877603"/>
                                        </p:tgtEl>
                                      </p:cBhvr>
                                    </p:animEffect>
                                  </p:childTnLst>
                                </p:cTn>
                              </p:par>
                            </p:childTnLst>
                          </p:cTn>
                        </p:par>
                        <p:par>
                          <p:cTn id="60" fill="hold">
                            <p:stCondLst>
                              <p:cond delay="500"/>
                            </p:stCondLst>
                            <p:childTnLst>
                              <p:par>
                                <p:cTn id="61" presetID="9" presetClass="exit" presetSubtype="0" fill="hold" nodeType="afterEffect">
                                  <p:stCondLst>
                                    <p:cond delay="0"/>
                                  </p:stCondLst>
                                  <p:childTnLst>
                                    <p:animEffect transition="out" filter="dissolve">
                                      <p:cBhvr>
                                        <p:cTn id="62" dur="500"/>
                                        <p:tgtEl>
                                          <p:spTgt spid="877608"/>
                                        </p:tgtEl>
                                      </p:cBhvr>
                                    </p:animEffect>
                                    <p:set>
                                      <p:cBhvr>
                                        <p:cTn id="63" dur="1" fill="hold">
                                          <p:stCondLst>
                                            <p:cond delay="499"/>
                                          </p:stCondLst>
                                        </p:cTn>
                                        <p:tgtEl>
                                          <p:spTgt spid="877608"/>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40" presetClass="entr" presetSubtype="0" fill="hold" nodeType="clickEffect">
                                  <p:stCondLst>
                                    <p:cond delay="0"/>
                                  </p:stCondLst>
                                  <p:iterate type="lt">
                                    <p:tmPct val="10000"/>
                                  </p:iterate>
                                  <p:childTnLst>
                                    <p:set>
                                      <p:cBhvr>
                                        <p:cTn id="67" dur="1" fill="hold">
                                          <p:stCondLst>
                                            <p:cond delay="0"/>
                                          </p:stCondLst>
                                        </p:cTn>
                                        <p:tgtEl>
                                          <p:spTgt spid="877597">
                                            <p:txEl>
                                              <p:pRg st="0" end="0"/>
                                            </p:txEl>
                                          </p:spTgt>
                                        </p:tgtEl>
                                        <p:attrNameLst>
                                          <p:attrName>style.visibility</p:attrName>
                                        </p:attrNameLst>
                                      </p:cBhvr>
                                      <p:to>
                                        <p:strVal val="visible"/>
                                      </p:to>
                                    </p:set>
                                    <p:animEffect transition="in" filter="fade">
                                      <p:cBhvr>
                                        <p:cTn id="68" dur="1000"/>
                                        <p:tgtEl>
                                          <p:spTgt spid="877597">
                                            <p:txEl>
                                              <p:pRg st="0" end="0"/>
                                            </p:txEl>
                                          </p:spTgt>
                                        </p:tgtEl>
                                      </p:cBhvr>
                                    </p:animEffect>
                                    <p:anim calcmode="lin" valueType="num">
                                      <p:cBhvr>
                                        <p:cTn id="69" dur="1000" fill="hold"/>
                                        <p:tgtEl>
                                          <p:spTgt spid="877597">
                                            <p:txEl>
                                              <p:pRg st="0" end="0"/>
                                            </p:txEl>
                                          </p:spTgt>
                                        </p:tgtEl>
                                        <p:attrNameLst>
                                          <p:attrName>ppt_x</p:attrName>
                                        </p:attrNameLst>
                                      </p:cBhvr>
                                      <p:tavLst>
                                        <p:tav tm="0">
                                          <p:val>
                                            <p:strVal val="#ppt_x-.1"/>
                                          </p:val>
                                        </p:tav>
                                        <p:tav tm="100000">
                                          <p:val>
                                            <p:strVal val="#ppt_x"/>
                                          </p:val>
                                        </p:tav>
                                      </p:tavLst>
                                    </p:anim>
                                    <p:anim calcmode="lin" valueType="num">
                                      <p:cBhvr>
                                        <p:cTn id="70" dur="1000" fill="hold"/>
                                        <p:tgtEl>
                                          <p:spTgt spid="877597">
                                            <p:txEl>
                                              <p:pRg st="0" end="0"/>
                                            </p:txEl>
                                          </p:spTgt>
                                        </p:tgtEl>
                                        <p:attrNameLst>
                                          <p:attrName>ppt_y</p:attrName>
                                        </p:attrNameLst>
                                      </p:cBhvr>
                                      <p:tavLst>
                                        <p:tav tm="0">
                                          <p:val>
                                            <p:strVal val="#ppt_y"/>
                                          </p:val>
                                        </p:tav>
                                        <p:tav tm="100000">
                                          <p:val>
                                            <p:strVal val="#ppt_y"/>
                                          </p:val>
                                        </p:tav>
                                      </p:tavLst>
                                    </p:anim>
                                  </p:childTnLst>
                                </p:cTn>
                              </p:par>
                              <p:par>
                                <p:cTn id="71" presetID="29" presetClass="entr" presetSubtype="0" fill="hold" nodeType="withEffect">
                                  <p:stCondLst>
                                    <p:cond delay="0"/>
                                  </p:stCondLst>
                                  <p:childTnLst>
                                    <p:set>
                                      <p:cBhvr>
                                        <p:cTn id="72" dur="1" fill="hold">
                                          <p:stCondLst>
                                            <p:cond delay="0"/>
                                          </p:stCondLst>
                                        </p:cTn>
                                        <p:tgtEl>
                                          <p:spTgt spid="877571"/>
                                        </p:tgtEl>
                                        <p:attrNameLst>
                                          <p:attrName>style.visibility</p:attrName>
                                        </p:attrNameLst>
                                      </p:cBhvr>
                                      <p:to>
                                        <p:strVal val="visible"/>
                                      </p:to>
                                    </p:set>
                                    <p:anim calcmode="lin" valueType="num">
                                      <p:cBhvr>
                                        <p:cTn id="73" dur="1000" fill="hold"/>
                                        <p:tgtEl>
                                          <p:spTgt spid="877571"/>
                                        </p:tgtEl>
                                        <p:attrNameLst>
                                          <p:attrName>ppt_x</p:attrName>
                                        </p:attrNameLst>
                                      </p:cBhvr>
                                      <p:tavLst>
                                        <p:tav tm="0">
                                          <p:val>
                                            <p:strVal val="#ppt_x-.2"/>
                                          </p:val>
                                        </p:tav>
                                        <p:tav tm="100000">
                                          <p:val>
                                            <p:strVal val="#ppt_x"/>
                                          </p:val>
                                        </p:tav>
                                      </p:tavLst>
                                    </p:anim>
                                    <p:anim calcmode="lin" valueType="num">
                                      <p:cBhvr>
                                        <p:cTn id="74" dur="1000" fill="hold"/>
                                        <p:tgtEl>
                                          <p:spTgt spid="877571"/>
                                        </p:tgtEl>
                                        <p:attrNameLst>
                                          <p:attrName>ppt_y</p:attrName>
                                        </p:attrNameLst>
                                      </p:cBhvr>
                                      <p:tavLst>
                                        <p:tav tm="0">
                                          <p:val>
                                            <p:strVal val="#ppt_y"/>
                                          </p:val>
                                        </p:tav>
                                        <p:tav tm="100000">
                                          <p:val>
                                            <p:strVal val="#ppt_y"/>
                                          </p:val>
                                        </p:tav>
                                      </p:tavLst>
                                    </p:anim>
                                    <p:animEffect transition="in" filter="wipe(right)" prLst="gradientSize: 0.1">
                                      <p:cBhvr>
                                        <p:cTn id="75" dur="1000"/>
                                        <p:tgtEl>
                                          <p:spTgt spid="877571"/>
                                        </p:tgtEl>
                                      </p:cBhvr>
                                    </p:animEffect>
                                  </p:childTnLst>
                                </p:cTn>
                              </p:par>
                            </p:childTnLst>
                          </p:cTn>
                        </p:par>
                      </p:childTnLst>
                    </p:cTn>
                  </p:par>
                  <p:par>
                    <p:cTn id="76" fill="hold">
                      <p:stCondLst>
                        <p:cond delay="indefinite"/>
                      </p:stCondLst>
                      <p:childTnLst>
                        <p:par>
                          <p:cTn id="77" fill="hold">
                            <p:stCondLst>
                              <p:cond delay="0"/>
                            </p:stCondLst>
                            <p:childTnLst>
                              <p:par>
                                <p:cTn id="78" presetID="40" presetClass="entr" presetSubtype="0" fill="hold" nodeType="clickEffect">
                                  <p:stCondLst>
                                    <p:cond delay="0"/>
                                  </p:stCondLst>
                                  <p:iterate type="lt">
                                    <p:tmPct val="10000"/>
                                  </p:iterate>
                                  <p:childTnLst>
                                    <p:set>
                                      <p:cBhvr>
                                        <p:cTn id="79" dur="1" fill="hold">
                                          <p:stCondLst>
                                            <p:cond delay="0"/>
                                          </p:stCondLst>
                                        </p:cTn>
                                        <p:tgtEl>
                                          <p:spTgt spid="877597">
                                            <p:txEl>
                                              <p:pRg st="1" end="1"/>
                                            </p:txEl>
                                          </p:spTgt>
                                        </p:tgtEl>
                                        <p:attrNameLst>
                                          <p:attrName>style.visibility</p:attrName>
                                        </p:attrNameLst>
                                      </p:cBhvr>
                                      <p:to>
                                        <p:strVal val="visible"/>
                                      </p:to>
                                    </p:set>
                                    <p:animEffect transition="in" filter="fade">
                                      <p:cBhvr>
                                        <p:cTn id="80" dur="1000"/>
                                        <p:tgtEl>
                                          <p:spTgt spid="877597">
                                            <p:txEl>
                                              <p:pRg st="1" end="1"/>
                                            </p:txEl>
                                          </p:spTgt>
                                        </p:tgtEl>
                                      </p:cBhvr>
                                    </p:animEffect>
                                    <p:anim calcmode="lin" valueType="num">
                                      <p:cBhvr>
                                        <p:cTn id="81" dur="1000" fill="hold"/>
                                        <p:tgtEl>
                                          <p:spTgt spid="877597">
                                            <p:txEl>
                                              <p:pRg st="1" end="1"/>
                                            </p:txEl>
                                          </p:spTgt>
                                        </p:tgtEl>
                                        <p:attrNameLst>
                                          <p:attrName>ppt_x</p:attrName>
                                        </p:attrNameLst>
                                      </p:cBhvr>
                                      <p:tavLst>
                                        <p:tav tm="0">
                                          <p:val>
                                            <p:strVal val="#ppt_x-.1"/>
                                          </p:val>
                                        </p:tav>
                                        <p:tav tm="100000">
                                          <p:val>
                                            <p:strVal val="#ppt_x"/>
                                          </p:val>
                                        </p:tav>
                                      </p:tavLst>
                                    </p:anim>
                                    <p:anim calcmode="lin" valueType="num">
                                      <p:cBhvr>
                                        <p:cTn id="82" dur="1000" fill="hold"/>
                                        <p:tgtEl>
                                          <p:spTgt spid="87759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7" presetClass="entr" presetSubtype="10" fill="hold" grpId="0" nodeType="clickEffect">
                                  <p:stCondLst>
                                    <p:cond delay="0"/>
                                  </p:stCondLst>
                                  <p:childTnLst>
                                    <p:set>
                                      <p:cBhvr>
                                        <p:cTn id="86" dur="1" fill="hold">
                                          <p:stCondLst>
                                            <p:cond delay="0"/>
                                          </p:stCondLst>
                                        </p:cTn>
                                        <p:tgtEl>
                                          <p:spTgt spid="877595"/>
                                        </p:tgtEl>
                                        <p:attrNameLst>
                                          <p:attrName>style.visibility</p:attrName>
                                        </p:attrNameLst>
                                      </p:cBhvr>
                                      <p:to>
                                        <p:strVal val="visible"/>
                                      </p:to>
                                    </p:set>
                                    <p:anim calcmode="lin" valueType="num">
                                      <p:cBhvr>
                                        <p:cTn id="87" dur="500" fill="hold"/>
                                        <p:tgtEl>
                                          <p:spTgt spid="877595"/>
                                        </p:tgtEl>
                                        <p:attrNameLst>
                                          <p:attrName>ppt_w</p:attrName>
                                        </p:attrNameLst>
                                      </p:cBhvr>
                                      <p:tavLst>
                                        <p:tav tm="0">
                                          <p:val>
                                            <p:fltVal val="0"/>
                                          </p:val>
                                        </p:tav>
                                        <p:tav tm="100000">
                                          <p:val>
                                            <p:strVal val="#ppt_w"/>
                                          </p:val>
                                        </p:tav>
                                      </p:tavLst>
                                    </p:anim>
                                    <p:anim calcmode="lin" valueType="num">
                                      <p:cBhvr>
                                        <p:cTn id="88" dur="500" fill="hold"/>
                                        <p:tgtEl>
                                          <p:spTgt spid="877595"/>
                                        </p:tgtEl>
                                        <p:attrNameLst>
                                          <p:attrName>ppt_h</p:attrName>
                                        </p:attrNameLst>
                                      </p:cBhvr>
                                      <p:tavLst>
                                        <p:tav tm="0">
                                          <p:val>
                                            <p:strVal val="#ppt_h"/>
                                          </p:val>
                                        </p:tav>
                                        <p:tav tm="100000">
                                          <p:val>
                                            <p:strVal val="#ppt_h"/>
                                          </p:val>
                                        </p:tav>
                                      </p:tavLst>
                                    </p:anim>
                                  </p:childTnLst>
                                </p:cTn>
                              </p:par>
                            </p:childTnLst>
                          </p:cTn>
                        </p:par>
                        <p:par>
                          <p:cTn id="89" fill="hold">
                            <p:stCondLst>
                              <p:cond delay="500"/>
                            </p:stCondLst>
                            <p:childTnLst>
                              <p:par>
                                <p:cTn id="90" presetID="9" presetClass="entr" presetSubtype="0" fill="hold" nodeType="afterEffect">
                                  <p:stCondLst>
                                    <p:cond delay="0"/>
                                  </p:stCondLst>
                                  <p:childTnLst>
                                    <p:set>
                                      <p:cBhvr>
                                        <p:cTn id="91" dur="1" fill="hold">
                                          <p:stCondLst>
                                            <p:cond delay="0"/>
                                          </p:stCondLst>
                                        </p:cTn>
                                        <p:tgtEl>
                                          <p:spTgt spid="2"/>
                                        </p:tgtEl>
                                        <p:attrNameLst>
                                          <p:attrName>style.visibility</p:attrName>
                                        </p:attrNameLst>
                                      </p:cBhvr>
                                      <p:to>
                                        <p:strVal val="visible"/>
                                      </p:to>
                                    </p:set>
                                    <p:animEffect transition="in" filter="dissolve">
                                      <p:cBhvr>
                                        <p:cTn id="92" dur="500"/>
                                        <p:tgtEl>
                                          <p:spTgt spid="2"/>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0" fill="hold" grpId="0" nodeType="clickEffect">
                                  <p:stCondLst>
                                    <p:cond delay="0"/>
                                  </p:stCondLst>
                                  <p:childTnLst>
                                    <p:set>
                                      <p:cBhvr>
                                        <p:cTn id="96" dur="1" fill="hold">
                                          <p:stCondLst>
                                            <p:cond delay="0"/>
                                          </p:stCondLst>
                                        </p:cTn>
                                        <p:tgtEl>
                                          <p:spTgt spid="877596"/>
                                        </p:tgtEl>
                                        <p:attrNameLst>
                                          <p:attrName>style.visibility</p:attrName>
                                        </p:attrNameLst>
                                      </p:cBhvr>
                                      <p:to>
                                        <p:strVal val="visible"/>
                                      </p:to>
                                    </p:set>
                                    <p:anim calcmode="lin" valueType="num">
                                      <p:cBhvr>
                                        <p:cTn id="97" dur="500" fill="hold"/>
                                        <p:tgtEl>
                                          <p:spTgt spid="877596"/>
                                        </p:tgtEl>
                                        <p:attrNameLst>
                                          <p:attrName>ppt_w</p:attrName>
                                        </p:attrNameLst>
                                      </p:cBhvr>
                                      <p:tavLst>
                                        <p:tav tm="0">
                                          <p:val>
                                            <p:fltVal val="0"/>
                                          </p:val>
                                        </p:tav>
                                        <p:tav tm="100000">
                                          <p:val>
                                            <p:strVal val="#ppt_w"/>
                                          </p:val>
                                        </p:tav>
                                      </p:tavLst>
                                    </p:anim>
                                    <p:anim calcmode="lin" valueType="num">
                                      <p:cBhvr>
                                        <p:cTn id="98" dur="500" fill="hold"/>
                                        <p:tgtEl>
                                          <p:spTgt spid="877596"/>
                                        </p:tgtEl>
                                        <p:attrNameLst>
                                          <p:attrName>ppt_h</p:attrName>
                                        </p:attrNameLst>
                                      </p:cBhvr>
                                      <p:tavLst>
                                        <p:tav tm="0">
                                          <p:val>
                                            <p:fltVal val="0"/>
                                          </p:val>
                                        </p:tav>
                                        <p:tav tm="100000">
                                          <p:val>
                                            <p:strVal val="#ppt_h"/>
                                          </p:val>
                                        </p:tav>
                                      </p:tavLst>
                                    </p:anim>
                                    <p:animEffect transition="in" filter="fade">
                                      <p:cBhvr>
                                        <p:cTn id="99" dur="500"/>
                                        <p:tgtEl>
                                          <p:spTgt spid="877596"/>
                                        </p:tgtEl>
                                      </p:cBhvr>
                                    </p:animEffect>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grpId="0" nodeType="clickEffect">
                                  <p:stCondLst>
                                    <p:cond delay="0"/>
                                  </p:stCondLst>
                                  <p:childTnLst>
                                    <p:set>
                                      <p:cBhvr>
                                        <p:cTn id="103" dur="1" fill="hold">
                                          <p:stCondLst>
                                            <p:cond delay="0"/>
                                          </p:stCondLst>
                                        </p:cTn>
                                        <p:tgtEl>
                                          <p:spTgt spid="877605"/>
                                        </p:tgtEl>
                                        <p:attrNameLst>
                                          <p:attrName>style.visibility</p:attrName>
                                        </p:attrNameLst>
                                      </p:cBhvr>
                                      <p:to>
                                        <p:strVal val="visible"/>
                                      </p:to>
                                    </p:set>
                                    <p:animEffect transition="in" filter="fade">
                                      <p:cBhvr>
                                        <p:cTn id="104" dur="1000"/>
                                        <p:tgtEl>
                                          <p:spTgt spid="877605"/>
                                        </p:tgtEl>
                                      </p:cBhvr>
                                    </p:animEffect>
                                    <p:anim calcmode="lin" valueType="num">
                                      <p:cBhvr>
                                        <p:cTn id="105" dur="1000" fill="hold"/>
                                        <p:tgtEl>
                                          <p:spTgt spid="877605"/>
                                        </p:tgtEl>
                                        <p:attrNameLst>
                                          <p:attrName>ppt_x</p:attrName>
                                        </p:attrNameLst>
                                      </p:cBhvr>
                                      <p:tavLst>
                                        <p:tav tm="0">
                                          <p:val>
                                            <p:strVal val="#ppt_x"/>
                                          </p:val>
                                        </p:tav>
                                        <p:tav tm="100000">
                                          <p:val>
                                            <p:strVal val="#ppt_x"/>
                                          </p:val>
                                        </p:tav>
                                      </p:tavLst>
                                    </p:anim>
                                    <p:anim calcmode="lin" valueType="num">
                                      <p:cBhvr>
                                        <p:cTn id="106" dur="1000" fill="hold"/>
                                        <p:tgtEl>
                                          <p:spTgt spid="877605"/>
                                        </p:tgtEl>
                                        <p:attrNameLst>
                                          <p:attrName>ppt_y</p:attrName>
                                        </p:attrNameLst>
                                      </p:cBhvr>
                                      <p:tavLst>
                                        <p:tav tm="0">
                                          <p:val>
                                            <p:strVal val="#ppt_y+.1"/>
                                          </p:val>
                                        </p:tav>
                                        <p:tav tm="100000">
                                          <p:val>
                                            <p:strVal val="#ppt_y"/>
                                          </p:val>
                                        </p:tav>
                                      </p:tavLst>
                                    </p:anim>
                                  </p:childTnLst>
                                </p:cTn>
                              </p:par>
                            </p:childTnLst>
                          </p:cTn>
                        </p:par>
                        <p:par>
                          <p:cTn id="107" fill="hold">
                            <p:stCondLst>
                              <p:cond delay="1000"/>
                            </p:stCondLst>
                            <p:childTnLst>
                              <p:par>
                                <p:cTn id="108" presetID="9" presetClass="entr" presetSubtype="0" fill="hold" nodeType="afterEffect">
                                  <p:stCondLst>
                                    <p:cond delay="0"/>
                                  </p:stCondLst>
                                  <p:childTnLst>
                                    <p:set>
                                      <p:cBhvr>
                                        <p:cTn id="109" dur="1" fill="hold">
                                          <p:stCondLst>
                                            <p:cond delay="0"/>
                                          </p:stCondLst>
                                        </p:cTn>
                                        <p:tgtEl>
                                          <p:spTgt spid="877572"/>
                                        </p:tgtEl>
                                        <p:attrNameLst>
                                          <p:attrName>style.visibility</p:attrName>
                                        </p:attrNameLst>
                                      </p:cBhvr>
                                      <p:to>
                                        <p:strVal val="visible"/>
                                      </p:to>
                                    </p:set>
                                    <p:animEffect transition="in" filter="dissolve">
                                      <p:cBhvr>
                                        <p:cTn id="110" dur="500"/>
                                        <p:tgtEl>
                                          <p:spTgt spid="877572"/>
                                        </p:tgtEl>
                                      </p:cBhvr>
                                    </p:animEffect>
                                  </p:childTnLst>
                                </p:cTn>
                              </p:par>
                            </p:childTnLst>
                          </p:cTn>
                        </p:par>
                      </p:childTnLst>
                    </p:cTn>
                  </p:par>
                  <p:par>
                    <p:cTn id="111" fill="hold">
                      <p:stCondLst>
                        <p:cond delay="indefinite"/>
                      </p:stCondLst>
                      <p:childTnLst>
                        <p:par>
                          <p:cTn id="112" fill="hold">
                            <p:stCondLst>
                              <p:cond delay="0"/>
                            </p:stCondLst>
                            <p:childTnLst>
                              <p:par>
                                <p:cTn id="113" presetID="35" presetClass="entr" presetSubtype="0" fill="hold" nodeType="clickEffect">
                                  <p:stCondLst>
                                    <p:cond delay="0"/>
                                  </p:stCondLst>
                                  <p:childTnLst>
                                    <p:set>
                                      <p:cBhvr>
                                        <p:cTn id="114" dur="1" fill="hold">
                                          <p:stCondLst>
                                            <p:cond delay="0"/>
                                          </p:stCondLst>
                                        </p:cTn>
                                        <p:tgtEl>
                                          <p:spTgt spid="877607"/>
                                        </p:tgtEl>
                                        <p:attrNameLst>
                                          <p:attrName>style.visibility</p:attrName>
                                        </p:attrNameLst>
                                      </p:cBhvr>
                                      <p:to>
                                        <p:strVal val="visible"/>
                                      </p:to>
                                    </p:set>
                                    <p:animEffect transition="in" filter="fade">
                                      <p:cBhvr>
                                        <p:cTn id="115" dur="2000"/>
                                        <p:tgtEl>
                                          <p:spTgt spid="877607"/>
                                        </p:tgtEl>
                                      </p:cBhvr>
                                    </p:animEffect>
                                    <p:anim calcmode="lin" valueType="num">
                                      <p:cBhvr>
                                        <p:cTn id="116" dur="2000" fill="hold"/>
                                        <p:tgtEl>
                                          <p:spTgt spid="877607"/>
                                        </p:tgtEl>
                                        <p:attrNameLst>
                                          <p:attrName>style.rotation</p:attrName>
                                        </p:attrNameLst>
                                      </p:cBhvr>
                                      <p:tavLst>
                                        <p:tav tm="0">
                                          <p:val>
                                            <p:fltVal val="720"/>
                                          </p:val>
                                        </p:tav>
                                        <p:tav tm="100000">
                                          <p:val>
                                            <p:fltVal val="0"/>
                                          </p:val>
                                        </p:tav>
                                      </p:tavLst>
                                    </p:anim>
                                    <p:anim calcmode="lin" valueType="num">
                                      <p:cBhvr>
                                        <p:cTn id="117" dur="2000" fill="hold"/>
                                        <p:tgtEl>
                                          <p:spTgt spid="877607"/>
                                        </p:tgtEl>
                                        <p:attrNameLst>
                                          <p:attrName>ppt_h</p:attrName>
                                        </p:attrNameLst>
                                      </p:cBhvr>
                                      <p:tavLst>
                                        <p:tav tm="0">
                                          <p:val>
                                            <p:fltVal val="0"/>
                                          </p:val>
                                        </p:tav>
                                        <p:tav tm="100000">
                                          <p:val>
                                            <p:strVal val="#ppt_h"/>
                                          </p:val>
                                        </p:tav>
                                      </p:tavLst>
                                    </p:anim>
                                    <p:anim calcmode="lin" valueType="num">
                                      <p:cBhvr>
                                        <p:cTn id="118" dur="2000" fill="hold"/>
                                        <p:tgtEl>
                                          <p:spTgt spid="8776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9" fill="hold" display="0">
                  <p:stCondLst>
                    <p:cond delay="indefinite"/>
                  </p:stCondLst>
                  <p:endCondLst>
                    <p:cond evt="onPrev" delay="0">
                      <p:tgtEl>
                        <p:sldTgt/>
                      </p:tgtEl>
                    </p:cond>
                    <p:cond evt="onStopAudio" delay="0">
                      <p:tgtEl>
                        <p:sldTgt/>
                      </p:tgtEl>
                    </p:cond>
                  </p:endCondLst>
                </p:cTn>
                <p:tgtEl>
                  <p:spTgt spid="877598"/>
                </p:tgtEl>
              </p:cMediaNode>
            </p:audio>
          </p:childTnLst>
        </p:cTn>
      </p:par>
    </p:tnLst>
    <p:bldLst>
      <p:bldP spid="877593" grpId="0"/>
      <p:bldP spid="877595" grpId="0"/>
      <p:bldP spid="877596" grpId="0"/>
      <p:bldP spid="877601" grpId="0"/>
      <p:bldP spid="877603" grpId="0"/>
      <p:bldP spid="87760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mtClean="0"/>
              <a:t>Ideal Gas Equation</a:t>
            </a:r>
          </a:p>
        </p:txBody>
      </p:sp>
      <p:pic>
        <p:nvPicPr>
          <p:cNvPr id="51203" name="Picture 4" descr="Ideal Gas Equation"/>
          <p:cNvPicPr>
            <a:picLocks noChangeAspect="1" noChangeArrowheads="1"/>
          </p:cNvPicPr>
          <p:nvPr/>
        </p:nvPicPr>
        <p:blipFill>
          <a:blip r:embed="rId5" cstate="print">
            <a:clrChange>
              <a:clrFrom>
                <a:srgbClr val="F0EFF3"/>
              </a:clrFrom>
              <a:clrTo>
                <a:srgbClr val="F0EFF3">
                  <a:alpha val="0"/>
                </a:srgbClr>
              </a:clrTo>
            </a:clrChange>
            <a:lum bright="2000" contrast="12000"/>
          </a:blip>
          <a:srcRect l="64912" t="12302" b="8969"/>
          <a:stretch>
            <a:fillRect/>
          </a:stretch>
        </p:blipFill>
        <p:spPr bwMode="auto">
          <a:xfrm>
            <a:off x="5029200" y="4181475"/>
            <a:ext cx="2895600" cy="2600325"/>
          </a:xfrm>
          <a:prstGeom prst="rect">
            <a:avLst/>
          </a:prstGeom>
          <a:noFill/>
          <a:ln w="9525">
            <a:noFill/>
            <a:miter lim="800000"/>
            <a:headEnd/>
            <a:tailEnd/>
          </a:ln>
        </p:spPr>
      </p:pic>
      <p:sp>
        <p:nvSpPr>
          <p:cNvPr id="51204" name="Text Box 10"/>
          <p:cNvSpPr txBox="1">
            <a:spLocks noChangeArrowheads="1"/>
          </p:cNvSpPr>
          <p:nvPr/>
        </p:nvSpPr>
        <p:spPr bwMode="auto">
          <a:xfrm>
            <a:off x="2978150" y="2513013"/>
            <a:ext cx="2584450" cy="641350"/>
          </a:xfrm>
          <a:prstGeom prst="rect">
            <a:avLst/>
          </a:prstGeom>
          <a:noFill/>
          <a:ln w="9525">
            <a:noFill/>
            <a:miter lim="800000"/>
            <a:headEnd/>
            <a:tailEnd/>
          </a:ln>
        </p:spPr>
        <p:txBody>
          <a:bodyPr wrap="none">
            <a:spAutoFit/>
          </a:bodyPr>
          <a:lstStyle/>
          <a:p>
            <a:pPr algn="l"/>
            <a:r>
              <a:rPr lang="en-US" sz="3600" b="1" i="1">
                <a:solidFill>
                  <a:srgbClr val="4545D1"/>
                </a:solidFill>
              </a:rPr>
              <a:t>P</a:t>
            </a:r>
            <a:r>
              <a:rPr lang="en-US" sz="3600" b="1" i="1">
                <a:solidFill>
                  <a:srgbClr val="000000"/>
                </a:solidFill>
              </a:rPr>
              <a:t> </a:t>
            </a:r>
            <a:r>
              <a:rPr lang="en-US" sz="3600" b="1" i="1">
                <a:solidFill>
                  <a:srgbClr val="87D7AF"/>
                </a:solidFill>
              </a:rPr>
              <a:t>V</a:t>
            </a:r>
            <a:r>
              <a:rPr lang="en-US" sz="3600" b="1" i="1">
                <a:solidFill>
                  <a:srgbClr val="000000"/>
                </a:solidFill>
              </a:rPr>
              <a:t> = </a:t>
            </a:r>
            <a:r>
              <a:rPr lang="en-US" sz="3600" b="1" i="1">
                <a:solidFill>
                  <a:srgbClr val="FF99FF"/>
                </a:solidFill>
              </a:rPr>
              <a:t>n</a:t>
            </a:r>
            <a:r>
              <a:rPr lang="en-US" sz="3600" b="1" i="1">
                <a:solidFill>
                  <a:srgbClr val="000000"/>
                </a:solidFill>
              </a:rPr>
              <a:t> </a:t>
            </a:r>
            <a:r>
              <a:rPr lang="en-US" sz="3600" b="1" i="1">
                <a:solidFill>
                  <a:srgbClr val="99CC00"/>
                </a:solidFill>
              </a:rPr>
              <a:t>R</a:t>
            </a:r>
            <a:r>
              <a:rPr lang="en-US" sz="3600" b="1" i="1">
                <a:solidFill>
                  <a:srgbClr val="000000"/>
                </a:solidFill>
              </a:rPr>
              <a:t> </a:t>
            </a:r>
            <a:r>
              <a:rPr lang="en-US" sz="3600" b="1" i="1">
                <a:solidFill>
                  <a:srgbClr val="CCCC00"/>
                </a:solidFill>
              </a:rPr>
              <a:t>T</a:t>
            </a:r>
          </a:p>
        </p:txBody>
      </p:sp>
      <p:sp>
        <p:nvSpPr>
          <p:cNvPr id="51205" name="AutoShape 13"/>
          <p:cNvSpPr>
            <a:spLocks/>
          </p:cNvSpPr>
          <p:nvPr/>
        </p:nvSpPr>
        <p:spPr bwMode="auto">
          <a:xfrm>
            <a:off x="5638800" y="1936750"/>
            <a:ext cx="2571750" cy="366713"/>
          </a:xfrm>
          <a:prstGeom prst="accentBorderCallout2">
            <a:avLst>
              <a:gd name="adj1" fmla="val 31167"/>
              <a:gd name="adj2" fmla="val -2963"/>
              <a:gd name="adj3" fmla="val 31167"/>
              <a:gd name="adj4" fmla="val -13829"/>
              <a:gd name="adj5" fmla="val 178787"/>
              <a:gd name="adj6" fmla="val -25060"/>
            </a:avLst>
          </a:prstGeom>
          <a:solidFill>
            <a:srgbClr val="C0C0C0">
              <a:alpha val="50195"/>
            </a:srgbClr>
          </a:solidFill>
          <a:ln w="9525">
            <a:solidFill>
              <a:schemeClr val="tx1"/>
            </a:solidFill>
            <a:miter lim="800000"/>
            <a:headEnd/>
            <a:tailEnd/>
          </a:ln>
        </p:spPr>
        <p:txBody>
          <a:bodyPr/>
          <a:lstStyle/>
          <a:p>
            <a:r>
              <a:rPr lang="en-US" sz="1600" b="1">
                <a:solidFill>
                  <a:srgbClr val="000000"/>
                </a:solidFill>
              </a:rPr>
              <a:t>Universal Gas Constant</a:t>
            </a:r>
          </a:p>
        </p:txBody>
      </p:sp>
      <p:sp>
        <p:nvSpPr>
          <p:cNvPr id="51206" name="AutoShape 15"/>
          <p:cNvSpPr>
            <a:spLocks/>
          </p:cNvSpPr>
          <p:nvPr/>
        </p:nvSpPr>
        <p:spPr bwMode="auto">
          <a:xfrm>
            <a:off x="2133600" y="2012950"/>
            <a:ext cx="1219200" cy="381000"/>
          </a:xfrm>
          <a:prstGeom prst="accentBorderCallout1">
            <a:avLst>
              <a:gd name="adj1" fmla="val 30000"/>
              <a:gd name="adj2" fmla="val 106250"/>
              <a:gd name="adj3" fmla="val 144583"/>
              <a:gd name="adj4" fmla="val 125653"/>
            </a:avLst>
          </a:prstGeom>
          <a:solidFill>
            <a:schemeClr val="accent1">
              <a:alpha val="50195"/>
            </a:schemeClr>
          </a:solidFill>
          <a:ln w="9525">
            <a:solidFill>
              <a:schemeClr val="tx1"/>
            </a:solidFill>
            <a:miter lim="800000"/>
            <a:headEnd/>
            <a:tailEnd/>
          </a:ln>
        </p:spPr>
        <p:txBody>
          <a:bodyPr/>
          <a:lstStyle/>
          <a:p>
            <a:r>
              <a:rPr lang="en-US" sz="1600" b="1">
                <a:solidFill>
                  <a:srgbClr val="000000"/>
                </a:solidFill>
              </a:rPr>
              <a:t>Volume</a:t>
            </a:r>
          </a:p>
        </p:txBody>
      </p:sp>
      <p:sp>
        <p:nvSpPr>
          <p:cNvPr id="51207" name="AutoShape 17"/>
          <p:cNvSpPr>
            <a:spLocks/>
          </p:cNvSpPr>
          <p:nvPr/>
        </p:nvSpPr>
        <p:spPr bwMode="auto">
          <a:xfrm>
            <a:off x="2438400" y="3308350"/>
            <a:ext cx="1839913" cy="349250"/>
          </a:xfrm>
          <a:prstGeom prst="accentBorderCallout3">
            <a:avLst>
              <a:gd name="adj1" fmla="val 32727"/>
              <a:gd name="adj2" fmla="val 104144"/>
              <a:gd name="adj3" fmla="val 32727"/>
              <a:gd name="adj4" fmla="val 119588"/>
              <a:gd name="adj5" fmla="val -10000"/>
              <a:gd name="adj6" fmla="val 119588"/>
              <a:gd name="adj7" fmla="val -53181"/>
              <a:gd name="adj8" fmla="val 115014"/>
            </a:avLst>
          </a:prstGeom>
          <a:solidFill>
            <a:srgbClr val="FF99CC">
              <a:alpha val="50195"/>
            </a:srgbClr>
          </a:solidFill>
          <a:ln w="9525">
            <a:solidFill>
              <a:schemeClr val="tx1"/>
            </a:solidFill>
            <a:miter lim="800000"/>
            <a:headEnd/>
            <a:tailEnd/>
          </a:ln>
        </p:spPr>
        <p:txBody>
          <a:bodyPr/>
          <a:lstStyle/>
          <a:p>
            <a:r>
              <a:rPr lang="en-US" sz="1600" b="1">
                <a:solidFill>
                  <a:srgbClr val="000000"/>
                </a:solidFill>
              </a:rPr>
              <a:t>No. of moles</a:t>
            </a:r>
          </a:p>
        </p:txBody>
      </p:sp>
      <p:sp>
        <p:nvSpPr>
          <p:cNvPr id="51208" name="AutoShape 18"/>
          <p:cNvSpPr>
            <a:spLocks/>
          </p:cNvSpPr>
          <p:nvPr/>
        </p:nvSpPr>
        <p:spPr bwMode="auto">
          <a:xfrm>
            <a:off x="6248400" y="2927350"/>
            <a:ext cx="1752600" cy="357188"/>
          </a:xfrm>
          <a:prstGeom prst="accentBorderCallout2">
            <a:avLst>
              <a:gd name="adj1" fmla="val 32000"/>
              <a:gd name="adj2" fmla="val -4347"/>
              <a:gd name="adj3" fmla="val 32000"/>
              <a:gd name="adj4" fmla="val -22556"/>
              <a:gd name="adj5" fmla="val -9778"/>
              <a:gd name="adj6" fmla="val -41486"/>
            </a:avLst>
          </a:prstGeom>
          <a:solidFill>
            <a:srgbClr val="FFFF99">
              <a:alpha val="50195"/>
            </a:srgbClr>
          </a:solidFill>
          <a:ln w="9525">
            <a:solidFill>
              <a:schemeClr val="tx1"/>
            </a:solidFill>
            <a:miter lim="800000"/>
            <a:headEnd/>
            <a:tailEnd/>
          </a:ln>
        </p:spPr>
        <p:txBody>
          <a:bodyPr/>
          <a:lstStyle/>
          <a:p>
            <a:r>
              <a:rPr lang="en-US" sz="1600" b="1">
                <a:solidFill>
                  <a:srgbClr val="000000"/>
                </a:solidFill>
              </a:rPr>
              <a:t>Temperature</a:t>
            </a:r>
          </a:p>
        </p:txBody>
      </p:sp>
      <p:sp>
        <p:nvSpPr>
          <p:cNvPr id="51209" name="AutoShape 19"/>
          <p:cNvSpPr>
            <a:spLocks/>
          </p:cNvSpPr>
          <p:nvPr/>
        </p:nvSpPr>
        <p:spPr bwMode="auto">
          <a:xfrm>
            <a:off x="762000" y="2576513"/>
            <a:ext cx="1241425" cy="350837"/>
          </a:xfrm>
          <a:prstGeom prst="accentBorderCallout2">
            <a:avLst>
              <a:gd name="adj1" fmla="val 32579"/>
              <a:gd name="adj2" fmla="val 106139"/>
              <a:gd name="adj3" fmla="val 32579"/>
              <a:gd name="adj4" fmla="val 143736"/>
              <a:gd name="adj5" fmla="val 78731"/>
              <a:gd name="adj6" fmla="val 182736"/>
            </a:avLst>
          </a:prstGeom>
          <a:solidFill>
            <a:srgbClr val="3366FF">
              <a:alpha val="50195"/>
            </a:srgbClr>
          </a:solidFill>
          <a:ln w="9525">
            <a:solidFill>
              <a:schemeClr val="tx1"/>
            </a:solidFill>
            <a:miter lim="800000"/>
            <a:headEnd/>
            <a:tailEnd/>
          </a:ln>
        </p:spPr>
        <p:txBody>
          <a:bodyPr/>
          <a:lstStyle/>
          <a:p>
            <a:r>
              <a:rPr lang="en-US" sz="1600" b="1">
                <a:solidFill>
                  <a:srgbClr val="000000"/>
                </a:solidFill>
              </a:rPr>
              <a:t>Pressure</a:t>
            </a:r>
          </a:p>
        </p:txBody>
      </p:sp>
      <p:sp>
        <p:nvSpPr>
          <p:cNvPr id="149524" name="Text Box 20"/>
          <p:cNvSpPr txBox="1">
            <a:spLocks noChangeArrowheads="1"/>
          </p:cNvSpPr>
          <p:nvPr/>
        </p:nvSpPr>
        <p:spPr bwMode="auto">
          <a:xfrm>
            <a:off x="793750" y="4708525"/>
            <a:ext cx="3092450" cy="1006475"/>
          </a:xfrm>
          <a:prstGeom prst="rect">
            <a:avLst/>
          </a:prstGeom>
          <a:noFill/>
          <a:ln w="9525">
            <a:noFill/>
            <a:miter lim="800000"/>
            <a:headEnd/>
            <a:tailEnd/>
          </a:ln>
        </p:spPr>
        <p:txBody>
          <a:bodyPr wrap="none">
            <a:spAutoFit/>
          </a:bodyPr>
          <a:lstStyle/>
          <a:p>
            <a:pPr algn="l"/>
            <a:r>
              <a:rPr lang="en-US" sz="2000" b="1">
                <a:solidFill>
                  <a:srgbClr val="000000"/>
                </a:solidFill>
              </a:rPr>
              <a:t>R = 0.0821 atm L / mol K</a:t>
            </a:r>
          </a:p>
          <a:p>
            <a:pPr algn="l"/>
            <a:endParaRPr lang="en-US" sz="2000" b="1">
              <a:solidFill>
                <a:srgbClr val="000000"/>
              </a:solidFill>
            </a:endParaRPr>
          </a:p>
          <a:p>
            <a:pPr algn="l"/>
            <a:r>
              <a:rPr lang="en-US" sz="2000" b="1">
                <a:solidFill>
                  <a:srgbClr val="000000"/>
                </a:solidFill>
              </a:rPr>
              <a:t>R  =  8.314 kPa L / mol K</a:t>
            </a:r>
          </a:p>
        </p:txBody>
      </p:sp>
      <p:pic>
        <p:nvPicPr>
          <p:cNvPr id="149525" name="Picture 21" descr="Ideal Gas Equation"/>
          <p:cNvPicPr>
            <a:picLocks noChangeAspect="1" noChangeArrowheads="1"/>
          </p:cNvPicPr>
          <p:nvPr/>
        </p:nvPicPr>
        <p:blipFill>
          <a:blip r:embed="rId5" cstate="print">
            <a:clrChange>
              <a:clrFrom>
                <a:srgbClr val="F0EFF3"/>
              </a:clrFrom>
              <a:clrTo>
                <a:srgbClr val="F0EFF3">
                  <a:alpha val="0"/>
                </a:srgbClr>
              </a:clrTo>
            </a:clrChange>
            <a:lum bright="2000" contrast="12000"/>
          </a:blip>
          <a:srcRect l="73222" t="12302" b="8969"/>
          <a:stretch>
            <a:fillRect/>
          </a:stretch>
        </p:blipFill>
        <p:spPr bwMode="auto">
          <a:xfrm>
            <a:off x="5489575" y="3724275"/>
            <a:ext cx="2663825" cy="3133725"/>
          </a:xfrm>
          <a:prstGeom prst="rect">
            <a:avLst/>
          </a:prstGeom>
          <a:noFill/>
          <a:ln w="9525">
            <a:noFill/>
            <a:miter lim="800000"/>
            <a:headEnd/>
            <a:tailEnd/>
          </a:ln>
        </p:spPr>
      </p:pic>
      <p:pic>
        <p:nvPicPr>
          <p:cNvPr id="149526" name="Picture 22">
            <a:hlinkClick r:id="" action="ppaction://media"/>
          </p:cNvPr>
          <p:cNvPicPr>
            <a:picLocks noRot="1" noChangeAspect="1" noChangeArrowheads="1"/>
          </p:cNvPicPr>
          <p:nvPr>
            <a:wavAudioFile r:embed="rId2" name="~PP1259.WAV"/>
          </p:nvPr>
        </p:nvPicPr>
        <p:blipFill>
          <a:blip r:embed="rId6" cstate="print"/>
          <a:srcRect/>
          <a:stretch>
            <a:fillRect/>
          </a:stretch>
        </p:blipFill>
        <p:spPr bwMode="auto">
          <a:xfrm>
            <a:off x="8772525" y="6486525"/>
            <a:ext cx="304800" cy="304800"/>
          </a:xfrm>
          <a:prstGeom prst="rect">
            <a:avLst/>
          </a:prstGeom>
          <a:noFill/>
          <a:ln w="9525">
            <a:noFill/>
            <a:miter lim="800000"/>
            <a:headEnd/>
            <a:tailEnd/>
          </a:ln>
        </p:spPr>
      </p:pic>
      <p:sp>
        <p:nvSpPr>
          <p:cNvPr id="51213" name="Rectangle 23"/>
          <p:cNvSpPr>
            <a:spLocks noChangeArrowheads="1"/>
          </p:cNvSpPr>
          <p:nvPr/>
        </p:nvSpPr>
        <p:spPr bwMode="auto">
          <a:xfrm>
            <a:off x="76200" y="6567488"/>
            <a:ext cx="3182938" cy="214312"/>
          </a:xfrm>
          <a:prstGeom prst="rect">
            <a:avLst/>
          </a:prstGeom>
          <a:noFill/>
          <a:ln w="9525">
            <a:noFill/>
            <a:miter lim="800000"/>
            <a:headEnd/>
            <a:tailEnd/>
          </a:ln>
        </p:spPr>
        <p:txBody>
          <a:bodyPr wrap="none">
            <a:spAutoFit/>
          </a:bodyPr>
          <a:lstStyle/>
          <a:p>
            <a:pPr algn="l"/>
            <a:r>
              <a:rPr lang="en-US" sz="800">
                <a:solidFill>
                  <a:srgbClr val="000000"/>
                </a:solidFill>
              </a:rPr>
              <a:t>Kelter, Carr, Scott, </a:t>
            </a:r>
            <a:r>
              <a:rPr lang="en-US" sz="800" u="sng">
                <a:solidFill>
                  <a:srgbClr val="000000"/>
                </a:solidFill>
              </a:rPr>
              <a:t>Chemistry A Wolrd of Choices </a:t>
            </a:r>
            <a:r>
              <a:rPr lang="en-US" sz="800">
                <a:solidFill>
                  <a:srgbClr val="000000"/>
                </a:solidFill>
              </a:rPr>
              <a:t> 1999, page 366</a:t>
            </a:r>
          </a:p>
        </p:txBody>
      </p:sp>
      <p:sp>
        <p:nvSpPr>
          <p:cNvPr id="51214" name="AutoShape 24">
            <a:hlinkClick r:id="rId7"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solidFill>
                <a:srgbClr val="000000"/>
              </a:solidFill>
            </a:endParaRPr>
          </a:p>
        </p:txBody>
      </p:sp>
    </p:spTree>
    <p:custDataLst>
      <p:tags r:id="rId1"/>
    </p:custDataLst>
    <p:extLst>
      <p:ext uri="{BB962C8B-B14F-4D97-AF65-F5344CB8AC3E}">
        <p14:creationId xmlns:p14="http://schemas.microsoft.com/office/powerpoint/2010/main" val="137006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952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95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495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149526"/>
                </p:tgtEl>
              </p:cMediaNode>
            </p:audio>
          </p:childTnLst>
        </p:cTn>
      </p:par>
    </p:tnLst>
    <p:bldLst>
      <p:bldP spid="149524"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31" name="AutoShape 19"/>
          <p:cNvSpPr>
            <a:spLocks noChangeArrowheads="1"/>
          </p:cNvSpPr>
          <p:nvPr/>
        </p:nvSpPr>
        <p:spPr bwMode="auto">
          <a:xfrm>
            <a:off x="3832225" y="3908425"/>
            <a:ext cx="3243263" cy="849313"/>
          </a:xfrm>
          <a:prstGeom prst="cloudCallout">
            <a:avLst>
              <a:gd name="adj1" fmla="val 28069"/>
              <a:gd name="adj2" fmla="val 109815"/>
            </a:avLst>
          </a:prstGeom>
          <a:solidFill>
            <a:srgbClr val="99CCFF">
              <a:alpha val="20000"/>
            </a:srgbClr>
          </a:solidFill>
          <a:ln w="9525">
            <a:solidFill>
              <a:srgbClr val="333333"/>
            </a:solidFill>
            <a:round/>
            <a:headEnd/>
            <a:tailEnd/>
          </a:ln>
        </p:spPr>
        <p:txBody>
          <a:bodyPr/>
          <a:lstStyle/>
          <a:p>
            <a:endParaRPr lang="en-US">
              <a:solidFill>
                <a:srgbClr val="000000"/>
              </a:solidFill>
            </a:endParaRPr>
          </a:p>
        </p:txBody>
      </p:sp>
      <p:sp>
        <p:nvSpPr>
          <p:cNvPr id="52227" name="Rectangle 2"/>
          <p:cNvSpPr>
            <a:spLocks noGrp="1" noChangeArrowheads="1"/>
          </p:cNvSpPr>
          <p:nvPr>
            <p:ph type="title"/>
          </p:nvPr>
        </p:nvSpPr>
        <p:spPr/>
        <p:txBody>
          <a:bodyPr/>
          <a:lstStyle/>
          <a:p>
            <a:pPr eaLnBrk="1" hangingPunct="1"/>
            <a:r>
              <a:rPr lang="en-US" smtClean="0"/>
              <a:t>PV = nRT</a:t>
            </a:r>
          </a:p>
        </p:txBody>
      </p:sp>
      <p:sp>
        <p:nvSpPr>
          <p:cNvPr id="141315" name="Text Box 3"/>
          <p:cNvSpPr txBox="1">
            <a:spLocks noChangeArrowheads="1"/>
          </p:cNvSpPr>
          <p:nvPr/>
        </p:nvSpPr>
        <p:spPr bwMode="auto">
          <a:xfrm>
            <a:off x="974725" y="1905000"/>
            <a:ext cx="2633663" cy="1314450"/>
          </a:xfrm>
          <a:prstGeom prst="rect">
            <a:avLst/>
          </a:prstGeom>
          <a:noFill/>
          <a:ln w="9525">
            <a:noFill/>
            <a:miter lim="800000"/>
            <a:headEnd/>
            <a:tailEnd/>
          </a:ln>
        </p:spPr>
        <p:txBody>
          <a:bodyPr wrap="none">
            <a:spAutoFit/>
          </a:bodyPr>
          <a:lstStyle/>
          <a:p>
            <a:pPr algn="l"/>
            <a:r>
              <a:rPr lang="en-US" sz="1600" b="1">
                <a:solidFill>
                  <a:srgbClr val="000000"/>
                </a:solidFill>
              </a:rPr>
              <a:t>P  =  pressure</a:t>
            </a:r>
          </a:p>
          <a:p>
            <a:pPr algn="l"/>
            <a:r>
              <a:rPr lang="en-US" sz="1600" b="1">
                <a:solidFill>
                  <a:srgbClr val="000000"/>
                </a:solidFill>
              </a:rPr>
              <a:t>V  =  volume</a:t>
            </a:r>
          </a:p>
          <a:p>
            <a:pPr algn="l"/>
            <a:r>
              <a:rPr lang="en-US" sz="1600" b="1">
                <a:solidFill>
                  <a:srgbClr val="000000"/>
                </a:solidFill>
              </a:rPr>
              <a:t>T  =  temperature (Kelvin)</a:t>
            </a:r>
          </a:p>
          <a:p>
            <a:pPr algn="l"/>
            <a:r>
              <a:rPr lang="en-US" sz="1600" b="1">
                <a:solidFill>
                  <a:srgbClr val="000000"/>
                </a:solidFill>
              </a:rPr>
              <a:t>n  =  number of moles</a:t>
            </a:r>
          </a:p>
          <a:p>
            <a:pPr algn="l"/>
            <a:r>
              <a:rPr lang="en-US" sz="1600" b="1">
                <a:solidFill>
                  <a:srgbClr val="000000"/>
                </a:solidFill>
              </a:rPr>
              <a:t>R  =  gas constant</a:t>
            </a:r>
          </a:p>
        </p:txBody>
      </p:sp>
      <p:sp>
        <p:nvSpPr>
          <p:cNvPr id="141316" name="Text Box 4"/>
          <p:cNvSpPr txBox="1">
            <a:spLocks noChangeArrowheads="1"/>
          </p:cNvSpPr>
          <p:nvPr/>
        </p:nvSpPr>
        <p:spPr bwMode="auto">
          <a:xfrm>
            <a:off x="4114800" y="1752600"/>
            <a:ext cx="4808538" cy="1739900"/>
          </a:xfrm>
          <a:prstGeom prst="rect">
            <a:avLst/>
          </a:prstGeom>
          <a:noFill/>
          <a:ln w="9525">
            <a:noFill/>
            <a:miter lim="800000"/>
            <a:headEnd/>
            <a:tailEnd/>
          </a:ln>
        </p:spPr>
        <p:txBody>
          <a:bodyPr wrap="none">
            <a:spAutoFit/>
          </a:bodyPr>
          <a:lstStyle/>
          <a:p>
            <a:pPr algn="l"/>
            <a:r>
              <a:rPr lang="en-US" sz="1600" b="1">
                <a:solidFill>
                  <a:srgbClr val="000000"/>
                </a:solidFill>
              </a:rPr>
              <a:t>     </a:t>
            </a:r>
            <a:r>
              <a:rPr lang="en-US" sz="1600" b="1" u="sng">
                <a:solidFill>
                  <a:srgbClr val="000000"/>
                </a:solidFill>
              </a:rPr>
              <a:t>Standard Temperature and Pressure (STP)</a:t>
            </a:r>
          </a:p>
          <a:p>
            <a:pPr algn="l"/>
            <a:endParaRPr lang="en-US" sz="1600" b="1">
              <a:solidFill>
                <a:srgbClr val="000000"/>
              </a:solidFill>
            </a:endParaRPr>
          </a:p>
          <a:p>
            <a:pPr algn="l"/>
            <a:r>
              <a:rPr lang="en-US" sz="1600" b="1">
                <a:solidFill>
                  <a:srgbClr val="000000"/>
                </a:solidFill>
              </a:rPr>
              <a:t> </a:t>
            </a:r>
            <a:r>
              <a:rPr lang="en-US" sz="2000" b="1">
                <a:solidFill>
                  <a:srgbClr val="000000"/>
                </a:solidFill>
              </a:rPr>
              <a:t>T  =  0 </a:t>
            </a:r>
            <a:r>
              <a:rPr lang="en-US" sz="2000" b="1" baseline="30000">
                <a:solidFill>
                  <a:srgbClr val="000000"/>
                </a:solidFill>
              </a:rPr>
              <a:t>o</a:t>
            </a:r>
            <a:r>
              <a:rPr lang="en-US" sz="2000" b="1">
                <a:solidFill>
                  <a:srgbClr val="000000"/>
                </a:solidFill>
              </a:rPr>
              <a:t>C  or 273 K</a:t>
            </a:r>
          </a:p>
          <a:p>
            <a:pPr algn="l"/>
            <a:endParaRPr lang="en-US" sz="2000" b="1">
              <a:solidFill>
                <a:srgbClr val="000000"/>
              </a:solidFill>
            </a:endParaRPr>
          </a:p>
          <a:p>
            <a:pPr algn="l"/>
            <a:r>
              <a:rPr lang="en-US" sz="2000" b="1">
                <a:solidFill>
                  <a:srgbClr val="000000"/>
                </a:solidFill>
              </a:rPr>
              <a:t>P  =  1 atm  =  101.3 kPa  =  760 mm Hg</a:t>
            </a:r>
          </a:p>
          <a:p>
            <a:pPr algn="l"/>
            <a:r>
              <a:rPr lang="en-US" sz="1600" b="1">
                <a:solidFill>
                  <a:srgbClr val="000000"/>
                </a:solidFill>
              </a:rPr>
              <a:t>	     	</a:t>
            </a:r>
          </a:p>
        </p:txBody>
      </p:sp>
      <p:sp>
        <p:nvSpPr>
          <p:cNvPr id="141317" name="Text Box 5"/>
          <p:cNvSpPr txBox="1">
            <a:spLocks noChangeArrowheads="1"/>
          </p:cNvSpPr>
          <p:nvPr/>
        </p:nvSpPr>
        <p:spPr bwMode="auto">
          <a:xfrm>
            <a:off x="669925" y="3429000"/>
            <a:ext cx="2297113" cy="1069975"/>
          </a:xfrm>
          <a:prstGeom prst="rect">
            <a:avLst/>
          </a:prstGeom>
          <a:noFill/>
          <a:ln w="9525">
            <a:noFill/>
            <a:miter lim="800000"/>
            <a:headEnd/>
            <a:tailEnd/>
          </a:ln>
        </p:spPr>
        <p:txBody>
          <a:bodyPr wrap="none">
            <a:spAutoFit/>
          </a:bodyPr>
          <a:lstStyle/>
          <a:p>
            <a:pPr algn="l"/>
            <a:r>
              <a:rPr lang="en-US" sz="1600" b="1" i="1">
                <a:solidFill>
                  <a:srgbClr val="000000"/>
                </a:solidFill>
              </a:rPr>
              <a:t>Solve for constant </a:t>
            </a:r>
            <a:r>
              <a:rPr lang="en-US" sz="1600" b="1">
                <a:solidFill>
                  <a:srgbClr val="000000"/>
                </a:solidFill>
              </a:rPr>
              <a:t>(R)</a:t>
            </a:r>
          </a:p>
          <a:p>
            <a:pPr algn="l"/>
            <a:endParaRPr lang="en-US" sz="1600" b="1">
              <a:solidFill>
                <a:srgbClr val="000000"/>
              </a:solidFill>
            </a:endParaRPr>
          </a:p>
          <a:p>
            <a:pPr algn="l"/>
            <a:r>
              <a:rPr lang="en-US" sz="1600" b="1">
                <a:solidFill>
                  <a:srgbClr val="000000"/>
                </a:solidFill>
              </a:rPr>
              <a:t>   </a:t>
            </a:r>
            <a:r>
              <a:rPr lang="en-US" sz="1600" b="1" u="sng">
                <a:solidFill>
                  <a:srgbClr val="000000"/>
                </a:solidFill>
              </a:rPr>
              <a:t> PV</a:t>
            </a:r>
          </a:p>
          <a:p>
            <a:pPr algn="l"/>
            <a:r>
              <a:rPr lang="en-US" sz="1600" b="1">
                <a:solidFill>
                  <a:srgbClr val="000000"/>
                </a:solidFill>
              </a:rPr>
              <a:t>    nT</a:t>
            </a:r>
          </a:p>
        </p:txBody>
      </p:sp>
      <p:sp>
        <p:nvSpPr>
          <p:cNvPr id="141318" name="Text Box 6"/>
          <p:cNvSpPr txBox="1">
            <a:spLocks noChangeArrowheads="1"/>
          </p:cNvSpPr>
          <p:nvPr/>
        </p:nvSpPr>
        <p:spPr bwMode="auto">
          <a:xfrm>
            <a:off x="2570163" y="5362575"/>
            <a:ext cx="706437" cy="336550"/>
          </a:xfrm>
          <a:prstGeom prst="rect">
            <a:avLst/>
          </a:prstGeom>
          <a:noFill/>
          <a:ln w="9525">
            <a:noFill/>
            <a:miter lim="800000"/>
            <a:headEnd/>
            <a:tailEnd/>
          </a:ln>
        </p:spPr>
        <p:txBody>
          <a:bodyPr wrap="none">
            <a:spAutoFit/>
          </a:bodyPr>
          <a:lstStyle/>
          <a:p>
            <a:pPr algn="l"/>
            <a:r>
              <a:rPr lang="en-US" sz="1600" b="1">
                <a:solidFill>
                  <a:srgbClr val="000000"/>
                </a:solidFill>
              </a:rPr>
              <a:t>=   R</a:t>
            </a:r>
            <a:r>
              <a:rPr lang="en-US" b="1">
                <a:solidFill>
                  <a:srgbClr val="000000"/>
                </a:solidFill>
              </a:rPr>
              <a:t>  </a:t>
            </a:r>
          </a:p>
        </p:txBody>
      </p:sp>
      <p:sp>
        <p:nvSpPr>
          <p:cNvPr id="141319" name="Text Box 7"/>
          <p:cNvSpPr txBox="1">
            <a:spLocks noChangeArrowheads="1"/>
          </p:cNvSpPr>
          <p:nvPr/>
        </p:nvSpPr>
        <p:spPr bwMode="auto">
          <a:xfrm>
            <a:off x="746125" y="4894263"/>
            <a:ext cx="184150" cy="274637"/>
          </a:xfrm>
          <a:prstGeom prst="rect">
            <a:avLst/>
          </a:prstGeom>
          <a:noFill/>
          <a:ln w="9525">
            <a:noFill/>
            <a:miter lim="800000"/>
            <a:headEnd/>
            <a:tailEnd/>
          </a:ln>
        </p:spPr>
        <p:txBody>
          <a:bodyPr wrap="none">
            <a:spAutoFit/>
          </a:bodyPr>
          <a:lstStyle/>
          <a:p>
            <a:pPr algn="l"/>
            <a:endParaRPr lang="en-US" b="1">
              <a:solidFill>
                <a:srgbClr val="000000"/>
              </a:solidFill>
            </a:endParaRPr>
          </a:p>
        </p:txBody>
      </p:sp>
      <p:sp>
        <p:nvSpPr>
          <p:cNvPr id="141320" name="Text Box 8"/>
          <p:cNvSpPr txBox="1">
            <a:spLocks noChangeArrowheads="1"/>
          </p:cNvSpPr>
          <p:nvPr/>
        </p:nvSpPr>
        <p:spPr bwMode="auto">
          <a:xfrm>
            <a:off x="685800" y="4781550"/>
            <a:ext cx="1935163" cy="1069975"/>
          </a:xfrm>
          <a:prstGeom prst="rect">
            <a:avLst/>
          </a:prstGeom>
          <a:noFill/>
          <a:ln w="9525">
            <a:noFill/>
            <a:miter lim="800000"/>
            <a:headEnd/>
            <a:tailEnd/>
          </a:ln>
        </p:spPr>
        <p:txBody>
          <a:bodyPr wrap="none">
            <a:spAutoFit/>
          </a:bodyPr>
          <a:lstStyle/>
          <a:p>
            <a:pPr algn="l"/>
            <a:r>
              <a:rPr lang="en-US" sz="1600" b="1" i="1">
                <a:solidFill>
                  <a:srgbClr val="000000"/>
                </a:solidFill>
              </a:rPr>
              <a:t>Substitute values:</a:t>
            </a:r>
            <a:endParaRPr lang="en-US" sz="1600" b="1">
              <a:solidFill>
                <a:srgbClr val="000000"/>
              </a:solidFill>
            </a:endParaRPr>
          </a:p>
          <a:p>
            <a:pPr algn="l"/>
            <a:endParaRPr lang="en-US" sz="1600" b="1">
              <a:solidFill>
                <a:srgbClr val="000000"/>
              </a:solidFill>
            </a:endParaRPr>
          </a:p>
          <a:p>
            <a:pPr algn="l"/>
            <a:r>
              <a:rPr lang="en-US" sz="1600" b="1">
                <a:solidFill>
                  <a:srgbClr val="000000"/>
                </a:solidFill>
              </a:rPr>
              <a:t>   </a:t>
            </a:r>
            <a:r>
              <a:rPr lang="en-US" sz="1600" b="1" u="sng">
                <a:solidFill>
                  <a:srgbClr val="000000"/>
                </a:solidFill>
              </a:rPr>
              <a:t> (1 atm) (22.4 L)</a:t>
            </a:r>
          </a:p>
          <a:p>
            <a:pPr algn="l"/>
            <a:r>
              <a:rPr lang="en-US" sz="1600" b="1">
                <a:solidFill>
                  <a:srgbClr val="000000"/>
                </a:solidFill>
              </a:rPr>
              <a:t>    (1 mole)(273 K)</a:t>
            </a:r>
          </a:p>
        </p:txBody>
      </p:sp>
      <p:sp>
        <p:nvSpPr>
          <p:cNvPr id="141321" name="Text Box 9"/>
          <p:cNvSpPr txBox="1">
            <a:spLocks noChangeArrowheads="1"/>
          </p:cNvSpPr>
          <p:nvPr/>
        </p:nvSpPr>
        <p:spPr bwMode="auto">
          <a:xfrm>
            <a:off x="1166813" y="6140450"/>
            <a:ext cx="6376987" cy="336550"/>
          </a:xfrm>
          <a:prstGeom prst="rect">
            <a:avLst/>
          </a:prstGeom>
          <a:noFill/>
          <a:ln w="9525">
            <a:noFill/>
            <a:miter lim="800000"/>
            <a:headEnd/>
            <a:tailEnd/>
          </a:ln>
        </p:spPr>
        <p:txBody>
          <a:bodyPr wrap="none">
            <a:spAutoFit/>
          </a:bodyPr>
          <a:lstStyle/>
          <a:p>
            <a:pPr algn="l"/>
            <a:r>
              <a:rPr lang="en-US" sz="1600" b="1">
                <a:solidFill>
                  <a:srgbClr val="FF0000"/>
                </a:solidFill>
              </a:rPr>
              <a:t>R  =  0.0821 atm L / mol K</a:t>
            </a:r>
            <a:r>
              <a:rPr lang="en-US" sz="1600" b="1">
                <a:solidFill>
                  <a:srgbClr val="000000"/>
                </a:solidFill>
              </a:rPr>
              <a:t>          or             </a:t>
            </a:r>
            <a:r>
              <a:rPr lang="en-US" sz="1600" b="1">
                <a:solidFill>
                  <a:srgbClr val="333399"/>
                </a:solidFill>
              </a:rPr>
              <a:t>R  =  8.31 kPa L / mol K</a:t>
            </a:r>
          </a:p>
        </p:txBody>
      </p:sp>
      <p:sp>
        <p:nvSpPr>
          <p:cNvPr id="141322" name="Text Box 10"/>
          <p:cNvSpPr txBox="1">
            <a:spLocks noChangeArrowheads="1"/>
          </p:cNvSpPr>
          <p:nvPr/>
        </p:nvSpPr>
        <p:spPr bwMode="auto">
          <a:xfrm>
            <a:off x="4098925" y="5334000"/>
            <a:ext cx="2012950" cy="581025"/>
          </a:xfrm>
          <a:prstGeom prst="rect">
            <a:avLst/>
          </a:prstGeom>
          <a:noFill/>
          <a:ln w="9525">
            <a:noFill/>
            <a:miter lim="800000"/>
            <a:headEnd/>
            <a:tailEnd/>
          </a:ln>
        </p:spPr>
        <p:txBody>
          <a:bodyPr wrap="none">
            <a:spAutoFit/>
          </a:bodyPr>
          <a:lstStyle/>
          <a:p>
            <a:pPr algn="l"/>
            <a:r>
              <a:rPr lang="en-US" sz="1600" b="1">
                <a:solidFill>
                  <a:srgbClr val="000000"/>
                </a:solidFill>
              </a:rPr>
              <a:t>R  =  0.0821 </a:t>
            </a:r>
            <a:r>
              <a:rPr lang="en-US" sz="1600" b="1" u="sng">
                <a:solidFill>
                  <a:srgbClr val="000000"/>
                </a:solidFill>
              </a:rPr>
              <a:t>atm L</a:t>
            </a:r>
            <a:r>
              <a:rPr lang="en-US" sz="1600" b="1">
                <a:solidFill>
                  <a:srgbClr val="000000"/>
                </a:solidFill>
              </a:rPr>
              <a:t>	</a:t>
            </a:r>
          </a:p>
          <a:p>
            <a:pPr algn="l"/>
            <a:r>
              <a:rPr lang="en-US" sz="1600" b="1">
                <a:solidFill>
                  <a:srgbClr val="000000"/>
                </a:solidFill>
              </a:rPr>
              <a:t>                    mol K</a:t>
            </a:r>
          </a:p>
        </p:txBody>
      </p:sp>
      <p:sp>
        <p:nvSpPr>
          <p:cNvPr id="141323" name="Text Box 11"/>
          <p:cNvSpPr txBox="1">
            <a:spLocks noChangeArrowheads="1"/>
          </p:cNvSpPr>
          <p:nvPr/>
        </p:nvSpPr>
        <p:spPr bwMode="auto">
          <a:xfrm>
            <a:off x="4098925" y="4098925"/>
            <a:ext cx="2770188" cy="336550"/>
          </a:xfrm>
          <a:prstGeom prst="rect">
            <a:avLst/>
          </a:prstGeom>
          <a:noFill/>
          <a:ln w="9525">
            <a:noFill/>
            <a:miter lim="800000"/>
            <a:headEnd/>
            <a:tailEnd/>
          </a:ln>
        </p:spPr>
        <p:txBody>
          <a:bodyPr wrap="none">
            <a:spAutoFit/>
          </a:bodyPr>
          <a:lstStyle/>
          <a:p>
            <a:pPr algn="l"/>
            <a:r>
              <a:rPr lang="en-US" sz="1600" b="1">
                <a:solidFill>
                  <a:srgbClr val="000000"/>
                </a:solidFill>
              </a:rPr>
              <a:t>Recall:  1 atm  =  101.3 kPa</a:t>
            </a:r>
          </a:p>
        </p:txBody>
      </p:sp>
      <p:sp>
        <p:nvSpPr>
          <p:cNvPr id="141324" name="Text Box 12"/>
          <p:cNvSpPr txBox="1">
            <a:spLocks noChangeArrowheads="1"/>
          </p:cNvSpPr>
          <p:nvPr/>
        </p:nvSpPr>
        <p:spPr bwMode="auto">
          <a:xfrm>
            <a:off x="6032500" y="5318125"/>
            <a:ext cx="1246188" cy="336550"/>
          </a:xfrm>
          <a:prstGeom prst="rect">
            <a:avLst/>
          </a:prstGeom>
          <a:noFill/>
          <a:ln w="9525">
            <a:noFill/>
            <a:miter lim="800000"/>
            <a:headEnd/>
            <a:tailEnd/>
          </a:ln>
        </p:spPr>
        <p:txBody>
          <a:bodyPr wrap="none">
            <a:spAutoFit/>
          </a:bodyPr>
          <a:lstStyle/>
          <a:p>
            <a:pPr algn="l"/>
            <a:r>
              <a:rPr lang="en-US" sz="1600" b="1" u="sng">
                <a:solidFill>
                  <a:srgbClr val="000000"/>
                </a:solidFill>
              </a:rPr>
              <a:t>(101.3 kPa)</a:t>
            </a:r>
          </a:p>
        </p:txBody>
      </p:sp>
      <p:sp>
        <p:nvSpPr>
          <p:cNvPr id="141325" name="Text Box 13"/>
          <p:cNvSpPr txBox="1">
            <a:spLocks noChangeArrowheads="1"/>
          </p:cNvSpPr>
          <p:nvPr/>
        </p:nvSpPr>
        <p:spPr bwMode="auto">
          <a:xfrm>
            <a:off x="6205538" y="5607050"/>
            <a:ext cx="909637" cy="336550"/>
          </a:xfrm>
          <a:prstGeom prst="rect">
            <a:avLst/>
          </a:prstGeom>
          <a:noFill/>
          <a:ln w="9525">
            <a:noFill/>
            <a:miter lim="800000"/>
            <a:headEnd/>
            <a:tailEnd/>
          </a:ln>
        </p:spPr>
        <p:txBody>
          <a:bodyPr wrap="none">
            <a:spAutoFit/>
          </a:bodyPr>
          <a:lstStyle/>
          <a:p>
            <a:pPr algn="l"/>
            <a:r>
              <a:rPr lang="en-US" sz="1600" b="1">
                <a:solidFill>
                  <a:srgbClr val="000000"/>
                </a:solidFill>
              </a:rPr>
              <a:t>( 1 atm)</a:t>
            </a:r>
          </a:p>
        </p:txBody>
      </p:sp>
      <p:sp>
        <p:nvSpPr>
          <p:cNvPr id="141326" name="Text Box 14"/>
          <p:cNvSpPr txBox="1">
            <a:spLocks noChangeArrowheads="1"/>
          </p:cNvSpPr>
          <p:nvPr/>
        </p:nvSpPr>
        <p:spPr bwMode="auto">
          <a:xfrm>
            <a:off x="7327900" y="5394325"/>
            <a:ext cx="1435100" cy="581025"/>
          </a:xfrm>
          <a:prstGeom prst="rect">
            <a:avLst/>
          </a:prstGeom>
          <a:noFill/>
          <a:ln w="9525">
            <a:noFill/>
            <a:miter lim="800000"/>
            <a:headEnd/>
            <a:tailEnd/>
          </a:ln>
        </p:spPr>
        <p:txBody>
          <a:bodyPr wrap="none">
            <a:spAutoFit/>
          </a:bodyPr>
          <a:lstStyle/>
          <a:p>
            <a:pPr algn="l"/>
            <a:r>
              <a:rPr lang="en-US" sz="1600" b="1">
                <a:solidFill>
                  <a:srgbClr val="000000"/>
                </a:solidFill>
              </a:rPr>
              <a:t>=  8.31 </a:t>
            </a:r>
            <a:r>
              <a:rPr lang="en-US" sz="1600" b="1" u="sng">
                <a:solidFill>
                  <a:srgbClr val="000000"/>
                </a:solidFill>
              </a:rPr>
              <a:t>kPa L</a:t>
            </a:r>
          </a:p>
          <a:p>
            <a:pPr algn="l"/>
            <a:r>
              <a:rPr lang="en-US" sz="1600" b="1">
                <a:solidFill>
                  <a:srgbClr val="000000"/>
                </a:solidFill>
              </a:rPr>
              <a:t>            mol K</a:t>
            </a:r>
          </a:p>
        </p:txBody>
      </p:sp>
      <p:sp>
        <p:nvSpPr>
          <p:cNvPr id="52240" name="Text Box 15"/>
          <p:cNvSpPr txBox="1">
            <a:spLocks noChangeArrowheads="1"/>
          </p:cNvSpPr>
          <p:nvPr/>
        </p:nvSpPr>
        <p:spPr bwMode="auto">
          <a:xfrm>
            <a:off x="4724400" y="3367088"/>
            <a:ext cx="2482850" cy="366712"/>
          </a:xfrm>
          <a:prstGeom prst="rect">
            <a:avLst/>
          </a:prstGeom>
          <a:noFill/>
          <a:ln w="9525">
            <a:noFill/>
            <a:miter lim="800000"/>
            <a:headEnd/>
            <a:tailEnd/>
          </a:ln>
        </p:spPr>
        <p:txBody>
          <a:bodyPr wrap="none">
            <a:spAutoFit/>
          </a:bodyPr>
          <a:lstStyle/>
          <a:p>
            <a:pPr algn="l"/>
            <a:r>
              <a:rPr lang="en-US" sz="1800" b="1">
                <a:solidFill>
                  <a:srgbClr val="000000"/>
                </a:solidFill>
              </a:rPr>
              <a:t>1 mol = 22.4 L @ STP</a:t>
            </a:r>
          </a:p>
        </p:txBody>
      </p:sp>
      <p:sp>
        <p:nvSpPr>
          <p:cNvPr id="52241" name="AutoShape 17">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solidFill>
                <a:srgbClr val="000000"/>
              </a:solidFill>
            </a:endParaRPr>
          </a:p>
        </p:txBody>
      </p:sp>
      <p:pic>
        <p:nvPicPr>
          <p:cNvPr id="141330" name="Picture 18" descr="j0303444[1]"/>
          <p:cNvPicPr>
            <a:picLocks noChangeAspect="1" noChangeArrowheads="1" noCrop="1"/>
          </p:cNvPicPr>
          <p:nvPr/>
        </p:nvPicPr>
        <p:blipFill>
          <a:blip r:embed="rId5" cstate="print"/>
          <a:srcRect/>
          <a:stretch>
            <a:fillRect/>
          </a:stretch>
        </p:blipFill>
        <p:spPr bwMode="auto">
          <a:xfrm>
            <a:off x="152400" y="1371600"/>
            <a:ext cx="1162050" cy="44767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56146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299"/>
                                          </p:stCondLst>
                                        </p:cTn>
                                        <p:tgtEl>
                                          <p:spTgt spid="141315"/>
                                        </p:tgtEl>
                                        <p:attrNameLst>
                                          <p:attrName>style.visibility</p:attrName>
                                        </p:attrNameLst>
                                      </p:cBhvr>
                                      <p:to>
                                        <p:strVal val="visible"/>
                                      </p:to>
                                    </p:set>
                                  </p:childTnLst>
                                </p:cTn>
                              </p:par>
                            </p:childTnLst>
                          </p:cTn>
                        </p:par>
                        <p:par>
                          <p:cTn id="7" fill="hold">
                            <p:stCondLst>
                              <p:cond delay="6300"/>
                            </p:stCondLst>
                            <p:childTnLst>
                              <p:par>
                                <p:cTn id="8" presetID="1" presetClass="entr" presetSubtype="0" fill="hold" grpId="0" nodeType="afterEffect">
                                  <p:stCondLst>
                                    <p:cond delay="1000"/>
                                  </p:stCondLst>
                                  <p:iterate type="wd">
                                    <p:tmAbs val="300"/>
                                  </p:iterate>
                                  <p:childTnLst>
                                    <p:set>
                                      <p:cBhvr>
                                        <p:cTn id="9" dur="1" fill="hold">
                                          <p:stCondLst>
                                            <p:cond delay="299"/>
                                          </p:stCondLst>
                                        </p:cTn>
                                        <p:tgtEl>
                                          <p:spTgt spid="141316"/>
                                        </p:tgtEl>
                                        <p:attrNameLst>
                                          <p:attrName>style.visibility</p:attrName>
                                        </p:attrNameLst>
                                      </p:cBhvr>
                                      <p:to>
                                        <p:strVal val="visible"/>
                                      </p:to>
                                    </p:set>
                                  </p:childTnLst>
                                </p:cTn>
                              </p:par>
                            </p:childTnLst>
                          </p:cTn>
                        </p:par>
                        <p:par>
                          <p:cTn id="10" fill="hold">
                            <p:stCondLst>
                              <p:cond delay="15100"/>
                            </p:stCondLst>
                            <p:childTnLst>
                              <p:par>
                                <p:cTn id="11" presetID="1" presetClass="entr" presetSubtype="0" fill="hold" grpId="0" nodeType="afterEffect">
                                  <p:stCondLst>
                                    <p:cond delay="6000"/>
                                  </p:stCondLst>
                                  <p:childTnLst>
                                    <p:set>
                                      <p:cBhvr>
                                        <p:cTn id="12" dur="1" fill="hold">
                                          <p:stCondLst>
                                            <p:cond delay="499"/>
                                          </p:stCondLst>
                                        </p:cTn>
                                        <p:tgtEl>
                                          <p:spTgt spid="141317"/>
                                        </p:tgtEl>
                                        <p:attrNameLst>
                                          <p:attrName>style.visibility</p:attrName>
                                        </p:attrNameLst>
                                      </p:cBhvr>
                                      <p:to>
                                        <p:strVal val="visible"/>
                                      </p:to>
                                    </p:set>
                                  </p:childTnLst>
                                </p:cTn>
                              </p:par>
                            </p:childTnLst>
                          </p:cTn>
                        </p:par>
                        <p:par>
                          <p:cTn id="13" fill="hold">
                            <p:stCondLst>
                              <p:cond delay="21600"/>
                            </p:stCondLst>
                            <p:childTnLst>
                              <p:par>
                                <p:cTn id="14" presetID="1" presetClass="entr" presetSubtype="0" fill="hold" grpId="0" nodeType="afterEffect">
                                  <p:stCondLst>
                                    <p:cond delay="2000"/>
                                  </p:stCondLst>
                                  <p:childTnLst>
                                    <p:set>
                                      <p:cBhvr>
                                        <p:cTn id="15" dur="1" fill="hold">
                                          <p:stCondLst>
                                            <p:cond delay="499"/>
                                          </p:stCondLst>
                                        </p:cTn>
                                        <p:tgtEl>
                                          <p:spTgt spid="141320"/>
                                        </p:tgtEl>
                                        <p:attrNameLst>
                                          <p:attrName>style.visibility</p:attrName>
                                        </p:attrNameLst>
                                      </p:cBhvr>
                                      <p:to>
                                        <p:strVal val="visible"/>
                                      </p:to>
                                    </p:set>
                                  </p:childTnLst>
                                </p:cTn>
                              </p:par>
                            </p:childTnLst>
                          </p:cTn>
                        </p:par>
                        <p:par>
                          <p:cTn id="16" fill="hold">
                            <p:stCondLst>
                              <p:cond delay="24100"/>
                            </p:stCondLst>
                            <p:childTnLst>
                              <p:par>
                                <p:cTn id="17" presetID="1" presetClass="entr" presetSubtype="0" fill="hold" grpId="0" nodeType="afterEffect">
                                  <p:stCondLst>
                                    <p:cond delay="0"/>
                                  </p:stCondLst>
                                  <p:childTnLst>
                                    <p:set>
                                      <p:cBhvr>
                                        <p:cTn id="18" dur="1" fill="hold">
                                          <p:stCondLst>
                                            <p:cond delay="499"/>
                                          </p:stCondLst>
                                        </p:cTn>
                                        <p:tgtEl>
                                          <p:spTgt spid="1413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41321"/>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grpId="0" nodeType="afterEffect">
                                  <p:stCondLst>
                                    <p:cond delay="2000"/>
                                  </p:stCondLst>
                                  <p:childTnLst>
                                    <p:set>
                                      <p:cBhvr>
                                        <p:cTn id="25" dur="1" fill="hold">
                                          <p:stCondLst>
                                            <p:cond delay="499"/>
                                          </p:stCondLst>
                                        </p:cTn>
                                        <p:tgtEl>
                                          <p:spTgt spid="141323"/>
                                        </p:tgtEl>
                                        <p:attrNameLst>
                                          <p:attrName>style.visibility</p:attrName>
                                        </p:attrNameLst>
                                      </p:cBhvr>
                                      <p:to>
                                        <p:strVal val="visible"/>
                                      </p:to>
                                    </p:set>
                                  </p:childTnLst>
                                </p:cTn>
                              </p:par>
                              <p:par>
                                <p:cTn id="26" presetID="22" presetClass="entr" presetSubtype="4" fill="hold" grpId="0" nodeType="withEffect">
                                  <p:stCondLst>
                                    <p:cond delay="0"/>
                                  </p:stCondLst>
                                  <p:childTnLst>
                                    <p:set>
                                      <p:cBhvr>
                                        <p:cTn id="27" dur="1" fill="hold">
                                          <p:stCondLst>
                                            <p:cond delay="0"/>
                                          </p:stCondLst>
                                        </p:cTn>
                                        <p:tgtEl>
                                          <p:spTgt spid="141331"/>
                                        </p:tgtEl>
                                        <p:attrNameLst>
                                          <p:attrName>style.visibility</p:attrName>
                                        </p:attrNameLst>
                                      </p:cBhvr>
                                      <p:to>
                                        <p:strVal val="visible"/>
                                      </p:to>
                                    </p:set>
                                    <p:animEffect transition="in" filter="wipe(down)">
                                      <p:cBhvr>
                                        <p:cTn id="28" dur="500"/>
                                        <p:tgtEl>
                                          <p:spTgt spid="141331"/>
                                        </p:tgtEl>
                                      </p:cBhvr>
                                    </p:animEffect>
                                  </p:childTnLst>
                                </p:cTn>
                              </p:par>
                            </p:childTnLst>
                          </p:cTn>
                        </p:par>
                        <p:par>
                          <p:cTn id="29" fill="hold">
                            <p:stCondLst>
                              <p:cond delay="3000"/>
                            </p:stCondLst>
                            <p:childTnLst>
                              <p:par>
                                <p:cTn id="30" presetID="1" presetClass="entr" presetSubtype="0" fill="hold" grpId="0" nodeType="afterEffect">
                                  <p:stCondLst>
                                    <p:cond delay="2000"/>
                                  </p:stCondLst>
                                  <p:childTnLst>
                                    <p:set>
                                      <p:cBhvr>
                                        <p:cTn id="31" dur="1" fill="hold">
                                          <p:stCondLst>
                                            <p:cond delay="499"/>
                                          </p:stCondLst>
                                        </p:cTn>
                                        <p:tgtEl>
                                          <p:spTgt spid="141322"/>
                                        </p:tgtEl>
                                        <p:attrNameLst>
                                          <p:attrName>style.visibility</p:attrName>
                                        </p:attrNameLst>
                                      </p:cBhvr>
                                      <p:to>
                                        <p:strVal val="visible"/>
                                      </p:to>
                                    </p:set>
                                  </p:childTnLst>
                                </p:cTn>
                              </p:par>
                            </p:childTnLst>
                          </p:cTn>
                        </p:par>
                        <p:par>
                          <p:cTn id="32" fill="hold">
                            <p:stCondLst>
                              <p:cond delay="5500"/>
                            </p:stCondLst>
                            <p:childTnLst>
                              <p:par>
                                <p:cTn id="33" presetID="1" presetClass="entr" presetSubtype="0" fill="hold" grpId="0" nodeType="afterEffect">
                                  <p:stCondLst>
                                    <p:cond delay="2000"/>
                                  </p:stCondLst>
                                  <p:childTnLst>
                                    <p:set>
                                      <p:cBhvr>
                                        <p:cTn id="34" dur="1" fill="hold">
                                          <p:stCondLst>
                                            <p:cond delay="499"/>
                                          </p:stCondLst>
                                        </p:cTn>
                                        <p:tgtEl>
                                          <p:spTgt spid="141324"/>
                                        </p:tgtEl>
                                        <p:attrNameLst>
                                          <p:attrName>style.visibility</p:attrName>
                                        </p:attrNameLst>
                                      </p:cBhvr>
                                      <p:to>
                                        <p:strVal val="visible"/>
                                      </p:to>
                                    </p:set>
                                  </p:childTnLst>
                                </p:cTn>
                              </p:par>
                            </p:childTnLst>
                          </p:cTn>
                        </p:par>
                        <p:par>
                          <p:cTn id="35" fill="hold">
                            <p:stCondLst>
                              <p:cond delay="8000"/>
                            </p:stCondLst>
                            <p:childTnLst>
                              <p:par>
                                <p:cTn id="36" presetID="1" presetClass="entr" presetSubtype="0" fill="hold" grpId="0" nodeType="afterEffect">
                                  <p:stCondLst>
                                    <p:cond delay="2000"/>
                                  </p:stCondLst>
                                  <p:childTnLst>
                                    <p:set>
                                      <p:cBhvr>
                                        <p:cTn id="37" dur="1" fill="hold">
                                          <p:stCondLst>
                                            <p:cond delay="499"/>
                                          </p:stCondLst>
                                        </p:cTn>
                                        <p:tgtEl>
                                          <p:spTgt spid="141325"/>
                                        </p:tgtEl>
                                        <p:attrNameLst>
                                          <p:attrName>style.visibility</p:attrName>
                                        </p:attrNameLst>
                                      </p:cBhvr>
                                      <p:to>
                                        <p:strVal val="visible"/>
                                      </p:to>
                                    </p:set>
                                  </p:childTnLst>
                                </p:cTn>
                              </p:par>
                            </p:childTnLst>
                          </p:cTn>
                        </p:par>
                        <p:par>
                          <p:cTn id="38" fill="hold">
                            <p:stCondLst>
                              <p:cond delay="10500"/>
                            </p:stCondLst>
                            <p:childTnLst>
                              <p:par>
                                <p:cTn id="39" presetID="1" presetClass="entr" presetSubtype="0" fill="hold" grpId="0" nodeType="afterEffect">
                                  <p:stCondLst>
                                    <p:cond delay="2000"/>
                                  </p:stCondLst>
                                  <p:childTnLst>
                                    <p:set>
                                      <p:cBhvr>
                                        <p:cTn id="40" dur="1" fill="hold">
                                          <p:stCondLst>
                                            <p:cond delay="499"/>
                                          </p:stCondLst>
                                        </p:cTn>
                                        <p:tgtEl>
                                          <p:spTgt spid="1413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nodePh="1">
                                  <p:stCondLst>
                                    <p:cond delay="0"/>
                                  </p:stCondLst>
                                  <p:endCondLst>
                                    <p:cond evt="begin" delay="0">
                                      <p:tn val="43"/>
                                    </p:cond>
                                  </p:endCondLst>
                                  <p:childTnLst>
                                    <p:set>
                                      <p:cBhvr>
                                        <p:cTn id="44" dur="1" fill="hold">
                                          <p:stCondLst>
                                            <p:cond delay="499"/>
                                          </p:stCondLst>
                                        </p:cTn>
                                        <p:tgtEl>
                                          <p:spTgt spid="1413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41330"/>
                                        </p:tgtEl>
                                        <p:attrNameLst>
                                          <p:attrName>ppt_x</p:attrName>
                                        </p:attrNameLst>
                                      </p:cBhvr>
                                      <p:tavLst>
                                        <p:tav tm="0">
                                          <p:val>
                                            <p:strVal val="ppt_x"/>
                                          </p:val>
                                        </p:tav>
                                        <p:tav tm="100000">
                                          <p:val>
                                            <p:strVal val="ppt_x"/>
                                          </p:val>
                                        </p:tav>
                                      </p:tavLst>
                                    </p:anim>
                                    <p:anim calcmode="lin" valueType="num">
                                      <p:cBhvr additive="base">
                                        <p:cTn id="49" dur="500"/>
                                        <p:tgtEl>
                                          <p:spTgt spid="141330"/>
                                        </p:tgtEl>
                                        <p:attrNameLst>
                                          <p:attrName>ppt_y</p:attrName>
                                        </p:attrNameLst>
                                      </p:cBhvr>
                                      <p:tavLst>
                                        <p:tav tm="0">
                                          <p:val>
                                            <p:strVal val="ppt_y"/>
                                          </p:val>
                                        </p:tav>
                                        <p:tav tm="100000">
                                          <p:val>
                                            <p:strVal val="1+ppt_h/2"/>
                                          </p:val>
                                        </p:tav>
                                      </p:tavLst>
                                    </p:anim>
                                    <p:set>
                                      <p:cBhvr>
                                        <p:cTn id="50" dur="1" fill="hold">
                                          <p:stCondLst>
                                            <p:cond delay="499"/>
                                          </p:stCondLst>
                                        </p:cTn>
                                        <p:tgtEl>
                                          <p:spTgt spid="1413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31" grpId="0" animBg="1"/>
      <p:bldP spid="141315" grpId="0" autoUpdateAnimBg="0"/>
      <p:bldP spid="141316" grpId="0" autoUpdateAnimBg="0"/>
      <p:bldP spid="141317" grpId="0" autoUpdateAnimBg="0"/>
      <p:bldP spid="141318" grpId="0" autoUpdateAnimBg="0"/>
      <p:bldP spid="141319" grpId="0" autoUpdateAnimBg="0"/>
      <p:bldP spid="141320" grpId="0" autoUpdateAnimBg="0"/>
      <p:bldP spid="141321" grpId="0" autoUpdateAnimBg="0"/>
      <p:bldP spid="141322" grpId="0" autoUpdateAnimBg="0"/>
      <p:bldP spid="141323" grpId="0" autoUpdateAnimBg="0"/>
      <p:bldP spid="141324" grpId="0" autoUpdateAnimBg="0"/>
      <p:bldP spid="141325" grpId="0" autoUpdateAnimBg="0"/>
      <p:bldP spid="141326"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sz="4000" smtClean="0"/>
              <a:t>Ideal Gas Law</a:t>
            </a:r>
          </a:p>
        </p:txBody>
      </p:sp>
      <p:sp>
        <p:nvSpPr>
          <p:cNvPr id="53251" name="Text Box 3"/>
          <p:cNvSpPr txBox="1">
            <a:spLocks noChangeArrowheads="1"/>
          </p:cNvSpPr>
          <p:nvPr/>
        </p:nvSpPr>
        <p:spPr bwMode="auto">
          <a:xfrm>
            <a:off x="441325" y="1636713"/>
            <a:ext cx="7486650" cy="641350"/>
          </a:xfrm>
          <a:prstGeom prst="rect">
            <a:avLst/>
          </a:prstGeom>
          <a:noFill/>
          <a:ln w="9525">
            <a:noFill/>
            <a:miter lim="800000"/>
            <a:headEnd/>
            <a:tailEnd/>
          </a:ln>
        </p:spPr>
        <p:txBody>
          <a:bodyPr wrap="none">
            <a:spAutoFit/>
          </a:bodyPr>
          <a:lstStyle/>
          <a:p>
            <a:pPr algn="l"/>
            <a:r>
              <a:rPr lang="en-US" sz="1800" i="1">
                <a:solidFill>
                  <a:srgbClr val="000000"/>
                </a:solidFill>
              </a:rPr>
              <a:t>What is the volume that 500 g of iodine will occupy under the conditions:</a:t>
            </a:r>
          </a:p>
          <a:p>
            <a:pPr algn="l"/>
            <a:r>
              <a:rPr lang="en-US" sz="1800" i="1">
                <a:solidFill>
                  <a:srgbClr val="000000"/>
                </a:solidFill>
              </a:rPr>
              <a:t>	 Temp = 300</a:t>
            </a:r>
            <a:r>
              <a:rPr lang="en-US" sz="1800" i="1" baseline="30000">
                <a:solidFill>
                  <a:srgbClr val="000000"/>
                </a:solidFill>
              </a:rPr>
              <a:t>o</a:t>
            </a:r>
            <a:r>
              <a:rPr lang="en-US" sz="1800" i="1">
                <a:solidFill>
                  <a:srgbClr val="000000"/>
                </a:solidFill>
              </a:rPr>
              <a:t>C and Pressure = 740 mm Hg?</a:t>
            </a:r>
          </a:p>
        </p:txBody>
      </p:sp>
      <p:sp>
        <p:nvSpPr>
          <p:cNvPr id="251908" name="Text Box 4"/>
          <p:cNvSpPr txBox="1">
            <a:spLocks noChangeArrowheads="1"/>
          </p:cNvSpPr>
          <p:nvPr/>
        </p:nvSpPr>
        <p:spPr bwMode="auto">
          <a:xfrm>
            <a:off x="669925" y="2322513"/>
            <a:ext cx="4057650" cy="1739900"/>
          </a:xfrm>
          <a:prstGeom prst="rect">
            <a:avLst/>
          </a:prstGeom>
          <a:noFill/>
          <a:ln w="9525">
            <a:noFill/>
            <a:miter lim="800000"/>
            <a:headEnd/>
            <a:tailEnd/>
          </a:ln>
        </p:spPr>
        <p:txBody>
          <a:bodyPr wrap="none">
            <a:spAutoFit/>
          </a:bodyPr>
          <a:lstStyle/>
          <a:p>
            <a:pPr algn="l"/>
            <a:r>
              <a:rPr lang="en-US" sz="1800">
                <a:solidFill>
                  <a:srgbClr val="000000"/>
                </a:solidFill>
              </a:rPr>
              <a:t>Step 1)  Write down given information.</a:t>
            </a:r>
          </a:p>
          <a:p>
            <a:pPr algn="l"/>
            <a:r>
              <a:rPr lang="en-US" sz="1800">
                <a:solidFill>
                  <a:srgbClr val="000000"/>
                </a:solidFill>
              </a:rPr>
              <a:t>     	mass =  500 g iodine </a:t>
            </a:r>
            <a:endParaRPr lang="en-US" sz="1800">
              <a:solidFill>
                <a:srgbClr val="000000"/>
              </a:solidFill>
              <a:sym typeface="Wingdings" pitchFamily="2" charset="2"/>
            </a:endParaRPr>
          </a:p>
          <a:p>
            <a:pPr algn="l"/>
            <a:r>
              <a:rPr lang="en-US" sz="1800">
                <a:solidFill>
                  <a:srgbClr val="000000"/>
                </a:solidFill>
                <a:sym typeface="Wingdings" pitchFamily="2" charset="2"/>
              </a:rPr>
              <a:t>     	T = 300</a:t>
            </a:r>
            <a:r>
              <a:rPr lang="en-US" sz="1800" baseline="30000">
                <a:solidFill>
                  <a:srgbClr val="000000"/>
                </a:solidFill>
                <a:sym typeface="Wingdings" pitchFamily="2" charset="2"/>
              </a:rPr>
              <a:t>o</a:t>
            </a:r>
            <a:r>
              <a:rPr lang="en-US" sz="1800">
                <a:solidFill>
                  <a:srgbClr val="000000"/>
                </a:solidFill>
                <a:sym typeface="Wingdings" pitchFamily="2" charset="2"/>
              </a:rPr>
              <a:t>C</a:t>
            </a:r>
          </a:p>
          <a:p>
            <a:pPr algn="l"/>
            <a:r>
              <a:rPr lang="en-US" sz="1800">
                <a:solidFill>
                  <a:srgbClr val="000000"/>
                </a:solidFill>
                <a:sym typeface="Wingdings" pitchFamily="2" charset="2"/>
              </a:rPr>
              <a:t>     	P = 740 mm Hg</a:t>
            </a:r>
          </a:p>
          <a:p>
            <a:pPr algn="l"/>
            <a:r>
              <a:rPr lang="en-US" sz="1800">
                <a:solidFill>
                  <a:srgbClr val="000000"/>
                </a:solidFill>
                <a:sym typeface="Wingdings" pitchFamily="2" charset="2"/>
              </a:rPr>
              <a:t>     	R = 0.0821 atm </a:t>
            </a:r>
            <a:r>
              <a:rPr lang="en-US" sz="1800" baseline="30000">
                <a:solidFill>
                  <a:srgbClr val="000000"/>
                </a:solidFill>
                <a:sym typeface="Wingdings" pitchFamily="2" charset="2"/>
              </a:rPr>
              <a:t>.</a:t>
            </a:r>
            <a:r>
              <a:rPr lang="en-US" sz="1800">
                <a:solidFill>
                  <a:srgbClr val="000000"/>
                </a:solidFill>
                <a:sym typeface="Wingdings" pitchFamily="2" charset="2"/>
              </a:rPr>
              <a:t> L / mol </a:t>
            </a:r>
            <a:r>
              <a:rPr lang="en-US" sz="1800" baseline="30000">
                <a:solidFill>
                  <a:srgbClr val="000000"/>
                </a:solidFill>
                <a:sym typeface="Wingdings" pitchFamily="2" charset="2"/>
              </a:rPr>
              <a:t>.</a:t>
            </a:r>
            <a:r>
              <a:rPr lang="en-US" sz="1800">
                <a:solidFill>
                  <a:srgbClr val="000000"/>
                </a:solidFill>
                <a:sym typeface="Wingdings" pitchFamily="2" charset="2"/>
              </a:rPr>
              <a:t> K</a:t>
            </a:r>
          </a:p>
          <a:p>
            <a:pPr algn="l"/>
            <a:r>
              <a:rPr lang="en-US" sz="1800">
                <a:solidFill>
                  <a:srgbClr val="000000"/>
                </a:solidFill>
                <a:sym typeface="Wingdings" pitchFamily="2" charset="2"/>
              </a:rPr>
              <a:t>     </a:t>
            </a:r>
          </a:p>
        </p:txBody>
      </p:sp>
      <p:sp>
        <p:nvSpPr>
          <p:cNvPr id="251909" name="Text Box 5"/>
          <p:cNvSpPr txBox="1">
            <a:spLocks noChangeArrowheads="1"/>
          </p:cNvSpPr>
          <p:nvPr/>
        </p:nvSpPr>
        <p:spPr bwMode="auto">
          <a:xfrm>
            <a:off x="4876800" y="2438400"/>
            <a:ext cx="2012950" cy="366713"/>
          </a:xfrm>
          <a:prstGeom prst="rect">
            <a:avLst/>
          </a:prstGeom>
          <a:noFill/>
          <a:ln w="9525">
            <a:noFill/>
            <a:miter lim="800000"/>
            <a:headEnd/>
            <a:tailEnd/>
          </a:ln>
        </p:spPr>
        <p:txBody>
          <a:bodyPr wrap="none">
            <a:spAutoFit/>
          </a:bodyPr>
          <a:lstStyle/>
          <a:p>
            <a:pPr algn="l"/>
            <a:r>
              <a:rPr lang="en-US" sz="1800">
                <a:solidFill>
                  <a:srgbClr val="000000"/>
                </a:solidFill>
              </a:rPr>
              <a:t>Step 2)  Equation:</a:t>
            </a:r>
          </a:p>
        </p:txBody>
      </p:sp>
      <p:grpSp>
        <p:nvGrpSpPr>
          <p:cNvPr id="2" name="Group 6"/>
          <p:cNvGrpSpPr>
            <a:grpSpLocks/>
          </p:cNvGrpSpPr>
          <p:nvPr/>
        </p:nvGrpSpPr>
        <p:grpSpPr bwMode="auto">
          <a:xfrm>
            <a:off x="6908800" y="3200400"/>
            <a:ext cx="1092200" cy="649288"/>
            <a:chOff x="3204" y="1799"/>
            <a:chExt cx="688" cy="409"/>
          </a:xfrm>
        </p:grpSpPr>
        <p:sp>
          <p:nvSpPr>
            <p:cNvPr id="53267" name="Text Box 7"/>
            <p:cNvSpPr txBox="1">
              <a:spLocks noChangeArrowheads="1"/>
            </p:cNvSpPr>
            <p:nvPr/>
          </p:nvSpPr>
          <p:spPr bwMode="auto">
            <a:xfrm>
              <a:off x="3204" y="1881"/>
              <a:ext cx="252" cy="231"/>
            </a:xfrm>
            <a:prstGeom prst="rect">
              <a:avLst/>
            </a:prstGeom>
            <a:noFill/>
            <a:ln w="9525">
              <a:noFill/>
              <a:miter lim="800000"/>
              <a:headEnd/>
              <a:tailEnd/>
            </a:ln>
          </p:spPr>
          <p:txBody>
            <a:bodyPr wrap="none">
              <a:spAutoFit/>
            </a:bodyPr>
            <a:lstStyle/>
            <a:p>
              <a:pPr algn="l"/>
              <a:r>
                <a:rPr lang="en-US" sz="1800">
                  <a:solidFill>
                    <a:srgbClr val="000000"/>
                  </a:solidFill>
                </a:rPr>
                <a:t>V </a:t>
              </a:r>
            </a:p>
          </p:txBody>
        </p:sp>
        <p:sp>
          <p:nvSpPr>
            <p:cNvPr id="53268" name="Text Box 8"/>
            <p:cNvSpPr txBox="1">
              <a:spLocks noChangeArrowheads="1"/>
            </p:cNvSpPr>
            <p:nvPr/>
          </p:nvSpPr>
          <p:spPr bwMode="auto">
            <a:xfrm>
              <a:off x="3360" y="1881"/>
              <a:ext cx="200" cy="231"/>
            </a:xfrm>
            <a:prstGeom prst="rect">
              <a:avLst/>
            </a:prstGeom>
            <a:noFill/>
            <a:ln w="9525">
              <a:noFill/>
              <a:miter lim="800000"/>
              <a:headEnd/>
              <a:tailEnd/>
            </a:ln>
          </p:spPr>
          <p:txBody>
            <a:bodyPr wrap="none">
              <a:spAutoFit/>
            </a:bodyPr>
            <a:lstStyle/>
            <a:p>
              <a:pPr algn="l"/>
              <a:r>
                <a:rPr lang="en-US" sz="1800">
                  <a:solidFill>
                    <a:srgbClr val="000000"/>
                  </a:solidFill>
                </a:rPr>
                <a:t>=</a:t>
              </a:r>
            </a:p>
          </p:txBody>
        </p:sp>
        <p:sp>
          <p:nvSpPr>
            <p:cNvPr id="53269" name="Text Box 9"/>
            <p:cNvSpPr txBox="1">
              <a:spLocks noChangeArrowheads="1"/>
            </p:cNvSpPr>
            <p:nvPr/>
          </p:nvSpPr>
          <p:spPr bwMode="auto">
            <a:xfrm>
              <a:off x="3504" y="1799"/>
              <a:ext cx="388" cy="231"/>
            </a:xfrm>
            <a:prstGeom prst="rect">
              <a:avLst/>
            </a:prstGeom>
            <a:noFill/>
            <a:ln w="9525">
              <a:noFill/>
              <a:miter lim="800000"/>
              <a:headEnd/>
              <a:tailEnd/>
            </a:ln>
          </p:spPr>
          <p:txBody>
            <a:bodyPr wrap="none">
              <a:spAutoFit/>
            </a:bodyPr>
            <a:lstStyle/>
            <a:p>
              <a:pPr algn="l"/>
              <a:r>
                <a:rPr lang="en-US" sz="1800" u="sng">
                  <a:solidFill>
                    <a:srgbClr val="000000"/>
                  </a:solidFill>
                </a:rPr>
                <a:t>nRT</a:t>
              </a:r>
            </a:p>
          </p:txBody>
        </p:sp>
        <p:sp>
          <p:nvSpPr>
            <p:cNvPr id="53270" name="Text Box 10"/>
            <p:cNvSpPr txBox="1">
              <a:spLocks noChangeArrowheads="1"/>
            </p:cNvSpPr>
            <p:nvPr/>
          </p:nvSpPr>
          <p:spPr bwMode="auto">
            <a:xfrm>
              <a:off x="3590" y="1977"/>
              <a:ext cx="212" cy="231"/>
            </a:xfrm>
            <a:prstGeom prst="rect">
              <a:avLst/>
            </a:prstGeom>
            <a:noFill/>
            <a:ln w="9525">
              <a:noFill/>
              <a:miter lim="800000"/>
              <a:headEnd/>
              <a:tailEnd/>
            </a:ln>
          </p:spPr>
          <p:txBody>
            <a:bodyPr wrap="none">
              <a:spAutoFit/>
            </a:bodyPr>
            <a:lstStyle/>
            <a:p>
              <a:pPr algn="l"/>
              <a:r>
                <a:rPr lang="en-US" sz="1800">
                  <a:solidFill>
                    <a:srgbClr val="000000"/>
                  </a:solidFill>
                </a:rPr>
                <a:t>P</a:t>
              </a:r>
            </a:p>
          </p:txBody>
        </p:sp>
      </p:grpSp>
      <p:grpSp>
        <p:nvGrpSpPr>
          <p:cNvPr id="3" name="Group 11"/>
          <p:cNvGrpSpPr>
            <a:grpSpLocks/>
          </p:cNvGrpSpPr>
          <p:nvPr/>
        </p:nvGrpSpPr>
        <p:grpSpPr bwMode="auto">
          <a:xfrm>
            <a:off x="2422525" y="4608513"/>
            <a:ext cx="4621213" cy="649287"/>
            <a:chOff x="1526" y="2567"/>
            <a:chExt cx="2911" cy="409"/>
          </a:xfrm>
        </p:grpSpPr>
        <p:sp>
          <p:nvSpPr>
            <p:cNvPr id="53263" name="Text Box 12"/>
            <p:cNvSpPr txBox="1">
              <a:spLocks noChangeArrowheads="1"/>
            </p:cNvSpPr>
            <p:nvPr/>
          </p:nvSpPr>
          <p:spPr bwMode="auto">
            <a:xfrm>
              <a:off x="1526" y="2688"/>
              <a:ext cx="252" cy="231"/>
            </a:xfrm>
            <a:prstGeom prst="rect">
              <a:avLst/>
            </a:prstGeom>
            <a:noFill/>
            <a:ln w="9525">
              <a:noFill/>
              <a:miter lim="800000"/>
              <a:headEnd/>
              <a:tailEnd/>
            </a:ln>
          </p:spPr>
          <p:txBody>
            <a:bodyPr wrap="none">
              <a:spAutoFit/>
            </a:bodyPr>
            <a:lstStyle/>
            <a:p>
              <a:pPr algn="l"/>
              <a:r>
                <a:rPr lang="en-US" sz="1800">
                  <a:solidFill>
                    <a:srgbClr val="000000"/>
                  </a:solidFill>
                </a:rPr>
                <a:t>V </a:t>
              </a:r>
            </a:p>
          </p:txBody>
        </p:sp>
        <p:sp>
          <p:nvSpPr>
            <p:cNvPr id="53264" name="Text Box 13"/>
            <p:cNvSpPr txBox="1">
              <a:spLocks noChangeArrowheads="1"/>
            </p:cNvSpPr>
            <p:nvPr/>
          </p:nvSpPr>
          <p:spPr bwMode="auto">
            <a:xfrm>
              <a:off x="1814" y="2567"/>
              <a:ext cx="2623" cy="231"/>
            </a:xfrm>
            <a:prstGeom prst="rect">
              <a:avLst/>
            </a:prstGeom>
            <a:noFill/>
            <a:ln w="9525">
              <a:noFill/>
              <a:miter lim="800000"/>
              <a:headEnd/>
              <a:tailEnd/>
            </a:ln>
          </p:spPr>
          <p:txBody>
            <a:bodyPr wrap="none">
              <a:spAutoFit/>
            </a:bodyPr>
            <a:lstStyle/>
            <a:p>
              <a:pPr algn="l"/>
              <a:r>
                <a:rPr lang="en-US" sz="1800" u="sng">
                  <a:solidFill>
                    <a:srgbClr val="000000"/>
                  </a:solidFill>
                </a:rPr>
                <a:t>(500 g)(0.0821 </a:t>
              </a:r>
              <a:r>
                <a:rPr lang="en-US" sz="1800" u="sng">
                  <a:solidFill>
                    <a:srgbClr val="000000"/>
                  </a:solidFill>
                  <a:sym typeface="Wingdings" pitchFamily="2" charset="2"/>
                </a:rPr>
                <a:t>atm </a:t>
              </a:r>
              <a:r>
                <a:rPr lang="en-US" sz="1800" u="sng" baseline="30000">
                  <a:solidFill>
                    <a:srgbClr val="000000"/>
                  </a:solidFill>
                  <a:sym typeface="Wingdings" pitchFamily="2" charset="2"/>
                </a:rPr>
                <a:t>.</a:t>
              </a:r>
              <a:r>
                <a:rPr lang="en-US" sz="1800" u="sng">
                  <a:solidFill>
                    <a:srgbClr val="000000"/>
                  </a:solidFill>
                  <a:sym typeface="Wingdings" pitchFamily="2" charset="2"/>
                </a:rPr>
                <a:t> L / mol </a:t>
              </a:r>
              <a:r>
                <a:rPr lang="en-US" sz="1800" u="sng" baseline="30000">
                  <a:solidFill>
                    <a:srgbClr val="000000"/>
                  </a:solidFill>
                  <a:sym typeface="Wingdings" pitchFamily="2" charset="2"/>
                </a:rPr>
                <a:t>.</a:t>
              </a:r>
              <a:r>
                <a:rPr lang="en-US" sz="1800" u="sng">
                  <a:solidFill>
                    <a:srgbClr val="000000"/>
                  </a:solidFill>
                  <a:sym typeface="Wingdings" pitchFamily="2" charset="2"/>
                </a:rPr>
                <a:t> K</a:t>
              </a:r>
              <a:r>
                <a:rPr lang="en-US" sz="1800" u="sng">
                  <a:solidFill>
                    <a:srgbClr val="000000"/>
                  </a:solidFill>
                </a:rPr>
                <a:t>)(300</a:t>
              </a:r>
              <a:r>
                <a:rPr lang="en-US" sz="1800" u="sng" baseline="30000">
                  <a:solidFill>
                    <a:srgbClr val="000000"/>
                  </a:solidFill>
                  <a:sym typeface="Wingdings" pitchFamily="2" charset="2"/>
                </a:rPr>
                <a:t>o</a:t>
              </a:r>
              <a:r>
                <a:rPr lang="en-US" sz="1800" u="sng">
                  <a:solidFill>
                    <a:srgbClr val="000000"/>
                  </a:solidFill>
                  <a:sym typeface="Wingdings" pitchFamily="2" charset="2"/>
                </a:rPr>
                <a:t>C</a:t>
              </a:r>
              <a:r>
                <a:rPr lang="en-US" sz="1800" u="sng">
                  <a:solidFill>
                    <a:srgbClr val="000000"/>
                  </a:solidFill>
                </a:rPr>
                <a:t>)</a:t>
              </a:r>
            </a:p>
          </p:txBody>
        </p:sp>
        <p:sp>
          <p:nvSpPr>
            <p:cNvPr id="53265" name="Text Box 14"/>
            <p:cNvSpPr txBox="1">
              <a:spLocks noChangeArrowheads="1"/>
            </p:cNvSpPr>
            <p:nvPr/>
          </p:nvSpPr>
          <p:spPr bwMode="auto">
            <a:xfrm>
              <a:off x="2688" y="2745"/>
              <a:ext cx="860" cy="231"/>
            </a:xfrm>
            <a:prstGeom prst="rect">
              <a:avLst/>
            </a:prstGeom>
            <a:noFill/>
            <a:ln w="9525">
              <a:noFill/>
              <a:miter lim="800000"/>
              <a:headEnd/>
              <a:tailEnd/>
            </a:ln>
          </p:spPr>
          <p:txBody>
            <a:bodyPr wrap="none">
              <a:spAutoFit/>
            </a:bodyPr>
            <a:lstStyle/>
            <a:p>
              <a:pPr algn="l"/>
              <a:r>
                <a:rPr lang="en-US" sz="1800">
                  <a:solidFill>
                    <a:srgbClr val="000000"/>
                  </a:solidFill>
                </a:rPr>
                <a:t>740 mm Hg</a:t>
              </a:r>
            </a:p>
          </p:txBody>
        </p:sp>
        <p:sp>
          <p:nvSpPr>
            <p:cNvPr id="53266" name="Text Box 15"/>
            <p:cNvSpPr txBox="1">
              <a:spLocks noChangeArrowheads="1"/>
            </p:cNvSpPr>
            <p:nvPr/>
          </p:nvSpPr>
          <p:spPr bwMode="auto">
            <a:xfrm>
              <a:off x="1718" y="2663"/>
              <a:ext cx="200" cy="231"/>
            </a:xfrm>
            <a:prstGeom prst="rect">
              <a:avLst/>
            </a:prstGeom>
            <a:noFill/>
            <a:ln w="9525">
              <a:noFill/>
              <a:miter lim="800000"/>
              <a:headEnd/>
              <a:tailEnd/>
            </a:ln>
          </p:spPr>
          <p:txBody>
            <a:bodyPr wrap="none">
              <a:spAutoFit/>
            </a:bodyPr>
            <a:lstStyle/>
            <a:p>
              <a:pPr algn="l"/>
              <a:r>
                <a:rPr lang="en-US" sz="1800">
                  <a:solidFill>
                    <a:srgbClr val="000000"/>
                  </a:solidFill>
                </a:rPr>
                <a:t>=</a:t>
              </a:r>
            </a:p>
          </p:txBody>
        </p:sp>
      </p:grpSp>
      <p:sp>
        <p:nvSpPr>
          <p:cNvPr id="251920" name="Text Box 16"/>
          <p:cNvSpPr txBox="1">
            <a:spLocks noChangeArrowheads="1"/>
          </p:cNvSpPr>
          <p:nvPr/>
        </p:nvSpPr>
        <p:spPr bwMode="auto">
          <a:xfrm>
            <a:off x="4876800" y="2833688"/>
            <a:ext cx="2813050" cy="366712"/>
          </a:xfrm>
          <a:prstGeom prst="rect">
            <a:avLst/>
          </a:prstGeom>
          <a:noFill/>
          <a:ln w="9525">
            <a:noFill/>
            <a:miter lim="800000"/>
            <a:headEnd/>
            <a:tailEnd/>
          </a:ln>
        </p:spPr>
        <p:txBody>
          <a:bodyPr wrap="none">
            <a:spAutoFit/>
          </a:bodyPr>
          <a:lstStyle/>
          <a:p>
            <a:pPr algn="l"/>
            <a:r>
              <a:rPr lang="en-US" sz="1800">
                <a:solidFill>
                  <a:srgbClr val="000000"/>
                </a:solidFill>
              </a:rPr>
              <a:t>Step 3)  Solve for variable</a:t>
            </a:r>
          </a:p>
        </p:txBody>
      </p:sp>
      <p:sp>
        <p:nvSpPr>
          <p:cNvPr id="251921" name="Text Box 17"/>
          <p:cNvSpPr txBox="1">
            <a:spLocks noChangeArrowheads="1"/>
          </p:cNvSpPr>
          <p:nvPr/>
        </p:nvSpPr>
        <p:spPr bwMode="auto">
          <a:xfrm>
            <a:off x="746125" y="4227513"/>
            <a:ext cx="4298950" cy="366712"/>
          </a:xfrm>
          <a:prstGeom prst="rect">
            <a:avLst/>
          </a:prstGeom>
          <a:noFill/>
          <a:ln w="9525">
            <a:noFill/>
            <a:miter lim="800000"/>
            <a:headEnd/>
            <a:tailEnd/>
          </a:ln>
        </p:spPr>
        <p:txBody>
          <a:bodyPr wrap="none">
            <a:spAutoFit/>
          </a:bodyPr>
          <a:lstStyle/>
          <a:p>
            <a:pPr algn="l"/>
            <a:r>
              <a:rPr lang="en-US" sz="1800">
                <a:solidFill>
                  <a:srgbClr val="000000"/>
                </a:solidFill>
              </a:rPr>
              <a:t>Step 4)  Substitute in numbers and solve</a:t>
            </a:r>
          </a:p>
        </p:txBody>
      </p:sp>
      <p:sp>
        <p:nvSpPr>
          <p:cNvPr id="251922" name="Text Box 18"/>
          <p:cNvSpPr txBox="1">
            <a:spLocks noChangeArrowheads="1"/>
          </p:cNvSpPr>
          <p:nvPr/>
        </p:nvSpPr>
        <p:spPr bwMode="auto">
          <a:xfrm>
            <a:off x="3260725" y="5675313"/>
            <a:ext cx="596900" cy="366712"/>
          </a:xfrm>
          <a:prstGeom prst="rect">
            <a:avLst/>
          </a:prstGeom>
          <a:noFill/>
          <a:ln w="9525">
            <a:noFill/>
            <a:miter lim="800000"/>
            <a:headEnd/>
            <a:tailEnd/>
          </a:ln>
        </p:spPr>
        <p:txBody>
          <a:bodyPr wrap="none">
            <a:spAutoFit/>
          </a:bodyPr>
          <a:lstStyle/>
          <a:p>
            <a:pPr algn="l"/>
            <a:r>
              <a:rPr lang="en-US" sz="1800">
                <a:solidFill>
                  <a:srgbClr val="000000"/>
                </a:solidFill>
              </a:rPr>
              <a:t>V = </a:t>
            </a:r>
          </a:p>
        </p:txBody>
      </p:sp>
      <p:sp>
        <p:nvSpPr>
          <p:cNvPr id="251923" name="Text Box 19"/>
          <p:cNvSpPr txBox="1">
            <a:spLocks noChangeArrowheads="1"/>
          </p:cNvSpPr>
          <p:nvPr/>
        </p:nvSpPr>
        <p:spPr bwMode="auto">
          <a:xfrm>
            <a:off x="3505200" y="6110288"/>
            <a:ext cx="4959350" cy="366712"/>
          </a:xfrm>
          <a:prstGeom prst="rect">
            <a:avLst/>
          </a:prstGeom>
          <a:noFill/>
          <a:ln w="9525">
            <a:noFill/>
            <a:miter lim="800000"/>
            <a:headEnd/>
            <a:tailEnd/>
          </a:ln>
        </p:spPr>
        <p:txBody>
          <a:bodyPr wrap="none">
            <a:spAutoFit/>
          </a:bodyPr>
          <a:lstStyle/>
          <a:p>
            <a:pPr algn="l"/>
            <a:r>
              <a:rPr lang="en-US" sz="1800">
                <a:solidFill>
                  <a:srgbClr val="FF0000"/>
                </a:solidFill>
              </a:rPr>
              <a:t>What MISTAKES did we make in this problem?</a:t>
            </a:r>
          </a:p>
        </p:txBody>
      </p:sp>
      <p:sp>
        <p:nvSpPr>
          <p:cNvPr id="251924" name="Text Box 20"/>
          <p:cNvSpPr txBox="1">
            <a:spLocks noChangeArrowheads="1"/>
          </p:cNvSpPr>
          <p:nvPr/>
        </p:nvSpPr>
        <p:spPr bwMode="auto">
          <a:xfrm>
            <a:off x="6842125" y="2452688"/>
            <a:ext cx="1308100" cy="366712"/>
          </a:xfrm>
          <a:prstGeom prst="rect">
            <a:avLst/>
          </a:prstGeom>
          <a:noFill/>
          <a:ln w="9525">
            <a:noFill/>
            <a:miter lim="800000"/>
            <a:headEnd/>
            <a:tailEnd/>
          </a:ln>
        </p:spPr>
        <p:txBody>
          <a:bodyPr wrap="none">
            <a:spAutoFit/>
          </a:bodyPr>
          <a:lstStyle/>
          <a:p>
            <a:pPr algn="l"/>
            <a:r>
              <a:rPr lang="en-US" sz="1800">
                <a:solidFill>
                  <a:srgbClr val="000000"/>
                </a:solidFill>
              </a:rPr>
              <a:t>PV  =  nRT</a:t>
            </a:r>
          </a:p>
        </p:txBody>
      </p:sp>
      <p:sp>
        <p:nvSpPr>
          <p:cNvPr id="53261" name="AutoShape 21">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solidFill>
                <a:srgbClr val="000000"/>
              </a:solidFill>
            </a:endParaRPr>
          </a:p>
        </p:txBody>
      </p:sp>
      <p:pic>
        <p:nvPicPr>
          <p:cNvPr id="53262" name="Picture 22" descr="j0395702[1]"/>
          <p:cNvPicPr>
            <a:picLocks noChangeAspect="1" noChangeArrowheads="1" noCrop="1"/>
          </p:cNvPicPr>
          <p:nvPr/>
        </p:nvPicPr>
        <p:blipFill>
          <a:blip r:embed="rId4" cstate="print"/>
          <a:srcRect/>
          <a:stretch>
            <a:fillRect/>
          </a:stretch>
        </p:blipFill>
        <p:spPr bwMode="auto">
          <a:xfrm>
            <a:off x="2514600" y="5943600"/>
            <a:ext cx="952500" cy="762000"/>
          </a:xfrm>
          <a:prstGeom prst="rect">
            <a:avLst/>
          </a:prstGeom>
          <a:noFill/>
          <a:ln w="9525">
            <a:noFill/>
            <a:miter lim="800000"/>
            <a:headEnd/>
            <a:tailEnd/>
          </a:ln>
        </p:spPr>
      </p:pic>
    </p:spTree>
    <p:extLst>
      <p:ext uri="{BB962C8B-B14F-4D97-AF65-F5344CB8AC3E}">
        <p14:creationId xmlns:p14="http://schemas.microsoft.com/office/powerpoint/2010/main" val="259750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1908"/>
                                        </p:tgtEl>
                                        <p:attrNameLst>
                                          <p:attrName>style.visibility</p:attrName>
                                        </p:attrNameLst>
                                      </p:cBhvr>
                                      <p:to>
                                        <p:strVal val="visible"/>
                                      </p:to>
                                    </p:set>
                                  </p:childTnLst>
                                  <p:subTnLst>
                                    <p:animClr clrSpc="rgb" dir="cw">
                                      <p:cBhvr override="childStyle">
                                        <p:cTn dur="1" fill="hold" display="0" masterRel="nextClick" afterEffect="1"/>
                                        <p:tgtEl>
                                          <p:spTgt spid="251908"/>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1909"/>
                                        </p:tgtEl>
                                        <p:attrNameLst>
                                          <p:attrName>style.visibility</p:attrName>
                                        </p:attrNameLst>
                                      </p:cBhvr>
                                      <p:to>
                                        <p:strVal val="visible"/>
                                      </p:to>
                                    </p:set>
                                  </p:childTnLst>
                                  <p:subTnLst>
                                    <p:animClr clrSpc="rgb" dir="cw">
                                      <p:cBhvr override="childStyle">
                                        <p:cTn dur="1" fill="hold" display="0" masterRel="nextClick" afterEffect="1"/>
                                        <p:tgtEl>
                                          <p:spTgt spid="251909"/>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51924"/>
                                        </p:tgtEl>
                                        <p:attrNameLst>
                                          <p:attrName>style.visibility</p:attrName>
                                        </p:attrNameLst>
                                      </p:cBhvr>
                                      <p:to>
                                        <p:strVal val="visible"/>
                                      </p:to>
                                    </p:set>
                                    <p:animEffect transition="in" filter="dissolve">
                                      <p:cBhvr>
                                        <p:cTn id="15" dur="500"/>
                                        <p:tgtEl>
                                          <p:spTgt spid="251924"/>
                                        </p:tgtEl>
                                      </p:cBhvr>
                                    </p:animEffect>
                                  </p:childTnLst>
                                  <p:subTnLst>
                                    <p:animClr clrSpc="rgb" dir="cw">
                                      <p:cBhvr override="childStyle">
                                        <p:cTn dur="1" fill="hold" display="0" masterRel="nextClick" afterEffect="1"/>
                                        <p:tgtEl>
                                          <p:spTgt spid="251924"/>
                                        </p:tgtEl>
                                        <p:attrNameLst>
                                          <p:attrName>ppt_c</p:attrName>
                                        </p:attrNameLst>
                                      </p:cBhvr>
                                      <p:to>
                                        <a:schemeClr val="accent2"/>
                                      </p:to>
                                    </p:animClr>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25192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dissolve">
                                      <p:cBhvr>
                                        <p:cTn id="24" dur="500"/>
                                        <p:tgtEl>
                                          <p:spTgt spid="2"/>
                                        </p:tgtEl>
                                      </p:cBhvr>
                                    </p:animEffect>
                                  </p:childTnLst>
                                  <p:subTnLst>
                                    <p:animClr clrSpc="rgb" dir="cw">
                                      <p:cBhvr override="childStyle">
                                        <p:cTn dur="1" fill="hold" display="0" masterRel="nextClick" afterEffect="1"/>
                                        <p:tgtEl>
                                          <p:spTgt spid="2"/>
                                        </p:tgtEl>
                                        <p:attrNameLst>
                                          <p:attrName>ppt_c</p:attrName>
                                        </p:attrNameLst>
                                      </p:cBhvr>
                                      <p:to>
                                        <a:srgbClr val="FF0000"/>
                                      </p:to>
                                    </p:animClr>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2519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dissolve">
                                      <p:cBhvr>
                                        <p:cTn id="33" dur="500"/>
                                        <p:tgtEl>
                                          <p:spTgt spid="3"/>
                                        </p:tgtEl>
                                      </p:cBhvr>
                                    </p:animEffect>
                                  </p:childTnLst>
                                </p:cTn>
                              </p:par>
                            </p:childTnLst>
                          </p:cTn>
                        </p:par>
                        <p:par>
                          <p:cTn id="34" fill="hold">
                            <p:stCondLst>
                              <p:cond delay="500"/>
                            </p:stCondLst>
                            <p:childTnLst>
                              <p:par>
                                <p:cTn id="35" presetID="1" presetClass="entr" presetSubtype="0" fill="hold" grpId="0" nodeType="afterEffect">
                                  <p:stCondLst>
                                    <p:cond delay="3000"/>
                                  </p:stCondLst>
                                  <p:childTnLst>
                                    <p:set>
                                      <p:cBhvr>
                                        <p:cTn id="36" dur="1" fill="hold">
                                          <p:stCondLst>
                                            <p:cond delay="499"/>
                                          </p:stCondLst>
                                        </p:cTn>
                                        <p:tgtEl>
                                          <p:spTgt spid="251922"/>
                                        </p:tgtEl>
                                        <p:attrNameLst>
                                          <p:attrName>style.visibility</p:attrName>
                                        </p:attrNameLst>
                                      </p:cBhvr>
                                      <p:to>
                                        <p:strVal val="visible"/>
                                      </p:to>
                                    </p:set>
                                  </p:childTnLst>
                                </p:cTn>
                              </p:par>
                            </p:childTnLst>
                          </p:cTn>
                        </p:par>
                        <p:par>
                          <p:cTn id="37" fill="hold">
                            <p:stCondLst>
                              <p:cond delay="4000"/>
                            </p:stCondLst>
                            <p:childTnLst>
                              <p:par>
                                <p:cTn id="38" presetID="15" presetClass="entr" presetSubtype="0" fill="hold" grpId="0" nodeType="afterEffect">
                                  <p:stCondLst>
                                    <p:cond delay="5000"/>
                                  </p:stCondLst>
                                  <p:childTnLst>
                                    <p:set>
                                      <p:cBhvr>
                                        <p:cTn id="39" dur="1" fill="hold">
                                          <p:stCondLst>
                                            <p:cond delay="0"/>
                                          </p:stCondLst>
                                        </p:cTn>
                                        <p:tgtEl>
                                          <p:spTgt spid="251923"/>
                                        </p:tgtEl>
                                        <p:attrNameLst>
                                          <p:attrName>style.visibility</p:attrName>
                                        </p:attrNameLst>
                                      </p:cBhvr>
                                      <p:to>
                                        <p:strVal val="visible"/>
                                      </p:to>
                                    </p:set>
                                    <p:anim calcmode="lin" valueType="num">
                                      <p:cBhvr>
                                        <p:cTn id="40" dur="1000" fill="hold"/>
                                        <p:tgtEl>
                                          <p:spTgt spid="251923"/>
                                        </p:tgtEl>
                                        <p:attrNameLst>
                                          <p:attrName>ppt_w</p:attrName>
                                        </p:attrNameLst>
                                      </p:cBhvr>
                                      <p:tavLst>
                                        <p:tav tm="0">
                                          <p:val>
                                            <p:fltVal val="0"/>
                                          </p:val>
                                        </p:tav>
                                        <p:tav tm="100000">
                                          <p:val>
                                            <p:strVal val="#ppt_w"/>
                                          </p:val>
                                        </p:tav>
                                      </p:tavLst>
                                    </p:anim>
                                    <p:anim calcmode="lin" valueType="num">
                                      <p:cBhvr>
                                        <p:cTn id="41" dur="1000" fill="hold"/>
                                        <p:tgtEl>
                                          <p:spTgt spid="251923"/>
                                        </p:tgtEl>
                                        <p:attrNameLst>
                                          <p:attrName>ppt_h</p:attrName>
                                        </p:attrNameLst>
                                      </p:cBhvr>
                                      <p:tavLst>
                                        <p:tav tm="0">
                                          <p:val>
                                            <p:fltVal val="0"/>
                                          </p:val>
                                        </p:tav>
                                        <p:tav tm="100000">
                                          <p:val>
                                            <p:strVal val="#ppt_h"/>
                                          </p:val>
                                        </p:tav>
                                      </p:tavLst>
                                    </p:anim>
                                    <p:anim calcmode="lin" valueType="num">
                                      <p:cBhvr>
                                        <p:cTn id="42" dur="1000" fill="hold"/>
                                        <p:tgtEl>
                                          <p:spTgt spid="251923"/>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25192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8" grpId="0" autoUpdateAnimBg="0"/>
      <p:bldP spid="251909" grpId="0" autoUpdateAnimBg="0"/>
      <p:bldP spid="251920" grpId="0" autoUpdateAnimBg="0"/>
      <p:bldP spid="251921" grpId="0" autoUpdateAnimBg="0"/>
      <p:bldP spid="251922" grpId="0" autoUpdateAnimBg="0"/>
      <p:bldP spid="251923" grpId="0" autoUpdateAnimBg="0"/>
      <p:bldP spid="251924"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85800" y="381000"/>
            <a:ext cx="7772400" cy="1143000"/>
          </a:xfrm>
        </p:spPr>
        <p:txBody>
          <a:bodyPr/>
          <a:lstStyle/>
          <a:p>
            <a:pPr eaLnBrk="1" hangingPunct="1"/>
            <a:r>
              <a:rPr lang="en-US" sz="2800" smtClean="0">
                <a:solidFill>
                  <a:srgbClr val="FF0000"/>
                </a:solidFill>
              </a:rPr>
              <a:t>What mistakes did we make in this problem?</a:t>
            </a:r>
          </a:p>
        </p:txBody>
      </p:sp>
      <p:sp>
        <p:nvSpPr>
          <p:cNvPr id="54275" name="Text Box 3"/>
          <p:cNvSpPr txBox="1">
            <a:spLocks noChangeArrowheads="1"/>
          </p:cNvSpPr>
          <p:nvPr/>
        </p:nvSpPr>
        <p:spPr bwMode="auto">
          <a:xfrm>
            <a:off x="441325" y="1371600"/>
            <a:ext cx="7486650" cy="641350"/>
          </a:xfrm>
          <a:prstGeom prst="rect">
            <a:avLst/>
          </a:prstGeom>
          <a:noFill/>
          <a:ln w="9525">
            <a:noFill/>
            <a:miter lim="800000"/>
            <a:headEnd/>
            <a:tailEnd/>
          </a:ln>
        </p:spPr>
        <p:txBody>
          <a:bodyPr wrap="none">
            <a:spAutoFit/>
          </a:bodyPr>
          <a:lstStyle/>
          <a:p>
            <a:pPr algn="l"/>
            <a:r>
              <a:rPr lang="en-US" sz="1800" i="1">
                <a:solidFill>
                  <a:srgbClr val="000000"/>
                </a:solidFill>
              </a:rPr>
              <a:t>What is the volume that 500 g of iodine will occupy under the conditions:</a:t>
            </a:r>
          </a:p>
          <a:p>
            <a:pPr algn="l"/>
            <a:r>
              <a:rPr lang="en-US" sz="1800" i="1">
                <a:solidFill>
                  <a:srgbClr val="000000"/>
                </a:solidFill>
              </a:rPr>
              <a:t>	 Temp = 300</a:t>
            </a:r>
            <a:r>
              <a:rPr lang="en-US" sz="1800" i="1" baseline="30000">
                <a:solidFill>
                  <a:srgbClr val="000000"/>
                </a:solidFill>
              </a:rPr>
              <a:t>o</a:t>
            </a:r>
            <a:r>
              <a:rPr lang="en-US" sz="1800" i="1">
                <a:solidFill>
                  <a:srgbClr val="000000"/>
                </a:solidFill>
              </a:rPr>
              <a:t>C and Pressure = 740 mm Hg?</a:t>
            </a:r>
          </a:p>
        </p:txBody>
      </p:sp>
      <p:sp>
        <p:nvSpPr>
          <p:cNvPr id="54276" name="Text Box 4"/>
          <p:cNvSpPr txBox="1">
            <a:spLocks noChangeArrowheads="1"/>
          </p:cNvSpPr>
          <p:nvPr/>
        </p:nvSpPr>
        <p:spPr bwMode="auto">
          <a:xfrm>
            <a:off x="669925" y="2133600"/>
            <a:ext cx="8016875" cy="4760913"/>
          </a:xfrm>
          <a:prstGeom prst="rect">
            <a:avLst/>
          </a:prstGeom>
          <a:noFill/>
          <a:ln w="9525">
            <a:noFill/>
            <a:miter lim="800000"/>
            <a:headEnd/>
            <a:tailEnd/>
          </a:ln>
        </p:spPr>
        <p:txBody>
          <a:bodyPr>
            <a:spAutoFit/>
          </a:bodyPr>
          <a:lstStyle/>
          <a:p>
            <a:pPr algn="l"/>
            <a:r>
              <a:rPr lang="en-US" sz="1800">
                <a:solidFill>
                  <a:srgbClr val="000000"/>
                </a:solidFill>
              </a:rPr>
              <a:t>Step 1)  Write down given information.</a:t>
            </a:r>
          </a:p>
          <a:p>
            <a:pPr algn="l"/>
            <a:r>
              <a:rPr lang="en-US" sz="1800">
                <a:solidFill>
                  <a:srgbClr val="000000"/>
                </a:solidFill>
              </a:rPr>
              <a:t>     	mass =  500 g iodine </a:t>
            </a:r>
            <a:r>
              <a:rPr lang="en-US" sz="1800">
                <a:solidFill>
                  <a:srgbClr val="333399"/>
                </a:solidFill>
                <a:sym typeface="Wingdings" pitchFamily="2" charset="2"/>
              </a:rPr>
              <a:t></a:t>
            </a:r>
            <a:r>
              <a:rPr lang="en-US" sz="1800">
                <a:solidFill>
                  <a:srgbClr val="000000"/>
                </a:solidFill>
                <a:sym typeface="Wingdings" pitchFamily="2" charset="2"/>
              </a:rPr>
              <a:t> </a:t>
            </a:r>
            <a:r>
              <a:rPr lang="en-US" sz="1800">
                <a:solidFill>
                  <a:srgbClr val="333399"/>
                </a:solidFill>
              </a:rPr>
              <a:t>Convert mass to gram;</a:t>
            </a:r>
            <a:endParaRPr lang="en-US" sz="1800">
              <a:solidFill>
                <a:srgbClr val="000000"/>
              </a:solidFill>
            </a:endParaRPr>
          </a:p>
          <a:p>
            <a:pPr algn="l"/>
            <a:r>
              <a:rPr lang="en-US" sz="1800">
                <a:solidFill>
                  <a:srgbClr val="333399"/>
                </a:solidFill>
              </a:rPr>
              <a:t>				recall iodine is diatomic (I</a:t>
            </a:r>
            <a:r>
              <a:rPr lang="en-US" sz="1800" baseline="-25000">
                <a:solidFill>
                  <a:srgbClr val="333399"/>
                </a:solidFill>
              </a:rPr>
              <a:t>2</a:t>
            </a:r>
            <a:r>
              <a:rPr lang="en-US" sz="1800">
                <a:solidFill>
                  <a:srgbClr val="333399"/>
                </a:solidFill>
              </a:rPr>
              <a:t>)</a:t>
            </a:r>
          </a:p>
          <a:p>
            <a:pPr algn="l"/>
            <a:r>
              <a:rPr lang="en-US" sz="1800">
                <a:solidFill>
                  <a:srgbClr val="333399"/>
                </a:solidFill>
              </a:rPr>
              <a:t>				x mol I</a:t>
            </a:r>
            <a:r>
              <a:rPr lang="en-US" sz="1800" baseline="-25000">
                <a:solidFill>
                  <a:srgbClr val="333399"/>
                </a:solidFill>
              </a:rPr>
              <a:t>2</a:t>
            </a:r>
            <a:r>
              <a:rPr lang="en-US" sz="1800">
                <a:solidFill>
                  <a:srgbClr val="333399"/>
                </a:solidFill>
              </a:rPr>
              <a:t> = 500 g I</a:t>
            </a:r>
            <a:r>
              <a:rPr lang="en-US" sz="1800" baseline="-25000">
                <a:solidFill>
                  <a:srgbClr val="333399"/>
                </a:solidFill>
              </a:rPr>
              <a:t>2</a:t>
            </a:r>
            <a:r>
              <a:rPr lang="en-US" sz="1800">
                <a:solidFill>
                  <a:srgbClr val="333399"/>
                </a:solidFill>
              </a:rPr>
              <a:t>(1mol I</a:t>
            </a:r>
            <a:r>
              <a:rPr lang="en-US" sz="1800" baseline="-25000">
                <a:solidFill>
                  <a:srgbClr val="333399"/>
                </a:solidFill>
              </a:rPr>
              <a:t>2</a:t>
            </a:r>
            <a:r>
              <a:rPr lang="en-US" sz="1800">
                <a:solidFill>
                  <a:srgbClr val="333399"/>
                </a:solidFill>
              </a:rPr>
              <a:t> / 254 g I</a:t>
            </a:r>
            <a:r>
              <a:rPr lang="en-US" sz="1800" baseline="-25000">
                <a:solidFill>
                  <a:srgbClr val="333399"/>
                </a:solidFill>
              </a:rPr>
              <a:t>2</a:t>
            </a:r>
            <a:r>
              <a:rPr lang="en-US" sz="1800">
                <a:solidFill>
                  <a:srgbClr val="333399"/>
                </a:solidFill>
              </a:rPr>
              <a:t>)</a:t>
            </a:r>
          </a:p>
          <a:p>
            <a:pPr algn="l"/>
            <a:r>
              <a:rPr lang="en-US" sz="1800">
                <a:solidFill>
                  <a:srgbClr val="333399"/>
                </a:solidFill>
              </a:rPr>
              <a:t>	</a:t>
            </a:r>
            <a:r>
              <a:rPr lang="en-US" sz="1800">
                <a:solidFill>
                  <a:srgbClr val="FF0000"/>
                </a:solidFill>
              </a:rPr>
              <a:t>n = 1.9685 mol I</a:t>
            </a:r>
            <a:r>
              <a:rPr lang="en-US" sz="1800" baseline="-25000">
                <a:solidFill>
                  <a:srgbClr val="FF0000"/>
                </a:solidFill>
              </a:rPr>
              <a:t>2</a:t>
            </a:r>
            <a:r>
              <a:rPr lang="en-US" sz="1800">
                <a:solidFill>
                  <a:srgbClr val="000000"/>
                </a:solidFill>
              </a:rPr>
              <a:t> </a:t>
            </a:r>
            <a:endParaRPr lang="en-US" sz="1800">
              <a:solidFill>
                <a:srgbClr val="000000"/>
              </a:solidFill>
              <a:sym typeface="Wingdings" pitchFamily="2" charset="2"/>
            </a:endParaRPr>
          </a:p>
          <a:p>
            <a:pPr algn="l"/>
            <a:r>
              <a:rPr lang="en-US" sz="1800">
                <a:solidFill>
                  <a:srgbClr val="000000"/>
                </a:solidFill>
                <a:sym typeface="Wingdings" pitchFamily="2" charset="2"/>
              </a:rPr>
              <a:t>     	</a:t>
            </a:r>
          </a:p>
          <a:p>
            <a:pPr algn="l"/>
            <a:r>
              <a:rPr lang="en-US" sz="1800">
                <a:solidFill>
                  <a:srgbClr val="000000"/>
                </a:solidFill>
                <a:sym typeface="Wingdings" pitchFamily="2" charset="2"/>
              </a:rPr>
              <a:t>	T = 300</a:t>
            </a:r>
            <a:r>
              <a:rPr lang="en-US" sz="1800" baseline="30000">
                <a:solidFill>
                  <a:srgbClr val="000000"/>
                </a:solidFill>
                <a:sym typeface="Wingdings" pitchFamily="2" charset="2"/>
              </a:rPr>
              <a:t>o</a:t>
            </a:r>
            <a:r>
              <a:rPr lang="en-US" sz="1800">
                <a:solidFill>
                  <a:srgbClr val="000000"/>
                </a:solidFill>
                <a:sym typeface="Wingdings" pitchFamily="2" charset="2"/>
              </a:rPr>
              <a:t>C </a:t>
            </a:r>
            <a:r>
              <a:rPr lang="en-US" sz="1800">
                <a:solidFill>
                  <a:srgbClr val="333399"/>
                </a:solidFill>
                <a:sym typeface="Wingdings" pitchFamily="2" charset="2"/>
              </a:rPr>
              <a:t>Temperature must be converted to Kelvin</a:t>
            </a:r>
            <a:endParaRPr lang="en-US" sz="1800">
              <a:solidFill>
                <a:srgbClr val="000000"/>
              </a:solidFill>
              <a:sym typeface="Wingdings" pitchFamily="2" charset="2"/>
            </a:endParaRPr>
          </a:p>
          <a:p>
            <a:pPr algn="l"/>
            <a:r>
              <a:rPr lang="en-US" sz="1800">
                <a:solidFill>
                  <a:srgbClr val="333399"/>
                </a:solidFill>
                <a:sym typeface="Wingdings" pitchFamily="2" charset="2"/>
              </a:rPr>
              <a:t>				T = 300</a:t>
            </a:r>
            <a:r>
              <a:rPr lang="en-US" sz="1800" baseline="30000">
                <a:solidFill>
                  <a:srgbClr val="333399"/>
                </a:solidFill>
                <a:sym typeface="Wingdings" pitchFamily="2" charset="2"/>
              </a:rPr>
              <a:t>o</a:t>
            </a:r>
            <a:r>
              <a:rPr lang="en-US" sz="1800">
                <a:solidFill>
                  <a:srgbClr val="333399"/>
                </a:solidFill>
                <a:sym typeface="Wingdings" pitchFamily="2" charset="2"/>
              </a:rPr>
              <a:t>C + 273</a:t>
            </a:r>
          </a:p>
          <a:p>
            <a:pPr algn="l"/>
            <a:r>
              <a:rPr lang="en-US" sz="1800">
                <a:solidFill>
                  <a:srgbClr val="333399"/>
                </a:solidFill>
                <a:sym typeface="Wingdings" pitchFamily="2" charset="2"/>
              </a:rPr>
              <a:t>	</a:t>
            </a:r>
            <a:r>
              <a:rPr lang="en-US" sz="1800">
                <a:solidFill>
                  <a:srgbClr val="FF0000"/>
                </a:solidFill>
                <a:sym typeface="Wingdings" pitchFamily="2" charset="2"/>
              </a:rPr>
              <a:t>T = 573 K</a:t>
            </a:r>
          </a:p>
          <a:p>
            <a:pPr algn="l"/>
            <a:endParaRPr lang="en-US" sz="1800">
              <a:solidFill>
                <a:srgbClr val="333399"/>
              </a:solidFill>
              <a:sym typeface="Wingdings" pitchFamily="2" charset="2"/>
            </a:endParaRPr>
          </a:p>
          <a:p>
            <a:pPr algn="l"/>
            <a:r>
              <a:rPr lang="en-US" sz="1800">
                <a:solidFill>
                  <a:srgbClr val="000000"/>
                </a:solidFill>
                <a:sym typeface="Wingdings" pitchFamily="2" charset="2"/>
              </a:rPr>
              <a:t>     	P = 740 mm Hg </a:t>
            </a:r>
            <a:r>
              <a:rPr lang="en-US" sz="1800">
                <a:solidFill>
                  <a:srgbClr val="333399"/>
                </a:solidFill>
                <a:sym typeface="Wingdings" pitchFamily="2" charset="2"/>
              </a:rPr>
              <a:t>Pressure needs to have same unit as R;</a:t>
            </a:r>
          </a:p>
          <a:p>
            <a:pPr algn="l"/>
            <a:r>
              <a:rPr lang="en-US" sz="1800">
                <a:solidFill>
                  <a:srgbClr val="333399"/>
                </a:solidFill>
                <a:sym typeface="Wingdings" pitchFamily="2" charset="2"/>
              </a:rPr>
              <a:t>			therefore, convert pressure from mm Hg to atm.</a:t>
            </a:r>
          </a:p>
          <a:p>
            <a:pPr algn="l"/>
            <a:r>
              <a:rPr lang="en-US" sz="1800">
                <a:solidFill>
                  <a:srgbClr val="333399"/>
                </a:solidFill>
                <a:sym typeface="Wingdings" pitchFamily="2" charset="2"/>
              </a:rPr>
              <a:t>			x atm = 740 mm Hg (1 atm / 760 mm Hg) </a:t>
            </a:r>
          </a:p>
          <a:p>
            <a:pPr algn="l"/>
            <a:r>
              <a:rPr lang="en-US" sz="1800">
                <a:solidFill>
                  <a:srgbClr val="333399"/>
                </a:solidFill>
                <a:sym typeface="Wingdings" pitchFamily="2" charset="2"/>
              </a:rPr>
              <a:t>	</a:t>
            </a:r>
            <a:r>
              <a:rPr lang="en-US" sz="1800">
                <a:solidFill>
                  <a:srgbClr val="FF0000"/>
                </a:solidFill>
                <a:sym typeface="Wingdings" pitchFamily="2" charset="2"/>
              </a:rPr>
              <a:t>P = 0.8 atm</a:t>
            </a:r>
          </a:p>
          <a:p>
            <a:pPr algn="l"/>
            <a:endParaRPr lang="en-US" sz="1800">
              <a:solidFill>
                <a:srgbClr val="333399"/>
              </a:solidFill>
              <a:sym typeface="Wingdings" pitchFamily="2" charset="2"/>
            </a:endParaRPr>
          </a:p>
          <a:p>
            <a:pPr algn="l"/>
            <a:r>
              <a:rPr lang="en-US" sz="1800">
                <a:solidFill>
                  <a:srgbClr val="000000"/>
                </a:solidFill>
                <a:sym typeface="Wingdings" pitchFamily="2" charset="2"/>
              </a:rPr>
              <a:t>     	R = 0.0821 atm </a:t>
            </a:r>
            <a:r>
              <a:rPr lang="en-US" sz="1800" baseline="30000">
                <a:solidFill>
                  <a:srgbClr val="000000"/>
                </a:solidFill>
                <a:sym typeface="Wingdings" pitchFamily="2" charset="2"/>
              </a:rPr>
              <a:t>.</a:t>
            </a:r>
            <a:r>
              <a:rPr lang="en-US" sz="1800">
                <a:solidFill>
                  <a:srgbClr val="000000"/>
                </a:solidFill>
                <a:sym typeface="Wingdings" pitchFamily="2" charset="2"/>
              </a:rPr>
              <a:t> L / mol </a:t>
            </a:r>
            <a:r>
              <a:rPr lang="en-US" sz="1800" baseline="30000">
                <a:solidFill>
                  <a:srgbClr val="000000"/>
                </a:solidFill>
                <a:sym typeface="Wingdings" pitchFamily="2" charset="2"/>
              </a:rPr>
              <a:t>.</a:t>
            </a:r>
            <a:r>
              <a:rPr lang="en-US" sz="1800">
                <a:solidFill>
                  <a:srgbClr val="000000"/>
                </a:solidFill>
                <a:sym typeface="Wingdings" pitchFamily="2" charset="2"/>
              </a:rPr>
              <a:t> K</a:t>
            </a:r>
          </a:p>
          <a:p>
            <a:pPr algn="l"/>
            <a:r>
              <a:rPr lang="en-US" sz="1800">
                <a:solidFill>
                  <a:srgbClr val="000000"/>
                </a:solidFill>
                <a:sym typeface="Wingdings" pitchFamily="2" charset="2"/>
              </a:rPr>
              <a:t>     </a:t>
            </a:r>
          </a:p>
        </p:txBody>
      </p:sp>
      <p:sp>
        <p:nvSpPr>
          <p:cNvPr id="54277" name="AutoShape 5">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solidFill>
                <a:srgbClr val="000000"/>
              </a:solidFill>
            </a:endParaRPr>
          </a:p>
        </p:txBody>
      </p:sp>
    </p:spTree>
    <p:extLst>
      <p:ext uri="{BB962C8B-B14F-4D97-AF65-F5344CB8AC3E}">
        <p14:creationId xmlns:p14="http://schemas.microsoft.com/office/powerpoint/2010/main" val="113544970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sz="4000" smtClean="0"/>
              <a:t>Ideal Gas Law</a:t>
            </a:r>
          </a:p>
        </p:txBody>
      </p:sp>
      <p:sp>
        <p:nvSpPr>
          <p:cNvPr id="55299" name="Text Box 3"/>
          <p:cNvSpPr txBox="1">
            <a:spLocks noChangeArrowheads="1"/>
          </p:cNvSpPr>
          <p:nvPr/>
        </p:nvSpPr>
        <p:spPr bwMode="auto">
          <a:xfrm>
            <a:off x="441325" y="1636713"/>
            <a:ext cx="7486650" cy="641350"/>
          </a:xfrm>
          <a:prstGeom prst="rect">
            <a:avLst/>
          </a:prstGeom>
          <a:noFill/>
          <a:ln w="9525">
            <a:noFill/>
            <a:miter lim="800000"/>
            <a:headEnd/>
            <a:tailEnd/>
          </a:ln>
        </p:spPr>
        <p:txBody>
          <a:bodyPr wrap="none">
            <a:spAutoFit/>
          </a:bodyPr>
          <a:lstStyle/>
          <a:p>
            <a:pPr algn="l"/>
            <a:r>
              <a:rPr lang="en-US" sz="1800" i="1">
                <a:solidFill>
                  <a:srgbClr val="000000"/>
                </a:solidFill>
              </a:rPr>
              <a:t>What is the volume that 500 g of iodine will occupy under the conditions:</a:t>
            </a:r>
          </a:p>
          <a:p>
            <a:pPr algn="l"/>
            <a:r>
              <a:rPr lang="en-US" sz="1800" i="1">
                <a:solidFill>
                  <a:srgbClr val="000000"/>
                </a:solidFill>
              </a:rPr>
              <a:t>	 Temp = 300</a:t>
            </a:r>
            <a:r>
              <a:rPr lang="en-US" sz="1800" i="1" baseline="30000">
                <a:solidFill>
                  <a:srgbClr val="000000"/>
                </a:solidFill>
              </a:rPr>
              <a:t>o</a:t>
            </a:r>
            <a:r>
              <a:rPr lang="en-US" sz="1800" i="1">
                <a:solidFill>
                  <a:srgbClr val="000000"/>
                </a:solidFill>
              </a:rPr>
              <a:t>C and Pressure = 740 mm Hg?</a:t>
            </a:r>
          </a:p>
        </p:txBody>
      </p:sp>
      <p:sp>
        <p:nvSpPr>
          <p:cNvPr id="55300" name="Text Box 4"/>
          <p:cNvSpPr txBox="1">
            <a:spLocks noChangeArrowheads="1"/>
          </p:cNvSpPr>
          <p:nvPr/>
        </p:nvSpPr>
        <p:spPr bwMode="auto">
          <a:xfrm>
            <a:off x="669925" y="2322513"/>
            <a:ext cx="4057650" cy="2014537"/>
          </a:xfrm>
          <a:prstGeom prst="rect">
            <a:avLst/>
          </a:prstGeom>
          <a:noFill/>
          <a:ln w="9525">
            <a:noFill/>
            <a:miter lim="800000"/>
            <a:headEnd/>
            <a:tailEnd/>
          </a:ln>
        </p:spPr>
        <p:txBody>
          <a:bodyPr wrap="none">
            <a:spAutoFit/>
          </a:bodyPr>
          <a:lstStyle/>
          <a:p>
            <a:pPr algn="l"/>
            <a:r>
              <a:rPr lang="en-US" sz="1800">
                <a:solidFill>
                  <a:srgbClr val="000000"/>
                </a:solidFill>
              </a:rPr>
              <a:t>Step 1)  Write down given information.</a:t>
            </a:r>
          </a:p>
          <a:p>
            <a:pPr algn="l"/>
            <a:r>
              <a:rPr lang="en-US" sz="1800">
                <a:solidFill>
                  <a:srgbClr val="000000"/>
                </a:solidFill>
              </a:rPr>
              <a:t>     	</a:t>
            </a:r>
            <a:r>
              <a:rPr lang="en-US" sz="1800">
                <a:solidFill>
                  <a:srgbClr val="808080"/>
                </a:solidFill>
              </a:rPr>
              <a:t>mass =  500 g iodine</a:t>
            </a:r>
          </a:p>
          <a:p>
            <a:pPr algn="l"/>
            <a:r>
              <a:rPr lang="en-US" sz="1800">
                <a:solidFill>
                  <a:srgbClr val="000000"/>
                </a:solidFill>
              </a:rPr>
              <a:t>	</a:t>
            </a:r>
            <a:r>
              <a:rPr lang="en-US" sz="1800">
                <a:solidFill>
                  <a:srgbClr val="FF0000"/>
                </a:solidFill>
              </a:rPr>
              <a:t>n = 1.9685 mol I</a:t>
            </a:r>
            <a:r>
              <a:rPr lang="en-US" sz="1800" baseline="-25000">
                <a:solidFill>
                  <a:srgbClr val="FF0000"/>
                </a:solidFill>
              </a:rPr>
              <a:t>2</a:t>
            </a:r>
            <a:r>
              <a:rPr lang="en-US" sz="1800">
                <a:solidFill>
                  <a:srgbClr val="000000"/>
                </a:solidFill>
              </a:rPr>
              <a:t> </a:t>
            </a:r>
            <a:endParaRPr lang="en-US" sz="1800">
              <a:solidFill>
                <a:srgbClr val="000000"/>
              </a:solidFill>
              <a:sym typeface="Wingdings" pitchFamily="2" charset="2"/>
            </a:endParaRPr>
          </a:p>
          <a:p>
            <a:pPr algn="l"/>
            <a:r>
              <a:rPr lang="en-US" sz="1800">
                <a:solidFill>
                  <a:srgbClr val="000000"/>
                </a:solidFill>
                <a:sym typeface="Wingdings" pitchFamily="2" charset="2"/>
              </a:rPr>
              <a:t>     	</a:t>
            </a:r>
            <a:r>
              <a:rPr lang="en-US" sz="1800">
                <a:solidFill>
                  <a:srgbClr val="FF0000"/>
                </a:solidFill>
                <a:sym typeface="Wingdings" pitchFamily="2" charset="2"/>
              </a:rPr>
              <a:t>T =</a:t>
            </a:r>
            <a:r>
              <a:rPr lang="en-US" sz="1800">
                <a:solidFill>
                  <a:srgbClr val="000000"/>
                </a:solidFill>
                <a:sym typeface="Wingdings" pitchFamily="2" charset="2"/>
              </a:rPr>
              <a:t> </a:t>
            </a:r>
            <a:r>
              <a:rPr lang="en-US" sz="1800">
                <a:solidFill>
                  <a:srgbClr val="FF0000"/>
                </a:solidFill>
                <a:sym typeface="Wingdings" pitchFamily="2" charset="2"/>
              </a:rPr>
              <a:t>573 K </a:t>
            </a:r>
            <a:r>
              <a:rPr lang="en-US" sz="1800">
                <a:solidFill>
                  <a:srgbClr val="808080"/>
                </a:solidFill>
                <a:sym typeface="Wingdings" pitchFamily="2" charset="2"/>
              </a:rPr>
              <a:t>(300</a:t>
            </a:r>
            <a:r>
              <a:rPr lang="en-US" sz="1800" baseline="30000">
                <a:solidFill>
                  <a:srgbClr val="808080"/>
                </a:solidFill>
                <a:sym typeface="Wingdings" pitchFamily="2" charset="2"/>
              </a:rPr>
              <a:t>o</a:t>
            </a:r>
            <a:r>
              <a:rPr lang="en-US" sz="1800">
                <a:solidFill>
                  <a:srgbClr val="808080"/>
                </a:solidFill>
                <a:sym typeface="Wingdings" pitchFamily="2" charset="2"/>
              </a:rPr>
              <a:t>C)</a:t>
            </a:r>
          </a:p>
          <a:p>
            <a:pPr algn="l"/>
            <a:r>
              <a:rPr lang="en-US" sz="1800">
                <a:solidFill>
                  <a:srgbClr val="000000"/>
                </a:solidFill>
                <a:sym typeface="Wingdings" pitchFamily="2" charset="2"/>
              </a:rPr>
              <a:t>     	</a:t>
            </a:r>
            <a:r>
              <a:rPr lang="en-US" sz="1800">
                <a:solidFill>
                  <a:srgbClr val="FF0000"/>
                </a:solidFill>
                <a:sym typeface="Wingdings" pitchFamily="2" charset="2"/>
              </a:rPr>
              <a:t>P =</a:t>
            </a:r>
            <a:r>
              <a:rPr lang="en-US" sz="1800">
                <a:solidFill>
                  <a:srgbClr val="000000"/>
                </a:solidFill>
                <a:sym typeface="Wingdings" pitchFamily="2" charset="2"/>
              </a:rPr>
              <a:t> </a:t>
            </a:r>
            <a:r>
              <a:rPr lang="en-US" sz="1800">
                <a:solidFill>
                  <a:srgbClr val="FF0000"/>
                </a:solidFill>
                <a:sym typeface="Wingdings" pitchFamily="2" charset="2"/>
              </a:rPr>
              <a:t>0.9737 atm</a:t>
            </a:r>
            <a:r>
              <a:rPr lang="en-US" sz="1800">
                <a:solidFill>
                  <a:srgbClr val="000000"/>
                </a:solidFill>
                <a:sym typeface="Wingdings" pitchFamily="2" charset="2"/>
              </a:rPr>
              <a:t> </a:t>
            </a:r>
            <a:r>
              <a:rPr lang="en-US" sz="1800">
                <a:solidFill>
                  <a:srgbClr val="808080"/>
                </a:solidFill>
                <a:sym typeface="Wingdings" pitchFamily="2" charset="2"/>
              </a:rPr>
              <a:t>(740 mm Hg)</a:t>
            </a:r>
          </a:p>
          <a:p>
            <a:pPr algn="l"/>
            <a:r>
              <a:rPr lang="en-US" sz="1800">
                <a:solidFill>
                  <a:srgbClr val="000000"/>
                </a:solidFill>
                <a:sym typeface="Wingdings" pitchFamily="2" charset="2"/>
              </a:rPr>
              <a:t>     	</a:t>
            </a:r>
            <a:r>
              <a:rPr lang="en-US" sz="1800">
                <a:solidFill>
                  <a:srgbClr val="FF0000"/>
                </a:solidFill>
                <a:sym typeface="Wingdings" pitchFamily="2" charset="2"/>
              </a:rPr>
              <a:t>R = 0.0821 atm </a:t>
            </a:r>
            <a:r>
              <a:rPr lang="en-US" sz="1800" baseline="30000">
                <a:solidFill>
                  <a:srgbClr val="FF0000"/>
                </a:solidFill>
                <a:sym typeface="Wingdings" pitchFamily="2" charset="2"/>
              </a:rPr>
              <a:t>.</a:t>
            </a:r>
            <a:r>
              <a:rPr lang="en-US" sz="1800">
                <a:solidFill>
                  <a:srgbClr val="FF0000"/>
                </a:solidFill>
                <a:sym typeface="Wingdings" pitchFamily="2" charset="2"/>
              </a:rPr>
              <a:t> L / mol </a:t>
            </a:r>
            <a:r>
              <a:rPr lang="en-US" sz="1800" baseline="30000">
                <a:solidFill>
                  <a:srgbClr val="FF0000"/>
                </a:solidFill>
                <a:sym typeface="Wingdings" pitchFamily="2" charset="2"/>
              </a:rPr>
              <a:t>.</a:t>
            </a:r>
            <a:r>
              <a:rPr lang="en-US" sz="1800">
                <a:solidFill>
                  <a:srgbClr val="FF0000"/>
                </a:solidFill>
                <a:sym typeface="Wingdings" pitchFamily="2" charset="2"/>
              </a:rPr>
              <a:t> K</a:t>
            </a:r>
          </a:p>
          <a:p>
            <a:pPr algn="l"/>
            <a:r>
              <a:rPr lang="en-US" sz="1800">
                <a:solidFill>
                  <a:srgbClr val="000000"/>
                </a:solidFill>
                <a:sym typeface="Wingdings" pitchFamily="2" charset="2"/>
              </a:rPr>
              <a:t>     	</a:t>
            </a:r>
            <a:r>
              <a:rPr lang="en-US" sz="1800">
                <a:solidFill>
                  <a:srgbClr val="FF0000"/>
                </a:solidFill>
                <a:sym typeface="Wingdings" pitchFamily="2" charset="2"/>
              </a:rPr>
              <a:t>V = ? L</a:t>
            </a:r>
          </a:p>
        </p:txBody>
      </p:sp>
      <p:sp>
        <p:nvSpPr>
          <p:cNvPr id="55301" name="Text Box 5"/>
          <p:cNvSpPr txBox="1">
            <a:spLocks noChangeArrowheads="1"/>
          </p:cNvSpPr>
          <p:nvPr/>
        </p:nvSpPr>
        <p:spPr bwMode="auto">
          <a:xfrm>
            <a:off x="4876800" y="2438400"/>
            <a:ext cx="3263900" cy="366713"/>
          </a:xfrm>
          <a:prstGeom prst="rect">
            <a:avLst/>
          </a:prstGeom>
          <a:noFill/>
          <a:ln w="9525">
            <a:noFill/>
            <a:miter lim="800000"/>
            <a:headEnd/>
            <a:tailEnd/>
          </a:ln>
        </p:spPr>
        <p:txBody>
          <a:bodyPr wrap="none">
            <a:spAutoFit/>
          </a:bodyPr>
          <a:lstStyle/>
          <a:p>
            <a:pPr algn="l"/>
            <a:r>
              <a:rPr lang="en-US" sz="1800">
                <a:solidFill>
                  <a:srgbClr val="000000"/>
                </a:solidFill>
              </a:rPr>
              <a:t>Step 2)  Equation:  PV  =  nRT</a:t>
            </a:r>
          </a:p>
        </p:txBody>
      </p:sp>
      <p:grpSp>
        <p:nvGrpSpPr>
          <p:cNvPr id="55302" name="Group 6"/>
          <p:cNvGrpSpPr>
            <a:grpSpLocks/>
          </p:cNvGrpSpPr>
          <p:nvPr/>
        </p:nvGrpSpPr>
        <p:grpSpPr bwMode="auto">
          <a:xfrm>
            <a:off x="6908800" y="3200400"/>
            <a:ext cx="1092200" cy="649288"/>
            <a:chOff x="3204" y="1799"/>
            <a:chExt cx="688" cy="409"/>
          </a:xfrm>
        </p:grpSpPr>
        <p:sp>
          <p:nvSpPr>
            <p:cNvPr id="55312" name="Text Box 7"/>
            <p:cNvSpPr txBox="1">
              <a:spLocks noChangeArrowheads="1"/>
            </p:cNvSpPr>
            <p:nvPr/>
          </p:nvSpPr>
          <p:spPr bwMode="auto">
            <a:xfrm>
              <a:off x="3204" y="1881"/>
              <a:ext cx="252" cy="231"/>
            </a:xfrm>
            <a:prstGeom prst="rect">
              <a:avLst/>
            </a:prstGeom>
            <a:noFill/>
            <a:ln w="9525">
              <a:noFill/>
              <a:miter lim="800000"/>
              <a:headEnd/>
              <a:tailEnd/>
            </a:ln>
          </p:spPr>
          <p:txBody>
            <a:bodyPr wrap="none">
              <a:spAutoFit/>
            </a:bodyPr>
            <a:lstStyle/>
            <a:p>
              <a:pPr algn="l"/>
              <a:r>
                <a:rPr lang="en-US" sz="1800">
                  <a:solidFill>
                    <a:srgbClr val="000000"/>
                  </a:solidFill>
                </a:rPr>
                <a:t>V </a:t>
              </a:r>
            </a:p>
          </p:txBody>
        </p:sp>
        <p:sp>
          <p:nvSpPr>
            <p:cNvPr id="55313" name="Text Box 8"/>
            <p:cNvSpPr txBox="1">
              <a:spLocks noChangeArrowheads="1"/>
            </p:cNvSpPr>
            <p:nvPr/>
          </p:nvSpPr>
          <p:spPr bwMode="auto">
            <a:xfrm>
              <a:off x="3360" y="1881"/>
              <a:ext cx="200" cy="231"/>
            </a:xfrm>
            <a:prstGeom prst="rect">
              <a:avLst/>
            </a:prstGeom>
            <a:noFill/>
            <a:ln w="9525">
              <a:noFill/>
              <a:miter lim="800000"/>
              <a:headEnd/>
              <a:tailEnd/>
            </a:ln>
          </p:spPr>
          <p:txBody>
            <a:bodyPr wrap="none">
              <a:spAutoFit/>
            </a:bodyPr>
            <a:lstStyle/>
            <a:p>
              <a:pPr algn="l"/>
              <a:r>
                <a:rPr lang="en-US" sz="1800">
                  <a:solidFill>
                    <a:srgbClr val="000000"/>
                  </a:solidFill>
                </a:rPr>
                <a:t>=</a:t>
              </a:r>
            </a:p>
          </p:txBody>
        </p:sp>
        <p:sp>
          <p:nvSpPr>
            <p:cNvPr id="55314" name="Text Box 9"/>
            <p:cNvSpPr txBox="1">
              <a:spLocks noChangeArrowheads="1"/>
            </p:cNvSpPr>
            <p:nvPr/>
          </p:nvSpPr>
          <p:spPr bwMode="auto">
            <a:xfrm>
              <a:off x="3504" y="1799"/>
              <a:ext cx="388" cy="231"/>
            </a:xfrm>
            <a:prstGeom prst="rect">
              <a:avLst/>
            </a:prstGeom>
            <a:noFill/>
            <a:ln w="9525">
              <a:noFill/>
              <a:miter lim="800000"/>
              <a:headEnd/>
              <a:tailEnd/>
            </a:ln>
          </p:spPr>
          <p:txBody>
            <a:bodyPr wrap="none">
              <a:spAutoFit/>
            </a:bodyPr>
            <a:lstStyle/>
            <a:p>
              <a:pPr algn="l"/>
              <a:r>
                <a:rPr lang="en-US" sz="1800" u="sng">
                  <a:solidFill>
                    <a:srgbClr val="000000"/>
                  </a:solidFill>
                </a:rPr>
                <a:t>nRT</a:t>
              </a:r>
            </a:p>
          </p:txBody>
        </p:sp>
        <p:sp>
          <p:nvSpPr>
            <p:cNvPr id="55315" name="Text Box 10"/>
            <p:cNvSpPr txBox="1">
              <a:spLocks noChangeArrowheads="1"/>
            </p:cNvSpPr>
            <p:nvPr/>
          </p:nvSpPr>
          <p:spPr bwMode="auto">
            <a:xfrm>
              <a:off x="3590" y="1977"/>
              <a:ext cx="212" cy="231"/>
            </a:xfrm>
            <a:prstGeom prst="rect">
              <a:avLst/>
            </a:prstGeom>
            <a:noFill/>
            <a:ln w="9525">
              <a:noFill/>
              <a:miter lim="800000"/>
              <a:headEnd/>
              <a:tailEnd/>
            </a:ln>
          </p:spPr>
          <p:txBody>
            <a:bodyPr wrap="none">
              <a:spAutoFit/>
            </a:bodyPr>
            <a:lstStyle/>
            <a:p>
              <a:pPr algn="l"/>
              <a:r>
                <a:rPr lang="en-US" sz="1800">
                  <a:solidFill>
                    <a:srgbClr val="000000"/>
                  </a:solidFill>
                </a:rPr>
                <a:t>P</a:t>
              </a:r>
            </a:p>
          </p:txBody>
        </p:sp>
      </p:grpSp>
      <p:grpSp>
        <p:nvGrpSpPr>
          <p:cNvPr id="55303" name="Group 11"/>
          <p:cNvGrpSpPr>
            <a:grpSpLocks/>
          </p:cNvGrpSpPr>
          <p:nvPr/>
        </p:nvGrpSpPr>
        <p:grpSpPr bwMode="auto">
          <a:xfrm>
            <a:off x="3049588" y="4913313"/>
            <a:ext cx="5210175" cy="649287"/>
            <a:chOff x="1526" y="2567"/>
            <a:chExt cx="3282" cy="409"/>
          </a:xfrm>
        </p:grpSpPr>
        <p:sp>
          <p:nvSpPr>
            <p:cNvPr id="55308" name="Text Box 12"/>
            <p:cNvSpPr txBox="1">
              <a:spLocks noChangeArrowheads="1"/>
            </p:cNvSpPr>
            <p:nvPr/>
          </p:nvSpPr>
          <p:spPr bwMode="auto">
            <a:xfrm>
              <a:off x="1526" y="2688"/>
              <a:ext cx="252" cy="231"/>
            </a:xfrm>
            <a:prstGeom prst="rect">
              <a:avLst/>
            </a:prstGeom>
            <a:noFill/>
            <a:ln w="9525">
              <a:noFill/>
              <a:miter lim="800000"/>
              <a:headEnd/>
              <a:tailEnd/>
            </a:ln>
          </p:spPr>
          <p:txBody>
            <a:bodyPr wrap="none">
              <a:spAutoFit/>
            </a:bodyPr>
            <a:lstStyle/>
            <a:p>
              <a:pPr algn="l"/>
              <a:r>
                <a:rPr lang="en-US" sz="1800">
                  <a:solidFill>
                    <a:srgbClr val="000000"/>
                  </a:solidFill>
                </a:rPr>
                <a:t>V </a:t>
              </a:r>
            </a:p>
          </p:txBody>
        </p:sp>
        <p:sp>
          <p:nvSpPr>
            <p:cNvPr id="55309" name="Text Box 13"/>
            <p:cNvSpPr txBox="1">
              <a:spLocks noChangeArrowheads="1"/>
            </p:cNvSpPr>
            <p:nvPr/>
          </p:nvSpPr>
          <p:spPr bwMode="auto">
            <a:xfrm>
              <a:off x="1814" y="2567"/>
              <a:ext cx="2994" cy="231"/>
            </a:xfrm>
            <a:prstGeom prst="rect">
              <a:avLst/>
            </a:prstGeom>
            <a:noFill/>
            <a:ln w="9525">
              <a:noFill/>
              <a:miter lim="800000"/>
              <a:headEnd/>
              <a:tailEnd/>
            </a:ln>
          </p:spPr>
          <p:txBody>
            <a:bodyPr wrap="none">
              <a:spAutoFit/>
            </a:bodyPr>
            <a:lstStyle/>
            <a:p>
              <a:pPr algn="l"/>
              <a:r>
                <a:rPr lang="en-US" sz="1800">
                  <a:solidFill>
                    <a:srgbClr val="000000"/>
                  </a:solidFill>
                </a:rPr>
                <a:t> </a:t>
              </a:r>
              <a:r>
                <a:rPr lang="en-US" sz="1800" u="sng">
                  <a:solidFill>
                    <a:srgbClr val="000000"/>
                  </a:solidFill>
                </a:rPr>
                <a:t>(1.9685 mol)(0.0821 </a:t>
              </a:r>
              <a:r>
                <a:rPr lang="en-US" sz="1800" u="sng">
                  <a:solidFill>
                    <a:srgbClr val="000000"/>
                  </a:solidFill>
                  <a:sym typeface="Wingdings" pitchFamily="2" charset="2"/>
                </a:rPr>
                <a:t>atm </a:t>
              </a:r>
              <a:r>
                <a:rPr lang="en-US" sz="1800" u="sng" baseline="30000">
                  <a:solidFill>
                    <a:srgbClr val="000000"/>
                  </a:solidFill>
                  <a:sym typeface="Wingdings" pitchFamily="2" charset="2"/>
                </a:rPr>
                <a:t>.</a:t>
              </a:r>
              <a:r>
                <a:rPr lang="en-US" sz="1800" u="sng">
                  <a:solidFill>
                    <a:srgbClr val="000000"/>
                  </a:solidFill>
                  <a:sym typeface="Wingdings" pitchFamily="2" charset="2"/>
                </a:rPr>
                <a:t> L / mol </a:t>
              </a:r>
              <a:r>
                <a:rPr lang="en-US" sz="1800" u="sng" baseline="30000">
                  <a:solidFill>
                    <a:srgbClr val="000000"/>
                  </a:solidFill>
                  <a:sym typeface="Wingdings" pitchFamily="2" charset="2"/>
                </a:rPr>
                <a:t>.</a:t>
              </a:r>
              <a:r>
                <a:rPr lang="en-US" sz="1800" u="sng">
                  <a:solidFill>
                    <a:srgbClr val="000000"/>
                  </a:solidFill>
                  <a:sym typeface="Wingdings" pitchFamily="2" charset="2"/>
                </a:rPr>
                <a:t> K</a:t>
              </a:r>
              <a:r>
                <a:rPr lang="en-US" sz="1800" u="sng">
                  <a:solidFill>
                    <a:srgbClr val="000000"/>
                  </a:solidFill>
                </a:rPr>
                <a:t>)(573</a:t>
              </a:r>
              <a:r>
                <a:rPr lang="en-US" sz="1800" u="sng">
                  <a:solidFill>
                    <a:srgbClr val="000000"/>
                  </a:solidFill>
                  <a:sym typeface="Wingdings" pitchFamily="2" charset="2"/>
                </a:rPr>
                <a:t> K</a:t>
              </a:r>
              <a:r>
                <a:rPr lang="en-US" sz="1800" u="sng">
                  <a:solidFill>
                    <a:srgbClr val="000000"/>
                  </a:solidFill>
                </a:rPr>
                <a:t>)</a:t>
              </a:r>
            </a:p>
          </p:txBody>
        </p:sp>
        <p:sp>
          <p:nvSpPr>
            <p:cNvPr id="55310" name="Text Box 14"/>
            <p:cNvSpPr txBox="1">
              <a:spLocks noChangeArrowheads="1"/>
            </p:cNvSpPr>
            <p:nvPr/>
          </p:nvSpPr>
          <p:spPr bwMode="auto">
            <a:xfrm>
              <a:off x="2688" y="2745"/>
              <a:ext cx="836" cy="231"/>
            </a:xfrm>
            <a:prstGeom prst="rect">
              <a:avLst/>
            </a:prstGeom>
            <a:noFill/>
            <a:ln w="9525">
              <a:noFill/>
              <a:miter lim="800000"/>
              <a:headEnd/>
              <a:tailEnd/>
            </a:ln>
          </p:spPr>
          <p:txBody>
            <a:bodyPr wrap="none">
              <a:spAutoFit/>
            </a:bodyPr>
            <a:lstStyle/>
            <a:p>
              <a:pPr algn="l"/>
              <a:r>
                <a:rPr lang="en-US" sz="1800">
                  <a:solidFill>
                    <a:srgbClr val="000000"/>
                  </a:solidFill>
                </a:rPr>
                <a:t>0.9737 atm</a:t>
              </a:r>
            </a:p>
          </p:txBody>
        </p:sp>
        <p:sp>
          <p:nvSpPr>
            <p:cNvPr id="55311" name="Text Box 15"/>
            <p:cNvSpPr txBox="1">
              <a:spLocks noChangeArrowheads="1"/>
            </p:cNvSpPr>
            <p:nvPr/>
          </p:nvSpPr>
          <p:spPr bwMode="auto">
            <a:xfrm>
              <a:off x="1718" y="2663"/>
              <a:ext cx="200" cy="231"/>
            </a:xfrm>
            <a:prstGeom prst="rect">
              <a:avLst/>
            </a:prstGeom>
            <a:noFill/>
            <a:ln w="9525">
              <a:noFill/>
              <a:miter lim="800000"/>
              <a:headEnd/>
              <a:tailEnd/>
            </a:ln>
          </p:spPr>
          <p:txBody>
            <a:bodyPr wrap="none">
              <a:spAutoFit/>
            </a:bodyPr>
            <a:lstStyle/>
            <a:p>
              <a:pPr algn="l"/>
              <a:r>
                <a:rPr lang="en-US" sz="1800">
                  <a:solidFill>
                    <a:srgbClr val="000000"/>
                  </a:solidFill>
                </a:rPr>
                <a:t>=</a:t>
              </a:r>
            </a:p>
          </p:txBody>
        </p:sp>
      </p:grpSp>
      <p:sp>
        <p:nvSpPr>
          <p:cNvPr id="55304" name="Text Box 16"/>
          <p:cNvSpPr txBox="1">
            <a:spLocks noChangeArrowheads="1"/>
          </p:cNvSpPr>
          <p:nvPr/>
        </p:nvSpPr>
        <p:spPr bwMode="auto">
          <a:xfrm>
            <a:off x="4876800" y="2833688"/>
            <a:ext cx="2813050" cy="366712"/>
          </a:xfrm>
          <a:prstGeom prst="rect">
            <a:avLst/>
          </a:prstGeom>
          <a:noFill/>
          <a:ln w="9525">
            <a:noFill/>
            <a:miter lim="800000"/>
            <a:headEnd/>
            <a:tailEnd/>
          </a:ln>
        </p:spPr>
        <p:txBody>
          <a:bodyPr wrap="none">
            <a:spAutoFit/>
          </a:bodyPr>
          <a:lstStyle/>
          <a:p>
            <a:pPr algn="l"/>
            <a:r>
              <a:rPr lang="en-US" sz="1800">
                <a:solidFill>
                  <a:srgbClr val="000000"/>
                </a:solidFill>
              </a:rPr>
              <a:t>Step 3)  Solve for variable</a:t>
            </a:r>
          </a:p>
        </p:txBody>
      </p:sp>
      <p:sp>
        <p:nvSpPr>
          <p:cNvPr id="55305" name="Text Box 17"/>
          <p:cNvSpPr txBox="1">
            <a:spLocks noChangeArrowheads="1"/>
          </p:cNvSpPr>
          <p:nvPr/>
        </p:nvSpPr>
        <p:spPr bwMode="auto">
          <a:xfrm>
            <a:off x="746125" y="4510088"/>
            <a:ext cx="4298950" cy="366712"/>
          </a:xfrm>
          <a:prstGeom prst="rect">
            <a:avLst/>
          </a:prstGeom>
          <a:noFill/>
          <a:ln w="9525">
            <a:noFill/>
            <a:miter lim="800000"/>
            <a:headEnd/>
            <a:tailEnd/>
          </a:ln>
        </p:spPr>
        <p:txBody>
          <a:bodyPr wrap="none">
            <a:spAutoFit/>
          </a:bodyPr>
          <a:lstStyle/>
          <a:p>
            <a:pPr algn="l"/>
            <a:r>
              <a:rPr lang="en-US" sz="1800">
                <a:solidFill>
                  <a:srgbClr val="000000"/>
                </a:solidFill>
              </a:rPr>
              <a:t>Step 4)  Substitute in numbers and solve</a:t>
            </a:r>
          </a:p>
        </p:txBody>
      </p:sp>
      <p:sp>
        <p:nvSpPr>
          <p:cNvPr id="55306" name="Text Box 18"/>
          <p:cNvSpPr txBox="1">
            <a:spLocks noChangeArrowheads="1"/>
          </p:cNvSpPr>
          <p:nvPr/>
        </p:nvSpPr>
        <p:spPr bwMode="auto">
          <a:xfrm>
            <a:off x="3048000" y="5675313"/>
            <a:ext cx="1570038" cy="366712"/>
          </a:xfrm>
          <a:prstGeom prst="rect">
            <a:avLst/>
          </a:prstGeom>
          <a:noFill/>
          <a:ln w="9525">
            <a:noFill/>
            <a:miter lim="800000"/>
            <a:headEnd/>
            <a:tailEnd/>
          </a:ln>
        </p:spPr>
        <p:txBody>
          <a:bodyPr wrap="none">
            <a:spAutoFit/>
          </a:bodyPr>
          <a:lstStyle/>
          <a:p>
            <a:pPr algn="l"/>
            <a:r>
              <a:rPr lang="en-US" sz="1800">
                <a:solidFill>
                  <a:srgbClr val="000000"/>
                </a:solidFill>
              </a:rPr>
              <a:t>V  = 95.1 L I</a:t>
            </a:r>
            <a:r>
              <a:rPr lang="en-US" sz="1800" baseline="-25000">
                <a:solidFill>
                  <a:srgbClr val="000000"/>
                </a:solidFill>
              </a:rPr>
              <a:t>2</a:t>
            </a:r>
            <a:r>
              <a:rPr lang="en-US" sz="1800">
                <a:solidFill>
                  <a:srgbClr val="000000"/>
                </a:solidFill>
              </a:rPr>
              <a:t> </a:t>
            </a:r>
          </a:p>
        </p:txBody>
      </p:sp>
      <p:sp>
        <p:nvSpPr>
          <p:cNvPr id="55307" name="AutoShape 19">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solidFill>
                <a:srgbClr val="000000"/>
              </a:solidFill>
            </a:endParaRPr>
          </a:p>
        </p:txBody>
      </p:sp>
    </p:spTree>
    <p:extLst>
      <p:ext uri="{BB962C8B-B14F-4D97-AF65-F5344CB8AC3E}">
        <p14:creationId xmlns:p14="http://schemas.microsoft.com/office/powerpoint/2010/main" val="302682749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smtClean="0"/>
              <a:t>Ideal Gas Law</a:t>
            </a:r>
          </a:p>
        </p:txBody>
      </p:sp>
      <p:sp>
        <p:nvSpPr>
          <p:cNvPr id="56323" name="Text Box 3"/>
          <p:cNvSpPr txBox="1">
            <a:spLocks noChangeArrowheads="1"/>
          </p:cNvSpPr>
          <p:nvPr/>
        </p:nvSpPr>
        <p:spPr bwMode="auto">
          <a:xfrm>
            <a:off x="441325" y="1636713"/>
            <a:ext cx="7486650" cy="641350"/>
          </a:xfrm>
          <a:prstGeom prst="rect">
            <a:avLst/>
          </a:prstGeom>
          <a:noFill/>
          <a:ln w="9525">
            <a:noFill/>
            <a:miter lim="800000"/>
            <a:headEnd/>
            <a:tailEnd/>
          </a:ln>
        </p:spPr>
        <p:txBody>
          <a:bodyPr wrap="none">
            <a:spAutoFit/>
          </a:bodyPr>
          <a:lstStyle/>
          <a:p>
            <a:pPr algn="l"/>
            <a:r>
              <a:rPr lang="en-US" sz="1800" i="1">
                <a:solidFill>
                  <a:srgbClr val="000000"/>
                </a:solidFill>
              </a:rPr>
              <a:t>What is the volume that 500 g of iodine will occupy under the conditions:</a:t>
            </a:r>
          </a:p>
          <a:p>
            <a:pPr algn="l"/>
            <a:r>
              <a:rPr lang="en-US" sz="1800" i="1">
                <a:solidFill>
                  <a:srgbClr val="000000"/>
                </a:solidFill>
              </a:rPr>
              <a:t>	 Temp = 300</a:t>
            </a:r>
            <a:r>
              <a:rPr lang="en-US" sz="1800" i="1" baseline="30000">
                <a:solidFill>
                  <a:srgbClr val="000000"/>
                </a:solidFill>
              </a:rPr>
              <a:t>o</a:t>
            </a:r>
            <a:r>
              <a:rPr lang="en-US" sz="1800" i="1">
                <a:solidFill>
                  <a:srgbClr val="000000"/>
                </a:solidFill>
              </a:rPr>
              <a:t>C and Pressure = 740 mm Hg?</a:t>
            </a:r>
          </a:p>
        </p:txBody>
      </p:sp>
      <p:sp>
        <p:nvSpPr>
          <p:cNvPr id="201732" name="Text Box 4"/>
          <p:cNvSpPr txBox="1">
            <a:spLocks noChangeArrowheads="1"/>
          </p:cNvSpPr>
          <p:nvPr/>
        </p:nvSpPr>
        <p:spPr bwMode="auto">
          <a:xfrm>
            <a:off x="669925" y="2322513"/>
            <a:ext cx="4057650" cy="1739900"/>
          </a:xfrm>
          <a:prstGeom prst="rect">
            <a:avLst/>
          </a:prstGeom>
          <a:noFill/>
          <a:ln w="9525">
            <a:noFill/>
            <a:miter lim="800000"/>
            <a:headEnd/>
            <a:tailEnd/>
          </a:ln>
        </p:spPr>
        <p:txBody>
          <a:bodyPr wrap="none">
            <a:spAutoFit/>
          </a:bodyPr>
          <a:lstStyle/>
          <a:p>
            <a:pPr algn="l"/>
            <a:r>
              <a:rPr lang="en-US" sz="1800">
                <a:solidFill>
                  <a:srgbClr val="000000"/>
                </a:solidFill>
              </a:rPr>
              <a:t>Step 1)  Write down given information.</a:t>
            </a:r>
          </a:p>
          <a:p>
            <a:pPr algn="l"/>
            <a:r>
              <a:rPr lang="en-US" sz="1800">
                <a:solidFill>
                  <a:srgbClr val="000000"/>
                </a:solidFill>
              </a:rPr>
              <a:t>     	mass =  500 g iodine </a:t>
            </a:r>
            <a:endParaRPr lang="en-US" sz="1800">
              <a:solidFill>
                <a:srgbClr val="000000"/>
              </a:solidFill>
              <a:sym typeface="Wingdings" pitchFamily="2" charset="2"/>
            </a:endParaRPr>
          </a:p>
          <a:p>
            <a:pPr algn="l"/>
            <a:r>
              <a:rPr lang="en-US" sz="1800">
                <a:solidFill>
                  <a:srgbClr val="000000"/>
                </a:solidFill>
                <a:sym typeface="Wingdings" pitchFamily="2" charset="2"/>
              </a:rPr>
              <a:t>     	T = 300</a:t>
            </a:r>
            <a:r>
              <a:rPr lang="en-US" sz="1800" baseline="30000">
                <a:solidFill>
                  <a:srgbClr val="000000"/>
                </a:solidFill>
                <a:sym typeface="Wingdings" pitchFamily="2" charset="2"/>
              </a:rPr>
              <a:t>o</a:t>
            </a:r>
            <a:r>
              <a:rPr lang="en-US" sz="1800">
                <a:solidFill>
                  <a:srgbClr val="000000"/>
                </a:solidFill>
                <a:sym typeface="Wingdings" pitchFamily="2" charset="2"/>
              </a:rPr>
              <a:t>C</a:t>
            </a:r>
          </a:p>
          <a:p>
            <a:pPr algn="l"/>
            <a:r>
              <a:rPr lang="en-US" sz="1800">
                <a:solidFill>
                  <a:srgbClr val="000000"/>
                </a:solidFill>
                <a:sym typeface="Wingdings" pitchFamily="2" charset="2"/>
              </a:rPr>
              <a:t>     	P = 740 mm Hg</a:t>
            </a:r>
          </a:p>
          <a:p>
            <a:pPr algn="l"/>
            <a:r>
              <a:rPr lang="en-US" sz="1800">
                <a:solidFill>
                  <a:srgbClr val="000000"/>
                </a:solidFill>
                <a:sym typeface="Wingdings" pitchFamily="2" charset="2"/>
              </a:rPr>
              <a:t>     	R = 0.0821 atm </a:t>
            </a:r>
            <a:r>
              <a:rPr lang="en-US" sz="1800" baseline="30000">
                <a:solidFill>
                  <a:srgbClr val="000000"/>
                </a:solidFill>
                <a:sym typeface="Wingdings" pitchFamily="2" charset="2"/>
              </a:rPr>
              <a:t>.</a:t>
            </a:r>
            <a:r>
              <a:rPr lang="en-US" sz="1800">
                <a:solidFill>
                  <a:srgbClr val="000000"/>
                </a:solidFill>
                <a:sym typeface="Wingdings" pitchFamily="2" charset="2"/>
              </a:rPr>
              <a:t> L / mol </a:t>
            </a:r>
            <a:r>
              <a:rPr lang="en-US" sz="1800" baseline="30000">
                <a:solidFill>
                  <a:srgbClr val="000000"/>
                </a:solidFill>
                <a:sym typeface="Wingdings" pitchFamily="2" charset="2"/>
              </a:rPr>
              <a:t>.</a:t>
            </a:r>
            <a:r>
              <a:rPr lang="en-US" sz="1800">
                <a:solidFill>
                  <a:srgbClr val="000000"/>
                </a:solidFill>
                <a:sym typeface="Wingdings" pitchFamily="2" charset="2"/>
              </a:rPr>
              <a:t> K</a:t>
            </a:r>
          </a:p>
          <a:p>
            <a:pPr algn="l"/>
            <a:r>
              <a:rPr lang="en-US" sz="1800">
                <a:solidFill>
                  <a:srgbClr val="000000"/>
                </a:solidFill>
                <a:sym typeface="Wingdings" pitchFamily="2" charset="2"/>
              </a:rPr>
              <a:t>     </a:t>
            </a:r>
          </a:p>
        </p:txBody>
      </p:sp>
      <p:sp>
        <p:nvSpPr>
          <p:cNvPr id="201733" name="Text Box 5"/>
          <p:cNvSpPr txBox="1">
            <a:spLocks noChangeArrowheads="1"/>
          </p:cNvSpPr>
          <p:nvPr/>
        </p:nvSpPr>
        <p:spPr bwMode="auto">
          <a:xfrm>
            <a:off x="4876800" y="2438400"/>
            <a:ext cx="2012950" cy="366713"/>
          </a:xfrm>
          <a:prstGeom prst="rect">
            <a:avLst/>
          </a:prstGeom>
          <a:noFill/>
          <a:ln w="9525">
            <a:noFill/>
            <a:miter lim="800000"/>
            <a:headEnd/>
            <a:tailEnd/>
          </a:ln>
        </p:spPr>
        <p:txBody>
          <a:bodyPr wrap="none">
            <a:spAutoFit/>
          </a:bodyPr>
          <a:lstStyle/>
          <a:p>
            <a:pPr algn="l"/>
            <a:r>
              <a:rPr lang="en-US" sz="1800">
                <a:solidFill>
                  <a:srgbClr val="000000"/>
                </a:solidFill>
              </a:rPr>
              <a:t>Step 2)  Equation:</a:t>
            </a:r>
          </a:p>
        </p:txBody>
      </p:sp>
      <p:grpSp>
        <p:nvGrpSpPr>
          <p:cNvPr id="2" name="Group 6"/>
          <p:cNvGrpSpPr>
            <a:grpSpLocks/>
          </p:cNvGrpSpPr>
          <p:nvPr/>
        </p:nvGrpSpPr>
        <p:grpSpPr bwMode="auto">
          <a:xfrm>
            <a:off x="6908800" y="3200400"/>
            <a:ext cx="1092200" cy="649288"/>
            <a:chOff x="3204" y="1799"/>
            <a:chExt cx="688" cy="409"/>
          </a:xfrm>
        </p:grpSpPr>
        <p:sp>
          <p:nvSpPr>
            <p:cNvPr id="56338" name="Text Box 7"/>
            <p:cNvSpPr txBox="1">
              <a:spLocks noChangeArrowheads="1"/>
            </p:cNvSpPr>
            <p:nvPr/>
          </p:nvSpPr>
          <p:spPr bwMode="auto">
            <a:xfrm>
              <a:off x="3204" y="1881"/>
              <a:ext cx="252" cy="231"/>
            </a:xfrm>
            <a:prstGeom prst="rect">
              <a:avLst/>
            </a:prstGeom>
            <a:noFill/>
            <a:ln w="9525">
              <a:noFill/>
              <a:miter lim="800000"/>
              <a:headEnd/>
              <a:tailEnd/>
            </a:ln>
          </p:spPr>
          <p:txBody>
            <a:bodyPr wrap="none">
              <a:spAutoFit/>
            </a:bodyPr>
            <a:lstStyle/>
            <a:p>
              <a:pPr algn="l"/>
              <a:r>
                <a:rPr lang="en-US" sz="1800">
                  <a:solidFill>
                    <a:srgbClr val="000000"/>
                  </a:solidFill>
                </a:rPr>
                <a:t>V </a:t>
              </a:r>
            </a:p>
          </p:txBody>
        </p:sp>
        <p:sp>
          <p:nvSpPr>
            <p:cNvPr id="56339" name="Text Box 8"/>
            <p:cNvSpPr txBox="1">
              <a:spLocks noChangeArrowheads="1"/>
            </p:cNvSpPr>
            <p:nvPr/>
          </p:nvSpPr>
          <p:spPr bwMode="auto">
            <a:xfrm>
              <a:off x="3360" y="1881"/>
              <a:ext cx="200" cy="231"/>
            </a:xfrm>
            <a:prstGeom prst="rect">
              <a:avLst/>
            </a:prstGeom>
            <a:noFill/>
            <a:ln w="9525">
              <a:noFill/>
              <a:miter lim="800000"/>
              <a:headEnd/>
              <a:tailEnd/>
            </a:ln>
          </p:spPr>
          <p:txBody>
            <a:bodyPr wrap="none">
              <a:spAutoFit/>
            </a:bodyPr>
            <a:lstStyle/>
            <a:p>
              <a:pPr algn="l"/>
              <a:r>
                <a:rPr lang="en-US" sz="1800">
                  <a:solidFill>
                    <a:srgbClr val="000000"/>
                  </a:solidFill>
                </a:rPr>
                <a:t>=</a:t>
              </a:r>
            </a:p>
          </p:txBody>
        </p:sp>
        <p:sp>
          <p:nvSpPr>
            <p:cNvPr id="56340" name="Text Box 9"/>
            <p:cNvSpPr txBox="1">
              <a:spLocks noChangeArrowheads="1"/>
            </p:cNvSpPr>
            <p:nvPr/>
          </p:nvSpPr>
          <p:spPr bwMode="auto">
            <a:xfrm>
              <a:off x="3504" y="1799"/>
              <a:ext cx="388" cy="231"/>
            </a:xfrm>
            <a:prstGeom prst="rect">
              <a:avLst/>
            </a:prstGeom>
            <a:noFill/>
            <a:ln w="9525">
              <a:noFill/>
              <a:miter lim="800000"/>
              <a:headEnd/>
              <a:tailEnd/>
            </a:ln>
          </p:spPr>
          <p:txBody>
            <a:bodyPr wrap="none">
              <a:spAutoFit/>
            </a:bodyPr>
            <a:lstStyle/>
            <a:p>
              <a:pPr algn="l"/>
              <a:r>
                <a:rPr lang="en-US" sz="1800" u="sng">
                  <a:solidFill>
                    <a:srgbClr val="000000"/>
                  </a:solidFill>
                </a:rPr>
                <a:t>nRT</a:t>
              </a:r>
            </a:p>
          </p:txBody>
        </p:sp>
        <p:sp>
          <p:nvSpPr>
            <p:cNvPr id="56341" name="Text Box 10"/>
            <p:cNvSpPr txBox="1">
              <a:spLocks noChangeArrowheads="1"/>
            </p:cNvSpPr>
            <p:nvPr/>
          </p:nvSpPr>
          <p:spPr bwMode="auto">
            <a:xfrm>
              <a:off x="3590" y="1977"/>
              <a:ext cx="212" cy="231"/>
            </a:xfrm>
            <a:prstGeom prst="rect">
              <a:avLst/>
            </a:prstGeom>
            <a:noFill/>
            <a:ln w="9525">
              <a:noFill/>
              <a:miter lim="800000"/>
              <a:headEnd/>
              <a:tailEnd/>
            </a:ln>
          </p:spPr>
          <p:txBody>
            <a:bodyPr wrap="none">
              <a:spAutoFit/>
            </a:bodyPr>
            <a:lstStyle/>
            <a:p>
              <a:pPr algn="l"/>
              <a:r>
                <a:rPr lang="en-US" sz="1800">
                  <a:solidFill>
                    <a:srgbClr val="000000"/>
                  </a:solidFill>
                </a:rPr>
                <a:t>P</a:t>
              </a:r>
            </a:p>
          </p:txBody>
        </p:sp>
      </p:grpSp>
      <p:grpSp>
        <p:nvGrpSpPr>
          <p:cNvPr id="3" name="Group 11"/>
          <p:cNvGrpSpPr>
            <a:grpSpLocks/>
          </p:cNvGrpSpPr>
          <p:nvPr/>
        </p:nvGrpSpPr>
        <p:grpSpPr bwMode="auto">
          <a:xfrm>
            <a:off x="2422525" y="4608513"/>
            <a:ext cx="4621213" cy="649287"/>
            <a:chOff x="1526" y="2567"/>
            <a:chExt cx="2911" cy="409"/>
          </a:xfrm>
        </p:grpSpPr>
        <p:sp>
          <p:nvSpPr>
            <p:cNvPr id="56334" name="Text Box 12"/>
            <p:cNvSpPr txBox="1">
              <a:spLocks noChangeArrowheads="1"/>
            </p:cNvSpPr>
            <p:nvPr/>
          </p:nvSpPr>
          <p:spPr bwMode="auto">
            <a:xfrm>
              <a:off x="1526" y="2688"/>
              <a:ext cx="252" cy="231"/>
            </a:xfrm>
            <a:prstGeom prst="rect">
              <a:avLst/>
            </a:prstGeom>
            <a:noFill/>
            <a:ln w="9525">
              <a:noFill/>
              <a:miter lim="800000"/>
              <a:headEnd/>
              <a:tailEnd/>
            </a:ln>
          </p:spPr>
          <p:txBody>
            <a:bodyPr wrap="none">
              <a:spAutoFit/>
            </a:bodyPr>
            <a:lstStyle/>
            <a:p>
              <a:pPr algn="l"/>
              <a:r>
                <a:rPr lang="en-US" sz="1800">
                  <a:solidFill>
                    <a:srgbClr val="000000"/>
                  </a:solidFill>
                </a:rPr>
                <a:t>V </a:t>
              </a:r>
            </a:p>
          </p:txBody>
        </p:sp>
        <p:sp>
          <p:nvSpPr>
            <p:cNvPr id="56335" name="Text Box 13"/>
            <p:cNvSpPr txBox="1">
              <a:spLocks noChangeArrowheads="1"/>
            </p:cNvSpPr>
            <p:nvPr/>
          </p:nvSpPr>
          <p:spPr bwMode="auto">
            <a:xfrm>
              <a:off x="1814" y="2567"/>
              <a:ext cx="2623" cy="231"/>
            </a:xfrm>
            <a:prstGeom prst="rect">
              <a:avLst/>
            </a:prstGeom>
            <a:noFill/>
            <a:ln w="9525">
              <a:noFill/>
              <a:miter lim="800000"/>
              <a:headEnd/>
              <a:tailEnd/>
            </a:ln>
          </p:spPr>
          <p:txBody>
            <a:bodyPr wrap="none">
              <a:spAutoFit/>
            </a:bodyPr>
            <a:lstStyle/>
            <a:p>
              <a:pPr algn="l"/>
              <a:r>
                <a:rPr lang="en-US" sz="1800" u="sng">
                  <a:solidFill>
                    <a:srgbClr val="000000"/>
                  </a:solidFill>
                </a:rPr>
                <a:t>(500 g)(0.0821 </a:t>
              </a:r>
              <a:r>
                <a:rPr lang="en-US" sz="1800" u="sng">
                  <a:solidFill>
                    <a:srgbClr val="000000"/>
                  </a:solidFill>
                  <a:sym typeface="Wingdings" pitchFamily="2" charset="2"/>
                </a:rPr>
                <a:t>atm </a:t>
              </a:r>
              <a:r>
                <a:rPr lang="en-US" sz="1800" u="sng" baseline="30000">
                  <a:solidFill>
                    <a:srgbClr val="000000"/>
                  </a:solidFill>
                  <a:sym typeface="Wingdings" pitchFamily="2" charset="2"/>
                </a:rPr>
                <a:t>.</a:t>
              </a:r>
              <a:r>
                <a:rPr lang="en-US" sz="1800" u="sng">
                  <a:solidFill>
                    <a:srgbClr val="000000"/>
                  </a:solidFill>
                  <a:sym typeface="Wingdings" pitchFamily="2" charset="2"/>
                </a:rPr>
                <a:t> L / mol </a:t>
              </a:r>
              <a:r>
                <a:rPr lang="en-US" sz="1800" u="sng" baseline="30000">
                  <a:solidFill>
                    <a:srgbClr val="000000"/>
                  </a:solidFill>
                  <a:sym typeface="Wingdings" pitchFamily="2" charset="2"/>
                </a:rPr>
                <a:t>.</a:t>
              </a:r>
              <a:r>
                <a:rPr lang="en-US" sz="1800" u="sng">
                  <a:solidFill>
                    <a:srgbClr val="000000"/>
                  </a:solidFill>
                  <a:sym typeface="Wingdings" pitchFamily="2" charset="2"/>
                </a:rPr>
                <a:t> K</a:t>
              </a:r>
              <a:r>
                <a:rPr lang="en-US" sz="1800" u="sng">
                  <a:solidFill>
                    <a:srgbClr val="000000"/>
                  </a:solidFill>
                </a:rPr>
                <a:t>)(300</a:t>
              </a:r>
              <a:r>
                <a:rPr lang="en-US" sz="1800" u="sng" baseline="30000">
                  <a:solidFill>
                    <a:srgbClr val="000000"/>
                  </a:solidFill>
                  <a:sym typeface="Wingdings" pitchFamily="2" charset="2"/>
                </a:rPr>
                <a:t>o</a:t>
              </a:r>
              <a:r>
                <a:rPr lang="en-US" sz="1800" u="sng">
                  <a:solidFill>
                    <a:srgbClr val="000000"/>
                  </a:solidFill>
                  <a:sym typeface="Wingdings" pitchFamily="2" charset="2"/>
                </a:rPr>
                <a:t>C</a:t>
              </a:r>
              <a:r>
                <a:rPr lang="en-US" sz="1800" u="sng">
                  <a:solidFill>
                    <a:srgbClr val="000000"/>
                  </a:solidFill>
                </a:rPr>
                <a:t>)</a:t>
              </a:r>
            </a:p>
          </p:txBody>
        </p:sp>
        <p:sp>
          <p:nvSpPr>
            <p:cNvPr id="56336" name="Text Box 14"/>
            <p:cNvSpPr txBox="1">
              <a:spLocks noChangeArrowheads="1"/>
            </p:cNvSpPr>
            <p:nvPr/>
          </p:nvSpPr>
          <p:spPr bwMode="auto">
            <a:xfrm>
              <a:off x="2688" y="2745"/>
              <a:ext cx="860" cy="231"/>
            </a:xfrm>
            <a:prstGeom prst="rect">
              <a:avLst/>
            </a:prstGeom>
            <a:noFill/>
            <a:ln w="9525">
              <a:noFill/>
              <a:miter lim="800000"/>
              <a:headEnd/>
              <a:tailEnd/>
            </a:ln>
          </p:spPr>
          <p:txBody>
            <a:bodyPr wrap="none">
              <a:spAutoFit/>
            </a:bodyPr>
            <a:lstStyle/>
            <a:p>
              <a:pPr algn="l"/>
              <a:r>
                <a:rPr lang="en-US" sz="1800">
                  <a:solidFill>
                    <a:srgbClr val="000000"/>
                  </a:solidFill>
                </a:rPr>
                <a:t>740 mm Hg</a:t>
              </a:r>
            </a:p>
          </p:txBody>
        </p:sp>
        <p:sp>
          <p:nvSpPr>
            <p:cNvPr id="56337" name="Text Box 15"/>
            <p:cNvSpPr txBox="1">
              <a:spLocks noChangeArrowheads="1"/>
            </p:cNvSpPr>
            <p:nvPr/>
          </p:nvSpPr>
          <p:spPr bwMode="auto">
            <a:xfrm>
              <a:off x="1718" y="2663"/>
              <a:ext cx="200" cy="231"/>
            </a:xfrm>
            <a:prstGeom prst="rect">
              <a:avLst/>
            </a:prstGeom>
            <a:noFill/>
            <a:ln w="9525">
              <a:noFill/>
              <a:miter lim="800000"/>
              <a:headEnd/>
              <a:tailEnd/>
            </a:ln>
          </p:spPr>
          <p:txBody>
            <a:bodyPr wrap="none">
              <a:spAutoFit/>
            </a:bodyPr>
            <a:lstStyle/>
            <a:p>
              <a:pPr algn="l"/>
              <a:r>
                <a:rPr lang="en-US" sz="1800">
                  <a:solidFill>
                    <a:srgbClr val="000000"/>
                  </a:solidFill>
                </a:rPr>
                <a:t>=</a:t>
              </a:r>
            </a:p>
          </p:txBody>
        </p:sp>
      </p:grpSp>
      <p:sp>
        <p:nvSpPr>
          <p:cNvPr id="201744" name="Text Box 16"/>
          <p:cNvSpPr txBox="1">
            <a:spLocks noChangeArrowheads="1"/>
          </p:cNvSpPr>
          <p:nvPr/>
        </p:nvSpPr>
        <p:spPr bwMode="auto">
          <a:xfrm>
            <a:off x="4876800" y="2833688"/>
            <a:ext cx="2813050" cy="366712"/>
          </a:xfrm>
          <a:prstGeom prst="rect">
            <a:avLst/>
          </a:prstGeom>
          <a:noFill/>
          <a:ln w="9525">
            <a:noFill/>
            <a:miter lim="800000"/>
            <a:headEnd/>
            <a:tailEnd/>
          </a:ln>
        </p:spPr>
        <p:txBody>
          <a:bodyPr wrap="none">
            <a:spAutoFit/>
          </a:bodyPr>
          <a:lstStyle/>
          <a:p>
            <a:pPr algn="l"/>
            <a:r>
              <a:rPr lang="en-US" sz="1800">
                <a:solidFill>
                  <a:srgbClr val="000000"/>
                </a:solidFill>
              </a:rPr>
              <a:t>Step 3)  Solve for variable</a:t>
            </a:r>
          </a:p>
        </p:txBody>
      </p:sp>
      <p:sp>
        <p:nvSpPr>
          <p:cNvPr id="201745" name="Text Box 17"/>
          <p:cNvSpPr txBox="1">
            <a:spLocks noChangeArrowheads="1"/>
          </p:cNvSpPr>
          <p:nvPr/>
        </p:nvSpPr>
        <p:spPr bwMode="auto">
          <a:xfrm>
            <a:off x="746125" y="4227513"/>
            <a:ext cx="4298950" cy="366712"/>
          </a:xfrm>
          <a:prstGeom prst="rect">
            <a:avLst/>
          </a:prstGeom>
          <a:noFill/>
          <a:ln w="9525">
            <a:noFill/>
            <a:miter lim="800000"/>
            <a:headEnd/>
            <a:tailEnd/>
          </a:ln>
        </p:spPr>
        <p:txBody>
          <a:bodyPr wrap="none">
            <a:spAutoFit/>
          </a:bodyPr>
          <a:lstStyle/>
          <a:p>
            <a:pPr algn="l"/>
            <a:r>
              <a:rPr lang="en-US" sz="1800">
                <a:solidFill>
                  <a:srgbClr val="000000"/>
                </a:solidFill>
              </a:rPr>
              <a:t>Step 4)  Substitute in numbers and solve</a:t>
            </a:r>
          </a:p>
        </p:txBody>
      </p:sp>
      <p:sp>
        <p:nvSpPr>
          <p:cNvPr id="201746" name="Text Box 18"/>
          <p:cNvSpPr txBox="1">
            <a:spLocks noChangeArrowheads="1"/>
          </p:cNvSpPr>
          <p:nvPr/>
        </p:nvSpPr>
        <p:spPr bwMode="auto">
          <a:xfrm>
            <a:off x="3260725" y="5675313"/>
            <a:ext cx="596900" cy="366712"/>
          </a:xfrm>
          <a:prstGeom prst="rect">
            <a:avLst/>
          </a:prstGeom>
          <a:noFill/>
          <a:ln w="9525">
            <a:noFill/>
            <a:miter lim="800000"/>
            <a:headEnd/>
            <a:tailEnd/>
          </a:ln>
        </p:spPr>
        <p:txBody>
          <a:bodyPr wrap="none">
            <a:spAutoFit/>
          </a:bodyPr>
          <a:lstStyle/>
          <a:p>
            <a:pPr algn="l"/>
            <a:r>
              <a:rPr lang="en-US" sz="1800">
                <a:solidFill>
                  <a:srgbClr val="000000"/>
                </a:solidFill>
              </a:rPr>
              <a:t>V = </a:t>
            </a:r>
          </a:p>
        </p:txBody>
      </p:sp>
      <p:sp>
        <p:nvSpPr>
          <p:cNvPr id="201747" name="Text Box 19"/>
          <p:cNvSpPr txBox="1">
            <a:spLocks noChangeArrowheads="1"/>
          </p:cNvSpPr>
          <p:nvPr/>
        </p:nvSpPr>
        <p:spPr bwMode="auto">
          <a:xfrm>
            <a:off x="3505200" y="6110288"/>
            <a:ext cx="4959350" cy="366712"/>
          </a:xfrm>
          <a:prstGeom prst="rect">
            <a:avLst/>
          </a:prstGeom>
          <a:noFill/>
          <a:ln w="9525">
            <a:noFill/>
            <a:miter lim="800000"/>
            <a:headEnd/>
            <a:tailEnd/>
          </a:ln>
        </p:spPr>
        <p:txBody>
          <a:bodyPr wrap="none">
            <a:spAutoFit/>
          </a:bodyPr>
          <a:lstStyle/>
          <a:p>
            <a:pPr algn="l"/>
            <a:r>
              <a:rPr lang="en-US" sz="1800">
                <a:solidFill>
                  <a:srgbClr val="FF0000"/>
                </a:solidFill>
              </a:rPr>
              <a:t>What MISTAKES did we make in this problem?</a:t>
            </a:r>
          </a:p>
        </p:txBody>
      </p:sp>
      <p:sp>
        <p:nvSpPr>
          <p:cNvPr id="201748" name="Text Box 20"/>
          <p:cNvSpPr txBox="1">
            <a:spLocks noChangeArrowheads="1"/>
          </p:cNvSpPr>
          <p:nvPr/>
        </p:nvSpPr>
        <p:spPr bwMode="auto">
          <a:xfrm>
            <a:off x="6842125" y="2452688"/>
            <a:ext cx="1308100" cy="366712"/>
          </a:xfrm>
          <a:prstGeom prst="rect">
            <a:avLst/>
          </a:prstGeom>
          <a:noFill/>
          <a:ln w="9525">
            <a:noFill/>
            <a:miter lim="800000"/>
            <a:headEnd/>
            <a:tailEnd/>
          </a:ln>
        </p:spPr>
        <p:txBody>
          <a:bodyPr wrap="none">
            <a:spAutoFit/>
          </a:bodyPr>
          <a:lstStyle/>
          <a:p>
            <a:pPr algn="l"/>
            <a:r>
              <a:rPr lang="en-US" sz="1800">
                <a:solidFill>
                  <a:srgbClr val="000000"/>
                </a:solidFill>
              </a:rPr>
              <a:t>PV  =  nRT</a:t>
            </a:r>
          </a:p>
        </p:txBody>
      </p:sp>
      <p:sp>
        <p:nvSpPr>
          <p:cNvPr id="56333" name="AutoShape 21">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solidFill>
                <a:srgbClr val="000000"/>
              </a:solidFill>
            </a:endParaRPr>
          </a:p>
        </p:txBody>
      </p:sp>
    </p:spTree>
    <p:extLst>
      <p:ext uri="{BB962C8B-B14F-4D97-AF65-F5344CB8AC3E}">
        <p14:creationId xmlns:p14="http://schemas.microsoft.com/office/powerpoint/2010/main" val="391472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1732"/>
                                        </p:tgtEl>
                                        <p:attrNameLst>
                                          <p:attrName>style.visibility</p:attrName>
                                        </p:attrNameLst>
                                      </p:cBhvr>
                                      <p:to>
                                        <p:strVal val="visible"/>
                                      </p:to>
                                    </p:set>
                                  </p:childTnLst>
                                  <p:subTnLst>
                                    <p:animClr clrSpc="rgb" dir="cw">
                                      <p:cBhvr override="childStyle">
                                        <p:cTn dur="1" fill="hold" display="0" masterRel="nextClick" afterEffect="1"/>
                                        <p:tgtEl>
                                          <p:spTgt spid="201732"/>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1733"/>
                                        </p:tgtEl>
                                        <p:attrNameLst>
                                          <p:attrName>style.visibility</p:attrName>
                                        </p:attrNameLst>
                                      </p:cBhvr>
                                      <p:to>
                                        <p:strVal val="visible"/>
                                      </p:to>
                                    </p:set>
                                  </p:childTnLst>
                                  <p:subTnLst>
                                    <p:animClr clrSpc="rgb" dir="cw">
                                      <p:cBhvr override="childStyle">
                                        <p:cTn dur="1" fill="hold" display="0" masterRel="nextClick" afterEffect="1"/>
                                        <p:tgtEl>
                                          <p:spTgt spid="201733"/>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01748"/>
                                        </p:tgtEl>
                                        <p:attrNameLst>
                                          <p:attrName>style.visibility</p:attrName>
                                        </p:attrNameLst>
                                      </p:cBhvr>
                                      <p:to>
                                        <p:strVal val="visible"/>
                                      </p:to>
                                    </p:set>
                                    <p:animEffect transition="in" filter="dissolve">
                                      <p:cBhvr>
                                        <p:cTn id="15" dur="500"/>
                                        <p:tgtEl>
                                          <p:spTgt spid="201748"/>
                                        </p:tgtEl>
                                      </p:cBhvr>
                                    </p:animEffect>
                                  </p:childTnLst>
                                  <p:subTnLst>
                                    <p:animClr clrSpc="rgb" dir="cw">
                                      <p:cBhvr override="childStyle">
                                        <p:cTn dur="1" fill="hold" display="0" masterRel="nextClick" afterEffect="1"/>
                                        <p:tgtEl>
                                          <p:spTgt spid="201748"/>
                                        </p:tgtEl>
                                        <p:attrNameLst>
                                          <p:attrName>ppt_c</p:attrName>
                                        </p:attrNameLst>
                                      </p:cBhvr>
                                      <p:to>
                                        <a:schemeClr val="accent2"/>
                                      </p:to>
                                    </p:animClr>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20174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dissolve">
                                      <p:cBhvr>
                                        <p:cTn id="24" dur="500"/>
                                        <p:tgtEl>
                                          <p:spTgt spid="2"/>
                                        </p:tgtEl>
                                      </p:cBhvr>
                                    </p:animEffect>
                                  </p:childTnLst>
                                  <p:subTnLst>
                                    <p:animClr clrSpc="rgb" dir="cw">
                                      <p:cBhvr override="childStyle">
                                        <p:cTn dur="1" fill="hold" display="0" masterRel="nextClick" afterEffect="1"/>
                                        <p:tgtEl>
                                          <p:spTgt spid="2"/>
                                        </p:tgtEl>
                                        <p:attrNameLst>
                                          <p:attrName>ppt_c</p:attrName>
                                        </p:attrNameLst>
                                      </p:cBhvr>
                                      <p:to>
                                        <a:srgbClr val="FF0000"/>
                                      </p:to>
                                    </p:animClr>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2017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dissolve">
                                      <p:cBhvr>
                                        <p:cTn id="33" dur="500"/>
                                        <p:tgtEl>
                                          <p:spTgt spid="3"/>
                                        </p:tgtEl>
                                      </p:cBhvr>
                                    </p:animEffect>
                                  </p:childTnLst>
                                </p:cTn>
                              </p:par>
                            </p:childTnLst>
                          </p:cTn>
                        </p:par>
                        <p:par>
                          <p:cTn id="34" fill="hold">
                            <p:stCondLst>
                              <p:cond delay="500"/>
                            </p:stCondLst>
                            <p:childTnLst>
                              <p:par>
                                <p:cTn id="35" presetID="1" presetClass="entr" presetSubtype="0" fill="hold" grpId="0" nodeType="afterEffect">
                                  <p:stCondLst>
                                    <p:cond delay="3000"/>
                                  </p:stCondLst>
                                  <p:childTnLst>
                                    <p:set>
                                      <p:cBhvr>
                                        <p:cTn id="36" dur="1" fill="hold">
                                          <p:stCondLst>
                                            <p:cond delay="499"/>
                                          </p:stCondLst>
                                        </p:cTn>
                                        <p:tgtEl>
                                          <p:spTgt spid="201746"/>
                                        </p:tgtEl>
                                        <p:attrNameLst>
                                          <p:attrName>style.visibility</p:attrName>
                                        </p:attrNameLst>
                                      </p:cBhvr>
                                      <p:to>
                                        <p:strVal val="visible"/>
                                      </p:to>
                                    </p:set>
                                  </p:childTnLst>
                                </p:cTn>
                              </p:par>
                            </p:childTnLst>
                          </p:cTn>
                        </p:par>
                        <p:par>
                          <p:cTn id="37" fill="hold">
                            <p:stCondLst>
                              <p:cond delay="4000"/>
                            </p:stCondLst>
                            <p:childTnLst>
                              <p:par>
                                <p:cTn id="38" presetID="15" presetClass="entr" presetSubtype="0" fill="hold" grpId="0" nodeType="afterEffect">
                                  <p:stCondLst>
                                    <p:cond delay="5000"/>
                                  </p:stCondLst>
                                  <p:childTnLst>
                                    <p:set>
                                      <p:cBhvr>
                                        <p:cTn id="39" dur="1" fill="hold">
                                          <p:stCondLst>
                                            <p:cond delay="0"/>
                                          </p:stCondLst>
                                        </p:cTn>
                                        <p:tgtEl>
                                          <p:spTgt spid="201747"/>
                                        </p:tgtEl>
                                        <p:attrNameLst>
                                          <p:attrName>style.visibility</p:attrName>
                                        </p:attrNameLst>
                                      </p:cBhvr>
                                      <p:to>
                                        <p:strVal val="visible"/>
                                      </p:to>
                                    </p:set>
                                    <p:anim calcmode="lin" valueType="num">
                                      <p:cBhvr>
                                        <p:cTn id="40" dur="1000" fill="hold"/>
                                        <p:tgtEl>
                                          <p:spTgt spid="201747"/>
                                        </p:tgtEl>
                                        <p:attrNameLst>
                                          <p:attrName>ppt_w</p:attrName>
                                        </p:attrNameLst>
                                      </p:cBhvr>
                                      <p:tavLst>
                                        <p:tav tm="0">
                                          <p:val>
                                            <p:fltVal val="0"/>
                                          </p:val>
                                        </p:tav>
                                        <p:tav tm="100000">
                                          <p:val>
                                            <p:strVal val="#ppt_w"/>
                                          </p:val>
                                        </p:tav>
                                      </p:tavLst>
                                    </p:anim>
                                    <p:anim calcmode="lin" valueType="num">
                                      <p:cBhvr>
                                        <p:cTn id="41" dur="1000" fill="hold"/>
                                        <p:tgtEl>
                                          <p:spTgt spid="201747"/>
                                        </p:tgtEl>
                                        <p:attrNameLst>
                                          <p:attrName>ppt_h</p:attrName>
                                        </p:attrNameLst>
                                      </p:cBhvr>
                                      <p:tavLst>
                                        <p:tav tm="0">
                                          <p:val>
                                            <p:fltVal val="0"/>
                                          </p:val>
                                        </p:tav>
                                        <p:tav tm="100000">
                                          <p:val>
                                            <p:strVal val="#ppt_h"/>
                                          </p:val>
                                        </p:tav>
                                      </p:tavLst>
                                    </p:anim>
                                    <p:anim calcmode="lin" valueType="num">
                                      <p:cBhvr>
                                        <p:cTn id="42" dur="1000" fill="hold"/>
                                        <p:tgtEl>
                                          <p:spTgt spid="201747"/>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20174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2" grpId="0" autoUpdateAnimBg="0"/>
      <p:bldP spid="201733" grpId="0" autoUpdateAnimBg="0"/>
      <p:bldP spid="201744" grpId="0" autoUpdateAnimBg="0"/>
      <p:bldP spid="201745" grpId="0" autoUpdateAnimBg="0"/>
      <p:bldP spid="201746" grpId="0" autoUpdateAnimBg="0"/>
      <p:bldP spid="201747" grpId="0" autoUpdateAnimBg="0"/>
      <p:bldP spid="201748"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smtClean="0"/>
              <a:t>Boyle’s Law</a:t>
            </a:r>
          </a:p>
        </p:txBody>
      </p:sp>
      <p:pic>
        <p:nvPicPr>
          <p:cNvPr id="61443" name="Picture 4" descr="Gas Law PV = constant"/>
          <p:cNvPicPr>
            <a:picLocks noChangeAspect="1" noChangeArrowheads="1"/>
          </p:cNvPicPr>
          <p:nvPr/>
        </p:nvPicPr>
        <p:blipFill>
          <a:blip r:embed="rId4" cstate="print">
            <a:lum bright="2000" contrast="12000"/>
          </a:blip>
          <a:srcRect l="6482" t="5678" r="6482" b="9683"/>
          <a:stretch>
            <a:fillRect/>
          </a:stretch>
        </p:blipFill>
        <p:spPr bwMode="auto">
          <a:xfrm>
            <a:off x="762000" y="1524000"/>
            <a:ext cx="7696200" cy="4830763"/>
          </a:xfrm>
          <a:prstGeom prst="rect">
            <a:avLst/>
          </a:prstGeom>
          <a:noFill/>
          <a:ln w="9525">
            <a:noFill/>
            <a:miter lim="800000"/>
            <a:headEnd/>
            <a:tailEnd/>
          </a:ln>
        </p:spPr>
      </p:pic>
      <p:pic>
        <p:nvPicPr>
          <p:cNvPr id="7173" name="Picture 5">
            <a:hlinkClick r:id="" action="ppaction://media"/>
          </p:cNvPr>
          <p:cNvPicPr>
            <a:picLocks noRot="1" noChangeAspect="1" noChangeArrowheads="1"/>
          </p:cNvPicPr>
          <p:nvPr>
            <a:wavAudioFile r:embed="rId1" name="~PP18.WAV"/>
          </p:nvPr>
        </p:nvPicPr>
        <p:blipFill>
          <a:blip r:embed="rId5" cstate="print"/>
          <a:srcRect/>
          <a:stretch>
            <a:fillRect/>
          </a:stretch>
        </p:blipFill>
        <p:spPr bwMode="auto">
          <a:xfrm>
            <a:off x="8772525" y="6486525"/>
            <a:ext cx="304800" cy="304800"/>
          </a:xfrm>
          <a:prstGeom prst="rect">
            <a:avLst/>
          </a:prstGeom>
          <a:noFill/>
          <a:ln w="9525">
            <a:noFill/>
            <a:miter lim="800000"/>
            <a:headEnd/>
            <a:tailEnd/>
          </a:ln>
        </p:spPr>
      </p:pic>
      <p:sp>
        <p:nvSpPr>
          <p:cNvPr id="61445" name="Rectangle 6"/>
          <p:cNvSpPr>
            <a:spLocks noChangeArrowheads="1"/>
          </p:cNvSpPr>
          <p:nvPr/>
        </p:nvSpPr>
        <p:spPr bwMode="auto">
          <a:xfrm>
            <a:off x="76200" y="6567488"/>
            <a:ext cx="2166938" cy="214312"/>
          </a:xfrm>
          <a:prstGeom prst="rect">
            <a:avLst/>
          </a:prstGeom>
          <a:noFill/>
          <a:ln w="9525">
            <a:noFill/>
            <a:miter lim="800000"/>
            <a:headEnd/>
            <a:tailEnd/>
          </a:ln>
        </p:spPr>
        <p:txBody>
          <a:bodyPr wrap="none">
            <a:spAutoFit/>
          </a:bodyPr>
          <a:lstStyle/>
          <a:p>
            <a:pPr algn="l"/>
            <a:r>
              <a:rPr lang="en-US" sz="800">
                <a:solidFill>
                  <a:srgbClr val="000000"/>
                </a:solidFill>
              </a:rPr>
              <a:t>Timberlake, </a:t>
            </a:r>
            <a:r>
              <a:rPr lang="en-US" sz="800" u="sng">
                <a:solidFill>
                  <a:srgbClr val="000000"/>
                </a:solidFill>
              </a:rPr>
              <a:t>Chemistry </a:t>
            </a:r>
            <a:r>
              <a:rPr lang="en-US" sz="800">
                <a:solidFill>
                  <a:srgbClr val="000000"/>
                </a:solidFill>
              </a:rPr>
              <a:t>7</a:t>
            </a:r>
            <a:r>
              <a:rPr lang="en-US" sz="800" baseline="30000">
                <a:solidFill>
                  <a:srgbClr val="000000"/>
                </a:solidFill>
              </a:rPr>
              <a:t>th</a:t>
            </a:r>
            <a:r>
              <a:rPr lang="en-US" sz="800">
                <a:solidFill>
                  <a:srgbClr val="000000"/>
                </a:solidFill>
              </a:rPr>
              <a:t> Edition, page 253</a:t>
            </a:r>
          </a:p>
        </p:txBody>
      </p:sp>
      <p:sp>
        <p:nvSpPr>
          <p:cNvPr id="61446" name="AutoShape 7">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solidFill>
                <a:srgbClr val="000000"/>
              </a:solidFill>
            </a:endParaRPr>
          </a:p>
        </p:txBody>
      </p:sp>
      <p:sp>
        <p:nvSpPr>
          <p:cNvPr id="78854" name="Text Box 6"/>
          <p:cNvSpPr txBox="1">
            <a:spLocks noChangeArrowheads="1"/>
          </p:cNvSpPr>
          <p:nvPr/>
        </p:nvSpPr>
        <p:spPr bwMode="auto">
          <a:xfrm>
            <a:off x="3573463" y="1263650"/>
            <a:ext cx="1962150" cy="457200"/>
          </a:xfrm>
          <a:prstGeom prst="rect">
            <a:avLst/>
          </a:prstGeom>
          <a:noFill/>
          <a:ln w="9525">
            <a:noFill/>
            <a:miter lim="800000"/>
            <a:headEnd/>
            <a:tailEnd/>
          </a:ln>
        </p:spPr>
        <p:txBody>
          <a:bodyPr wrap="none">
            <a:spAutoFit/>
          </a:bodyPr>
          <a:lstStyle/>
          <a:p>
            <a:r>
              <a:rPr lang="en-US" sz="2400">
                <a:solidFill>
                  <a:srgbClr val="000000"/>
                </a:solidFill>
              </a:rPr>
              <a:t>P</a:t>
            </a:r>
            <a:r>
              <a:rPr lang="en-US" sz="2400" baseline="-25000">
                <a:solidFill>
                  <a:srgbClr val="000000"/>
                </a:solidFill>
              </a:rPr>
              <a:t>1</a:t>
            </a:r>
            <a:r>
              <a:rPr lang="en-US" sz="2400">
                <a:solidFill>
                  <a:srgbClr val="000000"/>
                </a:solidFill>
              </a:rPr>
              <a:t>V</a:t>
            </a:r>
            <a:r>
              <a:rPr lang="en-US" sz="2400" baseline="-25000">
                <a:solidFill>
                  <a:srgbClr val="000000"/>
                </a:solidFill>
              </a:rPr>
              <a:t>1</a:t>
            </a:r>
            <a:r>
              <a:rPr lang="en-US" sz="2400">
                <a:solidFill>
                  <a:srgbClr val="000000"/>
                </a:solidFill>
              </a:rPr>
              <a:t>  =  P</a:t>
            </a:r>
            <a:r>
              <a:rPr lang="en-US" sz="2400" baseline="-25000">
                <a:solidFill>
                  <a:srgbClr val="000000"/>
                </a:solidFill>
              </a:rPr>
              <a:t>2</a:t>
            </a:r>
            <a:r>
              <a:rPr lang="en-US" sz="2400">
                <a:solidFill>
                  <a:srgbClr val="000000"/>
                </a:solidFill>
              </a:rPr>
              <a:t>V</a:t>
            </a:r>
            <a:r>
              <a:rPr lang="en-US" sz="2400" baseline="-25000">
                <a:solidFill>
                  <a:srgbClr val="000000"/>
                </a:solidFill>
              </a:rPr>
              <a:t>2</a:t>
            </a:r>
          </a:p>
        </p:txBody>
      </p:sp>
      <p:sp>
        <p:nvSpPr>
          <p:cNvPr id="78855" name="Text Box 7"/>
          <p:cNvSpPr txBox="1">
            <a:spLocks noChangeArrowheads="1"/>
          </p:cNvSpPr>
          <p:nvPr/>
        </p:nvSpPr>
        <p:spPr bwMode="auto">
          <a:xfrm>
            <a:off x="3373438" y="1782763"/>
            <a:ext cx="2365375" cy="274637"/>
          </a:xfrm>
          <a:prstGeom prst="rect">
            <a:avLst/>
          </a:prstGeom>
          <a:noFill/>
          <a:ln w="9525">
            <a:noFill/>
            <a:miter lim="800000"/>
            <a:headEnd/>
            <a:tailEnd/>
          </a:ln>
        </p:spPr>
        <p:txBody>
          <a:bodyPr wrap="none">
            <a:spAutoFit/>
          </a:bodyPr>
          <a:lstStyle/>
          <a:p>
            <a:r>
              <a:rPr lang="en-US">
                <a:solidFill>
                  <a:srgbClr val="000000"/>
                </a:solidFill>
              </a:rPr>
              <a:t>(</a:t>
            </a:r>
            <a:r>
              <a:rPr lang="en-US" b="1">
                <a:solidFill>
                  <a:srgbClr val="000000"/>
                </a:solidFill>
              </a:rPr>
              <a:t>Temperature</a:t>
            </a:r>
            <a:r>
              <a:rPr lang="en-US">
                <a:solidFill>
                  <a:srgbClr val="000000"/>
                </a:solidFill>
              </a:rPr>
              <a:t> is held </a:t>
            </a:r>
            <a:r>
              <a:rPr lang="en-US" b="1">
                <a:solidFill>
                  <a:srgbClr val="000000"/>
                </a:solidFill>
              </a:rPr>
              <a:t>constant</a:t>
            </a:r>
            <a:r>
              <a:rPr lang="en-US">
                <a:solidFill>
                  <a:srgbClr val="000000"/>
                </a:solidFill>
              </a:rPr>
              <a:t>)</a:t>
            </a:r>
          </a:p>
        </p:txBody>
      </p:sp>
    </p:spTree>
    <p:extLst>
      <p:ext uri="{BB962C8B-B14F-4D97-AF65-F5344CB8AC3E}">
        <p14:creationId xmlns:p14="http://schemas.microsoft.com/office/powerpoint/2010/main" val="228227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17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8854"/>
                                        </p:tgtEl>
                                        <p:attrNameLst>
                                          <p:attrName>style.visibility</p:attrName>
                                        </p:attrNameLst>
                                      </p:cBhvr>
                                      <p:to>
                                        <p:strVal val="visible"/>
                                      </p:to>
                                    </p:set>
                                    <p:animEffect transition="in" filter="fade">
                                      <p:cBhvr>
                                        <p:cTn id="11" dur="1000"/>
                                        <p:tgtEl>
                                          <p:spTgt spid="78854"/>
                                        </p:tgtEl>
                                      </p:cBhvr>
                                    </p:animEffect>
                                    <p:anim calcmode="lin" valueType="num">
                                      <p:cBhvr>
                                        <p:cTn id="12" dur="1000" fill="hold"/>
                                        <p:tgtEl>
                                          <p:spTgt spid="78854"/>
                                        </p:tgtEl>
                                        <p:attrNameLst>
                                          <p:attrName>ppt_x</p:attrName>
                                        </p:attrNameLst>
                                      </p:cBhvr>
                                      <p:tavLst>
                                        <p:tav tm="0">
                                          <p:val>
                                            <p:strVal val="#ppt_x"/>
                                          </p:val>
                                        </p:tav>
                                        <p:tav tm="100000">
                                          <p:val>
                                            <p:strVal val="#ppt_x"/>
                                          </p:val>
                                        </p:tav>
                                      </p:tavLst>
                                    </p:anim>
                                    <p:anim calcmode="lin" valueType="num">
                                      <p:cBhvr>
                                        <p:cTn id="13" dur="1000" fill="hold"/>
                                        <p:tgtEl>
                                          <p:spTgt spid="7885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78855"/>
                                        </p:tgtEl>
                                        <p:attrNameLst>
                                          <p:attrName>style.visibility</p:attrName>
                                        </p:attrNameLst>
                                      </p:cBhvr>
                                      <p:to>
                                        <p:strVal val="visible"/>
                                      </p:to>
                                    </p:set>
                                    <p:animEffect transition="in" filter="fade">
                                      <p:cBhvr>
                                        <p:cTn id="18" dur="1000"/>
                                        <p:tgtEl>
                                          <p:spTgt spid="78855"/>
                                        </p:tgtEl>
                                      </p:cBhvr>
                                    </p:animEffect>
                                    <p:anim calcmode="lin" valueType="num">
                                      <p:cBhvr>
                                        <p:cTn id="19" dur="1000" fill="hold"/>
                                        <p:tgtEl>
                                          <p:spTgt spid="78855"/>
                                        </p:tgtEl>
                                        <p:attrNameLst>
                                          <p:attrName>ppt_x</p:attrName>
                                        </p:attrNameLst>
                                      </p:cBhvr>
                                      <p:tavLst>
                                        <p:tav tm="0">
                                          <p:val>
                                            <p:strVal val="#ppt_x"/>
                                          </p:val>
                                        </p:tav>
                                        <p:tav tm="100000">
                                          <p:val>
                                            <p:strVal val="#ppt_x"/>
                                          </p:val>
                                        </p:tav>
                                      </p:tavLst>
                                    </p:anim>
                                    <p:anim calcmode="lin" valueType="num">
                                      <p:cBhvr>
                                        <p:cTn id="20" dur="1000" fill="hold"/>
                                        <p:tgtEl>
                                          <p:spTgt spid="788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1" fill="hold" display="0">
                  <p:stCondLst>
                    <p:cond delay="indefinite"/>
                  </p:stCondLst>
                  <p:endCondLst>
                    <p:cond evt="onPrev" delay="0">
                      <p:tgtEl>
                        <p:sldTgt/>
                      </p:tgtEl>
                    </p:cond>
                    <p:cond evt="onStopAudio" delay="0">
                      <p:tgtEl>
                        <p:sldTgt/>
                      </p:tgtEl>
                    </p:cond>
                  </p:endCondLst>
                </p:cTn>
                <p:tgtEl>
                  <p:spTgt spid="7173"/>
                </p:tgtEl>
              </p:cMediaNode>
            </p:audio>
          </p:childTnLst>
        </p:cTn>
      </p:par>
    </p:tnLst>
    <p:bldLst>
      <p:bldP spid="78854" grpId="0"/>
      <p:bldP spid="7885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smtClean="0"/>
              <a:t>Boyle’s Law Data</a:t>
            </a:r>
          </a:p>
        </p:txBody>
      </p:sp>
      <p:pic>
        <p:nvPicPr>
          <p:cNvPr id="66563" name="Picture 3" descr="Table_13-1"/>
          <p:cNvPicPr>
            <a:picLocks noChangeAspect="1" noChangeArrowheads="1"/>
          </p:cNvPicPr>
          <p:nvPr/>
        </p:nvPicPr>
        <p:blipFill>
          <a:blip r:embed="rId4" cstate="print"/>
          <a:srcRect/>
          <a:stretch>
            <a:fillRect/>
          </a:stretch>
        </p:blipFill>
        <p:spPr bwMode="auto">
          <a:xfrm>
            <a:off x="685800" y="1682750"/>
            <a:ext cx="7772400" cy="4946650"/>
          </a:xfrm>
          <a:prstGeom prst="rect">
            <a:avLst/>
          </a:prstGeom>
          <a:noFill/>
          <a:ln w="9525">
            <a:noFill/>
            <a:miter lim="800000"/>
            <a:headEnd/>
            <a:tailEnd/>
          </a:ln>
        </p:spPr>
      </p:pic>
      <p:pic>
        <p:nvPicPr>
          <p:cNvPr id="78852" name="Picture 4">
            <a:hlinkClick r:id="" action="ppaction://media"/>
          </p:cNvPr>
          <p:cNvPicPr>
            <a:picLocks noRot="1" noChangeAspect="1" noChangeArrowheads="1"/>
          </p:cNvPicPr>
          <p:nvPr>
            <a:wavAudioFile r:embed="rId1" name="~PP2313.WAV"/>
          </p:nvPr>
        </p:nvPicPr>
        <p:blipFill>
          <a:blip r:embed="rId5" cstate="print"/>
          <a:srcRect/>
          <a:stretch>
            <a:fillRect/>
          </a:stretch>
        </p:blipFill>
        <p:spPr bwMode="auto">
          <a:xfrm>
            <a:off x="8772525" y="6486525"/>
            <a:ext cx="304800" cy="304800"/>
          </a:xfrm>
          <a:prstGeom prst="rect">
            <a:avLst/>
          </a:prstGeom>
          <a:noFill/>
          <a:ln w="9525">
            <a:noFill/>
            <a:miter lim="800000"/>
            <a:headEnd/>
            <a:tailEnd/>
          </a:ln>
        </p:spPr>
      </p:pic>
      <p:sp>
        <p:nvSpPr>
          <p:cNvPr id="66565" name="AutoShape 5">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solidFill>
                <a:srgbClr val="000000"/>
              </a:solidFill>
            </a:endParaRPr>
          </a:p>
        </p:txBody>
      </p:sp>
    </p:spTree>
    <p:extLst>
      <p:ext uri="{BB962C8B-B14F-4D97-AF65-F5344CB8AC3E}">
        <p14:creationId xmlns:p14="http://schemas.microsoft.com/office/powerpoint/2010/main" val="66759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88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885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85800" y="457200"/>
            <a:ext cx="7772400" cy="1143000"/>
          </a:xfrm>
        </p:spPr>
        <p:txBody>
          <a:bodyPr/>
          <a:lstStyle/>
          <a:p>
            <a:pPr eaLnBrk="1" hangingPunct="1"/>
            <a:r>
              <a:rPr lang="en-US" sz="3200" smtClean="0"/>
              <a:t>Pressure vs. Volume </a:t>
            </a:r>
            <a:br>
              <a:rPr lang="en-US" sz="3200" smtClean="0"/>
            </a:br>
            <a:r>
              <a:rPr lang="en-US" sz="3200" smtClean="0"/>
              <a:t>for a Fixed Amount of Gas</a:t>
            </a:r>
            <a:br>
              <a:rPr lang="en-US" sz="3200" smtClean="0"/>
            </a:br>
            <a:r>
              <a:rPr lang="en-US" sz="2400" smtClean="0"/>
              <a:t>(Constant Temperature)</a:t>
            </a:r>
            <a:endParaRPr lang="en-US" sz="3200" smtClean="0"/>
          </a:p>
        </p:txBody>
      </p:sp>
      <p:sp>
        <p:nvSpPr>
          <p:cNvPr id="69635" name="Line 3"/>
          <p:cNvSpPr>
            <a:spLocks noChangeShapeType="1"/>
          </p:cNvSpPr>
          <p:nvPr/>
        </p:nvSpPr>
        <p:spPr bwMode="auto">
          <a:xfrm>
            <a:off x="1293813" y="5867400"/>
            <a:ext cx="70866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36" name="Line 4"/>
          <p:cNvSpPr>
            <a:spLocks noChangeShapeType="1"/>
          </p:cNvSpPr>
          <p:nvPr/>
        </p:nvSpPr>
        <p:spPr bwMode="auto">
          <a:xfrm flipV="1">
            <a:off x="1293813" y="1905000"/>
            <a:ext cx="0" cy="396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37" name="Line 5"/>
          <p:cNvSpPr>
            <a:spLocks noChangeShapeType="1"/>
          </p:cNvSpPr>
          <p:nvPr/>
        </p:nvSpPr>
        <p:spPr bwMode="auto">
          <a:xfrm>
            <a:off x="1217613" y="5867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38" name="Line 6"/>
          <p:cNvSpPr>
            <a:spLocks noChangeShapeType="1"/>
          </p:cNvSpPr>
          <p:nvPr/>
        </p:nvSpPr>
        <p:spPr bwMode="auto">
          <a:xfrm>
            <a:off x="1217613" y="5715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39" name="Line 7"/>
          <p:cNvSpPr>
            <a:spLocks noChangeShapeType="1"/>
          </p:cNvSpPr>
          <p:nvPr/>
        </p:nvSpPr>
        <p:spPr bwMode="auto">
          <a:xfrm>
            <a:off x="1217613" y="5562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40" name="Line 8"/>
          <p:cNvSpPr>
            <a:spLocks noChangeShapeType="1"/>
          </p:cNvSpPr>
          <p:nvPr/>
        </p:nvSpPr>
        <p:spPr bwMode="auto">
          <a:xfrm>
            <a:off x="1217613" y="5410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41" name="Line 9"/>
          <p:cNvSpPr>
            <a:spLocks noChangeShapeType="1"/>
          </p:cNvSpPr>
          <p:nvPr/>
        </p:nvSpPr>
        <p:spPr bwMode="auto">
          <a:xfrm>
            <a:off x="1217613" y="52578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42" name="Line 10"/>
          <p:cNvSpPr>
            <a:spLocks noChangeShapeType="1"/>
          </p:cNvSpPr>
          <p:nvPr/>
        </p:nvSpPr>
        <p:spPr bwMode="auto">
          <a:xfrm>
            <a:off x="1217613" y="5105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43" name="Line 11"/>
          <p:cNvSpPr>
            <a:spLocks noChangeShapeType="1"/>
          </p:cNvSpPr>
          <p:nvPr/>
        </p:nvSpPr>
        <p:spPr bwMode="auto">
          <a:xfrm>
            <a:off x="1217613" y="4953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44" name="Line 12"/>
          <p:cNvSpPr>
            <a:spLocks noChangeShapeType="1"/>
          </p:cNvSpPr>
          <p:nvPr/>
        </p:nvSpPr>
        <p:spPr bwMode="auto">
          <a:xfrm>
            <a:off x="1217613" y="4800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45" name="Line 13"/>
          <p:cNvSpPr>
            <a:spLocks noChangeShapeType="1"/>
          </p:cNvSpPr>
          <p:nvPr/>
        </p:nvSpPr>
        <p:spPr bwMode="auto">
          <a:xfrm>
            <a:off x="1217613" y="4648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46" name="Line 14"/>
          <p:cNvSpPr>
            <a:spLocks noChangeShapeType="1"/>
          </p:cNvSpPr>
          <p:nvPr/>
        </p:nvSpPr>
        <p:spPr bwMode="auto">
          <a:xfrm>
            <a:off x="1217613" y="44958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47" name="Line 15"/>
          <p:cNvSpPr>
            <a:spLocks noChangeShapeType="1"/>
          </p:cNvSpPr>
          <p:nvPr/>
        </p:nvSpPr>
        <p:spPr bwMode="auto">
          <a:xfrm>
            <a:off x="1217613" y="4343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48" name="Line 16"/>
          <p:cNvSpPr>
            <a:spLocks noChangeShapeType="1"/>
          </p:cNvSpPr>
          <p:nvPr/>
        </p:nvSpPr>
        <p:spPr bwMode="auto">
          <a:xfrm>
            <a:off x="1217613" y="4191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49" name="Line 17"/>
          <p:cNvSpPr>
            <a:spLocks noChangeShapeType="1"/>
          </p:cNvSpPr>
          <p:nvPr/>
        </p:nvSpPr>
        <p:spPr bwMode="auto">
          <a:xfrm>
            <a:off x="1217613" y="4038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50" name="Line 18"/>
          <p:cNvSpPr>
            <a:spLocks noChangeShapeType="1"/>
          </p:cNvSpPr>
          <p:nvPr/>
        </p:nvSpPr>
        <p:spPr bwMode="auto">
          <a:xfrm>
            <a:off x="1217613" y="3886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51" name="Line 19"/>
          <p:cNvSpPr>
            <a:spLocks noChangeShapeType="1"/>
          </p:cNvSpPr>
          <p:nvPr/>
        </p:nvSpPr>
        <p:spPr bwMode="auto">
          <a:xfrm>
            <a:off x="1217613" y="37338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52" name="Line 20"/>
          <p:cNvSpPr>
            <a:spLocks noChangeShapeType="1"/>
          </p:cNvSpPr>
          <p:nvPr/>
        </p:nvSpPr>
        <p:spPr bwMode="auto">
          <a:xfrm>
            <a:off x="1217613" y="3581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53" name="Line 21"/>
          <p:cNvSpPr>
            <a:spLocks noChangeShapeType="1"/>
          </p:cNvSpPr>
          <p:nvPr/>
        </p:nvSpPr>
        <p:spPr bwMode="auto">
          <a:xfrm>
            <a:off x="1217613" y="3429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54" name="Line 22"/>
          <p:cNvSpPr>
            <a:spLocks noChangeShapeType="1"/>
          </p:cNvSpPr>
          <p:nvPr/>
        </p:nvSpPr>
        <p:spPr bwMode="auto">
          <a:xfrm>
            <a:off x="1217613" y="3276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55" name="Line 23"/>
          <p:cNvSpPr>
            <a:spLocks noChangeShapeType="1"/>
          </p:cNvSpPr>
          <p:nvPr/>
        </p:nvSpPr>
        <p:spPr bwMode="auto">
          <a:xfrm>
            <a:off x="1217613" y="3124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56" name="Line 24"/>
          <p:cNvSpPr>
            <a:spLocks noChangeShapeType="1"/>
          </p:cNvSpPr>
          <p:nvPr/>
        </p:nvSpPr>
        <p:spPr bwMode="auto">
          <a:xfrm>
            <a:off x="1217613" y="29718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57" name="Line 25"/>
          <p:cNvSpPr>
            <a:spLocks noChangeShapeType="1"/>
          </p:cNvSpPr>
          <p:nvPr/>
        </p:nvSpPr>
        <p:spPr bwMode="auto">
          <a:xfrm>
            <a:off x="1217613" y="2819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58" name="Line 26"/>
          <p:cNvSpPr>
            <a:spLocks noChangeShapeType="1"/>
          </p:cNvSpPr>
          <p:nvPr/>
        </p:nvSpPr>
        <p:spPr bwMode="auto">
          <a:xfrm>
            <a:off x="1217613" y="2667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59" name="Line 27"/>
          <p:cNvSpPr>
            <a:spLocks noChangeShapeType="1"/>
          </p:cNvSpPr>
          <p:nvPr/>
        </p:nvSpPr>
        <p:spPr bwMode="auto">
          <a:xfrm>
            <a:off x="1217613" y="2514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60" name="Line 28"/>
          <p:cNvSpPr>
            <a:spLocks noChangeShapeType="1"/>
          </p:cNvSpPr>
          <p:nvPr/>
        </p:nvSpPr>
        <p:spPr bwMode="auto">
          <a:xfrm>
            <a:off x="1217613" y="2362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61" name="Line 29"/>
          <p:cNvSpPr>
            <a:spLocks noChangeShapeType="1"/>
          </p:cNvSpPr>
          <p:nvPr/>
        </p:nvSpPr>
        <p:spPr bwMode="auto">
          <a:xfrm>
            <a:off x="1293813" y="5791200"/>
            <a:ext cx="0" cy="15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62" name="Line 30"/>
          <p:cNvSpPr>
            <a:spLocks noChangeShapeType="1"/>
          </p:cNvSpPr>
          <p:nvPr/>
        </p:nvSpPr>
        <p:spPr bwMode="auto">
          <a:xfrm>
            <a:off x="2513013" y="5791200"/>
            <a:ext cx="0" cy="15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63" name="Line 31"/>
          <p:cNvSpPr>
            <a:spLocks noChangeShapeType="1"/>
          </p:cNvSpPr>
          <p:nvPr/>
        </p:nvSpPr>
        <p:spPr bwMode="auto">
          <a:xfrm>
            <a:off x="3732213" y="5791200"/>
            <a:ext cx="0" cy="15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64" name="Line 32"/>
          <p:cNvSpPr>
            <a:spLocks noChangeShapeType="1"/>
          </p:cNvSpPr>
          <p:nvPr/>
        </p:nvSpPr>
        <p:spPr bwMode="auto">
          <a:xfrm>
            <a:off x="4951413" y="5791200"/>
            <a:ext cx="0" cy="15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65" name="Line 33"/>
          <p:cNvSpPr>
            <a:spLocks noChangeShapeType="1"/>
          </p:cNvSpPr>
          <p:nvPr/>
        </p:nvSpPr>
        <p:spPr bwMode="auto">
          <a:xfrm>
            <a:off x="6170613" y="5791200"/>
            <a:ext cx="0" cy="15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66" name="Line 34"/>
          <p:cNvSpPr>
            <a:spLocks noChangeShapeType="1"/>
          </p:cNvSpPr>
          <p:nvPr/>
        </p:nvSpPr>
        <p:spPr bwMode="auto">
          <a:xfrm>
            <a:off x="7389813" y="5791200"/>
            <a:ext cx="0" cy="15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67" name="Line 35"/>
          <p:cNvSpPr>
            <a:spLocks noChangeShapeType="1"/>
          </p:cNvSpPr>
          <p:nvPr/>
        </p:nvSpPr>
        <p:spPr bwMode="auto">
          <a:xfrm>
            <a:off x="1293813" y="5791200"/>
            <a:ext cx="0" cy="15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68" name="Line 36"/>
          <p:cNvSpPr>
            <a:spLocks noChangeShapeType="1"/>
          </p:cNvSpPr>
          <p:nvPr/>
        </p:nvSpPr>
        <p:spPr bwMode="auto">
          <a:xfrm>
            <a:off x="8380413" y="5791200"/>
            <a:ext cx="0" cy="15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69" name="Line 37"/>
          <p:cNvSpPr>
            <a:spLocks noChangeShapeType="1"/>
          </p:cNvSpPr>
          <p:nvPr/>
        </p:nvSpPr>
        <p:spPr bwMode="auto">
          <a:xfrm>
            <a:off x="8380413" y="5791200"/>
            <a:ext cx="0" cy="15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70" name="Text Box 38"/>
          <p:cNvSpPr txBox="1">
            <a:spLocks noChangeArrowheads="1"/>
          </p:cNvSpPr>
          <p:nvPr/>
        </p:nvSpPr>
        <p:spPr bwMode="auto">
          <a:xfrm>
            <a:off x="1125538" y="5926138"/>
            <a:ext cx="6570662" cy="274637"/>
          </a:xfrm>
          <a:prstGeom prst="rect">
            <a:avLst/>
          </a:prstGeom>
          <a:noFill/>
          <a:ln w="9525">
            <a:noFill/>
            <a:miter lim="800000"/>
            <a:headEnd/>
            <a:tailEnd/>
          </a:ln>
        </p:spPr>
        <p:txBody>
          <a:bodyPr>
            <a:spAutoFit/>
          </a:bodyPr>
          <a:lstStyle/>
          <a:p>
            <a:pPr algn="l"/>
            <a:r>
              <a:rPr lang="en-US" b="1">
                <a:solidFill>
                  <a:srgbClr val="000000"/>
                </a:solidFill>
              </a:rPr>
              <a:t>0                          100                       200                      300                        400                      500</a:t>
            </a:r>
          </a:p>
        </p:txBody>
      </p:sp>
      <p:sp>
        <p:nvSpPr>
          <p:cNvPr id="69671" name="Text Box 39"/>
          <p:cNvSpPr txBox="1">
            <a:spLocks noChangeArrowheads="1"/>
          </p:cNvSpPr>
          <p:nvPr/>
        </p:nvSpPr>
        <p:spPr bwMode="auto">
          <a:xfrm>
            <a:off x="5181600" y="1981200"/>
            <a:ext cx="2895600" cy="2579688"/>
          </a:xfrm>
          <a:prstGeom prst="rect">
            <a:avLst/>
          </a:prstGeom>
          <a:solidFill>
            <a:srgbClr val="F7EEE5"/>
          </a:solidFill>
          <a:ln w="38100" cmpd="dbl">
            <a:solidFill>
              <a:schemeClr val="tx1"/>
            </a:solidFill>
            <a:miter lim="800000"/>
            <a:headEnd/>
            <a:tailEnd/>
          </a:ln>
        </p:spPr>
        <p:txBody>
          <a:bodyPr>
            <a:spAutoFit/>
          </a:bodyPr>
          <a:lstStyle/>
          <a:p>
            <a:pPr marL="457200" indent="-457200" algn="l">
              <a:lnSpc>
                <a:spcPct val="70000"/>
              </a:lnSpc>
              <a:spcBef>
                <a:spcPct val="50000"/>
              </a:spcBef>
            </a:pPr>
            <a:r>
              <a:rPr lang="en-US" sz="1400" b="1">
                <a:solidFill>
                  <a:srgbClr val="000000"/>
                </a:solidFill>
              </a:rPr>
              <a:t>Pressure      Volume       </a:t>
            </a:r>
            <a:r>
              <a:rPr lang="en-US" sz="1400" b="1" i="1">
                <a:solidFill>
                  <a:srgbClr val="000000"/>
                </a:solidFill>
              </a:rPr>
              <a:t>PV</a:t>
            </a:r>
            <a:r>
              <a:rPr lang="en-US" sz="1400" b="1">
                <a:solidFill>
                  <a:srgbClr val="000000"/>
                </a:solidFill>
              </a:rPr>
              <a:t> </a:t>
            </a:r>
          </a:p>
          <a:p>
            <a:pPr marL="457200" indent="-457200" algn="l">
              <a:lnSpc>
                <a:spcPct val="70000"/>
              </a:lnSpc>
              <a:spcBef>
                <a:spcPct val="50000"/>
              </a:spcBef>
            </a:pPr>
            <a:r>
              <a:rPr lang="en-US" sz="1400" b="1">
                <a:solidFill>
                  <a:srgbClr val="000000"/>
                </a:solidFill>
              </a:rPr>
              <a:t> (Kpa)	     (mL)</a:t>
            </a:r>
          </a:p>
          <a:p>
            <a:pPr marL="457200" indent="-457200" algn="l">
              <a:lnSpc>
                <a:spcPct val="70000"/>
              </a:lnSpc>
              <a:spcBef>
                <a:spcPct val="50000"/>
              </a:spcBef>
            </a:pPr>
            <a:r>
              <a:rPr lang="en-US" sz="1400">
                <a:solidFill>
                  <a:srgbClr val="000000"/>
                </a:solidFill>
              </a:rPr>
              <a:t>   100		      500	 50,000</a:t>
            </a:r>
          </a:p>
          <a:p>
            <a:pPr marL="457200" indent="-457200" algn="l">
              <a:lnSpc>
                <a:spcPct val="70000"/>
              </a:lnSpc>
              <a:spcBef>
                <a:spcPct val="50000"/>
              </a:spcBef>
            </a:pPr>
            <a:r>
              <a:rPr lang="en-US" sz="1400">
                <a:solidFill>
                  <a:srgbClr val="000000"/>
                </a:solidFill>
              </a:rPr>
              <a:t>   150		      333	 49,950</a:t>
            </a:r>
          </a:p>
          <a:p>
            <a:pPr marL="457200" indent="-457200" algn="l">
              <a:lnSpc>
                <a:spcPct val="70000"/>
              </a:lnSpc>
              <a:spcBef>
                <a:spcPct val="50000"/>
              </a:spcBef>
            </a:pPr>
            <a:r>
              <a:rPr lang="en-US" sz="1400">
                <a:solidFill>
                  <a:srgbClr val="000000"/>
                </a:solidFill>
              </a:rPr>
              <a:t>   200		      250	 50,000</a:t>
            </a:r>
          </a:p>
          <a:p>
            <a:pPr marL="457200" indent="-457200" algn="l">
              <a:lnSpc>
                <a:spcPct val="70000"/>
              </a:lnSpc>
              <a:spcBef>
                <a:spcPct val="50000"/>
              </a:spcBef>
            </a:pPr>
            <a:r>
              <a:rPr lang="en-US" sz="1400">
                <a:solidFill>
                  <a:srgbClr val="000000"/>
                </a:solidFill>
              </a:rPr>
              <a:t>   250		      200	 50,000</a:t>
            </a:r>
          </a:p>
          <a:p>
            <a:pPr marL="457200" indent="-457200" algn="l">
              <a:lnSpc>
                <a:spcPct val="70000"/>
              </a:lnSpc>
              <a:spcBef>
                <a:spcPct val="50000"/>
              </a:spcBef>
            </a:pPr>
            <a:r>
              <a:rPr lang="en-US" sz="1400">
                <a:solidFill>
                  <a:srgbClr val="000000"/>
                </a:solidFill>
              </a:rPr>
              <a:t>   300		      166	 49,800</a:t>
            </a:r>
          </a:p>
          <a:p>
            <a:pPr marL="457200" indent="-457200" algn="l">
              <a:lnSpc>
                <a:spcPct val="70000"/>
              </a:lnSpc>
              <a:spcBef>
                <a:spcPct val="50000"/>
              </a:spcBef>
            </a:pPr>
            <a:r>
              <a:rPr lang="en-US" sz="1400">
                <a:solidFill>
                  <a:srgbClr val="000000"/>
                </a:solidFill>
              </a:rPr>
              <a:t>   350		      143	 50,500</a:t>
            </a:r>
          </a:p>
          <a:p>
            <a:pPr marL="457200" indent="-457200" algn="l">
              <a:lnSpc>
                <a:spcPct val="70000"/>
              </a:lnSpc>
              <a:spcBef>
                <a:spcPct val="50000"/>
              </a:spcBef>
            </a:pPr>
            <a:r>
              <a:rPr lang="en-US" sz="1400">
                <a:solidFill>
                  <a:srgbClr val="000000"/>
                </a:solidFill>
              </a:rPr>
              <a:t>   400		      125	 50,000</a:t>
            </a:r>
          </a:p>
          <a:p>
            <a:pPr marL="457200" indent="-457200" algn="l">
              <a:lnSpc>
                <a:spcPct val="70000"/>
              </a:lnSpc>
              <a:spcBef>
                <a:spcPct val="50000"/>
              </a:spcBef>
            </a:pPr>
            <a:r>
              <a:rPr lang="en-US" sz="1400">
                <a:solidFill>
                  <a:srgbClr val="000000"/>
                </a:solidFill>
              </a:rPr>
              <a:t>   450		      110	 49,500</a:t>
            </a:r>
          </a:p>
        </p:txBody>
      </p:sp>
      <p:sp>
        <p:nvSpPr>
          <p:cNvPr id="69672" name="Text Box 40"/>
          <p:cNvSpPr txBox="1">
            <a:spLocks noChangeArrowheads="1"/>
          </p:cNvSpPr>
          <p:nvPr/>
        </p:nvSpPr>
        <p:spPr bwMode="auto">
          <a:xfrm rot="-5400000">
            <a:off x="-427038" y="3916363"/>
            <a:ext cx="2073275" cy="457200"/>
          </a:xfrm>
          <a:prstGeom prst="rect">
            <a:avLst/>
          </a:prstGeom>
          <a:noFill/>
          <a:ln w="9525">
            <a:noFill/>
            <a:miter lim="800000"/>
            <a:headEnd/>
            <a:tailEnd/>
          </a:ln>
        </p:spPr>
        <p:txBody>
          <a:bodyPr>
            <a:spAutoFit/>
          </a:bodyPr>
          <a:lstStyle/>
          <a:p>
            <a:pPr algn="l"/>
            <a:r>
              <a:rPr lang="en-US" sz="2400">
                <a:solidFill>
                  <a:srgbClr val="000000"/>
                </a:solidFill>
              </a:rPr>
              <a:t>Volume (mL)</a:t>
            </a:r>
          </a:p>
        </p:txBody>
      </p:sp>
      <p:sp>
        <p:nvSpPr>
          <p:cNvPr id="69673" name="Text Box 41"/>
          <p:cNvSpPr txBox="1">
            <a:spLocks noChangeArrowheads="1"/>
          </p:cNvSpPr>
          <p:nvPr/>
        </p:nvSpPr>
        <p:spPr bwMode="auto">
          <a:xfrm>
            <a:off x="838200" y="5105400"/>
            <a:ext cx="436563" cy="274638"/>
          </a:xfrm>
          <a:prstGeom prst="rect">
            <a:avLst/>
          </a:prstGeom>
          <a:noFill/>
          <a:ln w="9525">
            <a:noFill/>
            <a:miter lim="800000"/>
            <a:headEnd/>
            <a:tailEnd/>
          </a:ln>
        </p:spPr>
        <p:txBody>
          <a:bodyPr wrap="none">
            <a:spAutoFit/>
          </a:bodyPr>
          <a:lstStyle/>
          <a:p>
            <a:pPr algn="l"/>
            <a:r>
              <a:rPr lang="en-US">
                <a:solidFill>
                  <a:srgbClr val="000000"/>
                </a:solidFill>
              </a:rPr>
              <a:t>100</a:t>
            </a:r>
          </a:p>
        </p:txBody>
      </p:sp>
      <p:sp>
        <p:nvSpPr>
          <p:cNvPr id="69674" name="Text Box 42"/>
          <p:cNvSpPr txBox="1">
            <a:spLocks noChangeArrowheads="1"/>
          </p:cNvSpPr>
          <p:nvPr/>
        </p:nvSpPr>
        <p:spPr bwMode="auto">
          <a:xfrm>
            <a:off x="838200" y="4495800"/>
            <a:ext cx="436563" cy="274638"/>
          </a:xfrm>
          <a:prstGeom prst="rect">
            <a:avLst/>
          </a:prstGeom>
          <a:noFill/>
          <a:ln w="9525">
            <a:noFill/>
            <a:miter lim="800000"/>
            <a:headEnd/>
            <a:tailEnd/>
          </a:ln>
        </p:spPr>
        <p:txBody>
          <a:bodyPr wrap="none">
            <a:spAutoFit/>
          </a:bodyPr>
          <a:lstStyle/>
          <a:p>
            <a:pPr algn="l"/>
            <a:r>
              <a:rPr lang="en-US">
                <a:solidFill>
                  <a:srgbClr val="000000"/>
                </a:solidFill>
              </a:rPr>
              <a:t>200</a:t>
            </a:r>
          </a:p>
        </p:txBody>
      </p:sp>
      <p:sp>
        <p:nvSpPr>
          <p:cNvPr id="69675" name="Text Box 43"/>
          <p:cNvSpPr txBox="1">
            <a:spLocks noChangeArrowheads="1"/>
          </p:cNvSpPr>
          <p:nvPr/>
        </p:nvSpPr>
        <p:spPr bwMode="auto">
          <a:xfrm>
            <a:off x="838200" y="3886200"/>
            <a:ext cx="436563" cy="274638"/>
          </a:xfrm>
          <a:prstGeom prst="rect">
            <a:avLst/>
          </a:prstGeom>
          <a:noFill/>
          <a:ln w="9525">
            <a:noFill/>
            <a:miter lim="800000"/>
            <a:headEnd/>
            <a:tailEnd/>
          </a:ln>
        </p:spPr>
        <p:txBody>
          <a:bodyPr wrap="none">
            <a:spAutoFit/>
          </a:bodyPr>
          <a:lstStyle/>
          <a:p>
            <a:pPr algn="l"/>
            <a:r>
              <a:rPr lang="en-US">
                <a:solidFill>
                  <a:srgbClr val="000000"/>
                </a:solidFill>
              </a:rPr>
              <a:t>300</a:t>
            </a:r>
          </a:p>
        </p:txBody>
      </p:sp>
      <p:sp>
        <p:nvSpPr>
          <p:cNvPr id="69676" name="Text Box 44"/>
          <p:cNvSpPr txBox="1">
            <a:spLocks noChangeArrowheads="1"/>
          </p:cNvSpPr>
          <p:nvPr/>
        </p:nvSpPr>
        <p:spPr bwMode="auto">
          <a:xfrm>
            <a:off x="836613" y="3276600"/>
            <a:ext cx="436562" cy="274638"/>
          </a:xfrm>
          <a:prstGeom prst="rect">
            <a:avLst/>
          </a:prstGeom>
          <a:noFill/>
          <a:ln w="9525">
            <a:noFill/>
            <a:miter lim="800000"/>
            <a:headEnd/>
            <a:tailEnd/>
          </a:ln>
        </p:spPr>
        <p:txBody>
          <a:bodyPr wrap="none">
            <a:spAutoFit/>
          </a:bodyPr>
          <a:lstStyle/>
          <a:p>
            <a:pPr algn="l"/>
            <a:r>
              <a:rPr lang="en-US">
                <a:solidFill>
                  <a:srgbClr val="000000"/>
                </a:solidFill>
              </a:rPr>
              <a:t>400</a:t>
            </a:r>
          </a:p>
        </p:txBody>
      </p:sp>
      <p:sp>
        <p:nvSpPr>
          <p:cNvPr id="69677" name="Text Box 45"/>
          <p:cNvSpPr txBox="1">
            <a:spLocks noChangeArrowheads="1"/>
          </p:cNvSpPr>
          <p:nvPr/>
        </p:nvSpPr>
        <p:spPr bwMode="auto">
          <a:xfrm>
            <a:off x="836613" y="2697163"/>
            <a:ext cx="436562" cy="274637"/>
          </a:xfrm>
          <a:prstGeom prst="rect">
            <a:avLst/>
          </a:prstGeom>
          <a:noFill/>
          <a:ln w="9525">
            <a:noFill/>
            <a:miter lim="800000"/>
            <a:headEnd/>
            <a:tailEnd/>
          </a:ln>
        </p:spPr>
        <p:txBody>
          <a:bodyPr wrap="none">
            <a:spAutoFit/>
          </a:bodyPr>
          <a:lstStyle/>
          <a:p>
            <a:pPr algn="l"/>
            <a:r>
              <a:rPr lang="en-US">
                <a:solidFill>
                  <a:srgbClr val="000000"/>
                </a:solidFill>
              </a:rPr>
              <a:t>500</a:t>
            </a:r>
          </a:p>
        </p:txBody>
      </p:sp>
      <p:sp>
        <p:nvSpPr>
          <p:cNvPr id="69678" name="Text Box 46"/>
          <p:cNvSpPr txBox="1">
            <a:spLocks noChangeArrowheads="1"/>
          </p:cNvSpPr>
          <p:nvPr/>
        </p:nvSpPr>
        <p:spPr bwMode="auto">
          <a:xfrm>
            <a:off x="836613" y="2057400"/>
            <a:ext cx="436562" cy="274638"/>
          </a:xfrm>
          <a:prstGeom prst="rect">
            <a:avLst/>
          </a:prstGeom>
          <a:noFill/>
          <a:ln w="9525">
            <a:noFill/>
            <a:miter lim="800000"/>
            <a:headEnd/>
            <a:tailEnd/>
          </a:ln>
        </p:spPr>
        <p:txBody>
          <a:bodyPr wrap="none">
            <a:spAutoFit/>
          </a:bodyPr>
          <a:lstStyle/>
          <a:p>
            <a:pPr algn="l"/>
            <a:r>
              <a:rPr lang="en-US">
                <a:solidFill>
                  <a:srgbClr val="000000"/>
                </a:solidFill>
              </a:rPr>
              <a:t>600</a:t>
            </a:r>
          </a:p>
        </p:txBody>
      </p:sp>
      <p:sp>
        <p:nvSpPr>
          <p:cNvPr id="69679" name="Line 47"/>
          <p:cNvSpPr>
            <a:spLocks noChangeShapeType="1"/>
          </p:cNvSpPr>
          <p:nvPr/>
        </p:nvSpPr>
        <p:spPr bwMode="auto">
          <a:xfrm>
            <a:off x="1217613" y="22098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80" name="Line 48"/>
          <p:cNvSpPr>
            <a:spLocks noChangeShapeType="1"/>
          </p:cNvSpPr>
          <p:nvPr/>
        </p:nvSpPr>
        <p:spPr bwMode="auto">
          <a:xfrm>
            <a:off x="1217613" y="2057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81" name="Line 49"/>
          <p:cNvSpPr>
            <a:spLocks noChangeShapeType="1"/>
          </p:cNvSpPr>
          <p:nvPr/>
        </p:nvSpPr>
        <p:spPr bwMode="auto">
          <a:xfrm>
            <a:off x="1217613" y="1905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82" name="Line 50"/>
          <p:cNvSpPr>
            <a:spLocks noChangeShapeType="1"/>
          </p:cNvSpPr>
          <p:nvPr/>
        </p:nvSpPr>
        <p:spPr bwMode="auto">
          <a:xfrm flipV="1">
            <a:off x="8380413" y="1905000"/>
            <a:ext cx="0" cy="396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83" name="Line 51"/>
          <p:cNvSpPr>
            <a:spLocks noChangeShapeType="1"/>
          </p:cNvSpPr>
          <p:nvPr/>
        </p:nvSpPr>
        <p:spPr bwMode="auto">
          <a:xfrm>
            <a:off x="8304213" y="5867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84" name="Line 52"/>
          <p:cNvSpPr>
            <a:spLocks noChangeShapeType="1"/>
          </p:cNvSpPr>
          <p:nvPr/>
        </p:nvSpPr>
        <p:spPr bwMode="auto">
          <a:xfrm>
            <a:off x="8304213" y="5715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85" name="Line 53"/>
          <p:cNvSpPr>
            <a:spLocks noChangeShapeType="1"/>
          </p:cNvSpPr>
          <p:nvPr/>
        </p:nvSpPr>
        <p:spPr bwMode="auto">
          <a:xfrm>
            <a:off x="8304213" y="5562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86" name="Line 54"/>
          <p:cNvSpPr>
            <a:spLocks noChangeShapeType="1"/>
          </p:cNvSpPr>
          <p:nvPr/>
        </p:nvSpPr>
        <p:spPr bwMode="auto">
          <a:xfrm>
            <a:off x="8304213" y="5410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87" name="Line 55"/>
          <p:cNvSpPr>
            <a:spLocks noChangeShapeType="1"/>
          </p:cNvSpPr>
          <p:nvPr/>
        </p:nvSpPr>
        <p:spPr bwMode="auto">
          <a:xfrm>
            <a:off x="8304213" y="52578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88" name="Line 56"/>
          <p:cNvSpPr>
            <a:spLocks noChangeShapeType="1"/>
          </p:cNvSpPr>
          <p:nvPr/>
        </p:nvSpPr>
        <p:spPr bwMode="auto">
          <a:xfrm>
            <a:off x="8304213" y="5105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89" name="Line 57"/>
          <p:cNvSpPr>
            <a:spLocks noChangeShapeType="1"/>
          </p:cNvSpPr>
          <p:nvPr/>
        </p:nvSpPr>
        <p:spPr bwMode="auto">
          <a:xfrm>
            <a:off x="8304213" y="4953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90" name="Line 58"/>
          <p:cNvSpPr>
            <a:spLocks noChangeShapeType="1"/>
          </p:cNvSpPr>
          <p:nvPr/>
        </p:nvSpPr>
        <p:spPr bwMode="auto">
          <a:xfrm>
            <a:off x="8304213" y="4800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91" name="Line 59"/>
          <p:cNvSpPr>
            <a:spLocks noChangeShapeType="1"/>
          </p:cNvSpPr>
          <p:nvPr/>
        </p:nvSpPr>
        <p:spPr bwMode="auto">
          <a:xfrm>
            <a:off x="8304213" y="4648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92" name="Line 60"/>
          <p:cNvSpPr>
            <a:spLocks noChangeShapeType="1"/>
          </p:cNvSpPr>
          <p:nvPr/>
        </p:nvSpPr>
        <p:spPr bwMode="auto">
          <a:xfrm>
            <a:off x="8304213" y="44958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93" name="Line 61"/>
          <p:cNvSpPr>
            <a:spLocks noChangeShapeType="1"/>
          </p:cNvSpPr>
          <p:nvPr/>
        </p:nvSpPr>
        <p:spPr bwMode="auto">
          <a:xfrm>
            <a:off x="8304213" y="4343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94" name="Line 62"/>
          <p:cNvSpPr>
            <a:spLocks noChangeShapeType="1"/>
          </p:cNvSpPr>
          <p:nvPr/>
        </p:nvSpPr>
        <p:spPr bwMode="auto">
          <a:xfrm>
            <a:off x="8304213" y="4191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95" name="Line 63"/>
          <p:cNvSpPr>
            <a:spLocks noChangeShapeType="1"/>
          </p:cNvSpPr>
          <p:nvPr/>
        </p:nvSpPr>
        <p:spPr bwMode="auto">
          <a:xfrm>
            <a:off x="8304213" y="4038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96" name="Line 64"/>
          <p:cNvSpPr>
            <a:spLocks noChangeShapeType="1"/>
          </p:cNvSpPr>
          <p:nvPr/>
        </p:nvSpPr>
        <p:spPr bwMode="auto">
          <a:xfrm>
            <a:off x="8304213" y="3886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97" name="Line 65"/>
          <p:cNvSpPr>
            <a:spLocks noChangeShapeType="1"/>
          </p:cNvSpPr>
          <p:nvPr/>
        </p:nvSpPr>
        <p:spPr bwMode="auto">
          <a:xfrm>
            <a:off x="8304213" y="37338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98" name="Line 66"/>
          <p:cNvSpPr>
            <a:spLocks noChangeShapeType="1"/>
          </p:cNvSpPr>
          <p:nvPr/>
        </p:nvSpPr>
        <p:spPr bwMode="auto">
          <a:xfrm>
            <a:off x="8304213" y="3581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699" name="Line 67"/>
          <p:cNvSpPr>
            <a:spLocks noChangeShapeType="1"/>
          </p:cNvSpPr>
          <p:nvPr/>
        </p:nvSpPr>
        <p:spPr bwMode="auto">
          <a:xfrm>
            <a:off x="8304213" y="3429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700" name="Line 68"/>
          <p:cNvSpPr>
            <a:spLocks noChangeShapeType="1"/>
          </p:cNvSpPr>
          <p:nvPr/>
        </p:nvSpPr>
        <p:spPr bwMode="auto">
          <a:xfrm>
            <a:off x="8304213" y="3276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701" name="Line 69"/>
          <p:cNvSpPr>
            <a:spLocks noChangeShapeType="1"/>
          </p:cNvSpPr>
          <p:nvPr/>
        </p:nvSpPr>
        <p:spPr bwMode="auto">
          <a:xfrm>
            <a:off x="8304213" y="3124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702" name="Line 70"/>
          <p:cNvSpPr>
            <a:spLocks noChangeShapeType="1"/>
          </p:cNvSpPr>
          <p:nvPr/>
        </p:nvSpPr>
        <p:spPr bwMode="auto">
          <a:xfrm>
            <a:off x="8304213" y="29718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703" name="Line 71"/>
          <p:cNvSpPr>
            <a:spLocks noChangeShapeType="1"/>
          </p:cNvSpPr>
          <p:nvPr/>
        </p:nvSpPr>
        <p:spPr bwMode="auto">
          <a:xfrm>
            <a:off x="8304213" y="2819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704" name="Line 72"/>
          <p:cNvSpPr>
            <a:spLocks noChangeShapeType="1"/>
          </p:cNvSpPr>
          <p:nvPr/>
        </p:nvSpPr>
        <p:spPr bwMode="auto">
          <a:xfrm>
            <a:off x="8304213" y="2667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705" name="Line 73"/>
          <p:cNvSpPr>
            <a:spLocks noChangeShapeType="1"/>
          </p:cNvSpPr>
          <p:nvPr/>
        </p:nvSpPr>
        <p:spPr bwMode="auto">
          <a:xfrm>
            <a:off x="8304213" y="2514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706" name="Line 74"/>
          <p:cNvSpPr>
            <a:spLocks noChangeShapeType="1"/>
          </p:cNvSpPr>
          <p:nvPr/>
        </p:nvSpPr>
        <p:spPr bwMode="auto">
          <a:xfrm>
            <a:off x="8304213" y="2362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707" name="Line 75"/>
          <p:cNvSpPr>
            <a:spLocks noChangeShapeType="1"/>
          </p:cNvSpPr>
          <p:nvPr/>
        </p:nvSpPr>
        <p:spPr bwMode="auto">
          <a:xfrm>
            <a:off x="8304213" y="22098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708" name="Line 76"/>
          <p:cNvSpPr>
            <a:spLocks noChangeShapeType="1"/>
          </p:cNvSpPr>
          <p:nvPr/>
        </p:nvSpPr>
        <p:spPr bwMode="auto">
          <a:xfrm>
            <a:off x="8304213" y="2057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709" name="Line 77"/>
          <p:cNvSpPr>
            <a:spLocks noChangeShapeType="1"/>
          </p:cNvSpPr>
          <p:nvPr/>
        </p:nvSpPr>
        <p:spPr bwMode="auto">
          <a:xfrm>
            <a:off x="8304213" y="1905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69710" name="Oval 78"/>
          <p:cNvSpPr>
            <a:spLocks noChangeArrowheads="1"/>
          </p:cNvSpPr>
          <p:nvPr/>
        </p:nvSpPr>
        <p:spPr bwMode="auto">
          <a:xfrm>
            <a:off x="6705600" y="5181600"/>
            <a:ext cx="152400" cy="152400"/>
          </a:xfrm>
          <a:prstGeom prst="ellipse">
            <a:avLst/>
          </a:prstGeom>
          <a:noFill/>
          <a:ln w="9525">
            <a:solidFill>
              <a:srgbClr val="FF0000"/>
            </a:solidFill>
            <a:round/>
            <a:headEnd/>
            <a:tailEnd/>
          </a:ln>
        </p:spPr>
        <p:txBody>
          <a:bodyPr wrap="none" anchor="ctr"/>
          <a:lstStyle/>
          <a:p>
            <a:endParaRPr lang="en-US">
              <a:solidFill>
                <a:srgbClr val="000000"/>
              </a:solidFill>
            </a:endParaRPr>
          </a:p>
        </p:txBody>
      </p:sp>
      <p:sp>
        <p:nvSpPr>
          <p:cNvPr id="69711" name="Oval 79"/>
          <p:cNvSpPr>
            <a:spLocks noChangeArrowheads="1"/>
          </p:cNvSpPr>
          <p:nvPr/>
        </p:nvSpPr>
        <p:spPr bwMode="auto">
          <a:xfrm>
            <a:off x="6096000" y="5105400"/>
            <a:ext cx="152400" cy="152400"/>
          </a:xfrm>
          <a:prstGeom prst="ellipse">
            <a:avLst/>
          </a:prstGeom>
          <a:noFill/>
          <a:ln w="9525">
            <a:solidFill>
              <a:srgbClr val="FF0000"/>
            </a:solidFill>
            <a:round/>
            <a:headEnd/>
            <a:tailEnd/>
          </a:ln>
        </p:spPr>
        <p:txBody>
          <a:bodyPr wrap="none" anchor="ctr"/>
          <a:lstStyle/>
          <a:p>
            <a:endParaRPr lang="en-US">
              <a:solidFill>
                <a:srgbClr val="000000"/>
              </a:solidFill>
            </a:endParaRPr>
          </a:p>
        </p:txBody>
      </p:sp>
      <p:sp>
        <p:nvSpPr>
          <p:cNvPr id="69712" name="Oval 80"/>
          <p:cNvSpPr>
            <a:spLocks noChangeArrowheads="1"/>
          </p:cNvSpPr>
          <p:nvPr/>
        </p:nvSpPr>
        <p:spPr bwMode="auto">
          <a:xfrm>
            <a:off x="3048000" y="3733800"/>
            <a:ext cx="152400" cy="152400"/>
          </a:xfrm>
          <a:prstGeom prst="ellipse">
            <a:avLst/>
          </a:prstGeom>
          <a:noFill/>
          <a:ln w="9525">
            <a:solidFill>
              <a:srgbClr val="FF0000"/>
            </a:solidFill>
            <a:round/>
            <a:headEnd/>
            <a:tailEnd/>
          </a:ln>
        </p:spPr>
        <p:txBody>
          <a:bodyPr wrap="none" anchor="ctr"/>
          <a:lstStyle/>
          <a:p>
            <a:endParaRPr lang="en-US">
              <a:solidFill>
                <a:srgbClr val="000000"/>
              </a:solidFill>
            </a:endParaRPr>
          </a:p>
        </p:txBody>
      </p:sp>
      <p:sp>
        <p:nvSpPr>
          <p:cNvPr id="69713" name="Oval 81"/>
          <p:cNvSpPr>
            <a:spLocks noChangeArrowheads="1"/>
          </p:cNvSpPr>
          <p:nvPr/>
        </p:nvSpPr>
        <p:spPr bwMode="auto">
          <a:xfrm>
            <a:off x="4876800" y="4800600"/>
            <a:ext cx="152400" cy="152400"/>
          </a:xfrm>
          <a:prstGeom prst="ellipse">
            <a:avLst/>
          </a:prstGeom>
          <a:noFill/>
          <a:ln w="9525">
            <a:solidFill>
              <a:srgbClr val="FF0000"/>
            </a:solidFill>
            <a:round/>
            <a:headEnd/>
            <a:tailEnd/>
          </a:ln>
        </p:spPr>
        <p:txBody>
          <a:bodyPr wrap="none" anchor="ctr"/>
          <a:lstStyle/>
          <a:p>
            <a:endParaRPr lang="en-US">
              <a:solidFill>
                <a:srgbClr val="000000"/>
              </a:solidFill>
            </a:endParaRPr>
          </a:p>
        </p:txBody>
      </p:sp>
      <p:sp>
        <p:nvSpPr>
          <p:cNvPr id="69714" name="Oval 82"/>
          <p:cNvSpPr>
            <a:spLocks noChangeArrowheads="1"/>
          </p:cNvSpPr>
          <p:nvPr/>
        </p:nvSpPr>
        <p:spPr bwMode="auto">
          <a:xfrm>
            <a:off x="5486400" y="5029200"/>
            <a:ext cx="152400" cy="152400"/>
          </a:xfrm>
          <a:prstGeom prst="ellipse">
            <a:avLst/>
          </a:prstGeom>
          <a:noFill/>
          <a:ln w="9525">
            <a:solidFill>
              <a:srgbClr val="FF0000"/>
            </a:solidFill>
            <a:round/>
            <a:headEnd/>
            <a:tailEnd/>
          </a:ln>
        </p:spPr>
        <p:txBody>
          <a:bodyPr wrap="none" anchor="ctr"/>
          <a:lstStyle/>
          <a:p>
            <a:endParaRPr lang="en-US">
              <a:solidFill>
                <a:srgbClr val="000000"/>
              </a:solidFill>
            </a:endParaRPr>
          </a:p>
        </p:txBody>
      </p:sp>
      <p:sp>
        <p:nvSpPr>
          <p:cNvPr id="69715" name="Oval 83"/>
          <p:cNvSpPr>
            <a:spLocks noChangeArrowheads="1"/>
          </p:cNvSpPr>
          <p:nvPr/>
        </p:nvSpPr>
        <p:spPr bwMode="auto">
          <a:xfrm>
            <a:off x="3657600" y="4267200"/>
            <a:ext cx="152400" cy="152400"/>
          </a:xfrm>
          <a:prstGeom prst="ellipse">
            <a:avLst/>
          </a:prstGeom>
          <a:noFill/>
          <a:ln w="9525">
            <a:solidFill>
              <a:srgbClr val="FF0000"/>
            </a:solidFill>
            <a:round/>
            <a:headEnd/>
            <a:tailEnd/>
          </a:ln>
        </p:spPr>
        <p:txBody>
          <a:bodyPr wrap="none" anchor="ctr"/>
          <a:lstStyle/>
          <a:p>
            <a:endParaRPr lang="en-US">
              <a:solidFill>
                <a:srgbClr val="000000"/>
              </a:solidFill>
            </a:endParaRPr>
          </a:p>
        </p:txBody>
      </p:sp>
      <p:sp>
        <p:nvSpPr>
          <p:cNvPr id="69716" name="Oval 84"/>
          <p:cNvSpPr>
            <a:spLocks noChangeArrowheads="1"/>
          </p:cNvSpPr>
          <p:nvPr/>
        </p:nvSpPr>
        <p:spPr bwMode="auto">
          <a:xfrm>
            <a:off x="2438400" y="2743200"/>
            <a:ext cx="152400" cy="152400"/>
          </a:xfrm>
          <a:prstGeom prst="ellipse">
            <a:avLst/>
          </a:prstGeom>
          <a:noFill/>
          <a:ln w="9525">
            <a:solidFill>
              <a:srgbClr val="FF0000"/>
            </a:solidFill>
            <a:round/>
            <a:headEnd/>
            <a:tailEnd/>
          </a:ln>
        </p:spPr>
        <p:txBody>
          <a:bodyPr wrap="none" anchor="ctr"/>
          <a:lstStyle/>
          <a:p>
            <a:endParaRPr lang="en-US">
              <a:solidFill>
                <a:srgbClr val="000000"/>
              </a:solidFill>
            </a:endParaRPr>
          </a:p>
        </p:txBody>
      </p:sp>
      <p:sp>
        <p:nvSpPr>
          <p:cNvPr id="69717" name="Rectangle 85"/>
          <p:cNvSpPr>
            <a:spLocks noChangeArrowheads="1"/>
          </p:cNvSpPr>
          <p:nvPr/>
        </p:nvSpPr>
        <p:spPr bwMode="auto">
          <a:xfrm>
            <a:off x="3429000" y="6172200"/>
            <a:ext cx="2268538" cy="457200"/>
          </a:xfrm>
          <a:prstGeom prst="rect">
            <a:avLst/>
          </a:prstGeom>
          <a:noFill/>
          <a:ln w="9525">
            <a:noFill/>
            <a:miter lim="800000"/>
            <a:headEnd/>
            <a:tailEnd/>
          </a:ln>
        </p:spPr>
        <p:txBody>
          <a:bodyPr wrap="none">
            <a:spAutoFit/>
          </a:bodyPr>
          <a:lstStyle/>
          <a:p>
            <a:pPr algn="l"/>
            <a:r>
              <a:rPr lang="en-US" sz="2400">
                <a:solidFill>
                  <a:srgbClr val="000000"/>
                </a:solidFill>
              </a:rPr>
              <a:t>Pressure (KPa)</a:t>
            </a:r>
          </a:p>
        </p:txBody>
      </p:sp>
      <p:sp>
        <p:nvSpPr>
          <p:cNvPr id="69718" name="Freeform 86"/>
          <p:cNvSpPr>
            <a:spLocks/>
          </p:cNvSpPr>
          <p:nvPr/>
        </p:nvSpPr>
        <p:spPr bwMode="auto">
          <a:xfrm>
            <a:off x="2209800" y="2057400"/>
            <a:ext cx="4864100" cy="3217863"/>
          </a:xfrm>
          <a:custGeom>
            <a:avLst/>
            <a:gdLst>
              <a:gd name="T0" fmla="*/ 0 w 3064"/>
              <a:gd name="T1" fmla="*/ 0 h 2027"/>
              <a:gd name="T2" fmla="*/ 2147483647 w 3064"/>
              <a:gd name="T3" fmla="*/ 2147483647 h 2027"/>
              <a:gd name="T4" fmla="*/ 2147483647 w 3064"/>
              <a:gd name="T5" fmla="*/ 2147483647 h 2027"/>
              <a:gd name="T6" fmla="*/ 2147483647 w 3064"/>
              <a:gd name="T7" fmla="*/ 2147483647 h 2027"/>
              <a:gd name="T8" fmla="*/ 2147483647 w 3064"/>
              <a:gd name="T9" fmla="*/ 2147483647 h 2027"/>
              <a:gd name="T10" fmla="*/ 2147483647 w 3064"/>
              <a:gd name="T11" fmla="*/ 2147483647 h 2027"/>
              <a:gd name="T12" fmla="*/ 2147483647 w 3064"/>
              <a:gd name="T13" fmla="*/ 2147483647 h 2027"/>
              <a:gd name="T14" fmla="*/ 2147483647 w 3064"/>
              <a:gd name="T15" fmla="*/ 2147483647 h 2027"/>
              <a:gd name="T16" fmla="*/ 2147483647 w 3064"/>
              <a:gd name="T17" fmla="*/ 2147483647 h 20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64"/>
              <a:gd name="T28" fmla="*/ 0 h 2027"/>
              <a:gd name="T29" fmla="*/ 3064 w 3064"/>
              <a:gd name="T30" fmla="*/ 2027 h 20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64" h="2027">
                <a:moveTo>
                  <a:pt x="0" y="0"/>
                </a:moveTo>
                <a:cubicBezTo>
                  <a:pt x="35" y="89"/>
                  <a:pt x="114" y="350"/>
                  <a:pt x="210" y="534"/>
                </a:cubicBezTo>
                <a:cubicBezTo>
                  <a:pt x="306" y="718"/>
                  <a:pt x="442" y="950"/>
                  <a:pt x="579" y="1107"/>
                </a:cubicBezTo>
                <a:cubicBezTo>
                  <a:pt x="716" y="1264"/>
                  <a:pt x="833" y="1358"/>
                  <a:pt x="1032" y="1476"/>
                </a:cubicBezTo>
                <a:cubicBezTo>
                  <a:pt x="1231" y="1594"/>
                  <a:pt x="1583" y="1741"/>
                  <a:pt x="1776" y="1818"/>
                </a:cubicBezTo>
                <a:cubicBezTo>
                  <a:pt x="1969" y="1895"/>
                  <a:pt x="2028" y="1907"/>
                  <a:pt x="2193" y="1938"/>
                </a:cubicBezTo>
                <a:cubicBezTo>
                  <a:pt x="2358" y="1969"/>
                  <a:pt x="2628" y="1990"/>
                  <a:pt x="2766" y="2004"/>
                </a:cubicBezTo>
                <a:cubicBezTo>
                  <a:pt x="2904" y="2018"/>
                  <a:pt x="2978" y="2023"/>
                  <a:pt x="3021" y="2025"/>
                </a:cubicBezTo>
                <a:cubicBezTo>
                  <a:pt x="3064" y="2027"/>
                  <a:pt x="3023" y="2018"/>
                  <a:pt x="3024" y="2016"/>
                </a:cubicBezTo>
              </a:path>
            </a:pathLst>
          </a:custGeom>
          <a:noFill/>
          <a:ln w="12700">
            <a:solidFill>
              <a:srgbClr val="FF0000"/>
            </a:solidFill>
            <a:prstDash val="sysDot"/>
            <a:round/>
            <a:headEnd/>
            <a:tailEnd/>
          </a:ln>
        </p:spPr>
        <p:txBody>
          <a:bodyPr/>
          <a:lstStyle/>
          <a:p>
            <a:endParaRPr lang="en-US">
              <a:solidFill>
                <a:srgbClr val="000000"/>
              </a:solidFill>
            </a:endParaRPr>
          </a:p>
        </p:txBody>
      </p:sp>
      <p:sp>
        <p:nvSpPr>
          <p:cNvPr id="69719" name="AutoShape 87">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solidFill>
                <a:srgbClr val="000000"/>
              </a:solidFill>
            </a:endParaRPr>
          </a:p>
        </p:txBody>
      </p:sp>
    </p:spTree>
    <p:extLst>
      <p:ext uri="{BB962C8B-B14F-4D97-AF65-F5344CB8AC3E}">
        <p14:creationId xmlns:p14="http://schemas.microsoft.com/office/powerpoint/2010/main" val="184790990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457200"/>
            <a:ext cx="7772400" cy="1143000"/>
          </a:xfrm>
        </p:spPr>
        <p:txBody>
          <a:bodyPr/>
          <a:lstStyle/>
          <a:p>
            <a:pPr eaLnBrk="1" hangingPunct="1"/>
            <a:r>
              <a:rPr lang="en-US" sz="3200" smtClean="0"/>
              <a:t>Pressure vs. Reciprocal of Volume </a:t>
            </a:r>
            <a:br>
              <a:rPr lang="en-US" sz="3200" smtClean="0"/>
            </a:br>
            <a:r>
              <a:rPr lang="en-US" sz="3200" smtClean="0"/>
              <a:t>for a Fixed Amount of Gas</a:t>
            </a:r>
            <a:br>
              <a:rPr lang="en-US" sz="3200" smtClean="0"/>
            </a:br>
            <a:r>
              <a:rPr lang="en-US" sz="2400" smtClean="0"/>
              <a:t>(Constant Temperature)</a:t>
            </a:r>
            <a:endParaRPr lang="en-US" sz="3200" smtClean="0"/>
          </a:p>
        </p:txBody>
      </p:sp>
      <p:sp>
        <p:nvSpPr>
          <p:cNvPr id="70659" name="Line 3"/>
          <p:cNvSpPr>
            <a:spLocks noChangeShapeType="1"/>
          </p:cNvSpPr>
          <p:nvPr/>
        </p:nvSpPr>
        <p:spPr bwMode="auto">
          <a:xfrm>
            <a:off x="1293813" y="5867400"/>
            <a:ext cx="70866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70660" name="Line 4"/>
          <p:cNvSpPr>
            <a:spLocks noChangeShapeType="1"/>
          </p:cNvSpPr>
          <p:nvPr/>
        </p:nvSpPr>
        <p:spPr bwMode="auto">
          <a:xfrm flipV="1">
            <a:off x="1293813" y="1905000"/>
            <a:ext cx="0" cy="396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70661" name="Line 5"/>
          <p:cNvSpPr>
            <a:spLocks noChangeShapeType="1"/>
          </p:cNvSpPr>
          <p:nvPr/>
        </p:nvSpPr>
        <p:spPr bwMode="auto">
          <a:xfrm>
            <a:off x="1217613" y="5867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70662" name="Line 6"/>
          <p:cNvSpPr>
            <a:spLocks noChangeShapeType="1"/>
          </p:cNvSpPr>
          <p:nvPr/>
        </p:nvSpPr>
        <p:spPr bwMode="auto">
          <a:xfrm>
            <a:off x="1217613" y="5715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70663" name="Line 7"/>
          <p:cNvSpPr>
            <a:spLocks noChangeShapeType="1"/>
          </p:cNvSpPr>
          <p:nvPr/>
        </p:nvSpPr>
        <p:spPr bwMode="auto">
          <a:xfrm>
            <a:off x="1217613" y="5562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70664" name="Line 8"/>
          <p:cNvSpPr>
            <a:spLocks noChangeShapeType="1"/>
          </p:cNvSpPr>
          <p:nvPr/>
        </p:nvSpPr>
        <p:spPr bwMode="auto">
          <a:xfrm>
            <a:off x="1217613" y="5410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70665" name="Line 9"/>
          <p:cNvSpPr>
            <a:spLocks noChangeShapeType="1"/>
          </p:cNvSpPr>
          <p:nvPr/>
        </p:nvSpPr>
        <p:spPr bwMode="auto">
          <a:xfrm>
            <a:off x="1217613" y="52578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70666" name="Line 10"/>
          <p:cNvSpPr>
            <a:spLocks noChangeShapeType="1"/>
          </p:cNvSpPr>
          <p:nvPr/>
        </p:nvSpPr>
        <p:spPr bwMode="auto">
          <a:xfrm>
            <a:off x="1217613" y="5105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70667" name="Line 11"/>
          <p:cNvSpPr>
            <a:spLocks noChangeShapeType="1"/>
          </p:cNvSpPr>
          <p:nvPr/>
        </p:nvSpPr>
        <p:spPr bwMode="auto">
          <a:xfrm>
            <a:off x="1217613" y="4953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70668" name="Line 12"/>
          <p:cNvSpPr>
            <a:spLocks noChangeShapeType="1"/>
          </p:cNvSpPr>
          <p:nvPr/>
        </p:nvSpPr>
        <p:spPr bwMode="auto">
          <a:xfrm>
            <a:off x="1217613" y="4800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70669" name="Line 13"/>
          <p:cNvSpPr>
            <a:spLocks noChangeShapeType="1"/>
          </p:cNvSpPr>
          <p:nvPr/>
        </p:nvSpPr>
        <p:spPr bwMode="auto">
          <a:xfrm>
            <a:off x="1217613" y="4648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70670" name="Line 14"/>
          <p:cNvSpPr>
            <a:spLocks noChangeShapeType="1"/>
          </p:cNvSpPr>
          <p:nvPr/>
        </p:nvSpPr>
        <p:spPr bwMode="auto">
          <a:xfrm>
            <a:off x="1217613" y="44958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70671" name="Line 15"/>
          <p:cNvSpPr>
            <a:spLocks noChangeShapeType="1"/>
          </p:cNvSpPr>
          <p:nvPr/>
        </p:nvSpPr>
        <p:spPr bwMode="auto">
          <a:xfrm>
            <a:off x="1217613" y="4343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70672" name="Line 16"/>
          <p:cNvSpPr>
            <a:spLocks noChangeShapeType="1"/>
          </p:cNvSpPr>
          <p:nvPr/>
        </p:nvSpPr>
        <p:spPr bwMode="auto">
          <a:xfrm>
            <a:off x="1217613" y="4191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70673" name="Line 17"/>
          <p:cNvSpPr>
            <a:spLocks noChangeShapeType="1"/>
          </p:cNvSpPr>
          <p:nvPr/>
        </p:nvSpPr>
        <p:spPr bwMode="auto">
          <a:xfrm>
            <a:off x="1217613" y="4038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70674" name="Line 18"/>
          <p:cNvSpPr>
            <a:spLocks noChangeShapeType="1"/>
          </p:cNvSpPr>
          <p:nvPr/>
        </p:nvSpPr>
        <p:spPr bwMode="auto">
          <a:xfrm>
            <a:off x="1217613" y="3886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70675" name="Line 19"/>
          <p:cNvSpPr>
            <a:spLocks noChangeShapeType="1"/>
          </p:cNvSpPr>
          <p:nvPr/>
        </p:nvSpPr>
        <p:spPr bwMode="auto">
          <a:xfrm>
            <a:off x="1217613" y="37338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70676" name="Line 20"/>
          <p:cNvSpPr>
            <a:spLocks noChangeShapeType="1"/>
          </p:cNvSpPr>
          <p:nvPr/>
        </p:nvSpPr>
        <p:spPr bwMode="auto">
          <a:xfrm>
            <a:off x="1217613" y="3581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70677" name="Line 21"/>
          <p:cNvSpPr>
            <a:spLocks noChangeShapeType="1"/>
          </p:cNvSpPr>
          <p:nvPr/>
        </p:nvSpPr>
        <p:spPr bwMode="auto">
          <a:xfrm>
            <a:off x="1217613" y="3429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70678" name="Line 22"/>
          <p:cNvSpPr>
            <a:spLocks noChangeShapeType="1"/>
          </p:cNvSpPr>
          <p:nvPr/>
        </p:nvSpPr>
        <p:spPr bwMode="auto">
          <a:xfrm>
            <a:off x="1217613" y="3276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70679" name="Line 23"/>
          <p:cNvSpPr>
            <a:spLocks noChangeShapeType="1"/>
          </p:cNvSpPr>
          <p:nvPr/>
        </p:nvSpPr>
        <p:spPr bwMode="auto">
          <a:xfrm>
            <a:off x="1217613" y="3124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70680" name="Line 24"/>
          <p:cNvSpPr>
            <a:spLocks noChangeShapeType="1"/>
          </p:cNvSpPr>
          <p:nvPr/>
        </p:nvSpPr>
        <p:spPr bwMode="auto">
          <a:xfrm>
            <a:off x="1217613" y="29718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70681" name="Line 25"/>
          <p:cNvSpPr>
            <a:spLocks noChangeShapeType="1"/>
          </p:cNvSpPr>
          <p:nvPr/>
        </p:nvSpPr>
        <p:spPr bwMode="auto">
          <a:xfrm>
            <a:off x="1217613" y="2819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70682" name="Line 26"/>
          <p:cNvSpPr>
            <a:spLocks noChangeShapeType="1"/>
          </p:cNvSpPr>
          <p:nvPr/>
        </p:nvSpPr>
        <p:spPr bwMode="auto">
          <a:xfrm>
            <a:off x="1217613" y="2667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70683" name="Line 27"/>
          <p:cNvSpPr>
            <a:spLocks noChangeShapeType="1"/>
          </p:cNvSpPr>
          <p:nvPr/>
        </p:nvSpPr>
        <p:spPr bwMode="auto">
          <a:xfrm>
            <a:off x="1217613" y="2514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70684" name="Line 28"/>
          <p:cNvSpPr>
            <a:spLocks noChangeShapeType="1"/>
          </p:cNvSpPr>
          <p:nvPr/>
        </p:nvSpPr>
        <p:spPr bwMode="auto">
          <a:xfrm>
            <a:off x="1217613" y="2362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70685" name="Line 29"/>
          <p:cNvSpPr>
            <a:spLocks noChangeShapeType="1"/>
          </p:cNvSpPr>
          <p:nvPr/>
        </p:nvSpPr>
        <p:spPr bwMode="auto">
          <a:xfrm>
            <a:off x="1293813" y="5791200"/>
            <a:ext cx="0" cy="15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70686" name="Line 30"/>
          <p:cNvSpPr>
            <a:spLocks noChangeShapeType="1"/>
          </p:cNvSpPr>
          <p:nvPr/>
        </p:nvSpPr>
        <p:spPr bwMode="auto">
          <a:xfrm>
            <a:off x="2513013" y="5791200"/>
            <a:ext cx="0" cy="15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70687" name="Line 31"/>
          <p:cNvSpPr>
            <a:spLocks noChangeShapeType="1"/>
          </p:cNvSpPr>
          <p:nvPr/>
        </p:nvSpPr>
        <p:spPr bwMode="auto">
          <a:xfrm>
            <a:off x="3732213" y="5791200"/>
            <a:ext cx="0" cy="15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70688" name="Line 32"/>
          <p:cNvSpPr>
            <a:spLocks noChangeShapeType="1"/>
          </p:cNvSpPr>
          <p:nvPr/>
        </p:nvSpPr>
        <p:spPr bwMode="auto">
          <a:xfrm>
            <a:off x="4951413" y="5791200"/>
            <a:ext cx="0" cy="15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70689" name="Line 33"/>
          <p:cNvSpPr>
            <a:spLocks noChangeShapeType="1"/>
          </p:cNvSpPr>
          <p:nvPr/>
        </p:nvSpPr>
        <p:spPr bwMode="auto">
          <a:xfrm>
            <a:off x="6170613" y="5791200"/>
            <a:ext cx="0" cy="15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70690" name="Line 34"/>
          <p:cNvSpPr>
            <a:spLocks noChangeShapeType="1"/>
          </p:cNvSpPr>
          <p:nvPr/>
        </p:nvSpPr>
        <p:spPr bwMode="auto">
          <a:xfrm>
            <a:off x="7389813" y="5791200"/>
            <a:ext cx="0" cy="15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70691" name="Line 35"/>
          <p:cNvSpPr>
            <a:spLocks noChangeShapeType="1"/>
          </p:cNvSpPr>
          <p:nvPr/>
        </p:nvSpPr>
        <p:spPr bwMode="auto">
          <a:xfrm>
            <a:off x="1293813" y="5791200"/>
            <a:ext cx="0" cy="15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70692" name="Text Box 36"/>
          <p:cNvSpPr txBox="1">
            <a:spLocks noChangeArrowheads="1"/>
          </p:cNvSpPr>
          <p:nvPr/>
        </p:nvSpPr>
        <p:spPr bwMode="auto">
          <a:xfrm>
            <a:off x="1125538" y="5926138"/>
            <a:ext cx="6570662" cy="274637"/>
          </a:xfrm>
          <a:prstGeom prst="rect">
            <a:avLst/>
          </a:prstGeom>
          <a:noFill/>
          <a:ln w="9525">
            <a:noFill/>
            <a:miter lim="800000"/>
            <a:headEnd/>
            <a:tailEnd/>
          </a:ln>
        </p:spPr>
        <p:txBody>
          <a:bodyPr>
            <a:spAutoFit/>
          </a:bodyPr>
          <a:lstStyle/>
          <a:p>
            <a:pPr algn="l"/>
            <a:r>
              <a:rPr lang="en-US" b="1">
                <a:solidFill>
                  <a:srgbClr val="000000"/>
                </a:solidFill>
              </a:rPr>
              <a:t>0                          100                       200                      300                        400                      500</a:t>
            </a:r>
          </a:p>
        </p:txBody>
      </p:sp>
      <p:sp>
        <p:nvSpPr>
          <p:cNvPr id="70693" name="Text Box 37"/>
          <p:cNvSpPr txBox="1">
            <a:spLocks noChangeArrowheads="1"/>
          </p:cNvSpPr>
          <p:nvPr/>
        </p:nvSpPr>
        <p:spPr bwMode="auto">
          <a:xfrm>
            <a:off x="5943600" y="3048000"/>
            <a:ext cx="2667000" cy="2579688"/>
          </a:xfrm>
          <a:prstGeom prst="rect">
            <a:avLst/>
          </a:prstGeom>
          <a:solidFill>
            <a:srgbClr val="F7EEE5"/>
          </a:solidFill>
          <a:ln w="38100" cmpd="dbl">
            <a:solidFill>
              <a:schemeClr val="tx1"/>
            </a:solidFill>
            <a:miter lim="800000"/>
            <a:headEnd/>
            <a:tailEnd/>
          </a:ln>
        </p:spPr>
        <p:txBody>
          <a:bodyPr>
            <a:spAutoFit/>
          </a:bodyPr>
          <a:lstStyle/>
          <a:p>
            <a:pPr marL="457200" indent="-457200" algn="l">
              <a:lnSpc>
                <a:spcPct val="70000"/>
              </a:lnSpc>
              <a:spcBef>
                <a:spcPct val="50000"/>
              </a:spcBef>
            </a:pPr>
            <a:r>
              <a:rPr lang="en-US" sz="1400" b="1">
                <a:solidFill>
                  <a:srgbClr val="000000"/>
                </a:solidFill>
              </a:rPr>
              <a:t>Pressure      Volume       </a:t>
            </a:r>
            <a:r>
              <a:rPr lang="en-US" sz="1400" b="1" i="1">
                <a:solidFill>
                  <a:srgbClr val="000000"/>
                </a:solidFill>
              </a:rPr>
              <a:t>1/V</a:t>
            </a:r>
            <a:r>
              <a:rPr lang="en-US" sz="1400" b="1">
                <a:solidFill>
                  <a:srgbClr val="000000"/>
                </a:solidFill>
              </a:rPr>
              <a:t> </a:t>
            </a:r>
          </a:p>
          <a:p>
            <a:pPr marL="457200" indent="-457200" algn="l">
              <a:lnSpc>
                <a:spcPct val="70000"/>
              </a:lnSpc>
              <a:spcBef>
                <a:spcPct val="50000"/>
              </a:spcBef>
            </a:pPr>
            <a:r>
              <a:rPr lang="en-US" sz="1400" b="1">
                <a:solidFill>
                  <a:srgbClr val="000000"/>
                </a:solidFill>
              </a:rPr>
              <a:t> (Kpa)	     (mL)</a:t>
            </a:r>
          </a:p>
          <a:p>
            <a:pPr marL="457200" indent="-457200" algn="l">
              <a:lnSpc>
                <a:spcPct val="70000"/>
              </a:lnSpc>
              <a:spcBef>
                <a:spcPct val="50000"/>
              </a:spcBef>
            </a:pPr>
            <a:r>
              <a:rPr lang="en-US" sz="1400">
                <a:solidFill>
                  <a:srgbClr val="000000"/>
                </a:solidFill>
              </a:rPr>
              <a:t>   100		      500	 0.002</a:t>
            </a:r>
          </a:p>
          <a:p>
            <a:pPr marL="457200" indent="-457200" algn="l">
              <a:lnSpc>
                <a:spcPct val="70000"/>
              </a:lnSpc>
              <a:spcBef>
                <a:spcPct val="50000"/>
              </a:spcBef>
            </a:pPr>
            <a:r>
              <a:rPr lang="en-US" sz="1400">
                <a:solidFill>
                  <a:srgbClr val="000000"/>
                </a:solidFill>
              </a:rPr>
              <a:t>   150		      333	 0.003</a:t>
            </a:r>
          </a:p>
          <a:p>
            <a:pPr marL="457200" indent="-457200" algn="l">
              <a:lnSpc>
                <a:spcPct val="70000"/>
              </a:lnSpc>
              <a:spcBef>
                <a:spcPct val="50000"/>
              </a:spcBef>
            </a:pPr>
            <a:r>
              <a:rPr lang="en-US" sz="1400">
                <a:solidFill>
                  <a:srgbClr val="000000"/>
                </a:solidFill>
              </a:rPr>
              <a:t>   200		      250	 0.004</a:t>
            </a:r>
          </a:p>
          <a:p>
            <a:pPr marL="457200" indent="-457200" algn="l">
              <a:lnSpc>
                <a:spcPct val="70000"/>
              </a:lnSpc>
              <a:spcBef>
                <a:spcPct val="50000"/>
              </a:spcBef>
            </a:pPr>
            <a:r>
              <a:rPr lang="en-US" sz="1400">
                <a:solidFill>
                  <a:srgbClr val="000000"/>
                </a:solidFill>
              </a:rPr>
              <a:t>   250		      200	 0.005</a:t>
            </a:r>
          </a:p>
          <a:p>
            <a:pPr marL="457200" indent="-457200" algn="l">
              <a:lnSpc>
                <a:spcPct val="70000"/>
              </a:lnSpc>
              <a:spcBef>
                <a:spcPct val="50000"/>
              </a:spcBef>
            </a:pPr>
            <a:r>
              <a:rPr lang="en-US" sz="1400">
                <a:solidFill>
                  <a:srgbClr val="000000"/>
                </a:solidFill>
              </a:rPr>
              <a:t>   300		      166	 0.006</a:t>
            </a:r>
          </a:p>
          <a:p>
            <a:pPr marL="457200" indent="-457200" algn="l">
              <a:lnSpc>
                <a:spcPct val="70000"/>
              </a:lnSpc>
              <a:spcBef>
                <a:spcPct val="50000"/>
              </a:spcBef>
            </a:pPr>
            <a:r>
              <a:rPr lang="en-US" sz="1400">
                <a:solidFill>
                  <a:srgbClr val="000000"/>
                </a:solidFill>
              </a:rPr>
              <a:t>   350		      143	 0.007</a:t>
            </a:r>
          </a:p>
          <a:p>
            <a:pPr marL="457200" indent="-457200" algn="l">
              <a:lnSpc>
                <a:spcPct val="70000"/>
              </a:lnSpc>
              <a:spcBef>
                <a:spcPct val="50000"/>
              </a:spcBef>
            </a:pPr>
            <a:r>
              <a:rPr lang="en-US" sz="1400">
                <a:solidFill>
                  <a:srgbClr val="000000"/>
                </a:solidFill>
              </a:rPr>
              <a:t>   400		      125	 0.008</a:t>
            </a:r>
          </a:p>
          <a:p>
            <a:pPr marL="457200" indent="-457200" algn="l">
              <a:lnSpc>
                <a:spcPct val="70000"/>
              </a:lnSpc>
              <a:spcBef>
                <a:spcPct val="50000"/>
              </a:spcBef>
            </a:pPr>
            <a:r>
              <a:rPr lang="en-US" sz="1400">
                <a:solidFill>
                  <a:srgbClr val="000000"/>
                </a:solidFill>
              </a:rPr>
              <a:t>   450		      110	 0.009</a:t>
            </a:r>
          </a:p>
        </p:txBody>
      </p:sp>
      <p:sp>
        <p:nvSpPr>
          <p:cNvPr id="70694" name="Text Box 38"/>
          <p:cNvSpPr txBox="1">
            <a:spLocks noChangeArrowheads="1"/>
          </p:cNvSpPr>
          <p:nvPr/>
        </p:nvSpPr>
        <p:spPr bwMode="auto">
          <a:xfrm rot="-5400000">
            <a:off x="-799306" y="3617119"/>
            <a:ext cx="2665412" cy="457200"/>
          </a:xfrm>
          <a:prstGeom prst="rect">
            <a:avLst/>
          </a:prstGeom>
          <a:noFill/>
          <a:ln w="9525">
            <a:noFill/>
            <a:miter lim="800000"/>
            <a:headEnd/>
            <a:tailEnd/>
          </a:ln>
        </p:spPr>
        <p:txBody>
          <a:bodyPr>
            <a:spAutoFit/>
          </a:bodyPr>
          <a:lstStyle/>
          <a:p>
            <a:pPr algn="l"/>
            <a:r>
              <a:rPr lang="en-US" sz="2400">
                <a:solidFill>
                  <a:srgbClr val="000000"/>
                </a:solidFill>
              </a:rPr>
              <a:t>1 / Volume (1/L)</a:t>
            </a:r>
          </a:p>
        </p:txBody>
      </p:sp>
      <p:sp>
        <p:nvSpPr>
          <p:cNvPr id="70695" name="Text Box 39"/>
          <p:cNvSpPr txBox="1">
            <a:spLocks noChangeArrowheads="1"/>
          </p:cNvSpPr>
          <p:nvPr/>
        </p:nvSpPr>
        <p:spPr bwMode="auto">
          <a:xfrm>
            <a:off x="655638" y="4953000"/>
            <a:ext cx="563562" cy="274638"/>
          </a:xfrm>
          <a:prstGeom prst="rect">
            <a:avLst/>
          </a:prstGeom>
          <a:noFill/>
          <a:ln w="9525">
            <a:noFill/>
            <a:miter lim="800000"/>
            <a:headEnd/>
            <a:tailEnd/>
          </a:ln>
        </p:spPr>
        <p:txBody>
          <a:bodyPr wrap="none">
            <a:spAutoFit/>
          </a:bodyPr>
          <a:lstStyle/>
          <a:p>
            <a:pPr algn="l"/>
            <a:r>
              <a:rPr lang="en-US">
                <a:solidFill>
                  <a:srgbClr val="000000"/>
                </a:solidFill>
              </a:rPr>
              <a:t>0.002</a:t>
            </a:r>
          </a:p>
        </p:txBody>
      </p:sp>
      <p:sp>
        <p:nvSpPr>
          <p:cNvPr id="70696" name="Text Box 40"/>
          <p:cNvSpPr txBox="1">
            <a:spLocks noChangeArrowheads="1"/>
          </p:cNvSpPr>
          <p:nvPr/>
        </p:nvSpPr>
        <p:spPr bwMode="auto">
          <a:xfrm>
            <a:off x="685800" y="4191000"/>
            <a:ext cx="563563" cy="274638"/>
          </a:xfrm>
          <a:prstGeom prst="rect">
            <a:avLst/>
          </a:prstGeom>
          <a:noFill/>
          <a:ln w="9525">
            <a:noFill/>
            <a:miter lim="800000"/>
            <a:headEnd/>
            <a:tailEnd/>
          </a:ln>
        </p:spPr>
        <p:txBody>
          <a:bodyPr wrap="none">
            <a:spAutoFit/>
          </a:bodyPr>
          <a:lstStyle/>
          <a:p>
            <a:pPr algn="l"/>
            <a:r>
              <a:rPr lang="en-US">
                <a:solidFill>
                  <a:srgbClr val="000000"/>
                </a:solidFill>
              </a:rPr>
              <a:t>0.004</a:t>
            </a:r>
          </a:p>
        </p:txBody>
      </p:sp>
      <p:sp>
        <p:nvSpPr>
          <p:cNvPr id="70697" name="Text Box 41"/>
          <p:cNvSpPr txBox="1">
            <a:spLocks noChangeArrowheads="1"/>
          </p:cNvSpPr>
          <p:nvPr/>
        </p:nvSpPr>
        <p:spPr bwMode="auto">
          <a:xfrm>
            <a:off x="685800" y="3429000"/>
            <a:ext cx="563563" cy="274638"/>
          </a:xfrm>
          <a:prstGeom prst="rect">
            <a:avLst/>
          </a:prstGeom>
          <a:noFill/>
          <a:ln w="9525">
            <a:noFill/>
            <a:miter lim="800000"/>
            <a:headEnd/>
            <a:tailEnd/>
          </a:ln>
        </p:spPr>
        <p:txBody>
          <a:bodyPr wrap="none">
            <a:spAutoFit/>
          </a:bodyPr>
          <a:lstStyle/>
          <a:p>
            <a:pPr algn="l"/>
            <a:r>
              <a:rPr lang="en-US">
                <a:solidFill>
                  <a:srgbClr val="000000"/>
                </a:solidFill>
              </a:rPr>
              <a:t>0.006</a:t>
            </a:r>
          </a:p>
        </p:txBody>
      </p:sp>
      <p:sp>
        <p:nvSpPr>
          <p:cNvPr id="70698" name="Text Box 42"/>
          <p:cNvSpPr txBox="1">
            <a:spLocks noChangeArrowheads="1"/>
          </p:cNvSpPr>
          <p:nvPr/>
        </p:nvSpPr>
        <p:spPr bwMode="auto">
          <a:xfrm>
            <a:off x="685800" y="2667000"/>
            <a:ext cx="563563" cy="274638"/>
          </a:xfrm>
          <a:prstGeom prst="rect">
            <a:avLst/>
          </a:prstGeom>
          <a:noFill/>
          <a:ln w="9525">
            <a:noFill/>
            <a:miter lim="800000"/>
            <a:headEnd/>
            <a:tailEnd/>
          </a:ln>
        </p:spPr>
        <p:txBody>
          <a:bodyPr wrap="none">
            <a:spAutoFit/>
          </a:bodyPr>
          <a:lstStyle/>
          <a:p>
            <a:pPr algn="l"/>
            <a:r>
              <a:rPr lang="en-US">
                <a:solidFill>
                  <a:srgbClr val="000000"/>
                </a:solidFill>
              </a:rPr>
              <a:t>0.008</a:t>
            </a:r>
          </a:p>
        </p:txBody>
      </p:sp>
      <p:sp>
        <p:nvSpPr>
          <p:cNvPr id="70699" name="Text Box 43"/>
          <p:cNvSpPr txBox="1">
            <a:spLocks noChangeArrowheads="1"/>
          </p:cNvSpPr>
          <p:nvPr/>
        </p:nvSpPr>
        <p:spPr bwMode="auto">
          <a:xfrm>
            <a:off x="685800" y="1905000"/>
            <a:ext cx="563563" cy="274638"/>
          </a:xfrm>
          <a:prstGeom prst="rect">
            <a:avLst/>
          </a:prstGeom>
          <a:noFill/>
          <a:ln w="9525">
            <a:noFill/>
            <a:miter lim="800000"/>
            <a:headEnd/>
            <a:tailEnd/>
          </a:ln>
        </p:spPr>
        <p:txBody>
          <a:bodyPr wrap="none">
            <a:spAutoFit/>
          </a:bodyPr>
          <a:lstStyle/>
          <a:p>
            <a:pPr algn="l"/>
            <a:r>
              <a:rPr lang="en-US">
                <a:solidFill>
                  <a:srgbClr val="000000"/>
                </a:solidFill>
              </a:rPr>
              <a:t>0.010</a:t>
            </a:r>
          </a:p>
        </p:txBody>
      </p:sp>
      <p:sp>
        <p:nvSpPr>
          <p:cNvPr id="70700" name="Line 44"/>
          <p:cNvSpPr>
            <a:spLocks noChangeShapeType="1"/>
          </p:cNvSpPr>
          <p:nvPr/>
        </p:nvSpPr>
        <p:spPr bwMode="auto">
          <a:xfrm>
            <a:off x="1217613" y="22098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70701" name="Line 45"/>
          <p:cNvSpPr>
            <a:spLocks noChangeShapeType="1"/>
          </p:cNvSpPr>
          <p:nvPr/>
        </p:nvSpPr>
        <p:spPr bwMode="auto">
          <a:xfrm>
            <a:off x="1217613" y="2057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70702" name="Line 46"/>
          <p:cNvSpPr>
            <a:spLocks noChangeShapeType="1"/>
          </p:cNvSpPr>
          <p:nvPr/>
        </p:nvSpPr>
        <p:spPr bwMode="auto">
          <a:xfrm>
            <a:off x="1217613" y="1905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70703" name="Oval 47"/>
          <p:cNvSpPr>
            <a:spLocks noChangeArrowheads="1"/>
          </p:cNvSpPr>
          <p:nvPr/>
        </p:nvSpPr>
        <p:spPr bwMode="auto">
          <a:xfrm>
            <a:off x="6096000" y="2514600"/>
            <a:ext cx="152400" cy="152400"/>
          </a:xfrm>
          <a:prstGeom prst="ellipse">
            <a:avLst/>
          </a:prstGeom>
          <a:noFill/>
          <a:ln w="9525">
            <a:solidFill>
              <a:srgbClr val="FF0000"/>
            </a:solidFill>
            <a:round/>
            <a:headEnd/>
            <a:tailEnd/>
          </a:ln>
        </p:spPr>
        <p:txBody>
          <a:bodyPr wrap="none" anchor="ctr"/>
          <a:lstStyle/>
          <a:p>
            <a:endParaRPr lang="en-US">
              <a:solidFill>
                <a:srgbClr val="000000"/>
              </a:solidFill>
            </a:endParaRPr>
          </a:p>
        </p:txBody>
      </p:sp>
      <p:sp>
        <p:nvSpPr>
          <p:cNvPr id="70704" name="Oval 48"/>
          <p:cNvSpPr>
            <a:spLocks noChangeArrowheads="1"/>
          </p:cNvSpPr>
          <p:nvPr/>
        </p:nvSpPr>
        <p:spPr bwMode="auto">
          <a:xfrm>
            <a:off x="5486400" y="2971800"/>
            <a:ext cx="152400" cy="152400"/>
          </a:xfrm>
          <a:prstGeom prst="ellipse">
            <a:avLst/>
          </a:prstGeom>
          <a:noFill/>
          <a:ln w="9525">
            <a:solidFill>
              <a:srgbClr val="FF0000"/>
            </a:solidFill>
            <a:round/>
            <a:headEnd/>
            <a:tailEnd/>
          </a:ln>
        </p:spPr>
        <p:txBody>
          <a:bodyPr wrap="none" anchor="ctr"/>
          <a:lstStyle/>
          <a:p>
            <a:endParaRPr lang="en-US">
              <a:solidFill>
                <a:srgbClr val="000000"/>
              </a:solidFill>
            </a:endParaRPr>
          </a:p>
        </p:txBody>
      </p:sp>
      <p:sp>
        <p:nvSpPr>
          <p:cNvPr id="70705" name="Oval 49"/>
          <p:cNvSpPr>
            <a:spLocks noChangeArrowheads="1"/>
          </p:cNvSpPr>
          <p:nvPr/>
        </p:nvSpPr>
        <p:spPr bwMode="auto">
          <a:xfrm>
            <a:off x="3048000" y="4572000"/>
            <a:ext cx="152400" cy="152400"/>
          </a:xfrm>
          <a:prstGeom prst="ellipse">
            <a:avLst/>
          </a:prstGeom>
          <a:noFill/>
          <a:ln w="9525">
            <a:solidFill>
              <a:srgbClr val="FF0000"/>
            </a:solidFill>
            <a:round/>
            <a:headEnd/>
            <a:tailEnd/>
          </a:ln>
        </p:spPr>
        <p:txBody>
          <a:bodyPr wrap="none" anchor="ctr"/>
          <a:lstStyle/>
          <a:p>
            <a:endParaRPr lang="en-US">
              <a:solidFill>
                <a:srgbClr val="000000"/>
              </a:solidFill>
            </a:endParaRPr>
          </a:p>
        </p:txBody>
      </p:sp>
      <p:sp>
        <p:nvSpPr>
          <p:cNvPr id="70706" name="Oval 50"/>
          <p:cNvSpPr>
            <a:spLocks noChangeArrowheads="1"/>
          </p:cNvSpPr>
          <p:nvPr/>
        </p:nvSpPr>
        <p:spPr bwMode="auto">
          <a:xfrm>
            <a:off x="4267200" y="3733800"/>
            <a:ext cx="152400" cy="152400"/>
          </a:xfrm>
          <a:prstGeom prst="ellipse">
            <a:avLst/>
          </a:prstGeom>
          <a:noFill/>
          <a:ln w="9525">
            <a:solidFill>
              <a:srgbClr val="FF0000"/>
            </a:solidFill>
            <a:round/>
            <a:headEnd/>
            <a:tailEnd/>
          </a:ln>
        </p:spPr>
        <p:txBody>
          <a:bodyPr wrap="none" anchor="ctr"/>
          <a:lstStyle/>
          <a:p>
            <a:endParaRPr lang="en-US">
              <a:solidFill>
                <a:srgbClr val="000000"/>
              </a:solidFill>
            </a:endParaRPr>
          </a:p>
        </p:txBody>
      </p:sp>
      <p:sp>
        <p:nvSpPr>
          <p:cNvPr id="70707" name="Oval 51"/>
          <p:cNvSpPr>
            <a:spLocks noChangeArrowheads="1"/>
          </p:cNvSpPr>
          <p:nvPr/>
        </p:nvSpPr>
        <p:spPr bwMode="auto">
          <a:xfrm>
            <a:off x="4876800" y="3352800"/>
            <a:ext cx="152400" cy="152400"/>
          </a:xfrm>
          <a:prstGeom prst="ellipse">
            <a:avLst/>
          </a:prstGeom>
          <a:noFill/>
          <a:ln w="9525">
            <a:solidFill>
              <a:srgbClr val="FF0000"/>
            </a:solidFill>
            <a:round/>
            <a:headEnd/>
            <a:tailEnd/>
          </a:ln>
        </p:spPr>
        <p:txBody>
          <a:bodyPr wrap="none" anchor="ctr"/>
          <a:lstStyle/>
          <a:p>
            <a:endParaRPr lang="en-US">
              <a:solidFill>
                <a:srgbClr val="000000"/>
              </a:solidFill>
            </a:endParaRPr>
          </a:p>
        </p:txBody>
      </p:sp>
      <p:sp>
        <p:nvSpPr>
          <p:cNvPr id="70708" name="Oval 52"/>
          <p:cNvSpPr>
            <a:spLocks noChangeArrowheads="1"/>
          </p:cNvSpPr>
          <p:nvPr/>
        </p:nvSpPr>
        <p:spPr bwMode="auto">
          <a:xfrm>
            <a:off x="3657600" y="4191000"/>
            <a:ext cx="152400" cy="152400"/>
          </a:xfrm>
          <a:prstGeom prst="ellipse">
            <a:avLst/>
          </a:prstGeom>
          <a:noFill/>
          <a:ln w="9525">
            <a:solidFill>
              <a:srgbClr val="FF0000"/>
            </a:solidFill>
            <a:round/>
            <a:headEnd/>
            <a:tailEnd/>
          </a:ln>
        </p:spPr>
        <p:txBody>
          <a:bodyPr wrap="none" anchor="ctr"/>
          <a:lstStyle/>
          <a:p>
            <a:endParaRPr lang="en-US">
              <a:solidFill>
                <a:srgbClr val="000000"/>
              </a:solidFill>
            </a:endParaRPr>
          </a:p>
        </p:txBody>
      </p:sp>
      <p:sp>
        <p:nvSpPr>
          <p:cNvPr id="70709" name="Oval 53"/>
          <p:cNvSpPr>
            <a:spLocks noChangeArrowheads="1"/>
          </p:cNvSpPr>
          <p:nvPr/>
        </p:nvSpPr>
        <p:spPr bwMode="auto">
          <a:xfrm>
            <a:off x="2438400" y="4953000"/>
            <a:ext cx="152400" cy="152400"/>
          </a:xfrm>
          <a:prstGeom prst="ellipse">
            <a:avLst/>
          </a:prstGeom>
          <a:noFill/>
          <a:ln w="9525">
            <a:solidFill>
              <a:srgbClr val="FF0000"/>
            </a:solidFill>
            <a:round/>
            <a:headEnd/>
            <a:tailEnd/>
          </a:ln>
        </p:spPr>
        <p:txBody>
          <a:bodyPr wrap="none" anchor="ctr"/>
          <a:lstStyle/>
          <a:p>
            <a:endParaRPr lang="en-US">
              <a:solidFill>
                <a:srgbClr val="000000"/>
              </a:solidFill>
            </a:endParaRPr>
          </a:p>
        </p:txBody>
      </p:sp>
      <p:sp>
        <p:nvSpPr>
          <p:cNvPr id="70710" name="Rectangle 54"/>
          <p:cNvSpPr>
            <a:spLocks noChangeArrowheads="1"/>
          </p:cNvSpPr>
          <p:nvPr/>
        </p:nvSpPr>
        <p:spPr bwMode="auto">
          <a:xfrm>
            <a:off x="3429000" y="6172200"/>
            <a:ext cx="2268538" cy="457200"/>
          </a:xfrm>
          <a:prstGeom prst="rect">
            <a:avLst/>
          </a:prstGeom>
          <a:noFill/>
          <a:ln w="9525">
            <a:noFill/>
            <a:miter lim="800000"/>
            <a:headEnd/>
            <a:tailEnd/>
          </a:ln>
        </p:spPr>
        <p:txBody>
          <a:bodyPr wrap="none">
            <a:spAutoFit/>
          </a:bodyPr>
          <a:lstStyle/>
          <a:p>
            <a:pPr algn="l"/>
            <a:r>
              <a:rPr lang="en-US" sz="2400">
                <a:solidFill>
                  <a:srgbClr val="000000"/>
                </a:solidFill>
              </a:rPr>
              <a:t>Pressure (KPa)</a:t>
            </a:r>
          </a:p>
        </p:txBody>
      </p:sp>
      <p:sp>
        <p:nvSpPr>
          <p:cNvPr id="70711" name="Line 55"/>
          <p:cNvSpPr>
            <a:spLocks noChangeShapeType="1"/>
          </p:cNvSpPr>
          <p:nvPr/>
        </p:nvSpPr>
        <p:spPr bwMode="auto">
          <a:xfrm flipV="1">
            <a:off x="1295400" y="2362200"/>
            <a:ext cx="5257800" cy="3505200"/>
          </a:xfrm>
          <a:prstGeom prst="line">
            <a:avLst/>
          </a:prstGeom>
          <a:noFill/>
          <a:ln w="12700">
            <a:solidFill>
              <a:srgbClr val="FF0000"/>
            </a:solidFill>
            <a:round/>
            <a:headEnd/>
            <a:tailEnd/>
          </a:ln>
        </p:spPr>
        <p:txBody>
          <a:bodyPr/>
          <a:lstStyle/>
          <a:p>
            <a:endParaRPr lang="en-US">
              <a:solidFill>
                <a:srgbClr val="000000"/>
              </a:solidFill>
            </a:endParaRPr>
          </a:p>
        </p:txBody>
      </p:sp>
      <p:sp>
        <p:nvSpPr>
          <p:cNvPr id="70712" name="AutoShape 56">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solidFill>
                <a:srgbClr val="000000"/>
              </a:solidFill>
            </a:endParaRPr>
          </a:p>
        </p:txBody>
      </p:sp>
    </p:spTree>
    <p:extLst>
      <p:ext uri="{BB962C8B-B14F-4D97-AF65-F5344CB8AC3E}">
        <p14:creationId xmlns:p14="http://schemas.microsoft.com/office/powerpoint/2010/main" val="8881805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457200" y="274638"/>
            <a:ext cx="6292850" cy="1143000"/>
          </a:xfrm>
        </p:spPr>
        <p:txBody>
          <a:bodyPr/>
          <a:lstStyle/>
          <a:p>
            <a:pPr eaLnBrk="1" hangingPunct="1"/>
            <a:r>
              <a:rPr lang="en-US" smtClean="0"/>
              <a:t>Ozone Depletion</a:t>
            </a:r>
          </a:p>
        </p:txBody>
      </p:sp>
      <p:sp>
        <p:nvSpPr>
          <p:cNvPr id="39939" name="Rectangle 3"/>
          <p:cNvSpPr>
            <a:spLocks noGrp="1" noChangeArrowheads="1"/>
          </p:cNvSpPr>
          <p:nvPr>
            <p:ph type="body" idx="1"/>
          </p:nvPr>
        </p:nvSpPr>
        <p:spPr/>
        <p:txBody>
          <a:bodyPr/>
          <a:lstStyle/>
          <a:p>
            <a:pPr eaLnBrk="1" hangingPunct="1"/>
            <a:r>
              <a:rPr lang="en-US" sz="2800" smtClean="0"/>
              <a:t>Ozone (O</a:t>
            </a:r>
            <a:r>
              <a:rPr lang="en-US" sz="2800" baseline="-25000" smtClean="0"/>
              <a:t>3</a:t>
            </a:r>
            <a:r>
              <a:rPr lang="en-US" sz="2800" smtClean="0"/>
              <a:t>)</a:t>
            </a:r>
          </a:p>
          <a:p>
            <a:pPr lvl="1" eaLnBrk="1" hangingPunct="1"/>
            <a:r>
              <a:rPr lang="en-US" sz="2400" smtClean="0"/>
              <a:t>Absorbs harmful UV radiation from sun</a:t>
            </a:r>
            <a:endParaRPr lang="en-US" sz="1800" smtClean="0"/>
          </a:p>
          <a:p>
            <a:pPr eaLnBrk="1" hangingPunct="1">
              <a:buFontTx/>
              <a:buNone/>
            </a:pPr>
            <a:r>
              <a:rPr lang="en-US" sz="2000" smtClean="0"/>
              <a:t>			</a:t>
            </a:r>
            <a:endParaRPr lang="en-US" sz="800" smtClean="0"/>
          </a:p>
          <a:p>
            <a:pPr eaLnBrk="1" hangingPunct="1">
              <a:buFontTx/>
              <a:buNone/>
            </a:pPr>
            <a:r>
              <a:rPr lang="en-US" sz="2000" smtClean="0"/>
              <a:t>			               ozone is produced during lightning storms</a:t>
            </a:r>
          </a:p>
          <a:p>
            <a:pPr eaLnBrk="1" hangingPunct="1">
              <a:buFontTx/>
              <a:buNone/>
            </a:pPr>
            <a:r>
              <a:rPr lang="en-US" sz="2800" smtClean="0"/>
              <a:t> 	</a:t>
            </a:r>
          </a:p>
          <a:p>
            <a:pPr eaLnBrk="1" hangingPunct="1">
              <a:buFontTx/>
              <a:buNone/>
            </a:pPr>
            <a:endParaRPr lang="en-US" sz="2800" smtClean="0"/>
          </a:p>
          <a:p>
            <a:pPr eaLnBrk="1" hangingPunct="1"/>
            <a:r>
              <a:rPr lang="en-US" sz="2800" smtClean="0"/>
              <a:t>Chlorofluorocarbons (CFC’s) destroy ozone</a:t>
            </a:r>
          </a:p>
          <a:p>
            <a:pPr lvl="1" eaLnBrk="1" hangingPunct="1"/>
            <a:r>
              <a:rPr lang="en-US" sz="2400" smtClean="0"/>
              <a:t>CFC’s production was banned in 1977</a:t>
            </a:r>
          </a:p>
          <a:p>
            <a:pPr lvl="1" eaLnBrk="1" hangingPunct="1"/>
            <a:r>
              <a:rPr lang="en-US" sz="2400" smtClean="0"/>
              <a:t>CFC’s “live” for hundreds of years</a:t>
            </a:r>
          </a:p>
        </p:txBody>
      </p:sp>
      <p:pic>
        <p:nvPicPr>
          <p:cNvPr id="6149" name="Picture 4" descr="ozone hole"/>
          <p:cNvPicPr>
            <a:picLocks noChangeAspect="1" noChangeArrowheads="1"/>
          </p:cNvPicPr>
          <p:nvPr/>
        </p:nvPicPr>
        <p:blipFill>
          <a:blip r:embed="rId5" cstate="print"/>
          <a:srcRect/>
          <a:stretch>
            <a:fillRect/>
          </a:stretch>
        </p:blipFill>
        <p:spPr bwMode="auto">
          <a:xfrm>
            <a:off x="6400800" y="304800"/>
            <a:ext cx="1981200" cy="1981200"/>
          </a:xfrm>
          <a:prstGeom prst="rect">
            <a:avLst/>
          </a:prstGeom>
          <a:noFill/>
          <a:ln w="9525">
            <a:noFill/>
            <a:miter lim="800000"/>
            <a:headEnd/>
            <a:tailEnd/>
          </a:ln>
        </p:spPr>
      </p:pic>
      <p:pic>
        <p:nvPicPr>
          <p:cNvPr id="39941" name="Picture 5" descr="lightning"/>
          <p:cNvPicPr>
            <a:picLocks noChangeAspect="1" noChangeArrowheads="1"/>
          </p:cNvPicPr>
          <p:nvPr/>
        </p:nvPicPr>
        <p:blipFill>
          <a:blip r:embed="rId6" cstate="print"/>
          <a:srcRect/>
          <a:stretch>
            <a:fillRect/>
          </a:stretch>
        </p:blipFill>
        <p:spPr bwMode="auto">
          <a:xfrm>
            <a:off x="1524000" y="2971800"/>
            <a:ext cx="1600200" cy="1157288"/>
          </a:xfrm>
          <a:prstGeom prst="rect">
            <a:avLst/>
          </a:prstGeom>
          <a:noFill/>
          <a:ln w="9525">
            <a:noFill/>
            <a:miter lim="800000"/>
            <a:headEnd/>
            <a:tailEnd/>
          </a:ln>
        </p:spPr>
      </p:pic>
      <p:sp>
        <p:nvSpPr>
          <p:cNvPr id="6151" name="AutoShape 9">
            <a:hlinkClick r:id="rId7"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aphicFrame>
        <p:nvGraphicFramePr>
          <p:cNvPr id="6146" name="Object 10">
            <a:hlinkClick r:id="" action="ppaction://ole?verb=0"/>
          </p:cNvPr>
          <p:cNvGraphicFramePr>
            <a:graphicFrameLocks noChangeAspect="1"/>
          </p:cNvGraphicFramePr>
          <p:nvPr/>
        </p:nvGraphicFramePr>
        <p:xfrm>
          <a:off x="8839200" y="6553200"/>
          <a:ext cx="304800" cy="304800"/>
        </p:xfrm>
        <a:graphic>
          <a:graphicData uri="http://schemas.openxmlformats.org/presentationml/2006/ole">
            <mc:AlternateContent xmlns:mc="http://schemas.openxmlformats.org/markup-compatibility/2006">
              <mc:Choice xmlns:v="urn:schemas-microsoft-com:vml" Requires="v">
                <p:oleObj spid="_x0000_s6148" name="Sound Recorder Document" r:id="rId8" imgW="304520" imgH="304520" progId="SoundRec">
                  <p:embed/>
                </p:oleObj>
              </mc:Choice>
              <mc:Fallback>
                <p:oleObj name="Sound Recorder Document" r:id="rId8" imgW="304520" imgH="304520" progId="SoundRec">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9947" name="Picture 11"/>
          <p:cNvPicPr>
            <a:picLocks noChangeAspect="1" noChangeArrowheads="1"/>
          </p:cNvPicPr>
          <p:nvPr/>
        </p:nvPicPr>
        <p:blipFill>
          <a:blip r:embed="rId10" cstate="print"/>
          <a:srcRect l="20833" t="7143" r="16667"/>
          <a:stretch>
            <a:fillRect/>
          </a:stretch>
        </p:blipFill>
        <p:spPr bwMode="auto">
          <a:xfrm>
            <a:off x="6400800" y="304800"/>
            <a:ext cx="2000250" cy="1981200"/>
          </a:xfrm>
          <a:prstGeom prst="rect">
            <a:avLst/>
          </a:prstGeom>
          <a:noFill/>
          <a:ln w="9525">
            <a:noFill/>
            <a:miter lim="800000"/>
            <a:headEnd/>
            <a:tailEnd/>
          </a:ln>
        </p:spPr>
      </p:pic>
      <p:pic>
        <p:nvPicPr>
          <p:cNvPr id="39948" name="Picture 12">
            <a:hlinkClick r:id="" action="ppaction://media"/>
          </p:cNvPr>
          <p:cNvPicPr>
            <a:picLocks noRot="1" noChangeAspect="1" noChangeArrowheads="1"/>
          </p:cNvPicPr>
          <p:nvPr>
            <a:wavAudioFile r:embed="rId2" name="MSj03275430000[1].wav"/>
          </p:nvPr>
        </p:nvPicPr>
        <p:blipFill>
          <a:blip r:embed="rId11" cstate="print"/>
          <a:srcRect/>
          <a:stretch>
            <a:fillRect/>
          </a:stretch>
        </p:blipFill>
        <p:spPr bwMode="auto">
          <a:xfrm>
            <a:off x="0" y="5743575"/>
            <a:ext cx="304800" cy="304800"/>
          </a:xfrm>
          <a:prstGeom prst="rect">
            <a:avLst/>
          </a:prstGeom>
          <a:noFill/>
          <a:ln w="9525">
            <a:noFill/>
            <a:miter lim="800000"/>
            <a:headEnd/>
            <a:tailEnd/>
          </a:ln>
        </p:spPr>
      </p:pic>
      <p:sp>
        <p:nvSpPr>
          <p:cNvPr id="6154" name="Rectangle 13">
            <a:hlinkClick r:id="rId12" tooltip="Wikipedia -  O Z O N E"/>
          </p:cNvPr>
          <p:cNvSpPr>
            <a:spLocks noChangeArrowheads="1"/>
          </p:cNvSpPr>
          <p:nvPr/>
        </p:nvSpPr>
        <p:spPr bwMode="auto">
          <a:xfrm>
            <a:off x="871538" y="1698625"/>
            <a:ext cx="1087437" cy="358775"/>
          </a:xfrm>
          <a:prstGeom prst="rect">
            <a:avLst/>
          </a:prstGeom>
          <a:noFill/>
          <a:ln w="9525">
            <a:noFill/>
            <a:miter lim="800000"/>
            <a:headEnd/>
            <a:tailEnd/>
          </a:ln>
        </p:spPr>
        <p:txBody>
          <a:bodyPr wrap="none" anchor="ctr"/>
          <a:lstStyle/>
          <a:p>
            <a:endParaRPr lang="en-US"/>
          </a:p>
        </p:txBody>
      </p:sp>
      <p:sp>
        <p:nvSpPr>
          <p:cNvPr id="6155" name="Rectangle 14">
            <a:hlinkClick r:id="rId13" tooltip="Wikipedia -  H A L O A L K A N E   (CFC's)"/>
          </p:cNvPr>
          <p:cNvSpPr>
            <a:spLocks noChangeArrowheads="1"/>
          </p:cNvSpPr>
          <p:nvPr/>
        </p:nvSpPr>
        <p:spPr bwMode="auto">
          <a:xfrm>
            <a:off x="881063" y="4408488"/>
            <a:ext cx="3233737" cy="338137"/>
          </a:xfrm>
          <a:prstGeom prst="rect">
            <a:avLst/>
          </a:prstGeom>
          <a:noFill/>
          <a:ln w="9525">
            <a:no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9947"/>
                                        </p:tgtEl>
                                      </p:cBhvr>
                                    </p:animEffect>
                                    <p:set>
                                      <p:cBhvr>
                                        <p:cTn id="7" dur="1" fill="hold">
                                          <p:stCondLst>
                                            <p:cond delay="1999"/>
                                          </p:stCondLst>
                                        </p:cTn>
                                        <p:tgtEl>
                                          <p:spTgt spid="3994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39939">
                                            <p:txEl>
                                              <p:pRg st="0" end="0"/>
                                            </p:txEl>
                                          </p:spTgt>
                                        </p:tgtEl>
                                        <p:attrNameLst>
                                          <p:attrName>style.visibility</p:attrName>
                                        </p:attrNameLst>
                                      </p:cBhvr>
                                      <p:to>
                                        <p:strVal val="visible"/>
                                      </p:to>
                                    </p:set>
                                    <p:anim calcmode="lin" valueType="num">
                                      <p:cBhvr>
                                        <p:cTn id="12" dur="500" fill="hold"/>
                                        <p:tgtEl>
                                          <p:spTgt spid="3993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9939">
                                            <p:txEl>
                                              <p:pRg st="0" end="0"/>
                                            </p:txEl>
                                          </p:spTgt>
                                        </p:tgtEl>
                                        <p:attrNameLst>
                                          <p:attrName>ppt_h</p:attrName>
                                        </p:attrNameLst>
                                      </p:cBhvr>
                                      <p:tavLst>
                                        <p:tav tm="0">
                                          <p:val>
                                            <p:fltVal val="0"/>
                                          </p:val>
                                        </p:tav>
                                        <p:tav tm="100000">
                                          <p:val>
                                            <p:strVal val="#ppt_h"/>
                                          </p:val>
                                        </p:tav>
                                      </p:tavLst>
                                    </p:anim>
                                    <p:anim calcmode="lin" valueType="num">
                                      <p:cBhvr>
                                        <p:cTn id="14" dur="500" fill="hold"/>
                                        <p:tgtEl>
                                          <p:spTgt spid="39939">
                                            <p:txEl>
                                              <p:pRg st="0" end="0"/>
                                            </p:txEl>
                                          </p:spTgt>
                                        </p:tgtEl>
                                        <p:attrNameLst>
                                          <p:attrName>style.rotation</p:attrName>
                                        </p:attrNameLst>
                                      </p:cBhvr>
                                      <p:tavLst>
                                        <p:tav tm="0">
                                          <p:val>
                                            <p:fltVal val="360"/>
                                          </p:val>
                                        </p:tav>
                                        <p:tav tm="100000">
                                          <p:val>
                                            <p:fltVal val="0"/>
                                          </p:val>
                                        </p:tav>
                                      </p:tavLst>
                                    </p:anim>
                                    <p:animEffect transition="in" filter="fade">
                                      <p:cBhvr>
                                        <p:cTn id="15" dur="500"/>
                                        <p:tgtEl>
                                          <p:spTgt spid="3993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9" presetClass="entr" presetSubtype="0" accel="100000" fill="hold" nodeType="clickEffect">
                                  <p:stCondLst>
                                    <p:cond delay="0"/>
                                  </p:stCondLst>
                                  <p:childTnLst>
                                    <p:set>
                                      <p:cBhvr>
                                        <p:cTn id="19" dur="1" fill="hold">
                                          <p:stCondLst>
                                            <p:cond delay="0"/>
                                          </p:stCondLst>
                                        </p:cTn>
                                        <p:tgtEl>
                                          <p:spTgt spid="39939">
                                            <p:txEl>
                                              <p:pRg st="1" end="1"/>
                                            </p:txEl>
                                          </p:spTgt>
                                        </p:tgtEl>
                                        <p:attrNameLst>
                                          <p:attrName>style.visibility</p:attrName>
                                        </p:attrNameLst>
                                      </p:cBhvr>
                                      <p:to>
                                        <p:strVal val="visible"/>
                                      </p:to>
                                    </p:set>
                                    <p:anim calcmode="lin" valueType="num">
                                      <p:cBhvr>
                                        <p:cTn id="20" dur="500" fill="hold"/>
                                        <p:tgtEl>
                                          <p:spTgt spid="3993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1" dur="500" fill="hold"/>
                                        <p:tgtEl>
                                          <p:spTgt spid="3993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2" dur="500" fill="hold"/>
                                        <p:tgtEl>
                                          <p:spTgt spid="3993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3" dur="500" fill="hold"/>
                                        <p:tgtEl>
                                          <p:spTgt spid="399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39939">
                                            <p:txEl>
                                              <p:pRg st="3" end="3"/>
                                            </p:txEl>
                                          </p:spTgt>
                                        </p:tgtEl>
                                        <p:attrNameLst>
                                          <p:attrName>style.visibility</p:attrName>
                                        </p:attrNameLst>
                                      </p:cBhvr>
                                      <p:to>
                                        <p:strVal val="visible"/>
                                      </p:to>
                                    </p:set>
                                    <p:anim calcmode="lin" valueType="num">
                                      <p:cBhvr>
                                        <p:cTn id="28" dur="1000" fill="hold"/>
                                        <p:tgtEl>
                                          <p:spTgt spid="39939">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39939">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39939">
                                            <p:txEl>
                                              <p:pRg st="3" end="3"/>
                                            </p:txEl>
                                          </p:spTgt>
                                        </p:tgtEl>
                                      </p:cBhvr>
                                    </p:animEffect>
                                  </p:childTnLst>
                                </p:cTn>
                              </p:par>
                              <p:par>
                                <p:cTn id="31" presetID="53" presetClass="entr" presetSubtype="0" fill="hold" nodeType="withEffect">
                                  <p:stCondLst>
                                    <p:cond delay="0"/>
                                  </p:stCondLst>
                                  <p:childTnLst>
                                    <p:set>
                                      <p:cBhvr>
                                        <p:cTn id="32" dur="1" fill="hold">
                                          <p:stCondLst>
                                            <p:cond delay="0"/>
                                          </p:stCondLst>
                                        </p:cTn>
                                        <p:tgtEl>
                                          <p:spTgt spid="39941"/>
                                        </p:tgtEl>
                                        <p:attrNameLst>
                                          <p:attrName>style.visibility</p:attrName>
                                        </p:attrNameLst>
                                      </p:cBhvr>
                                      <p:to>
                                        <p:strVal val="visible"/>
                                      </p:to>
                                    </p:set>
                                    <p:anim calcmode="lin" valueType="num">
                                      <p:cBhvr>
                                        <p:cTn id="33" dur="500" fill="hold"/>
                                        <p:tgtEl>
                                          <p:spTgt spid="39941"/>
                                        </p:tgtEl>
                                        <p:attrNameLst>
                                          <p:attrName>ppt_w</p:attrName>
                                        </p:attrNameLst>
                                      </p:cBhvr>
                                      <p:tavLst>
                                        <p:tav tm="0">
                                          <p:val>
                                            <p:fltVal val="0"/>
                                          </p:val>
                                        </p:tav>
                                        <p:tav tm="100000">
                                          <p:val>
                                            <p:strVal val="#ppt_w"/>
                                          </p:val>
                                        </p:tav>
                                      </p:tavLst>
                                    </p:anim>
                                    <p:anim calcmode="lin" valueType="num">
                                      <p:cBhvr>
                                        <p:cTn id="34" dur="500" fill="hold"/>
                                        <p:tgtEl>
                                          <p:spTgt spid="39941"/>
                                        </p:tgtEl>
                                        <p:attrNameLst>
                                          <p:attrName>ppt_h</p:attrName>
                                        </p:attrNameLst>
                                      </p:cBhvr>
                                      <p:tavLst>
                                        <p:tav tm="0">
                                          <p:val>
                                            <p:fltVal val="0"/>
                                          </p:val>
                                        </p:tav>
                                        <p:tav tm="100000">
                                          <p:val>
                                            <p:strVal val="#ppt_h"/>
                                          </p:val>
                                        </p:tav>
                                      </p:tavLst>
                                    </p:anim>
                                    <p:animEffect transition="in" filter="fade">
                                      <p:cBhvr>
                                        <p:cTn id="35" dur="500"/>
                                        <p:tgtEl>
                                          <p:spTgt spid="39941"/>
                                        </p:tgtEl>
                                      </p:cBhvr>
                                    </p:animEffect>
                                  </p:childTnLst>
                                </p:cTn>
                              </p:par>
                              <p:par>
                                <p:cTn id="36" presetID="1" presetClass="mediacall" presetSubtype="0" fill="hold" nodeType="withEffect">
                                  <p:stCondLst>
                                    <p:cond delay="0"/>
                                  </p:stCondLst>
                                  <p:childTnLst>
                                    <p:cmd type="call" cmd="playFrom(0.0)">
                                      <p:cBhvr>
                                        <p:cTn id="37" dur="9117" fill="hold"/>
                                        <p:tgtEl>
                                          <p:spTgt spid="39948"/>
                                        </p:tgtEl>
                                      </p:cBhvr>
                                    </p:cmd>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nodeType="clickEffect">
                                  <p:stCondLst>
                                    <p:cond delay="0"/>
                                  </p:stCondLst>
                                  <p:childTnLst>
                                    <p:set>
                                      <p:cBhvr>
                                        <p:cTn id="41" dur="1" fill="hold">
                                          <p:stCondLst>
                                            <p:cond delay="0"/>
                                          </p:stCondLst>
                                        </p:cTn>
                                        <p:tgtEl>
                                          <p:spTgt spid="39939">
                                            <p:txEl>
                                              <p:pRg st="6" end="6"/>
                                            </p:txEl>
                                          </p:spTgt>
                                        </p:tgtEl>
                                        <p:attrNameLst>
                                          <p:attrName>style.visibility</p:attrName>
                                        </p:attrNameLst>
                                      </p:cBhvr>
                                      <p:to>
                                        <p:strVal val="visible"/>
                                      </p:to>
                                    </p:set>
                                    <p:anim calcmode="lin" valueType="num">
                                      <p:cBhvr>
                                        <p:cTn id="42" dur="500" fill="hold"/>
                                        <p:tgtEl>
                                          <p:spTgt spid="39939">
                                            <p:txEl>
                                              <p:pRg st="6" end="6"/>
                                            </p:txEl>
                                          </p:spTgt>
                                        </p:tgtEl>
                                        <p:attrNameLst>
                                          <p:attrName>ppt_w</p:attrName>
                                        </p:attrNameLst>
                                      </p:cBhvr>
                                      <p:tavLst>
                                        <p:tav tm="0">
                                          <p:val>
                                            <p:fltVal val="0"/>
                                          </p:val>
                                        </p:tav>
                                        <p:tav tm="100000">
                                          <p:val>
                                            <p:strVal val="#ppt_w"/>
                                          </p:val>
                                        </p:tav>
                                      </p:tavLst>
                                    </p:anim>
                                    <p:anim calcmode="lin" valueType="num">
                                      <p:cBhvr>
                                        <p:cTn id="43" dur="500" fill="hold"/>
                                        <p:tgtEl>
                                          <p:spTgt spid="39939">
                                            <p:txEl>
                                              <p:pRg st="6" end="6"/>
                                            </p:txEl>
                                          </p:spTgt>
                                        </p:tgtEl>
                                        <p:attrNameLst>
                                          <p:attrName>ppt_h</p:attrName>
                                        </p:attrNameLst>
                                      </p:cBhvr>
                                      <p:tavLst>
                                        <p:tav tm="0">
                                          <p:val>
                                            <p:fltVal val="0"/>
                                          </p:val>
                                        </p:tav>
                                        <p:tav tm="100000">
                                          <p:val>
                                            <p:strVal val="#ppt_h"/>
                                          </p:val>
                                        </p:tav>
                                      </p:tavLst>
                                    </p:anim>
                                    <p:anim calcmode="lin" valueType="num">
                                      <p:cBhvr>
                                        <p:cTn id="44" dur="500" fill="hold"/>
                                        <p:tgtEl>
                                          <p:spTgt spid="39939">
                                            <p:txEl>
                                              <p:pRg st="6" end="6"/>
                                            </p:txEl>
                                          </p:spTgt>
                                        </p:tgtEl>
                                        <p:attrNameLst>
                                          <p:attrName>style.rotation</p:attrName>
                                        </p:attrNameLst>
                                      </p:cBhvr>
                                      <p:tavLst>
                                        <p:tav tm="0">
                                          <p:val>
                                            <p:fltVal val="360"/>
                                          </p:val>
                                        </p:tav>
                                        <p:tav tm="100000">
                                          <p:val>
                                            <p:fltVal val="0"/>
                                          </p:val>
                                        </p:tav>
                                      </p:tavLst>
                                    </p:anim>
                                    <p:animEffect transition="in" filter="fade">
                                      <p:cBhvr>
                                        <p:cTn id="45" dur="500"/>
                                        <p:tgtEl>
                                          <p:spTgt spid="39939">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nodeType="clickEffect">
                                  <p:stCondLst>
                                    <p:cond delay="0"/>
                                  </p:stCondLst>
                                  <p:childTnLst>
                                    <p:set>
                                      <p:cBhvr>
                                        <p:cTn id="49" dur="1" fill="hold">
                                          <p:stCondLst>
                                            <p:cond delay="0"/>
                                          </p:stCondLst>
                                        </p:cTn>
                                        <p:tgtEl>
                                          <p:spTgt spid="39939">
                                            <p:txEl>
                                              <p:pRg st="7" end="7"/>
                                            </p:txEl>
                                          </p:spTgt>
                                        </p:tgtEl>
                                        <p:attrNameLst>
                                          <p:attrName>style.visibility</p:attrName>
                                        </p:attrNameLst>
                                      </p:cBhvr>
                                      <p:to>
                                        <p:strVal val="visible"/>
                                      </p:to>
                                    </p:set>
                                    <p:animEffect transition="in" filter="fade">
                                      <p:cBhvr>
                                        <p:cTn id="50" dur="1000"/>
                                        <p:tgtEl>
                                          <p:spTgt spid="39939">
                                            <p:txEl>
                                              <p:pRg st="7" end="7"/>
                                            </p:txEl>
                                          </p:spTgt>
                                        </p:tgtEl>
                                      </p:cBhvr>
                                    </p:animEffect>
                                    <p:anim calcmode="lin" valueType="num">
                                      <p:cBhvr>
                                        <p:cTn id="51" dur="1000" fill="hold"/>
                                        <p:tgtEl>
                                          <p:spTgt spid="39939">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3993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7" presetClass="entr" presetSubtype="0" fill="hold" nodeType="clickEffect">
                                  <p:stCondLst>
                                    <p:cond delay="0"/>
                                  </p:stCondLst>
                                  <p:childTnLst>
                                    <p:set>
                                      <p:cBhvr>
                                        <p:cTn id="56" dur="1" fill="hold">
                                          <p:stCondLst>
                                            <p:cond delay="0"/>
                                          </p:stCondLst>
                                        </p:cTn>
                                        <p:tgtEl>
                                          <p:spTgt spid="39939">
                                            <p:txEl>
                                              <p:pRg st="8" end="8"/>
                                            </p:txEl>
                                          </p:spTgt>
                                        </p:tgtEl>
                                        <p:attrNameLst>
                                          <p:attrName>style.visibility</p:attrName>
                                        </p:attrNameLst>
                                      </p:cBhvr>
                                      <p:to>
                                        <p:strVal val="visible"/>
                                      </p:to>
                                    </p:set>
                                    <p:animEffect transition="in" filter="fade">
                                      <p:cBhvr>
                                        <p:cTn id="57" dur="1000"/>
                                        <p:tgtEl>
                                          <p:spTgt spid="39939">
                                            <p:txEl>
                                              <p:pRg st="8" end="8"/>
                                            </p:txEl>
                                          </p:spTgt>
                                        </p:tgtEl>
                                      </p:cBhvr>
                                    </p:animEffect>
                                    <p:anim calcmode="lin" valueType="num">
                                      <p:cBhvr>
                                        <p:cTn id="58" dur="1000" fill="hold"/>
                                        <p:tgtEl>
                                          <p:spTgt spid="39939">
                                            <p:txEl>
                                              <p:pRg st="8" end="8"/>
                                            </p:txEl>
                                          </p:spTgt>
                                        </p:tgtEl>
                                        <p:attrNameLst>
                                          <p:attrName>ppt_x</p:attrName>
                                        </p:attrNameLst>
                                      </p:cBhvr>
                                      <p:tavLst>
                                        <p:tav tm="0">
                                          <p:val>
                                            <p:strVal val="#ppt_x"/>
                                          </p:val>
                                        </p:tav>
                                        <p:tav tm="100000">
                                          <p:val>
                                            <p:strVal val="#ppt_x"/>
                                          </p:val>
                                        </p:tav>
                                      </p:tavLst>
                                    </p:anim>
                                    <p:anim calcmode="lin" valueType="num">
                                      <p:cBhvr>
                                        <p:cTn id="59" dur="1000" fill="hold"/>
                                        <p:tgtEl>
                                          <p:spTgt spid="39939">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60" fill="hold" display="0">
                  <p:stCondLst>
                    <p:cond delay="indefinite"/>
                  </p:stCondLst>
                  <p:endCondLst>
                    <p:cond evt="onNext" delay="0">
                      <p:tgtEl>
                        <p:sldTgt/>
                      </p:tgtEl>
                    </p:cond>
                    <p:cond evt="onPrev" delay="0">
                      <p:tgtEl>
                        <p:sldTgt/>
                      </p:tgtEl>
                    </p:cond>
                    <p:cond evt="onStopAudio" delay="0">
                      <p:tgtEl>
                        <p:sldTgt/>
                      </p:tgtEl>
                    </p:cond>
                  </p:endCondLst>
                </p:cTn>
                <p:tgtEl>
                  <p:spTgt spid="39948"/>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026"/>
          <p:cNvSpPr>
            <a:spLocks noGrp="1" noChangeArrowheads="1"/>
          </p:cNvSpPr>
          <p:nvPr>
            <p:ph type="title"/>
          </p:nvPr>
        </p:nvSpPr>
        <p:spPr/>
        <p:txBody>
          <a:bodyPr/>
          <a:lstStyle/>
          <a:p>
            <a:pPr eaLnBrk="1" hangingPunct="1"/>
            <a:r>
              <a:rPr lang="en-US" smtClean="0"/>
              <a:t>Boyle’s Law Illustrated</a:t>
            </a:r>
          </a:p>
        </p:txBody>
      </p:sp>
      <p:pic>
        <p:nvPicPr>
          <p:cNvPr id="71683" name="Picture 1027" descr="Zumdahl13_06"/>
          <p:cNvPicPr>
            <a:picLocks noChangeAspect="1" noChangeArrowheads="1"/>
          </p:cNvPicPr>
          <p:nvPr/>
        </p:nvPicPr>
        <p:blipFill>
          <a:blip r:embed="rId4" cstate="print"/>
          <a:srcRect/>
          <a:stretch>
            <a:fillRect/>
          </a:stretch>
        </p:blipFill>
        <p:spPr bwMode="auto">
          <a:xfrm>
            <a:off x="228600" y="2114550"/>
            <a:ext cx="8686800" cy="3600450"/>
          </a:xfrm>
          <a:prstGeom prst="rect">
            <a:avLst/>
          </a:prstGeom>
          <a:noFill/>
          <a:ln w="9525">
            <a:noFill/>
            <a:miter lim="800000"/>
            <a:headEnd/>
            <a:tailEnd/>
          </a:ln>
        </p:spPr>
      </p:pic>
      <p:pic>
        <p:nvPicPr>
          <p:cNvPr id="81924" name="Picture 1028">
            <a:hlinkClick r:id="" action="ppaction://media"/>
          </p:cNvPr>
          <p:cNvPicPr>
            <a:picLocks noRot="1" noChangeAspect="1" noChangeArrowheads="1"/>
          </p:cNvPicPr>
          <p:nvPr>
            <a:wavAudioFile r:embed="rId1" name="~PP2042.WAV"/>
          </p:nvPr>
        </p:nvPicPr>
        <p:blipFill>
          <a:blip r:embed="rId5" cstate="print"/>
          <a:srcRect/>
          <a:stretch>
            <a:fillRect/>
          </a:stretch>
        </p:blipFill>
        <p:spPr bwMode="auto">
          <a:xfrm>
            <a:off x="8772525" y="6486525"/>
            <a:ext cx="304800" cy="304800"/>
          </a:xfrm>
          <a:prstGeom prst="rect">
            <a:avLst/>
          </a:prstGeom>
          <a:noFill/>
          <a:ln w="9525">
            <a:noFill/>
            <a:miter lim="800000"/>
            <a:headEnd/>
            <a:tailEnd/>
          </a:ln>
        </p:spPr>
      </p:pic>
      <p:sp>
        <p:nvSpPr>
          <p:cNvPr id="71685" name="Rectangle 1029"/>
          <p:cNvSpPr>
            <a:spLocks noChangeArrowheads="1"/>
          </p:cNvSpPr>
          <p:nvPr/>
        </p:nvSpPr>
        <p:spPr bwMode="auto">
          <a:xfrm>
            <a:off x="76200" y="6567488"/>
            <a:ext cx="3179763" cy="214312"/>
          </a:xfrm>
          <a:prstGeom prst="rect">
            <a:avLst/>
          </a:prstGeom>
          <a:noFill/>
          <a:ln w="9525">
            <a:noFill/>
            <a:miter lim="800000"/>
            <a:headEnd/>
            <a:tailEnd/>
          </a:ln>
        </p:spPr>
        <p:txBody>
          <a:bodyPr wrap="none">
            <a:spAutoFit/>
          </a:bodyPr>
          <a:lstStyle/>
          <a:p>
            <a:pPr algn="l"/>
            <a:r>
              <a:rPr lang="en-US" sz="800">
                <a:solidFill>
                  <a:srgbClr val="000000"/>
                </a:solidFill>
              </a:rPr>
              <a:t>Zumdahl, Zumdahl, DeCoste, </a:t>
            </a:r>
            <a:r>
              <a:rPr lang="en-US" sz="800" u="sng">
                <a:solidFill>
                  <a:srgbClr val="000000"/>
                </a:solidFill>
              </a:rPr>
              <a:t>World of Chemistry</a:t>
            </a:r>
            <a:r>
              <a:rPr lang="en-US" sz="800">
                <a:solidFill>
                  <a:srgbClr val="000000"/>
                </a:solidFill>
              </a:rPr>
              <a:t> </a:t>
            </a:r>
            <a:r>
              <a:rPr lang="en-US" sz="800">
                <a:solidFill>
                  <a:srgbClr val="000000"/>
                </a:solidFill>
                <a:latin typeface="Symbol" pitchFamily="18" charset="2"/>
              </a:rPr>
              <a:t> </a:t>
            </a:r>
            <a:r>
              <a:rPr lang="en-US" sz="800">
                <a:solidFill>
                  <a:srgbClr val="000000"/>
                </a:solidFill>
              </a:rPr>
              <a:t>2002, page 404</a:t>
            </a:r>
          </a:p>
        </p:txBody>
      </p:sp>
      <p:sp>
        <p:nvSpPr>
          <p:cNvPr id="71686" name="AutoShape 1030">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solidFill>
                <a:srgbClr val="000000"/>
              </a:solidFill>
            </a:endParaRPr>
          </a:p>
        </p:txBody>
      </p:sp>
      <p:pic>
        <p:nvPicPr>
          <p:cNvPr id="81956" name="Picture 1060" descr="tire pump"/>
          <p:cNvPicPr>
            <a:picLocks noChangeAspect="1" noChangeArrowheads="1"/>
          </p:cNvPicPr>
          <p:nvPr/>
        </p:nvPicPr>
        <p:blipFill>
          <a:blip r:embed="rId7" cstate="print"/>
          <a:srcRect/>
          <a:stretch>
            <a:fillRect/>
          </a:stretch>
        </p:blipFill>
        <p:spPr bwMode="auto">
          <a:xfrm>
            <a:off x="7777163" y="307975"/>
            <a:ext cx="906462" cy="968375"/>
          </a:xfrm>
          <a:prstGeom prst="rect">
            <a:avLst/>
          </a:prstGeom>
          <a:noFill/>
          <a:ln w="9525">
            <a:noFill/>
            <a:miter lim="800000"/>
            <a:headEnd/>
            <a:tailEnd/>
          </a:ln>
        </p:spPr>
      </p:pic>
    </p:spTree>
    <p:extLst>
      <p:ext uri="{BB962C8B-B14F-4D97-AF65-F5344CB8AC3E}">
        <p14:creationId xmlns:p14="http://schemas.microsoft.com/office/powerpoint/2010/main" val="219361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1924"/>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81956"/>
                                        </p:tgtEl>
                                        <p:attrNameLst>
                                          <p:attrName>style.visibility</p:attrName>
                                        </p:attrNameLst>
                                      </p:cBhvr>
                                      <p:to>
                                        <p:strVal val="visible"/>
                                      </p:to>
                                    </p:set>
                                    <p:animEffect transition="in" filter="dissolve">
                                      <p:cBhvr>
                                        <p:cTn id="11" dur="500"/>
                                        <p:tgtEl>
                                          <p:spTgt spid="8195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81924"/>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3"/>
          <p:cNvSpPr>
            <a:spLocks noChangeArrowheads="1"/>
          </p:cNvSpPr>
          <p:nvPr/>
        </p:nvSpPr>
        <p:spPr bwMode="auto">
          <a:xfrm>
            <a:off x="3429000" y="1447800"/>
            <a:ext cx="5334000" cy="2066925"/>
          </a:xfrm>
          <a:prstGeom prst="rect">
            <a:avLst/>
          </a:prstGeom>
          <a:noFill/>
          <a:ln w="9525">
            <a:noFill/>
            <a:miter lim="800000"/>
            <a:headEnd/>
            <a:tailEnd/>
          </a:ln>
        </p:spPr>
        <p:txBody>
          <a:bodyPr>
            <a:spAutoFit/>
          </a:bodyPr>
          <a:lstStyle/>
          <a:p>
            <a:pPr algn="l">
              <a:spcBef>
                <a:spcPct val="100000"/>
              </a:spcBef>
              <a:buClr>
                <a:srgbClr val="000000"/>
              </a:buClr>
              <a:buSzPct val="75000"/>
              <a:buFont typeface="Monotype Sorts" pitchFamily="2" charset="2"/>
              <a:buChar char="b"/>
            </a:pPr>
            <a:r>
              <a:rPr kumimoji="1" lang="en-US" sz="3200">
                <a:solidFill>
                  <a:srgbClr val="000000"/>
                </a:solidFill>
              </a:rPr>
              <a:t>The pressure and volume of a gas are inversely related 	</a:t>
            </a:r>
          </a:p>
          <a:p>
            <a:pPr lvl="1" algn="l">
              <a:spcBef>
                <a:spcPct val="20000"/>
              </a:spcBef>
              <a:buClr>
                <a:srgbClr val="000000"/>
              </a:buClr>
              <a:buFontTx/>
              <a:buChar char="•"/>
            </a:pPr>
            <a:r>
              <a:rPr kumimoji="1" lang="en-US" sz="2800">
                <a:solidFill>
                  <a:srgbClr val="000000"/>
                </a:solidFill>
              </a:rPr>
              <a:t>at constant mass &amp; temp</a:t>
            </a:r>
          </a:p>
        </p:txBody>
      </p:sp>
      <p:sp>
        <p:nvSpPr>
          <p:cNvPr id="72707" name="Rectangle 2"/>
          <p:cNvSpPr>
            <a:spLocks noGrp="1" noChangeArrowheads="1"/>
          </p:cNvSpPr>
          <p:nvPr>
            <p:ph type="title"/>
          </p:nvPr>
        </p:nvSpPr>
        <p:spPr/>
        <p:txBody>
          <a:bodyPr/>
          <a:lstStyle/>
          <a:p>
            <a:pPr eaLnBrk="1" hangingPunct="1"/>
            <a:r>
              <a:rPr lang="en-US" smtClean="0"/>
              <a:t>Boyle’s Law</a:t>
            </a:r>
          </a:p>
        </p:txBody>
      </p:sp>
      <p:grpSp>
        <p:nvGrpSpPr>
          <p:cNvPr id="2" name="Group 3"/>
          <p:cNvGrpSpPr>
            <a:grpSpLocks/>
          </p:cNvGrpSpPr>
          <p:nvPr/>
        </p:nvGrpSpPr>
        <p:grpSpPr bwMode="auto">
          <a:xfrm>
            <a:off x="1135063" y="3962400"/>
            <a:ext cx="3011487" cy="2641600"/>
            <a:chOff x="877" y="2245"/>
            <a:chExt cx="1897" cy="1664"/>
          </a:xfrm>
        </p:grpSpPr>
        <p:sp>
          <p:nvSpPr>
            <p:cNvPr id="72726" name="Line 4"/>
            <p:cNvSpPr>
              <a:spLocks noChangeShapeType="1"/>
            </p:cNvSpPr>
            <p:nvPr/>
          </p:nvSpPr>
          <p:spPr bwMode="auto">
            <a:xfrm>
              <a:off x="1184" y="2245"/>
              <a:ext cx="0" cy="1303"/>
            </a:xfrm>
            <a:prstGeom prst="line">
              <a:avLst/>
            </a:prstGeom>
            <a:noFill/>
            <a:ln w="57150">
              <a:solidFill>
                <a:schemeClr val="tx1"/>
              </a:solidFill>
              <a:round/>
              <a:headEnd type="triangle" w="med" len="med"/>
              <a:tailEnd/>
            </a:ln>
          </p:spPr>
          <p:txBody>
            <a:bodyPr/>
            <a:lstStyle/>
            <a:p>
              <a:endParaRPr lang="en-US">
                <a:solidFill>
                  <a:srgbClr val="000000"/>
                </a:solidFill>
              </a:endParaRPr>
            </a:p>
          </p:txBody>
        </p:sp>
        <p:sp>
          <p:nvSpPr>
            <p:cNvPr id="72727" name="Line 5"/>
            <p:cNvSpPr>
              <a:spLocks noChangeShapeType="1"/>
            </p:cNvSpPr>
            <p:nvPr/>
          </p:nvSpPr>
          <p:spPr bwMode="auto">
            <a:xfrm>
              <a:off x="1184" y="3548"/>
              <a:ext cx="1590" cy="0"/>
            </a:xfrm>
            <a:prstGeom prst="line">
              <a:avLst/>
            </a:prstGeom>
            <a:noFill/>
            <a:ln w="57150">
              <a:solidFill>
                <a:schemeClr val="tx1"/>
              </a:solidFill>
              <a:round/>
              <a:headEnd/>
              <a:tailEnd type="triangle" w="med" len="med"/>
            </a:ln>
          </p:spPr>
          <p:txBody>
            <a:bodyPr/>
            <a:lstStyle/>
            <a:p>
              <a:endParaRPr lang="en-US">
                <a:solidFill>
                  <a:srgbClr val="000000"/>
                </a:solidFill>
              </a:endParaRPr>
            </a:p>
          </p:txBody>
        </p:sp>
        <p:sp>
          <p:nvSpPr>
            <p:cNvPr id="72728" name="Arc 6"/>
            <p:cNvSpPr>
              <a:spLocks/>
            </p:cNvSpPr>
            <p:nvPr/>
          </p:nvSpPr>
          <p:spPr bwMode="auto">
            <a:xfrm flipH="1" flipV="1">
              <a:off x="1334" y="2274"/>
              <a:ext cx="1326" cy="1122"/>
            </a:xfrm>
            <a:custGeom>
              <a:avLst/>
              <a:gdLst>
                <a:gd name="T0" fmla="*/ 0 w 21600"/>
                <a:gd name="T1" fmla="*/ 0 h 21583"/>
                <a:gd name="T2" fmla="*/ 0 w 21600"/>
                <a:gd name="T3" fmla="*/ 0 h 21583"/>
                <a:gd name="T4" fmla="*/ 0 w 21600"/>
                <a:gd name="T5" fmla="*/ 0 h 21583"/>
                <a:gd name="T6" fmla="*/ 0 60000 65536"/>
                <a:gd name="T7" fmla="*/ 0 60000 65536"/>
                <a:gd name="T8" fmla="*/ 0 60000 65536"/>
                <a:gd name="T9" fmla="*/ 0 w 21600"/>
                <a:gd name="T10" fmla="*/ 0 h 21583"/>
                <a:gd name="T11" fmla="*/ 21600 w 21600"/>
                <a:gd name="T12" fmla="*/ 21583 h 21583"/>
              </a:gdLst>
              <a:ahLst/>
              <a:cxnLst>
                <a:cxn ang="T6">
                  <a:pos x="T0" y="T1"/>
                </a:cxn>
                <a:cxn ang="T7">
                  <a:pos x="T2" y="T3"/>
                </a:cxn>
                <a:cxn ang="T8">
                  <a:pos x="T4" y="T5"/>
                </a:cxn>
              </a:cxnLst>
              <a:rect l="T9" t="T10" r="T11" b="T12"/>
              <a:pathLst>
                <a:path w="21600" h="21583" fill="none" extrusionOk="0">
                  <a:moveTo>
                    <a:pt x="866" y="0"/>
                  </a:moveTo>
                  <a:cubicBezTo>
                    <a:pt x="12449" y="465"/>
                    <a:pt x="21600" y="9990"/>
                    <a:pt x="21600" y="21583"/>
                  </a:cubicBezTo>
                </a:path>
                <a:path w="21600" h="21583" stroke="0" extrusionOk="0">
                  <a:moveTo>
                    <a:pt x="866" y="0"/>
                  </a:moveTo>
                  <a:cubicBezTo>
                    <a:pt x="12449" y="465"/>
                    <a:pt x="21600" y="9990"/>
                    <a:pt x="21600" y="21583"/>
                  </a:cubicBezTo>
                  <a:lnTo>
                    <a:pt x="0" y="21583"/>
                  </a:lnTo>
                  <a:close/>
                </a:path>
              </a:pathLst>
            </a:custGeom>
            <a:noFill/>
            <a:ln w="57150">
              <a:solidFill>
                <a:schemeClr val="tx1"/>
              </a:solidFill>
              <a:round/>
              <a:headEnd/>
              <a:tailEnd/>
            </a:ln>
          </p:spPr>
          <p:txBody>
            <a:bodyPr/>
            <a:lstStyle/>
            <a:p>
              <a:endParaRPr lang="en-US">
                <a:solidFill>
                  <a:srgbClr val="000000"/>
                </a:solidFill>
              </a:endParaRPr>
            </a:p>
          </p:txBody>
        </p:sp>
        <p:sp>
          <p:nvSpPr>
            <p:cNvPr id="72729" name="Text Box 7"/>
            <p:cNvSpPr txBox="1">
              <a:spLocks noChangeArrowheads="1"/>
            </p:cNvSpPr>
            <p:nvPr/>
          </p:nvSpPr>
          <p:spPr bwMode="auto">
            <a:xfrm>
              <a:off x="877" y="2739"/>
              <a:ext cx="307" cy="371"/>
            </a:xfrm>
            <a:prstGeom prst="rect">
              <a:avLst/>
            </a:prstGeom>
            <a:noFill/>
            <a:ln w="9525">
              <a:noFill/>
              <a:miter lim="800000"/>
              <a:headEnd/>
              <a:tailEnd/>
            </a:ln>
          </p:spPr>
          <p:txBody>
            <a:bodyPr/>
            <a:lstStyle/>
            <a:p>
              <a:pPr algn="l" eaLnBrk="0" hangingPunct="0"/>
              <a:r>
                <a:rPr lang="en-US" sz="2800" b="1">
                  <a:solidFill>
                    <a:srgbClr val="000000"/>
                  </a:solidFill>
                </a:rPr>
                <a:t>P</a:t>
              </a:r>
              <a:endParaRPr lang="en-US" sz="1600">
                <a:solidFill>
                  <a:srgbClr val="000000"/>
                </a:solidFill>
              </a:endParaRPr>
            </a:p>
          </p:txBody>
        </p:sp>
        <p:sp>
          <p:nvSpPr>
            <p:cNvPr id="72730" name="Text Box 8"/>
            <p:cNvSpPr txBox="1">
              <a:spLocks noChangeArrowheads="1"/>
            </p:cNvSpPr>
            <p:nvPr/>
          </p:nvSpPr>
          <p:spPr bwMode="auto">
            <a:xfrm>
              <a:off x="1817" y="3538"/>
              <a:ext cx="307" cy="371"/>
            </a:xfrm>
            <a:prstGeom prst="rect">
              <a:avLst/>
            </a:prstGeom>
            <a:noFill/>
            <a:ln w="9525">
              <a:noFill/>
              <a:miter lim="800000"/>
              <a:headEnd/>
              <a:tailEnd/>
            </a:ln>
          </p:spPr>
          <p:txBody>
            <a:bodyPr/>
            <a:lstStyle/>
            <a:p>
              <a:pPr algn="just" eaLnBrk="0" hangingPunct="0"/>
              <a:r>
                <a:rPr lang="en-US" sz="2800" b="1">
                  <a:solidFill>
                    <a:srgbClr val="000000"/>
                  </a:solidFill>
                </a:rPr>
                <a:t>V</a:t>
              </a:r>
              <a:endParaRPr lang="en-US" sz="1600">
                <a:solidFill>
                  <a:srgbClr val="000000"/>
                </a:solidFill>
              </a:endParaRPr>
            </a:p>
          </p:txBody>
        </p:sp>
      </p:grpSp>
      <p:sp>
        <p:nvSpPr>
          <p:cNvPr id="788489" name="Oval 9"/>
          <p:cNvSpPr>
            <a:spLocks noChangeArrowheads="1"/>
          </p:cNvSpPr>
          <p:nvPr/>
        </p:nvSpPr>
        <p:spPr bwMode="auto">
          <a:xfrm>
            <a:off x="4708525" y="4191000"/>
            <a:ext cx="3697288" cy="2366963"/>
          </a:xfrm>
          <a:prstGeom prst="ellipse">
            <a:avLst/>
          </a:prstGeom>
          <a:solidFill>
            <a:schemeClr val="accent1"/>
          </a:solidFill>
          <a:ln w="28575">
            <a:solidFill>
              <a:srgbClr val="000000"/>
            </a:solidFill>
            <a:round/>
            <a:headEnd/>
            <a:tailEnd/>
          </a:ln>
        </p:spPr>
        <p:txBody>
          <a:bodyPr wrap="none" anchor="ctr"/>
          <a:lstStyle/>
          <a:p>
            <a:pPr eaLnBrk="0" hangingPunct="0"/>
            <a:r>
              <a:rPr lang="en-US" sz="7200" b="1">
                <a:solidFill>
                  <a:srgbClr val="000000"/>
                </a:solidFill>
                <a:latin typeface="Times New Roman" pitchFamily="18" charset="0"/>
              </a:rPr>
              <a:t>PV = k</a:t>
            </a:r>
            <a:endParaRPr lang="en-US" sz="2400">
              <a:solidFill>
                <a:srgbClr val="000000"/>
              </a:solidFill>
              <a:latin typeface="Times New Roman" pitchFamily="18" charset="0"/>
            </a:endParaRPr>
          </a:p>
        </p:txBody>
      </p:sp>
      <p:pic>
        <p:nvPicPr>
          <p:cNvPr id="788491" name="Picture 11" descr="Boyle"/>
          <p:cNvPicPr>
            <a:picLocks noChangeAspect="1" noChangeArrowheads="1"/>
          </p:cNvPicPr>
          <p:nvPr/>
        </p:nvPicPr>
        <p:blipFill>
          <a:blip r:embed="rId3" cstate="print"/>
          <a:srcRect/>
          <a:stretch>
            <a:fillRect/>
          </a:stretch>
        </p:blipFill>
        <p:spPr bwMode="auto">
          <a:xfrm>
            <a:off x="1214438" y="1214438"/>
            <a:ext cx="1508125" cy="1785937"/>
          </a:xfrm>
          <a:prstGeom prst="rect">
            <a:avLst/>
          </a:prstGeom>
          <a:noFill/>
          <a:ln w="19050">
            <a:solidFill>
              <a:srgbClr val="000000"/>
            </a:solidFill>
            <a:miter lim="800000"/>
            <a:headEnd/>
            <a:tailEnd/>
          </a:ln>
        </p:spPr>
      </p:pic>
      <p:sp>
        <p:nvSpPr>
          <p:cNvPr id="72711" name="Rectangle 12"/>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solidFill>
                  <a:srgbClr val="000000"/>
                </a:solidFill>
              </a:rPr>
              <a:t>Courtesy Christy Johannesson www.nisd.net/communicationsarts/pages/chem</a:t>
            </a:r>
          </a:p>
          <a:p>
            <a:pPr algn="l"/>
            <a:endParaRPr lang="en-US" sz="800">
              <a:solidFill>
                <a:srgbClr val="000000"/>
              </a:solidFill>
            </a:endParaRPr>
          </a:p>
        </p:txBody>
      </p:sp>
      <p:graphicFrame>
        <p:nvGraphicFramePr>
          <p:cNvPr id="788521" name="Group 41"/>
          <p:cNvGraphicFramePr>
            <a:graphicFrameLocks noGrp="1"/>
          </p:cNvGraphicFramePr>
          <p:nvPr/>
        </p:nvGraphicFramePr>
        <p:xfrm>
          <a:off x="3276600" y="1295400"/>
          <a:ext cx="5562600" cy="2692083"/>
        </p:xfrm>
        <a:graphic>
          <a:graphicData uri="http://schemas.openxmlformats.org/drawingml/2006/table">
            <a:tbl>
              <a:tblPr/>
              <a:tblGrid>
                <a:gridCol w="1854200"/>
                <a:gridCol w="1854200"/>
                <a:gridCol w="1854200"/>
              </a:tblGrid>
              <a:tr h="355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Volume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(mL)</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Pressure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(torr)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P</a:t>
                      </a:r>
                      <a:r>
                        <a:rPr kumimoji="0" lang="en-US" sz="2800" b="0" i="0" u="none" strike="noStrike" cap="none" normalizeH="0" baseline="30000" smtClean="0">
                          <a:ln>
                            <a:noFill/>
                          </a:ln>
                          <a:solidFill>
                            <a:schemeClr val="tx1"/>
                          </a:solidFill>
                          <a:effectLst/>
                          <a:latin typeface="Arial" charset="0"/>
                        </a:rPr>
                        <a:t>.</a:t>
                      </a:r>
                      <a:r>
                        <a:rPr kumimoji="0" lang="en-US" sz="2800" b="0" i="0" u="none" strike="noStrike" cap="none" normalizeH="0" baseline="0" smtClean="0">
                          <a:ln>
                            <a:noFill/>
                          </a:ln>
                          <a:solidFill>
                            <a:schemeClr val="tx1"/>
                          </a:solidFill>
                          <a:effectLst/>
                          <a:latin typeface="Arial" charset="0"/>
                        </a:rPr>
                        <a:t>V</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(mL</a:t>
                      </a:r>
                      <a:r>
                        <a:rPr kumimoji="0" lang="en-US" sz="2000" b="0" i="0" u="none" strike="noStrike" cap="none" normalizeH="0" baseline="30000" smtClean="0">
                          <a:ln>
                            <a:noFill/>
                          </a:ln>
                          <a:solidFill>
                            <a:schemeClr val="tx1"/>
                          </a:solidFill>
                          <a:effectLst/>
                          <a:latin typeface="Arial" charset="0"/>
                        </a:rPr>
                        <a:t>.</a:t>
                      </a:r>
                      <a:r>
                        <a:rPr kumimoji="0" lang="en-US" sz="2000" b="0" i="0" u="none" strike="noStrike" cap="none" normalizeH="0" baseline="0" smtClean="0">
                          <a:ln>
                            <a:noFill/>
                          </a:ln>
                          <a:solidFill>
                            <a:schemeClr val="tx1"/>
                          </a:solidFill>
                          <a:effectLst/>
                          <a:latin typeface="Arial" charset="0"/>
                        </a:rPr>
                        <a:t>torr)</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808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10.0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20.0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30.0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40.0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760.0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379.6</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253.2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191.0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7.60 x 10</a:t>
                      </a:r>
                      <a:r>
                        <a:rPr kumimoji="0" lang="en-US" sz="2400" b="0" i="0" u="none" strike="noStrike" cap="none" normalizeH="0" baseline="30000" smtClean="0">
                          <a:ln>
                            <a:noFill/>
                          </a:ln>
                          <a:solidFill>
                            <a:schemeClr val="tx1"/>
                          </a:solidFill>
                          <a:effectLst/>
                          <a:latin typeface="Arial" charset="0"/>
                        </a:rPr>
                        <a:t>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7.59 x 10</a:t>
                      </a:r>
                      <a:r>
                        <a:rPr kumimoji="0" lang="en-US" sz="2400" b="0" i="0" u="none" strike="noStrike" cap="none" normalizeH="0" baseline="30000" smtClean="0">
                          <a:ln>
                            <a:noFill/>
                          </a:ln>
                          <a:solidFill>
                            <a:schemeClr val="tx1"/>
                          </a:solidFill>
                          <a:effectLst/>
                          <a:latin typeface="Arial" charset="0"/>
                        </a:rPr>
                        <a:t>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7.60 x 10</a:t>
                      </a:r>
                      <a:r>
                        <a:rPr kumimoji="0" lang="en-US" sz="2400" b="0" i="0" u="none" strike="noStrike" cap="none" normalizeH="0" baseline="30000" smtClean="0">
                          <a:ln>
                            <a:noFill/>
                          </a:ln>
                          <a:solidFill>
                            <a:schemeClr val="tx1"/>
                          </a:solidFill>
                          <a:effectLst/>
                          <a:latin typeface="Arial" charset="0"/>
                        </a:rPr>
                        <a:t>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7.64 x 10</a:t>
                      </a:r>
                      <a:r>
                        <a:rPr kumimoji="0" lang="en-US" sz="2400" b="0" i="0" u="none" strike="noStrike" cap="none" normalizeH="0" baseline="30000" smtClean="0">
                          <a:ln>
                            <a:noFill/>
                          </a:ln>
                          <a:solidFill>
                            <a:schemeClr val="tx1"/>
                          </a:solidFill>
                          <a:effectLst/>
                          <a:latin typeface="Arial"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22870894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88491"/>
                                        </p:tgtEl>
                                        <p:attrNameLst>
                                          <p:attrName>style.visibility</p:attrName>
                                        </p:attrNameLst>
                                      </p:cBhvr>
                                      <p:to>
                                        <p:strVal val="visible"/>
                                      </p:to>
                                    </p:set>
                                    <p:animEffect transition="in" filter="dissolve">
                                      <p:cBhvr>
                                        <p:cTn id="7" dur="500"/>
                                        <p:tgtEl>
                                          <p:spTgt spid="78849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childTnLst>
                                </p:cTn>
                              </p:par>
                            </p:childTnLst>
                          </p:cTn>
                        </p:par>
                        <p:par>
                          <p:cTn id="14" fill="hold">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788489"/>
                                        </p:tgtEl>
                                        <p:attrNameLst>
                                          <p:attrName>style.visibility</p:attrName>
                                        </p:attrNameLst>
                                      </p:cBhvr>
                                      <p:to>
                                        <p:strVal val="visible"/>
                                      </p:to>
                                    </p:set>
                                    <p:animEffect transition="in" filter="dissolve">
                                      <p:cBhvr>
                                        <p:cTn id="17" dur="500"/>
                                        <p:tgtEl>
                                          <p:spTgt spid="78848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nodeType="clickEffect">
                                  <p:stCondLst>
                                    <p:cond delay="0"/>
                                  </p:stCondLst>
                                  <p:childTnLst>
                                    <p:animEffect transition="out" filter="dissolve">
                                      <p:cBhvr>
                                        <p:cTn id="21" dur="500"/>
                                        <p:tgtEl>
                                          <p:spTgt spid="788521"/>
                                        </p:tgtEl>
                                      </p:cBhvr>
                                    </p:animEffect>
                                    <p:set>
                                      <p:cBhvr>
                                        <p:cTn id="22" dur="1" fill="hold">
                                          <p:stCondLst>
                                            <p:cond delay="499"/>
                                          </p:stCondLst>
                                        </p:cTn>
                                        <p:tgtEl>
                                          <p:spTgt spid="7885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489" grpId="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defRPr/>
            </a:pPr>
            <a:r>
              <a:rPr lang="en-US" sz="4000" smtClean="0"/>
              <a:t>Pressure and Volume of a Gas</a:t>
            </a:r>
            <a:br>
              <a:rPr lang="en-US" sz="4000" smtClean="0"/>
            </a:br>
            <a:r>
              <a:rPr lang="en-US" sz="3200" smtClean="0">
                <a:solidFill>
                  <a:schemeClr val="accent2"/>
                </a:solidFill>
                <a:effectLst>
                  <a:outerShdw blurRad="38100" dist="38100" dir="2700000" algn="tl">
                    <a:srgbClr val="C0C0C0"/>
                  </a:outerShdw>
                </a:effectLst>
              </a:rPr>
              <a:t>Boyle’s Law</a:t>
            </a:r>
            <a:endParaRPr lang="en-US" sz="4000" smtClean="0">
              <a:solidFill>
                <a:schemeClr val="accent2"/>
              </a:solidFill>
              <a:effectLst>
                <a:outerShdw blurRad="38100" dist="38100" dir="2700000" algn="tl">
                  <a:srgbClr val="C0C0C0"/>
                </a:outerShdw>
              </a:effectLst>
            </a:endParaRPr>
          </a:p>
        </p:txBody>
      </p:sp>
      <p:sp>
        <p:nvSpPr>
          <p:cNvPr id="107523" name="Text Box 3"/>
          <p:cNvSpPr txBox="1">
            <a:spLocks noChangeArrowheads="1"/>
          </p:cNvSpPr>
          <p:nvPr/>
        </p:nvSpPr>
        <p:spPr bwMode="auto">
          <a:xfrm>
            <a:off x="346075" y="1857375"/>
            <a:ext cx="8539163" cy="1187450"/>
          </a:xfrm>
          <a:prstGeom prst="rect">
            <a:avLst/>
          </a:prstGeom>
          <a:noFill/>
          <a:ln w="9525">
            <a:noFill/>
            <a:miter lim="800000"/>
            <a:headEnd/>
            <a:tailEnd/>
          </a:ln>
        </p:spPr>
        <p:txBody>
          <a:bodyPr wrap="none">
            <a:spAutoFit/>
          </a:bodyPr>
          <a:lstStyle/>
          <a:p>
            <a:pPr algn="l"/>
            <a:r>
              <a:rPr lang="en-US" sz="2400">
                <a:solidFill>
                  <a:srgbClr val="000000"/>
                </a:solidFill>
              </a:rPr>
              <a:t>A quantity of gas under a pressure of 106.6 kPa has a volume</a:t>
            </a:r>
          </a:p>
          <a:p>
            <a:pPr algn="l"/>
            <a:r>
              <a:rPr lang="en-US" sz="2400">
                <a:solidFill>
                  <a:srgbClr val="000000"/>
                </a:solidFill>
              </a:rPr>
              <a:t>of 380 dm</a:t>
            </a:r>
            <a:r>
              <a:rPr lang="en-US" sz="2400" baseline="30000">
                <a:solidFill>
                  <a:srgbClr val="000000"/>
                </a:solidFill>
              </a:rPr>
              <a:t>3</a:t>
            </a:r>
            <a:r>
              <a:rPr lang="en-US" sz="2400">
                <a:solidFill>
                  <a:srgbClr val="000000"/>
                </a:solidFill>
              </a:rPr>
              <a:t>.  What is the volume of the gas at standard </a:t>
            </a:r>
          </a:p>
          <a:p>
            <a:pPr algn="l"/>
            <a:r>
              <a:rPr lang="en-US" sz="2400">
                <a:solidFill>
                  <a:srgbClr val="000000"/>
                </a:solidFill>
              </a:rPr>
              <a:t>pressure, if the temperature is held constant?</a:t>
            </a:r>
          </a:p>
        </p:txBody>
      </p:sp>
      <p:sp>
        <p:nvSpPr>
          <p:cNvPr id="107524" name="Text Box 4"/>
          <p:cNvSpPr txBox="1">
            <a:spLocks noChangeArrowheads="1"/>
          </p:cNvSpPr>
          <p:nvPr/>
        </p:nvSpPr>
        <p:spPr bwMode="auto">
          <a:xfrm>
            <a:off x="609600" y="3429000"/>
            <a:ext cx="2603500" cy="457200"/>
          </a:xfrm>
          <a:prstGeom prst="rect">
            <a:avLst/>
          </a:prstGeom>
          <a:noFill/>
          <a:ln w="9525">
            <a:noFill/>
            <a:miter lim="800000"/>
            <a:headEnd/>
            <a:tailEnd/>
          </a:ln>
        </p:spPr>
        <p:txBody>
          <a:bodyPr wrap="none">
            <a:spAutoFit/>
          </a:bodyPr>
          <a:lstStyle/>
          <a:p>
            <a:pPr algn="l"/>
            <a:r>
              <a:rPr lang="en-US" sz="2400">
                <a:solidFill>
                  <a:srgbClr val="333399"/>
                </a:solidFill>
              </a:rPr>
              <a:t>P</a:t>
            </a:r>
            <a:r>
              <a:rPr lang="en-US" sz="2400" baseline="-25000">
                <a:solidFill>
                  <a:srgbClr val="333399"/>
                </a:solidFill>
              </a:rPr>
              <a:t>1</a:t>
            </a:r>
            <a:r>
              <a:rPr lang="en-US" sz="2400">
                <a:solidFill>
                  <a:srgbClr val="333399"/>
                </a:solidFill>
              </a:rPr>
              <a:t> x V</a:t>
            </a:r>
            <a:r>
              <a:rPr lang="en-US" sz="2400" baseline="-25000">
                <a:solidFill>
                  <a:srgbClr val="333399"/>
                </a:solidFill>
              </a:rPr>
              <a:t>1</a:t>
            </a:r>
            <a:r>
              <a:rPr lang="en-US" sz="2400">
                <a:solidFill>
                  <a:srgbClr val="333399"/>
                </a:solidFill>
              </a:rPr>
              <a:t>  =  P</a:t>
            </a:r>
            <a:r>
              <a:rPr lang="en-US" sz="2400" baseline="-25000">
                <a:solidFill>
                  <a:srgbClr val="333399"/>
                </a:solidFill>
              </a:rPr>
              <a:t>2</a:t>
            </a:r>
            <a:r>
              <a:rPr lang="en-US" sz="2400">
                <a:solidFill>
                  <a:srgbClr val="333399"/>
                </a:solidFill>
              </a:rPr>
              <a:t> x V</a:t>
            </a:r>
            <a:r>
              <a:rPr lang="en-US" sz="2400" baseline="-25000">
                <a:solidFill>
                  <a:srgbClr val="333399"/>
                </a:solidFill>
              </a:rPr>
              <a:t>2</a:t>
            </a:r>
          </a:p>
        </p:txBody>
      </p:sp>
      <p:sp>
        <p:nvSpPr>
          <p:cNvPr id="107525" name="Text Box 5"/>
          <p:cNvSpPr txBox="1">
            <a:spLocks noChangeArrowheads="1"/>
          </p:cNvSpPr>
          <p:nvPr/>
        </p:nvSpPr>
        <p:spPr bwMode="auto">
          <a:xfrm>
            <a:off x="457200" y="4343400"/>
            <a:ext cx="6345238" cy="457200"/>
          </a:xfrm>
          <a:prstGeom prst="rect">
            <a:avLst/>
          </a:prstGeom>
          <a:noFill/>
          <a:ln w="9525">
            <a:noFill/>
            <a:miter lim="800000"/>
            <a:headEnd/>
            <a:tailEnd/>
          </a:ln>
        </p:spPr>
        <p:txBody>
          <a:bodyPr wrap="none">
            <a:spAutoFit/>
          </a:bodyPr>
          <a:lstStyle/>
          <a:p>
            <a:pPr algn="l"/>
            <a:r>
              <a:rPr lang="en-US" sz="2400">
                <a:solidFill>
                  <a:srgbClr val="000000"/>
                </a:solidFill>
              </a:rPr>
              <a:t>(106.6 kPa) x (380 dm</a:t>
            </a:r>
            <a:r>
              <a:rPr lang="en-US" sz="2400" baseline="30000">
                <a:solidFill>
                  <a:srgbClr val="000000"/>
                </a:solidFill>
              </a:rPr>
              <a:t>3</a:t>
            </a:r>
            <a:r>
              <a:rPr lang="en-US" sz="2400">
                <a:solidFill>
                  <a:srgbClr val="000000"/>
                </a:solidFill>
              </a:rPr>
              <a:t>)  =  (103.3 kPa) x (V</a:t>
            </a:r>
            <a:r>
              <a:rPr lang="en-US" sz="2400" baseline="-25000">
                <a:solidFill>
                  <a:srgbClr val="000000"/>
                </a:solidFill>
              </a:rPr>
              <a:t>2</a:t>
            </a:r>
            <a:r>
              <a:rPr lang="en-US" sz="2400">
                <a:solidFill>
                  <a:srgbClr val="000000"/>
                </a:solidFill>
              </a:rPr>
              <a:t>)</a:t>
            </a:r>
          </a:p>
        </p:txBody>
      </p:sp>
      <p:sp>
        <p:nvSpPr>
          <p:cNvPr id="107526" name="Text Box 6"/>
          <p:cNvSpPr txBox="1">
            <a:spLocks noChangeArrowheads="1"/>
          </p:cNvSpPr>
          <p:nvPr/>
        </p:nvSpPr>
        <p:spPr bwMode="auto">
          <a:xfrm>
            <a:off x="6389688" y="5181600"/>
            <a:ext cx="2163762" cy="461963"/>
          </a:xfrm>
          <a:prstGeom prst="rect">
            <a:avLst/>
          </a:prstGeom>
          <a:noFill/>
          <a:ln w="9525">
            <a:noFill/>
            <a:miter lim="800000"/>
            <a:headEnd/>
            <a:tailEnd/>
          </a:ln>
        </p:spPr>
        <p:txBody>
          <a:bodyPr wrap="none">
            <a:spAutoFit/>
          </a:bodyPr>
          <a:lstStyle/>
          <a:p>
            <a:pPr algn="l"/>
            <a:r>
              <a:rPr lang="en-US" sz="2400">
                <a:solidFill>
                  <a:srgbClr val="000000"/>
                </a:solidFill>
              </a:rPr>
              <a:t>V</a:t>
            </a:r>
            <a:r>
              <a:rPr lang="en-US" sz="2400" baseline="-25000">
                <a:solidFill>
                  <a:srgbClr val="000000"/>
                </a:solidFill>
              </a:rPr>
              <a:t>2</a:t>
            </a:r>
            <a:r>
              <a:rPr lang="en-US" sz="2400">
                <a:solidFill>
                  <a:srgbClr val="000000"/>
                </a:solidFill>
              </a:rPr>
              <a:t>  =  392 dm</a:t>
            </a:r>
            <a:r>
              <a:rPr lang="en-US" sz="2400" baseline="30000">
                <a:solidFill>
                  <a:srgbClr val="000000"/>
                </a:solidFill>
              </a:rPr>
              <a:t>3</a:t>
            </a:r>
          </a:p>
        </p:txBody>
      </p:sp>
      <p:sp>
        <p:nvSpPr>
          <p:cNvPr id="73735" name="AutoShape 8">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solidFill>
                <a:srgbClr val="000000"/>
              </a:solidFill>
            </a:endParaRPr>
          </a:p>
        </p:txBody>
      </p:sp>
      <p:sp>
        <p:nvSpPr>
          <p:cNvPr id="8" name="Text Box 6"/>
          <p:cNvSpPr txBox="1">
            <a:spLocks noChangeArrowheads="1"/>
          </p:cNvSpPr>
          <p:nvPr/>
        </p:nvSpPr>
        <p:spPr bwMode="auto">
          <a:xfrm>
            <a:off x="6391275" y="5183188"/>
            <a:ext cx="2165350" cy="461962"/>
          </a:xfrm>
          <a:prstGeom prst="rect">
            <a:avLst/>
          </a:prstGeom>
          <a:noFill/>
          <a:ln w="9525">
            <a:noFill/>
            <a:miter lim="800000"/>
            <a:headEnd/>
            <a:tailEnd/>
          </a:ln>
        </p:spPr>
        <p:txBody>
          <a:bodyPr wrap="none">
            <a:spAutoFit/>
          </a:bodyPr>
          <a:lstStyle/>
          <a:p>
            <a:pPr algn="l"/>
            <a:r>
              <a:rPr lang="en-US" sz="2400">
                <a:solidFill>
                  <a:srgbClr val="000000"/>
                </a:solidFill>
              </a:rPr>
              <a:t>V</a:t>
            </a:r>
            <a:r>
              <a:rPr lang="en-US" sz="2400" baseline="-25000">
                <a:solidFill>
                  <a:srgbClr val="000000"/>
                </a:solidFill>
              </a:rPr>
              <a:t>2</a:t>
            </a:r>
            <a:r>
              <a:rPr lang="en-US" sz="2400">
                <a:solidFill>
                  <a:srgbClr val="000000"/>
                </a:solidFill>
              </a:rPr>
              <a:t>  =  400 dm</a:t>
            </a:r>
            <a:r>
              <a:rPr lang="en-US" sz="2400" baseline="30000">
                <a:solidFill>
                  <a:srgbClr val="000000"/>
                </a:solidFill>
              </a:rPr>
              <a:t>3</a:t>
            </a:r>
          </a:p>
        </p:txBody>
      </p:sp>
    </p:spTree>
    <p:custDataLst>
      <p:tags r:id="rId1"/>
    </p:custDataLst>
    <p:extLst>
      <p:ext uri="{BB962C8B-B14F-4D97-AF65-F5344CB8AC3E}">
        <p14:creationId xmlns:p14="http://schemas.microsoft.com/office/powerpoint/2010/main" val="351443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7523"/>
                                        </p:tgtEl>
                                        <p:attrNameLst>
                                          <p:attrName>style.visibility</p:attrName>
                                        </p:attrNameLst>
                                      </p:cBhvr>
                                      <p:to>
                                        <p:strVal val="visible"/>
                                      </p:to>
                                    </p:set>
                                    <p:anim calcmode="lin" valueType="num">
                                      <p:cBhvr>
                                        <p:cTn id="7" dur="500" fill="hold"/>
                                        <p:tgtEl>
                                          <p:spTgt spid="107523"/>
                                        </p:tgtEl>
                                        <p:attrNameLst>
                                          <p:attrName>ppt_w</p:attrName>
                                        </p:attrNameLst>
                                      </p:cBhvr>
                                      <p:tavLst>
                                        <p:tav tm="0">
                                          <p:val>
                                            <p:fltVal val="0"/>
                                          </p:val>
                                        </p:tav>
                                        <p:tav tm="100000">
                                          <p:val>
                                            <p:strVal val="#ppt_w"/>
                                          </p:val>
                                        </p:tav>
                                      </p:tavLst>
                                    </p:anim>
                                    <p:anim calcmode="lin" valueType="num">
                                      <p:cBhvr>
                                        <p:cTn id="8" dur="500" fill="hold"/>
                                        <p:tgtEl>
                                          <p:spTgt spid="10752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07524">
                                            <p:txEl>
                                              <p:pRg st="0" end="0"/>
                                            </p:txEl>
                                          </p:spTgt>
                                        </p:tgtEl>
                                        <p:attrNameLst>
                                          <p:attrName>style.visibility</p:attrName>
                                        </p:attrNameLst>
                                      </p:cBhvr>
                                      <p:to>
                                        <p:strVal val="visible"/>
                                      </p:to>
                                    </p:set>
                                    <p:animEffect transition="in" filter="dissolve">
                                      <p:cBhvr>
                                        <p:cTn id="13" dur="500"/>
                                        <p:tgtEl>
                                          <p:spTgt spid="10752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07525">
                                            <p:txEl>
                                              <p:pRg st="0" end="0"/>
                                            </p:txEl>
                                          </p:spTgt>
                                        </p:tgtEl>
                                        <p:attrNameLst>
                                          <p:attrName>style.visibility</p:attrName>
                                        </p:attrNameLst>
                                      </p:cBhvr>
                                      <p:to>
                                        <p:strVal val="visible"/>
                                      </p:to>
                                    </p:set>
                                    <p:animEffect transition="in" filter="dissolve">
                                      <p:cBhvr>
                                        <p:cTn id="18" dur="500"/>
                                        <p:tgtEl>
                                          <p:spTgt spid="10752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107526"/>
                                        </p:tgtEl>
                                        <p:attrNameLst>
                                          <p:attrName>style.visibility</p:attrName>
                                        </p:attrNameLst>
                                      </p:cBhvr>
                                      <p:to>
                                        <p:strVal val="visible"/>
                                      </p:to>
                                    </p:set>
                                    <p:anim calcmode="lin" valueType="num">
                                      <p:cBhvr>
                                        <p:cTn id="23" dur="500" fill="hold"/>
                                        <p:tgtEl>
                                          <p:spTgt spid="107526"/>
                                        </p:tgtEl>
                                        <p:attrNameLst>
                                          <p:attrName>ppt_w</p:attrName>
                                        </p:attrNameLst>
                                      </p:cBhvr>
                                      <p:tavLst>
                                        <p:tav tm="0">
                                          <p:val>
                                            <p:fltVal val="0"/>
                                          </p:val>
                                        </p:tav>
                                        <p:tav tm="100000">
                                          <p:val>
                                            <p:strVal val="#ppt_w"/>
                                          </p:val>
                                        </p:tav>
                                      </p:tavLst>
                                    </p:anim>
                                    <p:anim calcmode="lin" valueType="num">
                                      <p:cBhvr>
                                        <p:cTn id="24" dur="500" fill="hold"/>
                                        <p:tgtEl>
                                          <p:spTgt spid="107526"/>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grpId="1" nodeType="clickEffect">
                                  <p:stCondLst>
                                    <p:cond delay="0"/>
                                  </p:stCondLst>
                                  <p:childTnLst>
                                    <p:animEffect transition="out" filter="dissolve">
                                      <p:cBhvr>
                                        <p:cTn id="28" dur="500"/>
                                        <p:tgtEl>
                                          <p:spTgt spid="107526"/>
                                        </p:tgtEl>
                                      </p:cBhvr>
                                    </p:animEffect>
                                    <p:set>
                                      <p:cBhvr>
                                        <p:cTn id="29" dur="1" fill="hold">
                                          <p:stCondLst>
                                            <p:cond delay="499"/>
                                          </p:stCondLst>
                                        </p:cTn>
                                        <p:tgtEl>
                                          <p:spTgt spid="107526"/>
                                        </p:tgtEl>
                                        <p:attrNameLst>
                                          <p:attrName>style.visibility</p:attrName>
                                        </p:attrNameLst>
                                      </p:cBhvr>
                                      <p:to>
                                        <p:strVal val="hidden"/>
                                      </p:to>
                                    </p:set>
                                  </p:childTnLst>
                                </p:cTn>
                              </p:par>
                              <p:par>
                                <p:cTn id="30" presetID="2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autoUpdateAnimBg="0"/>
      <p:bldP spid="107524" grpId="0" build="p" autoUpdateAnimBg="0"/>
      <p:bldP spid="107525" grpId="0" build="p" autoUpdateAnimBg="0"/>
      <p:bldP spid="107526" grpId="0" autoUpdateAnimBg="0"/>
      <p:bldP spid="107526" grpId="1"/>
      <p:bldP spid="8"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en-US" smtClean="0"/>
              <a:t>PV Calculation  (Boyle’s Law)</a:t>
            </a:r>
          </a:p>
        </p:txBody>
      </p:sp>
      <p:sp>
        <p:nvSpPr>
          <p:cNvPr id="108547" name="Text Box 3"/>
          <p:cNvSpPr txBox="1">
            <a:spLocks noChangeArrowheads="1"/>
          </p:cNvSpPr>
          <p:nvPr/>
        </p:nvSpPr>
        <p:spPr bwMode="auto">
          <a:xfrm>
            <a:off x="441325" y="1792288"/>
            <a:ext cx="8042275" cy="1552575"/>
          </a:xfrm>
          <a:prstGeom prst="rect">
            <a:avLst/>
          </a:prstGeom>
          <a:noFill/>
          <a:ln w="9525">
            <a:noFill/>
            <a:miter lim="800000"/>
            <a:headEnd/>
            <a:tailEnd/>
          </a:ln>
        </p:spPr>
        <p:txBody>
          <a:bodyPr wrap="none">
            <a:spAutoFit/>
          </a:bodyPr>
          <a:lstStyle/>
          <a:p>
            <a:pPr algn="l"/>
            <a:r>
              <a:rPr lang="en-US" sz="2400">
                <a:solidFill>
                  <a:srgbClr val="000000"/>
                </a:solidFill>
              </a:rPr>
              <a:t>A quantity of gas has a volume of 120 dm</a:t>
            </a:r>
            <a:r>
              <a:rPr lang="en-US" sz="2400" baseline="30000">
                <a:solidFill>
                  <a:srgbClr val="000000"/>
                </a:solidFill>
              </a:rPr>
              <a:t>3</a:t>
            </a:r>
            <a:r>
              <a:rPr lang="en-US" sz="2400">
                <a:solidFill>
                  <a:srgbClr val="000000"/>
                </a:solidFill>
              </a:rPr>
              <a:t> when confined </a:t>
            </a:r>
          </a:p>
          <a:p>
            <a:pPr algn="l"/>
            <a:r>
              <a:rPr lang="en-US" sz="2400">
                <a:solidFill>
                  <a:srgbClr val="000000"/>
                </a:solidFill>
              </a:rPr>
              <a:t>under a pressure of 93.3 kPa at a temperature of 20 </a:t>
            </a:r>
            <a:r>
              <a:rPr lang="en-US" sz="2400" baseline="30000">
                <a:solidFill>
                  <a:srgbClr val="000000"/>
                </a:solidFill>
              </a:rPr>
              <a:t>o</a:t>
            </a:r>
            <a:r>
              <a:rPr lang="en-US" sz="2400">
                <a:solidFill>
                  <a:srgbClr val="000000"/>
                </a:solidFill>
              </a:rPr>
              <a:t>C.  </a:t>
            </a:r>
          </a:p>
          <a:p>
            <a:pPr algn="l"/>
            <a:r>
              <a:rPr lang="en-US" sz="2400">
                <a:solidFill>
                  <a:srgbClr val="000000"/>
                </a:solidFill>
              </a:rPr>
              <a:t>At what pressure will the volume of the gas be 30 dm</a:t>
            </a:r>
            <a:r>
              <a:rPr lang="en-US" sz="2400" baseline="30000">
                <a:solidFill>
                  <a:srgbClr val="000000"/>
                </a:solidFill>
              </a:rPr>
              <a:t>3</a:t>
            </a:r>
            <a:r>
              <a:rPr lang="en-US" sz="2400">
                <a:solidFill>
                  <a:srgbClr val="000000"/>
                </a:solidFill>
              </a:rPr>
              <a:t> at</a:t>
            </a:r>
          </a:p>
          <a:p>
            <a:pPr algn="l"/>
            <a:r>
              <a:rPr lang="en-US" sz="2400">
                <a:solidFill>
                  <a:srgbClr val="000000"/>
                </a:solidFill>
              </a:rPr>
              <a:t>20 </a:t>
            </a:r>
            <a:r>
              <a:rPr lang="en-US" sz="2400" baseline="30000">
                <a:solidFill>
                  <a:srgbClr val="000000"/>
                </a:solidFill>
              </a:rPr>
              <a:t>o</a:t>
            </a:r>
            <a:r>
              <a:rPr lang="en-US" sz="2400">
                <a:solidFill>
                  <a:srgbClr val="000000"/>
                </a:solidFill>
              </a:rPr>
              <a:t>C?</a:t>
            </a:r>
          </a:p>
        </p:txBody>
      </p:sp>
      <p:sp>
        <p:nvSpPr>
          <p:cNvPr id="74756" name="Text Box 4"/>
          <p:cNvSpPr txBox="1">
            <a:spLocks noChangeArrowheads="1"/>
          </p:cNvSpPr>
          <p:nvPr/>
        </p:nvSpPr>
        <p:spPr bwMode="auto">
          <a:xfrm>
            <a:off x="593725" y="3468688"/>
            <a:ext cx="184150" cy="457200"/>
          </a:xfrm>
          <a:prstGeom prst="rect">
            <a:avLst/>
          </a:prstGeom>
          <a:noFill/>
          <a:ln w="9525">
            <a:noFill/>
            <a:miter lim="800000"/>
            <a:headEnd/>
            <a:tailEnd/>
          </a:ln>
        </p:spPr>
        <p:txBody>
          <a:bodyPr wrap="none">
            <a:spAutoFit/>
          </a:bodyPr>
          <a:lstStyle/>
          <a:p>
            <a:pPr algn="l"/>
            <a:endParaRPr lang="en-US" sz="2400">
              <a:solidFill>
                <a:srgbClr val="000000"/>
              </a:solidFill>
            </a:endParaRPr>
          </a:p>
        </p:txBody>
      </p:sp>
      <p:sp>
        <p:nvSpPr>
          <p:cNvPr id="108549" name="Text Box 5"/>
          <p:cNvSpPr txBox="1">
            <a:spLocks noChangeArrowheads="1"/>
          </p:cNvSpPr>
          <p:nvPr/>
        </p:nvSpPr>
        <p:spPr bwMode="auto">
          <a:xfrm>
            <a:off x="533400" y="3733800"/>
            <a:ext cx="2603500" cy="457200"/>
          </a:xfrm>
          <a:prstGeom prst="rect">
            <a:avLst/>
          </a:prstGeom>
          <a:noFill/>
          <a:ln w="9525">
            <a:noFill/>
            <a:miter lim="800000"/>
            <a:headEnd/>
            <a:tailEnd/>
          </a:ln>
        </p:spPr>
        <p:txBody>
          <a:bodyPr wrap="none">
            <a:spAutoFit/>
          </a:bodyPr>
          <a:lstStyle/>
          <a:p>
            <a:pPr algn="l"/>
            <a:r>
              <a:rPr lang="en-US" sz="2400">
                <a:solidFill>
                  <a:srgbClr val="000000"/>
                </a:solidFill>
              </a:rPr>
              <a:t>P</a:t>
            </a:r>
            <a:r>
              <a:rPr lang="en-US" sz="2400" baseline="-25000">
                <a:solidFill>
                  <a:srgbClr val="000000"/>
                </a:solidFill>
              </a:rPr>
              <a:t>1</a:t>
            </a:r>
            <a:r>
              <a:rPr lang="en-US" sz="2400">
                <a:solidFill>
                  <a:srgbClr val="000000"/>
                </a:solidFill>
              </a:rPr>
              <a:t> x V</a:t>
            </a:r>
            <a:r>
              <a:rPr lang="en-US" sz="2400" baseline="-25000">
                <a:solidFill>
                  <a:srgbClr val="000000"/>
                </a:solidFill>
              </a:rPr>
              <a:t>1</a:t>
            </a:r>
            <a:r>
              <a:rPr lang="en-US" sz="2400">
                <a:solidFill>
                  <a:srgbClr val="000000"/>
                </a:solidFill>
              </a:rPr>
              <a:t>  =  P</a:t>
            </a:r>
            <a:r>
              <a:rPr lang="en-US" sz="2400" baseline="-25000">
                <a:solidFill>
                  <a:srgbClr val="000000"/>
                </a:solidFill>
              </a:rPr>
              <a:t>2</a:t>
            </a:r>
            <a:r>
              <a:rPr lang="en-US" sz="2400">
                <a:solidFill>
                  <a:srgbClr val="000000"/>
                </a:solidFill>
              </a:rPr>
              <a:t> x V</a:t>
            </a:r>
            <a:r>
              <a:rPr lang="en-US" sz="2400" baseline="-25000">
                <a:solidFill>
                  <a:srgbClr val="000000"/>
                </a:solidFill>
              </a:rPr>
              <a:t>2</a:t>
            </a:r>
          </a:p>
        </p:txBody>
      </p:sp>
      <p:sp>
        <p:nvSpPr>
          <p:cNvPr id="108550" name="Text Box 6"/>
          <p:cNvSpPr txBox="1">
            <a:spLocks noChangeArrowheads="1"/>
          </p:cNvSpPr>
          <p:nvPr/>
        </p:nvSpPr>
        <p:spPr bwMode="auto">
          <a:xfrm>
            <a:off x="457200" y="4459288"/>
            <a:ext cx="5762625" cy="457200"/>
          </a:xfrm>
          <a:prstGeom prst="rect">
            <a:avLst/>
          </a:prstGeom>
          <a:noFill/>
          <a:ln w="9525">
            <a:noFill/>
            <a:miter lim="800000"/>
            <a:headEnd/>
            <a:tailEnd/>
          </a:ln>
        </p:spPr>
        <p:txBody>
          <a:bodyPr wrap="none">
            <a:spAutoFit/>
          </a:bodyPr>
          <a:lstStyle/>
          <a:p>
            <a:pPr algn="l"/>
            <a:r>
              <a:rPr lang="en-US" sz="2400">
                <a:solidFill>
                  <a:srgbClr val="000000"/>
                </a:solidFill>
              </a:rPr>
              <a:t>(93.3 kPa) x (120 dm</a:t>
            </a:r>
            <a:r>
              <a:rPr lang="en-US" sz="2400" baseline="30000">
                <a:solidFill>
                  <a:srgbClr val="000000"/>
                </a:solidFill>
              </a:rPr>
              <a:t>3</a:t>
            </a:r>
            <a:r>
              <a:rPr lang="en-US" sz="2400">
                <a:solidFill>
                  <a:srgbClr val="000000"/>
                </a:solidFill>
              </a:rPr>
              <a:t>)  =  (P</a:t>
            </a:r>
            <a:r>
              <a:rPr lang="en-US" sz="2400" baseline="-25000">
                <a:solidFill>
                  <a:srgbClr val="000000"/>
                </a:solidFill>
              </a:rPr>
              <a:t>2</a:t>
            </a:r>
            <a:r>
              <a:rPr lang="en-US" sz="2400">
                <a:solidFill>
                  <a:srgbClr val="000000"/>
                </a:solidFill>
              </a:rPr>
              <a:t>) x (30 dm</a:t>
            </a:r>
            <a:r>
              <a:rPr lang="en-US" sz="2400" baseline="30000">
                <a:solidFill>
                  <a:srgbClr val="000000"/>
                </a:solidFill>
              </a:rPr>
              <a:t>3</a:t>
            </a:r>
            <a:r>
              <a:rPr lang="en-US" sz="2400">
                <a:solidFill>
                  <a:srgbClr val="000000"/>
                </a:solidFill>
              </a:rPr>
              <a:t>)</a:t>
            </a:r>
          </a:p>
        </p:txBody>
      </p:sp>
      <p:sp>
        <p:nvSpPr>
          <p:cNvPr id="108551" name="Text Box 7"/>
          <p:cNvSpPr txBox="1">
            <a:spLocks noChangeArrowheads="1"/>
          </p:cNvSpPr>
          <p:nvPr/>
        </p:nvSpPr>
        <p:spPr bwMode="auto">
          <a:xfrm>
            <a:off x="6080125" y="5449888"/>
            <a:ext cx="2276475" cy="457200"/>
          </a:xfrm>
          <a:prstGeom prst="rect">
            <a:avLst/>
          </a:prstGeom>
          <a:noFill/>
          <a:ln w="9525">
            <a:noFill/>
            <a:miter lim="800000"/>
            <a:headEnd/>
            <a:tailEnd/>
          </a:ln>
        </p:spPr>
        <p:txBody>
          <a:bodyPr wrap="none">
            <a:spAutoFit/>
          </a:bodyPr>
          <a:lstStyle/>
          <a:p>
            <a:pPr algn="l"/>
            <a:r>
              <a:rPr lang="en-US" sz="2400">
                <a:solidFill>
                  <a:srgbClr val="000000"/>
                </a:solidFill>
              </a:rPr>
              <a:t>P</a:t>
            </a:r>
            <a:r>
              <a:rPr lang="en-US" sz="2400" baseline="-25000">
                <a:solidFill>
                  <a:srgbClr val="000000"/>
                </a:solidFill>
              </a:rPr>
              <a:t>2 </a:t>
            </a:r>
            <a:r>
              <a:rPr lang="en-US" sz="2400">
                <a:solidFill>
                  <a:srgbClr val="000000"/>
                </a:solidFill>
              </a:rPr>
              <a:t>=  373.2 kPa</a:t>
            </a:r>
          </a:p>
        </p:txBody>
      </p:sp>
      <p:sp>
        <p:nvSpPr>
          <p:cNvPr id="74760" name="AutoShape 9">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solidFill>
                <a:srgbClr val="000000"/>
              </a:solidFill>
            </a:endParaRPr>
          </a:p>
        </p:txBody>
      </p:sp>
    </p:spTree>
    <p:custDataLst>
      <p:tags r:id="rId1"/>
    </p:custDataLst>
    <p:extLst>
      <p:ext uri="{BB962C8B-B14F-4D97-AF65-F5344CB8AC3E}">
        <p14:creationId xmlns:p14="http://schemas.microsoft.com/office/powerpoint/2010/main" val="36977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8547"/>
                                        </p:tgtEl>
                                        <p:attrNameLst>
                                          <p:attrName>style.visibility</p:attrName>
                                        </p:attrNameLst>
                                      </p:cBhvr>
                                      <p:to>
                                        <p:strVal val="visible"/>
                                      </p:to>
                                    </p:set>
                                    <p:anim calcmode="lin" valueType="num">
                                      <p:cBhvr>
                                        <p:cTn id="7" dur="500" fill="hold"/>
                                        <p:tgtEl>
                                          <p:spTgt spid="108547"/>
                                        </p:tgtEl>
                                        <p:attrNameLst>
                                          <p:attrName>ppt_w</p:attrName>
                                        </p:attrNameLst>
                                      </p:cBhvr>
                                      <p:tavLst>
                                        <p:tav tm="0">
                                          <p:val>
                                            <p:fltVal val="0"/>
                                          </p:val>
                                        </p:tav>
                                        <p:tav tm="100000">
                                          <p:val>
                                            <p:strVal val="#ppt_w"/>
                                          </p:val>
                                        </p:tav>
                                      </p:tavLst>
                                    </p:anim>
                                    <p:anim calcmode="lin" valueType="num">
                                      <p:cBhvr>
                                        <p:cTn id="8" dur="500" fill="hold"/>
                                        <p:tgtEl>
                                          <p:spTgt spid="10854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08549">
                                            <p:txEl>
                                              <p:pRg st="0" end="0"/>
                                            </p:txEl>
                                          </p:spTgt>
                                        </p:tgtEl>
                                        <p:attrNameLst>
                                          <p:attrName>style.visibility</p:attrName>
                                        </p:attrNameLst>
                                      </p:cBhvr>
                                      <p:to>
                                        <p:strVal val="visible"/>
                                      </p:to>
                                    </p:set>
                                    <p:animEffect transition="in" filter="dissolve">
                                      <p:cBhvr>
                                        <p:cTn id="13" dur="500"/>
                                        <p:tgtEl>
                                          <p:spTgt spid="10854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08550">
                                            <p:txEl>
                                              <p:pRg st="0" end="0"/>
                                            </p:txEl>
                                          </p:spTgt>
                                        </p:tgtEl>
                                        <p:attrNameLst>
                                          <p:attrName>style.visibility</p:attrName>
                                        </p:attrNameLst>
                                      </p:cBhvr>
                                      <p:to>
                                        <p:strVal val="visible"/>
                                      </p:to>
                                    </p:set>
                                    <p:animEffect transition="in" filter="dissolve">
                                      <p:cBhvr>
                                        <p:cTn id="18" dur="500"/>
                                        <p:tgtEl>
                                          <p:spTgt spid="10855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08551">
                                            <p:txEl>
                                              <p:pRg st="0" end="0"/>
                                            </p:txEl>
                                          </p:spTgt>
                                        </p:tgtEl>
                                        <p:attrNameLst>
                                          <p:attrName>style.visibility</p:attrName>
                                        </p:attrNameLst>
                                      </p:cBhvr>
                                      <p:to>
                                        <p:strVal val="visible"/>
                                      </p:to>
                                    </p:set>
                                    <p:animEffect transition="in" filter="dissolve">
                                      <p:cBhvr>
                                        <p:cTn id="23" dur="500"/>
                                        <p:tgtEl>
                                          <p:spTgt spid="1085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utoUpdateAnimBg="0"/>
      <p:bldP spid="108549" grpId="0" build="p" autoUpdateAnimBg="0"/>
      <p:bldP spid="108550" grpId="0" build="p" autoUpdateAnimBg="0"/>
      <p:bldP spid="108551"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4"/>
          <p:cNvSpPr>
            <a:spLocks noGrp="1" noChangeArrowheads="1"/>
          </p:cNvSpPr>
          <p:nvPr>
            <p:ph type="title"/>
          </p:nvPr>
        </p:nvSpPr>
        <p:spPr/>
        <p:txBody>
          <a:bodyPr/>
          <a:lstStyle/>
          <a:p>
            <a:pPr eaLnBrk="1" hangingPunct="1"/>
            <a:r>
              <a:rPr lang="en-US" sz="2800" smtClean="0"/>
              <a:t>Solubility of Carbon Dioxide in Water</a:t>
            </a:r>
          </a:p>
        </p:txBody>
      </p:sp>
      <p:sp>
        <p:nvSpPr>
          <p:cNvPr id="88067" name="Rectangle 5"/>
          <p:cNvSpPr>
            <a:spLocks noChangeArrowheads="1"/>
          </p:cNvSpPr>
          <p:nvPr/>
        </p:nvSpPr>
        <p:spPr bwMode="auto">
          <a:xfrm>
            <a:off x="754063" y="1349375"/>
            <a:ext cx="7656512" cy="471488"/>
          </a:xfrm>
          <a:prstGeom prst="rect">
            <a:avLst/>
          </a:prstGeom>
          <a:solidFill>
            <a:srgbClr val="F2E5FF"/>
          </a:solidFill>
          <a:ln w="9525">
            <a:solidFill>
              <a:schemeClr val="tx1"/>
            </a:solidFill>
            <a:miter lim="800000"/>
            <a:headEnd/>
            <a:tailEnd/>
          </a:ln>
        </p:spPr>
        <p:txBody>
          <a:bodyPr wrap="none" anchor="ctr"/>
          <a:lstStyle/>
          <a:p>
            <a:r>
              <a:rPr lang="en-US" sz="1800" b="1">
                <a:solidFill>
                  <a:srgbClr val="000000"/>
                </a:solidFill>
              </a:rPr>
              <a:t>Temperature		Pressure	      Solubility of CO</a:t>
            </a:r>
            <a:r>
              <a:rPr lang="en-US" sz="1800" b="1" baseline="-25000">
                <a:solidFill>
                  <a:srgbClr val="000000"/>
                </a:solidFill>
              </a:rPr>
              <a:t>2</a:t>
            </a:r>
          </a:p>
        </p:txBody>
      </p:sp>
      <p:sp>
        <p:nvSpPr>
          <p:cNvPr id="88068" name="Line 6"/>
          <p:cNvSpPr>
            <a:spLocks noChangeShapeType="1"/>
          </p:cNvSpPr>
          <p:nvPr/>
        </p:nvSpPr>
        <p:spPr bwMode="auto">
          <a:xfrm>
            <a:off x="749300" y="1828800"/>
            <a:ext cx="7675563" cy="0"/>
          </a:xfrm>
          <a:prstGeom prst="line">
            <a:avLst/>
          </a:prstGeom>
          <a:noFill/>
          <a:ln w="25400">
            <a:solidFill>
              <a:srgbClr val="800080"/>
            </a:solidFill>
            <a:round/>
            <a:headEnd/>
            <a:tailEnd/>
          </a:ln>
        </p:spPr>
        <p:txBody>
          <a:bodyPr/>
          <a:lstStyle/>
          <a:p>
            <a:endParaRPr lang="en-US">
              <a:solidFill>
                <a:srgbClr val="000000"/>
              </a:solidFill>
            </a:endParaRPr>
          </a:p>
        </p:txBody>
      </p:sp>
      <p:sp>
        <p:nvSpPr>
          <p:cNvPr id="88069" name="Rectangle 7"/>
          <p:cNvSpPr>
            <a:spLocks noChangeArrowheads="1"/>
          </p:cNvSpPr>
          <p:nvPr/>
        </p:nvSpPr>
        <p:spPr bwMode="auto">
          <a:xfrm>
            <a:off x="777875" y="2036763"/>
            <a:ext cx="7656513" cy="471487"/>
          </a:xfrm>
          <a:prstGeom prst="rect">
            <a:avLst/>
          </a:prstGeom>
          <a:solidFill>
            <a:srgbClr val="F2E5FF"/>
          </a:solidFill>
          <a:ln w="9525">
            <a:noFill/>
            <a:miter lim="800000"/>
            <a:headEnd/>
            <a:tailEnd/>
          </a:ln>
        </p:spPr>
        <p:txBody>
          <a:bodyPr wrap="none" anchor="ctr"/>
          <a:lstStyle/>
          <a:p>
            <a:pPr algn="l"/>
            <a:r>
              <a:rPr lang="en-US" sz="1800" i="1">
                <a:solidFill>
                  <a:srgbClr val="000000"/>
                </a:solidFill>
              </a:rPr>
              <a:t>Temperature Effect</a:t>
            </a:r>
            <a:endParaRPr lang="en-US" sz="1800" i="1" baseline="-25000">
              <a:solidFill>
                <a:srgbClr val="000000"/>
              </a:solidFill>
            </a:endParaRPr>
          </a:p>
        </p:txBody>
      </p:sp>
      <p:sp>
        <p:nvSpPr>
          <p:cNvPr id="88070" name="Text Box 8"/>
          <p:cNvSpPr txBox="1">
            <a:spLocks noChangeArrowheads="1"/>
          </p:cNvSpPr>
          <p:nvPr/>
        </p:nvSpPr>
        <p:spPr bwMode="auto">
          <a:xfrm>
            <a:off x="1209675" y="2632075"/>
            <a:ext cx="6961188" cy="1465263"/>
          </a:xfrm>
          <a:prstGeom prst="rect">
            <a:avLst/>
          </a:prstGeom>
          <a:noFill/>
          <a:ln w="9525">
            <a:noFill/>
            <a:miter lim="800000"/>
            <a:headEnd/>
            <a:tailEnd/>
          </a:ln>
        </p:spPr>
        <p:txBody>
          <a:bodyPr wrap="none">
            <a:spAutoFit/>
          </a:bodyPr>
          <a:lstStyle/>
          <a:p>
            <a:pPr algn="l"/>
            <a:r>
              <a:rPr lang="en-US" sz="1800">
                <a:solidFill>
                  <a:srgbClr val="000000"/>
                </a:solidFill>
              </a:rPr>
              <a:t>0</a:t>
            </a:r>
            <a:r>
              <a:rPr lang="en-US" sz="1800" baseline="30000">
                <a:solidFill>
                  <a:srgbClr val="000000"/>
                </a:solidFill>
              </a:rPr>
              <a:t>o</a:t>
            </a:r>
            <a:r>
              <a:rPr lang="en-US" sz="1800">
                <a:solidFill>
                  <a:srgbClr val="000000"/>
                </a:solidFill>
              </a:rPr>
              <a:t>C			1.00 atm		0.348 g / 100 mL H</a:t>
            </a:r>
            <a:r>
              <a:rPr lang="en-US" sz="1800" baseline="-25000">
                <a:solidFill>
                  <a:srgbClr val="000000"/>
                </a:solidFill>
              </a:rPr>
              <a:t>2</a:t>
            </a:r>
            <a:r>
              <a:rPr lang="en-US" sz="1800">
                <a:solidFill>
                  <a:srgbClr val="000000"/>
                </a:solidFill>
              </a:rPr>
              <a:t>O</a:t>
            </a:r>
          </a:p>
          <a:p>
            <a:pPr algn="l"/>
            <a:r>
              <a:rPr lang="en-US" sz="1800">
                <a:solidFill>
                  <a:srgbClr val="000000"/>
                </a:solidFill>
              </a:rPr>
              <a:t>20</a:t>
            </a:r>
            <a:r>
              <a:rPr lang="en-US" sz="1800" baseline="30000">
                <a:solidFill>
                  <a:srgbClr val="000000"/>
                </a:solidFill>
              </a:rPr>
              <a:t>o</a:t>
            </a:r>
            <a:r>
              <a:rPr lang="en-US" sz="1800">
                <a:solidFill>
                  <a:srgbClr val="000000"/>
                </a:solidFill>
              </a:rPr>
              <a:t>C			1.00 atm		0.176 g / 100 mL H</a:t>
            </a:r>
            <a:r>
              <a:rPr lang="en-US" sz="1800" baseline="-25000">
                <a:solidFill>
                  <a:srgbClr val="000000"/>
                </a:solidFill>
              </a:rPr>
              <a:t>2</a:t>
            </a:r>
            <a:r>
              <a:rPr lang="en-US" sz="1800">
                <a:solidFill>
                  <a:srgbClr val="000000"/>
                </a:solidFill>
              </a:rPr>
              <a:t>O</a:t>
            </a:r>
          </a:p>
          <a:p>
            <a:pPr algn="l"/>
            <a:r>
              <a:rPr lang="en-US" sz="1800">
                <a:solidFill>
                  <a:srgbClr val="000000"/>
                </a:solidFill>
              </a:rPr>
              <a:t>40</a:t>
            </a:r>
            <a:r>
              <a:rPr lang="en-US" sz="1800" baseline="30000">
                <a:solidFill>
                  <a:srgbClr val="000000"/>
                </a:solidFill>
              </a:rPr>
              <a:t>o</a:t>
            </a:r>
            <a:r>
              <a:rPr lang="en-US" sz="1800">
                <a:solidFill>
                  <a:srgbClr val="000000"/>
                </a:solidFill>
              </a:rPr>
              <a:t>C			1.00 atm		0.097 g / 100 mL H</a:t>
            </a:r>
            <a:r>
              <a:rPr lang="en-US" sz="1800" baseline="-25000">
                <a:solidFill>
                  <a:srgbClr val="000000"/>
                </a:solidFill>
              </a:rPr>
              <a:t>2</a:t>
            </a:r>
            <a:r>
              <a:rPr lang="en-US" sz="1800">
                <a:solidFill>
                  <a:srgbClr val="000000"/>
                </a:solidFill>
              </a:rPr>
              <a:t>O</a:t>
            </a:r>
          </a:p>
          <a:p>
            <a:pPr algn="l"/>
            <a:r>
              <a:rPr lang="en-US" sz="1800">
                <a:solidFill>
                  <a:srgbClr val="000000"/>
                </a:solidFill>
              </a:rPr>
              <a:t>60</a:t>
            </a:r>
            <a:r>
              <a:rPr lang="en-US" sz="1800" baseline="30000">
                <a:solidFill>
                  <a:srgbClr val="000000"/>
                </a:solidFill>
              </a:rPr>
              <a:t>o</a:t>
            </a:r>
            <a:r>
              <a:rPr lang="en-US" sz="1800">
                <a:solidFill>
                  <a:srgbClr val="000000"/>
                </a:solidFill>
              </a:rPr>
              <a:t>C			1.00 atm		0.058 g / 100 mL H</a:t>
            </a:r>
            <a:r>
              <a:rPr lang="en-US" sz="1800" baseline="-25000">
                <a:solidFill>
                  <a:srgbClr val="000000"/>
                </a:solidFill>
              </a:rPr>
              <a:t>2</a:t>
            </a:r>
            <a:r>
              <a:rPr lang="en-US" sz="1800">
                <a:solidFill>
                  <a:srgbClr val="000000"/>
                </a:solidFill>
              </a:rPr>
              <a:t>O</a:t>
            </a:r>
          </a:p>
          <a:p>
            <a:pPr algn="l"/>
            <a:endParaRPr lang="en-US" sz="1800">
              <a:solidFill>
                <a:srgbClr val="000000"/>
              </a:solidFill>
            </a:endParaRPr>
          </a:p>
        </p:txBody>
      </p:sp>
      <p:sp>
        <p:nvSpPr>
          <p:cNvPr id="88071" name="Rectangle 9"/>
          <p:cNvSpPr>
            <a:spLocks noChangeArrowheads="1"/>
          </p:cNvSpPr>
          <p:nvPr/>
        </p:nvSpPr>
        <p:spPr bwMode="auto">
          <a:xfrm>
            <a:off x="777875" y="4046538"/>
            <a:ext cx="7656513" cy="471487"/>
          </a:xfrm>
          <a:prstGeom prst="rect">
            <a:avLst/>
          </a:prstGeom>
          <a:solidFill>
            <a:srgbClr val="F2E5FF"/>
          </a:solidFill>
          <a:ln w="9525">
            <a:noFill/>
            <a:miter lim="800000"/>
            <a:headEnd/>
            <a:tailEnd/>
          </a:ln>
        </p:spPr>
        <p:txBody>
          <a:bodyPr wrap="none" anchor="ctr"/>
          <a:lstStyle/>
          <a:p>
            <a:pPr algn="l"/>
            <a:r>
              <a:rPr lang="en-US" sz="1800" i="1">
                <a:solidFill>
                  <a:srgbClr val="000000"/>
                </a:solidFill>
              </a:rPr>
              <a:t>Pressure Effect</a:t>
            </a:r>
            <a:endParaRPr lang="en-US" sz="1800" i="1" baseline="-25000">
              <a:solidFill>
                <a:srgbClr val="000000"/>
              </a:solidFill>
            </a:endParaRPr>
          </a:p>
        </p:txBody>
      </p:sp>
      <p:sp>
        <p:nvSpPr>
          <p:cNvPr id="88072" name="Text Box 10"/>
          <p:cNvSpPr txBox="1">
            <a:spLocks noChangeArrowheads="1"/>
          </p:cNvSpPr>
          <p:nvPr/>
        </p:nvSpPr>
        <p:spPr bwMode="auto">
          <a:xfrm>
            <a:off x="1209675" y="4641850"/>
            <a:ext cx="6961188" cy="915988"/>
          </a:xfrm>
          <a:prstGeom prst="rect">
            <a:avLst/>
          </a:prstGeom>
          <a:noFill/>
          <a:ln w="9525">
            <a:noFill/>
            <a:miter lim="800000"/>
            <a:headEnd/>
            <a:tailEnd/>
          </a:ln>
        </p:spPr>
        <p:txBody>
          <a:bodyPr wrap="none">
            <a:spAutoFit/>
          </a:bodyPr>
          <a:lstStyle/>
          <a:p>
            <a:pPr algn="l"/>
            <a:r>
              <a:rPr lang="en-US" sz="1800">
                <a:solidFill>
                  <a:srgbClr val="000000"/>
                </a:solidFill>
              </a:rPr>
              <a:t>0</a:t>
            </a:r>
            <a:r>
              <a:rPr lang="en-US" sz="1800" baseline="30000">
                <a:solidFill>
                  <a:srgbClr val="000000"/>
                </a:solidFill>
              </a:rPr>
              <a:t>o</a:t>
            </a:r>
            <a:r>
              <a:rPr lang="en-US" sz="1800">
                <a:solidFill>
                  <a:srgbClr val="000000"/>
                </a:solidFill>
              </a:rPr>
              <a:t>C			1.00 atm		0.348 g / 100 mL H</a:t>
            </a:r>
            <a:r>
              <a:rPr lang="en-US" sz="1800" baseline="-25000">
                <a:solidFill>
                  <a:srgbClr val="000000"/>
                </a:solidFill>
              </a:rPr>
              <a:t>2</a:t>
            </a:r>
            <a:r>
              <a:rPr lang="en-US" sz="1800">
                <a:solidFill>
                  <a:srgbClr val="000000"/>
                </a:solidFill>
              </a:rPr>
              <a:t>O</a:t>
            </a:r>
          </a:p>
          <a:p>
            <a:pPr algn="l"/>
            <a:r>
              <a:rPr lang="en-US" sz="1800">
                <a:solidFill>
                  <a:srgbClr val="000000"/>
                </a:solidFill>
              </a:rPr>
              <a:t>0</a:t>
            </a:r>
            <a:r>
              <a:rPr lang="en-US" sz="1800" baseline="30000">
                <a:solidFill>
                  <a:srgbClr val="000000"/>
                </a:solidFill>
              </a:rPr>
              <a:t>o</a:t>
            </a:r>
            <a:r>
              <a:rPr lang="en-US" sz="1800">
                <a:solidFill>
                  <a:srgbClr val="000000"/>
                </a:solidFill>
              </a:rPr>
              <a:t>C			2.00 atm		0.696 g / 100 mL H</a:t>
            </a:r>
            <a:r>
              <a:rPr lang="en-US" sz="1800" baseline="-25000">
                <a:solidFill>
                  <a:srgbClr val="000000"/>
                </a:solidFill>
              </a:rPr>
              <a:t>2</a:t>
            </a:r>
            <a:r>
              <a:rPr lang="en-US" sz="1800">
                <a:solidFill>
                  <a:srgbClr val="000000"/>
                </a:solidFill>
              </a:rPr>
              <a:t>O</a:t>
            </a:r>
          </a:p>
          <a:p>
            <a:pPr algn="l"/>
            <a:r>
              <a:rPr lang="en-US" sz="1800">
                <a:solidFill>
                  <a:srgbClr val="000000"/>
                </a:solidFill>
              </a:rPr>
              <a:t>0</a:t>
            </a:r>
            <a:r>
              <a:rPr lang="en-US" sz="1800" baseline="30000">
                <a:solidFill>
                  <a:srgbClr val="000000"/>
                </a:solidFill>
              </a:rPr>
              <a:t>o</a:t>
            </a:r>
            <a:r>
              <a:rPr lang="en-US" sz="1800">
                <a:solidFill>
                  <a:srgbClr val="000000"/>
                </a:solidFill>
              </a:rPr>
              <a:t>C			3.00 atm		1.044 g / 100 mL H</a:t>
            </a:r>
            <a:r>
              <a:rPr lang="en-US" sz="1800" baseline="-25000">
                <a:solidFill>
                  <a:srgbClr val="000000"/>
                </a:solidFill>
              </a:rPr>
              <a:t>2</a:t>
            </a:r>
            <a:r>
              <a:rPr lang="en-US" sz="1800">
                <a:solidFill>
                  <a:srgbClr val="000000"/>
                </a:solidFill>
              </a:rPr>
              <a:t>O</a:t>
            </a:r>
          </a:p>
        </p:txBody>
      </p:sp>
      <p:sp>
        <p:nvSpPr>
          <p:cNvPr id="88073" name="Text Box 11"/>
          <p:cNvSpPr txBox="1">
            <a:spLocks noChangeArrowheads="1"/>
          </p:cNvSpPr>
          <p:nvPr/>
        </p:nvSpPr>
        <p:spPr bwMode="auto">
          <a:xfrm>
            <a:off x="1108075" y="5864225"/>
            <a:ext cx="7159625" cy="274638"/>
          </a:xfrm>
          <a:prstGeom prst="rect">
            <a:avLst/>
          </a:prstGeom>
          <a:noFill/>
          <a:ln w="9525">
            <a:noFill/>
            <a:miter lim="800000"/>
            <a:headEnd/>
            <a:tailEnd/>
          </a:ln>
        </p:spPr>
        <p:txBody>
          <a:bodyPr wrap="none">
            <a:spAutoFit/>
          </a:bodyPr>
          <a:lstStyle/>
          <a:p>
            <a:pPr algn="l"/>
            <a:r>
              <a:rPr lang="en-US">
                <a:solidFill>
                  <a:srgbClr val="000000"/>
                </a:solidFill>
              </a:rPr>
              <a:t>Notice that higher temperatures decrease the solubility and that higher pressures increase the solubility.</a:t>
            </a:r>
          </a:p>
        </p:txBody>
      </p:sp>
      <p:sp>
        <p:nvSpPr>
          <p:cNvPr id="88074" name="Rectangle 12"/>
          <p:cNvSpPr>
            <a:spLocks noChangeArrowheads="1"/>
          </p:cNvSpPr>
          <p:nvPr/>
        </p:nvSpPr>
        <p:spPr bwMode="auto">
          <a:xfrm>
            <a:off x="76200" y="6567488"/>
            <a:ext cx="2833688" cy="214312"/>
          </a:xfrm>
          <a:prstGeom prst="rect">
            <a:avLst/>
          </a:prstGeom>
          <a:noFill/>
          <a:ln w="9525">
            <a:noFill/>
            <a:miter lim="800000"/>
            <a:headEnd/>
            <a:tailEnd/>
          </a:ln>
        </p:spPr>
        <p:txBody>
          <a:bodyPr wrap="none">
            <a:spAutoFit/>
          </a:bodyPr>
          <a:lstStyle/>
          <a:p>
            <a:pPr algn="l"/>
            <a:r>
              <a:rPr lang="en-US" sz="800">
                <a:solidFill>
                  <a:srgbClr val="000000"/>
                </a:solidFill>
              </a:rPr>
              <a:t>Corwin, </a:t>
            </a:r>
            <a:r>
              <a:rPr lang="en-US" sz="800" u="sng">
                <a:solidFill>
                  <a:srgbClr val="000000"/>
                </a:solidFill>
              </a:rPr>
              <a:t>Introductory Chemistry </a:t>
            </a:r>
            <a:r>
              <a:rPr lang="en-US" sz="800">
                <a:solidFill>
                  <a:srgbClr val="000000"/>
                </a:solidFill>
              </a:rPr>
              <a:t>4</a:t>
            </a:r>
            <a:r>
              <a:rPr lang="en-US" sz="800" baseline="30000">
                <a:solidFill>
                  <a:srgbClr val="000000"/>
                </a:solidFill>
              </a:rPr>
              <a:t>th</a:t>
            </a:r>
            <a:r>
              <a:rPr lang="en-US" sz="800">
                <a:solidFill>
                  <a:srgbClr val="000000"/>
                </a:solidFill>
              </a:rPr>
              <a:t> Edition, 2005, page 370</a:t>
            </a:r>
          </a:p>
        </p:txBody>
      </p:sp>
    </p:spTree>
    <p:extLst>
      <p:ext uri="{BB962C8B-B14F-4D97-AF65-F5344CB8AC3E}">
        <p14:creationId xmlns:p14="http://schemas.microsoft.com/office/powerpoint/2010/main" val="70544797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4"/>
          <p:cNvSpPr>
            <a:spLocks noChangeArrowheads="1"/>
          </p:cNvSpPr>
          <p:nvPr/>
        </p:nvSpPr>
        <p:spPr bwMode="auto">
          <a:xfrm>
            <a:off x="822325" y="2087563"/>
            <a:ext cx="1727200" cy="4424362"/>
          </a:xfrm>
          <a:prstGeom prst="rect">
            <a:avLst/>
          </a:prstGeom>
          <a:solidFill>
            <a:srgbClr val="FFFFAB">
              <a:alpha val="20000"/>
            </a:srgbClr>
          </a:solidFill>
          <a:ln w="3175">
            <a:noFill/>
            <a:miter lim="800000"/>
            <a:headEnd/>
            <a:tailEnd/>
          </a:ln>
        </p:spPr>
        <p:txBody>
          <a:bodyPr wrap="none" anchor="ctr"/>
          <a:lstStyle/>
          <a:p>
            <a:endParaRPr lang="en-US">
              <a:solidFill>
                <a:srgbClr val="000000"/>
              </a:solidFill>
            </a:endParaRPr>
          </a:p>
        </p:txBody>
      </p:sp>
      <p:sp>
        <p:nvSpPr>
          <p:cNvPr id="89091" name="Rectangle 15"/>
          <p:cNvSpPr>
            <a:spLocks noChangeArrowheads="1"/>
          </p:cNvSpPr>
          <p:nvPr/>
        </p:nvSpPr>
        <p:spPr bwMode="auto">
          <a:xfrm>
            <a:off x="3505200" y="2092325"/>
            <a:ext cx="1727200" cy="4424363"/>
          </a:xfrm>
          <a:prstGeom prst="rect">
            <a:avLst/>
          </a:prstGeom>
          <a:solidFill>
            <a:srgbClr val="FFFFAB">
              <a:alpha val="20000"/>
            </a:srgbClr>
          </a:solidFill>
          <a:ln w="3175">
            <a:noFill/>
            <a:miter lim="800000"/>
            <a:headEnd/>
            <a:tailEnd/>
          </a:ln>
        </p:spPr>
        <p:txBody>
          <a:bodyPr wrap="none" anchor="ctr"/>
          <a:lstStyle/>
          <a:p>
            <a:endParaRPr lang="en-US">
              <a:solidFill>
                <a:srgbClr val="000000"/>
              </a:solidFill>
            </a:endParaRPr>
          </a:p>
        </p:txBody>
      </p:sp>
      <p:sp>
        <p:nvSpPr>
          <p:cNvPr id="89092" name="Rectangle 16"/>
          <p:cNvSpPr>
            <a:spLocks noChangeArrowheads="1"/>
          </p:cNvSpPr>
          <p:nvPr/>
        </p:nvSpPr>
        <p:spPr bwMode="auto">
          <a:xfrm>
            <a:off x="6330950" y="2090738"/>
            <a:ext cx="1727200" cy="4424362"/>
          </a:xfrm>
          <a:prstGeom prst="rect">
            <a:avLst/>
          </a:prstGeom>
          <a:solidFill>
            <a:srgbClr val="FFFFAB">
              <a:alpha val="20000"/>
            </a:srgbClr>
          </a:solidFill>
          <a:ln w="3175">
            <a:noFill/>
            <a:miter lim="800000"/>
            <a:headEnd/>
            <a:tailEnd/>
          </a:ln>
        </p:spPr>
        <p:txBody>
          <a:bodyPr wrap="none" anchor="ctr"/>
          <a:lstStyle/>
          <a:p>
            <a:endParaRPr lang="en-US">
              <a:solidFill>
                <a:srgbClr val="000000"/>
              </a:solidFill>
            </a:endParaRPr>
          </a:p>
        </p:txBody>
      </p:sp>
      <p:sp>
        <p:nvSpPr>
          <p:cNvPr id="89093" name="Rectangle 2"/>
          <p:cNvSpPr>
            <a:spLocks noGrp="1" noChangeArrowheads="1"/>
          </p:cNvSpPr>
          <p:nvPr>
            <p:ph type="title"/>
          </p:nvPr>
        </p:nvSpPr>
        <p:spPr/>
        <p:txBody>
          <a:bodyPr/>
          <a:lstStyle/>
          <a:p>
            <a:pPr eaLnBrk="1" hangingPunct="1"/>
            <a:r>
              <a:rPr lang="en-US" sz="2800" smtClean="0"/>
              <a:t>Vapor Pressure of Water</a:t>
            </a:r>
          </a:p>
        </p:txBody>
      </p:sp>
      <p:sp>
        <p:nvSpPr>
          <p:cNvPr id="89094" name="Rectangle 3"/>
          <p:cNvSpPr>
            <a:spLocks noChangeArrowheads="1"/>
          </p:cNvSpPr>
          <p:nvPr/>
        </p:nvSpPr>
        <p:spPr bwMode="auto">
          <a:xfrm>
            <a:off x="754063" y="1216025"/>
            <a:ext cx="7656512" cy="804863"/>
          </a:xfrm>
          <a:prstGeom prst="rect">
            <a:avLst/>
          </a:prstGeom>
          <a:solidFill>
            <a:srgbClr val="F2E5FF"/>
          </a:solidFill>
          <a:ln w="9525">
            <a:solidFill>
              <a:schemeClr val="tx1"/>
            </a:solidFill>
            <a:miter lim="800000"/>
            <a:headEnd/>
            <a:tailEnd/>
          </a:ln>
        </p:spPr>
        <p:txBody>
          <a:bodyPr wrap="none" anchor="ctr"/>
          <a:lstStyle/>
          <a:p>
            <a:pPr algn="l"/>
            <a:r>
              <a:rPr lang="en-US" sz="1600">
                <a:solidFill>
                  <a:srgbClr val="000000"/>
                </a:solidFill>
              </a:rPr>
              <a:t>  Temp.     Vapor 	      	Temp.     Vapor 	       	Temp.       Vapor</a:t>
            </a:r>
          </a:p>
          <a:p>
            <a:pPr algn="l"/>
            <a:r>
              <a:rPr lang="en-US" sz="1600">
                <a:solidFill>
                  <a:srgbClr val="000000"/>
                </a:solidFill>
              </a:rPr>
              <a:t>   </a:t>
            </a:r>
            <a:r>
              <a:rPr lang="en-US" sz="1400">
                <a:solidFill>
                  <a:srgbClr val="000000"/>
                </a:solidFill>
              </a:rPr>
              <a:t>(</a:t>
            </a:r>
            <a:r>
              <a:rPr lang="en-US" sz="1400" baseline="30000">
                <a:solidFill>
                  <a:srgbClr val="000000"/>
                </a:solidFill>
              </a:rPr>
              <a:t>o</a:t>
            </a:r>
            <a:r>
              <a:rPr lang="en-US" sz="1400">
                <a:solidFill>
                  <a:srgbClr val="000000"/>
                </a:solidFill>
              </a:rPr>
              <a:t>C)</a:t>
            </a:r>
            <a:r>
              <a:rPr lang="en-US" sz="1600">
                <a:solidFill>
                  <a:srgbClr val="000000"/>
                </a:solidFill>
              </a:rPr>
              <a:t>       Pressure         	 </a:t>
            </a:r>
            <a:r>
              <a:rPr lang="en-US" sz="1400">
                <a:solidFill>
                  <a:srgbClr val="000000"/>
                </a:solidFill>
              </a:rPr>
              <a:t>(</a:t>
            </a:r>
            <a:r>
              <a:rPr lang="en-US" sz="1400" baseline="30000">
                <a:solidFill>
                  <a:srgbClr val="000000"/>
                </a:solidFill>
              </a:rPr>
              <a:t>o</a:t>
            </a:r>
            <a:r>
              <a:rPr lang="en-US" sz="1400">
                <a:solidFill>
                  <a:srgbClr val="000000"/>
                </a:solidFill>
              </a:rPr>
              <a:t>C)</a:t>
            </a:r>
            <a:r>
              <a:rPr lang="en-US" sz="1600">
                <a:solidFill>
                  <a:srgbClr val="000000"/>
                </a:solidFill>
              </a:rPr>
              <a:t>      Pressure       	 </a:t>
            </a:r>
            <a:r>
              <a:rPr lang="en-US" sz="1400">
                <a:solidFill>
                  <a:srgbClr val="000000"/>
                </a:solidFill>
              </a:rPr>
              <a:t>(</a:t>
            </a:r>
            <a:r>
              <a:rPr lang="en-US" sz="1400" baseline="30000">
                <a:solidFill>
                  <a:srgbClr val="000000"/>
                </a:solidFill>
              </a:rPr>
              <a:t>o</a:t>
            </a:r>
            <a:r>
              <a:rPr lang="en-US" sz="1400">
                <a:solidFill>
                  <a:srgbClr val="000000"/>
                </a:solidFill>
              </a:rPr>
              <a:t>C)</a:t>
            </a:r>
            <a:r>
              <a:rPr lang="en-US" sz="1600">
                <a:solidFill>
                  <a:srgbClr val="000000"/>
                </a:solidFill>
              </a:rPr>
              <a:t>         Pressure</a:t>
            </a:r>
          </a:p>
          <a:p>
            <a:pPr algn="l"/>
            <a:r>
              <a:rPr lang="en-US" sz="1600">
                <a:solidFill>
                  <a:srgbClr val="000000"/>
                </a:solidFill>
              </a:rPr>
              <a:t>                </a:t>
            </a:r>
            <a:r>
              <a:rPr lang="en-US" sz="1400">
                <a:solidFill>
                  <a:srgbClr val="000000"/>
                </a:solidFill>
              </a:rPr>
              <a:t>(mm Hg)                                        (mm Hg)                                            (mm Hg)</a:t>
            </a:r>
            <a:r>
              <a:rPr lang="en-US" sz="1800" b="1">
                <a:solidFill>
                  <a:srgbClr val="000000"/>
                </a:solidFill>
              </a:rPr>
              <a:t>	</a:t>
            </a:r>
          </a:p>
        </p:txBody>
      </p:sp>
      <p:sp>
        <p:nvSpPr>
          <p:cNvPr id="89095" name="Line 4"/>
          <p:cNvSpPr>
            <a:spLocks noChangeShapeType="1"/>
          </p:cNvSpPr>
          <p:nvPr/>
        </p:nvSpPr>
        <p:spPr bwMode="auto">
          <a:xfrm>
            <a:off x="749300" y="2028825"/>
            <a:ext cx="7675563" cy="0"/>
          </a:xfrm>
          <a:prstGeom prst="line">
            <a:avLst/>
          </a:prstGeom>
          <a:noFill/>
          <a:ln w="25400">
            <a:solidFill>
              <a:srgbClr val="800080"/>
            </a:solidFill>
            <a:round/>
            <a:headEnd/>
            <a:tailEnd/>
          </a:ln>
        </p:spPr>
        <p:txBody>
          <a:bodyPr/>
          <a:lstStyle/>
          <a:p>
            <a:endParaRPr lang="en-US">
              <a:solidFill>
                <a:srgbClr val="000000"/>
              </a:solidFill>
            </a:endParaRPr>
          </a:p>
        </p:txBody>
      </p:sp>
      <p:sp>
        <p:nvSpPr>
          <p:cNvPr id="89096" name="Text Box 8"/>
          <p:cNvSpPr txBox="1">
            <a:spLocks noChangeArrowheads="1"/>
          </p:cNvSpPr>
          <p:nvPr/>
        </p:nvSpPr>
        <p:spPr bwMode="auto">
          <a:xfrm>
            <a:off x="955675" y="2168525"/>
            <a:ext cx="6991350" cy="4484688"/>
          </a:xfrm>
          <a:prstGeom prst="rect">
            <a:avLst/>
          </a:prstGeom>
          <a:noFill/>
          <a:ln w="9525">
            <a:noFill/>
            <a:miter lim="800000"/>
            <a:headEnd/>
            <a:tailEnd/>
          </a:ln>
        </p:spPr>
        <p:txBody>
          <a:bodyPr wrap="none">
            <a:spAutoFit/>
          </a:bodyPr>
          <a:lstStyle/>
          <a:p>
            <a:pPr marL="457200" indent="-457200" algn="l"/>
            <a:r>
              <a:rPr lang="en-US" sz="1800">
                <a:solidFill>
                  <a:srgbClr val="000000"/>
                </a:solidFill>
              </a:rPr>
              <a:t>0            4.6                       21         18.7                        35          41.2</a:t>
            </a:r>
          </a:p>
          <a:p>
            <a:pPr marL="457200" indent="-457200" algn="l"/>
            <a:endParaRPr lang="en-US" sz="1000">
              <a:solidFill>
                <a:srgbClr val="000000"/>
              </a:solidFill>
            </a:endParaRPr>
          </a:p>
          <a:p>
            <a:pPr marL="457200" indent="-457200" algn="l">
              <a:buFontTx/>
              <a:buAutoNum type="arabicPlain" startAt="5"/>
            </a:pPr>
            <a:r>
              <a:rPr lang="en-US" sz="1800">
                <a:solidFill>
                  <a:srgbClr val="000000"/>
                </a:solidFill>
              </a:rPr>
              <a:t>       6.5                       22         19.8                        40          55.3</a:t>
            </a:r>
          </a:p>
          <a:p>
            <a:pPr marL="457200" indent="-457200" algn="l">
              <a:buFontTx/>
              <a:buAutoNum type="arabicPlain" startAt="5"/>
            </a:pPr>
            <a:endParaRPr lang="en-US" sz="1000">
              <a:solidFill>
                <a:srgbClr val="000000"/>
              </a:solidFill>
            </a:endParaRPr>
          </a:p>
          <a:p>
            <a:pPr marL="457200" indent="-457200" algn="l"/>
            <a:r>
              <a:rPr lang="en-US" sz="1800">
                <a:solidFill>
                  <a:srgbClr val="000000"/>
                </a:solidFill>
              </a:rPr>
              <a:t>10          9.2                       23         21.1                        50          71.9</a:t>
            </a:r>
          </a:p>
          <a:p>
            <a:pPr marL="457200" indent="-457200" algn="l"/>
            <a:endParaRPr lang="en-US" sz="1000">
              <a:solidFill>
                <a:srgbClr val="000000"/>
              </a:solidFill>
            </a:endParaRPr>
          </a:p>
          <a:p>
            <a:pPr marL="457200" indent="-457200" algn="l">
              <a:buFontTx/>
              <a:buAutoNum type="arabicPlain" startAt="12"/>
            </a:pPr>
            <a:r>
              <a:rPr lang="en-US" sz="1800">
                <a:solidFill>
                  <a:srgbClr val="000000"/>
                </a:solidFill>
              </a:rPr>
              <a:t>      10.5                      24         22.4                        55          92.5</a:t>
            </a:r>
          </a:p>
          <a:p>
            <a:pPr marL="457200" indent="-457200" algn="l">
              <a:buFontTx/>
              <a:buAutoNum type="arabicPlain" startAt="12"/>
            </a:pPr>
            <a:endParaRPr lang="en-US" sz="1000">
              <a:solidFill>
                <a:srgbClr val="000000"/>
              </a:solidFill>
            </a:endParaRPr>
          </a:p>
          <a:p>
            <a:pPr marL="457200" indent="-457200" algn="l"/>
            <a:r>
              <a:rPr lang="en-US" sz="1800">
                <a:solidFill>
                  <a:srgbClr val="000000"/>
                </a:solidFill>
              </a:rPr>
              <a:t>14         12.0                      25         23.8                        35        118.0</a:t>
            </a:r>
          </a:p>
          <a:p>
            <a:pPr marL="457200" indent="-457200" algn="l"/>
            <a:endParaRPr lang="en-US" sz="1000">
              <a:solidFill>
                <a:srgbClr val="000000"/>
              </a:solidFill>
            </a:endParaRPr>
          </a:p>
          <a:p>
            <a:pPr marL="457200" indent="-457200" algn="l">
              <a:buFontTx/>
              <a:buAutoNum type="arabicPlain" startAt="16"/>
            </a:pPr>
            <a:r>
              <a:rPr lang="en-US" sz="1800">
                <a:solidFill>
                  <a:srgbClr val="000000"/>
                </a:solidFill>
              </a:rPr>
              <a:t>      13.6                      26         25.2                        40        149.4</a:t>
            </a:r>
          </a:p>
          <a:p>
            <a:pPr marL="457200" indent="-457200" algn="l">
              <a:buFontTx/>
              <a:buAutoNum type="arabicPlain" startAt="16"/>
            </a:pPr>
            <a:endParaRPr lang="en-US" sz="1000">
              <a:solidFill>
                <a:srgbClr val="000000"/>
              </a:solidFill>
            </a:endParaRPr>
          </a:p>
          <a:p>
            <a:pPr marL="457200" indent="-457200" algn="l">
              <a:buFontTx/>
              <a:buAutoNum type="arabicPlain" startAt="16"/>
            </a:pPr>
            <a:r>
              <a:rPr lang="en-US" sz="1800">
                <a:solidFill>
                  <a:srgbClr val="000000"/>
                </a:solidFill>
              </a:rPr>
              <a:t>      14.5                      27         26.7                        40        233.7</a:t>
            </a:r>
          </a:p>
          <a:p>
            <a:pPr marL="457200" indent="-457200" algn="l">
              <a:buFontTx/>
              <a:buAutoNum type="arabicPlain" startAt="16"/>
            </a:pPr>
            <a:endParaRPr lang="en-US" sz="1000">
              <a:solidFill>
                <a:srgbClr val="000000"/>
              </a:solidFill>
            </a:endParaRPr>
          </a:p>
          <a:p>
            <a:pPr marL="457200" indent="-457200" algn="l"/>
            <a:r>
              <a:rPr lang="en-US" sz="1800">
                <a:solidFill>
                  <a:srgbClr val="000000"/>
                </a:solidFill>
              </a:rPr>
              <a:t>18         15.5                      28         28.4                        55        355.1</a:t>
            </a:r>
          </a:p>
          <a:p>
            <a:pPr marL="457200" indent="-457200" algn="l">
              <a:buFontTx/>
              <a:buChar char="•"/>
            </a:pPr>
            <a:endParaRPr lang="en-US" sz="1000">
              <a:solidFill>
                <a:srgbClr val="000000"/>
              </a:solidFill>
            </a:endParaRPr>
          </a:p>
          <a:p>
            <a:pPr marL="457200" indent="-457200" algn="l"/>
            <a:r>
              <a:rPr lang="en-US" sz="1800">
                <a:solidFill>
                  <a:srgbClr val="000000"/>
                </a:solidFill>
              </a:rPr>
              <a:t>19         16.5                      29         30.0                        35        525.8</a:t>
            </a:r>
          </a:p>
          <a:p>
            <a:pPr marL="457200" indent="-457200" algn="l"/>
            <a:endParaRPr lang="en-US" sz="1000">
              <a:solidFill>
                <a:srgbClr val="000000"/>
              </a:solidFill>
            </a:endParaRPr>
          </a:p>
          <a:p>
            <a:pPr marL="457200" indent="-457200" algn="l"/>
            <a:r>
              <a:rPr lang="en-US" sz="1800">
                <a:solidFill>
                  <a:srgbClr val="000000"/>
                </a:solidFill>
              </a:rPr>
              <a:t>20         17.5                      30         31.8                        40        760.0</a:t>
            </a:r>
          </a:p>
          <a:p>
            <a:pPr marL="457200" indent="-457200" algn="l"/>
            <a:r>
              <a:rPr lang="en-US" sz="1800">
                <a:solidFill>
                  <a:srgbClr val="000000"/>
                </a:solidFill>
              </a:rPr>
              <a:t>		</a:t>
            </a:r>
          </a:p>
        </p:txBody>
      </p:sp>
      <p:sp>
        <p:nvSpPr>
          <p:cNvPr id="89097" name="Rectangle 10"/>
          <p:cNvSpPr>
            <a:spLocks noChangeArrowheads="1"/>
          </p:cNvSpPr>
          <p:nvPr/>
        </p:nvSpPr>
        <p:spPr bwMode="auto">
          <a:xfrm>
            <a:off x="76200" y="6567488"/>
            <a:ext cx="2833688" cy="214312"/>
          </a:xfrm>
          <a:prstGeom prst="rect">
            <a:avLst/>
          </a:prstGeom>
          <a:noFill/>
          <a:ln w="9525">
            <a:noFill/>
            <a:miter lim="800000"/>
            <a:headEnd/>
            <a:tailEnd/>
          </a:ln>
        </p:spPr>
        <p:txBody>
          <a:bodyPr wrap="none">
            <a:spAutoFit/>
          </a:bodyPr>
          <a:lstStyle/>
          <a:p>
            <a:pPr algn="l"/>
            <a:r>
              <a:rPr lang="en-US" sz="800">
                <a:solidFill>
                  <a:srgbClr val="000000"/>
                </a:solidFill>
              </a:rPr>
              <a:t>Corwin, </a:t>
            </a:r>
            <a:r>
              <a:rPr lang="en-US" sz="800" u="sng">
                <a:solidFill>
                  <a:srgbClr val="000000"/>
                </a:solidFill>
              </a:rPr>
              <a:t>Introductory Chemistry </a:t>
            </a:r>
            <a:r>
              <a:rPr lang="en-US" sz="800">
                <a:solidFill>
                  <a:srgbClr val="000000"/>
                </a:solidFill>
              </a:rPr>
              <a:t>4</a:t>
            </a:r>
            <a:r>
              <a:rPr lang="en-US" sz="800" baseline="30000">
                <a:solidFill>
                  <a:srgbClr val="000000"/>
                </a:solidFill>
              </a:rPr>
              <a:t>th</a:t>
            </a:r>
            <a:r>
              <a:rPr lang="en-US" sz="800">
                <a:solidFill>
                  <a:srgbClr val="000000"/>
                </a:solidFill>
              </a:rPr>
              <a:t> Edition, 2005, page 584</a:t>
            </a:r>
          </a:p>
        </p:txBody>
      </p:sp>
    </p:spTree>
    <p:extLst>
      <p:ext uri="{BB962C8B-B14F-4D97-AF65-F5344CB8AC3E}">
        <p14:creationId xmlns:p14="http://schemas.microsoft.com/office/powerpoint/2010/main" val="29566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en-US" sz="4000" smtClean="0"/>
              <a:t>Charles' Law</a:t>
            </a:r>
          </a:p>
        </p:txBody>
      </p:sp>
      <p:sp>
        <p:nvSpPr>
          <p:cNvPr id="512003" name="Text Box 3"/>
          <p:cNvSpPr txBox="1">
            <a:spLocks noChangeArrowheads="1"/>
          </p:cNvSpPr>
          <p:nvPr/>
        </p:nvSpPr>
        <p:spPr bwMode="auto">
          <a:xfrm>
            <a:off x="457200" y="1639888"/>
            <a:ext cx="4011613" cy="1066800"/>
          </a:xfrm>
          <a:prstGeom prst="rect">
            <a:avLst/>
          </a:prstGeom>
          <a:noFill/>
          <a:ln w="9525">
            <a:noFill/>
            <a:miter lim="800000"/>
            <a:headEnd/>
            <a:tailEnd/>
          </a:ln>
          <a:effectLst/>
        </p:spPr>
        <p:txBody>
          <a:bodyPr wrap="none">
            <a:spAutoFit/>
          </a:bodyPr>
          <a:lstStyle/>
          <a:p>
            <a:pPr algn="l">
              <a:defRPr/>
            </a:pPr>
            <a:r>
              <a:rPr lang="en-US" sz="2400">
                <a:solidFill>
                  <a:srgbClr val="000000"/>
                </a:solidFill>
              </a:rPr>
              <a:t>If n and P are constant, then</a:t>
            </a:r>
          </a:p>
          <a:p>
            <a:pPr algn="l">
              <a:defRPr/>
            </a:pPr>
            <a:r>
              <a:rPr lang="en-US" sz="800">
                <a:solidFill>
                  <a:srgbClr val="000000"/>
                </a:solidFill>
              </a:rPr>
              <a:t>        </a:t>
            </a:r>
          </a:p>
          <a:p>
            <a:pPr algn="l">
              <a:defRPr/>
            </a:pPr>
            <a:r>
              <a:rPr lang="en-US" sz="3200" b="1">
                <a:solidFill>
                  <a:srgbClr val="333399"/>
                </a:solidFill>
              </a:rPr>
              <a:t>    </a:t>
            </a:r>
            <a:r>
              <a:rPr lang="en-US" sz="3200">
                <a:solidFill>
                  <a:srgbClr val="333399"/>
                </a:solidFill>
                <a:effectLst>
                  <a:outerShdw blurRad="38100" dist="38100" dir="2700000" algn="tl">
                    <a:srgbClr val="C0C0C0"/>
                  </a:outerShdw>
                </a:effectLst>
              </a:rPr>
              <a:t>V = (nR/P)  =  kT</a:t>
            </a:r>
          </a:p>
        </p:txBody>
      </p:sp>
      <p:sp>
        <p:nvSpPr>
          <p:cNvPr id="512004" name="Text Box 4"/>
          <p:cNvSpPr txBox="1">
            <a:spLocks noChangeArrowheads="1"/>
          </p:cNvSpPr>
          <p:nvPr/>
        </p:nvSpPr>
        <p:spPr bwMode="auto">
          <a:xfrm>
            <a:off x="457200" y="2906713"/>
            <a:ext cx="5076825" cy="701675"/>
          </a:xfrm>
          <a:prstGeom prst="rect">
            <a:avLst/>
          </a:prstGeom>
          <a:noFill/>
          <a:ln w="9525">
            <a:noFill/>
            <a:miter lim="800000"/>
            <a:headEnd/>
            <a:tailEnd/>
          </a:ln>
        </p:spPr>
        <p:txBody>
          <a:bodyPr wrap="none">
            <a:spAutoFit/>
          </a:bodyPr>
          <a:lstStyle/>
          <a:p>
            <a:pPr algn="l"/>
            <a:r>
              <a:rPr lang="en-US" sz="2000">
                <a:solidFill>
                  <a:srgbClr val="000000"/>
                </a:solidFill>
              </a:rPr>
              <a:t>This means, for example, that </a:t>
            </a:r>
          </a:p>
          <a:p>
            <a:pPr algn="l"/>
            <a:r>
              <a:rPr lang="en-US" sz="2000">
                <a:solidFill>
                  <a:srgbClr val="333399"/>
                </a:solidFill>
              </a:rPr>
              <a:t>Temperature</a:t>
            </a:r>
            <a:r>
              <a:rPr lang="en-US" sz="2000">
                <a:solidFill>
                  <a:srgbClr val="000000"/>
                </a:solidFill>
              </a:rPr>
              <a:t> </a:t>
            </a:r>
            <a:r>
              <a:rPr lang="en-US" sz="2000" i="1">
                <a:solidFill>
                  <a:srgbClr val="000000"/>
                </a:solidFill>
              </a:rPr>
              <a:t>goes up</a:t>
            </a:r>
            <a:r>
              <a:rPr lang="en-US" sz="2000">
                <a:solidFill>
                  <a:srgbClr val="000000"/>
                </a:solidFill>
              </a:rPr>
              <a:t> as </a:t>
            </a:r>
            <a:r>
              <a:rPr lang="en-US" sz="2000">
                <a:solidFill>
                  <a:srgbClr val="333399"/>
                </a:solidFill>
              </a:rPr>
              <a:t>Pressure</a:t>
            </a:r>
            <a:r>
              <a:rPr lang="en-US" sz="2000">
                <a:solidFill>
                  <a:srgbClr val="000000"/>
                </a:solidFill>
              </a:rPr>
              <a:t> </a:t>
            </a:r>
            <a:r>
              <a:rPr lang="en-US" sz="2000" i="1">
                <a:solidFill>
                  <a:srgbClr val="000000"/>
                </a:solidFill>
              </a:rPr>
              <a:t>goes up</a:t>
            </a:r>
            <a:r>
              <a:rPr lang="en-US" sz="2000">
                <a:solidFill>
                  <a:srgbClr val="000000"/>
                </a:solidFill>
              </a:rPr>
              <a:t>.</a:t>
            </a:r>
          </a:p>
        </p:txBody>
      </p:sp>
      <p:sp>
        <p:nvSpPr>
          <p:cNvPr id="512005" name="Text Box 5"/>
          <p:cNvSpPr txBox="1">
            <a:spLocks noChangeArrowheads="1"/>
          </p:cNvSpPr>
          <p:nvPr/>
        </p:nvSpPr>
        <p:spPr bwMode="auto">
          <a:xfrm>
            <a:off x="6308725" y="5214938"/>
            <a:ext cx="2463800" cy="1187450"/>
          </a:xfrm>
          <a:prstGeom prst="rect">
            <a:avLst/>
          </a:prstGeom>
          <a:noFill/>
          <a:ln w="9525">
            <a:noFill/>
            <a:miter lim="800000"/>
            <a:headEnd/>
            <a:tailEnd/>
          </a:ln>
        </p:spPr>
        <p:txBody>
          <a:bodyPr wrap="none">
            <a:spAutoFit/>
          </a:bodyPr>
          <a:lstStyle/>
          <a:p>
            <a:r>
              <a:rPr lang="en-US" b="1">
                <a:solidFill>
                  <a:srgbClr val="000000"/>
                </a:solidFill>
              </a:rPr>
              <a:t>Jacques Charles</a:t>
            </a:r>
          </a:p>
          <a:p>
            <a:r>
              <a:rPr lang="en-US">
                <a:solidFill>
                  <a:srgbClr val="000000"/>
                </a:solidFill>
              </a:rPr>
              <a:t>(1746 - 1823)</a:t>
            </a:r>
          </a:p>
          <a:p>
            <a:endParaRPr lang="en-US">
              <a:solidFill>
                <a:srgbClr val="000000"/>
              </a:solidFill>
            </a:endParaRPr>
          </a:p>
          <a:p>
            <a:r>
              <a:rPr lang="en-US">
                <a:solidFill>
                  <a:srgbClr val="000000"/>
                </a:solidFill>
              </a:rPr>
              <a:t>Isolated boron and studied gases.</a:t>
            </a:r>
          </a:p>
          <a:p>
            <a:r>
              <a:rPr lang="en-US">
                <a:solidFill>
                  <a:srgbClr val="000000"/>
                </a:solidFill>
              </a:rPr>
              <a:t>Balloonist.</a:t>
            </a:r>
          </a:p>
          <a:p>
            <a:endParaRPr lang="en-US" b="1">
              <a:solidFill>
                <a:srgbClr val="000000"/>
              </a:solidFill>
            </a:endParaRPr>
          </a:p>
        </p:txBody>
      </p:sp>
      <p:sp>
        <p:nvSpPr>
          <p:cNvPr id="512007" name="Text Box 7"/>
          <p:cNvSpPr txBox="1">
            <a:spLocks noChangeArrowheads="1"/>
          </p:cNvSpPr>
          <p:nvPr/>
        </p:nvSpPr>
        <p:spPr bwMode="auto">
          <a:xfrm>
            <a:off x="457200" y="4251325"/>
            <a:ext cx="6075363" cy="396875"/>
          </a:xfrm>
          <a:prstGeom prst="rect">
            <a:avLst/>
          </a:prstGeom>
          <a:noFill/>
          <a:ln w="9525">
            <a:noFill/>
            <a:miter lim="800000"/>
            <a:headEnd/>
            <a:tailEnd/>
          </a:ln>
        </p:spPr>
        <p:txBody>
          <a:bodyPr wrap="none">
            <a:spAutoFit/>
          </a:bodyPr>
          <a:lstStyle/>
          <a:p>
            <a:pPr algn="l"/>
            <a:r>
              <a:rPr lang="en-US" sz="2000">
                <a:solidFill>
                  <a:srgbClr val="000000"/>
                </a:solidFill>
              </a:rPr>
              <a:t>A hot air balloon is a good example of Charles's law.</a:t>
            </a:r>
          </a:p>
        </p:txBody>
      </p:sp>
      <p:sp>
        <p:nvSpPr>
          <p:cNvPr id="512009" name="Text Box 9"/>
          <p:cNvSpPr txBox="1">
            <a:spLocks noChangeArrowheads="1"/>
          </p:cNvSpPr>
          <p:nvPr/>
        </p:nvSpPr>
        <p:spPr bwMode="auto">
          <a:xfrm>
            <a:off x="457200" y="3717925"/>
            <a:ext cx="3300413" cy="396875"/>
          </a:xfrm>
          <a:prstGeom prst="rect">
            <a:avLst/>
          </a:prstGeom>
          <a:noFill/>
          <a:ln w="9525">
            <a:noFill/>
            <a:miter lim="800000"/>
            <a:headEnd/>
            <a:tailEnd/>
          </a:ln>
          <a:effectLst/>
        </p:spPr>
        <p:txBody>
          <a:bodyPr wrap="none">
            <a:spAutoFit/>
          </a:bodyPr>
          <a:lstStyle/>
          <a:p>
            <a:pPr algn="l">
              <a:defRPr/>
            </a:pPr>
            <a:r>
              <a:rPr lang="en-US" sz="2000">
                <a:solidFill>
                  <a:srgbClr val="333399"/>
                </a:solidFill>
                <a:effectLst>
                  <a:outerShdw blurRad="38100" dist="38100" dir="2700000" algn="tl">
                    <a:srgbClr val="C0C0C0"/>
                  </a:outerShdw>
                </a:effectLst>
              </a:rPr>
              <a:t>V</a:t>
            </a:r>
            <a:r>
              <a:rPr lang="en-US" sz="2000">
                <a:solidFill>
                  <a:srgbClr val="000000"/>
                </a:solidFill>
              </a:rPr>
              <a:t> and </a:t>
            </a:r>
            <a:r>
              <a:rPr lang="en-US" sz="2000">
                <a:solidFill>
                  <a:srgbClr val="333399"/>
                </a:solidFill>
                <a:effectLst>
                  <a:outerShdw blurRad="38100" dist="38100" dir="2700000" algn="tl">
                    <a:srgbClr val="C0C0C0"/>
                  </a:outerShdw>
                </a:effectLst>
              </a:rPr>
              <a:t>T</a:t>
            </a:r>
            <a:r>
              <a:rPr lang="en-US" sz="2000">
                <a:solidFill>
                  <a:srgbClr val="000000"/>
                </a:solidFill>
              </a:rPr>
              <a:t> are directly related.</a:t>
            </a:r>
          </a:p>
        </p:txBody>
      </p:sp>
      <p:pic>
        <p:nvPicPr>
          <p:cNvPr id="94216" name="Picture 10" descr="j0297707"/>
          <p:cNvPicPr>
            <a:picLocks noChangeAspect="1" noChangeArrowheads="1"/>
          </p:cNvPicPr>
          <p:nvPr/>
        </p:nvPicPr>
        <p:blipFill>
          <a:blip r:embed="rId3" cstate="print"/>
          <a:srcRect/>
          <a:stretch>
            <a:fillRect/>
          </a:stretch>
        </p:blipFill>
        <p:spPr bwMode="auto">
          <a:xfrm>
            <a:off x="7543800" y="304800"/>
            <a:ext cx="1046163" cy="1287463"/>
          </a:xfrm>
          <a:prstGeom prst="rect">
            <a:avLst/>
          </a:prstGeom>
          <a:noFill/>
          <a:ln w="9525">
            <a:noFill/>
            <a:miter lim="800000"/>
            <a:headEnd/>
            <a:tailEnd/>
          </a:ln>
        </p:spPr>
      </p:pic>
      <p:pic>
        <p:nvPicPr>
          <p:cNvPr id="512013" name="Picture 13" descr="Jacques_Alexandre_C%C3%A9sar_Charles">
            <a:hlinkClick r:id="rId4" tooltip="Wikipedia -  JACQUES   C H A R L E S"/>
          </p:cNvPr>
          <p:cNvPicPr>
            <a:picLocks noChangeAspect="1" noChangeArrowheads="1"/>
          </p:cNvPicPr>
          <p:nvPr/>
        </p:nvPicPr>
        <p:blipFill>
          <a:blip r:embed="rId5" cstate="print"/>
          <a:srcRect l="15871" t="7481" r="18430" b="40399"/>
          <a:stretch>
            <a:fillRect/>
          </a:stretch>
        </p:blipFill>
        <p:spPr bwMode="auto">
          <a:xfrm>
            <a:off x="6665913" y="3219450"/>
            <a:ext cx="1784350" cy="1938338"/>
          </a:xfrm>
          <a:prstGeom prst="rect">
            <a:avLst/>
          </a:prstGeom>
          <a:noFill/>
          <a:ln w="3175">
            <a:solidFill>
              <a:srgbClr val="666633"/>
            </a:solidFill>
            <a:miter lim="800000"/>
            <a:headEnd/>
            <a:tailEnd/>
          </a:ln>
        </p:spPr>
      </p:pic>
      <p:grpSp>
        <p:nvGrpSpPr>
          <p:cNvPr id="2" name="Group 21"/>
          <p:cNvGrpSpPr>
            <a:grpSpLocks/>
          </p:cNvGrpSpPr>
          <p:nvPr/>
        </p:nvGrpSpPr>
        <p:grpSpPr bwMode="auto">
          <a:xfrm>
            <a:off x="1838325" y="5121275"/>
            <a:ext cx="1516063" cy="903288"/>
            <a:chOff x="1158" y="3226"/>
            <a:chExt cx="955" cy="569"/>
          </a:xfrm>
        </p:grpSpPr>
        <p:sp>
          <p:nvSpPr>
            <p:cNvPr id="94221" name="Text Box 19"/>
            <p:cNvSpPr txBox="1">
              <a:spLocks noChangeArrowheads="1"/>
            </p:cNvSpPr>
            <p:nvPr/>
          </p:nvSpPr>
          <p:spPr bwMode="auto">
            <a:xfrm>
              <a:off x="1197" y="3507"/>
              <a:ext cx="916" cy="288"/>
            </a:xfrm>
            <a:prstGeom prst="rect">
              <a:avLst/>
            </a:prstGeom>
            <a:noFill/>
            <a:ln w="9525">
              <a:noFill/>
              <a:miter lim="800000"/>
              <a:headEnd/>
              <a:tailEnd/>
            </a:ln>
          </p:spPr>
          <p:txBody>
            <a:bodyPr wrap="none">
              <a:spAutoFit/>
            </a:bodyPr>
            <a:lstStyle/>
            <a:p>
              <a:r>
                <a:rPr lang="en-US" sz="2400">
                  <a:solidFill>
                    <a:srgbClr val="000000"/>
                  </a:solidFill>
                </a:rPr>
                <a:t>T</a:t>
              </a:r>
              <a:r>
                <a:rPr lang="en-US" sz="2400" baseline="-25000">
                  <a:solidFill>
                    <a:srgbClr val="000000"/>
                  </a:solidFill>
                </a:rPr>
                <a:t>1</a:t>
              </a:r>
              <a:r>
                <a:rPr lang="en-US" sz="2400">
                  <a:solidFill>
                    <a:srgbClr val="000000"/>
                  </a:solidFill>
                </a:rPr>
                <a:t>        T</a:t>
              </a:r>
              <a:r>
                <a:rPr lang="en-US" sz="2400" baseline="-25000">
                  <a:solidFill>
                    <a:srgbClr val="000000"/>
                  </a:solidFill>
                </a:rPr>
                <a:t>2</a:t>
              </a:r>
            </a:p>
          </p:txBody>
        </p:sp>
        <p:sp>
          <p:nvSpPr>
            <p:cNvPr id="94222" name="Text Box 15"/>
            <p:cNvSpPr txBox="1">
              <a:spLocks noChangeArrowheads="1"/>
            </p:cNvSpPr>
            <p:nvPr/>
          </p:nvSpPr>
          <p:spPr bwMode="auto">
            <a:xfrm>
              <a:off x="1170" y="3226"/>
              <a:ext cx="938" cy="288"/>
            </a:xfrm>
            <a:prstGeom prst="rect">
              <a:avLst/>
            </a:prstGeom>
            <a:noFill/>
            <a:ln w="9525">
              <a:noFill/>
              <a:miter lim="800000"/>
              <a:headEnd/>
              <a:tailEnd/>
            </a:ln>
          </p:spPr>
          <p:txBody>
            <a:bodyPr wrap="none">
              <a:spAutoFit/>
            </a:bodyPr>
            <a:lstStyle/>
            <a:p>
              <a:r>
                <a:rPr lang="en-US" sz="2400">
                  <a:solidFill>
                    <a:srgbClr val="000000"/>
                  </a:solidFill>
                </a:rPr>
                <a:t>V</a:t>
              </a:r>
              <a:r>
                <a:rPr lang="en-US" sz="2400" baseline="-25000">
                  <a:solidFill>
                    <a:srgbClr val="000000"/>
                  </a:solidFill>
                </a:rPr>
                <a:t>1</a:t>
              </a:r>
              <a:r>
                <a:rPr lang="en-US" sz="2400">
                  <a:solidFill>
                    <a:srgbClr val="000000"/>
                  </a:solidFill>
                </a:rPr>
                <a:t>        V</a:t>
              </a:r>
              <a:r>
                <a:rPr lang="en-US" sz="2400" baseline="-25000">
                  <a:solidFill>
                    <a:srgbClr val="000000"/>
                  </a:solidFill>
                </a:rPr>
                <a:t>2</a:t>
              </a:r>
            </a:p>
          </p:txBody>
        </p:sp>
        <p:sp>
          <p:nvSpPr>
            <p:cNvPr id="94223" name="Line 16"/>
            <p:cNvSpPr>
              <a:spLocks noChangeShapeType="1"/>
            </p:cNvSpPr>
            <p:nvPr/>
          </p:nvSpPr>
          <p:spPr bwMode="auto">
            <a:xfrm>
              <a:off x="1158" y="3503"/>
              <a:ext cx="304" cy="0"/>
            </a:xfrm>
            <a:prstGeom prst="line">
              <a:avLst/>
            </a:prstGeom>
            <a:noFill/>
            <a:ln w="15875">
              <a:solidFill>
                <a:schemeClr val="tx1"/>
              </a:solidFill>
              <a:round/>
              <a:headEnd/>
              <a:tailEnd/>
            </a:ln>
          </p:spPr>
          <p:txBody>
            <a:bodyPr/>
            <a:lstStyle/>
            <a:p>
              <a:endParaRPr lang="en-US">
                <a:solidFill>
                  <a:srgbClr val="000000"/>
                </a:solidFill>
              </a:endParaRPr>
            </a:p>
          </p:txBody>
        </p:sp>
        <p:sp>
          <p:nvSpPr>
            <p:cNvPr id="94224" name="Line 17"/>
            <p:cNvSpPr>
              <a:spLocks noChangeShapeType="1"/>
            </p:cNvSpPr>
            <p:nvPr/>
          </p:nvSpPr>
          <p:spPr bwMode="auto">
            <a:xfrm>
              <a:off x="1791" y="3496"/>
              <a:ext cx="304" cy="0"/>
            </a:xfrm>
            <a:prstGeom prst="line">
              <a:avLst/>
            </a:prstGeom>
            <a:noFill/>
            <a:ln w="15875">
              <a:solidFill>
                <a:schemeClr val="tx1"/>
              </a:solidFill>
              <a:round/>
              <a:headEnd/>
              <a:tailEnd/>
            </a:ln>
          </p:spPr>
          <p:txBody>
            <a:bodyPr/>
            <a:lstStyle/>
            <a:p>
              <a:endParaRPr lang="en-US">
                <a:solidFill>
                  <a:srgbClr val="000000"/>
                </a:solidFill>
              </a:endParaRPr>
            </a:p>
          </p:txBody>
        </p:sp>
        <p:sp>
          <p:nvSpPr>
            <p:cNvPr id="94225" name="Text Box 18"/>
            <p:cNvSpPr txBox="1">
              <a:spLocks noChangeArrowheads="1"/>
            </p:cNvSpPr>
            <p:nvPr/>
          </p:nvSpPr>
          <p:spPr bwMode="auto">
            <a:xfrm>
              <a:off x="1504" y="3356"/>
              <a:ext cx="228" cy="288"/>
            </a:xfrm>
            <a:prstGeom prst="rect">
              <a:avLst/>
            </a:prstGeom>
            <a:noFill/>
            <a:ln w="9525">
              <a:noFill/>
              <a:miter lim="800000"/>
              <a:headEnd/>
              <a:tailEnd/>
            </a:ln>
          </p:spPr>
          <p:txBody>
            <a:bodyPr wrap="none">
              <a:spAutoFit/>
            </a:bodyPr>
            <a:lstStyle/>
            <a:p>
              <a:r>
                <a:rPr lang="en-US" sz="2400">
                  <a:solidFill>
                    <a:srgbClr val="000000"/>
                  </a:solidFill>
                </a:rPr>
                <a:t>=</a:t>
              </a:r>
            </a:p>
          </p:txBody>
        </p:sp>
      </p:grpSp>
      <p:sp>
        <p:nvSpPr>
          <p:cNvPr id="512020" name="Text Box 20"/>
          <p:cNvSpPr txBox="1">
            <a:spLocks noChangeArrowheads="1"/>
          </p:cNvSpPr>
          <p:nvPr/>
        </p:nvSpPr>
        <p:spPr bwMode="auto">
          <a:xfrm>
            <a:off x="1560513" y="6067425"/>
            <a:ext cx="2093912" cy="274638"/>
          </a:xfrm>
          <a:prstGeom prst="rect">
            <a:avLst/>
          </a:prstGeom>
          <a:noFill/>
          <a:ln w="9525">
            <a:noFill/>
            <a:miter lim="800000"/>
            <a:headEnd/>
            <a:tailEnd/>
          </a:ln>
        </p:spPr>
        <p:txBody>
          <a:bodyPr wrap="none">
            <a:spAutoFit/>
          </a:bodyPr>
          <a:lstStyle/>
          <a:p>
            <a:r>
              <a:rPr lang="en-US">
                <a:solidFill>
                  <a:srgbClr val="000000"/>
                </a:solidFill>
              </a:rPr>
              <a:t>(</a:t>
            </a:r>
            <a:r>
              <a:rPr lang="en-US" b="1">
                <a:solidFill>
                  <a:srgbClr val="000000"/>
                </a:solidFill>
              </a:rPr>
              <a:t>Pressure</a:t>
            </a:r>
            <a:r>
              <a:rPr lang="en-US">
                <a:solidFill>
                  <a:srgbClr val="000000"/>
                </a:solidFill>
              </a:rPr>
              <a:t> is held </a:t>
            </a:r>
            <a:r>
              <a:rPr lang="en-US" b="1">
                <a:solidFill>
                  <a:srgbClr val="000000"/>
                </a:solidFill>
              </a:rPr>
              <a:t>constant</a:t>
            </a:r>
            <a:r>
              <a:rPr lang="en-US">
                <a:solidFill>
                  <a:srgbClr val="000000"/>
                </a:solidFill>
              </a:rPr>
              <a:t>)</a:t>
            </a:r>
          </a:p>
        </p:txBody>
      </p:sp>
      <p:pic>
        <p:nvPicPr>
          <p:cNvPr id="512023" name="Picture 23" descr="hot air balloon"/>
          <p:cNvPicPr>
            <a:picLocks noChangeAspect="1" noChangeArrowheads="1"/>
          </p:cNvPicPr>
          <p:nvPr/>
        </p:nvPicPr>
        <p:blipFill>
          <a:blip r:embed="rId6" cstate="print"/>
          <a:srcRect l="20384" t="22667" r="25549" b="10800"/>
          <a:stretch>
            <a:fillRect/>
          </a:stretch>
        </p:blipFill>
        <p:spPr bwMode="auto">
          <a:xfrm>
            <a:off x="7450138" y="177800"/>
            <a:ext cx="1220787" cy="1571625"/>
          </a:xfrm>
          <a:prstGeom prst="rect">
            <a:avLst/>
          </a:prstGeom>
          <a:noFill/>
          <a:ln w="9525">
            <a:noFill/>
            <a:miter lim="800000"/>
            <a:headEnd/>
            <a:tailEnd/>
          </a:ln>
        </p:spPr>
      </p:pic>
    </p:spTree>
    <p:extLst>
      <p:ext uri="{BB962C8B-B14F-4D97-AF65-F5344CB8AC3E}">
        <p14:creationId xmlns:p14="http://schemas.microsoft.com/office/powerpoint/2010/main" val="6283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12004"/>
                                        </p:tgtEl>
                                        <p:attrNameLst>
                                          <p:attrName>style.visibility</p:attrName>
                                        </p:attrNameLst>
                                      </p:cBhvr>
                                      <p:to>
                                        <p:strVal val="visible"/>
                                      </p:to>
                                    </p:set>
                                    <p:animEffect transition="in" filter="fade">
                                      <p:cBhvr>
                                        <p:cTn id="7" dur="1000"/>
                                        <p:tgtEl>
                                          <p:spTgt spid="512004"/>
                                        </p:tgtEl>
                                      </p:cBhvr>
                                    </p:animEffect>
                                    <p:anim calcmode="lin" valueType="num">
                                      <p:cBhvr>
                                        <p:cTn id="8" dur="1000" fill="hold"/>
                                        <p:tgtEl>
                                          <p:spTgt spid="512004"/>
                                        </p:tgtEl>
                                        <p:attrNameLst>
                                          <p:attrName>ppt_x</p:attrName>
                                        </p:attrNameLst>
                                      </p:cBhvr>
                                      <p:tavLst>
                                        <p:tav tm="0">
                                          <p:val>
                                            <p:strVal val="#ppt_x"/>
                                          </p:val>
                                        </p:tav>
                                        <p:tav tm="100000">
                                          <p:val>
                                            <p:strVal val="#ppt_x"/>
                                          </p:val>
                                        </p:tav>
                                      </p:tavLst>
                                    </p:anim>
                                    <p:anim calcmode="lin" valueType="num">
                                      <p:cBhvr>
                                        <p:cTn id="9" dur="1000" fill="hold"/>
                                        <p:tgtEl>
                                          <p:spTgt spid="51200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512007"/>
                                        </p:tgtEl>
                                        <p:attrNameLst>
                                          <p:attrName>style.visibility</p:attrName>
                                        </p:attrNameLst>
                                      </p:cBhvr>
                                      <p:to>
                                        <p:strVal val="visible"/>
                                      </p:to>
                                    </p:set>
                                    <p:animEffect transition="in" filter="dissolve">
                                      <p:cBhvr>
                                        <p:cTn id="14" dur="500"/>
                                        <p:tgtEl>
                                          <p:spTgt spid="512007"/>
                                        </p:tgtEl>
                                      </p:cBhvr>
                                    </p:animEffect>
                                  </p:childTnLst>
                                </p:cTn>
                              </p:par>
                            </p:childTnLst>
                          </p:cTn>
                        </p:par>
                        <p:par>
                          <p:cTn id="15" fill="hold">
                            <p:stCondLst>
                              <p:cond delay="500"/>
                            </p:stCondLst>
                            <p:childTnLst>
                              <p:par>
                                <p:cTn id="16" presetID="64" presetClass="path" presetSubtype="0" accel="50000" decel="50000" fill="hold" nodeType="afterEffect">
                                  <p:stCondLst>
                                    <p:cond delay="0"/>
                                  </p:stCondLst>
                                  <p:childTnLst>
                                    <p:animMotion origin="layout" path="M 0 0  L 0 -0.3331  E" pathEditMode="relative" ptsTypes="">
                                      <p:cBhvr>
                                        <p:cTn id="17" dur="2000" fill="hold"/>
                                        <p:tgtEl>
                                          <p:spTgt spid="512023"/>
                                        </p:tgtEl>
                                        <p:attrNameLst>
                                          <p:attrName>ppt_x</p:attrName>
                                          <p:attrName>ppt_y</p:attrName>
                                        </p:attrNameLst>
                                      </p:cBhvr>
                                    </p:animMotion>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512013"/>
                                        </p:tgtEl>
                                        <p:attrNameLst>
                                          <p:attrName>style.visibility</p:attrName>
                                        </p:attrNameLst>
                                      </p:cBhvr>
                                      <p:to>
                                        <p:strVal val="visible"/>
                                      </p:to>
                                    </p:set>
                                    <p:anim calcmode="lin" valueType="num">
                                      <p:cBhvr>
                                        <p:cTn id="22" dur="500" fill="hold"/>
                                        <p:tgtEl>
                                          <p:spTgt spid="512013"/>
                                        </p:tgtEl>
                                        <p:attrNameLst>
                                          <p:attrName>ppt_w</p:attrName>
                                        </p:attrNameLst>
                                      </p:cBhvr>
                                      <p:tavLst>
                                        <p:tav tm="0">
                                          <p:val>
                                            <p:fltVal val="0"/>
                                          </p:val>
                                        </p:tav>
                                        <p:tav tm="100000">
                                          <p:val>
                                            <p:strVal val="#ppt_w"/>
                                          </p:val>
                                        </p:tav>
                                      </p:tavLst>
                                    </p:anim>
                                    <p:anim calcmode="lin" valueType="num">
                                      <p:cBhvr>
                                        <p:cTn id="23" dur="500" fill="hold"/>
                                        <p:tgtEl>
                                          <p:spTgt spid="512013"/>
                                        </p:tgtEl>
                                        <p:attrNameLst>
                                          <p:attrName>ppt_h</p:attrName>
                                        </p:attrNameLst>
                                      </p:cBhvr>
                                      <p:tavLst>
                                        <p:tav tm="0">
                                          <p:val>
                                            <p:fltVal val="0"/>
                                          </p:val>
                                        </p:tav>
                                        <p:tav tm="100000">
                                          <p:val>
                                            <p:strVal val="#ppt_h"/>
                                          </p:val>
                                        </p:tav>
                                      </p:tavLst>
                                    </p:anim>
                                    <p:animEffect transition="in" filter="fade">
                                      <p:cBhvr>
                                        <p:cTn id="24" dur="500"/>
                                        <p:tgtEl>
                                          <p:spTgt spid="512013"/>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512005"/>
                                        </p:tgtEl>
                                        <p:attrNameLst>
                                          <p:attrName>style.visibility</p:attrName>
                                        </p:attrNameLst>
                                      </p:cBhvr>
                                      <p:to>
                                        <p:strVal val="visible"/>
                                      </p:to>
                                    </p:set>
                                    <p:animEffect transition="in" filter="fade">
                                      <p:cBhvr>
                                        <p:cTn id="28" dur="2000"/>
                                        <p:tgtEl>
                                          <p:spTgt spid="512005"/>
                                        </p:tgtEl>
                                      </p:cBhvr>
                                    </p:animEffec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512020"/>
                                        </p:tgtEl>
                                        <p:attrNameLst>
                                          <p:attrName>style.visibility</p:attrName>
                                        </p:attrNameLst>
                                      </p:cBhvr>
                                      <p:to>
                                        <p:strVal val="visible"/>
                                      </p:to>
                                    </p:set>
                                    <p:animEffect transition="in" filter="dissolve">
                                      <p:cBhvr>
                                        <p:cTn id="40" dur="500"/>
                                        <p:tgtEl>
                                          <p:spTgt spid="512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04" grpId="0"/>
      <p:bldP spid="512005" grpId="0"/>
      <p:bldP spid="512007" grpId="0"/>
      <p:bldP spid="512020" grpId="0"/>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283" name="Rectangle 3"/>
          <p:cNvSpPr>
            <a:spLocks noGrp="1" noChangeArrowheads="1"/>
          </p:cNvSpPr>
          <p:nvPr>
            <p:ph type="body" idx="1"/>
          </p:nvPr>
        </p:nvSpPr>
        <p:spPr>
          <a:xfrm>
            <a:off x="779463" y="1751013"/>
            <a:ext cx="7585075" cy="3817937"/>
          </a:xfrm>
          <a:noFill/>
        </p:spPr>
        <p:txBody>
          <a:bodyPr lIns="92075" tIns="46038" rIns="92075" bIns="46038"/>
          <a:lstStyle/>
          <a:p>
            <a:pPr eaLnBrk="1" hangingPunct="1"/>
            <a:r>
              <a:rPr lang="en-US" sz="2800" smtClean="0"/>
              <a:t>Raising the temperature of a gas increases the pressure if the volume is held constant.</a:t>
            </a:r>
          </a:p>
          <a:p>
            <a:pPr eaLnBrk="1" hangingPunct="1"/>
            <a:endParaRPr lang="en-US" sz="2800" smtClean="0"/>
          </a:p>
          <a:p>
            <a:pPr eaLnBrk="1" hangingPunct="1"/>
            <a:r>
              <a:rPr lang="en-US" sz="2800" smtClean="0"/>
              <a:t>The molecules hit the walls harder.</a:t>
            </a:r>
          </a:p>
          <a:p>
            <a:pPr eaLnBrk="1" hangingPunct="1"/>
            <a:endParaRPr lang="en-US" sz="2800" smtClean="0"/>
          </a:p>
          <a:p>
            <a:pPr eaLnBrk="1" hangingPunct="1"/>
            <a:r>
              <a:rPr lang="en-US" sz="2800" smtClean="0"/>
              <a:t>The only way to increase the temperature at constant pressure is to increase the volume.</a:t>
            </a:r>
          </a:p>
        </p:txBody>
      </p:sp>
      <p:sp>
        <p:nvSpPr>
          <p:cNvPr id="95235" name="Rectangle 4"/>
          <p:cNvSpPr>
            <a:spLocks noGrp="1" noChangeArrowheads="1"/>
          </p:cNvSpPr>
          <p:nvPr>
            <p:ph type="title"/>
          </p:nvPr>
        </p:nvSpPr>
        <p:spPr/>
        <p:txBody>
          <a:bodyPr/>
          <a:lstStyle/>
          <a:p>
            <a:pPr eaLnBrk="1" hangingPunct="1"/>
            <a:r>
              <a:rPr lang="en-US" smtClean="0"/>
              <a:t>Temperature</a:t>
            </a:r>
          </a:p>
        </p:txBody>
      </p:sp>
      <p:sp>
        <p:nvSpPr>
          <p:cNvPr id="95236" name="AutoShape 5">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solidFill>
                <a:srgbClr val="000000"/>
              </a:solidFill>
            </a:endParaRPr>
          </a:p>
        </p:txBody>
      </p:sp>
    </p:spTree>
    <p:extLst>
      <p:ext uri="{BB962C8B-B14F-4D97-AF65-F5344CB8AC3E}">
        <p14:creationId xmlns:p14="http://schemas.microsoft.com/office/powerpoint/2010/main" val="261101655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225283">
                                            <p:txEl>
                                              <p:pRg st="0" end="0"/>
                                            </p:txEl>
                                          </p:spTgt>
                                        </p:tgtEl>
                                        <p:attrNameLst>
                                          <p:attrName>style.visibility</p:attrName>
                                        </p:attrNameLst>
                                      </p:cBhvr>
                                      <p:to>
                                        <p:strVal val="visible"/>
                                      </p:to>
                                    </p:set>
                                    <p:anim to="" calcmode="lin" valueType="num">
                                      <p:cBhvr>
                                        <p:cTn id="7" dur="1" fill="hold"/>
                                        <p:tgtEl>
                                          <p:spTgt spid="22528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225283">
                                            <p:txEl>
                                              <p:pRg st="2" end="2"/>
                                            </p:txEl>
                                          </p:spTgt>
                                        </p:tgtEl>
                                        <p:attrNameLst>
                                          <p:attrName>style.visibility</p:attrName>
                                        </p:attrNameLst>
                                      </p:cBhvr>
                                      <p:to>
                                        <p:strVal val="visible"/>
                                      </p:to>
                                    </p:set>
                                    <p:anim to="" calcmode="lin" valueType="num">
                                      <p:cBhvr>
                                        <p:cTn id="12" dur="1" fill="hold"/>
                                        <p:tgtEl>
                                          <p:spTgt spid="22528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225283">
                                            <p:txEl>
                                              <p:pRg st="4" end="4"/>
                                            </p:txEl>
                                          </p:spTgt>
                                        </p:tgtEl>
                                        <p:attrNameLst>
                                          <p:attrName>style.visibility</p:attrName>
                                        </p:attrNameLst>
                                      </p:cBhvr>
                                      <p:to>
                                        <p:strVal val="visible"/>
                                      </p:to>
                                    </p:set>
                                    <p:anim to="" calcmode="lin" valueType="num">
                                      <p:cBhvr>
                                        <p:cTn id="17" dur="1" fill="hold"/>
                                        <p:tgtEl>
                                          <p:spTgt spid="22528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3"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477838" y="506413"/>
            <a:ext cx="8188325" cy="5873750"/>
          </a:xfrm>
          <a:prstGeom prst="rect">
            <a:avLst/>
          </a:prstGeom>
          <a:solidFill>
            <a:srgbClr val="FDF8F1"/>
          </a:solidFill>
          <a:ln w="12700">
            <a:solidFill>
              <a:schemeClr val="tx1"/>
            </a:solidFill>
            <a:miter lim="800000"/>
            <a:headEnd/>
            <a:tailEnd/>
          </a:ln>
        </p:spPr>
        <p:txBody>
          <a:bodyPr wrap="none" anchor="ctr"/>
          <a:lstStyle/>
          <a:p>
            <a:endParaRPr lang="en-US">
              <a:solidFill>
                <a:srgbClr val="000000"/>
              </a:solidFill>
            </a:endParaRPr>
          </a:p>
        </p:txBody>
      </p:sp>
      <p:sp>
        <p:nvSpPr>
          <p:cNvPr id="96259" name="Freeform 3"/>
          <p:cNvSpPr>
            <a:spLocks/>
          </p:cNvSpPr>
          <p:nvPr/>
        </p:nvSpPr>
        <p:spPr bwMode="auto">
          <a:xfrm>
            <a:off x="4033838" y="1943100"/>
            <a:ext cx="1135062" cy="1949450"/>
          </a:xfrm>
          <a:custGeom>
            <a:avLst/>
            <a:gdLst>
              <a:gd name="T0" fmla="*/ 0 w 715"/>
              <a:gd name="T1" fmla="*/ 0 h 1228"/>
              <a:gd name="T2" fmla="*/ 2147483647 w 715"/>
              <a:gd name="T3" fmla="*/ 0 h 1228"/>
              <a:gd name="T4" fmla="*/ 2147483647 w 715"/>
              <a:gd name="T5" fmla="*/ 2147483647 h 1228"/>
              <a:gd name="T6" fmla="*/ 2147483647 w 715"/>
              <a:gd name="T7" fmla="*/ 2147483647 h 1228"/>
              <a:gd name="T8" fmla="*/ 2147483647 w 715"/>
              <a:gd name="T9" fmla="*/ 0 h 1228"/>
              <a:gd name="T10" fmla="*/ 2147483647 w 715"/>
              <a:gd name="T11" fmla="*/ 0 h 1228"/>
              <a:gd name="T12" fmla="*/ 0 60000 65536"/>
              <a:gd name="T13" fmla="*/ 0 60000 65536"/>
              <a:gd name="T14" fmla="*/ 0 60000 65536"/>
              <a:gd name="T15" fmla="*/ 0 60000 65536"/>
              <a:gd name="T16" fmla="*/ 0 60000 65536"/>
              <a:gd name="T17" fmla="*/ 0 60000 65536"/>
              <a:gd name="T18" fmla="*/ 0 w 715"/>
              <a:gd name="T19" fmla="*/ 0 h 1228"/>
              <a:gd name="T20" fmla="*/ 715 w 715"/>
              <a:gd name="T21" fmla="*/ 1228 h 1228"/>
            </a:gdLst>
            <a:ahLst/>
            <a:cxnLst>
              <a:cxn ang="T12">
                <a:pos x="T0" y="T1"/>
              </a:cxn>
              <a:cxn ang="T13">
                <a:pos x="T2" y="T3"/>
              </a:cxn>
              <a:cxn ang="T14">
                <a:pos x="T4" y="T5"/>
              </a:cxn>
              <a:cxn ang="T15">
                <a:pos x="T6" y="T7"/>
              </a:cxn>
              <a:cxn ang="T16">
                <a:pos x="T8" y="T9"/>
              </a:cxn>
              <a:cxn ang="T17">
                <a:pos x="T10" y="T11"/>
              </a:cxn>
            </a:cxnLst>
            <a:rect l="T18" t="T19" r="T20" b="T21"/>
            <a:pathLst>
              <a:path w="715" h="1228">
                <a:moveTo>
                  <a:pt x="0" y="0"/>
                </a:moveTo>
                <a:lnTo>
                  <a:pt x="85" y="0"/>
                </a:lnTo>
                <a:lnTo>
                  <a:pt x="85" y="1227"/>
                </a:lnTo>
                <a:lnTo>
                  <a:pt x="629" y="1227"/>
                </a:lnTo>
                <a:lnTo>
                  <a:pt x="629" y="0"/>
                </a:lnTo>
                <a:lnTo>
                  <a:pt x="714" y="0"/>
                </a:lnTo>
              </a:path>
            </a:pathLst>
          </a:custGeom>
          <a:noFill/>
          <a:ln w="25399" cap="rnd">
            <a:solidFill>
              <a:srgbClr val="000000"/>
            </a:solidFill>
            <a:round/>
            <a:headEnd type="none" w="sm" len="sm"/>
            <a:tailEnd type="none" w="sm" len="sm"/>
          </a:ln>
        </p:spPr>
        <p:txBody>
          <a:bodyPr/>
          <a:lstStyle/>
          <a:p>
            <a:endParaRPr lang="en-US">
              <a:solidFill>
                <a:srgbClr val="000000"/>
              </a:solidFill>
            </a:endParaRPr>
          </a:p>
        </p:txBody>
      </p:sp>
      <p:sp>
        <p:nvSpPr>
          <p:cNvPr id="96260" name="Rectangle 4"/>
          <p:cNvSpPr>
            <a:spLocks noChangeArrowheads="1"/>
          </p:cNvSpPr>
          <p:nvPr/>
        </p:nvSpPr>
        <p:spPr bwMode="auto">
          <a:xfrm>
            <a:off x="4173538" y="3044825"/>
            <a:ext cx="854075" cy="88900"/>
          </a:xfrm>
          <a:prstGeom prst="rect">
            <a:avLst/>
          </a:prstGeom>
          <a:solidFill>
            <a:srgbClr val="000000"/>
          </a:solidFill>
          <a:ln w="12699">
            <a:solidFill>
              <a:srgbClr val="000000"/>
            </a:solidFill>
            <a:miter lim="800000"/>
            <a:headEnd/>
            <a:tailEnd/>
          </a:ln>
        </p:spPr>
        <p:txBody>
          <a:bodyPr wrap="none" anchor="ctr"/>
          <a:lstStyle/>
          <a:p>
            <a:endParaRPr lang="en-US">
              <a:solidFill>
                <a:srgbClr val="000000"/>
              </a:solidFill>
            </a:endParaRPr>
          </a:p>
        </p:txBody>
      </p:sp>
      <p:sp>
        <p:nvSpPr>
          <p:cNvPr id="96261" name="Oval 5"/>
          <p:cNvSpPr>
            <a:spLocks noChangeArrowheads="1"/>
          </p:cNvSpPr>
          <p:nvPr/>
        </p:nvSpPr>
        <p:spPr bwMode="auto">
          <a:xfrm>
            <a:off x="4268788" y="3348038"/>
            <a:ext cx="55562" cy="58737"/>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96262" name="Oval 6"/>
          <p:cNvSpPr>
            <a:spLocks noChangeArrowheads="1"/>
          </p:cNvSpPr>
          <p:nvPr/>
        </p:nvSpPr>
        <p:spPr bwMode="auto">
          <a:xfrm>
            <a:off x="4889500" y="3606800"/>
            <a:ext cx="57150" cy="57150"/>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96263" name="Oval 7"/>
          <p:cNvSpPr>
            <a:spLocks noChangeArrowheads="1"/>
          </p:cNvSpPr>
          <p:nvPr/>
        </p:nvSpPr>
        <p:spPr bwMode="auto">
          <a:xfrm>
            <a:off x="4640263" y="3386138"/>
            <a:ext cx="57150" cy="57150"/>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96264" name="Oval 8"/>
          <p:cNvSpPr>
            <a:spLocks noChangeArrowheads="1"/>
          </p:cNvSpPr>
          <p:nvPr/>
        </p:nvSpPr>
        <p:spPr bwMode="auto">
          <a:xfrm>
            <a:off x="4446588" y="3594100"/>
            <a:ext cx="55562" cy="58738"/>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96265" name="Oval 9"/>
          <p:cNvSpPr>
            <a:spLocks noChangeArrowheads="1"/>
          </p:cNvSpPr>
          <p:nvPr/>
        </p:nvSpPr>
        <p:spPr bwMode="auto">
          <a:xfrm>
            <a:off x="4902200" y="3282950"/>
            <a:ext cx="57150" cy="57150"/>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96266" name="Oval 10"/>
          <p:cNvSpPr>
            <a:spLocks noChangeArrowheads="1"/>
          </p:cNvSpPr>
          <p:nvPr/>
        </p:nvSpPr>
        <p:spPr bwMode="auto">
          <a:xfrm>
            <a:off x="4848225" y="3449638"/>
            <a:ext cx="57150" cy="57150"/>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96267" name="Oval 11"/>
          <p:cNvSpPr>
            <a:spLocks noChangeArrowheads="1"/>
          </p:cNvSpPr>
          <p:nvPr/>
        </p:nvSpPr>
        <p:spPr bwMode="auto">
          <a:xfrm>
            <a:off x="4749800" y="3529013"/>
            <a:ext cx="57150" cy="57150"/>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96268" name="Oval 12"/>
          <p:cNvSpPr>
            <a:spLocks noChangeArrowheads="1"/>
          </p:cNvSpPr>
          <p:nvPr/>
        </p:nvSpPr>
        <p:spPr bwMode="auto">
          <a:xfrm>
            <a:off x="4510088" y="3275013"/>
            <a:ext cx="58737" cy="58737"/>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96269" name="Oval 13"/>
          <p:cNvSpPr>
            <a:spLocks noChangeArrowheads="1"/>
          </p:cNvSpPr>
          <p:nvPr/>
        </p:nvSpPr>
        <p:spPr bwMode="auto">
          <a:xfrm>
            <a:off x="4394200" y="3760788"/>
            <a:ext cx="57150" cy="57150"/>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96270" name="Oval 14"/>
          <p:cNvSpPr>
            <a:spLocks noChangeArrowheads="1"/>
          </p:cNvSpPr>
          <p:nvPr/>
        </p:nvSpPr>
        <p:spPr bwMode="auto">
          <a:xfrm>
            <a:off x="4810125" y="3768725"/>
            <a:ext cx="57150" cy="57150"/>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96271" name="Oval 15"/>
          <p:cNvSpPr>
            <a:spLocks noChangeArrowheads="1"/>
          </p:cNvSpPr>
          <p:nvPr/>
        </p:nvSpPr>
        <p:spPr bwMode="auto">
          <a:xfrm>
            <a:off x="4625975" y="3651250"/>
            <a:ext cx="57150" cy="57150"/>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96272" name="Oval 16"/>
          <p:cNvSpPr>
            <a:spLocks noChangeArrowheads="1"/>
          </p:cNvSpPr>
          <p:nvPr/>
        </p:nvSpPr>
        <p:spPr bwMode="auto">
          <a:xfrm>
            <a:off x="4460875" y="3449638"/>
            <a:ext cx="57150" cy="57150"/>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96273" name="Oval 17"/>
          <p:cNvSpPr>
            <a:spLocks noChangeArrowheads="1"/>
          </p:cNvSpPr>
          <p:nvPr/>
        </p:nvSpPr>
        <p:spPr bwMode="auto">
          <a:xfrm>
            <a:off x="4583113" y="3514725"/>
            <a:ext cx="55562" cy="58738"/>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96274" name="Oval 18"/>
          <p:cNvSpPr>
            <a:spLocks noChangeArrowheads="1"/>
          </p:cNvSpPr>
          <p:nvPr/>
        </p:nvSpPr>
        <p:spPr bwMode="auto">
          <a:xfrm>
            <a:off x="4246563" y="3663950"/>
            <a:ext cx="57150" cy="58738"/>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96275" name="Oval 19"/>
          <p:cNvSpPr>
            <a:spLocks noChangeArrowheads="1"/>
          </p:cNvSpPr>
          <p:nvPr/>
        </p:nvSpPr>
        <p:spPr bwMode="auto">
          <a:xfrm>
            <a:off x="4760913" y="3235325"/>
            <a:ext cx="55562" cy="58738"/>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96276" name="Oval 20"/>
          <p:cNvSpPr>
            <a:spLocks noChangeArrowheads="1"/>
          </p:cNvSpPr>
          <p:nvPr/>
        </p:nvSpPr>
        <p:spPr bwMode="auto">
          <a:xfrm>
            <a:off x="4324350" y="3214688"/>
            <a:ext cx="57150" cy="57150"/>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96277" name="AutoShape 21"/>
          <p:cNvSpPr>
            <a:spLocks noChangeArrowheads="1"/>
          </p:cNvSpPr>
          <p:nvPr/>
        </p:nvSpPr>
        <p:spPr bwMode="auto">
          <a:xfrm>
            <a:off x="4381500" y="2238375"/>
            <a:ext cx="438150" cy="742950"/>
          </a:xfrm>
          <a:prstGeom prst="downArrow">
            <a:avLst>
              <a:gd name="adj1" fmla="val 50000"/>
              <a:gd name="adj2" fmla="val 84790"/>
            </a:avLst>
          </a:prstGeom>
          <a:solidFill>
            <a:srgbClr val="FF0000"/>
          </a:solidFill>
          <a:ln w="9525">
            <a:noFill/>
            <a:miter lim="800000"/>
            <a:headEnd/>
            <a:tailEnd/>
          </a:ln>
        </p:spPr>
        <p:txBody>
          <a:bodyPr wrap="none" anchor="ctr"/>
          <a:lstStyle/>
          <a:p>
            <a:endParaRPr lang="en-US">
              <a:solidFill>
                <a:srgbClr val="000000"/>
              </a:solidFill>
            </a:endParaRPr>
          </a:p>
        </p:txBody>
      </p:sp>
      <p:sp>
        <p:nvSpPr>
          <p:cNvPr id="96278" name="Rectangle 22"/>
          <p:cNvSpPr>
            <a:spLocks noChangeArrowheads="1"/>
          </p:cNvSpPr>
          <p:nvPr/>
        </p:nvSpPr>
        <p:spPr bwMode="auto">
          <a:xfrm>
            <a:off x="3143250" y="4357688"/>
            <a:ext cx="3371850" cy="1357312"/>
          </a:xfrm>
          <a:prstGeom prst="rect">
            <a:avLst/>
          </a:prstGeom>
          <a:noFill/>
          <a:ln w="9525">
            <a:noFill/>
            <a:miter lim="800000"/>
            <a:headEnd/>
            <a:tailEnd/>
          </a:ln>
        </p:spPr>
        <p:txBody>
          <a:bodyPr wrap="none" anchor="ctr"/>
          <a:lstStyle/>
          <a:p>
            <a:endParaRPr lang="en-US">
              <a:solidFill>
                <a:srgbClr val="000000"/>
              </a:solidFill>
            </a:endParaRPr>
          </a:p>
        </p:txBody>
      </p:sp>
      <p:sp>
        <p:nvSpPr>
          <p:cNvPr id="227351" name="Rectangle 23"/>
          <p:cNvSpPr>
            <a:spLocks noGrp="1" noChangeArrowheads="1"/>
          </p:cNvSpPr>
          <p:nvPr>
            <p:ph type="body" idx="1"/>
          </p:nvPr>
        </p:nvSpPr>
        <p:spPr>
          <a:xfrm>
            <a:off x="552450" y="3924300"/>
            <a:ext cx="7796213" cy="1976438"/>
          </a:xfrm>
          <a:noFill/>
        </p:spPr>
        <p:txBody>
          <a:bodyPr lIns="92075" tIns="46038" rIns="92075" bIns="46038"/>
          <a:lstStyle/>
          <a:p>
            <a:pPr eaLnBrk="1" hangingPunct="1"/>
            <a:r>
              <a:rPr lang="en-US" smtClean="0"/>
              <a:t>If you start with 1 liter of gas at 1 atm pressure and 300 K</a:t>
            </a:r>
          </a:p>
          <a:p>
            <a:pPr eaLnBrk="1" hangingPunct="1"/>
            <a:r>
              <a:rPr lang="en-US" smtClean="0"/>
              <a:t>and heat it to 600 K one of 2 things happen</a:t>
            </a:r>
          </a:p>
        </p:txBody>
      </p:sp>
      <p:sp>
        <p:nvSpPr>
          <p:cNvPr id="96280" name="Rectangle 24"/>
          <p:cNvSpPr>
            <a:spLocks noChangeArrowheads="1"/>
          </p:cNvSpPr>
          <p:nvPr/>
        </p:nvSpPr>
        <p:spPr bwMode="auto">
          <a:xfrm>
            <a:off x="3971925" y="928688"/>
            <a:ext cx="1343025" cy="519112"/>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2800" b="1">
                <a:solidFill>
                  <a:srgbClr val="000000"/>
                </a:solidFill>
              </a:rPr>
              <a:t>300 K</a:t>
            </a:r>
          </a:p>
        </p:txBody>
      </p:sp>
      <p:sp>
        <p:nvSpPr>
          <p:cNvPr id="96281" name="AutoShape 25">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solidFill>
                <a:srgbClr val="000000"/>
              </a:solidFill>
            </a:endParaRPr>
          </a:p>
        </p:txBody>
      </p:sp>
    </p:spTree>
    <p:extLst>
      <p:ext uri="{BB962C8B-B14F-4D97-AF65-F5344CB8AC3E}">
        <p14:creationId xmlns:p14="http://schemas.microsoft.com/office/powerpoint/2010/main" val="366243709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227351">
                                            <p:txEl>
                                              <p:pRg st="0" end="0"/>
                                            </p:txEl>
                                          </p:spTgt>
                                        </p:tgtEl>
                                        <p:attrNameLst>
                                          <p:attrName>style.visibility</p:attrName>
                                        </p:attrNameLst>
                                      </p:cBhvr>
                                      <p:to>
                                        <p:strVal val="visible"/>
                                      </p:to>
                                    </p:set>
                                    <p:anim to="" calcmode="lin" valueType="num">
                                      <p:cBhvr>
                                        <p:cTn id="7" dur="1" fill="hold"/>
                                        <p:tgtEl>
                                          <p:spTgt spid="227351">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227351">
                                            <p:txEl>
                                              <p:pRg st="1" end="1"/>
                                            </p:txEl>
                                          </p:spTgt>
                                        </p:tgtEl>
                                        <p:attrNameLst>
                                          <p:attrName>style.visibility</p:attrName>
                                        </p:attrNameLst>
                                      </p:cBhvr>
                                      <p:to>
                                        <p:strVal val="visible"/>
                                      </p:to>
                                    </p:set>
                                    <p:anim to="" calcmode="lin" valueType="num">
                                      <p:cBhvr>
                                        <p:cTn id="12" dur="1" fill="hold"/>
                                        <p:tgtEl>
                                          <p:spTgt spid="227351">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51"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ChangeArrowheads="1"/>
          </p:cNvSpPr>
          <p:nvPr/>
        </p:nvSpPr>
        <p:spPr bwMode="auto">
          <a:xfrm>
            <a:off x="449263" y="506413"/>
            <a:ext cx="8188325" cy="5873750"/>
          </a:xfrm>
          <a:prstGeom prst="rect">
            <a:avLst/>
          </a:prstGeom>
          <a:solidFill>
            <a:srgbClr val="FDF8F1"/>
          </a:solidFill>
          <a:ln w="12700">
            <a:solidFill>
              <a:schemeClr val="tx1"/>
            </a:solidFill>
            <a:miter lim="800000"/>
            <a:headEnd/>
            <a:tailEnd/>
          </a:ln>
        </p:spPr>
        <p:txBody>
          <a:bodyPr wrap="none" anchor="ctr"/>
          <a:lstStyle/>
          <a:p>
            <a:endParaRPr lang="en-US">
              <a:solidFill>
                <a:srgbClr val="000000"/>
              </a:solidFill>
            </a:endParaRPr>
          </a:p>
        </p:txBody>
      </p:sp>
      <p:graphicFrame>
        <p:nvGraphicFramePr>
          <p:cNvPr id="5122" name="Object 3"/>
          <p:cNvGraphicFramePr>
            <a:graphicFrameLocks/>
          </p:cNvGraphicFramePr>
          <p:nvPr/>
        </p:nvGraphicFramePr>
        <p:xfrm>
          <a:off x="1862138" y="4051300"/>
          <a:ext cx="711200" cy="1646238"/>
        </p:xfrm>
        <a:graphic>
          <a:graphicData uri="http://schemas.openxmlformats.org/presentationml/2006/ole">
            <mc:AlternateContent xmlns:mc="http://schemas.openxmlformats.org/markup-compatibility/2006">
              <mc:Choice xmlns:v="urn:schemas-microsoft-com:vml" Requires="v">
                <p:oleObj spid="_x0000_s21506" name="CorelDRAW!" r:id="rId4" imgW="103074" imgH="273022" progId="CDraw4">
                  <p:embed/>
                </p:oleObj>
              </mc:Choice>
              <mc:Fallback>
                <p:oleObj name="CorelDRAW!" r:id="rId4" imgW="103074" imgH="273022" progId="CDraw4">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2138" y="4051300"/>
                        <a:ext cx="711200" cy="164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4" name="Freeform 4"/>
          <p:cNvSpPr>
            <a:spLocks/>
          </p:cNvSpPr>
          <p:nvPr/>
        </p:nvSpPr>
        <p:spPr bwMode="auto">
          <a:xfrm>
            <a:off x="1633538" y="1943100"/>
            <a:ext cx="1135062" cy="1949450"/>
          </a:xfrm>
          <a:custGeom>
            <a:avLst/>
            <a:gdLst>
              <a:gd name="T0" fmla="*/ 0 w 715"/>
              <a:gd name="T1" fmla="*/ 0 h 1228"/>
              <a:gd name="T2" fmla="*/ 2147483647 w 715"/>
              <a:gd name="T3" fmla="*/ 0 h 1228"/>
              <a:gd name="T4" fmla="*/ 2147483647 w 715"/>
              <a:gd name="T5" fmla="*/ 2147483647 h 1228"/>
              <a:gd name="T6" fmla="*/ 2147483647 w 715"/>
              <a:gd name="T7" fmla="*/ 2147483647 h 1228"/>
              <a:gd name="T8" fmla="*/ 2147483647 w 715"/>
              <a:gd name="T9" fmla="*/ 0 h 1228"/>
              <a:gd name="T10" fmla="*/ 2147483647 w 715"/>
              <a:gd name="T11" fmla="*/ 0 h 1228"/>
              <a:gd name="T12" fmla="*/ 0 60000 65536"/>
              <a:gd name="T13" fmla="*/ 0 60000 65536"/>
              <a:gd name="T14" fmla="*/ 0 60000 65536"/>
              <a:gd name="T15" fmla="*/ 0 60000 65536"/>
              <a:gd name="T16" fmla="*/ 0 60000 65536"/>
              <a:gd name="T17" fmla="*/ 0 60000 65536"/>
              <a:gd name="T18" fmla="*/ 0 w 715"/>
              <a:gd name="T19" fmla="*/ 0 h 1228"/>
              <a:gd name="T20" fmla="*/ 715 w 715"/>
              <a:gd name="T21" fmla="*/ 1228 h 1228"/>
            </a:gdLst>
            <a:ahLst/>
            <a:cxnLst>
              <a:cxn ang="T12">
                <a:pos x="T0" y="T1"/>
              </a:cxn>
              <a:cxn ang="T13">
                <a:pos x="T2" y="T3"/>
              </a:cxn>
              <a:cxn ang="T14">
                <a:pos x="T4" y="T5"/>
              </a:cxn>
              <a:cxn ang="T15">
                <a:pos x="T6" y="T7"/>
              </a:cxn>
              <a:cxn ang="T16">
                <a:pos x="T8" y="T9"/>
              </a:cxn>
              <a:cxn ang="T17">
                <a:pos x="T10" y="T11"/>
              </a:cxn>
            </a:cxnLst>
            <a:rect l="T18" t="T19" r="T20" b="T21"/>
            <a:pathLst>
              <a:path w="715" h="1228">
                <a:moveTo>
                  <a:pt x="0" y="0"/>
                </a:moveTo>
                <a:lnTo>
                  <a:pt x="85" y="0"/>
                </a:lnTo>
                <a:lnTo>
                  <a:pt x="85" y="1227"/>
                </a:lnTo>
                <a:lnTo>
                  <a:pt x="629" y="1227"/>
                </a:lnTo>
                <a:lnTo>
                  <a:pt x="629" y="0"/>
                </a:lnTo>
                <a:lnTo>
                  <a:pt x="714" y="0"/>
                </a:lnTo>
              </a:path>
            </a:pathLst>
          </a:custGeom>
          <a:noFill/>
          <a:ln w="25399" cap="rnd">
            <a:solidFill>
              <a:srgbClr val="000000"/>
            </a:solidFill>
            <a:round/>
            <a:headEnd type="none" w="sm" len="sm"/>
            <a:tailEnd type="none" w="sm" len="sm"/>
          </a:ln>
        </p:spPr>
        <p:txBody>
          <a:bodyPr/>
          <a:lstStyle/>
          <a:p>
            <a:endParaRPr lang="en-US">
              <a:solidFill>
                <a:srgbClr val="000000"/>
              </a:solidFill>
            </a:endParaRPr>
          </a:p>
        </p:txBody>
      </p:sp>
      <p:sp>
        <p:nvSpPr>
          <p:cNvPr id="5125" name="Rectangle 5"/>
          <p:cNvSpPr>
            <a:spLocks noChangeArrowheads="1"/>
          </p:cNvSpPr>
          <p:nvPr/>
        </p:nvSpPr>
        <p:spPr bwMode="auto">
          <a:xfrm>
            <a:off x="1779588" y="2136775"/>
            <a:ext cx="841375" cy="76200"/>
          </a:xfrm>
          <a:prstGeom prst="rect">
            <a:avLst/>
          </a:prstGeom>
          <a:solidFill>
            <a:srgbClr val="000000"/>
          </a:solidFill>
          <a:ln w="25399">
            <a:solidFill>
              <a:srgbClr val="000000"/>
            </a:solidFill>
            <a:miter lim="800000"/>
            <a:headEnd/>
            <a:tailEnd/>
          </a:ln>
        </p:spPr>
        <p:txBody>
          <a:bodyPr wrap="none" anchor="ctr"/>
          <a:lstStyle/>
          <a:p>
            <a:endParaRPr lang="en-US">
              <a:solidFill>
                <a:srgbClr val="000000"/>
              </a:solidFill>
            </a:endParaRPr>
          </a:p>
        </p:txBody>
      </p:sp>
      <p:sp>
        <p:nvSpPr>
          <p:cNvPr id="5126" name="Oval 6"/>
          <p:cNvSpPr>
            <a:spLocks noChangeArrowheads="1"/>
          </p:cNvSpPr>
          <p:nvPr/>
        </p:nvSpPr>
        <p:spPr bwMode="auto">
          <a:xfrm>
            <a:off x="2189163" y="2468563"/>
            <a:ext cx="42862" cy="46037"/>
          </a:xfrm>
          <a:prstGeom prst="ellipse">
            <a:avLst/>
          </a:prstGeom>
          <a:noFill/>
          <a:ln w="25399">
            <a:solidFill>
              <a:srgbClr val="000000"/>
            </a:solidFill>
            <a:round/>
            <a:headEnd/>
            <a:tailEnd/>
          </a:ln>
        </p:spPr>
        <p:txBody>
          <a:bodyPr wrap="none" anchor="ctr"/>
          <a:lstStyle/>
          <a:p>
            <a:endParaRPr lang="en-US">
              <a:solidFill>
                <a:srgbClr val="000000"/>
              </a:solidFill>
            </a:endParaRPr>
          </a:p>
        </p:txBody>
      </p:sp>
      <p:sp>
        <p:nvSpPr>
          <p:cNvPr id="5127" name="Oval 7"/>
          <p:cNvSpPr>
            <a:spLocks noChangeArrowheads="1"/>
          </p:cNvSpPr>
          <p:nvPr/>
        </p:nvSpPr>
        <p:spPr bwMode="auto">
          <a:xfrm>
            <a:off x="2038350" y="2651125"/>
            <a:ext cx="44450" cy="44450"/>
          </a:xfrm>
          <a:prstGeom prst="ellipse">
            <a:avLst/>
          </a:prstGeom>
          <a:noFill/>
          <a:ln w="25399">
            <a:solidFill>
              <a:srgbClr val="000000"/>
            </a:solidFill>
            <a:round/>
            <a:headEnd/>
            <a:tailEnd/>
          </a:ln>
        </p:spPr>
        <p:txBody>
          <a:bodyPr wrap="none" anchor="ctr"/>
          <a:lstStyle/>
          <a:p>
            <a:endParaRPr lang="en-US">
              <a:solidFill>
                <a:srgbClr val="000000"/>
              </a:solidFill>
            </a:endParaRPr>
          </a:p>
        </p:txBody>
      </p:sp>
      <p:sp>
        <p:nvSpPr>
          <p:cNvPr id="5128" name="Oval 8"/>
          <p:cNvSpPr>
            <a:spLocks noChangeArrowheads="1"/>
          </p:cNvSpPr>
          <p:nvPr/>
        </p:nvSpPr>
        <p:spPr bwMode="auto">
          <a:xfrm>
            <a:off x="2198688" y="2811463"/>
            <a:ext cx="44450" cy="44450"/>
          </a:xfrm>
          <a:prstGeom prst="ellipse">
            <a:avLst/>
          </a:prstGeom>
          <a:noFill/>
          <a:ln w="25399">
            <a:solidFill>
              <a:srgbClr val="000000"/>
            </a:solidFill>
            <a:round/>
            <a:headEnd/>
            <a:tailEnd/>
          </a:ln>
        </p:spPr>
        <p:txBody>
          <a:bodyPr wrap="none" anchor="ctr"/>
          <a:lstStyle/>
          <a:p>
            <a:endParaRPr lang="en-US">
              <a:solidFill>
                <a:srgbClr val="000000"/>
              </a:solidFill>
            </a:endParaRPr>
          </a:p>
        </p:txBody>
      </p:sp>
      <p:sp>
        <p:nvSpPr>
          <p:cNvPr id="5129" name="Oval 9"/>
          <p:cNvSpPr>
            <a:spLocks noChangeArrowheads="1"/>
          </p:cNvSpPr>
          <p:nvPr/>
        </p:nvSpPr>
        <p:spPr bwMode="auto">
          <a:xfrm>
            <a:off x="2357438" y="2971800"/>
            <a:ext cx="42862" cy="46038"/>
          </a:xfrm>
          <a:prstGeom prst="ellipse">
            <a:avLst/>
          </a:prstGeom>
          <a:noFill/>
          <a:ln w="25399">
            <a:solidFill>
              <a:srgbClr val="000000"/>
            </a:solidFill>
            <a:round/>
            <a:headEnd/>
            <a:tailEnd/>
          </a:ln>
        </p:spPr>
        <p:txBody>
          <a:bodyPr wrap="none" anchor="ctr"/>
          <a:lstStyle/>
          <a:p>
            <a:endParaRPr lang="en-US">
              <a:solidFill>
                <a:srgbClr val="000000"/>
              </a:solidFill>
            </a:endParaRPr>
          </a:p>
        </p:txBody>
      </p:sp>
      <p:sp>
        <p:nvSpPr>
          <p:cNvPr id="5130" name="Oval 10"/>
          <p:cNvSpPr>
            <a:spLocks noChangeArrowheads="1"/>
          </p:cNvSpPr>
          <p:nvPr/>
        </p:nvSpPr>
        <p:spPr bwMode="auto">
          <a:xfrm>
            <a:off x="1879600" y="2489200"/>
            <a:ext cx="44450" cy="44450"/>
          </a:xfrm>
          <a:prstGeom prst="ellipse">
            <a:avLst/>
          </a:prstGeom>
          <a:noFill/>
          <a:ln w="25399">
            <a:solidFill>
              <a:srgbClr val="000000"/>
            </a:solidFill>
            <a:round/>
            <a:headEnd/>
            <a:tailEnd/>
          </a:ln>
        </p:spPr>
        <p:txBody>
          <a:bodyPr wrap="none" anchor="ctr"/>
          <a:lstStyle/>
          <a:p>
            <a:endParaRPr lang="en-US">
              <a:solidFill>
                <a:srgbClr val="000000"/>
              </a:solidFill>
            </a:endParaRPr>
          </a:p>
        </p:txBody>
      </p:sp>
      <p:sp>
        <p:nvSpPr>
          <p:cNvPr id="5131" name="Oval 11"/>
          <p:cNvSpPr>
            <a:spLocks noChangeArrowheads="1"/>
          </p:cNvSpPr>
          <p:nvPr/>
        </p:nvSpPr>
        <p:spPr bwMode="auto">
          <a:xfrm>
            <a:off x="2387600" y="2398713"/>
            <a:ext cx="44450" cy="44450"/>
          </a:xfrm>
          <a:prstGeom prst="ellipse">
            <a:avLst/>
          </a:prstGeom>
          <a:noFill/>
          <a:ln w="25399">
            <a:solidFill>
              <a:srgbClr val="000000"/>
            </a:solidFill>
            <a:round/>
            <a:headEnd/>
            <a:tailEnd/>
          </a:ln>
        </p:spPr>
        <p:txBody>
          <a:bodyPr wrap="none" anchor="ctr"/>
          <a:lstStyle/>
          <a:p>
            <a:endParaRPr lang="en-US">
              <a:solidFill>
                <a:srgbClr val="000000"/>
              </a:solidFill>
            </a:endParaRPr>
          </a:p>
        </p:txBody>
      </p:sp>
      <p:sp>
        <p:nvSpPr>
          <p:cNvPr id="5132" name="Oval 12"/>
          <p:cNvSpPr>
            <a:spLocks noChangeArrowheads="1"/>
          </p:cNvSpPr>
          <p:nvPr/>
        </p:nvSpPr>
        <p:spPr bwMode="auto">
          <a:xfrm>
            <a:off x="2346325" y="2630488"/>
            <a:ext cx="44450" cy="44450"/>
          </a:xfrm>
          <a:prstGeom prst="ellipse">
            <a:avLst/>
          </a:prstGeom>
          <a:noFill/>
          <a:ln w="25399">
            <a:solidFill>
              <a:srgbClr val="000000"/>
            </a:solidFill>
            <a:round/>
            <a:headEnd/>
            <a:tailEnd/>
          </a:ln>
        </p:spPr>
        <p:txBody>
          <a:bodyPr wrap="none" anchor="ctr"/>
          <a:lstStyle/>
          <a:p>
            <a:endParaRPr lang="en-US">
              <a:solidFill>
                <a:srgbClr val="000000"/>
              </a:solidFill>
            </a:endParaRPr>
          </a:p>
        </p:txBody>
      </p:sp>
      <p:sp>
        <p:nvSpPr>
          <p:cNvPr id="5133" name="Oval 13"/>
          <p:cNvSpPr>
            <a:spLocks noChangeArrowheads="1"/>
          </p:cNvSpPr>
          <p:nvPr/>
        </p:nvSpPr>
        <p:spPr bwMode="auto">
          <a:xfrm>
            <a:off x="1858963" y="2871788"/>
            <a:ext cx="46037" cy="46037"/>
          </a:xfrm>
          <a:prstGeom prst="ellipse">
            <a:avLst/>
          </a:prstGeom>
          <a:noFill/>
          <a:ln w="25399">
            <a:solidFill>
              <a:srgbClr val="000000"/>
            </a:solidFill>
            <a:round/>
            <a:headEnd/>
            <a:tailEnd/>
          </a:ln>
        </p:spPr>
        <p:txBody>
          <a:bodyPr wrap="none" anchor="ctr"/>
          <a:lstStyle/>
          <a:p>
            <a:endParaRPr lang="en-US">
              <a:solidFill>
                <a:srgbClr val="000000"/>
              </a:solidFill>
            </a:endParaRPr>
          </a:p>
        </p:txBody>
      </p:sp>
      <p:sp>
        <p:nvSpPr>
          <p:cNvPr id="5134" name="Oval 14"/>
          <p:cNvSpPr>
            <a:spLocks noChangeArrowheads="1"/>
          </p:cNvSpPr>
          <p:nvPr/>
        </p:nvSpPr>
        <p:spPr bwMode="auto">
          <a:xfrm>
            <a:off x="2019300" y="3033713"/>
            <a:ext cx="44450" cy="44450"/>
          </a:xfrm>
          <a:prstGeom prst="ellipse">
            <a:avLst/>
          </a:prstGeom>
          <a:noFill/>
          <a:ln w="25399">
            <a:solidFill>
              <a:srgbClr val="000000"/>
            </a:solidFill>
            <a:round/>
            <a:headEnd/>
            <a:tailEnd/>
          </a:ln>
        </p:spPr>
        <p:txBody>
          <a:bodyPr wrap="none" anchor="ctr"/>
          <a:lstStyle/>
          <a:p>
            <a:endParaRPr lang="en-US">
              <a:solidFill>
                <a:srgbClr val="000000"/>
              </a:solidFill>
            </a:endParaRPr>
          </a:p>
        </p:txBody>
      </p:sp>
      <p:sp>
        <p:nvSpPr>
          <p:cNvPr id="5135" name="Oval 15"/>
          <p:cNvSpPr>
            <a:spLocks noChangeArrowheads="1"/>
          </p:cNvSpPr>
          <p:nvPr/>
        </p:nvSpPr>
        <p:spPr bwMode="auto">
          <a:xfrm>
            <a:off x="2178050" y="3194050"/>
            <a:ext cx="44450" cy="44450"/>
          </a:xfrm>
          <a:prstGeom prst="ellipse">
            <a:avLst/>
          </a:prstGeom>
          <a:noFill/>
          <a:ln w="25399">
            <a:solidFill>
              <a:srgbClr val="000000"/>
            </a:solidFill>
            <a:round/>
            <a:headEnd/>
            <a:tailEnd/>
          </a:ln>
        </p:spPr>
        <p:txBody>
          <a:bodyPr wrap="none" anchor="ctr"/>
          <a:lstStyle/>
          <a:p>
            <a:endParaRPr lang="en-US">
              <a:solidFill>
                <a:srgbClr val="000000"/>
              </a:solidFill>
            </a:endParaRPr>
          </a:p>
        </p:txBody>
      </p:sp>
      <p:sp>
        <p:nvSpPr>
          <p:cNvPr id="5136" name="Oval 16"/>
          <p:cNvSpPr>
            <a:spLocks noChangeArrowheads="1"/>
          </p:cNvSpPr>
          <p:nvPr/>
        </p:nvSpPr>
        <p:spPr bwMode="auto">
          <a:xfrm>
            <a:off x="1870075" y="3295650"/>
            <a:ext cx="44450" cy="44450"/>
          </a:xfrm>
          <a:prstGeom prst="ellipse">
            <a:avLst/>
          </a:prstGeom>
          <a:noFill/>
          <a:ln w="25399">
            <a:solidFill>
              <a:srgbClr val="000000"/>
            </a:solidFill>
            <a:round/>
            <a:headEnd/>
            <a:tailEnd/>
          </a:ln>
        </p:spPr>
        <p:txBody>
          <a:bodyPr wrap="none" anchor="ctr"/>
          <a:lstStyle/>
          <a:p>
            <a:endParaRPr lang="en-US">
              <a:solidFill>
                <a:srgbClr val="000000"/>
              </a:solidFill>
            </a:endParaRPr>
          </a:p>
        </p:txBody>
      </p:sp>
      <p:sp>
        <p:nvSpPr>
          <p:cNvPr id="5137" name="Oval 17"/>
          <p:cNvSpPr>
            <a:spLocks noChangeArrowheads="1"/>
          </p:cNvSpPr>
          <p:nvPr/>
        </p:nvSpPr>
        <p:spPr bwMode="auto">
          <a:xfrm>
            <a:off x="2028825" y="3455988"/>
            <a:ext cx="44450" cy="44450"/>
          </a:xfrm>
          <a:prstGeom prst="ellipse">
            <a:avLst/>
          </a:prstGeom>
          <a:noFill/>
          <a:ln w="25399">
            <a:solidFill>
              <a:srgbClr val="000000"/>
            </a:solidFill>
            <a:round/>
            <a:headEnd/>
            <a:tailEnd/>
          </a:ln>
        </p:spPr>
        <p:txBody>
          <a:bodyPr wrap="none" anchor="ctr"/>
          <a:lstStyle/>
          <a:p>
            <a:endParaRPr lang="en-US">
              <a:solidFill>
                <a:srgbClr val="000000"/>
              </a:solidFill>
            </a:endParaRPr>
          </a:p>
        </p:txBody>
      </p:sp>
      <p:sp>
        <p:nvSpPr>
          <p:cNvPr id="5138" name="Oval 18"/>
          <p:cNvSpPr>
            <a:spLocks noChangeArrowheads="1"/>
          </p:cNvSpPr>
          <p:nvPr/>
        </p:nvSpPr>
        <p:spPr bwMode="auto">
          <a:xfrm>
            <a:off x="2189163" y="3616325"/>
            <a:ext cx="42862" cy="46038"/>
          </a:xfrm>
          <a:prstGeom prst="ellipse">
            <a:avLst/>
          </a:prstGeom>
          <a:noFill/>
          <a:ln w="25399">
            <a:solidFill>
              <a:srgbClr val="000000"/>
            </a:solidFill>
            <a:round/>
            <a:headEnd/>
            <a:tailEnd/>
          </a:ln>
        </p:spPr>
        <p:txBody>
          <a:bodyPr wrap="none" anchor="ctr"/>
          <a:lstStyle/>
          <a:p>
            <a:endParaRPr lang="en-US">
              <a:solidFill>
                <a:srgbClr val="000000"/>
              </a:solidFill>
            </a:endParaRPr>
          </a:p>
        </p:txBody>
      </p:sp>
      <p:sp>
        <p:nvSpPr>
          <p:cNvPr id="5139" name="Oval 19"/>
          <p:cNvSpPr>
            <a:spLocks noChangeArrowheads="1"/>
          </p:cNvSpPr>
          <p:nvPr/>
        </p:nvSpPr>
        <p:spPr bwMode="auto">
          <a:xfrm>
            <a:off x="1919288" y="3746500"/>
            <a:ext cx="44450" cy="46038"/>
          </a:xfrm>
          <a:prstGeom prst="ellipse">
            <a:avLst/>
          </a:prstGeom>
          <a:noFill/>
          <a:ln w="25399">
            <a:solidFill>
              <a:srgbClr val="000000"/>
            </a:solidFill>
            <a:round/>
            <a:headEnd/>
            <a:tailEnd/>
          </a:ln>
        </p:spPr>
        <p:txBody>
          <a:bodyPr wrap="none" anchor="ctr"/>
          <a:lstStyle/>
          <a:p>
            <a:endParaRPr lang="en-US">
              <a:solidFill>
                <a:srgbClr val="000000"/>
              </a:solidFill>
            </a:endParaRPr>
          </a:p>
        </p:txBody>
      </p:sp>
      <p:sp>
        <p:nvSpPr>
          <p:cNvPr id="5140" name="Oval 20"/>
          <p:cNvSpPr>
            <a:spLocks noChangeArrowheads="1"/>
          </p:cNvSpPr>
          <p:nvPr/>
        </p:nvSpPr>
        <p:spPr bwMode="auto">
          <a:xfrm>
            <a:off x="2357438" y="3375025"/>
            <a:ext cx="42862" cy="46038"/>
          </a:xfrm>
          <a:prstGeom prst="ellipse">
            <a:avLst/>
          </a:prstGeom>
          <a:noFill/>
          <a:ln w="25399">
            <a:solidFill>
              <a:srgbClr val="000000"/>
            </a:solidFill>
            <a:round/>
            <a:headEnd/>
            <a:tailEnd/>
          </a:ln>
        </p:spPr>
        <p:txBody>
          <a:bodyPr wrap="none" anchor="ctr"/>
          <a:lstStyle/>
          <a:p>
            <a:endParaRPr lang="en-US">
              <a:solidFill>
                <a:srgbClr val="000000"/>
              </a:solidFill>
            </a:endParaRPr>
          </a:p>
        </p:txBody>
      </p:sp>
      <p:sp>
        <p:nvSpPr>
          <p:cNvPr id="5141" name="Oval 21"/>
          <p:cNvSpPr>
            <a:spLocks noChangeArrowheads="1"/>
          </p:cNvSpPr>
          <p:nvPr/>
        </p:nvSpPr>
        <p:spPr bwMode="auto">
          <a:xfrm>
            <a:off x="2397125" y="3697288"/>
            <a:ext cx="44450" cy="44450"/>
          </a:xfrm>
          <a:prstGeom prst="ellipse">
            <a:avLst/>
          </a:prstGeom>
          <a:noFill/>
          <a:ln w="25399">
            <a:solidFill>
              <a:srgbClr val="000000"/>
            </a:solidFill>
            <a:round/>
            <a:headEnd/>
            <a:tailEnd/>
          </a:ln>
        </p:spPr>
        <p:txBody>
          <a:bodyPr wrap="none" anchor="ctr"/>
          <a:lstStyle/>
          <a:p>
            <a:endParaRPr lang="en-US">
              <a:solidFill>
                <a:srgbClr val="000000"/>
              </a:solidFill>
            </a:endParaRPr>
          </a:p>
        </p:txBody>
      </p:sp>
      <p:sp>
        <p:nvSpPr>
          <p:cNvPr id="5142" name="AutoShape 22"/>
          <p:cNvSpPr>
            <a:spLocks noChangeArrowheads="1"/>
          </p:cNvSpPr>
          <p:nvPr/>
        </p:nvSpPr>
        <p:spPr bwMode="auto">
          <a:xfrm>
            <a:off x="1981200" y="1343025"/>
            <a:ext cx="438150" cy="742950"/>
          </a:xfrm>
          <a:prstGeom prst="downArrow">
            <a:avLst>
              <a:gd name="adj1" fmla="val 50000"/>
              <a:gd name="adj2" fmla="val 84790"/>
            </a:avLst>
          </a:prstGeom>
          <a:solidFill>
            <a:srgbClr val="FF0000"/>
          </a:solidFill>
          <a:ln w="9525">
            <a:noFill/>
            <a:miter lim="800000"/>
            <a:headEnd/>
            <a:tailEnd/>
          </a:ln>
        </p:spPr>
        <p:txBody>
          <a:bodyPr wrap="none" anchor="ctr"/>
          <a:lstStyle/>
          <a:p>
            <a:endParaRPr lang="en-US">
              <a:solidFill>
                <a:srgbClr val="000000"/>
              </a:solidFill>
            </a:endParaRPr>
          </a:p>
        </p:txBody>
      </p:sp>
      <p:sp>
        <p:nvSpPr>
          <p:cNvPr id="5143" name="Freeform 23"/>
          <p:cNvSpPr>
            <a:spLocks/>
          </p:cNvSpPr>
          <p:nvPr/>
        </p:nvSpPr>
        <p:spPr bwMode="auto">
          <a:xfrm>
            <a:off x="4033838" y="1943100"/>
            <a:ext cx="1135062" cy="1949450"/>
          </a:xfrm>
          <a:custGeom>
            <a:avLst/>
            <a:gdLst>
              <a:gd name="T0" fmla="*/ 0 w 715"/>
              <a:gd name="T1" fmla="*/ 0 h 1228"/>
              <a:gd name="T2" fmla="*/ 2147483647 w 715"/>
              <a:gd name="T3" fmla="*/ 0 h 1228"/>
              <a:gd name="T4" fmla="*/ 2147483647 w 715"/>
              <a:gd name="T5" fmla="*/ 2147483647 h 1228"/>
              <a:gd name="T6" fmla="*/ 2147483647 w 715"/>
              <a:gd name="T7" fmla="*/ 2147483647 h 1228"/>
              <a:gd name="T8" fmla="*/ 2147483647 w 715"/>
              <a:gd name="T9" fmla="*/ 0 h 1228"/>
              <a:gd name="T10" fmla="*/ 2147483647 w 715"/>
              <a:gd name="T11" fmla="*/ 0 h 1228"/>
              <a:gd name="T12" fmla="*/ 0 60000 65536"/>
              <a:gd name="T13" fmla="*/ 0 60000 65536"/>
              <a:gd name="T14" fmla="*/ 0 60000 65536"/>
              <a:gd name="T15" fmla="*/ 0 60000 65536"/>
              <a:gd name="T16" fmla="*/ 0 60000 65536"/>
              <a:gd name="T17" fmla="*/ 0 60000 65536"/>
              <a:gd name="T18" fmla="*/ 0 w 715"/>
              <a:gd name="T19" fmla="*/ 0 h 1228"/>
              <a:gd name="T20" fmla="*/ 715 w 715"/>
              <a:gd name="T21" fmla="*/ 1228 h 1228"/>
            </a:gdLst>
            <a:ahLst/>
            <a:cxnLst>
              <a:cxn ang="T12">
                <a:pos x="T0" y="T1"/>
              </a:cxn>
              <a:cxn ang="T13">
                <a:pos x="T2" y="T3"/>
              </a:cxn>
              <a:cxn ang="T14">
                <a:pos x="T4" y="T5"/>
              </a:cxn>
              <a:cxn ang="T15">
                <a:pos x="T6" y="T7"/>
              </a:cxn>
              <a:cxn ang="T16">
                <a:pos x="T8" y="T9"/>
              </a:cxn>
              <a:cxn ang="T17">
                <a:pos x="T10" y="T11"/>
              </a:cxn>
            </a:cxnLst>
            <a:rect l="T18" t="T19" r="T20" b="T21"/>
            <a:pathLst>
              <a:path w="715" h="1228">
                <a:moveTo>
                  <a:pt x="0" y="0"/>
                </a:moveTo>
                <a:lnTo>
                  <a:pt x="85" y="0"/>
                </a:lnTo>
                <a:lnTo>
                  <a:pt x="85" y="1227"/>
                </a:lnTo>
                <a:lnTo>
                  <a:pt x="629" y="1227"/>
                </a:lnTo>
                <a:lnTo>
                  <a:pt x="629" y="0"/>
                </a:lnTo>
                <a:lnTo>
                  <a:pt x="714" y="0"/>
                </a:lnTo>
              </a:path>
            </a:pathLst>
          </a:custGeom>
          <a:noFill/>
          <a:ln w="25399" cap="rnd">
            <a:solidFill>
              <a:srgbClr val="000000"/>
            </a:solidFill>
            <a:round/>
            <a:headEnd type="none" w="sm" len="sm"/>
            <a:tailEnd type="none" w="sm" len="sm"/>
          </a:ln>
        </p:spPr>
        <p:txBody>
          <a:bodyPr/>
          <a:lstStyle/>
          <a:p>
            <a:endParaRPr lang="en-US">
              <a:solidFill>
                <a:srgbClr val="000000"/>
              </a:solidFill>
            </a:endParaRPr>
          </a:p>
        </p:txBody>
      </p:sp>
      <p:sp>
        <p:nvSpPr>
          <p:cNvPr id="5144" name="Rectangle 24"/>
          <p:cNvSpPr>
            <a:spLocks noChangeArrowheads="1"/>
          </p:cNvSpPr>
          <p:nvPr/>
        </p:nvSpPr>
        <p:spPr bwMode="auto">
          <a:xfrm>
            <a:off x="4173538" y="3044825"/>
            <a:ext cx="854075" cy="88900"/>
          </a:xfrm>
          <a:prstGeom prst="rect">
            <a:avLst/>
          </a:prstGeom>
          <a:solidFill>
            <a:srgbClr val="000000"/>
          </a:solidFill>
          <a:ln w="12699">
            <a:solidFill>
              <a:srgbClr val="000000"/>
            </a:solidFill>
            <a:miter lim="800000"/>
            <a:headEnd/>
            <a:tailEnd/>
          </a:ln>
        </p:spPr>
        <p:txBody>
          <a:bodyPr wrap="none" anchor="ctr"/>
          <a:lstStyle/>
          <a:p>
            <a:endParaRPr lang="en-US">
              <a:solidFill>
                <a:srgbClr val="000000"/>
              </a:solidFill>
            </a:endParaRPr>
          </a:p>
        </p:txBody>
      </p:sp>
      <p:sp>
        <p:nvSpPr>
          <p:cNvPr id="5145" name="Oval 25"/>
          <p:cNvSpPr>
            <a:spLocks noChangeArrowheads="1"/>
          </p:cNvSpPr>
          <p:nvPr/>
        </p:nvSpPr>
        <p:spPr bwMode="auto">
          <a:xfrm>
            <a:off x="4268788" y="3348038"/>
            <a:ext cx="55562" cy="58737"/>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5146" name="Oval 26"/>
          <p:cNvSpPr>
            <a:spLocks noChangeArrowheads="1"/>
          </p:cNvSpPr>
          <p:nvPr/>
        </p:nvSpPr>
        <p:spPr bwMode="auto">
          <a:xfrm>
            <a:off x="4889500" y="3606800"/>
            <a:ext cx="57150" cy="57150"/>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5147" name="Oval 27"/>
          <p:cNvSpPr>
            <a:spLocks noChangeArrowheads="1"/>
          </p:cNvSpPr>
          <p:nvPr/>
        </p:nvSpPr>
        <p:spPr bwMode="auto">
          <a:xfrm>
            <a:off x="4640263" y="3386138"/>
            <a:ext cx="57150" cy="57150"/>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5148" name="Oval 28"/>
          <p:cNvSpPr>
            <a:spLocks noChangeArrowheads="1"/>
          </p:cNvSpPr>
          <p:nvPr/>
        </p:nvSpPr>
        <p:spPr bwMode="auto">
          <a:xfrm>
            <a:off x="4446588" y="3594100"/>
            <a:ext cx="55562" cy="58738"/>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5149" name="Oval 29"/>
          <p:cNvSpPr>
            <a:spLocks noChangeArrowheads="1"/>
          </p:cNvSpPr>
          <p:nvPr/>
        </p:nvSpPr>
        <p:spPr bwMode="auto">
          <a:xfrm>
            <a:off x="4902200" y="3282950"/>
            <a:ext cx="57150" cy="57150"/>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5150" name="Oval 30"/>
          <p:cNvSpPr>
            <a:spLocks noChangeArrowheads="1"/>
          </p:cNvSpPr>
          <p:nvPr/>
        </p:nvSpPr>
        <p:spPr bwMode="auto">
          <a:xfrm>
            <a:off x="4848225" y="3449638"/>
            <a:ext cx="57150" cy="57150"/>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5151" name="Oval 31"/>
          <p:cNvSpPr>
            <a:spLocks noChangeArrowheads="1"/>
          </p:cNvSpPr>
          <p:nvPr/>
        </p:nvSpPr>
        <p:spPr bwMode="auto">
          <a:xfrm>
            <a:off x="4749800" y="3529013"/>
            <a:ext cx="57150" cy="57150"/>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5152" name="Oval 32"/>
          <p:cNvSpPr>
            <a:spLocks noChangeArrowheads="1"/>
          </p:cNvSpPr>
          <p:nvPr/>
        </p:nvSpPr>
        <p:spPr bwMode="auto">
          <a:xfrm>
            <a:off x="4510088" y="3275013"/>
            <a:ext cx="58737" cy="58737"/>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5153" name="Oval 33"/>
          <p:cNvSpPr>
            <a:spLocks noChangeArrowheads="1"/>
          </p:cNvSpPr>
          <p:nvPr/>
        </p:nvSpPr>
        <p:spPr bwMode="auto">
          <a:xfrm>
            <a:off x="4394200" y="3760788"/>
            <a:ext cx="57150" cy="57150"/>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5154" name="Oval 34"/>
          <p:cNvSpPr>
            <a:spLocks noChangeArrowheads="1"/>
          </p:cNvSpPr>
          <p:nvPr/>
        </p:nvSpPr>
        <p:spPr bwMode="auto">
          <a:xfrm>
            <a:off x="4810125" y="3768725"/>
            <a:ext cx="57150" cy="57150"/>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5155" name="Oval 35"/>
          <p:cNvSpPr>
            <a:spLocks noChangeArrowheads="1"/>
          </p:cNvSpPr>
          <p:nvPr/>
        </p:nvSpPr>
        <p:spPr bwMode="auto">
          <a:xfrm>
            <a:off x="4625975" y="3651250"/>
            <a:ext cx="57150" cy="57150"/>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5156" name="Oval 36"/>
          <p:cNvSpPr>
            <a:spLocks noChangeArrowheads="1"/>
          </p:cNvSpPr>
          <p:nvPr/>
        </p:nvSpPr>
        <p:spPr bwMode="auto">
          <a:xfrm>
            <a:off x="4460875" y="3449638"/>
            <a:ext cx="57150" cy="57150"/>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5157" name="Oval 37"/>
          <p:cNvSpPr>
            <a:spLocks noChangeArrowheads="1"/>
          </p:cNvSpPr>
          <p:nvPr/>
        </p:nvSpPr>
        <p:spPr bwMode="auto">
          <a:xfrm>
            <a:off x="4583113" y="3514725"/>
            <a:ext cx="55562" cy="58738"/>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5158" name="Oval 38"/>
          <p:cNvSpPr>
            <a:spLocks noChangeArrowheads="1"/>
          </p:cNvSpPr>
          <p:nvPr/>
        </p:nvSpPr>
        <p:spPr bwMode="auto">
          <a:xfrm>
            <a:off x="4246563" y="3663950"/>
            <a:ext cx="57150" cy="58738"/>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5159" name="Oval 39"/>
          <p:cNvSpPr>
            <a:spLocks noChangeArrowheads="1"/>
          </p:cNvSpPr>
          <p:nvPr/>
        </p:nvSpPr>
        <p:spPr bwMode="auto">
          <a:xfrm>
            <a:off x="4760913" y="3235325"/>
            <a:ext cx="55562" cy="58738"/>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5160" name="Oval 40"/>
          <p:cNvSpPr>
            <a:spLocks noChangeArrowheads="1"/>
          </p:cNvSpPr>
          <p:nvPr/>
        </p:nvSpPr>
        <p:spPr bwMode="auto">
          <a:xfrm>
            <a:off x="4324350" y="3214688"/>
            <a:ext cx="57150" cy="57150"/>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5161" name="AutoShape 41"/>
          <p:cNvSpPr>
            <a:spLocks noChangeArrowheads="1"/>
          </p:cNvSpPr>
          <p:nvPr/>
        </p:nvSpPr>
        <p:spPr bwMode="auto">
          <a:xfrm>
            <a:off x="4381500" y="2238375"/>
            <a:ext cx="438150" cy="742950"/>
          </a:xfrm>
          <a:prstGeom prst="downArrow">
            <a:avLst>
              <a:gd name="adj1" fmla="val 50000"/>
              <a:gd name="adj2" fmla="val 84790"/>
            </a:avLst>
          </a:prstGeom>
          <a:solidFill>
            <a:srgbClr val="FF0000"/>
          </a:solidFill>
          <a:ln w="9525">
            <a:noFill/>
            <a:miter lim="800000"/>
            <a:headEnd/>
            <a:tailEnd/>
          </a:ln>
        </p:spPr>
        <p:txBody>
          <a:bodyPr wrap="none" anchor="ctr"/>
          <a:lstStyle/>
          <a:p>
            <a:endParaRPr lang="en-US">
              <a:solidFill>
                <a:srgbClr val="000000"/>
              </a:solidFill>
            </a:endParaRPr>
          </a:p>
        </p:txBody>
      </p:sp>
      <p:sp>
        <p:nvSpPr>
          <p:cNvPr id="5162" name="Rectangle 42"/>
          <p:cNvSpPr>
            <a:spLocks noChangeArrowheads="1"/>
          </p:cNvSpPr>
          <p:nvPr/>
        </p:nvSpPr>
        <p:spPr bwMode="auto">
          <a:xfrm>
            <a:off x="3143250" y="4357688"/>
            <a:ext cx="3371850" cy="1357312"/>
          </a:xfrm>
          <a:prstGeom prst="rect">
            <a:avLst/>
          </a:prstGeom>
          <a:noFill/>
          <a:ln w="9525">
            <a:noFill/>
            <a:miter lim="800000"/>
            <a:headEnd/>
            <a:tailEnd/>
          </a:ln>
        </p:spPr>
        <p:txBody>
          <a:bodyPr wrap="none" anchor="ctr"/>
          <a:lstStyle/>
          <a:p>
            <a:endParaRPr lang="en-US">
              <a:solidFill>
                <a:srgbClr val="000000"/>
              </a:solidFill>
            </a:endParaRPr>
          </a:p>
        </p:txBody>
      </p:sp>
      <p:sp>
        <p:nvSpPr>
          <p:cNvPr id="5163" name="Rectangle 43"/>
          <p:cNvSpPr>
            <a:spLocks noGrp="1" noChangeArrowheads="1"/>
          </p:cNvSpPr>
          <p:nvPr>
            <p:ph type="body" idx="1"/>
          </p:nvPr>
        </p:nvSpPr>
        <p:spPr>
          <a:xfrm>
            <a:off x="2624138" y="4392613"/>
            <a:ext cx="6062662" cy="2389187"/>
          </a:xfrm>
          <a:noFill/>
        </p:spPr>
        <p:txBody>
          <a:bodyPr lIns="92075" tIns="46038" rIns="92075" bIns="46038"/>
          <a:lstStyle/>
          <a:p>
            <a:pPr eaLnBrk="1" hangingPunct="1"/>
            <a:r>
              <a:rPr lang="en-US" smtClean="0"/>
              <a:t>Either the volume will increase to 2 liters at 1 atm.</a:t>
            </a:r>
          </a:p>
        </p:txBody>
      </p:sp>
      <p:sp>
        <p:nvSpPr>
          <p:cNvPr id="5164" name="Rectangle 44"/>
          <p:cNvSpPr>
            <a:spLocks noChangeArrowheads="1"/>
          </p:cNvSpPr>
          <p:nvPr/>
        </p:nvSpPr>
        <p:spPr bwMode="auto">
          <a:xfrm>
            <a:off x="3971925" y="928688"/>
            <a:ext cx="1343025" cy="519112"/>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2800" b="1">
                <a:solidFill>
                  <a:srgbClr val="000000"/>
                </a:solidFill>
              </a:rPr>
              <a:t>300 K</a:t>
            </a:r>
          </a:p>
        </p:txBody>
      </p:sp>
      <p:sp>
        <p:nvSpPr>
          <p:cNvPr id="5165" name="Rectangle 45"/>
          <p:cNvSpPr>
            <a:spLocks noChangeArrowheads="1"/>
          </p:cNvSpPr>
          <p:nvPr/>
        </p:nvSpPr>
        <p:spPr bwMode="auto">
          <a:xfrm>
            <a:off x="1638300" y="866775"/>
            <a:ext cx="1343025" cy="519113"/>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2800" b="1">
                <a:solidFill>
                  <a:srgbClr val="000000"/>
                </a:solidFill>
              </a:rPr>
              <a:t>600 K</a:t>
            </a:r>
          </a:p>
        </p:txBody>
      </p:sp>
      <p:sp>
        <p:nvSpPr>
          <p:cNvPr id="5166" name="AutoShape 46">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solidFill>
                <a:srgbClr val="000000"/>
              </a:solidFill>
            </a:endParaRPr>
          </a:p>
        </p:txBody>
      </p:sp>
    </p:spTree>
    <p:extLst>
      <p:ext uri="{BB962C8B-B14F-4D97-AF65-F5344CB8AC3E}">
        <p14:creationId xmlns:p14="http://schemas.microsoft.com/office/powerpoint/2010/main" val="1037547856"/>
      </p:ext>
    </p:extLst>
  </p:cSld>
  <p:clrMapOvr>
    <a:masterClrMapping/>
  </p:clrMapOvr>
  <p:transition>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626" name="Rectangle 34"/>
          <p:cNvSpPr>
            <a:spLocks noChangeArrowheads="1"/>
          </p:cNvSpPr>
          <p:nvPr/>
        </p:nvSpPr>
        <p:spPr bwMode="auto">
          <a:xfrm>
            <a:off x="1584325" y="5667375"/>
            <a:ext cx="4349750" cy="366713"/>
          </a:xfrm>
          <a:prstGeom prst="rect">
            <a:avLst/>
          </a:prstGeom>
          <a:noFill/>
          <a:ln w="9525">
            <a:noFill/>
            <a:miter lim="800000"/>
            <a:headEnd/>
            <a:tailEnd/>
          </a:ln>
        </p:spPr>
        <p:txBody>
          <a:bodyPr wrap="none" anchor="ctr">
            <a:spAutoFit/>
          </a:bodyPr>
          <a:lstStyle/>
          <a:p>
            <a:r>
              <a:rPr lang="en-US" sz="1800">
                <a:ea typeface="Times New Roman" pitchFamily="18" charset="0"/>
                <a:cs typeface="Arial" charset="0"/>
              </a:rPr>
              <a:t>                             banned in U.S. in 1996</a:t>
            </a:r>
          </a:p>
        </p:txBody>
      </p:sp>
      <p:sp>
        <p:nvSpPr>
          <p:cNvPr id="50179" name="Rectangle 2"/>
          <p:cNvSpPr>
            <a:spLocks noGrp="1" noChangeArrowheads="1"/>
          </p:cNvSpPr>
          <p:nvPr>
            <p:ph type="title"/>
          </p:nvPr>
        </p:nvSpPr>
        <p:spPr/>
        <p:txBody>
          <a:bodyPr/>
          <a:lstStyle/>
          <a:p>
            <a:pPr eaLnBrk="1" hangingPunct="1"/>
            <a:r>
              <a:rPr lang="en-US" i="1" smtClean="0">
                <a:solidFill>
                  <a:schemeClr val="tx1"/>
                </a:solidFill>
              </a:rPr>
              <a:t>Depletion of the Ozone Layer</a:t>
            </a:r>
          </a:p>
        </p:txBody>
      </p:sp>
      <p:sp>
        <p:nvSpPr>
          <p:cNvPr id="878595" name="AutoShape 3"/>
          <p:cNvSpPr>
            <a:spLocks noChangeArrowheads="1"/>
          </p:cNvSpPr>
          <p:nvPr/>
        </p:nvSpPr>
        <p:spPr bwMode="auto">
          <a:xfrm>
            <a:off x="1447800" y="5334000"/>
            <a:ext cx="1028700" cy="1016000"/>
          </a:xfrm>
          <a:custGeom>
            <a:avLst/>
            <a:gdLst>
              <a:gd name="T0" fmla="*/ 24495916 w 21600"/>
              <a:gd name="T1" fmla="*/ 0 h 21600"/>
              <a:gd name="T2" fmla="*/ 7174135 w 21600"/>
              <a:gd name="T3" fmla="*/ 6998077 h 21600"/>
              <a:gd name="T4" fmla="*/ 0 w 21600"/>
              <a:gd name="T5" fmla="*/ 23894812 h 21600"/>
              <a:gd name="T6" fmla="*/ 7174135 w 21600"/>
              <a:gd name="T7" fmla="*/ 40791550 h 21600"/>
              <a:gd name="T8" fmla="*/ 24495916 w 21600"/>
              <a:gd name="T9" fmla="*/ 47789624 h 21600"/>
              <a:gd name="T10" fmla="*/ 41817700 w 21600"/>
              <a:gd name="T11" fmla="*/ 40791550 h 21600"/>
              <a:gd name="T12" fmla="*/ 48991832 w 21600"/>
              <a:gd name="T13" fmla="*/ 23894812 h 21600"/>
              <a:gd name="T14" fmla="*/ 41817700 w 21600"/>
              <a:gd name="T15" fmla="*/ 699807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solidFill>
          <a:ln w="15875">
            <a:solidFill>
              <a:srgbClr val="000000"/>
            </a:solidFill>
            <a:miter lim="800000"/>
            <a:headEnd/>
            <a:tailEnd/>
          </a:ln>
        </p:spPr>
        <p:txBody>
          <a:bodyPr/>
          <a:lstStyle/>
          <a:p>
            <a:endParaRPr lang="en-US"/>
          </a:p>
        </p:txBody>
      </p:sp>
      <p:sp>
        <p:nvSpPr>
          <p:cNvPr id="878596" name="Line 4"/>
          <p:cNvSpPr>
            <a:spLocks noChangeShapeType="1"/>
          </p:cNvSpPr>
          <p:nvPr/>
        </p:nvSpPr>
        <p:spPr bwMode="auto">
          <a:xfrm>
            <a:off x="2590800" y="5867400"/>
            <a:ext cx="685800" cy="0"/>
          </a:xfrm>
          <a:prstGeom prst="line">
            <a:avLst/>
          </a:prstGeom>
          <a:noFill/>
          <a:ln w="9525">
            <a:solidFill>
              <a:srgbClr val="000000"/>
            </a:solidFill>
            <a:round/>
            <a:headEnd/>
            <a:tailEnd type="triangle" w="med" len="med"/>
          </a:ln>
        </p:spPr>
        <p:txBody>
          <a:bodyPr/>
          <a:lstStyle/>
          <a:p>
            <a:endParaRPr lang="en-US"/>
          </a:p>
        </p:txBody>
      </p:sp>
      <p:grpSp>
        <p:nvGrpSpPr>
          <p:cNvPr id="2" name="Group 6"/>
          <p:cNvGrpSpPr>
            <a:grpSpLocks/>
          </p:cNvGrpSpPr>
          <p:nvPr/>
        </p:nvGrpSpPr>
        <p:grpSpPr bwMode="auto">
          <a:xfrm>
            <a:off x="6016625" y="3886200"/>
            <a:ext cx="765175" cy="1246188"/>
            <a:chOff x="9106" y="11076"/>
            <a:chExt cx="1670" cy="2719"/>
          </a:xfrm>
        </p:grpSpPr>
        <p:sp>
          <p:nvSpPr>
            <p:cNvPr id="50198" name="Freeform 7"/>
            <p:cNvSpPr>
              <a:spLocks/>
            </p:cNvSpPr>
            <p:nvPr/>
          </p:nvSpPr>
          <p:spPr bwMode="auto">
            <a:xfrm>
              <a:off x="9846" y="11815"/>
              <a:ext cx="786" cy="1911"/>
            </a:xfrm>
            <a:custGeom>
              <a:avLst/>
              <a:gdLst>
                <a:gd name="T0" fmla="*/ 0 w 786"/>
                <a:gd name="T1" fmla="*/ 1911 h 1911"/>
                <a:gd name="T2" fmla="*/ 0 w 786"/>
                <a:gd name="T3" fmla="*/ 0 h 1911"/>
                <a:gd name="T4" fmla="*/ 786 w 786"/>
                <a:gd name="T5" fmla="*/ 0 h 1911"/>
                <a:gd name="T6" fmla="*/ 786 w 786"/>
                <a:gd name="T7" fmla="*/ 1911 h 1911"/>
                <a:gd name="T8" fmla="*/ 0 w 786"/>
                <a:gd name="T9" fmla="*/ 1911 h 1911"/>
                <a:gd name="T10" fmla="*/ 0 w 786"/>
                <a:gd name="T11" fmla="*/ 1911 h 1911"/>
                <a:gd name="T12" fmla="*/ 0 60000 65536"/>
                <a:gd name="T13" fmla="*/ 0 60000 65536"/>
                <a:gd name="T14" fmla="*/ 0 60000 65536"/>
                <a:gd name="T15" fmla="*/ 0 60000 65536"/>
                <a:gd name="T16" fmla="*/ 0 60000 65536"/>
                <a:gd name="T17" fmla="*/ 0 60000 65536"/>
                <a:gd name="T18" fmla="*/ 0 w 786"/>
                <a:gd name="T19" fmla="*/ 0 h 1911"/>
                <a:gd name="T20" fmla="*/ 786 w 786"/>
                <a:gd name="T21" fmla="*/ 1911 h 1911"/>
              </a:gdLst>
              <a:ahLst/>
              <a:cxnLst>
                <a:cxn ang="T12">
                  <a:pos x="T0" y="T1"/>
                </a:cxn>
                <a:cxn ang="T13">
                  <a:pos x="T2" y="T3"/>
                </a:cxn>
                <a:cxn ang="T14">
                  <a:pos x="T4" y="T5"/>
                </a:cxn>
                <a:cxn ang="T15">
                  <a:pos x="T6" y="T7"/>
                </a:cxn>
                <a:cxn ang="T16">
                  <a:pos x="T8" y="T9"/>
                </a:cxn>
                <a:cxn ang="T17">
                  <a:pos x="T10" y="T11"/>
                </a:cxn>
              </a:cxnLst>
              <a:rect l="T18" t="T19" r="T20" b="T21"/>
              <a:pathLst>
                <a:path w="786" h="1911">
                  <a:moveTo>
                    <a:pt x="0" y="1911"/>
                  </a:moveTo>
                  <a:lnTo>
                    <a:pt x="0" y="0"/>
                  </a:lnTo>
                  <a:lnTo>
                    <a:pt x="786" y="0"/>
                  </a:lnTo>
                  <a:lnTo>
                    <a:pt x="786" y="1911"/>
                  </a:lnTo>
                  <a:lnTo>
                    <a:pt x="0" y="1911"/>
                  </a:lnTo>
                  <a:close/>
                </a:path>
              </a:pathLst>
            </a:custGeom>
            <a:solidFill>
              <a:srgbClr val="FFFFFF"/>
            </a:solidFill>
            <a:ln w="9525">
              <a:noFill/>
              <a:round/>
              <a:headEnd/>
              <a:tailEnd/>
            </a:ln>
          </p:spPr>
          <p:txBody>
            <a:bodyPr/>
            <a:lstStyle/>
            <a:p>
              <a:endParaRPr lang="en-US"/>
            </a:p>
          </p:txBody>
        </p:sp>
        <p:sp>
          <p:nvSpPr>
            <p:cNvPr id="50199" name="Freeform 8"/>
            <p:cNvSpPr>
              <a:spLocks/>
            </p:cNvSpPr>
            <p:nvPr/>
          </p:nvSpPr>
          <p:spPr bwMode="auto">
            <a:xfrm>
              <a:off x="9837" y="12313"/>
              <a:ext cx="802" cy="894"/>
            </a:xfrm>
            <a:custGeom>
              <a:avLst/>
              <a:gdLst>
                <a:gd name="T0" fmla="*/ 0 w 802"/>
                <a:gd name="T1" fmla="*/ 894 h 894"/>
                <a:gd name="T2" fmla="*/ 0 w 802"/>
                <a:gd name="T3" fmla="*/ 0 h 894"/>
                <a:gd name="T4" fmla="*/ 802 w 802"/>
                <a:gd name="T5" fmla="*/ 0 h 894"/>
                <a:gd name="T6" fmla="*/ 802 w 802"/>
                <a:gd name="T7" fmla="*/ 894 h 894"/>
                <a:gd name="T8" fmla="*/ 0 w 802"/>
                <a:gd name="T9" fmla="*/ 894 h 894"/>
                <a:gd name="T10" fmla="*/ 0 w 802"/>
                <a:gd name="T11" fmla="*/ 894 h 894"/>
                <a:gd name="T12" fmla="*/ 0 60000 65536"/>
                <a:gd name="T13" fmla="*/ 0 60000 65536"/>
                <a:gd name="T14" fmla="*/ 0 60000 65536"/>
                <a:gd name="T15" fmla="*/ 0 60000 65536"/>
                <a:gd name="T16" fmla="*/ 0 60000 65536"/>
                <a:gd name="T17" fmla="*/ 0 60000 65536"/>
                <a:gd name="T18" fmla="*/ 0 w 802"/>
                <a:gd name="T19" fmla="*/ 0 h 894"/>
                <a:gd name="T20" fmla="*/ 802 w 802"/>
                <a:gd name="T21" fmla="*/ 894 h 894"/>
              </a:gdLst>
              <a:ahLst/>
              <a:cxnLst>
                <a:cxn ang="T12">
                  <a:pos x="T0" y="T1"/>
                </a:cxn>
                <a:cxn ang="T13">
                  <a:pos x="T2" y="T3"/>
                </a:cxn>
                <a:cxn ang="T14">
                  <a:pos x="T4" y="T5"/>
                </a:cxn>
                <a:cxn ang="T15">
                  <a:pos x="T6" y="T7"/>
                </a:cxn>
                <a:cxn ang="T16">
                  <a:pos x="T8" y="T9"/>
                </a:cxn>
                <a:cxn ang="T17">
                  <a:pos x="T10" y="T11"/>
                </a:cxn>
              </a:cxnLst>
              <a:rect l="T18" t="T19" r="T20" b="T21"/>
              <a:pathLst>
                <a:path w="802" h="894">
                  <a:moveTo>
                    <a:pt x="0" y="894"/>
                  </a:moveTo>
                  <a:lnTo>
                    <a:pt x="0" y="0"/>
                  </a:lnTo>
                  <a:lnTo>
                    <a:pt x="802" y="0"/>
                  </a:lnTo>
                  <a:lnTo>
                    <a:pt x="802" y="894"/>
                  </a:lnTo>
                  <a:lnTo>
                    <a:pt x="0" y="894"/>
                  </a:lnTo>
                  <a:close/>
                </a:path>
              </a:pathLst>
            </a:custGeom>
            <a:solidFill>
              <a:srgbClr val="FFFFFF"/>
            </a:solidFill>
            <a:ln w="9525">
              <a:noFill/>
              <a:round/>
              <a:headEnd/>
              <a:tailEnd/>
            </a:ln>
          </p:spPr>
          <p:txBody>
            <a:bodyPr/>
            <a:lstStyle/>
            <a:p>
              <a:endParaRPr lang="en-US"/>
            </a:p>
          </p:txBody>
        </p:sp>
        <p:sp>
          <p:nvSpPr>
            <p:cNvPr id="50200" name="Freeform 9"/>
            <p:cNvSpPr>
              <a:spLocks/>
            </p:cNvSpPr>
            <p:nvPr/>
          </p:nvSpPr>
          <p:spPr bwMode="auto">
            <a:xfrm>
              <a:off x="9982" y="12320"/>
              <a:ext cx="138" cy="893"/>
            </a:xfrm>
            <a:custGeom>
              <a:avLst/>
              <a:gdLst>
                <a:gd name="T0" fmla="*/ 0 w 138"/>
                <a:gd name="T1" fmla="*/ 893 h 893"/>
                <a:gd name="T2" fmla="*/ 0 w 138"/>
                <a:gd name="T3" fmla="*/ 0 h 893"/>
                <a:gd name="T4" fmla="*/ 138 w 138"/>
                <a:gd name="T5" fmla="*/ 0 h 893"/>
                <a:gd name="T6" fmla="*/ 138 w 138"/>
                <a:gd name="T7" fmla="*/ 893 h 893"/>
                <a:gd name="T8" fmla="*/ 0 w 138"/>
                <a:gd name="T9" fmla="*/ 893 h 893"/>
                <a:gd name="T10" fmla="*/ 0 w 138"/>
                <a:gd name="T11" fmla="*/ 893 h 893"/>
                <a:gd name="T12" fmla="*/ 0 60000 65536"/>
                <a:gd name="T13" fmla="*/ 0 60000 65536"/>
                <a:gd name="T14" fmla="*/ 0 60000 65536"/>
                <a:gd name="T15" fmla="*/ 0 60000 65536"/>
                <a:gd name="T16" fmla="*/ 0 60000 65536"/>
                <a:gd name="T17" fmla="*/ 0 60000 65536"/>
                <a:gd name="T18" fmla="*/ 0 w 138"/>
                <a:gd name="T19" fmla="*/ 0 h 893"/>
                <a:gd name="T20" fmla="*/ 138 w 138"/>
                <a:gd name="T21" fmla="*/ 893 h 893"/>
              </a:gdLst>
              <a:ahLst/>
              <a:cxnLst>
                <a:cxn ang="T12">
                  <a:pos x="T0" y="T1"/>
                </a:cxn>
                <a:cxn ang="T13">
                  <a:pos x="T2" y="T3"/>
                </a:cxn>
                <a:cxn ang="T14">
                  <a:pos x="T4" y="T5"/>
                </a:cxn>
                <a:cxn ang="T15">
                  <a:pos x="T6" y="T7"/>
                </a:cxn>
                <a:cxn ang="T16">
                  <a:pos x="T8" y="T9"/>
                </a:cxn>
                <a:cxn ang="T17">
                  <a:pos x="T10" y="T11"/>
                </a:cxn>
              </a:cxnLst>
              <a:rect l="T18" t="T19" r="T20" b="T21"/>
              <a:pathLst>
                <a:path w="138" h="893">
                  <a:moveTo>
                    <a:pt x="0" y="893"/>
                  </a:moveTo>
                  <a:lnTo>
                    <a:pt x="0" y="0"/>
                  </a:lnTo>
                  <a:lnTo>
                    <a:pt x="138" y="0"/>
                  </a:lnTo>
                  <a:lnTo>
                    <a:pt x="138" y="893"/>
                  </a:lnTo>
                  <a:lnTo>
                    <a:pt x="0" y="893"/>
                  </a:lnTo>
                  <a:close/>
                </a:path>
              </a:pathLst>
            </a:custGeom>
            <a:solidFill>
              <a:srgbClr val="FFFFFF"/>
            </a:solidFill>
            <a:ln w="9525">
              <a:noFill/>
              <a:round/>
              <a:headEnd/>
              <a:tailEnd/>
            </a:ln>
          </p:spPr>
          <p:txBody>
            <a:bodyPr/>
            <a:lstStyle/>
            <a:p>
              <a:endParaRPr lang="en-US"/>
            </a:p>
          </p:txBody>
        </p:sp>
        <p:sp>
          <p:nvSpPr>
            <p:cNvPr id="50201" name="Freeform 10"/>
            <p:cNvSpPr>
              <a:spLocks/>
            </p:cNvSpPr>
            <p:nvPr/>
          </p:nvSpPr>
          <p:spPr bwMode="auto">
            <a:xfrm>
              <a:off x="9982" y="11824"/>
              <a:ext cx="138" cy="496"/>
            </a:xfrm>
            <a:custGeom>
              <a:avLst/>
              <a:gdLst>
                <a:gd name="T0" fmla="*/ 0 w 138"/>
                <a:gd name="T1" fmla="*/ 496 h 496"/>
                <a:gd name="T2" fmla="*/ 0 w 138"/>
                <a:gd name="T3" fmla="*/ 0 h 496"/>
                <a:gd name="T4" fmla="*/ 138 w 138"/>
                <a:gd name="T5" fmla="*/ 0 h 496"/>
                <a:gd name="T6" fmla="*/ 138 w 138"/>
                <a:gd name="T7" fmla="*/ 496 h 496"/>
                <a:gd name="T8" fmla="*/ 0 w 138"/>
                <a:gd name="T9" fmla="*/ 496 h 496"/>
                <a:gd name="T10" fmla="*/ 0 w 138"/>
                <a:gd name="T11" fmla="*/ 496 h 496"/>
                <a:gd name="T12" fmla="*/ 0 60000 65536"/>
                <a:gd name="T13" fmla="*/ 0 60000 65536"/>
                <a:gd name="T14" fmla="*/ 0 60000 65536"/>
                <a:gd name="T15" fmla="*/ 0 60000 65536"/>
                <a:gd name="T16" fmla="*/ 0 60000 65536"/>
                <a:gd name="T17" fmla="*/ 0 60000 65536"/>
                <a:gd name="T18" fmla="*/ 0 w 138"/>
                <a:gd name="T19" fmla="*/ 0 h 496"/>
                <a:gd name="T20" fmla="*/ 138 w 138"/>
                <a:gd name="T21" fmla="*/ 496 h 496"/>
              </a:gdLst>
              <a:ahLst/>
              <a:cxnLst>
                <a:cxn ang="T12">
                  <a:pos x="T0" y="T1"/>
                </a:cxn>
                <a:cxn ang="T13">
                  <a:pos x="T2" y="T3"/>
                </a:cxn>
                <a:cxn ang="T14">
                  <a:pos x="T4" y="T5"/>
                </a:cxn>
                <a:cxn ang="T15">
                  <a:pos x="T6" y="T7"/>
                </a:cxn>
                <a:cxn ang="T16">
                  <a:pos x="T8" y="T9"/>
                </a:cxn>
                <a:cxn ang="T17">
                  <a:pos x="T10" y="T11"/>
                </a:cxn>
              </a:cxnLst>
              <a:rect l="T18" t="T19" r="T20" b="T21"/>
              <a:pathLst>
                <a:path w="138" h="496">
                  <a:moveTo>
                    <a:pt x="0" y="496"/>
                  </a:moveTo>
                  <a:lnTo>
                    <a:pt x="0" y="0"/>
                  </a:lnTo>
                  <a:lnTo>
                    <a:pt x="138" y="0"/>
                  </a:lnTo>
                  <a:lnTo>
                    <a:pt x="138" y="496"/>
                  </a:lnTo>
                  <a:lnTo>
                    <a:pt x="0" y="496"/>
                  </a:lnTo>
                  <a:close/>
                </a:path>
              </a:pathLst>
            </a:custGeom>
            <a:solidFill>
              <a:srgbClr val="FFFFFF"/>
            </a:solidFill>
            <a:ln w="9525">
              <a:noFill/>
              <a:round/>
              <a:headEnd/>
              <a:tailEnd/>
            </a:ln>
          </p:spPr>
          <p:txBody>
            <a:bodyPr/>
            <a:lstStyle/>
            <a:p>
              <a:endParaRPr lang="en-US"/>
            </a:p>
          </p:txBody>
        </p:sp>
        <p:sp>
          <p:nvSpPr>
            <p:cNvPr id="50202" name="Freeform 11"/>
            <p:cNvSpPr>
              <a:spLocks/>
            </p:cNvSpPr>
            <p:nvPr/>
          </p:nvSpPr>
          <p:spPr bwMode="auto">
            <a:xfrm>
              <a:off x="9982" y="13212"/>
              <a:ext cx="138" cy="496"/>
            </a:xfrm>
            <a:custGeom>
              <a:avLst/>
              <a:gdLst>
                <a:gd name="T0" fmla="*/ 0 w 138"/>
                <a:gd name="T1" fmla="*/ 496 h 496"/>
                <a:gd name="T2" fmla="*/ 0 w 138"/>
                <a:gd name="T3" fmla="*/ 0 h 496"/>
                <a:gd name="T4" fmla="*/ 138 w 138"/>
                <a:gd name="T5" fmla="*/ 0 h 496"/>
                <a:gd name="T6" fmla="*/ 138 w 138"/>
                <a:gd name="T7" fmla="*/ 496 h 496"/>
                <a:gd name="T8" fmla="*/ 0 w 138"/>
                <a:gd name="T9" fmla="*/ 496 h 496"/>
                <a:gd name="T10" fmla="*/ 0 w 138"/>
                <a:gd name="T11" fmla="*/ 496 h 496"/>
                <a:gd name="T12" fmla="*/ 0 60000 65536"/>
                <a:gd name="T13" fmla="*/ 0 60000 65536"/>
                <a:gd name="T14" fmla="*/ 0 60000 65536"/>
                <a:gd name="T15" fmla="*/ 0 60000 65536"/>
                <a:gd name="T16" fmla="*/ 0 60000 65536"/>
                <a:gd name="T17" fmla="*/ 0 60000 65536"/>
                <a:gd name="T18" fmla="*/ 0 w 138"/>
                <a:gd name="T19" fmla="*/ 0 h 496"/>
                <a:gd name="T20" fmla="*/ 138 w 138"/>
                <a:gd name="T21" fmla="*/ 496 h 496"/>
              </a:gdLst>
              <a:ahLst/>
              <a:cxnLst>
                <a:cxn ang="T12">
                  <a:pos x="T0" y="T1"/>
                </a:cxn>
                <a:cxn ang="T13">
                  <a:pos x="T2" y="T3"/>
                </a:cxn>
                <a:cxn ang="T14">
                  <a:pos x="T4" y="T5"/>
                </a:cxn>
                <a:cxn ang="T15">
                  <a:pos x="T6" y="T7"/>
                </a:cxn>
                <a:cxn ang="T16">
                  <a:pos x="T8" y="T9"/>
                </a:cxn>
                <a:cxn ang="T17">
                  <a:pos x="T10" y="T11"/>
                </a:cxn>
              </a:cxnLst>
              <a:rect l="T18" t="T19" r="T20" b="T21"/>
              <a:pathLst>
                <a:path w="138" h="496">
                  <a:moveTo>
                    <a:pt x="0" y="496"/>
                  </a:moveTo>
                  <a:lnTo>
                    <a:pt x="0" y="0"/>
                  </a:lnTo>
                  <a:lnTo>
                    <a:pt x="138" y="0"/>
                  </a:lnTo>
                  <a:lnTo>
                    <a:pt x="138" y="496"/>
                  </a:lnTo>
                  <a:lnTo>
                    <a:pt x="0" y="496"/>
                  </a:lnTo>
                  <a:close/>
                </a:path>
              </a:pathLst>
            </a:custGeom>
            <a:solidFill>
              <a:srgbClr val="FFFFFF"/>
            </a:solidFill>
            <a:ln w="9525">
              <a:noFill/>
              <a:round/>
              <a:headEnd/>
              <a:tailEnd/>
            </a:ln>
          </p:spPr>
          <p:txBody>
            <a:bodyPr/>
            <a:lstStyle/>
            <a:p>
              <a:endParaRPr lang="en-US"/>
            </a:p>
          </p:txBody>
        </p:sp>
        <p:sp>
          <p:nvSpPr>
            <p:cNvPr id="50203" name="Freeform 12"/>
            <p:cNvSpPr>
              <a:spLocks/>
            </p:cNvSpPr>
            <p:nvPr/>
          </p:nvSpPr>
          <p:spPr bwMode="auto">
            <a:xfrm>
              <a:off x="9174" y="11145"/>
              <a:ext cx="756" cy="893"/>
            </a:xfrm>
            <a:custGeom>
              <a:avLst/>
              <a:gdLst>
                <a:gd name="T0" fmla="*/ 756 w 756"/>
                <a:gd name="T1" fmla="*/ 98 h 893"/>
                <a:gd name="T2" fmla="*/ 686 w 756"/>
                <a:gd name="T3" fmla="*/ 183 h 893"/>
                <a:gd name="T4" fmla="*/ 648 w 756"/>
                <a:gd name="T5" fmla="*/ 283 h 893"/>
                <a:gd name="T6" fmla="*/ 618 w 756"/>
                <a:gd name="T7" fmla="*/ 389 h 893"/>
                <a:gd name="T8" fmla="*/ 595 w 756"/>
                <a:gd name="T9" fmla="*/ 464 h 893"/>
                <a:gd name="T10" fmla="*/ 549 w 756"/>
                <a:gd name="T11" fmla="*/ 517 h 893"/>
                <a:gd name="T12" fmla="*/ 481 w 756"/>
                <a:gd name="T13" fmla="*/ 580 h 893"/>
                <a:gd name="T14" fmla="*/ 397 w 756"/>
                <a:gd name="T15" fmla="*/ 603 h 893"/>
                <a:gd name="T16" fmla="*/ 389 w 756"/>
                <a:gd name="T17" fmla="*/ 694 h 893"/>
                <a:gd name="T18" fmla="*/ 344 w 756"/>
                <a:gd name="T19" fmla="*/ 779 h 893"/>
                <a:gd name="T20" fmla="*/ 252 w 756"/>
                <a:gd name="T21" fmla="*/ 832 h 893"/>
                <a:gd name="T22" fmla="*/ 161 w 756"/>
                <a:gd name="T23" fmla="*/ 862 h 893"/>
                <a:gd name="T24" fmla="*/ 129 w 756"/>
                <a:gd name="T25" fmla="*/ 893 h 893"/>
                <a:gd name="T26" fmla="*/ 84 w 756"/>
                <a:gd name="T27" fmla="*/ 832 h 893"/>
                <a:gd name="T28" fmla="*/ 30 w 756"/>
                <a:gd name="T29" fmla="*/ 756 h 893"/>
                <a:gd name="T30" fmla="*/ 6 w 756"/>
                <a:gd name="T31" fmla="*/ 664 h 893"/>
                <a:gd name="T32" fmla="*/ 23 w 756"/>
                <a:gd name="T33" fmla="*/ 580 h 893"/>
                <a:gd name="T34" fmla="*/ 69 w 756"/>
                <a:gd name="T35" fmla="*/ 511 h 893"/>
                <a:gd name="T36" fmla="*/ 15 w 756"/>
                <a:gd name="T37" fmla="*/ 412 h 893"/>
                <a:gd name="T38" fmla="*/ 0 w 756"/>
                <a:gd name="T39" fmla="*/ 306 h 893"/>
                <a:gd name="T40" fmla="*/ 23 w 756"/>
                <a:gd name="T41" fmla="*/ 168 h 893"/>
                <a:gd name="T42" fmla="*/ 114 w 756"/>
                <a:gd name="T43" fmla="*/ 60 h 893"/>
                <a:gd name="T44" fmla="*/ 245 w 756"/>
                <a:gd name="T45" fmla="*/ 0 h 893"/>
                <a:gd name="T46" fmla="*/ 382 w 756"/>
                <a:gd name="T47" fmla="*/ 0 h 893"/>
                <a:gd name="T48" fmla="*/ 504 w 756"/>
                <a:gd name="T49" fmla="*/ 45 h 893"/>
                <a:gd name="T50" fmla="*/ 625 w 756"/>
                <a:gd name="T51" fmla="*/ 83 h 893"/>
                <a:gd name="T52" fmla="*/ 694 w 756"/>
                <a:gd name="T53" fmla="*/ 83 h 893"/>
                <a:gd name="T54" fmla="*/ 756 w 756"/>
                <a:gd name="T55" fmla="*/ 98 h 893"/>
                <a:gd name="T56" fmla="*/ 756 w 756"/>
                <a:gd name="T57" fmla="*/ 98 h 89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6"/>
                <a:gd name="T88" fmla="*/ 0 h 893"/>
                <a:gd name="T89" fmla="*/ 756 w 756"/>
                <a:gd name="T90" fmla="*/ 893 h 89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6" h="893">
                  <a:moveTo>
                    <a:pt x="756" y="98"/>
                  </a:moveTo>
                  <a:lnTo>
                    <a:pt x="686" y="183"/>
                  </a:lnTo>
                  <a:lnTo>
                    <a:pt x="648" y="283"/>
                  </a:lnTo>
                  <a:lnTo>
                    <a:pt x="618" y="389"/>
                  </a:lnTo>
                  <a:lnTo>
                    <a:pt x="595" y="464"/>
                  </a:lnTo>
                  <a:lnTo>
                    <a:pt x="549" y="517"/>
                  </a:lnTo>
                  <a:lnTo>
                    <a:pt x="481" y="580"/>
                  </a:lnTo>
                  <a:lnTo>
                    <a:pt x="397" y="603"/>
                  </a:lnTo>
                  <a:lnTo>
                    <a:pt x="389" y="694"/>
                  </a:lnTo>
                  <a:lnTo>
                    <a:pt x="344" y="779"/>
                  </a:lnTo>
                  <a:lnTo>
                    <a:pt x="252" y="832"/>
                  </a:lnTo>
                  <a:lnTo>
                    <a:pt x="161" y="862"/>
                  </a:lnTo>
                  <a:lnTo>
                    <a:pt x="129" y="893"/>
                  </a:lnTo>
                  <a:lnTo>
                    <a:pt x="84" y="832"/>
                  </a:lnTo>
                  <a:lnTo>
                    <a:pt x="30" y="756"/>
                  </a:lnTo>
                  <a:lnTo>
                    <a:pt x="6" y="664"/>
                  </a:lnTo>
                  <a:lnTo>
                    <a:pt x="23" y="580"/>
                  </a:lnTo>
                  <a:lnTo>
                    <a:pt x="69" y="511"/>
                  </a:lnTo>
                  <a:lnTo>
                    <a:pt x="15" y="412"/>
                  </a:lnTo>
                  <a:lnTo>
                    <a:pt x="0" y="306"/>
                  </a:lnTo>
                  <a:lnTo>
                    <a:pt x="23" y="168"/>
                  </a:lnTo>
                  <a:lnTo>
                    <a:pt x="114" y="60"/>
                  </a:lnTo>
                  <a:lnTo>
                    <a:pt x="245" y="0"/>
                  </a:lnTo>
                  <a:lnTo>
                    <a:pt x="382" y="0"/>
                  </a:lnTo>
                  <a:lnTo>
                    <a:pt x="504" y="45"/>
                  </a:lnTo>
                  <a:lnTo>
                    <a:pt x="625" y="83"/>
                  </a:lnTo>
                  <a:lnTo>
                    <a:pt x="694" y="83"/>
                  </a:lnTo>
                  <a:lnTo>
                    <a:pt x="756" y="98"/>
                  </a:lnTo>
                  <a:close/>
                </a:path>
              </a:pathLst>
            </a:custGeom>
            <a:solidFill>
              <a:srgbClr val="FFFFFF"/>
            </a:solidFill>
            <a:ln w="9525">
              <a:noFill/>
              <a:round/>
              <a:headEnd/>
              <a:tailEnd/>
            </a:ln>
          </p:spPr>
          <p:txBody>
            <a:bodyPr/>
            <a:lstStyle/>
            <a:p>
              <a:endParaRPr lang="en-US"/>
            </a:p>
          </p:txBody>
        </p:sp>
        <p:sp>
          <p:nvSpPr>
            <p:cNvPr id="50204" name="Freeform 13"/>
            <p:cNvSpPr>
              <a:spLocks/>
            </p:cNvSpPr>
            <p:nvPr/>
          </p:nvSpPr>
          <p:spPr bwMode="auto">
            <a:xfrm>
              <a:off x="9265" y="11243"/>
              <a:ext cx="665" cy="787"/>
            </a:xfrm>
            <a:custGeom>
              <a:avLst/>
              <a:gdLst>
                <a:gd name="T0" fmla="*/ 38 w 665"/>
                <a:gd name="T1" fmla="*/ 687 h 787"/>
                <a:gd name="T2" fmla="*/ 114 w 665"/>
                <a:gd name="T3" fmla="*/ 642 h 787"/>
                <a:gd name="T4" fmla="*/ 146 w 665"/>
                <a:gd name="T5" fmla="*/ 611 h 787"/>
                <a:gd name="T6" fmla="*/ 161 w 665"/>
                <a:gd name="T7" fmla="*/ 572 h 787"/>
                <a:gd name="T8" fmla="*/ 161 w 665"/>
                <a:gd name="T9" fmla="*/ 519 h 787"/>
                <a:gd name="T10" fmla="*/ 146 w 665"/>
                <a:gd name="T11" fmla="*/ 466 h 787"/>
                <a:gd name="T12" fmla="*/ 123 w 665"/>
                <a:gd name="T13" fmla="*/ 436 h 787"/>
                <a:gd name="T14" fmla="*/ 229 w 665"/>
                <a:gd name="T15" fmla="*/ 405 h 787"/>
                <a:gd name="T16" fmla="*/ 315 w 665"/>
                <a:gd name="T17" fmla="*/ 352 h 787"/>
                <a:gd name="T18" fmla="*/ 373 w 665"/>
                <a:gd name="T19" fmla="*/ 276 h 787"/>
                <a:gd name="T20" fmla="*/ 406 w 665"/>
                <a:gd name="T21" fmla="*/ 199 h 787"/>
                <a:gd name="T22" fmla="*/ 434 w 665"/>
                <a:gd name="T23" fmla="*/ 132 h 787"/>
                <a:gd name="T24" fmla="*/ 481 w 665"/>
                <a:gd name="T25" fmla="*/ 85 h 787"/>
                <a:gd name="T26" fmla="*/ 527 w 665"/>
                <a:gd name="T27" fmla="*/ 46 h 787"/>
                <a:gd name="T28" fmla="*/ 665 w 665"/>
                <a:gd name="T29" fmla="*/ 0 h 787"/>
                <a:gd name="T30" fmla="*/ 572 w 665"/>
                <a:gd name="T31" fmla="*/ 93 h 787"/>
                <a:gd name="T32" fmla="*/ 542 w 665"/>
                <a:gd name="T33" fmla="*/ 238 h 787"/>
                <a:gd name="T34" fmla="*/ 496 w 665"/>
                <a:gd name="T35" fmla="*/ 366 h 787"/>
                <a:gd name="T36" fmla="*/ 428 w 665"/>
                <a:gd name="T37" fmla="*/ 452 h 787"/>
                <a:gd name="T38" fmla="*/ 352 w 665"/>
                <a:gd name="T39" fmla="*/ 513 h 787"/>
                <a:gd name="T40" fmla="*/ 291 w 665"/>
                <a:gd name="T41" fmla="*/ 528 h 787"/>
                <a:gd name="T42" fmla="*/ 291 w 665"/>
                <a:gd name="T43" fmla="*/ 596 h 787"/>
                <a:gd name="T44" fmla="*/ 253 w 665"/>
                <a:gd name="T45" fmla="*/ 681 h 787"/>
                <a:gd name="T46" fmla="*/ 169 w 665"/>
                <a:gd name="T47" fmla="*/ 742 h 787"/>
                <a:gd name="T48" fmla="*/ 93 w 665"/>
                <a:gd name="T49" fmla="*/ 772 h 787"/>
                <a:gd name="T50" fmla="*/ 38 w 665"/>
                <a:gd name="T51" fmla="*/ 787 h 787"/>
                <a:gd name="T52" fmla="*/ 0 w 665"/>
                <a:gd name="T53" fmla="*/ 725 h 787"/>
                <a:gd name="T54" fmla="*/ 38 w 665"/>
                <a:gd name="T55" fmla="*/ 687 h 787"/>
                <a:gd name="T56" fmla="*/ 38 w 665"/>
                <a:gd name="T57" fmla="*/ 687 h 78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65"/>
                <a:gd name="T88" fmla="*/ 0 h 787"/>
                <a:gd name="T89" fmla="*/ 665 w 665"/>
                <a:gd name="T90" fmla="*/ 787 h 78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65" h="787">
                  <a:moveTo>
                    <a:pt x="38" y="687"/>
                  </a:moveTo>
                  <a:lnTo>
                    <a:pt x="114" y="642"/>
                  </a:lnTo>
                  <a:lnTo>
                    <a:pt x="146" y="611"/>
                  </a:lnTo>
                  <a:lnTo>
                    <a:pt x="161" y="572"/>
                  </a:lnTo>
                  <a:lnTo>
                    <a:pt x="161" y="519"/>
                  </a:lnTo>
                  <a:lnTo>
                    <a:pt x="146" y="466"/>
                  </a:lnTo>
                  <a:lnTo>
                    <a:pt x="123" y="436"/>
                  </a:lnTo>
                  <a:lnTo>
                    <a:pt x="229" y="405"/>
                  </a:lnTo>
                  <a:lnTo>
                    <a:pt x="315" y="352"/>
                  </a:lnTo>
                  <a:lnTo>
                    <a:pt x="373" y="276"/>
                  </a:lnTo>
                  <a:lnTo>
                    <a:pt x="406" y="199"/>
                  </a:lnTo>
                  <a:lnTo>
                    <a:pt x="434" y="132"/>
                  </a:lnTo>
                  <a:lnTo>
                    <a:pt x="481" y="85"/>
                  </a:lnTo>
                  <a:lnTo>
                    <a:pt x="527" y="46"/>
                  </a:lnTo>
                  <a:lnTo>
                    <a:pt x="665" y="0"/>
                  </a:lnTo>
                  <a:lnTo>
                    <a:pt x="572" y="93"/>
                  </a:lnTo>
                  <a:lnTo>
                    <a:pt x="542" y="238"/>
                  </a:lnTo>
                  <a:lnTo>
                    <a:pt x="496" y="366"/>
                  </a:lnTo>
                  <a:lnTo>
                    <a:pt x="428" y="452"/>
                  </a:lnTo>
                  <a:lnTo>
                    <a:pt x="352" y="513"/>
                  </a:lnTo>
                  <a:lnTo>
                    <a:pt x="291" y="528"/>
                  </a:lnTo>
                  <a:lnTo>
                    <a:pt x="291" y="596"/>
                  </a:lnTo>
                  <a:lnTo>
                    <a:pt x="253" y="681"/>
                  </a:lnTo>
                  <a:lnTo>
                    <a:pt x="169" y="742"/>
                  </a:lnTo>
                  <a:lnTo>
                    <a:pt x="93" y="772"/>
                  </a:lnTo>
                  <a:lnTo>
                    <a:pt x="38" y="787"/>
                  </a:lnTo>
                  <a:lnTo>
                    <a:pt x="0" y="725"/>
                  </a:lnTo>
                  <a:lnTo>
                    <a:pt x="38" y="687"/>
                  </a:lnTo>
                  <a:close/>
                </a:path>
              </a:pathLst>
            </a:custGeom>
            <a:solidFill>
              <a:srgbClr val="B5B5B5"/>
            </a:solidFill>
            <a:ln w="9525">
              <a:noFill/>
              <a:round/>
              <a:headEnd/>
              <a:tailEnd/>
            </a:ln>
          </p:spPr>
          <p:txBody>
            <a:bodyPr/>
            <a:lstStyle/>
            <a:p>
              <a:endParaRPr lang="en-US"/>
            </a:p>
          </p:txBody>
        </p:sp>
        <p:sp>
          <p:nvSpPr>
            <p:cNvPr id="50205" name="Freeform 14"/>
            <p:cNvSpPr>
              <a:spLocks/>
            </p:cNvSpPr>
            <p:nvPr/>
          </p:nvSpPr>
          <p:spPr bwMode="auto">
            <a:xfrm>
              <a:off x="9891" y="11457"/>
              <a:ext cx="703" cy="358"/>
            </a:xfrm>
            <a:custGeom>
              <a:avLst/>
              <a:gdLst>
                <a:gd name="T0" fmla="*/ 703 w 703"/>
                <a:gd name="T1" fmla="*/ 358 h 358"/>
                <a:gd name="T2" fmla="*/ 699 w 703"/>
                <a:gd name="T3" fmla="*/ 316 h 358"/>
                <a:gd name="T4" fmla="*/ 693 w 703"/>
                <a:gd name="T5" fmla="*/ 274 h 358"/>
                <a:gd name="T6" fmla="*/ 681 w 703"/>
                <a:gd name="T7" fmla="*/ 233 h 358"/>
                <a:gd name="T8" fmla="*/ 663 w 703"/>
                <a:gd name="T9" fmla="*/ 193 h 358"/>
                <a:gd name="T10" fmla="*/ 642 w 703"/>
                <a:gd name="T11" fmla="*/ 155 h 358"/>
                <a:gd name="T12" fmla="*/ 615 w 703"/>
                <a:gd name="T13" fmla="*/ 121 h 358"/>
                <a:gd name="T14" fmla="*/ 585 w 703"/>
                <a:gd name="T15" fmla="*/ 90 h 358"/>
                <a:gd name="T16" fmla="*/ 551 w 703"/>
                <a:gd name="T17" fmla="*/ 63 h 358"/>
                <a:gd name="T18" fmla="*/ 515 w 703"/>
                <a:gd name="T19" fmla="*/ 42 h 358"/>
                <a:gd name="T20" fmla="*/ 475 w 703"/>
                <a:gd name="T21" fmla="*/ 24 h 358"/>
                <a:gd name="T22" fmla="*/ 433 w 703"/>
                <a:gd name="T23" fmla="*/ 10 h 358"/>
                <a:gd name="T24" fmla="*/ 392 w 703"/>
                <a:gd name="T25" fmla="*/ 3 h 358"/>
                <a:gd name="T26" fmla="*/ 349 w 703"/>
                <a:gd name="T27" fmla="*/ 0 h 358"/>
                <a:gd name="T28" fmla="*/ 306 w 703"/>
                <a:gd name="T29" fmla="*/ 3 h 358"/>
                <a:gd name="T30" fmla="*/ 264 w 703"/>
                <a:gd name="T31" fmla="*/ 12 h 358"/>
                <a:gd name="T32" fmla="*/ 222 w 703"/>
                <a:gd name="T33" fmla="*/ 25 h 358"/>
                <a:gd name="T34" fmla="*/ 184 w 703"/>
                <a:gd name="T35" fmla="*/ 44 h 358"/>
                <a:gd name="T36" fmla="*/ 148 w 703"/>
                <a:gd name="T37" fmla="*/ 67 h 358"/>
                <a:gd name="T38" fmla="*/ 113 w 703"/>
                <a:gd name="T39" fmla="*/ 93 h 358"/>
                <a:gd name="T40" fmla="*/ 83 w 703"/>
                <a:gd name="T41" fmla="*/ 125 h 358"/>
                <a:gd name="T42" fmla="*/ 58 w 703"/>
                <a:gd name="T43" fmla="*/ 160 h 358"/>
                <a:gd name="T44" fmla="*/ 37 w 703"/>
                <a:gd name="T45" fmla="*/ 197 h 358"/>
                <a:gd name="T46" fmla="*/ 21 w 703"/>
                <a:gd name="T47" fmla="*/ 238 h 358"/>
                <a:gd name="T48" fmla="*/ 9 w 703"/>
                <a:gd name="T49" fmla="*/ 279 h 358"/>
                <a:gd name="T50" fmla="*/ 1 w 703"/>
                <a:gd name="T51" fmla="*/ 321 h 358"/>
                <a:gd name="T52" fmla="*/ 0 w 703"/>
                <a:gd name="T53" fmla="*/ 358 h 358"/>
                <a:gd name="T54" fmla="*/ 703 w 703"/>
                <a:gd name="T55" fmla="*/ 358 h 358"/>
                <a:gd name="T56" fmla="*/ 703 w 703"/>
                <a:gd name="T57" fmla="*/ 358 h 35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03"/>
                <a:gd name="T88" fmla="*/ 0 h 358"/>
                <a:gd name="T89" fmla="*/ 703 w 703"/>
                <a:gd name="T90" fmla="*/ 358 h 35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03" h="358">
                  <a:moveTo>
                    <a:pt x="703" y="358"/>
                  </a:moveTo>
                  <a:lnTo>
                    <a:pt x="699" y="316"/>
                  </a:lnTo>
                  <a:lnTo>
                    <a:pt x="693" y="274"/>
                  </a:lnTo>
                  <a:lnTo>
                    <a:pt x="681" y="233"/>
                  </a:lnTo>
                  <a:lnTo>
                    <a:pt x="663" y="193"/>
                  </a:lnTo>
                  <a:lnTo>
                    <a:pt x="642" y="155"/>
                  </a:lnTo>
                  <a:lnTo>
                    <a:pt x="615" y="121"/>
                  </a:lnTo>
                  <a:lnTo>
                    <a:pt x="585" y="90"/>
                  </a:lnTo>
                  <a:lnTo>
                    <a:pt x="551" y="63"/>
                  </a:lnTo>
                  <a:lnTo>
                    <a:pt x="515" y="42"/>
                  </a:lnTo>
                  <a:lnTo>
                    <a:pt x="475" y="24"/>
                  </a:lnTo>
                  <a:lnTo>
                    <a:pt x="433" y="10"/>
                  </a:lnTo>
                  <a:lnTo>
                    <a:pt x="392" y="3"/>
                  </a:lnTo>
                  <a:lnTo>
                    <a:pt x="349" y="0"/>
                  </a:lnTo>
                  <a:lnTo>
                    <a:pt x="306" y="3"/>
                  </a:lnTo>
                  <a:lnTo>
                    <a:pt x="264" y="12"/>
                  </a:lnTo>
                  <a:lnTo>
                    <a:pt x="222" y="25"/>
                  </a:lnTo>
                  <a:lnTo>
                    <a:pt x="184" y="44"/>
                  </a:lnTo>
                  <a:lnTo>
                    <a:pt x="148" y="67"/>
                  </a:lnTo>
                  <a:lnTo>
                    <a:pt x="113" y="93"/>
                  </a:lnTo>
                  <a:lnTo>
                    <a:pt x="83" y="125"/>
                  </a:lnTo>
                  <a:lnTo>
                    <a:pt x="58" y="160"/>
                  </a:lnTo>
                  <a:lnTo>
                    <a:pt x="37" y="197"/>
                  </a:lnTo>
                  <a:lnTo>
                    <a:pt x="21" y="238"/>
                  </a:lnTo>
                  <a:lnTo>
                    <a:pt x="9" y="279"/>
                  </a:lnTo>
                  <a:lnTo>
                    <a:pt x="1" y="321"/>
                  </a:lnTo>
                  <a:lnTo>
                    <a:pt x="0" y="358"/>
                  </a:lnTo>
                  <a:lnTo>
                    <a:pt x="703" y="358"/>
                  </a:lnTo>
                  <a:close/>
                </a:path>
              </a:pathLst>
            </a:custGeom>
            <a:solidFill>
              <a:srgbClr val="FFFFFF"/>
            </a:solidFill>
            <a:ln w="9525">
              <a:noFill/>
              <a:round/>
              <a:headEnd/>
              <a:tailEnd/>
            </a:ln>
          </p:spPr>
          <p:txBody>
            <a:bodyPr/>
            <a:lstStyle/>
            <a:p>
              <a:endParaRPr lang="en-US"/>
            </a:p>
          </p:txBody>
        </p:sp>
        <p:sp>
          <p:nvSpPr>
            <p:cNvPr id="50206" name="Freeform 15"/>
            <p:cNvSpPr>
              <a:spLocks/>
            </p:cNvSpPr>
            <p:nvPr/>
          </p:nvSpPr>
          <p:spPr bwMode="auto">
            <a:xfrm>
              <a:off x="10166" y="11465"/>
              <a:ext cx="435" cy="350"/>
            </a:xfrm>
            <a:custGeom>
              <a:avLst/>
              <a:gdLst>
                <a:gd name="T0" fmla="*/ 0 w 435"/>
                <a:gd name="T1" fmla="*/ 24 h 350"/>
                <a:gd name="T2" fmla="*/ 84 w 435"/>
                <a:gd name="T3" fmla="*/ 69 h 350"/>
                <a:gd name="T4" fmla="*/ 169 w 435"/>
                <a:gd name="T5" fmla="*/ 130 h 350"/>
                <a:gd name="T6" fmla="*/ 222 w 435"/>
                <a:gd name="T7" fmla="*/ 191 h 350"/>
                <a:gd name="T8" fmla="*/ 236 w 435"/>
                <a:gd name="T9" fmla="*/ 236 h 350"/>
                <a:gd name="T10" fmla="*/ 260 w 435"/>
                <a:gd name="T11" fmla="*/ 297 h 350"/>
                <a:gd name="T12" fmla="*/ 260 w 435"/>
                <a:gd name="T13" fmla="*/ 350 h 350"/>
                <a:gd name="T14" fmla="*/ 435 w 435"/>
                <a:gd name="T15" fmla="*/ 350 h 350"/>
                <a:gd name="T16" fmla="*/ 397 w 435"/>
                <a:gd name="T17" fmla="*/ 197 h 350"/>
                <a:gd name="T18" fmla="*/ 329 w 435"/>
                <a:gd name="T19" fmla="*/ 100 h 350"/>
                <a:gd name="T20" fmla="*/ 230 w 435"/>
                <a:gd name="T21" fmla="*/ 39 h 350"/>
                <a:gd name="T22" fmla="*/ 130 w 435"/>
                <a:gd name="T23" fmla="*/ 0 h 350"/>
                <a:gd name="T24" fmla="*/ 23 w 435"/>
                <a:gd name="T25" fmla="*/ 0 h 350"/>
                <a:gd name="T26" fmla="*/ 0 w 435"/>
                <a:gd name="T27" fmla="*/ 24 h 350"/>
                <a:gd name="T28" fmla="*/ 0 w 435"/>
                <a:gd name="T29" fmla="*/ 24 h 3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5"/>
                <a:gd name="T46" fmla="*/ 0 h 350"/>
                <a:gd name="T47" fmla="*/ 435 w 435"/>
                <a:gd name="T48" fmla="*/ 350 h 3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5" h="350">
                  <a:moveTo>
                    <a:pt x="0" y="24"/>
                  </a:moveTo>
                  <a:lnTo>
                    <a:pt x="84" y="69"/>
                  </a:lnTo>
                  <a:lnTo>
                    <a:pt x="169" y="130"/>
                  </a:lnTo>
                  <a:lnTo>
                    <a:pt x="222" y="191"/>
                  </a:lnTo>
                  <a:lnTo>
                    <a:pt x="236" y="236"/>
                  </a:lnTo>
                  <a:lnTo>
                    <a:pt x="260" y="297"/>
                  </a:lnTo>
                  <a:lnTo>
                    <a:pt x="260" y="350"/>
                  </a:lnTo>
                  <a:lnTo>
                    <a:pt x="435" y="350"/>
                  </a:lnTo>
                  <a:lnTo>
                    <a:pt x="397" y="197"/>
                  </a:lnTo>
                  <a:lnTo>
                    <a:pt x="329" y="100"/>
                  </a:lnTo>
                  <a:lnTo>
                    <a:pt x="230" y="39"/>
                  </a:lnTo>
                  <a:lnTo>
                    <a:pt x="130" y="0"/>
                  </a:lnTo>
                  <a:lnTo>
                    <a:pt x="23" y="0"/>
                  </a:lnTo>
                  <a:lnTo>
                    <a:pt x="0" y="24"/>
                  </a:lnTo>
                  <a:close/>
                </a:path>
              </a:pathLst>
            </a:custGeom>
            <a:solidFill>
              <a:srgbClr val="B5B5B5"/>
            </a:solidFill>
            <a:ln w="9525">
              <a:noFill/>
              <a:round/>
              <a:headEnd/>
              <a:tailEnd/>
            </a:ln>
          </p:spPr>
          <p:txBody>
            <a:bodyPr/>
            <a:lstStyle/>
            <a:p>
              <a:endParaRPr lang="en-US"/>
            </a:p>
          </p:txBody>
        </p:sp>
        <p:sp>
          <p:nvSpPr>
            <p:cNvPr id="50207" name="Freeform 16"/>
            <p:cNvSpPr>
              <a:spLocks/>
            </p:cNvSpPr>
            <p:nvPr/>
          </p:nvSpPr>
          <p:spPr bwMode="auto">
            <a:xfrm>
              <a:off x="9991" y="11122"/>
              <a:ext cx="313" cy="335"/>
            </a:xfrm>
            <a:custGeom>
              <a:avLst/>
              <a:gdLst>
                <a:gd name="T0" fmla="*/ 313 w 313"/>
                <a:gd name="T1" fmla="*/ 335 h 335"/>
                <a:gd name="T2" fmla="*/ 313 w 313"/>
                <a:gd name="T3" fmla="*/ 0 h 335"/>
                <a:gd name="T4" fmla="*/ 183 w 313"/>
                <a:gd name="T5" fmla="*/ 0 h 335"/>
                <a:gd name="T6" fmla="*/ 183 w 313"/>
                <a:gd name="T7" fmla="*/ 44 h 335"/>
                <a:gd name="T8" fmla="*/ 0 w 313"/>
                <a:gd name="T9" fmla="*/ 44 h 335"/>
                <a:gd name="T10" fmla="*/ 0 w 313"/>
                <a:gd name="T11" fmla="*/ 191 h 335"/>
                <a:gd name="T12" fmla="*/ 183 w 313"/>
                <a:gd name="T13" fmla="*/ 191 h 335"/>
                <a:gd name="T14" fmla="*/ 183 w 313"/>
                <a:gd name="T15" fmla="*/ 335 h 335"/>
                <a:gd name="T16" fmla="*/ 313 w 313"/>
                <a:gd name="T17" fmla="*/ 335 h 335"/>
                <a:gd name="T18" fmla="*/ 313 w 313"/>
                <a:gd name="T19" fmla="*/ 335 h 3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3"/>
                <a:gd name="T31" fmla="*/ 0 h 335"/>
                <a:gd name="T32" fmla="*/ 313 w 313"/>
                <a:gd name="T33" fmla="*/ 335 h 3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3" h="335">
                  <a:moveTo>
                    <a:pt x="313" y="335"/>
                  </a:moveTo>
                  <a:lnTo>
                    <a:pt x="313" y="0"/>
                  </a:lnTo>
                  <a:lnTo>
                    <a:pt x="183" y="0"/>
                  </a:lnTo>
                  <a:lnTo>
                    <a:pt x="183" y="44"/>
                  </a:lnTo>
                  <a:lnTo>
                    <a:pt x="0" y="44"/>
                  </a:lnTo>
                  <a:lnTo>
                    <a:pt x="0" y="191"/>
                  </a:lnTo>
                  <a:lnTo>
                    <a:pt x="183" y="191"/>
                  </a:lnTo>
                  <a:lnTo>
                    <a:pt x="183" y="335"/>
                  </a:lnTo>
                  <a:lnTo>
                    <a:pt x="313" y="335"/>
                  </a:lnTo>
                  <a:close/>
                </a:path>
              </a:pathLst>
            </a:custGeom>
            <a:solidFill>
              <a:srgbClr val="000000"/>
            </a:solidFill>
            <a:ln w="9525">
              <a:noFill/>
              <a:round/>
              <a:headEnd/>
              <a:tailEnd/>
            </a:ln>
          </p:spPr>
          <p:txBody>
            <a:bodyPr/>
            <a:lstStyle/>
            <a:p>
              <a:endParaRPr lang="en-US"/>
            </a:p>
          </p:txBody>
        </p:sp>
        <p:sp>
          <p:nvSpPr>
            <p:cNvPr id="50208" name="Freeform 17"/>
            <p:cNvSpPr>
              <a:spLocks/>
            </p:cNvSpPr>
            <p:nvPr/>
          </p:nvSpPr>
          <p:spPr bwMode="auto">
            <a:xfrm>
              <a:off x="9846" y="11396"/>
              <a:ext cx="793" cy="398"/>
            </a:xfrm>
            <a:custGeom>
              <a:avLst/>
              <a:gdLst>
                <a:gd name="T0" fmla="*/ 0 w 793"/>
                <a:gd name="T1" fmla="*/ 388 h 398"/>
                <a:gd name="T2" fmla="*/ 2 w 793"/>
                <a:gd name="T3" fmla="*/ 342 h 398"/>
                <a:gd name="T4" fmla="*/ 13 w 793"/>
                <a:gd name="T5" fmla="*/ 297 h 398"/>
                <a:gd name="T6" fmla="*/ 26 w 793"/>
                <a:gd name="T7" fmla="*/ 254 h 398"/>
                <a:gd name="T8" fmla="*/ 45 w 793"/>
                <a:gd name="T9" fmla="*/ 212 h 398"/>
                <a:gd name="T10" fmla="*/ 69 w 793"/>
                <a:gd name="T11" fmla="*/ 173 h 398"/>
                <a:gd name="T12" fmla="*/ 97 w 793"/>
                <a:gd name="T13" fmla="*/ 135 h 398"/>
                <a:gd name="T14" fmla="*/ 129 w 793"/>
                <a:gd name="T15" fmla="*/ 103 h 398"/>
                <a:gd name="T16" fmla="*/ 165 w 793"/>
                <a:gd name="T17" fmla="*/ 75 h 398"/>
                <a:gd name="T18" fmla="*/ 202 w 793"/>
                <a:gd name="T19" fmla="*/ 50 h 398"/>
                <a:gd name="T20" fmla="*/ 244 w 793"/>
                <a:gd name="T21" fmla="*/ 29 h 398"/>
                <a:gd name="T22" fmla="*/ 289 w 793"/>
                <a:gd name="T23" fmla="*/ 15 h 398"/>
                <a:gd name="T24" fmla="*/ 333 w 793"/>
                <a:gd name="T25" fmla="*/ 5 h 398"/>
                <a:gd name="T26" fmla="*/ 377 w 793"/>
                <a:gd name="T27" fmla="*/ 0 h 398"/>
                <a:gd name="T28" fmla="*/ 424 w 793"/>
                <a:gd name="T29" fmla="*/ 0 h 398"/>
                <a:gd name="T30" fmla="*/ 468 w 793"/>
                <a:gd name="T31" fmla="*/ 6 h 398"/>
                <a:gd name="T32" fmla="*/ 513 w 793"/>
                <a:gd name="T33" fmla="*/ 16 h 398"/>
                <a:gd name="T34" fmla="*/ 556 w 793"/>
                <a:gd name="T35" fmla="*/ 33 h 398"/>
                <a:gd name="T36" fmla="*/ 598 w 793"/>
                <a:gd name="T37" fmla="*/ 55 h 398"/>
                <a:gd name="T38" fmla="*/ 636 w 793"/>
                <a:gd name="T39" fmla="*/ 80 h 398"/>
                <a:gd name="T40" fmla="*/ 670 w 793"/>
                <a:gd name="T41" fmla="*/ 109 h 398"/>
                <a:gd name="T42" fmla="*/ 702 w 793"/>
                <a:gd name="T43" fmla="*/ 142 h 398"/>
                <a:gd name="T44" fmla="*/ 729 w 793"/>
                <a:gd name="T45" fmla="*/ 181 h 398"/>
                <a:gd name="T46" fmla="*/ 751 w 793"/>
                <a:gd name="T47" fmla="*/ 221 h 398"/>
                <a:gd name="T48" fmla="*/ 769 w 793"/>
                <a:gd name="T49" fmla="*/ 262 h 398"/>
                <a:gd name="T50" fmla="*/ 783 w 793"/>
                <a:gd name="T51" fmla="*/ 307 h 398"/>
                <a:gd name="T52" fmla="*/ 791 w 793"/>
                <a:gd name="T53" fmla="*/ 352 h 398"/>
                <a:gd name="T54" fmla="*/ 793 w 793"/>
                <a:gd name="T55" fmla="*/ 398 h 398"/>
                <a:gd name="T56" fmla="*/ 664 w 793"/>
                <a:gd name="T57" fmla="*/ 398 h 398"/>
                <a:gd name="T58" fmla="*/ 660 w 793"/>
                <a:gd name="T59" fmla="*/ 360 h 398"/>
                <a:gd name="T60" fmla="*/ 652 w 793"/>
                <a:gd name="T61" fmla="*/ 323 h 398"/>
                <a:gd name="T62" fmla="*/ 640 w 793"/>
                <a:gd name="T63" fmla="*/ 287 h 398"/>
                <a:gd name="T64" fmla="*/ 622 w 793"/>
                <a:gd name="T65" fmla="*/ 254 h 398"/>
                <a:gd name="T66" fmla="*/ 599 w 793"/>
                <a:gd name="T67" fmla="*/ 224 h 398"/>
                <a:gd name="T68" fmla="*/ 573 w 793"/>
                <a:gd name="T69" fmla="*/ 198 h 398"/>
                <a:gd name="T70" fmla="*/ 543 w 793"/>
                <a:gd name="T71" fmla="*/ 174 h 398"/>
                <a:gd name="T72" fmla="*/ 512 w 793"/>
                <a:gd name="T73" fmla="*/ 156 h 398"/>
                <a:gd name="T74" fmla="*/ 477 w 793"/>
                <a:gd name="T75" fmla="*/ 141 h 398"/>
                <a:gd name="T76" fmla="*/ 438 w 793"/>
                <a:gd name="T77" fmla="*/ 133 h 398"/>
                <a:gd name="T78" fmla="*/ 403 w 793"/>
                <a:gd name="T79" fmla="*/ 129 h 398"/>
                <a:gd name="T80" fmla="*/ 364 w 793"/>
                <a:gd name="T81" fmla="*/ 132 h 398"/>
                <a:gd name="T82" fmla="*/ 328 w 793"/>
                <a:gd name="T83" fmla="*/ 138 h 398"/>
                <a:gd name="T84" fmla="*/ 292 w 793"/>
                <a:gd name="T85" fmla="*/ 151 h 398"/>
                <a:gd name="T86" fmla="*/ 259 w 793"/>
                <a:gd name="T87" fmla="*/ 168 h 398"/>
                <a:gd name="T88" fmla="*/ 227 w 793"/>
                <a:gd name="T89" fmla="*/ 189 h 398"/>
                <a:gd name="T90" fmla="*/ 201 w 793"/>
                <a:gd name="T91" fmla="*/ 216 h 398"/>
                <a:gd name="T92" fmla="*/ 178 w 793"/>
                <a:gd name="T93" fmla="*/ 244 h 398"/>
                <a:gd name="T94" fmla="*/ 158 w 793"/>
                <a:gd name="T95" fmla="*/ 277 h 398"/>
                <a:gd name="T96" fmla="*/ 144 w 793"/>
                <a:gd name="T97" fmla="*/ 312 h 398"/>
                <a:gd name="T98" fmla="*/ 133 w 793"/>
                <a:gd name="T99" fmla="*/ 348 h 398"/>
                <a:gd name="T100" fmla="*/ 129 w 793"/>
                <a:gd name="T101" fmla="*/ 384 h 398"/>
                <a:gd name="T102" fmla="*/ 0 w 793"/>
                <a:gd name="T103" fmla="*/ 388 h 398"/>
                <a:gd name="T104" fmla="*/ 0 w 793"/>
                <a:gd name="T105" fmla="*/ 388 h 39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3"/>
                <a:gd name="T160" fmla="*/ 0 h 398"/>
                <a:gd name="T161" fmla="*/ 793 w 793"/>
                <a:gd name="T162" fmla="*/ 398 h 39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3" h="398">
                  <a:moveTo>
                    <a:pt x="0" y="388"/>
                  </a:moveTo>
                  <a:lnTo>
                    <a:pt x="2" y="342"/>
                  </a:lnTo>
                  <a:lnTo>
                    <a:pt x="13" y="297"/>
                  </a:lnTo>
                  <a:lnTo>
                    <a:pt x="26" y="254"/>
                  </a:lnTo>
                  <a:lnTo>
                    <a:pt x="45" y="212"/>
                  </a:lnTo>
                  <a:lnTo>
                    <a:pt x="69" y="173"/>
                  </a:lnTo>
                  <a:lnTo>
                    <a:pt x="97" y="135"/>
                  </a:lnTo>
                  <a:lnTo>
                    <a:pt x="129" y="103"/>
                  </a:lnTo>
                  <a:lnTo>
                    <a:pt x="165" y="75"/>
                  </a:lnTo>
                  <a:lnTo>
                    <a:pt x="202" y="50"/>
                  </a:lnTo>
                  <a:lnTo>
                    <a:pt x="244" y="29"/>
                  </a:lnTo>
                  <a:lnTo>
                    <a:pt x="289" y="15"/>
                  </a:lnTo>
                  <a:lnTo>
                    <a:pt x="333" y="5"/>
                  </a:lnTo>
                  <a:lnTo>
                    <a:pt x="377" y="0"/>
                  </a:lnTo>
                  <a:lnTo>
                    <a:pt x="424" y="0"/>
                  </a:lnTo>
                  <a:lnTo>
                    <a:pt x="468" y="6"/>
                  </a:lnTo>
                  <a:lnTo>
                    <a:pt x="513" y="16"/>
                  </a:lnTo>
                  <a:lnTo>
                    <a:pt x="556" y="33"/>
                  </a:lnTo>
                  <a:lnTo>
                    <a:pt x="598" y="55"/>
                  </a:lnTo>
                  <a:lnTo>
                    <a:pt x="636" y="80"/>
                  </a:lnTo>
                  <a:lnTo>
                    <a:pt x="670" y="109"/>
                  </a:lnTo>
                  <a:lnTo>
                    <a:pt x="702" y="142"/>
                  </a:lnTo>
                  <a:lnTo>
                    <a:pt x="729" y="181"/>
                  </a:lnTo>
                  <a:lnTo>
                    <a:pt x="751" y="221"/>
                  </a:lnTo>
                  <a:lnTo>
                    <a:pt x="769" y="262"/>
                  </a:lnTo>
                  <a:lnTo>
                    <a:pt x="783" y="307"/>
                  </a:lnTo>
                  <a:lnTo>
                    <a:pt x="791" y="352"/>
                  </a:lnTo>
                  <a:lnTo>
                    <a:pt x="793" y="398"/>
                  </a:lnTo>
                  <a:lnTo>
                    <a:pt x="664" y="398"/>
                  </a:lnTo>
                  <a:lnTo>
                    <a:pt x="660" y="360"/>
                  </a:lnTo>
                  <a:lnTo>
                    <a:pt x="652" y="323"/>
                  </a:lnTo>
                  <a:lnTo>
                    <a:pt x="640" y="287"/>
                  </a:lnTo>
                  <a:lnTo>
                    <a:pt x="622" y="254"/>
                  </a:lnTo>
                  <a:lnTo>
                    <a:pt x="599" y="224"/>
                  </a:lnTo>
                  <a:lnTo>
                    <a:pt x="573" y="198"/>
                  </a:lnTo>
                  <a:lnTo>
                    <a:pt x="543" y="174"/>
                  </a:lnTo>
                  <a:lnTo>
                    <a:pt x="512" y="156"/>
                  </a:lnTo>
                  <a:lnTo>
                    <a:pt x="477" y="141"/>
                  </a:lnTo>
                  <a:lnTo>
                    <a:pt x="438" y="133"/>
                  </a:lnTo>
                  <a:lnTo>
                    <a:pt x="403" y="129"/>
                  </a:lnTo>
                  <a:lnTo>
                    <a:pt x="364" y="132"/>
                  </a:lnTo>
                  <a:lnTo>
                    <a:pt x="328" y="138"/>
                  </a:lnTo>
                  <a:lnTo>
                    <a:pt x="292" y="151"/>
                  </a:lnTo>
                  <a:lnTo>
                    <a:pt x="259" y="168"/>
                  </a:lnTo>
                  <a:lnTo>
                    <a:pt x="227" y="189"/>
                  </a:lnTo>
                  <a:lnTo>
                    <a:pt x="201" y="216"/>
                  </a:lnTo>
                  <a:lnTo>
                    <a:pt x="178" y="244"/>
                  </a:lnTo>
                  <a:lnTo>
                    <a:pt x="158" y="277"/>
                  </a:lnTo>
                  <a:lnTo>
                    <a:pt x="144" y="312"/>
                  </a:lnTo>
                  <a:lnTo>
                    <a:pt x="133" y="348"/>
                  </a:lnTo>
                  <a:lnTo>
                    <a:pt x="129" y="384"/>
                  </a:lnTo>
                  <a:lnTo>
                    <a:pt x="0" y="388"/>
                  </a:lnTo>
                  <a:close/>
                </a:path>
              </a:pathLst>
            </a:custGeom>
            <a:solidFill>
              <a:srgbClr val="000000"/>
            </a:solidFill>
            <a:ln w="9525">
              <a:noFill/>
              <a:round/>
              <a:headEnd/>
              <a:tailEnd/>
            </a:ln>
          </p:spPr>
          <p:txBody>
            <a:bodyPr/>
            <a:lstStyle/>
            <a:p>
              <a:endParaRPr lang="en-US"/>
            </a:p>
          </p:txBody>
        </p:sp>
        <p:sp>
          <p:nvSpPr>
            <p:cNvPr id="50209" name="Freeform 18"/>
            <p:cNvSpPr>
              <a:spLocks/>
            </p:cNvSpPr>
            <p:nvPr/>
          </p:nvSpPr>
          <p:spPr bwMode="auto">
            <a:xfrm>
              <a:off x="9769" y="11748"/>
              <a:ext cx="939" cy="1978"/>
            </a:xfrm>
            <a:custGeom>
              <a:avLst/>
              <a:gdLst>
                <a:gd name="T0" fmla="*/ 0 w 939"/>
                <a:gd name="T1" fmla="*/ 1978 h 1978"/>
                <a:gd name="T2" fmla="*/ 0 w 939"/>
                <a:gd name="T3" fmla="*/ 0 h 1978"/>
                <a:gd name="T4" fmla="*/ 939 w 939"/>
                <a:gd name="T5" fmla="*/ 0 h 1978"/>
                <a:gd name="T6" fmla="*/ 939 w 939"/>
                <a:gd name="T7" fmla="*/ 1978 h 1978"/>
                <a:gd name="T8" fmla="*/ 802 w 939"/>
                <a:gd name="T9" fmla="*/ 1978 h 1978"/>
                <a:gd name="T10" fmla="*/ 802 w 939"/>
                <a:gd name="T11" fmla="*/ 137 h 1978"/>
                <a:gd name="T12" fmla="*/ 138 w 939"/>
                <a:gd name="T13" fmla="*/ 137 h 1978"/>
                <a:gd name="T14" fmla="*/ 138 w 939"/>
                <a:gd name="T15" fmla="*/ 1978 h 1978"/>
                <a:gd name="T16" fmla="*/ 0 w 939"/>
                <a:gd name="T17" fmla="*/ 1978 h 1978"/>
                <a:gd name="T18" fmla="*/ 0 w 939"/>
                <a:gd name="T19" fmla="*/ 1978 h 19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39"/>
                <a:gd name="T31" fmla="*/ 0 h 1978"/>
                <a:gd name="T32" fmla="*/ 939 w 939"/>
                <a:gd name="T33" fmla="*/ 1978 h 19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39" h="1978">
                  <a:moveTo>
                    <a:pt x="0" y="1978"/>
                  </a:moveTo>
                  <a:lnTo>
                    <a:pt x="0" y="0"/>
                  </a:lnTo>
                  <a:lnTo>
                    <a:pt x="939" y="0"/>
                  </a:lnTo>
                  <a:lnTo>
                    <a:pt x="939" y="1978"/>
                  </a:lnTo>
                  <a:lnTo>
                    <a:pt x="802" y="1978"/>
                  </a:lnTo>
                  <a:lnTo>
                    <a:pt x="802" y="137"/>
                  </a:lnTo>
                  <a:lnTo>
                    <a:pt x="138" y="137"/>
                  </a:lnTo>
                  <a:lnTo>
                    <a:pt x="138" y="1978"/>
                  </a:lnTo>
                  <a:lnTo>
                    <a:pt x="0" y="1978"/>
                  </a:lnTo>
                  <a:close/>
                </a:path>
              </a:pathLst>
            </a:custGeom>
            <a:solidFill>
              <a:srgbClr val="000000"/>
            </a:solidFill>
            <a:ln w="9525">
              <a:noFill/>
              <a:round/>
              <a:headEnd/>
              <a:tailEnd/>
            </a:ln>
          </p:spPr>
          <p:txBody>
            <a:bodyPr/>
            <a:lstStyle/>
            <a:p>
              <a:endParaRPr lang="en-US"/>
            </a:p>
          </p:txBody>
        </p:sp>
        <p:sp>
          <p:nvSpPr>
            <p:cNvPr id="50210" name="Freeform 19"/>
            <p:cNvSpPr>
              <a:spLocks/>
            </p:cNvSpPr>
            <p:nvPr/>
          </p:nvSpPr>
          <p:spPr bwMode="auto">
            <a:xfrm>
              <a:off x="9699" y="13665"/>
              <a:ext cx="1077" cy="130"/>
            </a:xfrm>
            <a:custGeom>
              <a:avLst/>
              <a:gdLst>
                <a:gd name="T0" fmla="*/ 0 w 1077"/>
                <a:gd name="T1" fmla="*/ 130 h 130"/>
                <a:gd name="T2" fmla="*/ 0 w 1077"/>
                <a:gd name="T3" fmla="*/ 0 h 130"/>
                <a:gd name="T4" fmla="*/ 1077 w 1077"/>
                <a:gd name="T5" fmla="*/ 0 h 130"/>
                <a:gd name="T6" fmla="*/ 1077 w 1077"/>
                <a:gd name="T7" fmla="*/ 130 h 130"/>
                <a:gd name="T8" fmla="*/ 0 w 1077"/>
                <a:gd name="T9" fmla="*/ 130 h 130"/>
                <a:gd name="T10" fmla="*/ 0 w 1077"/>
                <a:gd name="T11" fmla="*/ 130 h 130"/>
                <a:gd name="T12" fmla="*/ 0 60000 65536"/>
                <a:gd name="T13" fmla="*/ 0 60000 65536"/>
                <a:gd name="T14" fmla="*/ 0 60000 65536"/>
                <a:gd name="T15" fmla="*/ 0 60000 65536"/>
                <a:gd name="T16" fmla="*/ 0 60000 65536"/>
                <a:gd name="T17" fmla="*/ 0 60000 65536"/>
                <a:gd name="T18" fmla="*/ 0 w 1077"/>
                <a:gd name="T19" fmla="*/ 0 h 130"/>
                <a:gd name="T20" fmla="*/ 1077 w 1077"/>
                <a:gd name="T21" fmla="*/ 130 h 130"/>
              </a:gdLst>
              <a:ahLst/>
              <a:cxnLst>
                <a:cxn ang="T12">
                  <a:pos x="T0" y="T1"/>
                </a:cxn>
                <a:cxn ang="T13">
                  <a:pos x="T2" y="T3"/>
                </a:cxn>
                <a:cxn ang="T14">
                  <a:pos x="T4" y="T5"/>
                </a:cxn>
                <a:cxn ang="T15">
                  <a:pos x="T6" y="T7"/>
                </a:cxn>
                <a:cxn ang="T16">
                  <a:pos x="T8" y="T9"/>
                </a:cxn>
                <a:cxn ang="T17">
                  <a:pos x="T10" y="T11"/>
                </a:cxn>
              </a:cxnLst>
              <a:rect l="T18" t="T19" r="T20" b="T21"/>
              <a:pathLst>
                <a:path w="1077" h="130">
                  <a:moveTo>
                    <a:pt x="0" y="130"/>
                  </a:moveTo>
                  <a:lnTo>
                    <a:pt x="0" y="0"/>
                  </a:lnTo>
                  <a:lnTo>
                    <a:pt x="1077" y="0"/>
                  </a:lnTo>
                  <a:lnTo>
                    <a:pt x="1077" y="130"/>
                  </a:lnTo>
                  <a:lnTo>
                    <a:pt x="0" y="130"/>
                  </a:lnTo>
                  <a:close/>
                </a:path>
              </a:pathLst>
            </a:custGeom>
            <a:solidFill>
              <a:srgbClr val="000000"/>
            </a:solidFill>
            <a:ln w="9525">
              <a:noFill/>
              <a:round/>
              <a:headEnd/>
              <a:tailEnd/>
            </a:ln>
          </p:spPr>
          <p:txBody>
            <a:bodyPr/>
            <a:lstStyle/>
            <a:p>
              <a:endParaRPr lang="en-US"/>
            </a:p>
          </p:txBody>
        </p:sp>
        <p:sp>
          <p:nvSpPr>
            <p:cNvPr id="50211" name="Freeform 20"/>
            <p:cNvSpPr>
              <a:spLocks/>
            </p:cNvSpPr>
            <p:nvPr/>
          </p:nvSpPr>
          <p:spPr bwMode="auto">
            <a:xfrm>
              <a:off x="9114" y="11171"/>
              <a:ext cx="944" cy="1007"/>
            </a:xfrm>
            <a:custGeom>
              <a:avLst/>
              <a:gdLst>
                <a:gd name="T0" fmla="*/ 854 w 944"/>
                <a:gd name="T1" fmla="*/ 134 h 1007"/>
                <a:gd name="T2" fmla="*/ 802 w 944"/>
                <a:gd name="T3" fmla="*/ 180 h 1007"/>
                <a:gd name="T4" fmla="*/ 763 w 944"/>
                <a:gd name="T5" fmla="*/ 254 h 1007"/>
                <a:gd name="T6" fmla="*/ 742 w 944"/>
                <a:gd name="T7" fmla="*/ 369 h 1007"/>
                <a:gd name="T8" fmla="*/ 719 w 944"/>
                <a:gd name="T9" fmla="*/ 451 h 1007"/>
                <a:gd name="T10" fmla="*/ 663 w 944"/>
                <a:gd name="T11" fmla="*/ 532 h 1007"/>
                <a:gd name="T12" fmla="*/ 594 w 944"/>
                <a:gd name="T13" fmla="*/ 595 h 1007"/>
                <a:gd name="T14" fmla="*/ 510 w 944"/>
                <a:gd name="T15" fmla="*/ 638 h 1007"/>
                <a:gd name="T16" fmla="*/ 487 w 944"/>
                <a:gd name="T17" fmla="*/ 731 h 1007"/>
                <a:gd name="T18" fmla="*/ 422 w 944"/>
                <a:gd name="T19" fmla="*/ 812 h 1007"/>
                <a:gd name="T20" fmla="*/ 335 w 944"/>
                <a:gd name="T21" fmla="*/ 871 h 1007"/>
                <a:gd name="T22" fmla="*/ 231 w 944"/>
                <a:gd name="T23" fmla="*/ 912 h 1007"/>
                <a:gd name="T24" fmla="*/ 169 w 944"/>
                <a:gd name="T25" fmla="*/ 971 h 1007"/>
                <a:gd name="T26" fmla="*/ 155 w 944"/>
                <a:gd name="T27" fmla="*/ 957 h 1007"/>
                <a:gd name="T28" fmla="*/ 129 w 944"/>
                <a:gd name="T29" fmla="*/ 883 h 1007"/>
                <a:gd name="T30" fmla="*/ 78 w 944"/>
                <a:gd name="T31" fmla="*/ 826 h 1007"/>
                <a:gd name="T32" fmla="*/ 22 w 944"/>
                <a:gd name="T33" fmla="*/ 731 h 1007"/>
                <a:gd name="T34" fmla="*/ 0 w 944"/>
                <a:gd name="T35" fmla="*/ 629 h 1007"/>
                <a:gd name="T36" fmla="*/ 16 w 944"/>
                <a:gd name="T37" fmla="*/ 532 h 1007"/>
                <a:gd name="T38" fmla="*/ 44 w 944"/>
                <a:gd name="T39" fmla="*/ 487 h 1007"/>
                <a:gd name="T40" fmla="*/ 181 w 944"/>
                <a:gd name="T41" fmla="*/ 524 h 1007"/>
                <a:gd name="T42" fmla="*/ 143 w 944"/>
                <a:gd name="T43" fmla="*/ 590 h 1007"/>
                <a:gd name="T44" fmla="*/ 139 w 944"/>
                <a:gd name="T45" fmla="*/ 649 h 1007"/>
                <a:gd name="T46" fmla="*/ 165 w 944"/>
                <a:gd name="T47" fmla="*/ 708 h 1007"/>
                <a:gd name="T48" fmla="*/ 187 w 944"/>
                <a:gd name="T49" fmla="*/ 753 h 1007"/>
                <a:gd name="T50" fmla="*/ 197 w 944"/>
                <a:gd name="T51" fmla="*/ 783 h 1007"/>
                <a:gd name="T52" fmla="*/ 241 w 944"/>
                <a:gd name="T53" fmla="*/ 759 h 1007"/>
                <a:gd name="T54" fmla="*/ 309 w 944"/>
                <a:gd name="T55" fmla="*/ 737 h 1007"/>
                <a:gd name="T56" fmla="*/ 353 w 944"/>
                <a:gd name="T57" fmla="*/ 701 h 1007"/>
                <a:gd name="T58" fmla="*/ 378 w 944"/>
                <a:gd name="T59" fmla="*/ 647 h 1007"/>
                <a:gd name="T60" fmla="*/ 371 w 944"/>
                <a:gd name="T61" fmla="*/ 583 h 1007"/>
                <a:gd name="T62" fmla="*/ 350 w 944"/>
                <a:gd name="T63" fmla="*/ 542 h 1007"/>
                <a:gd name="T64" fmla="*/ 404 w 944"/>
                <a:gd name="T65" fmla="*/ 529 h 1007"/>
                <a:gd name="T66" fmla="*/ 488 w 944"/>
                <a:gd name="T67" fmla="*/ 502 h 1007"/>
                <a:gd name="T68" fmla="*/ 537 w 944"/>
                <a:gd name="T69" fmla="*/ 465 h 1007"/>
                <a:gd name="T70" fmla="*/ 583 w 944"/>
                <a:gd name="T71" fmla="*/ 414 h 1007"/>
                <a:gd name="T72" fmla="*/ 607 w 944"/>
                <a:gd name="T73" fmla="*/ 366 h 1007"/>
                <a:gd name="T74" fmla="*/ 623 w 944"/>
                <a:gd name="T75" fmla="*/ 302 h 1007"/>
                <a:gd name="T76" fmla="*/ 641 w 944"/>
                <a:gd name="T77" fmla="*/ 222 h 1007"/>
                <a:gd name="T78" fmla="*/ 671 w 944"/>
                <a:gd name="T79" fmla="*/ 156 h 1007"/>
                <a:gd name="T80" fmla="*/ 715 w 944"/>
                <a:gd name="T81" fmla="*/ 88 h 1007"/>
                <a:gd name="T82" fmla="*/ 790 w 944"/>
                <a:gd name="T83" fmla="*/ 29 h 1007"/>
                <a:gd name="T84" fmla="*/ 884 w 944"/>
                <a:gd name="T85" fmla="*/ 0 h 1007"/>
                <a:gd name="T86" fmla="*/ 926 w 944"/>
                <a:gd name="T87" fmla="*/ 77 h 1007"/>
                <a:gd name="T88" fmla="*/ 882 w 944"/>
                <a:gd name="T89" fmla="*/ 125 h 100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44"/>
                <a:gd name="T136" fmla="*/ 0 h 1007"/>
                <a:gd name="T137" fmla="*/ 944 w 944"/>
                <a:gd name="T138" fmla="*/ 1007 h 100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44" h="1007">
                  <a:moveTo>
                    <a:pt x="882" y="125"/>
                  </a:moveTo>
                  <a:lnTo>
                    <a:pt x="854" y="134"/>
                  </a:lnTo>
                  <a:lnTo>
                    <a:pt x="828" y="156"/>
                  </a:lnTo>
                  <a:lnTo>
                    <a:pt x="802" y="180"/>
                  </a:lnTo>
                  <a:lnTo>
                    <a:pt x="778" y="218"/>
                  </a:lnTo>
                  <a:lnTo>
                    <a:pt x="763" y="254"/>
                  </a:lnTo>
                  <a:lnTo>
                    <a:pt x="751" y="313"/>
                  </a:lnTo>
                  <a:lnTo>
                    <a:pt x="742" y="369"/>
                  </a:lnTo>
                  <a:lnTo>
                    <a:pt x="729" y="414"/>
                  </a:lnTo>
                  <a:lnTo>
                    <a:pt x="719" y="451"/>
                  </a:lnTo>
                  <a:lnTo>
                    <a:pt x="692" y="495"/>
                  </a:lnTo>
                  <a:lnTo>
                    <a:pt x="663" y="532"/>
                  </a:lnTo>
                  <a:lnTo>
                    <a:pt x="631" y="565"/>
                  </a:lnTo>
                  <a:lnTo>
                    <a:pt x="594" y="595"/>
                  </a:lnTo>
                  <a:lnTo>
                    <a:pt x="553" y="620"/>
                  </a:lnTo>
                  <a:lnTo>
                    <a:pt x="510" y="638"/>
                  </a:lnTo>
                  <a:lnTo>
                    <a:pt x="502" y="695"/>
                  </a:lnTo>
                  <a:lnTo>
                    <a:pt x="487" y="731"/>
                  </a:lnTo>
                  <a:lnTo>
                    <a:pt x="462" y="771"/>
                  </a:lnTo>
                  <a:lnTo>
                    <a:pt x="422" y="812"/>
                  </a:lnTo>
                  <a:lnTo>
                    <a:pt x="380" y="842"/>
                  </a:lnTo>
                  <a:lnTo>
                    <a:pt x="335" y="871"/>
                  </a:lnTo>
                  <a:lnTo>
                    <a:pt x="282" y="890"/>
                  </a:lnTo>
                  <a:lnTo>
                    <a:pt x="231" y="912"/>
                  </a:lnTo>
                  <a:lnTo>
                    <a:pt x="195" y="941"/>
                  </a:lnTo>
                  <a:lnTo>
                    <a:pt x="169" y="971"/>
                  </a:lnTo>
                  <a:lnTo>
                    <a:pt x="157" y="1007"/>
                  </a:lnTo>
                  <a:lnTo>
                    <a:pt x="155" y="957"/>
                  </a:lnTo>
                  <a:lnTo>
                    <a:pt x="147" y="924"/>
                  </a:lnTo>
                  <a:lnTo>
                    <a:pt x="129" y="883"/>
                  </a:lnTo>
                  <a:lnTo>
                    <a:pt x="106" y="853"/>
                  </a:lnTo>
                  <a:lnTo>
                    <a:pt x="78" y="826"/>
                  </a:lnTo>
                  <a:lnTo>
                    <a:pt x="48" y="779"/>
                  </a:lnTo>
                  <a:lnTo>
                    <a:pt x="22" y="731"/>
                  </a:lnTo>
                  <a:lnTo>
                    <a:pt x="8" y="674"/>
                  </a:lnTo>
                  <a:lnTo>
                    <a:pt x="0" y="629"/>
                  </a:lnTo>
                  <a:lnTo>
                    <a:pt x="4" y="581"/>
                  </a:lnTo>
                  <a:lnTo>
                    <a:pt x="16" y="532"/>
                  </a:lnTo>
                  <a:lnTo>
                    <a:pt x="34" y="499"/>
                  </a:lnTo>
                  <a:lnTo>
                    <a:pt x="44" y="487"/>
                  </a:lnTo>
                  <a:lnTo>
                    <a:pt x="66" y="460"/>
                  </a:lnTo>
                  <a:lnTo>
                    <a:pt x="181" y="524"/>
                  </a:lnTo>
                  <a:lnTo>
                    <a:pt x="151" y="561"/>
                  </a:lnTo>
                  <a:lnTo>
                    <a:pt x="143" y="590"/>
                  </a:lnTo>
                  <a:lnTo>
                    <a:pt x="136" y="613"/>
                  </a:lnTo>
                  <a:lnTo>
                    <a:pt x="139" y="649"/>
                  </a:lnTo>
                  <a:lnTo>
                    <a:pt x="148" y="679"/>
                  </a:lnTo>
                  <a:lnTo>
                    <a:pt x="165" y="708"/>
                  </a:lnTo>
                  <a:lnTo>
                    <a:pt x="179" y="731"/>
                  </a:lnTo>
                  <a:lnTo>
                    <a:pt x="187" y="753"/>
                  </a:lnTo>
                  <a:lnTo>
                    <a:pt x="195" y="767"/>
                  </a:lnTo>
                  <a:lnTo>
                    <a:pt x="197" y="783"/>
                  </a:lnTo>
                  <a:lnTo>
                    <a:pt x="215" y="771"/>
                  </a:lnTo>
                  <a:lnTo>
                    <a:pt x="241" y="759"/>
                  </a:lnTo>
                  <a:lnTo>
                    <a:pt x="279" y="749"/>
                  </a:lnTo>
                  <a:lnTo>
                    <a:pt x="309" y="737"/>
                  </a:lnTo>
                  <a:lnTo>
                    <a:pt x="335" y="719"/>
                  </a:lnTo>
                  <a:lnTo>
                    <a:pt x="353" y="701"/>
                  </a:lnTo>
                  <a:lnTo>
                    <a:pt x="371" y="674"/>
                  </a:lnTo>
                  <a:lnTo>
                    <a:pt x="378" y="647"/>
                  </a:lnTo>
                  <a:lnTo>
                    <a:pt x="380" y="617"/>
                  </a:lnTo>
                  <a:lnTo>
                    <a:pt x="371" y="583"/>
                  </a:lnTo>
                  <a:lnTo>
                    <a:pt x="370" y="575"/>
                  </a:lnTo>
                  <a:lnTo>
                    <a:pt x="350" y="542"/>
                  </a:lnTo>
                  <a:lnTo>
                    <a:pt x="341" y="529"/>
                  </a:lnTo>
                  <a:lnTo>
                    <a:pt x="404" y="529"/>
                  </a:lnTo>
                  <a:lnTo>
                    <a:pt x="450" y="520"/>
                  </a:lnTo>
                  <a:lnTo>
                    <a:pt x="488" y="502"/>
                  </a:lnTo>
                  <a:lnTo>
                    <a:pt x="516" y="483"/>
                  </a:lnTo>
                  <a:lnTo>
                    <a:pt x="537" y="465"/>
                  </a:lnTo>
                  <a:lnTo>
                    <a:pt x="564" y="438"/>
                  </a:lnTo>
                  <a:lnTo>
                    <a:pt x="583" y="414"/>
                  </a:lnTo>
                  <a:lnTo>
                    <a:pt x="594" y="390"/>
                  </a:lnTo>
                  <a:lnTo>
                    <a:pt x="607" y="366"/>
                  </a:lnTo>
                  <a:lnTo>
                    <a:pt x="613" y="340"/>
                  </a:lnTo>
                  <a:lnTo>
                    <a:pt x="623" y="302"/>
                  </a:lnTo>
                  <a:lnTo>
                    <a:pt x="631" y="261"/>
                  </a:lnTo>
                  <a:lnTo>
                    <a:pt x="641" y="222"/>
                  </a:lnTo>
                  <a:lnTo>
                    <a:pt x="653" y="188"/>
                  </a:lnTo>
                  <a:lnTo>
                    <a:pt x="671" y="156"/>
                  </a:lnTo>
                  <a:lnTo>
                    <a:pt x="689" y="125"/>
                  </a:lnTo>
                  <a:lnTo>
                    <a:pt x="715" y="88"/>
                  </a:lnTo>
                  <a:lnTo>
                    <a:pt x="751" y="52"/>
                  </a:lnTo>
                  <a:lnTo>
                    <a:pt x="790" y="29"/>
                  </a:lnTo>
                  <a:lnTo>
                    <a:pt x="828" y="13"/>
                  </a:lnTo>
                  <a:lnTo>
                    <a:pt x="884" y="0"/>
                  </a:lnTo>
                  <a:lnTo>
                    <a:pt x="944" y="0"/>
                  </a:lnTo>
                  <a:lnTo>
                    <a:pt x="926" y="77"/>
                  </a:lnTo>
                  <a:lnTo>
                    <a:pt x="882" y="125"/>
                  </a:lnTo>
                  <a:close/>
                </a:path>
              </a:pathLst>
            </a:custGeom>
            <a:solidFill>
              <a:srgbClr val="000000"/>
            </a:solidFill>
            <a:ln w="9525">
              <a:noFill/>
              <a:round/>
              <a:headEnd/>
              <a:tailEnd/>
            </a:ln>
          </p:spPr>
          <p:txBody>
            <a:bodyPr/>
            <a:lstStyle/>
            <a:p>
              <a:endParaRPr lang="en-US"/>
            </a:p>
          </p:txBody>
        </p:sp>
        <p:sp>
          <p:nvSpPr>
            <p:cNvPr id="50212" name="Freeform 21"/>
            <p:cNvSpPr>
              <a:spLocks/>
            </p:cNvSpPr>
            <p:nvPr/>
          </p:nvSpPr>
          <p:spPr bwMode="auto">
            <a:xfrm>
              <a:off x="9106" y="11076"/>
              <a:ext cx="958" cy="664"/>
            </a:xfrm>
            <a:custGeom>
              <a:avLst/>
              <a:gdLst>
                <a:gd name="T0" fmla="*/ 522 w 958"/>
                <a:gd name="T1" fmla="*/ 178 h 664"/>
                <a:gd name="T2" fmla="*/ 617 w 958"/>
                <a:gd name="T3" fmla="*/ 212 h 664"/>
                <a:gd name="T4" fmla="*/ 730 w 958"/>
                <a:gd name="T5" fmla="*/ 224 h 664"/>
                <a:gd name="T6" fmla="*/ 958 w 958"/>
                <a:gd name="T7" fmla="*/ 95 h 664"/>
                <a:gd name="T8" fmla="*/ 718 w 958"/>
                <a:gd name="T9" fmla="*/ 90 h 664"/>
                <a:gd name="T10" fmla="*/ 627 w 958"/>
                <a:gd name="T11" fmla="*/ 72 h 664"/>
                <a:gd name="T12" fmla="*/ 532 w 958"/>
                <a:gd name="T13" fmla="*/ 29 h 664"/>
                <a:gd name="T14" fmla="*/ 466 w 958"/>
                <a:gd name="T15" fmla="*/ 7 h 664"/>
                <a:gd name="T16" fmla="*/ 378 w 958"/>
                <a:gd name="T17" fmla="*/ 0 h 664"/>
                <a:gd name="T18" fmla="*/ 288 w 958"/>
                <a:gd name="T19" fmla="*/ 11 h 664"/>
                <a:gd name="T20" fmla="*/ 204 w 958"/>
                <a:gd name="T21" fmla="*/ 42 h 664"/>
                <a:gd name="T22" fmla="*/ 129 w 958"/>
                <a:gd name="T23" fmla="*/ 94 h 664"/>
                <a:gd name="T24" fmla="*/ 70 w 958"/>
                <a:gd name="T25" fmla="*/ 160 h 664"/>
                <a:gd name="T26" fmla="*/ 28 w 958"/>
                <a:gd name="T27" fmla="*/ 240 h 664"/>
                <a:gd name="T28" fmla="*/ 4 w 958"/>
                <a:gd name="T29" fmla="*/ 326 h 664"/>
                <a:gd name="T30" fmla="*/ 1 w 958"/>
                <a:gd name="T31" fmla="*/ 418 h 664"/>
                <a:gd name="T32" fmla="*/ 19 w 958"/>
                <a:gd name="T33" fmla="*/ 506 h 664"/>
                <a:gd name="T34" fmla="*/ 56 w 958"/>
                <a:gd name="T35" fmla="*/ 586 h 664"/>
                <a:gd name="T36" fmla="*/ 96 w 958"/>
                <a:gd name="T37" fmla="*/ 641 h 664"/>
                <a:gd name="T38" fmla="*/ 177 w 958"/>
                <a:gd name="T39" fmla="*/ 633 h 664"/>
                <a:gd name="T40" fmla="*/ 213 w 958"/>
                <a:gd name="T41" fmla="*/ 608 h 664"/>
                <a:gd name="T42" fmla="*/ 258 w 958"/>
                <a:gd name="T43" fmla="*/ 594 h 664"/>
                <a:gd name="T44" fmla="*/ 217 w 958"/>
                <a:gd name="T45" fmla="*/ 564 h 664"/>
                <a:gd name="T46" fmla="*/ 170 w 958"/>
                <a:gd name="T47" fmla="*/ 509 h 664"/>
                <a:gd name="T48" fmla="*/ 144 w 958"/>
                <a:gd name="T49" fmla="*/ 443 h 664"/>
                <a:gd name="T50" fmla="*/ 137 w 958"/>
                <a:gd name="T51" fmla="*/ 371 h 664"/>
                <a:gd name="T52" fmla="*/ 149 w 958"/>
                <a:gd name="T53" fmla="*/ 301 h 664"/>
                <a:gd name="T54" fmla="*/ 182 w 958"/>
                <a:gd name="T55" fmla="*/ 238 h 664"/>
                <a:gd name="T56" fmla="*/ 234 w 958"/>
                <a:gd name="T57" fmla="*/ 187 h 664"/>
                <a:gd name="T58" fmla="*/ 296 w 958"/>
                <a:gd name="T59" fmla="*/ 152 h 664"/>
                <a:gd name="T60" fmla="*/ 366 w 958"/>
                <a:gd name="T61" fmla="*/ 137 h 664"/>
                <a:gd name="T62" fmla="*/ 436 w 958"/>
                <a:gd name="T63" fmla="*/ 146 h 664"/>
                <a:gd name="T64" fmla="*/ 477 w 958"/>
                <a:gd name="T65" fmla="*/ 157 h 6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58"/>
                <a:gd name="T100" fmla="*/ 0 h 664"/>
                <a:gd name="T101" fmla="*/ 958 w 958"/>
                <a:gd name="T102" fmla="*/ 664 h 6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58" h="664">
                  <a:moveTo>
                    <a:pt x="477" y="157"/>
                  </a:moveTo>
                  <a:lnTo>
                    <a:pt x="522" y="178"/>
                  </a:lnTo>
                  <a:lnTo>
                    <a:pt x="572" y="199"/>
                  </a:lnTo>
                  <a:lnTo>
                    <a:pt x="617" y="212"/>
                  </a:lnTo>
                  <a:lnTo>
                    <a:pt x="671" y="220"/>
                  </a:lnTo>
                  <a:lnTo>
                    <a:pt x="730" y="224"/>
                  </a:lnTo>
                  <a:lnTo>
                    <a:pt x="958" y="224"/>
                  </a:lnTo>
                  <a:lnTo>
                    <a:pt x="958" y="95"/>
                  </a:lnTo>
                  <a:lnTo>
                    <a:pt x="774" y="95"/>
                  </a:lnTo>
                  <a:lnTo>
                    <a:pt x="718" y="90"/>
                  </a:lnTo>
                  <a:lnTo>
                    <a:pt x="667" y="84"/>
                  </a:lnTo>
                  <a:lnTo>
                    <a:pt x="627" y="72"/>
                  </a:lnTo>
                  <a:lnTo>
                    <a:pt x="587" y="58"/>
                  </a:lnTo>
                  <a:lnTo>
                    <a:pt x="532" y="29"/>
                  </a:lnTo>
                  <a:lnTo>
                    <a:pt x="510" y="21"/>
                  </a:lnTo>
                  <a:lnTo>
                    <a:pt x="466" y="7"/>
                  </a:lnTo>
                  <a:lnTo>
                    <a:pt x="422" y="1"/>
                  </a:lnTo>
                  <a:lnTo>
                    <a:pt x="378" y="0"/>
                  </a:lnTo>
                  <a:lnTo>
                    <a:pt x="331" y="2"/>
                  </a:lnTo>
                  <a:lnTo>
                    <a:pt x="288" y="11"/>
                  </a:lnTo>
                  <a:lnTo>
                    <a:pt x="246" y="24"/>
                  </a:lnTo>
                  <a:lnTo>
                    <a:pt x="204" y="42"/>
                  </a:lnTo>
                  <a:lnTo>
                    <a:pt x="165" y="66"/>
                  </a:lnTo>
                  <a:lnTo>
                    <a:pt x="129" y="94"/>
                  </a:lnTo>
                  <a:lnTo>
                    <a:pt x="98" y="125"/>
                  </a:lnTo>
                  <a:lnTo>
                    <a:pt x="70" y="160"/>
                  </a:lnTo>
                  <a:lnTo>
                    <a:pt x="46" y="199"/>
                  </a:lnTo>
                  <a:lnTo>
                    <a:pt x="28" y="240"/>
                  </a:lnTo>
                  <a:lnTo>
                    <a:pt x="12" y="283"/>
                  </a:lnTo>
                  <a:lnTo>
                    <a:pt x="4" y="326"/>
                  </a:lnTo>
                  <a:lnTo>
                    <a:pt x="0" y="373"/>
                  </a:lnTo>
                  <a:lnTo>
                    <a:pt x="1" y="418"/>
                  </a:lnTo>
                  <a:lnTo>
                    <a:pt x="7" y="462"/>
                  </a:lnTo>
                  <a:lnTo>
                    <a:pt x="19" y="506"/>
                  </a:lnTo>
                  <a:lnTo>
                    <a:pt x="35" y="547"/>
                  </a:lnTo>
                  <a:lnTo>
                    <a:pt x="56" y="586"/>
                  </a:lnTo>
                  <a:lnTo>
                    <a:pt x="83" y="624"/>
                  </a:lnTo>
                  <a:lnTo>
                    <a:pt x="96" y="641"/>
                  </a:lnTo>
                  <a:lnTo>
                    <a:pt x="122" y="664"/>
                  </a:lnTo>
                  <a:lnTo>
                    <a:pt x="177" y="633"/>
                  </a:lnTo>
                  <a:lnTo>
                    <a:pt x="192" y="619"/>
                  </a:lnTo>
                  <a:lnTo>
                    <a:pt x="213" y="608"/>
                  </a:lnTo>
                  <a:lnTo>
                    <a:pt x="231" y="601"/>
                  </a:lnTo>
                  <a:lnTo>
                    <a:pt x="258" y="594"/>
                  </a:lnTo>
                  <a:lnTo>
                    <a:pt x="246" y="585"/>
                  </a:lnTo>
                  <a:lnTo>
                    <a:pt x="217" y="564"/>
                  </a:lnTo>
                  <a:lnTo>
                    <a:pt x="192" y="538"/>
                  </a:lnTo>
                  <a:lnTo>
                    <a:pt x="170" y="509"/>
                  </a:lnTo>
                  <a:lnTo>
                    <a:pt x="156" y="478"/>
                  </a:lnTo>
                  <a:lnTo>
                    <a:pt x="144" y="443"/>
                  </a:lnTo>
                  <a:lnTo>
                    <a:pt x="138" y="408"/>
                  </a:lnTo>
                  <a:lnTo>
                    <a:pt x="137" y="371"/>
                  </a:lnTo>
                  <a:lnTo>
                    <a:pt x="139" y="336"/>
                  </a:lnTo>
                  <a:lnTo>
                    <a:pt x="149" y="301"/>
                  </a:lnTo>
                  <a:lnTo>
                    <a:pt x="164" y="269"/>
                  </a:lnTo>
                  <a:lnTo>
                    <a:pt x="182" y="238"/>
                  </a:lnTo>
                  <a:lnTo>
                    <a:pt x="205" y="210"/>
                  </a:lnTo>
                  <a:lnTo>
                    <a:pt x="234" y="187"/>
                  </a:lnTo>
                  <a:lnTo>
                    <a:pt x="264" y="167"/>
                  </a:lnTo>
                  <a:lnTo>
                    <a:pt x="296" y="152"/>
                  </a:lnTo>
                  <a:lnTo>
                    <a:pt x="330" y="142"/>
                  </a:lnTo>
                  <a:lnTo>
                    <a:pt x="366" y="137"/>
                  </a:lnTo>
                  <a:lnTo>
                    <a:pt x="402" y="139"/>
                  </a:lnTo>
                  <a:lnTo>
                    <a:pt x="436" y="146"/>
                  </a:lnTo>
                  <a:lnTo>
                    <a:pt x="477" y="157"/>
                  </a:lnTo>
                  <a:close/>
                </a:path>
              </a:pathLst>
            </a:custGeom>
            <a:solidFill>
              <a:srgbClr val="000000"/>
            </a:solidFill>
            <a:ln w="9525">
              <a:noFill/>
              <a:round/>
              <a:headEnd/>
              <a:tailEnd/>
            </a:ln>
          </p:spPr>
          <p:txBody>
            <a:bodyPr/>
            <a:lstStyle/>
            <a:p>
              <a:endParaRPr lang="en-US"/>
            </a:p>
          </p:txBody>
        </p:sp>
        <p:sp>
          <p:nvSpPr>
            <p:cNvPr id="50213" name="Freeform 22"/>
            <p:cNvSpPr>
              <a:spLocks/>
            </p:cNvSpPr>
            <p:nvPr/>
          </p:nvSpPr>
          <p:spPr bwMode="auto">
            <a:xfrm>
              <a:off x="9837" y="12255"/>
              <a:ext cx="802" cy="130"/>
            </a:xfrm>
            <a:custGeom>
              <a:avLst/>
              <a:gdLst>
                <a:gd name="T0" fmla="*/ 0 w 802"/>
                <a:gd name="T1" fmla="*/ 130 h 130"/>
                <a:gd name="T2" fmla="*/ 0 w 802"/>
                <a:gd name="T3" fmla="*/ 0 h 130"/>
                <a:gd name="T4" fmla="*/ 802 w 802"/>
                <a:gd name="T5" fmla="*/ 0 h 130"/>
                <a:gd name="T6" fmla="*/ 802 w 802"/>
                <a:gd name="T7" fmla="*/ 130 h 130"/>
                <a:gd name="T8" fmla="*/ 0 w 802"/>
                <a:gd name="T9" fmla="*/ 130 h 130"/>
                <a:gd name="T10" fmla="*/ 0 w 802"/>
                <a:gd name="T11" fmla="*/ 130 h 130"/>
                <a:gd name="T12" fmla="*/ 0 60000 65536"/>
                <a:gd name="T13" fmla="*/ 0 60000 65536"/>
                <a:gd name="T14" fmla="*/ 0 60000 65536"/>
                <a:gd name="T15" fmla="*/ 0 60000 65536"/>
                <a:gd name="T16" fmla="*/ 0 60000 65536"/>
                <a:gd name="T17" fmla="*/ 0 60000 65536"/>
                <a:gd name="T18" fmla="*/ 0 w 802"/>
                <a:gd name="T19" fmla="*/ 0 h 130"/>
                <a:gd name="T20" fmla="*/ 802 w 802"/>
                <a:gd name="T21" fmla="*/ 130 h 130"/>
              </a:gdLst>
              <a:ahLst/>
              <a:cxnLst>
                <a:cxn ang="T12">
                  <a:pos x="T0" y="T1"/>
                </a:cxn>
                <a:cxn ang="T13">
                  <a:pos x="T2" y="T3"/>
                </a:cxn>
                <a:cxn ang="T14">
                  <a:pos x="T4" y="T5"/>
                </a:cxn>
                <a:cxn ang="T15">
                  <a:pos x="T6" y="T7"/>
                </a:cxn>
                <a:cxn ang="T16">
                  <a:pos x="T8" y="T9"/>
                </a:cxn>
                <a:cxn ang="T17">
                  <a:pos x="T10" y="T11"/>
                </a:cxn>
              </a:cxnLst>
              <a:rect l="T18" t="T19" r="T20" b="T21"/>
              <a:pathLst>
                <a:path w="802" h="130">
                  <a:moveTo>
                    <a:pt x="0" y="130"/>
                  </a:moveTo>
                  <a:lnTo>
                    <a:pt x="0" y="0"/>
                  </a:lnTo>
                  <a:lnTo>
                    <a:pt x="802" y="0"/>
                  </a:lnTo>
                  <a:lnTo>
                    <a:pt x="802" y="130"/>
                  </a:lnTo>
                  <a:lnTo>
                    <a:pt x="0" y="130"/>
                  </a:lnTo>
                  <a:close/>
                </a:path>
              </a:pathLst>
            </a:custGeom>
            <a:solidFill>
              <a:srgbClr val="000000"/>
            </a:solidFill>
            <a:ln w="9525">
              <a:noFill/>
              <a:round/>
              <a:headEnd/>
              <a:tailEnd/>
            </a:ln>
          </p:spPr>
          <p:txBody>
            <a:bodyPr/>
            <a:lstStyle/>
            <a:p>
              <a:endParaRPr lang="en-US"/>
            </a:p>
          </p:txBody>
        </p:sp>
        <p:sp>
          <p:nvSpPr>
            <p:cNvPr id="50214" name="Freeform 23"/>
            <p:cNvSpPr>
              <a:spLocks/>
            </p:cNvSpPr>
            <p:nvPr/>
          </p:nvSpPr>
          <p:spPr bwMode="auto">
            <a:xfrm>
              <a:off x="9837" y="13135"/>
              <a:ext cx="802" cy="130"/>
            </a:xfrm>
            <a:custGeom>
              <a:avLst/>
              <a:gdLst>
                <a:gd name="T0" fmla="*/ 0 w 802"/>
                <a:gd name="T1" fmla="*/ 130 h 130"/>
                <a:gd name="T2" fmla="*/ 0 w 802"/>
                <a:gd name="T3" fmla="*/ 0 h 130"/>
                <a:gd name="T4" fmla="*/ 802 w 802"/>
                <a:gd name="T5" fmla="*/ 0 h 130"/>
                <a:gd name="T6" fmla="*/ 802 w 802"/>
                <a:gd name="T7" fmla="*/ 130 h 130"/>
                <a:gd name="T8" fmla="*/ 0 w 802"/>
                <a:gd name="T9" fmla="*/ 130 h 130"/>
                <a:gd name="T10" fmla="*/ 0 w 802"/>
                <a:gd name="T11" fmla="*/ 130 h 130"/>
                <a:gd name="T12" fmla="*/ 0 60000 65536"/>
                <a:gd name="T13" fmla="*/ 0 60000 65536"/>
                <a:gd name="T14" fmla="*/ 0 60000 65536"/>
                <a:gd name="T15" fmla="*/ 0 60000 65536"/>
                <a:gd name="T16" fmla="*/ 0 60000 65536"/>
                <a:gd name="T17" fmla="*/ 0 60000 65536"/>
                <a:gd name="T18" fmla="*/ 0 w 802"/>
                <a:gd name="T19" fmla="*/ 0 h 130"/>
                <a:gd name="T20" fmla="*/ 802 w 802"/>
                <a:gd name="T21" fmla="*/ 130 h 130"/>
              </a:gdLst>
              <a:ahLst/>
              <a:cxnLst>
                <a:cxn ang="T12">
                  <a:pos x="T0" y="T1"/>
                </a:cxn>
                <a:cxn ang="T13">
                  <a:pos x="T2" y="T3"/>
                </a:cxn>
                <a:cxn ang="T14">
                  <a:pos x="T4" y="T5"/>
                </a:cxn>
                <a:cxn ang="T15">
                  <a:pos x="T6" y="T7"/>
                </a:cxn>
                <a:cxn ang="T16">
                  <a:pos x="T8" y="T9"/>
                </a:cxn>
                <a:cxn ang="T17">
                  <a:pos x="T10" y="T11"/>
                </a:cxn>
              </a:cxnLst>
              <a:rect l="T18" t="T19" r="T20" b="T21"/>
              <a:pathLst>
                <a:path w="802" h="130">
                  <a:moveTo>
                    <a:pt x="0" y="130"/>
                  </a:moveTo>
                  <a:lnTo>
                    <a:pt x="0" y="0"/>
                  </a:lnTo>
                  <a:lnTo>
                    <a:pt x="802" y="0"/>
                  </a:lnTo>
                  <a:lnTo>
                    <a:pt x="802" y="130"/>
                  </a:lnTo>
                  <a:lnTo>
                    <a:pt x="0" y="130"/>
                  </a:lnTo>
                  <a:close/>
                </a:path>
              </a:pathLst>
            </a:custGeom>
            <a:solidFill>
              <a:srgbClr val="000000"/>
            </a:solidFill>
            <a:ln w="9525">
              <a:noFill/>
              <a:round/>
              <a:headEnd/>
              <a:tailEnd/>
            </a:ln>
          </p:spPr>
          <p:txBody>
            <a:bodyPr/>
            <a:lstStyle/>
            <a:p>
              <a:endParaRPr lang="en-US"/>
            </a:p>
          </p:txBody>
        </p:sp>
      </p:grpSp>
      <p:sp>
        <p:nvSpPr>
          <p:cNvPr id="878616" name="Freeform 24"/>
          <p:cNvSpPr>
            <a:spLocks/>
          </p:cNvSpPr>
          <p:nvPr/>
        </p:nvSpPr>
        <p:spPr bwMode="auto">
          <a:xfrm>
            <a:off x="3695700" y="3965575"/>
            <a:ext cx="1722438" cy="1520825"/>
          </a:xfrm>
          <a:custGeom>
            <a:avLst/>
            <a:gdLst>
              <a:gd name="T0" fmla="*/ 1281031 w 2712"/>
              <a:gd name="T1" fmla="*/ 1520825 h 2396"/>
              <a:gd name="T2" fmla="*/ 1642413 w 2712"/>
              <a:gd name="T3" fmla="*/ 1272009 h 2396"/>
              <a:gd name="T4" fmla="*/ 1676074 w 2712"/>
              <a:gd name="T5" fmla="*/ 760413 h 2396"/>
              <a:gd name="T6" fmla="*/ 1722438 w 2712"/>
              <a:gd name="T7" fmla="*/ 568722 h 2396"/>
              <a:gd name="T8" fmla="*/ 1098118 w 2712"/>
              <a:gd name="T9" fmla="*/ 538255 h 2396"/>
              <a:gd name="T10" fmla="*/ 1098118 w 2712"/>
              <a:gd name="T11" fmla="*/ 66647 h 2396"/>
              <a:gd name="T12" fmla="*/ 624320 w 2712"/>
              <a:gd name="T13" fmla="*/ 9521 h 2396"/>
              <a:gd name="T14" fmla="*/ 0 w 2712"/>
              <a:gd name="T15" fmla="*/ 0 h 2396"/>
              <a:gd name="T16" fmla="*/ 0 w 2712"/>
              <a:gd name="T17" fmla="*/ 1345003 h 2396"/>
              <a:gd name="T18" fmla="*/ 1281031 w 2712"/>
              <a:gd name="T19" fmla="*/ 1520825 h 23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12"/>
              <a:gd name="T31" fmla="*/ 0 h 2396"/>
              <a:gd name="T32" fmla="*/ 2712 w 2712"/>
              <a:gd name="T33" fmla="*/ 2396 h 23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12" h="2396">
                <a:moveTo>
                  <a:pt x="2017" y="2396"/>
                </a:moveTo>
                <a:lnTo>
                  <a:pt x="2586" y="2004"/>
                </a:lnTo>
                <a:lnTo>
                  <a:pt x="2639" y="1198"/>
                </a:lnTo>
                <a:lnTo>
                  <a:pt x="2712" y="896"/>
                </a:lnTo>
                <a:lnTo>
                  <a:pt x="1729" y="848"/>
                </a:lnTo>
                <a:lnTo>
                  <a:pt x="1729" y="105"/>
                </a:lnTo>
                <a:lnTo>
                  <a:pt x="983" y="15"/>
                </a:lnTo>
                <a:lnTo>
                  <a:pt x="0" y="0"/>
                </a:lnTo>
                <a:lnTo>
                  <a:pt x="0" y="2119"/>
                </a:lnTo>
                <a:lnTo>
                  <a:pt x="2017" y="2396"/>
                </a:lnTo>
                <a:close/>
              </a:path>
            </a:pathLst>
          </a:custGeom>
          <a:solidFill>
            <a:srgbClr val="000000"/>
          </a:solidFill>
          <a:ln w="9525">
            <a:noFill/>
            <a:round/>
            <a:headEnd/>
            <a:tailEnd/>
          </a:ln>
        </p:spPr>
        <p:txBody>
          <a:bodyPr/>
          <a:lstStyle/>
          <a:p>
            <a:endParaRPr lang="en-US"/>
          </a:p>
        </p:txBody>
      </p:sp>
      <p:sp>
        <p:nvSpPr>
          <p:cNvPr id="50184" name="Freeform 25"/>
          <p:cNvSpPr>
            <a:spLocks/>
          </p:cNvSpPr>
          <p:nvPr/>
        </p:nvSpPr>
        <p:spPr bwMode="auto">
          <a:xfrm>
            <a:off x="3832225" y="3979863"/>
            <a:ext cx="590550" cy="393700"/>
          </a:xfrm>
          <a:custGeom>
            <a:avLst/>
            <a:gdLst>
              <a:gd name="T0" fmla="*/ 590550 w 929"/>
              <a:gd name="T1" fmla="*/ 393700 h 621"/>
              <a:gd name="T2" fmla="*/ 590550 w 929"/>
              <a:gd name="T3" fmla="*/ 16483 h 621"/>
              <a:gd name="T4" fmla="*/ 0 w 929"/>
              <a:gd name="T5" fmla="*/ 0 h 621"/>
              <a:gd name="T6" fmla="*/ 0 w 929"/>
              <a:gd name="T7" fmla="*/ 347420 h 621"/>
              <a:gd name="T8" fmla="*/ 17163 w 929"/>
              <a:gd name="T9" fmla="*/ 352491 h 621"/>
              <a:gd name="T10" fmla="*/ 17163 w 929"/>
              <a:gd name="T11" fmla="*/ 31699 h 621"/>
              <a:gd name="T12" fmla="*/ 551138 w 929"/>
              <a:gd name="T13" fmla="*/ 41843 h 621"/>
              <a:gd name="T14" fmla="*/ 551138 w 929"/>
              <a:gd name="T15" fmla="*/ 388628 h 621"/>
              <a:gd name="T16" fmla="*/ 590550 w 929"/>
              <a:gd name="T17" fmla="*/ 393700 h 6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29"/>
              <a:gd name="T28" fmla="*/ 0 h 621"/>
              <a:gd name="T29" fmla="*/ 929 w 929"/>
              <a:gd name="T30" fmla="*/ 621 h 6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29" h="621">
                <a:moveTo>
                  <a:pt x="929" y="621"/>
                </a:moveTo>
                <a:lnTo>
                  <a:pt x="929" y="26"/>
                </a:lnTo>
                <a:lnTo>
                  <a:pt x="0" y="0"/>
                </a:lnTo>
                <a:lnTo>
                  <a:pt x="0" y="548"/>
                </a:lnTo>
                <a:lnTo>
                  <a:pt x="27" y="556"/>
                </a:lnTo>
                <a:lnTo>
                  <a:pt x="27" y="50"/>
                </a:lnTo>
                <a:lnTo>
                  <a:pt x="867" y="66"/>
                </a:lnTo>
                <a:lnTo>
                  <a:pt x="867" y="613"/>
                </a:lnTo>
                <a:lnTo>
                  <a:pt x="929" y="621"/>
                </a:lnTo>
                <a:close/>
              </a:path>
            </a:pathLst>
          </a:custGeom>
          <a:solidFill>
            <a:srgbClr val="FFFFFF"/>
          </a:solidFill>
          <a:ln w="9525">
            <a:noFill/>
            <a:round/>
            <a:headEnd/>
            <a:tailEnd/>
          </a:ln>
        </p:spPr>
        <p:txBody>
          <a:bodyPr/>
          <a:lstStyle/>
          <a:p>
            <a:endParaRPr lang="en-US"/>
          </a:p>
        </p:txBody>
      </p:sp>
      <p:sp>
        <p:nvSpPr>
          <p:cNvPr id="50185" name="Freeform 26"/>
          <p:cNvSpPr>
            <a:spLocks/>
          </p:cNvSpPr>
          <p:nvPr/>
        </p:nvSpPr>
        <p:spPr bwMode="auto">
          <a:xfrm>
            <a:off x="3832225" y="4362450"/>
            <a:ext cx="590550" cy="1025525"/>
          </a:xfrm>
          <a:custGeom>
            <a:avLst/>
            <a:gdLst>
              <a:gd name="T0" fmla="*/ 590550 w 929"/>
              <a:gd name="T1" fmla="*/ 1025525 h 1614"/>
              <a:gd name="T2" fmla="*/ 590550 w 929"/>
              <a:gd name="T3" fmla="*/ 37488 h 1614"/>
              <a:gd name="T4" fmla="*/ 0 w 929"/>
              <a:gd name="T5" fmla="*/ 0 h 1614"/>
              <a:gd name="T6" fmla="*/ 0 w 929"/>
              <a:gd name="T7" fmla="*/ 926404 h 1614"/>
              <a:gd name="T8" fmla="*/ 17163 w 929"/>
              <a:gd name="T9" fmla="*/ 931487 h 1614"/>
              <a:gd name="T10" fmla="*/ 17163 w 929"/>
              <a:gd name="T11" fmla="*/ 31770 h 1614"/>
              <a:gd name="T12" fmla="*/ 551138 w 929"/>
              <a:gd name="T13" fmla="*/ 62904 h 1614"/>
              <a:gd name="T14" fmla="*/ 551138 w 929"/>
              <a:gd name="T15" fmla="*/ 1019806 h 1614"/>
              <a:gd name="T16" fmla="*/ 590550 w 929"/>
              <a:gd name="T17" fmla="*/ 1025525 h 16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29"/>
              <a:gd name="T28" fmla="*/ 0 h 1614"/>
              <a:gd name="T29" fmla="*/ 929 w 929"/>
              <a:gd name="T30" fmla="*/ 1614 h 16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29" h="1614">
                <a:moveTo>
                  <a:pt x="929" y="1614"/>
                </a:moveTo>
                <a:lnTo>
                  <a:pt x="929" y="59"/>
                </a:lnTo>
                <a:lnTo>
                  <a:pt x="0" y="0"/>
                </a:lnTo>
                <a:lnTo>
                  <a:pt x="0" y="1458"/>
                </a:lnTo>
                <a:lnTo>
                  <a:pt x="27" y="1466"/>
                </a:lnTo>
                <a:lnTo>
                  <a:pt x="27" y="50"/>
                </a:lnTo>
                <a:lnTo>
                  <a:pt x="867" y="99"/>
                </a:lnTo>
                <a:lnTo>
                  <a:pt x="867" y="1605"/>
                </a:lnTo>
                <a:lnTo>
                  <a:pt x="929" y="1614"/>
                </a:lnTo>
                <a:close/>
              </a:path>
            </a:pathLst>
          </a:custGeom>
          <a:solidFill>
            <a:srgbClr val="FFFFFF"/>
          </a:solidFill>
          <a:ln w="9525">
            <a:noFill/>
            <a:round/>
            <a:headEnd/>
            <a:tailEnd/>
          </a:ln>
        </p:spPr>
        <p:txBody>
          <a:bodyPr/>
          <a:lstStyle/>
          <a:p>
            <a:endParaRPr lang="en-US"/>
          </a:p>
        </p:txBody>
      </p:sp>
      <p:sp>
        <p:nvSpPr>
          <p:cNvPr id="50186" name="Freeform 27"/>
          <p:cNvSpPr>
            <a:spLocks/>
          </p:cNvSpPr>
          <p:nvPr/>
        </p:nvSpPr>
        <p:spPr bwMode="auto">
          <a:xfrm>
            <a:off x="3890963" y="4121150"/>
            <a:ext cx="57150" cy="206375"/>
          </a:xfrm>
          <a:custGeom>
            <a:avLst/>
            <a:gdLst>
              <a:gd name="T0" fmla="*/ 57150 w 90"/>
              <a:gd name="T1" fmla="*/ 0 h 326"/>
              <a:gd name="T2" fmla="*/ 53975 w 90"/>
              <a:gd name="T3" fmla="*/ 3798 h 326"/>
              <a:gd name="T4" fmla="*/ 48260 w 90"/>
              <a:gd name="T5" fmla="*/ 17092 h 326"/>
              <a:gd name="T6" fmla="*/ 38735 w 90"/>
              <a:gd name="T7" fmla="*/ 36717 h 326"/>
              <a:gd name="T8" fmla="*/ 28575 w 90"/>
              <a:gd name="T9" fmla="*/ 62039 h 326"/>
              <a:gd name="T10" fmla="*/ 17780 w 90"/>
              <a:gd name="T11" fmla="*/ 93059 h 326"/>
              <a:gd name="T12" fmla="*/ 8255 w 90"/>
              <a:gd name="T13" fmla="*/ 128510 h 326"/>
              <a:gd name="T14" fmla="*/ 2540 w 90"/>
              <a:gd name="T15" fmla="*/ 165860 h 326"/>
              <a:gd name="T16" fmla="*/ 0 w 90"/>
              <a:gd name="T17" fmla="*/ 206375 h 326"/>
              <a:gd name="T18" fmla="*/ 34290 w 90"/>
              <a:gd name="T19" fmla="*/ 206375 h 326"/>
              <a:gd name="T20" fmla="*/ 34290 w 90"/>
              <a:gd name="T21" fmla="*/ 203843 h 326"/>
              <a:gd name="T22" fmla="*/ 34290 w 90"/>
              <a:gd name="T23" fmla="*/ 194980 h 326"/>
              <a:gd name="T24" fmla="*/ 34290 w 90"/>
              <a:gd name="T25" fmla="*/ 182952 h 326"/>
              <a:gd name="T26" fmla="*/ 34925 w 90"/>
              <a:gd name="T27" fmla="*/ 166493 h 326"/>
              <a:gd name="T28" fmla="*/ 36830 w 90"/>
              <a:gd name="T29" fmla="*/ 148767 h 326"/>
              <a:gd name="T30" fmla="*/ 41910 w 90"/>
              <a:gd name="T31" fmla="*/ 127243 h 326"/>
              <a:gd name="T32" fmla="*/ 47625 w 90"/>
              <a:gd name="T33" fmla="*/ 105087 h 326"/>
              <a:gd name="T34" fmla="*/ 57150 w 90"/>
              <a:gd name="T35" fmla="*/ 82297 h 326"/>
              <a:gd name="T36" fmla="*/ 57150 w 90"/>
              <a:gd name="T37" fmla="*/ 0 h 3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326"/>
              <a:gd name="T59" fmla="*/ 90 w 90"/>
              <a:gd name="T60" fmla="*/ 326 h 3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326">
                <a:moveTo>
                  <a:pt x="90" y="0"/>
                </a:moveTo>
                <a:lnTo>
                  <a:pt x="85" y="6"/>
                </a:lnTo>
                <a:lnTo>
                  <a:pt x="76" y="27"/>
                </a:lnTo>
                <a:lnTo>
                  <a:pt x="61" y="58"/>
                </a:lnTo>
                <a:lnTo>
                  <a:pt x="45" y="98"/>
                </a:lnTo>
                <a:lnTo>
                  <a:pt x="28" y="147"/>
                </a:lnTo>
                <a:lnTo>
                  <a:pt x="13" y="203"/>
                </a:lnTo>
                <a:lnTo>
                  <a:pt x="4" y="262"/>
                </a:lnTo>
                <a:lnTo>
                  <a:pt x="0" y="326"/>
                </a:lnTo>
                <a:lnTo>
                  <a:pt x="54" y="326"/>
                </a:lnTo>
                <a:lnTo>
                  <a:pt x="54" y="322"/>
                </a:lnTo>
                <a:lnTo>
                  <a:pt x="54" y="308"/>
                </a:lnTo>
                <a:lnTo>
                  <a:pt x="54" y="289"/>
                </a:lnTo>
                <a:lnTo>
                  <a:pt x="55" y="263"/>
                </a:lnTo>
                <a:lnTo>
                  <a:pt x="58" y="235"/>
                </a:lnTo>
                <a:lnTo>
                  <a:pt x="66" y="201"/>
                </a:lnTo>
                <a:lnTo>
                  <a:pt x="75" y="166"/>
                </a:lnTo>
                <a:lnTo>
                  <a:pt x="90" y="130"/>
                </a:lnTo>
                <a:lnTo>
                  <a:pt x="90" y="0"/>
                </a:lnTo>
                <a:close/>
              </a:path>
            </a:pathLst>
          </a:custGeom>
          <a:solidFill>
            <a:srgbClr val="FFFFFF"/>
          </a:solidFill>
          <a:ln w="9525">
            <a:noFill/>
            <a:round/>
            <a:headEnd/>
            <a:tailEnd/>
          </a:ln>
        </p:spPr>
        <p:txBody>
          <a:bodyPr/>
          <a:lstStyle/>
          <a:p>
            <a:endParaRPr lang="en-US"/>
          </a:p>
        </p:txBody>
      </p:sp>
      <p:sp>
        <p:nvSpPr>
          <p:cNvPr id="50187" name="Freeform 28"/>
          <p:cNvSpPr>
            <a:spLocks/>
          </p:cNvSpPr>
          <p:nvPr/>
        </p:nvSpPr>
        <p:spPr bwMode="auto">
          <a:xfrm>
            <a:off x="3878263" y="4421188"/>
            <a:ext cx="41275" cy="336550"/>
          </a:xfrm>
          <a:custGeom>
            <a:avLst/>
            <a:gdLst>
              <a:gd name="T0" fmla="*/ 35471 w 64"/>
              <a:gd name="T1" fmla="*/ 5080 h 530"/>
              <a:gd name="T2" fmla="*/ 645 w 64"/>
              <a:gd name="T3" fmla="*/ 0 h 530"/>
              <a:gd name="T4" fmla="*/ 645 w 64"/>
              <a:gd name="T5" fmla="*/ 8890 h 530"/>
              <a:gd name="T6" fmla="*/ 0 w 64"/>
              <a:gd name="T7" fmla="*/ 33655 h 530"/>
              <a:gd name="T8" fmla="*/ 0 w 64"/>
              <a:gd name="T9" fmla="*/ 71120 h 530"/>
              <a:gd name="T10" fmla="*/ 645 w 64"/>
              <a:gd name="T11" fmla="*/ 117475 h 530"/>
              <a:gd name="T12" fmla="*/ 4514 w 64"/>
              <a:gd name="T13" fmla="*/ 170815 h 530"/>
              <a:gd name="T14" fmla="*/ 10319 w 64"/>
              <a:gd name="T15" fmla="*/ 227330 h 530"/>
              <a:gd name="T16" fmla="*/ 20638 w 64"/>
              <a:gd name="T17" fmla="*/ 283210 h 530"/>
              <a:gd name="T18" fmla="*/ 35471 w 64"/>
              <a:gd name="T19" fmla="*/ 336550 h 530"/>
              <a:gd name="T20" fmla="*/ 41275 w 64"/>
              <a:gd name="T21" fmla="*/ 227330 h 530"/>
              <a:gd name="T22" fmla="*/ 39985 w 64"/>
              <a:gd name="T23" fmla="*/ 221615 h 530"/>
              <a:gd name="T24" fmla="*/ 36116 w 64"/>
              <a:gd name="T25" fmla="*/ 204470 h 530"/>
              <a:gd name="T26" fmla="*/ 31601 w 64"/>
              <a:gd name="T27" fmla="*/ 178435 h 530"/>
              <a:gd name="T28" fmla="*/ 27732 w 64"/>
              <a:gd name="T29" fmla="*/ 146685 h 530"/>
              <a:gd name="T30" fmla="*/ 24507 w 64"/>
              <a:gd name="T31" fmla="*/ 111760 h 530"/>
              <a:gd name="T32" fmla="*/ 23862 w 64"/>
              <a:gd name="T33" fmla="*/ 74930 h 530"/>
              <a:gd name="T34" fmla="*/ 27732 w 64"/>
              <a:gd name="T35" fmla="*/ 38735 h 530"/>
              <a:gd name="T36" fmla="*/ 35471 w 64"/>
              <a:gd name="T37" fmla="*/ 5080 h 5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4"/>
              <a:gd name="T58" fmla="*/ 0 h 530"/>
              <a:gd name="T59" fmla="*/ 64 w 64"/>
              <a:gd name="T60" fmla="*/ 530 h 5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4" h="530">
                <a:moveTo>
                  <a:pt x="55" y="8"/>
                </a:moveTo>
                <a:lnTo>
                  <a:pt x="1" y="0"/>
                </a:lnTo>
                <a:lnTo>
                  <a:pt x="1" y="14"/>
                </a:lnTo>
                <a:lnTo>
                  <a:pt x="0" y="53"/>
                </a:lnTo>
                <a:lnTo>
                  <a:pt x="0" y="112"/>
                </a:lnTo>
                <a:lnTo>
                  <a:pt x="1" y="185"/>
                </a:lnTo>
                <a:lnTo>
                  <a:pt x="7" y="269"/>
                </a:lnTo>
                <a:lnTo>
                  <a:pt x="16" y="358"/>
                </a:lnTo>
                <a:lnTo>
                  <a:pt x="32" y="446"/>
                </a:lnTo>
                <a:lnTo>
                  <a:pt x="55" y="530"/>
                </a:lnTo>
                <a:lnTo>
                  <a:pt x="64" y="358"/>
                </a:lnTo>
                <a:lnTo>
                  <a:pt x="62" y="349"/>
                </a:lnTo>
                <a:lnTo>
                  <a:pt x="56" y="322"/>
                </a:lnTo>
                <a:lnTo>
                  <a:pt x="49" y="281"/>
                </a:lnTo>
                <a:lnTo>
                  <a:pt x="43" y="231"/>
                </a:lnTo>
                <a:lnTo>
                  <a:pt x="38" y="176"/>
                </a:lnTo>
                <a:lnTo>
                  <a:pt x="37" y="118"/>
                </a:lnTo>
                <a:lnTo>
                  <a:pt x="43" y="61"/>
                </a:lnTo>
                <a:lnTo>
                  <a:pt x="55" y="8"/>
                </a:lnTo>
                <a:close/>
              </a:path>
            </a:pathLst>
          </a:custGeom>
          <a:solidFill>
            <a:srgbClr val="FFFFFF"/>
          </a:solidFill>
          <a:ln w="9525">
            <a:noFill/>
            <a:round/>
            <a:headEnd/>
            <a:tailEnd/>
          </a:ln>
        </p:spPr>
        <p:txBody>
          <a:bodyPr/>
          <a:lstStyle/>
          <a:p>
            <a:endParaRPr lang="en-US"/>
          </a:p>
        </p:txBody>
      </p:sp>
      <p:sp>
        <p:nvSpPr>
          <p:cNvPr id="50188" name="Rectangle 29"/>
          <p:cNvSpPr>
            <a:spLocks noChangeArrowheads="1"/>
          </p:cNvSpPr>
          <p:nvPr/>
        </p:nvSpPr>
        <p:spPr bwMode="auto">
          <a:xfrm>
            <a:off x="4724400" y="3886200"/>
            <a:ext cx="800100" cy="1600200"/>
          </a:xfrm>
          <a:prstGeom prst="rect">
            <a:avLst/>
          </a:prstGeom>
          <a:solidFill>
            <a:srgbClr val="FFFFFF"/>
          </a:solidFill>
          <a:ln w="9525">
            <a:noFill/>
            <a:miter lim="800000"/>
            <a:headEnd/>
            <a:tailEnd/>
          </a:ln>
        </p:spPr>
        <p:txBody>
          <a:bodyPr/>
          <a:lstStyle/>
          <a:p>
            <a:endParaRPr lang="en-US"/>
          </a:p>
        </p:txBody>
      </p:sp>
      <p:sp>
        <p:nvSpPr>
          <p:cNvPr id="50189" name="Rectangle 30"/>
          <p:cNvSpPr>
            <a:spLocks noChangeArrowheads="1"/>
          </p:cNvSpPr>
          <p:nvPr/>
        </p:nvSpPr>
        <p:spPr bwMode="auto">
          <a:xfrm rot="-1642515">
            <a:off x="4381500" y="5257800"/>
            <a:ext cx="800100" cy="228600"/>
          </a:xfrm>
          <a:prstGeom prst="rect">
            <a:avLst/>
          </a:prstGeom>
          <a:solidFill>
            <a:srgbClr val="FFFFFF"/>
          </a:solidFill>
          <a:ln w="9525">
            <a:noFill/>
            <a:miter lim="800000"/>
            <a:headEnd/>
            <a:tailEnd/>
          </a:ln>
        </p:spPr>
        <p:txBody>
          <a:bodyPr/>
          <a:lstStyle/>
          <a:p>
            <a:endParaRPr lang="en-US"/>
          </a:p>
        </p:txBody>
      </p:sp>
      <p:sp>
        <p:nvSpPr>
          <p:cNvPr id="50190" name="Rectangle 31"/>
          <p:cNvSpPr>
            <a:spLocks noChangeArrowheads="1"/>
          </p:cNvSpPr>
          <p:nvPr/>
        </p:nvSpPr>
        <p:spPr bwMode="auto">
          <a:xfrm>
            <a:off x="3581400" y="3886200"/>
            <a:ext cx="228600" cy="1600200"/>
          </a:xfrm>
          <a:prstGeom prst="rect">
            <a:avLst/>
          </a:prstGeom>
          <a:solidFill>
            <a:srgbClr val="FFFFFF"/>
          </a:solidFill>
          <a:ln w="9525">
            <a:noFill/>
            <a:miter lim="800000"/>
            <a:headEnd/>
            <a:tailEnd/>
          </a:ln>
        </p:spPr>
        <p:txBody>
          <a:bodyPr/>
          <a:lstStyle/>
          <a:p>
            <a:endParaRPr lang="en-US"/>
          </a:p>
        </p:txBody>
      </p:sp>
      <p:sp>
        <p:nvSpPr>
          <p:cNvPr id="878624" name="Rectangle 32"/>
          <p:cNvSpPr>
            <a:spLocks noChangeArrowheads="1"/>
          </p:cNvSpPr>
          <p:nvPr/>
        </p:nvSpPr>
        <p:spPr bwMode="auto">
          <a:xfrm>
            <a:off x="609600" y="1668463"/>
            <a:ext cx="7773988" cy="1174750"/>
          </a:xfrm>
          <a:prstGeom prst="rect">
            <a:avLst/>
          </a:prstGeom>
          <a:noFill/>
          <a:ln w="9525">
            <a:noFill/>
            <a:miter lim="800000"/>
            <a:headEnd/>
            <a:tailEnd/>
          </a:ln>
        </p:spPr>
        <p:txBody>
          <a:bodyPr wrap="none" anchor="ctr">
            <a:spAutoFit/>
          </a:bodyPr>
          <a:lstStyle/>
          <a:p>
            <a:pPr algn="l" eaLnBrk="0" hangingPunct="0">
              <a:buFont typeface="Wingdings" pitchFamily="2" charset="2"/>
              <a:buChar char="q"/>
              <a:tabLst>
                <a:tab pos="457200" algn="r"/>
                <a:tab pos="2743200" algn="ctr"/>
                <a:tab pos="5486400" algn="r"/>
              </a:tabLst>
            </a:pPr>
            <a:r>
              <a:rPr lang="en-US" sz="1800">
                <a:ea typeface="Times New Roman" pitchFamily="18" charset="0"/>
                <a:cs typeface="Arial" charset="0"/>
              </a:rPr>
              <a:t>		Ozone (O</a:t>
            </a:r>
            <a:r>
              <a:rPr lang="en-US" sz="1800" baseline="-30000">
                <a:ea typeface="Times New Roman" pitchFamily="18" charset="0"/>
                <a:cs typeface="Arial" charset="0"/>
              </a:rPr>
              <a:t>3</a:t>
            </a:r>
            <a:r>
              <a:rPr lang="en-US" sz="1800">
                <a:ea typeface="Times New Roman" pitchFamily="18" charset="0"/>
                <a:cs typeface="Arial" charset="0"/>
              </a:rPr>
              <a:t>) in upper atmosphere blocks ultraviolet (UV) light from Sun.</a:t>
            </a:r>
            <a:endParaRPr lang="en-US" sz="800">
              <a:ea typeface="Times New Roman" pitchFamily="18" charset="0"/>
              <a:cs typeface="Arial" charset="0"/>
            </a:endParaRPr>
          </a:p>
          <a:p>
            <a:pPr algn="l" eaLnBrk="0" hangingPunct="0">
              <a:buFont typeface="Wingdings" pitchFamily="2" charset="2"/>
              <a:buNone/>
              <a:tabLst>
                <a:tab pos="457200" algn="r"/>
                <a:tab pos="2743200" algn="ctr"/>
                <a:tab pos="5486400" algn="r"/>
              </a:tabLst>
            </a:pPr>
            <a:r>
              <a:rPr lang="en-US" sz="800">
                <a:ea typeface="Times New Roman" pitchFamily="18" charset="0"/>
                <a:cs typeface="Arial" charset="0"/>
              </a:rPr>
              <a:t> </a:t>
            </a:r>
          </a:p>
          <a:p>
            <a:pPr algn="l" eaLnBrk="0" hangingPunct="0">
              <a:buFont typeface="Wingdings" pitchFamily="2" charset="2"/>
              <a:buChar char="q"/>
              <a:tabLst>
                <a:tab pos="457200" algn="r"/>
                <a:tab pos="2743200" algn="ctr"/>
                <a:tab pos="5486400" algn="r"/>
              </a:tabLst>
            </a:pPr>
            <a:r>
              <a:rPr lang="en-US" sz="1800">
                <a:ea typeface="Times New Roman" pitchFamily="18" charset="0"/>
                <a:cs typeface="Arial" charset="0"/>
              </a:rPr>
              <a:t>	    UV causes skin cancer and cataracts. </a:t>
            </a:r>
            <a:endParaRPr lang="en-US" sz="800">
              <a:ea typeface="Times New Roman" pitchFamily="18" charset="0"/>
              <a:cs typeface="Arial" charset="0"/>
            </a:endParaRPr>
          </a:p>
          <a:p>
            <a:pPr algn="l" eaLnBrk="0" hangingPunct="0">
              <a:buFont typeface="Wingdings" pitchFamily="2" charset="2"/>
              <a:buChar char="q"/>
              <a:tabLst>
                <a:tab pos="457200" algn="r"/>
                <a:tab pos="2743200" algn="ctr"/>
                <a:tab pos="5486400" algn="r"/>
              </a:tabLst>
            </a:pPr>
            <a:endParaRPr lang="en-US" sz="900">
              <a:ea typeface="Times New Roman" pitchFamily="18" charset="0"/>
              <a:cs typeface="Arial" charset="0"/>
            </a:endParaRPr>
          </a:p>
          <a:p>
            <a:pPr algn="l" eaLnBrk="0" hangingPunct="0">
              <a:buFont typeface="Wingdings" pitchFamily="2" charset="2"/>
              <a:buChar char="q"/>
              <a:tabLst>
                <a:tab pos="457200" algn="r"/>
                <a:tab pos="2743200" algn="ctr"/>
                <a:tab pos="5486400" algn="r"/>
              </a:tabLst>
            </a:pPr>
            <a:r>
              <a:rPr lang="en-US" sz="1800">
                <a:ea typeface="Times New Roman" pitchFamily="18" charset="0"/>
                <a:cs typeface="Arial" charset="0"/>
              </a:rPr>
              <a:t>		O</a:t>
            </a:r>
            <a:r>
              <a:rPr lang="en-US" sz="1800" baseline="-30000">
                <a:ea typeface="Times New Roman" pitchFamily="18" charset="0"/>
                <a:cs typeface="Arial" charset="0"/>
              </a:rPr>
              <a:t>3</a:t>
            </a:r>
            <a:r>
              <a:rPr lang="en-US" sz="1800">
                <a:ea typeface="Times New Roman" pitchFamily="18" charset="0"/>
                <a:cs typeface="Arial" charset="0"/>
              </a:rPr>
              <a:t> depletion is caused by chlorofluorocarbons (CFCs). </a:t>
            </a:r>
          </a:p>
        </p:txBody>
      </p:sp>
      <p:sp>
        <p:nvSpPr>
          <p:cNvPr id="50192" name="Rectangle 33"/>
          <p:cNvSpPr>
            <a:spLocks noChangeArrowheads="1"/>
          </p:cNvSpPr>
          <p:nvPr/>
        </p:nvSpPr>
        <p:spPr bwMode="auto">
          <a:xfrm>
            <a:off x="-1198563" y="3567113"/>
            <a:ext cx="458788" cy="915987"/>
          </a:xfrm>
          <a:prstGeom prst="rect">
            <a:avLst/>
          </a:prstGeom>
          <a:noFill/>
          <a:ln w="9525">
            <a:noFill/>
            <a:miter lim="800000"/>
            <a:headEnd/>
            <a:tailEnd/>
          </a:ln>
        </p:spPr>
        <p:txBody>
          <a:bodyPr wrap="none" anchor="ctr">
            <a:spAutoFit/>
          </a:bodyPr>
          <a:lstStyle/>
          <a:p>
            <a:pPr indent="274638" algn="l"/>
            <a:r>
              <a:rPr lang="en-US" sz="1800"/>
              <a:t/>
            </a:r>
            <a:br>
              <a:rPr lang="en-US" sz="1800"/>
            </a:br>
            <a:endParaRPr lang="en-US" sz="1800"/>
          </a:p>
          <a:p>
            <a:pPr indent="274638" algn="l" eaLnBrk="0" hangingPunct="0"/>
            <a:endParaRPr lang="en-US" sz="1800"/>
          </a:p>
        </p:txBody>
      </p:sp>
      <p:sp>
        <p:nvSpPr>
          <p:cNvPr id="878627" name="Rectangle 35"/>
          <p:cNvSpPr>
            <a:spLocks noChangeArrowheads="1"/>
          </p:cNvSpPr>
          <p:nvPr/>
        </p:nvSpPr>
        <p:spPr bwMode="auto">
          <a:xfrm>
            <a:off x="2667000" y="6248400"/>
            <a:ext cx="4789488" cy="366713"/>
          </a:xfrm>
          <a:prstGeom prst="rect">
            <a:avLst/>
          </a:prstGeom>
          <a:noFill/>
          <a:ln w="9525">
            <a:noFill/>
            <a:miter lim="800000"/>
            <a:headEnd/>
            <a:tailEnd/>
          </a:ln>
        </p:spPr>
        <p:txBody>
          <a:bodyPr wrap="none">
            <a:spAutoFit/>
          </a:bodyPr>
          <a:lstStyle/>
          <a:p>
            <a:pPr algn="l" eaLnBrk="0" hangingPunct="0"/>
            <a:r>
              <a:rPr lang="en-US" sz="1800"/>
              <a:t>O</a:t>
            </a:r>
            <a:r>
              <a:rPr lang="en-US" sz="1800" baseline="-25000"/>
              <a:t>3</a:t>
            </a:r>
            <a:r>
              <a:rPr lang="en-US" sz="1800"/>
              <a:t> is replenished with each strike of lightning.</a:t>
            </a:r>
          </a:p>
        </p:txBody>
      </p:sp>
      <p:sp>
        <p:nvSpPr>
          <p:cNvPr id="878628" name="Rectangle 36"/>
          <p:cNvSpPr>
            <a:spLocks noChangeArrowheads="1"/>
          </p:cNvSpPr>
          <p:nvPr/>
        </p:nvSpPr>
        <p:spPr bwMode="auto">
          <a:xfrm>
            <a:off x="5410200" y="3367088"/>
            <a:ext cx="2114550" cy="366712"/>
          </a:xfrm>
          <a:prstGeom prst="rect">
            <a:avLst/>
          </a:prstGeom>
          <a:noFill/>
          <a:ln w="9525">
            <a:noFill/>
            <a:miter lim="800000"/>
            <a:headEnd/>
            <a:tailEnd/>
          </a:ln>
        </p:spPr>
        <p:txBody>
          <a:bodyPr wrap="none">
            <a:spAutoFit/>
          </a:bodyPr>
          <a:lstStyle/>
          <a:p>
            <a:pPr algn="l" eaLnBrk="0" hangingPunct="0"/>
            <a:r>
              <a:rPr lang="en-US" sz="1800"/>
              <a:t>aerosol propellants</a:t>
            </a:r>
          </a:p>
        </p:txBody>
      </p:sp>
      <p:sp>
        <p:nvSpPr>
          <p:cNvPr id="878629" name="Rectangle 37"/>
          <p:cNvSpPr>
            <a:spLocks noChangeArrowheads="1"/>
          </p:cNvSpPr>
          <p:nvPr/>
        </p:nvSpPr>
        <p:spPr bwMode="auto">
          <a:xfrm>
            <a:off x="1073150" y="3200400"/>
            <a:ext cx="1835150" cy="366713"/>
          </a:xfrm>
          <a:prstGeom prst="rect">
            <a:avLst/>
          </a:prstGeom>
          <a:noFill/>
          <a:ln w="9525">
            <a:noFill/>
            <a:miter lim="800000"/>
            <a:headEnd/>
            <a:tailEnd/>
          </a:ln>
        </p:spPr>
        <p:txBody>
          <a:bodyPr wrap="none">
            <a:spAutoFit/>
          </a:bodyPr>
          <a:lstStyle/>
          <a:p>
            <a:pPr algn="l" eaLnBrk="0" hangingPunct="0"/>
            <a:r>
              <a:rPr lang="en-US" sz="1800" b="1"/>
              <a:t>Uses for CFCs:</a:t>
            </a:r>
          </a:p>
        </p:txBody>
      </p:sp>
      <p:sp>
        <p:nvSpPr>
          <p:cNvPr id="878631" name="Rectangle 39"/>
          <p:cNvSpPr>
            <a:spLocks noChangeArrowheads="1"/>
          </p:cNvSpPr>
          <p:nvPr/>
        </p:nvSpPr>
        <p:spPr bwMode="auto">
          <a:xfrm>
            <a:off x="3587750" y="3365500"/>
            <a:ext cx="1339850" cy="366713"/>
          </a:xfrm>
          <a:prstGeom prst="rect">
            <a:avLst/>
          </a:prstGeom>
          <a:noFill/>
          <a:ln w="9525">
            <a:noFill/>
            <a:miter lim="800000"/>
            <a:headEnd/>
            <a:tailEnd/>
          </a:ln>
        </p:spPr>
        <p:txBody>
          <a:bodyPr wrap="none">
            <a:spAutoFit/>
          </a:bodyPr>
          <a:lstStyle/>
          <a:p>
            <a:pPr algn="l"/>
            <a:r>
              <a:rPr lang="en-US" sz="1800"/>
              <a:t>refrigerants</a:t>
            </a:r>
          </a:p>
        </p:txBody>
      </p:sp>
      <p:sp>
        <p:nvSpPr>
          <p:cNvPr id="878633" name="Rectangle 41"/>
          <p:cNvSpPr>
            <a:spLocks noChangeArrowheads="1"/>
          </p:cNvSpPr>
          <p:nvPr/>
        </p:nvSpPr>
        <p:spPr bwMode="auto">
          <a:xfrm>
            <a:off x="1544638" y="5635625"/>
            <a:ext cx="849312" cy="396875"/>
          </a:xfrm>
          <a:prstGeom prst="rect">
            <a:avLst/>
          </a:prstGeom>
          <a:noFill/>
          <a:ln w="9525">
            <a:noFill/>
            <a:miter lim="800000"/>
            <a:headEnd/>
            <a:tailEnd/>
          </a:ln>
          <a:effectLst/>
        </p:spPr>
        <p:txBody>
          <a:bodyPr wrap="none">
            <a:spAutoFit/>
          </a:bodyPr>
          <a:lstStyle/>
          <a:p>
            <a:pPr algn="l">
              <a:defRPr/>
            </a:pPr>
            <a:r>
              <a:rPr lang="en-US" sz="2000" b="1">
                <a:effectLst>
                  <a:outerShdw blurRad="38100" dist="38100" dir="2700000" algn="tl">
                    <a:srgbClr val="C0C0C0"/>
                  </a:outerShdw>
                </a:effectLst>
                <a:ea typeface="Times New Roman" pitchFamily="18" charset="0"/>
                <a:cs typeface="Arial" charset="0"/>
              </a:rPr>
              <a:t>CFCs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878624">
                                            <p:txEl>
                                              <p:pRg st="0" end="0"/>
                                            </p:txEl>
                                          </p:spTgt>
                                        </p:tgtEl>
                                        <p:attrNameLst>
                                          <p:attrName>style.visibility</p:attrName>
                                        </p:attrNameLst>
                                      </p:cBhvr>
                                      <p:to>
                                        <p:strVal val="visible"/>
                                      </p:to>
                                    </p:set>
                                    <p:anim calcmode="discrete" valueType="clr">
                                      <p:cBhvr override="childStyle">
                                        <p:cTn id="7" dur="80"/>
                                        <p:tgtEl>
                                          <p:spTgt spid="87862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7862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87862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nodeType="clickEffect">
                                  <p:stCondLst>
                                    <p:cond delay="0"/>
                                  </p:stCondLst>
                                  <p:iterate type="lt">
                                    <p:tmPct val="10000"/>
                                  </p:iterate>
                                  <p:childTnLst>
                                    <p:set>
                                      <p:cBhvr>
                                        <p:cTn id="13" dur="1" fill="hold">
                                          <p:stCondLst>
                                            <p:cond delay="0"/>
                                          </p:stCondLst>
                                        </p:cTn>
                                        <p:tgtEl>
                                          <p:spTgt spid="878624">
                                            <p:txEl>
                                              <p:pRg st="2" end="2"/>
                                            </p:txEl>
                                          </p:spTgt>
                                        </p:tgtEl>
                                        <p:attrNameLst>
                                          <p:attrName>style.visibility</p:attrName>
                                        </p:attrNameLst>
                                      </p:cBhvr>
                                      <p:to>
                                        <p:strVal val="visible"/>
                                      </p:to>
                                    </p:set>
                                    <p:animEffect transition="in" filter="fade">
                                      <p:cBhvr>
                                        <p:cTn id="14" dur="1000"/>
                                        <p:tgtEl>
                                          <p:spTgt spid="878624">
                                            <p:txEl>
                                              <p:pRg st="2" end="2"/>
                                            </p:txEl>
                                          </p:spTgt>
                                        </p:tgtEl>
                                      </p:cBhvr>
                                    </p:animEffect>
                                    <p:anim calcmode="lin" valueType="num">
                                      <p:cBhvr>
                                        <p:cTn id="15" dur="1000" fill="hold"/>
                                        <p:tgtEl>
                                          <p:spTgt spid="878624">
                                            <p:txEl>
                                              <p:pRg st="2" end="2"/>
                                            </p:txEl>
                                          </p:spTgt>
                                        </p:tgtEl>
                                        <p:attrNameLst>
                                          <p:attrName>ppt_x</p:attrName>
                                        </p:attrNameLst>
                                      </p:cBhvr>
                                      <p:tavLst>
                                        <p:tav tm="0">
                                          <p:val>
                                            <p:strVal val="#ppt_x-.1"/>
                                          </p:val>
                                        </p:tav>
                                        <p:tav tm="100000">
                                          <p:val>
                                            <p:strVal val="#ppt_x"/>
                                          </p:val>
                                        </p:tav>
                                      </p:tavLst>
                                    </p:anim>
                                    <p:anim calcmode="lin" valueType="num">
                                      <p:cBhvr>
                                        <p:cTn id="16" dur="1000" fill="hold"/>
                                        <p:tgtEl>
                                          <p:spTgt spid="87862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878624">
                                            <p:txEl>
                                              <p:pRg st="4" end="4"/>
                                            </p:txEl>
                                          </p:spTgt>
                                        </p:tgtEl>
                                        <p:attrNameLst>
                                          <p:attrName>style.visibility</p:attrName>
                                        </p:attrNameLst>
                                      </p:cBhvr>
                                      <p:to>
                                        <p:strVal val="visible"/>
                                      </p:to>
                                    </p:set>
                                    <p:animEffect transition="in" filter="dissolve">
                                      <p:cBhvr>
                                        <p:cTn id="21" dur="500"/>
                                        <p:tgtEl>
                                          <p:spTgt spid="87862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78629">
                                            <p:txEl>
                                              <p:pRg st="0" end="0"/>
                                            </p:txEl>
                                          </p:spTgt>
                                        </p:tgtEl>
                                        <p:attrNameLst>
                                          <p:attrName>style.visibility</p:attrName>
                                        </p:attrNameLst>
                                      </p:cBhvr>
                                      <p:to>
                                        <p:strVal val="visible"/>
                                      </p:to>
                                    </p:set>
                                    <p:animEffect transition="in" filter="fade">
                                      <p:cBhvr>
                                        <p:cTn id="26" dur="1000"/>
                                        <p:tgtEl>
                                          <p:spTgt spid="878629">
                                            <p:txEl>
                                              <p:pRg st="0" end="0"/>
                                            </p:txEl>
                                          </p:spTgt>
                                        </p:tgtEl>
                                      </p:cBhvr>
                                    </p:animEffect>
                                    <p:anim calcmode="lin" valueType="num">
                                      <p:cBhvr>
                                        <p:cTn id="27" dur="1000" fill="hold"/>
                                        <p:tgtEl>
                                          <p:spTgt spid="878629">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8786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878631"/>
                                        </p:tgtEl>
                                        <p:attrNameLst>
                                          <p:attrName>style.visibility</p:attrName>
                                        </p:attrNameLst>
                                      </p:cBhvr>
                                      <p:to>
                                        <p:strVal val="visible"/>
                                      </p:to>
                                    </p:set>
                                    <p:anim calcmode="lin" valueType="num">
                                      <p:cBhvr>
                                        <p:cTn id="33" dur="500" fill="hold"/>
                                        <p:tgtEl>
                                          <p:spTgt spid="878631"/>
                                        </p:tgtEl>
                                        <p:attrNameLst>
                                          <p:attrName>ppt_w</p:attrName>
                                        </p:attrNameLst>
                                      </p:cBhvr>
                                      <p:tavLst>
                                        <p:tav tm="0">
                                          <p:val>
                                            <p:fltVal val="0"/>
                                          </p:val>
                                        </p:tav>
                                        <p:tav tm="100000">
                                          <p:val>
                                            <p:strVal val="#ppt_w"/>
                                          </p:val>
                                        </p:tav>
                                      </p:tavLst>
                                    </p:anim>
                                    <p:anim calcmode="lin" valueType="num">
                                      <p:cBhvr>
                                        <p:cTn id="34" dur="500" fill="hold"/>
                                        <p:tgtEl>
                                          <p:spTgt spid="878631"/>
                                        </p:tgtEl>
                                        <p:attrNameLst>
                                          <p:attrName>ppt_h</p:attrName>
                                        </p:attrNameLst>
                                      </p:cBhvr>
                                      <p:tavLst>
                                        <p:tav tm="0">
                                          <p:val>
                                            <p:fltVal val="0"/>
                                          </p:val>
                                        </p:tav>
                                        <p:tav tm="100000">
                                          <p:val>
                                            <p:strVal val="#ppt_h"/>
                                          </p:val>
                                        </p:tav>
                                      </p:tavLst>
                                    </p:anim>
                                    <p:animEffect transition="in" filter="fade">
                                      <p:cBhvr>
                                        <p:cTn id="35" dur="500"/>
                                        <p:tgtEl>
                                          <p:spTgt spid="87863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78616"/>
                                        </p:tgtEl>
                                        <p:attrNameLst>
                                          <p:attrName>style.visibility</p:attrName>
                                        </p:attrNameLst>
                                      </p:cBhvr>
                                      <p:to>
                                        <p:strVal val="visible"/>
                                      </p:to>
                                    </p:set>
                                    <p:animEffect transition="in" filter="fade">
                                      <p:cBhvr>
                                        <p:cTn id="38" dur="2000"/>
                                        <p:tgtEl>
                                          <p:spTgt spid="878616"/>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878628"/>
                                        </p:tgtEl>
                                        <p:attrNameLst>
                                          <p:attrName>style.visibility</p:attrName>
                                        </p:attrNameLst>
                                      </p:cBhvr>
                                      <p:to>
                                        <p:strVal val="visible"/>
                                      </p:to>
                                    </p:set>
                                    <p:animEffect transition="in" filter="dissolve">
                                      <p:cBhvr>
                                        <p:cTn id="43" dur="500"/>
                                        <p:tgtEl>
                                          <p:spTgt spid="878628"/>
                                        </p:tgtEl>
                                      </p:cBhvr>
                                    </p:animEffect>
                                  </p:childTnLst>
                                </p:cTn>
                              </p:par>
                              <p:par>
                                <p:cTn id="44" presetID="10" presetClass="entr" presetSubtype="0" fill="hold"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2000"/>
                                        <p:tgtEl>
                                          <p:spTgt spid="2"/>
                                        </p:tgtEl>
                                      </p:cBhvr>
                                    </p:animEffect>
                                  </p:childTnLst>
                                </p:cTn>
                              </p:par>
                            </p:childTnLst>
                          </p:cTn>
                        </p:par>
                      </p:childTnLst>
                    </p:cTn>
                  </p:par>
                  <p:par>
                    <p:cTn id="47" fill="hold">
                      <p:stCondLst>
                        <p:cond delay="indefinite"/>
                      </p:stCondLst>
                      <p:childTnLst>
                        <p:par>
                          <p:cTn id="48" fill="hold">
                            <p:stCondLst>
                              <p:cond delay="0"/>
                            </p:stCondLst>
                            <p:childTnLst>
                              <p:par>
                                <p:cTn id="49" presetID="51" presetClass="entr" presetSubtype="0" fill="hold" grpId="0" nodeType="clickEffect">
                                  <p:stCondLst>
                                    <p:cond delay="0"/>
                                  </p:stCondLst>
                                  <p:childTnLst>
                                    <p:set>
                                      <p:cBhvr>
                                        <p:cTn id="50" dur="1" fill="hold">
                                          <p:stCondLst>
                                            <p:cond delay="0"/>
                                          </p:stCondLst>
                                        </p:cTn>
                                        <p:tgtEl>
                                          <p:spTgt spid="878633"/>
                                        </p:tgtEl>
                                        <p:attrNameLst>
                                          <p:attrName>style.visibility</p:attrName>
                                        </p:attrNameLst>
                                      </p:cBhvr>
                                      <p:to>
                                        <p:strVal val="visible"/>
                                      </p:to>
                                    </p:set>
                                    <p:animEffect transition="in" filter="fade">
                                      <p:cBhvr>
                                        <p:cTn id="51" dur="770" decel="100000"/>
                                        <p:tgtEl>
                                          <p:spTgt spid="878633"/>
                                        </p:tgtEl>
                                      </p:cBhvr>
                                    </p:animEffect>
                                    <p:animScale>
                                      <p:cBhvr>
                                        <p:cTn id="52" dur="770" decel="100000"/>
                                        <p:tgtEl>
                                          <p:spTgt spid="878633"/>
                                        </p:tgtEl>
                                      </p:cBhvr>
                                      <p:from x="10000" y="10000"/>
                                      <p:to x="200000" y="450000"/>
                                    </p:animScale>
                                    <p:animScale>
                                      <p:cBhvr>
                                        <p:cTn id="53" dur="1230" accel="100000" fill="hold">
                                          <p:stCondLst>
                                            <p:cond delay="770"/>
                                          </p:stCondLst>
                                        </p:cTn>
                                        <p:tgtEl>
                                          <p:spTgt spid="878633"/>
                                        </p:tgtEl>
                                      </p:cBhvr>
                                      <p:from x="200000" y="450000"/>
                                      <p:to x="100000" y="100000"/>
                                    </p:animScale>
                                    <p:set>
                                      <p:cBhvr>
                                        <p:cTn id="54" dur="770" fill="hold"/>
                                        <p:tgtEl>
                                          <p:spTgt spid="878633"/>
                                        </p:tgtEl>
                                        <p:attrNameLst>
                                          <p:attrName>ppt_x</p:attrName>
                                        </p:attrNameLst>
                                      </p:cBhvr>
                                      <p:to>
                                        <p:strVal val="(0.5)"/>
                                      </p:to>
                                    </p:set>
                                    <p:anim from="(0.5)" to="(#ppt_x)" calcmode="lin" valueType="num">
                                      <p:cBhvr>
                                        <p:cTn id="55" dur="1230" accel="100000" fill="hold">
                                          <p:stCondLst>
                                            <p:cond delay="770"/>
                                          </p:stCondLst>
                                        </p:cTn>
                                        <p:tgtEl>
                                          <p:spTgt spid="878633"/>
                                        </p:tgtEl>
                                        <p:attrNameLst>
                                          <p:attrName>ppt_x</p:attrName>
                                        </p:attrNameLst>
                                      </p:cBhvr>
                                    </p:anim>
                                    <p:set>
                                      <p:cBhvr>
                                        <p:cTn id="56" dur="770" fill="hold"/>
                                        <p:tgtEl>
                                          <p:spTgt spid="878633"/>
                                        </p:tgtEl>
                                        <p:attrNameLst>
                                          <p:attrName>ppt_y</p:attrName>
                                        </p:attrNameLst>
                                      </p:cBhvr>
                                      <p:to>
                                        <p:strVal val="(#ppt_y+0.4)"/>
                                      </p:to>
                                    </p:set>
                                    <p:anim from="(#ppt_y+0.4)" to="(#ppt_y)" calcmode="lin" valueType="num">
                                      <p:cBhvr>
                                        <p:cTn id="57" dur="1230" accel="100000" fill="hold">
                                          <p:stCondLst>
                                            <p:cond delay="770"/>
                                          </p:stCondLst>
                                        </p:cTn>
                                        <p:tgtEl>
                                          <p:spTgt spid="878633"/>
                                        </p:tgtEl>
                                        <p:attrNameLst>
                                          <p:attrName>ppt_y</p:attrName>
                                        </p:attrNameLst>
                                      </p:cBhvr>
                                    </p:anim>
                                  </p:childTnLst>
                                </p:cTn>
                              </p:par>
                            </p:childTnLst>
                          </p:cTn>
                        </p:par>
                      </p:childTnLst>
                    </p:cTn>
                  </p:par>
                  <p:par>
                    <p:cTn id="58" fill="hold">
                      <p:stCondLst>
                        <p:cond delay="indefinite"/>
                      </p:stCondLst>
                      <p:childTnLst>
                        <p:par>
                          <p:cTn id="59" fill="hold">
                            <p:stCondLst>
                              <p:cond delay="0"/>
                            </p:stCondLst>
                            <p:childTnLst>
                              <p:par>
                                <p:cTn id="60" presetID="53" presetClass="entr" presetSubtype="0" fill="hold" grpId="0" nodeType="clickEffect">
                                  <p:stCondLst>
                                    <p:cond delay="0"/>
                                  </p:stCondLst>
                                  <p:childTnLst>
                                    <p:set>
                                      <p:cBhvr>
                                        <p:cTn id="61" dur="1" fill="hold">
                                          <p:stCondLst>
                                            <p:cond delay="0"/>
                                          </p:stCondLst>
                                        </p:cTn>
                                        <p:tgtEl>
                                          <p:spTgt spid="878595"/>
                                        </p:tgtEl>
                                        <p:attrNameLst>
                                          <p:attrName>style.visibility</p:attrName>
                                        </p:attrNameLst>
                                      </p:cBhvr>
                                      <p:to>
                                        <p:strVal val="visible"/>
                                      </p:to>
                                    </p:set>
                                    <p:anim calcmode="lin" valueType="num">
                                      <p:cBhvr>
                                        <p:cTn id="62" dur="500" fill="hold"/>
                                        <p:tgtEl>
                                          <p:spTgt spid="878595"/>
                                        </p:tgtEl>
                                        <p:attrNameLst>
                                          <p:attrName>ppt_w</p:attrName>
                                        </p:attrNameLst>
                                      </p:cBhvr>
                                      <p:tavLst>
                                        <p:tav tm="0">
                                          <p:val>
                                            <p:fltVal val="0"/>
                                          </p:val>
                                        </p:tav>
                                        <p:tav tm="100000">
                                          <p:val>
                                            <p:strVal val="#ppt_w"/>
                                          </p:val>
                                        </p:tav>
                                      </p:tavLst>
                                    </p:anim>
                                    <p:anim calcmode="lin" valueType="num">
                                      <p:cBhvr>
                                        <p:cTn id="63" dur="500" fill="hold"/>
                                        <p:tgtEl>
                                          <p:spTgt spid="878595"/>
                                        </p:tgtEl>
                                        <p:attrNameLst>
                                          <p:attrName>ppt_h</p:attrName>
                                        </p:attrNameLst>
                                      </p:cBhvr>
                                      <p:tavLst>
                                        <p:tav tm="0">
                                          <p:val>
                                            <p:fltVal val="0"/>
                                          </p:val>
                                        </p:tav>
                                        <p:tav tm="100000">
                                          <p:val>
                                            <p:strVal val="#ppt_h"/>
                                          </p:val>
                                        </p:tav>
                                      </p:tavLst>
                                    </p:anim>
                                    <p:animEffect transition="in" filter="fade">
                                      <p:cBhvr>
                                        <p:cTn id="64" dur="500"/>
                                        <p:tgtEl>
                                          <p:spTgt spid="878595"/>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878596"/>
                                        </p:tgtEl>
                                        <p:attrNameLst>
                                          <p:attrName>style.visibility</p:attrName>
                                        </p:attrNameLst>
                                      </p:cBhvr>
                                      <p:to>
                                        <p:strVal val="visible"/>
                                      </p:to>
                                    </p:set>
                                    <p:animEffect transition="in" filter="wipe(left)">
                                      <p:cBhvr>
                                        <p:cTn id="67" dur="500"/>
                                        <p:tgtEl>
                                          <p:spTgt spid="878596"/>
                                        </p:tgtEl>
                                      </p:cBhvr>
                                    </p:animEffect>
                                  </p:childTnLst>
                                </p:cTn>
                              </p:par>
                              <p:par>
                                <p:cTn id="68" presetID="40" presetClass="entr" presetSubtype="0" fill="hold" grpId="0" nodeType="withEffect">
                                  <p:stCondLst>
                                    <p:cond delay="0"/>
                                  </p:stCondLst>
                                  <p:iterate type="lt">
                                    <p:tmPct val="10000"/>
                                  </p:iterate>
                                  <p:childTnLst>
                                    <p:set>
                                      <p:cBhvr>
                                        <p:cTn id="69" dur="1" fill="hold">
                                          <p:stCondLst>
                                            <p:cond delay="0"/>
                                          </p:stCondLst>
                                        </p:cTn>
                                        <p:tgtEl>
                                          <p:spTgt spid="878626"/>
                                        </p:tgtEl>
                                        <p:attrNameLst>
                                          <p:attrName>style.visibility</p:attrName>
                                        </p:attrNameLst>
                                      </p:cBhvr>
                                      <p:to>
                                        <p:strVal val="visible"/>
                                      </p:to>
                                    </p:set>
                                    <p:animEffect transition="in" filter="fade">
                                      <p:cBhvr>
                                        <p:cTn id="70" dur="1000"/>
                                        <p:tgtEl>
                                          <p:spTgt spid="878626"/>
                                        </p:tgtEl>
                                      </p:cBhvr>
                                    </p:animEffect>
                                    <p:anim calcmode="lin" valueType="num">
                                      <p:cBhvr>
                                        <p:cTn id="71" dur="1000" fill="hold"/>
                                        <p:tgtEl>
                                          <p:spTgt spid="878626"/>
                                        </p:tgtEl>
                                        <p:attrNameLst>
                                          <p:attrName>ppt_x</p:attrName>
                                        </p:attrNameLst>
                                      </p:cBhvr>
                                      <p:tavLst>
                                        <p:tav tm="0">
                                          <p:val>
                                            <p:strVal val="#ppt_x-.1"/>
                                          </p:val>
                                        </p:tav>
                                        <p:tav tm="100000">
                                          <p:val>
                                            <p:strVal val="#ppt_x"/>
                                          </p:val>
                                        </p:tav>
                                      </p:tavLst>
                                    </p:anim>
                                    <p:anim calcmode="lin" valueType="num">
                                      <p:cBhvr>
                                        <p:cTn id="72" dur="1000" fill="hold"/>
                                        <p:tgtEl>
                                          <p:spTgt spid="878626"/>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8" presetClass="entr" presetSubtype="12" fill="hold" grpId="0" nodeType="clickEffect">
                                  <p:stCondLst>
                                    <p:cond delay="0"/>
                                  </p:stCondLst>
                                  <p:childTnLst>
                                    <p:set>
                                      <p:cBhvr>
                                        <p:cTn id="76" dur="1" fill="hold">
                                          <p:stCondLst>
                                            <p:cond delay="0"/>
                                          </p:stCondLst>
                                        </p:cTn>
                                        <p:tgtEl>
                                          <p:spTgt spid="878627"/>
                                        </p:tgtEl>
                                        <p:attrNameLst>
                                          <p:attrName>style.visibility</p:attrName>
                                        </p:attrNameLst>
                                      </p:cBhvr>
                                      <p:to>
                                        <p:strVal val="visible"/>
                                      </p:to>
                                    </p:set>
                                    <p:animEffect transition="in" filter="strips(downLeft)">
                                      <p:cBhvr>
                                        <p:cTn id="77" dur="500"/>
                                        <p:tgtEl>
                                          <p:spTgt spid="878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626" grpId="0"/>
      <p:bldP spid="878595" grpId="0" animBg="1"/>
      <p:bldP spid="878596" grpId="0" animBg="1"/>
      <p:bldP spid="878616" grpId="0" animBg="1"/>
      <p:bldP spid="878627" grpId="0"/>
      <p:bldP spid="878628" grpId="0"/>
      <p:bldP spid="878631" grpId="0"/>
      <p:bldP spid="87863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ChangeArrowheads="1"/>
          </p:cNvSpPr>
          <p:nvPr/>
        </p:nvSpPr>
        <p:spPr bwMode="auto">
          <a:xfrm>
            <a:off x="463550" y="492125"/>
            <a:ext cx="8188325" cy="5873750"/>
          </a:xfrm>
          <a:prstGeom prst="rect">
            <a:avLst/>
          </a:prstGeom>
          <a:solidFill>
            <a:srgbClr val="FDF8F1"/>
          </a:solidFill>
          <a:ln w="12700">
            <a:solidFill>
              <a:schemeClr val="tx1"/>
            </a:solidFill>
            <a:miter lim="800000"/>
            <a:headEnd/>
            <a:tailEnd/>
          </a:ln>
        </p:spPr>
        <p:txBody>
          <a:bodyPr wrap="none" anchor="ctr"/>
          <a:lstStyle/>
          <a:p>
            <a:endParaRPr lang="en-US">
              <a:solidFill>
                <a:srgbClr val="000000"/>
              </a:solidFill>
            </a:endParaRPr>
          </a:p>
        </p:txBody>
      </p:sp>
      <p:graphicFrame>
        <p:nvGraphicFramePr>
          <p:cNvPr id="6146" name="Object 3"/>
          <p:cNvGraphicFramePr>
            <a:graphicFrameLocks/>
          </p:cNvGraphicFramePr>
          <p:nvPr/>
        </p:nvGraphicFramePr>
        <p:xfrm>
          <a:off x="7043738" y="3932238"/>
          <a:ext cx="711200" cy="1646237"/>
        </p:xfrm>
        <a:graphic>
          <a:graphicData uri="http://schemas.openxmlformats.org/presentationml/2006/ole">
            <mc:AlternateContent xmlns:mc="http://schemas.openxmlformats.org/markup-compatibility/2006">
              <mc:Choice xmlns:v="urn:schemas-microsoft-com:vml" Requires="v">
                <p:oleObj spid="_x0000_s22530" name="CorelDRAW!" r:id="rId4" imgW="103074" imgH="273022" progId="CDraw4">
                  <p:embed/>
                </p:oleObj>
              </mc:Choice>
              <mc:Fallback>
                <p:oleObj name="CorelDRAW!" r:id="rId4" imgW="103074" imgH="273022" progId="CDraw4">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3738" y="3932238"/>
                        <a:ext cx="711200"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8" name="Freeform 4"/>
          <p:cNvSpPr>
            <a:spLocks/>
          </p:cNvSpPr>
          <p:nvPr/>
        </p:nvSpPr>
        <p:spPr bwMode="auto">
          <a:xfrm>
            <a:off x="4033838" y="1943100"/>
            <a:ext cx="1135062" cy="1949450"/>
          </a:xfrm>
          <a:custGeom>
            <a:avLst/>
            <a:gdLst>
              <a:gd name="T0" fmla="*/ 0 w 715"/>
              <a:gd name="T1" fmla="*/ 0 h 1228"/>
              <a:gd name="T2" fmla="*/ 2147483647 w 715"/>
              <a:gd name="T3" fmla="*/ 0 h 1228"/>
              <a:gd name="T4" fmla="*/ 2147483647 w 715"/>
              <a:gd name="T5" fmla="*/ 2147483647 h 1228"/>
              <a:gd name="T6" fmla="*/ 2147483647 w 715"/>
              <a:gd name="T7" fmla="*/ 2147483647 h 1228"/>
              <a:gd name="T8" fmla="*/ 2147483647 w 715"/>
              <a:gd name="T9" fmla="*/ 0 h 1228"/>
              <a:gd name="T10" fmla="*/ 2147483647 w 715"/>
              <a:gd name="T11" fmla="*/ 0 h 1228"/>
              <a:gd name="T12" fmla="*/ 0 60000 65536"/>
              <a:gd name="T13" fmla="*/ 0 60000 65536"/>
              <a:gd name="T14" fmla="*/ 0 60000 65536"/>
              <a:gd name="T15" fmla="*/ 0 60000 65536"/>
              <a:gd name="T16" fmla="*/ 0 60000 65536"/>
              <a:gd name="T17" fmla="*/ 0 60000 65536"/>
              <a:gd name="T18" fmla="*/ 0 w 715"/>
              <a:gd name="T19" fmla="*/ 0 h 1228"/>
              <a:gd name="T20" fmla="*/ 715 w 715"/>
              <a:gd name="T21" fmla="*/ 1228 h 1228"/>
            </a:gdLst>
            <a:ahLst/>
            <a:cxnLst>
              <a:cxn ang="T12">
                <a:pos x="T0" y="T1"/>
              </a:cxn>
              <a:cxn ang="T13">
                <a:pos x="T2" y="T3"/>
              </a:cxn>
              <a:cxn ang="T14">
                <a:pos x="T4" y="T5"/>
              </a:cxn>
              <a:cxn ang="T15">
                <a:pos x="T6" y="T7"/>
              </a:cxn>
              <a:cxn ang="T16">
                <a:pos x="T8" y="T9"/>
              </a:cxn>
              <a:cxn ang="T17">
                <a:pos x="T10" y="T11"/>
              </a:cxn>
            </a:cxnLst>
            <a:rect l="T18" t="T19" r="T20" b="T21"/>
            <a:pathLst>
              <a:path w="715" h="1228">
                <a:moveTo>
                  <a:pt x="0" y="0"/>
                </a:moveTo>
                <a:lnTo>
                  <a:pt x="85" y="0"/>
                </a:lnTo>
                <a:lnTo>
                  <a:pt x="85" y="1227"/>
                </a:lnTo>
                <a:lnTo>
                  <a:pt x="629" y="1227"/>
                </a:lnTo>
                <a:lnTo>
                  <a:pt x="629" y="0"/>
                </a:lnTo>
                <a:lnTo>
                  <a:pt x="714" y="0"/>
                </a:lnTo>
              </a:path>
            </a:pathLst>
          </a:custGeom>
          <a:noFill/>
          <a:ln w="25399" cap="rnd">
            <a:solidFill>
              <a:srgbClr val="000000"/>
            </a:solidFill>
            <a:round/>
            <a:headEnd type="none" w="sm" len="sm"/>
            <a:tailEnd type="none" w="sm" len="sm"/>
          </a:ln>
        </p:spPr>
        <p:txBody>
          <a:bodyPr/>
          <a:lstStyle/>
          <a:p>
            <a:endParaRPr lang="en-US">
              <a:solidFill>
                <a:srgbClr val="000000"/>
              </a:solidFill>
            </a:endParaRPr>
          </a:p>
        </p:txBody>
      </p:sp>
      <p:sp>
        <p:nvSpPr>
          <p:cNvPr id="6149" name="Rectangle 5"/>
          <p:cNvSpPr>
            <a:spLocks noChangeArrowheads="1"/>
          </p:cNvSpPr>
          <p:nvPr/>
        </p:nvSpPr>
        <p:spPr bwMode="auto">
          <a:xfrm>
            <a:off x="4173538" y="3044825"/>
            <a:ext cx="854075" cy="88900"/>
          </a:xfrm>
          <a:prstGeom prst="rect">
            <a:avLst/>
          </a:prstGeom>
          <a:solidFill>
            <a:srgbClr val="000000"/>
          </a:solidFill>
          <a:ln w="12699">
            <a:solidFill>
              <a:srgbClr val="000000"/>
            </a:solidFill>
            <a:miter lim="800000"/>
            <a:headEnd/>
            <a:tailEnd/>
          </a:ln>
        </p:spPr>
        <p:txBody>
          <a:bodyPr wrap="none" anchor="ctr"/>
          <a:lstStyle/>
          <a:p>
            <a:endParaRPr lang="en-US">
              <a:solidFill>
                <a:srgbClr val="000000"/>
              </a:solidFill>
            </a:endParaRPr>
          </a:p>
        </p:txBody>
      </p:sp>
      <p:sp>
        <p:nvSpPr>
          <p:cNvPr id="6150" name="Oval 6"/>
          <p:cNvSpPr>
            <a:spLocks noChangeArrowheads="1"/>
          </p:cNvSpPr>
          <p:nvPr/>
        </p:nvSpPr>
        <p:spPr bwMode="auto">
          <a:xfrm>
            <a:off x="4268788" y="3348038"/>
            <a:ext cx="55562" cy="58737"/>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6151" name="Oval 7"/>
          <p:cNvSpPr>
            <a:spLocks noChangeArrowheads="1"/>
          </p:cNvSpPr>
          <p:nvPr/>
        </p:nvSpPr>
        <p:spPr bwMode="auto">
          <a:xfrm>
            <a:off x="4889500" y="3606800"/>
            <a:ext cx="57150" cy="57150"/>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6152" name="Oval 8"/>
          <p:cNvSpPr>
            <a:spLocks noChangeArrowheads="1"/>
          </p:cNvSpPr>
          <p:nvPr/>
        </p:nvSpPr>
        <p:spPr bwMode="auto">
          <a:xfrm>
            <a:off x="4640263" y="3386138"/>
            <a:ext cx="57150" cy="57150"/>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6153" name="Oval 9"/>
          <p:cNvSpPr>
            <a:spLocks noChangeArrowheads="1"/>
          </p:cNvSpPr>
          <p:nvPr/>
        </p:nvSpPr>
        <p:spPr bwMode="auto">
          <a:xfrm>
            <a:off x="4446588" y="3594100"/>
            <a:ext cx="55562" cy="58738"/>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6154" name="Oval 10"/>
          <p:cNvSpPr>
            <a:spLocks noChangeArrowheads="1"/>
          </p:cNvSpPr>
          <p:nvPr/>
        </p:nvSpPr>
        <p:spPr bwMode="auto">
          <a:xfrm>
            <a:off x="4902200" y="3282950"/>
            <a:ext cx="57150" cy="57150"/>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6155" name="Oval 11"/>
          <p:cNvSpPr>
            <a:spLocks noChangeArrowheads="1"/>
          </p:cNvSpPr>
          <p:nvPr/>
        </p:nvSpPr>
        <p:spPr bwMode="auto">
          <a:xfrm>
            <a:off x="4848225" y="3449638"/>
            <a:ext cx="57150" cy="57150"/>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6156" name="Oval 12"/>
          <p:cNvSpPr>
            <a:spLocks noChangeArrowheads="1"/>
          </p:cNvSpPr>
          <p:nvPr/>
        </p:nvSpPr>
        <p:spPr bwMode="auto">
          <a:xfrm>
            <a:off x="4749800" y="3529013"/>
            <a:ext cx="57150" cy="57150"/>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6157" name="Oval 13"/>
          <p:cNvSpPr>
            <a:spLocks noChangeArrowheads="1"/>
          </p:cNvSpPr>
          <p:nvPr/>
        </p:nvSpPr>
        <p:spPr bwMode="auto">
          <a:xfrm>
            <a:off x="4510088" y="3275013"/>
            <a:ext cx="58737" cy="58737"/>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6158" name="Oval 14"/>
          <p:cNvSpPr>
            <a:spLocks noChangeArrowheads="1"/>
          </p:cNvSpPr>
          <p:nvPr/>
        </p:nvSpPr>
        <p:spPr bwMode="auto">
          <a:xfrm>
            <a:off x="4394200" y="3760788"/>
            <a:ext cx="57150" cy="57150"/>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6159" name="Oval 15"/>
          <p:cNvSpPr>
            <a:spLocks noChangeArrowheads="1"/>
          </p:cNvSpPr>
          <p:nvPr/>
        </p:nvSpPr>
        <p:spPr bwMode="auto">
          <a:xfrm>
            <a:off x="4810125" y="3768725"/>
            <a:ext cx="57150" cy="57150"/>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6160" name="Oval 16"/>
          <p:cNvSpPr>
            <a:spLocks noChangeArrowheads="1"/>
          </p:cNvSpPr>
          <p:nvPr/>
        </p:nvSpPr>
        <p:spPr bwMode="auto">
          <a:xfrm>
            <a:off x="4625975" y="3651250"/>
            <a:ext cx="57150" cy="57150"/>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6161" name="Oval 17"/>
          <p:cNvSpPr>
            <a:spLocks noChangeArrowheads="1"/>
          </p:cNvSpPr>
          <p:nvPr/>
        </p:nvSpPr>
        <p:spPr bwMode="auto">
          <a:xfrm>
            <a:off x="4460875" y="3449638"/>
            <a:ext cx="57150" cy="57150"/>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6162" name="Oval 18"/>
          <p:cNvSpPr>
            <a:spLocks noChangeArrowheads="1"/>
          </p:cNvSpPr>
          <p:nvPr/>
        </p:nvSpPr>
        <p:spPr bwMode="auto">
          <a:xfrm>
            <a:off x="4583113" y="3514725"/>
            <a:ext cx="55562" cy="58738"/>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6163" name="Oval 19"/>
          <p:cNvSpPr>
            <a:spLocks noChangeArrowheads="1"/>
          </p:cNvSpPr>
          <p:nvPr/>
        </p:nvSpPr>
        <p:spPr bwMode="auto">
          <a:xfrm>
            <a:off x="4246563" y="3663950"/>
            <a:ext cx="57150" cy="58738"/>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6164" name="Oval 20"/>
          <p:cNvSpPr>
            <a:spLocks noChangeArrowheads="1"/>
          </p:cNvSpPr>
          <p:nvPr/>
        </p:nvSpPr>
        <p:spPr bwMode="auto">
          <a:xfrm>
            <a:off x="4760913" y="3235325"/>
            <a:ext cx="55562" cy="58738"/>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6165" name="Oval 21"/>
          <p:cNvSpPr>
            <a:spLocks noChangeArrowheads="1"/>
          </p:cNvSpPr>
          <p:nvPr/>
        </p:nvSpPr>
        <p:spPr bwMode="auto">
          <a:xfrm>
            <a:off x="4324350" y="3214688"/>
            <a:ext cx="57150" cy="57150"/>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6166" name="Freeform 22"/>
          <p:cNvSpPr>
            <a:spLocks/>
          </p:cNvSpPr>
          <p:nvPr/>
        </p:nvSpPr>
        <p:spPr bwMode="auto">
          <a:xfrm>
            <a:off x="6710363" y="1924050"/>
            <a:ext cx="1135062" cy="1949450"/>
          </a:xfrm>
          <a:custGeom>
            <a:avLst/>
            <a:gdLst>
              <a:gd name="T0" fmla="*/ 0 w 715"/>
              <a:gd name="T1" fmla="*/ 0 h 1228"/>
              <a:gd name="T2" fmla="*/ 2147483647 w 715"/>
              <a:gd name="T3" fmla="*/ 0 h 1228"/>
              <a:gd name="T4" fmla="*/ 2147483647 w 715"/>
              <a:gd name="T5" fmla="*/ 2147483647 h 1228"/>
              <a:gd name="T6" fmla="*/ 2147483647 w 715"/>
              <a:gd name="T7" fmla="*/ 2147483647 h 1228"/>
              <a:gd name="T8" fmla="*/ 2147483647 w 715"/>
              <a:gd name="T9" fmla="*/ 0 h 1228"/>
              <a:gd name="T10" fmla="*/ 2147483647 w 715"/>
              <a:gd name="T11" fmla="*/ 0 h 1228"/>
              <a:gd name="T12" fmla="*/ 0 60000 65536"/>
              <a:gd name="T13" fmla="*/ 0 60000 65536"/>
              <a:gd name="T14" fmla="*/ 0 60000 65536"/>
              <a:gd name="T15" fmla="*/ 0 60000 65536"/>
              <a:gd name="T16" fmla="*/ 0 60000 65536"/>
              <a:gd name="T17" fmla="*/ 0 60000 65536"/>
              <a:gd name="T18" fmla="*/ 0 w 715"/>
              <a:gd name="T19" fmla="*/ 0 h 1228"/>
              <a:gd name="T20" fmla="*/ 715 w 715"/>
              <a:gd name="T21" fmla="*/ 1228 h 1228"/>
            </a:gdLst>
            <a:ahLst/>
            <a:cxnLst>
              <a:cxn ang="T12">
                <a:pos x="T0" y="T1"/>
              </a:cxn>
              <a:cxn ang="T13">
                <a:pos x="T2" y="T3"/>
              </a:cxn>
              <a:cxn ang="T14">
                <a:pos x="T4" y="T5"/>
              </a:cxn>
              <a:cxn ang="T15">
                <a:pos x="T6" y="T7"/>
              </a:cxn>
              <a:cxn ang="T16">
                <a:pos x="T8" y="T9"/>
              </a:cxn>
              <a:cxn ang="T17">
                <a:pos x="T10" y="T11"/>
              </a:cxn>
            </a:cxnLst>
            <a:rect l="T18" t="T19" r="T20" b="T21"/>
            <a:pathLst>
              <a:path w="715" h="1228">
                <a:moveTo>
                  <a:pt x="0" y="0"/>
                </a:moveTo>
                <a:lnTo>
                  <a:pt x="85" y="0"/>
                </a:lnTo>
                <a:lnTo>
                  <a:pt x="85" y="1227"/>
                </a:lnTo>
                <a:lnTo>
                  <a:pt x="629" y="1227"/>
                </a:lnTo>
                <a:lnTo>
                  <a:pt x="629" y="0"/>
                </a:lnTo>
                <a:lnTo>
                  <a:pt x="714" y="0"/>
                </a:lnTo>
              </a:path>
            </a:pathLst>
          </a:custGeom>
          <a:noFill/>
          <a:ln w="25399" cap="rnd">
            <a:solidFill>
              <a:srgbClr val="000000"/>
            </a:solidFill>
            <a:round/>
            <a:headEnd type="none" w="sm" len="sm"/>
            <a:tailEnd type="none" w="sm" len="sm"/>
          </a:ln>
        </p:spPr>
        <p:txBody>
          <a:bodyPr/>
          <a:lstStyle/>
          <a:p>
            <a:endParaRPr lang="en-US">
              <a:solidFill>
                <a:srgbClr val="000000"/>
              </a:solidFill>
            </a:endParaRPr>
          </a:p>
        </p:txBody>
      </p:sp>
      <p:sp>
        <p:nvSpPr>
          <p:cNvPr id="6167" name="Rectangle 23"/>
          <p:cNvSpPr>
            <a:spLocks noChangeArrowheads="1"/>
          </p:cNvSpPr>
          <p:nvPr/>
        </p:nvSpPr>
        <p:spPr bwMode="auto">
          <a:xfrm>
            <a:off x="6850063" y="3044825"/>
            <a:ext cx="854075" cy="88900"/>
          </a:xfrm>
          <a:prstGeom prst="rect">
            <a:avLst/>
          </a:prstGeom>
          <a:solidFill>
            <a:srgbClr val="000000"/>
          </a:solidFill>
          <a:ln w="12699">
            <a:solidFill>
              <a:srgbClr val="000000"/>
            </a:solidFill>
            <a:miter lim="800000"/>
            <a:headEnd/>
            <a:tailEnd/>
          </a:ln>
        </p:spPr>
        <p:txBody>
          <a:bodyPr wrap="none" anchor="ctr"/>
          <a:lstStyle/>
          <a:p>
            <a:endParaRPr lang="en-US">
              <a:solidFill>
                <a:srgbClr val="000000"/>
              </a:solidFill>
            </a:endParaRPr>
          </a:p>
        </p:txBody>
      </p:sp>
      <p:sp>
        <p:nvSpPr>
          <p:cNvPr id="6168" name="Oval 24"/>
          <p:cNvSpPr>
            <a:spLocks noChangeArrowheads="1"/>
          </p:cNvSpPr>
          <p:nvPr/>
        </p:nvSpPr>
        <p:spPr bwMode="auto">
          <a:xfrm>
            <a:off x="7383463" y="3567113"/>
            <a:ext cx="55562" cy="58737"/>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6169" name="Oval 25"/>
          <p:cNvSpPr>
            <a:spLocks noChangeArrowheads="1"/>
          </p:cNvSpPr>
          <p:nvPr/>
        </p:nvSpPr>
        <p:spPr bwMode="auto">
          <a:xfrm>
            <a:off x="7356475" y="3749675"/>
            <a:ext cx="57150" cy="57150"/>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6170" name="Oval 26"/>
          <p:cNvSpPr>
            <a:spLocks noChangeArrowheads="1"/>
          </p:cNvSpPr>
          <p:nvPr/>
        </p:nvSpPr>
        <p:spPr bwMode="auto">
          <a:xfrm>
            <a:off x="7497763" y="3538538"/>
            <a:ext cx="57150" cy="57150"/>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6171" name="Oval 27"/>
          <p:cNvSpPr>
            <a:spLocks noChangeArrowheads="1"/>
          </p:cNvSpPr>
          <p:nvPr/>
        </p:nvSpPr>
        <p:spPr bwMode="auto">
          <a:xfrm>
            <a:off x="7285038" y="3432175"/>
            <a:ext cx="55562" cy="58738"/>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6172" name="Oval 28"/>
          <p:cNvSpPr>
            <a:spLocks noChangeArrowheads="1"/>
          </p:cNvSpPr>
          <p:nvPr/>
        </p:nvSpPr>
        <p:spPr bwMode="auto">
          <a:xfrm>
            <a:off x="7102475" y="3568700"/>
            <a:ext cx="57150" cy="57150"/>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6173" name="Oval 29"/>
          <p:cNvSpPr>
            <a:spLocks noChangeArrowheads="1"/>
          </p:cNvSpPr>
          <p:nvPr/>
        </p:nvSpPr>
        <p:spPr bwMode="auto">
          <a:xfrm>
            <a:off x="7515225" y="3221038"/>
            <a:ext cx="57150" cy="57150"/>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6174" name="Oval 30"/>
          <p:cNvSpPr>
            <a:spLocks noChangeArrowheads="1"/>
          </p:cNvSpPr>
          <p:nvPr/>
        </p:nvSpPr>
        <p:spPr bwMode="auto">
          <a:xfrm>
            <a:off x="7607300" y="3433763"/>
            <a:ext cx="57150" cy="57150"/>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6175" name="Oval 31"/>
          <p:cNvSpPr>
            <a:spLocks noChangeArrowheads="1"/>
          </p:cNvSpPr>
          <p:nvPr/>
        </p:nvSpPr>
        <p:spPr bwMode="auto">
          <a:xfrm>
            <a:off x="7167563" y="3284538"/>
            <a:ext cx="58737" cy="58737"/>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6176" name="Oval 32"/>
          <p:cNvSpPr>
            <a:spLocks noChangeArrowheads="1"/>
          </p:cNvSpPr>
          <p:nvPr/>
        </p:nvSpPr>
        <p:spPr bwMode="auto">
          <a:xfrm>
            <a:off x="7146925" y="3713163"/>
            <a:ext cx="57150" cy="57150"/>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6177" name="Oval 33"/>
          <p:cNvSpPr>
            <a:spLocks noChangeArrowheads="1"/>
          </p:cNvSpPr>
          <p:nvPr/>
        </p:nvSpPr>
        <p:spPr bwMode="auto">
          <a:xfrm>
            <a:off x="6981825" y="3511550"/>
            <a:ext cx="57150" cy="57150"/>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6178" name="Oval 34"/>
          <p:cNvSpPr>
            <a:spLocks noChangeArrowheads="1"/>
          </p:cNvSpPr>
          <p:nvPr/>
        </p:nvSpPr>
        <p:spPr bwMode="auto">
          <a:xfrm>
            <a:off x="6940550" y="3270250"/>
            <a:ext cx="57150" cy="57150"/>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6179" name="Oval 35"/>
          <p:cNvSpPr>
            <a:spLocks noChangeArrowheads="1"/>
          </p:cNvSpPr>
          <p:nvPr/>
        </p:nvSpPr>
        <p:spPr bwMode="auto">
          <a:xfrm>
            <a:off x="7099300" y="3430588"/>
            <a:ext cx="57150" cy="57150"/>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6180" name="Oval 36"/>
          <p:cNvSpPr>
            <a:spLocks noChangeArrowheads="1"/>
          </p:cNvSpPr>
          <p:nvPr/>
        </p:nvSpPr>
        <p:spPr bwMode="auto">
          <a:xfrm>
            <a:off x="7259638" y="3590925"/>
            <a:ext cx="55562" cy="58738"/>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6181" name="Oval 37"/>
          <p:cNvSpPr>
            <a:spLocks noChangeArrowheads="1"/>
          </p:cNvSpPr>
          <p:nvPr/>
        </p:nvSpPr>
        <p:spPr bwMode="auto">
          <a:xfrm>
            <a:off x="6989763" y="3721100"/>
            <a:ext cx="57150" cy="58738"/>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6182" name="Oval 38"/>
          <p:cNvSpPr>
            <a:spLocks noChangeArrowheads="1"/>
          </p:cNvSpPr>
          <p:nvPr/>
        </p:nvSpPr>
        <p:spPr bwMode="auto">
          <a:xfrm>
            <a:off x="7427913" y="3349625"/>
            <a:ext cx="55562" cy="58738"/>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6183" name="Oval 39"/>
          <p:cNvSpPr>
            <a:spLocks noChangeArrowheads="1"/>
          </p:cNvSpPr>
          <p:nvPr/>
        </p:nvSpPr>
        <p:spPr bwMode="auto">
          <a:xfrm>
            <a:off x="7467600" y="3671888"/>
            <a:ext cx="57150" cy="57150"/>
          </a:xfrm>
          <a:prstGeom prst="ellipse">
            <a:avLst/>
          </a:prstGeom>
          <a:solidFill>
            <a:schemeClr val="bg1"/>
          </a:solidFill>
          <a:ln w="12699">
            <a:solidFill>
              <a:schemeClr val="tx1"/>
            </a:solidFill>
            <a:round/>
            <a:headEnd/>
            <a:tailEnd/>
          </a:ln>
        </p:spPr>
        <p:txBody>
          <a:bodyPr wrap="none" anchor="ctr"/>
          <a:lstStyle/>
          <a:p>
            <a:endParaRPr lang="en-US">
              <a:solidFill>
                <a:srgbClr val="000000"/>
              </a:solidFill>
            </a:endParaRPr>
          </a:p>
        </p:txBody>
      </p:sp>
      <p:sp>
        <p:nvSpPr>
          <p:cNvPr id="6184" name="AutoShape 40"/>
          <p:cNvSpPr>
            <a:spLocks noChangeArrowheads="1"/>
          </p:cNvSpPr>
          <p:nvPr/>
        </p:nvSpPr>
        <p:spPr bwMode="auto">
          <a:xfrm>
            <a:off x="6858000" y="2209800"/>
            <a:ext cx="438150" cy="742950"/>
          </a:xfrm>
          <a:prstGeom prst="downArrow">
            <a:avLst>
              <a:gd name="adj1" fmla="val 50000"/>
              <a:gd name="adj2" fmla="val 84790"/>
            </a:avLst>
          </a:prstGeom>
          <a:solidFill>
            <a:srgbClr val="FF0000"/>
          </a:solidFill>
          <a:ln w="9525">
            <a:noFill/>
            <a:miter lim="800000"/>
            <a:headEnd/>
            <a:tailEnd/>
          </a:ln>
        </p:spPr>
        <p:txBody>
          <a:bodyPr wrap="none" anchor="ctr"/>
          <a:lstStyle/>
          <a:p>
            <a:endParaRPr lang="en-US">
              <a:solidFill>
                <a:srgbClr val="000000"/>
              </a:solidFill>
            </a:endParaRPr>
          </a:p>
        </p:txBody>
      </p:sp>
      <p:sp>
        <p:nvSpPr>
          <p:cNvPr id="6185" name="AutoShape 41"/>
          <p:cNvSpPr>
            <a:spLocks noChangeArrowheads="1"/>
          </p:cNvSpPr>
          <p:nvPr/>
        </p:nvSpPr>
        <p:spPr bwMode="auto">
          <a:xfrm>
            <a:off x="7239000" y="2305050"/>
            <a:ext cx="438150" cy="742950"/>
          </a:xfrm>
          <a:prstGeom prst="downArrow">
            <a:avLst>
              <a:gd name="adj1" fmla="val 50000"/>
              <a:gd name="adj2" fmla="val 84790"/>
            </a:avLst>
          </a:prstGeom>
          <a:solidFill>
            <a:srgbClr val="FF0000"/>
          </a:solidFill>
          <a:ln w="9525">
            <a:noFill/>
            <a:miter lim="800000"/>
            <a:headEnd/>
            <a:tailEnd/>
          </a:ln>
        </p:spPr>
        <p:txBody>
          <a:bodyPr wrap="none" anchor="ctr"/>
          <a:lstStyle/>
          <a:p>
            <a:endParaRPr lang="en-US">
              <a:solidFill>
                <a:srgbClr val="000000"/>
              </a:solidFill>
            </a:endParaRPr>
          </a:p>
        </p:txBody>
      </p:sp>
      <p:sp>
        <p:nvSpPr>
          <p:cNvPr id="6186" name="AutoShape 42"/>
          <p:cNvSpPr>
            <a:spLocks noChangeArrowheads="1"/>
          </p:cNvSpPr>
          <p:nvPr/>
        </p:nvSpPr>
        <p:spPr bwMode="auto">
          <a:xfrm>
            <a:off x="4381500" y="2238375"/>
            <a:ext cx="438150" cy="742950"/>
          </a:xfrm>
          <a:prstGeom prst="downArrow">
            <a:avLst>
              <a:gd name="adj1" fmla="val 50000"/>
              <a:gd name="adj2" fmla="val 84790"/>
            </a:avLst>
          </a:prstGeom>
          <a:solidFill>
            <a:srgbClr val="FF0000"/>
          </a:solidFill>
          <a:ln w="9525">
            <a:noFill/>
            <a:miter lim="800000"/>
            <a:headEnd/>
            <a:tailEnd/>
          </a:ln>
        </p:spPr>
        <p:txBody>
          <a:bodyPr wrap="none" anchor="ctr"/>
          <a:lstStyle/>
          <a:p>
            <a:endParaRPr lang="en-US">
              <a:solidFill>
                <a:srgbClr val="000000"/>
              </a:solidFill>
            </a:endParaRPr>
          </a:p>
        </p:txBody>
      </p:sp>
      <p:sp>
        <p:nvSpPr>
          <p:cNvPr id="6187" name="Rectangle 43"/>
          <p:cNvSpPr>
            <a:spLocks noChangeArrowheads="1"/>
          </p:cNvSpPr>
          <p:nvPr/>
        </p:nvSpPr>
        <p:spPr bwMode="auto">
          <a:xfrm>
            <a:off x="3143250" y="4357688"/>
            <a:ext cx="3371850" cy="1357312"/>
          </a:xfrm>
          <a:prstGeom prst="rect">
            <a:avLst/>
          </a:prstGeom>
          <a:noFill/>
          <a:ln w="9525">
            <a:noFill/>
            <a:miter lim="800000"/>
            <a:headEnd/>
            <a:tailEnd/>
          </a:ln>
        </p:spPr>
        <p:txBody>
          <a:bodyPr wrap="none" anchor="ctr"/>
          <a:lstStyle/>
          <a:p>
            <a:endParaRPr lang="en-US">
              <a:solidFill>
                <a:srgbClr val="000000"/>
              </a:solidFill>
            </a:endParaRPr>
          </a:p>
        </p:txBody>
      </p:sp>
      <p:sp>
        <p:nvSpPr>
          <p:cNvPr id="6188" name="Rectangle 44"/>
          <p:cNvSpPr>
            <a:spLocks noChangeArrowheads="1"/>
          </p:cNvSpPr>
          <p:nvPr/>
        </p:nvSpPr>
        <p:spPr bwMode="auto">
          <a:xfrm>
            <a:off x="3971925" y="928688"/>
            <a:ext cx="1343025" cy="519112"/>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2800" b="1">
                <a:solidFill>
                  <a:srgbClr val="000000"/>
                </a:solidFill>
              </a:rPr>
              <a:t>300 K</a:t>
            </a:r>
          </a:p>
        </p:txBody>
      </p:sp>
      <p:sp>
        <p:nvSpPr>
          <p:cNvPr id="6189" name="Rectangle 45"/>
          <p:cNvSpPr>
            <a:spLocks noChangeArrowheads="1"/>
          </p:cNvSpPr>
          <p:nvPr/>
        </p:nvSpPr>
        <p:spPr bwMode="auto">
          <a:xfrm>
            <a:off x="6696075" y="923925"/>
            <a:ext cx="1343025" cy="519113"/>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2800" b="1">
                <a:solidFill>
                  <a:srgbClr val="000000"/>
                </a:solidFill>
              </a:rPr>
              <a:t>600 K</a:t>
            </a:r>
          </a:p>
        </p:txBody>
      </p:sp>
      <p:sp>
        <p:nvSpPr>
          <p:cNvPr id="6190" name="Rectangle 46"/>
          <p:cNvSpPr>
            <a:spLocks noGrp="1" noChangeArrowheads="1"/>
          </p:cNvSpPr>
          <p:nvPr>
            <p:ph type="body" idx="1"/>
          </p:nvPr>
        </p:nvSpPr>
        <p:spPr>
          <a:xfrm>
            <a:off x="477838" y="4124325"/>
            <a:ext cx="6434137" cy="946150"/>
          </a:xfrm>
          <a:noFill/>
        </p:spPr>
        <p:txBody>
          <a:bodyPr lIns="92075" tIns="46038" rIns="92075" bIns="46038">
            <a:spAutoFit/>
          </a:bodyPr>
          <a:lstStyle/>
          <a:p>
            <a:pPr marL="0" indent="0" eaLnBrk="1" hangingPunct="1">
              <a:spcBef>
                <a:spcPct val="0"/>
              </a:spcBef>
              <a:buFontTx/>
              <a:buNone/>
            </a:pPr>
            <a:r>
              <a:rPr lang="en-US" sz="2800" smtClean="0"/>
              <a:t>the pressure will increase to 2 atm.</a:t>
            </a:r>
          </a:p>
          <a:p>
            <a:pPr marL="0" indent="0" eaLnBrk="1" hangingPunct="1">
              <a:spcBef>
                <a:spcPct val="0"/>
              </a:spcBef>
              <a:buFontTx/>
              <a:buNone/>
            </a:pPr>
            <a:endParaRPr lang="en-US" sz="2800" smtClean="0"/>
          </a:p>
        </p:txBody>
      </p:sp>
      <p:sp>
        <p:nvSpPr>
          <p:cNvPr id="6191" name="AutoShape 47">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solidFill>
                <a:srgbClr val="000000"/>
              </a:solidFill>
            </a:endParaRPr>
          </a:p>
        </p:txBody>
      </p:sp>
    </p:spTree>
    <p:extLst>
      <p:ext uri="{BB962C8B-B14F-4D97-AF65-F5344CB8AC3E}">
        <p14:creationId xmlns:p14="http://schemas.microsoft.com/office/powerpoint/2010/main" val="3456720135"/>
      </p:ext>
    </p:extLst>
  </p:cSld>
  <p:clrMapOvr>
    <a:masterClrMapping/>
  </p:clrMapOvr>
  <p:transition>
    <p:random/>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smtClean="0"/>
              <a:t>Charles’ Law</a:t>
            </a:r>
          </a:p>
        </p:txBody>
      </p:sp>
      <p:pic>
        <p:nvPicPr>
          <p:cNvPr id="97283" name="Picture 4" descr="Gas Law VT = constant"/>
          <p:cNvPicPr>
            <a:picLocks noChangeAspect="1" noChangeArrowheads="1"/>
          </p:cNvPicPr>
          <p:nvPr/>
        </p:nvPicPr>
        <p:blipFill>
          <a:blip r:embed="rId4" cstate="print">
            <a:lum bright="2000" contrast="12000"/>
          </a:blip>
          <a:srcRect l="6749" t="3067" r="4382" b="4919"/>
          <a:stretch>
            <a:fillRect/>
          </a:stretch>
        </p:blipFill>
        <p:spPr bwMode="auto">
          <a:xfrm>
            <a:off x="1447800" y="1514475"/>
            <a:ext cx="6934200" cy="5267325"/>
          </a:xfrm>
          <a:prstGeom prst="rect">
            <a:avLst/>
          </a:prstGeom>
          <a:noFill/>
          <a:ln w="9525">
            <a:noFill/>
            <a:miter lim="800000"/>
            <a:headEnd/>
            <a:tailEnd/>
          </a:ln>
        </p:spPr>
      </p:pic>
      <p:pic>
        <p:nvPicPr>
          <p:cNvPr id="8197" name="Picture 5">
            <a:hlinkClick r:id="" action="ppaction://media"/>
          </p:cNvPr>
          <p:cNvPicPr>
            <a:picLocks noRot="1" noChangeAspect="1" noChangeArrowheads="1"/>
          </p:cNvPicPr>
          <p:nvPr>
            <a:wavAudioFile r:embed="rId1" name="~PP2672.WAV"/>
          </p:nvPr>
        </p:nvPicPr>
        <p:blipFill>
          <a:blip r:embed="rId5" cstate="print"/>
          <a:srcRect/>
          <a:stretch>
            <a:fillRect/>
          </a:stretch>
        </p:blipFill>
        <p:spPr bwMode="auto">
          <a:xfrm>
            <a:off x="8772525" y="6486525"/>
            <a:ext cx="304800" cy="304800"/>
          </a:xfrm>
          <a:prstGeom prst="rect">
            <a:avLst/>
          </a:prstGeom>
          <a:noFill/>
          <a:ln w="9525">
            <a:noFill/>
            <a:miter lim="800000"/>
            <a:headEnd/>
            <a:tailEnd/>
          </a:ln>
        </p:spPr>
      </p:pic>
      <p:sp>
        <p:nvSpPr>
          <p:cNvPr id="97285" name="Rectangle 6"/>
          <p:cNvSpPr>
            <a:spLocks noChangeArrowheads="1"/>
          </p:cNvSpPr>
          <p:nvPr/>
        </p:nvSpPr>
        <p:spPr bwMode="auto">
          <a:xfrm>
            <a:off x="76200" y="6567488"/>
            <a:ext cx="2166938" cy="214312"/>
          </a:xfrm>
          <a:prstGeom prst="rect">
            <a:avLst/>
          </a:prstGeom>
          <a:noFill/>
          <a:ln w="9525">
            <a:noFill/>
            <a:miter lim="800000"/>
            <a:headEnd/>
            <a:tailEnd/>
          </a:ln>
        </p:spPr>
        <p:txBody>
          <a:bodyPr wrap="none">
            <a:spAutoFit/>
          </a:bodyPr>
          <a:lstStyle/>
          <a:p>
            <a:pPr algn="l"/>
            <a:r>
              <a:rPr lang="en-US" sz="800">
                <a:solidFill>
                  <a:srgbClr val="000000"/>
                </a:solidFill>
              </a:rPr>
              <a:t>Timberlake, </a:t>
            </a:r>
            <a:r>
              <a:rPr lang="en-US" sz="800" u="sng">
                <a:solidFill>
                  <a:srgbClr val="000000"/>
                </a:solidFill>
              </a:rPr>
              <a:t>Chemistry </a:t>
            </a:r>
            <a:r>
              <a:rPr lang="en-US" sz="800">
                <a:solidFill>
                  <a:srgbClr val="000000"/>
                </a:solidFill>
              </a:rPr>
              <a:t>7</a:t>
            </a:r>
            <a:r>
              <a:rPr lang="en-US" sz="800" baseline="30000">
                <a:solidFill>
                  <a:srgbClr val="000000"/>
                </a:solidFill>
              </a:rPr>
              <a:t>th</a:t>
            </a:r>
            <a:r>
              <a:rPr lang="en-US" sz="800">
                <a:solidFill>
                  <a:srgbClr val="000000"/>
                </a:solidFill>
              </a:rPr>
              <a:t> Edition, page 259</a:t>
            </a:r>
          </a:p>
        </p:txBody>
      </p:sp>
      <p:sp>
        <p:nvSpPr>
          <p:cNvPr id="97286" name="AutoShape 7">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solidFill>
                <a:srgbClr val="000000"/>
              </a:solidFill>
            </a:endParaRPr>
          </a:p>
        </p:txBody>
      </p:sp>
      <p:sp>
        <p:nvSpPr>
          <p:cNvPr id="8206" name="Text Box 14"/>
          <p:cNvSpPr txBox="1">
            <a:spLocks noChangeArrowheads="1"/>
          </p:cNvSpPr>
          <p:nvPr/>
        </p:nvSpPr>
        <p:spPr bwMode="auto">
          <a:xfrm>
            <a:off x="3517900" y="6221413"/>
            <a:ext cx="2093913" cy="274637"/>
          </a:xfrm>
          <a:prstGeom prst="rect">
            <a:avLst/>
          </a:prstGeom>
          <a:noFill/>
          <a:ln w="9525">
            <a:noFill/>
            <a:miter lim="800000"/>
            <a:headEnd/>
            <a:tailEnd/>
          </a:ln>
        </p:spPr>
        <p:txBody>
          <a:bodyPr wrap="none">
            <a:spAutoFit/>
          </a:bodyPr>
          <a:lstStyle/>
          <a:p>
            <a:r>
              <a:rPr lang="en-US">
                <a:solidFill>
                  <a:srgbClr val="000000"/>
                </a:solidFill>
              </a:rPr>
              <a:t>(</a:t>
            </a:r>
            <a:r>
              <a:rPr lang="en-US" b="1">
                <a:solidFill>
                  <a:srgbClr val="000000"/>
                </a:solidFill>
              </a:rPr>
              <a:t>Pressure</a:t>
            </a:r>
            <a:r>
              <a:rPr lang="en-US">
                <a:solidFill>
                  <a:srgbClr val="000000"/>
                </a:solidFill>
              </a:rPr>
              <a:t> is held </a:t>
            </a:r>
            <a:r>
              <a:rPr lang="en-US" b="1">
                <a:solidFill>
                  <a:srgbClr val="000000"/>
                </a:solidFill>
              </a:rPr>
              <a:t>constant</a:t>
            </a:r>
            <a:r>
              <a:rPr lang="en-US">
                <a:solidFill>
                  <a:srgbClr val="000000"/>
                </a:solidFill>
              </a:rPr>
              <a:t>)</a:t>
            </a:r>
          </a:p>
        </p:txBody>
      </p:sp>
      <p:sp>
        <p:nvSpPr>
          <p:cNvPr id="97288" name="Oval 15"/>
          <p:cNvSpPr>
            <a:spLocks noChangeArrowheads="1"/>
          </p:cNvSpPr>
          <p:nvPr/>
        </p:nvSpPr>
        <p:spPr bwMode="auto">
          <a:xfrm>
            <a:off x="4621213" y="5202238"/>
            <a:ext cx="555625" cy="568325"/>
          </a:xfrm>
          <a:prstGeom prst="ellipse">
            <a:avLst/>
          </a:prstGeom>
          <a:solidFill>
            <a:schemeClr val="bg1"/>
          </a:solidFill>
          <a:ln w="9525">
            <a:noFill/>
            <a:round/>
            <a:headEnd/>
            <a:tailEnd/>
          </a:ln>
        </p:spPr>
        <p:txBody>
          <a:bodyPr wrap="none" anchor="ctr"/>
          <a:lstStyle/>
          <a:p>
            <a:endParaRPr lang="en-US">
              <a:solidFill>
                <a:srgbClr val="000000"/>
              </a:solidFill>
            </a:endParaRPr>
          </a:p>
        </p:txBody>
      </p:sp>
      <p:grpSp>
        <p:nvGrpSpPr>
          <p:cNvPr id="2" name="Group 8"/>
          <p:cNvGrpSpPr>
            <a:grpSpLocks/>
          </p:cNvGrpSpPr>
          <p:nvPr/>
        </p:nvGrpSpPr>
        <p:grpSpPr bwMode="auto">
          <a:xfrm>
            <a:off x="3795713" y="5275263"/>
            <a:ext cx="1516062" cy="903287"/>
            <a:chOff x="1158" y="3226"/>
            <a:chExt cx="955" cy="569"/>
          </a:xfrm>
        </p:grpSpPr>
        <p:sp>
          <p:nvSpPr>
            <p:cNvPr id="97290" name="Text Box 9"/>
            <p:cNvSpPr txBox="1">
              <a:spLocks noChangeArrowheads="1"/>
            </p:cNvSpPr>
            <p:nvPr/>
          </p:nvSpPr>
          <p:spPr bwMode="auto">
            <a:xfrm>
              <a:off x="1197" y="3507"/>
              <a:ext cx="916" cy="288"/>
            </a:xfrm>
            <a:prstGeom prst="rect">
              <a:avLst/>
            </a:prstGeom>
            <a:noFill/>
            <a:ln w="9525">
              <a:noFill/>
              <a:miter lim="800000"/>
              <a:headEnd/>
              <a:tailEnd/>
            </a:ln>
          </p:spPr>
          <p:txBody>
            <a:bodyPr wrap="none">
              <a:spAutoFit/>
            </a:bodyPr>
            <a:lstStyle/>
            <a:p>
              <a:r>
                <a:rPr lang="en-US" sz="2400">
                  <a:solidFill>
                    <a:srgbClr val="000000"/>
                  </a:solidFill>
                </a:rPr>
                <a:t>T</a:t>
              </a:r>
              <a:r>
                <a:rPr lang="en-US" sz="2400" baseline="-25000">
                  <a:solidFill>
                    <a:srgbClr val="000000"/>
                  </a:solidFill>
                </a:rPr>
                <a:t>1</a:t>
              </a:r>
              <a:r>
                <a:rPr lang="en-US" sz="2400">
                  <a:solidFill>
                    <a:srgbClr val="000000"/>
                  </a:solidFill>
                </a:rPr>
                <a:t>        T</a:t>
              </a:r>
              <a:r>
                <a:rPr lang="en-US" sz="2400" baseline="-25000">
                  <a:solidFill>
                    <a:srgbClr val="000000"/>
                  </a:solidFill>
                </a:rPr>
                <a:t>2</a:t>
              </a:r>
            </a:p>
          </p:txBody>
        </p:sp>
        <p:sp>
          <p:nvSpPr>
            <p:cNvPr id="97291" name="Text Box 10"/>
            <p:cNvSpPr txBox="1">
              <a:spLocks noChangeArrowheads="1"/>
            </p:cNvSpPr>
            <p:nvPr/>
          </p:nvSpPr>
          <p:spPr bwMode="auto">
            <a:xfrm>
              <a:off x="1170" y="3226"/>
              <a:ext cx="938" cy="288"/>
            </a:xfrm>
            <a:prstGeom prst="rect">
              <a:avLst/>
            </a:prstGeom>
            <a:noFill/>
            <a:ln w="9525">
              <a:noFill/>
              <a:miter lim="800000"/>
              <a:headEnd/>
              <a:tailEnd/>
            </a:ln>
          </p:spPr>
          <p:txBody>
            <a:bodyPr wrap="none">
              <a:spAutoFit/>
            </a:bodyPr>
            <a:lstStyle/>
            <a:p>
              <a:r>
                <a:rPr lang="en-US" sz="2400">
                  <a:solidFill>
                    <a:srgbClr val="000000"/>
                  </a:solidFill>
                </a:rPr>
                <a:t>V</a:t>
              </a:r>
              <a:r>
                <a:rPr lang="en-US" sz="2400" baseline="-25000">
                  <a:solidFill>
                    <a:srgbClr val="000000"/>
                  </a:solidFill>
                </a:rPr>
                <a:t>1</a:t>
              </a:r>
              <a:r>
                <a:rPr lang="en-US" sz="2400">
                  <a:solidFill>
                    <a:srgbClr val="000000"/>
                  </a:solidFill>
                </a:rPr>
                <a:t>        V</a:t>
              </a:r>
              <a:r>
                <a:rPr lang="en-US" sz="2400" baseline="-25000">
                  <a:solidFill>
                    <a:srgbClr val="000000"/>
                  </a:solidFill>
                </a:rPr>
                <a:t>2</a:t>
              </a:r>
            </a:p>
          </p:txBody>
        </p:sp>
        <p:sp>
          <p:nvSpPr>
            <p:cNvPr id="97292" name="Line 11"/>
            <p:cNvSpPr>
              <a:spLocks noChangeShapeType="1"/>
            </p:cNvSpPr>
            <p:nvPr/>
          </p:nvSpPr>
          <p:spPr bwMode="auto">
            <a:xfrm>
              <a:off x="1158" y="3503"/>
              <a:ext cx="304" cy="0"/>
            </a:xfrm>
            <a:prstGeom prst="line">
              <a:avLst/>
            </a:prstGeom>
            <a:noFill/>
            <a:ln w="15875">
              <a:solidFill>
                <a:schemeClr val="tx1"/>
              </a:solidFill>
              <a:round/>
              <a:headEnd/>
              <a:tailEnd/>
            </a:ln>
          </p:spPr>
          <p:txBody>
            <a:bodyPr/>
            <a:lstStyle/>
            <a:p>
              <a:endParaRPr lang="en-US">
                <a:solidFill>
                  <a:srgbClr val="000000"/>
                </a:solidFill>
              </a:endParaRPr>
            </a:p>
          </p:txBody>
        </p:sp>
        <p:sp>
          <p:nvSpPr>
            <p:cNvPr id="97293" name="Line 12"/>
            <p:cNvSpPr>
              <a:spLocks noChangeShapeType="1"/>
            </p:cNvSpPr>
            <p:nvPr/>
          </p:nvSpPr>
          <p:spPr bwMode="auto">
            <a:xfrm>
              <a:off x="1791" y="3496"/>
              <a:ext cx="304" cy="0"/>
            </a:xfrm>
            <a:prstGeom prst="line">
              <a:avLst/>
            </a:prstGeom>
            <a:noFill/>
            <a:ln w="15875">
              <a:solidFill>
                <a:schemeClr val="tx1"/>
              </a:solidFill>
              <a:round/>
              <a:headEnd/>
              <a:tailEnd/>
            </a:ln>
          </p:spPr>
          <p:txBody>
            <a:bodyPr/>
            <a:lstStyle/>
            <a:p>
              <a:endParaRPr lang="en-US">
                <a:solidFill>
                  <a:srgbClr val="000000"/>
                </a:solidFill>
              </a:endParaRPr>
            </a:p>
          </p:txBody>
        </p:sp>
        <p:sp>
          <p:nvSpPr>
            <p:cNvPr id="97294" name="Text Box 13"/>
            <p:cNvSpPr txBox="1">
              <a:spLocks noChangeArrowheads="1"/>
            </p:cNvSpPr>
            <p:nvPr/>
          </p:nvSpPr>
          <p:spPr bwMode="auto">
            <a:xfrm>
              <a:off x="1504" y="3356"/>
              <a:ext cx="228" cy="288"/>
            </a:xfrm>
            <a:prstGeom prst="rect">
              <a:avLst/>
            </a:prstGeom>
            <a:noFill/>
            <a:ln w="9525">
              <a:noFill/>
              <a:miter lim="800000"/>
              <a:headEnd/>
              <a:tailEnd/>
            </a:ln>
          </p:spPr>
          <p:txBody>
            <a:bodyPr wrap="none">
              <a:spAutoFit/>
            </a:bodyPr>
            <a:lstStyle/>
            <a:p>
              <a:r>
                <a:rPr lang="en-US" sz="2400">
                  <a:solidFill>
                    <a:srgbClr val="000000"/>
                  </a:solidFill>
                </a:rPr>
                <a:t>=</a:t>
              </a:r>
            </a:p>
          </p:txBody>
        </p:sp>
      </p:grpSp>
    </p:spTree>
    <p:extLst>
      <p:ext uri="{BB962C8B-B14F-4D97-AF65-F5344CB8AC3E}">
        <p14:creationId xmlns:p14="http://schemas.microsoft.com/office/powerpoint/2010/main" val="333591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197"/>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8206"/>
                                        </p:tgtEl>
                                        <p:attrNameLst>
                                          <p:attrName>style.visibility</p:attrName>
                                        </p:attrNameLst>
                                      </p:cBhvr>
                                      <p:to>
                                        <p:strVal val="visible"/>
                                      </p:to>
                                    </p:set>
                                    <p:animEffect transition="in" filter="dissolve">
                                      <p:cBhvr>
                                        <p:cTn id="18" dur="500"/>
                                        <p:tgtEl>
                                          <p:spTgt spid="820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 fill="hold" display="0">
                  <p:stCondLst>
                    <p:cond delay="indefinite"/>
                  </p:stCondLst>
                  <p:endCondLst>
                    <p:cond evt="onPrev" delay="0">
                      <p:tgtEl>
                        <p:sldTgt/>
                      </p:tgtEl>
                    </p:cond>
                    <p:cond evt="onStopAudio" delay="0">
                      <p:tgtEl>
                        <p:sldTgt/>
                      </p:tgtEl>
                    </p:cond>
                  </p:endCondLst>
                </p:cTn>
                <p:tgtEl>
                  <p:spTgt spid="8197"/>
                </p:tgtEl>
              </p:cMediaNode>
            </p:audio>
          </p:childTnLst>
        </p:cTn>
      </p:par>
    </p:tnLst>
    <p:bldLst>
      <p:bldP spid="820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5" descr="Charles's law"/>
          <p:cNvPicPr>
            <a:picLocks noChangeAspect="1" noChangeArrowheads="1"/>
          </p:cNvPicPr>
          <p:nvPr/>
        </p:nvPicPr>
        <p:blipFill>
          <a:blip r:embed="rId3" cstate="print"/>
          <a:srcRect b="18356"/>
          <a:stretch>
            <a:fillRect/>
          </a:stretch>
        </p:blipFill>
        <p:spPr bwMode="auto">
          <a:xfrm>
            <a:off x="4551363" y="984250"/>
            <a:ext cx="4151312" cy="5207000"/>
          </a:xfrm>
          <a:prstGeom prst="rect">
            <a:avLst/>
          </a:prstGeom>
          <a:noFill/>
          <a:ln w="9525">
            <a:noFill/>
            <a:miter lim="800000"/>
            <a:headEnd/>
            <a:tailEnd/>
          </a:ln>
        </p:spPr>
      </p:pic>
      <p:sp>
        <p:nvSpPr>
          <p:cNvPr id="98307" name="Rectangle 4"/>
          <p:cNvSpPr>
            <a:spLocks noGrp="1" noChangeArrowheads="1"/>
          </p:cNvSpPr>
          <p:nvPr>
            <p:ph type="title"/>
          </p:nvPr>
        </p:nvSpPr>
        <p:spPr/>
        <p:txBody>
          <a:bodyPr/>
          <a:lstStyle/>
          <a:p>
            <a:pPr eaLnBrk="1" hangingPunct="1"/>
            <a:endParaRPr lang="en-US" smtClean="0"/>
          </a:p>
        </p:txBody>
      </p:sp>
      <p:sp>
        <p:nvSpPr>
          <p:cNvPr id="98308" name="Text Box 7"/>
          <p:cNvSpPr txBox="1">
            <a:spLocks noChangeArrowheads="1"/>
          </p:cNvSpPr>
          <p:nvPr/>
        </p:nvSpPr>
        <p:spPr bwMode="auto">
          <a:xfrm>
            <a:off x="366713" y="1612900"/>
            <a:ext cx="4143375" cy="1739900"/>
          </a:xfrm>
          <a:prstGeom prst="rect">
            <a:avLst/>
          </a:prstGeom>
          <a:noFill/>
          <a:ln w="9525">
            <a:noFill/>
            <a:miter lim="800000"/>
            <a:headEnd/>
            <a:tailEnd/>
          </a:ln>
        </p:spPr>
        <p:txBody>
          <a:bodyPr wrap="none">
            <a:spAutoFit/>
          </a:bodyPr>
          <a:lstStyle/>
          <a:p>
            <a:pPr marL="457200" indent="-457200" algn="l"/>
            <a:r>
              <a:rPr lang="en-US" sz="2000" b="1" i="1">
                <a:solidFill>
                  <a:srgbClr val="000000"/>
                </a:solidFill>
              </a:rPr>
              <a:t>	V </a:t>
            </a:r>
            <a:r>
              <a:rPr lang="en-US" sz="2000" b="1">
                <a:solidFill>
                  <a:srgbClr val="000000"/>
                </a:solidFill>
              </a:rPr>
              <a:t> vs.</a:t>
            </a:r>
            <a:r>
              <a:rPr lang="en-US" sz="2000" b="1" i="1">
                <a:solidFill>
                  <a:srgbClr val="000000"/>
                </a:solidFill>
              </a:rPr>
              <a:t> T</a:t>
            </a:r>
            <a:r>
              <a:rPr lang="en-US" sz="2000" b="1">
                <a:solidFill>
                  <a:srgbClr val="000000"/>
                </a:solidFill>
              </a:rPr>
              <a:t> (Charles’ law)</a:t>
            </a:r>
          </a:p>
          <a:p>
            <a:pPr marL="457200" indent="-457200" algn="l"/>
            <a:r>
              <a:rPr lang="en-US" sz="2000" b="1">
                <a:solidFill>
                  <a:srgbClr val="000000"/>
                </a:solidFill>
              </a:rPr>
              <a:t>  </a:t>
            </a:r>
          </a:p>
          <a:p>
            <a:pPr marL="457200" indent="-457200" algn="l"/>
            <a:r>
              <a:rPr lang="en-US" sz="2000" b="1">
                <a:solidFill>
                  <a:srgbClr val="000000"/>
                </a:solidFill>
              </a:rPr>
              <a:t>	</a:t>
            </a:r>
            <a:r>
              <a:rPr lang="en-US" sz="1600" b="1">
                <a:solidFill>
                  <a:srgbClr val="000000"/>
                </a:solidFill>
              </a:rPr>
              <a:t>At constant pressure and </a:t>
            </a:r>
          </a:p>
          <a:p>
            <a:pPr marL="457200" indent="-457200" algn="l"/>
            <a:r>
              <a:rPr lang="en-US" sz="1600" b="1">
                <a:solidFill>
                  <a:srgbClr val="000000"/>
                </a:solidFill>
              </a:rPr>
              <a:t>	amount of gas, volume</a:t>
            </a:r>
          </a:p>
          <a:p>
            <a:pPr marL="457200" indent="-457200" algn="l"/>
            <a:r>
              <a:rPr lang="en-US" sz="1600" b="1">
                <a:solidFill>
                  <a:srgbClr val="000000"/>
                </a:solidFill>
              </a:rPr>
              <a:t>	increases as temperature increases </a:t>
            </a:r>
          </a:p>
          <a:p>
            <a:pPr marL="457200" indent="-457200" algn="l"/>
            <a:r>
              <a:rPr lang="en-US" sz="1600" b="1">
                <a:solidFill>
                  <a:srgbClr val="000000"/>
                </a:solidFill>
              </a:rPr>
              <a:t>	(and vice versa).</a:t>
            </a:r>
          </a:p>
        </p:txBody>
      </p:sp>
      <p:sp>
        <p:nvSpPr>
          <p:cNvPr id="98309" name="Rectangle 8"/>
          <p:cNvSpPr>
            <a:spLocks noChangeArrowheads="1"/>
          </p:cNvSpPr>
          <p:nvPr/>
        </p:nvSpPr>
        <p:spPr bwMode="auto">
          <a:xfrm>
            <a:off x="76200" y="6554788"/>
            <a:ext cx="3289300" cy="214312"/>
          </a:xfrm>
          <a:prstGeom prst="rect">
            <a:avLst/>
          </a:prstGeom>
          <a:noFill/>
          <a:ln w="9525">
            <a:noFill/>
            <a:miter lim="800000"/>
            <a:headEnd/>
            <a:tailEnd/>
          </a:ln>
        </p:spPr>
        <p:txBody>
          <a:bodyPr wrap="none">
            <a:spAutoFit/>
          </a:bodyPr>
          <a:lstStyle/>
          <a:p>
            <a:pPr algn="l"/>
            <a:r>
              <a:rPr lang="en-US" sz="800">
                <a:solidFill>
                  <a:srgbClr val="000000"/>
                </a:solidFill>
              </a:rPr>
              <a:t>Copyright © 2007 Pearson Benjamin Cummings.  All rights reserved.</a:t>
            </a:r>
          </a:p>
        </p:txBody>
      </p:sp>
      <p:grpSp>
        <p:nvGrpSpPr>
          <p:cNvPr id="2" name="Group 38"/>
          <p:cNvGrpSpPr>
            <a:grpSpLocks/>
          </p:cNvGrpSpPr>
          <p:nvPr/>
        </p:nvGrpSpPr>
        <p:grpSpPr bwMode="auto">
          <a:xfrm>
            <a:off x="1514475" y="4046538"/>
            <a:ext cx="1516063" cy="903287"/>
            <a:chOff x="1158" y="3226"/>
            <a:chExt cx="955" cy="569"/>
          </a:xfrm>
        </p:grpSpPr>
        <p:sp>
          <p:nvSpPr>
            <p:cNvPr id="98312" name="Text Box 39"/>
            <p:cNvSpPr txBox="1">
              <a:spLocks noChangeArrowheads="1"/>
            </p:cNvSpPr>
            <p:nvPr/>
          </p:nvSpPr>
          <p:spPr bwMode="auto">
            <a:xfrm>
              <a:off x="1197" y="3507"/>
              <a:ext cx="916" cy="288"/>
            </a:xfrm>
            <a:prstGeom prst="rect">
              <a:avLst/>
            </a:prstGeom>
            <a:noFill/>
            <a:ln w="9525">
              <a:noFill/>
              <a:miter lim="800000"/>
              <a:headEnd/>
              <a:tailEnd/>
            </a:ln>
          </p:spPr>
          <p:txBody>
            <a:bodyPr wrap="none">
              <a:spAutoFit/>
            </a:bodyPr>
            <a:lstStyle/>
            <a:p>
              <a:r>
                <a:rPr lang="en-US" sz="2400">
                  <a:solidFill>
                    <a:srgbClr val="000000"/>
                  </a:solidFill>
                </a:rPr>
                <a:t>T</a:t>
              </a:r>
              <a:r>
                <a:rPr lang="en-US" sz="2400" baseline="-25000">
                  <a:solidFill>
                    <a:srgbClr val="000000"/>
                  </a:solidFill>
                </a:rPr>
                <a:t>1</a:t>
              </a:r>
              <a:r>
                <a:rPr lang="en-US" sz="2400">
                  <a:solidFill>
                    <a:srgbClr val="000000"/>
                  </a:solidFill>
                </a:rPr>
                <a:t>        T</a:t>
              </a:r>
              <a:r>
                <a:rPr lang="en-US" sz="2400" baseline="-25000">
                  <a:solidFill>
                    <a:srgbClr val="000000"/>
                  </a:solidFill>
                </a:rPr>
                <a:t>2</a:t>
              </a:r>
            </a:p>
          </p:txBody>
        </p:sp>
        <p:sp>
          <p:nvSpPr>
            <p:cNvPr id="98313" name="Text Box 40"/>
            <p:cNvSpPr txBox="1">
              <a:spLocks noChangeArrowheads="1"/>
            </p:cNvSpPr>
            <p:nvPr/>
          </p:nvSpPr>
          <p:spPr bwMode="auto">
            <a:xfrm>
              <a:off x="1170" y="3226"/>
              <a:ext cx="938" cy="288"/>
            </a:xfrm>
            <a:prstGeom prst="rect">
              <a:avLst/>
            </a:prstGeom>
            <a:noFill/>
            <a:ln w="9525">
              <a:noFill/>
              <a:miter lim="800000"/>
              <a:headEnd/>
              <a:tailEnd/>
            </a:ln>
          </p:spPr>
          <p:txBody>
            <a:bodyPr wrap="none">
              <a:spAutoFit/>
            </a:bodyPr>
            <a:lstStyle/>
            <a:p>
              <a:r>
                <a:rPr lang="en-US" sz="2400">
                  <a:solidFill>
                    <a:srgbClr val="000000"/>
                  </a:solidFill>
                </a:rPr>
                <a:t>V</a:t>
              </a:r>
              <a:r>
                <a:rPr lang="en-US" sz="2400" baseline="-25000">
                  <a:solidFill>
                    <a:srgbClr val="000000"/>
                  </a:solidFill>
                </a:rPr>
                <a:t>1</a:t>
              </a:r>
              <a:r>
                <a:rPr lang="en-US" sz="2400">
                  <a:solidFill>
                    <a:srgbClr val="000000"/>
                  </a:solidFill>
                </a:rPr>
                <a:t>        V</a:t>
              </a:r>
              <a:r>
                <a:rPr lang="en-US" sz="2400" baseline="-25000">
                  <a:solidFill>
                    <a:srgbClr val="000000"/>
                  </a:solidFill>
                </a:rPr>
                <a:t>2</a:t>
              </a:r>
            </a:p>
          </p:txBody>
        </p:sp>
        <p:sp>
          <p:nvSpPr>
            <p:cNvPr id="98314" name="Line 41"/>
            <p:cNvSpPr>
              <a:spLocks noChangeShapeType="1"/>
            </p:cNvSpPr>
            <p:nvPr/>
          </p:nvSpPr>
          <p:spPr bwMode="auto">
            <a:xfrm>
              <a:off x="1158" y="3503"/>
              <a:ext cx="304" cy="0"/>
            </a:xfrm>
            <a:prstGeom prst="line">
              <a:avLst/>
            </a:prstGeom>
            <a:noFill/>
            <a:ln w="15875">
              <a:solidFill>
                <a:schemeClr val="tx1"/>
              </a:solidFill>
              <a:round/>
              <a:headEnd/>
              <a:tailEnd/>
            </a:ln>
          </p:spPr>
          <p:txBody>
            <a:bodyPr/>
            <a:lstStyle/>
            <a:p>
              <a:endParaRPr lang="en-US">
                <a:solidFill>
                  <a:srgbClr val="000000"/>
                </a:solidFill>
              </a:endParaRPr>
            </a:p>
          </p:txBody>
        </p:sp>
        <p:sp>
          <p:nvSpPr>
            <p:cNvPr id="98315" name="Line 42"/>
            <p:cNvSpPr>
              <a:spLocks noChangeShapeType="1"/>
            </p:cNvSpPr>
            <p:nvPr/>
          </p:nvSpPr>
          <p:spPr bwMode="auto">
            <a:xfrm>
              <a:off x="1791" y="3496"/>
              <a:ext cx="304" cy="0"/>
            </a:xfrm>
            <a:prstGeom prst="line">
              <a:avLst/>
            </a:prstGeom>
            <a:noFill/>
            <a:ln w="15875">
              <a:solidFill>
                <a:schemeClr val="tx1"/>
              </a:solidFill>
              <a:round/>
              <a:headEnd/>
              <a:tailEnd/>
            </a:ln>
          </p:spPr>
          <p:txBody>
            <a:bodyPr/>
            <a:lstStyle/>
            <a:p>
              <a:endParaRPr lang="en-US">
                <a:solidFill>
                  <a:srgbClr val="000000"/>
                </a:solidFill>
              </a:endParaRPr>
            </a:p>
          </p:txBody>
        </p:sp>
        <p:sp>
          <p:nvSpPr>
            <p:cNvPr id="98316" name="Text Box 43"/>
            <p:cNvSpPr txBox="1">
              <a:spLocks noChangeArrowheads="1"/>
            </p:cNvSpPr>
            <p:nvPr/>
          </p:nvSpPr>
          <p:spPr bwMode="auto">
            <a:xfrm>
              <a:off x="1504" y="3356"/>
              <a:ext cx="228" cy="288"/>
            </a:xfrm>
            <a:prstGeom prst="rect">
              <a:avLst/>
            </a:prstGeom>
            <a:noFill/>
            <a:ln w="9525">
              <a:noFill/>
              <a:miter lim="800000"/>
              <a:headEnd/>
              <a:tailEnd/>
            </a:ln>
          </p:spPr>
          <p:txBody>
            <a:bodyPr wrap="none">
              <a:spAutoFit/>
            </a:bodyPr>
            <a:lstStyle/>
            <a:p>
              <a:r>
                <a:rPr lang="en-US" sz="2400">
                  <a:solidFill>
                    <a:srgbClr val="000000"/>
                  </a:solidFill>
                </a:rPr>
                <a:t>=</a:t>
              </a:r>
            </a:p>
          </p:txBody>
        </p:sp>
      </p:grpSp>
      <p:sp>
        <p:nvSpPr>
          <p:cNvPr id="1145900" name="Text Box 44"/>
          <p:cNvSpPr txBox="1">
            <a:spLocks noChangeArrowheads="1"/>
          </p:cNvSpPr>
          <p:nvPr/>
        </p:nvSpPr>
        <p:spPr bwMode="auto">
          <a:xfrm>
            <a:off x="1236663" y="4992688"/>
            <a:ext cx="2093912" cy="274637"/>
          </a:xfrm>
          <a:prstGeom prst="rect">
            <a:avLst/>
          </a:prstGeom>
          <a:noFill/>
          <a:ln w="9525">
            <a:noFill/>
            <a:miter lim="800000"/>
            <a:headEnd/>
            <a:tailEnd/>
          </a:ln>
        </p:spPr>
        <p:txBody>
          <a:bodyPr wrap="none">
            <a:spAutoFit/>
          </a:bodyPr>
          <a:lstStyle/>
          <a:p>
            <a:r>
              <a:rPr lang="en-US">
                <a:solidFill>
                  <a:srgbClr val="000000"/>
                </a:solidFill>
              </a:rPr>
              <a:t>(</a:t>
            </a:r>
            <a:r>
              <a:rPr lang="en-US" b="1">
                <a:solidFill>
                  <a:srgbClr val="000000"/>
                </a:solidFill>
              </a:rPr>
              <a:t>Pressure</a:t>
            </a:r>
            <a:r>
              <a:rPr lang="en-US">
                <a:solidFill>
                  <a:srgbClr val="000000"/>
                </a:solidFill>
              </a:rPr>
              <a:t> is held </a:t>
            </a:r>
            <a:r>
              <a:rPr lang="en-US" b="1">
                <a:solidFill>
                  <a:srgbClr val="000000"/>
                </a:solidFill>
              </a:rPr>
              <a:t>constant</a:t>
            </a:r>
            <a:r>
              <a:rPr lang="en-US">
                <a:solidFill>
                  <a:srgbClr val="000000"/>
                </a:solidFill>
              </a:rPr>
              <a:t>)</a:t>
            </a:r>
          </a:p>
        </p:txBody>
      </p:sp>
    </p:spTree>
    <p:extLst>
      <p:ext uri="{BB962C8B-B14F-4D97-AF65-F5344CB8AC3E}">
        <p14:creationId xmlns:p14="http://schemas.microsoft.com/office/powerpoint/2010/main" val="420515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145900"/>
                                        </p:tgtEl>
                                        <p:attrNameLst>
                                          <p:attrName>style.visibility</p:attrName>
                                        </p:attrNameLst>
                                      </p:cBhvr>
                                      <p:to>
                                        <p:strVal val="visible"/>
                                      </p:to>
                                    </p:set>
                                    <p:animEffect transition="in" filter="dissolve">
                                      <p:cBhvr>
                                        <p:cTn id="14" dur="500"/>
                                        <p:tgtEl>
                                          <p:spTgt spid="1145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5900" grpId="0"/>
    </p:bld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685800" y="457200"/>
            <a:ext cx="7772400" cy="1143000"/>
          </a:xfrm>
        </p:spPr>
        <p:txBody>
          <a:bodyPr/>
          <a:lstStyle/>
          <a:p>
            <a:pPr eaLnBrk="1" hangingPunct="1"/>
            <a:r>
              <a:rPr lang="en-US" sz="3600" smtClean="0"/>
              <a:t>Volume vs. Kelvin Temperature of a Gas at Constant Pressure</a:t>
            </a:r>
          </a:p>
        </p:txBody>
      </p:sp>
      <p:sp>
        <p:nvSpPr>
          <p:cNvPr id="101379" name="Line 3"/>
          <p:cNvSpPr>
            <a:spLocks noChangeShapeType="1"/>
          </p:cNvSpPr>
          <p:nvPr/>
        </p:nvSpPr>
        <p:spPr bwMode="auto">
          <a:xfrm>
            <a:off x="762000" y="5867400"/>
            <a:ext cx="70866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380" name="Line 4"/>
          <p:cNvSpPr>
            <a:spLocks noChangeShapeType="1"/>
          </p:cNvSpPr>
          <p:nvPr/>
        </p:nvSpPr>
        <p:spPr bwMode="auto">
          <a:xfrm flipV="1">
            <a:off x="762000" y="1981200"/>
            <a:ext cx="0" cy="38862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381" name="Line 5"/>
          <p:cNvSpPr>
            <a:spLocks noChangeShapeType="1"/>
          </p:cNvSpPr>
          <p:nvPr/>
        </p:nvSpPr>
        <p:spPr bwMode="auto">
          <a:xfrm>
            <a:off x="685800" y="5867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382" name="Line 6"/>
          <p:cNvSpPr>
            <a:spLocks noChangeShapeType="1"/>
          </p:cNvSpPr>
          <p:nvPr/>
        </p:nvSpPr>
        <p:spPr bwMode="auto">
          <a:xfrm>
            <a:off x="685800" y="5715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383" name="Line 7"/>
          <p:cNvSpPr>
            <a:spLocks noChangeShapeType="1"/>
          </p:cNvSpPr>
          <p:nvPr/>
        </p:nvSpPr>
        <p:spPr bwMode="auto">
          <a:xfrm>
            <a:off x="685800" y="5562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384" name="Line 8"/>
          <p:cNvSpPr>
            <a:spLocks noChangeShapeType="1"/>
          </p:cNvSpPr>
          <p:nvPr/>
        </p:nvSpPr>
        <p:spPr bwMode="auto">
          <a:xfrm>
            <a:off x="685800" y="5410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385" name="Line 9"/>
          <p:cNvSpPr>
            <a:spLocks noChangeShapeType="1"/>
          </p:cNvSpPr>
          <p:nvPr/>
        </p:nvSpPr>
        <p:spPr bwMode="auto">
          <a:xfrm>
            <a:off x="685800" y="52578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386" name="Line 10"/>
          <p:cNvSpPr>
            <a:spLocks noChangeShapeType="1"/>
          </p:cNvSpPr>
          <p:nvPr/>
        </p:nvSpPr>
        <p:spPr bwMode="auto">
          <a:xfrm>
            <a:off x="685800" y="5105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387" name="Line 11"/>
          <p:cNvSpPr>
            <a:spLocks noChangeShapeType="1"/>
          </p:cNvSpPr>
          <p:nvPr/>
        </p:nvSpPr>
        <p:spPr bwMode="auto">
          <a:xfrm>
            <a:off x="685800" y="4953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388" name="Line 12"/>
          <p:cNvSpPr>
            <a:spLocks noChangeShapeType="1"/>
          </p:cNvSpPr>
          <p:nvPr/>
        </p:nvSpPr>
        <p:spPr bwMode="auto">
          <a:xfrm>
            <a:off x="685800" y="4800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389" name="Line 13"/>
          <p:cNvSpPr>
            <a:spLocks noChangeShapeType="1"/>
          </p:cNvSpPr>
          <p:nvPr/>
        </p:nvSpPr>
        <p:spPr bwMode="auto">
          <a:xfrm>
            <a:off x="685800" y="4648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390" name="Line 14"/>
          <p:cNvSpPr>
            <a:spLocks noChangeShapeType="1"/>
          </p:cNvSpPr>
          <p:nvPr/>
        </p:nvSpPr>
        <p:spPr bwMode="auto">
          <a:xfrm>
            <a:off x="685800" y="44958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391" name="Line 15"/>
          <p:cNvSpPr>
            <a:spLocks noChangeShapeType="1"/>
          </p:cNvSpPr>
          <p:nvPr/>
        </p:nvSpPr>
        <p:spPr bwMode="auto">
          <a:xfrm>
            <a:off x="685800" y="4343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392" name="Line 16"/>
          <p:cNvSpPr>
            <a:spLocks noChangeShapeType="1"/>
          </p:cNvSpPr>
          <p:nvPr/>
        </p:nvSpPr>
        <p:spPr bwMode="auto">
          <a:xfrm>
            <a:off x="685800" y="4191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393" name="Line 17"/>
          <p:cNvSpPr>
            <a:spLocks noChangeShapeType="1"/>
          </p:cNvSpPr>
          <p:nvPr/>
        </p:nvSpPr>
        <p:spPr bwMode="auto">
          <a:xfrm>
            <a:off x="685800" y="4038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394" name="Line 18"/>
          <p:cNvSpPr>
            <a:spLocks noChangeShapeType="1"/>
          </p:cNvSpPr>
          <p:nvPr/>
        </p:nvSpPr>
        <p:spPr bwMode="auto">
          <a:xfrm>
            <a:off x="685800" y="3886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395" name="Line 19"/>
          <p:cNvSpPr>
            <a:spLocks noChangeShapeType="1"/>
          </p:cNvSpPr>
          <p:nvPr/>
        </p:nvSpPr>
        <p:spPr bwMode="auto">
          <a:xfrm>
            <a:off x="685800" y="37338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396" name="Line 20"/>
          <p:cNvSpPr>
            <a:spLocks noChangeShapeType="1"/>
          </p:cNvSpPr>
          <p:nvPr/>
        </p:nvSpPr>
        <p:spPr bwMode="auto">
          <a:xfrm>
            <a:off x="685800" y="3581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397" name="Line 21"/>
          <p:cNvSpPr>
            <a:spLocks noChangeShapeType="1"/>
          </p:cNvSpPr>
          <p:nvPr/>
        </p:nvSpPr>
        <p:spPr bwMode="auto">
          <a:xfrm>
            <a:off x="685800" y="3429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398" name="Line 22"/>
          <p:cNvSpPr>
            <a:spLocks noChangeShapeType="1"/>
          </p:cNvSpPr>
          <p:nvPr/>
        </p:nvSpPr>
        <p:spPr bwMode="auto">
          <a:xfrm>
            <a:off x="685800" y="3276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399" name="Line 23"/>
          <p:cNvSpPr>
            <a:spLocks noChangeShapeType="1"/>
          </p:cNvSpPr>
          <p:nvPr/>
        </p:nvSpPr>
        <p:spPr bwMode="auto">
          <a:xfrm>
            <a:off x="685800" y="3124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400" name="Line 24"/>
          <p:cNvSpPr>
            <a:spLocks noChangeShapeType="1"/>
          </p:cNvSpPr>
          <p:nvPr/>
        </p:nvSpPr>
        <p:spPr bwMode="auto">
          <a:xfrm>
            <a:off x="685800" y="29718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401" name="Line 25"/>
          <p:cNvSpPr>
            <a:spLocks noChangeShapeType="1"/>
          </p:cNvSpPr>
          <p:nvPr/>
        </p:nvSpPr>
        <p:spPr bwMode="auto">
          <a:xfrm>
            <a:off x="685800" y="2819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402" name="Line 26"/>
          <p:cNvSpPr>
            <a:spLocks noChangeShapeType="1"/>
          </p:cNvSpPr>
          <p:nvPr/>
        </p:nvSpPr>
        <p:spPr bwMode="auto">
          <a:xfrm>
            <a:off x="685800" y="2667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403" name="Line 27"/>
          <p:cNvSpPr>
            <a:spLocks noChangeShapeType="1"/>
          </p:cNvSpPr>
          <p:nvPr/>
        </p:nvSpPr>
        <p:spPr bwMode="auto">
          <a:xfrm>
            <a:off x="685800" y="2514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404" name="Line 28"/>
          <p:cNvSpPr>
            <a:spLocks noChangeShapeType="1"/>
          </p:cNvSpPr>
          <p:nvPr/>
        </p:nvSpPr>
        <p:spPr bwMode="auto">
          <a:xfrm>
            <a:off x="685800" y="2362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405" name="Line 29"/>
          <p:cNvSpPr>
            <a:spLocks noChangeShapeType="1"/>
          </p:cNvSpPr>
          <p:nvPr/>
        </p:nvSpPr>
        <p:spPr bwMode="auto">
          <a:xfrm>
            <a:off x="762000" y="5867400"/>
            <a:ext cx="0" cy="533400"/>
          </a:xfrm>
          <a:prstGeom prst="line">
            <a:avLst/>
          </a:prstGeom>
          <a:noFill/>
          <a:ln w="6350">
            <a:solidFill>
              <a:schemeClr val="tx1"/>
            </a:solidFill>
            <a:prstDash val="dash"/>
            <a:miter lim="800000"/>
            <a:headEnd/>
            <a:tailEnd/>
          </a:ln>
        </p:spPr>
        <p:txBody>
          <a:bodyPr wrap="none"/>
          <a:lstStyle/>
          <a:p>
            <a:endParaRPr lang="en-US">
              <a:solidFill>
                <a:srgbClr val="000000"/>
              </a:solidFill>
            </a:endParaRPr>
          </a:p>
        </p:txBody>
      </p:sp>
      <p:sp>
        <p:nvSpPr>
          <p:cNvPr id="101406" name="Line 30"/>
          <p:cNvSpPr>
            <a:spLocks noChangeShapeType="1"/>
          </p:cNvSpPr>
          <p:nvPr/>
        </p:nvSpPr>
        <p:spPr bwMode="auto">
          <a:xfrm>
            <a:off x="1676400" y="5867400"/>
            <a:ext cx="0" cy="533400"/>
          </a:xfrm>
          <a:prstGeom prst="line">
            <a:avLst/>
          </a:prstGeom>
          <a:noFill/>
          <a:ln w="6350">
            <a:solidFill>
              <a:schemeClr val="tx1"/>
            </a:solidFill>
            <a:prstDash val="dash"/>
            <a:miter lim="800000"/>
            <a:headEnd/>
            <a:tailEnd/>
          </a:ln>
        </p:spPr>
        <p:txBody>
          <a:bodyPr wrap="none"/>
          <a:lstStyle/>
          <a:p>
            <a:endParaRPr lang="en-US">
              <a:solidFill>
                <a:srgbClr val="000000"/>
              </a:solidFill>
            </a:endParaRPr>
          </a:p>
        </p:txBody>
      </p:sp>
      <p:sp>
        <p:nvSpPr>
          <p:cNvPr id="101407" name="Line 31"/>
          <p:cNvSpPr>
            <a:spLocks noChangeShapeType="1"/>
          </p:cNvSpPr>
          <p:nvPr/>
        </p:nvSpPr>
        <p:spPr bwMode="auto">
          <a:xfrm>
            <a:off x="2895600" y="5867400"/>
            <a:ext cx="0" cy="533400"/>
          </a:xfrm>
          <a:prstGeom prst="line">
            <a:avLst/>
          </a:prstGeom>
          <a:noFill/>
          <a:ln w="6350">
            <a:solidFill>
              <a:schemeClr val="tx1"/>
            </a:solidFill>
            <a:prstDash val="dash"/>
            <a:miter lim="800000"/>
            <a:headEnd/>
            <a:tailEnd/>
          </a:ln>
        </p:spPr>
        <p:txBody>
          <a:bodyPr wrap="none"/>
          <a:lstStyle/>
          <a:p>
            <a:endParaRPr lang="en-US">
              <a:solidFill>
                <a:srgbClr val="000000"/>
              </a:solidFill>
            </a:endParaRPr>
          </a:p>
        </p:txBody>
      </p:sp>
      <p:sp>
        <p:nvSpPr>
          <p:cNvPr id="101408" name="Line 32"/>
          <p:cNvSpPr>
            <a:spLocks noChangeShapeType="1"/>
          </p:cNvSpPr>
          <p:nvPr/>
        </p:nvSpPr>
        <p:spPr bwMode="auto">
          <a:xfrm>
            <a:off x="4191000" y="5867400"/>
            <a:ext cx="0" cy="533400"/>
          </a:xfrm>
          <a:prstGeom prst="line">
            <a:avLst/>
          </a:prstGeom>
          <a:noFill/>
          <a:ln w="6350">
            <a:solidFill>
              <a:schemeClr val="tx1"/>
            </a:solidFill>
            <a:prstDash val="dash"/>
            <a:miter lim="800000"/>
            <a:headEnd/>
            <a:tailEnd/>
          </a:ln>
        </p:spPr>
        <p:txBody>
          <a:bodyPr wrap="none"/>
          <a:lstStyle/>
          <a:p>
            <a:endParaRPr lang="en-US">
              <a:solidFill>
                <a:srgbClr val="000000"/>
              </a:solidFill>
            </a:endParaRPr>
          </a:p>
        </p:txBody>
      </p:sp>
      <p:sp>
        <p:nvSpPr>
          <p:cNvPr id="101409" name="Line 33"/>
          <p:cNvSpPr>
            <a:spLocks noChangeShapeType="1"/>
          </p:cNvSpPr>
          <p:nvPr/>
        </p:nvSpPr>
        <p:spPr bwMode="auto">
          <a:xfrm>
            <a:off x="5334000" y="5867400"/>
            <a:ext cx="0" cy="533400"/>
          </a:xfrm>
          <a:prstGeom prst="line">
            <a:avLst/>
          </a:prstGeom>
          <a:noFill/>
          <a:ln w="6350">
            <a:solidFill>
              <a:schemeClr val="tx1"/>
            </a:solidFill>
            <a:prstDash val="dash"/>
            <a:miter lim="800000"/>
            <a:headEnd/>
            <a:tailEnd/>
          </a:ln>
        </p:spPr>
        <p:txBody>
          <a:bodyPr wrap="none"/>
          <a:lstStyle/>
          <a:p>
            <a:endParaRPr lang="en-US">
              <a:solidFill>
                <a:srgbClr val="000000"/>
              </a:solidFill>
            </a:endParaRPr>
          </a:p>
        </p:txBody>
      </p:sp>
      <p:sp>
        <p:nvSpPr>
          <p:cNvPr id="101410" name="Line 34"/>
          <p:cNvSpPr>
            <a:spLocks noChangeShapeType="1"/>
          </p:cNvSpPr>
          <p:nvPr/>
        </p:nvSpPr>
        <p:spPr bwMode="auto">
          <a:xfrm>
            <a:off x="6553200" y="5867400"/>
            <a:ext cx="0" cy="533400"/>
          </a:xfrm>
          <a:prstGeom prst="line">
            <a:avLst/>
          </a:prstGeom>
          <a:noFill/>
          <a:ln w="6350">
            <a:solidFill>
              <a:schemeClr val="tx1"/>
            </a:solidFill>
            <a:prstDash val="dash"/>
            <a:miter lim="800000"/>
            <a:headEnd/>
            <a:tailEnd/>
          </a:ln>
        </p:spPr>
        <p:txBody>
          <a:bodyPr wrap="none"/>
          <a:lstStyle/>
          <a:p>
            <a:endParaRPr lang="en-US">
              <a:solidFill>
                <a:srgbClr val="000000"/>
              </a:solidFill>
            </a:endParaRPr>
          </a:p>
        </p:txBody>
      </p:sp>
      <p:sp>
        <p:nvSpPr>
          <p:cNvPr id="101411" name="Line 35"/>
          <p:cNvSpPr>
            <a:spLocks noChangeShapeType="1"/>
          </p:cNvSpPr>
          <p:nvPr/>
        </p:nvSpPr>
        <p:spPr bwMode="auto">
          <a:xfrm>
            <a:off x="762000" y="5791200"/>
            <a:ext cx="0" cy="15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412" name="Line 36"/>
          <p:cNvSpPr>
            <a:spLocks noChangeShapeType="1"/>
          </p:cNvSpPr>
          <p:nvPr/>
        </p:nvSpPr>
        <p:spPr bwMode="auto">
          <a:xfrm>
            <a:off x="1981200" y="5791200"/>
            <a:ext cx="0" cy="15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413" name="Line 37"/>
          <p:cNvSpPr>
            <a:spLocks noChangeShapeType="1"/>
          </p:cNvSpPr>
          <p:nvPr/>
        </p:nvSpPr>
        <p:spPr bwMode="auto">
          <a:xfrm>
            <a:off x="3200400" y="5791200"/>
            <a:ext cx="0" cy="15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414" name="Line 38"/>
          <p:cNvSpPr>
            <a:spLocks noChangeShapeType="1"/>
          </p:cNvSpPr>
          <p:nvPr/>
        </p:nvSpPr>
        <p:spPr bwMode="auto">
          <a:xfrm>
            <a:off x="4419600" y="5791200"/>
            <a:ext cx="0" cy="15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415" name="Line 39"/>
          <p:cNvSpPr>
            <a:spLocks noChangeShapeType="1"/>
          </p:cNvSpPr>
          <p:nvPr/>
        </p:nvSpPr>
        <p:spPr bwMode="auto">
          <a:xfrm>
            <a:off x="5638800" y="5791200"/>
            <a:ext cx="0" cy="15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416" name="Line 40"/>
          <p:cNvSpPr>
            <a:spLocks noChangeShapeType="1"/>
          </p:cNvSpPr>
          <p:nvPr/>
        </p:nvSpPr>
        <p:spPr bwMode="auto">
          <a:xfrm>
            <a:off x="6858000" y="5791200"/>
            <a:ext cx="0" cy="15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417" name="Line 41"/>
          <p:cNvSpPr>
            <a:spLocks noChangeShapeType="1"/>
          </p:cNvSpPr>
          <p:nvPr/>
        </p:nvSpPr>
        <p:spPr bwMode="auto">
          <a:xfrm>
            <a:off x="762000" y="5791200"/>
            <a:ext cx="0" cy="15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418" name="Line 42"/>
          <p:cNvSpPr>
            <a:spLocks noChangeShapeType="1"/>
          </p:cNvSpPr>
          <p:nvPr/>
        </p:nvSpPr>
        <p:spPr bwMode="auto">
          <a:xfrm>
            <a:off x="7772400" y="5867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419" name="Line 43"/>
          <p:cNvSpPr>
            <a:spLocks noChangeShapeType="1"/>
          </p:cNvSpPr>
          <p:nvPr/>
        </p:nvSpPr>
        <p:spPr bwMode="auto">
          <a:xfrm>
            <a:off x="7772400" y="5715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420" name="Line 44"/>
          <p:cNvSpPr>
            <a:spLocks noChangeShapeType="1"/>
          </p:cNvSpPr>
          <p:nvPr/>
        </p:nvSpPr>
        <p:spPr bwMode="auto">
          <a:xfrm>
            <a:off x="7772400" y="5562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421" name="Line 45"/>
          <p:cNvSpPr>
            <a:spLocks noChangeShapeType="1"/>
          </p:cNvSpPr>
          <p:nvPr/>
        </p:nvSpPr>
        <p:spPr bwMode="auto">
          <a:xfrm>
            <a:off x="7772400" y="5410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422" name="Line 46"/>
          <p:cNvSpPr>
            <a:spLocks noChangeShapeType="1"/>
          </p:cNvSpPr>
          <p:nvPr/>
        </p:nvSpPr>
        <p:spPr bwMode="auto">
          <a:xfrm>
            <a:off x="7772400" y="52578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423" name="Line 47"/>
          <p:cNvSpPr>
            <a:spLocks noChangeShapeType="1"/>
          </p:cNvSpPr>
          <p:nvPr/>
        </p:nvSpPr>
        <p:spPr bwMode="auto">
          <a:xfrm>
            <a:off x="7772400" y="5105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424" name="Line 48"/>
          <p:cNvSpPr>
            <a:spLocks noChangeShapeType="1"/>
          </p:cNvSpPr>
          <p:nvPr/>
        </p:nvSpPr>
        <p:spPr bwMode="auto">
          <a:xfrm>
            <a:off x="7772400" y="4953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425" name="Line 49"/>
          <p:cNvSpPr>
            <a:spLocks noChangeShapeType="1"/>
          </p:cNvSpPr>
          <p:nvPr/>
        </p:nvSpPr>
        <p:spPr bwMode="auto">
          <a:xfrm>
            <a:off x="7772400" y="4800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426" name="Line 50"/>
          <p:cNvSpPr>
            <a:spLocks noChangeShapeType="1"/>
          </p:cNvSpPr>
          <p:nvPr/>
        </p:nvSpPr>
        <p:spPr bwMode="auto">
          <a:xfrm>
            <a:off x="7772400" y="4648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427" name="Line 51"/>
          <p:cNvSpPr>
            <a:spLocks noChangeShapeType="1"/>
          </p:cNvSpPr>
          <p:nvPr/>
        </p:nvSpPr>
        <p:spPr bwMode="auto">
          <a:xfrm>
            <a:off x="7772400" y="44958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428" name="Line 52"/>
          <p:cNvSpPr>
            <a:spLocks noChangeShapeType="1"/>
          </p:cNvSpPr>
          <p:nvPr/>
        </p:nvSpPr>
        <p:spPr bwMode="auto">
          <a:xfrm>
            <a:off x="7772400" y="4343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429" name="Line 53"/>
          <p:cNvSpPr>
            <a:spLocks noChangeShapeType="1"/>
          </p:cNvSpPr>
          <p:nvPr/>
        </p:nvSpPr>
        <p:spPr bwMode="auto">
          <a:xfrm>
            <a:off x="7772400" y="4191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430" name="Line 54"/>
          <p:cNvSpPr>
            <a:spLocks noChangeShapeType="1"/>
          </p:cNvSpPr>
          <p:nvPr/>
        </p:nvSpPr>
        <p:spPr bwMode="auto">
          <a:xfrm>
            <a:off x="7772400" y="4038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431" name="Line 55"/>
          <p:cNvSpPr>
            <a:spLocks noChangeShapeType="1"/>
          </p:cNvSpPr>
          <p:nvPr/>
        </p:nvSpPr>
        <p:spPr bwMode="auto">
          <a:xfrm>
            <a:off x="7772400" y="3886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432" name="Line 56"/>
          <p:cNvSpPr>
            <a:spLocks noChangeShapeType="1"/>
          </p:cNvSpPr>
          <p:nvPr/>
        </p:nvSpPr>
        <p:spPr bwMode="auto">
          <a:xfrm>
            <a:off x="7772400" y="37338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433" name="Line 57"/>
          <p:cNvSpPr>
            <a:spLocks noChangeShapeType="1"/>
          </p:cNvSpPr>
          <p:nvPr/>
        </p:nvSpPr>
        <p:spPr bwMode="auto">
          <a:xfrm>
            <a:off x="7772400" y="3581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434" name="Line 58"/>
          <p:cNvSpPr>
            <a:spLocks noChangeShapeType="1"/>
          </p:cNvSpPr>
          <p:nvPr/>
        </p:nvSpPr>
        <p:spPr bwMode="auto">
          <a:xfrm>
            <a:off x="7772400" y="3429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435" name="Line 59"/>
          <p:cNvSpPr>
            <a:spLocks noChangeShapeType="1"/>
          </p:cNvSpPr>
          <p:nvPr/>
        </p:nvSpPr>
        <p:spPr bwMode="auto">
          <a:xfrm>
            <a:off x="7772400" y="3276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436" name="Line 60"/>
          <p:cNvSpPr>
            <a:spLocks noChangeShapeType="1"/>
          </p:cNvSpPr>
          <p:nvPr/>
        </p:nvSpPr>
        <p:spPr bwMode="auto">
          <a:xfrm>
            <a:off x="7772400" y="3124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437" name="Line 61"/>
          <p:cNvSpPr>
            <a:spLocks noChangeShapeType="1"/>
          </p:cNvSpPr>
          <p:nvPr/>
        </p:nvSpPr>
        <p:spPr bwMode="auto">
          <a:xfrm>
            <a:off x="7772400" y="29718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438" name="Line 62"/>
          <p:cNvSpPr>
            <a:spLocks noChangeShapeType="1"/>
          </p:cNvSpPr>
          <p:nvPr/>
        </p:nvSpPr>
        <p:spPr bwMode="auto">
          <a:xfrm>
            <a:off x="7772400" y="2819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439" name="Line 63"/>
          <p:cNvSpPr>
            <a:spLocks noChangeShapeType="1"/>
          </p:cNvSpPr>
          <p:nvPr/>
        </p:nvSpPr>
        <p:spPr bwMode="auto">
          <a:xfrm>
            <a:off x="7772400" y="2667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440" name="Line 64"/>
          <p:cNvSpPr>
            <a:spLocks noChangeShapeType="1"/>
          </p:cNvSpPr>
          <p:nvPr/>
        </p:nvSpPr>
        <p:spPr bwMode="auto">
          <a:xfrm>
            <a:off x="7772400" y="2514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441" name="Line 65"/>
          <p:cNvSpPr>
            <a:spLocks noChangeShapeType="1"/>
          </p:cNvSpPr>
          <p:nvPr/>
        </p:nvSpPr>
        <p:spPr bwMode="auto">
          <a:xfrm>
            <a:off x="7772400" y="2362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442" name="Line 66"/>
          <p:cNvSpPr>
            <a:spLocks noChangeShapeType="1"/>
          </p:cNvSpPr>
          <p:nvPr/>
        </p:nvSpPr>
        <p:spPr bwMode="auto">
          <a:xfrm>
            <a:off x="7848600" y="5791200"/>
            <a:ext cx="0" cy="15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443" name="Line 67"/>
          <p:cNvSpPr>
            <a:spLocks noChangeShapeType="1"/>
          </p:cNvSpPr>
          <p:nvPr/>
        </p:nvSpPr>
        <p:spPr bwMode="auto">
          <a:xfrm>
            <a:off x="7848600" y="5791200"/>
            <a:ext cx="0" cy="15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444" name="Line 68"/>
          <p:cNvSpPr>
            <a:spLocks noChangeShapeType="1"/>
          </p:cNvSpPr>
          <p:nvPr/>
        </p:nvSpPr>
        <p:spPr bwMode="auto">
          <a:xfrm flipV="1">
            <a:off x="7848600" y="2209800"/>
            <a:ext cx="0" cy="36576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445" name="Text Box 69"/>
          <p:cNvSpPr txBox="1">
            <a:spLocks noChangeArrowheads="1"/>
          </p:cNvSpPr>
          <p:nvPr/>
        </p:nvSpPr>
        <p:spPr bwMode="auto">
          <a:xfrm>
            <a:off x="593725" y="5926138"/>
            <a:ext cx="7659688" cy="244475"/>
          </a:xfrm>
          <a:prstGeom prst="rect">
            <a:avLst/>
          </a:prstGeom>
          <a:noFill/>
          <a:ln w="9525">
            <a:noFill/>
            <a:miter lim="800000"/>
            <a:headEnd/>
            <a:tailEnd/>
          </a:ln>
        </p:spPr>
        <p:txBody>
          <a:bodyPr wrap="none">
            <a:spAutoFit/>
          </a:bodyPr>
          <a:lstStyle/>
          <a:p>
            <a:pPr algn="l"/>
            <a:r>
              <a:rPr lang="en-US" sz="1000" b="1">
                <a:solidFill>
                  <a:srgbClr val="000000"/>
                </a:solidFill>
              </a:rPr>
              <a:t>0                                 100                             200                            300                              400                            500      Temperature (K)</a:t>
            </a:r>
          </a:p>
        </p:txBody>
      </p:sp>
      <p:sp>
        <p:nvSpPr>
          <p:cNvPr id="101446" name="Text Box 70"/>
          <p:cNvSpPr txBox="1">
            <a:spLocks noChangeArrowheads="1"/>
          </p:cNvSpPr>
          <p:nvPr/>
        </p:nvSpPr>
        <p:spPr bwMode="auto">
          <a:xfrm>
            <a:off x="517525" y="6307138"/>
            <a:ext cx="7472363" cy="244475"/>
          </a:xfrm>
          <a:prstGeom prst="rect">
            <a:avLst/>
          </a:prstGeom>
          <a:noFill/>
          <a:ln w="9525">
            <a:noFill/>
            <a:miter lim="800000"/>
            <a:headEnd/>
            <a:tailEnd/>
          </a:ln>
        </p:spPr>
        <p:txBody>
          <a:bodyPr wrap="none">
            <a:spAutoFit/>
          </a:bodyPr>
          <a:lstStyle/>
          <a:p>
            <a:pPr algn="l"/>
            <a:r>
              <a:rPr lang="en-US" sz="1000">
                <a:solidFill>
                  <a:srgbClr val="333399"/>
                </a:solidFill>
              </a:rPr>
              <a:t>-273                    -200                            100                                 0                              100                             200      Temperature (</a:t>
            </a:r>
            <a:r>
              <a:rPr lang="en-US" sz="1000" baseline="30000">
                <a:solidFill>
                  <a:srgbClr val="333399"/>
                </a:solidFill>
              </a:rPr>
              <a:t>o</a:t>
            </a:r>
            <a:r>
              <a:rPr lang="en-US" sz="1000">
                <a:solidFill>
                  <a:srgbClr val="333399"/>
                </a:solidFill>
              </a:rPr>
              <a:t>C)</a:t>
            </a:r>
          </a:p>
        </p:txBody>
      </p:sp>
      <p:sp>
        <p:nvSpPr>
          <p:cNvPr id="101447" name="Text Box 71"/>
          <p:cNvSpPr txBox="1">
            <a:spLocks noChangeArrowheads="1"/>
          </p:cNvSpPr>
          <p:nvPr/>
        </p:nvSpPr>
        <p:spPr bwMode="auto">
          <a:xfrm>
            <a:off x="1219200" y="1871663"/>
            <a:ext cx="3581400" cy="1557337"/>
          </a:xfrm>
          <a:prstGeom prst="rect">
            <a:avLst/>
          </a:prstGeom>
          <a:solidFill>
            <a:srgbClr val="F7EEE5"/>
          </a:solidFill>
          <a:ln w="38100" cmpd="dbl">
            <a:solidFill>
              <a:schemeClr val="tx1"/>
            </a:solidFill>
            <a:miter lim="800000"/>
            <a:headEnd/>
            <a:tailEnd/>
          </a:ln>
        </p:spPr>
        <p:txBody>
          <a:bodyPr>
            <a:spAutoFit/>
          </a:bodyPr>
          <a:lstStyle/>
          <a:p>
            <a:pPr marL="457200" indent="-457200" algn="l">
              <a:lnSpc>
                <a:spcPct val="70000"/>
              </a:lnSpc>
              <a:spcBef>
                <a:spcPct val="50000"/>
              </a:spcBef>
            </a:pPr>
            <a:r>
              <a:rPr lang="en-US" sz="1400" b="1">
                <a:solidFill>
                  <a:srgbClr val="000000"/>
                </a:solidFill>
              </a:rPr>
              <a:t>Trial     Temperature (T)     Volume (V) </a:t>
            </a:r>
          </a:p>
          <a:p>
            <a:pPr marL="457200" indent="-457200" algn="l">
              <a:lnSpc>
                <a:spcPct val="70000"/>
              </a:lnSpc>
              <a:spcBef>
                <a:spcPct val="50000"/>
              </a:spcBef>
            </a:pPr>
            <a:r>
              <a:rPr lang="en-US" sz="1400" b="1">
                <a:solidFill>
                  <a:srgbClr val="000000"/>
                </a:solidFill>
              </a:rPr>
              <a:t>                   </a:t>
            </a:r>
            <a:r>
              <a:rPr lang="en-US" sz="1400" b="1" baseline="30000">
                <a:solidFill>
                  <a:srgbClr val="000000"/>
                </a:solidFill>
              </a:rPr>
              <a:t>o</a:t>
            </a:r>
            <a:r>
              <a:rPr lang="en-US" sz="1400" b="1">
                <a:solidFill>
                  <a:srgbClr val="000000"/>
                </a:solidFill>
              </a:rPr>
              <a:t>C         K                    mL                 </a:t>
            </a:r>
          </a:p>
          <a:p>
            <a:pPr marL="457200" indent="-457200" algn="l">
              <a:lnSpc>
                <a:spcPct val="70000"/>
              </a:lnSpc>
              <a:spcBef>
                <a:spcPct val="50000"/>
              </a:spcBef>
              <a:buFontTx/>
              <a:buAutoNum type="arabicPlain"/>
            </a:pPr>
            <a:r>
              <a:rPr lang="en-US" sz="1400">
                <a:solidFill>
                  <a:srgbClr val="000000"/>
                </a:solidFill>
              </a:rPr>
              <a:t>       10.0        283                 100               </a:t>
            </a:r>
          </a:p>
          <a:p>
            <a:pPr marL="457200" indent="-457200" algn="l">
              <a:lnSpc>
                <a:spcPct val="70000"/>
              </a:lnSpc>
              <a:spcBef>
                <a:spcPct val="50000"/>
              </a:spcBef>
              <a:buFontTx/>
              <a:buAutoNum type="arabicPlain"/>
            </a:pPr>
            <a:r>
              <a:rPr lang="en-US" sz="1400">
                <a:solidFill>
                  <a:srgbClr val="000000"/>
                </a:solidFill>
              </a:rPr>
              <a:t>       50.0        323                 114               </a:t>
            </a:r>
          </a:p>
          <a:p>
            <a:pPr marL="457200" indent="-457200" algn="l">
              <a:lnSpc>
                <a:spcPct val="70000"/>
              </a:lnSpc>
              <a:spcBef>
                <a:spcPct val="50000"/>
              </a:spcBef>
              <a:buFontTx/>
              <a:buAutoNum type="arabicPlain"/>
            </a:pPr>
            <a:r>
              <a:rPr lang="en-US" sz="1400">
                <a:solidFill>
                  <a:srgbClr val="000000"/>
                </a:solidFill>
              </a:rPr>
              <a:t>     100.0        373                 132</a:t>
            </a:r>
          </a:p>
          <a:p>
            <a:pPr marL="457200" indent="-457200" algn="l">
              <a:lnSpc>
                <a:spcPct val="70000"/>
              </a:lnSpc>
              <a:spcBef>
                <a:spcPct val="50000"/>
              </a:spcBef>
              <a:buFontTx/>
              <a:buAutoNum type="arabicPlain"/>
            </a:pPr>
            <a:r>
              <a:rPr lang="en-US" sz="1400">
                <a:solidFill>
                  <a:srgbClr val="000000"/>
                </a:solidFill>
              </a:rPr>
              <a:t>     200.0        473                 167</a:t>
            </a:r>
          </a:p>
        </p:txBody>
      </p:sp>
      <p:sp>
        <p:nvSpPr>
          <p:cNvPr id="101448" name="Text Box 72"/>
          <p:cNvSpPr txBox="1">
            <a:spLocks noChangeArrowheads="1"/>
          </p:cNvSpPr>
          <p:nvPr/>
        </p:nvSpPr>
        <p:spPr bwMode="auto">
          <a:xfrm>
            <a:off x="7874000" y="2505075"/>
            <a:ext cx="355600" cy="3514725"/>
          </a:xfrm>
          <a:prstGeom prst="rect">
            <a:avLst/>
          </a:prstGeom>
          <a:noFill/>
          <a:ln w="9525">
            <a:noFill/>
            <a:miter lim="800000"/>
            <a:headEnd/>
            <a:tailEnd/>
          </a:ln>
        </p:spPr>
        <p:txBody>
          <a:bodyPr wrap="none">
            <a:spAutoFit/>
          </a:bodyPr>
          <a:lstStyle/>
          <a:p>
            <a:pPr algn="l"/>
            <a:r>
              <a:rPr lang="en-US" sz="800">
                <a:solidFill>
                  <a:srgbClr val="000000"/>
                </a:solidFill>
              </a:rPr>
              <a:t>180</a:t>
            </a:r>
          </a:p>
          <a:p>
            <a:pPr algn="l"/>
            <a:endParaRPr lang="en-US" sz="800">
              <a:solidFill>
                <a:srgbClr val="000000"/>
              </a:solidFill>
            </a:endParaRPr>
          </a:p>
          <a:p>
            <a:pPr algn="l"/>
            <a:endParaRPr lang="en-US" sz="800">
              <a:solidFill>
                <a:srgbClr val="000000"/>
              </a:solidFill>
            </a:endParaRPr>
          </a:p>
          <a:p>
            <a:pPr algn="l"/>
            <a:r>
              <a:rPr lang="en-US" sz="800">
                <a:solidFill>
                  <a:srgbClr val="000000"/>
                </a:solidFill>
              </a:rPr>
              <a:t>160</a:t>
            </a:r>
          </a:p>
          <a:p>
            <a:pPr algn="l"/>
            <a:endParaRPr lang="en-US" sz="800">
              <a:solidFill>
                <a:srgbClr val="000000"/>
              </a:solidFill>
            </a:endParaRPr>
          </a:p>
          <a:p>
            <a:pPr algn="l"/>
            <a:endParaRPr lang="en-US" sz="800">
              <a:solidFill>
                <a:srgbClr val="000000"/>
              </a:solidFill>
            </a:endParaRPr>
          </a:p>
          <a:p>
            <a:pPr algn="l"/>
            <a:r>
              <a:rPr lang="en-US" sz="800">
                <a:solidFill>
                  <a:srgbClr val="000000"/>
                </a:solidFill>
              </a:rPr>
              <a:t>140</a:t>
            </a:r>
          </a:p>
          <a:p>
            <a:pPr algn="l"/>
            <a:endParaRPr lang="en-US" sz="800">
              <a:solidFill>
                <a:srgbClr val="000000"/>
              </a:solidFill>
            </a:endParaRPr>
          </a:p>
          <a:p>
            <a:pPr algn="l"/>
            <a:endParaRPr lang="en-US" sz="800">
              <a:solidFill>
                <a:srgbClr val="000000"/>
              </a:solidFill>
            </a:endParaRPr>
          </a:p>
          <a:p>
            <a:pPr algn="l"/>
            <a:r>
              <a:rPr lang="en-US" sz="800">
                <a:solidFill>
                  <a:srgbClr val="000000"/>
                </a:solidFill>
              </a:rPr>
              <a:t>120</a:t>
            </a:r>
          </a:p>
          <a:p>
            <a:pPr algn="l"/>
            <a:endParaRPr lang="en-US" sz="800">
              <a:solidFill>
                <a:srgbClr val="000000"/>
              </a:solidFill>
            </a:endParaRPr>
          </a:p>
          <a:p>
            <a:pPr algn="l"/>
            <a:endParaRPr lang="en-US" sz="800">
              <a:solidFill>
                <a:srgbClr val="000000"/>
              </a:solidFill>
            </a:endParaRPr>
          </a:p>
          <a:p>
            <a:pPr algn="l"/>
            <a:r>
              <a:rPr lang="en-US" sz="800">
                <a:solidFill>
                  <a:srgbClr val="000000"/>
                </a:solidFill>
              </a:rPr>
              <a:t>100</a:t>
            </a:r>
          </a:p>
          <a:p>
            <a:pPr algn="l"/>
            <a:endParaRPr lang="en-US" sz="800">
              <a:solidFill>
                <a:srgbClr val="000000"/>
              </a:solidFill>
            </a:endParaRPr>
          </a:p>
          <a:p>
            <a:pPr algn="l"/>
            <a:endParaRPr lang="en-US" sz="800">
              <a:solidFill>
                <a:srgbClr val="000000"/>
              </a:solidFill>
            </a:endParaRPr>
          </a:p>
          <a:p>
            <a:pPr algn="l"/>
            <a:r>
              <a:rPr lang="en-US" sz="800">
                <a:solidFill>
                  <a:srgbClr val="000000"/>
                </a:solidFill>
              </a:rPr>
              <a:t>80</a:t>
            </a:r>
          </a:p>
          <a:p>
            <a:pPr algn="l"/>
            <a:endParaRPr lang="en-US" sz="800">
              <a:solidFill>
                <a:srgbClr val="000000"/>
              </a:solidFill>
            </a:endParaRPr>
          </a:p>
          <a:p>
            <a:pPr algn="l"/>
            <a:endParaRPr lang="en-US" sz="800">
              <a:solidFill>
                <a:srgbClr val="000000"/>
              </a:solidFill>
            </a:endParaRPr>
          </a:p>
          <a:p>
            <a:pPr algn="l"/>
            <a:r>
              <a:rPr lang="en-US" sz="800">
                <a:solidFill>
                  <a:srgbClr val="000000"/>
                </a:solidFill>
              </a:rPr>
              <a:t>60</a:t>
            </a:r>
          </a:p>
          <a:p>
            <a:pPr algn="l"/>
            <a:endParaRPr lang="en-US" sz="800">
              <a:solidFill>
                <a:srgbClr val="000000"/>
              </a:solidFill>
            </a:endParaRPr>
          </a:p>
          <a:p>
            <a:pPr algn="l"/>
            <a:endParaRPr lang="en-US" sz="800">
              <a:solidFill>
                <a:srgbClr val="000000"/>
              </a:solidFill>
            </a:endParaRPr>
          </a:p>
          <a:p>
            <a:pPr algn="l"/>
            <a:r>
              <a:rPr lang="en-US" sz="800">
                <a:solidFill>
                  <a:srgbClr val="000000"/>
                </a:solidFill>
              </a:rPr>
              <a:t>40</a:t>
            </a:r>
          </a:p>
          <a:p>
            <a:pPr algn="l"/>
            <a:endParaRPr lang="en-US" sz="800">
              <a:solidFill>
                <a:srgbClr val="000000"/>
              </a:solidFill>
            </a:endParaRPr>
          </a:p>
          <a:p>
            <a:pPr algn="l"/>
            <a:endParaRPr lang="en-US" sz="800">
              <a:solidFill>
                <a:srgbClr val="000000"/>
              </a:solidFill>
            </a:endParaRPr>
          </a:p>
          <a:p>
            <a:pPr algn="l"/>
            <a:r>
              <a:rPr lang="en-US" sz="800">
                <a:solidFill>
                  <a:srgbClr val="000000"/>
                </a:solidFill>
              </a:rPr>
              <a:t>20</a:t>
            </a:r>
          </a:p>
          <a:p>
            <a:pPr algn="l"/>
            <a:endParaRPr lang="en-US" sz="800">
              <a:solidFill>
                <a:srgbClr val="000000"/>
              </a:solidFill>
            </a:endParaRPr>
          </a:p>
          <a:p>
            <a:pPr algn="l"/>
            <a:endParaRPr lang="en-US" sz="800">
              <a:solidFill>
                <a:srgbClr val="000000"/>
              </a:solidFill>
            </a:endParaRPr>
          </a:p>
          <a:p>
            <a:pPr algn="l"/>
            <a:r>
              <a:rPr lang="en-US" sz="800">
                <a:solidFill>
                  <a:srgbClr val="000000"/>
                </a:solidFill>
              </a:rPr>
              <a:t>0</a:t>
            </a:r>
          </a:p>
        </p:txBody>
      </p:sp>
      <p:sp>
        <p:nvSpPr>
          <p:cNvPr id="101449" name="Oval 73"/>
          <p:cNvSpPr>
            <a:spLocks noChangeArrowheads="1"/>
          </p:cNvSpPr>
          <p:nvPr/>
        </p:nvSpPr>
        <p:spPr bwMode="auto">
          <a:xfrm>
            <a:off x="6553200" y="2743200"/>
            <a:ext cx="228600" cy="228600"/>
          </a:xfrm>
          <a:prstGeom prst="ellipse">
            <a:avLst/>
          </a:prstGeom>
          <a:noFill/>
          <a:ln w="9525">
            <a:solidFill>
              <a:srgbClr val="FF0000"/>
            </a:solidFill>
            <a:miter lim="800000"/>
            <a:headEnd/>
            <a:tailEnd/>
          </a:ln>
        </p:spPr>
        <p:txBody>
          <a:bodyPr wrap="none" anchor="ctr"/>
          <a:lstStyle/>
          <a:p>
            <a:endParaRPr lang="en-US">
              <a:solidFill>
                <a:srgbClr val="000000"/>
              </a:solidFill>
            </a:endParaRPr>
          </a:p>
        </p:txBody>
      </p:sp>
      <p:sp>
        <p:nvSpPr>
          <p:cNvPr id="101450" name="Oval 74"/>
          <p:cNvSpPr>
            <a:spLocks noChangeArrowheads="1"/>
          </p:cNvSpPr>
          <p:nvPr/>
        </p:nvSpPr>
        <p:spPr bwMode="auto">
          <a:xfrm>
            <a:off x="4038600" y="4038600"/>
            <a:ext cx="228600" cy="228600"/>
          </a:xfrm>
          <a:prstGeom prst="ellipse">
            <a:avLst/>
          </a:prstGeom>
          <a:noFill/>
          <a:ln w="9525">
            <a:solidFill>
              <a:srgbClr val="FF0000"/>
            </a:solidFill>
            <a:miter lim="800000"/>
            <a:headEnd/>
            <a:tailEnd/>
          </a:ln>
        </p:spPr>
        <p:txBody>
          <a:bodyPr wrap="none" anchor="ctr"/>
          <a:lstStyle/>
          <a:p>
            <a:endParaRPr lang="en-US">
              <a:solidFill>
                <a:srgbClr val="000000"/>
              </a:solidFill>
            </a:endParaRPr>
          </a:p>
        </p:txBody>
      </p:sp>
      <p:sp>
        <p:nvSpPr>
          <p:cNvPr id="101451" name="Oval 75"/>
          <p:cNvSpPr>
            <a:spLocks noChangeArrowheads="1"/>
          </p:cNvSpPr>
          <p:nvPr/>
        </p:nvSpPr>
        <p:spPr bwMode="auto">
          <a:xfrm>
            <a:off x="5105400" y="3505200"/>
            <a:ext cx="228600" cy="228600"/>
          </a:xfrm>
          <a:prstGeom prst="ellipse">
            <a:avLst/>
          </a:prstGeom>
          <a:noFill/>
          <a:ln w="9525">
            <a:solidFill>
              <a:srgbClr val="FF0000"/>
            </a:solidFill>
            <a:miter lim="800000"/>
            <a:headEnd/>
            <a:tailEnd/>
          </a:ln>
        </p:spPr>
        <p:txBody>
          <a:bodyPr wrap="none" anchor="ctr"/>
          <a:lstStyle/>
          <a:p>
            <a:endParaRPr lang="en-US">
              <a:solidFill>
                <a:srgbClr val="000000"/>
              </a:solidFill>
            </a:endParaRPr>
          </a:p>
        </p:txBody>
      </p:sp>
      <p:sp>
        <p:nvSpPr>
          <p:cNvPr id="101452" name="Oval 76"/>
          <p:cNvSpPr>
            <a:spLocks noChangeArrowheads="1"/>
          </p:cNvSpPr>
          <p:nvPr/>
        </p:nvSpPr>
        <p:spPr bwMode="auto">
          <a:xfrm>
            <a:off x="4419600" y="3810000"/>
            <a:ext cx="228600" cy="228600"/>
          </a:xfrm>
          <a:prstGeom prst="ellipse">
            <a:avLst/>
          </a:prstGeom>
          <a:noFill/>
          <a:ln w="9525">
            <a:solidFill>
              <a:srgbClr val="FF0000"/>
            </a:solidFill>
            <a:miter lim="800000"/>
            <a:headEnd/>
            <a:tailEnd/>
          </a:ln>
        </p:spPr>
        <p:txBody>
          <a:bodyPr wrap="none" anchor="ctr"/>
          <a:lstStyle/>
          <a:p>
            <a:endParaRPr lang="en-US">
              <a:solidFill>
                <a:srgbClr val="000000"/>
              </a:solidFill>
            </a:endParaRPr>
          </a:p>
        </p:txBody>
      </p:sp>
      <p:sp>
        <p:nvSpPr>
          <p:cNvPr id="101453" name="Line 77"/>
          <p:cNvSpPr>
            <a:spLocks noChangeShapeType="1"/>
          </p:cNvSpPr>
          <p:nvPr/>
        </p:nvSpPr>
        <p:spPr bwMode="auto">
          <a:xfrm flipV="1">
            <a:off x="4038600" y="2362200"/>
            <a:ext cx="3581400" cy="18288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1454" name="Line 78"/>
          <p:cNvSpPr>
            <a:spLocks noChangeShapeType="1"/>
          </p:cNvSpPr>
          <p:nvPr/>
        </p:nvSpPr>
        <p:spPr bwMode="auto">
          <a:xfrm flipH="1">
            <a:off x="762000" y="4191000"/>
            <a:ext cx="3276600" cy="1676400"/>
          </a:xfrm>
          <a:prstGeom prst="line">
            <a:avLst/>
          </a:prstGeom>
          <a:noFill/>
          <a:ln w="9525">
            <a:solidFill>
              <a:srgbClr val="FF6600"/>
            </a:solidFill>
            <a:prstDash val="dash"/>
            <a:miter lim="800000"/>
            <a:headEnd/>
            <a:tailEnd/>
          </a:ln>
        </p:spPr>
        <p:txBody>
          <a:bodyPr wrap="none"/>
          <a:lstStyle/>
          <a:p>
            <a:endParaRPr lang="en-US">
              <a:solidFill>
                <a:srgbClr val="000000"/>
              </a:solidFill>
            </a:endParaRPr>
          </a:p>
        </p:txBody>
      </p:sp>
      <p:sp>
        <p:nvSpPr>
          <p:cNvPr id="101455" name="Text Box 79"/>
          <p:cNvSpPr txBox="1">
            <a:spLocks noChangeArrowheads="1"/>
          </p:cNvSpPr>
          <p:nvPr/>
        </p:nvSpPr>
        <p:spPr bwMode="auto">
          <a:xfrm>
            <a:off x="0" y="5943600"/>
            <a:ext cx="752475" cy="396875"/>
          </a:xfrm>
          <a:prstGeom prst="rect">
            <a:avLst/>
          </a:prstGeom>
          <a:noFill/>
          <a:ln w="9525">
            <a:noFill/>
            <a:miter lim="800000"/>
            <a:headEnd/>
            <a:tailEnd/>
          </a:ln>
        </p:spPr>
        <p:txBody>
          <a:bodyPr wrap="none">
            <a:spAutoFit/>
          </a:bodyPr>
          <a:lstStyle/>
          <a:p>
            <a:pPr algn="l"/>
            <a:r>
              <a:rPr lang="en-US" sz="1000">
                <a:solidFill>
                  <a:srgbClr val="000000"/>
                </a:solidFill>
              </a:rPr>
              <a:t>origin</a:t>
            </a:r>
          </a:p>
          <a:p>
            <a:pPr algn="l"/>
            <a:r>
              <a:rPr lang="en-US" sz="1000">
                <a:solidFill>
                  <a:srgbClr val="000000"/>
                </a:solidFill>
              </a:rPr>
              <a:t>(0,0 point)</a:t>
            </a:r>
          </a:p>
        </p:txBody>
      </p:sp>
      <p:sp>
        <p:nvSpPr>
          <p:cNvPr id="101456" name="Line 80"/>
          <p:cNvSpPr>
            <a:spLocks noChangeShapeType="1"/>
          </p:cNvSpPr>
          <p:nvPr/>
        </p:nvSpPr>
        <p:spPr bwMode="auto">
          <a:xfrm flipV="1">
            <a:off x="457200" y="5867400"/>
            <a:ext cx="304800" cy="152400"/>
          </a:xfrm>
          <a:prstGeom prst="line">
            <a:avLst/>
          </a:prstGeom>
          <a:noFill/>
          <a:ln w="9525">
            <a:solidFill>
              <a:schemeClr val="tx1"/>
            </a:solidFill>
            <a:miter lim="800000"/>
            <a:headEnd/>
            <a:tailEnd type="triangle" w="med" len="med"/>
          </a:ln>
        </p:spPr>
        <p:txBody>
          <a:bodyPr wrap="none"/>
          <a:lstStyle/>
          <a:p>
            <a:endParaRPr lang="en-US">
              <a:solidFill>
                <a:srgbClr val="000000"/>
              </a:solidFill>
            </a:endParaRPr>
          </a:p>
        </p:txBody>
      </p:sp>
      <p:sp>
        <p:nvSpPr>
          <p:cNvPr id="188497" name="Text Box 81"/>
          <p:cNvSpPr txBox="1">
            <a:spLocks noChangeArrowheads="1"/>
          </p:cNvSpPr>
          <p:nvPr/>
        </p:nvSpPr>
        <p:spPr bwMode="auto">
          <a:xfrm>
            <a:off x="5334000" y="4005263"/>
            <a:ext cx="2133600" cy="1557337"/>
          </a:xfrm>
          <a:prstGeom prst="rect">
            <a:avLst/>
          </a:prstGeom>
          <a:solidFill>
            <a:srgbClr val="F7EEE5"/>
          </a:solidFill>
          <a:ln w="38100" cmpd="dbl">
            <a:solidFill>
              <a:schemeClr val="tx1"/>
            </a:solidFill>
            <a:miter lim="800000"/>
            <a:headEnd/>
            <a:tailEnd/>
          </a:ln>
        </p:spPr>
        <p:txBody>
          <a:bodyPr>
            <a:spAutoFit/>
          </a:bodyPr>
          <a:lstStyle/>
          <a:p>
            <a:pPr marL="457200" indent="-457200" algn="l">
              <a:lnSpc>
                <a:spcPct val="70000"/>
              </a:lnSpc>
              <a:spcBef>
                <a:spcPct val="50000"/>
              </a:spcBef>
            </a:pPr>
            <a:r>
              <a:rPr lang="en-US" sz="1400" b="1">
                <a:solidFill>
                  <a:srgbClr val="000000"/>
                </a:solidFill>
              </a:rPr>
              <a:t>  Trial     Ratio:  V / T </a:t>
            </a:r>
          </a:p>
          <a:p>
            <a:pPr marL="457200" indent="-457200" algn="l">
              <a:lnSpc>
                <a:spcPct val="70000"/>
              </a:lnSpc>
              <a:spcBef>
                <a:spcPct val="50000"/>
              </a:spcBef>
            </a:pPr>
            <a:r>
              <a:rPr lang="en-US" sz="1400" b="1">
                <a:solidFill>
                  <a:srgbClr val="000000"/>
                </a:solidFill>
              </a:rPr>
              <a:t>		</a:t>
            </a:r>
          </a:p>
          <a:p>
            <a:pPr marL="914400" lvl="1" indent="-457200" algn="l">
              <a:lnSpc>
                <a:spcPct val="70000"/>
              </a:lnSpc>
              <a:spcBef>
                <a:spcPct val="50000"/>
              </a:spcBef>
              <a:buFontTx/>
              <a:buAutoNum type="arabicPlain"/>
            </a:pPr>
            <a:r>
              <a:rPr lang="en-US" sz="1400">
                <a:solidFill>
                  <a:srgbClr val="000000"/>
                </a:solidFill>
              </a:rPr>
              <a:t>0.35 mL / K             </a:t>
            </a:r>
          </a:p>
          <a:p>
            <a:pPr marL="914400" lvl="1" indent="-457200" algn="l">
              <a:lnSpc>
                <a:spcPct val="70000"/>
              </a:lnSpc>
              <a:spcBef>
                <a:spcPct val="50000"/>
              </a:spcBef>
              <a:buFontTx/>
              <a:buAutoNum type="arabicPlain"/>
            </a:pPr>
            <a:r>
              <a:rPr lang="en-US" sz="1400">
                <a:solidFill>
                  <a:srgbClr val="000000"/>
                </a:solidFill>
              </a:rPr>
              <a:t>0.35 mL / K               </a:t>
            </a:r>
          </a:p>
          <a:p>
            <a:pPr marL="914400" lvl="1" indent="-457200" algn="l">
              <a:lnSpc>
                <a:spcPct val="70000"/>
              </a:lnSpc>
              <a:spcBef>
                <a:spcPct val="50000"/>
              </a:spcBef>
              <a:buFontTx/>
              <a:buAutoNum type="arabicPlain"/>
            </a:pPr>
            <a:r>
              <a:rPr lang="en-US" sz="1400">
                <a:solidFill>
                  <a:srgbClr val="000000"/>
                </a:solidFill>
              </a:rPr>
              <a:t>0.35 mL / K</a:t>
            </a:r>
          </a:p>
          <a:p>
            <a:pPr marL="914400" lvl="1" indent="-457200" algn="l">
              <a:lnSpc>
                <a:spcPct val="70000"/>
              </a:lnSpc>
              <a:spcBef>
                <a:spcPct val="50000"/>
              </a:spcBef>
              <a:buFontTx/>
              <a:buAutoNum type="arabicPlain"/>
            </a:pPr>
            <a:r>
              <a:rPr lang="en-US" sz="1400">
                <a:solidFill>
                  <a:srgbClr val="000000"/>
                </a:solidFill>
              </a:rPr>
              <a:t>0.35 mL / K</a:t>
            </a:r>
          </a:p>
        </p:txBody>
      </p:sp>
      <p:sp>
        <p:nvSpPr>
          <p:cNvPr id="101458" name="Text Box 82"/>
          <p:cNvSpPr txBox="1">
            <a:spLocks noChangeArrowheads="1"/>
          </p:cNvSpPr>
          <p:nvPr/>
        </p:nvSpPr>
        <p:spPr bwMode="auto">
          <a:xfrm rot="-5400000">
            <a:off x="7497762" y="3687763"/>
            <a:ext cx="2073275" cy="457200"/>
          </a:xfrm>
          <a:prstGeom prst="rect">
            <a:avLst/>
          </a:prstGeom>
          <a:noFill/>
          <a:ln w="9525">
            <a:noFill/>
            <a:miter lim="800000"/>
            <a:headEnd/>
            <a:tailEnd/>
          </a:ln>
        </p:spPr>
        <p:txBody>
          <a:bodyPr>
            <a:spAutoFit/>
          </a:bodyPr>
          <a:lstStyle/>
          <a:p>
            <a:pPr algn="l"/>
            <a:r>
              <a:rPr lang="en-US" sz="2400">
                <a:solidFill>
                  <a:srgbClr val="000000"/>
                </a:solidFill>
              </a:rPr>
              <a:t>Volume (mL)</a:t>
            </a:r>
          </a:p>
        </p:txBody>
      </p:sp>
      <p:sp>
        <p:nvSpPr>
          <p:cNvPr id="101459" name="AutoShape 83">
            <a:hlinkClick r:id="rId3" action="ppaction://hlinksldjump" highlightClick="1"/>
          </p:cNvPr>
          <p:cNvSpPr>
            <a:spLocks noChangeArrowheads="1"/>
          </p:cNvSpPr>
          <p:nvPr/>
        </p:nvSpPr>
        <p:spPr bwMode="auto">
          <a:xfrm>
            <a:off x="0" y="64246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solidFill>
                <a:srgbClr val="000000"/>
              </a:solidFill>
            </a:endParaRPr>
          </a:p>
        </p:txBody>
      </p:sp>
    </p:spTree>
    <p:extLst>
      <p:ext uri="{BB962C8B-B14F-4D97-AF65-F5344CB8AC3E}">
        <p14:creationId xmlns:p14="http://schemas.microsoft.com/office/powerpoint/2010/main" val="22448033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8497"/>
                                        </p:tgtEl>
                                        <p:attrNameLst>
                                          <p:attrName>style.visibility</p:attrName>
                                        </p:attrNameLst>
                                      </p:cBhvr>
                                      <p:to>
                                        <p:strVal val="visible"/>
                                      </p:to>
                                    </p:set>
                                    <p:animEffect transition="in" filter="dissolve">
                                      <p:cBhvr>
                                        <p:cTn id="7" dur="500"/>
                                        <p:tgtEl>
                                          <p:spTgt spid="188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9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685800" y="457200"/>
            <a:ext cx="7772400" cy="1143000"/>
          </a:xfrm>
        </p:spPr>
        <p:txBody>
          <a:bodyPr/>
          <a:lstStyle/>
          <a:p>
            <a:pPr eaLnBrk="1" hangingPunct="1"/>
            <a:r>
              <a:rPr lang="en-US" sz="3600" smtClean="0"/>
              <a:t>Volume vs. Kelvin Temperature of a Gas at Constant Pressure</a:t>
            </a:r>
          </a:p>
        </p:txBody>
      </p:sp>
      <p:sp>
        <p:nvSpPr>
          <p:cNvPr id="102403" name="Line 3"/>
          <p:cNvSpPr>
            <a:spLocks noChangeShapeType="1"/>
          </p:cNvSpPr>
          <p:nvPr/>
        </p:nvSpPr>
        <p:spPr bwMode="auto">
          <a:xfrm>
            <a:off x="1141413" y="5867400"/>
            <a:ext cx="70866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04" name="Line 4"/>
          <p:cNvSpPr>
            <a:spLocks noChangeShapeType="1"/>
          </p:cNvSpPr>
          <p:nvPr/>
        </p:nvSpPr>
        <p:spPr bwMode="auto">
          <a:xfrm flipV="1">
            <a:off x="1141413" y="1981200"/>
            <a:ext cx="0" cy="38862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05" name="Line 5"/>
          <p:cNvSpPr>
            <a:spLocks noChangeShapeType="1"/>
          </p:cNvSpPr>
          <p:nvPr/>
        </p:nvSpPr>
        <p:spPr bwMode="auto">
          <a:xfrm>
            <a:off x="1065213" y="5867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06" name="Line 6"/>
          <p:cNvSpPr>
            <a:spLocks noChangeShapeType="1"/>
          </p:cNvSpPr>
          <p:nvPr/>
        </p:nvSpPr>
        <p:spPr bwMode="auto">
          <a:xfrm>
            <a:off x="1065213" y="5715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07" name="Line 7"/>
          <p:cNvSpPr>
            <a:spLocks noChangeShapeType="1"/>
          </p:cNvSpPr>
          <p:nvPr/>
        </p:nvSpPr>
        <p:spPr bwMode="auto">
          <a:xfrm>
            <a:off x="1065213" y="5562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08" name="Line 8"/>
          <p:cNvSpPr>
            <a:spLocks noChangeShapeType="1"/>
          </p:cNvSpPr>
          <p:nvPr/>
        </p:nvSpPr>
        <p:spPr bwMode="auto">
          <a:xfrm>
            <a:off x="1065213" y="5410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09" name="Line 9"/>
          <p:cNvSpPr>
            <a:spLocks noChangeShapeType="1"/>
          </p:cNvSpPr>
          <p:nvPr/>
        </p:nvSpPr>
        <p:spPr bwMode="auto">
          <a:xfrm>
            <a:off x="1065213" y="52578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10" name="Line 10"/>
          <p:cNvSpPr>
            <a:spLocks noChangeShapeType="1"/>
          </p:cNvSpPr>
          <p:nvPr/>
        </p:nvSpPr>
        <p:spPr bwMode="auto">
          <a:xfrm>
            <a:off x="1065213" y="5105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11" name="Line 11"/>
          <p:cNvSpPr>
            <a:spLocks noChangeShapeType="1"/>
          </p:cNvSpPr>
          <p:nvPr/>
        </p:nvSpPr>
        <p:spPr bwMode="auto">
          <a:xfrm>
            <a:off x="1065213" y="4953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12" name="Line 12"/>
          <p:cNvSpPr>
            <a:spLocks noChangeShapeType="1"/>
          </p:cNvSpPr>
          <p:nvPr/>
        </p:nvSpPr>
        <p:spPr bwMode="auto">
          <a:xfrm>
            <a:off x="1065213" y="4800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13" name="Line 13"/>
          <p:cNvSpPr>
            <a:spLocks noChangeShapeType="1"/>
          </p:cNvSpPr>
          <p:nvPr/>
        </p:nvSpPr>
        <p:spPr bwMode="auto">
          <a:xfrm>
            <a:off x="1065213" y="4648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14" name="Line 14"/>
          <p:cNvSpPr>
            <a:spLocks noChangeShapeType="1"/>
          </p:cNvSpPr>
          <p:nvPr/>
        </p:nvSpPr>
        <p:spPr bwMode="auto">
          <a:xfrm>
            <a:off x="1065213" y="44958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15" name="Line 15"/>
          <p:cNvSpPr>
            <a:spLocks noChangeShapeType="1"/>
          </p:cNvSpPr>
          <p:nvPr/>
        </p:nvSpPr>
        <p:spPr bwMode="auto">
          <a:xfrm>
            <a:off x="1065213" y="4343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16" name="Line 16"/>
          <p:cNvSpPr>
            <a:spLocks noChangeShapeType="1"/>
          </p:cNvSpPr>
          <p:nvPr/>
        </p:nvSpPr>
        <p:spPr bwMode="auto">
          <a:xfrm>
            <a:off x="1065213" y="4191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17" name="Line 17"/>
          <p:cNvSpPr>
            <a:spLocks noChangeShapeType="1"/>
          </p:cNvSpPr>
          <p:nvPr/>
        </p:nvSpPr>
        <p:spPr bwMode="auto">
          <a:xfrm>
            <a:off x="1065213" y="4038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18" name="Line 18"/>
          <p:cNvSpPr>
            <a:spLocks noChangeShapeType="1"/>
          </p:cNvSpPr>
          <p:nvPr/>
        </p:nvSpPr>
        <p:spPr bwMode="auto">
          <a:xfrm>
            <a:off x="1065213" y="3886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19" name="Line 19"/>
          <p:cNvSpPr>
            <a:spLocks noChangeShapeType="1"/>
          </p:cNvSpPr>
          <p:nvPr/>
        </p:nvSpPr>
        <p:spPr bwMode="auto">
          <a:xfrm>
            <a:off x="1065213" y="37338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20" name="Line 20"/>
          <p:cNvSpPr>
            <a:spLocks noChangeShapeType="1"/>
          </p:cNvSpPr>
          <p:nvPr/>
        </p:nvSpPr>
        <p:spPr bwMode="auto">
          <a:xfrm>
            <a:off x="1065213" y="3581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21" name="Line 21"/>
          <p:cNvSpPr>
            <a:spLocks noChangeShapeType="1"/>
          </p:cNvSpPr>
          <p:nvPr/>
        </p:nvSpPr>
        <p:spPr bwMode="auto">
          <a:xfrm>
            <a:off x="1065213" y="3429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22" name="Line 22"/>
          <p:cNvSpPr>
            <a:spLocks noChangeShapeType="1"/>
          </p:cNvSpPr>
          <p:nvPr/>
        </p:nvSpPr>
        <p:spPr bwMode="auto">
          <a:xfrm>
            <a:off x="1065213" y="3276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23" name="Line 23"/>
          <p:cNvSpPr>
            <a:spLocks noChangeShapeType="1"/>
          </p:cNvSpPr>
          <p:nvPr/>
        </p:nvSpPr>
        <p:spPr bwMode="auto">
          <a:xfrm>
            <a:off x="1065213" y="3124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24" name="Line 24"/>
          <p:cNvSpPr>
            <a:spLocks noChangeShapeType="1"/>
          </p:cNvSpPr>
          <p:nvPr/>
        </p:nvSpPr>
        <p:spPr bwMode="auto">
          <a:xfrm>
            <a:off x="1065213" y="29718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25" name="Line 25"/>
          <p:cNvSpPr>
            <a:spLocks noChangeShapeType="1"/>
          </p:cNvSpPr>
          <p:nvPr/>
        </p:nvSpPr>
        <p:spPr bwMode="auto">
          <a:xfrm>
            <a:off x="1065213" y="2819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26" name="Line 26"/>
          <p:cNvSpPr>
            <a:spLocks noChangeShapeType="1"/>
          </p:cNvSpPr>
          <p:nvPr/>
        </p:nvSpPr>
        <p:spPr bwMode="auto">
          <a:xfrm>
            <a:off x="1065213" y="2667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27" name="Line 27"/>
          <p:cNvSpPr>
            <a:spLocks noChangeShapeType="1"/>
          </p:cNvSpPr>
          <p:nvPr/>
        </p:nvSpPr>
        <p:spPr bwMode="auto">
          <a:xfrm>
            <a:off x="1065213" y="2514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28" name="Line 28"/>
          <p:cNvSpPr>
            <a:spLocks noChangeShapeType="1"/>
          </p:cNvSpPr>
          <p:nvPr/>
        </p:nvSpPr>
        <p:spPr bwMode="auto">
          <a:xfrm>
            <a:off x="1065213" y="2362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29" name="Line 29"/>
          <p:cNvSpPr>
            <a:spLocks noChangeShapeType="1"/>
          </p:cNvSpPr>
          <p:nvPr/>
        </p:nvSpPr>
        <p:spPr bwMode="auto">
          <a:xfrm>
            <a:off x="1141413" y="5867400"/>
            <a:ext cx="0" cy="533400"/>
          </a:xfrm>
          <a:prstGeom prst="line">
            <a:avLst/>
          </a:prstGeom>
          <a:noFill/>
          <a:ln w="6350">
            <a:solidFill>
              <a:schemeClr val="tx1"/>
            </a:solidFill>
            <a:prstDash val="dash"/>
            <a:miter lim="800000"/>
            <a:headEnd/>
            <a:tailEnd/>
          </a:ln>
        </p:spPr>
        <p:txBody>
          <a:bodyPr wrap="none"/>
          <a:lstStyle/>
          <a:p>
            <a:endParaRPr lang="en-US">
              <a:solidFill>
                <a:srgbClr val="000000"/>
              </a:solidFill>
            </a:endParaRPr>
          </a:p>
        </p:txBody>
      </p:sp>
      <p:sp>
        <p:nvSpPr>
          <p:cNvPr id="102430" name="Line 30"/>
          <p:cNvSpPr>
            <a:spLocks noChangeShapeType="1"/>
          </p:cNvSpPr>
          <p:nvPr/>
        </p:nvSpPr>
        <p:spPr bwMode="auto">
          <a:xfrm>
            <a:off x="2055813" y="5867400"/>
            <a:ext cx="0" cy="533400"/>
          </a:xfrm>
          <a:prstGeom prst="line">
            <a:avLst/>
          </a:prstGeom>
          <a:noFill/>
          <a:ln w="6350">
            <a:solidFill>
              <a:schemeClr val="tx1"/>
            </a:solidFill>
            <a:prstDash val="dash"/>
            <a:miter lim="800000"/>
            <a:headEnd/>
            <a:tailEnd/>
          </a:ln>
        </p:spPr>
        <p:txBody>
          <a:bodyPr wrap="none"/>
          <a:lstStyle/>
          <a:p>
            <a:endParaRPr lang="en-US">
              <a:solidFill>
                <a:srgbClr val="000000"/>
              </a:solidFill>
            </a:endParaRPr>
          </a:p>
        </p:txBody>
      </p:sp>
      <p:sp>
        <p:nvSpPr>
          <p:cNvPr id="102431" name="Line 31"/>
          <p:cNvSpPr>
            <a:spLocks noChangeShapeType="1"/>
          </p:cNvSpPr>
          <p:nvPr/>
        </p:nvSpPr>
        <p:spPr bwMode="auto">
          <a:xfrm>
            <a:off x="3275013" y="5867400"/>
            <a:ext cx="0" cy="533400"/>
          </a:xfrm>
          <a:prstGeom prst="line">
            <a:avLst/>
          </a:prstGeom>
          <a:noFill/>
          <a:ln w="6350">
            <a:solidFill>
              <a:schemeClr val="tx1"/>
            </a:solidFill>
            <a:prstDash val="dash"/>
            <a:miter lim="800000"/>
            <a:headEnd/>
            <a:tailEnd/>
          </a:ln>
        </p:spPr>
        <p:txBody>
          <a:bodyPr wrap="none"/>
          <a:lstStyle/>
          <a:p>
            <a:endParaRPr lang="en-US">
              <a:solidFill>
                <a:srgbClr val="000000"/>
              </a:solidFill>
            </a:endParaRPr>
          </a:p>
        </p:txBody>
      </p:sp>
      <p:sp>
        <p:nvSpPr>
          <p:cNvPr id="102432" name="Line 32"/>
          <p:cNvSpPr>
            <a:spLocks noChangeShapeType="1"/>
          </p:cNvSpPr>
          <p:nvPr/>
        </p:nvSpPr>
        <p:spPr bwMode="auto">
          <a:xfrm>
            <a:off x="4570413" y="5867400"/>
            <a:ext cx="0" cy="533400"/>
          </a:xfrm>
          <a:prstGeom prst="line">
            <a:avLst/>
          </a:prstGeom>
          <a:noFill/>
          <a:ln w="6350">
            <a:solidFill>
              <a:schemeClr val="tx1"/>
            </a:solidFill>
            <a:prstDash val="dash"/>
            <a:miter lim="800000"/>
            <a:headEnd/>
            <a:tailEnd/>
          </a:ln>
        </p:spPr>
        <p:txBody>
          <a:bodyPr wrap="none"/>
          <a:lstStyle/>
          <a:p>
            <a:endParaRPr lang="en-US">
              <a:solidFill>
                <a:srgbClr val="000000"/>
              </a:solidFill>
            </a:endParaRPr>
          </a:p>
        </p:txBody>
      </p:sp>
      <p:sp>
        <p:nvSpPr>
          <p:cNvPr id="102433" name="Line 33"/>
          <p:cNvSpPr>
            <a:spLocks noChangeShapeType="1"/>
          </p:cNvSpPr>
          <p:nvPr/>
        </p:nvSpPr>
        <p:spPr bwMode="auto">
          <a:xfrm>
            <a:off x="5713413" y="5867400"/>
            <a:ext cx="0" cy="533400"/>
          </a:xfrm>
          <a:prstGeom prst="line">
            <a:avLst/>
          </a:prstGeom>
          <a:noFill/>
          <a:ln w="6350">
            <a:solidFill>
              <a:schemeClr val="tx1"/>
            </a:solidFill>
            <a:prstDash val="dash"/>
            <a:miter lim="800000"/>
            <a:headEnd/>
            <a:tailEnd/>
          </a:ln>
        </p:spPr>
        <p:txBody>
          <a:bodyPr wrap="none"/>
          <a:lstStyle/>
          <a:p>
            <a:endParaRPr lang="en-US">
              <a:solidFill>
                <a:srgbClr val="000000"/>
              </a:solidFill>
            </a:endParaRPr>
          </a:p>
        </p:txBody>
      </p:sp>
      <p:sp>
        <p:nvSpPr>
          <p:cNvPr id="102434" name="Line 34"/>
          <p:cNvSpPr>
            <a:spLocks noChangeShapeType="1"/>
          </p:cNvSpPr>
          <p:nvPr/>
        </p:nvSpPr>
        <p:spPr bwMode="auto">
          <a:xfrm>
            <a:off x="6932613" y="5867400"/>
            <a:ext cx="0" cy="533400"/>
          </a:xfrm>
          <a:prstGeom prst="line">
            <a:avLst/>
          </a:prstGeom>
          <a:noFill/>
          <a:ln w="6350">
            <a:solidFill>
              <a:schemeClr val="tx1"/>
            </a:solidFill>
            <a:prstDash val="dash"/>
            <a:miter lim="800000"/>
            <a:headEnd/>
            <a:tailEnd/>
          </a:ln>
        </p:spPr>
        <p:txBody>
          <a:bodyPr wrap="none"/>
          <a:lstStyle/>
          <a:p>
            <a:endParaRPr lang="en-US">
              <a:solidFill>
                <a:srgbClr val="000000"/>
              </a:solidFill>
            </a:endParaRPr>
          </a:p>
        </p:txBody>
      </p:sp>
      <p:sp>
        <p:nvSpPr>
          <p:cNvPr id="102435" name="Line 35"/>
          <p:cNvSpPr>
            <a:spLocks noChangeShapeType="1"/>
          </p:cNvSpPr>
          <p:nvPr/>
        </p:nvSpPr>
        <p:spPr bwMode="auto">
          <a:xfrm>
            <a:off x="1141413" y="5791200"/>
            <a:ext cx="0" cy="15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36" name="Line 36"/>
          <p:cNvSpPr>
            <a:spLocks noChangeShapeType="1"/>
          </p:cNvSpPr>
          <p:nvPr/>
        </p:nvSpPr>
        <p:spPr bwMode="auto">
          <a:xfrm>
            <a:off x="2360613" y="5791200"/>
            <a:ext cx="0" cy="15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37" name="Line 37"/>
          <p:cNvSpPr>
            <a:spLocks noChangeShapeType="1"/>
          </p:cNvSpPr>
          <p:nvPr/>
        </p:nvSpPr>
        <p:spPr bwMode="auto">
          <a:xfrm>
            <a:off x="3579813" y="5791200"/>
            <a:ext cx="0" cy="15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38" name="Line 38"/>
          <p:cNvSpPr>
            <a:spLocks noChangeShapeType="1"/>
          </p:cNvSpPr>
          <p:nvPr/>
        </p:nvSpPr>
        <p:spPr bwMode="auto">
          <a:xfrm>
            <a:off x="4799013" y="5791200"/>
            <a:ext cx="0" cy="15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39" name="Line 39"/>
          <p:cNvSpPr>
            <a:spLocks noChangeShapeType="1"/>
          </p:cNvSpPr>
          <p:nvPr/>
        </p:nvSpPr>
        <p:spPr bwMode="auto">
          <a:xfrm>
            <a:off x="6018213" y="5791200"/>
            <a:ext cx="0" cy="15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40" name="Line 40"/>
          <p:cNvSpPr>
            <a:spLocks noChangeShapeType="1"/>
          </p:cNvSpPr>
          <p:nvPr/>
        </p:nvSpPr>
        <p:spPr bwMode="auto">
          <a:xfrm>
            <a:off x="7237413" y="5791200"/>
            <a:ext cx="0" cy="15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41" name="Line 41"/>
          <p:cNvSpPr>
            <a:spLocks noChangeShapeType="1"/>
          </p:cNvSpPr>
          <p:nvPr/>
        </p:nvSpPr>
        <p:spPr bwMode="auto">
          <a:xfrm>
            <a:off x="1141413" y="5791200"/>
            <a:ext cx="0" cy="15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42" name="Line 42"/>
          <p:cNvSpPr>
            <a:spLocks noChangeShapeType="1"/>
          </p:cNvSpPr>
          <p:nvPr/>
        </p:nvSpPr>
        <p:spPr bwMode="auto">
          <a:xfrm>
            <a:off x="8151813" y="5867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43" name="Line 43"/>
          <p:cNvSpPr>
            <a:spLocks noChangeShapeType="1"/>
          </p:cNvSpPr>
          <p:nvPr/>
        </p:nvSpPr>
        <p:spPr bwMode="auto">
          <a:xfrm>
            <a:off x="8151813" y="5715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44" name="Line 44"/>
          <p:cNvSpPr>
            <a:spLocks noChangeShapeType="1"/>
          </p:cNvSpPr>
          <p:nvPr/>
        </p:nvSpPr>
        <p:spPr bwMode="auto">
          <a:xfrm>
            <a:off x="8151813" y="5562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45" name="Line 45"/>
          <p:cNvSpPr>
            <a:spLocks noChangeShapeType="1"/>
          </p:cNvSpPr>
          <p:nvPr/>
        </p:nvSpPr>
        <p:spPr bwMode="auto">
          <a:xfrm>
            <a:off x="8151813" y="5410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46" name="Line 46"/>
          <p:cNvSpPr>
            <a:spLocks noChangeShapeType="1"/>
          </p:cNvSpPr>
          <p:nvPr/>
        </p:nvSpPr>
        <p:spPr bwMode="auto">
          <a:xfrm>
            <a:off x="8151813" y="52578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47" name="Line 47"/>
          <p:cNvSpPr>
            <a:spLocks noChangeShapeType="1"/>
          </p:cNvSpPr>
          <p:nvPr/>
        </p:nvSpPr>
        <p:spPr bwMode="auto">
          <a:xfrm>
            <a:off x="8151813" y="5105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48" name="Line 48"/>
          <p:cNvSpPr>
            <a:spLocks noChangeShapeType="1"/>
          </p:cNvSpPr>
          <p:nvPr/>
        </p:nvSpPr>
        <p:spPr bwMode="auto">
          <a:xfrm>
            <a:off x="8151813" y="4953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49" name="Line 49"/>
          <p:cNvSpPr>
            <a:spLocks noChangeShapeType="1"/>
          </p:cNvSpPr>
          <p:nvPr/>
        </p:nvSpPr>
        <p:spPr bwMode="auto">
          <a:xfrm>
            <a:off x="8151813" y="4800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50" name="Line 50"/>
          <p:cNvSpPr>
            <a:spLocks noChangeShapeType="1"/>
          </p:cNvSpPr>
          <p:nvPr/>
        </p:nvSpPr>
        <p:spPr bwMode="auto">
          <a:xfrm>
            <a:off x="8151813" y="4648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51" name="Line 51"/>
          <p:cNvSpPr>
            <a:spLocks noChangeShapeType="1"/>
          </p:cNvSpPr>
          <p:nvPr/>
        </p:nvSpPr>
        <p:spPr bwMode="auto">
          <a:xfrm>
            <a:off x="8151813" y="44958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52" name="Line 52"/>
          <p:cNvSpPr>
            <a:spLocks noChangeShapeType="1"/>
          </p:cNvSpPr>
          <p:nvPr/>
        </p:nvSpPr>
        <p:spPr bwMode="auto">
          <a:xfrm>
            <a:off x="8151813" y="4343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53" name="Line 53"/>
          <p:cNvSpPr>
            <a:spLocks noChangeShapeType="1"/>
          </p:cNvSpPr>
          <p:nvPr/>
        </p:nvSpPr>
        <p:spPr bwMode="auto">
          <a:xfrm>
            <a:off x="8151813" y="4191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54" name="Line 54"/>
          <p:cNvSpPr>
            <a:spLocks noChangeShapeType="1"/>
          </p:cNvSpPr>
          <p:nvPr/>
        </p:nvSpPr>
        <p:spPr bwMode="auto">
          <a:xfrm>
            <a:off x="8151813" y="4038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55" name="Line 55"/>
          <p:cNvSpPr>
            <a:spLocks noChangeShapeType="1"/>
          </p:cNvSpPr>
          <p:nvPr/>
        </p:nvSpPr>
        <p:spPr bwMode="auto">
          <a:xfrm>
            <a:off x="8151813" y="3886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56" name="Line 56"/>
          <p:cNvSpPr>
            <a:spLocks noChangeShapeType="1"/>
          </p:cNvSpPr>
          <p:nvPr/>
        </p:nvSpPr>
        <p:spPr bwMode="auto">
          <a:xfrm>
            <a:off x="8151813" y="37338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57" name="Line 57"/>
          <p:cNvSpPr>
            <a:spLocks noChangeShapeType="1"/>
          </p:cNvSpPr>
          <p:nvPr/>
        </p:nvSpPr>
        <p:spPr bwMode="auto">
          <a:xfrm>
            <a:off x="8151813" y="3581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58" name="Line 58"/>
          <p:cNvSpPr>
            <a:spLocks noChangeShapeType="1"/>
          </p:cNvSpPr>
          <p:nvPr/>
        </p:nvSpPr>
        <p:spPr bwMode="auto">
          <a:xfrm>
            <a:off x="8151813" y="3429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59" name="Line 59"/>
          <p:cNvSpPr>
            <a:spLocks noChangeShapeType="1"/>
          </p:cNvSpPr>
          <p:nvPr/>
        </p:nvSpPr>
        <p:spPr bwMode="auto">
          <a:xfrm>
            <a:off x="8151813" y="3276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60" name="Line 60"/>
          <p:cNvSpPr>
            <a:spLocks noChangeShapeType="1"/>
          </p:cNvSpPr>
          <p:nvPr/>
        </p:nvSpPr>
        <p:spPr bwMode="auto">
          <a:xfrm>
            <a:off x="8151813" y="3124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61" name="Line 61"/>
          <p:cNvSpPr>
            <a:spLocks noChangeShapeType="1"/>
          </p:cNvSpPr>
          <p:nvPr/>
        </p:nvSpPr>
        <p:spPr bwMode="auto">
          <a:xfrm>
            <a:off x="8151813" y="29718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62" name="Line 62"/>
          <p:cNvSpPr>
            <a:spLocks noChangeShapeType="1"/>
          </p:cNvSpPr>
          <p:nvPr/>
        </p:nvSpPr>
        <p:spPr bwMode="auto">
          <a:xfrm>
            <a:off x="8151813" y="2819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63" name="Line 63"/>
          <p:cNvSpPr>
            <a:spLocks noChangeShapeType="1"/>
          </p:cNvSpPr>
          <p:nvPr/>
        </p:nvSpPr>
        <p:spPr bwMode="auto">
          <a:xfrm>
            <a:off x="8151813" y="2667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64" name="Line 64"/>
          <p:cNvSpPr>
            <a:spLocks noChangeShapeType="1"/>
          </p:cNvSpPr>
          <p:nvPr/>
        </p:nvSpPr>
        <p:spPr bwMode="auto">
          <a:xfrm>
            <a:off x="8151813" y="2514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65" name="Line 65"/>
          <p:cNvSpPr>
            <a:spLocks noChangeShapeType="1"/>
          </p:cNvSpPr>
          <p:nvPr/>
        </p:nvSpPr>
        <p:spPr bwMode="auto">
          <a:xfrm>
            <a:off x="8151813" y="2362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66" name="Line 66"/>
          <p:cNvSpPr>
            <a:spLocks noChangeShapeType="1"/>
          </p:cNvSpPr>
          <p:nvPr/>
        </p:nvSpPr>
        <p:spPr bwMode="auto">
          <a:xfrm>
            <a:off x="8228013" y="5791200"/>
            <a:ext cx="0" cy="15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67" name="Line 67"/>
          <p:cNvSpPr>
            <a:spLocks noChangeShapeType="1"/>
          </p:cNvSpPr>
          <p:nvPr/>
        </p:nvSpPr>
        <p:spPr bwMode="auto">
          <a:xfrm>
            <a:off x="8228013" y="5791200"/>
            <a:ext cx="0" cy="15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68" name="Line 68"/>
          <p:cNvSpPr>
            <a:spLocks noChangeShapeType="1"/>
          </p:cNvSpPr>
          <p:nvPr/>
        </p:nvSpPr>
        <p:spPr bwMode="auto">
          <a:xfrm flipV="1">
            <a:off x="8228013" y="2209800"/>
            <a:ext cx="0" cy="36576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2469" name="Text Box 69"/>
          <p:cNvSpPr txBox="1">
            <a:spLocks noChangeArrowheads="1"/>
          </p:cNvSpPr>
          <p:nvPr/>
        </p:nvSpPr>
        <p:spPr bwMode="auto">
          <a:xfrm>
            <a:off x="973138" y="5926138"/>
            <a:ext cx="7659687" cy="244475"/>
          </a:xfrm>
          <a:prstGeom prst="rect">
            <a:avLst/>
          </a:prstGeom>
          <a:noFill/>
          <a:ln w="9525">
            <a:noFill/>
            <a:miter lim="800000"/>
            <a:headEnd/>
            <a:tailEnd/>
          </a:ln>
        </p:spPr>
        <p:txBody>
          <a:bodyPr wrap="none">
            <a:spAutoFit/>
          </a:bodyPr>
          <a:lstStyle/>
          <a:p>
            <a:pPr algn="l"/>
            <a:r>
              <a:rPr lang="en-US" sz="1000" b="1">
                <a:solidFill>
                  <a:srgbClr val="000000"/>
                </a:solidFill>
              </a:rPr>
              <a:t>0                                 100                             200                            300                              400                            500      Temperature (K)</a:t>
            </a:r>
          </a:p>
        </p:txBody>
      </p:sp>
      <p:sp>
        <p:nvSpPr>
          <p:cNvPr id="102470" name="Text Box 70"/>
          <p:cNvSpPr txBox="1">
            <a:spLocks noChangeArrowheads="1"/>
          </p:cNvSpPr>
          <p:nvPr/>
        </p:nvSpPr>
        <p:spPr bwMode="auto">
          <a:xfrm>
            <a:off x="896938" y="6307138"/>
            <a:ext cx="7472362" cy="244475"/>
          </a:xfrm>
          <a:prstGeom prst="rect">
            <a:avLst/>
          </a:prstGeom>
          <a:noFill/>
          <a:ln w="9525">
            <a:noFill/>
            <a:miter lim="800000"/>
            <a:headEnd/>
            <a:tailEnd/>
          </a:ln>
        </p:spPr>
        <p:txBody>
          <a:bodyPr wrap="none">
            <a:spAutoFit/>
          </a:bodyPr>
          <a:lstStyle/>
          <a:p>
            <a:pPr algn="l"/>
            <a:r>
              <a:rPr lang="en-US" sz="1000">
                <a:solidFill>
                  <a:srgbClr val="333399"/>
                </a:solidFill>
              </a:rPr>
              <a:t>-273                    -200                            100                                 0                              100                             200      Temperature (</a:t>
            </a:r>
            <a:r>
              <a:rPr lang="en-US" sz="1000" baseline="30000">
                <a:solidFill>
                  <a:srgbClr val="333399"/>
                </a:solidFill>
              </a:rPr>
              <a:t>o</a:t>
            </a:r>
            <a:r>
              <a:rPr lang="en-US" sz="1000">
                <a:solidFill>
                  <a:srgbClr val="333399"/>
                </a:solidFill>
              </a:rPr>
              <a:t>C)</a:t>
            </a:r>
          </a:p>
        </p:txBody>
      </p:sp>
      <p:sp>
        <p:nvSpPr>
          <p:cNvPr id="190535" name="Text Box 71"/>
          <p:cNvSpPr txBox="1">
            <a:spLocks noChangeArrowheads="1"/>
          </p:cNvSpPr>
          <p:nvPr/>
        </p:nvSpPr>
        <p:spPr bwMode="auto">
          <a:xfrm>
            <a:off x="1598613" y="1871663"/>
            <a:ext cx="3581400" cy="1557337"/>
          </a:xfrm>
          <a:prstGeom prst="rect">
            <a:avLst/>
          </a:prstGeom>
          <a:solidFill>
            <a:srgbClr val="F7EEE5"/>
          </a:solidFill>
          <a:ln w="38100" cmpd="dbl">
            <a:solidFill>
              <a:schemeClr val="tx1"/>
            </a:solidFill>
            <a:miter lim="800000"/>
            <a:headEnd/>
            <a:tailEnd/>
          </a:ln>
        </p:spPr>
        <p:txBody>
          <a:bodyPr>
            <a:spAutoFit/>
          </a:bodyPr>
          <a:lstStyle/>
          <a:p>
            <a:pPr marL="457200" indent="-457200" algn="l">
              <a:lnSpc>
                <a:spcPct val="70000"/>
              </a:lnSpc>
              <a:spcBef>
                <a:spcPct val="50000"/>
              </a:spcBef>
            </a:pPr>
            <a:r>
              <a:rPr lang="en-US" sz="1400" b="1">
                <a:solidFill>
                  <a:srgbClr val="000000"/>
                </a:solidFill>
              </a:rPr>
              <a:t>Trial     Temperature (T)     Volume (V) </a:t>
            </a:r>
          </a:p>
          <a:p>
            <a:pPr marL="457200" indent="-457200" algn="l">
              <a:lnSpc>
                <a:spcPct val="70000"/>
              </a:lnSpc>
              <a:spcBef>
                <a:spcPct val="50000"/>
              </a:spcBef>
            </a:pPr>
            <a:r>
              <a:rPr lang="en-US" sz="1400" b="1">
                <a:solidFill>
                  <a:srgbClr val="000000"/>
                </a:solidFill>
              </a:rPr>
              <a:t>                   </a:t>
            </a:r>
            <a:r>
              <a:rPr lang="en-US" sz="1400" b="1" baseline="30000">
                <a:solidFill>
                  <a:srgbClr val="000000"/>
                </a:solidFill>
              </a:rPr>
              <a:t>o</a:t>
            </a:r>
            <a:r>
              <a:rPr lang="en-US" sz="1400" b="1">
                <a:solidFill>
                  <a:srgbClr val="000000"/>
                </a:solidFill>
              </a:rPr>
              <a:t>C         K                    mL                 </a:t>
            </a:r>
          </a:p>
          <a:p>
            <a:pPr marL="457200" indent="-457200" algn="l">
              <a:lnSpc>
                <a:spcPct val="70000"/>
              </a:lnSpc>
              <a:spcBef>
                <a:spcPct val="50000"/>
              </a:spcBef>
              <a:buFontTx/>
              <a:buAutoNum type="arabicPlain"/>
            </a:pPr>
            <a:r>
              <a:rPr lang="en-US" sz="1400">
                <a:solidFill>
                  <a:srgbClr val="000000"/>
                </a:solidFill>
              </a:rPr>
              <a:t>       </a:t>
            </a:r>
            <a:r>
              <a:rPr lang="en-US" sz="1400">
                <a:solidFill>
                  <a:srgbClr val="FF0000"/>
                </a:solidFill>
              </a:rPr>
              <a:t>10.0        283                 100</a:t>
            </a:r>
            <a:r>
              <a:rPr lang="en-US" sz="1400">
                <a:solidFill>
                  <a:srgbClr val="000000"/>
                </a:solidFill>
              </a:rPr>
              <a:t>               </a:t>
            </a:r>
          </a:p>
          <a:p>
            <a:pPr marL="457200" indent="-457200" algn="l">
              <a:lnSpc>
                <a:spcPct val="70000"/>
              </a:lnSpc>
              <a:spcBef>
                <a:spcPct val="50000"/>
              </a:spcBef>
              <a:buFontTx/>
              <a:buAutoNum type="arabicPlain"/>
            </a:pPr>
            <a:r>
              <a:rPr lang="en-US" sz="1400">
                <a:solidFill>
                  <a:srgbClr val="000000"/>
                </a:solidFill>
              </a:rPr>
              <a:t>       </a:t>
            </a:r>
            <a:r>
              <a:rPr lang="en-US" sz="1400">
                <a:solidFill>
                  <a:srgbClr val="FF0000"/>
                </a:solidFill>
              </a:rPr>
              <a:t>50.0        323                 114</a:t>
            </a:r>
            <a:r>
              <a:rPr lang="en-US" sz="1400">
                <a:solidFill>
                  <a:srgbClr val="000000"/>
                </a:solidFill>
              </a:rPr>
              <a:t>                      </a:t>
            </a:r>
          </a:p>
          <a:p>
            <a:pPr marL="457200" indent="-457200" algn="l">
              <a:lnSpc>
                <a:spcPct val="70000"/>
              </a:lnSpc>
              <a:spcBef>
                <a:spcPct val="50000"/>
              </a:spcBef>
              <a:buFontTx/>
              <a:buAutoNum type="arabicPlain"/>
            </a:pPr>
            <a:r>
              <a:rPr lang="en-US" sz="1400">
                <a:solidFill>
                  <a:srgbClr val="000000"/>
                </a:solidFill>
              </a:rPr>
              <a:t>     </a:t>
            </a:r>
            <a:r>
              <a:rPr lang="en-US" sz="1400">
                <a:solidFill>
                  <a:srgbClr val="FF0000"/>
                </a:solidFill>
              </a:rPr>
              <a:t>100.0        373                 132</a:t>
            </a:r>
          </a:p>
          <a:p>
            <a:pPr marL="457200" indent="-457200" algn="l">
              <a:lnSpc>
                <a:spcPct val="70000"/>
              </a:lnSpc>
              <a:spcBef>
                <a:spcPct val="50000"/>
              </a:spcBef>
              <a:buFontTx/>
              <a:buAutoNum type="arabicPlain"/>
            </a:pPr>
            <a:r>
              <a:rPr lang="en-US" sz="1400">
                <a:solidFill>
                  <a:srgbClr val="000000"/>
                </a:solidFill>
              </a:rPr>
              <a:t>     </a:t>
            </a:r>
            <a:r>
              <a:rPr lang="en-US" sz="1400">
                <a:solidFill>
                  <a:srgbClr val="FF0000"/>
                </a:solidFill>
              </a:rPr>
              <a:t>200.0        473                 167</a:t>
            </a:r>
            <a:r>
              <a:rPr lang="en-US" sz="1400">
                <a:solidFill>
                  <a:srgbClr val="000000"/>
                </a:solidFill>
              </a:rPr>
              <a:t>         </a:t>
            </a:r>
          </a:p>
        </p:txBody>
      </p:sp>
      <p:sp>
        <p:nvSpPr>
          <p:cNvPr id="102472" name="Text Box 72"/>
          <p:cNvSpPr txBox="1">
            <a:spLocks noChangeArrowheads="1"/>
          </p:cNvSpPr>
          <p:nvPr/>
        </p:nvSpPr>
        <p:spPr bwMode="auto">
          <a:xfrm>
            <a:off x="8253413" y="2505075"/>
            <a:ext cx="355600" cy="3514725"/>
          </a:xfrm>
          <a:prstGeom prst="rect">
            <a:avLst/>
          </a:prstGeom>
          <a:noFill/>
          <a:ln w="9525">
            <a:noFill/>
            <a:miter lim="800000"/>
            <a:headEnd/>
            <a:tailEnd/>
          </a:ln>
        </p:spPr>
        <p:txBody>
          <a:bodyPr wrap="none">
            <a:spAutoFit/>
          </a:bodyPr>
          <a:lstStyle/>
          <a:p>
            <a:pPr algn="l"/>
            <a:r>
              <a:rPr lang="en-US" sz="800">
                <a:solidFill>
                  <a:srgbClr val="000000"/>
                </a:solidFill>
              </a:rPr>
              <a:t>180</a:t>
            </a:r>
          </a:p>
          <a:p>
            <a:pPr algn="l"/>
            <a:endParaRPr lang="en-US" sz="800">
              <a:solidFill>
                <a:srgbClr val="000000"/>
              </a:solidFill>
            </a:endParaRPr>
          </a:p>
          <a:p>
            <a:pPr algn="l"/>
            <a:endParaRPr lang="en-US" sz="800">
              <a:solidFill>
                <a:srgbClr val="000000"/>
              </a:solidFill>
            </a:endParaRPr>
          </a:p>
          <a:p>
            <a:pPr algn="l"/>
            <a:r>
              <a:rPr lang="en-US" sz="800">
                <a:solidFill>
                  <a:srgbClr val="000000"/>
                </a:solidFill>
              </a:rPr>
              <a:t>160</a:t>
            </a:r>
          </a:p>
          <a:p>
            <a:pPr algn="l"/>
            <a:endParaRPr lang="en-US" sz="800">
              <a:solidFill>
                <a:srgbClr val="000000"/>
              </a:solidFill>
            </a:endParaRPr>
          </a:p>
          <a:p>
            <a:pPr algn="l"/>
            <a:endParaRPr lang="en-US" sz="800">
              <a:solidFill>
                <a:srgbClr val="000000"/>
              </a:solidFill>
            </a:endParaRPr>
          </a:p>
          <a:p>
            <a:pPr algn="l"/>
            <a:r>
              <a:rPr lang="en-US" sz="800">
                <a:solidFill>
                  <a:srgbClr val="000000"/>
                </a:solidFill>
              </a:rPr>
              <a:t>140</a:t>
            </a:r>
          </a:p>
          <a:p>
            <a:pPr algn="l"/>
            <a:endParaRPr lang="en-US" sz="800">
              <a:solidFill>
                <a:srgbClr val="000000"/>
              </a:solidFill>
            </a:endParaRPr>
          </a:p>
          <a:p>
            <a:pPr algn="l"/>
            <a:endParaRPr lang="en-US" sz="800">
              <a:solidFill>
                <a:srgbClr val="000000"/>
              </a:solidFill>
            </a:endParaRPr>
          </a:p>
          <a:p>
            <a:pPr algn="l"/>
            <a:r>
              <a:rPr lang="en-US" sz="800">
                <a:solidFill>
                  <a:srgbClr val="000000"/>
                </a:solidFill>
              </a:rPr>
              <a:t>120</a:t>
            </a:r>
          </a:p>
          <a:p>
            <a:pPr algn="l"/>
            <a:endParaRPr lang="en-US" sz="800">
              <a:solidFill>
                <a:srgbClr val="000000"/>
              </a:solidFill>
            </a:endParaRPr>
          </a:p>
          <a:p>
            <a:pPr algn="l"/>
            <a:endParaRPr lang="en-US" sz="800">
              <a:solidFill>
                <a:srgbClr val="000000"/>
              </a:solidFill>
            </a:endParaRPr>
          </a:p>
          <a:p>
            <a:pPr algn="l"/>
            <a:r>
              <a:rPr lang="en-US" sz="800">
                <a:solidFill>
                  <a:srgbClr val="000000"/>
                </a:solidFill>
              </a:rPr>
              <a:t>100</a:t>
            </a:r>
          </a:p>
          <a:p>
            <a:pPr algn="l"/>
            <a:endParaRPr lang="en-US" sz="800">
              <a:solidFill>
                <a:srgbClr val="000000"/>
              </a:solidFill>
            </a:endParaRPr>
          </a:p>
          <a:p>
            <a:pPr algn="l"/>
            <a:endParaRPr lang="en-US" sz="800">
              <a:solidFill>
                <a:srgbClr val="000000"/>
              </a:solidFill>
            </a:endParaRPr>
          </a:p>
          <a:p>
            <a:pPr algn="l"/>
            <a:r>
              <a:rPr lang="en-US" sz="800">
                <a:solidFill>
                  <a:srgbClr val="000000"/>
                </a:solidFill>
              </a:rPr>
              <a:t>80</a:t>
            </a:r>
          </a:p>
          <a:p>
            <a:pPr algn="l"/>
            <a:endParaRPr lang="en-US" sz="800">
              <a:solidFill>
                <a:srgbClr val="000000"/>
              </a:solidFill>
            </a:endParaRPr>
          </a:p>
          <a:p>
            <a:pPr algn="l"/>
            <a:endParaRPr lang="en-US" sz="800">
              <a:solidFill>
                <a:srgbClr val="000000"/>
              </a:solidFill>
            </a:endParaRPr>
          </a:p>
          <a:p>
            <a:pPr algn="l"/>
            <a:r>
              <a:rPr lang="en-US" sz="800">
                <a:solidFill>
                  <a:srgbClr val="000000"/>
                </a:solidFill>
              </a:rPr>
              <a:t>60</a:t>
            </a:r>
          </a:p>
          <a:p>
            <a:pPr algn="l"/>
            <a:endParaRPr lang="en-US" sz="800">
              <a:solidFill>
                <a:srgbClr val="000000"/>
              </a:solidFill>
            </a:endParaRPr>
          </a:p>
          <a:p>
            <a:pPr algn="l"/>
            <a:endParaRPr lang="en-US" sz="800">
              <a:solidFill>
                <a:srgbClr val="000000"/>
              </a:solidFill>
            </a:endParaRPr>
          </a:p>
          <a:p>
            <a:pPr algn="l"/>
            <a:r>
              <a:rPr lang="en-US" sz="800">
                <a:solidFill>
                  <a:srgbClr val="000000"/>
                </a:solidFill>
              </a:rPr>
              <a:t>40</a:t>
            </a:r>
          </a:p>
          <a:p>
            <a:pPr algn="l"/>
            <a:endParaRPr lang="en-US" sz="800">
              <a:solidFill>
                <a:srgbClr val="000000"/>
              </a:solidFill>
            </a:endParaRPr>
          </a:p>
          <a:p>
            <a:pPr algn="l"/>
            <a:endParaRPr lang="en-US" sz="800">
              <a:solidFill>
                <a:srgbClr val="000000"/>
              </a:solidFill>
            </a:endParaRPr>
          </a:p>
          <a:p>
            <a:pPr algn="l"/>
            <a:r>
              <a:rPr lang="en-US" sz="800">
                <a:solidFill>
                  <a:srgbClr val="000000"/>
                </a:solidFill>
              </a:rPr>
              <a:t>20</a:t>
            </a:r>
          </a:p>
          <a:p>
            <a:pPr algn="l"/>
            <a:endParaRPr lang="en-US" sz="800">
              <a:solidFill>
                <a:srgbClr val="000000"/>
              </a:solidFill>
            </a:endParaRPr>
          </a:p>
          <a:p>
            <a:pPr algn="l"/>
            <a:endParaRPr lang="en-US" sz="800">
              <a:solidFill>
                <a:srgbClr val="000000"/>
              </a:solidFill>
            </a:endParaRPr>
          </a:p>
          <a:p>
            <a:pPr algn="l"/>
            <a:r>
              <a:rPr lang="en-US" sz="800">
                <a:solidFill>
                  <a:srgbClr val="000000"/>
                </a:solidFill>
              </a:rPr>
              <a:t>0</a:t>
            </a:r>
          </a:p>
        </p:txBody>
      </p:sp>
      <p:sp>
        <p:nvSpPr>
          <p:cNvPr id="190537" name="Oval 73"/>
          <p:cNvSpPr>
            <a:spLocks noChangeArrowheads="1"/>
          </p:cNvSpPr>
          <p:nvPr/>
        </p:nvSpPr>
        <p:spPr bwMode="auto">
          <a:xfrm>
            <a:off x="6932613" y="2743200"/>
            <a:ext cx="228600" cy="228600"/>
          </a:xfrm>
          <a:prstGeom prst="ellipse">
            <a:avLst/>
          </a:prstGeom>
          <a:noFill/>
          <a:ln w="9525">
            <a:solidFill>
              <a:srgbClr val="FF0000"/>
            </a:solidFill>
            <a:miter lim="800000"/>
            <a:headEnd/>
            <a:tailEnd/>
          </a:ln>
        </p:spPr>
        <p:txBody>
          <a:bodyPr wrap="none" anchor="ctr"/>
          <a:lstStyle/>
          <a:p>
            <a:endParaRPr lang="en-US">
              <a:solidFill>
                <a:srgbClr val="000000"/>
              </a:solidFill>
            </a:endParaRPr>
          </a:p>
        </p:txBody>
      </p:sp>
      <p:sp>
        <p:nvSpPr>
          <p:cNvPr id="190538" name="Oval 74"/>
          <p:cNvSpPr>
            <a:spLocks noChangeArrowheads="1"/>
          </p:cNvSpPr>
          <p:nvPr/>
        </p:nvSpPr>
        <p:spPr bwMode="auto">
          <a:xfrm>
            <a:off x="4418013" y="4038600"/>
            <a:ext cx="228600" cy="228600"/>
          </a:xfrm>
          <a:prstGeom prst="ellipse">
            <a:avLst/>
          </a:prstGeom>
          <a:noFill/>
          <a:ln w="9525">
            <a:solidFill>
              <a:srgbClr val="FF0000"/>
            </a:solidFill>
            <a:miter lim="800000"/>
            <a:headEnd/>
            <a:tailEnd/>
          </a:ln>
        </p:spPr>
        <p:txBody>
          <a:bodyPr wrap="none" anchor="ctr"/>
          <a:lstStyle/>
          <a:p>
            <a:endParaRPr lang="en-US">
              <a:solidFill>
                <a:srgbClr val="000000"/>
              </a:solidFill>
            </a:endParaRPr>
          </a:p>
        </p:txBody>
      </p:sp>
      <p:sp>
        <p:nvSpPr>
          <p:cNvPr id="190539" name="Oval 75"/>
          <p:cNvSpPr>
            <a:spLocks noChangeArrowheads="1"/>
          </p:cNvSpPr>
          <p:nvPr/>
        </p:nvSpPr>
        <p:spPr bwMode="auto">
          <a:xfrm>
            <a:off x="5484813" y="3505200"/>
            <a:ext cx="228600" cy="228600"/>
          </a:xfrm>
          <a:prstGeom prst="ellipse">
            <a:avLst/>
          </a:prstGeom>
          <a:noFill/>
          <a:ln w="9525">
            <a:solidFill>
              <a:srgbClr val="FF0000"/>
            </a:solidFill>
            <a:miter lim="800000"/>
            <a:headEnd/>
            <a:tailEnd/>
          </a:ln>
        </p:spPr>
        <p:txBody>
          <a:bodyPr wrap="none" anchor="ctr"/>
          <a:lstStyle/>
          <a:p>
            <a:endParaRPr lang="en-US">
              <a:solidFill>
                <a:srgbClr val="000000"/>
              </a:solidFill>
            </a:endParaRPr>
          </a:p>
        </p:txBody>
      </p:sp>
      <p:sp>
        <p:nvSpPr>
          <p:cNvPr id="190540" name="Oval 76"/>
          <p:cNvSpPr>
            <a:spLocks noChangeArrowheads="1"/>
          </p:cNvSpPr>
          <p:nvPr/>
        </p:nvSpPr>
        <p:spPr bwMode="auto">
          <a:xfrm>
            <a:off x="4799013" y="3810000"/>
            <a:ext cx="228600" cy="228600"/>
          </a:xfrm>
          <a:prstGeom prst="ellipse">
            <a:avLst/>
          </a:prstGeom>
          <a:noFill/>
          <a:ln w="9525">
            <a:solidFill>
              <a:srgbClr val="FF0000"/>
            </a:solidFill>
            <a:miter lim="800000"/>
            <a:headEnd/>
            <a:tailEnd/>
          </a:ln>
        </p:spPr>
        <p:txBody>
          <a:bodyPr wrap="none" anchor="ctr"/>
          <a:lstStyle/>
          <a:p>
            <a:endParaRPr lang="en-US">
              <a:solidFill>
                <a:srgbClr val="000000"/>
              </a:solidFill>
            </a:endParaRPr>
          </a:p>
        </p:txBody>
      </p:sp>
      <p:sp>
        <p:nvSpPr>
          <p:cNvPr id="190541" name="Line 77"/>
          <p:cNvSpPr>
            <a:spLocks noChangeShapeType="1"/>
          </p:cNvSpPr>
          <p:nvPr/>
        </p:nvSpPr>
        <p:spPr bwMode="auto">
          <a:xfrm flipV="1">
            <a:off x="4418013" y="2362200"/>
            <a:ext cx="3581400" cy="18288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90542" name="Line 78"/>
          <p:cNvSpPr>
            <a:spLocks noChangeShapeType="1"/>
          </p:cNvSpPr>
          <p:nvPr/>
        </p:nvSpPr>
        <p:spPr bwMode="auto">
          <a:xfrm flipH="1">
            <a:off x="1141413" y="4191000"/>
            <a:ext cx="3276600" cy="1676400"/>
          </a:xfrm>
          <a:prstGeom prst="line">
            <a:avLst/>
          </a:prstGeom>
          <a:noFill/>
          <a:ln w="9525">
            <a:solidFill>
              <a:srgbClr val="FF6600"/>
            </a:solidFill>
            <a:prstDash val="dash"/>
            <a:miter lim="800000"/>
            <a:headEnd/>
            <a:tailEnd/>
          </a:ln>
        </p:spPr>
        <p:txBody>
          <a:bodyPr wrap="none"/>
          <a:lstStyle/>
          <a:p>
            <a:endParaRPr lang="en-US">
              <a:solidFill>
                <a:srgbClr val="000000"/>
              </a:solidFill>
            </a:endParaRPr>
          </a:p>
        </p:txBody>
      </p:sp>
      <p:grpSp>
        <p:nvGrpSpPr>
          <p:cNvPr id="2" name="Group 79"/>
          <p:cNvGrpSpPr>
            <a:grpSpLocks/>
          </p:cNvGrpSpPr>
          <p:nvPr/>
        </p:nvGrpSpPr>
        <p:grpSpPr bwMode="auto">
          <a:xfrm>
            <a:off x="304800" y="5943600"/>
            <a:ext cx="762000" cy="396875"/>
            <a:chOff x="48" y="3888"/>
            <a:chExt cx="480" cy="250"/>
          </a:xfrm>
        </p:grpSpPr>
        <p:sp>
          <p:nvSpPr>
            <p:cNvPr id="102484" name="Text Box 80"/>
            <p:cNvSpPr txBox="1">
              <a:spLocks noChangeArrowheads="1"/>
            </p:cNvSpPr>
            <p:nvPr/>
          </p:nvSpPr>
          <p:spPr bwMode="auto">
            <a:xfrm>
              <a:off x="48" y="3888"/>
              <a:ext cx="474" cy="250"/>
            </a:xfrm>
            <a:prstGeom prst="rect">
              <a:avLst/>
            </a:prstGeom>
            <a:noFill/>
            <a:ln w="9525">
              <a:noFill/>
              <a:miter lim="800000"/>
              <a:headEnd/>
              <a:tailEnd/>
            </a:ln>
          </p:spPr>
          <p:txBody>
            <a:bodyPr wrap="none">
              <a:spAutoFit/>
            </a:bodyPr>
            <a:lstStyle/>
            <a:p>
              <a:pPr algn="l"/>
              <a:r>
                <a:rPr lang="en-US" sz="1000">
                  <a:solidFill>
                    <a:srgbClr val="000000"/>
                  </a:solidFill>
                </a:rPr>
                <a:t>origin</a:t>
              </a:r>
            </a:p>
            <a:p>
              <a:pPr algn="l"/>
              <a:r>
                <a:rPr lang="en-US" sz="1000">
                  <a:solidFill>
                    <a:srgbClr val="000000"/>
                  </a:solidFill>
                </a:rPr>
                <a:t>(0,0 point)</a:t>
              </a:r>
            </a:p>
          </p:txBody>
        </p:sp>
        <p:sp>
          <p:nvSpPr>
            <p:cNvPr id="102485" name="Line 81"/>
            <p:cNvSpPr>
              <a:spLocks noChangeShapeType="1"/>
            </p:cNvSpPr>
            <p:nvPr/>
          </p:nvSpPr>
          <p:spPr bwMode="auto">
            <a:xfrm flipV="1">
              <a:off x="336" y="3888"/>
              <a:ext cx="192" cy="96"/>
            </a:xfrm>
            <a:prstGeom prst="line">
              <a:avLst/>
            </a:prstGeom>
            <a:noFill/>
            <a:ln w="9525">
              <a:solidFill>
                <a:schemeClr val="tx1"/>
              </a:solidFill>
              <a:miter lim="800000"/>
              <a:headEnd/>
              <a:tailEnd type="triangle" w="med" len="med"/>
            </a:ln>
          </p:spPr>
          <p:txBody>
            <a:bodyPr wrap="none"/>
            <a:lstStyle/>
            <a:p>
              <a:endParaRPr lang="en-US">
                <a:solidFill>
                  <a:srgbClr val="000000"/>
                </a:solidFill>
              </a:endParaRPr>
            </a:p>
          </p:txBody>
        </p:sp>
      </p:grpSp>
      <p:sp>
        <p:nvSpPr>
          <p:cNvPr id="190546" name="Text Box 82"/>
          <p:cNvSpPr txBox="1">
            <a:spLocks noChangeArrowheads="1"/>
          </p:cNvSpPr>
          <p:nvPr/>
        </p:nvSpPr>
        <p:spPr bwMode="auto">
          <a:xfrm>
            <a:off x="5713413" y="4005263"/>
            <a:ext cx="2133600" cy="1557337"/>
          </a:xfrm>
          <a:prstGeom prst="rect">
            <a:avLst/>
          </a:prstGeom>
          <a:solidFill>
            <a:srgbClr val="F7EEE5"/>
          </a:solidFill>
          <a:ln w="38100" cmpd="dbl">
            <a:solidFill>
              <a:schemeClr val="tx1"/>
            </a:solidFill>
            <a:miter lim="800000"/>
            <a:headEnd/>
            <a:tailEnd/>
          </a:ln>
        </p:spPr>
        <p:txBody>
          <a:bodyPr>
            <a:spAutoFit/>
          </a:bodyPr>
          <a:lstStyle/>
          <a:p>
            <a:pPr marL="457200" indent="-457200" algn="l">
              <a:lnSpc>
                <a:spcPct val="70000"/>
              </a:lnSpc>
              <a:spcBef>
                <a:spcPct val="50000"/>
              </a:spcBef>
            </a:pPr>
            <a:r>
              <a:rPr lang="en-US" sz="1400" b="1">
                <a:solidFill>
                  <a:srgbClr val="000000"/>
                </a:solidFill>
              </a:rPr>
              <a:t>  Trial     Ratio:  V / T </a:t>
            </a:r>
          </a:p>
          <a:p>
            <a:pPr marL="457200" indent="-457200" algn="l">
              <a:lnSpc>
                <a:spcPct val="70000"/>
              </a:lnSpc>
              <a:spcBef>
                <a:spcPct val="50000"/>
              </a:spcBef>
            </a:pPr>
            <a:r>
              <a:rPr lang="en-US" sz="1400" b="1">
                <a:solidFill>
                  <a:srgbClr val="000000"/>
                </a:solidFill>
              </a:rPr>
              <a:t>		</a:t>
            </a:r>
          </a:p>
          <a:p>
            <a:pPr marL="914400" lvl="1" indent="-457200" algn="l">
              <a:lnSpc>
                <a:spcPct val="70000"/>
              </a:lnSpc>
              <a:spcBef>
                <a:spcPct val="50000"/>
              </a:spcBef>
              <a:buFontTx/>
              <a:buAutoNum type="arabicPlain"/>
            </a:pPr>
            <a:r>
              <a:rPr lang="en-US" sz="1400">
                <a:solidFill>
                  <a:srgbClr val="000000"/>
                </a:solidFill>
              </a:rPr>
              <a:t>0.35 mL / K             </a:t>
            </a:r>
          </a:p>
          <a:p>
            <a:pPr marL="914400" lvl="1" indent="-457200" algn="l">
              <a:lnSpc>
                <a:spcPct val="70000"/>
              </a:lnSpc>
              <a:spcBef>
                <a:spcPct val="50000"/>
              </a:spcBef>
              <a:buFontTx/>
              <a:buAutoNum type="arabicPlain"/>
            </a:pPr>
            <a:r>
              <a:rPr lang="en-US" sz="1400">
                <a:solidFill>
                  <a:srgbClr val="000000"/>
                </a:solidFill>
              </a:rPr>
              <a:t>0.35 mL / K               </a:t>
            </a:r>
          </a:p>
          <a:p>
            <a:pPr marL="914400" lvl="1" indent="-457200" algn="l">
              <a:lnSpc>
                <a:spcPct val="70000"/>
              </a:lnSpc>
              <a:spcBef>
                <a:spcPct val="50000"/>
              </a:spcBef>
              <a:buFontTx/>
              <a:buAutoNum type="arabicPlain"/>
            </a:pPr>
            <a:r>
              <a:rPr lang="en-US" sz="1400">
                <a:solidFill>
                  <a:srgbClr val="000000"/>
                </a:solidFill>
              </a:rPr>
              <a:t>0.35 mL / K</a:t>
            </a:r>
          </a:p>
          <a:p>
            <a:pPr marL="914400" lvl="1" indent="-457200" algn="l">
              <a:lnSpc>
                <a:spcPct val="70000"/>
              </a:lnSpc>
              <a:spcBef>
                <a:spcPct val="50000"/>
              </a:spcBef>
              <a:buFontTx/>
              <a:buAutoNum type="arabicPlain"/>
            </a:pPr>
            <a:r>
              <a:rPr lang="en-US" sz="1400">
                <a:solidFill>
                  <a:srgbClr val="000000"/>
                </a:solidFill>
              </a:rPr>
              <a:t>0.35 mL / K</a:t>
            </a:r>
          </a:p>
        </p:txBody>
      </p:sp>
      <p:sp>
        <p:nvSpPr>
          <p:cNvPr id="102481" name="Text Box 83"/>
          <p:cNvSpPr txBox="1">
            <a:spLocks noChangeArrowheads="1"/>
          </p:cNvSpPr>
          <p:nvPr/>
        </p:nvSpPr>
        <p:spPr bwMode="auto">
          <a:xfrm rot="-5400000">
            <a:off x="-579438" y="3856038"/>
            <a:ext cx="2073275" cy="457200"/>
          </a:xfrm>
          <a:prstGeom prst="rect">
            <a:avLst/>
          </a:prstGeom>
          <a:noFill/>
          <a:ln w="9525">
            <a:noFill/>
            <a:miter lim="800000"/>
            <a:headEnd/>
            <a:tailEnd/>
          </a:ln>
        </p:spPr>
        <p:txBody>
          <a:bodyPr>
            <a:spAutoFit/>
          </a:bodyPr>
          <a:lstStyle/>
          <a:p>
            <a:pPr algn="l"/>
            <a:r>
              <a:rPr lang="en-US" sz="2400">
                <a:solidFill>
                  <a:srgbClr val="000000"/>
                </a:solidFill>
              </a:rPr>
              <a:t>Volume (mL)</a:t>
            </a:r>
          </a:p>
        </p:txBody>
      </p:sp>
      <p:sp>
        <p:nvSpPr>
          <p:cNvPr id="102482" name="Text Box 84"/>
          <p:cNvSpPr txBox="1">
            <a:spLocks noChangeArrowheads="1"/>
          </p:cNvSpPr>
          <p:nvPr/>
        </p:nvSpPr>
        <p:spPr bwMode="auto">
          <a:xfrm>
            <a:off x="711200" y="2505075"/>
            <a:ext cx="355600" cy="3514725"/>
          </a:xfrm>
          <a:prstGeom prst="rect">
            <a:avLst/>
          </a:prstGeom>
          <a:noFill/>
          <a:ln w="9525">
            <a:noFill/>
            <a:miter lim="800000"/>
            <a:headEnd/>
            <a:tailEnd/>
          </a:ln>
        </p:spPr>
        <p:txBody>
          <a:bodyPr wrap="none">
            <a:spAutoFit/>
          </a:bodyPr>
          <a:lstStyle/>
          <a:p>
            <a:pPr algn="l"/>
            <a:r>
              <a:rPr lang="en-US" sz="800">
                <a:solidFill>
                  <a:srgbClr val="000000"/>
                </a:solidFill>
              </a:rPr>
              <a:t>180</a:t>
            </a:r>
          </a:p>
          <a:p>
            <a:pPr algn="l"/>
            <a:endParaRPr lang="en-US" sz="800">
              <a:solidFill>
                <a:srgbClr val="000000"/>
              </a:solidFill>
            </a:endParaRPr>
          </a:p>
          <a:p>
            <a:pPr algn="l"/>
            <a:endParaRPr lang="en-US" sz="800">
              <a:solidFill>
                <a:srgbClr val="000000"/>
              </a:solidFill>
            </a:endParaRPr>
          </a:p>
          <a:p>
            <a:pPr algn="l"/>
            <a:r>
              <a:rPr lang="en-US" sz="800">
                <a:solidFill>
                  <a:srgbClr val="000000"/>
                </a:solidFill>
              </a:rPr>
              <a:t>160</a:t>
            </a:r>
          </a:p>
          <a:p>
            <a:pPr algn="l"/>
            <a:endParaRPr lang="en-US" sz="800">
              <a:solidFill>
                <a:srgbClr val="000000"/>
              </a:solidFill>
            </a:endParaRPr>
          </a:p>
          <a:p>
            <a:pPr algn="l"/>
            <a:endParaRPr lang="en-US" sz="800">
              <a:solidFill>
                <a:srgbClr val="000000"/>
              </a:solidFill>
            </a:endParaRPr>
          </a:p>
          <a:p>
            <a:pPr algn="l"/>
            <a:r>
              <a:rPr lang="en-US" sz="800">
                <a:solidFill>
                  <a:srgbClr val="000000"/>
                </a:solidFill>
              </a:rPr>
              <a:t>140</a:t>
            </a:r>
          </a:p>
          <a:p>
            <a:pPr algn="l"/>
            <a:endParaRPr lang="en-US" sz="800">
              <a:solidFill>
                <a:srgbClr val="000000"/>
              </a:solidFill>
            </a:endParaRPr>
          </a:p>
          <a:p>
            <a:pPr algn="l"/>
            <a:endParaRPr lang="en-US" sz="800">
              <a:solidFill>
                <a:srgbClr val="000000"/>
              </a:solidFill>
            </a:endParaRPr>
          </a:p>
          <a:p>
            <a:pPr algn="l"/>
            <a:r>
              <a:rPr lang="en-US" sz="800">
                <a:solidFill>
                  <a:srgbClr val="000000"/>
                </a:solidFill>
              </a:rPr>
              <a:t>120</a:t>
            </a:r>
          </a:p>
          <a:p>
            <a:pPr algn="l"/>
            <a:endParaRPr lang="en-US" sz="800">
              <a:solidFill>
                <a:srgbClr val="000000"/>
              </a:solidFill>
            </a:endParaRPr>
          </a:p>
          <a:p>
            <a:pPr algn="l"/>
            <a:endParaRPr lang="en-US" sz="800">
              <a:solidFill>
                <a:srgbClr val="000000"/>
              </a:solidFill>
            </a:endParaRPr>
          </a:p>
          <a:p>
            <a:pPr algn="l"/>
            <a:r>
              <a:rPr lang="en-US" sz="800">
                <a:solidFill>
                  <a:srgbClr val="000000"/>
                </a:solidFill>
              </a:rPr>
              <a:t>100</a:t>
            </a:r>
          </a:p>
          <a:p>
            <a:pPr algn="l"/>
            <a:endParaRPr lang="en-US" sz="800">
              <a:solidFill>
                <a:srgbClr val="000000"/>
              </a:solidFill>
            </a:endParaRPr>
          </a:p>
          <a:p>
            <a:pPr algn="l"/>
            <a:endParaRPr lang="en-US" sz="800">
              <a:solidFill>
                <a:srgbClr val="000000"/>
              </a:solidFill>
            </a:endParaRPr>
          </a:p>
          <a:p>
            <a:pPr algn="l"/>
            <a:r>
              <a:rPr lang="en-US" sz="800">
                <a:solidFill>
                  <a:srgbClr val="000000"/>
                </a:solidFill>
              </a:rPr>
              <a:t>80</a:t>
            </a:r>
          </a:p>
          <a:p>
            <a:pPr algn="l"/>
            <a:endParaRPr lang="en-US" sz="800">
              <a:solidFill>
                <a:srgbClr val="000000"/>
              </a:solidFill>
            </a:endParaRPr>
          </a:p>
          <a:p>
            <a:pPr algn="l"/>
            <a:endParaRPr lang="en-US" sz="800">
              <a:solidFill>
                <a:srgbClr val="000000"/>
              </a:solidFill>
            </a:endParaRPr>
          </a:p>
          <a:p>
            <a:pPr algn="l"/>
            <a:r>
              <a:rPr lang="en-US" sz="800">
                <a:solidFill>
                  <a:srgbClr val="000000"/>
                </a:solidFill>
              </a:rPr>
              <a:t>60</a:t>
            </a:r>
          </a:p>
          <a:p>
            <a:pPr algn="l"/>
            <a:endParaRPr lang="en-US" sz="800">
              <a:solidFill>
                <a:srgbClr val="000000"/>
              </a:solidFill>
            </a:endParaRPr>
          </a:p>
          <a:p>
            <a:pPr algn="l"/>
            <a:endParaRPr lang="en-US" sz="800">
              <a:solidFill>
                <a:srgbClr val="000000"/>
              </a:solidFill>
            </a:endParaRPr>
          </a:p>
          <a:p>
            <a:pPr algn="l"/>
            <a:r>
              <a:rPr lang="en-US" sz="800">
                <a:solidFill>
                  <a:srgbClr val="000000"/>
                </a:solidFill>
              </a:rPr>
              <a:t>40</a:t>
            </a:r>
          </a:p>
          <a:p>
            <a:pPr algn="l"/>
            <a:endParaRPr lang="en-US" sz="800">
              <a:solidFill>
                <a:srgbClr val="000000"/>
              </a:solidFill>
            </a:endParaRPr>
          </a:p>
          <a:p>
            <a:pPr algn="l"/>
            <a:endParaRPr lang="en-US" sz="800">
              <a:solidFill>
                <a:srgbClr val="000000"/>
              </a:solidFill>
            </a:endParaRPr>
          </a:p>
          <a:p>
            <a:pPr algn="l"/>
            <a:r>
              <a:rPr lang="en-US" sz="800">
                <a:solidFill>
                  <a:srgbClr val="000000"/>
                </a:solidFill>
              </a:rPr>
              <a:t>20</a:t>
            </a:r>
          </a:p>
          <a:p>
            <a:pPr algn="l"/>
            <a:endParaRPr lang="en-US" sz="800">
              <a:solidFill>
                <a:srgbClr val="000000"/>
              </a:solidFill>
            </a:endParaRPr>
          </a:p>
          <a:p>
            <a:pPr algn="l"/>
            <a:endParaRPr lang="en-US" sz="800">
              <a:solidFill>
                <a:srgbClr val="000000"/>
              </a:solidFill>
            </a:endParaRPr>
          </a:p>
          <a:p>
            <a:pPr algn="l"/>
            <a:r>
              <a:rPr lang="en-US" sz="800">
                <a:solidFill>
                  <a:srgbClr val="000000"/>
                </a:solidFill>
              </a:rPr>
              <a:t>0</a:t>
            </a:r>
          </a:p>
        </p:txBody>
      </p:sp>
      <p:sp>
        <p:nvSpPr>
          <p:cNvPr id="102483" name="AutoShape 85">
            <a:hlinkClick r:id="rId3" action="ppaction://hlinksldjump" highlightClick="1"/>
          </p:cNvPr>
          <p:cNvSpPr>
            <a:spLocks noChangeArrowheads="1"/>
          </p:cNvSpPr>
          <p:nvPr/>
        </p:nvSpPr>
        <p:spPr bwMode="auto">
          <a:xfrm>
            <a:off x="0" y="64246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solidFill>
                <a:srgbClr val="000000"/>
              </a:solidFill>
            </a:endParaRPr>
          </a:p>
        </p:txBody>
      </p:sp>
    </p:spTree>
    <p:extLst>
      <p:ext uri="{BB962C8B-B14F-4D97-AF65-F5344CB8AC3E}">
        <p14:creationId xmlns:p14="http://schemas.microsoft.com/office/powerpoint/2010/main" val="67488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053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90535">
                                            <p:txEl>
                                              <p:pRg st="2" end="2"/>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05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90535">
                                            <p:txEl>
                                              <p:pRg st="3" end="3"/>
                                            </p:txEl>
                                          </p:spTgt>
                                        </p:tgtEl>
                                        <p:attrNameLst>
                                          <p:attrName>style.visibility</p:attrName>
                                        </p:attrNameLst>
                                      </p:cBhvr>
                                      <p:to>
                                        <p:strVal val="visible"/>
                                      </p:to>
                                    </p:set>
                                    <p:animEffect transition="in" filter="dissolve">
                                      <p:cBhvr>
                                        <p:cTn id="15" dur="500"/>
                                        <p:tgtEl>
                                          <p:spTgt spid="190535">
                                            <p:txEl>
                                              <p:pRg st="3" end="3"/>
                                            </p:txEl>
                                          </p:spTgt>
                                        </p:tgtEl>
                                      </p:cBhvr>
                                    </p:animEffect>
                                  </p:childTnLst>
                                  <p:subTnLst>
                                    <p:animClr clrSpc="rgb" dir="cw">
                                      <p:cBhvr override="childStyle">
                                        <p:cTn dur="1" fill="hold" display="0" masterRel="nextClick" afterEffect="1"/>
                                        <p:tgtEl>
                                          <p:spTgt spid="190535">
                                            <p:txEl>
                                              <p:pRg st="3" end="3"/>
                                            </p:txEl>
                                          </p:spTgt>
                                        </p:tgtEl>
                                        <p:attrNameLst>
                                          <p:attrName>ppt_c</p:attrName>
                                        </p:attrNameLst>
                                      </p:cBhvr>
                                      <p:to>
                                        <a:schemeClr val="tx1"/>
                                      </p:to>
                                    </p:animClr>
                                  </p:subTnLst>
                                </p:cTn>
                              </p:par>
                            </p:childTnLst>
                          </p:cTn>
                        </p:par>
                        <p:par>
                          <p:cTn id="16" fill="hold">
                            <p:stCondLst>
                              <p:cond delay="500"/>
                            </p:stCondLst>
                            <p:childTnLst>
                              <p:par>
                                <p:cTn id="17" presetID="1" presetClass="entr" presetSubtype="0" fill="hold" grpId="0" nodeType="afterEffect">
                                  <p:stCondLst>
                                    <p:cond delay="2000"/>
                                  </p:stCondLst>
                                  <p:childTnLst>
                                    <p:set>
                                      <p:cBhvr>
                                        <p:cTn id="18" dur="1" fill="hold">
                                          <p:stCondLst>
                                            <p:cond delay="0"/>
                                          </p:stCondLst>
                                        </p:cTn>
                                        <p:tgtEl>
                                          <p:spTgt spid="1905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0535">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90535">
                                            <p:txEl>
                                              <p:pRg st="4" end="4"/>
                                            </p:txEl>
                                          </p:spTgt>
                                        </p:tgtEl>
                                        <p:attrNameLst>
                                          <p:attrName>ppt_c</p:attrName>
                                        </p:attrNameLst>
                                      </p:cBhvr>
                                      <p:to>
                                        <a:schemeClr val="tx1"/>
                                      </p:to>
                                    </p:animClr>
                                  </p:subTnLst>
                                </p:cTn>
                              </p:par>
                            </p:childTnLst>
                          </p:cTn>
                        </p:par>
                        <p:par>
                          <p:cTn id="23" fill="hold">
                            <p:stCondLst>
                              <p:cond delay="0"/>
                            </p:stCondLst>
                            <p:childTnLst>
                              <p:par>
                                <p:cTn id="24" presetID="10" presetClass="entr" presetSubtype="0" fill="hold" grpId="0" nodeType="afterEffect">
                                  <p:stCondLst>
                                    <p:cond delay="2500"/>
                                  </p:stCondLst>
                                  <p:childTnLst>
                                    <p:set>
                                      <p:cBhvr>
                                        <p:cTn id="25" dur="1" fill="hold">
                                          <p:stCondLst>
                                            <p:cond delay="0"/>
                                          </p:stCondLst>
                                        </p:cTn>
                                        <p:tgtEl>
                                          <p:spTgt spid="190539"/>
                                        </p:tgtEl>
                                        <p:attrNameLst>
                                          <p:attrName>style.visibility</p:attrName>
                                        </p:attrNameLst>
                                      </p:cBhvr>
                                      <p:to>
                                        <p:strVal val="visible"/>
                                      </p:to>
                                    </p:set>
                                    <p:animEffect transition="in" filter="fade">
                                      <p:cBhvr>
                                        <p:cTn id="26" dur="2000"/>
                                        <p:tgtEl>
                                          <p:spTgt spid="190539"/>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0535">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190535">
                                            <p:txEl>
                                              <p:pRg st="5" end="5"/>
                                            </p:txEl>
                                          </p:spTgt>
                                        </p:tgtEl>
                                        <p:attrNameLst>
                                          <p:attrName>ppt_c</p:attrName>
                                        </p:attrNameLst>
                                      </p:cBhvr>
                                      <p:to>
                                        <a:schemeClr val="tx1"/>
                                      </p:to>
                                    </p:animClr>
                                  </p:subTnLst>
                                </p:cTn>
                              </p:par>
                            </p:childTnLst>
                          </p:cTn>
                        </p:par>
                        <p:par>
                          <p:cTn id="31" fill="hold">
                            <p:stCondLst>
                              <p:cond delay="0"/>
                            </p:stCondLst>
                            <p:childTnLst>
                              <p:par>
                                <p:cTn id="32" presetID="53" presetClass="entr" presetSubtype="0" fill="hold" grpId="0" nodeType="afterEffect">
                                  <p:stCondLst>
                                    <p:cond delay="3000"/>
                                  </p:stCondLst>
                                  <p:childTnLst>
                                    <p:set>
                                      <p:cBhvr>
                                        <p:cTn id="33" dur="1" fill="hold">
                                          <p:stCondLst>
                                            <p:cond delay="0"/>
                                          </p:stCondLst>
                                        </p:cTn>
                                        <p:tgtEl>
                                          <p:spTgt spid="190537"/>
                                        </p:tgtEl>
                                        <p:attrNameLst>
                                          <p:attrName>style.visibility</p:attrName>
                                        </p:attrNameLst>
                                      </p:cBhvr>
                                      <p:to>
                                        <p:strVal val="visible"/>
                                      </p:to>
                                    </p:set>
                                    <p:anim calcmode="lin" valueType="num">
                                      <p:cBhvr>
                                        <p:cTn id="34" dur="500" fill="hold"/>
                                        <p:tgtEl>
                                          <p:spTgt spid="190537"/>
                                        </p:tgtEl>
                                        <p:attrNameLst>
                                          <p:attrName>ppt_w</p:attrName>
                                        </p:attrNameLst>
                                      </p:cBhvr>
                                      <p:tavLst>
                                        <p:tav tm="0">
                                          <p:val>
                                            <p:fltVal val="0"/>
                                          </p:val>
                                        </p:tav>
                                        <p:tav tm="100000">
                                          <p:val>
                                            <p:strVal val="#ppt_w"/>
                                          </p:val>
                                        </p:tav>
                                      </p:tavLst>
                                    </p:anim>
                                    <p:anim calcmode="lin" valueType="num">
                                      <p:cBhvr>
                                        <p:cTn id="35" dur="500" fill="hold"/>
                                        <p:tgtEl>
                                          <p:spTgt spid="190537"/>
                                        </p:tgtEl>
                                        <p:attrNameLst>
                                          <p:attrName>ppt_h</p:attrName>
                                        </p:attrNameLst>
                                      </p:cBhvr>
                                      <p:tavLst>
                                        <p:tav tm="0">
                                          <p:val>
                                            <p:fltVal val="0"/>
                                          </p:val>
                                        </p:tav>
                                        <p:tav tm="100000">
                                          <p:val>
                                            <p:strVal val="#ppt_h"/>
                                          </p:val>
                                        </p:tav>
                                      </p:tavLst>
                                    </p:anim>
                                    <p:animEffect transition="in" filter="fade">
                                      <p:cBhvr>
                                        <p:cTn id="36" dur="500"/>
                                        <p:tgtEl>
                                          <p:spTgt spid="190537"/>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90541"/>
                                        </p:tgtEl>
                                        <p:attrNameLst>
                                          <p:attrName>style.visibility</p:attrName>
                                        </p:attrNameLst>
                                      </p:cBhvr>
                                      <p:to>
                                        <p:strVal val="visible"/>
                                      </p:to>
                                    </p:set>
                                    <p:animEffect transition="in" filter="dissolve">
                                      <p:cBhvr>
                                        <p:cTn id="41" dur="1000"/>
                                        <p:tgtEl>
                                          <p:spTgt spid="190541"/>
                                        </p:tgtEl>
                                      </p:cBhvr>
                                    </p:animEffect>
                                  </p:childTnLst>
                                </p:cTn>
                              </p:par>
                            </p:childTnLst>
                          </p:cTn>
                        </p:par>
                        <p:par>
                          <p:cTn id="42" fill="hold">
                            <p:stCondLst>
                              <p:cond delay="1000"/>
                            </p:stCondLst>
                            <p:childTnLst>
                              <p:par>
                                <p:cTn id="43" presetID="22" presetClass="entr" presetSubtype="2" fill="hold" grpId="0" nodeType="afterEffect">
                                  <p:stCondLst>
                                    <p:cond delay="2000"/>
                                  </p:stCondLst>
                                  <p:childTnLst>
                                    <p:set>
                                      <p:cBhvr>
                                        <p:cTn id="44" dur="1" fill="hold">
                                          <p:stCondLst>
                                            <p:cond delay="0"/>
                                          </p:stCondLst>
                                        </p:cTn>
                                        <p:tgtEl>
                                          <p:spTgt spid="190542"/>
                                        </p:tgtEl>
                                        <p:attrNameLst>
                                          <p:attrName>style.visibility</p:attrName>
                                        </p:attrNameLst>
                                      </p:cBhvr>
                                      <p:to>
                                        <p:strVal val="visible"/>
                                      </p:to>
                                    </p:set>
                                    <p:animEffect transition="in" filter="wipe(right)">
                                      <p:cBhvr>
                                        <p:cTn id="45" dur="500"/>
                                        <p:tgtEl>
                                          <p:spTgt spid="190542"/>
                                        </p:tgtEl>
                                      </p:cBhvr>
                                    </p:animEffect>
                                  </p:childTnLst>
                                </p:cTn>
                              </p:par>
                            </p:childTnLst>
                          </p:cTn>
                        </p:par>
                        <p:par>
                          <p:cTn id="46" fill="hold">
                            <p:stCondLst>
                              <p:cond delay="3500"/>
                            </p:stCondLst>
                            <p:childTnLst>
                              <p:par>
                                <p:cTn id="47" presetID="1" presetClass="entr" presetSubtype="0" fill="hold" nodeType="afterEffect">
                                  <p:stCondLst>
                                    <p:cond delay="1000"/>
                                  </p:stCondLst>
                                  <p:childTnLst>
                                    <p:set>
                                      <p:cBhvr>
                                        <p:cTn id="48" dur="1" fill="hold">
                                          <p:stCondLst>
                                            <p:cond delay="0"/>
                                          </p:stCondLst>
                                        </p:cTn>
                                        <p:tgtEl>
                                          <p:spTgt spid="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190546"/>
                                        </p:tgtEl>
                                        <p:attrNameLst>
                                          <p:attrName>style.visibility</p:attrName>
                                        </p:attrNameLst>
                                      </p:cBhvr>
                                      <p:to>
                                        <p:strVal val="visible"/>
                                      </p:to>
                                    </p:set>
                                    <p:animEffect transition="in" filter="dissolve">
                                      <p:cBhvr>
                                        <p:cTn id="53" dur="500"/>
                                        <p:tgtEl>
                                          <p:spTgt spid="190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537" grpId="0" animBg="1"/>
      <p:bldP spid="190538" grpId="0" animBg="1"/>
      <p:bldP spid="190539" grpId="0" animBg="1"/>
      <p:bldP spid="190540" grpId="0" animBg="1"/>
      <p:bldP spid="190541" grpId="0" animBg="1"/>
      <p:bldP spid="190542" grpId="0" animBg="1"/>
      <p:bldP spid="190546"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685800" y="304800"/>
            <a:ext cx="7772400" cy="1143000"/>
          </a:xfrm>
        </p:spPr>
        <p:txBody>
          <a:bodyPr/>
          <a:lstStyle/>
          <a:p>
            <a:pPr eaLnBrk="1" hangingPunct="1"/>
            <a:r>
              <a:rPr lang="en-US" sz="3200" smtClean="0"/>
              <a:t>Volume vs. Kelvin Temperature of a Gas at Constant Pressure</a:t>
            </a:r>
          </a:p>
        </p:txBody>
      </p:sp>
      <p:sp>
        <p:nvSpPr>
          <p:cNvPr id="103427" name="Line 3"/>
          <p:cNvSpPr>
            <a:spLocks noChangeShapeType="1"/>
          </p:cNvSpPr>
          <p:nvPr/>
        </p:nvSpPr>
        <p:spPr bwMode="auto">
          <a:xfrm>
            <a:off x="1293813" y="5867400"/>
            <a:ext cx="70866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28" name="Line 4"/>
          <p:cNvSpPr>
            <a:spLocks noChangeShapeType="1"/>
          </p:cNvSpPr>
          <p:nvPr/>
        </p:nvSpPr>
        <p:spPr bwMode="auto">
          <a:xfrm flipV="1">
            <a:off x="1293813" y="1905000"/>
            <a:ext cx="0" cy="396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29" name="Line 5"/>
          <p:cNvSpPr>
            <a:spLocks noChangeShapeType="1"/>
          </p:cNvSpPr>
          <p:nvPr/>
        </p:nvSpPr>
        <p:spPr bwMode="auto">
          <a:xfrm>
            <a:off x="1217613" y="5867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30" name="Line 6"/>
          <p:cNvSpPr>
            <a:spLocks noChangeShapeType="1"/>
          </p:cNvSpPr>
          <p:nvPr/>
        </p:nvSpPr>
        <p:spPr bwMode="auto">
          <a:xfrm>
            <a:off x="1217613" y="5715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31" name="Line 7"/>
          <p:cNvSpPr>
            <a:spLocks noChangeShapeType="1"/>
          </p:cNvSpPr>
          <p:nvPr/>
        </p:nvSpPr>
        <p:spPr bwMode="auto">
          <a:xfrm>
            <a:off x="1217613" y="5562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32" name="Line 8"/>
          <p:cNvSpPr>
            <a:spLocks noChangeShapeType="1"/>
          </p:cNvSpPr>
          <p:nvPr/>
        </p:nvSpPr>
        <p:spPr bwMode="auto">
          <a:xfrm>
            <a:off x="1217613" y="5410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33" name="Line 9"/>
          <p:cNvSpPr>
            <a:spLocks noChangeShapeType="1"/>
          </p:cNvSpPr>
          <p:nvPr/>
        </p:nvSpPr>
        <p:spPr bwMode="auto">
          <a:xfrm>
            <a:off x="1217613" y="52578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34" name="Line 10"/>
          <p:cNvSpPr>
            <a:spLocks noChangeShapeType="1"/>
          </p:cNvSpPr>
          <p:nvPr/>
        </p:nvSpPr>
        <p:spPr bwMode="auto">
          <a:xfrm>
            <a:off x="1217613" y="5105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35" name="Line 11"/>
          <p:cNvSpPr>
            <a:spLocks noChangeShapeType="1"/>
          </p:cNvSpPr>
          <p:nvPr/>
        </p:nvSpPr>
        <p:spPr bwMode="auto">
          <a:xfrm>
            <a:off x="1217613" y="4953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36" name="Line 12"/>
          <p:cNvSpPr>
            <a:spLocks noChangeShapeType="1"/>
          </p:cNvSpPr>
          <p:nvPr/>
        </p:nvSpPr>
        <p:spPr bwMode="auto">
          <a:xfrm>
            <a:off x="1217613" y="4800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37" name="Line 13"/>
          <p:cNvSpPr>
            <a:spLocks noChangeShapeType="1"/>
          </p:cNvSpPr>
          <p:nvPr/>
        </p:nvSpPr>
        <p:spPr bwMode="auto">
          <a:xfrm>
            <a:off x="1217613" y="4648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38" name="Line 14"/>
          <p:cNvSpPr>
            <a:spLocks noChangeShapeType="1"/>
          </p:cNvSpPr>
          <p:nvPr/>
        </p:nvSpPr>
        <p:spPr bwMode="auto">
          <a:xfrm>
            <a:off x="1217613" y="44958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39" name="Line 15"/>
          <p:cNvSpPr>
            <a:spLocks noChangeShapeType="1"/>
          </p:cNvSpPr>
          <p:nvPr/>
        </p:nvSpPr>
        <p:spPr bwMode="auto">
          <a:xfrm>
            <a:off x="1217613" y="4343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40" name="Line 16"/>
          <p:cNvSpPr>
            <a:spLocks noChangeShapeType="1"/>
          </p:cNvSpPr>
          <p:nvPr/>
        </p:nvSpPr>
        <p:spPr bwMode="auto">
          <a:xfrm>
            <a:off x="1217613" y="4191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41" name="Line 17"/>
          <p:cNvSpPr>
            <a:spLocks noChangeShapeType="1"/>
          </p:cNvSpPr>
          <p:nvPr/>
        </p:nvSpPr>
        <p:spPr bwMode="auto">
          <a:xfrm>
            <a:off x="1217613" y="4038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42" name="Line 18"/>
          <p:cNvSpPr>
            <a:spLocks noChangeShapeType="1"/>
          </p:cNvSpPr>
          <p:nvPr/>
        </p:nvSpPr>
        <p:spPr bwMode="auto">
          <a:xfrm>
            <a:off x="1217613" y="3886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43" name="Line 19"/>
          <p:cNvSpPr>
            <a:spLocks noChangeShapeType="1"/>
          </p:cNvSpPr>
          <p:nvPr/>
        </p:nvSpPr>
        <p:spPr bwMode="auto">
          <a:xfrm>
            <a:off x="1217613" y="37338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44" name="Line 20"/>
          <p:cNvSpPr>
            <a:spLocks noChangeShapeType="1"/>
          </p:cNvSpPr>
          <p:nvPr/>
        </p:nvSpPr>
        <p:spPr bwMode="auto">
          <a:xfrm>
            <a:off x="1217613" y="3581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45" name="Line 21"/>
          <p:cNvSpPr>
            <a:spLocks noChangeShapeType="1"/>
          </p:cNvSpPr>
          <p:nvPr/>
        </p:nvSpPr>
        <p:spPr bwMode="auto">
          <a:xfrm>
            <a:off x="1217613" y="3429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46" name="Line 22"/>
          <p:cNvSpPr>
            <a:spLocks noChangeShapeType="1"/>
          </p:cNvSpPr>
          <p:nvPr/>
        </p:nvSpPr>
        <p:spPr bwMode="auto">
          <a:xfrm>
            <a:off x="1217613" y="3276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47" name="Line 23"/>
          <p:cNvSpPr>
            <a:spLocks noChangeShapeType="1"/>
          </p:cNvSpPr>
          <p:nvPr/>
        </p:nvSpPr>
        <p:spPr bwMode="auto">
          <a:xfrm>
            <a:off x="1217613" y="3124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48" name="Line 24"/>
          <p:cNvSpPr>
            <a:spLocks noChangeShapeType="1"/>
          </p:cNvSpPr>
          <p:nvPr/>
        </p:nvSpPr>
        <p:spPr bwMode="auto">
          <a:xfrm>
            <a:off x="1217613" y="29718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49" name="Line 25"/>
          <p:cNvSpPr>
            <a:spLocks noChangeShapeType="1"/>
          </p:cNvSpPr>
          <p:nvPr/>
        </p:nvSpPr>
        <p:spPr bwMode="auto">
          <a:xfrm>
            <a:off x="1217613" y="2819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50" name="Line 26"/>
          <p:cNvSpPr>
            <a:spLocks noChangeShapeType="1"/>
          </p:cNvSpPr>
          <p:nvPr/>
        </p:nvSpPr>
        <p:spPr bwMode="auto">
          <a:xfrm>
            <a:off x="1217613" y="2667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51" name="Line 27"/>
          <p:cNvSpPr>
            <a:spLocks noChangeShapeType="1"/>
          </p:cNvSpPr>
          <p:nvPr/>
        </p:nvSpPr>
        <p:spPr bwMode="auto">
          <a:xfrm>
            <a:off x="1217613" y="2514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52" name="Line 28"/>
          <p:cNvSpPr>
            <a:spLocks noChangeShapeType="1"/>
          </p:cNvSpPr>
          <p:nvPr/>
        </p:nvSpPr>
        <p:spPr bwMode="auto">
          <a:xfrm>
            <a:off x="1217613" y="2362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53" name="Line 29"/>
          <p:cNvSpPr>
            <a:spLocks noChangeShapeType="1"/>
          </p:cNvSpPr>
          <p:nvPr/>
        </p:nvSpPr>
        <p:spPr bwMode="auto">
          <a:xfrm>
            <a:off x="1293813" y="5867400"/>
            <a:ext cx="0" cy="533400"/>
          </a:xfrm>
          <a:prstGeom prst="line">
            <a:avLst/>
          </a:prstGeom>
          <a:noFill/>
          <a:ln w="6350">
            <a:solidFill>
              <a:schemeClr val="tx1"/>
            </a:solidFill>
            <a:prstDash val="dash"/>
            <a:miter lim="800000"/>
            <a:headEnd/>
            <a:tailEnd/>
          </a:ln>
        </p:spPr>
        <p:txBody>
          <a:bodyPr wrap="none"/>
          <a:lstStyle/>
          <a:p>
            <a:endParaRPr lang="en-US">
              <a:solidFill>
                <a:srgbClr val="000000"/>
              </a:solidFill>
            </a:endParaRPr>
          </a:p>
        </p:txBody>
      </p:sp>
      <p:sp>
        <p:nvSpPr>
          <p:cNvPr id="103454" name="Line 30"/>
          <p:cNvSpPr>
            <a:spLocks noChangeShapeType="1"/>
          </p:cNvSpPr>
          <p:nvPr/>
        </p:nvSpPr>
        <p:spPr bwMode="auto">
          <a:xfrm>
            <a:off x="2208213" y="5867400"/>
            <a:ext cx="0" cy="533400"/>
          </a:xfrm>
          <a:prstGeom prst="line">
            <a:avLst/>
          </a:prstGeom>
          <a:noFill/>
          <a:ln w="6350">
            <a:solidFill>
              <a:schemeClr val="tx1"/>
            </a:solidFill>
            <a:prstDash val="dash"/>
            <a:miter lim="800000"/>
            <a:headEnd/>
            <a:tailEnd/>
          </a:ln>
        </p:spPr>
        <p:txBody>
          <a:bodyPr wrap="none"/>
          <a:lstStyle/>
          <a:p>
            <a:endParaRPr lang="en-US">
              <a:solidFill>
                <a:srgbClr val="000000"/>
              </a:solidFill>
            </a:endParaRPr>
          </a:p>
        </p:txBody>
      </p:sp>
      <p:sp>
        <p:nvSpPr>
          <p:cNvPr id="103455" name="Line 31"/>
          <p:cNvSpPr>
            <a:spLocks noChangeShapeType="1"/>
          </p:cNvSpPr>
          <p:nvPr/>
        </p:nvSpPr>
        <p:spPr bwMode="auto">
          <a:xfrm>
            <a:off x="3427413" y="5867400"/>
            <a:ext cx="0" cy="533400"/>
          </a:xfrm>
          <a:prstGeom prst="line">
            <a:avLst/>
          </a:prstGeom>
          <a:noFill/>
          <a:ln w="6350">
            <a:solidFill>
              <a:schemeClr val="tx1"/>
            </a:solidFill>
            <a:prstDash val="dash"/>
            <a:miter lim="800000"/>
            <a:headEnd/>
            <a:tailEnd/>
          </a:ln>
        </p:spPr>
        <p:txBody>
          <a:bodyPr wrap="none"/>
          <a:lstStyle/>
          <a:p>
            <a:endParaRPr lang="en-US">
              <a:solidFill>
                <a:srgbClr val="000000"/>
              </a:solidFill>
            </a:endParaRPr>
          </a:p>
        </p:txBody>
      </p:sp>
      <p:sp>
        <p:nvSpPr>
          <p:cNvPr id="103456" name="Line 32"/>
          <p:cNvSpPr>
            <a:spLocks noChangeShapeType="1"/>
          </p:cNvSpPr>
          <p:nvPr/>
        </p:nvSpPr>
        <p:spPr bwMode="auto">
          <a:xfrm>
            <a:off x="4722813" y="5867400"/>
            <a:ext cx="0" cy="533400"/>
          </a:xfrm>
          <a:prstGeom prst="line">
            <a:avLst/>
          </a:prstGeom>
          <a:noFill/>
          <a:ln w="6350">
            <a:solidFill>
              <a:schemeClr val="tx1"/>
            </a:solidFill>
            <a:prstDash val="dash"/>
            <a:miter lim="800000"/>
            <a:headEnd/>
            <a:tailEnd/>
          </a:ln>
        </p:spPr>
        <p:txBody>
          <a:bodyPr wrap="none"/>
          <a:lstStyle/>
          <a:p>
            <a:endParaRPr lang="en-US">
              <a:solidFill>
                <a:srgbClr val="000000"/>
              </a:solidFill>
            </a:endParaRPr>
          </a:p>
        </p:txBody>
      </p:sp>
      <p:sp>
        <p:nvSpPr>
          <p:cNvPr id="103457" name="Line 33"/>
          <p:cNvSpPr>
            <a:spLocks noChangeShapeType="1"/>
          </p:cNvSpPr>
          <p:nvPr/>
        </p:nvSpPr>
        <p:spPr bwMode="auto">
          <a:xfrm>
            <a:off x="5865813" y="5867400"/>
            <a:ext cx="0" cy="533400"/>
          </a:xfrm>
          <a:prstGeom prst="line">
            <a:avLst/>
          </a:prstGeom>
          <a:noFill/>
          <a:ln w="6350">
            <a:solidFill>
              <a:schemeClr val="tx1"/>
            </a:solidFill>
            <a:prstDash val="dash"/>
            <a:miter lim="800000"/>
            <a:headEnd/>
            <a:tailEnd/>
          </a:ln>
        </p:spPr>
        <p:txBody>
          <a:bodyPr wrap="none"/>
          <a:lstStyle/>
          <a:p>
            <a:endParaRPr lang="en-US">
              <a:solidFill>
                <a:srgbClr val="000000"/>
              </a:solidFill>
            </a:endParaRPr>
          </a:p>
        </p:txBody>
      </p:sp>
      <p:sp>
        <p:nvSpPr>
          <p:cNvPr id="103458" name="Line 34"/>
          <p:cNvSpPr>
            <a:spLocks noChangeShapeType="1"/>
          </p:cNvSpPr>
          <p:nvPr/>
        </p:nvSpPr>
        <p:spPr bwMode="auto">
          <a:xfrm>
            <a:off x="7085013" y="5867400"/>
            <a:ext cx="0" cy="533400"/>
          </a:xfrm>
          <a:prstGeom prst="line">
            <a:avLst/>
          </a:prstGeom>
          <a:noFill/>
          <a:ln w="6350">
            <a:solidFill>
              <a:schemeClr val="tx1"/>
            </a:solidFill>
            <a:prstDash val="dash"/>
            <a:miter lim="800000"/>
            <a:headEnd/>
            <a:tailEnd/>
          </a:ln>
        </p:spPr>
        <p:txBody>
          <a:bodyPr wrap="none"/>
          <a:lstStyle/>
          <a:p>
            <a:endParaRPr lang="en-US">
              <a:solidFill>
                <a:srgbClr val="000000"/>
              </a:solidFill>
            </a:endParaRPr>
          </a:p>
        </p:txBody>
      </p:sp>
      <p:sp>
        <p:nvSpPr>
          <p:cNvPr id="103459" name="Line 35"/>
          <p:cNvSpPr>
            <a:spLocks noChangeShapeType="1"/>
          </p:cNvSpPr>
          <p:nvPr/>
        </p:nvSpPr>
        <p:spPr bwMode="auto">
          <a:xfrm>
            <a:off x="1293813" y="5791200"/>
            <a:ext cx="0" cy="15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60" name="Line 36"/>
          <p:cNvSpPr>
            <a:spLocks noChangeShapeType="1"/>
          </p:cNvSpPr>
          <p:nvPr/>
        </p:nvSpPr>
        <p:spPr bwMode="auto">
          <a:xfrm>
            <a:off x="2513013" y="5791200"/>
            <a:ext cx="0" cy="15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61" name="Line 37"/>
          <p:cNvSpPr>
            <a:spLocks noChangeShapeType="1"/>
          </p:cNvSpPr>
          <p:nvPr/>
        </p:nvSpPr>
        <p:spPr bwMode="auto">
          <a:xfrm>
            <a:off x="3732213" y="5791200"/>
            <a:ext cx="0" cy="15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62" name="Line 38"/>
          <p:cNvSpPr>
            <a:spLocks noChangeShapeType="1"/>
          </p:cNvSpPr>
          <p:nvPr/>
        </p:nvSpPr>
        <p:spPr bwMode="auto">
          <a:xfrm>
            <a:off x="4951413" y="5791200"/>
            <a:ext cx="0" cy="15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63" name="Line 39"/>
          <p:cNvSpPr>
            <a:spLocks noChangeShapeType="1"/>
          </p:cNvSpPr>
          <p:nvPr/>
        </p:nvSpPr>
        <p:spPr bwMode="auto">
          <a:xfrm>
            <a:off x="6170613" y="5791200"/>
            <a:ext cx="0" cy="15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64" name="Line 40"/>
          <p:cNvSpPr>
            <a:spLocks noChangeShapeType="1"/>
          </p:cNvSpPr>
          <p:nvPr/>
        </p:nvSpPr>
        <p:spPr bwMode="auto">
          <a:xfrm>
            <a:off x="7389813" y="5791200"/>
            <a:ext cx="0" cy="15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65" name="Line 41"/>
          <p:cNvSpPr>
            <a:spLocks noChangeShapeType="1"/>
          </p:cNvSpPr>
          <p:nvPr/>
        </p:nvSpPr>
        <p:spPr bwMode="auto">
          <a:xfrm>
            <a:off x="1293813" y="5791200"/>
            <a:ext cx="0" cy="15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66" name="Line 42"/>
          <p:cNvSpPr>
            <a:spLocks noChangeShapeType="1"/>
          </p:cNvSpPr>
          <p:nvPr/>
        </p:nvSpPr>
        <p:spPr bwMode="auto">
          <a:xfrm>
            <a:off x="8380413" y="5791200"/>
            <a:ext cx="0" cy="15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67" name="Line 43"/>
          <p:cNvSpPr>
            <a:spLocks noChangeShapeType="1"/>
          </p:cNvSpPr>
          <p:nvPr/>
        </p:nvSpPr>
        <p:spPr bwMode="auto">
          <a:xfrm>
            <a:off x="8380413" y="5791200"/>
            <a:ext cx="0" cy="15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68" name="Text Box 44"/>
          <p:cNvSpPr txBox="1">
            <a:spLocks noChangeArrowheads="1"/>
          </p:cNvSpPr>
          <p:nvPr/>
        </p:nvSpPr>
        <p:spPr bwMode="auto">
          <a:xfrm>
            <a:off x="1125538" y="5926138"/>
            <a:ext cx="7659687" cy="244475"/>
          </a:xfrm>
          <a:prstGeom prst="rect">
            <a:avLst/>
          </a:prstGeom>
          <a:noFill/>
          <a:ln w="9525">
            <a:noFill/>
            <a:miter lim="800000"/>
            <a:headEnd/>
            <a:tailEnd/>
          </a:ln>
        </p:spPr>
        <p:txBody>
          <a:bodyPr wrap="none">
            <a:spAutoFit/>
          </a:bodyPr>
          <a:lstStyle/>
          <a:p>
            <a:pPr algn="l"/>
            <a:r>
              <a:rPr lang="en-US" sz="1000" b="1">
                <a:solidFill>
                  <a:srgbClr val="000000"/>
                </a:solidFill>
              </a:rPr>
              <a:t>0                                 100                             200                            300                              400                            500      Temperature (K)</a:t>
            </a:r>
          </a:p>
        </p:txBody>
      </p:sp>
      <p:sp>
        <p:nvSpPr>
          <p:cNvPr id="103469" name="Text Box 45"/>
          <p:cNvSpPr txBox="1">
            <a:spLocks noChangeArrowheads="1"/>
          </p:cNvSpPr>
          <p:nvPr/>
        </p:nvSpPr>
        <p:spPr bwMode="auto">
          <a:xfrm>
            <a:off x="1049338" y="6307138"/>
            <a:ext cx="7472362" cy="244475"/>
          </a:xfrm>
          <a:prstGeom prst="rect">
            <a:avLst/>
          </a:prstGeom>
          <a:noFill/>
          <a:ln w="9525">
            <a:noFill/>
            <a:miter lim="800000"/>
            <a:headEnd/>
            <a:tailEnd/>
          </a:ln>
        </p:spPr>
        <p:txBody>
          <a:bodyPr wrap="none">
            <a:spAutoFit/>
          </a:bodyPr>
          <a:lstStyle/>
          <a:p>
            <a:pPr algn="l"/>
            <a:r>
              <a:rPr lang="en-US" sz="1000">
                <a:solidFill>
                  <a:srgbClr val="333399"/>
                </a:solidFill>
              </a:rPr>
              <a:t>-273                    -200                            100                                 0                              100                             200      Temperature (</a:t>
            </a:r>
            <a:r>
              <a:rPr lang="en-US" sz="1000" baseline="30000">
                <a:solidFill>
                  <a:srgbClr val="333399"/>
                </a:solidFill>
              </a:rPr>
              <a:t>o</a:t>
            </a:r>
            <a:r>
              <a:rPr lang="en-US" sz="1000">
                <a:solidFill>
                  <a:srgbClr val="333399"/>
                </a:solidFill>
              </a:rPr>
              <a:t>C)</a:t>
            </a:r>
          </a:p>
        </p:txBody>
      </p:sp>
      <p:sp>
        <p:nvSpPr>
          <p:cNvPr id="103470" name="Text Box 46"/>
          <p:cNvSpPr txBox="1">
            <a:spLocks noChangeArrowheads="1"/>
          </p:cNvSpPr>
          <p:nvPr/>
        </p:nvSpPr>
        <p:spPr bwMode="auto">
          <a:xfrm>
            <a:off x="1524000" y="1600200"/>
            <a:ext cx="3429000" cy="1557338"/>
          </a:xfrm>
          <a:prstGeom prst="rect">
            <a:avLst/>
          </a:prstGeom>
          <a:solidFill>
            <a:srgbClr val="F7EEE5"/>
          </a:solidFill>
          <a:ln w="38100" cmpd="dbl">
            <a:solidFill>
              <a:schemeClr val="tx1"/>
            </a:solidFill>
            <a:miter lim="800000"/>
            <a:headEnd/>
            <a:tailEnd/>
          </a:ln>
        </p:spPr>
        <p:txBody>
          <a:bodyPr>
            <a:spAutoFit/>
          </a:bodyPr>
          <a:lstStyle/>
          <a:p>
            <a:pPr marL="457200" indent="-457200" algn="l">
              <a:lnSpc>
                <a:spcPct val="70000"/>
              </a:lnSpc>
              <a:spcBef>
                <a:spcPct val="50000"/>
              </a:spcBef>
            </a:pPr>
            <a:r>
              <a:rPr lang="en-US" sz="1400" b="1">
                <a:solidFill>
                  <a:srgbClr val="000000"/>
                </a:solidFill>
              </a:rPr>
              <a:t>Trial     Temperature (T)     Volume (V) </a:t>
            </a:r>
          </a:p>
          <a:p>
            <a:pPr marL="457200" indent="-457200" algn="l">
              <a:lnSpc>
                <a:spcPct val="70000"/>
              </a:lnSpc>
              <a:spcBef>
                <a:spcPct val="50000"/>
              </a:spcBef>
            </a:pPr>
            <a:r>
              <a:rPr lang="en-US" sz="1400" b="1">
                <a:solidFill>
                  <a:srgbClr val="000000"/>
                </a:solidFill>
              </a:rPr>
              <a:t>                   </a:t>
            </a:r>
            <a:r>
              <a:rPr lang="en-US" sz="1400" b="1" baseline="30000">
                <a:solidFill>
                  <a:srgbClr val="000000"/>
                </a:solidFill>
              </a:rPr>
              <a:t>o</a:t>
            </a:r>
            <a:r>
              <a:rPr lang="en-US" sz="1400" b="1">
                <a:solidFill>
                  <a:srgbClr val="000000"/>
                </a:solidFill>
              </a:rPr>
              <a:t>C         K                    mL                 </a:t>
            </a:r>
          </a:p>
          <a:p>
            <a:pPr marL="457200" indent="-457200" algn="l">
              <a:lnSpc>
                <a:spcPct val="70000"/>
              </a:lnSpc>
              <a:spcBef>
                <a:spcPct val="50000"/>
              </a:spcBef>
              <a:buFontTx/>
              <a:buAutoNum type="arabicPlain"/>
            </a:pPr>
            <a:r>
              <a:rPr lang="en-US" sz="1400">
                <a:solidFill>
                  <a:srgbClr val="000000"/>
                </a:solidFill>
              </a:rPr>
              <a:t>       10.0        283                 100               </a:t>
            </a:r>
          </a:p>
          <a:p>
            <a:pPr marL="457200" indent="-457200" algn="l">
              <a:lnSpc>
                <a:spcPct val="70000"/>
              </a:lnSpc>
              <a:spcBef>
                <a:spcPct val="50000"/>
              </a:spcBef>
              <a:buFontTx/>
              <a:buAutoNum type="arabicPlain"/>
            </a:pPr>
            <a:r>
              <a:rPr lang="en-US" sz="1400">
                <a:solidFill>
                  <a:srgbClr val="000000"/>
                </a:solidFill>
              </a:rPr>
              <a:t>       50.0        323                 114               </a:t>
            </a:r>
          </a:p>
          <a:p>
            <a:pPr marL="457200" indent="-457200" algn="l">
              <a:lnSpc>
                <a:spcPct val="70000"/>
              </a:lnSpc>
              <a:spcBef>
                <a:spcPct val="50000"/>
              </a:spcBef>
              <a:buFontTx/>
              <a:buAutoNum type="arabicPlain"/>
            </a:pPr>
            <a:r>
              <a:rPr lang="en-US" sz="1400">
                <a:solidFill>
                  <a:srgbClr val="000000"/>
                </a:solidFill>
              </a:rPr>
              <a:t>     100.0        373                 132</a:t>
            </a:r>
          </a:p>
          <a:p>
            <a:pPr marL="457200" indent="-457200" algn="l">
              <a:lnSpc>
                <a:spcPct val="70000"/>
              </a:lnSpc>
              <a:spcBef>
                <a:spcPct val="50000"/>
              </a:spcBef>
              <a:buFontTx/>
              <a:buAutoNum type="arabicPlain"/>
            </a:pPr>
            <a:r>
              <a:rPr lang="en-US" sz="1400">
                <a:solidFill>
                  <a:srgbClr val="000000"/>
                </a:solidFill>
              </a:rPr>
              <a:t>     200.0        473                 167</a:t>
            </a:r>
          </a:p>
        </p:txBody>
      </p:sp>
      <p:sp>
        <p:nvSpPr>
          <p:cNvPr id="103471" name="Text Box 47"/>
          <p:cNvSpPr txBox="1">
            <a:spLocks noChangeArrowheads="1"/>
          </p:cNvSpPr>
          <p:nvPr/>
        </p:nvSpPr>
        <p:spPr bwMode="auto">
          <a:xfrm>
            <a:off x="466725" y="5943600"/>
            <a:ext cx="752475" cy="396875"/>
          </a:xfrm>
          <a:prstGeom prst="rect">
            <a:avLst/>
          </a:prstGeom>
          <a:noFill/>
          <a:ln w="9525">
            <a:noFill/>
            <a:miter lim="800000"/>
            <a:headEnd/>
            <a:tailEnd/>
          </a:ln>
        </p:spPr>
        <p:txBody>
          <a:bodyPr wrap="none">
            <a:spAutoFit/>
          </a:bodyPr>
          <a:lstStyle/>
          <a:p>
            <a:pPr algn="l"/>
            <a:r>
              <a:rPr lang="en-US" sz="1000">
                <a:solidFill>
                  <a:srgbClr val="000000"/>
                </a:solidFill>
              </a:rPr>
              <a:t>origin</a:t>
            </a:r>
          </a:p>
          <a:p>
            <a:pPr algn="l"/>
            <a:r>
              <a:rPr lang="en-US" sz="1000">
                <a:solidFill>
                  <a:srgbClr val="000000"/>
                </a:solidFill>
              </a:rPr>
              <a:t>(0,0 point)</a:t>
            </a:r>
          </a:p>
        </p:txBody>
      </p:sp>
      <p:sp>
        <p:nvSpPr>
          <p:cNvPr id="103472" name="Line 48"/>
          <p:cNvSpPr>
            <a:spLocks noChangeShapeType="1"/>
          </p:cNvSpPr>
          <p:nvPr/>
        </p:nvSpPr>
        <p:spPr bwMode="auto">
          <a:xfrm flipV="1">
            <a:off x="989013" y="5867400"/>
            <a:ext cx="304800" cy="152400"/>
          </a:xfrm>
          <a:prstGeom prst="line">
            <a:avLst/>
          </a:prstGeom>
          <a:noFill/>
          <a:ln w="9525">
            <a:solidFill>
              <a:schemeClr val="tx1"/>
            </a:solidFill>
            <a:miter lim="800000"/>
            <a:headEnd/>
            <a:tailEnd type="triangle" w="med" len="med"/>
          </a:ln>
        </p:spPr>
        <p:txBody>
          <a:bodyPr wrap="none"/>
          <a:lstStyle/>
          <a:p>
            <a:endParaRPr lang="en-US">
              <a:solidFill>
                <a:srgbClr val="000000"/>
              </a:solidFill>
            </a:endParaRPr>
          </a:p>
        </p:txBody>
      </p:sp>
      <p:sp>
        <p:nvSpPr>
          <p:cNvPr id="192561" name="Text Box 49"/>
          <p:cNvSpPr txBox="1">
            <a:spLocks noChangeArrowheads="1"/>
          </p:cNvSpPr>
          <p:nvPr/>
        </p:nvSpPr>
        <p:spPr bwMode="auto">
          <a:xfrm>
            <a:off x="5867400" y="3962400"/>
            <a:ext cx="1981200" cy="1301750"/>
          </a:xfrm>
          <a:prstGeom prst="rect">
            <a:avLst/>
          </a:prstGeom>
          <a:solidFill>
            <a:srgbClr val="F7EEE5"/>
          </a:solidFill>
          <a:ln w="38100" cmpd="dbl">
            <a:solidFill>
              <a:schemeClr val="tx1"/>
            </a:solidFill>
            <a:miter lim="800000"/>
            <a:headEnd/>
            <a:tailEnd/>
          </a:ln>
        </p:spPr>
        <p:txBody>
          <a:bodyPr>
            <a:spAutoFit/>
          </a:bodyPr>
          <a:lstStyle/>
          <a:p>
            <a:pPr marL="457200" indent="-457200" algn="l">
              <a:lnSpc>
                <a:spcPct val="70000"/>
              </a:lnSpc>
              <a:spcBef>
                <a:spcPct val="50000"/>
              </a:spcBef>
            </a:pPr>
            <a:r>
              <a:rPr lang="en-US" sz="1400" b="1">
                <a:solidFill>
                  <a:srgbClr val="000000"/>
                </a:solidFill>
              </a:rPr>
              <a:t>Trial     Ratio:  V / T </a:t>
            </a:r>
          </a:p>
          <a:p>
            <a:pPr marL="457200" indent="-457200" algn="l">
              <a:lnSpc>
                <a:spcPct val="70000"/>
              </a:lnSpc>
              <a:spcBef>
                <a:spcPct val="50000"/>
              </a:spcBef>
            </a:pPr>
            <a:r>
              <a:rPr lang="en-US" sz="1400" b="1">
                <a:solidFill>
                  <a:srgbClr val="000000"/>
                </a:solidFill>
              </a:rPr>
              <a:t>   </a:t>
            </a:r>
            <a:r>
              <a:rPr lang="en-US" sz="1400">
                <a:solidFill>
                  <a:srgbClr val="000000"/>
                </a:solidFill>
              </a:rPr>
              <a:t>1         0.35 mL / K  </a:t>
            </a:r>
          </a:p>
          <a:p>
            <a:pPr marL="457200" indent="-457200" algn="l">
              <a:lnSpc>
                <a:spcPct val="70000"/>
              </a:lnSpc>
              <a:spcBef>
                <a:spcPct val="50000"/>
              </a:spcBef>
            </a:pPr>
            <a:r>
              <a:rPr lang="en-US" sz="1400">
                <a:solidFill>
                  <a:srgbClr val="000000"/>
                </a:solidFill>
              </a:rPr>
              <a:t>   2         0.35 mL / K  </a:t>
            </a:r>
          </a:p>
          <a:p>
            <a:pPr marL="457200" indent="-457200" algn="l">
              <a:lnSpc>
                <a:spcPct val="70000"/>
              </a:lnSpc>
              <a:spcBef>
                <a:spcPct val="50000"/>
              </a:spcBef>
            </a:pPr>
            <a:r>
              <a:rPr lang="en-US" sz="1400">
                <a:solidFill>
                  <a:srgbClr val="000000"/>
                </a:solidFill>
              </a:rPr>
              <a:t>   3         0.35 mL / K  </a:t>
            </a:r>
          </a:p>
          <a:p>
            <a:pPr marL="457200" indent="-457200" algn="l">
              <a:lnSpc>
                <a:spcPct val="70000"/>
              </a:lnSpc>
              <a:spcBef>
                <a:spcPct val="50000"/>
              </a:spcBef>
            </a:pPr>
            <a:r>
              <a:rPr lang="en-US" sz="1400">
                <a:solidFill>
                  <a:srgbClr val="000000"/>
                </a:solidFill>
              </a:rPr>
              <a:t>   4         0.35 mL / K  </a:t>
            </a:r>
          </a:p>
        </p:txBody>
      </p:sp>
      <p:sp>
        <p:nvSpPr>
          <p:cNvPr id="103474" name="Text Box 50"/>
          <p:cNvSpPr txBox="1">
            <a:spLocks noChangeArrowheads="1"/>
          </p:cNvSpPr>
          <p:nvPr/>
        </p:nvSpPr>
        <p:spPr bwMode="auto">
          <a:xfrm rot="-5400000">
            <a:off x="-427038" y="3916363"/>
            <a:ext cx="2073275" cy="457200"/>
          </a:xfrm>
          <a:prstGeom prst="rect">
            <a:avLst/>
          </a:prstGeom>
          <a:noFill/>
          <a:ln w="9525">
            <a:noFill/>
            <a:miter lim="800000"/>
            <a:headEnd/>
            <a:tailEnd/>
          </a:ln>
        </p:spPr>
        <p:txBody>
          <a:bodyPr>
            <a:spAutoFit/>
          </a:bodyPr>
          <a:lstStyle/>
          <a:p>
            <a:pPr algn="l"/>
            <a:r>
              <a:rPr lang="en-US" sz="2400">
                <a:solidFill>
                  <a:srgbClr val="000000"/>
                </a:solidFill>
              </a:rPr>
              <a:t>Volume (mL)</a:t>
            </a:r>
          </a:p>
        </p:txBody>
      </p:sp>
      <p:sp>
        <p:nvSpPr>
          <p:cNvPr id="103475" name="Text Box 51"/>
          <p:cNvSpPr txBox="1">
            <a:spLocks noChangeArrowheads="1"/>
          </p:cNvSpPr>
          <p:nvPr/>
        </p:nvSpPr>
        <p:spPr bwMode="auto">
          <a:xfrm>
            <a:off x="912813" y="5287963"/>
            <a:ext cx="352425" cy="274637"/>
          </a:xfrm>
          <a:prstGeom prst="rect">
            <a:avLst/>
          </a:prstGeom>
          <a:noFill/>
          <a:ln w="9525">
            <a:noFill/>
            <a:miter lim="800000"/>
            <a:headEnd/>
            <a:tailEnd/>
          </a:ln>
        </p:spPr>
        <p:txBody>
          <a:bodyPr wrap="none">
            <a:spAutoFit/>
          </a:bodyPr>
          <a:lstStyle/>
          <a:p>
            <a:pPr algn="l"/>
            <a:r>
              <a:rPr lang="en-US">
                <a:solidFill>
                  <a:srgbClr val="000000"/>
                </a:solidFill>
              </a:rPr>
              <a:t>20</a:t>
            </a:r>
          </a:p>
        </p:txBody>
      </p:sp>
      <p:sp>
        <p:nvSpPr>
          <p:cNvPr id="103476" name="Text Box 52"/>
          <p:cNvSpPr txBox="1">
            <a:spLocks noChangeArrowheads="1"/>
          </p:cNvSpPr>
          <p:nvPr/>
        </p:nvSpPr>
        <p:spPr bwMode="auto">
          <a:xfrm>
            <a:off x="912813" y="4800600"/>
            <a:ext cx="352425" cy="274638"/>
          </a:xfrm>
          <a:prstGeom prst="rect">
            <a:avLst/>
          </a:prstGeom>
          <a:noFill/>
          <a:ln w="9525">
            <a:noFill/>
            <a:miter lim="800000"/>
            <a:headEnd/>
            <a:tailEnd/>
          </a:ln>
        </p:spPr>
        <p:txBody>
          <a:bodyPr wrap="none">
            <a:spAutoFit/>
          </a:bodyPr>
          <a:lstStyle/>
          <a:p>
            <a:pPr algn="l"/>
            <a:r>
              <a:rPr lang="en-US">
                <a:solidFill>
                  <a:srgbClr val="000000"/>
                </a:solidFill>
              </a:rPr>
              <a:t>40</a:t>
            </a:r>
          </a:p>
        </p:txBody>
      </p:sp>
      <p:sp>
        <p:nvSpPr>
          <p:cNvPr id="103477" name="Text Box 53"/>
          <p:cNvSpPr txBox="1">
            <a:spLocks noChangeArrowheads="1"/>
          </p:cNvSpPr>
          <p:nvPr/>
        </p:nvSpPr>
        <p:spPr bwMode="auto">
          <a:xfrm>
            <a:off x="912813" y="4343400"/>
            <a:ext cx="352425" cy="274638"/>
          </a:xfrm>
          <a:prstGeom prst="rect">
            <a:avLst/>
          </a:prstGeom>
          <a:noFill/>
          <a:ln w="9525">
            <a:noFill/>
            <a:miter lim="800000"/>
            <a:headEnd/>
            <a:tailEnd/>
          </a:ln>
        </p:spPr>
        <p:txBody>
          <a:bodyPr wrap="none">
            <a:spAutoFit/>
          </a:bodyPr>
          <a:lstStyle/>
          <a:p>
            <a:pPr algn="l"/>
            <a:r>
              <a:rPr lang="en-US">
                <a:solidFill>
                  <a:srgbClr val="000000"/>
                </a:solidFill>
              </a:rPr>
              <a:t>60</a:t>
            </a:r>
          </a:p>
        </p:txBody>
      </p:sp>
      <p:sp>
        <p:nvSpPr>
          <p:cNvPr id="103478" name="Text Box 54"/>
          <p:cNvSpPr txBox="1">
            <a:spLocks noChangeArrowheads="1"/>
          </p:cNvSpPr>
          <p:nvPr/>
        </p:nvSpPr>
        <p:spPr bwMode="auto">
          <a:xfrm>
            <a:off x="912813" y="3886200"/>
            <a:ext cx="352425" cy="274638"/>
          </a:xfrm>
          <a:prstGeom prst="rect">
            <a:avLst/>
          </a:prstGeom>
          <a:noFill/>
          <a:ln w="9525">
            <a:noFill/>
            <a:miter lim="800000"/>
            <a:headEnd/>
            <a:tailEnd/>
          </a:ln>
        </p:spPr>
        <p:txBody>
          <a:bodyPr wrap="none">
            <a:spAutoFit/>
          </a:bodyPr>
          <a:lstStyle/>
          <a:p>
            <a:pPr algn="l"/>
            <a:r>
              <a:rPr lang="en-US">
                <a:solidFill>
                  <a:srgbClr val="000000"/>
                </a:solidFill>
              </a:rPr>
              <a:t>80</a:t>
            </a:r>
          </a:p>
        </p:txBody>
      </p:sp>
      <p:sp>
        <p:nvSpPr>
          <p:cNvPr id="103479" name="Text Box 55"/>
          <p:cNvSpPr txBox="1">
            <a:spLocks noChangeArrowheads="1"/>
          </p:cNvSpPr>
          <p:nvPr/>
        </p:nvSpPr>
        <p:spPr bwMode="auto">
          <a:xfrm>
            <a:off x="836613" y="3429000"/>
            <a:ext cx="436562" cy="274638"/>
          </a:xfrm>
          <a:prstGeom prst="rect">
            <a:avLst/>
          </a:prstGeom>
          <a:noFill/>
          <a:ln w="9525">
            <a:noFill/>
            <a:miter lim="800000"/>
            <a:headEnd/>
            <a:tailEnd/>
          </a:ln>
        </p:spPr>
        <p:txBody>
          <a:bodyPr wrap="none">
            <a:spAutoFit/>
          </a:bodyPr>
          <a:lstStyle/>
          <a:p>
            <a:pPr algn="l"/>
            <a:r>
              <a:rPr lang="en-US">
                <a:solidFill>
                  <a:srgbClr val="000000"/>
                </a:solidFill>
              </a:rPr>
              <a:t>100</a:t>
            </a:r>
          </a:p>
        </p:txBody>
      </p:sp>
      <p:sp>
        <p:nvSpPr>
          <p:cNvPr id="103480" name="Text Box 56"/>
          <p:cNvSpPr txBox="1">
            <a:spLocks noChangeArrowheads="1"/>
          </p:cNvSpPr>
          <p:nvPr/>
        </p:nvSpPr>
        <p:spPr bwMode="auto">
          <a:xfrm>
            <a:off x="836613" y="2971800"/>
            <a:ext cx="436562" cy="274638"/>
          </a:xfrm>
          <a:prstGeom prst="rect">
            <a:avLst/>
          </a:prstGeom>
          <a:noFill/>
          <a:ln w="9525">
            <a:noFill/>
            <a:miter lim="800000"/>
            <a:headEnd/>
            <a:tailEnd/>
          </a:ln>
        </p:spPr>
        <p:txBody>
          <a:bodyPr wrap="none">
            <a:spAutoFit/>
          </a:bodyPr>
          <a:lstStyle/>
          <a:p>
            <a:pPr algn="l"/>
            <a:r>
              <a:rPr lang="en-US">
                <a:solidFill>
                  <a:srgbClr val="000000"/>
                </a:solidFill>
              </a:rPr>
              <a:t>120</a:t>
            </a:r>
          </a:p>
        </p:txBody>
      </p:sp>
      <p:sp>
        <p:nvSpPr>
          <p:cNvPr id="103481" name="Text Box 57"/>
          <p:cNvSpPr txBox="1">
            <a:spLocks noChangeArrowheads="1"/>
          </p:cNvSpPr>
          <p:nvPr/>
        </p:nvSpPr>
        <p:spPr bwMode="auto">
          <a:xfrm>
            <a:off x="836613" y="2544763"/>
            <a:ext cx="436562" cy="274637"/>
          </a:xfrm>
          <a:prstGeom prst="rect">
            <a:avLst/>
          </a:prstGeom>
          <a:noFill/>
          <a:ln w="9525">
            <a:noFill/>
            <a:miter lim="800000"/>
            <a:headEnd/>
            <a:tailEnd/>
          </a:ln>
        </p:spPr>
        <p:txBody>
          <a:bodyPr wrap="none">
            <a:spAutoFit/>
          </a:bodyPr>
          <a:lstStyle/>
          <a:p>
            <a:pPr algn="l"/>
            <a:r>
              <a:rPr lang="en-US">
                <a:solidFill>
                  <a:srgbClr val="000000"/>
                </a:solidFill>
              </a:rPr>
              <a:t>140</a:t>
            </a:r>
          </a:p>
        </p:txBody>
      </p:sp>
      <p:sp>
        <p:nvSpPr>
          <p:cNvPr id="103482" name="Text Box 58"/>
          <p:cNvSpPr txBox="1">
            <a:spLocks noChangeArrowheads="1"/>
          </p:cNvSpPr>
          <p:nvPr/>
        </p:nvSpPr>
        <p:spPr bwMode="auto">
          <a:xfrm>
            <a:off x="836613" y="2057400"/>
            <a:ext cx="436562" cy="274638"/>
          </a:xfrm>
          <a:prstGeom prst="rect">
            <a:avLst/>
          </a:prstGeom>
          <a:noFill/>
          <a:ln w="9525">
            <a:noFill/>
            <a:miter lim="800000"/>
            <a:headEnd/>
            <a:tailEnd/>
          </a:ln>
        </p:spPr>
        <p:txBody>
          <a:bodyPr wrap="none">
            <a:spAutoFit/>
          </a:bodyPr>
          <a:lstStyle/>
          <a:p>
            <a:pPr algn="l"/>
            <a:r>
              <a:rPr lang="en-US">
                <a:solidFill>
                  <a:srgbClr val="000000"/>
                </a:solidFill>
              </a:rPr>
              <a:t>160</a:t>
            </a:r>
          </a:p>
        </p:txBody>
      </p:sp>
      <p:sp>
        <p:nvSpPr>
          <p:cNvPr id="103483" name="Line 59"/>
          <p:cNvSpPr>
            <a:spLocks noChangeShapeType="1"/>
          </p:cNvSpPr>
          <p:nvPr/>
        </p:nvSpPr>
        <p:spPr bwMode="auto">
          <a:xfrm>
            <a:off x="1217613" y="22098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84" name="Line 60"/>
          <p:cNvSpPr>
            <a:spLocks noChangeShapeType="1"/>
          </p:cNvSpPr>
          <p:nvPr/>
        </p:nvSpPr>
        <p:spPr bwMode="auto">
          <a:xfrm>
            <a:off x="1217613" y="2057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85" name="Line 61"/>
          <p:cNvSpPr>
            <a:spLocks noChangeShapeType="1"/>
          </p:cNvSpPr>
          <p:nvPr/>
        </p:nvSpPr>
        <p:spPr bwMode="auto">
          <a:xfrm>
            <a:off x="1217613" y="1905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86" name="Line 62"/>
          <p:cNvSpPr>
            <a:spLocks noChangeShapeType="1"/>
          </p:cNvSpPr>
          <p:nvPr/>
        </p:nvSpPr>
        <p:spPr bwMode="auto">
          <a:xfrm flipV="1">
            <a:off x="8380413" y="1905000"/>
            <a:ext cx="0" cy="396240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87" name="Line 63"/>
          <p:cNvSpPr>
            <a:spLocks noChangeShapeType="1"/>
          </p:cNvSpPr>
          <p:nvPr/>
        </p:nvSpPr>
        <p:spPr bwMode="auto">
          <a:xfrm>
            <a:off x="8304213" y="5867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88" name="Line 64"/>
          <p:cNvSpPr>
            <a:spLocks noChangeShapeType="1"/>
          </p:cNvSpPr>
          <p:nvPr/>
        </p:nvSpPr>
        <p:spPr bwMode="auto">
          <a:xfrm>
            <a:off x="8304213" y="5715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89" name="Line 65"/>
          <p:cNvSpPr>
            <a:spLocks noChangeShapeType="1"/>
          </p:cNvSpPr>
          <p:nvPr/>
        </p:nvSpPr>
        <p:spPr bwMode="auto">
          <a:xfrm>
            <a:off x="8304213" y="5562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90" name="Line 66"/>
          <p:cNvSpPr>
            <a:spLocks noChangeShapeType="1"/>
          </p:cNvSpPr>
          <p:nvPr/>
        </p:nvSpPr>
        <p:spPr bwMode="auto">
          <a:xfrm>
            <a:off x="8304213" y="5410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91" name="Line 67"/>
          <p:cNvSpPr>
            <a:spLocks noChangeShapeType="1"/>
          </p:cNvSpPr>
          <p:nvPr/>
        </p:nvSpPr>
        <p:spPr bwMode="auto">
          <a:xfrm>
            <a:off x="8304213" y="52578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92" name="Line 68"/>
          <p:cNvSpPr>
            <a:spLocks noChangeShapeType="1"/>
          </p:cNvSpPr>
          <p:nvPr/>
        </p:nvSpPr>
        <p:spPr bwMode="auto">
          <a:xfrm>
            <a:off x="8304213" y="5105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93" name="Line 69"/>
          <p:cNvSpPr>
            <a:spLocks noChangeShapeType="1"/>
          </p:cNvSpPr>
          <p:nvPr/>
        </p:nvSpPr>
        <p:spPr bwMode="auto">
          <a:xfrm>
            <a:off x="8304213" y="4953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94" name="Line 70"/>
          <p:cNvSpPr>
            <a:spLocks noChangeShapeType="1"/>
          </p:cNvSpPr>
          <p:nvPr/>
        </p:nvSpPr>
        <p:spPr bwMode="auto">
          <a:xfrm>
            <a:off x="8304213" y="4800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95" name="Line 71"/>
          <p:cNvSpPr>
            <a:spLocks noChangeShapeType="1"/>
          </p:cNvSpPr>
          <p:nvPr/>
        </p:nvSpPr>
        <p:spPr bwMode="auto">
          <a:xfrm>
            <a:off x="8304213" y="4648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96" name="Line 72"/>
          <p:cNvSpPr>
            <a:spLocks noChangeShapeType="1"/>
          </p:cNvSpPr>
          <p:nvPr/>
        </p:nvSpPr>
        <p:spPr bwMode="auto">
          <a:xfrm>
            <a:off x="8304213" y="44958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97" name="Line 73"/>
          <p:cNvSpPr>
            <a:spLocks noChangeShapeType="1"/>
          </p:cNvSpPr>
          <p:nvPr/>
        </p:nvSpPr>
        <p:spPr bwMode="auto">
          <a:xfrm>
            <a:off x="8304213" y="4343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98" name="Line 74"/>
          <p:cNvSpPr>
            <a:spLocks noChangeShapeType="1"/>
          </p:cNvSpPr>
          <p:nvPr/>
        </p:nvSpPr>
        <p:spPr bwMode="auto">
          <a:xfrm>
            <a:off x="8304213" y="4191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499" name="Line 75"/>
          <p:cNvSpPr>
            <a:spLocks noChangeShapeType="1"/>
          </p:cNvSpPr>
          <p:nvPr/>
        </p:nvSpPr>
        <p:spPr bwMode="auto">
          <a:xfrm>
            <a:off x="8304213" y="4038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500" name="Line 76"/>
          <p:cNvSpPr>
            <a:spLocks noChangeShapeType="1"/>
          </p:cNvSpPr>
          <p:nvPr/>
        </p:nvSpPr>
        <p:spPr bwMode="auto">
          <a:xfrm>
            <a:off x="8304213" y="3886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501" name="Line 77"/>
          <p:cNvSpPr>
            <a:spLocks noChangeShapeType="1"/>
          </p:cNvSpPr>
          <p:nvPr/>
        </p:nvSpPr>
        <p:spPr bwMode="auto">
          <a:xfrm>
            <a:off x="8304213" y="37338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502" name="Line 78"/>
          <p:cNvSpPr>
            <a:spLocks noChangeShapeType="1"/>
          </p:cNvSpPr>
          <p:nvPr/>
        </p:nvSpPr>
        <p:spPr bwMode="auto">
          <a:xfrm>
            <a:off x="8304213" y="3581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503" name="Line 79"/>
          <p:cNvSpPr>
            <a:spLocks noChangeShapeType="1"/>
          </p:cNvSpPr>
          <p:nvPr/>
        </p:nvSpPr>
        <p:spPr bwMode="auto">
          <a:xfrm>
            <a:off x="8304213" y="3429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504" name="Line 80"/>
          <p:cNvSpPr>
            <a:spLocks noChangeShapeType="1"/>
          </p:cNvSpPr>
          <p:nvPr/>
        </p:nvSpPr>
        <p:spPr bwMode="auto">
          <a:xfrm>
            <a:off x="8304213" y="3276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505" name="Line 81"/>
          <p:cNvSpPr>
            <a:spLocks noChangeShapeType="1"/>
          </p:cNvSpPr>
          <p:nvPr/>
        </p:nvSpPr>
        <p:spPr bwMode="auto">
          <a:xfrm>
            <a:off x="8304213" y="3124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506" name="Line 82"/>
          <p:cNvSpPr>
            <a:spLocks noChangeShapeType="1"/>
          </p:cNvSpPr>
          <p:nvPr/>
        </p:nvSpPr>
        <p:spPr bwMode="auto">
          <a:xfrm>
            <a:off x="8304213" y="29718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507" name="Line 83"/>
          <p:cNvSpPr>
            <a:spLocks noChangeShapeType="1"/>
          </p:cNvSpPr>
          <p:nvPr/>
        </p:nvSpPr>
        <p:spPr bwMode="auto">
          <a:xfrm>
            <a:off x="8304213" y="2819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508" name="Line 84"/>
          <p:cNvSpPr>
            <a:spLocks noChangeShapeType="1"/>
          </p:cNvSpPr>
          <p:nvPr/>
        </p:nvSpPr>
        <p:spPr bwMode="auto">
          <a:xfrm>
            <a:off x="8304213" y="2667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509" name="Line 85"/>
          <p:cNvSpPr>
            <a:spLocks noChangeShapeType="1"/>
          </p:cNvSpPr>
          <p:nvPr/>
        </p:nvSpPr>
        <p:spPr bwMode="auto">
          <a:xfrm>
            <a:off x="8304213" y="25146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510" name="Line 86"/>
          <p:cNvSpPr>
            <a:spLocks noChangeShapeType="1"/>
          </p:cNvSpPr>
          <p:nvPr/>
        </p:nvSpPr>
        <p:spPr bwMode="auto">
          <a:xfrm>
            <a:off x="8304213" y="23622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511" name="Text Box 87"/>
          <p:cNvSpPr txBox="1">
            <a:spLocks noChangeArrowheads="1"/>
          </p:cNvSpPr>
          <p:nvPr/>
        </p:nvSpPr>
        <p:spPr bwMode="auto">
          <a:xfrm>
            <a:off x="8408988" y="5287963"/>
            <a:ext cx="352425" cy="274637"/>
          </a:xfrm>
          <a:prstGeom prst="rect">
            <a:avLst/>
          </a:prstGeom>
          <a:noFill/>
          <a:ln w="9525">
            <a:noFill/>
            <a:miter lim="800000"/>
            <a:headEnd/>
            <a:tailEnd/>
          </a:ln>
        </p:spPr>
        <p:txBody>
          <a:bodyPr wrap="none">
            <a:spAutoFit/>
          </a:bodyPr>
          <a:lstStyle/>
          <a:p>
            <a:pPr algn="l"/>
            <a:r>
              <a:rPr lang="en-US">
                <a:solidFill>
                  <a:srgbClr val="000000"/>
                </a:solidFill>
              </a:rPr>
              <a:t>20</a:t>
            </a:r>
          </a:p>
        </p:txBody>
      </p:sp>
      <p:sp>
        <p:nvSpPr>
          <p:cNvPr id="103512" name="Text Box 88"/>
          <p:cNvSpPr txBox="1">
            <a:spLocks noChangeArrowheads="1"/>
          </p:cNvSpPr>
          <p:nvPr/>
        </p:nvSpPr>
        <p:spPr bwMode="auto">
          <a:xfrm>
            <a:off x="8408988" y="4800600"/>
            <a:ext cx="352425" cy="274638"/>
          </a:xfrm>
          <a:prstGeom prst="rect">
            <a:avLst/>
          </a:prstGeom>
          <a:noFill/>
          <a:ln w="9525">
            <a:noFill/>
            <a:miter lim="800000"/>
            <a:headEnd/>
            <a:tailEnd/>
          </a:ln>
        </p:spPr>
        <p:txBody>
          <a:bodyPr wrap="none">
            <a:spAutoFit/>
          </a:bodyPr>
          <a:lstStyle/>
          <a:p>
            <a:pPr algn="l"/>
            <a:r>
              <a:rPr lang="en-US">
                <a:solidFill>
                  <a:srgbClr val="000000"/>
                </a:solidFill>
              </a:rPr>
              <a:t>40</a:t>
            </a:r>
          </a:p>
        </p:txBody>
      </p:sp>
      <p:sp>
        <p:nvSpPr>
          <p:cNvPr id="103513" name="Text Box 89"/>
          <p:cNvSpPr txBox="1">
            <a:spLocks noChangeArrowheads="1"/>
          </p:cNvSpPr>
          <p:nvPr/>
        </p:nvSpPr>
        <p:spPr bwMode="auto">
          <a:xfrm>
            <a:off x="8408988" y="4343400"/>
            <a:ext cx="352425" cy="274638"/>
          </a:xfrm>
          <a:prstGeom prst="rect">
            <a:avLst/>
          </a:prstGeom>
          <a:noFill/>
          <a:ln w="9525">
            <a:noFill/>
            <a:miter lim="800000"/>
            <a:headEnd/>
            <a:tailEnd/>
          </a:ln>
        </p:spPr>
        <p:txBody>
          <a:bodyPr wrap="none">
            <a:spAutoFit/>
          </a:bodyPr>
          <a:lstStyle/>
          <a:p>
            <a:pPr algn="l"/>
            <a:r>
              <a:rPr lang="en-US">
                <a:solidFill>
                  <a:srgbClr val="000000"/>
                </a:solidFill>
              </a:rPr>
              <a:t>60</a:t>
            </a:r>
          </a:p>
        </p:txBody>
      </p:sp>
      <p:sp>
        <p:nvSpPr>
          <p:cNvPr id="103514" name="Text Box 90"/>
          <p:cNvSpPr txBox="1">
            <a:spLocks noChangeArrowheads="1"/>
          </p:cNvSpPr>
          <p:nvPr/>
        </p:nvSpPr>
        <p:spPr bwMode="auto">
          <a:xfrm>
            <a:off x="8408988" y="3886200"/>
            <a:ext cx="352425" cy="274638"/>
          </a:xfrm>
          <a:prstGeom prst="rect">
            <a:avLst/>
          </a:prstGeom>
          <a:noFill/>
          <a:ln w="9525">
            <a:noFill/>
            <a:miter lim="800000"/>
            <a:headEnd/>
            <a:tailEnd/>
          </a:ln>
        </p:spPr>
        <p:txBody>
          <a:bodyPr wrap="none">
            <a:spAutoFit/>
          </a:bodyPr>
          <a:lstStyle/>
          <a:p>
            <a:pPr algn="l"/>
            <a:r>
              <a:rPr lang="en-US">
                <a:solidFill>
                  <a:srgbClr val="000000"/>
                </a:solidFill>
              </a:rPr>
              <a:t>80</a:t>
            </a:r>
          </a:p>
        </p:txBody>
      </p:sp>
      <p:sp>
        <p:nvSpPr>
          <p:cNvPr id="103515" name="Line 91"/>
          <p:cNvSpPr>
            <a:spLocks noChangeShapeType="1"/>
          </p:cNvSpPr>
          <p:nvPr/>
        </p:nvSpPr>
        <p:spPr bwMode="auto">
          <a:xfrm>
            <a:off x="8304213" y="22098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516" name="Line 92"/>
          <p:cNvSpPr>
            <a:spLocks noChangeShapeType="1"/>
          </p:cNvSpPr>
          <p:nvPr/>
        </p:nvSpPr>
        <p:spPr bwMode="auto">
          <a:xfrm>
            <a:off x="8304213" y="20574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517" name="Line 93"/>
          <p:cNvSpPr>
            <a:spLocks noChangeShapeType="1"/>
          </p:cNvSpPr>
          <p:nvPr/>
        </p:nvSpPr>
        <p:spPr bwMode="auto">
          <a:xfrm>
            <a:off x="8304213" y="1905000"/>
            <a:ext cx="152400"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103518" name="Text Box 94"/>
          <p:cNvSpPr txBox="1">
            <a:spLocks noChangeArrowheads="1"/>
          </p:cNvSpPr>
          <p:nvPr/>
        </p:nvSpPr>
        <p:spPr bwMode="auto">
          <a:xfrm>
            <a:off x="8401050" y="3429000"/>
            <a:ext cx="436563" cy="274638"/>
          </a:xfrm>
          <a:prstGeom prst="rect">
            <a:avLst/>
          </a:prstGeom>
          <a:noFill/>
          <a:ln w="9525">
            <a:noFill/>
            <a:miter lim="800000"/>
            <a:headEnd/>
            <a:tailEnd/>
          </a:ln>
        </p:spPr>
        <p:txBody>
          <a:bodyPr wrap="none">
            <a:spAutoFit/>
          </a:bodyPr>
          <a:lstStyle/>
          <a:p>
            <a:pPr algn="l"/>
            <a:r>
              <a:rPr lang="en-US">
                <a:solidFill>
                  <a:srgbClr val="000000"/>
                </a:solidFill>
              </a:rPr>
              <a:t>100</a:t>
            </a:r>
          </a:p>
        </p:txBody>
      </p:sp>
      <p:sp>
        <p:nvSpPr>
          <p:cNvPr id="103519" name="Text Box 95"/>
          <p:cNvSpPr txBox="1">
            <a:spLocks noChangeArrowheads="1"/>
          </p:cNvSpPr>
          <p:nvPr/>
        </p:nvSpPr>
        <p:spPr bwMode="auto">
          <a:xfrm>
            <a:off x="8401050" y="2971800"/>
            <a:ext cx="436563" cy="274638"/>
          </a:xfrm>
          <a:prstGeom prst="rect">
            <a:avLst/>
          </a:prstGeom>
          <a:noFill/>
          <a:ln w="9525">
            <a:noFill/>
            <a:miter lim="800000"/>
            <a:headEnd/>
            <a:tailEnd/>
          </a:ln>
        </p:spPr>
        <p:txBody>
          <a:bodyPr wrap="none">
            <a:spAutoFit/>
          </a:bodyPr>
          <a:lstStyle/>
          <a:p>
            <a:pPr algn="l"/>
            <a:r>
              <a:rPr lang="en-US">
                <a:solidFill>
                  <a:srgbClr val="000000"/>
                </a:solidFill>
              </a:rPr>
              <a:t>120</a:t>
            </a:r>
          </a:p>
        </p:txBody>
      </p:sp>
      <p:sp>
        <p:nvSpPr>
          <p:cNvPr id="103520" name="Text Box 96"/>
          <p:cNvSpPr txBox="1">
            <a:spLocks noChangeArrowheads="1"/>
          </p:cNvSpPr>
          <p:nvPr/>
        </p:nvSpPr>
        <p:spPr bwMode="auto">
          <a:xfrm>
            <a:off x="8401050" y="2544763"/>
            <a:ext cx="436563" cy="274637"/>
          </a:xfrm>
          <a:prstGeom prst="rect">
            <a:avLst/>
          </a:prstGeom>
          <a:noFill/>
          <a:ln w="9525">
            <a:noFill/>
            <a:miter lim="800000"/>
            <a:headEnd/>
            <a:tailEnd/>
          </a:ln>
        </p:spPr>
        <p:txBody>
          <a:bodyPr wrap="none">
            <a:spAutoFit/>
          </a:bodyPr>
          <a:lstStyle/>
          <a:p>
            <a:pPr algn="l"/>
            <a:r>
              <a:rPr lang="en-US">
                <a:solidFill>
                  <a:srgbClr val="000000"/>
                </a:solidFill>
              </a:rPr>
              <a:t>140</a:t>
            </a:r>
          </a:p>
        </p:txBody>
      </p:sp>
      <p:sp>
        <p:nvSpPr>
          <p:cNvPr id="103521" name="Text Box 97"/>
          <p:cNvSpPr txBox="1">
            <a:spLocks noChangeArrowheads="1"/>
          </p:cNvSpPr>
          <p:nvPr/>
        </p:nvSpPr>
        <p:spPr bwMode="auto">
          <a:xfrm>
            <a:off x="8401050" y="2057400"/>
            <a:ext cx="436563" cy="274638"/>
          </a:xfrm>
          <a:prstGeom prst="rect">
            <a:avLst/>
          </a:prstGeom>
          <a:noFill/>
          <a:ln w="9525">
            <a:noFill/>
            <a:miter lim="800000"/>
            <a:headEnd/>
            <a:tailEnd/>
          </a:ln>
        </p:spPr>
        <p:txBody>
          <a:bodyPr wrap="none">
            <a:spAutoFit/>
          </a:bodyPr>
          <a:lstStyle/>
          <a:p>
            <a:pPr algn="l"/>
            <a:r>
              <a:rPr lang="en-US">
                <a:solidFill>
                  <a:srgbClr val="000000"/>
                </a:solidFill>
              </a:rPr>
              <a:t>160</a:t>
            </a:r>
          </a:p>
        </p:txBody>
      </p:sp>
      <p:sp>
        <p:nvSpPr>
          <p:cNvPr id="103522" name="Oval 98"/>
          <p:cNvSpPr>
            <a:spLocks noChangeArrowheads="1"/>
          </p:cNvSpPr>
          <p:nvPr/>
        </p:nvSpPr>
        <p:spPr bwMode="auto">
          <a:xfrm>
            <a:off x="7010400" y="1981200"/>
            <a:ext cx="152400" cy="152400"/>
          </a:xfrm>
          <a:prstGeom prst="ellipse">
            <a:avLst/>
          </a:prstGeom>
          <a:noFill/>
          <a:ln w="9525">
            <a:solidFill>
              <a:srgbClr val="FF0000"/>
            </a:solidFill>
            <a:round/>
            <a:headEnd/>
            <a:tailEnd/>
          </a:ln>
        </p:spPr>
        <p:txBody>
          <a:bodyPr wrap="none" anchor="ctr"/>
          <a:lstStyle/>
          <a:p>
            <a:endParaRPr lang="en-US">
              <a:solidFill>
                <a:srgbClr val="000000"/>
              </a:solidFill>
            </a:endParaRPr>
          </a:p>
        </p:txBody>
      </p:sp>
      <p:sp>
        <p:nvSpPr>
          <p:cNvPr id="103523" name="Oval 99"/>
          <p:cNvSpPr>
            <a:spLocks noChangeArrowheads="1"/>
          </p:cNvSpPr>
          <p:nvPr/>
        </p:nvSpPr>
        <p:spPr bwMode="auto">
          <a:xfrm>
            <a:off x="5791200" y="2743200"/>
            <a:ext cx="152400" cy="152400"/>
          </a:xfrm>
          <a:prstGeom prst="ellipse">
            <a:avLst/>
          </a:prstGeom>
          <a:noFill/>
          <a:ln w="9525">
            <a:solidFill>
              <a:srgbClr val="FF0000"/>
            </a:solidFill>
            <a:round/>
            <a:headEnd/>
            <a:tailEnd/>
          </a:ln>
        </p:spPr>
        <p:txBody>
          <a:bodyPr wrap="none" anchor="ctr"/>
          <a:lstStyle/>
          <a:p>
            <a:endParaRPr lang="en-US">
              <a:solidFill>
                <a:srgbClr val="000000"/>
              </a:solidFill>
            </a:endParaRPr>
          </a:p>
        </p:txBody>
      </p:sp>
      <p:sp>
        <p:nvSpPr>
          <p:cNvPr id="103524" name="Oval 100"/>
          <p:cNvSpPr>
            <a:spLocks noChangeArrowheads="1"/>
          </p:cNvSpPr>
          <p:nvPr/>
        </p:nvSpPr>
        <p:spPr bwMode="auto">
          <a:xfrm>
            <a:off x="5257800" y="3124200"/>
            <a:ext cx="152400" cy="152400"/>
          </a:xfrm>
          <a:prstGeom prst="ellipse">
            <a:avLst/>
          </a:prstGeom>
          <a:noFill/>
          <a:ln w="9525">
            <a:solidFill>
              <a:srgbClr val="FF0000"/>
            </a:solidFill>
            <a:round/>
            <a:headEnd/>
            <a:tailEnd/>
          </a:ln>
        </p:spPr>
        <p:txBody>
          <a:bodyPr wrap="none" anchor="ctr"/>
          <a:lstStyle/>
          <a:p>
            <a:endParaRPr lang="en-US">
              <a:solidFill>
                <a:srgbClr val="000000"/>
              </a:solidFill>
            </a:endParaRPr>
          </a:p>
        </p:txBody>
      </p:sp>
      <p:sp>
        <p:nvSpPr>
          <p:cNvPr id="103525" name="Oval 101"/>
          <p:cNvSpPr>
            <a:spLocks noChangeArrowheads="1"/>
          </p:cNvSpPr>
          <p:nvPr/>
        </p:nvSpPr>
        <p:spPr bwMode="auto">
          <a:xfrm>
            <a:off x="4800600" y="3429000"/>
            <a:ext cx="152400" cy="152400"/>
          </a:xfrm>
          <a:prstGeom prst="ellipse">
            <a:avLst/>
          </a:prstGeom>
          <a:noFill/>
          <a:ln w="9525">
            <a:solidFill>
              <a:srgbClr val="FF0000"/>
            </a:solidFill>
            <a:round/>
            <a:headEnd/>
            <a:tailEnd/>
          </a:ln>
        </p:spPr>
        <p:txBody>
          <a:bodyPr wrap="none" anchor="ctr"/>
          <a:lstStyle/>
          <a:p>
            <a:endParaRPr lang="en-US">
              <a:solidFill>
                <a:srgbClr val="000000"/>
              </a:solidFill>
            </a:endParaRPr>
          </a:p>
        </p:txBody>
      </p:sp>
      <p:sp>
        <p:nvSpPr>
          <p:cNvPr id="103526" name="Line 102"/>
          <p:cNvSpPr>
            <a:spLocks noChangeShapeType="1"/>
          </p:cNvSpPr>
          <p:nvPr/>
        </p:nvSpPr>
        <p:spPr bwMode="auto">
          <a:xfrm flipV="1">
            <a:off x="4191000" y="1752600"/>
            <a:ext cx="3352800" cy="2209800"/>
          </a:xfrm>
          <a:prstGeom prst="line">
            <a:avLst/>
          </a:prstGeom>
          <a:noFill/>
          <a:ln w="15875">
            <a:solidFill>
              <a:schemeClr val="tx1"/>
            </a:solidFill>
            <a:round/>
            <a:headEnd/>
            <a:tailEnd/>
          </a:ln>
        </p:spPr>
        <p:txBody>
          <a:bodyPr/>
          <a:lstStyle/>
          <a:p>
            <a:endParaRPr lang="en-US">
              <a:solidFill>
                <a:srgbClr val="000000"/>
              </a:solidFill>
            </a:endParaRPr>
          </a:p>
        </p:txBody>
      </p:sp>
      <p:sp>
        <p:nvSpPr>
          <p:cNvPr id="103527" name="Line 103"/>
          <p:cNvSpPr>
            <a:spLocks noChangeShapeType="1"/>
          </p:cNvSpPr>
          <p:nvPr/>
        </p:nvSpPr>
        <p:spPr bwMode="auto">
          <a:xfrm flipV="1">
            <a:off x="1295400" y="3962400"/>
            <a:ext cx="2895600" cy="1905000"/>
          </a:xfrm>
          <a:prstGeom prst="line">
            <a:avLst/>
          </a:prstGeom>
          <a:noFill/>
          <a:ln w="12700">
            <a:solidFill>
              <a:srgbClr val="FF0000"/>
            </a:solidFill>
            <a:prstDash val="dash"/>
            <a:round/>
            <a:headEnd/>
            <a:tailEnd/>
          </a:ln>
        </p:spPr>
        <p:txBody>
          <a:bodyPr/>
          <a:lstStyle/>
          <a:p>
            <a:endParaRPr lang="en-US">
              <a:solidFill>
                <a:srgbClr val="000000"/>
              </a:solidFill>
            </a:endParaRPr>
          </a:p>
        </p:txBody>
      </p:sp>
      <p:sp>
        <p:nvSpPr>
          <p:cNvPr id="103528" name="Text Box 104"/>
          <p:cNvSpPr txBox="1">
            <a:spLocks noChangeArrowheads="1"/>
          </p:cNvSpPr>
          <p:nvPr/>
        </p:nvSpPr>
        <p:spPr bwMode="auto">
          <a:xfrm>
            <a:off x="898525" y="6548438"/>
            <a:ext cx="869950" cy="228600"/>
          </a:xfrm>
          <a:prstGeom prst="rect">
            <a:avLst/>
          </a:prstGeom>
          <a:noFill/>
          <a:ln w="9525">
            <a:noFill/>
            <a:miter lim="800000"/>
            <a:headEnd/>
            <a:tailEnd/>
          </a:ln>
        </p:spPr>
        <p:txBody>
          <a:bodyPr wrap="none">
            <a:spAutoFit/>
          </a:bodyPr>
          <a:lstStyle/>
          <a:p>
            <a:pPr algn="l"/>
            <a:r>
              <a:rPr lang="en-US" sz="900" i="1">
                <a:solidFill>
                  <a:srgbClr val="000000"/>
                </a:solidFill>
              </a:rPr>
              <a:t>absolute zero</a:t>
            </a:r>
          </a:p>
        </p:txBody>
      </p:sp>
      <p:sp>
        <p:nvSpPr>
          <p:cNvPr id="103529" name="AutoShape 105">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solidFill>
                <a:srgbClr val="000000"/>
              </a:solidFill>
            </a:endParaRPr>
          </a:p>
        </p:txBody>
      </p:sp>
    </p:spTree>
    <p:extLst>
      <p:ext uri="{BB962C8B-B14F-4D97-AF65-F5344CB8AC3E}">
        <p14:creationId xmlns:p14="http://schemas.microsoft.com/office/powerpoint/2010/main" val="23888985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2561">
                                            <p:txEl>
                                              <p:charRg st="4294967295" end="4294967295"/>
                                            </p:txEl>
                                          </p:spTgt>
                                        </p:tgtEl>
                                        <p:attrNameLst>
                                          <p:attrName>style.visibility</p:attrName>
                                        </p:attrNameLst>
                                      </p:cBhvr>
                                      <p:to>
                                        <p:strVal val="visible"/>
                                      </p:to>
                                    </p:set>
                                    <p:animEffect transition="in" filter="dissolve">
                                      <p:cBhvr>
                                        <p:cTn id="7" dur="500"/>
                                        <p:tgtEl>
                                          <p:spTgt spid="192561">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61"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sz="4000" smtClean="0"/>
              <a:t>Plot of V vs. T (Different Gases)</a:t>
            </a:r>
          </a:p>
        </p:txBody>
      </p:sp>
      <p:sp>
        <p:nvSpPr>
          <p:cNvPr id="104451" name="Rectangle 3"/>
          <p:cNvSpPr>
            <a:spLocks noChangeArrowheads="1"/>
          </p:cNvSpPr>
          <p:nvPr/>
        </p:nvSpPr>
        <p:spPr bwMode="auto">
          <a:xfrm>
            <a:off x="76200" y="6567488"/>
            <a:ext cx="3179763" cy="214312"/>
          </a:xfrm>
          <a:prstGeom prst="rect">
            <a:avLst/>
          </a:prstGeom>
          <a:noFill/>
          <a:ln w="9525">
            <a:noFill/>
            <a:miter lim="800000"/>
            <a:headEnd/>
            <a:tailEnd/>
          </a:ln>
        </p:spPr>
        <p:txBody>
          <a:bodyPr wrap="none">
            <a:spAutoFit/>
          </a:bodyPr>
          <a:lstStyle/>
          <a:p>
            <a:pPr algn="l"/>
            <a:r>
              <a:rPr lang="en-US" sz="800">
                <a:solidFill>
                  <a:srgbClr val="000000"/>
                </a:solidFill>
              </a:rPr>
              <a:t>Zumdahl, Zumdahl, DeCoste, </a:t>
            </a:r>
            <a:r>
              <a:rPr lang="en-US" sz="800" u="sng">
                <a:solidFill>
                  <a:srgbClr val="000000"/>
                </a:solidFill>
              </a:rPr>
              <a:t>World of Chemistry</a:t>
            </a:r>
            <a:r>
              <a:rPr lang="en-US" sz="800">
                <a:solidFill>
                  <a:srgbClr val="000000"/>
                </a:solidFill>
              </a:rPr>
              <a:t> </a:t>
            </a:r>
            <a:r>
              <a:rPr lang="en-US" sz="800">
                <a:solidFill>
                  <a:srgbClr val="000000"/>
                </a:solidFill>
                <a:latin typeface="Symbol" pitchFamily="18" charset="2"/>
              </a:rPr>
              <a:t> </a:t>
            </a:r>
            <a:r>
              <a:rPr lang="en-US" sz="800">
                <a:solidFill>
                  <a:srgbClr val="000000"/>
                </a:solidFill>
              </a:rPr>
              <a:t>2002, page 408</a:t>
            </a:r>
          </a:p>
        </p:txBody>
      </p:sp>
      <p:sp>
        <p:nvSpPr>
          <p:cNvPr id="104452" name="AutoShape 4">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solidFill>
                <a:srgbClr val="000000"/>
              </a:solidFill>
            </a:endParaRPr>
          </a:p>
        </p:txBody>
      </p:sp>
      <p:sp>
        <p:nvSpPr>
          <p:cNvPr id="104453" name="Rectangle 5"/>
          <p:cNvSpPr>
            <a:spLocks noChangeArrowheads="1"/>
          </p:cNvSpPr>
          <p:nvPr/>
        </p:nvSpPr>
        <p:spPr bwMode="auto">
          <a:xfrm>
            <a:off x="2519363" y="2260600"/>
            <a:ext cx="4002087" cy="3416300"/>
          </a:xfrm>
          <a:prstGeom prst="rect">
            <a:avLst/>
          </a:prstGeom>
          <a:solidFill>
            <a:srgbClr val="F8F8F8"/>
          </a:solidFill>
          <a:ln w="9525">
            <a:miter lim="800000"/>
            <a:headEnd/>
            <a:tailEnd/>
          </a:ln>
          <a:scene3d>
            <a:camera prst="legacyObliqueTopRight"/>
            <a:lightRig rig="legacyFlat3" dir="t"/>
          </a:scene3d>
          <a:sp3d extrusionH="430200" prstMaterial="legacyMatte">
            <a:bevelT w="13500" h="13500" prst="angle"/>
            <a:bevelB w="13500" h="13500" prst="angle"/>
            <a:extrusionClr>
              <a:srgbClr val="F8F8F8"/>
            </a:extrusionClr>
          </a:sp3d>
        </p:spPr>
        <p:txBody>
          <a:bodyPr wrap="none" anchor="ctr">
            <a:flatTx/>
          </a:bodyPr>
          <a:lstStyle/>
          <a:p>
            <a:endParaRPr lang="en-US">
              <a:solidFill>
                <a:srgbClr val="000000"/>
              </a:solidFill>
            </a:endParaRPr>
          </a:p>
        </p:txBody>
      </p:sp>
      <p:grpSp>
        <p:nvGrpSpPr>
          <p:cNvPr id="104454" name="Group 6"/>
          <p:cNvGrpSpPr>
            <a:grpSpLocks/>
          </p:cNvGrpSpPr>
          <p:nvPr/>
        </p:nvGrpSpPr>
        <p:grpSpPr bwMode="auto">
          <a:xfrm>
            <a:off x="3084513" y="2260600"/>
            <a:ext cx="2855912" cy="3417888"/>
            <a:chOff x="1943" y="1424"/>
            <a:chExt cx="1799" cy="2040"/>
          </a:xfrm>
        </p:grpSpPr>
        <p:sp>
          <p:nvSpPr>
            <p:cNvPr id="104496" name="Line 7"/>
            <p:cNvSpPr>
              <a:spLocks noChangeShapeType="1"/>
            </p:cNvSpPr>
            <p:nvPr/>
          </p:nvSpPr>
          <p:spPr bwMode="auto">
            <a:xfrm>
              <a:off x="1943" y="1426"/>
              <a:ext cx="0" cy="2038"/>
            </a:xfrm>
            <a:prstGeom prst="line">
              <a:avLst/>
            </a:prstGeom>
            <a:noFill/>
            <a:ln w="19050">
              <a:solidFill>
                <a:schemeClr val="bg1"/>
              </a:solidFill>
              <a:round/>
              <a:headEnd/>
              <a:tailEnd/>
            </a:ln>
          </p:spPr>
          <p:txBody>
            <a:bodyPr/>
            <a:lstStyle/>
            <a:p>
              <a:endParaRPr lang="en-US">
                <a:solidFill>
                  <a:srgbClr val="000000"/>
                </a:solidFill>
              </a:endParaRPr>
            </a:p>
          </p:txBody>
        </p:sp>
        <p:sp>
          <p:nvSpPr>
            <p:cNvPr id="104497" name="Line 8"/>
            <p:cNvSpPr>
              <a:spLocks noChangeShapeType="1"/>
            </p:cNvSpPr>
            <p:nvPr/>
          </p:nvSpPr>
          <p:spPr bwMode="auto">
            <a:xfrm>
              <a:off x="2302" y="1426"/>
              <a:ext cx="0" cy="2038"/>
            </a:xfrm>
            <a:prstGeom prst="line">
              <a:avLst/>
            </a:prstGeom>
            <a:noFill/>
            <a:ln w="19050">
              <a:solidFill>
                <a:schemeClr val="bg1"/>
              </a:solidFill>
              <a:round/>
              <a:headEnd/>
              <a:tailEnd/>
            </a:ln>
          </p:spPr>
          <p:txBody>
            <a:bodyPr/>
            <a:lstStyle/>
            <a:p>
              <a:endParaRPr lang="en-US">
                <a:solidFill>
                  <a:srgbClr val="000000"/>
                </a:solidFill>
              </a:endParaRPr>
            </a:p>
          </p:txBody>
        </p:sp>
        <p:sp>
          <p:nvSpPr>
            <p:cNvPr id="104498" name="Line 9"/>
            <p:cNvSpPr>
              <a:spLocks noChangeShapeType="1"/>
            </p:cNvSpPr>
            <p:nvPr/>
          </p:nvSpPr>
          <p:spPr bwMode="auto">
            <a:xfrm>
              <a:off x="2661" y="1424"/>
              <a:ext cx="0" cy="2038"/>
            </a:xfrm>
            <a:prstGeom prst="line">
              <a:avLst/>
            </a:prstGeom>
            <a:noFill/>
            <a:ln w="19050">
              <a:solidFill>
                <a:schemeClr val="bg1"/>
              </a:solidFill>
              <a:round/>
              <a:headEnd/>
              <a:tailEnd/>
            </a:ln>
          </p:spPr>
          <p:txBody>
            <a:bodyPr/>
            <a:lstStyle/>
            <a:p>
              <a:endParaRPr lang="en-US">
                <a:solidFill>
                  <a:srgbClr val="000000"/>
                </a:solidFill>
              </a:endParaRPr>
            </a:p>
          </p:txBody>
        </p:sp>
        <p:sp>
          <p:nvSpPr>
            <p:cNvPr id="104499" name="Line 10"/>
            <p:cNvSpPr>
              <a:spLocks noChangeShapeType="1"/>
            </p:cNvSpPr>
            <p:nvPr/>
          </p:nvSpPr>
          <p:spPr bwMode="auto">
            <a:xfrm>
              <a:off x="3023" y="1424"/>
              <a:ext cx="0" cy="2038"/>
            </a:xfrm>
            <a:prstGeom prst="line">
              <a:avLst/>
            </a:prstGeom>
            <a:noFill/>
            <a:ln w="19050">
              <a:solidFill>
                <a:schemeClr val="bg1"/>
              </a:solidFill>
              <a:round/>
              <a:headEnd/>
              <a:tailEnd/>
            </a:ln>
          </p:spPr>
          <p:txBody>
            <a:bodyPr/>
            <a:lstStyle/>
            <a:p>
              <a:endParaRPr lang="en-US">
                <a:solidFill>
                  <a:srgbClr val="000000"/>
                </a:solidFill>
              </a:endParaRPr>
            </a:p>
          </p:txBody>
        </p:sp>
        <p:sp>
          <p:nvSpPr>
            <p:cNvPr id="104500" name="Line 11"/>
            <p:cNvSpPr>
              <a:spLocks noChangeShapeType="1"/>
            </p:cNvSpPr>
            <p:nvPr/>
          </p:nvSpPr>
          <p:spPr bwMode="auto">
            <a:xfrm>
              <a:off x="3382" y="1424"/>
              <a:ext cx="0" cy="2038"/>
            </a:xfrm>
            <a:prstGeom prst="line">
              <a:avLst/>
            </a:prstGeom>
            <a:noFill/>
            <a:ln w="19050">
              <a:solidFill>
                <a:schemeClr val="bg1"/>
              </a:solidFill>
              <a:round/>
              <a:headEnd/>
              <a:tailEnd/>
            </a:ln>
          </p:spPr>
          <p:txBody>
            <a:bodyPr/>
            <a:lstStyle/>
            <a:p>
              <a:endParaRPr lang="en-US">
                <a:solidFill>
                  <a:srgbClr val="000000"/>
                </a:solidFill>
              </a:endParaRPr>
            </a:p>
          </p:txBody>
        </p:sp>
        <p:sp>
          <p:nvSpPr>
            <p:cNvPr id="104501" name="Line 12"/>
            <p:cNvSpPr>
              <a:spLocks noChangeShapeType="1"/>
            </p:cNvSpPr>
            <p:nvPr/>
          </p:nvSpPr>
          <p:spPr bwMode="auto">
            <a:xfrm>
              <a:off x="3742" y="1424"/>
              <a:ext cx="0" cy="2038"/>
            </a:xfrm>
            <a:prstGeom prst="line">
              <a:avLst/>
            </a:prstGeom>
            <a:noFill/>
            <a:ln w="19050">
              <a:solidFill>
                <a:schemeClr val="bg1"/>
              </a:solidFill>
              <a:round/>
              <a:headEnd/>
              <a:tailEnd/>
            </a:ln>
          </p:spPr>
          <p:txBody>
            <a:bodyPr/>
            <a:lstStyle/>
            <a:p>
              <a:endParaRPr lang="en-US">
                <a:solidFill>
                  <a:srgbClr val="000000"/>
                </a:solidFill>
              </a:endParaRPr>
            </a:p>
          </p:txBody>
        </p:sp>
      </p:grpSp>
      <p:sp>
        <p:nvSpPr>
          <p:cNvPr id="104455" name="Line 13"/>
          <p:cNvSpPr>
            <a:spLocks noChangeShapeType="1"/>
          </p:cNvSpPr>
          <p:nvPr/>
        </p:nvSpPr>
        <p:spPr bwMode="auto">
          <a:xfrm>
            <a:off x="2492375" y="2838450"/>
            <a:ext cx="3994150" cy="0"/>
          </a:xfrm>
          <a:prstGeom prst="line">
            <a:avLst/>
          </a:prstGeom>
          <a:noFill/>
          <a:ln w="19050">
            <a:solidFill>
              <a:schemeClr val="bg1"/>
            </a:solidFill>
            <a:round/>
            <a:headEnd/>
            <a:tailEnd/>
          </a:ln>
        </p:spPr>
        <p:txBody>
          <a:bodyPr/>
          <a:lstStyle/>
          <a:p>
            <a:endParaRPr lang="en-US">
              <a:solidFill>
                <a:srgbClr val="000000"/>
              </a:solidFill>
            </a:endParaRPr>
          </a:p>
        </p:txBody>
      </p:sp>
      <p:sp>
        <p:nvSpPr>
          <p:cNvPr id="104456" name="Line 14"/>
          <p:cNvSpPr>
            <a:spLocks noChangeShapeType="1"/>
          </p:cNvSpPr>
          <p:nvPr/>
        </p:nvSpPr>
        <p:spPr bwMode="auto">
          <a:xfrm>
            <a:off x="2495550" y="3409950"/>
            <a:ext cx="3994150" cy="0"/>
          </a:xfrm>
          <a:prstGeom prst="line">
            <a:avLst/>
          </a:prstGeom>
          <a:noFill/>
          <a:ln w="19050">
            <a:solidFill>
              <a:schemeClr val="bg1"/>
            </a:solidFill>
            <a:round/>
            <a:headEnd/>
            <a:tailEnd/>
          </a:ln>
        </p:spPr>
        <p:txBody>
          <a:bodyPr/>
          <a:lstStyle/>
          <a:p>
            <a:endParaRPr lang="en-US">
              <a:solidFill>
                <a:srgbClr val="000000"/>
              </a:solidFill>
            </a:endParaRPr>
          </a:p>
        </p:txBody>
      </p:sp>
      <p:sp>
        <p:nvSpPr>
          <p:cNvPr id="104457" name="Line 15"/>
          <p:cNvSpPr>
            <a:spLocks noChangeShapeType="1"/>
          </p:cNvSpPr>
          <p:nvPr/>
        </p:nvSpPr>
        <p:spPr bwMode="auto">
          <a:xfrm>
            <a:off x="2495550" y="3984625"/>
            <a:ext cx="3994150" cy="0"/>
          </a:xfrm>
          <a:prstGeom prst="line">
            <a:avLst/>
          </a:prstGeom>
          <a:noFill/>
          <a:ln w="19050">
            <a:solidFill>
              <a:schemeClr val="bg1"/>
            </a:solidFill>
            <a:round/>
            <a:headEnd/>
            <a:tailEnd/>
          </a:ln>
        </p:spPr>
        <p:txBody>
          <a:bodyPr/>
          <a:lstStyle/>
          <a:p>
            <a:endParaRPr lang="en-US">
              <a:solidFill>
                <a:srgbClr val="000000"/>
              </a:solidFill>
            </a:endParaRPr>
          </a:p>
        </p:txBody>
      </p:sp>
      <p:sp>
        <p:nvSpPr>
          <p:cNvPr id="104458" name="Line 16"/>
          <p:cNvSpPr>
            <a:spLocks noChangeShapeType="1"/>
          </p:cNvSpPr>
          <p:nvPr/>
        </p:nvSpPr>
        <p:spPr bwMode="auto">
          <a:xfrm>
            <a:off x="2495550" y="4552950"/>
            <a:ext cx="3994150" cy="0"/>
          </a:xfrm>
          <a:prstGeom prst="line">
            <a:avLst/>
          </a:prstGeom>
          <a:noFill/>
          <a:ln w="19050">
            <a:solidFill>
              <a:schemeClr val="bg1"/>
            </a:solidFill>
            <a:round/>
            <a:headEnd/>
            <a:tailEnd/>
          </a:ln>
        </p:spPr>
        <p:txBody>
          <a:bodyPr/>
          <a:lstStyle/>
          <a:p>
            <a:endParaRPr lang="en-US">
              <a:solidFill>
                <a:srgbClr val="000000"/>
              </a:solidFill>
            </a:endParaRPr>
          </a:p>
        </p:txBody>
      </p:sp>
      <p:sp>
        <p:nvSpPr>
          <p:cNvPr id="104459" name="Line 17"/>
          <p:cNvSpPr>
            <a:spLocks noChangeShapeType="1"/>
          </p:cNvSpPr>
          <p:nvPr/>
        </p:nvSpPr>
        <p:spPr bwMode="auto">
          <a:xfrm>
            <a:off x="2495550" y="5127625"/>
            <a:ext cx="3994150" cy="0"/>
          </a:xfrm>
          <a:prstGeom prst="line">
            <a:avLst/>
          </a:prstGeom>
          <a:noFill/>
          <a:ln w="19050">
            <a:solidFill>
              <a:schemeClr val="bg1"/>
            </a:solidFill>
            <a:round/>
            <a:headEnd/>
            <a:tailEnd/>
          </a:ln>
        </p:spPr>
        <p:txBody>
          <a:bodyPr/>
          <a:lstStyle/>
          <a:p>
            <a:endParaRPr lang="en-US">
              <a:solidFill>
                <a:srgbClr val="000000"/>
              </a:solidFill>
            </a:endParaRPr>
          </a:p>
        </p:txBody>
      </p:sp>
      <p:sp>
        <p:nvSpPr>
          <p:cNvPr id="104460" name="Line 18"/>
          <p:cNvSpPr>
            <a:spLocks noChangeShapeType="1"/>
          </p:cNvSpPr>
          <p:nvPr/>
        </p:nvSpPr>
        <p:spPr bwMode="auto">
          <a:xfrm flipV="1">
            <a:off x="2501900" y="2268538"/>
            <a:ext cx="3873500" cy="3398837"/>
          </a:xfrm>
          <a:prstGeom prst="line">
            <a:avLst/>
          </a:prstGeom>
          <a:noFill/>
          <a:ln w="38100">
            <a:solidFill>
              <a:schemeClr val="tx1"/>
            </a:solidFill>
            <a:round/>
            <a:headEnd/>
            <a:tailEnd/>
          </a:ln>
        </p:spPr>
        <p:txBody>
          <a:bodyPr/>
          <a:lstStyle/>
          <a:p>
            <a:endParaRPr lang="en-US">
              <a:solidFill>
                <a:srgbClr val="000000"/>
              </a:solidFill>
            </a:endParaRPr>
          </a:p>
        </p:txBody>
      </p:sp>
      <p:sp>
        <p:nvSpPr>
          <p:cNvPr id="104461" name="Line 19"/>
          <p:cNvSpPr>
            <a:spLocks noChangeShapeType="1"/>
          </p:cNvSpPr>
          <p:nvPr/>
        </p:nvSpPr>
        <p:spPr bwMode="auto">
          <a:xfrm flipV="1">
            <a:off x="3717925" y="3122613"/>
            <a:ext cx="2803525" cy="1811337"/>
          </a:xfrm>
          <a:prstGeom prst="line">
            <a:avLst/>
          </a:prstGeom>
          <a:noFill/>
          <a:ln w="38100">
            <a:solidFill>
              <a:srgbClr val="008080"/>
            </a:solidFill>
            <a:round/>
            <a:headEnd/>
            <a:tailEnd/>
          </a:ln>
        </p:spPr>
        <p:txBody>
          <a:bodyPr/>
          <a:lstStyle/>
          <a:p>
            <a:endParaRPr lang="en-US">
              <a:solidFill>
                <a:srgbClr val="000000"/>
              </a:solidFill>
            </a:endParaRPr>
          </a:p>
        </p:txBody>
      </p:sp>
      <p:sp>
        <p:nvSpPr>
          <p:cNvPr id="104462" name="Line 20"/>
          <p:cNvSpPr>
            <a:spLocks noChangeShapeType="1"/>
          </p:cNvSpPr>
          <p:nvPr/>
        </p:nvSpPr>
        <p:spPr bwMode="auto">
          <a:xfrm flipV="1">
            <a:off x="4745038" y="3984625"/>
            <a:ext cx="1776412" cy="742950"/>
          </a:xfrm>
          <a:prstGeom prst="line">
            <a:avLst/>
          </a:prstGeom>
          <a:noFill/>
          <a:ln w="38100">
            <a:solidFill>
              <a:srgbClr val="FF99CC"/>
            </a:solidFill>
            <a:round/>
            <a:headEnd/>
            <a:tailEnd/>
          </a:ln>
        </p:spPr>
        <p:txBody>
          <a:bodyPr/>
          <a:lstStyle/>
          <a:p>
            <a:endParaRPr lang="en-US">
              <a:solidFill>
                <a:srgbClr val="000000"/>
              </a:solidFill>
            </a:endParaRPr>
          </a:p>
        </p:txBody>
      </p:sp>
      <p:sp>
        <p:nvSpPr>
          <p:cNvPr id="104463" name="Line 21"/>
          <p:cNvSpPr>
            <a:spLocks noChangeShapeType="1"/>
          </p:cNvSpPr>
          <p:nvPr/>
        </p:nvSpPr>
        <p:spPr bwMode="auto">
          <a:xfrm flipH="1">
            <a:off x="2828925" y="4468813"/>
            <a:ext cx="3667125" cy="1130300"/>
          </a:xfrm>
          <a:prstGeom prst="line">
            <a:avLst/>
          </a:prstGeom>
          <a:noFill/>
          <a:ln w="38100">
            <a:solidFill>
              <a:srgbClr val="339966"/>
            </a:solidFill>
            <a:round/>
            <a:headEnd/>
            <a:tailEnd/>
          </a:ln>
        </p:spPr>
        <p:txBody>
          <a:bodyPr/>
          <a:lstStyle/>
          <a:p>
            <a:endParaRPr lang="en-US">
              <a:solidFill>
                <a:srgbClr val="000000"/>
              </a:solidFill>
            </a:endParaRPr>
          </a:p>
        </p:txBody>
      </p:sp>
      <p:sp>
        <p:nvSpPr>
          <p:cNvPr id="104464" name="Line 22"/>
          <p:cNvSpPr>
            <a:spLocks noChangeShapeType="1"/>
          </p:cNvSpPr>
          <p:nvPr/>
        </p:nvSpPr>
        <p:spPr bwMode="auto">
          <a:xfrm flipV="1">
            <a:off x="3614738" y="5054600"/>
            <a:ext cx="2898775" cy="449263"/>
          </a:xfrm>
          <a:prstGeom prst="line">
            <a:avLst/>
          </a:prstGeom>
          <a:noFill/>
          <a:ln w="38100">
            <a:solidFill>
              <a:srgbClr val="FF6600"/>
            </a:solidFill>
            <a:round/>
            <a:headEnd/>
            <a:tailEnd/>
          </a:ln>
        </p:spPr>
        <p:txBody>
          <a:bodyPr/>
          <a:lstStyle/>
          <a:p>
            <a:endParaRPr lang="en-US">
              <a:solidFill>
                <a:srgbClr val="000000"/>
              </a:solidFill>
            </a:endParaRPr>
          </a:p>
        </p:txBody>
      </p:sp>
      <p:sp>
        <p:nvSpPr>
          <p:cNvPr id="104465" name="Text Box 23"/>
          <p:cNvSpPr txBox="1">
            <a:spLocks noChangeArrowheads="1"/>
          </p:cNvSpPr>
          <p:nvPr/>
        </p:nvSpPr>
        <p:spPr bwMode="auto">
          <a:xfrm>
            <a:off x="6594475" y="1720850"/>
            <a:ext cx="509588" cy="396875"/>
          </a:xfrm>
          <a:prstGeom prst="rect">
            <a:avLst/>
          </a:prstGeom>
          <a:noFill/>
          <a:ln w="9525">
            <a:noFill/>
            <a:miter lim="800000"/>
            <a:headEnd/>
            <a:tailEnd/>
          </a:ln>
        </p:spPr>
        <p:txBody>
          <a:bodyPr wrap="none">
            <a:spAutoFit/>
          </a:bodyPr>
          <a:lstStyle/>
          <a:p>
            <a:pPr algn="l"/>
            <a:r>
              <a:rPr lang="en-US" sz="2000">
                <a:solidFill>
                  <a:srgbClr val="000000"/>
                </a:solidFill>
              </a:rPr>
              <a:t>He</a:t>
            </a:r>
          </a:p>
        </p:txBody>
      </p:sp>
      <p:sp>
        <p:nvSpPr>
          <p:cNvPr id="104466" name="Text Box 24"/>
          <p:cNvSpPr txBox="1">
            <a:spLocks noChangeArrowheads="1"/>
          </p:cNvSpPr>
          <p:nvPr/>
        </p:nvSpPr>
        <p:spPr bwMode="auto">
          <a:xfrm>
            <a:off x="6680200" y="2863850"/>
            <a:ext cx="644525" cy="396875"/>
          </a:xfrm>
          <a:prstGeom prst="rect">
            <a:avLst/>
          </a:prstGeom>
          <a:noFill/>
          <a:ln w="9525">
            <a:noFill/>
            <a:miter lim="800000"/>
            <a:headEnd/>
            <a:tailEnd/>
          </a:ln>
        </p:spPr>
        <p:txBody>
          <a:bodyPr wrap="none">
            <a:spAutoFit/>
          </a:bodyPr>
          <a:lstStyle/>
          <a:p>
            <a:pPr algn="l"/>
            <a:r>
              <a:rPr lang="en-US" sz="2000">
                <a:solidFill>
                  <a:srgbClr val="000000"/>
                </a:solidFill>
              </a:rPr>
              <a:t>CH</a:t>
            </a:r>
            <a:r>
              <a:rPr lang="en-US" sz="2000" baseline="-25000">
                <a:solidFill>
                  <a:srgbClr val="000000"/>
                </a:solidFill>
              </a:rPr>
              <a:t>4</a:t>
            </a:r>
          </a:p>
        </p:txBody>
      </p:sp>
      <p:sp>
        <p:nvSpPr>
          <p:cNvPr id="104467" name="Text Box 25"/>
          <p:cNvSpPr txBox="1">
            <a:spLocks noChangeArrowheads="1"/>
          </p:cNvSpPr>
          <p:nvPr/>
        </p:nvSpPr>
        <p:spPr bwMode="auto">
          <a:xfrm>
            <a:off x="6680200" y="3687763"/>
            <a:ext cx="657225" cy="396875"/>
          </a:xfrm>
          <a:prstGeom prst="rect">
            <a:avLst/>
          </a:prstGeom>
          <a:noFill/>
          <a:ln w="9525">
            <a:noFill/>
            <a:miter lim="800000"/>
            <a:headEnd/>
            <a:tailEnd/>
          </a:ln>
        </p:spPr>
        <p:txBody>
          <a:bodyPr wrap="none">
            <a:spAutoFit/>
          </a:bodyPr>
          <a:lstStyle/>
          <a:p>
            <a:pPr algn="l"/>
            <a:r>
              <a:rPr lang="en-US" sz="2000">
                <a:solidFill>
                  <a:srgbClr val="000000"/>
                </a:solidFill>
              </a:rPr>
              <a:t>H</a:t>
            </a:r>
            <a:r>
              <a:rPr lang="en-US" sz="2000" baseline="-25000">
                <a:solidFill>
                  <a:srgbClr val="000000"/>
                </a:solidFill>
              </a:rPr>
              <a:t>2</a:t>
            </a:r>
            <a:r>
              <a:rPr lang="en-US" sz="2000">
                <a:solidFill>
                  <a:srgbClr val="000000"/>
                </a:solidFill>
              </a:rPr>
              <a:t>O</a:t>
            </a:r>
          </a:p>
        </p:txBody>
      </p:sp>
      <p:sp>
        <p:nvSpPr>
          <p:cNvPr id="104468" name="Text Box 26"/>
          <p:cNvSpPr txBox="1">
            <a:spLocks noChangeArrowheads="1"/>
          </p:cNvSpPr>
          <p:nvPr/>
        </p:nvSpPr>
        <p:spPr bwMode="auto">
          <a:xfrm>
            <a:off x="6680200" y="4221163"/>
            <a:ext cx="460375" cy="396875"/>
          </a:xfrm>
          <a:prstGeom prst="rect">
            <a:avLst/>
          </a:prstGeom>
          <a:noFill/>
          <a:ln w="9525">
            <a:noFill/>
            <a:miter lim="800000"/>
            <a:headEnd/>
            <a:tailEnd/>
          </a:ln>
        </p:spPr>
        <p:txBody>
          <a:bodyPr wrap="none">
            <a:spAutoFit/>
          </a:bodyPr>
          <a:lstStyle/>
          <a:p>
            <a:pPr algn="l"/>
            <a:r>
              <a:rPr lang="en-US" sz="2000">
                <a:solidFill>
                  <a:srgbClr val="000000"/>
                </a:solidFill>
              </a:rPr>
              <a:t>H</a:t>
            </a:r>
            <a:r>
              <a:rPr lang="en-US" sz="2000" baseline="-25000">
                <a:solidFill>
                  <a:srgbClr val="000000"/>
                </a:solidFill>
              </a:rPr>
              <a:t>2</a:t>
            </a:r>
            <a:endParaRPr lang="en-US" sz="2000">
              <a:solidFill>
                <a:srgbClr val="000000"/>
              </a:solidFill>
            </a:endParaRPr>
          </a:p>
        </p:txBody>
      </p:sp>
      <p:sp>
        <p:nvSpPr>
          <p:cNvPr id="104469" name="Text Box 27"/>
          <p:cNvSpPr txBox="1">
            <a:spLocks noChangeArrowheads="1"/>
          </p:cNvSpPr>
          <p:nvPr/>
        </p:nvSpPr>
        <p:spPr bwMode="auto">
          <a:xfrm>
            <a:off x="6675438" y="4826000"/>
            <a:ext cx="657225" cy="396875"/>
          </a:xfrm>
          <a:prstGeom prst="rect">
            <a:avLst/>
          </a:prstGeom>
          <a:noFill/>
          <a:ln w="9525">
            <a:noFill/>
            <a:miter lim="800000"/>
            <a:headEnd/>
            <a:tailEnd/>
          </a:ln>
        </p:spPr>
        <p:txBody>
          <a:bodyPr wrap="none">
            <a:spAutoFit/>
          </a:bodyPr>
          <a:lstStyle/>
          <a:p>
            <a:pPr algn="l"/>
            <a:r>
              <a:rPr lang="en-US" sz="2000">
                <a:solidFill>
                  <a:srgbClr val="000000"/>
                </a:solidFill>
              </a:rPr>
              <a:t>N</a:t>
            </a:r>
            <a:r>
              <a:rPr lang="en-US" sz="2000" baseline="-25000">
                <a:solidFill>
                  <a:srgbClr val="000000"/>
                </a:solidFill>
              </a:rPr>
              <a:t>2</a:t>
            </a:r>
            <a:r>
              <a:rPr lang="en-US" sz="2000">
                <a:solidFill>
                  <a:srgbClr val="000000"/>
                </a:solidFill>
              </a:rPr>
              <a:t>O</a:t>
            </a:r>
          </a:p>
        </p:txBody>
      </p:sp>
      <p:sp>
        <p:nvSpPr>
          <p:cNvPr id="104470" name="Text Box 28"/>
          <p:cNvSpPr txBox="1">
            <a:spLocks noChangeArrowheads="1"/>
          </p:cNvSpPr>
          <p:nvPr/>
        </p:nvSpPr>
        <p:spPr bwMode="auto">
          <a:xfrm>
            <a:off x="2160588" y="2049463"/>
            <a:ext cx="325437" cy="396875"/>
          </a:xfrm>
          <a:prstGeom prst="rect">
            <a:avLst/>
          </a:prstGeom>
          <a:noFill/>
          <a:ln w="9525">
            <a:noFill/>
            <a:miter lim="800000"/>
            <a:headEnd/>
            <a:tailEnd/>
          </a:ln>
        </p:spPr>
        <p:txBody>
          <a:bodyPr wrap="none">
            <a:spAutoFit/>
          </a:bodyPr>
          <a:lstStyle/>
          <a:p>
            <a:pPr algn="l"/>
            <a:r>
              <a:rPr lang="en-US" sz="2000">
                <a:solidFill>
                  <a:srgbClr val="000000"/>
                </a:solidFill>
              </a:rPr>
              <a:t>6</a:t>
            </a:r>
          </a:p>
        </p:txBody>
      </p:sp>
      <p:sp>
        <p:nvSpPr>
          <p:cNvPr id="104471" name="Text Box 29"/>
          <p:cNvSpPr txBox="1">
            <a:spLocks noChangeArrowheads="1"/>
          </p:cNvSpPr>
          <p:nvPr/>
        </p:nvSpPr>
        <p:spPr bwMode="auto">
          <a:xfrm>
            <a:off x="2165350" y="2635250"/>
            <a:ext cx="325438" cy="396875"/>
          </a:xfrm>
          <a:prstGeom prst="rect">
            <a:avLst/>
          </a:prstGeom>
          <a:noFill/>
          <a:ln w="9525">
            <a:noFill/>
            <a:miter lim="800000"/>
            <a:headEnd/>
            <a:tailEnd/>
          </a:ln>
        </p:spPr>
        <p:txBody>
          <a:bodyPr wrap="none">
            <a:spAutoFit/>
          </a:bodyPr>
          <a:lstStyle/>
          <a:p>
            <a:pPr algn="l"/>
            <a:r>
              <a:rPr lang="en-US" sz="2000">
                <a:solidFill>
                  <a:srgbClr val="000000"/>
                </a:solidFill>
              </a:rPr>
              <a:t>5</a:t>
            </a:r>
          </a:p>
        </p:txBody>
      </p:sp>
      <p:sp>
        <p:nvSpPr>
          <p:cNvPr id="104472" name="Text Box 30"/>
          <p:cNvSpPr txBox="1">
            <a:spLocks noChangeArrowheads="1"/>
          </p:cNvSpPr>
          <p:nvPr/>
        </p:nvSpPr>
        <p:spPr bwMode="auto">
          <a:xfrm>
            <a:off x="2165350" y="3211513"/>
            <a:ext cx="325438" cy="396875"/>
          </a:xfrm>
          <a:prstGeom prst="rect">
            <a:avLst/>
          </a:prstGeom>
          <a:noFill/>
          <a:ln w="9525">
            <a:noFill/>
            <a:miter lim="800000"/>
            <a:headEnd/>
            <a:tailEnd/>
          </a:ln>
        </p:spPr>
        <p:txBody>
          <a:bodyPr wrap="none">
            <a:spAutoFit/>
          </a:bodyPr>
          <a:lstStyle/>
          <a:p>
            <a:pPr algn="l"/>
            <a:r>
              <a:rPr lang="en-US" sz="2000">
                <a:solidFill>
                  <a:srgbClr val="000000"/>
                </a:solidFill>
              </a:rPr>
              <a:t>4</a:t>
            </a:r>
          </a:p>
        </p:txBody>
      </p:sp>
      <p:sp>
        <p:nvSpPr>
          <p:cNvPr id="104473" name="Text Box 31"/>
          <p:cNvSpPr txBox="1">
            <a:spLocks noChangeArrowheads="1"/>
          </p:cNvSpPr>
          <p:nvPr/>
        </p:nvSpPr>
        <p:spPr bwMode="auto">
          <a:xfrm>
            <a:off x="2165350" y="3787775"/>
            <a:ext cx="325438" cy="396875"/>
          </a:xfrm>
          <a:prstGeom prst="rect">
            <a:avLst/>
          </a:prstGeom>
          <a:noFill/>
          <a:ln w="9525">
            <a:noFill/>
            <a:miter lim="800000"/>
            <a:headEnd/>
            <a:tailEnd/>
          </a:ln>
        </p:spPr>
        <p:txBody>
          <a:bodyPr wrap="none">
            <a:spAutoFit/>
          </a:bodyPr>
          <a:lstStyle/>
          <a:p>
            <a:pPr algn="l"/>
            <a:r>
              <a:rPr lang="en-US" sz="2000">
                <a:solidFill>
                  <a:srgbClr val="000000"/>
                </a:solidFill>
              </a:rPr>
              <a:t>3</a:t>
            </a:r>
          </a:p>
        </p:txBody>
      </p:sp>
      <p:sp>
        <p:nvSpPr>
          <p:cNvPr id="104474" name="Text Box 32"/>
          <p:cNvSpPr txBox="1">
            <a:spLocks noChangeArrowheads="1"/>
          </p:cNvSpPr>
          <p:nvPr/>
        </p:nvSpPr>
        <p:spPr bwMode="auto">
          <a:xfrm>
            <a:off x="2160588" y="4349750"/>
            <a:ext cx="325437" cy="396875"/>
          </a:xfrm>
          <a:prstGeom prst="rect">
            <a:avLst/>
          </a:prstGeom>
          <a:noFill/>
          <a:ln w="9525">
            <a:noFill/>
            <a:miter lim="800000"/>
            <a:headEnd/>
            <a:tailEnd/>
          </a:ln>
        </p:spPr>
        <p:txBody>
          <a:bodyPr wrap="none">
            <a:spAutoFit/>
          </a:bodyPr>
          <a:lstStyle/>
          <a:p>
            <a:pPr algn="l"/>
            <a:r>
              <a:rPr lang="en-US" sz="2000">
                <a:solidFill>
                  <a:srgbClr val="000000"/>
                </a:solidFill>
              </a:rPr>
              <a:t>2</a:t>
            </a:r>
          </a:p>
        </p:txBody>
      </p:sp>
      <p:sp>
        <p:nvSpPr>
          <p:cNvPr id="104475" name="Text Box 33"/>
          <p:cNvSpPr txBox="1">
            <a:spLocks noChangeArrowheads="1"/>
          </p:cNvSpPr>
          <p:nvPr/>
        </p:nvSpPr>
        <p:spPr bwMode="auto">
          <a:xfrm>
            <a:off x="2160588" y="4930775"/>
            <a:ext cx="325437" cy="396875"/>
          </a:xfrm>
          <a:prstGeom prst="rect">
            <a:avLst/>
          </a:prstGeom>
          <a:noFill/>
          <a:ln w="9525">
            <a:noFill/>
            <a:miter lim="800000"/>
            <a:headEnd/>
            <a:tailEnd/>
          </a:ln>
        </p:spPr>
        <p:txBody>
          <a:bodyPr wrap="none">
            <a:spAutoFit/>
          </a:bodyPr>
          <a:lstStyle/>
          <a:p>
            <a:pPr algn="l"/>
            <a:r>
              <a:rPr lang="en-US" sz="2000">
                <a:solidFill>
                  <a:srgbClr val="000000"/>
                </a:solidFill>
              </a:rPr>
              <a:t>1</a:t>
            </a:r>
          </a:p>
        </p:txBody>
      </p:sp>
      <p:sp>
        <p:nvSpPr>
          <p:cNvPr id="104476" name="Text Box 34"/>
          <p:cNvSpPr txBox="1">
            <a:spLocks noChangeArrowheads="1"/>
          </p:cNvSpPr>
          <p:nvPr/>
        </p:nvSpPr>
        <p:spPr bwMode="auto">
          <a:xfrm>
            <a:off x="2741613" y="5707063"/>
            <a:ext cx="692150" cy="396875"/>
          </a:xfrm>
          <a:prstGeom prst="rect">
            <a:avLst/>
          </a:prstGeom>
          <a:noFill/>
          <a:ln w="9525">
            <a:noFill/>
            <a:miter lim="800000"/>
            <a:headEnd/>
            <a:tailEnd/>
          </a:ln>
        </p:spPr>
        <p:txBody>
          <a:bodyPr wrap="none">
            <a:spAutoFit/>
          </a:bodyPr>
          <a:lstStyle/>
          <a:p>
            <a:pPr algn="l"/>
            <a:r>
              <a:rPr lang="en-US" sz="2000">
                <a:solidFill>
                  <a:srgbClr val="000000"/>
                </a:solidFill>
              </a:rPr>
              <a:t>-200</a:t>
            </a:r>
          </a:p>
        </p:txBody>
      </p:sp>
      <p:sp>
        <p:nvSpPr>
          <p:cNvPr id="104477" name="Text Box 35"/>
          <p:cNvSpPr txBox="1">
            <a:spLocks noChangeArrowheads="1"/>
          </p:cNvSpPr>
          <p:nvPr/>
        </p:nvSpPr>
        <p:spPr bwMode="auto">
          <a:xfrm>
            <a:off x="3313113" y="5707063"/>
            <a:ext cx="692150" cy="396875"/>
          </a:xfrm>
          <a:prstGeom prst="rect">
            <a:avLst/>
          </a:prstGeom>
          <a:noFill/>
          <a:ln w="9525">
            <a:noFill/>
            <a:miter lim="800000"/>
            <a:headEnd/>
            <a:tailEnd/>
          </a:ln>
        </p:spPr>
        <p:txBody>
          <a:bodyPr wrap="none">
            <a:spAutoFit/>
          </a:bodyPr>
          <a:lstStyle/>
          <a:p>
            <a:pPr algn="l"/>
            <a:r>
              <a:rPr lang="en-US" sz="2000">
                <a:solidFill>
                  <a:srgbClr val="000000"/>
                </a:solidFill>
              </a:rPr>
              <a:t>-100</a:t>
            </a:r>
          </a:p>
        </p:txBody>
      </p:sp>
      <p:sp>
        <p:nvSpPr>
          <p:cNvPr id="104478" name="Text Box 36"/>
          <p:cNvSpPr txBox="1">
            <a:spLocks noChangeArrowheads="1"/>
          </p:cNvSpPr>
          <p:nvPr/>
        </p:nvSpPr>
        <p:spPr bwMode="auto">
          <a:xfrm>
            <a:off x="4046538" y="5707063"/>
            <a:ext cx="325437" cy="396875"/>
          </a:xfrm>
          <a:prstGeom prst="rect">
            <a:avLst/>
          </a:prstGeom>
          <a:noFill/>
          <a:ln w="9525">
            <a:noFill/>
            <a:miter lim="800000"/>
            <a:headEnd/>
            <a:tailEnd/>
          </a:ln>
        </p:spPr>
        <p:txBody>
          <a:bodyPr wrap="none">
            <a:spAutoFit/>
          </a:bodyPr>
          <a:lstStyle/>
          <a:p>
            <a:pPr algn="l"/>
            <a:r>
              <a:rPr lang="en-US" sz="2000">
                <a:solidFill>
                  <a:srgbClr val="000000"/>
                </a:solidFill>
              </a:rPr>
              <a:t>0</a:t>
            </a:r>
          </a:p>
        </p:txBody>
      </p:sp>
      <p:sp>
        <p:nvSpPr>
          <p:cNvPr id="104479" name="Text Box 37"/>
          <p:cNvSpPr txBox="1">
            <a:spLocks noChangeArrowheads="1"/>
          </p:cNvSpPr>
          <p:nvPr/>
        </p:nvSpPr>
        <p:spPr bwMode="auto">
          <a:xfrm>
            <a:off x="4489450" y="5702300"/>
            <a:ext cx="608013" cy="396875"/>
          </a:xfrm>
          <a:prstGeom prst="rect">
            <a:avLst/>
          </a:prstGeom>
          <a:noFill/>
          <a:ln w="9525">
            <a:noFill/>
            <a:miter lim="800000"/>
            <a:headEnd/>
            <a:tailEnd/>
          </a:ln>
        </p:spPr>
        <p:txBody>
          <a:bodyPr wrap="none">
            <a:spAutoFit/>
          </a:bodyPr>
          <a:lstStyle/>
          <a:p>
            <a:pPr algn="l"/>
            <a:r>
              <a:rPr lang="en-US" sz="2000">
                <a:solidFill>
                  <a:srgbClr val="000000"/>
                </a:solidFill>
              </a:rPr>
              <a:t>100</a:t>
            </a:r>
          </a:p>
        </p:txBody>
      </p:sp>
      <p:sp>
        <p:nvSpPr>
          <p:cNvPr id="104480" name="Text Box 38"/>
          <p:cNvSpPr txBox="1">
            <a:spLocks noChangeArrowheads="1"/>
          </p:cNvSpPr>
          <p:nvPr/>
        </p:nvSpPr>
        <p:spPr bwMode="auto">
          <a:xfrm>
            <a:off x="5060950" y="5702300"/>
            <a:ext cx="608013" cy="396875"/>
          </a:xfrm>
          <a:prstGeom prst="rect">
            <a:avLst/>
          </a:prstGeom>
          <a:noFill/>
          <a:ln w="9525">
            <a:noFill/>
            <a:miter lim="800000"/>
            <a:headEnd/>
            <a:tailEnd/>
          </a:ln>
        </p:spPr>
        <p:txBody>
          <a:bodyPr wrap="none">
            <a:spAutoFit/>
          </a:bodyPr>
          <a:lstStyle/>
          <a:p>
            <a:pPr algn="l"/>
            <a:r>
              <a:rPr lang="en-US" sz="2000">
                <a:solidFill>
                  <a:srgbClr val="000000"/>
                </a:solidFill>
              </a:rPr>
              <a:t>200</a:t>
            </a:r>
          </a:p>
        </p:txBody>
      </p:sp>
      <p:sp>
        <p:nvSpPr>
          <p:cNvPr id="104481" name="Text Box 39"/>
          <p:cNvSpPr txBox="1">
            <a:spLocks noChangeArrowheads="1"/>
          </p:cNvSpPr>
          <p:nvPr/>
        </p:nvSpPr>
        <p:spPr bwMode="auto">
          <a:xfrm>
            <a:off x="5637213" y="5702300"/>
            <a:ext cx="608012" cy="396875"/>
          </a:xfrm>
          <a:prstGeom prst="rect">
            <a:avLst/>
          </a:prstGeom>
          <a:noFill/>
          <a:ln w="9525">
            <a:noFill/>
            <a:miter lim="800000"/>
            <a:headEnd/>
            <a:tailEnd/>
          </a:ln>
        </p:spPr>
        <p:txBody>
          <a:bodyPr wrap="none">
            <a:spAutoFit/>
          </a:bodyPr>
          <a:lstStyle/>
          <a:p>
            <a:pPr algn="l"/>
            <a:r>
              <a:rPr lang="en-US" sz="2000">
                <a:solidFill>
                  <a:srgbClr val="000000"/>
                </a:solidFill>
              </a:rPr>
              <a:t>300</a:t>
            </a:r>
          </a:p>
        </p:txBody>
      </p:sp>
      <p:sp>
        <p:nvSpPr>
          <p:cNvPr id="104482" name="Text Box 40"/>
          <p:cNvSpPr txBox="1">
            <a:spLocks noChangeArrowheads="1"/>
          </p:cNvSpPr>
          <p:nvPr/>
        </p:nvSpPr>
        <p:spPr bwMode="auto">
          <a:xfrm>
            <a:off x="4122738" y="6330950"/>
            <a:ext cx="854075" cy="396875"/>
          </a:xfrm>
          <a:prstGeom prst="rect">
            <a:avLst/>
          </a:prstGeom>
          <a:noFill/>
          <a:ln w="9525">
            <a:noFill/>
            <a:miter lim="800000"/>
            <a:headEnd/>
            <a:tailEnd/>
          </a:ln>
        </p:spPr>
        <p:txBody>
          <a:bodyPr wrap="none">
            <a:spAutoFit/>
          </a:bodyPr>
          <a:lstStyle/>
          <a:p>
            <a:pPr algn="l"/>
            <a:r>
              <a:rPr lang="en-US" sz="2000" i="1">
                <a:solidFill>
                  <a:srgbClr val="000000"/>
                </a:solidFill>
              </a:rPr>
              <a:t>T</a:t>
            </a:r>
            <a:r>
              <a:rPr lang="en-US" sz="2000">
                <a:solidFill>
                  <a:srgbClr val="000000"/>
                </a:solidFill>
              </a:rPr>
              <a:t> (</a:t>
            </a:r>
            <a:r>
              <a:rPr lang="en-US" sz="2000" baseline="30000">
                <a:solidFill>
                  <a:srgbClr val="000000"/>
                </a:solidFill>
              </a:rPr>
              <a:t>o</a:t>
            </a:r>
            <a:r>
              <a:rPr lang="en-US" sz="2000">
                <a:solidFill>
                  <a:srgbClr val="000000"/>
                </a:solidFill>
              </a:rPr>
              <a:t>C)</a:t>
            </a:r>
            <a:endParaRPr lang="en-US" sz="2000" i="1">
              <a:solidFill>
                <a:srgbClr val="000000"/>
              </a:solidFill>
            </a:endParaRPr>
          </a:p>
        </p:txBody>
      </p:sp>
      <p:sp>
        <p:nvSpPr>
          <p:cNvPr id="104483" name="Text Box 41"/>
          <p:cNvSpPr txBox="1">
            <a:spLocks noChangeArrowheads="1"/>
          </p:cNvSpPr>
          <p:nvPr/>
        </p:nvSpPr>
        <p:spPr bwMode="auto">
          <a:xfrm>
            <a:off x="2089150" y="6078538"/>
            <a:ext cx="1038225" cy="396875"/>
          </a:xfrm>
          <a:prstGeom prst="rect">
            <a:avLst/>
          </a:prstGeom>
          <a:noFill/>
          <a:ln w="9525">
            <a:noFill/>
            <a:miter lim="800000"/>
            <a:headEnd/>
            <a:tailEnd/>
          </a:ln>
        </p:spPr>
        <p:txBody>
          <a:bodyPr wrap="none">
            <a:spAutoFit/>
          </a:bodyPr>
          <a:lstStyle/>
          <a:p>
            <a:pPr algn="l"/>
            <a:r>
              <a:rPr lang="en-US" sz="2000">
                <a:solidFill>
                  <a:srgbClr val="000000"/>
                </a:solidFill>
              </a:rPr>
              <a:t>-273 </a:t>
            </a:r>
            <a:r>
              <a:rPr lang="en-US" sz="2000" baseline="30000">
                <a:solidFill>
                  <a:srgbClr val="000000"/>
                </a:solidFill>
              </a:rPr>
              <a:t>o</a:t>
            </a:r>
            <a:r>
              <a:rPr lang="en-US" sz="2000">
                <a:solidFill>
                  <a:srgbClr val="000000"/>
                </a:solidFill>
              </a:rPr>
              <a:t>C</a:t>
            </a:r>
          </a:p>
        </p:txBody>
      </p:sp>
      <p:sp>
        <p:nvSpPr>
          <p:cNvPr id="104484" name="Line 42"/>
          <p:cNvSpPr>
            <a:spLocks noChangeShapeType="1"/>
          </p:cNvSpPr>
          <p:nvPr/>
        </p:nvSpPr>
        <p:spPr bwMode="auto">
          <a:xfrm flipV="1">
            <a:off x="2505075" y="5762625"/>
            <a:ext cx="0" cy="366713"/>
          </a:xfrm>
          <a:prstGeom prst="line">
            <a:avLst/>
          </a:prstGeom>
          <a:noFill/>
          <a:ln w="28575">
            <a:solidFill>
              <a:schemeClr val="tx1"/>
            </a:solidFill>
            <a:round/>
            <a:headEnd/>
            <a:tailEnd type="triangle" w="med" len="med"/>
          </a:ln>
        </p:spPr>
        <p:txBody>
          <a:bodyPr/>
          <a:lstStyle/>
          <a:p>
            <a:endParaRPr lang="en-US">
              <a:solidFill>
                <a:srgbClr val="000000"/>
              </a:solidFill>
            </a:endParaRPr>
          </a:p>
        </p:txBody>
      </p:sp>
      <p:sp>
        <p:nvSpPr>
          <p:cNvPr id="104485" name="Text Box 43"/>
          <p:cNvSpPr txBox="1">
            <a:spLocks noChangeArrowheads="1"/>
          </p:cNvSpPr>
          <p:nvPr/>
        </p:nvSpPr>
        <p:spPr bwMode="auto">
          <a:xfrm rot="-5400000">
            <a:off x="1579563" y="3792538"/>
            <a:ext cx="733425" cy="396875"/>
          </a:xfrm>
          <a:prstGeom prst="rect">
            <a:avLst/>
          </a:prstGeom>
          <a:noFill/>
          <a:ln w="9525">
            <a:noFill/>
            <a:miter lim="800000"/>
            <a:headEnd/>
            <a:tailEnd/>
          </a:ln>
        </p:spPr>
        <p:txBody>
          <a:bodyPr wrap="none">
            <a:spAutoFit/>
          </a:bodyPr>
          <a:lstStyle/>
          <a:p>
            <a:pPr algn="l"/>
            <a:r>
              <a:rPr lang="en-US" sz="2000" i="1">
                <a:solidFill>
                  <a:srgbClr val="000000"/>
                </a:solidFill>
              </a:rPr>
              <a:t>V</a:t>
            </a:r>
            <a:r>
              <a:rPr lang="en-US" sz="2000">
                <a:solidFill>
                  <a:srgbClr val="000000"/>
                </a:solidFill>
              </a:rPr>
              <a:t> (L)</a:t>
            </a:r>
            <a:endParaRPr lang="en-US" sz="2000" i="1">
              <a:solidFill>
                <a:srgbClr val="000000"/>
              </a:solidFill>
            </a:endParaRPr>
          </a:p>
        </p:txBody>
      </p:sp>
      <p:sp>
        <p:nvSpPr>
          <p:cNvPr id="104486" name="Line 44"/>
          <p:cNvSpPr>
            <a:spLocks noChangeShapeType="1"/>
          </p:cNvSpPr>
          <p:nvPr/>
        </p:nvSpPr>
        <p:spPr bwMode="auto">
          <a:xfrm flipH="1">
            <a:off x="2519363" y="4938713"/>
            <a:ext cx="1190625" cy="742950"/>
          </a:xfrm>
          <a:prstGeom prst="line">
            <a:avLst/>
          </a:prstGeom>
          <a:noFill/>
          <a:ln w="38100">
            <a:solidFill>
              <a:srgbClr val="008080"/>
            </a:solidFill>
            <a:prstDash val="dash"/>
            <a:round/>
            <a:headEnd/>
            <a:tailEnd/>
          </a:ln>
        </p:spPr>
        <p:txBody>
          <a:bodyPr/>
          <a:lstStyle/>
          <a:p>
            <a:endParaRPr lang="en-US">
              <a:solidFill>
                <a:srgbClr val="000000"/>
              </a:solidFill>
            </a:endParaRPr>
          </a:p>
        </p:txBody>
      </p:sp>
      <p:sp>
        <p:nvSpPr>
          <p:cNvPr id="104487" name="Line 45"/>
          <p:cNvSpPr>
            <a:spLocks noChangeShapeType="1"/>
          </p:cNvSpPr>
          <p:nvPr/>
        </p:nvSpPr>
        <p:spPr bwMode="auto">
          <a:xfrm flipH="1">
            <a:off x="2495550" y="5595938"/>
            <a:ext cx="333375" cy="100012"/>
          </a:xfrm>
          <a:prstGeom prst="line">
            <a:avLst/>
          </a:prstGeom>
          <a:noFill/>
          <a:ln w="38100">
            <a:solidFill>
              <a:srgbClr val="339966"/>
            </a:solidFill>
            <a:prstDash val="dash"/>
            <a:round/>
            <a:headEnd/>
            <a:tailEnd/>
          </a:ln>
        </p:spPr>
        <p:txBody>
          <a:bodyPr/>
          <a:lstStyle/>
          <a:p>
            <a:endParaRPr lang="en-US">
              <a:solidFill>
                <a:srgbClr val="000000"/>
              </a:solidFill>
            </a:endParaRPr>
          </a:p>
        </p:txBody>
      </p:sp>
      <p:sp>
        <p:nvSpPr>
          <p:cNvPr id="104488" name="Line 46"/>
          <p:cNvSpPr>
            <a:spLocks noChangeShapeType="1"/>
          </p:cNvSpPr>
          <p:nvPr/>
        </p:nvSpPr>
        <p:spPr bwMode="auto">
          <a:xfrm flipH="1">
            <a:off x="2476500" y="5514975"/>
            <a:ext cx="1119188" cy="185738"/>
          </a:xfrm>
          <a:prstGeom prst="line">
            <a:avLst/>
          </a:prstGeom>
          <a:noFill/>
          <a:ln w="38100">
            <a:solidFill>
              <a:srgbClr val="FF6600"/>
            </a:solidFill>
            <a:prstDash val="dash"/>
            <a:round/>
            <a:headEnd/>
            <a:tailEnd/>
          </a:ln>
        </p:spPr>
        <p:txBody>
          <a:bodyPr/>
          <a:lstStyle/>
          <a:p>
            <a:endParaRPr lang="en-US">
              <a:solidFill>
                <a:srgbClr val="000000"/>
              </a:solidFill>
            </a:endParaRPr>
          </a:p>
        </p:txBody>
      </p:sp>
      <p:sp>
        <p:nvSpPr>
          <p:cNvPr id="104489" name="Line 47"/>
          <p:cNvSpPr>
            <a:spLocks noChangeShapeType="1"/>
          </p:cNvSpPr>
          <p:nvPr/>
        </p:nvSpPr>
        <p:spPr bwMode="auto">
          <a:xfrm flipH="1">
            <a:off x="2501900" y="4727575"/>
            <a:ext cx="2251075" cy="957263"/>
          </a:xfrm>
          <a:prstGeom prst="line">
            <a:avLst/>
          </a:prstGeom>
          <a:noFill/>
          <a:ln w="38100">
            <a:solidFill>
              <a:srgbClr val="FF99CC"/>
            </a:solidFill>
            <a:prstDash val="dash"/>
            <a:round/>
            <a:headEnd/>
            <a:tailEnd/>
          </a:ln>
        </p:spPr>
        <p:txBody>
          <a:bodyPr/>
          <a:lstStyle/>
          <a:p>
            <a:endParaRPr lang="en-US">
              <a:solidFill>
                <a:srgbClr val="000000"/>
              </a:solidFill>
            </a:endParaRPr>
          </a:p>
        </p:txBody>
      </p:sp>
      <p:grpSp>
        <p:nvGrpSpPr>
          <p:cNvPr id="104490" name="Group 48"/>
          <p:cNvGrpSpPr>
            <a:grpSpLocks/>
          </p:cNvGrpSpPr>
          <p:nvPr/>
        </p:nvGrpSpPr>
        <p:grpSpPr bwMode="auto">
          <a:xfrm>
            <a:off x="2786063" y="2697163"/>
            <a:ext cx="2170112" cy="1957387"/>
            <a:chOff x="367" y="1175"/>
            <a:chExt cx="1367" cy="1233"/>
          </a:xfrm>
        </p:grpSpPr>
        <p:sp>
          <p:nvSpPr>
            <p:cNvPr id="104494" name="Freeform 49"/>
            <p:cNvSpPr>
              <a:spLocks/>
            </p:cNvSpPr>
            <p:nvPr/>
          </p:nvSpPr>
          <p:spPr bwMode="auto">
            <a:xfrm>
              <a:off x="367" y="1175"/>
              <a:ext cx="1367" cy="1233"/>
            </a:xfrm>
            <a:custGeom>
              <a:avLst/>
              <a:gdLst>
                <a:gd name="T0" fmla="*/ 0 w 1367"/>
                <a:gd name="T1" fmla="*/ 0 h 1233"/>
                <a:gd name="T2" fmla="*/ 1367 w 1367"/>
                <a:gd name="T3" fmla="*/ 0 h 1233"/>
                <a:gd name="T4" fmla="*/ 1367 w 1367"/>
                <a:gd name="T5" fmla="*/ 435 h 1233"/>
                <a:gd name="T6" fmla="*/ 294 w 1367"/>
                <a:gd name="T7" fmla="*/ 435 h 1233"/>
                <a:gd name="T8" fmla="*/ 508 w 1367"/>
                <a:gd name="T9" fmla="*/ 1233 h 1233"/>
                <a:gd name="T10" fmla="*/ 181 w 1367"/>
                <a:gd name="T11" fmla="*/ 440 h 1233"/>
                <a:gd name="T12" fmla="*/ 0 w 1367"/>
                <a:gd name="T13" fmla="*/ 440 h 1233"/>
                <a:gd name="T14" fmla="*/ 0 w 1367"/>
                <a:gd name="T15" fmla="*/ 0 h 1233"/>
                <a:gd name="T16" fmla="*/ 0 60000 65536"/>
                <a:gd name="T17" fmla="*/ 0 60000 65536"/>
                <a:gd name="T18" fmla="*/ 0 60000 65536"/>
                <a:gd name="T19" fmla="*/ 0 60000 65536"/>
                <a:gd name="T20" fmla="*/ 0 60000 65536"/>
                <a:gd name="T21" fmla="*/ 0 60000 65536"/>
                <a:gd name="T22" fmla="*/ 0 60000 65536"/>
                <a:gd name="T23" fmla="*/ 0 60000 65536"/>
                <a:gd name="T24" fmla="*/ 0 w 1367"/>
                <a:gd name="T25" fmla="*/ 0 h 1233"/>
                <a:gd name="T26" fmla="*/ 1367 w 1367"/>
                <a:gd name="T27" fmla="*/ 1233 h 12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7" h="1233">
                  <a:moveTo>
                    <a:pt x="0" y="0"/>
                  </a:moveTo>
                  <a:lnTo>
                    <a:pt x="1367" y="0"/>
                  </a:lnTo>
                  <a:lnTo>
                    <a:pt x="1367" y="435"/>
                  </a:lnTo>
                  <a:lnTo>
                    <a:pt x="294" y="435"/>
                  </a:lnTo>
                  <a:lnTo>
                    <a:pt x="508" y="1233"/>
                  </a:lnTo>
                  <a:lnTo>
                    <a:pt x="181" y="440"/>
                  </a:lnTo>
                  <a:lnTo>
                    <a:pt x="0" y="440"/>
                  </a:lnTo>
                  <a:lnTo>
                    <a:pt x="0" y="0"/>
                  </a:lnTo>
                  <a:close/>
                </a:path>
              </a:pathLst>
            </a:custGeom>
            <a:solidFill>
              <a:schemeClr val="bg1"/>
            </a:solidFill>
            <a:ln w="19050">
              <a:solidFill>
                <a:schemeClr val="tx1"/>
              </a:solidFill>
              <a:round/>
              <a:headEnd/>
              <a:tailEnd/>
            </a:ln>
          </p:spPr>
          <p:txBody>
            <a:bodyPr/>
            <a:lstStyle/>
            <a:p>
              <a:endParaRPr lang="en-US">
                <a:solidFill>
                  <a:srgbClr val="000000"/>
                </a:solidFill>
              </a:endParaRPr>
            </a:p>
          </p:txBody>
        </p:sp>
        <p:sp>
          <p:nvSpPr>
            <p:cNvPr id="104495" name="Text Box 50"/>
            <p:cNvSpPr txBox="1">
              <a:spLocks noChangeArrowheads="1"/>
            </p:cNvSpPr>
            <p:nvPr/>
          </p:nvSpPr>
          <p:spPr bwMode="auto">
            <a:xfrm>
              <a:off x="445" y="1195"/>
              <a:ext cx="1196" cy="404"/>
            </a:xfrm>
            <a:prstGeom prst="rect">
              <a:avLst/>
            </a:prstGeom>
            <a:noFill/>
            <a:ln w="9525">
              <a:noFill/>
              <a:miter lim="800000"/>
              <a:headEnd/>
              <a:tailEnd/>
            </a:ln>
          </p:spPr>
          <p:txBody>
            <a:bodyPr wrap="none">
              <a:spAutoFit/>
            </a:bodyPr>
            <a:lstStyle/>
            <a:p>
              <a:pPr algn="l"/>
              <a:r>
                <a:rPr lang="en-US" sz="1800">
                  <a:solidFill>
                    <a:srgbClr val="000000"/>
                  </a:solidFill>
                </a:rPr>
                <a:t>Low temperature</a:t>
              </a:r>
            </a:p>
            <a:p>
              <a:pPr algn="l"/>
              <a:r>
                <a:rPr lang="en-US" sz="1800">
                  <a:solidFill>
                    <a:srgbClr val="000000"/>
                  </a:solidFill>
                </a:rPr>
                <a:t>Small volume</a:t>
              </a:r>
            </a:p>
          </p:txBody>
        </p:sp>
      </p:grpSp>
      <p:grpSp>
        <p:nvGrpSpPr>
          <p:cNvPr id="104491" name="Group 55"/>
          <p:cNvGrpSpPr>
            <a:grpSpLocks/>
          </p:cNvGrpSpPr>
          <p:nvPr/>
        </p:nvGrpSpPr>
        <p:grpSpPr bwMode="auto">
          <a:xfrm>
            <a:off x="4356100" y="1298575"/>
            <a:ext cx="2170113" cy="1443038"/>
            <a:chOff x="2714" y="830"/>
            <a:chExt cx="1367" cy="909"/>
          </a:xfrm>
        </p:grpSpPr>
        <p:sp>
          <p:nvSpPr>
            <p:cNvPr id="104492" name="Freeform 52"/>
            <p:cNvSpPr>
              <a:spLocks/>
            </p:cNvSpPr>
            <p:nvPr/>
          </p:nvSpPr>
          <p:spPr bwMode="auto">
            <a:xfrm>
              <a:off x="2714" y="830"/>
              <a:ext cx="1367" cy="909"/>
            </a:xfrm>
            <a:custGeom>
              <a:avLst/>
              <a:gdLst>
                <a:gd name="T0" fmla="*/ 0 w 1367"/>
                <a:gd name="T1" fmla="*/ 0 h 909"/>
                <a:gd name="T2" fmla="*/ 1367 w 1367"/>
                <a:gd name="T3" fmla="*/ 0 h 909"/>
                <a:gd name="T4" fmla="*/ 1367 w 1367"/>
                <a:gd name="T5" fmla="*/ 435 h 909"/>
                <a:gd name="T6" fmla="*/ 669 w 1367"/>
                <a:gd name="T7" fmla="*/ 435 h 909"/>
                <a:gd name="T8" fmla="*/ 889 w 1367"/>
                <a:gd name="T9" fmla="*/ 909 h 909"/>
                <a:gd name="T10" fmla="*/ 567 w 1367"/>
                <a:gd name="T11" fmla="*/ 446 h 909"/>
                <a:gd name="T12" fmla="*/ 0 w 1367"/>
                <a:gd name="T13" fmla="*/ 440 h 909"/>
                <a:gd name="T14" fmla="*/ 0 w 1367"/>
                <a:gd name="T15" fmla="*/ 0 h 909"/>
                <a:gd name="T16" fmla="*/ 0 60000 65536"/>
                <a:gd name="T17" fmla="*/ 0 60000 65536"/>
                <a:gd name="T18" fmla="*/ 0 60000 65536"/>
                <a:gd name="T19" fmla="*/ 0 60000 65536"/>
                <a:gd name="T20" fmla="*/ 0 60000 65536"/>
                <a:gd name="T21" fmla="*/ 0 60000 65536"/>
                <a:gd name="T22" fmla="*/ 0 60000 65536"/>
                <a:gd name="T23" fmla="*/ 0 60000 65536"/>
                <a:gd name="T24" fmla="*/ 0 w 1367"/>
                <a:gd name="T25" fmla="*/ 0 h 909"/>
                <a:gd name="T26" fmla="*/ 1367 w 1367"/>
                <a:gd name="T27" fmla="*/ 909 h 9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7" h="909">
                  <a:moveTo>
                    <a:pt x="0" y="0"/>
                  </a:moveTo>
                  <a:lnTo>
                    <a:pt x="1367" y="0"/>
                  </a:lnTo>
                  <a:lnTo>
                    <a:pt x="1367" y="435"/>
                  </a:lnTo>
                  <a:lnTo>
                    <a:pt x="669" y="435"/>
                  </a:lnTo>
                  <a:lnTo>
                    <a:pt x="889" y="909"/>
                  </a:lnTo>
                  <a:lnTo>
                    <a:pt x="567" y="446"/>
                  </a:lnTo>
                  <a:lnTo>
                    <a:pt x="0" y="440"/>
                  </a:lnTo>
                  <a:lnTo>
                    <a:pt x="0" y="0"/>
                  </a:lnTo>
                  <a:close/>
                </a:path>
              </a:pathLst>
            </a:custGeom>
            <a:solidFill>
              <a:schemeClr val="bg1"/>
            </a:solidFill>
            <a:ln w="19050">
              <a:solidFill>
                <a:schemeClr val="tx1"/>
              </a:solidFill>
              <a:round/>
              <a:headEnd/>
              <a:tailEnd/>
            </a:ln>
          </p:spPr>
          <p:txBody>
            <a:bodyPr/>
            <a:lstStyle/>
            <a:p>
              <a:endParaRPr lang="en-US">
                <a:solidFill>
                  <a:srgbClr val="000000"/>
                </a:solidFill>
              </a:endParaRPr>
            </a:p>
          </p:txBody>
        </p:sp>
        <p:sp>
          <p:nvSpPr>
            <p:cNvPr id="104493" name="Text Box 53"/>
            <p:cNvSpPr txBox="1">
              <a:spLocks noChangeArrowheads="1"/>
            </p:cNvSpPr>
            <p:nvPr/>
          </p:nvSpPr>
          <p:spPr bwMode="auto">
            <a:xfrm>
              <a:off x="2792" y="850"/>
              <a:ext cx="1228" cy="404"/>
            </a:xfrm>
            <a:prstGeom prst="rect">
              <a:avLst/>
            </a:prstGeom>
            <a:noFill/>
            <a:ln w="9525">
              <a:noFill/>
              <a:miter lim="800000"/>
              <a:headEnd/>
              <a:tailEnd/>
            </a:ln>
          </p:spPr>
          <p:txBody>
            <a:bodyPr wrap="none">
              <a:spAutoFit/>
            </a:bodyPr>
            <a:lstStyle/>
            <a:p>
              <a:pPr algn="l"/>
              <a:r>
                <a:rPr lang="en-US" sz="1800">
                  <a:solidFill>
                    <a:srgbClr val="000000"/>
                  </a:solidFill>
                </a:rPr>
                <a:t>High temperature</a:t>
              </a:r>
            </a:p>
            <a:p>
              <a:pPr algn="l"/>
              <a:r>
                <a:rPr lang="en-US" sz="1800">
                  <a:solidFill>
                    <a:srgbClr val="000000"/>
                  </a:solidFill>
                </a:rPr>
                <a:t>Large volume</a:t>
              </a:r>
            </a:p>
          </p:txBody>
        </p:sp>
      </p:grpSp>
    </p:spTree>
    <p:extLst>
      <p:ext uri="{BB962C8B-B14F-4D97-AF65-F5344CB8AC3E}">
        <p14:creationId xmlns:p14="http://schemas.microsoft.com/office/powerpoint/2010/main" val="391717291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3" descr="Zumdahl13_13"/>
          <p:cNvPicPr>
            <a:picLocks noChangeAspect="1" noChangeArrowheads="1"/>
          </p:cNvPicPr>
          <p:nvPr/>
        </p:nvPicPr>
        <p:blipFill>
          <a:blip r:embed="rId3" cstate="print"/>
          <a:srcRect b="13097"/>
          <a:stretch>
            <a:fillRect/>
          </a:stretch>
        </p:blipFill>
        <p:spPr bwMode="auto">
          <a:xfrm>
            <a:off x="609600" y="1143000"/>
            <a:ext cx="7924800" cy="4572000"/>
          </a:xfrm>
          <a:prstGeom prst="rect">
            <a:avLst/>
          </a:prstGeom>
          <a:noFill/>
          <a:ln w="9525">
            <a:noFill/>
            <a:miter lim="800000"/>
            <a:headEnd/>
            <a:tailEnd/>
          </a:ln>
        </p:spPr>
      </p:pic>
      <p:sp>
        <p:nvSpPr>
          <p:cNvPr id="106499" name="Rectangle 6"/>
          <p:cNvSpPr>
            <a:spLocks noChangeArrowheads="1"/>
          </p:cNvSpPr>
          <p:nvPr/>
        </p:nvSpPr>
        <p:spPr bwMode="auto">
          <a:xfrm>
            <a:off x="76200" y="6567488"/>
            <a:ext cx="3179763" cy="214312"/>
          </a:xfrm>
          <a:prstGeom prst="rect">
            <a:avLst/>
          </a:prstGeom>
          <a:noFill/>
          <a:ln w="9525">
            <a:noFill/>
            <a:miter lim="800000"/>
            <a:headEnd/>
            <a:tailEnd/>
          </a:ln>
        </p:spPr>
        <p:txBody>
          <a:bodyPr wrap="none">
            <a:spAutoFit/>
          </a:bodyPr>
          <a:lstStyle/>
          <a:p>
            <a:pPr algn="l"/>
            <a:r>
              <a:rPr lang="en-US" sz="800">
                <a:solidFill>
                  <a:srgbClr val="000000"/>
                </a:solidFill>
              </a:rPr>
              <a:t>Zumdahl, Zumdahl, DeCoste, </a:t>
            </a:r>
            <a:r>
              <a:rPr lang="en-US" sz="800" u="sng">
                <a:solidFill>
                  <a:srgbClr val="000000"/>
                </a:solidFill>
              </a:rPr>
              <a:t>World of Chemistry</a:t>
            </a:r>
            <a:r>
              <a:rPr lang="en-US" sz="800">
                <a:solidFill>
                  <a:srgbClr val="000000"/>
                </a:solidFill>
              </a:rPr>
              <a:t> </a:t>
            </a:r>
            <a:r>
              <a:rPr lang="en-US" sz="800">
                <a:solidFill>
                  <a:srgbClr val="000000"/>
                </a:solidFill>
                <a:latin typeface="Symbol" pitchFamily="18" charset="2"/>
              </a:rPr>
              <a:t> </a:t>
            </a:r>
            <a:r>
              <a:rPr lang="en-US" sz="800">
                <a:solidFill>
                  <a:srgbClr val="000000"/>
                </a:solidFill>
              </a:rPr>
              <a:t>2002, page 428</a:t>
            </a:r>
          </a:p>
        </p:txBody>
      </p:sp>
      <p:sp>
        <p:nvSpPr>
          <p:cNvPr id="106500" name="AutoShape 7">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solidFill>
                <a:srgbClr val="000000"/>
              </a:solidFill>
            </a:endParaRPr>
          </a:p>
        </p:txBody>
      </p:sp>
      <p:sp>
        <p:nvSpPr>
          <p:cNvPr id="106501" name="Rectangle 18"/>
          <p:cNvSpPr>
            <a:spLocks noGrp="1" noChangeArrowheads="1"/>
          </p:cNvSpPr>
          <p:nvPr>
            <p:ph type="title"/>
          </p:nvPr>
        </p:nvSpPr>
        <p:spPr/>
        <p:txBody>
          <a:bodyPr/>
          <a:lstStyle/>
          <a:p>
            <a:pPr eaLnBrk="1" hangingPunct="1"/>
            <a:r>
              <a:rPr lang="en-US" smtClean="0"/>
              <a:t>Charles' Law</a:t>
            </a:r>
          </a:p>
        </p:txBody>
      </p:sp>
    </p:spTree>
    <p:extLst>
      <p:ext uri="{BB962C8B-B14F-4D97-AF65-F5344CB8AC3E}">
        <p14:creationId xmlns:p14="http://schemas.microsoft.com/office/powerpoint/2010/main" val="363537662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381000" y="609600"/>
            <a:ext cx="8077200" cy="1143000"/>
          </a:xfrm>
        </p:spPr>
        <p:txBody>
          <a:bodyPr/>
          <a:lstStyle/>
          <a:p>
            <a:pPr eaLnBrk="1" hangingPunct="1"/>
            <a:r>
              <a:rPr lang="en-US" sz="4000" smtClean="0"/>
              <a:t>Temperature and Volume of a Gas</a:t>
            </a:r>
            <a:br>
              <a:rPr lang="en-US" sz="4000" smtClean="0"/>
            </a:br>
            <a:r>
              <a:rPr lang="en-US" sz="3200" smtClean="0">
                <a:solidFill>
                  <a:schemeClr val="accent2"/>
                </a:solidFill>
              </a:rPr>
              <a:t>Charles’ Law</a:t>
            </a:r>
            <a:endParaRPr lang="en-US" sz="4000" smtClean="0">
              <a:solidFill>
                <a:schemeClr val="accent2"/>
              </a:solidFill>
            </a:endParaRPr>
          </a:p>
        </p:txBody>
      </p:sp>
      <p:sp>
        <p:nvSpPr>
          <p:cNvPr id="109571" name="Text Box 3"/>
          <p:cNvSpPr txBox="1">
            <a:spLocks noChangeArrowheads="1"/>
          </p:cNvSpPr>
          <p:nvPr/>
        </p:nvSpPr>
        <p:spPr bwMode="auto">
          <a:xfrm>
            <a:off x="609600" y="2057400"/>
            <a:ext cx="7842250" cy="1187450"/>
          </a:xfrm>
          <a:prstGeom prst="rect">
            <a:avLst/>
          </a:prstGeom>
          <a:noFill/>
          <a:ln w="9525">
            <a:noFill/>
            <a:miter lim="800000"/>
            <a:headEnd/>
            <a:tailEnd/>
          </a:ln>
        </p:spPr>
        <p:txBody>
          <a:bodyPr wrap="none">
            <a:spAutoFit/>
          </a:bodyPr>
          <a:lstStyle/>
          <a:p>
            <a:pPr algn="l"/>
            <a:r>
              <a:rPr lang="en-US" sz="2400">
                <a:solidFill>
                  <a:srgbClr val="000000"/>
                </a:solidFill>
              </a:rPr>
              <a:t>At constant pressure, by what fraction of its volume will a</a:t>
            </a:r>
          </a:p>
          <a:p>
            <a:pPr algn="l"/>
            <a:r>
              <a:rPr lang="en-US" sz="2400">
                <a:solidFill>
                  <a:srgbClr val="000000"/>
                </a:solidFill>
              </a:rPr>
              <a:t>quantity of gas change if the temperature changes from</a:t>
            </a:r>
          </a:p>
          <a:p>
            <a:pPr algn="l"/>
            <a:r>
              <a:rPr lang="en-US" sz="2400">
                <a:solidFill>
                  <a:srgbClr val="000000"/>
                </a:solidFill>
              </a:rPr>
              <a:t>0 </a:t>
            </a:r>
            <a:r>
              <a:rPr lang="en-US" sz="2400" baseline="30000">
                <a:solidFill>
                  <a:srgbClr val="000000"/>
                </a:solidFill>
              </a:rPr>
              <a:t>o</a:t>
            </a:r>
            <a:r>
              <a:rPr lang="en-US" sz="2400">
                <a:solidFill>
                  <a:srgbClr val="000000"/>
                </a:solidFill>
              </a:rPr>
              <a:t>C to 50 </a:t>
            </a:r>
            <a:r>
              <a:rPr lang="en-US" sz="2400" baseline="30000">
                <a:solidFill>
                  <a:srgbClr val="000000"/>
                </a:solidFill>
              </a:rPr>
              <a:t>o</a:t>
            </a:r>
            <a:r>
              <a:rPr lang="en-US" sz="2400">
                <a:solidFill>
                  <a:srgbClr val="000000"/>
                </a:solidFill>
              </a:rPr>
              <a:t>C?</a:t>
            </a:r>
          </a:p>
        </p:txBody>
      </p:sp>
      <p:sp>
        <p:nvSpPr>
          <p:cNvPr id="109572" name="Text Box 4"/>
          <p:cNvSpPr txBox="1">
            <a:spLocks noChangeArrowheads="1"/>
          </p:cNvSpPr>
          <p:nvPr/>
        </p:nvSpPr>
        <p:spPr bwMode="auto">
          <a:xfrm>
            <a:off x="517525" y="3392488"/>
            <a:ext cx="4089400" cy="1552575"/>
          </a:xfrm>
          <a:prstGeom prst="rect">
            <a:avLst/>
          </a:prstGeom>
          <a:noFill/>
          <a:ln w="9525">
            <a:noFill/>
            <a:miter lim="800000"/>
            <a:headEnd/>
            <a:tailEnd/>
          </a:ln>
        </p:spPr>
        <p:txBody>
          <a:bodyPr wrap="none">
            <a:spAutoFit/>
          </a:bodyPr>
          <a:lstStyle/>
          <a:p>
            <a:pPr algn="l"/>
            <a:r>
              <a:rPr lang="en-US" sz="2400">
                <a:solidFill>
                  <a:srgbClr val="000000"/>
                </a:solidFill>
              </a:rPr>
              <a:t>T</a:t>
            </a:r>
            <a:r>
              <a:rPr lang="en-US" sz="2400" baseline="-25000">
                <a:solidFill>
                  <a:srgbClr val="000000"/>
                </a:solidFill>
              </a:rPr>
              <a:t>1</a:t>
            </a:r>
            <a:r>
              <a:rPr lang="en-US" sz="2400">
                <a:solidFill>
                  <a:srgbClr val="000000"/>
                </a:solidFill>
              </a:rPr>
              <a:t>  =    0 </a:t>
            </a:r>
            <a:r>
              <a:rPr lang="en-US" sz="2400" baseline="30000">
                <a:solidFill>
                  <a:srgbClr val="000000"/>
                </a:solidFill>
              </a:rPr>
              <a:t>o</a:t>
            </a:r>
            <a:r>
              <a:rPr lang="en-US" sz="2400">
                <a:solidFill>
                  <a:srgbClr val="000000"/>
                </a:solidFill>
              </a:rPr>
              <a:t>C  +  273  =  273 K</a:t>
            </a:r>
          </a:p>
          <a:p>
            <a:pPr algn="l"/>
            <a:r>
              <a:rPr lang="en-US" sz="2400">
                <a:solidFill>
                  <a:srgbClr val="000000"/>
                </a:solidFill>
              </a:rPr>
              <a:t>T</a:t>
            </a:r>
            <a:r>
              <a:rPr lang="en-US" sz="2400" baseline="-25000">
                <a:solidFill>
                  <a:srgbClr val="000000"/>
                </a:solidFill>
              </a:rPr>
              <a:t>2</a:t>
            </a:r>
            <a:r>
              <a:rPr lang="en-US" sz="2400">
                <a:solidFill>
                  <a:srgbClr val="000000"/>
                </a:solidFill>
              </a:rPr>
              <a:t>  =  50 </a:t>
            </a:r>
            <a:r>
              <a:rPr lang="en-US" sz="2400" baseline="30000">
                <a:solidFill>
                  <a:srgbClr val="000000"/>
                </a:solidFill>
              </a:rPr>
              <a:t>o</a:t>
            </a:r>
            <a:r>
              <a:rPr lang="en-US" sz="2400">
                <a:solidFill>
                  <a:srgbClr val="000000"/>
                </a:solidFill>
              </a:rPr>
              <a:t>C  +  273  =  323 K</a:t>
            </a:r>
          </a:p>
          <a:p>
            <a:pPr algn="l"/>
            <a:r>
              <a:rPr lang="en-US" sz="2400">
                <a:solidFill>
                  <a:srgbClr val="000000"/>
                </a:solidFill>
              </a:rPr>
              <a:t>V</a:t>
            </a:r>
            <a:r>
              <a:rPr lang="en-US" sz="2400" baseline="-25000">
                <a:solidFill>
                  <a:srgbClr val="000000"/>
                </a:solidFill>
              </a:rPr>
              <a:t>1</a:t>
            </a:r>
            <a:r>
              <a:rPr lang="en-US" sz="2400">
                <a:solidFill>
                  <a:srgbClr val="000000"/>
                </a:solidFill>
              </a:rPr>
              <a:t>  =  1</a:t>
            </a:r>
          </a:p>
          <a:p>
            <a:pPr algn="l"/>
            <a:r>
              <a:rPr lang="en-US" sz="2400">
                <a:solidFill>
                  <a:srgbClr val="000000"/>
                </a:solidFill>
              </a:rPr>
              <a:t>V</a:t>
            </a:r>
            <a:r>
              <a:rPr lang="en-US" sz="2400" baseline="-25000">
                <a:solidFill>
                  <a:srgbClr val="000000"/>
                </a:solidFill>
              </a:rPr>
              <a:t>2</a:t>
            </a:r>
            <a:r>
              <a:rPr lang="en-US" sz="2400">
                <a:solidFill>
                  <a:srgbClr val="000000"/>
                </a:solidFill>
              </a:rPr>
              <a:t>  =  X</a:t>
            </a:r>
          </a:p>
        </p:txBody>
      </p:sp>
      <p:sp>
        <p:nvSpPr>
          <p:cNvPr id="109573" name="Text Box 5"/>
          <p:cNvSpPr txBox="1">
            <a:spLocks noChangeArrowheads="1"/>
          </p:cNvSpPr>
          <p:nvPr/>
        </p:nvSpPr>
        <p:spPr bwMode="auto">
          <a:xfrm>
            <a:off x="5699125" y="3240088"/>
            <a:ext cx="981075" cy="822325"/>
          </a:xfrm>
          <a:prstGeom prst="rect">
            <a:avLst/>
          </a:prstGeom>
          <a:noFill/>
          <a:ln w="9525">
            <a:noFill/>
            <a:miter lim="800000"/>
            <a:headEnd/>
            <a:tailEnd/>
          </a:ln>
        </p:spPr>
        <p:txBody>
          <a:bodyPr wrap="none">
            <a:spAutoFit/>
          </a:bodyPr>
          <a:lstStyle/>
          <a:p>
            <a:pPr algn="l"/>
            <a:r>
              <a:rPr lang="en-US" sz="2400">
                <a:solidFill>
                  <a:srgbClr val="000000"/>
                </a:solidFill>
              </a:rPr>
              <a:t>  1</a:t>
            </a:r>
          </a:p>
          <a:p>
            <a:pPr algn="l"/>
            <a:r>
              <a:rPr lang="en-US" sz="2400">
                <a:solidFill>
                  <a:srgbClr val="000000"/>
                </a:solidFill>
              </a:rPr>
              <a:t>273 K</a:t>
            </a:r>
          </a:p>
        </p:txBody>
      </p:sp>
      <p:sp>
        <p:nvSpPr>
          <p:cNvPr id="109574" name="Line 6"/>
          <p:cNvSpPr>
            <a:spLocks noChangeShapeType="1"/>
          </p:cNvSpPr>
          <p:nvPr/>
        </p:nvSpPr>
        <p:spPr bwMode="auto">
          <a:xfrm>
            <a:off x="5562600" y="3657600"/>
            <a:ext cx="1143000"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09575" name="Text Box 7"/>
          <p:cNvSpPr txBox="1">
            <a:spLocks noChangeArrowheads="1"/>
          </p:cNvSpPr>
          <p:nvPr/>
        </p:nvSpPr>
        <p:spPr bwMode="auto">
          <a:xfrm>
            <a:off x="6765925" y="3392488"/>
            <a:ext cx="361950" cy="457200"/>
          </a:xfrm>
          <a:prstGeom prst="rect">
            <a:avLst/>
          </a:prstGeom>
          <a:noFill/>
          <a:ln w="9525">
            <a:noFill/>
            <a:miter lim="800000"/>
            <a:headEnd/>
            <a:tailEnd/>
          </a:ln>
        </p:spPr>
        <p:txBody>
          <a:bodyPr wrap="none">
            <a:spAutoFit/>
          </a:bodyPr>
          <a:lstStyle/>
          <a:p>
            <a:pPr algn="l"/>
            <a:r>
              <a:rPr lang="en-US" sz="2400">
                <a:solidFill>
                  <a:srgbClr val="000000"/>
                </a:solidFill>
              </a:rPr>
              <a:t>=</a:t>
            </a:r>
          </a:p>
        </p:txBody>
      </p:sp>
      <p:sp>
        <p:nvSpPr>
          <p:cNvPr id="109576" name="Text Box 8"/>
          <p:cNvSpPr txBox="1">
            <a:spLocks noChangeArrowheads="1"/>
          </p:cNvSpPr>
          <p:nvPr/>
        </p:nvSpPr>
        <p:spPr bwMode="auto">
          <a:xfrm>
            <a:off x="7299325" y="3240088"/>
            <a:ext cx="981075" cy="822325"/>
          </a:xfrm>
          <a:prstGeom prst="rect">
            <a:avLst/>
          </a:prstGeom>
          <a:noFill/>
          <a:ln w="9525">
            <a:noFill/>
            <a:miter lim="800000"/>
            <a:headEnd/>
            <a:tailEnd/>
          </a:ln>
        </p:spPr>
        <p:txBody>
          <a:bodyPr wrap="none">
            <a:spAutoFit/>
          </a:bodyPr>
          <a:lstStyle/>
          <a:p>
            <a:pPr algn="l"/>
            <a:r>
              <a:rPr lang="en-US" sz="2400">
                <a:solidFill>
                  <a:srgbClr val="000000"/>
                </a:solidFill>
              </a:rPr>
              <a:t>   X</a:t>
            </a:r>
          </a:p>
          <a:p>
            <a:pPr algn="l"/>
            <a:r>
              <a:rPr lang="en-US" sz="2400">
                <a:solidFill>
                  <a:srgbClr val="000000"/>
                </a:solidFill>
              </a:rPr>
              <a:t>323 K</a:t>
            </a:r>
          </a:p>
        </p:txBody>
      </p:sp>
      <p:sp>
        <p:nvSpPr>
          <p:cNvPr id="109577" name="Line 9"/>
          <p:cNvSpPr>
            <a:spLocks noChangeShapeType="1"/>
          </p:cNvSpPr>
          <p:nvPr/>
        </p:nvSpPr>
        <p:spPr bwMode="auto">
          <a:xfrm>
            <a:off x="7239000" y="3657600"/>
            <a:ext cx="1143000"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09578" name="Text Box 10"/>
          <p:cNvSpPr txBox="1">
            <a:spLocks noChangeArrowheads="1"/>
          </p:cNvSpPr>
          <p:nvPr/>
        </p:nvSpPr>
        <p:spPr bwMode="auto">
          <a:xfrm>
            <a:off x="5811838" y="4535488"/>
            <a:ext cx="2341562" cy="457200"/>
          </a:xfrm>
          <a:prstGeom prst="rect">
            <a:avLst/>
          </a:prstGeom>
          <a:noFill/>
          <a:ln w="9525">
            <a:noFill/>
            <a:miter lim="800000"/>
            <a:headEnd/>
            <a:tailEnd/>
          </a:ln>
        </p:spPr>
        <p:txBody>
          <a:bodyPr wrap="none">
            <a:spAutoFit/>
          </a:bodyPr>
          <a:lstStyle/>
          <a:p>
            <a:pPr algn="l"/>
            <a:r>
              <a:rPr lang="en-US" sz="2400">
                <a:solidFill>
                  <a:srgbClr val="000000"/>
                </a:solidFill>
              </a:rPr>
              <a:t>X  =    323 / 273</a:t>
            </a:r>
          </a:p>
        </p:txBody>
      </p:sp>
      <p:sp>
        <p:nvSpPr>
          <p:cNvPr id="109579" name="Text Box 11"/>
          <p:cNvSpPr txBox="1">
            <a:spLocks noChangeArrowheads="1"/>
          </p:cNvSpPr>
          <p:nvPr/>
        </p:nvSpPr>
        <p:spPr bwMode="auto">
          <a:xfrm>
            <a:off x="5851525" y="5373688"/>
            <a:ext cx="2319338" cy="457200"/>
          </a:xfrm>
          <a:prstGeom prst="rect">
            <a:avLst/>
          </a:prstGeom>
          <a:noFill/>
          <a:ln w="9525">
            <a:noFill/>
            <a:miter lim="800000"/>
            <a:headEnd/>
            <a:tailEnd/>
          </a:ln>
        </p:spPr>
        <p:txBody>
          <a:bodyPr wrap="none">
            <a:spAutoFit/>
          </a:bodyPr>
          <a:lstStyle/>
          <a:p>
            <a:pPr algn="l"/>
            <a:r>
              <a:rPr lang="en-US" sz="2400">
                <a:solidFill>
                  <a:srgbClr val="000000"/>
                </a:solidFill>
              </a:rPr>
              <a:t>or  1.18 x larger</a:t>
            </a:r>
          </a:p>
        </p:txBody>
      </p:sp>
      <p:sp>
        <p:nvSpPr>
          <p:cNvPr id="107532" name="Text Box 12"/>
          <p:cNvSpPr txBox="1">
            <a:spLocks noChangeArrowheads="1"/>
          </p:cNvSpPr>
          <p:nvPr/>
        </p:nvSpPr>
        <p:spPr bwMode="auto">
          <a:xfrm>
            <a:off x="1431925" y="5145088"/>
            <a:ext cx="2097088" cy="457200"/>
          </a:xfrm>
          <a:prstGeom prst="rect">
            <a:avLst/>
          </a:prstGeom>
          <a:noFill/>
          <a:ln w="9525">
            <a:noFill/>
            <a:miter lim="800000"/>
            <a:headEnd/>
            <a:tailEnd/>
          </a:ln>
        </p:spPr>
        <p:txBody>
          <a:bodyPr wrap="none">
            <a:spAutoFit/>
          </a:bodyPr>
          <a:lstStyle/>
          <a:p>
            <a:pPr algn="l"/>
            <a:r>
              <a:rPr lang="en-US" sz="2400">
                <a:solidFill>
                  <a:srgbClr val="333399"/>
                </a:solidFill>
              </a:rPr>
              <a:t>V</a:t>
            </a:r>
            <a:r>
              <a:rPr lang="en-US" sz="2400" baseline="-25000">
                <a:solidFill>
                  <a:srgbClr val="333399"/>
                </a:solidFill>
              </a:rPr>
              <a:t>1</a:t>
            </a:r>
            <a:r>
              <a:rPr lang="en-US" sz="2400">
                <a:solidFill>
                  <a:srgbClr val="333399"/>
                </a:solidFill>
              </a:rPr>
              <a:t>	=      V</a:t>
            </a:r>
            <a:r>
              <a:rPr lang="en-US" sz="2400" baseline="-25000">
                <a:solidFill>
                  <a:srgbClr val="333399"/>
                </a:solidFill>
              </a:rPr>
              <a:t>2</a:t>
            </a:r>
          </a:p>
        </p:txBody>
      </p:sp>
      <p:sp>
        <p:nvSpPr>
          <p:cNvPr id="107533" name="Line 13"/>
          <p:cNvSpPr>
            <a:spLocks noChangeShapeType="1"/>
          </p:cNvSpPr>
          <p:nvPr/>
        </p:nvSpPr>
        <p:spPr bwMode="auto">
          <a:xfrm>
            <a:off x="1219200" y="5562600"/>
            <a:ext cx="914400" cy="0"/>
          </a:xfrm>
          <a:prstGeom prst="line">
            <a:avLst/>
          </a:prstGeom>
          <a:noFill/>
          <a:ln w="9525">
            <a:solidFill>
              <a:schemeClr val="accent2"/>
            </a:solidFill>
            <a:round/>
            <a:headEnd/>
            <a:tailEnd/>
          </a:ln>
        </p:spPr>
        <p:txBody>
          <a:bodyPr/>
          <a:lstStyle/>
          <a:p>
            <a:endParaRPr lang="en-US">
              <a:solidFill>
                <a:srgbClr val="000000"/>
              </a:solidFill>
            </a:endParaRPr>
          </a:p>
        </p:txBody>
      </p:sp>
      <p:sp>
        <p:nvSpPr>
          <p:cNvPr id="107534" name="Line 14"/>
          <p:cNvSpPr>
            <a:spLocks noChangeShapeType="1"/>
          </p:cNvSpPr>
          <p:nvPr/>
        </p:nvSpPr>
        <p:spPr bwMode="auto">
          <a:xfrm>
            <a:off x="2819400" y="5562600"/>
            <a:ext cx="914400" cy="0"/>
          </a:xfrm>
          <a:prstGeom prst="line">
            <a:avLst/>
          </a:prstGeom>
          <a:noFill/>
          <a:ln w="9525">
            <a:solidFill>
              <a:schemeClr val="accent2"/>
            </a:solidFill>
            <a:round/>
            <a:headEnd/>
            <a:tailEnd/>
          </a:ln>
        </p:spPr>
        <p:txBody>
          <a:bodyPr/>
          <a:lstStyle/>
          <a:p>
            <a:endParaRPr lang="en-US">
              <a:solidFill>
                <a:srgbClr val="000000"/>
              </a:solidFill>
            </a:endParaRPr>
          </a:p>
        </p:txBody>
      </p:sp>
      <p:sp>
        <p:nvSpPr>
          <p:cNvPr id="107535" name="Text Box 15"/>
          <p:cNvSpPr txBox="1">
            <a:spLocks noChangeArrowheads="1"/>
          </p:cNvSpPr>
          <p:nvPr/>
        </p:nvSpPr>
        <p:spPr bwMode="auto">
          <a:xfrm>
            <a:off x="1441450" y="5562600"/>
            <a:ext cx="2070100" cy="457200"/>
          </a:xfrm>
          <a:prstGeom prst="rect">
            <a:avLst/>
          </a:prstGeom>
          <a:noFill/>
          <a:ln w="9525">
            <a:noFill/>
            <a:miter lim="800000"/>
            <a:headEnd/>
            <a:tailEnd/>
          </a:ln>
        </p:spPr>
        <p:txBody>
          <a:bodyPr wrap="none">
            <a:spAutoFit/>
          </a:bodyPr>
          <a:lstStyle/>
          <a:p>
            <a:pPr algn="l"/>
            <a:r>
              <a:rPr lang="en-US" sz="2400">
                <a:solidFill>
                  <a:srgbClr val="333399"/>
                </a:solidFill>
              </a:rPr>
              <a:t>T</a:t>
            </a:r>
            <a:r>
              <a:rPr lang="en-US" sz="2400" baseline="-25000">
                <a:solidFill>
                  <a:srgbClr val="333399"/>
                </a:solidFill>
              </a:rPr>
              <a:t>1</a:t>
            </a:r>
            <a:r>
              <a:rPr lang="en-US" sz="2400">
                <a:solidFill>
                  <a:srgbClr val="333399"/>
                </a:solidFill>
              </a:rPr>
              <a:t>	        T</a:t>
            </a:r>
            <a:r>
              <a:rPr lang="en-US" sz="2400" baseline="-25000">
                <a:solidFill>
                  <a:srgbClr val="333399"/>
                </a:solidFill>
              </a:rPr>
              <a:t>2</a:t>
            </a:r>
          </a:p>
        </p:txBody>
      </p:sp>
      <p:sp>
        <p:nvSpPr>
          <p:cNvPr id="107536" name="AutoShape 17">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solidFill>
                <a:srgbClr val="000000"/>
              </a:solidFill>
            </a:endParaRPr>
          </a:p>
        </p:txBody>
      </p:sp>
    </p:spTree>
    <p:custDataLst>
      <p:tags r:id="rId1"/>
    </p:custDataLst>
    <p:extLst>
      <p:ext uri="{BB962C8B-B14F-4D97-AF65-F5344CB8AC3E}">
        <p14:creationId xmlns:p14="http://schemas.microsoft.com/office/powerpoint/2010/main" val="343272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9571"/>
                                        </p:tgtEl>
                                        <p:attrNameLst>
                                          <p:attrName>style.visibility</p:attrName>
                                        </p:attrNameLst>
                                      </p:cBhvr>
                                      <p:to>
                                        <p:strVal val="visible"/>
                                      </p:to>
                                    </p:set>
                                    <p:animEffect transition="in" filter="randombar(horizontal)">
                                      <p:cBhvr>
                                        <p:cTn id="7" dur="500"/>
                                        <p:tgtEl>
                                          <p:spTgt spid="10957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9572">
                                            <p:txEl>
                                              <p:pRg st="0" end="0"/>
                                            </p:txEl>
                                          </p:spTgt>
                                        </p:tgtEl>
                                        <p:attrNameLst>
                                          <p:attrName>style.visibility</p:attrName>
                                        </p:attrNameLst>
                                      </p:cBhvr>
                                      <p:to>
                                        <p:strVal val="visible"/>
                                      </p:to>
                                    </p:set>
                                    <p:animEffect transition="in" filter="dissolve">
                                      <p:cBhvr>
                                        <p:cTn id="12" dur="500"/>
                                        <p:tgtEl>
                                          <p:spTgt spid="10957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9572">
                                            <p:txEl>
                                              <p:pRg st="1" end="1"/>
                                            </p:txEl>
                                          </p:spTgt>
                                        </p:tgtEl>
                                        <p:attrNameLst>
                                          <p:attrName>style.visibility</p:attrName>
                                        </p:attrNameLst>
                                      </p:cBhvr>
                                      <p:to>
                                        <p:strVal val="visible"/>
                                      </p:to>
                                    </p:set>
                                    <p:animEffect transition="in" filter="dissolve">
                                      <p:cBhvr>
                                        <p:cTn id="17" dur="500"/>
                                        <p:tgtEl>
                                          <p:spTgt spid="10957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9572">
                                            <p:txEl>
                                              <p:pRg st="2" end="2"/>
                                            </p:txEl>
                                          </p:spTgt>
                                        </p:tgtEl>
                                        <p:attrNameLst>
                                          <p:attrName>style.visibility</p:attrName>
                                        </p:attrNameLst>
                                      </p:cBhvr>
                                      <p:to>
                                        <p:strVal val="visible"/>
                                      </p:to>
                                    </p:set>
                                    <p:animEffect transition="in" filter="dissolve">
                                      <p:cBhvr>
                                        <p:cTn id="22" dur="500"/>
                                        <p:tgtEl>
                                          <p:spTgt spid="10957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9572">
                                            <p:txEl>
                                              <p:pRg st="3" end="3"/>
                                            </p:txEl>
                                          </p:spTgt>
                                        </p:tgtEl>
                                        <p:attrNameLst>
                                          <p:attrName>style.visibility</p:attrName>
                                        </p:attrNameLst>
                                      </p:cBhvr>
                                      <p:to>
                                        <p:strVal val="visible"/>
                                      </p:to>
                                    </p:set>
                                    <p:animEffect transition="in" filter="dissolve">
                                      <p:cBhvr>
                                        <p:cTn id="27" dur="500"/>
                                        <p:tgtEl>
                                          <p:spTgt spid="109572">
                                            <p:txEl>
                                              <p:pRg st="3" end="3"/>
                                            </p:txEl>
                                          </p:spTgt>
                                        </p:tgtEl>
                                      </p:cBhvr>
                                    </p:animEffect>
                                  </p:childTnLst>
                                </p:cTn>
                              </p:par>
                            </p:childTnLst>
                          </p:cTn>
                        </p:par>
                        <p:par>
                          <p:cTn id="28" fill="hold">
                            <p:stCondLst>
                              <p:cond delay="500"/>
                            </p:stCondLst>
                            <p:childTnLst>
                              <p:par>
                                <p:cTn id="29" presetID="5" presetClass="entr" presetSubtype="10" fill="hold" grpId="0" nodeType="afterEffect">
                                  <p:stCondLst>
                                    <p:cond delay="0"/>
                                  </p:stCondLst>
                                  <p:childTnLst>
                                    <p:set>
                                      <p:cBhvr>
                                        <p:cTn id="30" dur="1" fill="hold">
                                          <p:stCondLst>
                                            <p:cond delay="0"/>
                                          </p:stCondLst>
                                        </p:cTn>
                                        <p:tgtEl>
                                          <p:spTgt spid="109573"/>
                                        </p:tgtEl>
                                        <p:attrNameLst>
                                          <p:attrName>style.visibility</p:attrName>
                                        </p:attrNameLst>
                                      </p:cBhvr>
                                      <p:to>
                                        <p:strVal val="visible"/>
                                      </p:to>
                                    </p:set>
                                    <p:animEffect transition="in" filter="checkerboard(across)">
                                      <p:cBhvr>
                                        <p:cTn id="31" dur="500"/>
                                        <p:tgtEl>
                                          <p:spTgt spid="109573"/>
                                        </p:tgtEl>
                                      </p:cBhvr>
                                    </p:animEffect>
                                  </p:childTnLst>
                                </p:cTn>
                              </p:par>
                            </p:childTnLst>
                          </p:cTn>
                        </p:par>
                        <p:par>
                          <p:cTn id="32" fill="hold">
                            <p:stCondLst>
                              <p:cond delay="1000"/>
                            </p:stCondLst>
                            <p:childTnLst>
                              <p:par>
                                <p:cTn id="33" presetID="5" presetClass="entr" presetSubtype="10" fill="hold" grpId="0" nodeType="afterEffect">
                                  <p:stCondLst>
                                    <p:cond delay="0"/>
                                  </p:stCondLst>
                                  <p:childTnLst>
                                    <p:set>
                                      <p:cBhvr>
                                        <p:cTn id="34" dur="1" fill="hold">
                                          <p:stCondLst>
                                            <p:cond delay="0"/>
                                          </p:stCondLst>
                                        </p:cTn>
                                        <p:tgtEl>
                                          <p:spTgt spid="109574"/>
                                        </p:tgtEl>
                                        <p:attrNameLst>
                                          <p:attrName>style.visibility</p:attrName>
                                        </p:attrNameLst>
                                      </p:cBhvr>
                                      <p:to>
                                        <p:strVal val="visible"/>
                                      </p:to>
                                    </p:set>
                                    <p:animEffect transition="in" filter="checkerboard(across)">
                                      <p:cBhvr>
                                        <p:cTn id="35" dur="500"/>
                                        <p:tgtEl>
                                          <p:spTgt spid="109574"/>
                                        </p:tgtEl>
                                      </p:cBhvr>
                                    </p:animEffect>
                                  </p:childTnLst>
                                </p:cTn>
                              </p:par>
                            </p:childTnLst>
                          </p:cTn>
                        </p:par>
                        <p:par>
                          <p:cTn id="36" fill="hold">
                            <p:stCondLst>
                              <p:cond delay="1500"/>
                            </p:stCondLst>
                            <p:childTnLst>
                              <p:par>
                                <p:cTn id="37" presetID="5" presetClass="entr" presetSubtype="10" fill="hold" grpId="0" nodeType="afterEffect">
                                  <p:stCondLst>
                                    <p:cond delay="0"/>
                                  </p:stCondLst>
                                  <p:childTnLst>
                                    <p:set>
                                      <p:cBhvr>
                                        <p:cTn id="38" dur="1" fill="hold">
                                          <p:stCondLst>
                                            <p:cond delay="0"/>
                                          </p:stCondLst>
                                        </p:cTn>
                                        <p:tgtEl>
                                          <p:spTgt spid="109575"/>
                                        </p:tgtEl>
                                        <p:attrNameLst>
                                          <p:attrName>style.visibility</p:attrName>
                                        </p:attrNameLst>
                                      </p:cBhvr>
                                      <p:to>
                                        <p:strVal val="visible"/>
                                      </p:to>
                                    </p:set>
                                    <p:animEffect transition="in" filter="checkerboard(across)">
                                      <p:cBhvr>
                                        <p:cTn id="39" dur="500"/>
                                        <p:tgtEl>
                                          <p:spTgt spid="109575"/>
                                        </p:tgtEl>
                                      </p:cBhvr>
                                    </p:animEffect>
                                  </p:childTnLst>
                                </p:cTn>
                              </p:par>
                            </p:childTnLst>
                          </p:cTn>
                        </p:par>
                        <p:par>
                          <p:cTn id="40" fill="hold">
                            <p:stCondLst>
                              <p:cond delay="2000"/>
                            </p:stCondLst>
                            <p:childTnLst>
                              <p:par>
                                <p:cTn id="41" presetID="5" presetClass="entr" presetSubtype="10" fill="hold" grpId="0" nodeType="afterEffect">
                                  <p:stCondLst>
                                    <p:cond delay="0"/>
                                  </p:stCondLst>
                                  <p:childTnLst>
                                    <p:set>
                                      <p:cBhvr>
                                        <p:cTn id="42" dur="1" fill="hold">
                                          <p:stCondLst>
                                            <p:cond delay="0"/>
                                          </p:stCondLst>
                                        </p:cTn>
                                        <p:tgtEl>
                                          <p:spTgt spid="109576"/>
                                        </p:tgtEl>
                                        <p:attrNameLst>
                                          <p:attrName>style.visibility</p:attrName>
                                        </p:attrNameLst>
                                      </p:cBhvr>
                                      <p:to>
                                        <p:strVal val="visible"/>
                                      </p:to>
                                    </p:set>
                                    <p:animEffect transition="in" filter="checkerboard(across)">
                                      <p:cBhvr>
                                        <p:cTn id="43" dur="500"/>
                                        <p:tgtEl>
                                          <p:spTgt spid="109576"/>
                                        </p:tgtEl>
                                      </p:cBhvr>
                                    </p:animEffect>
                                  </p:childTnLst>
                                </p:cTn>
                              </p:par>
                            </p:childTnLst>
                          </p:cTn>
                        </p:par>
                        <p:par>
                          <p:cTn id="44" fill="hold">
                            <p:stCondLst>
                              <p:cond delay="2500"/>
                            </p:stCondLst>
                            <p:childTnLst>
                              <p:par>
                                <p:cTn id="45" presetID="5" presetClass="entr" presetSubtype="10" fill="hold" grpId="0" nodeType="afterEffect">
                                  <p:stCondLst>
                                    <p:cond delay="0"/>
                                  </p:stCondLst>
                                  <p:childTnLst>
                                    <p:set>
                                      <p:cBhvr>
                                        <p:cTn id="46" dur="1" fill="hold">
                                          <p:stCondLst>
                                            <p:cond delay="0"/>
                                          </p:stCondLst>
                                        </p:cTn>
                                        <p:tgtEl>
                                          <p:spTgt spid="109577"/>
                                        </p:tgtEl>
                                        <p:attrNameLst>
                                          <p:attrName>style.visibility</p:attrName>
                                        </p:attrNameLst>
                                      </p:cBhvr>
                                      <p:to>
                                        <p:strVal val="visible"/>
                                      </p:to>
                                    </p:set>
                                    <p:animEffect transition="in" filter="checkerboard(across)">
                                      <p:cBhvr>
                                        <p:cTn id="47" dur="500"/>
                                        <p:tgtEl>
                                          <p:spTgt spid="109577"/>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09578">
                                            <p:txEl>
                                              <p:pRg st="0" end="0"/>
                                            </p:txEl>
                                          </p:spTgt>
                                        </p:tgtEl>
                                        <p:attrNameLst>
                                          <p:attrName>style.visibility</p:attrName>
                                        </p:attrNameLst>
                                      </p:cBhvr>
                                      <p:to>
                                        <p:strVal val="visible"/>
                                      </p:to>
                                    </p:set>
                                    <p:animEffect transition="in" filter="dissolve">
                                      <p:cBhvr>
                                        <p:cTn id="52" dur="500"/>
                                        <p:tgtEl>
                                          <p:spTgt spid="109578">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5" presetClass="entr" presetSubtype="0" fill="hold" grpId="0" nodeType="clickEffect">
                                  <p:stCondLst>
                                    <p:cond delay="0"/>
                                  </p:stCondLst>
                                  <p:childTnLst>
                                    <p:set>
                                      <p:cBhvr>
                                        <p:cTn id="56" dur="1" fill="hold">
                                          <p:stCondLst>
                                            <p:cond delay="0"/>
                                          </p:stCondLst>
                                        </p:cTn>
                                        <p:tgtEl>
                                          <p:spTgt spid="109579"/>
                                        </p:tgtEl>
                                        <p:attrNameLst>
                                          <p:attrName>style.visibility</p:attrName>
                                        </p:attrNameLst>
                                      </p:cBhvr>
                                      <p:to>
                                        <p:strVal val="visible"/>
                                      </p:to>
                                    </p:set>
                                    <p:anim calcmode="lin" valueType="num">
                                      <p:cBhvr>
                                        <p:cTn id="57" dur="1000" fill="hold"/>
                                        <p:tgtEl>
                                          <p:spTgt spid="109579"/>
                                        </p:tgtEl>
                                        <p:attrNameLst>
                                          <p:attrName>ppt_w</p:attrName>
                                        </p:attrNameLst>
                                      </p:cBhvr>
                                      <p:tavLst>
                                        <p:tav tm="0">
                                          <p:val>
                                            <p:fltVal val="0"/>
                                          </p:val>
                                        </p:tav>
                                        <p:tav tm="100000">
                                          <p:val>
                                            <p:strVal val="#ppt_w"/>
                                          </p:val>
                                        </p:tav>
                                      </p:tavLst>
                                    </p:anim>
                                    <p:anim calcmode="lin" valueType="num">
                                      <p:cBhvr>
                                        <p:cTn id="58" dur="1000" fill="hold"/>
                                        <p:tgtEl>
                                          <p:spTgt spid="109579"/>
                                        </p:tgtEl>
                                        <p:attrNameLst>
                                          <p:attrName>ppt_h</p:attrName>
                                        </p:attrNameLst>
                                      </p:cBhvr>
                                      <p:tavLst>
                                        <p:tav tm="0">
                                          <p:val>
                                            <p:fltVal val="0"/>
                                          </p:val>
                                        </p:tav>
                                        <p:tav tm="100000">
                                          <p:val>
                                            <p:strVal val="#ppt_h"/>
                                          </p:val>
                                        </p:tav>
                                      </p:tavLst>
                                    </p:anim>
                                    <p:anim calcmode="lin" valueType="num">
                                      <p:cBhvr>
                                        <p:cTn id="59" dur="1000" fill="hold"/>
                                        <p:tgtEl>
                                          <p:spTgt spid="109579"/>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109579"/>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autoUpdateAnimBg="0"/>
      <p:bldP spid="109572" grpId="0" build="p" autoUpdateAnimBg="0"/>
      <p:bldP spid="109573" grpId="0" autoUpdateAnimBg="0"/>
      <p:bldP spid="109574" grpId="0" animBg="1"/>
      <p:bldP spid="109575" grpId="0" autoUpdateAnimBg="0"/>
      <p:bldP spid="109576" grpId="0" autoUpdateAnimBg="0"/>
      <p:bldP spid="109577" grpId="0" animBg="1"/>
      <p:bldP spid="109578" grpId="0" build="p" autoUpdateAnimBg="0"/>
      <p:bldP spid="109579"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n-US" smtClean="0"/>
              <a:t>VT Calculation  (Charles’ Law)</a:t>
            </a:r>
          </a:p>
        </p:txBody>
      </p:sp>
      <p:sp>
        <p:nvSpPr>
          <p:cNvPr id="110595" name="Text Box 3"/>
          <p:cNvSpPr txBox="1">
            <a:spLocks noChangeArrowheads="1"/>
          </p:cNvSpPr>
          <p:nvPr/>
        </p:nvSpPr>
        <p:spPr bwMode="auto">
          <a:xfrm>
            <a:off x="441325" y="1828800"/>
            <a:ext cx="8467725" cy="1187450"/>
          </a:xfrm>
          <a:prstGeom prst="rect">
            <a:avLst/>
          </a:prstGeom>
          <a:noFill/>
          <a:ln w="9525">
            <a:noFill/>
            <a:miter lim="800000"/>
            <a:headEnd/>
            <a:tailEnd/>
          </a:ln>
        </p:spPr>
        <p:txBody>
          <a:bodyPr wrap="none">
            <a:spAutoFit/>
          </a:bodyPr>
          <a:lstStyle/>
          <a:p>
            <a:pPr algn="l"/>
            <a:r>
              <a:rPr lang="en-US" sz="2400">
                <a:solidFill>
                  <a:srgbClr val="000000"/>
                </a:solidFill>
              </a:rPr>
              <a:t>   At constant pressure, the volume of a gas is increased from</a:t>
            </a:r>
          </a:p>
          <a:p>
            <a:pPr algn="l"/>
            <a:r>
              <a:rPr lang="en-US" sz="2400">
                <a:solidFill>
                  <a:srgbClr val="000000"/>
                </a:solidFill>
              </a:rPr>
              <a:t>150 dm</a:t>
            </a:r>
            <a:r>
              <a:rPr lang="en-US" sz="2400" baseline="30000">
                <a:solidFill>
                  <a:srgbClr val="000000"/>
                </a:solidFill>
              </a:rPr>
              <a:t>3</a:t>
            </a:r>
            <a:r>
              <a:rPr lang="en-US" sz="2400">
                <a:solidFill>
                  <a:srgbClr val="000000"/>
                </a:solidFill>
              </a:rPr>
              <a:t> to 300 dm</a:t>
            </a:r>
            <a:r>
              <a:rPr lang="en-US" sz="2400" baseline="30000">
                <a:solidFill>
                  <a:srgbClr val="000000"/>
                </a:solidFill>
              </a:rPr>
              <a:t>3</a:t>
            </a:r>
            <a:r>
              <a:rPr lang="en-US" sz="2400">
                <a:solidFill>
                  <a:srgbClr val="000000"/>
                </a:solidFill>
              </a:rPr>
              <a:t> by heating it.  If the original temperature</a:t>
            </a:r>
          </a:p>
          <a:p>
            <a:pPr algn="l"/>
            <a:r>
              <a:rPr lang="en-US" sz="2400">
                <a:solidFill>
                  <a:srgbClr val="000000"/>
                </a:solidFill>
              </a:rPr>
              <a:t>of the gas was 20 </a:t>
            </a:r>
            <a:r>
              <a:rPr lang="en-US" sz="2400" baseline="30000">
                <a:solidFill>
                  <a:srgbClr val="000000"/>
                </a:solidFill>
              </a:rPr>
              <a:t>o</a:t>
            </a:r>
            <a:r>
              <a:rPr lang="en-US" sz="2400">
                <a:solidFill>
                  <a:srgbClr val="000000"/>
                </a:solidFill>
              </a:rPr>
              <a:t>C, what will its final temperature be (</a:t>
            </a:r>
            <a:r>
              <a:rPr lang="en-US" sz="2400" baseline="30000">
                <a:solidFill>
                  <a:srgbClr val="000000"/>
                </a:solidFill>
              </a:rPr>
              <a:t>o</a:t>
            </a:r>
            <a:r>
              <a:rPr lang="en-US" sz="2400">
                <a:solidFill>
                  <a:srgbClr val="000000"/>
                </a:solidFill>
              </a:rPr>
              <a:t>C)?</a:t>
            </a:r>
          </a:p>
        </p:txBody>
      </p:sp>
      <p:sp>
        <p:nvSpPr>
          <p:cNvPr id="110596" name="Text Box 4"/>
          <p:cNvSpPr txBox="1">
            <a:spLocks noChangeArrowheads="1"/>
          </p:cNvSpPr>
          <p:nvPr/>
        </p:nvSpPr>
        <p:spPr bwMode="auto">
          <a:xfrm>
            <a:off x="517525" y="3392488"/>
            <a:ext cx="4089400" cy="1552575"/>
          </a:xfrm>
          <a:prstGeom prst="rect">
            <a:avLst/>
          </a:prstGeom>
          <a:noFill/>
          <a:ln w="9525">
            <a:noFill/>
            <a:miter lim="800000"/>
            <a:headEnd/>
            <a:tailEnd/>
          </a:ln>
        </p:spPr>
        <p:txBody>
          <a:bodyPr wrap="none">
            <a:spAutoFit/>
          </a:bodyPr>
          <a:lstStyle/>
          <a:p>
            <a:pPr algn="l"/>
            <a:r>
              <a:rPr lang="en-US" sz="2400">
                <a:solidFill>
                  <a:srgbClr val="000000"/>
                </a:solidFill>
              </a:rPr>
              <a:t>T</a:t>
            </a:r>
            <a:r>
              <a:rPr lang="en-US" sz="2400" baseline="-25000">
                <a:solidFill>
                  <a:srgbClr val="000000"/>
                </a:solidFill>
              </a:rPr>
              <a:t>1</a:t>
            </a:r>
            <a:r>
              <a:rPr lang="en-US" sz="2400">
                <a:solidFill>
                  <a:srgbClr val="000000"/>
                </a:solidFill>
              </a:rPr>
              <a:t>  =  20 </a:t>
            </a:r>
            <a:r>
              <a:rPr lang="en-US" sz="2400" baseline="30000">
                <a:solidFill>
                  <a:srgbClr val="000000"/>
                </a:solidFill>
              </a:rPr>
              <a:t>o</a:t>
            </a:r>
            <a:r>
              <a:rPr lang="en-US" sz="2400">
                <a:solidFill>
                  <a:srgbClr val="000000"/>
                </a:solidFill>
              </a:rPr>
              <a:t>C  +  273  =  293 K</a:t>
            </a:r>
          </a:p>
          <a:p>
            <a:pPr algn="l"/>
            <a:r>
              <a:rPr lang="en-US" sz="2400">
                <a:solidFill>
                  <a:srgbClr val="000000"/>
                </a:solidFill>
              </a:rPr>
              <a:t>T</a:t>
            </a:r>
            <a:r>
              <a:rPr lang="en-US" sz="2400" baseline="-25000">
                <a:solidFill>
                  <a:srgbClr val="000000"/>
                </a:solidFill>
              </a:rPr>
              <a:t>2</a:t>
            </a:r>
            <a:r>
              <a:rPr lang="en-US" sz="2400">
                <a:solidFill>
                  <a:srgbClr val="000000"/>
                </a:solidFill>
              </a:rPr>
              <a:t>  =  X K</a:t>
            </a:r>
          </a:p>
          <a:p>
            <a:pPr algn="l"/>
            <a:r>
              <a:rPr lang="en-US" sz="2400">
                <a:solidFill>
                  <a:srgbClr val="000000"/>
                </a:solidFill>
              </a:rPr>
              <a:t>V</a:t>
            </a:r>
            <a:r>
              <a:rPr lang="en-US" sz="2400" baseline="-25000">
                <a:solidFill>
                  <a:srgbClr val="000000"/>
                </a:solidFill>
              </a:rPr>
              <a:t>1</a:t>
            </a:r>
            <a:r>
              <a:rPr lang="en-US" sz="2400">
                <a:solidFill>
                  <a:srgbClr val="000000"/>
                </a:solidFill>
              </a:rPr>
              <a:t>  =  150 dm</a:t>
            </a:r>
            <a:r>
              <a:rPr lang="en-US" sz="2400" baseline="30000">
                <a:solidFill>
                  <a:srgbClr val="000000"/>
                </a:solidFill>
              </a:rPr>
              <a:t>3</a:t>
            </a:r>
            <a:endParaRPr lang="en-US" sz="2400">
              <a:solidFill>
                <a:srgbClr val="000000"/>
              </a:solidFill>
            </a:endParaRPr>
          </a:p>
          <a:p>
            <a:pPr algn="l"/>
            <a:r>
              <a:rPr lang="en-US" sz="2400">
                <a:solidFill>
                  <a:srgbClr val="000000"/>
                </a:solidFill>
              </a:rPr>
              <a:t>V</a:t>
            </a:r>
            <a:r>
              <a:rPr lang="en-US" sz="2400" baseline="-25000">
                <a:solidFill>
                  <a:srgbClr val="000000"/>
                </a:solidFill>
              </a:rPr>
              <a:t>2</a:t>
            </a:r>
            <a:r>
              <a:rPr lang="en-US" sz="2400">
                <a:solidFill>
                  <a:srgbClr val="000000"/>
                </a:solidFill>
              </a:rPr>
              <a:t>  =  300 dm</a:t>
            </a:r>
            <a:r>
              <a:rPr lang="en-US" sz="2400" baseline="30000">
                <a:solidFill>
                  <a:srgbClr val="000000"/>
                </a:solidFill>
              </a:rPr>
              <a:t>3</a:t>
            </a:r>
          </a:p>
        </p:txBody>
      </p:sp>
      <p:sp>
        <p:nvSpPr>
          <p:cNvPr id="110598" name="Text Box 6"/>
          <p:cNvSpPr txBox="1">
            <a:spLocks noChangeArrowheads="1"/>
          </p:cNvSpPr>
          <p:nvPr/>
        </p:nvSpPr>
        <p:spPr bwMode="auto">
          <a:xfrm>
            <a:off x="5257800" y="3240088"/>
            <a:ext cx="1755775" cy="822325"/>
          </a:xfrm>
          <a:prstGeom prst="rect">
            <a:avLst/>
          </a:prstGeom>
          <a:noFill/>
          <a:ln w="9525">
            <a:noFill/>
            <a:miter lim="800000"/>
            <a:headEnd/>
            <a:tailEnd/>
          </a:ln>
        </p:spPr>
        <p:txBody>
          <a:bodyPr>
            <a:spAutoFit/>
          </a:bodyPr>
          <a:lstStyle/>
          <a:p>
            <a:pPr algn="l"/>
            <a:r>
              <a:rPr lang="en-US" sz="2400">
                <a:solidFill>
                  <a:srgbClr val="000000"/>
                </a:solidFill>
              </a:rPr>
              <a:t>   150 dm</a:t>
            </a:r>
            <a:r>
              <a:rPr lang="en-US" sz="2400" baseline="30000">
                <a:solidFill>
                  <a:srgbClr val="000000"/>
                </a:solidFill>
              </a:rPr>
              <a:t>3</a:t>
            </a:r>
          </a:p>
          <a:p>
            <a:pPr algn="l"/>
            <a:r>
              <a:rPr lang="en-US" sz="2400">
                <a:solidFill>
                  <a:srgbClr val="000000"/>
                </a:solidFill>
              </a:rPr>
              <a:t>    293 K</a:t>
            </a:r>
          </a:p>
        </p:txBody>
      </p:sp>
      <p:sp>
        <p:nvSpPr>
          <p:cNvPr id="110599" name="Line 7"/>
          <p:cNvSpPr>
            <a:spLocks noChangeShapeType="1"/>
          </p:cNvSpPr>
          <p:nvPr/>
        </p:nvSpPr>
        <p:spPr bwMode="auto">
          <a:xfrm>
            <a:off x="5562600" y="3657600"/>
            <a:ext cx="1143000"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10600" name="Text Box 8"/>
          <p:cNvSpPr txBox="1">
            <a:spLocks noChangeArrowheads="1"/>
          </p:cNvSpPr>
          <p:nvPr/>
        </p:nvSpPr>
        <p:spPr bwMode="auto">
          <a:xfrm>
            <a:off x="6765925" y="3392488"/>
            <a:ext cx="361950" cy="457200"/>
          </a:xfrm>
          <a:prstGeom prst="rect">
            <a:avLst/>
          </a:prstGeom>
          <a:noFill/>
          <a:ln w="9525">
            <a:noFill/>
            <a:miter lim="800000"/>
            <a:headEnd/>
            <a:tailEnd/>
          </a:ln>
        </p:spPr>
        <p:txBody>
          <a:bodyPr wrap="none">
            <a:spAutoFit/>
          </a:bodyPr>
          <a:lstStyle/>
          <a:p>
            <a:pPr algn="l"/>
            <a:r>
              <a:rPr lang="en-US" sz="2400">
                <a:solidFill>
                  <a:srgbClr val="000000"/>
                </a:solidFill>
              </a:rPr>
              <a:t>=</a:t>
            </a:r>
          </a:p>
        </p:txBody>
      </p:sp>
      <p:sp>
        <p:nvSpPr>
          <p:cNvPr id="110601" name="Text Box 9"/>
          <p:cNvSpPr txBox="1">
            <a:spLocks noChangeArrowheads="1"/>
          </p:cNvSpPr>
          <p:nvPr/>
        </p:nvSpPr>
        <p:spPr bwMode="auto">
          <a:xfrm>
            <a:off x="7086600" y="3240088"/>
            <a:ext cx="1584325" cy="822325"/>
          </a:xfrm>
          <a:prstGeom prst="rect">
            <a:avLst/>
          </a:prstGeom>
          <a:noFill/>
          <a:ln w="9525">
            <a:noFill/>
            <a:miter lim="800000"/>
            <a:headEnd/>
            <a:tailEnd/>
          </a:ln>
        </p:spPr>
        <p:txBody>
          <a:bodyPr>
            <a:spAutoFit/>
          </a:bodyPr>
          <a:lstStyle/>
          <a:p>
            <a:pPr algn="l"/>
            <a:r>
              <a:rPr lang="en-US" sz="2400">
                <a:solidFill>
                  <a:srgbClr val="000000"/>
                </a:solidFill>
              </a:rPr>
              <a:t> 300 dm</a:t>
            </a:r>
            <a:r>
              <a:rPr lang="en-US" sz="2400" baseline="30000">
                <a:solidFill>
                  <a:srgbClr val="000000"/>
                </a:solidFill>
              </a:rPr>
              <a:t>3</a:t>
            </a:r>
          </a:p>
          <a:p>
            <a:pPr algn="l"/>
            <a:r>
              <a:rPr lang="en-US" sz="2400">
                <a:solidFill>
                  <a:srgbClr val="000000"/>
                </a:solidFill>
              </a:rPr>
              <a:t>      T</a:t>
            </a:r>
            <a:r>
              <a:rPr lang="en-US" sz="2400" baseline="-25000">
                <a:solidFill>
                  <a:srgbClr val="000000"/>
                </a:solidFill>
              </a:rPr>
              <a:t>2</a:t>
            </a:r>
            <a:r>
              <a:rPr lang="en-US" sz="2400">
                <a:solidFill>
                  <a:srgbClr val="000000"/>
                </a:solidFill>
              </a:rPr>
              <a:t> </a:t>
            </a:r>
          </a:p>
        </p:txBody>
      </p:sp>
      <p:sp>
        <p:nvSpPr>
          <p:cNvPr id="110602" name="Line 10"/>
          <p:cNvSpPr>
            <a:spLocks noChangeShapeType="1"/>
          </p:cNvSpPr>
          <p:nvPr/>
        </p:nvSpPr>
        <p:spPr bwMode="auto">
          <a:xfrm>
            <a:off x="7239000" y="3657600"/>
            <a:ext cx="1143000"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10603" name="Text Box 11"/>
          <p:cNvSpPr txBox="1">
            <a:spLocks noChangeArrowheads="1"/>
          </p:cNvSpPr>
          <p:nvPr/>
        </p:nvSpPr>
        <p:spPr bwMode="auto">
          <a:xfrm>
            <a:off x="5546725" y="4383088"/>
            <a:ext cx="1793875" cy="457200"/>
          </a:xfrm>
          <a:prstGeom prst="rect">
            <a:avLst/>
          </a:prstGeom>
          <a:noFill/>
          <a:ln w="9525">
            <a:noFill/>
            <a:miter lim="800000"/>
            <a:headEnd/>
            <a:tailEnd/>
          </a:ln>
        </p:spPr>
        <p:txBody>
          <a:bodyPr wrap="none">
            <a:spAutoFit/>
          </a:bodyPr>
          <a:lstStyle/>
          <a:p>
            <a:pPr algn="l"/>
            <a:r>
              <a:rPr lang="en-US" sz="2400">
                <a:solidFill>
                  <a:srgbClr val="000000"/>
                </a:solidFill>
              </a:rPr>
              <a:t>T</a:t>
            </a:r>
            <a:r>
              <a:rPr lang="en-US" sz="2400" baseline="-25000">
                <a:solidFill>
                  <a:srgbClr val="000000"/>
                </a:solidFill>
              </a:rPr>
              <a:t>2</a:t>
            </a:r>
            <a:r>
              <a:rPr lang="en-US" sz="2400">
                <a:solidFill>
                  <a:srgbClr val="000000"/>
                </a:solidFill>
              </a:rPr>
              <a:t>  =  586 K</a:t>
            </a:r>
          </a:p>
        </p:txBody>
      </p:sp>
      <p:sp>
        <p:nvSpPr>
          <p:cNvPr id="110604" name="Text Box 12"/>
          <p:cNvSpPr txBox="1">
            <a:spLocks noChangeArrowheads="1"/>
          </p:cNvSpPr>
          <p:nvPr/>
        </p:nvSpPr>
        <p:spPr bwMode="auto">
          <a:xfrm>
            <a:off x="5546725" y="5068888"/>
            <a:ext cx="2776538" cy="457200"/>
          </a:xfrm>
          <a:prstGeom prst="rect">
            <a:avLst/>
          </a:prstGeom>
          <a:noFill/>
          <a:ln w="9525">
            <a:noFill/>
            <a:miter lim="800000"/>
            <a:headEnd/>
            <a:tailEnd/>
          </a:ln>
        </p:spPr>
        <p:txBody>
          <a:bodyPr wrap="none">
            <a:spAutoFit/>
          </a:bodyPr>
          <a:lstStyle/>
          <a:p>
            <a:pPr algn="l"/>
            <a:r>
              <a:rPr lang="en-US" sz="2400" baseline="30000">
                <a:solidFill>
                  <a:srgbClr val="000000"/>
                </a:solidFill>
              </a:rPr>
              <a:t>o</a:t>
            </a:r>
            <a:r>
              <a:rPr lang="en-US" sz="2400">
                <a:solidFill>
                  <a:srgbClr val="000000"/>
                </a:solidFill>
              </a:rPr>
              <a:t>C  =  586 K  -  273</a:t>
            </a:r>
          </a:p>
        </p:txBody>
      </p:sp>
      <p:sp>
        <p:nvSpPr>
          <p:cNvPr id="110605" name="Text Box 13"/>
          <p:cNvSpPr txBox="1">
            <a:spLocks noChangeArrowheads="1"/>
          </p:cNvSpPr>
          <p:nvPr/>
        </p:nvSpPr>
        <p:spPr bwMode="auto">
          <a:xfrm>
            <a:off x="5597525" y="5715000"/>
            <a:ext cx="1924050" cy="457200"/>
          </a:xfrm>
          <a:prstGeom prst="rect">
            <a:avLst/>
          </a:prstGeom>
          <a:noFill/>
          <a:ln w="9525">
            <a:noFill/>
            <a:miter lim="800000"/>
            <a:headEnd/>
            <a:tailEnd/>
          </a:ln>
        </p:spPr>
        <p:txBody>
          <a:bodyPr wrap="none">
            <a:spAutoFit/>
          </a:bodyPr>
          <a:lstStyle/>
          <a:p>
            <a:pPr algn="l"/>
            <a:r>
              <a:rPr lang="en-US" sz="2400">
                <a:solidFill>
                  <a:srgbClr val="000000"/>
                </a:solidFill>
              </a:rPr>
              <a:t>T</a:t>
            </a:r>
            <a:r>
              <a:rPr lang="en-US" sz="2400" baseline="-25000">
                <a:solidFill>
                  <a:srgbClr val="000000"/>
                </a:solidFill>
              </a:rPr>
              <a:t>2</a:t>
            </a:r>
            <a:r>
              <a:rPr lang="en-US" sz="2400">
                <a:solidFill>
                  <a:srgbClr val="000000"/>
                </a:solidFill>
              </a:rPr>
              <a:t>  =  313 </a:t>
            </a:r>
            <a:r>
              <a:rPr lang="en-US" sz="2400" baseline="30000">
                <a:solidFill>
                  <a:srgbClr val="000000"/>
                </a:solidFill>
              </a:rPr>
              <a:t>o</a:t>
            </a:r>
            <a:r>
              <a:rPr lang="en-US" sz="2400">
                <a:solidFill>
                  <a:srgbClr val="000000"/>
                </a:solidFill>
              </a:rPr>
              <a:t>C</a:t>
            </a:r>
          </a:p>
        </p:txBody>
      </p:sp>
      <p:sp>
        <p:nvSpPr>
          <p:cNvPr id="108557" name="AutoShape 15">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solidFill>
                <a:srgbClr val="000000"/>
              </a:solidFill>
            </a:endParaRPr>
          </a:p>
        </p:txBody>
      </p:sp>
    </p:spTree>
    <p:custDataLst>
      <p:tags r:id="rId1"/>
    </p:custDataLst>
    <p:extLst>
      <p:ext uri="{BB962C8B-B14F-4D97-AF65-F5344CB8AC3E}">
        <p14:creationId xmlns:p14="http://schemas.microsoft.com/office/powerpoint/2010/main" val="156540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0595"/>
                                        </p:tgtEl>
                                        <p:attrNameLst>
                                          <p:attrName>style.visibility</p:attrName>
                                        </p:attrNameLst>
                                      </p:cBhvr>
                                      <p:to>
                                        <p:strVal val="visible"/>
                                      </p:to>
                                    </p:set>
                                    <p:anim calcmode="lin" valueType="num">
                                      <p:cBhvr>
                                        <p:cTn id="7" dur="500" fill="hold"/>
                                        <p:tgtEl>
                                          <p:spTgt spid="110595"/>
                                        </p:tgtEl>
                                        <p:attrNameLst>
                                          <p:attrName>ppt_w</p:attrName>
                                        </p:attrNameLst>
                                      </p:cBhvr>
                                      <p:tavLst>
                                        <p:tav tm="0">
                                          <p:val>
                                            <p:fltVal val="0"/>
                                          </p:val>
                                        </p:tav>
                                        <p:tav tm="100000">
                                          <p:val>
                                            <p:strVal val="#ppt_w"/>
                                          </p:val>
                                        </p:tav>
                                      </p:tavLst>
                                    </p:anim>
                                    <p:anim calcmode="lin" valueType="num">
                                      <p:cBhvr>
                                        <p:cTn id="8" dur="500" fill="hold"/>
                                        <p:tgtEl>
                                          <p:spTgt spid="11059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10596">
                                            <p:txEl>
                                              <p:pRg st="0" end="0"/>
                                            </p:txEl>
                                          </p:spTgt>
                                        </p:tgtEl>
                                        <p:attrNameLst>
                                          <p:attrName>style.visibility</p:attrName>
                                        </p:attrNameLst>
                                      </p:cBhvr>
                                      <p:to>
                                        <p:strVal val="visible"/>
                                      </p:to>
                                    </p:set>
                                    <p:animEffect transition="in" filter="dissolve">
                                      <p:cBhvr>
                                        <p:cTn id="13" dur="500"/>
                                        <p:tgtEl>
                                          <p:spTgt spid="11059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10596">
                                            <p:txEl>
                                              <p:pRg st="1" end="1"/>
                                            </p:txEl>
                                          </p:spTgt>
                                        </p:tgtEl>
                                        <p:attrNameLst>
                                          <p:attrName>style.visibility</p:attrName>
                                        </p:attrNameLst>
                                      </p:cBhvr>
                                      <p:to>
                                        <p:strVal val="visible"/>
                                      </p:to>
                                    </p:set>
                                    <p:animEffect transition="in" filter="dissolve">
                                      <p:cBhvr>
                                        <p:cTn id="18" dur="500"/>
                                        <p:tgtEl>
                                          <p:spTgt spid="11059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0596">
                                            <p:txEl>
                                              <p:pRg st="2" end="2"/>
                                            </p:txEl>
                                          </p:spTgt>
                                        </p:tgtEl>
                                        <p:attrNameLst>
                                          <p:attrName>style.visibility</p:attrName>
                                        </p:attrNameLst>
                                      </p:cBhvr>
                                      <p:to>
                                        <p:strVal val="visible"/>
                                      </p:to>
                                    </p:set>
                                    <p:animEffect transition="in" filter="dissolve">
                                      <p:cBhvr>
                                        <p:cTn id="23" dur="500"/>
                                        <p:tgtEl>
                                          <p:spTgt spid="11059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10596">
                                            <p:txEl>
                                              <p:pRg st="3" end="3"/>
                                            </p:txEl>
                                          </p:spTgt>
                                        </p:tgtEl>
                                        <p:attrNameLst>
                                          <p:attrName>style.visibility</p:attrName>
                                        </p:attrNameLst>
                                      </p:cBhvr>
                                      <p:to>
                                        <p:strVal val="visible"/>
                                      </p:to>
                                    </p:set>
                                    <p:animEffect transition="in" filter="dissolve">
                                      <p:cBhvr>
                                        <p:cTn id="28" dur="500"/>
                                        <p:tgtEl>
                                          <p:spTgt spid="11059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10598">
                                            <p:txEl>
                                              <p:pRg st="0" end="0"/>
                                            </p:txEl>
                                          </p:spTgt>
                                        </p:tgtEl>
                                        <p:attrNameLst>
                                          <p:attrName>style.visibility</p:attrName>
                                        </p:attrNameLst>
                                      </p:cBhvr>
                                      <p:to>
                                        <p:strVal val="visible"/>
                                      </p:to>
                                    </p:set>
                                    <p:animEffect transition="in" filter="dissolve">
                                      <p:cBhvr>
                                        <p:cTn id="33" dur="500"/>
                                        <p:tgtEl>
                                          <p:spTgt spid="110598">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10598">
                                            <p:txEl>
                                              <p:pRg st="1" end="1"/>
                                            </p:txEl>
                                          </p:spTgt>
                                        </p:tgtEl>
                                        <p:attrNameLst>
                                          <p:attrName>style.visibility</p:attrName>
                                        </p:attrNameLst>
                                      </p:cBhvr>
                                      <p:to>
                                        <p:strVal val="visible"/>
                                      </p:to>
                                    </p:set>
                                    <p:animEffect transition="in" filter="dissolve">
                                      <p:cBhvr>
                                        <p:cTn id="38" dur="500"/>
                                        <p:tgtEl>
                                          <p:spTgt spid="110598">
                                            <p:txEl>
                                              <p:pRg st="1" end="1"/>
                                            </p:txEl>
                                          </p:spTgt>
                                        </p:tgtEl>
                                      </p:cBhvr>
                                    </p:animEffect>
                                  </p:childTnLst>
                                </p:cTn>
                              </p:par>
                            </p:childTnLst>
                          </p:cTn>
                        </p:par>
                        <p:par>
                          <p:cTn id="39" fill="hold">
                            <p:stCondLst>
                              <p:cond delay="500"/>
                            </p:stCondLst>
                            <p:childTnLst>
                              <p:par>
                                <p:cTn id="40" presetID="9" presetClass="entr" presetSubtype="0" fill="hold" grpId="0" nodeType="afterEffect">
                                  <p:stCondLst>
                                    <p:cond delay="0"/>
                                  </p:stCondLst>
                                  <p:childTnLst>
                                    <p:set>
                                      <p:cBhvr>
                                        <p:cTn id="41" dur="1" fill="hold">
                                          <p:stCondLst>
                                            <p:cond delay="0"/>
                                          </p:stCondLst>
                                        </p:cTn>
                                        <p:tgtEl>
                                          <p:spTgt spid="110599"/>
                                        </p:tgtEl>
                                        <p:attrNameLst>
                                          <p:attrName>style.visibility</p:attrName>
                                        </p:attrNameLst>
                                      </p:cBhvr>
                                      <p:to>
                                        <p:strVal val="visible"/>
                                      </p:to>
                                    </p:set>
                                    <p:animEffect transition="in" filter="dissolve">
                                      <p:cBhvr>
                                        <p:cTn id="42" dur="500"/>
                                        <p:tgtEl>
                                          <p:spTgt spid="110599"/>
                                        </p:tgtEl>
                                      </p:cBhvr>
                                    </p:animEffect>
                                  </p:childTnLst>
                                </p:cTn>
                              </p:par>
                            </p:childTnLst>
                          </p:cTn>
                        </p:par>
                        <p:par>
                          <p:cTn id="43" fill="hold">
                            <p:stCondLst>
                              <p:cond delay="1000"/>
                            </p:stCondLst>
                            <p:childTnLst>
                              <p:par>
                                <p:cTn id="44" presetID="9" presetClass="entr" presetSubtype="0" fill="hold" grpId="0" nodeType="afterEffect">
                                  <p:stCondLst>
                                    <p:cond delay="0"/>
                                  </p:stCondLst>
                                  <p:childTnLst>
                                    <p:set>
                                      <p:cBhvr>
                                        <p:cTn id="45" dur="1" fill="hold">
                                          <p:stCondLst>
                                            <p:cond delay="0"/>
                                          </p:stCondLst>
                                        </p:cTn>
                                        <p:tgtEl>
                                          <p:spTgt spid="110600">
                                            <p:txEl>
                                              <p:pRg st="0" end="0"/>
                                            </p:txEl>
                                          </p:spTgt>
                                        </p:tgtEl>
                                        <p:attrNameLst>
                                          <p:attrName>style.visibility</p:attrName>
                                        </p:attrNameLst>
                                      </p:cBhvr>
                                      <p:to>
                                        <p:strVal val="visible"/>
                                      </p:to>
                                    </p:set>
                                    <p:animEffect transition="in" filter="dissolve">
                                      <p:cBhvr>
                                        <p:cTn id="46" dur="500"/>
                                        <p:tgtEl>
                                          <p:spTgt spid="110600">
                                            <p:txEl>
                                              <p:pRg st="0" end="0"/>
                                            </p:txEl>
                                          </p:spTgt>
                                        </p:tgtEl>
                                      </p:cBhvr>
                                    </p:animEffect>
                                  </p:childTnLst>
                                </p:cTn>
                              </p:par>
                            </p:childTnLst>
                          </p:cTn>
                        </p:par>
                        <p:par>
                          <p:cTn id="47" fill="hold">
                            <p:stCondLst>
                              <p:cond delay="1500"/>
                            </p:stCondLst>
                            <p:childTnLst>
                              <p:par>
                                <p:cTn id="48" presetID="9" presetClass="entr" presetSubtype="0" fill="hold" grpId="0" nodeType="afterEffect">
                                  <p:stCondLst>
                                    <p:cond delay="0"/>
                                  </p:stCondLst>
                                  <p:childTnLst>
                                    <p:set>
                                      <p:cBhvr>
                                        <p:cTn id="49" dur="1" fill="hold">
                                          <p:stCondLst>
                                            <p:cond delay="0"/>
                                          </p:stCondLst>
                                        </p:cTn>
                                        <p:tgtEl>
                                          <p:spTgt spid="110601">
                                            <p:txEl>
                                              <p:pRg st="0" end="0"/>
                                            </p:txEl>
                                          </p:spTgt>
                                        </p:tgtEl>
                                        <p:attrNameLst>
                                          <p:attrName>style.visibility</p:attrName>
                                        </p:attrNameLst>
                                      </p:cBhvr>
                                      <p:to>
                                        <p:strVal val="visible"/>
                                      </p:to>
                                    </p:set>
                                    <p:animEffect transition="in" filter="dissolve">
                                      <p:cBhvr>
                                        <p:cTn id="50" dur="500"/>
                                        <p:tgtEl>
                                          <p:spTgt spid="110601">
                                            <p:txEl>
                                              <p:pRg st="0" end="0"/>
                                            </p:txEl>
                                          </p:spTgt>
                                        </p:tgtEl>
                                      </p:cBhvr>
                                    </p:animEffect>
                                  </p:childTnLst>
                                </p:cTn>
                              </p:par>
                            </p:childTnLst>
                          </p:cTn>
                        </p:par>
                        <p:par>
                          <p:cTn id="51" fill="hold">
                            <p:stCondLst>
                              <p:cond delay="2000"/>
                            </p:stCondLst>
                            <p:childTnLst>
                              <p:par>
                                <p:cTn id="52" presetID="9" presetClass="entr" presetSubtype="0" fill="hold" grpId="0" nodeType="afterEffect">
                                  <p:stCondLst>
                                    <p:cond delay="0"/>
                                  </p:stCondLst>
                                  <p:childTnLst>
                                    <p:set>
                                      <p:cBhvr>
                                        <p:cTn id="53" dur="1" fill="hold">
                                          <p:stCondLst>
                                            <p:cond delay="0"/>
                                          </p:stCondLst>
                                        </p:cTn>
                                        <p:tgtEl>
                                          <p:spTgt spid="110601">
                                            <p:txEl>
                                              <p:pRg st="1" end="1"/>
                                            </p:txEl>
                                          </p:spTgt>
                                        </p:tgtEl>
                                        <p:attrNameLst>
                                          <p:attrName>style.visibility</p:attrName>
                                        </p:attrNameLst>
                                      </p:cBhvr>
                                      <p:to>
                                        <p:strVal val="visible"/>
                                      </p:to>
                                    </p:set>
                                    <p:animEffect transition="in" filter="dissolve">
                                      <p:cBhvr>
                                        <p:cTn id="54" dur="500"/>
                                        <p:tgtEl>
                                          <p:spTgt spid="110601">
                                            <p:txEl>
                                              <p:pRg st="1" end="1"/>
                                            </p:txEl>
                                          </p:spTgt>
                                        </p:tgtEl>
                                      </p:cBhvr>
                                    </p:animEffect>
                                  </p:childTnLst>
                                </p:cTn>
                              </p:par>
                            </p:childTnLst>
                          </p:cTn>
                        </p:par>
                        <p:par>
                          <p:cTn id="55" fill="hold">
                            <p:stCondLst>
                              <p:cond delay="2500"/>
                            </p:stCondLst>
                            <p:childTnLst>
                              <p:par>
                                <p:cTn id="56" presetID="9" presetClass="entr" presetSubtype="0" fill="hold" grpId="0" nodeType="afterEffect">
                                  <p:stCondLst>
                                    <p:cond delay="0"/>
                                  </p:stCondLst>
                                  <p:childTnLst>
                                    <p:set>
                                      <p:cBhvr>
                                        <p:cTn id="57" dur="1" fill="hold">
                                          <p:stCondLst>
                                            <p:cond delay="0"/>
                                          </p:stCondLst>
                                        </p:cTn>
                                        <p:tgtEl>
                                          <p:spTgt spid="110602"/>
                                        </p:tgtEl>
                                        <p:attrNameLst>
                                          <p:attrName>style.visibility</p:attrName>
                                        </p:attrNameLst>
                                      </p:cBhvr>
                                      <p:to>
                                        <p:strVal val="visible"/>
                                      </p:to>
                                    </p:set>
                                    <p:animEffect transition="in" filter="dissolve">
                                      <p:cBhvr>
                                        <p:cTn id="58" dur="500"/>
                                        <p:tgtEl>
                                          <p:spTgt spid="110602"/>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110603">
                                            <p:txEl>
                                              <p:pRg st="0" end="0"/>
                                            </p:txEl>
                                          </p:spTgt>
                                        </p:tgtEl>
                                        <p:attrNameLst>
                                          <p:attrName>style.visibility</p:attrName>
                                        </p:attrNameLst>
                                      </p:cBhvr>
                                      <p:to>
                                        <p:strVal val="visible"/>
                                      </p:to>
                                    </p:set>
                                    <p:animEffect transition="in" filter="dissolve">
                                      <p:cBhvr>
                                        <p:cTn id="63" dur="500"/>
                                        <p:tgtEl>
                                          <p:spTgt spid="110603">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110604">
                                            <p:txEl>
                                              <p:pRg st="0" end="0"/>
                                            </p:txEl>
                                          </p:spTgt>
                                        </p:tgtEl>
                                        <p:attrNameLst>
                                          <p:attrName>style.visibility</p:attrName>
                                        </p:attrNameLst>
                                      </p:cBhvr>
                                      <p:to>
                                        <p:strVal val="visible"/>
                                      </p:to>
                                    </p:set>
                                    <p:animEffect transition="in" filter="dissolve">
                                      <p:cBhvr>
                                        <p:cTn id="68" dur="500"/>
                                        <p:tgtEl>
                                          <p:spTgt spid="110604">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9" presetClass="entr" presetSubtype="10" fill="hold" grpId="0" nodeType="clickEffect">
                                  <p:stCondLst>
                                    <p:cond delay="0"/>
                                  </p:stCondLst>
                                  <p:childTnLst>
                                    <p:set>
                                      <p:cBhvr>
                                        <p:cTn id="72" dur="1" fill="hold">
                                          <p:stCondLst>
                                            <p:cond delay="0"/>
                                          </p:stCondLst>
                                        </p:cTn>
                                        <p:tgtEl>
                                          <p:spTgt spid="110605"/>
                                        </p:tgtEl>
                                        <p:attrNameLst>
                                          <p:attrName>style.visibility</p:attrName>
                                        </p:attrNameLst>
                                      </p:cBhvr>
                                      <p:to>
                                        <p:strVal val="visible"/>
                                      </p:to>
                                    </p:set>
                                    <p:anim calcmode="lin" valueType="num">
                                      <p:cBhvr>
                                        <p:cTn id="73" dur="5000" fill="hold"/>
                                        <p:tgtEl>
                                          <p:spTgt spid="110605"/>
                                        </p:tgtEl>
                                        <p:attrNameLst>
                                          <p:attrName>ppt_w</p:attrName>
                                        </p:attrNameLst>
                                      </p:cBhvr>
                                      <p:tavLst>
                                        <p:tav tm="0" fmla="#ppt_w*sin(2.5*pi*$)">
                                          <p:val>
                                            <p:fltVal val="0"/>
                                          </p:val>
                                        </p:tav>
                                        <p:tav tm="100000">
                                          <p:val>
                                            <p:fltVal val="1"/>
                                          </p:val>
                                        </p:tav>
                                      </p:tavLst>
                                    </p:anim>
                                    <p:anim calcmode="lin" valueType="num">
                                      <p:cBhvr>
                                        <p:cTn id="74" dur="5000" fill="hold"/>
                                        <p:tgtEl>
                                          <p:spTgt spid="11060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autoUpdateAnimBg="0"/>
      <p:bldP spid="110596" grpId="0" build="p" autoUpdateAnimBg="0"/>
      <p:bldP spid="110598" grpId="0" build="p" autoUpdateAnimBg="0"/>
      <p:bldP spid="110599" grpId="0" animBg="1"/>
      <p:bldP spid="110600" grpId="0" build="p" autoUpdateAnimBg="0" advAuto="0"/>
      <p:bldP spid="110601" grpId="0" build="p" autoUpdateAnimBg="0" advAuto="0"/>
      <p:bldP spid="110602" grpId="0" animBg="1"/>
      <p:bldP spid="110603" grpId="0" build="p" autoUpdateAnimBg="0"/>
      <p:bldP spid="110604" grpId="0" build="p" autoUpdateAnimBg="0"/>
      <p:bldP spid="110605"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smtClean="0"/>
              <a:t>Mechanism of Ozone Depletion</a:t>
            </a:r>
          </a:p>
        </p:txBody>
      </p:sp>
      <p:sp>
        <p:nvSpPr>
          <p:cNvPr id="52227" name="Rectangle 3"/>
          <p:cNvSpPr>
            <a:spLocks noGrp="1" noChangeArrowheads="1"/>
          </p:cNvSpPr>
          <p:nvPr>
            <p:ph type="body" idx="1"/>
          </p:nvPr>
        </p:nvSpPr>
        <p:spPr>
          <a:xfrm>
            <a:off x="762000" y="2667000"/>
            <a:ext cx="7772400" cy="2895600"/>
          </a:xfrm>
        </p:spPr>
        <p:txBody>
          <a:bodyPr/>
          <a:lstStyle/>
          <a:p>
            <a:pPr eaLnBrk="1" hangingPunct="1">
              <a:lnSpc>
                <a:spcPct val="90000"/>
              </a:lnSpc>
            </a:pPr>
            <a:r>
              <a:rPr lang="en-US" sz="2400" smtClean="0"/>
              <a:t>Initiation		CCl</a:t>
            </a:r>
            <a:r>
              <a:rPr lang="en-US" sz="2400" baseline="-25000" smtClean="0"/>
              <a:t>2</a:t>
            </a:r>
            <a:r>
              <a:rPr lang="en-US" sz="2400" smtClean="0"/>
              <a:t>F</a:t>
            </a:r>
            <a:r>
              <a:rPr lang="en-US" sz="2400" baseline="-25000" smtClean="0"/>
              <a:t>2</a:t>
            </a:r>
            <a:r>
              <a:rPr lang="en-US" sz="2400" smtClean="0"/>
              <a:t>	         Cl   +   CF</a:t>
            </a:r>
            <a:r>
              <a:rPr lang="en-US" sz="2400" baseline="-25000" smtClean="0"/>
              <a:t>2</a:t>
            </a:r>
            <a:r>
              <a:rPr lang="en-US" sz="2400" smtClean="0"/>
              <a:t>Cl		</a:t>
            </a:r>
          </a:p>
          <a:p>
            <a:pPr eaLnBrk="1" hangingPunct="1">
              <a:lnSpc>
                <a:spcPct val="90000"/>
              </a:lnSpc>
            </a:pPr>
            <a:r>
              <a:rPr lang="en-US" sz="2400" smtClean="0"/>
              <a:t>Propagation	Cl  +  O</a:t>
            </a:r>
            <a:r>
              <a:rPr lang="en-US" sz="2400" baseline="-25000" smtClean="0"/>
              <a:t>3</a:t>
            </a:r>
            <a:r>
              <a:rPr lang="en-US" sz="2400" smtClean="0"/>
              <a:t>       </a:t>
            </a:r>
            <a:r>
              <a:rPr lang="en-US" sz="2400" smtClean="0">
                <a:sym typeface="Wingdings" pitchFamily="2" charset="2"/>
              </a:rPr>
              <a:t>    ClO  +  O</a:t>
            </a:r>
            <a:r>
              <a:rPr lang="en-US" sz="2400" baseline="-25000" smtClean="0"/>
              <a:t>2</a:t>
            </a:r>
            <a:endParaRPr lang="en-US" sz="2400" smtClean="0">
              <a:sym typeface="Wingdings" pitchFamily="2" charset="2"/>
            </a:endParaRPr>
          </a:p>
          <a:p>
            <a:pPr eaLnBrk="1" hangingPunct="1">
              <a:lnSpc>
                <a:spcPct val="90000"/>
              </a:lnSpc>
              <a:buFontTx/>
              <a:buNone/>
            </a:pPr>
            <a:r>
              <a:rPr lang="en-US" sz="2400" smtClean="0"/>
              <a:t>				</a:t>
            </a:r>
          </a:p>
          <a:p>
            <a:pPr eaLnBrk="1" hangingPunct="1">
              <a:lnSpc>
                <a:spcPct val="90000"/>
              </a:lnSpc>
              <a:buFontTx/>
              <a:buNone/>
            </a:pPr>
            <a:r>
              <a:rPr lang="en-US" sz="2400" smtClean="0"/>
              <a:t>				ClO  +  O       </a:t>
            </a:r>
            <a:r>
              <a:rPr lang="en-US" sz="2400" smtClean="0">
                <a:sym typeface="Wingdings" pitchFamily="2" charset="2"/>
              </a:rPr>
              <a:t>    Cl   +   O</a:t>
            </a:r>
            <a:r>
              <a:rPr lang="en-US" sz="2400" baseline="-25000" smtClean="0"/>
              <a:t>2</a:t>
            </a:r>
          </a:p>
          <a:p>
            <a:pPr eaLnBrk="1" hangingPunct="1">
              <a:lnSpc>
                <a:spcPct val="90000"/>
              </a:lnSpc>
              <a:buFontTx/>
              <a:buNone/>
            </a:pPr>
            <a:endParaRPr lang="en-US" sz="2400" smtClean="0"/>
          </a:p>
          <a:p>
            <a:pPr eaLnBrk="1" hangingPunct="1">
              <a:lnSpc>
                <a:spcPct val="90000"/>
              </a:lnSpc>
            </a:pPr>
            <a:r>
              <a:rPr lang="en-US" sz="2400" smtClean="0"/>
              <a:t>Termination		</a:t>
            </a:r>
          </a:p>
        </p:txBody>
      </p:sp>
      <p:sp>
        <p:nvSpPr>
          <p:cNvPr id="52228" name="Line 4"/>
          <p:cNvSpPr>
            <a:spLocks noChangeShapeType="1"/>
          </p:cNvSpPr>
          <p:nvPr/>
        </p:nvSpPr>
        <p:spPr bwMode="auto">
          <a:xfrm>
            <a:off x="4800600" y="2895600"/>
            <a:ext cx="1143000" cy="0"/>
          </a:xfrm>
          <a:prstGeom prst="line">
            <a:avLst/>
          </a:prstGeom>
          <a:noFill/>
          <a:ln w="28575">
            <a:solidFill>
              <a:schemeClr val="tx1"/>
            </a:solidFill>
            <a:round/>
            <a:headEnd/>
            <a:tailEnd type="triangle" w="med" len="med"/>
          </a:ln>
        </p:spPr>
        <p:txBody>
          <a:bodyPr/>
          <a:lstStyle/>
          <a:p>
            <a:endParaRPr lang="en-US"/>
          </a:p>
        </p:txBody>
      </p:sp>
      <p:sp>
        <p:nvSpPr>
          <p:cNvPr id="52229" name="Text Box 5"/>
          <p:cNvSpPr txBox="1">
            <a:spLocks noChangeArrowheads="1"/>
          </p:cNvSpPr>
          <p:nvPr/>
        </p:nvSpPr>
        <p:spPr bwMode="auto">
          <a:xfrm>
            <a:off x="4784725" y="2573338"/>
            <a:ext cx="1069975" cy="244475"/>
          </a:xfrm>
          <a:prstGeom prst="rect">
            <a:avLst/>
          </a:prstGeom>
          <a:noFill/>
          <a:ln w="9525">
            <a:noFill/>
            <a:miter lim="800000"/>
            <a:headEnd/>
            <a:tailEnd/>
          </a:ln>
        </p:spPr>
        <p:txBody>
          <a:bodyPr wrap="none">
            <a:spAutoFit/>
          </a:bodyPr>
          <a:lstStyle/>
          <a:p>
            <a:pPr algn="l"/>
            <a:r>
              <a:rPr lang="en-US" sz="1000" b="1"/>
              <a:t>Solar radiation</a:t>
            </a:r>
          </a:p>
        </p:txBody>
      </p:sp>
      <p:sp>
        <p:nvSpPr>
          <p:cNvPr id="52230" name="Line 6"/>
          <p:cNvSpPr>
            <a:spLocks noChangeShapeType="1"/>
          </p:cNvSpPr>
          <p:nvPr/>
        </p:nvSpPr>
        <p:spPr bwMode="auto">
          <a:xfrm>
            <a:off x="4876800" y="3657600"/>
            <a:ext cx="609600" cy="0"/>
          </a:xfrm>
          <a:prstGeom prst="line">
            <a:avLst/>
          </a:prstGeom>
          <a:noFill/>
          <a:ln w="28575">
            <a:solidFill>
              <a:schemeClr val="tx1"/>
            </a:solidFill>
            <a:round/>
            <a:headEnd/>
            <a:tailEnd type="triangle" w="med" len="med"/>
          </a:ln>
        </p:spPr>
        <p:txBody>
          <a:bodyPr/>
          <a:lstStyle/>
          <a:p>
            <a:endParaRPr lang="en-US"/>
          </a:p>
        </p:txBody>
      </p:sp>
      <p:sp>
        <p:nvSpPr>
          <p:cNvPr id="52231" name="Line 7"/>
          <p:cNvSpPr>
            <a:spLocks noChangeShapeType="1"/>
          </p:cNvSpPr>
          <p:nvPr/>
        </p:nvSpPr>
        <p:spPr bwMode="auto">
          <a:xfrm>
            <a:off x="5029200" y="4419600"/>
            <a:ext cx="609600" cy="0"/>
          </a:xfrm>
          <a:prstGeom prst="line">
            <a:avLst/>
          </a:prstGeom>
          <a:noFill/>
          <a:ln w="28575">
            <a:solidFill>
              <a:schemeClr val="tx1"/>
            </a:solidFill>
            <a:round/>
            <a:headEnd/>
            <a:tailEnd type="triangle" w="med" len="med"/>
          </a:ln>
        </p:spPr>
        <p:txBody>
          <a:bodyPr/>
          <a:lstStyle/>
          <a:p>
            <a:endParaRPr lang="en-US"/>
          </a:p>
        </p:txBody>
      </p:sp>
      <p:sp>
        <p:nvSpPr>
          <p:cNvPr id="52232" name="Text Box 8"/>
          <p:cNvSpPr txBox="1">
            <a:spLocks noChangeArrowheads="1"/>
          </p:cNvSpPr>
          <p:nvPr/>
        </p:nvSpPr>
        <p:spPr bwMode="auto">
          <a:xfrm>
            <a:off x="857250" y="6034088"/>
            <a:ext cx="7296150" cy="366712"/>
          </a:xfrm>
          <a:prstGeom prst="rect">
            <a:avLst/>
          </a:prstGeom>
          <a:noFill/>
          <a:ln w="9525">
            <a:noFill/>
            <a:miter lim="800000"/>
            <a:headEnd/>
            <a:tailEnd/>
          </a:ln>
        </p:spPr>
        <p:txBody>
          <a:bodyPr wrap="none">
            <a:spAutoFit/>
          </a:bodyPr>
          <a:lstStyle/>
          <a:p>
            <a:pPr algn="l"/>
            <a:r>
              <a:rPr lang="en-US" sz="1800"/>
              <a:t>A single chlorine molecule can destroy thousands of ozone molecules.</a:t>
            </a:r>
          </a:p>
        </p:txBody>
      </p:sp>
      <p:pic>
        <p:nvPicPr>
          <p:cNvPr id="128011" name="Picture 11">
            <a:hlinkClick r:id="" action="ppaction://media"/>
          </p:cNvPr>
          <p:cNvPicPr>
            <a:picLocks noRot="1" noChangeAspect="1" noChangeArrowheads="1"/>
          </p:cNvPicPr>
          <p:nvPr>
            <a:wavAudioFile r:embed="rId1" name="~PP1174.WAV"/>
          </p:nvPr>
        </p:nvPicPr>
        <p:blipFill>
          <a:blip r:embed="rId5" cstate="print"/>
          <a:srcRect/>
          <a:stretch>
            <a:fillRect/>
          </a:stretch>
        </p:blipFill>
        <p:spPr bwMode="auto">
          <a:xfrm>
            <a:off x="8772525" y="6486525"/>
            <a:ext cx="304800" cy="304800"/>
          </a:xfrm>
          <a:prstGeom prst="rect">
            <a:avLst/>
          </a:prstGeom>
          <a:noFill/>
          <a:ln w="9525">
            <a:noFill/>
            <a:miter lim="800000"/>
            <a:headEnd/>
            <a:tailEnd/>
          </a:ln>
        </p:spPr>
      </p:pic>
      <p:sp>
        <p:nvSpPr>
          <p:cNvPr id="52234" name="AutoShape 12">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52235" name="Text Box 13"/>
          <p:cNvSpPr txBox="1">
            <a:spLocks noChangeArrowheads="1"/>
          </p:cNvSpPr>
          <p:nvPr/>
        </p:nvSpPr>
        <p:spPr bwMode="auto">
          <a:xfrm>
            <a:off x="6384925" y="2678113"/>
            <a:ext cx="233363" cy="304800"/>
          </a:xfrm>
          <a:prstGeom prst="rect">
            <a:avLst/>
          </a:prstGeom>
          <a:noFill/>
          <a:ln w="9525">
            <a:noFill/>
            <a:miter lim="800000"/>
            <a:headEnd/>
            <a:tailEnd/>
          </a:ln>
        </p:spPr>
        <p:txBody>
          <a:bodyPr wrap="none">
            <a:spAutoFit/>
          </a:bodyPr>
          <a:lstStyle/>
          <a:p>
            <a:pPr algn="l"/>
            <a:r>
              <a:rPr lang="en-US" sz="1400" b="1"/>
              <a:t>.</a:t>
            </a:r>
          </a:p>
        </p:txBody>
      </p:sp>
      <p:sp>
        <p:nvSpPr>
          <p:cNvPr id="52236" name="Text Box 14"/>
          <p:cNvSpPr txBox="1">
            <a:spLocks noChangeArrowheads="1"/>
          </p:cNvSpPr>
          <p:nvPr/>
        </p:nvSpPr>
        <p:spPr bwMode="auto">
          <a:xfrm>
            <a:off x="6096000" y="3429000"/>
            <a:ext cx="233363" cy="304800"/>
          </a:xfrm>
          <a:prstGeom prst="rect">
            <a:avLst/>
          </a:prstGeom>
          <a:noFill/>
          <a:ln w="9525">
            <a:noFill/>
            <a:miter lim="800000"/>
            <a:headEnd/>
            <a:tailEnd/>
          </a:ln>
        </p:spPr>
        <p:txBody>
          <a:bodyPr wrap="none">
            <a:spAutoFit/>
          </a:bodyPr>
          <a:lstStyle/>
          <a:p>
            <a:pPr algn="l"/>
            <a:r>
              <a:rPr lang="en-US" sz="1400" b="1"/>
              <a:t>.</a:t>
            </a:r>
          </a:p>
        </p:txBody>
      </p:sp>
      <p:sp>
        <p:nvSpPr>
          <p:cNvPr id="52237" name="Text Box 15"/>
          <p:cNvSpPr txBox="1">
            <a:spLocks noChangeArrowheads="1"/>
          </p:cNvSpPr>
          <p:nvPr/>
        </p:nvSpPr>
        <p:spPr bwMode="auto">
          <a:xfrm>
            <a:off x="3805238" y="3429000"/>
            <a:ext cx="233362" cy="304800"/>
          </a:xfrm>
          <a:prstGeom prst="rect">
            <a:avLst/>
          </a:prstGeom>
          <a:noFill/>
          <a:ln w="9525">
            <a:noFill/>
            <a:miter lim="800000"/>
            <a:headEnd/>
            <a:tailEnd/>
          </a:ln>
        </p:spPr>
        <p:txBody>
          <a:bodyPr wrap="none">
            <a:spAutoFit/>
          </a:bodyPr>
          <a:lstStyle/>
          <a:p>
            <a:pPr algn="l"/>
            <a:r>
              <a:rPr lang="en-US" sz="1400" b="1"/>
              <a:t>.</a:t>
            </a:r>
          </a:p>
        </p:txBody>
      </p:sp>
      <p:sp>
        <p:nvSpPr>
          <p:cNvPr id="52238" name="Text Box 16"/>
          <p:cNvSpPr txBox="1">
            <a:spLocks noChangeArrowheads="1"/>
          </p:cNvSpPr>
          <p:nvPr/>
        </p:nvSpPr>
        <p:spPr bwMode="auto">
          <a:xfrm>
            <a:off x="4038600" y="4191000"/>
            <a:ext cx="233363" cy="304800"/>
          </a:xfrm>
          <a:prstGeom prst="rect">
            <a:avLst/>
          </a:prstGeom>
          <a:noFill/>
          <a:ln w="9525">
            <a:noFill/>
            <a:miter lim="800000"/>
            <a:headEnd/>
            <a:tailEnd/>
          </a:ln>
        </p:spPr>
        <p:txBody>
          <a:bodyPr wrap="none">
            <a:spAutoFit/>
          </a:bodyPr>
          <a:lstStyle/>
          <a:p>
            <a:pPr algn="l"/>
            <a:r>
              <a:rPr lang="en-US" sz="1400" b="1"/>
              <a:t>.</a:t>
            </a:r>
          </a:p>
        </p:txBody>
      </p:sp>
      <p:sp>
        <p:nvSpPr>
          <p:cNvPr id="52239" name="Text Box 17"/>
          <p:cNvSpPr txBox="1">
            <a:spLocks noChangeArrowheads="1"/>
          </p:cNvSpPr>
          <p:nvPr/>
        </p:nvSpPr>
        <p:spPr bwMode="auto">
          <a:xfrm>
            <a:off x="4795838" y="4191000"/>
            <a:ext cx="233362" cy="304800"/>
          </a:xfrm>
          <a:prstGeom prst="rect">
            <a:avLst/>
          </a:prstGeom>
          <a:noFill/>
          <a:ln w="9525">
            <a:noFill/>
            <a:miter lim="800000"/>
            <a:headEnd/>
            <a:tailEnd/>
          </a:ln>
        </p:spPr>
        <p:txBody>
          <a:bodyPr wrap="none">
            <a:spAutoFit/>
          </a:bodyPr>
          <a:lstStyle/>
          <a:p>
            <a:pPr algn="l"/>
            <a:r>
              <a:rPr lang="en-US" sz="1400" b="1"/>
              <a:t>.</a:t>
            </a:r>
          </a:p>
        </p:txBody>
      </p:sp>
      <p:sp>
        <p:nvSpPr>
          <p:cNvPr id="52240" name="Text Box 18"/>
          <p:cNvSpPr txBox="1">
            <a:spLocks noChangeArrowheads="1"/>
          </p:cNvSpPr>
          <p:nvPr/>
        </p:nvSpPr>
        <p:spPr bwMode="auto">
          <a:xfrm>
            <a:off x="6019800" y="4191000"/>
            <a:ext cx="233363" cy="304800"/>
          </a:xfrm>
          <a:prstGeom prst="rect">
            <a:avLst/>
          </a:prstGeom>
          <a:noFill/>
          <a:ln w="9525">
            <a:noFill/>
            <a:miter lim="800000"/>
            <a:headEnd/>
            <a:tailEnd/>
          </a:ln>
        </p:spPr>
        <p:txBody>
          <a:bodyPr wrap="none">
            <a:spAutoFit/>
          </a:bodyPr>
          <a:lstStyle/>
          <a:p>
            <a:pPr algn="l"/>
            <a:r>
              <a:rPr lang="en-US" sz="1400" b="1"/>
              <a:t>.</a:t>
            </a:r>
          </a:p>
        </p:txBody>
      </p:sp>
      <p:sp>
        <p:nvSpPr>
          <p:cNvPr id="52241" name="Text Box 19"/>
          <p:cNvSpPr txBox="1">
            <a:spLocks noChangeArrowheads="1"/>
          </p:cNvSpPr>
          <p:nvPr/>
        </p:nvSpPr>
        <p:spPr bwMode="auto">
          <a:xfrm>
            <a:off x="7920038" y="2667000"/>
            <a:ext cx="233362" cy="304800"/>
          </a:xfrm>
          <a:prstGeom prst="rect">
            <a:avLst/>
          </a:prstGeom>
          <a:noFill/>
          <a:ln w="9525">
            <a:noFill/>
            <a:miter lim="800000"/>
            <a:headEnd/>
            <a:tailEnd/>
          </a:ln>
        </p:spPr>
        <p:txBody>
          <a:bodyPr wrap="none">
            <a:spAutoFit/>
          </a:bodyPr>
          <a:lstStyle/>
          <a:p>
            <a:pPr algn="l"/>
            <a:r>
              <a:rPr lang="en-US" sz="1400" b="1"/>
              <a:t>.</a:t>
            </a:r>
          </a:p>
        </p:txBody>
      </p:sp>
      <p:grpSp>
        <p:nvGrpSpPr>
          <p:cNvPr id="52242" name="Group 23"/>
          <p:cNvGrpSpPr>
            <a:grpSpLocks/>
          </p:cNvGrpSpPr>
          <p:nvPr/>
        </p:nvGrpSpPr>
        <p:grpSpPr bwMode="auto">
          <a:xfrm>
            <a:off x="6553200" y="2014538"/>
            <a:ext cx="1447800" cy="804862"/>
            <a:chOff x="4128" y="1269"/>
            <a:chExt cx="912" cy="507"/>
          </a:xfrm>
        </p:grpSpPr>
        <p:sp>
          <p:nvSpPr>
            <p:cNvPr id="52243" name="Text Box 20"/>
            <p:cNvSpPr txBox="1">
              <a:spLocks noChangeArrowheads="1"/>
            </p:cNvSpPr>
            <p:nvPr/>
          </p:nvSpPr>
          <p:spPr bwMode="auto">
            <a:xfrm>
              <a:off x="4272" y="1269"/>
              <a:ext cx="723" cy="173"/>
            </a:xfrm>
            <a:prstGeom prst="rect">
              <a:avLst/>
            </a:prstGeom>
            <a:noFill/>
            <a:ln w="9525">
              <a:noFill/>
              <a:miter lim="800000"/>
              <a:headEnd/>
              <a:tailEnd/>
            </a:ln>
          </p:spPr>
          <p:txBody>
            <a:bodyPr wrap="none">
              <a:spAutoFit/>
            </a:bodyPr>
            <a:lstStyle/>
            <a:p>
              <a:pPr algn="l"/>
              <a:r>
                <a:rPr lang="en-US" b="1" i="1"/>
                <a:t>“free radical”</a:t>
              </a:r>
            </a:p>
          </p:txBody>
        </p:sp>
        <p:sp>
          <p:nvSpPr>
            <p:cNvPr id="52244" name="Line 21"/>
            <p:cNvSpPr>
              <a:spLocks noChangeShapeType="1"/>
            </p:cNvSpPr>
            <p:nvPr/>
          </p:nvSpPr>
          <p:spPr bwMode="auto">
            <a:xfrm flipH="1">
              <a:off x="4128" y="1440"/>
              <a:ext cx="240" cy="288"/>
            </a:xfrm>
            <a:prstGeom prst="line">
              <a:avLst/>
            </a:prstGeom>
            <a:noFill/>
            <a:ln w="9525">
              <a:solidFill>
                <a:schemeClr val="tx1"/>
              </a:solidFill>
              <a:round/>
              <a:headEnd/>
              <a:tailEnd type="triangle" w="med" len="med"/>
            </a:ln>
          </p:spPr>
          <p:txBody>
            <a:bodyPr/>
            <a:lstStyle/>
            <a:p>
              <a:endParaRPr lang="en-US"/>
            </a:p>
          </p:txBody>
        </p:sp>
        <p:sp>
          <p:nvSpPr>
            <p:cNvPr id="52245" name="Line 22"/>
            <p:cNvSpPr>
              <a:spLocks noChangeShapeType="1"/>
            </p:cNvSpPr>
            <p:nvPr/>
          </p:nvSpPr>
          <p:spPr bwMode="auto">
            <a:xfrm>
              <a:off x="4896" y="1440"/>
              <a:ext cx="144" cy="336"/>
            </a:xfrm>
            <a:prstGeom prst="line">
              <a:avLst/>
            </a:prstGeom>
            <a:noFill/>
            <a:ln w="9525">
              <a:solidFill>
                <a:schemeClr val="tx1"/>
              </a:solidFill>
              <a:round/>
              <a:headEnd/>
              <a:tailEnd type="triangle" w="med" len="med"/>
            </a:ln>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80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8011"/>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7" name="Picture 5" descr="Maintaining proper tire pressure is an important part of car maintenance."/>
          <p:cNvPicPr>
            <a:picLocks noChangeAspect="1" noChangeArrowheads="1"/>
          </p:cNvPicPr>
          <p:nvPr/>
        </p:nvPicPr>
        <p:blipFill>
          <a:blip r:embed="rId5" cstate="print"/>
          <a:srcRect/>
          <a:stretch>
            <a:fillRect/>
          </a:stretch>
        </p:blipFill>
        <p:spPr bwMode="auto">
          <a:xfrm>
            <a:off x="5776913" y="4086225"/>
            <a:ext cx="2582862" cy="2582863"/>
          </a:xfrm>
          <a:prstGeom prst="rect">
            <a:avLst/>
          </a:prstGeom>
          <a:noFill/>
          <a:ln w="9525">
            <a:noFill/>
            <a:miter lim="800000"/>
            <a:headEnd/>
            <a:tailEnd/>
          </a:ln>
        </p:spPr>
      </p:pic>
      <p:sp>
        <p:nvSpPr>
          <p:cNvPr id="109571" name="Rectangle 2"/>
          <p:cNvSpPr>
            <a:spLocks noGrp="1" noChangeArrowheads="1"/>
          </p:cNvSpPr>
          <p:nvPr>
            <p:ph type="title"/>
          </p:nvPr>
        </p:nvSpPr>
        <p:spPr>
          <a:xfrm>
            <a:off x="228600" y="228600"/>
            <a:ext cx="8915400" cy="1143000"/>
          </a:xfrm>
        </p:spPr>
        <p:txBody>
          <a:bodyPr/>
          <a:lstStyle/>
          <a:p>
            <a:pPr eaLnBrk="1" hangingPunct="1"/>
            <a:r>
              <a:rPr lang="en-US" sz="3600" smtClean="0"/>
              <a:t>Temperature and the Pressure of a Gas</a:t>
            </a:r>
          </a:p>
        </p:txBody>
      </p:sp>
      <p:sp>
        <p:nvSpPr>
          <p:cNvPr id="109572" name="Text Box 3"/>
          <p:cNvSpPr txBox="1">
            <a:spLocks noChangeArrowheads="1"/>
          </p:cNvSpPr>
          <p:nvPr/>
        </p:nvSpPr>
        <p:spPr bwMode="auto">
          <a:xfrm>
            <a:off x="288925" y="1382713"/>
            <a:ext cx="8537575" cy="1920875"/>
          </a:xfrm>
          <a:prstGeom prst="rect">
            <a:avLst/>
          </a:prstGeom>
          <a:noFill/>
          <a:ln w="9525">
            <a:noFill/>
            <a:miter lim="800000"/>
            <a:headEnd/>
            <a:tailEnd/>
          </a:ln>
        </p:spPr>
        <p:txBody>
          <a:bodyPr wrap="none">
            <a:spAutoFit/>
          </a:bodyPr>
          <a:lstStyle/>
          <a:p>
            <a:pPr algn="l"/>
            <a:r>
              <a:rPr lang="en-US" sz="2000">
                <a:solidFill>
                  <a:srgbClr val="000000"/>
                </a:solidFill>
              </a:rPr>
              <a:t>   High in mountains, Richard checked the pressure of his car tires and </a:t>
            </a:r>
          </a:p>
          <a:p>
            <a:pPr algn="l"/>
            <a:r>
              <a:rPr lang="en-US" sz="2000">
                <a:solidFill>
                  <a:srgbClr val="000000"/>
                </a:solidFill>
              </a:rPr>
              <a:t>observed that they has 202.5 kPa of pressure.  That morning, the </a:t>
            </a:r>
          </a:p>
          <a:p>
            <a:pPr algn="l"/>
            <a:r>
              <a:rPr lang="en-US" sz="2000">
                <a:solidFill>
                  <a:srgbClr val="000000"/>
                </a:solidFill>
              </a:rPr>
              <a:t>temperature was -19 </a:t>
            </a:r>
            <a:r>
              <a:rPr lang="en-US" sz="2000" baseline="30000">
                <a:solidFill>
                  <a:srgbClr val="000000"/>
                </a:solidFill>
              </a:rPr>
              <a:t>o</a:t>
            </a:r>
            <a:r>
              <a:rPr lang="en-US" sz="2000">
                <a:solidFill>
                  <a:srgbClr val="000000"/>
                </a:solidFill>
              </a:rPr>
              <a:t>C.  Richard then drove all day, traveling through the </a:t>
            </a:r>
          </a:p>
          <a:p>
            <a:pPr algn="l"/>
            <a:r>
              <a:rPr lang="en-US" sz="2000">
                <a:solidFill>
                  <a:srgbClr val="000000"/>
                </a:solidFill>
              </a:rPr>
              <a:t>desert in the afternoon.  The temperature of the tires increased to 75 </a:t>
            </a:r>
            <a:r>
              <a:rPr lang="en-US" sz="2000" baseline="30000">
                <a:solidFill>
                  <a:srgbClr val="000000"/>
                </a:solidFill>
              </a:rPr>
              <a:t>o</a:t>
            </a:r>
            <a:r>
              <a:rPr lang="en-US" sz="2000">
                <a:solidFill>
                  <a:srgbClr val="000000"/>
                </a:solidFill>
              </a:rPr>
              <a:t>C </a:t>
            </a:r>
          </a:p>
          <a:p>
            <a:pPr algn="l"/>
            <a:r>
              <a:rPr lang="en-US" sz="2000">
                <a:solidFill>
                  <a:srgbClr val="000000"/>
                </a:solidFill>
              </a:rPr>
              <a:t>because of the hot roads.  What was the new tire pressure? Assume the </a:t>
            </a:r>
          </a:p>
          <a:p>
            <a:pPr algn="l"/>
            <a:r>
              <a:rPr lang="en-US" sz="2000">
                <a:solidFill>
                  <a:srgbClr val="000000"/>
                </a:solidFill>
              </a:rPr>
              <a:t>volume remained constant.  What is the percent increase in pressure?</a:t>
            </a:r>
          </a:p>
        </p:txBody>
      </p:sp>
      <p:sp>
        <p:nvSpPr>
          <p:cNvPr id="111620" name="Text Box 4"/>
          <p:cNvSpPr txBox="1">
            <a:spLocks noChangeArrowheads="1"/>
          </p:cNvSpPr>
          <p:nvPr/>
        </p:nvSpPr>
        <p:spPr bwMode="auto">
          <a:xfrm>
            <a:off x="304800" y="3505200"/>
            <a:ext cx="4191000" cy="1552575"/>
          </a:xfrm>
          <a:prstGeom prst="rect">
            <a:avLst/>
          </a:prstGeom>
          <a:noFill/>
          <a:ln w="9525">
            <a:noFill/>
            <a:miter lim="800000"/>
            <a:headEnd/>
            <a:tailEnd/>
          </a:ln>
        </p:spPr>
        <p:txBody>
          <a:bodyPr wrap="none">
            <a:spAutoFit/>
          </a:bodyPr>
          <a:lstStyle/>
          <a:p>
            <a:pPr algn="l"/>
            <a:r>
              <a:rPr lang="en-US" sz="2400">
                <a:solidFill>
                  <a:srgbClr val="000000"/>
                </a:solidFill>
              </a:rPr>
              <a:t>P</a:t>
            </a:r>
            <a:r>
              <a:rPr lang="en-US" sz="2400" baseline="-25000">
                <a:solidFill>
                  <a:srgbClr val="000000"/>
                </a:solidFill>
              </a:rPr>
              <a:t>1</a:t>
            </a:r>
            <a:r>
              <a:rPr lang="en-US" sz="2400">
                <a:solidFill>
                  <a:srgbClr val="000000"/>
                </a:solidFill>
              </a:rPr>
              <a:t>  =  202.5 kPa </a:t>
            </a:r>
          </a:p>
          <a:p>
            <a:pPr algn="l"/>
            <a:r>
              <a:rPr lang="en-US" sz="2400">
                <a:solidFill>
                  <a:srgbClr val="000000"/>
                </a:solidFill>
              </a:rPr>
              <a:t>P</a:t>
            </a:r>
            <a:r>
              <a:rPr lang="en-US" sz="2400" baseline="-25000">
                <a:solidFill>
                  <a:srgbClr val="000000"/>
                </a:solidFill>
              </a:rPr>
              <a:t>2</a:t>
            </a:r>
            <a:r>
              <a:rPr lang="en-US" sz="2400">
                <a:solidFill>
                  <a:srgbClr val="000000"/>
                </a:solidFill>
              </a:rPr>
              <a:t>  =  X kPa</a:t>
            </a:r>
            <a:endParaRPr lang="en-US" sz="2400" baseline="30000">
              <a:solidFill>
                <a:srgbClr val="000000"/>
              </a:solidFill>
            </a:endParaRPr>
          </a:p>
          <a:p>
            <a:pPr algn="l"/>
            <a:r>
              <a:rPr lang="en-US" sz="2400">
                <a:solidFill>
                  <a:srgbClr val="000000"/>
                </a:solidFill>
              </a:rPr>
              <a:t>T</a:t>
            </a:r>
            <a:r>
              <a:rPr lang="en-US" sz="2400" baseline="-25000">
                <a:solidFill>
                  <a:srgbClr val="000000"/>
                </a:solidFill>
              </a:rPr>
              <a:t>1</a:t>
            </a:r>
            <a:r>
              <a:rPr lang="en-US" sz="2400">
                <a:solidFill>
                  <a:srgbClr val="000000"/>
                </a:solidFill>
              </a:rPr>
              <a:t>  =  -19 </a:t>
            </a:r>
            <a:r>
              <a:rPr lang="en-US" sz="2400" baseline="30000">
                <a:solidFill>
                  <a:srgbClr val="000000"/>
                </a:solidFill>
              </a:rPr>
              <a:t>o</a:t>
            </a:r>
            <a:r>
              <a:rPr lang="en-US" sz="2400">
                <a:solidFill>
                  <a:srgbClr val="000000"/>
                </a:solidFill>
              </a:rPr>
              <a:t>C  +  273  =  254 K</a:t>
            </a:r>
          </a:p>
          <a:p>
            <a:pPr algn="l"/>
            <a:r>
              <a:rPr lang="en-US" sz="2400">
                <a:solidFill>
                  <a:srgbClr val="000000"/>
                </a:solidFill>
              </a:rPr>
              <a:t>T</a:t>
            </a:r>
            <a:r>
              <a:rPr lang="en-US" sz="2400" baseline="-25000">
                <a:solidFill>
                  <a:srgbClr val="000000"/>
                </a:solidFill>
              </a:rPr>
              <a:t>2</a:t>
            </a:r>
            <a:r>
              <a:rPr lang="en-US" sz="2400">
                <a:solidFill>
                  <a:srgbClr val="000000"/>
                </a:solidFill>
              </a:rPr>
              <a:t>  =   75 </a:t>
            </a:r>
            <a:r>
              <a:rPr lang="en-US" sz="2400" baseline="30000">
                <a:solidFill>
                  <a:srgbClr val="000000"/>
                </a:solidFill>
              </a:rPr>
              <a:t>o</a:t>
            </a:r>
            <a:r>
              <a:rPr lang="en-US" sz="2400">
                <a:solidFill>
                  <a:srgbClr val="000000"/>
                </a:solidFill>
              </a:rPr>
              <a:t>C  +  273  =  348 K</a:t>
            </a:r>
          </a:p>
        </p:txBody>
      </p:sp>
      <p:sp>
        <p:nvSpPr>
          <p:cNvPr id="111621" name="Text Box 5"/>
          <p:cNvSpPr txBox="1">
            <a:spLocks noChangeArrowheads="1"/>
          </p:cNvSpPr>
          <p:nvPr/>
        </p:nvSpPr>
        <p:spPr bwMode="auto">
          <a:xfrm>
            <a:off x="5102225" y="3521075"/>
            <a:ext cx="1755775" cy="822325"/>
          </a:xfrm>
          <a:prstGeom prst="rect">
            <a:avLst/>
          </a:prstGeom>
          <a:noFill/>
          <a:ln w="9525">
            <a:noFill/>
            <a:miter lim="800000"/>
            <a:headEnd/>
            <a:tailEnd/>
          </a:ln>
        </p:spPr>
        <p:txBody>
          <a:bodyPr>
            <a:spAutoFit/>
          </a:bodyPr>
          <a:lstStyle/>
          <a:p>
            <a:pPr algn="l"/>
            <a:r>
              <a:rPr lang="en-US" sz="2400">
                <a:solidFill>
                  <a:srgbClr val="000000"/>
                </a:solidFill>
              </a:rPr>
              <a:t> 202.5 kPa</a:t>
            </a:r>
            <a:endParaRPr lang="en-US" sz="2400" baseline="30000">
              <a:solidFill>
                <a:srgbClr val="000000"/>
              </a:solidFill>
            </a:endParaRPr>
          </a:p>
          <a:p>
            <a:pPr algn="l"/>
            <a:r>
              <a:rPr lang="en-US" sz="2400">
                <a:solidFill>
                  <a:srgbClr val="000000"/>
                </a:solidFill>
              </a:rPr>
              <a:t>    254 K</a:t>
            </a:r>
          </a:p>
        </p:txBody>
      </p:sp>
      <p:sp>
        <p:nvSpPr>
          <p:cNvPr id="111623" name="Text Box 7"/>
          <p:cNvSpPr txBox="1">
            <a:spLocks noChangeArrowheads="1"/>
          </p:cNvSpPr>
          <p:nvPr/>
        </p:nvSpPr>
        <p:spPr bwMode="auto">
          <a:xfrm>
            <a:off x="6765925" y="3673475"/>
            <a:ext cx="361950" cy="457200"/>
          </a:xfrm>
          <a:prstGeom prst="rect">
            <a:avLst/>
          </a:prstGeom>
          <a:noFill/>
          <a:ln w="9525">
            <a:noFill/>
            <a:miter lim="800000"/>
            <a:headEnd/>
            <a:tailEnd/>
          </a:ln>
        </p:spPr>
        <p:txBody>
          <a:bodyPr wrap="none">
            <a:spAutoFit/>
          </a:bodyPr>
          <a:lstStyle/>
          <a:p>
            <a:pPr algn="l"/>
            <a:r>
              <a:rPr lang="en-US" sz="2400">
                <a:solidFill>
                  <a:srgbClr val="000000"/>
                </a:solidFill>
              </a:rPr>
              <a:t>=</a:t>
            </a:r>
          </a:p>
        </p:txBody>
      </p:sp>
      <p:sp>
        <p:nvSpPr>
          <p:cNvPr id="111624" name="Text Box 8"/>
          <p:cNvSpPr txBox="1">
            <a:spLocks noChangeArrowheads="1"/>
          </p:cNvSpPr>
          <p:nvPr/>
        </p:nvSpPr>
        <p:spPr bwMode="auto">
          <a:xfrm>
            <a:off x="7086600" y="3521075"/>
            <a:ext cx="1584325" cy="822325"/>
          </a:xfrm>
          <a:prstGeom prst="rect">
            <a:avLst/>
          </a:prstGeom>
          <a:noFill/>
          <a:ln w="9525">
            <a:noFill/>
            <a:miter lim="800000"/>
            <a:headEnd/>
            <a:tailEnd/>
          </a:ln>
        </p:spPr>
        <p:txBody>
          <a:bodyPr>
            <a:spAutoFit/>
          </a:bodyPr>
          <a:lstStyle/>
          <a:p>
            <a:pPr algn="l"/>
            <a:r>
              <a:rPr lang="en-US" sz="2400">
                <a:solidFill>
                  <a:srgbClr val="000000"/>
                </a:solidFill>
              </a:rPr>
              <a:t>     P</a:t>
            </a:r>
            <a:r>
              <a:rPr lang="en-US" sz="2400" baseline="-25000">
                <a:solidFill>
                  <a:srgbClr val="000000"/>
                </a:solidFill>
              </a:rPr>
              <a:t>2</a:t>
            </a:r>
          </a:p>
          <a:p>
            <a:pPr algn="l"/>
            <a:r>
              <a:rPr lang="en-US" sz="2400">
                <a:solidFill>
                  <a:srgbClr val="000000"/>
                </a:solidFill>
              </a:rPr>
              <a:t>   348 K </a:t>
            </a:r>
          </a:p>
        </p:txBody>
      </p:sp>
      <p:sp>
        <p:nvSpPr>
          <p:cNvPr id="111625" name="Line 9"/>
          <p:cNvSpPr>
            <a:spLocks noChangeShapeType="1"/>
          </p:cNvSpPr>
          <p:nvPr/>
        </p:nvSpPr>
        <p:spPr bwMode="auto">
          <a:xfrm>
            <a:off x="7239000" y="3938588"/>
            <a:ext cx="1143000"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11626" name="Line 10"/>
          <p:cNvSpPr>
            <a:spLocks noChangeShapeType="1"/>
          </p:cNvSpPr>
          <p:nvPr/>
        </p:nvSpPr>
        <p:spPr bwMode="auto">
          <a:xfrm>
            <a:off x="5181600" y="3962400"/>
            <a:ext cx="1524000"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11627" name="Text Box 11"/>
          <p:cNvSpPr txBox="1">
            <a:spLocks noChangeArrowheads="1"/>
          </p:cNvSpPr>
          <p:nvPr/>
        </p:nvSpPr>
        <p:spPr bwMode="auto">
          <a:xfrm>
            <a:off x="5241925" y="4611688"/>
            <a:ext cx="2133600" cy="457200"/>
          </a:xfrm>
          <a:prstGeom prst="rect">
            <a:avLst/>
          </a:prstGeom>
          <a:noFill/>
          <a:ln w="9525">
            <a:noFill/>
            <a:miter lim="800000"/>
            <a:headEnd/>
            <a:tailEnd/>
          </a:ln>
        </p:spPr>
        <p:txBody>
          <a:bodyPr wrap="none">
            <a:spAutoFit/>
          </a:bodyPr>
          <a:lstStyle/>
          <a:p>
            <a:pPr algn="l"/>
            <a:r>
              <a:rPr lang="en-US" sz="2400">
                <a:solidFill>
                  <a:srgbClr val="000000"/>
                </a:solidFill>
              </a:rPr>
              <a:t>P</a:t>
            </a:r>
            <a:r>
              <a:rPr lang="en-US" sz="2400" baseline="-25000">
                <a:solidFill>
                  <a:srgbClr val="000000"/>
                </a:solidFill>
              </a:rPr>
              <a:t>2</a:t>
            </a:r>
            <a:r>
              <a:rPr lang="en-US" sz="2400">
                <a:solidFill>
                  <a:srgbClr val="000000"/>
                </a:solidFill>
              </a:rPr>
              <a:t>  =  277 kPa</a:t>
            </a:r>
          </a:p>
        </p:txBody>
      </p:sp>
      <p:sp>
        <p:nvSpPr>
          <p:cNvPr id="111628" name="Text Box 12"/>
          <p:cNvSpPr txBox="1">
            <a:spLocks noChangeArrowheads="1"/>
          </p:cNvSpPr>
          <p:nvPr/>
        </p:nvSpPr>
        <p:spPr bwMode="auto">
          <a:xfrm>
            <a:off x="304800" y="5373688"/>
            <a:ext cx="6408738" cy="822325"/>
          </a:xfrm>
          <a:prstGeom prst="rect">
            <a:avLst/>
          </a:prstGeom>
          <a:noFill/>
          <a:ln w="9525">
            <a:noFill/>
            <a:miter lim="800000"/>
            <a:headEnd/>
            <a:tailEnd/>
          </a:ln>
        </p:spPr>
        <p:txBody>
          <a:bodyPr wrap="none">
            <a:spAutoFit/>
          </a:bodyPr>
          <a:lstStyle/>
          <a:p>
            <a:pPr algn="l"/>
            <a:r>
              <a:rPr lang="en-US" sz="2400">
                <a:solidFill>
                  <a:srgbClr val="000000"/>
                </a:solidFill>
              </a:rPr>
              <a:t>% increase  =  277 kPa  -  202.5 kPa  x 100 %</a:t>
            </a:r>
          </a:p>
          <a:p>
            <a:pPr algn="l"/>
            <a:r>
              <a:rPr lang="en-US" sz="2400">
                <a:solidFill>
                  <a:srgbClr val="000000"/>
                </a:solidFill>
              </a:rPr>
              <a:t>                                  202.5 kPa</a:t>
            </a:r>
          </a:p>
        </p:txBody>
      </p:sp>
      <p:sp>
        <p:nvSpPr>
          <p:cNvPr id="111629" name="Line 13"/>
          <p:cNvSpPr>
            <a:spLocks noChangeShapeType="1"/>
          </p:cNvSpPr>
          <p:nvPr/>
        </p:nvSpPr>
        <p:spPr bwMode="auto">
          <a:xfrm>
            <a:off x="2438400" y="5791200"/>
            <a:ext cx="2971800"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11630" name="Text Box 14"/>
          <p:cNvSpPr txBox="1">
            <a:spLocks noChangeArrowheads="1"/>
          </p:cNvSpPr>
          <p:nvPr/>
        </p:nvSpPr>
        <p:spPr bwMode="auto">
          <a:xfrm>
            <a:off x="6308725" y="6096000"/>
            <a:ext cx="2389188" cy="457200"/>
          </a:xfrm>
          <a:prstGeom prst="rect">
            <a:avLst/>
          </a:prstGeom>
          <a:noFill/>
          <a:ln w="9525">
            <a:noFill/>
            <a:miter lim="800000"/>
            <a:headEnd/>
            <a:tailEnd/>
          </a:ln>
        </p:spPr>
        <p:txBody>
          <a:bodyPr wrap="none">
            <a:spAutoFit/>
          </a:bodyPr>
          <a:lstStyle/>
          <a:p>
            <a:pPr algn="l"/>
            <a:r>
              <a:rPr lang="en-US" sz="2400">
                <a:solidFill>
                  <a:srgbClr val="000000"/>
                </a:solidFill>
              </a:rPr>
              <a:t>or 37% increase</a:t>
            </a:r>
          </a:p>
        </p:txBody>
      </p:sp>
      <p:sp>
        <p:nvSpPr>
          <p:cNvPr id="109583" name="AutoShape 16">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solidFill>
                <a:srgbClr val="000000"/>
              </a:solidFill>
            </a:endParaRPr>
          </a:p>
        </p:txBody>
      </p:sp>
    </p:spTree>
    <p:custDataLst>
      <p:tags r:id="rId1"/>
    </p:custDataLst>
    <p:extLst>
      <p:ext uri="{BB962C8B-B14F-4D97-AF65-F5344CB8AC3E}">
        <p14:creationId xmlns:p14="http://schemas.microsoft.com/office/powerpoint/2010/main" val="295659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1620">
                                            <p:txEl>
                                              <p:pRg st="0" end="0"/>
                                            </p:txEl>
                                          </p:spTgt>
                                        </p:tgtEl>
                                        <p:attrNameLst>
                                          <p:attrName>style.visibility</p:attrName>
                                        </p:attrNameLst>
                                      </p:cBhvr>
                                      <p:to>
                                        <p:strVal val="visible"/>
                                      </p:to>
                                    </p:set>
                                    <p:animEffect transition="in" filter="dissolve">
                                      <p:cBhvr>
                                        <p:cTn id="7" dur="500"/>
                                        <p:tgtEl>
                                          <p:spTgt spid="1116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1620">
                                            <p:txEl>
                                              <p:pRg st="1" end="1"/>
                                            </p:txEl>
                                          </p:spTgt>
                                        </p:tgtEl>
                                        <p:attrNameLst>
                                          <p:attrName>style.visibility</p:attrName>
                                        </p:attrNameLst>
                                      </p:cBhvr>
                                      <p:to>
                                        <p:strVal val="visible"/>
                                      </p:to>
                                    </p:set>
                                    <p:animEffect transition="in" filter="dissolve">
                                      <p:cBhvr>
                                        <p:cTn id="12" dur="500"/>
                                        <p:tgtEl>
                                          <p:spTgt spid="1116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1620">
                                            <p:txEl>
                                              <p:pRg st="2" end="2"/>
                                            </p:txEl>
                                          </p:spTgt>
                                        </p:tgtEl>
                                        <p:attrNameLst>
                                          <p:attrName>style.visibility</p:attrName>
                                        </p:attrNameLst>
                                      </p:cBhvr>
                                      <p:to>
                                        <p:strVal val="visible"/>
                                      </p:to>
                                    </p:set>
                                    <p:animEffect transition="in" filter="dissolve">
                                      <p:cBhvr>
                                        <p:cTn id="17" dur="500"/>
                                        <p:tgtEl>
                                          <p:spTgt spid="1116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1620">
                                            <p:txEl>
                                              <p:pRg st="3" end="3"/>
                                            </p:txEl>
                                          </p:spTgt>
                                        </p:tgtEl>
                                        <p:attrNameLst>
                                          <p:attrName>style.visibility</p:attrName>
                                        </p:attrNameLst>
                                      </p:cBhvr>
                                      <p:to>
                                        <p:strVal val="visible"/>
                                      </p:to>
                                    </p:set>
                                    <p:animEffect transition="in" filter="dissolve">
                                      <p:cBhvr>
                                        <p:cTn id="22" dur="500"/>
                                        <p:tgtEl>
                                          <p:spTgt spid="1116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nodeType="clickEffect">
                                  <p:stCondLst>
                                    <p:cond delay="0"/>
                                  </p:stCondLst>
                                  <p:childTnLst>
                                    <p:anim calcmode="lin" valueType="num">
                                      <p:cBhvr>
                                        <p:cTn id="26" dur="1000"/>
                                        <p:tgtEl>
                                          <p:spTgt spid="356357"/>
                                        </p:tgtEl>
                                        <p:attrNameLst>
                                          <p:attrName>ppt_w</p:attrName>
                                        </p:attrNameLst>
                                      </p:cBhvr>
                                      <p:tavLst>
                                        <p:tav tm="0">
                                          <p:val>
                                            <p:strVal val="ppt_w"/>
                                          </p:val>
                                        </p:tav>
                                        <p:tav tm="100000">
                                          <p:val>
                                            <p:strVal val="ppt_w+.3"/>
                                          </p:val>
                                        </p:tav>
                                      </p:tavLst>
                                    </p:anim>
                                    <p:anim calcmode="lin" valueType="num">
                                      <p:cBhvr>
                                        <p:cTn id="27" dur="1000"/>
                                        <p:tgtEl>
                                          <p:spTgt spid="356357"/>
                                        </p:tgtEl>
                                        <p:attrNameLst>
                                          <p:attrName>ppt_h</p:attrName>
                                        </p:attrNameLst>
                                      </p:cBhvr>
                                      <p:tavLst>
                                        <p:tav tm="0">
                                          <p:val>
                                            <p:strVal val="ppt_h"/>
                                          </p:val>
                                        </p:tav>
                                        <p:tav tm="100000">
                                          <p:val>
                                            <p:strVal val="ppt_h"/>
                                          </p:val>
                                        </p:tav>
                                      </p:tavLst>
                                    </p:anim>
                                    <p:animEffect transition="out" filter="fade">
                                      <p:cBhvr>
                                        <p:cTn id="28" dur="1000"/>
                                        <p:tgtEl>
                                          <p:spTgt spid="356357"/>
                                        </p:tgtEl>
                                      </p:cBhvr>
                                    </p:animEffect>
                                    <p:set>
                                      <p:cBhvr>
                                        <p:cTn id="29" dur="1" fill="hold">
                                          <p:stCondLst>
                                            <p:cond delay="999"/>
                                          </p:stCondLst>
                                        </p:cTn>
                                        <p:tgtEl>
                                          <p:spTgt spid="35635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11621">
                                            <p:txEl>
                                              <p:pRg st="0" end="0"/>
                                            </p:txEl>
                                          </p:spTgt>
                                        </p:tgtEl>
                                        <p:attrNameLst>
                                          <p:attrName>style.visibility</p:attrName>
                                        </p:attrNameLst>
                                      </p:cBhvr>
                                      <p:to>
                                        <p:strVal val="visible"/>
                                      </p:to>
                                    </p:set>
                                    <p:animEffect transition="in" filter="dissolve">
                                      <p:cBhvr>
                                        <p:cTn id="34" dur="500"/>
                                        <p:tgtEl>
                                          <p:spTgt spid="11162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11621">
                                            <p:txEl>
                                              <p:pRg st="1" end="1"/>
                                            </p:txEl>
                                          </p:spTgt>
                                        </p:tgtEl>
                                        <p:attrNameLst>
                                          <p:attrName>style.visibility</p:attrName>
                                        </p:attrNameLst>
                                      </p:cBhvr>
                                      <p:to>
                                        <p:strVal val="visible"/>
                                      </p:to>
                                    </p:set>
                                    <p:animEffect transition="in" filter="dissolve">
                                      <p:cBhvr>
                                        <p:cTn id="39" dur="500"/>
                                        <p:tgtEl>
                                          <p:spTgt spid="111621">
                                            <p:txEl>
                                              <p:pRg st="1" end="1"/>
                                            </p:txEl>
                                          </p:spTgt>
                                        </p:tgtEl>
                                      </p:cBhvr>
                                    </p:animEffect>
                                  </p:childTnLst>
                                </p:cTn>
                              </p:par>
                            </p:childTnLst>
                          </p:cTn>
                        </p:par>
                        <p:par>
                          <p:cTn id="40" fill="hold">
                            <p:stCondLst>
                              <p:cond delay="500"/>
                            </p:stCondLst>
                            <p:childTnLst>
                              <p:par>
                                <p:cTn id="41" presetID="9" presetClass="entr" presetSubtype="0" fill="hold" grpId="0" nodeType="afterEffect">
                                  <p:stCondLst>
                                    <p:cond delay="0"/>
                                  </p:stCondLst>
                                  <p:childTnLst>
                                    <p:set>
                                      <p:cBhvr>
                                        <p:cTn id="42" dur="1" fill="hold">
                                          <p:stCondLst>
                                            <p:cond delay="0"/>
                                          </p:stCondLst>
                                        </p:cTn>
                                        <p:tgtEl>
                                          <p:spTgt spid="111626"/>
                                        </p:tgtEl>
                                        <p:attrNameLst>
                                          <p:attrName>style.visibility</p:attrName>
                                        </p:attrNameLst>
                                      </p:cBhvr>
                                      <p:to>
                                        <p:strVal val="visible"/>
                                      </p:to>
                                    </p:set>
                                    <p:animEffect transition="in" filter="dissolve">
                                      <p:cBhvr>
                                        <p:cTn id="43" dur="500"/>
                                        <p:tgtEl>
                                          <p:spTgt spid="111626"/>
                                        </p:tgtEl>
                                      </p:cBhvr>
                                    </p:animEffect>
                                  </p:childTnLst>
                                </p:cTn>
                              </p:par>
                            </p:childTnLst>
                          </p:cTn>
                        </p:par>
                        <p:par>
                          <p:cTn id="44" fill="hold">
                            <p:stCondLst>
                              <p:cond delay="1000"/>
                            </p:stCondLst>
                            <p:childTnLst>
                              <p:par>
                                <p:cTn id="45" presetID="9" presetClass="entr" presetSubtype="0" fill="hold" grpId="0" nodeType="afterEffect">
                                  <p:stCondLst>
                                    <p:cond delay="0"/>
                                  </p:stCondLst>
                                  <p:childTnLst>
                                    <p:set>
                                      <p:cBhvr>
                                        <p:cTn id="46" dur="1" fill="hold">
                                          <p:stCondLst>
                                            <p:cond delay="0"/>
                                          </p:stCondLst>
                                        </p:cTn>
                                        <p:tgtEl>
                                          <p:spTgt spid="111623">
                                            <p:txEl>
                                              <p:pRg st="0" end="0"/>
                                            </p:txEl>
                                          </p:spTgt>
                                        </p:tgtEl>
                                        <p:attrNameLst>
                                          <p:attrName>style.visibility</p:attrName>
                                        </p:attrNameLst>
                                      </p:cBhvr>
                                      <p:to>
                                        <p:strVal val="visible"/>
                                      </p:to>
                                    </p:set>
                                    <p:animEffect transition="in" filter="dissolve">
                                      <p:cBhvr>
                                        <p:cTn id="47" dur="500"/>
                                        <p:tgtEl>
                                          <p:spTgt spid="111623">
                                            <p:txEl>
                                              <p:pRg st="0" end="0"/>
                                            </p:txEl>
                                          </p:spTgt>
                                        </p:tgtEl>
                                      </p:cBhvr>
                                    </p:animEffect>
                                  </p:childTnLst>
                                </p:cTn>
                              </p:par>
                            </p:childTnLst>
                          </p:cTn>
                        </p:par>
                        <p:par>
                          <p:cTn id="48" fill="hold">
                            <p:stCondLst>
                              <p:cond delay="1500"/>
                            </p:stCondLst>
                            <p:childTnLst>
                              <p:par>
                                <p:cTn id="49" presetID="9" presetClass="entr" presetSubtype="0" fill="hold" grpId="0" nodeType="afterEffect">
                                  <p:stCondLst>
                                    <p:cond delay="0"/>
                                  </p:stCondLst>
                                  <p:childTnLst>
                                    <p:set>
                                      <p:cBhvr>
                                        <p:cTn id="50" dur="1" fill="hold">
                                          <p:stCondLst>
                                            <p:cond delay="0"/>
                                          </p:stCondLst>
                                        </p:cTn>
                                        <p:tgtEl>
                                          <p:spTgt spid="111624">
                                            <p:txEl>
                                              <p:pRg st="0" end="0"/>
                                            </p:txEl>
                                          </p:spTgt>
                                        </p:tgtEl>
                                        <p:attrNameLst>
                                          <p:attrName>style.visibility</p:attrName>
                                        </p:attrNameLst>
                                      </p:cBhvr>
                                      <p:to>
                                        <p:strVal val="visible"/>
                                      </p:to>
                                    </p:set>
                                    <p:animEffect transition="in" filter="dissolve">
                                      <p:cBhvr>
                                        <p:cTn id="51" dur="500"/>
                                        <p:tgtEl>
                                          <p:spTgt spid="111624">
                                            <p:txEl>
                                              <p:pRg st="0" end="0"/>
                                            </p:txEl>
                                          </p:spTgt>
                                        </p:tgtEl>
                                      </p:cBhvr>
                                    </p:animEffect>
                                  </p:childTnLst>
                                </p:cTn>
                              </p:par>
                            </p:childTnLst>
                          </p:cTn>
                        </p:par>
                        <p:par>
                          <p:cTn id="52" fill="hold">
                            <p:stCondLst>
                              <p:cond delay="2000"/>
                            </p:stCondLst>
                            <p:childTnLst>
                              <p:par>
                                <p:cTn id="53" presetID="9" presetClass="entr" presetSubtype="0" fill="hold" grpId="0" nodeType="afterEffect">
                                  <p:stCondLst>
                                    <p:cond delay="0"/>
                                  </p:stCondLst>
                                  <p:childTnLst>
                                    <p:set>
                                      <p:cBhvr>
                                        <p:cTn id="54" dur="1" fill="hold">
                                          <p:stCondLst>
                                            <p:cond delay="0"/>
                                          </p:stCondLst>
                                        </p:cTn>
                                        <p:tgtEl>
                                          <p:spTgt spid="111624">
                                            <p:txEl>
                                              <p:pRg st="1" end="1"/>
                                            </p:txEl>
                                          </p:spTgt>
                                        </p:tgtEl>
                                        <p:attrNameLst>
                                          <p:attrName>style.visibility</p:attrName>
                                        </p:attrNameLst>
                                      </p:cBhvr>
                                      <p:to>
                                        <p:strVal val="visible"/>
                                      </p:to>
                                    </p:set>
                                    <p:animEffect transition="in" filter="dissolve">
                                      <p:cBhvr>
                                        <p:cTn id="55" dur="500"/>
                                        <p:tgtEl>
                                          <p:spTgt spid="111624">
                                            <p:txEl>
                                              <p:pRg st="1" end="1"/>
                                            </p:txEl>
                                          </p:spTgt>
                                        </p:tgtEl>
                                      </p:cBhvr>
                                    </p:animEffect>
                                  </p:childTnLst>
                                </p:cTn>
                              </p:par>
                            </p:childTnLst>
                          </p:cTn>
                        </p:par>
                        <p:par>
                          <p:cTn id="56" fill="hold">
                            <p:stCondLst>
                              <p:cond delay="2500"/>
                            </p:stCondLst>
                            <p:childTnLst>
                              <p:par>
                                <p:cTn id="57" presetID="9" presetClass="entr" presetSubtype="0" fill="hold" grpId="0" nodeType="afterEffect">
                                  <p:stCondLst>
                                    <p:cond delay="0"/>
                                  </p:stCondLst>
                                  <p:childTnLst>
                                    <p:set>
                                      <p:cBhvr>
                                        <p:cTn id="58" dur="1" fill="hold">
                                          <p:stCondLst>
                                            <p:cond delay="0"/>
                                          </p:stCondLst>
                                        </p:cTn>
                                        <p:tgtEl>
                                          <p:spTgt spid="111625"/>
                                        </p:tgtEl>
                                        <p:attrNameLst>
                                          <p:attrName>style.visibility</p:attrName>
                                        </p:attrNameLst>
                                      </p:cBhvr>
                                      <p:to>
                                        <p:strVal val="visible"/>
                                      </p:to>
                                    </p:set>
                                    <p:animEffect transition="in" filter="dissolve">
                                      <p:cBhvr>
                                        <p:cTn id="59" dur="500"/>
                                        <p:tgtEl>
                                          <p:spTgt spid="111625"/>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111627">
                                            <p:txEl>
                                              <p:pRg st="0" end="0"/>
                                            </p:txEl>
                                          </p:spTgt>
                                        </p:tgtEl>
                                        <p:attrNameLst>
                                          <p:attrName>style.visibility</p:attrName>
                                        </p:attrNameLst>
                                      </p:cBhvr>
                                      <p:to>
                                        <p:strVal val="visible"/>
                                      </p:to>
                                    </p:set>
                                    <p:animEffect transition="in" filter="dissolve">
                                      <p:cBhvr>
                                        <p:cTn id="64" dur="500"/>
                                        <p:tgtEl>
                                          <p:spTgt spid="111627">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111628">
                                            <p:txEl>
                                              <p:pRg st="0" end="0"/>
                                            </p:txEl>
                                          </p:spTgt>
                                        </p:tgtEl>
                                        <p:attrNameLst>
                                          <p:attrName>style.visibility</p:attrName>
                                        </p:attrNameLst>
                                      </p:cBhvr>
                                      <p:to>
                                        <p:strVal val="visible"/>
                                      </p:to>
                                    </p:set>
                                    <p:animEffect transition="in" filter="dissolve">
                                      <p:cBhvr>
                                        <p:cTn id="69" dur="500"/>
                                        <p:tgtEl>
                                          <p:spTgt spid="111628">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111628">
                                            <p:txEl>
                                              <p:pRg st="1" end="1"/>
                                            </p:txEl>
                                          </p:spTgt>
                                        </p:tgtEl>
                                        <p:attrNameLst>
                                          <p:attrName>style.visibility</p:attrName>
                                        </p:attrNameLst>
                                      </p:cBhvr>
                                      <p:to>
                                        <p:strVal val="visible"/>
                                      </p:to>
                                    </p:set>
                                    <p:animEffect transition="in" filter="dissolve">
                                      <p:cBhvr>
                                        <p:cTn id="74" dur="500"/>
                                        <p:tgtEl>
                                          <p:spTgt spid="111628">
                                            <p:txEl>
                                              <p:pRg st="1" end="1"/>
                                            </p:txEl>
                                          </p:spTgt>
                                        </p:tgtEl>
                                      </p:cBhvr>
                                    </p:animEffect>
                                  </p:childTnLst>
                                </p:cTn>
                              </p:par>
                            </p:childTnLst>
                          </p:cTn>
                        </p:par>
                        <p:par>
                          <p:cTn id="75" fill="hold">
                            <p:stCondLst>
                              <p:cond delay="500"/>
                            </p:stCondLst>
                            <p:childTnLst>
                              <p:par>
                                <p:cTn id="76" presetID="9" presetClass="entr" presetSubtype="0" fill="hold" grpId="0" nodeType="afterEffect">
                                  <p:stCondLst>
                                    <p:cond delay="0"/>
                                  </p:stCondLst>
                                  <p:childTnLst>
                                    <p:set>
                                      <p:cBhvr>
                                        <p:cTn id="77" dur="1" fill="hold">
                                          <p:stCondLst>
                                            <p:cond delay="0"/>
                                          </p:stCondLst>
                                        </p:cTn>
                                        <p:tgtEl>
                                          <p:spTgt spid="111629"/>
                                        </p:tgtEl>
                                        <p:attrNameLst>
                                          <p:attrName>style.visibility</p:attrName>
                                        </p:attrNameLst>
                                      </p:cBhvr>
                                      <p:to>
                                        <p:strVal val="visible"/>
                                      </p:to>
                                    </p:set>
                                    <p:animEffect transition="in" filter="dissolve">
                                      <p:cBhvr>
                                        <p:cTn id="78" dur="500"/>
                                        <p:tgtEl>
                                          <p:spTgt spid="111629"/>
                                        </p:tgtEl>
                                      </p:cBhvr>
                                    </p:animEffect>
                                  </p:childTnLst>
                                </p:cTn>
                              </p:par>
                            </p:childTnLst>
                          </p:cTn>
                        </p:par>
                      </p:childTnLst>
                    </p:cTn>
                  </p:par>
                  <p:par>
                    <p:cTn id="79" fill="hold">
                      <p:stCondLst>
                        <p:cond delay="indefinite"/>
                      </p:stCondLst>
                      <p:childTnLst>
                        <p:par>
                          <p:cTn id="80" fill="hold">
                            <p:stCondLst>
                              <p:cond delay="0"/>
                            </p:stCondLst>
                            <p:childTnLst>
                              <p:par>
                                <p:cTn id="81" presetID="23" presetClass="entr" presetSubtype="16" fill="hold" grpId="0" nodeType="clickEffect">
                                  <p:stCondLst>
                                    <p:cond delay="0"/>
                                  </p:stCondLst>
                                  <p:childTnLst>
                                    <p:set>
                                      <p:cBhvr>
                                        <p:cTn id="82" dur="1" fill="hold">
                                          <p:stCondLst>
                                            <p:cond delay="0"/>
                                          </p:stCondLst>
                                        </p:cTn>
                                        <p:tgtEl>
                                          <p:spTgt spid="111630"/>
                                        </p:tgtEl>
                                        <p:attrNameLst>
                                          <p:attrName>style.visibility</p:attrName>
                                        </p:attrNameLst>
                                      </p:cBhvr>
                                      <p:to>
                                        <p:strVal val="visible"/>
                                      </p:to>
                                    </p:set>
                                    <p:anim calcmode="lin" valueType="num">
                                      <p:cBhvr>
                                        <p:cTn id="83" dur="500" fill="hold"/>
                                        <p:tgtEl>
                                          <p:spTgt spid="111630"/>
                                        </p:tgtEl>
                                        <p:attrNameLst>
                                          <p:attrName>ppt_w</p:attrName>
                                        </p:attrNameLst>
                                      </p:cBhvr>
                                      <p:tavLst>
                                        <p:tav tm="0">
                                          <p:val>
                                            <p:fltVal val="0"/>
                                          </p:val>
                                        </p:tav>
                                        <p:tav tm="100000">
                                          <p:val>
                                            <p:strVal val="#ppt_w"/>
                                          </p:val>
                                        </p:tav>
                                      </p:tavLst>
                                    </p:anim>
                                    <p:anim calcmode="lin" valueType="num">
                                      <p:cBhvr>
                                        <p:cTn id="84" dur="500" fill="hold"/>
                                        <p:tgtEl>
                                          <p:spTgt spid="11163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build="p" autoUpdateAnimBg="0"/>
      <p:bldP spid="111621" grpId="0" build="p" autoUpdateAnimBg="0"/>
      <p:bldP spid="111623" grpId="0" build="p" autoUpdateAnimBg="0" advAuto="0"/>
      <p:bldP spid="111624" grpId="0" build="p" autoUpdateAnimBg="0" advAuto="0"/>
      <p:bldP spid="111625" grpId="0" animBg="1"/>
      <p:bldP spid="111626" grpId="0" animBg="1"/>
      <p:bldP spid="111627" grpId="0" build="p" autoUpdateAnimBg="0"/>
      <p:bldP spid="111628" grpId="0" build="p" autoUpdateAnimBg="0"/>
      <p:bldP spid="111629" grpId="0" animBg="1"/>
      <p:bldP spid="111630"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ChangeArrowheads="1"/>
          </p:cNvSpPr>
          <p:nvPr/>
        </p:nvSpPr>
        <p:spPr bwMode="auto">
          <a:xfrm>
            <a:off x="685800" y="609600"/>
            <a:ext cx="7772400" cy="1143000"/>
          </a:xfrm>
          <a:prstGeom prst="rect">
            <a:avLst/>
          </a:prstGeom>
          <a:noFill/>
          <a:ln w="9525">
            <a:noFill/>
            <a:miter lim="800000"/>
            <a:headEnd/>
            <a:tailEnd/>
          </a:ln>
        </p:spPr>
        <p:txBody>
          <a:bodyPr anchor="ctr"/>
          <a:lstStyle/>
          <a:p>
            <a:r>
              <a:rPr lang="en-US" sz="4000">
                <a:solidFill>
                  <a:srgbClr val="000000"/>
                </a:solidFill>
              </a:rPr>
              <a:t>The Combined Gas Law</a:t>
            </a:r>
          </a:p>
        </p:txBody>
      </p:sp>
      <p:sp>
        <p:nvSpPr>
          <p:cNvPr id="158723" name="Text Box 3"/>
          <p:cNvSpPr txBox="1">
            <a:spLocks noChangeArrowheads="1"/>
          </p:cNvSpPr>
          <p:nvPr/>
        </p:nvSpPr>
        <p:spPr bwMode="auto">
          <a:xfrm>
            <a:off x="381000" y="1752600"/>
            <a:ext cx="8610600" cy="822325"/>
          </a:xfrm>
          <a:prstGeom prst="rect">
            <a:avLst/>
          </a:prstGeom>
          <a:noFill/>
          <a:ln w="9525">
            <a:noFill/>
            <a:miter lim="800000"/>
            <a:headEnd/>
            <a:tailEnd/>
          </a:ln>
        </p:spPr>
        <p:txBody>
          <a:bodyPr>
            <a:spAutoFit/>
          </a:bodyPr>
          <a:lstStyle/>
          <a:p>
            <a:pPr algn="l"/>
            <a:r>
              <a:rPr lang="en-US" sz="2400">
                <a:solidFill>
                  <a:srgbClr val="000000"/>
                </a:solidFill>
              </a:rPr>
              <a:t>When measured at STP, a quantity of gas has a volume of 500 dm</a:t>
            </a:r>
            <a:r>
              <a:rPr lang="en-US" sz="2400" baseline="30000">
                <a:solidFill>
                  <a:srgbClr val="000000"/>
                </a:solidFill>
              </a:rPr>
              <a:t>3</a:t>
            </a:r>
            <a:r>
              <a:rPr lang="en-US" sz="2400">
                <a:solidFill>
                  <a:srgbClr val="000000"/>
                </a:solidFill>
              </a:rPr>
              <a:t>.  What volume will it occupy at 0 </a:t>
            </a:r>
            <a:r>
              <a:rPr lang="en-US" sz="2400" baseline="30000">
                <a:solidFill>
                  <a:srgbClr val="000000"/>
                </a:solidFill>
              </a:rPr>
              <a:t>o</a:t>
            </a:r>
            <a:r>
              <a:rPr lang="en-US" sz="2400">
                <a:solidFill>
                  <a:srgbClr val="000000"/>
                </a:solidFill>
              </a:rPr>
              <a:t>C and 93.3 kPa?</a:t>
            </a:r>
          </a:p>
        </p:txBody>
      </p:sp>
      <p:sp>
        <p:nvSpPr>
          <p:cNvPr id="158724" name="Text Box 4"/>
          <p:cNvSpPr txBox="1">
            <a:spLocks noChangeArrowheads="1"/>
          </p:cNvSpPr>
          <p:nvPr/>
        </p:nvSpPr>
        <p:spPr bwMode="auto">
          <a:xfrm>
            <a:off x="1057275" y="4038600"/>
            <a:ext cx="3667125" cy="2282825"/>
          </a:xfrm>
          <a:prstGeom prst="rect">
            <a:avLst/>
          </a:prstGeom>
          <a:noFill/>
          <a:ln w="9525">
            <a:noFill/>
            <a:miter lim="800000"/>
            <a:headEnd/>
            <a:tailEnd/>
          </a:ln>
        </p:spPr>
        <p:txBody>
          <a:bodyPr wrap="none">
            <a:spAutoFit/>
          </a:bodyPr>
          <a:lstStyle/>
          <a:p>
            <a:pPr algn="l"/>
            <a:r>
              <a:rPr lang="en-US" sz="2400">
                <a:solidFill>
                  <a:srgbClr val="000000"/>
                </a:solidFill>
              </a:rPr>
              <a:t>P</a:t>
            </a:r>
            <a:r>
              <a:rPr lang="en-US" sz="2400" baseline="-25000">
                <a:solidFill>
                  <a:srgbClr val="000000"/>
                </a:solidFill>
              </a:rPr>
              <a:t>1</a:t>
            </a:r>
            <a:r>
              <a:rPr lang="en-US" sz="2400">
                <a:solidFill>
                  <a:srgbClr val="000000"/>
                </a:solidFill>
              </a:rPr>
              <a:t> =  101.3 kPa</a:t>
            </a:r>
          </a:p>
          <a:p>
            <a:pPr algn="l"/>
            <a:r>
              <a:rPr lang="en-US" sz="2400">
                <a:solidFill>
                  <a:srgbClr val="000000"/>
                </a:solidFill>
              </a:rPr>
              <a:t>T</a:t>
            </a:r>
            <a:r>
              <a:rPr lang="en-US" sz="2400" baseline="-25000">
                <a:solidFill>
                  <a:srgbClr val="000000"/>
                </a:solidFill>
              </a:rPr>
              <a:t>1</a:t>
            </a:r>
            <a:r>
              <a:rPr lang="en-US" sz="2400">
                <a:solidFill>
                  <a:srgbClr val="000000"/>
                </a:solidFill>
              </a:rPr>
              <a:t> =  273 K</a:t>
            </a:r>
          </a:p>
          <a:p>
            <a:pPr algn="l"/>
            <a:r>
              <a:rPr lang="en-US" sz="2400">
                <a:solidFill>
                  <a:srgbClr val="000000"/>
                </a:solidFill>
              </a:rPr>
              <a:t>V</a:t>
            </a:r>
            <a:r>
              <a:rPr lang="en-US" sz="2400" baseline="-25000">
                <a:solidFill>
                  <a:srgbClr val="000000"/>
                </a:solidFill>
              </a:rPr>
              <a:t>1</a:t>
            </a:r>
            <a:r>
              <a:rPr lang="en-US" sz="2400">
                <a:solidFill>
                  <a:srgbClr val="000000"/>
                </a:solidFill>
              </a:rPr>
              <a:t> =  500 dm</a:t>
            </a:r>
            <a:r>
              <a:rPr lang="en-US" sz="2400" baseline="30000">
                <a:solidFill>
                  <a:srgbClr val="000000"/>
                </a:solidFill>
              </a:rPr>
              <a:t>3</a:t>
            </a:r>
          </a:p>
          <a:p>
            <a:pPr algn="l"/>
            <a:r>
              <a:rPr lang="en-US" sz="2400">
                <a:solidFill>
                  <a:srgbClr val="000000"/>
                </a:solidFill>
              </a:rPr>
              <a:t>P</a:t>
            </a:r>
            <a:r>
              <a:rPr lang="en-US" sz="2400" baseline="-25000">
                <a:solidFill>
                  <a:srgbClr val="000000"/>
                </a:solidFill>
              </a:rPr>
              <a:t>2</a:t>
            </a:r>
            <a:r>
              <a:rPr lang="en-US" sz="2400">
                <a:solidFill>
                  <a:srgbClr val="000000"/>
                </a:solidFill>
              </a:rPr>
              <a:t> =  93.3 kPa</a:t>
            </a:r>
          </a:p>
          <a:p>
            <a:pPr algn="l"/>
            <a:r>
              <a:rPr lang="en-US" sz="2400">
                <a:solidFill>
                  <a:srgbClr val="000000"/>
                </a:solidFill>
              </a:rPr>
              <a:t>T</a:t>
            </a:r>
            <a:r>
              <a:rPr lang="en-US" sz="2400" baseline="-25000">
                <a:solidFill>
                  <a:srgbClr val="000000"/>
                </a:solidFill>
              </a:rPr>
              <a:t>2</a:t>
            </a:r>
            <a:r>
              <a:rPr lang="en-US" sz="2400">
                <a:solidFill>
                  <a:srgbClr val="000000"/>
                </a:solidFill>
              </a:rPr>
              <a:t> =  0 </a:t>
            </a:r>
            <a:r>
              <a:rPr lang="en-US" sz="2400" baseline="30000">
                <a:solidFill>
                  <a:srgbClr val="000000"/>
                </a:solidFill>
              </a:rPr>
              <a:t>o</a:t>
            </a:r>
            <a:r>
              <a:rPr lang="en-US" sz="2400">
                <a:solidFill>
                  <a:srgbClr val="000000"/>
                </a:solidFill>
              </a:rPr>
              <a:t>C + 273  =  273 K</a:t>
            </a:r>
          </a:p>
          <a:p>
            <a:pPr algn="l"/>
            <a:r>
              <a:rPr lang="en-US" sz="2400">
                <a:solidFill>
                  <a:srgbClr val="000000"/>
                </a:solidFill>
              </a:rPr>
              <a:t>V</a:t>
            </a:r>
            <a:r>
              <a:rPr lang="en-US" sz="2400" baseline="-25000">
                <a:solidFill>
                  <a:srgbClr val="000000"/>
                </a:solidFill>
              </a:rPr>
              <a:t>2</a:t>
            </a:r>
            <a:r>
              <a:rPr lang="en-US" sz="2400">
                <a:solidFill>
                  <a:srgbClr val="000000"/>
                </a:solidFill>
              </a:rPr>
              <a:t> =  X dm</a:t>
            </a:r>
            <a:r>
              <a:rPr lang="en-US" sz="2400" baseline="30000">
                <a:solidFill>
                  <a:srgbClr val="000000"/>
                </a:solidFill>
              </a:rPr>
              <a:t>3</a:t>
            </a:r>
          </a:p>
        </p:txBody>
      </p:sp>
      <p:sp>
        <p:nvSpPr>
          <p:cNvPr id="158730" name="Text Box 10"/>
          <p:cNvSpPr txBox="1">
            <a:spLocks noChangeArrowheads="1"/>
          </p:cNvSpPr>
          <p:nvPr/>
        </p:nvSpPr>
        <p:spPr bwMode="auto">
          <a:xfrm>
            <a:off x="4038600" y="2909888"/>
            <a:ext cx="4676775" cy="366712"/>
          </a:xfrm>
          <a:prstGeom prst="rect">
            <a:avLst/>
          </a:prstGeom>
          <a:noFill/>
          <a:ln w="9525">
            <a:noFill/>
            <a:miter lim="800000"/>
            <a:headEnd/>
            <a:tailEnd/>
          </a:ln>
        </p:spPr>
        <p:txBody>
          <a:bodyPr wrap="none">
            <a:spAutoFit/>
          </a:bodyPr>
          <a:lstStyle/>
          <a:p>
            <a:pPr algn="l"/>
            <a:r>
              <a:rPr lang="en-US" sz="1800">
                <a:solidFill>
                  <a:srgbClr val="000000"/>
                </a:solidFill>
              </a:rPr>
              <a:t>(101.3 kPa) x (500 dm</a:t>
            </a:r>
            <a:r>
              <a:rPr lang="en-US" sz="1800" baseline="30000">
                <a:solidFill>
                  <a:srgbClr val="000000"/>
                </a:solidFill>
              </a:rPr>
              <a:t>3</a:t>
            </a:r>
            <a:r>
              <a:rPr lang="en-US" sz="1800">
                <a:solidFill>
                  <a:srgbClr val="000000"/>
                </a:solidFill>
              </a:rPr>
              <a:t>)  =  (93.3 kPa) x (V</a:t>
            </a:r>
            <a:r>
              <a:rPr lang="en-US" sz="1800" baseline="-25000">
                <a:solidFill>
                  <a:srgbClr val="000000"/>
                </a:solidFill>
              </a:rPr>
              <a:t>2</a:t>
            </a:r>
            <a:r>
              <a:rPr lang="en-US" sz="1800">
                <a:solidFill>
                  <a:srgbClr val="000000"/>
                </a:solidFill>
              </a:rPr>
              <a:t>)</a:t>
            </a:r>
          </a:p>
        </p:txBody>
      </p:sp>
      <p:sp>
        <p:nvSpPr>
          <p:cNvPr id="158731" name="Line 11"/>
          <p:cNvSpPr>
            <a:spLocks noChangeShapeType="1"/>
          </p:cNvSpPr>
          <p:nvPr/>
        </p:nvSpPr>
        <p:spPr bwMode="auto">
          <a:xfrm>
            <a:off x="4038600" y="3276600"/>
            <a:ext cx="2590800"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58732" name="Line 12"/>
          <p:cNvSpPr>
            <a:spLocks noChangeShapeType="1"/>
          </p:cNvSpPr>
          <p:nvPr/>
        </p:nvSpPr>
        <p:spPr bwMode="auto">
          <a:xfrm>
            <a:off x="6934200" y="3276600"/>
            <a:ext cx="1752600"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58733" name="Text Box 13"/>
          <p:cNvSpPr txBox="1">
            <a:spLocks noChangeArrowheads="1"/>
          </p:cNvSpPr>
          <p:nvPr/>
        </p:nvSpPr>
        <p:spPr bwMode="auto">
          <a:xfrm>
            <a:off x="4857750" y="3276600"/>
            <a:ext cx="781050" cy="366713"/>
          </a:xfrm>
          <a:prstGeom prst="rect">
            <a:avLst/>
          </a:prstGeom>
          <a:noFill/>
          <a:ln w="9525">
            <a:noFill/>
            <a:miter lim="800000"/>
            <a:headEnd/>
            <a:tailEnd/>
          </a:ln>
        </p:spPr>
        <p:txBody>
          <a:bodyPr wrap="none">
            <a:spAutoFit/>
          </a:bodyPr>
          <a:lstStyle/>
          <a:p>
            <a:pPr algn="l"/>
            <a:r>
              <a:rPr lang="en-US" sz="1800">
                <a:solidFill>
                  <a:srgbClr val="000000"/>
                </a:solidFill>
              </a:rPr>
              <a:t>273 K</a:t>
            </a:r>
          </a:p>
        </p:txBody>
      </p:sp>
      <p:sp>
        <p:nvSpPr>
          <p:cNvPr id="158734" name="Text Box 14"/>
          <p:cNvSpPr txBox="1">
            <a:spLocks noChangeArrowheads="1"/>
          </p:cNvSpPr>
          <p:nvPr/>
        </p:nvSpPr>
        <p:spPr bwMode="auto">
          <a:xfrm>
            <a:off x="7451725" y="3276600"/>
            <a:ext cx="781050" cy="366713"/>
          </a:xfrm>
          <a:prstGeom prst="rect">
            <a:avLst/>
          </a:prstGeom>
          <a:noFill/>
          <a:ln w="9525">
            <a:noFill/>
            <a:miter lim="800000"/>
            <a:headEnd/>
            <a:tailEnd/>
          </a:ln>
        </p:spPr>
        <p:txBody>
          <a:bodyPr wrap="none">
            <a:spAutoFit/>
          </a:bodyPr>
          <a:lstStyle/>
          <a:p>
            <a:pPr algn="l"/>
            <a:r>
              <a:rPr lang="en-US" sz="1800">
                <a:solidFill>
                  <a:srgbClr val="000000"/>
                </a:solidFill>
              </a:rPr>
              <a:t>273 K</a:t>
            </a:r>
          </a:p>
        </p:txBody>
      </p:sp>
      <p:sp>
        <p:nvSpPr>
          <p:cNvPr id="158735" name="Text Box 15"/>
          <p:cNvSpPr txBox="1">
            <a:spLocks noChangeArrowheads="1"/>
          </p:cNvSpPr>
          <p:nvPr/>
        </p:nvSpPr>
        <p:spPr bwMode="auto">
          <a:xfrm>
            <a:off x="5449888" y="4800600"/>
            <a:ext cx="2398712" cy="457200"/>
          </a:xfrm>
          <a:prstGeom prst="rect">
            <a:avLst/>
          </a:prstGeom>
          <a:noFill/>
          <a:ln w="9525">
            <a:noFill/>
            <a:miter lim="800000"/>
            <a:headEnd/>
            <a:tailEnd/>
          </a:ln>
        </p:spPr>
        <p:txBody>
          <a:bodyPr wrap="none">
            <a:spAutoFit/>
          </a:bodyPr>
          <a:lstStyle/>
          <a:p>
            <a:pPr algn="l"/>
            <a:r>
              <a:rPr lang="en-US" sz="2400">
                <a:solidFill>
                  <a:srgbClr val="000000"/>
                </a:solidFill>
              </a:rPr>
              <a:t>V</a:t>
            </a:r>
            <a:r>
              <a:rPr lang="en-US" sz="2400" baseline="-25000">
                <a:solidFill>
                  <a:srgbClr val="000000"/>
                </a:solidFill>
              </a:rPr>
              <a:t>2</a:t>
            </a:r>
            <a:r>
              <a:rPr lang="en-US" sz="2400">
                <a:solidFill>
                  <a:srgbClr val="000000"/>
                </a:solidFill>
              </a:rPr>
              <a:t>  =  542.9 dm</a:t>
            </a:r>
            <a:r>
              <a:rPr lang="en-US" sz="2400" baseline="30000">
                <a:solidFill>
                  <a:srgbClr val="000000"/>
                </a:solidFill>
              </a:rPr>
              <a:t>3</a:t>
            </a:r>
          </a:p>
        </p:txBody>
      </p:sp>
      <p:graphicFrame>
        <p:nvGraphicFramePr>
          <p:cNvPr id="158736" name="Object 16"/>
          <p:cNvGraphicFramePr>
            <a:graphicFrameLocks noChangeAspect="1"/>
          </p:cNvGraphicFramePr>
          <p:nvPr/>
        </p:nvGraphicFramePr>
        <p:xfrm>
          <a:off x="1143000" y="2673350"/>
          <a:ext cx="1905000" cy="1136650"/>
        </p:xfrm>
        <a:graphic>
          <a:graphicData uri="http://schemas.openxmlformats.org/presentationml/2006/ole">
            <mc:AlternateContent xmlns:mc="http://schemas.openxmlformats.org/markup-compatibility/2006">
              <mc:Choice xmlns:v="urn:schemas-microsoft-com:vml" Requires="v">
                <p:oleObj spid="_x0000_s23554" name="Equation" r:id="rId7" imgW="723600" imgH="431640" progId="Equation.ESEE4">
                  <p:embed/>
                </p:oleObj>
              </mc:Choice>
              <mc:Fallback>
                <p:oleObj name="Equation" r:id="rId7" imgW="723600" imgH="431640" progId="Equation.ESEE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2673350"/>
                        <a:ext cx="1905000" cy="1136650"/>
                      </a:xfrm>
                      <a:prstGeom prst="rect">
                        <a:avLst/>
                      </a:prstGeom>
                      <a:solidFill>
                        <a:srgbClr val="EBEB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8" name="AutoShape 18">
            <a:hlinkClick r:id="rId9"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solidFill>
                <a:srgbClr val="000000"/>
              </a:solidFill>
            </a:endParaRPr>
          </a:p>
        </p:txBody>
      </p:sp>
      <p:sp>
        <p:nvSpPr>
          <p:cNvPr id="158739" name="Text Box 19"/>
          <p:cNvSpPr txBox="1">
            <a:spLocks noChangeArrowheads="1"/>
          </p:cNvSpPr>
          <p:nvPr/>
        </p:nvSpPr>
        <p:spPr bwMode="auto">
          <a:xfrm>
            <a:off x="4695825" y="3733800"/>
            <a:ext cx="3297238" cy="366713"/>
          </a:xfrm>
          <a:prstGeom prst="rect">
            <a:avLst/>
          </a:prstGeom>
          <a:noFill/>
          <a:ln w="9525">
            <a:noFill/>
            <a:miter lim="800000"/>
            <a:headEnd/>
            <a:tailEnd/>
          </a:ln>
        </p:spPr>
        <p:txBody>
          <a:bodyPr wrap="none">
            <a:spAutoFit/>
          </a:bodyPr>
          <a:lstStyle/>
          <a:p>
            <a:pPr algn="l"/>
            <a:r>
              <a:rPr lang="en-US" sz="1800">
                <a:solidFill>
                  <a:srgbClr val="000000"/>
                </a:solidFill>
              </a:rPr>
              <a:t>(101.3) x (500)  =  (93.3) x (V</a:t>
            </a:r>
            <a:r>
              <a:rPr lang="en-US" sz="1800" baseline="-25000">
                <a:solidFill>
                  <a:srgbClr val="000000"/>
                </a:solidFill>
              </a:rPr>
              <a:t>2</a:t>
            </a:r>
            <a:r>
              <a:rPr lang="en-US" sz="1800">
                <a:solidFill>
                  <a:srgbClr val="000000"/>
                </a:solidFill>
              </a:rPr>
              <a:t>)</a:t>
            </a:r>
          </a:p>
        </p:txBody>
      </p:sp>
    </p:spTree>
    <p:custDataLst>
      <p:tags r:id="rId2"/>
    </p:custDataLst>
    <p:extLst>
      <p:ext uri="{BB962C8B-B14F-4D97-AF65-F5344CB8AC3E}">
        <p14:creationId xmlns:p14="http://schemas.microsoft.com/office/powerpoint/2010/main" val="286043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58723">
                                            <p:txEl>
                                              <p:pRg st="0" end="0"/>
                                            </p:txEl>
                                          </p:spTgt>
                                        </p:tgtEl>
                                        <p:attrNameLst>
                                          <p:attrName>style.visibility</p:attrName>
                                        </p:attrNameLst>
                                      </p:cBhvr>
                                      <p:to>
                                        <p:strVal val="visible"/>
                                      </p:to>
                                    </p:set>
                                    <p:animEffect transition="in" filter="box(out)">
                                      <p:cBhvr>
                                        <p:cTn id="7" dur="500"/>
                                        <p:tgtEl>
                                          <p:spTgt spid="158723">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5" name="camera.wav"/>
                                        </p:tgtEl>
                                      </p:cMediaNode>
                                    </p:audio>
                                  </p:sub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8736"/>
                                        </p:tgtEl>
                                        <p:attrNameLst>
                                          <p:attrName>style.visibility</p:attrName>
                                        </p:attrNameLst>
                                      </p:cBhvr>
                                      <p:to>
                                        <p:strVal val="visible"/>
                                      </p:to>
                                    </p:set>
                                    <p:animEffect transition="in" filter="dissolve">
                                      <p:cBhvr>
                                        <p:cTn id="12" dur="500"/>
                                        <p:tgtEl>
                                          <p:spTgt spid="15873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8724">
                                            <p:txEl>
                                              <p:pRg st="0" end="0"/>
                                            </p:txEl>
                                          </p:spTgt>
                                        </p:tgtEl>
                                        <p:attrNameLst>
                                          <p:attrName>style.visibility</p:attrName>
                                        </p:attrNameLst>
                                      </p:cBhvr>
                                      <p:to>
                                        <p:strVal val="visible"/>
                                      </p:to>
                                    </p:set>
                                    <p:animEffect transition="in" filter="dissolve">
                                      <p:cBhvr>
                                        <p:cTn id="17" dur="500"/>
                                        <p:tgtEl>
                                          <p:spTgt spid="15872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8724">
                                            <p:txEl>
                                              <p:pRg st="1" end="1"/>
                                            </p:txEl>
                                          </p:spTgt>
                                        </p:tgtEl>
                                        <p:attrNameLst>
                                          <p:attrName>style.visibility</p:attrName>
                                        </p:attrNameLst>
                                      </p:cBhvr>
                                      <p:to>
                                        <p:strVal val="visible"/>
                                      </p:to>
                                    </p:set>
                                    <p:animEffect transition="in" filter="dissolve">
                                      <p:cBhvr>
                                        <p:cTn id="22" dur="500"/>
                                        <p:tgtEl>
                                          <p:spTgt spid="15872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58724">
                                            <p:txEl>
                                              <p:pRg st="2" end="2"/>
                                            </p:txEl>
                                          </p:spTgt>
                                        </p:tgtEl>
                                        <p:attrNameLst>
                                          <p:attrName>style.visibility</p:attrName>
                                        </p:attrNameLst>
                                      </p:cBhvr>
                                      <p:to>
                                        <p:strVal val="visible"/>
                                      </p:to>
                                    </p:set>
                                    <p:animEffect transition="in" filter="dissolve">
                                      <p:cBhvr>
                                        <p:cTn id="27" dur="500"/>
                                        <p:tgtEl>
                                          <p:spTgt spid="15872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58724">
                                            <p:txEl>
                                              <p:pRg st="3" end="3"/>
                                            </p:txEl>
                                          </p:spTgt>
                                        </p:tgtEl>
                                        <p:attrNameLst>
                                          <p:attrName>style.visibility</p:attrName>
                                        </p:attrNameLst>
                                      </p:cBhvr>
                                      <p:to>
                                        <p:strVal val="visible"/>
                                      </p:to>
                                    </p:set>
                                    <p:animEffect transition="in" filter="dissolve">
                                      <p:cBhvr>
                                        <p:cTn id="32" dur="500"/>
                                        <p:tgtEl>
                                          <p:spTgt spid="15872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58724">
                                            <p:txEl>
                                              <p:pRg st="4" end="4"/>
                                            </p:txEl>
                                          </p:spTgt>
                                        </p:tgtEl>
                                        <p:attrNameLst>
                                          <p:attrName>style.visibility</p:attrName>
                                        </p:attrNameLst>
                                      </p:cBhvr>
                                      <p:to>
                                        <p:strVal val="visible"/>
                                      </p:to>
                                    </p:set>
                                    <p:animEffect transition="in" filter="dissolve">
                                      <p:cBhvr>
                                        <p:cTn id="37" dur="500"/>
                                        <p:tgtEl>
                                          <p:spTgt spid="15872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58724">
                                            <p:txEl>
                                              <p:pRg st="5" end="5"/>
                                            </p:txEl>
                                          </p:spTgt>
                                        </p:tgtEl>
                                        <p:attrNameLst>
                                          <p:attrName>style.visibility</p:attrName>
                                        </p:attrNameLst>
                                      </p:cBhvr>
                                      <p:to>
                                        <p:strVal val="visible"/>
                                      </p:to>
                                    </p:set>
                                    <p:animEffect transition="in" filter="dissolve">
                                      <p:cBhvr>
                                        <p:cTn id="42" dur="500"/>
                                        <p:tgtEl>
                                          <p:spTgt spid="158724">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58730">
                                            <p:txEl>
                                              <p:pRg st="0" end="0"/>
                                            </p:txEl>
                                          </p:spTgt>
                                        </p:tgtEl>
                                        <p:attrNameLst>
                                          <p:attrName>style.visibility</p:attrName>
                                        </p:attrNameLst>
                                      </p:cBhvr>
                                      <p:to>
                                        <p:strVal val="visible"/>
                                      </p:to>
                                    </p:set>
                                    <p:animEffect transition="in" filter="dissolve">
                                      <p:cBhvr>
                                        <p:cTn id="47" dur="500"/>
                                        <p:tgtEl>
                                          <p:spTgt spid="158730">
                                            <p:txEl>
                                              <p:pRg st="0" end="0"/>
                                            </p:txEl>
                                          </p:spTgt>
                                        </p:tgtEl>
                                      </p:cBhvr>
                                    </p:animEffect>
                                  </p:childTnLst>
                                </p:cTn>
                              </p:par>
                            </p:childTnLst>
                          </p:cTn>
                        </p:par>
                        <p:par>
                          <p:cTn id="48" fill="hold">
                            <p:stCondLst>
                              <p:cond delay="500"/>
                            </p:stCondLst>
                            <p:childTnLst>
                              <p:par>
                                <p:cTn id="49" presetID="9" presetClass="entr" presetSubtype="0" fill="hold" grpId="0" nodeType="afterEffect">
                                  <p:stCondLst>
                                    <p:cond delay="0"/>
                                  </p:stCondLst>
                                  <p:childTnLst>
                                    <p:set>
                                      <p:cBhvr>
                                        <p:cTn id="50" dur="1" fill="hold">
                                          <p:stCondLst>
                                            <p:cond delay="0"/>
                                          </p:stCondLst>
                                        </p:cTn>
                                        <p:tgtEl>
                                          <p:spTgt spid="158731"/>
                                        </p:tgtEl>
                                        <p:attrNameLst>
                                          <p:attrName>style.visibility</p:attrName>
                                        </p:attrNameLst>
                                      </p:cBhvr>
                                      <p:to>
                                        <p:strVal val="visible"/>
                                      </p:to>
                                    </p:set>
                                    <p:animEffect transition="in" filter="dissolve">
                                      <p:cBhvr>
                                        <p:cTn id="51" dur="500"/>
                                        <p:tgtEl>
                                          <p:spTgt spid="158731"/>
                                        </p:tgtEl>
                                      </p:cBhvr>
                                    </p:animEffect>
                                  </p:childTnLst>
                                </p:cTn>
                              </p:par>
                            </p:childTnLst>
                          </p:cTn>
                        </p:par>
                        <p:par>
                          <p:cTn id="52" fill="hold">
                            <p:stCondLst>
                              <p:cond delay="1000"/>
                            </p:stCondLst>
                            <p:childTnLst>
                              <p:par>
                                <p:cTn id="53" presetID="9" presetClass="entr" presetSubtype="0" fill="hold" grpId="0" nodeType="afterEffect">
                                  <p:stCondLst>
                                    <p:cond delay="0"/>
                                  </p:stCondLst>
                                  <p:childTnLst>
                                    <p:set>
                                      <p:cBhvr>
                                        <p:cTn id="54" dur="1" fill="hold">
                                          <p:stCondLst>
                                            <p:cond delay="0"/>
                                          </p:stCondLst>
                                        </p:cTn>
                                        <p:tgtEl>
                                          <p:spTgt spid="158732"/>
                                        </p:tgtEl>
                                        <p:attrNameLst>
                                          <p:attrName>style.visibility</p:attrName>
                                        </p:attrNameLst>
                                      </p:cBhvr>
                                      <p:to>
                                        <p:strVal val="visible"/>
                                      </p:to>
                                    </p:set>
                                    <p:animEffect transition="in" filter="dissolve">
                                      <p:cBhvr>
                                        <p:cTn id="55" dur="500"/>
                                        <p:tgtEl>
                                          <p:spTgt spid="158732"/>
                                        </p:tgtEl>
                                      </p:cBhvr>
                                    </p:animEffect>
                                  </p:childTnLst>
                                </p:cTn>
                              </p:par>
                            </p:childTnLst>
                          </p:cTn>
                        </p:par>
                        <p:par>
                          <p:cTn id="56" fill="hold">
                            <p:stCondLst>
                              <p:cond delay="1500"/>
                            </p:stCondLst>
                            <p:childTnLst>
                              <p:par>
                                <p:cTn id="57" presetID="9" presetClass="entr" presetSubtype="0" fill="hold" grpId="0" nodeType="afterEffect">
                                  <p:stCondLst>
                                    <p:cond delay="0"/>
                                  </p:stCondLst>
                                  <p:childTnLst>
                                    <p:set>
                                      <p:cBhvr>
                                        <p:cTn id="58" dur="1" fill="hold">
                                          <p:stCondLst>
                                            <p:cond delay="0"/>
                                          </p:stCondLst>
                                        </p:cTn>
                                        <p:tgtEl>
                                          <p:spTgt spid="158733">
                                            <p:txEl>
                                              <p:pRg st="0" end="0"/>
                                            </p:txEl>
                                          </p:spTgt>
                                        </p:tgtEl>
                                        <p:attrNameLst>
                                          <p:attrName>style.visibility</p:attrName>
                                        </p:attrNameLst>
                                      </p:cBhvr>
                                      <p:to>
                                        <p:strVal val="visible"/>
                                      </p:to>
                                    </p:set>
                                    <p:animEffect transition="in" filter="dissolve">
                                      <p:cBhvr>
                                        <p:cTn id="59" dur="500"/>
                                        <p:tgtEl>
                                          <p:spTgt spid="158733">
                                            <p:txEl>
                                              <p:pRg st="0" end="0"/>
                                            </p:txEl>
                                          </p:spTgt>
                                        </p:tgtEl>
                                      </p:cBhvr>
                                    </p:animEffect>
                                  </p:childTnLst>
                                </p:cTn>
                              </p:par>
                            </p:childTnLst>
                          </p:cTn>
                        </p:par>
                        <p:par>
                          <p:cTn id="60" fill="hold">
                            <p:stCondLst>
                              <p:cond delay="2000"/>
                            </p:stCondLst>
                            <p:childTnLst>
                              <p:par>
                                <p:cTn id="61" presetID="9" presetClass="entr" presetSubtype="0" fill="hold" grpId="0" nodeType="afterEffect">
                                  <p:stCondLst>
                                    <p:cond delay="0"/>
                                  </p:stCondLst>
                                  <p:childTnLst>
                                    <p:set>
                                      <p:cBhvr>
                                        <p:cTn id="62" dur="1" fill="hold">
                                          <p:stCondLst>
                                            <p:cond delay="0"/>
                                          </p:stCondLst>
                                        </p:cTn>
                                        <p:tgtEl>
                                          <p:spTgt spid="158734">
                                            <p:txEl>
                                              <p:pRg st="0" end="0"/>
                                            </p:txEl>
                                          </p:spTgt>
                                        </p:tgtEl>
                                        <p:attrNameLst>
                                          <p:attrName>style.visibility</p:attrName>
                                        </p:attrNameLst>
                                      </p:cBhvr>
                                      <p:to>
                                        <p:strVal val="visible"/>
                                      </p:to>
                                    </p:set>
                                    <p:animEffect transition="in" filter="dissolve">
                                      <p:cBhvr>
                                        <p:cTn id="63" dur="500"/>
                                        <p:tgtEl>
                                          <p:spTgt spid="158734">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mph" presetSubtype="0" grpId="1" nodeType="clickEffect">
                                  <p:stCondLst>
                                    <p:cond delay="0"/>
                                  </p:stCondLst>
                                  <p:childTnLst>
                                    <p:set>
                                      <p:cBhvr rctx="PPT">
                                        <p:cTn id="67" dur="indefinite"/>
                                        <p:tgtEl>
                                          <p:spTgt spid="158733">
                                            <p:txEl>
                                              <p:pRg st="0" end="0"/>
                                            </p:txEl>
                                          </p:spTgt>
                                        </p:tgtEl>
                                        <p:attrNameLst>
                                          <p:attrName>style.opacity</p:attrName>
                                        </p:attrNameLst>
                                      </p:cBhvr>
                                      <p:to>
                                        <p:strVal val="0.5"/>
                                      </p:to>
                                    </p:set>
                                    <p:animEffect filter="image" prLst="opacity: 0.5">
                                      <p:cBhvr rctx="IE">
                                        <p:cTn id="68" dur="indefinite"/>
                                        <p:tgtEl>
                                          <p:spTgt spid="158733">
                                            <p:txEl>
                                              <p:pRg st="0" end="0"/>
                                            </p:txEl>
                                          </p:spTgt>
                                        </p:tgtEl>
                                      </p:cBhvr>
                                    </p:animEffect>
                                  </p:childTnLst>
                                </p:cTn>
                              </p:par>
                              <p:par>
                                <p:cTn id="69" presetID="9" presetClass="emph" presetSubtype="0" grpId="1" nodeType="withEffect">
                                  <p:stCondLst>
                                    <p:cond delay="0"/>
                                  </p:stCondLst>
                                  <p:childTnLst>
                                    <p:set>
                                      <p:cBhvr rctx="PPT">
                                        <p:cTn id="70" dur="indefinite"/>
                                        <p:tgtEl>
                                          <p:spTgt spid="158734">
                                            <p:txEl>
                                              <p:pRg st="0" end="0"/>
                                            </p:txEl>
                                          </p:spTgt>
                                        </p:tgtEl>
                                        <p:attrNameLst>
                                          <p:attrName>style.opacity</p:attrName>
                                        </p:attrNameLst>
                                      </p:cBhvr>
                                      <p:to>
                                        <p:strVal val="0.5"/>
                                      </p:to>
                                    </p:set>
                                    <p:animEffect filter="image" prLst="opacity: 0.5">
                                      <p:cBhvr rctx="IE">
                                        <p:cTn id="71" dur="indefinite"/>
                                        <p:tgtEl>
                                          <p:spTgt spid="158734">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37" presetClass="exit" presetSubtype="0" fill="hold" grpId="2" nodeType="clickEffect">
                                  <p:stCondLst>
                                    <p:cond delay="0"/>
                                  </p:stCondLst>
                                  <p:childTnLst>
                                    <p:animEffect transition="out" filter="fade">
                                      <p:cBhvr>
                                        <p:cTn id="75" dur="1000"/>
                                        <p:tgtEl>
                                          <p:spTgt spid="158733">
                                            <p:txEl>
                                              <p:pRg st="0" end="0"/>
                                            </p:txEl>
                                          </p:spTgt>
                                        </p:tgtEl>
                                      </p:cBhvr>
                                    </p:animEffect>
                                    <p:anim calcmode="lin" valueType="num">
                                      <p:cBhvr>
                                        <p:cTn id="76" dur="1000"/>
                                        <p:tgtEl>
                                          <p:spTgt spid="158733">
                                            <p:txEl>
                                              <p:pRg st="0" end="0"/>
                                            </p:txEl>
                                          </p:spTgt>
                                        </p:tgtEl>
                                        <p:attrNameLst>
                                          <p:attrName>ppt_x</p:attrName>
                                        </p:attrNameLst>
                                      </p:cBhvr>
                                      <p:tavLst>
                                        <p:tav tm="0">
                                          <p:val>
                                            <p:strVal val="ppt_x"/>
                                          </p:val>
                                        </p:tav>
                                        <p:tav tm="100000">
                                          <p:val>
                                            <p:strVal val="ppt_x"/>
                                          </p:val>
                                        </p:tav>
                                      </p:tavLst>
                                    </p:anim>
                                    <p:anim calcmode="lin" valueType="num">
                                      <p:cBhvr>
                                        <p:cTn id="77" dur="100" decel="100000"/>
                                        <p:tgtEl>
                                          <p:spTgt spid="158733">
                                            <p:txEl>
                                              <p:pRg st="0" end="0"/>
                                            </p:txEl>
                                          </p:spTgt>
                                        </p:tgtEl>
                                        <p:attrNameLst>
                                          <p:attrName>ppt_y</p:attrName>
                                        </p:attrNameLst>
                                      </p:cBhvr>
                                      <p:tavLst>
                                        <p:tav tm="0">
                                          <p:val>
                                            <p:strVal val="ppt_y"/>
                                          </p:val>
                                        </p:tav>
                                        <p:tav tm="100000">
                                          <p:val>
                                            <p:strVal val="ppt_y-.03"/>
                                          </p:val>
                                        </p:tav>
                                      </p:tavLst>
                                    </p:anim>
                                    <p:anim calcmode="lin" valueType="num">
                                      <p:cBhvr>
                                        <p:cTn id="78" dur="900" accel="100000">
                                          <p:stCondLst>
                                            <p:cond delay="100"/>
                                          </p:stCondLst>
                                        </p:cTn>
                                        <p:tgtEl>
                                          <p:spTgt spid="158733">
                                            <p:txEl>
                                              <p:pRg st="0" end="0"/>
                                            </p:txEl>
                                          </p:spTgt>
                                        </p:tgtEl>
                                        <p:attrNameLst>
                                          <p:attrName>ppt_y</p:attrName>
                                        </p:attrNameLst>
                                      </p:cBhvr>
                                      <p:tavLst>
                                        <p:tav tm="0">
                                          <p:val>
                                            <p:strVal val="ppt_y"/>
                                          </p:val>
                                        </p:tav>
                                        <p:tav tm="100000">
                                          <p:val>
                                            <p:strVal val="ppt_y+1"/>
                                          </p:val>
                                        </p:tav>
                                      </p:tavLst>
                                    </p:anim>
                                    <p:set>
                                      <p:cBhvr>
                                        <p:cTn id="79" dur="1" fill="hold">
                                          <p:stCondLst>
                                            <p:cond delay="999"/>
                                          </p:stCondLst>
                                        </p:cTn>
                                        <p:tgtEl>
                                          <p:spTgt spid="158733">
                                            <p:txEl>
                                              <p:pRg st="0" end="0"/>
                                            </p:txEl>
                                          </p:spTgt>
                                        </p:tgtEl>
                                        <p:attrNameLst>
                                          <p:attrName>style.visibility</p:attrName>
                                        </p:attrNameLst>
                                      </p:cBhvr>
                                      <p:to>
                                        <p:strVal val="hidden"/>
                                      </p:to>
                                    </p:set>
                                  </p:childTnLst>
                                </p:cTn>
                              </p:par>
                              <p:par>
                                <p:cTn id="80" presetID="37" presetClass="exit" presetSubtype="0" fill="hold" grpId="2" nodeType="withEffect">
                                  <p:stCondLst>
                                    <p:cond delay="0"/>
                                  </p:stCondLst>
                                  <p:childTnLst>
                                    <p:animEffect transition="out" filter="fade">
                                      <p:cBhvr>
                                        <p:cTn id="81" dur="1000"/>
                                        <p:tgtEl>
                                          <p:spTgt spid="158734">
                                            <p:txEl>
                                              <p:pRg st="0" end="0"/>
                                            </p:txEl>
                                          </p:spTgt>
                                        </p:tgtEl>
                                      </p:cBhvr>
                                    </p:animEffect>
                                    <p:anim calcmode="lin" valueType="num">
                                      <p:cBhvr>
                                        <p:cTn id="82" dur="1000"/>
                                        <p:tgtEl>
                                          <p:spTgt spid="158734">
                                            <p:txEl>
                                              <p:pRg st="0" end="0"/>
                                            </p:txEl>
                                          </p:spTgt>
                                        </p:tgtEl>
                                        <p:attrNameLst>
                                          <p:attrName>ppt_x</p:attrName>
                                        </p:attrNameLst>
                                      </p:cBhvr>
                                      <p:tavLst>
                                        <p:tav tm="0">
                                          <p:val>
                                            <p:strVal val="ppt_x"/>
                                          </p:val>
                                        </p:tav>
                                        <p:tav tm="100000">
                                          <p:val>
                                            <p:strVal val="ppt_x"/>
                                          </p:val>
                                        </p:tav>
                                      </p:tavLst>
                                    </p:anim>
                                    <p:anim calcmode="lin" valueType="num">
                                      <p:cBhvr>
                                        <p:cTn id="83" dur="100" decel="100000"/>
                                        <p:tgtEl>
                                          <p:spTgt spid="158734">
                                            <p:txEl>
                                              <p:pRg st="0" end="0"/>
                                            </p:txEl>
                                          </p:spTgt>
                                        </p:tgtEl>
                                        <p:attrNameLst>
                                          <p:attrName>ppt_y</p:attrName>
                                        </p:attrNameLst>
                                      </p:cBhvr>
                                      <p:tavLst>
                                        <p:tav tm="0">
                                          <p:val>
                                            <p:strVal val="ppt_y"/>
                                          </p:val>
                                        </p:tav>
                                        <p:tav tm="100000">
                                          <p:val>
                                            <p:strVal val="ppt_y-.03"/>
                                          </p:val>
                                        </p:tav>
                                      </p:tavLst>
                                    </p:anim>
                                    <p:anim calcmode="lin" valueType="num">
                                      <p:cBhvr>
                                        <p:cTn id="84" dur="900" accel="100000">
                                          <p:stCondLst>
                                            <p:cond delay="100"/>
                                          </p:stCondLst>
                                        </p:cTn>
                                        <p:tgtEl>
                                          <p:spTgt spid="158734">
                                            <p:txEl>
                                              <p:pRg st="0" end="0"/>
                                            </p:txEl>
                                          </p:spTgt>
                                        </p:tgtEl>
                                        <p:attrNameLst>
                                          <p:attrName>ppt_y</p:attrName>
                                        </p:attrNameLst>
                                      </p:cBhvr>
                                      <p:tavLst>
                                        <p:tav tm="0">
                                          <p:val>
                                            <p:strVal val="ppt_y"/>
                                          </p:val>
                                        </p:tav>
                                        <p:tav tm="100000">
                                          <p:val>
                                            <p:strVal val="ppt_y+1"/>
                                          </p:val>
                                        </p:tav>
                                      </p:tavLst>
                                    </p:anim>
                                    <p:set>
                                      <p:cBhvr>
                                        <p:cTn id="85" dur="1" fill="hold">
                                          <p:stCondLst>
                                            <p:cond delay="999"/>
                                          </p:stCondLst>
                                        </p:cTn>
                                        <p:tgtEl>
                                          <p:spTgt spid="158734">
                                            <p:txEl>
                                              <p:pRg st="0" end="0"/>
                                            </p:txEl>
                                          </p:spTgt>
                                        </p:tgtEl>
                                        <p:attrNameLst>
                                          <p:attrName>style.visibility</p:attrName>
                                        </p:attrNameLst>
                                      </p:cBhvr>
                                      <p:to>
                                        <p:strVal val="hidden"/>
                                      </p:to>
                                    </p:set>
                                  </p:childTnLst>
                                </p:cTn>
                              </p:par>
                              <p:par>
                                <p:cTn id="86" presetID="37" presetClass="exit" presetSubtype="0" fill="hold" grpId="1" nodeType="withEffect">
                                  <p:stCondLst>
                                    <p:cond delay="0"/>
                                  </p:stCondLst>
                                  <p:childTnLst>
                                    <p:animEffect transition="out" filter="fade">
                                      <p:cBhvr>
                                        <p:cTn id="87" dur="1000"/>
                                        <p:tgtEl>
                                          <p:spTgt spid="158732"/>
                                        </p:tgtEl>
                                      </p:cBhvr>
                                    </p:animEffect>
                                    <p:anim calcmode="lin" valueType="num">
                                      <p:cBhvr>
                                        <p:cTn id="88" dur="1000"/>
                                        <p:tgtEl>
                                          <p:spTgt spid="158732"/>
                                        </p:tgtEl>
                                        <p:attrNameLst>
                                          <p:attrName>ppt_x</p:attrName>
                                        </p:attrNameLst>
                                      </p:cBhvr>
                                      <p:tavLst>
                                        <p:tav tm="0">
                                          <p:val>
                                            <p:strVal val="ppt_x"/>
                                          </p:val>
                                        </p:tav>
                                        <p:tav tm="100000">
                                          <p:val>
                                            <p:strVal val="ppt_x"/>
                                          </p:val>
                                        </p:tav>
                                      </p:tavLst>
                                    </p:anim>
                                    <p:anim calcmode="lin" valueType="num">
                                      <p:cBhvr>
                                        <p:cTn id="89" dur="100" decel="100000"/>
                                        <p:tgtEl>
                                          <p:spTgt spid="158732"/>
                                        </p:tgtEl>
                                        <p:attrNameLst>
                                          <p:attrName>ppt_y</p:attrName>
                                        </p:attrNameLst>
                                      </p:cBhvr>
                                      <p:tavLst>
                                        <p:tav tm="0">
                                          <p:val>
                                            <p:strVal val="ppt_y"/>
                                          </p:val>
                                        </p:tav>
                                        <p:tav tm="100000">
                                          <p:val>
                                            <p:strVal val="ppt_y-.03"/>
                                          </p:val>
                                        </p:tav>
                                      </p:tavLst>
                                    </p:anim>
                                    <p:anim calcmode="lin" valueType="num">
                                      <p:cBhvr>
                                        <p:cTn id="90" dur="900" accel="100000">
                                          <p:stCondLst>
                                            <p:cond delay="100"/>
                                          </p:stCondLst>
                                        </p:cTn>
                                        <p:tgtEl>
                                          <p:spTgt spid="158732"/>
                                        </p:tgtEl>
                                        <p:attrNameLst>
                                          <p:attrName>ppt_y</p:attrName>
                                        </p:attrNameLst>
                                      </p:cBhvr>
                                      <p:tavLst>
                                        <p:tav tm="0">
                                          <p:val>
                                            <p:strVal val="ppt_y"/>
                                          </p:val>
                                        </p:tav>
                                        <p:tav tm="100000">
                                          <p:val>
                                            <p:strVal val="ppt_y+1"/>
                                          </p:val>
                                        </p:tav>
                                      </p:tavLst>
                                    </p:anim>
                                    <p:set>
                                      <p:cBhvr>
                                        <p:cTn id="91" dur="1" fill="hold">
                                          <p:stCondLst>
                                            <p:cond delay="999"/>
                                          </p:stCondLst>
                                        </p:cTn>
                                        <p:tgtEl>
                                          <p:spTgt spid="158732"/>
                                        </p:tgtEl>
                                        <p:attrNameLst>
                                          <p:attrName>style.visibility</p:attrName>
                                        </p:attrNameLst>
                                      </p:cBhvr>
                                      <p:to>
                                        <p:strVal val="hidden"/>
                                      </p:to>
                                    </p:set>
                                  </p:childTnLst>
                                </p:cTn>
                              </p:par>
                              <p:par>
                                <p:cTn id="92" presetID="37" presetClass="exit" presetSubtype="0" fill="hold" grpId="1" nodeType="withEffect">
                                  <p:stCondLst>
                                    <p:cond delay="0"/>
                                  </p:stCondLst>
                                  <p:childTnLst>
                                    <p:animEffect transition="out" filter="fade">
                                      <p:cBhvr>
                                        <p:cTn id="93" dur="1000"/>
                                        <p:tgtEl>
                                          <p:spTgt spid="158731"/>
                                        </p:tgtEl>
                                      </p:cBhvr>
                                    </p:animEffect>
                                    <p:anim calcmode="lin" valueType="num">
                                      <p:cBhvr>
                                        <p:cTn id="94" dur="1000"/>
                                        <p:tgtEl>
                                          <p:spTgt spid="158731"/>
                                        </p:tgtEl>
                                        <p:attrNameLst>
                                          <p:attrName>ppt_x</p:attrName>
                                        </p:attrNameLst>
                                      </p:cBhvr>
                                      <p:tavLst>
                                        <p:tav tm="0">
                                          <p:val>
                                            <p:strVal val="ppt_x"/>
                                          </p:val>
                                        </p:tav>
                                        <p:tav tm="100000">
                                          <p:val>
                                            <p:strVal val="ppt_x"/>
                                          </p:val>
                                        </p:tav>
                                      </p:tavLst>
                                    </p:anim>
                                    <p:anim calcmode="lin" valueType="num">
                                      <p:cBhvr>
                                        <p:cTn id="95" dur="100" decel="100000"/>
                                        <p:tgtEl>
                                          <p:spTgt spid="158731"/>
                                        </p:tgtEl>
                                        <p:attrNameLst>
                                          <p:attrName>ppt_y</p:attrName>
                                        </p:attrNameLst>
                                      </p:cBhvr>
                                      <p:tavLst>
                                        <p:tav tm="0">
                                          <p:val>
                                            <p:strVal val="ppt_y"/>
                                          </p:val>
                                        </p:tav>
                                        <p:tav tm="100000">
                                          <p:val>
                                            <p:strVal val="ppt_y-.03"/>
                                          </p:val>
                                        </p:tav>
                                      </p:tavLst>
                                    </p:anim>
                                    <p:anim calcmode="lin" valueType="num">
                                      <p:cBhvr>
                                        <p:cTn id="96" dur="900" accel="100000">
                                          <p:stCondLst>
                                            <p:cond delay="100"/>
                                          </p:stCondLst>
                                        </p:cTn>
                                        <p:tgtEl>
                                          <p:spTgt spid="158731"/>
                                        </p:tgtEl>
                                        <p:attrNameLst>
                                          <p:attrName>ppt_y</p:attrName>
                                        </p:attrNameLst>
                                      </p:cBhvr>
                                      <p:tavLst>
                                        <p:tav tm="0">
                                          <p:val>
                                            <p:strVal val="ppt_y"/>
                                          </p:val>
                                        </p:tav>
                                        <p:tav tm="100000">
                                          <p:val>
                                            <p:strVal val="ppt_y+1"/>
                                          </p:val>
                                        </p:tav>
                                      </p:tavLst>
                                    </p:anim>
                                    <p:set>
                                      <p:cBhvr>
                                        <p:cTn id="97" dur="1" fill="hold">
                                          <p:stCondLst>
                                            <p:cond delay="999"/>
                                          </p:stCondLst>
                                        </p:cTn>
                                        <p:tgtEl>
                                          <p:spTgt spid="158731"/>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ntr" presetSubtype="0" fill="hold" grpId="0" nodeType="clickEffect">
                                  <p:stCondLst>
                                    <p:cond delay="0"/>
                                  </p:stCondLst>
                                  <p:childTnLst>
                                    <p:set>
                                      <p:cBhvr>
                                        <p:cTn id="101" dur="1" fill="hold">
                                          <p:stCondLst>
                                            <p:cond delay="0"/>
                                          </p:stCondLst>
                                        </p:cTn>
                                        <p:tgtEl>
                                          <p:spTgt spid="158739">
                                            <p:txEl>
                                              <p:pRg st="0" end="0"/>
                                            </p:txEl>
                                          </p:spTgt>
                                        </p:tgtEl>
                                        <p:attrNameLst>
                                          <p:attrName>style.visibility</p:attrName>
                                        </p:attrNameLst>
                                      </p:cBhvr>
                                      <p:to>
                                        <p:strVal val="visible"/>
                                      </p:to>
                                    </p:set>
                                    <p:animEffect transition="in" filter="dissolve">
                                      <p:cBhvr>
                                        <p:cTn id="102" dur="500"/>
                                        <p:tgtEl>
                                          <p:spTgt spid="158739">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5" presetClass="entr" presetSubtype="0" fill="hold" grpId="0" nodeType="clickEffect">
                                  <p:stCondLst>
                                    <p:cond delay="0"/>
                                  </p:stCondLst>
                                  <p:childTnLst>
                                    <p:set>
                                      <p:cBhvr>
                                        <p:cTn id="106" dur="1" fill="hold">
                                          <p:stCondLst>
                                            <p:cond delay="0"/>
                                          </p:stCondLst>
                                        </p:cTn>
                                        <p:tgtEl>
                                          <p:spTgt spid="158735"/>
                                        </p:tgtEl>
                                        <p:attrNameLst>
                                          <p:attrName>style.visibility</p:attrName>
                                        </p:attrNameLst>
                                      </p:cBhvr>
                                      <p:to>
                                        <p:strVal val="visible"/>
                                      </p:to>
                                    </p:set>
                                    <p:anim calcmode="lin" valueType="num">
                                      <p:cBhvr>
                                        <p:cTn id="107" dur="1000" fill="hold"/>
                                        <p:tgtEl>
                                          <p:spTgt spid="158735"/>
                                        </p:tgtEl>
                                        <p:attrNameLst>
                                          <p:attrName>ppt_w</p:attrName>
                                        </p:attrNameLst>
                                      </p:cBhvr>
                                      <p:tavLst>
                                        <p:tav tm="0">
                                          <p:val>
                                            <p:fltVal val="0"/>
                                          </p:val>
                                        </p:tav>
                                        <p:tav tm="100000">
                                          <p:val>
                                            <p:strVal val="#ppt_w"/>
                                          </p:val>
                                        </p:tav>
                                      </p:tavLst>
                                    </p:anim>
                                    <p:anim calcmode="lin" valueType="num">
                                      <p:cBhvr>
                                        <p:cTn id="108" dur="1000" fill="hold"/>
                                        <p:tgtEl>
                                          <p:spTgt spid="158735"/>
                                        </p:tgtEl>
                                        <p:attrNameLst>
                                          <p:attrName>ppt_h</p:attrName>
                                        </p:attrNameLst>
                                      </p:cBhvr>
                                      <p:tavLst>
                                        <p:tav tm="0">
                                          <p:val>
                                            <p:fltVal val="0"/>
                                          </p:val>
                                        </p:tav>
                                        <p:tav tm="100000">
                                          <p:val>
                                            <p:strVal val="#ppt_h"/>
                                          </p:val>
                                        </p:tav>
                                      </p:tavLst>
                                    </p:anim>
                                    <p:anim calcmode="lin" valueType="num">
                                      <p:cBhvr>
                                        <p:cTn id="109" dur="1000" fill="hold"/>
                                        <p:tgtEl>
                                          <p:spTgt spid="158735"/>
                                        </p:tgtEl>
                                        <p:attrNameLst>
                                          <p:attrName>ppt_x</p:attrName>
                                        </p:attrNameLst>
                                      </p:cBhvr>
                                      <p:tavLst>
                                        <p:tav tm="0" fmla="#ppt_x+(cos(-2*pi*(1-$))*-#ppt_x-sin(-2*pi*(1-$))*(1-#ppt_y))*(1-$)">
                                          <p:val>
                                            <p:fltVal val="0"/>
                                          </p:val>
                                        </p:tav>
                                        <p:tav tm="100000">
                                          <p:val>
                                            <p:fltVal val="1"/>
                                          </p:val>
                                        </p:tav>
                                      </p:tavLst>
                                    </p:anim>
                                    <p:anim calcmode="lin" valueType="num">
                                      <p:cBhvr>
                                        <p:cTn id="110" dur="1000" fill="hold"/>
                                        <p:tgtEl>
                                          <p:spTgt spid="15873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05"/>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build="p" autoUpdateAnimBg="0"/>
      <p:bldP spid="158724" grpId="0" build="p" autoUpdateAnimBg="0"/>
      <p:bldP spid="158730" grpId="0" build="p" autoUpdateAnimBg="0"/>
      <p:bldP spid="158731" grpId="0" animBg="1"/>
      <p:bldP spid="158731" grpId="1" animBg="1"/>
      <p:bldP spid="158732" grpId="0" animBg="1"/>
      <p:bldP spid="158732" grpId="1" animBg="1"/>
      <p:bldP spid="158733" grpId="0" build="p" autoUpdateAnimBg="0" advAuto="0"/>
      <p:bldP spid="158733" grpId="1" build="allAtOnce"/>
      <p:bldP spid="158733" grpId="2" build="allAtOnce"/>
      <p:bldP spid="158734" grpId="0" build="p" autoUpdateAnimBg="0" advAuto="0"/>
      <p:bldP spid="158734" grpId="1" build="allAtOnce"/>
      <p:bldP spid="158734" grpId="2" build="allAtOnce"/>
      <p:bldP spid="158735" grpId="0" autoUpdateAnimBg="0"/>
      <p:bldP spid="158739" grpId="0" build="p"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r>
              <a:rPr lang="en-US" sz="4000" smtClean="0"/>
              <a:t>The Combined Gas Law</a:t>
            </a:r>
          </a:p>
        </p:txBody>
      </p:sp>
      <p:sp>
        <p:nvSpPr>
          <p:cNvPr id="112643" name="Text Box 3"/>
          <p:cNvSpPr txBox="1">
            <a:spLocks noChangeArrowheads="1"/>
          </p:cNvSpPr>
          <p:nvPr/>
        </p:nvSpPr>
        <p:spPr bwMode="auto">
          <a:xfrm>
            <a:off x="381000" y="1752600"/>
            <a:ext cx="8610600" cy="822325"/>
          </a:xfrm>
          <a:prstGeom prst="rect">
            <a:avLst/>
          </a:prstGeom>
          <a:noFill/>
          <a:ln w="9525">
            <a:noFill/>
            <a:miter lim="800000"/>
            <a:headEnd/>
            <a:tailEnd/>
          </a:ln>
        </p:spPr>
        <p:txBody>
          <a:bodyPr>
            <a:spAutoFit/>
          </a:bodyPr>
          <a:lstStyle/>
          <a:p>
            <a:pPr algn="l"/>
            <a:r>
              <a:rPr lang="en-US" sz="2400">
                <a:solidFill>
                  <a:srgbClr val="000000"/>
                </a:solidFill>
              </a:rPr>
              <a:t>When measured at STP, a quantity of gas has a volume of 500 dm</a:t>
            </a:r>
            <a:r>
              <a:rPr lang="en-US" sz="2400" baseline="30000">
                <a:solidFill>
                  <a:srgbClr val="000000"/>
                </a:solidFill>
              </a:rPr>
              <a:t>3</a:t>
            </a:r>
            <a:r>
              <a:rPr lang="en-US" sz="2400">
                <a:solidFill>
                  <a:srgbClr val="000000"/>
                </a:solidFill>
              </a:rPr>
              <a:t>.  What volume will it occupy at 0 </a:t>
            </a:r>
            <a:r>
              <a:rPr lang="en-US" sz="2400" baseline="30000">
                <a:solidFill>
                  <a:srgbClr val="000000"/>
                </a:solidFill>
              </a:rPr>
              <a:t>o</a:t>
            </a:r>
            <a:r>
              <a:rPr lang="en-US" sz="2400">
                <a:solidFill>
                  <a:srgbClr val="000000"/>
                </a:solidFill>
              </a:rPr>
              <a:t>C and 93.3 kPa?</a:t>
            </a:r>
          </a:p>
        </p:txBody>
      </p:sp>
      <p:sp>
        <p:nvSpPr>
          <p:cNvPr id="112644" name="Text Box 4"/>
          <p:cNvSpPr txBox="1">
            <a:spLocks noChangeArrowheads="1"/>
          </p:cNvSpPr>
          <p:nvPr/>
        </p:nvSpPr>
        <p:spPr bwMode="auto">
          <a:xfrm>
            <a:off x="1057275" y="4038600"/>
            <a:ext cx="3667125" cy="2282825"/>
          </a:xfrm>
          <a:prstGeom prst="rect">
            <a:avLst/>
          </a:prstGeom>
          <a:noFill/>
          <a:ln w="9525">
            <a:noFill/>
            <a:miter lim="800000"/>
            <a:headEnd/>
            <a:tailEnd/>
          </a:ln>
        </p:spPr>
        <p:txBody>
          <a:bodyPr wrap="none">
            <a:spAutoFit/>
          </a:bodyPr>
          <a:lstStyle/>
          <a:p>
            <a:pPr algn="l"/>
            <a:r>
              <a:rPr lang="en-US" sz="2400">
                <a:solidFill>
                  <a:srgbClr val="000000"/>
                </a:solidFill>
              </a:rPr>
              <a:t>P</a:t>
            </a:r>
            <a:r>
              <a:rPr lang="en-US" sz="2400" baseline="-25000">
                <a:solidFill>
                  <a:srgbClr val="000000"/>
                </a:solidFill>
              </a:rPr>
              <a:t>1</a:t>
            </a:r>
            <a:r>
              <a:rPr lang="en-US" sz="2400">
                <a:solidFill>
                  <a:srgbClr val="000000"/>
                </a:solidFill>
              </a:rPr>
              <a:t> =  101.3 kPa</a:t>
            </a:r>
          </a:p>
          <a:p>
            <a:pPr algn="l"/>
            <a:r>
              <a:rPr lang="en-US" sz="2400">
                <a:solidFill>
                  <a:srgbClr val="000000"/>
                </a:solidFill>
              </a:rPr>
              <a:t>T</a:t>
            </a:r>
            <a:r>
              <a:rPr lang="en-US" sz="2400" baseline="-25000">
                <a:solidFill>
                  <a:srgbClr val="000000"/>
                </a:solidFill>
              </a:rPr>
              <a:t>1</a:t>
            </a:r>
            <a:r>
              <a:rPr lang="en-US" sz="2400">
                <a:solidFill>
                  <a:srgbClr val="000000"/>
                </a:solidFill>
              </a:rPr>
              <a:t> =  273 K</a:t>
            </a:r>
          </a:p>
          <a:p>
            <a:pPr algn="l"/>
            <a:r>
              <a:rPr lang="en-US" sz="2400">
                <a:solidFill>
                  <a:srgbClr val="000000"/>
                </a:solidFill>
              </a:rPr>
              <a:t>V</a:t>
            </a:r>
            <a:r>
              <a:rPr lang="en-US" sz="2400" baseline="-25000">
                <a:solidFill>
                  <a:srgbClr val="000000"/>
                </a:solidFill>
              </a:rPr>
              <a:t>1</a:t>
            </a:r>
            <a:r>
              <a:rPr lang="en-US" sz="2400">
                <a:solidFill>
                  <a:srgbClr val="000000"/>
                </a:solidFill>
              </a:rPr>
              <a:t> =  500 dm</a:t>
            </a:r>
            <a:r>
              <a:rPr lang="en-US" sz="2400" baseline="30000">
                <a:solidFill>
                  <a:srgbClr val="000000"/>
                </a:solidFill>
              </a:rPr>
              <a:t>3</a:t>
            </a:r>
          </a:p>
          <a:p>
            <a:pPr algn="l"/>
            <a:r>
              <a:rPr lang="en-US" sz="2400">
                <a:solidFill>
                  <a:srgbClr val="000000"/>
                </a:solidFill>
              </a:rPr>
              <a:t>P</a:t>
            </a:r>
            <a:r>
              <a:rPr lang="en-US" sz="2400" baseline="-25000">
                <a:solidFill>
                  <a:srgbClr val="000000"/>
                </a:solidFill>
              </a:rPr>
              <a:t>2</a:t>
            </a:r>
            <a:r>
              <a:rPr lang="en-US" sz="2400">
                <a:solidFill>
                  <a:srgbClr val="000000"/>
                </a:solidFill>
              </a:rPr>
              <a:t> =  93.3 kPa</a:t>
            </a:r>
          </a:p>
          <a:p>
            <a:pPr algn="l"/>
            <a:r>
              <a:rPr lang="en-US" sz="2400">
                <a:solidFill>
                  <a:srgbClr val="000000"/>
                </a:solidFill>
              </a:rPr>
              <a:t>T</a:t>
            </a:r>
            <a:r>
              <a:rPr lang="en-US" sz="2400" baseline="-25000">
                <a:solidFill>
                  <a:srgbClr val="000000"/>
                </a:solidFill>
              </a:rPr>
              <a:t>2</a:t>
            </a:r>
            <a:r>
              <a:rPr lang="en-US" sz="2400">
                <a:solidFill>
                  <a:srgbClr val="000000"/>
                </a:solidFill>
              </a:rPr>
              <a:t> =  0 </a:t>
            </a:r>
            <a:r>
              <a:rPr lang="en-US" sz="2400" baseline="30000">
                <a:solidFill>
                  <a:srgbClr val="000000"/>
                </a:solidFill>
              </a:rPr>
              <a:t>o</a:t>
            </a:r>
            <a:r>
              <a:rPr lang="en-US" sz="2400">
                <a:solidFill>
                  <a:srgbClr val="000000"/>
                </a:solidFill>
              </a:rPr>
              <a:t>C + 273  =  273 K</a:t>
            </a:r>
          </a:p>
          <a:p>
            <a:pPr algn="l"/>
            <a:r>
              <a:rPr lang="en-US" sz="2400">
                <a:solidFill>
                  <a:srgbClr val="000000"/>
                </a:solidFill>
              </a:rPr>
              <a:t>V</a:t>
            </a:r>
            <a:r>
              <a:rPr lang="en-US" sz="2400" baseline="-25000">
                <a:solidFill>
                  <a:srgbClr val="000000"/>
                </a:solidFill>
              </a:rPr>
              <a:t>2</a:t>
            </a:r>
            <a:r>
              <a:rPr lang="en-US" sz="2400">
                <a:solidFill>
                  <a:srgbClr val="000000"/>
                </a:solidFill>
              </a:rPr>
              <a:t> =  X dm</a:t>
            </a:r>
            <a:r>
              <a:rPr lang="en-US" sz="2400" baseline="30000">
                <a:solidFill>
                  <a:srgbClr val="000000"/>
                </a:solidFill>
              </a:rPr>
              <a:t>3</a:t>
            </a:r>
          </a:p>
        </p:txBody>
      </p:sp>
      <p:sp>
        <p:nvSpPr>
          <p:cNvPr id="112647" name="Text Box 7"/>
          <p:cNvSpPr txBox="1">
            <a:spLocks noChangeArrowheads="1"/>
          </p:cNvSpPr>
          <p:nvPr/>
        </p:nvSpPr>
        <p:spPr bwMode="auto">
          <a:xfrm>
            <a:off x="1676400" y="3011488"/>
            <a:ext cx="361950" cy="457200"/>
          </a:xfrm>
          <a:prstGeom prst="rect">
            <a:avLst/>
          </a:prstGeom>
          <a:noFill/>
          <a:ln w="9525">
            <a:noFill/>
            <a:miter lim="800000"/>
            <a:headEnd/>
            <a:tailEnd/>
          </a:ln>
        </p:spPr>
        <p:txBody>
          <a:bodyPr wrap="none">
            <a:spAutoFit/>
          </a:bodyPr>
          <a:lstStyle/>
          <a:p>
            <a:pPr algn="l"/>
            <a:r>
              <a:rPr lang="en-US" sz="2400">
                <a:solidFill>
                  <a:srgbClr val="333399"/>
                </a:solidFill>
              </a:rPr>
              <a:t>=</a:t>
            </a:r>
          </a:p>
        </p:txBody>
      </p:sp>
      <p:sp>
        <p:nvSpPr>
          <p:cNvPr id="112650" name="Rectangle 10"/>
          <p:cNvSpPr>
            <a:spLocks noChangeArrowheads="1"/>
          </p:cNvSpPr>
          <p:nvPr/>
        </p:nvSpPr>
        <p:spPr bwMode="auto">
          <a:xfrm>
            <a:off x="2209800" y="2819400"/>
            <a:ext cx="1219200" cy="1004888"/>
          </a:xfrm>
          <a:prstGeom prst="rect">
            <a:avLst/>
          </a:prstGeom>
          <a:noFill/>
          <a:ln w="9525">
            <a:noFill/>
            <a:miter lim="800000"/>
            <a:headEnd/>
            <a:tailEnd/>
          </a:ln>
        </p:spPr>
        <p:txBody>
          <a:bodyPr>
            <a:spAutoFit/>
          </a:bodyPr>
          <a:lstStyle/>
          <a:p>
            <a:pPr algn="l">
              <a:spcBef>
                <a:spcPct val="50000"/>
              </a:spcBef>
            </a:pPr>
            <a:r>
              <a:rPr lang="en-US" sz="2400">
                <a:solidFill>
                  <a:srgbClr val="333399"/>
                </a:solidFill>
              </a:rPr>
              <a:t>P</a:t>
            </a:r>
            <a:r>
              <a:rPr lang="en-US" sz="2400" baseline="-25000">
                <a:solidFill>
                  <a:srgbClr val="333399"/>
                </a:solidFill>
              </a:rPr>
              <a:t>2</a:t>
            </a:r>
            <a:r>
              <a:rPr lang="en-US" sz="2400">
                <a:solidFill>
                  <a:srgbClr val="333399"/>
                </a:solidFill>
              </a:rPr>
              <a:t> x V</a:t>
            </a:r>
            <a:r>
              <a:rPr lang="en-US" sz="2400" baseline="-25000">
                <a:solidFill>
                  <a:srgbClr val="333399"/>
                </a:solidFill>
              </a:rPr>
              <a:t>2</a:t>
            </a:r>
            <a:endParaRPr lang="en-US" sz="2400">
              <a:solidFill>
                <a:srgbClr val="333399"/>
              </a:solidFill>
            </a:endParaRPr>
          </a:p>
          <a:p>
            <a:pPr algn="l">
              <a:spcBef>
                <a:spcPct val="50000"/>
              </a:spcBef>
            </a:pPr>
            <a:r>
              <a:rPr lang="en-US" sz="2400">
                <a:solidFill>
                  <a:srgbClr val="333399"/>
                </a:solidFill>
              </a:rPr>
              <a:t>    T</a:t>
            </a:r>
            <a:r>
              <a:rPr lang="en-US" sz="2400" baseline="-25000">
                <a:solidFill>
                  <a:srgbClr val="333399"/>
                </a:solidFill>
              </a:rPr>
              <a:t>2</a:t>
            </a:r>
          </a:p>
        </p:txBody>
      </p:sp>
      <p:sp>
        <p:nvSpPr>
          <p:cNvPr id="112651" name="Line 11"/>
          <p:cNvSpPr>
            <a:spLocks noChangeShapeType="1"/>
          </p:cNvSpPr>
          <p:nvPr/>
        </p:nvSpPr>
        <p:spPr bwMode="auto">
          <a:xfrm>
            <a:off x="2209800" y="3352800"/>
            <a:ext cx="1219200" cy="0"/>
          </a:xfrm>
          <a:prstGeom prst="line">
            <a:avLst/>
          </a:prstGeom>
          <a:noFill/>
          <a:ln w="9525">
            <a:solidFill>
              <a:schemeClr val="accent2"/>
            </a:solidFill>
            <a:round/>
            <a:headEnd/>
            <a:tailEnd/>
          </a:ln>
        </p:spPr>
        <p:txBody>
          <a:bodyPr/>
          <a:lstStyle/>
          <a:p>
            <a:endParaRPr lang="en-US">
              <a:solidFill>
                <a:srgbClr val="000000"/>
              </a:solidFill>
            </a:endParaRPr>
          </a:p>
        </p:txBody>
      </p:sp>
      <p:sp>
        <p:nvSpPr>
          <p:cNvPr id="112652" name="Rectangle 12"/>
          <p:cNvSpPr>
            <a:spLocks noChangeArrowheads="1"/>
          </p:cNvSpPr>
          <p:nvPr/>
        </p:nvSpPr>
        <p:spPr bwMode="auto">
          <a:xfrm>
            <a:off x="381000" y="2819400"/>
            <a:ext cx="1219200" cy="1004888"/>
          </a:xfrm>
          <a:prstGeom prst="rect">
            <a:avLst/>
          </a:prstGeom>
          <a:noFill/>
          <a:ln w="9525">
            <a:noFill/>
            <a:miter lim="800000"/>
            <a:headEnd/>
            <a:tailEnd/>
          </a:ln>
        </p:spPr>
        <p:txBody>
          <a:bodyPr>
            <a:spAutoFit/>
          </a:bodyPr>
          <a:lstStyle/>
          <a:p>
            <a:pPr algn="l">
              <a:spcBef>
                <a:spcPct val="50000"/>
              </a:spcBef>
            </a:pPr>
            <a:r>
              <a:rPr lang="en-US" sz="2400">
                <a:solidFill>
                  <a:srgbClr val="333399"/>
                </a:solidFill>
              </a:rPr>
              <a:t>P</a:t>
            </a:r>
            <a:r>
              <a:rPr lang="en-US" sz="2400" baseline="-25000">
                <a:solidFill>
                  <a:srgbClr val="333399"/>
                </a:solidFill>
              </a:rPr>
              <a:t>1</a:t>
            </a:r>
            <a:r>
              <a:rPr lang="en-US" sz="2400">
                <a:solidFill>
                  <a:srgbClr val="333399"/>
                </a:solidFill>
              </a:rPr>
              <a:t> x V</a:t>
            </a:r>
            <a:r>
              <a:rPr lang="en-US" sz="2400" baseline="-25000">
                <a:solidFill>
                  <a:srgbClr val="333399"/>
                </a:solidFill>
              </a:rPr>
              <a:t>1</a:t>
            </a:r>
            <a:endParaRPr lang="en-US" sz="2400">
              <a:solidFill>
                <a:srgbClr val="333399"/>
              </a:solidFill>
            </a:endParaRPr>
          </a:p>
          <a:p>
            <a:pPr algn="l">
              <a:spcBef>
                <a:spcPct val="50000"/>
              </a:spcBef>
            </a:pPr>
            <a:r>
              <a:rPr lang="en-US" sz="2400">
                <a:solidFill>
                  <a:srgbClr val="333399"/>
                </a:solidFill>
              </a:rPr>
              <a:t>    T</a:t>
            </a:r>
            <a:r>
              <a:rPr lang="en-US" sz="2400" baseline="-25000">
                <a:solidFill>
                  <a:srgbClr val="333399"/>
                </a:solidFill>
              </a:rPr>
              <a:t>1</a:t>
            </a:r>
          </a:p>
        </p:txBody>
      </p:sp>
      <p:sp>
        <p:nvSpPr>
          <p:cNvPr id="112653" name="Line 13"/>
          <p:cNvSpPr>
            <a:spLocks noChangeShapeType="1"/>
          </p:cNvSpPr>
          <p:nvPr/>
        </p:nvSpPr>
        <p:spPr bwMode="auto">
          <a:xfrm>
            <a:off x="381000" y="3352800"/>
            <a:ext cx="1219200" cy="0"/>
          </a:xfrm>
          <a:prstGeom prst="line">
            <a:avLst/>
          </a:prstGeom>
          <a:noFill/>
          <a:ln w="9525">
            <a:solidFill>
              <a:schemeClr val="accent2"/>
            </a:solidFill>
            <a:round/>
            <a:headEnd/>
            <a:tailEnd/>
          </a:ln>
        </p:spPr>
        <p:txBody>
          <a:bodyPr/>
          <a:lstStyle/>
          <a:p>
            <a:endParaRPr lang="en-US">
              <a:solidFill>
                <a:srgbClr val="000000"/>
              </a:solidFill>
            </a:endParaRPr>
          </a:p>
        </p:txBody>
      </p:sp>
      <p:sp>
        <p:nvSpPr>
          <p:cNvPr id="112654" name="Text Box 14"/>
          <p:cNvSpPr txBox="1">
            <a:spLocks noChangeArrowheads="1"/>
          </p:cNvSpPr>
          <p:nvPr/>
        </p:nvSpPr>
        <p:spPr bwMode="auto">
          <a:xfrm>
            <a:off x="4038600" y="2909888"/>
            <a:ext cx="4676775" cy="366712"/>
          </a:xfrm>
          <a:prstGeom prst="rect">
            <a:avLst/>
          </a:prstGeom>
          <a:noFill/>
          <a:ln w="9525">
            <a:noFill/>
            <a:miter lim="800000"/>
            <a:headEnd/>
            <a:tailEnd/>
          </a:ln>
        </p:spPr>
        <p:txBody>
          <a:bodyPr wrap="none">
            <a:spAutoFit/>
          </a:bodyPr>
          <a:lstStyle/>
          <a:p>
            <a:pPr algn="l"/>
            <a:r>
              <a:rPr lang="en-US" sz="1800">
                <a:solidFill>
                  <a:srgbClr val="000000"/>
                </a:solidFill>
              </a:rPr>
              <a:t>(101.3 kPa) x (500 dm</a:t>
            </a:r>
            <a:r>
              <a:rPr lang="en-US" sz="1800" baseline="30000">
                <a:solidFill>
                  <a:srgbClr val="000000"/>
                </a:solidFill>
              </a:rPr>
              <a:t>3</a:t>
            </a:r>
            <a:r>
              <a:rPr lang="en-US" sz="1800">
                <a:solidFill>
                  <a:srgbClr val="000000"/>
                </a:solidFill>
              </a:rPr>
              <a:t>)  =  (93.3 kPa) x (V</a:t>
            </a:r>
            <a:r>
              <a:rPr lang="en-US" sz="1800" baseline="-25000">
                <a:solidFill>
                  <a:srgbClr val="000000"/>
                </a:solidFill>
              </a:rPr>
              <a:t>2</a:t>
            </a:r>
            <a:r>
              <a:rPr lang="en-US" sz="1800">
                <a:solidFill>
                  <a:srgbClr val="000000"/>
                </a:solidFill>
              </a:rPr>
              <a:t>)</a:t>
            </a:r>
          </a:p>
        </p:txBody>
      </p:sp>
      <p:sp>
        <p:nvSpPr>
          <p:cNvPr id="112657" name="Line 17"/>
          <p:cNvSpPr>
            <a:spLocks noChangeShapeType="1"/>
          </p:cNvSpPr>
          <p:nvPr/>
        </p:nvSpPr>
        <p:spPr bwMode="auto">
          <a:xfrm>
            <a:off x="4038600" y="3276600"/>
            <a:ext cx="2590800"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12658" name="Line 18"/>
          <p:cNvSpPr>
            <a:spLocks noChangeShapeType="1"/>
          </p:cNvSpPr>
          <p:nvPr/>
        </p:nvSpPr>
        <p:spPr bwMode="auto">
          <a:xfrm>
            <a:off x="6934200" y="3276600"/>
            <a:ext cx="1752600"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12659" name="Text Box 19"/>
          <p:cNvSpPr txBox="1">
            <a:spLocks noChangeArrowheads="1"/>
          </p:cNvSpPr>
          <p:nvPr/>
        </p:nvSpPr>
        <p:spPr bwMode="auto">
          <a:xfrm>
            <a:off x="4857750" y="3276600"/>
            <a:ext cx="781050" cy="366713"/>
          </a:xfrm>
          <a:prstGeom prst="rect">
            <a:avLst/>
          </a:prstGeom>
          <a:noFill/>
          <a:ln w="9525">
            <a:noFill/>
            <a:miter lim="800000"/>
            <a:headEnd/>
            <a:tailEnd/>
          </a:ln>
        </p:spPr>
        <p:txBody>
          <a:bodyPr wrap="none">
            <a:spAutoFit/>
          </a:bodyPr>
          <a:lstStyle/>
          <a:p>
            <a:pPr algn="l"/>
            <a:r>
              <a:rPr lang="en-US" sz="1800">
                <a:solidFill>
                  <a:srgbClr val="000000"/>
                </a:solidFill>
              </a:rPr>
              <a:t>273 K</a:t>
            </a:r>
          </a:p>
        </p:txBody>
      </p:sp>
      <p:sp>
        <p:nvSpPr>
          <p:cNvPr id="112660" name="Text Box 20"/>
          <p:cNvSpPr txBox="1">
            <a:spLocks noChangeArrowheads="1"/>
          </p:cNvSpPr>
          <p:nvPr/>
        </p:nvSpPr>
        <p:spPr bwMode="auto">
          <a:xfrm>
            <a:off x="7451725" y="3276600"/>
            <a:ext cx="781050" cy="366713"/>
          </a:xfrm>
          <a:prstGeom prst="rect">
            <a:avLst/>
          </a:prstGeom>
          <a:noFill/>
          <a:ln w="9525">
            <a:noFill/>
            <a:miter lim="800000"/>
            <a:headEnd/>
            <a:tailEnd/>
          </a:ln>
        </p:spPr>
        <p:txBody>
          <a:bodyPr wrap="none">
            <a:spAutoFit/>
          </a:bodyPr>
          <a:lstStyle/>
          <a:p>
            <a:pPr algn="l"/>
            <a:r>
              <a:rPr lang="en-US" sz="1800">
                <a:solidFill>
                  <a:srgbClr val="000000"/>
                </a:solidFill>
              </a:rPr>
              <a:t>273 K</a:t>
            </a:r>
          </a:p>
        </p:txBody>
      </p:sp>
      <p:sp>
        <p:nvSpPr>
          <p:cNvPr id="112661" name="Text Box 21"/>
          <p:cNvSpPr txBox="1">
            <a:spLocks noChangeArrowheads="1"/>
          </p:cNvSpPr>
          <p:nvPr/>
        </p:nvSpPr>
        <p:spPr bwMode="auto">
          <a:xfrm>
            <a:off x="5449888" y="4800600"/>
            <a:ext cx="2398712" cy="457200"/>
          </a:xfrm>
          <a:prstGeom prst="rect">
            <a:avLst/>
          </a:prstGeom>
          <a:noFill/>
          <a:ln w="9525">
            <a:noFill/>
            <a:miter lim="800000"/>
            <a:headEnd/>
            <a:tailEnd/>
          </a:ln>
        </p:spPr>
        <p:txBody>
          <a:bodyPr wrap="none">
            <a:spAutoFit/>
          </a:bodyPr>
          <a:lstStyle/>
          <a:p>
            <a:pPr algn="l"/>
            <a:r>
              <a:rPr lang="en-US" sz="2400">
                <a:solidFill>
                  <a:srgbClr val="000000"/>
                </a:solidFill>
              </a:rPr>
              <a:t>V</a:t>
            </a:r>
            <a:r>
              <a:rPr lang="en-US" sz="2400" baseline="-25000">
                <a:solidFill>
                  <a:srgbClr val="000000"/>
                </a:solidFill>
              </a:rPr>
              <a:t>2</a:t>
            </a:r>
            <a:r>
              <a:rPr lang="en-US" sz="2400">
                <a:solidFill>
                  <a:srgbClr val="000000"/>
                </a:solidFill>
              </a:rPr>
              <a:t>  =  542.9 dm</a:t>
            </a:r>
            <a:r>
              <a:rPr lang="en-US" sz="2400" baseline="30000">
                <a:solidFill>
                  <a:srgbClr val="000000"/>
                </a:solidFill>
              </a:rPr>
              <a:t>3</a:t>
            </a:r>
          </a:p>
        </p:txBody>
      </p:sp>
      <p:sp>
        <p:nvSpPr>
          <p:cNvPr id="112656" name="AutoShape 23">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solidFill>
                <a:srgbClr val="000000"/>
              </a:solidFill>
            </a:endParaRPr>
          </a:p>
        </p:txBody>
      </p:sp>
    </p:spTree>
    <p:custDataLst>
      <p:tags r:id="rId1"/>
    </p:custDataLst>
    <p:extLst>
      <p:ext uri="{BB962C8B-B14F-4D97-AF65-F5344CB8AC3E}">
        <p14:creationId xmlns:p14="http://schemas.microsoft.com/office/powerpoint/2010/main" val="21939015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Effect transition="in" filter="box(out)">
                                      <p:cBhvr>
                                        <p:cTn id="7" dur="500"/>
                                        <p:tgtEl>
                                          <p:spTgt spid="112643">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2647">
                                            <p:txEl>
                                              <p:pRg st="0" end="0"/>
                                            </p:txEl>
                                          </p:spTgt>
                                        </p:tgtEl>
                                        <p:attrNameLst>
                                          <p:attrName>style.visibility</p:attrName>
                                        </p:attrNameLst>
                                      </p:cBhvr>
                                      <p:to>
                                        <p:strVal val="visible"/>
                                      </p:to>
                                    </p:set>
                                    <p:animEffect transition="in" filter="dissolve">
                                      <p:cBhvr>
                                        <p:cTn id="12" dur="500"/>
                                        <p:tgtEl>
                                          <p:spTgt spid="112647">
                                            <p:txEl>
                                              <p:pRg st="0" end="0"/>
                                            </p:txEl>
                                          </p:spTgt>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112650">
                                            <p:txEl>
                                              <p:pRg st="0" end="0"/>
                                            </p:txEl>
                                          </p:spTgt>
                                        </p:tgtEl>
                                        <p:attrNameLst>
                                          <p:attrName>style.visibility</p:attrName>
                                        </p:attrNameLst>
                                      </p:cBhvr>
                                      <p:to>
                                        <p:strVal val="visible"/>
                                      </p:to>
                                    </p:set>
                                    <p:animEffect transition="in" filter="dissolve">
                                      <p:cBhvr>
                                        <p:cTn id="16" dur="500"/>
                                        <p:tgtEl>
                                          <p:spTgt spid="112650">
                                            <p:txEl>
                                              <p:pRg st="0" end="0"/>
                                            </p:txEl>
                                          </p:spTgt>
                                        </p:tgtEl>
                                      </p:cBhvr>
                                    </p:animEffect>
                                  </p:childTnLst>
                                </p:cTn>
                              </p:par>
                            </p:childTnLst>
                          </p:cTn>
                        </p:par>
                        <p:par>
                          <p:cTn id="17" fill="hold">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112650">
                                            <p:txEl>
                                              <p:pRg st="1" end="1"/>
                                            </p:txEl>
                                          </p:spTgt>
                                        </p:tgtEl>
                                        <p:attrNameLst>
                                          <p:attrName>style.visibility</p:attrName>
                                        </p:attrNameLst>
                                      </p:cBhvr>
                                      <p:to>
                                        <p:strVal val="visible"/>
                                      </p:to>
                                    </p:set>
                                    <p:animEffect transition="in" filter="dissolve">
                                      <p:cBhvr>
                                        <p:cTn id="20" dur="500"/>
                                        <p:tgtEl>
                                          <p:spTgt spid="112650">
                                            <p:txEl>
                                              <p:pRg st="1" end="1"/>
                                            </p:txEl>
                                          </p:spTgt>
                                        </p:tgtEl>
                                      </p:cBhvr>
                                    </p:animEffect>
                                  </p:childTnLst>
                                </p:cTn>
                              </p:par>
                            </p:childTnLst>
                          </p:cTn>
                        </p:par>
                        <p:par>
                          <p:cTn id="21" fill="hold">
                            <p:stCondLst>
                              <p:cond delay="1500"/>
                            </p:stCondLst>
                            <p:childTnLst>
                              <p:par>
                                <p:cTn id="22" presetID="9" presetClass="entr" presetSubtype="0" fill="hold" grpId="0" nodeType="afterEffect">
                                  <p:stCondLst>
                                    <p:cond delay="0"/>
                                  </p:stCondLst>
                                  <p:childTnLst>
                                    <p:set>
                                      <p:cBhvr>
                                        <p:cTn id="23" dur="1" fill="hold">
                                          <p:stCondLst>
                                            <p:cond delay="0"/>
                                          </p:stCondLst>
                                        </p:cTn>
                                        <p:tgtEl>
                                          <p:spTgt spid="112651"/>
                                        </p:tgtEl>
                                        <p:attrNameLst>
                                          <p:attrName>style.visibility</p:attrName>
                                        </p:attrNameLst>
                                      </p:cBhvr>
                                      <p:to>
                                        <p:strVal val="visible"/>
                                      </p:to>
                                    </p:set>
                                    <p:animEffect transition="in" filter="dissolve">
                                      <p:cBhvr>
                                        <p:cTn id="24" dur="500"/>
                                        <p:tgtEl>
                                          <p:spTgt spid="112651"/>
                                        </p:tgtEl>
                                      </p:cBhvr>
                                    </p:animEffect>
                                  </p:childTnLst>
                                </p:cTn>
                              </p:par>
                            </p:childTnLst>
                          </p:cTn>
                        </p:par>
                        <p:par>
                          <p:cTn id="25" fill="hold">
                            <p:stCondLst>
                              <p:cond delay="2000"/>
                            </p:stCondLst>
                            <p:childTnLst>
                              <p:par>
                                <p:cTn id="26" presetID="9" presetClass="entr" presetSubtype="0" fill="hold" grpId="0" nodeType="afterEffect">
                                  <p:stCondLst>
                                    <p:cond delay="0"/>
                                  </p:stCondLst>
                                  <p:childTnLst>
                                    <p:set>
                                      <p:cBhvr>
                                        <p:cTn id="27" dur="1" fill="hold">
                                          <p:stCondLst>
                                            <p:cond delay="0"/>
                                          </p:stCondLst>
                                        </p:cTn>
                                        <p:tgtEl>
                                          <p:spTgt spid="112652">
                                            <p:txEl>
                                              <p:pRg st="0" end="0"/>
                                            </p:txEl>
                                          </p:spTgt>
                                        </p:tgtEl>
                                        <p:attrNameLst>
                                          <p:attrName>style.visibility</p:attrName>
                                        </p:attrNameLst>
                                      </p:cBhvr>
                                      <p:to>
                                        <p:strVal val="visible"/>
                                      </p:to>
                                    </p:set>
                                    <p:animEffect transition="in" filter="dissolve">
                                      <p:cBhvr>
                                        <p:cTn id="28" dur="500"/>
                                        <p:tgtEl>
                                          <p:spTgt spid="112652">
                                            <p:txEl>
                                              <p:pRg st="0" end="0"/>
                                            </p:txEl>
                                          </p:spTgt>
                                        </p:tgtEl>
                                      </p:cBhvr>
                                    </p:animEffect>
                                  </p:childTnLst>
                                </p:cTn>
                              </p:par>
                            </p:childTnLst>
                          </p:cTn>
                        </p:par>
                        <p:par>
                          <p:cTn id="29" fill="hold">
                            <p:stCondLst>
                              <p:cond delay="2500"/>
                            </p:stCondLst>
                            <p:childTnLst>
                              <p:par>
                                <p:cTn id="30" presetID="9" presetClass="entr" presetSubtype="0" fill="hold" grpId="0" nodeType="afterEffect">
                                  <p:stCondLst>
                                    <p:cond delay="0"/>
                                  </p:stCondLst>
                                  <p:childTnLst>
                                    <p:set>
                                      <p:cBhvr>
                                        <p:cTn id="31" dur="1" fill="hold">
                                          <p:stCondLst>
                                            <p:cond delay="0"/>
                                          </p:stCondLst>
                                        </p:cTn>
                                        <p:tgtEl>
                                          <p:spTgt spid="112652">
                                            <p:txEl>
                                              <p:pRg st="1" end="1"/>
                                            </p:txEl>
                                          </p:spTgt>
                                        </p:tgtEl>
                                        <p:attrNameLst>
                                          <p:attrName>style.visibility</p:attrName>
                                        </p:attrNameLst>
                                      </p:cBhvr>
                                      <p:to>
                                        <p:strVal val="visible"/>
                                      </p:to>
                                    </p:set>
                                    <p:animEffect transition="in" filter="dissolve">
                                      <p:cBhvr>
                                        <p:cTn id="32" dur="500"/>
                                        <p:tgtEl>
                                          <p:spTgt spid="112652">
                                            <p:txEl>
                                              <p:pRg st="1" end="1"/>
                                            </p:txEl>
                                          </p:spTgt>
                                        </p:tgtEl>
                                      </p:cBhvr>
                                    </p:animEffect>
                                  </p:childTnLst>
                                </p:cTn>
                              </p:par>
                            </p:childTnLst>
                          </p:cTn>
                        </p:par>
                        <p:par>
                          <p:cTn id="33" fill="hold">
                            <p:stCondLst>
                              <p:cond delay="3000"/>
                            </p:stCondLst>
                            <p:childTnLst>
                              <p:par>
                                <p:cTn id="34" presetID="9" presetClass="entr" presetSubtype="0" fill="hold" grpId="0" nodeType="afterEffect">
                                  <p:stCondLst>
                                    <p:cond delay="0"/>
                                  </p:stCondLst>
                                  <p:childTnLst>
                                    <p:set>
                                      <p:cBhvr>
                                        <p:cTn id="35" dur="1" fill="hold">
                                          <p:stCondLst>
                                            <p:cond delay="0"/>
                                          </p:stCondLst>
                                        </p:cTn>
                                        <p:tgtEl>
                                          <p:spTgt spid="112653"/>
                                        </p:tgtEl>
                                        <p:attrNameLst>
                                          <p:attrName>style.visibility</p:attrName>
                                        </p:attrNameLst>
                                      </p:cBhvr>
                                      <p:to>
                                        <p:strVal val="visible"/>
                                      </p:to>
                                    </p:set>
                                    <p:animEffect transition="in" filter="dissolve">
                                      <p:cBhvr>
                                        <p:cTn id="36" dur="500"/>
                                        <p:tgtEl>
                                          <p:spTgt spid="112653"/>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12644">
                                            <p:txEl>
                                              <p:pRg st="0" end="0"/>
                                            </p:txEl>
                                          </p:spTgt>
                                        </p:tgtEl>
                                        <p:attrNameLst>
                                          <p:attrName>style.visibility</p:attrName>
                                        </p:attrNameLst>
                                      </p:cBhvr>
                                      <p:to>
                                        <p:strVal val="visible"/>
                                      </p:to>
                                    </p:set>
                                    <p:animEffect transition="in" filter="dissolve">
                                      <p:cBhvr>
                                        <p:cTn id="41" dur="500"/>
                                        <p:tgtEl>
                                          <p:spTgt spid="112644">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12644">
                                            <p:txEl>
                                              <p:pRg st="1" end="1"/>
                                            </p:txEl>
                                          </p:spTgt>
                                        </p:tgtEl>
                                        <p:attrNameLst>
                                          <p:attrName>style.visibility</p:attrName>
                                        </p:attrNameLst>
                                      </p:cBhvr>
                                      <p:to>
                                        <p:strVal val="visible"/>
                                      </p:to>
                                    </p:set>
                                    <p:animEffect transition="in" filter="dissolve">
                                      <p:cBhvr>
                                        <p:cTn id="46" dur="500"/>
                                        <p:tgtEl>
                                          <p:spTgt spid="112644">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12644">
                                            <p:txEl>
                                              <p:pRg st="2" end="2"/>
                                            </p:txEl>
                                          </p:spTgt>
                                        </p:tgtEl>
                                        <p:attrNameLst>
                                          <p:attrName>style.visibility</p:attrName>
                                        </p:attrNameLst>
                                      </p:cBhvr>
                                      <p:to>
                                        <p:strVal val="visible"/>
                                      </p:to>
                                    </p:set>
                                    <p:animEffect transition="in" filter="dissolve">
                                      <p:cBhvr>
                                        <p:cTn id="51" dur="500"/>
                                        <p:tgtEl>
                                          <p:spTgt spid="112644">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12644">
                                            <p:txEl>
                                              <p:pRg st="3" end="3"/>
                                            </p:txEl>
                                          </p:spTgt>
                                        </p:tgtEl>
                                        <p:attrNameLst>
                                          <p:attrName>style.visibility</p:attrName>
                                        </p:attrNameLst>
                                      </p:cBhvr>
                                      <p:to>
                                        <p:strVal val="visible"/>
                                      </p:to>
                                    </p:set>
                                    <p:animEffect transition="in" filter="dissolve">
                                      <p:cBhvr>
                                        <p:cTn id="56" dur="500"/>
                                        <p:tgtEl>
                                          <p:spTgt spid="112644">
                                            <p:txEl>
                                              <p:pRg st="3" end="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12644">
                                            <p:txEl>
                                              <p:pRg st="4" end="4"/>
                                            </p:txEl>
                                          </p:spTgt>
                                        </p:tgtEl>
                                        <p:attrNameLst>
                                          <p:attrName>style.visibility</p:attrName>
                                        </p:attrNameLst>
                                      </p:cBhvr>
                                      <p:to>
                                        <p:strVal val="visible"/>
                                      </p:to>
                                    </p:set>
                                    <p:animEffect transition="in" filter="dissolve">
                                      <p:cBhvr>
                                        <p:cTn id="61" dur="500"/>
                                        <p:tgtEl>
                                          <p:spTgt spid="112644">
                                            <p:txEl>
                                              <p:pRg st="4" end="4"/>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112644">
                                            <p:txEl>
                                              <p:pRg st="5" end="5"/>
                                            </p:txEl>
                                          </p:spTgt>
                                        </p:tgtEl>
                                        <p:attrNameLst>
                                          <p:attrName>style.visibility</p:attrName>
                                        </p:attrNameLst>
                                      </p:cBhvr>
                                      <p:to>
                                        <p:strVal val="visible"/>
                                      </p:to>
                                    </p:set>
                                    <p:animEffect transition="in" filter="dissolve">
                                      <p:cBhvr>
                                        <p:cTn id="66" dur="500"/>
                                        <p:tgtEl>
                                          <p:spTgt spid="112644">
                                            <p:txEl>
                                              <p:pRg st="5" end="5"/>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112654">
                                            <p:txEl>
                                              <p:pRg st="0" end="0"/>
                                            </p:txEl>
                                          </p:spTgt>
                                        </p:tgtEl>
                                        <p:attrNameLst>
                                          <p:attrName>style.visibility</p:attrName>
                                        </p:attrNameLst>
                                      </p:cBhvr>
                                      <p:to>
                                        <p:strVal val="visible"/>
                                      </p:to>
                                    </p:set>
                                    <p:animEffect transition="in" filter="dissolve">
                                      <p:cBhvr>
                                        <p:cTn id="71" dur="500"/>
                                        <p:tgtEl>
                                          <p:spTgt spid="112654">
                                            <p:txEl>
                                              <p:pRg st="0" end="0"/>
                                            </p:txEl>
                                          </p:spTgt>
                                        </p:tgtEl>
                                      </p:cBhvr>
                                    </p:animEffect>
                                  </p:childTnLst>
                                </p:cTn>
                              </p:par>
                            </p:childTnLst>
                          </p:cTn>
                        </p:par>
                        <p:par>
                          <p:cTn id="72" fill="hold">
                            <p:stCondLst>
                              <p:cond delay="500"/>
                            </p:stCondLst>
                            <p:childTnLst>
                              <p:par>
                                <p:cTn id="73" presetID="9" presetClass="entr" presetSubtype="0" fill="hold" grpId="0" nodeType="afterEffect">
                                  <p:stCondLst>
                                    <p:cond delay="0"/>
                                  </p:stCondLst>
                                  <p:childTnLst>
                                    <p:set>
                                      <p:cBhvr>
                                        <p:cTn id="74" dur="1" fill="hold">
                                          <p:stCondLst>
                                            <p:cond delay="0"/>
                                          </p:stCondLst>
                                        </p:cTn>
                                        <p:tgtEl>
                                          <p:spTgt spid="112657"/>
                                        </p:tgtEl>
                                        <p:attrNameLst>
                                          <p:attrName>style.visibility</p:attrName>
                                        </p:attrNameLst>
                                      </p:cBhvr>
                                      <p:to>
                                        <p:strVal val="visible"/>
                                      </p:to>
                                    </p:set>
                                    <p:animEffect transition="in" filter="dissolve">
                                      <p:cBhvr>
                                        <p:cTn id="75" dur="500"/>
                                        <p:tgtEl>
                                          <p:spTgt spid="112657"/>
                                        </p:tgtEl>
                                      </p:cBhvr>
                                    </p:animEffect>
                                  </p:childTnLst>
                                </p:cTn>
                              </p:par>
                            </p:childTnLst>
                          </p:cTn>
                        </p:par>
                        <p:par>
                          <p:cTn id="76" fill="hold">
                            <p:stCondLst>
                              <p:cond delay="1000"/>
                            </p:stCondLst>
                            <p:childTnLst>
                              <p:par>
                                <p:cTn id="77" presetID="9" presetClass="entr" presetSubtype="0" fill="hold" grpId="0" nodeType="afterEffect">
                                  <p:stCondLst>
                                    <p:cond delay="0"/>
                                  </p:stCondLst>
                                  <p:childTnLst>
                                    <p:set>
                                      <p:cBhvr>
                                        <p:cTn id="78" dur="1" fill="hold">
                                          <p:stCondLst>
                                            <p:cond delay="0"/>
                                          </p:stCondLst>
                                        </p:cTn>
                                        <p:tgtEl>
                                          <p:spTgt spid="112658"/>
                                        </p:tgtEl>
                                        <p:attrNameLst>
                                          <p:attrName>style.visibility</p:attrName>
                                        </p:attrNameLst>
                                      </p:cBhvr>
                                      <p:to>
                                        <p:strVal val="visible"/>
                                      </p:to>
                                    </p:set>
                                    <p:animEffect transition="in" filter="dissolve">
                                      <p:cBhvr>
                                        <p:cTn id="79" dur="500"/>
                                        <p:tgtEl>
                                          <p:spTgt spid="112658"/>
                                        </p:tgtEl>
                                      </p:cBhvr>
                                    </p:animEffect>
                                  </p:childTnLst>
                                </p:cTn>
                              </p:par>
                            </p:childTnLst>
                          </p:cTn>
                        </p:par>
                        <p:par>
                          <p:cTn id="80" fill="hold">
                            <p:stCondLst>
                              <p:cond delay="1500"/>
                            </p:stCondLst>
                            <p:childTnLst>
                              <p:par>
                                <p:cTn id="81" presetID="9" presetClass="entr" presetSubtype="0" fill="hold" grpId="0" nodeType="afterEffect">
                                  <p:stCondLst>
                                    <p:cond delay="0"/>
                                  </p:stCondLst>
                                  <p:childTnLst>
                                    <p:set>
                                      <p:cBhvr>
                                        <p:cTn id="82" dur="1" fill="hold">
                                          <p:stCondLst>
                                            <p:cond delay="0"/>
                                          </p:stCondLst>
                                        </p:cTn>
                                        <p:tgtEl>
                                          <p:spTgt spid="112659">
                                            <p:txEl>
                                              <p:pRg st="0" end="0"/>
                                            </p:txEl>
                                          </p:spTgt>
                                        </p:tgtEl>
                                        <p:attrNameLst>
                                          <p:attrName>style.visibility</p:attrName>
                                        </p:attrNameLst>
                                      </p:cBhvr>
                                      <p:to>
                                        <p:strVal val="visible"/>
                                      </p:to>
                                    </p:set>
                                    <p:animEffect transition="in" filter="dissolve">
                                      <p:cBhvr>
                                        <p:cTn id="83" dur="500"/>
                                        <p:tgtEl>
                                          <p:spTgt spid="112659">
                                            <p:txEl>
                                              <p:pRg st="0" end="0"/>
                                            </p:txEl>
                                          </p:spTgt>
                                        </p:tgtEl>
                                      </p:cBhvr>
                                    </p:animEffect>
                                  </p:childTnLst>
                                </p:cTn>
                              </p:par>
                            </p:childTnLst>
                          </p:cTn>
                        </p:par>
                        <p:par>
                          <p:cTn id="84" fill="hold">
                            <p:stCondLst>
                              <p:cond delay="2000"/>
                            </p:stCondLst>
                            <p:childTnLst>
                              <p:par>
                                <p:cTn id="85" presetID="9" presetClass="entr" presetSubtype="0" fill="hold" grpId="0" nodeType="afterEffect">
                                  <p:stCondLst>
                                    <p:cond delay="0"/>
                                  </p:stCondLst>
                                  <p:childTnLst>
                                    <p:set>
                                      <p:cBhvr>
                                        <p:cTn id="86" dur="1" fill="hold">
                                          <p:stCondLst>
                                            <p:cond delay="0"/>
                                          </p:stCondLst>
                                        </p:cTn>
                                        <p:tgtEl>
                                          <p:spTgt spid="112660">
                                            <p:txEl>
                                              <p:pRg st="0" end="0"/>
                                            </p:txEl>
                                          </p:spTgt>
                                        </p:tgtEl>
                                        <p:attrNameLst>
                                          <p:attrName>style.visibility</p:attrName>
                                        </p:attrNameLst>
                                      </p:cBhvr>
                                      <p:to>
                                        <p:strVal val="visible"/>
                                      </p:to>
                                    </p:set>
                                    <p:animEffect transition="in" filter="dissolve">
                                      <p:cBhvr>
                                        <p:cTn id="87" dur="500"/>
                                        <p:tgtEl>
                                          <p:spTgt spid="112660">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5" presetClass="entr" presetSubtype="0" fill="hold" grpId="0" nodeType="clickEffect">
                                  <p:stCondLst>
                                    <p:cond delay="0"/>
                                  </p:stCondLst>
                                  <p:childTnLst>
                                    <p:set>
                                      <p:cBhvr>
                                        <p:cTn id="91" dur="1" fill="hold">
                                          <p:stCondLst>
                                            <p:cond delay="0"/>
                                          </p:stCondLst>
                                        </p:cTn>
                                        <p:tgtEl>
                                          <p:spTgt spid="112661"/>
                                        </p:tgtEl>
                                        <p:attrNameLst>
                                          <p:attrName>style.visibility</p:attrName>
                                        </p:attrNameLst>
                                      </p:cBhvr>
                                      <p:to>
                                        <p:strVal val="visible"/>
                                      </p:to>
                                    </p:set>
                                    <p:anim calcmode="lin" valueType="num">
                                      <p:cBhvr>
                                        <p:cTn id="92" dur="1000" fill="hold"/>
                                        <p:tgtEl>
                                          <p:spTgt spid="112661"/>
                                        </p:tgtEl>
                                        <p:attrNameLst>
                                          <p:attrName>ppt_w</p:attrName>
                                        </p:attrNameLst>
                                      </p:cBhvr>
                                      <p:tavLst>
                                        <p:tav tm="0">
                                          <p:val>
                                            <p:fltVal val="0"/>
                                          </p:val>
                                        </p:tav>
                                        <p:tav tm="100000">
                                          <p:val>
                                            <p:strVal val="#ppt_w"/>
                                          </p:val>
                                        </p:tav>
                                      </p:tavLst>
                                    </p:anim>
                                    <p:anim calcmode="lin" valueType="num">
                                      <p:cBhvr>
                                        <p:cTn id="93" dur="1000" fill="hold"/>
                                        <p:tgtEl>
                                          <p:spTgt spid="112661"/>
                                        </p:tgtEl>
                                        <p:attrNameLst>
                                          <p:attrName>ppt_h</p:attrName>
                                        </p:attrNameLst>
                                      </p:cBhvr>
                                      <p:tavLst>
                                        <p:tav tm="0">
                                          <p:val>
                                            <p:fltVal val="0"/>
                                          </p:val>
                                        </p:tav>
                                        <p:tav tm="100000">
                                          <p:val>
                                            <p:strVal val="#ppt_h"/>
                                          </p:val>
                                        </p:tav>
                                      </p:tavLst>
                                    </p:anim>
                                    <p:anim calcmode="lin" valueType="num">
                                      <p:cBhvr>
                                        <p:cTn id="94" dur="1000" fill="hold"/>
                                        <p:tgtEl>
                                          <p:spTgt spid="112661"/>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112661"/>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90"/>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build="p" autoUpdateAnimBg="0"/>
      <p:bldP spid="112644" grpId="0" build="p" autoUpdateAnimBg="0"/>
      <p:bldP spid="112647" grpId="0" build="p" autoUpdateAnimBg="0"/>
      <p:bldP spid="112650" grpId="0" build="p" autoUpdateAnimBg="0" advAuto="0"/>
      <p:bldP spid="112651" grpId="0" animBg="1"/>
      <p:bldP spid="112652" grpId="0" build="p" autoUpdateAnimBg="0" advAuto="0"/>
      <p:bldP spid="112653" grpId="0" animBg="1"/>
      <p:bldP spid="112654" grpId="0" build="p" autoUpdateAnimBg="0"/>
      <p:bldP spid="112657" grpId="0" animBg="1"/>
      <p:bldP spid="112658" grpId="0" animBg="1"/>
      <p:bldP spid="112659" grpId="0" build="p" autoUpdateAnimBg="0" advAuto="0"/>
      <p:bldP spid="112660" grpId="0" build="p" autoUpdateAnimBg="0" advAuto="0"/>
      <p:bldP spid="112661"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263" name="Rectangle 119"/>
          <p:cNvSpPr>
            <a:spLocks noGrp="1" noChangeArrowheads="1"/>
          </p:cNvSpPr>
          <p:nvPr>
            <p:ph type="body" idx="1"/>
          </p:nvPr>
        </p:nvSpPr>
        <p:spPr>
          <a:xfrm>
            <a:off x="3048000" y="1500188"/>
            <a:ext cx="6265863" cy="1928812"/>
          </a:xfrm>
          <a:noFill/>
        </p:spPr>
        <p:txBody>
          <a:bodyPr/>
          <a:lstStyle/>
          <a:p>
            <a:pPr eaLnBrk="1" hangingPunct="1">
              <a:buFontTx/>
              <a:buNone/>
            </a:pPr>
            <a:r>
              <a:rPr lang="en-US" smtClean="0"/>
              <a:t>   The pressure and absolute temperature (K) of a gas are directly related </a:t>
            </a:r>
          </a:p>
          <a:p>
            <a:pPr lvl="1" eaLnBrk="1" hangingPunct="1"/>
            <a:r>
              <a:rPr lang="en-US" smtClean="0"/>
              <a:t>at constant mass &amp; volume</a:t>
            </a:r>
          </a:p>
        </p:txBody>
      </p:sp>
      <p:grpSp>
        <p:nvGrpSpPr>
          <p:cNvPr id="2" name="Group 5"/>
          <p:cNvGrpSpPr>
            <a:grpSpLocks/>
          </p:cNvGrpSpPr>
          <p:nvPr/>
        </p:nvGrpSpPr>
        <p:grpSpPr bwMode="auto">
          <a:xfrm>
            <a:off x="1136650" y="4037013"/>
            <a:ext cx="3021013" cy="2668587"/>
            <a:chOff x="754" y="2175"/>
            <a:chExt cx="1750" cy="1743"/>
          </a:xfrm>
        </p:grpSpPr>
        <p:sp>
          <p:nvSpPr>
            <p:cNvPr id="10278" name="Text Box 6"/>
            <p:cNvSpPr txBox="1">
              <a:spLocks noChangeArrowheads="1"/>
            </p:cNvSpPr>
            <p:nvPr/>
          </p:nvSpPr>
          <p:spPr bwMode="auto">
            <a:xfrm>
              <a:off x="754" y="2693"/>
              <a:ext cx="284" cy="388"/>
            </a:xfrm>
            <a:prstGeom prst="rect">
              <a:avLst/>
            </a:prstGeom>
            <a:noFill/>
            <a:ln w="9525">
              <a:noFill/>
              <a:miter lim="800000"/>
              <a:headEnd/>
              <a:tailEnd/>
            </a:ln>
          </p:spPr>
          <p:txBody>
            <a:bodyPr/>
            <a:lstStyle/>
            <a:p>
              <a:pPr algn="l" eaLnBrk="0" hangingPunct="0"/>
              <a:r>
                <a:rPr lang="en-US" sz="2800" b="1">
                  <a:solidFill>
                    <a:srgbClr val="000000"/>
                  </a:solidFill>
                </a:rPr>
                <a:t>P</a:t>
              </a:r>
              <a:endParaRPr lang="en-US" sz="1600">
                <a:solidFill>
                  <a:srgbClr val="000000"/>
                </a:solidFill>
              </a:endParaRPr>
            </a:p>
          </p:txBody>
        </p:sp>
        <p:sp>
          <p:nvSpPr>
            <p:cNvPr id="10279" name="Text Box 7"/>
            <p:cNvSpPr txBox="1">
              <a:spLocks noChangeArrowheads="1"/>
            </p:cNvSpPr>
            <p:nvPr/>
          </p:nvSpPr>
          <p:spPr bwMode="auto">
            <a:xfrm>
              <a:off x="1621" y="3530"/>
              <a:ext cx="283" cy="388"/>
            </a:xfrm>
            <a:prstGeom prst="rect">
              <a:avLst/>
            </a:prstGeom>
            <a:noFill/>
            <a:ln w="9525">
              <a:noFill/>
              <a:miter lim="800000"/>
              <a:headEnd/>
              <a:tailEnd/>
            </a:ln>
          </p:spPr>
          <p:txBody>
            <a:bodyPr/>
            <a:lstStyle/>
            <a:p>
              <a:pPr algn="just" eaLnBrk="0" hangingPunct="0"/>
              <a:r>
                <a:rPr lang="en-US" sz="2800" b="1">
                  <a:solidFill>
                    <a:srgbClr val="000000"/>
                  </a:solidFill>
                </a:rPr>
                <a:t>T</a:t>
              </a:r>
              <a:endParaRPr lang="en-US" sz="1600">
                <a:solidFill>
                  <a:srgbClr val="000000"/>
                </a:solidFill>
              </a:endParaRPr>
            </a:p>
          </p:txBody>
        </p:sp>
        <p:grpSp>
          <p:nvGrpSpPr>
            <p:cNvPr id="10280" name="Group 8"/>
            <p:cNvGrpSpPr>
              <a:grpSpLocks/>
            </p:cNvGrpSpPr>
            <p:nvPr/>
          </p:nvGrpSpPr>
          <p:grpSpPr bwMode="auto">
            <a:xfrm>
              <a:off x="1038" y="2175"/>
              <a:ext cx="1466" cy="1365"/>
              <a:chOff x="1038" y="2175"/>
              <a:chExt cx="1466" cy="1365"/>
            </a:xfrm>
          </p:grpSpPr>
          <p:sp>
            <p:nvSpPr>
              <p:cNvPr id="10281" name="Line 9"/>
              <p:cNvSpPr>
                <a:spLocks noChangeShapeType="1"/>
              </p:cNvSpPr>
              <p:nvPr/>
            </p:nvSpPr>
            <p:spPr bwMode="auto">
              <a:xfrm>
                <a:off x="1038" y="2175"/>
                <a:ext cx="0" cy="1365"/>
              </a:xfrm>
              <a:prstGeom prst="line">
                <a:avLst/>
              </a:prstGeom>
              <a:noFill/>
              <a:ln w="57150">
                <a:solidFill>
                  <a:schemeClr val="tx1"/>
                </a:solidFill>
                <a:round/>
                <a:headEnd type="triangle" w="med" len="med"/>
                <a:tailEnd/>
              </a:ln>
            </p:spPr>
            <p:txBody>
              <a:bodyPr/>
              <a:lstStyle/>
              <a:p>
                <a:endParaRPr lang="en-US">
                  <a:solidFill>
                    <a:srgbClr val="000000"/>
                  </a:solidFill>
                </a:endParaRPr>
              </a:p>
            </p:txBody>
          </p:sp>
          <p:sp>
            <p:nvSpPr>
              <p:cNvPr id="10282" name="Line 10"/>
              <p:cNvSpPr>
                <a:spLocks noChangeShapeType="1"/>
              </p:cNvSpPr>
              <p:nvPr/>
            </p:nvSpPr>
            <p:spPr bwMode="auto">
              <a:xfrm>
                <a:off x="1038" y="3540"/>
                <a:ext cx="1466" cy="0"/>
              </a:xfrm>
              <a:prstGeom prst="line">
                <a:avLst/>
              </a:prstGeom>
              <a:noFill/>
              <a:ln w="57150">
                <a:solidFill>
                  <a:schemeClr val="tx1"/>
                </a:solidFill>
                <a:round/>
                <a:headEnd/>
                <a:tailEnd type="triangle" w="med" len="med"/>
              </a:ln>
            </p:spPr>
            <p:txBody>
              <a:bodyPr/>
              <a:lstStyle/>
              <a:p>
                <a:endParaRPr lang="en-US">
                  <a:solidFill>
                    <a:srgbClr val="000000"/>
                  </a:solidFill>
                </a:endParaRPr>
              </a:p>
            </p:txBody>
          </p:sp>
          <p:sp>
            <p:nvSpPr>
              <p:cNvPr id="10283" name="Line 11"/>
              <p:cNvSpPr>
                <a:spLocks noChangeShapeType="1"/>
              </p:cNvSpPr>
              <p:nvPr/>
            </p:nvSpPr>
            <p:spPr bwMode="auto">
              <a:xfrm flipV="1">
                <a:off x="1038" y="2499"/>
                <a:ext cx="1223" cy="946"/>
              </a:xfrm>
              <a:prstGeom prst="line">
                <a:avLst/>
              </a:prstGeom>
              <a:noFill/>
              <a:ln w="57150">
                <a:solidFill>
                  <a:schemeClr val="tx1"/>
                </a:solidFill>
                <a:round/>
                <a:headEnd/>
                <a:tailEnd/>
              </a:ln>
            </p:spPr>
            <p:txBody>
              <a:bodyPr/>
              <a:lstStyle/>
              <a:p>
                <a:endParaRPr lang="en-US">
                  <a:solidFill>
                    <a:srgbClr val="000000"/>
                  </a:solidFill>
                </a:endParaRPr>
              </a:p>
            </p:txBody>
          </p:sp>
        </p:grpSp>
      </p:grpSp>
      <p:sp>
        <p:nvSpPr>
          <p:cNvPr id="10245" name="Rectangle 12"/>
          <p:cNvSpPr>
            <a:spLocks noGrp="1" noChangeArrowheads="1"/>
          </p:cNvSpPr>
          <p:nvPr>
            <p:ph type="title"/>
          </p:nvPr>
        </p:nvSpPr>
        <p:spPr/>
        <p:txBody>
          <a:bodyPr/>
          <a:lstStyle/>
          <a:p>
            <a:pPr eaLnBrk="1" hangingPunct="1"/>
            <a:r>
              <a:rPr lang="en-US" smtClean="0"/>
              <a:t>Gay-Lussac’s Law</a:t>
            </a:r>
          </a:p>
        </p:txBody>
      </p:sp>
      <p:sp>
        <p:nvSpPr>
          <p:cNvPr id="10246" name="Rectangle 15"/>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solidFill>
                  <a:srgbClr val="000000"/>
                </a:solidFill>
              </a:rPr>
              <a:t>Courtesy Christy Johannesson www.nisd.net/communicationsarts/pages/chem</a:t>
            </a:r>
          </a:p>
          <a:p>
            <a:pPr algn="l"/>
            <a:endParaRPr lang="en-US" sz="800">
              <a:solidFill>
                <a:srgbClr val="000000"/>
              </a:solidFill>
            </a:endParaRPr>
          </a:p>
        </p:txBody>
      </p:sp>
      <p:sp>
        <p:nvSpPr>
          <p:cNvPr id="10247" name="Rectangle 16"/>
          <p:cNvSpPr>
            <a:spLocks noChangeArrowheads="1"/>
          </p:cNvSpPr>
          <p:nvPr/>
        </p:nvSpPr>
        <p:spPr bwMode="auto">
          <a:xfrm>
            <a:off x="0" y="2379663"/>
            <a:ext cx="9144000" cy="0"/>
          </a:xfrm>
          <a:prstGeom prst="rect">
            <a:avLst/>
          </a:prstGeom>
          <a:solidFill>
            <a:srgbClr val="99FFCC"/>
          </a:solidFill>
          <a:ln w="9525">
            <a:noFill/>
            <a:miter lim="800000"/>
            <a:headEnd/>
            <a:tailEnd/>
          </a:ln>
        </p:spPr>
        <p:txBody>
          <a:bodyPr wrap="none" anchor="ctr">
            <a:spAutoFit/>
          </a:bodyPr>
          <a:lstStyle/>
          <a:p>
            <a:endParaRPr lang="en-US">
              <a:solidFill>
                <a:srgbClr val="000000"/>
              </a:solidFill>
            </a:endParaRPr>
          </a:p>
        </p:txBody>
      </p:sp>
      <p:graphicFrame>
        <p:nvGraphicFramePr>
          <p:cNvPr id="774261" name="Group 117"/>
          <p:cNvGraphicFramePr>
            <a:graphicFrameLocks noGrp="1"/>
          </p:cNvGraphicFramePr>
          <p:nvPr/>
        </p:nvGraphicFramePr>
        <p:xfrm>
          <a:off x="3429000" y="1447800"/>
          <a:ext cx="5181600" cy="2103120"/>
        </p:xfrm>
        <a:graphic>
          <a:graphicData uri="http://schemas.openxmlformats.org/drawingml/2006/table">
            <a:tbl>
              <a:tblPr/>
              <a:tblGrid>
                <a:gridCol w="1727200"/>
                <a:gridCol w="1727200"/>
                <a:gridCol w="1727200"/>
              </a:tblGrid>
              <a:tr h="612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Temperature (K)</a:t>
                      </a:r>
                      <a:endPar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4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Arial" charset="0"/>
                        </a:rPr>
                        <a:t>Pressure</a:t>
                      </a:r>
                      <a:endParaRPr kumimoji="0" lang="en-US" sz="1400" b="1"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(torr)</a:t>
                      </a:r>
                      <a:endParaRPr kumimoji="0" lang="en-US" sz="24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4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P/T</a:t>
                      </a:r>
                      <a:endParaRPr kumimoji="0" lang="en-US" sz="10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Times New Roman" pitchFamily="18" charset="0"/>
                          <a:cs typeface="Arial" charset="0"/>
                        </a:rPr>
                        <a:t>(torr/K)</a:t>
                      </a:r>
                      <a:endPar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4F5"/>
                    </a:solidFill>
                  </a:tcPr>
                </a:tc>
              </a:tr>
              <a:tr h="301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248</a:t>
                      </a:r>
                      <a:endPar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7F4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691.6</a:t>
                      </a:r>
                      <a:endPar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7F4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2.79</a:t>
                      </a:r>
                      <a:endPar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7F4F5"/>
                    </a:solidFill>
                  </a:tcPr>
                </a:tc>
              </a:tr>
              <a:tr h="301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273</a:t>
                      </a:r>
                      <a:endPar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7F4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760.0</a:t>
                      </a:r>
                      <a:endPar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7F4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2.78</a:t>
                      </a:r>
                      <a:endPar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7F4F5"/>
                    </a:solidFill>
                  </a:tcPr>
                </a:tc>
              </a:tr>
              <a:tr h="301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298</a:t>
                      </a:r>
                      <a:endPar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4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828.4</a:t>
                      </a:r>
                      <a:endPar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7F4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2.78</a:t>
                      </a:r>
                      <a:endPar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7F4F5"/>
                    </a:solidFill>
                  </a:tcPr>
                </a:tc>
              </a:tr>
              <a:tr h="301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373</a:t>
                      </a:r>
                      <a:endPar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4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1,041.2</a:t>
                      </a:r>
                      <a:endPar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4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2.79</a:t>
                      </a:r>
                      <a:endPar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4F5"/>
                    </a:solidFill>
                  </a:tcPr>
                </a:tc>
              </a:tr>
            </a:tbl>
          </a:graphicData>
        </a:graphic>
      </p:graphicFrame>
      <p:grpSp>
        <p:nvGrpSpPr>
          <p:cNvPr id="4" name="Group 118"/>
          <p:cNvGrpSpPr>
            <a:grpSpLocks/>
          </p:cNvGrpSpPr>
          <p:nvPr/>
        </p:nvGrpSpPr>
        <p:grpSpPr bwMode="auto">
          <a:xfrm>
            <a:off x="5181600" y="3962400"/>
            <a:ext cx="3048000" cy="2590800"/>
            <a:chOff x="3264" y="2496"/>
            <a:chExt cx="1920" cy="1632"/>
          </a:xfrm>
        </p:grpSpPr>
        <p:sp>
          <p:nvSpPr>
            <p:cNvPr id="10277" name="Oval 3"/>
            <p:cNvSpPr>
              <a:spLocks noChangeArrowheads="1"/>
            </p:cNvSpPr>
            <p:nvPr/>
          </p:nvSpPr>
          <p:spPr bwMode="auto">
            <a:xfrm>
              <a:off x="3264" y="2496"/>
              <a:ext cx="1920" cy="1632"/>
            </a:xfrm>
            <a:prstGeom prst="ellipse">
              <a:avLst/>
            </a:prstGeom>
            <a:solidFill>
              <a:srgbClr val="E7F4F5"/>
            </a:solidFill>
            <a:ln w="28575">
              <a:solidFill>
                <a:srgbClr val="000000"/>
              </a:solidFill>
              <a:round/>
              <a:headEnd/>
              <a:tailEnd/>
            </a:ln>
          </p:spPr>
          <p:txBody>
            <a:bodyPr wrap="none" anchor="ctr"/>
            <a:lstStyle/>
            <a:p>
              <a:pPr eaLnBrk="0" hangingPunct="0"/>
              <a:endParaRPr lang="en-US" sz="2400">
                <a:solidFill>
                  <a:srgbClr val="000000"/>
                </a:solidFill>
                <a:latin typeface="Times New Roman" pitchFamily="18" charset="0"/>
              </a:endParaRPr>
            </a:p>
          </p:txBody>
        </p:sp>
        <p:graphicFrame>
          <p:nvGraphicFramePr>
            <p:cNvPr id="10242" name="Object 4"/>
            <p:cNvGraphicFramePr>
              <a:graphicFrameLocks noChangeAspect="1"/>
            </p:cNvGraphicFramePr>
            <p:nvPr/>
          </p:nvGraphicFramePr>
          <p:xfrm>
            <a:off x="3600" y="2615"/>
            <a:ext cx="1443" cy="1417"/>
          </p:xfrm>
          <a:graphic>
            <a:graphicData uri="http://schemas.openxmlformats.org/presentationml/2006/ole">
              <mc:AlternateContent xmlns:mc="http://schemas.openxmlformats.org/markup-compatibility/2006">
                <mc:Choice xmlns:v="urn:schemas-microsoft-com:vml" Requires="v">
                  <p:oleObj spid="_x0000_s24578" name="Equation" r:id="rId4" imgW="444240" imgH="444240" progId="Equation.3">
                    <p:embed/>
                  </p:oleObj>
                </mc:Choice>
                <mc:Fallback>
                  <p:oleObj name="Equation" r:id="rId4" imgW="444240" imgH="4442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 y="2615"/>
                          <a:ext cx="1443" cy="1417"/>
                        </a:xfrm>
                        <a:prstGeom prst="rect">
                          <a:avLst/>
                        </a:prstGeom>
                        <a:noFill/>
                        <a:extLst>
                          <a:ext uri="{909E8E84-426E-40DD-AFC4-6F175D3DCCD1}">
                            <a14:hiddenFill xmlns:a14="http://schemas.microsoft.com/office/drawing/2010/main">
                              <a:solidFill>
                                <a:srgbClr val="E7F4F5"/>
                              </a:solidFill>
                            </a14:hiddenFill>
                          </a:ext>
                        </a:extLst>
                      </p:spPr>
                    </p:pic>
                  </p:oleObj>
                </mc:Fallback>
              </mc:AlternateContent>
            </a:graphicData>
          </a:graphic>
        </p:graphicFrame>
      </p:grpSp>
      <p:pic>
        <p:nvPicPr>
          <p:cNvPr id="10276" name="Picture 122" descr="gay_lussac">
            <a:hlinkClick r:id="rId6" tooltip="Wikipedia -  G A Y - L U S S A C"/>
          </p:cNvPr>
          <p:cNvPicPr>
            <a:picLocks noChangeAspect="1" noChangeArrowheads="1"/>
          </p:cNvPicPr>
          <p:nvPr/>
        </p:nvPicPr>
        <p:blipFill>
          <a:blip r:embed="rId7" cstate="print">
            <a:lum bright="6000" contrast="18000"/>
          </a:blip>
          <a:srcRect l="1906" t="3577" r="847" b="15396"/>
          <a:stretch>
            <a:fillRect/>
          </a:stretch>
        </p:blipFill>
        <p:spPr bwMode="auto">
          <a:xfrm>
            <a:off x="927100" y="1436688"/>
            <a:ext cx="2187575" cy="2481262"/>
          </a:xfrm>
          <a:prstGeom prst="rect">
            <a:avLst/>
          </a:prstGeom>
          <a:noFill/>
          <a:ln w="9525">
            <a:noFill/>
            <a:miter lim="800000"/>
            <a:headEnd/>
            <a:tailEnd/>
          </a:ln>
        </p:spPr>
      </p:pic>
    </p:spTree>
    <p:extLst>
      <p:ext uri="{BB962C8B-B14F-4D97-AF65-F5344CB8AC3E}">
        <p14:creationId xmlns:p14="http://schemas.microsoft.com/office/powerpoint/2010/main" val="38335113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774263">
                                            <p:txEl>
                                              <p:pRg st="0" end="0"/>
                                            </p:txEl>
                                          </p:spTgt>
                                        </p:tgtEl>
                                        <p:attrNameLst>
                                          <p:attrName>style.visibility</p:attrName>
                                        </p:attrNameLst>
                                      </p:cBhvr>
                                      <p:to>
                                        <p:strVal val="visible"/>
                                      </p:to>
                                    </p:set>
                                    <p:animEffect transition="in" filter="wipe(left)">
                                      <p:cBhvr>
                                        <p:cTn id="16" dur="500"/>
                                        <p:tgtEl>
                                          <p:spTgt spid="774263">
                                            <p:txEl>
                                              <p:pRg st="0" end="0"/>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74263">
                                            <p:txEl>
                                              <p:pRg st="1" end="1"/>
                                            </p:txEl>
                                          </p:spTgt>
                                        </p:tgtEl>
                                        <p:attrNameLst>
                                          <p:attrName>style.visibility</p:attrName>
                                        </p:attrNameLst>
                                      </p:cBhvr>
                                      <p:to>
                                        <p:strVal val="visible"/>
                                      </p:to>
                                    </p:set>
                                    <p:animEffect transition="in" filter="wipe(left)">
                                      <p:cBhvr>
                                        <p:cTn id="19" dur="500"/>
                                        <p:tgtEl>
                                          <p:spTgt spid="77426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7742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4263" grpId="0" build="p" autoUpdateAnimBg="0" advAuto="0"/>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7" name="Rectangle 12"/>
          <p:cNvSpPr>
            <a:spLocks noGrp="1" noChangeArrowheads="1"/>
          </p:cNvSpPr>
          <p:nvPr>
            <p:ph type="title"/>
          </p:nvPr>
        </p:nvSpPr>
        <p:spPr/>
        <p:txBody>
          <a:bodyPr/>
          <a:lstStyle/>
          <a:p>
            <a:pPr eaLnBrk="1" hangingPunct="1"/>
            <a:r>
              <a:rPr lang="en-US" smtClean="0"/>
              <a:t>Gay-Lussac’s Law</a:t>
            </a:r>
          </a:p>
        </p:txBody>
      </p:sp>
      <p:grpSp>
        <p:nvGrpSpPr>
          <p:cNvPr id="2" name="Group 27"/>
          <p:cNvGrpSpPr>
            <a:grpSpLocks/>
          </p:cNvGrpSpPr>
          <p:nvPr/>
        </p:nvGrpSpPr>
        <p:grpSpPr bwMode="auto">
          <a:xfrm>
            <a:off x="1136650" y="4037013"/>
            <a:ext cx="3021013" cy="2668587"/>
            <a:chOff x="754" y="2175"/>
            <a:chExt cx="1750" cy="1743"/>
          </a:xfrm>
        </p:grpSpPr>
        <p:sp>
          <p:nvSpPr>
            <p:cNvPr id="11274" name="Text Box 28"/>
            <p:cNvSpPr txBox="1">
              <a:spLocks noChangeArrowheads="1"/>
            </p:cNvSpPr>
            <p:nvPr/>
          </p:nvSpPr>
          <p:spPr bwMode="auto">
            <a:xfrm>
              <a:off x="754" y="2693"/>
              <a:ext cx="284" cy="388"/>
            </a:xfrm>
            <a:prstGeom prst="rect">
              <a:avLst/>
            </a:prstGeom>
            <a:noFill/>
            <a:ln w="9525">
              <a:noFill/>
              <a:miter lim="800000"/>
              <a:headEnd/>
              <a:tailEnd/>
            </a:ln>
          </p:spPr>
          <p:txBody>
            <a:bodyPr/>
            <a:lstStyle/>
            <a:p>
              <a:pPr algn="l" eaLnBrk="0" hangingPunct="0"/>
              <a:r>
                <a:rPr lang="en-US" sz="2800" b="1">
                  <a:solidFill>
                    <a:srgbClr val="000000"/>
                  </a:solidFill>
                </a:rPr>
                <a:t>P</a:t>
              </a:r>
              <a:endParaRPr lang="en-US" sz="1600">
                <a:solidFill>
                  <a:srgbClr val="000000"/>
                </a:solidFill>
              </a:endParaRPr>
            </a:p>
          </p:txBody>
        </p:sp>
        <p:sp>
          <p:nvSpPr>
            <p:cNvPr id="11275" name="Text Box 29"/>
            <p:cNvSpPr txBox="1">
              <a:spLocks noChangeArrowheads="1"/>
            </p:cNvSpPr>
            <p:nvPr/>
          </p:nvSpPr>
          <p:spPr bwMode="auto">
            <a:xfrm>
              <a:off x="1621" y="3530"/>
              <a:ext cx="283" cy="388"/>
            </a:xfrm>
            <a:prstGeom prst="rect">
              <a:avLst/>
            </a:prstGeom>
            <a:noFill/>
            <a:ln w="9525">
              <a:noFill/>
              <a:miter lim="800000"/>
              <a:headEnd/>
              <a:tailEnd/>
            </a:ln>
          </p:spPr>
          <p:txBody>
            <a:bodyPr/>
            <a:lstStyle/>
            <a:p>
              <a:pPr algn="just" eaLnBrk="0" hangingPunct="0"/>
              <a:r>
                <a:rPr lang="en-US" sz="2800" b="1">
                  <a:solidFill>
                    <a:srgbClr val="000000"/>
                  </a:solidFill>
                </a:rPr>
                <a:t>T</a:t>
              </a:r>
              <a:endParaRPr lang="en-US" sz="1600">
                <a:solidFill>
                  <a:srgbClr val="000000"/>
                </a:solidFill>
              </a:endParaRPr>
            </a:p>
          </p:txBody>
        </p:sp>
        <p:grpSp>
          <p:nvGrpSpPr>
            <p:cNvPr id="11276" name="Group 30"/>
            <p:cNvGrpSpPr>
              <a:grpSpLocks/>
            </p:cNvGrpSpPr>
            <p:nvPr/>
          </p:nvGrpSpPr>
          <p:grpSpPr bwMode="auto">
            <a:xfrm>
              <a:off x="1038" y="2175"/>
              <a:ext cx="1466" cy="1365"/>
              <a:chOff x="1038" y="2175"/>
              <a:chExt cx="1466" cy="1365"/>
            </a:xfrm>
          </p:grpSpPr>
          <p:sp>
            <p:nvSpPr>
              <p:cNvPr id="11277" name="Line 31"/>
              <p:cNvSpPr>
                <a:spLocks noChangeShapeType="1"/>
              </p:cNvSpPr>
              <p:nvPr/>
            </p:nvSpPr>
            <p:spPr bwMode="auto">
              <a:xfrm>
                <a:off x="1038" y="2175"/>
                <a:ext cx="0" cy="1365"/>
              </a:xfrm>
              <a:prstGeom prst="line">
                <a:avLst/>
              </a:prstGeom>
              <a:noFill/>
              <a:ln w="57150">
                <a:solidFill>
                  <a:schemeClr val="tx1"/>
                </a:solidFill>
                <a:round/>
                <a:headEnd type="triangle" w="med" len="med"/>
                <a:tailEnd/>
              </a:ln>
            </p:spPr>
            <p:txBody>
              <a:bodyPr/>
              <a:lstStyle/>
              <a:p>
                <a:endParaRPr lang="en-US">
                  <a:solidFill>
                    <a:srgbClr val="000000"/>
                  </a:solidFill>
                </a:endParaRPr>
              </a:p>
            </p:txBody>
          </p:sp>
          <p:sp>
            <p:nvSpPr>
              <p:cNvPr id="11278" name="Line 32"/>
              <p:cNvSpPr>
                <a:spLocks noChangeShapeType="1"/>
              </p:cNvSpPr>
              <p:nvPr/>
            </p:nvSpPr>
            <p:spPr bwMode="auto">
              <a:xfrm>
                <a:off x="1038" y="3540"/>
                <a:ext cx="1466" cy="0"/>
              </a:xfrm>
              <a:prstGeom prst="line">
                <a:avLst/>
              </a:prstGeom>
              <a:noFill/>
              <a:ln w="57150">
                <a:solidFill>
                  <a:schemeClr val="tx1"/>
                </a:solidFill>
                <a:round/>
                <a:headEnd/>
                <a:tailEnd type="triangle" w="med" len="med"/>
              </a:ln>
            </p:spPr>
            <p:txBody>
              <a:bodyPr/>
              <a:lstStyle/>
              <a:p>
                <a:endParaRPr lang="en-US">
                  <a:solidFill>
                    <a:srgbClr val="000000"/>
                  </a:solidFill>
                </a:endParaRPr>
              </a:p>
            </p:txBody>
          </p:sp>
          <p:sp>
            <p:nvSpPr>
              <p:cNvPr id="11279" name="Line 33"/>
              <p:cNvSpPr>
                <a:spLocks noChangeShapeType="1"/>
              </p:cNvSpPr>
              <p:nvPr/>
            </p:nvSpPr>
            <p:spPr bwMode="auto">
              <a:xfrm flipV="1">
                <a:off x="1038" y="2499"/>
                <a:ext cx="1223" cy="946"/>
              </a:xfrm>
              <a:prstGeom prst="line">
                <a:avLst/>
              </a:prstGeom>
              <a:noFill/>
              <a:ln w="57150">
                <a:solidFill>
                  <a:schemeClr val="tx1"/>
                </a:solidFill>
                <a:round/>
                <a:headEnd/>
                <a:tailEnd/>
              </a:ln>
            </p:spPr>
            <p:txBody>
              <a:bodyPr/>
              <a:lstStyle/>
              <a:p>
                <a:endParaRPr lang="en-US">
                  <a:solidFill>
                    <a:srgbClr val="000000"/>
                  </a:solidFill>
                </a:endParaRPr>
              </a:p>
            </p:txBody>
          </p:sp>
        </p:grpSp>
      </p:grpSp>
      <p:sp>
        <p:nvSpPr>
          <p:cNvPr id="11269" name="Rectangle 35"/>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solidFill>
                  <a:srgbClr val="000000"/>
                </a:solidFill>
              </a:rPr>
              <a:t>Courtesy Christy Johannesson www.nisd.net/communicationsarts/pages/chem</a:t>
            </a:r>
          </a:p>
          <a:p>
            <a:pPr algn="l"/>
            <a:endParaRPr lang="en-US" sz="800">
              <a:solidFill>
                <a:srgbClr val="000000"/>
              </a:solidFill>
            </a:endParaRPr>
          </a:p>
        </p:txBody>
      </p:sp>
      <p:grpSp>
        <p:nvGrpSpPr>
          <p:cNvPr id="4" name="Group 63"/>
          <p:cNvGrpSpPr>
            <a:grpSpLocks/>
          </p:cNvGrpSpPr>
          <p:nvPr/>
        </p:nvGrpSpPr>
        <p:grpSpPr bwMode="auto">
          <a:xfrm>
            <a:off x="5181600" y="3962400"/>
            <a:ext cx="3048000" cy="2590800"/>
            <a:chOff x="3264" y="2496"/>
            <a:chExt cx="1920" cy="1632"/>
          </a:xfrm>
        </p:grpSpPr>
        <p:sp>
          <p:nvSpPr>
            <p:cNvPr id="11273" name="Oval 64"/>
            <p:cNvSpPr>
              <a:spLocks noChangeArrowheads="1"/>
            </p:cNvSpPr>
            <p:nvPr/>
          </p:nvSpPr>
          <p:spPr bwMode="auto">
            <a:xfrm>
              <a:off x="3264" y="2496"/>
              <a:ext cx="1920" cy="1632"/>
            </a:xfrm>
            <a:prstGeom prst="ellipse">
              <a:avLst/>
            </a:prstGeom>
            <a:solidFill>
              <a:srgbClr val="E7F4F5"/>
            </a:solidFill>
            <a:ln w="28575">
              <a:solidFill>
                <a:srgbClr val="000000"/>
              </a:solidFill>
              <a:round/>
              <a:headEnd/>
              <a:tailEnd/>
            </a:ln>
          </p:spPr>
          <p:txBody>
            <a:bodyPr wrap="none" anchor="ctr"/>
            <a:lstStyle/>
            <a:p>
              <a:pPr eaLnBrk="0" hangingPunct="0"/>
              <a:endParaRPr lang="en-US" sz="2400">
                <a:solidFill>
                  <a:srgbClr val="000000"/>
                </a:solidFill>
                <a:latin typeface="Times New Roman" pitchFamily="18" charset="0"/>
              </a:endParaRPr>
            </a:p>
          </p:txBody>
        </p:sp>
        <p:graphicFrame>
          <p:nvGraphicFramePr>
            <p:cNvPr id="11266" name="Object 65"/>
            <p:cNvGraphicFramePr>
              <a:graphicFrameLocks noChangeAspect="1"/>
            </p:cNvGraphicFramePr>
            <p:nvPr/>
          </p:nvGraphicFramePr>
          <p:xfrm>
            <a:off x="3600" y="2615"/>
            <a:ext cx="1443" cy="1417"/>
          </p:xfrm>
          <a:graphic>
            <a:graphicData uri="http://schemas.openxmlformats.org/presentationml/2006/ole">
              <mc:AlternateContent xmlns:mc="http://schemas.openxmlformats.org/markup-compatibility/2006">
                <mc:Choice xmlns:v="urn:schemas-microsoft-com:vml" Requires="v">
                  <p:oleObj spid="_x0000_s25602" name="Equation" r:id="rId4" imgW="444240" imgH="444240" progId="Equation.3">
                    <p:embed/>
                  </p:oleObj>
                </mc:Choice>
                <mc:Fallback>
                  <p:oleObj name="Equation" r:id="rId4" imgW="444240" imgH="4442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 y="2615"/>
                          <a:ext cx="1443" cy="1417"/>
                        </a:xfrm>
                        <a:prstGeom prst="rect">
                          <a:avLst/>
                        </a:prstGeom>
                        <a:noFill/>
                        <a:extLst>
                          <a:ext uri="{909E8E84-426E-40DD-AFC4-6F175D3DCCD1}">
                            <a14:hiddenFill xmlns:a14="http://schemas.microsoft.com/office/drawing/2010/main">
                              <a:solidFill>
                                <a:srgbClr val="E7F4F5"/>
                              </a:solidFill>
                            </a14:hiddenFill>
                          </a:ext>
                        </a:extLst>
                      </p:spPr>
                    </p:pic>
                  </p:oleObj>
                </mc:Fallback>
              </mc:AlternateContent>
            </a:graphicData>
          </a:graphic>
        </p:graphicFrame>
      </p:grpSp>
      <p:sp>
        <p:nvSpPr>
          <p:cNvPr id="776258" name="Rectangle 66"/>
          <p:cNvSpPr>
            <a:spLocks noGrp="1" noChangeArrowheads="1"/>
          </p:cNvSpPr>
          <p:nvPr>
            <p:ph type="body" idx="1"/>
          </p:nvPr>
        </p:nvSpPr>
        <p:spPr>
          <a:xfrm>
            <a:off x="3048000" y="1500188"/>
            <a:ext cx="6265863" cy="1928812"/>
          </a:xfrm>
          <a:noFill/>
        </p:spPr>
        <p:txBody>
          <a:bodyPr/>
          <a:lstStyle/>
          <a:p>
            <a:pPr eaLnBrk="1" hangingPunct="1">
              <a:buFontTx/>
              <a:buNone/>
            </a:pPr>
            <a:r>
              <a:rPr lang="en-US" smtClean="0"/>
              <a:t>   The pressure and absolute temperature (K) of a gas are directly related </a:t>
            </a:r>
          </a:p>
          <a:p>
            <a:pPr lvl="1" eaLnBrk="1" hangingPunct="1"/>
            <a:r>
              <a:rPr lang="en-US" smtClean="0"/>
              <a:t>at constant mass &amp; volume</a:t>
            </a:r>
          </a:p>
        </p:txBody>
      </p:sp>
      <p:pic>
        <p:nvPicPr>
          <p:cNvPr id="11272" name="Picture 94" descr="gaylussac"/>
          <p:cNvPicPr>
            <a:picLocks noChangeAspect="1" noChangeArrowheads="1"/>
          </p:cNvPicPr>
          <p:nvPr/>
        </p:nvPicPr>
        <p:blipFill>
          <a:blip r:embed="rId6" cstate="print"/>
          <a:srcRect/>
          <a:stretch>
            <a:fillRect/>
          </a:stretch>
        </p:blipFill>
        <p:spPr bwMode="auto">
          <a:xfrm>
            <a:off x="1019175" y="1476375"/>
            <a:ext cx="2168525" cy="2438400"/>
          </a:xfrm>
          <a:prstGeom prst="rect">
            <a:avLst/>
          </a:prstGeom>
          <a:noFill/>
          <a:ln w="9525">
            <a:noFill/>
            <a:miter lim="800000"/>
            <a:headEnd/>
            <a:tailEnd/>
          </a:ln>
        </p:spPr>
      </p:pic>
    </p:spTree>
    <p:extLst>
      <p:ext uri="{BB962C8B-B14F-4D97-AF65-F5344CB8AC3E}">
        <p14:creationId xmlns:p14="http://schemas.microsoft.com/office/powerpoint/2010/main" val="11442524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776258">
                                            <p:txEl>
                                              <p:pRg st="0" end="0"/>
                                            </p:txEl>
                                          </p:spTgt>
                                        </p:tgtEl>
                                        <p:attrNameLst>
                                          <p:attrName>style.visibility</p:attrName>
                                        </p:attrNameLst>
                                      </p:cBhvr>
                                      <p:to>
                                        <p:strVal val="visible"/>
                                      </p:to>
                                    </p:set>
                                    <p:animEffect transition="in" filter="wipe(left)">
                                      <p:cBhvr>
                                        <p:cTn id="16" dur="500"/>
                                        <p:tgtEl>
                                          <p:spTgt spid="776258">
                                            <p:txEl>
                                              <p:pRg st="0" end="0"/>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76258">
                                            <p:txEl>
                                              <p:pRg st="1" end="1"/>
                                            </p:txEl>
                                          </p:spTgt>
                                        </p:tgtEl>
                                        <p:attrNameLst>
                                          <p:attrName>style.visibility</p:attrName>
                                        </p:attrNameLst>
                                      </p:cBhvr>
                                      <p:to>
                                        <p:strVal val="visible"/>
                                      </p:to>
                                    </p:set>
                                    <p:animEffect transition="in" filter="wipe(left)">
                                      <p:cBhvr>
                                        <p:cTn id="19" dur="500"/>
                                        <p:tgtEl>
                                          <p:spTgt spid="77625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6258" grpId="0" build="p" autoUpdateAnimBg="0" advAuto="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E1FF"/>
            </a:gs>
            <a:gs pos="100000">
              <a:srgbClr val="CDFFEE"/>
            </a:gs>
          </a:gsLst>
          <a:lin ang="5400000" scaled="1"/>
        </a:gra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96875" y="4057650"/>
            <a:ext cx="3908425" cy="1143000"/>
          </a:xfrm>
        </p:spPr>
        <p:txBody>
          <a:bodyPr/>
          <a:lstStyle/>
          <a:p>
            <a:pPr eaLnBrk="1" hangingPunct="1"/>
            <a:r>
              <a:rPr lang="en-US" sz="4000" smtClean="0"/>
              <a:t>Gas Law Calculations</a:t>
            </a:r>
          </a:p>
        </p:txBody>
      </p:sp>
      <p:sp>
        <p:nvSpPr>
          <p:cNvPr id="1074179" name="Rectangle 3"/>
          <p:cNvSpPr>
            <a:spLocks noChangeArrowheads="1"/>
          </p:cNvSpPr>
          <p:nvPr/>
        </p:nvSpPr>
        <p:spPr bwMode="auto">
          <a:xfrm>
            <a:off x="3657600" y="685800"/>
            <a:ext cx="1524000" cy="1295400"/>
          </a:xfrm>
          <a:prstGeom prst="rect">
            <a:avLst/>
          </a:prstGeom>
          <a:gradFill rotWithShape="0">
            <a:gsLst>
              <a:gs pos="0">
                <a:srgbClr val="C3EFFF"/>
              </a:gs>
              <a:gs pos="100000">
                <a:srgbClr val="33CCFF"/>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solidFill>
                  <a:srgbClr val="000000"/>
                </a:solidFill>
              </a:rPr>
              <a:t>Boyle’s Law</a:t>
            </a:r>
          </a:p>
          <a:p>
            <a:pPr>
              <a:defRPr/>
            </a:pPr>
            <a:endParaRPr lang="en-US" sz="1600" b="1">
              <a:solidFill>
                <a:srgbClr val="000000"/>
              </a:solidFill>
            </a:endParaRPr>
          </a:p>
          <a:p>
            <a:pPr>
              <a:defRPr/>
            </a:pPr>
            <a:r>
              <a:rPr lang="en-US" sz="1800" b="1" i="1">
                <a:solidFill>
                  <a:srgbClr val="000000"/>
                </a:solidFill>
              </a:rPr>
              <a:t>PV  =  k</a:t>
            </a:r>
          </a:p>
        </p:txBody>
      </p:sp>
      <p:sp>
        <p:nvSpPr>
          <p:cNvPr id="1074180" name="Rectangle 4"/>
          <p:cNvSpPr>
            <a:spLocks noChangeArrowheads="1"/>
          </p:cNvSpPr>
          <p:nvPr/>
        </p:nvSpPr>
        <p:spPr bwMode="auto">
          <a:xfrm>
            <a:off x="7010400" y="685800"/>
            <a:ext cx="1524000" cy="1295400"/>
          </a:xfrm>
          <a:prstGeom prst="rect">
            <a:avLst/>
          </a:prstGeom>
          <a:gradFill rotWithShape="0">
            <a:gsLst>
              <a:gs pos="0">
                <a:srgbClr val="F7DCCB"/>
              </a:gs>
              <a:gs pos="100000">
                <a:srgbClr val="FFC167"/>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solidFill>
                  <a:srgbClr val="000000"/>
                </a:solidFill>
              </a:rPr>
              <a:t>Charles’ Law</a:t>
            </a:r>
          </a:p>
          <a:p>
            <a:pPr>
              <a:defRPr/>
            </a:pPr>
            <a:endParaRPr lang="en-US" sz="1600" b="1">
              <a:solidFill>
                <a:srgbClr val="000000"/>
              </a:solidFill>
            </a:endParaRPr>
          </a:p>
          <a:p>
            <a:pPr>
              <a:defRPr/>
            </a:pPr>
            <a:r>
              <a:rPr lang="en-US" sz="1800" b="1" i="1" u="sng">
                <a:solidFill>
                  <a:srgbClr val="000000"/>
                </a:solidFill>
              </a:rPr>
              <a:t>V     </a:t>
            </a:r>
          </a:p>
          <a:p>
            <a:pPr>
              <a:defRPr/>
            </a:pPr>
            <a:r>
              <a:rPr lang="en-US" sz="1800" b="1" i="1">
                <a:solidFill>
                  <a:srgbClr val="000000"/>
                </a:solidFill>
              </a:rPr>
              <a:t>T     </a:t>
            </a:r>
          </a:p>
        </p:txBody>
      </p:sp>
      <p:sp>
        <p:nvSpPr>
          <p:cNvPr id="1074181" name="Rectangle 5"/>
          <p:cNvSpPr>
            <a:spLocks noChangeArrowheads="1"/>
          </p:cNvSpPr>
          <p:nvPr/>
        </p:nvSpPr>
        <p:spPr bwMode="auto">
          <a:xfrm>
            <a:off x="5334000" y="4876800"/>
            <a:ext cx="1524000" cy="1295400"/>
          </a:xfrm>
          <a:prstGeom prst="rect">
            <a:avLst/>
          </a:prstGeom>
          <a:gradFill rotWithShape="0">
            <a:gsLst>
              <a:gs pos="0">
                <a:srgbClr val="FFEFFF"/>
              </a:gs>
              <a:gs pos="100000">
                <a:srgbClr val="FFC9FF"/>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solidFill>
                  <a:srgbClr val="000000"/>
                </a:solidFill>
              </a:rPr>
              <a:t>Combined</a:t>
            </a:r>
          </a:p>
          <a:p>
            <a:pPr>
              <a:defRPr/>
            </a:pPr>
            <a:r>
              <a:rPr lang="en-US" sz="1600" b="1">
                <a:solidFill>
                  <a:srgbClr val="000000"/>
                </a:solidFill>
              </a:rPr>
              <a:t>Gas Law</a:t>
            </a:r>
            <a:r>
              <a:rPr lang="en-US" sz="800" b="1">
                <a:solidFill>
                  <a:srgbClr val="000000"/>
                </a:solidFill>
              </a:rPr>
              <a:t> </a:t>
            </a:r>
          </a:p>
          <a:p>
            <a:pPr>
              <a:defRPr/>
            </a:pPr>
            <a:endParaRPr lang="en-US" sz="1600" b="1">
              <a:solidFill>
                <a:srgbClr val="000000"/>
              </a:solidFill>
            </a:endParaRPr>
          </a:p>
          <a:p>
            <a:pPr>
              <a:defRPr/>
            </a:pPr>
            <a:r>
              <a:rPr lang="en-US" sz="1800" b="1" i="1" u="sng">
                <a:solidFill>
                  <a:srgbClr val="000000"/>
                </a:solidFill>
              </a:rPr>
              <a:t>PV     </a:t>
            </a:r>
          </a:p>
          <a:p>
            <a:pPr>
              <a:defRPr/>
            </a:pPr>
            <a:r>
              <a:rPr lang="en-US" sz="1800" b="1" i="1">
                <a:solidFill>
                  <a:srgbClr val="000000"/>
                </a:solidFill>
              </a:rPr>
              <a:t>T     </a:t>
            </a:r>
          </a:p>
        </p:txBody>
      </p:sp>
      <p:sp>
        <p:nvSpPr>
          <p:cNvPr id="1074182" name="Rectangle 6"/>
          <p:cNvSpPr>
            <a:spLocks noChangeArrowheads="1"/>
          </p:cNvSpPr>
          <p:nvPr/>
        </p:nvSpPr>
        <p:spPr bwMode="auto">
          <a:xfrm>
            <a:off x="5334000" y="2514600"/>
            <a:ext cx="1524000" cy="1295400"/>
          </a:xfrm>
          <a:prstGeom prst="rect">
            <a:avLst/>
          </a:prstGeom>
          <a:gradFill rotWithShape="0">
            <a:gsLst>
              <a:gs pos="0">
                <a:schemeClr val="bg1"/>
              </a:gs>
              <a:gs pos="100000">
                <a:srgbClr val="FEF2EC"/>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solidFill>
                  <a:srgbClr val="000000"/>
                </a:solidFill>
              </a:rPr>
              <a:t>Ideal </a:t>
            </a:r>
          </a:p>
          <a:p>
            <a:pPr>
              <a:defRPr/>
            </a:pPr>
            <a:r>
              <a:rPr lang="en-US" sz="1600" b="1">
                <a:solidFill>
                  <a:srgbClr val="000000"/>
                </a:solidFill>
              </a:rPr>
              <a:t>Gas Law</a:t>
            </a:r>
          </a:p>
          <a:p>
            <a:pPr>
              <a:defRPr/>
            </a:pPr>
            <a:endParaRPr lang="en-US" sz="1600" b="1">
              <a:solidFill>
                <a:srgbClr val="000000"/>
              </a:solidFill>
            </a:endParaRPr>
          </a:p>
          <a:p>
            <a:pPr>
              <a:defRPr/>
            </a:pPr>
            <a:r>
              <a:rPr lang="en-US" sz="1800" b="1" i="1">
                <a:solidFill>
                  <a:srgbClr val="000000"/>
                </a:solidFill>
              </a:rPr>
              <a:t>PV  =  nRT</a:t>
            </a:r>
          </a:p>
        </p:txBody>
      </p:sp>
      <p:sp>
        <p:nvSpPr>
          <p:cNvPr id="114695" name="AutoShape 7"/>
          <p:cNvSpPr>
            <a:spLocks noChangeArrowheads="1"/>
          </p:cNvSpPr>
          <p:nvPr/>
        </p:nvSpPr>
        <p:spPr bwMode="auto">
          <a:xfrm rot="-5400000">
            <a:off x="4114800" y="2209800"/>
            <a:ext cx="990600" cy="990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89E0FF"/>
          </a:solidFill>
          <a:ln w="9525">
            <a:noFill/>
            <a:miter lim="800000"/>
            <a:headEnd/>
            <a:tailEnd/>
          </a:ln>
        </p:spPr>
        <p:txBody>
          <a:bodyPr wrap="none" anchor="ctr"/>
          <a:lstStyle/>
          <a:p>
            <a:endParaRPr lang="en-US">
              <a:solidFill>
                <a:srgbClr val="000000"/>
              </a:solidFill>
            </a:endParaRPr>
          </a:p>
        </p:txBody>
      </p:sp>
      <p:sp>
        <p:nvSpPr>
          <p:cNvPr id="114696" name="AutoShape 8"/>
          <p:cNvSpPr>
            <a:spLocks noChangeArrowheads="1"/>
          </p:cNvSpPr>
          <p:nvPr/>
        </p:nvSpPr>
        <p:spPr bwMode="auto">
          <a:xfrm rot="5400000" flipH="1">
            <a:off x="7086600" y="2209800"/>
            <a:ext cx="990600" cy="990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CC99"/>
          </a:solidFill>
          <a:ln w="9525">
            <a:noFill/>
            <a:miter lim="800000"/>
            <a:headEnd/>
            <a:tailEnd/>
          </a:ln>
        </p:spPr>
        <p:txBody>
          <a:bodyPr wrap="none" anchor="ctr"/>
          <a:lstStyle/>
          <a:p>
            <a:endParaRPr lang="en-US">
              <a:solidFill>
                <a:srgbClr val="000000"/>
              </a:solidFill>
            </a:endParaRPr>
          </a:p>
        </p:txBody>
      </p:sp>
      <p:sp>
        <p:nvSpPr>
          <p:cNvPr id="114697" name="AutoShape 9"/>
          <p:cNvSpPr>
            <a:spLocks noChangeArrowheads="1"/>
          </p:cNvSpPr>
          <p:nvPr/>
        </p:nvSpPr>
        <p:spPr bwMode="auto">
          <a:xfrm>
            <a:off x="5867400" y="3962400"/>
            <a:ext cx="457200" cy="838200"/>
          </a:xfrm>
          <a:prstGeom prst="downArrow">
            <a:avLst>
              <a:gd name="adj1" fmla="val 50000"/>
              <a:gd name="adj2" fmla="val 45833"/>
            </a:avLst>
          </a:prstGeom>
          <a:solidFill>
            <a:srgbClr val="FF99CC"/>
          </a:solidFill>
          <a:ln w="9525">
            <a:noFill/>
            <a:miter lim="800000"/>
            <a:headEnd/>
            <a:tailEnd/>
          </a:ln>
        </p:spPr>
        <p:txBody>
          <a:bodyPr wrap="none" anchor="ctr"/>
          <a:lstStyle/>
          <a:p>
            <a:endParaRPr lang="en-US">
              <a:solidFill>
                <a:srgbClr val="000000"/>
              </a:solidFill>
            </a:endParaRPr>
          </a:p>
        </p:txBody>
      </p:sp>
      <p:sp>
        <p:nvSpPr>
          <p:cNvPr id="114698" name="Text Box 10"/>
          <p:cNvSpPr txBox="1">
            <a:spLocks noChangeArrowheads="1"/>
          </p:cNvSpPr>
          <p:nvPr/>
        </p:nvSpPr>
        <p:spPr bwMode="auto">
          <a:xfrm>
            <a:off x="7696200" y="1371600"/>
            <a:ext cx="571500" cy="366713"/>
          </a:xfrm>
          <a:prstGeom prst="rect">
            <a:avLst/>
          </a:prstGeom>
          <a:noFill/>
          <a:ln w="9525">
            <a:noFill/>
            <a:miter lim="800000"/>
            <a:headEnd/>
            <a:tailEnd/>
          </a:ln>
        </p:spPr>
        <p:txBody>
          <a:bodyPr wrap="none">
            <a:spAutoFit/>
          </a:bodyPr>
          <a:lstStyle/>
          <a:p>
            <a:pPr algn="l"/>
            <a:r>
              <a:rPr lang="en-US" sz="1800" b="1" i="1">
                <a:solidFill>
                  <a:srgbClr val="000000"/>
                </a:solidFill>
              </a:rPr>
              <a:t>=  k</a:t>
            </a:r>
          </a:p>
        </p:txBody>
      </p:sp>
      <p:sp>
        <p:nvSpPr>
          <p:cNvPr id="114699" name="Text Box 11"/>
          <p:cNvSpPr txBox="1">
            <a:spLocks noChangeArrowheads="1"/>
          </p:cNvSpPr>
          <p:nvPr/>
        </p:nvSpPr>
        <p:spPr bwMode="auto">
          <a:xfrm>
            <a:off x="6096000" y="5715000"/>
            <a:ext cx="571500" cy="366713"/>
          </a:xfrm>
          <a:prstGeom prst="rect">
            <a:avLst/>
          </a:prstGeom>
          <a:noFill/>
          <a:ln w="9525">
            <a:noFill/>
            <a:miter lim="800000"/>
            <a:headEnd/>
            <a:tailEnd/>
          </a:ln>
        </p:spPr>
        <p:txBody>
          <a:bodyPr wrap="none">
            <a:spAutoFit/>
          </a:bodyPr>
          <a:lstStyle/>
          <a:p>
            <a:pPr algn="l"/>
            <a:r>
              <a:rPr lang="en-US" sz="1800" b="1" i="1">
                <a:solidFill>
                  <a:srgbClr val="000000"/>
                </a:solidFill>
              </a:rPr>
              <a:t>=  k</a:t>
            </a:r>
          </a:p>
        </p:txBody>
      </p:sp>
      <p:sp>
        <p:nvSpPr>
          <p:cNvPr id="114700" name="Text Box 12"/>
          <p:cNvSpPr txBox="1">
            <a:spLocks noChangeArrowheads="1"/>
          </p:cNvSpPr>
          <p:nvPr/>
        </p:nvSpPr>
        <p:spPr bwMode="auto">
          <a:xfrm>
            <a:off x="7086600" y="2514600"/>
            <a:ext cx="1179513" cy="1069975"/>
          </a:xfrm>
          <a:prstGeom prst="rect">
            <a:avLst/>
          </a:prstGeom>
          <a:noFill/>
          <a:ln w="9525">
            <a:noFill/>
            <a:miter lim="800000"/>
            <a:headEnd/>
            <a:tailEnd/>
          </a:ln>
        </p:spPr>
        <p:txBody>
          <a:bodyPr wrap="none">
            <a:spAutoFit/>
          </a:bodyPr>
          <a:lstStyle/>
          <a:p>
            <a:pPr algn="l"/>
            <a:r>
              <a:rPr lang="en-US" sz="1600" b="1" i="1">
                <a:solidFill>
                  <a:srgbClr val="000000"/>
                </a:solidFill>
              </a:rPr>
              <a:t>T</a:t>
            </a:r>
            <a:r>
              <a:rPr lang="en-US" sz="1600" b="1">
                <a:solidFill>
                  <a:srgbClr val="000000"/>
                </a:solidFill>
              </a:rPr>
              <a:t> and </a:t>
            </a:r>
            <a:r>
              <a:rPr lang="en-US" sz="1600" b="1" i="1">
                <a:solidFill>
                  <a:srgbClr val="000000"/>
                </a:solidFill>
              </a:rPr>
              <a:t>V</a:t>
            </a:r>
            <a:r>
              <a:rPr lang="en-US" sz="1600" b="1">
                <a:solidFill>
                  <a:srgbClr val="000000"/>
                </a:solidFill>
              </a:rPr>
              <a:t> </a:t>
            </a:r>
          </a:p>
          <a:p>
            <a:pPr algn="l"/>
            <a:r>
              <a:rPr lang="en-US" sz="1600" b="1">
                <a:solidFill>
                  <a:srgbClr val="000000"/>
                </a:solidFill>
              </a:rPr>
              <a:t>change</a:t>
            </a:r>
          </a:p>
          <a:p>
            <a:pPr algn="l"/>
            <a:r>
              <a:rPr lang="en-US" sz="1600" b="1" i="1">
                <a:solidFill>
                  <a:srgbClr val="000000"/>
                </a:solidFill>
              </a:rPr>
              <a:t>P, n, R</a:t>
            </a:r>
            <a:r>
              <a:rPr lang="en-US" sz="1600" b="1">
                <a:solidFill>
                  <a:srgbClr val="000000"/>
                </a:solidFill>
              </a:rPr>
              <a:t> are</a:t>
            </a:r>
          </a:p>
          <a:p>
            <a:pPr algn="l"/>
            <a:r>
              <a:rPr lang="en-US" sz="1600" b="1">
                <a:solidFill>
                  <a:srgbClr val="000000"/>
                </a:solidFill>
              </a:rPr>
              <a:t>constant</a:t>
            </a:r>
            <a:endParaRPr lang="en-US" sz="1600" b="1" i="1">
              <a:solidFill>
                <a:srgbClr val="000000"/>
              </a:solidFill>
            </a:endParaRPr>
          </a:p>
        </p:txBody>
      </p:sp>
      <p:sp>
        <p:nvSpPr>
          <p:cNvPr id="114701" name="Text Box 13"/>
          <p:cNvSpPr txBox="1">
            <a:spLocks noChangeArrowheads="1"/>
          </p:cNvSpPr>
          <p:nvPr/>
        </p:nvSpPr>
        <p:spPr bwMode="auto">
          <a:xfrm>
            <a:off x="4946650" y="4038600"/>
            <a:ext cx="2193925" cy="581025"/>
          </a:xfrm>
          <a:prstGeom prst="rect">
            <a:avLst/>
          </a:prstGeom>
          <a:noFill/>
          <a:ln w="9525">
            <a:noFill/>
            <a:miter lim="800000"/>
            <a:headEnd/>
            <a:tailEnd/>
          </a:ln>
        </p:spPr>
        <p:txBody>
          <a:bodyPr wrap="none">
            <a:spAutoFit/>
          </a:bodyPr>
          <a:lstStyle/>
          <a:p>
            <a:pPr algn="l"/>
            <a:r>
              <a:rPr lang="en-US" b="1" i="1">
                <a:solidFill>
                  <a:srgbClr val="000000"/>
                </a:solidFill>
              </a:rPr>
              <a:t>  </a:t>
            </a:r>
            <a:r>
              <a:rPr lang="en-US" sz="1600" b="1" i="1">
                <a:solidFill>
                  <a:srgbClr val="000000"/>
                </a:solidFill>
              </a:rPr>
              <a:t>P, V, </a:t>
            </a:r>
            <a:r>
              <a:rPr lang="en-US" sz="1600" b="1">
                <a:solidFill>
                  <a:srgbClr val="000000"/>
                </a:solidFill>
              </a:rPr>
              <a:t>and</a:t>
            </a:r>
            <a:r>
              <a:rPr lang="en-US" sz="1600" b="1" i="1">
                <a:solidFill>
                  <a:srgbClr val="000000"/>
                </a:solidFill>
              </a:rPr>
              <a:t> T</a:t>
            </a:r>
            <a:r>
              <a:rPr lang="en-US" sz="1600" b="1">
                <a:solidFill>
                  <a:srgbClr val="000000"/>
                </a:solidFill>
              </a:rPr>
              <a:t> change</a:t>
            </a:r>
          </a:p>
          <a:p>
            <a:pPr algn="l"/>
            <a:r>
              <a:rPr lang="en-US" sz="1600" b="1" i="1">
                <a:solidFill>
                  <a:srgbClr val="000000"/>
                </a:solidFill>
              </a:rPr>
              <a:t>n</a:t>
            </a:r>
            <a:r>
              <a:rPr lang="en-US" sz="1600" b="1">
                <a:solidFill>
                  <a:srgbClr val="000000"/>
                </a:solidFill>
              </a:rPr>
              <a:t> and </a:t>
            </a:r>
            <a:r>
              <a:rPr lang="en-US" sz="1600" b="1" i="1">
                <a:solidFill>
                  <a:srgbClr val="000000"/>
                </a:solidFill>
              </a:rPr>
              <a:t>R</a:t>
            </a:r>
            <a:r>
              <a:rPr lang="en-US" sz="1600" b="1">
                <a:solidFill>
                  <a:srgbClr val="000000"/>
                </a:solidFill>
              </a:rPr>
              <a:t> are constant</a:t>
            </a:r>
            <a:endParaRPr lang="en-US" sz="1600" b="1" i="1">
              <a:solidFill>
                <a:srgbClr val="000000"/>
              </a:solidFill>
            </a:endParaRPr>
          </a:p>
        </p:txBody>
      </p:sp>
      <p:sp>
        <p:nvSpPr>
          <p:cNvPr id="114702" name="Text Box 14"/>
          <p:cNvSpPr txBox="1">
            <a:spLocks noChangeArrowheads="1"/>
          </p:cNvSpPr>
          <p:nvPr/>
        </p:nvSpPr>
        <p:spPr bwMode="auto">
          <a:xfrm>
            <a:off x="4013200" y="2511425"/>
            <a:ext cx="1168400" cy="1069975"/>
          </a:xfrm>
          <a:prstGeom prst="rect">
            <a:avLst/>
          </a:prstGeom>
          <a:noFill/>
          <a:ln w="9525">
            <a:noFill/>
            <a:miter lim="800000"/>
            <a:headEnd/>
            <a:tailEnd/>
          </a:ln>
        </p:spPr>
        <p:txBody>
          <a:bodyPr wrap="none">
            <a:spAutoFit/>
          </a:bodyPr>
          <a:lstStyle/>
          <a:p>
            <a:pPr algn="l"/>
            <a:r>
              <a:rPr lang="en-US" sz="1600" b="1" i="1">
                <a:solidFill>
                  <a:srgbClr val="000000"/>
                </a:solidFill>
              </a:rPr>
              <a:t>P</a:t>
            </a:r>
            <a:r>
              <a:rPr lang="en-US" sz="1600" b="1">
                <a:solidFill>
                  <a:srgbClr val="000000"/>
                </a:solidFill>
              </a:rPr>
              <a:t> and</a:t>
            </a:r>
            <a:r>
              <a:rPr lang="en-US" sz="1600" b="1" i="1">
                <a:solidFill>
                  <a:srgbClr val="000000"/>
                </a:solidFill>
              </a:rPr>
              <a:t> V</a:t>
            </a:r>
            <a:r>
              <a:rPr lang="en-US" sz="1600" b="1">
                <a:solidFill>
                  <a:srgbClr val="000000"/>
                </a:solidFill>
              </a:rPr>
              <a:t> </a:t>
            </a:r>
          </a:p>
          <a:p>
            <a:pPr algn="l"/>
            <a:r>
              <a:rPr lang="en-US" sz="1600" b="1">
                <a:solidFill>
                  <a:srgbClr val="000000"/>
                </a:solidFill>
              </a:rPr>
              <a:t>change</a:t>
            </a:r>
          </a:p>
          <a:p>
            <a:pPr algn="l"/>
            <a:r>
              <a:rPr lang="en-US" sz="1600" b="1" i="1">
                <a:solidFill>
                  <a:srgbClr val="000000"/>
                </a:solidFill>
              </a:rPr>
              <a:t>n, R, T</a:t>
            </a:r>
            <a:r>
              <a:rPr lang="en-US" sz="1600" b="1">
                <a:solidFill>
                  <a:srgbClr val="000000"/>
                </a:solidFill>
              </a:rPr>
              <a:t> are</a:t>
            </a:r>
          </a:p>
          <a:p>
            <a:pPr algn="l"/>
            <a:r>
              <a:rPr lang="en-US" sz="1600" b="1">
                <a:solidFill>
                  <a:srgbClr val="000000"/>
                </a:solidFill>
              </a:rPr>
              <a:t>constant</a:t>
            </a:r>
            <a:endParaRPr lang="en-US" sz="1600" b="1" i="1">
              <a:solidFill>
                <a:srgbClr val="000000"/>
              </a:solidFill>
            </a:endParaRPr>
          </a:p>
        </p:txBody>
      </p:sp>
      <p:sp>
        <p:nvSpPr>
          <p:cNvPr id="114703" name="AutoShape 15">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solidFill>
                <a:srgbClr val="000000"/>
              </a:solidFill>
            </a:endParaRPr>
          </a:p>
        </p:txBody>
      </p:sp>
    </p:spTree>
    <p:extLst>
      <p:ext uri="{BB962C8B-B14F-4D97-AF65-F5344CB8AC3E}">
        <p14:creationId xmlns:p14="http://schemas.microsoft.com/office/powerpoint/2010/main" val="74780494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4"/>
          <p:cNvSpPr>
            <a:spLocks noChangeArrowheads="1"/>
          </p:cNvSpPr>
          <p:nvPr/>
        </p:nvSpPr>
        <p:spPr bwMode="auto">
          <a:xfrm>
            <a:off x="2690813" y="1198563"/>
            <a:ext cx="4322762" cy="4322762"/>
          </a:xfrm>
          <a:prstGeom prst="rect">
            <a:avLst/>
          </a:prstGeom>
          <a:solidFill>
            <a:srgbClr val="FFFFAB"/>
          </a:solidFill>
          <a:ln w="9525">
            <a:solidFill>
              <a:srgbClr val="333333"/>
            </a:solidFill>
            <a:miter lim="800000"/>
            <a:headEnd/>
            <a:tailEnd/>
          </a:ln>
        </p:spPr>
        <p:txBody>
          <a:bodyPr wrap="none" anchor="ctr"/>
          <a:lstStyle/>
          <a:p>
            <a:endParaRPr lang="en-US">
              <a:solidFill>
                <a:srgbClr val="000000"/>
              </a:solidFill>
            </a:endParaRPr>
          </a:p>
        </p:txBody>
      </p:sp>
      <p:sp>
        <p:nvSpPr>
          <p:cNvPr id="116739" name="Rectangle 2"/>
          <p:cNvSpPr>
            <a:spLocks noGrp="1" noChangeArrowheads="1"/>
          </p:cNvSpPr>
          <p:nvPr>
            <p:ph type="title"/>
          </p:nvPr>
        </p:nvSpPr>
        <p:spPr>
          <a:xfrm>
            <a:off x="685800" y="152400"/>
            <a:ext cx="7772400" cy="1143000"/>
          </a:xfrm>
        </p:spPr>
        <p:txBody>
          <a:bodyPr/>
          <a:lstStyle/>
          <a:p>
            <a:pPr eaLnBrk="1" hangingPunct="1"/>
            <a:r>
              <a:rPr lang="en-US" sz="3200" smtClean="0">
                <a:solidFill>
                  <a:schemeClr val="tx1"/>
                </a:solidFill>
              </a:rPr>
              <a:t>Real Gases Do Not Behave Ideally</a:t>
            </a:r>
          </a:p>
        </p:txBody>
      </p:sp>
      <p:sp>
        <p:nvSpPr>
          <p:cNvPr id="116740" name="Line 5"/>
          <p:cNvSpPr>
            <a:spLocks noChangeShapeType="1"/>
          </p:cNvSpPr>
          <p:nvPr/>
        </p:nvSpPr>
        <p:spPr bwMode="auto">
          <a:xfrm>
            <a:off x="3544888" y="1200150"/>
            <a:ext cx="0" cy="4321175"/>
          </a:xfrm>
          <a:prstGeom prst="line">
            <a:avLst/>
          </a:prstGeom>
          <a:noFill/>
          <a:ln w="25400">
            <a:solidFill>
              <a:srgbClr val="C0C0C0"/>
            </a:solidFill>
            <a:round/>
            <a:headEnd/>
            <a:tailEnd/>
          </a:ln>
        </p:spPr>
        <p:txBody>
          <a:bodyPr/>
          <a:lstStyle/>
          <a:p>
            <a:endParaRPr lang="en-US">
              <a:solidFill>
                <a:srgbClr val="000000"/>
              </a:solidFill>
            </a:endParaRPr>
          </a:p>
        </p:txBody>
      </p:sp>
      <p:sp>
        <p:nvSpPr>
          <p:cNvPr id="116741" name="Line 6"/>
          <p:cNvSpPr>
            <a:spLocks noChangeShapeType="1"/>
          </p:cNvSpPr>
          <p:nvPr/>
        </p:nvSpPr>
        <p:spPr bwMode="auto">
          <a:xfrm>
            <a:off x="4411663" y="1200150"/>
            <a:ext cx="0" cy="4321175"/>
          </a:xfrm>
          <a:prstGeom prst="line">
            <a:avLst/>
          </a:prstGeom>
          <a:noFill/>
          <a:ln w="25400">
            <a:solidFill>
              <a:srgbClr val="C0C0C0"/>
            </a:solidFill>
            <a:round/>
            <a:headEnd/>
            <a:tailEnd/>
          </a:ln>
        </p:spPr>
        <p:txBody>
          <a:bodyPr/>
          <a:lstStyle/>
          <a:p>
            <a:endParaRPr lang="en-US">
              <a:solidFill>
                <a:srgbClr val="000000"/>
              </a:solidFill>
            </a:endParaRPr>
          </a:p>
        </p:txBody>
      </p:sp>
      <p:sp>
        <p:nvSpPr>
          <p:cNvPr id="116742" name="Line 7"/>
          <p:cNvSpPr>
            <a:spLocks noChangeShapeType="1"/>
          </p:cNvSpPr>
          <p:nvPr/>
        </p:nvSpPr>
        <p:spPr bwMode="auto">
          <a:xfrm>
            <a:off x="5276850" y="1198563"/>
            <a:ext cx="0" cy="4321175"/>
          </a:xfrm>
          <a:prstGeom prst="line">
            <a:avLst/>
          </a:prstGeom>
          <a:noFill/>
          <a:ln w="25400">
            <a:solidFill>
              <a:srgbClr val="C0C0C0"/>
            </a:solidFill>
            <a:round/>
            <a:headEnd/>
            <a:tailEnd/>
          </a:ln>
        </p:spPr>
        <p:txBody>
          <a:bodyPr/>
          <a:lstStyle/>
          <a:p>
            <a:endParaRPr lang="en-US">
              <a:solidFill>
                <a:srgbClr val="000000"/>
              </a:solidFill>
            </a:endParaRPr>
          </a:p>
        </p:txBody>
      </p:sp>
      <p:sp>
        <p:nvSpPr>
          <p:cNvPr id="116743" name="Line 8"/>
          <p:cNvSpPr>
            <a:spLocks noChangeShapeType="1"/>
          </p:cNvSpPr>
          <p:nvPr/>
        </p:nvSpPr>
        <p:spPr bwMode="auto">
          <a:xfrm>
            <a:off x="6146800" y="1198563"/>
            <a:ext cx="0" cy="4321175"/>
          </a:xfrm>
          <a:prstGeom prst="line">
            <a:avLst/>
          </a:prstGeom>
          <a:noFill/>
          <a:ln w="25400">
            <a:solidFill>
              <a:srgbClr val="C0C0C0"/>
            </a:solidFill>
            <a:round/>
            <a:headEnd/>
            <a:tailEnd/>
          </a:ln>
        </p:spPr>
        <p:txBody>
          <a:bodyPr/>
          <a:lstStyle/>
          <a:p>
            <a:endParaRPr lang="en-US">
              <a:solidFill>
                <a:srgbClr val="000000"/>
              </a:solidFill>
            </a:endParaRPr>
          </a:p>
        </p:txBody>
      </p:sp>
      <p:sp>
        <p:nvSpPr>
          <p:cNvPr id="116744" name="Line 9"/>
          <p:cNvSpPr>
            <a:spLocks noChangeShapeType="1"/>
          </p:cNvSpPr>
          <p:nvPr/>
        </p:nvSpPr>
        <p:spPr bwMode="auto">
          <a:xfrm rot="5400000">
            <a:off x="4852988" y="2489200"/>
            <a:ext cx="0" cy="4321175"/>
          </a:xfrm>
          <a:prstGeom prst="line">
            <a:avLst/>
          </a:prstGeom>
          <a:noFill/>
          <a:ln w="25400">
            <a:solidFill>
              <a:srgbClr val="C0C0C0"/>
            </a:solidFill>
            <a:round/>
            <a:headEnd/>
            <a:tailEnd/>
          </a:ln>
        </p:spPr>
        <p:txBody>
          <a:bodyPr/>
          <a:lstStyle/>
          <a:p>
            <a:endParaRPr lang="en-US">
              <a:solidFill>
                <a:srgbClr val="000000"/>
              </a:solidFill>
            </a:endParaRPr>
          </a:p>
        </p:txBody>
      </p:sp>
      <p:sp>
        <p:nvSpPr>
          <p:cNvPr id="116745" name="Line 10"/>
          <p:cNvSpPr>
            <a:spLocks noChangeShapeType="1"/>
          </p:cNvSpPr>
          <p:nvPr/>
        </p:nvSpPr>
        <p:spPr bwMode="auto">
          <a:xfrm rot="5400000">
            <a:off x="4838701" y="1606550"/>
            <a:ext cx="0" cy="4321175"/>
          </a:xfrm>
          <a:prstGeom prst="line">
            <a:avLst/>
          </a:prstGeom>
          <a:noFill/>
          <a:ln w="25400">
            <a:solidFill>
              <a:srgbClr val="333333"/>
            </a:solidFill>
            <a:prstDash val="dash"/>
            <a:round/>
            <a:headEnd/>
            <a:tailEnd/>
          </a:ln>
        </p:spPr>
        <p:txBody>
          <a:bodyPr/>
          <a:lstStyle/>
          <a:p>
            <a:endParaRPr lang="en-US">
              <a:solidFill>
                <a:srgbClr val="000000"/>
              </a:solidFill>
            </a:endParaRPr>
          </a:p>
        </p:txBody>
      </p:sp>
      <p:sp>
        <p:nvSpPr>
          <p:cNvPr id="116746" name="Line 11"/>
          <p:cNvSpPr>
            <a:spLocks noChangeShapeType="1"/>
          </p:cNvSpPr>
          <p:nvPr/>
        </p:nvSpPr>
        <p:spPr bwMode="auto">
          <a:xfrm rot="5400000">
            <a:off x="4849813" y="760412"/>
            <a:ext cx="0" cy="4321175"/>
          </a:xfrm>
          <a:prstGeom prst="line">
            <a:avLst/>
          </a:prstGeom>
          <a:noFill/>
          <a:ln w="25400">
            <a:solidFill>
              <a:srgbClr val="C0C0C0"/>
            </a:solidFill>
            <a:round/>
            <a:headEnd/>
            <a:tailEnd/>
          </a:ln>
        </p:spPr>
        <p:txBody>
          <a:bodyPr/>
          <a:lstStyle/>
          <a:p>
            <a:endParaRPr lang="en-US">
              <a:solidFill>
                <a:srgbClr val="000000"/>
              </a:solidFill>
            </a:endParaRPr>
          </a:p>
        </p:txBody>
      </p:sp>
      <p:sp>
        <p:nvSpPr>
          <p:cNvPr id="116747" name="Line 12"/>
          <p:cNvSpPr>
            <a:spLocks noChangeShapeType="1"/>
          </p:cNvSpPr>
          <p:nvPr/>
        </p:nvSpPr>
        <p:spPr bwMode="auto">
          <a:xfrm rot="5400000">
            <a:off x="4848226" y="-117475"/>
            <a:ext cx="0" cy="4321175"/>
          </a:xfrm>
          <a:prstGeom prst="line">
            <a:avLst/>
          </a:prstGeom>
          <a:noFill/>
          <a:ln w="25400">
            <a:solidFill>
              <a:srgbClr val="C0C0C0"/>
            </a:solidFill>
            <a:round/>
            <a:headEnd/>
            <a:tailEnd/>
          </a:ln>
        </p:spPr>
        <p:txBody>
          <a:bodyPr/>
          <a:lstStyle/>
          <a:p>
            <a:endParaRPr lang="en-US">
              <a:solidFill>
                <a:srgbClr val="000000"/>
              </a:solidFill>
            </a:endParaRPr>
          </a:p>
        </p:txBody>
      </p:sp>
      <p:sp>
        <p:nvSpPr>
          <p:cNvPr id="116748" name="Freeform 13"/>
          <p:cNvSpPr>
            <a:spLocks/>
          </p:cNvSpPr>
          <p:nvPr/>
        </p:nvSpPr>
        <p:spPr bwMode="auto">
          <a:xfrm>
            <a:off x="2682875" y="2476500"/>
            <a:ext cx="4330700" cy="1293813"/>
          </a:xfrm>
          <a:custGeom>
            <a:avLst/>
            <a:gdLst>
              <a:gd name="T0" fmla="*/ 0 w 2728"/>
              <a:gd name="T1" fmla="*/ 2147483647 h 815"/>
              <a:gd name="T2" fmla="*/ 2147483647 w 2728"/>
              <a:gd name="T3" fmla="*/ 0 h 815"/>
              <a:gd name="T4" fmla="*/ 0 60000 65536"/>
              <a:gd name="T5" fmla="*/ 0 60000 65536"/>
              <a:gd name="T6" fmla="*/ 0 w 2728"/>
              <a:gd name="T7" fmla="*/ 0 h 815"/>
              <a:gd name="T8" fmla="*/ 2728 w 2728"/>
              <a:gd name="T9" fmla="*/ 815 h 815"/>
            </a:gdLst>
            <a:ahLst/>
            <a:cxnLst>
              <a:cxn ang="T4">
                <a:pos x="T0" y="T1"/>
              </a:cxn>
              <a:cxn ang="T5">
                <a:pos x="T2" y="T3"/>
              </a:cxn>
            </a:cxnLst>
            <a:rect l="T6" t="T7" r="T8" b="T9"/>
            <a:pathLst>
              <a:path w="2728" h="815">
                <a:moveTo>
                  <a:pt x="0" y="815"/>
                </a:moveTo>
                <a:cubicBezTo>
                  <a:pt x="0" y="815"/>
                  <a:pt x="1364" y="407"/>
                  <a:pt x="2728" y="0"/>
                </a:cubicBezTo>
              </a:path>
            </a:pathLst>
          </a:custGeom>
          <a:noFill/>
          <a:ln w="19050">
            <a:solidFill>
              <a:srgbClr val="008000"/>
            </a:solidFill>
            <a:round/>
            <a:headEnd/>
            <a:tailEnd/>
          </a:ln>
        </p:spPr>
        <p:txBody>
          <a:bodyPr/>
          <a:lstStyle/>
          <a:p>
            <a:endParaRPr lang="en-US">
              <a:solidFill>
                <a:srgbClr val="000000"/>
              </a:solidFill>
            </a:endParaRPr>
          </a:p>
        </p:txBody>
      </p:sp>
      <p:sp>
        <p:nvSpPr>
          <p:cNvPr id="116749" name="Freeform 14"/>
          <p:cNvSpPr>
            <a:spLocks/>
          </p:cNvSpPr>
          <p:nvPr/>
        </p:nvSpPr>
        <p:spPr bwMode="auto">
          <a:xfrm>
            <a:off x="2682875" y="1198563"/>
            <a:ext cx="4132263" cy="2836862"/>
          </a:xfrm>
          <a:custGeom>
            <a:avLst/>
            <a:gdLst>
              <a:gd name="T0" fmla="*/ 0 w 2603"/>
              <a:gd name="T1" fmla="*/ 2147483647 h 1787"/>
              <a:gd name="T2" fmla="*/ 2147483647 w 2603"/>
              <a:gd name="T3" fmla="*/ 2147483647 h 1787"/>
              <a:gd name="T4" fmla="*/ 2147483647 w 2603"/>
              <a:gd name="T5" fmla="*/ 2147483647 h 1787"/>
              <a:gd name="T6" fmla="*/ 2147483647 w 2603"/>
              <a:gd name="T7" fmla="*/ 2147483647 h 1787"/>
              <a:gd name="T8" fmla="*/ 2147483647 w 2603"/>
              <a:gd name="T9" fmla="*/ 2147483647 h 1787"/>
              <a:gd name="T10" fmla="*/ 2147483647 w 2603"/>
              <a:gd name="T11" fmla="*/ 2147483647 h 1787"/>
              <a:gd name="T12" fmla="*/ 2147483647 w 2603"/>
              <a:gd name="T13" fmla="*/ 0 h 1787"/>
              <a:gd name="T14" fmla="*/ 0 60000 65536"/>
              <a:gd name="T15" fmla="*/ 0 60000 65536"/>
              <a:gd name="T16" fmla="*/ 0 60000 65536"/>
              <a:gd name="T17" fmla="*/ 0 60000 65536"/>
              <a:gd name="T18" fmla="*/ 0 60000 65536"/>
              <a:gd name="T19" fmla="*/ 0 60000 65536"/>
              <a:gd name="T20" fmla="*/ 0 60000 65536"/>
              <a:gd name="T21" fmla="*/ 0 w 2603"/>
              <a:gd name="T22" fmla="*/ 0 h 1787"/>
              <a:gd name="T23" fmla="*/ 2603 w 2603"/>
              <a:gd name="T24" fmla="*/ 1787 h 17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03" h="1787">
                <a:moveTo>
                  <a:pt x="0" y="1625"/>
                </a:moveTo>
                <a:cubicBezTo>
                  <a:pt x="14" y="1637"/>
                  <a:pt x="46" y="1672"/>
                  <a:pt x="87" y="1696"/>
                </a:cubicBezTo>
                <a:cubicBezTo>
                  <a:pt x="128" y="1720"/>
                  <a:pt x="162" y="1761"/>
                  <a:pt x="244" y="1766"/>
                </a:cubicBezTo>
                <a:cubicBezTo>
                  <a:pt x="326" y="1771"/>
                  <a:pt x="436" y="1787"/>
                  <a:pt x="581" y="1728"/>
                </a:cubicBezTo>
                <a:cubicBezTo>
                  <a:pt x="726" y="1669"/>
                  <a:pt x="908" y="1574"/>
                  <a:pt x="1114" y="1413"/>
                </a:cubicBezTo>
                <a:cubicBezTo>
                  <a:pt x="1320" y="1252"/>
                  <a:pt x="1572" y="996"/>
                  <a:pt x="1820" y="761"/>
                </a:cubicBezTo>
                <a:cubicBezTo>
                  <a:pt x="2068" y="526"/>
                  <a:pt x="2440" y="159"/>
                  <a:pt x="2603" y="0"/>
                </a:cubicBezTo>
              </a:path>
            </a:pathLst>
          </a:custGeom>
          <a:noFill/>
          <a:ln w="19050">
            <a:solidFill>
              <a:srgbClr val="FF00FF"/>
            </a:solidFill>
            <a:round/>
            <a:headEnd/>
            <a:tailEnd/>
          </a:ln>
        </p:spPr>
        <p:txBody>
          <a:bodyPr/>
          <a:lstStyle/>
          <a:p>
            <a:endParaRPr lang="en-US">
              <a:solidFill>
                <a:srgbClr val="000000"/>
              </a:solidFill>
            </a:endParaRPr>
          </a:p>
        </p:txBody>
      </p:sp>
      <p:sp>
        <p:nvSpPr>
          <p:cNvPr id="116750" name="Freeform 15"/>
          <p:cNvSpPr>
            <a:spLocks/>
          </p:cNvSpPr>
          <p:nvPr/>
        </p:nvSpPr>
        <p:spPr bwMode="auto">
          <a:xfrm>
            <a:off x="2682875" y="1414463"/>
            <a:ext cx="4321175" cy="3103562"/>
          </a:xfrm>
          <a:custGeom>
            <a:avLst/>
            <a:gdLst>
              <a:gd name="T0" fmla="*/ 0 w 2722"/>
              <a:gd name="T1" fmla="*/ 2147483647 h 1955"/>
              <a:gd name="T2" fmla="*/ 2147483647 w 2722"/>
              <a:gd name="T3" fmla="*/ 2147483647 h 1955"/>
              <a:gd name="T4" fmla="*/ 2147483647 w 2722"/>
              <a:gd name="T5" fmla="*/ 2147483647 h 1955"/>
              <a:gd name="T6" fmla="*/ 2147483647 w 2722"/>
              <a:gd name="T7" fmla="*/ 2147483647 h 1955"/>
              <a:gd name="T8" fmla="*/ 2147483647 w 2722"/>
              <a:gd name="T9" fmla="*/ 0 h 1955"/>
              <a:gd name="T10" fmla="*/ 0 60000 65536"/>
              <a:gd name="T11" fmla="*/ 0 60000 65536"/>
              <a:gd name="T12" fmla="*/ 0 60000 65536"/>
              <a:gd name="T13" fmla="*/ 0 60000 65536"/>
              <a:gd name="T14" fmla="*/ 0 60000 65536"/>
              <a:gd name="T15" fmla="*/ 0 w 2722"/>
              <a:gd name="T16" fmla="*/ 0 h 1955"/>
              <a:gd name="T17" fmla="*/ 2722 w 2722"/>
              <a:gd name="T18" fmla="*/ 1955 h 1955"/>
            </a:gdLst>
            <a:ahLst/>
            <a:cxnLst>
              <a:cxn ang="T10">
                <a:pos x="T0" y="T1"/>
              </a:cxn>
              <a:cxn ang="T11">
                <a:pos x="T2" y="T3"/>
              </a:cxn>
              <a:cxn ang="T12">
                <a:pos x="T4" y="T5"/>
              </a:cxn>
              <a:cxn ang="T13">
                <a:pos x="T6" y="T7"/>
              </a:cxn>
              <a:cxn ang="T14">
                <a:pos x="T8" y="T9"/>
              </a:cxn>
            </a:cxnLst>
            <a:rect l="T15" t="T16" r="T17" b="T18"/>
            <a:pathLst>
              <a:path w="2722" h="1955">
                <a:moveTo>
                  <a:pt x="0" y="1511"/>
                </a:moveTo>
                <a:cubicBezTo>
                  <a:pt x="36" y="1557"/>
                  <a:pt x="128" y="1721"/>
                  <a:pt x="217" y="1788"/>
                </a:cubicBezTo>
                <a:cubicBezTo>
                  <a:pt x="306" y="1855"/>
                  <a:pt x="392" y="1955"/>
                  <a:pt x="532" y="1913"/>
                </a:cubicBezTo>
                <a:cubicBezTo>
                  <a:pt x="672" y="1871"/>
                  <a:pt x="695" y="1857"/>
                  <a:pt x="1060" y="1538"/>
                </a:cubicBezTo>
                <a:cubicBezTo>
                  <a:pt x="1425" y="1219"/>
                  <a:pt x="2376" y="320"/>
                  <a:pt x="2722" y="0"/>
                </a:cubicBezTo>
              </a:path>
            </a:pathLst>
          </a:custGeom>
          <a:noFill/>
          <a:ln w="19050">
            <a:solidFill>
              <a:schemeClr val="tx1"/>
            </a:solidFill>
            <a:round/>
            <a:headEnd/>
            <a:tailEnd/>
          </a:ln>
        </p:spPr>
        <p:txBody>
          <a:bodyPr/>
          <a:lstStyle/>
          <a:p>
            <a:endParaRPr lang="en-US">
              <a:solidFill>
                <a:srgbClr val="000000"/>
              </a:solidFill>
            </a:endParaRPr>
          </a:p>
        </p:txBody>
      </p:sp>
      <p:sp>
        <p:nvSpPr>
          <p:cNvPr id="116751" name="Freeform 16"/>
          <p:cNvSpPr>
            <a:spLocks/>
          </p:cNvSpPr>
          <p:nvPr/>
        </p:nvSpPr>
        <p:spPr bwMode="auto">
          <a:xfrm>
            <a:off x="2674938" y="2346325"/>
            <a:ext cx="4338637" cy="2720975"/>
          </a:xfrm>
          <a:custGeom>
            <a:avLst/>
            <a:gdLst>
              <a:gd name="T0" fmla="*/ 0 w 2733"/>
              <a:gd name="T1" fmla="*/ 2147483647 h 1714"/>
              <a:gd name="T2" fmla="*/ 2147483647 w 2733"/>
              <a:gd name="T3" fmla="*/ 2147483647 h 1714"/>
              <a:gd name="T4" fmla="*/ 2147483647 w 2733"/>
              <a:gd name="T5" fmla="*/ 2147483647 h 1714"/>
              <a:gd name="T6" fmla="*/ 2147483647 w 2733"/>
              <a:gd name="T7" fmla="*/ 2147483647 h 1714"/>
              <a:gd name="T8" fmla="*/ 2147483647 w 2733"/>
              <a:gd name="T9" fmla="*/ 0 h 1714"/>
              <a:gd name="T10" fmla="*/ 0 60000 65536"/>
              <a:gd name="T11" fmla="*/ 0 60000 65536"/>
              <a:gd name="T12" fmla="*/ 0 60000 65536"/>
              <a:gd name="T13" fmla="*/ 0 60000 65536"/>
              <a:gd name="T14" fmla="*/ 0 60000 65536"/>
              <a:gd name="T15" fmla="*/ 0 w 2733"/>
              <a:gd name="T16" fmla="*/ 0 h 1714"/>
              <a:gd name="T17" fmla="*/ 2733 w 2733"/>
              <a:gd name="T18" fmla="*/ 1714 h 1714"/>
            </a:gdLst>
            <a:ahLst/>
            <a:cxnLst>
              <a:cxn ang="T10">
                <a:pos x="T0" y="T1"/>
              </a:cxn>
              <a:cxn ang="T11">
                <a:pos x="T2" y="T3"/>
              </a:cxn>
              <a:cxn ang="T12">
                <a:pos x="T4" y="T5"/>
              </a:cxn>
              <a:cxn ang="T13">
                <a:pos x="T6" y="T7"/>
              </a:cxn>
              <a:cxn ang="T14">
                <a:pos x="T8" y="T9"/>
              </a:cxn>
            </a:cxnLst>
            <a:rect l="T15" t="T16" r="T17" b="T18"/>
            <a:pathLst>
              <a:path w="2733" h="1714">
                <a:moveTo>
                  <a:pt x="0" y="913"/>
                </a:moveTo>
                <a:cubicBezTo>
                  <a:pt x="19" y="993"/>
                  <a:pt x="56" y="1266"/>
                  <a:pt x="114" y="1391"/>
                </a:cubicBezTo>
                <a:cubicBezTo>
                  <a:pt x="172" y="1516"/>
                  <a:pt x="166" y="1714"/>
                  <a:pt x="347" y="1663"/>
                </a:cubicBezTo>
                <a:cubicBezTo>
                  <a:pt x="528" y="1612"/>
                  <a:pt x="802" y="1364"/>
                  <a:pt x="1200" y="1087"/>
                </a:cubicBezTo>
                <a:cubicBezTo>
                  <a:pt x="1598" y="810"/>
                  <a:pt x="2414" y="226"/>
                  <a:pt x="2733" y="0"/>
                </a:cubicBezTo>
              </a:path>
            </a:pathLst>
          </a:custGeom>
          <a:noFill/>
          <a:ln w="19050">
            <a:solidFill>
              <a:srgbClr val="000080"/>
            </a:solidFill>
            <a:round/>
            <a:headEnd/>
            <a:tailEnd/>
          </a:ln>
        </p:spPr>
        <p:txBody>
          <a:bodyPr/>
          <a:lstStyle/>
          <a:p>
            <a:endParaRPr lang="en-US">
              <a:solidFill>
                <a:srgbClr val="000000"/>
              </a:solidFill>
            </a:endParaRPr>
          </a:p>
        </p:txBody>
      </p:sp>
      <p:sp>
        <p:nvSpPr>
          <p:cNvPr id="116752" name="Text Box 17"/>
          <p:cNvSpPr txBox="1">
            <a:spLocks noChangeArrowheads="1"/>
          </p:cNvSpPr>
          <p:nvPr/>
        </p:nvSpPr>
        <p:spPr bwMode="auto">
          <a:xfrm>
            <a:off x="7051675" y="1285875"/>
            <a:ext cx="598488" cy="366713"/>
          </a:xfrm>
          <a:prstGeom prst="rect">
            <a:avLst/>
          </a:prstGeom>
          <a:noFill/>
          <a:ln w="9525">
            <a:noFill/>
            <a:miter lim="800000"/>
            <a:headEnd/>
            <a:tailEnd/>
          </a:ln>
        </p:spPr>
        <p:txBody>
          <a:bodyPr wrap="none">
            <a:spAutoFit/>
          </a:bodyPr>
          <a:lstStyle/>
          <a:p>
            <a:pPr algn="l"/>
            <a:r>
              <a:rPr lang="en-US" sz="1800">
                <a:solidFill>
                  <a:srgbClr val="000000"/>
                </a:solidFill>
              </a:rPr>
              <a:t>CH</a:t>
            </a:r>
            <a:r>
              <a:rPr lang="en-US" sz="1800" baseline="-25000">
                <a:solidFill>
                  <a:srgbClr val="000000"/>
                </a:solidFill>
              </a:rPr>
              <a:t>4</a:t>
            </a:r>
          </a:p>
        </p:txBody>
      </p:sp>
      <p:sp>
        <p:nvSpPr>
          <p:cNvPr id="116753" name="Text Box 18"/>
          <p:cNvSpPr txBox="1">
            <a:spLocks noChangeArrowheads="1"/>
          </p:cNvSpPr>
          <p:nvPr/>
        </p:nvSpPr>
        <p:spPr bwMode="auto">
          <a:xfrm>
            <a:off x="7048500" y="2417763"/>
            <a:ext cx="433388" cy="366712"/>
          </a:xfrm>
          <a:prstGeom prst="rect">
            <a:avLst/>
          </a:prstGeom>
          <a:noFill/>
          <a:ln w="9525">
            <a:noFill/>
            <a:miter lim="800000"/>
            <a:headEnd/>
            <a:tailEnd/>
          </a:ln>
        </p:spPr>
        <p:txBody>
          <a:bodyPr wrap="none">
            <a:spAutoFit/>
          </a:bodyPr>
          <a:lstStyle/>
          <a:p>
            <a:pPr algn="l"/>
            <a:r>
              <a:rPr lang="en-US" sz="1800">
                <a:solidFill>
                  <a:srgbClr val="000000"/>
                </a:solidFill>
              </a:rPr>
              <a:t>H</a:t>
            </a:r>
            <a:r>
              <a:rPr lang="en-US" sz="1800" baseline="-25000">
                <a:solidFill>
                  <a:srgbClr val="000000"/>
                </a:solidFill>
              </a:rPr>
              <a:t>2</a:t>
            </a:r>
          </a:p>
        </p:txBody>
      </p:sp>
      <p:sp>
        <p:nvSpPr>
          <p:cNvPr id="116754" name="Text Box 19"/>
          <p:cNvSpPr txBox="1">
            <a:spLocks noChangeArrowheads="1"/>
          </p:cNvSpPr>
          <p:nvPr/>
        </p:nvSpPr>
        <p:spPr bwMode="auto">
          <a:xfrm>
            <a:off x="5489575" y="1516063"/>
            <a:ext cx="433388" cy="366712"/>
          </a:xfrm>
          <a:prstGeom prst="rect">
            <a:avLst/>
          </a:prstGeom>
          <a:noFill/>
          <a:ln w="9525">
            <a:noFill/>
            <a:miter lim="800000"/>
            <a:headEnd/>
            <a:tailEnd/>
          </a:ln>
        </p:spPr>
        <p:txBody>
          <a:bodyPr wrap="none">
            <a:spAutoFit/>
          </a:bodyPr>
          <a:lstStyle/>
          <a:p>
            <a:pPr algn="l"/>
            <a:r>
              <a:rPr lang="en-US" sz="1800">
                <a:solidFill>
                  <a:srgbClr val="000000"/>
                </a:solidFill>
              </a:rPr>
              <a:t>N</a:t>
            </a:r>
            <a:r>
              <a:rPr lang="en-US" sz="1800" baseline="-25000">
                <a:solidFill>
                  <a:srgbClr val="000000"/>
                </a:solidFill>
              </a:rPr>
              <a:t>2</a:t>
            </a:r>
          </a:p>
        </p:txBody>
      </p:sp>
      <p:sp>
        <p:nvSpPr>
          <p:cNvPr id="116755" name="Text Box 20"/>
          <p:cNvSpPr txBox="1">
            <a:spLocks noChangeArrowheads="1"/>
          </p:cNvSpPr>
          <p:nvPr/>
        </p:nvSpPr>
        <p:spPr bwMode="auto">
          <a:xfrm>
            <a:off x="5930900" y="3148013"/>
            <a:ext cx="611188" cy="366712"/>
          </a:xfrm>
          <a:prstGeom prst="rect">
            <a:avLst/>
          </a:prstGeom>
          <a:noFill/>
          <a:ln w="9525">
            <a:noFill/>
            <a:miter lim="800000"/>
            <a:headEnd/>
            <a:tailEnd/>
          </a:ln>
        </p:spPr>
        <p:txBody>
          <a:bodyPr wrap="none">
            <a:spAutoFit/>
          </a:bodyPr>
          <a:lstStyle/>
          <a:p>
            <a:pPr algn="l"/>
            <a:r>
              <a:rPr lang="en-US" sz="1800">
                <a:solidFill>
                  <a:srgbClr val="000000"/>
                </a:solidFill>
              </a:rPr>
              <a:t>CO</a:t>
            </a:r>
            <a:r>
              <a:rPr lang="en-US" sz="1800" baseline="-25000">
                <a:solidFill>
                  <a:srgbClr val="000000"/>
                </a:solidFill>
              </a:rPr>
              <a:t>2</a:t>
            </a:r>
          </a:p>
        </p:txBody>
      </p:sp>
      <p:sp>
        <p:nvSpPr>
          <p:cNvPr id="116756" name="Text Box 21"/>
          <p:cNvSpPr txBox="1">
            <a:spLocks noChangeArrowheads="1"/>
          </p:cNvSpPr>
          <p:nvPr/>
        </p:nvSpPr>
        <p:spPr bwMode="auto">
          <a:xfrm>
            <a:off x="7092950" y="3516313"/>
            <a:ext cx="679450" cy="641350"/>
          </a:xfrm>
          <a:prstGeom prst="rect">
            <a:avLst/>
          </a:prstGeom>
          <a:noFill/>
          <a:ln w="9525">
            <a:noFill/>
            <a:miter lim="800000"/>
            <a:headEnd/>
            <a:tailEnd/>
          </a:ln>
        </p:spPr>
        <p:txBody>
          <a:bodyPr wrap="none">
            <a:spAutoFit/>
          </a:bodyPr>
          <a:lstStyle/>
          <a:p>
            <a:pPr algn="l"/>
            <a:r>
              <a:rPr lang="en-US" sz="1800">
                <a:solidFill>
                  <a:srgbClr val="000000"/>
                </a:solidFill>
              </a:rPr>
              <a:t>Ideal</a:t>
            </a:r>
          </a:p>
          <a:p>
            <a:pPr algn="l"/>
            <a:r>
              <a:rPr lang="en-US" sz="1800">
                <a:solidFill>
                  <a:srgbClr val="000000"/>
                </a:solidFill>
              </a:rPr>
              <a:t>gas</a:t>
            </a:r>
            <a:endParaRPr lang="en-US" sz="1800" baseline="-25000">
              <a:solidFill>
                <a:srgbClr val="000000"/>
              </a:solidFill>
            </a:endParaRPr>
          </a:p>
        </p:txBody>
      </p:sp>
      <p:sp>
        <p:nvSpPr>
          <p:cNvPr id="116757" name="Text Box 22"/>
          <p:cNvSpPr txBox="1">
            <a:spLocks noChangeArrowheads="1"/>
          </p:cNvSpPr>
          <p:nvPr/>
        </p:nvSpPr>
        <p:spPr bwMode="auto">
          <a:xfrm>
            <a:off x="2179638" y="1860550"/>
            <a:ext cx="501650" cy="366713"/>
          </a:xfrm>
          <a:prstGeom prst="rect">
            <a:avLst/>
          </a:prstGeom>
          <a:noFill/>
          <a:ln w="9525">
            <a:noFill/>
            <a:miter lim="800000"/>
            <a:headEnd/>
            <a:tailEnd/>
          </a:ln>
        </p:spPr>
        <p:txBody>
          <a:bodyPr wrap="none">
            <a:spAutoFit/>
          </a:bodyPr>
          <a:lstStyle/>
          <a:p>
            <a:pPr algn="l"/>
            <a:r>
              <a:rPr lang="en-US" sz="1800">
                <a:solidFill>
                  <a:srgbClr val="000000"/>
                </a:solidFill>
              </a:rPr>
              <a:t>2.0</a:t>
            </a:r>
            <a:endParaRPr lang="en-US" sz="1800" baseline="-25000">
              <a:solidFill>
                <a:srgbClr val="000000"/>
              </a:solidFill>
            </a:endParaRPr>
          </a:p>
        </p:txBody>
      </p:sp>
      <p:sp>
        <p:nvSpPr>
          <p:cNvPr id="116758" name="Text Box 23"/>
          <p:cNvSpPr txBox="1">
            <a:spLocks noChangeArrowheads="1"/>
          </p:cNvSpPr>
          <p:nvPr/>
        </p:nvSpPr>
        <p:spPr bwMode="auto">
          <a:xfrm>
            <a:off x="2174875" y="3582988"/>
            <a:ext cx="501650" cy="366712"/>
          </a:xfrm>
          <a:prstGeom prst="rect">
            <a:avLst/>
          </a:prstGeom>
          <a:noFill/>
          <a:ln w="9525">
            <a:noFill/>
            <a:miter lim="800000"/>
            <a:headEnd/>
            <a:tailEnd/>
          </a:ln>
        </p:spPr>
        <p:txBody>
          <a:bodyPr wrap="none">
            <a:spAutoFit/>
          </a:bodyPr>
          <a:lstStyle/>
          <a:p>
            <a:pPr algn="l"/>
            <a:r>
              <a:rPr lang="en-US" sz="1800">
                <a:solidFill>
                  <a:srgbClr val="000000"/>
                </a:solidFill>
              </a:rPr>
              <a:t>1.0</a:t>
            </a:r>
            <a:endParaRPr lang="en-US" sz="1800" baseline="-25000">
              <a:solidFill>
                <a:srgbClr val="000000"/>
              </a:solidFill>
            </a:endParaRPr>
          </a:p>
        </p:txBody>
      </p:sp>
      <p:sp>
        <p:nvSpPr>
          <p:cNvPr id="116759" name="Text Box 24"/>
          <p:cNvSpPr txBox="1">
            <a:spLocks noChangeArrowheads="1"/>
          </p:cNvSpPr>
          <p:nvPr/>
        </p:nvSpPr>
        <p:spPr bwMode="auto">
          <a:xfrm>
            <a:off x="2370138" y="5334000"/>
            <a:ext cx="311150" cy="366713"/>
          </a:xfrm>
          <a:prstGeom prst="rect">
            <a:avLst/>
          </a:prstGeom>
          <a:noFill/>
          <a:ln w="9525">
            <a:noFill/>
            <a:miter lim="800000"/>
            <a:headEnd/>
            <a:tailEnd/>
          </a:ln>
        </p:spPr>
        <p:txBody>
          <a:bodyPr wrap="none">
            <a:spAutoFit/>
          </a:bodyPr>
          <a:lstStyle/>
          <a:p>
            <a:pPr algn="l"/>
            <a:r>
              <a:rPr lang="en-US" sz="1800">
                <a:solidFill>
                  <a:srgbClr val="000000"/>
                </a:solidFill>
              </a:rPr>
              <a:t>0</a:t>
            </a:r>
            <a:endParaRPr lang="en-US" sz="1800" baseline="-25000">
              <a:solidFill>
                <a:srgbClr val="000000"/>
              </a:solidFill>
            </a:endParaRPr>
          </a:p>
        </p:txBody>
      </p:sp>
      <p:sp>
        <p:nvSpPr>
          <p:cNvPr id="116760" name="Text Box 25"/>
          <p:cNvSpPr txBox="1">
            <a:spLocks noChangeArrowheads="1"/>
          </p:cNvSpPr>
          <p:nvPr/>
        </p:nvSpPr>
        <p:spPr bwMode="auto">
          <a:xfrm>
            <a:off x="2533650" y="5529263"/>
            <a:ext cx="311150" cy="366712"/>
          </a:xfrm>
          <a:prstGeom prst="rect">
            <a:avLst/>
          </a:prstGeom>
          <a:noFill/>
          <a:ln w="9525">
            <a:noFill/>
            <a:miter lim="800000"/>
            <a:headEnd/>
            <a:tailEnd/>
          </a:ln>
        </p:spPr>
        <p:txBody>
          <a:bodyPr wrap="none">
            <a:spAutoFit/>
          </a:bodyPr>
          <a:lstStyle/>
          <a:p>
            <a:pPr algn="l"/>
            <a:r>
              <a:rPr lang="en-US" sz="1800">
                <a:solidFill>
                  <a:srgbClr val="000000"/>
                </a:solidFill>
              </a:rPr>
              <a:t>0</a:t>
            </a:r>
            <a:endParaRPr lang="en-US" sz="1800" baseline="-25000">
              <a:solidFill>
                <a:srgbClr val="000000"/>
              </a:solidFill>
            </a:endParaRPr>
          </a:p>
        </p:txBody>
      </p:sp>
      <p:sp>
        <p:nvSpPr>
          <p:cNvPr id="116761" name="Text Box 26"/>
          <p:cNvSpPr txBox="1">
            <a:spLocks noChangeArrowheads="1"/>
          </p:cNvSpPr>
          <p:nvPr/>
        </p:nvSpPr>
        <p:spPr bwMode="auto">
          <a:xfrm>
            <a:off x="3257550" y="5530850"/>
            <a:ext cx="565150" cy="366713"/>
          </a:xfrm>
          <a:prstGeom prst="rect">
            <a:avLst/>
          </a:prstGeom>
          <a:noFill/>
          <a:ln w="9525">
            <a:noFill/>
            <a:miter lim="800000"/>
            <a:headEnd/>
            <a:tailEnd/>
          </a:ln>
        </p:spPr>
        <p:txBody>
          <a:bodyPr wrap="none">
            <a:spAutoFit/>
          </a:bodyPr>
          <a:lstStyle/>
          <a:p>
            <a:pPr algn="l"/>
            <a:r>
              <a:rPr lang="en-US" sz="1800">
                <a:solidFill>
                  <a:srgbClr val="000000"/>
                </a:solidFill>
              </a:rPr>
              <a:t>200</a:t>
            </a:r>
            <a:endParaRPr lang="en-US" sz="1800" baseline="-25000">
              <a:solidFill>
                <a:srgbClr val="000000"/>
              </a:solidFill>
            </a:endParaRPr>
          </a:p>
        </p:txBody>
      </p:sp>
      <p:sp>
        <p:nvSpPr>
          <p:cNvPr id="116762" name="Text Box 27"/>
          <p:cNvSpPr txBox="1">
            <a:spLocks noChangeArrowheads="1"/>
          </p:cNvSpPr>
          <p:nvPr/>
        </p:nvSpPr>
        <p:spPr bwMode="auto">
          <a:xfrm>
            <a:off x="4127500" y="5532438"/>
            <a:ext cx="565150" cy="366712"/>
          </a:xfrm>
          <a:prstGeom prst="rect">
            <a:avLst/>
          </a:prstGeom>
          <a:noFill/>
          <a:ln w="9525">
            <a:noFill/>
            <a:miter lim="800000"/>
            <a:headEnd/>
            <a:tailEnd/>
          </a:ln>
        </p:spPr>
        <p:txBody>
          <a:bodyPr wrap="none">
            <a:spAutoFit/>
          </a:bodyPr>
          <a:lstStyle/>
          <a:p>
            <a:pPr algn="l"/>
            <a:r>
              <a:rPr lang="en-US" sz="1800">
                <a:solidFill>
                  <a:srgbClr val="000000"/>
                </a:solidFill>
              </a:rPr>
              <a:t>400</a:t>
            </a:r>
            <a:endParaRPr lang="en-US" sz="1800" baseline="-25000">
              <a:solidFill>
                <a:srgbClr val="000000"/>
              </a:solidFill>
            </a:endParaRPr>
          </a:p>
        </p:txBody>
      </p:sp>
      <p:sp>
        <p:nvSpPr>
          <p:cNvPr id="116763" name="Text Box 28"/>
          <p:cNvSpPr txBox="1">
            <a:spLocks noChangeArrowheads="1"/>
          </p:cNvSpPr>
          <p:nvPr/>
        </p:nvSpPr>
        <p:spPr bwMode="auto">
          <a:xfrm>
            <a:off x="4994275" y="5529263"/>
            <a:ext cx="565150" cy="366712"/>
          </a:xfrm>
          <a:prstGeom prst="rect">
            <a:avLst/>
          </a:prstGeom>
          <a:noFill/>
          <a:ln w="9525">
            <a:noFill/>
            <a:miter lim="800000"/>
            <a:headEnd/>
            <a:tailEnd/>
          </a:ln>
        </p:spPr>
        <p:txBody>
          <a:bodyPr wrap="none">
            <a:spAutoFit/>
          </a:bodyPr>
          <a:lstStyle/>
          <a:p>
            <a:pPr algn="l"/>
            <a:r>
              <a:rPr lang="en-US" sz="1800">
                <a:solidFill>
                  <a:srgbClr val="000000"/>
                </a:solidFill>
              </a:rPr>
              <a:t>600</a:t>
            </a:r>
            <a:endParaRPr lang="en-US" sz="1800" baseline="-25000">
              <a:solidFill>
                <a:srgbClr val="000000"/>
              </a:solidFill>
            </a:endParaRPr>
          </a:p>
        </p:txBody>
      </p:sp>
      <p:sp>
        <p:nvSpPr>
          <p:cNvPr id="116764" name="Text Box 29"/>
          <p:cNvSpPr txBox="1">
            <a:spLocks noChangeArrowheads="1"/>
          </p:cNvSpPr>
          <p:nvPr/>
        </p:nvSpPr>
        <p:spPr bwMode="auto">
          <a:xfrm>
            <a:off x="5864225" y="5529263"/>
            <a:ext cx="565150" cy="366712"/>
          </a:xfrm>
          <a:prstGeom prst="rect">
            <a:avLst/>
          </a:prstGeom>
          <a:noFill/>
          <a:ln w="9525">
            <a:noFill/>
            <a:miter lim="800000"/>
            <a:headEnd/>
            <a:tailEnd/>
          </a:ln>
        </p:spPr>
        <p:txBody>
          <a:bodyPr wrap="none">
            <a:spAutoFit/>
          </a:bodyPr>
          <a:lstStyle/>
          <a:p>
            <a:pPr algn="l"/>
            <a:r>
              <a:rPr lang="en-US" sz="1800">
                <a:solidFill>
                  <a:srgbClr val="000000"/>
                </a:solidFill>
              </a:rPr>
              <a:t>800</a:t>
            </a:r>
            <a:endParaRPr lang="en-US" sz="1800" baseline="-25000">
              <a:solidFill>
                <a:srgbClr val="000000"/>
              </a:solidFill>
            </a:endParaRPr>
          </a:p>
        </p:txBody>
      </p:sp>
      <p:sp>
        <p:nvSpPr>
          <p:cNvPr id="116765" name="Text Box 30"/>
          <p:cNvSpPr txBox="1">
            <a:spLocks noChangeArrowheads="1"/>
          </p:cNvSpPr>
          <p:nvPr/>
        </p:nvSpPr>
        <p:spPr bwMode="auto">
          <a:xfrm>
            <a:off x="6665913" y="5532438"/>
            <a:ext cx="692150" cy="366712"/>
          </a:xfrm>
          <a:prstGeom prst="rect">
            <a:avLst/>
          </a:prstGeom>
          <a:noFill/>
          <a:ln w="9525">
            <a:noFill/>
            <a:miter lim="800000"/>
            <a:headEnd/>
            <a:tailEnd/>
          </a:ln>
        </p:spPr>
        <p:txBody>
          <a:bodyPr wrap="none">
            <a:spAutoFit/>
          </a:bodyPr>
          <a:lstStyle/>
          <a:p>
            <a:pPr algn="l"/>
            <a:r>
              <a:rPr lang="en-US" sz="1800">
                <a:solidFill>
                  <a:srgbClr val="000000"/>
                </a:solidFill>
              </a:rPr>
              <a:t>1000</a:t>
            </a:r>
            <a:endParaRPr lang="en-US" sz="1800" baseline="-25000">
              <a:solidFill>
                <a:srgbClr val="000000"/>
              </a:solidFill>
            </a:endParaRPr>
          </a:p>
        </p:txBody>
      </p:sp>
      <p:sp>
        <p:nvSpPr>
          <p:cNvPr id="116766" name="Text Box 31"/>
          <p:cNvSpPr txBox="1">
            <a:spLocks noChangeArrowheads="1"/>
          </p:cNvSpPr>
          <p:nvPr/>
        </p:nvSpPr>
        <p:spPr bwMode="auto">
          <a:xfrm>
            <a:off x="4310063" y="6207125"/>
            <a:ext cx="933450" cy="366713"/>
          </a:xfrm>
          <a:prstGeom prst="rect">
            <a:avLst/>
          </a:prstGeom>
          <a:noFill/>
          <a:ln w="9525">
            <a:noFill/>
            <a:miter lim="800000"/>
            <a:headEnd/>
            <a:tailEnd/>
          </a:ln>
        </p:spPr>
        <p:txBody>
          <a:bodyPr wrap="none">
            <a:spAutoFit/>
          </a:bodyPr>
          <a:lstStyle/>
          <a:p>
            <a:pPr algn="l"/>
            <a:r>
              <a:rPr lang="en-US" sz="1800" i="1">
                <a:solidFill>
                  <a:srgbClr val="000000"/>
                </a:solidFill>
              </a:rPr>
              <a:t>P</a:t>
            </a:r>
            <a:r>
              <a:rPr lang="en-US" sz="1800">
                <a:solidFill>
                  <a:srgbClr val="000000"/>
                </a:solidFill>
              </a:rPr>
              <a:t> (atm)</a:t>
            </a:r>
            <a:endParaRPr lang="en-US" sz="1800" baseline="-25000">
              <a:solidFill>
                <a:srgbClr val="000000"/>
              </a:solidFill>
            </a:endParaRPr>
          </a:p>
        </p:txBody>
      </p:sp>
      <p:sp>
        <p:nvSpPr>
          <p:cNvPr id="116767" name="Text Box 32"/>
          <p:cNvSpPr txBox="1">
            <a:spLocks noChangeArrowheads="1"/>
          </p:cNvSpPr>
          <p:nvPr/>
        </p:nvSpPr>
        <p:spPr bwMode="auto">
          <a:xfrm>
            <a:off x="1397000" y="3074988"/>
            <a:ext cx="615950" cy="641350"/>
          </a:xfrm>
          <a:prstGeom prst="rect">
            <a:avLst/>
          </a:prstGeom>
          <a:noFill/>
          <a:ln w="9525">
            <a:noFill/>
            <a:miter lim="800000"/>
            <a:headEnd/>
            <a:tailEnd/>
          </a:ln>
        </p:spPr>
        <p:txBody>
          <a:bodyPr wrap="none">
            <a:spAutoFit/>
          </a:bodyPr>
          <a:lstStyle/>
          <a:p>
            <a:r>
              <a:rPr lang="en-US" sz="1800" i="1">
                <a:solidFill>
                  <a:srgbClr val="000000"/>
                </a:solidFill>
              </a:rPr>
              <a:t>PV</a:t>
            </a:r>
          </a:p>
          <a:p>
            <a:r>
              <a:rPr lang="en-US" sz="1800" i="1">
                <a:solidFill>
                  <a:srgbClr val="000000"/>
                </a:solidFill>
              </a:rPr>
              <a:t>nRT</a:t>
            </a:r>
            <a:endParaRPr lang="en-US" sz="1800" i="1" baseline="-25000">
              <a:solidFill>
                <a:srgbClr val="000000"/>
              </a:solidFill>
            </a:endParaRPr>
          </a:p>
        </p:txBody>
      </p:sp>
      <p:sp>
        <p:nvSpPr>
          <p:cNvPr id="116768" name="Line 34"/>
          <p:cNvSpPr>
            <a:spLocks noChangeShapeType="1"/>
          </p:cNvSpPr>
          <p:nvPr/>
        </p:nvSpPr>
        <p:spPr bwMode="auto">
          <a:xfrm>
            <a:off x="1441450" y="3390900"/>
            <a:ext cx="577850" cy="0"/>
          </a:xfrm>
          <a:prstGeom prst="line">
            <a:avLst/>
          </a:prstGeom>
          <a:noFill/>
          <a:ln w="15875">
            <a:solidFill>
              <a:schemeClr val="tx1"/>
            </a:solidFill>
            <a:round/>
            <a:headEnd/>
            <a:tailEnd/>
          </a:ln>
        </p:spPr>
        <p:txBody>
          <a:bodyPr/>
          <a:lstStyle/>
          <a:p>
            <a:endParaRPr lang="en-US">
              <a:solidFill>
                <a:srgbClr val="000000"/>
              </a:solidFill>
            </a:endParaRPr>
          </a:p>
        </p:txBody>
      </p:sp>
    </p:spTree>
    <p:extLst>
      <p:ext uri="{BB962C8B-B14F-4D97-AF65-F5344CB8AC3E}">
        <p14:creationId xmlns:p14="http://schemas.microsoft.com/office/powerpoint/2010/main" val="390620706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685800" y="457200"/>
            <a:ext cx="7772400" cy="1143000"/>
          </a:xfrm>
        </p:spPr>
        <p:txBody>
          <a:bodyPr/>
          <a:lstStyle/>
          <a:p>
            <a:pPr eaLnBrk="1" hangingPunct="1"/>
            <a:r>
              <a:rPr lang="en-US" sz="3600" smtClean="0"/>
              <a:t>Equation of State of an Ideal Gas</a:t>
            </a:r>
          </a:p>
        </p:txBody>
      </p:sp>
      <p:sp>
        <p:nvSpPr>
          <p:cNvPr id="119811" name="Rectangle 3"/>
          <p:cNvSpPr>
            <a:spLocks noGrp="1" noChangeArrowheads="1"/>
          </p:cNvSpPr>
          <p:nvPr>
            <p:ph type="body" idx="1"/>
          </p:nvPr>
        </p:nvSpPr>
        <p:spPr>
          <a:xfrm>
            <a:off x="685800" y="1676400"/>
            <a:ext cx="7772400" cy="4114800"/>
          </a:xfrm>
        </p:spPr>
        <p:txBody>
          <a:bodyPr/>
          <a:lstStyle/>
          <a:p>
            <a:pPr eaLnBrk="1" hangingPunct="1"/>
            <a:r>
              <a:rPr lang="en-US" sz="2400" b="1" smtClean="0"/>
              <a:t>Robert Boyle</a:t>
            </a:r>
            <a:r>
              <a:rPr lang="en-US" sz="2400" smtClean="0"/>
              <a:t> (</a:t>
            </a:r>
            <a:r>
              <a:rPr lang="en-US" sz="2000" smtClean="0"/>
              <a:t>1662</a:t>
            </a:r>
            <a:r>
              <a:rPr lang="en-US" sz="2400" smtClean="0"/>
              <a:t>) found that at fixed temperature</a:t>
            </a:r>
          </a:p>
          <a:p>
            <a:pPr lvl="1" eaLnBrk="1" hangingPunct="1"/>
            <a:r>
              <a:rPr lang="en-US" sz="2000" smtClean="0"/>
              <a:t>Pressure and volume of a gas is inversely proportional</a:t>
            </a:r>
          </a:p>
          <a:p>
            <a:pPr lvl="2" eaLnBrk="1" hangingPunct="1">
              <a:buFontTx/>
              <a:buNone/>
            </a:pPr>
            <a:r>
              <a:rPr lang="en-US" sz="1800" smtClean="0"/>
              <a:t>		</a:t>
            </a:r>
            <a:r>
              <a:rPr lang="en-US" sz="1800" smtClean="0">
                <a:solidFill>
                  <a:schemeClr val="accent2"/>
                </a:solidFill>
              </a:rPr>
              <a:t>PV = constant		Boyle’s Law</a:t>
            </a:r>
          </a:p>
          <a:p>
            <a:pPr eaLnBrk="1" hangingPunct="1"/>
            <a:r>
              <a:rPr lang="en-US" sz="2400" b="1" smtClean="0"/>
              <a:t>J. Charles and Gay-Lussac</a:t>
            </a:r>
            <a:r>
              <a:rPr lang="en-US" sz="2400" smtClean="0"/>
              <a:t> (</a:t>
            </a:r>
            <a:r>
              <a:rPr lang="en-US" sz="2000" smtClean="0"/>
              <a:t>circa 1800</a:t>
            </a:r>
            <a:r>
              <a:rPr lang="en-US" sz="2400" smtClean="0"/>
              <a:t>) found that </a:t>
            </a:r>
          </a:p>
          <a:p>
            <a:pPr eaLnBrk="1" hangingPunct="1">
              <a:buFontTx/>
              <a:buNone/>
            </a:pPr>
            <a:r>
              <a:rPr lang="en-US" sz="2400" smtClean="0"/>
              <a:t>	at fixed pressure</a:t>
            </a:r>
          </a:p>
          <a:p>
            <a:pPr lvl="1" eaLnBrk="1" hangingPunct="1"/>
            <a:r>
              <a:rPr lang="en-US" sz="2000" smtClean="0"/>
              <a:t>Volume of gas is proportional to change in temperature</a:t>
            </a:r>
          </a:p>
        </p:txBody>
      </p:sp>
      <p:sp>
        <p:nvSpPr>
          <p:cNvPr id="119814" name="Line 6"/>
          <p:cNvSpPr>
            <a:spLocks noChangeShapeType="1"/>
          </p:cNvSpPr>
          <p:nvPr/>
        </p:nvSpPr>
        <p:spPr bwMode="auto">
          <a:xfrm flipV="1">
            <a:off x="1981200" y="4532313"/>
            <a:ext cx="5181600" cy="1219200"/>
          </a:xfrm>
          <a:prstGeom prst="line">
            <a:avLst/>
          </a:prstGeom>
          <a:noFill/>
          <a:ln w="19050" cap="rnd">
            <a:solidFill>
              <a:srgbClr val="0000FF"/>
            </a:solidFill>
            <a:prstDash val="sysDot"/>
            <a:round/>
            <a:headEnd/>
            <a:tailEnd/>
          </a:ln>
        </p:spPr>
        <p:txBody>
          <a:bodyPr/>
          <a:lstStyle/>
          <a:p>
            <a:endParaRPr lang="en-US">
              <a:solidFill>
                <a:srgbClr val="000000"/>
              </a:solidFill>
            </a:endParaRPr>
          </a:p>
        </p:txBody>
      </p:sp>
      <p:sp>
        <p:nvSpPr>
          <p:cNvPr id="119815" name="Line 7"/>
          <p:cNvSpPr>
            <a:spLocks noChangeShapeType="1"/>
          </p:cNvSpPr>
          <p:nvPr/>
        </p:nvSpPr>
        <p:spPr bwMode="auto">
          <a:xfrm flipV="1">
            <a:off x="1981200" y="4227513"/>
            <a:ext cx="4495800" cy="1524000"/>
          </a:xfrm>
          <a:prstGeom prst="line">
            <a:avLst/>
          </a:prstGeom>
          <a:noFill/>
          <a:ln w="19050" cap="rnd">
            <a:solidFill>
              <a:srgbClr val="FF00FF"/>
            </a:solidFill>
            <a:prstDash val="sysDot"/>
            <a:round/>
            <a:headEnd/>
            <a:tailEnd/>
          </a:ln>
        </p:spPr>
        <p:txBody>
          <a:bodyPr/>
          <a:lstStyle/>
          <a:p>
            <a:endParaRPr lang="en-US">
              <a:solidFill>
                <a:srgbClr val="000000"/>
              </a:solidFill>
            </a:endParaRPr>
          </a:p>
        </p:txBody>
      </p:sp>
      <p:sp>
        <p:nvSpPr>
          <p:cNvPr id="119816" name="Line 8"/>
          <p:cNvSpPr>
            <a:spLocks noChangeShapeType="1"/>
          </p:cNvSpPr>
          <p:nvPr/>
        </p:nvSpPr>
        <p:spPr bwMode="auto">
          <a:xfrm flipV="1">
            <a:off x="1981200" y="4151313"/>
            <a:ext cx="3581400" cy="1600200"/>
          </a:xfrm>
          <a:prstGeom prst="line">
            <a:avLst/>
          </a:prstGeom>
          <a:noFill/>
          <a:ln w="19050" cap="rnd">
            <a:solidFill>
              <a:srgbClr val="FF6600"/>
            </a:solidFill>
            <a:prstDash val="sysDot"/>
            <a:round/>
            <a:headEnd/>
            <a:tailEnd/>
          </a:ln>
        </p:spPr>
        <p:txBody>
          <a:bodyPr/>
          <a:lstStyle/>
          <a:p>
            <a:endParaRPr lang="en-US">
              <a:solidFill>
                <a:srgbClr val="000000"/>
              </a:solidFill>
            </a:endParaRPr>
          </a:p>
        </p:txBody>
      </p:sp>
      <p:sp>
        <p:nvSpPr>
          <p:cNvPr id="119817" name="Line 9"/>
          <p:cNvSpPr>
            <a:spLocks noChangeShapeType="1"/>
          </p:cNvSpPr>
          <p:nvPr/>
        </p:nvSpPr>
        <p:spPr bwMode="auto">
          <a:xfrm flipV="1">
            <a:off x="1981200" y="5065713"/>
            <a:ext cx="5638800" cy="685800"/>
          </a:xfrm>
          <a:prstGeom prst="line">
            <a:avLst/>
          </a:prstGeom>
          <a:noFill/>
          <a:ln w="19050" cap="rnd">
            <a:solidFill>
              <a:srgbClr val="008000"/>
            </a:solidFill>
            <a:prstDash val="sysDot"/>
            <a:round/>
            <a:headEnd/>
            <a:tailEnd/>
          </a:ln>
        </p:spPr>
        <p:txBody>
          <a:bodyPr/>
          <a:lstStyle/>
          <a:p>
            <a:endParaRPr lang="en-US">
              <a:solidFill>
                <a:srgbClr val="000000"/>
              </a:solidFill>
            </a:endParaRPr>
          </a:p>
        </p:txBody>
      </p:sp>
      <p:grpSp>
        <p:nvGrpSpPr>
          <p:cNvPr id="2" name="Group 21"/>
          <p:cNvGrpSpPr>
            <a:grpSpLocks/>
          </p:cNvGrpSpPr>
          <p:nvPr/>
        </p:nvGrpSpPr>
        <p:grpSpPr bwMode="auto">
          <a:xfrm>
            <a:off x="762000" y="4086225"/>
            <a:ext cx="7772400" cy="2073275"/>
            <a:chOff x="480" y="2574"/>
            <a:chExt cx="4896" cy="1306"/>
          </a:xfrm>
        </p:grpSpPr>
        <p:sp>
          <p:nvSpPr>
            <p:cNvPr id="117776" name="Line 4"/>
            <p:cNvSpPr>
              <a:spLocks noChangeShapeType="1"/>
            </p:cNvSpPr>
            <p:nvPr/>
          </p:nvSpPr>
          <p:spPr bwMode="auto">
            <a:xfrm>
              <a:off x="480" y="3623"/>
              <a:ext cx="4896"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117777" name="Line 5"/>
            <p:cNvSpPr>
              <a:spLocks noChangeShapeType="1"/>
            </p:cNvSpPr>
            <p:nvPr/>
          </p:nvSpPr>
          <p:spPr bwMode="auto">
            <a:xfrm flipV="1">
              <a:off x="2784" y="2711"/>
              <a:ext cx="0" cy="912"/>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117778" name="Text Box 10"/>
            <p:cNvSpPr txBox="1">
              <a:spLocks noChangeArrowheads="1"/>
            </p:cNvSpPr>
            <p:nvPr/>
          </p:nvSpPr>
          <p:spPr bwMode="auto">
            <a:xfrm>
              <a:off x="1968" y="2574"/>
              <a:ext cx="659" cy="250"/>
            </a:xfrm>
            <a:prstGeom prst="rect">
              <a:avLst/>
            </a:prstGeom>
            <a:noFill/>
            <a:ln w="9525">
              <a:noFill/>
              <a:miter lim="800000"/>
              <a:headEnd/>
              <a:tailEnd/>
            </a:ln>
          </p:spPr>
          <p:txBody>
            <a:bodyPr wrap="none">
              <a:spAutoFit/>
            </a:bodyPr>
            <a:lstStyle/>
            <a:p>
              <a:pPr algn="l"/>
              <a:r>
                <a:rPr lang="en-US" sz="2000">
                  <a:solidFill>
                    <a:srgbClr val="000000"/>
                  </a:solidFill>
                </a:rPr>
                <a:t>Volume</a:t>
              </a:r>
            </a:p>
          </p:txBody>
        </p:sp>
        <p:sp>
          <p:nvSpPr>
            <p:cNvPr id="117779" name="Text Box 11"/>
            <p:cNvSpPr txBox="1">
              <a:spLocks noChangeArrowheads="1"/>
            </p:cNvSpPr>
            <p:nvPr/>
          </p:nvSpPr>
          <p:spPr bwMode="auto">
            <a:xfrm>
              <a:off x="4694" y="3630"/>
              <a:ext cx="525" cy="250"/>
            </a:xfrm>
            <a:prstGeom prst="rect">
              <a:avLst/>
            </a:prstGeom>
            <a:noFill/>
            <a:ln w="9525">
              <a:noFill/>
              <a:miter lim="800000"/>
              <a:headEnd/>
              <a:tailEnd/>
            </a:ln>
          </p:spPr>
          <p:txBody>
            <a:bodyPr wrap="none">
              <a:spAutoFit/>
            </a:bodyPr>
            <a:lstStyle/>
            <a:p>
              <a:pPr algn="l"/>
              <a:r>
                <a:rPr lang="en-US" sz="2000">
                  <a:solidFill>
                    <a:srgbClr val="000000"/>
                  </a:solidFill>
                </a:rPr>
                <a:t>Temp</a:t>
              </a:r>
            </a:p>
          </p:txBody>
        </p:sp>
      </p:grpSp>
      <p:sp>
        <p:nvSpPr>
          <p:cNvPr id="119820" name="Text Box 12"/>
          <p:cNvSpPr txBox="1">
            <a:spLocks noChangeArrowheads="1"/>
          </p:cNvSpPr>
          <p:nvPr/>
        </p:nvSpPr>
        <p:spPr bwMode="auto">
          <a:xfrm>
            <a:off x="1431925" y="5762625"/>
            <a:ext cx="1400175" cy="396875"/>
          </a:xfrm>
          <a:prstGeom prst="rect">
            <a:avLst/>
          </a:prstGeom>
          <a:noFill/>
          <a:ln w="9525">
            <a:noFill/>
            <a:miter lim="800000"/>
            <a:headEnd/>
            <a:tailEnd/>
          </a:ln>
        </p:spPr>
        <p:txBody>
          <a:bodyPr wrap="none">
            <a:spAutoFit/>
          </a:bodyPr>
          <a:lstStyle/>
          <a:p>
            <a:pPr algn="l"/>
            <a:r>
              <a:rPr lang="en-US" sz="2000" b="1">
                <a:solidFill>
                  <a:srgbClr val="000000"/>
                </a:solidFill>
              </a:rPr>
              <a:t>-273.15 </a:t>
            </a:r>
            <a:r>
              <a:rPr lang="en-US" sz="2000" b="1" baseline="30000">
                <a:solidFill>
                  <a:srgbClr val="000000"/>
                </a:solidFill>
              </a:rPr>
              <a:t>o</a:t>
            </a:r>
            <a:r>
              <a:rPr lang="en-US" sz="2000" b="1">
                <a:solidFill>
                  <a:srgbClr val="000000"/>
                </a:solidFill>
              </a:rPr>
              <a:t>C</a:t>
            </a:r>
          </a:p>
        </p:txBody>
      </p:sp>
      <p:sp>
        <p:nvSpPr>
          <p:cNvPr id="119821" name="Text Box 13"/>
          <p:cNvSpPr txBox="1">
            <a:spLocks noChangeArrowheads="1"/>
          </p:cNvSpPr>
          <p:nvPr/>
        </p:nvSpPr>
        <p:spPr bwMode="auto">
          <a:xfrm>
            <a:off x="1981200" y="6172200"/>
            <a:ext cx="5670550" cy="641350"/>
          </a:xfrm>
          <a:prstGeom prst="rect">
            <a:avLst/>
          </a:prstGeom>
          <a:noFill/>
          <a:ln w="9525">
            <a:noFill/>
            <a:miter lim="800000"/>
            <a:headEnd/>
            <a:tailEnd/>
          </a:ln>
        </p:spPr>
        <p:txBody>
          <a:bodyPr wrap="none">
            <a:spAutoFit/>
          </a:bodyPr>
          <a:lstStyle/>
          <a:p>
            <a:pPr algn="l"/>
            <a:r>
              <a:rPr lang="en-US" sz="1800">
                <a:solidFill>
                  <a:srgbClr val="000000"/>
                </a:solidFill>
              </a:rPr>
              <a:t>All gases extrapolate to zero volume at a temperature </a:t>
            </a:r>
          </a:p>
          <a:p>
            <a:pPr algn="l"/>
            <a:r>
              <a:rPr lang="en-US" sz="1800">
                <a:solidFill>
                  <a:srgbClr val="000000"/>
                </a:solidFill>
              </a:rPr>
              <a:t>corresponding to –273.15 </a:t>
            </a:r>
            <a:r>
              <a:rPr lang="en-US" sz="1800" baseline="30000">
                <a:solidFill>
                  <a:srgbClr val="000000"/>
                </a:solidFill>
              </a:rPr>
              <a:t>o</a:t>
            </a:r>
            <a:r>
              <a:rPr lang="en-US" sz="1800">
                <a:solidFill>
                  <a:srgbClr val="000000"/>
                </a:solidFill>
              </a:rPr>
              <a:t>C (absolute zero).</a:t>
            </a:r>
          </a:p>
        </p:txBody>
      </p:sp>
      <p:sp>
        <p:nvSpPr>
          <p:cNvPr id="119823" name="Text Box 15"/>
          <p:cNvSpPr txBox="1">
            <a:spLocks noChangeArrowheads="1"/>
          </p:cNvSpPr>
          <p:nvPr/>
        </p:nvSpPr>
        <p:spPr bwMode="auto">
          <a:xfrm>
            <a:off x="5489575" y="4068763"/>
            <a:ext cx="377825" cy="274637"/>
          </a:xfrm>
          <a:prstGeom prst="rect">
            <a:avLst/>
          </a:prstGeom>
          <a:noFill/>
          <a:ln w="9525">
            <a:noFill/>
            <a:miter lim="800000"/>
            <a:headEnd/>
            <a:tailEnd/>
          </a:ln>
        </p:spPr>
        <p:txBody>
          <a:bodyPr wrap="none">
            <a:spAutoFit/>
          </a:bodyPr>
          <a:lstStyle/>
          <a:p>
            <a:pPr algn="l"/>
            <a:r>
              <a:rPr lang="en-US" b="1">
                <a:solidFill>
                  <a:srgbClr val="000000"/>
                </a:solidFill>
              </a:rPr>
              <a:t>He</a:t>
            </a:r>
          </a:p>
        </p:txBody>
      </p:sp>
      <p:sp>
        <p:nvSpPr>
          <p:cNvPr id="119824" name="Text Box 16"/>
          <p:cNvSpPr txBox="1">
            <a:spLocks noChangeArrowheads="1"/>
          </p:cNvSpPr>
          <p:nvPr/>
        </p:nvSpPr>
        <p:spPr bwMode="auto">
          <a:xfrm>
            <a:off x="6461125" y="4144963"/>
            <a:ext cx="460375" cy="274637"/>
          </a:xfrm>
          <a:prstGeom prst="rect">
            <a:avLst/>
          </a:prstGeom>
          <a:noFill/>
          <a:ln w="9525">
            <a:noFill/>
            <a:miter lim="800000"/>
            <a:headEnd/>
            <a:tailEnd/>
          </a:ln>
        </p:spPr>
        <p:txBody>
          <a:bodyPr wrap="none">
            <a:spAutoFit/>
          </a:bodyPr>
          <a:lstStyle/>
          <a:p>
            <a:pPr algn="l"/>
            <a:r>
              <a:rPr lang="en-US" b="1">
                <a:solidFill>
                  <a:srgbClr val="000000"/>
                </a:solidFill>
              </a:rPr>
              <a:t>CH</a:t>
            </a:r>
            <a:r>
              <a:rPr lang="en-US" b="1" baseline="-25000">
                <a:solidFill>
                  <a:srgbClr val="000000"/>
                </a:solidFill>
              </a:rPr>
              <a:t>4</a:t>
            </a:r>
          </a:p>
        </p:txBody>
      </p:sp>
      <p:sp>
        <p:nvSpPr>
          <p:cNvPr id="119825" name="Text Box 17"/>
          <p:cNvSpPr txBox="1">
            <a:spLocks noChangeArrowheads="1"/>
          </p:cNvSpPr>
          <p:nvPr/>
        </p:nvSpPr>
        <p:spPr bwMode="auto">
          <a:xfrm>
            <a:off x="7162800" y="4419600"/>
            <a:ext cx="469900" cy="274638"/>
          </a:xfrm>
          <a:prstGeom prst="rect">
            <a:avLst/>
          </a:prstGeom>
          <a:noFill/>
          <a:ln w="9525">
            <a:noFill/>
            <a:miter lim="800000"/>
            <a:headEnd/>
            <a:tailEnd/>
          </a:ln>
        </p:spPr>
        <p:txBody>
          <a:bodyPr wrap="none">
            <a:spAutoFit/>
          </a:bodyPr>
          <a:lstStyle/>
          <a:p>
            <a:pPr algn="l"/>
            <a:r>
              <a:rPr lang="en-US" b="1">
                <a:solidFill>
                  <a:srgbClr val="000000"/>
                </a:solidFill>
              </a:rPr>
              <a:t>H</a:t>
            </a:r>
            <a:r>
              <a:rPr lang="en-US" b="1" baseline="-25000">
                <a:solidFill>
                  <a:srgbClr val="000000"/>
                </a:solidFill>
              </a:rPr>
              <a:t>2</a:t>
            </a:r>
            <a:r>
              <a:rPr lang="en-US" b="1">
                <a:solidFill>
                  <a:srgbClr val="000000"/>
                </a:solidFill>
              </a:rPr>
              <a:t>O</a:t>
            </a:r>
          </a:p>
        </p:txBody>
      </p:sp>
      <p:sp>
        <p:nvSpPr>
          <p:cNvPr id="119826" name="Text Box 18"/>
          <p:cNvSpPr txBox="1">
            <a:spLocks noChangeArrowheads="1"/>
          </p:cNvSpPr>
          <p:nvPr/>
        </p:nvSpPr>
        <p:spPr bwMode="auto">
          <a:xfrm>
            <a:off x="7620000" y="4953000"/>
            <a:ext cx="350838" cy="274638"/>
          </a:xfrm>
          <a:prstGeom prst="rect">
            <a:avLst/>
          </a:prstGeom>
          <a:noFill/>
          <a:ln w="9525">
            <a:noFill/>
            <a:miter lim="800000"/>
            <a:headEnd/>
            <a:tailEnd/>
          </a:ln>
        </p:spPr>
        <p:txBody>
          <a:bodyPr wrap="none">
            <a:spAutoFit/>
          </a:bodyPr>
          <a:lstStyle/>
          <a:p>
            <a:pPr algn="l"/>
            <a:r>
              <a:rPr lang="en-US" b="1">
                <a:solidFill>
                  <a:srgbClr val="000000"/>
                </a:solidFill>
              </a:rPr>
              <a:t>H</a:t>
            </a:r>
            <a:r>
              <a:rPr lang="en-US" b="1" baseline="-25000">
                <a:solidFill>
                  <a:srgbClr val="000000"/>
                </a:solidFill>
              </a:rPr>
              <a:t>2</a:t>
            </a:r>
          </a:p>
        </p:txBody>
      </p:sp>
      <p:sp>
        <p:nvSpPr>
          <p:cNvPr id="117775" name="AutoShape 20">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solidFill>
                <a:srgbClr val="000000"/>
              </a:solidFill>
            </a:endParaRPr>
          </a:p>
        </p:txBody>
      </p:sp>
    </p:spTree>
    <p:extLst>
      <p:ext uri="{BB962C8B-B14F-4D97-AF65-F5344CB8AC3E}">
        <p14:creationId xmlns:p14="http://schemas.microsoft.com/office/powerpoint/2010/main" val="153353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9811">
                                            <p:txEl>
                                              <p:pRg st="2" end="2"/>
                                            </p:txEl>
                                          </p:spTgt>
                                        </p:tgtEl>
                                        <p:attrNameLst>
                                          <p:attrName>style.visibility</p:attrName>
                                        </p:attrNameLst>
                                      </p:cBhvr>
                                      <p:to>
                                        <p:strVal val="visible"/>
                                      </p:to>
                                    </p:set>
                                    <p:animEffect transition="in" filter="dissolve">
                                      <p:cBhvr>
                                        <p:cTn id="7" dur="500"/>
                                        <p:tgtEl>
                                          <p:spTgt spid="1198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9811">
                                            <p:txEl>
                                              <p:pRg st="3" end="3"/>
                                            </p:txEl>
                                          </p:spTgt>
                                        </p:tgtEl>
                                        <p:attrNameLst>
                                          <p:attrName>style.visibility</p:attrName>
                                        </p:attrNameLst>
                                      </p:cBhvr>
                                      <p:to>
                                        <p:strVal val="visible"/>
                                      </p:to>
                                    </p:set>
                                    <p:animEffect transition="in" filter="circle(in)">
                                      <p:cBhvr>
                                        <p:cTn id="12" dur="2000"/>
                                        <p:tgtEl>
                                          <p:spTgt spid="119811">
                                            <p:txEl>
                                              <p:pRg st="3" end="3"/>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119811">
                                            <p:txEl>
                                              <p:pRg st="4" end="4"/>
                                            </p:txEl>
                                          </p:spTgt>
                                        </p:tgtEl>
                                        <p:attrNameLst>
                                          <p:attrName>style.visibility</p:attrName>
                                        </p:attrNameLst>
                                      </p:cBhvr>
                                      <p:to>
                                        <p:strVal val="visible"/>
                                      </p:to>
                                    </p:set>
                                    <p:animEffect transition="in" filter="circle(in)">
                                      <p:cBhvr>
                                        <p:cTn id="15" dur="2000"/>
                                        <p:tgtEl>
                                          <p:spTgt spid="119811">
                                            <p:txEl>
                                              <p:pRg st="4" end="4"/>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119811">
                                            <p:txEl>
                                              <p:pRg st="5" end="5"/>
                                            </p:txEl>
                                          </p:spTgt>
                                        </p:tgtEl>
                                        <p:attrNameLst>
                                          <p:attrName>style.visibility</p:attrName>
                                        </p:attrNameLst>
                                      </p:cBhvr>
                                      <p:to>
                                        <p:strVal val="visible"/>
                                      </p:to>
                                    </p:set>
                                    <p:animEffect transition="in" filter="circle(in)">
                                      <p:cBhvr>
                                        <p:cTn id="18" dur="2000"/>
                                        <p:tgtEl>
                                          <p:spTgt spid="119811">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dissolv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119814"/>
                                        </p:tgtEl>
                                        <p:attrNameLst>
                                          <p:attrName>style.visibility</p:attrName>
                                        </p:attrNameLst>
                                      </p:cBhvr>
                                      <p:to>
                                        <p:strVal val="visible"/>
                                      </p:to>
                                    </p:set>
                                    <p:animEffect transition="in" filter="wipe(right)">
                                      <p:cBhvr>
                                        <p:cTn id="28" dur="500"/>
                                        <p:tgtEl>
                                          <p:spTgt spid="119814"/>
                                        </p:tgtEl>
                                      </p:cBhvr>
                                    </p:animEffect>
                                  </p:childTnLst>
                                </p:cTn>
                              </p:par>
                            </p:childTnLst>
                          </p:cTn>
                        </p:par>
                        <p:par>
                          <p:cTn id="29" fill="hold">
                            <p:stCondLst>
                              <p:cond delay="500"/>
                            </p:stCondLst>
                            <p:childTnLst>
                              <p:par>
                                <p:cTn id="30" presetID="29" presetClass="entr" presetSubtype="0" fill="hold" grpId="0" nodeType="afterEffect">
                                  <p:stCondLst>
                                    <p:cond delay="0"/>
                                  </p:stCondLst>
                                  <p:childTnLst>
                                    <p:set>
                                      <p:cBhvr>
                                        <p:cTn id="31" dur="1" fill="hold">
                                          <p:stCondLst>
                                            <p:cond delay="0"/>
                                          </p:stCondLst>
                                        </p:cTn>
                                        <p:tgtEl>
                                          <p:spTgt spid="119825"/>
                                        </p:tgtEl>
                                        <p:attrNameLst>
                                          <p:attrName>style.visibility</p:attrName>
                                        </p:attrNameLst>
                                      </p:cBhvr>
                                      <p:to>
                                        <p:strVal val="visible"/>
                                      </p:to>
                                    </p:set>
                                    <p:anim calcmode="lin" valueType="num">
                                      <p:cBhvr>
                                        <p:cTn id="32" dur="1000" fill="hold"/>
                                        <p:tgtEl>
                                          <p:spTgt spid="119825"/>
                                        </p:tgtEl>
                                        <p:attrNameLst>
                                          <p:attrName>ppt_x</p:attrName>
                                        </p:attrNameLst>
                                      </p:cBhvr>
                                      <p:tavLst>
                                        <p:tav tm="0">
                                          <p:val>
                                            <p:strVal val="#ppt_x-.2"/>
                                          </p:val>
                                        </p:tav>
                                        <p:tav tm="100000">
                                          <p:val>
                                            <p:strVal val="#ppt_x"/>
                                          </p:val>
                                        </p:tav>
                                      </p:tavLst>
                                    </p:anim>
                                    <p:anim calcmode="lin" valueType="num">
                                      <p:cBhvr>
                                        <p:cTn id="33" dur="1000" fill="hold"/>
                                        <p:tgtEl>
                                          <p:spTgt spid="119825"/>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1982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119816"/>
                                        </p:tgtEl>
                                        <p:attrNameLst>
                                          <p:attrName>style.visibility</p:attrName>
                                        </p:attrNameLst>
                                      </p:cBhvr>
                                      <p:to>
                                        <p:strVal val="visible"/>
                                      </p:to>
                                    </p:set>
                                    <p:animEffect transition="in" filter="wipe(right)">
                                      <p:cBhvr>
                                        <p:cTn id="39" dur="500"/>
                                        <p:tgtEl>
                                          <p:spTgt spid="119816"/>
                                        </p:tgtEl>
                                      </p:cBhvr>
                                    </p:animEffect>
                                  </p:childTnLst>
                                </p:cTn>
                              </p:par>
                            </p:childTnLst>
                          </p:cTn>
                        </p:par>
                        <p:par>
                          <p:cTn id="40" fill="hold">
                            <p:stCondLst>
                              <p:cond delay="500"/>
                            </p:stCondLst>
                            <p:childTnLst>
                              <p:par>
                                <p:cTn id="41" presetID="29" presetClass="entr" presetSubtype="0" fill="hold" grpId="0" nodeType="afterEffect">
                                  <p:stCondLst>
                                    <p:cond delay="0"/>
                                  </p:stCondLst>
                                  <p:childTnLst>
                                    <p:set>
                                      <p:cBhvr>
                                        <p:cTn id="42" dur="1" fill="hold">
                                          <p:stCondLst>
                                            <p:cond delay="0"/>
                                          </p:stCondLst>
                                        </p:cTn>
                                        <p:tgtEl>
                                          <p:spTgt spid="119823"/>
                                        </p:tgtEl>
                                        <p:attrNameLst>
                                          <p:attrName>style.visibility</p:attrName>
                                        </p:attrNameLst>
                                      </p:cBhvr>
                                      <p:to>
                                        <p:strVal val="visible"/>
                                      </p:to>
                                    </p:set>
                                    <p:anim calcmode="lin" valueType="num">
                                      <p:cBhvr>
                                        <p:cTn id="43" dur="1000" fill="hold"/>
                                        <p:tgtEl>
                                          <p:spTgt spid="119823"/>
                                        </p:tgtEl>
                                        <p:attrNameLst>
                                          <p:attrName>ppt_x</p:attrName>
                                        </p:attrNameLst>
                                      </p:cBhvr>
                                      <p:tavLst>
                                        <p:tav tm="0">
                                          <p:val>
                                            <p:strVal val="#ppt_x-.2"/>
                                          </p:val>
                                        </p:tav>
                                        <p:tav tm="100000">
                                          <p:val>
                                            <p:strVal val="#ppt_x"/>
                                          </p:val>
                                        </p:tav>
                                      </p:tavLst>
                                    </p:anim>
                                    <p:anim calcmode="lin" valueType="num">
                                      <p:cBhvr>
                                        <p:cTn id="44" dur="1000" fill="hold"/>
                                        <p:tgtEl>
                                          <p:spTgt spid="119823"/>
                                        </p:tgtEl>
                                        <p:attrNameLst>
                                          <p:attrName>ppt_y</p:attrName>
                                        </p:attrNameLst>
                                      </p:cBhvr>
                                      <p:tavLst>
                                        <p:tav tm="0">
                                          <p:val>
                                            <p:strVal val="#ppt_y"/>
                                          </p:val>
                                        </p:tav>
                                        <p:tav tm="100000">
                                          <p:val>
                                            <p:strVal val="#ppt_y"/>
                                          </p:val>
                                        </p:tav>
                                      </p:tavLst>
                                    </p:anim>
                                    <p:animEffect transition="in" filter="wipe(right)" prLst="gradientSize: 0.1">
                                      <p:cBhvr>
                                        <p:cTn id="45" dur="1000"/>
                                        <p:tgtEl>
                                          <p:spTgt spid="11982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119817"/>
                                        </p:tgtEl>
                                        <p:attrNameLst>
                                          <p:attrName>style.visibility</p:attrName>
                                        </p:attrNameLst>
                                      </p:cBhvr>
                                      <p:to>
                                        <p:strVal val="visible"/>
                                      </p:to>
                                    </p:set>
                                    <p:animEffect transition="in" filter="wipe(right)">
                                      <p:cBhvr>
                                        <p:cTn id="50" dur="500"/>
                                        <p:tgtEl>
                                          <p:spTgt spid="119817"/>
                                        </p:tgtEl>
                                      </p:cBhvr>
                                    </p:animEffect>
                                  </p:childTnLst>
                                </p:cTn>
                              </p:par>
                            </p:childTnLst>
                          </p:cTn>
                        </p:par>
                        <p:par>
                          <p:cTn id="51" fill="hold">
                            <p:stCondLst>
                              <p:cond delay="500"/>
                            </p:stCondLst>
                            <p:childTnLst>
                              <p:par>
                                <p:cTn id="52" presetID="29" presetClass="entr" presetSubtype="0" fill="hold" grpId="0" nodeType="afterEffect">
                                  <p:stCondLst>
                                    <p:cond delay="0"/>
                                  </p:stCondLst>
                                  <p:childTnLst>
                                    <p:set>
                                      <p:cBhvr>
                                        <p:cTn id="53" dur="1" fill="hold">
                                          <p:stCondLst>
                                            <p:cond delay="0"/>
                                          </p:stCondLst>
                                        </p:cTn>
                                        <p:tgtEl>
                                          <p:spTgt spid="119826"/>
                                        </p:tgtEl>
                                        <p:attrNameLst>
                                          <p:attrName>style.visibility</p:attrName>
                                        </p:attrNameLst>
                                      </p:cBhvr>
                                      <p:to>
                                        <p:strVal val="visible"/>
                                      </p:to>
                                    </p:set>
                                    <p:anim calcmode="lin" valueType="num">
                                      <p:cBhvr>
                                        <p:cTn id="54" dur="1000" fill="hold"/>
                                        <p:tgtEl>
                                          <p:spTgt spid="119826"/>
                                        </p:tgtEl>
                                        <p:attrNameLst>
                                          <p:attrName>ppt_x</p:attrName>
                                        </p:attrNameLst>
                                      </p:cBhvr>
                                      <p:tavLst>
                                        <p:tav tm="0">
                                          <p:val>
                                            <p:strVal val="#ppt_x-.2"/>
                                          </p:val>
                                        </p:tav>
                                        <p:tav tm="100000">
                                          <p:val>
                                            <p:strVal val="#ppt_x"/>
                                          </p:val>
                                        </p:tav>
                                      </p:tavLst>
                                    </p:anim>
                                    <p:anim calcmode="lin" valueType="num">
                                      <p:cBhvr>
                                        <p:cTn id="55" dur="1000" fill="hold"/>
                                        <p:tgtEl>
                                          <p:spTgt spid="119826"/>
                                        </p:tgtEl>
                                        <p:attrNameLst>
                                          <p:attrName>ppt_y</p:attrName>
                                        </p:attrNameLst>
                                      </p:cBhvr>
                                      <p:tavLst>
                                        <p:tav tm="0">
                                          <p:val>
                                            <p:strVal val="#ppt_y"/>
                                          </p:val>
                                        </p:tav>
                                        <p:tav tm="100000">
                                          <p:val>
                                            <p:strVal val="#ppt_y"/>
                                          </p:val>
                                        </p:tav>
                                      </p:tavLst>
                                    </p:anim>
                                    <p:animEffect transition="in" filter="wipe(right)" prLst="gradientSize: 0.1">
                                      <p:cBhvr>
                                        <p:cTn id="56" dur="1000"/>
                                        <p:tgtEl>
                                          <p:spTgt spid="119826"/>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grpId="0" nodeType="clickEffect">
                                  <p:stCondLst>
                                    <p:cond delay="0"/>
                                  </p:stCondLst>
                                  <p:childTnLst>
                                    <p:set>
                                      <p:cBhvr>
                                        <p:cTn id="60" dur="1" fill="hold">
                                          <p:stCondLst>
                                            <p:cond delay="0"/>
                                          </p:stCondLst>
                                        </p:cTn>
                                        <p:tgtEl>
                                          <p:spTgt spid="119815"/>
                                        </p:tgtEl>
                                        <p:attrNameLst>
                                          <p:attrName>style.visibility</p:attrName>
                                        </p:attrNameLst>
                                      </p:cBhvr>
                                      <p:to>
                                        <p:strVal val="visible"/>
                                      </p:to>
                                    </p:set>
                                    <p:animEffect transition="in" filter="wipe(right)">
                                      <p:cBhvr>
                                        <p:cTn id="61" dur="500"/>
                                        <p:tgtEl>
                                          <p:spTgt spid="119815"/>
                                        </p:tgtEl>
                                      </p:cBhvr>
                                    </p:animEffect>
                                  </p:childTnLst>
                                </p:cTn>
                              </p:par>
                            </p:childTnLst>
                          </p:cTn>
                        </p:par>
                        <p:par>
                          <p:cTn id="62" fill="hold">
                            <p:stCondLst>
                              <p:cond delay="500"/>
                            </p:stCondLst>
                            <p:childTnLst>
                              <p:par>
                                <p:cTn id="63" presetID="29" presetClass="entr" presetSubtype="0" fill="hold" grpId="0" nodeType="afterEffect">
                                  <p:stCondLst>
                                    <p:cond delay="0"/>
                                  </p:stCondLst>
                                  <p:childTnLst>
                                    <p:set>
                                      <p:cBhvr>
                                        <p:cTn id="64" dur="1" fill="hold">
                                          <p:stCondLst>
                                            <p:cond delay="0"/>
                                          </p:stCondLst>
                                        </p:cTn>
                                        <p:tgtEl>
                                          <p:spTgt spid="119824"/>
                                        </p:tgtEl>
                                        <p:attrNameLst>
                                          <p:attrName>style.visibility</p:attrName>
                                        </p:attrNameLst>
                                      </p:cBhvr>
                                      <p:to>
                                        <p:strVal val="visible"/>
                                      </p:to>
                                    </p:set>
                                    <p:anim calcmode="lin" valueType="num">
                                      <p:cBhvr>
                                        <p:cTn id="65" dur="1000" fill="hold"/>
                                        <p:tgtEl>
                                          <p:spTgt spid="119824"/>
                                        </p:tgtEl>
                                        <p:attrNameLst>
                                          <p:attrName>ppt_x</p:attrName>
                                        </p:attrNameLst>
                                      </p:cBhvr>
                                      <p:tavLst>
                                        <p:tav tm="0">
                                          <p:val>
                                            <p:strVal val="#ppt_x-.2"/>
                                          </p:val>
                                        </p:tav>
                                        <p:tav tm="100000">
                                          <p:val>
                                            <p:strVal val="#ppt_x"/>
                                          </p:val>
                                        </p:tav>
                                      </p:tavLst>
                                    </p:anim>
                                    <p:anim calcmode="lin" valueType="num">
                                      <p:cBhvr>
                                        <p:cTn id="66" dur="1000" fill="hold"/>
                                        <p:tgtEl>
                                          <p:spTgt spid="119824"/>
                                        </p:tgtEl>
                                        <p:attrNameLst>
                                          <p:attrName>ppt_y</p:attrName>
                                        </p:attrNameLst>
                                      </p:cBhvr>
                                      <p:tavLst>
                                        <p:tav tm="0">
                                          <p:val>
                                            <p:strVal val="#ppt_y"/>
                                          </p:val>
                                        </p:tav>
                                        <p:tav tm="100000">
                                          <p:val>
                                            <p:strVal val="#ppt_y"/>
                                          </p:val>
                                        </p:tav>
                                      </p:tavLst>
                                    </p:anim>
                                    <p:animEffect transition="in" filter="wipe(right)" prLst="gradientSize: 0.1">
                                      <p:cBhvr>
                                        <p:cTn id="67" dur="1000"/>
                                        <p:tgtEl>
                                          <p:spTgt spid="119824"/>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0" fill="hold" grpId="0" nodeType="clickEffect">
                                  <p:stCondLst>
                                    <p:cond delay="0"/>
                                  </p:stCondLst>
                                  <p:childTnLst>
                                    <p:set>
                                      <p:cBhvr>
                                        <p:cTn id="71" dur="1" fill="hold">
                                          <p:stCondLst>
                                            <p:cond delay="0"/>
                                          </p:stCondLst>
                                        </p:cTn>
                                        <p:tgtEl>
                                          <p:spTgt spid="119820"/>
                                        </p:tgtEl>
                                        <p:attrNameLst>
                                          <p:attrName>style.visibility</p:attrName>
                                        </p:attrNameLst>
                                      </p:cBhvr>
                                      <p:to>
                                        <p:strVal val="visible"/>
                                      </p:to>
                                    </p:set>
                                    <p:anim calcmode="lin" valueType="num">
                                      <p:cBhvr>
                                        <p:cTn id="72" dur="500" fill="hold"/>
                                        <p:tgtEl>
                                          <p:spTgt spid="119820"/>
                                        </p:tgtEl>
                                        <p:attrNameLst>
                                          <p:attrName>ppt_w</p:attrName>
                                        </p:attrNameLst>
                                      </p:cBhvr>
                                      <p:tavLst>
                                        <p:tav tm="0">
                                          <p:val>
                                            <p:fltVal val="0"/>
                                          </p:val>
                                        </p:tav>
                                        <p:tav tm="100000">
                                          <p:val>
                                            <p:strVal val="#ppt_w"/>
                                          </p:val>
                                        </p:tav>
                                      </p:tavLst>
                                    </p:anim>
                                    <p:anim calcmode="lin" valueType="num">
                                      <p:cBhvr>
                                        <p:cTn id="73" dur="500" fill="hold"/>
                                        <p:tgtEl>
                                          <p:spTgt spid="119820"/>
                                        </p:tgtEl>
                                        <p:attrNameLst>
                                          <p:attrName>ppt_h</p:attrName>
                                        </p:attrNameLst>
                                      </p:cBhvr>
                                      <p:tavLst>
                                        <p:tav tm="0">
                                          <p:val>
                                            <p:fltVal val="0"/>
                                          </p:val>
                                        </p:tav>
                                        <p:tav tm="100000">
                                          <p:val>
                                            <p:strVal val="#ppt_h"/>
                                          </p:val>
                                        </p:tav>
                                      </p:tavLst>
                                    </p:anim>
                                    <p:animEffect transition="in" filter="fade">
                                      <p:cBhvr>
                                        <p:cTn id="74" dur="500"/>
                                        <p:tgtEl>
                                          <p:spTgt spid="119820"/>
                                        </p:tgtEl>
                                      </p:cBhvr>
                                    </p:animEffect>
                                  </p:childTnLst>
                                </p:cTn>
                              </p:par>
                            </p:childTnLst>
                          </p:cTn>
                        </p:par>
                      </p:childTnLst>
                    </p:cTn>
                  </p:par>
                  <p:par>
                    <p:cTn id="75" fill="hold">
                      <p:stCondLst>
                        <p:cond delay="indefinite"/>
                      </p:stCondLst>
                      <p:childTnLst>
                        <p:par>
                          <p:cTn id="76" fill="hold">
                            <p:stCondLst>
                              <p:cond delay="0"/>
                            </p:stCondLst>
                            <p:childTnLst>
                              <p:par>
                                <p:cTn id="77" presetID="47" presetClass="entr" presetSubtype="0" fill="hold" grpId="0" nodeType="clickEffect">
                                  <p:stCondLst>
                                    <p:cond delay="0"/>
                                  </p:stCondLst>
                                  <p:childTnLst>
                                    <p:set>
                                      <p:cBhvr>
                                        <p:cTn id="78" dur="1" fill="hold">
                                          <p:stCondLst>
                                            <p:cond delay="0"/>
                                          </p:stCondLst>
                                        </p:cTn>
                                        <p:tgtEl>
                                          <p:spTgt spid="119821"/>
                                        </p:tgtEl>
                                        <p:attrNameLst>
                                          <p:attrName>style.visibility</p:attrName>
                                        </p:attrNameLst>
                                      </p:cBhvr>
                                      <p:to>
                                        <p:strVal val="visible"/>
                                      </p:to>
                                    </p:set>
                                    <p:animEffect transition="in" filter="fade">
                                      <p:cBhvr>
                                        <p:cTn id="79" dur="1000"/>
                                        <p:tgtEl>
                                          <p:spTgt spid="119821"/>
                                        </p:tgtEl>
                                      </p:cBhvr>
                                    </p:animEffect>
                                    <p:anim calcmode="lin" valueType="num">
                                      <p:cBhvr>
                                        <p:cTn id="80" dur="1000" fill="hold"/>
                                        <p:tgtEl>
                                          <p:spTgt spid="119821"/>
                                        </p:tgtEl>
                                        <p:attrNameLst>
                                          <p:attrName>ppt_x</p:attrName>
                                        </p:attrNameLst>
                                      </p:cBhvr>
                                      <p:tavLst>
                                        <p:tav tm="0">
                                          <p:val>
                                            <p:strVal val="#ppt_x"/>
                                          </p:val>
                                        </p:tav>
                                        <p:tav tm="100000">
                                          <p:val>
                                            <p:strVal val="#ppt_x"/>
                                          </p:val>
                                        </p:tav>
                                      </p:tavLst>
                                    </p:anim>
                                    <p:anim calcmode="lin" valueType="num">
                                      <p:cBhvr>
                                        <p:cTn id="81" dur="1000" fill="hold"/>
                                        <p:tgtEl>
                                          <p:spTgt spid="1198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4" grpId="0" animBg="1"/>
      <p:bldP spid="119815" grpId="0" animBg="1"/>
      <p:bldP spid="119816" grpId="0" animBg="1"/>
      <p:bldP spid="119817" grpId="0" animBg="1"/>
      <p:bldP spid="119820" grpId="0"/>
      <p:bldP spid="119821" grpId="0"/>
      <p:bldP spid="119823" grpId="0"/>
      <p:bldP spid="119824" grpId="0"/>
      <p:bldP spid="119825" grpId="0"/>
      <p:bldP spid="119826" grpId="0"/>
    </p:bld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8786" name="Rectangle 4"/>
          <p:cNvSpPr>
            <a:spLocks noGrp="1" noChangeArrowheads="1"/>
          </p:cNvSpPr>
          <p:nvPr>
            <p:ph type="title"/>
          </p:nvPr>
        </p:nvSpPr>
        <p:spPr/>
        <p:txBody>
          <a:bodyPr/>
          <a:lstStyle/>
          <a:p>
            <a:pPr eaLnBrk="1" hangingPunct="1"/>
            <a:endParaRPr lang="en-US" smtClean="0"/>
          </a:p>
        </p:txBody>
      </p:sp>
      <p:pic>
        <p:nvPicPr>
          <p:cNvPr id="118787" name="Picture 5" descr="10-UnFigure-04_ILL"/>
          <p:cNvPicPr>
            <a:picLocks noChangeAspect="1" noChangeArrowheads="1"/>
          </p:cNvPicPr>
          <p:nvPr/>
        </p:nvPicPr>
        <p:blipFill>
          <a:blip r:embed="rId3" cstate="print"/>
          <a:srcRect b="3812"/>
          <a:stretch>
            <a:fillRect/>
          </a:stretch>
        </p:blipFill>
        <p:spPr bwMode="auto">
          <a:xfrm>
            <a:off x="309563" y="647700"/>
            <a:ext cx="8524875" cy="5648325"/>
          </a:xfrm>
          <a:prstGeom prst="rect">
            <a:avLst/>
          </a:prstGeom>
          <a:noFill/>
          <a:ln w="9525">
            <a:noFill/>
            <a:miter lim="800000"/>
            <a:headEnd/>
            <a:tailEnd/>
          </a:ln>
        </p:spPr>
      </p:pic>
      <p:sp>
        <p:nvSpPr>
          <p:cNvPr id="118788" name="Rectangle 6"/>
          <p:cNvSpPr>
            <a:spLocks noChangeArrowheads="1"/>
          </p:cNvSpPr>
          <p:nvPr/>
        </p:nvSpPr>
        <p:spPr bwMode="auto">
          <a:xfrm>
            <a:off x="2914650" y="6554788"/>
            <a:ext cx="3289300" cy="214312"/>
          </a:xfrm>
          <a:prstGeom prst="rect">
            <a:avLst/>
          </a:prstGeom>
          <a:noFill/>
          <a:ln w="9525">
            <a:noFill/>
            <a:miter lim="800000"/>
            <a:headEnd/>
            <a:tailEnd/>
          </a:ln>
        </p:spPr>
        <p:txBody>
          <a:bodyPr wrap="none">
            <a:spAutoFit/>
          </a:bodyPr>
          <a:lstStyle/>
          <a:p>
            <a:pPr algn="l"/>
            <a:r>
              <a:rPr lang="en-US" sz="800">
                <a:solidFill>
                  <a:srgbClr val="000000"/>
                </a:solidFill>
              </a:rPr>
              <a:t>Copyright © 2007 Pearson Benjamin Cummings.  All rights reserved.</a:t>
            </a:r>
          </a:p>
        </p:txBody>
      </p:sp>
      <p:grpSp>
        <p:nvGrpSpPr>
          <p:cNvPr id="2" name="Group 7"/>
          <p:cNvGrpSpPr>
            <a:grpSpLocks/>
          </p:cNvGrpSpPr>
          <p:nvPr/>
        </p:nvGrpSpPr>
        <p:grpSpPr bwMode="auto">
          <a:xfrm>
            <a:off x="935038" y="5437188"/>
            <a:ext cx="1516062" cy="903287"/>
            <a:chOff x="1158" y="3226"/>
            <a:chExt cx="955" cy="569"/>
          </a:xfrm>
        </p:grpSpPr>
        <p:sp>
          <p:nvSpPr>
            <p:cNvPr id="118798" name="Text Box 8"/>
            <p:cNvSpPr txBox="1">
              <a:spLocks noChangeArrowheads="1"/>
            </p:cNvSpPr>
            <p:nvPr/>
          </p:nvSpPr>
          <p:spPr bwMode="auto">
            <a:xfrm>
              <a:off x="1197" y="3507"/>
              <a:ext cx="916" cy="288"/>
            </a:xfrm>
            <a:prstGeom prst="rect">
              <a:avLst/>
            </a:prstGeom>
            <a:noFill/>
            <a:ln w="9525">
              <a:noFill/>
              <a:miter lim="800000"/>
              <a:headEnd/>
              <a:tailEnd/>
            </a:ln>
          </p:spPr>
          <p:txBody>
            <a:bodyPr wrap="none">
              <a:spAutoFit/>
            </a:bodyPr>
            <a:lstStyle/>
            <a:p>
              <a:r>
                <a:rPr lang="en-US" sz="2400">
                  <a:solidFill>
                    <a:srgbClr val="000000"/>
                  </a:solidFill>
                </a:rPr>
                <a:t>T</a:t>
              </a:r>
              <a:r>
                <a:rPr lang="en-US" sz="2400" baseline="-25000">
                  <a:solidFill>
                    <a:srgbClr val="000000"/>
                  </a:solidFill>
                </a:rPr>
                <a:t>1</a:t>
              </a:r>
              <a:r>
                <a:rPr lang="en-US" sz="2400">
                  <a:solidFill>
                    <a:srgbClr val="000000"/>
                  </a:solidFill>
                </a:rPr>
                <a:t>        T</a:t>
              </a:r>
              <a:r>
                <a:rPr lang="en-US" sz="2400" baseline="-25000">
                  <a:solidFill>
                    <a:srgbClr val="000000"/>
                  </a:solidFill>
                </a:rPr>
                <a:t>2</a:t>
              </a:r>
            </a:p>
          </p:txBody>
        </p:sp>
        <p:sp>
          <p:nvSpPr>
            <p:cNvPr id="118799" name="Text Box 9"/>
            <p:cNvSpPr txBox="1">
              <a:spLocks noChangeArrowheads="1"/>
            </p:cNvSpPr>
            <p:nvPr/>
          </p:nvSpPr>
          <p:spPr bwMode="auto">
            <a:xfrm>
              <a:off x="1170" y="3226"/>
              <a:ext cx="938" cy="288"/>
            </a:xfrm>
            <a:prstGeom prst="rect">
              <a:avLst/>
            </a:prstGeom>
            <a:noFill/>
            <a:ln w="9525">
              <a:noFill/>
              <a:miter lim="800000"/>
              <a:headEnd/>
              <a:tailEnd/>
            </a:ln>
          </p:spPr>
          <p:txBody>
            <a:bodyPr wrap="none">
              <a:spAutoFit/>
            </a:bodyPr>
            <a:lstStyle/>
            <a:p>
              <a:r>
                <a:rPr lang="en-US" sz="2400">
                  <a:solidFill>
                    <a:srgbClr val="000000"/>
                  </a:solidFill>
                </a:rPr>
                <a:t>V</a:t>
              </a:r>
              <a:r>
                <a:rPr lang="en-US" sz="2400" baseline="-25000">
                  <a:solidFill>
                    <a:srgbClr val="000000"/>
                  </a:solidFill>
                </a:rPr>
                <a:t>1</a:t>
              </a:r>
              <a:r>
                <a:rPr lang="en-US" sz="2400">
                  <a:solidFill>
                    <a:srgbClr val="000000"/>
                  </a:solidFill>
                </a:rPr>
                <a:t>        V</a:t>
              </a:r>
              <a:r>
                <a:rPr lang="en-US" sz="2400" baseline="-25000">
                  <a:solidFill>
                    <a:srgbClr val="000000"/>
                  </a:solidFill>
                </a:rPr>
                <a:t>2</a:t>
              </a:r>
            </a:p>
          </p:txBody>
        </p:sp>
        <p:sp>
          <p:nvSpPr>
            <p:cNvPr id="118800" name="Line 10"/>
            <p:cNvSpPr>
              <a:spLocks noChangeShapeType="1"/>
            </p:cNvSpPr>
            <p:nvPr/>
          </p:nvSpPr>
          <p:spPr bwMode="auto">
            <a:xfrm>
              <a:off x="1158" y="3503"/>
              <a:ext cx="304" cy="0"/>
            </a:xfrm>
            <a:prstGeom prst="line">
              <a:avLst/>
            </a:prstGeom>
            <a:noFill/>
            <a:ln w="15875">
              <a:solidFill>
                <a:schemeClr val="tx1"/>
              </a:solidFill>
              <a:round/>
              <a:headEnd/>
              <a:tailEnd/>
            </a:ln>
          </p:spPr>
          <p:txBody>
            <a:bodyPr/>
            <a:lstStyle/>
            <a:p>
              <a:endParaRPr lang="en-US">
                <a:solidFill>
                  <a:srgbClr val="000000"/>
                </a:solidFill>
              </a:endParaRPr>
            </a:p>
          </p:txBody>
        </p:sp>
        <p:sp>
          <p:nvSpPr>
            <p:cNvPr id="118801" name="Line 11"/>
            <p:cNvSpPr>
              <a:spLocks noChangeShapeType="1"/>
            </p:cNvSpPr>
            <p:nvPr/>
          </p:nvSpPr>
          <p:spPr bwMode="auto">
            <a:xfrm>
              <a:off x="1791" y="3496"/>
              <a:ext cx="304" cy="0"/>
            </a:xfrm>
            <a:prstGeom prst="line">
              <a:avLst/>
            </a:prstGeom>
            <a:noFill/>
            <a:ln w="15875">
              <a:solidFill>
                <a:schemeClr val="tx1"/>
              </a:solidFill>
              <a:round/>
              <a:headEnd/>
              <a:tailEnd/>
            </a:ln>
          </p:spPr>
          <p:txBody>
            <a:bodyPr/>
            <a:lstStyle/>
            <a:p>
              <a:endParaRPr lang="en-US">
                <a:solidFill>
                  <a:srgbClr val="000000"/>
                </a:solidFill>
              </a:endParaRPr>
            </a:p>
          </p:txBody>
        </p:sp>
        <p:sp>
          <p:nvSpPr>
            <p:cNvPr id="118802" name="Text Box 12"/>
            <p:cNvSpPr txBox="1">
              <a:spLocks noChangeArrowheads="1"/>
            </p:cNvSpPr>
            <p:nvPr/>
          </p:nvSpPr>
          <p:spPr bwMode="auto">
            <a:xfrm>
              <a:off x="1504" y="3356"/>
              <a:ext cx="228" cy="288"/>
            </a:xfrm>
            <a:prstGeom prst="rect">
              <a:avLst/>
            </a:prstGeom>
            <a:noFill/>
            <a:ln w="9525">
              <a:noFill/>
              <a:miter lim="800000"/>
              <a:headEnd/>
              <a:tailEnd/>
            </a:ln>
          </p:spPr>
          <p:txBody>
            <a:bodyPr wrap="none">
              <a:spAutoFit/>
            </a:bodyPr>
            <a:lstStyle/>
            <a:p>
              <a:r>
                <a:rPr lang="en-US" sz="2400">
                  <a:solidFill>
                    <a:srgbClr val="000000"/>
                  </a:solidFill>
                </a:rPr>
                <a:t>=</a:t>
              </a:r>
            </a:p>
          </p:txBody>
        </p:sp>
      </p:grpSp>
      <p:sp>
        <p:nvSpPr>
          <p:cNvPr id="1152013" name="Text Box 13"/>
          <p:cNvSpPr txBox="1">
            <a:spLocks noChangeArrowheads="1"/>
          </p:cNvSpPr>
          <p:nvPr/>
        </p:nvSpPr>
        <p:spPr bwMode="auto">
          <a:xfrm>
            <a:off x="657225" y="6383338"/>
            <a:ext cx="2093913" cy="274637"/>
          </a:xfrm>
          <a:prstGeom prst="rect">
            <a:avLst/>
          </a:prstGeom>
          <a:noFill/>
          <a:ln w="9525">
            <a:noFill/>
            <a:miter lim="800000"/>
            <a:headEnd/>
            <a:tailEnd/>
          </a:ln>
        </p:spPr>
        <p:txBody>
          <a:bodyPr wrap="none">
            <a:spAutoFit/>
          </a:bodyPr>
          <a:lstStyle/>
          <a:p>
            <a:r>
              <a:rPr lang="en-US">
                <a:solidFill>
                  <a:srgbClr val="000000"/>
                </a:solidFill>
              </a:rPr>
              <a:t>(</a:t>
            </a:r>
            <a:r>
              <a:rPr lang="en-US" b="1">
                <a:solidFill>
                  <a:srgbClr val="000000"/>
                </a:solidFill>
              </a:rPr>
              <a:t>Pressure</a:t>
            </a:r>
            <a:r>
              <a:rPr lang="en-US">
                <a:solidFill>
                  <a:srgbClr val="000000"/>
                </a:solidFill>
              </a:rPr>
              <a:t> is held </a:t>
            </a:r>
            <a:r>
              <a:rPr lang="en-US" b="1">
                <a:solidFill>
                  <a:srgbClr val="000000"/>
                </a:solidFill>
              </a:rPr>
              <a:t>constant</a:t>
            </a:r>
            <a:r>
              <a:rPr lang="en-US">
                <a:solidFill>
                  <a:srgbClr val="000000"/>
                </a:solidFill>
              </a:rPr>
              <a:t>)</a:t>
            </a:r>
          </a:p>
        </p:txBody>
      </p:sp>
      <p:grpSp>
        <p:nvGrpSpPr>
          <p:cNvPr id="3" name="Group 14"/>
          <p:cNvGrpSpPr>
            <a:grpSpLocks/>
          </p:cNvGrpSpPr>
          <p:nvPr/>
        </p:nvGrpSpPr>
        <p:grpSpPr bwMode="auto">
          <a:xfrm>
            <a:off x="6727825" y="5438775"/>
            <a:ext cx="1516063" cy="903288"/>
            <a:chOff x="1158" y="3226"/>
            <a:chExt cx="955" cy="569"/>
          </a:xfrm>
        </p:grpSpPr>
        <p:sp>
          <p:nvSpPr>
            <p:cNvPr id="118793" name="Text Box 15"/>
            <p:cNvSpPr txBox="1">
              <a:spLocks noChangeArrowheads="1"/>
            </p:cNvSpPr>
            <p:nvPr/>
          </p:nvSpPr>
          <p:spPr bwMode="auto">
            <a:xfrm>
              <a:off x="1197" y="3507"/>
              <a:ext cx="916" cy="288"/>
            </a:xfrm>
            <a:prstGeom prst="rect">
              <a:avLst/>
            </a:prstGeom>
            <a:noFill/>
            <a:ln w="9525">
              <a:noFill/>
              <a:miter lim="800000"/>
              <a:headEnd/>
              <a:tailEnd/>
            </a:ln>
          </p:spPr>
          <p:txBody>
            <a:bodyPr wrap="none">
              <a:spAutoFit/>
            </a:bodyPr>
            <a:lstStyle/>
            <a:p>
              <a:r>
                <a:rPr lang="en-US" sz="2400">
                  <a:solidFill>
                    <a:srgbClr val="000000"/>
                  </a:solidFill>
                </a:rPr>
                <a:t>T</a:t>
              </a:r>
              <a:r>
                <a:rPr lang="en-US" sz="2400" baseline="-25000">
                  <a:solidFill>
                    <a:srgbClr val="000000"/>
                  </a:solidFill>
                </a:rPr>
                <a:t>1</a:t>
              </a:r>
              <a:r>
                <a:rPr lang="en-US" sz="2400">
                  <a:solidFill>
                    <a:srgbClr val="000000"/>
                  </a:solidFill>
                </a:rPr>
                <a:t>        T</a:t>
              </a:r>
              <a:r>
                <a:rPr lang="en-US" sz="2400" baseline="-25000">
                  <a:solidFill>
                    <a:srgbClr val="000000"/>
                  </a:solidFill>
                </a:rPr>
                <a:t>2</a:t>
              </a:r>
            </a:p>
          </p:txBody>
        </p:sp>
        <p:sp>
          <p:nvSpPr>
            <p:cNvPr id="118794" name="Text Box 16"/>
            <p:cNvSpPr txBox="1">
              <a:spLocks noChangeArrowheads="1"/>
            </p:cNvSpPr>
            <p:nvPr/>
          </p:nvSpPr>
          <p:spPr bwMode="auto">
            <a:xfrm>
              <a:off x="1170" y="3226"/>
              <a:ext cx="938" cy="288"/>
            </a:xfrm>
            <a:prstGeom prst="rect">
              <a:avLst/>
            </a:prstGeom>
            <a:noFill/>
            <a:ln w="9525">
              <a:noFill/>
              <a:miter lim="800000"/>
              <a:headEnd/>
              <a:tailEnd/>
            </a:ln>
          </p:spPr>
          <p:txBody>
            <a:bodyPr wrap="none">
              <a:spAutoFit/>
            </a:bodyPr>
            <a:lstStyle/>
            <a:p>
              <a:r>
                <a:rPr lang="en-US" sz="2400">
                  <a:solidFill>
                    <a:srgbClr val="000000"/>
                  </a:solidFill>
                </a:rPr>
                <a:t>P</a:t>
              </a:r>
              <a:r>
                <a:rPr lang="en-US" sz="2400" baseline="-25000">
                  <a:solidFill>
                    <a:srgbClr val="000000"/>
                  </a:solidFill>
                </a:rPr>
                <a:t>1</a:t>
              </a:r>
              <a:r>
                <a:rPr lang="en-US" sz="2400">
                  <a:solidFill>
                    <a:srgbClr val="000000"/>
                  </a:solidFill>
                </a:rPr>
                <a:t>        P</a:t>
              </a:r>
              <a:r>
                <a:rPr lang="en-US" sz="2400" baseline="-25000">
                  <a:solidFill>
                    <a:srgbClr val="000000"/>
                  </a:solidFill>
                </a:rPr>
                <a:t>2</a:t>
              </a:r>
            </a:p>
          </p:txBody>
        </p:sp>
        <p:sp>
          <p:nvSpPr>
            <p:cNvPr id="118795" name="Line 17"/>
            <p:cNvSpPr>
              <a:spLocks noChangeShapeType="1"/>
            </p:cNvSpPr>
            <p:nvPr/>
          </p:nvSpPr>
          <p:spPr bwMode="auto">
            <a:xfrm>
              <a:off x="1158" y="3503"/>
              <a:ext cx="304" cy="0"/>
            </a:xfrm>
            <a:prstGeom prst="line">
              <a:avLst/>
            </a:prstGeom>
            <a:noFill/>
            <a:ln w="15875">
              <a:solidFill>
                <a:schemeClr val="tx1"/>
              </a:solidFill>
              <a:round/>
              <a:headEnd/>
              <a:tailEnd/>
            </a:ln>
          </p:spPr>
          <p:txBody>
            <a:bodyPr/>
            <a:lstStyle/>
            <a:p>
              <a:endParaRPr lang="en-US">
                <a:solidFill>
                  <a:srgbClr val="000000"/>
                </a:solidFill>
              </a:endParaRPr>
            </a:p>
          </p:txBody>
        </p:sp>
        <p:sp>
          <p:nvSpPr>
            <p:cNvPr id="118796" name="Line 18"/>
            <p:cNvSpPr>
              <a:spLocks noChangeShapeType="1"/>
            </p:cNvSpPr>
            <p:nvPr/>
          </p:nvSpPr>
          <p:spPr bwMode="auto">
            <a:xfrm>
              <a:off x="1791" y="3496"/>
              <a:ext cx="304" cy="0"/>
            </a:xfrm>
            <a:prstGeom prst="line">
              <a:avLst/>
            </a:prstGeom>
            <a:noFill/>
            <a:ln w="15875">
              <a:solidFill>
                <a:schemeClr val="tx1"/>
              </a:solidFill>
              <a:round/>
              <a:headEnd/>
              <a:tailEnd/>
            </a:ln>
          </p:spPr>
          <p:txBody>
            <a:bodyPr/>
            <a:lstStyle/>
            <a:p>
              <a:endParaRPr lang="en-US">
                <a:solidFill>
                  <a:srgbClr val="000000"/>
                </a:solidFill>
              </a:endParaRPr>
            </a:p>
          </p:txBody>
        </p:sp>
        <p:sp>
          <p:nvSpPr>
            <p:cNvPr id="118797" name="Text Box 19"/>
            <p:cNvSpPr txBox="1">
              <a:spLocks noChangeArrowheads="1"/>
            </p:cNvSpPr>
            <p:nvPr/>
          </p:nvSpPr>
          <p:spPr bwMode="auto">
            <a:xfrm>
              <a:off x="1504" y="3356"/>
              <a:ext cx="228" cy="288"/>
            </a:xfrm>
            <a:prstGeom prst="rect">
              <a:avLst/>
            </a:prstGeom>
            <a:noFill/>
            <a:ln w="9525">
              <a:noFill/>
              <a:miter lim="800000"/>
              <a:headEnd/>
              <a:tailEnd/>
            </a:ln>
          </p:spPr>
          <p:txBody>
            <a:bodyPr wrap="none">
              <a:spAutoFit/>
            </a:bodyPr>
            <a:lstStyle/>
            <a:p>
              <a:r>
                <a:rPr lang="en-US" sz="2400">
                  <a:solidFill>
                    <a:srgbClr val="000000"/>
                  </a:solidFill>
                </a:rPr>
                <a:t>=</a:t>
              </a:r>
            </a:p>
          </p:txBody>
        </p:sp>
      </p:grpSp>
      <p:sp>
        <p:nvSpPr>
          <p:cNvPr id="1152020" name="Text Box 20"/>
          <p:cNvSpPr txBox="1">
            <a:spLocks noChangeArrowheads="1"/>
          </p:cNvSpPr>
          <p:nvPr/>
        </p:nvSpPr>
        <p:spPr bwMode="auto">
          <a:xfrm>
            <a:off x="6502400" y="6384925"/>
            <a:ext cx="1995488" cy="274638"/>
          </a:xfrm>
          <a:prstGeom prst="rect">
            <a:avLst/>
          </a:prstGeom>
          <a:noFill/>
          <a:ln w="9525">
            <a:noFill/>
            <a:miter lim="800000"/>
            <a:headEnd/>
            <a:tailEnd/>
          </a:ln>
        </p:spPr>
        <p:txBody>
          <a:bodyPr wrap="none">
            <a:spAutoFit/>
          </a:bodyPr>
          <a:lstStyle/>
          <a:p>
            <a:r>
              <a:rPr lang="en-US">
                <a:solidFill>
                  <a:srgbClr val="000000"/>
                </a:solidFill>
              </a:rPr>
              <a:t>(</a:t>
            </a:r>
            <a:r>
              <a:rPr lang="en-US" b="1">
                <a:solidFill>
                  <a:srgbClr val="000000"/>
                </a:solidFill>
              </a:rPr>
              <a:t>Volume</a:t>
            </a:r>
            <a:r>
              <a:rPr lang="en-US">
                <a:solidFill>
                  <a:srgbClr val="000000"/>
                </a:solidFill>
              </a:rPr>
              <a:t> is held </a:t>
            </a:r>
            <a:r>
              <a:rPr lang="en-US" b="1">
                <a:solidFill>
                  <a:srgbClr val="000000"/>
                </a:solidFill>
              </a:rPr>
              <a:t>constant</a:t>
            </a:r>
            <a:r>
              <a:rPr lang="en-US">
                <a:solidFill>
                  <a:srgbClr val="000000"/>
                </a:solidFill>
              </a:rPr>
              <a:t>)</a:t>
            </a:r>
          </a:p>
        </p:txBody>
      </p:sp>
    </p:spTree>
    <p:extLst>
      <p:ext uri="{BB962C8B-B14F-4D97-AF65-F5344CB8AC3E}">
        <p14:creationId xmlns:p14="http://schemas.microsoft.com/office/powerpoint/2010/main" val="41958616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152013"/>
                                        </p:tgtEl>
                                        <p:attrNameLst>
                                          <p:attrName>style.visibility</p:attrName>
                                        </p:attrNameLst>
                                      </p:cBhvr>
                                      <p:to>
                                        <p:strVal val="visible"/>
                                      </p:to>
                                    </p:set>
                                    <p:animEffect transition="in" filter="dissolve">
                                      <p:cBhvr>
                                        <p:cTn id="14" dur="500"/>
                                        <p:tgtEl>
                                          <p:spTgt spid="1152013"/>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152020"/>
                                        </p:tgtEl>
                                        <p:attrNameLst>
                                          <p:attrName>style.visibility</p:attrName>
                                        </p:attrNameLst>
                                      </p:cBhvr>
                                      <p:to>
                                        <p:strVal val="visible"/>
                                      </p:to>
                                    </p:set>
                                    <p:animEffect transition="in" filter="dissolve">
                                      <p:cBhvr>
                                        <p:cTn id="26" dur="500"/>
                                        <p:tgtEl>
                                          <p:spTgt spid="1152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2013" grpId="0"/>
      <p:bldP spid="1152020"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pPr eaLnBrk="1" hangingPunct="1"/>
            <a:r>
              <a:rPr lang="en-US" smtClean="0"/>
              <a:t>Kelvin Temperature Scale</a:t>
            </a:r>
          </a:p>
        </p:txBody>
      </p:sp>
      <p:sp>
        <p:nvSpPr>
          <p:cNvPr id="120835" name="Rectangle 3"/>
          <p:cNvSpPr>
            <a:spLocks noGrp="1" noChangeArrowheads="1"/>
          </p:cNvSpPr>
          <p:nvPr>
            <p:ph type="body" idx="1"/>
          </p:nvPr>
        </p:nvSpPr>
        <p:spPr>
          <a:xfrm>
            <a:off x="1219200" y="1981200"/>
            <a:ext cx="7772400" cy="4114800"/>
          </a:xfrm>
        </p:spPr>
        <p:txBody>
          <a:bodyPr/>
          <a:lstStyle/>
          <a:p>
            <a:pPr eaLnBrk="1" hangingPunct="1"/>
            <a:r>
              <a:rPr lang="en-US" sz="2000" smtClean="0"/>
              <a:t>Kelvin temperature (K) is given by</a:t>
            </a:r>
          </a:p>
          <a:p>
            <a:pPr algn="ctr" eaLnBrk="1" hangingPunct="1">
              <a:buFontTx/>
              <a:buNone/>
            </a:pPr>
            <a:r>
              <a:rPr lang="en-US" sz="2000" smtClean="0"/>
              <a:t>	</a:t>
            </a:r>
            <a:r>
              <a:rPr lang="en-US" sz="2000" smtClean="0">
                <a:solidFill>
                  <a:schemeClr val="accent2"/>
                </a:solidFill>
              </a:rPr>
              <a:t>K  =  </a:t>
            </a:r>
            <a:r>
              <a:rPr lang="en-US" sz="2000" baseline="30000" smtClean="0">
                <a:solidFill>
                  <a:schemeClr val="accent2"/>
                </a:solidFill>
              </a:rPr>
              <a:t>o</a:t>
            </a:r>
            <a:r>
              <a:rPr lang="en-US" sz="2000" smtClean="0">
                <a:solidFill>
                  <a:schemeClr val="accent2"/>
                </a:solidFill>
              </a:rPr>
              <a:t>C  +  273.15</a:t>
            </a:r>
          </a:p>
          <a:p>
            <a:pPr eaLnBrk="1" hangingPunct="1">
              <a:buFontTx/>
              <a:buNone/>
            </a:pPr>
            <a:r>
              <a:rPr lang="en-US" sz="1800" smtClean="0"/>
              <a:t>    where K is the temperature in Kelvin, </a:t>
            </a:r>
            <a:r>
              <a:rPr lang="en-US" sz="1800" baseline="30000" smtClean="0"/>
              <a:t>o</a:t>
            </a:r>
            <a:r>
              <a:rPr lang="en-US" sz="1800" smtClean="0"/>
              <a:t>C is temperature in Celcius</a:t>
            </a:r>
          </a:p>
          <a:p>
            <a:pPr eaLnBrk="1" hangingPunct="1"/>
            <a:r>
              <a:rPr lang="en-US" sz="2000" smtClean="0"/>
              <a:t>Using the ABSOLUTE scale, it is now possible to write Charles’ Law as</a:t>
            </a:r>
          </a:p>
          <a:p>
            <a:pPr algn="ctr" eaLnBrk="1" hangingPunct="1">
              <a:buFontTx/>
              <a:buNone/>
            </a:pPr>
            <a:r>
              <a:rPr lang="en-US" sz="2000" smtClean="0"/>
              <a:t>	</a:t>
            </a:r>
            <a:r>
              <a:rPr lang="en-US" sz="2000" smtClean="0">
                <a:solidFill>
                  <a:schemeClr val="accent2"/>
                </a:solidFill>
              </a:rPr>
              <a:t>V / T  =  constant        </a:t>
            </a:r>
            <a:r>
              <a:rPr lang="en-US" sz="2000" smtClean="0"/>
              <a:t>Charles’ Law</a:t>
            </a:r>
          </a:p>
          <a:p>
            <a:pPr eaLnBrk="1" hangingPunct="1"/>
            <a:r>
              <a:rPr lang="en-US" sz="2000" b="1" smtClean="0"/>
              <a:t>Gay-Lussac</a:t>
            </a:r>
            <a:r>
              <a:rPr lang="en-US" sz="2000" smtClean="0"/>
              <a:t> also showed that at fixed volume</a:t>
            </a:r>
          </a:p>
          <a:p>
            <a:pPr algn="ctr" eaLnBrk="1" hangingPunct="1">
              <a:buFontTx/>
              <a:buNone/>
            </a:pPr>
            <a:r>
              <a:rPr lang="en-US" sz="2000" smtClean="0"/>
              <a:t>	</a:t>
            </a:r>
            <a:r>
              <a:rPr lang="en-US" sz="2000" smtClean="0">
                <a:solidFill>
                  <a:schemeClr val="accent2"/>
                </a:solidFill>
              </a:rPr>
              <a:t>P / T  =  constant</a:t>
            </a:r>
            <a:r>
              <a:rPr lang="en-US" sz="2000" smtClean="0"/>
              <a:t>          </a:t>
            </a:r>
          </a:p>
          <a:p>
            <a:pPr eaLnBrk="1" hangingPunct="1"/>
            <a:r>
              <a:rPr lang="en-US" sz="2000" smtClean="0"/>
              <a:t>Combining </a:t>
            </a:r>
            <a:r>
              <a:rPr lang="en-US" sz="2000" b="1" smtClean="0"/>
              <a:t>Boyle’s law, Charles’ law,</a:t>
            </a:r>
            <a:r>
              <a:rPr lang="en-US" sz="2000" smtClean="0"/>
              <a:t> and </a:t>
            </a:r>
            <a:r>
              <a:rPr lang="en-US" sz="2000" b="1" smtClean="0"/>
              <a:t>Gay-Lussac’s law,</a:t>
            </a:r>
            <a:r>
              <a:rPr lang="en-US" sz="2000" smtClean="0"/>
              <a:t> we have</a:t>
            </a:r>
          </a:p>
          <a:p>
            <a:pPr algn="ctr" eaLnBrk="1" hangingPunct="1">
              <a:buFontTx/>
              <a:buNone/>
            </a:pPr>
            <a:r>
              <a:rPr lang="en-US" sz="2000" smtClean="0"/>
              <a:t>	</a:t>
            </a:r>
            <a:r>
              <a:rPr lang="en-US" sz="2000" smtClean="0">
                <a:solidFill>
                  <a:schemeClr val="accent2"/>
                </a:solidFill>
              </a:rPr>
              <a:t>P V / T  =  constant</a:t>
            </a:r>
          </a:p>
        </p:txBody>
      </p:sp>
      <p:pic>
        <p:nvPicPr>
          <p:cNvPr id="120836" name="Picture 4" descr="gaylussac"/>
          <p:cNvPicPr>
            <a:picLocks noChangeAspect="1" noChangeArrowheads="1"/>
          </p:cNvPicPr>
          <p:nvPr/>
        </p:nvPicPr>
        <p:blipFill>
          <a:blip r:embed="rId3" cstate="print"/>
          <a:srcRect/>
          <a:stretch>
            <a:fillRect/>
          </a:stretch>
        </p:blipFill>
        <p:spPr bwMode="auto">
          <a:xfrm>
            <a:off x="228600" y="3886200"/>
            <a:ext cx="1084263" cy="1219200"/>
          </a:xfrm>
          <a:prstGeom prst="rect">
            <a:avLst/>
          </a:prstGeom>
          <a:noFill/>
          <a:ln w="9525">
            <a:noFill/>
            <a:miter lim="800000"/>
            <a:headEnd/>
            <a:tailEnd/>
          </a:ln>
        </p:spPr>
      </p:pic>
      <p:sp>
        <p:nvSpPr>
          <p:cNvPr id="120837" name="Text Box 5"/>
          <p:cNvSpPr txBox="1">
            <a:spLocks noChangeArrowheads="1"/>
          </p:cNvSpPr>
          <p:nvPr/>
        </p:nvSpPr>
        <p:spPr bwMode="auto">
          <a:xfrm>
            <a:off x="228600" y="5062538"/>
            <a:ext cx="995363" cy="274637"/>
          </a:xfrm>
          <a:prstGeom prst="rect">
            <a:avLst/>
          </a:prstGeom>
          <a:noFill/>
          <a:ln w="9525">
            <a:noFill/>
            <a:miter lim="800000"/>
            <a:headEnd/>
            <a:tailEnd/>
          </a:ln>
        </p:spPr>
        <p:txBody>
          <a:bodyPr wrap="none">
            <a:spAutoFit/>
          </a:bodyPr>
          <a:lstStyle/>
          <a:p>
            <a:pPr algn="l"/>
            <a:r>
              <a:rPr lang="en-US">
                <a:solidFill>
                  <a:srgbClr val="000000"/>
                </a:solidFill>
              </a:rPr>
              <a:t>Gay-Lussac</a:t>
            </a:r>
          </a:p>
        </p:txBody>
      </p:sp>
      <p:sp>
        <p:nvSpPr>
          <p:cNvPr id="120838" name="AutoShape 7">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solidFill>
                <a:srgbClr val="000000"/>
              </a:solidFill>
            </a:endParaRPr>
          </a:p>
        </p:txBody>
      </p:sp>
      <p:sp>
        <p:nvSpPr>
          <p:cNvPr id="120839" name="Text Box 9"/>
          <p:cNvSpPr txBox="1">
            <a:spLocks noChangeArrowheads="1"/>
          </p:cNvSpPr>
          <p:nvPr/>
        </p:nvSpPr>
        <p:spPr bwMode="auto">
          <a:xfrm>
            <a:off x="381000" y="3429000"/>
            <a:ext cx="706438" cy="274638"/>
          </a:xfrm>
          <a:prstGeom prst="rect">
            <a:avLst/>
          </a:prstGeom>
          <a:noFill/>
          <a:ln w="9525">
            <a:noFill/>
            <a:miter lim="800000"/>
            <a:headEnd/>
            <a:tailEnd/>
          </a:ln>
        </p:spPr>
        <p:txBody>
          <a:bodyPr wrap="none">
            <a:spAutoFit/>
          </a:bodyPr>
          <a:lstStyle/>
          <a:p>
            <a:pPr algn="l"/>
            <a:r>
              <a:rPr lang="en-US">
                <a:solidFill>
                  <a:srgbClr val="000000"/>
                </a:solidFill>
              </a:rPr>
              <a:t>Charles</a:t>
            </a:r>
          </a:p>
        </p:txBody>
      </p:sp>
      <p:pic>
        <p:nvPicPr>
          <p:cNvPr id="120840" name="Picture 11" descr="Jacques_Alexandre_C%C3%A9sar_Charles"/>
          <p:cNvPicPr>
            <a:picLocks noChangeAspect="1" noChangeArrowheads="1"/>
          </p:cNvPicPr>
          <p:nvPr/>
        </p:nvPicPr>
        <p:blipFill>
          <a:blip r:embed="rId5" cstate="print">
            <a:lum bright="6000" contrast="18000"/>
            <a:grayscl/>
          </a:blip>
          <a:srcRect l="14320" t="4915" r="11015" b="31189"/>
          <a:stretch>
            <a:fillRect/>
          </a:stretch>
        </p:blipFill>
        <p:spPr bwMode="auto">
          <a:xfrm>
            <a:off x="301625" y="2293938"/>
            <a:ext cx="968375" cy="1135062"/>
          </a:xfrm>
          <a:prstGeom prst="rect">
            <a:avLst/>
          </a:prstGeom>
          <a:noFill/>
          <a:ln w="9525">
            <a:noFill/>
            <a:miter lim="800000"/>
            <a:headEnd/>
            <a:tailEnd/>
          </a:ln>
        </p:spPr>
      </p:pic>
    </p:spTree>
    <p:extLst>
      <p:ext uri="{BB962C8B-B14F-4D97-AF65-F5344CB8AC3E}">
        <p14:creationId xmlns:p14="http://schemas.microsoft.com/office/powerpoint/2010/main" val="309116150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8|4.7|17.6"/>
</p:tagLst>
</file>

<file path=ppt/tags/tag10.xml><?xml version="1.0" encoding="utf-8"?>
<p:tagLst xmlns:a="http://schemas.openxmlformats.org/drawingml/2006/main" xmlns:r="http://schemas.openxmlformats.org/officeDocument/2006/relationships" xmlns:p="http://schemas.openxmlformats.org/presentationml/2006/main">
  <p:tag name="TIMING" val="|17.2|15.5"/>
</p:tagLst>
</file>

<file path=ppt/tags/tag11.xml><?xml version="1.0" encoding="utf-8"?>
<p:tagLst xmlns:a="http://schemas.openxmlformats.org/drawingml/2006/main" xmlns:r="http://schemas.openxmlformats.org/officeDocument/2006/relationships" xmlns:p="http://schemas.openxmlformats.org/presentationml/2006/main">
  <p:tag name="TIMING" val="|21.6"/>
</p:tagLst>
</file>

<file path=ppt/tags/tag12.xml><?xml version="1.0" encoding="utf-8"?>
<p:tagLst xmlns:a="http://schemas.openxmlformats.org/drawingml/2006/main" xmlns:r="http://schemas.openxmlformats.org/officeDocument/2006/relationships" xmlns:p="http://schemas.openxmlformats.org/presentationml/2006/main">
  <p:tag name="TIMING" val="|0.9|1.1|1.|1."/>
</p:tagLst>
</file>

<file path=ppt/tags/tag13.xml><?xml version="1.0" encoding="utf-8"?>
<p:tagLst xmlns:a="http://schemas.openxmlformats.org/drawingml/2006/main" xmlns:r="http://schemas.openxmlformats.org/officeDocument/2006/relationships" xmlns:p="http://schemas.openxmlformats.org/presentationml/2006/main">
  <p:tag name="TIMING" val="|0.7|1.|0.9|1."/>
</p:tagLst>
</file>

<file path=ppt/tags/tag14.xml><?xml version="1.0" encoding="utf-8"?>
<p:tagLst xmlns:a="http://schemas.openxmlformats.org/drawingml/2006/main" xmlns:r="http://schemas.openxmlformats.org/officeDocument/2006/relationships" xmlns:p="http://schemas.openxmlformats.org/presentationml/2006/main">
  <p:tag name="TIMING" val="|0.7|0.9|1.1|2.6|3.2|7.7|0.9"/>
</p:tagLst>
</file>

<file path=ppt/tags/tag15.xml><?xml version="1.0" encoding="utf-8"?>
<p:tagLst xmlns:a="http://schemas.openxmlformats.org/drawingml/2006/main" xmlns:r="http://schemas.openxmlformats.org/officeDocument/2006/relationships" xmlns:p="http://schemas.openxmlformats.org/presentationml/2006/main">
  <p:tag name="TIMING" val="|0.6|1.|0.8|0.7|0.7|0.7|0.7|4.1|0.9|0.8"/>
</p:tagLst>
</file>

<file path=ppt/tags/tag16.xml><?xml version="1.0" encoding="utf-8"?>
<p:tagLst xmlns:a="http://schemas.openxmlformats.org/drawingml/2006/main" xmlns:r="http://schemas.openxmlformats.org/officeDocument/2006/relationships" xmlns:p="http://schemas.openxmlformats.org/presentationml/2006/main">
  <p:tag name="TIMING" val="|0.8|0.9|0.6|0.6|0.6|0.6|3.5|0.9|0.8|1.4"/>
</p:tagLst>
</file>

<file path=ppt/tags/tag17.xml><?xml version="1.0" encoding="utf-8"?>
<p:tagLst xmlns:a="http://schemas.openxmlformats.org/drawingml/2006/main" xmlns:r="http://schemas.openxmlformats.org/officeDocument/2006/relationships" xmlns:p="http://schemas.openxmlformats.org/presentationml/2006/main">
  <p:tag name="TIMING" val="|0.6|0.9|1.|0.9|0.9|0.9|0.9|1.6|1.|3.5"/>
</p:tagLst>
</file>

<file path=ppt/tags/tag18.xml><?xml version="1.0" encoding="utf-8"?>
<p:tagLst xmlns:a="http://schemas.openxmlformats.org/drawingml/2006/main" xmlns:r="http://schemas.openxmlformats.org/officeDocument/2006/relationships" xmlns:p="http://schemas.openxmlformats.org/presentationml/2006/main">
  <p:tag name="TIMING" val="|1.1|0.8|4.1|1.6|1.2|3.7|1.2|1.|0.8|2.8"/>
</p:tagLst>
</file>

<file path=ppt/tags/tag19.xml><?xml version="1.0" encoding="utf-8"?>
<p:tagLst xmlns:a="http://schemas.openxmlformats.org/drawingml/2006/main" xmlns:r="http://schemas.openxmlformats.org/officeDocument/2006/relationships" xmlns:p="http://schemas.openxmlformats.org/presentationml/2006/main">
  <p:tag name="TIMING" val="|0.6|0.9"/>
</p:tagLst>
</file>

<file path=ppt/tags/tag2.xml><?xml version="1.0" encoding="utf-8"?>
<p:tagLst xmlns:a="http://schemas.openxmlformats.org/drawingml/2006/main" xmlns:r="http://schemas.openxmlformats.org/officeDocument/2006/relationships" xmlns:p="http://schemas.openxmlformats.org/presentationml/2006/main">
  <p:tag name="TIMING" val="|3.9|0.9|1.6"/>
</p:tagLst>
</file>

<file path=ppt/tags/tag20.xml><?xml version="1.0" encoding="utf-8"?>
<p:tagLst xmlns:a="http://schemas.openxmlformats.org/drawingml/2006/main" xmlns:r="http://schemas.openxmlformats.org/officeDocument/2006/relationships" xmlns:p="http://schemas.openxmlformats.org/presentationml/2006/main">
  <p:tag name="TIMING" val="|0.6|3.2|0.9|0.9|1.1|1.2|2.1|0.9"/>
</p:tagLst>
</file>

<file path=ppt/tags/tag21.xml><?xml version="1.0" encoding="utf-8"?>
<p:tagLst xmlns:a="http://schemas.openxmlformats.org/drawingml/2006/main" xmlns:r="http://schemas.openxmlformats.org/officeDocument/2006/relationships" xmlns:p="http://schemas.openxmlformats.org/presentationml/2006/main">
  <p:tag name="TIMING" val="|1.4|3.7|4.8"/>
</p:tagLst>
</file>

<file path=ppt/tags/tag22.xml><?xml version="1.0" encoding="utf-8"?>
<p:tagLst xmlns:a="http://schemas.openxmlformats.org/drawingml/2006/main" xmlns:r="http://schemas.openxmlformats.org/officeDocument/2006/relationships" xmlns:p="http://schemas.openxmlformats.org/presentationml/2006/main">
  <p:tag name="TIMING" val="|1.6|2.6|2.5|3.|0.9|0.8|1.6|0.8"/>
</p:tagLst>
</file>

<file path=ppt/tags/tag23.xml><?xml version="1.0" encoding="utf-8"?>
<p:tagLst xmlns:a="http://schemas.openxmlformats.org/drawingml/2006/main" xmlns:r="http://schemas.openxmlformats.org/officeDocument/2006/relationships" xmlns:p="http://schemas.openxmlformats.org/presentationml/2006/main">
  <p:tag name="TIMING" val="|1.|6.5|2.4|2.3|7.4|0.7|2.4|2.2|0.9"/>
</p:tagLst>
</file>

<file path=ppt/tags/tag3.xml><?xml version="1.0" encoding="utf-8"?>
<p:tagLst xmlns:a="http://schemas.openxmlformats.org/drawingml/2006/main" xmlns:r="http://schemas.openxmlformats.org/officeDocument/2006/relationships" xmlns:p="http://schemas.openxmlformats.org/presentationml/2006/main">
  <p:tag name="TIMING" val="|2.1|1.5"/>
</p:tagLst>
</file>

<file path=ppt/tags/tag4.xml><?xml version="1.0" encoding="utf-8"?>
<p:tagLst xmlns:a="http://schemas.openxmlformats.org/drawingml/2006/main" xmlns:r="http://schemas.openxmlformats.org/officeDocument/2006/relationships" xmlns:p="http://schemas.openxmlformats.org/presentationml/2006/main">
  <p:tag name="TIMING" val="|2.1|1.5"/>
</p:tagLst>
</file>

<file path=ppt/tags/tag5.xml><?xml version="1.0" encoding="utf-8"?>
<p:tagLst xmlns:a="http://schemas.openxmlformats.org/drawingml/2006/main" xmlns:r="http://schemas.openxmlformats.org/officeDocument/2006/relationships" xmlns:p="http://schemas.openxmlformats.org/presentationml/2006/main">
  <p:tag name="TIMING" val="|2.1|1.5"/>
</p:tagLst>
</file>

<file path=ppt/tags/tag6.xml><?xml version="1.0" encoding="utf-8"?>
<p:tagLst xmlns:a="http://schemas.openxmlformats.org/drawingml/2006/main" xmlns:r="http://schemas.openxmlformats.org/officeDocument/2006/relationships" xmlns:p="http://schemas.openxmlformats.org/presentationml/2006/main">
  <p:tag name="TIMING" val="|2.4|0.8|2.3"/>
</p:tagLst>
</file>

<file path=ppt/tags/tag7.xml><?xml version="1.0" encoding="utf-8"?>
<p:tagLst xmlns:a="http://schemas.openxmlformats.org/drawingml/2006/main" xmlns:r="http://schemas.openxmlformats.org/officeDocument/2006/relationships" xmlns:p="http://schemas.openxmlformats.org/presentationml/2006/main">
  <p:tag name="TIMING" val="|0.4"/>
</p:tagLst>
</file>

<file path=ppt/tags/tag8.xml><?xml version="1.0" encoding="utf-8"?>
<p:tagLst xmlns:a="http://schemas.openxmlformats.org/drawingml/2006/main" xmlns:r="http://schemas.openxmlformats.org/officeDocument/2006/relationships" xmlns:p="http://schemas.openxmlformats.org/presentationml/2006/main">
  <p:tag name="TIMING" val="|0.5|1.7|1.|0.8|0.8"/>
</p:tagLst>
</file>

<file path=ppt/tags/tag9.xml><?xml version="1.0" encoding="utf-8"?>
<p:tagLst xmlns:a="http://schemas.openxmlformats.org/drawingml/2006/main" xmlns:r="http://schemas.openxmlformats.org/officeDocument/2006/relationships" xmlns:p="http://schemas.openxmlformats.org/presentationml/2006/main">
  <p:tag name="TIMING" val="|0.5|1.9|1.|0.8|0.8"/>
</p:tagLst>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themeOverride>
</file>

<file path=ppt/theme/themeOverride2.xml><?xml version="1.0" encoding="utf-8"?>
<a:themeOverride xmlns:a="http://schemas.openxmlformats.org/drawingml/2006/main">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themeOverride>
</file>

<file path=ppt/theme/themeOverride3.xml><?xml version="1.0" encoding="utf-8"?>
<a:themeOverride xmlns:a="http://schemas.openxmlformats.org/drawingml/2006/main">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themeOverride>
</file>

<file path=docProps/app.xml><?xml version="1.0" encoding="utf-8"?>
<Properties xmlns="http://schemas.openxmlformats.org/officeDocument/2006/extended-properties" xmlns:vt="http://schemas.openxmlformats.org/officeDocument/2006/docPropsVTypes">
  <TotalTime>6154</TotalTime>
  <Words>18524</Words>
  <Application>Microsoft Office PowerPoint</Application>
  <PresentationFormat>On-screen Show (4:3)</PresentationFormat>
  <Paragraphs>4233</Paragraphs>
  <Slides>206</Slides>
  <Notes>206</Notes>
  <HiddenSlides>29</HiddenSlides>
  <MMClips>24</MMClips>
  <ScaleCrop>false</ScaleCrop>
  <HeadingPairs>
    <vt:vector size="8" baseType="variant">
      <vt:variant>
        <vt:lpstr>Theme</vt:lpstr>
      </vt:variant>
      <vt:variant>
        <vt:i4>3</vt:i4>
      </vt:variant>
      <vt:variant>
        <vt:lpstr>Embedded OLE Servers</vt:lpstr>
      </vt:variant>
      <vt:variant>
        <vt:i4>5</vt:i4>
      </vt:variant>
      <vt:variant>
        <vt:lpstr>Slide Titles</vt:lpstr>
      </vt:variant>
      <vt:variant>
        <vt:i4>206</vt:i4>
      </vt:variant>
      <vt:variant>
        <vt:lpstr>Custom Shows</vt:lpstr>
      </vt:variant>
      <vt:variant>
        <vt:i4>19</vt:i4>
      </vt:variant>
    </vt:vector>
  </HeadingPairs>
  <TitlesOfParts>
    <vt:vector size="233" baseType="lpstr">
      <vt:lpstr>1_Default Design</vt:lpstr>
      <vt:lpstr>2_Default Design</vt:lpstr>
      <vt:lpstr>Contemporary</vt:lpstr>
      <vt:lpstr>Sound Recorder Document</vt:lpstr>
      <vt:lpstr>Equation</vt:lpstr>
      <vt:lpstr>CorelDRAW!</vt:lpstr>
      <vt:lpstr>Wave Sound</vt:lpstr>
      <vt:lpstr>Equation.ESEE4</vt:lpstr>
      <vt:lpstr>PowerPoint Presentation</vt:lpstr>
      <vt:lpstr>The Earths Atmosphere</vt:lpstr>
      <vt:lpstr>PowerPoint Presentation</vt:lpstr>
      <vt:lpstr>Greenhouse Effect</vt:lpstr>
      <vt:lpstr>Greenhouse Effect</vt:lpstr>
      <vt:lpstr>What can we do?</vt:lpstr>
      <vt:lpstr>Ozone Depletion</vt:lpstr>
      <vt:lpstr>Depletion of the Ozone Layer</vt:lpstr>
      <vt:lpstr>Mechanism of Ozone Depletion</vt:lpstr>
      <vt:lpstr>Ozone Hole Grows Larger</vt:lpstr>
      <vt:lpstr>Greenhouse Effect   vs.  Ozone Hole</vt:lpstr>
      <vt:lpstr>Kinetic Molecular Theory</vt:lpstr>
      <vt:lpstr>Kinetic Molecular Theory (KMT)</vt:lpstr>
      <vt:lpstr>Properties of Gases</vt:lpstr>
      <vt:lpstr>Pressure - Temperature - Volume Relationship</vt:lpstr>
      <vt:lpstr>Pressure - Temperature - Volume Relationship</vt:lpstr>
      <vt:lpstr>Kinetic Theory and the Gas Laws</vt:lpstr>
      <vt:lpstr>Molar Volume</vt:lpstr>
      <vt:lpstr>Volume and Number of Moles</vt:lpstr>
      <vt:lpstr>A Gas Sample is Compressed</vt:lpstr>
      <vt:lpstr>Avogadro’s Hypothesis</vt:lpstr>
      <vt:lpstr>Volume vs. Quantity  of Gas</vt:lpstr>
      <vt:lpstr>Adding and Removing Gases</vt:lpstr>
      <vt:lpstr>Temperature</vt:lpstr>
      <vt:lpstr>STP</vt:lpstr>
      <vt:lpstr>Pressure</vt:lpstr>
      <vt:lpstr>How to Measure Pressure</vt:lpstr>
      <vt:lpstr>Barometer</vt:lpstr>
      <vt:lpstr>Barometers</vt:lpstr>
      <vt:lpstr>Boiling vs. Evaporation</vt:lpstr>
      <vt:lpstr>Boiling Point on Mt. Everest</vt:lpstr>
      <vt:lpstr>Boiling Point on Mt. Everest</vt:lpstr>
      <vt:lpstr>Boiling Point on Mt. Everest</vt:lpstr>
      <vt:lpstr>Manometer</vt:lpstr>
      <vt:lpstr>“Mystery” U-tube</vt:lpstr>
      <vt:lpstr>‘Net’ Pressure</vt:lpstr>
      <vt:lpstr>Barometer</vt:lpstr>
      <vt:lpstr>PowerPoint Presentation</vt:lpstr>
      <vt:lpstr>Hot vs. Cold Tea</vt:lpstr>
      <vt:lpstr>PowerPoint Presentation</vt:lpstr>
      <vt:lpstr>PowerPoint Presentation</vt:lpstr>
      <vt:lpstr>PowerPoint Presentation</vt:lpstr>
      <vt:lpstr>Evaporation</vt:lpstr>
      <vt:lpstr>How Vapor Pressure is Measured</vt:lpstr>
      <vt:lpstr>Manometer</vt:lpstr>
      <vt:lpstr>Manometer A</vt:lpstr>
      <vt:lpstr>Manometer B</vt:lpstr>
      <vt:lpstr>Barometer &amp; Manometer</vt:lpstr>
      <vt:lpstr>Pressure and Temperature</vt:lpstr>
      <vt:lpstr>PowerPoint Presentation</vt:lpstr>
      <vt:lpstr>PowerPoint Presentation</vt:lpstr>
      <vt:lpstr>PowerPoint Presentation</vt:lpstr>
      <vt:lpstr>PowerPoint Presentation</vt:lpstr>
      <vt:lpstr>PowerPoint Presentation</vt:lpstr>
      <vt:lpstr>Vapor Pressure</vt:lpstr>
      <vt:lpstr>Gas Law Calculations</vt:lpstr>
      <vt:lpstr>Gas Law Calculations</vt:lpstr>
      <vt:lpstr>Scientists</vt:lpstr>
      <vt:lpstr>Gas Demonstrations</vt:lpstr>
      <vt:lpstr>Ideal Gas Equation</vt:lpstr>
      <vt:lpstr>PV = nRT</vt:lpstr>
      <vt:lpstr>Ideal Gas Law</vt:lpstr>
      <vt:lpstr>What mistakes did we make in this problem?</vt:lpstr>
      <vt:lpstr>Ideal Gas Law</vt:lpstr>
      <vt:lpstr>Ideal Gas Law</vt:lpstr>
      <vt:lpstr>Boyle’s Law</vt:lpstr>
      <vt:lpstr>Boyle’s Law Data</vt:lpstr>
      <vt:lpstr>Pressure vs. Volume  for a Fixed Amount of Gas (Constant Temperature)</vt:lpstr>
      <vt:lpstr>Pressure vs. Reciprocal of Volume  for a Fixed Amount of Gas (Constant Temperature)</vt:lpstr>
      <vt:lpstr>Boyle’s Law Illustrated</vt:lpstr>
      <vt:lpstr>Boyle’s Law</vt:lpstr>
      <vt:lpstr>Pressure and Volume of a Gas Boyle’s Law</vt:lpstr>
      <vt:lpstr>PV Calculation  (Boyle’s Law)</vt:lpstr>
      <vt:lpstr>Solubility of Carbon Dioxide in Water</vt:lpstr>
      <vt:lpstr>Vapor Pressure of Water</vt:lpstr>
      <vt:lpstr>Charles' Law</vt:lpstr>
      <vt:lpstr>Temperature</vt:lpstr>
      <vt:lpstr>PowerPoint Presentation</vt:lpstr>
      <vt:lpstr>PowerPoint Presentation</vt:lpstr>
      <vt:lpstr>PowerPoint Presentation</vt:lpstr>
      <vt:lpstr>Charles’ Law</vt:lpstr>
      <vt:lpstr>PowerPoint Presentation</vt:lpstr>
      <vt:lpstr>Volume vs. Kelvin Temperature of a Gas at Constant Pressure</vt:lpstr>
      <vt:lpstr>Volume vs. Kelvin Temperature of a Gas at Constant Pressure</vt:lpstr>
      <vt:lpstr>Volume vs. Kelvin Temperature of a Gas at Constant Pressure</vt:lpstr>
      <vt:lpstr>Plot of V vs. T (Different Gases)</vt:lpstr>
      <vt:lpstr>Charles' Law</vt:lpstr>
      <vt:lpstr>Temperature and Volume of a Gas Charles’ Law</vt:lpstr>
      <vt:lpstr>VT Calculation  (Charles’ Law)</vt:lpstr>
      <vt:lpstr>Temperature and the Pressure of a Gas</vt:lpstr>
      <vt:lpstr>PowerPoint Presentation</vt:lpstr>
      <vt:lpstr>The Combined Gas Law</vt:lpstr>
      <vt:lpstr>Gay-Lussac’s Law</vt:lpstr>
      <vt:lpstr>Gay-Lussac’s Law</vt:lpstr>
      <vt:lpstr>Gas Law Calculations</vt:lpstr>
      <vt:lpstr>Real Gases Do Not Behave Ideally</vt:lpstr>
      <vt:lpstr>Equation of State of an Ideal Gas</vt:lpstr>
      <vt:lpstr>PowerPoint Presentation</vt:lpstr>
      <vt:lpstr>Kelvin Temperature Scale</vt:lpstr>
      <vt:lpstr>Partial Pressures</vt:lpstr>
      <vt:lpstr>Dalton’s Law of Partial Pressures  &amp;  Air Pressure </vt:lpstr>
      <vt:lpstr>Dalton’s Partial Pressures</vt:lpstr>
      <vt:lpstr>Dalton’s Law</vt:lpstr>
      <vt:lpstr>Dalton’s Law Applied</vt:lpstr>
      <vt:lpstr>…just add them up</vt:lpstr>
      <vt:lpstr>Dalton’s Law of Partial Pressures</vt:lpstr>
      <vt:lpstr>PowerPoint Presentation</vt:lpstr>
      <vt:lpstr>PowerPoint Presentation</vt:lpstr>
      <vt:lpstr>PowerPoint Presentation</vt:lpstr>
      <vt:lpstr>PowerPoint Presentation</vt:lpstr>
      <vt:lpstr>Dalton’s Law</vt:lpstr>
      <vt:lpstr>Dalton’s Law</vt:lpstr>
      <vt:lpstr>PowerPoint Presentation</vt:lpstr>
      <vt:lpstr>Dalton’s Law of Partial Pressures</vt:lpstr>
      <vt:lpstr>Table of Partial Pressures of Water</vt:lpstr>
      <vt:lpstr>Mole Fraction</vt:lpstr>
      <vt:lpstr>PowerPoint Presentation</vt:lpstr>
      <vt:lpstr>PowerPoint Presentation</vt:lpstr>
      <vt:lpstr>Gas Law Calculations</vt:lpstr>
      <vt:lpstr>Scientists</vt:lpstr>
      <vt:lpstr>Apply the Gas Law</vt:lpstr>
      <vt:lpstr>Gas Law Problems</vt:lpstr>
      <vt:lpstr>Gas Law Problems</vt:lpstr>
      <vt:lpstr>Gas Law Problems</vt:lpstr>
      <vt:lpstr>Gas Law Problems</vt:lpstr>
      <vt:lpstr>The Combined Gas Law</vt:lpstr>
      <vt:lpstr>PowerPoint Presentation</vt:lpstr>
      <vt:lpstr>PowerPoint Presentation</vt:lpstr>
      <vt:lpstr>PowerPoint Presentation</vt:lpstr>
      <vt:lpstr>Density of Gases</vt:lpstr>
      <vt:lpstr>PowerPoint Presentation</vt:lpstr>
      <vt:lpstr>PowerPoint Presentation</vt:lpstr>
      <vt:lpstr>PowerPoint Presentation</vt:lpstr>
      <vt:lpstr>PowerPoint Presentation</vt:lpstr>
      <vt:lpstr>PowerPoint Presentation</vt:lpstr>
      <vt:lpstr>PowerPoint Presentation</vt:lpstr>
      <vt:lpstr>Diffusion vs. Effusion</vt:lpstr>
      <vt:lpstr>Graham’s Law</vt:lpstr>
      <vt:lpstr>Effusion</vt:lpstr>
      <vt:lpstr>PowerPoint Presentation</vt:lpstr>
      <vt:lpstr>Derivation of Graham’s Law</vt:lpstr>
      <vt:lpstr>Graham’s Law </vt:lpstr>
      <vt:lpstr>PowerPoint Presentation</vt:lpstr>
      <vt:lpstr>PowerPoint Presentation</vt:lpstr>
      <vt:lpstr>PowerPoint Presentation</vt:lpstr>
      <vt:lpstr>PowerPoint Presentation</vt:lpstr>
      <vt:lpstr>Graham’s Law </vt:lpstr>
      <vt:lpstr>Gas Diffusion and Effusion</vt:lpstr>
      <vt:lpstr>Graham’s Law</vt:lpstr>
      <vt:lpstr>Graham’s Law</vt:lpstr>
      <vt:lpstr>PowerPoint Presentation</vt:lpstr>
      <vt:lpstr>PowerPoint Presentation</vt:lpstr>
      <vt:lpstr>PowerPoint Presentation</vt:lpstr>
      <vt:lpstr>PowerPoint Presentation</vt:lpstr>
      <vt:lpstr>Graham’s Law of Diffusion</vt:lpstr>
      <vt:lpstr>Diffusion</vt:lpstr>
      <vt:lpstr>PowerPoint Presentation</vt:lpstr>
      <vt:lpstr>Calculation of Diffusion Rate</vt:lpstr>
      <vt:lpstr>PowerPoint Presentation</vt:lpstr>
      <vt:lpstr>Graham’s Law</vt:lpstr>
      <vt:lpstr>Graham’s Law</vt:lpstr>
      <vt:lpstr>Graham’s Law</vt:lpstr>
      <vt:lpstr>Gas Laws Practice Problems</vt:lpstr>
      <vt:lpstr>QUESTION #1</vt:lpstr>
      <vt:lpstr>ANSWER #1</vt:lpstr>
      <vt:lpstr>QUESTION #2</vt:lpstr>
      <vt:lpstr>ANSWER #2</vt:lpstr>
      <vt:lpstr>QUESTION #3</vt:lpstr>
      <vt:lpstr>ANSWER #3</vt:lpstr>
      <vt:lpstr>QUESTION #4</vt:lpstr>
      <vt:lpstr>ANSWER #4</vt:lpstr>
      <vt:lpstr>QUESTION #5</vt:lpstr>
      <vt:lpstr>ANSWER #5</vt:lpstr>
      <vt:lpstr>QUESTION #6</vt:lpstr>
      <vt:lpstr>ANSWER #6</vt:lpstr>
      <vt:lpstr>QUESTION #7</vt:lpstr>
      <vt:lpstr>ANSWER #7</vt:lpstr>
      <vt:lpstr>QUESTION #8</vt:lpstr>
      <vt:lpstr>ANSWER #8</vt:lpstr>
      <vt:lpstr>QUESTION #9</vt:lpstr>
      <vt:lpstr>ANSWER #9</vt:lpstr>
      <vt:lpstr>QUESTION #10</vt:lpstr>
      <vt:lpstr>ANSWER #10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Gas Stoichiometry</vt:lpstr>
      <vt:lpstr>Gas Stoichiometry Problem</vt:lpstr>
      <vt:lpstr>Gas Stoichiometry Problem</vt:lpstr>
      <vt:lpstr>Gas Stoichiometry Problem</vt:lpstr>
      <vt:lpstr>Gas Stoichiometry Problem</vt:lpstr>
      <vt:lpstr>Gas Stoichiometry</vt:lpstr>
      <vt:lpstr>Gas Stoichiometry</vt:lpstr>
      <vt:lpstr>PowerPoint Presentation</vt:lpstr>
      <vt:lpstr>Gas Stoichiometry</vt:lpstr>
      <vt:lpstr>Gas Stoichiometry</vt:lpstr>
      <vt:lpstr>Bernoulli’s Principle </vt:lpstr>
      <vt:lpstr>Bernoulli’s Principle</vt:lpstr>
      <vt:lpstr>Greenhouse Effect</vt:lpstr>
      <vt:lpstr>Ozone</vt:lpstr>
      <vt:lpstr>Kinetic Molecular Theory</vt:lpstr>
      <vt:lpstr>Boyle's Law</vt:lpstr>
      <vt:lpstr>Breathing</vt:lpstr>
      <vt:lpstr>Graham's Law of Diffusion</vt:lpstr>
      <vt:lpstr>Charles's Law</vt:lpstr>
      <vt:lpstr>Combined Gas Law</vt:lpstr>
      <vt:lpstr>Bernoulli's Principle</vt:lpstr>
      <vt:lpstr>Space Shuttle</vt:lpstr>
      <vt:lpstr>Dalton's Partial Pressures</vt:lpstr>
      <vt:lpstr>Ideal vs. Real Gases</vt:lpstr>
      <vt:lpstr>Air Pressure</vt:lpstr>
      <vt:lpstr>Barometer</vt:lpstr>
      <vt:lpstr>Diffusion</vt:lpstr>
      <vt:lpstr>Manometer</vt:lpstr>
      <vt:lpstr>Vapor Pressure</vt:lpstr>
      <vt:lpstr>Self Cooling Can</vt:lpstr>
      <vt:lpstr>Liquid Nitrogen Tank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Gas Laws</dc:title>
  <dc:subject>Chemistry</dc:subject>
  <dc:creator>Jeff  Christopherson</dc:creator>
  <cp:keywords>enviroment, ozone, greenhouse effect, global warming, kineticmoleculartheory, Boyles law, Charles law, Grahams law of diffusion, Ideal gaslaw, combined gas law, air pressure, barometer, manometer, vapor pressure, Bernoullis principle, freon</cp:keywords>
  <dc:description>Enviromental aspects of ozone depletion and greenouse effect.  Kinetic Molecular theory and the gas laws. How to measure gas pressure (manometer and barometer).</dc:description>
  <cp:lastModifiedBy>Christopherson, Jeff</cp:lastModifiedBy>
  <cp:revision>697</cp:revision>
  <dcterms:created xsi:type="dcterms:W3CDTF">2001-12-23T01:40:27Z</dcterms:created>
  <dcterms:modified xsi:type="dcterms:W3CDTF">2012-01-31T19:17:56Z</dcterms:modified>
  <cp:category>Unit 8 - Chemistry</cp:category>
</cp:coreProperties>
</file>